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Default Extension="tiff" ContentType="image/tiff"/>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tags/tag1.xml" ContentType="application/vnd.openxmlformats-officedocument.presentationml.tags+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charts/chart1.xml" ContentType="application/vnd.openxmlformats-officedocument.drawingml.chart+xml"/>
  <Override PartName="/ppt/theme/themeOverride1.xml" ContentType="application/vnd.openxmlformats-officedocument.themeOverride+xml"/>
  <Override PartName="/ppt/charts/chart2.xml" ContentType="application/vnd.openxmlformats-officedocument.drawingml.chart+xml"/>
  <Override PartName="/ppt/charts/style1.xml" ContentType="application/vnd.ms-office.chartstyle+xml"/>
  <Override PartName="/ppt/charts/colors1.xml" ContentType="application/vnd.ms-office.chartcolorstyle+xml"/>
  <Override PartName="/ppt/charts/chart3.xml" ContentType="application/vnd.openxmlformats-officedocument.drawingml.chart+xml"/>
  <Override PartName="/ppt/charts/style2.xml" ContentType="application/vnd.ms-office.chartstyle+xml"/>
  <Override PartName="/ppt/charts/colors2.xml" ContentType="application/vnd.ms-office.chartcolorstyle+xml"/>
  <Override PartName="/ppt/charts/chart4.xml" ContentType="application/vnd.openxmlformats-officedocument.drawingml.chart+xml"/>
  <Override PartName="/ppt/charts/style3.xml" ContentType="application/vnd.ms-office.chartstyle+xml"/>
  <Override PartName="/ppt/charts/colors3.xml" ContentType="application/vnd.ms-office.chartcolorstyle+xml"/>
  <Override PartName="/ppt/charts/chart5.xml" ContentType="application/vnd.openxmlformats-officedocument.drawingml.chart+xml"/>
  <Override PartName="/ppt/charts/style4.xml" ContentType="application/vnd.ms-office.chartstyle+xml"/>
  <Override PartName="/ppt/charts/colors4.xml" ContentType="application/vnd.ms-office.chartcolorstyle+xml"/>
  <Override PartName="/ppt/charts/chart6.xml" ContentType="application/vnd.openxmlformats-officedocument.drawingml.chart+xml"/>
  <Override PartName="/ppt/charts/style5.xml" ContentType="application/vnd.ms-office.chartstyle+xml"/>
  <Override PartName="/ppt/charts/colors5.xml" ContentType="application/vnd.ms-office.chartcolorstyle+xml"/>
  <Override PartName="/ppt/charts/chart7.xml" ContentType="application/vnd.openxmlformats-officedocument.drawingml.chart+xml"/>
  <Override PartName="/ppt/charts/style6.xml" ContentType="application/vnd.ms-office.chartstyle+xml"/>
  <Override PartName="/ppt/charts/colors6.xml" ContentType="application/vnd.ms-office.chartcolorstyle+xml"/>
  <Override PartName="/ppt/charts/chart8.xml" ContentType="application/vnd.openxmlformats-officedocument.drawingml.chart+xml"/>
  <Override PartName="/ppt/charts/style7.xml" ContentType="application/vnd.ms-office.chartstyle+xml"/>
  <Override PartName="/ppt/charts/colors7.xml" ContentType="application/vnd.ms-office.chartcolorstyle+xml"/>
  <Override PartName="/ppt/charts/chart9.xml" ContentType="application/vnd.openxmlformats-officedocument.drawingml.chart+xml"/>
  <Override PartName="/ppt/charts/style8.xml" ContentType="application/vnd.ms-office.chartstyle+xml"/>
  <Override PartName="/ppt/charts/colors8.xml" ContentType="application/vnd.ms-office.chartcolorstyle+xml"/>
  <Override PartName="/ppt/charts/chart10.xml" ContentType="application/vnd.openxmlformats-officedocument.drawingml.chart+xml"/>
  <Override PartName="/ppt/charts/style9.xml" ContentType="application/vnd.ms-office.chartstyle+xml"/>
  <Override PartName="/ppt/charts/colors9.xml" ContentType="application/vnd.ms-office.chartcolorstyle+xml"/>
  <Override PartName="/ppt/theme/themeOverride2.xml" ContentType="application/vnd.openxmlformats-officedocument.themeOverride+xml"/>
  <Override PartName="/ppt/charts/chart11.xml" ContentType="application/vnd.openxmlformats-officedocument.drawingml.chart+xml"/>
  <Override PartName="/ppt/charts/style10.xml" ContentType="application/vnd.ms-office.chartstyle+xml"/>
  <Override PartName="/ppt/charts/colors10.xml" ContentType="application/vnd.ms-office.chartcolorstyle+xml"/>
  <Override PartName="/ppt/theme/themeOverride3.xml" ContentType="application/vnd.openxmlformats-officedocument.themeOverride+xml"/>
  <Override PartName="/ppt/charts/chart12.xml" ContentType="application/vnd.openxmlformats-officedocument.drawingml.chart+xml"/>
  <Override PartName="/ppt/charts/style11.xml" ContentType="application/vnd.ms-office.chartstyle+xml"/>
  <Override PartName="/ppt/charts/colors11.xml" ContentType="application/vnd.ms-office.chartcolorstyle+xml"/>
  <Override PartName="/ppt/theme/themeOverride4.xml" ContentType="application/vnd.openxmlformats-officedocument.themeOverride+xml"/>
  <Override PartName="/ppt/charts/chart13.xml" ContentType="application/vnd.openxmlformats-officedocument.drawingml.chart+xml"/>
  <Override PartName="/ppt/charts/style12.xml" ContentType="application/vnd.ms-office.chartstyle+xml"/>
  <Override PartName="/ppt/charts/colors12.xml" ContentType="application/vnd.ms-office.chartcolorstyle+xml"/>
  <Override PartName="/ppt/theme/themeOverride5.xml" ContentType="application/vnd.openxmlformats-officedocument.themeOverride+xml"/>
  <Override PartName="/ppt/charts/chart14.xml" ContentType="application/vnd.openxmlformats-officedocument.drawingml.chart+xml"/>
  <Override PartName="/ppt/theme/themeOverride6.xml" ContentType="application/vnd.openxmlformats-officedocument.themeOverride+xml"/>
  <Override PartName="/ppt/charts/chart15.xml" ContentType="application/vnd.openxmlformats-officedocument.drawingml.chart+xml"/>
  <Override PartName="/ppt/charts/style13.xml" ContentType="application/vnd.ms-office.chartstyle+xml"/>
  <Override PartName="/ppt/charts/colors13.xml" ContentType="application/vnd.ms-office.chartcolorstyle+xml"/>
  <Override PartName="/ppt/theme/themeOverride7.xml" ContentType="application/vnd.openxmlformats-officedocument.themeOverride+xml"/>
  <Override PartName="/ppt/charts/chart16.xml" ContentType="application/vnd.openxmlformats-officedocument.drawingml.chart+xml"/>
  <Override PartName="/ppt/charts/style14.xml" ContentType="application/vnd.ms-office.chartstyle+xml"/>
  <Override PartName="/ppt/charts/colors14.xml" ContentType="application/vnd.ms-office.chartcolorstyle+xml"/>
  <Override PartName="/ppt/theme/themeOverride8.xml" ContentType="application/vnd.openxmlformats-officedocument.themeOverride+xml"/>
  <Override PartName="/ppt/charts/chart17.xml" ContentType="application/vnd.openxmlformats-officedocument.drawingml.chart+xml"/>
  <Override PartName="/ppt/charts/style15.xml" ContentType="application/vnd.ms-office.chartstyle+xml"/>
  <Override PartName="/ppt/charts/colors15.xml" ContentType="application/vnd.ms-office.chartcolorstyle+xml"/>
  <Override PartName="/ppt/theme/themeOverride9.xml" ContentType="application/vnd.openxmlformats-officedocument.themeOverride+xml"/>
  <Override PartName="/ppt/charts/chart18.xml" ContentType="application/vnd.openxmlformats-officedocument.drawingml.chart+xml"/>
  <Override PartName="/ppt/charts/style16.xml" ContentType="application/vnd.ms-office.chartstyle+xml"/>
  <Override PartName="/ppt/charts/colors16.xml" ContentType="application/vnd.ms-office.chartcolorstyle+xml"/>
  <Override PartName="/ppt/theme/themeOverride10.xml" ContentType="application/vnd.openxmlformats-officedocument.themeOverride+xml"/>
  <Override PartName="/ppt/charts/chart19.xml" ContentType="application/vnd.openxmlformats-officedocument.drawingml.chart+xml"/>
  <Override PartName="/ppt/charts/style17.xml" ContentType="application/vnd.ms-office.chartstyle+xml"/>
  <Override PartName="/ppt/charts/colors17.xml" ContentType="application/vnd.ms-office.chartcolorstyle+xml"/>
  <Override PartName="/ppt/theme/themeOverride11.xml" ContentType="application/vnd.openxmlformats-officedocument.themeOverride+xml"/>
  <Override PartName="/ppt/charts/chart20.xml" ContentType="application/vnd.openxmlformats-officedocument.drawingml.chart+xml"/>
  <Override PartName="/ppt/charts/style18.xml" ContentType="application/vnd.ms-office.chartstyle+xml"/>
  <Override PartName="/ppt/charts/colors18.xml" ContentType="application/vnd.ms-office.chartcolorstyle+xml"/>
  <Override PartName="/ppt/theme/themeOverride12.xml" ContentType="application/vnd.openxmlformats-officedocument.themeOverride+xml"/>
  <Override PartName="/ppt/charts/chart21.xml" ContentType="application/vnd.openxmlformats-officedocument.drawingml.chart+xml"/>
  <Override PartName="/ppt/charts/style19.xml" ContentType="application/vnd.ms-office.chartstyle+xml"/>
  <Override PartName="/ppt/charts/colors19.xml" ContentType="application/vnd.ms-office.chartcolorstyle+xml"/>
  <Override PartName="/ppt/theme/themeOverride13.xml" ContentType="application/vnd.openxmlformats-officedocument.themeOverride+xml"/>
  <Override PartName="/ppt/charts/chart22.xml" ContentType="application/vnd.openxmlformats-officedocument.drawingml.chart+xml"/>
  <Override PartName="/ppt/charts/style20.xml" ContentType="application/vnd.ms-office.chartstyle+xml"/>
  <Override PartName="/ppt/charts/colors20.xml" ContentType="application/vnd.ms-office.chartcolorstyle+xml"/>
  <Override PartName="/ppt/theme/themeOverride14.xml" ContentType="application/vnd.openxmlformats-officedocument.themeOverride+xml"/>
  <Override PartName="/ppt/charts/chart23.xml" ContentType="application/vnd.openxmlformats-officedocument.drawingml.chart+xml"/>
  <Override PartName="/ppt/charts/style21.xml" ContentType="application/vnd.ms-office.chartstyle+xml"/>
  <Override PartName="/ppt/charts/colors21.xml" ContentType="application/vnd.ms-office.chartcolorstyle+xml"/>
  <Override PartName="/ppt/theme/themeOverride15.xml" ContentType="application/vnd.openxmlformats-officedocument.themeOverride+xml"/>
  <Override PartName="/ppt/charts/chart24.xml" ContentType="application/vnd.openxmlformats-officedocument.drawingml.chart+xml"/>
  <Override PartName="/ppt/charts/style22.xml" ContentType="application/vnd.ms-office.chartstyle+xml"/>
  <Override PartName="/ppt/charts/colors22.xml" ContentType="application/vnd.ms-office.chartcolorstyle+xml"/>
  <Override PartName="/ppt/theme/themeOverride16.xml" ContentType="application/vnd.openxmlformats-officedocument.themeOverride+xml"/>
  <Override PartName="/ppt/charts/chart25.xml" ContentType="application/vnd.openxmlformats-officedocument.drawingml.chart+xml"/>
  <Override PartName="/ppt/charts/style23.xml" ContentType="application/vnd.ms-office.chartstyle+xml"/>
  <Override PartName="/ppt/charts/colors23.xml" ContentType="application/vnd.ms-office.chartcolorstyle+xml"/>
  <Override PartName="/ppt/theme/themeOverride17.xml" ContentType="application/vnd.openxmlformats-officedocument.themeOverride+xml"/>
  <Override PartName="/ppt/charts/chart26.xml" ContentType="application/vnd.openxmlformats-officedocument.drawingml.chart+xml"/>
  <Override PartName="/ppt/charts/style24.xml" ContentType="application/vnd.ms-office.chartstyle+xml"/>
  <Override PartName="/ppt/charts/colors24.xml" ContentType="application/vnd.ms-office.chartcolorstyle+xml"/>
  <Override PartName="/ppt/theme/themeOverride18.xml" ContentType="application/vnd.openxmlformats-officedocument.themeOverride+xml"/>
  <Override PartName="/ppt/charts/chart27.xml" ContentType="application/vnd.openxmlformats-officedocument.drawingml.chart+xml"/>
  <Override PartName="/ppt/charts/style25.xml" ContentType="application/vnd.ms-office.chartstyle+xml"/>
  <Override PartName="/ppt/charts/colors25.xml" ContentType="application/vnd.ms-office.chartcolorstyle+xml"/>
  <Override PartName="/ppt/theme/themeOverride19.xml" ContentType="application/vnd.openxmlformats-officedocument.themeOverride+xml"/>
  <Override PartName="/ppt/charts/chart28.xml" ContentType="application/vnd.openxmlformats-officedocument.drawingml.chart+xml"/>
  <Override PartName="/ppt/charts/style26.xml" ContentType="application/vnd.ms-office.chartstyle+xml"/>
  <Override PartName="/ppt/charts/colors26.xml" ContentType="application/vnd.ms-office.chartcolorstyle+xml"/>
  <Override PartName="/ppt/theme/themeOverride20.xml" ContentType="application/vnd.openxmlformats-officedocument.themeOverride+xml"/>
  <Override PartName="/ppt/charts/chart29.xml" ContentType="application/vnd.openxmlformats-officedocument.drawingml.chart+xml"/>
  <Override PartName="/ppt/charts/style27.xml" ContentType="application/vnd.ms-office.chartstyle+xml"/>
  <Override PartName="/ppt/charts/colors27.xml" ContentType="application/vnd.ms-office.chartcolorstyle+xml"/>
  <Override PartName="/ppt/theme/themeOverride21.xml" ContentType="application/vnd.openxmlformats-officedocument.themeOverride+xml"/>
  <Override PartName="/ppt/charts/chart30.xml" ContentType="application/vnd.openxmlformats-officedocument.drawingml.chart+xml"/>
  <Override PartName="/ppt/charts/style28.xml" ContentType="application/vnd.ms-office.chartstyle+xml"/>
  <Override PartName="/ppt/charts/colors28.xml" ContentType="application/vnd.ms-office.chartcolorstyle+xml"/>
  <Override PartName="/ppt/theme/themeOverride22.xml" ContentType="application/vnd.openxmlformats-officedocument.themeOverride+xml"/>
  <Override PartName="/ppt/charts/chart31.xml" ContentType="application/vnd.openxmlformats-officedocument.drawingml.chart+xml"/>
  <Override PartName="/ppt/charts/style29.xml" ContentType="application/vnd.ms-office.chartstyle+xml"/>
  <Override PartName="/ppt/charts/colors29.xml" ContentType="application/vnd.ms-office.chartcolorstyle+xml"/>
  <Override PartName="/ppt/theme/themeOverride23.xml" ContentType="application/vnd.openxmlformats-officedocument.themeOverride+xml"/>
  <Override PartName="/ppt/charts/chart32.xml" ContentType="application/vnd.openxmlformats-officedocument.drawingml.chart+xml"/>
  <Override PartName="/ppt/charts/style30.xml" ContentType="application/vnd.ms-office.chartstyle+xml"/>
  <Override PartName="/ppt/charts/colors30.xml" ContentType="application/vnd.ms-office.chartcolorstyle+xml"/>
  <Override PartName="/ppt/theme/themeOverride24.xml" ContentType="application/vnd.openxmlformats-officedocument.themeOverride+xml"/>
  <Override PartName="/ppt/charts/chart33.xml" ContentType="application/vnd.openxmlformats-officedocument.drawingml.chart+xml"/>
  <Override PartName="/ppt/charts/style31.xml" ContentType="application/vnd.ms-office.chartstyle+xml"/>
  <Override PartName="/ppt/charts/colors31.xml" ContentType="application/vnd.ms-office.chartcolorstyle+xml"/>
  <Override PartName="/ppt/theme/themeOverride25.xml" ContentType="application/vnd.openxmlformats-officedocument.themeOverride+xml"/>
  <Override PartName="/ppt/charts/chart34.xml" ContentType="application/vnd.openxmlformats-officedocument.drawingml.chart+xml"/>
  <Override PartName="/ppt/charts/style32.xml" ContentType="application/vnd.ms-office.chartstyle+xml"/>
  <Override PartName="/ppt/charts/colors32.xml" ContentType="application/vnd.ms-office.chartcolorstyle+xml"/>
  <Override PartName="/ppt/theme/themeOverride26.xml" ContentType="application/vnd.openxmlformats-officedocument.themeOverride+xml"/>
  <Override PartName="/ppt/charts/chart35.xml" ContentType="application/vnd.openxmlformats-officedocument.drawingml.chart+xml"/>
  <Override PartName="/ppt/charts/style33.xml" ContentType="application/vnd.ms-office.chartstyle+xml"/>
  <Override PartName="/ppt/charts/colors33.xml" ContentType="application/vnd.ms-office.chartcolorstyle+xml"/>
  <Override PartName="/ppt/theme/themeOverride27.xml" ContentType="application/vnd.openxmlformats-officedocument.themeOverride+xml"/>
  <Override PartName="/ppt/charts/chart36.xml" ContentType="application/vnd.openxmlformats-officedocument.drawingml.chart+xml"/>
  <Override PartName="/ppt/charts/style34.xml" ContentType="application/vnd.ms-office.chartstyle+xml"/>
  <Override PartName="/ppt/charts/colors34.xml" ContentType="application/vnd.ms-office.chartcolorstyle+xml"/>
  <Override PartName="/ppt/theme/themeOverride28.xml" ContentType="application/vnd.openxmlformats-officedocument.themeOverride+xml"/>
  <Override PartName="/ppt/charts/chart37.xml" ContentType="application/vnd.openxmlformats-officedocument.drawingml.chart+xml"/>
  <Override PartName="/ppt/charts/style35.xml" ContentType="application/vnd.ms-office.chartstyle+xml"/>
  <Override PartName="/ppt/charts/colors35.xml" ContentType="application/vnd.ms-office.chartcolorstyle+xml"/>
  <Override PartName="/ppt/charts/chart38.xml" ContentType="application/vnd.openxmlformats-officedocument.drawingml.chart+xml"/>
  <Override PartName="/ppt/charts/style36.xml" ContentType="application/vnd.ms-office.chartstyle+xml"/>
  <Override PartName="/ppt/charts/colors36.xml" ContentType="application/vnd.ms-office.chartcolorstyle+xml"/>
  <Override PartName="/ppt/charts/chart39.xml" ContentType="application/vnd.openxmlformats-officedocument.drawingml.chart+xml"/>
  <Override PartName="/ppt/charts/style37.xml" ContentType="application/vnd.ms-office.chartstyle+xml"/>
  <Override PartName="/ppt/charts/colors37.xml" ContentType="application/vnd.ms-office.chartcolorstyle+xml"/>
  <Override PartName="/ppt/charts/chart40.xml" ContentType="application/vnd.openxmlformats-officedocument.drawingml.chart+xml"/>
  <Override PartName="/ppt/charts/style38.xml" ContentType="application/vnd.ms-office.chartstyle+xml"/>
  <Override PartName="/ppt/charts/colors38.xml" ContentType="application/vnd.ms-office.chartcolorstyle+xml"/>
  <Override PartName="/ppt/charts/chart41.xml" ContentType="application/vnd.openxmlformats-officedocument.drawingml.chart+xml"/>
  <Override PartName="/ppt/charts/style39.xml" ContentType="application/vnd.ms-office.chartstyle+xml"/>
  <Override PartName="/ppt/charts/colors39.xml" ContentType="application/vnd.ms-office.chartcolorstyle+xml"/>
  <Override PartName="/ppt/charts/chart42.xml" ContentType="application/vnd.openxmlformats-officedocument.drawingml.chart+xml"/>
  <Override PartName="/ppt/charts/chart43.xml" ContentType="application/vnd.openxmlformats-officedocument.drawingml.chart+xml"/>
  <Override PartName="/ppt/charts/style40.xml" ContentType="application/vnd.ms-office.chartstyle+xml"/>
  <Override PartName="/ppt/charts/colors40.xml" ContentType="application/vnd.ms-office.chartcolorstyle+xml"/>
  <Override PartName="/ppt/charts/chart44.xml" ContentType="application/vnd.openxmlformats-officedocument.drawingml.chart+xml"/>
  <Override PartName="/ppt/charts/style41.xml" ContentType="application/vnd.ms-office.chartstyle+xml"/>
  <Override PartName="/ppt/charts/colors41.xml" ContentType="application/vnd.ms-office.chartcolorstyle+xml"/>
  <Override PartName="/ppt/charts/chart45.xml" ContentType="application/vnd.openxmlformats-officedocument.drawingml.chart+xml"/>
  <Override PartName="/ppt/charts/chart46.xml" ContentType="application/vnd.openxmlformats-officedocument.drawingml.chart+xml"/>
  <Override PartName="/ppt/charts/style42.xml" ContentType="application/vnd.ms-office.chartstyle+xml"/>
  <Override PartName="/ppt/charts/colors42.xml" ContentType="application/vnd.ms-office.chartcolorstyle+xml"/>
  <Override PartName="/ppt/theme/themeOverride29.xml" ContentType="application/vnd.openxmlformats-officedocument.themeOverride+xml"/>
  <Override PartName="/ppt/charts/chart47.xml" ContentType="application/vnd.openxmlformats-officedocument.drawingml.chart+xml"/>
  <Override PartName="/ppt/charts/style43.xml" ContentType="application/vnd.ms-office.chartstyle+xml"/>
  <Override PartName="/ppt/charts/colors43.xml" ContentType="application/vnd.ms-office.chartcolorstyle+xml"/>
  <Override PartName="/ppt/charts/chart48.xml" ContentType="application/vnd.openxmlformats-officedocument.drawingml.chart+xml"/>
  <Override PartName="/ppt/charts/style44.xml" ContentType="application/vnd.ms-office.chartstyle+xml"/>
  <Override PartName="/ppt/charts/colors44.xml" ContentType="application/vnd.ms-office.chartcolorstyle+xml"/>
  <Override PartName="/ppt/charts/chart49.xml" ContentType="application/vnd.openxmlformats-officedocument.drawingml.chart+xml"/>
  <Override PartName="/ppt/charts/style45.xml" ContentType="application/vnd.ms-office.chartstyle+xml"/>
  <Override PartName="/ppt/charts/colors45.xml" ContentType="application/vnd.ms-office.chartcolorstyle+xml"/>
  <Override PartName="/ppt/charts/chart50.xml" ContentType="application/vnd.openxmlformats-officedocument.drawingml.chart+xml"/>
  <Override PartName="/ppt/charts/style46.xml" ContentType="application/vnd.ms-office.chartstyle+xml"/>
  <Override PartName="/ppt/charts/colors46.xml" ContentType="application/vnd.ms-office.chartcolorstyle+xml"/>
  <Override PartName="/ppt/charts/chart51.xml" ContentType="application/vnd.openxmlformats-officedocument.drawingml.chart+xml"/>
  <Override PartName="/ppt/charts/style47.xml" ContentType="application/vnd.ms-office.chartstyle+xml"/>
  <Override PartName="/ppt/charts/colors47.xml" ContentType="application/vnd.ms-office.chartcolorstyle+xml"/>
  <Override PartName="/ppt/charts/chart52.xml" ContentType="application/vnd.openxmlformats-officedocument.drawingml.chart+xml"/>
  <Override PartName="/ppt/charts/style48.xml" ContentType="application/vnd.ms-office.chartstyle+xml"/>
  <Override PartName="/ppt/charts/colors48.xml" ContentType="application/vnd.ms-office.chartcolorstyle+xml"/>
  <Override PartName="/ppt/charts/chart53.xml" ContentType="application/vnd.openxmlformats-officedocument.drawingml.chart+xml"/>
  <Override PartName="/ppt/charts/style49.xml" ContentType="application/vnd.ms-office.chartstyle+xml"/>
  <Override PartName="/ppt/charts/colors49.xml" ContentType="application/vnd.ms-office.chartcolorstyle+xml"/>
  <Override PartName="/ppt/charts/chart54.xml" ContentType="application/vnd.openxmlformats-officedocument.drawingml.chart+xml"/>
  <Override PartName="/ppt/charts/style50.xml" ContentType="application/vnd.ms-office.chartstyle+xml"/>
  <Override PartName="/ppt/charts/colors50.xml" ContentType="application/vnd.ms-office.chartcolorstyle+xml"/>
  <Override PartName="/ppt/charts/chart55.xml" ContentType="application/vnd.openxmlformats-officedocument.drawingml.chart+xml"/>
  <Override PartName="/ppt/charts/style51.xml" ContentType="application/vnd.ms-office.chartstyle+xml"/>
  <Override PartName="/ppt/charts/colors51.xml" ContentType="application/vnd.ms-office.chartcolorstyle+xml"/>
  <Override PartName="/ppt/charts/chart56.xml" ContentType="application/vnd.openxmlformats-officedocument.drawingml.chart+xml"/>
  <Override PartName="/ppt/charts/style52.xml" ContentType="application/vnd.ms-office.chartstyle+xml"/>
  <Override PartName="/ppt/charts/colors52.xml" ContentType="application/vnd.ms-office.chartcolorstyle+xml"/>
  <Override PartName="/ppt/charts/chart57.xml" ContentType="application/vnd.openxmlformats-officedocument.drawingml.chart+xml"/>
  <Override PartName="/ppt/charts/style53.xml" ContentType="application/vnd.ms-office.chartstyle+xml"/>
  <Override PartName="/ppt/charts/colors53.xml" ContentType="application/vnd.ms-office.chartcolorstyle+xml"/>
  <Override PartName="/ppt/charts/chart58.xml" ContentType="application/vnd.openxmlformats-officedocument.drawingml.chart+xml"/>
  <Override PartName="/ppt/charts/style54.xml" ContentType="application/vnd.ms-office.chartstyle+xml"/>
  <Override PartName="/ppt/charts/colors54.xml" ContentType="application/vnd.ms-office.chartcolorstyle+xml"/>
  <Override PartName="/ppt/charts/chart59.xml" ContentType="application/vnd.openxmlformats-officedocument.drawingml.chart+xml"/>
  <Override PartName="/ppt/charts/chart60.xml" ContentType="application/vnd.openxmlformats-officedocument.drawingml.chart+xml"/>
  <Override PartName="/ppt/charts/chart61.xml" ContentType="application/vnd.openxmlformats-officedocument.drawingml.chart+xml"/>
  <Override PartName="/ppt/charts/chart62.xml" ContentType="application/vnd.openxmlformats-officedocument.drawingml.chart+xml"/>
  <Override PartName="/ppt/charts/chart63.xml" ContentType="application/vnd.openxmlformats-officedocument.drawingml.chart+xml"/>
  <Override PartName="/ppt/charts/chart64.xml" ContentType="application/vnd.openxmlformats-officedocument.drawingml.chart+xml"/>
  <Override PartName="/ppt/charts/chart65.xml" ContentType="application/vnd.openxmlformats-officedocument.drawingml.chart+xml"/>
  <Override PartName="/ppt/charts/style55.xml" ContentType="application/vnd.ms-office.chartstyle+xml"/>
  <Override PartName="/ppt/charts/colors55.xml" ContentType="application/vnd.ms-office.chartcolorstyle+xml"/>
  <Override PartName="/ppt/drawings/drawing1.xml" ContentType="application/vnd.openxmlformats-officedocument.drawingml.chartshapes+xml"/>
  <Override PartName="/ppt/notesSlides/notesSlide12.xml" ContentType="application/vnd.openxmlformats-officedocument.presentationml.notesSlide+xml"/>
  <Override PartName="/ppt/charts/chart66.xml" ContentType="application/vnd.openxmlformats-officedocument.drawingml.chart+xml"/>
  <Override PartName="/ppt/charts/style56.xml" ContentType="application/vnd.ms-office.chartstyle+xml"/>
  <Override PartName="/ppt/charts/colors56.xml" ContentType="application/vnd.ms-office.chartcolorstyle+xml"/>
  <Override PartName="/ppt/notesSlides/notesSlide13.xml" ContentType="application/vnd.openxmlformats-officedocument.presentationml.notesSlide+xml"/>
  <Override PartName="/ppt/charts/chart67.xml" ContentType="application/vnd.openxmlformats-officedocument.drawingml.chart+xml"/>
  <Override PartName="/ppt/theme/themeOverride30.xml" ContentType="application/vnd.openxmlformats-officedocument.themeOverride+xml"/>
  <Override PartName="/ppt/charts/chart68.xml" ContentType="application/vnd.openxmlformats-officedocument.drawingml.chart+xml"/>
  <Override PartName="/ppt/theme/themeOverride31.xml" ContentType="application/vnd.openxmlformats-officedocument.themeOverride+xml"/>
  <Override PartName="/ppt/notesSlides/notesSlide14.xml" ContentType="application/vnd.openxmlformats-officedocument.presentationml.notesSlide+xml"/>
  <Override PartName="/ppt/charts/chart69.xml" ContentType="application/vnd.openxmlformats-officedocument.drawingml.chart+xml"/>
  <Override PartName="/ppt/theme/themeOverride32.xml" ContentType="application/vnd.openxmlformats-officedocument.themeOverride+xml"/>
  <Override PartName="/ppt/charts/chart70.xml" ContentType="application/vnd.openxmlformats-officedocument.drawingml.chart+xml"/>
  <Override PartName="/ppt/theme/themeOverride33.xml" ContentType="application/vnd.openxmlformats-officedocument.themeOverride+xml"/>
  <Override PartName="/ppt/notesSlides/notesSlide15.xml" ContentType="application/vnd.openxmlformats-officedocument.presentationml.notesSlide+xml"/>
  <Override PartName="/ppt/charts/chart71.xml" ContentType="application/vnd.openxmlformats-officedocument.drawingml.chart+xml"/>
  <Override PartName="/ppt/theme/themeOverride34.xml" ContentType="application/vnd.openxmlformats-officedocument.themeOverride+xml"/>
  <Override PartName="/ppt/drawings/drawing2.xml" ContentType="application/vnd.openxmlformats-officedocument.drawingml.chartshapes+xml"/>
  <Override PartName="/ppt/notesSlides/notesSlide16.xml" ContentType="application/vnd.openxmlformats-officedocument.presentationml.notesSlide+xml"/>
  <Override PartName="/ppt/charts/chart72.xml" ContentType="application/vnd.openxmlformats-officedocument.drawingml.chart+xml"/>
  <Override PartName="/ppt/charts/style57.xml" ContentType="application/vnd.ms-office.chartstyle+xml"/>
  <Override PartName="/ppt/charts/colors57.xml" ContentType="application/vnd.ms-office.chartcolorstyle+xml"/>
  <Override PartName="/ppt/charts/chart73.xml" ContentType="application/vnd.openxmlformats-officedocument.drawingml.chart+xml"/>
  <Override PartName="/ppt/charts/style58.xml" ContentType="application/vnd.ms-office.chartstyle+xml"/>
  <Override PartName="/ppt/charts/colors58.xml" ContentType="application/vnd.ms-office.chartcolorstyle+xml"/>
  <Override PartName="/ppt/charts/chart74.xml" ContentType="application/vnd.openxmlformats-officedocument.drawingml.chart+xml"/>
  <Override PartName="/ppt/charts/style59.xml" ContentType="application/vnd.ms-office.chartstyle+xml"/>
  <Override PartName="/ppt/charts/colors59.xml" ContentType="application/vnd.ms-office.chartcolorstyle+xml"/>
  <Override PartName="/ppt/charts/chart75.xml" ContentType="application/vnd.openxmlformats-officedocument.drawingml.chart+xml"/>
  <Override PartName="/ppt/charts/style60.xml" ContentType="application/vnd.ms-office.chartstyle+xml"/>
  <Override PartName="/ppt/charts/colors60.xml" ContentType="application/vnd.ms-office.chartcolorstyle+xml"/>
  <Override PartName="/ppt/charts/chart76.xml" ContentType="application/vnd.openxmlformats-officedocument.drawingml.chart+xml"/>
  <Override PartName="/ppt/charts/style61.xml" ContentType="application/vnd.ms-office.chartstyle+xml"/>
  <Override PartName="/ppt/charts/colors61.xml" ContentType="application/vnd.ms-office.chartcolorstyle+xml"/>
  <Override PartName="/ppt/notesSlides/notesSlide17.xml" ContentType="application/vnd.openxmlformats-officedocument.presentationml.notesSlide+xml"/>
  <Override PartName="/ppt/charts/chart77.xml" ContentType="application/vnd.openxmlformats-officedocument.drawingml.chart+xml"/>
  <Override PartName="/ppt/theme/themeOverride35.xml" ContentType="application/vnd.openxmlformats-officedocument.themeOverride+xml"/>
  <Override PartName="/ppt/notesSlides/notesSlide18.xml" ContentType="application/vnd.openxmlformats-officedocument.presentationml.notesSlide+xml"/>
  <Override PartName="/ppt/charts/chart78.xml" ContentType="application/vnd.openxmlformats-officedocument.drawingml.chart+xml"/>
  <Override PartName="/ppt/charts/style62.xml" ContentType="application/vnd.ms-office.chartstyle+xml"/>
  <Override PartName="/ppt/charts/colors62.xml" ContentType="application/vnd.ms-office.chartcolorstyle+xml"/>
  <Override PartName="/ppt/notesSlides/notesSlide19.xml" ContentType="application/vnd.openxmlformats-officedocument.presentationml.notesSlide+xml"/>
  <Override PartName="/ppt/charts/chart79.xml" ContentType="application/vnd.openxmlformats-officedocument.drawingml.chart+xml"/>
  <Override PartName="/ppt/theme/themeOverride36.xml" ContentType="application/vnd.openxmlformats-officedocument.themeOverride+xml"/>
  <Override PartName="/ppt/charts/chart80.xml" ContentType="application/vnd.openxmlformats-officedocument.drawingml.chart+xml"/>
  <Override PartName="/ppt/charts/style63.xml" ContentType="application/vnd.ms-office.chartstyle+xml"/>
  <Override PartName="/ppt/charts/colors63.xml" ContentType="application/vnd.ms-office.chartcolorstyle+xml"/>
  <Override PartName="/ppt/charts/chart81.xml" ContentType="application/vnd.openxmlformats-officedocument.drawingml.chart+xml"/>
  <Override PartName="/ppt/charts/style64.xml" ContentType="application/vnd.ms-office.chartstyle+xml"/>
  <Override PartName="/ppt/charts/colors64.xml" ContentType="application/vnd.ms-office.chartcolorstyl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charts/chart82.xml" ContentType="application/vnd.openxmlformats-officedocument.drawingml.chart+xml"/>
  <Override PartName="/ppt/charts/style65.xml" ContentType="application/vnd.ms-office.chartstyle+xml"/>
  <Override PartName="/ppt/charts/colors65.xml" ContentType="application/vnd.ms-office.chartcolorstyle+xml"/>
  <Override PartName="/ppt/theme/themeOverride37.xml" ContentType="application/vnd.openxmlformats-officedocument.themeOverride+xml"/>
  <Override PartName="/ppt/tags/tag2.xml" ContentType="application/vnd.openxmlformats-officedocument.presentationml.tags+xml"/>
  <Override PartName="/ppt/charts/chart83.xml" ContentType="application/vnd.openxmlformats-officedocument.drawingml.chart+xml"/>
  <Override PartName="/ppt/charts/style66.xml" ContentType="application/vnd.ms-office.chartstyle+xml"/>
  <Override PartName="/ppt/charts/colors66.xml" ContentType="application/vnd.ms-office.chartcolorstyle+xml"/>
  <Override PartName="/ppt/charts/chart84.xml" ContentType="application/vnd.openxmlformats-officedocument.drawingml.chart+xml"/>
  <Override PartName="/ppt/charts/style67.xml" ContentType="application/vnd.ms-office.chartstyle+xml"/>
  <Override PartName="/ppt/charts/colors67.xml" ContentType="application/vnd.ms-office.chartcolorstyle+xml"/>
  <Override PartName="/ppt/theme/themeOverride38.xml" ContentType="application/vnd.openxmlformats-officedocument.themeOverride+xml"/>
  <Override PartName="/ppt/charts/chart85.xml" ContentType="application/vnd.openxmlformats-officedocument.drawingml.chart+xml"/>
  <Override PartName="/ppt/charts/style68.xml" ContentType="application/vnd.ms-office.chartstyle+xml"/>
  <Override PartName="/ppt/charts/colors68.xml" ContentType="application/vnd.ms-office.chartcolorstyle+xml"/>
  <Override PartName="/ppt/theme/themeOverride39.xml" ContentType="application/vnd.openxmlformats-officedocument.themeOverride+xml"/>
  <Override PartName="/ppt/notesSlides/notesSlide22.xml" ContentType="application/vnd.openxmlformats-officedocument.presentationml.notesSlide+xml"/>
  <Override PartName="/ppt/charts/chart86.xml" ContentType="application/vnd.openxmlformats-officedocument.drawingml.chart+xml"/>
  <Override PartName="/ppt/charts/style69.xml" ContentType="application/vnd.ms-office.chartstyle+xml"/>
  <Override PartName="/ppt/charts/colors69.xml" ContentType="application/vnd.ms-office.chartcolorstyle+xml"/>
  <Override PartName="/ppt/charts/chart87.xml" ContentType="application/vnd.openxmlformats-officedocument.drawingml.chart+xml"/>
  <Override PartName="/ppt/charts/style70.xml" ContentType="application/vnd.ms-office.chartstyle+xml"/>
  <Override PartName="/ppt/charts/colors70.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96" r:id="rId1"/>
    <p:sldMasterId id="2147483702" r:id="rId2"/>
  </p:sldMasterIdLst>
  <p:notesMasterIdLst>
    <p:notesMasterId r:id="rId63"/>
  </p:notesMasterIdLst>
  <p:handoutMasterIdLst>
    <p:handoutMasterId r:id="rId64"/>
  </p:handoutMasterIdLst>
  <p:sldIdLst>
    <p:sldId id="1092" r:id="rId3"/>
    <p:sldId id="1410" r:id="rId4"/>
    <p:sldId id="1411" r:id="rId5"/>
    <p:sldId id="1444" r:id="rId6"/>
    <p:sldId id="1412" r:id="rId7"/>
    <p:sldId id="1446" r:id="rId8"/>
    <p:sldId id="1413" r:id="rId9"/>
    <p:sldId id="1445" r:id="rId10"/>
    <p:sldId id="1414" r:id="rId11"/>
    <p:sldId id="1415" r:id="rId12"/>
    <p:sldId id="1416" r:id="rId13"/>
    <p:sldId id="1417" r:id="rId14"/>
    <p:sldId id="1432" r:id="rId15"/>
    <p:sldId id="1180" r:id="rId16"/>
    <p:sldId id="1181" r:id="rId17"/>
    <p:sldId id="1456" r:id="rId18"/>
    <p:sldId id="1457" r:id="rId19"/>
    <p:sldId id="1431" r:id="rId20"/>
    <p:sldId id="1182" r:id="rId21"/>
    <p:sldId id="1219" r:id="rId22"/>
    <p:sldId id="1220" r:id="rId23"/>
    <p:sldId id="1184" r:id="rId24"/>
    <p:sldId id="1225" r:id="rId25"/>
    <p:sldId id="1230" r:id="rId26"/>
    <p:sldId id="1226" r:id="rId27"/>
    <p:sldId id="1227" r:id="rId28"/>
    <p:sldId id="1228" r:id="rId29"/>
    <p:sldId id="1229" r:id="rId30"/>
    <p:sldId id="1221" r:id="rId31"/>
    <p:sldId id="1222" r:id="rId32"/>
    <p:sldId id="1223" r:id="rId33"/>
    <p:sldId id="1189" r:id="rId34"/>
    <p:sldId id="1224" r:id="rId35"/>
    <p:sldId id="1191" r:id="rId36"/>
    <p:sldId id="1192" r:id="rId37"/>
    <p:sldId id="1193" r:id="rId38"/>
    <p:sldId id="1195" r:id="rId39"/>
    <p:sldId id="1421" r:id="rId40"/>
    <p:sldId id="1422" r:id="rId41"/>
    <p:sldId id="1423" r:id="rId42"/>
    <p:sldId id="1433" r:id="rId43"/>
    <p:sldId id="1418" r:id="rId44"/>
    <p:sldId id="1455" r:id="rId45"/>
    <p:sldId id="1420" r:id="rId46"/>
    <p:sldId id="1434" r:id="rId47"/>
    <p:sldId id="1435" r:id="rId48"/>
    <p:sldId id="1436" r:id="rId49"/>
    <p:sldId id="1437" r:id="rId50"/>
    <p:sldId id="1438" r:id="rId51"/>
    <p:sldId id="1439" r:id="rId52"/>
    <p:sldId id="1440" r:id="rId53"/>
    <p:sldId id="1441" r:id="rId54"/>
    <p:sldId id="1424" r:id="rId55"/>
    <p:sldId id="1425" r:id="rId56"/>
    <p:sldId id="1443" r:id="rId57"/>
    <p:sldId id="1448" r:id="rId58"/>
    <p:sldId id="1426" r:id="rId59"/>
    <p:sldId id="1427" r:id="rId60"/>
    <p:sldId id="1442" r:id="rId61"/>
    <p:sldId id="1428" r:id="rId62"/>
  </p:sldIdLst>
  <p:sldSz cx="12192000" cy="6858000"/>
  <p:notesSz cx="6858000" cy="9144000"/>
  <p:defaultTex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7191D1"/>
    <a:srgbClr val="C00000"/>
    <a:srgbClr val="B0C2E5"/>
    <a:srgbClr val="FF33CC"/>
    <a:srgbClr val="FF7C80"/>
    <a:srgbClr val="ED7D31"/>
    <a:srgbClr val="D8E0F2"/>
    <a:srgbClr val="3D67BC"/>
    <a:srgbClr val="E7B13D"/>
    <a:srgbClr val="02D6EC"/>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Střední styl 2 – zvýraznění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Bez stylu, bez mřížky">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838" autoAdjust="0"/>
    <p:restoredTop sz="96416" autoAdjust="0"/>
  </p:normalViewPr>
  <p:slideViewPr>
    <p:cSldViewPr snapToGrid="0">
      <p:cViewPr varScale="1">
        <p:scale>
          <a:sx n="84" d="100"/>
          <a:sy n="84" d="100"/>
        </p:scale>
        <p:origin x="590" y="67"/>
      </p:cViewPr>
      <p:guideLst/>
    </p:cSldViewPr>
  </p:slideViewPr>
  <p:notesTextViewPr>
    <p:cViewPr>
      <p:scale>
        <a:sx n="3" d="2"/>
        <a:sy n="3" d="2"/>
      </p:scale>
      <p:origin x="0" y="0"/>
    </p:cViewPr>
  </p:notesTextViewPr>
  <p:sorterViewPr>
    <p:cViewPr varScale="1">
      <p:scale>
        <a:sx n="100" d="100"/>
        <a:sy n="100" d="100"/>
      </p:scale>
      <p:origin x="0" y="-8746"/>
    </p:cViewPr>
  </p:sorterViewPr>
  <p:notesViewPr>
    <p:cSldViewPr snapToGrid="0">
      <p:cViewPr varScale="1">
        <p:scale>
          <a:sx n="100" d="100"/>
          <a:sy n="100" d="100"/>
        </p:scale>
        <p:origin x="3552" y="78"/>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slide" Target="slides/slide53.xml"/><Relationship Id="rId63" Type="http://schemas.openxmlformats.org/officeDocument/2006/relationships/notesMaster" Target="notesMasters/notesMaster1.xml"/><Relationship Id="rId68" Type="http://schemas.openxmlformats.org/officeDocument/2006/relationships/tableStyles" Target="tableStyles.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66" Type="http://schemas.openxmlformats.org/officeDocument/2006/relationships/viewProps" Target="viewProp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61" Type="http://schemas.openxmlformats.org/officeDocument/2006/relationships/slide" Target="slides/slide59.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handoutMaster" Target="handoutMasters/handoutMaster1.xml"/><Relationship Id="rId8" Type="http://schemas.openxmlformats.org/officeDocument/2006/relationships/slide" Target="slides/slide6.xml"/><Relationship Id="rId51" Type="http://schemas.openxmlformats.org/officeDocument/2006/relationships/slide" Target="slides/slide49.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theme" Target="theme/theme1.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s>
</file>

<file path=ppt/charts/_rels/chart1.xml.rels><?xml version="1.0" encoding="UTF-8" standalone="yes"?>
<Relationships xmlns="http://schemas.openxmlformats.org/package/2006/relationships"><Relationship Id="rId2" Type="http://schemas.openxmlformats.org/officeDocument/2006/relationships/package" Target="../embeddings/List_aplikace_Microsoft_Excel.xlsx"/><Relationship Id="rId1" Type="http://schemas.openxmlformats.org/officeDocument/2006/relationships/themeOverride" Target="../theme/themeOverride1.xml"/></Relationships>
</file>

<file path=ppt/charts/_rels/chart10.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9.xml"/><Relationship Id="rId1" Type="http://schemas.microsoft.com/office/2011/relationships/chartStyle" Target="style9.xml"/><Relationship Id="rId4" Type="http://schemas.openxmlformats.org/officeDocument/2006/relationships/package" Target="../embeddings/List_aplikace_Microsoft_Excel9.xlsx"/></Relationships>
</file>

<file path=ppt/charts/_rels/chart11.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10.xml"/><Relationship Id="rId1" Type="http://schemas.microsoft.com/office/2011/relationships/chartStyle" Target="style10.xml"/><Relationship Id="rId4" Type="http://schemas.openxmlformats.org/officeDocument/2006/relationships/package" Target="../embeddings/List_aplikace_Microsoft_Excel10.xlsx"/></Relationships>
</file>

<file path=ppt/charts/_rels/chart12.xml.rels><?xml version="1.0" encoding="UTF-8" standalone="yes"?>
<Relationships xmlns="http://schemas.openxmlformats.org/package/2006/relationships"><Relationship Id="rId3" Type="http://schemas.openxmlformats.org/officeDocument/2006/relationships/themeOverride" Target="../theme/themeOverride4.xml"/><Relationship Id="rId2" Type="http://schemas.microsoft.com/office/2011/relationships/chartColorStyle" Target="colors11.xml"/><Relationship Id="rId1" Type="http://schemas.microsoft.com/office/2011/relationships/chartStyle" Target="style11.xml"/><Relationship Id="rId4" Type="http://schemas.openxmlformats.org/officeDocument/2006/relationships/package" Target="../embeddings/List_aplikace_Microsoft_Excel11.xlsx"/></Relationships>
</file>

<file path=ppt/charts/_rels/chart13.xml.rels><?xml version="1.0" encoding="UTF-8" standalone="yes"?>
<Relationships xmlns="http://schemas.openxmlformats.org/package/2006/relationships"><Relationship Id="rId3" Type="http://schemas.openxmlformats.org/officeDocument/2006/relationships/themeOverride" Target="../theme/themeOverride5.xml"/><Relationship Id="rId2" Type="http://schemas.microsoft.com/office/2011/relationships/chartColorStyle" Target="colors12.xml"/><Relationship Id="rId1" Type="http://schemas.microsoft.com/office/2011/relationships/chartStyle" Target="style12.xml"/><Relationship Id="rId4" Type="http://schemas.openxmlformats.org/officeDocument/2006/relationships/package" Target="../embeddings/List_aplikace_Microsoft_Excel12.xlsx"/></Relationships>
</file>

<file path=ppt/charts/_rels/chart14.xml.rels><?xml version="1.0" encoding="UTF-8" standalone="yes"?>
<Relationships xmlns="http://schemas.openxmlformats.org/package/2006/relationships"><Relationship Id="rId2" Type="http://schemas.openxmlformats.org/officeDocument/2006/relationships/package" Target="../embeddings/List_aplikace_Microsoft_Excel13.xlsx"/><Relationship Id="rId1" Type="http://schemas.openxmlformats.org/officeDocument/2006/relationships/themeOverride" Target="../theme/themeOverride6.xml"/></Relationships>
</file>

<file path=ppt/charts/_rels/chart15.xml.rels><?xml version="1.0" encoding="UTF-8" standalone="yes"?>
<Relationships xmlns="http://schemas.openxmlformats.org/package/2006/relationships"><Relationship Id="rId3" Type="http://schemas.openxmlformats.org/officeDocument/2006/relationships/themeOverride" Target="../theme/themeOverride7.xml"/><Relationship Id="rId2" Type="http://schemas.microsoft.com/office/2011/relationships/chartColorStyle" Target="colors13.xml"/><Relationship Id="rId1" Type="http://schemas.microsoft.com/office/2011/relationships/chartStyle" Target="style13.xml"/><Relationship Id="rId4" Type="http://schemas.openxmlformats.org/officeDocument/2006/relationships/package" Target="../embeddings/List_aplikace_Microsoft_Excel14.xlsx"/></Relationships>
</file>

<file path=ppt/charts/_rels/chart16.xml.rels><?xml version="1.0" encoding="UTF-8" standalone="yes"?>
<Relationships xmlns="http://schemas.openxmlformats.org/package/2006/relationships"><Relationship Id="rId3" Type="http://schemas.openxmlformats.org/officeDocument/2006/relationships/themeOverride" Target="../theme/themeOverride8.xml"/><Relationship Id="rId2" Type="http://schemas.microsoft.com/office/2011/relationships/chartColorStyle" Target="colors14.xml"/><Relationship Id="rId1" Type="http://schemas.microsoft.com/office/2011/relationships/chartStyle" Target="style14.xml"/><Relationship Id="rId4" Type="http://schemas.openxmlformats.org/officeDocument/2006/relationships/package" Target="../embeddings/List_aplikace_Microsoft_Excel15.xlsx"/></Relationships>
</file>

<file path=ppt/charts/_rels/chart17.xml.rels><?xml version="1.0" encoding="UTF-8" standalone="yes"?>
<Relationships xmlns="http://schemas.openxmlformats.org/package/2006/relationships"><Relationship Id="rId3" Type="http://schemas.openxmlformats.org/officeDocument/2006/relationships/themeOverride" Target="../theme/themeOverride9.xml"/><Relationship Id="rId2" Type="http://schemas.microsoft.com/office/2011/relationships/chartColorStyle" Target="colors15.xml"/><Relationship Id="rId1" Type="http://schemas.microsoft.com/office/2011/relationships/chartStyle" Target="style15.xml"/><Relationship Id="rId4" Type="http://schemas.openxmlformats.org/officeDocument/2006/relationships/package" Target="../embeddings/List_aplikace_Microsoft_Excel16.xlsx"/></Relationships>
</file>

<file path=ppt/charts/_rels/chart18.xml.rels><?xml version="1.0" encoding="UTF-8" standalone="yes"?>
<Relationships xmlns="http://schemas.openxmlformats.org/package/2006/relationships"><Relationship Id="rId3" Type="http://schemas.openxmlformats.org/officeDocument/2006/relationships/themeOverride" Target="../theme/themeOverride10.xml"/><Relationship Id="rId2" Type="http://schemas.microsoft.com/office/2011/relationships/chartColorStyle" Target="colors16.xml"/><Relationship Id="rId1" Type="http://schemas.microsoft.com/office/2011/relationships/chartStyle" Target="style16.xml"/><Relationship Id="rId4" Type="http://schemas.openxmlformats.org/officeDocument/2006/relationships/package" Target="../embeddings/List_aplikace_Microsoft_Excel17.xlsx"/></Relationships>
</file>

<file path=ppt/charts/_rels/chart19.xml.rels><?xml version="1.0" encoding="UTF-8" standalone="yes"?>
<Relationships xmlns="http://schemas.openxmlformats.org/package/2006/relationships"><Relationship Id="rId3" Type="http://schemas.openxmlformats.org/officeDocument/2006/relationships/themeOverride" Target="../theme/themeOverride11.xml"/><Relationship Id="rId2" Type="http://schemas.microsoft.com/office/2011/relationships/chartColorStyle" Target="colors17.xml"/><Relationship Id="rId1" Type="http://schemas.microsoft.com/office/2011/relationships/chartStyle" Target="style17.xml"/><Relationship Id="rId4" Type="http://schemas.openxmlformats.org/officeDocument/2006/relationships/package" Target="../embeddings/List_aplikace_Microsoft_Excel18.xlsx"/></Relationships>
</file>

<file path=ppt/charts/_rels/chart2.xml.rels><?xml version="1.0" encoding="UTF-8" standalone="yes"?>
<Relationships xmlns="http://schemas.openxmlformats.org/package/2006/relationships"><Relationship Id="rId3" Type="http://schemas.openxmlformats.org/officeDocument/2006/relationships/package" Target="../embeddings/List_aplikace_Microsoft_Excel1.xlsx"/><Relationship Id="rId2" Type="http://schemas.microsoft.com/office/2011/relationships/chartColorStyle" Target="colors1.xml"/><Relationship Id="rId1" Type="http://schemas.microsoft.com/office/2011/relationships/chartStyle" Target="style1.xml"/></Relationships>
</file>

<file path=ppt/charts/_rels/chart20.xml.rels><?xml version="1.0" encoding="UTF-8" standalone="yes"?>
<Relationships xmlns="http://schemas.openxmlformats.org/package/2006/relationships"><Relationship Id="rId3" Type="http://schemas.openxmlformats.org/officeDocument/2006/relationships/themeOverride" Target="../theme/themeOverride12.xml"/><Relationship Id="rId2" Type="http://schemas.microsoft.com/office/2011/relationships/chartColorStyle" Target="colors18.xml"/><Relationship Id="rId1" Type="http://schemas.microsoft.com/office/2011/relationships/chartStyle" Target="style18.xml"/><Relationship Id="rId4" Type="http://schemas.openxmlformats.org/officeDocument/2006/relationships/package" Target="../embeddings/List_aplikace_Microsoft_Excel19.xlsx"/></Relationships>
</file>

<file path=ppt/charts/_rels/chart21.xml.rels><?xml version="1.0" encoding="UTF-8" standalone="yes"?>
<Relationships xmlns="http://schemas.openxmlformats.org/package/2006/relationships"><Relationship Id="rId3" Type="http://schemas.openxmlformats.org/officeDocument/2006/relationships/themeOverride" Target="../theme/themeOverride13.xml"/><Relationship Id="rId2" Type="http://schemas.microsoft.com/office/2011/relationships/chartColorStyle" Target="colors19.xml"/><Relationship Id="rId1" Type="http://schemas.microsoft.com/office/2011/relationships/chartStyle" Target="style19.xml"/><Relationship Id="rId4" Type="http://schemas.openxmlformats.org/officeDocument/2006/relationships/package" Target="../embeddings/List_aplikace_Microsoft_Excel20.xlsx"/></Relationships>
</file>

<file path=ppt/charts/_rels/chart22.xml.rels><?xml version="1.0" encoding="UTF-8" standalone="yes"?>
<Relationships xmlns="http://schemas.openxmlformats.org/package/2006/relationships"><Relationship Id="rId3" Type="http://schemas.openxmlformats.org/officeDocument/2006/relationships/themeOverride" Target="../theme/themeOverride14.xml"/><Relationship Id="rId2" Type="http://schemas.microsoft.com/office/2011/relationships/chartColorStyle" Target="colors20.xml"/><Relationship Id="rId1" Type="http://schemas.microsoft.com/office/2011/relationships/chartStyle" Target="style20.xml"/><Relationship Id="rId4" Type="http://schemas.openxmlformats.org/officeDocument/2006/relationships/package" Target="../embeddings/List_aplikace_Microsoft_Excel21.xlsx"/></Relationships>
</file>

<file path=ppt/charts/_rels/chart23.xml.rels><?xml version="1.0" encoding="UTF-8" standalone="yes"?>
<Relationships xmlns="http://schemas.openxmlformats.org/package/2006/relationships"><Relationship Id="rId3" Type="http://schemas.openxmlformats.org/officeDocument/2006/relationships/themeOverride" Target="../theme/themeOverride15.xml"/><Relationship Id="rId2" Type="http://schemas.microsoft.com/office/2011/relationships/chartColorStyle" Target="colors21.xml"/><Relationship Id="rId1" Type="http://schemas.microsoft.com/office/2011/relationships/chartStyle" Target="style21.xml"/><Relationship Id="rId4" Type="http://schemas.openxmlformats.org/officeDocument/2006/relationships/package" Target="../embeddings/List_aplikace_Microsoft_Excel22.xlsx"/></Relationships>
</file>

<file path=ppt/charts/_rels/chart24.xml.rels><?xml version="1.0" encoding="UTF-8" standalone="yes"?>
<Relationships xmlns="http://schemas.openxmlformats.org/package/2006/relationships"><Relationship Id="rId3" Type="http://schemas.openxmlformats.org/officeDocument/2006/relationships/themeOverride" Target="../theme/themeOverride16.xml"/><Relationship Id="rId2" Type="http://schemas.microsoft.com/office/2011/relationships/chartColorStyle" Target="colors22.xml"/><Relationship Id="rId1" Type="http://schemas.microsoft.com/office/2011/relationships/chartStyle" Target="style22.xml"/><Relationship Id="rId4" Type="http://schemas.openxmlformats.org/officeDocument/2006/relationships/package" Target="../embeddings/List_aplikace_Microsoft_Excel23.xlsx"/></Relationships>
</file>

<file path=ppt/charts/_rels/chart25.xml.rels><?xml version="1.0" encoding="UTF-8" standalone="yes"?>
<Relationships xmlns="http://schemas.openxmlformats.org/package/2006/relationships"><Relationship Id="rId3" Type="http://schemas.openxmlformats.org/officeDocument/2006/relationships/themeOverride" Target="../theme/themeOverride17.xml"/><Relationship Id="rId2" Type="http://schemas.microsoft.com/office/2011/relationships/chartColorStyle" Target="colors23.xml"/><Relationship Id="rId1" Type="http://schemas.microsoft.com/office/2011/relationships/chartStyle" Target="style23.xml"/><Relationship Id="rId4" Type="http://schemas.openxmlformats.org/officeDocument/2006/relationships/package" Target="../embeddings/List_aplikace_Microsoft_Excel24.xlsx"/></Relationships>
</file>

<file path=ppt/charts/_rels/chart26.xml.rels><?xml version="1.0" encoding="UTF-8" standalone="yes"?>
<Relationships xmlns="http://schemas.openxmlformats.org/package/2006/relationships"><Relationship Id="rId3" Type="http://schemas.openxmlformats.org/officeDocument/2006/relationships/themeOverride" Target="../theme/themeOverride18.xml"/><Relationship Id="rId2" Type="http://schemas.microsoft.com/office/2011/relationships/chartColorStyle" Target="colors24.xml"/><Relationship Id="rId1" Type="http://schemas.microsoft.com/office/2011/relationships/chartStyle" Target="style24.xml"/><Relationship Id="rId4" Type="http://schemas.openxmlformats.org/officeDocument/2006/relationships/package" Target="../embeddings/List_aplikace_Microsoft_Excel25.xlsx"/></Relationships>
</file>

<file path=ppt/charts/_rels/chart27.xml.rels><?xml version="1.0" encoding="UTF-8" standalone="yes"?>
<Relationships xmlns="http://schemas.openxmlformats.org/package/2006/relationships"><Relationship Id="rId3" Type="http://schemas.openxmlformats.org/officeDocument/2006/relationships/themeOverride" Target="../theme/themeOverride19.xml"/><Relationship Id="rId2" Type="http://schemas.microsoft.com/office/2011/relationships/chartColorStyle" Target="colors25.xml"/><Relationship Id="rId1" Type="http://schemas.microsoft.com/office/2011/relationships/chartStyle" Target="style25.xml"/><Relationship Id="rId4" Type="http://schemas.openxmlformats.org/officeDocument/2006/relationships/package" Target="../embeddings/List_aplikace_Microsoft_Excel26.xlsx"/></Relationships>
</file>

<file path=ppt/charts/_rels/chart28.xml.rels><?xml version="1.0" encoding="UTF-8" standalone="yes"?>
<Relationships xmlns="http://schemas.openxmlformats.org/package/2006/relationships"><Relationship Id="rId3" Type="http://schemas.openxmlformats.org/officeDocument/2006/relationships/themeOverride" Target="../theme/themeOverride20.xml"/><Relationship Id="rId2" Type="http://schemas.microsoft.com/office/2011/relationships/chartColorStyle" Target="colors26.xml"/><Relationship Id="rId1" Type="http://schemas.microsoft.com/office/2011/relationships/chartStyle" Target="style26.xml"/><Relationship Id="rId4" Type="http://schemas.openxmlformats.org/officeDocument/2006/relationships/package" Target="../embeddings/List_aplikace_Microsoft_Excel27.xlsx"/></Relationships>
</file>

<file path=ppt/charts/_rels/chart29.xml.rels><?xml version="1.0" encoding="UTF-8" standalone="yes"?>
<Relationships xmlns="http://schemas.openxmlformats.org/package/2006/relationships"><Relationship Id="rId3" Type="http://schemas.openxmlformats.org/officeDocument/2006/relationships/themeOverride" Target="../theme/themeOverride21.xml"/><Relationship Id="rId2" Type="http://schemas.microsoft.com/office/2011/relationships/chartColorStyle" Target="colors27.xml"/><Relationship Id="rId1" Type="http://schemas.microsoft.com/office/2011/relationships/chartStyle" Target="style27.xml"/><Relationship Id="rId4" Type="http://schemas.openxmlformats.org/officeDocument/2006/relationships/package" Target="../embeddings/List_aplikace_Microsoft_Excel28.xlsx"/></Relationships>
</file>

<file path=ppt/charts/_rels/chart3.xml.rels><?xml version="1.0" encoding="UTF-8" standalone="yes"?>
<Relationships xmlns="http://schemas.openxmlformats.org/package/2006/relationships"><Relationship Id="rId3" Type="http://schemas.openxmlformats.org/officeDocument/2006/relationships/package" Target="../embeddings/List_aplikace_Microsoft_Excel2.xlsx"/><Relationship Id="rId2" Type="http://schemas.microsoft.com/office/2011/relationships/chartColorStyle" Target="colors2.xml"/><Relationship Id="rId1" Type="http://schemas.microsoft.com/office/2011/relationships/chartStyle" Target="style2.xml"/></Relationships>
</file>

<file path=ppt/charts/_rels/chart30.xml.rels><?xml version="1.0" encoding="UTF-8" standalone="yes"?>
<Relationships xmlns="http://schemas.openxmlformats.org/package/2006/relationships"><Relationship Id="rId3" Type="http://schemas.openxmlformats.org/officeDocument/2006/relationships/themeOverride" Target="../theme/themeOverride22.xml"/><Relationship Id="rId2" Type="http://schemas.microsoft.com/office/2011/relationships/chartColorStyle" Target="colors28.xml"/><Relationship Id="rId1" Type="http://schemas.microsoft.com/office/2011/relationships/chartStyle" Target="style28.xml"/><Relationship Id="rId4" Type="http://schemas.openxmlformats.org/officeDocument/2006/relationships/package" Target="../embeddings/List_aplikace_Microsoft_Excel29.xlsx"/></Relationships>
</file>

<file path=ppt/charts/_rels/chart31.xml.rels><?xml version="1.0" encoding="UTF-8" standalone="yes"?>
<Relationships xmlns="http://schemas.openxmlformats.org/package/2006/relationships"><Relationship Id="rId3" Type="http://schemas.openxmlformats.org/officeDocument/2006/relationships/themeOverride" Target="../theme/themeOverride23.xml"/><Relationship Id="rId2" Type="http://schemas.microsoft.com/office/2011/relationships/chartColorStyle" Target="colors29.xml"/><Relationship Id="rId1" Type="http://schemas.microsoft.com/office/2011/relationships/chartStyle" Target="style29.xml"/><Relationship Id="rId4" Type="http://schemas.openxmlformats.org/officeDocument/2006/relationships/package" Target="../embeddings/List_aplikace_Microsoft_Excel30.xlsx"/></Relationships>
</file>

<file path=ppt/charts/_rels/chart32.xml.rels><?xml version="1.0" encoding="UTF-8" standalone="yes"?>
<Relationships xmlns="http://schemas.openxmlformats.org/package/2006/relationships"><Relationship Id="rId3" Type="http://schemas.openxmlformats.org/officeDocument/2006/relationships/themeOverride" Target="../theme/themeOverride24.xml"/><Relationship Id="rId2" Type="http://schemas.microsoft.com/office/2011/relationships/chartColorStyle" Target="colors30.xml"/><Relationship Id="rId1" Type="http://schemas.microsoft.com/office/2011/relationships/chartStyle" Target="style30.xml"/><Relationship Id="rId4" Type="http://schemas.openxmlformats.org/officeDocument/2006/relationships/package" Target="../embeddings/List_aplikace_Microsoft_Excel31.xlsx"/></Relationships>
</file>

<file path=ppt/charts/_rels/chart33.xml.rels><?xml version="1.0" encoding="UTF-8" standalone="yes"?>
<Relationships xmlns="http://schemas.openxmlformats.org/package/2006/relationships"><Relationship Id="rId3" Type="http://schemas.openxmlformats.org/officeDocument/2006/relationships/themeOverride" Target="../theme/themeOverride25.xml"/><Relationship Id="rId2" Type="http://schemas.microsoft.com/office/2011/relationships/chartColorStyle" Target="colors31.xml"/><Relationship Id="rId1" Type="http://schemas.microsoft.com/office/2011/relationships/chartStyle" Target="style31.xml"/><Relationship Id="rId4" Type="http://schemas.openxmlformats.org/officeDocument/2006/relationships/package" Target="../embeddings/List_aplikace_Microsoft_Excel32.xlsx"/></Relationships>
</file>

<file path=ppt/charts/_rels/chart34.xml.rels><?xml version="1.0" encoding="UTF-8" standalone="yes"?>
<Relationships xmlns="http://schemas.openxmlformats.org/package/2006/relationships"><Relationship Id="rId3" Type="http://schemas.openxmlformats.org/officeDocument/2006/relationships/themeOverride" Target="../theme/themeOverride26.xml"/><Relationship Id="rId2" Type="http://schemas.microsoft.com/office/2011/relationships/chartColorStyle" Target="colors32.xml"/><Relationship Id="rId1" Type="http://schemas.microsoft.com/office/2011/relationships/chartStyle" Target="style32.xml"/><Relationship Id="rId4" Type="http://schemas.openxmlformats.org/officeDocument/2006/relationships/package" Target="../embeddings/List_aplikace_Microsoft_Excel33.xlsx"/></Relationships>
</file>

<file path=ppt/charts/_rels/chart35.xml.rels><?xml version="1.0" encoding="UTF-8" standalone="yes"?>
<Relationships xmlns="http://schemas.openxmlformats.org/package/2006/relationships"><Relationship Id="rId3" Type="http://schemas.openxmlformats.org/officeDocument/2006/relationships/themeOverride" Target="../theme/themeOverride27.xml"/><Relationship Id="rId2" Type="http://schemas.microsoft.com/office/2011/relationships/chartColorStyle" Target="colors33.xml"/><Relationship Id="rId1" Type="http://schemas.microsoft.com/office/2011/relationships/chartStyle" Target="style33.xml"/><Relationship Id="rId4" Type="http://schemas.openxmlformats.org/officeDocument/2006/relationships/package" Target="../embeddings/List_aplikace_Microsoft_Excel34.xlsx"/></Relationships>
</file>

<file path=ppt/charts/_rels/chart36.xml.rels><?xml version="1.0" encoding="UTF-8" standalone="yes"?>
<Relationships xmlns="http://schemas.openxmlformats.org/package/2006/relationships"><Relationship Id="rId3" Type="http://schemas.openxmlformats.org/officeDocument/2006/relationships/themeOverride" Target="../theme/themeOverride28.xml"/><Relationship Id="rId2" Type="http://schemas.microsoft.com/office/2011/relationships/chartColorStyle" Target="colors34.xml"/><Relationship Id="rId1" Type="http://schemas.microsoft.com/office/2011/relationships/chartStyle" Target="style34.xml"/><Relationship Id="rId4" Type="http://schemas.openxmlformats.org/officeDocument/2006/relationships/package" Target="../embeddings/List_aplikace_Microsoft_Excel35.xlsx"/></Relationships>
</file>

<file path=ppt/charts/_rels/chart37.xml.rels><?xml version="1.0" encoding="UTF-8" standalone="yes"?>
<Relationships xmlns="http://schemas.openxmlformats.org/package/2006/relationships"><Relationship Id="rId3" Type="http://schemas.openxmlformats.org/officeDocument/2006/relationships/package" Target="../embeddings/List_aplikace_Microsoft_Excel36.xlsx"/><Relationship Id="rId2" Type="http://schemas.microsoft.com/office/2011/relationships/chartColorStyle" Target="colors35.xml"/><Relationship Id="rId1" Type="http://schemas.microsoft.com/office/2011/relationships/chartStyle" Target="style35.xml"/></Relationships>
</file>

<file path=ppt/charts/_rels/chart38.xml.rels><?xml version="1.0" encoding="UTF-8" standalone="yes"?>
<Relationships xmlns="http://schemas.openxmlformats.org/package/2006/relationships"><Relationship Id="rId3" Type="http://schemas.openxmlformats.org/officeDocument/2006/relationships/package" Target="../embeddings/List_aplikace_Microsoft_Excel37.xlsx"/><Relationship Id="rId2" Type="http://schemas.microsoft.com/office/2011/relationships/chartColorStyle" Target="colors36.xml"/><Relationship Id="rId1" Type="http://schemas.microsoft.com/office/2011/relationships/chartStyle" Target="style36.xml"/></Relationships>
</file>

<file path=ppt/charts/_rels/chart39.xml.rels><?xml version="1.0" encoding="UTF-8" standalone="yes"?>
<Relationships xmlns="http://schemas.openxmlformats.org/package/2006/relationships"><Relationship Id="rId3" Type="http://schemas.openxmlformats.org/officeDocument/2006/relationships/package" Target="../embeddings/List_aplikace_Microsoft_Excel38.xlsx"/><Relationship Id="rId2" Type="http://schemas.microsoft.com/office/2011/relationships/chartColorStyle" Target="colors37.xml"/><Relationship Id="rId1" Type="http://schemas.microsoft.com/office/2011/relationships/chartStyle" Target="style37.xml"/></Relationships>
</file>

<file path=ppt/charts/_rels/chart4.xml.rels><?xml version="1.0" encoding="UTF-8" standalone="yes"?>
<Relationships xmlns="http://schemas.openxmlformats.org/package/2006/relationships"><Relationship Id="rId3" Type="http://schemas.openxmlformats.org/officeDocument/2006/relationships/package" Target="../embeddings/List_aplikace_Microsoft_Excel3.xlsx"/><Relationship Id="rId2" Type="http://schemas.microsoft.com/office/2011/relationships/chartColorStyle" Target="colors3.xml"/><Relationship Id="rId1" Type="http://schemas.microsoft.com/office/2011/relationships/chartStyle" Target="style3.xml"/></Relationships>
</file>

<file path=ppt/charts/_rels/chart40.xml.rels><?xml version="1.0" encoding="UTF-8" standalone="yes"?>
<Relationships xmlns="http://schemas.openxmlformats.org/package/2006/relationships"><Relationship Id="rId3" Type="http://schemas.openxmlformats.org/officeDocument/2006/relationships/package" Target="../embeddings/List_aplikace_Microsoft_Excel39.xlsx"/><Relationship Id="rId2" Type="http://schemas.microsoft.com/office/2011/relationships/chartColorStyle" Target="colors38.xml"/><Relationship Id="rId1" Type="http://schemas.microsoft.com/office/2011/relationships/chartStyle" Target="style38.xml"/></Relationships>
</file>

<file path=ppt/charts/_rels/chart41.xml.rels><?xml version="1.0" encoding="UTF-8" standalone="yes"?>
<Relationships xmlns="http://schemas.openxmlformats.org/package/2006/relationships"><Relationship Id="rId3" Type="http://schemas.openxmlformats.org/officeDocument/2006/relationships/package" Target="../embeddings/List_aplikace_Microsoft_Excel40.xlsx"/><Relationship Id="rId2" Type="http://schemas.microsoft.com/office/2011/relationships/chartColorStyle" Target="colors39.xml"/><Relationship Id="rId1" Type="http://schemas.microsoft.com/office/2011/relationships/chartStyle" Target="style39.xml"/></Relationships>
</file>

<file path=ppt/charts/_rels/chart42.xml.rels><?xml version="1.0" encoding="UTF-8" standalone="yes"?>
<Relationships xmlns="http://schemas.openxmlformats.org/package/2006/relationships"><Relationship Id="rId1" Type="http://schemas.openxmlformats.org/officeDocument/2006/relationships/package" Target="../embeddings/List_aplikace_Microsoft_Excel41.xlsx"/></Relationships>
</file>

<file path=ppt/charts/_rels/chart43.xml.rels><?xml version="1.0" encoding="UTF-8" standalone="yes"?>
<Relationships xmlns="http://schemas.openxmlformats.org/package/2006/relationships"><Relationship Id="rId3" Type="http://schemas.openxmlformats.org/officeDocument/2006/relationships/package" Target="../embeddings/List_aplikace_Microsoft_Excel42.xlsx"/><Relationship Id="rId2" Type="http://schemas.microsoft.com/office/2011/relationships/chartColorStyle" Target="colors40.xml"/><Relationship Id="rId1" Type="http://schemas.microsoft.com/office/2011/relationships/chartStyle" Target="style40.xml"/></Relationships>
</file>

<file path=ppt/charts/_rels/chart44.xml.rels><?xml version="1.0" encoding="UTF-8" standalone="yes"?>
<Relationships xmlns="http://schemas.openxmlformats.org/package/2006/relationships"><Relationship Id="rId3" Type="http://schemas.openxmlformats.org/officeDocument/2006/relationships/package" Target="../embeddings/List_aplikace_Microsoft_Excel43.xlsx"/><Relationship Id="rId2" Type="http://schemas.microsoft.com/office/2011/relationships/chartColorStyle" Target="colors41.xml"/><Relationship Id="rId1" Type="http://schemas.microsoft.com/office/2011/relationships/chartStyle" Target="style41.xml"/></Relationships>
</file>

<file path=ppt/charts/_rels/chart45.xml.rels><?xml version="1.0" encoding="UTF-8" standalone="yes"?>
<Relationships xmlns="http://schemas.openxmlformats.org/package/2006/relationships"><Relationship Id="rId1" Type="http://schemas.openxmlformats.org/officeDocument/2006/relationships/package" Target="../embeddings/List_aplikace_Microsoft_Excel44.xlsx"/></Relationships>
</file>

<file path=ppt/charts/_rels/chart46.xml.rels><?xml version="1.0" encoding="UTF-8" standalone="yes"?>
<Relationships xmlns="http://schemas.openxmlformats.org/package/2006/relationships"><Relationship Id="rId3" Type="http://schemas.openxmlformats.org/officeDocument/2006/relationships/themeOverride" Target="../theme/themeOverride29.xml"/><Relationship Id="rId2" Type="http://schemas.microsoft.com/office/2011/relationships/chartColorStyle" Target="colors42.xml"/><Relationship Id="rId1" Type="http://schemas.microsoft.com/office/2011/relationships/chartStyle" Target="style42.xml"/><Relationship Id="rId4" Type="http://schemas.openxmlformats.org/officeDocument/2006/relationships/package" Target="../embeddings/List_aplikace_Microsoft_Excel45.xlsx"/></Relationships>
</file>

<file path=ppt/charts/_rels/chart47.xml.rels><?xml version="1.0" encoding="UTF-8" standalone="yes"?>
<Relationships xmlns="http://schemas.openxmlformats.org/package/2006/relationships"><Relationship Id="rId3" Type="http://schemas.openxmlformats.org/officeDocument/2006/relationships/package" Target="../embeddings/List_aplikace_Microsoft_Excel46.xlsx"/><Relationship Id="rId2" Type="http://schemas.microsoft.com/office/2011/relationships/chartColorStyle" Target="colors43.xml"/><Relationship Id="rId1" Type="http://schemas.microsoft.com/office/2011/relationships/chartStyle" Target="style43.xml"/></Relationships>
</file>

<file path=ppt/charts/_rels/chart48.xml.rels><?xml version="1.0" encoding="UTF-8" standalone="yes"?>
<Relationships xmlns="http://schemas.openxmlformats.org/package/2006/relationships"><Relationship Id="rId3" Type="http://schemas.openxmlformats.org/officeDocument/2006/relationships/package" Target="../embeddings/List_aplikace_Microsoft_Excel47.xlsx"/><Relationship Id="rId2" Type="http://schemas.microsoft.com/office/2011/relationships/chartColorStyle" Target="colors44.xml"/><Relationship Id="rId1" Type="http://schemas.microsoft.com/office/2011/relationships/chartStyle" Target="style44.xml"/></Relationships>
</file>

<file path=ppt/charts/_rels/chart49.xml.rels><?xml version="1.0" encoding="UTF-8" standalone="yes"?>
<Relationships xmlns="http://schemas.openxmlformats.org/package/2006/relationships"><Relationship Id="rId3" Type="http://schemas.openxmlformats.org/officeDocument/2006/relationships/package" Target="../embeddings/List_aplikace_Microsoft_Excel48.xlsx"/><Relationship Id="rId2" Type="http://schemas.microsoft.com/office/2011/relationships/chartColorStyle" Target="colors45.xml"/><Relationship Id="rId1" Type="http://schemas.microsoft.com/office/2011/relationships/chartStyle" Target="style45.xml"/></Relationships>
</file>

<file path=ppt/charts/_rels/chart5.xml.rels><?xml version="1.0" encoding="UTF-8" standalone="yes"?>
<Relationships xmlns="http://schemas.openxmlformats.org/package/2006/relationships"><Relationship Id="rId3" Type="http://schemas.openxmlformats.org/officeDocument/2006/relationships/package" Target="../embeddings/List_aplikace_Microsoft_Excel4.xlsx"/><Relationship Id="rId2" Type="http://schemas.microsoft.com/office/2011/relationships/chartColorStyle" Target="colors4.xml"/><Relationship Id="rId1" Type="http://schemas.microsoft.com/office/2011/relationships/chartStyle" Target="style4.xml"/></Relationships>
</file>

<file path=ppt/charts/_rels/chart50.xml.rels><?xml version="1.0" encoding="UTF-8" standalone="yes"?>
<Relationships xmlns="http://schemas.openxmlformats.org/package/2006/relationships"><Relationship Id="rId3" Type="http://schemas.openxmlformats.org/officeDocument/2006/relationships/package" Target="../embeddings/List_aplikace_Microsoft_Excel49.xlsx"/><Relationship Id="rId2" Type="http://schemas.microsoft.com/office/2011/relationships/chartColorStyle" Target="colors46.xml"/><Relationship Id="rId1" Type="http://schemas.microsoft.com/office/2011/relationships/chartStyle" Target="style46.xml"/></Relationships>
</file>

<file path=ppt/charts/_rels/chart51.xml.rels><?xml version="1.0" encoding="UTF-8" standalone="yes"?>
<Relationships xmlns="http://schemas.openxmlformats.org/package/2006/relationships"><Relationship Id="rId3" Type="http://schemas.openxmlformats.org/officeDocument/2006/relationships/package" Target="../embeddings/List_aplikace_Microsoft_Excel50.xlsx"/><Relationship Id="rId2" Type="http://schemas.microsoft.com/office/2011/relationships/chartColorStyle" Target="colors47.xml"/><Relationship Id="rId1" Type="http://schemas.microsoft.com/office/2011/relationships/chartStyle" Target="style47.xml"/></Relationships>
</file>

<file path=ppt/charts/_rels/chart52.xml.rels><?xml version="1.0" encoding="UTF-8" standalone="yes"?>
<Relationships xmlns="http://schemas.openxmlformats.org/package/2006/relationships"><Relationship Id="rId3" Type="http://schemas.openxmlformats.org/officeDocument/2006/relationships/package" Target="../embeddings/List_aplikace_Microsoft_Excel51.xlsx"/><Relationship Id="rId2" Type="http://schemas.microsoft.com/office/2011/relationships/chartColorStyle" Target="colors48.xml"/><Relationship Id="rId1" Type="http://schemas.microsoft.com/office/2011/relationships/chartStyle" Target="style48.xml"/></Relationships>
</file>

<file path=ppt/charts/_rels/chart53.xml.rels><?xml version="1.0" encoding="UTF-8" standalone="yes"?>
<Relationships xmlns="http://schemas.openxmlformats.org/package/2006/relationships"><Relationship Id="rId3" Type="http://schemas.openxmlformats.org/officeDocument/2006/relationships/package" Target="../embeddings/List_aplikace_Microsoft_Excel52.xlsx"/><Relationship Id="rId2" Type="http://schemas.microsoft.com/office/2011/relationships/chartColorStyle" Target="colors49.xml"/><Relationship Id="rId1" Type="http://schemas.microsoft.com/office/2011/relationships/chartStyle" Target="style49.xml"/></Relationships>
</file>

<file path=ppt/charts/_rels/chart54.xml.rels><?xml version="1.0" encoding="UTF-8" standalone="yes"?>
<Relationships xmlns="http://schemas.openxmlformats.org/package/2006/relationships"><Relationship Id="rId3" Type="http://schemas.openxmlformats.org/officeDocument/2006/relationships/package" Target="../embeddings/List_aplikace_Microsoft_Excel53.xlsx"/><Relationship Id="rId2" Type="http://schemas.microsoft.com/office/2011/relationships/chartColorStyle" Target="colors50.xml"/><Relationship Id="rId1" Type="http://schemas.microsoft.com/office/2011/relationships/chartStyle" Target="style50.xml"/></Relationships>
</file>

<file path=ppt/charts/_rels/chart55.xml.rels><?xml version="1.0" encoding="UTF-8" standalone="yes"?>
<Relationships xmlns="http://schemas.openxmlformats.org/package/2006/relationships"><Relationship Id="rId3" Type="http://schemas.openxmlformats.org/officeDocument/2006/relationships/package" Target="../embeddings/List_aplikace_Microsoft_Excel54.xlsx"/><Relationship Id="rId2" Type="http://schemas.microsoft.com/office/2011/relationships/chartColorStyle" Target="colors51.xml"/><Relationship Id="rId1" Type="http://schemas.microsoft.com/office/2011/relationships/chartStyle" Target="style51.xml"/></Relationships>
</file>

<file path=ppt/charts/_rels/chart56.xml.rels><?xml version="1.0" encoding="UTF-8" standalone="yes"?>
<Relationships xmlns="http://schemas.openxmlformats.org/package/2006/relationships"><Relationship Id="rId3" Type="http://schemas.openxmlformats.org/officeDocument/2006/relationships/package" Target="../embeddings/List_aplikace_Microsoft_Excel55.xlsx"/><Relationship Id="rId2" Type="http://schemas.microsoft.com/office/2011/relationships/chartColorStyle" Target="colors52.xml"/><Relationship Id="rId1" Type="http://schemas.microsoft.com/office/2011/relationships/chartStyle" Target="style52.xml"/></Relationships>
</file>

<file path=ppt/charts/_rels/chart57.xml.rels><?xml version="1.0" encoding="UTF-8" standalone="yes"?>
<Relationships xmlns="http://schemas.openxmlformats.org/package/2006/relationships"><Relationship Id="rId3" Type="http://schemas.openxmlformats.org/officeDocument/2006/relationships/package" Target="../embeddings/List_aplikace_Microsoft_Excel56.xlsx"/><Relationship Id="rId2" Type="http://schemas.microsoft.com/office/2011/relationships/chartColorStyle" Target="colors53.xml"/><Relationship Id="rId1" Type="http://schemas.microsoft.com/office/2011/relationships/chartStyle" Target="style53.xml"/></Relationships>
</file>

<file path=ppt/charts/_rels/chart58.xml.rels><?xml version="1.0" encoding="UTF-8" standalone="yes"?>
<Relationships xmlns="http://schemas.openxmlformats.org/package/2006/relationships"><Relationship Id="rId3" Type="http://schemas.openxmlformats.org/officeDocument/2006/relationships/package" Target="../embeddings/List_aplikace_Microsoft_Excel57.xlsx"/><Relationship Id="rId2" Type="http://schemas.microsoft.com/office/2011/relationships/chartColorStyle" Target="colors54.xml"/><Relationship Id="rId1" Type="http://schemas.microsoft.com/office/2011/relationships/chartStyle" Target="style54.xml"/></Relationships>
</file>

<file path=ppt/charts/_rels/chart59.xml.rels><?xml version="1.0" encoding="UTF-8" standalone="yes"?>
<Relationships xmlns="http://schemas.openxmlformats.org/package/2006/relationships"><Relationship Id="rId1" Type="http://schemas.openxmlformats.org/officeDocument/2006/relationships/package" Target="../embeddings/List_aplikace_Microsoft_Excel58.xlsx"/></Relationships>
</file>

<file path=ppt/charts/_rels/chart6.xml.rels><?xml version="1.0" encoding="UTF-8" standalone="yes"?>
<Relationships xmlns="http://schemas.openxmlformats.org/package/2006/relationships"><Relationship Id="rId3" Type="http://schemas.openxmlformats.org/officeDocument/2006/relationships/package" Target="../embeddings/List_aplikace_Microsoft_Excel5.xlsx"/><Relationship Id="rId2" Type="http://schemas.microsoft.com/office/2011/relationships/chartColorStyle" Target="colors5.xml"/><Relationship Id="rId1" Type="http://schemas.microsoft.com/office/2011/relationships/chartStyle" Target="style5.xml"/></Relationships>
</file>

<file path=ppt/charts/_rels/chart60.xml.rels><?xml version="1.0" encoding="UTF-8" standalone="yes"?>
<Relationships xmlns="http://schemas.openxmlformats.org/package/2006/relationships"><Relationship Id="rId1" Type="http://schemas.openxmlformats.org/officeDocument/2006/relationships/package" Target="../embeddings/List_aplikace_Microsoft_Excel59.xlsx"/></Relationships>
</file>

<file path=ppt/charts/_rels/chart61.xml.rels><?xml version="1.0" encoding="UTF-8" standalone="yes"?>
<Relationships xmlns="http://schemas.openxmlformats.org/package/2006/relationships"><Relationship Id="rId1" Type="http://schemas.openxmlformats.org/officeDocument/2006/relationships/package" Target="../embeddings/List_aplikace_Microsoft_Excel60.xlsx"/></Relationships>
</file>

<file path=ppt/charts/_rels/chart62.xml.rels><?xml version="1.0" encoding="UTF-8" standalone="yes"?>
<Relationships xmlns="http://schemas.openxmlformats.org/package/2006/relationships"><Relationship Id="rId1" Type="http://schemas.openxmlformats.org/officeDocument/2006/relationships/package" Target="../embeddings/List_aplikace_Microsoft_Excel61.xlsx"/></Relationships>
</file>

<file path=ppt/charts/_rels/chart63.xml.rels><?xml version="1.0" encoding="UTF-8" standalone="yes"?>
<Relationships xmlns="http://schemas.openxmlformats.org/package/2006/relationships"><Relationship Id="rId1" Type="http://schemas.openxmlformats.org/officeDocument/2006/relationships/package" Target="../embeddings/List_aplikace_Microsoft_Excel62.xlsx"/></Relationships>
</file>

<file path=ppt/charts/_rels/chart64.xml.rels><?xml version="1.0" encoding="UTF-8" standalone="yes"?>
<Relationships xmlns="http://schemas.openxmlformats.org/package/2006/relationships"><Relationship Id="rId1" Type="http://schemas.openxmlformats.org/officeDocument/2006/relationships/package" Target="../embeddings/List_aplikace_Microsoft_Excel63.xlsx"/></Relationships>
</file>

<file path=ppt/charts/_rels/chart65.xml.rels><?xml version="1.0" encoding="UTF-8" standalone="yes"?>
<Relationships xmlns="http://schemas.openxmlformats.org/package/2006/relationships"><Relationship Id="rId3" Type="http://schemas.openxmlformats.org/officeDocument/2006/relationships/package" Target="../embeddings/List_aplikace_Microsoft_Excel64.xlsx"/><Relationship Id="rId2" Type="http://schemas.microsoft.com/office/2011/relationships/chartColorStyle" Target="colors55.xml"/><Relationship Id="rId1" Type="http://schemas.microsoft.com/office/2011/relationships/chartStyle" Target="style55.xml"/><Relationship Id="rId4" Type="http://schemas.openxmlformats.org/officeDocument/2006/relationships/chartUserShapes" Target="../drawings/drawing1.xml"/></Relationships>
</file>

<file path=ppt/charts/_rels/chart66.xml.rels><?xml version="1.0" encoding="UTF-8" standalone="yes"?>
<Relationships xmlns="http://schemas.openxmlformats.org/package/2006/relationships"><Relationship Id="rId3" Type="http://schemas.openxmlformats.org/officeDocument/2006/relationships/package" Target="../embeddings/List_aplikace_Microsoft_Excel65.xlsx"/><Relationship Id="rId2" Type="http://schemas.microsoft.com/office/2011/relationships/chartColorStyle" Target="colors56.xml"/><Relationship Id="rId1" Type="http://schemas.microsoft.com/office/2011/relationships/chartStyle" Target="style56.xml"/></Relationships>
</file>

<file path=ppt/charts/_rels/chart67.xml.rels><?xml version="1.0" encoding="UTF-8" standalone="yes"?>
<Relationships xmlns="http://schemas.openxmlformats.org/package/2006/relationships"><Relationship Id="rId2" Type="http://schemas.openxmlformats.org/officeDocument/2006/relationships/package" Target="../embeddings/List_aplikace_Microsoft_Excel66.xlsx"/><Relationship Id="rId1" Type="http://schemas.openxmlformats.org/officeDocument/2006/relationships/themeOverride" Target="../theme/themeOverride30.xml"/></Relationships>
</file>

<file path=ppt/charts/_rels/chart68.xml.rels><?xml version="1.0" encoding="UTF-8" standalone="yes"?>
<Relationships xmlns="http://schemas.openxmlformats.org/package/2006/relationships"><Relationship Id="rId2" Type="http://schemas.openxmlformats.org/officeDocument/2006/relationships/package" Target="../embeddings/List_aplikace_Microsoft_Excel67.xlsx"/><Relationship Id="rId1" Type="http://schemas.openxmlformats.org/officeDocument/2006/relationships/themeOverride" Target="../theme/themeOverride31.xml"/></Relationships>
</file>

<file path=ppt/charts/_rels/chart69.xml.rels><?xml version="1.0" encoding="UTF-8" standalone="yes"?>
<Relationships xmlns="http://schemas.openxmlformats.org/package/2006/relationships"><Relationship Id="rId2" Type="http://schemas.openxmlformats.org/officeDocument/2006/relationships/package" Target="../embeddings/List_aplikace_Microsoft_Excel68.xlsx"/><Relationship Id="rId1" Type="http://schemas.openxmlformats.org/officeDocument/2006/relationships/themeOverride" Target="../theme/themeOverride32.xml"/></Relationships>
</file>

<file path=ppt/charts/_rels/chart7.xml.rels><?xml version="1.0" encoding="UTF-8" standalone="yes"?>
<Relationships xmlns="http://schemas.openxmlformats.org/package/2006/relationships"><Relationship Id="rId3" Type="http://schemas.openxmlformats.org/officeDocument/2006/relationships/package" Target="../embeddings/List_aplikace_Microsoft_Excel6.xlsx"/><Relationship Id="rId2" Type="http://schemas.microsoft.com/office/2011/relationships/chartColorStyle" Target="colors6.xml"/><Relationship Id="rId1" Type="http://schemas.microsoft.com/office/2011/relationships/chartStyle" Target="style6.xml"/></Relationships>
</file>

<file path=ppt/charts/_rels/chart70.xml.rels><?xml version="1.0" encoding="UTF-8" standalone="yes"?>
<Relationships xmlns="http://schemas.openxmlformats.org/package/2006/relationships"><Relationship Id="rId2" Type="http://schemas.openxmlformats.org/officeDocument/2006/relationships/package" Target="../embeddings/List_aplikace_Microsoft_Excel69.xlsx"/><Relationship Id="rId1" Type="http://schemas.openxmlformats.org/officeDocument/2006/relationships/themeOverride" Target="../theme/themeOverride33.xml"/></Relationships>
</file>

<file path=ppt/charts/_rels/chart71.xml.rels><?xml version="1.0" encoding="UTF-8" standalone="yes"?>
<Relationships xmlns="http://schemas.openxmlformats.org/package/2006/relationships"><Relationship Id="rId3" Type="http://schemas.openxmlformats.org/officeDocument/2006/relationships/chartUserShapes" Target="../drawings/drawing2.xml"/><Relationship Id="rId2" Type="http://schemas.openxmlformats.org/officeDocument/2006/relationships/package" Target="../embeddings/List_aplikace_Microsoft_Excel70.xlsx"/><Relationship Id="rId1" Type="http://schemas.openxmlformats.org/officeDocument/2006/relationships/themeOverride" Target="../theme/themeOverride34.xml"/></Relationships>
</file>

<file path=ppt/charts/_rels/chart72.xml.rels><?xml version="1.0" encoding="UTF-8" standalone="yes"?>
<Relationships xmlns="http://schemas.openxmlformats.org/package/2006/relationships"><Relationship Id="rId3" Type="http://schemas.openxmlformats.org/officeDocument/2006/relationships/package" Target="../embeddings/List_aplikace_Microsoft_Excel71.xlsx"/><Relationship Id="rId2" Type="http://schemas.microsoft.com/office/2011/relationships/chartColorStyle" Target="colors57.xml"/><Relationship Id="rId1" Type="http://schemas.microsoft.com/office/2011/relationships/chartStyle" Target="style57.xml"/></Relationships>
</file>

<file path=ppt/charts/_rels/chart73.xml.rels><?xml version="1.0" encoding="UTF-8" standalone="yes"?>
<Relationships xmlns="http://schemas.openxmlformats.org/package/2006/relationships"><Relationship Id="rId3" Type="http://schemas.openxmlformats.org/officeDocument/2006/relationships/package" Target="../embeddings/List_aplikace_Microsoft_Excel72.xlsx"/><Relationship Id="rId2" Type="http://schemas.microsoft.com/office/2011/relationships/chartColorStyle" Target="colors58.xml"/><Relationship Id="rId1" Type="http://schemas.microsoft.com/office/2011/relationships/chartStyle" Target="style58.xml"/></Relationships>
</file>

<file path=ppt/charts/_rels/chart74.xml.rels><?xml version="1.0" encoding="UTF-8" standalone="yes"?>
<Relationships xmlns="http://schemas.openxmlformats.org/package/2006/relationships"><Relationship Id="rId3" Type="http://schemas.openxmlformats.org/officeDocument/2006/relationships/package" Target="../embeddings/List_aplikace_Microsoft_Excel73.xlsx"/><Relationship Id="rId2" Type="http://schemas.microsoft.com/office/2011/relationships/chartColorStyle" Target="colors59.xml"/><Relationship Id="rId1" Type="http://schemas.microsoft.com/office/2011/relationships/chartStyle" Target="style59.xml"/></Relationships>
</file>

<file path=ppt/charts/_rels/chart75.xml.rels><?xml version="1.0" encoding="UTF-8" standalone="yes"?>
<Relationships xmlns="http://schemas.openxmlformats.org/package/2006/relationships"><Relationship Id="rId3" Type="http://schemas.openxmlformats.org/officeDocument/2006/relationships/package" Target="../embeddings/List_aplikace_Microsoft_Excel74.xlsx"/><Relationship Id="rId2" Type="http://schemas.microsoft.com/office/2011/relationships/chartColorStyle" Target="colors60.xml"/><Relationship Id="rId1" Type="http://schemas.microsoft.com/office/2011/relationships/chartStyle" Target="style60.xml"/></Relationships>
</file>

<file path=ppt/charts/_rels/chart76.xml.rels><?xml version="1.0" encoding="UTF-8" standalone="yes"?>
<Relationships xmlns="http://schemas.openxmlformats.org/package/2006/relationships"><Relationship Id="rId3" Type="http://schemas.openxmlformats.org/officeDocument/2006/relationships/package" Target="../embeddings/List_aplikace_Microsoft_Excel75.xlsx"/><Relationship Id="rId2" Type="http://schemas.microsoft.com/office/2011/relationships/chartColorStyle" Target="colors61.xml"/><Relationship Id="rId1" Type="http://schemas.microsoft.com/office/2011/relationships/chartStyle" Target="style61.xml"/></Relationships>
</file>

<file path=ppt/charts/_rels/chart77.xml.rels><?xml version="1.0" encoding="UTF-8" standalone="yes"?>
<Relationships xmlns="http://schemas.openxmlformats.org/package/2006/relationships"><Relationship Id="rId2" Type="http://schemas.openxmlformats.org/officeDocument/2006/relationships/package" Target="../embeddings/List_aplikace_Microsoft_Excel76.xlsx"/><Relationship Id="rId1" Type="http://schemas.openxmlformats.org/officeDocument/2006/relationships/themeOverride" Target="../theme/themeOverride35.xml"/></Relationships>
</file>

<file path=ppt/charts/_rels/chart78.xml.rels><?xml version="1.0" encoding="UTF-8" standalone="yes"?>
<Relationships xmlns="http://schemas.openxmlformats.org/package/2006/relationships"><Relationship Id="rId3" Type="http://schemas.openxmlformats.org/officeDocument/2006/relationships/package" Target="../embeddings/List_aplikace_Microsoft_Excel77.xlsx"/><Relationship Id="rId2" Type="http://schemas.microsoft.com/office/2011/relationships/chartColorStyle" Target="colors62.xml"/><Relationship Id="rId1" Type="http://schemas.microsoft.com/office/2011/relationships/chartStyle" Target="style62.xml"/></Relationships>
</file>

<file path=ppt/charts/_rels/chart79.xml.rels><?xml version="1.0" encoding="UTF-8" standalone="yes"?>
<Relationships xmlns="http://schemas.openxmlformats.org/package/2006/relationships"><Relationship Id="rId2" Type="http://schemas.openxmlformats.org/officeDocument/2006/relationships/package" Target="../embeddings/List_aplikace_Microsoft_Excel78.xlsx"/><Relationship Id="rId1" Type="http://schemas.openxmlformats.org/officeDocument/2006/relationships/themeOverride" Target="../theme/themeOverride36.xml"/></Relationships>
</file>

<file path=ppt/charts/_rels/chart8.xml.rels><?xml version="1.0" encoding="UTF-8" standalone="yes"?>
<Relationships xmlns="http://schemas.openxmlformats.org/package/2006/relationships"><Relationship Id="rId3" Type="http://schemas.openxmlformats.org/officeDocument/2006/relationships/package" Target="../embeddings/List_aplikace_Microsoft_Excel7.xlsx"/><Relationship Id="rId2" Type="http://schemas.microsoft.com/office/2011/relationships/chartColorStyle" Target="colors7.xml"/><Relationship Id="rId1" Type="http://schemas.microsoft.com/office/2011/relationships/chartStyle" Target="style7.xml"/></Relationships>
</file>

<file path=ppt/charts/_rels/chart80.xml.rels><?xml version="1.0" encoding="UTF-8" standalone="yes"?>
<Relationships xmlns="http://schemas.openxmlformats.org/package/2006/relationships"><Relationship Id="rId3" Type="http://schemas.openxmlformats.org/officeDocument/2006/relationships/package" Target="../embeddings/List_aplikace_Microsoft_Excel79.xlsx"/><Relationship Id="rId2" Type="http://schemas.microsoft.com/office/2011/relationships/chartColorStyle" Target="colors63.xml"/><Relationship Id="rId1" Type="http://schemas.microsoft.com/office/2011/relationships/chartStyle" Target="style63.xml"/></Relationships>
</file>

<file path=ppt/charts/_rels/chart81.xml.rels><?xml version="1.0" encoding="UTF-8" standalone="yes"?>
<Relationships xmlns="http://schemas.openxmlformats.org/package/2006/relationships"><Relationship Id="rId3" Type="http://schemas.openxmlformats.org/officeDocument/2006/relationships/package" Target="../embeddings/List_aplikace_Microsoft_Excel80.xlsx"/><Relationship Id="rId2" Type="http://schemas.microsoft.com/office/2011/relationships/chartColorStyle" Target="colors64.xml"/><Relationship Id="rId1" Type="http://schemas.microsoft.com/office/2011/relationships/chartStyle" Target="style64.xml"/></Relationships>
</file>

<file path=ppt/charts/_rels/chart82.xml.rels><?xml version="1.0" encoding="UTF-8" standalone="yes"?>
<Relationships xmlns="http://schemas.openxmlformats.org/package/2006/relationships"><Relationship Id="rId3" Type="http://schemas.openxmlformats.org/officeDocument/2006/relationships/themeOverride" Target="../theme/themeOverride37.xml"/><Relationship Id="rId2" Type="http://schemas.microsoft.com/office/2011/relationships/chartColorStyle" Target="colors65.xml"/><Relationship Id="rId1" Type="http://schemas.microsoft.com/office/2011/relationships/chartStyle" Target="style65.xml"/><Relationship Id="rId4" Type="http://schemas.openxmlformats.org/officeDocument/2006/relationships/package" Target="../embeddings/List_aplikace_Microsoft_Excel81.xlsx"/></Relationships>
</file>

<file path=ppt/charts/_rels/chart83.xml.rels><?xml version="1.0" encoding="UTF-8" standalone="yes"?>
<Relationships xmlns="http://schemas.openxmlformats.org/package/2006/relationships"><Relationship Id="rId3" Type="http://schemas.openxmlformats.org/officeDocument/2006/relationships/package" Target="../embeddings/List_aplikace_Microsoft_Excel82.xlsx"/><Relationship Id="rId2" Type="http://schemas.microsoft.com/office/2011/relationships/chartColorStyle" Target="colors66.xml"/><Relationship Id="rId1" Type="http://schemas.microsoft.com/office/2011/relationships/chartStyle" Target="style66.xml"/></Relationships>
</file>

<file path=ppt/charts/_rels/chart84.xml.rels><?xml version="1.0" encoding="UTF-8" standalone="yes"?>
<Relationships xmlns="http://schemas.openxmlformats.org/package/2006/relationships"><Relationship Id="rId3" Type="http://schemas.openxmlformats.org/officeDocument/2006/relationships/themeOverride" Target="../theme/themeOverride38.xml"/><Relationship Id="rId2" Type="http://schemas.microsoft.com/office/2011/relationships/chartColorStyle" Target="colors67.xml"/><Relationship Id="rId1" Type="http://schemas.microsoft.com/office/2011/relationships/chartStyle" Target="style67.xml"/><Relationship Id="rId4" Type="http://schemas.openxmlformats.org/officeDocument/2006/relationships/package" Target="../embeddings/List_aplikace_Microsoft_Excel83.xlsx"/></Relationships>
</file>

<file path=ppt/charts/_rels/chart85.xml.rels><?xml version="1.0" encoding="UTF-8" standalone="yes"?>
<Relationships xmlns="http://schemas.openxmlformats.org/package/2006/relationships"><Relationship Id="rId3" Type="http://schemas.openxmlformats.org/officeDocument/2006/relationships/themeOverride" Target="../theme/themeOverride39.xml"/><Relationship Id="rId2" Type="http://schemas.microsoft.com/office/2011/relationships/chartColorStyle" Target="colors68.xml"/><Relationship Id="rId1" Type="http://schemas.microsoft.com/office/2011/relationships/chartStyle" Target="style68.xml"/><Relationship Id="rId4" Type="http://schemas.openxmlformats.org/officeDocument/2006/relationships/package" Target="../embeddings/List_aplikace_Microsoft_Excel84.xlsx"/></Relationships>
</file>

<file path=ppt/charts/_rels/chart86.xml.rels><?xml version="1.0" encoding="UTF-8" standalone="yes"?>
<Relationships xmlns="http://schemas.openxmlformats.org/package/2006/relationships"><Relationship Id="rId3" Type="http://schemas.openxmlformats.org/officeDocument/2006/relationships/package" Target="../embeddings/List_aplikace_Microsoft_Excel85.xlsx"/><Relationship Id="rId2" Type="http://schemas.microsoft.com/office/2011/relationships/chartColorStyle" Target="colors69.xml"/><Relationship Id="rId1" Type="http://schemas.microsoft.com/office/2011/relationships/chartStyle" Target="style69.xml"/></Relationships>
</file>

<file path=ppt/charts/_rels/chart87.xml.rels><?xml version="1.0" encoding="UTF-8" standalone="yes"?>
<Relationships xmlns="http://schemas.openxmlformats.org/package/2006/relationships"><Relationship Id="rId3" Type="http://schemas.openxmlformats.org/officeDocument/2006/relationships/package" Target="../embeddings/List_aplikace_Microsoft_Excel86.xlsx"/><Relationship Id="rId2" Type="http://schemas.microsoft.com/office/2011/relationships/chartColorStyle" Target="colors70.xml"/><Relationship Id="rId1" Type="http://schemas.microsoft.com/office/2011/relationships/chartStyle" Target="style70.xml"/></Relationships>
</file>

<file path=ppt/charts/_rels/chart9.xml.rels><?xml version="1.0" encoding="UTF-8" standalone="yes"?>
<Relationships xmlns="http://schemas.openxmlformats.org/package/2006/relationships"><Relationship Id="rId3" Type="http://schemas.openxmlformats.org/officeDocument/2006/relationships/package" Target="../embeddings/List_aplikace_Microsoft_Excel8.xlsx"/><Relationship Id="rId2" Type="http://schemas.microsoft.com/office/2011/relationships/chartColorStyle" Target="colors8.xml"/><Relationship Id="rId1" Type="http://schemas.microsoft.com/office/2011/relationships/chartStyle" Target="style8.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9878689600675179E-2"/>
          <c:y val="4.6191957507366897E-2"/>
          <c:w val="0.9201213605668106"/>
          <c:h val="0.90761608498526236"/>
        </c:manualLayout>
      </c:layout>
      <c:barChart>
        <c:barDir val="bar"/>
        <c:grouping val="clustered"/>
        <c:varyColors val="0"/>
        <c:ser>
          <c:idx val="0"/>
          <c:order val="0"/>
          <c:tx>
            <c:strRef>
              <c:f>List1!$B$1</c:f>
              <c:strCache>
                <c:ptCount val="1"/>
                <c:pt idx="0">
                  <c:v>Sloupec1</c:v>
                </c:pt>
              </c:strCache>
            </c:strRef>
          </c:tx>
          <c:spPr>
            <a:solidFill>
              <a:schemeClr val="accent1"/>
            </a:solidFill>
          </c:spPr>
          <c:invertIfNegative val="0"/>
          <c:dPt>
            <c:idx val="1"/>
            <c:invertIfNegative val="0"/>
            <c:bubble3D val="0"/>
            <c:spPr>
              <a:solidFill>
                <a:schemeClr val="accent2"/>
              </a:solidFill>
            </c:spPr>
            <c:extLst>
              <c:ext xmlns:c16="http://schemas.microsoft.com/office/drawing/2014/chart" uri="{C3380CC4-5D6E-409C-BE32-E72D297353CC}">
                <c16:uniqueId val="{00000001-30B7-498A-843C-C3034CB3641D}"/>
              </c:ext>
            </c:extLst>
          </c:dPt>
          <c:dPt>
            <c:idx val="4"/>
            <c:invertIfNegative val="0"/>
            <c:bubble3D val="0"/>
            <c:spPr>
              <a:solidFill>
                <a:schemeClr val="accent3"/>
              </a:solidFill>
            </c:spPr>
            <c:extLst>
              <c:ext xmlns:c16="http://schemas.microsoft.com/office/drawing/2014/chart" uri="{C3380CC4-5D6E-409C-BE32-E72D297353CC}">
                <c16:uniqueId val="{00000003-30B7-498A-843C-C3034CB3641D}"/>
              </c:ext>
            </c:extLst>
          </c:dPt>
          <c:dPt>
            <c:idx val="6"/>
            <c:invertIfNegative val="0"/>
            <c:bubble3D val="0"/>
            <c:extLst>
              <c:ext xmlns:c16="http://schemas.microsoft.com/office/drawing/2014/chart" uri="{C3380CC4-5D6E-409C-BE32-E72D297353CC}">
                <c16:uniqueId val="{00000004-30B7-498A-843C-C3034CB3641D}"/>
              </c:ext>
            </c:extLst>
          </c:dPt>
          <c:dPt>
            <c:idx val="9"/>
            <c:invertIfNegative val="0"/>
            <c:bubble3D val="0"/>
            <c:spPr>
              <a:solidFill>
                <a:schemeClr val="accent4"/>
              </a:solidFill>
            </c:spPr>
            <c:extLst>
              <c:ext xmlns:c16="http://schemas.microsoft.com/office/drawing/2014/chart" uri="{C3380CC4-5D6E-409C-BE32-E72D297353CC}">
                <c16:uniqueId val="{00000006-30B7-498A-843C-C3034CB3641D}"/>
              </c:ext>
            </c:extLst>
          </c:dPt>
          <c:dLbls>
            <c:numFmt formatCode="#,##0.0" sourceLinked="0"/>
            <c:spPr>
              <a:noFill/>
              <a:ln>
                <a:noFill/>
              </a:ln>
              <a:effectLst/>
            </c:spPr>
            <c:txPr>
              <a:bodyPr/>
              <a:lstStyle/>
              <a:p>
                <a:pPr>
                  <a:defRPr sz="1100">
                    <a:solidFill>
                      <a:schemeClr val="tx1"/>
                    </a:solidFill>
                    <a:latin typeface="+mj-lt"/>
                    <a:cs typeface="Arial" pitchFamily="34" charset="0"/>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List1!$A$2:$A$11</c:f>
              <c:strCache>
                <c:ptCount val="10"/>
                <c:pt idx="0">
                  <c:v>Nemocnice</c:v>
                </c:pt>
                <c:pt idx="1">
                  <c:v>Doma, v zařízení sociálních služeb</c:v>
                </c:pt>
                <c:pt idx="2">
                  <c:v>Fakultní nemocnice</c:v>
                </c:pt>
                <c:pt idx="3">
                  <c:v>Léčebna pro dlouhodobě nemocné (LDN)</c:v>
                </c:pt>
                <c:pt idx="4">
                  <c:v>Hospic</c:v>
                </c:pt>
                <c:pt idx="5">
                  <c:v>Na ulici, při převozu</c:v>
                </c:pt>
                <c:pt idx="6">
                  <c:v>Nemocnice následné péče</c:v>
                </c:pt>
                <c:pt idx="7">
                  <c:v>Psychiatrická léčebna</c:v>
                </c:pt>
                <c:pt idx="8">
                  <c:v>Ostatní ZZ</c:v>
                </c:pt>
                <c:pt idx="9">
                  <c:v>Jiné, nezjištěno</c:v>
                </c:pt>
              </c:strCache>
            </c:strRef>
          </c:cat>
          <c:val>
            <c:numRef>
              <c:f>List1!$B$2:$B$11</c:f>
              <c:numCache>
                <c:formatCode>#\ ##0.0</c:formatCode>
                <c:ptCount val="10"/>
                <c:pt idx="0">
                  <c:v>58.4</c:v>
                </c:pt>
                <c:pt idx="1">
                  <c:v>27.5</c:v>
                </c:pt>
                <c:pt idx="2">
                  <c:v>1</c:v>
                </c:pt>
                <c:pt idx="3">
                  <c:v>0.8</c:v>
                </c:pt>
                <c:pt idx="4">
                  <c:v>2.4</c:v>
                </c:pt>
                <c:pt idx="5">
                  <c:v>0.4</c:v>
                </c:pt>
                <c:pt idx="6">
                  <c:v>1.2</c:v>
                </c:pt>
                <c:pt idx="7">
                  <c:v>0.5</c:v>
                </c:pt>
                <c:pt idx="8">
                  <c:v>5.7</c:v>
                </c:pt>
                <c:pt idx="9">
                  <c:v>2.1</c:v>
                </c:pt>
              </c:numCache>
            </c:numRef>
          </c:val>
          <c:extLst>
            <c:ext xmlns:c16="http://schemas.microsoft.com/office/drawing/2014/chart" uri="{C3380CC4-5D6E-409C-BE32-E72D297353CC}">
              <c16:uniqueId val="{00000007-30B7-498A-843C-C3034CB3641D}"/>
            </c:ext>
          </c:extLst>
        </c:ser>
        <c:dLbls>
          <c:showLegendKey val="0"/>
          <c:showVal val="0"/>
          <c:showCatName val="0"/>
          <c:showSerName val="0"/>
          <c:showPercent val="0"/>
          <c:showBubbleSize val="0"/>
        </c:dLbls>
        <c:gapWidth val="55"/>
        <c:axId val="439892664"/>
        <c:axId val="439897760"/>
      </c:barChart>
      <c:catAx>
        <c:axId val="439892664"/>
        <c:scaling>
          <c:orientation val="maxMin"/>
        </c:scaling>
        <c:delete val="1"/>
        <c:axPos val="l"/>
        <c:numFmt formatCode="General" sourceLinked="1"/>
        <c:majorTickMark val="out"/>
        <c:minorTickMark val="none"/>
        <c:tickLblPos val="none"/>
        <c:crossAx val="439897760"/>
        <c:crosses val="autoZero"/>
        <c:auto val="1"/>
        <c:lblAlgn val="ctr"/>
        <c:lblOffset val="100"/>
        <c:noMultiLvlLbl val="0"/>
      </c:catAx>
      <c:valAx>
        <c:axId val="439897760"/>
        <c:scaling>
          <c:orientation val="minMax"/>
          <c:min val="0"/>
        </c:scaling>
        <c:delete val="1"/>
        <c:axPos val="t"/>
        <c:numFmt formatCode="#\ ##0.0" sourceLinked="1"/>
        <c:majorTickMark val="out"/>
        <c:minorTickMark val="none"/>
        <c:tickLblPos val="nextTo"/>
        <c:crossAx val="439892664"/>
        <c:crosses val="autoZero"/>
        <c:crossBetween val="between"/>
      </c:valAx>
    </c:plotArea>
    <c:plotVisOnly val="1"/>
    <c:dispBlanksAs val="gap"/>
    <c:showDLblsOverMax val="0"/>
  </c:chart>
  <c:txPr>
    <a:bodyPr/>
    <a:lstStyle/>
    <a:p>
      <a:pPr>
        <a:defRPr sz="1800"/>
      </a:pPr>
      <a:endParaRPr lang="cs-CZ"/>
    </a:p>
  </c:txPr>
  <c:externalData r:id="rId2">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1"/>
          <c:order val="1"/>
          <c:tx>
            <c:strRef>
              <c:f>Sheet1!$B$1</c:f>
              <c:strCache>
                <c:ptCount val="1"/>
                <c:pt idx="0">
                  <c:v>Liberecký kraj</c:v>
                </c:pt>
              </c:strCache>
            </c:strRef>
          </c:tx>
          <c:spPr>
            <a:ln w="25400" cap="rnd">
              <a:solidFill>
                <a:schemeClr val="accent1"/>
              </a:solidFill>
              <a:round/>
            </a:ln>
            <a:effectLst/>
          </c:spPr>
          <c:marker>
            <c:symbol val="circle"/>
            <c:size val="5"/>
            <c:spPr>
              <a:solidFill>
                <a:schemeClr val="accent1"/>
              </a:solidFill>
              <a:ln w="9525">
                <a:solidFill>
                  <a:schemeClr val="accent1"/>
                </a:solidFill>
              </a:ln>
              <a:effectLst/>
            </c:spPr>
          </c:marker>
          <c:dLbls>
            <c:dLbl>
              <c:idx val="0"/>
              <c:layout>
                <c:manualLayout>
                  <c:x val="-5.5492747164420819E-2"/>
                  <c:y val="-5.0521559744519759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0-829A-46ED-A15C-0703EB2E1075}"/>
                </c:ext>
              </c:extLst>
            </c:dLbl>
            <c:dLbl>
              <c:idx val="1"/>
              <c:layout>
                <c:manualLayout>
                  <c:x val="-6.5268059471063261E-2"/>
                  <c:y val="3.4513535645439651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1-829A-46ED-A15C-0703EB2E1075}"/>
                </c:ext>
              </c:extLst>
            </c:dLbl>
            <c:dLbl>
              <c:idx val="3"/>
              <c:layout>
                <c:manualLayout>
                  <c:x val="-6.5268059471063261E-2"/>
                  <c:y val="3.4513535645439811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2-829A-46ED-A15C-0703EB2E1075}"/>
                </c:ext>
              </c:extLst>
            </c:dLbl>
            <c:dLbl>
              <c:idx val="5"/>
              <c:layout>
                <c:manualLayout>
                  <c:x val="-6.5268059471063261E-2"/>
                  <c:y val="3.0261780875941831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3-829A-46ED-A15C-0703EB2E1075}"/>
                </c:ext>
              </c:extLst>
            </c:dLbl>
            <c:dLbl>
              <c:idx val="7"/>
              <c:layout>
                <c:manualLayout>
                  <c:x val="-7.1584820673615546E-2"/>
                  <c:y val="3.0261780875941831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4-829A-46ED-A15C-0703EB2E1075}"/>
                </c:ext>
              </c:extLst>
            </c:dLbl>
            <c:dLbl>
              <c:idx val="9"/>
              <c:layout>
                <c:manualLayout>
                  <c:x val="-2.2949987167524603E-2"/>
                  <c:y val="2.6010026106443852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5-829A-46ED-A15C-0703EB2E1075}"/>
                </c:ext>
              </c:extLst>
            </c:dLbl>
            <c:dLbl>
              <c:idx val="10"/>
              <c:layout>
                <c:manualLayout>
                  <c:x val="-8.3831379282216859E-2"/>
                  <c:y val="-5.0521559744519759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6-829A-46ED-A15C-0703EB2E1075}"/>
                </c:ext>
              </c:extLst>
            </c:dLbl>
            <c:dLbl>
              <c:idx val="11"/>
              <c:layout>
                <c:manualLayout>
                  <c:x val="-2.492136378377096E-3"/>
                  <c:y val="-5.0521559744519912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7-829A-46ED-A15C-0703EB2E1075}"/>
                </c:ext>
              </c:extLst>
            </c:dLbl>
            <c:numFmt formatCode="#,##0" sourceLinked="0"/>
            <c:spPr>
              <a:noFill/>
              <a:ln>
                <a:noFill/>
              </a:ln>
              <a:effectLst/>
            </c:spPr>
            <c:txPr>
              <a:bodyPr rot="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Sheet1!$B$2:$B$13</c:f>
              <c:numCache>
                <c:formatCode>#,##0</c:formatCode>
                <c:ptCount val="12"/>
                <c:pt idx="0">
                  <c:v>33379</c:v>
                </c:pt>
                <c:pt idx="1">
                  <c:v>33028</c:v>
                </c:pt>
                <c:pt idx="2">
                  <c:v>31771</c:v>
                </c:pt>
                <c:pt idx="3">
                  <c:v>31753</c:v>
                </c:pt>
                <c:pt idx="4">
                  <c:v>32224</c:v>
                </c:pt>
                <c:pt idx="5">
                  <c:v>33577</c:v>
                </c:pt>
                <c:pt idx="6">
                  <c:v>32169</c:v>
                </c:pt>
                <c:pt idx="7">
                  <c:v>32181</c:v>
                </c:pt>
                <c:pt idx="8">
                  <c:v>29784</c:v>
                </c:pt>
                <c:pt idx="9">
                  <c:v>30597</c:v>
                </c:pt>
                <c:pt idx="10">
                  <c:v>30941</c:v>
                </c:pt>
                <c:pt idx="11">
                  <c:v>30704</c:v>
                </c:pt>
              </c:numCache>
            </c:numRef>
          </c:val>
          <c:smooth val="0"/>
          <c:extLst>
            <c:ext xmlns:c16="http://schemas.microsoft.com/office/drawing/2014/chart" uri="{C3380CC4-5D6E-409C-BE32-E72D297353CC}">
              <c16:uniqueId val="{00000008-829A-46ED-A15C-0703EB2E1075}"/>
            </c:ext>
          </c:extLst>
        </c:ser>
        <c:ser>
          <c:idx val="2"/>
          <c:order val="2"/>
          <c:tx>
            <c:strRef>
              <c:f>Sheet1!$C$1</c:f>
              <c:strCache>
                <c:ptCount val="1"/>
                <c:pt idx="0">
                  <c:v>ČR</c:v>
                </c:pt>
              </c:strCache>
            </c:strRef>
          </c:tx>
          <c:spPr>
            <a:ln w="28575" cap="rnd">
              <a:solidFill>
                <a:schemeClr val="tx2"/>
              </a:solidFill>
              <a:round/>
            </a:ln>
            <a:effectLst/>
          </c:spPr>
          <c:marker>
            <c:symbol val="circle"/>
            <c:size val="5"/>
            <c:spPr>
              <a:solidFill>
                <a:schemeClr val="tx2"/>
              </a:solidFill>
              <a:ln w="9525">
                <a:solidFill>
                  <a:schemeClr val="tx2"/>
                </a:solidFill>
              </a:ln>
              <a:effectLst/>
            </c:spPr>
          </c:marker>
          <c:dLbls>
            <c:dLbl>
              <c:idx val="0"/>
              <c:layout>
                <c:manualLayout>
                  <c:x val="-5.5279618646681163E-2"/>
                  <c:y val="-5.0521559744519773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9-829A-46ED-A15C-0703EB2E1075}"/>
                </c:ext>
              </c:extLst>
            </c:dLbl>
            <c:dLbl>
              <c:idx val="1"/>
              <c:layout>
                <c:manualLayout>
                  <c:x val="-7.7988375169856211E-2"/>
                  <c:y val="3.8765290414937745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A-829A-46ED-A15C-0703EB2E1075}"/>
                </c:ext>
              </c:extLst>
            </c:dLbl>
            <c:dLbl>
              <c:idx val="2"/>
              <c:layout>
                <c:manualLayout>
                  <c:x val="-6.7913141051785503E-2"/>
                  <c:y val="-5.0521559744519759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B-829A-46ED-A15C-0703EB2E1075}"/>
                </c:ext>
              </c:extLst>
            </c:dLbl>
            <c:dLbl>
              <c:idx val="3"/>
              <c:layout>
                <c:manualLayout>
                  <c:x val="-8.1146755771132298E-2"/>
                  <c:y val="6.0024064262427679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C-829A-46ED-A15C-0703EB2E1075}"/>
                </c:ext>
              </c:extLst>
            </c:dLbl>
            <c:dLbl>
              <c:idx val="5"/>
              <c:layout>
                <c:manualLayout>
                  <c:x val="-7.1671613967304051E-2"/>
                  <c:y val="5.152055472343172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D-829A-46ED-A15C-0703EB2E1075}"/>
                </c:ext>
              </c:extLst>
            </c:dLbl>
            <c:dLbl>
              <c:idx val="7"/>
              <c:layout>
                <c:manualLayout>
                  <c:x val="-6.8513233366028076E-2"/>
                  <c:y val="5.152055472343172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E-829A-46ED-A15C-0703EB2E1075}"/>
                </c:ext>
              </c:extLst>
            </c:dLbl>
            <c:dLbl>
              <c:idx val="9"/>
              <c:layout>
                <c:manualLayout>
                  <c:x val="-7.0710421760695223E-3"/>
                  <c:y val="4.3017045184435727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F-829A-46ED-A15C-0703EB2E1075}"/>
                </c:ext>
              </c:extLst>
            </c:dLbl>
            <c:dLbl>
              <c:idx val="10"/>
              <c:layout>
                <c:manualLayout>
                  <c:x val="-9.023493377845776E-2"/>
                  <c:y val="-5.4773314514017776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10-829A-46ED-A15C-0703EB2E1075}"/>
                </c:ext>
              </c:extLst>
            </c:dLbl>
            <c:dLbl>
              <c:idx val="11"/>
              <c:layout>
                <c:manualLayout>
                  <c:x val="0"/>
                  <c:y val="-5.0521559744519759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11-829A-46ED-A15C-0703EB2E1075}"/>
                </c:ext>
              </c:extLst>
            </c:dLbl>
            <c:numFmt formatCode="#,##0" sourceLinked="0"/>
            <c:spPr>
              <a:noFill/>
              <a:ln>
                <a:noFill/>
              </a:ln>
              <a:effectLst/>
            </c:spPr>
            <c:txPr>
              <a:bodyPr rot="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Sheet1!$C$2:$C$13</c:f>
              <c:numCache>
                <c:formatCode>#,##0</c:formatCode>
                <c:ptCount val="12"/>
                <c:pt idx="0">
                  <c:v>692169</c:v>
                </c:pt>
                <c:pt idx="1">
                  <c:v>671185</c:v>
                </c:pt>
                <c:pt idx="2">
                  <c:v>654211</c:v>
                </c:pt>
                <c:pt idx="3">
                  <c:v>646688</c:v>
                </c:pt>
                <c:pt idx="4">
                  <c:v>634025</c:v>
                </c:pt>
                <c:pt idx="5">
                  <c:v>664069</c:v>
                </c:pt>
                <c:pt idx="6">
                  <c:v>660806</c:v>
                </c:pt>
                <c:pt idx="7">
                  <c:v>669249</c:v>
                </c:pt>
                <c:pt idx="8">
                  <c:v>662596</c:v>
                </c:pt>
                <c:pt idx="9">
                  <c:v>666394</c:v>
                </c:pt>
                <c:pt idx="10">
                  <c:v>663682</c:v>
                </c:pt>
                <c:pt idx="11">
                  <c:v>666270</c:v>
                </c:pt>
              </c:numCache>
            </c:numRef>
          </c:val>
          <c:smooth val="0"/>
          <c:extLst>
            <c:ext xmlns:c16="http://schemas.microsoft.com/office/drawing/2014/chart" uri="{C3380CC4-5D6E-409C-BE32-E72D297353CC}">
              <c16:uniqueId val="{00000012-829A-46ED-A15C-0703EB2E1075}"/>
            </c:ext>
          </c:extLst>
        </c:ser>
        <c:dLbls>
          <c:showLegendKey val="0"/>
          <c:showVal val="0"/>
          <c:showCatName val="0"/>
          <c:showSerName val="0"/>
          <c:showPercent val="0"/>
          <c:showBubbleSize val="0"/>
        </c:dLbls>
        <c:marker val="1"/>
        <c:smooth val="0"/>
        <c:axId val="350329616"/>
        <c:axId val="350334320"/>
        <c:extLst>
          <c:ext xmlns:c15="http://schemas.microsoft.com/office/drawing/2012/chart" uri="{02D57815-91ED-43cb-92C2-25804820EDAC}">
            <c15:filteredLineSeries>
              <c15:ser>
                <c:idx val="0"/>
                <c:order val="0"/>
                <c:tx>
                  <c:strRef>
                    <c:extLst>
                      <c:ext uri="{02D57815-91ED-43cb-92C2-25804820EDAC}">
                        <c15:formulaRef>
                          <c15:sqref>Sheet1!$A$1</c15:sqref>
                        </c15:formulaRef>
                      </c:ext>
                    </c:extLst>
                    <c:strCache>
                      <c:ptCount val="1"/>
                      <c:pt idx="0">
                        <c:v>0</c:v>
                      </c:pt>
                    </c:strCache>
                  </c:strRef>
                </c:tx>
                <c:spPr>
                  <a:ln w="28575" cap="rnd">
                    <a:solidFill>
                      <a:schemeClr val="accent1"/>
                    </a:solidFill>
                    <a:round/>
                  </a:ln>
                  <a:effectLst/>
                </c:spPr>
                <c:marker>
                  <c:symbol val="none"/>
                </c:marker>
                <c:dLbls>
                  <c:dLbl>
                    <c:idx val="0"/>
                    <c:layout>
                      <c:manualLayout>
                        <c:x val="-4.5700105829930117E-3"/>
                        <c:y val="9.1591706452167285E-2"/>
                      </c:manualLayout>
                    </c:layout>
                    <c:showLegendKey val="0"/>
                    <c:showVal val="1"/>
                    <c:showCatName val="0"/>
                    <c:showSerName val="0"/>
                    <c:showPercent val="0"/>
                    <c:showBubbleSize val="0"/>
                    <c:extLst>
                      <c:ext uri="{CE6537A1-D6FC-4f65-9D91-7224C49458BB}"/>
                      <c:ext xmlns:c16="http://schemas.microsoft.com/office/drawing/2014/chart" uri="{C3380CC4-5D6E-409C-BE32-E72D297353CC}">
                        <c16:uniqueId val="{00000013-829A-46ED-A15C-0703EB2E1075}"/>
                      </c:ext>
                    </c:extLst>
                  </c:dLbl>
                  <c:spPr>
                    <a:noFill/>
                    <a:ln>
                      <a:noFill/>
                    </a:ln>
                    <a:effectLst/>
                  </c:spPr>
                  <c:txPr>
                    <a:bodyPr rot="0" spcFirstLastPara="1" vertOverflow="ellipsis" horzOverflow="clip" vert="horz" wrap="square" lIns="38100" tIns="19050" rIns="38100" bIns="0" anchor="ctr" anchorCtr="1">
                      <a:spAutoFit/>
                    </a:bodyPr>
                    <a:lstStyle/>
                    <a:p>
                      <a:pPr>
                        <a:defRPr sz="700" b="0" i="0" u="none" strike="noStrike" kern="1200" baseline="0">
                          <a:solidFill>
                            <a:schemeClr val="bg1"/>
                          </a:solidFill>
                          <a:latin typeface="+mn-lt"/>
                          <a:ea typeface="+mn-ea"/>
                          <a:cs typeface="+mn-cs"/>
                        </a:defRPr>
                      </a:pPr>
                      <a:endParaRPr lang="cs-CZ"/>
                    </a:p>
                  </c:txPr>
                  <c:dLblPos val="ctr"/>
                  <c:showLegendKey val="0"/>
                  <c:showVal val="1"/>
                  <c:showCatName val="0"/>
                  <c:showSerName val="0"/>
                  <c:showPercent val="0"/>
                  <c:showBubbleSize val="0"/>
                  <c:showLeaderLines val="0"/>
                  <c:extLst>
                    <c:ext uri="{CE6537A1-D6FC-4f65-9D91-7224C49458BB}">
                      <c15:spPr xmlns:c15="http://schemas.microsoft.com/office/drawing/2012/chart">
                        <a:prstGeom prst="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extLst>
                      <c:ext uri="{02D57815-91ED-43cb-92C2-25804820EDAC}">
                        <c15:formulaRef>
                          <c15:sqref>Sheet1!$A$2:$A$13</c15:sqref>
                        </c15:formulaRef>
                      </c:ext>
                    </c:extLst>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extLst>
                      <c:ext uri="{02D57815-91ED-43cb-92C2-25804820EDAC}">
                        <c15:formulaRef>
                          <c15:sqref>Sheet1!$A$2:$A$11</c15:sqref>
                        </c15:formulaRef>
                      </c:ext>
                    </c:extLst>
                    <c:numCache>
                      <c:formatCode>General</c:formatCode>
                      <c:ptCount val="10"/>
                      <c:pt idx="0">
                        <c:v>0</c:v>
                      </c:pt>
                      <c:pt idx="1">
                        <c:v>0</c:v>
                      </c:pt>
                      <c:pt idx="2">
                        <c:v>0</c:v>
                      </c:pt>
                      <c:pt idx="3">
                        <c:v>0</c:v>
                      </c:pt>
                      <c:pt idx="4">
                        <c:v>0</c:v>
                      </c:pt>
                      <c:pt idx="5">
                        <c:v>0</c:v>
                      </c:pt>
                      <c:pt idx="6">
                        <c:v>0</c:v>
                      </c:pt>
                      <c:pt idx="7">
                        <c:v>0</c:v>
                      </c:pt>
                      <c:pt idx="8">
                        <c:v>0</c:v>
                      </c:pt>
                      <c:pt idx="9">
                        <c:v>0</c:v>
                      </c:pt>
                    </c:numCache>
                  </c:numRef>
                </c:val>
                <c:smooth val="0"/>
                <c:extLst>
                  <c:ext xmlns:c16="http://schemas.microsoft.com/office/drawing/2014/chart" uri="{C3380CC4-5D6E-409C-BE32-E72D297353CC}">
                    <c16:uniqueId val="{00000014-829A-46ED-A15C-0703EB2E1075}"/>
                  </c:ext>
                </c:extLst>
              </c15:ser>
            </c15:filteredLineSeries>
          </c:ext>
        </c:extLst>
      </c:lineChart>
      <c:catAx>
        <c:axId val="350329616"/>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2700000" spcFirstLastPara="1" vertOverflow="ellipsis" wrap="square" anchor="ctr" anchorCtr="1"/>
          <a:lstStyle/>
          <a:p>
            <a:pPr>
              <a:defRPr sz="1000" b="1" i="0" u="none" strike="noStrike" kern="1200" baseline="0">
                <a:solidFill>
                  <a:schemeClr val="tx1"/>
                </a:solidFill>
                <a:latin typeface="+mn-lt"/>
                <a:ea typeface="+mn-ea"/>
                <a:cs typeface="+mn-cs"/>
              </a:defRPr>
            </a:pPr>
            <a:endParaRPr lang="cs-CZ"/>
          </a:p>
        </c:txPr>
        <c:crossAx val="350334320"/>
        <c:crosses val="autoZero"/>
        <c:auto val="1"/>
        <c:lblAlgn val="ctr"/>
        <c:lblOffset val="0"/>
        <c:tickLblSkip val="1"/>
        <c:noMultiLvlLbl val="0"/>
      </c:catAx>
      <c:valAx>
        <c:axId val="350334320"/>
        <c:scaling>
          <c:orientation val="minMax"/>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r>
                  <a:rPr lang="cs-CZ" dirty="0"/>
                  <a:t>Počet hospitalizací s operací</a:t>
                </a:r>
              </a:p>
            </c:rich>
          </c:tx>
          <c:layout>
            <c:manualLayout>
              <c:xMode val="edge"/>
              <c:yMode val="edge"/>
              <c:x val="1.4672294386935942E-2"/>
              <c:y val="0.19671664096642721"/>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350329616"/>
        <c:crosses val="autoZero"/>
        <c:crossBetween val="between"/>
      </c:valAx>
      <c:spPr>
        <a:noFill/>
        <a:ln>
          <a:noFill/>
        </a:ln>
        <a:effectLst/>
      </c:spPr>
    </c:plotArea>
    <c:legend>
      <c:legendPos val="t"/>
      <c:layout>
        <c:manualLayout>
          <c:xMode val="edge"/>
          <c:yMode val="edge"/>
          <c:x val="0.17657237615666363"/>
          <c:y val="2.1258773847489892E-2"/>
          <c:w val="0.79214075534537265"/>
          <c:h val="7.6884113234607809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legend>
    <c:plotVisOnly val="1"/>
    <c:dispBlanksAs val="gap"/>
    <c:showDLblsOverMax val="0"/>
  </c:chart>
  <c:spPr>
    <a:noFill/>
    <a:ln>
      <a:noFill/>
    </a:ln>
    <a:effectLst/>
  </c:spPr>
  <c:txPr>
    <a:bodyPr/>
    <a:lstStyle/>
    <a:p>
      <a:pPr>
        <a:defRPr sz="1000">
          <a:solidFill>
            <a:schemeClr val="tx1"/>
          </a:solidFill>
        </a:defRPr>
      </a:pPr>
      <a:endParaRPr lang="cs-CZ"/>
    </a:p>
  </c:txPr>
  <c:externalData r:id="rId4">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1"/>
          <c:order val="1"/>
          <c:tx>
            <c:strRef>
              <c:f>Sheet1!$B$1</c:f>
              <c:strCache>
                <c:ptCount val="1"/>
                <c:pt idx="0">
                  <c:v>Liberecký kraj</c:v>
                </c:pt>
              </c:strCache>
            </c:strRef>
          </c:tx>
          <c:spPr>
            <a:ln w="25400" cap="rnd">
              <a:solidFill>
                <a:schemeClr val="accent1"/>
              </a:solidFill>
              <a:round/>
            </a:ln>
            <a:effectLst/>
          </c:spPr>
          <c:marker>
            <c:symbol val="circle"/>
            <c:size val="5"/>
            <c:spPr>
              <a:solidFill>
                <a:schemeClr val="accent1"/>
              </a:solidFill>
              <a:ln w="9525">
                <a:solidFill>
                  <a:schemeClr val="accent1"/>
                </a:solidFill>
              </a:ln>
              <a:effectLst/>
            </c:spPr>
          </c:marker>
          <c:dLbls>
            <c:dLbl>
              <c:idx val="0"/>
              <c:layout>
                <c:manualLayout>
                  <c:x val="-5.5492747164420819E-2"/>
                  <c:y val="-5.0521559744519759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0-9428-4BD6-929A-1119F947A9A6}"/>
                </c:ext>
              </c:extLst>
            </c:dLbl>
            <c:dLbl>
              <c:idx val="1"/>
              <c:layout>
                <c:manualLayout>
                  <c:x val="-6.5268059471063261E-2"/>
                  <c:y val="3.4513535645439651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1-9428-4BD6-929A-1119F947A9A6}"/>
                </c:ext>
              </c:extLst>
            </c:dLbl>
            <c:dLbl>
              <c:idx val="3"/>
              <c:layout>
                <c:manualLayout>
                  <c:x val="-6.5268059471063261E-2"/>
                  <c:y val="3.4513535645439811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2-9428-4BD6-929A-1119F947A9A6}"/>
                </c:ext>
              </c:extLst>
            </c:dLbl>
            <c:dLbl>
              <c:idx val="5"/>
              <c:layout>
                <c:manualLayout>
                  <c:x val="-6.5268059471063261E-2"/>
                  <c:y val="3.0261780875941831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3-9428-4BD6-929A-1119F947A9A6}"/>
                </c:ext>
              </c:extLst>
            </c:dLbl>
            <c:dLbl>
              <c:idx val="7"/>
              <c:layout>
                <c:manualLayout>
                  <c:x val="-7.1584820673615546E-2"/>
                  <c:y val="3.0261780875941831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4-9428-4BD6-929A-1119F947A9A6}"/>
                </c:ext>
              </c:extLst>
            </c:dLbl>
            <c:dLbl>
              <c:idx val="9"/>
              <c:layout>
                <c:manualLayout>
                  <c:x val="-2.2949987167524603E-2"/>
                  <c:y val="2.6010026106443852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5-9428-4BD6-929A-1119F947A9A6}"/>
                </c:ext>
              </c:extLst>
            </c:dLbl>
            <c:dLbl>
              <c:idx val="10"/>
              <c:layout>
                <c:manualLayout>
                  <c:x val="-9.9710075582286131E-2"/>
                  <c:y val="-5.4773314514017735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6-9428-4BD6-929A-1119F947A9A6}"/>
                </c:ext>
              </c:extLst>
            </c:dLbl>
            <c:dLbl>
              <c:idx val="11"/>
              <c:layout>
                <c:manualLayout>
                  <c:x val="0"/>
                  <c:y val="-4.6269804975021936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7-9428-4BD6-929A-1119F947A9A6}"/>
                </c:ext>
              </c:extLst>
            </c:dLbl>
            <c:numFmt formatCode="#,##0" sourceLinked="0"/>
            <c:spPr>
              <a:noFill/>
              <a:ln>
                <a:noFill/>
              </a:ln>
              <a:effectLst/>
            </c:spPr>
            <c:txPr>
              <a:bodyPr rot="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Sheet1!$B$2:$B$13</c:f>
              <c:numCache>
                <c:formatCode>#,##0</c:formatCode>
                <c:ptCount val="12"/>
                <c:pt idx="0">
                  <c:v>100027</c:v>
                </c:pt>
                <c:pt idx="1">
                  <c:v>100547</c:v>
                </c:pt>
                <c:pt idx="2">
                  <c:v>100103</c:v>
                </c:pt>
                <c:pt idx="3">
                  <c:v>99937</c:v>
                </c:pt>
                <c:pt idx="4">
                  <c:v>98788</c:v>
                </c:pt>
                <c:pt idx="5">
                  <c:v>98639</c:v>
                </c:pt>
                <c:pt idx="6">
                  <c:v>94987</c:v>
                </c:pt>
                <c:pt idx="7">
                  <c:v>94925</c:v>
                </c:pt>
                <c:pt idx="8">
                  <c:v>90533</c:v>
                </c:pt>
                <c:pt idx="9">
                  <c:v>88618</c:v>
                </c:pt>
                <c:pt idx="10">
                  <c:v>88035</c:v>
                </c:pt>
                <c:pt idx="11">
                  <c:v>86448</c:v>
                </c:pt>
              </c:numCache>
            </c:numRef>
          </c:val>
          <c:smooth val="0"/>
          <c:extLst>
            <c:ext xmlns:c16="http://schemas.microsoft.com/office/drawing/2014/chart" uri="{C3380CC4-5D6E-409C-BE32-E72D297353CC}">
              <c16:uniqueId val="{00000008-9428-4BD6-929A-1119F947A9A6}"/>
            </c:ext>
          </c:extLst>
        </c:ser>
        <c:ser>
          <c:idx val="2"/>
          <c:order val="2"/>
          <c:tx>
            <c:strRef>
              <c:f>Sheet1!$C$1</c:f>
              <c:strCache>
                <c:ptCount val="1"/>
                <c:pt idx="0">
                  <c:v>ČR</c:v>
                </c:pt>
              </c:strCache>
            </c:strRef>
          </c:tx>
          <c:spPr>
            <a:ln w="28575" cap="rnd">
              <a:solidFill>
                <a:schemeClr val="tx2"/>
              </a:solidFill>
              <a:round/>
            </a:ln>
            <a:effectLst/>
          </c:spPr>
          <c:marker>
            <c:symbol val="circle"/>
            <c:size val="5"/>
            <c:spPr>
              <a:solidFill>
                <a:schemeClr val="tx2"/>
              </a:solidFill>
              <a:ln w="9525">
                <a:solidFill>
                  <a:schemeClr val="tx2"/>
                </a:solidFill>
              </a:ln>
              <a:effectLst/>
            </c:spPr>
          </c:marker>
          <c:dLbls>
            <c:dLbl>
              <c:idx val="0"/>
              <c:layout>
                <c:manualLayout>
                  <c:x val="-5.5279618646681163E-2"/>
                  <c:y val="-5.0521559744519773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9-9428-4BD6-929A-1119F947A9A6}"/>
                </c:ext>
              </c:extLst>
            </c:dLbl>
            <c:dLbl>
              <c:idx val="1"/>
              <c:layout>
                <c:manualLayout>
                  <c:x val="-7.7988375169856211E-2"/>
                  <c:y val="3.8765290414937745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A-9428-4BD6-929A-1119F947A9A6}"/>
                </c:ext>
              </c:extLst>
            </c:dLbl>
            <c:dLbl>
              <c:idx val="2"/>
              <c:layout>
                <c:manualLayout>
                  <c:x val="-6.7913141051785503E-2"/>
                  <c:y val="-5.0521559744519759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B-9428-4BD6-929A-1119F947A9A6}"/>
                </c:ext>
              </c:extLst>
            </c:dLbl>
            <c:dLbl>
              <c:idx val="3"/>
              <c:layout>
                <c:manualLayout>
                  <c:x val="-8.1146755771132298E-2"/>
                  <c:y val="6.0024064262427679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C-9428-4BD6-929A-1119F947A9A6}"/>
                </c:ext>
              </c:extLst>
            </c:dLbl>
            <c:dLbl>
              <c:idx val="5"/>
              <c:layout>
                <c:manualLayout>
                  <c:x val="-7.1671613967304051E-2"/>
                  <c:y val="5.152055472343172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D-9428-4BD6-929A-1119F947A9A6}"/>
                </c:ext>
              </c:extLst>
            </c:dLbl>
            <c:dLbl>
              <c:idx val="7"/>
              <c:layout>
                <c:manualLayout>
                  <c:x val="-6.8513233366028076E-2"/>
                  <c:y val="5.152055472343172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E-9428-4BD6-929A-1119F947A9A6}"/>
                </c:ext>
              </c:extLst>
            </c:dLbl>
            <c:dLbl>
              <c:idx val="9"/>
              <c:layout>
                <c:manualLayout>
                  <c:x val="-7.0710421760695223E-3"/>
                  <c:y val="4.3017045184435727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F-9428-4BD6-929A-1119F947A9A6}"/>
                </c:ext>
              </c:extLst>
            </c:dLbl>
            <c:dLbl>
              <c:idx val="10"/>
              <c:layout>
                <c:manualLayout>
                  <c:x val="-7.4461433934636057E-2"/>
                  <c:y val="-6.752857882251169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10-9428-4BD6-929A-1119F947A9A6}"/>
                </c:ext>
              </c:extLst>
            </c:dLbl>
            <c:dLbl>
              <c:idx val="11"/>
              <c:layout>
                <c:manualLayout>
                  <c:x val="0"/>
                  <c:y val="-4.6269804975021797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11-9428-4BD6-929A-1119F947A9A6}"/>
                </c:ext>
              </c:extLst>
            </c:dLbl>
            <c:numFmt formatCode="#,##0" sourceLinked="0"/>
            <c:spPr>
              <a:noFill/>
              <a:ln>
                <a:noFill/>
              </a:ln>
              <a:effectLst/>
            </c:spPr>
            <c:txPr>
              <a:bodyPr rot="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Sheet1!$C$2:$C$13</c:f>
              <c:numCache>
                <c:formatCode>#,##0</c:formatCode>
                <c:ptCount val="12"/>
                <c:pt idx="0">
                  <c:v>2118117</c:v>
                </c:pt>
                <c:pt idx="1">
                  <c:v>2099353</c:v>
                </c:pt>
                <c:pt idx="2">
                  <c:v>2085614</c:v>
                </c:pt>
                <c:pt idx="3">
                  <c:v>2057389</c:v>
                </c:pt>
                <c:pt idx="4">
                  <c:v>2022411</c:v>
                </c:pt>
                <c:pt idx="5">
                  <c:v>2055125</c:v>
                </c:pt>
                <c:pt idx="6">
                  <c:v>2060196</c:v>
                </c:pt>
                <c:pt idx="7">
                  <c:v>2084181</c:v>
                </c:pt>
                <c:pt idx="8">
                  <c:v>2063065</c:v>
                </c:pt>
                <c:pt idx="9">
                  <c:v>2047432</c:v>
                </c:pt>
                <c:pt idx="10">
                  <c:v>2015079</c:v>
                </c:pt>
                <c:pt idx="11">
                  <c:v>1999367</c:v>
                </c:pt>
              </c:numCache>
            </c:numRef>
          </c:val>
          <c:smooth val="0"/>
          <c:extLst>
            <c:ext xmlns:c16="http://schemas.microsoft.com/office/drawing/2014/chart" uri="{C3380CC4-5D6E-409C-BE32-E72D297353CC}">
              <c16:uniqueId val="{00000012-9428-4BD6-929A-1119F947A9A6}"/>
            </c:ext>
          </c:extLst>
        </c:ser>
        <c:dLbls>
          <c:showLegendKey val="0"/>
          <c:showVal val="0"/>
          <c:showCatName val="0"/>
          <c:showSerName val="0"/>
          <c:showPercent val="0"/>
          <c:showBubbleSize val="0"/>
        </c:dLbls>
        <c:marker val="1"/>
        <c:smooth val="0"/>
        <c:axId val="350733440"/>
        <c:axId val="350733832"/>
        <c:extLst>
          <c:ext xmlns:c15="http://schemas.microsoft.com/office/drawing/2012/chart" uri="{02D57815-91ED-43cb-92C2-25804820EDAC}">
            <c15:filteredLineSeries>
              <c15:ser>
                <c:idx val="0"/>
                <c:order val="0"/>
                <c:tx>
                  <c:strRef>
                    <c:extLst>
                      <c:ext uri="{02D57815-91ED-43cb-92C2-25804820EDAC}">
                        <c15:formulaRef>
                          <c15:sqref>Sheet1!$A$1</c15:sqref>
                        </c15:formulaRef>
                      </c:ext>
                    </c:extLst>
                    <c:strCache>
                      <c:ptCount val="1"/>
                      <c:pt idx="0">
                        <c:v>0</c:v>
                      </c:pt>
                    </c:strCache>
                  </c:strRef>
                </c:tx>
                <c:spPr>
                  <a:ln w="28575" cap="rnd">
                    <a:solidFill>
                      <a:schemeClr val="accent1"/>
                    </a:solidFill>
                    <a:round/>
                  </a:ln>
                  <a:effectLst/>
                </c:spPr>
                <c:marker>
                  <c:symbol val="none"/>
                </c:marker>
                <c:dLbls>
                  <c:dLbl>
                    <c:idx val="0"/>
                    <c:layout>
                      <c:manualLayout>
                        <c:x val="-4.5700105829930117E-3"/>
                        <c:y val="9.1591706452167285E-2"/>
                      </c:manualLayout>
                    </c:layout>
                    <c:showLegendKey val="0"/>
                    <c:showVal val="1"/>
                    <c:showCatName val="0"/>
                    <c:showSerName val="0"/>
                    <c:showPercent val="0"/>
                    <c:showBubbleSize val="0"/>
                    <c:extLst>
                      <c:ext uri="{CE6537A1-D6FC-4f65-9D91-7224C49458BB}"/>
                      <c:ext xmlns:c16="http://schemas.microsoft.com/office/drawing/2014/chart" uri="{C3380CC4-5D6E-409C-BE32-E72D297353CC}">
                        <c16:uniqueId val="{00000013-9428-4BD6-929A-1119F947A9A6}"/>
                      </c:ext>
                    </c:extLst>
                  </c:dLbl>
                  <c:spPr>
                    <a:noFill/>
                    <a:ln>
                      <a:noFill/>
                    </a:ln>
                    <a:effectLst/>
                  </c:spPr>
                  <c:txPr>
                    <a:bodyPr rot="0" spcFirstLastPara="1" vertOverflow="ellipsis" horzOverflow="clip" vert="horz" wrap="square" lIns="38100" tIns="19050" rIns="38100" bIns="0" anchor="ctr" anchorCtr="1">
                      <a:spAutoFit/>
                    </a:bodyPr>
                    <a:lstStyle/>
                    <a:p>
                      <a:pPr>
                        <a:defRPr sz="700" b="0" i="0" u="none" strike="noStrike" kern="1200" baseline="0">
                          <a:solidFill>
                            <a:schemeClr val="bg1"/>
                          </a:solidFill>
                          <a:latin typeface="+mn-lt"/>
                          <a:ea typeface="+mn-ea"/>
                          <a:cs typeface="+mn-cs"/>
                        </a:defRPr>
                      </a:pPr>
                      <a:endParaRPr lang="cs-CZ"/>
                    </a:p>
                  </c:txPr>
                  <c:dLblPos val="ctr"/>
                  <c:showLegendKey val="0"/>
                  <c:showVal val="1"/>
                  <c:showCatName val="0"/>
                  <c:showSerName val="0"/>
                  <c:showPercent val="0"/>
                  <c:showBubbleSize val="0"/>
                  <c:showLeaderLines val="0"/>
                  <c:extLst>
                    <c:ext uri="{CE6537A1-D6FC-4f65-9D91-7224C49458BB}">
                      <c15:spPr xmlns:c15="http://schemas.microsoft.com/office/drawing/2012/chart">
                        <a:prstGeom prst="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extLst>
                      <c:ext uri="{02D57815-91ED-43cb-92C2-25804820EDAC}">
                        <c15:formulaRef>
                          <c15:sqref>Sheet1!$A$2:$A$13</c15:sqref>
                        </c15:formulaRef>
                      </c:ext>
                    </c:extLst>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extLst>
                      <c:ext uri="{02D57815-91ED-43cb-92C2-25804820EDAC}">
                        <c15:formulaRef>
                          <c15:sqref>Sheet1!$A$2:$A$11</c15:sqref>
                        </c15:formulaRef>
                      </c:ext>
                    </c:extLst>
                    <c:numCache>
                      <c:formatCode>General</c:formatCode>
                      <c:ptCount val="10"/>
                      <c:pt idx="0">
                        <c:v>0</c:v>
                      </c:pt>
                      <c:pt idx="1">
                        <c:v>0</c:v>
                      </c:pt>
                      <c:pt idx="2">
                        <c:v>0</c:v>
                      </c:pt>
                      <c:pt idx="3">
                        <c:v>0</c:v>
                      </c:pt>
                      <c:pt idx="4">
                        <c:v>0</c:v>
                      </c:pt>
                      <c:pt idx="5">
                        <c:v>0</c:v>
                      </c:pt>
                      <c:pt idx="6">
                        <c:v>0</c:v>
                      </c:pt>
                      <c:pt idx="7">
                        <c:v>0</c:v>
                      </c:pt>
                      <c:pt idx="8">
                        <c:v>0</c:v>
                      </c:pt>
                      <c:pt idx="9">
                        <c:v>0</c:v>
                      </c:pt>
                    </c:numCache>
                  </c:numRef>
                </c:val>
                <c:smooth val="0"/>
                <c:extLst>
                  <c:ext xmlns:c16="http://schemas.microsoft.com/office/drawing/2014/chart" uri="{C3380CC4-5D6E-409C-BE32-E72D297353CC}">
                    <c16:uniqueId val="{00000014-9428-4BD6-929A-1119F947A9A6}"/>
                  </c:ext>
                </c:extLst>
              </c15:ser>
            </c15:filteredLineSeries>
          </c:ext>
        </c:extLst>
      </c:lineChart>
      <c:catAx>
        <c:axId val="350733440"/>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2700000" spcFirstLastPara="1" vertOverflow="ellipsis" wrap="square" anchor="ctr" anchorCtr="1"/>
          <a:lstStyle/>
          <a:p>
            <a:pPr>
              <a:defRPr sz="1000" b="1" i="0" u="none" strike="noStrike" kern="1200" baseline="0">
                <a:solidFill>
                  <a:schemeClr val="tx1"/>
                </a:solidFill>
                <a:latin typeface="+mn-lt"/>
                <a:ea typeface="+mn-ea"/>
                <a:cs typeface="+mn-cs"/>
              </a:defRPr>
            </a:pPr>
            <a:endParaRPr lang="cs-CZ"/>
          </a:p>
        </c:txPr>
        <c:crossAx val="350733832"/>
        <c:crosses val="autoZero"/>
        <c:auto val="1"/>
        <c:lblAlgn val="ctr"/>
        <c:lblOffset val="0"/>
        <c:tickLblSkip val="1"/>
        <c:noMultiLvlLbl val="0"/>
      </c:catAx>
      <c:valAx>
        <c:axId val="350733832"/>
        <c:scaling>
          <c:orientation val="minMax"/>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r>
                  <a:rPr lang="cs-CZ"/>
                  <a:t>Počet hospitalizací</a:t>
                </a:r>
              </a:p>
            </c:rich>
          </c:tx>
          <c:layout>
            <c:manualLayout>
              <c:xMode val="edge"/>
              <c:yMode val="edge"/>
              <c:x val="2.4147436190764197E-2"/>
              <c:y val="0.32426928405136651"/>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350733440"/>
        <c:crosses val="autoZero"/>
        <c:crossBetween val="between"/>
      </c:valAx>
      <c:spPr>
        <a:noFill/>
        <a:ln>
          <a:noFill/>
        </a:ln>
        <a:effectLst/>
      </c:spPr>
    </c:plotArea>
    <c:legend>
      <c:legendPos val="t"/>
      <c:layout>
        <c:manualLayout>
          <c:xMode val="edge"/>
          <c:yMode val="edge"/>
          <c:x val="8.1583706536206488E-2"/>
          <c:y val="2.5510528616987868E-2"/>
          <c:w val="0.89999995026172286"/>
          <c:h val="7.6884113234607809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legend>
    <c:plotVisOnly val="1"/>
    <c:dispBlanksAs val="gap"/>
    <c:showDLblsOverMax val="0"/>
  </c:chart>
  <c:spPr>
    <a:noFill/>
    <a:ln>
      <a:noFill/>
    </a:ln>
    <a:effectLst/>
  </c:spPr>
  <c:txPr>
    <a:bodyPr/>
    <a:lstStyle/>
    <a:p>
      <a:pPr>
        <a:defRPr sz="1000">
          <a:solidFill>
            <a:schemeClr val="tx1"/>
          </a:solidFill>
        </a:defRPr>
      </a:pPr>
      <a:endParaRPr lang="cs-CZ"/>
    </a:p>
  </c:txPr>
  <c:externalData r:id="rId4">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3420799233990932"/>
          <c:y val="8.09154982609884E-2"/>
          <c:w val="0.37237734281662577"/>
          <c:h val="0.89783146509286349"/>
        </c:manualLayout>
      </c:layout>
      <c:doughnutChart>
        <c:varyColors val="1"/>
        <c:ser>
          <c:idx val="0"/>
          <c:order val="0"/>
          <c:tx>
            <c:strRef>
              <c:f>Sheet1!$B$1</c:f>
              <c:strCache>
                <c:ptCount val="1"/>
                <c:pt idx="0">
                  <c:v>Podíl</c:v>
                </c:pt>
              </c:strCache>
            </c:strRef>
          </c:tx>
          <c:spPr>
            <a:solidFill>
              <a:schemeClr val="accent2">
                <a:lumMod val="60000"/>
                <a:lumOff val="40000"/>
              </a:schemeClr>
            </a:solidFill>
          </c:spPr>
          <c:dPt>
            <c:idx val="0"/>
            <c:bubble3D val="0"/>
            <c:spPr>
              <a:solidFill>
                <a:schemeClr val="accent1"/>
              </a:solidFill>
              <a:ln w="19050">
                <a:solidFill>
                  <a:schemeClr val="lt1"/>
                </a:solidFill>
              </a:ln>
              <a:effectLst/>
            </c:spPr>
            <c:extLst>
              <c:ext xmlns:c16="http://schemas.microsoft.com/office/drawing/2014/chart" uri="{C3380CC4-5D6E-409C-BE32-E72D297353CC}">
                <c16:uniqueId val="{00000001-9456-4AF3-8535-7A958F9E4FA1}"/>
              </c:ext>
            </c:extLst>
          </c:dPt>
          <c:dPt>
            <c:idx val="1"/>
            <c:bubble3D val="0"/>
            <c:spPr>
              <a:solidFill>
                <a:schemeClr val="bg1">
                  <a:lumMod val="50000"/>
                </a:schemeClr>
              </a:solidFill>
              <a:ln w="19050">
                <a:solidFill>
                  <a:schemeClr val="lt1"/>
                </a:solidFill>
              </a:ln>
              <a:effectLst/>
            </c:spPr>
            <c:extLst>
              <c:ext xmlns:c16="http://schemas.microsoft.com/office/drawing/2014/chart" uri="{C3380CC4-5D6E-409C-BE32-E72D297353CC}">
                <c16:uniqueId val="{00000003-9456-4AF3-8535-7A958F9E4FA1}"/>
              </c:ext>
            </c:extLst>
          </c:dPt>
          <c:dLbls>
            <c:dLbl>
              <c:idx val="0"/>
              <c:layout>
                <c:manualLayout>
                  <c:x val="-4.7439107138679E-2"/>
                  <c:y val="-0.12043387432817254"/>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1-9456-4AF3-8535-7A958F9E4FA1}"/>
                </c:ext>
              </c:extLst>
            </c:dLbl>
            <c:dLbl>
              <c:idx val="1"/>
              <c:layout>
                <c:manualLayout>
                  <c:x val="6.4002073408002375E-2"/>
                  <c:y val="0.1558556020717527"/>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3-9456-4AF3-8535-7A958F9E4FA1}"/>
                </c:ext>
              </c:extLst>
            </c:dLbl>
            <c:numFmt formatCode="0.0\ %" sourceLinked="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Sheet1!$A$2:$A$3</c:f>
              <c:strCache>
                <c:ptCount val="2"/>
                <c:pt idx="0">
                  <c:v>Liberecký kraj % s operací</c:v>
                </c:pt>
                <c:pt idx="1">
                  <c:v>Liberecký kraj % bez operací</c:v>
                </c:pt>
              </c:strCache>
            </c:strRef>
          </c:cat>
          <c:val>
            <c:numRef>
              <c:f>Sheet1!$B$2:$B$3</c:f>
              <c:numCache>
                <c:formatCode>0.0%</c:formatCode>
                <c:ptCount val="2"/>
                <c:pt idx="0">
                  <c:v>0.35517305200814364</c:v>
                </c:pt>
                <c:pt idx="1">
                  <c:v>0.64482694799185636</c:v>
                </c:pt>
              </c:numCache>
            </c:numRef>
          </c:val>
          <c:extLst>
            <c:ext xmlns:c16="http://schemas.microsoft.com/office/drawing/2014/chart" uri="{C3380CC4-5D6E-409C-BE32-E72D297353CC}">
              <c16:uniqueId val="{00000004-9456-4AF3-8535-7A958F9E4FA1}"/>
            </c:ext>
          </c:extLst>
        </c:ser>
        <c:dLbls>
          <c:showLegendKey val="0"/>
          <c:showVal val="0"/>
          <c:showCatName val="0"/>
          <c:showSerName val="0"/>
          <c:showPercent val="0"/>
          <c:showBubbleSize val="0"/>
          <c:showLeaderLines val="1"/>
        </c:dLbls>
        <c:firstSliceAng val="0"/>
        <c:holeSize val="59"/>
      </c:doughnutChart>
      <c:spPr>
        <a:noFill/>
        <a:ln>
          <a:noFill/>
        </a:ln>
        <a:effectLst/>
      </c:spPr>
    </c:plotArea>
    <c:legend>
      <c:legendPos val="r"/>
      <c:layout>
        <c:manualLayout>
          <c:xMode val="edge"/>
          <c:yMode val="edge"/>
          <c:x val="0.53050123558558482"/>
          <c:y val="0.24876093680707989"/>
          <c:w val="0.41921142102241332"/>
          <c:h val="0.23327243771214687"/>
        </c:manualLayout>
      </c:layout>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cs-CZ"/>
        </a:p>
      </c:txPr>
    </c:legend>
    <c:plotVisOnly val="1"/>
    <c:dispBlanksAs val="gap"/>
    <c:showDLblsOverMax val="0"/>
  </c:chart>
  <c:spPr>
    <a:noFill/>
    <a:ln>
      <a:noFill/>
    </a:ln>
    <a:effectLst/>
  </c:spPr>
  <c:txPr>
    <a:bodyPr/>
    <a:lstStyle/>
    <a:p>
      <a:pPr>
        <a:defRPr sz="1100">
          <a:solidFill>
            <a:schemeClr val="tx1"/>
          </a:solidFill>
        </a:defRPr>
      </a:pPr>
      <a:endParaRPr lang="cs-CZ"/>
    </a:p>
  </c:txPr>
  <c:externalData r:id="rId4">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0612231436184656"/>
          <c:y val="0.2026183874855729"/>
          <c:w val="0.21258246326339617"/>
          <c:h val="0.49019747421372628"/>
        </c:manualLayout>
      </c:layout>
      <c:pieChart>
        <c:varyColors val="1"/>
        <c:ser>
          <c:idx val="0"/>
          <c:order val="0"/>
          <c:tx>
            <c:strRef>
              <c:f>Sheet1!$B$1</c:f>
              <c:strCache>
                <c:ptCount val="1"/>
                <c:pt idx="0">
                  <c:v>Podíl</c:v>
                </c:pt>
              </c:strCache>
            </c:strRef>
          </c:tx>
          <c:spPr>
            <a:solidFill>
              <a:srgbClr val="FFC1C2"/>
            </a:solidFill>
          </c:spPr>
          <c:dPt>
            <c:idx val="0"/>
            <c:bubble3D val="0"/>
            <c:spPr>
              <a:solidFill>
                <a:schemeClr val="accent1">
                  <a:lumMod val="40000"/>
                  <a:lumOff val="60000"/>
                </a:schemeClr>
              </a:solidFill>
              <a:ln w="19050">
                <a:solidFill>
                  <a:schemeClr val="lt1"/>
                </a:solidFill>
              </a:ln>
              <a:effectLst/>
            </c:spPr>
            <c:extLst>
              <c:ext xmlns:c16="http://schemas.microsoft.com/office/drawing/2014/chart" uri="{C3380CC4-5D6E-409C-BE32-E72D297353CC}">
                <c16:uniqueId val="{00000001-53A6-43F7-B27E-37DC12BCD921}"/>
              </c:ext>
            </c:extLst>
          </c:dPt>
          <c:dPt>
            <c:idx val="1"/>
            <c:bubble3D val="0"/>
            <c:spPr>
              <a:solidFill>
                <a:schemeClr val="bg1">
                  <a:lumMod val="75000"/>
                </a:schemeClr>
              </a:solidFill>
              <a:ln w="19050">
                <a:solidFill>
                  <a:schemeClr val="lt1"/>
                </a:solidFill>
              </a:ln>
              <a:effectLst/>
            </c:spPr>
            <c:extLst>
              <c:ext xmlns:c16="http://schemas.microsoft.com/office/drawing/2014/chart" uri="{C3380CC4-5D6E-409C-BE32-E72D297353CC}">
                <c16:uniqueId val="{00000003-53A6-43F7-B27E-37DC12BCD921}"/>
              </c:ext>
            </c:extLst>
          </c:dPt>
          <c:dLbls>
            <c:dLbl>
              <c:idx val="0"/>
              <c:layout>
                <c:manualLayout>
                  <c:x val="-5.5224354622263667E-2"/>
                  <c:y val="0.10817671134279663"/>
                </c:manualLayout>
              </c:layout>
              <c:tx>
                <c:rich>
                  <a:bodyPr/>
                  <a:lstStyle/>
                  <a:p>
                    <a:fld id="{85D2BA2D-97A9-4847-8B01-DA0B9F8A274B}" type="VALUE">
                      <a:rPr lang="en-US" b="1"/>
                      <a:pPr/>
                      <a:t>[HODNOTA]</a:t>
                    </a:fld>
                    <a:endParaRPr lang="cs-CZ"/>
                  </a:p>
                </c:rich>
              </c:tx>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1-53A6-43F7-B27E-37DC12BCD921}"/>
                </c:ext>
              </c:extLst>
            </c:dLbl>
            <c:dLbl>
              <c:idx val="1"/>
              <c:layout>
                <c:manualLayout>
                  <c:x val="7.7758175254204476E-2"/>
                  <c:y val="-0.10044980338973983"/>
                </c:manualLayout>
              </c:layout>
              <c:tx>
                <c:rich>
                  <a:bodyPr/>
                  <a:lstStyle/>
                  <a:p>
                    <a:fld id="{CFE0F53C-1B09-4F5F-8CB9-FB19F7BFB440}" type="VALUE">
                      <a:rPr lang="en-US" b="1"/>
                      <a:pPr/>
                      <a:t>[HODNOTA]</a:t>
                    </a:fld>
                    <a:endParaRPr lang="cs-CZ"/>
                  </a:p>
                </c:rich>
              </c:tx>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3-53A6-43F7-B27E-37DC12BCD921}"/>
                </c:ext>
              </c:extLst>
            </c:dLbl>
            <c:numFmt formatCode="0.0\ %" sourceLinked="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Sheet1!$A$2:$A$3</c:f>
              <c:strCache>
                <c:ptCount val="2"/>
                <c:pt idx="0">
                  <c:v>Celkem ČR - % s operací</c:v>
                </c:pt>
                <c:pt idx="1">
                  <c:v>Celkem ČR - % bez operací</c:v>
                </c:pt>
              </c:strCache>
            </c:strRef>
          </c:cat>
          <c:val>
            <c:numRef>
              <c:f>Sheet1!$B$2:$B$3</c:f>
              <c:numCache>
                <c:formatCode>0\,0%</c:formatCode>
                <c:ptCount val="2"/>
                <c:pt idx="0">
                  <c:v>0.33324047060894774</c:v>
                </c:pt>
                <c:pt idx="1">
                  <c:v>0.66675952939105221</c:v>
                </c:pt>
              </c:numCache>
            </c:numRef>
          </c:val>
          <c:extLst>
            <c:ext xmlns:c16="http://schemas.microsoft.com/office/drawing/2014/chart" uri="{C3380CC4-5D6E-409C-BE32-E72D297353CC}">
              <c16:uniqueId val="{00000004-53A6-43F7-B27E-37DC12BCD921}"/>
            </c:ext>
          </c:extLst>
        </c:ser>
        <c:dLbls>
          <c:showLegendKey val="0"/>
          <c:showVal val="0"/>
          <c:showCatName val="0"/>
          <c:showSerName val="0"/>
          <c:showPercent val="0"/>
          <c:showBubbleSize val="0"/>
          <c:showLeaderLines val="1"/>
        </c:dLbls>
        <c:firstSliceAng val="0"/>
      </c:pieChart>
      <c:spPr>
        <a:noFill/>
        <a:ln>
          <a:noFill/>
        </a:ln>
        <a:effectLst/>
      </c:spPr>
    </c:plotArea>
    <c:legend>
      <c:legendPos val="b"/>
      <c:layout>
        <c:manualLayout>
          <c:xMode val="edge"/>
          <c:yMode val="edge"/>
          <c:x val="0.5831688703262764"/>
          <c:y val="0.55598144811989725"/>
          <c:w val="0.39844981911389643"/>
          <c:h val="0.28175348486590773"/>
        </c:manualLayout>
      </c:layout>
      <c:overlay val="0"/>
      <c:spPr>
        <a:noFill/>
        <a:ln>
          <a:noFill/>
        </a:ln>
        <a:effectLst/>
      </c:spPr>
      <c:txPr>
        <a:bodyPr rot="0" spcFirstLastPara="1" vertOverflow="ellipsis" vert="horz" wrap="square" anchor="ctr" anchorCtr="1"/>
        <a:lstStyle/>
        <a:p>
          <a:pPr>
            <a:defRPr sz="1100" b="1" i="0" u="none" strike="noStrike" kern="1200" baseline="0">
              <a:solidFill>
                <a:schemeClr val="tx1"/>
              </a:solidFill>
              <a:latin typeface="+mn-lt"/>
              <a:ea typeface="+mn-ea"/>
              <a:cs typeface="+mn-cs"/>
            </a:defRPr>
          </a:pPr>
          <a:endParaRPr lang="cs-CZ"/>
        </a:p>
      </c:txPr>
    </c:legend>
    <c:plotVisOnly val="1"/>
    <c:dispBlanksAs val="gap"/>
    <c:showDLblsOverMax val="0"/>
  </c:chart>
  <c:spPr>
    <a:noFill/>
    <a:ln>
      <a:noFill/>
    </a:ln>
    <a:effectLst/>
  </c:spPr>
  <c:txPr>
    <a:bodyPr/>
    <a:lstStyle/>
    <a:p>
      <a:pPr>
        <a:defRPr sz="1100">
          <a:solidFill>
            <a:schemeClr val="tx1"/>
          </a:solidFill>
        </a:defRPr>
      </a:pPr>
      <a:endParaRPr lang="cs-CZ"/>
    </a:p>
  </c:txPr>
  <c:externalData r:id="rId4">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6.5098515618075364E-2"/>
          <c:y val="0.11888457287184186"/>
          <c:w val="0.70820350095369211"/>
          <c:h val="0.84674051737944378"/>
        </c:manualLayout>
      </c:layout>
      <c:barChart>
        <c:barDir val="bar"/>
        <c:grouping val="clustered"/>
        <c:varyColors val="0"/>
        <c:ser>
          <c:idx val="0"/>
          <c:order val="0"/>
          <c:tx>
            <c:strRef>
              <c:f>List1!$B$1</c:f>
              <c:strCache>
                <c:ptCount val="1"/>
                <c:pt idx="0">
                  <c:v>Liberecký kraj</c:v>
                </c:pt>
              </c:strCache>
            </c:strRef>
          </c:tx>
          <c:spPr>
            <a:solidFill>
              <a:schemeClr val="accent1"/>
            </a:solidFill>
            <a:ln>
              <a:noFill/>
            </a:ln>
            <a:effectLst/>
          </c:spPr>
          <c:invertIfNegative val="0"/>
          <c:dLbls>
            <c:dLbl>
              <c:idx val="2"/>
              <c:layout>
                <c:manualLayout>
                  <c:x val="1.5708793114452418E-2"/>
                  <c:y val="0"/>
                </c:manualLayout>
              </c:layout>
              <c:dLblPos val="outEnd"/>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0-6157-4597-92CE-FB6276A22BA3}"/>
                </c:ext>
              </c:extLst>
            </c:dLbl>
            <c:numFmt formatCode="0.00\ %" sourceLinked="0"/>
            <c:spPr>
              <a:noFill/>
              <a:ln>
                <a:noFill/>
              </a:ln>
              <a:effectLst/>
            </c:spPr>
            <c:txPr>
              <a:bodyPr rot="0" vert="horz" wrap="none"/>
              <a:lstStyle/>
              <a:p>
                <a:pPr>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layout/>
                <c15:showLeaderLines val="1"/>
              </c:ext>
            </c:extLst>
          </c:dLbls>
          <c:cat>
            <c:strRef>
              <c:f>List1!$A$2:$A$21</c:f>
              <c:strCache>
                <c:ptCount val="20"/>
                <c:pt idx="0">
                  <c:v>XIV. Nemoci močové a pohlavní soustavy</c:v>
                </c:pt>
                <c:pt idx="1">
                  <c:v>XI. Nemoci trávicí soustavy</c:v>
                </c:pt>
                <c:pt idx="2">
                  <c:v>XIX. Poranění, otravy a některé jiné následky vnějších příčin</c:v>
                </c:pt>
                <c:pt idx="3">
                  <c:v>XIII. Nemoci svalové a kosterní soustavy a pojivové tkáně</c:v>
                </c:pt>
                <c:pt idx="4">
                  <c:v>II. Novotvary</c:v>
                </c:pt>
                <c:pt idx="5">
                  <c:v>IX. Nemoci oběhové soustavy</c:v>
                </c:pt>
                <c:pt idx="6">
                  <c:v>XV. Těhotenství, porod a šestinedělí</c:v>
                </c:pt>
                <c:pt idx="7">
                  <c:v>XXIc. Jiné faktory ovlivňující zdravotní stav a kontakt se zdrav. službami</c:v>
                </c:pt>
                <c:pt idx="8">
                  <c:v>X. Nemoci dýchací soustavy</c:v>
                </c:pt>
                <c:pt idx="9">
                  <c:v>VI. Nemoci nervové soustavy</c:v>
                </c:pt>
                <c:pt idx="10">
                  <c:v>VII. Nemoci oka a očních adnex</c:v>
                </c:pt>
                <c:pt idx="11">
                  <c:v>IV. Nemoci endokrinní, výživy a přeměny látek</c:v>
                </c:pt>
                <c:pt idx="12">
                  <c:v>XVII. Vrozené vady, deformace a chromozomální abnormality</c:v>
                </c:pt>
                <c:pt idx="13">
                  <c:v>XII. Nemoci kůže a podkožního vaziva</c:v>
                </c:pt>
                <c:pt idx="14">
                  <c:v>XVIII. Příznaky, znaky a abnormální klinické a laboratorní nálezy</c:v>
                </c:pt>
                <c:pt idx="15">
                  <c:v>I. Některé infekční a parazitární nemoci</c:v>
                </c:pt>
                <c:pt idx="16">
                  <c:v>VIII. Nemoci ucha a bradavkového výběžku</c:v>
                </c:pt>
                <c:pt idx="17">
                  <c:v>XXIa. Zdravá osoba doprovázející nemocnou osobu</c:v>
                </c:pt>
                <c:pt idx="18">
                  <c:v>V. Poruchy duševní a poruchy chování</c:v>
                </c:pt>
                <c:pt idx="19">
                  <c:v>III. Nemoci krve a krvetvorných orgánů, poruchy mechanismu imunity</c:v>
                </c:pt>
              </c:strCache>
            </c:strRef>
          </c:cat>
          <c:val>
            <c:numRef>
              <c:f>List1!$B$2:$B$21</c:f>
              <c:numCache>
                <c:formatCode>0.0%</c:formatCode>
                <c:ptCount val="20"/>
                <c:pt idx="0">
                  <c:v>0.15493095362167797</c:v>
                </c:pt>
                <c:pt idx="1">
                  <c:v>0.13591063053673788</c:v>
                </c:pt>
                <c:pt idx="2">
                  <c:v>0.13490099009900991</c:v>
                </c:pt>
                <c:pt idx="3">
                  <c:v>0.13115554976550287</c:v>
                </c:pt>
                <c:pt idx="4">
                  <c:v>0.10184340802501303</c:v>
                </c:pt>
                <c:pt idx="5">
                  <c:v>8.3213913496612821E-2</c:v>
                </c:pt>
                <c:pt idx="6">
                  <c:v>7.6211568525273582E-2</c:v>
                </c:pt>
                <c:pt idx="7">
                  <c:v>5.5693069306930694E-2</c:v>
                </c:pt>
                <c:pt idx="8">
                  <c:v>3.7096143824908806E-2</c:v>
                </c:pt>
                <c:pt idx="9">
                  <c:v>1.5600573215216259E-2</c:v>
                </c:pt>
                <c:pt idx="10">
                  <c:v>1.465607087024492E-2</c:v>
                </c:pt>
                <c:pt idx="11">
                  <c:v>1.2832204273058884E-2</c:v>
                </c:pt>
                <c:pt idx="12">
                  <c:v>1.2408806670140698E-2</c:v>
                </c:pt>
                <c:pt idx="13">
                  <c:v>1.1920270974465868E-2</c:v>
                </c:pt>
                <c:pt idx="14">
                  <c:v>1.0063835330901511E-2</c:v>
                </c:pt>
                <c:pt idx="15">
                  <c:v>4.6248045857217304E-3</c:v>
                </c:pt>
                <c:pt idx="16">
                  <c:v>4.527097446586764E-3</c:v>
                </c:pt>
                <c:pt idx="17">
                  <c:v>1.2376237623762376E-3</c:v>
                </c:pt>
                <c:pt idx="18">
                  <c:v>6.1881188118811882E-4</c:v>
                </c:pt>
                <c:pt idx="19">
                  <c:v>2.6055237102657632E-4</c:v>
                </c:pt>
              </c:numCache>
            </c:numRef>
          </c:val>
          <c:extLst>
            <c:ext xmlns:c16="http://schemas.microsoft.com/office/drawing/2014/chart" uri="{C3380CC4-5D6E-409C-BE32-E72D297353CC}">
              <c16:uniqueId val="{00000001-6157-4597-92CE-FB6276A22BA3}"/>
            </c:ext>
          </c:extLst>
        </c:ser>
        <c:ser>
          <c:idx val="1"/>
          <c:order val="1"/>
          <c:tx>
            <c:strRef>
              <c:f>List1!$C$1</c:f>
              <c:strCache>
                <c:ptCount val="1"/>
                <c:pt idx="0">
                  <c:v>Celkem ČR</c:v>
                </c:pt>
              </c:strCache>
            </c:strRef>
          </c:tx>
          <c:spPr>
            <a:solidFill>
              <a:schemeClr val="accent1">
                <a:lumMod val="40000"/>
                <a:lumOff val="60000"/>
              </a:schemeClr>
            </a:solidFill>
          </c:spPr>
          <c:invertIfNegative val="0"/>
          <c:dLbls>
            <c:dLbl>
              <c:idx val="0"/>
              <c:layout>
                <c:manualLayout>
                  <c:x val="5.34098965891385E-2"/>
                  <c:y val="5.5749455258135312E-7"/>
                </c:manualLayout>
              </c:layout>
              <c:dLblPos val="outEnd"/>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2-6157-4597-92CE-FB6276A22BA3}"/>
                </c:ext>
              </c:extLst>
            </c:dLbl>
            <c:dLbl>
              <c:idx val="1"/>
              <c:layout>
                <c:manualLayout>
                  <c:x val="0.10996155180116762"/>
                  <c:y val="5.5749455258135312E-7"/>
                </c:manualLayout>
              </c:layout>
              <c:dLblPos val="outEnd"/>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3-6157-4597-92CE-FB6276A22BA3}"/>
                </c:ext>
              </c:extLst>
            </c:dLbl>
            <c:dLbl>
              <c:idx val="3"/>
              <c:layout>
                <c:manualLayout>
                  <c:x val="4.398462072046698E-2"/>
                  <c:y val="2.7874727629067656E-7"/>
                </c:manualLayout>
              </c:layout>
              <c:dLblPos val="outEnd"/>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4-6157-4597-92CE-FB6276A22BA3}"/>
                </c:ext>
              </c:extLst>
            </c:dLbl>
            <c:dLbl>
              <c:idx val="4"/>
              <c:layout>
                <c:manualLayout>
                  <c:x val="6.9118689703591044E-2"/>
                  <c:y val="2.7874727635557744E-7"/>
                </c:manualLayout>
              </c:layout>
              <c:dLblPos val="outEnd"/>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5-6157-4597-92CE-FB6276A22BA3}"/>
                </c:ext>
              </c:extLst>
            </c:dLbl>
            <c:dLbl>
              <c:idx val="7"/>
              <c:layout>
                <c:manualLayout>
                  <c:x val="5.9693413834919634E-2"/>
                  <c:y val="0"/>
                </c:manualLayout>
              </c:layout>
              <c:dLblPos val="outEnd"/>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6-6157-4597-92CE-FB6276A22BA3}"/>
                </c:ext>
              </c:extLst>
            </c:dLbl>
            <c:dLbl>
              <c:idx val="8"/>
              <c:layout>
                <c:manualLayout>
                  <c:x val="5.9693413834919634E-2"/>
                  <c:y val="3.5406479034441733E-3"/>
                </c:manualLayout>
              </c:layout>
              <c:dLblPos val="outEnd"/>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7-6157-4597-92CE-FB6276A22BA3}"/>
                </c:ext>
              </c:extLst>
            </c:dLbl>
            <c:dLbl>
              <c:idx val="9"/>
              <c:layout>
                <c:manualLayout>
                  <c:x val="8.1685724195153214E-2"/>
                  <c:y val="7.0818533014409286E-3"/>
                </c:manualLayout>
              </c:layout>
              <c:dLblPos val="outEnd"/>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8-6157-4597-92CE-FB6276A22BA3}"/>
                </c:ext>
              </c:extLst>
            </c:dLbl>
            <c:dLbl>
              <c:idx val="10"/>
              <c:layout>
                <c:manualLayout>
                  <c:x val="7.5402206949372164E-2"/>
                  <c:y val="5.5749455258135312E-7"/>
                </c:manualLayout>
              </c:layout>
              <c:dLblPos val="outEnd"/>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9-6157-4597-92CE-FB6276A22BA3}"/>
                </c:ext>
              </c:extLst>
            </c:dLbl>
            <c:dLbl>
              <c:idx val="11"/>
              <c:layout>
                <c:manualLayout>
                  <c:x val="8.1685724195153186E-2"/>
                  <c:y val="2.7874727629067656E-7"/>
                </c:manualLayout>
              </c:layout>
              <c:dLblPos val="outEnd"/>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A-6157-4597-92CE-FB6276A22BA3}"/>
                </c:ext>
              </c:extLst>
            </c:dLbl>
            <c:dLbl>
              <c:idx val="12"/>
              <c:layout>
                <c:manualLayout>
                  <c:x val="8.1685724195153159E-2"/>
                  <c:y val="0"/>
                </c:manualLayout>
              </c:layout>
              <c:dLblPos val="outEnd"/>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B-6157-4597-92CE-FB6276A22BA3}"/>
                </c:ext>
              </c:extLst>
            </c:dLbl>
            <c:dLbl>
              <c:idx val="13"/>
              <c:layout>
                <c:manualLayout>
                  <c:x val="7.5402206949372136E-2"/>
                  <c:y val="2.7874727629067656E-7"/>
                </c:manualLayout>
              </c:layout>
              <c:dLblPos val="outEnd"/>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C-6157-4597-92CE-FB6276A22BA3}"/>
                </c:ext>
              </c:extLst>
            </c:dLbl>
            <c:dLbl>
              <c:idx val="14"/>
              <c:layout>
                <c:manualLayout>
                  <c:x val="6.2835172457810146E-2"/>
                  <c:y val="5.5749455258135312E-7"/>
                </c:manualLayout>
              </c:layout>
              <c:dLblPos val="outEnd"/>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D-6157-4597-92CE-FB6276A22BA3}"/>
                </c:ext>
              </c:extLst>
            </c:dLbl>
            <c:dLbl>
              <c:idx val="15"/>
              <c:layout>
                <c:manualLayout>
                  <c:x val="8.1685724195153186E-2"/>
                  <c:y val="3.5406479034441733E-3"/>
                </c:manualLayout>
              </c:layout>
              <c:dLblPos val="outEnd"/>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E-6157-4597-92CE-FB6276A22BA3}"/>
                </c:ext>
              </c:extLst>
            </c:dLbl>
            <c:dLbl>
              <c:idx val="16"/>
              <c:layout>
                <c:manualLayout>
                  <c:x val="7.5402206949372164E-2"/>
                  <c:y val="2.7874727629067656E-7"/>
                </c:manualLayout>
              </c:layout>
              <c:dLblPos val="outEnd"/>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F-6157-4597-92CE-FB6276A22BA3}"/>
                </c:ext>
              </c:extLst>
            </c:dLbl>
            <c:dLbl>
              <c:idx val="17"/>
              <c:layout>
                <c:manualLayout>
                  <c:x val="8.1685724195153214E-2"/>
                  <c:y val="3.5400904088915921E-3"/>
                </c:manualLayout>
              </c:layout>
              <c:dLblPos val="outEnd"/>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10-6157-4597-92CE-FB6276A22BA3}"/>
                </c:ext>
              </c:extLst>
            </c:dLbl>
            <c:dLbl>
              <c:idx val="18"/>
              <c:layout>
                <c:manualLayout>
                  <c:x val="8.1685724195153186E-2"/>
                  <c:y val="3.5403691561678827E-3"/>
                </c:manualLayout>
              </c:layout>
              <c:dLblPos val="outEnd"/>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11-6157-4597-92CE-FB6276A22BA3}"/>
                </c:ext>
              </c:extLst>
            </c:dLbl>
            <c:dLbl>
              <c:idx val="19"/>
              <c:layout>
                <c:manualLayout>
                  <c:x val="8.1685724195153159E-2"/>
                  <c:y val="2.7874727629067656E-7"/>
                </c:manualLayout>
              </c:layout>
              <c:dLblPos val="outEnd"/>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12-6157-4597-92CE-FB6276A22BA3}"/>
                </c:ext>
              </c:extLst>
            </c:dLbl>
            <c:spPr>
              <a:noFill/>
              <a:ln>
                <a:noFill/>
              </a:ln>
              <a:effectLst/>
            </c:spPr>
            <c:dLblPos val="outEnd"/>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layout/>
                <c15:showLeaderLines val="0"/>
              </c:ext>
            </c:extLst>
          </c:dLbls>
          <c:cat>
            <c:strRef>
              <c:f>List1!$A$2:$A$21</c:f>
              <c:strCache>
                <c:ptCount val="20"/>
                <c:pt idx="0">
                  <c:v>XIV. Nemoci močové a pohlavní soustavy</c:v>
                </c:pt>
                <c:pt idx="1">
                  <c:v>XI. Nemoci trávicí soustavy</c:v>
                </c:pt>
                <c:pt idx="2">
                  <c:v>XIX. Poranění, otravy a některé jiné následky vnějších příčin</c:v>
                </c:pt>
                <c:pt idx="3">
                  <c:v>XIII. Nemoci svalové a kosterní soustavy a pojivové tkáně</c:v>
                </c:pt>
                <c:pt idx="4">
                  <c:v>II. Novotvary</c:v>
                </c:pt>
                <c:pt idx="5">
                  <c:v>IX. Nemoci oběhové soustavy</c:v>
                </c:pt>
                <c:pt idx="6">
                  <c:v>XV. Těhotenství, porod a šestinedělí</c:v>
                </c:pt>
                <c:pt idx="7">
                  <c:v>XXIc. Jiné faktory ovlivňující zdravotní stav a kontakt se zdrav. službami</c:v>
                </c:pt>
                <c:pt idx="8">
                  <c:v>X. Nemoci dýchací soustavy</c:v>
                </c:pt>
                <c:pt idx="9">
                  <c:v>VI. Nemoci nervové soustavy</c:v>
                </c:pt>
                <c:pt idx="10">
                  <c:v>VII. Nemoci oka a očních adnex</c:v>
                </c:pt>
                <c:pt idx="11">
                  <c:v>IV. Nemoci endokrinní, výživy a přeměny látek</c:v>
                </c:pt>
                <c:pt idx="12">
                  <c:v>XVII. Vrozené vady, deformace a chromozomální abnormality</c:v>
                </c:pt>
                <c:pt idx="13">
                  <c:v>XII. Nemoci kůže a podkožního vaziva</c:v>
                </c:pt>
                <c:pt idx="14">
                  <c:v>XVIII. Příznaky, znaky a abnormální klinické a laboratorní nálezy</c:v>
                </c:pt>
                <c:pt idx="15">
                  <c:v>I. Některé infekční a parazitární nemoci</c:v>
                </c:pt>
                <c:pt idx="16">
                  <c:v>VIII. Nemoci ucha a bradavkového výběžku</c:v>
                </c:pt>
                <c:pt idx="17">
                  <c:v>XXIa. Zdravá osoba doprovázející nemocnou osobu</c:v>
                </c:pt>
                <c:pt idx="18">
                  <c:v>V. Poruchy duševní a poruchy chování</c:v>
                </c:pt>
                <c:pt idx="19">
                  <c:v>III. Nemoci krve a krvetvorných orgánů, poruchy mechanismu imunity</c:v>
                </c:pt>
              </c:strCache>
            </c:strRef>
          </c:cat>
          <c:val>
            <c:numRef>
              <c:f>List1!$C$2:$C$21</c:f>
              <c:numCache>
                <c:formatCode>0.0%</c:formatCode>
                <c:ptCount val="20"/>
                <c:pt idx="0">
                  <c:v>0.15721704414126406</c:v>
                </c:pt>
                <c:pt idx="1">
                  <c:v>0.13381511999639786</c:v>
                </c:pt>
                <c:pt idx="2">
                  <c:v>0.12581686103231424</c:v>
                </c:pt>
                <c:pt idx="3">
                  <c:v>0.13201404835877348</c:v>
                </c:pt>
                <c:pt idx="4">
                  <c:v>0.1195251174448797</c:v>
                </c:pt>
                <c:pt idx="5">
                  <c:v>6.4906119140888827E-2</c:v>
                </c:pt>
                <c:pt idx="6">
                  <c:v>7.9041529710177555E-2</c:v>
                </c:pt>
                <c:pt idx="7">
                  <c:v>5.6032839539526015E-2</c:v>
                </c:pt>
                <c:pt idx="8">
                  <c:v>4.4743122157683821E-2</c:v>
                </c:pt>
                <c:pt idx="9">
                  <c:v>9.3865850180857614E-3</c:v>
                </c:pt>
                <c:pt idx="10">
                  <c:v>1.6972098398547134E-2</c:v>
                </c:pt>
                <c:pt idx="11">
                  <c:v>1.4283998979392738E-2</c:v>
                </c:pt>
                <c:pt idx="12">
                  <c:v>1.2068680865114744E-2</c:v>
                </c:pt>
                <c:pt idx="13">
                  <c:v>1.1409788824350488E-2</c:v>
                </c:pt>
                <c:pt idx="14">
                  <c:v>9.8473591787113339E-3</c:v>
                </c:pt>
                <c:pt idx="15">
                  <c:v>4.0794272592192355E-3</c:v>
                </c:pt>
                <c:pt idx="16">
                  <c:v>6.0110765905713901E-3</c:v>
                </c:pt>
                <c:pt idx="17">
                  <c:v>1.3793206958140093E-3</c:v>
                </c:pt>
                <c:pt idx="18">
                  <c:v>4.9679559337805997E-4</c:v>
                </c:pt>
                <c:pt idx="19">
                  <c:v>6.3037507316853533E-4</c:v>
                </c:pt>
              </c:numCache>
            </c:numRef>
          </c:val>
          <c:extLst>
            <c:ext xmlns:c16="http://schemas.microsoft.com/office/drawing/2014/chart" uri="{C3380CC4-5D6E-409C-BE32-E72D297353CC}">
              <c16:uniqueId val="{00000013-6157-4597-92CE-FB6276A22BA3}"/>
            </c:ext>
          </c:extLst>
        </c:ser>
        <c:dLbls>
          <c:showLegendKey val="0"/>
          <c:showVal val="0"/>
          <c:showCatName val="0"/>
          <c:showSerName val="0"/>
          <c:showPercent val="0"/>
          <c:showBubbleSize val="0"/>
        </c:dLbls>
        <c:gapWidth val="50"/>
        <c:axId val="359543056"/>
        <c:axId val="359545016"/>
      </c:barChart>
      <c:catAx>
        <c:axId val="359543056"/>
        <c:scaling>
          <c:orientation val="maxMin"/>
        </c:scaling>
        <c:delete val="0"/>
        <c:axPos val="l"/>
        <c:numFmt formatCode="General" sourceLinked="1"/>
        <c:majorTickMark val="none"/>
        <c:minorTickMark val="none"/>
        <c:tickLblPos val="none"/>
        <c:spPr>
          <a:noFill/>
          <a:ln w="9525" cap="flat" cmpd="sng" algn="ctr">
            <a:solidFill>
              <a:schemeClr val="tx1"/>
            </a:solidFill>
            <a:round/>
          </a:ln>
          <a:effectLst/>
        </c:spPr>
        <c:txPr>
          <a:bodyPr rot="-60000000" vert="horz"/>
          <a:lstStyle/>
          <a:p>
            <a:pPr>
              <a:defRPr/>
            </a:pPr>
            <a:endParaRPr lang="cs-CZ"/>
          </a:p>
        </c:txPr>
        <c:crossAx val="359545016"/>
        <c:crosses val="autoZero"/>
        <c:auto val="1"/>
        <c:lblAlgn val="ctr"/>
        <c:lblOffset val="100"/>
        <c:noMultiLvlLbl val="0"/>
      </c:catAx>
      <c:valAx>
        <c:axId val="359545016"/>
        <c:scaling>
          <c:orientation val="minMax"/>
        </c:scaling>
        <c:delete val="0"/>
        <c:axPos val="t"/>
        <c:title>
          <c:tx>
            <c:rich>
              <a:bodyPr/>
              <a:lstStyle/>
              <a:p>
                <a:pPr>
                  <a:defRPr/>
                </a:pPr>
                <a:r>
                  <a:rPr lang="cs-CZ" dirty="0"/>
                  <a:t>% operovaných</a:t>
                </a:r>
              </a:p>
            </c:rich>
          </c:tx>
          <c:layout/>
          <c:overlay val="0"/>
        </c:title>
        <c:numFmt formatCode="0.0\ %" sourceLinked="0"/>
        <c:majorTickMark val="out"/>
        <c:minorTickMark val="none"/>
        <c:tickLblPos val="nextTo"/>
        <c:spPr>
          <a:noFill/>
          <a:ln>
            <a:solidFill>
              <a:schemeClr val="tx1"/>
            </a:solidFill>
          </a:ln>
          <a:effectLst/>
        </c:spPr>
        <c:txPr>
          <a:bodyPr rot="-60000000" vert="horz"/>
          <a:lstStyle/>
          <a:p>
            <a:pPr>
              <a:defRPr/>
            </a:pPr>
            <a:endParaRPr lang="cs-CZ"/>
          </a:p>
        </c:txPr>
        <c:crossAx val="359543056"/>
        <c:crosses val="autoZero"/>
        <c:crossBetween val="between"/>
      </c:valAx>
      <c:spPr>
        <a:noFill/>
        <a:ln>
          <a:noFill/>
        </a:ln>
        <a:effectLst/>
      </c:spPr>
    </c:plotArea>
    <c:plotVisOnly val="1"/>
    <c:dispBlanksAs val="gap"/>
    <c:showDLblsOverMax val="0"/>
  </c:chart>
  <c:spPr>
    <a:noFill/>
    <a:ln>
      <a:noFill/>
    </a:ln>
    <a:effectLst/>
  </c:spPr>
  <c:txPr>
    <a:bodyPr/>
    <a:lstStyle/>
    <a:p>
      <a:pPr>
        <a:defRPr sz="900"/>
      </a:pPr>
      <a:endParaRPr lang="cs-CZ"/>
    </a:p>
  </c:txPr>
  <c:externalData r:id="rId2">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0"/>
          <c:order val="0"/>
          <c:tx>
            <c:strRef>
              <c:f>Sheet1!$B$1</c:f>
              <c:strCache>
                <c:ptCount val="1"/>
                <c:pt idx="0">
                  <c:v>HKK</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Sheet1!$A$2:$A$14</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Sheet1!$B$2:$B$14</c:f>
              <c:numCache>
                <c:formatCode>General</c:formatCode>
                <c:ptCount val="13"/>
                <c:pt idx="0">
                  <c:v>129.3655073141268</c:v>
                </c:pt>
                <c:pt idx="1">
                  <c:v>155.57952224695384</c:v>
                </c:pt>
                <c:pt idx="2">
                  <c:v>145.12662069469101</c:v>
                </c:pt>
                <c:pt idx="3">
                  <c:v>155.63741942236649</c:v>
                </c:pt>
                <c:pt idx="4">
                  <c:v>136.48854683063556</c:v>
                </c:pt>
                <c:pt idx="5">
                  <c:v>132.24105263877894</c:v>
                </c:pt>
                <c:pt idx="6">
                  <c:v>120.6459690790538</c:v>
                </c:pt>
                <c:pt idx="7">
                  <c:v>138.09982840070819</c:v>
                </c:pt>
                <c:pt idx="8">
                  <c:v>122.50883520967704</c:v>
                </c:pt>
                <c:pt idx="9">
                  <c:v>137.44408524713802</c:v>
                </c:pt>
                <c:pt idx="10">
                  <c:v>142.42494341556798</c:v>
                </c:pt>
                <c:pt idx="11">
                  <c:v>136.77288454919309</c:v>
                </c:pt>
              </c:numCache>
            </c:numRef>
          </c:val>
          <c:smooth val="0"/>
          <c:extLst>
            <c:ext xmlns:c16="http://schemas.microsoft.com/office/drawing/2014/chart" uri="{C3380CC4-5D6E-409C-BE32-E72D297353CC}">
              <c16:uniqueId val="{00000000-C654-4340-8E4A-B78A230F8FE3}"/>
            </c:ext>
          </c:extLst>
        </c:ser>
        <c:ser>
          <c:idx val="1"/>
          <c:order val="1"/>
          <c:tx>
            <c:strRef>
              <c:f>Sheet1!$C$1</c:f>
              <c:strCache>
                <c:ptCount val="1"/>
                <c:pt idx="0">
                  <c:v>Total</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Sheet1!$A$2:$A$14</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Sheet1!$C$2:$C$14</c:f>
              <c:numCache>
                <c:formatCode>General</c:formatCode>
                <c:ptCount val="13"/>
                <c:pt idx="0">
                  <c:v>113.73005618981598</c:v>
                </c:pt>
                <c:pt idx="1">
                  <c:v>132.16114147953758</c:v>
                </c:pt>
                <c:pt idx="2">
                  <c:v>133.34614371340055</c:v>
                </c:pt>
                <c:pt idx="3">
                  <c:v>128.9691114033937</c:v>
                </c:pt>
                <c:pt idx="4">
                  <c:v>131.7274656195797</c:v>
                </c:pt>
                <c:pt idx="5">
                  <c:v>132.6065348302441</c:v>
                </c:pt>
                <c:pt idx="6">
                  <c:v>128.01217499963516</c:v>
                </c:pt>
                <c:pt idx="7">
                  <c:v>135.82227776097596</c:v>
                </c:pt>
                <c:pt idx="8">
                  <c:v>137.15336762736692</c:v>
                </c:pt>
                <c:pt idx="9">
                  <c:v>136.57938584518814</c:v>
                </c:pt>
                <c:pt idx="10">
                  <c:v>134.48193998484948</c:v>
                </c:pt>
                <c:pt idx="11">
                  <c:v>134.61717622945795</c:v>
                </c:pt>
              </c:numCache>
            </c:numRef>
          </c:val>
          <c:smooth val="0"/>
          <c:extLst>
            <c:ext xmlns:c16="http://schemas.microsoft.com/office/drawing/2014/chart" uri="{C3380CC4-5D6E-409C-BE32-E72D297353CC}">
              <c16:uniqueId val="{00000001-C654-4340-8E4A-B78A230F8FE3}"/>
            </c:ext>
          </c:extLst>
        </c:ser>
        <c:dLbls>
          <c:showLegendKey val="0"/>
          <c:showVal val="0"/>
          <c:showCatName val="0"/>
          <c:showSerName val="0"/>
          <c:showPercent val="0"/>
          <c:showBubbleSize val="0"/>
        </c:dLbls>
        <c:marker val="1"/>
        <c:smooth val="0"/>
        <c:axId val="354430904"/>
        <c:axId val="354418752"/>
      </c:lineChart>
      <c:catAx>
        <c:axId val="35443090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2700000" spcFirstLastPara="1" vertOverflow="ellipsis" wrap="square" anchor="ctr" anchorCtr="1"/>
          <a:lstStyle/>
          <a:p>
            <a:pPr>
              <a:defRPr sz="900" b="0" i="0" u="none" strike="noStrike" kern="1200" baseline="0">
                <a:solidFill>
                  <a:schemeClr val="tx1"/>
                </a:solidFill>
                <a:latin typeface="+mn-lt"/>
                <a:ea typeface="+mn-ea"/>
                <a:cs typeface="+mn-cs"/>
              </a:defRPr>
            </a:pPr>
            <a:endParaRPr lang="cs-CZ"/>
          </a:p>
        </c:txPr>
        <c:crossAx val="354418752"/>
        <c:crosses val="autoZero"/>
        <c:auto val="1"/>
        <c:lblAlgn val="ctr"/>
        <c:lblOffset val="100"/>
        <c:tickLblSkip val="1"/>
        <c:noMultiLvlLbl val="0"/>
      </c:catAx>
      <c:valAx>
        <c:axId val="354418752"/>
        <c:scaling>
          <c:orientation val="minMax"/>
        </c:scaling>
        <c:delete val="0"/>
        <c:axPos val="l"/>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35443090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0"/>
          <c:order val="0"/>
          <c:tx>
            <c:strRef>
              <c:f>Sheet1!$B$1</c:f>
              <c:strCache>
                <c:ptCount val="1"/>
                <c:pt idx="0">
                  <c:v>JMK</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Sheet1!$B$2:$B$13</c:f>
              <c:numCache>
                <c:formatCode>General</c:formatCode>
                <c:ptCount val="12"/>
                <c:pt idx="0">
                  <c:v>487.60845064555485</c:v>
                </c:pt>
                <c:pt idx="1">
                  <c:v>592.02827049725806</c:v>
                </c:pt>
                <c:pt idx="2">
                  <c:v>422.82960400512968</c:v>
                </c:pt>
                <c:pt idx="3">
                  <c:v>490.12134712832949</c:v>
                </c:pt>
                <c:pt idx="4">
                  <c:v>952.90916892625978</c:v>
                </c:pt>
                <c:pt idx="5">
                  <c:v>523.49216699764906</c:v>
                </c:pt>
                <c:pt idx="6">
                  <c:v>485.09258266757547</c:v>
                </c:pt>
                <c:pt idx="7">
                  <c:v>462.15586138058779</c:v>
                </c:pt>
                <c:pt idx="8">
                  <c:v>444.94844609611329</c:v>
                </c:pt>
                <c:pt idx="9">
                  <c:v>474.3524793322714</c:v>
                </c:pt>
                <c:pt idx="10">
                  <c:v>420.47109091156528</c:v>
                </c:pt>
                <c:pt idx="11">
                  <c:v>455.15479792032806</c:v>
                </c:pt>
              </c:numCache>
            </c:numRef>
          </c:val>
          <c:smooth val="0"/>
          <c:extLst>
            <c:ext xmlns:c16="http://schemas.microsoft.com/office/drawing/2014/chart" uri="{C3380CC4-5D6E-409C-BE32-E72D297353CC}">
              <c16:uniqueId val="{00000000-D722-4417-84C8-3D46B4DCA573}"/>
            </c:ext>
          </c:extLst>
        </c:ser>
        <c:ser>
          <c:idx val="1"/>
          <c:order val="1"/>
          <c:tx>
            <c:strRef>
              <c:f>Sheet1!$C$1</c:f>
              <c:strCache>
                <c:ptCount val="1"/>
                <c:pt idx="0">
                  <c:v>Total</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Sheet1!$C$2:$C$13</c:f>
              <c:numCache>
                <c:formatCode>General</c:formatCode>
                <c:ptCount val="12"/>
                <c:pt idx="0">
                  <c:v>470.65255961891143</c:v>
                </c:pt>
                <c:pt idx="1">
                  <c:v>483.00563429869305</c:v>
                </c:pt>
                <c:pt idx="2">
                  <c:v>473.94593638349738</c:v>
                </c:pt>
                <c:pt idx="3">
                  <c:v>496.7459640341271</c:v>
                </c:pt>
                <c:pt idx="4">
                  <c:v>522.78474548885777</c:v>
                </c:pt>
                <c:pt idx="5">
                  <c:v>506.00012217766141</c:v>
                </c:pt>
                <c:pt idx="6">
                  <c:v>499.44252148687087</c:v>
                </c:pt>
                <c:pt idx="7">
                  <c:v>500.32385465809534</c:v>
                </c:pt>
                <c:pt idx="8">
                  <c:v>498.69381810124975</c:v>
                </c:pt>
                <c:pt idx="9">
                  <c:v>492.06438747883857</c:v>
                </c:pt>
                <c:pt idx="10">
                  <c:v>481.88181416241019</c:v>
                </c:pt>
                <c:pt idx="11">
                  <c:v>495.07689788574294</c:v>
                </c:pt>
              </c:numCache>
            </c:numRef>
          </c:val>
          <c:smooth val="0"/>
          <c:extLst>
            <c:ext xmlns:c16="http://schemas.microsoft.com/office/drawing/2014/chart" uri="{C3380CC4-5D6E-409C-BE32-E72D297353CC}">
              <c16:uniqueId val="{00000001-D722-4417-84C8-3D46B4DCA573}"/>
            </c:ext>
          </c:extLst>
        </c:ser>
        <c:dLbls>
          <c:showLegendKey val="0"/>
          <c:showVal val="0"/>
          <c:showCatName val="0"/>
          <c:showSerName val="0"/>
          <c:showPercent val="0"/>
          <c:showBubbleSize val="0"/>
        </c:dLbls>
        <c:marker val="1"/>
        <c:smooth val="0"/>
        <c:axId val="354428160"/>
        <c:axId val="354428552"/>
      </c:lineChart>
      <c:catAx>
        <c:axId val="35442816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2700000" spcFirstLastPara="1" vertOverflow="ellipsis" wrap="square" anchor="ctr" anchorCtr="1"/>
          <a:lstStyle/>
          <a:p>
            <a:pPr>
              <a:defRPr sz="900" b="0" i="0" u="none" strike="noStrike" kern="1200" baseline="0">
                <a:solidFill>
                  <a:schemeClr val="tx1"/>
                </a:solidFill>
                <a:latin typeface="+mn-lt"/>
                <a:ea typeface="+mn-ea"/>
                <a:cs typeface="+mn-cs"/>
              </a:defRPr>
            </a:pPr>
            <a:endParaRPr lang="cs-CZ"/>
          </a:p>
        </c:txPr>
        <c:crossAx val="354428552"/>
        <c:crosses val="autoZero"/>
        <c:auto val="1"/>
        <c:lblAlgn val="ctr"/>
        <c:lblOffset val="100"/>
        <c:tickLblSkip val="1"/>
        <c:noMultiLvlLbl val="0"/>
      </c:catAx>
      <c:valAx>
        <c:axId val="354428552"/>
        <c:scaling>
          <c:orientation val="minMax"/>
        </c:scaling>
        <c:delete val="0"/>
        <c:axPos val="l"/>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35442816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0"/>
          <c:order val="0"/>
          <c:tx>
            <c:strRef>
              <c:f>Sheet1!$B$1</c:f>
              <c:strCache>
                <c:ptCount val="1"/>
                <c:pt idx="0">
                  <c:v>JMK</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Sheet1!$B$2:$B$13</c:f>
              <c:numCache>
                <c:formatCode>General</c:formatCode>
                <c:ptCount val="12"/>
                <c:pt idx="0">
                  <c:v>464.00329546480191</c:v>
                </c:pt>
                <c:pt idx="1">
                  <c:v>510.10807957961418</c:v>
                </c:pt>
                <c:pt idx="2">
                  <c:v>543.76845458403886</c:v>
                </c:pt>
                <c:pt idx="3">
                  <c:v>529.71332224454557</c:v>
                </c:pt>
                <c:pt idx="4">
                  <c:v>496.65397642719557</c:v>
                </c:pt>
                <c:pt idx="5">
                  <c:v>490.88790746774322</c:v>
                </c:pt>
                <c:pt idx="6">
                  <c:v>481.89968367493509</c:v>
                </c:pt>
                <c:pt idx="7">
                  <c:v>547.84156349059822</c:v>
                </c:pt>
                <c:pt idx="8">
                  <c:v>547.41866142019262</c:v>
                </c:pt>
                <c:pt idx="9">
                  <c:v>527.51267098157768</c:v>
                </c:pt>
                <c:pt idx="10">
                  <c:v>508.91970226836713</c:v>
                </c:pt>
                <c:pt idx="11">
                  <c:v>506.33140703972811</c:v>
                </c:pt>
              </c:numCache>
            </c:numRef>
          </c:val>
          <c:smooth val="0"/>
          <c:extLst>
            <c:ext xmlns:c16="http://schemas.microsoft.com/office/drawing/2014/chart" uri="{C3380CC4-5D6E-409C-BE32-E72D297353CC}">
              <c16:uniqueId val="{00000000-B2EF-42FE-9058-734DC7AECF1B}"/>
            </c:ext>
          </c:extLst>
        </c:ser>
        <c:ser>
          <c:idx val="1"/>
          <c:order val="1"/>
          <c:tx>
            <c:strRef>
              <c:f>Sheet1!$C$1</c:f>
              <c:strCache>
                <c:ptCount val="1"/>
                <c:pt idx="0">
                  <c:v>Total</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Sheet1!$C$2:$C$13</c:f>
              <c:numCache>
                <c:formatCode>General</c:formatCode>
                <c:ptCount val="12"/>
                <c:pt idx="0">
                  <c:v>463.88106819841039</c:v>
                </c:pt>
                <c:pt idx="1">
                  <c:v>496.31379335075326</c:v>
                </c:pt>
                <c:pt idx="2">
                  <c:v>511.69080622660431</c:v>
                </c:pt>
                <c:pt idx="3">
                  <c:v>498.02006171387166</c:v>
                </c:pt>
                <c:pt idx="4">
                  <c:v>485.88733648150748</c:v>
                </c:pt>
                <c:pt idx="5">
                  <c:v>493.89654064034289</c:v>
                </c:pt>
                <c:pt idx="6">
                  <c:v>517.93792603531313</c:v>
                </c:pt>
                <c:pt idx="7">
                  <c:v>539.60257422884558</c:v>
                </c:pt>
                <c:pt idx="8">
                  <c:v>562.05374173546898</c:v>
                </c:pt>
                <c:pt idx="9">
                  <c:v>521.48148596857141</c:v>
                </c:pt>
                <c:pt idx="10">
                  <c:v>494.94188880597784</c:v>
                </c:pt>
                <c:pt idx="11">
                  <c:v>490.91745769745773</c:v>
                </c:pt>
              </c:numCache>
            </c:numRef>
          </c:val>
          <c:smooth val="0"/>
          <c:extLst>
            <c:ext xmlns:c16="http://schemas.microsoft.com/office/drawing/2014/chart" uri="{C3380CC4-5D6E-409C-BE32-E72D297353CC}">
              <c16:uniqueId val="{00000001-B2EF-42FE-9058-734DC7AECF1B}"/>
            </c:ext>
          </c:extLst>
        </c:ser>
        <c:dLbls>
          <c:showLegendKey val="0"/>
          <c:showVal val="0"/>
          <c:showCatName val="0"/>
          <c:showSerName val="0"/>
          <c:showPercent val="0"/>
          <c:showBubbleSize val="0"/>
        </c:dLbls>
        <c:marker val="1"/>
        <c:smooth val="0"/>
        <c:axId val="354428944"/>
        <c:axId val="354425416"/>
      </c:lineChart>
      <c:catAx>
        <c:axId val="35442894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2700000" spcFirstLastPara="1" vertOverflow="ellipsis" wrap="square" anchor="ctr" anchorCtr="1"/>
          <a:lstStyle/>
          <a:p>
            <a:pPr>
              <a:defRPr sz="900" b="0" i="0" u="none" strike="noStrike" kern="1200" baseline="0">
                <a:solidFill>
                  <a:schemeClr val="tx1"/>
                </a:solidFill>
                <a:latin typeface="+mn-lt"/>
                <a:ea typeface="+mn-ea"/>
                <a:cs typeface="+mn-cs"/>
              </a:defRPr>
            </a:pPr>
            <a:endParaRPr lang="cs-CZ"/>
          </a:p>
        </c:txPr>
        <c:crossAx val="354425416"/>
        <c:crosses val="autoZero"/>
        <c:auto val="1"/>
        <c:lblAlgn val="ctr"/>
        <c:lblOffset val="100"/>
        <c:tickLblSkip val="1"/>
        <c:noMultiLvlLbl val="0"/>
      </c:catAx>
      <c:valAx>
        <c:axId val="354425416"/>
        <c:scaling>
          <c:orientation val="minMax"/>
        </c:scaling>
        <c:delete val="0"/>
        <c:axPos val="l"/>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3544289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0"/>
          <c:order val="0"/>
          <c:tx>
            <c:strRef>
              <c:f>Sheet1!$B$1</c:f>
              <c:strCache>
                <c:ptCount val="1"/>
                <c:pt idx="0">
                  <c:v>HKK</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Sheet1!$A$2:$A$14</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Sheet1!$B$2:$B$14</c:f>
              <c:numCache>
                <c:formatCode>General</c:formatCode>
                <c:ptCount val="13"/>
                <c:pt idx="0">
                  <c:v>1824.5396416182034</c:v>
                </c:pt>
                <c:pt idx="1">
                  <c:v>1508.7542164804154</c:v>
                </c:pt>
                <c:pt idx="2">
                  <c:v>1464.2728380469061</c:v>
                </c:pt>
                <c:pt idx="3">
                  <c:v>1530.2070842330622</c:v>
                </c:pt>
                <c:pt idx="4">
                  <c:v>1463.7141318141566</c:v>
                </c:pt>
                <c:pt idx="5">
                  <c:v>1453.2835681372019</c:v>
                </c:pt>
                <c:pt idx="6">
                  <c:v>1351.9646591694345</c:v>
                </c:pt>
                <c:pt idx="7">
                  <c:v>1350.6892457607219</c:v>
                </c:pt>
                <c:pt idx="8">
                  <c:v>1298.8669071301076</c:v>
                </c:pt>
                <c:pt idx="9">
                  <c:v>1235.860865693274</c:v>
                </c:pt>
                <c:pt idx="10">
                  <c:v>1196.3241664285367</c:v>
                </c:pt>
                <c:pt idx="11">
                  <c:v>1188.384268400936</c:v>
                </c:pt>
              </c:numCache>
            </c:numRef>
          </c:val>
          <c:smooth val="0"/>
          <c:extLst>
            <c:ext xmlns:c16="http://schemas.microsoft.com/office/drawing/2014/chart" uri="{C3380CC4-5D6E-409C-BE32-E72D297353CC}">
              <c16:uniqueId val="{00000000-92CD-4E8A-ACAD-2C461B158D4D}"/>
            </c:ext>
          </c:extLst>
        </c:ser>
        <c:ser>
          <c:idx val="1"/>
          <c:order val="1"/>
          <c:tx>
            <c:strRef>
              <c:f>Sheet1!$C$1</c:f>
              <c:strCache>
                <c:ptCount val="1"/>
                <c:pt idx="0">
                  <c:v>Total</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Sheet1!$A$2:$A$14</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Sheet1!$C$2:$C$14</c:f>
              <c:numCache>
                <c:formatCode>General</c:formatCode>
                <c:ptCount val="13"/>
                <c:pt idx="0">
                  <c:v>1724.8703317517295</c:v>
                </c:pt>
                <c:pt idx="1">
                  <c:v>1643.4234107776158</c:v>
                </c:pt>
                <c:pt idx="2">
                  <c:v>1557.8337189791412</c:v>
                </c:pt>
                <c:pt idx="3">
                  <c:v>1544.6627810490804</c:v>
                </c:pt>
                <c:pt idx="4">
                  <c:v>1509.0687791330488</c:v>
                </c:pt>
                <c:pt idx="5">
                  <c:v>1497.3424455286458</c:v>
                </c:pt>
                <c:pt idx="6">
                  <c:v>1467.4733479222389</c:v>
                </c:pt>
                <c:pt idx="7">
                  <c:v>1454.5763081291061</c:v>
                </c:pt>
                <c:pt idx="8">
                  <c:v>1404.11471484905</c:v>
                </c:pt>
                <c:pt idx="9">
                  <c:v>1407.752030139457</c:v>
                </c:pt>
                <c:pt idx="10">
                  <c:v>1368.2859837163655</c:v>
                </c:pt>
                <c:pt idx="11">
                  <c:v>1353.9071917850104</c:v>
                </c:pt>
              </c:numCache>
            </c:numRef>
          </c:val>
          <c:smooth val="0"/>
          <c:extLst>
            <c:ext xmlns:c16="http://schemas.microsoft.com/office/drawing/2014/chart" uri="{C3380CC4-5D6E-409C-BE32-E72D297353CC}">
              <c16:uniqueId val="{00000001-92CD-4E8A-ACAD-2C461B158D4D}"/>
            </c:ext>
          </c:extLst>
        </c:ser>
        <c:dLbls>
          <c:showLegendKey val="0"/>
          <c:showVal val="0"/>
          <c:showCatName val="0"/>
          <c:showSerName val="0"/>
          <c:showPercent val="0"/>
          <c:showBubbleSize val="0"/>
        </c:dLbls>
        <c:marker val="1"/>
        <c:smooth val="0"/>
        <c:axId val="354430904"/>
        <c:axId val="354418752"/>
      </c:lineChart>
      <c:catAx>
        <c:axId val="35443090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2700000" spcFirstLastPara="1" vertOverflow="ellipsis" wrap="square" anchor="ctr" anchorCtr="1"/>
          <a:lstStyle/>
          <a:p>
            <a:pPr>
              <a:defRPr sz="900" b="0" i="0" u="none" strike="noStrike" kern="1200" baseline="0">
                <a:solidFill>
                  <a:schemeClr val="tx1"/>
                </a:solidFill>
                <a:latin typeface="+mn-lt"/>
                <a:ea typeface="+mn-ea"/>
                <a:cs typeface="+mn-cs"/>
              </a:defRPr>
            </a:pPr>
            <a:endParaRPr lang="cs-CZ"/>
          </a:p>
        </c:txPr>
        <c:crossAx val="354418752"/>
        <c:crosses val="autoZero"/>
        <c:auto val="1"/>
        <c:lblAlgn val="ctr"/>
        <c:lblOffset val="100"/>
        <c:tickLblSkip val="1"/>
        <c:noMultiLvlLbl val="0"/>
      </c:catAx>
      <c:valAx>
        <c:axId val="354418752"/>
        <c:scaling>
          <c:orientation val="minMax"/>
        </c:scaling>
        <c:delete val="0"/>
        <c:axPos val="l"/>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35443090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0"/>
          <c:order val="0"/>
          <c:tx>
            <c:strRef>
              <c:f>Sheet1!$B$1</c:f>
              <c:strCache>
                <c:ptCount val="1"/>
                <c:pt idx="0">
                  <c:v>PHA</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Sheet1!$B$2:$B$13</c:f>
              <c:numCache>
                <c:formatCode>General</c:formatCode>
                <c:ptCount val="12"/>
                <c:pt idx="0">
                  <c:v>387.1708295823509</c:v>
                </c:pt>
                <c:pt idx="1">
                  <c:v>368.29665664655005</c:v>
                </c:pt>
                <c:pt idx="2">
                  <c:v>430.1315723419695</c:v>
                </c:pt>
                <c:pt idx="3">
                  <c:v>454.17001340211044</c:v>
                </c:pt>
                <c:pt idx="4">
                  <c:v>453.28805017665911</c:v>
                </c:pt>
                <c:pt idx="5">
                  <c:v>430.9234301505038</c:v>
                </c:pt>
                <c:pt idx="6">
                  <c:v>364.67467780228174</c:v>
                </c:pt>
                <c:pt idx="7">
                  <c:v>393.7896096970689</c:v>
                </c:pt>
                <c:pt idx="8">
                  <c:v>343.16136554086114</c:v>
                </c:pt>
                <c:pt idx="9">
                  <c:v>315.09908469054619</c:v>
                </c:pt>
                <c:pt idx="10">
                  <c:v>324.76515759728238</c:v>
                </c:pt>
                <c:pt idx="11">
                  <c:v>319.74058440970305</c:v>
                </c:pt>
              </c:numCache>
            </c:numRef>
          </c:val>
          <c:smooth val="0"/>
          <c:extLst>
            <c:ext xmlns:c16="http://schemas.microsoft.com/office/drawing/2014/chart" uri="{C3380CC4-5D6E-409C-BE32-E72D297353CC}">
              <c16:uniqueId val="{00000000-F4F6-4401-A061-17282218CA4F}"/>
            </c:ext>
          </c:extLst>
        </c:ser>
        <c:ser>
          <c:idx val="1"/>
          <c:order val="1"/>
          <c:tx>
            <c:strRef>
              <c:f>Sheet1!$C$1</c:f>
              <c:strCache>
                <c:ptCount val="1"/>
                <c:pt idx="0">
                  <c:v>Total</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Sheet1!$C$2:$C$13</c:f>
              <c:numCache>
                <c:formatCode>General</c:formatCode>
                <c:ptCount val="12"/>
                <c:pt idx="0">
                  <c:v>304.04868343897482</c:v>
                </c:pt>
                <c:pt idx="1">
                  <c:v>311.15971593408534</c:v>
                </c:pt>
                <c:pt idx="2">
                  <c:v>329.55274616803604</c:v>
                </c:pt>
                <c:pt idx="3">
                  <c:v>339.24276951944</c:v>
                </c:pt>
                <c:pt idx="4">
                  <c:v>333.54381274369746</c:v>
                </c:pt>
                <c:pt idx="5">
                  <c:v>326.14965469585582</c:v>
                </c:pt>
                <c:pt idx="6">
                  <c:v>315.68725222318051</c:v>
                </c:pt>
                <c:pt idx="7">
                  <c:v>329.46047438697741</c:v>
                </c:pt>
                <c:pt idx="8">
                  <c:v>322.72775473866943</c:v>
                </c:pt>
                <c:pt idx="9">
                  <c:v>325.76502439498859</c:v>
                </c:pt>
                <c:pt idx="10">
                  <c:v>317.33242828810347</c:v>
                </c:pt>
                <c:pt idx="11">
                  <c:v>320.11691602918359</c:v>
                </c:pt>
              </c:numCache>
            </c:numRef>
          </c:val>
          <c:smooth val="0"/>
          <c:extLst>
            <c:ext xmlns:c16="http://schemas.microsoft.com/office/drawing/2014/chart" uri="{C3380CC4-5D6E-409C-BE32-E72D297353CC}">
              <c16:uniqueId val="{00000001-F4F6-4401-A061-17282218CA4F}"/>
            </c:ext>
          </c:extLst>
        </c:ser>
        <c:dLbls>
          <c:showLegendKey val="0"/>
          <c:showVal val="0"/>
          <c:showCatName val="0"/>
          <c:showSerName val="0"/>
          <c:showPercent val="0"/>
          <c:showBubbleSize val="0"/>
        </c:dLbls>
        <c:marker val="1"/>
        <c:smooth val="0"/>
        <c:axId val="354423456"/>
        <c:axId val="354420320"/>
      </c:lineChart>
      <c:catAx>
        <c:axId val="35442345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2700000" spcFirstLastPara="1" vertOverflow="ellipsis" wrap="square" anchor="ctr" anchorCtr="1"/>
          <a:lstStyle/>
          <a:p>
            <a:pPr>
              <a:defRPr sz="900" b="0" i="0" u="none" strike="noStrike" kern="1200" baseline="0">
                <a:solidFill>
                  <a:schemeClr val="tx1"/>
                </a:solidFill>
                <a:latin typeface="+mn-lt"/>
                <a:ea typeface="+mn-ea"/>
                <a:cs typeface="+mn-cs"/>
              </a:defRPr>
            </a:pPr>
            <a:endParaRPr lang="cs-CZ"/>
          </a:p>
        </c:txPr>
        <c:crossAx val="354420320"/>
        <c:crosses val="autoZero"/>
        <c:auto val="1"/>
        <c:lblAlgn val="ctr"/>
        <c:lblOffset val="100"/>
        <c:tickLblSkip val="1"/>
        <c:noMultiLvlLbl val="0"/>
      </c:catAx>
      <c:valAx>
        <c:axId val="354420320"/>
        <c:scaling>
          <c:orientation val="minMax"/>
          <c:min val="0"/>
        </c:scaling>
        <c:delete val="0"/>
        <c:axPos val="l"/>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35442345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solidFill>
                <a:latin typeface="+mn-lt"/>
                <a:ea typeface="+mn-ea"/>
                <a:cs typeface="+mn-cs"/>
              </a:defRPr>
            </a:pPr>
            <a:r>
              <a:rPr lang="cs-CZ" sz="1400" b="1" dirty="0">
                <a:solidFill>
                  <a:schemeClr val="tx1"/>
                </a:solidFill>
              </a:rPr>
              <a:t>Počet pacientů s akutní hospitalizací a bydlištěm v LBK</a:t>
            </a:r>
            <a:endParaRPr lang="en-US" sz="1400" b="1" dirty="0">
              <a:solidFill>
                <a:schemeClr val="tx1"/>
              </a:solidFill>
            </a:endParaRPr>
          </a:p>
        </c:rich>
      </c:tx>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solidFill>
              <a:latin typeface="+mn-lt"/>
              <a:ea typeface="+mn-ea"/>
              <a:cs typeface="+mn-cs"/>
            </a:defRPr>
          </a:pPr>
          <a:endParaRPr lang="cs-CZ"/>
        </a:p>
      </c:txPr>
    </c:title>
    <c:autoTitleDeleted val="0"/>
    <c:plotArea>
      <c:layout/>
      <c:barChart>
        <c:barDir val="col"/>
        <c:grouping val="stacked"/>
        <c:varyColors val="0"/>
        <c:ser>
          <c:idx val="0"/>
          <c:order val="0"/>
          <c:tx>
            <c:strRef>
              <c:f>List1!$B$1</c:f>
              <c:strCache>
                <c:ptCount val="1"/>
                <c:pt idx="0">
                  <c:v>KRAJ</c:v>
                </c:pt>
              </c:strCache>
            </c:strRef>
          </c:tx>
          <c:spPr>
            <a:solidFill>
              <a:schemeClr val="accent2"/>
            </a:solidFill>
            <a:ln>
              <a:noFill/>
            </a:ln>
            <a:effectLst/>
          </c:spPr>
          <c:invertIfNegative val="0"/>
          <c:dLbls>
            <c:numFmt formatCode="#,##0" sourceLinked="0"/>
            <c:spPr>
              <a:noFill/>
              <a:ln>
                <a:noFill/>
              </a:ln>
              <a:effectLst/>
            </c:spPr>
            <c:txPr>
              <a:bodyPr rot="-5400000" spcFirstLastPara="1" vertOverflow="ellipsis"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List1!$A$2:$A$10</c:f>
              <c:numCache>
                <c:formatCode>General</c:formatCode>
                <c:ptCount val="9"/>
                <c:pt idx="0">
                  <c:v>2010</c:v>
                </c:pt>
                <c:pt idx="1">
                  <c:v>2011</c:v>
                </c:pt>
                <c:pt idx="2">
                  <c:v>2012</c:v>
                </c:pt>
                <c:pt idx="3">
                  <c:v>2013</c:v>
                </c:pt>
                <c:pt idx="4">
                  <c:v>2014</c:v>
                </c:pt>
                <c:pt idx="5">
                  <c:v>2015</c:v>
                </c:pt>
                <c:pt idx="6">
                  <c:v>2016</c:v>
                </c:pt>
                <c:pt idx="7">
                  <c:v>2017</c:v>
                </c:pt>
                <c:pt idx="8" formatCode="###0">
                  <c:v>2018</c:v>
                </c:pt>
              </c:numCache>
            </c:numRef>
          </c:cat>
          <c:val>
            <c:numRef>
              <c:f>List1!$B$2:$B$10</c:f>
              <c:numCache>
                <c:formatCode>General</c:formatCode>
                <c:ptCount val="9"/>
                <c:pt idx="0">
                  <c:v>74534</c:v>
                </c:pt>
                <c:pt idx="1">
                  <c:v>73834</c:v>
                </c:pt>
                <c:pt idx="2">
                  <c:v>72844</c:v>
                </c:pt>
                <c:pt idx="3">
                  <c:v>70148</c:v>
                </c:pt>
                <c:pt idx="4">
                  <c:v>69919</c:v>
                </c:pt>
                <c:pt idx="5">
                  <c:v>67563</c:v>
                </c:pt>
                <c:pt idx="6">
                  <c:v>66753</c:v>
                </c:pt>
                <c:pt idx="7">
                  <c:v>66287</c:v>
                </c:pt>
                <c:pt idx="8">
                  <c:v>64921</c:v>
                </c:pt>
              </c:numCache>
            </c:numRef>
          </c:val>
          <c:extLst>
            <c:ext xmlns:c16="http://schemas.microsoft.com/office/drawing/2014/chart" uri="{C3380CC4-5D6E-409C-BE32-E72D297353CC}">
              <c16:uniqueId val="{00000000-1713-4D7D-805C-F1BEDC2222E8}"/>
            </c:ext>
          </c:extLst>
        </c:ser>
        <c:dLbls>
          <c:showLegendKey val="0"/>
          <c:showVal val="0"/>
          <c:showCatName val="0"/>
          <c:showSerName val="0"/>
          <c:showPercent val="0"/>
          <c:showBubbleSize val="0"/>
        </c:dLbls>
        <c:gapWidth val="50"/>
        <c:overlap val="100"/>
        <c:axId val="502407656"/>
        <c:axId val="502401752"/>
      </c:barChart>
      <c:catAx>
        <c:axId val="502407656"/>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502401752"/>
        <c:crosses val="autoZero"/>
        <c:auto val="1"/>
        <c:lblAlgn val="ctr"/>
        <c:lblOffset val="100"/>
        <c:noMultiLvlLbl val="0"/>
      </c:catAx>
      <c:valAx>
        <c:axId val="502401752"/>
        <c:scaling>
          <c:orientation val="minMax"/>
          <c:min val="0"/>
        </c:scaling>
        <c:delete val="0"/>
        <c:axPos val="l"/>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502407656"/>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0"/>
          <c:order val="0"/>
          <c:tx>
            <c:strRef>
              <c:f>Sheet1!$B$1</c:f>
              <c:strCache>
                <c:ptCount val="1"/>
                <c:pt idx="0">
                  <c:v>JMK</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Sheet1!$B$2:$B$13</c:f>
              <c:numCache>
                <c:formatCode>General</c:formatCode>
                <c:ptCount val="12"/>
                <c:pt idx="0">
                  <c:v>600.31149547915015</c:v>
                </c:pt>
                <c:pt idx="1">
                  <c:v>603.96062323596243</c:v>
                </c:pt>
                <c:pt idx="2">
                  <c:v>627.51290394717034</c:v>
                </c:pt>
                <c:pt idx="3">
                  <c:v>617.99887595196992</c:v>
                </c:pt>
                <c:pt idx="4">
                  <c:v>687.23581021244752</c:v>
                </c:pt>
                <c:pt idx="5">
                  <c:v>664.85329223220594</c:v>
                </c:pt>
                <c:pt idx="6">
                  <c:v>679.63135700487771</c:v>
                </c:pt>
                <c:pt idx="7">
                  <c:v>703.03295481218618</c:v>
                </c:pt>
                <c:pt idx="8">
                  <c:v>638.50329726381869</c:v>
                </c:pt>
                <c:pt idx="9">
                  <c:v>588.39699304146689</c:v>
                </c:pt>
                <c:pt idx="10">
                  <c:v>561.53528646010557</c:v>
                </c:pt>
                <c:pt idx="11">
                  <c:v>538.26017644607941</c:v>
                </c:pt>
              </c:numCache>
            </c:numRef>
          </c:val>
          <c:smooth val="0"/>
          <c:extLst>
            <c:ext xmlns:c16="http://schemas.microsoft.com/office/drawing/2014/chart" uri="{C3380CC4-5D6E-409C-BE32-E72D297353CC}">
              <c16:uniqueId val="{00000000-1F1E-4BBA-A81F-344BE23D6117}"/>
            </c:ext>
          </c:extLst>
        </c:ser>
        <c:ser>
          <c:idx val="1"/>
          <c:order val="1"/>
          <c:tx>
            <c:strRef>
              <c:f>Sheet1!$C$1</c:f>
              <c:strCache>
                <c:ptCount val="1"/>
                <c:pt idx="0">
                  <c:v>Total</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Sheet1!$C$2:$C$13</c:f>
              <c:numCache>
                <c:formatCode>General</c:formatCode>
                <c:ptCount val="12"/>
                <c:pt idx="0">
                  <c:v>545.45864938873751</c:v>
                </c:pt>
                <c:pt idx="1">
                  <c:v>547.95481975881978</c:v>
                </c:pt>
                <c:pt idx="2">
                  <c:v>574.9611208777518</c:v>
                </c:pt>
                <c:pt idx="3">
                  <c:v>533.32397727276293</c:v>
                </c:pt>
                <c:pt idx="4">
                  <c:v>543.26742800003854</c:v>
                </c:pt>
                <c:pt idx="5">
                  <c:v>565.89952923538146</c:v>
                </c:pt>
                <c:pt idx="6">
                  <c:v>547.69802141984371</c:v>
                </c:pt>
                <c:pt idx="7">
                  <c:v>561.98783385842648</c:v>
                </c:pt>
                <c:pt idx="8">
                  <c:v>550.25437871137194</c:v>
                </c:pt>
                <c:pt idx="9">
                  <c:v>560.7232138766899</c:v>
                </c:pt>
                <c:pt idx="10">
                  <c:v>547.45604288615118</c:v>
                </c:pt>
                <c:pt idx="11">
                  <c:v>538.93922982600884</c:v>
                </c:pt>
              </c:numCache>
            </c:numRef>
          </c:val>
          <c:smooth val="0"/>
          <c:extLst>
            <c:ext xmlns:c16="http://schemas.microsoft.com/office/drawing/2014/chart" uri="{C3380CC4-5D6E-409C-BE32-E72D297353CC}">
              <c16:uniqueId val="{00000001-1F1E-4BBA-A81F-344BE23D6117}"/>
            </c:ext>
          </c:extLst>
        </c:ser>
        <c:dLbls>
          <c:showLegendKey val="0"/>
          <c:showVal val="0"/>
          <c:showCatName val="0"/>
          <c:showSerName val="0"/>
          <c:showPercent val="0"/>
          <c:showBubbleSize val="0"/>
        </c:dLbls>
        <c:marker val="1"/>
        <c:smooth val="0"/>
        <c:axId val="359066464"/>
        <c:axId val="359057056"/>
      </c:lineChart>
      <c:catAx>
        <c:axId val="3590664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2700000" spcFirstLastPara="1" vertOverflow="ellipsis" wrap="square" anchor="ctr" anchorCtr="1"/>
          <a:lstStyle/>
          <a:p>
            <a:pPr>
              <a:defRPr sz="900" b="0" i="0" u="none" strike="noStrike" kern="1200" baseline="0">
                <a:solidFill>
                  <a:schemeClr val="tx1"/>
                </a:solidFill>
                <a:latin typeface="+mn-lt"/>
                <a:ea typeface="+mn-ea"/>
                <a:cs typeface="+mn-cs"/>
              </a:defRPr>
            </a:pPr>
            <a:endParaRPr lang="cs-CZ"/>
          </a:p>
        </c:txPr>
        <c:crossAx val="359057056"/>
        <c:crosses val="autoZero"/>
        <c:auto val="1"/>
        <c:lblAlgn val="ctr"/>
        <c:lblOffset val="100"/>
        <c:tickLblSkip val="1"/>
        <c:noMultiLvlLbl val="0"/>
      </c:catAx>
      <c:valAx>
        <c:axId val="359057056"/>
        <c:scaling>
          <c:orientation val="minMax"/>
        </c:scaling>
        <c:delete val="0"/>
        <c:axPos val="l"/>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35906646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0"/>
          <c:order val="0"/>
          <c:tx>
            <c:strRef>
              <c:f>Sheet1!$B$1</c:f>
              <c:strCache>
                <c:ptCount val="1"/>
                <c:pt idx="0">
                  <c:v>JMK</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Sheet1!$B$2:$B$13</c:f>
              <c:numCache>
                <c:formatCode>General</c:formatCode>
                <c:ptCount val="12"/>
                <c:pt idx="0">
                  <c:v>582.72334063858909</c:v>
                </c:pt>
                <c:pt idx="1">
                  <c:v>564.72154019137679</c:v>
                </c:pt>
                <c:pt idx="2">
                  <c:v>388.60162742619315</c:v>
                </c:pt>
                <c:pt idx="3">
                  <c:v>318.10104145097711</c:v>
                </c:pt>
                <c:pt idx="4">
                  <c:v>277.77016972054088</c:v>
                </c:pt>
                <c:pt idx="5">
                  <c:v>242.13792741790215</c:v>
                </c:pt>
                <c:pt idx="6">
                  <c:v>166.25881183105903</c:v>
                </c:pt>
                <c:pt idx="7">
                  <c:v>171.8271792312442</c:v>
                </c:pt>
                <c:pt idx="8">
                  <c:v>164.63547928735409</c:v>
                </c:pt>
                <c:pt idx="9">
                  <c:v>132.90047912326568</c:v>
                </c:pt>
                <c:pt idx="10">
                  <c:v>129.27104736763334</c:v>
                </c:pt>
                <c:pt idx="11">
                  <c:v>151.71826597344267</c:v>
                </c:pt>
              </c:numCache>
            </c:numRef>
          </c:val>
          <c:smooth val="0"/>
          <c:extLst>
            <c:ext xmlns:c16="http://schemas.microsoft.com/office/drawing/2014/chart" uri="{C3380CC4-5D6E-409C-BE32-E72D297353CC}">
              <c16:uniqueId val="{00000000-28F9-4076-9E07-13BF8AEFA5E4}"/>
            </c:ext>
          </c:extLst>
        </c:ser>
        <c:ser>
          <c:idx val="1"/>
          <c:order val="1"/>
          <c:tx>
            <c:strRef>
              <c:f>Sheet1!$C$1</c:f>
              <c:strCache>
                <c:ptCount val="1"/>
                <c:pt idx="0">
                  <c:v>Total</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Sheet1!$C$2:$C$13</c:f>
              <c:numCache>
                <c:formatCode>General</c:formatCode>
                <c:ptCount val="12"/>
                <c:pt idx="0">
                  <c:v>557.19008874528504</c:v>
                </c:pt>
                <c:pt idx="1">
                  <c:v>500.44622602469997</c:v>
                </c:pt>
                <c:pt idx="2">
                  <c:v>397.91289932832967</c:v>
                </c:pt>
                <c:pt idx="3">
                  <c:v>300.82016710266657</c:v>
                </c:pt>
                <c:pt idx="4">
                  <c:v>285.21420884638582</c:v>
                </c:pt>
                <c:pt idx="5">
                  <c:v>254.82225909543172</c:v>
                </c:pt>
                <c:pt idx="6">
                  <c:v>216.44570652112225</c:v>
                </c:pt>
                <c:pt idx="7">
                  <c:v>218.1327634023425</c:v>
                </c:pt>
                <c:pt idx="8">
                  <c:v>200.86423694638654</c:v>
                </c:pt>
                <c:pt idx="9">
                  <c:v>193.43540599571102</c:v>
                </c:pt>
                <c:pt idx="10">
                  <c:v>188.93196919295576</c:v>
                </c:pt>
                <c:pt idx="11">
                  <c:v>187.56063889754114</c:v>
                </c:pt>
              </c:numCache>
            </c:numRef>
          </c:val>
          <c:smooth val="0"/>
          <c:extLst>
            <c:ext xmlns:c16="http://schemas.microsoft.com/office/drawing/2014/chart" uri="{C3380CC4-5D6E-409C-BE32-E72D297353CC}">
              <c16:uniqueId val="{00000001-28F9-4076-9E07-13BF8AEFA5E4}"/>
            </c:ext>
          </c:extLst>
        </c:ser>
        <c:dLbls>
          <c:showLegendKey val="0"/>
          <c:showVal val="0"/>
          <c:showCatName val="0"/>
          <c:showSerName val="0"/>
          <c:showPercent val="0"/>
          <c:showBubbleSize val="0"/>
        </c:dLbls>
        <c:marker val="1"/>
        <c:smooth val="0"/>
        <c:axId val="359058232"/>
        <c:axId val="359067248"/>
      </c:lineChart>
      <c:catAx>
        <c:axId val="35905823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2700000" spcFirstLastPara="1" vertOverflow="ellipsis" wrap="square" anchor="ctr" anchorCtr="1"/>
          <a:lstStyle/>
          <a:p>
            <a:pPr>
              <a:defRPr sz="900" b="0" i="0" u="none" strike="noStrike" kern="1200" baseline="0">
                <a:solidFill>
                  <a:schemeClr val="tx1"/>
                </a:solidFill>
                <a:latin typeface="+mn-lt"/>
                <a:ea typeface="+mn-ea"/>
                <a:cs typeface="+mn-cs"/>
              </a:defRPr>
            </a:pPr>
            <a:endParaRPr lang="cs-CZ"/>
          </a:p>
        </c:txPr>
        <c:crossAx val="359067248"/>
        <c:crosses val="autoZero"/>
        <c:auto val="1"/>
        <c:lblAlgn val="ctr"/>
        <c:lblOffset val="100"/>
        <c:tickLblSkip val="1"/>
        <c:noMultiLvlLbl val="0"/>
      </c:catAx>
      <c:valAx>
        <c:axId val="359067248"/>
        <c:scaling>
          <c:orientation val="minMax"/>
        </c:scaling>
        <c:delete val="0"/>
        <c:axPos val="l"/>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35905823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0"/>
          <c:order val="0"/>
          <c:tx>
            <c:strRef>
              <c:f>Sheet1!$B$1</c:f>
              <c:strCache>
                <c:ptCount val="1"/>
                <c:pt idx="0">
                  <c:v>JMK</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Sheet1!$B$2:$B$13</c:f>
              <c:numCache>
                <c:formatCode>General</c:formatCode>
                <c:ptCount val="12"/>
                <c:pt idx="0">
                  <c:v>1479.2563913271888</c:v>
                </c:pt>
                <c:pt idx="1">
                  <c:v>1418.3436976525395</c:v>
                </c:pt>
                <c:pt idx="2">
                  <c:v>1377.3337775364073</c:v>
                </c:pt>
                <c:pt idx="3">
                  <c:v>1312.2236810069992</c:v>
                </c:pt>
                <c:pt idx="4">
                  <c:v>1265.6003213643378</c:v>
                </c:pt>
                <c:pt idx="5">
                  <c:v>1251.2739601407222</c:v>
                </c:pt>
                <c:pt idx="6">
                  <c:v>1420.6119875112026</c:v>
                </c:pt>
                <c:pt idx="7">
                  <c:v>1324.0264076041497</c:v>
                </c:pt>
                <c:pt idx="8">
                  <c:v>1235.5630852187874</c:v>
                </c:pt>
                <c:pt idx="9">
                  <c:v>1124.0881550460147</c:v>
                </c:pt>
                <c:pt idx="10">
                  <c:v>1127.3796078324656</c:v>
                </c:pt>
                <c:pt idx="11">
                  <c:v>1137.4341044546306</c:v>
                </c:pt>
              </c:numCache>
            </c:numRef>
          </c:val>
          <c:smooth val="0"/>
          <c:extLst>
            <c:ext xmlns:c16="http://schemas.microsoft.com/office/drawing/2014/chart" uri="{C3380CC4-5D6E-409C-BE32-E72D297353CC}">
              <c16:uniqueId val="{00000000-BA7D-4972-AEBC-143401592895}"/>
            </c:ext>
          </c:extLst>
        </c:ser>
        <c:ser>
          <c:idx val="1"/>
          <c:order val="1"/>
          <c:tx>
            <c:strRef>
              <c:f>Sheet1!$C$1</c:f>
              <c:strCache>
                <c:ptCount val="1"/>
                <c:pt idx="0">
                  <c:v>Total</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Sheet1!$C$2:$C$13</c:f>
              <c:numCache>
                <c:formatCode>General</c:formatCode>
                <c:ptCount val="12"/>
                <c:pt idx="0">
                  <c:v>1347.5946044678808</c:v>
                </c:pt>
                <c:pt idx="1">
                  <c:v>1262.2040996033259</c:v>
                </c:pt>
                <c:pt idx="2">
                  <c:v>1291.312999142536</c:v>
                </c:pt>
                <c:pt idx="3">
                  <c:v>1226.623278886583</c:v>
                </c:pt>
                <c:pt idx="4">
                  <c:v>1264.1625841028515</c:v>
                </c:pt>
                <c:pt idx="5">
                  <c:v>1223.6892211326219</c:v>
                </c:pt>
                <c:pt idx="6">
                  <c:v>1331.6881556818232</c:v>
                </c:pt>
                <c:pt idx="7">
                  <c:v>1278.3256433885604</c:v>
                </c:pt>
                <c:pt idx="8">
                  <c:v>1274.2837815099492</c:v>
                </c:pt>
                <c:pt idx="9">
                  <c:v>1196.3710582697006</c:v>
                </c:pt>
                <c:pt idx="10">
                  <c:v>1200.9791561964178</c:v>
                </c:pt>
                <c:pt idx="11">
                  <c:v>1191.1338050502368</c:v>
                </c:pt>
              </c:numCache>
            </c:numRef>
          </c:val>
          <c:smooth val="0"/>
          <c:extLst>
            <c:ext xmlns:c16="http://schemas.microsoft.com/office/drawing/2014/chart" uri="{C3380CC4-5D6E-409C-BE32-E72D297353CC}">
              <c16:uniqueId val="{00000001-BA7D-4972-AEBC-143401592895}"/>
            </c:ext>
          </c:extLst>
        </c:ser>
        <c:dLbls>
          <c:showLegendKey val="0"/>
          <c:showVal val="0"/>
          <c:showCatName val="0"/>
          <c:showSerName val="0"/>
          <c:showPercent val="0"/>
          <c:showBubbleSize val="0"/>
        </c:dLbls>
        <c:marker val="1"/>
        <c:smooth val="0"/>
        <c:axId val="359057840"/>
        <c:axId val="359067640"/>
      </c:lineChart>
      <c:catAx>
        <c:axId val="35905784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2700000" spcFirstLastPara="1" vertOverflow="ellipsis" wrap="square" anchor="ctr" anchorCtr="1"/>
          <a:lstStyle/>
          <a:p>
            <a:pPr>
              <a:defRPr sz="900" b="0" i="0" u="none" strike="noStrike" kern="1200" baseline="0">
                <a:solidFill>
                  <a:schemeClr val="tx1"/>
                </a:solidFill>
                <a:latin typeface="+mn-lt"/>
                <a:ea typeface="+mn-ea"/>
                <a:cs typeface="+mn-cs"/>
              </a:defRPr>
            </a:pPr>
            <a:endParaRPr lang="cs-CZ"/>
          </a:p>
        </c:txPr>
        <c:crossAx val="359067640"/>
        <c:crosses val="autoZero"/>
        <c:auto val="1"/>
        <c:lblAlgn val="ctr"/>
        <c:lblOffset val="100"/>
        <c:tickLblSkip val="1"/>
        <c:noMultiLvlLbl val="0"/>
      </c:catAx>
      <c:valAx>
        <c:axId val="359067640"/>
        <c:scaling>
          <c:orientation val="minMax"/>
        </c:scaling>
        <c:delete val="0"/>
        <c:axPos val="l"/>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35905784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0"/>
          <c:order val="0"/>
          <c:tx>
            <c:strRef>
              <c:f>Sheet1!$B$1</c:f>
              <c:strCache>
                <c:ptCount val="1"/>
                <c:pt idx="0">
                  <c:v>JMK</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Sheet1!$B$2:$B$13</c:f>
              <c:numCache>
                <c:formatCode>General</c:formatCode>
                <c:ptCount val="12"/>
                <c:pt idx="0">
                  <c:v>152.27639322485769</c:v>
                </c:pt>
                <c:pt idx="1">
                  <c:v>146.85972601482371</c:v>
                </c:pt>
                <c:pt idx="2">
                  <c:v>143.98568814205981</c:v>
                </c:pt>
                <c:pt idx="3">
                  <c:v>132.88341073488601</c:v>
                </c:pt>
                <c:pt idx="4">
                  <c:v>136.94503026485171</c:v>
                </c:pt>
                <c:pt idx="5">
                  <c:v>157.0932504622736</c:v>
                </c:pt>
                <c:pt idx="6">
                  <c:v>161.01333491457842</c:v>
                </c:pt>
                <c:pt idx="7">
                  <c:v>163.3953415236102</c:v>
                </c:pt>
                <c:pt idx="8">
                  <c:v>154.16074616533709</c:v>
                </c:pt>
                <c:pt idx="9">
                  <c:v>137.2169049409444</c:v>
                </c:pt>
                <c:pt idx="10">
                  <c:v>135.84799539160068</c:v>
                </c:pt>
                <c:pt idx="11">
                  <c:v>132.69687143348867</c:v>
                </c:pt>
              </c:numCache>
            </c:numRef>
          </c:val>
          <c:smooth val="0"/>
          <c:extLst>
            <c:ext xmlns:c16="http://schemas.microsoft.com/office/drawing/2014/chart" uri="{C3380CC4-5D6E-409C-BE32-E72D297353CC}">
              <c16:uniqueId val="{00000000-9827-4058-9A03-DFFEDB15164A}"/>
            </c:ext>
          </c:extLst>
        </c:ser>
        <c:ser>
          <c:idx val="1"/>
          <c:order val="1"/>
          <c:tx>
            <c:strRef>
              <c:f>Sheet1!$C$1</c:f>
              <c:strCache>
                <c:ptCount val="1"/>
                <c:pt idx="0">
                  <c:v>Total</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Sheet1!$C$2:$C$13</c:f>
              <c:numCache>
                <c:formatCode>General</c:formatCode>
                <c:ptCount val="12"/>
                <c:pt idx="0">
                  <c:v>158.26302623279588</c:v>
                </c:pt>
                <c:pt idx="1">
                  <c:v>143.2928220699136</c:v>
                </c:pt>
                <c:pt idx="2">
                  <c:v>140.41854104258877</c:v>
                </c:pt>
                <c:pt idx="3">
                  <c:v>140.40746594617477</c:v>
                </c:pt>
                <c:pt idx="4">
                  <c:v>138.11996792888309</c:v>
                </c:pt>
                <c:pt idx="5">
                  <c:v>149.32508259837977</c:v>
                </c:pt>
                <c:pt idx="6">
                  <c:v>156.67814923032267</c:v>
                </c:pt>
                <c:pt idx="7">
                  <c:v>164.33592977641416</c:v>
                </c:pt>
                <c:pt idx="8">
                  <c:v>162.20330150730305</c:v>
                </c:pt>
                <c:pt idx="9">
                  <c:v>156.35168917371192</c:v>
                </c:pt>
                <c:pt idx="10">
                  <c:v>149.26069401028937</c:v>
                </c:pt>
                <c:pt idx="11">
                  <c:v>145.345144135895</c:v>
                </c:pt>
              </c:numCache>
            </c:numRef>
          </c:val>
          <c:smooth val="0"/>
          <c:extLst>
            <c:ext xmlns:c16="http://schemas.microsoft.com/office/drawing/2014/chart" uri="{C3380CC4-5D6E-409C-BE32-E72D297353CC}">
              <c16:uniqueId val="{00000001-9827-4058-9A03-DFFEDB15164A}"/>
            </c:ext>
          </c:extLst>
        </c:ser>
        <c:dLbls>
          <c:showLegendKey val="0"/>
          <c:showVal val="0"/>
          <c:showCatName val="0"/>
          <c:showSerName val="0"/>
          <c:showPercent val="0"/>
          <c:showBubbleSize val="0"/>
        </c:dLbls>
        <c:marker val="1"/>
        <c:smooth val="0"/>
        <c:axId val="359057448"/>
        <c:axId val="359062544"/>
      </c:lineChart>
      <c:catAx>
        <c:axId val="35905744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2700000" spcFirstLastPara="1" vertOverflow="ellipsis" wrap="square" anchor="ctr" anchorCtr="1"/>
          <a:lstStyle/>
          <a:p>
            <a:pPr>
              <a:defRPr sz="900" b="0" i="0" u="none" strike="noStrike" kern="1200" baseline="0">
                <a:solidFill>
                  <a:schemeClr val="tx1"/>
                </a:solidFill>
                <a:latin typeface="+mn-lt"/>
                <a:ea typeface="+mn-ea"/>
                <a:cs typeface="+mn-cs"/>
              </a:defRPr>
            </a:pPr>
            <a:endParaRPr lang="cs-CZ"/>
          </a:p>
        </c:txPr>
        <c:crossAx val="359062544"/>
        <c:crosses val="autoZero"/>
        <c:auto val="1"/>
        <c:lblAlgn val="ctr"/>
        <c:lblOffset val="100"/>
        <c:tickLblSkip val="1"/>
        <c:noMultiLvlLbl val="0"/>
      </c:catAx>
      <c:valAx>
        <c:axId val="359062544"/>
        <c:scaling>
          <c:orientation val="minMax"/>
        </c:scaling>
        <c:delete val="0"/>
        <c:axPos val="l"/>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35905744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0"/>
          <c:order val="0"/>
          <c:tx>
            <c:strRef>
              <c:f>Sheet1!$B$1</c:f>
              <c:strCache>
                <c:ptCount val="1"/>
                <c:pt idx="0">
                  <c:v>JMK</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Sheet1!$B$2:$B$13</c:f>
              <c:numCache>
                <c:formatCode>General</c:formatCode>
                <c:ptCount val="12"/>
                <c:pt idx="0">
                  <c:v>2040.6888076850989</c:v>
                </c:pt>
                <c:pt idx="1">
                  <c:v>1938.3189150737746</c:v>
                </c:pt>
                <c:pt idx="2">
                  <c:v>1950.766478488858</c:v>
                </c:pt>
                <c:pt idx="3">
                  <c:v>2088.8179975107082</c:v>
                </c:pt>
                <c:pt idx="4">
                  <c:v>2050.06710306483</c:v>
                </c:pt>
                <c:pt idx="5">
                  <c:v>2085.5326008395018</c:v>
                </c:pt>
                <c:pt idx="6">
                  <c:v>2003.0879894543091</c:v>
                </c:pt>
                <c:pt idx="7">
                  <c:v>2072.1810885274581</c:v>
                </c:pt>
                <c:pt idx="8">
                  <c:v>1992.0209859001018</c:v>
                </c:pt>
                <c:pt idx="9">
                  <c:v>1941.7100770368409</c:v>
                </c:pt>
                <c:pt idx="10">
                  <c:v>1890.532369923845</c:v>
                </c:pt>
                <c:pt idx="11">
                  <c:v>1846.6603865872014</c:v>
                </c:pt>
              </c:numCache>
            </c:numRef>
          </c:val>
          <c:smooth val="0"/>
          <c:extLst>
            <c:ext xmlns:c16="http://schemas.microsoft.com/office/drawing/2014/chart" uri="{C3380CC4-5D6E-409C-BE32-E72D297353CC}">
              <c16:uniqueId val="{00000000-2911-40C2-A638-9843786F4F96}"/>
            </c:ext>
          </c:extLst>
        </c:ser>
        <c:ser>
          <c:idx val="1"/>
          <c:order val="1"/>
          <c:tx>
            <c:strRef>
              <c:f>Sheet1!$C$1</c:f>
              <c:strCache>
                <c:ptCount val="1"/>
                <c:pt idx="0">
                  <c:v>Total</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Sheet1!$C$2:$C$13</c:f>
              <c:numCache>
                <c:formatCode>General</c:formatCode>
                <c:ptCount val="12"/>
                <c:pt idx="0">
                  <c:v>1810.4778706400944</c:v>
                </c:pt>
                <c:pt idx="1">
                  <c:v>1753.3020150547127</c:v>
                </c:pt>
                <c:pt idx="2">
                  <c:v>1726.0176150351062</c:v>
                </c:pt>
                <c:pt idx="3">
                  <c:v>1743.1748061065896</c:v>
                </c:pt>
                <c:pt idx="4">
                  <c:v>1710.4945262650929</c:v>
                </c:pt>
                <c:pt idx="5">
                  <c:v>1791.5489215918144</c:v>
                </c:pt>
                <c:pt idx="6">
                  <c:v>1791.9040552791739</c:v>
                </c:pt>
                <c:pt idx="7">
                  <c:v>1841.9762193671806</c:v>
                </c:pt>
                <c:pt idx="8">
                  <c:v>1820.2699018926685</c:v>
                </c:pt>
                <c:pt idx="9">
                  <c:v>1822.7432409767596</c:v>
                </c:pt>
                <c:pt idx="10">
                  <c:v>1759.0777906395472</c:v>
                </c:pt>
                <c:pt idx="11">
                  <c:v>1738.5142517289423</c:v>
                </c:pt>
              </c:numCache>
            </c:numRef>
          </c:val>
          <c:smooth val="0"/>
          <c:extLst>
            <c:ext xmlns:c16="http://schemas.microsoft.com/office/drawing/2014/chart" uri="{C3380CC4-5D6E-409C-BE32-E72D297353CC}">
              <c16:uniqueId val="{00000001-2911-40C2-A638-9843786F4F96}"/>
            </c:ext>
          </c:extLst>
        </c:ser>
        <c:dLbls>
          <c:showLegendKey val="0"/>
          <c:showVal val="0"/>
          <c:showCatName val="0"/>
          <c:showSerName val="0"/>
          <c:showPercent val="0"/>
          <c:showBubbleSize val="0"/>
        </c:dLbls>
        <c:marker val="1"/>
        <c:smooth val="0"/>
        <c:axId val="359062936"/>
        <c:axId val="359058624"/>
      </c:lineChart>
      <c:catAx>
        <c:axId val="35906293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2700000" spcFirstLastPara="1" vertOverflow="ellipsis" wrap="square" anchor="ctr" anchorCtr="1"/>
          <a:lstStyle/>
          <a:p>
            <a:pPr>
              <a:defRPr sz="900" b="0" i="0" u="none" strike="noStrike" kern="1200" baseline="0">
                <a:solidFill>
                  <a:schemeClr val="tx1"/>
                </a:solidFill>
                <a:latin typeface="+mn-lt"/>
                <a:ea typeface="+mn-ea"/>
                <a:cs typeface="+mn-cs"/>
              </a:defRPr>
            </a:pPr>
            <a:endParaRPr lang="cs-CZ"/>
          </a:p>
        </c:txPr>
        <c:crossAx val="359058624"/>
        <c:crosses val="autoZero"/>
        <c:auto val="1"/>
        <c:lblAlgn val="ctr"/>
        <c:lblOffset val="100"/>
        <c:tickLblSkip val="1"/>
        <c:noMultiLvlLbl val="0"/>
      </c:catAx>
      <c:valAx>
        <c:axId val="359058624"/>
        <c:scaling>
          <c:orientation val="minMax"/>
          <c:min val="0"/>
        </c:scaling>
        <c:delete val="0"/>
        <c:axPos val="l"/>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3590629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0"/>
          <c:order val="0"/>
          <c:tx>
            <c:strRef>
              <c:f>Sheet1!$B$1</c:f>
              <c:strCache>
                <c:ptCount val="1"/>
                <c:pt idx="0">
                  <c:v>1: JMK</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Sheet1!$B$2:$B$13</c:f>
              <c:numCache>
                <c:formatCode>General</c:formatCode>
                <c:ptCount val="12"/>
                <c:pt idx="0">
                  <c:v>3139.9484852201654</c:v>
                </c:pt>
                <c:pt idx="1">
                  <c:v>3045.7330365543044</c:v>
                </c:pt>
                <c:pt idx="2">
                  <c:v>3104.4774757095465</c:v>
                </c:pt>
                <c:pt idx="3">
                  <c:v>3175.3219123379008</c:v>
                </c:pt>
                <c:pt idx="4">
                  <c:v>3139.0083353875093</c:v>
                </c:pt>
                <c:pt idx="5">
                  <c:v>3114.5047914581387</c:v>
                </c:pt>
                <c:pt idx="6">
                  <c:v>2950.0106049859373</c:v>
                </c:pt>
                <c:pt idx="7">
                  <c:v>2895.0828712914144</c:v>
                </c:pt>
                <c:pt idx="8">
                  <c:v>2696.3329325609402</c:v>
                </c:pt>
                <c:pt idx="9">
                  <c:v>2611.6648000018163</c:v>
                </c:pt>
                <c:pt idx="10">
                  <c:v>2611.2751568261938</c:v>
                </c:pt>
                <c:pt idx="11">
                  <c:v>2583.2865346642297</c:v>
                </c:pt>
              </c:numCache>
            </c:numRef>
          </c:val>
          <c:smooth val="0"/>
          <c:extLst>
            <c:ext xmlns:c16="http://schemas.microsoft.com/office/drawing/2014/chart" uri="{C3380CC4-5D6E-409C-BE32-E72D297353CC}">
              <c16:uniqueId val="{00000000-1BE9-44CF-A6ED-B1C02FA8C031}"/>
            </c:ext>
          </c:extLst>
        </c:ser>
        <c:ser>
          <c:idx val="1"/>
          <c:order val="1"/>
          <c:tx>
            <c:strRef>
              <c:f>Sheet1!$C$1</c:f>
              <c:strCache>
                <c:ptCount val="1"/>
                <c:pt idx="0">
                  <c:v>Total</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Sheet1!$C$2:$C$13</c:f>
              <c:numCache>
                <c:formatCode>General</c:formatCode>
                <c:ptCount val="12"/>
                <c:pt idx="0">
                  <c:v>2889.4506072981453</c:v>
                </c:pt>
                <c:pt idx="1">
                  <c:v>2792.9012668830514</c:v>
                </c:pt>
                <c:pt idx="2">
                  <c:v>2797.9814501121318</c:v>
                </c:pt>
                <c:pt idx="3">
                  <c:v>2723.726085352961</c:v>
                </c:pt>
                <c:pt idx="4">
                  <c:v>2647.5820145661501</c:v>
                </c:pt>
                <c:pt idx="5">
                  <c:v>2714.1234904064777</c:v>
                </c:pt>
                <c:pt idx="6">
                  <c:v>2585.9601041565093</c:v>
                </c:pt>
                <c:pt idx="7">
                  <c:v>2604.3862377019991</c:v>
                </c:pt>
                <c:pt idx="8">
                  <c:v>2548.5391079643741</c:v>
                </c:pt>
                <c:pt idx="9">
                  <c:v>2493.562880089155</c:v>
                </c:pt>
                <c:pt idx="10">
                  <c:v>2429.5705020224755</c:v>
                </c:pt>
                <c:pt idx="11">
                  <c:v>2358.6943122008029</c:v>
                </c:pt>
              </c:numCache>
            </c:numRef>
          </c:val>
          <c:smooth val="0"/>
          <c:extLst>
            <c:ext xmlns:c16="http://schemas.microsoft.com/office/drawing/2014/chart" uri="{C3380CC4-5D6E-409C-BE32-E72D297353CC}">
              <c16:uniqueId val="{00000001-1BE9-44CF-A6ED-B1C02FA8C031}"/>
            </c:ext>
          </c:extLst>
        </c:ser>
        <c:dLbls>
          <c:showLegendKey val="0"/>
          <c:showVal val="0"/>
          <c:showCatName val="0"/>
          <c:showSerName val="0"/>
          <c:showPercent val="0"/>
          <c:showBubbleSize val="0"/>
        </c:dLbls>
        <c:marker val="1"/>
        <c:smooth val="0"/>
        <c:axId val="359059408"/>
        <c:axId val="359064112"/>
      </c:lineChart>
      <c:catAx>
        <c:axId val="35905940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2700000" spcFirstLastPara="1" vertOverflow="ellipsis" wrap="square" anchor="ctr" anchorCtr="1"/>
          <a:lstStyle/>
          <a:p>
            <a:pPr>
              <a:defRPr sz="900" b="0" i="0" u="none" strike="noStrike" kern="1200" baseline="0">
                <a:solidFill>
                  <a:schemeClr val="tx1"/>
                </a:solidFill>
                <a:latin typeface="+mn-lt"/>
                <a:ea typeface="+mn-ea"/>
                <a:cs typeface="+mn-cs"/>
              </a:defRPr>
            </a:pPr>
            <a:endParaRPr lang="cs-CZ"/>
          </a:p>
        </c:txPr>
        <c:crossAx val="359064112"/>
        <c:crosses val="autoZero"/>
        <c:auto val="1"/>
        <c:lblAlgn val="ctr"/>
        <c:lblOffset val="100"/>
        <c:tickLblSkip val="1"/>
        <c:noMultiLvlLbl val="0"/>
      </c:catAx>
      <c:valAx>
        <c:axId val="359064112"/>
        <c:scaling>
          <c:orientation val="minMax"/>
        </c:scaling>
        <c:delete val="0"/>
        <c:axPos val="l"/>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35905940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0"/>
          <c:order val="0"/>
          <c:tx>
            <c:strRef>
              <c:f>Sheet1!$B$1</c:f>
              <c:strCache>
                <c:ptCount val="1"/>
                <c:pt idx="0">
                  <c:v>PHA</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Sheet1!$B$2:$B$13</c:f>
              <c:numCache>
                <c:formatCode>General</c:formatCode>
                <c:ptCount val="12"/>
                <c:pt idx="0">
                  <c:v>378.83959834208514</c:v>
                </c:pt>
                <c:pt idx="1">
                  <c:v>328.82810528006621</c:v>
                </c:pt>
                <c:pt idx="2">
                  <c:v>340.45427370515569</c:v>
                </c:pt>
                <c:pt idx="3">
                  <c:v>337.21440874846076</c:v>
                </c:pt>
                <c:pt idx="4">
                  <c:v>313.37587758940231</c:v>
                </c:pt>
                <c:pt idx="5">
                  <c:v>312.36248640539168</c:v>
                </c:pt>
                <c:pt idx="6">
                  <c:v>262.50191003779003</c:v>
                </c:pt>
                <c:pt idx="7">
                  <c:v>254.0945687570786</c:v>
                </c:pt>
                <c:pt idx="8">
                  <c:v>246.83936313622661</c:v>
                </c:pt>
                <c:pt idx="9">
                  <c:v>214.91256965916131</c:v>
                </c:pt>
                <c:pt idx="10">
                  <c:v>207.28725841055595</c:v>
                </c:pt>
                <c:pt idx="11">
                  <c:v>204.70643647760028</c:v>
                </c:pt>
              </c:numCache>
            </c:numRef>
          </c:val>
          <c:smooth val="0"/>
          <c:extLst>
            <c:ext xmlns:c16="http://schemas.microsoft.com/office/drawing/2014/chart" uri="{C3380CC4-5D6E-409C-BE32-E72D297353CC}">
              <c16:uniqueId val="{00000000-E2BF-468B-A00C-BA482D379F41}"/>
            </c:ext>
          </c:extLst>
        </c:ser>
        <c:ser>
          <c:idx val="1"/>
          <c:order val="1"/>
          <c:tx>
            <c:strRef>
              <c:f>Sheet1!$C$1</c:f>
              <c:strCache>
                <c:ptCount val="1"/>
                <c:pt idx="0">
                  <c:v>Total</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Sheet1!$C$2:$C$13</c:f>
              <c:numCache>
                <c:formatCode>General</c:formatCode>
                <c:ptCount val="12"/>
                <c:pt idx="0">
                  <c:v>277.98958197810555</c:v>
                </c:pt>
                <c:pt idx="1">
                  <c:v>269.6148649451971</c:v>
                </c:pt>
                <c:pt idx="2">
                  <c:v>264.11877357386197</c:v>
                </c:pt>
                <c:pt idx="3">
                  <c:v>266.6382181572817</c:v>
                </c:pt>
                <c:pt idx="4">
                  <c:v>262.56893613518736</c:v>
                </c:pt>
                <c:pt idx="5">
                  <c:v>272.53992326405358</c:v>
                </c:pt>
                <c:pt idx="6">
                  <c:v>254.63529183873916</c:v>
                </c:pt>
                <c:pt idx="7">
                  <c:v>252.11921233910442</c:v>
                </c:pt>
                <c:pt idx="8">
                  <c:v>240.82461992108202</c:v>
                </c:pt>
                <c:pt idx="9">
                  <c:v>231.87261222698675</c:v>
                </c:pt>
                <c:pt idx="10">
                  <c:v>226.33685398194453</c:v>
                </c:pt>
                <c:pt idx="11">
                  <c:v>223.24524793368968</c:v>
                </c:pt>
              </c:numCache>
            </c:numRef>
          </c:val>
          <c:smooth val="0"/>
          <c:extLst>
            <c:ext xmlns:c16="http://schemas.microsoft.com/office/drawing/2014/chart" uri="{C3380CC4-5D6E-409C-BE32-E72D297353CC}">
              <c16:uniqueId val="{00000001-E2BF-468B-A00C-BA482D379F41}"/>
            </c:ext>
          </c:extLst>
        </c:ser>
        <c:dLbls>
          <c:showLegendKey val="0"/>
          <c:showVal val="0"/>
          <c:showCatName val="0"/>
          <c:showSerName val="0"/>
          <c:showPercent val="0"/>
          <c:showBubbleSize val="0"/>
        </c:dLbls>
        <c:marker val="1"/>
        <c:smooth val="0"/>
        <c:axId val="359065288"/>
        <c:axId val="359055488"/>
      </c:lineChart>
      <c:catAx>
        <c:axId val="35906528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2700000" spcFirstLastPara="1" vertOverflow="ellipsis" wrap="square" anchor="ctr" anchorCtr="1"/>
          <a:lstStyle/>
          <a:p>
            <a:pPr>
              <a:defRPr sz="900" b="0" i="0" u="none" strike="noStrike" kern="1200" baseline="0">
                <a:solidFill>
                  <a:schemeClr val="tx1"/>
                </a:solidFill>
                <a:latin typeface="+mn-lt"/>
                <a:ea typeface="+mn-ea"/>
                <a:cs typeface="+mn-cs"/>
              </a:defRPr>
            </a:pPr>
            <a:endParaRPr lang="cs-CZ"/>
          </a:p>
        </c:txPr>
        <c:crossAx val="359055488"/>
        <c:crosses val="autoZero"/>
        <c:auto val="1"/>
        <c:lblAlgn val="ctr"/>
        <c:lblOffset val="100"/>
        <c:tickLblSkip val="1"/>
        <c:noMultiLvlLbl val="0"/>
      </c:catAx>
      <c:valAx>
        <c:axId val="359055488"/>
        <c:scaling>
          <c:orientation val="minMax"/>
        </c:scaling>
        <c:delete val="0"/>
        <c:axPos val="l"/>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35906528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0"/>
          <c:order val="0"/>
          <c:tx>
            <c:strRef>
              <c:f>Sheet1!$B$1</c:f>
              <c:strCache>
                <c:ptCount val="1"/>
                <c:pt idx="0">
                  <c:v>JMK</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Sheet1!$B$2:$B$13</c:f>
              <c:numCache>
                <c:formatCode>General</c:formatCode>
                <c:ptCount val="12"/>
                <c:pt idx="0">
                  <c:v>326.53798000041667</c:v>
                </c:pt>
                <c:pt idx="1">
                  <c:v>346.72663438812282</c:v>
                </c:pt>
                <c:pt idx="2">
                  <c:v>321.05842031042499</c:v>
                </c:pt>
                <c:pt idx="3">
                  <c:v>143.35025473112702</c:v>
                </c:pt>
                <c:pt idx="4">
                  <c:v>149.49832470579645</c:v>
                </c:pt>
                <c:pt idx="5">
                  <c:v>145.92116153244575</c:v>
                </c:pt>
                <c:pt idx="6">
                  <c:v>124.75112492673426</c:v>
                </c:pt>
                <c:pt idx="7">
                  <c:v>110.75332772730064</c:v>
                </c:pt>
                <c:pt idx="8">
                  <c:v>82.203883848872522</c:v>
                </c:pt>
                <c:pt idx="9">
                  <c:v>77.922845024410478</c:v>
                </c:pt>
                <c:pt idx="10">
                  <c:v>66.676645484358261</c:v>
                </c:pt>
                <c:pt idx="11">
                  <c:v>44.836144272748733</c:v>
                </c:pt>
              </c:numCache>
            </c:numRef>
          </c:val>
          <c:smooth val="0"/>
          <c:extLst>
            <c:ext xmlns:c16="http://schemas.microsoft.com/office/drawing/2014/chart" uri="{C3380CC4-5D6E-409C-BE32-E72D297353CC}">
              <c16:uniqueId val="{00000000-0D2D-499B-AE10-2610397994C3}"/>
            </c:ext>
          </c:extLst>
        </c:ser>
        <c:ser>
          <c:idx val="1"/>
          <c:order val="1"/>
          <c:tx>
            <c:strRef>
              <c:f>Sheet1!$C$1</c:f>
              <c:strCache>
                <c:ptCount val="1"/>
                <c:pt idx="0">
                  <c:v>Total</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Sheet1!$C$2:$C$13</c:f>
              <c:numCache>
                <c:formatCode>General</c:formatCode>
                <c:ptCount val="12"/>
                <c:pt idx="0">
                  <c:v>259.07009307361574</c:v>
                </c:pt>
                <c:pt idx="1">
                  <c:v>275.71283984225062</c:v>
                </c:pt>
                <c:pt idx="2">
                  <c:v>266.60650363170311</c:v>
                </c:pt>
                <c:pt idx="3">
                  <c:v>232.07594154630149</c:v>
                </c:pt>
                <c:pt idx="4">
                  <c:v>214.83952246959876</c:v>
                </c:pt>
                <c:pt idx="5">
                  <c:v>185.85468127901316</c:v>
                </c:pt>
                <c:pt idx="6">
                  <c:v>174.53610928043904</c:v>
                </c:pt>
                <c:pt idx="7">
                  <c:v>172.34559610397642</c:v>
                </c:pt>
                <c:pt idx="8">
                  <c:v>167.99864781576233</c:v>
                </c:pt>
                <c:pt idx="9">
                  <c:v>157.89447780106917</c:v>
                </c:pt>
                <c:pt idx="10">
                  <c:v>144.27463514419844</c:v>
                </c:pt>
                <c:pt idx="11">
                  <c:v>130.78710347689665</c:v>
                </c:pt>
              </c:numCache>
            </c:numRef>
          </c:val>
          <c:smooth val="0"/>
          <c:extLst>
            <c:ext xmlns:c16="http://schemas.microsoft.com/office/drawing/2014/chart" uri="{C3380CC4-5D6E-409C-BE32-E72D297353CC}">
              <c16:uniqueId val="{00000001-0D2D-499B-AE10-2610397994C3}"/>
            </c:ext>
          </c:extLst>
        </c:ser>
        <c:dLbls>
          <c:showLegendKey val="0"/>
          <c:showVal val="0"/>
          <c:showCatName val="0"/>
          <c:showSerName val="0"/>
          <c:showPercent val="0"/>
          <c:showBubbleSize val="0"/>
        </c:dLbls>
        <c:marker val="1"/>
        <c:smooth val="0"/>
        <c:axId val="359059800"/>
        <c:axId val="359060976"/>
      </c:lineChart>
      <c:catAx>
        <c:axId val="35905980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2700000" spcFirstLastPara="1" vertOverflow="ellipsis" wrap="square" anchor="ctr" anchorCtr="1"/>
          <a:lstStyle/>
          <a:p>
            <a:pPr>
              <a:defRPr sz="900" b="0" i="0" u="none" strike="noStrike" kern="1200" baseline="0">
                <a:solidFill>
                  <a:schemeClr val="tx1"/>
                </a:solidFill>
                <a:latin typeface="+mn-lt"/>
                <a:ea typeface="+mn-ea"/>
                <a:cs typeface="+mn-cs"/>
              </a:defRPr>
            </a:pPr>
            <a:endParaRPr lang="cs-CZ"/>
          </a:p>
        </c:txPr>
        <c:crossAx val="359060976"/>
        <c:crosses val="autoZero"/>
        <c:auto val="1"/>
        <c:lblAlgn val="ctr"/>
        <c:lblOffset val="100"/>
        <c:tickLblSkip val="1"/>
        <c:noMultiLvlLbl val="0"/>
      </c:catAx>
      <c:valAx>
        <c:axId val="359060976"/>
        <c:scaling>
          <c:orientation val="minMax"/>
        </c:scaling>
        <c:delete val="0"/>
        <c:axPos val="l"/>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35905980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0"/>
          <c:order val="0"/>
          <c:tx>
            <c:strRef>
              <c:f>Sheet1!$B$1</c:f>
              <c:strCache>
                <c:ptCount val="1"/>
                <c:pt idx="0">
                  <c:v>JMK</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Sheet1!$B$2:$B$13</c:f>
              <c:numCache>
                <c:formatCode>General</c:formatCode>
                <c:ptCount val="12"/>
                <c:pt idx="0">
                  <c:v>1785.1977163169486</c:v>
                </c:pt>
                <c:pt idx="1">
                  <c:v>1653.7781959200536</c:v>
                </c:pt>
                <c:pt idx="2">
                  <c:v>1702.4995550363049</c:v>
                </c:pt>
                <c:pt idx="3">
                  <c:v>1666.95867644482</c:v>
                </c:pt>
                <c:pt idx="4">
                  <c:v>1625.5375092437896</c:v>
                </c:pt>
                <c:pt idx="5">
                  <c:v>1595.5567006313363</c:v>
                </c:pt>
                <c:pt idx="6">
                  <c:v>1524.6092689857744</c:v>
                </c:pt>
                <c:pt idx="7">
                  <c:v>1552.1418007214909</c:v>
                </c:pt>
                <c:pt idx="8">
                  <c:v>1505.8567420847476</c:v>
                </c:pt>
                <c:pt idx="9">
                  <c:v>1428.5097653454609</c:v>
                </c:pt>
                <c:pt idx="10">
                  <c:v>1410.4151641742312</c:v>
                </c:pt>
                <c:pt idx="11">
                  <c:v>1452.64578540244</c:v>
                </c:pt>
              </c:numCache>
            </c:numRef>
          </c:val>
          <c:smooth val="0"/>
          <c:extLst>
            <c:ext xmlns:c16="http://schemas.microsoft.com/office/drawing/2014/chart" uri="{C3380CC4-5D6E-409C-BE32-E72D297353CC}">
              <c16:uniqueId val="{00000000-2DD4-46EF-9326-1A2535009B2A}"/>
            </c:ext>
          </c:extLst>
        </c:ser>
        <c:ser>
          <c:idx val="1"/>
          <c:order val="1"/>
          <c:tx>
            <c:strRef>
              <c:f>Sheet1!$C$1</c:f>
              <c:strCache>
                <c:ptCount val="1"/>
                <c:pt idx="0">
                  <c:v>Total</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Sheet1!$C$2:$C$13</c:f>
              <c:numCache>
                <c:formatCode>General</c:formatCode>
                <c:ptCount val="12"/>
                <c:pt idx="0">
                  <c:v>1516.3781452681503</c:v>
                </c:pt>
                <c:pt idx="1">
                  <c:v>1497.8198780941962</c:v>
                </c:pt>
                <c:pt idx="2">
                  <c:v>1481.0762854320351</c:v>
                </c:pt>
                <c:pt idx="3">
                  <c:v>1482.8880599647507</c:v>
                </c:pt>
                <c:pt idx="4">
                  <c:v>1457.4238387176483</c:v>
                </c:pt>
                <c:pt idx="5">
                  <c:v>1424.6162869675411</c:v>
                </c:pt>
                <c:pt idx="6">
                  <c:v>1374.3779088756814</c:v>
                </c:pt>
                <c:pt idx="7">
                  <c:v>1413.65384920525</c:v>
                </c:pt>
                <c:pt idx="8">
                  <c:v>1388.2367938664627</c:v>
                </c:pt>
                <c:pt idx="9">
                  <c:v>1397.463617636774</c:v>
                </c:pt>
                <c:pt idx="10">
                  <c:v>1354.7065279409135</c:v>
                </c:pt>
                <c:pt idx="11">
                  <c:v>1349.3713316701835</c:v>
                </c:pt>
              </c:numCache>
            </c:numRef>
          </c:val>
          <c:smooth val="0"/>
          <c:extLst>
            <c:ext xmlns:c16="http://schemas.microsoft.com/office/drawing/2014/chart" uri="{C3380CC4-5D6E-409C-BE32-E72D297353CC}">
              <c16:uniqueId val="{00000001-2DD4-46EF-9326-1A2535009B2A}"/>
            </c:ext>
          </c:extLst>
        </c:ser>
        <c:dLbls>
          <c:showLegendKey val="0"/>
          <c:showVal val="0"/>
          <c:showCatName val="0"/>
          <c:showSerName val="0"/>
          <c:showPercent val="0"/>
          <c:showBubbleSize val="0"/>
        </c:dLbls>
        <c:marker val="1"/>
        <c:smooth val="0"/>
        <c:axId val="359056272"/>
        <c:axId val="359064504"/>
      </c:lineChart>
      <c:catAx>
        <c:axId val="35905627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2700000" spcFirstLastPara="1" vertOverflow="ellipsis" wrap="square" anchor="ctr" anchorCtr="1"/>
          <a:lstStyle/>
          <a:p>
            <a:pPr>
              <a:defRPr sz="900" b="0" i="0" u="none" strike="noStrike" kern="1200" baseline="0">
                <a:solidFill>
                  <a:schemeClr val="tx1"/>
                </a:solidFill>
                <a:latin typeface="+mn-lt"/>
                <a:ea typeface="+mn-ea"/>
                <a:cs typeface="+mn-cs"/>
              </a:defRPr>
            </a:pPr>
            <a:endParaRPr lang="cs-CZ"/>
          </a:p>
        </c:txPr>
        <c:crossAx val="359064504"/>
        <c:crosses val="autoZero"/>
        <c:auto val="1"/>
        <c:lblAlgn val="ctr"/>
        <c:lblOffset val="100"/>
        <c:tickLblSkip val="1"/>
        <c:noMultiLvlLbl val="0"/>
      </c:catAx>
      <c:valAx>
        <c:axId val="359064504"/>
        <c:scaling>
          <c:orientation val="minMax"/>
        </c:scaling>
        <c:delete val="0"/>
        <c:axPos val="l"/>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35905627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0"/>
          <c:order val="0"/>
          <c:tx>
            <c:strRef>
              <c:f>Sheet1!$B$1</c:f>
              <c:strCache>
                <c:ptCount val="1"/>
                <c:pt idx="0">
                  <c:v>1: JMK</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Sheet1!$B$2:$B$13</c:f>
              <c:numCache>
                <c:formatCode>General</c:formatCode>
                <c:ptCount val="12"/>
                <c:pt idx="0">
                  <c:v>1948.813840952168</c:v>
                </c:pt>
                <c:pt idx="1">
                  <c:v>1986.0483260285923</c:v>
                </c:pt>
                <c:pt idx="2">
                  <c:v>1877.2904220994074</c:v>
                </c:pt>
                <c:pt idx="3">
                  <c:v>1978.2335152895532</c:v>
                </c:pt>
                <c:pt idx="4">
                  <c:v>2018.3415043868063</c:v>
                </c:pt>
                <c:pt idx="5">
                  <c:v>2167.6132542015025</c:v>
                </c:pt>
                <c:pt idx="6">
                  <c:v>2051.6656669851945</c:v>
                </c:pt>
                <c:pt idx="7">
                  <c:v>2087.4495514034438</c:v>
                </c:pt>
                <c:pt idx="8">
                  <c:v>1862.680803002153</c:v>
                </c:pt>
                <c:pt idx="9">
                  <c:v>1811.7629418940919</c:v>
                </c:pt>
                <c:pt idx="10">
                  <c:v>1794.3728539872195</c:v>
                </c:pt>
                <c:pt idx="11">
                  <c:v>1687.0165395554445</c:v>
                </c:pt>
              </c:numCache>
            </c:numRef>
          </c:val>
          <c:smooth val="0"/>
          <c:extLst>
            <c:ext xmlns:c16="http://schemas.microsoft.com/office/drawing/2014/chart" uri="{C3380CC4-5D6E-409C-BE32-E72D297353CC}">
              <c16:uniqueId val="{00000000-2D53-4E86-918B-1927CB070941}"/>
            </c:ext>
          </c:extLst>
        </c:ser>
        <c:ser>
          <c:idx val="1"/>
          <c:order val="1"/>
          <c:tx>
            <c:strRef>
              <c:f>Sheet1!$C$1</c:f>
              <c:strCache>
                <c:ptCount val="1"/>
                <c:pt idx="0">
                  <c:v>Total</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Sheet1!$C$2:$C$13</c:f>
              <c:numCache>
                <c:formatCode>General</c:formatCode>
                <c:ptCount val="12"/>
                <c:pt idx="0">
                  <c:v>1675.1158540182632</c:v>
                </c:pt>
                <c:pt idx="1">
                  <c:v>1598.9350404594895</c:v>
                </c:pt>
                <c:pt idx="2">
                  <c:v>1566.726639070964</c:v>
                </c:pt>
                <c:pt idx="3">
                  <c:v>1583.3230882568507</c:v>
                </c:pt>
                <c:pt idx="4">
                  <c:v>1556.4457001228636</c:v>
                </c:pt>
                <c:pt idx="5">
                  <c:v>1630.9385813650858</c:v>
                </c:pt>
                <c:pt idx="6">
                  <c:v>1631.8674298114024</c:v>
                </c:pt>
                <c:pt idx="7">
                  <c:v>1653.2597394169529</c:v>
                </c:pt>
                <c:pt idx="8">
                  <c:v>1628.4354025660089</c:v>
                </c:pt>
                <c:pt idx="9">
                  <c:v>1603.5726062829842</c:v>
                </c:pt>
                <c:pt idx="10">
                  <c:v>1575.5851583914175</c:v>
                </c:pt>
                <c:pt idx="11">
                  <c:v>1563.0461029715516</c:v>
                </c:pt>
              </c:numCache>
            </c:numRef>
          </c:val>
          <c:smooth val="0"/>
          <c:extLst>
            <c:ext xmlns:c16="http://schemas.microsoft.com/office/drawing/2014/chart" uri="{C3380CC4-5D6E-409C-BE32-E72D297353CC}">
              <c16:uniqueId val="{00000001-2D53-4E86-918B-1927CB070941}"/>
            </c:ext>
          </c:extLst>
        </c:ser>
        <c:dLbls>
          <c:showLegendKey val="0"/>
          <c:showVal val="0"/>
          <c:showCatName val="0"/>
          <c:showSerName val="0"/>
          <c:showPercent val="0"/>
          <c:showBubbleSize val="0"/>
        </c:dLbls>
        <c:marker val="1"/>
        <c:smooth val="0"/>
        <c:axId val="359062152"/>
        <c:axId val="359066856"/>
      </c:lineChart>
      <c:catAx>
        <c:axId val="35906215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2700000" spcFirstLastPara="1" vertOverflow="ellipsis" wrap="square" anchor="ctr" anchorCtr="1"/>
          <a:lstStyle/>
          <a:p>
            <a:pPr>
              <a:defRPr sz="900" b="0" i="0" u="none" strike="noStrike" kern="1200" baseline="0">
                <a:solidFill>
                  <a:schemeClr val="tx1"/>
                </a:solidFill>
                <a:latin typeface="+mn-lt"/>
                <a:ea typeface="+mn-ea"/>
                <a:cs typeface="+mn-cs"/>
              </a:defRPr>
            </a:pPr>
            <a:endParaRPr lang="cs-CZ"/>
          </a:p>
        </c:txPr>
        <c:crossAx val="359066856"/>
        <c:crosses val="autoZero"/>
        <c:auto val="1"/>
        <c:lblAlgn val="ctr"/>
        <c:lblOffset val="100"/>
        <c:tickLblSkip val="1"/>
        <c:noMultiLvlLbl val="0"/>
      </c:catAx>
      <c:valAx>
        <c:axId val="359066856"/>
        <c:scaling>
          <c:orientation val="minMax"/>
          <c:min val="0"/>
        </c:scaling>
        <c:delete val="0"/>
        <c:axPos val="l"/>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35906215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solidFill>
                <a:latin typeface="+mn-lt"/>
                <a:ea typeface="+mn-ea"/>
                <a:cs typeface="+mn-cs"/>
              </a:defRPr>
            </a:pPr>
            <a:r>
              <a:rPr lang="cs-CZ" sz="1400" b="1" dirty="0">
                <a:solidFill>
                  <a:schemeClr val="tx1"/>
                </a:solidFill>
              </a:rPr>
              <a:t>Počet</a:t>
            </a:r>
            <a:r>
              <a:rPr lang="cs-CZ" sz="1400" b="1" baseline="0" dirty="0">
                <a:solidFill>
                  <a:schemeClr val="tx1"/>
                </a:solidFill>
              </a:rPr>
              <a:t> akutních hospitalizací u pacientů s bydlištěm v LBK</a:t>
            </a:r>
            <a:endParaRPr lang="en-US" sz="1400" b="1" dirty="0">
              <a:solidFill>
                <a:schemeClr val="tx1"/>
              </a:solidFill>
            </a:endParaRPr>
          </a:p>
        </c:rich>
      </c:tx>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solidFill>
              <a:latin typeface="+mn-lt"/>
              <a:ea typeface="+mn-ea"/>
              <a:cs typeface="+mn-cs"/>
            </a:defRPr>
          </a:pPr>
          <a:endParaRPr lang="cs-CZ"/>
        </a:p>
      </c:txPr>
    </c:title>
    <c:autoTitleDeleted val="0"/>
    <c:plotArea>
      <c:layout/>
      <c:barChart>
        <c:barDir val="col"/>
        <c:grouping val="stacked"/>
        <c:varyColors val="0"/>
        <c:ser>
          <c:idx val="0"/>
          <c:order val="0"/>
          <c:tx>
            <c:strRef>
              <c:f>List1!$B$1</c:f>
              <c:strCache>
                <c:ptCount val="1"/>
                <c:pt idx="0">
                  <c:v>Řada 1</c:v>
                </c:pt>
              </c:strCache>
            </c:strRef>
          </c:tx>
          <c:spPr>
            <a:solidFill>
              <a:schemeClr val="accent2"/>
            </a:solidFill>
            <a:ln>
              <a:noFill/>
            </a:ln>
            <a:effectLst/>
          </c:spPr>
          <c:invertIfNegative val="0"/>
          <c:dLbls>
            <c:numFmt formatCode="#,##0" sourceLinked="0"/>
            <c:spPr>
              <a:noFill/>
              <a:ln>
                <a:noFill/>
              </a:ln>
              <a:effectLst/>
            </c:spPr>
            <c:txPr>
              <a:bodyPr rot="-5400000" spcFirstLastPara="1" vertOverflow="ellipsis"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List1!$A$2:$A$10</c:f>
              <c:numCache>
                <c:formatCode>General</c:formatCode>
                <c:ptCount val="9"/>
                <c:pt idx="0">
                  <c:v>2010</c:v>
                </c:pt>
                <c:pt idx="1">
                  <c:v>2011</c:v>
                </c:pt>
                <c:pt idx="2">
                  <c:v>2012</c:v>
                </c:pt>
                <c:pt idx="3">
                  <c:v>2013</c:v>
                </c:pt>
                <c:pt idx="4">
                  <c:v>2014</c:v>
                </c:pt>
                <c:pt idx="5">
                  <c:v>2015</c:v>
                </c:pt>
                <c:pt idx="6">
                  <c:v>2016</c:v>
                </c:pt>
                <c:pt idx="7">
                  <c:v>2017</c:v>
                </c:pt>
                <c:pt idx="8">
                  <c:v>2018</c:v>
                </c:pt>
              </c:numCache>
            </c:numRef>
          </c:cat>
          <c:val>
            <c:numRef>
              <c:f>List1!$B$2:$B$10</c:f>
              <c:numCache>
                <c:formatCode>General</c:formatCode>
                <c:ptCount val="9"/>
                <c:pt idx="0">
                  <c:v>99937</c:v>
                </c:pt>
                <c:pt idx="1">
                  <c:v>98788</c:v>
                </c:pt>
                <c:pt idx="2">
                  <c:v>98639</c:v>
                </c:pt>
                <c:pt idx="3">
                  <c:v>94987</c:v>
                </c:pt>
                <c:pt idx="4">
                  <c:v>94925</c:v>
                </c:pt>
                <c:pt idx="5">
                  <c:v>90533</c:v>
                </c:pt>
                <c:pt idx="6">
                  <c:v>88618</c:v>
                </c:pt>
                <c:pt idx="7">
                  <c:v>88035</c:v>
                </c:pt>
                <c:pt idx="8">
                  <c:v>86448</c:v>
                </c:pt>
              </c:numCache>
            </c:numRef>
          </c:val>
          <c:extLst>
            <c:ext xmlns:c16="http://schemas.microsoft.com/office/drawing/2014/chart" uri="{C3380CC4-5D6E-409C-BE32-E72D297353CC}">
              <c16:uniqueId val="{00000000-0535-4FFA-BC0B-95455604AF2D}"/>
            </c:ext>
          </c:extLst>
        </c:ser>
        <c:dLbls>
          <c:showLegendKey val="0"/>
          <c:showVal val="0"/>
          <c:showCatName val="0"/>
          <c:showSerName val="0"/>
          <c:showPercent val="0"/>
          <c:showBubbleSize val="0"/>
        </c:dLbls>
        <c:gapWidth val="50"/>
        <c:overlap val="100"/>
        <c:axId val="502407656"/>
        <c:axId val="502401752"/>
      </c:barChart>
      <c:catAx>
        <c:axId val="502407656"/>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502401752"/>
        <c:crosses val="autoZero"/>
        <c:auto val="1"/>
        <c:lblAlgn val="ctr"/>
        <c:lblOffset val="100"/>
        <c:noMultiLvlLbl val="0"/>
      </c:catAx>
      <c:valAx>
        <c:axId val="502401752"/>
        <c:scaling>
          <c:orientation val="minMax"/>
          <c:min val="0"/>
        </c:scaling>
        <c:delete val="0"/>
        <c:axPos val="l"/>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502407656"/>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3">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0"/>
          <c:order val="0"/>
          <c:tx>
            <c:strRef>
              <c:f>Sheet1!$B$1</c:f>
              <c:strCache>
                <c:ptCount val="1"/>
                <c:pt idx="0">
                  <c:v>1: JMK</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Sheet1!$B$2:$B$13</c:f>
              <c:numCache>
                <c:formatCode>General</c:formatCode>
                <c:ptCount val="12"/>
                <c:pt idx="0">
                  <c:v>151.11927777482077</c:v>
                </c:pt>
                <c:pt idx="1">
                  <c:v>136.07471488561009</c:v>
                </c:pt>
                <c:pt idx="2">
                  <c:v>126.87169985259155</c:v>
                </c:pt>
                <c:pt idx="3">
                  <c:v>124.69196760739304</c:v>
                </c:pt>
                <c:pt idx="4">
                  <c:v>123.25052723836654</c:v>
                </c:pt>
                <c:pt idx="5">
                  <c:v>132.24105263877894</c:v>
                </c:pt>
                <c:pt idx="6">
                  <c:v>112.20759316993284</c:v>
                </c:pt>
                <c:pt idx="7">
                  <c:v>112.57642777219446</c:v>
                </c:pt>
                <c:pt idx="8">
                  <c:v>113.85579480453258</c:v>
                </c:pt>
                <c:pt idx="9">
                  <c:v>113.13579248442105</c:v>
                </c:pt>
                <c:pt idx="10">
                  <c:v>105.68475100581954</c:v>
                </c:pt>
                <c:pt idx="11">
                  <c:v>110.73168964330368</c:v>
                </c:pt>
              </c:numCache>
            </c:numRef>
          </c:val>
          <c:smooth val="0"/>
          <c:extLst>
            <c:ext xmlns:c16="http://schemas.microsoft.com/office/drawing/2014/chart" uri="{C3380CC4-5D6E-409C-BE32-E72D297353CC}">
              <c16:uniqueId val="{00000000-97BD-4118-AD77-1EA6591545B9}"/>
            </c:ext>
          </c:extLst>
        </c:ser>
        <c:ser>
          <c:idx val="1"/>
          <c:order val="1"/>
          <c:tx>
            <c:strRef>
              <c:f>Sheet1!$C$1</c:f>
              <c:strCache>
                <c:ptCount val="1"/>
                <c:pt idx="0">
                  <c:v>Total</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Sheet1!$C$2:$C$13</c:f>
              <c:numCache>
                <c:formatCode>General</c:formatCode>
                <c:ptCount val="12"/>
                <c:pt idx="0">
                  <c:v>137.08637352147238</c:v>
                </c:pt>
                <c:pt idx="1">
                  <c:v>131.26945647100615</c:v>
                </c:pt>
                <c:pt idx="2">
                  <c:v>128.89491790109474</c:v>
                </c:pt>
                <c:pt idx="3">
                  <c:v>124.91862176480289</c:v>
                </c:pt>
                <c:pt idx="4">
                  <c:v>121.41943656046456</c:v>
                </c:pt>
                <c:pt idx="5">
                  <c:v>120.84550748737801</c:v>
                </c:pt>
                <c:pt idx="6">
                  <c:v>114.85417886254891</c:v>
                </c:pt>
                <c:pt idx="7">
                  <c:v>113.92158869213723</c:v>
                </c:pt>
                <c:pt idx="8">
                  <c:v>109.74166413890978</c:v>
                </c:pt>
                <c:pt idx="9">
                  <c:v>110.23839964926586</c:v>
                </c:pt>
                <c:pt idx="10">
                  <c:v>107.65354369968989</c:v>
                </c:pt>
                <c:pt idx="11">
                  <c:v>108.48422282930383</c:v>
                </c:pt>
              </c:numCache>
            </c:numRef>
          </c:val>
          <c:smooth val="0"/>
          <c:extLst>
            <c:ext xmlns:c16="http://schemas.microsoft.com/office/drawing/2014/chart" uri="{C3380CC4-5D6E-409C-BE32-E72D297353CC}">
              <c16:uniqueId val="{00000001-97BD-4118-AD77-1EA6591545B9}"/>
            </c:ext>
          </c:extLst>
        </c:ser>
        <c:dLbls>
          <c:showLegendKey val="0"/>
          <c:showVal val="0"/>
          <c:showCatName val="0"/>
          <c:showSerName val="0"/>
          <c:showPercent val="0"/>
          <c:showBubbleSize val="0"/>
        </c:dLbls>
        <c:marker val="1"/>
        <c:smooth val="0"/>
        <c:axId val="359068424"/>
        <c:axId val="359068032"/>
      </c:lineChart>
      <c:catAx>
        <c:axId val="35906842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2700000" spcFirstLastPara="1" vertOverflow="ellipsis" wrap="square" anchor="ctr" anchorCtr="1"/>
          <a:lstStyle/>
          <a:p>
            <a:pPr>
              <a:defRPr sz="900" b="0" i="0" u="none" strike="noStrike" kern="1200" baseline="0">
                <a:solidFill>
                  <a:schemeClr val="tx1"/>
                </a:solidFill>
                <a:latin typeface="+mn-lt"/>
                <a:ea typeface="+mn-ea"/>
                <a:cs typeface="+mn-cs"/>
              </a:defRPr>
            </a:pPr>
            <a:endParaRPr lang="cs-CZ"/>
          </a:p>
        </c:txPr>
        <c:crossAx val="359068032"/>
        <c:crosses val="autoZero"/>
        <c:auto val="1"/>
        <c:lblAlgn val="ctr"/>
        <c:lblOffset val="100"/>
        <c:tickLblSkip val="1"/>
        <c:noMultiLvlLbl val="0"/>
      </c:catAx>
      <c:valAx>
        <c:axId val="359068032"/>
        <c:scaling>
          <c:orientation val="minMax"/>
        </c:scaling>
        <c:delete val="0"/>
        <c:axPos val="l"/>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35906842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0"/>
          <c:order val="0"/>
          <c:tx>
            <c:strRef>
              <c:f>Sheet1!$B$1</c:f>
              <c:strCache>
                <c:ptCount val="1"/>
                <c:pt idx="0">
                  <c:v>JMK</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Sheet1!$B$2:$B$13</c:f>
              <c:numCache>
                <c:formatCode>General</c:formatCode>
                <c:ptCount val="12"/>
                <c:pt idx="0">
                  <c:v>1910.6290311009498</c:v>
                </c:pt>
                <c:pt idx="1">
                  <c:v>1919.9614493219215</c:v>
                </c:pt>
                <c:pt idx="2">
                  <c:v>1843.2906320309971</c:v>
                </c:pt>
                <c:pt idx="3">
                  <c:v>1788.9201630097155</c:v>
                </c:pt>
                <c:pt idx="4">
                  <c:v>1636.9495950991939</c:v>
                </c:pt>
                <c:pt idx="5">
                  <c:v>1682.4253921061204</c:v>
                </c:pt>
                <c:pt idx="6">
                  <c:v>1585.5024140597016</c:v>
                </c:pt>
                <c:pt idx="7">
                  <c:v>1575.1584387882756</c:v>
                </c:pt>
                <c:pt idx="8">
                  <c:v>1496.2928553211671</c:v>
                </c:pt>
                <c:pt idx="9">
                  <c:v>1572.9964400846011</c:v>
                </c:pt>
                <c:pt idx="10">
                  <c:v>1497.2762363528341</c:v>
                </c:pt>
                <c:pt idx="11">
                  <c:v>1450.8342240176823</c:v>
                </c:pt>
              </c:numCache>
            </c:numRef>
          </c:val>
          <c:smooth val="0"/>
          <c:extLst>
            <c:ext xmlns:c16="http://schemas.microsoft.com/office/drawing/2014/chart" uri="{C3380CC4-5D6E-409C-BE32-E72D297353CC}">
              <c16:uniqueId val="{00000000-F674-4967-86A6-C9649E9084A2}"/>
            </c:ext>
          </c:extLst>
        </c:ser>
        <c:ser>
          <c:idx val="1"/>
          <c:order val="1"/>
          <c:tx>
            <c:strRef>
              <c:f>Sheet1!$C$1</c:f>
              <c:strCache>
                <c:ptCount val="1"/>
                <c:pt idx="0">
                  <c:v>Total</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Sheet1!$C$2:$C$13</c:f>
              <c:numCache>
                <c:formatCode>General</c:formatCode>
                <c:ptCount val="12"/>
                <c:pt idx="0">
                  <c:v>1645.9858472923029</c:v>
                </c:pt>
                <c:pt idx="1">
                  <c:v>1660.1736657228244</c:v>
                </c:pt>
                <c:pt idx="2">
                  <c:v>1625.2979080573004</c:v>
                </c:pt>
                <c:pt idx="3">
                  <c:v>1591.3765265758332</c:v>
                </c:pt>
                <c:pt idx="4">
                  <c:v>1491.2155014465591</c:v>
                </c:pt>
                <c:pt idx="5">
                  <c:v>1453.095862078543</c:v>
                </c:pt>
                <c:pt idx="6">
                  <c:v>1497.7567186412161</c:v>
                </c:pt>
                <c:pt idx="7">
                  <c:v>1514.3780161548202</c:v>
                </c:pt>
                <c:pt idx="8">
                  <c:v>1506.8469503104616</c:v>
                </c:pt>
                <c:pt idx="9">
                  <c:v>1507.6168326379034</c:v>
                </c:pt>
                <c:pt idx="10">
                  <c:v>1504.732128709069</c:v>
                </c:pt>
                <c:pt idx="11">
                  <c:v>1462.9748655004537</c:v>
                </c:pt>
              </c:numCache>
            </c:numRef>
          </c:val>
          <c:smooth val="0"/>
          <c:extLst>
            <c:ext xmlns:c16="http://schemas.microsoft.com/office/drawing/2014/chart" uri="{C3380CC4-5D6E-409C-BE32-E72D297353CC}">
              <c16:uniqueId val="{00000001-F674-4967-86A6-C9649E9084A2}"/>
            </c:ext>
          </c:extLst>
        </c:ser>
        <c:dLbls>
          <c:showLegendKey val="0"/>
          <c:showVal val="0"/>
          <c:showCatName val="0"/>
          <c:showSerName val="0"/>
          <c:showPercent val="0"/>
          <c:showBubbleSize val="0"/>
        </c:dLbls>
        <c:marker val="1"/>
        <c:smooth val="0"/>
        <c:axId val="359069600"/>
        <c:axId val="359068816"/>
      </c:lineChart>
      <c:catAx>
        <c:axId val="35906960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2700000" spcFirstLastPara="1" vertOverflow="ellipsis" wrap="square" anchor="ctr" anchorCtr="1"/>
          <a:lstStyle/>
          <a:p>
            <a:pPr>
              <a:defRPr sz="900" b="0" i="0" u="none" strike="noStrike" kern="1200" baseline="0">
                <a:solidFill>
                  <a:schemeClr val="tx1"/>
                </a:solidFill>
                <a:latin typeface="+mn-lt"/>
                <a:ea typeface="+mn-ea"/>
                <a:cs typeface="+mn-cs"/>
              </a:defRPr>
            </a:pPr>
            <a:endParaRPr lang="cs-CZ"/>
          </a:p>
        </c:txPr>
        <c:crossAx val="359068816"/>
        <c:crosses val="autoZero"/>
        <c:auto val="1"/>
        <c:lblAlgn val="ctr"/>
        <c:lblOffset val="100"/>
        <c:tickLblSkip val="1"/>
        <c:noMultiLvlLbl val="0"/>
      </c:catAx>
      <c:valAx>
        <c:axId val="359068816"/>
        <c:scaling>
          <c:orientation val="minMax"/>
          <c:min val="0"/>
        </c:scaling>
        <c:delete val="0"/>
        <c:axPos val="l"/>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35906960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0"/>
          <c:order val="0"/>
          <c:tx>
            <c:strRef>
              <c:f>Sheet1!$B$1</c:f>
              <c:strCache>
                <c:ptCount val="1"/>
                <c:pt idx="0">
                  <c:v>1: JMK</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Sheet1!$B$2:$B$13</c:f>
              <c:numCache>
                <c:formatCode>General</c:formatCode>
                <c:ptCount val="12"/>
                <c:pt idx="0">
                  <c:v>1232.0965311993043</c:v>
                </c:pt>
                <c:pt idx="1">
                  <c:v>1230.6386103398429</c:v>
                </c:pt>
                <c:pt idx="2">
                  <c:v>1386.4612379574571</c:v>
                </c:pt>
                <c:pt idx="3">
                  <c:v>1081.0429527421975</c:v>
                </c:pt>
                <c:pt idx="4">
                  <c:v>996.50333689390425</c:v>
                </c:pt>
                <c:pt idx="5">
                  <c:v>932.29942110339152</c:v>
                </c:pt>
                <c:pt idx="6">
                  <c:v>867.78433335689931</c:v>
                </c:pt>
                <c:pt idx="7">
                  <c:v>730.15156797998191</c:v>
                </c:pt>
                <c:pt idx="8">
                  <c:v>689.73840492585828</c:v>
                </c:pt>
                <c:pt idx="9">
                  <c:v>689.94658991001347</c:v>
                </c:pt>
                <c:pt idx="10">
                  <c:v>691.2599164500815</c:v>
                </c:pt>
                <c:pt idx="11">
                  <c:v>677.07106755312475</c:v>
                </c:pt>
              </c:numCache>
            </c:numRef>
          </c:val>
          <c:smooth val="0"/>
          <c:extLst>
            <c:ext xmlns:c16="http://schemas.microsoft.com/office/drawing/2014/chart" uri="{C3380CC4-5D6E-409C-BE32-E72D297353CC}">
              <c16:uniqueId val="{00000000-07C5-4D17-A169-012A21D07CCE}"/>
            </c:ext>
          </c:extLst>
        </c:ser>
        <c:ser>
          <c:idx val="1"/>
          <c:order val="1"/>
          <c:tx>
            <c:strRef>
              <c:f>Sheet1!$C$1</c:f>
              <c:strCache>
                <c:ptCount val="1"/>
                <c:pt idx="0">
                  <c:v>Total</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Sheet1!$C$2:$C$13</c:f>
              <c:numCache>
                <c:formatCode>General</c:formatCode>
                <c:ptCount val="12"/>
                <c:pt idx="0">
                  <c:v>955.42934597758006</c:v>
                </c:pt>
                <c:pt idx="1">
                  <c:v>889.61399818901725</c:v>
                </c:pt>
                <c:pt idx="2">
                  <c:v>857.64732032392999</c:v>
                </c:pt>
                <c:pt idx="3">
                  <c:v>790.72974134771675</c:v>
                </c:pt>
                <c:pt idx="4">
                  <c:v>793.68965706464201</c:v>
                </c:pt>
                <c:pt idx="5">
                  <c:v>760.23242682709179</c:v>
                </c:pt>
                <c:pt idx="6">
                  <c:v>743.52667976376711</c:v>
                </c:pt>
                <c:pt idx="7">
                  <c:v>727.87248915250689</c:v>
                </c:pt>
                <c:pt idx="8">
                  <c:v>697.8507517161753</c:v>
                </c:pt>
                <c:pt idx="9">
                  <c:v>713.83788642122272</c:v>
                </c:pt>
                <c:pt idx="10">
                  <c:v>695.72519109920654</c:v>
                </c:pt>
                <c:pt idx="11">
                  <c:v>691.58692053681182</c:v>
                </c:pt>
              </c:numCache>
            </c:numRef>
          </c:val>
          <c:smooth val="0"/>
          <c:extLst>
            <c:ext xmlns:c16="http://schemas.microsoft.com/office/drawing/2014/chart" uri="{C3380CC4-5D6E-409C-BE32-E72D297353CC}">
              <c16:uniqueId val="{00000001-07C5-4D17-A169-012A21D07CCE}"/>
            </c:ext>
          </c:extLst>
        </c:ser>
        <c:dLbls>
          <c:showLegendKey val="0"/>
          <c:showVal val="0"/>
          <c:showCatName val="0"/>
          <c:showSerName val="0"/>
          <c:showPercent val="0"/>
          <c:showBubbleSize val="0"/>
        </c:dLbls>
        <c:marker val="1"/>
        <c:smooth val="0"/>
        <c:axId val="359070776"/>
        <c:axId val="359071168"/>
      </c:lineChart>
      <c:catAx>
        <c:axId val="35907077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2700000" spcFirstLastPara="1" vertOverflow="ellipsis" wrap="square" anchor="ctr" anchorCtr="1"/>
          <a:lstStyle/>
          <a:p>
            <a:pPr>
              <a:defRPr sz="900" b="0" i="0" u="none" strike="noStrike" kern="1200" baseline="0">
                <a:solidFill>
                  <a:schemeClr val="tx1"/>
                </a:solidFill>
                <a:latin typeface="+mn-lt"/>
                <a:ea typeface="+mn-ea"/>
                <a:cs typeface="+mn-cs"/>
              </a:defRPr>
            </a:pPr>
            <a:endParaRPr lang="cs-CZ"/>
          </a:p>
        </c:txPr>
        <c:crossAx val="359071168"/>
        <c:crosses val="autoZero"/>
        <c:auto val="1"/>
        <c:lblAlgn val="ctr"/>
        <c:lblOffset val="100"/>
        <c:tickLblSkip val="1"/>
        <c:noMultiLvlLbl val="0"/>
      </c:catAx>
      <c:valAx>
        <c:axId val="359071168"/>
        <c:scaling>
          <c:orientation val="minMax"/>
        </c:scaling>
        <c:delete val="0"/>
        <c:axPos val="l"/>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35907077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3082237056079033"/>
          <c:y val="6.0801068218624452E-2"/>
          <c:w val="0.72302623761134932"/>
          <c:h val="0.757467716025499"/>
        </c:manualLayout>
      </c:layout>
      <c:lineChart>
        <c:grouping val="standard"/>
        <c:varyColors val="0"/>
        <c:ser>
          <c:idx val="0"/>
          <c:order val="0"/>
          <c:tx>
            <c:strRef>
              <c:f>Sheet1!$B$1</c:f>
              <c:strCache>
                <c:ptCount val="1"/>
                <c:pt idx="0">
                  <c:v>JMK</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Sheet1!$B$2:$B$13</c:f>
              <c:numCache>
                <c:formatCode>General</c:formatCode>
                <c:ptCount val="12"/>
                <c:pt idx="0">
                  <c:v>735.23115695345416</c:v>
                </c:pt>
                <c:pt idx="1">
                  <c:v>780.42176277564909</c:v>
                </c:pt>
                <c:pt idx="2">
                  <c:v>771.72677859975636</c:v>
                </c:pt>
                <c:pt idx="3">
                  <c:v>739.050202169366</c:v>
                </c:pt>
                <c:pt idx="4">
                  <c:v>723.29800151552513</c:v>
                </c:pt>
                <c:pt idx="5">
                  <c:v>754.91400911551227</c:v>
                </c:pt>
                <c:pt idx="6">
                  <c:v>744.85772214024519</c:v>
                </c:pt>
                <c:pt idx="7">
                  <c:v>755.67496860849565</c:v>
                </c:pt>
                <c:pt idx="8">
                  <c:v>702.94567712318405</c:v>
                </c:pt>
                <c:pt idx="9">
                  <c:v>842.38457536593023</c:v>
                </c:pt>
                <c:pt idx="10">
                  <c:v>863.84810425143064</c:v>
                </c:pt>
                <c:pt idx="11">
                  <c:v>812.03239071756025</c:v>
                </c:pt>
              </c:numCache>
            </c:numRef>
          </c:val>
          <c:smooth val="0"/>
          <c:extLst>
            <c:ext xmlns:c16="http://schemas.microsoft.com/office/drawing/2014/chart" uri="{C3380CC4-5D6E-409C-BE32-E72D297353CC}">
              <c16:uniqueId val="{00000000-C5FB-41A9-9474-51B690F636D0}"/>
            </c:ext>
          </c:extLst>
        </c:ser>
        <c:ser>
          <c:idx val="1"/>
          <c:order val="1"/>
          <c:tx>
            <c:strRef>
              <c:f>Sheet1!$C$1</c:f>
              <c:strCache>
                <c:ptCount val="1"/>
                <c:pt idx="0">
                  <c:v>Total</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Sheet1!$C$2:$C$13</c:f>
              <c:numCache>
                <c:formatCode>General</c:formatCode>
                <c:ptCount val="12"/>
                <c:pt idx="0">
                  <c:v>677.25570343153538</c:v>
                </c:pt>
                <c:pt idx="1">
                  <c:v>683.1457726651953</c:v>
                </c:pt>
                <c:pt idx="2">
                  <c:v>657.67576241777249</c:v>
                </c:pt>
                <c:pt idx="3">
                  <c:v>642.76326304783379</c:v>
                </c:pt>
                <c:pt idx="4">
                  <c:v>650.42520143527622</c:v>
                </c:pt>
                <c:pt idx="5">
                  <c:v>590.78228530463286</c:v>
                </c:pt>
                <c:pt idx="6">
                  <c:v>673.16041842617517</c:v>
                </c:pt>
                <c:pt idx="7">
                  <c:v>685.49631854642416</c:v>
                </c:pt>
                <c:pt idx="8">
                  <c:v>670.78999391251841</c:v>
                </c:pt>
                <c:pt idx="9">
                  <c:v>668.5953732999476</c:v>
                </c:pt>
                <c:pt idx="10">
                  <c:v>665.44999275699547</c:v>
                </c:pt>
                <c:pt idx="11">
                  <c:v>653.35206649834367</c:v>
                </c:pt>
              </c:numCache>
            </c:numRef>
          </c:val>
          <c:smooth val="0"/>
          <c:extLst>
            <c:ext xmlns:c16="http://schemas.microsoft.com/office/drawing/2014/chart" uri="{C3380CC4-5D6E-409C-BE32-E72D297353CC}">
              <c16:uniqueId val="{00000001-C5FB-41A9-9474-51B690F636D0}"/>
            </c:ext>
          </c:extLst>
        </c:ser>
        <c:dLbls>
          <c:showLegendKey val="0"/>
          <c:showVal val="0"/>
          <c:showCatName val="0"/>
          <c:showSerName val="0"/>
          <c:showPercent val="0"/>
          <c:showBubbleSize val="0"/>
        </c:dLbls>
        <c:marker val="1"/>
        <c:smooth val="0"/>
        <c:axId val="359539528"/>
        <c:axId val="359542664"/>
      </c:lineChart>
      <c:catAx>
        <c:axId val="35953952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2700000" spcFirstLastPara="1" vertOverflow="ellipsis" wrap="square" anchor="ctr" anchorCtr="1"/>
          <a:lstStyle/>
          <a:p>
            <a:pPr>
              <a:defRPr sz="900" b="0" i="0" u="none" strike="noStrike" kern="1200" baseline="0">
                <a:solidFill>
                  <a:schemeClr val="tx1"/>
                </a:solidFill>
                <a:latin typeface="+mn-lt"/>
                <a:ea typeface="+mn-ea"/>
                <a:cs typeface="+mn-cs"/>
              </a:defRPr>
            </a:pPr>
            <a:endParaRPr lang="cs-CZ"/>
          </a:p>
        </c:txPr>
        <c:crossAx val="359542664"/>
        <c:crosses val="autoZero"/>
        <c:auto val="1"/>
        <c:lblAlgn val="ctr"/>
        <c:lblOffset val="100"/>
        <c:tickLblSkip val="1"/>
        <c:noMultiLvlLbl val="0"/>
      </c:catAx>
      <c:valAx>
        <c:axId val="359542664"/>
        <c:scaling>
          <c:orientation val="minMax"/>
        </c:scaling>
        <c:delete val="0"/>
        <c:axPos val="l"/>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3595395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0"/>
          <c:order val="0"/>
          <c:tx>
            <c:strRef>
              <c:f>Sheet1!$B$1</c:f>
              <c:strCache>
                <c:ptCount val="1"/>
                <c:pt idx="0">
                  <c:v>JMK</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Sheet1!$B$2:$B$13</c:f>
              <c:numCache>
                <c:formatCode>General</c:formatCode>
                <c:ptCount val="12"/>
                <c:pt idx="0">
                  <c:v>2039.5316922350619</c:v>
                </c:pt>
                <c:pt idx="1">
                  <c:v>2100.3235503338769</c:v>
                </c:pt>
                <c:pt idx="2">
                  <c:v>2177.5838699519441</c:v>
                </c:pt>
                <c:pt idx="3">
                  <c:v>2197.5821590368651</c:v>
                </c:pt>
                <c:pt idx="4">
                  <c:v>2157.1124683885223</c:v>
                </c:pt>
                <c:pt idx="5">
                  <c:v>2177.6453340568582</c:v>
                </c:pt>
                <c:pt idx="6">
                  <c:v>2116.8920321205624</c:v>
                </c:pt>
                <c:pt idx="7">
                  <c:v>2063.977138325436</c:v>
                </c:pt>
                <c:pt idx="8">
                  <c:v>2051.6814223776769</c:v>
                </c:pt>
                <c:pt idx="9">
                  <c:v>1966.4727304119451</c:v>
                </c:pt>
                <c:pt idx="10">
                  <c:v>2021.8445390920201</c:v>
                </c:pt>
                <c:pt idx="11">
                  <c:v>1905.5361315918212</c:v>
                </c:pt>
              </c:numCache>
            </c:numRef>
          </c:val>
          <c:smooth val="0"/>
          <c:extLst>
            <c:ext xmlns:c16="http://schemas.microsoft.com/office/drawing/2014/chart" uri="{C3380CC4-5D6E-409C-BE32-E72D297353CC}">
              <c16:uniqueId val="{00000000-D3E6-4FB5-BEBC-4868DE4049D7}"/>
            </c:ext>
          </c:extLst>
        </c:ser>
        <c:ser>
          <c:idx val="1"/>
          <c:order val="1"/>
          <c:tx>
            <c:strRef>
              <c:f>Sheet1!$C$1</c:f>
              <c:strCache>
                <c:ptCount val="1"/>
                <c:pt idx="0">
                  <c:v>Total</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Sheet1!$C$2:$C$13</c:f>
              <c:numCache>
                <c:formatCode>General</c:formatCode>
                <c:ptCount val="12"/>
                <c:pt idx="0">
                  <c:v>1600.8038215623792</c:v>
                </c:pt>
                <c:pt idx="1">
                  <c:v>1607.4108420459602</c:v>
                </c:pt>
                <c:pt idx="2">
                  <c:v>1621.818898589438</c:v>
                </c:pt>
                <c:pt idx="3">
                  <c:v>1619.8060195790877</c:v>
                </c:pt>
                <c:pt idx="4">
                  <c:v>1605.0420552342744</c:v>
                </c:pt>
                <c:pt idx="5">
                  <c:v>1662.9769139406767</c:v>
                </c:pt>
                <c:pt idx="6">
                  <c:v>1642.8752400287624</c:v>
                </c:pt>
                <c:pt idx="7">
                  <c:v>1652.1670803093969</c:v>
                </c:pt>
                <c:pt idx="8">
                  <c:v>1649.387808450439</c:v>
                </c:pt>
                <c:pt idx="9">
                  <c:v>1630.6802543121332</c:v>
                </c:pt>
                <c:pt idx="10">
                  <c:v>1614.3309908299989</c:v>
                </c:pt>
                <c:pt idx="11">
                  <c:v>1611.9148199348215</c:v>
                </c:pt>
              </c:numCache>
            </c:numRef>
          </c:val>
          <c:smooth val="0"/>
          <c:extLst>
            <c:ext xmlns:c16="http://schemas.microsoft.com/office/drawing/2014/chart" uri="{C3380CC4-5D6E-409C-BE32-E72D297353CC}">
              <c16:uniqueId val="{00000001-D3E6-4FB5-BEBC-4868DE4049D7}"/>
            </c:ext>
          </c:extLst>
        </c:ser>
        <c:dLbls>
          <c:showLegendKey val="0"/>
          <c:showVal val="0"/>
          <c:showCatName val="0"/>
          <c:showSerName val="0"/>
          <c:showPercent val="0"/>
          <c:showBubbleSize val="0"/>
        </c:dLbls>
        <c:marker val="1"/>
        <c:smooth val="0"/>
        <c:axId val="359554032"/>
        <c:axId val="359551288"/>
      </c:lineChart>
      <c:catAx>
        <c:axId val="35955403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2700000" spcFirstLastPara="1" vertOverflow="ellipsis" wrap="square" anchor="ctr" anchorCtr="1"/>
          <a:lstStyle/>
          <a:p>
            <a:pPr>
              <a:defRPr sz="900" b="0" i="0" u="none" strike="noStrike" kern="1200" baseline="0">
                <a:solidFill>
                  <a:schemeClr val="tx1"/>
                </a:solidFill>
                <a:latin typeface="+mn-lt"/>
                <a:ea typeface="+mn-ea"/>
                <a:cs typeface="+mn-cs"/>
              </a:defRPr>
            </a:pPr>
            <a:endParaRPr lang="cs-CZ"/>
          </a:p>
        </c:txPr>
        <c:crossAx val="359551288"/>
        <c:crosses val="autoZero"/>
        <c:auto val="1"/>
        <c:lblAlgn val="ctr"/>
        <c:lblOffset val="100"/>
        <c:tickLblSkip val="1"/>
        <c:noMultiLvlLbl val="0"/>
      </c:catAx>
      <c:valAx>
        <c:axId val="359551288"/>
        <c:scaling>
          <c:orientation val="minMax"/>
        </c:scaling>
        <c:delete val="0"/>
        <c:axPos val="l"/>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35955403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0"/>
          <c:order val="0"/>
          <c:tx>
            <c:strRef>
              <c:f>Sheet1!$B$1</c:f>
              <c:strCache>
                <c:ptCount val="1"/>
                <c:pt idx="0">
                  <c:v>1: JMK</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Sheet1!$B$2:$B$13</c:f>
              <c:numCache>
                <c:formatCode>General</c:formatCode>
                <c:ptCount val="12"/>
                <c:pt idx="0">
                  <c:v>878.25062657801664</c:v>
                </c:pt>
                <c:pt idx="1">
                  <c:v>958.94811721241899</c:v>
                </c:pt>
                <c:pt idx="2">
                  <c:v>931.68552247865318</c:v>
                </c:pt>
                <c:pt idx="3">
                  <c:v>1075.3544505703276</c:v>
                </c:pt>
                <c:pt idx="4">
                  <c:v>951.53971862361129</c:v>
                </c:pt>
                <c:pt idx="5">
                  <c:v>943.69951184811396</c:v>
                </c:pt>
                <c:pt idx="6">
                  <c:v>927.30909314826613</c:v>
                </c:pt>
                <c:pt idx="7">
                  <c:v>916.10777255915343</c:v>
                </c:pt>
                <c:pt idx="8">
                  <c:v>989.86228003060626</c:v>
                </c:pt>
                <c:pt idx="9">
                  <c:v>1048.8914736959277</c:v>
                </c:pt>
                <c:pt idx="10">
                  <c:v>1035.755918119266</c:v>
                </c:pt>
                <c:pt idx="11">
                  <c:v>1028.2875310229897</c:v>
                </c:pt>
              </c:numCache>
            </c:numRef>
          </c:val>
          <c:smooth val="0"/>
          <c:extLst>
            <c:ext xmlns:c16="http://schemas.microsoft.com/office/drawing/2014/chart" uri="{C3380CC4-5D6E-409C-BE32-E72D297353CC}">
              <c16:uniqueId val="{00000000-E5DA-4C0B-8E8F-7EE5410934D9}"/>
            </c:ext>
          </c:extLst>
        </c:ser>
        <c:ser>
          <c:idx val="1"/>
          <c:order val="1"/>
          <c:tx>
            <c:strRef>
              <c:f>Sheet1!$C$1</c:f>
              <c:strCache>
                <c:ptCount val="1"/>
                <c:pt idx="0">
                  <c:v>Total</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Sheet1!$C$2:$C$13</c:f>
              <c:numCache>
                <c:formatCode>General</c:formatCode>
                <c:ptCount val="12"/>
                <c:pt idx="0">
                  <c:v>853.65353930550123</c:v>
                </c:pt>
                <c:pt idx="1">
                  <c:v>862.80591986800835</c:v>
                </c:pt>
                <c:pt idx="2">
                  <c:v>842.26342640302732</c:v>
                </c:pt>
                <c:pt idx="3">
                  <c:v>812.36087732845397</c:v>
                </c:pt>
                <c:pt idx="4">
                  <c:v>790.09804250337913</c:v>
                </c:pt>
                <c:pt idx="5">
                  <c:v>782.46990328362745</c:v>
                </c:pt>
                <c:pt idx="6">
                  <c:v>837.43081705446946</c:v>
                </c:pt>
                <c:pt idx="7">
                  <c:v>861.57595838317877</c:v>
                </c:pt>
                <c:pt idx="8">
                  <c:v>878.85335990656563</c:v>
                </c:pt>
                <c:pt idx="9">
                  <c:v>911.11606654397087</c:v>
                </c:pt>
                <c:pt idx="10">
                  <c:v>937.8417881971319</c:v>
                </c:pt>
                <c:pt idx="11">
                  <c:v>946.28205333305641</c:v>
                </c:pt>
              </c:numCache>
            </c:numRef>
          </c:val>
          <c:smooth val="0"/>
          <c:extLst>
            <c:ext xmlns:c16="http://schemas.microsoft.com/office/drawing/2014/chart" uri="{C3380CC4-5D6E-409C-BE32-E72D297353CC}">
              <c16:uniqueId val="{00000001-E5DA-4C0B-8E8F-7EE5410934D9}"/>
            </c:ext>
          </c:extLst>
        </c:ser>
        <c:dLbls>
          <c:showLegendKey val="0"/>
          <c:showVal val="0"/>
          <c:showCatName val="0"/>
          <c:showSerName val="0"/>
          <c:showPercent val="0"/>
          <c:showBubbleSize val="0"/>
        </c:dLbls>
        <c:marker val="1"/>
        <c:smooth val="0"/>
        <c:axId val="359552856"/>
        <c:axId val="359551680"/>
      </c:lineChart>
      <c:catAx>
        <c:axId val="35955285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2700000" spcFirstLastPara="1" vertOverflow="ellipsis" wrap="square" anchor="ctr" anchorCtr="1"/>
          <a:lstStyle/>
          <a:p>
            <a:pPr>
              <a:defRPr sz="900" b="0" i="0" u="none" strike="noStrike" kern="1200" baseline="0">
                <a:solidFill>
                  <a:schemeClr val="tx1"/>
                </a:solidFill>
                <a:latin typeface="+mn-lt"/>
                <a:ea typeface="+mn-ea"/>
                <a:cs typeface="+mn-cs"/>
              </a:defRPr>
            </a:pPr>
            <a:endParaRPr lang="cs-CZ"/>
          </a:p>
        </c:txPr>
        <c:crossAx val="359551680"/>
        <c:crosses val="autoZero"/>
        <c:auto val="1"/>
        <c:lblAlgn val="ctr"/>
        <c:lblOffset val="100"/>
        <c:tickLblSkip val="1"/>
        <c:noMultiLvlLbl val="0"/>
      </c:catAx>
      <c:valAx>
        <c:axId val="359551680"/>
        <c:scaling>
          <c:orientation val="minMax"/>
        </c:scaling>
        <c:delete val="0"/>
        <c:axPos val="l"/>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35955285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0"/>
          <c:order val="0"/>
          <c:tx>
            <c:strRef>
              <c:f>Sheet1!$B$1</c:f>
              <c:strCache>
                <c:ptCount val="1"/>
                <c:pt idx="0">
                  <c:v>JMK</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Sheet1!$B$2:$B$13</c:f>
              <c:numCache>
                <c:formatCode>General</c:formatCode>
                <c:ptCount val="12"/>
                <c:pt idx="0">
                  <c:v>474.41733451513409</c:v>
                </c:pt>
                <c:pt idx="1">
                  <c:v>777.89761123476933</c:v>
                </c:pt>
                <c:pt idx="2">
                  <c:v>764.42481026291659</c:v>
                </c:pt>
                <c:pt idx="3">
                  <c:v>802.07880623368692</c:v>
                </c:pt>
                <c:pt idx="4">
                  <c:v>792.22700008216714</c:v>
                </c:pt>
                <c:pt idx="5">
                  <c:v>1098.9687477912321</c:v>
                </c:pt>
                <c:pt idx="6">
                  <c:v>1160.1626553972528</c:v>
                </c:pt>
                <c:pt idx="7">
                  <c:v>1252.0139558308431</c:v>
                </c:pt>
                <c:pt idx="8">
                  <c:v>1235.3353736291783</c:v>
                </c:pt>
                <c:pt idx="9">
                  <c:v>1139.0820552547934</c:v>
                </c:pt>
                <c:pt idx="10">
                  <c:v>1222.4051672132348</c:v>
                </c:pt>
                <c:pt idx="11">
                  <c:v>1205.5941015561325</c:v>
                </c:pt>
              </c:numCache>
            </c:numRef>
          </c:val>
          <c:smooth val="0"/>
          <c:extLst>
            <c:ext xmlns:c16="http://schemas.microsoft.com/office/drawing/2014/chart" uri="{C3380CC4-5D6E-409C-BE32-E72D297353CC}">
              <c16:uniqueId val="{00000000-D476-480E-99B9-201A1349E62C}"/>
            </c:ext>
          </c:extLst>
        </c:ser>
        <c:ser>
          <c:idx val="1"/>
          <c:order val="1"/>
          <c:tx>
            <c:strRef>
              <c:f>Sheet1!$C$1</c:f>
              <c:strCache>
                <c:ptCount val="1"/>
                <c:pt idx="0">
                  <c:v>Total</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Sheet1!$C$2:$C$13</c:f>
              <c:numCache>
                <c:formatCode>General</c:formatCode>
                <c:ptCount val="12"/>
                <c:pt idx="0">
                  <c:v>534.65720027019881</c:v>
                </c:pt>
                <c:pt idx="1">
                  <c:v>585.95210673527129</c:v>
                </c:pt>
                <c:pt idx="2">
                  <c:v>631.97875001953605</c:v>
                </c:pt>
                <c:pt idx="3">
                  <c:v>739.39501468398021</c:v>
                </c:pt>
                <c:pt idx="4">
                  <c:v>752.0955213233326</c:v>
                </c:pt>
                <c:pt idx="5">
                  <c:v>1015.5399710313311</c:v>
                </c:pt>
                <c:pt idx="6">
                  <c:v>1096.9468406490475</c:v>
                </c:pt>
                <c:pt idx="7">
                  <c:v>1126.8640883142182</c:v>
                </c:pt>
                <c:pt idx="8">
                  <c:v>1148.0666402224408</c:v>
                </c:pt>
                <c:pt idx="9">
                  <c:v>1139.1269747221124</c:v>
                </c:pt>
                <c:pt idx="10">
                  <c:v>1130.1261265140693</c:v>
                </c:pt>
                <c:pt idx="11">
                  <c:v>1119.1717255936369</c:v>
                </c:pt>
              </c:numCache>
            </c:numRef>
          </c:val>
          <c:smooth val="0"/>
          <c:extLst>
            <c:ext xmlns:c16="http://schemas.microsoft.com/office/drawing/2014/chart" uri="{C3380CC4-5D6E-409C-BE32-E72D297353CC}">
              <c16:uniqueId val="{00000001-D476-480E-99B9-201A1349E62C}"/>
            </c:ext>
          </c:extLst>
        </c:ser>
        <c:dLbls>
          <c:showLegendKey val="0"/>
          <c:showVal val="0"/>
          <c:showCatName val="0"/>
          <c:showSerName val="0"/>
          <c:showPercent val="0"/>
          <c:showBubbleSize val="0"/>
        </c:dLbls>
        <c:marker val="1"/>
        <c:smooth val="0"/>
        <c:axId val="359548936"/>
        <c:axId val="359539920"/>
      </c:lineChart>
      <c:catAx>
        <c:axId val="35954893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2700000" spcFirstLastPara="1" vertOverflow="ellipsis" wrap="square" anchor="ctr" anchorCtr="1"/>
          <a:lstStyle/>
          <a:p>
            <a:pPr>
              <a:defRPr sz="900" b="0" i="0" u="none" strike="noStrike" kern="1200" baseline="0">
                <a:solidFill>
                  <a:schemeClr val="tx1"/>
                </a:solidFill>
                <a:latin typeface="+mn-lt"/>
                <a:ea typeface="+mn-ea"/>
                <a:cs typeface="+mn-cs"/>
              </a:defRPr>
            </a:pPr>
            <a:endParaRPr lang="cs-CZ"/>
          </a:p>
        </c:txPr>
        <c:crossAx val="359539920"/>
        <c:crosses val="autoZero"/>
        <c:auto val="1"/>
        <c:lblAlgn val="ctr"/>
        <c:lblOffset val="100"/>
        <c:tickLblSkip val="1"/>
        <c:noMultiLvlLbl val="0"/>
      </c:catAx>
      <c:valAx>
        <c:axId val="359539920"/>
        <c:scaling>
          <c:orientation val="minMax"/>
        </c:scaling>
        <c:delete val="0"/>
        <c:axPos val="l"/>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3595489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Sheet1!$B$1</c:f>
              <c:strCache>
                <c:ptCount val="1"/>
                <c:pt idx="0">
                  <c:v>1 - 3 dny</c:v>
                </c:pt>
              </c:strCache>
            </c:strRef>
          </c:tx>
          <c:spPr>
            <a:solidFill>
              <a:srgbClr val="CC66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Sheet1!$A$2:$A$25</c:f>
              <c:strCache>
                <c:ptCount val="24"/>
                <c:pt idx="0">
                  <c:v>2007</c:v>
                </c:pt>
                <c:pt idx="1">
                  <c:v>2008</c:v>
                </c:pt>
                <c:pt idx="2">
                  <c:v>2009</c:v>
                </c:pt>
                <c:pt idx="3">
                  <c:v>2010</c:v>
                </c:pt>
                <c:pt idx="4">
                  <c:v>2011</c:v>
                </c:pt>
                <c:pt idx="5">
                  <c:v>2012</c:v>
                </c:pt>
                <c:pt idx="6">
                  <c:v>2013</c:v>
                </c:pt>
                <c:pt idx="7">
                  <c:v>2014</c:v>
                </c:pt>
                <c:pt idx="8">
                  <c:v>2015</c:v>
                </c:pt>
                <c:pt idx="9">
                  <c:v>2016</c:v>
                </c:pt>
                <c:pt idx="10">
                  <c:v>2017</c:v>
                </c:pt>
                <c:pt idx="11">
                  <c:v>2018</c:v>
                </c:pt>
                <c:pt idx="12">
                  <c:v>2007</c:v>
                </c:pt>
                <c:pt idx="13">
                  <c:v>2008</c:v>
                </c:pt>
                <c:pt idx="14">
                  <c:v>2009</c:v>
                </c:pt>
                <c:pt idx="15">
                  <c:v>2010</c:v>
                </c:pt>
                <c:pt idx="16">
                  <c:v>2011</c:v>
                </c:pt>
                <c:pt idx="17">
                  <c:v>2012</c:v>
                </c:pt>
                <c:pt idx="18">
                  <c:v>2013</c:v>
                </c:pt>
                <c:pt idx="19">
                  <c:v>2014</c:v>
                </c:pt>
                <c:pt idx="20">
                  <c:v>2015</c:v>
                </c:pt>
                <c:pt idx="21">
                  <c:v>2016</c:v>
                </c:pt>
                <c:pt idx="22">
                  <c:v>2017</c:v>
                </c:pt>
                <c:pt idx="23">
                  <c:v>2018</c:v>
                </c:pt>
              </c:strCache>
            </c:strRef>
          </c:cat>
          <c:val>
            <c:numRef>
              <c:f>Sheet1!$B$2:$B$25</c:f>
              <c:numCache>
                <c:formatCode>0.0%</c:formatCode>
                <c:ptCount val="24"/>
                <c:pt idx="0">
                  <c:v>0.41944674937766796</c:v>
                </c:pt>
                <c:pt idx="1">
                  <c:v>0.43555750047241587</c:v>
                </c:pt>
                <c:pt idx="2">
                  <c:v>0.43474221551801651</c:v>
                </c:pt>
                <c:pt idx="3">
                  <c:v>0.43970701541971446</c:v>
                </c:pt>
                <c:pt idx="4">
                  <c:v>0.4633255051220796</c:v>
                </c:pt>
                <c:pt idx="5">
                  <c:v>0.48160463913867735</c:v>
                </c:pt>
                <c:pt idx="6">
                  <c:v>0.48463473949066715</c:v>
                </c:pt>
                <c:pt idx="7">
                  <c:v>0.4925362127995786</c:v>
                </c:pt>
                <c:pt idx="8">
                  <c:v>0.49817193730462928</c:v>
                </c:pt>
                <c:pt idx="9">
                  <c:v>0.49788981922408537</c:v>
                </c:pt>
                <c:pt idx="10">
                  <c:v>0.51152382575112176</c:v>
                </c:pt>
                <c:pt idx="11">
                  <c:v>0.51661114195817137</c:v>
                </c:pt>
                <c:pt idx="12">
                  <c:v>5.4952747637381866E-2</c:v>
                </c:pt>
                <c:pt idx="13">
                  <c:v>5.3810039725532686E-2</c:v>
                </c:pt>
                <c:pt idx="14">
                  <c:v>5.4009216589861755E-2</c:v>
                </c:pt>
                <c:pt idx="15">
                  <c:v>7.5522589345920432E-2</c:v>
                </c:pt>
                <c:pt idx="16">
                  <c:v>7.1566731141199227E-2</c:v>
                </c:pt>
                <c:pt idx="17">
                  <c:v>5.2290921478453406E-2</c:v>
                </c:pt>
                <c:pt idx="18">
                  <c:v>4.8937221947602569E-2</c:v>
                </c:pt>
                <c:pt idx="19">
                  <c:v>4.4655581947743467E-2</c:v>
                </c:pt>
                <c:pt idx="20">
                  <c:v>4.9237061507000156E-2</c:v>
                </c:pt>
                <c:pt idx="21">
                  <c:v>5.3466243769823292E-2</c:v>
                </c:pt>
                <c:pt idx="22">
                  <c:v>4.8422597212032278E-2</c:v>
                </c:pt>
                <c:pt idx="23">
                  <c:v>4.9907049907049909E-2</c:v>
                </c:pt>
              </c:numCache>
            </c:numRef>
          </c:val>
          <c:extLst>
            <c:ext xmlns:c16="http://schemas.microsoft.com/office/drawing/2014/chart" uri="{C3380CC4-5D6E-409C-BE32-E72D297353CC}">
              <c16:uniqueId val="{00000000-F2CF-4D4B-AA1A-0AC6AE722EEC}"/>
            </c:ext>
          </c:extLst>
        </c:ser>
        <c:ser>
          <c:idx val="1"/>
          <c:order val="1"/>
          <c:tx>
            <c:strRef>
              <c:f>Sheet1!$C$1</c:f>
              <c:strCache>
                <c:ptCount val="1"/>
                <c:pt idx="0">
                  <c:v>4 - 7 dní</c:v>
                </c:pt>
              </c:strCache>
            </c:strRef>
          </c:tx>
          <c:spPr>
            <a:solidFill>
              <a:srgbClr val="CCCC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Sheet1!$A$2:$A$25</c:f>
              <c:strCache>
                <c:ptCount val="24"/>
                <c:pt idx="0">
                  <c:v>2007</c:v>
                </c:pt>
                <c:pt idx="1">
                  <c:v>2008</c:v>
                </c:pt>
                <c:pt idx="2">
                  <c:v>2009</c:v>
                </c:pt>
                <c:pt idx="3">
                  <c:v>2010</c:v>
                </c:pt>
                <c:pt idx="4">
                  <c:v>2011</c:v>
                </c:pt>
                <c:pt idx="5">
                  <c:v>2012</c:v>
                </c:pt>
                <c:pt idx="6">
                  <c:v>2013</c:v>
                </c:pt>
                <c:pt idx="7">
                  <c:v>2014</c:v>
                </c:pt>
                <c:pt idx="8">
                  <c:v>2015</c:v>
                </c:pt>
                <c:pt idx="9">
                  <c:v>2016</c:v>
                </c:pt>
                <c:pt idx="10">
                  <c:v>2017</c:v>
                </c:pt>
                <c:pt idx="11">
                  <c:v>2018</c:v>
                </c:pt>
                <c:pt idx="12">
                  <c:v>2007</c:v>
                </c:pt>
                <c:pt idx="13">
                  <c:v>2008</c:v>
                </c:pt>
                <c:pt idx="14">
                  <c:v>2009</c:v>
                </c:pt>
                <c:pt idx="15">
                  <c:v>2010</c:v>
                </c:pt>
                <c:pt idx="16">
                  <c:v>2011</c:v>
                </c:pt>
                <c:pt idx="17">
                  <c:v>2012</c:v>
                </c:pt>
                <c:pt idx="18">
                  <c:v>2013</c:v>
                </c:pt>
                <c:pt idx="19">
                  <c:v>2014</c:v>
                </c:pt>
                <c:pt idx="20">
                  <c:v>2015</c:v>
                </c:pt>
                <c:pt idx="21">
                  <c:v>2016</c:v>
                </c:pt>
                <c:pt idx="22">
                  <c:v>2017</c:v>
                </c:pt>
                <c:pt idx="23">
                  <c:v>2018</c:v>
                </c:pt>
              </c:strCache>
            </c:strRef>
          </c:cat>
          <c:val>
            <c:numRef>
              <c:f>Sheet1!$C$2:$C$25</c:f>
              <c:numCache>
                <c:formatCode>0.0%</c:formatCode>
                <c:ptCount val="24"/>
                <c:pt idx="0">
                  <c:v>0.32962100232937108</c:v>
                </c:pt>
                <c:pt idx="1">
                  <c:v>0.32618576387162224</c:v>
                </c:pt>
                <c:pt idx="2">
                  <c:v>0.32148886646753844</c:v>
                </c:pt>
                <c:pt idx="3">
                  <c:v>0.31962136145771836</c:v>
                </c:pt>
                <c:pt idx="4">
                  <c:v>0.30939992711665387</c:v>
                </c:pt>
                <c:pt idx="5">
                  <c:v>0.30555865327101855</c:v>
                </c:pt>
                <c:pt idx="6">
                  <c:v>0.30586290755577078</c:v>
                </c:pt>
                <c:pt idx="7">
                  <c:v>0.29802475638662101</c:v>
                </c:pt>
                <c:pt idx="8">
                  <c:v>0.29585896855290333</c:v>
                </c:pt>
                <c:pt idx="9">
                  <c:v>0.30177841973413977</c:v>
                </c:pt>
                <c:pt idx="10">
                  <c:v>0.29133867211904357</c:v>
                </c:pt>
                <c:pt idx="11">
                  <c:v>0.29187488432352399</c:v>
                </c:pt>
                <c:pt idx="12">
                  <c:v>7.6128806440322022E-2</c:v>
                </c:pt>
                <c:pt idx="13">
                  <c:v>7.5117370892018781E-2</c:v>
                </c:pt>
                <c:pt idx="14">
                  <c:v>7.7972350230414753E-2</c:v>
                </c:pt>
                <c:pt idx="15">
                  <c:v>8.7154416722859049E-2</c:v>
                </c:pt>
                <c:pt idx="16">
                  <c:v>9.0557411640583785E-2</c:v>
                </c:pt>
                <c:pt idx="17">
                  <c:v>9.6065406234031675E-2</c:v>
                </c:pt>
                <c:pt idx="18">
                  <c:v>9.4579008073817764E-2</c:v>
                </c:pt>
                <c:pt idx="19">
                  <c:v>8.7094220110847193E-2</c:v>
                </c:pt>
                <c:pt idx="20">
                  <c:v>8.4631115305961929E-2</c:v>
                </c:pt>
                <c:pt idx="21">
                  <c:v>8.3824195740824656E-2</c:v>
                </c:pt>
                <c:pt idx="22">
                  <c:v>7.9677182685253117E-2</c:v>
                </c:pt>
                <c:pt idx="23">
                  <c:v>8.2368082368082365E-2</c:v>
                </c:pt>
              </c:numCache>
            </c:numRef>
          </c:val>
          <c:extLst>
            <c:ext xmlns:c16="http://schemas.microsoft.com/office/drawing/2014/chart" uri="{C3380CC4-5D6E-409C-BE32-E72D297353CC}">
              <c16:uniqueId val="{00000001-F2CF-4D4B-AA1A-0AC6AE722EEC}"/>
            </c:ext>
          </c:extLst>
        </c:ser>
        <c:ser>
          <c:idx val="2"/>
          <c:order val="2"/>
          <c:tx>
            <c:strRef>
              <c:f>Sheet1!$D$1</c:f>
              <c:strCache>
                <c:ptCount val="1"/>
                <c:pt idx="0">
                  <c:v>8 - 30 dní</c:v>
                </c:pt>
              </c:strCache>
            </c:strRef>
          </c:tx>
          <c:spPr>
            <a:solidFill>
              <a:srgbClr val="99CC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Sheet1!$A$2:$A$25</c:f>
              <c:strCache>
                <c:ptCount val="24"/>
                <c:pt idx="0">
                  <c:v>2007</c:v>
                </c:pt>
                <c:pt idx="1">
                  <c:v>2008</c:v>
                </c:pt>
                <c:pt idx="2">
                  <c:v>2009</c:v>
                </c:pt>
                <c:pt idx="3">
                  <c:v>2010</c:v>
                </c:pt>
                <c:pt idx="4">
                  <c:v>2011</c:v>
                </c:pt>
                <c:pt idx="5">
                  <c:v>2012</c:v>
                </c:pt>
                <c:pt idx="6">
                  <c:v>2013</c:v>
                </c:pt>
                <c:pt idx="7">
                  <c:v>2014</c:v>
                </c:pt>
                <c:pt idx="8">
                  <c:v>2015</c:v>
                </c:pt>
                <c:pt idx="9">
                  <c:v>2016</c:v>
                </c:pt>
                <c:pt idx="10">
                  <c:v>2017</c:v>
                </c:pt>
                <c:pt idx="11">
                  <c:v>2018</c:v>
                </c:pt>
                <c:pt idx="12">
                  <c:v>2007</c:v>
                </c:pt>
                <c:pt idx="13">
                  <c:v>2008</c:v>
                </c:pt>
                <c:pt idx="14">
                  <c:v>2009</c:v>
                </c:pt>
                <c:pt idx="15">
                  <c:v>2010</c:v>
                </c:pt>
                <c:pt idx="16">
                  <c:v>2011</c:v>
                </c:pt>
                <c:pt idx="17">
                  <c:v>2012</c:v>
                </c:pt>
                <c:pt idx="18">
                  <c:v>2013</c:v>
                </c:pt>
                <c:pt idx="19">
                  <c:v>2014</c:v>
                </c:pt>
                <c:pt idx="20">
                  <c:v>2015</c:v>
                </c:pt>
                <c:pt idx="21">
                  <c:v>2016</c:v>
                </c:pt>
                <c:pt idx="22">
                  <c:v>2017</c:v>
                </c:pt>
                <c:pt idx="23">
                  <c:v>2018</c:v>
                </c:pt>
              </c:strCache>
            </c:strRef>
          </c:cat>
          <c:val>
            <c:numRef>
              <c:f>Sheet1!$D$2:$D$25</c:f>
              <c:numCache>
                <c:formatCode>0.0%</c:formatCode>
                <c:ptCount val="24"/>
                <c:pt idx="0">
                  <c:v>0.23121757125576095</c:v>
                </c:pt>
                <c:pt idx="1">
                  <c:v>0.22011596566779715</c:v>
                </c:pt>
                <c:pt idx="2">
                  <c:v>0.22310020678700937</c:v>
                </c:pt>
                <c:pt idx="3">
                  <c:v>0.22141949428139729</c:v>
                </c:pt>
                <c:pt idx="4">
                  <c:v>0.20807183058671094</c:v>
                </c:pt>
                <c:pt idx="5">
                  <c:v>0.19662608096189135</c:v>
                </c:pt>
                <c:pt idx="6">
                  <c:v>0.19163675029214525</c:v>
                </c:pt>
                <c:pt idx="7">
                  <c:v>0.19157229391624966</c:v>
                </c:pt>
                <c:pt idx="8">
                  <c:v>0.19028420575922592</c:v>
                </c:pt>
                <c:pt idx="9">
                  <c:v>0.18471416642217156</c:v>
                </c:pt>
                <c:pt idx="10">
                  <c:v>0.18206395183733742</c:v>
                </c:pt>
                <c:pt idx="11">
                  <c:v>0.17639505830094393</c:v>
                </c:pt>
                <c:pt idx="12">
                  <c:v>0.38134406720336017</c:v>
                </c:pt>
                <c:pt idx="13">
                  <c:v>0.37450343084145898</c:v>
                </c:pt>
                <c:pt idx="14">
                  <c:v>0.36129032258064514</c:v>
                </c:pt>
                <c:pt idx="15">
                  <c:v>0.36850977747808494</c:v>
                </c:pt>
                <c:pt idx="16">
                  <c:v>0.36135044839106734</c:v>
                </c:pt>
                <c:pt idx="17">
                  <c:v>0.35615738375063871</c:v>
                </c:pt>
                <c:pt idx="18">
                  <c:v>0.35211731751524139</c:v>
                </c:pt>
                <c:pt idx="19">
                  <c:v>0.3676959619952494</c:v>
                </c:pt>
                <c:pt idx="20">
                  <c:v>0.37643542551518011</c:v>
                </c:pt>
                <c:pt idx="21">
                  <c:v>0.37894577858329564</c:v>
                </c:pt>
                <c:pt idx="22">
                  <c:v>0.37564196625091711</c:v>
                </c:pt>
                <c:pt idx="23">
                  <c:v>0.37809237809237817</c:v>
                </c:pt>
              </c:numCache>
            </c:numRef>
          </c:val>
          <c:extLst>
            <c:ext xmlns:c16="http://schemas.microsoft.com/office/drawing/2014/chart" uri="{C3380CC4-5D6E-409C-BE32-E72D297353CC}">
              <c16:uniqueId val="{00000002-F2CF-4D4B-AA1A-0AC6AE722EEC}"/>
            </c:ext>
          </c:extLst>
        </c:ser>
        <c:ser>
          <c:idx val="3"/>
          <c:order val="3"/>
          <c:tx>
            <c:strRef>
              <c:f>Sheet1!$E$1</c:f>
              <c:strCache>
                <c:ptCount val="1"/>
                <c:pt idx="0">
                  <c:v>31 a více dní</c:v>
                </c:pt>
              </c:strCache>
            </c:strRef>
          </c:tx>
          <c:spPr>
            <a:solidFill>
              <a:srgbClr val="808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Sheet1!$A$2:$A$25</c:f>
              <c:strCache>
                <c:ptCount val="24"/>
                <c:pt idx="0">
                  <c:v>2007</c:v>
                </c:pt>
                <c:pt idx="1">
                  <c:v>2008</c:v>
                </c:pt>
                <c:pt idx="2">
                  <c:v>2009</c:v>
                </c:pt>
                <c:pt idx="3">
                  <c:v>2010</c:v>
                </c:pt>
                <c:pt idx="4">
                  <c:v>2011</c:v>
                </c:pt>
                <c:pt idx="5">
                  <c:v>2012</c:v>
                </c:pt>
                <c:pt idx="6">
                  <c:v>2013</c:v>
                </c:pt>
                <c:pt idx="7">
                  <c:v>2014</c:v>
                </c:pt>
                <c:pt idx="8">
                  <c:v>2015</c:v>
                </c:pt>
                <c:pt idx="9">
                  <c:v>2016</c:v>
                </c:pt>
                <c:pt idx="10">
                  <c:v>2017</c:v>
                </c:pt>
                <c:pt idx="11">
                  <c:v>2018</c:v>
                </c:pt>
                <c:pt idx="12">
                  <c:v>2007</c:v>
                </c:pt>
                <c:pt idx="13">
                  <c:v>2008</c:v>
                </c:pt>
                <c:pt idx="14">
                  <c:v>2009</c:v>
                </c:pt>
                <c:pt idx="15">
                  <c:v>2010</c:v>
                </c:pt>
                <c:pt idx="16">
                  <c:v>2011</c:v>
                </c:pt>
                <c:pt idx="17">
                  <c:v>2012</c:v>
                </c:pt>
                <c:pt idx="18">
                  <c:v>2013</c:v>
                </c:pt>
                <c:pt idx="19">
                  <c:v>2014</c:v>
                </c:pt>
                <c:pt idx="20">
                  <c:v>2015</c:v>
                </c:pt>
                <c:pt idx="21">
                  <c:v>2016</c:v>
                </c:pt>
                <c:pt idx="22">
                  <c:v>2017</c:v>
                </c:pt>
                <c:pt idx="23">
                  <c:v>2018</c:v>
                </c:pt>
              </c:strCache>
            </c:strRef>
          </c:cat>
          <c:val>
            <c:numRef>
              <c:f>Sheet1!$E$2:$E$25</c:f>
              <c:numCache>
                <c:formatCode>0.0%</c:formatCode>
                <c:ptCount val="24"/>
                <c:pt idx="0">
                  <c:v>1.9714677037199955E-2</c:v>
                </c:pt>
                <c:pt idx="1">
                  <c:v>1.8140769988164739E-2</c:v>
                </c:pt>
                <c:pt idx="2">
                  <c:v>2.066871122743574E-2</c:v>
                </c:pt>
                <c:pt idx="3">
                  <c:v>1.9252128841169936E-2</c:v>
                </c:pt>
                <c:pt idx="4">
                  <c:v>1.9202737174555614E-2</c:v>
                </c:pt>
                <c:pt idx="5">
                  <c:v>1.6210626628412696E-2</c:v>
                </c:pt>
                <c:pt idx="6">
                  <c:v>1.7865602661416825E-2</c:v>
                </c:pt>
                <c:pt idx="7">
                  <c:v>1.7866736897550698E-2</c:v>
                </c:pt>
                <c:pt idx="8">
                  <c:v>1.5684888383241471E-2</c:v>
                </c:pt>
                <c:pt idx="9">
                  <c:v>1.5617594619603241E-2</c:v>
                </c:pt>
                <c:pt idx="10">
                  <c:v>1.5073550292497302E-2</c:v>
                </c:pt>
                <c:pt idx="11">
                  <c:v>1.5118915417360726E-2</c:v>
                </c:pt>
                <c:pt idx="12">
                  <c:v>0.48757437871893594</c:v>
                </c:pt>
                <c:pt idx="13">
                  <c:v>0.49656915854098954</c:v>
                </c:pt>
                <c:pt idx="14">
                  <c:v>0.5067281105990783</c:v>
                </c:pt>
                <c:pt idx="15">
                  <c:v>0.46881321645313556</c:v>
                </c:pt>
                <c:pt idx="16">
                  <c:v>0.47652540882714967</c:v>
                </c:pt>
                <c:pt idx="17">
                  <c:v>0.49548628853687615</c:v>
                </c:pt>
                <c:pt idx="18">
                  <c:v>0.50436645246333822</c:v>
                </c:pt>
                <c:pt idx="19">
                  <c:v>0.50055423594615989</c:v>
                </c:pt>
                <c:pt idx="20">
                  <c:v>0.4896963976718578</c:v>
                </c:pt>
                <c:pt idx="21">
                  <c:v>0.48376378190605651</c:v>
                </c:pt>
                <c:pt idx="22">
                  <c:v>0.4962582538517975</c:v>
                </c:pt>
                <c:pt idx="23">
                  <c:v>0.48963248963248968</c:v>
                </c:pt>
              </c:numCache>
            </c:numRef>
          </c:val>
          <c:extLst>
            <c:ext xmlns:c16="http://schemas.microsoft.com/office/drawing/2014/chart" uri="{C3380CC4-5D6E-409C-BE32-E72D297353CC}">
              <c16:uniqueId val="{00000003-F2CF-4D4B-AA1A-0AC6AE722EEC}"/>
            </c:ext>
          </c:extLst>
        </c:ser>
        <c:dLbls>
          <c:showLegendKey val="0"/>
          <c:showVal val="0"/>
          <c:showCatName val="0"/>
          <c:showSerName val="0"/>
          <c:showPercent val="0"/>
          <c:showBubbleSize val="0"/>
        </c:dLbls>
        <c:gapWidth val="20"/>
        <c:overlap val="100"/>
        <c:axId val="711295776"/>
        <c:axId val="711296168"/>
      </c:barChart>
      <c:catAx>
        <c:axId val="711295776"/>
        <c:scaling>
          <c:orientation val="maxMin"/>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711296168"/>
        <c:crosses val="autoZero"/>
        <c:auto val="1"/>
        <c:lblAlgn val="ctr"/>
        <c:lblOffset val="100"/>
        <c:noMultiLvlLbl val="0"/>
      </c:catAx>
      <c:valAx>
        <c:axId val="711296168"/>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71129577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3">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Sheet1!$B$1</c:f>
              <c:strCache>
                <c:ptCount val="1"/>
                <c:pt idx="0">
                  <c:v>1 - 3 dny</c:v>
                </c:pt>
              </c:strCache>
            </c:strRef>
          </c:tx>
          <c:spPr>
            <a:solidFill>
              <a:srgbClr val="CC66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Sheet1!$A$2:$A$25</c:f>
              <c:strCache>
                <c:ptCount val="24"/>
                <c:pt idx="0">
                  <c:v>2007</c:v>
                </c:pt>
                <c:pt idx="1">
                  <c:v>2008</c:v>
                </c:pt>
                <c:pt idx="2">
                  <c:v>2009</c:v>
                </c:pt>
                <c:pt idx="3">
                  <c:v>2010</c:v>
                </c:pt>
                <c:pt idx="4">
                  <c:v>2011</c:v>
                </c:pt>
                <c:pt idx="5">
                  <c:v>2012</c:v>
                </c:pt>
                <c:pt idx="6">
                  <c:v>2013</c:v>
                </c:pt>
                <c:pt idx="7">
                  <c:v>2014</c:v>
                </c:pt>
                <c:pt idx="8">
                  <c:v>2015</c:v>
                </c:pt>
                <c:pt idx="9">
                  <c:v>2016</c:v>
                </c:pt>
                <c:pt idx="10">
                  <c:v>2017</c:v>
                </c:pt>
                <c:pt idx="11">
                  <c:v>2018</c:v>
                </c:pt>
                <c:pt idx="12">
                  <c:v>2007</c:v>
                </c:pt>
                <c:pt idx="13">
                  <c:v>2008</c:v>
                </c:pt>
                <c:pt idx="14">
                  <c:v>2009</c:v>
                </c:pt>
                <c:pt idx="15">
                  <c:v>2010</c:v>
                </c:pt>
                <c:pt idx="16">
                  <c:v>2011</c:v>
                </c:pt>
                <c:pt idx="17">
                  <c:v>2012</c:v>
                </c:pt>
                <c:pt idx="18">
                  <c:v>2013</c:v>
                </c:pt>
                <c:pt idx="19">
                  <c:v>2014</c:v>
                </c:pt>
                <c:pt idx="20">
                  <c:v>2015</c:v>
                </c:pt>
                <c:pt idx="21">
                  <c:v>2016</c:v>
                </c:pt>
                <c:pt idx="22">
                  <c:v>2017</c:v>
                </c:pt>
                <c:pt idx="23">
                  <c:v>2018</c:v>
                </c:pt>
              </c:strCache>
            </c:strRef>
          </c:cat>
          <c:val>
            <c:numRef>
              <c:f>Sheet1!$B$2:$B$25</c:f>
              <c:numCache>
                <c:formatCode>0.0%</c:formatCode>
                <c:ptCount val="24"/>
                <c:pt idx="0">
                  <c:v>0.39137875764181113</c:v>
                </c:pt>
                <c:pt idx="1">
                  <c:v>0.40907317635481028</c:v>
                </c:pt>
                <c:pt idx="2">
                  <c:v>0.41355926839769969</c:v>
                </c:pt>
                <c:pt idx="3">
                  <c:v>0.42142152018893853</c:v>
                </c:pt>
                <c:pt idx="4">
                  <c:v>0.43680488288483393</c:v>
                </c:pt>
                <c:pt idx="5">
                  <c:v>0.45526719785901099</c:v>
                </c:pt>
                <c:pt idx="6">
                  <c:v>0.46437911732670095</c:v>
                </c:pt>
                <c:pt idx="7">
                  <c:v>0.47503551754861983</c:v>
                </c:pt>
                <c:pt idx="8">
                  <c:v>0.4813391725418249</c:v>
                </c:pt>
                <c:pt idx="9">
                  <c:v>0.48705744561968362</c:v>
                </c:pt>
                <c:pt idx="10">
                  <c:v>0.49520142882735613</c:v>
                </c:pt>
                <c:pt idx="11">
                  <c:v>0.50159025331517426</c:v>
                </c:pt>
                <c:pt idx="12">
                  <c:v>5.3000898644385383E-2</c:v>
                </c:pt>
                <c:pt idx="13">
                  <c:v>5.3361594764377782E-2</c:v>
                </c:pt>
                <c:pt idx="14">
                  <c:v>5.3063358583815209E-2</c:v>
                </c:pt>
                <c:pt idx="15">
                  <c:v>5.6023060946787939E-2</c:v>
                </c:pt>
                <c:pt idx="16">
                  <c:v>5.4152004395758561E-2</c:v>
                </c:pt>
                <c:pt idx="17">
                  <c:v>5.3397770046427678E-2</c:v>
                </c:pt>
                <c:pt idx="18">
                  <c:v>5.4049754292515642E-2</c:v>
                </c:pt>
                <c:pt idx="19">
                  <c:v>4.8809960755526696E-2</c:v>
                </c:pt>
                <c:pt idx="20">
                  <c:v>4.6199367997701808E-2</c:v>
                </c:pt>
                <c:pt idx="21">
                  <c:v>4.8503976482920493E-2</c:v>
                </c:pt>
                <c:pt idx="22">
                  <c:v>4.5200304058270274E-2</c:v>
                </c:pt>
                <c:pt idx="23">
                  <c:v>4.4275143198559318E-2</c:v>
                </c:pt>
              </c:numCache>
            </c:numRef>
          </c:val>
          <c:extLst>
            <c:ext xmlns:c16="http://schemas.microsoft.com/office/drawing/2014/chart" uri="{C3380CC4-5D6E-409C-BE32-E72D297353CC}">
              <c16:uniqueId val="{00000000-F1D4-439C-95DB-5D9057565CBB}"/>
            </c:ext>
          </c:extLst>
        </c:ser>
        <c:ser>
          <c:idx val="1"/>
          <c:order val="1"/>
          <c:tx>
            <c:strRef>
              <c:f>Sheet1!$C$1</c:f>
              <c:strCache>
                <c:ptCount val="1"/>
                <c:pt idx="0">
                  <c:v>4 - 7 dní</c:v>
                </c:pt>
              </c:strCache>
            </c:strRef>
          </c:tx>
          <c:spPr>
            <a:solidFill>
              <a:srgbClr val="CCCC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Sheet1!$A$2:$A$25</c:f>
              <c:strCache>
                <c:ptCount val="24"/>
                <c:pt idx="0">
                  <c:v>2007</c:v>
                </c:pt>
                <c:pt idx="1">
                  <c:v>2008</c:v>
                </c:pt>
                <c:pt idx="2">
                  <c:v>2009</c:v>
                </c:pt>
                <c:pt idx="3">
                  <c:v>2010</c:v>
                </c:pt>
                <c:pt idx="4">
                  <c:v>2011</c:v>
                </c:pt>
                <c:pt idx="5">
                  <c:v>2012</c:v>
                </c:pt>
                <c:pt idx="6">
                  <c:v>2013</c:v>
                </c:pt>
                <c:pt idx="7">
                  <c:v>2014</c:v>
                </c:pt>
                <c:pt idx="8">
                  <c:v>2015</c:v>
                </c:pt>
                <c:pt idx="9">
                  <c:v>2016</c:v>
                </c:pt>
                <c:pt idx="10">
                  <c:v>2017</c:v>
                </c:pt>
                <c:pt idx="11">
                  <c:v>2018</c:v>
                </c:pt>
                <c:pt idx="12">
                  <c:v>2007</c:v>
                </c:pt>
                <c:pt idx="13">
                  <c:v>2008</c:v>
                </c:pt>
                <c:pt idx="14">
                  <c:v>2009</c:v>
                </c:pt>
                <c:pt idx="15">
                  <c:v>2010</c:v>
                </c:pt>
                <c:pt idx="16">
                  <c:v>2011</c:v>
                </c:pt>
                <c:pt idx="17">
                  <c:v>2012</c:v>
                </c:pt>
                <c:pt idx="18">
                  <c:v>2013</c:v>
                </c:pt>
                <c:pt idx="19">
                  <c:v>2014</c:v>
                </c:pt>
                <c:pt idx="20">
                  <c:v>2015</c:v>
                </c:pt>
                <c:pt idx="21">
                  <c:v>2016</c:v>
                </c:pt>
                <c:pt idx="22">
                  <c:v>2017</c:v>
                </c:pt>
                <c:pt idx="23">
                  <c:v>2018</c:v>
                </c:pt>
              </c:strCache>
            </c:strRef>
          </c:cat>
          <c:val>
            <c:numRef>
              <c:f>Sheet1!$C$2:$C$25</c:f>
              <c:numCache>
                <c:formatCode>0.0%</c:formatCode>
                <c:ptCount val="24"/>
                <c:pt idx="0">
                  <c:v>0.33402592963467082</c:v>
                </c:pt>
                <c:pt idx="1">
                  <c:v>0.33029700102841208</c:v>
                </c:pt>
                <c:pt idx="2">
                  <c:v>0.32946700587932376</c:v>
                </c:pt>
                <c:pt idx="3">
                  <c:v>0.32789423876573659</c:v>
                </c:pt>
                <c:pt idx="4">
                  <c:v>0.32285030095267481</c:v>
                </c:pt>
                <c:pt idx="5">
                  <c:v>0.31671601484094641</c:v>
                </c:pt>
                <c:pt idx="6">
                  <c:v>0.31640047840108415</c:v>
                </c:pt>
                <c:pt idx="7">
                  <c:v>0.31093364731757944</c:v>
                </c:pt>
                <c:pt idx="8">
                  <c:v>0.30706497371629105</c:v>
                </c:pt>
                <c:pt idx="9">
                  <c:v>0.30592469005075629</c:v>
                </c:pt>
                <c:pt idx="10">
                  <c:v>0.30167154736861435</c:v>
                </c:pt>
                <c:pt idx="11">
                  <c:v>0.29711203595938113</c:v>
                </c:pt>
                <c:pt idx="12">
                  <c:v>6.8825962537363852E-2</c:v>
                </c:pt>
                <c:pt idx="13">
                  <c:v>7.1727255844929269E-2</c:v>
                </c:pt>
                <c:pt idx="14">
                  <c:v>6.8624460807807944E-2</c:v>
                </c:pt>
                <c:pt idx="15">
                  <c:v>6.9021700207691758E-2</c:v>
                </c:pt>
                <c:pt idx="16">
                  <c:v>7.0431509171469661E-2</c:v>
                </c:pt>
                <c:pt idx="17">
                  <c:v>7.3548095990120757E-2</c:v>
                </c:pt>
                <c:pt idx="18">
                  <c:v>7.3405847484591724E-2</c:v>
                </c:pt>
                <c:pt idx="19">
                  <c:v>6.8979926028402833E-2</c:v>
                </c:pt>
                <c:pt idx="20">
                  <c:v>6.9232979029014652E-2</c:v>
                </c:pt>
                <c:pt idx="21">
                  <c:v>6.9935966091652799E-2</c:v>
                </c:pt>
                <c:pt idx="22">
                  <c:v>6.6864455815114424E-2</c:v>
                </c:pt>
                <c:pt idx="23">
                  <c:v>6.6524917390840904E-2</c:v>
                </c:pt>
              </c:numCache>
            </c:numRef>
          </c:val>
          <c:extLst>
            <c:ext xmlns:c16="http://schemas.microsoft.com/office/drawing/2014/chart" uri="{C3380CC4-5D6E-409C-BE32-E72D297353CC}">
              <c16:uniqueId val="{00000001-F1D4-439C-95DB-5D9057565CBB}"/>
            </c:ext>
          </c:extLst>
        </c:ser>
        <c:ser>
          <c:idx val="2"/>
          <c:order val="2"/>
          <c:tx>
            <c:strRef>
              <c:f>Sheet1!$D$1</c:f>
              <c:strCache>
                <c:ptCount val="1"/>
                <c:pt idx="0">
                  <c:v>8 - 30 dní</c:v>
                </c:pt>
              </c:strCache>
            </c:strRef>
          </c:tx>
          <c:spPr>
            <a:solidFill>
              <a:srgbClr val="99CC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Sheet1!$A$2:$A$25</c:f>
              <c:strCache>
                <c:ptCount val="24"/>
                <c:pt idx="0">
                  <c:v>2007</c:v>
                </c:pt>
                <c:pt idx="1">
                  <c:v>2008</c:v>
                </c:pt>
                <c:pt idx="2">
                  <c:v>2009</c:v>
                </c:pt>
                <c:pt idx="3">
                  <c:v>2010</c:v>
                </c:pt>
                <c:pt idx="4">
                  <c:v>2011</c:v>
                </c:pt>
                <c:pt idx="5">
                  <c:v>2012</c:v>
                </c:pt>
                <c:pt idx="6">
                  <c:v>2013</c:v>
                </c:pt>
                <c:pt idx="7">
                  <c:v>2014</c:v>
                </c:pt>
                <c:pt idx="8">
                  <c:v>2015</c:v>
                </c:pt>
                <c:pt idx="9">
                  <c:v>2016</c:v>
                </c:pt>
                <c:pt idx="10">
                  <c:v>2017</c:v>
                </c:pt>
                <c:pt idx="11">
                  <c:v>2018</c:v>
                </c:pt>
                <c:pt idx="12">
                  <c:v>2007</c:v>
                </c:pt>
                <c:pt idx="13">
                  <c:v>2008</c:v>
                </c:pt>
                <c:pt idx="14">
                  <c:v>2009</c:v>
                </c:pt>
                <c:pt idx="15">
                  <c:v>2010</c:v>
                </c:pt>
                <c:pt idx="16">
                  <c:v>2011</c:v>
                </c:pt>
                <c:pt idx="17">
                  <c:v>2012</c:v>
                </c:pt>
                <c:pt idx="18">
                  <c:v>2013</c:v>
                </c:pt>
                <c:pt idx="19">
                  <c:v>2014</c:v>
                </c:pt>
                <c:pt idx="20">
                  <c:v>2015</c:v>
                </c:pt>
                <c:pt idx="21">
                  <c:v>2016</c:v>
                </c:pt>
                <c:pt idx="22">
                  <c:v>2017</c:v>
                </c:pt>
                <c:pt idx="23">
                  <c:v>2018</c:v>
                </c:pt>
              </c:strCache>
            </c:strRef>
          </c:cat>
          <c:val>
            <c:numRef>
              <c:f>Sheet1!$D$2:$D$25</c:f>
              <c:numCache>
                <c:formatCode>0.0%</c:formatCode>
                <c:ptCount val="24"/>
                <c:pt idx="0">
                  <c:v>0.25426026985289291</c:v>
                </c:pt>
                <c:pt idx="1">
                  <c:v>0.24174257497428969</c:v>
                </c:pt>
                <c:pt idx="2">
                  <c:v>0.23833029505939257</c:v>
                </c:pt>
                <c:pt idx="3">
                  <c:v>0.23281401815602201</c:v>
                </c:pt>
                <c:pt idx="4">
                  <c:v>0.22343084565896842</c:v>
                </c:pt>
                <c:pt idx="5">
                  <c:v>0.21295541633720577</c:v>
                </c:pt>
                <c:pt idx="6">
                  <c:v>0.20464363584823966</c:v>
                </c:pt>
                <c:pt idx="7">
                  <c:v>0.19934688973750361</c:v>
                </c:pt>
                <c:pt idx="8">
                  <c:v>0.19737090203168589</c:v>
                </c:pt>
                <c:pt idx="9">
                  <c:v>0.19288015426153346</c:v>
                </c:pt>
                <c:pt idx="10">
                  <c:v>0.18987940423179439</c:v>
                </c:pt>
                <c:pt idx="11">
                  <c:v>0.18788446543330964</c:v>
                </c:pt>
                <c:pt idx="12">
                  <c:v>0.39457499219262859</c:v>
                </c:pt>
                <c:pt idx="13">
                  <c:v>0.40538290610331645</c:v>
                </c:pt>
                <c:pt idx="14">
                  <c:v>0.40812414024910221</c:v>
                </c:pt>
                <c:pt idx="15">
                  <c:v>0.41246508629950585</c:v>
                </c:pt>
                <c:pt idx="16">
                  <c:v>0.41268690742018072</c:v>
                </c:pt>
                <c:pt idx="17">
                  <c:v>0.40799957253286151</c:v>
                </c:pt>
                <c:pt idx="18">
                  <c:v>0.39745689807558598</c:v>
                </c:pt>
                <c:pt idx="19">
                  <c:v>0.41298737965498744</c:v>
                </c:pt>
                <c:pt idx="20">
                  <c:v>0.41040505601838556</c:v>
                </c:pt>
                <c:pt idx="21">
                  <c:v>0.41600391951325116</c:v>
                </c:pt>
                <c:pt idx="22">
                  <c:v>0.41633292111503162</c:v>
                </c:pt>
                <c:pt idx="23">
                  <c:v>0.4188186188982827</c:v>
                </c:pt>
              </c:numCache>
            </c:numRef>
          </c:val>
          <c:extLst>
            <c:ext xmlns:c16="http://schemas.microsoft.com/office/drawing/2014/chart" uri="{C3380CC4-5D6E-409C-BE32-E72D297353CC}">
              <c16:uniqueId val="{00000002-F1D4-439C-95DB-5D9057565CBB}"/>
            </c:ext>
          </c:extLst>
        </c:ser>
        <c:ser>
          <c:idx val="3"/>
          <c:order val="3"/>
          <c:tx>
            <c:strRef>
              <c:f>Sheet1!$E$1</c:f>
              <c:strCache>
                <c:ptCount val="1"/>
                <c:pt idx="0">
                  <c:v>31 a více dní</c:v>
                </c:pt>
              </c:strCache>
            </c:strRef>
          </c:tx>
          <c:spPr>
            <a:solidFill>
              <a:srgbClr val="808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Sheet1!$A$2:$A$25</c:f>
              <c:strCache>
                <c:ptCount val="24"/>
                <c:pt idx="0">
                  <c:v>2007</c:v>
                </c:pt>
                <c:pt idx="1">
                  <c:v>2008</c:v>
                </c:pt>
                <c:pt idx="2">
                  <c:v>2009</c:v>
                </c:pt>
                <c:pt idx="3">
                  <c:v>2010</c:v>
                </c:pt>
                <c:pt idx="4">
                  <c:v>2011</c:v>
                </c:pt>
                <c:pt idx="5">
                  <c:v>2012</c:v>
                </c:pt>
                <c:pt idx="6">
                  <c:v>2013</c:v>
                </c:pt>
                <c:pt idx="7">
                  <c:v>2014</c:v>
                </c:pt>
                <c:pt idx="8">
                  <c:v>2015</c:v>
                </c:pt>
                <c:pt idx="9">
                  <c:v>2016</c:v>
                </c:pt>
                <c:pt idx="10">
                  <c:v>2017</c:v>
                </c:pt>
                <c:pt idx="11">
                  <c:v>2018</c:v>
                </c:pt>
                <c:pt idx="12">
                  <c:v>2007</c:v>
                </c:pt>
                <c:pt idx="13">
                  <c:v>2008</c:v>
                </c:pt>
                <c:pt idx="14">
                  <c:v>2009</c:v>
                </c:pt>
                <c:pt idx="15">
                  <c:v>2010</c:v>
                </c:pt>
                <c:pt idx="16">
                  <c:v>2011</c:v>
                </c:pt>
                <c:pt idx="17">
                  <c:v>2012</c:v>
                </c:pt>
                <c:pt idx="18">
                  <c:v>2013</c:v>
                </c:pt>
                <c:pt idx="19">
                  <c:v>2014</c:v>
                </c:pt>
                <c:pt idx="20">
                  <c:v>2015</c:v>
                </c:pt>
                <c:pt idx="21">
                  <c:v>2016</c:v>
                </c:pt>
                <c:pt idx="22">
                  <c:v>2017</c:v>
                </c:pt>
                <c:pt idx="23">
                  <c:v>2018</c:v>
                </c:pt>
              </c:strCache>
            </c:strRef>
          </c:cat>
          <c:val>
            <c:numRef>
              <c:f>Sheet1!$E$2:$E$25</c:f>
              <c:numCache>
                <c:formatCode>0.0%</c:formatCode>
                <c:ptCount val="24"/>
                <c:pt idx="0">
                  <c:v>2.0335042870625184E-2</c:v>
                </c:pt>
                <c:pt idx="1">
                  <c:v>1.8887247642487948E-2</c:v>
                </c:pt>
                <c:pt idx="2">
                  <c:v>1.8643430663583961E-2</c:v>
                </c:pt>
                <c:pt idx="3">
                  <c:v>1.7870222889302897E-2</c:v>
                </c:pt>
                <c:pt idx="4">
                  <c:v>1.6913970503522776E-2</c:v>
                </c:pt>
                <c:pt idx="5">
                  <c:v>1.5061370962836808E-2</c:v>
                </c:pt>
                <c:pt idx="6">
                  <c:v>1.4576768423975196E-2</c:v>
                </c:pt>
                <c:pt idx="7">
                  <c:v>1.4683945396297155E-2</c:v>
                </c:pt>
                <c:pt idx="8">
                  <c:v>1.4224951710198174E-2</c:v>
                </c:pt>
                <c:pt idx="9">
                  <c:v>1.4137710068026679E-2</c:v>
                </c:pt>
                <c:pt idx="10">
                  <c:v>1.3247619572235131E-2</c:v>
                </c:pt>
                <c:pt idx="11">
                  <c:v>1.3413245292134961E-2</c:v>
                </c:pt>
                <c:pt idx="12">
                  <c:v>0.48359814662562223</c:v>
                </c:pt>
                <c:pt idx="13">
                  <c:v>0.46952824328737647</c:v>
                </c:pt>
                <c:pt idx="14">
                  <c:v>0.47018804035927475</c:v>
                </c:pt>
                <c:pt idx="15">
                  <c:v>0.46249015254601444</c:v>
                </c:pt>
                <c:pt idx="16">
                  <c:v>0.46272957901259104</c:v>
                </c:pt>
                <c:pt idx="17">
                  <c:v>0.4650545614305901</c:v>
                </c:pt>
                <c:pt idx="18">
                  <c:v>0.47508750014730666</c:v>
                </c:pt>
                <c:pt idx="19">
                  <c:v>0.46922273356108302</c:v>
                </c:pt>
                <c:pt idx="20">
                  <c:v>0.47416259695489804</c:v>
                </c:pt>
                <c:pt idx="21">
                  <c:v>0.46555613791217554</c:v>
                </c:pt>
                <c:pt idx="22">
                  <c:v>0.47160231901158378</c:v>
                </c:pt>
                <c:pt idx="23">
                  <c:v>0.47038132051231701</c:v>
                </c:pt>
              </c:numCache>
            </c:numRef>
          </c:val>
          <c:extLst>
            <c:ext xmlns:c16="http://schemas.microsoft.com/office/drawing/2014/chart" uri="{C3380CC4-5D6E-409C-BE32-E72D297353CC}">
              <c16:uniqueId val="{00000003-F1D4-439C-95DB-5D9057565CBB}"/>
            </c:ext>
          </c:extLst>
        </c:ser>
        <c:dLbls>
          <c:showLegendKey val="0"/>
          <c:showVal val="0"/>
          <c:showCatName val="0"/>
          <c:showSerName val="0"/>
          <c:showPercent val="0"/>
          <c:showBubbleSize val="0"/>
        </c:dLbls>
        <c:gapWidth val="20"/>
        <c:overlap val="100"/>
        <c:axId val="866609336"/>
        <c:axId val="866602672"/>
      </c:barChart>
      <c:catAx>
        <c:axId val="866609336"/>
        <c:scaling>
          <c:orientation val="maxMin"/>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866602672"/>
        <c:crosses val="autoZero"/>
        <c:auto val="1"/>
        <c:lblAlgn val="ctr"/>
        <c:lblOffset val="100"/>
        <c:noMultiLvlLbl val="0"/>
      </c:catAx>
      <c:valAx>
        <c:axId val="866602672"/>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8666093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3">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Sheet1!$B$1</c:f>
              <c:strCache>
                <c:ptCount val="1"/>
                <c:pt idx="0">
                  <c:v>1 - 3 dny</c:v>
                </c:pt>
              </c:strCache>
            </c:strRef>
          </c:tx>
          <c:spPr>
            <a:solidFill>
              <a:srgbClr val="CC66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Sheet1!$A$2:$A$25</c:f>
              <c:strCache>
                <c:ptCount val="24"/>
                <c:pt idx="0">
                  <c:v>2007</c:v>
                </c:pt>
                <c:pt idx="1">
                  <c:v>2008</c:v>
                </c:pt>
                <c:pt idx="2">
                  <c:v>2009</c:v>
                </c:pt>
                <c:pt idx="3">
                  <c:v>2010</c:v>
                </c:pt>
                <c:pt idx="4">
                  <c:v>2011</c:v>
                </c:pt>
                <c:pt idx="5">
                  <c:v>2012</c:v>
                </c:pt>
                <c:pt idx="6">
                  <c:v>2013</c:v>
                </c:pt>
                <c:pt idx="7">
                  <c:v>2014</c:v>
                </c:pt>
                <c:pt idx="8">
                  <c:v>2015</c:v>
                </c:pt>
                <c:pt idx="9">
                  <c:v>2016</c:v>
                </c:pt>
                <c:pt idx="10">
                  <c:v>2017</c:v>
                </c:pt>
                <c:pt idx="11">
                  <c:v>2018</c:v>
                </c:pt>
                <c:pt idx="12">
                  <c:v>2007</c:v>
                </c:pt>
                <c:pt idx="13">
                  <c:v>2008</c:v>
                </c:pt>
                <c:pt idx="14">
                  <c:v>2009</c:v>
                </c:pt>
                <c:pt idx="15">
                  <c:v>2010</c:v>
                </c:pt>
                <c:pt idx="16">
                  <c:v>2011</c:v>
                </c:pt>
                <c:pt idx="17">
                  <c:v>2012</c:v>
                </c:pt>
                <c:pt idx="18">
                  <c:v>2013</c:v>
                </c:pt>
                <c:pt idx="19">
                  <c:v>2014</c:v>
                </c:pt>
                <c:pt idx="20">
                  <c:v>2015</c:v>
                </c:pt>
                <c:pt idx="21">
                  <c:v>2016</c:v>
                </c:pt>
                <c:pt idx="22">
                  <c:v>2017</c:v>
                </c:pt>
                <c:pt idx="23">
                  <c:v>2018</c:v>
                </c:pt>
              </c:strCache>
            </c:strRef>
          </c:cat>
          <c:val>
            <c:numRef>
              <c:f>Sheet1!$B$2:$B$25</c:f>
              <c:numCache>
                <c:formatCode>0.0%</c:formatCode>
                <c:ptCount val="24"/>
                <c:pt idx="0">
                  <c:v>0.41944674937766796</c:v>
                </c:pt>
                <c:pt idx="1">
                  <c:v>0.43555750047241587</c:v>
                </c:pt>
                <c:pt idx="2">
                  <c:v>0.43474221551801651</c:v>
                </c:pt>
                <c:pt idx="3">
                  <c:v>0.43970701541971446</c:v>
                </c:pt>
                <c:pt idx="4">
                  <c:v>0.4633255051220796</c:v>
                </c:pt>
                <c:pt idx="5">
                  <c:v>0.48160463913867735</c:v>
                </c:pt>
                <c:pt idx="6">
                  <c:v>0.48463473949066715</c:v>
                </c:pt>
                <c:pt idx="7">
                  <c:v>0.4925362127995786</c:v>
                </c:pt>
                <c:pt idx="8">
                  <c:v>0.49817193730462928</c:v>
                </c:pt>
                <c:pt idx="9">
                  <c:v>0.49788981922408537</c:v>
                </c:pt>
                <c:pt idx="10">
                  <c:v>0.51152382575112176</c:v>
                </c:pt>
                <c:pt idx="11">
                  <c:v>0.51661114195817137</c:v>
                </c:pt>
                <c:pt idx="12">
                  <c:v>5.4952747637381866E-2</c:v>
                </c:pt>
                <c:pt idx="13">
                  <c:v>5.3810039725532686E-2</c:v>
                </c:pt>
                <c:pt idx="14">
                  <c:v>5.4009216589861755E-2</c:v>
                </c:pt>
                <c:pt idx="15">
                  <c:v>7.5522589345920432E-2</c:v>
                </c:pt>
                <c:pt idx="16">
                  <c:v>7.1566731141199227E-2</c:v>
                </c:pt>
                <c:pt idx="17">
                  <c:v>5.2290921478453406E-2</c:v>
                </c:pt>
                <c:pt idx="18">
                  <c:v>4.8937221947602569E-2</c:v>
                </c:pt>
                <c:pt idx="19">
                  <c:v>4.4655581947743467E-2</c:v>
                </c:pt>
                <c:pt idx="20">
                  <c:v>4.9237061507000156E-2</c:v>
                </c:pt>
                <c:pt idx="21">
                  <c:v>5.3466243769823292E-2</c:v>
                </c:pt>
                <c:pt idx="22">
                  <c:v>4.8422597212032278E-2</c:v>
                </c:pt>
                <c:pt idx="23">
                  <c:v>4.9907049907049909E-2</c:v>
                </c:pt>
              </c:numCache>
            </c:numRef>
          </c:val>
          <c:extLst>
            <c:ext xmlns:c16="http://schemas.microsoft.com/office/drawing/2014/chart" uri="{C3380CC4-5D6E-409C-BE32-E72D297353CC}">
              <c16:uniqueId val="{00000000-7214-431A-88C9-6CBB5C206931}"/>
            </c:ext>
          </c:extLst>
        </c:ser>
        <c:ser>
          <c:idx val="1"/>
          <c:order val="1"/>
          <c:tx>
            <c:strRef>
              <c:f>Sheet1!$C$1</c:f>
              <c:strCache>
                <c:ptCount val="1"/>
                <c:pt idx="0">
                  <c:v>4 - 7 dní</c:v>
                </c:pt>
              </c:strCache>
            </c:strRef>
          </c:tx>
          <c:spPr>
            <a:solidFill>
              <a:srgbClr val="CCCC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Sheet1!$A$2:$A$25</c:f>
              <c:strCache>
                <c:ptCount val="24"/>
                <c:pt idx="0">
                  <c:v>2007</c:v>
                </c:pt>
                <c:pt idx="1">
                  <c:v>2008</c:v>
                </c:pt>
                <c:pt idx="2">
                  <c:v>2009</c:v>
                </c:pt>
                <c:pt idx="3">
                  <c:v>2010</c:v>
                </c:pt>
                <c:pt idx="4">
                  <c:v>2011</c:v>
                </c:pt>
                <c:pt idx="5">
                  <c:v>2012</c:v>
                </c:pt>
                <c:pt idx="6">
                  <c:v>2013</c:v>
                </c:pt>
                <c:pt idx="7">
                  <c:v>2014</c:v>
                </c:pt>
                <c:pt idx="8">
                  <c:v>2015</c:v>
                </c:pt>
                <c:pt idx="9">
                  <c:v>2016</c:v>
                </c:pt>
                <c:pt idx="10">
                  <c:v>2017</c:v>
                </c:pt>
                <c:pt idx="11">
                  <c:v>2018</c:v>
                </c:pt>
                <c:pt idx="12">
                  <c:v>2007</c:v>
                </c:pt>
                <c:pt idx="13">
                  <c:v>2008</c:v>
                </c:pt>
                <c:pt idx="14">
                  <c:v>2009</c:v>
                </c:pt>
                <c:pt idx="15">
                  <c:v>2010</c:v>
                </c:pt>
                <c:pt idx="16">
                  <c:v>2011</c:v>
                </c:pt>
                <c:pt idx="17">
                  <c:v>2012</c:v>
                </c:pt>
                <c:pt idx="18">
                  <c:v>2013</c:v>
                </c:pt>
                <c:pt idx="19">
                  <c:v>2014</c:v>
                </c:pt>
                <c:pt idx="20">
                  <c:v>2015</c:v>
                </c:pt>
                <c:pt idx="21">
                  <c:v>2016</c:v>
                </c:pt>
                <c:pt idx="22">
                  <c:v>2017</c:v>
                </c:pt>
                <c:pt idx="23">
                  <c:v>2018</c:v>
                </c:pt>
              </c:strCache>
            </c:strRef>
          </c:cat>
          <c:val>
            <c:numRef>
              <c:f>Sheet1!$C$2:$C$25</c:f>
              <c:numCache>
                <c:formatCode>0.0%</c:formatCode>
                <c:ptCount val="24"/>
                <c:pt idx="0">
                  <c:v>0.32962100232937108</c:v>
                </c:pt>
                <c:pt idx="1">
                  <c:v>0.32618576387162224</c:v>
                </c:pt>
                <c:pt idx="2">
                  <c:v>0.32148886646753844</c:v>
                </c:pt>
                <c:pt idx="3">
                  <c:v>0.31962136145771836</c:v>
                </c:pt>
                <c:pt idx="4">
                  <c:v>0.30939992711665387</c:v>
                </c:pt>
                <c:pt idx="5">
                  <c:v>0.30555865327101855</c:v>
                </c:pt>
                <c:pt idx="6">
                  <c:v>0.30586290755577078</c:v>
                </c:pt>
                <c:pt idx="7">
                  <c:v>0.29802475638662101</c:v>
                </c:pt>
                <c:pt idx="8">
                  <c:v>0.29585896855290333</c:v>
                </c:pt>
                <c:pt idx="9">
                  <c:v>0.30177841973413977</c:v>
                </c:pt>
                <c:pt idx="10">
                  <c:v>0.29133867211904357</c:v>
                </c:pt>
                <c:pt idx="11">
                  <c:v>0.29187488432352399</c:v>
                </c:pt>
                <c:pt idx="12">
                  <c:v>7.6128806440322022E-2</c:v>
                </c:pt>
                <c:pt idx="13">
                  <c:v>7.5117370892018781E-2</c:v>
                </c:pt>
                <c:pt idx="14">
                  <c:v>7.7972350230414753E-2</c:v>
                </c:pt>
                <c:pt idx="15">
                  <c:v>8.7154416722859049E-2</c:v>
                </c:pt>
                <c:pt idx="16">
                  <c:v>9.0557411640583785E-2</c:v>
                </c:pt>
                <c:pt idx="17">
                  <c:v>9.6065406234031675E-2</c:v>
                </c:pt>
                <c:pt idx="18">
                  <c:v>9.4579008073817764E-2</c:v>
                </c:pt>
                <c:pt idx="19">
                  <c:v>8.7094220110847193E-2</c:v>
                </c:pt>
                <c:pt idx="20">
                  <c:v>8.4631115305961929E-2</c:v>
                </c:pt>
                <c:pt idx="21">
                  <c:v>8.3824195740824656E-2</c:v>
                </c:pt>
                <c:pt idx="22">
                  <c:v>7.9677182685253117E-2</c:v>
                </c:pt>
                <c:pt idx="23">
                  <c:v>8.2368082368082365E-2</c:v>
                </c:pt>
              </c:numCache>
            </c:numRef>
          </c:val>
          <c:extLst>
            <c:ext xmlns:c16="http://schemas.microsoft.com/office/drawing/2014/chart" uri="{C3380CC4-5D6E-409C-BE32-E72D297353CC}">
              <c16:uniqueId val="{00000001-7214-431A-88C9-6CBB5C206931}"/>
            </c:ext>
          </c:extLst>
        </c:ser>
        <c:ser>
          <c:idx val="2"/>
          <c:order val="2"/>
          <c:tx>
            <c:strRef>
              <c:f>Sheet1!$D$1</c:f>
              <c:strCache>
                <c:ptCount val="1"/>
                <c:pt idx="0">
                  <c:v>8 - 30 dní</c:v>
                </c:pt>
              </c:strCache>
            </c:strRef>
          </c:tx>
          <c:spPr>
            <a:solidFill>
              <a:srgbClr val="99CC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Sheet1!$A$2:$A$25</c:f>
              <c:strCache>
                <c:ptCount val="24"/>
                <c:pt idx="0">
                  <c:v>2007</c:v>
                </c:pt>
                <c:pt idx="1">
                  <c:v>2008</c:v>
                </c:pt>
                <c:pt idx="2">
                  <c:v>2009</c:v>
                </c:pt>
                <c:pt idx="3">
                  <c:v>2010</c:v>
                </c:pt>
                <c:pt idx="4">
                  <c:v>2011</c:v>
                </c:pt>
                <c:pt idx="5">
                  <c:v>2012</c:v>
                </c:pt>
                <c:pt idx="6">
                  <c:v>2013</c:v>
                </c:pt>
                <c:pt idx="7">
                  <c:v>2014</c:v>
                </c:pt>
                <c:pt idx="8">
                  <c:v>2015</c:v>
                </c:pt>
                <c:pt idx="9">
                  <c:v>2016</c:v>
                </c:pt>
                <c:pt idx="10">
                  <c:v>2017</c:v>
                </c:pt>
                <c:pt idx="11">
                  <c:v>2018</c:v>
                </c:pt>
                <c:pt idx="12">
                  <c:v>2007</c:v>
                </c:pt>
                <c:pt idx="13">
                  <c:v>2008</c:v>
                </c:pt>
                <c:pt idx="14">
                  <c:v>2009</c:v>
                </c:pt>
                <c:pt idx="15">
                  <c:v>2010</c:v>
                </c:pt>
                <c:pt idx="16">
                  <c:v>2011</c:v>
                </c:pt>
                <c:pt idx="17">
                  <c:v>2012</c:v>
                </c:pt>
                <c:pt idx="18">
                  <c:v>2013</c:v>
                </c:pt>
                <c:pt idx="19">
                  <c:v>2014</c:v>
                </c:pt>
                <c:pt idx="20">
                  <c:v>2015</c:v>
                </c:pt>
                <c:pt idx="21">
                  <c:v>2016</c:v>
                </c:pt>
                <c:pt idx="22">
                  <c:v>2017</c:v>
                </c:pt>
                <c:pt idx="23">
                  <c:v>2018</c:v>
                </c:pt>
              </c:strCache>
            </c:strRef>
          </c:cat>
          <c:val>
            <c:numRef>
              <c:f>Sheet1!$D$2:$D$25</c:f>
              <c:numCache>
                <c:formatCode>0.0%</c:formatCode>
                <c:ptCount val="24"/>
                <c:pt idx="0">
                  <c:v>0.23121757125576095</c:v>
                </c:pt>
                <c:pt idx="1">
                  <c:v>0.22011596566779715</c:v>
                </c:pt>
                <c:pt idx="2">
                  <c:v>0.22310020678700937</c:v>
                </c:pt>
                <c:pt idx="3">
                  <c:v>0.22141949428139729</c:v>
                </c:pt>
                <c:pt idx="4">
                  <c:v>0.20807183058671094</c:v>
                </c:pt>
                <c:pt idx="5">
                  <c:v>0.19662608096189135</c:v>
                </c:pt>
                <c:pt idx="6">
                  <c:v>0.19163675029214525</c:v>
                </c:pt>
                <c:pt idx="7">
                  <c:v>0.19157229391624966</c:v>
                </c:pt>
                <c:pt idx="8">
                  <c:v>0.19028420575922592</c:v>
                </c:pt>
                <c:pt idx="9">
                  <c:v>0.18471416642217156</c:v>
                </c:pt>
                <c:pt idx="10">
                  <c:v>0.18206395183733742</c:v>
                </c:pt>
                <c:pt idx="11">
                  <c:v>0.17639505830094393</c:v>
                </c:pt>
                <c:pt idx="12">
                  <c:v>0.38134406720336017</c:v>
                </c:pt>
                <c:pt idx="13">
                  <c:v>0.37450343084145898</c:v>
                </c:pt>
                <c:pt idx="14">
                  <c:v>0.36129032258064514</c:v>
                </c:pt>
                <c:pt idx="15">
                  <c:v>0.36850977747808494</c:v>
                </c:pt>
                <c:pt idx="16">
                  <c:v>0.36135044839106734</c:v>
                </c:pt>
                <c:pt idx="17">
                  <c:v>0.35615738375063871</c:v>
                </c:pt>
                <c:pt idx="18">
                  <c:v>0.35211731751524139</c:v>
                </c:pt>
                <c:pt idx="19">
                  <c:v>0.3676959619952494</c:v>
                </c:pt>
                <c:pt idx="20">
                  <c:v>0.37643542551518011</c:v>
                </c:pt>
                <c:pt idx="21">
                  <c:v>0.37894577858329564</c:v>
                </c:pt>
                <c:pt idx="22">
                  <c:v>0.37564196625091711</c:v>
                </c:pt>
                <c:pt idx="23">
                  <c:v>0.37809237809237817</c:v>
                </c:pt>
              </c:numCache>
            </c:numRef>
          </c:val>
          <c:extLst>
            <c:ext xmlns:c16="http://schemas.microsoft.com/office/drawing/2014/chart" uri="{C3380CC4-5D6E-409C-BE32-E72D297353CC}">
              <c16:uniqueId val="{00000002-7214-431A-88C9-6CBB5C206931}"/>
            </c:ext>
          </c:extLst>
        </c:ser>
        <c:ser>
          <c:idx val="3"/>
          <c:order val="3"/>
          <c:tx>
            <c:strRef>
              <c:f>Sheet1!$E$1</c:f>
              <c:strCache>
                <c:ptCount val="1"/>
                <c:pt idx="0">
                  <c:v>31 a více dní</c:v>
                </c:pt>
              </c:strCache>
            </c:strRef>
          </c:tx>
          <c:spPr>
            <a:solidFill>
              <a:srgbClr val="808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Sheet1!$A$2:$A$25</c:f>
              <c:strCache>
                <c:ptCount val="24"/>
                <c:pt idx="0">
                  <c:v>2007</c:v>
                </c:pt>
                <c:pt idx="1">
                  <c:v>2008</c:v>
                </c:pt>
                <c:pt idx="2">
                  <c:v>2009</c:v>
                </c:pt>
                <c:pt idx="3">
                  <c:v>2010</c:v>
                </c:pt>
                <c:pt idx="4">
                  <c:v>2011</c:v>
                </c:pt>
                <c:pt idx="5">
                  <c:v>2012</c:v>
                </c:pt>
                <c:pt idx="6">
                  <c:v>2013</c:v>
                </c:pt>
                <c:pt idx="7">
                  <c:v>2014</c:v>
                </c:pt>
                <c:pt idx="8">
                  <c:v>2015</c:v>
                </c:pt>
                <c:pt idx="9">
                  <c:v>2016</c:v>
                </c:pt>
                <c:pt idx="10">
                  <c:v>2017</c:v>
                </c:pt>
                <c:pt idx="11">
                  <c:v>2018</c:v>
                </c:pt>
                <c:pt idx="12">
                  <c:v>2007</c:v>
                </c:pt>
                <c:pt idx="13">
                  <c:v>2008</c:v>
                </c:pt>
                <c:pt idx="14">
                  <c:v>2009</c:v>
                </c:pt>
                <c:pt idx="15">
                  <c:v>2010</c:v>
                </c:pt>
                <c:pt idx="16">
                  <c:v>2011</c:v>
                </c:pt>
                <c:pt idx="17">
                  <c:v>2012</c:v>
                </c:pt>
                <c:pt idx="18">
                  <c:v>2013</c:v>
                </c:pt>
                <c:pt idx="19">
                  <c:v>2014</c:v>
                </c:pt>
                <c:pt idx="20">
                  <c:v>2015</c:v>
                </c:pt>
                <c:pt idx="21">
                  <c:v>2016</c:v>
                </c:pt>
                <c:pt idx="22">
                  <c:v>2017</c:v>
                </c:pt>
                <c:pt idx="23">
                  <c:v>2018</c:v>
                </c:pt>
              </c:strCache>
            </c:strRef>
          </c:cat>
          <c:val>
            <c:numRef>
              <c:f>Sheet1!$E$2:$E$25</c:f>
              <c:numCache>
                <c:formatCode>0.0%</c:formatCode>
                <c:ptCount val="24"/>
                <c:pt idx="0">
                  <c:v>1.9714677037199955E-2</c:v>
                </c:pt>
                <c:pt idx="1">
                  <c:v>1.8140769988164739E-2</c:v>
                </c:pt>
                <c:pt idx="2">
                  <c:v>2.066871122743574E-2</c:v>
                </c:pt>
                <c:pt idx="3">
                  <c:v>1.9252128841169936E-2</c:v>
                </c:pt>
                <c:pt idx="4">
                  <c:v>1.9202737174555614E-2</c:v>
                </c:pt>
                <c:pt idx="5">
                  <c:v>1.6210626628412696E-2</c:v>
                </c:pt>
                <c:pt idx="6">
                  <c:v>1.7865602661416825E-2</c:v>
                </c:pt>
                <c:pt idx="7">
                  <c:v>1.7866736897550698E-2</c:v>
                </c:pt>
                <c:pt idx="8">
                  <c:v>1.5684888383241471E-2</c:v>
                </c:pt>
                <c:pt idx="9">
                  <c:v>1.5617594619603241E-2</c:v>
                </c:pt>
                <c:pt idx="10">
                  <c:v>1.5073550292497302E-2</c:v>
                </c:pt>
                <c:pt idx="11">
                  <c:v>1.5118915417360726E-2</c:v>
                </c:pt>
                <c:pt idx="12">
                  <c:v>0.48757437871893594</c:v>
                </c:pt>
                <c:pt idx="13">
                  <c:v>0.49656915854098954</c:v>
                </c:pt>
                <c:pt idx="14">
                  <c:v>0.5067281105990783</c:v>
                </c:pt>
                <c:pt idx="15">
                  <c:v>0.46881321645313556</c:v>
                </c:pt>
                <c:pt idx="16">
                  <c:v>0.47652540882714967</c:v>
                </c:pt>
                <c:pt idx="17">
                  <c:v>0.49548628853687615</c:v>
                </c:pt>
                <c:pt idx="18">
                  <c:v>0.50436645246333822</c:v>
                </c:pt>
                <c:pt idx="19">
                  <c:v>0.50055423594615989</c:v>
                </c:pt>
                <c:pt idx="20">
                  <c:v>0.4896963976718578</c:v>
                </c:pt>
                <c:pt idx="21">
                  <c:v>0.48376378190605651</c:v>
                </c:pt>
                <c:pt idx="22">
                  <c:v>0.4962582538517975</c:v>
                </c:pt>
                <c:pt idx="23">
                  <c:v>0.48963248963248968</c:v>
                </c:pt>
              </c:numCache>
            </c:numRef>
          </c:val>
          <c:extLst>
            <c:ext xmlns:c16="http://schemas.microsoft.com/office/drawing/2014/chart" uri="{C3380CC4-5D6E-409C-BE32-E72D297353CC}">
              <c16:uniqueId val="{00000003-7214-431A-88C9-6CBB5C206931}"/>
            </c:ext>
          </c:extLst>
        </c:ser>
        <c:dLbls>
          <c:showLegendKey val="0"/>
          <c:showVal val="0"/>
          <c:showCatName val="0"/>
          <c:showSerName val="0"/>
          <c:showPercent val="0"/>
          <c:showBubbleSize val="0"/>
        </c:dLbls>
        <c:gapWidth val="20"/>
        <c:overlap val="100"/>
        <c:axId val="866609336"/>
        <c:axId val="866602672"/>
      </c:barChart>
      <c:catAx>
        <c:axId val="866609336"/>
        <c:scaling>
          <c:orientation val="maxMin"/>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866602672"/>
        <c:crosses val="autoZero"/>
        <c:auto val="1"/>
        <c:lblAlgn val="ctr"/>
        <c:lblOffset val="100"/>
        <c:noMultiLvlLbl val="0"/>
      </c:catAx>
      <c:valAx>
        <c:axId val="866602672"/>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8666093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4"/>
    </mc:Choice>
    <mc:Fallback>
      <c:style val="4"/>
    </mc:Fallback>
  </mc:AlternateContent>
  <c:chart>
    <c:autoTitleDeleted val="1"/>
    <c:plotArea>
      <c:layout>
        <c:manualLayout>
          <c:layoutTarget val="inner"/>
          <c:xMode val="edge"/>
          <c:yMode val="edge"/>
          <c:x val="0.53978751105289968"/>
          <c:y val="0.13228122651256632"/>
          <c:w val="0.40909699308146341"/>
          <c:h val="0.84624594349326288"/>
        </c:manualLayout>
      </c:layout>
      <c:barChart>
        <c:barDir val="bar"/>
        <c:grouping val="clustered"/>
        <c:varyColors val="0"/>
        <c:ser>
          <c:idx val="0"/>
          <c:order val="0"/>
          <c:tx>
            <c:strRef>
              <c:f>List1!$B$1</c:f>
              <c:strCache>
                <c:ptCount val="1"/>
                <c:pt idx="0">
                  <c:v>Liberecký kraj</c:v>
                </c:pt>
              </c:strCache>
            </c:strRef>
          </c:tx>
          <c:spPr>
            <a:solidFill>
              <a:schemeClr val="accent2">
                <a:tint val="77000"/>
              </a:schemeClr>
            </a:solidFill>
            <a:ln>
              <a:noFill/>
            </a:ln>
            <a:effectLst/>
          </c:spPr>
          <c:invertIfNegative val="0"/>
          <c:dLbls>
            <c:numFmt formatCode="0.0%" sourceLinked="0"/>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List1!$A$2:$A$23</c:f>
              <c:strCache>
                <c:ptCount val="22"/>
                <c:pt idx="0">
                  <c:v>IX. Nemoci oběhové soustavy</c:v>
                </c:pt>
                <c:pt idx="1">
                  <c:v>XIX. Poranění, otravy a některé jiné následky vnějších příčin</c:v>
                </c:pt>
                <c:pt idx="2">
                  <c:v>XI. Nemoci trávicí soustavy</c:v>
                </c:pt>
                <c:pt idx="3">
                  <c:v>XIV. Nemoci močové a pohlavní soustavy</c:v>
                </c:pt>
                <c:pt idx="4">
                  <c:v>XIII. Nemoci svalové a kosterní soustavy a pojivové tkáně</c:v>
                </c:pt>
                <c:pt idx="5">
                  <c:v>XV. Těhotenství, porod a šestinedělí</c:v>
                </c:pt>
                <c:pt idx="6">
                  <c:v>XXIc. Jiné faktory ovlivňující zdravotní stav a kontakt se zdrav. službami</c:v>
                </c:pt>
                <c:pt idx="7">
                  <c:v>II. Novotvary</c:v>
                </c:pt>
                <c:pt idx="8">
                  <c:v>X. Nemoci dýchací soustavy</c:v>
                </c:pt>
                <c:pt idx="9">
                  <c:v>XXIb. Živě narozené děti</c:v>
                </c:pt>
                <c:pt idx="10">
                  <c:v>XXIa. Zdravá osoba doprovázející nemocnou osobu</c:v>
                </c:pt>
                <c:pt idx="11">
                  <c:v>XVIII. Příznaky, znaky a abnormální klinické a laboratorní nálezy</c:v>
                </c:pt>
                <c:pt idx="12">
                  <c:v>VI. Nemoci nervové soustavy</c:v>
                </c:pt>
                <c:pt idx="13">
                  <c:v>IV. Nemoci endokrinní, výživy a přeměny látek</c:v>
                </c:pt>
                <c:pt idx="14">
                  <c:v>I. Některé infekční a parazitární nemoci</c:v>
                </c:pt>
                <c:pt idx="15">
                  <c:v>V. Poruchy duševní a poruchy chování</c:v>
                </c:pt>
                <c:pt idx="16">
                  <c:v>XII. Nemoci kůže a podkožního vaziva</c:v>
                </c:pt>
                <c:pt idx="17">
                  <c:v>VII. Nemoci oka a očních adnex</c:v>
                </c:pt>
                <c:pt idx="18">
                  <c:v>III. Nemoci krve a krvetvorných orgánů, poruchy mechanismu imunity</c:v>
                </c:pt>
                <c:pt idx="19">
                  <c:v>VIII. Nemoci ucha a bradavkového výběžku</c:v>
                </c:pt>
                <c:pt idx="20">
                  <c:v>XVII. Vrozené vady, deformace a chromozomální abnormality</c:v>
                </c:pt>
                <c:pt idx="21">
                  <c:v>XVI. Některé stavy vzniklé v perinatálním období</c:v>
                </c:pt>
              </c:strCache>
            </c:strRef>
          </c:cat>
          <c:val>
            <c:numRef>
              <c:f>List1!$B$2:$B$23</c:f>
              <c:numCache>
                <c:formatCode>0.0%</c:formatCode>
                <c:ptCount val="22"/>
                <c:pt idx="0">
                  <c:v>0.13196372385711641</c:v>
                </c:pt>
                <c:pt idx="1">
                  <c:v>9.7341754580788448E-2</c:v>
                </c:pt>
                <c:pt idx="2">
                  <c:v>9.4334166203960776E-2</c:v>
                </c:pt>
                <c:pt idx="3">
                  <c:v>8.6178974643716461E-2</c:v>
                </c:pt>
                <c:pt idx="4">
                  <c:v>7.4206459374421621E-2</c:v>
                </c:pt>
                <c:pt idx="5">
                  <c:v>7.4113918193596154E-2</c:v>
                </c:pt>
                <c:pt idx="6">
                  <c:v>6.1586155839348511E-2</c:v>
                </c:pt>
                <c:pt idx="7">
                  <c:v>6.0707014621506572E-2</c:v>
                </c:pt>
                <c:pt idx="8">
                  <c:v>5.8104293910790299E-2</c:v>
                </c:pt>
                <c:pt idx="9">
                  <c:v>5.2528687766055897E-2</c:v>
                </c:pt>
                <c:pt idx="10">
                  <c:v>4.1481584305015723E-2</c:v>
                </c:pt>
                <c:pt idx="11">
                  <c:v>3.4587266333518413E-2</c:v>
                </c:pt>
                <c:pt idx="12">
                  <c:v>2.7496298352766981E-2</c:v>
                </c:pt>
                <c:pt idx="13">
                  <c:v>2.5865260040718117E-2</c:v>
                </c:pt>
                <c:pt idx="14">
                  <c:v>2.3250971682398668E-2</c:v>
                </c:pt>
                <c:pt idx="15">
                  <c:v>1.6333518415694984E-2</c:v>
                </c:pt>
                <c:pt idx="16">
                  <c:v>1.0457153433277808E-2</c:v>
                </c:pt>
                <c:pt idx="17">
                  <c:v>7.7503238941328892E-3</c:v>
                </c:pt>
                <c:pt idx="18">
                  <c:v>6.9868591523227826E-3</c:v>
                </c:pt>
                <c:pt idx="19">
                  <c:v>6.7786414954654813E-3</c:v>
                </c:pt>
                <c:pt idx="20">
                  <c:v>5.6565796779566909E-3</c:v>
                </c:pt>
                <c:pt idx="21">
                  <c:v>2.2903942254303166E-3</c:v>
                </c:pt>
              </c:numCache>
            </c:numRef>
          </c:val>
          <c:extLst>
            <c:ext xmlns:c16="http://schemas.microsoft.com/office/drawing/2014/chart" uri="{C3380CC4-5D6E-409C-BE32-E72D297353CC}">
              <c16:uniqueId val="{00000000-C2D7-4A86-85AD-67A40E355BB3}"/>
            </c:ext>
          </c:extLst>
        </c:ser>
        <c:ser>
          <c:idx val="1"/>
          <c:order val="1"/>
          <c:tx>
            <c:strRef>
              <c:f>List1!$C$1</c:f>
              <c:strCache>
                <c:ptCount val="1"/>
                <c:pt idx="0">
                  <c:v>ČR</c:v>
                </c:pt>
              </c:strCache>
            </c:strRef>
          </c:tx>
          <c:spPr>
            <a:solidFill>
              <a:schemeClr val="accent2">
                <a:shade val="76000"/>
              </a:schemeClr>
            </a:solidFill>
            <a:ln>
              <a:noFill/>
            </a:ln>
            <a:effectLst/>
          </c:spPr>
          <c:invertIfNegative val="0"/>
          <c:dLbls>
            <c:numFmt formatCode="0.0%" sourceLinked="0"/>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List1!$A$2:$A$23</c:f>
              <c:strCache>
                <c:ptCount val="22"/>
                <c:pt idx="0">
                  <c:v>IX. Nemoci oběhové soustavy</c:v>
                </c:pt>
                <c:pt idx="1">
                  <c:v>XIX. Poranění, otravy a některé jiné následky vnějších příčin</c:v>
                </c:pt>
                <c:pt idx="2">
                  <c:v>XI. Nemoci trávicí soustavy</c:v>
                </c:pt>
                <c:pt idx="3">
                  <c:v>XIV. Nemoci močové a pohlavní soustavy</c:v>
                </c:pt>
                <c:pt idx="4">
                  <c:v>XIII. Nemoci svalové a kosterní soustavy a pojivové tkáně</c:v>
                </c:pt>
                <c:pt idx="5">
                  <c:v>XV. Těhotenství, porod a šestinedělí</c:v>
                </c:pt>
                <c:pt idx="6">
                  <c:v>XXIc. Jiné faktory ovlivňující zdravotní stav a kontakt se zdrav. službami</c:v>
                </c:pt>
                <c:pt idx="7">
                  <c:v>II. Novotvary</c:v>
                </c:pt>
                <c:pt idx="8">
                  <c:v>X. Nemoci dýchací soustavy</c:v>
                </c:pt>
                <c:pt idx="9">
                  <c:v>XXIb. Živě narozené děti</c:v>
                </c:pt>
                <c:pt idx="10">
                  <c:v>XXIa. Zdravá osoba doprovázející nemocnou osobu</c:v>
                </c:pt>
                <c:pt idx="11">
                  <c:v>XVIII. Příznaky, znaky a abnormální klinické a laboratorní nálezy</c:v>
                </c:pt>
                <c:pt idx="12">
                  <c:v>VI. Nemoci nervové soustavy</c:v>
                </c:pt>
                <c:pt idx="13">
                  <c:v>IV. Nemoci endokrinní, výživy a přeměny látek</c:v>
                </c:pt>
                <c:pt idx="14">
                  <c:v>I. Některé infekční a parazitární nemoci</c:v>
                </c:pt>
                <c:pt idx="15">
                  <c:v>V. Poruchy duševní a poruchy chování</c:v>
                </c:pt>
                <c:pt idx="16">
                  <c:v>XII. Nemoci kůže a podkožního vaziva</c:v>
                </c:pt>
                <c:pt idx="17">
                  <c:v>VII. Nemoci oka a očních adnex</c:v>
                </c:pt>
                <c:pt idx="18">
                  <c:v>III. Nemoci krve a krvetvorných orgánů, poruchy mechanismu imunity</c:v>
                </c:pt>
                <c:pt idx="19">
                  <c:v>VIII. Nemoci ucha a bradavkového výběžku</c:v>
                </c:pt>
                <c:pt idx="20">
                  <c:v>XVII. Vrozené vady, deformace a chromozomální abnormality</c:v>
                </c:pt>
                <c:pt idx="21">
                  <c:v>XVI. Některé stavy vzniklé v perinatálním období</c:v>
                </c:pt>
              </c:strCache>
            </c:strRef>
          </c:cat>
          <c:val>
            <c:numRef>
              <c:f>List1!$C$2:$C$23</c:f>
              <c:numCache>
                <c:formatCode>0.0%</c:formatCode>
                <c:ptCount val="22"/>
                <c:pt idx="0">
                  <c:v>0.12536217712906134</c:v>
                </c:pt>
                <c:pt idx="1">
                  <c:v>8.5671615066168438E-2</c:v>
                </c:pt>
                <c:pt idx="2">
                  <c:v>9.2400244677440402E-2</c:v>
                </c:pt>
                <c:pt idx="3">
                  <c:v>8.3074293013738851E-2</c:v>
                </c:pt>
                <c:pt idx="4">
                  <c:v>7.1717698651623238E-2</c:v>
                </c:pt>
                <c:pt idx="5">
                  <c:v>7.7755609650454374E-2</c:v>
                </c:pt>
                <c:pt idx="6">
                  <c:v>5.9482826314528552E-2</c:v>
                </c:pt>
                <c:pt idx="7">
                  <c:v>7.1958774952272389E-2</c:v>
                </c:pt>
                <c:pt idx="8">
                  <c:v>6.3307536835408407E-2</c:v>
                </c:pt>
                <c:pt idx="9">
                  <c:v>5.0293918025054923E-2</c:v>
                </c:pt>
                <c:pt idx="10">
                  <c:v>3.4724990459480423E-2</c:v>
                </c:pt>
                <c:pt idx="11">
                  <c:v>3.6757133632794779E-2</c:v>
                </c:pt>
                <c:pt idx="12">
                  <c:v>2.8644065846840525E-2</c:v>
                </c:pt>
                <c:pt idx="13">
                  <c:v>2.6091758041420113E-2</c:v>
                </c:pt>
                <c:pt idx="14">
                  <c:v>2.6312828010065185E-2</c:v>
                </c:pt>
                <c:pt idx="15">
                  <c:v>1.7013884894569131E-2</c:v>
                </c:pt>
                <c:pt idx="16">
                  <c:v>1.1865255353319327E-2</c:v>
                </c:pt>
                <c:pt idx="17">
                  <c:v>9.9686550793326081E-3</c:v>
                </c:pt>
                <c:pt idx="18">
                  <c:v>7.1547644829588562E-3</c:v>
                </c:pt>
                <c:pt idx="19">
                  <c:v>7.7249449450751163E-3</c:v>
                </c:pt>
                <c:pt idx="20">
                  <c:v>5.765824883575652E-3</c:v>
                </c:pt>
                <c:pt idx="21">
                  <c:v>6.9512000548173506E-3</c:v>
                </c:pt>
              </c:numCache>
            </c:numRef>
          </c:val>
          <c:extLst>
            <c:ext xmlns:c16="http://schemas.microsoft.com/office/drawing/2014/chart" uri="{C3380CC4-5D6E-409C-BE32-E72D297353CC}">
              <c16:uniqueId val="{00000001-C2D7-4A86-85AD-67A40E355BB3}"/>
            </c:ext>
          </c:extLst>
        </c:ser>
        <c:dLbls>
          <c:dLblPos val="outEnd"/>
          <c:showLegendKey val="0"/>
          <c:showVal val="1"/>
          <c:showCatName val="0"/>
          <c:showSerName val="0"/>
          <c:showPercent val="0"/>
          <c:showBubbleSize val="0"/>
        </c:dLbls>
        <c:gapWidth val="50"/>
        <c:axId val="399564752"/>
        <c:axId val="399562008"/>
      </c:barChart>
      <c:catAx>
        <c:axId val="399564752"/>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crossAx val="399562008"/>
        <c:crosses val="autoZero"/>
        <c:auto val="1"/>
        <c:lblAlgn val="ctr"/>
        <c:lblOffset val="100"/>
        <c:noMultiLvlLbl val="0"/>
      </c:catAx>
      <c:valAx>
        <c:axId val="399562008"/>
        <c:scaling>
          <c:orientation val="minMax"/>
        </c:scaling>
        <c:delete val="0"/>
        <c:axPos val="t"/>
        <c:title>
          <c:tx>
            <c:rich>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r>
                  <a:rPr lang="cs-CZ" sz="1400" b="1" i="0" baseline="0" dirty="0">
                    <a:effectLst/>
                  </a:rPr>
                  <a:t>% z akutních hospitalizací</a:t>
                </a:r>
                <a:endParaRPr lang="cs-CZ" sz="1100" dirty="0">
                  <a:effectLst/>
                </a:endParaRPr>
              </a:p>
            </c:rich>
          </c:tx>
          <c:layout>
            <c:manualLayout>
              <c:xMode val="edge"/>
              <c:yMode val="edge"/>
              <c:x val="0.67450210712675363"/>
              <c:y val="2.2135272474614803E-2"/>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399564752"/>
        <c:crosses val="autoZero"/>
        <c:crossBetween val="between"/>
      </c:valAx>
      <c:spPr>
        <a:noFill/>
        <a:ln>
          <a:noFill/>
        </a:ln>
        <a:effectLst/>
      </c:spPr>
    </c:plotArea>
    <c:legend>
      <c:legendPos val="r"/>
      <c:layou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legend>
    <c:plotVisOnly val="1"/>
    <c:dispBlanksAs val="gap"/>
    <c:showDLblsOverMax val="0"/>
  </c:chart>
  <c:spPr>
    <a:noFill/>
    <a:ln>
      <a:noFill/>
    </a:ln>
    <a:effectLst/>
  </c:spPr>
  <c:txPr>
    <a:bodyPr/>
    <a:lstStyle/>
    <a:p>
      <a:pPr>
        <a:defRPr/>
      </a:pPr>
      <a:endParaRPr lang="cs-CZ"/>
    </a:p>
  </c:txPr>
  <c:externalData r:id="rId3">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chemeClr val="tx1"/>
                </a:solidFill>
                <a:latin typeface="+mn-lt"/>
                <a:ea typeface="+mn-ea"/>
                <a:cs typeface="+mn-cs"/>
              </a:defRPr>
            </a:pPr>
            <a:r>
              <a:rPr lang="cs-CZ" sz="1400" b="1" dirty="0">
                <a:solidFill>
                  <a:schemeClr val="tx1"/>
                </a:solidFill>
              </a:rPr>
              <a:t>Průměrná</a:t>
            </a:r>
            <a:r>
              <a:rPr lang="cs-CZ" sz="1400" b="1" baseline="0" dirty="0">
                <a:solidFill>
                  <a:schemeClr val="tx1"/>
                </a:solidFill>
              </a:rPr>
              <a:t> délka akutních hospitalizací</a:t>
            </a:r>
            <a:endParaRPr lang="cs-CZ" sz="1400" b="1" dirty="0">
              <a:solidFill>
                <a:schemeClr val="tx1"/>
              </a:solidFill>
            </a:endParaRPr>
          </a:p>
        </c:rich>
      </c:tx>
      <c:layout/>
      <c:overlay val="0"/>
      <c:spPr>
        <a:noFill/>
        <a:ln>
          <a:noFill/>
        </a:ln>
        <a:effectLst/>
      </c:spPr>
      <c:txPr>
        <a:bodyPr rot="0" spcFirstLastPara="1" vertOverflow="ellipsis" vert="horz" wrap="square" anchor="ctr" anchorCtr="1"/>
        <a:lstStyle/>
        <a:p>
          <a:pPr>
            <a:defRPr sz="1400" b="1" i="0" u="none" strike="noStrike" kern="1200" spc="0" baseline="0">
              <a:solidFill>
                <a:schemeClr val="tx1"/>
              </a:solidFill>
              <a:latin typeface="+mn-lt"/>
              <a:ea typeface="+mn-ea"/>
              <a:cs typeface="+mn-cs"/>
            </a:defRPr>
          </a:pPr>
          <a:endParaRPr lang="cs-CZ"/>
        </a:p>
      </c:txPr>
    </c:title>
    <c:autoTitleDeleted val="0"/>
    <c:plotArea>
      <c:layout/>
      <c:lineChart>
        <c:grouping val="standard"/>
        <c:varyColors val="0"/>
        <c:ser>
          <c:idx val="0"/>
          <c:order val="0"/>
          <c:tx>
            <c:strRef>
              <c:f>List1!$B$1</c:f>
              <c:strCache>
                <c:ptCount val="1"/>
                <c:pt idx="0">
                  <c:v>Muži</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dLbls>
            <c:numFmt formatCode="#,##0.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cs-CZ"/>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List1!$A$2:$A$10</c:f>
              <c:strCache>
                <c:ptCount val="9"/>
                <c:pt idx="0">
                  <c:v>2010</c:v>
                </c:pt>
                <c:pt idx="1">
                  <c:v>2011</c:v>
                </c:pt>
                <c:pt idx="2">
                  <c:v>2012</c:v>
                </c:pt>
                <c:pt idx="3">
                  <c:v>2013</c:v>
                </c:pt>
                <c:pt idx="4">
                  <c:v>2014</c:v>
                </c:pt>
                <c:pt idx="5">
                  <c:v>2015</c:v>
                </c:pt>
                <c:pt idx="6">
                  <c:v>2016</c:v>
                </c:pt>
                <c:pt idx="7">
                  <c:v>2017</c:v>
                </c:pt>
                <c:pt idx="8">
                  <c:v>2018</c:v>
                </c:pt>
              </c:strCache>
            </c:strRef>
          </c:cat>
          <c:val>
            <c:numRef>
              <c:f>List1!$B$2:$B$10</c:f>
              <c:numCache>
                <c:formatCode>0.0</c:formatCode>
                <c:ptCount val="9"/>
                <c:pt idx="0">
                  <c:v>6.6870341777276758</c:v>
                </c:pt>
                <c:pt idx="1">
                  <c:v>6.4766148247236837</c:v>
                </c:pt>
                <c:pt idx="2">
                  <c:v>6.1993666955732847</c:v>
                </c:pt>
                <c:pt idx="3">
                  <c:v>6.0859913633995326</c:v>
                </c:pt>
                <c:pt idx="4">
                  <c:v>6.015800913082435</c:v>
                </c:pt>
                <c:pt idx="5">
                  <c:v>6.0136446510082981</c:v>
                </c:pt>
                <c:pt idx="6">
                  <c:v>5.9099585803515087</c:v>
                </c:pt>
                <c:pt idx="7">
                  <c:v>5.817725735695781</c:v>
                </c:pt>
                <c:pt idx="8">
                  <c:v>5.7811979464799714</c:v>
                </c:pt>
              </c:numCache>
            </c:numRef>
          </c:val>
          <c:smooth val="0"/>
          <c:extLst>
            <c:ext xmlns:c16="http://schemas.microsoft.com/office/drawing/2014/chart" uri="{C3380CC4-5D6E-409C-BE32-E72D297353CC}">
              <c16:uniqueId val="{00000000-4E62-48CB-B542-5DFB46471A28}"/>
            </c:ext>
          </c:extLst>
        </c:ser>
        <c:ser>
          <c:idx val="1"/>
          <c:order val="1"/>
          <c:tx>
            <c:strRef>
              <c:f>List1!$C$1</c:f>
              <c:strCache>
                <c:ptCount val="1"/>
                <c:pt idx="0">
                  <c:v>Ženy</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dLbls>
            <c:numFmt formatCode="#,##0.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cs-CZ"/>
              </a:p>
            </c:txPr>
            <c:dLblPos val="b"/>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List1!$A$2:$A$10</c:f>
              <c:strCache>
                <c:ptCount val="9"/>
                <c:pt idx="0">
                  <c:v>2010</c:v>
                </c:pt>
                <c:pt idx="1">
                  <c:v>2011</c:v>
                </c:pt>
                <c:pt idx="2">
                  <c:v>2012</c:v>
                </c:pt>
                <c:pt idx="3">
                  <c:v>2013</c:v>
                </c:pt>
                <c:pt idx="4">
                  <c:v>2014</c:v>
                </c:pt>
                <c:pt idx="5">
                  <c:v>2015</c:v>
                </c:pt>
                <c:pt idx="6">
                  <c:v>2016</c:v>
                </c:pt>
                <c:pt idx="7">
                  <c:v>2017</c:v>
                </c:pt>
                <c:pt idx="8">
                  <c:v>2018</c:v>
                </c:pt>
              </c:strCache>
            </c:strRef>
          </c:cat>
          <c:val>
            <c:numRef>
              <c:f>List1!$C$2:$C$10</c:f>
              <c:numCache>
                <c:formatCode>0.0</c:formatCode>
                <c:ptCount val="9"/>
                <c:pt idx="0">
                  <c:v>6.2000827752341072</c:v>
                </c:pt>
                <c:pt idx="1">
                  <c:v>6.0183392307551422</c:v>
                </c:pt>
                <c:pt idx="2">
                  <c:v>5.7969516997382842</c:v>
                </c:pt>
                <c:pt idx="3">
                  <c:v>5.6424954257063815</c:v>
                </c:pt>
                <c:pt idx="4">
                  <c:v>5.5751335655518464</c:v>
                </c:pt>
                <c:pt idx="5">
                  <c:v>5.5434111498259497</c:v>
                </c:pt>
                <c:pt idx="6">
                  <c:v>5.4614708837542452</c:v>
                </c:pt>
                <c:pt idx="7">
                  <c:v>5.3880310328387857</c:v>
                </c:pt>
                <c:pt idx="8">
                  <c:v>5.350732315222662</c:v>
                </c:pt>
              </c:numCache>
            </c:numRef>
          </c:val>
          <c:smooth val="0"/>
          <c:extLst>
            <c:ext xmlns:c16="http://schemas.microsoft.com/office/drawing/2014/chart" uri="{C3380CC4-5D6E-409C-BE32-E72D297353CC}">
              <c16:uniqueId val="{00000001-4E62-48CB-B542-5DFB46471A28}"/>
            </c:ext>
          </c:extLst>
        </c:ser>
        <c:ser>
          <c:idx val="2"/>
          <c:order val="2"/>
          <c:tx>
            <c:strRef>
              <c:f>List1!$D$1</c:f>
              <c:strCache>
                <c:ptCount val="1"/>
                <c:pt idx="0">
                  <c:v>Celkem</c:v>
                </c:pt>
              </c:strCache>
            </c:strRef>
          </c:tx>
          <c:spPr>
            <a:ln w="38100" cap="rnd">
              <a:solidFill>
                <a:schemeClr val="accent2"/>
              </a:solidFill>
              <a:round/>
            </a:ln>
            <a:effectLst/>
          </c:spPr>
          <c:marker>
            <c:symbol val="circle"/>
            <c:size val="7"/>
            <c:spPr>
              <a:solidFill>
                <a:schemeClr val="accent2"/>
              </a:solidFill>
              <a:ln w="9525">
                <a:solidFill>
                  <a:schemeClr val="accent2"/>
                </a:solidFill>
              </a:ln>
              <a:effectLst/>
            </c:spPr>
          </c:marker>
          <c:dLbls>
            <c:numFmt formatCode="#,##0.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cs-CZ"/>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List1!$A$2:$A$10</c:f>
              <c:strCache>
                <c:ptCount val="9"/>
                <c:pt idx="0">
                  <c:v>2010</c:v>
                </c:pt>
                <c:pt idx="1">
                  <c:v>2011</c:v>
                </c:pt>
                <c:pt idx="2">
                  <c:v>2012</c:v>
                </c:pt>
                <c:pt idx="3">
                  <c:v>2013</c:v>
                </c:pt>
                <c:pt idx="4">
                  <c:v>2014</c:v>
                </c:pt>
                <c:pt idx="5">
                  <c:v>2015</c:v>
                </c:pt>
                <c:pt idx="6">
                  <c:v>2016</c:v>
                </c:pt>
                <c:pt idx="7">
                  <c:v>2017</c:v>
                </c:pt>
                <c:pt idx="8">
                  <c:v>2018</c:v>
                </c:pt>
              </c:strCache>
            </c:strRef>
          </c:cat>
          <c:val>
            <c:numRef>
              <c:f>List1!$D$2:$D$10</c:f>
              <c:numCache>
                <c:formatCode>0.0</c:formatCode>
                <c:ptCount val="9"/>
                <c:pt idx="0">
                  <c:v>6.4121539485241046</c:v>
                </c:pt>
                <c:pt idx="1">
                  <c:v>6.2187586993937005</c:v>
                </c:pt>
                <c:pt idx="2">
                  <c:v>5.9751061370962253</c:v>
                </c:pt>
                <c:pt idx="3">
                  <c:v>5.8378353321721486</c:v>
                </c:pt>
                <c:pt idx="4">
                  <c:v>5.7685863175992527</c:v>
                </c:pt>
                <c:pt idx="5">
                  <c:v>5.7518342853958817</c:v>
                </c:pt>
                <c:pt idx="6">
                  <c:v>5.6600732038963022</c:v>
                </c:pt>
                <c:pt idx="7">
                  <c:v>5.5788859890852889</c:v>
                </c:pt>
                <c:pt idx="8">
                  <c:v>5.542897827162439</c:v>
                </c:pt>
              </c:numCache>
            </c:numRef>
          </c:val>
          <c:smooth val="0"/>
          <c:extLst>
            <c:ext xmlns:c16="http://schemas.microsoft.com/office/drawing/2014/chart" uri="{C3380CC4-5D6E-409C-BE32-E72D297353CC}">
              <c16:uniqueId val="{00000002-4E62-48CB-B542-5DFB46471A28}"/>
            </c:ext>
          </c:extLst>
        </c:ser>
        <c:dLbls>
          <c:showLegendKey val="0"/>
          <c:showVal val="0"/>
          <c:showCatName val="0"/>
          <c:showSerName val="0"/>
          <c:showPercent val="0"/>
          <c:showBubbleSize val="0"/>
        </c:dLbls>
        <c:marker val="1"/>
        <c:smooth val="0"/>
        <c:axId val="711304008"/>
        <c:axId val="711304400"/>
      </c:lineChart>
      <c:catAx>
        <c:axId val="711304008"/>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711304400"/>
        <c:crosses val="autoZero"/>
        <c:auto val="1"/>
        <c:lblAlgn val="ctr"/>
        <c:lblOffset val="100"/>
        <c:noMultiLvlLbl val="0"/>
      </c:catAx>
      <c:valAx>
        <c:axId val="711304400"/>
        <c:scaling>
          <c:orientation val="minMax"/>
          <c:max val="7.5"/>
          <c:min val="5"/>
        </c:scaling>
        <c:delete val="0"/>
        <c:axPos val="l"/>
        <c:numFmt formatCode="#,##0.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711304008"/>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3">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chemeClr val="tx1"/>
                </a:solidFill>
                <a:latin typeface="+mn-lt"/>
                <a:ea typeface="+mn-ea"/>
                <a:cs typeface="+mn-cs"/>
              </a:defRPr>
            </a:pPr>
            <a:r>
              <a:rPr lang="cs-CZ" sz="1400" b="1" dirty="0">
                <a:solidFill>
                  <a:schemeClr val="tx1"/>
                </a:solidFill>
              </a:rPr>
              <a:t>Průměrná</a:t>
            </a:r>
            <a:r>
              <a:rPr lang="cs-CZ" sz="1400" b="1" baseline="0" dirty="0">
                <a:solidFill>
                  <a:schemeClr val="tx1"/>
                </a:solidFill>
              </a:rPr>
              <a:t> délka akutních hospitalizací</a:t>
            </a:r>
            <a:endParaRPr lang="cs-CZ" sz="1400" b="1" dirty="0">
              <a:solidFill>
                <a:schemeClr val="tx1"/>
              </a:solidFill>
            </a:endParaRPr>
          </a:p>
        </c:rich>
      </c:tx>
      <c:layout/>
      <c:overlay val="0"/>
      <c:spPr>
        <a:noFill/>
        <a:ln>
          <a:noFill/>
        </a:ln>
        <a:effectLst/>
      </c:spPr>
      <c:txPr>
        <a:bodyPr rot="0" spcFirstLastPara="1" vertOverflow="ellipsis" vert="horz" wrap="square" anchor="ctr" anchorCtr="1"/>
        <a:lstStyle/>
        <a:p>
          <a:pPr>
            <a:defRPr sz="1400" b="1" i="0" u="none" strike="noStrike" kern="1200" spc="0" baseline="0">
              <a:solidFill>
                <a:schemeClr val="tx1"/>
              </a:solidFill>
              <a:latin typeface="+mn-lt"/>
              <a:ea typeface="+mn-ea"/>
              <a:cs typeface="+mn-cs"/>
            </a:defRPr>
          </a:pPr>
          <a:endParaRPr lang="cs-CZ"/>
        </a:p>
      </c:txPr>
    </c:title>
    <c:autoTitleDeleted val="0"/>
    <c:plotArea>
      <c:layout/>
      <c:lineChart>
        <c:grouping val="standard"/>
        <c:varyColors val="0"/>
        <c:ser>
          <c:idx val="0"/>
          <c:order val="0"/>
          <c:tx>
            <c:strRef>
              <c:f>List1!$B$1</c:f>
              <c:strCache>
                <c:ptCount val="1"/>
                <c:pt idx="0">
                  <c:v>Muži</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dLbls>
            <c:numFmt formatCode="#,##0.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cs-CZ"/>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List1!$A$2:$A$10</c:f>
              <c:strCache>
                <c:ptCount val="9"/>
                <c:pt idx="0">
                  <c:v>2010</c:v>
                </c:pt>
                <c:pt idx="1">
                  <c:v>2011</c:v>
                </c:pt>
                <c:pt idx="2">
                  <c:v>2012</c:v>
                </c:pt>
                <c:pt idx="3">
                  <c:v>2013</c:v>
                </c:pt>
                <c:pt idx="4">
                  <c:v>2014</c:v>
                </c:pt>
                <c:pt idx="5">
                  <c:v>2015</c:v>
                </c:pt>
                <c:pt idx="6">
                  <c:v>2016</c:v>
                </c:pt>
                <c:pt idx="7">
                  <c:v>2017</c:v>
                </c:pt>
                <c:pt idx="8">
                  <c:v>2018</c:v>
                </c:pt>
              </c:strCache>
            </c:strRef>
          </c:cat>
          <c:val>
            <c:numRef>
              <c:f>List1!$B$2:$B$10</c:f>
              <c:numCache>
                <c:formatCode>0.0</c:formatCode>
                <c:ptCount val="9"/>
                <c:pt idx="0">
                  <c:v>6.594767521289695</c:v>
                </c:pt>
                <c:pt idx="1">
                  <c:v>6.419775095995643</c:v>
                </c:pt>
                <c:pt idx="2">
                  <c:v>6.1704706581896511</c:v>
                </c:pt>
                <c:pt idx="3">
                  <c:v>6.1766487612106111</c:v>
                </c:pt>
                <c:pt idx="4">
                  <c:v>6.1659754970496987</c:v>
                </c:pt>
                <c:pt idx="5">
                  <c:v>6.1340573520439481</c:v>
                </c:pt>
                <c:pt idx="6">
                  <c:v>6.0135517232595266</c:v>
                </c:pt>
                <c:pt idx="7">
                  <c:v>6.0941614780034072</c:v>
                </c:pt>
                <c:pt idx="8">
                  <c:v>5.8742525819894746</c:v>
                </c:pt>
              </c:numCache>
            </c:numRef>
          </c:val>
          <c:smooth val="0"/>
          <c:extLst>
            <c:ext xmlns:c16="http://schemas.microsoft.com/office/drawing/2014/chart" uri="{C3380CC4-5D6E-409C-BE32-E72D297353CC}">
              <c16:uniqueId val="{00000000-3F24-4705-8614-AE882AF17A46}"/>
            </c:ext>
          </c:extLst>
        </c:ser>
        <c:ser>
          <c:idx val="1"/>
          <c:order val="1"/>
          <c:tx>
            <c:strRef>
              <c:f>List1!$C$1</c:f>
              <c:strCache>
                <c:ptCount val="1"/>
                <c:pt idx="0">
                  <c:v>Ženy</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dLbls>
            <c:numFmt formatCode="#,##0.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cs-CZ"/>
              </a:p>
            </c:txPr>
            <c:dLblPos val="b"/>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List1!$A$2:$A$10</c:f>
              <c:strCache>
                <c:ptCount val="9"/>
                <c:pt idx="0">
                  <c:v>2010</c:v>
                </c:pt>
                <c:pt idx="1">
                  <c:v>2011</c:v>
                </c:pt>
                <c:pt idx="2">
                  <c:v>2012</c:v>
                </c:pt>
                <c:pt idx="3">
                  <c:v>2013</c:v>
                </c:pt>
                <c:pt idx="4">
                  <c:v>2014</c:v>
                </c:pt>
                <c:pt idx="5">
                  <c:v>2015</c:v>
                </c:pt>
                <c:pt idx="6">
                  <c:v>2016</c:v>
                </c:pt>
                <c:pt idx="7">
                  <c:v>2017</c:v>
                </c:pt>
                <c:pt idx="8">
                  <c:v>2018</c:v>
                </c:pt>
              </c:strCache>
            </c:strRef>
          </c:cat>
          <c:val>
            <c:numRef>
              <c:f>List1!$C$2:$C$10</c:f>
              <c:numCache>
                <c:formatCode>0.0</c:formatCode>
                <c:ptCount val="9"/>
                <c:pt idx="0">
                  <c:v>6.1671582032996284</c:v>
                </c:pt>
                <c:pt idx="1">
                  <c:v>5.8912264099437666</c:v>
                </c:pt>
                <c:pt idx="2">
                  <c:v>5.5369948828146303</c:v>
                </c:pt>
                <c:pt idx="3">
                  <c:v>5.6034744348353804</c:v>
                </c:pt>
                <c:pt idx="4">
                  <c:v>5.5365381696766987</c:v>
                </c:pt>
                <c:pt idx="5">
                  <c:v>5.432630984096197</c:v>
                </c:pt>
                <c:pt idx="6">
                  <c:v>5.344699041714791</c:v>
                </c:pt>
                <c:pt idx="7">
                  <c:v>5.2700677626056445</c:v>
                </c:pt>
                <c:pt idx="8">
                  <c:v>5.1923454982746353</c:v>
                </c:pt>
              </c:numCache>
            </c:numRef>
          </c:val>
          <c:smooth val="0"/>
          <c:extLst>
            <c:ext xmlns:c16="http://schemas.microsoft.com/office/drawing/2014/chart" uri="{C3380CC4-5D6E-409C-BE32-E72D297353CC}">
              <c16:uniqueId val="{00000001-3F24-4705-8614-AE882AF17A46}"/>
            </c:ext>
          </c:extLst>
        </c:ser>
        <c:ser>
          <c:idx val="2"/>
          <c:order val="2"/>
          <c:tx>
            <c:strRef>
              <c:f>List1!$D$1</c:f>
              <c:strCache>
                <c:ptCount val="1"/>
                <c:pt idx="0">
                  <c:v>Celkem</c:v>
                </c:pt>
              </c:strCache>
            </c:strRef>
          </c:tx>
          <c:spPr>
            <a:ln w="38100" cap="rnd">
              <a:solidFill>
                <a:schemeClr val="accent2"/>
              </a:solidFill>
              <a:round/>
            </a:ln>
            <a:effectLst/>
          </c:spPr>
          <c:marker>
            <c:symbol val="circle"/>
            <c:size val="7"/>
            <c:spPr>
              <a:solidFill>
                <a:schemeClr val="accent2"/>
              </a:solidFill>
              <a:ln w="9525">
                <a:solidFill>
                  <a:schemeClr val="accent2"/>
                </a:solidFill>
              </a:ln>
              <a:effectLst/>
            </c:spPr>
          </c:marker>
          <c:dLbls>
            <c:numFmt formatCode="#,##0.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List1!$A$2:$A$10</c:f>
              <c:strCache>
                <c:ptCount val="9"/>
                <c:pt idx="0">
                  <c:v>2010</c:v>
                </c:pt>
                <c:pt idx="1">
                  <c:v>2011</c:v>
                </c:pt>
                <c:pt idx="2">
                  <c:v>2012</c:v>
                </c:pt>
                <c:pt idx="3">
                  <c:v>2013</c:v>
                </c:pt>
                <c:pt idx="4">
                  <c:v>2014</c:v>
                </c:pt>
                <c:pt idx="5">
                  <c:v>2015</c:v>
                </c:pt>
                <c:pt idx="6">
                  <c:v>2016</c:v>
                </c:pt>
                <c:pt idx="7">
                  <c:v>2017</c:v>
                </c:pt>
                <c:pt idx="8">
                  <c:v>2018</c:v>
                </c:pt>
              </c:strCache>
            </c:strRef>
          </c:cat>
          <c:val>
            <c:numRef>
              <c:f>List1!$D$2:$D$10</c:f>
              <c:numCache>
                <c:formatCode>0.0</c:formatCode>
                <c:ptCount val="9"/>
                <c:pt idx="0">
                  <c:v>6.3550937090366553</c:v>
                </c:pt>
                <c:pt idx="1">
                  <c:v>6.1244989269952113</c:v>
                </c:pt>
                <c:pt idx="2">
                  <c:v>5.8178103995377679</c:v>
                </c:pt>
                <c:pt idx="3">
                  <c:v>5.8584753703138004</c:v>
                </c:pt>
                <c:pt idx="4">
                  <c:v>5.8161495917830468</c:v>
                </c:pt>
                <c:pt idx="5">
                  <c:v>5.7501684468647065</c:v>
                </c:pt>
                <c:pt idx="6">
                  <c:v>5.6409307364192607</c:v>
                </c:pt>
                <c:pt idx="7">
                  <c:v>5.6369057761118029</c:v>
                </c:pt>
                <c:pt idx="8">
                  <c:v>5.49708495280401</c:v>
                </c:pt>
              </c:numCache>
            </c:numRef>
          </c:val>
          <c:smooth val="0"/>
          <c:extLst>
            <c:ext xmlns:c16="http://schemas.microsoft.com/office/drawing/2014/chart" uri="{C3380CC4-5D6E-409C-BE32-E72D297353CC}">
              <c16:uniqueId val="{00000002-3F24-4705-8614-AE882AF17A46}"/>
            </c:ext>
          </c:extLst>
        </c:ser>
        <c:dLbls>
          <c:showLegendKey val="0"/>
          <c:showVal val="0"/>
          <c:showCatName val="0"/>
          <c:showSerName val="0"/>
          <c:showPercent val="0"/>
          <c:showBubbleSize val="0"/>
        </c:dLbls>
        <c:marker val="1"/>
        <c:smooth val="0"/>
        <c:axId val="852990960"/>
        <c:axId val="852992528"/>
      </c:lineChart>
      <c:catAx>
        <c:axId val="852990960"/>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852992528"/>
        <c:crosses val="autoZero"/>
        <c:auto val="1"/>
        <c:lblAlgn val="ctr"/>
        <c:lblOffset val="100"/>
        <c:noMultiLvlLbl val="0"/>
      </c:catAx>
      <c:valAx>
        <c:axId val="852992528"/>
        <c:scaling>
          <c:orientation val="minMax"/>
          <c:max val="7.5"/>
          <c:min val="5"/>
        </c:scaling>
        <c:delete val="0"/>
        <c:axPos val="l"/>
        <c:numFmt formatCode="#,##0.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852990960"/>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3">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193321616871705"/>
          <c:y val="6.4837905236907731E-2"/>
          <c:w val="0.87873462214411246"/>
          <c:h val="0.80049875311720697"/>
        </c:manualLayout>
      </c:layout>
      <c:areaChart>
        <c:grouping val="stacked"/>
        <c:varyColors val="0"/>
        <c:ser>
          <c:idx val="5"/>
          <c:order val="0"/>
          <c:tx>
            <c:strRef>
              <c:f>Sheet1!$A$2</c:f>
              <c:strCache>
                <c:ptCount val="1"/>
                <c:pt idx="0">
                  <c:v>min</c:v>
                </c:pt>
              </c:strCache>
            </c:strRef>
          </c:tx>
          <c:spPr>
            <a:noFill/>
            <a:ln w="25401">
              <a:noFill/>
            </a:ln>
          </c:spPr>
          <c:cat>
            <c:strRef>
              <c:f>Sheet1!$B$1:$J$1</c:f>
              <c:strCache>
                <c:ptCount val="9"/>
                <c:pt idx="0">
                  <c:v>2010</c:v>
                </c:pt>
                <c:pt idx="1">
                  <c:v>2011</c:v>
                </c:pt>
                <c:pt idx="2">
                  <c:v>2012</c:v>
                </c:pt>
                <c:pt idx="3">
                  <c:v>2013</c:v>
                </c:pt>
                <c:pt idx="4">
                  <c:v>2014</c:v>
                </c:pt>
                <c:pt idx="5">
                  <c:v>2015</c:v>
                </c:pt>
                <c:pt idx="6">
                  <c:v>2016</c:v>
                </c:pt>
                <c:pt idx="7">
                  <c:v>2017</c:v>
                </c:pt>
                <c:pt idx="8">
                  <c:v>2018</c:v>
                </c:pt>
              </c:strCache>
            </c:strRef>
          </c:cat>
          <c:val>
            <c:numRef>
              <c:f>Sheet1!$B$2:$J$2</c:f>
              <c:numCache>
                <c:formatCode>0.0</c:formatCode>
                <c:ptCount val="9"/>
                <c:pt idx="0">
                  <c:v>5.8270774606588631</c:v>
                </c:pt>
                <c:pt idx="1">
                  <c:v>5.6879022554570122</c:v>
                </c:pt>
                <c:pt idx="2">
                  <c:v>5.4500607771635217</c:v>
                </c:pt>
                <c:pt idx="3">
                  <c:v>5.336866651713505</c:v>
                </c:pt>
                <c:pt idx="4">
                  <c:v>5.3167488449007827</c:v>
                </c:pt>
                <c:pt idx="5">
                  <c:v>5.2837375162711835</c:v>
                </c:pt>
                <c:pt idx="6">
                  <c:v>5.2049791711261353</c:v>
                </c:pt>
                <c:pt idx="7">
                  <c:v>5.1939334772034425</c:v>
                </c:pt>
                <c:pt idx="8">
                  <c:v>5.1468103541643924</c:v>
                </c:pt>
              </c:numCache>
            </c:numRef>
          </c:val>
          <c:extLst>
            <c:ext xmlns:c16="http://schemas.microsoft.com/office/drawing/2014/chart" uri="{C3380CC4-5D6E-409C-BE32-E72D297353CC}">
              <c16:uniqueId val="{00000000-0B84-4DC5-A348-32F97F464C0A}"/>
            </c:ext>
          </c:extLst>
        </c:ser>
        <c:ser>
          <c:idx val="1"/>
          <c:order val="1"/>
          <c:tx>
            <c:strRef>
              <c:f>Sheet1!$A$3</c:f>
              <c:strCache>
                <c:ptCount val="1"/>
                <c:pt idx="0">
                  <c:v>max (max-min)</c:v>
                </c:pt>
              </c:strCache>
            </c:strRef>
          </c:tx>
          <c:spPr>
            <a:solidFill>
              <a:schemeClr val="accent1">
                <a:lumMod val="20000"/>
                <a:lumOff val="80000"/>
              </a:schemeClr>
            </a:solidFill>
            <a:ln w="25401">
              <a:noFill/>
            </a:ln>
          </c:spPr>
          <c:cat>
            <c:strRef>
              <c:f>Sheet1!$B$1:$J$1</c:f>
              <c:strCache>
                <c:ptCount val="9"/>
                <c:pt idx="0">
                  <c:v>2010</c:v>
                </c:pt>
                <c:pt idx="1">
                  <c:v>2011</c:v>
                </c:pt>
                <c:pt idx="2">
                  <c:v>2012</c:v>
                </c:pt>
                <c:pt idx="3">
                  <c:v>2013</c:v>
                </c:pt>
                <c:pt idx="4">
                  <c:v>2014</c:v>
                </c:pt>
                <c:pt idx="5">
                  <c:v>2015</c:v>
                </c:pt>
                <c:pt idx="6">
                  <c:v>2016</c:v>
                </c:pt>
                <c:pt idx="7">
                  <c:v>2017</c:v>
                </c:pt>
                <c:pt idx="8">
                  <c:v>2018</c:v>
                </c:pt>
              </c:strCache>
            </c:strRef>
          </c:cat>
          <c:val>
            <c:numRef>
              <c:f>Sheet1!$B$3:$J$3</c:f>
              <c:numCache>
                <c:formatCode>0.0</c:formatCode>
                <c:ptCount val="9"/>
                <c:pt idx="0">
                  <c:v>1.2982493160833446</c:v>
                </c:pt>
                <c:pt idx="1">
                  <c:v>1.3046582720508511</c:v>
                </c:pt>
                <c:pt idx="2">
                  <c:v>1.3727350814182984</c:v>
                </c:pt>
                <c:pt idx="3">
                  <c:v>1.4050571342101792</c:v>
                </c:pt>
                <c:pt idx="4">
                  <c:v>1.3462212853470339</c:v>
                </c:pt>
                <c:pt idx="5">
                  <c:v>1.2950462877031264</c:v>
                </c:pt>
                <c:pt idx="6">
                  <c:v>1.3891543310076431</c:v>
                </c:pt>
                <c:pt idx="7">
                  <c:v>1.227988965300824</c:v>
                </c:pt>
                <c:pt idx="8">
                  <c:v>1.1724571365047565</c:v>
                </c:pt>
              </c:numCache>
            </c:numRef>
          </c:val>
          <c:extLst>
            <c:ext xmlns:c16="http://schemas.microsoft.com/office/drawing/2014/chart" uri="{C3380CC4-5D6E-409C-BE32-E72D297353CC}">
              <c16:uniqueId val="{00000001-0B84-4DC5-A348-32F97F464C0A}"/>
            </c:ext>
          </c:extLst>
        </c:ser>
        <c:dLbls>
          <c:showLegendKey val="0"/>
          <c:showVal val="0"/>
          <c:showCatName val="0"/>
          <c:showSerName val="0"/>
          <c:showPercent val="0"/>
          <c:showBubbleSize val="0"/>
        </c:dLbls>
        <c:axId val="333164512"/>
        <c:axId val="326458888"/>
      </c:areaChart>
      <c:lineChart>
        <c:grouping val="standard"/>
        <c:varyColors val="0"/>
        <c:ser>
          <c:idx val="2"/>
          <c:order val="2"/>
          <c:tx>
            <c:strRef>
              <c:f>Sheet1!$A$4</c:f>
              <c:strCache>
                <c:ptCount val="1"/>
                <c:pt idx="0">
                  <c:v>Česká republika</c:v>
                </c:pt>
              </c:strCache>
            </c:strRef>
          </c:tx>
          <c:spPr>
            <a:ln w="25401">
              <a:solidFill>
                <a:srgbClr val="037BC1"/>
              </a:solidFill>
              <a:prstDash val="solid"/>
            </a:ln>
          </c:spPr>
          <c:marker>
            <c:symbol val="none"/>
          </c:marker>
          <c:cat>
            <c:strRef>
              <c:f>Sheet1!$B$1:$J$1</c:f>
              <c:strCache>
                <c:ptCount val="9"/>
                <c:pt idx="0">
                  <c:v>2010</c:v>
                </c:pt>
                <c:pt idx="1">
                  <c:v>2011</c:v>
                </c:pt>
                <c:pt idx="2">
                  <c:v>2012</c:v>
                </c:pt>
                <c:pt idx="3">
                  <c:v>2013</c:v>
                </c:pt>
                <c:pt idx="4">
                  <c:v>2014</c:v>
                </c:pt>
                <c:pt idx="5">
                  <c:v>2015</c:v>
                </c:pt>
                <c:pt idx="6">
                  <c:v>2016</c:v>
                </c:pt>
                <c:pt idx="7">
                  <c:v>2017</c:v>
                </c:pt>
                <c:pt idx="8">
                  <c:v>2018</c:v>
                </c:pt>
              </c:strCache>
            </c:strRef>
          </c:cat>
          <c:val>
            <c:numRef>
              <c:f>Sheet1!$B$4:$J$4</c:f>
              <c:numCache>
                <c:formatCode>0.0</c:formatCode>
                <c:ptCount val="9"/>
                <c:pt idx="0">
                  <c:v>6.4121539485241046</c:v>
                </c:pt>
                <c:pt idx="1">
                  <c:v>6.2187586993937005</c:v>
                </c:pt>
                <c:pt idx="2">
                  <c:v>5.9751061370962253</c:v>
                </c:pt>
                <c:pt idx="3">
                  <c:v>5.8378353321721486</c:v>
                </c:pt>
                <c:pt idx="4">
                  <c:v>5.7685863175992527</c:v>
                </c:pt>
                <c:pt idx="5">
                  <c:v>5.7518342853958817</c:v>
                </c:pt>
                <c:pt idx="6">
                  <c:v>5.6600732038963022</c:v>
                </c:pt>
                <c:pt idx="7">
                  <c:v>5.5788859890852889</c:v>
                </c:pt>
                <c:pt idx="8">
                  <c:v>5.542897827162439</c:v>
                </c:pt>
              </c:numCache>
            </c:numRef>
          </c:val>
          <c:smooth val="0"/>
          <c:extLst>
            <c:ext xmlns:c16="http://schemas.microsoft.com/office/drawing/2014/chart" uri="{C3380CC4-5D6E-409C-BE32-E72D297353CC}">
              <c16:uniqueId val="{00000002-0B84-4DC5-A348-32F97F464C0A}"/>
            </c:ext>
          </c:extLst>
        </c:ser>
        <c:ser>
          <c:idx val="0"/>
          <c:order val="3"/>
          <c:tx>
            <c:strRef>
              <c:f>Sheet1!$A$5</c:f>
              <c:strCache>
                <c:ptCount val="1"/>
                <c:pt idx="0">
                  <c:v>Liberecký kraj</c:v>
                </c:pt>
              </c:strCache>
            </c:strRef>
          </c:tx>
          <c:spPr>
            <a:ln w="25400">
              <a:solidFill>
                <a:srgbClr val="7F0506"/>
              </a:solidFill>
            </a:ln>
          </c:spPr>
          <c:marker>
            <c:symbol val="none"/>
          </c:marker>
          <c:cat>
            <c:strRef>
              <c:f>Sheet1!$B$1:$J$1</c:f>
              <c:strCache>
                <c:ptCount val="9"/>
                <c:pt idx="0">
                  <c:v>2010</c:v>
                </c:pt>
                <c:pt idx="1">
                  <c:v>2011</c:v>
                </c:pt>
                <c:pt idx="2">
                  <c:v>2012</c:v>
                </c:pt>
                <c:pt idx="3">
                  <c:v>2013</c:v>
                </c:pt>
                <c:pt idx="4">
                  <c:v>2014</c:v>
                </c:pt>
                <c:pt idx="5">
                  <c:v>2015</c:v>
                </c:pt>
                <c:pt idx="6">
                  <c:v>2016</c:v>
                </c:pt>
                <c:pt idx="7">
                  <c:v>2017</c:v>
                </c:pt>
                <c:pt idx="8">
                  <c:v>2018</c:v>
                </c:pt>
              </c:strCache>
            </c:strRef>
          </c:cat>
          <c:val>
            <c:numRef>
              <c:f>Sheet1!$B$5:$J$5</c:f>
              <c:numCache>
                <c:formatCode>0.0</c:formatCode>
                <c:ptCount val="9"/>
                <c:pt idx="0">
                  <c:v>6.3550937090366553</c:v>
                </c:pt>
                <c:pt idx="1">
                  <c:v>6.1244989269952113</c:v>
                </c:pt>
                <c:pt idx="2">
                  <c:v>5.8178103995377679</c:v>
                </c:pt>
                <c:pt idx="3">
                  <c:v>5.8584753703138004</c:v>
                </c:pt>
                <c:pt idx="4">
                  <c:v>5.8161495917830468</c:v>
                </c:pt>
                <c:pt idx="5">
                  <c:v>5.7501684468647065</c:v>
                </c:pt>
                <c:pt idx="6">
                  <c:v>5.6409307364192607</c:v>
                </c:pt>
                <c:pt idx="7">
                  <c:v>5.6369057761118029</c:v>
                </c:pt>
                <c:pt idx="8">
                  <c:v>5.49708495280401</c:v>
                </c:pt>
              </c:numCache>
            </c:numRef>
          </c:val>
          <c:smooth val="0"/>
          <c:extLst>
            <c:ext xmlns:c16="http://schemas.microsoft.com/office/drawing/2014/chart" uri="{C3380CC4-5D6E-409C-BE32-E72D297353CC}">
              <c16:uniqueId val="{00000003-0B84-4DC5-A348-32F97F464C0A}"/>
            </c:ext>
          </c:extLst>
        </c:ser>
        <c:dLbls>
          <c:showLegendKey val="0"/>
          <c:showVal val="0"/>
          <c:showCatName val="0"/>
          <c:showSerName val="0"/>
          <c:showPercent val="0"/>
          <c:showBubbleSize val="0"/>
        </c:dLbls>
        <c:marker val="1"/>
        <c:smooth val="0"/>
        <c:axId val="333164512"/>
        <c:axId val="326458888"/>
      </c:lineChart>
      <c:catAx>
        <c:axId val="333164512"/>
        <c:scaling>
          <c:orientation val="minMax"/>
        </c:scaling>
        <c:delete val="0"/>
        <c:axPos val="b"/>
        <c:numFmt formatCode="General" sourceLinked="1"/>
        <c:majorTickMark val="out"/>
        <c:minorTickMark val="none"/>
        <c:tickLblPos val="nextTo"/>
        <c:spPr>
          <a:ln w="3175">
            <a:solidFill>
              <a:schemeClr val="tx1"/>
            </a:solidFill>
            <a:prstDash val="solid"/>
          </a:ln>
        </c:spPr>
        <c:txPr>
          <a:bodyPr rot="0" vert="horz"/>
          <a:lstStyle/>
          <a:p>
            <a:pPr>
              <a:defRPr sz="1400" b="0" i="0" u="none" strike="noStrike" baseline="0">
                <a:solidFill>
                  <a:schemeClr val="tx1"/>
                </a:solidFill>
                <a:latin typeface="Calibri"/>
                <a:ea typeface="Calibri"/>
                <a:cs typeface="Calibri"/>
              </a:defRPr>
            </a:pPr>
            <a:endParaRPr lang="cs-CZ"/>
          </a:p>
        </c:txPr>
        <c:crossAx val="326458888"/>
        <c:crosses val="autoZero"/>
        <c:auto val="1"/>
        <c:lblAlgn val="ctr"/>
        <c:lblOffset val="100"/>
        <c:tickMarkSkip val="1"/>
        <c:noMultiLvlLbl val="0"/>
      </c:catAx>
      <c:valAx>
        <c:axId val="326458888"/>
        <c:scaling>
          <c:orientation val="minMax"/>
        </c:scaling>
        <c:delete val="0"/>
        <c:axPos val="l"/>
        <c:majorGridlines>
          <c:spPr>
            <a:ln w="12700">
              <a:solidFill>
                <a:srgbClr val="EAEAEA"/>
              </a:solidFill>
              <a:prstDash val="solid"/>
            </a:ln>
          </c:spPr>
        </c:majorGridlines>
        <c:numFmt formatCode="#,##0" sourceLinked="0"/>
        <c:majorTickMark val="out"/>
        <c:minorTickMark val="none"/>
        <c:tickLblPos val="nextTo"/>
        <c:spPr>
          <a:ln w="3175">
            <a:solidFill>
              <a:schemeClr val="tx1"/>
            </a:solidFill>
            <a:prstDash val="solid"/>
          </a:ln>
        </c:spPr>
        <c:txPr>
          <a:bodyPr rot="0" vert="horz"/>
          <a:lstStyle/>
          <a:p>
            <a:pPr>
              <a:defRPr sz="1400" b="0" i="0" u="none" strike="noStrike" baseline="0">
                <a:solidFill>
                  <a:schemeClr val="tx1"/>
                </a:solidFill>
                <a:latin typeface="Calibri"/>
                <a:ea typeface="Calibri"/>
                <a:cs typeface="Calibri"/>
              </a:defRPr>
            </a:pPr>
            <a:endParaRPr lang="cs-CZ"/>
          </a:p>
        </c:txPr>
        <c:crossAx val="333164512"/>
        <c:crosses val="autoZero"/>
        <c:crossBetween val="midCat"/>
      </c:valAx>
      <c:spPr>
        <a:noFill/>
        <a:ln w="25401">
          <a:noFill/>
        </a:ln>
      </c:spPr>
    </c:plotArea>
    <c:plotVisOnly val="1"/>
    <c:dispBlanksAs val="gap"/>
    <c:showDLblsOverMax val="0"/>
  </c:chart>
  <c:spPr>
    <a:noFill/>
    <a:ln>
      <a:noFill/>
    </a:ln>
  </c:spPr>
  <c:txPr>
    <a:bodyPr/>
    <a:lstStyle/>
    <a:p>
      <a:pPr>
        <a:defRPr sz="800" b="0" i="0" u="none" strike="noStrike" baseline="0">
          <a:solidFill>
            <a:schemeClr val="tx1"/>
          </a:solidFill>
          <a:latin typeface="Arial"/>
          <a:ea typeface="Arial"/>
          <a:cs typeface="Arial"/>
        </a:defRPr>
      </a:pPr>
      <a:endParaRPr lang="cs-CZ"/>
    </a:p>
  </c:txPr>
  <c:externalData r:id="rId1">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chemeClr val="tx1"/>
                </a:solidFill>
                <a:latin typeface="+mn-lt"/>
                <a:ea typeface="+mn-ea"/>
                <a:cs typeface="+mn-cs"/>
              </a:defRPr>
            </a:pPr>
            <a:r>
              <a:rPr lang="cs-CZ" sz="1400" b="1" dirty="0">
                <a:solidFill>
                  <a:schemeClr val="tx1"/>
                </a:solidFill>
              </a:rPr>
              <a:t>Průměrná</a:t>
            </a:r>
            <a:r>
              <a:rPr lang="cs-CZ" sz="1400" b="1" baseline="0" dirty="0">
                <a:solidFill>
                  <a:schemeClr val="tx1"/>
                </a:solidFill>
              </a:rPr>
              <a:t> délka akutních hospitalizací</a:t>
            </a:r>
            <a:endParaRPr lang="cs-CZ" sz="1400" b="1" dirty="0">
              <a:solidFill>
                <a:schemeClr val="tx1"/>
              </a:solidFill>
            </a:endParaRPr>
          </a:p>
        </c:rich>
      </c:tx>
      <c:layout/>
      <c:overlay val="0"/>
      <c:spPr>
        <a:noFill/>
        <a:ln>
          <a:noFill/>
        </a:ln>
        <a:effectLst/>
      </c:spPr>
      <c:txPr>
        <a:bodyPr rot="0" spcFirstLastPara="1" vertOverflow="ellipsis" vert="horz" wrap="square" anchor="ctr" anchorCtr="1"/>
        <a:lstStyle/>
        <a:p>
          <a:pPr>
            <a:defRPr sz="1400" b="1" i="0" u="none" strike="noStrike" kern="1200" spc="0" baseline="0">
              <a:solidFill>
                <a:schemeClr val="tx1"/>
              </a:solidFill>
              <a:latin typeface="+mn-lt"/>
              <a:ea typeface="+mn-ea"/>
              <a:cs typeface="+mn-cs"/>
            </a:defRPr>
          </a:pPr>
          <a:endParaRPr lang="cs-CZ"/>
        </a:p>
      </c:txPr>
    </c:title>
    <c:autoTitleDeleted val="0"/>
    <c:plotArea>
      <c:layout/>
      <c:lineChart>
        <c:grouping val="standard"/>
        <c:varyColors val="0"/>
        <c:ser>
          <c:idx val="0"/>
          <c:order val="0"/>
          <c:tx>
            <c:strRef>
              <c:f>List1!$B$1</c:f>
              <c:strCache>
                <c:ptCount val="1"/>
                <c:pt idx="0">
                  <c:v>Muži</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dLbls>
            <c:numFmt formatCode="#,##0.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cs-CZ"/>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List1!$A$2:$A$10</c:f>
              <c:strCache>
                <c:ptCount val="9"/>
                <c:pt idx="0">
                  <c:v>2010</c:v>
                </c:pt>
                <c:pt idx="1">
                  <c:v>2011</c:v>
                </c:pt>
                <c:pt idx="2">
                  <c:v>2012</c:v>
                </c:pt>
                <c:pt idx="3">
                  <c:v>2013</c:v>
                </c:pt>
                <c:pt idx="4">
                  <c:v>2014</c:v>
                </c:pt>
                <c:pt idx="5">
                  <c:v>2015</c:v>
                </c:pt>
                <c:pt idx="6">
                  <c:v>2016</c:v>
                </c:pt>
                <c:pt idx="7">
                  <c:v>2017</c:v>
                </c:pt>
                <c:pt idx="8">
                  <c:v>2018</c:v>
                </c:pt>
              </c:strCache>
            </c:strRef>
          </c:cat>
          <c:val>
            <c:numRef>
              <c:f>List1!$B$2:$B$10</c:f>
              <c:numCache>
                <c:formatCode>0.0</c:formatCode>
                <c:ptCount val="9"/>
                <c:pt idx="0">
                  <c:v>6.7978703135500558</c:v>
                </c:pt>
                <c:pt idx="1">
                  <c:v>6.5745022095783643</c:v>
                </c:pt>
                <c:pt idx="2">
                  <c:v>6.2857927897724055</c:v>
                </c:pt>
                <c:pt idx="3">
                  <c:v>6.1725411075662775</c:v>
                </c:pt>
                <c:pt idx="4">
                  <c:v>6.1049111199552284</c:v>
                </c:pt>
                <c:pt idx="5">
                  <c:v>6.1108167225992469</c:v>
                </c:pt>
                <c:pt idx="6">
                  <c:v>6.0003591597990482</c:v>
                </c:pt>
                <c:pt idx="7">
                  <c:v>5.9118210847487349</c:v>
                </c:pt>
                <c:pt idx="8">
                  <c:v>5.8780179430811001</c:v>
                </c:pt>
              </c:numCache>
            </c:numRef>
          </c:val>
          <c:smooth val="0"/>
          <c:extLst>
            <c:ext xmlns:c16="http://schemas.microsoft.com/office/drawing/2014/chart" uri="{C3380CC4-5D6E-409C-BE32-E72D297353CC}">
              <c16:uniqueId val="{00000000-ACC1-42F2-9B17-EE7A74B94F44}"/>
            </c:ext>
          </c:extLst>
        </c:ser>
        <c:ser>
          <c:idx val="1"/>
          <c:order val="1"/>
          <c:tx>
            <c:strRef>
              <c:f>List1!$C$1</c:f>
              <c:strCache>
                <c:ptCount val="1"/>
                <c:pt idx="0">
                  <c:v>Ženy</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dLbls>
            <c:numFmt formatCode="#,##0.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cs-CZ"/>
              </a:p>
            </c:txPr>
            <c:dLblPos val="b"/>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List1!$A$2:$A$10</c:f>
              <c:strCache>
                <c:ptCount val="9"/>
                <c:pt idx="0">
                  <c:v>2010</c:v>
                </c:pt>
                <c:pt idx="1">
                  <c:v>2011</c:v>
                </c:pt>
                <c:pt idx="2">
                  <c:v>2012</c:v>
                </c:pt>
                <c:pt idx="3">
                  <c:v>2013</c:v>
                </c:pt>
                <c:pt idx="4">
                  <c:v>2014</c:v>
                </c:pt>
                <c:pt idx="5">
                  <c:v>2015</c:v>
                </c:pt>
                <c:pt idx="6">
                  <c:v>2016</c:v>
                </c:pt>
                <c:pt idx="7">
                  <c:v>2017</c:v>
                </c:pt>
                <c:pt idx="8">
                  <c:v>2018</c:v>
                </c:pt>
              </c:strCache>
            </c:strRef>
          </c:cat>
          <c:val>
            <c:numRef>
              <c:f>List1!$C$2:$C$10</c:f>
              <c:numCache>
                <c:formatCode>0.0</c:formatCode>
                <c:ptCount val="9"/>
                <c:pt idx="0">
                  <c:v>6.565286770993124</c:v>
                </c:pt>
                <c:pt idx="1">
                  <c:v>6.3515639506239685</c:v>
                </c:pt>
                <c:pt idx="2">
                  <c:v>6.1121690676439107</c:v>
                </c:pt>
                <c:pt idx="3">
                  <c:v>5.9559741862009501</c:v>
                </c:pt>
                <c:pt idx="4">
                  <c:v>5.8975686409912731</c:v>
                </c:pt>
                <c:pt idx="5">
                  <c:v>5.8775938613147289</c:v>
                </c:pt>
                <c:pt idx="6">
                  <c:v>5.783389605387482</c:v>
                </c:pt>
                <c:pt idx="7">
                  <c:v>5.7212089435264506</c:v>
                </c:pt>
                <c:pt idx="8">
                  <c:v>5.6838293393910035</c:v>
                </c:pt>
              </c:numCache>
            </c:numRef>
          </c:val>
          <c:smooth val="0"/>
          <c:extLst>
            <c:ext xmlns:c16="http://schemas.microsoft.com/office/drawing/2014/chart" uri="{C3380CC4-5D6E-409C-BE32-E72D297353CC}">
              <c16:uniqueId val="{00000001-ACC1-42F2-9B17-EE7A74B94F44}"/>
            </c:ext>
          </c:extLst>
        </c:ser>
        <c:ser>
          <c:idx val="2"/>
          <c:order val="2"/>
          <c:tx>
            <c:strRef>
              <c:f>List1!$D$1</c:f>
              <c:strCache>
                <c:ptCount val="1"/>
                <c:pt idx="0">
                  <c:v>Celkem</c:v>
                </c:pt>
              </c:strCache>
            </c:strRef>
          </c:tx>
          <c:spPr>
            <a:ln w="38100" cap="rnd">
              <a:solidFill>
                <a:schemeClr val="accent2"/>
              </a:solidFill>
              <a:round/>
            </a:ln>
            <a:effectLst/>
          </c:spPr>
          <c:marker>
            <c:symbol val="circle"/>
            <c:size val="7"/>
            <c:spPr>
              <a:solidFill>
                <a:schemeClr val="accent2"/>
              </a:solidFill>
              <a:ln w="9525">
                <a:solidFill>
                  <a:schemeClr val="accent2"/>
                </a:solidFill>
              </a:ln>
              <a:effectLst/>
            </c:spPr>
          </c:marker>
          <c:dLbls>
            <c:numFmt formatCode="#,##0.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List1!$A$2:$A$10</c:f>
              <c:strCache>
                <c:ptCount val="9"/>
                <c:pt idx="0">
                  <c:v>2010</c:v>
                </c:pt>
                <c:pt idx="1">
                  <c:v>2011</c:v>
                </c:pt>
                <c:pt idx="2">
                  <c:v>2012</c:v>
                </c:pt>
                <c:pt idx="3">
                  <c:v>2013</c:v>
                </c:pt>
                <c:pt idx="4">
                  <c:v>2014</c:v>
                </c:pt>
                <c:pt idx="5">
                  <c:v>2015</c:v>
                </c:pt>
                <c:pt idx="6">
                  <c:v>2016</c:v>
                </c:pt>
                <c:pt idx="7">
                  <c:v>2017</c:v>
                </c:pt>
                <c:pt idx="8">
                  <c:v>2018</c:v>
                </c:pt>
              </c:strCache>
            </c:strRef>
          </c:cat>
          <c:val>
            <c:numRef>
              <c:f>List1!$D$2:$D$10</c:f>
              <c:numCache>
                <c:formatCode>0.0</c:formatCode>
                <c:ptCount val="9"/>
                <c:pt idx="0">
                  <c:v>6.6753579624065269</c:v>
                </c:pt>
                <c:pt idx="1">
                  <c:v>6.4571052149180685</c:v>
                </c:pt>
                <c:pt idx="2">
                  <c:v>6.195169395006789</c:v>
                </c:pt>
                <c:pt idx="3">
                  <c:v>6.0591514474266974</c:v>
                </c:pt>
                <c:pt idx="4">
                  <c:v>5.9959212404581477</c:v>
                </c:pt>
                <c:pt idx="5">
                  <c:v>5.9893794959158262</c:v>
                </c:pt>
                <c:pt idx="6">
                  <c:v>5.8873053708863301</c:v>
                </c:pt>
                <c:pt idx="7">
                  <c:v>5.8129491933116499</c:v>
                </c:pt>
                <c:pt idx="8">
                  <c:v>5.7776696927287841</c:v>
                </c:pt>
              </c:numCache>
            </c:numRef>
          </c:val>
          <c:smooth val="0"/>
          <c:extLst>
            <c:ext xmlns:c16="http://schemas.microsoft.com/office/drawing/2014/chart" uri="{C3380CC4-5D6E-409C-BE32-E72D297353CC}">
              <c16:uniqueId val="{00000002-ACC1-42F2-9B17-EE7A74B94F44}"/>
            </c:ext>
          </c:extLst>
        </c:ser>
        <c:dLbls>
          <c:showLegendKey val="0"/>
          <c:showVal val="0"/>
          <c:showCatName val="0"/>
          <c:showSerName val="0"/>
          <c:showPercent val="0"/>
          <c:showBubbleSize val="0"/>
        </c:dLbls>
        <c:marker val="1"/>
        <c:smooth val="0"/>
        <c:axId val="756237864"/>
        <c:axId val="756228064"/>
      </c:lineChart>
      <c:catAx>
        <c:axId val="756237864"/>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756228064"/>
        <c:crosses val="autoZero"/>
        <c:auto val="1"/>
        <c:lblAlgn val="ctr"/>
        <c:lblOffset val="100"/>
        <c:noMultiLvlLbl val="0"/>
      </c:catAx>
      <c:valAx>
        <c:axId val="756228064"/>
        <c:scaling>
          <c:orientation val="minMax"/>
          <c:max val="7.5"/>
          <c:min val="5.5"/>
        </c:scaling>
        <c:delete val="0"/>
        <c:axPos val="l"/>
        <c:numFmt formatCode="#,##0.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756237864"/>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3">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chemeClr val="tx1"/>
                </a:solidFill>
                <a:latin typeface="+mn-lt"/>
                <a:ea typeface="+mn-ea"/>
                <a:cs typeface="+mn-cs"/>
              </a:defRPr>
            </a:pPr>
            <a:r>
              <a:rPr lang="cs-CZ" sz="1400" b="1" dirty="0">
                <a:solidFill>
                  <a:schemeClr val="tx1"/>
                </a:solidFill>
              </a:rPr>
              <a:t>Průměrná</a:t>
            </a:r>
            <a:r>
              <a:rPr lang="cs-CZ" sz="1400" b="1" baseline="0" dirty="0">
                <a:solidFill>
                  <a:schemeClr val="tx1"/>
                </a:solidFill>
              </a:rPr>
              <a:t> délka akutních hospitalizací</a:t>
            </a:r>
            <a:endParaRPr lang="cs-CZ" sz="1400" b="1" dirty="0">
              <a:solidFill>
                <a:schemeClr val="tx1"/>
              </a:solidFill>
            </a:endParaRPr>
          </a:p>
        </c:rich>
      </c:tx>
      <c:layout/>
      <c:overlay val="0"/>
      <c:spPr>
        <a:noFill/>
        <a:ln>
          <a:noFill/>
        </a:ln>
        <a:effectLst/>
      </c:spPr>
      <c:txPr>
        <a:bodyPr rot="0" spcFirstLastPara="1" vertOverflow="ellipsis" vert="horz" wrap="square" anchor="ctr" anchorCtr="1"/>
        <a:lstStyle/>
        <a:p>
          <a:pPr>
            <a:defRPr sz="1400" b="1" i="0" u="none" strike="noStrike" kern="1200" spc="0" baseline="0">
              <a:solidFill>
                <a:schemeClr val="tx1"/>
              </a:solidFill>
              <a:latin typeface="+mn-lt"/>
              <a:ea typeface="+mn-ea"/>
              <a:cs typeface="+mn-cs"/>
            </a:defRPr>
          </a:pPr>
          <a:endParaRPr lang="cs-CZ"/>
        </a:p>
      </c:txPr>
    </c:title>
    <c:autoTitleDeleted val="0"/>
    <c:plotArea>
      <c:layout/>
      <c:lineChart>
        <c:grouping val="standard"/>
        <c:varyColors val="0"/>
        <c:ser>
          <c:idx val="0"/>
          <c:order val="0"/>
          <c:tx>
            <c:strRef>
              <c:f>List1!$B$1</c:f>
              <c:strCache>
                <c:ptCount val="1"/>
                <c:pt idx="0">
                  <c:v>Muži</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dLbls>
            <c:numFmt formatCode="#,##0.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cs-CZ"/>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List1!$A$2:$A$10</c:f>
              <c:strCache>
                <c:ptCount val="9"/>
                <c:pt idx="0">
                  <c:v>2010</c:v>
                </c:pt>
                <c:pt idx="1">
                  <c:v>2011</c:v>
                </c:pt>
                <c:pt idx="2">
                  <c:v>2012</c:v>
                </c:pt>
                <c:pt idx="3">
                  <c:v>2013</c:v>
                </c:pt>
                <c:pt idx="4">
                  <c:v>2014</c:v>
                </c:pt>
                <c:pt idx="5">
                  <c:v>2015</c:v>
                </c:pt>
                <c:pt idx="6">
                  <c:v>2016</c:v>
                </c:pt>
                <c:pt idx="7">
                  <c:v>2017</c:v>
                </c:pt>
                <c:pt idx="8">
                  <c:v>2018</c:v>
                </c:pt>
              </c:strCache>
            </c:strRef>
          </c:cat>
          <c:val>
            <c:numRef>
              <c:f>List1!$B$2:$B$10</c:f>
              <c:numCache>
                <c:formatCode>0.0</c:formatCode>
                <c:ptCount val="9"/>
                <c:pt idx="0">
                  <c:v>6.6954311051134576</c:v>
                </c:pt>
                <c:pt idx="1">
                  <c:v>6.5060914192527122</c:v>
                </c:pt>
                <c:pt idx="2">
                  <c:v>6.2623045465479983</c:v>
                </c:pt>
                <c:pt idx="3">
                  <c:v>6.2482707141079388</c:v>
                </c:pt>
                <c:pt idx="4">
                  <c:v>6.2498255756004832</c:v>
                </c:pt>
                <c:pt idx="5">
                  <c:v>6.2120023736422789</c:v>
                </c:pt>
                <c:pt idx="6">
                  <c:v>6.107666015624952</c:v>
                </c:pt>
                <c:pt idx="7">
                  <c:v>6.2002985884907282</c:v>
                </c:pt>
                <c:pt idx="8">
                  <c:v>5.9652607509848785</c:v>
                </c:pt>
              </c:numCache>
            </c:numRef>
          </c:val>
          <c:smooth val="0"/>
          <c:extLst>
            <c:ext xmlns:c16="http://schemas.microsoft.com/office/drawing/2014/chart" uri="{C3380CC4-5D6E-409C-BE32-E72D297353CC}">
              <c16:uniqueId val="{00000000-0E11-4C76-B1EF-FA88EBC7B43E}"/>
            </c:ext>
          </c:extLst>
        </c:ser>
        <c:ser>
          <c:idx val="1"/>
          <c:order val="1"/>
          <c:tx>
            <c:strRef>
              <c:f>List1!$C$1</c:f>
              <c:strCache>
                <c:ptCount val="1"/>
                <c:pt idx="0">
                  <c:v>Ženy</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dLbls>
            <c:numFmt formatCode="#,##0.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cs-CZ"/>
              </a:p>
            </c:txPr>
            <c:dLblPos val="b"/>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List1!$A$2:$A$10</c:f>
              <c:strCache>
                <c:ptCount val="9"/>
                <c:pt idx="0">
                  <c:v>2010</c:v>
                </c:pt>
                <c:pt idx="1">
                  <c:v>2011</c:v>
                </c:pt>
                <c:pt idx="2">
                  <c:v>2012</c:v>
                </c:pt>
                <c:pt idx="3">
                  <c:v>2013</c:v>
                </c:pt>
                <c:pt idx="4">
                  <c:v>2014</c:v>
                </c:pt>
                <c:pt idx="5">
                  <c:v>2015</c:v>
                </c:pt>
                <c:pt idx="6">
                  <c:v>2016</c:v>
                </c:pt>
                <c:pt idx="7">
                  <c:v>2017</c:v>
                </c:pt>
                <c:pt idx="8">
                  <c:v>2018</c:v>
                </c:pt>
              </c:strCache>
            </c:strRef>
          </c:cat>
          <c:val>
            <c:numRef>
              <c:f>List1!$C$2:$C$10</c:f>
              <c:numCache>
                <c:formatCode>0.0</c:formatCode>
                <c:ptCount val="9"/>
                <c:pt idx="0">
                  <c:v>6.5695850313307824</c:v>
                </c:pt>
                <c:pt idx="1">
                  <c:v>6.2509842736170151</c:v>
                </c:pt>
                <c:pt idx="2">
                  <c:v>5.8766457541751436</c:v>
                </c:pt>
                <c:pt idx="3">
                  <c:v>5.9440946691176286</c:v>
                </c:pt>
                <c:pt idx="4">
                  <c:v>5.8805860637883463</c:v>
                </c:pt>
                <c:pt idx="5">
                  <c:v>5.7568158373041607</c:v>
                </c:pt>
                <c:pt idx="6">
                  <c:v>5.6707894868086743</c:v>
                </c:pt>
                <c:pt idx="7">
                  <c:v>5.5759487333533713</c:v>
                </c:pt>
                <c:pt idx="8">
                  <c:v>5.4977256465297106</c:v>
                </c:pt>
              </c:numCache>
            </c:numRef>
          </c:val>
          <c:smooth val="0"/>
          <c:extLst>
            <c:ext xmlns:c16="http://schemas.microsoft.com/office/drawing/2014/chart" uri="{C3380CC4-5D6E-409C-BE32-E72D297353CC}">
              <c16:uniqueId val="{00000001-0E11-4C76-B1EF-FA88EBC7B43E}"/>
            </c:ext>
          </c:extLst>
        </c:ser>
        <c:ser>
          <c:idx val="2"/>
          <c:order val="2"/>
          <c:tx>
            <c:strRef>
              <c:f>List1!$D$1</c:f>
              <c:strCache>
                <c:ptCount val="1"/>
                <c:pt idx="0">
                  <c:v>Celkem</c:v>
                </c:pt>
              </c:strCache>
            </c:strRef>
          </c:tx>
          <c:spPr>
            <a:ln w="38100" cap="rnd">
              <a:solidFill>
                <a:schemeClr val="accent2"/>
              </a:solidFill>
              <a:round/>
            </a:ln>
            <a:effectLst/>
          </c:spPr>
          <c:marker>
            <c:symbol val="circle"/>
            <c:size val="7"/>
            <c:spPr>
              <a:solidFill>
                <a:schemeClr val="accent2"/>
              </a:solidFill>
              <a:ln w="9525">
                <a:solidFill>
                  <a:schemeClr val="accent2"/>
                </a:solidFill>
              </a:ln>
              <a:effectLst/>
            </c:spPr>
          </c:marker>
          <c:dLbls>
            <c:numFmt formatCode="#,##0.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List1!$A$2:$A$10</c:f>
              <c:strCache>
                <c:ptCount val="9"/>
                <c:pt idx="0">
                  <c:v>2010</c:v>
                </c:pt>
                <c:pt idx="1">
                  <c:v>2011</c:v>
                </c:pt>
                <c:pt idx="2">
                  <c:v>2012</c:v>
                </c:pt>
                <c:pt idx="3">
                  <c:v>2013</c:v>
                </c:pt>
                <c:pt idx="4">
                  <c:v>2014</c:v>
                </c:pt>
                <c:pt idx="5">
                  <c:v>2015</c:v>
                </c:pt>
                <c:pt idx="6">
                  <c:v>2016</c:v>
                </c:pt>
                <c:pt idx="7">
                  <c:v>2017</c:v>
                </c:pt>
                <c:pt idx="8">
                  <c:v>2018</c:v>
                </c:pt>
              </c:strCache>
            </c:strRef>
          </c:cat>
          <c:val>
            <c:numRef>
              <c:f>List1!$D$2:$D$10</c:f>
              <c:numCache>
                <c:formatCode>0.0</c:formatCode>
                <c:ptCount val="9"/>
                <c:pt idx="0">
                  <c:v>6.6299771718307392</c:v>
                </c:pt>
                <c:pt idx="1">
                  <c:v>6.3724975347994599</c:v>
                </c:pt>
                <c:pt idx="2">
                  <c:v>6.0612635021533885</c:v>
                </c:pt>
                <c:pt idx="3">
                  <c:v>6.0901326006450169</c:v>
                </c:pt>
                <c:pt idx="4">
                  <c:v>6.0574447761194152</c:v>
                </c:pt>
                <c:pt idx="5">
                  <c:v>5.9788245951760528</c:v>
                </c:pt>
                <c:pt idx="6">
                  <c:v>5.8799501091362485</c:v>
                </c:pt>
                <c:pt idx="7">
                  <c:v>5.8754883575558319</c:v>
                </c:pt>
                <c:pt idx="8">
                  <c:v>5.722713473240475</c:v>
                </c:pt>
              </c:numCache>
            </c:numRef>
          </c:val>
          <c:smooth val="0"/>
          <c:extLst>
            <c:ext xmlns:c16="http://schemas.microsoft.com/office/drawing/2014/chart" uri="{C3380CC4-5D6E-409C-BE32-E72D297353CC}">
              <c16:uniqueId val="{00000002-0E11-4C76-B1EF-FA88EBC7B43E}"/>
            </c:ext>
          </c:extLst>
        </c:ser>
        <c:dLbls>
          <c:showLegendKey val="0"/>
          <c:showVal val="0"/>
          <c:showCatName val="0"/>
          <c:showSerName val="0"/>
          <c:showPercent val="0"/>
          <c:showBubbleSize val="0"/>
        </c:dLbls>
        <c:marker val="1"/>
        <c:smooth val="0"/>
        <c:axId val="756234728"/>
        <c:axId val="756228848"/>
      </c:lineChart>
      <c:catAx>
        <c:axId val="756234728"/>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756228848"/>
        <c:crosses val="autoZero"/>
        <c:auto val="1"/>
        <c:lblAlgn val="ctr"/>
        <c:lblOffset val="100"/>
        <c:noMultiLvlLbl val="0"/>
      </c:catAx>
      <c:valAx>
        <c:axId val="756228848"/>
        <c:scaling>
          <c:orientation val="minMax"/>
          <c:max val="7"/>
          <c:min val="5"/>
        </c:scaling>
        <c:delete val="0"/>
        <c:axPos val="l"/>
        <c:numFmt formatCode="#,##0.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756234728"/>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3">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193321616871705"/>
          <c:y val="6.4837905236907731E-2"/>
          <c:w val="0.87873462214411246"/>
          <c:h val="0.80049875311720697"/>
        </c:manualLayout>
      </c:layout>
      <c:areaChart>
        <c:grouping val="stacked"/>
        <c:varyColors val="0"/>
        <c:ser>
          <c:idx val="5"/>
          <c:order val="0"/>
          <c:tx>
            <c:strRef>
              <c:f>Sheet1!$A$2</c:f>
              <c:strCache>
                <c:ptCount val="1"/>
                <c:pt idx="0">
                  <c:v>min</c:v>
                </c:pt>
              </c:strCache>
            </c:strRef>
          </c:tx>
          <c:spPr>
            <a:noFill/>
            <a:ln w="25401">
              <a:noFill/>
            </a:ln>
          </c:spPr>
          <c:cat>
            <c:strRef>
              <c:f>Sheet1!$B$1:$J$1</c:f>
              <c:strCache>
                <c:ptCount val="9"/>
                <c:pt idx="0">
                  <c:v>2010</c:v>
                </c:pt>
                <c:pt idx="1">
                  <c:v>2011</c:v>
                </c:pt>
                <c:pt idx="2">
                  <c:v>2012</c:v>
                </c:pt>
                <c:pt idx="3">
                  <c:v>2013</c:v>
                </c:pt>
                <c:pt idx="4">
                  <c:v>2014</c:v>
                </c:pt>
                <c:pt idx="5">
                  <c:v>2015</c:v>
                </c:pt>
                <c:pt idx="6">
                  <c:v>2016</c:v>
                </c:pt>
                <c:pt idx="7">
                  <c:v>2017</c:v>
                </c:pt>
                <c:pt idx="8">
                  <c:v>2018</c:v>
                </c:pt>
              </c:strCache>
            </c:strRef>
          </c:cat>
          <c:val>
            <c:numRef>
              <c:f>Sheet1!$B$2:$J$2</c:f>
              <c:numCache>
                <c:formatCode>0.0</c:formatCode>
                <c:ptCount val="9"/>
                <c:pt idx="0">
                  <c:v>6.0291439657938843</c:v>
                </c:pt>
                <c:pt idx="1">
                  <c:v>5.8882536718828593</c:v>
                </c:pt>
                <c:pt idx="2">
                  <c:v>5.6145372003799148</c:v>
                </c:pt>
                <c:pt idx="3">
                  <c:v>5.4531728637959889</c:v>
                </c:pt>
                <c:pt idx="4">
                  <c:v>5.4618848273843339</c:v>
                </c:pt>
                <c:pt idx="5">
                  <c:v>5.4281829864107705</c:v>
                </c:pt>
                <c:pt idx="6">
                  <c:v>5.3483449167307056</c:v>
                </c:pt>
                <c:pt idx="7">
                  <c:v>5.3289312932689779</c:v>
                </c:pt>
                <c:pt idx="8">
                  <c:v>5.2943937685764642</c:v>
                </c:pt>
              </c:numCache>
            </c:numRef>
          </c:val>
          <c:extLst>
            <c:ext xmlns:c16="http://schemas.microsoft.com/office/drawing/2014/chart" uri="{C3380CC4-5D6E-409C-BE32-E72D297353CC}">
              <c16:uniqueId val="{00000000-F166-442D-B27F-C20E06A86EF9}"/>
            </c:ext>
          </c:extLst>
        </c:ser>
        <c:ser>
          <c:idx val="1"/>
          <c:order val="1"/>
          <c:tx>
            <c:strRef>
              <c:f>Sheet1!$A$3</c:f>
              <c:strCache>
                <c:ptCount val="1"/>
                <c:pt idx="0">
                  <c:v>max (max-min)</c:v>
                </c:pt>
              </c:strCache>
            </c:strRef>
          </c:tx>
          <c:spPr>
            <a:solidFill>
              <a:schemeClr val="accent1">
                <a:lumMod val="20000"/>
                <a:lumOff val="80000"/>
              </a:schemeClr>
            </a:solidFill>
            <a:ln w="25401">
              <a:noFill/>
            </a:ln>
          </c:spPr>
          <c:cat>
            <c:strRef>
              <c:f>Sheet1!$B$1:$J$1</c:f>
              <c:strCache>
                <c:ptCount val="9"/>
                <c:pt idx="0">
                  <c:v>2010</c:v>
                </c:pt>
                <c:pt idx="1">
                  <c:v>2011</c:v>
                </c:pt>
                <c:pt idx="2">
                  <c:v>2012</c:v>
                </c:pt>
                <c:pt idx="3">
                  <c:v>2013</c:v>
                </c:pt>
                <c:pt idx="4">
                  <c:v>2014</c:v>
                </c:pt>
                <c:pt idx="5">
                  <c:v>2015</c:v>
                </c:pt>
                <c:pt idx="6">
                  <c:v>2016</c:v>
                </c:pt>
                <c:pt idx="7">
                  <c:v>2017</c:v>
                </c:pt>
                <c:pt idx="8">
                  <c:v>2018</c:v>
                </c:pt>
              </c:strCache>
            </c:strRef>
          </c:cat>
          <c:val>
            <c:numRef>
              <c:f>Sheet1!$B$3:$J$3</c:f>
              <c:numCache>
                <c:formatCode>0.0</c:formatCode>
                <c:ptCount val="9"/>
                <c:pt idx="0">
                  <c:v>1.4539790784058573</c:v>
                </c:pt>
                <c:pt idx="1">
                  <c:v>1.4231113696797841</c:v>
                </c:pt>
                <c:pt idx="2">
                  <c:v>1.5204567409539225</c:v>
                </c:pt>
                <c:pt idx="3">
                  <c:v>1.5997467814175037</c:v>
                </c:pt>
                <c:pt idx="4">
                  <c:v>1.5254844607651563</c:v>
                </c:pt>
                <c:pt idx="5">
                  <c:v>1.485908280218653</c:v>
                </c:pt>
                <c:pt idx="6">
                  <c:v>1.6099022151104991</c:v>
                </c:pt>
                <c:pt idx="7">
                  <c:v>1.4604273338700553</c:v>
                </c:pt>
                <c:pt idx="8">
                  <c:v>1.3840416255050076</c:v>
                </c:pt>
              </c:numCache>
            </c:numRef>
          </c:val>
          <c:extLst>
            <c:ext xmlns:c16="http://schemas.microsoft.com/office/drawing/2014/chart" uri="{C3380CC4-5D6E-409C-BE32-E72D297353CC}">
              <c16:uniqueId val="{00000001-F166-442D-B27F-C20E06A86EF9}"/>
            </c:ext>
          </c:extLst>
        </c:ser>
        <c:dLbls>
          <c:showLegendKey val="0"/>
          <c:showVal val="0"/>
          <c:showCatName val="0"/>
          <c:showSerName val="0"/>
          <c:showPercent val="0"/>
          <c:showBubbleSize val="0"/>
        </c:dLbls>
        <c:axId val="333164512"/>
        <c:axId val="326458888"/>
      </c:areaChart>
      <c:lineChart>
        <c:grouping val="standard"/>
        <c:varyColors val="0"/>
        <c:ser>
          <c:idx val="2"/>
          <c:order val="2"/>
          <c:tx>
            <c:strRef>
              <c:f>Sheet1!$A$4</c:f>
              <c:strCache>
                <c:ptCount val="1"/>
                <c:pt idx="0">
                  <c:v>Česká republika</c:v>
                </c:pt>
              </c:strCache>
            </c:strRef>
          </c:tx>
          <c:spPr>
            <a:ln w="25401">
              <a:solidFill>
                <a:srgbClr val="037BC1"/>
              </a:solidFill>
              <a:prstDash val="solid"/>
            </a:ln>
          </c:spPr>
          <c:marker>
            <c:symbol val="none"/>
          </c:marker>
          <c:cat>
            <c:strRef>
              <c:f>Sheet1!$B$1:$J$1</c:f>
              <c:strCache>
                <c:ptCount val="9"/>
                <c:pt idx="0">
                  <c:v>2010</c:v>
                </c:pt>
                <c:pt idx="1">
                  <c:v>2011</c:v>
                </c:pt>
                <c:pt idx="2">
                  <c:v>2012</c:v>
                </c:pt>
                <c:pt idx="3">
                  <c:v>2013</c:v>
                </c:pt>
                <c:pt idx="4">
                  <c:v>2014</c:v>
                </c:pt>
                <c:pt idx="5">
                  <c:v>2015</c:v>
                </c:pt>
                <c:pt idx="6">
                  <c:v>2016</c:v>
                </c:pt>
                <c:pt idx="7">
                  <c:v>2017</c:v>
                </c:pt>
                <c:pt idx="8">
                  <c:v>2018</c:v>
                </c:pt>
              </c:strCache>
            </c:strRef>
          </c:cat>
          <c:val>
            <c:numRef>
              <c:f>Sheet1!$B$4:$J$4</c:f>
              <c:numCache>
                <c:formatCode>0.0</c:formatCode>
                <c:ptCount val="9"/>
                <c:pt idx="0">
                  <c:v>6.6753579624065269</c:v>
                </c:pt>
                <c:pt idx="1">
                  <c:v>6.4571052149180685</c:v>
                </c:pt>
                <c:pt idx="2">
                  <c:v>6.195169395006789</c:v>
                </c:pt>
                <c:pt idx="3">
                  <c:v>6.0591514474266974</c:v>
                </c:pt>
                <c:pt idx="4">
                  <c:v>5.9959212404581477</c:v>
                </c:pt>
                <c:pt idx="5">
                  <c:v>5.9893794959158262</c:v>
                </c:pt>
                <c:pt idx="6">
                  <c:v>5.8873053708863301</c:v>
                </c:pt>
                <c:pt idx="7">
                  <c:v>5.8129491933116499</c:v>
                </c:pt>
                <c:pt idx="8">
                  <c:v>5.7776696927287841</c:v>
                </c:pt>
              </c:numCache>
            </c:numRef>
          </c:val>
          <c:smooth val="0"/>
          <c:extLst>
            <c:ext xmlns:c16="http://schemas.microsoft.com/office/drawing/2014/chart" uri="{C3380CC4-5D6E-409C-BE32-E72D297353CC}">
              <c16:uniqueId val="{00000002-F166-442D-B27F-C20E06A86EF9}"/>
            </c:ext>
          </c:extLst>
        </c:ser>
        <c:ser>
          <c:idx val="0"/>
          <c:order val="3"/>
          <c:tx>
            <c:strRef>
              <c:f>Sheet1!$A$5</c:f>
              <c:strCache>
                <c:ptCount val="1"/>
                <c:pt idx="0">
                  <c:v>Liberecký kraj</c:v>
                </c:pt>
              </c:strCache>
            </c:strRef>
          </c:tx>
          <c:spPr>
            <a:ln w="25400">
              <a:solidFill>
                <a:srgbClr val="7F0506"/>
              </a:solidFill>
            </a:ln>
          </c:spPr>
          <c:marker>
            <c:symbol val="none"/>
          </c:marker>
          <c:cat>
            <c:strRef>
              <c:f>Sheet1!$B$1:$J$1</c:f>
              <c:strCache>
                <c:ptCount val="9"/>
                <c:pt idx="0">
                  <c:v>2010</c:v>
                </c:pt>
                <c:pt idx="1">
                  <c:v>2011</c:v>
                </c:pt>
                <c:pt idx="2">
                  <c:v>2012</c:v>
                </c:pt>
                <c:pt idx="3">
                  <c:v>2013</c:v>
                </c:pt>
                <c:pt idx="4">
                  <c:v>2014</c:v>
                </c:pt>
                <c:pt idx="5">
                  <c:v>2015</c:v>
                </c:pt>
                <c:pt idx="6">
                  <c:v>2016</c:v>
                </c:pt>
                <c:pt idx="7">
                  <c:v>2017</c:v>
                </c:pt>
                <c:pt idx="8">
                  <c:v>2018</c:v>
                </c:pt>
              </c:strCache>
            </c:strRef>
          </c:cat>
          <c:val>
            <c:numRef>
              <c:f>Sheet1!$B$5:$J$5</c:f>
              <c:numCache>
                <c:formatCode>0.0</c:formatCode>
                <c:ptCount val="9"/>
                <c:pt idx="0">
                  <c:v>6.6299771718307392</c:v>
                </c:pt>
                <c:pt idx="1">
                  <c:v>6.3724975347994599</c:v>
                </c:pt>
                <c:pt idx="2">
                  <c:v>6.0612635021533885</c:v>
                </c:pt>
                <c:pt idx="3">
                  <c:v>6.0901326006450169</c:v>
                </c:pt>
                <c:pt idx="4">
                  <c:v>6.0574447761194152</c:v>
                </c:pt>
                <c:pt idx="5">
                  <c:v>5.9788245951760528</c:v>
                </c:pt>
                <c:pt idx="6">
                  <c:v>5.8799501091362485</c:v>
                </c:pt>
                <c:pt idx="7">
                  <c:v>5.8754883575558319</c:v>
                </c:pt>
                <c:pt idx="8">
                  <c:v>5.722713473240475</c:v>
                </c:pt>
              </c:numCache>
            </c:numRef>
          </c:val>
          <c:smooth val="0"/>
          <c:extLst>
            <c:ext xmlns:c16="http://schemas.microsoft.com/office/drawing/2014/chart" uri="{C3380CC4-5D6E-409C-BE32-E72D297353CC}">
              <c16:uniqueId val="{00000003-F166-442D-B27F-C20E06A86EF9}"/>
            </c:ext>
          </c:extLst>
        </c:ser>
        <c:dLbls>
          <c:showLegendKey val="0"/>
          <c:showVal val="0"/>
          <c:showCatName val="0"/>
          <c:showSerName val="0"/>
          <c:showPercent val="0"/>
          <c:showBubbleSize val="0"/>
        </c:dLbls>
        <c:marker val="1"/>
        <c:smooth val="0"/>
        <c:axId val="333164512"/>
        <c:axId val="326458888"/>
      </c:lineChart>
      <c:catAx>
        <c:axId val="333164512"/>
        <c:scaling>
          <c:orientation val="minMax"/>
        </c:scaling>
        <c:delete val="0"/>
        <c:axPos val="b"/>
        <c:numFmt formatCode="General" sourceLinked="1"/>
        <c:majorTickMark val="out"/>
        <c:minorTickMark val="none"/>
        <c:tickLblPos val="nextTo"/>
        <c:spPr>
          <a:ln w="3175">
            <a:solidFill>
              <a:schemeClr val="tx1"/>
            </a:solidFill>
            <a:prstDash val="solid"/>
          </a:ln>
        </c:spPr>
        <c:txPr>
          <a:bodyPr rot="0" vert="horz"/>
          <a:lstStyle/>
          <a:p>
            <a:pPr>
              <a:defRPr sz="1400" b="0" i="0" u="none" strike="noStrike" baseline="0">
                <a:solidFill>
                  <a:schemeClr val="tx1"/>
                </a:solidFill>
                <a:latin typeface="Calibri"/>
                <a:ea typeface="Calibri"/>
                <a:cs typeface="Calibri"/>
              </a:defRPr>
            </a:pPr>
            <a:endParaRPr lang="cs-CZ"/>
          </a:p>
        </c:txPr>
        <c:crossAx val="326458888"/>
        <c:crosses val="autoZero"/>
        <c:auto val="1"/>
        <c:lblAlgn val="ctr"/>
        <c:lblOffset val="100"/>
        <c:tickMarkSkip val="1"/>
        <c:noMultiLvlLbl val="0"/>
      </c:catAx>
      <c:valAx>
        <c:axId val="326458888"/>
        <c:scaling>
          <c:orientation val="minMax"/>
        </c:scaling>
        <c:delete val="0"/>
        <c:axPos val="l"/>
        <c:majorGridlines>
          <c:spPr>
            <a:ln w="12700">
              <a:solidFill>
                <a:srgbClr val="EAEAEA"/>
              </a:solidFill>
              <a:prstDash val="solid"/>
            </a:ln>
          </c:spPr>
        </c:majorGridlines>
        <c:numFmt formatCode="#,##0" sourceLinked="0"/>
        <c:majorTickMark val="out"/>
        <c:minorTickMark val="none"/>
        <c:tickLblPos val="nextTo"/>
        <c:spPr>
          <a:ln w="3175">
            <a:solidFill>
              <a:schemeClr val="tx1"/>
            </a:solidFill>
            <a:prstDash val="solid"/>
          </a:ln>
        </c:spPr>
        <c:txPr>
          <a:bodyPr rot="0" vert="horz"/>
          <a:lstStyle/>
          <a:p>
            <a:pPr>
              <a:defRPr sz="1400" b="0" i="0" u="none" strike="noStrike" baseline="0">
                <a:solidFill>
                  <a:schemeClr val="tx1"/>
                </a:solidFill>
                <a:latin typeface="Calibri"/>
                <a:ea typeface="Calibri"/>
                <a:cs typeface="Calibri"/>
              </a:defRPr>
            </a:pPr>
            <a:endParaRPr lang="cs-CZ"/>
          </a:p>
        </c:txPr>
        <c:crossAx val="333164512"/>
        <c:crosses val="autoZero"/>
        <c:crossBetween val="midCat"/>
      </c:valAx>
      <c:spPr>
        <a:noFill/>
        <a:ln w="25401">
          <a:noFill/>
        </a:ln>
      </c:spPr>
    </c:plotArea>
    <c:plotVisOnly val="1"/>
    <c:dispBlanksAs val="gap"/>
    <c:showDLblsOverMax val="0"/>
  </c:chart>
  <c:spPr>
    <a:noFill/>
    <a:ln>
      <a:noFill/>
    </a:ln>
  </c:spPr>
  <c:txPr>
    <a:bodyPr/>
    <a:lstStyle/>
    <a:p>
      <a:pPr>
        <a:defRPr sz="800" b="0" i="0" u="none" strike="noStrike" baseline="0">
          <a:solidFill>
            <a:schemeClr val="tx1"/>
          </a:solidFill>
          <a:latin typeface="Arial"/>
          <a:ea typeface="Arial"/>
          <a:cs typeface="Arial"/>
        </a:defRPr>
      </a:pPr>
      <a:endParaRPr lang="cs-CZ"/>
    </a:p>
  </c:txPr>
  <c:externalData r:id="rId1">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4131074023507274"/>
          <c:y val="0.20218527842131609"/>
          <c:w val="0.61189273984018822"/>
          <c:h val="0.77509146255443084"/>
        </c:manualLayout>
      </c:layout>
      <c:barChart>
        <c:barDir val="bar"/>
        <c:grouping val="clustered"/>
        <c:varyColors val="0"/>
        <c:ser>
          <c:idx val="0"/>
          <c:order val="0"/>
          <c:tx>
            <c:strRef>
              <c:f>List1!$B$1</c:f>
              <c:strCache>
                <c:ptCount val="1"/>
                <c:pt idx="0">
                  <c:v>Řada 1</c:v>
                </c:pt>
              </c:strCache>
            </c:strRef>
          </c:tx>
          <c:spPr>
            <a:solidFill>
              <a:srgbClr val="3D67BC"/>
            </a:solidFill>
            <a:ln w="3175">
              <a:solidFill>
                <a:schemeClr val="bg1">
                  <a:lumMod val="75000"/>
                </a:schemeClr>
              </a:solidFill>
            </a:ln>
            <a:effectLst/>
          </c:spPr>
          <c:invertIfNegative val="0"/>
          <c:dLbls>
            <c:numFmt formatCode="#,##0.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Královéhradecký kraj</c:v>
                </c:pt>
                <c:pt idx="1">
                  <c:v>Jihomoravský kraj</c:v>
                </c:pt>
                <c:pt idx="2">
                  <c:v>Plzeňský kraj</c:v>
                </c:pt>
                <c:pt idx="3">
                  <c:v>Hlavní město Praha</c:v>
                </c:pt>
                <c:pt idx="4">
                  <c:v>Moravskoslezský kraj</c:v>
                </c:pt>
                <c:pt idx="5">
                  <c:v>Celkem ČR</c:v>
                </c:pt>
                <c:pt idx="6">
                  <c:v>Liberecký kraj</c:v>
                </c:pt>
                <c:pt idx="7">
                  <c:v>Pardubický kraj</c:v>
                </c:pt>
                <c:pt idx="8">
                  <c:v>Kraj Vysočina</c:v>
                </c:pt>
                <c:pt idx="9">
                  <c:v>Zlínský kraj</c:v>
                </c:pt>
                <c:pt idx="10">
                  <c:v>Olomoucký kraj</c:v>
                </c:pt>
                <c:pt idx="11">
                  <c:v>Jihočeský kraj</c:v>
                </c:pt>
                <c:pt idx="12">
                  <c:v>Středočeský kraj</c:v>
                </c:pt>
                <c:pt idx="13">
                  <c:v>Ústecký kraj</c:v>
                </c:pt>
                <c:pt idx="14">
                  <c:v>Karlovarský kraj</c:v>
                </c:pt>
              </c:strCache>
            </c:strRef>
          </c:cat>
          <c:val>
            <c:numRef>
              <c:f>List1!$B$2:$B$16</c:f>
              <c:numCache>
                <c:formatCode>General</c:formatCode>
                <c:ptCount val="15"/>
                <c:pt idx="0" formatCode="0.0">
                  <c:v>6.6784353940814718</c:v>
                </c:pt>
              </c:numCache>
            </c:numRef>
          </c:val>
          <c:extLst>
            <c:ext xmlns:c16="http://schemas.microsoft.com/office/drawing/2014/chart" uri="{C3380CC4-5D6E-409C-BE32-E72D297353CC}">
              <c16:uniqueId val="{00000002-7B1C-4EC7-9882-2A7B8ADCD8FD}"/>
            </c:ext>
          </c:extLst>
        </c:ser>
        <c:ser>
          <c:idx val="1"/>
          <c:order val="1"/>
          <c:tx>
            <c:strRef>
              <c:f>List1!$C$1</c:f>
              <c:strCache>
                <c:ptCount val="1"/>
                <c:pt idx="0">
                  <c:v>Řada 2</c:v>
                </c:pt>
              </c:strCache>
            </c:strRef>
          </c:tx>
          <c:spPr>
            <a:solidFill>
              <a:srgbClr val="7191D1"/>
            </a:solidFill>
            <a:ln w="3175">
              <a:solidFill>
                <a:schemeClr val="bg1">
                  <a:lumMod val="75000"/>
                </a:schemeClr>
              </a:solidFill>
            </a:ln>
            <a:effectLst/>
          </c:spPr>
          <c:invertIfNegative val="0"/>
          <c:dPt>
            <c:idx val="1"/>
            <c:invertIfNegative val="0"/>
            <c:bubble3D val="0"/>
            <c:spPr>
              <a:solidFill>
                <a:srgbClr val="7191D1"/>
              </a:solidFill>
              <a:ln w="3175">
                <a:solidFill>
                  <a:schemeClr val="bg1">
                    <a:lumMod val="75000"/>
                  </a:schemeClr>
                </a:solidFill>
              </a:ln>
              <a:effectLst/>
            </c:spPr>
            <c:extLst>
              <c:ext xmlns:c16="http://schemas.microsoft.com/office/drawing/2014/chart" uri="{C3380CC4-5D6E-409C-BE32-E72D297353CC}">
                <c16:uniqueId val="{0000000C-32B0-4587-916D-F88E6C5E652F}"/>
              </c:ext>
            </c:extLst>
          </c:dPt>
          <c:dPt>
            <c:idx val="3"/>
            <c:invertIfNegative val="0"/>
            <c:bubble3D val="0"/>
            <c:spPr>
              <a:solidFill>
                <a:srgbClr val="7191D1"/>
              </a:solidFill>
              <a:ln w="3175">
                <a:solidFill>
                  <a:schemeClr val="bg1">
                    <a:lumMod val="75000"/>
                  </a:schemeClr>
                </a:solidFill>
              </a:ln>
              <a:effectLst/>
            </c:spPr>
            <c:extLst>
              <c:ext xmlns:c16="http://schemas.microsoft.com/office/drawing/2014/chart" uri="{C3380CC4-5D6E-409C-BE32-E72D297353CC}">
                <c16:uniqueId val="{0000000E-EE66-4BCB-8890-0589C3EA2206}"/>
              </c:ext>
            </c:extLst>
          </c:dPt>
          <c:dPt>
            <c:idx val="7"/>
            <c:invertIfNegative val="0"/>
            <c:bubble3D val="0"/>
            <c:spPr>
              <a:solidFill>
                <a:srgbClr val="7191D1"/>
              </a:solidFill>
              <a:ln w="3175">
                <a:solidFill>
                  <a:schemeClr val="bg1">
                    <a:lumMod val="75000"/>
                  </a:schemeClr>
                </a:solidFill>
              </a:ln>
              <a:effectLst/>
            </c:spPr>
            <c:extLst>
              <c:ext xmlns:c16="http://schemas.microsoft.com/office/drawing/2014/chart" uri="{C3380CC4-5D6E-409C-BE32-E72D297353CC}">
                <c16:uniqueId val="{00000003-2353-4B15-B850-DA05AEE0A691}"/>
              </c:ext>
            </c:extLst>
          </c:dPt>
          <c:dPt>
            <c:idx val="8"/>
            <c:invertIfNegative val="0"/>
            <c:bubble3D val="0"/>
            <c:spPr>
              <a:solidFill>
                <a:srgbClr val="E7B13D"/>
              </a:solidFill>
              <a:ln w="3175">
                <a:solidFill>
                  <a:schemeClr val="bg1">
                    <a:lumMod val="75000"/>
                  </a:schemeClr>
                </a:solidFill>
              </a:ln>
              <a:effectLst/>
            </c:spPr>
            <c:extLst>
              <c:ext xmlns:c16="http://schemas.microsoft.com/office/drawing/2014/chart" uri="{C3380CC4-5D6E-409C-BE32-E72D297353CC}">
                <c16:uniqueId val="{00000004-7B1C-4EC7-9882-2A7B8ADCD8FD}"/>
              </c:ext>
            </c:extLst>
          </c:dPt>
          <c:dLbls>
            <c:numFmt formatCode="#,##0.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rgbClr val="000000"/>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Královéhradecký kraj</c:v>
                </c:pt>
                <c:pt idx="1">
                  <c:v>Jihomoravský kraj</c:v>
                </c:pt>
                <c:pt idx="2">
                  <c:v>Plzeňský kraj</c:v>
                </c:pt>
                <c:pt idx="3">
                  <c:v>Hlavní město Praha</c:v>
                </c:pt>
                <c:pt idx="4">
                  <c:v>Moravskoslezský kraj</c:v>
                </c:pt>
                <c:pt idx="5">
                  <c:v>Celkem ČR</c:v>
                </c:pt>
                <c:pt idx="6">
                  <c:v>Liberecký kraj</c:v>
                </c:pt>
                <c:pt idx="7">
                  <c:v>Pardubický kraj</c:v>
                </c:pt>
                <c:pt idx="8">
                  <c:v>Kraj Vysočina</c:v>
                </c:pt>
                <c:pt idx="9">
                  <c:v>Zlínský kraj</c:v>
                </c:pt>
                <c:pt idx="10">
                  <c:v>Olomoucký kraj</c:v>
                </c:pt>
                <c:pt idx="11">
                  <c:v>Jihočeský kraj</c:v>
                </c:pt>
                <c:pt idx="12">
                  <c:v>Středočeský kraj</c:v>
                </c:pt>
                <c:pt idx="13">
                  <c:v>Ústecký kraj</c:v>
                </c:pt>
                <c:pt idx="14">
                  <c:v>Karlovarský kraj</c:v>
                </c:pt>
              </c:strCache>
            </c:strRef>
          </c:cat>
          <c:val>
            <c:numRef>
              <c:f>List1!$C$2:$C$16</c:f>
              <c:numCache>
                <c:formatCode>0.0</c:formatCode>
                <c:ptCount val="15"/>
                <c:pt idx="1">
                  <c:v>6.3528479031920764</c:v>
                </c:pt>
                <c:pt idx="2">
                  <c:v>6.2489465880119788</c:v>
                </c:pt>
                <c:pt idx="3">
                  <c:v>6.0000376411543375</c:v>
                </c:pt>
              </c:numCache>
            </c:numRef>
          </c:val>
          <c:extLst>
            <c:ext xmlns:c16="http://schemas.microsoft.com/office/drawing/2014/chart" uri="{C3380CC4-5D6E-409C-BE32-E72D297353CC}">
              <c16:uniqueId val="{00000007-7B1C-4EC7-9882-2A7B8ADCD8FD}"/>
            </c:ext>
          </c:extLst>
        </c:ser>
        <c:ser>
          <c:idx val="2"/>
          <c:order val="2"/>
          <c:tx>
            <c:strRef>
              <c:f>List1!$D$1</c:f>
              <c:strCache>
                <c:ptCount val="1"/>
                <c:pt idx="0">
                  <c:v>Řada 3</c:v>
                </c:pt>
              </c:strCache>
            </c:strRef>
          </c:tx>
          <c:spPr>
            <a:solidFill>
              <a:schemeClr val="accent2">
                <a:lumMod val="40000"/>
                <a:lumOff val="60000"/>
              </a:schemeClr>
            </a:solidFill>
            <a:ln w="3175">
              <a:solidFill>
                <a:schemeClr val="bg1">
                  <a:lumMod val="75000"/>
                </a:schemeClr>
              </a:solidFill>
            </a:ln>
            <a:effectLst/>
          </c:spPr>
          <c:invertIfNegative val="0"/>
          <c:dPt>
            <c:idx val="5"/>
            <c:invertIfNegative val="0"/>
            <c:bubble3D val="0"/>
            <c:spPr>
              <a:solidFill>
                <a:srgbClr val="E7B13D"/>
              </a:solidFill>
              <a:ln w="3175">
                <a:solidFill>
                  <a:schemeClr val="bg1">
                    <a:lumMod val="75000"/>
                  </a:schemeClr>
                </a:solidFill>
              </a:ln>
              <a:effectLst/>
            </c:spPr>
            <c:extLst>
              <c:ext xmlns:c16="http://schemas.microsoft.com/office/drawing/2014/chart" uri="{C3380CC4-5D6E-409C-BE32-E72D297353CC}">
                <c16:uniqueId val="{0000000C-85BC-48DB-9D33-B3FEA49E48F9}"/>
              </c:ext>
            </c:extLst>
          </c:dPt>
          <c:dPt>
            <c:idx val="6"/>
            <c:invertIfNegative val="0"/>
            <c:bubble3D val="0"/>
            <c:spPr>
              <a:solidFill>
                <a:srgbClr val="C00000"/>
              </a:solidFill>
              <a:ln w="3175">
                <a:solidFill>
                  <a:schemeClr val="bg1">
                    <a:lumMod val="75000"/>
                  </a:schemeClr>
                </a:solidFill>
              </a:ln>
              <a:effectLst/>
            </c:spPr>
            <c:extLst>
              <c:ext xmlns:c16="http://schemas.microsoft.com/office/drawing/2014/chart" uri="{C3380CC4-5D6E-409C-BE32-E72D297353CC}">
                <c16:uniqueId val="{00000007-2353-4B15-B850-DA05AEE0A691}"/>
              </c:ext>
            </c:extLst>
          </c:dPt>
          <c:dPt>
            <c:idx val="7"/>
            <c:invertIfNegative val="0"/>
            <c:bubble3D val="0"/>
            <c:spPr>
              <a:solidFill>
                <a:srgbClr val="B0C2E5"/>
              </a:solidFill>
              <a:ln w="3175">
                <a:solidFill>
                  <a:schemeClr val="bg1">
                    <a:lumMod val="75000"/>
                  </a:schemeClr>
                </a:solidFill>
              </a:ln>
              <a:effectLst/>
            </c:spPr>
            <c:extLst>
              <c:ext xmlns:c16="http://schemas.microsoft.com/office/drawing/2014/chart" uri="{C3380CC4-5D6E-409C-BE32-E72D297353CC}">
                <c16:uniqueId val="{00000009-7B1C-4EC7-9882-2A7B8ADCD8FD}"/>
              </c:ext>
            </c:extLst>
          </c:dPt>
          <c:dPt>
            <c:idx val="8"/>
            <c:invertIfNegative val="0"/>
            <c:bubble3D val="0"/>
            <c:spPr>
              <a:solidFill>
                <a:srgbClr val="B0C2E5"/>
              </a:solidFill>
              <a:ln w="3175">
                <a:solidFill>
                  <a:schemeClr val="bg1">
                    <a:lumMod val="75000"/>
                  </a:schemeClr>
                </a:solidFill>
              </a:ln>
              <a:effectLst/>
            </c:spPr>
            <c:extLst>
              <c:ext xmlns:c16="http://schemas.microsoft.com/office/drawing/2014/chart" uri="{C3380CC4-5D6E-409C-BE32-E72D297353CC}">
                <c16:uniqueId val="{0000000B-7B1C-4EC7-9882-2A7B8ADCD8FD}"/>
              </c:ext>
            </c:extLst>
          </c:dPt>
          <c:dLbls>
            <c:numFmt formatCode="#,##0.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rgbClr val="000000"/>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Královéhradecký kraj</c:v>
                </c:pt>
                <c:pt idx="1">
                  <c:v>Jihomoravský kraj</c:v>
                </c:pt>
                <c:pt idx="2">
                  <c:v>Plzeňský kraj</c:v>
                </c:pt>
                <c:pt idx="3">
                  <c:v>Hlavní město Praha</c:v>
                </c:pt>
                <c:pt idx="4">
                  <c:v>Moravskoslezský kraj</c:v>
                </c:pt>
                <c:pt idx="5">
                  <c:v>Celkem ČR</c:v>
                </c:pt>
                <c:pt idx="6">
                  <c:v>Liberecký kraj</c:v>
                </c:pt>
                <c:pt idx="7">
                  <c:v>Pardubický kraj</c:v>
                </c:pt>
                <c:pt idx="8">
                  <c:v>Kraj Vysočina</c:v>
                </c:pt>
                <c:pt idx="9">
                  <c:v>Zlínský kraj</c:v>
                </c:pt>
                <c:pt idx="10">
                  <c:v>Olomoucký kraj</c:v>
                </c:pt>
                <c:pt idx="11">
                  <c:v>Jihočeský kraj</c:v>
                </c:pt>
                <c:pt idx="12">
                  <c:v>Středočeský kraj</c:v>
                </c:pt>
                <c:pt idx="13">
                  <c:v>Ústecký kraj</c:v>
                </c:pt>
                <c:pt idx="14">
                  <c:v>Karlovarský kraj</c:v>
                </c:pt>
              </c:strCache>
            </c:strRef>
          </c:cat>
          <c:val>
            <c:numRef>
              <c:f>List1!$D$2:$D$16</c:f>
              <c:numCache>
                <c:formatCode>General</c:formatCode>
                <c:ptCount val="15"/>
                <c:pt idx="4" formatCode="0.0">
                  <c:v>5.8649832976765399</c:v>
                </c:pt>
                <c:pt idx="5" formatCode="0.0">
                  <c:v>5.7776696927287841</c:v>
                </c:pt>
                <c:pt idx="6" formatCode="0.0">
                  <c:v>5.722713473240475</c:v>
                </c:pt>
                <c:pt idx="7" formatCode="0.0">
                  <c:v>5.7043736501078781</c:v>
                </c:pt>
                <c:pt idx="8" formatCode="0.0">
                  <c:v>5.625736238430548</c:v>
                </c:pt>
                <c:pt idx="9" formatCode="0.0">
                  <c:v>5.5778093743871535</c:v>
                </c:pt>
                <c:pt idx="10" formatCode="0.0">
                  <c:v>5.5508474576271034</c:v>
                </c:pt>
                <c:pt idx="11" formatCode="0.0">
                  <c:v>5.5454192751961511</c:v>
                </c:pt>
              </c:numCache>
            </c:numRef>
          </c:val>
          <c:extLst>
            <c:ext xmlns:c16="http://schemas.microsoft.com/office/drawing/2014/chart" uri="{C3380CC4-5D6E-409C-BE32-E72D297353CC}">
              <c16:uniqueId val="{0000000E-7B1C-4EC7-9882-2A7B8ADCD8FD}"/>
            </c:ext>
          </c:extLst>
        </c:ser>
        <c:ser>
          <c:idx val="3"/>
          <c:order val="3"/>
          <c:tx>
            <c:strRef>
              <c:f>List1!$E$1</c:f>
              <c:strCache>
                <c:ptCount val="1"/>
                <c:pt idx="0">
                  <c:v>Řada 4</c:v>
                </c:pt>
              </c:strCache>
            </c:strRef>
          </c:tx>
          <c:spPr>
            <a:solidFill>
              <a:schemeClr val="accent2">
                <a:lumMod val="20000"/>
                <a:lumOff val="80000"/>
              </a:schemeClr>
            </a:solidFill>
            <a:ln w="3175">
              <a:solidFill>
                <a:schemeClr val="bg1">
                  <a:lumMod val="75000"/>
                </a:schemeClr>
              </a:solidFill>
            </a:ln>
            <a:effectLst/>
          </c:spPr>
          <c:invertIfNegative val="0"/>
          <c:dLbls>
            <c:numFmt formatCode="#,##0.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Královéhradecký kraj</c:v>
                </c:pt>
                <c:pt idx="1">
                  <c:v>Jihomoravský kraj</c:v>
                </c:pt>
                <c:pt idx="2">
                  <c:v>Plzeňský kraj</c:v>
                </c:pt>
                <c:pt idx="3">
                  <c:v>Hlavní město Praha</c:v>
                </c:pt>
                <c:pt idx="4">
                  <c:v>Moravskoslezský kraj</c:v>
                </c:pt>
                <c:pt idx="5">
                  <c:v>Celkem ČR</c:v>
                </c:pt>
                <c:pt idx="6">
                  <c:v>Liberecký kraj</c:v>
                </c:pt>
                <c:pt idx="7">
                  <c:v>Pardubický kraj</c:v>
                </c:pt>
                <c:pt idx="8">
                  <c:v>Kraj Vysočina</c:v>
                </c:pt>
                <c:pt idx="9">
                  <c:v>Zlínský kraj</c:v>
                </c:pt>
                <c:pt idx="10">
                  <c:v>Olomoucký kraj</c:v>
                </c:pt>
                <c:pt idx="11">
                  <c:v>Jihočeský kraj</c:v>
                </c:pt>
                <c:pt idx="12">
                  <c:v>Středočeský kraj</c:v>
                </c:pt>
                <c:pt idx="13">
                  <c:v>Ústecký kraj</c:v>
                </c:pt>
                <c:pt idx="14">
                  <c:v>Karlovarský kraj</c:v>
                </c:pt>
              </c:strCache>
            </c:strRef>
          </c:cat>
          <c:val>
            <c:numRef>
              <c:f>List1!$E$2:$E$16</c:f>
              <c:numCache>
                <c:formatCode>General</c:formatCode>
                <c:ptCount val="15"/>
                <c:pt idx="12" formatCode="0.0">
                  <c:v>5.3864851268694824</c:v>
                </c:pt>
                <c:pt idx="13" formatCode="0.0">
                  <c:v>5.3404163997438232</c:v>
                </c:pt>
                <c:pt idx="14" formatCode="0.0">
                  <c:v>5.2943937685764642</c:v>
                </c:pt>
              </c:numCache>
            </c:numRef>
          </c:val>
          <c:extLst>
            <c:ext xmlns:c16="http://schemas.microsoft.com/office/drawing/2014/chart" uri="{C3380CC4-5D6E-409C-BE32-E72D297353CC}">
              <c16:uniqueId val="{0000000F-7B1C-4EC7-9882-2A7B8ADCD8FD}"/>
            </c:ext>
          </c:extLst>
        </c:ser>
        <c:dLbls>
          <c:dLblPos val="outEnd"/>
          <c:showLegendKey val="0"/>
          <c:showVal val="1"/>
          <c:showCatName val="0"/>
          <c:showSerName val="0"/>
          <c:showPercent val="0"/>
          <c:showBubbleSize val="0"/>
        </c:dLbls>
        <c:gapWidth val="50"/>
        <c:overlap val="100"/>
        <c:axId val="399564752"/>
        <c:axId val="399562008"/>
      </c:barChart>
      <c:catAx>
        <c:axId val="399564752"/>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399562008"/>
        <c:crosses val="autoZero"/>
        <c:auto val="1"/>
        <c:lblAlgn val="ctr"/>
        <c:lblOffset val="100"/>
        <c:noMultiLvlLbl val="0"/>
      </c:catAx>
      <c:valAx>
        <c:axId val="399562008"/>
        <c:scaling>
          <c:orientation val="minMax"/>
          <c:max val="10"/>
        </c:scaling>
        <c:delete val="0"/>
        <c:axPos val="t"/>
        <c:title>
          <c:tx>
            <c:rich>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r>
                  <a:rPr lang="cs-CZ" sz="1400" b="1" i="0" baseline="0" dirty="0">
                    <a:effectLst/>
                  </a:rPr>
                  <a:t>Průměrná délka akutních hospitalizací</a:t>
                </a:r>
                <a:br>
                  <a:rPr lang="cs-CZ" sz="1400" b="1" i="0" baseline="0" dirty="0">
                    <a:effectLst/>
                  </a:rPr>
                </a:br>
                <a:r>
                  <a:rPr lang="cs-CZ" sz="1400" b="1" i="0" u="none" strike="noStrike" baseline="0" dirty="0">
                    <a:effectLst/>
                  </a:rPr>
                  <a:t>s vyloučením diagnóz O00–O99 a Z30–Z39</a:t>
                </a:r>
                <a:endParaRPr lang="cs-CZ" sz="1100" dirty="0">
                  <a:effectLst/>
                </a:endParaRPr>
              </a:p>
            </c:rich>
          </c:tx>
          <c:layout>
            <c:manualLayout>
              <c:xMode val="edge"/>
              <c:yMode val="edge"/>
              <c:x val="0.31624616712585879"/>
              <c:y val="2.4302266746136374E-2"/>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399564752"/>
        <c:crosses val="autoZero"/>
        <c:crossBetween val="between"/>
        <c:majorUnit val="2"/>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619305555555556"/>
          <c:y val="3.9247139343385737E-2"/>
          <c:w val="0.76677222222222208"/>
          <c:h val="0.78179713176358434"/>
        </c:manualLayout>
      </c:layout>
      <c:lineChart>
        <c:grouping val="standard"/>
        <c:varyColors val="0"/>
        <c:ser>
          <c:idx val="0"/>
          <c:order val="0"/>
          <c:tx>
            <c:strRef>
              <c:f>Sheet1!$B$1</c:f>
              <c:strCache>
                <c:ptCount val="1"/>
                <c:pt idx="0">
                  <c:v>&lt;= 3</c:v>
                </c:pt>
              </c:strCache>
            </c:strRef>
          </c:tx>
          <c:spPr>
            <a:ln w="28575" cap="rnd">
              <a:solidFill>
                <a:schemeClr val="accent1"/>
              </a:solidFill>
              <a:round/>
            </a:ln>
            <a:effectLst/>
          </c:spPr>
          <c:marker>
            <c:symbol val="circle"/>
            <c:size val="7"/>
            <c:spPr>
              <a:solidFill>
                <a:schemeClr val="accent1"/>
              </a:solidFill>
              <a:ln w="9525">
                <a:solidFill>
                  <a:schemeClr val="tx2"/>
                </a:solidFill>
              </a:ln>
              <a:effectLst/>
            </c:spPr>
          </c:marker>
          <c:dLbls>
            <c:numFmt formatCode="#,##0" sourceLinked="0"/>
            <c:spPr>
              <a:noFill/>
              <a:ln>
                <a:noFill/>
              </a:ln>
              <a:effectLst/>
            </c:spPr>
            <c:txPr>
              <a:bodyPr rot="-5400000" spcFirstLastPara="1" vertOverflow="ellipsis" wrap="square" anchor="ctr" anchorCtr="1"/>
              <a:lstStyle/>
              <a:p>
                <a:pPr>
                  <a:defRPr sz="800" b="0" i="0" u="none" strike="noStrike" kern="1200" baseline="0">
                    <a:solidFill>
                      <a:schemeClr val="tx1"/>
                    </a:solidFill>
                    <a:latin typeface="+mn-lt"/>
                    <a:ea typeface="+mn-ea"/>
                    <a:cs typeface="+mn-cs"/>
                  </a:defRPr>
                </a:pPr>
                <a:endParaRPr lang="cs-CZ"/>
              </a:p>
            </c:txPr>
            <c:dLblPos val="b"/>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Sheet1!$B$2:$B$13</c:f>
              <c:numCache>
                <c:formatCode>###0</c:formatCode>
                <c:ptCount val="12"/>
                <c:pt idx="0">
                  <c:v>828986</c:v>
                </c:pt>
                <c:pt idx="1">
                  <c:v>858789</c:v>
                </c:pt>
                <c:pt idx="2">
                  <c:v>862525</c:v>
                </c:pt>
                <c:pt idx="3">
                  <c:v>867028</c:v>
                </c:pt>
                <c:pt idx="4">
                  <c:v>883399</c:v>
                </c:pt>
                <c:pt idx="5">
                  <c:v>935631</c:v>
                </c:pt>
                <c:pt idx="6">
                  <c:v>956712</c:v>
                </c:pt>
                <c:pt idx="7">
                  <c:v>990060</c:v>
                </c:pt>
                <c:pt idx="8">
                  <c:v>993034</c:v>
                </c:pt>
                <c:pt idx="9">
                  <c:v>997217</c:v>
                </c:pt>
                <c:pt idx="10">
                  <c:v>997870</c:v>
                </c:pt>
                <c:pt idx="11" formatCode="#,##0">
                  <c:v>1002863</c:v>
                </c:pt>
              </c:numCache>
            </c:numRef>
          </c:val>
          <c:smooth val="0"/>
          <c:extLst>
            <c:ext xmlns:c16="http://schemas.microsoft.com/office/drawing/2014/chart" uri="{C3380CC4-5D6E-409C-BE32-E72D297353CC}">
              <c16:uniqueId val="{00000000-8DB4-445A-84FB-F752E3CA4660}"/>
            </c:ext>
          </c:extLst>
        </c:ser>
        <c:ser>
          <c:idx val="1"/>
          <c:order val="1"/>
          <c:tx>
            <c:strRef>
              <c:f>Sheet1!$C$1</c:f>
              <c:strCache>
                <c:ptCount val="1"/>
                <c:pt idx="0">
                  <c:v>hospitalizovaní</c:v>
                </c:pt>
              </c:strCache>
            </c:strRef>
          </c:tx>
          <c:spPr>
            <a:ln w="28575" cap="rnd">
              <a:solidFill>
                <a:schemeClr val="accent2"/>
              </a:solidFill>
              <a:round/>
            </a:ln>
            <a:effectLst/>
          </c:spPr>
          <c:marker>
            <c:symbol val="circle"/>
            <c:size val="7"/>
            <c:spPr>
              <a:solidFill>
                <a:schemeClr val="accent2"/>
              </a:solidFill>
              <a:ln w="9525">
                <a:solidFill>
                  <a:schemeClr val="tx2"/>
                </a:solidFill>
              </a:ln>
              <a:effectLst/>
            </c:spPr>
          </c:marker>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endParaRPr lang="cs-CZ"/>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Sheet1!$C$2:$C$13</c:f>
              <c:numCache>
                <c:formatCode>General</c:formatCode>
                <c:ptCount val="12"/>
              </c:numCache>
            </c:numRef>
          </c:val>
          <c:smooth val="0"/>
          <c:extLst>
            <c:ext xmlns:c16="http://schemas.microsoft.com/office/drawing/2014/chart" uri="{C3380CC4-5D6E-409C-BE32-E72D297353CC}">
              <c16:uniqueId val="{00000001-8DB4-445A-84FB-F752E3CA4660}"/>
            </c:ext>
          </c:extLst>
        </c:ser>
        <c:dLbls>
          <c:showLegendKey val="0"/>
          <c:showVal val="0"/>
          <c:showCatName val="0"/>
          <c:showSerName val="0"/>
          <c:showPercent val="0"/>
          <c:showBubbleSize val="0"/>
        </c:dLbls>
        <c:marker val="1"/>
        <c:smooth val="0"/>
        <c:axId val="450838112"/>
        <c:axId val="450840464"/>
      </c:lineChart>
      <c:catAx>
        <c:axId val="450838112"/>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900" b="0" i="0" u="none" strike="noStrike" kern="1200" baseline="0">
                <a:solidFill>
                  <a:schemeClr val="tx1"/>
                </a:solidFill>
                <a:latin typeface="+mn-lt"/>
                <a:ea typeface="+mn-ea"/>
                <a:cs typeface="+mn-cs"/>
              </a:defRPr>
            </a:pPr>
            <a:endParaRPr lang="cs-CZ"/>
          </a:p>
        </c:txPr>
        <c:crossAx val="450840464"/>
        <c:crosses val="autoZero"/>
        <c:auto val="1"/>
        <c:lblAlgn val="ctr"/>
        <c:lblOffset val="100"/>
        <c:noMultiLvlLbl val="0"/>
      </c:catAx>
      <c:valAx>
        <c:axId val="450840464"/>
        <c:scaling>
          <c:orientation val="minMax"/>
          <c:min val="0"/>
        </c:scaling>
        <c:delete val="0"/>
        <c:axPos val="l"/>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450838112"/>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3">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619305555555556"/>
          <c:y val="3.9247139343385737E-2"/>
          <c:w val="0.76677222222222208"/>
          <c:h val="0.78179713176358434"/>
        </c:manualLayout>
      </c:layout>
      <c:lineChart>
        <c:grouping val="standard"/>
        <c:varyColors val="0"/>
        <c:ser>
          <c:idx val="0"/>
          <c:order val="0"/>
          <c:tx>
            <c:strRef>
              <c:f>Sheet1!$B$1</c:f>
              <c:strCache>
                <c:ptCount val="1"/>
                <c:pt idx="0">
                  <c:v>&lt;= 3</c:v>
                </c:pt>
              </c:strCache>
            </c:strRef>
          </c:tx>
          <c:spPr>
            <a:ln w="28575" cap="rnd">
              <a:solidFill>
                <a:schemeClr val="accent1"/>
              </a:solidFill>
              <a:round/>
            </a:ln>
            <a:effectLst/>
          </c:spPr>
          <c:marker>
            <c:symbol val="circle"/>
            <c:size val="7"/>
            <c:spPr>
              <a:solidFill>
                <a:schemeClr val="accent1"/>
              </a:solidFill>
              <a:ln w="9525">
                <a:solidFill>
                  <a:schemeClr val="tx2"/>
                </a:solidFill>
              </a:ln>
              <a:effectLst/>
            </c:spPr>
          </c:marker>
          <c:dLbls>
            <c:numFmt formatCode="#,##0" sourceLinked="0"/>
            <c:spPr>
              <a:noFill/>
              <a:ln>
                <a:noFill/>
              </a:ln>
              <a:effectLst/>
            </c:spPr>
            <c:txPr>
              <a:bodyPr rot="-5400000" spcFirstLastPara="1" vertOverflow="ellipsis" wrap="square" anchor="ctr" anchorCtr="1"/>
              <a:lstStyle/>
              <a:p>
                <a:pPr>
                  <a:defRPr sz="800" b="0" i="0" u="none" strike="noStrike" kern="1200" baseline="0">
                    <a:solidFill>
                      <a:schemeClr val="tx1"/>
                    </a:solidFill>
                    <a:latin typeface="+mn-lt"/>
                    <a:ea typeface="+mn-ea"/>
                    <a:cs typeface="+mn-cs"/>
                  </a:defRPr>
                </a:pPr>
                <a:endParaRPr lang="cs-CZ"/>
              </a:p>
            </c:txPr>
            <c:dLblPos val="b"/>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Sheet1!$B$2:$B$13</c:f>
              <c:numCache>
                <c:formatCode>###0</c:formatCode>
                <c:ptCount val="12"/>
                <c:pt idx="0">
                  <c:v>707506</c:v>
                </c:pt>
                <c:pt idx="1">
                  <c:v>693410</c:v>
                </c:pt>
                <c:pt idx="2">
                  <c:v>687141</c:v>
                </c:pt>
                <c:pt idx="3">
                  <c:v>674606</c:v>
                </c:pt>
                <c:pt idx="4">
                  <c:v>652936</c:v>
                </c:pt>
                <c:pt idx="5">
                  <c:v>650891</c:v>
                </c:pt>
                <c:pt idx="6">
                  <c:v>651847</c:v>
                </c:pt>
                <c:pt idx="7">
                  <c:v>648042</c:v>
                </c:pt>
                <c:pt idx="8">
                  <c:v>633495</c:v>
                </c:pt>
                <c:pt idx="9">
                  <c:v>626360</c:v>
                </c:pt>
                <c:pt idx="10">
                  <c:v>607892</c:v>
                </c:pt>
                <c:pt idx="11" formatCode="#,##0">
                  <c:v>594036</c:v>
                </c:pt>
              </c:numCache>
            </c:numRef>
          </c:val>
          <c:smooth val="0"/>
          <c:extLst>
            <c:ext xmlns:c16="http://schemas.microsoft.com/office/drawing/2014/chart" uri="{C3380CC4-5D6E-409C-BE32-E72D297353CC}">
              <c16:uniqueId val="{00000000-6467-43EB-B84F-0F7A925DFC20}"/>
            </c:ext>
          </c:extLst>
        </c:ser>
        <c:ser>
          <c:idx val="1"/>
          <c:order val="1"/>
          <c:tx>
            <c:strRef>
              <c:f>Sheet1!$C$1</c:f>
              <c:strCache>
                <c:ptCount val="1"/>
                <c:pt idx="0">
                  <c:v>hospitalizovaní</c:v>
                </c:pt>
              </c:strCache>
            </c:strRef>
          </c:tx>
          <c:spPr>
            <a:ln w="28575" cap="rnd">
              <a:solidFill>
                <a:schemeClr val="accent2"/>
              </a:solidFill>
              <a:round/>
            </a:ln>
            <a:effectLst/>
          </c:spPr>
          <c:marker>
            <c:symbol val="circle"/>
            <c:size val="7"/>
            <c:spPr>
              <a:solidFill>
                <a:schemeClr val="accent2"/>
              </a:solidFill>
              <a:ln w="9525">
                <a:solidFill>
                  <a:schemeClr val="tx2"/>
                </a:solidFill>
              </a:ln>
              <a:effectLst/>
            </c:spPr>
          </c:marker>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endParaRPr lang="cs-CZ"/>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Sheet1!$C$2:$C$13</c:f>
              <c:numCache>
                <c:formatCode>General</c:formatCode>
                <c:ptCount val="12"/>
              </c:numCache>
            </c:numRef>
          </c:val>
          <c:smooth val="0"/>
          <c:extLst>
            <c:ext xmlns:c16="http://schemas.microsoft.com/office/drawing/2014/chart" uri="{C3380CC4-5D6E-409C-BE32-E72D297353CC}">
              <c16:uniqueId val="{00000001-6467-43EB-B84F-0F7A925DFC20}"/>
            </c:ext>
          </c:extLst>
        </c:ser>
        <c:dLbls>
          <c:showLegendKey val="0"/>
          <c:showVal val="0"/>
          <c:showCatName val="0"/>
          <c:showSerName val="0"/>
          <c:showPercent val="0"/>
          <c:showBubbleSize val="0"/>
        </c:dLbls>
        <c:marker val="1"/>
        <c:smooth val="0"/>
        <c:axId val="450838112"/>
        <c:axId val="450840464"/>
      </c:lineChart>
      <c:catAx>
        <c:axId val="450838112"/>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900" b="0" i="0" u="none" strike="noStrike" kern="1200" baseline="0">
                <a:solidFill>
                  <a:schemeClr val="tx1"/>
                </a:solidFill>
                <a:latin typeface="+mn-lt"/>
                <a:ea typeface="+mn-ea"/>
                <a:cs typeface="+mn-cs"/>
              </a:defRPr>
            </a:pPr>
            <a:endParaRPr lang="cs-CZ"/>
          </a:p>
        </c:txPr>
        <c:crossAx val="450840464"/>
        <c:crosses val="autoZero"/>
        <c:auto val="1"/>
        <c:lblAlgn val="ctr"/>
        <c:lblOffset val="100"/>
        <c:noMultiLvlLbl val="0"/>
      </c:catAx>
      <c:valAx>
        <c:axId val="450840464"/>
        <c:scaling>
          <c:orientation val="minMax"/>
          <c:min val="0"/>
        </c:scaling>
        <c:delete val="0"/>
        <c:axPos val="l"/>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450838112"/>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3">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619305555555556"/>
          <c:y val="3.9247139343385737E-2"/>
          <c:w val="0.76677222222222208"/>
          <c:h val="0.78179713176358434"/>
        </c:manualLayout>
      </c:layout>
      <c:lineChart>
        <c:grouping val="standard"/>
        <c:varyColors val="0"/>
        <c:ser>
          <c:idx val="0"/>
          <c:order val="0"/>
          <c:tx>
            <c:strRef>
              <c:f>Sheet1!$B$1</c:f>
              <c:strCache>
                <c:ptCount val="1"/>
                <c:pt idx="0">
                  <c:v>&lt;= 3</c:v>
                </c:pt>
              </c:strCache>
            </c:strRef>
          </c:tx>
          <c:spPr>
            <a:ln w="28575" cap="rnd">
              <a:solidFill>
                <a:schemeClr val="accent1"/>
              </a:solidFill>
              <a:round/>
            </a:ln>
            <a:effectLst/>
          </c:spPr>
          <c:marker>
            <c:symbol val="circle"/>
            <c:size val="7"/>
            <c:spPr>
              <a:solidFill>
                <a:schemeClr val="accent1"/>
              </a:solidFill>
              <a:ln w="9525">
                <a:solidFill>
                  <a:schemeClr val="tx2"/>
                </a:solidFill>
              </a:ln>
              <a:effectLst/>
            </c:spPr>
          </c:marker>
          <c:dLbls>
            <c:numFmt formatCode="#,##0" sourceLinked="0"/>
            <c:spPr>
              <a:noFill/>
              <a:ln>
                <a:noFill/>
              </a:ln>
              <a:effectLst/>
            </c:spPr>
            <c:txPr>
              <a:bodyPr rot="-5400000" spcFirstLastPara="1" vertOverflow="ellipsis" wrap="square" anchor="ctr" anchorCtr="1"/>
              <a:lstStyle/>
              <a:p>
                <a:pPr>
                  <a:defRPr sz="800" b="0" i="0" u="none" strike="noStrike" kern="1200" baseline="0">
                    <a:solidFill>
                      <a:schemeClr val="tx1"/>
                    </a:solidFill>
                    <a:latin typeface="+mn-lt"/>
                    <a:ea typeface="+mn-ea"/>
                    <a:cs typeface="+mn-cs"/>
                  </a:defRPr>
                </a:pPr>
                <a:endParaRPr lang="cs-CZ"/>
              </a:p>
            </c:txPr>
            <c:dLblPos val="b"/>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Sheet1!$B$2:$B$13</c:f>
              <c:numCache>
                <c:formatCode>###0</c:formatCode>
                <c:ptCount val="12"/>
                <c:pt idx="0">
                  <c:v>538553</c:v>
                </c:pt>
                <c:pt idx="1">
                  <c:v>507503</c:v>
                </c:pt>
                <c:pt idx="2">
                  <c:v>497065</c:v>
                </c:pt>
                <c:pt idx="3">
                  <c:v>478989</c:v>
                </c:pt>
                <c:pt idx="4">
                  <c:v>451869</c:v>
                </c:pt>
                <c:pt idx="5">
                  <c:v>437650</c:v>
                </c:pt>
                <c:pt idx="6">
                  <c:v>421606</c:v>
                </c:pt>
                <c:pt idx="7">
                  <c:v>415475</c:v>
                </c:pt>
                <c:pt idx="8">
                  <c:v>407189</c:v>
                </c:pt>
                <c:pt idx="9">
                  <c:v>394909</c:v>
                </c:pt>
                <c:pt idx="10">
                  <c:v>382622</c:v>
                </c:pt>
                <c:pt idx="11" formatCode="#,##0">
                  <c:v>375650</c:v>
                </c:pt>
              </c:numCache>
            </c:numRef>
          </c:val>
          <c:smooth val="0"/>
          <c:extLst>
            <c:ext xmlns:c16="http://schemas.microsoft.com/office/drawing/2014/chart" uri="{C3380CC4-5D6E-409C-BE32-E72D297353CC}">
              <c16:uniqueId val="{00000000-ADAF-4BBD-A87E-3E10AF0AF0A5}"/>
            </c:ext>
          </c:extLst>
        </c:ser>
        <c:ser>
          <c:idx val="1"/>
          <c:order val="1"/>
          <c:tx>
            <c:strRef>
              <c:f>Sheet1!$C$1</c:f>
              <c:strCache>
                <c:ptCount val="1"/>
                <c:pt idx="0">
                  <c:v>hospitalizovaní</c:v>
                </c:pt>
              </c:strCache>
            </c:strRef>
          </c:tx>
          <c:spPr>
            <a:ln w="28575" cap="rnd">
              <a:solidFill>
                <a:schemeClr val="accent2"/>
              </a:solidFill>
              <a:round/>
            </a:ln>
            <a:effectLst/>
          </c:spPr>
          <c:marker>
            <c:symbol val="circle"/>
            <c:size val="7"/>
            <c:spPr>
              <a:solidFill>
                <a:schemeClr val="accent2"/>
              </a:solidFill>
              <a:ln w="9525">
                <a:solidFill>
                  <a:schemeClr val="tx2"/>
                </a:solidFill>
              </a:ln>
              <a:effectLst/>
            </c:spPr>
          </c:marker>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endParaRPr lang="cs-CZ"/>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Sheet1!$C$2:$C$13</c:f>
              <c:numCache>
                <c:formatCode>General</c:formatCode>
                <c:ptCount val="12"/>
              </c:numCache>
            </c:numRef>
          </c:val>
          <c:smooth val="0"/>
          <c:extLst>
            <c:ext xmlns:c16="http://schemas.microsoft.com/office/drawing/2014/chart" uri="{C3380CC4-5D6E-409C-BE32-E72D297353CC}">
              <c16:uniqueId val="{00000001-ADAF-4BBD-A87E-3E10AF0AF0A5}"/>
            </c:ext>
          </c:extLst>
        </c:ser>
        <c:dLbls>
          <c:showLegendKey val="0"/>
          <c:showVal val="0"/>
          <c:showCatName val="0"/>
          <c:showSerName val="0"/>
          <c:showPercent val="0"/>
          <c:showBubbleSize val="0"/>
        </c:dLbls>
        <c:marker val="1"/>
        <c:smooth val="0"/>
        <c:axId val="450838112"/>
        <c:axId val="450840464"/>
      </c:lineChart>
      <c:catAx>
        <c:axId val="450838112"/>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900" b="0" i="0" u="none" strike="noStrike" kern="1200" baseline="0">
                <a:solidFill>
                  <a:schemeClr val="tx1"/>
                </a:solidFill>
                <a:latin typeface="+mn-lt"/>
                <a:ea typeface="+mn-ea"/>
                <a:cs typeface="+mn-cs"/>
              </a:defRPr>
            </a:pPr>
            <a:endParaRPr lang="cs-CZ"/>
          </a:p>
        </c:txPr>
        <c:crossAx val="450840464"/>
        <c:crosses val="autoZero"/>
        <c:auto val="1"/>
        <c:lblAlgn val="ctr"/>
        <c:lblOffset val="100"/>
        <c:noMultiLvlLbl val="0"/>
      </c:catAx>
      <c:valAx>
        <c:axId val="450840464"/>
        <c:scaling>
          <c:orientation val="minMax"/>
          <c:min val="0"/>
        </c:scaling>
        <c:delete val="0"/>
        <c:axPos val="l"/>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450838112"/>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4"/>
    </mc:Choice>
    <mc:Fallback>
      <c:style val="4"/>
    </mc:Fallback>
  </mc:AlternateContent>
  <c:chart>
    <c:autoTitleDeleted val="1"/>
    <c:plotArea>
      <c:layout>
        <c:manualLayout>
          <c:layoutTarget val="inner"/>
          <c:xMode val="edge"/>
          <c:yMode val="edge"/>
          <c:x val="0.53978751105289968"/>
          <c:y val="0.13228122651256632"/>
          <c:w val="0.37482525210664458"/>
          <c:h val="0.84624594349326288"/>
        </c:manualLayout>
      </c:layout>
      <c:barChart>
        <c:barDir val="bar"/>
        <c:grouping val="clustered"/>
        <c:varyColors val="0"/>
        <c:ser>
          <c:idx val="0"/>
          <c:order val="0"/>
          <c:tx>
            <c:strRef>
              <c:f>List1!$B$1</c:f>
              <c:strCache>
                <c:ptCount val="1"/>
                <c:pt idx="0">
                  <c:v>Liberecký kraj</c:v>
                </c:pt>
              </c:strCache>
            </c:strRef>
          </c:tx>
          <c:spPr>
            <a:solidFill>
              <a:schemeClr val="accent2">
                <a:tint val="77000"/>
              </a:schemeClr>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List1!$A$2:$A$23</c:f>
              <c:strCache>
                <c:ptCount val="22"/>
                <c:pt idx="0">
                  <c:v>IX. Nemoci oběhové soustavy</c:v>
                </c:pt>
                <c:pt idx="1">
                  <c:v>XIX. Poranění, otravy a některé jiné následky vnějších příčin</c:v>
                </c:pt>
                <c:pt idx="2">
                  <c:v>XI. Nemoci trávicí soustavy</c:v>
                </c:pt>
                <c:pt idx="3">
                  <c:v>XIV. Nemoci močové a pohlavní soustavy</c:v>
                </c:pt>
                <c:pt idx="4">
                  <c:v>XIII. Nemoci svalové a kosterní soustavy a pojivové tkáně</c:v>
                </c:pt>
                <c:pt idx="5">
                  <c:v>XV. Těhotenství, porod a šestinedělí</c:v>
                </c:pt>
                <c:pt idx="6">
                  <c:v>XXIc. Jiné faktory ovlivňující zdravotní stav a kontakt se zdrav. službami</c:v>
                </c:pt>
                <c:pt idx="7">
                  <c:v>II. Novotvary</c:v>
                </c:pt>
                <c:pt idx="8">
                  <c:v>X. Nemoci dýchací soustavy</c:v>
                </c:pt>
                <c:pt idx="9">
                  <c:v>XXIb. Živě narozené děti</c:v>
                </c:pt>
                <c:pt idx="10">
                  <c:v>XXIa. Zdravá osoba doprovázející nemocnou osobu</c:v>
                </c:pt>
                <c:pt idx="11">
                  <c:v>XVIII. Příznaky, znaky a abnormální klinické a laboratorní nálezy</c:v>
                </c:pt>
                <c:pt idx="12">
                  <c:v>VI. Nemoci nervové soustavy</c:v>
                </c:pt>
                <c:pt idx="13">
                  <c:v>IV. Nemoci endokrinní, výživy a přeměny látek</c:v>
                </c:pt>
                <c:pt idx="14">
                  <c:v>I. Některé infekční a parazitární nemoci</c:v>
                </c:pt>
                <c:pt idx="15">
                  <c:v>V. Poruchy duševní a poruchy chování</c:v>
                </c:pt>
                <c:pt idx="16">
                  <c:v>XII. Nemoci kůže a podkožního vaziva</c:v>
                </c:pt>
                <c:pt idx="17">
                  <c:v>VII. Nemoci oka a očních adnex</c:v>
                </c:pt>
                <c:pt idx="18">
                  <c:v>III. Nemoci krve a krvetvorných orgánů, poruchy mechanismu imunity</c:v>
                </c:pt>
                <c:pt idx="19">
                  <c:v>VIII. Nemoci ucha a bradavkového výběžku</c:v>
                </c:pt>
                <c:pt idx="20">
                  <c:v>XVII. Vrozené vady, deformace a chromozomální abnormality</c:v>
                </c:pt>
                <c:pt idx="21">
                  <c:v>XVI. Některé stavy vzniklé v perinatálním období</c:v>
                </c:pt>
              </c:strCache>
            </c:strRef>
          </c:cat>
          <c:val>
            <c:numRef>
              <c:f>List1!$B$2:$B$23</c:f>
              <c:numCache>
                <c:formatCode>General</c:formatCode>
                <c:ptCount val="22"/>
                <c:pt idx="0">
                  <c:v>2583.2865346642297</c:v>
                </c:pt>
                <c:pt idx="1">
                  <c:v>1905.5361315918212</c:v>
                </c:pt>
                <c:pt idx="2">
                  <c:v>1846.6603865872014</c:v>
                </c:pt>
                <c:pt idx="3">
                  <c:v>1687.0165395554445</c:v>
                </c:pt>
                <c:pt idx="4">
                  <c:v>1452.64578540244</c:v>
                </c:pt>
                <c:pt idx="5">
                  <c:v>1450.8342240176823</c:v>
                </c:pt>
                <c:pt idx="6">
                  <c:v>1205.5941015561325</c:v>
                </c:pt>
                <c:pt idx="7">
                  <c:v>1188.384268400936</c:v>
                </c:pt>
                <c:pt idx="8">
                  <c:v>1137.4341044546306</c:v>
                </c:pt>
                <c:pt idx="9">
                  <c:v>1028.2875310229897</c:v>
                </c:pt>
                <c:pt idx="10">
                  <c:v>812.03239071756025</c:v>
                </c:pt>
                <c:pt idx="11">
                  <c:v>677.07106755312475</c:v>
                </c:pt>
                <c:pt idx="12">
                  <c:v>538.26017644607941</c:v>
                </c:pt>
                <c:pt idx="13">
                  <c:v>506.33140703972811</c:v>
                </c:pt>
                <c:pt idx="14">
                  <c:v>455.15479792032806</c:v>
                </c:pt>
                <c:pt idx="15">
                  <c:v>319.74058440970305</c:v>
                </c:pt>
                <c:pt idx="16">
                  <c:v>204.70643647760028</c:v>
                </c:pt>
                <c:pt idx="17">
                  <c:v>151.71826597344267</c:v>
                </c:pt>
                <c:pt idx="18">
                  <c:v>136.77288454919309</c:v>
                </c:pt>
                <c:pt idx="19">
                  <c:v>132.69687143348867</c:v>
                </c:pt>
                <c:pt idx="20">
                  <c:v>110.73168964330368</c:v>
                </c:pt>
                <c:pt idx="21">
                  <c:v>44.836144272748733</c:v>
                </c:pt>
              </c:numCache>
            </c:numRef>
          </c:val>
          <c:extLst>
            <c:ext xmlns:c16="http://schemas.microsoft.com/office/drawing/2014/chart" uri="{C3380CC4-5D6E-409C-BE32-E72D297353CC}">
              <c16:uniqueId val="{00000000-2142-488A-8282-2896FA84F3E1}"/>
            </c:ext>
          </c:extLst>
        </c:ser>
        <c:ser>
          <c:idx val="1"/>
          <c:order val="1"/>
          <c:tx>
            <c:strRef>
              <c:f>List1!$C$1</c:f>
              <c:strCache>
                <c:ptCount val="1"/>
                <c:pt idx="0">
                  <c:v>ČR</c:v>
                </c:pt>
              </c:strCache>
            </c:strRef>
          </c:tx>
          <c:spPr>
            <a:solidFill>
              <a:schemeClr val="accent2">
                <a:shade val="76000"/>
              </a:schemeClr>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List1!$A$2:$A$23</c:f>
              <c:strCache>
                <c:ptCount val="22"/>
                <c:pt idx="0">
                  <c:v>IX. Nemoci oběhové soustavy</c:v>
                </c:pt>
                <c:pt idx="1">
                  <c:v>XIX. Poranění, otravy a některé jiné následky vnějších příčin</c:v>
                </c:pt>
                <c:pt idx="2">
                  <c:v>XI. Nemoci trávicí soustavy</c:v>
                </c:pt>
                <c:pt idx="3">
                  <c:v>XIV. Nemoci močové a pohlavní soustavy</c:v>
                </c:pt>
                <c:pt idx="4">
                  <c:v>XIII. Nemoci svalové a kosterní soustavy a pojivové tkáně</c:v>
                </c:pt>
                <c:pt idx="5">
                  <c:v>XV. Těhotenství, porod a šestinedělí</c:v>
                </c:pt>
                <c:pt idx="6">
                  <c:v>XXIc. Jiné faktory ovlivňující zdravotní stav a kontakt se zdrav. službami</c:v>
                </c:pt>
                <c:pt idx="7">
                  <c:v>II. Novotvary</c:v>
                </c:pt>
                <c:pt idx="8">
                  <c:v>X. Nemoci dýchací soustavy</c:v>
                </c:pt>
                <c:pt idx="9">
                  <c:v>XXIb. Živě narozené děti</c:v>
                </c:pt>
                <c:pt idx="10">
                  <c:v>XXIa. Zdravá osoba doprovázející nemocnou osobu</c:v>
                </c:pt>
                <c:pt idx="11">
                  <c:v>XVIII. Příznaky, znaky a abnormální klinické a laboratorní nálezy</c:v>
                </c:pt>
                <c:pt idx="12">
                  <c:v>VI. Nemoci nervové soustavy</c:v>
                </c:pt>
                <c:pt idx="13">
                  <c:v>IV. Nemoci endokrinní, výživy a přeměny látek</c:v>
                </c:pt>
                <c:pt idx="14">
                  <c:v>I. Některé infekční a parazitární nemoci</c:v>
                </c:pt>
                <c:pt idx="15">
                  <c:v>V. Poruchy duševní a poruchy chování</c:v>
                </c:pt>
                <c:pt idx="16">
                  <c:v>XII. Nemoci kůže a podkožního vaziva</c:v>
                </c:pt>
                <c:pt idx="17">
                  <c:v>VII. Nemoci oka a očních adnex</c:v>
                </c:pt>
                <c:pt idx="18">
                  <c:v>III. Nemoci krve a krvetvorných orgánů, poruchy mechanismu imunity</c:v>
                </c:pt>
                <c:pt idx="19">
                  <c:v>VIII. Nemoci ucha a bradavkového výběžku</c:v>
                </c:pt>
                <c:pt idx="20">
                  <c:v>XVII. Vrozené vady, deformace a chromozomální abnormality</c:v>
                </c:pt>
                <c:pt idx="21">
                  <c:v>XVI. Některé stavy vzniklé v perinatálním období</c:v>
                </c:pt>
              </c:strCache>
            </c:strRef>
          </c:cat>
          <c:val>
            <c:numRef>
              <c:f>List1!$C$2:$C$23</c:f>
              <c:numCache>
                <c:formatCode>General</c:formatCode>
                <c:ptCount val="22"/>
                <c:pt idx="0">
                  <c:v>2358.6943122008061</c:v>
                </c:pt>
                <c:pt idx="1">
                  <c:v>1611.9148199348235</c:v>
                </c:pt>
                <c:pt idx="2">
                  <c:v>1738.5142517289444</c:v>
                </c:pt>
                <c:pt idx="3">
                  <c:v>1563.0461029715534</c:v>
                </c:pt>
                <c:pt idx="4">
                  <c:v>1349.3713316701851</c:v>
                </c:pt>
                <c:pt idx="5">
                  <c:v>1462.9748655004555</c:v>
                </c:pt>
                <c:pt idx="6">
                  <c:v>1119.1717255936383</c:v>
                </c:pt>
                <c:pt idx="7">
                  <c:v>1353.9071917850119</c:v>
                </c:pt>
                <c:pt idx="8">
                  <c:v>1191.1338050502384</c:v>
                </c:pt>
                <c:pt idx="9">
                  <c:v>946.28205333305766</c:v>
                </c:pt>
                <c:pt idx="10">
                  <c:v>653.35206649834447</c:v>
                </c:pt>
                <c:pt idx="11">
                  <c:v>691.58692053681273</c:v>
                </c:pt>
                <c:pt idx="12">
                  <c:v>538.93922982600952</c:v>
                </c:pt>
                <c:pt idx="13">
                  <c:v>490.9174576974583</c:v>
                </c:pt>
                <c:pt idx="14">
                  <c:v>495.07689788574356</c:v>
                </c:pt>
                <c:pt idx="15">
                  <c:v>320.11691602918393</c:v>
                </c:pt>
                <c:pt idx="16">
                  <c:v>223.24524793368994</c:v>
                </c:pt>
                <c:pt idx="17">
                  <c:v>187.56063889754139</c:v>
                </c:pt>
                <c:pt idx="18">
                  <c:v>134.61717622945812</c:v>
                </c:pt>
                <c:pt idx="19">
                  <c:v>145.34514413589517</c:v>
                </c:pt>
                <c:pt idx="20">
                  <c:v>108.48422282930396</c:v>
                </c:pt>
                <c:pt idx="21">
                  <c:v>130.78710347689682</c:v>
                </c:pt>
              </c:numCache>
            </c:numRef>
          </c:val>
          <c:extLst>
            <c:ext xmlns:c16="http://schemas.microsoft.com/office/drawing/2014/chart" uri="{C3380CC4-5D6E-409C-BE32-E72D297353CC}">
              <c16:uniqueId val="{00000001-2142-488A-8282-2896FA84F3E1}"/>
            </c:ext>
          </c:extLst>
        </c:ser>
        <c:dLbls>
          <c:dLblPos val="outEnd"/>
          <c:showLegendKey val="0"/>
          <c:showVal val="1"/>
          <c:showCatName val="0"/>
          <c:showSerName val="0"/>
          <c:showPercent val="0"/>
          <c:showBubbleSize val="0"/>
        </c:dLbls>
        <c:gapWidth val="50"/>
        <c:axId val="711293032"/>
        <c:axId val="711293816"/>
      </c:barChart>
      <c:catAx>
        <c:axId val="711293032"/>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crossAx val="711293816"/>
        <c:crosses val="autoZero"/>
        <c:auto val="1"/>
        <c:lblAlgn val="ctr"/>
        <c:lblOffset val="100"/>
        <c:noMultiLvlLbl val="0"/>
      </c:catAx>
      <c:valAx>
        <c:axId val="711293816"/>
        <c:scaling>
          <c:orientation val="minMax"/>
        </c:scaling>
        <c:delete val="0"/>
        <c:axPos val="t"/>
        <c:title>
          <c:tx>
            <c:rich>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r>
                  <a:rPr lang="cs-CZ" sz="1400" b="1" i="0" baseline="0" dirty="0">
                    <a:effectLst/>
                  </a:rPr>
                  <a:t>Počet na 100tis. obyvatel</a:t>
                </a:r>
                <a:endParaRPr lang="cs-CZ" sz="1100" dirty="0">
                  <a:effectLst/>
                </a:endParaRPr>
              </a:p>
            </c:rich>
          </c:tx>
          <c:layout>
            <c:manualLayout>
              <c:xMode val="edge"/>
              <c:yMode val="edge"/>
              <c:x val="0.65165431432454057"/>
              <c:y val="2.6388380512691025E-2"/>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711293032"/>
        <c:crosses val="autoZero"/>
        <c:crossBetween val="between"/>
      </c:valAx>
      <c:spPr>
        <a:noFill/>
        <a:ln>
          <a:noFill/>
        </a:ln>
        <a:effectLst/>
      </c:spPr>
    </c:plotArea>
    <c:legend>
      <c:legendPos val="r"/>
      <c:layout>
        <c:manualLayout>
          <c:xMode val="edge"/>
          <c:yMode val="edge"/>
          <c:x val="0.63450932770490587"/>
          <c:y val="0.87328249310887462"/>
          <c:w val="0.25614754704009607"/>
          <c:h val="8.7034302751393372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legend>
    <c:plotVisOnly val="1"/>
    <c:dispBlanksAs val="gap"/>
    <c:showDLblsOverMax val="0"/>
  </c:chart>
  <c:spPr>
    <a:noFill/>
    <a:ln>
      <a:noFill/>
    </a:ln>
    <a:effectLst/>
  </c:spPr>
  <c:txPr>
    <a:bodyPr/>
    <a:lstStyle/>
    <a:p>
      <a:pPr>
        <a:defRPr/>
      </a:pPr>
      <a:endParaRPr lang="cs-CZ"/>
    </a:p>
  </c:txPr>
  <c:externalData r:id="rId3">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619305555555556"/>
          <c:y val="3.9247139343385737E-2"/>
          <c:w val="0.76677222222222208"/>
          <c:h val="0.78179713176358434"/>
        </c:manualLayout>
      </c:layout>
      <c:lineChart>
        <c:grouping val="standard"/>
        <c:varyColors val="0"/>
        <c:ser>
          <c:idx val="0"/>
          <c:order val="0"/>
          <c:tx>
            <c:strRef>
              <c:f>Sheet1!$B$1</c:f>
              <c:strCache>
                <c:ptCount val="1"/>
                <c:pt idx="0">
                  <c:v>&lt;= 3</c:v>
                </c:pt>
              </c:strCache>
            </c:strRef>
          </c:tx>
          <c:spPr>
            <a:ln w="28575" cap="rnd">
              <a:solidFill>
                <a:schemeClr val="accent1"/>
              </a:solidFill>
              <a:round/>
            </a:ln>
            <a:effectLst/>
          </c:spPr>
          <c:marker>
            <c:symbol val="circle"/>
            <c:size val="7"/>
            <c:spPr>
              <a:solidFill>
                <a:schemeClr val="accent1"/>
              </a:solidFill>
              <a:ln w="9525">
                <a:solidFill>
                  <a:schemeClr val="tx2"/>
                </a:solidFill>
              </a:ln>
              <a:effectLst/>
            </c:spPr>
          </c:marker>
          <c:dLbls>
            <c:numFmt formatCode="#,##0" sourceLinked="0"/>
            <c:spPr>
              <a:noFill/>
              <a:ln>
                <a:noFill/>
              </a:ln>
              <a:effectLst/>
            </c:spPr>
            <c:txPr>
              <a:bodyPr rot="-5400000" spcFirstLastPara="1" vertOverflow="ellipsis" wrap="square" anchor="ctr" anchorCtr="1"/>
              <a:lstStyle/>
              <a:p>
                <a:pPr>
                  <a:defRPr sz="800" b="0" i="0" u="none" strike="noStrike" kern="1200" baseline="0">
                    <a:solidFill>
                      <a:schemeClr val="tx1"/>
                    </a:solidFill>
                    <a:latin typeface="+mn-lt"/>
                    <a:ea typeface="+mn-ea"/>
                    <a:cs typeface="+mn-cs"/>
                  </a:defRPr>
                </a:pPr>
                <a:endParaRPr lang="cs-CZ"/>
              </a:p>
            </c:txPr>
            <c:dLblPos val="b"/>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Sheet1!$B$2:$B$13</c:f>
              <c:numCache>
                <c:formatCode>###0</c:formatCode>
                <c:ptCount val="12"/>
                <c:pt idx="0">
                  <c:v>43072</c:v>
                </c:pt>
                <c:pt idx="1">
                  <c:v>39651</c:v>
                </c:pt>
                <c:pt idx="2">
                  <c:v>38883</c:v>
                </c:pt>
                <c:pt idx="3">
                  <c:v>36766</c:v>
                </c:pt>
                <c:pt idx="4">
                  <c:v>34207</c:v>
                </c:pt>
                <c:pt idx="5">
                  <c:v>30953</c:v>
                </c:pt>
                <c:pt idx="6">
                  <c:v>30031</c:v>
                </c:pt>
                <c:pt idx="7">
                  <c:v>30604</c:v>
                </c:pt>
                <c:pt idx="8">
                  <c:v>29347</c:v>
                </c:pt>
                <c:pt idx="9">
                  <c:v>28946</c:v>
                </c:pt>
                <c:pt idx="10">
                  <c:v>26695</c:v>
                </c:pt>
                <c:pt idx="11" formatCode="#,##0">
                  <c:v>26818</c:v>
                </c:pt>
              </c:numCache>
            </c:numRef>
          </c:val>
          <c:smooth val="0"/>
          <c:extLst>
            <c:ext xmlns:c16="http://schemas.microsoft.com/office/drawing/2014/chart" uri="{C3380CC4-5D6E-409C-BE32-E72D297353CC}">
              <c16:uniqueId val="{00000000-BB35-44B9-8B04-C316661E4301}"/>
            </c:ext>
          </c:extLst>
        </c:ser>
        <c:ser>
          <c:idx val="1"/>
          <c:order val="1"/>
          <c:tx>
            <c:strRef>
              <c:f>Sheet1!$C$1</c:f>
              <c:strCache>
                <c:ptCount val="1"/>
                <c:pt idx="0">
                  <c:v>hospitalizovaní</c:v>
                </c:pt>
              </c:strCache>
            </c:strRef>
          </c:tx>
          <c:spPr>
            <a:ln w="28575" cap="rnd">
              <a:solidFill>
                <a:schemeClr val="accent2"/>
              </a:solidFill>
              <a:round/>
            </a:ln>
            <a:effectLst/>
          </c:spPr>
          <c:marker>
            <c:symbol val="circle"/>
            <c:size val="7"/>
            <c:spPr>
              <a:solidFill>
                <a:schemeClr val="accent2"/>
              </a:solidFill>
              <a:ln w="9525">
                <a:solidFill>
                  <a:schemeClr val="tx2"/>
                </a:solidFill>
              </a:ln>
              <a:effectLst/>
            </c:spPr>
          </c:marker>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endParaRPr lang="cs-CZ"/>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Sheet1!$C$2:$C$13</c:f>
              <c:numCache>
                <c:formatCode>General</c:formatCode>
                <c:ptCount val="12"/>
              </c:numCache>
            </c:numRef>
          </c:val>
          <c:smooth val="0"/>
          <c:extLst>
            <c:ext xmlns:c16="http://schemas.microsoft.com/office/drawing/2014/chart" uri="{C3380CC4-5D6E-409C-BE32-E72D297353CC}">
              <c16:uniqueId val="{00000001-BB35-44B9-8B04-C316661E4301}"/>
            </c:ext>
          </c:extLst>
        </c:ser>
        <c:dLbls>
          <c:showLegendKey val="0"/>
          <c:showVal val="0"/>
          <c:showCatName val="0"/>
          <c:showSerName val="0"/>
          <c:showPercent val="0"/>
          <c:showBubbleSize val="0"/>
        </c:dLbls>
        <c:marker val="1"/>
        <c:smooth val="0"/>
        <c:axId val="450838112"/>
        <c:axId val="450840464"/>
      </c:lineChart>
      <c:catAx>
        <c:axId val="450838112"/>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900" b="0" i="0" u="none" strike="noStrike" kern="1200" baseline="0">
                <a:solidFill>
                  <a:schemeClr val="tx1"/>
                </a:solidFill>
                <a:latin typeface="+mn-lt"/>
                <a:ea typeface="+mn-ea"/>
                <a:cs typeface="+mn-cs"/>
              </a:defRPr>
            </a:pPr>
            <a:endParaRPr lang="cs-CZ"/>
          </a:p>
        </c:txPr>
        <c:crossAx val="450840464"/>
        <c:crosses val="autoZero"/>
        <c:auto val="1"/>
        <c:lblAlgn val="ctr"/>
        <c:lblOffset val="100"/>
        <c:noMultiLvlLbl val="0"/>
      </c:catAx>
      <c:valAx>
        <c:axId val="450840464"/>
        <c:scaling>
          <c:orientation val="minMax"/>
          <c:min val="0"/>
        </c:scaling>
        <c:delete val="0"/>
        <c:axPos val="l"/>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450838112"/>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3">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619305555555556"/>
          <c:y val="3.9247139343385737E-2"/>
          <c:w val="0.76677222222222208"/>
          <c:h val="0.78179713176358434"/>
        </c:manualLayout>
      </c:layout>
      <c:lineChart>
        <c:grouping val="standard"/>
        <c:varyColors val="0"/>
        <c:ser>
          <c:idx val="0"/>
          <c:order val="0"/>
          <c:tx>
            <c:strRef>
              <c:f>Sheet1!$B$1</c:f>
              <c:strCache>
                <c:ptCount val="1"/>
                <c:pt idx="0">
                  <c:v>&lt;= 3</c:v>
                </c:pt>
              </c:strCache>
            </c:strRef>
          </c:tx>
          <c:spPr>
            <a:ln w="28575" cap="rnd">
              <a:solidFill>
                <a:schemeClr val="accent1"/>
              </a:solidFill>
              <a:round/>
            </a:ln>
            <a:effectLst/>
          </c:spPr>
          <c:marker>
            <c:symbol val="circle"/>
            <c:size val="7"/>
            <c:spPr>
              <a:solidFill>
                <a:schemeClr val="accent1"/>
              </a:solidFill>
              <a:ln w="9525">
                <a:solidFill>
                  <a:schemeClr val="tx2"/>
                </a:solidFill>
              </a:ln>
              <a:effectLst/>
            </c:spPr>
          </c:marker>
          <c:dLbls>
            <c:numFmt formatCode="#,##0" sourceLinked="0"/>
            <c:spPr>
              <a:noFill/>
              <a:ln>
                <a:noFill/>
              </a:ln>
              <a:effectLst/>
            </c:spPr>
            <c:txPr>
              <a:bodyPr rot="-5400000" spcFirstLastPara="1" vertOverflow="ellipsis" wrap="square" anchor="ctr" anchorCtr="1"/>
              <a:lstStyle/>
              <a:p>
                <a:pPr>
                  <a:defRPr sz="800" b="0" i="0" u="none" strike="noStrike" kern="1200" baseline="0">
                    <a:solidFill>
                      <a:schemeClr val="tx1"/>
                    </a:solidFill>
                    <a:latin typeface="+mn-lt"/>
                    <a:ea typeface="+mn-ea"/>
                    <a:cs typeface="+mn-cs"/>
                  </a:defRPr>
                </a:pPr>
                <a:endParaRPr lang="cs-CZ"/>
              </a:p>
            </c:txPr>
            <c:dLblPos val="b"/>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Sheet1!$B$2:$B$13</c:f>
              <c:numCache>
                <c:formatCode>General</c:formatCode>
                <c:ptCount val="12"/>
                <c:pt idx="0">
                  <c:v>41956</c:v>
                </c:pt>
                <c:pt idx="1">
                  <c:v>43794</c:v>
                </c:pt>
                <c:pt idx="2">
                  <c:v>43519</c:v>
                </c:pt>
                <c:pt idx="3">
                  <c:v>43943</c:v>
                </c:pt>
                <c:pt idx="4">
                  <c:v>45771</c:v>
                </c:pt>
                <c:pt idx="5">
                  <c:v>47505</c:v>
                </c:pt>
                <c:pt idx="6">
                  <c:v>46034</c:v>
                </c:pt>
                <c:pt idx="7">
                  <c:v>46754</c:v>
                </c:pt>
                <c:pt idx="8">
                  <c:v>45101</c:v>
                </c:pt>
                <c:pt idx="9">
                  <c:v>44122</c:v>
                </c:pt>
                <c:pt idx="10">
                  <c:v>45032</c:v>
                </c:pt>
                <c:pt idx="11">
                  <c:v>44660</c:v>
                </c:pt>
              </c:numCache>
            </c:numRef>
          </c:val>
          <c:smooth val="0"/>
          <c:extLst>
            <c:ext xmlns:c16="http://schemas.microsoft.com/office/drawing/2014/chart" uri="{C3380CC4-5D6E-409C-BE32-E72D297353CC}">
              <c16:uniqueId val="{00000000-00F7-401E-A764-FD5C67D6C7A5}"/>
            </c:ext>
          </c:extLst>
        </c:ser>
        <c:dLbls>
          <c:showLegendKey val="0"/>
          <c:showVal val="0"/>
          <c:showCatName val="0"/>
          <c:showSerName val="0"/>
          <c:showPercent val="0"/>
          <c:showBubbleSize val="0"/>
        </c:dLbls>
        <c:marker val="1"/>
        <c:smooth val="0"/>
        <c:axId val="450838112"/>
        <c:axId val="450840464"/>
      </c:lineChart>
      <c:catAx>
        <c:axId val="450838112"/>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900" b="0" i="0" u="none" strike="noStrike" kern="1200" baseline="0">
                <a:solidFill>
                  <a:schemeClr val="tx1"/>
                </a:solidFill>
                <a:latin typeface="+mn-lt"/>
                <a:ea typeface="+mn-ea"/>
                <a:cs typeface="+mn-cs"/>
              </a:defRPr>
            </a:pPr>
            <a:endParaRPr lang="cs-CZ"/>
          </a:p>
        </c:txPr>
        <c:crossAx val="450840464"/>
        <c:crosses val="autoZero"/>
        <c:auto val="1"/>
        <c:lblAlgn val="ctr"/>
        <c:lblOffset val="100"/>
        <c:noMultiLvlLbl val="0"/>
      </c:catAx>
      <c:valAx>
        <c:axId val="450840464"/>
        <c:scaling>
          <c:orientation val="minMax"/>
          <c:min val="0"/>
        </c:scaling>
        <c:delete val="0"/>
        <c:axPos val="l"/>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450838112"/>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3">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619305555555556"/>
          <c:y val="3.9247139343385737E-2"/>
          <c:w val="0.76677222222222208"/>
          <c:h val="0.78179713176358434"/>
        </c:manualLayout>
      </c:layout>
      <c:lineChart>
        <c:grouping val="standard"/>
        <c:varyColors val="0"/>
        <c:ser>
          <c:idx val="0"/>
          <c:order val="0"/>
          <c:tx>
            <c:strRef>
              <c:f>Sheet1!$B$1</c:f>
              <c:strCache>
                <c:ptCount val="1"/>
                <c:pt idx="0">
                  <c:v>&lt;= 3</c:v>
                </c:pt>
              </c:strCache>
            </c:strRef>
          </c:tx>
          <c:spPr>
            <a:ln w="28575" cap="rnd">
              <a:solidFill>
                <a:schemeClr val="accent1"/>
              </a:solidFill>
              <a:round/>
            </a:ln>
            <a:effectLst/>
          </c:spPr>
          <c:marker>
            <c:symbol val="circle"/>
            <c:size val="7"/>
            <c:spPr>
              <a:solidFill>
                <a:schemeClr val="accent1"/>
              </a:solidFill>
              <a:ln w="9525">
                <a:solidFill>
                  <a:schemeClr val="tx2"/>
                </a:solidFill>
              </a:ln>
              <a:effectLst/>
            </c:spPr>
          </c:marker>
          <c:dLbls>
            <c:numFmt formatCode="#,##0" sourceLinked="0"/>
            <c:spPr>
              <a:noFill/>
              <a:ln>
                <a:noFill/>
              </a:ln>
              <a:effectLst/>
            </c:spPr>
            <c:txPr>
              <a:bodyPr rot="-5400000" spcFirstLastPara="1" vertOverflow="ellipsis" wrap="square" anchor="ctr" anchorCtr="1"/>
              <a:lstStyle/>
              <a:p>
                <a:pPr>
                  <a:defRPr sz="800" b="0" i="0" u="none" strike="noStrike" kern="1200" baseline="0">
                    <a:solidFill>
                      <a:schemeClr val="tx1"/>
                    </a:solidFill>
                    <a:latin typeface="+mn-lt"/>
                    <a:ea typeface="+mn-ea"/>
                    <a:cs typeface="+mn-cs"/>
                  </a:defRPr>
                </a:pPr>
                <a:endParaRPr lang="cs-CZ"/>
              </a:p>
            </c:txPr>
            <c:dLblPos val="b"/>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Sheet1!$B$2:$B$13</c:f>
              <c:numCache>
                <c:formatCode>General</c:formatCode>
                <c:ptCount val="12"/>
                <c:pt idx="0">
                  <c:v>32971</c:v>
                </c:pt>
                <c:pt idx="1">
                  <c:v>32797</c:v>
                </c:pt>
                <c:pt idx="2">
                  <c:v>32182</c:v>
                </c:pt>
                <c:pt idx="3">
                  <c:v>31942</c:v>
                </c:pt>
                <c:pt idx="4">
                  <c:v>30565</c:v>
                </c:pt>
                <c:pt idx="5">
                  <c:v>30140</c:v>
                </c:pt>
                <c:pt idx="6">
                  <c:v>29053</c:v>
                </c:pt>
                <c:pt idx="7">
                  <c:v>28290</c:v>
                </c:pt>
                <c:pt idx="8">
                  <c:v>26785</c:v>
                </c:pt>
                <c:pt idx="9">
                  <c:v>26743</c:v>
                </c:pt>
                <c:pt idx="10">
                  <c:v>25648</c:v>
                </c:pt>
                <c:pt idx="11">
                  <c:v>25232</c:v>
                </c:pt>
              </c:numCache>
            </c:numRef>
          </c:val>
          <c:smooth val="0"/>
          <c:extLst>
            <c:ext xmlns:c16="http://schemas.microsoft.com/office/drawing/2014/chart" uri="{C3380CC4-5D6E-409C-BE32-E72D297353CC}">
              <c16:uniqueId val="{00000000-C727-4369-BC90-D01CC66B2890}"/>
            </c:ext>
          </c:extLst>
        </c:ser>
        <c:ser>
          <c:idx val="1"/>
          <c:order val="1"/>
          <c:tx>
            <c:strRef>
              <c:f>Sheet1!$C$1</c:f>
              <c:strCache>
                <c:ptCount val="1"/>
                <c:pt idx="0">
                  <c:v>hospitalizovaní</c:v>
                </c:pt>
              </c:strCache>
            </c:strRef>
          </c:tx>
          <c:spPr>
            <a:ln w="28575" cap="rnd">
              <a:solidFill>
                <a:schemeClr val="accent2"/>
              </a:solidFill>
              <a:round/>
            </a:ln>
            <a:effectLst/>
          </c:spPr>
          <c:marker>
            <c:symbol val="circle"/>
            <c:size val="7"/>
            <c:spPr>
              <a:solidFill>
                <a:schemeClr val="accent2"/>
              </a:solidFill>
              <a:ln w="9525">
                <a:solidFill>
                  <a:schemeClr val="tx2"/>
                </a:solidFill>
              </a:ln>
              <a:effectLst/>
            </c:spPr>
          </c:marker>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endParaRPr lang="cs-CZ"/>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Sheet1!$C$2:$C$13</c:f>
              <c:numCache>
                <c:formatCode>General</c:formatCode>
                <c:ptCount val="12"/>
              </c:numCache>
            </c:numRef>
          </c:val>
          <c:smooth val="0"/>
          <c:extLst>
            <c:ext xmlns:c16="http://schemas.microsoft.com/office/drawing/2014/chart" uri="{C3380CC4-5D6E-409C-BE32-E72D297353CC}">
              <c16:uniqueId val="{00000001-C727-4369-BC90-D01CC66B2890}"/>
            </c:ext>
          </c:extLst>
        </c:ser>
        <c:dLbls>
          <c:showLegendKey val="0"/>
          <c:showVal val="0"/>
          <c:showCatName val="0"/>
          <c:showSerName val="0"/>
          <c:showPercent val="0"/>
          <c:showBubbleSize val="0"/>
        </c:dLbls>
        <c:marker val="1"/>
        <c:smooth val="0"/>
        <c:axId val="450838112"/>
        <c:axId val="450840464"/>
      </c:lineChart>
      <c:catAx>
        <c:axId val="450838112"/>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900" b="0" i="0" u="none" strike="noStrike" kern="1200" baseline="0">
                <a:solidFill>
                  <a:schemeClr val="tx1"/>
                </a:solidFill>
                <a:latin typeface="+mn-lt"/>
                <a:ea typeface="+mn-ea"/>
                <a:cs typeface="+mn-cs"/>
              </a:defRPr>
            </a:pPr>
            <a:endParaRPr lang="cs-CZ"/>
          </a:p>
        </c:txPr>
        <c:crossAx val="450840464"/>
        <c:crosses val="autoZero"/>
        <c:auto val="1"/>
        <c:lblAlgn val="ctr"/>
        <c:lblOffset val="100"/>
        <c:noMultiLvlLbl val="0"/>
      </c:catAx>
      <c:valAx>
        <c:axId val="450840464"/>
        <c:scaling>
          <c:orientation val="minMax"/>
          <c:min val="0"/>
        </c:scaling>
        <c:delete val="0"/>
        <c:axPos val="l"/>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450838112"/>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3">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619305555555556"/>
          <c:y val="3.9247139343385737E-2"/>
          <c:w val="0.76677222222222208"/>
          <c:h val="0.78179713176358434"/>
        </c:manualLayout>
      </c:layout>
      <c:lineChart>
        <c:grouping val="standard"/>
        <c:varyColors val="0"/>
        <c:ser>
          <c:idx val="0"/>
          <c:order val="0"/>
          <c:tx>
            <c:strRef>
              <c:f>Sheet1!$B$1</c:f>
              <c:strCache>
                <c:ptCount val="1"/>
                <c:pt idx="0">
                  <c:v>&lt;= 3</c:v>
                </c:pt>
              </c:strCache>
            </c:strRef>
          </c:tx>
          <c:spPr>
            <a:ln w="28575" cap="rnd">
              <a:solidFill>
                <a:schemeClr val="accent1"/>
              </a:solidFill>
              <a:round/>
            </a:ln>
            <a:effectLst/>
          </c:spPr>
          <c:marker>
            <c:symbol val="circle"/>
            <c:size val="7"/>
            <c:spPr>
              <a:solidFill>
                <a:schemeClr val="accent1"/>
              </a:solidFill>
              <a:ln w="9525">
                <a:solidFill>
                  <a:schemeClr val="tx2"/>
                </a:solidFill>
              </a:ln>
              <a:effectLst/>
            </c:spPr>
          </c:marker>
          <c:dLbls>
            <c:numFmt formatCode="#,##0" sourceLinked="0"/>
            <c:spPr>
              <a:noFill/>
              <a:ln>
                <a:noFill/>
              </a:ln>
              <a:effectLst/>
            </c:spPr>
            <c:txPr>
              <a:bodyPr rot="-5400000" spcFirstLastPara="1" vertOverflow="ellipsis" wrap="square" anchor="ctr" anchorCtr="1"/>
              <a:lstStyle/>
              <a:p>
                <a:pPr>
                  <a:defRPr sz="800" b="0" i="0" u="none" strike="noStrike" kern="1200" baseline="0">
                    <a:solidFill>
                      <a:schemeClr val="tx1"/>
                    </a:solidFill>
                    <a:latin typeface="+mn-lt"/>
                    <a:ea typeface="+mn-ea"/>
                    <a:cs typeface="+mn-cs"/>
                  </a:defRPr>
                </a:pPr>
                <a:endParaRPr lang="cs-CZ"/>
              </a:p>
            </c:txPr>
            <c:dLblPos val="b"/>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Sheet1!$B$2:$B$13</c:f>
              <c:numCache>
                <c:formatCode>General</c:formatCode>
                <c:ptCount val="12"/>
                <c:pt idx="0">
                  <c:v>23128</c:v>
                </c:pt>
                <c:pt idx="1">
                  <c:v>22132</c:v>
                </c:pt>
                <c:pt idx="2">
                  <c:v>22333</c:v>
                </c:pt>
                <c:pt idx="3">
                  <c:v>22128</c:v>
                </c:pt>
                <c:pt idx="4">
                  <c:v>20555</c:v>
                </c:pt>
                <c:pt idx="5">
                  <c:v>19395</c:v>
                </c:pt>
                <c:pt idx="6">
                  <c:v>18203</c:v>
                </c:pt>
                <c:pt idx="7">
                  <c:v>18185</c:v>
                </c:pt>
                <c:pt idx="8">
                  <c:v>17227</c:v>
                </c:pt>
                <c:pt idx="9">
                  <c:v>16369</c:v>
                </c:pt>
                <c:pt idx="10">
                  <c:v>16028</c:v>
                </c:pt>
                <c:pt idx="11">
                  <c:v>15249</c:v>
                </c:pt>
              </c:numCache>
            </c:numRef>
          </c:val>
          <c:smooth val="0"/>
          <c:extLst>
            <c:ext xmlns:c16="http://schemas.microsoft.com/office/drawing/2014/chart" uri="{C3380CC4-5D6E-409C-BE32-E72D297353CC}">
              <c16:uniqueId val="{00000000-95A4-46F1-84E3-5345F62247DD}"/>
            </c:ext>
          </c:extLst>
        </c:ser>
        <c:dLbls>
          <c:showLegendKey val="0"/>
          <c:showVal val="0"/>
          <c:showCatName val="0"/>
          <c:showSerName val="0"/>
          <c:showPercent val="0"/>
          <c:showBubbleSize val="0"/>
        </c:dLbls>
        <c:marker val="1"/>
        <c:smooth val="0"/>
        <c:axId val="450838112"/>
        <c:axId val="450840464"/>
      </c:lineChart>
      <c:catAx>
        <c:axId val="450838112"/>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900" b="0" i="0" u="none" strike="noStrike" kern="1200" baseline="0">
                <a:solidFill>
                  <a:schemeClr val="tx1"/>
                </a:solidFill>
                <a:latin typeface="+mn-lt"/>
                <a:ea typeface="+mn-ea"/>
                <a:cs typeface="+mn-cs"/>
              </a:defRPr>
            </a:pPr>
            <a:endParaRPr lang="cs-CZ"/>
          </a:p>
        </c:txPr>
        <c:crossAx val="450840464"/>
        <c:crosses val="autoZero"/>
        <c:auto val="1"/>
        <c:lblAlgn val="ctr"/>
        <c:lblOffset val="100"/>
        <c:noMultiLvlLbl val="0"/>
      </c:catAx>
      <c:valAx>
        <c:axId val="450840464"/>
        <c:scaling>
          <c:orientation val="minMax"/>
          <c:min val="0"/>
        </c:scaling>
        <c:delete val="0"/>
        <c:axPos val="l"/>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450838112"/>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3">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46321829611157"/>
          <c:y val="3.9246987518269855E-2"/>
          <c:w val="0.76677222222222208"/>
          <c:h val="0.78179713176358434"/>
        </c:manualLayout>
      </c:layout>
      <c:lineChart>
        <c:grouping val="standard"/>
        <c:varyColors val="0"/>
        <c:ser>
          <c:idx val="0"/>
          <c:order val="0"/>
          <c:tx>
            <c:strRef>
              <c:f>Sheet1!$B$1</c:f>
              <c:strCache>
                <c:ptCount val="1"/>
                <c:pt idx="0">
                  <c:v>&lt;= 3</c:v>
                </c:pt>
              </c:strCache>
            </c:strRef>
          </c:tx>
          <c:spPr>
            <a:ln w="28575" cap="rnd">
              <a:solidFill>
                <a:schemeClr val="accent1"/>
              </a:solidFill>
              <a:round/>
            </a:ln>
            <a:effectLst/>
          </c:spPr>
          <c:marker>
            <c:symbol val="circle"/>
            <c:size val="7"/>
            <c:spPr>
              <a:solidFill>
                <a:schemeClr val="accent1"/>
              </a:solidFill>
              <a:ln w="9525">
                <a:solidFill>
                  <a:schemeClr val="tx2"/>
                </a:solidFill>
              </a:ln>
              <a:effectLst/>
            </c:spPr>
          </c:marker>
          <c:dLbls>
            <c:numFmt formatCode="#,##0" sourceLinked="0"/>
            <c:spPr>
              <a:noFill/>
              <a:ln>
                <a:noFill/>
              </a:ln>
              <a:effectLst/>
            </c:spPr>
            <c:txPr>
              <a:bodyPr rot="-5400000" spcFirstLastPara="1" vertOverflow="ellipsis" wrap="square" anchor="ctr" anchorCtr="1"/>
              <a:lstStyle/>
              <a:p>
                <a:pPr>
                  <a:defRPr sz="800" b="0" i="0" u="none" strike="noStrike" kern="1200" baseline="0">
                    <a:solidFill>
                      <a:schemeClr val="tx1"/>
                    </a:solidFill>
                    <a:latin typeface="+mn-lt"/>
                    <a:ea typeface="+mn-ea"/>
                    <a:cs typeface="+mn-cs"/>
                  </a:defRPr>
                </a:pPr>
                <a:endParaRPr lang="cs-CZ"/>
              </a:p>
            </c:txPr>
            <c:dLblPos val="b"/>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Sheet1!$B$2:$B$13</c:f>
              <c:numCache>
                <c:formatCode>General</c:formatCode>
                <c:ptCount val="12"/>
                <c:pt idx="0">
                  <c:v>1972</c:v>
                </c:pt>
                <c:pt idx="1">
                  <c:v>1824</c:v>
                </c:pt>
                <c:pt idx="2">
                  <c:v>2069</c:v>
                </c:pt>
                <c:pt idx="3">
                  <c:v>1924</c:v>
                </c:pt>
                <c:pt idx="4">
                  <c:v>1897</c:v>
                </c:pt>
                <c:pt idx="5">
                  <c:v>1599</c:v>
                </c:pt>
                <c:pt idx="6">
                  <c:v>1697</c:v>
                </c:pt>
                <c:pt idx="7">
                  <c:v>1696</c:v>
                </c:pt>
                <c:pt idx="8">
                  <c:v>1420</c:v>
                </c:pt>
                <c:pt idx="9">
                  <c:v>1384</c:v>
                </c:pt>
                <c:pt idx="10">
                  <c:v>1327</c:v>
                </c:pt>
                <c:pt idx="11">
                  <c:v>1307</c:v>
                </c:pt>
              </c:numCache>
            </c:numRef>
          </c:val>
          <c:smooth val="0"/>
          <c:extLst>
            <c:ext xmlns:c16="http://schemas.microsoft.com/office/drawing/2014/chart" uri="{C3380CC4-5D6E-409C-BE32-E72D297353CC}">
              <c16:uniqueId val="{00000000-84F9-486F-A971-8E1326BEE7C6}"/>
            </c:ext>
          </c:extLst>
        </c:ser>
        <c:dLbls>
          <c:showLegendKey val="0"/>
          <c:showVal val="0"/>
          <c:showCatName val="0"/>
          <c:showSerName val="0"/>
          <c:showPercent val="0"/>
          <c:showBubbleSize val="0"/>
        </c:dLbls>
        <c:marker val="1"/>
        <c:smooth val="0"/>
        <c:axId val="450838112"/>
        <c:axId val="450840464"/>
      </c:lineChart>
      <c:catAx>
        <c:axId val="450838112"/>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900" b="0" i="0" u="none" strike="noStrike" kern="1200" baseline="0">
                <a:solidFill>
                  <a:schemeClr val="tx1"/>
                </a:solidFill>
                <a:latin typeface="+mn-lt"/>
                <a:ea typeface="+mn-ea"/>
                <a:cs typeface="+mn-cs"/>
              </a:defRPr>
            </a:pPr>
            <a:endParaRPr lang="cs-CZ"/>
          </a:p>
        </c:txPr>
        <c:crossAx val="450840464"/>
        <c:crosses val="autoZero"/>
        <c:auto val="1"/>
        <c:lblAlgn val="ctr"/>
        <c:lblOffset val="100"/>
        <c:noMultiLvlLbl val="0"/>
      </c:catAx>
      <c:valAx>
        <c:axId val="450840464"/>
        <c:scaling>
          <c:orientation val="minMax"/>
          <c:min val="0"/>
        </c:scaling>
        <c:delete val="0"/>
        <c:axPos val="l"/>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450838112"/>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3">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4"/>
    </mc:Choice>
    <mc:Fallback>
      <c:style val="4"/>
    </mc:Fallback>
  </mc:AlternateContent>
  <c:chart>
    <c:title>
      <c:tx>
        <c:rich>
          <a:bodyPr rot="0" spcFirstLastPara="1" vertOverflow="ellipsis" vert="horz" wrap="square" anchor="ctr" anchorCtr="1"/>
          <a:lstStyle/>
          <a:p>
            <a:pPr>
              <a:defRPr sz="1400" b="0" i="0" u="none" strike="noStrike" kern="1200" spc="0" baseline="0">
                <a:solidFill>
                  <a:schemeClr val="tx1"/>
                </a:solidFill>
                <a:latin typeface="+mn-lt"/>
                <a:ea typeface="+mn-ea"/>
                <a:cs typeface="+mn-cs"/>
              </a:defRPr>
            </a:pPr>
            <a:r>
              <a:rPr lang="cs-CZ" sz="1400" b="1" dirty="0">
                <a:solidFill>
                  <a:schemeClr val="tx1"/>
                </a:solidFill>
              </a:rPr>
              <a:t>Průměrná</a:t>
            </a:r>
            <a:r>
              <a:rPr lang="cs-CZ" sz="1400" b="1" baseline="0" dirty="0">
                <a:solidFill>
                  <a:schemeClr val="tx1"/>
                </a:solidFill>
              </a:rPr>
              <a:t> d</a:t>
            </a:r>
            <a:r>
              <a:rPr lang="cs-CZ" sz="1400" b="1" dirty="0">
                <a:solidFill>
                  <a:schemeClr val="tx1"/>
                </a:solidFill>
              </a:rPr>
              <a:t>élka</a:t>
            </a:r>
            <a:r>
              <a:rPr lang="cs-CZ" sz="1400" b="1" baseline="0" dirty="0">
                <a:solidFill>
                  <a:schemeClr val="tx1"/>
                </a:solidFill>
              </a:rPr>
              <a:t> akutních hospitalizací v roce 2016</a:t>
            </a:r>
            <a:endParaRPr lang="en-US" sz="1400" b="1" dirty="0">
              <a:solidFill>
                <a:schemeClr val="tx1"/>
              </a:solidFill>
            </a:endParaRPr>
          </a:p>
        </c:rich>
      </c:tx>
      <c:layout>
        <c:manualLayout>
          <c:xMode val="edge"/>
          <c:yMode val="edge"/>
          <c:x val="0.25024120899563213"/>
          <c:y val="7.1875443252533588E-2"/>
        </c:manualLayout>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solidFill>
              <a:latin typeface="+mn-lt"/>
              <a:ea typeface="+mn-ea"/>
              <a:cs typeface="+mn-cs"/>
            </a:defRPr>
          </a:pPr>
          <a:endParaRPr lang="cs-CZ"/>
        </a:p>
      </c:txPr>
    </c:title>
    <c:autoTitleDeleted val="0"/>
    <c:plotArea>
      <c:layout/>
      <c:barChart>
        <c:barDir val="col"/>
        <c:grouping val="stacked"/>
        <c:varyColors val="0"/>
        <c:ser>
          <c:idx val="0"/>
          <c:order val="0"/>
          <c:tx>
            <c:strRef>
              <c:f>List1!$B$1</c:f>
              <c:strCache>
                <c:ptCount val="1"/>
                <c:pt idx="0">
                  <c:v>Řada 1</c:v>
                </c:pt>
              </c:strCache>
            </c:strRef>
          </c:tx>
          <c:spPr>
            <a:solidFill>
              <a:srgbClr val="ED7D31"/>
            </a:solidFill>
            <a:ln>
              <a:noFill/>
            </a:ln>
            <a:effectLst/>
          </c:spPr>
          <c:invertIfNegative val="0"/>
          <c:dPt>
            <c:idx val="12"/>
            <c:invertIfNegative val="0"/>
            <c:bubble3D val="0"/>
            <c:spPr>
              <a:solidFill>
                <a:srgbClr val="ED7D31"/>
              </a:solidFill>
              <a:ln>
                <a:noFill/>
              </a:ln>
              <a:effectLst/>
            </c:spPr>
            <c:extLst>
              <c:ext xmlns:c16="http://schemas.microsoft.com/office/drawing/2014/chart" uri="{C3380CC4-5D6E-409C-BE32-E72D297353CC}">
                <c16:uniqueId val="{00000001-44C1-4BE4-8951-F732C0FE369F}"/>
              </c:ext>
            </c:extLst>
          </c:dPt>
          <c:dPt>
            <c:idx val="21"/>
            <c:invertIfNegative val="0"/>
            <c:bubble3D val="0"/>
            <c:spPr>
              <a:solidFill>
                <a:srgbClr val="ED7D31"/>
              </a:solidFill>
              <a:ln>
                <a:noFill/>
              </a:ln>
              <a:effectLst/>
            </c:spPr>
            <c:extLst>
              <c:ext xmlns:c16="http://schemas.microsoft.com/office/drawing/2014/chart" uri="{C3380CC4-5D6E-409C-BE32-E72D297353CC}">
                <c16:uniqueId val="{00000003-44C1-4BE4-8951-F732C0FE369F}"/>
              </c:ext>
            </c:extLst>
          </c:dPt>
          <c:dPt>
            <c:idx val="24"/>
            <c:invertIfNegative val="0"/>
            <c:bubble3D val="0"/>
            <c:spPr>
              <a:solidFill>
                <a:schemeClr val="bg1">
                  <a:lumMod val="75000"/>
                </a:schemeClr>
              </a:solidFill>
              <a:ln>
                <a:noFill/>
              </a:ln>
              <a:effectLst/>
            </c:spPr>
            <c:extLst>
              <c:ext xmlns:c16="http://schemas.microsoft.com/office/drawing/2014/chart" uri="{C3380CC4-5D6E-409C-BE32-E72D297353CC}">
                <c16:uniqueId val="{00000005-44C1-4BE4-8951-F732C0FE369F}"/>
              </c:ext>
            </c:extLst>
          </c:dPt>
          <c:dPt>
            <c:idx val="25"/>
            <c:invertIfNegative val="0"/>
            <c:bubble3D val="0"/>
            <c:spPr>
              <a:solidFill>
                <a:srgbClr val="ED7D31"/>
              </a:solidFill>
              <a:ln>
                <a:noFill/>
              </a:ln>
              <a:effectLst/>
            </c:spPr>
            <c:extLst>
              <c:ext xmlns:c16="http://schemas.microsoft.com/office/drawing/2014/chart" uri="{C3380CC4-5D6E-409C-BE32-E72D297353CC}">
                <c16:uniqueId val="{00000007-44C1-4BE4-8951-F732C0FE369F}"/>
              </c:ext>
            </c:extLst>
          </c:dPt>
          <c:dPt>
            <c:idx val="27"/>
            <c:invertIfNegative val="0"/>
            <c:bubble3D val="0"/>
            <c:spPr>
              <a:pattFill prst="wdUpDiag">
                <a:fgClr>
                  <a:srgbClr val="BFBFBF"/>
                </a:fgClr>
                <a:bgClr>
                  <a:schemeClr val="bg1"/>
                </a:bgClr>
              </a:pattFill>
              <a:ln>
                <a:noFill/>
              </a:ln>
              <a:effectLst/>
            </c:spPr>
            <c:extLst>
              <c:ext xmlns:c16="http://schemas.microsoft.com/office/drawing/2014/chart" uri="{C3380CC4-5D6E-409C-BE32-E72D297353CC}">
                <c16:uniqueId val="{00000009-44C1-4BE4-8951-F732C0FE369F}"/>
              </c:ext>
            </c:extLst>
          </c:dPt>
          <c:dPt>
            <c:idx val="28"/>
            <c:invertIfNegative val="0"/>
            <c:bubble3D val="0"/>
            <c:spPr>
              <a:solidFill>
                <a:srgbClr val="ED7D31"/>
              </a:solidFill>
              <a:ln>
                <a:noFill/>
              </a:ln>
              <a:effectLst/>
            </c:spPr>
            <c:extLst>
              <c:ext xmlns:c16="http://schemas.microsoft.com/office/drawing/2014/chart" uri="{C3380CC4-5D6E-409C-BE32-E72D297353CC}">
                <c16:uniqueId val="{0000000B-44C1-4BE4-8951-F732C0FE369F}"/>
              </c:ext>
            </c:extLst>
          </c:dPt>
          <c:dLbls>
            <c:numFmt formatCode="#,##0.0" sourceLinked="0"/>
            <c:spPr>
              <a:noFill/>
              <a:ln>
                <a:noFill/>
              </a:ln>
              <a:effectLst/>
            </c:spPr>
            <c:txPr>
              <a:bodyPr rot="-5400000" spcFirstLastPara="1" vertOverflow="ellipsis"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cs-CZ"/>
              </a:p>
            </c:txPr>
            <c:dLblPos val="in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List1!$A$2:$A$33</c:f>
              <c:strCache>
                <c:ptCount val="32"/>
                <c:pt idx="0">
                  <c:v>Serbia</c:v>
                </c:pt>
                <c:pt idx="1">
                  <c:v>Germany</c:v>
                </c:pt>
                <c:pt idx="2">
                  <c:v>Luxembourg</c:v>
                </c:pt>
                <c:pt idx="3">
                  <c:v>Portugal</c:v>
                </c:pt>
                <c:pt idx="4">
                  <c:v>Lithuania</c:v>
                </c:pt>
                <c:pt idx="5">
                  <c:v>Italy</c:v>
                </c:pt>
                <c:pt idx="6">
                  <c:v>Slovakia</c:v>
                </c:pt>
                <c:pt idx="7">
                  <c:v>Belgium</c:v>
                </c:pt>
                <c:pt idx="8">
                  <c:v>Poland</c:v>
                </c:pt>
                <c:pt idx="9">
                  <c:v>Slovenia</c:v>
                </c:pt>
                <c:pt idx="10">
                  <c:v>Austria</c:v>
                </c:pt>
                <c:pt idx="11">
                  <c:v>Croatia</c:v>
                </c:pt>
                <c:pt idx="12">
                  <c:v>Finland</c:v>
                </c:pt>
                <c:pt idx="13">
                  <c:v>Romania</c:v>
                </c:pt>
                <c:pt idx="14">
                  <c:v>Estonia</c:v>
                </c:pt>
                <c:pt idx="15">
                  <c:v>Norway</c:v>
                </c:pt>
                <c:pt idx="16">
                  <c:v>United Kingdom</c:v>
                </c:pt>
                <c:pt idx="17">
                  <c:v>Latvia</c:v>
                </c:pt>
                <c:pt idx="18">
                  <c:v>Spain</c:v>
                </c:pt>
                <c:pt idx="19">
                  <c:v>Ireland</c:v>
                </c:pt>
                <c:pt idx="20">
                  <c:v>Iceland</c:v>
                </c:pt>
                <c:pt idx="21">
                  <c:v>Cyprus</c:v>
                </c:pt>
                <c:pt idx="22">
                  <c:v>Liechtenstein</c:v>
                </c:pt>
                <c:pt idx="23">
                  <c:v>Former Yugoslav Republic of Macedonia, the</c:v>
                </c:pt>
                <c:pt idx="24">
                  <c:v>Czechia</c:v>
                </c:pt>
                <c:pt idx="25">
                  <c:v>Sweden</c:v>
                </c:pt>
                <c:pt idx="26">
                  <c:v>Switzerland</c:v>
                </c:pt>
                <c:pt idx="27">
                  <c:v>Liberecký kraj</c:v>
                </c:pt>
                <c:pt idx="28">
                  <c:v>Hungary</c:v>
                </c:pt>
                <c:pt idx="29">
                  <c:v>Malta</c:v>
                </c:pt>
                <c:pt idx="30">
                  <c:v>Netherlands</c:v>
                </c:pt>
                <c:pt idx="31">
                  <c:v>Turkey</c:v>
                </c:pt>
              </c:strCache>
            </c:strRef>
          </c:cat>
          <c:val>
            <c:numRef>
              <c:f>List1!$B$2:$B$33</c:f>
              <c:numCache>
                <c:formatCode>###0</c:formatCode>
                <c:ptCount val="32"/>
                <c:pt idx="0">
                  <c:v>9.1199999999999992</c:v>
                </c:pt>
                <c:pt idx="1">
                  <c:v>7.5</c:v>
                </c:pt>
                <c:pt idx="2">
                  <c:v>7.46</c:v>
                </c:pt>
                <c:pt idx="3">
                  <c:v>7.24</c:v>
                </c:pt>
                <c:pt idx="4">
                  <c:v>7.08</c:v>
                </c:pt>
                <c:pt idx="5">
                  <c:v>6.9</c:v>
                </c:pt>
                <c:pt idx="6">
                  <c:v>6.8</c:v>
                </c:pt>
                <c:pt idx="7">
                  <c:v>6.7</c:v>
                </c:pt>
                <c:pt idx="8" formatCode="General">
                  <c:v>6.69</c:v>
                </c:pt>
                <c:pt idx="9" formatCode="General">
                  <c:v>6.48</c:v>
                </c:pt>
                <c:pt idx="10" formatCode="General">
                  <c:v>6.4</c:v>
                </c:pt>
                <c:pt idx="11" formatCode="General">
                  <c:v>6.36</c:v>
                </c:pt>
                <c:pt idx="12" formatCode="General">
                  <c:v>6.33</c:v>
                </c:pt>
                <c:pt idx="13" formatCode="General">
                  <c:v>6.15</c:v>
                </c:pt>
                <c:pt idx="14" formatCode="General">
                  <c:v>6.1</c:v>
                </c:pt>
                <c:pt idx="15" formatCode="General">
                  <c:v>6.1</c:v>
                </c:pt>
                <c:pt idx="16" formatCode="General">
                  <c:v>6.04</c:v>
                </c:pt>
                <c:pt idx="17" formatCode="General">
                  <c:v>5.93</c:v>
                </c:pt>
                <c:pt idx="18" formatCode="General">
                  <c:v>5.91</c:v>
                </c:pt>
                <c:pt idx="19" formatCode="General">
                  <c:v>5.9</c:v>
                </c:pt>
                <c:pt idx="20" formatCode="General">
                  <c:v>5.9</c:v>
                </c:pt>
                <c:pt idx="21" formatCode="General">
                  <c:v>5.8</c:v>
                </c:pt>
                <c:pt idx="22" formatCode="General">
                  <c:v>5.78</c:v>
                </c:pt>
                <c:pt idx="23" formatCode="General">
                  <c:v>5.76</c:v>
                </c:pt>
                <c:pt idx="24" formatCode="General">
                  <c:v>5.7</c:v>
                </c:pt>
                <c:pt idx="25" formatCode="General">
                  <c:v>5.63</c:v>
                </c:pt>
                <c:pt idx="26" formatCode="General">
                  <c:v>5.61</c:v>
                </c:pt>
                <c:pt idx="27" formatCode="General">
                  <c:v>5.6</c:v>
                </c:pt>
                <c:pt idx="28" formatCode="General">
                  <c:v>5.51</c:v>
                </c:pt>
                <c:pt idx="29" formatCode="General">
                  <c:v>5.33</c:v>
                </c:pt>
                <c:pt idx="30" formatCode="General">
                  <c:v>5</c:v>
                </c:pt>
                <c:pt idx="31" formatCode="General">
                  <c:v>3.98</c:v>
                </c:pt>
              </c:numCache>
            </c:numRef>
          </c:val>
          <c:extLst>
            <c:ext xmlns:c16="http://schemas.microsoft.com/office/drawing/2014/chart" uri="{C3380CC4-5D6E-409C-BE32-E72D297353CC}">
              <c16:uniqueId val="{0000000C-44C1-4BE4-8951-F732C0FE369F}"/>
            </c:ext>
          </c:extLst>
        </c:ser>
        <c:dLbls>
          <c:showLegendKey val="0"/>
          <c:showVal val="0"/>
          <c:showCatName val="0"/>
          <c:showSerName val="0"/>
          <c:showPercent val="0"/>
          <c:showBubbleSize val="0"/>
        </c:dLbls>
        <c:gapWidth val="50"/>
        <c:overlap val="100"/>
        <c:axId val="502407656"/>
        <c:axId val="502401752"/>
      </c:barChart>
      <c:catAx>
        <c:axId val="502407656"/>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502401752"/>
        <c:crosses val="autoZero"/>
        <c:auto val="1"/>
        <c:lblAlgn val="ctr"/>
        <c:lblOffset val="100"/>
        <c:noMultiLvlLbl val="0"/>
      </c:catAx>
      <c:valAx>
        <c:axId val="502401752"/>
        <c:scaling>
          <c:orientation val="minMax"/>
          <c:min val="0"/>
        </c:scaling>
        <c:delete val="0"/>
        <c:axPos val="l"/>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502407656"/>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3">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0336099749712684"/>
          <c:y val="5.4868417576390868E-2"/>
          <c:w val="0.57160367854307181"/>
          <c:h val="0.74066671578319065"/>
        </c:manualLayout>
      </c:layout>
      <c:barChart>
        <c:barDir val="bar"/>
        <c:grouping val="percentStacked"/>
        <c:varyColors val="0"/>
        <c:ser>
          <c:idx val="0"/>
          <c:order val="0"/>
          <c:tx>
            <c:strRef>
              <c:f>List1!$B$1</c:f>
              <c:strCache>
                <c:ptCount val="1"/>
                <c:pt idx="0">
                  <c:v>Narození v nemocnici</c:v>
                </c:pt>
              </c:strCache>
            </c:strRef>
          </c:tx>
          <c:spPr>
            <a:solidFill>
              <a:srgbClr val="CC99FF"/>
            </a:solidFill>
            <a:ln w="3175">
              <a:solidFill>
                <a:schemeClr val="bg1">
                  <a:lumMod val="50000"/>
                </a:schemeClr>
              </a:solidFill>
            </a:ln>
            <a:effectLst/>
          </c:spPr>
          <c:invertIfNegative val="0"/>
          <c:dLbls>
            <c:dLbl>
              <c:idx val="1"/>
              <c:layout/>
              <c:dLblPos val="ct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0-F25F-4F33-B4CC-07C301DB9131}"/>
                </c:ext>
              </c:extLst>
            </c:dLbl>
            <c:dLbl>
              <c:idx val="2"/>
              <c:layout/>
              <c:dLblPos val="ct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1-F25F-4F33-B4CC-07C301DB9131}"/>
                </c:ext>
              </c:extLst>
            </c:dLbl>
            <c:dLbl>
              <c:idx val="3"/>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F25F-4F33-B4CC-07C301DB9131}"/>
                </c:ext>
              </c:extLst>
            </c:dLbl>
            <c:numFmt formatCode="0\ %"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dLblPos val="ct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List1!$A$2:$A$25</c:f>
              <c:strCache>
                <c:ptCount val="24"/>
                <c:pt idx="0">
                  <c:v>CELKEM</c:v>
                </c:pt>
                <c:pt idx="1">
                  <c:v>LBK</c:v>
                </c:pt>
                <c:pt idx="2">
                  <c:v>Jiný</c:v>
                </c:pt>
                <c:pt idx="3">
                  <c:v>I. Některé infekční a parazitární nemoci</c:v>
                </c:pt>
                <c:pt idx="4">
                  <c:v>LBK</c:v>
                </c:pt>
                <c:pt idx="5">
                  <c:v>Jiný</c:v>
                </c:pt>
                <c:pt idx="6">
                  <c:v>II. Novotvary</c:v>
                </c:pt>
                <c:pt idx="7">
                  <c:v>LBK</c:v>
                </c:pt>
                <c:pt idx="8">
                  <c:v>Jiný</c:v>
                </c:pt>
                <c:pt idx="9">
                  <c:v>III. Nemoci krve a krvetvorných orgánů, poruchy mechanismu imunity</c:v>
                </c:pt>
                <c:pt idx="10">
                  <c:v>LBK</c:v>
                </c:pt>
                <c:pt idx="11">
                  <c:v>Jiný</c:v>
                </c:pt>
                <c:pt idx="12">
                  <c:v>IV. Nemoci endokrinní, výživy a přeměny látek</c:v>
                </c:pt>
                <c:pt idx="13">
                  <c:v>LBK</c:v>
                </c:pt>
                <c:pt idx="14">
                  <c:v>Jiný</c:v>
                </c:pt>
                <c:pt idx="15">
                  <c:v>V. Poruchy duševní a poruchy chování</c:v>
                </c:pt>
                <c:pt idx="16">
                  <c:v>LBK</c:v>
                </c:pt>
                <c:pt idx="17">
                  <c:v>Jiný</c:v>
                </c:pt>
                <c:pt idx="18">
                  <c:v>VI. Nemoci nervové soustavy</c:v>
                </c:pt>
                <c:pt idx="19">
                  <c:v>LBK</c:v>
                </c:pt>
                <c:pt idx="20">
                  <c:v>Jiný</c:v>
                </c:pt>
                <c:pt idx="21">
                  <c:v>VII. Nemoci oka a očních adnex</c:v>
                </c:pt>
                <c:pt idx="22">
                  <c:v>LBK</c:v>
                </c:pt>
                <c:pt idx="23">
                  <c:v>Jiný</c:v>
                </c:pt>
              </c:strCache>
            </c:strRef>
          </c:cat>
          <c:val>
            <c:numRef>
              <c:f>List1!$B$2:$B$25</c:f>
              <c:numCache>
                <c:formatCode>0.00%</c:formatCode>
                <c:ptCount val="24"/>
                <c:pt idx="1">
                  <c:v>5.7611000000000002E-2</c:v>
                </c:pt>
                <c:pt idx="2">
                  <c:v>6.8654999999999994E-2</c:v>
                </c:pt>
                <c:pt idx="4" formatCode="0.0\ %">
                  <c:v>0</c:v>
                </c:pt>
                <c:pt idx="5" formatCode="0.0\ %">
                  <c:v>0</c:v>
                </c:pt>
                <c:pt idx="7" formatCode="0.0\ %">
                  <c:v>0</c:v>
                </c:pt>
                <c:pt idx="8" formatCode="0.0\ %">
                  <c:v>0</c:v>
                </c:pt>
                <c:pt idx="10" formatCode="0.0\ %">
                  <c:v>0</c:v>
                </c:pt>
                <c:pt idx="11" formatCode="0.0\ %">
                  <c:v>0</c:v>
                </c:pt>
                <c:pt idx="13" formatCode="0.0\ %">
                  <c:v>0</c:v>
                </c:pt>
                <c:pt idx="14" formatCode="0.0\ %">
                  <c:v>0</c:v>
                </c:pt>
                <c:pt idx="16" formatCode="0.0\ %">
                  <c:v>0</c:v>
                </c:pt>
                <c:pt idx="17" formatCode="0.0\ %">
                  <c:v>0</c:v>
                </c:pt>
                <c:pt idx="19" formatCode="0.0\ %">
                  <c:v>0</c:v>
                </c:pt>
                <c:pt idx="20" formatCode="0.0\ %">
                  <c:v>0</c:v>
                </c:pt>
                <c:pt idx="22" formatCode="0.0\ %">
                  <c:v>0</c:v>
                </c:pt>
                <c:pt idx="23" formatCode="0.0\ %">
                  <c:v>0</c:v>
                </c:pt>
              </c:numCache>
            </c:numRef>
          </c:val>
          <c:extLst>
            <c:ext xmlns:c16="http://schemas.microsoft.com/office/drawing/2014/chart" uri="{C3380CC4-5D6E-409C-BE32-E72D297353CC}">
              <c16:uniqueId val="{00000003-F25F-4F33-B4CC-07C301DB9131}"/>
            </c:ext>
          </c:extLst>
        </c:ser>
        <c:ser>
          <c:idx val="1"/>
          <c:order val="1"/>
          <c:tx>
            <c:strRef>
              <c:f>List1!$C$1</c:f>
              <c:strCache>
                <c:ptCount val="1"/>
                <c:pt idx="0">
                  <c:v>Praktický lékař</c:v>
                </c:pt>
              </c:strCache>
            </c:strRef>
          </c:tx>
          <c:spPr>
            <a:solidFill>
              <a:schemeClr val="accent3">
                <a:lumMod val="20000"/>
                <a:lumOff val="80000"/>
              </a:schemeClr>
            </a:solidFill>
            <a:ln w="3175">
              <a:solidFill>
                <a:schemeClr val="bg1">
                  <a:lumMod val="50000"/>
                </a:schemeClr>
              </a:solidFill>
            </a:ln>
            <a:effectLst/>
          </c:spPr>
          <c:invertIfNegative val="0"/>
          <c:dLbls>
            <c:numFmt formatCode="0\ %" sourceLinked="0"/>
            <c:spPr>
              <a:noFill/>
              <a:ln>
                <a:noFill/>
              </a:ln>
              <a:effectLst/>
            </c:spPr>
            <c:txPr>
              <a:bodyPr rot="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List1!$A$2:$A$25</c:f>
              <c:strCache>
                <c:ptCount val="24"/>
                <c:pt idx="0">
                  <c:v>CELKEM</c:v>
                </c:pt>
                <c:pt idx="1">
                  <c:v>LBK</c:v>
                </c:pt>
                <c:pt idx="2">
                  <c:v>Jiný</c:v>
                </c:pt>
                <c:pt idx="3">
                  <c:v>I. Některé infekční a parazitární nemoci</c:v>
                </c:pt>
                <c:pt idx="4">
                  <c:v>LBK</c:v>
                </c:pt>
                <c:pt idx="5">
                  <c:v>Jiný</c:v>
                </c:pt>
                <c:pt idx="6">
                  <c:v>II. Novotvary</c:v>
                </c:pt>
                <c:pt idx="7">
                  <c:v>LBK</c:v>
                </c:pt>
                <c:pt idx="8">
                  <c:v>Jiný</c:v>
                </c:pt>
                <c:pt idx="9">
                  <c:v>III. Nemoci krve a krvetvorných orgánů, poruchy mechanismu imunity</c:v>
                </c:pt>
                <c:pt idx="10">
                  <c:v>LBK</c:v>
                </c:pt>
                <c:pt idx="11">
                  <c:v>Jiný</c:v>
                </c:pt>
                <c:pt idx="12">
                  <c:v>IV. Nemoci endokrinní, výživy a přeměny látek</c:v>
                </c:pt>
                <c:pt idx="13">
                  <c:v>LBK</c:v>
                </c:pt>
                <c:pt idx="14">
                  <c:v>Jiný</c:v>
                </c:pt>
                <c:pt idx="15">
                  <c:v>V. Poruchy duševní a poruchy chování</c:v>
                </c:pt>
                <c:pt idx="16">
                  <c:v>LBK</c:v>
                </c:pt>
                <c:pt idx="17">
                  <c:v>Jiný</c:v>
                </c:pt>
                <c:pt idx="18">
                  <c:v>VI. Nemoci nervové soustavy</c:v>
                </c:pt>
                <c:pt idx="19">
                  <c:v>LBK</c:v>
                </c:pt>
                <c:pt idx="20">
                  <c:v>Jiný</c:v>
                </c:pt>
                <c:pt idx="21">
                  <c:v>VII. Nemoci oka a očních adnex</c:v>
                </c:pt>
                <c:pt idx="22">
                  <c:v>LBK</c:v>
                </c:pt>
                <c:pt idx="23">
                  <c:v>Jiný</c:v>
                </c:pt>
              </c:strCache>
            </c:strRef>
          </c:cat>
          <c:val>
            <c:numRef>
              <c:f>List1!$C$2:$C$25</c:f>
              <c:numCache>
                <c:formatCode>0.00%</c:formatCode>
                <c:ptCount val="24"/>
                <c:pt idx="1">
                  <c:v>0.111111</c:v>
                </c:pt>
                <c:pt idx="2">
                  <c:v>7.6975000000000002E-2</c:v>
                </c:pt>
                <c:pt idx="4" formatCode="0.0\ %">
                  <c:v>0.15018500000000001</c:v>
                </c:pt>
                <c:pt idx="5" formatCode="0.0\ %">
                  <c:v>0.15151500000000001</c:v>
                </c:pt>
                <c:pt idx="7" formatCode="0.0\ %">
                  <c:v>0.19964899999999999</c:v>
                </c:pt>
                <c:pt idx="8" formatCode="0.0\ %">
                  <c:v>0.119128</c:v>
                </c:pt>
                <c:pt idx="10" formatCode="0.0\ %">
                  <c:v>0.28179999999999999</c:v>
                </c:pt>
                <c:pt idx="11" formatCode="0.0\ %">
                  <c:v>0.34375</c:v>
                </c:pt>
                <c:pt idx="13" formatCode="0.0\ %">
                  <c:v>0.225412</c:v>
                </c:pt>
                <c:pt idx="14" formatCode="0.0\ %">
                  <c:v>0.16849800000000001</c:v>
                </c:pt>
                <c:pt idx="16" formatCode="0.0\ %">
                  <c:v>8.2932000000000006E-2</c:v>
                </c:pt>
                <c:pt idx="17" formatCode="0.0\ %">
                  <c:v>0.110553</c:v>
                </c:pt>
                <c:pt idx="19" formatCode="0.0\ %">
                  <c:v>7.0134000000000002E-2</c:v>
                </c:pt>
                <c:pt idx="20" formatCode="0.0\ %">
                  <c:v>2.3976000000000001E-2</c:v>
                </c:pt>
                <c:pt idx="22" formatCode="0.0\ %">
                  <c:v>1.0909E-2</c:v>
                </c:pt>
                <c:pt idx="23" formatCode="0.0\ %">
                  <c:v>5.2631999999999998E-2</c:v>
                </c:pt>
              </c:numCache>
            </c:numRef>
          </c:val>
          <c:extLst>
            <c:ext xmlns:c16="http://schemas.microsoft.com/office/drawing/2014/chart" uri="{C3380CC4-5D6E-409C-BE32-E72D297353CC}">
              <c16:uniqueId val="{00000004-F25F-4F33-B4CC-07C301DB9131}"/>
            </c:ext>
          </c:extLst>
        </c:ser>
        <c:ser>
          <c:idx val="2"/>
          <c:order val="2"/>
          <c:tx>
            <c:strRef>
              <c:f>List1!$D$1</c:f>
              <c:strCache>
                <c:ptCount val="1"/>
                <c:pt idx="0">
                  <c:v>Ambulantní specialista</c:v>
                </c:pt>
              </c:strCache>
            </c:strRef>
          </c:tx>
          <c:spPr>
            <a:solidFill>
              <a:schemeClr val="accent3">
                <a:lumMod val="60000"/>
                <a:lumOff val="40000"/>
              </a:schemeClr>
            </a:solidFill>
            <a:ln w="3175">
              <a:solidFill>
                <a:schemeClr val="bg1">
                  <a:lumMod val="50000"/>
                </a:schemeClr>
              </a:solidFill>
            </a:ln>
            <a:effectLst/>
          </c:spPr>
          <c:invertIfNegative val="0"/>
          <c:dLbls>
            <c:numFmt formatCode="0\ %" sourceLinked="0"/>
            <c:spPr>
              <a:noFill/>
              <a:ln>
                <a:noFill/>
              </a:ln>
              <a:effectLst/>
            </c:spPr>
            <c:txPr>
              <a:bodyPr rot="0" spcFirstLastPara="1" vertOverflow="ellipsis" vert="horz" wrap="square" anchor="ctr" anchorCtr="1"/>
              <a:lstStyle/>
              <a:p>
                <a:pPr>
                  <a:defRPr sz="800" b="0" i="0" u="none" strike="noStrike" kern="1200" baseline="0">
                    <a:solidFill>
                      <a:schemeClr val="bg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List1!$A$2:$A$25</c:f>
              <c:strCache>
                <c:ptCount val="24"/>
                <c:pt idx="0">
                  <c:v>CELKEM</c:v>
                </c:pt>
                <c:pt idx="1">
                  <c:v>LBK</c:v>
                </c:pt>
                <c:pt idx="2">
                  <c:v>Jiný</c:v>
                </c:pt>
                <c:pt idx="3">
                  <c:v>I. Některé infekční a parazitární nemoci</c:v>
                </c:pt>
                <c:pt idx="4">
                  <c:v>LBK</c:v>
                </c:pt>
                <c:pt idx="5">
                  <c:v>Jiný</c:v>
                </c:pt>
                <c:pt idx="6">
                  <c:v>II. Novotvary</c:v>
                </c:pt>
                <c:pt idx="7">
                  <c:v>LBK</c:v>
                </c:pt>
                <c:pt idx="8">
                  <c:v>Jiný</c:v>
                </c:pt>
                <c:pt idx="9">
                  <c:v>III. Nemoci krve a krvetvorných orgánů, poruchy mechanismu imunity</c:v>
                </c:pt>
                <c:pt idx="10">
                  <c:v>LBK</c:v>
                </c:pt>
                <c:pt idx="11">
                  <c:v>Jiný</c:v>
                </c:pt>
                <c:pt idx="12">
                  <c:v>IV. Nemoci endokrinní, výživy a přeměny látek</c:v>
                </c:pt>
                <c:pt idx="13">
                  <c:v>LBK</c:v>
                </c:pt>
                <c:pt idx="14">
                  <c:v>Jiný</c:v>
                </c:pt>
                <c:pt idx="15">
                  <c:v>V. Poruchy duševní a poruchy chování</c:v>
                </c:pt>
                <c:pt idx="16">
                  <c:v>LBK</c:v>
                </c:pt>
                <c:pt idx="17">
                  <c:v>Jiný</c:v>
                </c:pt>
                <c:pt idx="18">
                  <c:v>VI. Nemoci nervové soustavy</c:v>
                </c:pt>
                <c:pt idx="19">
                  <c:v>LBK</c:v>
                </c:pt>
                <c:pt idx="20">
                  <c:v>Jiný</c:v>
                </c:pt>
                <c:pt idx="21">
                  <c:v>VII. Nemoci oka a očních adnex</c:v>
                </c:pt>
                <c:pt idx="22">
                  <c:v>LBK</c:v>
                </c:pt>
                <c:pt idx="23">
                  <c:v>Jiný</c:v>
                </c:pt>
              </c:strCache>
            </c:strRef>
          </c:cat>
          <c:val>
            <c:numRef>
              <c:f>List1!$D$2:$D$25</c:f>
              <c:numCache>
                <c:formatCode>0.0\ %</c:formatCode>
                <c:ptCount val="24"/>
                <c:pt idx="1">
                  <c:v>0.46911000000000003</c:v>
                </c:pt>
                <c:pt idx="2">
                  <c:v>0.47491699999999998</c:v>
                </c:pt>
                <c:pt idx="4">
                  <c:v>0.35043299999999999</c:v>
                </c:pt>
                <c:pt idx="5">
                  <c:v>0.29437200000000002</c:v>
                </c:pt>
                <c:pt idx="7">
                  <c:v>0.60346100000000003</c:v>
                </c:pt>
                <c:pt idx="8">
                  <c:v>0.66275200000000001</c:v>
                </c:pt>
                <c:pt idx="10">
                  <c:v>0.43444199999999999</c:v>
                </c:pt>
                <c:pt idx="11">
                  <c:v>0.3125</c:v>
                </c:pt>
                <c:pt idx="13">
                  <c:v>0.34290300000000001</c:v>
                </c:pt>
                <c:pt idx="14">
                  <c:v>0.725275</c:v>
                </c:pt>
                <c:pt idx="16">
                  <c:v>0.33268999999999999</c:v>
                </c:pt>
                <c:pt idx="17">
                  <c:v>0.44221100000000002</c:v>
                </c:pt>
                <c:pt idx="19">
                  <c:v>0.39275300000000002</c:v>
                </c:pt>
                <c:pt idx="20">
                  <c:v>0.35564400000000002</c:v>
                </c:pt>
                <c:pt idx="22">
                  <c:v>0.92363600000000001</c:v>
                </c:pt>
                <c:pt idx="23">
                  <c:v>0.894737</c:v>
                </c:pt>
              </c:numCache>
            </c:numRef>
          </c:val>
          <c:extLst>
            <c:ext xmlns:c16="http://schemas.microsoft.com/office/drawing/2014/chart" uri="{C3380CC4-5D6E-409C-BE32-E72D297353CC}">
              <c16:uniqueId val="{00000005-F25F-4F33-B4CC-07C301DB9131}"/>
            </c:ext>
          </c:extLst>
        </c:ser>
        <c:ser>
          <c:idx val="3"/>
          <c:order val="3"/>
          <c:tx>
            <c:strRef>
              <c:f>List1!$E$1</c:f>
              <c:strCache>
                <c:ptCount val="1"/>
                <c:pt idx="0">
                  <c:v>Lékař LSPP</c:v>
                </c:pt>
              </c:strCache>
            </c:strRef>
          </c:tx>
          <c:spPr>
            <a:solidFill>
              <a:srgbClr val="92D050"/>
            </a:solidFill>
            <a:ln w="3175">
              <a:solidFill>
                <a:schemeClr val="bg1">
                  <a:lumMod val="50000"/>
                </a:schemeClr>
              </a:solidFill>
            </a:ln>
            <a:effectLst/>
          </c:spPr>
          <c:invertIfNegative val="0"/>
          <c:dLbls>
            <c:dLbl>
              <c:idx val="4"/>
              <c:layout/>
              <c:dLblPos val="ct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6-F25F-4F33-B4CC-07C301DB9131}"/>
                </c:ext>
              </c:extLst>
            </c:dLbl>
            <c:dLbl>
              <c:idx val="5"/>
              <c:layout/>
              <c:dLblPos val="ct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7-F25F-4F33-B4CC-07C301DB9131}"/>
                </c:ext>
              </c:extLst>
            </c:dLbl>
            <c:dLbl>
              <c:idx val="6"/>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F25F-4F33-B4CC-07C301DB9131}"/>
                </c:ext>
              </c:extLst>
            </c:dLbl>
            <c:dLbl>
              <c:idx val="13"/>
              <c:layout/>
              <c:dLblPos val="ct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9-F25F-4F33-B4CC-07C301DB9131}"/>
                </c:ext>
              </c:extLst>
            </c:dLbl>
            <c:numFmt formatCode="0\ %"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dLblPos val="ct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List1!$A$2:$A$25</c:f>
              <c:strCache>
                <c:ptCount val="24"/>
                <c:pt idx="0">
                  <c:v>CELKEM</c:v>
                </c:pt>
                <c:pt idx="1">
                  <c:v>LBK</c:v>
                </c:pt>
                <c:pt idx="2">
                  <c:v>Jiný</c:v>
                </c:pt>
                <c:pt idx="3">
                  <c:v>I. Některé infekční a parazitární nemoci</c:v>
                </c:pt>
                <c:pt idx="4">
                  <c:v>LBK</c:v>
                </c:pt>
                <c:pt idx="5">
                  <c:v>Jiný</c:v>
                </c:pt>
                <c:pt idx="6">
                  <c:v>II. Novotvary</c:v>
                </c:pt>
                <c:pt idx="7">
                  <c:v>LBK</c:v>
                </c:pt>
                <c:pt idx="8">
                  <c:v>Jiný</c:v>
                </c:pt>
                <c:pt idx="9">
                  <c:v>III. Nemoci krve a krvetvorných orgánů, poruchy mechanismu imunity</c:v>
                </c:pt>
                <c:pt idx="10">
                  <c:v>LBK</c:v>
                </c:pt>
                <c:pt idx="11">
                  <c:v>Jiný</c:v>
                </c:pt>
                <c:pt idx="12">
                  <c:v>IV. Nemoci endokrinní, výživy a přeměny látek</c:v>
                </c:pt>
                <c:pt idx="13">
                  <c:v>LBK</c:v>
                </c:pt>
                <c:pt idx="14">
                  <c:v>Jiný</c:v>
                </c:pt>
                <c:pt idx="15">
                  <c:v>V. Poruchy duševní a poruchy chování</c:v>
                </c:pt>
                <c:pt idx="16">
                  <c:v>LBK</c:v>
                </c:pt>
                <c:pt idx="17">
                  <c:v>Jiný</c:v>
                </c:pt>
                <c:pt idx="18">
                  <c:v>VI. Nemoci nervové soustavy</c:v>
                </c:pt>
                <c:pt idx="19">
                  <c:v>LBK</c:v>
                </c:pt>
                <c:pt idx="20">
                  <c:v>Jiný</c:v>
                </c:pt>
                <c:pt idx="21">
                  <c:v>VII. Nemoci oka a očních adnex</c:v>
                </c:pt>
                <c:pt idx="22">
                  <c:v>LBK</c:v>
                </c:pt>
                <c:pt idx="23">
                  <c:v>Jiný</c:v>
                </c:pt>
              </c:strCache>
            </c:strRef>
          </c:cat>
          <c:val>
            <c:numRef>
              <c:f>List1!$E$2:$E$25</c:f>
              <c:numCache>
                <c:formatCode>0.0\ %</c:formatCode>
                <c:ptCount val="24"/>
                <c:pt idx="1">
                  <c:v>1.4517E-2</c:v>
                </c:pt>
                <c:pt idx="2">
                  <c:v>6.4710000000000002E-3</c:v>
                </c:pt>
                <c:pt idx="4">
                  <c:v>5.4387999999999999E-2</c:v>
                </c:pt>
                <c:pt idx="5">
                  <c:v>2.1645000000000001E-2</c:v>
                </c:pt>
                <c:pt idx="7">
                  <c:v>4.2640000000000004E-3</c:v>
                </c:pt>
                <c:pt idx="8">
                  <c:v>0</c:v>
                </c:pt>
                <c:pt idx="10">
                  <c:v>1.5656E-2</c:v>
                </c:pt>
                <c:pt idx="11">
                  <c:v>0</c:v>
                </c:pt>
                <c:pt idx="13">
                  <c:v>3.1898000000000003E-2</c:v>
                </c:pt>
                <c:pt idx="14">
                  <c:v>9.1579999999999995E-3</c:v>
                </c:pt>
                <c:pt idx="16">
                  <c:v>7.7149999999999996E-3</c:v>
                </c:pt>
                <c:pt idx="17">
                  <c:v>0</c:v>
                </c:pt>
                <c:pt idx="19">
                  <c:v>1.7534000000000001E-2</c:v>
                </c:pt>
                <c:pt idx="20">
                  <c:v>4.9950000000000003E-3</c:v>
                </c:pt>
                <c:pt idx="22">
                  <c:v>7.273E-3</c:v>
                </c:pt>
                <c:pt idx="23">
                  <c:v>0</c:v>
                </c:pt>
              </c:numCache>
            </c:numRef>
          </c:val>
          <c:extLst>
            <c:ext xmlns:c16="http://schemas.microsoft.com/office/drawing/2014/chart" uri="{C3380CC4-5D6E-409C-BE32-E72D297353CC}">
              <c16:uniqueId val="{0000000A-F25F-4F33-B4CC-07C301DB9131}"/>
            </c:ext>
          </c:extLst>
        </c:ser>
        <c:ser>
          <c:idx val="4"/>
          <c:order val="4"/>
          <c:tx>
            <c:strRef>
              <c:f>List1!$F$1</c:f>
              <c:strCache>
                <c:ptCount val="1"/>
                <c:pt idx="0">
                  <c:v>Lékař RZP</c:v>
                </c:pt>
              </c:strCache>
            </c:strRef>
          </c:tx>
          <c:spPr>
            <a:solidFill>
              <a:srgbClr val="00B050"/>
            </a:solidFill>
            <a:ln w="3175">
              <a:solidFill>
                <a:schemeClr val="bg1">
                  <a:lumMod val="50000"/>
                </a:schemeClr>
              </a:solidFill>
            </a:ln>
            <a:effectLst/>
          </c:spPr>
          <c:invertIfNegative val="0"/>
          <c:dLbls>
            <c:numFmt formatCode="0\ %"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List1!$A$2:$A$25</c:f>
              <c:strCache>
                <c:ptCount val="24"/>
                <c:pt idx="0">
                  <c:v>CELKEM</c:v>
                </c:pt>
                <c:pt idx="1">
                  <c:v>LBK</c:v>
                </c:pt>
                <c:pt idx="2">
                  <c:v>Jiný</c:v>
                </c:pt>
                <c:pt idx="3">
                  <c:v>I. Některé infekční a parazitární nemoci</c:v>
                </c:pt>
                <c:pt idx="4">
                  <c:v>LBK</c:v>
                </c:pt>
                <c:pt idx="5">
                  <c:v>Jiný</c:v>
                </c:pt>
                <c:pt idx="6">
                  <c:v>II. Novotvary</c:v>
                </c:pt>
                <c:pt idx="7">
                  <c:v>LBK</c:v>
                </c:pt>
                <c:pt idx="8">
                  <c:v>Jiný</c:v>
                </c:pt>
                <c:pt idx="9">
                  <c:v>III. Nemoci krve a krvetvorných orgánů, poruchy mechanismu imunity</c:v>
                </c:pt>
                <c:pt idx="10">
                  <c:v>LBK</c:v>
                </c:pt>
                <c:pt idx="11">
                  <c:v>Jiný</c:v>
                </c:pt>
                <c:pt idx="12">
                  <c:v>IV. Nemoci endokrinní, výživy a přeměny látek</c:v>
                </c:pt>
                <c:pt idx="13">
                  <c:v>LBK</c:v>
                </c:pt>
                <c:pt idx="14">
                  <c:v>Jiný</c:v>
                </c:pt>
                <c:pt idx="15">
                  <c:v>V. Poruchy duševní a poruchy chování</c:v>
                </c:pt>
                <c:pt idx="16">
                  <c:v>LBK</c:v>
                </c:pt>
                <c:pt idx="17">
                  <c:v>Jiný</c:v>
                </c:pt>
                <c:pt idx="18">
                  <c:v>VI. Nemoci nervové soustavy</c:v>
                </c:pt>
                <c:pt idx="19">
                  <c:v>LBK</c:v>
                </c:pt>
                <c:pt idx="20">
                  <c:v>Jiný</c:v>
                </c:pt>
                <c:pt idx="21">
                  <c:v>VII. Nemoci oka a očních adnex</c:v>
                </c:pt>
                <c:pt idx="22">
                  <c:v>LBK</c:v>
                </c:pt>
                <c:pt idx="23">
                  <c:v>Jiný</c:v>
                </c:pt>
              </c:strCache>
            </c:strRef>
          </c:cat>
          <c:val>
            <c:numRef>
              <c:f>List1!$F$2:$F$25</c:f>
              <c:numCache>
                <c:formatCode>0.0\ %</c:formatCode>
                <c:ptCount val="24"/>
                <c:pt idx="1">
                  <c:v>0.14693999999999999</c:v>
                </c:pt>
                <c:pt idx="2">
                  <c:v>7.3153999999999997E-2</c:v>
                </c:pt>
                <c:pt idx="4">
                  <c:v>0.229295</c:v>
                </c:pt>
                <c:pt idx="5">
                  <c:v>0.14718600000000001</c:v>
                </c:pt>
                <c:pt idx="7">
                  <c:v>8.6781999999999998E-2</c:v>
                </c:pt>
                <c:pt idx="8">
                  <c:v>1.6778999999999999E-2</c:v>
                </c:pt>
                <c:pt idx="10">
                  <c:v>0.15459899999999999</c:v>
                </c:pt>
                <c:pt idx="11">
                  <c:v>0.125</c:v>
                </c:pt>
                <c:pt idx="13">
                  <c:v>0.26156299999999999</c:v>
                </c:pt>
                <c:pt idx="14">
                  <c:v>4.9451000000000002E-2</c:v>
                </c:pt>
                <c:pt idx="16">
                  <c:v>0.39055000000000001</c:v>
                </c:pt>
                <c:pt idx="17">
                  <c:v>0.28643200000000002</c:v>
                </c:pt>
                <c:pt idx="19">
                  <c:v>0.29281099999999999</c:v>
                </c:pt>
                <c:pt idx="20">
                  <c:v>7.7922000000000005E-2</c:v>
                </c:pt>
                <c:pt idx="22">
                  <c:v>1.4545000000000001E-2</c:v>
                </c:pt>
                <c:pt idx="23">
                  <c:v>0</c:v>
                </c:pt>
              </c:numCache>
            </c:numRef>
          </c:val>
          <c:extLst>
            <c:ext xmlns:c16="http://schemas.microsoft.com/office/drawing/2014/chart" uri="{C3380CC4-5D6E-409C-BE32-E72D297353CC}">
              <c16:uniqueId val="{0000000B-F25F-4F33-B4CC-07C301DB9131}"/>
            </c:ext>
          </c:extLst>
        </c:ser>
        <c:ser>
          <c:idx val="5"/>
          <c:order val="5"/>
          <c:tx>
            <c:strRef>
              <c:f>List1!$G$1</c:f>
              <c:strCache>
                <c:ptCount val="1"/>
                <c:pt idx="0">
                  <c:v>Překlad z jiného ZZ</c:v>
                </c:pt>
              </c:strCache>
            </c:strRef>
          </c:tx>
          <c:spPr>
            <a:solidFill>
              <a:schemeClr val="accent1"/>
            </a:solidFill>
            <a:ln w="3175">
              <a:solidFill>
                <a:schemeClr val="bg1">
                  <a:lumMod val="50000"/>
                </a:schemeClr>
              </a:solidFill>
            </a:ln>
            <a:effectLst/>
          </c:spPr>
          <c:invertIfNegative val="0"/>
          <c:dLbls>
            <c:numFmt formatCode="0\ %"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List1!$A$2:$A$25</c:f>
              <c:strCache>
                <c:ptCount val="24"/>
                <c:pt idx="0">
                  <c:v>CELKEM</c:v>
                </c:pt>
                <c:pt idx="1">
                  <c:v>LBK</c:v>
                </c:pt>
                <c:pt idx="2">
                  <c:v>Jiný</c:v>
                </c:pt>
                <c:pt idx="3">
                  <c:v>I. Některé infekční a parazitární nemoci</c:v>
                </c:pt>
                <c:pt idx="4">
                  <c:v>LBK</c:v>
                </c:pt>
                <c:pt idx="5">
                  <c:v>Jiný</c:v>
                </c:pt>
                <c:pt idx="6">
                  <c:v>II. Novotvary</c:v>
                </c:pt>
                <c:pt idx="7">
                  <c:v>LBK</c:v>
                </c:pt>
                <c:pt idx="8">
                  <c:v>Jiný</c:v>
                </c:pt>
                <c:pt idx="9">
                  <c:v>III. Nemoci krve a krvetvorných orgánů, poruchy mechanismu imunity</c:v>
                </c:pt>
                <c:pt idx="10">
                  <c:v>LBK</c:v>
                </c:pt>
                <c:pt idx="11">
                  <c:v>Jiný</c:v>
                </c:pt>
                <c:pt idx="12">
                  <c:v>IV. Nemoci endokrinní, výživy a přeměny látek</c:v>
                </c:pt>
                <c:pt idx="13">
                  <c:v>LBK</c:v>
                </c:pt>
                <c:pt idx="14">
                  <c:v>Jiný</c:v>
                </c:pt>
                <c:pt idx="15">
                  <c:v>V. Poruchy duševní a poruchy chování</c:v>
                </c:pt>
                <c:pt idx="16">
                  <c:v>LBK</c:v>
                </c:pt>
                <c:pt idx="17">
                  <c:v>Jiný</c:v>
                </c:pt>
                <c:pt idx="18">
                  <c:v>VI. Nemoci nervové soustavy</c:v>
                </c:pt>
                <c:pt idx="19">
                  <c:v>LBK</c:v>
                </c:pt>
                <c:pt idx="20">
                  <c:v>Jiný</c:v>
                </c:pt>
                <c:pt idx="21">
                  <c:v>VII. Nemoci oka a očních adnex</c:v>
                </c:pt>
                <c:pt idx="22">
                  <c:v>LBK</c:v>
                </c:pt>
                <c:pt idx="23">
                  <c:v>Jiný</c:v>
                </c:pt>
              </c:strCache>
            </c:strRef>
          </c:cat>
          <c:val>
            <c:numRef>
              <c:f>List1!$G$2:$G$25</c:f>
              <c:numCache>
                <c:formatCode>0.0\ %</c:formatCode>
                <c:ptCount val="24"/>
                <c:pt idx="1">
                  <c:v>4.9318000000000001E-2</c:v>
                </c:pt>
                <c:pt idx="2">
                  <c:v>6.1260000000000002E-2</c:v>
                </c:pt>
                <c:pt idx="4">
                  <c:v>5.9332999999999997E-2</c:v>
                </c:pt>
                <c:pt idx="5">
                  <c:v>0.17316000000000001</c:v>
                </c:pt>
                <c:pt idx="7">
                  <c:v>6.3204999999999997E-2</c:v>
                </c:pt>
                <c:pt idx="8">
                  <c:v>9.5638000000000001E-2</c:v>
                </c:pt>
                <c:pt idx="10">
                  <c:v>4.6967000000000002E-2</c:v>
                </c:pt>
                <c:pt idx="11">
                  <c:v>9.375E-2</c:v>
                </c:pt>
                <c:pt idx="13">
                  <c:v>3.6683E-2</c:v>
                </c:pt>
                <c:pt idx="14">
                  <c:v>9.1579999999999995E-3</c:v>
                </c:pt>
                <c:pt idx="16">
                  <c:v>7.2323999999999999E-2</c:v>
                </c:pt>
                <c:pt idx="17">
                  <c:v>8.5427000000000003E-2</c:v>
                </c:pt>
                <c:pt idx="19">
                  <c:v>5.6107999999999998E-2</c:v>
                </c:pt>
                <c:pt idx="20">
                  <c:v>5.0949000000000001E-2</c:v>
                </c:pt>
                <c:pt idx="22">
                  <c:v>3.6359999999999999E-3</c:v>
                </c:pt>
                <c:pt idx="23">
                  <c:v>0</c:v>
                </c:pt>
              </c:numCache>
            </c:numRef>
          </c:val>
          <c:extLst>
            <c:ext xmlns:c16="http://schemas.microsoft.com/office/drawing/2014/chart" uri="{C3380CC4-5D6E-409C-BE32-E72D297353CC}">
              <c16:uniqueId val="{0000000C-F25F-4F33-B4CC-07C301DB9131}"/>
            </c:ext>
          </c:extLst>
        </c:ser>
        <c:ser>
          <c:idx val="6"/>
          <c:order val="6"/>
          <c:tx>
            <c:strRef>
              <c:f>List1!$H$1</c:f>
              <c:strCache>
                <c:ptCount val="1"/>
                <c:pt idx="0">
                  <c:v>Jiné oddělení téhož ZZ</c:v>
                </c:pt>
              </c:strCache>
            </c:strRef>
          </c:tx>
          <c:spPr>
            <a:solidFill>
              <a:schemeClr val="accent1">
                <a:lumMod val="60000"/>
                <a:lumOff val="40000"/>
              </a:schemeClr>
            </a:solidFill>
            <a:ln w="3175">
              <a:solidFill>
                <a:schemeClr val="bg1">
                  <a:lumMod val="50000"/>
                </a:schemeClr>
              </a:solidFill>
            </a:ln>
            <a:effectLst/>
          </c:spPr>
          <c:invertIfNegative val="0"/>
          <c:dLbls>
            <c:dLbl>
              <c:idx val="5"/>
              <c:layout/>
              <c:dLblPos val="ct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D-F25F-4F33-B4CC-07C301DB9131}"/>
                </c:ext>
              </c:extLst>
            </c:dLbl>
            <c:dLbl>
              <c:idx val="6"/>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F25F-4F33-B4CC-07C301DB9131}"/>
                </c:ext>
              </c:extLst>
            </c:dLbl>
            <c:dLbl>
              <c:idx val="17"/>
              <c:layout/>
              <c:dLblPos val="ct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F-F25F-4F33-B4CC-07C301DB9131}"/>
                </c:ext>
              </c:extLst>
            </c:dLbl>
            <c:dLbl>
              <c:idx val="21"/>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0-F25F-4F33-B4CC-07C301DB9131}"/>
                </c:ext>
              </c:extLst>
            </c:dLbl>
            <c:dLbl>
              <c:idx val="22"/>
              <c:layout/>
              <c:dLblPos val="ct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11-F25F-4F33-B4CC-07C301DB9131}"/>
                </c:ext>
              </c:extLst>
            </c:dLbl>
            <c:dLbl>
              <c:idx val="23"/>
              <c:layout/>
              <c:dLblPos val="ct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12-F25F-4F33-B4CC-07C301DB9131}"/>
                </c:ext>
              </c:extLst>
            </c:dLbl>
            <c:numFmt formatCode="0\ %"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dLblPos val="ct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List1!$A$2:$A$25</c:f>
              <c:strCache>
                <c:ptCount val="24"/>
                <c:pt idx="0">
                  <c:v>CELKEM</c:v>
                </c:pt>
                <c:pt idx="1">
                  <c:v>LBK</c:v>
                </c:pt>
                <c:pt idx="2">
                  <c:v>Jiný</c:v>
                </c:pt>
                <c:pt idx="3">
                  <c:v>I. Některé infekční a parazitární nemoci</c:v>
                </c:pt>
                <c:pt idx="4">
                  <c:v>LBK</c:v>
                </c:pt>
                <c:pt idx="5">
                  <c:v>Jiný</c:v>
                </c:pt>
                <c:pt idx="6">
                  <c:v>II. Novotvary</c:v>
                </c:pt>
                <c:pt idx="7">
                  <c:v>LBK</c:v>
                </c:pt>
                <c:pt idx="8">
                  <c:v>Jiný</c:v>
                </c:pt>
                <c:pt idx="9">
                  <c:v>III. Nemoci krve a krvetvorných orgánů, poruchy mechanismu imunity</c:v>
                </c:pt>
                <c:pt idx="10">
                  <c:v>LBK</c:v>
                </c:pt>
                <c:pt idx="11">
                  <c:v>Jiný</c:v>
                </c:pt>
                <c:pt idx="12">
                  <c:v>IV. Nemoci endokrinní, výživy a přeměny látek</c:v>
                </c:pt>
                <c:pt idx="13">
                  <c:v>LBK</c:v>
                </c:pt>
                <c:pt idx="14">
                  <c:v>Jiný</c:v>
                </c:pt>
                <c:pt idx="15">
                  <c:v>V. Poruchy duševní a poruchy chování</c:v>
                </c:pt>
                <c:pt idx="16">
                  <c:v>LBK</c:v>
                </c:pt>
                <c:pt idx="17">
                  <c:v>Jiný</c:v>
                </c:pt>
                <c:pt idx="18">
                  <c:v>VI. Nemoci nervové soustavy</c:v>
                </c:pt>
                <c:pt idx="19">
                  <c:v>LBK</c:v>
                </c:pt>
                <c:pt idx="20">
                  <c:v>Jiný</c:v>
                </c:pt>
                <c:pt idx="21">
                  <c:v>VII. Nemoci oka a očních adnex</c:v>
                </c:pt>
                <c:pt idx="22">
                  <c:v>LBK</c:v>
                </c:pt>
                <c:pt idx="23">
                  <c:v>Jiný</c:v>
                </c:pt>
              </c:strCache>
            </c:strRef>
          </c:cat>
          <c:val>
            <c:numRef>
              <c:f>List1!$H$2:$H$25</c:f>
              <c:numCache>
                <c:formatCode>0.0\ %</c:formatCode>
                <c:ptCount val="24"/>
                <c:pt idx="1">
                  <c:v>4.3680000000000004E-3</c:v>
                </c:pt>
                <c:pt idx="2">
                  <c:v>3.143E-3</c:v>
                </c:pt>
                <c:pt idx="4">
                  <c:v>4.326E-3</c:v>
                </c:pt>
                <c:pt idx="5">
                  <c:v>1.2987E-2</c:v>
                </c:pt>
                <c:pt idx="7">
                  <c:v>8.0260000000000001E-3</c:v>
                </c:pt>
                <c:pt idx="8">
                  <c:v>0</c:v>
                </c:pt>
                <c:pt idx="10">
                  <c:v>0</c:v>
                </c:pt>
                <c:pt idx="11">
                  <c:v>3.125E-2</c:v>
                </c:pt>
                <c:pt idx="13">
                  <c:v>4.2529999999999998E-3</c:v>
                </c:pt>
                <c:pt idx="14">
                  <c:v>5.4949999999999999E-3</c:v>
                </c:pt>
                <c:pt idx="16">
                  <c:v>1.35E-2</c:v>
                </c:pt>
                <c:pt idx="17">
                  <c:v>5.025E-3</c:v>
                </c:pt>
                <c:pt idx="19">
                  <c:v>5.2599999999999999E-3</c:v>
                </c:pt>
                <c:pt idx="20">
                  <c:v>2.9970000000000001E-3</c:v>
                </c:pt>
                <c:pt idx="22">
                  <c:v>3.6359999999999999E-3</c:v>
                </c:pt>
                <c:pt idx="23">
                  <c:v>0</c:v>
                </c:pt>
              </c:numCache>
            </c:numRef>
          </c:val>
          <c:extLst>
            <c:ext xmlns:c16="http://schemas.microsoft.com/office/drawing/2014/chart" uri="{C3380CC4-5D6E-409C-BE32-E72D297353CC}">
              <c16:uniqueId val="{00000013-F25F-4F33-B4CC-07C301DB9131}"/>
            </c:ext>
          </c:extLst>
        </c:ser>
        <c:ser>
          <c:idx val="7"/>
          <c:order val="7"/>
          <c:tx>
            <c:strRef>
              <c:f>List1!$I$1</c:f>
              <c:strCache>
                <c:ptCount val="1"/>
                <c:pt idx="0">
                  <c:v>Bez doporučení lékaře</c:v>
                </c:pt>
              </c:strCache>
            </c:strRef>
          </c:tx>
          <c:spPr>
            <a:solidFill>
              <a:srgbClr val="FF9999"/>
            </a:solidFill>
            <a:ln w="3175">
              <a:solidFill>
                <a:schemeClr val="bg1">
                  <a:lumMod val="50000"/>
                </a:schemeClr>
              </a:solidFill>
            </a:ln>
            <a:effectLst/>
          </c:spPr>
          <c:invertIfNegative val="0"/>
          <c:dLbls>
            <c:dLbl>
              <c:idx val="11"/>
              <c:delete val="1"/>
              <c:extLst>
                <c:ext xmlns:c15="http://schemas.microsoft.com/office/drawing/2012/chart" uri="{CE6537A1-D6FC-4f65-9D91-7224C49458BB}"/>
                <c:ext xmlns:c16="http://schemas.microsoft.com/office/drawing/2014/chart" uri="{C3380CC4-5D6E-409C-BE32-E72D297353CC}">
                  <c16:uniqueId val="{00000014-F25F-4F33-B4CC-07C301DB9131}"/>
                </c:ext>
              </c:extLst>
            </c:dLbl>
            <c:numFmt formatCode="0\ %"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List1!$A$2:$A$25</c:f>
              <c:strCache>
                <c:ptCount val="24"/>
                <c:pt idx="0">
                  <c:v>CELKEM</c:v>
                </c:pt>
                <c:pt idx="1">
                  <c:v>LBK</c:v>
                </c:pt>
                <c:pt idx="2">
                  <c:v>Jiný</c:v>
                </c:pt>
                <c:pt idx="3">
                  <c:v>I. Některé infekční a parazitární nemoci</c:v>
                </c:pt>
                <c:pt idx="4">
                  <c:v>LBK</c:v>
                </c:pt>
                <c:pt idx="5">
                  <c:v>Jiný</c:v>
                </c:pt>
                <c:pt idx="6">
                  <c:v>II. Novotvary</c:v>
                </c:pt>
                <c:pt idx="7">
                  <c:v>LBK</c:v>
                </c:pt>
                <c:pt idx="8">
                  <c:v>Jiný</c:v>
                </c:pt>
                <c:pt idx="9">
                  <c:v>III. Nemoci krve a krvetvorných orgánů, poruchy mechanismu imunity</c:v>
                </c:pt>
                <c:pt idx="10">
                  <c:v>LBK</c:v>
                </c:pt>
                <c:pt idx="11">
                  <c:v>Jiný</c:v>
                </c:pt>
                <c:pt idx="12">
                  <c:v>IV. Nemoci endokrinní, výživy a přeměny látek</c:v>
                </c:pt>
                <c:pt idx="13">
                  <c:v>LBK</c:v>
                </c:pt>
                <c:pt idx="14">
                  <c:v>Jiný</c:v>
                </c:pt>
                <c:pt idx="15">
                  <c:v>V. Poruchy duševní a poruchy chování</c:v>
                </c:pt>
                <c:pt idx="16">
                  <c:v>LBK</c:v>
                </c:pt>
                <c:pt idx="17">
                  <c:v>Jiný</c:v>
                </c:pt>
                <c:pt idx="18">
                  <c:v>VI. Nemoci nervové soustavy</c:v>
                </c:pt>
                <c:pt idx="19">
                  <c:v>LBK</c:v>
                </c:pt>
                <c:pt idx="20">
                  <c:v>Jiný</c:v>
                </c:pt>
                <c:pt idx="21">
                  <c:v>VII. Nemoci oka a očních adnex</c:v>
                </c:pt>
                <c:pt idx="22">
                  <c:v>LBK</c:v>
                </c:pt>
                <c:pt idx="23">
                  <c:v>Jiný</c:v>
                </c:pt>
              </c:strCache>
            </c:strRef>
          </c:cat>
          <c:val>
            <c:numRef>
              <c:f>List1!$I$2:$I$25</c:f>
              <c:numCache>
                <c:formatCode>0.0\ %</c:formatCode>
                <c:ptCount val="24"/>
                <c:pt idx="1">
                  <c:v>0.14514099999999999</c:v>
                </c:pt>
                <c:pt idx="2">
                  <c:v>0.23425399999999999</c:v>
                </c:pt>
                <c:pt idx="4">
                  <c:v>0.15204000000000001</c:v>
                </c:pt>
                <c:pt idx="5">
                  <c:v>0.19913400000000001</c:v>
                </c:pt>
                <c:pt idx="7">
                  <c:v>3.2355000000000002E-2</c:v>
                </c:pt>
                <c:pt idx="8">
                  <c:v>0.10570499999999999</c:v>
                </c:pt>
                <c:pt idx="10">
                  <c:v>6.6535999999999998E-2</c:v>
                </c:pt>
                <c:pt idx="11">
                  <c:v>9.375E-2</c:v>
                </c:pt>
                <c:pt idx="13">
                  <c:v>9.6225000000000005E-2</c:v>
                </c:pt>
                <c:pt idx="14">
                  <c:v>3.2967000000000003E-2</c:v>
                </c:pt>
                <c:pt idx="16">
                  <c:v>9.4503000000000004E-2</c:v>
                </c:pt>
                <c:pt idx="17">
                  <c:v>6.5326999999999996E-2</c:v>
                </c:pt>
                <c:pt idx="19">
                  <c:v>0.158387</c:v>
                </c:pt>
                <c:pt idx="20">
                  <c:v>0.483516</c:v>
                </c:pt>
                <c:pt idx="22">
                  <c:v>3.6364E-2</c:v>
                </c:pt>
                <c:pt idx="23">
                  <c:v>5.2631999999999998E-2</c:v>
                </c:pt>
              </c:numCache>
            </c:numRef>
          </c:val>
          <c:extLst>
            <c:ext xmlns:c16="http://schemas.microsoft.com/office/drawing/2014/chart" uri="{C3380CC4-5D6E-409C-BE32-E72D297353CC}">
              <c16:uniqueId val="{00000015-F25F-4F33-B4CC-07C301DB9131}"/>
            </c:ext>
          </c:extLst>
        </c:ser>
        <c:ser>
          <c:idx val="8"/>
          <c:order val="8"/>
          <c:tx>
            <c:strRef>
              <c:f>List1!$J$1</c:f>
              <c:strCache>
                <c:ptCount val="1"/>
                <c:pt idx="0">
                  <c:v>Sociální pracovník</c:v>
                </c:pt>
              </c:strCache>
            </c:strRef>
          </c:tx>
          <c:spPr>
            <a:solidFill>
              <a:srgbClr val="C00000"/>
            </a:solidFill>
            <a:ln w="3175">
              <a:solidFill>
                <a:schemeClr val="bg1">
                  <a:lumMod val="50000"/>
                </a:schemeClr>
              </a:solidFill>
            </a:ln>
            <a:effectLst/>
          </c:spPr>
          <c:invertIfNegative val="0"/>
          <c:dLbls>
            <c:delete val="1"/>
          </c:dLbls>
          <c:cat>
            <c:strRef>
              <c:f>List1!$A$2:$A$25</c:f>
              <c:strCache>
                <c:ptCount val="24"/>
                <c:pt idx="0">
                  <c:v>CELKEM</c:v>
                </c:pt>
                <c:pt idx="1">
                  <c:v>LBK</c:v>
                </c:pt>
                <c:pt idx="2">
                  <c:v>Jiný</c:v>
                </c:pt>
                <c:pt idx="3">
                  <c:v>I. Některé infekční a parazitární nemoci</c:v>
                </c:pt>
                <c:pt idx="4">
                  <c:v>LBK</c:v>
                </c:pt>
                <c:pt idx="5">
                  <c:v>Jiný</c:v>
                </c:pt>
                <c:pt idx="6">
                  <c:v>II. Novotvary</c:v>
                </c:pt>
                <c:pt idx="7">
                  <c:v>LBK</c:v>
                </c:pt>
                <c:pt idx="8">
                  <c:v>Jiný</c:v>
                </c:pt>
                <c:pt idx="9">
                  <c:v>III. Nemoci krve a krvetvorných orgánů, poruchy mechanismu imunity</c:v>
                </c:pt>
                <c:pt idx="10">
                  <c:v>LBK</c:v>
                </c:pt>
                <c:pt idx="11">
                  <c:v>Jiný</c:v>
                </c:pt>
                <c:pt idx="12">
                  <c:v>IV. Nemoci endokrinní, výživy a přeměny látek</c:v>
                </c:pt>
                <c:pt idx="13">
                  <c:v>LBK</c:v>
                </c:pt>
                <c:pt idx="14">
                  <c:v>Jiný</c:v>
                </c:pt>
                <c:pt idx="15">
                  <c:v>V. Poruchy duševní a poruchy chování</c:v>
                </c:pt>
                <c:pt idx="16">
                  <c:v>LBK</c:v>
                </c:pt>
                <c:pt idx="17">
                  <c:v>Jiný</c:v>
                </c:pt>
                <c:pt idx="18">
                  <c:v>VI. Nemoci nervové soustavy</c:v>
                </c:pt>
                <c:pt idx="19">
                  <c:v>LBK</c:v>
                </c:pt>
                <c:pt idx="20">
                  <c:v>Jiný</c:v>
                </c:pt>
                <c:pt idx="21">
                  <c:v>VII. Nemoci oka a očních adnex</c:v>
                </c:pt>
                <c:pt idx="22">
                  <c:v>LBK</c:v>
                </c:pt>
                <c:pt idx="23">
                  <c:v>Jiný</c:v>
                </c:pt>
              </c:strCache>
            </c:strRef>
          </c:cat>
          <c:val>
            <c:numRef>
              <c:f>List1!$J$2:$J$25</c:f>
              <c:numCache>
                <c:formatCode>0.0\ %</c:formatCode>
                <c:ptCount val="24"/>
                <c:pt idx="1">
                  <c:v>3.57E-4</c:v>
                </c:pt>
                <c:pt idx="2">
                  <c:v>5.5500000000000005E-4</c:v>
                </c:pt>
                <c:pt idx="4">
                  <c:v>0</c:v>
                </c:pt>
                <c:pt idx="5">
                  <c:v>0</c:v>
                </c:pt>
                <c:pt idx="7">
                  <c:v>7.5199999999999996E-4</c:v>
                </c:pt>
                <c:pt idx="8">
                  <c:v>0</c:v>
                </c:pt>
                <c:pt idx="10">
                  <c:v>0</c:v>
                </c:pt>
                <c:pt idx="11">
                  <c:v>0</c:v>
                </c:pt>
                <c:pt idx="13">
                  <c:v>5.3200000000000003E-4</c:v>
                </c:pt>
                <c:pt idx="14">
                  <c:v>0</c:v>
                </c:pt>
                <c:pt idx="16">
                  <c:v>9.6400000000000001E-4</c:v>
                </c:pt>
                <c:pt idx="17">
                  <c:v>0</c:v>
                </c:pt>
                <c:pt idx="19">
                  <c:v>0</c:v>
                </c:pt>
                <c:pt idx="20">
                  <c:v>0</c:v>
                </c:pt>
                <c:pt idx="22">
                  <c:v>0</c:v>
                </c:pt>
                <c:pt idx="23">
                  <c:v>0</c:v>
                </c:pt>
              </c:numCache>
            </c:numRef>
          </c:val>
          <c:extLst>
            <c:ext xmlns:c16="http://schemas.microsoft.com/office/drawing/2014/chart" uri="{C3380CC4-5D6E-409C-BE32-E72D297353CC}">
              <c16:uniqueId val="{00000016-F25F-4F33-B4CC-07C301DB9131}"/>
            </c:ext>
          </c:extLst>
        </c:ser>
        <c:ser>
          <c:idx val="9"/>
          <c:order val="9"/>
          <c:tx>
            <c:strRef>
              <c:f>List1!$K$1</c:f>
              <c:strCache>
                <c:ptCount val="1"/>
                <c:pt idx="0">
                  <c:v>Pokračování hospitalizace</c:v>
                </c:pt>
              </c:strCache>
            </c:strRef>
          </c:tx>
          <c:spPr>
            <a:solidFill>
              <a:schemeClr val="bg1">
                <a:lumMod val="50000"/>
              </a:schemeClr>
            </a:solidFill>
            <a:ln w="3175">
              <a:solidFill>
                <a:schemeClr val="bg1">
                  <a:lumMod val="50000"/>
                </a:schemeClr>
              </a:solidFill>
            </a:ln>
            <a:effectLst/>
          </c:spPr>
          <c:invertIfNegative val="0"/>
          <c:dLbls>
            <c:delete val="1"/>
          </c:dLbls>
          <c:cat>
            <c:strRef>
              <c:f>List1!$A$2:$A$25</c:f>
              <c:strCache>
                <c:ptCount val="24"/>
                <c:pt idx="0">
                  <c:v>CELKEM</c:v>
                </c:pt>
                <c:pt idx="1">
                  <c:v>LBK</c:v>
                </c:pt>
                <c:pt idx="2">
                  <c:v>Jiný</c:v>
                </c:pt>
                <c:pt idx="3">
                  <c:v>I. Některé infekční a parazitární nemoci</c:v>
                </c:pt>
                <c:pt idx="4">
                  <c:v>LBK</c:v>
                </c:pt>
                <c:pt idx="5">
                  <c:v>Jiný</c:v>
                </c:pt>
                <c:pt idx="6">
                  <c:v>II. Novotvary</c:v>
                </c:pt>
                <c:pt idx="7">
                  <c:v>LBK</c:v>
                </c:pt>
                <c:pt idx="8">
                  <c:v>Jiný</c:v>
                </c:pt>
                <c:pt idx="9">
                  <c:v>III. Nemoci krve a krvetvorných orgánů, poruchy mechanismu imunity</c:v>
                </c:pt>
                <c:pt idx="10">
                  <c:v>LBK</c:v>
                </c:pt>
                <c:pt idx="11">
                  <c:v>Jiný</c:v>
                </c:pt>
                <c:pt idx="12">
                  <c:v>IV. Nemoci endokrinní, výživy a přeměny látek</c:v>
                </c:pt>
                <c:pt idx="13">
                  <c:v>LBK</c:v>
                </c:pt>
                <c:pt idx="14">
                  <c:v>Jiný</c:v>
                </c:pt>
                <c:pt idx="15">
                  <c:v>V. Poruchy duševní a poruchy chování</c:v>
                </c:pt>
                <c:pt idx="16">
                  <c:v>LBK</c:v>
                </c:pt>
                <c:pt idx="17">
                  <c:v>Jiný</c:v>
                </c:pt>
                <c:pt idx="18">
                  <c:v>VI. Nemoci nervové soustavy</c:v>
                </c:pt>
                <c:pt idx="19">
                  <c:v>LBK</c:v>
                </c:pt>
                <c:pt idx="20">
                  <c:v>Jiný</c:v>
                </c:pt>
                <c:pt idx="21">
                  <c:v>VII. Nemoci oka a očních adnex</c:v>
                </c:pt>
                <c:pt idx="22">
                  <c:v>LBK</c:v>
                </c:pt>
                <c:pt idx="23">
                  <c:v>Jiný</c:v>
                </c:pt>
              </c:strCache>
            </c:strRef>
          </c:cat>
          <c:val>
            <c:numRef>
              <c:f>List1!$K$2:$K$25</c:f>
              <c:numCache>
                <c:formatCode>0.0\ %</c:formatCode>
                <c:ptCount val="24"/>
                <c:pt idx="1">
                  <c:v>1.5269999999999999E-3</c:v>
                </c:pt>
                <c:pt idx="2">
                  <c:v>6.1600000000000001E-4</c:v>
                </c:pt>
                <c:pt idx="4">
                  <c:v>0</c:v>
                </c:pt>
                <c:pt idx="5">
                  <c:v>0</c:v>
                </c:pt>
                <c:pt idx="7">
                  <c:v>1.505E-3</c:v>
                </c:pt>
                <c:pt idx="8">
                  <c:v>0</c:v>
                </c:pt>
                <c:pt idx="10">
                  <c:v>0</c:v>
                </c:pt>
                <c:pt idx="11">
                  <c:v>0</c:v>
                </c:pt>
                <c:pt idx="13">
                  <c:v>5.3200000000000003E-4</c:v>
                </c:pt>
                <c:pt idx="14">
                  <c:v>0</c:v>
                </c:pt>
                <c:pt idx="16">
                  <c:v>4.8219999999999999E-3</c:v>
                </c:pt>
                <c:pt idx="17">
                  <c:v>5.025E-3</c:v>
                </c:pt>
                <c:pt idx="19">
                  <c:v>7.0130000000000001E-3</c:v>
                </c:pt>
                <c:pt idx="20">
                  <c:v>0</c:v>
                </c:pt>
                <c:pt idx="22">
                  <c:v>0</c:v>
                </c:pt>
                <c:pt idx="23">
                  <c:v>0</c:v>
                </c:pt>
              </c:numCache>
            </c:numRef>
          </c:val>
          <c:extLst>
            <c:ext xmlns:c16="http://schemas.microsoft.com/office/drawing/2014/chart" uri="{C3380CC4-5D6E-409C-BE32-E72D297353CC}">
              <c16:uniqueId val="{00000017-F25F-4F33-B4CC-07C301DB9131}"/>
            </c:ext>
          </c:extLst>
        </c:ser>
        <c:dLbls>
          <c:dLblPos val="ctr"/>
          <c:showLegendKey val="0"/>
          <c:showVal val="1"/>
          <c:showCatName val="0"/>
          <c:showSerName val="0"/>
          <c:showPercent val="0"/>
          <c:showBubbleSize val="0"/>
        </c:dLbls>
        <c:gapWidth val="40"/>
        <c:overlap val="100"/>
        <c:axId val="1102249536"/>
        <c:axId val="1102246008"/>
      </c:barChart>
      <c:catAx>
        <c:axId val="1102249536"/>
        <c:scaling>
          <c:orientation val="maxMin"/>
        </c:scaling>
        <c:delete val="0"/>
        <c:axPos val="l"/>
        <c:numFmt formatCode="General" sourceLinked="1"/>
        <c:majorTickMark val="none"/>
        <c:minorTickMark val="none"/>
        <c:tickLblPos val="none"/>
        <c:spPr>
          <a:noFill/>
          <a:ln w="9525" cap="flat" cmpd="sng" algn="ctr">
            <a:solidFill>
              <a:schemeClr val="tx1"/>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1102246008"/>
        <c:crosses val="autoZero"/>
        <c:auto val="1"/>
        <c:lblAlgn val="ctr"/>
        <c:lblOffset val="100"/>
        <c:tickMarkSkip val="1"/>
        <c:noMultiLvlLbl val="0"/>
      </c:catAx>
      <c:valAx>
        <c:axId val="1102246008"/>
        <c:scaling>
          <c:orientation val="minMax"/>
        </c:scaling>
        <c:delete val="0"/>
        <c:axPos val="t"/>
        <c:numFmt formatCode="0\ %" sourceLinked="0"/>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1102249536"/>
        <c:crosses val="autoZero"/>
        <c:crossBetween val="between"/>
        <c:majorUnit val="0.2"/>
      </c:valAx>
      <c:spPr>
        <a:noFill/>
        <a:ln>
          <a:noFill/>
        </a:ln>
        <a:effectLst/>
      </c:spPr>
    </c:plotArea>
    <c:legend>
      <c:legendPos val="b"/>
      <c:layout>
        <c:manualLayout>
          <c:xMode val="edge"/>
          <c:yMode val="edge"/>
          <c:x val="3.5394116376074571E-2"/>
          <c:y val="0.81383291379140255"/>
          <c:w val="0.91579376495666498"/>
          <c:h val="0.14368972627735968"/>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legend>
    <c:plotVisOnly val="1"/>
    <c:dispBlanksAs val="gap"/>
    <c:showDLblsOverMax val="0"/>
  </c:chart>
  <c:spPr>
    <a:noFill/>
    <a:ln>
      <a:noFill/>
    </a:ln>
    <a:effectLst/>
  </c:spPr>
  <c:txPr>
    <a:bodyPr/>
    <a:lstStyle/>
    <a:p>
      <a:pPr>
        <a:defRPr sz="800">
          <a:solidFill>
            <a:schemeClr val="tx1"/>
          </a:solidFill>
        </a:defRPr>
      </a:pPr>
      <a:endParaRPr lang="cs-CZ"/>
    </a:p>
  </c:txPr>
  <c:externalData r:id="rId3">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0336099749712684"/>
          <c:y val="5.4868417576390868E-2"/>
          <c:w val="0.57160367854307181"/>
          <c:h val="0.74066671578319065"/>
        </c:manualLayout>
      </c:layout>
      <c:barChart>
        <c:barDir val="bar"/>
        <c:grouping val="percentStacked"/>
        <c:varyColors val="0"/>
        <c:ser>
          <c:idx val="0"/>
          <c:order val="0"/>
          <c:tx>
            <c:strRef>
              <c:f>List1!$B$1</c:f>
              <c:strCache>
                <c:ptCount val="1"/>
                <c:pt idx="0">
                  <c:v>Narození v nemocnici</c:v>
                </c:pt>
              </c:strCache>
            </c:strRef>
          </c:tx>
          <c:spPr>
            <a:solidFill>
              <a:srgbClr val="CC99FF"/>
            </a:solidFill>
            <a:ln w="3175">
              <a:solidFill>
                <a:schemeClr val="bg1">
                  <a:lumMod val="50000"/>
                </a:schemeClr>
              </a:solidFill>
            </a:ln>
            <a:effectLst/>
          </c:spPr>
          <c:invertIfNegative val="0"/>
          <c:dLbls>
            <c:dLbl>
              <c:idx val="1"/>
              <c:layout/>
              <c:dLblPos val="ct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0-4F44-42D2-AF03-97D9F4ADD132}"/>
                </c:ext>
              </c:extLst>
            </c:dLbl>
            <c:dLbl>
              <c:idx val="2"/>
              <c:layout/>
              <c:dLblPos val="ct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1-4F44-42D2-AF03-97D9F4ADD132}"/>
                </c:ext>
              </c:extLst>
            </c:dLbl>
            <c:dLbl>
              <c:idx val="3"/>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4F44-42D2-AF03-97D9F4ADD132}"/>
                </c:ext>
              </c:extLst>
            </c:dLbl>
            <c:numFmt formatCode="0\ %"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dLblPos val="ct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List1!$A$2:$A$25</c:f>
              <c:strCache>
                <c:ptCount val="24"/>
                <c:pt idx="0">
                  <c:v>VIII</c:v>
                </c:pt>
                <c:pt idx="1">
                  <c:v>LBK</c:v>
                </c:pt>
                <c:pt idx="2">
                  <c:v>Jiný</c:v>
                </c:pt>
                <c:pt idx="3">
                  <c:v>IX</c:v>
                </c:pt>
                <c:pt idx="4">
                  <c:v>LBK</c:v>
                </c:pt>
                <c:pt idx="5">
                  <c:v>Jiný</c:v>
                </c:pt>
                <c:pt idx="6">
                  <c:v>X</c:v>
                </c:pt>
                <c:pt idx="7">
                  <c:v>LBK</c:v>
                </c:pt>
                <c:pt idx="8">
                  <c:v>Jiný</c:v>
                </c:pt>
                <c:pt idx="9">
                  <c:v>XI</c:v>
                </c:pt>
                <c:pt idx="10">
                  <c:v>LBK</c:v>
                </c:pt>
                <c:pt idx="11">
                  <c:v>Jiný</c:v>
                </c:pt>
                <c:pt idx="12">
                  <c:v>XII</c:v>
                </c:pt>
                <c:pt idx="13">
                  <c:v>LBK</c:v>
                </c:pt>
                <c:pt idx="14">
                  <c:v>Jiný</c:v>
                </c:pt>
                <c:pt idx="15">
                  <c:v>XIII</c:v>
                </c:pt>
                <c:pt idx="16">
                  <c:v>LBK</c:v>
                </c:pt>
                <c:pt idx="17">
                  <c:v>Jiný</c:v>
                </c:pt>
                <c:pt idx="18">
                  <c:v>XIV</c:v>
                </c:pt>
                <c:pt idx="19">
                  <c:v>LBK</c:v>
                </c:pt>
                <c:pt idx="20">
                  <c:v>Jiný</c:v>
                </c:pt>
                <c:pt idx="21">
                  <c:v>XV</c:v>
                </c:pt>
                <c:pt idx="22">
                  <c:v>LBK</c:v>
                </c:pt>
                <c:pt idx="23">
                  <c:v>Jiný</c:v>
                </c:pt>
              </c:strCache>
            </c:strRef>
          </c:cat>
          <c:val>
            <c:numRef>
              <c:f>List1!$B$2:$B$25</c:f>
              <c:numCache>
                <c:formatCode>0.0\ %</c:formatCode>
                <c:ptCount val="24"/>
                <c:pt idx="1">
                  <c:v>0</c:v>
                </c:pt>
                <c:pt idx="2">
                  <c:v>0</c:v>
                </c:pt>
                <c:pt idx="4">
                  <c:v>0</c:v>
                </c:pt>
                <c:pt idx="5">
                  <c:v>0</c:v>
                </c:pt>
                <c:pt idx="7">
                  <c:v>2.2900000000000001E-4</c:v>
                </c:pt>
                <c:pt idx="8">
                  <c:v>0</c:v>
                </c:pt>
                <c:pt idx="10">
                  <c:v>0</c:v>
                </c:pt>
                <c:pt idx="11">
                  <c:v>0</c:v>
                </c:pt>
                <c:pt idx="13">
                  <c:v>0</c:v>
                </c:pt>
                <c:pt idx="14">
                  <c:v>0</c:v>
                </c:pt>
                <c:pt idx="16">
                  <c:v>0</c:v>
                </c:pt>
                <c:pt idx="17">
                  <c:v>0</c:v>
                </c:pt>
                <c:pt idx="19">
                  <c:v>0</c:v>
                </c:pt>
                <c:pt idx="20">
                  <c:v>0</c:v>
                </c:pt>
                <c:pt idx="22">
                  <c:v>0</c:v>
                </c:pt>
                <c:pt idx="23">
                  <c:v>0</c:v>
                </c:pt>
              </c:numCache>
            </c:numRef>
          </c:val>
          <c:extLst>
            <c:ext xmlns:c16="http://schemas.microsoft.com/office/drawing/2014/chart" uri="{C3380CC4-5D6E-409C-BE32-E72D297353CC}">
              <c16:uniqueId val="{00000003-4F44-42D2-AF03-97D9F4ADD132}"/>
            </c:ext>
          </c:extLst>
        </c:ser>
        <c:ser>
          <c:idx val="1"/>
          <c:order val="1"/>
          <c:tx>
            <c:strRef>
              <c:f>List1!$C$1</c:f>
              <c:strCache>
                <c:ptCount val="1"/>
                <c:pt idx="0">
                  <c:v>Praktický lékař</c:v>
                </c:pt>
              </c:strCache>
            </c:strRef>
          </c:tx>
          <c:spPr>
            <a:solidFill>
              <a:schemeClr val="accent3">
                <a:lumMod val="20000"/>
                <a:lumOff val="80000"/>
              </a:schemeClr>
            </a:solidFill>
            <a:ln w="3175">
              <a:solidFill>
                <a:schemeClr val="bg1">
                  <a:lumMod val="50000"/>
                </a:schemeClr>
              </a:solidFill>
            </a:ln>
            <a:effectLst/>
          </c:spPr>
          <c:invertIfNegative val="0"/>
          <c:dLbls>
            <c:numFmt formatCode="0\ %" sourceLinked="0"/>
            <c:spPr>
              <a:noFill/>
              <a:ln>
                <a:noFill/>
              </a:ln>
              <a:effectLst/>
            </c:spPr>
            <c:txPr>
              <a:bodyPr rot="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List1!$A$2:$A$25</c:f>
              <c:strCache>
                <c:ptCount val="24"/>
                <c:pt idx="0">
                  <c:v>VIII</c:v>
                </c:pt>
                <c:pt idx="1">
                  <c:v>LBK</c:v>
                </c:pt>
                <c:pt idx="2">
                  <c:v>Jiný</c:v>
                </c:pt>
                <c:pt idx="3">
                  <c:v>IX</c:v>
                </c:pt>
                <c:pt idx="4">
                  <c:v>LBK</c:v>
                </c:pt>
                <c:pt idx="5">
                  <c:v>Jiný</c:v>
                </c:pt>
                <c:pt idx="6">
                  <c:v>X</c:v>
                </c:pt>
                <c:pt idx="7">
                  <c:v>LBK</c:v>
                </c:pt>
                <c:pt idx="8">
                  <c:v>Jiný</c:v>
                </c:pt>
                <c:pt idx="9">
                  <c:v>XI</c:v>
                </c:pt>
                <c:pt idx="10">
                  <c:v>LBK</c:v>
                </c:pt>
                <c:pt idx="11">
                  <c:v>Jiný</c:v>
                </c:pt>
                <c:pt idx="12">
                  <c:v>XII</c:v>
                </c:pt>
                <c:pt idx="13">
                  <c:v>LBK</c:v>
                </c:pt>
                <c:pt idx="14">
                  <c:v>Jiný</c:v>
                </c:pt>
                <c:pt idx="15">
                  <c:v>XIII</c:v>
                </c:pt>
                <c:pt idx="16">
                  <c:v>LBK</c:v>
                </c:pt>
                <c:pt idx="17">
                  <c:v>Jiný</c:v>
                </c:pt>
                <c:pt idx="18">
                  <c:v>XIV</c:v>
                </c:pt>
                <c:pt idx="19">
                  <c:v>LBK</c:v>
                </c:pt>
                <c:pt idx="20">
                  <c:v>Jiný</c:v>
                </c:pt>
                <c:pt idx="21">
                  <c:v>XV</c:v>
                </c:pt>
                <c:pt idx="22">
                  <c:v>LBK</c:v>
                </c:pt>
                <c:pt idx="23">
                  <c:v>Jiný</c:v>
                </c:pt>
              </c:strCache>
            </c:strRef>
          </c:cat>
          <c:val>
            <c:numRef>
              <c:f>List1!$C$2:$C$25</c:f>
              <c:numCache>
                <c:formatCode>0.0\ %</c:formatCode>
                <c:ptCount val="24"/>
                <c:pt idx="1">
                  <c:v>9.5238000000000003E-2</c:v>
                </c:pt>
                <c:pt idx="2">
                  <c:v>7.4074000000000001E-2</c:v>
                </c:pt>
                <c:pt idx="4">
                  <c:v>0.15217900000000001</c:v>
                </c:pt>
                <c:pt idx="5">
                  <c:v>8.6595000000000005E-2</c:v>
                </c:pt>
                <c:pt idx="7">
                  <c:v>0.179593</c:v>
                </c:pt>
                <c:pt idx="8">
                  <c:v>0.43702299999999999</c:v>
                </c:pt>
                <c:pt idx="10">
                  <c:v>0.16454299999999999</c:v>
                </c:pt>
                <c:pt idx="11">
                  <c:v>0.14974599999999999</c:v>
                </c:pt>
                <c:pt idx="13">
                  <c:v>0.141129</c:v>
                </c:pt>
                <c:pt idx="14">
                  <c:v>0.105263</c:v>
                </c:pt>
                <c:pt idx="16">
                  <c:v>9.3484999999999999E-2</c:v>
                </c:pt>
                <c:pt idx="17">
                  <c:v>3.6346000000000003E-2</c:v>
                </c:pt>
                <c:pt idx="19">
                  <c:v>0.166828</c:v>
                </c:pt>
                <c:pt idx="20">
                  <c:v>8.0574000000000007E-2</c:v>
                </c:pt>
                <c:pt idx="22">
                  <c:v>2.5829999999999998E-3</c:v>
                </c:pt>
                <c:pt idx="23">
                  <c:v>3.947E-3</c:v>
                </c:pt>
              </c:numCache>
            </c:numRef>
          </c:val>
          <c:extLst>
            <c:ext xmlns:c16="http://schemas.microsoft.com/office/drawing/2014/chart" uri="{C3380CC4-5D6E-409C-BE32-E72D297353CC}">
              <c16:uniqueId val="{00000004-4F44-42D2-AF03-97D9F4ADD132}"/>
            </c:ext>
          </c:extLst>
        </c:ser>
        <c:ser>
          <c:idx val="2"/>
          <c:order val="2"/>
          <c:tx>
            <c:strRef>
              <c:f>List1!$D$1</c:f>
              <c:strCache>
                <c:ptCount val="1"/>
                <c:pt idx="0">
                  <c:v>Ambulantní specialista</c:v>
                </c:pt>
              </c:strCache>
            </c:strRef>
          </c:tx>
          <c:spPr>
            <a:solidFill>
              <a:schemeClr val="accent3">
                <a:lumMod val="60000"/>
                <a:lumOff val="40000"/>
              </a:schemeClr>
            </a:solidFill>
            <a:ln w="3175">
              <a:solidFill>
                <a:schemeClr val="bg1">
                  <a:lumMod val="50000"/>
                </a:schemeClr>
              </a:solidFill>
            </a:ln>
            <a:effectLst/>
          </c:spPr>
          <c:invertIfNegative val="0"/>
          <c:dLbls>
            <c:numFmt formatCode="0\ %" sourceLinked="0"/>
            <c:spPr>
              <a:noFill/>
              <a:ln>
                <a:noFill/>
              </a:ln>
              <a:effectLst/>
            </c:spPr>
            <c:txPr>
              <a:bodyPr rot="0" spcFirstLastPara="1" vertOverflow="ellipsis" vert="horz" wrap="square" anchor="ctr" anchorCtr="1"/>
              <a:lstStyle/>
              <a:p>
                <a:pPr>
                  <a:defRPr sz="800" b="0" i="0" u="none" strike="noStrike" kern="1200" baseline="0">
                    <a:solidFill>
                      <a:schemeClr val="bg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List1!$A$2:$A$25</c:f>
              <c:strCache>
                <c:ptCount val="24"/>
                <c:pt idx="0">
                  <c:v>VIII</c:v>
                </c:pt>
                <c:pt idx="1">
                  <c:v>LBK</c:v>
                </c:pt>
                <c:pt idx="2">
                  <c:v>Jiný</c:v>
                </c:pt>
                <c:pt idx="3">
                  <c:v>IX</c:v>
                </c:pt>
                <c:pt idx="4">
                  <c:v>LBK</c:v>
                </c:pt>
                <c:pt idx="5">
                  <c:v>Jiný</c:v>
                </c:pt>
                <c:pt idx="6">
                  <c:v>X</c:v>
                </c:pt>
                <c:pt idx="7">
                  <c:v>LBK</c:v>
                </c:pt>
                <c:pt idx="8">
                  <c:v>Jiný</c:v>
                </c:pt>
                <c:pt idx="9">
                  <c:v>XI</c:v>
                </c:pt>
                <c:pt idx="10">
                  <c:v>LBK</c:v>
                </c:pt>
                <c:pt idx="11">
                  <c:v>Jiný</c:v>
                </c:pt>
                <c:pt idx="12">
                  <c:v>XII</c:v>
                </c:pt>
                <c:pt idx="13">
                  <c:v>LBK</c:v>
                </c:pt>
                <c:pt idx="14">
                  <c:v>Jiný</c:v>
                </c:pt>
                <c:pt idx="15">
                  <c:v>XIII</c:v>
                </c:pt>
                <c:pt idx="16">
                  <c:v>LBK</c:v>
                </c:pt>
                <c:pt idx="17">
                  <c:v>Jiný</c:v>
                </c:pt>
                <c:pt idx="18">
                  <c:v>XIV</c:v>
                </c:pt>
                <c:pt idx="19">
                  <c:v>LBK</c:v>
                </c:pt>
                <c:pt idx="20">
                  <c:v>Jiný</c:v>
                </c:pt>
                <c:pt idx="21">
                  <c:v>XV</c:v>
                </c:pt>
                <c:pt idx="22">
                  <c:v>LBK</c:v>
                </c:pt>
                <c:pt idx="23">
                  <c:v>Jiný</c:v>
                </c:pt>
              </c:strCache>
            </c:strRef>
          </c:cat>
          <c:val>
            <c:numRef>
              <c:f>List1!$D$2:$D$25</c:f>
              <c:numCache>
                <c:formatCode>0.0\ %</c:formatCode>
                <c:ptCount val="24"/>
                <c:pt idx="1">
                  <c:v>0.53781500000000004</c:v>
                </c:pt>
                <c:pt idx="2">
                  <c:v>0.33333299999999999</c:v>
                </c:pt>
                <c:pt idx="4">
                  <c:v>0.39944200000000002</c:v>
                </c:pt>
                <c:pt idx="5">
                  <c:v>0.37052499999999999</c:v>
                </c:pt>
                <c:pt idx="7">
                  <c:v>0.346831</c:v>
                </c:pt>
                <c:pt idx="8">
                  <c:v>0.27576299999999998</c:v>
                </c:pt>
                <c:pt idx="10">
                  <c:v>0.60658800000000002</c:v>
                </c:pt>
                <c:pt idx="11">
                  <c:v>0.680203</c:v>
                </c:pt>
                <c:pt idx="13">
                  <c:v>0.63306499999999999</c:v>
                </c:pt>
                <c:pt idx="14">
                  <c:v>0.64912300000000001</c:v>
                </c:pt>
                <c:pt idx="16">
                  <c:v>0.77023900000000001</c:v>
                </c:pt>
                <c:pt idx="17">
                  <c:v>0.674319</c:v>
                </c:pt>
                <c:pt idx="19">
                  <c:v>0.64913100000000001</c:v>
                </c:pt>
                <c:pt idx="20">
                  <c:v>0.760486</c:v>
                </c:pt>
                <c:pt idx="22">
                  <c:v>0.27338099999999999</c:v>
                </c:pt>
                <c:pt idx="23">
                  <c:v>0.30921100000000001</c:v>
                </c:pt>
              </c:numCache>
            </c:numRef>
          </c:val>
          <c:extLst>
            <c:ext xmlns:c16="http://schemas.microsoft.com/office/drawing/2014/chart" uri="{C3380CC4-5D6E-409C-BE32-E72D297353CC}">
              <c16:uniqueId val="{00000005-4F44-42D2-AF03-97D9F4ADD132}"/>
            </c:ext>
          </c:extLst>
        </c:ser>
        <c:ser>
          <c:idx val="3"/>
          <c:order val="3"/>
          <c:tx>
            <c:strRef>
              <c:f>List1!$E$1</c:f>
              <c:strCache>
                <c:ptCount val="1"/>
                <c:pt idx="0">
                  <c:v>Lékař LSPP</c:v>
                </c:pt>
              </c:strCache>
            </c:strRef>
          </c:tx>
          <c:spPr>
            <a:solidFill>
              <a:srgbClr val="92D050"/>
            </a:solidFill>
            <a:ln w="3175">
              <a:solidFill>
                <a:schemeClr val="bg1">
                  <a:lumMod val="50000"/>
                </a:schemeClr>
              </a:solidFill>
            </a:ln>
            <a:effectLst/>
          </c:spPr>
          <c:invertIfNegative val="0"/>
          <c:dLbls>
            <c:dLbl>
              <c:idx val="5"/>
              <c:layout/>
              <c:dLblPos val="ct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6-4F44-42D2-AF03-97D9F4ADD132}"/>
                </c:ext>
              </c:extLst>
            </c:dLbl>
            <c:dLbl>
              <c:idx val="6"/>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4F44-42D2-AF03-97D9F4ADD132}"/>
                </c:ext>
              </c:extLst>
            </c:dLbl>
            <c:numFmt formatCode="0\ %"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dLblPos val="ct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List1!$A$2:$A$25</c:f>
              <c:strCache>
                <c:ptCount val="24"/>
                <c:pt idx="0">
                  <c:v>VIII</c:v>
                </c:pt>
                <c:pt idx="1">
                  <c:v>LBK</c:v>
                </c:pt>
                <c:pt idx="2">
                  <c:v>Jiný</c:v>
                </c:pt>
                <c:pt idx="3">
                  <c:v>IX</c:v>
                </c:pt>
                <c:pt idx="4">
                  <c:v>LBK</c:v>
                </c:pt>
                <c:pt idx="5">
                  <c:v>Jiný</c:v>
                </c:pt>
                <c:pt idx="6">
                  <c:v>X</c:v>
                </c:pt>
                <c:pt idx="7">
                  <c:v>LBK</c:v>
                </c:pt>
                <c:pt idx="8">
                  <c:v>Jiný</c:v>
                </c:pt>
                <c:pt idx="9">
                  <c:v>XI</c:v>
                </c:pt>
                <c:pt idx="10">
                  <c:v>LBK</c:v>
                </c:pt>
                <c:pt idx="11">
                  <c:v>Jiný</c:v>
                </c:pt>
                <c:pt idx="12">
                  <c:v>XII</c:v>
                </c:pt>
                <c:pt idx="13">
                  <c:v>LBK</c:v>
                </c:pt>
                <c:pt idx="14">
                  <c:v>Jiný</c:v>
                </c:pt>
                <c:pt idx="15">
                  <c:v>XIII</c:v>
                </c:pt>
                <c:pt idx="16">
                  <c:v>LBK</c:v>
                </c:pt>
                <c:pt idx="17">
                  <c:v>Jiný</c:v>
                </c:pt>
                <c:pt idx="18">
                  <c:v>XIV</c:v>
                </c:pt>
                <c:pt idx="19">
                  <c:v>LBK</c:v>
                </c:pt>
                <c:pt idx="20">
                  <c:v>Jiný</c:v>
                </c:pt>
                <c:pt idx="21">
                  <c:v>XV</c:v>
                </c:pt>
                <c:pt idx="22">
                  <c:v>LBK</c:v>
                </c:pt>
                <c:pt idx="23">
                  <c:v>Jiný</c:v>
                </c:pt>
              </c:strCache>
            </c:strRef>
          </c:cat>
          <c:val>
            <c:numRef>
              <c:f>List1!$E$2:$E$25</c:f>
              <c:numCache>
                <c:formatCode>0.0\ %</c:formatCode>
                <c:ptCount val="24"/>
                <c:pt idx="1">
                  <c:v>1.9608E-2</c:v>
                </c:pt>
                <c:pt idx="2">
                  <c:v>0.148148</c:v>
                </c:pt>
                <c:pt idx="4">
                  <c:v>1.1376000000000001E-2</c:v>
                </c:pt>
                <c:pt idx="5">
                  <c:v>1.2489999999999999E-2</c:v>
                </c:pt>
                <c:pt idx="7">
                  <c:v>3.6375999999999999E-2</c:v>
                </c:pt>
                <c:pt idx="8">
                  <c:v>1.0496E-2</c:v>
                </c:pt>
                <c:pt idx="10">
                  <c:v>1.7246999999999998E-2</c:v>
                </c:pt>
                <c:pt idx="11">
                  <c:v>8.8830000000000003E-3</c:v>
                </c:pt>
                <c:pt idx="13">
                  <c:v>2.5538000000000002E-2</c:v>
                </c:pt>
                <c:pt idx="14">
                  <c:v>0</c:v>
                </c:pt>
                <c:pt idx="16">
                  <c:v>8.8669999999999999E-3</c:v>
                </c:pt>
                <c:pt idx="17">
                  <c:v>2.3909999999999999E-3</c:v>
                </c:pt>
                <c:pt idx="19">
                  <c:v>1.3192000000000001E-2</c:v>
                </c:pt>
                <c:pt idx="20">
                  <c:v>6.6230000000000004E-3</c:v>
                </c:pt>
                <c:pt idx="22">
                  <c:v>3.6900000000000002E-4</c:v>
                </c:pt>
                <c:pt idx="23">
                  <c:v>6.5799999999999995E-4</c:v>
                </c:pt>
              </c:numCache>
            </c:numRef>
          </c:val>
          <c:extLst>
            <c:ext xmlns:c16="http://schemas.microsoft.com/office/drawing/2014/chart" uri="{C3380CC4-5D6E-409C-BE32-E72D297353CC}">
              <c16:uniqueId val="{00000008-4F44-42D2-AF03-97D9F4ADD132}"/>
            </c:ext>
          </c:extLst>
        </c:ser>
        <c:ser>
          <c:idx val="4"/>
          <c:order val="4"/>
          <c:tx>
            <c:strRef>
              <c:f>List1!$F$1</c:f>
              <c:strCache>
                <c:ptCount val="1"/>
                <c:pt idx="0">
                  <c:v>Lékař RZP</c:v>
                </c:pt>
              </c:strCache>
            </c:strRef>
          </c:tx>
          <c:spPr>
            <a:solidFill>
              <a:srgbClr val="00B050"/>
            </a:solidFill>
            <a:ln w="3175">
              <a:solidFill>
                <a:schemeClr val="bg1">
                  <a:lumMod val="50000"/>
                </a:schemeClr>
              </a:solidFill>
            </a:ln>
            <a:effectLst/>
          </c:spPr>
          <c:invertIfNegative val="0"/>
          <c:dLbls>
            <c:numFmt formatCode="0\ %"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List1!$A$2:$A$25</c:f>
              <c:strCache>
                <c:ptCount val="24"/>
                <c:pt idx="0">
                  <c:v>VIII</c:v>
                </c:pt>
                <c:pt idx="1">
                  <c:v>LBK</c:v>
                </c:pt>
                <c:pt idx="2">
                  <c:v>Jiný</c:v>
                </c:pt>
                <c:pt idx="3">
                  <c:v>IX</c:v>
                </c:pt>
                <c:pt idx="4">
                  <c:v>LBK</c:v>
                </c:pt>
                <c:pt idx="5">
                  <c:v>Jiný</c:v>
                </c:pt>
                <c:pt idx="6">
                  <c:v>X</c:v>
                </c:pt>
                <c:pt idx="7">
                  <c:v>LBK</c:v>
                </c:pt>
                <c:pt idx="8">
                  <c:v>Jiný</c:v>
                </c:pt>
                <c:pt idx="9">
                  <c:v>XI</c:v>
                </c:pt>
                <c:pt idx="10">
                  <c:v>LBK</c:v>
                </c:pt>
                <c:pt idx="11">
                  <c:v>Jiný</c:v>
                </c:pt>
                <c:pt idx="12">
                  <c:v>XII</c:v>
                </c:pt>
                <c:pt idx="13">
                  <c:v>LBK</c:v>
                </c:pt>
                <c:pt idx="14">
                  <c:v>Jiný</c:v>
                </c:pt>
                <c:pt idx="15">
                  <c:v>XIII</c:v>
                </c:pt>
                <c:pt idx="16">
                  <c:v>LBK</c:v>
                </c:pt>
                <c:pt idx="17">
                  <c:v>Jiný</c:v>
                </c:pt>
                <c:pt idx="18">
                  <c:v>XIV</c:v>
                </c:pt>
                <c:pt idx="19">
                  <c:v>LBK</c:v>
                </c:pt>
                <c:pt idx="20">
                  <c:v>Jiný</c:v>
                </c:pt>
                <c:pt idx="21">
                  <c:v>XV</c:v>
                </c:pt>
                <c:pt idx="22">
                  <c:v>LBK</c:v>
                </c:pt>
                <c:pt idx="23">
                  <c:v>Jiný</c:v>
                </c:pt>
              </c:strCache>
            </c:strRef>
          </c:cat>
          <c:val>
            <c:numRef>
              <c:f>List1!$F$2:$F$25</c:f>
              <c:numCache>
                <c:formatCode>0.0\ %</c:formatCode>
                <c:ptCount val="24"/>
                <c:pt idx="1">
                  <c:v>0.26890799999999998</c:v>
                </c:pt>
                <c:pt idx="2">
                  <c:v>0.33333299999999999</c:v>
                </c:pt>
                <c:pt idx="4">
                  <c:v>0.25498999999999999</c:v>
                </c:pt>
                <c:pt idx="5">
                  <c:v>0.20149900000000001</c:v>
                </c:pt>
                <c:pt idx="7">
                  <c:v>0.24685399999999999</c:v>
                </c:pt>
                <c:pt idx="8">
                  <c:v>8.7786000000000003E-2</c:v>
                </c:pt>
                <c:pt idx="10">
                  <c:v>0.12756400000000001</c:v>
                </c:pt>
                <c:pt idx="11">
                  <c:v>5.203E-2</c:v>
                </c:pt>
                <c:pt idx="13">
                  <c:v>6.1828000000000001E-2</c:v>
                </c:pt>
                <c:pt idx="14">
                  <c:v>2.6315999999999999E-2</c:v>
                </c:pt>
                <c:pt idx="16">
                  <c:v>5.7055000000000002E-2</c:v>
                </c:pt>
                <c:pt idx="17">
                  <c:v>1.1478E-2</c:v>
                </c:pt>
                <c:pt idx="19">
                  <c:v>9.1859999999999997E-2</c:v>
                </c:pt>
                <c:pt idx="20">
                  <c:v>5.4084E-2</c:v>
                </c:pt>
                <c:pt idx="22">
                  <c:v>4.2243000000000003E-2</c:v>
                </c:pt>
                <c:pt idx="23">
                  <c:v>5.7895000000000002E-2</c:v>
                </c:pt>
              </c:numCache>
            </c:numRef>
          </c:val>
          <c:extLst>
            <c:ext xmlns:c16="http://schemas.microsoft.com/office/drawing/2014/chart" uri="{C3380CC4-5D6E-409C-BE32-E72D297353CC}">
              <c16:uniqueId val="{00000009-4F44-42D2-AF03-97D9F4ADD132}"/>
            </c:ext>
          </c:extLst>
        </c:ser>
        <c:ser>
          <c:idx val="5"/>
          <c:order val="5"/>
          <c:tx>
            <c:strRef>
              <c:f>List1!$G$1</c:f>
              <c:strCache>
                <c:ptCount val="1"/>
                <c:pt idx="0">
                  <c:v>Překlad z jiného ZZ</c:v>
                </c:pt>
              </c:strCache>
            </c:strRef>
          </c:tx>
          <c:spPr>
            <a:solidFill>
              <a:schemeClr val="accent1"/>
            </a:solidFill>
            <a:ln w="3175">
              <a:solidFill>
                <a:schemeClr val="bg1">
                  <a:lumMod val="50000"/>
                </a:schemeClr>
              </a:solidFill>
            </a:ln>
            <a:effectLst/>
          </c:spPr>
          <c:invertIfNegative val="0"/>
          <c:dLbls>
            <c:numFmt formatCode="0\ %"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List1!$A$2:$A$25</c:f>
              <c:strCache>
                <c:ptCount val="24"/>
                <c:pt idx="0">
                  <c:v>VIII</c:v>
                </c:pt>
                <c:pt idx="1">
                  <c:v>LBK</c:v>
                </c:pt>
                <c:pt idx="2">
                  <c:v>Jiný</c:v>
                </c:pt>
                <c:pt idx="3">
                  <c:v>IX</c:v>
                </c:pt>
                <c:pt idx="4">
                  <c:v>LBK</c:v>
                </c:pt>
                <c:pt idx="5">
                  <c:v>Jiný</c:v>
                </c:pt>
                <c:pt idx="6">
                  <c:v>X</c:v>
                </c:pt>
                <c:pt idx="7">
                  <c:v>LBK</c:v>
                </c:pt>
                <c:pt idx="8">
                  <c:v>Jiný</c:v>
                </c:pt>
                <c:pt idx="9">
                  <c:v>XI</c:v>
                </c:pt>
                <c:pt idx="10">
                  <c:v>LBK</c:v>
                </c:pt>
                <c:pt idx="11">
                  <c:v>Jiný</c:v>
                </c:pt>
                <c:pt idx="12">
                  <c:v>XII</c:v>
                </c:pt>
                <c:pt idx="13">
                  <c:v>LBK</c:v>
                </c:pt>
                <c:pt idx="14">
                  <c:v>Jiný</c:v>
                </c:pt>
                <c:pt idx="15">
                  <c:v>XIII</c:v>
                </c:pt>
                <c:pt idx="16">
                  <c:v>LBK</c:v>
                </c:pt>
                <c:pt idx="17">
                  <c:v>Jiný</c:v>
                </c:pt>
                <c:pt idx="18">
                  <c:v>XIV</c:v>
                </c:pt>
                <c:pt idx="19">
                  <c:v>LBK</c:v>
                </c:pt>
                <c:pt idx="20">
                  <c:v>Jiný</c:v>
                </c:pt>
                <c:pt idx="21">
                  <c:v>XV</c:v>
                </c:pt>
                <c:pt idx="22">
                  <c:v>LBK</c:v>
                </c:pt>
                <c:pt idx="23">
                  <c:v>Jiný</c:v>
                </c:pt>
              </c:strCache>
            </c:strRef>
          </c:cat>
          <c:val>
            <c:numRef>
              <c:f>List1!$G$2:$G$25</c:f>
              <c:numCache>
                <c:formatCode>0.0\ %</c:formatCode>
                <c:ptCount val="24"/>
                <c:pt idx="1">
                  <c:v>2.8010000000000001E-3</c:v>
                </c:pt>
                <c:pt idx="2">
                  <c:v>3.7037E-2</c:v>
                </c:pt>
                <c:pt idx="4">
                  <c:v>0.12964200000000001</c:v>
                </c:pt>
                <c:pt idx="5">
                  <c:v>0.27060800000000002</c:v>
                </c:pt>
                <c:pt idx="7">
                  <c:v>9.0139999999999998E-2</c:v>
                </c:pt>
                <c:pt idx="8">
                  <c:v>0.129771</c:v>
                </c:pt>
                <c:pt idx="10">
                  <c:v>1.5848000000000001E-2</c:v>
                </c:pt>
                <c:pt idx="11">
                  <c:v>2.665E-2</c:v>
                </c:pt>
                <c:pt idx="13">
                  <c:v>2.9569999999999999E-2</c:v>
                </c:pt>
                <c:pt idx="14">
                  <c:v>9.6490999999999993E-2</c:v>
                </c:pt>
                <c:pt idx="16">
                  <c:v>1.6191000000000001E-2</c:v>
                </c:pt>
                <c:pt idx="17">
                  <c:v>1.4825E-2</c:v>
                </c:pt>
                <c:pt idx="19">
                  <c:v>2.0913999999999999E-2</c:v>
                </c:pt>
                <c:pt idx="20">
                  <c:v>1.8763999999999999E-2</c:v>
                </c:pt>
                <c:pt idx="22">
                  <c:v>2.2139999999999998E-3</c:v>
                </c:pt>
                <c:pt idx="23">
                  <c:v>7.2370000000000004E-3</c:v>
                </c:pt>
              </c:numCache>
            </c:numRef>
          </c:val>
          <c:extLst>
            <c:ext xmlns:c16="http://schemas.microsoft.com/office/drawing/2014/chart" uri="{C3380CC4-5D6E-409C-BE32-E72D297353CC}">
              <c16:uniqueId val="{0000000A-4F44-42D2-AF03-97D9F4ADD132}"/>
            </c:ext>
          </c:extLst>
        </c:ser>
        <c:ser>
          <c:idx val="6"/>
          <c:order val="6"/>
          <c:tx>
            <c:strRef>
              <c:f>List1!$H$1</c:f>
              <c:strCache>
                <c:ptCount val="1"/>
                <c:pt idx="0">
                  <c:v>Jiné oddělení téhož ZZ</c:v>
                </c:pt>
              </c:strCache>
            </c:strRef>
          </c:tx>
          <c:spPr>
            <a:solidFill>
              <a:schemeClr val="accent1">
                <a:lumMod val="60000"/>
                <a:lumOff val="40000"/>
              </a:schemeClr>
            </a:solidFill>
            <a:ln w="3175">
              <a:solidFill>
                <a:schemeClr val="bg1">
                  <a:lumMod val="50000"/>
                </a:schemeClr>
              </a:solidFill>
            </a:ln>
            <a:effectLst/>
          </c:spPr>
          <c:invertIfNegative val="0"/>
          <c:dLbls>
            <c:dLbl>
              <c:idx val="5"/>
              <c:layout/>
              <c:dLblPos val="ct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B-4F44-42D2-AF03-97D9F4ADD132}"/>
                </c:ext>
              </c:extLst>
            </c:dLbl>
            <c:dLbl>
              <c:idx val="6"/>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4F44-42D2-AF03-97D9F4ADD132}"/>
                </c:ext>
              </c:extLst>
            </c:dLbl>
            <c:dLbl>
              <c:idx val="17"/>
              <c:layout/>
              <c:dLblPos val="ct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D-4F44-42D2-AF03-97D9F4ADD132}"/>
                </c:ext>
              </c:extLst>
            </c:dLbl>
            <c:dLbl>
              <c:idx val="21"/>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4F44-42D2-AF03-97D9F4ADD132}"/>
                </c:ext>
              </c:extLst>
            </c:dLbl>
            <c:dLbl>
              <c:idx val="22"/>
              <c:layout/>
              <c:dLblPos val="ct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F-4F44-42D2-AF03-97D9F4ADD132}"/>
                </c:ext>
              </c:extLst>
            </c:dLbl>
            <c:dLbl>
              <c:idx val="23"/>
              <c:layout/>
              <c:dLblPos val="ct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10-4F44-42D2-AF03-97D9F4ADD132}"/>
                </c:ext>
              </c:extLst>
            </c:dLbl>
            <c:numFmt formatCode="0\ %"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dLblPos val="ct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List1!$A$2:$A$25</c:f>
              <c:strCache>
                <c:ptCount val="24"/>
                <c:pt idx="0">
                  <c:v>VIII</c:v>
                </c:pt>
                <c:pt idx="1">
                  <c:v>LBK</c:v>
                </c:pt>
                <c:pt idx="2">
                  <c:v>Jiný</c:v>
                </c:pt>
                <c:pt idx="3">
                  <c:v>IX</c:v>
                </c:pt>
                <c:pt idx="4">
                  <c:v>LBK</c:v>
                </c:pt>
                <c:pt idx="5">
                  <c:v>Jiný</c:v>
                </c:pt>
                <c:pt idx="6">
                  <c:v>X</c:v>
                </c:pt>
                <c:pt idx="7">
                  <c:v>LBK</c:v>
                </c:pt>
                <c:pt idx="8">
                  <c:v>Jiný</c:v>
                </c:pt>
                <c:pt idx="9">
                  <c:v>XI</c:v>
                </c:pt>
                <c:pt idx="10">
                  <c:v>LBK</c:v>
                </c:pt>
                <c:pt idx="11">
                  <c:v>Jiný</c:v>
                </c:pt>
                <c:pt idx="12">
                  <c:v>XII</c:v>
                </c:pt>
                <c:pt idx="13">
                  <c:v>LBK</c:v>
                </c:pt>
                <c:pt idx="14">
                  <c:v>Jiný</c:v>
                </c:pt>
                <c:pt idx="15">
                  <c:v>XIII</c:v>
                </c:pt>
                <c:pt idx="16">
                  <c:v>LBK</c:v>
                </c:pt>
                <c:pt idx="17">
                  <c:v>Jiný</c:v>
                </c:pt>
                <c:pt idx="18">
                  <c:v>XIV</c:v>
                </c:pt>
                <c:pt idx="19">
                  <c:v>LBK</c:v>
                </c:pt>
                <c:pt idx="20">
                  <c:v>Jiný</c:v>
                </c:pt>
                <c:pt idx="21">
                  <c:v>XV</c:v>
                </c:pt>
                <c:pt idx="22">
                  <c:v>LBK</c:v>
                </c:pt>
                <c:pt idx="23">
                  <c:v>Jiný</c:v>
                </c:pt>
              </c:strCache>
            </c:strRef>
          </c:cat>
          <c:val>
            <c:numRef>
              <c:f>List1!$H$2:$H$25</c:f>
              <c:numCache>
                <c:formatCode>0.0\ %</c:formatCode>
                <c:ptCount val="24"/>
                <c:pt idx="1">
                  <c:v>0</c:v>
                </c:pt>
                <c:pt idx="2">
                  <c:v>0</c:v>
                </c:pt>
                <c:pt idx="4">
                  <c:v>5.3660000000000001E-3</c:v>
                </c:pt>
                <c:pt idx="5">
                  <c:v>4.9959999999999996E-3</c:v>
                </c:pt>
                <c:pt idx="7">
                  <c:v>7.3210000000000003E-3</c:v>
                </c:pt>
                <c:pt idx="8">
                  <c:v>9.5399999999999999E-4</c:v>
                </c:pt>
                <c:pt idx="10">
                  <c:v>6.3699999999999998E-3</c:v>
                </c:pt>
                <c:pt idx="11">
                  <c:v>6.3449999999999999E-3</c:v>
                </c:pt>
                <c:pt idx="13">
                  <c:v>4.032E-3</c:v>
                </c:pt>
                <c:pt idx="14">
                  <c:v>0</c:v>
                </c:pt>
                <c:pt idx="16">
                  <c:v>1.157E-3</c:v>
                </c:pt>
                <c:pt idx="17">
                  <c:v>4.7800000000000002E-4</c:v>
                </c:pt>
                <c:pt idx="19">
                  <c:v>3.539E-3</c:v>
                </c:pt>
                <c:pt idx="20">
                  <c:v>0</c:v>
                </c:pt>
                <c:pt idx="22">
                  <c:v>5.53E-4</c:v>
                </c:pt>
                <c:pt idx="23">
                  <c:v>1.9740000000000001E-3</c:v>
                </c:pt>
              </c:numCache>
            </c:numRef>
          </c:val>
          <c:extLst>
            <c:ext xmlns:c16="http://schemas.microsoft.com/office/drawing/2014/chart" uri="{C3380CC4-5D6E-409C-BE32-E72D297353CC}">
              <c16:uniqueId val="{00000011-4F44-42D2-AF03-97D9F4ADD132}"/>
            </c:ext>
          </c:extLst>
        </c:ser>
        <c:ser>
          <c:idx val="7"/>
          <c:order val="7"/>
          <c:tx>
            <c:strRef>
              <c:f>List1!$I$1</c:f>
              <c:strCache>
                <c:ptCount val="1"/>
                <c:pt idx="0">
                  <c:v>Bez doporučení lékaře</c:v>
                </c:pt>
              </c:strCache>
            </c:strRef>
          </c:tx>
          <c:spPr>
            <a:solidFill>
              <a:srgbClr val="FF9999"/>
            </a:solidFill>
            <a:ln w="3175">
              <a:solidFill>
                <a:schemeClr val="bg1">
                  <a:lumMod val="50000"/>
                </a:schemeClr>
              </a:solidFill>
            </a:ln>
            <a:effectLst/>
          </c:spPr>
          <c:invertIfNegative val="0"/>
          <c:dLbls>
            <c:dLbl>
              <c:idx val="11"/>
              <c:delete val="1"/>
              <c:extLst>
                <c:ext xmlns:c15="http://schemas.microsoft.com/office/drawing/2012/chart" uri="{CE6537A1-D6FC-4f65-9D91-7224C49458BB}"/>
                <c:ext xmlns:c16="http://schemas.microsoft.com/office/drawing/2014/chart" uri="{C3380CC4-5D6E-409C-BE32-E72D297353CC}">
                  <c16:uniqueId val="{00000012-4F44-42D2-AF03-97D9F4ADD132}"/>
                </c:ext>
              </c:extLst>
            </c:dLbl>
            <c:numFmt formatCode="0\ %"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List1!$A$2:$A$25</c:f>
              <c:strCache>
                <c:ptCount val="24"/>
                <c:pt idx="0">
                  <c:v>VIII</c:v>
                </c:pt>
                <c:pt idx="1">
                  <c:v>LBK</c:v>
                </c:pt>
                <c:pt idx="2">
                  <c:v>Jiný</c:v>
                </c:pt>
                <c:pt idx="3">
                  <c:v>IX</c:v>
                </c:pt>
                <c:pt idx="4">
                  <c:v>LBK</c:v>
                </c:pt>
                <c:pt idx="5">
                  <c:v>Jiný</c:v>
                </c:pt>
                <c:pt idx="6">
                  <c:v>X</c:v>
                </c:pt>
                <c:pt idx="7">
                  <c:v>LBK</c:v>
                </c:pt>
                <c:pt idx="8">
                  <c:v>Jiný</c:v>
                </c:pt>
                <c:pt idx="9">
                  <c:v>XI</c:v>
                </c:pt>
                <c:pt idx="10">
                  <c:v>LBK</c:v>
                </c:pt>
                <c:pt idx="11">
                  <c:v>Jiný</c:v>
                </c:pt>
                <c:pt idx="12">
                  <c:v>XII</c:v>
                </c:pt>
                <c:pt idx="13">
                  <c:v>LBK</c:v>
                </c:pt>
                <c:pt idx="14">
                  <c:v>Jiný</c:v>
                </c:pt>
                <c:pt idx="15">
                  <c:v>XIII</c:v>
                </c:pt>
                <c:pt idx="16">
                  <c:v>LBK</c:v>
                </c:pt>
                <c:pt idx="17">
                  <c:v>Jiný</c:v>
                </c:pt>
                <c:pt idx="18">
                  <c:v>XIV</c:v>
                </c:pt>
                <c:pt idx="19">
                  <c:v>LBK</c:v>
                </c:pt>
                <c:pt idx="20">
                  <c:v>Jiný</c:v>
                </c:pt>
                <c:pt idx="21">
                  <c:v>XV</c:v>
                </c:pt>
                <c:pt idx="22">
                  <c:v>LBK</c:v>
                </c:pt>
                <c:pt idx="23">
                  <c:v>Jiný</c:v>
                </c:pt>
              </c:strCache>
            </c:strRef>
          </c:cat>
          <c:val>
            <c:numRef>
              <c:f>List1!$I$2:$I$25</c:f>
              <c:numCache>
                <c:formatCode>0.0\ %</c:formatCode>
                <c:ptCount val="24"/>
                <c:pt idx="1">
                  <c:v>7.5630000000000003E-2</c:v>
                </c:pt>
                <c:pt idx="2">
                  <c:v>7.4074000000000001E-2</c:v>
                </c:pt>
                <c:pt idx="4">
                  <c:v>4.1318000000000001E-2</c:v>
                </c:pt>
                <c:pt idx="5">
                  <c:v>4.5795000000000002E-2</c:v>
                </c:pt>
                <c:pt idx="7">
                  <c:v>9.1511999999999996E-2</c:v>
                </c:pt>
                <c:pt idx="8">
                  <c:v>5.8206000000000001E-2</c:v>
                </c:pt>
                <c:pt idx="10">
                  <c:v>6.1373999999999998E-2</c:v>
                </c:pt>
                <c:pt idx="11">
                  <c:v>7.6142000000000001E-2</c:v>
                </c:pt>
                <c:pt idx="13">
                  <c:v>0.10215100000000001</c:v>
                </c:pt>
                <c:pt idx="14">
                  <c:v>0.122807</c:v>
                </c:pt>
                <c:pt idx="16">
                  <c:v>5.2235999999999998E-2</c:v>
                </c:pt>
                <c:pt idx="17">
                  <c:v>0.26016299999999998</c:v>
                </c:pt>
                <c:pt idx="19">
                  <c:v>5.4214999999999999E-2</c:v>
                </c:pt>
                <c:pt idx="20">
                  <c:v>7.7262999999999998E-2</c:v>
                </c:pt>
                <c:pt idx="22">
                  <c:v>0.67865699999999995</c:v>
                </c:pt>
                <c:pt idx="23">
                  <c:v>0.61907900000000005</c:v>
                </c:pt>
              </c:numCache>
            </c:numRef>
          </c:val>
          <c:extLst>
            <c:ext xmlns:c16="http://schemas.microsoft.com/office/drawing/2014/chart" uri="{C3380CC4-5D6E-409C-BE32-E72D297353CC}">
              <c16:uniqueId val="{00000013-4F44-42D2-AF03-97D9F4ADD132}"/>
            </c:ext>
          </c:extLst>
        </c:ser>
        <c:ser>
          <c:idx val="8"/>
          <c:order val="8"/>
          <c:tx>
            <c:strRef>
              <c:f>List1!$J$1</c:f>
              <c:strCache>
                <c:ptCount val="1"/>
                <c:pt idx="0">
                  <c:v>Sociální pracovník</c:v>
                </c:pt>
              </c:strCache>
            </c:strRef>
          </c:tx>
          <c:spPr>
            <a:solidFill>
              <a:srgbClr val="C00000"/>
            </a:solidFill>
            <a:ln w="3175">
              <a:solidFill>
                <a:schemeClr val="bg1">
                  <a:lumMod val="50000"/>
                </a:schemeClr>
              </a:solidFill>
            </a:ln>
            <a:effectLst/>
          </c:spPr>
          <c:invertIfNegative val="0"/>
          <c:dLbls>
            <c:delete val="1"/>
          </c:dLbls>
          <c:cat>
            <c:strRef>
              <c:f>List1!$A$2:$A$25</c:f>
              <c:strCache>
                <c:ptCount val="24"/>
                <c:pt idx="0">
                  <c:v>VIII</c:v>
                </c:pt>
                <c:pt idx="1">
                  <c:v>LBK</c:v>
                </c:pt>
                <c:pt idx="2">
                  <c:v>Jiný</c:v>
                </c:pt>
                <c:pt idx="3">
                  <c:v>IX</c:v>
                </c:pt>
                <c:pt idx="4">
                  <c:v>LBK</c:v>
                </c:pt>
                <c:pt idx="5">
                  <c:v>Jiný</c:v>
                </c:pt>
                <c:pt idx="6">
                  <c:v>X</c:v>
                </c:pt>
                <c:pt idx="7">
                  <c:v>LBK</c:v>
                </c:pt>
                <c:pt idx="8">
                  <c:v>Jiný</c:v>
                </c:pt>
                <c:pt idx="9">
                  <c:v>XI</c:v>
                </c:pt>
                <c:pt idx="10">
                  <c:v>LBK</c:v>
                </c:pt>
                <c:pt idx="11">
                  <c:v>Jiný</c:v>
                </c:pt>
                <c:pt idx="12">
                  <c:v>XII</c:v>
                </c:pt>
                <c:pt idx="13">
                  <c:v>LBK</c:v>
                </c:pt>
                <c:pt idx="14">
                  <c:v>Jiný</c:v>
                </c:pt>
                <c:pt idx="15">
                  <c:v>XIII</c:v>
                </c:pt>
                <c:pt idx="16">
                  <c:v>LBK</c:v>
                </c:pt>
                <c:pt idx="17">
                  <c:v>Jiný</c:v>
                </c:pt>
                <c:pt idx="18">
                  <c:v>XIV</c:v>
                </c:pt>
                <c:pt idx="19">
                  <c:v>LBK</c:v>
                </c:pt>
                <c:pt idx="20">
                  <c:v>Jiný</c:v>
                </c:pt>
                <c:pt idx="21">
                  <c:v>XV</c:v>
                </c:pt>
                <c:pt idx="22">
                  <c:v>LBK</c:v>
                </c:pt>
                <c:pt idx="23">
                  <c:v>Jiný</c:v>
                </c:pt>
              </c:strCache>
            </c:strRef>
          </c:cat>
          <c:val>
            <c:numRef>
              <c:f>List1!$J$2:$J$25</c:f>
              <c:numCache>
                <c:formatCode>0.0\ %</c:formatCode>
                <c:ptCount val="24"/>
                <c:pt idx="1">
                  <c:v>0</c:v>
                </c:pt>
                <c:pt idx="2">
                  <c:v>0</c:v>
                </c:pt>
                <c:pt idx="4">
                  <c:v>3.2200000000000002E-4</c:v>
                </c:pt>
                <c:pt idx="5">
                  <c:v>4.9959999999999996E-3</c:v>
                </c:pt>
                <c:pt idx="7">
                  <c:v>4.5800000000000002E-4</c:v>
                </c:pt>
                <c:pt idx="8">
                  <c:v>0</c:v>
                </c:pt>
                <c:pt idx="10">
                  <c:v>1.55E-4</c:v>
                </c:pt>
                <c:pt idx="11">
                  <c:v>0</c:v>
                </c:pt>
                <c:pt idx="13">
                  <c:v>0</c:v>
                </c:pt>
                <c:pt idx="14">
                  <c:v>0</c:v>
                </c:pt>
                <c:pt idx="16">
                  <c:v>0</c:v>
                </c:pt>
                <c:pt idx="17">
                  <c:v>0</c:v>
                </c:pt>
                <c:pt idx="19">
                  <c:v>0</c:v>
                </c:pt>
                <c:pt idx="20">
                  <c:v>1.1039999999999999E-3</c:v>
                </c:pt>
                <c:pt idx="22">
                  <c:v>0</c:v>
                </c:pt>
                <c:pt idx="23">
                  <c:v>0</c:v>
                </c:pt>
              </c:numCache>
            </c:numRef>
          </c:val>
          <c:extLst>
            <c:ext xmlns:c16="http://schemas.microsoft.com/office/drawing/2014/chart" uri="{C3380CC4-5D6E-409C-BE32-E72D297353CC}">
              <c16:uniqueId val="{00000014-4F44-42D2-AF03-97D9F4ADD132}"/>
            </c:ext>
          </c:extLst>
        </c:ser>
        <c:ser>
          <c:idx val="9"/>
          <c:order val="9"/>
          <c:tx>
            <c:strRef>
              <c:f>List1!$K$1</c:f>
              <c:strCache>
                <c:ptCount val="1"/>
                <c:pt idx="0">
                  <c:v>Pokračování hospitalizace</c:v>
                </c:pt>
              </c:strCache>
            </c:strRef>
          </c:tx>
          <c:spPr>
            <a:solidFill>
              <a:schemeClr val="bg1">
                <a:lumMod val="50000"/>
              </a:schemeClr>
            </a:solidFill>
            <a:ln w="3175">
              <a:solidFill>
                <a:schemeClr val="bg1">
                  <a:lumMod val="50000"/>
                </a:schemeClr>
              </a:solidFill>
            </a:ln>
            <a:effectLst/>
          </c:spPr>
          <c:invertIfNegative val="0"/>
          <c:dLbls>
            <c:delete val="1"/>
          </c:dLbls>
          <c:cat>
            <c:strRef>
              <c:f>List1!$A$2:$A$25</c:f>
              <c:strCache>
                <c:ptCount val="24"/>
                <c:pt idx="0">
                  <c:v>VIII</c:v>
                </c:pt>
                <c:pt idx="1">
                  <c:v>LBK</c:v>
                </c:pt>
                <c:pt idx="2">
                  <c:v>Jiný</c:v>
                </c:pt>
                <c:pt idx="3">
                  <c:v>IX</c:v>
                </c:pt>
                <c:pt idx="4">
                  <c:v>LBK</c:v>
                </c:pt>
                <c:pt idx="5">
                  <c:v>Jiný</c:v>
                </c:pt>
                <c:pt idx="6">
                  <c:v>X</c:v>
                </c:pt>
                <c:pt idx="7">
                  <c:v>LBK</c:v>
                </c:pt>
                <c:pt idx="8">
                  <c:v>Jiný</c:v>
                </c:pt>
                <c:pt idx="9">
                  <c:v>XI</c:v>
                </c:pt>
                <c:pt idx="10">
                  <c:v>LBK</c:v>
                </c:pt>
                <c:pt idx="11">
                  <c:v>Jiný</c:v>
                </c:pt>
                <c:pt idx="12">
                  <c:v>XII</c:v>
                </c:pt>
                <c:pt idx="13">
                  <c:v>LBK</c:v>
                </c:pt>
                <c:pt idx="14">
                  <c:v>Jiný</c:v>
                </c:pt>
                <c:pt idx="15">
                  <c:v>XIII</c:v>
                </c:pt>
                <c:pt idx="16">
                  <c:v>LBK</c:v>
                </c:pt>
                <c:pt idx="17">
                  <c:v>Jiný</c:v>
                </c:pt>
                <c:pt idx="18">
                  <c:v>XIV</c:v>
                </c:pt>
                <c:pt idx="19">
                  <c:v>LBK</c:v>
                </c:pt>
                <c:pt idx="20">
                  <c:v>Jiný</c:v>
                </c:pt>
                <c:pt idx="21">
                  <c:v>XV</c:v>
                </c:pt>
                <c:pt idx="22">
                  <c:v>LBK</c:v>
                </c:pt>
                <c:pt idx="23">
                  <c:v>Jiný</c:v>
                </c:pt>
              </c:strCache>
            </c:strRef>
          </c:cat>
          <c:val>
            <c:numRef>
              <c:f>List1!$K$2:$K$25</c:f>
              <c:numCache>
                <c:formatCode>0.0\ %</c:formatCode>
                <c:ptCount val="24"/>
                <c:pt idx="1">
                  <c:v>0</c:v>
                </c:pt>
                <c:pt idx="2">
                  <c:v>0</c:v>
                </c:pt>
                <c:pt idx="4">
                  <c:v>5.3660000000000001E-3</c:v>
                </c:pt>
                <c:pt idx="5">
                  <c:v>2.4979999999999998E-3</c:v>
                </c:pt>
                <c:pt idx="7">
                  <c:v>6.8599999999999998E-4</c:v>
                </c:pt>
                <c:pt idx="8">
                  <c:v>0</c:v>
                </c:pt>
                <c:pt idx="10">
                  <c:v>3.1100000000000002E-4</c:v>
                </c:pt>
                <c:pt idx="11">
                  <c:v>0</c:v>
                </c:pt>
                <c:pt idx="13">
                  <c:v>2.6879999999999999E-3</c:v>
                </c:pt>
                <c:pt idx="14">
                  <c:v>0</c:v>
                </c:pt>
                <c:pt idx="16">
                  <c:v>7.7099999999999998E-4</c:v>
                </c:pt>
                <c:pt idx="17">
                  <c:v>0</c:v>
                </c:pt>
                <c:pt idx="19">
                  <c:v>3.2200000000000002E-4</c:v>
                </c:pt>
                <c:pt idx="20">
                  <c:v>1.1039999999999999E-3</c:v>
                </c:pt>
                <c:pt idx="22">
                  <c:v>0</c:v>
                </c:pt>
                <c:pt idx="23">
                  <c:v>0</c:v>
                </c:pt>
              </c:numCache>
            </c:numRef>
          </c:val>
          <c:extLst>
            <c:ext xmlns:c16="http://schemas.microsoft.com/office/drawing/2014/chart" uri="{C3380CC4-5D6E-409C-BE32-E72D297353CC}">
              <c16:uniqueId val="{00000015-4F44-42D2-AF03-97D9F4ADD132}"/>
            </c:ext>
          </c:extLst>
        </c:ser>
        <c:dLbls>
          <c:dLblPos val="ctr"/>
          <c:showLegendKey val="0"/>
          <c:showVal val="1"/>
          <c:showCatName val="0"/>
          <c:showSerName val="0"/>
          <c:showPercent val="0"/>
          <c:showBubbleSize val="0"/>
        </c:dLbls>
        <c:gapWidth val="40"/>
        <c:overlap val="100"/>
        <c:axId val="495617704"/>
        <c:axId val="495620056"/>
      </c:barChart>
      <c:catAx>
        <c:axId val="495617704"/>
        <c:scaling>
          <c:orientation val="maxMin"/>
        </c:scaling>
        <c:delete val="0"/>
        <c:axPos val="l"/>
        <c:numFmt formatCode="General" sourceLinked="1"/>
        <c:majorTickMark val="none"/>
        <c:minorTickMark val="none"/>
        <c:tickLblPos val="none"/>
        <c:spPr>
          <a:noFill/>
          <a:ln w="9525" cap="flat" cmpd="sng" algn="ctr">
            <a:solidFill>
              <a:schemeClr val="tx1"/>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495620056"/>
        <c:crosses val="autoZero"/>
        <c:auto val="1"/>
        <c:lblAlgn val="ctr"/>
        <c:lblOffset val="100"/>
        <c:tickMarkSkip val="1"/>
        <c:noMultiLvlLbl val="0"/>
      </c:catAx>
      <c:valAx>
        <c:axId val="495620056"/>
        <c:scaling>
          <c:orientation val="minMax"/>
        </c:scaling>
        <c:delete val="0"/>
        <c:axPos val="t"/>
        <c:numFmt formatCode="0\ %" sourceLinked="0"/>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495617704"/>
        <c:crosses val="autoZero"/>
        <c:crossBetween val="between"/>
        <c:majorUnit val="0.2"/>
      </c:valAx>
      <c:spPr>
        <a:noFill/>
        <a:ln>
          <a:noFill/>
        </a:ln>
        <a:effectLst/>
      </c:spPr>
    </c:plotArea>
    <c:legend>
      <c:legendPos val="b"/>
      <c:layout>
        <c:manualLayout>
          <c:xMode val="edge"/>
          <c:yMode val="edge"/>
          <c:x val="3.5394116376074571E-2"/>
          <c:y val="0.81383291379140255"/>
          <c:w val="0.91579376495666498"/>
          <c:h val="0.14076924545123615"/>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legend>
    <c:plotVisOnly val="1"/>
    <c:dispBlanksAs val="gap"/>
    <c:showDLblsOverMax val="0"/>
  </c:chart>
  <c:spPr>
    <a:noFill/>
    <a:ln>
      <a:noFill/>
    </a:ln>
    <a:effectLst/>
  </c:spPr>
  <c:txPr>
    <a:bodyPr/>
    <a:lstStyle/>
    <a:p>
      <a:pPr>
        <a:defRPr sz="800">
          <a:solidFill>
            <a:schemeClr val="tx1"/>
          </a:solidFill>
        </a:defRPr>
      </a:pPr>
      <a:endParaRPr lang="cs-CZ"/>
    </a:p>
  </c:txPr>
  <c:externalData r:id="rId3">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0336099749712684"/>
          <c:y val="6.947088016163365E-2"/>
          <c:w val="0.57160367854307181"/>
          <c:h val="0.62968855026641912"/>
        </c:manualLayout>
      </c:layout>
      <c:barChart>
        <c:barDir val="bar"/>
        <c:grouping val="percentStacked"/>
        <c:varyColors val="0"/>
        <c:ser>
          <c:idx val="0"/>
          <c:order val="0"/>
          <c:tx>
            <c:strRef>
              <c:f>List1!$B$1</c:f>
              <c:strCache>
                <c:ptCount val="1"/>
                <c:pt idx="0">
                  <c:v>Narození v nemocnici</c:v>
                </c:pt>
              </c:strCache>
            </c:strRef>
          </c:tx>
          <c:spPr>
            <a:solidFill>
              <a:srgbClr val="CC99FF"/>
            </a:solidFill>
            <a:ln w="3175">
              <a:solidFill>
                <a:schemeClr val="bg1">
                  <a:lumMod val="50000"/>
                </a:schemeClr>
              </a:solidFill>
            </a:ln>
            <a:effectLst/>
          </c:spPr>
          <c:invertIfNegative val="0"/>
          <c:dLbls>
            <c:dLbl>
              <c:idx val="1"/>
              <c:layout/>
              <c:dLblPos val="ct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0-A1D0-4D02-B294-CDCBCF62A7BA}"/>
                </c:ext>
              </c:extLst>
            </c:dLbl>
            <c:dLbl>
              <c:idx val="2"/>
              <c:layout/>
              <c:dLblPos val="ct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1-A1D0-4D02-B294-CDCBCF62A7BA}"/>
                </c:ext>
              </c:extLst>
            </c:dLbl>
            <c:dLbl>
              <c:idx val="3"/>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A1D0-4D02-B294-CDCBCF62A7BA}"/>
                </c:ext>
              </c:extLst>
            </c:dLbl>
            <c:dLbl>
              <c:idx val="16"/>
              <c:layout/>
              <c:dLblPos val="ct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3-A1D0-4D02-B294-CDCBCF62A7BA}"/>
                </c:ext>
              </c:extLst>
            </c:dLbl>
            <c:dLbl>
              <c:idx val="17"/>
              <c:layout/>
              <c:dLblPos val="ct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4-A1D0-4D02-B294-CDCBCF62A7BA}"/>
                </c:ext>
              </c:extLst>
            </c:dLbl>
            <c:numFmt formatCode="0\ %"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dLblPos val="ct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List1!$A$2:$A$22</c:f>
              <c:strCache>
                <c:ptCount val="21"/>
                <c:pt idx="0">
                  <c:v>XVI</c:v>
                </c:pt>
                <c:pt idx="1">
                  <c:v>LBK</c:v>
                </c:pt>
                <c:pt idx="2">
                  <c:v>Jiný</c:v>
                </c:pt>
                <c:pt idx="3">
                  <c:v>XVII</c:v>
                </c:pt>
                <c:pt idx="4">
                  <c:v>LBK</c:v>
                </c:pt>
                <c:pt idx="5">
                  <c:v>Jiný</c:v>
                </c:pt>
                <c:pt idx="6">
                  <c:v>XVIII</c:v>
                </c:pt>
                <c:pt idx="7">
                  <c:v>LBK</c:v>
                </c:pt>
                <c:pt idx="8">
                  <c:v>Jiný</c:v>
                </c:pt>
                <c:pt idx="9">
                  <c:v>XIX</c:v>
                </c:pt>
                <c:pt idx="10">
                  <c:v>LBK</c:v>
                </c:pt>
                <c:pt idx="11">
                  <c:v>Jiný</c:v>
                </c:pt>
                <c:pt idx="12">
                  <c:v>XXIa</c:v>
                </c:pt>
                <c:pt idx="13">
                  <c:v>LBK</c:v>
                </c:pt>
                <c:pt idx="14">
                  <c:v>Jiný</c:v>
                </c:pt>
                <c:pt idx="15">
                  <c:v>XXIb</c:v>
                </c:pt>
                <c:pt idx="16">
                  <c:v>LBK</c:v>
                </c:pt>
                <c:pt idx="17">
                  <c:v>Jiný</c:v>
                </c:pt>
                <c:pt idx="18">
                  <c:v>XXIc</c:v>
                </c:pt>
                <c:pt idx="19">
                  <c:v>LBK</c:v>
                </c:pt>
                <c:pt idx="20">
                  <c:v>Jiný</c:v>
                </c:pt>
              </c:strCache>
            </c:strRef>
          </c:cat>
          <c:val>
            <c:numRef>
              <c:f>List1!$B$2:$B$22</c:f>
              <c:numCache>
                <c:formatCode>0.0\ %</c:formatCode>
                <c:ptCount val="21"/>
                <c:pt idx="1">
                  <c:v>0.104478</c:v>
                </c:pt>
                <c:pt idx="2">
                  <c:v>0</c:v>
                </c:pt>
                <c:pt idx="4">
                  <c:v>0</c:v>
                </c:pt>
                <c:pt idx="5">
                  <c:v>0</c:v>
                </c:pt>
                <c:pt idx="7">
                  <c:v>0</c:v>
                </c:pt>
                <c:pt idx="8">
                  <c:v>0</c:v>
                </c:pt>
                <c:pt idx="10">
                  <c:v>0</c:v>
                </c:pt>
                <c:pt idx="11">
                  <c:v>0</c:v>
                </c:pt>
                <c:pt idx="13">
                  <c:v>0</c:v>
                </c:pt>
                <c:pt idx="14">
                  <c:v>0</c:v>
                </c:pt>
                <c:pt idx="16">
                  <c:v>0.99777099999999996</c:v>
                </c:pt>
                <c:pt idx="17">
                  <c:v>0.99642200000000003</c:v>
                </c:pt>
                <c:pt idx="19">
                  <c:v>0</c:v>
                </c:pt>
                <c:pt idx="20">
                  <c:v>0</c:v>
                </c:pt>
              </c:numCache>
            </c:numRef>
          </c:val>
          <c:extLst>
            <c:ext xmlns:c16="http://schemas.microsoft.com/office/drawing/2014/chart" uri="{C3380CC4-5D6E-409C-BE32-E72D297353CC}">
              <c16:uniqueId val="{00000005-A1D0-4D02-B294-CDCBCF62A7BA}"/>
            </c:ext>
          </c:extLst>
        </c:ser>
        <c:ser>
          <c:idx val="1"/>
          <c:order val="1"/>
          <c:tx>
            <c:strRef>
              <c:f>List1!$C$1</c:f>
              <c:strCache>
                <c:ptCount val="1"/>
                <c:pt idx="0">
                  <c:v>Praktický lékař</c:v>
                </c:pt>
              </c:strCache>
            </c:strRef>
          </c:tx>
          <c:spPr>
            <a:solidFill>
              <a:schemeClr val="accent3">
                <a:lumMod val="20000"/>
                <a:lumOff val="80000"/>
              </a:schemeClr>
            </a:solidFill>
            <a:ln w="3175">
              <a:solidFill>
                <a:schemeClr val="bg1">
                  <a:lumMod val="50000"/>
                </a:schemeClr>
              </a:solidFill>
            </a:ln>
            <a:effectLst/>
          </c:spPr>
          <c:invertIfNegative val="0"/>
          <c:dLbls>
            <c:dLbl>
              <c:idx val="16"/>
              <c:delete val="1"/>
              <c:extLst>
                <c:ext xmlns:c15="http://schemas.microsoft.com/office/drawing/2012/chart" uri="{CE6537A1-D6FC-4f65-9D91-7224C49458BB}"/>
                <c:ext xmlns:c16="http://schemas.microsoft.com/office/drawing/2014/chart" uri="{C3380CC4-5D6E-409C-BE32-E72D297353CC}">
                  <c16:uniqueId val="{00000006-A1D0-4D02-B294-CDCBCF62A7BA}"/>
                </c:ext>
              </c:extLst>
            </c:dLbl>
            <c:dLbl>
              <c:idx val="17"/>
              <c:delete val="1"/>
              <c:extLst>
                <c:ext xmlns:c15="http://schemas.microsoft.com/office/drawing/2012/chart" uri="{CE6537A1-D6FC-4f65-9D91-7224C49458BB}"/>
                <c:ext xmlns:c16="http://schemas.microsoft.com/office/drawing/2014/chart" uri="{C3380CC4-5D6E-409C-BE32-E72D297353CC}">
                  <c16:uniqueId val="{00000007-A1D0-4D02-B294-CDCBCF62A7BA}"/>
                </c:ext>
              </c:extLst>
            </c:dLbl>
            <c:numFmt formatCode="0\ %" sourceLinked="0"/>
            <c:spPr>
              <a:noFill/>
              <a:ln>
                <a:noFill/>
              </a:ln>
              <a:effectLst/>
            </c:spPr>
            <c:txPr>
              <a:bodyPr rot="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List1!$A$2:$A$22</c:f>
              <c:strCache>
                <c:ptCount val="21"/>
                <c:pt idx="0">
                  <c:v>XVI</c:v>
                </c:pt>
                <c:pt idx="1">
                  <c:v>LBK</c:v>
                </c:pt>
                <c:pt idx="2">
                  <c:v>Jiný</c:v>
                </c:pt>
                <c:pt idx="3">
                  <c:v>XVII</c:v>
                </c:pt>
                <c:pt idx="4">
                  <c:v>LBK</c:v>
                </c:pt>
                <c:pt idx="5">
                  <c:v>Jiný</c:v>
                </c:pt>
                <c:pt idx="6">
                  <c:v>XVIII</c:v>
                </c:pt>
                <c:pt idx="7">
                  <c:v>LBK</c:v>
                </c:pt>
                <c:pt idx="8">
                  <c:v>Jiný</c:v>
                </c:pt>
                <c:pt idx="9">
                  <c:v>XIX</c:v>
                </c:pt>
                <c:pt idx="10">
                  <c:v>LBK</c:v>
                </c:pt>
                <c:pt idx="11">
                  <c:v>Jiný</c:v>
                </c:pt>
                <c:pt idx="12">
                  <c:v>XXIa</c:v>
                </c:pt>
                <c:pt idx="13">
                  <c:v>LBK</c:v>
                </c:pt>
                <c:pt idx="14">
                  <c:v>Jiný</c:v>
                </c:pt>
                <c:pt idx="15">
                  <c:v>XXIb</c:v>
                </c:pt>
                <c:pt idx="16">
                  <c:v>LBK</c:v>
                </c:pt>
                <c:pt idx="17">
                  <c:v>Jiný</c:v>
                </c:pt>
                <c:pt idx="18">
                  <c:v>XXIc</c:v>
                </c:pt>
                <c:pt idx="19">
                  <c:v>LBK</c:v>
                </c:pt>
                <c:pt idx="20">
                  <c:v>Jiný</c:v>
                </c:pt>
              </c:strCache>
            </c:strRef>
          </c:cat>
          <c:val>
            <c:numRef>
              <c:f>List1!$C$2:$C$22</c:f>
              <c:numCache>
                <c:formatCode>0.0\ %</c:formatCode>
                <c:ptCount val="21"/>
                <c:pt idx="1">
                  <c:v>0.17910400000000001</c:v>
                </c:pt>
                <c:pt idx="2">
                  <c:v>0.269231</c:v>
                </c:pt>
                <c:pt idx="4">
                  <c:v>3.0457000000000001E-2</c:v>
                </c:pt>
                <c:pt idx="5">
                  <c:v>6.8729999999999998E-3</c:v>
                </c:pt>
                <c:pt idx="7">
                  <c:v>0.12737899999999999</c:v>
                </c:pt>
                <c:pt idx="8">
                  <c:v>0.101587</c:v>
                </c:pt>
                <c:pt idx="10">
                  <c:v>4.5332999999999998E-2</c:v>
                </c:pt>
                <c:pt idx="11">
                  <c:v>2.5954000000000001E-2</c:v>
                </c:pt>
                <c:pt idx="13">
                  <c:v>1.0463999999999999E-2</c:v>
                </c:pt>
                <c:pt idx="14">
                  <c:v>3.8709999999999999E-3</c:v>
                </c:pt>
                <c:pt idx="16">
                  <c:v>0</c:v>
                </c:pt>
                <c:pt idx="17">
                  <c:v>8.9400000000000005E-4</c:v>
                </c:pt>
                <c:pt idx="19">
                  <c:v>8.0500000000000002E-2</c:v>
                </c:pt>
                <c:pt idx="20">
                  <c:v>3.9333E-2</c:v>
                </c:pt>
              </c:numCache>
            </c:numRef>
          </c:val>
          <c:extLst>
            <c:ext xmlns:c16="http://schemas.microsoft.com/office/drawing/2014/chart" uri="{C3380CC4-5D6E-409C-BE32-E72D297353CC}">
              <c16:uniqueId val="{00000008-A1D0-4D02-B294-CDCBCF62A7BA}"/>
            </c:ext>
          </c:extLst>
        </c:ser>
        <c:ser>
          <c:idx val="2"/>
          <c:order val="2"/>
          <c:tx>
            <c:strRef>
              <c:f>List1!$D$1</c:f>
              <c:strCache>
                <c:ptCount val="1"/>
                <c:pt idx="0">
                  <c:v>Ambulantní specialista</c:v>
                </c:pt>
              </c:strCache>
            </c:strRef>
          </c:tx>
          <c:spPr>
            <a:solidFill>
              <a:schemeClr val="accent3">
                <a:lumMod val="60000"/>
                <a:lumOff val="40000"/>
              </a:schemeClr>
            </a:solidFill>
            <a:ln w="3175">
              <a:solidFill>
                <a:schemeClr val="bg1">
                  <a:lumMod val="50000"/>
                </a:schemeClr>
              </a:solidFill>
            </a:ln>
            <a:effectLst/>
          </c:spPr>
          <c:invertIfNegative val="0"/>
          <c:dLbls>
            <c:dLbl>
              <c:idx val="16"/>
              <c:delete val="1"/>
              <c:extLst>
                <c:ext xmlns:c15="http://schemas.microsoft.com/office/drawing/2012/chart" uri="{CE6537A1-D6FC-4f65-9D91-7224C49458BB}"/>
                <c:ext xmlns:c16="http://schemas.microsoft.com/office/drawing/2014/chart" uri="{C3380CC4-5D6E-409C-BE32-E72D297353CC}">
                  <c16:uniqueId val="{00000009-A1D0-4D02-B294-CDCBCF62A7BA}"/>
                </c:ext>
              </c:extLst>
            </c:dLbl>
            <c:dLbl>
              <c:idx val="17"/>
              <c:delete val="1"/>
              <c:extLst>
                <c:ext xmlns:c15="http://schemas.microsoft.com/office/drawing/2012/chart" uri="{CE6537A1-D6FC-4f65-9D91-7224C49458BB}"/>
                <c:ext xmlns:c16="http://schemas.microsoft.com/office/drawing/2014/chart" uri="{C3380CC4-5D6E-409C-BE32-E72D297353CC}">
                  <c16:uniqueId val="{0000000A-A1D0-4D02-B294-CDCBCF62A7BA}"/>
                </c:ext>
              </c:extLst>
            </c:dLbl>
            <c:numFmt formatCode="0\ %" sourceLinked="0"/>
            <c:spPr>
              <a:noFill/>
              <a:ln>
                <a:noFill/>
              </a:ln>
              <a:effectLst/>
            </c:spPr>
            <c:txPr>
              <a:bodyPr rot="0" spcFirstLastPara="1" vertOverflow="ellipsis" vert="horz" wrap="square" anchor="ctr" anchorCtr="1"/>
              <a:lstStyle/>
              <a:p>
                <a:pPr>
                  <a:defRPr sz="800" b="0" i="0" u="none" strike="noStrike" kern="1200" baseline="0">
                    <a:solidFill>
                      <a:schemeClr val="bg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List1!$A$2:$A$22</c:f>
              <c:strCache>
                <c:ptCount val="21"/>
                <c:pt idx="0">
                  <c:v>XVI</c:v>
                </c:pt>
                <c:pt idx="1">
                  <c:v>LBK</c:v>
                </c:pt>
                <c:pt idx="2">
                  <c:v>Jiný</c:v>
                </c:pt>
                <c:pt idx="3">
                  <c:v>XVII</c:v>
                </c:pt>
                <c:pt idx="4">
                  <c:v>LBK</c:v>
                </c:pt>
                <c:pt idx="5">
                  <c:v>Jiný</c:v>
                </c:pt>
                <c:pt idx="6">
                  <c:v>XVIII</c:v>
                </c:pt>
                <c:pt idx="7">
                  <c:v>LBK</c:v>
                </c:pt>
                <c:pt idx="8">
                  <c:v>Jiný</c:v>
                </c:pt>
                <c:pt idx="9">
                  <c:v>XIX</c:v>
                </c:pt>
                <c:pt idx="10">
                  <c:v>LBK</c:v>
                </c:pt>
                <c:pt idx="11">
                  <c:v>Jiný</c:v>
                </c:pt>
                <c:pt idx="12">
                  <c:v>XXIa</c:v>
                </c:pt>
                <c:pt idx="13">
                  <c:v>LBK</c:v>
                </c:pt>
                <c:pt idx="14">
                  <c:v>Jiný</c:v>
                </c:pt>
                <c:pt idx="15">
                  <c:v>XXIb</c:v>
                </c:pt>
                <c:pt idx="16">
                  <c:v>LBK</c:v>
                </c:pt>
                <c:pt idx="17">
                  <c:v>Jiný</c:v>
                </c:pt>
                <c:pt idx="18">
                  <c:v>XXIc</c:v>
                </c:pt>
                <c:pt idx="19">
                  <c:v>LBK</c:v>
                </c:pt>
                <c:pt idx="20">
                  <c:v>Jiný</c:v>
                </c:pt>
              </c:strCache>
            </c:strRef>
          </c:cat>
          <c:val>
            <c:numRef>
              <c:f>List1!$D$2:$D$22</c:f>
              <c:numCache>
                <c:formatCode>0.0\ %</c:formatCode>
                <c:ptCount val="21"/>
                <c:pt idx="1">
                  <c:v>2.9850999999999999E-2</c:v>
                </c:pt>
                <c:pt idx="2">
                  <c:v>7.6923000000000005E-2</c:v>
                </c:pt>
                <c:pt idx="4">
                  <c:v>0.65989799999999998</c:v>
                </c:pt>
                <c:pt idx="5">
                  <c:v>0.364261</c:v>
                </c:pt>
                <c:pt idx="7">
                  <c:v>0.33669900000000003</c:v>
                </c:pt>
                <c:pt idx="8">
                  <c:v>0.39047599999999999</c:v>
                </c:pt>
                <c:pt idx="10">
                  <c:v>0.59140899999999996</c:v>
                </c:pt>
                <c:pt idx="11">
                  <c:v>0.53912700000000002</c:v>
                </c:pt>
                <c:pt idx="13">
                  <c:v>0.13145799999999999</c:v>
                </c:pt>
                <c:pt idx="14">
                  <c:v>0.272258</c:v>
                </c:pt>
                <c:pt idx="16">
                  <c:v>4.95E-4</c:v>
                </c:pt>
                <c:pt idx="17">
                  <c:v>0</c:v>
                </c:pt>
                <c:pt idx="19">
                  <c:v>0.70622300000000005</c:v>
                </c:pt>
                <c:pt idx="20">
                  <c:v>0.76400500000000005</c:v>
                </c:pt>
              </c:numCache>
            </c:numRef>
          </c:val>
          <c:extLst>
            <c:ext xmlns:c16="http://schemas.microsoft.com/office/drawing/2014/chart" uri="{C3380CC4-5D6E-409C-BE32-E72D297353CC}">
              <c16:uniqueId val="{0000000B-A1D0-4D02-B294-CDCBCF62A7BA}"/>
            </c:ext>
          </c:extLst>
        </c:ser>
        <c:ser>
          <c:idx val="3"/>
          <c:order val="3"/>
          <c:tx>
            <c:strRef>
              <c:f>List1!$E$1</c:f>
              <c:strCache>
                <c:ptCount val="1"/>
                <c:pt idx="0">
                  <c:v>Lékař LSPP</c:v>
                </c:pt>
              </c:strCache>
            </c:strRef>
          </c:tx>
          <c:spPr>
            <a:solidFill>
              <a:srgbClr val="92D050"/>
            </a:solidFill>
            <a:ln w="3175">
              <a:solidFill>
                <a:schemeClr val="bg1">
                  <a:lumMod val="50000"/>
                </a:schemeClr>
              </a:solidFill>
            </a:ln>
            <a:effectLst/>
          </c:spPr>
          <c:invertIfNegative val="0"/>
          <c:dLbls>
            <c:dLbl>
              <c:idx val="5"/>
              <c:layout/>
              <c:dLblPos val="ct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C-A1D0-4D02-B294-CDCBCF62A7BA}"/>
                </c:ext>
              </c:extLst>
            </c:dLbl>
            <c:dLbl>
              <c:idx val="6"/>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A1D0-4D02-B294-CDCBCF62A7BA}"/>
                </c:ext>
              </c:extLst>
            </c:dLbl>
            <c:numFmt formatCode="0\ %"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dLblPos val="ct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List1!$A$2:$A$22</c:f>
              <c:strCache>
                <c:ptCount val="21"/>
                <c:pt idx="0">
                  <c:v>XVI</c:v>
                </c:pt>
                <c:pt idx="1">
                  <c:v>LBK</c:v>
                </c:pt>
                <c:pt idx="2">
                  <c:v>Jiný</c:v>
                </c:pt>
                <c:pt idx="3">
                  <c:v>XVII</c:v>
                </c:pt>
                <c:pt idx="4">
                  <c:v>LBK</c:v>
                </c:pt>
                <c:pt idx="5">
                  <c:v>Jiný</c:v>
                </c:pt>
                <c:pt idx="6">
                  <c:v>XVIII</c:v>
                </c:pt>
                <c:pt idx="7">
                  <c:v>LBK</c:v>
                </c:pt>
                <c:pt idx="8">
                  <c:v>Jiný</c:v>
                </c:pt>
                <c:pt idx="9">
                  <c:v>XIX</c:v>
                </c:pt>
                <c:pt idx="10">
                  <c:v>LBK</c:v>
                </c:pt>
                <c:pt idx="11">
                  <c:v>Jiný</c:v>
                </c:pt>
                <c:pt idx="12">
                  <c:v>XXIa</c:v>
                </c:pt>
                <c:pt idx="13">
                  <c:v>LBK</c:v>
                </c:pt>
                <c:pt idx="14">
                  <c:v>Jiný</c:v>
                </c:pt>
                <c:pt idx="15">
                  <c:v>XXIb</c:v>
                </c:pt>
                <c:pt idx="16">
                  <c:v>LBK</c:v>
                </c:pt>
                <c:pt idx="17">
                  <c:v>Jiný</c:v>
                </c:pt>
                <c:pt idx="18">
                  <c:v>XXIc</c:v>
                </c:pt>
                <c:pt idx="19">
                  <c:v>LBK</c:v>
                </c:pt>
                <c:pt idx="20">
                  <c:v>Jiný</c:v>
                </c:pt>
              </c:strCache>
            </c:strRef>
          </c:cat>
          <c:val>
            <c:numRef>
              <c:f>List1!$E$2:$E$22</c:f>
              <c:numCache>
                <c:formatCode>0.0\ %</c:formatCode>
                <c:ptCount val="21"/>
                <c:pt idx="1">
                  <c:v>1.4925000000000001E-2</c:v>
                </c:pt>
                <c:pt idx="2">
                  <c:v>0</c:v>
                </c:pt>
                <c:pt idx="4">
                  <c:v>5.0759999999999998E-3</c:v>
                </c:pt>
                <c:pt idx="5">
                  <c:v>0</c:v>
                </c:pt>
                <c:pt idx="7">
                  <c:v>4.5436999999999998E-2</c:v>
                </c:pt>
                <c:pt idx="8">
                  <c:v>4.4443999999999997E-2</c:v>
                </c:pt>
                <c:pt idx="10">
                  <c:v>1.6497999999999999E-2</c:v>
                </c:pt>
                <c:pt idx="11">
                  <c:v>9.044E-3</c:v>
                </c:pt>
                <c:pt idx="13">
                  <c:v>1.3079999999999999E-3</c:v>
                </c:pt>
                <c:pt idx="14">
                  <c:v>1.2899999999999999E-3</c:v>
                </c:pt>
                <c:pt idx="16">
                  <c:v>0</c:v>
                </c:pt>
                <c:pt idx="17">
                  <c:v>0</c:v>
                </c:pt>
                <c:pt idx="19">
                  <c:v>8.7899999999999992E-3</c:v>
                </c:pt>
                <c:pt idx="20">
                  <c:v>3.5760000000000002E-3</c:v>
                </c:pt>
              </c:numCache>
            </c:numRef>
          </c:val>
          <c:extLst>
            <c:ext xmlns:c16="http://schemas.microsoft.com/office/drawing/2014/chart" uri="{C3380CC4-5D6E-409C-BE32-E72D297353CC}">
              <c16:uniqueId val="{0000000E-A1D0-4D02-B294-CDCBCF62A7BA}"/>
            </c:ext>
          </c:extLst>
        </c:ser>
        <c:ser>
          <c:idx val="4"/>
          <c:order val="4"/>
          <c:tx>
            <c:strRef>
              <c:f>List1!$F$1</c:f>
              <c:strCache>
                <c:ptCount val="1"/>
                <c:pt idx="0">
                  <c:v>Lékař RZP</c:v>
                </c:pt>
              </c:strCache>
            </c:strRef>
          </c:tx>
          <c:spPr>
            <a:solidFill>
              <a:srgbClr val="00B050"/>
            </a:solidFill>
            <a:ln w="3175">
              <a:solidFill>
                <a:schemeClr val="bg1">
                  <a:lumMod val="50000"/>
                </a:schemeClr>
              </a:solidFill>
            </a:ln>
            <a:effectLst/>
          </c:spPr>
          <c:invertIfNegative val="0"/>
          <c:dLbls>
            <c:numFmt formatCode="0\ %"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List1!$A$2:$A$22</c:f>
              <c:strCache>
                <c:ptCount val="21"/>
                <c:pt idx="0">
                  <c:v>XVI</c:v>
                </c:pt>
                <c:pt idx="1">
                  <c:v>LBK</c:v>
                </c:pt>
                <c:pt idx="2">
                  <c:v>Jiný</c:v>
                </c:pt>
                <c:pt idx="3">
                  <c:v>XVII</c:v>
                </c:pt>
                <c:pt idx="4">
                  <c:v>LBK</c:v>
                </c:pt>
                <c:pt idx="5">
                  <c:v>Jiný</c:v>
                </c:pt>
                <c:pt idx="6">
                  <c:v>XVIII</c:v>
                </c:pt>
                <c:pt idx="7">
                  <c:v>LBK</c:v>
                </c:pt>
                <c:pt idx="8">
                  <c:v>Jiný</c:v>
                </c:pt>
                <c:pt idx="9">
                  <c:v>XIX</c:v>
                </c:pt>
                <c:pt idx="10">
                  <c:v>LBK</c:v>
                </c:pt>
                <c:pt idx="11">
                  <c:v>Jiný</c:v>
                </c:pt>
                <c:pt idx="12">
                  <c:v>XXIa</c:v>
                </c:pt>
                <c:pt idx="13">
                  <c:v>LBK</c:v>
                </c:pt>
                <c:pt idx="14">
                  <c:v>Jiný</c:v>
                </c:pt>
                <c:pt idx="15">
                  <c:v>XXIb</c:v>
                </c:pt>
                <c:pt idx="16">
                  <c:v>LBK</c:v>
                </c:pt>
                <c:pt idx="17">
                  <c:v>Jiný</c:v>
                </c:pt>
                <c:pt idx="18">
                  <c:v>XXIc</c:v>
                </c:pt>
                <c:pt idx="19">
                  <c:v>LBK</c:v>
                </c:pt>
                <c:pt idx="20">
                  <c:v>Jiný</c:v>
                </c:pt>
              </c:strCache>
            </c:strRef>
          </c:cat>
          <c:val>
            <c:numRef>
              <c:f>List1!$F$2:$F$22</c:f>
              <c:numCache>
                <c:formatCode>0.0\ %</c:formatCode>
                <c:ptCount val="21"/>
                <c:pt idx="1">
                  <c:v>4.4776000000000003E-2</c:v>
                </c:pt>
                <c:pt idx="2">
                  <c:v>0</c:v>
                </c:pt>
                <c:pt idx="4">
                  <c:v>1.0152E-2</c:v>
                </c:pt>
                <c:pt idx="5">
                  <c:v>0</c:v>
                </c:pt>
                <c:pt idx="7">
                  <c:v>0.335146</c:v>
                </c:pt>
                <c:pt idx="8">
                  <c:v>0.269841</c:v>
                </c:pt>
                <c:pt idx="10">
                  <c:v>0.205707</c:v>
                </c:pt>
                <c:pt idx="11">
                  <c:v>0.12268999999999999</c:v>
                </c:pt>
                <c:pt idx="13">
                  <c:v>9.810000000000001E-4</c:v>
                </c:pt>
                <c:pt idx="14">
                  <c:v>2.581E-3</c:v>
                </c:pt>
                <c:pt idx="16">
                  <c:v>1.4859999999999999E-3</c:v>
                </c:pt>
                <c:pt idx="17">
                  <c:v>1.789E-3</c:v>
                </c:pt>
                <c:pt idx="19">
                  <c:v>7.4254000000000001E-2</c:v>
                </c:pt>
                <c:pt idx="20">
                  <c:v>3.3373E-2</c:v>
                </c:pt>
              </c:numCache>
            </c:numRef>
          </c:val>
          <c:extLst>
            <c:ext xmlns:c16="http://schemas.microsoft.com/office/drawing/2014/chart" uri="{C3380CC4-5D6E-409C-BE32-E72D297353CC}">
              <c16:uniqueId val="{0000000F-A1D0-4D02-B294-CDCBCF62A7BA}"/>
            </c:ext>
          </c:extLst>
        </c:ser>
        <c:ser>
          <c:idx val="5"/>
          <c:order val="5"/>
          <c:tx>
            <c:strRef>
              <c:f>List1!$G$1</c:f>
              <c:strCache>
                <c:ptCount val="1"/>
                <c:pt idx="0">
                  <c:v>Překlad z jiného ZZ</c:v>
                </c:pt>
              </c:strCache>
            </c:strRef>
          </c:tx>
          <c:spPr>
            <a:solidFill>
              <a:schemeClr val="accent1"/>
            </a:solidFill>
            <a:ln w="3175">
              <a:solidFill>
                <a:schemeClr val="bg1">
                  <a:lumMod val="50000"/>
                </a:schemeClr>
              </a:solidFill>
            </a:ln>
            <a:effectLst/>
          </c:spPr>
          <c:invertIfNegative val="0"/>
          <c:dLbls>
            <c:dLbl>
              <c:idx val="1"/>
              <c:layout/>
              <c:dLblPos val="ct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10-A1D0-4D02-B294-CDCBCF62A7BA}"/>
                </c:ext>
              </c:extLst>
            </c:dLbl>
            <c:dLbl>
              <c:idx val="2"/>
              <c:layout/>
              <c:dLblPos val="ct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11-A1D0-4D02-B294-CDCBCF62A7BA}"/>
                </c:ext>
              </c:extLst>
            </c:dLbl>
            <c:dLbl>
              <c:idx val="3"/>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2-A1D0-4D02-B294-CDCBCF62A7BA}"/>
                </c:ext>
              </c:extLst>
            </c:dLbl>
            <c:dLbl>
              <c:idx val="5"/>
              <c:layout/>
              <c:dLblPos val="ct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13-A1D0-4D02-B294-CDCBCF62A7BA}"/>
                </c:ext>
              </c:extLst>
            </c:dLbl>
            <c:dLbl>
              <c:idx val="6"/>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4-A1D0-4D02-B294-CDCBCF62A7BA}"/>
                </c:ext>
              </c:extLst>
            </c:dLbl>
            <c:dLbl>
              <c:idx val="7"/>
              <c:layout/>
              <c:dLblPos val="ct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15-A1D0-4D02-B294-CDCBCF62A7BA}"/>
                </c:ext>
              </c:extLst>
            </c:dLbl>
            <c:dLbl>
              <c:idx val="9"/>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6-A1D0-4D02-B294-CDCBCF62A7BA}"/>
                </c:ext>
              </c:extLst>
            </c:dLbl>
            <c:dLbl>
              <c:idx val="10"/>
              <c:layout/>
              <c:dLblPos val="ct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17-A1D0-4D02-B294-CDCBCF62A7BA}"/>
                </c:ext>
              </c:extLst>
            </c:dLbl>
            <c:dLbl>
              <c:idx val="11"/>
              <c:layout/>
              <c:dLblPos val="ct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18-A1D0-4D02-B294-CDCBCF62A7BA}"/>
                </c:ext>
              </c:extLst>
            </c:dLbl>
            <c:dLbl>
              <c:idx val="13"/>
              <c:layout/>
              <c:dLblPos val="ct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19-A1D0-4D02-B294-CDCBCF62A7BA}"/>
                </c:ext>
              </c:extLst>
            </c:dLbl>
            <c:dLbl>
              <c:idx val="14"/>
              <c:layout/>
              <c:dLblPos val="ct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1A-A1D0-4D02-B294-CDCBCF62A7BA}"/>
                </c:ext>
              </c:extLst>
            </c:dLbl>
            <c:dLbl>
              <c:idx val="15"/>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B-A1D0-4D02-B294-CDCBCF62A7BA}"/>
                </c:ext>
              </c:extLst>
            </c:dLbl>
            <c:dLbl>
              <c:idx val="18"/>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C-A1D0-4D02-B294-CDCBCF62A7BA}"/>
                </c:ext>
              </c:extLst>
            </c:dLbl>
            <c:dLbl>
              <c:idx val="19"/>
              <c:layout/>
              <c:dLblPos val="ct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1D-A1D0-4D02-B294-CDCBCF62A7BA}"/>
                </c:ext>
              </c:extLst>
            </c:dLbl>
            <c:dLbl>
              <c:idx val="21"/>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E-A1D0-4D02-B294-CDCBCF62A7BA}"/>
                </c:ext>
              </c:extLst>
            </c:dLbl>
            <c:dLbl>
              <c:idx val="22"/>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F-A1D0-4D02-B294-CDCBCF62A7BA}"/>
                </c:ext>
              </c:extLst>
            </c:dLbl>
            <c:dLbl>
              <c:idx val="23"/>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0-A1D0-4D02-B294-CDCBCF62A7BA}"/>
                </c:ext>
              </c:extLst>
            </c:dLbl>
            <c:dLbl>
              <c:idx val="25"/>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1-A1D0-4D02-B294-CDCBCF62A7BA}"/>
                </c:ext>
              </c:extLst>
            </c:dLbl>
            <c:dLbl>
              <c:idx val="26"/>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2-A1D0-4D02-B294-CDCBCF62A7BA}"/>
                </c:ext>
              </c:extLst>
            </c:dLbl>
            <c:dLbl>
              <c:idx val="27"/>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3-A1D0-4D02-B294-CDCBCF62A7BA}"/>
                </c:ext>
              </c:extLst>
            </c:dLbl>
            <c:numFmt formatCode="0\ %"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dLblPos val="ct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List1!$A$2:$A$22</c:f>
              <c:strCache>
                <c:ptCount val="21"/>
                <c:pt idx="0">
                  <c:v>XVI</c:v>
                </c:pt>
                <c:pt idx="1">
                  <c:v>LBK</c:v>
                </c:pt>
                <c:pt idx="2">
                  <c:v>Jiný</c:v>
                </c:pt>
                <c:pt idx="3">
                  <c:v>XVII</c:v>
                </c:pt>
                <c:pt idx="4">
                  <c:v>LBK</c:v>
                </c:pt>
                <c:pt idx="5">
                  <c:v>Jiný</c:v>
                </c:pt>
                <c:pt idx="6">
                  <c:v>XVIII</c:v>
                </c:pt>
                <c:pt idx="7">
                  <c:v>LBK</c:v>
                </c:pt>
                <c:pt idx="8">
                  <c:v>Jiný</c:v>
                </c:pt>
                <c:pt idx="9">
                  <c:v>XIX</c:v>
                </c:pt>
                <c:pt idx="10">
                  <c:v>LBK</c:v>
                </c:pt>
                <c:pt idx="11">
                  <c:v>Jiný</c:v>
                </c:pt>
                <c:pt idx="12">
                  <c:v>XXIa</c:v>
                </c:pt>
                <c:pt idx="13">
                  <c:v>LBK</c:v>
                </c:pt>
                <c:pt idx="14">
                  <c:v>Jiný</c:v>
                </c:pt>
                <c:pt idx="15">
                  <c:v>XXIb</c:v>
                </c:pt>
                <c:pt idx="16">
                  <c:v>LBK</c:v>
                </c:pt>
                <c:pt idx="17">
                  <c:v>Jiný</c:v>
                </c:pt>
                <c:pt idx="18">
                  <c:v>XXIc</c:v>
                </c:pt>
                <c:pt idx="19">
                  <c:v>LBK</c:v>
                </c:pt>
                <c:pt idx="20">
                  <c:v>Jiný</c:v>
                </c:pt>
              </c:strCache>
            </c:strRef>
          </c:cat>
          <c:val>
            <c:numRef>
              <c:f>List1!$G$2:$G$22</c:f>
              <c:numCache>
                <c:formatCode>0.0\ %</c:formatCode>
                <c:ptCount val="21"/>
                <c:pt idx="1">
                  <c:v>0.55223900000000004</c:v>
                </c:pt>
                <c:pt idx="2">
                  <c:v>0.538462</c:v>
                </c:pt>
                <c:pt idx="4">
                  <c:v>6.5989999999999993E-2</c:v>
                </c:pt>
                <c:pt idx="5">
                  <c:v>3.4359999999999998E-3</c:v>
                </c:pt>
                <c:pt idx="7">
                  <c:v>3.7670000000000002E-2</c:v>
                </c:pt>
                <c:pt idx="8">
                  <c:v>6.6667000000000004E-2</c:v>
                </c:pt>
                <c:pt idx="10">
                  <c:v>6.0790999999999998E-2</c:v>
                </c:pt>
                <c:pt idx="11">
                  <c:v>6.5670000000000006E-2</c:v>
                </c:pt>
                <c:pt idx="13">
                  <c:v>1.3079999999999999E-3</c:v>
                </c:pt>
                <c:pt idx="14">
                  <c:v>2.581E-3</c:v>
                </c:pt>
                <c:pt idx="16">
                  <c:v>2.4800000000000001E-4</c:v>
                </c:pt>
                <c:pt idx="17">
                  <c:v>8.9400000000000005E-4</c:v>
                </c:pt>
                <c:pt idx="19">
                  <c:v>7.5872999999999996E-2</c:v>
                </c:pt>
                <c:pt idx="20">
                  <c:v>7.3897000000000004E-2</c:v>
                </c:pt>
              </c:numCache>
            </c:numRef>
          </c:val>
          <c:extLst>
            <c:ext xmlns:c16="http://schemas.microsoft.com/office/drawing/2014/chart" uri="{C3380CC4-5D6E-409C-BE32-E72D297353CC}">
              <c16:uniqueId val="{00000024-A1D0-4D02-B294-CDCBCF62A7BA}"/>
            </c:ext>
          </c:extLst>
        </c:ser>
        <c:ser>
          <c:idx val="6"/>
          <c:order val="6"/>
          <c:tx>
            <c:strRef>
              <c:f>List1!$H$1</c:f>
              <c:strCache>
                <c:ptCount val="1"/>
                <c:pt idx="0">
                  <c:v>Jiné oddělení téhož ZZ</c:v>
                </c:pt>
              </c:strCache>
            </c:strRef>
          </c:tx>
          <c:spPr>
            <a:solidFill>
              <a:schemeClr val="accent1">
                <a:lumMod val="60000"/>
                <a:lumOff val="40000"/>
              </a:schemeClr>
            </a:solidFill>
            <a:ln w="3175">
              <a:solidFill>
                <a:schemeClr val="bg1">
                  <a:lumMod val="50000"/>
                </a:schemeClr>
              </a:solidFill>
            </a:ln>
            <a:effectLst/>
          </c:spPr>
          <c:invertIfNegative val="0"/>
          <c:dLbls>
            <c:dLbl>
              <c:idx val="5"/>
              <c:layout/>
              <c:dLblPos val="ct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25-A1D0-4D02-B294-CDCBCF62A7BA}"/>
                </c:ext>
              </c:extLst>
            </c:dLbl>
            <c:dLbl>
              <c:idx val="6"/>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6-A1D0-4D02-B294-CDCBCF62A7BA}"/>
                </c:ext>
              </c:extLst>
            </c:dLbl>
            <c:dLbl>
              <c:idx val="21"/>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7-A1D0-4D02-B294-CDCBCF62A7BA}"/>
                </c:ext>
              </c:extLst>
            </c:dLbl>
            <c:dLbl>
              <c:idx val="22"/>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8-A1D0-4D02-B294-CDCBCF62A7BA}"/>
                </c:ext>
              </c:extLst>
            </c:dLbl>
            <c:dLbl>
              <c:idx val="23"/>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9-A1D0-4D02-B294-CDCBCF62A7BA}"/>
                </c:ext>
              </c:extLst>
            </c:dLbl>
            <c:numFmt formatCode="0\ %"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dLblPos val="ct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List1!$A$2:$A$22</c:f>
              <c:strCache>
                <c:ptCount val="21"/>
                <c:pt idx="0">
                  <c:v>XVI</c:v>
                </c:pt>
                <c:pt idx="1">
                  <c:v>LBK</c:v>
                </c:pt>
                <c:pt idx="2">
                  <c:v>Jiný</c:v>
                </c:pt>
                <c:pt idx="3">
                  <c:v>XVII</c:v>
                </c:pt>
                <c:pt idx="4">
                  <c:v>LBK</c:v>
                </c:pt>
                <c:pt idx="5">
                  <c:v>Jiný</c:v>
                </c:pt>
                <c:pt idx="6">
                  <c:v>XVIII</c:v>
                </c:pt>
                <c:pt idx="7">
                  <c:v>LBK</c:v>
                </c:pt>
                <c:pt idx="8">
                  <c:v>Jiný</c:v>
                </c:pt>
                <c:pt idx="9">
                  <c:v>XIX</c:v>
                </c:pt>
                <c:pt idx="10">
                  <c:v>LBK</c:v>
                </c:pt>
                <c:pt idx="11">
                  <c:v>Jiný</c:v>
                </c:pt>
                <c:pt idx="12">
                  <c:v>XXIa</c:v>
                </c:pt>
                <c:pt idx="13">
                  <c:v>LBK</c:v>
                </c:pt>
                <c:pt idx="14">
                  <c:v>Jiný</c:v>
                </c:pt>
                <c:pt idx="15">
                  <c:v>XXIb</c:v>
                </c:pt>
                <c:pt idx="16">
                  <c:v>LBK</c:v>
                </c:pt>
                <c:pt idx="17">
                  <c:v>Jiný</c:v>
                </c:pt>
                <c:pt idx="18">
                  <c:v>XXIc</c:v>
                </c:pt>
                <c:pt idx="19">
                  <c:v>LBK</c:v>
                </c:pt>
                <c:pt idx="20">
                  <c:v>Jiný</c:v>
                </c:pt>
              </c:strCache>
            </c:strRef>
          </c:cat>
          <c:val>
            <c:numRef>
              <c:f>List1!$H$2:$H$22</c:f>
              <c:numCache>
                <c:formatCode>0.0\ %</c:formatCode>
                <c:ptCount val="21"/>
                <c:pt idx="1">
                  <c:v>0</c:v>
                </c:pt>
                <c:pt idx="2">
                  <c:v>0</c:v>
                </c:pt>
                <c:pt idx="4">
                  <c:v>0</c:v>
                </c:pt>
                <c:pt idx="5">
                  <c:v>6.8729999999999998E-3</c:v>
                </c:pt>
                <c:pt idx="7">
                  <c:v>3.8830000000000002E-3</c:v>
                </c:pt>
                <c:pt idx="8">
                  <c:v>3.1749999999999999E-3</c:v>
                </c:pt>
                <c:pt idx="10">
                  <c:v>4.9049999999999996E-3</c:v>
                </c:pt>
                <c:pt idx="11">
                  <c:v>3.539E-3</c:v>
                </c:pt>
                <c:pt idx="13">
                  <c:v>3.2699999999999998E-4</c:v>
                </c:pt>
                <c:pt idx="14">
                  <c:v>1.2899999999999999E-3</c:v>
                </c:pt>
                <c:pt idx="16">
                  <c:v>0</c:v>
                </c:pt>
                <c:pt idx="17">
                  <c:v>0</c:v>
                </c:pt>
                <c:pt idx="19">
                  <c:v>7.8650000000000005E-3</c:v>
                </c:pt>
                <c:pt idx="20">
                  <c:v>1.3110999999999999E-2</c:v>
                </c:pt>
              </c:numCache>
            </c:numRef>
          </c:val>
          <c:extLst>
            <c:ext xmlns:c16="http://schemas.microsoft.com/office/drawing/2014/chart" uri="{C3380CC4-5D6E-409C-BE32-E72D297353CC}">
              <c16:uniqueId val="{0000002A-A1D0-4D02-B294-CDCBCF62A7BA}"/>
            </c:ext>
          </c:extLst>
        </c:ser>
        <c:ser>
          <c:idx val="7"/>
          <c:order val="7"/>
          <c:tx>
            <c:strRef>
              <c:f>List1!$I$1</c:f>
              <c:strCache>
                <c:ptCount val="1"/>
                <c:pt idx="0">
                  <c:v>Bez doporučení lékaře</c:v>
                </c:pt>
              </c:strCache>
            </c:strRef>
          </c:tx>
          <c:spPr>
            <a:solidFill>
              <a:srgbClr val="FF9999"/>
            </a:solidFill>
            <a:ln w="3175">
              <a:solidFill>
                <a:schemeClr val="bg1">
                  <a:lumMod val="50000"/>
                </a:schemeClr>
              </a:solidFill>
            </a:ln>
            <a:effectLst/>
          </c:spPr>
          <c:invertIfNegative val="0"/>
          <c:dLbls>
            <c:dLbl>
              <c:idx val="11"/>
              <c:delete val="1"/>
              <c:extLst>
                <c:ext xmlns:c15="http://schemas.microsoft.com/office/drawing/2012/chart" uri="{CE6537A1-D6FC-4f65-9D91-7224C49458BB}"/>
                <c:ext xmlns:c16="http://schemas.microsoft.com/office/drawing/2014/chart" uri="{C3380CC4-5D6E-409C-BE32-E72D297353CC}">
                  <c16:uniqueId val="{0000002B-A1D0-4D02-B294-CDCBCF62A7BA}"/>
                </c:ext>
              </c:extLst>
            </c:dLbl>
            <c:dLbl>
              <c:idx val="16"/>
              <c:delete val="1"/>
              <c:extLst>
                <c:ext xmlns:c15="http://schemas.microsoft.com/office/drawing/2012/chart" uri="{CE6537A1-D6FC-4f65-9D91-7224C49458BB}"/>
                <c:ext xmlns:c16="http://schemas.microsoft.com/office/drawing/2014/chart" uri="{C3380CC4-5D6E-409C-BE32-E72D297353CC}">
                  <c16:uniqueId val="{0000002C-A1D0-4D02-B294-CDCBCF62A7BA}"/>
                </c:ext>
              </c:extLst>
            </c:dLbl>
            <c:dLbl>
              <c:idx val="17"/>
              <c:delete val="1"/>
              <c:extLst>
                <c:ext xmlns:c15="http://schemas.microsoft.com/office/drawing/2012/chart" uri="{CE6537A1-D6FC-4f65-9D91-7224C49458BB}"/>
                <c:ext xmlns:c16="http://schemas.microsoft.com/office/drawing/2014/chart" uri="{C3380CC4-5D6E-409C-BE32-E72D297353CC}">
                  <c16:uniqueId val="{0000002D-A1D0-4D02-B294-CDCBCF62A7BA}"/>
                </c:ext>
              </c:extLst>
            </c:dLbl>
            <c:numFmt formatCode="0\ %"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List1!$A$2:$A$22</c:f>
              <c:strCache>
                <c:ptCount val="21"/>
                <c:pt idx="0">
                  <c:v>XVI</c:v>
                </c:pt>
                <c:pt idx="1">
                  <c:v>LBK</c:v>
                </c:pt>
                <c:pt idx="2">
                  <c:v>Jiný</c:v>
                </c:pt>
                <c:pt idx="3">
                  <c:v>XVII</c:v>
                </c:pt>
                <c:pt idx="4">
                  <c:v>LBK</c:v>
                </c:pt>
                <c:pt idx="5">
                  <c:v>Jiný</c:v>
                </c:pt>
                <c:pt idx="6">
                  <c:v>XVIII</c:v>
                </c:pt>
                <c:pt idx="7">
                  <c:v>LBK</c:v>
                </c:pt>
                <c:pt idx="8">
                  <c:v>Jiný</c:v>
                </c:pt>
                <c:pt idx="9">
                  <c:v>XIX</c:v>
                </c:pt>
                <c:pt idx="10">
                  <c:v>LBK</c:v>
                </c:pt>
                <c:pt idx="11">
                  <c:v>Jiný</c:v>
                </c:pt>
                <c:pt idx="12">
                  <c:v>XXIa</c:v>
                </c:pt>
                <c:pt idx="13">
                  <c:v>LBK</c:v>
                </c:pt>
                <c:pt idx="14">
                  <c:v>Jiný</c:v>
                </c:pt>
                <c:pt idx="15">
                  <c:v>XXIb</c:v>
                </c:pt>
                <c:pt idx="16">
                  <c:v>LBK</c:v>
                </c:pt>
                <c:pt idx="17">
                  <c:v>Jiný</c:v>
                </c:pt>
                <c:pt idx="18">
                  <c:v>XXIc</c:v>
                </c:pt>
                <c:pt idx="19">
                  <c:v>LBK</c:v>
                </c:pt>
                <c:pt idx="20">
                  <c:v>Jiný</c:v>
                </c:pt>
              </c:strCache>
            </c:strRef>
          </c:cat>
          <c:val>
            <c:numRef>
              <c:f>List1!$I$2:$I$22</c:f>
              <c:numCache>
                <c:formatCode>0.0\ %</c:formatCode>
                <c:ptCount val="21"/>
                <c:pt idx="1">
                  <c:v>7.4626999999999999E-2</c:v>
                </c:pt>
                <c:pt idx="2">
                  <c:v>0.115385</c:v>
                </c:pt>
                <c:pt idx="4">
                  <c:v>0.22842599999999999</c:v>
                </c:pt>
                <c:pt idx="5">
                  <c:v>0.61512</c:v>
                </c:pt>
                <c:pt idx="7">
                  <c:v>0.111456</c:v>
                </c:pt>
                <c:pt idx="8">
                  <c:v>0.12381</c:v>
                </c:pt>
                <c:pt idx="10">
                  <c:v>7.3573E-2</c:v>
                </c:pt>
                <c:pt idx="11">
                  <c:v>0.23358200000000001</c:v>
                </c:pt>
                <c:pt idx="13">
                  <c:v>0.85317200000000004</c:v>
                </c:pt>
                <c:pt idx="14">
                  <c:v>0.714839</c:v>
                </c:pt>
                <c:pt idx="16">
                  <c:v>0</c:v>
                </c:pt>
                <c:pt idx="17">
                  <c:v>0</c:v>
                </c:pt>
                <c:pt idx="19">
                  <c:v>4.3487999999999999E-2</c:v>
                </c:pt>
                <c:pt idx="20">
                  <c:v>6.7937999999999998E-2</c:v>
                </c:pt>
              </c:numCache>
            </c:numRef>
          </c:val>
          <c:extLst>
            <c:ext xmlns:c16="http://schemas.microsoft.com/office/drawing/2014/chart" uri="{C3380CC4-5D6E-409C-BE32-E72D297353CC}">
              <c16:uniqueId val="{0000002E-A1D0-4D02-B294-CDCBCF62A7BA}"/>
            </c:ext>
          </c:extLst>
        </c:ser>
        <c:ser>
          <c:idx val="8"/>
          <c:order val="8"/>
          <c:tx>
            <c:strRef>
              <c:f>List1!$J$1</c:f>
              <c:strCache>
                <c:ptCount val="1"/>
                <c:pt idx="0">
                  <c:v>Sociální pracovník</c:v>
                </c:pt>
              </c:strCache>
            </c:strRef>
          </c:tx>
          <c:spPr>
            <a:solidFill>
              <a:srgbClr val="C00000"/>
            </a:solidFill>
            <a:ln w="3175">
              <a:solidFill>
                <a:schemeClr val="bg1">
                  <a:lumMod val="50000"/>
                </a:schemeClr>
              </a:solidFill>
            </a:ln>
            <a:effectLst/>
          </c:spPr>
          <c:invertIfNegative val="0"/>
          <c:dLbls>
            <c:delete val="1"/>
          </c:dLbls>
          <c:cat>
            <c:strRef>
              <c:f>List1!$A$2:$A$22</c:f>
              <c:strCache>
                <c:ptCount val="21"/>
                <c:pt idx="0">
                  <c:v>XVI</c:v>
                </c:pt>
                <c:pt idx="1">
                  <c:v>LBK</c:v>
                </c:pt>
                <c:pt idx="2">
                  <c:v>Jiný</c:v>
                </c:pt>
                <c:pt idx="3">
                  <c:v>XVII</c:v>
                </c:pt>
                <c:pt idx="4">
                  <c:v>LBK</c:v>
                </c:pt>
                <c:pt idx="5">
                  <c:v>Jiný</c:v>
                </c:pt>
                <c:pt idx="6">
                  <c:v>XVIII</c:v>
                </c:pt>
                <c:pt idx="7">
                  <c:v>LBK</c:v>
                </c:pt>
                <c:pt idx="8">
                  <c:v>Jiný</c:v>
                </c:pt>
                <c:pt idx="9">
                  <c:v>XIX</c:v>
                </c:pt>
                <c:pt idx="10">
                  <c:v>LBK</c:v>
                </c:pt>
                <c:pt idx="11">
                  <c:v>Jiný</c:v>
                </c:pt>
                <c:pt idx="12">
                  <c:v>XXIa</c:v>
                </c:pt>
                <c:pt idx="13">
                  <c:v>LBK</c:v>
                </c:pt>
                <c:pt idx="14">
                  <c:v>Jiný</c:v>
                </c:pt>
                <c:pt idx="15">
                  <c:v>XXIb</c:v>
                </c:pt>
                <c:pt idx="16">
                  <c:v>LBK</c:v>
                </c:pt>
                <c:pt idx="17">
                  <c:v>Jiný</c:v>
                </c:pt>
                <c:pt idx="18">
                  <c:v>XXIc</c:v>
                </c:pt>
                <c:pt idx="19">
                  <c:v>LBK</c:v>
                </c:pt>
                <c:pt idx="20">
                  <c:v>Jiný</c:v>
                </c:pt>
              </c:strCache>
            </c:strRef>
          </c:cat>
          <c:val>
            <c:numRef>
              <c:f>List1!$J$2:$J$22</c:f>
              <c:numCache>
                <c:formatCode>0.0\ %</c:formatCode>
                <c:ptCount val="21"/>
                <c:pt idx="1">
                  <c:v>0</c:v>
                </c:pt>
                <c:pt idx="2">
                  <c:v>0</c:v>
                </c:pt>
                <c:pt idx="4">
                  <c:v>0</c:v>
                </c:pt>
                <c:pt idx="5">
                  <c:v>3.4359999999999998E-3</c:v>
                </c:pt>
                <c:pt idx="7">
                  <c:v>3.88E-4</c:v>
                </c:pt>
                <c:pt idx="8">
                  <c:v>0</c:v>
                </c:pt>
                <c:pt idx="10">
                  <c:v>1.4899999999999999E-4</c:v>
                </c:pt>
                <c:pt idx="11">
                  <c:v>0</c:v>
                </c:pt>
                <c:pt idx="13">
                  <c:v>9.810000000000001E-4</c:v>
                </c:pt>
                <c:pt idx="14">
                  <c:v>1.2899999999999999E-3</c:v>
                </c:pt>
                <c:pt idx="16">
                  <c:v>0</c:v>
                </c:pt>
                <c:pt idx="17">
                  <c:v>0</c:v>
                </c:pt>
                <c:pt idx="19">
                  <c:v>2.0820000000000001E-3</c:v>
                </c:pt>
                <c:pt idx="20">
                  <c:v>0</c:v>
                </c:pt>
              </c:numCache>
            </c:numRef>
          </c:val>
          <c:extLst>
            <c:ext xmlns:c16="http://schemas.microsoft.com/office/drawing/2014/chart" uri="{C3380CC4-5D6E-409C-BE32-E72D297353CC}">
              <c16:uniqueId val="{0000002F-A1D0-4D02-B294-CDCBCF62A7BA}"/>
            </c:ext>
          </c:extLst>
        </c:ser>
        <c:ser>
          <c:idx val="9"/>
          <c:order val="9"/>
          <c:tx>
            <c:strRef>
              <c:f>List1!$K$1</c:f>
              <c:strCache>
                <c:ptCount val="1"/>
                <c:pt idx="0">
                  <c:v>Pokračování hospitalizace</c:v>
                </c:pt>
              </c:strCache>
            </c:strRef>
          </c:tx>
          <c:spPr>
            <a:solidFill>
              <a:schemeClr val="bg1">
                <a:lumMod val="50000"/>
              </a:schemeClr>
            </a:solidFill>
            <a:ln w="3175">
              <a:solidFill>
                <a:schemeClr val="bg1">
                  <a:lumMod val="50000"/>
                </a:schemeClr>
              </a:solidFill>
            </a:ln>
            <a:effectLst/>
          </c:spPr>
          <c:invertIfNegative val="0"/>
          <c:dLbls>
            <c:delete val="1"/>
          </c:dLbls>
          <c:cat>
            <c:strRef>
              <c:f>List1!$A$2:$A$22</c:f>
              <c:strCache>
                <c:ptCount val="21"/>
                <c:pt idx="0">
                  <c:v>XVI</c:v>
                </c:pt>
                <c:pt idx="1">
                  <c:v>LBK</c:v>
                </c:pt>
                <c:pt idx="2">
                  <c:v>Jiný</c:v>
                </c:pt>
                <c:pt idx="3">
                  <c:v>XVII</c:v>
                </c:pt>
                <c:pt idx="4">
                  <c:v>LBK</c:v>
                </c:pt>
                <c:pt idx="5">
                  <c:v>Jiný</c:v>
                </c:pt>
                <c:pt idx="6">
                  <c:v>XVIII</c:v>
                </c:pt>
                <c:pt idx="7">
                  <c:v>LBK</c:v>
                </c:pt>
                <c:pt idx="8">
                  <c:v>Jiný</c:v>
                </c:pt>
                <c:pt idx="9">
                  <c:v>XIX</c:v>
                </c:pt>
                <c:pt idx="10">
                  <c:v>LBK</c:v>
                </c:pt>
                <c:pt idx="11">
                  <c:v>Jiný</c:v>
                </c:pt>
                <c:pt idx="12">
                  <c:v>XXIa</c:v>
                </c:pt>
                <c:pt idx="13">
                  <c:v>LBK</c:v>
                </c:pt>
                <c:pt idx="14">
                  <c:v>Jiný</c:v>
                </c:pt>
                <c:pt idx="15">
                  <c:v>XXIb</c:v>
                </c:pt>
                <c:pt idx="16">
                  <c:v>LBK</c:v>
                </c:pt>
                <c:pt idx="17">
                  <c:v>Jiný</c:v>
                </c:pt>
                <c:pt idx="18">
                  <c:v>XXIc</c:v>
                </c:pt>
                <c:pt idx="19">
                  <c:v>LBK</c:v>
                </c:pt>
                <c:pt idx="20">
                  <c:v>Jiný</c:v>
                </c:pt>
              </c:strCache>
            </c:strRef>
          </c:cat>
          <c:val>
            <c:numRef>
              <c:f>List1!$K$2:$K$22</c:f>
              <c:numCache>
                <c:formatCode>0.0\ %</c:formatCode>
                <c:ptCount val="21"/>
                <c:pt idx="1">
                  <c:v>0</c:v>
                </c:pt>
                <c:pt idx="2">
                  <c:v>0</c:v>
                </c:pt>
                <c:pt idx="4">
                  <c:v>0</c:v>
                </c:pt>
                <c:pt idx="5">
                  <c:v>0</c:v>
                </c:pt>
                <c:pt idx="7">
                  <c:v>1.9419999999999999E-3</c:v>
                </c:pt>
                <c:pt idx="8">
                  <c:v>0</c:v>
                </c:pt>
                <c:pt idx="10">
                  <c:v>1.635E-3</c:v>
                </c:pt>
                <c:pt idx="11">
                  <c:v>3.9300000000000001E-4</c:v>
                </c:pt>
                <c:pt idx="13">
                  <c:v>0</c:v>
                </c:pt>
                <c:pt idx="14">
                  <c:v>0</c:v>
                </c:pt>
                <c:pt idx="16">
                  <c:v>0</c:v>
                </c:pt>
                <c:pt idx="17">
                  <c:v>0</c:v>
                </c:pt>
                <c:pt idx="19">
                  <c:v>9.2500000000000004E-4</c:v>
                </c:pt>
                <c:pt idx="20">
                  <c:v>4.7679999999999997E-3</c:v>
                </c:pt>
              </c:numCache>
            </c:numRef>
          </c:val>
          <c:extLst>
            <c:ext xmlns:c16="http://schemas.microsoft.com/office/drawing/2014/chart" uri="{C3380CC4-5D6E-409C-BE32-E72D297353CC}">
              <c16:uniqueId val="{00000030-A1D0-4D02-B294-CDCBCF62A7BA}"/>
            </c:ext>
          </c:extLst>
        </c:ser>
        <c:dLbls>
          <c:dLblPos val="ctr"/>
          <c:showLegendKey val="0"/>
          <c:showVal val="1"/>
          <c:showCatName val="0"/>
          <c:showSerName val="0"/>
          <c:showPercent val="0"/>
          <c:showBubbleSize val="0"/>
        </c:dLbls>
        <c:gapWidth val="40"/>
        <c:overlap val="100"/>
        <c:axId val="495614960"/>
        <c:axId val="495613000"/>
      </c:barChart>
      <c:catAx>
        <c:axId val="495614960"/>
        <c:scaling>
          <c:orientation val="maxMin"/>
        </c:scaling>
        <c:delete val="0"/>
        <c:axPos val="l"/>
        <c:numFmt formatCode="General" sourceLinked="1"/>
        <c:majorTickMark val="none"/>
        <c:minorTickMark val="none"/>
        <c:tickLblPos val="none"/>
        <c:spPr>
          <a:noFill/>
          <a:ln w="9525" cap="flat" cmpd="sng" algn="ctr">
            <a:solidFill>
              <a:schemeClr val="tx1"/>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495613000"/>
        <c:crosses val="autoZero"/>
        <c:auto val="1"/>
        <c:lblAlgn val="ctr"/>
        <c:lblOffset val="100"/>
        <c:tickMarkSkip val="1"/>
        <c:noMultiLvlLbl val="0"/>
      </c:catAx>
      <c:valAx>
        <c:axId val="495613000"/>
        <c:scaling>
          <c:orientation val="minMax"/>
        </c:scaling>
        <c:delete val="0"/>
        <c:axPos val="t"/>
        <c:numFmt formatCode="0\ %" sourceLinked="0"/>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495614960"/>
        <c:crosses val="autoZero"/>
        <c:crossBetween val="between"/>
        <c:majorUnit val="0.2"/>
      </c:valAx>
      <c:spPr>
        <a:noFill/>
        <a:ln>
          <a:noFill/>
        </a:ln>
        <a:effectLst/>
      </c:spPr>
    </c:plotArea>
    <c:legend>
      <c:legendPos val="b"/>
      <c:layout>
        <c:manualLayout>
          <c:xMode val="edge"/>
          <c:yMode val="edge"/>
          <c:x val="3.5394116376074571E-2"/>
          <c:y val="0.81383291379140255"/>
          <c:w val="0.91579376495666498"/>
          <c:h val="0.13784876462511259"/>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legend>
    <c:plotVisOnly val="1"/>
    <c:dispBlanksAs val="gap"/>
    <c:showDLblsOverMax val="0"/>
  </c:chart>
  <c:spPr>
    <a:noFill/>
    <a:ln>
      <a:noFill/>
    </a:ln>
    <a:effectLst/>
  </c:spPr>
  <c:txPr>
    <a:bodyPr/>
    <a:lstStyle/>
    <a:p>
      <a:pPr>
        <a:defRPr sz="800">
          <a:solidFill>
            <a:schemeClr val="tx1"/>
          </a:solidFill>
        </a:defRPr>
      </a:pPr>
      <a:endParaRPr lang="cs-CZ"/>
    </a:p>
  </c:txPr>
  <c:externalData r:id="rId3">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List1!$B$1</c:f>
              <c:strCache>
                <c:ptCount val="1"/>
                <c:pt idx="0">
                  <c:v>LBK</c:v>
                </c:pt>
              </c:strCache>
            </c:strRef>
          </c:tx>
          <c:spPr>
            <a:solidFill>
              <a:schemeClr val="accent1"/>
            </a:solidFill>
            <a:ln>
              <a:solidFill>
                <a:schemeClr val="bg1"/>
              </a:solidFill>
            </a:ln>
          </c:spPr>
          <c:invertIfNegative val="0"/>
          <c:dLbls>
            <c:numFmt formatCode="#,##0" sourceLinked="0"/>
            <c:spPr>
              <a:noFill/>
              <a:ln>
                <a:noFill/>
              </a:ln>
              <a:effectLst/>
            </c:spPr>
            <c:txPr>
              <a:bodyPr rot="-5400000" vert="horz" wrap="square" lIns="38100" tIns="19050" rIns="38100" bIns="19050" anchor="ctr">
                <a:spAutoFit/>
              </a:bodyPr>
              <a:lstStyle/>
              <a:p>
                <a:pPr>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ext>
            </c:extLst>
          </c:dLbls>
          <c:cat>
            <c:numRef>
              <c:f>List1!$A$2:$A$13</c:f>
              <c:numCache>
                <c:formatCode>###0</c:formatCode>
                <c:ptCount val="12"/>
                <c:pt idx="0">
                  <c:v>2007</c:v>
                </c:pt>
                <c:pt idx="1">
                  <c:v>2008</c:v>
                </c:pt>
                <c:pt idx="2">
                  <c:v>2009</c:v>
                </c:pt>
                <c:pt idx="3">
                  <c:v>2010</c:v>
                </c:pt>
                <c:pt idx="4">
                  <c:v>2011</c:v>
                </c:pt>
                <c:pt idx="5">
                  <c:v>2012</c:v>
                </c:pt>
                <c:pt idx="6">
                  <c:v>2013</c:v>
                </c:pt>
                <c:pt idx="7">
                  <c:v>2014</c:v>
                </c:pt>
                <c:pt idx="8">
                  <c:v>2015</c:v>
                </c:pt>
                <c:pt idx="9">
                  <c:v>2016</c:v>
                </c:pt>
                <c:pt idx="10">
                  <c:v>2017</c:v>
                </c:pt>
                <c:pt idx="11" formatCode="General">
                  <c:v>2018</c:v>
                </c:pt>
              </c:numCache>
            </c:numRef>
          </c:cat>
          <c:val>
            <c:numRef>
              <c:f>List1!$B$2:$B$13</c:f>
              <c:numCache>
                <c:formatCode>###0</c:formatCode>
                <c:ptCount val="12"/>
                <c:pt idx="0">
                  <c:v>11257</c:v>
                </c:pt>
                <c:pt idx="1">
                  <c:v>11317</c:v>
                </c:pt>
                <c:pt idx="2">
                  <c:v>11883</c:v>
                </c:pt>
                <c:pt idx="3">
                  <c:v>11819</c:v>
                </c:pt>
                <c:pt idx="4">
                  <c:v>11809</c:v>
                </c:pt>
                <c:pt idx="5">
                  <c:v>13205</c:v>
                </c:pt>
                <c:pt idx="6">
                  <c:v>13277</c:v>
                </c:pt>
                <c:pt idx="7">
                  <c:v>12354</c:v>
                </c:pt>
                <c:pt idx="8">
                  <c:v>11858</c:v>
                </c:pt>
                <c:pt idx="9">
                  <c:v>9821</c:v>
                </c:pt>
                <c:pt idx="10">
                  <c:v>10628</c:v>
                </c:pt>
                <c:pt idx="11">
                  <c:v>11474</c:v>
                </c:pt>
              </c:numCache>
            </c:numRef>
          </c:val>
          <c:extLst>
            <c:ext xmlns:c16="http://schemas.microsoft.com/office/drawing/2014/chart" uri="{C3380CC4-5D6E-409C-BE32-E72D297353CC}">
              <c16:uniqueId val="{00000000-BC6E-4485-9948-9FDF6D155D97}"/>
            </c:ext>
          </c:extLst>
        </c:ser>
        <c:dLbls>
          <c:showLegendKey val="0"/>
          <c:showVal val="0"/>
          <c:showCatName val="0"/>
          <c:showSerName val="0"/>
          <c:showPercent val="0"/>
          <c:showBubbleSize val="0"/>
        </c:dLbls>
        <c:gapWidth val="20"/>
        <c:axId val="467363064"/>
        <c:axId val="467354048"/>
      </c:barChart>
      <c:catAx>
        <c:axId val="467363064"/>
        <c:scaling>
          <c:orientation val="minMax"/>
        </c:scaling>
        <c:delete val="0"/>
        <c:axPos val="b"/>
        <c:numFmt formatCode="###0" sourceLinked="1"/>
        <c:majorTickMark val="none"/>
        <c:minorTickMark val="none"/>
        <c:tickLblPos val="nextTo"/>
        <c:spPr>
          <a:ln>
            <a:solidFill>
              <a:schemeClr val="tx1"/>
            </a:solidFill>
          </a:ln>
        </c:spPr>
        <c:txPr>
          <a:bodyPr rot="-2700000"/>
          <a:lstStyle/>
          <a:p>
            <a:pPr>
              <a:defRPr/>
            </a:pPr>
            <a:endParaRPr lang="cs-CZ"/>
          </a:p>
        </c:txPr>
        <c:crossAx val="467354048"/>
        <c:crosses val="autoZero"/>
        <c:auto val="1"/>
        <c:lblAlgn val="ctr"/>
        <c:lblOffset val="0"/>
        <c:tickLblSkip val="1"/>
        <c:tickMarkSkip val="30"/>
        <c:noMultiLvlLbl val="0"/>
      </c:catAx>
      <c:valAx>
        <c:axId val="467354048"/>
        <c:scaling>
          <c:orientation val="minMax"/>
          <c:min val="0"/>
        </c:scaling>
        <c:delete val="0"/>
        <c:axPos val="l"/>
        <c:majorGridlines>
          <c:spPr>
            <a:ln>
              <a:noFill/>
            </a:ln>
          </c:spPr>
        </c:majorGridlines>
        <c:numFmt formatCode="#,##0" sourceLinked="0"/>
        <c:majorTickMark val="out"/>
        <c:minorTickMark val="none"/>
        <c:tickLblPos val="nextTo"/>
        <c:spPr>
          <a:ln>
            <a:solidFill>
              <a:schemeClr val="tx1"/>
            </a:solidFill>
          </a:ln>
        </c:spPr>
        <c:crossAx val="467363064"/>
        <c:crosses val="autoZero"/>
        <c:crossBetween val="between"/>
      </c:valAx>
    </c:plotArea>
    <c:plotVisOnly val="1"/>
    <c:dispBlanksAs val="gap"/>
    <c:showDLblsOverMax val="0"/>
  </c:chart>
  <c:txPr>
    <a:bodyPr/>
    <a:lstStyle/>
    <a:p>
      <a:pPr>
        <a:defRPr sz="1000">
          <a:solidFill>
            <a:schemeClr val="tx1"/>
          </a:solidFill>
        </a:defRPr>
      </a:pPr>
      <a:endParaRPr lang="cs-CZ"/>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List1!$A$2</c:f>
              <c:strCache>
                <c:ptCount val="1"/>
                <c:pt idx="0">
                  <c:v>Ostatní</c:v>
                </c:pt>
              </c:strCache>
            </c:strRef>
          </c:tx>
          <c:spPr>
            <a:solidFill>
              <a:srgbClr val="BFBFBF"/>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List1!$B$1:$K$1</c:f>
              <c:strCache>
                <c:ptCount val="10"/>
                <c:pt idx="0">
                  <c:v>&lt;=10</c:v>
                </c:pt>
                <c:pt idx="1">
                  <c:v>11-20</c:v>
                </c:pt>
                <c:pt idx="2">
                  <c:v>21-30</c:v>
                </c:pt>
                <c:pt idx="3">
                  <c:v>31-40</c:v>
                </c:pt>
                <c:pt idx="4">
                  <c:v>41-50</c:v>
                </c:pt>
                <c:pt idx="5">
                  <c:v>51-60</c:v>
                </c:pt>
                <c:pt idx="6">
                  <c:v>61-70</c:v>
                </c:pt>
                <c:pt idx="7">
                  <c:v>71-80</c:v>
                </c:pt>
                <c:pt idx="8">
                  <c:v>81-90</c:v>
                </c:pt>
                <c:pt idx="9">
                  <c:v>91+</c:v>
                </c:pt>
              </c:strCache>
            </c:strRef>
          </c:cat>
          <c:val>
            <c:numRef>
              <c:f>List1!$B$2:$K$2</c:f>
              <c:numCache>
                <c:formatCode>#,##0.0</c:formatCode>
                <c:ptCount val="10"/>
                <c:pt idx="0">
                  <c:v>67.5</c:v>
                </c:pt>
                <c:pt idx="1">
                  <c:v>42.3</c:v>
                </c:pt>
                <c:pt idx="2">
                  <c:v>30.3</c:v>
                </c:pt>
                <c:pt idx="3">
                  <c:v>32.700000000000003</c:v>
                </c:pt>
                <c:pt idx="4">
                  <c:v>27.1</c:v>
                </c:pt>
                <c:pt idx="5">
                  <c:v>23.9</c:v>
                </c:pt>
                <c:pt idx="6">
                  <c:v>23.1</c:v>
                </c:pt>
                <c:pt idx="7">
                  <c:v>23.7</c:v>
                </c:pt>
                <c:pt idx="8">
                  <c:v>28.2</c:v>
                </c:pt>
                <c:pt idx="9">
                  <c:v>33.299999999999997</c:v>
                </c:pt>
              </c:numCache>
            </c:numRef>
          </c:val>
          <c:extLst>
            <c:ext xmlns:c16="http://schemas.microsoft.com/office/drawing/2014/chart" uri="{C3380CC4-5D6E-409C-BE32-E72D297353CC}">
              <c16:uniqueId val="{00000000-5700-4947-BDC6-84BAA9318E2B}"/>
            </c:ext>
          </c:extLst>
        </c:ser>
        <c:ser>
          <c:idx val="1"/>
          <c:order val="1"/>
          <c:tx>
            <c:strRef>
              <c:f>List1!$A$3</c:f>
              <c:strCache>
                <c:ptCount val="1"/>
                <c:pt idx="0">
                  <c:v>Nemoci nervové soustavy, oka a ucha</c:v>
                </c:pt>
              </c:strCache>
            </c:strRef>
          </c:tx>
          <c:spPr>
            <a:solidFill>
              <a:srgbClr val="666699"/>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List1!$B$1:$K$1</c:f>
              <c:strCache>
                <c:ptCount val="10"/>
                <c:pt idx="0">
                  <c:v>&lt;=10</c:v>
                </c:pt>
                <c:pt idx="1">
                  <c:v>11-20</c:v>
                </c:pt>
                <c:pt idx="2">
                  <c:v>21-30</c:v>
                </c:pt>
                <c:pt idx="3">
                  <c:v>31-40</c:v>
                </c:pt>
                <c:pt idx="4">
                  <c:v>41-50</c:v>
                </c:pt>
                <c:pt idx="5">
                  <c:v>51-60</c:v>
                </c:pt>
                <c:pt idx="6">
                  <c:v>61-70</c:v>
                </c:pt>
                <c:pt idx="7">
                  <c:v>71-80</c:v>
                </c:pt>
                <c:pt idx="8">
                  <c:v>81-90</c:v>
                </c:pt>
                <c:pt idx="9">
                  <c:v>91+</c:v>
                </c:pt>
              </c:strCache>
            </c:strRef>
          </c:cat>
          <c:val>
            <c:numRef>
              <c:f>List1!$B$3:$K$3</c:f>
              <c:numCache>
                <c:formatCode>#,##0.0</c:formatCode>
                <c:ptCount val="10"/>
                <c:pt idx="0">
                  <c:v>3.5</c:v>
                </c:pt>
                <c:pt idx="1">
                  <c:v>4.5999999999999996</c:v>
                </c:pt>
                <c:pt idx="2">
                  <c:v>2.8</c:v>
                </c:pt>
                <c:pt idx="3">
                  <c:v>3.7</c:v>
                </c:pt>
                <c:pt idx="4">
                  <c:v>5.9</c:v>
                </c:pt>
                <c:pt idx="5">
                  <c:v>6.3</c:v>
                </c:pt>
                <c:pt idx="6">
                  <c:v>5.7</c:v>
                </c:pt>
                <c:pt idx="7">
                  <c:v>6.2</c:v>
                </c:pt>
                <c:pt idx="8">
                  <c:v>4.9000000000000004</c:v>
                </c:pt>
                <c:pt idx="9">
                  <c:v>2.2999999999999998</c:v>
                </c:pt>
              </c:numCache>
            </c:numRef>
          </c:val>
          <c:extLst>
            <c:ext xmlns:c16="http://schemas.microsoft.com/office/drawing/2014/chart" uri="{C3380CC4-5D6E-409C-BE32-E72D297353CC}">
              <c16:uniqueId val="{00000001-5700-4947-BDC6-84BAA9318E2B}"/>
            </c:ext>
          </c:extLst>
        </c:ser>
        <c:ser>
          <c:idx val="2"/>
          <c:order val="2"/>
          <c:tx>
            <c:strRef>
              <c:f>List1!$A$4</c:f>
              <c:strCache>
                <c:ptCount val="1"/>
                <c:pt idx="0">
                  <c:v>Těhotenství, porod, šestinedělí</c:v>
                </c:pt>
              </c:strCache>
            </c:strRef>
          </c:tx>
          <c:spPr>
            <a:solidFill>
              <a:srgbClr val="800080"/>
            </a:solidFill>
            <a:ln>
              <a:solidFill>
                <a:schemeClr val="tx1"/>
              </a:solidFill>
            </a:ln>
            <a:effectLst/>
          </c:spPr>
          <c:invertIfNegative val="0"/>
          <c:dLbls>
            <c:dLbl>
              <c:idx val="5"/>
              <c:delete val="1"/>
              <c:extLst>
                <c:ext xmlns:c15="http://schemas.microsoft.com/office/drawing/2012/chart" uri="{CE6537A1-D6FC-4f65-9D91-7224C49458BB}"/>
                <c:ext xmlns:c16="http://schemas.microsoft.com/office/drawing/2014/chart" uri="{C3380CC4-5D6E-409C-BE32-E72D297353CC}">
                  <c16:uniqueId val="{00000002-5700-4947-BDC6-84BAA9318E2B}"/>
                </c:ext>
              </c:extLst>
            </c:dLbl>
            <c:dLbl>
              <c:idx val="6"/>
              <c:delete val="1"/>
              <c:extLst>
                <c:ext xmlns:c15="http://schemas.microsoft.com/office/drawing/2012/chart" uri="{CE6537A1-D6FC-4f65-9D91-7224C49458BB}"/>
                <c:ext xmlns:c16="http://schemas.microsoft.com/office/drawing/2014/chart" uri="{C3380CC4-5D6E-409C-BE32-E72D297353CC}">
                  <c16:uniqueId val="{00000003-5700-4947-BDC6-84BAA9318E2B}"/>
                </c:ext>
              </c:extLst>
            </c:dLbl>
            <c:dLbl>
              <c:idx val="7"/>
              <c:delete val="1"/>
              <c:extLst>
                <c:ext xmlns:c15="http://schemas.microsoft.com/office/drawing/2012/chart" uri="{CE6537A1-D6FC-4f65-9D91-7224C49458BB}"/>
                <c:ext xmlns:c16="http://schemas.microsoft.com/office/drawing/2014/chart" uri="{C3380CC4-5D6E-409C-BE32-E72D297353CC}">
                  <c16:uniqueId val="{00000004-5700-4947-BDC6-84BAA9318E2B}"/>
                </c:ext>
              </c:extLst>
            </c:dLbl>
            <c:dLbl>
              <c:idx val="8"/>
              <c:delete val="1"/>
              <c:extLst>
                <c:ext xmlns:c15="http://schemas.microsoft.com/office/drawing/2012/chart" uri="{CE6537A1-D6FC-4f65-9D91-7224C49458BB}"/>
                <c:ext xmlns:c16="http://schemas.microsoft.com/office/drawing/2014/chart" uri="{C3380CC4-5D6E-409C-BE32-E72D297353CC}">
                  <c16:uniqueId val="{00000005-5700-4947-BDC6-84BAA9318E2B}"/>
                </c:ext>
              </c:extLst>
            </c:dLbl>
            <c:dLbl>
              <c:idx val="9"/>
              <c:delete val="1"/>
              <c:extLst>
                <c:ext xmlns:c15="http://schemas.microsoft.com/office/drawing/2012/chart" uri="{CE6537A1-D6FC-4f65-9D91-7224C49458BB}"/>
                <c:ext xmlns:c16="http://schemas.microsoft.com/office/drawing/2014/chart" uri="{C3380CC4-5D6E-409C-BE32-E72D297353CC}">
                  <c16:uniqueId val="{00000006-5700-4947-BDC6-84BAA9318E2B}"/>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List1!$B$1:$K$1</c:f>
              <c:strCache>
                <c:ptCount val="10"/>
                <c:pt idx="0">
                  <c:v>&lt;=10</c:v>
                </c:pt>
                <c:pt idx="1">
                  <c:v>11-20</c:v>
                </c:pt>
                <c:pt idx="2">
                  <c:v>21-30</c:v>
                </c:pt>
                <c:pt idx="3">
                  <c:v>31-40</c:v>
                </c:pt>
                <c:pt idx="4">
                  <c:v>41-50</c:v>
                </c:pt>
                <c:pt idx="5">
                  <c:v>51-60</c:v>
                </c:pt>
                <c:pt idx="6">
                  <c:v>61-70</c:v>
                </c:pt>
                <c:pt idx="7">
                  <c:v>71-80</c:v>
                </c:pt>
                <c:pt idx="8">
                  <c:v>81-90</c:v>
                </c:pt>
                <c:pt idx="9">
                  <c:v>91+</c:v>
                </c:pt>
              </c:strCache>
            </c:strRef>
          </c:cat>
          <c:val>
            <c:numRef>
              <c:f>List1!$B$4:$K$4</c:f>
              <c:numCache>
                <c:formatCode>#,##0.0</c:formatCode>
                <c:ptCount val="10"/>
                <c:pt idx="0">
                  <c:v>0</c:v>
                </c:pt>
                <c:pt idx="1">
                  <c:v>8.8000000000000007</c:v>
                </c:pt>
                <c:pt idx="2">
                  <c:v>35.200000000000003</c:v>
                </c:pt>
                <c:pt idx="3">
                  <c:v>24.7</c:v>
                </c:pt>
                <c:pt idx="4">
                  <c:v>2.1</c:v>
                </c:pt>
                <c:pt idx="5">
                  <c:v>0</c:v>
                </c:pt>
                <c:pt idx="6">
                  <c:v>0</c:v>
                </c:pt>
                <c:pt idx="7">
                  <c:v>0</c:v>
                </c:pt>
                <c:pt idx="8">
                  <c:v>0</c:v>
                </c:pt>
                <c:pt idx="9">
                  <c:v>0</c:v>
                </c:pt>
              </c:numCache>
            </c:numRef>
          </c:val>
          <c:extLst>
            <c:ext xmlns:c16="http://schemas.microsoft.com/office/drawing/2014/chart" uri="{C3380CC4-5D6E-409C-BE32-E72D297353CC}">
              <c16:uniqueId val="{00000007-5700-4947-BDC6-84BAA9318E2B}"/>
            </c:ext>
          </c:extLst>
        </c:ser>
        <c:ser>
          <c:idx val="3"/>
          <c:order val="3"/>
          <c:tx>
            <c:strRef>
              <c:f>List1!$A$5</c:f>
              <c:strCache>
                <c:ptCount val="1"/>
                <c:pt idx="0">
                  <c:v>Novotvary</c:v>
                </c:pt>
              </c:strCache>
            </c:strRef>
          </c:tx>
          <c:spPr>
            <a:solidFill>
              <a:srgbClr val="CC99FF"/>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List1!$B$1:$K$1</c:f>
              <c:strCache>
                <c:ptCount val="10"/>
                <c:pt idx="0">
                  <c:v>&lt;=10</c:v>
                </c:pt>
                <c:pt idx="1">
                  <c:v>11-20</c:v>
                </c:pt>
                <c:pt idx="2">
                  <c:v>21-30</c:v>
                </c:pt>
                <c:pt idx="3">
                  <c:v>31-40</c:v>
                </c:pt>
                <c:pt idx="4">
                  <c:v>41-50</c:v>
                </c:pt>
                <c:pt idx="5">
                  <c:v>51-60</c:v>
                </c:pt>
                <c:pt idx="6">
                  <c:v>61-70</c:v>
                </c:pt>
                <c:pt idx="7">
                  <c:v>71-80</c:v>
                </c:pt>
                <c:pt idx="8">
                  <c:v>81-90</c:v>
                </c:pt>
                <c:pt idx="9">
                  <c:v>91+</c:v>
                </c:pt>
              </c:strCache>
            </c:strRef>
          </c:cat>
          <c:val>
            <c:numRef>
              <c:f>List1!$B$5:$K$5</c:f>
              <c:numCache>
                <c:formatCode>#,##0.0</c:formatCode>
                <c:ptCount val="10"/>
                <c:pt idx="0">
                  <c:v>1</c:v>
                </c:pt>
                <c:pt idx="1">
                  <c:v>2.2000000000000002</c:v>
                </c:pt>
                <c:pt idx="2">
                  <c:v>1.6</c:v>
                </c:pt>
                <c:pt idx="3">
                  <c:v>2.9</c:v>
                </c:pt>
                <c:pt idx="4">
                  <c:v>7.9</c:v>
                </c:pt>
                <c:pt idx="5">
                  <c:v>9.6999999999999993</c:v>
                </c:pt>
                <c:pt idx="6">
                  <c:v>11.4</c:v>
                </c:pt>
                <c:pt idx="7">
                  <c:v>10</c:v>
                </c:pt>
                <c:pt idx="8">
                  <c:v>6.5</c:v>
                </c:pt>
                <c:pt idx="9">
                  <c:v>3.7</c:v>
                </c:pt>
              </c:numCache>
            </c:numRef>
          </c:val>
          <c:extLst>
            <c:ext xmlns:c16="http://schemas.microsoft.com/office/drawing/2014/chart" uri="{C3380CC4-5D6E-409C-BE32-E72D297353CC}">
              <c16:uniqueId val="{00000008-5700-4947-BDC6-84BAA9318E2B}"/>
            </c:ext>
          </c:extLst>
        </c:ser>
        <c:ser>
          <c:idx val="4"/>
          <c:order val="4"/>
          <c:tx>
            <c:strRef>
              <c:f>List1!$A$6</c:f>
              <c:strCache>
                <c:ptCount val="1"/>
                <c:pt idx="0">
                  <c:v>Nemoci svalové, kosterní soustavy a kůže</c:v>
                </c:pt>
              </c:strCache>
            </c:strRef>
          </c:tx>
          <c:spPr>
            <a:solidFill>
              <a:srgbClr val="33CCFF"/>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List1!$B$1:$K$1</c:f>
              <c:strCache>
                <c:ptCount val="10"/>
                <c:pt idx="0">
                  <c:v>&lt;=10</c:v>
                </c:pt>
                <c:pt idx="1">
                  <c:v>11-20</c:v>
                </c:pt>
                <c:pt idx="2">
                  <c:v>21-30</c:v>
                </c:pt>
                <c:pt idx="3">
                  <c:v>31-40</c:v>
                </c:pt>
                <c:pt idx="4">
                  <c:v>41-50</c:v>
                </c:pt>
                <c:pt idx="5">
                  <c:v>51-60</c:v>
                </c:pt>
                <c:pt idx="6">
                  <c:v>61-70</c:v>
                </c:pt>
                <c:pt idx="7">
                  <c:v>71-80</c:v>
                </c:pt>
                <c:pt idx="8">
                  <c:v>81-90</c:v>
                </c:pt>
                <c:pt idx="9">
                  <c:v>91+</c:v>
                </c:pt>
              </c:strCache>
            </c:strRef>
          </c:cat>
          <c:val>
            <c:numRef>
              <c:f>List1!$B$6:$K$6</c:f>
              <c:numCache>
                <c:formatCode>#,##0.0</c:formatCode>
                <c:ptCount val="10"/>
                <c:pt idx="0">
                  <c:v>1.8</c:v>
                </c:pt>
                <c:pt idx="1">
                  <c:v>7.3</c:v>
                </c:pt>
                <c:pt idx="2">
                  <c:v>5</c:v>
                </c:pt>
                <c:pt idx="3">
                  <c:v>7.1</c:v>
                </c:pt>
                <c:pt idx="4">
                  <c:v>13.1</c:v>
                </c:pt>
                <c:pt idx="5">
                  <c:v>14.4</c:v>
                </c:pt>
                <c:pt idx="6">
                  <c:v>11.3</c:v>
                </c:pt>
                <c:pt idx="7">
                  <c:v>9.6999999999999993</c:v>
                </c:pt>
                <c:pt idx="8">
                  <c:v>6.6</c:v>
                </c:pt>
                <c:pt idx="9">
                  <c:v>4.0999999999999996</c:v>
                </c:pt>
              </c:numCache>
            </c:numRef>
          </c:val>
          <c:extLst>
            <c:ext xmlns:c16="http://schemas.microsoft.com/office/drawing/2014/chart" uri="{C3380CC4-5D6E-409C-BE32-E72D297353CC}">
              <c16:uniqueId val="{00000009-5700-4947-BDC6-84BAA9318E2B}"/>
            </c:ext>
          </c:extLst>
        </c:ser>
        <c:ser>
          <c:idx val="5"/>
          <c:order val="5"/>
          <c:tx>
            <c:strRef>
              <c:f>List1!$A$7</c:f>
              <c:strCache>
                <c:ptCount val="1"/>
                <c:pt idx="0">
                  <c:v>Nemoci trávící, močové a pohlavní soustavy</c:v>
                </c:pt>
              </c:strCache>
            </c:strRef>
          </c:tx>
          <c:spPr>
            <a:solidFill>
              <a:srgbClr val="92D050"/>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List1!$B$1:$K$1</c:f>
              <c:strCache>
                <c:ptCount val="10"/>
                <c:pt idx="0">
                  <c:v>&lt;=10</c:v>
                </c:pt>
                <c:pt idx="1">
                  <c:v>11-20</c:v>
                </c:pt>
                <c:pt idx="2">
                  <c:v>21-30</c:v>
                </c:pt>
                <c:pt idx="3">
                  <c:v>31-40</c:v>
                </c:pt>
                <c:pt idx="4">
                  <c:v>41-50</c:v>
                </c:pt>
                <c:pt idx="5">
                  <c:v>51-60</c:v>
                </c:pt>
                <c:pt idx="6">
                  <c:v>61-70</c:v>
                </c:pt>
                <c:pt idx="7">
                  <c:v>71-80</c:v>
                </c:pt>
                <c:pt idx="8">
                  <c:v>81-90</c:v>
                </c:pt>
                <c:pt idx="9">
                  <c:v>91+</c:v>
                </c:pt>
              </c:strCache>
            </c:strRef>
          </c:cat>
          <c:val>
            <c:numRef>
              <c:f>List1!$B$7:$K$7</c:f>
              <c:numCache>
                <c:formatCode>#,##0.0</c:formatCode>
                <c:ptCount val="10"/>
                <c:pt idx="0">
                  <c:v>7.8</c:v>
                </c:pt>
                <c:pt idx="1">
                  <c:v>17.899999999999999</c:v>
                </c:pt>
                <c:pt idx="2">
                  <c:v>16.2</c:v>
                </c:pt>
                <c:pt idx="3">
                  <c:v>18.399999999999999</c:v>
                </c:pt>
                <c:pt idx="4">
                  <c:v>26.2</c:v>
                </c:pt>
                <c:pt idx="5">
                  <c:v>21.7</c:v>
                </c:pt>
                <c:pt idx="6">
                  <c:v>19.100000000000001</c:v>
                </c:pt>
                <c:pt idx="7">
                  <c:v>16.5</c:v>
                </c:pt>
                <c:pt idx="8">
                  <c:v>13.9</c:v>
                </c:pt>
                <c:pt idx="9">
                  <c:v>13.6</c:v>
                </c:pt>
              </c:numCache>
            </c:numRef>
          </c:val>
          <c:extLst>
            <c:ext xmlns:c16="http://schemas.microsoft.com/office/drawing/2014/chart" uri="{C3380CC4-5D6E-409C-BE32-E72D297353CC}">
              <c16:uniqueId val="{0000000A-5700-4947-BDC6-84BAA9318E2B}"/>
            </c:ext>
          </c:extLst>
        </c:ser>
        <c:ser>
          <c:idx val="6"/>
          <c:order val="6"/>
          <c:tx>
            <c:strRef>
              <c:f>List1!$A$8</c:f>
              <c:strCache>
                <c:ptCount val="1"/>
                <c:pt idx="0">
                  <c:v>Nemoci cévní a dýchací soustavy</c:v>
                </c:pt>
              </c:strCache>
            </c:strRef>
          </c:tx>
          <c:spPr>
            <a:solidFill>
              <a:srgbClr val="FF9900"/>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List1!$B$1:$K$1</c:f>
              <c:strCache>
                <c:ptCount val="10"/>
                <c:pt idx="0">
                  <c:v>&lt;=10</c:v>
                </c:pt>
                <c:pt idx="1">
                  <c:v>11-20</c:v>
                </c:pt>
                <c:pt idx="2">
                  <c:v>21-30</c:v>
                </c:pt>
                <c:pt idx="3">
                  <c:v>31-40</c:v>
                </c:pt>
                <c:pt idx="4">
                  <c:v>41-50</c:v>
                </c:pt>
                <c:pt idx="5">
                  <c:v>51-60</c:v>
                </c:pt>
                <c:pt idx="6">
                  <c:v>61-70</c:v>
                </c:pt>
                <c:pt idx="7">
                  <c:v>71-80</c:v>
                </c:pt>
                <c:pt idx="8">
                  <c:v>81-90</c:v>
                </c:pt>
                <c:pt idx="9">
                  <c:v>91+</c:v>
                </c:pt>
              </c:strCache>
            </c:strRef>
          </c:cat>
          <c:val>
            <c:numRef>
              <c:f>List1!$B$8:$K$8</c:f>
              <c:numCache>
                <c:formatCode>#,##0.0</c:formatCode>
                <c:ptCount val="10"/>
                <c:pt idx="0">
                  <c:v>17.5</c:v>
                </c:pt>
                <c:pt idx="1">
                  <c:v>9.3000000000000007</c:v>
                </c:pt>
                <c:pt idx="2">
                  <c:v>4.3</c:v>
                </c:pt>
                <c:pt idx="3">
                  <c:v>6.2</c:v>
                </c:pt>
                <c:pt idx="4">
                  <c:v>12.6</c:v>
                </c:pt>
                <c:pt idx="5">
                  <c:v>21</c:v>
                </c:pt>
                <c:pt idx="6">
                  <c:v>27.9</c:v>
                </c:pt>
                <c:pt idx="7">
                  <c:v>32.6</c:v>
                </c:pt>
                <c:pt idx="8">
                  <c:v>38.200000000000003</c:v>
                </c:pt>
                <c:pt idx="9">
                  <c:v>41.5</c:v>
                </c:pt>
              </c:numCache>
            </c:numRef>
          </c:val>
          <c:extLst>
            <c:ext xmlns:c16="http://schemas.microsoft.com/office/drawing/2014/chart" uri="{C3380CC4-5D6E-409C-BE32-E72D297353CC}">
              <c16:uniqueId val="{0000000B-5700-4947-BDC6-84BAA9318E2B}"/>
            </c:ext>
          </c:extLst>
        </c:ser>
        <c:ser>
          <c:idx val="7"/>
          <c:order val="7"/>
          <c:tx>
            <c:strRef>
              <c:f>List1!$A$9</c:f>
              <c:strCache>
                <c:ptCount val="1"/>
                <c:pt idx="0">
                  <c:v>Psychiatrické diagnózy</c:v>
                </c:pt>
              </c:strCache>
            </c:strRef>
          </c:tx>
          <c:spPr>
            <a:solidFill>
              <a:srgbClr val="FF0000"/>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List1!$B$1:$K$1</c:f>
              <c:strCache>
                <c:ptCount val="10"/>
                <c:pt idx="0">
                  <c:v>&lt;=10</c:v>
                </c:pt>
                <c:pt idx="1">
                  <c:v>11-20</c:v>
                </c:pt>
                <c:pt idx="2">
                  <c:v>21-30</c:v>
                </c:pt>
                <c:pt idx="3">
                  <c:v>31-40</c:v>
                </c:pt>
                <c:pt idx="4">
                  <c:v>41-50</c:v>
                </c:pt>
                <c:pt idx="5">
                  <c:v>51-60</c:v>
                </c:pt>
                <c:pt idx="6">
                  <c:v>61-70</c:v>
                </c:pt>
                <c:pt idx="7">
                  <c:v>71-80</c:v>
                </c:pt>
                <c:pt idx="8">
                  <c:v>81-90</c:v>
                </c:pt>
                <c:pt idx="9">
                  <c:v>91+</c:v>
                </c:pt>
              </c:strCache>
            </c:strRef>
          </c:cat>
          <c:val>
            <c:numRef>
              <c:f>List1!$B$9:$K$9</c:f>
              <c:numCache>
                <c:formatCode>#,##0.0</c:formatCode>
                <c:ptCount val="10"/>
                <c:pt idx="0">
                  <c:v>1</c:v>
                </c:pt>
                <c:pt idx="1">
                  <c:v>7.6</c:v>
                </c:pt>
                <c:pt idx="2">
                  <c:v>4.7</c:v>
                </c:pt>
                <c:pt idx="3">
                  <c:v>4.3</c:v>
                </c:pt>
                <c:pt idx="4">
                  <c:v>4.9000000000000004</c:v>
                </c:pt>
                <c:pt idx="5">
                  <c:v>3</c:v>
                </c:pt>
                <c:pt idx="6">
                  <c:v>1.5</c:v>
                </c:pt>
                <c:pt idx="7">
                  <c:v>1.3</c:v>
                </c:pt>
                <c:pt idx="8">
                  <c:v>1.6</c:v>
                </c:pt>
                <c:pt idx="9">
                  <c:v>1.6</c:v>
                </c:pt>
              </c:numCache>
            </c:numRef>
          </c:val>
          <c:extLst>
            <c:ext xmlns:c16="http://schemas.microsoft.com/office/drawing/2014/chart" uri="{C3380CC4-5D6E-409C-BE32-E72D297353CC}">
              <c16:uniqueId val="{0000000C-5700-4947-BDC6-84BAA9318E2B}"/>
            </c:ext>
          </c:extLst>
        </c:ser>
        <c:dLbls>
          <c:dLblPos val="ctr"/>
          <c:showLegendKey val="0"/>
          <c:showVal val="1"/>
          <c:showCatName val="0"/>
          <c:showSerName val="0"/>
          <c:showPercent val="0"/>
          <c:showBubbleSize val="0"/>
        </c:dLbls>
        <c:gapWidth val="29"/>
        <c:overlap val="100"/>
        <c:axId val="1111326664"/>
        <c:axId val="1111325024"/>
      </c:barChart>
      <c:catAx>
        <c:axId val="1111326664"/>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crossAx val="1111325024"/>
        <c:crosses val="autoZero"/>
        <c:auto val="1"/>
        <c:lblAlgn val="ctr"/>
        <c:lblOffset val="100"/>
        <c:noMultiLvlLbl val="0"/>
      </c:catAx>
      <c:valAx>
        <c:axId val="1111325024"/>
        <c:scaling>
          <c:orientation val="minMax"/>
        </c:scaling>
        <c:delete val="0"/>
        <c:axPos val="l"/>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crossAx val="1111326664"/>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200">
          <a:solidFill>
            <a:schemeClr val="tx1"/>
          </a:solidFill>
        </a:defRPr>
      </a:pPr>
      <a:endParaRPr lang="cs-CZ"/>
    </a:p>
  </c:txPr>
  <c:externalData r:id="rId3">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List1!$B$1</c:f>
              <c:strCache>
                <c:ptCount val="1"/>
                <c:pt idx="0">
                  <c:v>cr</c:v>
                </c:pt>
              </c:strCache>
            </c:strRef>
          </c:tx>
          <c:spPr>
            <a:solidFill>
              <a:schemeClr val="accent1"/>
            </a:solidFill>
            <a:ln>
              <a:solidFill>
                <a:schemeClr val="bg1"/>
              </a:solidFill>
            </a:ln>
          </c:spPr>
          <c:invertIfNegative val="0"/>
          <c:dLbls>
            <c:numFmt formatCode="#,##0" sourceLinked="0"/>
            <c:spPr>
              <a:noFill/>
              <a:ln>
                <a:noFill/>
              </a:ln>
              <a:effectLst/>
            </c:spPr>
            <c:txPr>
              <a:bodyPr rot="-5400000" vert="horz" wrap="square" lIns="38100" tIns="19050" rIns="38100" bIns="19050" anchor="ctr">
                <a:spAutoFit/>
              </a:bodyPr>
              <a:lstStyle/>
              <a:p>
                <a:pPr>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ext>
            </c:extLst>
          </c:dLbls>
          <c:cat>
            <c:numRef>
              <c:f>List1!$A$2:$A$13</c:f>
              <c:numCache>
                <c:formatCode>###0</c:formatCode>
                <c:ptCount val="12"/>
                <c:pt idx="0">
                  <c:v>2007</c:v>
                </c:pt>
                <c:pt idx="1">
                  <c:v>2008</c:v>
                </c:pt>
                <c:pt idx="2">
                  <c:v>2009</c:v>
                </c:pt>
                <c:pt idx="3">
                  <c:v>2010</c:v>
                </c:pt>
                <c:pt idx="4">
                  <c:v>2011</c:v>
                </c:pt>
                <c:pt idx="5">
                  <c:v>2012</c:v>
                </c:pt>
                <c:pt idx="6">
                  <c:v>2013</c:v>
                </c:pt>
                <c:pt idx="7">
                  <c:v>2014</c:v>
                </c:pt>
                <c:pt idx="8">
                  <c:v>2015</c:v>
                </c:pt>
                <c:pt idx="9">
                  <c:v>2016</c:v>
                </c:pt>
                <c:pt idx="10">
                  <c:v>2017</c:v>
                </c:pt>
                <c:pt idx="11" formatCode="General">
                  <c:v>2018</c:v>
                </c:pt>
              </c:numCache>
            </c:numRef>
          </c:cat>
          <c:val>
            <c:numRef>
              <c:f>List1!$B$2:$B$13</c:f>
              <c:numCache>
                <c:formatCode>###0</c:formatCode>
                <c:ptCount val="12"/>
                <c:pt idx="0">
                  <c:v>197457</c:v>
                </c:pt>
                <c:pt idx="1">
                  <c:v>202323</c:v>
                </c:pt>
                <c:pt idx="2">
                  <c:v>208046</c:v>
                </c:pt>
                <c:pt idx="3">
                  <c:v>207497</c:v>
                </c:pt>
                <c:pt idx="4">
                  <c:v>213160</c:v>
                </c:pt>
                <c:pt idx="5">
                  <c:v>232102</c:v>
                </c:pt>
                <c:pt idx="6">
                  <c:v>241557</c:v>
                </c:pt>
                <c:pt idx="7">
                  <c:v>241706</c:v>
                </c:pt>
                <c:pt idx="8">
                  <c:v>244934</c:v>
                </c:pt>
                <c:pt idx="9">
                  <c:v>241144</c:v>
                </c:pt>
                <c:pt idx="10">
                  <c:v>241342</c:v>
                </c:pt>
                <c:pt idx="11">
                  <c:v>244553</c:v>
                </c:pt>
              </c:numCache>
            </c:numRef>
          </c:val>
          <c:extLst>
            <c:ext xmlns:c16="http://schemas.microsoft.com/office/drawing/2014/chart" uri="{C3380CC4-5D6E-409C-BE32-E72D297353CC}">
              <c16:uniqueId val="{00000000-A9FC-4EB5-8FEC-BC6BFE58596C}"/>
            </c:ext>
          </c:extLst>
        </c:ser>
        <c:dLbls>
          <c:showLegendKey val="0"/>
          <c:showVal val="0"/>
          <c:showCatName val="0"/>
          <c:showSerName val="0"/>
          <c:showPercent val="0"/>
          <c:showBubbleSize val="0"/>
        </c:dLbls>
        <c:gapWidth val="20"/>
        <c:axId val="493217616"/>
        <c:axId val="493214480"/>
      </c:barChart>
      <c:catAx>
        <c:axId val="493217616"/>
        <c:scaling>
          <c:orientation val="minMax"/>
        </c:scaling>
        <c:delete val="0"/>
        <c:axPos val="b"/>
        <c:numFmt formatCode="###0" sourceLinked="1"/>
        <c:majorTickMark val="none"/>
        <c:minorTickMark val="none"/>
        <c:tickLblPos val="nextTo"/>
        <c:spPr>
          <a:ln>
            <a:solidFill>
              <a:schemeClr val="tx1"/>
            </a:solidFill>
          </a:ln>
        </c:spPr>
        <c:txPr>
          <a:bodyPr rot="-2700000"/>
          <a:lstStyle/>
          <a:p>
            <a:pPr>
              <a:defRPr/>
            </a:pPr>
            <a:endParaRPr lang="cs-CZ"/>
          </a:p>
        </c:txPr>
        <c:crossAx val="493214480"/>
        <c:crosses val="autoZero"/>
        <c:auto val="1"/>
        <c:lblAlgn val="ctr"/>
        <c:lblOffset val="0"/>
        <c:tickLblSkip val="1"/>
        <c:tickMarkSkip val="30"/>
        <c:noMultiLvlLbl val="0"/>
      </c:catAx>
      <c:valAx>
        <c:axId val="493214480"/>
        <c:scaling>
          <c:orientation val="minMax"/>
          <c:max val="350000"/>
          <c:min val="0"/>
        </c:scaling>
        <c:delete val="0"/>
        <c:axPos val="l"/>
        <c:majorGridlines>
          <c:spPr>
            <a:ln>
              <a:noFill/>
            </a:ln>
          </c:spPr>
        </c:majorGridlines>
        <c:numFmt formatCode="#,##0" sourceLinked="0"/>
        <c:majorTickMark val="out"/>
        <c:minorTickMark val="none"/>
        <c:tickLblPos val="nextTo"/>
        <c:spPr>
          <a:ln>
            <a:solidFill>
              <a:schemeClr val="tx1"/>
            </a:solidFill>
          </a:ln>
        </c:spPr>
        <c:crossAx val="493217616"/>
        <c:crosses val="autoZero"/>
        <c:crossBetween val="between"/>
      </c:valAx>
    </c:plotArea>
    <c:plotVisOnly val="1"/>
    <c:dispBlanksAs val="gap"/>
    <c:showDLblsOverMax val="0"/>
  </c:chart>
  <c:txPr>
    <a:bodyPr/>
    <a:lstStyle/>
    <a:p>
      <a:pPr>
        <a:defRPr sz="1000">
          <a:solidFill>
            <a:schemeClr val="tx1"/>
          </a:solidFill>
        </a:defRPr>
      </a:pPr>
      <a:endParaRPr lang="cs-CZ"/>
    </a:p>
  </c:txPr>
  <c:externalData r:id="rId1">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1850533807829182E-2"/>
          <c:y val="8.5271317829457363E-2"/>
          <c:w val="0.80782918149466187"/>
          <c:h val="0.90503875968992253"/>
        </c:manualLayout>
      </c:layout>
      <c:barChart>
        <c:barDir val="bar"/>
        <c:grouping val="clustered"/>
        <c:varyColors val="0"/>
        <c:ser>
          <c:idx val="0"/>
          <c:order val="0"/>
          <c:tx>
            <c:strRef>
              <c:f>Sheet1!$B$1</c:f>
              <c:strCache>
                <c:ptCount val="1"/>
                <c:pt idx="0">
                  <c:v>Brno (5 nemocnic) celkem</c:v>
                </c:pt>
              </c:strCache>
            </c:strRef>
          </c:tx>
          <c:spPr>
            <a:solidFill>
              <a:schemeClr val="accent1">
                <a:lumMod val="75000"/>
              </a:schemeClr>
            </a:solidFill>
            <a:ln w="25552">
              <a:noFill/>
            </a:ln>
          </c:spPr>
          <c:invertIfNegative val="0"/>
          <c:dPt>
            <c:idx val="1"/>
            <c:invertIfNegative val="0"/>
            <c:bubble3D val="0"/>
            <c:spPr>
              <a:solidFill>
                <a:schemeClr val="accent1">
                  <a:lumMod val="60000"/>
                  <a:lumOff val="40000"/>
                </a:schemeClr>
              </a:solidFill>
              <a:ln w="25552">
                <a:noFill/>
              </a:ln>
            </c:spPr>
            <c:extLst>
              <c:ext xmlns:c16="http://schemas.microsoft.com/office/drawing/2014/chart" uri="{C3380CC4-5D6E-409C-BE32-E72D297353CC}">
                <c16:uniqueId val="{00000001-11C1-409D-B2F6-D394E765E7D7}"/>
              </c:ext>
            </c:extLst>
          </c:dPt>
          <c:dPt>
            <c:idx val="2"/>
            <c:invertIfNegative val="0"/>
            <c:bubble3D val="0"/>
            <c:spPr>
              <a:solidFill>
                <a:schemeClr val="accent1">
                  <a:lumMod val="60000"/>
                  <a:lumOff val="40000"/>
                </a:schemeClr>
              </a:solidFill>
              <a:ln w="25552">
                <a:noFill/>
              </a:ln>
            </c:spPr>
            <c:extLst>
              <c:ext xmlns:c16="http://schemas.microsoft.com/office/drawing/2014/chart" uri="{C3380CC4-5D6E-409C-BE32-E72D297353CC}">
                <c16:uniqueId val="{00000003-11C1-409D-B2F6-D394E765E7D7}"/>
              </c:ext>
            </c:extLst>
          </c:dPt>
          <c:dPt>
            <c:idx val="3"/>
            <c:invertIfNegative val="0"/>
            <c:bubble3D val="0"/>
            <c:spPr>
              <a:solidFill>
                <a:schemeClr val="accent1">
                  <a:lumMod val="60000"/>
                  <a:lumOff val="40000"/>
                </a:schemeClr>
              </a:solidFill>
              <a:ln w="25552">
                <a:noFill/>
              </a:ln>
            </c:spPr>
            <c:extLst>
              <c:ext xmlns:c16="http://schemas.microsoft.com/office/drawing/2014/chart" uri="{C3380CC4-5D6E-409C-BE32-E72D297353CC}">
                <c16:uniqueId val="{00000005-11C1-409D-B2F6-D394E765E7D7}"/>
              </c:ext>
            </c:extLst>
          </c:dPt>
          <c:dPt>
            <c:idx val="4"/>
            <c:invertIfNegative val="0"/>
            <c:bubble3D val="0"/>
            <c:spPr>
              <a:solidFill>
                <a:schemeClr val="accent1">
                  <a:lumMod val="60000"/>
                  <a:lumOff val="40000"/>
                </a:schemeClr>
              </a:solidFill>
              <a:ln w="25552">
                <a:noFill/>
              </a:ln>
            </c:spPr>
            <c:extLst>
              <c:ext xmlns:c16="http://schemas.microsoft.com/office/drawing/2014/chart" uri="{C3380CC4-5D6E-409C-BE32-E72D297353CC}">
                <c16:uniqueId val="{00000007-11C1-409D-B2F6-D394E765E7D7}"/>
              </c:ext>
            </c:extLst>
          </c:dPt>
          <c:dPt>
            <c:idx val="5"/>
            <c:invertIfNegative val="0"/>
            <c:bubble3D val="0"/>
            <c:spPr>
              <a:solidFill>
                <a:schemeClr val="accent1">
                  <a:lumMod val="60000"/>
                  <a:lumOff val="40000"/>
                </a:schemeClr>
              </a:solidFill>
              <a:ln w="25552">
                <a:noFill/>
              </a:ln>
            </c:spPr>
            <c:extLst>
              <c:ext xmlns:c16="http://schemas.microsoft.com/office/drawing/2014/chart" uri="{C3380CC4-5D6E-409C-BE32-E72D297353CC}">
                <c16:uniqueId val="{00000009-11C1-409D-B2F6-D394E765E7D7}"/>
              </c:ext>
            </c:extLst>
          </c:dPt>
          <c:dPt>
            <c:idx val="6"/>
            <c:invertIfNegative val="0"/>
            <c:bubble3D val="0"/>
            <c:spPr>
              <a:solidFill>
                <a:schemeClr val="accent1">
                  <a:lumMod val="60000"/>
                  <a:lumOff val="40000"/>
                </a:schemeClr>
              </a:solidFill>
              <a:ln w="25552">
                <a:noFill/>
              </a:ln>
            </c:spPr>
            <c:extLst>
              <c:ext xmlns:c16="http://schemas.microsoft.com/office/drawing/2014/chart" uri="{C3380CC4-5D6E-409C-BE32-E72D297353CC}">
                <c16:uniqueId val="{0000000B-11C1-409D-B2F6-D394E765E7D7}"/>
              </c:ext>
            </c:extLst>
          </c:dPt>
          <c:dPt>
            <c:idx val="7"/>
            <c:invertIfNegative val="0"/>
            <c:bubble3D val="0"/>
            <c:spPr>
              <a:solidFill>
                <a:schemeClr val="accent1">
                  <a:lumMod val="60000"/>
                  <a:lumOff val="40000"/>
                </a:schemeClr>
              </a:solidFill>
              <a:ln w="25552">
                <a:noFill/>
              </a:ln>
            </c:spPr>
            <c:extLst>
              <c:ext xmlns:c16="http://schemas.microsoft.com/office/drawing/2014/chart" uri="{C3380CC4-5D6E-409C-BE32-E72D297353CC}">
                <c16:uniqueId val="{0000000D-11C1-409D-B2F6-D394E765E7D7}"/>
              </c:ext>
            </c:extLst>
          </c:dPt>
          <c:dLbls>
            <c:numFmt formatCode="0.0" sourceLinked="0"/>
            <c:spPr>
              <a:noFill/>
              <a:ln w="25552">
                <a:noFill/>
              </a:ln>
            </c:spPr>
            <c:txPr>
              <a:bodyPr wrap="square" lIns="38100" tIns="19050" rIns="38100" bIns="19050" anchor="ctr">
                <a:spAutoFit/>
              </a:bodyPr>
              <a:lstStyle/>
              <a:p>
                <a:pPr>
                  <a:defRPr sz="1000" b="0" i="0" u="none" strike="noStrike" baseline="0">
                    <a:solidFill>
                      <a:schemeClr val="tx1"/>
                    </a:solidFill>
                    <a:latin typeface="Calibri" panose="020F0502020204030204" pitchFamily="34" charset="0"/>
                    <a:ea typeface="Arial"/>
                    <a:cs typeface="Arial"/>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Sheet1!$A$2:$A$21</c:f>
              <c:strCache>
                <c:ptCount val="20"/>
                <c:pt idx="0">
                  <c:v>Liberecký kraj</c:v>
                </c:pt>
                <c:pt idx="1">
                  <c:v>Liberec</c:v>
                </c:pt>
                <c:pt idx="2">
                  <c:v>Jablonec nad Nisou</c:v>
                </c:pt>
                <c:pt idx="3">
                  <c:v>Česká Lípa</c:v>
                </c:pt>
                <c:pt idx="4">
                  <c:v>Semily</c:v>
                </c:pt>
                <c:pt idx="5">
                  <c:v>Ústecký kraj</c:v>
                </c:pt>
                <c:pt idx="6">
                  <c:v>Středočeský kraj</c:v>
                </c:pt>
                <c:pt idx="7">
                  <c:v>Hlavní město Praha</c:v>
                </c:pt>
                <c:pt idx="8">
                  <c:v>Královéhradecký kraj</c:v>
                </c:pt>
                <c:pt idx="9">
                  <c:v>Plzeňský kraj</c:v>
                </c:pt>
                <c:pt idx="10">
                  <c:v>Pardubický kraj</c:v>
                </c:pt>
                <c:pt idx="11">
                  <c:v>Kraj Vysočina</c:v>
                </c:pt>
                <c:pt idx="12">
                  <c:v>Jihomoravský kraj</c:v>
                </c:pt>
                <c:pt idx="13">
                  <c:v>Moravskoslezský kraj</c:v>
                </c:pt>
                <c:pt idx="14">
                  <c:v>Karlovarský kraj</c:v>
                </c:pt>
                <c:pt idx="15">
                  <c:v>Olomoucký kraj</c:v>
                </c:pt>
                <c:pt idx="16">
                  <c:v>Zlínský kraj</c:v>
                </c:pt>
                <c:pt idx="17">
                  <c:v>Jihočeský kraj</c:v>
                </c:pt>
                <c:pt idx="18">
                  <c:v>bezdomovci</c:v>
                </c:pt>
                <c:pt idx="19">
                  <c:v>cizinci</c:v>
                </c:pt>
              </c:strCache>
            </c:strRef>
          </c:cat>
          <c:val>
            <c:numRef>
              <c:f>Sheet1!$B$2:$B$21</c:f>
              <c:numCache>
                <c:formatCode>General</c:formatCode>
                <c:ptCount val="20"/>
                <c:pt idx="0">
                  <c:v>89.654871880000002</c:v>
                </c:pt>
                <c:pt idx="1">
                  <c:v>32.421126020000003</c:v>
                </c:pt>
                <c:pt idx="2">
                  <c:v>22.476904309999998</c:v>
                </c:pt>
                <c:pt idx="3">
                  <c:v>21.282900470000001</c:v>
                </c:pt>
                <c:pt idx="4">
                  <c:v>13.473941079999999</c:v>
                </c:pt>
                <c:pt idx="5">
                  <c:v>2.1265469760000002</c:v>
                </c:pt>
                <c:pt idx="6">
                  <c:v>2.1091162630000002</c:v>
                </c:pt>
                <c:pt idx="7">
                  <c:v>1.934809134</c:v>
                </c:pt>
                <c:pt idx="8">
                  <c:v>1.455464528</c:v>
                </c:pt>
                <c:pt idx="9">
                  <c:v>0.25274533700000001</c:v>
                </c:pt>
                <c:pt idx="10">
                  <c:v>0.24402998100000001</c:v>
                </c:pt>
                <c:pt idx="11">
                  <c:v>0.21788391100000001</c:v>
                </c:pt>
                <c:pt idx="12">
                  <c:v>0.200453199</c:v>
                </c:pt>
                <c:pt idx="13">
                  <c:v>0.19173784199999999</c:v>
                </c:pt>
                <c:pt idx="14">
                  <c:v>0.15687641599999999</c:v>
                </c:pt>
                <c:pt idx="15">
                  <c:v>0.12201499</c:v>
                </c:pt>
                <c:pt idx="16">
                  <c:v>9.5868920999999996E-2</c:v>
                </c:pt>
                <c:pt idx="17">
                  <c:v>6.9722852000000002E-2</c:v>
                </c:pt>
                <c:pt idx="18">
                  <c:v>0</c:v>
                </c:pt>
                <c:pt idx="19">
                  <c:v>1.1678577649999999</c:v>
                </c:pt>
              </c:numCache>
            </c:numRef>
          </c:val>
          <c:extLst>
            <c:ext xmlns:c16="http://schemas.microsoft.com/office/drawing/2014/chart" uri="{C3380CC4-5D6E-409C-BE32-E72D297353CC}">
              <c16:uniqueId val="{00000010-11C1-409D-B2F6-D394E765E7D7}"/>
            </c:ext>
          </c:extLst>
        </c:ser>
        <c:ser>
          <c:idx val="1"/>
          <c:order val="1"/>
          <c:tx>
            <c:strRef>
              <c:f>Sheet1!$C$1</c:f>
              <c:strCache>
                <c:ptCount val="1"/>
              </c:strCache>
            </c:strRef>
          </c:tx>
          <c:spPr>
            <a:solidFill>
              <a:schemeClr val="accent5">
                <a:lumMod val="40000"/>
                <a:lumOff val="60000"/>
              </a:schemeClr>
            </a:solidFill>
          </c:spPr>
          <c:invertIfNegative val="0"/>
          <c:cat>
            <c:strRef>
              <c:f>Sheet1!$A$2:$A$21</c:f>
              <c:strCache>
                <c:ptCount val="20"/>
                <c:pt idx="0">
                  <c:v>Liberecký kraj</c:v>
                </c:pt>
                <c:pt idx="1">
                  <c:v>Liberec</c:v>
                </c:pt>
                <c:pt idx="2">
                  <c:v>Jablonec nad Nisou</c:v>
                </c:pt>
                <c:pt idx="3">
                  <c:v>Česká Lípa</c:v>
                </c:pt>
                <c:pt idx="4">
                  <c:v>Semily</c:v>
                </c:pt>
                <c:pt idx="5">
                  <c:v>Ústecký kraj</c:v>
                </c:pt>
                <c:pt idx="6">
                  <c:v>Středočeský kraj</c:v>
                </c:pt>
                <c:pt idx="7">
                  <c:v>Hlavní město Praha</c:v>
                </c:pt>
                <c:pt idx="8">
                  <c:v>Královéhradecký kraj</c:v>
                </c:pt>
                <c:pt idx="9">
                  <c:v>Plzeňský kraj</c:v>
                </c:pt>
                <c:pt idx="10">
                  <c:v>Pardubický kraj</c:v>
                </c:pt>
                <c:pt idx="11">
                  <c:v>Kraj Vysočina</c:v>
                </c:pt>
                <c:pt idx="12">
                  <c:v>Jihomoravský kraj</c:v>
                </c:pt>
                <c:pt idx="13">
                  <c:v>Moravskoslezský kraj</c:v>
                </c:pt>
                <c:pt idx="14">
                  <c:v>Karlovarský kraj</c:v>
                </c:pt>
                <c:pt idx="15">
                  <c:v>Olomoucký kraj</c:v>
                </c:pt>
                <c:pt idx="16">
                  <c:v>Zlínský kraj</c:v>
                </c:pt>
                <c:pt idx="17">
                  <c:v>Jihočeský kraj</c:v>
                </c:pt>
                <c:pt idx="18">
                  <c:v>bezdomovci</c:v>
                </c:pt>
                <c:pt idx="19">
                  <c:v>cizinci</c:v>
                </c:pt>
              </c:strCache>
            </c:strRef>
          </c:cat>
          <c:val>
            <c:numRef>
              <c:f>Sheet1!$C$2:$C$21</c:f>
              <c:numCache>
                <c:formatCode>General</c:formatCode>
                <c:ptCount val="20"/>
                <c:pt idx="0">
                  <c:v>81.810941909999997</c:v>
                </c:pt>
                <c:pt idx="1">
                  <c:v>29.62811014</c:v>
                </c:pt>
                <c:pt idx="2">
                  <c:v>18.399015370000001</c:v>
                </c:pt>
                <c:pt idx="3">
                  <c:v>20.50462147</c:v>
                </c:pt>
                <c:pt idx="4">
                  <c:v>13.27919492</c:v>
                </c:pt>
                <c:pt idx="5">
                  <c:v>4.7783382000000003</c:v>
                </c:pt>
                <c:pt idx="6">
                  <c:v>3.2664044209999998</c:v>
                </c:pt>
                <c:pt idx="7">
                  <c:v>1.975287786</c:v>
                </c:pt>
                <c:pt idx="8">
                  <c:v>4.831430847</c:v>
                </c:pt>
                <c:pt idx="9">
                  <c:v>0.301662765</c:v>
                </c:pt>
                <c:pt idx="10">
                  <c:v>0.58522576400000004</c:v>
                </c:pt>
                <c:pt idx="11">
                  <c:v>0.255810025</c:v>
                </c:pt>
                <c:pt idx="12">
                  <c:v>0.26184328000000001</c:v>
                </c:pt>
                <c:pt idx="13">
                  <c:v>0.24012356100000001</c:v>
                </c:pt>
                <c:pt idx="14">
                  <c:v>0.213577238</c:v>
                </c:pt>
                <c:pt idx="15">
                  <c:v>0.124285059</c:v>
                </c:pt>
                <c:pt idx="16">
                  <c:v>0.12066510599999999</c:v>
                </c:pt>
                <c:pt idx="17">
                  <c:v>0.301662765</c:v>
                </c:pt>
                <c:pt idx="18">
                  <c:v>0</c:v>
                </c:pt>
                <c:pt idx="19">
                  <c:v>0.93274126999999996</c:v>
                </c:pt>
              </c:numCache>
            </c:numRef>
          </c:val>
          <c:extLst>
            <c:ext xmlns:c16="http://schemas.microsoft.com/office/drawing/2014/chart" uri="{C3380CC4-5D6E-409C-BE32-E72D297353CC}">
              <c16:uniqueId val="{00000011-11C1-409D-B2F6-D394E765E7D7}"/>
            </c:ext>
          </c:extLst>
        </c:ser>
        <c:dLbls>
          <c:showLegendKey val="0"/>
          <c:showVal val="0"/>
          <c:showCatName val="0"/>
          <c:showSerName val="0"/>
          <c:showPercent val="0"/>
          <c:showBubbleSize val="0"/>
        </c:dLbls>
        <c:gapWidth val="30"/>
        <c:axId val="495401032"/>
        <c:axId val="495395936"/>
      </c:barChart>
      <c:catAx>
        <c:axId val="495401032"/>
        <c:scaling>
          <c:orientation val="maxMin"/>
        </c:scaling>
        <c:delete val="1"/>
        <c:axPos val="l"/>
        <c:numFmt formatCode="General" sourceLinked="1"/>
        <c:majorTickMark val="out"/>
        <c:minorTickMark val="none"/>
        <c:tickLblPos val="nextTo"/>
        <c:crossAx val="495395936"/>
        <c:crosses val="autoZero"/>
        <c:auto val="1"/>
        <c:lblAlgn val="ctr"/>
        <c:lblOffset val="100"/>
        <c:noMultiLvlLbl val="0"/>
      </c:catAx>
      <c:valAx>
        <c:axId val="495395936"/>
        <c:scaling>
          <c:orientation val="minMax"/>
          <c:max val="100"/>
        </c:scaling>
        <c:delete val="0"/>
        <c:axPos val="t"/>
        <c:numFmt formatCode="0" sourceLinked="0"/>
        <c:majorTickMark val="out"/>
        <c:minorTickMark val="none"/>
        <c:tickLblPos val="nextTo"/>
        <c:spPr>
          <a:ln w="3194">
            <a:solidFill>
              <a:schemeClr val="tx1"/>
            </a:solidFill>
            <a:prstDash val="solid"/>
          </a:ln>
        </c:spPr>
        <c:txPr>
          <a:bodyPr rot="0" vert="horz"/>
          <a:lstStyle/>
          <a:p>
            <a:pPr>
              <a:defRPr sz="1000" b="0" i="0" u="none" strike="noStrike" baseline="0">
                <a:solidFill>
                  <a:schemeClr val="tx1"/>
                </a:solidFill>
                <a:latin typeface="Calibri" panose="020F0502020204030204" pitchFamily="34" charset="0"/>
                <a:ea typeface="Arial"/>
                <a:cs typeface="Arial"/>
              </a:defRPr>
            </a:pPr>
            <a:endParaRPr lang="cs-CZ"/>
          </a:p>
        </c:txPr>
        <c:crossAx val="495401032"/>
        <c:crosses val="autoZero"/>
        <c:crossBetween val="between"/>
        <c:majorUnit val="20"/>
      </c:valAx>
      <c:spPr>
        <a:noFill/>
        <a:ln w="25552">
          <a:noFill/>
        </a:ln>
      </c:spPr>
    </c:plotArea>
    <c:plotVisOnly val="1"/>
    <c:dispBlanksAs val="gap"/>
    <c:showDLblsOverMax val="0"/>
  </c:chart>
  <c:spPr>
    <a:noFill/>
    <a:ln>
      <a:noFill/>
    </a:ln>
  </c:spPr>
  <c:txPr>
    <a:bodyPr/>
    <a:lstStyle/>
    <a:p>
      <a:pPr>
        <a:defRPr sz="1006" b="0" i="0" u="none" strike="noStrike" baseline="0">
          <a:solidFill>
            <a:schemeClr val="tx1"/>
          </a:solidFill>
          <a:latin typeface="Arial"/>
          <a:ea typeface="Arial"/>
          <a:cs typeface="Arial"/>
        </a:defRPr>
      </a:pPr>
      <a:endParaRPr lang="cs-CZ"/>
    </a:p>
  </c:txPr>
  <c:externalData r:id="rId1">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List1!$B$1</c:f>
              <c:strCache>
                <c:ptCount val="1"/>
                <c:pt idx="0">
                  <c:v>Brno</c:v>
                </c:pt>
              </c:strCache>
            </c:strRef>
          </c:tx>
          <c:spPr>
            <a:solidFill>
              <a:schemeClr val="accent1"/>
            </a:solidFill>
            <a:ln>
              <a:solidFill>
                <a:schemeClr val="bg1"/>
              </a:solidFill>
            </a:ln>
          </c:spPr>
          <c:invertIfNegative val="0"/>
          <c:dLbls>
            <c:numFmt formatCode="#,##0" sourceLinked="0"/>
            <c:spPr>
              <a:noFill/>
              <a:ln>
                <a:noFill/>
              </a:ln>
              <a:effectLst/>
            </c:spPr>
            <c:txPr>
              <a:bodyPr rot="-5400000" vert="horz" wrap="square" lIns="38100" tIns="19050" rIns="38100" bIns="19050" anchor="ctr">
                <a:spAutoFit/>
              </a:bodyPr>
              <a:lstStyle/>
              <a:p>
                <a:pPr>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ext>
            </c:extLst>
          </c:dLbls>
          <c:cat>
            <c:numRef>
              <c:f>List1!$A$2:$A$13</c:f>
              <c:numCache>
                <c:formatCode>###0</c:formatCode>
                <c:ptCount val="12"/>
                <c:pt idx="0">
                  <c:v>2007</c:v>
                </c:pt>
                <c:pt idx="1">
                  <c:v>2008</c:v>
                </c:pt>
                <c:pt idx="2">
                  <c:v>2009</c:v>
                </c:pt>
                <c:pt idx="3">
                  <c:v>2010</c:v>
                </c:pt>
                <c:pt idx="4">
                  <c:v>2011</c:v>
                </c:pt>
                <c:pt idx="5">
                  <c:v>2012</c:v>
                </c:pt>
                <c:pt idx="6">
                  <c:v>2013</c:v>
                </c:pt>
                <c:pt idx="7">
                  <c:v>2014</c:v>
                </c:pt>
                <c:pt idx="8">
                  <c:v>2015</c:v>
                </c:pt>
                <c:pt idx="9">
                  <c:v>2016</c:v>
                </c:pt>
                <c:pt idx="10">
                  <c:v>2017</c:v>
                </c:pt>
                <c:pt idx="11" formatCode="General">
                  <c:v>2018</c:v>
                </c:pt>
              </c:numCache>
            </c:numRef>
          </c:cat>
          <c:val>
            <c:numRef>
              <c:f>List1!$B$2:$B$13</c:f>
              <c:numCache>
                <c:formatCode>###0</c:formatCode>
                <c:ptCount val="12"/>
                <c:pt idx="0">
                  <c:v>3347</c:v>
                </c:pt>
                <c:pt idx="1">
                  <c:v>3530</c:v>
                </c:pt>
                <c:pt idx="2">
                  <c:v>4133</c:v>
                </c:pt>
                <c:pt idx="3">
                  <c:v>4307</c:v>
                </c:pt>
                <c:pt idx="4">
                  <c:v>4440</c:v>
                </c:pt>
                <c:pt idx="5">
                  <c:v>4966</c:v>
                </c:pt>
                <c:pt idx="6">
                  <c:v>4990</c:v>
                </c:pt>
                <c:pt idx="7">
                  <c:v>4888</c:v>
                </c:pt>
                <c:pt idx="8">
                  <c:v>4709</c:v>
                </c:pt>
                <c:pt idx="9">
                  <c:v>4642</c:v>
                </c:pt>
                <c:pt idx="10">
                  <c:v>4593</c:v>
                </c:pt>
                <c:pt idx="11">
                  <c:v>4643</c:v>
                </c:pt>
              </c:numCache>
            </c:numRef>
          </c:val>
          <c:extLst>
            <c:ext xmlns:c16="http://schemas.microsoft.com/office/drawing/2014/chart" uri="{C3380CC4-5D6E-409C-BE32-E72D297353CC}">
              <c16:uniqueId val="{00000000-4E8C-4785-B3BD-5C20ECD6527A}"/>
            </c:ext>
          </c:extLst>
        </c:ser>
        <c:dLbls>
          <c:showLegendKey val="0"/>
          <c:showVal val="0"/>
          <c:showCatName val="0"/>
          <c:showSerName val="0"/>
          <c:showPercent val="0"/>
          <c:showBubbleSize val="0"/>
        </c:dLbls>
        <c:gapWidth val="20"/>
        <c:axId val="467363064"/>
        <c:axId val="467354048"/>
      </c:barChart>
      <c:catAx>
        <c:axId val="467363064"/>
        <c:scaling>
          <c:orientation val="minMax"/>
        </c:scaling>
        <c:delete val="0"/>
        <c:axPos val="b"/>
        <c:numFmt formatCode="###0" sourceLinked="1"/>
        <c:majorTickMark val="none"/>
        <c:minorTickMark val="none"/>
        <c:tickLblPos val="nextTo"/>
        <c:spPr>
          <a:ln>
            <a:solidFill>
              <a:schemeClr val="tx1"/>
            </a:solidFill>
          </a:ln>
        </c:spPr>
        <c:txPr>
          <a:bodyPr rot="-2700000"/>
          <a:lstStyle/>
          <a:p>
            <a:pPr>
              <a:defRPr/>
            </a:pPr>
            <a:endParaRPr lang="cs-CZ"/>
          </a:p>
        </c:txPr>
        <c:crossAx val="467354048"/>
        <c:crosses val="autoZero"/>
        <c:auto val="1"/>
        <c:lblAlgn val="ctr"/>
        <c:lblOffset val="0"/>
        <c:tickLblSkip val="1"/>
        <c:tickMarkSkip val="30"/>
        <c:noMultiLvlLbl val="0"/>
      </c:catAx>
      <c:valAx>
        <c:axId val="467354048"/>
        <c:scaling>
          <c:orientation val="minMax"/>
          <c:max val="6000"/>
          <c:min val="0"/>
        </c:scaling>
        <c:delete val="0"/>
        <c:axPos val="l"/>
        <c:majorGridlines>
          <c:spPr>
            <a:ln>
              <a:noFill/>
            </a:ln>
          </c:spPr>
        </c:majorGridlines>
        <c:numFmt formatCode="#,##0" sourceLinked="0"/>
        <c:majorTickMark val="out"/>
        <c:minorTickMark val="none"/>
        <c:tickLblPos val="nextTo"/>
        <c:spPr>
          <a:ln>
            <a:solidFill>
              <a:schemeClr val="tx1"/>
            </a:solidFill>
          </a:ln>
        </c:spPr>
        <c:crossAx val="467363064"/>
        <c:crosses val="autoZero"/>
        <c:crossBetween val="between"/>
      </c:valAx>
    </c:plotArea>
    <c:plotVisOnly val="1"/>
    <c:dispBlanksAs val="gap"/>
    <c:showDLblsOverMax val="0"/>
  </c:chart>
  <c:txPr>
    <a:bodyPr/>
    <a:lstStyle/>
    <a:p>
      <a:pPr>
        <a:defRPr sz="1000">
          <a:solidFill>
            <a:schemeClr val="tx1"/>
          </a:solidFill>
        </a:defRPr>
      </a:pPr>
      <a:endParaRPr lang="cs-CZ"/>
    </a:p>
  </c:txPr>
  <c:externalData r:id="rId1">
    <c:autoUpdate val="0"/>
  </c:externalData>
</c:chartSpace>
</file>

<file path=ppt/charts/chart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List1!$B$1</c:f>
              <c:strCache>
                <c:ptCount val="1"/>
                <c:pt idx="0">
                  <c:v>cr</c:v>
                </c:pt>
              </c:strCache>
            </c:strRef>
          </c:tx>
          <c:spPr>
            <a:solidFill>
              <a:schemeClr val="accent1"/>
            </a:solidFill>
            <a:ln>
              <a:solidFill>
                <a:schemeClr val="bg1"/>
              </a:solidFill>
            </a:ln>
          </c:spPr>
          <c:invertIfNegative val="0"/>
          <c:dLbls>
            <c:numFmt formatCode="#,##0" sourceLinked="0"/>
            <c:spPr>
              <a:noFill/>
              <a:ln>
                <a:noFill/>
              </a:ln>
              <a:effectLst/>
            </c:spPr>
            <c:txPr>
              <a:bodyPr rot="-5400000" vert="horz" wrap="square" lIns="38100" tIns="19050" rIns="38100" bIns="19050" anchor="ctr">
                <a:spAutoFit/>
              </a:bodyPr>
              <a:lstStyle/>
              <a:p>
                <a:pPr>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ext>
            </c:extLst>
          </c:dLbls>
          <c:cat>
            <c:numRef>
              <c:f>List1!$A$2:$A$13</c:f>
              <c:numCache>
                <c:formatCode>###0</c:formatCode>
                <c:ptCount val="12"/>
                <c:pt idx="0">
                  <c:v>2007</c:v>
                </c:pt>
                <c:pt idx="1">
                  <c:v>2008</c:v>
                </c:pt>
                <c:pt idx="2">
                  <c:v>2009</c:v>
                </c:pt>
                <c:pt idx="3">
                  <c:v>2010</c:v>
                </c:pt>
                <c:pt idx="4">
                  <c:v>2011</c:v>
                </c:pt>
                <c:pt idx="5">
                  <c:v>2012</c:v>
                </c:pt>
                <c:pt idx="6">
                  <c:v>2013</c:v>
                </c:pt>
                <c:pt idx="7">
                  <c:v>2014</c:v>
                </c:pt>
                <c:pt idx="8">
                  <c:v>2015</c:v>
                </c:pt>
                <c:pt idx="9">
                  <c:v>2016</c:v>
                </c:pt>
                <c:pt idx="10">
                  <c:v>2017</c:v>
                </c:pt>
                <c:pt idx="11" formatCode="General">
                  <c:v>2018</c:v>
                </c:pt>
              </c:numCache>
            </c:numRef>
          </c:cat>
          <c:val>
            <c:numRef>
              <c:f>List1!$B$2:$B$13</c:f>
              <c:numCache>
                <c:formatCode>###0</c:formatCode>
                <c:ptCount val="12"/>
                <c:pt idx="0">
                  <c:v>197457</c:v>
                </c:pt>
                <c:pt idx="1">
                  <c:v>202323</c:v>
                </c:pt>
                <c:pt idx="2">
                  <c:v>208046</c:v>
                </c:pt>
                <c:pt idx="3">
                  <c:v>207497</c:v>
                </c:pt>
                <c:pt idx="4">
                  <c:v>213160</c:v>
                </c:pt>
                <c:pt idx="5">
                  <c:v>232102</c:v>
                </c:pt>
                <c:pt idx="6">
                  <c:v>241557</c:v>
                </c:pt>
                <c:pt idx="7">
                  <c:v>241706</c:v>
                </c:pt>
                <c:pt idx="8">
                  <c:v>244934</c:v>
                </c:pt>
                <c:pt idx="9">
                  <c:v>241144</c:v>
                </c:pt>
                <c:pt idx="10">
                  <c:v>241342</c:v>
                </c:pt>
                <c:pt idx="11">
                  <c:v>244553</c:v>
                </c:pt>
              </c:numCache>
            </c:numRef>
          </c:val>
          <c:extLst>
            <c:ext xmlns:c16="http://schemas.microsoft.com/office/drawing/2014/chart" uri="{C3380CC4-5D6E-409C-BE32-E72D297353CC}">
              <c16:uniqueId val="{00000000-1FF4-40A6-A577-E8E85BF4D771}"/>
            </c:ext>
          </c:extLst>
        </c:ser>
        <c:dLbls>
          <c:showLegendKey val="0"/>
          <c:showVal val="0"/>
          <c:showCatName val="0"/>
          <c:showSerName val="0"/>
          <c:showPercent val="0"/>
          <c:showBubbleSize val="0"/>
        </c:dLbls>
        <c:gapWidth val="20"/>
        <c:axId val="493217616"/>
        <c:axId val="493214480"/>
      </c:barChart>
      <c:catAx>
        <c:axId val="493217616"/>
        <c:scaling>
          <c:orientation val="minMax"/>
        </c:scaling>
        <c:delete val="0"/>
        <c:axPos val="b"/>
        <c:numFmt formatCode="###0" sourceLinked="1"/>
        <c:majorTickMark val="none"/>
        <c:minorTickMark val="none"/>
        <c:tickLblPos val="nextTo"/>
        <c:spPr>
          <a:ln>
            <a:solidFill>
              <a:schemeClr val="tx1"/>
            </a:solidFill>
          </a:ln>
        </c:spPr>
        <c:txPr>
          <a:bodyPr rot="-2700000"/>
          <a:lstStyle/>
          <a:p>
            <a:pPr>
              <a:defRPr/>
            </a:pPr>
            <a:endParaRPr lang="cs-CZ"/>
          </a:p>
        </c:txPr>
        <c:crossAx val="493214480"/>
        <c:crosses val="autoZero"/>
        <c:auto val="1"/>
        <c:lblAlgn val="ctr"/>
        <c:lblOffset val="0"/>
        <c:tickLblSkip val="1"/>
        <c:tickMarkSkip val="30"/>
        <c:noMultiLvlLbl val="0"/>
      </c:catAx>
      <c:valAx>
        <c:axId val="493214480"/>
        <c:scaling>
          <c:orientation val="minMax"/>
          <c:max val="350000"/>
          <c:min val="0"/>
        </c:scaling>
        <c:delete val="0"/>
        <c:axPos val="l"/>
        <c:majorGridlines>
          <c:spPr>
            <a:ln>
              <a:noFill/>
            </a:ln>
          </c:spPr>
        </c:majorGridlines>
        <c:numFmt formatCode="#,##0" sourceLinked="0"/>
        <c:majorTickMark val="out"/>
        <c:minorTickMark val="none"/>
        <c:tickLblPos val="nextTo"/>
        <c:spPr>
          <a:ln>
            <a:solidFill>
              <a:schemeClr val="tx1"/>
            </a:solidFill>
          </a:ln>
        </c:spPr>
        <c:crossAx val="493217616"/>
        <c:crosses val="autoZero"/>
        <c:crossBetween val="between"/>
      </c:valAx>
    </c:plotArea>
    <c:plotVisOnly val="1"/>
    <c:dispBlanksAs val="gap"/>
    <c:showDLblsOverMax val="0"/>
  </c:chart>
  <c:txPr>
    <a:bodyPr/>
    <a:lstStyle/>
    <a:p>
      <a:pPr>
        <a:defRPr sz="1000">
          <a:solidFill>
            <a:schemeClr val="tx1"/>
          </a:solidFill>
        </a:defRPr>
      </a:pPr>
      <a:endParaRPr lang="cs-CZ"/>
    </a:p>
  </c:txPr>
  <c:externalData r:id="rId1">
    <c:autoUpdate val="0"/>
  </c:externalData>
</c:chartSpace>
</file>

<file path=ppt/charts/chart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1850533807829182E-2"/>
          <c:y val="8.5271317829457363E-2"/>
          <c:w val="0.80782918149466187"/>
          <c:h val="0.90503875968992253"/>
        </c:manualLayout>
      </c:layout>
      <c:barChart>
        <c:barDir val="bar"/>
        <c:grouping val="clustered"/>
        <c:varyColors val="0"/>
        <c:ser>
          <c:idx val="0"/>
          <c:order val="0"/>
          <c:tx>
            <c:strRef>
              <c:f>Sheet1!$B$1</c:f>
              <c:strCache>
                <c:ptCount val="1"/>
                <c:pt idx="0">
                  <c:v>zzs</c:v>
                </c:pt>
              </c:strCache>
            </c:strRef>
          </c:tx>
          <c:spPr>
            <a:solidFill>
              <a:schemeClr val="accent1">
                <a:lumMod val="75000"/>
              </a:schemeClr>
            </a:solidFill>
            <a:ln w="25552">
              <a:noFill/>
            </a:ln>
          </c:spPr>
          <c:invertIfNegative val="0"/>
          <c:dPt>
            <c:idx val="1"/>
            <c:invertIfNegative val="0"/>
            <c:bubble3D val="0"/>
            <c:spPr>
              <a:solidFill>
                <a:schemeClr val="accent1">
                  <a:lumMod val="60000"/>
                  <a:lumOff val="40000"/>
                </a:schemeClr>
              </a:solidFill>
              <a:ln w="25552">
                <a:noFill/>
              </a:ln>
            </c:spPr>
            <c:extLst>
              <c:ext xmlns:c16="http://schemas.microsoft.com/office/drawing/2014/chart" uri="{C3380CC4-5D6E-409C-BE32-E72D297353CC}">
                <c16:uniqueId val="{00000001-2AD4-4DCA-ABA6-17BC045B3F56}"/>
              </c:ext>
            </c:extLst>
          </c:dPt>
          <c:dPt>
            <c:idx val="2"/>
            <c:invertIfNegative val="0"/>
            <c:bubble3D val="0"/>
            <c:spPr>
              <a:solidFill>
                <a:schemeClr val="accent1">
                  <a:lumMod val="60000"/>
                  <a:lumOff val="40000"/>
                </a:schemeClr>
              </a:solidFill>
              <a:ln w="25552">
                <a:noFill/>
              </a:ln>
            </c:spPr>
            <c:extLst>
              <c:ext xmlns:c16="http://schemas.microsoft.com/office/drawing/2014/chart" uri="{C3380CC4-5D6E-409C-BE32-E72D297353CC}">
                <c16:uniqueId val="{00000003-2AD4-4DCA-ABA6-17BC045B3F56}"/>
              </c:ext>
            </c:extLst>
          </c:dPt>
          <c:dPt>
            <c:idx val="3"/>
            <c:invertIfNegative val="0"/>
            <c:bubble3D val="0"/>
            <c:spPr>
              <a:solidFill>
                <a:schemeClr val="accent1">
                  <a:lumMod val="60000"/>
                  <a:lumOff val="40000"/>
                </a:schemeClr>
              </a:solidFill>
              <a:ln w="25552">
                <a:noFill/>
              </a:ln>
            </c:spPr>
            <c:extLst>
              <c:ext xmlns:c16="http://schemas.microsoft.com/office/drawing/2014/chart" uri="{C3380CC4-5D6E-409C-BE32-E72D297353CC}">
                <c16:uniqueId val="{00000005-2AD4-4DCA-ABA6-17BC045B3F56}"/>
              </c:ext>
            </c:extLst>
          </c:dPt>
          <c:dPt>
            <c:idx val="4"/>
            <c:invertIfNegative val="0"/>
            <c:bubble3D val="0"/>
            <c:spPr>
              <a:solidFill>
                <a:schemeClr val="accent1">
                  <a:lumMod val="60000"/>
                  <a:lumOff val="40000"/>
                </a:schemeClr>
              </a:solidFill>
              <a:ln w="25552">
                <a:noFill/>
              </a:ln>
            </c:spPr>
            <c:extLst>
              <c:ext xmlns:c16="http://schemas.microsoft.com/office/drawing/2014/chart" uri="{C3380CC4-5D6E-409C-BE32-E72D297353CC}">
                <c16:uniqueId val="{00000007-2AD4-4DCA-ABA6-17BC045B3F56}"/>
              </c:ext>
            </c:extLst>
          </c:dPt>
          <c:dPt>
            <c:idx val="5"/>
            <c:invertIfNegative val="0"/>
            <c:bubble3D val="0"/>
            <c:spPr>
              <a:solidFill>
                <a:srgbClr val="2F5597"/>
              </a:solidFill>
              <a:ln w="25552">
                <a:noFill/>
              </a:ln>
            </c:spPr>
            <c:extLst>
              <c:ext xmlns:c16="http://schemas.microsoft.com/office/drawing/2014/chart" uri="{C3380CC4-5D6E-409C-BE32-E72D297353CC}">
                <c16:uniqueId val="{00000009-2AD4-4DCA-ABA6-17BC045B3F56}"/>
              </c:ext>
            </c:extLst>
          </c:dPt>
          <c:dPt>
            <c:idx val="6"/>
            <c:invertIfNegative val="0"/>
            <c:bubble3D val="0"/>
            <c:spPr>
              <a:solidFill>
                <a:srgbClr val="2F5597"/>
              </a:solidFill>
              <a:ln w="25552">
                <a:noFill/>
              </a:ln>
            </c:spPr>
            <c:extLst>
              <c:ext xmlns:c16="http://schemas.microsoft.com/office/drawing/2014/chart" uri="{C3380CC4-5D6E-409C-BE32-E72D297353CC}">
                <c16:uniqueId val="{0000000B-2AD4-4DCA-ABA6-17BC045B3F56}"/>
              </c:ext>
            </c:extLst>
          </c:dPt>
          <c:dPt>
            <c:idx val="7"/>
            <c:invertIfNegative val="0"/>
            <c:bubble3D val="0"/>
            <c:spPr>
              <a:solidFill>
                <a:srgbClr val="2F5597"/>
              </a:solidFill>
              <a:ln w="25552">
                <a:noFill/>
              </a:ln>
            </c:spPr>
            <c:extLst>
              <c:ext xmlns:c16="http://schemas.microsoft.com/office/drawing/2014/chart" uri="{C3380CC4-5D6E-409C-BE32-E72D297353CC}">
                <c16:uniqueId val="{0000000D-2AD4-4DCA-ABA6-17BC045B3F56}"/>
              </c:ext>
            </c:extLst>
          </c:dPt>
          <c:dLbls>
            <c:numFmt formatCode="0.0" sourceLinked="0"/>
            <c:spPr>
              <a:noFill/>
              <a:ln w="25552">
                <a:noFill/>
              </a:ln>
            </c:spPr>
            <c:txPr>
              <a:bodyPr wrap="square" lIns="38100" tIns="19050" rIns="38100" bIns="19050" anchor="ctr">
                <a:spAutoFit/>
              </a:bodyPr>
              <a:lstStyle/>
              <a:p>
                <a:pPr>
                  <a:defRPr sz="1000" b="0" i="0" u="none" strike="noStrike" baseline="0">
                    <a:solidFill>
                      <a:schemeClr val="tx1"/>
                    </a:solidFill>
                    <a:latin typeface="Calibri" panose="020F0502020204030204" pitchFamily="34" charset="0"/>
                    <a:ea typeface="Arial"/>
                    <a:cs typeface="Arial"/>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Sheet1!$A$2:$A$21</c:f>
              <c:strCache>
                <c:ptCount val="20"/>
                <c:pt idx="0">
                  <c:v>Liberecký kraj</c:v>
                </c:pt>
                <c:pt idx="1">
                  <c:v>Liberec</c:v>
                </c:pt>
                <c:pt idx="2">
                  <c:v>Jablonec nad Nisou</c:v>
                </c:pt>
                <c:pt idx="3">
                  <c:v>Semily</c:v>
                </c:pt>
                <c:pt idx="4">
                  <c:v>Česká Lípa</c:v>
                </c:pt>
                <c:pt idx="5">
                  <c:v>Středočeský kraj</c:v>
                </c:pt>
                <c:pt idx="6">
                  <c:v>Ústecký kraj</c:v>
                </c:pt>
                <c:pt idx="7">
                  <c:v>Hlavní město Praha</c:v>
                </c:pt>
                <c:pt idx="8">
                  <c:v>Královéhradecký kraj</c:v>
                </c:pt>
                <c:pt idx="9">
                  <c:v>Plzeňský kraj</c:v>
                </c:pt>
                <c:pt idx="10">
                  <c:v>Karlovarský kraj</c:v>
                </c:pt>
                <c:pt idx="11">
                  <c:v>Pardubický kraj</c:v>
                </c:pt>
                <c:pt idx="12">
                  <c:v>Moravskoslezský kraj</c:v>
                </c:pt>
                <c:pt idx="13">
                  <c:v>Jihomoravský kraj</c:v>
                </c:pt>
                <c:pt idx="14">
                  <c:v>Kraj Vysočina</c:v>
                </c:pt>
                <c:pt idx="15">
                  <c:v>Olomoucký kraj</c:v>
                </c:pt>
                <c:pt idx="16">
                  <c:v>Zlínský kraj</c:v>
                </c:pt>
                <c:pt idx="17">
                  <c:v>Jihočeský kraj</c:v>
                </c:pt>
                <c:pt idx="18">
                  <c:v>bezdomovci</c:v>
                </c:pt>
                <c:pt idx="19">
                  <c:v>cizinci</c:v>
                </c:pt>
              </c:strCache>
            </c:strRef>
          </c:cat>
          <c:val>
            <c:numRef>
              <c:f>Sheet1!$B$2:$B$21</c:f>
              <c:numCache>
                <c:formatCode>General</c:formatCode>
                <c:ptCount val="20"/>
                <c:pt idx="0">
                  <c:v>90.006461339651082</c:v>
                </c:pt>
                <c:pt idx="1">
                  <c:v>83.345297918162245</c:v>
                </c:pt>
                <c:pt idx="2">
                  <c:v>6.7001675041876041</c:v>
                </c:pt>
                <c:pt idx="3">
                  <c:v>5.4319215123235223</c:v>
                </c:pt>
                <c:pt idx="4">
                  <c:v>4.5226130653266337</c:v>
                </c:pt>
                <c:pt idx="5">
                  <c:v>2.8645272453155286</c:v>
                </c:pt>
                <c:pt idx="6">
                  <c:v>1.6799483092827912</c:v>
                </c:pt>
                <c:pt idx="7">
                  <c:v>1.4214947232392849</c:v>
                </c:pt>
                <c:pt idx="8">
                  <c:v>0.75382295929356025</c:v>
                </c:pt>
                <c:pt idx="9">
                  <c:v>0.43075597673917726</c:v>
                </c:pt>
                <c:pt idx="10">
                  <c:v>0.32306698255438293</c:v>
                </c:pt>
                <c:pt idx="11">
                  <c:v>0.25845358604350638</c:v>
                </c:pt>
                <c:pt idx="12">
                  <c:v>0.23691578720654746</c:v>
                </c:pt>
                <c:pt idx="13">
                  <c:v>0.21537798836958863</c:v>
                </c:pt>
                <c:pt idx="14">
                  <c:v>0.15076459185871205</c:v>
                </c:pt>
                <c:pt idx="15">
                  <c:v>0.15076459185871205</c:v>
                </c:pt>
                <c:pt idx="16">
                  <c:v>0.15076459185871205</c:v>
                </c:pt>
                <c:pt idx="17">
                  <c:v>8.6151195347835455E-2</c:v>
                </c:pt>
                <c:pt idx="18">
                  <c:v>0</c:v>
                </c:pt>
                <c:pt idx="19">
                  <c:v>1.2707301313805728</c:v>
                </c:pt>
              </c:numCache>
            </c:numRef>
          </c:val>
          <c:extLst>
            <c:ext xmlns:c16="http://schemas.microsoft.com/office/drawing/2014/chart" uri="{C3380CC4-5D6E-409C-BE32-E72D297353CC}">
              <c16:uniqueId val="{00000010-2AD4-4DCA-ABA6-17BC045B3F56}"/>
            </c:ext>
          </c:extLst>
        </c:ser>
        <c:ser>
          <c:idx val="1"/>
          <c:order val="1"/>
          <c:tx>
            <c:strRef>
              <c:f>Sheet1!$C$1</c:f>
              <c:strCache>
                <c:ptCount val="1"/>
                <c:pt idx="0">
                  <c:v>akut</c:v>
                </c:pt>
              </c:strCache>
            </c:strRef>
          </c:tx>
          <c:spPr>
            <a:solidFill>
              <a:schemeClr val="accent5">
                <a:lumMod val="40000"/>
                <a:lumOff val="60000"/>
              </a:schemeClr>
            </a:solidFill>
          </c:spPr>
          <c:invertIfNegative val="0"/>
          <c:cat>
            <c:strRef>
              <c:f>Sheet1!$A$2:$A$21</c:f>
              <c:strCache>
                <c:ptCount val="20"/>
                <c:pt idx="0">
                  <c:v>Liberecký kraj</c:v>
                </c:pt>
                <c:pt idx="1">
                  <c:v>Liberec</c:v>
                </c:pt>
                <c:pt idx="2">
                  <c:v>Jablonec nad Nisou</c:v>
                </c:pt>
                <c:pt idx="3">
                  <c:v>Semily</c:v>
                </c:pt>
                <c:pt idx="4">
                  <c:v>Česká Lípa</c:v>
                </c:pt>
                <c:pt idx="5">
                  <c:v>Středočeský kraj</c:v>
                </c:pt>
                <c:pt idx="6">
                  <c:v>Ústecký kraj</c:v>
                </c:pt>
                <c:pt idx="7">
                  <c:v>Hlavní město Praha</c:v>
                </c:pt>
                <c:pt idx="8">
                  <c:v>Královéhradecký kraj</c:v>
                </c:pt>
                <c:pt idx="9">
                  <c:v>Plzeňský kraj</c:v>
                </c:pt>
                <c:pt idx="10">
                  <c:v>Karlovarský kraj</c:v>
                </c:pt>
                <c:pt idx="11">
                  <c:v>Pardubický kraj</c:v>
                </c:pt>
                <c:pt idx="12">
                  <c:v>Moravskoslezský kraj</c:v>
                </c:pt>
                <c:pt idx="13">
                  <c:v>Jihomoravský kraj</c:v>
                </c:pt>
                <c:pt idx="14">
                  <c:v>Kraj Vysočina</c:v>
                </c:pt>
                <c:pt idx="15">
                  <c:v>Olomoucký kraj</c:v>
                </c:pt>
                <c:pt idx="16">
                  <c:v>Zlínský kraj</c:v>
                </c:pt>
                <c:pt idx="17">
                  <c:v>Jihočeský kraj</c:v>
                </c:pt>
                <c:pt idx="18">
                  <c:v>bezdomovci</c:v>
                </c:pt>
                <c:pt idx="19">
                  <c:v>cizinci</c:v>
                </c:pt>
              </c:strCache>
            </c:strRef>
          </c:cat>
          <c:val>
            <c:numRef>
              <c:f>Sheet1!$C$2:$C$21</c:f>
              <c:numCache>
                <c:formatCode>General</c:formatCode>
                <c:ptCount val="20"/>
                <c:pt idx="0">
                  <c:v>87.687931735067053</c:v>
                </c:pt>
                <c:pt idx="1">
                  <c:v>67.794257077068949</c:v>
                </c:pt>
                <c:pt idx="2">
                  <c:v>6.6436407964242177</c:v>
                </c:pt>
                <c:pt idx="3">
                  <c:v>5.65826899634295</c:v>
                </c:pt>
                <c:pt idx="4">
                  <c:v>7.5917648652309362</c:v>
                </c:pt>
                <c:pt idx="5">
                  <c:v>3.196532574834078</c:v>
                </c:pt>
                <c:pt idx="6">
                  <c:v>3.9516456724908577</c:v>
                </c:pt>
                <c:pt idx="7">
                  <c:v>1.0700257347961535</c:v>
                </c:pt>
                <c:pt idx="8">
                  <c:v>1.6219693891372071</c:v>
                </c:pt>
                <c:pt idx="9">
                  <c:v>0.26412027631044288</c:v>
                </c:pt>
                <c:pt idx="10">
                  <c:v>0.21671407287010702</c:v>
                </c:pt>
                <c:pt idx="11">
                  <c:v>0.36570499796830552</c:v>
                </c:pt>
                <c:pt idx="12">
                  <c:v>0.2201002302587024</c:v>
                </c:pt>
                <c:pt idx="13">
                  <c:v>0.27766490586482462</c:v>
                </c:pt>
                <c:pt idx="14">
                  <c:v>0.12867398076662603</c:v>
                </c:pt>
                <c:pt idx="15">
                  <c:v>0.11174319382364893</c:v>
                </c:pt>
                <c:pt idx="16">
                  <c:v>9.8198564269267236E-2</c:v>
                </c:pt>
                <c:pt idx="17">
                  <c:v>0.16253555465258024</c:v>
                </c:pt>
                <c:pt idx="18">
                  <c:v>0</c:v>
                </c:pt>
                <c:pt idx="19">
                  <c:v>0.62643911689015297</c:v>
                </c:pt>
              </c:numCache>
            </c:numRef>
          </c:val>
          <c:extLst>
            <c:ext xmlns:c16="http://schemas.microsoft.com/office/drawing/2014/chart" uri="{C3380CC4-5D6E-409C-BE32-E72D297353CC}">
              <c16:uniqueId val="{00000011-2AD4-4DCA-ABA6-17BC045B3F56}"/>
            </c:ext>
          </c:extLst>
        </c:ser>
        <c:dLbls>
          <c:showLegendKey val="0"/>
          <c:showVal val="0"/>
          <c:showCatName val="0"/>
          <c:showSerName val="0"/>
          <c:showPercent val="0"/>
          <c:showBubbleSize val="0"/>
        </c:dLbls>
        <c:gapWidth val="30"/>
        <c:axId val="495401032"/>
        <c:axId val="495395936"/>
      </c:barChart>
      <c:catAx>
        <c:axId val="495401032"/>
        <c:scaling>
          <c:orientation val="maxMin"/>
        </c:scaling>
        <c:delete val="1"/>
        <c:axPos val="l"/>
        <c:numFmt formatCode="General" sourceLinked="1"/>
        <c:majorTickMark val="out"/>
        <c:minorTickMark val="none"/>
        <c:tickLblPos val="nextTo"/>
        <c:crossAx val="495395936"/>
        <c:crosses val="autoZero"/>
        <c:auto val="1"/>
        <c:lblAlgn val="ctr"/>
        <c:lblOffset val="100"/>
        <c:noMultiLvlLbl val="0"/>
      </c:catAx>
      <c:valAx>
        <c:axId val="495395936"/>
        <c:scaling>
          <c:orientation val="minMax"/>
          <c:max val="100"/>
        </c:scaling>
        <c:delete val="0"/>
        <c:axPos val="t"/>
        <c:numFmt formatCode="0" sourceLinked="0"/>
        <c:majorTickMark val="out"/>
        <c:minorTickMark val="none"/>
        <c:tickLblPos val="nextTo"/>
        <c:spPr>
          <a:ln w="3194">
            <a:solidFill>
              <a:schemeClr val="tx1"/>
            </a:solidFill>
            <a:prstDash val="solid"/>
          </a:ln>
        </c:spPr>
        <c:txPr>
          <a:bodyPr rot="0" vert="horz"/>
          <a:lstStyle/>
          <a:p>
            <a:pPr>
              <a:defRPr sz="1000" b="0" i="0" u="none" strike="noStrike" baseline="0">
                <a:solidFill>
                  <a:schemeClr val="tx1"/>
                </a:solidFill>
                <a:latin typeface="Calibri" panose="020F0502020204030204" pitchFamily="34" charset="0"/>
                <a:ea typeface="Arial"/>
                <a:cs typeface="Arial"/>
              </a:defRPr>
            </a:pPr>
            <a:endParaRPr lang="cs-CZ"/>
          </a:p>
        </c:txPr>
        <c:crossAx val="495401032"/>
        <c:crosses val="autoZero"/>
        <c:crossBetween val="between"/>
        <c:majorUnit val="20"/>
      </c:valAx>
      <c:spPr>
        <a:noFill/>
        <a:ln w="25552">
          <a:noFill/>
        </a:ln>
      </c:spPr>
    </c:plotArea>
    <c:plotVisOnly val="1"/>
    <c:dispBlanksAs val="gap"/>
    <c:showDLblsOverMax val="0"/>
  </c:chart>
  <c:spPr>
    <a:noFill/>
    <a:ln>
      <a:noFill/>
    </a:ln>
  </c:spPr>
  <c:txPr>
    <a:bodyPr/>
    <a:lstStyle/>
    <a:p>
      <a:pPr>
        <a:defRPr sz="1006" b="0" i="0" u="none" strike="noStrike" baseline="0">
          <a:solidFill>
            <a:schemeClr val="tx1"/>
          </a:solidFill>
          <a:latin typeface="Arial"/>
          <a:ea typeface="Arial"/>
          <a:cs typeface="Arial"/>
        </a:defRPr>
      </a:pPr>
      <a:endParaRPr lang="cs-CZ"/>
    </a:p>
  </c:txPr>
  <c:externalData r:id="rId1">
    <c:autoUpdate val="0"/>
  </c:externalData>
</c:chartSpace>
</file>

<file path=ppt/charts/chart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501761532640392"/>
          <c:y val="3.9247189839883727E-2"/>
          <c:w val="0.5877487290788953"/>
          <c:h val="0.76887668964029787"/>
        </c:manualLayout>
      </c:layout>
      <c:lineChart>
        <c:grouping val="standard"/>
        <c:varyColors val="0"/>
        <c:ser>
          <c:idx val="0"/>
          <c:order val="0"/>
          <c:tx>
            <c:strRef>
              <c:f>Sheet1!$A$2</c:f>
              <c:strCache>
                <c:ptCount val="1"/>
                <c:pt idx="0">
                  <c:v>Liberecký kraj</c:v>
                </c:pt>
              </c:strCache>
            </c:strRef>
          </c:tx>
          <c:spPr>
            <a:ln w="28575" cap="rnd">
              <a:solidFill>
                <a:srgbClr val="00B050"/>
              </a:solidFill>
              <a:round/>
            </a:ln>
            <a:effectLst/>
          </c:spPr>
          <c:marker>
            <c:symbol val="circle"/>
            <c:size val="5"/>
            <c:spPr>
              <a:solidFill>
                <a:srgbClr val="00B050"/>
              </a:solidFill>
              <a:ln w="9525">
                <a:solidFill>
                  <a:srgbClr val="00B050"/>
                </a:solidFill>
              </a:ln>
              <a:effectLst/>
            </c:spPr>
          </c:marker>
          <c:cat>
            <c:strRef>
              <c:f>Sheet1!$B$1:$M$1</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Sheet1!$B$2:$M$2</c:f>
              <c:numCache>
                <c:formatCode>###0.0%</c:formatCode>
                <c:ptCount val="12"/>
                <c:pt idx="0">
                  <c:v>0.123</c:v>
                </c:pt>
                <c:pt idx="1">
                  <c:v>0.123</c:v>
                </c:pt>
                <c:pt idx="2">
                  <c:v>0.13300000000000001</c:v>
                </c:pt>
                <c:pt idx="3">
                  <c:v>0.13400000000000001</c:v>
                </c:pt>
                <c:pt idx="4">
                  <c:v>0.13600000000000001</c:v>
                </c:pt>
                <c:pt idx="5">
                  <c:v>0.14699999999999999</c:v>
                </c:pt>
                <c:pt idx="6">
                  <c:v>0.15</c:v>
                </c:pt>
                <c:pt idx="7">
                  <c:v>0.13800000000000001</c:v>
                </c:pt>
                <c:pt idx="8">
                  <c:v>0.13900000000000001</c:v>
                </c:pt>
                <c:pt idx="9">
                  <c:v>0.11799999999999999</c:v>
                </c:pt>
                <c:pt idx="10">
                  <c:v>0.128</c:v>
                </c:pt>
                <c:pt idx="11">
                  <c:v>0.13800000000000001</c:v>
                </c:pt>
              </c:numCache>
            </c:numRef>
          </c:val>
          <c:smooth val="0"/>
          <c:extLst>
            <c:ext xmlns:c16="http://schemas.microsoft.com/office/drawing/2014/chart" uri="{C3380CC4-5D6E-409C-BE32-E72D297353CC}">
              <c16:uniqueId val="{00000000-EF4C-4622-92E0-015498EBE069}"/>
            </c:ext>
          </c:extLst>
        </c:ser>
        <c:ser>
          <c:idx val="1"/>
          <c:order val="1"/>
          <c:tx>
            <c:strRef>
              <c:f>Sheet1!$A$3</c:f>
              <c:strCache>
                <c:ptCount val="1"/>
                <c:pt idx="0">
                  <c:v>ČR</c:v>
                </c:pt>
              </c:strCache>
            </c:strRef>
          </c:tx>
          <c:spPr>
            <a:ln w="28575" cap="rnd">
              <a:solidFill>
                <a:schemeClr val="tx1"/>
              </a:solidFill>
              <a:round/>
            </a:ln>
            <a:effectLst/>
          </c:spPr>
          <c:marker>
            <c:symbol val="circle"/>
            <c:size val="5"/>
            <c:spPr>
              <a:solidFill>
                <a:schemeClr val="tx1"/>
              </a:solidFill>
              <a:ln w="9525">
                <a:solidFill>
                  <a:schemeClr val="tx1"/>
                </a:solidFill>
              </a:ln>
              <a:effectLst/>
            </c:spPr>
          </c:marker>
          <c:cat>
            <c:strRef>
              <c:f>Sheet1!$B$1:$M$1</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Sheet1!$B$3:$M$3</c:f>
              <c:numCache>
                <c:formatCode>###0.0%</c:formatCode>
                <c:ptCount val="12"/>
                <c:pt idx="0">
                  <c:v>9.3222895619080537E-2</c:v>
                </c:pt>
                <c:pt idx="1">
                  <c:v>9.6373978078007849E-2</c:v>
                </c:pt>
                <c:pt idx="2">
                  <c:v>9.9752878528816938E-2</c:v>
                </c:pt>
                <c:pt idx="3">
                  <c:v>0.10085452969759244</c:v>
                </c:pt>
                <c:pt idx="4">
                  <c:v>0.10539895204288346</c:v>
                </c:pt>
                <c:pt idx="5">
                  <c:v>0.11293814244875616</c:v>
                </c:pt>
                <c:pt idx="6">
                  <c:v>0.1172495238317131</c:v>
                </c:pt>
                <c:pt idx="7">
                  <c:v>0.11597169343737419</c:v>
                </c:pt>
                <c:pt idx="8">
                  <c:v>0.11872335578374894</c:v>
                </c:pt>
                <c:pt idx="9">
                  <c:v>0.11777875895267828</c:v>
                </c:pt>
                <c:pt idx="10">
                  <c:v>0.11976800909542504</c:v>
                </c:pt>
                <c:pt idx="11">
                  <c:v>0.12231521276484009</c:v>
                </c:pt>
              </c:numCache>
            </c:numRef>
          </c:val>
          <c:smooth val="0"/>
          <c:extLst>
            <c:ext xmlns:c16="http://schemas.microsoft.com/office/drawing/2014/chart" uri="{C3380CC4-5D6E-409C-BE32-E72D297353CC}">
              <c16:uniqueId val="{00000001-EF4C-4622-92E0-015498EBE069}"/>
            </c:ext>
          </c:extLst>
        </c:ser>
        <c:dLbls>
          <c:showLegendKey val="0"/>
          <c:showVal val="0"/>
          <c:showCatName val="0"/>
          <c:showSerName val="0"/>
          <c:showPercent val="0"/>
          <c:showBubbleSize val="0"/>
        </c:dLbls>
        <c:marker val="1"/>
        <c:smooth val="0"/>
        <c:axId val="481662096"/>
        <c:axId val="481654648"/>
      </c:lineChart>
      <c:catAx>
        <c:axId val="481662096"/>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0" spcFirstLastPara="1" vertOverflow="ellipsis" wrap="square" anchor="ctr" anchorCtr="1"/>
          <a:lstStyle/>
          <a:p>
            <a:pPr>
              <a:defRPr sz="1200" b="0" i="0" u="none" strike="noStrike" kern="1200" baseline="0">
                <a:solidFill>
                  <a:schemeClr val="tx1"/>
                </a:solidFill>
                <a:latin typeface="+mn-lt"/>
                <a:ea typeface="+mn-ea"/>
                <a:cs typeface="+mn-cs"/>
              </a:defRPr>
            </a:pPr>
            <a:endParaRPr lang="cs-CZ"/>
          </a:p>
        </c:txPr>
        <c:crossAx val="481654648"/>
        <c:crosses val="autoZero"/>
        <c:auto val="1"/>
        <c:lblAlgn val="ctr"/>
        <c:lblOffset val="0"/>
        <c:noMultiLvlLbl val="0"/>
      </c:catAx>
      <c:valAx>
        <c:axId val="481654648"/>
        <c:scaling>
          <c:orientation val="minMax"/>
          <c:min val="0"/>
        </c:scaling>
        <c:delete val="0"/>
        <c:axPos val="l"/>
        <c:majorGridlines>
          <c:spPr>
            <a:ln w="9525" cap="flat" cmpd="sng" algn="ctr">
              <a:solidFill>
                <a:schemeClr val="tx1">
                  <a:lumMod val="15000"/>
                  <a:lumOff val="85000"/>
                </a:schemeClr>
              </a:solidFill>
              <a:round/>
            </a:ln>
            <a:effectLst/>
          </c:spPr>
        </c:majorGridlines>
        <c:numFmt formatCode="0\ %"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crossAx val="481662096"/>
        <c:crosses val="autoZero"/>
        <c:crossBetween val="between"/>
      </c:valAx>
      <c:spPr>
        <a:noFill/>
        <a:ln>
          <a:noFill/>
        </a:ln>
        <a:effectLst/>
      </c:spPr>
    </c:plotArea>
    <c:legend>
      <c:legendPos val="r"/>
      <c:layout>
        <c:manualLayout>
          <c:xMode val="edge"/>
          <c:yMode val="edge"/>
          <c:x val="0.76017055708267112"/>
          <c:y val="2.8848335555925603E-2"/>
          <c:w val="0.2233586425985476"/>
          <c:h val="0.52893395292318446"/>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legend>
    <c:plotVisOnly val="1"/>
    <c:dispBlanksAs val="gap"/>
    <c:showDLblsOverMax val="0"/>
  </c:chart>
  <c:spPr>
    <a:noFill/>
    <a:ln>
      <a:noFill/>
    </a:ln>
    <a:effectLst/>
  </c:spPr>
  <c:txPr>
    <a:bodyPr/>
    <a:lstStyle/>
    <a:p>
      <a:pPr>
        <a:defRPr>
          <a:solidFill>
            <a:schemeClr val="tx1"/>
          </a:solidFill>
        </a:defRPr>
      </a:pPr>
      <a:endParaRPr lang="cs-CZ"/>
    </a:p>
  </c:txPr>
  <c:externalData r:id="rId3">
    <c:autoUpdate val="0"/>
  </c:externalData>
  <c:userShapes r:id="rId4"/>
</c:chartSpace>
</file>

<file path=ppt/charts/chart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List1!$B$1</c:f>
              <c:strCache>
                <c:ptCount val="1"/>
                <c:pt idx="0">
                  <c:v>2018</c:v>
                </c:pt>
              </c:strCache>
            </c:strRef>
          </c:tx>
          <c:spPr>
            <a:solidFill>
              <a:srgbClr val="037BC1"/>
            </a:solidFill>
            <a:ln>
              <a:solidFill>
                <a:srgbClr val="3D67BC"/>
              </a:solidFill>
            </a:ln>
            <a:effectLst/>
          </c:spPr>
          <c:invertIfNegative val="0"/>
          <c:dPt>
            <c:idx val="0"/>
            <c:invertIfNegative val="0"/>
            <c:bubble3D val="0"/>
            <c:spPr>
              <a:solidFill>
                <a:srgbClr val="3D67BC"/>
              </a:solidFill>
              <a:ln>
                <a:solidFill>
                  <a:srgbClr val="3D67BC"/>
                </a:solidFill>
              </a:ln>
              <a:effectLst/>
            </c:spPr>
            <c:extLst>
              <c:ext xmlns:c16="http://schemas.microsoft.com/office/drawing/2014/chart" uri="{C3380CC4-5D6E-409C-BE32-E72D297353CC}">
                <c16:uniqueId val="{00000001-F2C6-45AB-97ED-1DF5222A7119}"/>
              </c:ext>
            </c:extLst>
          </c:dPt>
          <c:dPt>
            <c:idx val="1"/>
            <c:invertIfNegative val="0"/>
            <c:bubble3D val="0"/>
            <c:spPr>
              <a:solidFill>
                <a:srgbClr val="DA2128"/>
              </a:solidFill>
              <a:ln>
                <a:solidFill>
                  <a:srgbClr val="3D67BC"/>
                </a:solidFill>
              </a:ln>
              <a:effectLst/>
            </c:spPr>
            <c:extLst>
              <c:ext xmlns:c16="http://schemas.microsoft.com/office/drawing/2014/chart" uri="{C3380CC4-5D6E-409C-BE32-E72D297353CC}">
                <c16:uniqueId val="{00000003-F2C6-45AB-97ED-1DF5222A7119}"/>
              </c:ext>
            </c:extLst>
          </c:dPt>
          <c:dPt>
            <c:idx val="2"/>
            <c:invertIfNegative val="0"/>
            <c:bubble3D val="0"/>
            <c:spPr>
              <a:solidFill>
                <a:srgbClr val="3D67BC"/>
              </a:solidFill>
              <a:ln>
                <a:solidFill>
                  <a:srgbClr val="3D67BC"/>
                </a:solidFill>
              </a:ln>
              <a:effectLst/>
            </c:spPr>
            <c:extLst>
              <c:ext xmlns:c16="http://schemas.microsoft.com/office/drawing/2014/chart" uri="{C3380CC4-5D6E-409C-BE32-E72D297353CC}">
                <c16:uniqueId val="{00000005-F2C6-45AB-97ED-1DF5222A7119}"/>
              </c:ext>
            </c:extLst>
          </c:dPt>
          <c:dPt>
            <c:idx val="3"/>
            <c:invertIfNegative val="0"/>
            <c:bubble3D val="0"/>
            <c:spPr>
              <a:solidFill>
                <a:srgbClr val="3D67BC"/>
              </a:solidFill>
              <a:ln>
                <a:solidFill>
                  <a:srgbClr val="3D67BC"/>
                </a:solidFill>
              </a:ln>
              <a:effectLst/>
            </c:spPr>
            <c:extLst>
              <c:ext xmlns:c16="http://schemas.microsoft.com/office/drawing/2014/chart" uri="{C3380CC4-5D6E-409C-BE32-E72D297353CC}">
                <c16:uniqueId val="{00000007-F2C6-45AB-97ED-1DF5222A7119}"/>
              </c:ext>
            </c:extLst>
          </c:dPt>
          <c:dPt>
            <c:idx val="4"/>
            <c:invertIfNegative val="0"/>
            <c:bubble3D val="0"/>
            <c:spPr>
              <a:solidFill>
                <a:srgbClr val="7191D1"/>
              </a:solidFill>
              <a:ln>
                <a:solidFill>
                  <a:srgbClr val="3D67BC"/>
                </a:solidFill>
              </a:ln>
              <a:effectLst/>
            </c:spPr>
            <c:extLst>
              <c:ext xmlns:c16="http://schemas.microsoft.com/office/drawing/2014/chart" uri="{C3380CC4-5D6E-409C-BE32-E72D297353CC}">
                <c16:uniqueId val="{00000009-F2C6-45AB-97ED-1DF5222A7119}"/>
              </c:ext>
            </c:extLst>
          </c:dPt>
          <c:dPt>
            <c:idx val="5"/>
            <c:invertIfNegative val="0"/>
            <c:bubble3D val="0"/>
            <c:spPr>
              <a:solidFill>
                <a:srgbClr val="7191D1"/>
              </a:solidFill>
              <a:ln>
                <a:solidFill>
                  <a:srgbClr val="3D67BC"/>
                </a:solidFill>
              </a:ln>
              <a:effectLst/>
            </c:spPr>
            <c:extLst>
              <c:ext xmlns:c16="http://schemas.microsoft.com/office/drawing/2014/chart" uri="{C3380CC4-5D6E-409C-BE32-E72D297353CC}">
                <c16:uniqueId val="{0000000B-F2C6-45AB-97ED-1DF5222A7119}"/>
              </c:ext>
            </c:extLst>
          </c:dPt>
          <c:dPt>
            <c:idx val="6"/>
            <c:invertIfNegative val="0"/>
            <c:bubble3D val="0"/>
            <c:spPr>
              <a:solidFill>
                <a:srgbClr val="7191D1"/>
              </a:solidFill>
              <a:ln>
                <a:solidFill>
                  <a:srgbClr val="3D67BC"/>
                </a:solidFill>
              </a:ln>
              <a:effectLst/>
            </c:spPr>
            <c:extLst>
              <c:ext xmlns:c16="http://schemas.microsoft.com/office/drawing/2014/chart" uri="{C3380CC4-5D6E-409C-BE32-E72D297353CC}">
                <c16:uniqueId val="{0000000D-F2C6-45AB-97ED-1DF5222A7119}"/>
              </c:ext>
            </c:extLst>
          </c:dPt>
          <c:dPt>
            <c:idx val="7"/>
            <c:invertIfNegative val="0"/>
            <c:bubble3D val="0"/>
            <c:spPr>
              <a:solidFill>
                <a:schemeClr val="accent4"/>
              </a:solidFill>
              <a:ln>
                <a:solidFill>
                  <a:srgbClr val="3D67BC"/>
                </a:solidFill>
              </a:ln>
              <a:effectLst/>
            </c:spPr>
            <c:extLst>
              <c:ext xmlns:c16="http://schemas.microsoft.com/office/drawing/2014/chart" uri="{C3380CC4-5D6E-409C-BE32-E72D297353CC}">
                <c16:uniqueId val="{0000000F-F2C6-45AB-97ED-1DF5222A7119}"/>
              </c:ext>
            </c:extLst>
          </c:dPt>
          <c:dPt>
            <c:idx val="8"/>
            <c:invertIfNegative val="0"/>
            <c:bubble3D val="0"/>
            <c:spPr>
              <a:solidFill>
                <a:srgbClr val="B0C2E5"/>
              </a:solidFill>
              <a:ln>
                <a:solidFill>
                  <a:srgbClr val="3D67BC"/>
                </a:solidFill>
              </a:ln>
              <a:effectLst/>
            </c:spPr>
            <c:extLst>
              <c:ext xmlns:c16="http://schemas.microsoft.com/office/drawing/2014/chart" uri="{C3380CC4-5D6E-409C-BE32-E72D297353CC}">
                <c16:uniqueId val="{00000011-F2C6-45AB-97ED-1DF5222A7119}"/>
              </c:ext>
            </c:extLst>
          </c:dPt>
          <c:dPt>
            <c:idx val="9"/>
            <c:invertIfNegative val="0"/>
            <c:bubble3D val="0"/>
            <c:spPr>
              <a:solidFill>
                <a:srgbClr val="B0C2E5"/>
              </a:solidFill>
              <a:ln>
                <a:solidFill>
                  <a:srgbClr val="3D67BC"/>
                </a:solidFill>
              </a:ln>
              <a:effectLst/>
            </c:spPr>
            <c:extLst>
              <c:ext xmlns:c16="http://schemas.microsoft.com/office/drawing/2014/chart" uri="{C3380CC4-5D6E-409C-BE32-E72D297353CC}">
                <c16:uniqueId val="{00000013-F2C6-45AB-97ED-1DF5222A7119}"/>
              </c:ext>
            </c:extLst>
          </c:dPt>
          <c:dPt>
            <c:idx val="10"/>
            <c:invertIfNegative val="0"/>
            <c:bubble3D val="0"/>
            <c:spPr>
              <a:solidFill>
                <a:srgbClr val="B0C2E5"/>
              </a:solidFill>
              <a:ln>
                <a:solidFill>
                  <a:srgbClr val="3D67BC"/>
                </a:solidFill>
              </a:ln>
              <a:effectLst/>
            </c:spPr>
            <c:extLst>
              <c:ext xmlns:c16="http://schemas.microsoft.com/office/drawing/2014/chart" uri="{C3380CC4-5D6E-409C-BE32-E72D297353CC}">
                <c16:uniqueId val="{00000015-F2C6-45AB-97ED-1DF5222A7119}"/>
              </c:ext>
            </c:extLst>
          </c:dPt>
          <c:dPt>
            <c:idx val="11"/>
            <c:invertIfNegative val="0"/>
            <c:bubble3D val="0"/>
            <c:spPr>
              <a:solidFill>
                <a:srgbClr val="B0C2E5"/>
              </a:solidFill>
              <a:ln>
                <a:solidFill>
                  <a:srgbClr val="3D67BC"/>
                </a:solidFill>
              </a:ln>
              <a:effectLst/>
            </c:spPr>
            <c:extLst>
              <c:ext xmlns:c16="http://schemas.microsoft.com/office/drawing/2014/chart" uri="{C3380CC4-5D6E-409C-BE32-E72D297353CC}">
                <c16:uniqueId val="{00000017-F2C6-45AB-97ED-1DF5222A7119}"/>
              </c:ext>
            </c:extLst>
          </c:dPt>
          <c:dPt>
            <c:idx val="12"/>
            <c:invertIfNegative val="0"/>
            <c:bubble3D val="0"/>
            <c:spPr>
              <a:solidFill>
                <a:srgbClr val="B0C2E5"/>
              </a:solidFill>
              <a:ln>
                <a:solidFill>
                  <a:srgbClr val="3D67BC"/>
                </a:solidFill>
              </a:ln>
              <a:effectLst/>
            </c:spPr>
            <c:extLst>
              <c:ext xmlns:c16="http://schemas.microsoft.com/office/drawing/2014/chart" uri="{C3380CC4-5D6E-409C-BE32-E72D297353CC}">
                <c16:uniqueId val="{00000019-F2C6-45AB-97ED-1DF5222A7119}"/>
              </c:ext>
            </c:extLst>
          </c:dPt>
          <c:dPt>
            <c:idx val="13"/>
            <c:invertIfNegative val="0"/>
            <c:bubble3D val="0"/>
            <c:spPr>
              <a:solidFill>
                <a:srgbClr val="D8E0F2"/>
              </a:solidFill>
              <a:ln>
                <a:solidFill>
                  <a:srgbClr val="3D67BC"/>
                </a:solidFill>
              </a:ln>
              <a:effectLst/>
            </c:spPr>
            <c:extLst>
              <c:ext xmlns:c16="http://schemas.microsoft.com/office/drawing/2014/chart" uri="{C3380CC4-5D6E-409C-BE32-E72D297353CC}">
                <c16:uniqueId val="{0000001B-F2C6-45AB-97ED-1DF5222A7119}"/>
              </c:ext>
            </c:extLst>
          </c:dPt>
          <c:dPt>
            <c:idx val="14"/>
            <c:invertIfNegative val="0"/>
            <c:bubble3D val="0"/>
            <c:spPr>
              <a:solidFill>
                <a:srgbClr val="D8E0F2"/>
              </a:solidFill>
              <a:ln>
                <a:solidFill>
                  <a:srgbClr val="3D67BC"/>
                </a:solidFill>
              </a:ln>
              <a:effectLst/>
            </c:spPr>
            <c:extLst>
              <c:ext xmlns:c16="http://schemas.microsoft.com/office/drawing/2014/chart" uri="{C3380CC4-5D6E-409C-BE32-E72D297353CC}">
                <c16:uniqueId val="{0000001D-F2C6-45AB-97ED-1DF5222A7119}"/>
              </c:ext>
            </c:extLst>
          </c:dPt>
          <c:dLbls>
            <c:numFmt formatCode="#,##0.0" sourceLinked="0"/>
            <c:spPr>
              <a:noFill/>
              <a:ln>
                <a:noFill/>
              </a:ln>
              <a:effectLst/>
            </c:spPr>
            <c:txPr>
              <a:bodyPr rot="0" spcFirstLastPara="1" vertOverflow="ellipsis" vert="horz" wrap="square" anchor="ctr" anchorCtr="1"/>
              <a:lstStyle/>
              <a:p>
                <a:pPr>
                  <a:defRPr sz="1400" b="0" i="0" u="none" strike="noStrike" kern="1200" baseline="0">
                    <a:solidFill>
                      <a:srgbClr val="000000"/>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Karlovarský kraj</c:v>
                </c:pt>
                <c:pt idx="1">
                  <c:v>Liberecký kraj</c:v>
                </c:pt>
                <c:pt idx="2">
                  <c:v>Jihočeský kraj</c:v>
                </c:pt>
                <c:pt idx="3">
                  <c:v>Ústecký kraj</c:v>
                </c:pt>
                <c:pt idx="4">
                  <c:v>Moravskoslezský kraj</c:v>
                </c:pt>
                <c:pt idx="5">
                  <c:v>Zlínský kraj</c:v>
                </c:pt>
                <c:pt idx="6">
                  <c:v>Plzeňský kraj</c:v>
                </c:pt>
                <c:pt idx="7">
                  <c:v>Česká republika</c:v>
                </c:pt>
                <c:pt idx="8">
                  <c:v>Pardubický kraj</c:v>
                </c:pt>
                <c:pt idx="9">
                  <c:v>Olomoucký kraj</c:v>
                </c:pt>
                <c:pt idx="10">
                  <c:v>Kraj Vysočina</c:v>
                </c:pt>
                <c:pt idx="11">
                  <c:v>Hl. m. Praha</c:v>
                </c:pt>
                <c:pt idx="12">
                  <c:v>Královéhradecký kraj</c:v>
                </c:pt>
                <c:pt idx="13">
                  <c:v>Jihomoravský kraj</c:v>
                </c:pt>
                <c:pt idx="14">
                  <c:v>Středočeský kraj</c:v>
                </c:pt>
              </c:strCache>
            </c:strRef>
          </c:cat>
          <c:val>
            <c:numRef>
              <c:f>List1!$B$2:$B$16</c:f>
              <c:numCache>
                <c:formatCode>General</c:formatCode>
                <c:ptCount val="15"/>
                <c:pt idx="0">
                  <c:v>123.26735188038668</c:v>
                </c:pt>
                <c:pt idx="1">
                  <c:v>111.66464375645381</c:v>
                </c:pt>
                <c:pt idx="2">
                  <c:v>106.42228459890579</c:v>
                </c:pt>
                <c:pt idx="3">
                  <c:v>105.82271076555618</c:v>
                </c:pt>
                <c:pt idx="4">
                  <c:v>94.438807452343482</c:v>
                </c:pt>
                <c:pt idx="5">
                  <c:v>92.691212297978851</c:v>
                </c:pt>
                <c:pt idx="6">
                  <c:v>90.773960223205918</c:v>
                </c:pt>
                <c:pt idx="7">
                  <c:v>89.995322982412503</c:v>
                </c:pt>
                <c:pt idx="8">
                  <c:v>87.327714904888168</c:v>
                </c:pt>
                <c:pt idx="9">
                  <c:v>84.817412777232533</c:v>
                </c:pt>
                <c:pt idx="10">
                  <c:v>82.880992654498272</c:v>
                </c:pt>
                <c:pt idx="11">
                  <c:v>82.843056254731422</c:v>
                </c:pt>
                <c:pt idx="12">
                  <c:v>81.970190016851575</c:v>
                </c:pt>
                <c:pt idx="13">
                  <c:v>78.953077032806561</c:v>
                </c:pt>
                <c:pt idx="14">
                  <c:v>78.828918190915829</c:v>
                </c:pt>
              </c:numCache>
            </c:numRef>
          </c:val>
          <c:extLst>
            <c:ext xmlns:c16="http://schemas.microsoft.com/office/drawing/2014/chart" uri="{C3380CC4-5D6E-409C-BE32-E72D297353CC}">
              <c16:uniqueId val="{0000001E-F2C6-45AB-97ED-1DF5222A7119}"/>
            </c:ext>
          </c:extLst>
        </c:ser>
        <c:dLbls>
          <c:dLblPos val="ctr"/>
          <c:showLegendKey val="0"/>
          <c:showVal val="1"/>
          <c:showCatName val="0"/>
          <c:showSerName val="0"/>
          <c:showPercent val="0"/>
          <c:showBubbleSize val="0"/>
        </c:dLbls>
        <c:gapWidth val="50"/>
        <c:axId val="461709400"/>
        <c:axId val="461709792"/>
      </c:barChart>
      <c:catAx>
        <c:axId val="461709400"/>
        <c:scaling>
          <c:orientation val="maxMin"/>
        </c:scaling>
        <c:delete val="0"/>
        <c:axPos val="l"/>
        <c:numFmt formatCode="General" sourceLinked="1"/>
        <c:majorTickMark val="none"/>
        <c:minorTickMark val="none"/>
        <c:tickLblPos val="nextTo"/>
        <c:spPr>
          <a:noFill/>
          <a:ln w="9525" cap="flat" cmpd="sng" algn="ctr">
            <a:solidFill>
              <a:srgbClr val="000000"/>
            </a:solidFill>
            <a:round/>
          </a:ln>
          <a:effectLst/>
        </c:spPr>
        <c:txPr>
          <a:bodyPr rot="-60000000" spcFirstLastPara="1" vertOverflow="ellipsis" vert="horz" wrap="square" anchor="ctr" anchorCtr="1"/>
          <a:lstStyle/>
          <a:p>
            <a:pPr>
              <a:defRPr sz="1400" b="0" i="0" u="none" strike="noStrike" kern="1200" baseline="0">
                <a:solidFill>
                  <a:srgbClr val="000000"/>
                </a:solidFill>
                <a:latin typeface="+mn-lt"/>
                <a:ea typeface="+mn-ea"/>
                <a:cs typeface="+mn-cs"/>
              </a:defRPr>
            </a:pPr>
            <a:endParaRPr lang="cs-CZ"/>
          </a:p>
        </c:txPr>
        <c:crossAx val="461709792"/>
        <c:crosses val="autoZero"/>
        <c:auto val="1"/>
        <c:lblAlgn val="ctr"/>
        <c:lblOffset val="100"/>
        <c:noMultiLvlLbl val="0"/>
      </c:catAx>
      <c:valAx>
        <c:axId val="461709792"/>
        <c:scaling>
          <c:orientation val="minMax"/>
          <c:min val="0"/>
        </c:scaling>
        <c:delete val="0"/>
        <c:axPos val="t"/>
        <c:numFmt formatCode="#,##0" sourceLinked="0"/>
        <c:majorTickMark val="out"/>
        <c:minorTickMark val="none"/>
        <c:tickLblPos val="nextTo"/>
        <c:spPr>
          <a:noFill/>
          <a:ln>
            <a:solidFill>
              <a:srgbClr val="000000"/>
            </a:solidFill>
          </a:ln>
          <a:effectLst/>
        </c:spPr>
        <c:txPr>
          <a:bodyPr rot="-60000000" spcFirstLastPara="1" vertOverflow="ellipsis" vert="horz" wrap="square" anchor="ctr" anchorCtr="1"/>
          <a:lstStyle/>
          <a:p>
            <a:pPr>
              <a:defRPr sz="1400" b="0" i="0" u="none" strike="noStrike" kern="1200" baseline="0">
                <a:solidFill>
                  <a:srgbClr val="000000"/>
                </a:solidFill>
                <a:latin typeface="+mn-lt"/>
                <a:ea typeface="+mn-ea"/>
                <a:cs typeface="+mn-cs"/>
              </a:defRPr>
            </a:pPr>
            <a:endParaRPr lang="cs-CZ"/>
          </a:p>
        </c:txPr>
        <c:crossAx val="461709400"/>
        <c:crosses val="autoZero"/>
        <c:crossBetween val="between"/>
      </c:valAx>
      <c:spPr>
        <a:noFill/>
        <a:ln>
          <a:noFill/>
        </a:ln>
        <a:effectLst/>
      </c:spPr>
    </c:plotArea>
    <c:plotVisOnly val="1"/>
    <c:dispBlanksAs val="gap"/>
    <c:showDLblsOverMax val="0"/>
  </c:chart>
  <c:spPr>
    <a:noFill/>
    <a:ln>
      <a:noFill/>
    </a:ln>
    <a:effectLst/>
  </c:spPr>
  <c:txPr>
    <a:bodyPr/>
    <a:lstStyle/>
    <a:p>
      <a:pPr>
        <a:defRPr sz="1400">
          <a:solidFill>
            <a:schemeClr val="tx1"/>
          </a:solidFill>
        </a:defRPr>
      </a:pPr>
      <a:endParaRPr lang="cs-CZ"/>
    </a:p>
  </c:txPr>
  <c:externalData r:id="rId3">
    <c:autoUpdate val="0"/>
  </c:externalData>
</c:chartSpace>
</file>

<file path=ppt/charts/chart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502269730376348"/>
          <c:y val="2.7832328679253865E-2"/>
          <c:w val="0.74097388996170899"/>
          <c:h val="0.8785643039710741"/>
        </c:manualLayout>
      </c:layout>
      <c:barChart>
        <c:barDir val="col"/>
        <c:grouping val="clustered"/>
        <c:varyColors val="0"/>
        <c:ser>
          <c:idx val="0"/>
          <c:order val="0"/>
          <c:tx>
            <c:strRef>
              <c:f>Sheet1!$B$1</c:f>
              <c:strCache>
                <c:ptCount val="1"/>
                <c:pt idx="0">
                  <c:v>N</c:v>
                </c:pt>
              </c:strCache>
            </c:strRef>
          </c:tx>
          <c:spPr>
            <a:solidFill>
              <a:srgbClr val="DA2128"/>
            </a:solidFill>
            <a:ln>
              <a:solidFill>
                <a:srgbClr val="DA2128"/>
              </a:solidFill>
            </a:ln>
          </c:spPr>
          <c:invertIfNegative val="0"/>
          <c:dLbls>
            <c:numFmt formatCode="#,##0" sourceLinked="0"/>
            <c:spPr>
              <a:noFill/>
              <a:ln>
                <a:noFill/>
              </a:ln>
              <a:effectLst/>
            </c:spPr>
            <c:txPr>
              <a:bodyPr rot="-5400000" vert="horz" wrap="square" lIns="38100" tIns="19050" rIns="38100" bIns="19050" anchor="ctr">
                <a:spAutoFit/>
              </a:bodyPr>
              <a:lstStyle/>
              <a:p>
                <a:pPr>
                  <a:defRPr>
                    <a:solidFill>
                      <a:schemeClr val="bg1"/>
                    </a:solidFill>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ext>
            </c:extLst>
          </c:dLbls>
          <c:cat>
            <c:numRef>
              <c:f>Sheet1!$A$2:$A$10</c:f>
              <c:numCache>
                <c:formatCode>General</c:formatCode>
                <c:ptCount val="9"/>
                <c:pt idx="0">
                  <c:v>2010</c:v>
                </c:pt>
                <c:pt idx="1">
                  <c:v>2011</c:v>
                </c:pt>
                <c:pt idx="2">
                  <c:v>2012</c:v>
                </c:pt>
                <c:pt idx="3">
                  <c:v>2013</c:v>
                </c:pt>
                <c:pt idx="4">
                  <c:v>2014</c:v>
                </c:pt>
                <c:pt idx="5">
                  <c:v>2015</c:v>
                </c:pt>
                <c:pt idx="6">
                  <c:v>2016</c:v>
                </c:pt>
                <c:pt idx="7">
                  <c:v>2017</c:v>
                </c:pt>
                <c:pt idx="8">
                  <c:v>2018</c:v>
                </c:pt>
              </c:numCache>
            </c:numRef>
          </c:cat>
          <c:val>
            <c:numRef>
              <c:f>Sheet1!$B$2:$B$10</c:f>
              <c:numCache>
                <c:formatCode>General</c:formatCode>
                <c:ptCount val="9"/>
                <c:pt idx="0">
                  <c:v>726120</c:v>
                </c:pt>
                <c:pt idx="1">
                  <c:v>744490</c:v>
                </c:pt>
                <c:pt idx="2">
                  <c:v>791302</c:v>
                </c:pt>
                <c:pt idx="3">
                  <c:v>824900</c:v>
                </c:pt>
                <c:pt idx="4">
                  <c:v>860262</c:v>
                </c:pt>
                <c:pt idx="5">
                  <c:v>908993</c:v>
                </c:pt>
                <c:pt idx="6">
                  <c:v>911316</c:v>
                </c:pt>
                <c:pt idx="7">
                  <c:v>919775</c:v>
                </c:pt>
                <c:pt idx="8">
                  <c:v>956329</c:v>
                </c:pt>
              </c:numCache>
            </c:numRef>
          </c:val>
          <c:extLst>
            <c:ext xmlns:c16="http://schemas.microsoft.com/office/drawing/2014/chart" uri="{C3380CC4-5D6E-409C-BE32-E72D297353CC}">
              <c16:uniqueId val="{00000000-2392-4A87-9653-F89484AA6538}"/>
            </c:ext>
          </c:extLst>
        </c:ser>
        <c:dLbls>
          <c:showLegendKey val="0"/>
          <c:showVal val="0"/>
          <c:showCatName val="0"/>
          <c:showSerName val="0"/>
          <c:showPercent val="0"/>
          <c:showBubbleSize val="0"/>
        </c:dLbls>
        <c:gapWidth val="50"/>
        <c:axId val="461714104"/>
        <c:axId val="461714496"/>
      </c:barChart>
      <c:catAx>
        <c:axId val="461714104"/>
        <c:scaling>
          <c:orientation val="minMax"/>
        </c:scaling>
        <c:delete val="0"/>
        <c:axPos val="b"/>
        <c:numFmt formatCode="General" sourceLinked="1"/>
        <c:majorTickMark val="out"/>
        <c:minorTickMark val="none"/>
        <c:tickLblPos val="nextTo"/>
        <c:spPr>
          <a:ln w="4001">
            <a:solidFill>
              <a:schemeClr val="tx1"/>
            </a:solidFill>
            <a:prstDash val="solid"/>
          </a:ln>
        </c:spPr>
        <c:txPr>
          <a:bodyPr rot="0" vert="horz"/>
          <a:lstStyle/>
          <a:p>
            <a:pPr>
              <a:defRPr/>
            </a:pPr>
            <a:endParaRPr lang="cs-CZ"/>
          </a:p>
        </c:txPr>
        <c:crossAx val="461714496"/>
        <c:crosses val="autoZero"/>
        <c:auto val="1"/>
        <c:lblAlgn val="ctr"/>
        <c:lblOffset val="100"/>
        <c:noMultiLvlLbl val="0"/>
      </c:catAx>
      <c:valAx>
        <c:axId val="461714496"/>
        <c:scaling>
          <c:orientation val="minMax"/>
          <c:max val="1000000"/>
          <c:min val="0"/>
        </c:scaling>
        <c:delete val="0"/>
        <c:axPos val="l"/>
        <c:title>
          <c:tx>
            <c:rich>
              <a:bodyPr/>
              <a:lstStyle/>
              <a:p>
                <a:pPr>
                  <a:defRPr/>
                </a:pPr>
                <a:r>
                  <a:rPr lang="cs-CZ" dirty="0"/>
                  <a:t>Počet ošetřených osob</a:t>
                </a:r>
              </a:p>
            </c:rich>
          </c:tx>
          <c:layout>
            <c:manualLayout>
              <c:xMode val="edge"/>
              <c:yMode val="edge"/>
              <c:x val="0"/>
              <c:y val="9.6179748216822597E-2"/>
            </c:manualLayout>
          </c:layout>
          <c:overlay val="0"/>
        </c:title>
        <c:numFmt formatCode="#,##0" sourceLinked="0"/>
        <c:majorTickMark val="out"/>
        <c:minorTickMark val="none"/>
        <c:tickLblPos val="nextTo"/>
        <c:spPr>
          <a:ln w="4001">
            <a:solidFill>
              <a:schemeClr val="tx1"/>
            </a:solidFill>
            <a:prstDash val="solid"/>
          </a:ln>
        </c:spPr>
        <c:txPr>
          <a:bodyPr rot="0" vert="horz"/>
          <a:lstStyle/>
          <a:p>
            <a:pPr>
              <a:defRPr/>
            </a:pPr>
            <a:endParaRPr lang="cs-CZ"/>
          </a:p>
        </c:txPr>
        <c:crossAx val="461714104"/>
        <c:crosses val="autoZero"/>
        <c:crossBetween val="between"/>
      </c:valAx>
      <c:spPr>
        <a:noFill/>
        <a:ln w="32008">
          <a:noFill/>
        </a:ln>
      </c:spPr>
    </c:plotArea>
    <c:plotVisOnly val="1"/>
    <c:dispBlanksAs val="gap"/>
    <c:showDLblsOverMax val="0"/>
  </c:chart>
  <c:spPr>
    <a:noFill/>
    <a:ln>
      <a:noFill/>
    </a:ln>
  </c:spPr>
  <c:txPr>
    <a:bodyPr/>
    <a:lstStyle/>
    <a:p>
      <a:pPr>
        <a:defRPr sz="1200" b="0" i="0" u="none" strike="noStrike" baseline="0">
          <a:solidFill>
            <a:schemeClr val="tx1"/>
          </a:solidFill>
          <a:latin typeface="Calibri"/>
          <a:ea typeface="Calibri"/>
          <a:cs typeface="Calibri"/>
        </a:defRPr>
      </a:pPr>
      <a:endParaRPr lang="cs-CZ"/>
    </a:p>
  </c:txPr>
  <c:externalData r:id="rId2">
    <c:autoUpdate val="0"/>
  </c:externalData>
</c:chartSpace>
</file>

<file path=ppt/charts/chart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502269730376348"/>
          <c:y val="2.7832328679253865E-2"/>
          <c:w val="0.74097388996170899"/>
          <c:h val="0.8785643039710741"/>
        </c:manualLayout>
      </c:layout>
      <c:barChart>
        <c:barDir val="col"/>
        <c:grouping val="clustered"/>
        <c:varyColors val="0"/>
        <c:ser>
          <c:idx val="0"/>
          <c:order val="0"/>
          <c:tx>
            <c:strRef>
              <c:f>Sheet1!$B$1</c:f>
              <c:strCache>
                <c:ptCount val="1"/>
                <c:pt idx="0">
                  <c:v>N</c:v>
                </c:pt>
              </c:strCache>
            </c:strRef>
          </c:tx>
          <c:spPr>
            <a:solidFill>
              <a:srgbClr val="DA2128"/>
            </a:solidFill>
            <a:ln>
              <a:solidFill>
                <a:srgbClr val="DA2128"/>
              </a:solidFill>
            </a:ln>
          </c:spPr>
          <c:invertIfNegative val="0"/>
          <c:dLbls>
            <c:numFmt formatCode="#,##0" sourceLinked="0"/>
            <c:spPr>
              <a:noFill/>
              <a:ln>
                <a:noFill/>
              </a:ln>
              <a:effectLst/>
            </c:spPr>
            <c:txPr>
              <a:bodyPr rot="-5400000" vert="horz" wrap="square" lIns="38100" tIns="19050" rIns="38100" bIns="19050" anchor="ctr">
                <a:spAutoFit/>
              </a:bodyPr>
              <a:lstStyle/>
              <a:p>
                <a:pPr>
                  <a:defRPr>
                    <a:solidFill>
                      <a:schemeClr val="bg1"/>
                    </a:solidFill>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ext>
            </c:extLst>
          </c:dLbls>
          <c:cat>
            <c:numRef>
              <c:f>Sheet1!$A$2:$A$10</c:f>
              <c:numCache>
                <c:formatCode>General</c:formatCode>
                <c:ptCount val="9"/>
                <c:pt idx="0">
                  <c:v>2010</c:v>
                </c:pt>
                <c:pt idx="1">
                  <c:v>2011</c:v>
                </c:pt>
                <c:pt idx="2">
                  <c:v>2012</c:v>
                </c:pt>
                <c:pt idx="3">
                  <c:v>2013</c:v>
                </c:pt>
                <c:pt idx="4">
                  <c:v>2014</c:v>
                </c:pt>
                <c:pt idx="5">
                  <c:v>2015</c:v>
                </c:pt>
                <c:pt idx="6">
                  <c:v>2016</c:v>
                </c:pt>
                <c:pt idx="7">
                  <c:v>2017</c:v>
                </c:pt>
                <c:pt idx="8">
                  <c:v>2018</c:v>
                </c:pt>
              </c:numCache>
            </c:numRef>
          </c:cat>
          <c:val>
            <c:numRef>
              <c:f>Sheet1!$B$2:$B$10</c:f>
              <c:numCache>
                <c:formatCode>#,##0</c:formatCode>
                <c:ptCount val="9"/>
                <c:pt idx="0">
                  <c:v>38862</c:v>
                </c:pt>
                <c:pt idx="1">
                  <c:v>40859</c:v>
                </c:pt>
                <c:pt idx="2">
                  <c:v>42693</c:v>
                </c:pt>
                <c:pt idx="3">
                  <c:v>44729</c:v>
                </c:pt>
                <c:pt idx="4">
                  <c:v>45202</c:v>
                </c:pt>
                <c:pt idx="5">
                  <c:v>46329</c:v>
                </c:pt>
                <c:pt idx="6">
                  <c:v>47028</c:v>
                </c:pt>
                <c:pt idx="7">
                  <c:v>46055</c:v>
                </c:pt>
                <c:pt idx="8">
                  <c:v>49312</c:v>
                </c:pt>
              </c:numCache>
            </c:numRef>
          </c:val>
          <c:extLst>
            <c:ext xmlns:c16="http://schemas.microsoft.com/office/drawing/2014/chart" uri="{C3380CC4-5D6E-409C-BE32-E72D297353CC}">
              <c16:uniqueId val="{00000000-F18F-4CA4-8FA8-633E35FCB14A}"/>
            </c:ext>
          </c:extLst>
        </c:ser>
        <c:dLbls>
          <c:showLegendKey val="0"/>
          <c:showVal val="0"/>
          <c:showCatName val="0"/>
          <c:showSerName val="0"/>
          <c:showPercent val="0"/>
          <c:showBubbleSize val="0"/>
        </c:dLbls>
        <c:gapWidth val="50"/>
        <c:axId val="461714104"/>
        <c:axId val="461714496"/>
      </c:barChart>
      <c:catAx>
        <c:axId val="461714104"/>
        <c:scaling>
          <c:orientation val="minMax"/>
        </c:scaling>
        <c:delete val="0"/>
        <c:axPos val="b"/>
        <c:numFmt formatCode="General" sourceLinked="1"/>
        <c:majorTickMark val="out"/>
        <c:minorTickMark val="none"/>
        <c:tickLblPos val="nextTo"/>
        <c:spPr>
          <a:ln w="4001">
            <a:solidFill>
              <a:schemeClr val="tx1"/>
            </a:solidFill>
            <a:prstDash val="solid"/>
          </a:ln>
        </c:spPr>
        <c:txPr>
          <a:bodyPr rot="0" vert="horz"/>
          <a:lstStyle/>
          <a:p>
            <a:pPr>
              <a:defRPr/>
            </a:pPr>
            <a:endParaRPr lang="cs-CZ"/>
          </a:p>
        </c:txPr>
        <c:crossAx val="461714496"/>
        <c:crosses val="autoZero"/>
        <c:auto val="1"/>
        <c:lblAlgn val="ctr"/>
        <c:lblOffset val="100"/>
        <c:noMultiLvlLbl val="0"/>
      </c:catAx>
      <c:valAx>
        <c:axId val="461714496"/>
        <c:scaling>
          <c:orientation val="minMax"/>
          <c:min val="0"/>
        </c:scaling>
        <c:delete val="0"/>
        <c:axPos val="l"/>
        <c:title>
          <c:tx>
            <c:rich>
              <a:bodyPr/>
              <a:lstStyle/>
              <a:p>
                <a:pPr>
                  <a:defRPr/>
                </a:pPr>
                <a:r>
                  <a:rPr lang="cs-CZ" dirty="0"/>
                  <a:t>Počet ošetřených osob</a:t>
                </a:r>
              </a:p>
            </c:rich>
          </c:tx>
          <c:layout>
            <c:manualLayout>
              <c:xMode val="edge"/>
              <c:yMode val="edge"/>
              <c:x val="3.2985776104899743E-2"/>
              <c:y val="6.4964926337936088E-2"/>
            </c:manualLayout>
          </c:layout>
          <c:overlay val="0"/>
        </c:title>
        <c:numFmt formatCode="#,##0" sourceLinked="0"/>
        <c:majorTickMark val="out"/>
        <c:minorTickMark val="none"/>
        <c:tickLblPos val="nextTo"/>
        <c:spPr>
          <a:ln w="4001">
            <a:solidFill>
              <a:schemeClr val="tx1"/>
            </a:solidFill>
            <a:prstDash val="solid"/>
          </a:ln>
        </c:spPr>
        <c:txPr>
          <a:bodyPr rot="0" vert="horz"/>
          <a:lstStyle/>
          <a:p>
            <a:pPr>
              <a:defRPr/>
            </a:pPr>
            <a:endParaRPr lang="cs-CZ"/>
          </a:p>
        </c:txPr>
        <c:crossAx val="461714104"/>
        <c:crosses val="autoZero"/>
        <c:crossBetween val="between"/>
      </c:valAx>
      <c:spPr>
        <a:noFill/>
        <a:ln w="32008">
          <a:noFill/>
        </a:ln>
      </c:spPr>
    </c:plotArea>
    <c:plotVisOnly val="1"/>
    <c:dispBlanksAs val="gap"/>
    <c:showDLblsOverMax val="0"/>
  </c:chart>
  <c:spPr>
    <a:noFill/>
    <a:ln>
      <a:noFill/>
    </a:ln>
  </c:spPr>
  <c:txPr>
    <a:bodyPr/>
    <a:lstStyle/>
    <a:p>
      <a:pPr>
        <a:defRPr sz="1200" b="0" i="0" u="none" strike="noStrike" baseline="0">
          <a:solidFill>
            <a:schemeClr val="tx1"/>
          </a:solidFill>
          <a:latin typeface="Calibri"/>
          <a:ea typeface="Calibri"/>
          <a:cs typeface="Calibri"/>
        </a:defRPr>
      </a:pPr>
      <a:endParaRPr lang="cs-CZ"/>
    </a:p>
  </c:txPr>
  <c:externalData r:id="rId2">
    <c:autoUpdate val="0"/>
  </c:externalData>
</c:chartSpace>
</file>

<file path=ppt/charts/chart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502269730376348"/>
          <c:y val="2.7832328679253865E-2"/>
          <c:w val="0.74097388996170899"/>
          <c:h val="0.8785643039710741"/>
        </c:manualLayout>
      </c:layout>
      <c:barChart>
        <c:barDir val="col"/>
        <c:grouping val="clustered"/>
        <c:varyColors val="0"/>
        <c:ser>
          <c:idx val="0"/>
          <c:order val="0"/>
          <c:tx>
            <c:strRef>
              <c:f>Sheet1!$B$1</c:f>
              <c:strCache>
                <c:ptCount val="1"/>
                <c:pt idx="0">
                  <c:v>N</c:v>
                </c:pt>
              </c:strCache>
            </c:strRef>
          </c:tx>
          <c:spPr>
            <a:solidFill>
              <a:srgbClr val="DA2128"/>
            </a:solidFill>
            <a:ln>
              <a:solidFill>
                <a:srgbClr val="DA2128"/>
              </a:solidFill>
            </a:ln>
          </c:spPr>
          <c:invertIfNegative val="0"/>
          <c:dLbls>
            <c:numFmt formatCode="#,##0.00" sourceLinked="0"/>
            <c:spPr>
              <a:noFill/>
              <a:ln>
                <a:noFill/>
              </a:ln>
              <a:effectLst/>
            </c:sp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ext>
            </c:extLst>
          </c:dLbls>
          <c:cat>
            <c:numRef>
              <c:f>Sheet1!$A$2:$A$10</c:f>
              <c:numCache>
                <c:formatCode>General</c:formatCode>
                <c:ptCount val="9"/>
                <c:pt idx="0">
                  <c:v>2010</c:v>
                </c:pt>
                <c:pt idx="1">
                  <c:v>2011</c:v>
                </c:pt>
                <c:pt idx="2">
                  <c:v>2012</c:v>
                </c:pt>
                <c:pt idx="3">
                  <c:v>2013</c:v>
                </c:pt>
                <c:pt idx="4">
                  <c:v>2014</c:v>
                </c:pt>
                <c:pt idx="5">
                  <c:v>2015</c:v>
                </c:pt>
                <c:pt idx="6">
                  <c:v>2016</c:v>
                </c:pt>
                <c:pt idx="7">
                  <c:v>2017</c:v>
                </c:pt>
                <c:pt idx="8">
                  <c:v>2018</c:v>
                </c:pt>
              </c:numCache>
            </c:numRef>
          </c:cat>
          <c:val>
            <c:numRef>
              <c:f>Sheet1!$B$2:$B$10</c:f>
              <c:numCache>
                <c:formatCode>General</c:formatCode>
                <c:ptCount val="9"/>
                <c:pt idx="0">
                  <c:v>20.53124800000025</c:v>
                </c:pt>
                <c:pt idx="1">
                  <c:v>21.757395000000088</c:v>
                </c:pt>
                <c:pt idx="2">
                  <c:v>23.170611000000079</c:v>
                </c:pt>
                <c:pt idx="3">
                  <c:v>24.823579000000041</c:v>
                </c:pt>
                <c:pt idx="4">
                  <c:v>26.463160000000713</c:v>
                </c:pt>
                <c:pt idx="5">
                  <c:v>27.637203999999638</c:v>
                </c:pt>
                <c:pt idx="6">
                  <c:v>28.301633000000979</c:v>
                </c:pt>
                <c:pt idx="7">
                  <c:v>28.803994999998864</c:v>
                </c:pt>
                <c:pt idx="8">
                  <c:v>30.053411999999312</c:v>
                </c:pt>
              </c:numCache>
            </c:numRef>
          </c:val>
          <c:extLst>
            <c:ext xmlns:c16="http://schemas.microsoft.com/office/drawing/2014/chart" uri="{C3380CC4-5D6E-409C-BE32-E72D297353CC}">
              <c16:uniqueId val="{00000000-410B-419A-AF59-A37002D88C8A}"/>
            </c:ext>
          </c:extLst>
        </c:ser>
        <c:dLbls>
          <c:showLegendKey val="0"/>
          <c:showVal val="0"/>
          <c:showCatName val="0"/>
          <c:showSerName val="0"/>
          <c:showPercent val="0"/>
          <c:showBubbleSize val="0"/>
        </c:dLbls>
        <c:gapWidth val="50"/>
        <c:axId val="461714104"/>
        <c:axId val="461714496"/>
      </c:barChart>
      <c:catAx>
        <c:axId val="461714104"/>
        <c:scaling>
          <c:orientation val="minMax"/>
        </c:scaling>
        <c:delete val="0"/>
        <c:axPos val="b"/>
        <c:numFmt formatCode="General" sourceLinked="1"/>
        <c:majorTickMark val="out"/>
        <c:minorTickMark val="none"/>
        <c:tickLblPos val="nextTo"/>
        <c:spPr>
          <a:ln w="4001">
            <a:solidFill>
              <a:schemeClr val="tx1"/>
            </a:solidFill>
            <a:prstDash val="solid"/>
          </a:ln>
        </c:spPr>
        <c:txPr>
          <a:bodyPr rot="0" vert="horz"/>
          <a:lstStyle/>
          <a:p>
            <a:pPr>
              <a:defRPr/>
            </a:pPr>
            <a:endParaRPr lang="cs-CZ"/>
          </a:p>
        </c:txPr>
        <c:crossAx val="461714496"/>
        <c:crosses val="autoZero"/>
        <c:auto val="1"/>
        <c:lblAlgn val="ctr"/>
        <c:lblOffset val="100"/>
        <c:noMultiLvlLbl val="0"/>
      </c:catAx>
      <c:valAx>
        <c:axId val="461714496"/>
        <c:scaling>
          <c:orientation val="minMax"/>
          <c:min val="0"/>
        </c:scaling>
        <c:delete val="0"/>
        <c:axPos val="l"/>
        <c:title>
          <c:tx>
            <c:rich>
              <a:bodyPr/>
              <a:lstStyle/>
              <a:p>
                <a:pPr>
                  <a:defRPr/>
                </a:pPr>
                <a:r>
                  <a:rPr lang="cs-CZ" dirty="0"/>
                  <a:t>Ujeté mil. km</a:t>
                </a:r>
              </a:p>
            </c:rich>
          </c:tx>
          <c:layout>
            <c:manualLayout>
              <c:xMode val="edge"/>
              <c:yMode val="edge"/>
              <c:x val="6.8581627150816241E-2"/>
              <c:y val="4.1553809928771224E-2"/>
            </c:manualLayout>
          </c:layout>
          <c:overlay val="0"/>
        </c:title>
        <c:numFmt formatCode="0&quot; mil.&quot;" sourceLinked="0"/>
        <c:majorTickMark val="out"/>
        <c:minorTickMark val="none"/>
        <c:tickLblPos val="nextTo"/>
        <c:spPr>
          <a:ln w="4001">
            <a:solidFill>
              <a:schemeClr val="tx1"/>
            </a:solidFill>
            <a:prstDash val="solid"/>
          </a:ln>
        </c:spPr>
        <c:txPr>
          <a:bodyPr rot="0" vert="horz"/>
          <a:lstStyle/>
          <a:p>
            <a:pPr>
              <a:defRPr/>
            </a:pPr>
            <a:endParaRPr lang="cs-CZ"/>
          </a:p>
        </c:txPr>
        <c:crossAx val="461714104"/>
        <c:crosses val="autoZero"/>
        <c:crossBetween val="between"/>
      </c:valAx>
      <c:spPr>
        <a:noFill/>
        <a:ln w="32008">
          <a:noFill/>
        </a:ln>
      </c:spPr>
    </c:plotArea>
    <c:plotVisOnly val="1"/>
    <c:dispBlanksAs val="gap"/>
    <c:showDLblsOverMax val="0"/>
  </c:chart>
  <c:spPr>
    <a:noFill/>
    <a:ln>
      <a:noFill/>
    </a:ln>
  </c:spPr>
  <c:txPr>
    <a:bodyPr/>
    <a:lstStyle/>
    <a:p>
      <a:pPr>
        <a:defRPr sz="1200" b="0" i="0" u="none" strike="noStrike" baseline="0">
          <a:solidFill>
            <a:schemeClr val="tx1"/>
          </a:solidFill>
          <a:latin typeface="Calibri"/>
          <a:ea typeface="Calibri"/>
          <a:cs typeface="Calibri"/>
        </a:defRPr>
      </a:pPr>
      <a:endParaRPr lang="cs-CZ"/>
    </a:p>
  </c:txPr>
  <c:externalData r:id="rId2">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List1!$A$2</c:f>
              <c:strCache>
                <c:ptCount val="1"/>
                <c:pt idx="0">
                  <c:v>Ostatní</c:v>
                </c:pt>
              </c:strCache>
            </c:strRef>
          </c:tx>
          <c:spPr>
            <a:solidFill>
              <a:srgbClr val="BFBFBF"/>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List1!$B$1:$K$1</c:f>
              <c:strCache>
                <c:ptCount val="10"/>
                <c:pt idx="0">
                  <c:v>&lt;=10</c:v>
                </c:pt>
                <c:pt idx="1">
                  <c:v>11-20</c:v>
                </c:pt>
                <c:pt idx="2">
                  <c:v>21-30</c:v>
                </c:pt>
                <c:pt idx="3">
                  <c:v>31-40</c:v>
                </c:pt>
                <c:pt idx="4">
                  <c:v>41-50</c:v>
                </c:pt>
                <c:pt idx="5">
                  <c:v>51-60</c:v>
                </c:pt>
                <c:pt idx="6">
                  <c:v>61-70</c:v>
                </c:pt>
                <c:pt idx="7">
                  <c:v>71-80</c:v>
                </c:pt>
                <c:pt idx="8">
                  <c:v>81-90</c:v>
                </c:pt>
                <c:pt idx="9">
                  <c:v>91+</c:v>
                </c:pt>
              </c:strCache>
            </c:strRef>
          </c:cat>
          <c:val>
            <c:numRef>
              <c:f>List1!$B$2:$K$2</c:f>
              <c:numCache>
                <c:formatCode>#,##0.0</c:formatCode>
                <c:ptCount val="10"/>
                <c:pt idx="0">
                  <c:v>66.400000000000006</c:v>
                </c:pt>
                <c:pt idx="1">
                  <c:v>41</c:v>
                </c:pt>
                <c:pt idx="2">
                  <c:v>29.4</c:v>
                </c:pt>
                <c:pt idx="3">
                  <c:v>31.4</c:v>
                </c:pt>
                <c:pt idx="4">
                  <c:v>25.9</c:v>
                </c:pt>
                <c:pt idx="5">
                  <c:v>23</c:v>
                </c:pt>
                <c:pt idx="6">
                  <c:v>22.6</c:v>
                </c:pt>
                <c:pt idx="7">
                  <c:v>23.2</c:v>
                </c:pt>
                <c:pt idx="8">
                  <c:v>26.7</c:v>
                </c:pt>
                <c:pt idx="9">
                  <c:v>30.5</c:v>
                </c:pt>
              </c:numCache>
            </c:numRef>
          </c:val>
          <c:extLst>
            <c:ext xmlns:c16="http://schemas.microsoft.com/office/drawing/2014/chart" uri="{C3380CC4-5D6E-409C-BE32-E72D297353CC}">
              <c16:uniqueId val="{00000000-0CDA-43B1-ADEE-7E9B5BDF416D}"/>
            </c:ext>
          </c:extLst>
        </c:ser>
        <c:ser>
          <c:idx val="1"/>
          <c:order val="1"/>
          <c:tx>
            <c:strRef>
              <c:f>List1!$A$3</c:f>
              <c:strCache>
                <c:ptCount val="1"/>
                <c:pt idx="0">
                  <c:v>Nemoci nervové soustavy, oka a ucha</c:v>
                </c:pt>
              </c:strCache>
            </c:strRef>
          </c:tx>
          <c:spPr>
            <a:solidFill>
              <a:srgbClr val="666699"/>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List1!$B$1:$K$1</c:f>
              <c:strCache>
                <c:ptCount val="10"/>
                <c:pt idx="0">
                  <c:v>&lt;=10</c:v>
                </c:pt>
                <c:pt idx="1">
                  <c:v>11-20</c:v>
                </c:pt>
                <c:pt idx="2">
                  <c:v>21-30</c:v>
                </c:pt>
                <c:pt idx="3">
                  <c:v>31-40</c:v>
                </c:pt>
                <c:pt idx="4">
                  <c:v>41-50</c:v>
                </c:pt>
                <c:pt idx="5">
                  <c:v>51-60</c:v>
                </c:pt>
                <c:pt idx="6">
                  <c:v>61-70</c:v>
                </c:pt>
                <c:pt idx="7">
                  <c:v>71-80</c:v>
                </c:pt>
                <c:pt idx="8">
                  <c:v>81-90</c:v>
                </c:pt>
                <c:pt idx="9">
                  <c:v>91+</c:v>
                </c:pt>
              </c:strCache>
            </c:strRef>
          </c:cat>
          <c:val>
            <c:numRef>
              <c:f>List1!$B$3:$K$3</c:f>
              <c:numCache>
                <c:formatCode>#,##0.0</c:formatCode>
                <c:ptCount val="10"/>
                <c:pt idx="0">
                  <c:v>3.9</c:v>
                </c:pt>
                <c:pt idx="1">
                  <c:v>5.0999999999999996</c:v>
                </c:pt>
                <c:pt idx="2">
                  <c:v>2.6</c:v>
                </c:pt>
                <c:pt idx="3">
                  <c:v>3.5</c:v>
                </c:pt>
                <c:pt idx="4">
                  <c:v>6.1</c:v>
                </c:pt>
                <c:pt idx="5">
                  <c:v>6.4</c:v>
                </c:pt>
                <c:pt idx="6">
                  <c:v>6</c:v>
                </c:pt>
                <c:pt idx="7">
                  <c:v>6.4</c:v>
                </c:pt>
                <c:pt idx="8">
                  <c:v>5.4</c:v>
                </c:pt>
                <c:pt idx="9">
                  <c:v>3.1</c:v>
                </c:pt>
              </c:numCache>
            </c:numRef>
          </c:val>
          <c:extLst>
            <c:ext xmlns:c16="http://schemas.microsoft.com/office/drawing/2014/chart" uri="{C3380CC4-5D6E-409C-BE32-E72D297353CC}">
              <c16:uniqueId val="{00000001-0CDA-43B1-ADEE-7E9B5BDF416D}"/>
            </c:ext>
          </c:extLst>
        </c:ser>
        <c:ser>
          <c:idx val="2"/>
          <c:order val="2"/>
          <c:tx>
            <c:strRef>
              <c:f>List1!$A$4</c:f>
              <c:strCache>
                <c:ptCount val="1"/>
                <c:pt idx="0">
                  <c:v>Těhotenství, porod, šestinedělí</c:v>
                </c:pt>
              </c:strCache>
            </c:strRef>
          </c:tx>
          <c:spPr>
            <a:solidFill>
              <a:srgbClr val="800080"/>
            </a:solidFill>
            <a:ln>
              <a:solidFill>
                <a:schemeClr val="tx1"/>
              </a:solidFill>
            </a:ln>
            <a:effectLst/>
          </c:spPr>
          <c:invertIfNegative val="0"/>
          <c:dLbls>
            <c:dLbl>
              <c:idx val="5"/>
              <c:delete val="1"/>
              <c:extLst>
                <c:ext xmlns:c15="http://schemas.microsoft.com/office/drawing/2012/chart" uri="{CE6537A1-D6FC-4f65-9D91-7224C49458BB}"/>
                <c:ext xmlns:c16="http://schemas.microsoft.com/office/drawing/2014/chart" uri="{C3380CC4-5D6E-409C-BE32-E72D297353CC}">
                  <c16:uniqueId val="{00000002-0CDA-43B1-ADEE-7E9B5BDF416D}"/>
                </c:ext>
              </c:extLst>
            </c:dLbl>
            <c:dLbl>
              <c:idx val="6"/>
              <c:delete val="1"/>
              <c:extLst>
                <c:ext xmlns:c15="http://schemas.microsoft.com/office/drawing/2012/chart" uri="{CE6537A1-D6FC-4f65-9D91-7224C49458BB}"/>
                <c:ext xmlns:c16="http://schemas.microsoft.com/office/drawing/2014/chart" uri="{C3380CC4-5D6E-409C-BE32-E72D297353CC}">
                  <c16:uniqueId val="{00000003-0CDA-43B1-ADEE-7E9B5BDF416D}"/>
                </c:ext>
              </c:extLst>
            </c:dLbl>
            <c:dLbl>
              <c:idx val="7"/>
              <c:delete val="1"/>
              <c:extLst>
                <c:ext xmlns:c15="http://schemas.microsoft.com/office/drawing/2012/chart" uri="{CE6537A1-D6FC-4f65-9D91-7224C49458BB}"/>
                <c:ext xmlns:c16="http://schemas.microsoft.com/office/drawing/2014/chart" uri="{C3380CC4-5D6E-409C-BE32-E72D297353CC}">
                  <c16:uniqueId val="{00000004-0CDA-43B1-ADEE-7E9B5BDF416D}"/>
                </c:ext>
              </c:extLst>
            </c:dLbl>
            <c:dLbl>
              <c:idx val="8"/>
              <c:delete val="1"/>
              <c:extLst>
                <c:ext xmlns:c15="http://schemas.microsoft.com/office/drawing/2012/chart" uri="{CE6537A1-D6FC-4f65-9D91-7224C49458BB}"/>
                <c:ext xmlns:c16="http://schemas.microsoft.com/office/drawing/2014/chart" uri="{C3380CC4-5D6E-409C-BE32-E72D297353CC}">
                  <c16:uniqueId val="{00000005-0CDA-43B1-ADEE-7E9B5BDF416D}"/>
                </c:ext>
              </c:extLst>
            </c:dLbl>
            <c:dLbl>
              <c:idx val="9"/>
              <c:delete val="1"/>
              <c:extLst>
                <c:ext xmlns:c15="http://schemas.microsoft.com/office/drawing/2012/chart" uri="{CE6537A1-D6FC-4f65-9D91-7224C49458BB}"/>
                <c:ext xmlns:c16="http://schemas.microsoft.com/office/drawing/2014/chart" uri="{C3380CC4-5D6E-409C-BE32-E72D297353CC}">
                  <c16:uniqueId val="{00000006-0CDA-43B1-ADEE-7E9B5BDF416D}"/>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List1!$B$1:$K$1</c:f>
              <c:strCache>
                <c:ptCount val="10"/>
                <c:pt idx="0">
                  <c:v>&lt;=10</c:v>
                </c:pt>
                <c:pt idx="1">
                  <c:v>11-20</c:v>
                </c:pt>
                <c:pt idx="2">
                  <c:v>21-30</c:v>
                </c:pt>
                <c:pt idx="3">
                  <c:v>31-40</c:v>
                </c:pt>
                <c:pt idx="4">
                  <c:v>41-50</c:v>
                </c:pt>
                <c:pt idx="5">
                  <c:v>51-60</c:v>
                </c:pt>
                <c:pt idx="6">
                  <c:v>61-70</c:v>
                </c:pt>
                <c:pt idx="7">
                  <c:v>71-80</c:v>
                </c:pt>
                <c:pt idx="8">
                  <c:v>81-90</c:v>
                </c:pt>
                <c:pt idx="9">
                  <c:v>91+</c:v>
                </c:pt>
              </c:strCache>
            </c:strRef>
          </c:cat>
          <c:val>
            <c:numRef>
              <c:f>List1!$B$4:$K$4</c:f>
              <c:numCache>
                <c:formatCode>#,##0.0</c:formatCode>
                <c:ptCount val="10"/>
                <c:pt idx="0">
                  <c:v>0</c:v>
                </c:pt>
                <c:pt idx="1">
                  <c:v>8.1</c:v>
                </c:pt>
                <c:pt idx="2">
                  <c:v>37.700000000000003</c:v>
                </c:pt>
                <c:pt idx="3">
                  <c:v>27</c:v>
                </c:pt>
                <c:pt idx="4">
                  <c:v>2.2000000000000002</c:v>
                </c:pt>
                <c:pt idx="5">
                  <c:v>0</c:v>
                </c:pt>
                <c:pt idx="6">
                  <c:v>0</c:v>
                </c:pt>
                <c:pt idx="7">
                  <c:v>0</c:v>
                </c:pt>
                <c:pt idx="8">
                  <c:v>0</c:v>
                </c:pt>
                <c:pt idx="9">
                  <c:v>0</c:v>
                </c:pt>
              </c:numCache>
            </c:numRef>
          </c:val>
          <c:extLst>
            <c:ext xmlns:c16="http://schemas.microsoft.com/office/drawing/2014/chart" uri="{C3380CC4-5D6E-409C-BE32-E72D297353CC}">
              <c16:uniqueId val="{00000007-0CDA-43B1-ADEE-7E9B5BDF416D}"/>
            </c:ext>
          </c:extLst>
        </c:ser>
        <c:ser>
          <c:idx val="3"/>
          <c:order val="3"/>
          <c:tx>
            <c:strRef>
              <c:f>List1!$A$5</c:f>
              <c:strCache>
                <c:ptCount val="1"/>
                <c:pt idx="0">
                  <c:v>Novotvary</c:v>
                </c:pt>
              </c:strCache>
            </c:strRef>
          </c:tx>
          <c:spPr>
            <a:solidFill>
              <a:srgbClr val="CC99FF"/>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List1!$B$1:$K$1</c:f>
              <c:strCache>
                <c:ptCount val="10"/>
                <c:pt idx="0">
                  <c:v>&lt;=10</c:v>
                </c:pt>
                <c:pt idx="1">
                  <c:v>11-20</c:v>
                </c:pt>
                <c:pt idx="2">
                  <c:v>21-30</c:v>
                </c:pt>
                <c:pt idx="3">
                  <c:v>31-40</c:v>
                </c:pt>
                <c:pt idx="4">
                  <c:v>41-50</c:v>
                </c:pt>
                <c:pt idx="5">
                  <c:v>51-60</c:v>
                </c:pt>
                <c:pt idx="6">
                  <c:v>61-70</c:v>
                </c:pt>
                <c:pt idx="7">
                  <c:v>71-80</c:v>
                </c:pt>
                <c:pt idx="8">
                  <c:v>81-90</c:v>
                </c:pt>
                <c:pt idx="9">
                  <c:v>91+</c:v>
                </c:pt>
              </c:strCache>
            </c:strRef>
          </c:cat>
          <c:val>
            <c:numRef>
              <c:f>List1!$B$5:$K$5</c:f>
              <c:numCache>
                <c:formatCode>#,##0.0</c:formatCode>
                <c:ptCount val="10"/>
                <c:pt idx="0">
                  <c:v>1.1000000000000001</c:v>
                </c:pt>
                <c:pt idx="1">
                  <c:v>2.2000000000000002</c:v>
                </c:pt>
                <c:pt idx="2">
                  <c:v>1.8</c:v>
                </c:pt>
                <c:pt idx="3">
                  <c:v>3.5</c:v>
                </c:pt>
                <c:pt idx="4">
                  <c:v>9.3000000000000007</c:v>
                </c:pt>
                <c:pt idx="5">
                  <c:v>11.2</c:v>
                </c:pt>
                <c:pt idx="6">
                  <c:v>13.2</c:v>
                </c:pt>
                <c:pt idx="7">
                  <c:v>11.1</c:v>
                </c:pt>
                <c:pt idx="8">
                  <c:v>7.2</c:v>
                </c:pt>
                <c:pt idx="9">
                  <c:v>4.2</c:v>
                </c:pt>
              </c:numCache>
            </c:numRef>
          </c:val>
          <c:extLst>
            <c:ext xmlns:c16="http://schemas.microsoft.com/office/drawing/2014/chart" uri="{C3380CC4-5D6E-409C-BE32-E72D297353CC}">
              <c16:uniqueId val="{00000008-0CDA-43B1-ADEE-7E9B5BDF416D}"/>
            </c:ext>
          </c:extLst>
        </c:ser>
        <c:ser>
          <c:idx val="4"/>
          <c:order val="4"/>
          <c:tx>
            <c:strRef>
              <c:f>List1!$A$6</c:f>
              <c:strCache>
                <c:ptCount val="1"/>
                <c:pt idx="0">
                  <c:v>Nemoci svalové, kosterní soustavy a kůže</c:v>
                </c:pt>
              </c:strCache>
            </c:strRef>
          </c:tx>
          <c:spPr>
            <a:solidFill>
              <a:srgbClr val="33CCFF"/>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List1!$B$1:$K$1</c:f>
              <c:strCache>
                <c:ptCount val="10"/>
                <c:pt idx="0">
                  <c:v>&lt;=10</c:v>
                </c:pt>
                <c:pt idx="1">
                  <c:v>11-20</c:v>
                </c:pt>
                <c:pt idx="2">
                  <c:v>21-30</c:v>
                </c:pt>
                <c:pt idx="3">
                  <c:v>31-40</c:v>
                </c:pt>
                <c:pt idx="4">
                  <c:v>41-50</c:v>
                </c:pt>
                <c:pt idx="5">
                  <c:v>51-60</c:v>
                </c:pt>
                <c:pt idx="6">
                  <c:v>61-70</c:v>
                </c:pt>
                <c:pt idx="7">
                  <c:v>71-80</c:v>
                </c:pt>
                <c:pt idx="8">
                  <c:v>81-90</c:v>
                </c:pt>
                <c:pt idx="9">
                  <c:v>91+</c:v>
                </c:pt>
              </c:strCache>
            </c:strRef>
          </c:cat>
          <c:val>
            <c:numRef>
              <c:f>List1!$B$6:$K$6</c:f>
              <c:numCache>
                <c:formatCode>#,##0.0</c:formatCode>
                <c:ptCount val="10"/>
                <c:pt idx="0">
                  <c:v>1.9</c:v>
                </c:pt>
                <c:pt idx="1">
                  <c:v>8.6999999999999993</c:v>
                </c:pt>
                <c:pt idx="2">
                  <c:v>5.2</c:v>
                </c:pt>
                <c:pt idx="3">
                  <c:v>7.3</c:v>
                </c:pt>
                <c:pt idx="4">
                  <c:v>13.6</c:v>
                </c:pt>
                <c:pt idx="5">
                  <c:v>14.9</c:v>
                </c:pt>
                <c:pt idx="6">
                  <c:v>11.7</c:v>
                </c:pt>
                <c:pt idx="7">
                  <c:v>10</c:v>
                </c:pt>
                <c:pt idx="8">
                  <c:v>6.5</c:v>
                </c:pt>
                <c:pt idx="9">
                  <c:v>4</c:v>
                </c:pt>
              </c:numCache>
            </c:numRef>
          </c:val>
          <c:extLst>
            <c:ext xmlns:c16="http://schemas.microsoft.com/office/drawing/2014/chart" uri="{C3380CC4-5D6E-409C-BE32-E72D297353CC}">
              <c16:uniqueId val="{00000009-0CDA-43B1-ADEE-7E9B5BDF416D}"/>
            </c:ext>
          </c:extLst>
        </c:ser>
        <c:ser>
          <c:idx val="5"/>
          <c:order val="5"/>
          <c:tx>
            <c:strRef>
              <c:f>List1!$A$7</c:f>
              <c:strCache>
                <c:ptCount val="1"/>
                <c:pt idx="0">
                  <c:v>Nemoci trávící, močové a pohlavní soustavy</c:v>
                </c:pt>
              </c:strCache>
            </c:strRef>
          </c:tx>
          <c:spPr>
            <a:solidFill>
              <a:srgbClr val="92D050"/>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List1!$B$1:$K$1</c:f>
              <c:strCache>
                <c:ptCount val="10"/>
                <c:pt idx="0">
                  <c:v>&lt;=10</c:v>
                </c:pt>
                <c:pt idx="1">
                  <c:v>11-20</c:v>
                </c:pt>
                <c:pt idx="2">
                  <c:v>21-30</c:v>
                </c:pt>
                <c:pt idx="3">
                  <c:v>31-40</c:v>
                </c:pt>
                <c:pt idx="4">
                  <c:v>41-50</c:v>
                </c:pt>
                <c:pt idx="5">
                  <c:v>51-60</c:v>
                </c:pt>
                <c:pt idx="6">
                  <c:v>61-70</c:v>
                </c:pt>
                <c:pt idx="7">
                  <c:v>71-80</c:v>
                </c:pt>
                <c:pt idx="8">
                  <c:v>81-90</c:v>
                </c:pt>
                <c:pt idx="9">
                  <c:v>91+</c:v>
                </c:pt>
              </c:strCache>
            </c:strRef>
          </c:cat>
          <c:val>
            <c:numRef>
              <c:f>List1!$B$7:$K$7</c:f>
              <c:numCache>
                <c:formatCode>#,##0.0</c:formatCode>
                <c:ptCount val="10"/>
                <c:pt idx="0">
                  <c:v>7.2</c:v>
                </c:pt>
                <c:pt idx="1">
                  <c:v>17.3</c:v>
                </c:pt>
                <c:pt idx="2">
                  <c:v>13.7</c:v>
                </c:pt>
                <c:pt idx="3">
                  <c:v>16.100000000000001</c:v>
                </c:pt>
                <c:pt idx="4">
                  <c:v>24.6</c:v>
                </c:pt>
                <c:pt idx="5">
                  <c:v>21</c:v>
                </c:pt>
                <c:pt idx="6">
                  <c:v>18.3</c:v>
                </c:pt>
                <c:pt idx="7">
                  <c:v>15.7</c:v>
                </c:pt>
                <c:pt idx="8">
                  <c:v>14</c:v>
                </c:pt>
                <c:pt idx="9">
                  <c:v>13.5</c:v>
                </c:pt>
              </c:numCache>
            </c:numRef>
          </c:val>
          <c:extLst>
            <c:ext xmlns:c16="http://schemas.microsoft.com/office/drawing/2014/chart" uri="{C3380CC4-5D6E-409C-BE32-E72D297353CC}">
              <c16:uniqueId val="{0000000A-0CDA-43B1-ADEE-7E9B5BDF416D}"/>
            </c:ext>
          </c:extLst>
        </c:ser>
        <c:ser>
          <c:idx val="6"/>
          <c:order val="6"/>
          <c:tx>
            <c:strRef>
              <c:f>List1!$A$8</c:f>
              <c:strCache>
                <c:ptCount val="1"/>
                <c:pt idx="0">
                  <c:v>Nemoci cévní a dýchací soustavy</c:v>
                </c:pt>
              </c:strCache>
            </c:strRef>
          </c:tx>
          <c:spPr>
            <a:solidFill>
              <a:srgbClr val="FF9900"/>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List1!$B$1:$K$1</c:f>
              <c:strCache>
                <c:ptCount val="10"/>
                <c:pt idx="0">
                  <c:v>&lt;=10</c:v>
                </c:pt>
                <c:pt idx="1">
                  <c:v>11-20</c:v>
                </c:pt>
                <c:pt idx="2">
                  <c:v>21-30</c:v>
                </c:pt>
                <c:pt idx="3">
                  <c:v>31-40</c:v>
                </c:pt>
                <c:pt idx="4">
                  <c:v>41-50</c:v>
                </c:pt>
                <c:pt idx="5">
                  <c:v>51-60</c:v>
                </c:pt>
                <c:pt idx="6">
                  <c:v>61-70</c:v>
                </c:pt>
                <c:pt idx="7">
                  <c:v>71-80</c:v>
                </c:pt>
                <c:pt idx="8">
                  <c:v>81-90</c:v>
                </c:pt>
                <c:pt idx="9">
                  <c:v>91+</c:v>
                </c:pt>
              </c:strCache>
            </c:strRef>
          </c:cat>
          <c:val>
            <c:numRef>
              <c:f>List1!$B$8:$K$8</c:f>
              <c:numCache>
                <c:formatCode>#,##0.0</c:formatCode>
                <c:ptCount val="10"/>
                <c:pt idx="0">
                  <c:v>18.600000000000001</c:v>
                </c:pt>
                <c:pt idx="1">
                  <c:v>10</c:v>
                </c:pt>
                <c:pt idx="2">
                  <c:v>4.3</c:v>
                </c:pt>
                <c:pt idx="3">
                  <c:v>6.1</c:v>
                </c:pt>
                <c:pt idx="4">
                  <c:v>12.3</c:v>
                </c:pt>
                <c:pt idx="5">
                  <c:v>19.600000000000001</c:v>
                </c:pt>
                <c:pt idx="6">
                  <c:v>26.4</c:v>
                </c:pt>
                <c:pt idx="7">
                  <c:v>32.1</c:v>
                </c:pt>
                <c:pt idx="8">
                  <c:v>38.200000000000003</c:v>
                </c:pt>
                <c:pt idx="9">
                  <c:v>42.1</c:v>
                </c:pt>
              </c:numCache>
            </c:numRef>
          </c:val>
          <c:extLst>
            <c:ext xmlns:c16="http://schemas.microsoft.com/office/drawing/2014/chart" uri="{C3380CC4-5D6E-409C-BE32-E72D297353CC}">
              <c16:uniqueId val="{0000000B-0CDA-43B1-ADEE-7E9B5BDF416D}"/>
            </c:ext>
          </c:extLst>
        </c:ser>
        <c:ser>
          <c:idx val="7"/>
          <c:order val="7"/>
          <c:tx>
            <c:strRef>
              <c:f>List1!$A$9</c:f>
              <c:strCache>
                <c:ptCount val="1"/>
                <c:pt idx="0">
                  <c:v>Psychiatrické diagnózy</c:v>
                </c:pt>
              </c:strCache>
            </c:strRef>
          </c:tx>
          <c:spPr>
            <a:solidFill>
              <a:srgbClr val="FF0000"/>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List1!$B$1:$K$1</c:f>
              <c:strCache>
                <c:ptCount val="10"/>
                <c:pt idx="0">
                  <c:v>&lt;=10</c:v>
                </c:pt>
                <c:pt idx="1">
                  <c:v>11-20</c:v>
                </c:pt>
                <c:pt idx="2">
                  <c:v>21-30</c:v>
                </c:pt>
                <c:pt idx="3">
                  <c:v>31-40</c:v>
                </c:pt>
                <c:pt idx="4">
                  <c:v>41-50</c:v>
                </c:pt>
                <c:pt idx="5">
                  <c:v>51-60</c:v>
                </c:pt>
                <c:pt idx="6">
                  <c:v>61-70</c:v>
                </c:pt>
                <c:pt idx="7">
                  <c:v>71-80</c:v>
                </c:pt>
                <c:pt idx="8">
                  <c:v>81-90</c:v>
                </c:pt>
                <c:pt idx="9">
                  <c:v>91+</c:v>
                </c:pt>
              </c:strCache>
            </c:strRef>
          </c:cat>
          <c:val>
            <c:numRef>
              <c:f>List1!$B$9:$K$9</c:f>
              <c:numCache>
                <c:formatCode>#,##0.0</c:formatCode>
                <c:ptCount val="10"/>
                <c:pt idx="0">
                  <c:v>1</c:v>
                </c:pt>
                <c:pt idx="1">
                  <c:v>7.5</c:v>
                </c:pt>
                <c:pt idx="2">
                  <c:v>5.3</c:v>
                </c:pt>
                <c:pt idx="3">
                  <c:v>5.0999999999999996</c:v>
                </c:pt>
                <c:pt idx="4">
                  <c:v>6.1</c:v>
                </c:pt>
                <c:pt idx="5">
                  <c:v>3.9</c:v>
                </c:pt>
                <c:pt idx="6">
                  <c:v>1.8</c:v>
                </c:pt>
                <c:pt idx="7">
                  <c:v>1.5</c:v>
                </c:pt>
                <c:pt idx="8">
                  <c:v>2.1</c:v>
                </c:pt>
                <c:pt idx="9">
                  <c:v>2.6</c:v>
                </c:pt>
              </c:numCache>
            </c:numRef>
          </c:val>
          <c:extLst>
            <c:ext xmlns:c16="http://schemas.microsoft.com/office/drawing/2014/chart" uri="{C3380CC4-5D6E-409C-BE32-E72D297353CC}">
              <c16:uniqueId val="{0000000C-0CDA-43B1-ADEE-7E9B5BDF416D}"/>
            </c:ext>
          </c:extLst>
        </c:ser>
        <c:dLbls>
          <c:dLblPos val="ctr"/>
          <c:showLegendKey val="0"/>
          <c:showVal val="1"/>
          <c:showCatName val="0"/>
          <c:showSerName val="0"/>
          <c:showPercent val="0"/>
          <c:showBubbleSize val="0"/>
        </c:dLbls>
        <c:gapWidth val="29"/>
        <c:overlap val="100"/>
        <c:axId val="1111326664"/>
        <c:axId val="1111325024"/>
      </c:barChart>
      <c:catAx>
        <c:axId val="1111326664"/>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crossAx val="1111325024"/>
        <c:crosses val="autoZero"/>
        <c:auto val="1"/>
        <c:lblAlgn val="ctr"/>
        <c:lblOffset val="100"/>
        <c:noMultiLvlLbl val="0"/>
      </c:catAx>
      <c:valAx>
        <c:axId val="1111325024"/>
        <c:scaling>
          <c:orientation val="minMax"/>
        </c:scaling>
        <c:delete val="0"/>
        <c:axPos val="l"/>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crossAx val="1111326664"/>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200">
          <a:solidFill>
            <a:schemeClr val="tx1"/>
          </a:solidFill>
        </a:defRPr>
      </a:pPr>
      <a:endParaRPr lang="cs-CZ"/>
    </a:p>
  </c:txPr>
  <c:externalData r:id="rId3">
    <c:autoUpdate val="0"/>
  </c:externalData>
</c:chartSpace>
</file>

<file path=ppt/charts/chart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502269730376348"/>
          <c:y val="2.7832328679253865E-2"/>
          <c:w val="0.74097388996170899"/>
          <c:h val="0.8785643039710741"/>
        </c:manualLayout>
      </c:layout>
      <c:barChart>
        <c:barDir val="col"/>
        <c:grouping val="clustered"/>
        <c:varyColors val="0"/>
        <c:ser>
          <c:idx val="0"/>
          <c:order val="0"/>
          <c:tx>
            <c:strRef>
              <c:f>Sheet1!$B$1</c:f>
              <c:strCache>
                <c:ptCount val="1"/>
                <c:pt idx="0">
                  <c:v>N</c:v>
                </c:pt>
              </c:strCache>
            </c:strRef>
          </c:tx>
          <c:spPr>
            <a:solidFill>
              <a:srgbClr val="DA2128"/>
            </a:solidFill>
            <a:ln>
              <a:solidFill>
                <a:srgbClr val="DA2128"/>
              </a:solidFill>
            </a:ln>
          </c:spPr>
          <c:invertIfNegative val="0"/>
          <c:dLbls>
            <c:numFmt formatCode="#,##0.00" sourceLinked="0"/>
            <c:spPr>
              <a:noFill/>
              <a:ln>
                <a:noFill/>
              </a:ln>
              <a:effectLst/>
            </c:sp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ext>
            </c:extLst>
          </c:dLbls>
          <c:cat>
            <c:numRef>
              <c:f>Sheet1!$A$2:$A$10</c:f>
              <c:numCache>
                <c:formatCode>General</c:formatCode>
                <c:ptCount val="9"/>
                <c:pt idx="0">
                  <c:v>2010</c:v>
                </c:pt>
                <c:pt idx="1">
                  <c:v>2011</c:v>
                </c:pt>
                <c:pt idx="2">
                  <c:v>2012</c:v>
                </c:pt>
                <c:pt idx="3">
                  <c:v>2013</c:v>
                </c:pt>
                <c:pt idx="4">
                  <c:v>2014</c:v>
                </c:pt>
                <c:pt idx="5">
                  <c:v>2015</c:v>
                </c:pt>
                <c:pt idx="6">
                  <c:v>2016</c:v>
                </c:pt>
                <c:pt idx="7">
                  <c:v>2017</c:v>
                </c:pt>
                <c:pt idx="8">
                  <c:v>2018</c:v>
                </c:pt>
              </c:numCache>
            </c:numRef>
          </c:cat>
          <c:val>
            <c:numRef>
              <c:f>Sheet1!$B$2:$B$10</c:f>
              <c:numCache>
                <c:formatCode>0.00</c:formatCode>
                <c:ptCount val="9"/>
                <c:pt idx="0">
                  <c:v>1.3025280000000021</c:v>
                </c:pt>
                <c:pt idx="1">
                  <c:v>1.2839889999999947</c:v>
                </c:pt>
                <c:pt idx="2">
                  <c:v>1.3404640000000059</c:v>
                </c:pt>
                <c:pt idx="3">
                  <c:v>1.4266489999999963</c:v>
                </c:pt>
                <c:pt idx="4">
                  <c:v>1.3750409999999991</c:v>
                </c:pt>
                <c:pt idx="5">
                  <c:v>1.3902000000000079</c:v>
                </c:pt>
                <c:pt idx="6">
                  <c:v>1.4054170000000012</c:v>
                </c:pt>
                <c:pt idx="7">
                  <c:v>1.381137999999996</c:v>
                </c:pt>
                <c:pt idx="8">
                  <c:v>1.5376140000000005</c:v>
                </c:pt>
              </c:numCache>
            </c:numRef>
          </c:val>
          <c:extLst>
            <c:ext xmlns:c16="http://schemas.microsoft.com/office/drawing/2014/chart" uri="{C3380CC4-5D6E-409C-BE32-E72D297353CC}">
              <c16:uniqueId val="{00000000-5C4B-452E-A98C-6EE652E3AC82}"/>
            </c:ext>
          </c:extLst>
        </c:ser>
        <c:dLbls>
          <c:showLegendKey val="0"/>
          <c:showVal val="0"/>
          <c:showCatName val="0"/>
          <c:showSerName val="0"/>
          <c:showPercent val="0"/>
          <c:showBubbleSize val="0"/>
        </c:dLbls>
        <c:gapWidth val="50"/>
        <c:axId val="461714104"/>
        <c:axId val="461714496"/>
      </c:barChart>
      <c:catAx>
        <c:axId val="461714104"/>
        <c:scaling>
          <c:orientation val="minMax"/>
        </c:scaling>
        <c:delete val="0"/>
        <c:axPos val="b"/>
        <c:numFmt formatCode="General" sourceLinked="1"/>
        <c:majorTickMark val="out"/>
        <c:minorTickMark val="none"/>
        <c:tickLblPos val="nextTo"/>
        <c:spPr>
          <a:ln w="4001">
            <a:solidFill>
              <a:schemeClr val="tx1"/>
            </a:solidFill>
            <a:prstDash val="solid"/>
          </a:ln>
        </c:spPr>
        <c:txPr>
          <a:bodyPr rot="0" vert="horz"/>
          <a:lstStyle/>
          <a:p>
            <a:pPr>
              <a:defRPr/>
            </a:pPr>
            <a:endParaRPr lang="cs-CZ"/>
          </a:p>
        </c:txPr>
        <c:crossAx val="461714496"/>
        <c:crosses val="autoZero"/>
        <c:auto val="1"/>
        <c:lblAlgn val="ctr"/>
        <c:lblOffset val="100"/>
        <c:noMultiLvlLbl val="0"/>
      </c:catAx>
      <c:valAx>
        <c:axId val="461714496"/>
        <c:scaling>
          <c:orientation val="minMax"/>
          <c:max val="3"/>
          <c:min val="0"/>
        </c:scaling>
        <c:delete val="0"/>
        <c:axPos val="l"/>
        <c:title>
          <c:tx>
            <c:rich>
              <a:bodyPr/>
              <a:lstStyle/>
              <a:p>
                <a:pPr>
                  <a:defRPr/>
                </a:pPr>
                <a:r>
                  <a:rPr lang="cs-CZ" sz="1200" b="0" i="0" baseline="0" dirty="0">
                    <a:effectLst/>
                  </a:rPr>
                  <a:t>Ujeté mil. km</a:t>
                </a:r>
                <a:endParaRPr lang="cs-CZ" sz="1200" dirty="0">
                  <a:effectLst/>
                </a:endParaRPr>
              </a:p>
            </c:rich>
          </c:tx>
          <c:layout>
            <c:manualLayout>
              <c:xMode val="edge"/>
              <c:yMode val="edge"/>
              <c:x val="6.8581627150816241E-2"/>
              <c:y val="7.2768631807657705E-2"/>
            </c:manualLayout>
          </c:layout>
          <c:overlay val="0"/>
        </c:title>
        <c:numFmt formatCode="0&quot; mil.&quot;" sourceLinked="0"/>
        <c:majorTickMark val="out"/>
        <c:minorTickMark val="none"/>
        <c:tickLblPos val="nextTo"/>
        <c:spPr>
          <a:ln w="4001">
            <a:solidFill>
              <a:schemeClr val="tx1"/>
            </a:solidFill>
            <a:prstDash val="solid"/>
          </a:ln>
        </c:spPr>
        <c:txPr>
          <a:bodyPr rot="0" vert="horz"/>
          <a:lstStyle/>
          <a:p>
            <a:pPr>
              <a:defRPr/>
            </a:pPr>
            <a:endParaRPr lang="cs-CZ"/>
          </a:p>
        </c:txPr>
        <c:crossAx val="461714104"/>
        <c:crosses val="autoZero"/>
        <c:crossBetween val="between"/>
      </c:valAx>
      <c:spPr>
        <a:noFill/>
        <a:ln w="32008">
          <a:noFill/>
        </a:ln>
      </c:spPr>
    </c:plotArea>
    <c:plotVisOnly val="1"/>
    <c:dispBlanksAs val="gap"/>
    <c:showDLblsOverMax val="0"/>
  </c:chart>
  <c:spPr>
    <a:noFill/>
    <a:ln>
      <a:noFill/>
    </a:ln>
  </c:spPr>
  <c:txPr>
    <a:bodyPr/>
    <a:lstStyle/>
    <a:p>
      <a:pPr>
        <a:defRPr sz="1200" b="0" i="0" u="none" strike="noStrike" baseline="0">
          <a:solidFill>
            <a:schemeClr val="tx1"/>
          </a:solidFill>
          <a:latin typeface="Calibri"/>
          <a:ea typeface="Calibri"/>
          <a:cs typeface="Calibri"/>
        </a:defRPr>
      </a:pPr>
      <a:endParaRPr lang="cs-CZ"/>
    </a:p>
  </c:txPr>
  <c:externalData r:id="rId2">
    <c:autoUpdate val="0"/>
  </c:externalData>
</c:chartSpace>
</file>

<file path=ppt/charts/chart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055188325420378"/>
          <c:y val="2.7832328679253865E-2"/>
          <c:w val="0.84365703188727814"/>
          <c:h val="0.7532084450262867"/>
        </c:manualLayout>
      </c:layout>
      <c:lineChart>
        <c:grouping val="standard"/>
        <c:varyColors val="0"/>
        <c:ser>
          <c:idx val="0"/>
          <c:order val="0"/>
          <c:tx>
            <c:strRef>
              <c:f>Sheet1!$B$1</c:f>
              <c:strCache>
                <c:ptCount val="1"/>
                <c:pt idx="0">
                  <c:v>ZZS – celá ČR</c:v>
                </c:pt>
              </c:strCache>
            </c:strRef>
          </c:tx>
          <c:spPr>
            <a:ln>
              <a:solidFill>
                <a:srgbClr val="DA2128"/>
              </a:solidFill>
            </a:ln>
          </c:spPr>
          <c:marker>
            <c:symbol val="circle"/>
            <c:size val="7"/>
            <c:spPr>
              <a:solidFill>
                <a:srgbClr val="DA2128"/>
              </a:solidFill>
              <a:ln>
                <a:solidFill>
                  <a:srgbClr val="DA2128"/>
                </a:solidFill>
                <a:prstDash val="solid"/>
              </a:ln>
            </c:spPr>
          </c:marker>
          <c:cat>
            <c:strRef>
              <c:f>Sheet1!$A$2:$A$61</c:f>
              <c:strCache>
                <c:ptCount val="60"/>
                <c:pt idx="0">
                  <c:v>2014-01</c:v>
                </c:pt>
                <c:pt idx="1">
                  <c:v>2014-02</c:v>
                </c:pt>
                <c:pt idx="2">
                  <c:v>2014-03</c:v>
                </c:pt>
                <c:pt idx="3">
                  <c:v>2014-04</c:v>
                </c:pt>
                <c:pt idx="4">
                  <c:v>2014-05</c:v>
                </c:pt>
                <c:pt idx="5">
                  <c:v>2014-06</c:v>
                </c:pt>
                <c:pt idx="6">
                  <c:v>2014-07</c:v>
                </c:pt>
                <c:pt idx="7">
                  <c:v>2014-08</c:v>
                </c:pt>
                <c:pt idx="8">
                  <c:v>2014-09</c:v>
                </c:pt>
                <c:pt idx="9">
                  <c:v>2014-10</c:v>
                </c:pt>
                <c:pt idx="10">
                  <c:v>2014-11</c:v>
                </c:pt>
                <c:pt idx="11">
                  <c:v>2014-12</c:v>
                </c:pt>
                <c:pt idx="12">
                  <c:v>2015-01</c:v>
                </c:pt>
                <c:pt idx="13">
                  <c:v>2015-02</c:v>
                </c:pt>
                <c:pt idx="14">
                  <c:v>2015-03</c:v>
                </c:pt>
                <c:pt idx="15">
                  <c:v>2015-04</c:v>
                </c:pt>
                <c:pt idx="16">
                  <c:v>2015-05</c:v>
                </c:pt>
                <c:pt idx="17">
                  <c:v>2015-06</c:v>
                </c:pt>
                <c:pt idx="18">
                  <c:v>2015-07</c:v>
                </c:pt>
                <c:pt idx="19">
                  <c:v>2015-08</c:v>
                </c:pt>
                <c:pt idx="20">
                  <c:v>2015-09</c:v>
                </c:pt>
                <c:pt idx="21">
                  <c:v>2015-10</c:v>
                </c:pt>
                <c:pt idx="22">
                  <c:v>2015-11</c:v>
                </c:pt>
                <c:pt idx="23">
                  <c:v>2015-12</c:v>
                </c:pt>
                <c:pt idx="24">
                  <c:v>2016-01</c:v>
                </c:pt>
                <c:pt idx="25">
                  <c:v>2016-02</c:v>
                </c:pt>
                <c:pt idx="26">
                  <c:v>2016-03</c:v>
                </c:pt>
                <c:pt idx="27">
                  <c:v>2016-04</c:v>
                </c:pt>
                <c:pt idx="28">
                  <c:v>2016-05</c:v>
                </c:pt>
                <c:pt idx="29">
                  <c:v>2016-06</c:v>
                </c:pt>
                <c:pt idx="30">
                  <c:v>2016-07</c:v>
                </c:pt>
                <c:pt idx="31">
                  <c:v>2016-08</c:v>
                </c:pt>
                <c:pt idx="32">
                  <c:v>2016-09</c:v>
                </c:pt>
                <c:pt idx="33">
                  <c:v>2016-10</c:v>
                </c:pt>
                <c:pt idx="34">
                  <c:v>2016-11</c:v>
                </c:pt>
                <c:pt idx="35">
                  <c:v>2016-12</c:v>
                </c:pt>
                <c:pt idx="36">
                  <c:v>2017-01</c:v>
                </c:pt>
                <c:pt idx="37">
                  <c:v>2017-02</c:v>
                </c:pt>
                <c:pt idx="38">
                  <c:v>2017-03</c:v>
                </c:pt>
                <c:pt idx="39">
                  <c:v>2017-04</c:v>
                </c:pt>
                <c:pt idx="40">
                  <c:v>2017-05</c:v>
                </c:pt>
                <c:pt idx="41">
                  <c:v>2017-06</c:v>
                </c:pt>
                <c:pt idx="42">
                  <c:v>2017-07</c:v>
                </c:pt>
                <c:pt idx="43">
                  <c:v>2017-08</c:v>
                </c:pt>
                <c:pt idx="44">
                  <c:v>2017-09</c:v>
                </c:pt>
                <c:pt idx="45">
                  <c:v>2017-10</c:v>
                </c:pt>
                <c:pt idx="46">
                  <c:v>2017-11</c:v>
                </c:pt>
                <c:pt idx="47">
                  <c:v>2017-12</c:v>
                </c:pt>
                <c:pt idx="48">
                  <c:v>2018-01</c:v>
                </c:pt>
                <c:pt idx="49">
                  <c:v>2018-02</c:v>
                </c:pt>
                <c:pt idx="50">
                  <c:v>2018-03</c:v>
                </c:pt>
                <c:pt idx="51">
                  <c:v>2018-04</c:v>
                </c:pt>
                <c:pt idx="52">
                  <c:v>2018-05</c:v>
                </c:pt>
                <c:pt idx="53">
                  <c:v>2018-06</c:v>
                </c:pt>
                <c:pt idx="54">
                  <c:v>2018-07</c:v>
                </c:pt>
                <c:pt idx="55">
                  <c:v>2018-08</c:v>
                </c:pt>
                <c:pt idx="56">
                  <c:v>2018-09</c:v>
                </c:pt>
                <c:pt idx="57">
                  <c:v>2018-10</c:v>
                </c:pt>
                <c:pt idx="58">
                  <c:v>2018-11</c:v>
                </c:pt>
                <c:pt idx="59">
                  <c:v>2018-12</c:v>
                </c:pt>
              </c:strCache>
            </c:strRef>
          </c:cat>
          <c:val>
            <c:numRef>
              <c:f>Sheet1!$B$2:$B$61</c:f>
              <c:numCache>
                <c:formatCode>#,##0</c:formatCode>
                <c:ptCount val="60"/>
                <c:pt idx="0">
                  <c:v>68076</c:v>
                </c:pt>
                <c:pt idx="1">
                  <c:v>62861</c:v>
                </c:pt>
                <c:pt idx="2">
                  <c:v>70457</c:v>
                </c:pt>
                <c:pt idx="3">
                  <c:v>69943</c:v>
                </c:pt>
                <c:pt idx="4">
                  <c:v>71293</c:v>
                </c:pt>
                <c:pt idx="5">
                  <c:v>73853</c:v>
                </c:pt>
                <c:pt idx="6">
                  <c:v>77138</c:v>
                </c:pt>
                <c:pt idx="7">
                  <c:v>74105</c:v>
                </c:pt>
                <c:pt idx="8">
                  <c:v>71094</c:v>
                </c:pt>
                <c:pt idx="9">
                  <c:v>73164</c:v>
                </c:pt>
                <c:pt idx="10">
                  <c:v>70296</c:v>
                </c:pt>
                <c:pt idx="11">
                  <c:v>77982</c:v>
                </c:pt>
                <c:pt idx="12">
                  <c:v>79253</c:v>
                </c:pt>
                <c:pt idx="13">
                  <c:v>74339</c:v>
                </c:pt>
                <c:pt idx="14">
                  <c:v>78369</c:v>
                </c:pt>
                <c:pt idx="15">
                  <c:v>74171</c:v>
                </c:pt>
                <c:pt idx="16">
                  <c:v>74856</c:v>
                </c:pt>
                <c:pt idx="17">
                  <c:v>75246</c:v>
                </c:pt>
                <c:pt idx="18">
                  <c:v>80998</c:v>
                </c:pt>
                <c:pt idx="19">
                  <c:v>82287</c:v>
                </c:pt>
                <c:pt idx="20">
                  <c:v>71641</c:v>
                </c:pt>
                <c:pt idx="21">
                  <c:v>73012</c:v>
                </c:pt>
                <c:pt idx="22">
                  <c:v>70357</c:v>
                </c:pt>
                <c:pt idx="23">
                  <c:v>74464</c:v>
                </c:pt>
                <c:pt idx="24">
                  <c:v>77356</c:v>
                </c:pt>
                <c:pt idx="25">
                  <c:v>72808</c:v>
                </c:pt>
                <c:pt idx="26">
                  <c:v>76916</c:v>
                </c:pt>
                <c:pt idx="27">
                  <c:v>73040</c:v>
                </c:pt>
                <c:pt idx="28">
                  <c:v>77024</c:v>
                </c:pt>
                <c:pt idx="29">
                  <c:v>75652</c:v>
                </c:pt>
                <c:pt idx="30">
                  <c:v>78957</c:v>
                </c:pt>
                <c:pt idx="31">
                  <c:v>76112</c:v>
                </c:pt>
                <c:pt idx="32">
                  <c:v>73985</c:v>
                </c:pt>
                <c:pt idx="33">
                  <c:v>74677</c:v>
                </c:pt>
                <c:pt idx="34">
                  <c:v>71922</c:v>
                </c:pt>
                <c:pt idx="35">
                  <c:v>82867</c:v>
                </c:pt>
                <c:pt idx="36">
                  <c:v>85327</c:v>
                </c:pt>
                <c:pt idx="37">
                  <c:v>74239</c:v>
                </c:pt>
                <c:pt idx="38">
                  <c:v>76124</c:v>
                </c:pt>
                <c:pt idx="39">
                  <c:v>72964</c:v>
                </c:pt>
                <c:pt idx="40">
                  <c:v>76870</c:v>
                </c:pt>
                <c:pt idx="41">
                  <c:v>77988</c:v>
                </c:pt>
                <c:pt idx="42">
                  <c:v>78463</c:v>
                </c:pt>
                <c:pt idx="43">
                  <c:v>77612</c:v>
                </c:pt>
                <c:pt idx="44">
                  <c:v>73175</c:v>
                </c:pt>
                <c:pt idx="45">
                  <c:v>75125</c:v>
                </c:pt>
                <c:pt idx="46">
                  <c:v>73362</c:v>
                </c:pt>
                <c:pt idx="47">
                  <c:v>78526</c:v>
                </c:pt>
                <c:pt idx="48">
                  <c:v>78682</c:v>
                </c:pt>
                <c:pt idx="49">
                  <c:v>77018</c:v>
                </c:pt>
                <c:pt idx="50">
                  <c:v>87556</c:v>
                </c:pt>
                <c:pt idx="51">
                  <c:v>77697</c:v>
                </c:pt>
                <c:pt idx="52">
                  <c:v>80549</c:v>
                </c:pt>
                <c:pt idx="53">
                  <c:v>78823</c:v>
                </c:pt>
                <c:pt idx="54">
                  <c:v>82023</c:v>
                </c:pt>
                <c:pt idx="55">
                  <c:v>82743</c:v>
                </c:pt>
                <c:pt idx="56">
                  <c:v>76935</c:v>
                </c:pt>
                <c:pt idx="57">
                  <c:v>77511</c:v>
                </c:pt>
                <c:pt idx="58">
                  <c:v>74222</c:v>
                </c:pt>
                <c:pt idx="59">
                  <c:v>82570</c:v>
                </c:pt>
              </c:numCache>
            </c:numRef>
          </c:val>
          <c:smooth val="0"/>
          <c:extLst>
            <c:ext xmlns:c16="http://schemas.microsoft.com/office/drawing/2014/chart" uri="{C3380CC4-5D6E-409C-BE32-E72D297353CC}">
              <c16:uniqueId val="{00000000-9BE0-42EA-A554-693A43D8C0C1}"/>
            </c:ext>
          </c:extLst>
        </c:ser>
        <c:dLbls>
          <c:showLegendKey val="0"/>
          <c:showVal val="0"/>
          <c:showCatName val="0"/>
          <c:showSerName val="0"/>
          <c:showPercent val="0"/>
          <c:showBubbleSize val="0"/>
        </c:dLbls>
        <c:marker val="1"/>
        <c:smooth val="0"/>
        <c:axId val="461714104"/>
        <c:axId val="461714496"/>
      </c:lineChart>
      <c:lineChart>
        <c:grouping val="standard"/>
        <c:varyColors val="0"/>
        <c:ser>
          <c:idx val="1"/>
          <c:order val="1"/>
          <c:tx>
            <c:strRef>
              <c:f>Sheet1!$C$1</c:f>
              <c:strCache>
                <c:ptCount val="1"/>
                <c:pt idx="0">
                  <c:v>ZZS – LBK</c:v>
                </c:pt>
              </c:strCache>
            </c:strRef>
          </c:tx>
          <c:marker>
            <c:symbol val="circle"/>
            <c:size val="7"/>
          </c:marker>
          <c:cat>
            <c:strRef>
              <c:f>Sheet1!$A$2:$A$61</c:f>
              <c:strCache>
                <c:ptCount val="60"/>
                <c:pt idx="0">
                  <c:v>2014-01</c:v>
                </c:pt>
                <c:pt idx="1">
                  <c:v>2014-02</c:v>
                </c:pt>
                <c:pt idx="2">
                  <c:v>2014-03</c:v>
                </c:pt>
                <c:pt idx="3">
                  <c:v>2014-04</c:v>
                </c:pt>
                <c:pt idx="4">
                  <c:v>2014-05</c:v>
                </c:pt>
                <c:pt idx="5">
                  <c:v>2014-06</c:v>
                </c:pt>
                <c:pt idx="6">
                  <c:v>2014-07</c:v>
                </c:pt>
                <c:pt idx="7">
                  <c:v>2014-08</c:v>
                </c:pt>
                <c:pt idx="8">
                  <c:v>2014-09</c:v>
                </c:pt>
                <c:pt idx="9">
                  <c:v>2014-10</c:v>
                </c:pt>
                <c:pt idx="10">
                  <c:v>2014-11</c:v>
                </c:pt>
                <c:pt idx="11">
                  <c:v>2014-12</c:v>
                </c:pt>
                <c:pt idx="12">
                  <c:v>2015-01</c:v>
                </c:pt>
                <c:pt idx="13">
                  <c:v>2015-02</c:v>
                </c:pt>
                <c:pt idx="14">
                  <c:v>2015-03</c:v>
                </c:pt>
                <c:pt idx="15">
                  <c:v>2015-04</c:v>
                </c:pt>
                <c:pt idx="16">
                  <c:v>2015-05</c:v>
                </c:pt>
                <c:pt idx="17">
                  <c:v>2015-06</c:v>
                </c:pt>
                <c:pt idx="18">
                  <c:v>2015-07</c:v>
                </c:pt>
                <c:pt idx="19">
                  <c:v>2015-08</c:v>
                </c:pt>
                <c:pt idx="20">
                  <c:v>2015-09</c:v>
                </c:pt>
                <c:pt idx="21">
                  <c:v>2015-10</c:v>
                </c:pt>
                <c:pt idx="22">
                  <c:v>2015-11</c:v>
                </c:pt>
                <c:pt idx="23">
                  <c:v>2015-12</c:v>
                </c:pt>
                <c:pt idx="24">
                  <c:v>2016-01</c:v>
                </c:pt>
                <c:pt idx="25">
                  <c:v>2016-02</c:v>
                </c:pt>
                <c:pt idx="26">
                  <c:v>2016-03</c:v>
                </c:pt>
                <c:pt idx="27">
                  <c:v>2016-04</c:v>
                </c:pt>
                <c:pt idx="28">
                  <c:v>2016-05</c:v>
                </c:pt>
                <c:pt idx="29">
                  <c:v>2016-06</c:v>
                </c:pt>
                <c:pt idx="30">
                  <c:v>2016-07</c:v>
                </c:pt>
                <c:pt idx="31">
                  <c:v>2016-08</c:v>
                </c:pt>
                <c:pt idx="32">
                  <c:v>2016-09</c:v>
                </c:pt>
                <c:pt idx="33">
                  <c:v>2016-10</c:v>
                </c:pt>
                <c:pt idx="34">
                  <c:v>2016-11</c:v>
                </c:pt>
                <c:pt idx="35">
                  <c:v>2016-12</c:v>
                </c:pt>
                <c:pt idx="36">
                  <c:v>2017-01</c:v>
                </c:pt>
                <c:pt idx="37">
                  <c:v>2017-02</c:v>
                </c:pt>
                <c:pt idx="38">
                  <c:v>2017-03</c:v>
                </c:pt>
                <c:pt idx="39">
                  <c:v>2017-04</c:v>
                </c:pt>
                <c:pt idx="40">
                  <c:v>2017-05</c:v>
                </c:pt>
                <c:pt idx="41">
                  <c:v>2017-06</c:v>
                </c:pt>
                <c:pt idx="42">
                  <c:v>2017-07</c:v>
                </c:pt>
                <c:pt idx="43">
                  <c:v>2017-08</c:v>
                </c:pt>
                <c:pt idx="44">
                  <c:v>2017-09</c:v>
                </c:pt>
                <c:pt idx="45">
                  <c:v>2017-10</c:v>
                </c:pt>
                <c:pt idx="46">
                  <c:v>2017-11</c:v>
                </c:pt>
                <c:pt idx="47">
                  <c:v>2017-12</c:v>
                </c:pt>
                <c:pt idx="48">
                  <c:v>2018-01</c:v>
                </c:pt>
                <c:pt idx="49">
                  <c:v>2018-02</c:v>
                </c:pt>
                <c:pt idx="50">
                  <c:v>2018-03</c:v>
                </c:pt>
                <c:pt idx="51">
                  <c:v>2018-04</c:v>
                </c:pt>
                <c:pt idx="52">
                  <c:v>2018-05</c:v>
                </c:pt>
                <c:pt idx="53">
                  <c:v>2018-06</c:v>
                </c:pt>
                <c:pt idx="54">
                  <c:v>2018-07</c:v>
                </c:pt>
                <c:pt idx="55">
                  <c:v>2018-08</c:v>
                </c:pt>
                <c:pt idx="56">
                  <c:v>2018-09</c:v>
                </c:pt>
                <c:pt idx="57">
                  <c:v>2018-10</c:v>
                </c:pt>
                <c:pt idx="58">
                  <c:v>2018-11</c:v>
                </c:pt>
                <c:pt idx="59">
                  <c:v>2018-12</c:v>
                </c:pt>
              </c:strCache>
            </c:strRef>
          </c:cat>
          <c:val>
            <c:numRef>
              <c:f>Sheet1!$C$2:$C$61</c:f>
              <c:numCache>
                <c:formatCode>#,##0</c:formatCode>
                <c:ptCount val="60"/>
                <c:pt idx="0">
                  <c:v>3652</c:v>
                </c:pt>
                <c:pt idx="1">
                  <c:v>3376</c:v>
                </c:pt>
                <c:pt idx="2">
                  <c:v>3612</c:v>
                </c:pt>
                <c:pt idx="3">
                  <c:v>3668</c:v>
                </c:pt>
                <c:pt idx="4">
                  <c:v>3711</c:v>
                </c:pt>
                <c:pt idx="5">
                  <c:v>3817</c:v>
                </c:pt>
                <c:pt idx="6">
                  <c:v>4609</c:v>
                </c:pt>
                <c:pt idx="7">
                  <c:v>3851</c:v>
                </c:pt>
                <c:pt idx="8">
                  <c:v>3653</c:v>
                </c:pt>
                <c:pt idx="9">
                  <c:v>3697</c:v>
                </c:pt>
                <c:pt idx="10">
                  <c:v>3549</c:v>
                </c:pt>
                <c:pt idx="11">
                  <c:v>4007</c:v>
                </c:pt>
                <c:pt idx="12">
                  <c:v>4354</c:v>
                </c:pt>
                <c:pt idx="13">
                  <c:v>3631</c:v>
                </c:pt>
                <c:pt idx="14">
                  <c:v>4150</c:v>
                </c:pt>
                <c:pt idx="15">
                  <c:v>3601</c:v>
                </c:pt>
                <c:pt idx="16">
                  <c:v>3729</c:v>
                </c:pt>
                <c:pt idx="17">
                  <c:v>3678</c:v>
                </c:pt>
                <c:pt idx="18">
                  <c:v>4046</c:v>
                </c:pt>
                <c:pt idx="19">
                  <c:v>4482</c:v>
                </c:pt>
                <c:pt idx="20">
                  <c:v>3672</c:v>
                </c:pt>
                <c:pt idx="21">
                  <c:v>3618</c:v>
                </c:pt>
                <c:pt idx="22">
                  <c:v>3416</c:v>
                </c:pt>
                <c:pt idx="23">
                  <c:v>3952</c:v>
                </c:pt>
                <c:pt idx="24">
                  <c:v>4002</c:v>
                </c:pt>
                <c:pt idx="25">
                  <c:v>4038</c:v>
                </c:pt>
                <c:pt idx="26">
                  <c:v>4270</c:v>
                </c:pt>
                <c:pt idx="27">
                  <c:v>3720</c:v>
                </c:pt>
                <c:pt idx="28">
                  <c:v>4032</c:v>
                </c:pt>
                <c:pt idx="29">
                  <c:v>3910</c:v>
                </c:pt>
                <c:pt idx="30">
                  <c:v>4094</c:v>
                </c:pt>
                <c:pt idx="31">
                  <c:v>3968</c:v>
                </c:pt>
                <c:pt idx="32">
                  <c:v>3613</c:v>
                </c:pt>
                <c:pt idx="33">
                  <c:v>3677</c:v>
                </c:pt>
                <c:pt idx="34">
                  <c:v>3561</c:v>
                </c:pt>
                <c:pt idx="35">
                  <c:v>4143</c:v>
                </c:pt>
                <c:pt idx="36">
                  <c:v>4456</c:v>
                </c:pt>
                <c:pt idx="37">
                  <c:v>3886</c:v>
                </c:pt>
                <c:pt idx="38">
                  <c:v>3923</c:v>
                </c:pt>
                <c:pt idx="39">
                  <c:v>3525</c:v>
                </c:pt>
                <c:pt idx="40">
                  <c:v>3812</c:v>
                </c:pt>
                <c:pt idx="41">
                  <c:v>3849</c:v>
                </c:pt>
                <c:pt idx="42">
                  <c:v>3952</c:v>
                </c:pt>
                <c:pt idx="43">
                  <c:v>3904</c:v>
                </c:pt>
                <c:pt idx="44">
                  <c:v>3540</c:v>
                </c:pt>
                <c:pt idx="45">
                  <c:v>3618</c:v>
                </c:pt>
                <c:pt idx="46">
                  <c:v>3605</c:v>
                </c:pt>
                <c:pt idx="47">
                  <c:v>3985</c:v>
                </c:pt>
                <c:pt idx="48">
                  <c:v>4081</c:v>
                </c:pt>
                <c:pt idx="49">
                  <c:v>4218</c:v>
                </c:pt>
                <c:pt idx="50">
                  <c:v>4657</c:v>
                </c:pt>
                <c:pt idx="51">
                  <c:v>3944</c:v>
                </c:pt>
                <c:pt idx="52">
                  <c:v>4065</c:v>
                </c:pt>
                <c:pt idx="53">
                  <c:v>3929</c:v>
                </c:pt>
                <c:pt idx="54">
                  <c:v>4429</c:v>
                </c:pt>
                <c:pt idx="55">
                  <c:v>4459</c:v>
                </c:pt>
                <c:pt idx="56">
                  <c:v>3896</c:v>
                </c:pt>
                <c:pt idx="57">
                  <c:v>3848</c:v>
                </c:pt>
                <c:pt idx="58">
                  <c:v>3615</c:v>
                </c:pt>
                <c:pt idx="59">
                  <c:v>4171</c:v>
                </c:pt>
              </c:numCache>
            </c:numRef>
          </c:val>
          <c:smooth val="0"/>
          <c:extLst>
            <c:ext xmlns:c16="http://schemas.microsoft.com/office/drawing/2014/chart" uri="{C3380CC4-5D6E-409C-BE32-E72D297353CC}">
              <c16:uniqueId val="{00000001-9BE0-42EA-A554-693A43D8C0C1}"/>
            </c:ext>
          </c:extLst>
        </c:ser>
        <c:dLbls>
          <c:showLegendKey val="0"/>
          <c:showVal val="0"/>
          <c:showCatName val="0"/>
          <c:showSerName val="0"/>
          <c:showPercent val="0"/>
          <c:showBubbleSize val="0"/>
        </c:dLbls>
        <c:marker val="1"/>
        <c:smooth val="0"/>
        <c:axId val="1126889696"/>
        <c:axId val="1432772960"/>
      </c:lineChart>
      <c:catAx>
        <c:axId val="461714104"/>
        <c:scaling>
          <c:orientation val="minMax"/>
        </c:scaling>
        <c:delete val="0"/>
        <c:axPos val="b"/>
        <c:numFmt formatCode="General" sourceLinked="1"/>
        <c:majorTickMark val="out"/>
        <c:minorTickMark val="none"/>
        <c:tickLblPos val="nextTo"/>
        <c:spPr>
          <a:ln w="4001">
            <a:solidFill>
              <a:schemeClr val="tx1"/>
            </a:solidFill>
            <a:prstDash val="solid"/>
          </a:ln>
        </c:spPr>
        <c:txPr>
          <a:bodyPr rot="-5400000" vert="horz"/>
          <a:lstStyle/>
          <a:p>
            <a:pPr>
              <a:defRPr/>
            </a:pPr>
            <a:endParaRPr lang="cs-CZ"/>
          </a:p>
        </c:txPr>
        <c:crossAx val="461714496"/>
        <c:crosses val="autoZero"/>
        <c:auto val="1"/>
        <c:lblAlgn val="ctr"/>
        <c:lblOffset val="100"/>
        <c:tickLblSkip val="1"/>
        <c:noMultiLvlLbl val="0"/>
      </c:catAx>
      <c:valAx>
        <c:axId val="461714496"/>
        <c:scaling>
          <c:orientation val="minMax"/>
          <c:min val="0"/>
        </c:scaling>
        <c:delete val="0"/>
        <c:axPos val="l"/>
        <c:numFmt formatCode="#,##0" sourceLinked="0"/>
        <c:majorTickMark val="out"/>
        <c:minorTickMark val="none"/>
        <c:tickLblPos val="nextTo"/>
        <c:spPr>
          <a:ln w="4001">
            <a:solidFill>
              <a:schemeClr val="tx1"/>
            </a:solidFill>
            <a:prstDash val="solid"/>
          </a:ln>
        </c:spPr>
        <c:txPr>
          <a:bodyPr rot="0" vert="horz"/>
          <a:lstStyle/>
          <a:p>
            <a:pPr>
              <a:defRPr/>
            </a:pPr>
            <a:endParaRPr lang="cs-CZ"/>
          </a:p>
        </c:txPr>
        <c:crossAx val="461714104"/>
        <c:crosses val="autoZero"/>
        <c:crossBetween val="between"/>
      </c:valAx>
      <c:valAx>
        <c:axId val="1432772960"/>
        <c:scaling>
          <c:orientation val="minMax"/>
        </c:scaling>
        <c:delete val="0"/>
        <c:axPos val="r"/>
        <c:numFmt formatCode="#,##0" sourceLinked="1"/>
        <c:majorTickMark val="out"/>
        <c:minorTickMark val="none"/>
        <c:tickLblPos val="nextTo"/>
        <c:spPr>
          <a:ln>
            <a:solidFill>
              <a:sysClr val="windowText" lastClr="000000"/>
            </a:solidFill>
          </a:ln>
        </c:spPr>
        <c:crossAx val="1126889696"/>
        <c:crosses val="max"/>
        <c:crossBetween val="between"/>
      </c:valAx>
      <c:catAx>
        <c:axId val="1126889696"/>
        <c:scaling>
          <c:orientation val="minMax"/>
        </c:scaling>
        <c:delete val="1"/>
        <c:axPos val="b"/>
        <c:numFmt formatCode="General" sourceLinked="1"/>
        <c:majorTickMark val="out"/>
        <c:minorTickMark val="none"/>
        <c:tickLblPos val="nextTo"/>
        <c:crossAx val="1432772960"/>
        <c:crosses val="autoZero"/>
        <c:auto val="1"/>
        <c:lblAlgn val="ctr"/>
        <c:lblOffset val="100"/>
        <c:noMultiLvlLbl val="0"/>
      </c:catAx>
      <c:spPr>
        <a:noFill/>
        <a:ln w="32008">
          <a:noFill/>
        </a:ln>
      </c:spPr>
    </c:plotArea>
    <c:legend>
      <c:legendPos val="t"/>
      <c:layout>
        <c:manualLayout>
          <c:xMode val="edge"/>
          <c:yMode val="edge"/>
          <c:x val="0.14335485034838633"/>
          <c:y val="0.43544666791347175"/>
          <c:w val="0.10762859750619345"/>
          <c:h val="0.17320070444486005"/>
        </c:manualLayout>
      </c:layout>
      <c:overlay val="0"/>
    </c:legend>
    <c:plotVisOnly val="1"/>
    <c:dispBlanksAs val="gap"/>
    <c:showDLblsOverMax val="0"/>
  </c:chart>
  <c:spPr>
    <a:noFill/>
    <a:ln>
      <a:noFill/>
    </a:ln>
  </c:spPr>
  <c:txPr>
    <a:bodyPr/>
    <a:lstStyle/>
    <a:p>
      <a:pPr>
        <a:defRPr sz="1200" b="0" i="0" u="none" strike="noStrike" baseline="0">
          <a:solidFill>
            <a:schemeClr val="tx1"/>
          </a:solidFill>
          <a:latin typeface="Calibri"/>
          <a:ea typeface="Calibri"/>
          <a:cs typeface="Calibri"/>
        </a:defRPr>
      </a:pPr>
      <a:endParaRPr lang="cs-CZ"/>
    </a:p>
  </c:txPr>
  <c:externalData r:id="rId2">
    <c:autoUpdate val="0"/>
  </c:externalData>
  <c:userShapes r:id="rId3"/>
</c:chartSpace>
</file>

<file path=ppt/charts/chart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889335705527753"/>
          <c:y val="0.10216858409583313"/>
          <c:w val="0.44195422975522886"/>
          <c:h val="0.62155491999871448"/>
        </c:manualLayout>
      </c:layout>
      <c:pieChart>
        <c:varyColors val="1"/>
        <c:ser>
          <c:idx val="0"/>
          <c:order val="0"/>
          <c:tx>
            <c:strRef>
              <c:f>Sheet1!$B$1</c:f>
              <c:strCache>
                <c:ptCount val="1"/>
                <c:pt idx="0">
                  <c:v>Podíl</c:v>
                </c:pt>
              </c:strCache>
            </c:strRef>
          </c:tx>
          <c:spPr>
            <a:solidFill>
              <a:srgbClr val="FF7C80"/>
            </a:solidFill>
          </c:spPr>
          <c:dPt>
            <c:idx val="0"/>
            <c:bubble3D val="0"/>
            <c:spPr>
              <a:solidFill>
                <a:srgbClr val="5F82C9"/>
              </a:solidFill>
              <a:ln w="19050">
                <a:solidFill>
                  <a:schemeClr val="lt1"/>
                </a:solidFill>
              </a:ln>
              <a:effectLst/>
            </c:spPr>
            <c:extLst>
              <c:ext xmlns:c16="http://schemas.microsoft.com/office/drawing/2014/chart" uri="{C3380CC4-5D6E-409C-BE32-E72D297353CC}">
                <c16:uniqueId val="{00000002-90B0-4A0C-87AB-C7096778816B}"/>
              </c:ext>
            </c:extLst>
          </c:dPt>
          <c:dPt>
            <c:idx val="1"/>
            <c:bubble3D val="0"/>
            <c:spPr>
              <a:solidFill>
                <a:srgbClr val="FF7C80"/>
              </a:solidFill>
              <a:ln w="19050">
                <a:solidFill>
                  <a:schemeClr val="lt1"/>
                </a:solidFill>
              </a:ln>
              <a:effectLst/>
            </c:spPr>
            <c:extLst>
              <c:ext xmlns:c16="http://schemas.microsoft.com/office/drawing/2014/chart" uri="{C3380CC4-5D6E-409C-BE32-E72D297353CC}">
                <c16:uniqueId val="{00000001-90B0-4A0C-87AB-C7096778816B}"/>
              </c:ext>
            </c:extLst>
          </c:dPt>
          <c:dLbls>
            <c:numFmt formatCode="0.0\ %" sourceLinked="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Sheet1!$A$2:$A$3</c:f>
              <c:strCache>
                <c:ptCount val="2"/>
                <c:pt idx="0">
                  <c:v>Muži</c:v>
                </c:pt>
                <c:pt idx="1">
                  <c:v>Ženy</c:v>
                </c:pt>
              </c:strCache>
            </c:strRef>
          </c:cat>
          <c:val>
            <c:numRef>
              <c:f>Sheet1!$B$2:$B$3</c:f>
              <c:numCache>
                <c:formatCode>0.0\ %</c:formatCode>
                <c:ptCount val="2"/>
                <c:pt idx="0">
                  <c:v>0.50127901878103454</c:v>
                </c:pt>
                <c:pt idx="1">
                  <c:v>0.49872098121896546</c:v>
                </c:pt>
              </c:numCache>
            </c:numRef>
          </c:val>
          <c:extLst>
            <c:ext xmlns:c16="http://schemas.microsoft.com/office/drawing/2014/chart" uri="{C3380CC4-5D6E-409C-BE32-E72D297353CC}">
              <c16:uniqueId val="{00000000-90B0-4A0C-87AB-C7096778816B}"/>
            </c:ext>
          </c:extLst>
        </c:ser>
        <c:dLbls>
          <c:showLegendKey val="0"/>
          <c:showVal val="0"/>
          <c:showCatName val="0"/>
          <c:showSerName val="0"/>
          <c:showPercent val="0"/>
          <c:showBubbleSize val="0"/>
          <c:showLeaderLines val="1"/>
        </c:dLbls>
        <c:firstSliceAng val="180"/>
      </c:pieChart>
      <c:spPr>
        <a:noFill/>
        <a:ln>
          <a:noFill/>
        </a:ln>
        <a:effectLst/>
      </c:spPr>
    </c:plotArea>
    <c:legend>
      <c:legendPos val="b"/>
      <c:layout>
        <c:manualLayout>
          <c:xMode val="edge"/>
          <c:yMode val="edge"/>
          <c:x val="9.1999588027457377E-2"/>
          <c:y val="0.72091532059143859"/>
          <c:w val="0.61872285926181936"/>
          <c:h val="0.15812295761699724"/>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legend>
    <c:plotVisOnly val="1"/>
    <c:dispBlanksAs val="gap"/>
    <c:showDLblsOverMax val="0"/>
  </c:chart>
  <c:spPr>
    <a:noFill/>
    <a:ln>
      <a:noFill/>
    </a:ln>
    <a:effectLst/>
  </c:spPr>
  <c:txPr>
    <a:bodyPr/>
    <a:lstStyle/>
    <a:p>
      <a:pPr>
        <a:defRPr>
          <a:solidFill>
            <a:schemeClr val="tx1"/>
          </a:solidFill>
        </a:defRPr>
      </a:pPr>
      <a:endParaRPr lang="cs-CZ"/>
    </a:p>
  </c:txPr>
  <c:externalData r:id="rId3">
    <c:autoUpdate val="0"/>
  </c:externalData>
</c:chartSpace>
</file>

<file path=ppt/charts/chart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889335705527753"/>
          <c:y val="0.10216858409583313"/>
          <c:w val="0.44195422975522886"/>
          <c:h val="0.62155491999871448"/>
        </c:manualLayout>
      </c:layout>
      <c:pieChart>
        <c:varyColors val="1"/>
        <c:ser>
          <c:idx val="0"/>
          <c:order val="0"/>
          <c:tx>
            <c:strRef>
              <c:f>Sheet1!$B$1</c:f>
              <c:strCache>
                <c:ptCount val="1"/>
                <c:pt idx="0">
                  <c:v>Podíl</c:v>
                </c:pt>
              </c:strCache>
            </c:strRef>
          </c:tx>
          <c:spPr>
            <a:solidFill>
              <a:srgbClr val="FF7C80"/>
            </a:solidFill>
          </c:spPr>
          <c:dPt>
            <c:idx val="0"/>
            <c:bubble3D val="0"/>
            <c:spPr>
              <a:solidFill>
                <a:srgbClr val="5F82C9"/>
              </a:solidFill>
              <a:ln w="19050">
                <a:solidFill>
                  <a:schemeClr val="lt1"/>
                </a:solidFill>
              </a:ln>
              <a:effectLst/>
            </c:spPr>
            <c:extLst>
              <c:ext xmlns:c16="http://schemas.microsoft.com/office/drawing/2014/chart" uri="{C3380CC4-5D6E-409C-BE32-E72D297353CC}">
                <c16:uniqueId val="{00000001-DB50-4B52-BEF1-64ADC770ACE3}"/>
              </c:ext>
            </c:extLst>
          </c:dPt>
          <c:dPt>
            <c:idx val="1"/>
            <c:bubble3D val="0"/>
            <c:spPr>
              <a:solidFill>
                <a:srgbClr val="FF7C80"/>
              </a:solidFill>
              <a:ln w="19050">
                <a:solidFill>
                  <a:schemeClr val="lt1"/>
                </a:solidFill>
              </a:ln>
              <a:effectLst/>
            </c:spPr>
            <c:extLst>
              <c:ext xmlns:c16="http://schemas.microsoft.com/office/drawing/2014/chart" uri="{C3380CC4-5D6E-409C-BE32-E72D297353CC}">
                <c16:uniqueId val="{00000003-DB50-4B52-BEF1-64ADC770ACE3}"/>
              </c:ext>
            </c:extLst>
          </c:dPt>
          <c:dLbls>
            <c:numFmt formatCode="0.0\ %" sourceLinked="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Sheet1!$A$2:$A$3</c:f>
              <c:strCache>
                <c:ptCount val="2"/>
                <c:pt idx="0">
                  <c:v>Muži</c:v>
                </c:pt>
                <c:pt idx="1">
                  <c:v>Ženy</c:v>
                </c:pt>
              </c:strCache>
            </c:strRef>
          </c:cat>
          <c:val>
            <c:numRef>
              <c:f>Sheet1!$B$2:$B$3</c:f>
              <c:numCache>
                <c:formatCode>0.0\ %</c:formatCode>
                <c:ptCount val="2"/>
                <c:pt idx="0">
                  <c:v>0.48988569034651985</c:v>
                </c:pt>
                <c:pt idx="1">
                  <c:v>0.51011430965348015</c:v>
                </c:pt>
              </c:numCache>
            </c:numRef>
          </c:val>
          <c:extLst>
            <c:ext xmlns:c16="http://schemas.microsoft.com/office/drawing/2014/chart" uri="{C3380CC4-5D6E-409C-BE32-E72D297353CC}">
              <c16:uniqueId val="{00000004-DB50-4B52-BEF1-64ADC770ACE3}"/>
            </c:ext>
          </c:extLst>
        </c:ser>
        <c:dLbls>
          <c:showLegendKey val="0"/>
          <c:showVal val="0"/>
          <c:showCatName val="0"/>
          <c:showSerName val="0"/>
          <c:showPercent val="0"/>
          <c:showBubbleSize val="0"/>
          <c:showLeaderLines val="1"/>
        </c:dLbls>
        <c:firstSliceAng val="180"/>
      </c:pieChart>
      <c:spPr>
        <a:noFill/>
        <a:ln>
          <a:noFill/>
        </a:ln>
        <a:effectLst/>
      </c:spPr>
    </c:plotArea>
    <c:legend>
      <c:legendPos val="b"/>
      <c:layout>
        <c:manualLayout>
          <c:xMode val="edge"/>
          <c:yMode val="edge"/>
          <c:x val="9.1999588027457377E-2"/>
          <c:y val="0.72091532059143859"/>
          <c:w val="0.61872285926181936"/>
          <c:h val="0.15812295761699724"/>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legend>
    <c:plotVisOnly val="1"/>
    <c:dispBlanksAs val="gap"/>
    <c:showDLblsOverMax val="0"/>
  </c:chart>
  <c:spPr>
    <a:noFill/>
    <a:ln>
      <a:noFill/>
    </a:ln>
    <a:effectLst/>
  </c:spPr>
  <c:txPr>
    <a:bodyPr/>
    <a:lstStyle/>
    <a:p>
      <a:pPr>
        <a:defRPr>
          <a:solidFill>
            <a:schemeClr val="tx1"/>
          </a:solidFill>
        </a:defRPr>
      </a:pPr>
      <a:endParaRPr lang="cs-CZ"/>
    </a:p>
  </c:txPr>
  <c:externalData r:id="rId3">
    <c:autoUpdate val="0"/>
  </c:externalData>
</c:chartSpace>
</file>

<file path=ppt/charts/chart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112548597806034"/>
          <c:y val="6.5351465868973127E-2"/>
          <c:w val="0.8132822804706682"/>
          <c:h val="0.69965124705059234"/>
        </c:manualLayout>
      </c:layout>
      <c:lineChart>
        <c:grouping val="standard"/>
        <c:varyColors val="0"/>
        <c:ser>
          <c:idx val="0"/>
          <c:order val="0"/>
          <c:tx>
            <c:strRef>
              <c:f>Sheet1!$B$1</c:f>
              <c:strCache>
                <c:ptCount val="1"/>
                <c:pt idx="0">
                  <c:v>ZZS – celá ČR</c:v>
                </c:pt>
              </c:strCache>
            </c:strRef>
          </c:tx>
          <c:spPr>
            <a:ln w="19050" cap="rnd">
              <a:solidFill>
                <a:schemeClr val="accent1"/>
              </a:solidFill>
              <a:prstDash val="sysDot"/>
              <a:round/>
            </a:ln>
            <a:effectLst/>
          </c:spPr>
          <c:marker>
            <c:symbol val="none"/>
          </c:marker>
          <c:cat>
            <c:strRef>
              <c:f>Sheet1!$A$2:$A$21</c:f>
              <c:strCache>
                <c:ptCount val="20"/>
                <c:pt idx="0">
                  <c:v>0–4</c:v>
                </c:pt>
                <c:pt idx="1">
                  <c:v>5–9</c:v>
                </c:pt>
                <c:pt idx="2">
                  <c:v>10–14</c:v>
                </c:pt>
                <c:pt idx="3">
                  <c:v>15–19</c:v>
                </c:pt>
                <c:pt idx="4">
                  <c:v>20–24</c:v>
                </c:pt>
                <c:pt idx="5">
                  <c:v>25–29</c:v>
                </c:pt>
                <c:pt idx="6">
                  <c:v>30–34</c:v>
                </c:pt>
                <c:pt idx="7">
                  <c:v>35–39</c:v>
                </c:pt>
                <c:pt idx="8">
                  <c:v>40–44</c:v>
                </c:pt>
                <c:pt idx="9">
                  <c:v>45–49</c:v>
                </c:pt>
                <c:pt idx="10">
                  <c:v>50–54</c:v>
                </c:pt>
                <c:pt idx="11">
                  <c:v>55–59</c:v>
                </c:pt>
                <c:pt idx="12">
                  <c:v>60–64</c:v>
                </c:pt>
                <c:pt idx="13">
                  <c:v>65–69</c:v>
                </c:pt>
                <c:pt idx="14">
                  <c:v>70–74</c:v>
                </c:pt>
                <c:pt idx="15">
                  <c:v>75–79</c:v>
                </c:pt>
                <c:pt idx="16">
                  <c:v>80–84</c:v>
                </c:pt>
                <c:pt idx="17">
                  <c:v>85–89</c:v>
                </c:pt>
                <c:pt idx="18">
                  <c:v>90–94</c:v>
                </c:pt>
                <c:pt idx="19">
                  <c:v>95+</c:v>
                </c:pt>
              </c:strCache>
            </c:strRef>
          </c:cat>
          <c:val>
            <c:numRef>
              <c:f>Sheet1!$B$2:$B$21</c:f>
              <c:numCache>
                <c:formatCode>0.0\ %</c:formatCode>
                <c:ptCount val="20"/>
                <c:pt idx="0">
                  <c:v>3.0751247189855242E-2</c:v>
                </c:pt>
                <c:pt idx="1">
                  <c:v>1.4772769560468186E-2</c:v>
                </c:pt>
                <c:pt idx="2">
                  <c:v>1.5372996779962655E-2</c:v>
                </c:pt>
                <c:pt idx="3">
                  <c:v>2.5761174361410337E-2</c:v>
                </c:pt>
                <c:pt idx="4">
                  <c:v>4.0503297747287267E-2</c:v>
                </c:pt>
                <c:pt idx="5">
                  <c:v>4.2855610548413296E-2</c:v>
                </c:pt>
                <c:pt idx="6">
                  <c:v>4.3893640262068573E-2</c:v>
                </c:pt>
                <c:pt idx="7">
                  <c:v>5.0021999575331579E-2</c:v>
                </c:pt>
                <c:pt idx="8">
                  <c:v>5.473844584492598E-2</c:v>
                </c:pt>
                <c:pt idx="9">
                  <c:v>5.1812173973955128E-2</c:v>
                </c:pt>
                <c:pt idx="10">
                  <c:v>5.7412981281754365E-2</c:v>
                </c:pt>
                <c:pt idx="11">
                  <c:v>6.3318936927983682E-2</c:v>
                </c:pt>
                <c:pt idx="12">
                  <c:v>8.4530905572569051E-2</c:v>
                </c:pt>
                <c:pt idx="13">
                  <c:v>9.8379036265369604E-2</c:v>
                </c:pt>
                <c:pt idx="14">
                  <c:v>9.7178581826380658E-2</c:v>
                </c:pt>
                <c:pt idx="15">
                  <c:v>8.0630523152090391E-2</c:v>
                </c:pt>
                <c:pt idx="16">
                  <c:v>7.0930571091463501E-2</c:v>
                </c:pt>
                <c:pt idx="17">
                  <c:v>5.2877347442248382E-2</c:v>
                </c:pt>
                <c:pt idx="18">
                  <c:v>2.0825826844735534E-2</c:v>
                </c:pt>
                <c:pt idx="19">
                  <c:v>3.4319337517265836E-3</c:v>
                </c:pt>
              </c:numCache>
            </c:numRef>
          </c:val>
          <c:smooth val="0"/>
          <c:extLst>
            <c:ext xmlns:c16="http://schemas.microsoft.com/office/drawing/2014/chart" uri="{C3380CC4-5D6E-409C-BE32-E72D297353CC}">
              <c16:uniqueId val="{00000000-130E-4280-8C01-654F9FE13898}"/>
            </c:ext>
          </c:extLst>
        </c:ser>
        <c:ser>
          <c:idx val="1"/>
          <c:order val="1"/>
          <c:tx>
            <c:strRef>
              <c:f>Sheet1!$C$1</c:f>
              <c:strCache>
                <c:ptCount val="1"/>
                <c:pt idx="0">
                  <c:v>ZZS – LBK</c:v>
                </c:pt>
              </c:strCache>
            </c:strRef>
          </c:tx>
          <c:spPr>
            <a:ln w="19050" cap="rnd">
              <a:solidFill>
                <a:srgbClr val="5F82C9"/>
              </a:solidFill>
              <a:round/>
            </a:ln>
            <a:effectLst/>
          </c:spPr>
          <c:marker>
            <c:symbol val="none"/>
          </c:marker>
          <c:cat>
            <c:strRef>
              <c:f>Sheet1!$A$2:$A$21</c:f>
              <c:strCache>
                <c:ptCount val="20"/>
                <c:pt idx="0">
                  <c:v>0–4</c:v>
                </c:pt>
                <c:pt idx="1">
                  <c:v>5–9</c:v>
                </c:pt>
                <c:pt idx="2">
                  <c:v>10–14</c:v>
                </c:pt>
                <c:pt idx="3">
                  <c:v>15–19</c:v>
                </c:pt>
                <c:pt idx="4">
                  <c:v>20–24</c:v>
                </c:pt>
                <c:pt idx="5">
                  <c:v>25–29</c:v>
                </c:pt>
                <c:pt idx="6">
                  <c:v>30–34</c:v>
                </c:pt>
                <c:pt idx="7">
                  <c:v>35–39</c:v>
                </c:pt>
                <c:pt idx="8">
                  <c:v>40–44</c:v>
                </c:pt>
                <c:pt idx="9">
                  <c:v>45–49</c:v>
                </c:pt>
                <c:pt idx="10">
                  <c:v>50–54</c:v>
                </c:pt>
                <c:pt idx="11">
                  <c:v>55–59</c:v>
                </c:pt>
                <c:pt idx="12">
                  <c:v>60–64</c:v>
                </c:pt>
                <c:pt idx="13">
                  <c:v>65–69</c:v>
                </c:pt>
                <c:pt idx="14">
                  <c:v>70–74</c:v>
                </c:pt>
                <c:pt idx="15">
                  <c:v>75–79</c:v>
                </c:pt>
                <c:pt idx="16">
                  <c:v>80–84</c:v>
                </c:pt>
                <c:pt idx="17">
                  <c:v>85–89</c:v>
                </c:pt>
                <c:pt idx="18">
                  <c:v>90–94</c:v>
                </c:pt>
                <c:pt idx="19">
                  <c:v>95+</c:v>
                </c:pt>
              </c:strCache>
            </c:strRef>
          </c:cat>
          <c:val>
            <c:numRef>
              <c:f>Sheet1!$C$2:$C$21</c:f>
              <c:numCache>
                <c:formatCode>0.0\ %</c:formatCode>
                <c:ptCount val="20"/>
                <c:pt idx="0">
                  <c:v>3.1571507107515905E-2</c:v>
                </c:pt>
                <c:pt idx="1">
                  <c:v>1.8935923278968907E-2</c:v>
                </c:pt>
                <c:pt idx="2">
                  <c:v>2.0995314013455849E-2</c:v>
                </c:pt>
                <c:pt idx="3">
                  <c:v>2.8691850572004504E-2</c:v>
                </c:pt>
                <c:pt idx="4">
                  <c:v>3.9573461783467281E-2</c:v>
                </c:pt>
                <c:pt idx="5">
                  <c:v>4.0777681789226597E-2</c:v>
                </c:pt>
                <c:pt idx="6">
                  <c:v>4.128380324092254E-2</c:v>
                </c:pt>
                <c:pt idx="7">
                  <c:v>4.782847718526663E-2</c:v>
                </c:pt>
                <c:pt idx="8">
                  <c:v>5.3910660837543742E-2</c:v>
                </c:pt>
                <c:pt idx="9">
                  <c:v>5.3099121268445071E-2</c:v>
                </c:pt>
                <c:pt idx="10">
                  <c:v>5.3526706632808889E-2</c:v>
                </c:pt>
                <c:pt idx="11">
                  <c:v>6.0359346230704117E-2</c:v>
                </c:pt>
                <c:pt idx="12">
                  <c:v>8.7846976796949305E-2</c:v>
                </c:pt>
                <c:pt idx="13">
                  <c:v>0.11407802996588043</c:v>
                </c:pt>
                <c:pt idx="14">
                  <c:v>0.1035890991910783</c:v>
                </c:pt>
                <c:pt idx="15">
                  <c:v>7.4434758327006814E-2</c:v>
                </c:pt>
                <c:pt idx="16">
                  <c:v>6.197369913697566E-2</c:v>
                </c:pt>
                <c:pt idx="17">
                  <c:v>4.5402584709896422E-2</c:v>
                </c:pt>
                <c:pt idx="18">
                  <c:v>1.8935923278968907E-2</c:v>
                </c:pt>
                <c:pt idx="19">
                  <c:v>3.1850746529141251E-3</c:v>
                </c:pt>
              </c:numCache>
            </c:numRef>
          </c:val>
          <c:smooth val="0"/>
          <c:extLst>
            <c:ext xmlns:c16="http://schemas.microsoft.com/office/drawing/2014/chart" uri="{C3380CC4-5D6E-409C-BE32-E72D297353CC}">
              <c16:uniqueId val="{00000001-130E-4280-8C01-654F9FE13898}"/>
            </c:ext>
          </c:extLst>
        </c:ser>
        <c:dLbls>
          <c:showLegendKey val="0"/>
          <c:showVal val="0"/>
          <c:showCatName val="0"/>
          <c:showSerName val="0"/>
          <c:showPercent val="0"/>
          <c:showBubbleSize val="0"/>
        </c:dLbls>
        <c:smooth val="0"/>
        <c:axId val="370506360"/>
        <c:axId val="370505184"/>
      </c:lineChart>
      <c:catAx>
        <c:axId val="370506360"/>
        <c:scaling>
          <c:orientation val="minMax"/>
        </c:scaling>
        <c:delete val="0"/>
        <c:axPos val="b"/>
        <c:title>
          <c:tx>
            <c:rich>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r>
                  <a:rPr lang="cs-CZ" dirty="0"/>
                  <a:t>Věk:</a:t>
                </a:r>
              </a:p>
            </c:rich>
          </c:tx>
          <c:layout>
            <c:manualLayout>
              <c:xMode val="edge"/>
              <c:yMode val="edge"/>
              <c:x val="8.8204372756649926E-2"/>
              <c:y val="0.8550414880580901"/>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title>
        <c:numFmt formatCode="General" sourceLinked="1"/>
        <c:majorTickMark val="out"/>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200" b="0" i="0" u="none" strike="noStrike" kern="1200" baseline="0">
                <a:solidFill>
                  <a:schemeClr val="tx1"/>
                </a:solidFill>
                <a:latin typeface="+mn-lt"/>
                <a:ea typeface="+mn-ea"/>
                <a:cs typeface="+mn-cs"/>
              </a:defRPr>
            </a:pPr>
            <a:endParaRPr lang="cs-CZ"/>
          </a:p>
        </c:txPr>
        <c:crossAx val="370505184"/>
        <c:crosses val="autoZero"/>
        <c:auto val="1"/>
        <c:lblAlgn val="ctr"/>
        <c:lblOffset val="0"/>
        <c:tickLblSkip val="1"/>
        <c:noMultiLvlLbl val="0"/>
      </c:catAx>
      <c:valAx>
        <c:axId val="370505184"/>
        <c:scaling>
          <c:orientation val="minMax"/>
          <c:max val="0.2"/>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400" b="0" i="0" u="none" strike="noStrike" kern="1200" baseline="0">
                    <a:solidFill>
                      <a:schemeClr val="tx1"/>
                    </a:solidFill>
                    <a:latin typeface="+mn-lt"/>
                    <a:ea typeface="+mn-ea"/>
                    <a:cs typeface="+mn-cs"/>
                  </a:defRPr>
                </a:pPr>
                <a:r>
                  <a:rPr lang="cs-CZ" dirty="0"/>
                  <a:t>Podíl osob</a:t>
                </a:r>
              </a:p>
            </c:rich>
          </c:tx>
          <c:layout>
            <c:manualLayout>
              <c:xMode val="edge"/>
              <c:yMode val="edge"/>
              <c:x val="5.323690128416843E-3"/>
              <c:y val="0.1808913849245733"/>
            </c:manualLayout>
          </c:layout>
          <c:overlay val="0"/>
          <c:spPr>
            <a:noFill/>
            <a:ln>
              <a:noFill/>
            </a:ln>
            <a:effectLst/>
          </c:spPr>
          <c:txPr>
            <a:bodyPr rot="-54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title>
        <c:numFmt formatCode="0\ %"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crossAx val="370506360"/>
        <c:crosses val="autoZero"/>
        <c:crossBetween val="between"/>
      </c:valAx>
      <c:spPr>
        <a:noFill/>
        <a:ln>
          <a:noFill/>
        </a:ln>
        <a:effectLst/>
      </c:spPr>
    </c:plotArea>
    <c:legend>
      <c:legendPos val="t"/>
      <c:layout>
        <c:manualLayout>
          <c:xMode val="edge"/>
          <c:yMode val="edge"/>
          <c:x val="0.14175246762847785"/>
          <c:y val="0.10669671701036267"/>
          <c:w val="0.32879400651659296"/>
          <c:h val="0.25930335081262651"/>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legend>
    <c:plotVisOnly val="1"/>
    <c:dispBlanksAs val="gap"/>
    <c:showDLblsOverMax val="0"/>
  </c:chart>
  <c:spPr>
    <a:noFill/>
    <a:ln>
      <a:noFill/>
    </a:ln>
    <a:effectLst/>
  </c:spPr>
  <c:txPr>
    <a:bodyPr/>
    <a:lstStyle/>
    <a:p>
      <a:pPr>
        <a:defRPr sz="1400">
          <a:solidFill>
            <a:schemeClr val="tx1"/>
          </a:solidFill>
        </a:defRPr>
      </a:pPr>
      <a:endParaRPr lang="cs-CZ"/>
    </a:p>
  </c:txPr>
  <c:externalData r:id="rId3">
    <c:autoUpdate val="0"/>
  </c:externalData>
</c:chartSpace>
</file>

<file path=ppt/charts/chart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112548597806034"/>
          <c:y val="6.5351465868973127E-2"/>
          <c:w val="0.8132822804706682"/>
          <c:h val="0.69965124705059234"/>
        </c:manualLayout>
      </c:layout>
      <c:lineChart>
        <c:grouping val="standard"/>
        <c:varyColors val="0"/>
        <c:ser>
          <c:idx val="0"/>
          <c:order val="0"/>
          <c:tx>
            <c:strRef>
              <c:f>Sheet1!$B$1</c:f>
              <c:strCache>
                <c:ptCount val="1"/>
                <c:pt idx="0">
                  <c:v>ZZS – celá ČR</c:v>
                </c:pt>
              </c:strCache>
            </c:strRef>
          </c:tx>
          <c:spPr>
            <a:ln w="19050" cap="rnd">
              <a:solidFill>
                <a:srgbClr val="FF7C80"/>
              </a:solidFill>
              <a:prstDash val="sysDot"/>
              <a:round/>
            </a:ln>
            <a:effectLst/>
          </c:spPr>
          <c:marker>
            <c:symbol val="none"/>
          </c:marker>
          <c:cat>
            <c:strRef>
              <c:f>Sheet1!$A$2:$A$21</c:f>
              <c:strCache>
                <c:ptCount val="20"/>
                <c:pt idx="0">
                  <c:v>0–4</c:v>
                </c:pt>
                <c:pt idx="1">
                  <c:v>5–9</c:v>
                </c:pt>
                <c:pt idx="2">
                  <c:v>10–14</c:v>
                </c:pt>
                <c:pt idx="3">
                  <c:v>15–19</c:v>
                </c:pt>
                <c:pt idx="4">
                  <c:v>20–24</c:v>
                </c:pt>
                <c:pt idx="5">
                  <c:v>25–29</c:v>
                </c:pt>
                <c:pt idx="6">
                  <c:v>30–34</c:v>
                </c:pt>
                <c:pt idx="7">
                  <c:v>35–39</c:v>
                </c:pt>
                <c:pt idx="8">
                  <c:v>40–44</c:v>
                </c:pt>
                <c:pt idx="9">
                  <c:v>45–49</c:v>
                </c:pt>
                <c:pt idx="10">
                  <c:v>50–54</c:v>
                </c:pt>
                <c:pt idx="11">
                  <c:v>55–59</c:v>
                </c:pt>
                <c:pt idx="12">
                  <c:v>60–64</c:v>
                </c:pt>
                <c:pt idx="13">
                  <c:v>65–69</c:v>
                </c:pt>
                <c:pt idx="14">
                  <c:v>70–74</c:v>
                </c:pt>
                <c:pt idx="15">
                  <c:v>75–79</c:v>
                </c:pt>
                <c:pt idx="16">
                  <c:v>80–84</c:v>
                </c:pt>
                <c:pt idx="17">
                  <c:v>85–89</c:v>
                </c:pt>
                <c:pt idx="18">
                  <c:v>90–94</c:v>
                </c:pt>
                <c:pt idx="19">
                  <c:v>95+</c:v>
                </c:pt>
              </c:strCache>
            </c:strRef>
          </c:cat>
          <c:val>
            <c:numRef>
              <c:f>Sheet1!$B$2:$B$21</c:f>
              <c:numCache>
                <c:formatCode>0.0\ %</c:formatCode>
                <c:ptCount val="20"/>
                <c:pt idx="0">
                  <c:v>2.4035844524112632E-2</c:v>
                </c:pt>
                <c:pt idx="1">
                  <c:v>1.0411528193195015E-2</c:v>
                </c:pt>
                <c:pt idx="2">
                  <c:v>1.3288999996039571E-2</c:v>
                </c:pt>
                <c:pt idx="3">
                  <c:v>3.159542368010998E-2</c:v>
                </c:pt>
                <c:pt idx="4">
                  <c:v>3.8429804253588919E-2</c:v>
                </c:pt>
                <c:pt idx="5">
                  <c:v>3.8519573981036587E-2</c:v>
                </c:pt>
                <c:pt idx="6">
                  <c:v>3.7233314601970269E-2</c:v>
                </c:pt>
                <c:pt idx="7">
                  <c:v>3.9983172576580399E-2</c:v>
                </c:pt>
                <c:pt idx="8">
                  <c:v>3.9742906541352818E-2</c:v>
                </c:pt>
                <c:pt idx="9">
                  <c:v>3.5706349139992807E-2</c:v>
                </c:pt>
                <c:pt idx="10">
                  <c:v>3.8411322250879107E-2</c:v>
                </c:pt>
                <c:pt idx="11">
                  <c:v>4.187537761591846E-2</c:v>
                </c:pt>
                <c:pt idx="12">
                  <c:v>5.6964612685430592E-2</c:v>
                </c:pt>
                <c:pt idx="13">
                  <c:v>7.7612090046077387E-2</c:v>
                </c:pt>
                <c:pt idx="14">
                  <c:v>9.3450726320704114E-2</c:v>
                </c:pt>
                <c:pt idx="15">
                  <c:v>9.9630315941035372E-2</c:v>
                </c:pt>
                <c:pt idx="16">
                  <c:v>0.11409512334756594</c:v>
                </c:pt>
                <c:pt idx="17">
                  <c:v>0.10498657634541279</c:v>
                </c:pt>
                <c:pt idx="18">
                  <c:v>5.315335969805688E-2</c:v>
                </c:pt>
                <c:pt idx="19">
                  <c:v>1.0873578260940356E-2</c:v>
                </c:pt>
              </c:numCache>
            </c:numRef>
          </c:val>
          <c:smooth val="0"/>
          <c:extLst>
            <c:ext xmlns:c16="http://schemas.microsoft.com/office/drawing/2014/chart" uri="{C3380CC4-5D6E-409C-BE32-E72D297353CC}">
              <c16:uniqueId val="{00000000-F383-433D-A41C-AAB91F70201D}"/>
            </c:ext>
          </c:extLst>
        </c:ser>
        <c:ser>
          <c:idx val="1"/>
          <c:order val="1"/>
          <c:tx>
            <c:strRef>
              <c:f>Sheet1!$C$1</c:f>
              <c:strCache>
                <c:ptCount val="1"/>
                <c:pt idx="0">
                  <c:v>ZZS – LBK</c:v>
                </c:pt>
              </c:strCache>
            </c:strRef>
          </c:tx>
          <c:spPr>
            <a:ln w="19050" cap="rnd">
              <a:solidFill>
                <a:srgbClr val="FF7C80"/>
              </a:solidFill>
              <a:round/>
            </a:ln>
            <a:effectLst/>
          </c:spPr>
          <c:marker>
            <c:symbol val="none"/>
          </c:marker>
          <c:cat>
            <c:strRef>
              <c:f>Sheet1!$A$2:$A$21</c:f>
              <c:strCache>
                <c:ptCount val="20"/>
                <c:pt idx="0">
                  <c:v>0–4</c:v>
                </c:pt>
                <c:pt idx="1">
                  <c:v>5–9</c:v>
                </c:pt>
                <c:pt idx="2">
                  <c:v>10–14</c:v>
                </c:pt>
                <c:pt idx="3">
                  <c:v>15–19</c:v>
                </c:pt>
                <c:pt idx="4">
                  <c:v>20–24</c:v>
                </c:pt>
                <c:pt idx="5">
                  <c:v>25–29</c:v>
                </c:pt>
                <c:pt idx="6">
                  <c:v>30–34</c:v>
                </c:pt>
                <c:pt idx="7">
                  <c:v>35–39</c:v>
                </c:pt>
                <c:pt idx="8">
                  <c:v>40–44</c:v>
                </c:pt>
                <c:pt idx="9">
                  <c:v>45–49</c:v>
                </c:pt>
                <c:pt idx="10">
                  <c:v>50–54</c:v>
                </c:pt>
                <c:pt idx="11">
                  <c:v>55–59</c:v>
                </c:pt>
                <c:pt idx="12">
                  <c:v>60–64</c:v>
                </c:pt>
                <c:pt idx="13">
                  <c:v>65–69</c:v>
                </c:pt>
                <c:pt idx="14">
                  <c:v>70–74</c:v>
                </c:pt>
                <c:pt idx="15">
                  <c:v>75–79</c:v>
                </c:pt>
                <c:pt idx="16">
                  <c:v>80–84</c:v>
                </c:pt>
                <c:pt idx="17">
                  <c:v>85–89</c:v>
                </c:pt>
                <c:pt idx="18">
                  <c:v>90–94</c:v>
                </c:pt>
                <c:pt idx="19">
                  <c:v>95+</c:v>
                </c:pt>
              </c:strCache>
            </c:strRef>
          </c:cat>
          <c:val>
            <c:numRef>
              <c:f>Sheet1!$C$2:$C$21</c:f>
              <c:numCache>
                <c:formatCode>0.0\ %</c:formatCode>
                <c:ptCount val="20"/>
                <c:pt idx="0">
                  <c:v>2.5500926011279738E-2</c:v>
                </c:pt>
                <c:pt idx="1">
                  <c:v>1.2955777723772093E-2</c:v>
                </c:pt>
                <c:pt idx="2">
                  <c:v>1.8277200010056231E-2</c:v>
                </c:pt>
                <c:pt idx="3">
                  <c:v>3.3386687226072458E-2</c:v>
                </c:pt>
                <c:pt idx="4">
                  <c:v>3.787847044725088E-2</c:v>
                </c:pt>
                <c:pt idx="5">
                  <c:v>3.8925994519354051E-2</c:v>
                </c:pt>
                <c:pt idx="6">
                  <c:v>3.5699620377276267E-2</c:v>
                </c:pt>
                <c:pt idx="7">
                  <c:v>3.8724869897510242E-2</c:v>
                </c:pt>
                <c:pt idx="8">
                  <c:v>4.2219410202046441E-2</c:v>
                </c:pt>
                <c:pt idx="9">
                  <c:v>3.697340964895373E-2</c:v>
                </c:pt>
                <c:pt idx="10">
                  <c:v>3.6897987915762306E-2</c:v>
                </c:pt>
                <c:pt idx="11">
                  <c:v>4.6409506490459149E-2</c:v>
                </c:pt>
                <c:pt idx="12">
                  <c:v>5.9608309798959182E-2</c:v>
                </c:pt>
                <c:pt idx="13">
                  <c:v>8.8913843240117654E-2</c:v>
                </c:pt>
                <c:pt idx="14">
                  <c:v>9.4587233614628466E-2</c:v>
                </c:pt>
                <c:pt idx="15">
                  <c:v>9.3497808579641156E-2</c:v>
                </c:pt>
                <c:pt idx="16">
                  <c:v>0.10082209689178658</c:v>
                </c:pt>
                <c:pt idx="17">
                  <c:v>9.6699042143988473E-2</c:v>
                </c:pt>
                <c:pt idx="18">
                  <c:v>5.1303538955325197E-2</c:v>
                </c:pt>
                <c:pt idx="19">
                  <c:v>1.0718266305759706E-2</c:v>
                </c:pt>
              </c:numCache>
            </c:numRef>
          </c:val>
          <c:smooth val="0"/>
          <c:extLst>
            <c:ext xmlns:c16="http://schemas.microsoft.com/office/drawing/2014/chart" uri="{C3380CC4-5D6E-409C-BE32-E72D297353CC}">
              <c16:uniqueId val="{00000001-F383-433D-A41C-AAB91F70201D}"/>
            </c:ext>
          </c:extLst>
        </c:ser>
        <c:dLbls>
          <c:showLegendKey val="0"/>
          <c:showVal val="0"/>
          <c:showCatName val="0"/>
          <c:showSerName val="0"/>
          <c:showPercent val="0"/>
          <c:showBubbleSize val="0"/>
        </c:dLbls>
        <c:smooth val="0"/>
        <c:axId val="370506360"/>
        <c:axId val="370505184"/>
      </c:lineChart>
      <c:catAx>
        <c:axId val="370506360"/>
        <c:scaling>
          <c:orientation val="minMax"/>
        </c:scaling>
        <c:delete val="0"/>
        <c:axPos val="b"/>
        <c:title>
          <c:tx>
            <c:rich>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r>
                  <a:rPr lang="cs-CZ" dirty="0"/>
                  <a:t>Věk:</a:t>
                </a:r>
              </a:p>
            </c:rich>
          </c:tx>
          <c:layout>
            <c:manualLayout>
              <c:xMode val="edge"/>
              <c:yMode val="edge"/>
              <c:x val="8.8204372756649926E-2"/>
              <c:y val="0.8550414880580901"/>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title>
        <c:numFmt formatCode="General" sourceLinked="1"/>
        <c:majorTickMark val="out"/>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200" b="0" i="0" u="none" strike="noStrike" kern="1200" baseline="0">
                <a:solidFill>
                  <a:schemeClr val="tx1"/>
                </a:solidFill>
                <a:latin typeface="+mn-lt"/>
                <a:ea typeface="+mn-ea"/>
                <a:cs typeface="+mn-cs"/>
              </a:defRPr>
            </a:pPr>
            <a:endParaRPr lang="cs-CZ"/>
          </a:p>
        </c:txPr>
        <c:crossAx val="370505184"/>
        <c:crosses val="autoZero"/>
        <c:auto val="1"/>
        <c:lblAlgn val="ctr"/>
        <c:lblOffset val="0"/>
        <c:tickLblSkip val="1"/>
        <c:noMultiLvlLbl val="0"/>
      </c:catAx>
      <c:valAx>
        <c:axId val="370505184"/>
        <c:scaling>
          <c:orientation val="minMax"/>
          <c:max val="0.2"/>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400" b="0" i="0" u="none" strike="noStrike" kern="1200" baseline="0">
                    <a:solidFill>
                      <a:schemeClr val="tx1"/>
                    </a:solidFill>
                    <a:latin typeface="+mn-lt"/>
                    <a:ea typeface="+mn-ea"/>
                    <a:cs typeface="+mn-cs"/>
                  </a:defRPr>
                </a:pPr>
                <a:r>
                  <a:rPr lang="cs-CZ" dirty="0"/>
                  <a:t>Podíl osob</a:t>
                </a:r>
              </a:p>
            </c:rich>
          </c:tx>
          <c:layout>
            <c:manualLayout>
              <c:xMode val="edge"/>
              <c:yMode val="edge"/>
              <c:x val="1.9718865888703391E-4"/>
              <c:y val="0.15465960129754383"/>
            </c:manualLayout>
          </c:layout>
          <c:overlay val="0"/>
          <c:spPr>
            <a:noFill/>
            <a:ln>
              <a:noFill/>
            </a:ln>
            <a:effectLst/>
          </c:spPr>
          <c:txPr>
            <a:bodyPr rot="-54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title>
        <c:numFmt formatCode="0\ %"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crossAx val="370506360"/>
        <c:crosses val="autoZero"/>
        <c:crossBetween val="between"/>
      </c:valAx>
      <c:spPr>
        <a:noFill/>
        <a:ln>
          <a:noFill/>
        </a:ln>
        <a:effectLst/>
      </c:spPr>
    </c:plotArea>
    <c:legend>
      <c:legendPos val="t"/>
      <c:layout>
        <c:manualLayout>
          <c:xMode val="edge"/>
          <c:yMode val="edge"/>
          <c:x val="0.14175246762847785"/>
          <c:y val="0.10669671701036267"/>
          <c:w val="0.32879400651659296"/>
          <c:h val="0.25930335081262651"/>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legend>
    <c:plotVisOnly val="1"/>
    <c:dispBlanksAs val="gap"/>
    <c:showDLblsOverMax val="0"/>
  </c:chart>
  <c:spPr>
    <a:noFill/>
    <a:ln>
      <a:noFill/>
    </a:ln>
    <a:effectLst/>
  </c:spPr>
  <c:txPr>
    <a:bodyPr/>
    <a:lstStyle/>
    <a:p>
      <a:pPr>
        <a:defRPr sz="1400">
          <a:solidFill>
            <a:schemeClr val="tx1"/>
          </a:solidFill>
        </a:defRPr>
      </a:pPr>
      <a:endParaRPr lang="cs-CZ"/>
    </a:p>
  </c:txPr>
  <c:externalData r:id="rId3">
    <c:autoUpdate val="0"/>
  </c:externalData>
</c:chartSpace>
</file>

<file path=ppt/charts/chart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112548597806034"/>
          <c:y val="6.5351465868973127E-2"/>
          <c:w val="0.8132822804706682"/>
          <c:h val="0.69965124705059234"/>
        </c:manualLayout>
      </c:layout>
      <c:lineChart>
        <c:grouping val="standard"/>
        <c:varyColors val="0"/>
        <c:ser>
          <c:idx val="0"/>
          <c:order val="0"/>
          <c:tx>
            <c:strRef>
              <c:f>Sheet1!$B$1</c:f>
              <c:strCache>
                <c:ptCount val="1"/>
                <c:pt idx="0">
                  <c:v>ZZS – celá ČR</c:v>
                </c:pt>
              </c:strCache>
            </c:strRef>
          </c:tx>
          <c:spPr>
            <a:ln w="19050" cap="rnd">
              <a:solidFill>
                <a:schemeClr val="tx1"/>
              </a:solidFill>
              <a:prstDash val="sysDot"/>
              <a:round/>
            </a:ln>
            <a:effectLst/>
          </c:spPr>
          <c:marker>
            <c:symbol val="none"/>
          </c:marker>
          <c:cat>
            <c:strRef>
              <c:f>Sheet1!$A$2:$A$21</c:f>
              <c:strCache>
                <c:ptCount val="20"/>
                <c:pt idx="0">
                  <c:v>0–4</c:v>
                </c:pt>
                <c:pt idx="1">
                  <c:v>5–9</c:v>
                </c:pt>
                <c:pt idx="2">
                  <c:v>10–14</c:v>
                </c:pt>
                <c:pt idx="3">
                  <c:v>15–19</c:v>
                </c:pt>
                <c:pt idx="4">
                  <c:v>20–24</c:v>
                </c:pt>
                <c:pt idx="5">
                  <c:v>25–29</c:v>
                </c:pt>
                <c:pt idx="6">
                  <c:v>30–34</c:v>
                </c:pt>
                <c:pt idx="7">
                  <c:v>35–39</c:v>
                </c:pt>
                <c:pt idx="8">
                  <c:v>40–44</c:v>
                </c:pt>
                <c:pt idx="9">
                  <c:v>45–49</c:v>
                </c:pt>
                <c:pt idx="10">
                  <c:v>50–54</c:v>
                </c:pt>
                <c:pt idx="11">
                  <c:v>55–59</c:v>
                </c:pt>
                <c:pt idx="12">
                  <c:v>60–64</c:v>
                </c:pt>
                <c:pt idx="13">
                  <c:v>65–69</c:v>
                </c:pt>
                <c:pt idx="14">
                  <c:v>70–74</c:v>
                </c:pt>
                <c:pt idx="15">
                  <c:v>75–79</c:v>
                </c:pt>
                <c:pt idx="16">
                  <c:v>80–84</c:v>
                </c:pt>
                <c:pt idx="17">
                  <c:v>85–89</c:v>
                </c:pt>
                <c:pt idx="18">
                  <c:v>90–94</c:v>
                </c:pt>
                <c:pt idx="19">
                  <c:v>95+</c:v>
                </c:pt>
              </c:strCache>
            </c:strRef>
          </c:cat>
          <c:val>
            <c:numRef>
              <c:f>Sheet1!$B$2:$B$21</c:f>
              <c:numCache>
                <c:formatCode>0.0\ %</c:formatCode>
                <c:ptCount val="20"/>
                <c:pt idx="0">
                  <c:v>2.7402449111446004E-2</c:v>
                </c:pt>
                <c:pt idx="1">
                  <c:v>1.2597787903586673E-2</c:v>
                </c:pt>
                <c:pt idx="2">
                  <c:v>1.4333484101229121E-2</c:v>
                </c:pt>
                <c:pt idx="3">
                  <c:v>2.8670698994639289E-2</c:v>
                </c:pt>
                <c:pt idx="4">
                  <c:v>3.9469806150232857E-2</c:v>
                </c:pt>
                <c:pt idx="5">
                  <c:v>4.069262815216277E-2</c:v>
                </c:pt>
                <c:pt idx="6">
                  <c:v>4.0571706593824045E-2</c:v>
                </c:pt>
                <c:pt idx="7">
                  <c:v>4.5015518998181347E-2</c:v>
                </c:pt>
                <c:pt idx="8">
                  <c:v>4.7259700224264505E-2</c:v>
                </c:pt>
                <c:pt idx="9">
                  <c:v>4.3780407327890326E-2</c:v>
                </c:pt>
                <c:pt idx="10">
                  <c:v>4.7936070900852445E-2</c:v>
                </c:pt>
                <c:pt idx="11">
                  <c:v>5.2624579380613885E-2</c:v>
                </c:pt>
                <c:pt idx="12">
                  <c:v>7.0783881134327611E-2</c:v>
                </c:pt>
                <c:pt idx="13">
                  <c:v>8.8021457760958488E-2</c:v>
                </c:pt>
                <c:pt idx="14">
                  <c:v>9.5318448350364404E-2</c:v>
                </c:pt>
                <c:pt idx="15">
                  <c:v>9.0105653839983688E-2</c:v>
                </c:pt>
                <c:pt idx="16">
                  <c:v>9.2456930747499333E-2</c:v>
                </c:pt>
                <c:pt idx="17">
                  <c:v>7.8865435373571907E-2</c:v>
                </c:pt>
                <c:pt idx="18">
                  <c:v>3.6950204677842803E-2</c:v>
                </c:pt>
                <c:pt idx="19">
                  <c:v>7.143150276528511E-3</c:v>
                </c:pt>
              </c:numCache>
            </c:numRef>
          </c:val>
          <c:smooth val="0"/>
          <c:extLst>
            <c:ext xmlns:c16="http://schemas.microsoft.com/office/drawing/2014/chart" uri="{C3380CC4-5D6E-409C-BE32-E72D297353CC}">
              <c16:uniqueId val="{00000000-E6E7-4A7B-8BE5-99B12982E438}"/>
            </c:ext>
          </c:extLst>
        </c:ser>
        <c:ser>
          <c:idx val="1"/>
          <c:order val="1"/>
          <c:tx>
            <c:strRef>
              <c:f>Sheet1!$C$1</c:f>
              <c:strCache>
                <c:ptCount val="1"/>
                <c:pt idx="0">
                  <c:v>ZZS – LBK</c:v>
                </c:pt>
              </c:strCache>
            </c:strRef>
          </c:tx>
          <c:spPr>
            <a:ln w="19050" cap="rnd">
              <a:solidFill>
                <a:schemeClr val="tx1"/>
              </a:solidFill>
              <a:round/>
            </a:ln>
            <a:effectLst/>
          </c:spPr>
          <c:marker>
            <c:symbol val="none"/>
          </c:marker>
          <c:cat>
            <c:strRef>
              <c:f>Sheet1!$A$2:$A$21</c:f>
              <c:strCache>
                <c:ptCount val="20"/>
                <c:pt idx="0">
                  <c:v>0–4</c:v>
                </c:pt>
                <c:pt idx="1">
                  <c:v>5–9</c:v>
                </c:pt>
                <c:pt idx="2">
                  <c:v>10–14</c:v>
                </c:pt>
                <c:pt idx="3">
                  <c:v>15–19</c:v>
                </c:pt>
                <c:pt idx="4">
                  <c:v>20–24</c:v>
                </c:pt>
                <c:pt idx="5">
                  <c:v>25–29</c:v>
                </c:pt>
                <c:pt idx="6">
                  <c:v>30–34</c:v>
                </c:pt>
                <c:pt idx="7">
                  <c:v>35–39</c:v>
                </c:pt>
                <c:pt idx="8">
                  <c:v>40–44</c:v>
                </c:pt>
                <c:pt idx="9">
                  <c:v>45–49</c:v>
                </c:pt>
                <c:pt idx="10">
                  <c:v>50–54</c:v>
                </c:pt>
                <c:pt idx="11">
                  <c:v>55–59</c:v>
                </c:pt>
                <c:pt idx="12">
                  <c:v>60–64</c:v>
                </c:pt>
                <c:pt idx="13">
                  <c:v>65–69</c:v>
                </c:pt>
                <c:pt idx="14">
                  <c:v>70–74</c:v>
                </c:pt>
                <c:pt idx="15">
                  <c:v>75–79</c:v>
                </c:pt>
                <c:pt idx="16">
                  <c:v>80–84</c:v>
                </c:pt>
                <c:pt idx="17">
                  <c:v>85–89</c:v>
                </c:pt>
                <c:pt idx="18">
                  <c:v>90–94</c:v>
                </c:pt>
                <c:pt idx="19">
                  <c:v>95+</c:v>
                </c:pt>
              </c:strCache>
            </c:strRef>
          </c:cat>
          <c:val>
            <c:numRef>
              <c:f>Sheet1!$C$2:$C$21</c:f>
              <c:numCache>
                <c:formatCode>0.0\ %</c:formatCode>
                <c:ptCount val="20"/>
                <c:pt idx="0">
                  <c:v>2.8474816822413925E-2</c:v>
                </c:pt>
                <c:pt idx="1">
                  <c:v>1.5885365457452356E-2</c:v>
                </c:pt>
                <c:pt idx="2">
                  <c:v>1.9608765165052194E-2</c:v>
                </c:pt>
                <c:pt idx="3">
                  <c:v>3.1086753930730231E-2</c:v>
                </c:pt>
                <c:pt idx="4">
                  <c:v>3.8708822448124618E-2</c:v>
                </c:pt>
                <c:pt idx="5">
                  <c:v>3.9833109615861423E-2</c:v>
                </c:pt>
                <c:pt idx="6">
                  <c:v>3.8435231654454831E-2</c:v>
                </c:pt>
                <c:pt idx="7">
                  <c:v>4.3184596838316387E-2</c:v>
                </c:pt>
                <c:pt idx="8">
                  <c:v>4.7946786590631223E-2</c:v>
                </c:pt>
                <c:pt idx="9">
                  <c:v>4.4873165017997145E-2</c:v>
                </c:pt>
                <c:pt idx="10">
                  <c:v>4.5044159264040762E-2</c:v>
                </c:pt>
                <c:pt idx="11">
                  <c:v>5.3243333361832373E-2</c:v>
                </c:pt>
                <c:pt idx="12">
                  <c:v>7.3442028675735058E-2</c:v>
                </c:pt>
                <c:pt idx="13">
                  <c:v>0.10124141822627669</c:v>
                </c:pt>
                <c:pt idx="14">
                  <c:v>9.899711874695416E-2</c:v>
                </c:pt>
                <c:pt idx="15">
                  <c:v>8.4159093046518987E-2</c:v>
                </c:pt>
                <c:pt idx="16">
                  <c:v>8.1790822738814842E-2</c:v>
                </c:pt>
                <c:pt idx="17">
                  <c:v>7.1569641681557411E-2</c:v>
                </c:pt>
                <c:pt idx="18">
                  <c:v>3.5447107204842558E-2</c:v>
                </c:pt>
                <c:pt idx="19">
                  <c:v>7.0278635123928084E-3</c:v>
                </c:pt>
              </c:numCache>
            </c:numRef>
          </c:val>
          <c:smooth val="0"/>
          <c:extLst>
            <c:ext xmlns:c16="http://schemas.microsoft.com/office/drawing/2014/chart" uri="{C3380CC4-5D6E-409C-BE32-E72D297353CC}">
              <c16:uniqueId val="{00000001-E6E7-4A7B-8BE5-99B12982E438}"/>
            </c:ext>
          </c:extLst>
        </c:ser>
        <c:dLbls>
          <c:showLegendKey val="0"/>
          <c:showVal val="0"/>
          <c:showCatName val="0"/>
          <c:showSerName val="0"/>
          <c:showPercent val="0"/>
          <c:showBubbleSize val="0"/>
        </c:dLbls>
        <c:smooth val="0"/>
        <c:axId val="370506360"/>
        <c:axId val="370505184"/>
      </c:lineChart>
      <c:catAx>
        <c:axId val="370506360"/>
        <c:scaling>
          <c:orientation val="minMax"/>
        </c:scaling>
        <c:delete val="0"/>
        <c:axPos val="b"/>
        <c:title>
          <c:tx>
            <c:rich>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r>
                  <a:rPr lang="cs-CZ" dirty="0"/>
                  <a:t>Věk:</a:t>
                </a:r>
              </a:p>
            </c:rich>
          </c:tx>
          <c:layout>
            <c:manualLayout>
              <c:xMode val="edge"/>
              <c:yMode val="edge"/>
              <c:x val="8.8204372756649926E-2"/>
              <c:y val="0.8550414880580901"/>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title>
        <c:numFmt formatCode="General" sourceLinked="1"/>
        <c:majorTickMark val="out"/>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200" b="0" i="0" u="none" strike="noStrike" kern="1200" baseline="0">
                <a:solidFill>
                  <a:schemeClr val="tx1"/>
                </a:solidFill>
                <a:latin typeface="+mn-lt"/>
                <a:ea typeface="+mn-ea"/>
                <a:cs typeface="+mn-cs"/>
              </a:defRPr>
            </a:pPr>
            <a:endParaRPr lang="cs-CZ"/>
          </a:p>
        </c:txPr>
        <c:crossAx val="370505184"/>
        <c:crosses val="autoZero"/>
        <c:auto val="1"/>
        <c:lblAlgn val="ctr"/>
        <c:lblOffset val="0"/>
        <c:tickLblSkip val="1"/>
        <c:noMultiLvlLbl val="0"/>
      </c:catAx>
      <c:valAx>
        <c:axId val="370505184"/>
        <c:scaling>
          <c:orientation val="minMax"/>
          <c:max val="0.2"/>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400" b="0" i="0" u="none" strike="noStrike" kern="1200" baseline="0">
                    <a:solidFill>
                      <a:schemeClr val="tx1"/>
                    </a:solidFill>
                    <a:latin typeface="+mn-lt"/>
                    <a:ea typeface="+mn-ea"/>
                    <a:cs typeface="+mn-cs"/>
                  </a:defRPr>
                </a:pPr>
                <a:r>
                  <a:rPr lang="cs-CZ" dirty="0"/>
                  <a:t>Podíl osob</a:t>
                </a:r>
              </a:p>
            </c:rich>
          </c:tx>
          <c:layout>
            <c:manualLayout>
              <c:xMode val="edge"/>
              <c:yMode val="edge"/>
              <c:x val="5.323690128416843E-3"/>
              <c:y val="0.1808913849245733"/>
            </c:manualLayout>
          </c:layout>
          <c:overlay val="0"/>
          <c:spPr>
            <a:noFill/>
            <a:ln>
              <a:noFill/>
            </a:ln>
            <a:effectLst/>
          </c:spPr>
          <c:txPr>
            <a:bodyPr rot="-54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title>
        <c:numFmt formatCode="0\ %"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crossAx val="370506360"/>
        <c:crosses val="autoZero"/>
        <c:crossBetween val="between"/>
      </c:valAx>
      <c:spPr>
        <a:noFill/>
        <a:ln>
          <a:noFill/>
        </a:ln>
        <a:effectLst/>
      </c:spPr>
    </c:plotArea>
    <c:legend>
      <c:legendPos val="t"/>
      <c:layout>
        <c:manualLayout>
          <c:xMode val="edge"/>
          <c:yMode val="edge"/>
          <c:x val="0.14175246762847785"/>
          <c:y val="0.10669671701036267"/>
          <c:w val="0.32879400651659296"/>
          <c:h val="0.25930335081262651"/>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legend>
    <c:plotVisOnly val="1"/>
    <c:dispBlanksAs val="gap"/>
    <c:showDLblsOverMax val="0"/>
  </c:chart>
  <c:spPr>
    <a:noFill/>
    <a:ln>
      <a:noFill/>
    </a:ln>
    <a:effectLst/>
  </c:spPr>
  <c:txPr>
    <a:bodyPr/>
    <a:lstStyle/>
    <a:p>
      <a:pPr>
        <a:defRPr sz="1400">
          <a:solidFill>
            <a:schemeClr val="tx1"/>
          </a:solidFill>
        </a:defRPr>
      </a:pPr>
      <a:endParaRPr lang="cs-CZ"/>
    </a:p>
  </c:txPr>
  <c:externalData r:id="rId3">
    <c:autoUpdate val="0"/>
  </c:externalData>
</c:chartSpace>
</file>

<file path=ppt/charts/chart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44101434381692012"/>
          <c:y val="0.15573556917754688"/>
          <c:w val="0.50773207925063424"/>
          <c:h val="0.82154124498910663"/>
        </c:manualLayout>
      </c:layout>
      <c:barChart>
        <c:barDir val="bar"/>
        <c:grouping val="clustered"/>
        <c:varyColors val="0"/>
        <c:ser>
          <c:idx val="0"/>
          <c:order val="0"/>
          <c:tx>
            <c:strRef>
              <c:f>List1!$B$1</c:f>
              <c:strCache>
                <c:ptCount val="1"/>
                <c:pt idx="0">
                  <c:v>ZZS – LBK</c:v>
                </c:pt>
              </c:strCache>
            </c:strRef>
          </c:tx>
          <c:spPr>
            <a:solidFill>
              <a:srgbClr val="037BC1"/>
            </a:solidFill>
            <a:ln w="3175">
              <a:solidFill>
                <a:sysClr val="windowText" lastClr="000000"/>
              </a:solidFill>
            </a:ln>
            <a:effectLst/>
          </c:spPr>
          <c:invertIfNegative val="0"/>
          <c:dPt>
            <c:idx val="7"/>
            <c:invertIfNegative val="0"/>
            <c:bubble3D val="0"/>
            <c:extLst>
              <c:ext xmlns:c16="http://schemas.microsoft.com/office/drawing/2014/chart" uri="{C3380CC4-5D6E-409C-BE32-E72D297353CC}">
                <c16:uniqueId val="{00000000-6D46-4381-AF30-0B95A2B27A67}"/>
              </c:ext>
            </c:extLst>
          </c:dPt>
          <c:dLbls>
            <c:numFmt formatCode="0.0\ %" sourceLinked="0"/>
            <c:spPr>
              <a:noFill/>
              <a:ln>
                <a:noFill/>
              </a:ln>
              <a:effectLst/>
            </c:spPr>
            <c:txPr>
              <a:bodyPr rot="0" vert="horz"/>
              <a:lstStyle/>
              <a:p>
                <a:pPr>
                  <a:defRPr sz="1200"/>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List1!$A$2:$A$14</c:f>
              <c:strCache>
                <c:ptCount val="13"/>
                <c:pt idx="0">
                  <c:v>XVIII. Příznaky, znaky a abnormální klinické a laboratorní nálezy (R00–R99)</c:v>
                </c:pt>
                <c:pt idx="1">
                  <c:v>XIX. Poranění, otravy a některé jiné následky vnějších příčin (S00–T98)</c:v>
                </c:pt>
                <c:pt idx="2">
                  <c:v>IX. Nemoci oběhové soustavy (I00–I99)</c:v>
                </c:pt>
                <c:pt idx="3">
                  <c:v>V. Poruchy duševní a poruchy chování (F00–F99)</c:v>
                </c:pt>
                <c:pt idx="4">
                  <c:v>XIII. Nemoci svalové a kosterní soustavy a pojivové tkáně (M00–M99)</c:v>
                </c:pt>
                <c:pt idx="5">
                  <c:v>X. Nemoci dýchací soustavy</c:v>
                </c:pt>
                <c:pt idx="6">
                  <c:v>VI. Nemoci nervové soustavy (G00–G99)</c:v>
                </c:pt>
                <c:pt idx="7">
                  <c:v>XI. Nemoci trávicí soustavy (K00–K93)</c:v>
                </c:pt>
                <c:pt idx="8">
                  <c:v>IV. Nemoci endokrinní, výživy a přeměny látek (E00–E90)</c:v>
                </c:pt>
                <c:pt idx="9">
                  <c:v>XIV. Nemoci močové a pohlavní soustavy</c:v>
                </c:pt>
                <c:pt idx="10">
                  <c:v>XV. Těhotenství, porod a šestinedělí (O00–O99)</c:v>
                </c:pt>
                <c:pt idx="11">
                  <c:v>II. Novotvary (C00–D48)</c:v>
                </c:pt>
                <c:pt idx="12">
                  <c:v>Ostatní kapitoly MKN-10</c:v>
                </c:pt>
              </c:strCache>
            </c:strRef>
          </c:cat>
          <c:val>
            <c:numRef>
              <c:f>List1!$B$2:$B$14</c:f>
              <c:numCache>
                <c:formatCode>0.0\ %</c:formatCode>
                <c:ptCount val="13"/>
                <c:pt idx="0">
                  <c:v>0.33106906516646434</c:v>
                </c:pt>
                <c:pt idx="1">
                  <c:v>0.23554231288794653</c:v>
                </c:pt>
                <c:pt idx="2">
                  <c:v>0.13552264838152561</c:v>
                </c:pt>
                <c:pt idx="3">
                  <c:v>3.7854174860211011E-2</c:v>
                </c:pt>
                <c:pt idx="4">
                  <c:v>5.4881072485080624E-2</c:v>
                </c:pt>
                <c:pt idx="5">
                  <c:v>5.5594979566012892E-2</c:v>
                </c:pt>
                <c:pt idx="6">
                  <c:v>3.1193892033309963E-2</c:v>
                </c:pt>
                <c:pt idx="7">
                  <c:v>2.3789777876575297E-2</c:v>
                </c:pt>
                <c:pt idx="8">
                  <c:v>2.0818727449941007E-2</c:v>
                </c:pt>
                <c:pt idx="9">
                  <c:v>1.5090371231682085E-2</c:v>
                </c:pt>
                <c:pt idx="10">
                  <c:v>1.4137070159538995E-2</c:v>
                </c:pt>
                <c:pt idx="11">
                  <c:v>1.9177168653066807E-2</c:v>
                </c:pt>
                <c:pt idx="12">
                  <c:v>2.5328739248644858E-2</c:v>
                </c:pt>
              </c:numCache>
            </c:numRef>
          </c:val>
          <c:extLst>
            <c:ext xmlns:c16="http://schemas.microsoft.com/office/drawing/2014/chart" uri="{C3380CC4-5D6E-409C-BE32-E72D297353CC}">
              <c16:uniqueId val="{00000001-6D46-4381-AF30-0B95A2B27A67}"/>
            </c:ext>
          </c:extLst>
        </c:ser>
        <c:ser>
          <c:idx val="1"/>
          <c:order val="1"/>
          <c:tx>
            <c:strRef>
              <c:f>List1!$C$1</c:f>
              <c:strCache>
                <c:ptCount val="1"/>
                <c:pt idx="0">
                  <c:v>ZZS – celá ČR</c:v>
                </c:pt>
              </c:strCache>
            </c:strRef>
          </c:tx>
          <c:spPr>
            <a:solidFill>
              <a:srgbClr val="DA2128"/>
            </a:solidFill>
            <a:ln>
              <a:solidFill>
                <a:sysClr val="windowText" lastClr="000000"/>
              </a:solidFill>
            </a:ln>
          </c:spPr>
          <c:invertIfNegative val="0"/>
          <c:dLbls>
            <c:spPr>
              <a:noFill/>
              <a:ln>
                <a:noFill/>
              </a:ln>
              <a:effectLst/>
            </c:spPr>
            <c:txPr>
              <a:bodyPr wrap="square" lIns="38100" tIns="19050" rIns="38100" bIns="19050" anchor="ctr">
                <a:spAutoFit/>
              </a:bodyPr>
              <a:lstStyle/>
              <a:p>
                <a:pPr>
                  <a:defRPr sz="1200"/>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ext>
            </c:extLst>
          </c:dLbls>
          <c:cat>
            <c:strRef>
              <c:f>List1!$A$2:$A$14</c:f>
              <c:strCache>
                <c:ptCount val="13"/>
                <c:pt idx="0">
                  <c:v>XVIII. Příznaky, znaky a abnormální klinické a laboratorní nálezy (R00–R99)</c:v>
                </c:pt>
                <c:pt idx="1">
                  <c:v>XIX. Poranění, otravy a některé jiné následky vnějších příčin (S00–T98)</c:v>
                </c:pt>
                <c:pt idx="2">
                  <c:v>IX. Nemoci oběhové soustavy (I00–I99)</c:v>
                </c:pt>
                <c:pt idx="3">
                  <c:v>V. Poruchy duševní a poruchy chování (F00–F99)</c:v>
                </c:pt>
                <c:pt idx="4">
                  <c:v>XIII. Nemoci svalové a kosterní soustavy a pojivové tkáně (M00–M99)</c:v>
                </c:pt>
                <c:pt idx="5">
                  <c:v>X. Nemoci dýchací soustavy</c:v>
                </c:pt>
                <c:pt idx="6">
                  <c:v>VI. Nemoci nervové soustavy (G00–G99)</c:v>
                </c:pt>
                <c:pt idx="7">
                  <c:v>XI. Nemoci trávicí soustavy (K00–K93)</c:v>
                </c:pt>
                <c:pt idx="8">
                  <c:v>IV. Nemoci endokrinní, výživy a přeměny látek (E00–E90)</c:v>
                </c:pt>
                <c:pt idx="9">
                  <c:v>XIV. Nemoci močové a pohlavní soustavy</c:v>
                </c:pt>
                <c:pt idx="10">
                  <c:v>XV. Těhotenství, porod a šestinedělí (O00–O99)</c:v>
                </c:pt>
                <c:pt idx="11">
                  <c:v>II. Novotvary (C00–D48)</c:v>
                </c:pt>
                <c:pt idx="12">
                  <c:v>Ostatní kapitoly MKN-10</c:v>
                </c:pt>
              </c:strCache>
            </c:strRef>
          </c:cat>
          <c:val>
            <c:numRef>
              <c:f>List1!$C$2:$C$14</c:f>
              <c:numCache>
                <c:formatCode>0.0\ %</c:formatCode>
                <c:ptCount val="13"/>
                <c:pt idx="0">
                  <c:v>0.35763897804455347</c:v>
                </c:pt>
                <c:pt idx="1">
                  <c:v>0.23523313355880665</c:v>
                </c:pt>
                <c:pt idx="2">
                  <c:v>0.14673409358700287</c:v>
                </c:pt>
                <c:pt idx="3">
                  <c:v>4.8875519379753096E-2</c:v>
                </c:pt>
                <c:pt idx="4">
                  <c:v>3.8209100264076333E-2</c:v>
                </c:pt>
                <c:pt idx="5">
                  <c:v>3.4803957392261005E-2</c:v>
                </c:pt>
                <c:pt idx="6">
                  <c:v>3.2549443811302065E-2</c:v>
                </c:pt>
                <c:pt idx="7">
                  <c:v>2.4758829812425259E-2</c:v>
                </c:pt>
                <c:pt idx="8">
                  <c:v>2.07286645831125E-2</c:v>
                </c:pt>
                <c:pt idx="9">
                  <c:v>1.6273405145066415E-2</c:v>
                </c:pt>
                <c:pt idx="10">
                  <c:v>1.3863294355025427E-2</c:v>
                </c:pt>
                <c:pt idx="11">
                  <c:v>1.1932703877881867E-2</c:v>
                </c:pt>
                <c:pt idx="12">
                  <c:v>1.8398876188733052E-2</c:v>
                </c:pt>
              </c:numCache>
            </c:numRef>
          </c:val>
          <c:extLst>
            <c:ext xmlns:c16="http://schemas.microsoft.com/office/drawing/2014/chart" uri="{C3380CC4-5D6E-409C-BE32-E72D297353CC}">
              <c16:uniqueId val="{00000002-6D46-4381-AF30-0B95A2B27A67}"/>
            </c:ext>
          </c:extLst>
        </c:ser>
        <c:dLbls>
          <c:showLegendKey val="0"/>
          <c:showVal val="1"/>
          <c:showCatName val="0"/>
          <c:showSerName val="0"/>
          <c:showPercent val="0"/>
          <c:showBubbleSize val="0"/>
        </c:dLbls>
        <c:gapWidth val="50"/>
        <c:overlap val="-20"/>
        <c:axId val="470978072"/>
        <c:axId val="470981600"/>
      </c:barChart>
      <c:catAx>
        <c:axId val="470978072"/>
        <c:scaling>
          <c:orientation val="maxMin"/>
        </c:scaling>
        <c:delete val="0"/>
        <c:axPos val="l"/>
        <c:numFmt formatCode="General" sourceLinked="1"/>
        <c:majorTickMark val="out"/>
        <c:minorTickMark val="none"/>
        <c:tickLblPos val="none"/>
        <c:spPr>
          <a:noFill/>
          <a:ln w="9525" cap="flat" cmpd="sng" algn="ctr">
            <a:solidFill>
              <a:schemeClr val="tx1"/>
            </a:solidFill>
            <a:round/>
          </a:ln>
          <a:effectLst/>
        </c:spPr>
        <c:txPr>
          <a:bodyPr rot="-60000000" vert="horz"/>
          <a:lstStyle/>
          <a:p>
            <a:pPr>
              <a:defRPr/>
            </a:pPr>
            <a:endParaRPr lang="cs-CZ"/>
          </a:p>
        </c:txPr>
        <c:crossAx val="470981600"/>
        <c:crosses val="autoZero"/>
        <c:auto val="1"/>
        <c:lblAlgn val="ctr"/>
        <c:lblOffset val="100"/>
        <c:tickLblSkip val="1"/>
        <c:noMultiLvlLbl val="0"/>
      </c:catAx>
      <c:valAx>
        <c:axId val="470981600"/>
        <c:scaling>
          <c:orientation val="minMax"/>
          <c:max val="0.5"/>
        </c:scaling>
        <c:delete val="0"/>
        <c:axPos val="t"/>
        <c:title>
          <c:tx>
            <c:rich>
              <a:bodyPr/>
              <a:lstStyle/>
              <a:p>
                <a:pPr>
                  <a:defRPr/>
                </a:pPr>
                <a:r>
                  <a:rPr lang="cs-CZ" b="0" dirty="0"/>
                  <a:t>Podíl ošetřených osob</a:t>
                </a:r>
              </a:p>
            </c:rich>
          </c:tx>
          <c:layout>
            <c:manualLayout>
              <c:xMode val="edge"/>
              <c:yMode val="edge"/>
              <c:x val="0.50555372841640622"/>
              <c:y val="3.0771170674004495E-2"/>
            </c:manualLayout>
          </c:layout>
          <c:overlay val="0"/>
        </c:title>
        <c:numFmt formatCode="0\ %" sourceLinked="0"/>
        <c:majorTickMark val="out"/>
        <c:minorTickMark val="none"/>
        <c:tickLblPos val="nextTo"/>
        <c:spPr>
          <a:noFill/>
          <a:ln>
            <a:solidFill>
              <a:schemeClr val="tx1"/>
            </a:solidFill>
          </a:ln>
          <a:effectLst/>
        </c:spPr>
        <c:txPr>
          <a:bodyPr rot="-60000000" vert="horz"/>
          <a:lstStyle/>
          <a:p>
            <a:pPr>
              <a:defRPr/>
            </a:pPr>
            <a:endParaRPr lang="cs-CZ"/>
          </a:p>
        </c:txPr>
        <c:crossAx val="470978072"/>
        <c:crosses val="autoZero"/>
        <c:crossBetween val="between"/>
        <c:majorUnit val="0.25"/>
      </c:valAx>
      <c:spPr>
        <a:noFill/>
        <a:ln>
          <a:noFill/>
        </a:ln>
        <a:effectLst/>
      </c:spPr>
    </c:plotArea>
    <c:legend>
      <c:legendPos val="t"/>
      <c:layout>
        <c:manualLayout>
          <c:xMode val="edge"/>
          <c:yMode val="edge"/>
          <c:x val="6.1130790447734744E-3"/>
          <c:y val="4.2011811176075803E-2"/>
          <c:w val="0.32758430434486335"/>
          <c:h val="7.8880824030833824E-2"/>
        </c:manualLayout>
      </c:layout>
      <c:overlay val="0"/>
    </c:legend>
    <c:plotVisOnly val="1"/>
    <c:dispBlanksAs val="gap"/>
    <c:showDLblsOverMax val="0"/>
  </c:chart>
  <c:spPr>
    <a:noFill/>
    <a:ln>
      <a:noFill/>
    </a:ln>
    <a:effectLst/>
  </c:spPr>
  <c:txPr>
    <a:bodyPr/>
    <a:lstStyle/>
    <a:p>
      <a:pPr>
        <a:defRPr sz="1400"/>
      </a:pPr>
      <a:endParaRPr lang="cs-CZ"/>
    </a:p>
  </c:txPr>
  <c:externalData r:id="rId2">
    <c:autoUpdate val="0"/>
  </c:externalData>
</c:chartSpace>
</file>

<file path=ppt/charts/chart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891878997699014"/>
          <c:y val="9.5743871918607976E-2"/>
          <c:w val="0.86748871672542271"/>
          <c:h val="0.87636223973284078"/>
        </c:manualLayout>
      </c:layout>
      <c:barChart>
        <c:barDir val="bar"/>
        <c:grouping val="percentStacked"/>
        <c:varyColors val="0"/>
        <c:ser>
          <c:idx val="0"/>
          <c:order val="0"/>
          <c:tx>
            <c:strRef>
              <c:f>List1!$B$1</c:f>
              <c:strCache>
                <c:ptCount val="1"/>
                <c:pt idx="0">
                  <c:v>Příznaky, znaky a abnormální klinické a laboratorní nálezy (R00–R99)</c:v>
                </c:pt>
              </c:strCache>
            </c:strRef>
          </c:tx>
          <c:spPr>
            <a:solidFill>
              <a:srgbClr val="037BC1"/>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bg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List1!$A$2:$A$17</c:f>
              <c:strCache>
                <c:ptCount val="16"/>
                <c:pt idx="0">
                  <c:v>Celkem</c:v>
                </c:pt>
                <c:pt idx="2">
                  <c:v>Jihočeský kraj</c:v>
                </c:pt>
                <c:pt idx="3">
                  <c:v>Karlovarský kraj</c:v>
                </c:pt>
                <c:pt idx="4">
                  <c:v>Hl. m. Praha</c:v>
                </c:pt>
                <c:pt idx="5">
                  <c:v>Olomoucký kraj</c:v>
                </c:pt>
                <c:pt idx="6">
                  <c:v>Královéhradecký kraj</c:v>
                </c:pt>
                <c:pt idx="7">
                  <c:v>Plzeňský kraj</c:v>
                </c:pt>
                <c:pt idx="8">
                  <c:v>Moravskoslezský kraj</c:v>
                </c:pt>
                <c:pt idx="9">
                  <c:v>Středočeský kraj</c:v>
                </c:pt>
                <c:pt idx="10">
                  <c:v>Kraj Vysočina</c:v>
                </c:pt>
                <c:pt idx="11">
                  <c:v>Pardubický kraj</c:v>
                </c:pt>
                <c:pt idx="12">
                  <c:v>Jihomoravský kraj</c:v>
                </c:pt>
                <c:pt idx="13">
                  <c:v>Ústecký kraj</c:v>
                </c:pt>
                <c:pt idx="14">
                  <c:v>Liberecký kraj</c:v>
                </c:pt>
                <c:pt idx="15">
                  <c:v>Zlínský kraj</c:v>
                </c:pt>
              </c:strCache>
            </c:strRef>
          </c:cat>
          <c:val>
            <c:numRef>
              <c:f>List1!$B$2:$B$17</c:f>
              <c:numCache>
                <c:formatCode>General</c:formatCode>
                <c:ptCount val="16"/>
                <c:pt idx="0" formatCode="0.0">
                  <c:v>35.763897804455347</c:v>
                </c:pt>
                <c:pt idx="2" formatCode="0.0">
                  <c:v>38.796152324092219</c:v>
                </c:pt>
                <c:pt idx="3" formatCode="0.0">
                  <c:v>37.963311791810355</c:v>
                </c:pt>
                <c:pt idx="4" formatCode="0.0">
                  <c:v>37.458829325276788</c:v>
                </c:pt>
                <c:pt idx="5" formatCode="0.0">
                  <c:v>37.397345541433246</c:v>
                </c:pt>
                <c:pt idx="6" formatCode="0.0">
                  <c:v>36.726623657139058</c:v>
                </c:pt>
                <c:pt idx="7" formatCode="0.0">
                  <c:v>36.687111530492935</c:v>
                </c:pt>
                <c:pt idx="8" formatCode="0.0">
                  <c:v>36.238288678757115</c:v>
                </c:pt>
                <c:pt idx="9" formatCode="0.0">
                  <c:v>35.963459503538523</c:v>
                </c:pt>
                <c:pt idx="10" formatCode="0.0">
                  <c:v>35.242652288745532</c:v>
                </c:pt>
                <c:pt idx="11" formatCode="0.0">
                  <c:v>34.42902193679074</c:v>
                </c:pt>
                <c:pt idx="12" formatCode="0.0">
                  <c:v>34.001169835891886</c:v>
                </c:pt>
                <c:pt idx="13" formatCode="0.0">
                  <c:v>33.910953887689502</c:v>
                </c:pt>
                <c:pt idx="14" formatCode="0.0">
                  <c:v>33.106906516646433</c:v>
                </c:pt>
                <c:pt idx="15" formatCode="0.0">
                  <c:v>32.406901610687974</c:v>
                </c:pt>
              </c:numCache>
            </c:numRef>
          </c:val>
          <c:extLst>
            <c:ext xmlns:c16="http://schemas.microsoft.com/office/drawing/2014/chart" uri="{C3380CC4-5D6E-409C-BE32-E72D297353CC}">
              <c16:uniqueId val="{00000000-F8F8-4D2C-93BF-42D8A0F158B8}"/>
            </c:ext>
          </c:extLst>
        </c:ser>
        <c:ser>
          <c:idx val="1"/>
          <c:order val="1"/>
          <c:tx>
            <c:strRef>
              <c:f>List1!$C$1</c:f>
              <c:strCache>
                <c:ptCount val="1"/>
                <c:pt idx="0">
                  <c:v>Poranění, otravy a některé jiné následky vnějších příčin (S00–T98)</c:v>
                </c:pt>
              </c:strCache>
            </c:strRef>
          </c:tx>
          <c:spPr>
            <a:solidFill>
              <a:srgbClr val="8CC841"/>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List1!$A$2:$A$17</c:f>
              <c:strCache>
                <c:ptCount val="16"/>
                <c:pt idx="0">
                  <c:v>Celkem</c:v>
                </c:pt>
                <c:pt idx="2">
                  <c:v>Jihočeský kraj</c:v>
                </c:pt>
                <c:pt idx="3">
                  <c:v>Karlovarský kraj</c:v>
                </c:pt>
                <c:pt idx="4">
                  <c:v>Hl. m. Praha</c:v>
                </c:pt>
                <c:pt idx="5">
                  <c:v>Olomoucký kraj</c:v>
                </c:pt>
                <c:pt idx="6">
                  <c:v>Královéhradecký kraj</c:v>
                </c:pt>
                <c:pt idx="7">
                  <c:v>Plzeňský kraj</c:v>
                </c:pt>
                <c:pt idx="8">
                  <c:v>Moravskoslezský kraj</c:v>
                </c:pt>
                <c:pt idx="9">
                  <c:v>Středočeský kraj</c:v>
                </c:pt>
                <c:pt idx="10">
                  <c:v>Kraj Vysočina</c:v>
                </c:pt>
                <c:pt idx="11">
                  <c:v>Pardubický kraj</c:v>
                </c:pt>
                <c:pt idx="12">
                  <c:v>Jihomoravský kraj</c:v>
                </c:pt>
                <c:pt idx="13">
                  <c:v>Ústecký kraj</c:v>
                </c:pt>
                <c:pt idx="14">
                  <c:v>Liberecký kraj</c:v>
                </c:pt>
                <c:pt idx="15">
                  <c:v>Zlínský kraj</c:v>
                </c:pt>
              </c:strCache>
            </c:strRef>
          </c:cat>
          <c:val>
            <c:numRef>
              <c:f>List1!$C$2:$C$17</c:f>
              <c:numCache>
                <c:formatCode>General</c:formatCode>
                <c:ptCount val="16"/>
                <c:pt idx="0" formatCode="0.0">
                  <c:v>23.523313355880664</c:v>
                </c:pt>
                <c:pt idx="2" formatCode="0.0">
                  <c:v>23.950131029131779</c:v>
                </c:pt>
                <c:pt idx="3" formatCode="0.0">
                  <c:v>19.961746891934968</c:v>
                </c:pt>
                <c:pt idx="4" formatCode="0.0">
                  <c:v>27.215285540205901</c:v>
                </c:pt>
                <c:pt idx="5" formatCode="0.0">
                  <c:v>22.988574985442646</c:v>
                </c:pt>
                <c:pt idx="6" formatCode="0.0">
                  <c:v>25.706975044030173</c:v>
                </c:pt>
                <c:pt idx="7" formatCode="0.0">
                  <c:v>22.318406531416031</c:v>
                </c:pt>
                <c:pt idx="8" formatCode="0.0">
                  <c:v>22.128991197505613</c:v>
                </c:pt>
                <c:pt idx="9" formatCode="0.0">
                  <c:v>23.243017600403849</c:v>
                </c:pt>
                <c:pt idx="10" formatCode="0.0">
                  <c:v>22.567135374958344</c:v>
                </c:pt>
                <c:pt idx="11" formatCode="0.0">
                  <c:v>23.577561402297263</c:v>
                </c:pt>
                <c:pt idx="12" formatCode="0.0">
                  <c:v>23.559832691395087</c:v>
                </c:pt>
                <c:pt idx="13" formatCode="0.0">
                  <c:v>22.596133133559597</c:v>
                </c:pt>
                <c:pt idx="14" formatCode="0.0">
                  <c:v>23.554231288794654</c:v>
                </c:pt>
                <c:pt idx="15" formatCode="0.0">
                  <c:v>23.104476214258959</c:v>
                </c:pt>
              </c:numCache>
            </c:numRef>
          </c:val>
          <c:extLst>
            <c:ext xmlns:c16="http://schemas.microsoft.com/office/drawing/2014/chart" uri="{C3380CC4-5D6E-409C-BE32-E72D297353CC}">
              <c16:uniqueId val="{00000001-F8F8-4D2C-93BF-42D8A0F158B8}"/>
            </c:ext>
          </c:extLst>
        </c:ser>
        <c:ser>
          <c:idx val="2"/>
          <c:order val="2"/>
          <c:tx>
            <c:strRef>
              <c:f>List1!$D$1</c:f>
              <c:strCache>
                <c:ptCount val="1"/>
                <c:pt idx="0">
                  <c:v>Nemoci oběhové soustavy (I00–I99)</c:v>
                </c:pt>
              </c:strCache>
            </c:strRef>
          </c:tx>
          <c:spPr>
            <a:solidFill>
              <a:srgbClr val="FFC000"/>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List1!$A$2:$A$17</c:f>
              <c:strCache>
                <c:ptCount val="16"/>
                <c:pt idx="0">
                  <c:v>Celkem</c:v>
                </c:pt>
                <c:pt idx="2">
                  <c:v>Jihočeský kraj</c:v>
                </c:pt>
                <c:pt idx="3">
                  <c:v>Karlovarský kraj</c:v>
                </c:pt>
                <c:pt idx="4">
                  <c:v>Hl. m. Praha</c:v>
                </c:pt>
                <c:pt idx="5">
                  <c:v>Olomoucký kraj</c:v>
                </c:pt>
                <c:pt idx="6">
                  <c:v>Královéhradecký kraj</c:v>
                </c:pt>
                <c:pt idx="7">
                  <c:v>Plzeňský kraj</c:v>
                </c:pt>
                <c:pt idx="8">
                  <c:v>Moravskoslezský kraj</c:v>
                </c:pt>
                <c:pt idx="9">
                  <c:v>Středočeský kraj</c:v>
                </c:pt>
                <c:pt idx="10">
                  <c:v>Kraj Vysočina</c:v>
                </c:pt>
                <c:pt idx="11">
                  <c:v>Pardubický kraj</c:v>
                </c:pt>
                <c:pt idx="12">
                  <c:v>Jihomoravský kraj</c:v>
                </c:pt>
                <c:pt idx="13">
                  <c:v>Ústecký kraj</c:v>
                </c:pt>
                <c:pt idx="14">
                  <c:v>Liberecký kraj</c:v>
                </c:pt>
                <c:pt idx="15">
                  <c:v>Zlínský kraj</c:v>
                </c:pt>
              </c:strCache>
            </c:strRef>
          </c:cat>
          <c:val>
            <c:numRef>
              <c:f>List1!$D$2:$D$17</c:f>
              <c:numCache>
                <c:formatCode>General</c:formatCode>
                <c:ptCount val="16"/>
                <c:pt idx="0" formatCode="0.0">
                  <c:v>14.673409358700287</c:v>
                </c:pt>
                <c:pt idx="2" formatCode="0.0">
                  <c:v>14.819846628921136</c:v>
                </c:pt>
                <c:pt idx="3" formatCode="0.0">
                  <c:v>15.021879618628104</c:v>
                </c:pt>
                <c:pt idx="4" formatCode="0.0">
                  <c:v>11.186480530119674</c:v>
                </c:pt>
                <c:pt idx="5" formatCode="0.0">
                  <c:v>14.561371804911349</c:v>
                </c:pt>
                <c:pt idx="6" formatCode="0.0">
                  <c:v>14.174155356490118</c:v>
                </c:pt>
                <c:pt idx="7" formatCode="0.0">
                  <c:v>15.974481527826212</c:v>
                </c:pt>
                <c:pt idx="8" formatCode="0.0">
                  <c:v>15.549499630790034</c:v>
                </c:pt>
                <c:pt idx="9" formatCode="0.0">
                  <c:v>13.844809676824354</c:v>
                </c:pt>
                <c:pt idx="10" formatCode="0.0">
                  <c:v>15.985655238275246</c:v>
                </c:pt>
                <c:pt idx="11" formatCode="0.0">
                  <c:v>14.345694358124438</c:v>
                </c:pt>
                <c:pt idx="12" formatCode="0.0">
                  <c:v>17.119113573407201</c:v>
                </c:pt>
                <c:pt idx="13" formatCode="0.0">
                  <c:v>15.215674260302627</c:v>
                </c:pt>
                <c:pt idx="14" formatCode="0.0">
                  <c:v>13.552264838152562</c:v>
                </c:pt>
                <c:pt idx="15" formatCode="0.0">
                  <c:v>15.747518416781119</c:v>
                </c:pt>
              </c:numCache>
            </c:numRef>
          </c:val>
          <c:extLst>
            <c:ext xmlns:c16="http://schemas.microsoft.com/office/drawing/2014/chart" uri="{C3380CC4-5D6E-409C-BE32-E72D297353CC}">
              <c16:uniqueId val="{00000002-F8F8-4D2C-93BF-42D8A0F158B8}"/>
            </c:ext>
          </c:extLst>
        </c:ser>
        <c:ser>
          <c:idx val="3"/>
          <c:order val="3"/>
          <c:tx>
            <c:strRef>
              <c:f>List1!$E$1</c:f>
              <c:strCache>
                <c:ptCount val="1"/>
                <c:pt idx="0">
                  <c:v>Poruchy duševní a poruchy chování (F00–F99)</c:v>
                </c:pt>
              </c:strCache>
            </c:strRef>
          </c:tx>
          <c:spPr>
            <a:solidFill>
              <a:srgbClr val="DA2128"/>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bg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List1!$A$2:$A$17</c:f>
              <c:strCache>
                <c:ptCount val="16"/>
                <c:pt idx="0">
                  <c:v>Celkem</c:v>
                </c:pt>
                <c:pt idx="2">
                  <c:v>Jihočeský kraj</c:v>
                </c:pt>
                <c:pt idx="3">
                  <c:v>Karlovarský kraj</c:v>
                </c:pt>
                <c:pt idx="4">
                  <c:v>Hl. m. Praha</c:v>
                </c:pt>
                <c:pt idx="5">
                  <c:v>Olomoucký kraj</c:v>
                </c:pt>
                <c:pt idx="6">
                  <c:v>Královéhradecký kraj</c:v>
                </c:pt>
                <c:pt idx="7">
                  <c:v>Plzeňský kraj</c:v>
                </c:pt>
                <c:pt idx="8">
                  <c:v>Moravskoslezský kraj</c:v>
                </c:pt>
                <c:pt idx="9">
                  <c:v>Středočeský kraj</c:v>
                </c:pt>
                <c:pt idx="10">
                  <c:v>Kraj Vysočina</c:v>
                </c:pt>
                <c:pt idx="11">
                  <c:v>Pardubický kraj</c:v>
                </c:pt>
                <c:pt idx="12">
                  <c:v>Jihomoravský kraj</c:v>
                </c:pt>
                <c:pt idx="13">
                  <c:v>Ústecký kraj</c:v>
                </c:pt>
                <c:pt idx="14">
                  <c:v>Liberecký kraj</c:v>
                </c:pt>
                <c:pt idx="15">
                  <c:v>Zlínský kraj</c:v>
                </c:pt>
              </c:strCache>
            </c:strRef>
          </c:cat>
          <c:val>
            <c:numRef>
              <c:f>List1!$E$2:$E$17</c:f>
              <c:numCache>
                <c:formatCode>General</c:formatCode>
                <c:ptCount val="16"/>
                <c:pt idx="0" formatCode="0.0">
                  <c:v>4.8875519379753101</c:v>
                </c:pt>
                <c:pt idx="2" formatCode="0.0">
                  <c:v>5.2405420648695475</c:v>
                </c:pt>
                <c:pt idx="3" formatCode="0.0">
                  <c:v>4.0177355319210593</c:v>
                </c:pt>
                <c:pt idx="4" formatCode="0.0">
                  <c:v>4.7150569438250054</c:v>
                </c:pt>
                <c:pt idx="5" formatCode="0.0">
                  <c:v>5.1109370921430433</c:v>
                </c:pt>
                <c:pt idx="6" formatCode="0.0">
                  <c:v>3.9017142097592701</c:v>
                </c:pt>
                <c:pt idx="7" formatCode="0.0">
                  <c:v>4.672095837863341</c:v>
                </c:pt>
                <c:pt idx="8" formatCode="0.0">
                  <c:v>4.6061540030481067</c:v>
                </c:pt>
                <c:pt idx="9" formatCode="0.0">
                  <c:v>5.4179731868089203</c:v>
                </c:pt>
                <c:pt idx="10" formatCode="0.0">
                  <c:v>3.8861173146844799</c:v>
                </c:pt>
                <c:pt idx="11" formatCode="0.0">
                  <c:v>4.8615427111387337</c:v>
                </c:pt>
                <c:pt idx="12" formatCode="0.0">
                  <c:v>5.5587070002538326</c:v>
                </c:pt>
                <c:pt idx="13" formatCode="0.0">
                  <c:v>4.0329722407050159</c:v>
                </c:pt>
                <c:pt idx="14" formatCode="0.0">
                  <c:v>3.785417486021101</c:v>
                </c:pt>
                <c:pt idx="15" formatCode="0.0">
                  <c:v>7.7256836059433134</c:v>
                </c:pt>
              </c:numCache>
            </c:numRef>
          </c:val>
          <c:extLst>
            <c:ext xmlns:c16="http://schemas.microsoft.com/office/drawing/2014/chart" uri="{C3380CC4-5D6E-409C-BE32-E72D297353CC}">
              <c16:uniqueId val="{00000003-F8F8-4D2C-93BF-42D8A0F158B8}"/>
            </c:ext>
          </c:extLst>
        </c:ser>
        <c:ser>
          <c:idx val="4"/>
          <c:order val="4"/>
          <c:tx>
            <c:strRef>
              <c:f>List1!$F$1</c:f>
              <c:strCache>
                <c:ptCount val="1"/>
                <c:pt idx="0">
                  <c:v>Jiné</c:v>
                </c:pt>
              </c:strCache>
            </c:strRef>
          </c:tx>
          <c:spPr>
            <a:solidFill>
              <a:srgbClr val="7F0506"/>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bg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List1!$A$2:$A$17</c:f>
              <c:strCache>
                <c:ptCount val="16"/>
                <c:pt idx="0">
                  <c:v>Celkem</c:v>
                </c:pt>
                <c:pt idx="2">
                  <c:v>Jihočeský kraj</c:v>
                </c:pt>
                <c:pt idx="3">
                  <c:v>Karlovarský kraj</c:v>
                </c:pt>
                <c:pt idx="4">
                  <c:v>Hl. m. Praha</c:v>
                </c:pt>
                <c:pt idx="5">
                  <c:v>Olomoucký kraj</c:v>
                </c:pt>
                <c:pt idx="6">
                  <c:v>Královéhradecký kraj</c:v>
                </c:pt>
                <c:pt idx="7">
                  <c:v>Plzeňský kraj</c:v>
                </c:pt>
                <c:pt idx="8">
                  <c:v>Moravskoslezský kraj</c:v>
                </c:pt>
                <c:pt idx="9">
                  <c:v>Středočeský kraj</c:v>
                </c:pt>
                <c:pt idx="10">
                  <c:v>Kraj Vysočina</c:v>
                </c:pt>
                <c:pt idx="11">
                  <c:v>Pardubický kraj</c:v>
                </c:pt>
                <c:pt idx="12">
                  <c:v>Jihomoravský kraj</c:v>
                </c:pt>
                <c:pt idx="13">
                  <c:v>Ústecký kraj</c:v>
                </c:pt>
                <c:pt idx="14">
                  <c:v>Liberecký kraj</c:v>
                </c:pt>
                <c:pt idx="15">
                  <c:v>Zlínský kraj</c:v>
                </c:pt>
              </c:strCache>
            </c:strRef>
          </c:cat>
          <c:val>
            <c:numRef>
              <c:f>List1!$F$2:$F$17</c:f>
              <c:numCache>
                <c:formatCode>General</c:formatCode>
                <c:ptCount val="16"/>
                <c:pt idx="0" formatCode="0.0">
                  <c:v>21.151827542988393</c:v>
                </c:pt>
                <c:pt idx="2" formatCode="0.0">
                  <c:v>17.193327952985314</c:v>
                </c:pt>
                <c:pt idx="3" formatCode="0.0">
                  <c:v>23.035326165705509</c:v>
                </c:pt>
                <c:pt idx="4" formatCode="0.0">
                  <c:v>19.424347660572629</c:v>
                </c:pt>
                <c:pt idx="5" formatCode="0.0">
                  <c:v>19.941770576069715</c:v>
                </c:pt>
                <c:pt idx="6" formatCode="0.0">
                  <c:v>19.490531732581378</c:v>
                </c:pt>
                <c:pt idx="7" formatCode="0.0">
                  <c:v>20.347904572401486</c:v>
                </c:pt>
                <c:pt idx="8" formatCode="0.0">
                  <c:v>21.477066489899133</c:v>
                </c:pt>
                <c:pt idx="9" formatCode="0.0">
                  <c:v>21.530740032424351</c:v>
                </c:pt>
                <c:pt idx="10" formatCode="0.0">
                  <c:v>22.318439783336398</c:v>
                </c:pt>
                <c:pt idx="11" formatCode="0.0">
                  <c:v>22.786179591648828</c:v>
                </c:pt>
                <c:pt idx="12" formatCode="0.0">
                  <c:v>19.761176899051989</c:v>
                </c:pt>
                <c:pt idx="13" formatCode="0.0">
                  <c:v>24.24426647774326</c:v>
                </c:pt>
                <c:pt idx="14" formatCode="0.0">
                  <c:v>26.001179870385254</c:v>
                </c:pt>
                <c:pt idx="15" formatCode="0.0">
                  <c:v>21.01542015232863</c:v>
                </c:pt>
              </c:numCache>
            </c:numRef>
          </c:val>
          <c:extLst>
            <c:ext xmlns:c16="http://schemas.microsoft.com/office/drawing/2014/chart" uri="{C3380CC4-5D6E-409C-BE32-E72D297353CC}">
              <c16:uniqueId val="{00000004-F8F8-4D2C-93BF-42D8A0F158B8}"/>
            </c:ext>
          </c:extLst>
        </c:ser>
        <c:dLbls>
          <c:showLegendKey val="0"/>
          <c:showVal val="0"/>
          <c:showCatName val="0"/>
          <c:showSerName val="0"/>
          <c:showPercent val="0"/>
          <c:showBubbleSize val="0"/>
        </c:dLbls>
        <c:gapWidth val="30"/>
        <c:overlap val="100"/>
        <c:axId val="470976504"/>
        <c:axId val="470976112"/>
      </c:barChart>
      <c:catAx>
        <c:axId val="470976504"/>
        <c:scaling>
          <c:orientation val="maxMin"/>
        </c:scaling>
        <c:delete val="0"/>
        <c:axPos val="l"/>
        <c:numFmt formatCode="General" sourceLinked="1"/>
        <c:majorTickMark val="out"/>
        <c:minorTickMark val="none"/>
        <c:tickLblPos val="nextTo"/>
        <c:spPr>
          <a:noFill/>
          <a:ln w="9525" cap="flat" cmpd="sng" algn="ctr">
            <a:no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470976112"/>
        <c:crosses val="autoZero"/>
        <c:auto val="1"/>
        <c:lblAlgn val="ctr"/>
        <c:lblOffset val="100"/>
        <c:noMultiLvlLbl val="0"/>
      </c:catAx>
      <c:valAx>
        <c:axId val="470976112"/>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470976504"/>
        <c:crosses val="autoZero"/>
        <c:crossBetween val="between"/>
      </c:valAx>
      <c:spPr>
        <a:noFill/>
        <a:ln>
          <a:noFill/>
        </a:ln>
        <a:effectLst/>
      </c:spPr>
    </c:plotArea>
    <c:plotVisOnly val="1"/>
    <c:dispBlanksAs val="gap"/>
    <c:showDLblsOverMax val="0"/>
  </c:chart>
  <c:spPr>
    <a:noFill/>
    <a:ln>
      <a:noFill/>
    </a:ln>
    <a:effectLst/>
  </c:spPr>
  <c:txPr>
    <a:bodyPr/>
    <a:lstStyle/>
    <a:p>
      <a:pPr>
        <a:defRPr sz="1400">
          <a:solidFill>
            <a:schemeClr val="tx1"/>
          </a:solidFill>
        </a:defRPr>
      </a:pPr>
      <a:endParaRPr lang="cs-CZ"/>
    </a:p>
  </c:txPr>
  <c:externalData r:id="rId3">
    <c:autoUpdate val="0"/>
  </c:externalData>
</c:chartSpace>
</file>

<file path=ppt/charts/chart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6011018972873016"/>
          <c:y val="0.15573556917754688"/>
          <c:w val="0.58863611543893879"/>
          <c:h val="0.78115749287813241"/>
        </c:manualLayout>
      </c:layout>
      <c:barChart>
        <c:barDir val="bar"/>
        <c:grouping val="clustered"/>
        <c:varyColors val="0"/>
        <c:ser>
          <c:idx val="0"/>
          <c:order val="0"/>
          <c:tx>
            <c:strRef>
              <c:f>List1!$B$1</c:f>
              <c:strCache>
                <c:ptCount val="1"/>
                <c:pt idx="0">
                  <c:v>ZZS – LBK</c:v>
                </c:pt>
              </c:strCache>
            </c:strRef>
          </c:tx>
          <c:spPr>
            <a:solidFill>
              <a:srgbClr val="037BC1"/>
            </a:solidFill>
            <a:ln w="3175">
              <a:solidFill>
                <a:sysClr val="windowText" lastClr="000000"/>
              </a:solidFill>
            </a:ln>
            <a:effectLst/>
          </c:spPr>
          <c:invertIfNegative val="0"/>
          <c:dPt>
            <c:idx val="7"/>
            <c:invertIfNegative val="0"/>
            <c:bubble3D val="0"/>
            <c:extLst>
              <c:ext xmlns:c16="http://schemas.microsoft.com/office/drawing/2014/chart" uri="{C3380CC4-5D6E-409C-BE32-E72D297353CC}">
                <c16:uniqueId val="{00000000-9C77-44BD-9E3B-19F9D8323837}"/>
              </c:ext>
            </c:extLst>
          </c:dPt>
          <c:dLbls>
            <c:numFmt formatCode="0.0\ %" sourceLinked="0"/>
            <c:spPr>
              <a:noFill/>
              <a:ln>
                <a:noFill/>
              </a:ln>
              <a:effectLst/>
            </c:spPr>
            <c:txPr>
              <a:bodyPr rot="0" vert="horz"/>
              <a:lstStyle/>
              <a:p>
                <a:pPr>
                  <a:defRPr sz="1050"/>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List1!$A$2:$A$20</c:f>
              <c:strCache>
                <c:ptCount val="19"/>
                <c:pt idx="0">
                  <c:v>R10 Břišní a pánevní bolest</c:v>
                </c:pt>
                <c:pt idx="1">
                  <c:v>R55 Mdloba (synkopa) a zhroucení (kolaps)</c:v>
                </c:pt>
                <c:pt idx="2">
                  <c:v>R06 Nepravidelnosti dýchání</c:v>
                </c:pt>
                <c:pt idx="3">
                  <c:v>I10 Esenciální (primární) hypertenze</c:v>
                </c:pt>
                <c:pt idx="4">
                  <c:v>R07 Bolest v hrdle a na hrudi</c:v>
                </c:pt>
                <c:pt idx="5">
                  <c:v>M54 Dorzalgie</c:v>
                </c:pt>
                <c:pt idx="6">
                  <c:v>S00 Povrchní poranění hlavy</c:v>
                </c:pt>
                <c:pt idx="7">
                  <c:v>I64 Cévní mozková příhoda (mrtvice) neurčená jako krvácení nebo infarkt</c:v>
                </c:pt>
                <c:pt idx="8">
                  <c:v>G40 Epilepsie – padoucnice</c:v>
                </c:pt>
                <c:pt idx="9">
                  <c:v>R50 Horečka jiného a neznámého původu</c:v>
                </c:pt>
                <c:pt idx="10">
                  <c:v>S01 Otevřená rána hlavy</c:v>
                </c:pt>
                <c:pt idx="11">
                  <c:v>R42 Závrať (vertigo)</c:v>
                </c:pt>
                <c:pt idx="12">
                  <c:v>S09 Jiná a neurčená poranění hlavy</c:v>
                </c:pt>
                <c:pt idx="13">
                  <c:v>S06 Nitrolební poranění</c:v>
                </c:pt>
                <c:pt idx="14">
                  <c:v>R53 Nevolnost a únava</c:v>
                </c:pt>
                <c:pt idx="15">
                  <c:v>F10 Poruchy duševní a poruchy chování způsobené užíváním alkoholu</c:v>
                </c:pt>
                <c:pt idx="16">
                  <c:v>I21 Akutní infarkt myokardu</c:v>
                </c:pt>
                <c:pt idx="17">
                  <c:v>R11 Nauzea a zvracení</c:v>
                </c:pt>
                <c:pt idx="18">
                  <c:v>S72 Zlomenina kosti stehenní [fractura femoris]</c:v>
                </c:pt>
              </c:strCache>
            </c:strRef>
          </c:cat>
          <c:val>
            <c:numRef>
              <c:f>List1!$B$2:$B$20</c:f>
              <c:numCache>
                <c:formatCode>0.0\ %</c:formatCode>
                <c:ptCount val="19"/>
                <c:pt idx="0">
                  <c:v>6.7748499512662597E-2</c:v>
                </c:pt>
                <c:pt idx="1">
                  <c:v>4.7605205109352004E-2</c:v>
                </c:pt>
                <c:pt idx="2">
                  <c:v>4.8515757254493176E-2</c:v>
                </c:pt>
                <c:pt idx="3">
                  <c:v>3.7392486448590341E-2</c:v>
                </c:pt>
                <c:pt idx="4">
                  <c:v>3.6900873788068118E-2</c:v>
                </c:pt>
                <c:pt idx="5">
                  <c:v>4.0893623570048609E-2</c:v>
                </c:pt>
                <c:pt idx="6">
                  <c:v>2.5683555342761032E-2</c:v>
                </c:pt>
                <c:pt idx="7">
                  <c:v>2.1793402985585179E-2</c:v>
                </c:pt>
                <c:pt idx="8">
                  <c:v>2.0493835604726431E-2</c:v>
                </c:pt>
                <c:pt idx="9">
                  <c:v>1.9775653631093966E-2</c:v>
                </c:pt>
                <c:pt idx="10">
                  <c:v>1.9502060498281598E-2</c:v>
                </c:pt>
                <c:pt idx="11">
                  <c:v>1.758263367589483E-2</c:v>
                </c:pt>
                <c:pt idx="12">
                  <c:v>1.9408012858877345E-3</c:v>
                </c:pt>
                <c:pt idx="13">
                  <c:v>2.0989723157948847E-2</c:v>
                </c:pt>
                <c:pt idx="14">
                  <c:v>1.8942049554556282E-2</c:v>
                </c:pt>
                <c:pt idx="15">
                  <c:v>3.2147193105453225E-3</c:v>
                </c:pt>
                <c:pt idx="16">
                  <c:v>1.4564559429558395E-2</c:v>
                </c:pt>
                <c:pt idx="17">
                  <c:v>1.0511961149775198E-2</c:v>
                </c:pt>
                <c:pt idx="18">
                  <c:v>1.0169969733759738E-2</c:v>
                </c:pt>
              </c:numCache>
            </c:numRef>
          </c:val>
          <c:extLst>
            <c:ext xmlns:c16="http://schemas.microsoft.com/office/drawing/2014/chart" uri="{C3380CC4-5D6E-409C-BE32-E72D297353CC}">
              <c16:uniqueId val="{00000001-9C77-44BD-9E3B-19F9D8323837}"/>
            </c:ext>
          </c:extLst>
        </c:ser>
        <c:ser>
          <c:idx val="1"/>
          <c:order val="1"/>
          <c:tx>
            <c:strRef>
              <c:f>List1!$C$1</c:f>
              <c:strCache>
                <c:ptCount val="1"/>
                <c:pt idx="0">
                  <c:v>ZZS – celá ČR</c:v>
                </c:pt>
              </c:strCache>
            </c:strRef>
          </c:tx>
          <c:spPr>
            <a:solidFill>
              <a:srgbClr val="DA2128"/>
            </a:solidFill>
            <a:ln>
              <a:solidFill>
                <a:sysClr val="windowText" lastClr="000000"/>
              </a:solidFill>
            </a:ln>
          </c:spPr>
          <c:invertIfNegative val="0"/>
          <c:dLbls>
            <c:spPr>
              <a:noFill/>
              <a:ln>
                <a:noFill/>
              </a:ln>
              <a:effectLst/>
            </c:spPr>
            <c:txPr>
              <a:bodyPr wrap="square" lIns="38100" tIns="19050" rIns="38100" bIns="19050" anchor="ctr">
                <a:spAutoFit/>
              </a:bodyPr>
              <a:lstStyle/>
              <a:p>
                <a:pPr>
                  <a:defRPr sz="1050"/>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ext>
            </c:extLst>
          </c:dLbls>
          <c:cat>
            <c:strRef>
              <c:f>List1!$A$2:$A$20</c:f>
              <c:strCache>
                <c:ptCount val="19"/>
                <c:pt idx="0">
                  <c:v>R10 Břišní a pánevní bolest</c:v>
                </c:pt>
                <c:pt idx="1">
                  <c:v>R55 Mdloba (synkopa) a zhroucení (kolaps)</c:v>
                </c:pt>
                <c:pt idx="2">
                  <c:v>R06 Nepravidelnosti dýchání</c:v>
                </c:pt>
                <c:pt idx="3">
                  <c:v>I10 Esenciální (primární) hypertenze</c:v>
                </c:pt>
                <c:pt idx="4">
                  <c:v>R07 Bolest v hrdle a na hrudi</c:v>
                </c:pt>
                <c:pt idx="5">
                  <c:v>M54 Dorzalgie</c:v>
                </c:pt>
                <c:pt idx="6">
                  <c:v>S00 Povrchní poranění hlavy</c:v>
                </c:pt>
                <c:pt idx="7">
                  <c:v>I64 Cévní mozková příhoda (mrtvice) neurčená jako krvácení nebo infarkt</c:v>
                </c:pt>
                <c:pt idx="8">
                  <c:v>G40 Epilepsie – padoucnice</c:v>
                </c:pt>
                <c:pt idx="9">
                  <c:v>R50 Horečka jiného a neznámého původu</c:v>
                </c:pt>
                <c:pt idx="10">
                  <c:v>S01 Otevřená rána hlavy</c:v>
                </c:pt>
                <c:pt idx="11">
                  <c:v>R42 Závrať (vertigo)</c:v>
                </c:pt>
                <c:pt idx="12">
                  <c:v>S09 Jiná a neurčená poranění hlavy</c:v>
                </c:pt>
                <c:pt idx="13">
                  <c:v>S06 Nitrolební poranění</c:v>
                </c:pt>
                <c:pt idx="14">
                  <c:v>R53 Nevolnost a únava</c:v>
                </c:pt>
                <c:pt idx="15">
                  <c:v>F10 Poruchy duševní a poruchy chování způsobené užíváním alkoholu</c:v>
                </c:pt>
                <c:pt idx="16">
                  <c:v>I21 Akutní infarkt myokardu</c:v>
                </c:pt>
                <c:pt idx="17">
                  <c:v>R11 Nauzea a zvracení</c:v>
                </c:pt>
                <c:pt idx="18">
                  <c:v>S72 Zlomenina kosti stehenní [fractura femoris]</c:v>
                </c:pt>
              </c:strCache>
            </c:strRef>
          </c:cat>
          <c:val>
            <c:numRef>
              <c:f>List1!$C$2:$C$20</c:f>
              <c:numCache>
                <c:formatCode>0.0\ %</c:formatCode>
                <c:ptCount val="19"/>
                <c:pt idx="0">
                  <c:v>6.1305886419373776E-2</c:v>
                </c:pt>
                <c:pt idx="1">
                  <c:v>5.4829014577515406E-2</c:v>
                </c:pt>
                <c:pt idx="2">
                  <c:v>5.2411462305299368E-2</c:v>
                </c:pt>
                <c:pt idx="3">
                  <c:v>4.2310456637789616E-2</c:v>
                </c:pt>
                <c:pt idx="4">
                  <c:v>3.7472279677615808E-2</c:v>
                </c:pt>
                <c:pt idx="5">
                  <c:v>2.8948081660421246E-2</c:v>
                </c:pt>
                <c:pt idx="6">
                  <c:v>2.8802580829223063E-2</c:v>
                </c:pt>
                <c:pt idx="7">
                  <c:v>2.5191614499607717E-2</c:v>
                </c:pt>
                <c:pt idx="8">
                  <c:v>2.3298128569625879E-2</c:v>
                </c:pt>
                <c:pt idx="9">
                  <c:v>2.29428256349202E-2</c:v>
                </c:pt>
                <c:pt idx="10">
                  <c:v>2.0648608908908361E-2</c:v>
                </c:pt>
                <c:pt idx="11">
                  <c:v>2.0634783038070523E-2</c:v>
                </c:pt>
                <c:pt idx="12">
                  <c:v>1.7900333027920576E-2</c:v>
                </c:pt>
                <c:pt idx="13">
                  <c:v>1.7231863145824533E-2</c:v>
                </c:pt>
                <c:pt idx="14">
                  <c:v>1.6393313106596367E-2</c:v>
                </c:pt>
                <c:pt idx="15">
                  <c:v>1.5673270531692516E-2</c:v>
                </c:pt>
                <c:pt idx="16">
                  <c:v>1.2946282102629658E-2</c:v>
                </c:pt>
                <c:pt idx="17">
                  <c:v>1.0848261067554741E-2</c:v>
                </c:pt>
                <c:pt idx="18">
                  <c:v>9.5179050513806672E-3</c:v>
                </c:pt>
              </c:numCache>
            </c:numRef>
          </c:val>
          <c:extLst>
            <c:ext xmlns:c16="http://schemas.microsoft.com/office/drawing/2014/chart" uri="{C3380CC4-5D6E-409C-BE32-E72D297353CC}">
              <c16:uniqueId val="{00000002-9C77-44BD-9E3B-19F9D8323837}"/>
            </c:ext>
          </c:extLst>
        </c:ser>
        <c:dLbls>
          <c:showLegendKey val="0"/>
          <c:showVal val="1"/>
          <c:showCatName val="0"/>
          <c:showSerName val="0"/>
          <c:showPercent val="0"/>
          <c:showBubbleSize val="0"/>
        </c:dLbls>
        <c:gapWidth val="50"/>
        <c:overlap val="-20"/>
        <c:axId val="470978072"/>
        <c:axId val="470981600"/>
      </c:barChart>
      <c:catAx>
        <c:axId val="470978072"/>
        <c:scaling>
          <c:orientation val="maxMin"/>
        </c:scaling>
        <c:delete val="0"/>
        <c:axPos val="l"/>
        <c:numFmt formatCode="General" sourceLinked="1"/>
        <c:majorTickMark val="out"/>
        <c:minorTickMark val="none"/>
        <c:tickLblPos val="none"/>
        <c:spPr>
          <a:noFill/>
          <a:ln w="9525" cap="flat" cmpd="sng" algn="ctr">
            <a:solidFill>
              <a:schemeClr val="tx1"/>
            </a:solidFill>
            <a:round/>
          </a:ln>
          <a:effectLst/>
        </c:spPr>
        <c:txPr>
          <a:bodyPr rot="-60000000" vert="horz"/>
          <a:lstStyle/>
          <a:p>
            <a:pPr>
              <a:defRPr/>
            </a:pPr>
            <a:endParaRPr lang="cs-CZ"/>
          </a:p>
        </c:txPr>
        <c:crossAx val="470981600"/>
        <c:crosses val="autoZero"/>
        <c:auto val="1"/>
        <c:lblAlgn val="ctr"/>
        <c:lblOffset val="100"/>
        <c:tickLblSkip val="1"/>
        <c:noMultiLvlLbl val="0"/>
      </c:catAx>
      <c:valAx>
        <c:axId val="470981600"/>
        <c:scaling>
          <c:orientation val="minMax"/>
        </c:scaling>
        <c:delete val="0"/>
        <c:axPos val="t"/>
        <c:title>
          <c:tx>
            <c:rich>
              <a:bodyPr/>
              <a:lstStyle/>
              <a:p>
                <a:pPr>
                  <a:defRPr/>
                </a:pPr>
                <a:r>
                  <a:rPr lang="cs-CZ" b="0" dirty="0"/>
                  <a:t>Podíl ošetřených osob</a:t>
                </a:r>
              </a:p>
            </c:rich>
          </c:tx>
          <c:layout>
            <c:manualLayout>
              <c:xMode val="edge"/>
              <c:yMode val="edge"/>
              <c:x val="0.50555368825869784"/>
              <c:y val="2.1269085950608002E-2"/>
            </c:manualLayout>
          </c:layout>
          <c:overlay val="0"/>
        </c:title>
        <c:numFmt formatCode="0\ %" sourceLinked="0"/>
        <c:majorTickMark val="out"/>
        <c:minorTickMark val="none"/>
        <c:tickLblPos val="nextTo"/>
        <c:spPr>
          <a:noFill/>
          <a:ln>
            <a:solidFill>
              <a:schemeClr val="tx1"/>
            </a:solidFill>
          </a:ln>
          <a:effectLst/>
        </c:spPr>
        <c:txPr>
          <a:bodyPr rot="-60000000" vert="horz"/>
          <a:lstStyle/>
          <a:p>
            <a:pPr>
              <a:defRPr/>
            </a:pPr>
            <a:endParaRPr lang="cs-CZ"/>
          </a:p>
        </c:txPr>
        <c:crossAx val="470978072"/>
        <c:crosses val="autoZero"/>
        <c:crossBetween val="between"/>
      </c:valAx>
      <c:spPr>
        <a:noFill/>
        <a:ln>
          <a:noFill/>
        </a:ln>
        <a:effectLst/>
      </c:spPr>
    </c:plotArea>
    <c:legend>
      <c:legendPos val="t"/>
      <c:layout>
        <c:manualLayout>
          <c:xMode val="edge"/>
          <c:yMode val="edge"/>
          <c:x val="0"/>
          <c:y val="5.626490541897905E-2"/>
          <c:w val="0.32758430434486335"/>
          <c:h val="7.8880824030833824E-2"/>
        </c:manualLayout>
      </c:layout>
      <c:overlay val="0"/>
    </c:legend>
    <c:plotVisOnly val="1"/>
    <c:dispBlanksAs val="gap"/>
    <c:showDLblsOverMax val="0"/>
  </c:chart>
  <c:spPr>
    <a:noFill/>
    <a:ln>
      <a:noFill/>
    </a:ln>
    <a:effectLst/>
  </c:spPr>
  <c:txPr>
    <a:bodyPr/>
    <a:lstStyle/>
    <a:p>
      <a:pPr>
        <a:defRPr sz="1400"/>
      </a:pPr>
      <a:endParaRPr lang="cs-CZ"/>
    </a:p>
  </c:txPr>
  <c:externalData r:id="rId2">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List1!$B$1</c:f>
              <c:strCache>
                <c:ptCount val="1"/>
                <c:pt idx="0">
                  <c:v>ČR</c:v>
                </c:pt>
              </c:strCache>
            </c:strRef>
          </c:tx>
          <c:dPt>
            <c:idx val="0"/>
            <c:bubble3D val="0"/>
            <c:spPr>
              <a:solidFill>
                <a:srgbClr val="BFBFBF"/>
              </a:solidFill>
              <a:ln w="19050">
                <a:solidFill>
                  <a:schemeClr val="lt1"/>
                </a:solidFill>
              </a:ln>
              <a:effectLst/>
            </c:spPr>
            <c:extLst>
              <c:ext xmlns:c16="http://schemas.microsoft.com/office/drawing/2014/chart" uri="{C3380CC4-5D6E-409C-BE32-E72D297353CC}">
                <c16:uniqueId val="{00000002-9401-4671-A5AE-5999B775C6F6}"/>
              </c:ext>
            </c:extLst>
          </c:dPt>
          <c:dPt>
            <c:idx val="1"/>
            <c:bubble3D val="0"/>
            <c:spPr>
              <a:solidFill>
                <a:srgbClr val="666699"/>
              </a:solidFill>
              <a:ln w="19050">
                <a:solidFill>
                  <a:schemeClr val="lt1"/>
                </a:solidFill>
              </a:ln>
              <a:effectLst/>
            </c:spPr>
            <c:extLst>
              <c:ext xmlns:c16="http://schemas.microsoft.com/office/drawing/2014/chart" uri="{C3380CC4-5D6E-409C-BE32-E72D297353CC}">
                <c16:uniqueId val="{00000003-9401-4671-A5AE-5999B775C6F6}"/>
              </c:ext>
            </c:extLst>
          </c:dPt>
          <c:dPt>
            <c:idx val="2"/>
            <c:bubble3D val="0"/>
            <c:spPr>
              <a:solidFill>
                <a:srgbClr val="800080"/>
              </a:solidFill>
              <a:ln w="19050">
                <a:solidFill>
                  <a:schemeClr val="lt1"/>
                </a:solidFill>
              </a:ln>
              <a:effectLst/>
            </c:spPr>
            <c:extLst>
              <c:ext xmlns:c16="http://schemas.microsoft.com/office/drawing/2014/chart" uri="{C3380CC4-5D6E-409C-BE32-E72D297353CC}">
                <c16:uniqueId val="{00000004-9401-4671-A5AE-5999B775C6F6}"/>
              </c:ext>
            </c:extLst>
          </c:dPt>
          <c:dPt>
            <c:idx val="3"/>
            <c:bubble3D val="0"/>
            <c:spPr>
              <a:solidFill>
                <a:srgbClr val="CC99FF"/>
              </a:solidFill>
              <a:ln w="19050">
                <a:solidFill>
                  <a:schemeClr val="lt1"/>
                </a:solidFill>
              </a:ln>
              <a:effectLst/>
            </c:spPr>
            <c:extLst>
              <c:ext xmlns:c16="http://schemas.microsoft.com/office/drawing/2014/chart" uri="{C3380CC4-5D6E-409C-BE32-E72D297353CC}">
                <c16:uniqueId val="{00000006-9401-4671-A5AE-5999B775C6F6}"/>
              </c:ext>
            </c:extLst>
          </c:dPt>
          <c:dPt>
            <c:idx val="4"/>
            <c:bubble3D val="0"/>
            <c:spPr>
              <a:solidFill>
                <a:srgbClr val="33CCFF"/>
              </a:solidFill>
              <a:ln w="19050">
                <a:solidFill>
                  <a:schemeClr val="lt1"/>
                </a:solidFill>
              </a:ln>
              <a:effectLst/>
            </c:spPr>
            <c:extLst>
              <c:ext xmlns:c16="http://schemas.microsoft.com/office/drawing/2014/chart" uri="{C3380CC4-5D6E-409C-BE32-E72D297353CC}">
                <c16:uniqueId val="{00000007-9401-4671-A5AE-5999B775C6F6}"/>
              </c:ext>
            </c:extLst>
          </c:dPt>
          <c:dPt>
            <c:idx val="5"/>
            <c:bubble3D val="0"/>
            <c:spPr>
              <a:solidFill>
                <a:srgbClr val="92D050"/>
              </a:solidFill>
              <a:ln w="19050">
                <a:solidFill>
                  <a:schemeClr val="lt1"/>
                </a:solidFill>
              </a:ln>
              <a:effectLst/>
            </c:spPr>
            <c:extLst>
              <c:ext xmlns:c16="http://schemas.microsoft.com/office/drawing/2014/chart" uri="{C3380CC4-5D6E-409C-BE32-E72D297353CC}">
                <c16:uniqueId val="{00000008-9401-4671-A5AE-5999B775C6F6}"/>
              </c:ext>
            </c:extLst>
          </c:dPt>
          <c:dPt>
            <c:idx val="6"/>
            <c:bubble3D val="0"/>
            <c:spPr>
              <a:solidFill>
                <a:srgbClr val="FF9900"/>
              </a:solidFill>
              <a:ln w="19050">
                <a:solidFill>
                  <a:schemeClr val="lt1"/>
                </a:solidFill>
              </a:ln>
              <a:effectLst/>
            </c:spPr>
            <c:extLst>
              <c:ext xmlns:c16="http://schemas.microsoft.com/office/drawing/2014/chart" uri="{C3380CC4-5D6E-409C-BE32-E72D297353CC}">
                <c16:uniqueId val="{00000009-9401-4671-A5AE-5999B775C6F6}"/>
              </c:ext>
            </c:extLst>
          </c:dPt>
          <c:dPt>
            <c:idx val="7"/>
            <c:bubble3D val="0"/>
            <c:spPr>
              <a:solidFill>
                <a:srgbClr val="FF0000"/>
              </a:solidFill>
              <a:ln w="19050">
                <a:solidFill>
                  <a:schemeClr val="lt1"/>
                </a:solidFill>
              </a:ln>
              <a:effectLst/>
            </c:spPr>
            <c:extLst>
              <c:ext xmlns:c16="http://schemas.microsoft.com/office/drawing/2014/chart" uri="{C3380CC4-5D6E-409C-BE32-E72D297353CC}">
                <c16:uniqueId val="{0000000A-9401-4671-A5AE-5999B775C6F6}"/>
              </c:ext>
            </c:extLst>
          </c:dPt>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List1!$A$2:$A$9</c:f>
              <c:strCache>
                <c:ptCount val="8"/>
                <c:pt idx="0">
                  <c:v>Ostatní</c:v>
                </c:pt>
                <c:pt idx="1">
                  <c:v>Nemoci nervové soustavy, oka a ucha</c:v>
                </c:pt>
                <c:pt idx="2">
                  <c:v>Těhotenství, porod, šestinedělí</c:v>
                </c:pt>
                <c:pt idx="3">
                  <c:v>Novotvary</c:v>
                </c:pt>
                <c:pt idx="4">
                  <c:v>Nemoci svalové, kosterní soustavy a kůže</c:v>
                </c:pt>
                <c:pt idx="5">
                  <c:v>Nemoci trávící, močové a pohlavní soustavy</c:v>
                </c:pt>
                <c:pt idx="6">
                  <c:v>Nemoci cévní a dýchací soustavy</c:v>
                </c:pt>
                <c:pt idx="7">
                  <c:v>Psychiatrické diagnózy</c:v>
                </c:pt>
              </c:strCache>
            </c:strRef>
          </c:cat>
          <c:val>
            <c:numRef>
              <c:f>List1!$B$2:$B$9</c:f>
              <c:numCache>
                <c:formatCode>0.0%</c:formatCode>
                <c:ptCount val="8"/>
                <c:pt idx="0">
                  <c:v>0.3135457608302486</c:v>
                </c:pt>
                <c:pt idx="1">
                  <c:v>5.1201370094610912E-2</c:v>
                </c:pt>
                <c:pt idx="2">
                  <c:v>7.3193792724669943E-2</c:v>
                </c:pt>
                <c:pt idx="3">
                  <c:v>7.4691805492112323E-2</c:v>
                </c:pt>
                <c:pt idx="4">
                  <c:v>9.0134987536242508E-2</c:v>
                </c:pt>
                <c:pt idx="5">
                  <c:v>0.16279562444747481</c:v>
                </c:pt>
                <c:pt idx="6">
                  <c:v>0.20120050042922982</c:v>
                </c:pt>
                <c:pt idx="7">
                  <c:v>3.3236158445411064E-2</c:v>
                </c:pt>
              </c:numCache>
            </c:numRef>
          </c:val>
          <c:extLst>
            <c:ext xmlns:c16="http://schemas.microsoft.com/office/drawing/2014/chart" uri="{C3380CC4-5D6E-409C-BE32-E72D297353CC}">
              <c16:uniqueId val="{00000000-9401-4671-A5AE-5999B775C6F6}"/>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3">
    <c:autoUpdate val="0"/>
  </c:externalData>
</c:chartSpace>
</file>

<file path=ppt/charts/chart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List1!$B$1</c:f>
              <c:strCache>
                <c:ptCount val="1"/>
                <c:pt idx="0">
                  <c:v>S1</c:v>
                </c:pt>
              </c:strCache>
            </c:strRef>
          </c:tx>
          <c:spPr>
            <a:solidFill>
              <a:srgbClr val="037BC1"/>
            </a:solidFill>
            <a:ln>
              <a:noFill/>
            </a:ln>
            <a:effectLst/>
          </c:spPr>
          <c:invertIfNegative val="0"/>
          <c:dLbls>
            <c:numFmt formatCode="#,##0" sourceLinked="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List1!$A$2:$A$10</c:f>
              <c:numCache>
                <c:formatCode>General</c:formatCode>
                <c:ptCount val="9"/>
                <c:pt idx="0">
                  <c:v>2010</c:v>
                </c:pt>
                <c:pt idx="1">
                  <c:v>2011</c:v>
                </c:pt>
                <c:pt idx="2">
                  <c:v>2012</c:v>
                </c:pt>
                <c:pt idx="3">
                  <c:v>2013</c:v>
                </c:pt>
                <c:pt idx="4">
                  <c:v>2014</c:v>
                </c:pt>
                <c:pt idx="5">
                  <c:v>2015</c:v>
                </c:pt>
                <c:pt idx="6">
                  <c:v>2016</c:v>
                </c:pt>
                <c:pt idx="7">
                  <c:v>2017</c:v>
                </c:pt>
                <c:pt idx="8">
                  <c:v>2018</c:v>
                </c:pt>
              </c:numCache>
            </c:numRef>
          </c:cat>
          <c:val>
            <c:numRef>
              <c:f>List1!$B$2:$B$10</c:f>
              <c:numCache>
                <c:formatCode>General</c:formatCode>
                <c:ptCount val="9"/>
                <c:pt idx="0">
                  <c:v>60340933</c:v>
                </c:pt>
                <c:pt idx="1">
                  <c:v>59797128</c:v>
                </c:pt>
                <c:pt idx="2">
                  <c:v>60164523</c:v>
                </c:pt>
                <c:pt idx="3">
                  <c:v>61167346</c:v>
                </c:pt>
                <c:pt idx="4">
                  <c:v>62303909</c:v>
                </c:pt>
                <c:pt idx="5">
                  <c:v>63799600</c:v>
                </c:pt>
                <c:pt idx="6">
                  <c:v>63507337</c:v>
                </c:pt>
                <c:pt idx="7">
                  <c:v>63171086</c:v>
                </c:pt>
                <c:pt idx="8">
                  <c:v>64939346</c:v>
                </c:pt>
              </c:numCache>
            </c:numRef>
          </c:val>
          <c:extLst>
            <c:ext xmlns:c16="http://schemas.microsoft.com/office/drawing/2014/chart" uri="{C3380CC4-5D6E-409C-BE32-E72D297353CC}">
              <c16:uniqueId val="{00000000-68C7-4AC3-9733-190179504005}"/>
            </c:ext>
          </c:extLst>
        </c:ser>
        <c:dLbls>
          <c:dLblPos val="ctr"/>
          <c:showLegendKey val="0"/>
          <c:showVal val="1"/>
          <c:showCatName val="0"/>
          <c:showSerName val="0"/>
          <c:showPercent val="0"/>
          <c:showBubbleSize val="0"/>
        </c:dLbls>
        <c:gapWidth val="50"/>
        <c:axId val="955764208"/>
        <c:axId val="955757152"/>
      </c:barChart>
      <c:catAx>
        <c:axId val="955764208"/>
        <c:scaling>
          <c:orientation val="maxMin"/>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955757152"/>
        <c:crosses val="autoZero"/>
        <c:auto val="1"/>
        <c:lblAlgn val="ctr"/>
        <c:lblOffset val="100"/>
        <c:noMultiLvlLbl val="0"/>
      </c:catAx>
      <c:valAx>
        <c:axId val="955757152"/>
        <c:scaling>
          <c:orientation val="minMax"/>
          <c:min val="0"/>
        </c:scaling>
        <c:delete val="0"/>
        <c:axPos val="t"/>
        <c:majorGridlines>
          <c:spPr>
            <a:ln w="9525" cap="flat" cmpd="sng" algn="ctr">
              <a:solidFill>
                <a:schemeClr val="tx1">
                  <a:lumMod val="15000"/>
                  <a:lumOff val="85000"/>
                </a:schemeClr>
              </a:solidFill>
              <a:round/>
            </a:ln>
            <a:effectLst/>
          </c:spPr>
        </c:majorGridlines>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955764208"/>
        <c:crosses val="autoZero"/>
        <c:crossBetween val="between"/>
      </c:valAx>
      <c:spPr>
        <a:noFill/>
        <a:ln>
          <a:noFill/>
        </a:ln>
        <a:effectLst/>
      </c:spPr>
    </c:plotArea>
    <c:plotVisOnly val="1"/>
    <c:dispBlanksAs val="gap"/>
    <c:showDLblsOverMax val="0"/>
  </c:chart>
  <c:spPr>
    <a:noFill/>
    <a:ln>
      <a:noFill/>
    </a:ln>
    <a:effectLst/>
  </c:spPr>
  <c:txPr>
    <a:bodyPr/>
    <a:lstStyle/>
    <a:p>
      <a:pPr>
        <a:defRPr sz="1400">
          <a:solidFill>
            <a:schemeClr val="tx1"/>
          </a:solidFill>
        </a:defRPr>
      </a:pPr>
      <a:endParaRPr lang="cs-CZ"/>
    </a:p>
  </c:txPr>
  <c:externalData r:id="rId3">
    <c:autoUpdate val="0"/>
  </c:externalData>
</c:chartSpace>
</file>

<file path=ppt/charts/chart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995925777834474"/>
          <c:y val="0.1224541800083299"/>
          <c:w val="0.80203200133210839"/>
          <c:h val="0.87754581999167014"/>
        </c:manualLayout>
      </c:layout>
      <c:barChart>
        <c:barDir val="bar"/>
        <c:grouping val="clustered"/>
        <c:varyColors val="0"/>
        <c:ser>
          <c:idx val="0"/>
          <c:order val="0"/>
          <c:tx>
            <c:strRef>
              <c:f>List1!$B$1</c:f>
              <c:strCache>
                <c:ptCount val="1"/>
                <c:pt idx="0">
                  <c:v>KRAJ</c:v>
                </c:pt>
              </c:strCache>
            </c:strRef>
          </c:tx>
          <c:spPr>
            <a:solidFill>
              <a:srgbClr val="037BC1"/>
            </a:solidFill>
            <a:ln>
              <a:noFill/>
            </a:ln>
            <a:effectLst/>
          </c:spPr>
          <c:invertIfNegative val="0"/>
          <c:dLbls>
            <c:numFmt formatCode="#,##0" sourceLinked="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List1!$A$2:$A$10</c:f>
              <c:numCache>
                <c:formatCode>General</c:formatCode>
                <c:ptCount val="9"/>
                <c:pt idx="0">
                  <c:v>2010</c:v>
                </c:pt>
                <c:pt idx="1">
                  <c:v>2011</c:v>
                </c:pt>
                <c:pt idx="2">
                  <c:v>2012</c:v>
                </c:pt>
                <c:pt idx="3">
                  <c:v>2013</c:v>
                </c:pt>
                <c:pt idx="4">
                  <c:v>2014</c:v>
                </c:pt>
                <c:pt idx="5">
                  <c:v>2015</c:v>
                </c:pt>
                <c:pt idx="6">
                  <c:v>2016</c:v>
                </c:pt>
                <c:pt idx="7">
                  <c:v>2017</c:v>
                </c:pt>
                <c:pt idx="8">
                  <c:v>2018</c:v>
                </c:pt>
              </c:numCache>
            </c:numRef>
          </c:cat>
          <c:val>
            <c:numRef>
              <c:f>List1!$B$2:$B$10</c:f>
              <c:numCache>
                <c:formatCode>0</c:formatCode>
                <c:ptCount val="9"/>
                <c:pt idx="0">
                  <c:v>2102092</c:v>
                </c:pt>
                <c:pt idx="1">
                  <c:v>2097715</c:v>
                </c:pt>
                <c:pt idx="2">
                  <c:v>2115351</c:v>
                </c:pt>
                <c:pt idx="3">
                  <c:v>2141117</c:v>
                </c:pt>
                <c:pt idx="4">
                  <c:v>2178963</c:v>
                </c:pt>
                <c:pt idx="5">
                  <c:v>2204383</c:v>
                </c:pt>
                <c:pt idx="6">
                  <c:v>2236069</c:v>
                </c:pt>
                <c:pt idx="7">
                  <c:v>2214877</c:v>
                </c:pt>
                <c:pt idx="8">
                  <c:v>2282833</c:v>
                </c:pt>
              </c:numCache>
            </c:numRef>
          </c:val>
          <c:extLst>
            <c:ext xmlns:c16="http://schemas.microsoft.com/office/drawing/2014/chart" uri="{C3380CC4-5D6E-409C-BE32-E72D297353CC}">
              <c16:uniqueId val="{00000000-4573-4310-82F6-3651E3B470E8}"/>
            </c:ext>
          </c:extLst>
        </c:ser>
        <c:dLbls>
          <c:dLblPos val="ctr"/>
          <c:showLegendKey val="0"/>
          <c:showVal val="1"/>
          <c:showCatName val="0"/>
          <c:showSerName val="0"/>
          <c:showPercent val="0"/>
          <c:showBubbleSize val="0"/>
        </c:dLbls>
        <c:gapWidth val="50"/>
        <c:axId val="693964744"/>
        <c:axId val="758069488"/>
      </c:barChart>
      <c:catAx>
        <c:axId val="693964744"/>
        <c:scaling>
          <c:orientation val="maxMin"/>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758069488"/>
        <c:crosses val="autoZero"/>
        <c:auto val="1"/>
        <c:lblAlgn val="ctr"/>
        <c:lblOffset val="100"/>
        <c:noMultiLvlLbl val="0"/>
      </c:catAx>
      <c:valAx>
        <c:axId val="758069488"/>
        <c:scaling>
          <c:orientation val="minMax"/>
          <c:min val="0"/>
        </c:scaling>
        <c:delete val="0"/>
        <c:axPos val="t"/>
        <c:majorGridlines>
          <c:spPr>
            <a:ln w="9525" cap="flat" cmpd="sng" algn="ctr">
              <a:solidFill>
                <a:schemeClr val="tx1">
                  <a:lumMod val="15000"/>
                  <a:lumOff val="85000"/>
                </a:schemeClr>
              </a:solidFill>
              <a:round/>
            </a:ln>
            <a:effectLst/>
          </c:spPr>
        </c:majorGridlines>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693964744"/>
        <c:crosses val="autoZero"/>
        <c:crossBetween val="between"/>
      </c:valAx>
      <c:spPr>
        <a:noFill/>
        <a:ln>
          <a:noFill/>
        </a:ln>
        <a:effectLst/>
      </c:spPr>
    </c:plotArea>
    <c:plotVisOnly val="1"/>
    <c:dispBlanksAs val="gap"/>
    <c:showDLblsOverMax val="0"/>
  </c:chart>
  <c:spPr>
    <a:noFill/>
    <a:ln>
      <a:noFill/>
    </a:ln>
    <a:effectLst/>
  </c:spPr>
  <c:txPr>
    <a:bodyPr/>
    <a:lstStyle/>
    <a:p>
      <a:pPr>
        <a:defRPr sz="1400">
          <a:solidFill>
            <a:schemeClr val="tx1"/>
          </a:solidFill>
        </a:defRPr>
      </a:pPr>
      <a:endParaRPr lang="cs-CZ"/>
    </a:p>
  </c:txPr>
  <c:externalData r:id="rId3">
    <c:autoUpdate val="0"/>
  </c:externalData>
</c:chartSpace>
</file>

<file path=ppt/charts/chart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5"/>
    </mc:Choice>
    <mc:Fallback>
      <c:style val="5"/>
    </mc:Fallback>
  </mc:AlternateContent>
  <c:clrMapOvr bg1="lt1" tx1="dk1" bg2="lt2" tx2="dk2" accent1="accent1" accent2="accent2" accent3="accent3" accent4="accent4" accent5="accent5" accent6="accent6" hlink="hlink" folHlink="folHlink"/>
  <c:chart>
    <c:autoTitleDeleted val="1"/>
    <c:plotArea>
      <c:layout/>
      <c:barChart>
        <c:barDir val="bar"/>
        <c:grouping val="stacked"/>
        <c:varyColors val="0"/>
        <c:ser>
          <c:idx val="0"/>
          <c:order val="0"/>
          <c:tx>
            <c:strRef>
              <c:f>Sheet1!$B$1</c:f>
              <c:strCache>
                <c:ptCount val="1"/>
                <c:pt idx="0">
                  <c:v>Ambulantní péče – mimo nemocnice</c:v>
                </c:pt>
              </c:strCache>
            </c:strRef>
          </c:tx>
          <c:spPr>
            <a:solidFill>
              <a:srgbClr val="FF7C8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Hlavní město Praha</c:v>
                </c:pt>
                <c:pt idx="1">
                  <c:v>Olomoucký kraj</c:v>
                </c:pt>
                <c:pt idx="2">
                  <c:v>Moravskoslezský kraj</c:v>
                </c:pt>
                <c:pt idx="3">
                  <c:v>Česká republika</c:v>
                </c:pt>
                <c:pt idx="4">
                  <c:v>Středočeský kraj</c:v>
                </c:pt>
                <c:pt idx="5">
                  <c:v>Zlínský kraj</c:v>
                </c:pt>
                <c:pt idx="6">
                  <c:v>Plzeňský kraj</c:v>
                </c:pt>
                <c:pt idx="7">
                  <c:v>Jihomoravský kraj</c:v>
                </c:pt>
                <c:pt idx="8">
                  <c:v>Královéhradecký kraj</c:v>
                </c:pt>
                <c:pt idx="9">
                  <c:v>Pardubický kraj</c:v>
                </c:pt>
                <c:pt idx="10">
                  <c:v>Ústecký kraj</c:v>
                </c:pt>
                <c:pt idx="11">
                  <c:v>Jihočeský kraj</c:v>
                </c:pt>
                <c:pt idx="12">
                  <c:v>Vysočina</c:v>
                </c:pt>
                <c:pt idx="13">
                  <c:v>Karlovarský kraj</c:v>
                </c:pt>
                <c:pt idx="14">
                  <c:v>Liberecký kraj</c:v>
                </c:pt>
              </c:strCache>
            </c:strRef>
          </c:cat>
          <c:val>
            <c:numRef>
              <c:f>Sheet1!$B$2:$B$16</c:f>
              <c:numCache>
                <c:formatCode>0.00</c:formatCode>
                <c:ptCount val="15"/>
                <c:pt idx="0">
                  <c:v>4.651110760989436</c:v>
                </c:pt>
                <c:pt idx="1">
                  <c:v>4.1326620788652937</c:v>
                </c:pt>
                <c:pt idx="2">
                  <c:v>3.9793813405782088</c:v>
                </c:pt>
                <c:pt idx="3">
                  <c:v>3.8788436944485705</c:v>
                </c:pt>
                <c:pt idx="4">
                  <c:v>3.6137731282485439</c:v>
                </c:pt>
                <c:pt idx="5">
                  <c:v>3.8120646467419181</c:v>
                </c:pt>
                <c:pt idx="6">
                  <c:v>3.9529575129462802</c:v>
                </c:pt>
                <c:pt idx="7">
                  <c:v>3.7615893592543101</c:v>
                </c:pt>
                <c:pt idx="8">
                  <c:v>3.7283725085710824</c:v>
                </c:pt>
                <c:pt idx="9">
                  <c:v>4.0686944377558412</c:v>
                </c:pt>
                <c:pt idx="10">
                  <c:v>3.675864632333234</c:v>
                </c:pt>
                <c:pt idx="11">
                  <c:v>3.4407630412429815</c:v>
                </c:pt>
                <c:pt idx="12">
                  <c:v>3.4645779430630355</c:v>
                </c:pt>
                <c:pt idx="13">
                  <c:v>3.9797788577137174</c:v>
                </c:pt>
                <c:pt idx="14">
                  <c:v>3.1570669009619454</c:v>
                </c:pt>
              </c:numCache>
            </c:numRef>
          </c:val>
          <c:extLst>
            <c:ext xmlns:c16="http://schemas.microsoft.com/office/drawing/2014/chart" uri="{C3380CC4-5D6E-409C-BE32-E72D297353CC}">
              <c16:uniqueId val="{00000000-48E1-41B8-B60E-0FB9BDA8E29C}"/>
            </c:ext>
          </c:extLst>
        </c:ser>
        <c:ser>
          <c:idx val="1"/>
          <c:order val="1"/>
          <c:tx>
            <c:strRef>
              <c:f>Sheet1!$C$1</c:f>
              <c:strCache>
                <c:ptCount val="1"/>
                <c:pt idx="0">
                  <c:v>Ambulantní péče – nemocnice</c:v>
                </c:pt>
              </c:strCache>
            </c:strRef>
          </c:tx>
          <c:spPr>
            <a:solidFill>
              <a:srgbClr val="9BC2E6"/>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Hlavní město Praha</c:v>
                </c:pt>
                <c:pt idx="1">
                  <c:v>Olomoucký kraj</c:v>
                </c:pt>
                <c:pt idx="2">
                  <c:v>Moravskoslezský kraj</c:v>
                </c:pt>
                <c:pt idx="3">
                  <c:v>Česká republika</c:v>
                </c:pt>
                <c:pt idx="4">
                  <c:v>Středočeský kraj</c:v>
                </c:pt>
                <c:pt idx="5">
                  <c:v>Zlínský kraj</c:v>
                </c:pt>
                <c:pt idx="6">
                  <c:v>Plzeňský kraj</c:v>
                </c:pt>
                <c:pt idx="7">
                  <c:v>Jihomoravský kraj</c:v>
                </c:pt>
                <c:pt idx="8">
                  <c:v>Královéhradecký kraj</c:v>
                </c:pt>
                <c:pt idx="9">
                  <c:v>Pardubický kraj</c:v>
                </c:pt>
                <c:pt idx="10">
                  <c:v>Ústecký kraj</c:v>
                </c:pt>
                <c:pt idx="11">
                  <c:v>Jihočeský kraj</c:v>
                </c:pt>
                <c:pt idx="12">
                  <c:v>Vysočina</c:v>
                </c:pt>
                <c:pt idx="13">
                  <c:v>Karlovarský kraj</c:v>
                </c:pt>
                <c:pt idx="14">
                  <c:v>Liberecký kraj</c:v>
                </c:pt>
              </c:strCache>
            </c:strRef>
          </c:cat>
          <c:val>
            <c:numRef>
              <c:f>Sheet1!$C$2:$C$16</c:f>
              <c:numCache>
                <c:formatCode>0.00</c:formatCode>
                <c:ptCount val="15"/>
                <c:pt idx="0">
                  <c:v>2.243359067275879</c:v>
                </c:pt>
                <c:pt idx="1">
                  <c:v>2.7316815983634473</c:v>
                </c:pt>
                <c:pt idx="2">
                  <c:v>2.6414510447994197</c:v>
                </c:pt>
                <c:pt idx="3">
                  <c:v>2.3938991740405684</c:v>
                </c:pt>
                <c:pt idx="4">
                  <c:v>2.6470964689147247</c:v>
                </c:pt>
                <c:pt idx="5">
                  <c:v>2.4306299969117768</c:v>
                </c:pt>
                <c:pt idx="6">
                  <c:v>2.2511341381151082</c:v>
                </c:pt>
                <c:pt idx="7">
                  <c:v>2.423438609167158</c:v>
                </c:pt>
                <c:pt idx="8">
                  <c:v>2.3864129961066878</c:v>
                </c:pt>
                <c:pt idx="9">
                  <c:v>1.9261642186371328</c:v>
                </c:pt>
                <c:pt idx="10">
                  <c:v>2.2462404640620077</c:v>
                </c:pt>
                <c:pt idx="11">
                  <c:v>2.3561628873989942</c:v>
                </c:pt>
                <c:pt idx="12">
                  <c:v>2.3138704056233701</c:v>
                </c:pt>
                <c:pt idx="13">
                  <c:v>1.653338300286163</c:v>
                </c:pt>
                <c:pt idx="14">
                  <c:v>2.0891922247785377</c:v>
                </c:pt>
              </c:numCache>
            </c:numRef>
          </c:val>
          <c:extLst>
            <c:ext xmlns:c16="http://schemas.microsoft.com/office/drawing/2014/chart" uri="{C3380CC4-5D6E-409C-BE32-E72D297353CC}">
              <c16:uniqueId val="{00000001-48E1-41B8-B60E-0FB9BDA8E29C}"/>
            </c:ext>
          </c:extLst>
        </c:ser>
        <c:dLbls>
          <c:showLegendKey val="0"/>
          <c:showVal val="0"/>
          <c:showCatName val="0"/>
          <c:showSerName val="0"/>
          <c:showPercent val="0"/>
          <c:showBubbleSize val="0"/>
        </c:dLbls>
        <c:gapWidth val="50"/>
        <c:overlap val="100"/>
        <c:axId val="613171976"/>
        <c:axId val="613172304"/>
      </c:barChart>
      <c:catAx>
        <c:axId val="613171976"/>
        <c:scaling>
          <c:orientation val="maxMin"/>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613172304"/>
        <c:crosses val="autoZero"/>
        <c:auto val="1"/>
        <c:lblAlgn val="ctr"/>
        <c:lblOffset val="100"/>
        <c:noMultiLvlLbl val="0"/>
      </c:catAx>
      <c:valAx>
        <c:axId val="613172304"/>
        <c:scaling>
          <c:orientation val="minMax"/>
        </c:scaling>
        <c:delete val="0"/>
        <c:axPos val="t"/>
        <c:numFmt formatCode="0" sourceLinked="0"/>
        <c:majorTickMark val="out"/>
        <c:minorTickMark val="none"/>
        <c:tickLblPos val="nextTo"/>
        <c:spPr>
          <a:noFill/>
          <a:ln>
            <a:solidFill>
              <a:sysClr val="windowText" lastClr="000000"/>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crossAx val="613171976"/>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1" i="0" u="none" strike="noStrike" kern="1200" baseline="0">
              <a:solidFill>
                <a:schemeClr val="tx1"/>
              </a:solidFill>
              <a:latin typeface="+mn-lt"/>
              <a:ea typeface="+mn-ea"/>
              <a:cs typeface="+mn-cs"/>
            </a:defRPr>
          </a:pPr>
          <a:endParaRPr lang="cs-CZ"/>
        </a:p>
      </c:txPr>
    </c:legend>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List1!$B$1</c:f>
              <c:strCache>
                <c:ptCount val="1"/>
                <c:pt idx="0">
                  <c:v>Praktičtí lékaři pro dospělé</c:v>
                </c:pt>
              </c:strCache>
            </c:strRef>
          </c:tx>
          <c:spPr>
            <a:solidFill>
              <a:srgbClr val="037BC1"/>
            </a:solidFill>
            <a:ln>
              <a:noFill/>
            </a:ln>
            <a:effectLst/>
          </c:spPr>
          <c:invertIfNegative val="0"/>
          <c:dLbls>
            <c:numFmt formatCode="#,##0" sourceLinked="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List1!$A$2:$A$10</c:f>
              <c:numCache>
                <c:formatCode>General</c:formatCode>
                <c:ptCount val="9"/>
                <c:pt idx="0">
                  <c:v>2010</c:v>
                </c:pt>
                <c:pt idx="1">
                  <c:v>2011</c:v>
                </c:pt>
                <c:pt idx="2">
                  <c:v>2012</c:v>
                </c:pt>
                <c:pt idx="3">
                  <c:v>2013</c:v>
                </c:pt>
                <c:pt idx="4">
                  <c:v>2014</c:v>
                </c:pt>
                <c:pt idx="5">
                  <c:v>2015</c:v>
                </c:pt>
                <c:pt idx="6">
                  <c:v>2016</c:v>
                </c:pt>
                <c:pt idx="7">
                  <c:v>2017</c:v>
                </c:pt>
                <c:pt idx="8">
                  <c:v>2018</c:v>
                </c:pt>
              </c:numCache>
            </c:numRef>
          </c:cat>
          <c:val>
            <c:numRef>
              <c:f>List1!$B$2:$B$10</c:f>
              <c:numCache>
                <c:formatCode>General</c:formatCode>
                <c:ptCount val="9"/>
                <c:pt idx="0">
                  <c:v>11009873</c:v>
                </c:pt>
                <c:pt idx="1">
                  <c:v>11562382</c:v>
                </c:pt>
                <c:pt idx="2">
                  <c:v>12672199</c:v>
                </c:pt>
                <c:pt idx="3">
                  <c:v>13102334</c:v>
                </c:pt>
                <c:pt idx="4">
                  <c:v>12205909</c:v>
                </c:pt>
                <c:pt idx="5">
                  <c:v>17166694</c:v>
                </c:pt>
                <c:pt idx="6">
                  <c:v>17798877</c:v>
                </c:pt>
                <c:pt idx="7">
                  <c:v>18023304</c:v>
                </c:pt>
                <c:pt idx="8">
                  <c:v>18958069</c:v>
                </c:pt>
              </c:numCache>
            </c:numRef>
          </c:val>
          <c:extLst>
            <c:ext xmlns:c16="http://schemas.microsoft.com/office/drawing/2014/chart" uri="{C3380CC4-5D6E-409C-BE32-E72D297353CC}">
              <c16:uniqueId val="{00000000-68C7-4AC3-9733-190179504005}"/>
            </c:ext>
          </c:extLst>
        </c:ser>
        <c:dLbls>
          <c:dLblPos val="ctr"/>
          <c:showLegendKey val="0"/>
          <c:showVal val="1"/>
          <c:showCatName val="0"/>
          <c:showSerName val="0"/>
          <c:showPercent val="0"/>
          <c:showBubbleSize val="0"/>
        </c:dLbls>
        <c:gapWidth val="50"/>
        <c:axId val="641544992"/>
        <c:axId val="641541464"/>
      </c:barChart>
      <c:catAx>
        <c:axId val="641544992"/>
        <c:scaling>
          <c:orientation val="maxMin"/>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641541464"/>
        <c:crosses val="autoZero"/>
        <c:auto val="1"/>
        <c:lblAlgn val="ctr"/>
        <c:lblOffset val="100"/>
        <c:noMultiLvlLbl val="0"/>
      </c:catAx>
      <c:valAx>
        <c:axId val="641541464"/>
        <c:scaling>
          <c:orientation val="minMax"/>
          <c:min val="0"/>
        </c:scaling>
        <c:delete val="0"/>
        <c:axPos val="t"/>
        <c:majorGridlines>
          <c:spPr>
            <a:ln w="9525" cap="flat" cmpd="sng" algn="ctr">
              <a:solidFill>
                <a:schemeClr val="tx1">
                  <a:lumMod val="15000"/>
                  <a:lumOff val="85000"/>
                </a:schemeClr>
              </a:solidFill>
              <a:round/>
            </a:ln>
            <a:effectLst/>
          </c:spPr>
        </c:majorGridlines>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641544992"/>
        <c:crosses val="autoZero"/>
        <c:crossBetween val="between"/>
      </c:valAx>
      <c:spPr>
        <a:noFill/>
        <a:ln>
          <a:noFill/>
        </a:ln>
        <a:effectLst/>
      </c:spPr>
    </c:plotArea>
    <c:plotVisOnly val="1"/>
    <c:dispBlanksAs val="gap"/>
    <c:showDLblsOverMax val="0"/>
  </c:chart>
  <c:spPr>
    <a:noFill/>
    <a:ln>
      <a:noFill/>
    </a:ln>
    <a:effectLst/>
  </c:spPr>
  <c:txPr>
    <a:bodyPr/>
    <a:lstStyle/>
    <a:p>
      <a:pPr>
        <a:defRPr sz="1400">
          <a:solidFill>
            <a:schemeClr val="tx1"/>
          </a:solidFill>
        </a:defRPr>
      </a:pPr>
      <a:endParaRPr lang="cs-CZ"/>
    </a:p>
  </c:txPr>
  <c:externalData r:id="rId3">
    <c:autoUpdate val="0"/>
  </c:externalData>
</c:chartSpace>
</file>

<file path=ppt/charts/chart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List1!$B$1</c:f>
              <c:strCache>
                <c:ptCount val="1"/>
                <c:pt idx="0">
                  <c:v>Praktičtí lékaři pro dospělé</c:v>
                </c:pt>
              </c:strCache>
            </c:strRef>
          </c:tx>
          <c:spPr>
            <a:solidFill>
              <a:srgbClr val="037BC1"/>
            </a:solidFill>
            <a:ln>
              <a:noFill/>
            </a:ln>
            <a:effectLst/>
          </c:spPr>
          <c:invertIfNegative val="0"/>
          <c:dLbls>
            <c:numFmt formatCode="#,##0" sourceLinked="0"/>
            <c:spPr>
              <a:noFill/>
              <a:ln>
                <a:noFill/>
              </a:ln>
              <a:effectLst/>
            </c:spPr>
            <c:txPr>
              <a:bodyPr rot="0" spcFirstLastPara="1" vertOverflow="ellipsis" vert="horz" wrap="square" anchor="ctr" anchorCtr="1"/>
              <a:lstStyle/>
              <a:p>
                <a:pPr>
                  <a:defRPr sz="1300" b="0"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List1!$A$2:$A$10</c:f>
              <c:numCache>
                <c:formatCode>General</c:formatCode>
                <c:ptCount val="9"/>
                <c:pt idx="0">
                  <c:v>2010</c:v>
                </c:pt>
                <c:pt idx="1">
                  <c:v>2011</c:v>
                </c:pt>
                <c:pt idx="2">
                  <c:v>2012</c:v>
                </c:pt>
                <c:pt idx="3">
                  <c:v>2013</c:v>
                </c:pt>
                <c:pt idx="4">
                  <c:v>2014</c:v>
                </c:pt>
                <c:pt idx="5">
                  <c:v>2015</c:v>
                </c:pt>
                <c:pt idx="6">
                  <c:v>2016</c:v>
                </c:pt>
                <c:pt idx="7">
                  <c:v>2017</c:v>
                </c:pt>
                <c:pt idx="8">
                  <c:v>2018</c:v>
                </c:pt>
              </c:numCache>
            </c:numRef>
          </c:cat>
          <c:val>
            <c:numRef>
              <c:f>List1!$B$2:$B$10</c:f>
              <c:numCache>
                <c:formatCode>General</c:formatCode>
                <c:ptCount val="9"/>
                <c:pt idx="0">
                  <c:v>11009873</c:v>
                </c:pt>
                <c:pt idx="1">
                  <c:v>11562382</c:v>
                </c:pt>
                <c:pt idx="2">
                  <c:v>12672199</c:v>
                </c:pt>
                <c:pt idx="3">
                  <c:v>13102334</c:v>
                </c:pt>
                <c:pt idx="4">
                  <c:v>12205909</c:v>
                </c:pt>
                <c:pt idx="5">
                  <c:v>17166694</c:v>
                </c:pt>
                <c:pt idx="6">
                  <c:v>17798877</c:v>
                </c:pt>
                <c:pt idx="7">
                  <c:v>18023304</c:v>
                </c:pt>
                <c:pt idx="8">
                  <c:v>18958069</c:v>
                </c:pt>
              </c:numCache>
            </c:numRef>
          </c:val>
          <c:extLst>
            <c:ext xmlns:c16="http://schemas.microsoft.com/office/drawing/2014/chart" uri="{C3380CC4-5D6E-409C-BE32-E72D297353CC}">
              <c16:uniqueId val="{00000000-44FF-41DB-B79A-433FFD090B81}"/>
            </c:ext>
          </c:extLst>
        </c:ser>
        <c:ser>
          <c:idx val="1"/>
          <c:order val="1"/>
          <c:tx>
            <c:strRef>
              <c:f>List1!$C$1</c:f>
              <c:strCache>
                <c:ptCount val="1"/>
                <c:pt idx="0">
                  <c:v>Praktičtí lékaři pro děti a dorost</c:v>
                </c:pt>
              </c:strCache>
            </c:strRef>
          </c:tx>
          <c:spPr>
            <a:solidFill>
              <a:schemeClr val="accent2"/>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1300" b="0"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List1!$A$2:$A$10</c:f>
              <c:numCache>
                <c:formatCode>General</c:formatCode>
                <c:ptCount val="9"/>
                <c:pt idx="0">
                  <c:v>2010</c:v>
                </c:pt>
                <c:pt idx="1">
                  <c:v>2011</c:v>
                </c:pt>
                <c:pt idx="2">
                  <c:v>2012</c:v>
                </c:pt>
                <c:pt idx="3">
                  <c:v>2013</c:v>
                </c:pt>
                <c:pt idx="4">
                  <c:v>2014</c:v>
                </c:pt>
                <c:pt idx="5">
                  <c:v>2015</c:v>
                </c:pt>
                <c:pt idx="6">
                  <c:v>2016</c:v>
                </c:pt>
                <c:pt idx="7">
                  <c:v>2017</c:v>
                </c:pt>
                <c:pt idx="8">
                  <c:v>2018</c:v>
                </c:pt>
              </c:numCache>
            </c:numRef>
          </c:cat>
          <c:val>
            <c:numRef>
              <c:f>List1!$C$2:$C$10</c:f>
              <c:numCache>
                <c:formatCode>General</c:formatCode>
                <c:ptCount val="9"/>
                <c:pt idx="0">
                  <c:v>4568236</c:v>
                </c:pt>
                <c:pt idx="1">
                  <c:v>4565250</c:v>
                </c:pt>
                <c:pt idx="2">
                  <c:v>4677547</c:v>
                </c:pt>
                <c:pt idx="3">
                  <c:v>4569882</c:v>
                </c:pt>
                <c:pt idx="4">
                  <c:v>4490349</c:v>
                </c:pt>
                <c:pt idx="5">
                  <c:v>4477612</c:v>
                </c:pt>
                <c:pt idx="6">
                  <c:v>4529009</c:v>
                </c:pt>
                <c:pt idx="7">
                  <c:v>4582552</c:v>
                </c:pt>
                <c:pt idx="8">
                  <c:v>4696087</c:v>
                </c:pt>
              </c:numCache>
            </c:numRef>
          </c:val>
          <c:extLst>
            <c:ext xmlns:c16="http://schemas.microsoft.com/office/drawing/2014/chart" uri="{C3380CC4-5D6E-409C-BE32-E72D297353CC}">
              <c16:uniqueId val="{00000001-44FF-41DB-B79A-433FFD090B81}"/>
            </c:ext>
          </c:extLst>
        </c:ser>
        <c:dLbls>
          <c:dLblPos val="ctr"/>
          <c:showLegendKey val="0"/>
          <c:showVal val="1"/>
          <c:showCatName val="0"/>
          <c:showSerName val="0"/>
          <c:showPercent val="0"/>
          <c:showBubbleSize val="0"/>
        </c:dLbls>
        <c:gapWidth val="50"/>
        <c:axId val="955743432"/>
        <c:axId val="955734024"/>
      </c:barChart>
      <c:catAx>
        <c:axId val="955743432"/>
        <c:scaling>
          <c:orientation val="maxMin"/>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955734024"/>
        <c:crosses val="autoZero"/>
        <c:auto val="1"/>
        <c:lblAlgn val="ctr"/>
        <c:lblOffset val="100"/>
        <c:noMultiLvlLbl val="0"/>
      </c:catAx>
      <c:valAx>
        <c:axId val="955734024"/>
        <c:scaling>
          <c:orientation val="minMax"/>
          <c:min val="0"/>
        </c:scaling>
        <c:delete val="0"/>
        <c:axPos val="t"/>
        <c:majorGridlines>
          <c:spPr>
            <a:ln w="9525" cap="flat" cmpd="sng" algn="ctr">
              <a:solidFill>
                <a:schemeClr val="tx1">
                  <a:lumMod val="15000"/>
                  <a:lumOff val="85000"/>
                </a:schemeClr>
              </a:solidFill>
              <a:round/>
            </a:ln>
            <a:effectLst/>
          </c:spPr>
        </c:majorGridlines>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955743432"/>
        <c:crosses val="autoZero"/>
        <c:crossBetween val="between"/>
      </c:valAx>
      <c:spPr>
        <a:noFill/>
        <a:ln>
          <a:noFill/>
        </a:ln>
        <a:effectLst/>
      </c:spPr>
    </c:plotArea>
    <c:plotVisOnly val="1"/>
    <c:dispBlanksAs val="gap"/>
    <c:showDLblsOverMax val="0"/>
  </c:chart>
  <c:spPr>
    <a:noFill/>
    <a:ln>
      <a:noFill/>
    </a:ln>
    <a:effectLst/>
  </c:spPr>
  <c:txPr>
    <a:bodyPr/>
    <a:lstStyle/>
    <a:p>
      <a:pPr>
        <a:defRPr sz="1400">
          <a:solidFill>
            <a:schemeClr val="tx1"/>
          </a:solidFill>
        </a:defRPr>
      </a:pPr>
      <a:endParaRPr lang="cs-CZ"/>
    </a:p>
  </c:txPr>
  <c:externalData r:id="rId4">
    <c:autoUpdate val="0"/>
  </c:externalData>
</c:chartSpace>
</file>

<file path=ppt/charts/chart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List1!$B$1</c:f>
              <c:strCache>
                <c:ptCount val="1"/>
                <c:pt idx="0">
                  <c:v>Praktičtí lékaři pro dospělé</c:v>
                </c:pt>
              </c:strCache>
            </c:strRef>
          </c:tx>
          <c:spPr>
            <a:solidFill>
              <a:srgbClr val="037BC1"/>
            </a:solidFill>
            <a:ln>
              <a:noFill/>
            </a:ln>
            <a:effectLst/>
          </c:spPr>
          <c:invertIfNegative val="0"/>
          <c:dLbls>
            <c:numFmt formatCode="#,##0" sourceLinked="0"/>
            <c:spPr>
              <a:noFill/>
              <a:ln>
                <a:noFill/>
              </a:ln>
              <a:effectLst/>
            </c:spPr>
            <c:txPr>
              <a:bodyPr rot="0" spcFirstLastPara="1" vertOverflow="ellipsis" vert="horz" wrap="square" anchor="ctr" anchorCtr="1"/>
              <a:lstStyle/>
              <a:p>
                <a:pPr>
                  <a:defRPr sz="1300" b="0"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List1!$A$2:$A$10</c:f>
              <c:numCache>
                <c:formatCode>General</c:formatCode>
                <c:ptCount val="9"/>
                <c:pt idx="0">
                  <c:v>2010</c:v>
                </c:pt>
                <c:pt idx="1">
                  <c:v>2011</c:v>
                </c:pt>
                <c:pt idx="2">
                  <c:v>2012</c:v>
                </c:pt>
                <c:pt idx="3">
                  <c:v>2013</c:v>
                </c:pt>
                <c:pt idx="4">
                  <c:v>2014</c:v>
                </c:pt>
                <c:pt idx="5">
                  <c:v>2015</c:v>
                </c:pt>
                <c:pt idx="6">
                  <c:v>2016</c:v>
                </c:pt>
                <c:pt idx="7">
                  <c:v>2017</c:v>
                </c:pt>
                <c:pt idx="8">
                  <c:v>2018</c:v>
                </c:pt>
              </c:numCache>
            </c:numRef>
          </c:cat>
          <c:val>
            <c:numRef>
              <c:f>List1!$B$2:$B$10</c:f>
              <c:numCache>
                <c:formatCode>0</c:formatCode>
                <c:ptCount val="9"/>
                <c:pt idx="0">
                  <c:v>460247</c:v>
                </c:pt>
                <c:pt idx="1">
                  <c:v>474623</c:v>
                </c:pt>
                <c:pt idx="2">
                  <c:v>522184</c:v>
                </c:pt>
                <c:pt idx="3">
                  <c:v>560085</c:v>
                </c:pt>
                <c:pt idx="4">
                  <c:v>543101</c:v>
                </c:pt>
                <c:pt idx="5">
                  <c:v>772327</c:v>
                </c:pt>
                <c:pt idx="6">
                  <c:v>812344</c:v>
                </c:pt>
                <c:pt idx="7">
                  <c:v>822072</c:v>
                </c:pt>
                <c:pt idx="8">
                  <c:v>893489</c:v>
                </c:pt>
              </c:numCache>
            </c:numRef>
          </c:val>
          <c:extLst>
            <c:ext xmlns:c16="http://schemas.microsoft.com/office/drawing/2014/chart" uri="{C3380CC4-5D6E-409C-BE32-E72D297353CC}">
              <c16:uniqueId val="{00000000-8FFC-495A-9219-D26D4ECA2DF5}"/>
            </c:ext>
          </c:extLst>
        </c:ser>
        <c:ser>
          <c:idx val="1"/>
          <c:order val="1"/>
          <c:tx>
            <c:strRef>
              <c:f>List1!$C$1</c:f>
              <c:strCache>
                <c:ptCount val="1"/>
                <c:pt idx="0">
                  <c:v>Praktičtí lékaři pro děti a dorost</c:v>
                </c:pt>
              </c:strCache>
            </c:strRef>
          </c:tx>
          <c:spPr>
            <a:solidFill>
              <a:schemeClr val="accent2"/>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1300" b="0"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List1!$A$2:$A$10</c:f>
              <c:numCache>
                <c:formatCode>General</c:formatCode>
                <c:ptCount val="9"/>
                <c:pt idx="0">
                  <c:v>2010</c:v>
                </c:pt>
                <c:pt idx="1">
                  <c:v>2011</c:v>
                </c:pt>
                <c:pt idx="2">
                  <c:v>2012</c:v>
                </c:pt>
                <c:pt idx="3">
                  <c:v>2013</c:v>
                </c:pt>
                <c:pt idx="4">
                  <c:v>2014</c:v>
                </c:pt>
                <c:pt idx="5">
                  <c:v>2015</c:v>
                </c:pt>
                <c:pt idx="6">
                  <c:v>2016</c:v>
                </c:pt>
                <c:pt idx="7">
                  <c:v>2017</c:v>
                </c:pt>
                <c:pt idx="8">
                  <c:v>2018</c:v>
                </c:pt>
              </c:numCache>
            </c:numRef>
          </c:cat>
          <c:val>
            <c:numRef>
              <c:f>List1!$C$2:$C$10</c:f>
              <c:numCache>
                <c:formatCode>0</c:formatCode>
                <c:ptCount val="9"/>
                <c:pt idx="0">
                  <c:v>180592</c:v>
                </c:pt>
                <c:pt idx="1">
                  <c:v>176502</c:v>
                </c:pt>
                <c:pt idx="2">
                  <c:v>185470</c:v>
                </c:pt>
                <c:pt idx="3">
                  <c:v>186385</c:v>
                </c:pt>
                <c:pt idx="4">
                  <c:v>186666</c:v>
                </c:pt>
                <c:pt idx="5">
                  <c:v>181471</c:v>
                </c:pt>
                <c:pt idx="6">
                  <c:v>191370</c:v>
                </c:pt>
                <c:pt idx="7">
                  <c:v>196554</c:v>
                </c:pt>
                <c:pt idx="8">
                  <c:v>193666</c:v>
                </c:pt>
              </c:numCache>
            </c:numRef>
          </c:val>
          <c:extLst>
            <c:ext xmlns:c16="http://schemas.microsoft.com/office/drawing/2014/chart" uri="{C3380CC4-5D6E-409C-BE32-E72D297353CC}">
              <c16:uniqueId val="{00000001-8FFC-495A-9219-D26D4ECA2DF5}"/>
            </c:ext>
          </c:extLst>
        </c:ser>
        <c:dLbls>
          <c:dLblPos val="ctr"/>
          <c:showLegendKey val="0"/>
          <c:showVal val="1"/>
          <c:showCatName val="0"/>
          <c:showSerName val="0"/>
          <c:showPercent val="0"/>
          <c:showBubbleSize val="0"/>
        </c:dLbls>
        <c:gapWidth val="50"/>
        <c:axId val="758070664"/>
        <c:axId val="758078112"/>
      </c:barChart>
      <c:catAx>
        <c:axId val="758070664"/>
        <c:scaling>
          <c:orientation val="maxMin"/>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758078112"/>
        <c:crosses val="autoZero"/>
        <c:auto val="1"/>
        <c:lblAlgn val="ctr"/>
        <c:lblOffset val="100"/>
        <c:noMultiLvlLbl val="0"/>
      </c:catAx>
      <c:valAx>
        <c:axId val="758078112"/>
        <c:scaling>
          <c:orientation val="minMax"/>
          <c:min val="0"/>
        </c:scaling>
        <c:delete val="0"/>
        <c:axPos val="t"/>
        <c:majorGridlines>
          <c:spPr>
            <a:ln w="9525" cap="flat" cmpd="sng" algn="ctr">
              <a:solidFill>
                <a:schemeClr val="tx1">
                  <a:lumMod val="15000"/>
                  <a:lumOff val="85000"/>
                </a:schemeClr>
              </a:solidFill>
              <a:round/>
            </a:ln>
            <a:effectLst/>
          </c:spPr>
        </c:majorGridlines>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758070664"/>
        <c:crosses val="autoZero"/>
        <c:crossBetween val="between"/>
      </c:valAx>
      <c:spPr>
        <a:noFill/>
        <a:ln>
          <a:noFill/>
        </a:ln>
        <a:effectLst/>
      </c:spPr>
    </c:plotArea>
    <c:plotVisOnly val="1"/>
    <c:dispBlanksAs val="gap"/>
    <c:showDLblsOverMax val="0"/>
  </c:chart>
  <c:spPr>
    <a:noFill/>
    <a:ln>
      <a:noFill/>
    </a:ln>
    <a:effectLst/>
  </c:spPr>
  <c:txPr>
    <a:bodyPr/>
    <a:lstStyle/>
    <a:p>
      <a:pPr>
        <a:defRPr sz="1400">
          <a:solidFill>
            <a:schemeClr val="tx1"/>
          </a:solidFill>
        </a:defRPr>
      </a:pPr>
      <a:endParaRPr lang="cs-CZ"/>
    </a:p>
  </c:txPr>
  <c:externalData r:id="rId4">
    <c:autoUpdate val="0"/>
  </c:externalData>
</c:chartSpace>
</file>

<file path=ppt/charts/chart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List1!$B$1</c:f>
              <c:strCache>
                <c:ptCount val="1"/>
                <c:pt idx="0">
                  <c:v>S1</c:v>
                </c:pt>
              </c:strCache>
            </c:strRef>
          </c:tx>
          <c:spPr>
            <a:solidFill>
              <a:srgbClr val="037BC1"/>
            </a:solidFill>
            <a:ln>
              <a:noFill/>
            </a:ln>
            <a:effectLst/>
          </c:spPr>
          <c:invertIfNegative val="0"/>
          <c:dLbls>
            <c:numFmt formatCode="#,##0" sourceLinked="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List1!$A$2:$A$10</c:f>
              <c:numCache>
                <c:formatCode>General</c:formatCode>
                <c:ptCount val="9"/>
                <c:pt idx="0">
                  <c:v>2010</c:v>
                </c:pt>
                <c:pt idx="1">
                  <c:v>2011</c:v>
                </c:pt>
                <c:pt idx="2">
                  <c:v>2012</c:v>
                </c:pt>
                <c:pt idx="3">
                  <c:v>2013</c:v>
                </c:pt>
                <c:pt idx="4">
                  <c:v>2014</c:v>
                </c:pt>
                <c:pt idx="5">
                  <c:v>2015</c:v>
                </c:pt>
                <c:pt idx="6">
                  <c:v>2016</c:v>
                </c:pt>
                <c:pt idx="7">
                  <c:v>2017</c:v>
                </c:pt>
                <c:pt idx="8">
                  <c:v>2018</c:v>
                </c:pt>
              </c:numCache>
            </c:numRef>
          </c:cat>
          <c:val>
            <c:numRef>
              <c:f>List1!$B$2:$B$10</c:f>
              <c:numCache>
                <c:formatCode>General</c:formatCode>
                <c:ptCount val="9"/>
                <c:pt idx="0">
                  <c:v>15880294</c:v>
                </c:pt>
                <c:pt idx="1">
                  <c:v>16088212</c:v>
                </c:pt>
                <c:pt idx="2">
                  <c:v>16094045</c:v>
                </c:pt>
                <c:pt idx="3">
                  <c:v>16075013</c:v>
                </c:pt>
                <c:pt idx="4">
                  <c:v>16247199</c:v>
                </c:pt>
                <c:pt idx="5">
                  <c:v>16611982</c:v>
                </c:pt>
                <c:pt idx="6">
                  <c:v>16689858</c:v>
                </c:pt>
                <c:pt idx="7">
                  <c:v>16717803</c:v>
                </c:pt>
                <c:pt idx="8">
                  <c:v>16767257</c:v>
                </c:pt>
              </c:numCache>
            </c:numRef>
          </c:val>
          <c:extLst>
            <c:ext xmlns:c16="http://schemas.microsoft.com/office/drawing/2014/chart" uri="{C3380CC4-5D6E-409C-BE32-E72D297353CC}">
              <c16:uniqueId val="{00000000-5E92-4B2F-8863-77CA1BB0290E}"/>
            </c:ext>
          </c:extLst>
        </c:ser>
        <c:dLbls>
          <c:dLblPos val="ctr"/>
          <c:showLegendKey val="0"/>
          <c:showVal val="1"/>
          <c:showCatName val="0"/>
          <c:showSerName val="0"/>
          <c:showPercent val="0"/>
          <c:showBubbleSize val="0"/>
        </c:dLbls>
        <c:gapWidth val="50"/>
        <c:axId val="770500888"/>
        <c:axId val="770497752"/>
      </c:barChart>
      <c:catAx>
        <c:axId val="770500888"/>
        <c:scaling>
          <c:orientation val="maxMin"/>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770497752"/>
        <c:crosses val="autoZero"/>
        <c:auto val="1"/>
        <c:lblAlgn val="ctr"/>
        <c:lblOffset val="100"/>
        <c:noMultiLvlLbl val="0"/>
      </c:catAx>
      <c:valAx>
        <c:axId val="770497752"/>
        <c:scaling>
          <c:orientation val="minMax"/>
          <c:min val="0"/>
        </c:scaling>
        <c:delete val="0"/>
        <c:axPos val="t"/>
        <c:majorGridlines>
          <c:spPr>
            <a:ln w="9525" cap="flat" cmpd="sng" algn="ctr">
              <a:solidFill>
                <a:schemeClr val="tx1">
                  <a:lumMod val="15000"/>
                  <a:lumOff val="85000"/>
                </a:schemeClr>
              </a:solidFill>
              <a:round/>
            </a:ln>
            <a:effectLst/>
          </c:spPr>
        </c:majorGridlines>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770500888"/>
        <c:crosses val="autoZero"/>
        <c:crossBetween val="between"/>
      </c:valAx>
      <c:spPr>
        <a:noFill/>
        <a:ln>
          <a:noFill/>
        </a:ln>
        <a:effectLst/>
      </c:spPr>
    </c:plotArea>
    <c:plotVisOnly val="1"/>
    <c:dispBlanksAs val="gap"/>
    <c:showDLblsOverMax val="0"/>
  </c:chart>
  <c:spPr>
    <a:noFill/>
    <a:ln>
      <a:noFill/>
    </a:ln>
    <a:effectLst/>
  </c:spPr>
  <c:txPr>
    <a:bodyPr/>
    <a:lstStyle/>
    <a:p>
      <a:pPr>
        <a:defRPr sz="1400">
          <a:solidFill>
            <a:schemeClr val="tx1"/>
          </a:solidFill>
        </a:defRPr>
      </a:pPr>
      <a:endParaRPr lang="cs-CZ"/>
    </a:p>
  </c:txPr>
  <c:externalData r:id="rId3">
    <c:autoUpdate val="0"/>
  </c:externalData>
</c:chartSpace>
</file>

<file path=ppt/charts/chart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List1!$B$1</c:f>
              <c:strCache>
                <c:ptCount val="1"/>
                <c:pt idx="0">
                  <c:v>KRAJ</c:v>
                </c:pt>
              </c:strCache>
            </c:strRef>
          </c:tx>
          <c:spPr>
            <a:solidFill>
              <a:srgbClr val="037BC1"/>
            </a:solidFill>
            <a:ln>
              <a:noFill/>
            </a:ln>
            <a:effectLst/>
          </c:spPr>
          <c:invertIfNegative val="0"/>
          <c:dLbls>
            <c:numFmt formatCode="#,##0" sourceLinked="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List1!$A$2:$A$10</c:f>
              <c:numCache>
                <c:formatCode>General</c:formatCode>
                <c:ptCount val="9"/>
                <c:pt idx="0">
                  <c:v>2010</c:v>
                </c:pt>
                <c:pt idx="1">
                  <c:v>2011</c:v>
                </c:pt>
                <c:pt idx="2">
                  <c:v>2012</c:v>
                </c:pt>
                <c:pt idx="3">
                  <c:v>2013</c:v>
                </c:pt>
                <c:pt idx="4">
                  <c:v>2014</c:v>
                </c:pt>
                <c:pt idx="5">
                  <c:v>2015</c:v>
                </c:pt>
                <c:pt idx="6">
                  <c:v>2016</c:v>
                </c:pt>
                <c:pt idx="7">
                  <c:v>2017</c:v>
                </c:pt>
                <c:pt idx="8">
                  <c:v>2018</c:v>
                </c:pt>
              </c:numCache>
            </c:numRef>
          </c:cat>
          <c:val>
            <c:numRef>
              <c:f>List1!$B$2:$B$10</c:f>
              <c:numCache>
                <c:formatCode>0</c:formatCode>
                <c:ptCount val="9"/>
                <c:pt idx="0">
                  <c:v>645278</c:v>
                </c:pt>
                <c:pt idx="1">
                  <c:v>652437</c:v>
                </c:pt>
                <c:pt idx="2">
                  <c:v>654289</c:v>
                </c:pt>
                <c:pt idx="3">
                  <c:v>661431</c:v>
                </c:pt>
                <c:pt idx="4">
                  <c:v>675614</c:v>
                </c:pt>
                <c:pt idx="5">
                  <c:v>706036</c:v>
                </c:pt>
                <c:pt idx="6">
                  <c:v>713271</c:v>
                </c:pt>
                <c:pt idx="7">
                  <c:v>711186</c:v>
                </c:pt>
                <c:pt idx="8">
                  <c:v>709900</c:v>
                </c:pt>
              </c:numCache>
            </c:numRef>
          </c:val>
          <c:extLst>
            <c:ext xmlns:c16="http://schemas.microsoft.com/office/drawing/2014/chart" uri="{C3380CC4-5D6E-409C-BE32-E72D297353CC}">
              <c16:uniqueId val="{00000000-0A08-4490-851F-54548E083564}"/>
            </c:ext>
          </c:extLst>
        </c:ser>
        <c:dLbls>
          <c:dLblPos val="ctr"/>
          <c:showLegendKey val="0"/>
          <c:showVal val="1"/>
          <c:showCatName val="0"/>
          <c:showSerName val="0"/>
          <c:showPercent val="0"/>
          <c:showBubbleSize val="0"/>
        </c:dLbls>
        <c:gapWidth val="50"/>
        <c:axId val="758079288"/>
        <c:axId val="758074584"/>
      </c:barChart>
      <c:catAx>
        <c:axId val="758079288"/>
        <c:scaling>
          <c:orientation val="maxMin"/>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758074584"/>
        <c:crosses val="autoZero"/>
        <c:auto val="1"/>
        <c:lblAlgn val="ctr"/>
        <c:lblOffset val="100"/>
        <c:noMultiLvlLbl val="0"/>
      </c:catAx>
      <c:valAx>
        <c:axId val="758074584"/>
        <c:scaling>
          <c:orientation val="minMax"/>
          <c:min val="0"/>
        </c:scaling>
        <c:delete val="0"/>
        <c:axPos val="t"/>
        <c:majorGridlines>
          <c:spPr>
            <a:ln w="9525" cap="flat" cmpd="sng" algn="ctr">
              <a:solidFill>
                <a:schemeClr val="tx1">
                  <a:lumMod val="15000"/>
                  <a:lumOff val="85000"/>
                </a:schemeClr>
              </a:solidFill>
              <a:round/>
            </a:ln>
            <a:effectLst/>
          </c:spPr>
        </c:majorGridlines>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758079288"/>
        <c:crosses val="autoZero"/>
        <c:crossBetween val="between"/>
      </c:valAx>
      <c:spPr>
        <a:noFill/>
        <a:ln>
          <a:noFill/>
        </a:ln>
        <a:effectLst/>
      </c:spPr>
    </c:plotArea>
    <c:plotVisOnly val="1"/>
    <c:dispBlanksAs val="gap"/>
    <c:showDLblsOverMax val="0"/>
  </c:chart>
  <c:spPr>
    <a:noFill/>
    <a:ln>
      <a:noFill/>
    </a:ln>
    <a:effectLst/>
  </c:spPr>
  <c:txPr>
    <a:bodyPr/>
    <a:lstStyle/>
    <a:p>
      <a:pPr>
        <a:defRPr sz="1400">
          <a:solidFill>
            <a:schemeClr val="tx1"/>
          </a:solidFill>
        </a:defRPr>
      </a:pPr>
      <a:endParaRPr lang="cs-CZ"/>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List1!$B$1</c:f>
              <c:strCache>
                <c:ptCount val="1"/>
                <c:pt idx="0">
                  <c:v>KRAJ</c:v>
                </c:pt>
              </c:strCache>
            </c:strRef>
          </c:tx>
          <c:dPt>
            <c:idx val="0"/>
            <c:bubble3D val="0"/>
            <c:spPr>
              <a:solidFill>
                <a:srgbClr val="BFBFBF"/>
              </a:solidFill>
              <a:ln w="19050">
                <a:solidFill>
                  <a:schemeClr val="lt1"/>
                </a:solidFill>
              </a:ln>
              <a:effectLst/>
            </c:spPr>
            <c:extLst>
              <c:ext xmlns:c16="http://schemas.microsoft.com/office/drawing/2014/chart" uri="{C3380CC4-5D6E-409C-BE32-E72D297353CC}">
                <c16:uniqueId val="{00000001-EFA3-4430-8C40-46CEDA8C7DDD}"/>
              </c:ext>
            </c:extLst>
          </c:dPt>
          <c:dPt>
            <c:idx val="1"/>
            <c:bubble3D val="0"/>
            <c:spPr>
              <a:solidFill>
                <a:srgbClr val="666699"/>
              </a:solidFill>
              <a:ln w="19050">
                <a:solidFill>
                  <a:schemeClr val="lt1"/>
                </a:solidFill>
              </a:ln>
              <a:effectLst/>
            </c:spPr>
            <c:extLst>
              <c:ext xmlns:c16="http://schemas.microsoft.com/office/drawing/2014/chart" uri="{C3380CC4-5D6E-409C-BE32-E72D297353CC}">
                <c16:uniqueId val="{00000003-EFA3-4430-8C40-46CEDA8C7DDD}"/>
              </c:ext>
            </c:extLst>
          </c:dPt>
          <c:dPt>
            <c:idx val="2"/>
            <c:bubble3D val="0"/>
            <c:spPr>
              <a:solidFill>
                <a:srgbClr val="800080"/>
              </a:solidFill>
              <a:ln w="19050">
                <a:solidFill>
                  <a:schemeClr val="lt1"/>
                </a:solidFill>
              </a:ln>
              <a:effectLst/>
            </c:spPr>
            <c:extLst>
              <c:ext xmlns:c16="http://schemas.microsoft.com/office/drawing/2014/chart" uri="{C3380CC4-5D6E-409C-BE32-E72D297353CC}">
                <c16:uniqueId val="{00000005-EFA3-4430-8C40-46CEDA8C7DDD}"/>
              </c:ext>
            </c:extLst>
          </c:dPt>
          <c:dPt>
            <c:idx val="3"/>
            <c:bubble3D val="0"/>
            <c:spPr>
              <a:solidFill>
                <a:srgbClr val="CC99FF"/>
              </a:solidFill>
              <a:ln w="19050">
                <a:solidFill>
                  <a:schemeClr val="lt1"/>
                </a:solidFill>
              </a:ln>
              <a:effectLst/>
            </c:spPr>
            <c:extLst>
              <c:ext xmlns:c16="http://schemas.microsoft.com/office/drawing/2014/chart" uri="{C3380CC4-5D6E-409C-BE32-E72D297353CC}">
                <c16:uniqueId val="{00000007-EFA3-4430-8C40-46CEDA8C7DDD}"/>
              </c:ext>
            </c:extLst>
          </c:dPt>
          <c:dPt>
            <c:idx val="4"/>
            <c:bubble3D val="0"/>
            <c:spPr>
              <a:solidFill>
                <a:srgbClr val="33CCFF"/>
              </a:solidFill>
              <a:ln w="19050">
                <a:solidFill>
                  <a:schemeClr val="lt1"/>
                </a:solidFill>
              </a:ln>
              <a:effectLst/>
            </c:spPr>
            <c:extLst>
              <c:ext xmlns:c16="http://schemas.microsoft.com/office/drawing/2014/chart" uri="{C3380CC4-5D6E-409C-BE32-E72D297353CC}">
                <c16:uniqueId val="{00000009-EFA3-4430-8C40-46CEDA8C7DDD}"/>
              </c:ext>
            </c:extLst>
          </c:dPt>
          <c:dPt>
            <c:idx val="5"/>
            <c:bubble3D val="0"/>
            <c:spPr>
              <a:solidFill>
                <a:srgbClr val="92D050"/>
              </a:solidFill>
              <a:ln w="19050">
                <a:solidFill>
                  <a:schemeClr val="lt1"/>
                </a:solidFill>
              </a:ln>
              <a:effectLst/>
            </c:spPr>
            <c:extLst>
              <c:ext xmlns:c16="http://schemas.microsoft.com/office/drawing/2014/chart" uri="{C3380CC4-5D6E-409C-BE32-E72D297353CC}">
                <c16:uniqueId val="{0000000B-EFA3-4430-8C40-46CEDA8C7DDD}"/>
              </c:ext>
            </c:extLst>
          </c:dPt>
          <c:dPt>
            <c:idx val="6"/>
            <c:bubble3D val="0"/>
            <c:spPr>
              <a:solidFill>
                <a:srgbClr val="FF9900"/>
              </a:solidFill>
              <a:ln w="19050">
                <a:solidFill>
                  <a:schemeClr val="lt1"/>
                </a:solidFill>
              </a:ln>
              <a:effectLst/>
            </c:spPr>
            <c:extLst>
              <c:ext xmlns:c16="http://schemas.microsoft.com/office/drawing/2014/chart" uri="{C3380CC4-5D6E-409C-BE32-E72D297353CC}">
                <c16:uniqueId val="{0000000D-EFA3-4430-8C40-46CEDA8C7DDD}"/>
              </c:ext>
            </c:extLst>
          </c:dPt>
          <c:dPt>
            <c:idx val="7"/>
            <c:bubble3D val="0"/>
            <c:spPr>
              <a:solidFill>
                <a:srgbClr val="FF0000"/>
              </a:solidFill>
              <a:ln w="19050">
                <a:solidFill>
                  <a:schemeClr val="lt1"/>
                </a:solidFill>
              </a:ln>
              <a:effectLst/>
            </c:spPr>
            <c:extLst>
              <c:ext xmlns:c16="http://schemas.microsoft.com/office/drawing/2014/chart" uri="{C3380CC4-5D6E-409C-BE32-E72D297353CC}">
                <c16:uniqueId val="{0000000F-EFA3-4430-8C40-46CEDA8C7DDD}"/>
              </c:ext>
            </c:extLst>
          </c:dPt>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List1!$A$2:$A$9</c:f>
              <c:strCache>
                <c:ptCount val="8"/>
                <c:pt idx="0">
                  <c:v>Ostatní</c:v>
                </c:pt>
                <c:pt idx="1">
                  <c:v>Nemoci nervové soustavy, oka a ucha</c:v>
                </c:pt>
                <c:pt idx="2">
                  <c:v>Těhotenství, porod, šestinedělí</c:v>
                </c:pt>
                <c:pt idx="3">
                  <c:v>Novotvary</c:v>
                </c:pt>
                <c:pt idx="4">
                  <c:v>Nemoci svalové, kosterní soustavy a kůže</c:v>
                </c:pt>
                <c:pt idx="5">
                  <c:v>Nemoci trávící, močové a pohlavní soustavy</c:v>
                </c:pt>
                <c:pt idx="6">
                  <c:v>Nemoci cévní a dýchací soustavy</c:v>
                </c:pt>
                <c:pt idx="7">
                  <c:v>Psychiatrické diagnózy</c:v>
                </c:pt>
              </c:strCache>
            </c:strRef>
          </c:cat>
          <c:val>
            <c:numRef>
              <c:f>List1!$B$2:$B$9</c:f>
              <c:numCache>
                <c:formatCode>0.0%</c:formatCode>
                <c:ptCount val="8"/>
                <c:pt idx="0">
                  <c:v>0.32480047806370771</c:v>
                </c:pt>
                <c:pt idx="1">
                  <c:v>4.8877314047401831E-2</c:v>
                </c:pt>
                <c:pt idx="2">
                  <c:v>7.3425079712255328E-2</c:v>
                </c:pt>
                <c:pt idx="3">
                  <c:v>6.4236453532727972E-2</c:v>
                </c:pt>
                <c:pt idx="4">
                  <c:v>8.6588617618695518E-2</c:v>
                </c:pt>
                <c:pt idx="5">
                  <c:v>0.17438330537074698</c:v>
                </c:pt>
                <c:pt idx="6">
                  <c:v>0.19855254798052491</c:v>
                </c:pt>
                <c:pt idx="7">
                  <c:v>2.9136203673939737E-2</c:v>
                </c:pt>
              </c:numCache>
            </c:numRef>
          </c:val>
          <c:extLst>
            <c:ext xmlns:c16="http://schemas.microsoft.com/office/drawing/2014/chart" uri="{C3380CC4-5D6E-409C-BE32-E72D297353CC}">
              <c16:uniqueId val="{00000010-EFA3-4430-8C40-46CEDA8C7DDD}"/>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3">
    <c:autoUpdate val="0"/>
  </c:externalData>
</c:chartSpace>
</file>

<file path=ppt/charts/colors1.xml><?xml version="1.0" encoding="utf-8"?>
<cs:colorStyle xmlns:cs="http://schemas.microsoft.com/office/drawing/2012/chartStyle" xmlns:a="http://schemas.openxmlformats.org/drawingml/2006/main" meth="cycle" id="12">
  <a:schemeClr val="accent2"/>
  <a:schemeClr val="accent4"/>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2">
  <a:schemeClr val="accent2"/>
  <a:schemeClr val="accent4"/>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withinLinearReversed" id="22">
  <a:schemeClr val="accent2"/>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withinLinearReversed" id="22">
  <a:schemeClr val="accent2"/>
</cs:colorStyle>
</file>

<file path=ppt/charts/colors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1.xml><?xml version="1.0" encoding="utf-8"?>
<cs:colorStyle xmlns:cs="http://schemas.microsoft.com/office/drawing/2012/chartStyle" xmlns:a="http://schemas.openxmlformats.org/drawingml/2006/main" meth="withinLinear" id="15">
  <a:schemeClr val="accent2"/>
</cs:colorStyle>
</file>

<file path=ppt/charts/colors5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5.xml><?xml version="1.0" encoding="utf-8"?>
<cs:colorStyle xmlns:cs="http://schemas.microsoft.com/office/drawing/2012/chartStyle" xmlns:a="http://schemas.openxmlformats.org/drawingml/2006/main" meth="withinLinear" id="16">
  <a:schemeClr val="accent3"/>
</cs:colorStyle>
</file>

<file path=ppt/charts/colors6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0.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9.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0.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1.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3.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4.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5.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6.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7.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8.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9.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0.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5.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0.03585</cdr:x>
      <cdr:y>0.00914</cdr:y>
    </cdr:from>
    <cdr:to>
      <cdr:x>0.08575</cdr:x>
      <cdr:y>0.86503</cdr:y>
    </cdr:to>
    <cdr:sp macro="" textlink="">
      <cdr:nvSpPr>
        <cdr:cNvPr id="2" name="TextBox 16">
          <a:extLst xmlns:a="http://schemas.openxmlformats.org/drawingml/2006/main">
            <a:ext uri="{FF2B5EF4-FFF2-40B4-BE49-F238E27FC236}">
              <a16:creationId xmlns:a16="http://schemas.microsoft.com/office/drawing/2014/main" id="{1BDED9EC-259B-4953-9DF6-22A9B676C7A7}"/>
            </a:ext>
          </a:extLst>
        </cdr:cNvPr>
        <cdr:cNvSpPr txBox="1"/>
      </cdr:nvSpPr>
      <cdr:spPr>
        <a:xfrm xmlns:a="http://schemas.openxmlformats.org/drawingml/2006/main" rot="16200000">
          <a:off x="-1251833" y="1622322"/>
          <a:ext cx="3628814" cy="461665"/>
        </a:xfrm>
        <a:prstGeom xmlns:a="http://schemas.openxmlformats.org/drawingml/2006/main" prst="rect">
          <a:avLst/>
        </a:prstGeom>
        <a:noFill xmlns:a="http://schemas.openxmlformats.org/drawingml/2006/main"/>
      </cdr:spPr>
      <cdr:txBody>
        <a:bodyPr xmlns:a="http://schemas.openxmlformats.org/drawingml/2006/main" wrap="none" rtlCol="0">
          <a:spAutoFit/>
        </a:bodyPr>
        <a:lstStyle xmlns:a="http://schemas.openxmlformats.org/drawingml/2006/main">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marL="0" marR="0" lvl="0" indent="0" algn="ctr" defTabSz="914400" rtl="0" eaLnBrk="1" fontAlgn="auto" latinLnBrk="0" hangingPunct="1">
            <a:lnSpc>
              <a:spcPct val="100000"/>
            </a:lnSpc>
            <a:spcBef>
              <a:spcPts val="0"/>
            </a:spcBef>
            <a:spcAft>
              <a:spcPts val="0"/>
            </a:spcAft>
            <a:buClrTx/>
            <a:buSzTx/>
            <a:buFontTx/>
            <a:buNone/>
            <a:tabLst/>
            <a:defRPr/>
          </a:pPr>
          <a:r>
            <a:rPr kumimoji="0" lang="pl-PL" sz="1200" b="0" i="0" u="none" strike="noStrike" kern="1200" cap="none" spc="0" normalizeH="0" baseline="0" noProof="0" dirty="0">
              <a:ln>
                <a:noFill/>
              </a:ln>
              <a:solidFill>
                <a:srgbClr val="000000"/>
              </a:solidFill>
              <a:effectLst/>
              <a:uLnTx/>
              <a:uFillTx/>
              <a:latin typeface="Calibri"/>
              <a:ea typeface="+mn-ea"/>
              <a:cs typeface="+mn-cs"/>
            </a:rPr>
            <a:t>Podíl hosp. případů z příjmu ZZS na celkovém objemu</a:t>
          </a:r>
          <a:br>
            <a:rPr kumimoji="0" lang="pl-PL" sz="1200" b="0" i="0" u="none" strike="noStrike" kern="1200" cap="none" spc="0" normalizeH="0" baseline="0" noProof="0" dirty="0">
              <a:ln>
                <a:noFill/>
              </a:ln>
              <a:solidFill>
                <a:srgbClr val="000000"/>
              </a:solidFill>
              <a:effectLst/>
              <a:uLnTx/>
              <a:uFillTx/>
              <a:latin typeface="Calibri"/>
              <a:ea typeface="+mn-ea"/>
              <a:cs typeface="+mn-cs"/>
            </a:rPr>
          </a:br>
          <a:r>
            <a:rPr kumimoji="0" lang="pl-PL" sz="1200" b="0" i="0" u="none" strike="noStrike" kern="1200" cap="none" spc="0" normalizeH="0" baseline="0" noProof="0" dirty="0">
              <a:ln>
                <a:noFill/>
              </a:ln>
              <a:solidFill>
                <a:srgbClr val="000000"/>
              </a:solidFill>
              <a:effectLst/>
              <a:uLnTx/>
              <a:uFillTx/>
              <a:latin typeface="Calibri"/>
              <a:ea typeface="+mn-ea"/>
              <a:cs typeface="+mn-cs"/>
            </a:rPr>
            <a:t> akutních hosp. případů v letech 2007–2018</a:t>
          </a:r>
        </a:p>
      </cdr:txBody>
    </cdr:sp>
  </cdr:relSizeAnchor>
</c:userShapes>
</file>

<file path=ppt/drawings/drawing2.xml><?xml version="1.0" encoding="utf-8"?>
<c:userShapes xmlns:c="http://schemas.openxmlformats.org/drawingml/2006/chart">
  <cdr:relSizeAnchor xmlns:cdr="http://schemas.openxmlformats.org/drawingml/2006/chartDrawing">
    <cdr:from>
      <cdr:x>0.2739</cdr:x>
      <cdr:y>0</cdr:y>
    </cdr:from>
    <cdr:to>
      <cdr:x>0.2739</cdr:x>
      <cdr:y>0.77733</cdr:y>
    </cdr:to>
    <cdr:cxnSp macro="">
      <cdr:nvCxnSpPr>
        <cdr:cNvPr id="3" name="Přímá spojnice 2">
          <a:extLst xmlns:a="http://schemas.openxmlformats.org/drawingml/2006/main">
            <a:ext uri="{FF2B5EF4-FFF2-40B4-BE49-F238E27FC236}">
              <a16:creationId xmlns:a16="http://schemas.microsoft.com/office/drawing/2014/main" id="{18B6DBCB-CC90-4F0A-BCBC-6D81C2C105F5}"/>
            </a:ext>
          </a:extLst>
        </cdr:cNvPr>
        <cdr:cNvCxnSpPr/>
      </cdr:nvCxnSpPr>
      <cdr:spPr>
        <a:xfrm xmlns:a="http://schemas.openxmlformats.org/drawingml/2006/main" flipV="1">
          <a:off x="3067002" y="0"/>
          <a:ext cx="0" cy="2992596"/>
        </a:xfrm>
        <a:prstGeom xmlns:a="http://schemas.openxmlformats.org/drawingml/2006/main" prst="line">
          <a:avLst/>
        </a:prstGeom>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0.77975</cdr:x>
      <cdr:y>0</cdr:y>
    </cdr:from>
    <cdr:to>
      <cdr:x>0.77975</cdr:x>
      <cdr:y>0.77733</cdr:y>
    </cdr:to>
    <cdr:cxnSp macro="">
      <cdr:nvCxnSpPr>
        <cdr:cNvPr id="4" name="Přímá spojnice 3">
          <a:extLst xmlns:a="http://schemas.openxmlformats.org/drawingml/2006/main">
            <a:ext uri="{FF2B5EF4-FFF2-40B4-BE49-F238E27FC236}">
              <a16:creationId xmlns:a16="http://schemas.microsoft.com/office/drawing/2014/main" id="{5A13354C-E0DE-4086-887F-B0B8EC565DE8}"/>
            </a:ext>
          </a:extLst>
        </cdr:cNvPr>
        <cdr:cNvCxnSpPr/>
      </cdr:nvCxnSpPr>
      <cdr:spPr>
        <a:xfrm xmlns:a="http://schemas.openxmlformats.org/drawingml/2006/main" flipV="1">
          <a:off x="8731153" y="0"/>
          <a:ext cx="0" cy="2992596"/>
        </a:xfrm>
        <a:prstGeom xmlns:a="http://schemas.openxmlformats.org/drawingml/2006/main" prst="line">
          <a:avLst/>
        </a:prstGeom>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0.61066</cdr:x>
      <cdr:y>0</cdr:y>
    </cdr:from>
    <cdr:to>
      <cdr:x>0.61066</cdr:x>
      <cdr:y>0.77733</cdr:y>
    </cdr:to>
    <cdr:cxnSp macro="">
      <cdr:nvCxnSpPr>
        <cdr:cNvPr id="5" name="Přímá spojnice 4">
          <a:extLst xmlns:a="http://schemas.openxmlformats.org/drawingml/2006/main">
            <a:ext uri="{FF2B5EF4-FFF2-40B4-BE49-F238E27FC236}">
              <a16:creationId xmlns:a16="http://schemas.microsoft.com/office/drawing/2014/main" id="{2D71F2DA-CE1B-44ED-AD6B-9B0C8D5FDE50}"/>
            </a:ext>
          </a:extLst>
        </cdr:cNvPr>
        <cdr:cNvCxnSpPr/>
      </cdr:nvCxnSpPr>
      <cdr:spPr>
        <a:xfrm xmlns:a="http://schemas.openxmlformats.org/drawingml/2006/main" flipV="1">
          <a:off x="6837760" y="0"/>
          <a:ext cx="0" cy="2992596"/>
        </a:xfrm>
        <a:prstGeom xmlns:a="http://schemas.openxmlformats.org/drawingml/2006/main" prst="line">
          <a:avLst/>
        </a:prstGeom>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0.44214</cdr:x>
      <cdr:y>0</cdr:y>
    </cdr:from>
    <cdr:to>
      <cdr:x>0.44214</cdr:x>
      <cdr:y>0.77733</cdr:y>
    </cdr:to>
    <cdr:cxnSp macro="">
      <cdr:nvCxnSpPr>
        <cdr:cNvPr id="6" name="Přímá spojnice 5">
          <a:extLst xmlns:a="http://schemas.openxmlformats.org/drawingml/2006/main">
            <a:ext uri="{FF2B5EF4-FFF2-40B4-BE49-F238E27FC236}">
              <a16:creationId xmlns:a16="http://schemas.microsoft.com/office/drawing/2014/main" id="{1DAA673F-B54F-4572-9BC2-DC4C138AC5BA}"/>
            </a:ext>
          </a:extLst>
        </cdr:cNvPr>
        <cdr:cNvCxnSpPr/>
      </cdr:nvCxnSpPr>
      <cdr:spPr>
        <a:xfrm xmlns:a="http://schemas.openxmlformats.org/drawingml/2006/main" flipV="1">
          <a:off x="4950748" y="0"/>
          <a:ext cx="0" cy="2992596"/>
        </a:xfrm>
        <a:prstGeom xmlns:a="http://schemas.openxmlformats.org/drawingml/2006/main" prst="line">
          <a:avLst/>
        </a:prstGeom>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72D506B-1505-43AC-B30D-84DC013D12A1}" type="datetimeFigureOut">
              <a:rPr lang="en-US" smtClean="0"/>
              <a:t>1/26/2020</a:t>
            </a:fld>
            <a:endParaRPr lang="en-US"/>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7C934335-66F5-423D-B4A5-85D5B3635B95}" type="slidenum">
              <a:rPr lang="en-US" smtClean="0"/>
              <a:t>‹#›</a:t>
            </a:fld>
            <a:endParaRPr lang="en-US"/>
          </a:p>
        </p:txBody>
      </p:sp>
    </p:spTree>
    <p:extLst>
      <p:ext uri="{BB962C8B-B14F-4D97-AF65-F5344CB8AC3E}">
        <p14:creationId xmlns:p14="http://schemas.microsoft.com/office/powerpoint/2010/main" val="1597119960"/>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91715494-898A-4609-973F-F31EEEAEE1B9}" type="datetimeFigureOut">
              <a:rPr lang="en-US" smtClean="0"/>
              <a:t>1/26/2020</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852C68A-7414-47CD-B786-53FC7BDEE6B0}" type="slidenum">
              <a:rPr lang="en-US" smtClean="0"/>
              <a:t>‹#›</a:t>
            </a:fld>
            <a:endParaRPr lang="en-US"/>
          </a:p>
        </p:txBody>
      </p:sp>
    </p:spTree>
    <p:extLst>
      <p:ext uri="{BB962C8B-B14F-4D97-AF65-F5344CB8AC3E}">
        <p14:creationId xmlns:p14="http://schemas.microsoft.com/office/powerpoint/2010/main" val="224816197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10"/>
          </p:nvPr>
        </p:nvSpPr>
        <p:spPr/>
        <p:txBody>
          <a:bodyPr/>
          <a:lstStyle/>
          <a:p>
            <a:fld id="{377F5C0A-D15A-40B7-9AD0-1092460FC3E4}" type="slidenum">
              <a:rPr lang="cs-CZ" smtClean="0">
                <a:solidFill>
                  <a:prstClr val="black"/>
                </a:solidFill>
              </a:rPr>
              <a:pPr/>
              <a:t>2</a:t>
            </a:fld>
            <a:endParaRPr lang="cs-CZ">
              <a:solidFill>
                <a:prstClr val="black"/>
              </a:solidFill>
            </a:endParaRPr>
          </a:p>
        </p:txBody>
      </p:sp>
    </p:spTree>
    <p:extLst>
      <p:ext uri="{BB962C8B-B14F-4D97-AF65-F5344CB8AC3E}">
        <p14:creationId xmlns:p14="http://schemas.microsoft.com/office/powerpoint/2010/main" val="303659098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10"/>
          </p:nvPr>
        </p:nvSpPr>
        <p:spPr/>
        <p:txBody>
          <a:bodyPr/>
          <a:lstStyle/>
          <a:p>
            <a:fld id="{377F5C0A-D15A-40B7-9AD0-1092460FC3E4}" type="slidenum">
              <a:rPr lang="cs-CZ" smtClean="0">
                <a:solidFill>
                  <a:prstClr val="black"/>
                </a:solidFill>
              </a:rPr>
              <a:pPr/>
              <a:t>11</a:t>
            </a:fld>
            <a:endParaRPr lang="cs-CZ">
              <a:solidFill>
                <a:prstClr val="black"/>
              </a:solidFill>
            </a:endParaRPr>
          </a:p>
        </p:txBody>
      </p:sp>
    </p:spTree>
    <p:extLst>
      <p:ext uri="{BB962C8B-B14F-4D97-AF65-F5344CB8AC3E}">
        <p14:creationId xmlns:p14="http://schemas.microsoft.com/office/powerpoint/2010/main" val="373527280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10"/>
          </p:nvPr>
        </p:nvSpPr>
        <p:spPr/>
        <p:txBody>
          <a:bodyPr/>
          <a:lstStyle/>
          <a:p>
            <a:fld id="{377F5C0A-D15A-40B7-9AD0-1092460FC3E4}" type="slidenum">
              <a:rPr lang="cs-CZ" smtClean="0">
                <a:solidFill>
                  <a:prstClr val="black"/>
                </a:solidFill>
              </a:rPr>
              <a:pPr/>
              <a:t>12</a:t>
            </a:fld>
            <a:endParaRPr lang="cs-CZ">
              <a:solidFill>
                <a:prstClr val="black"/>
              </a:solidFill>
            </a:endParaRPr>
          </a:p>
        </p:txBody>
      </p:sp>
    </p:spTree>
    <p:extLst>
      <p:ext uri="{BB962C8B-B14F-4D97-AF65-F5344CB8AC3E}">
        <p14:creationId xmlns:p14="http://schemas.microsoft.com/office/powerpoint/2010/main" val="113491014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10"/>
          </p:nvPr>
        </p:nvSpPr>
        <p:spPr/>
        <p:txBody>
          <a:bodyPr/>
          <a:lstStyle/>
          <a:p>
            <a:fld id="{0B3843A1-A00A-4A9E-979C-6778C0D76F64}" type="slidenum">
              <a:rPr lang="cs-CZ" smtClean="0"/>
              <a:t>45</a:t>
            </a:fld>
            <a:endParaRPr lang="cs-CZ" dirty="0"/>
          </a:p>
        </p:txBody>
      </p:sp>
    </p:spTree>
    <p:extLst>
      <p:ext uri="{BB962C8B-B14F-4D97-AF65-F5344CB8AC3E}">
        <p14:creationId xmlns:p14="http://schemas.microsoft.com/office/powerpoint/2010/main" val="38337533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B3843A1-A00A-4A9E-979C-6778C0D76F64}"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2215942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B3843A1-A00A-4A9E-979C-6778C0D76F64}"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0874476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B3843A1-A00A-4A9E-979C-6778C0D76F64}"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5462291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B3843A1-A00A-4A9E-979C-6778C0D76F64}"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3719336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B3843A1-A00A-4A9E-979C-6778C0D76F64}"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7543843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B3843A1-A00A-4A9E-979C-6778C0D76F64}"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1850038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B3843A1-A00A-4A9E-979C-6778C0D76F64}"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0405669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10"/>
          </p:nvPr>
        </p:nvSpPr>
        <p:spPr/>
        <p:txBody>
          <a:bodyPr/>
          <a:lstStyle/>
          <a:p>
            <a:fld id="{377F5C0A-D15A-40B7-9AD0-1092460FC3E4}" type="slidenum">
              <a:rPr lang="cs-CZ" smtClean="0">
                <a:solidFill>
                  <a:prstClr val="black"/>
                </a:solidFill>
              </a:rPr>
              <a:pPr/>
              <a:t>3</a:t>
            </a:fld>
            <a:endParaRPr lang="cs-CZ">
              <a:solidFill>
                <a:prstClr val="black"/>
              </a:solidFill>
            </a:endParaRPr>
          </a:p>
        </p:txBody>
      </p:sp>
    </p:spTree>
    <p:extLst>
      <p:ext uri="{BB962C8B-B14F-4D97-AF65-F5344CB8AC3E}">
        <p14:creationId xmlns:p14="http://schemas.microsoft.com/office/powerpoint/2010/main" val="427138876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a:xfrm>
            <a:off x="685800" y="1143000"/>
            <a:ext cx="5486400" cy="3086100"/>
          </a:xfrm>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10"/>
          </p:nvPr>
        </p:nvSpPr>
        <p:spPr/>
        <p:txBody>
          <a:bodyPr/>
          <a:lstStyle/>
          <a:p>
            <a:fld id="{377F5C0A-D15A-40B7-9AD0-1092460FC3E4}" type="slidenum">
              <a:rPr lang="cs-CZ" smtClean="0"/>
              <a:t>55</a:t>
            </a:fld>
            <a:endParaRPr lang="cs-CZ"/>
          </a:p>
        </p:txBody>
      </p:sp>
    </p:spTree>
    <p:extLst>
      <p:ext uri="{BB962C8B-B14F-4D97-AF65-F5344CB8AC3E}">
        <p14:creationId xmlns:p14="http://schemas.microsoft.com/office/powerpoint/2010/main" val="166432777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a:xfrm>
            <a:off x="685800" y="1143000"/>
            <a:ext cx="5486400" cy="3086100"/>
          </a:xfrm>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77F5C0A-D15A-40B7-9AD0-1092460FC3E4}"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cs-CZ"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4646980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a:xfrm>
            <a:off x="685800" y="1143000"/>
            <a:ext cx="5486400" cy="3086100"/>
          </a:xfrm>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10"/>
          </p:nvPr>
        </p:nvSpPr>
        <p:spPr/>
        <p:txBody>
          <a:bodyPr/>
          <a:lstStyle/>
          <a:p>
            <a:fld id="{377F5C0A-D15A-40B7-9AD0-1092460FC3E4}" type="slidenum">
              <a:rPr lang="cs-CZ" smtClean="0"/>
              <a:t>59</a:t>
            </a:fld>
            <a:endParaRPr lang="cs-CZ"/>
          </a:p>
        </p:txBody>
      </p:sp>
    </p:spTree>
    <p:extLst>
      <p:ext uri="{BB962C8B-B14F-4D97-AF65-F5344CB8AC3E}">
        <p14:creationId xmlns:p14="http://schemas.microsoft.com/office/powerpoint/2010/main" val="182551767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10"/>
          </p:nvPr>
        </p:nvSpPr>
        <p:spPr/>
        <p:txBody>
          <a:bodyPr/>
          <a:lstStyle/>
          <a:p>
            <a:fld id="{377F5C0A-D15A-40B7-9AD0-1092460FC3E4}" type="slidenum">
              <a:rPr lang="cs-CZ" smtClean="0"/>
              <a:t>4</a:t>
            </a:fld>
            <a:endParaRPr lang="cs-CZ"/>
          </a:p>
        </p:txBody>
      </p:sp>
    </p:spTree>
    <p:extLst>
      <p:ext uri="{BB962C8B-B14F-4D97-AF65-F5344CB8AC3E}">
        <p14:creationId xmlns:p14="http://schemas.microsoft.com/office/powerpoint/2010/main" val="204654726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10"/>
          </p:nvPr>
        </p:nvSpPr>
        <p:spPr/>
        <p:txBody>
          <a:bodyPr/>
          <a:lstStyle/>
          <a:p>
            <a:fld id="{377F5C0A-D15A-40B7-9AD0-1092460FC3E4}" type="slidenum">
              <a:rPr lang="cs-CZ" smtClean="0">
                <a:solidFill>
                  <a:prstClr val="black"/>
                </a:solidFill>
              </a:rPr>
              <a:pPr/>
              <a:t>5</a:t>
            </a:fld>
            <a:endParaRPr lang="cs-CZ">
              <a:solidFill>
                <a:prstClr val="black"/>
              </a:solidFill>
            </a:endParaRPr>
          </a:p>
        </p:txBody>
      </p:sp>
    </p:spTree>
    <p:extLst>
      <p:ext uri="{BB962C8B-B14F-4D97-AF65-F5344CB8AC3E}">
        <p14:creationId xmlns:p14="http://schemas.microsoft.com/office/powerpoint/2010/main" val="74871281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10"/>
          </p:nvPr>
        </p:nvSpPr>
        <p:spPr/>
        <p:txBody>
          <a:bodyPr/>
          <a:lstStyle/>
          <a:p>
            <a:fld id="{377F5C0A-D15A-40B7-9AD0-1092460FC3E4}" type="slidenum">
              <a:rPr lang="cs-CZ" smtClean="0"/>
              <a:t>6</a:t>
            </a:fld>
            <a:endParaRPr lang="cs-CZ"/>
          </a:p>
        </p:txBody>
      </p:sp>
    </p:spTree>
    <p:extLst>
      <p:ext uri="{BB962C8B-B14F-4D97-AF65-F5344CB8AC3E}">
        <p14:creationId xmlns:p14="http://schemas.microsoft.com/office/powerpoint/2010/main" val="404746277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10"/>
          </p:nvPr>
        </p:nvSpPr>
        <p:spPr/>
        <p:txBody>
          <a:bodyPr/>
          <a:lstStyle/>
          <a:p>
            <a:fld id="{377F5C0A-D15A-40B7-9AD0-1092460FC3E4}" type="slidenum">
              <a:rPr lang="cs-CZ" smtClean="0">
                <a:solidFill>
                  <a:prstClr val="black"/>
                </a:solidFill>
              </a:rPr>
              <a:pPr/>
              <a:t>7</a:t>
            </a:fld>
            <a:endParaRPr lang="cs-CZ">
              <a:solidFill>
                <a:prstClr val="black"/>
              </a:solidFill>
            </a:endParaRPr>
          </a:p>
        </p:txBody>
      </p:sp>
    </p:spTree>
    <p:extLst>
      <p:ext uri="{BB962C8B-B14F-4D97-AF65-F5344CB8AC3E}">
        <p14:creationId xmlns:p14="http://schemas.microsoft.com/office/powerpoint/2010/main" val="37079322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10"/>
          </p:nvPr>
        </p:nvSpPr>
        <p:spPr/>
        <p:txBody>
          <a:bodyPr/>
          <a:lstStyle/>
          <a:p>
            <a:fld id="{377F5C0A-D15A-40B7-9AD0-1092460FC3E4}" type="slidenum">
              <a:rPr lang="cs-CZ" smtClean="0"/>
              <a:t>8</a:t>
            </a:fld>
            <a:endParaRPr lang="cs-CZ"/>
          </a:p>
        </p:txBody>
      </p:sp>
    </p:spTree>
    <p:extLst>
      <p:ext uri="{BB962C8B-B14F-4D97-AF65-F5344CB8AC3E}">
        <p14:creationId xmlns:p14="http://schemas.microsoft.com/office/powerpoint/2010/main" val="28537332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10"/>
          </p:nvPr>
        </p:nvSpPr>
        <p:spPr/>
        <p:txBody>
          <a:bodyPr/>
          <a:lstStyle/>
          <a:p>
            <a:fld id="{377F5C0A-D15A-40B7-9AD0-1092460FC3E4}" type="slidenum">
              <a:rPr lang="cs-CZ" smtClean="0">
                <a:solidFill>
                  <a:prstClr val="black"/>
                </a:solidFill>
              </a:rPr>
              <a:pPr/>
              <a:t>9</a:t>
            </a:fld>
            <a:endParaRPr lang="cs-CZ">
              <a:solidFill>
                <a:prstClr val="black"/>
              </a:solidFill>
            </a:endParaRPr>
          </a:p>
        </p:txBody>
      </p:sp>
    </p:spTree>
    <p:extLst>
      <p:ext uri="{BB962C8B-B14F-4D97-AF65-F5344CB8AC3E}">
        <p14:creationId xmlns:p14="http://schemas.microsoft.com/office/powerpoint/2010/main" val="391403901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10"/>
          </p:nvPr>
        </p:nvSpPr>
        <p:spPr/>
        <p:txBody>
          <a:bodyPr/>
          <a:lstStyle/>
          <a:p>
            <a:fld id="{377F5C0A-D15A-40B7-9AD0-1092460FC3E4}" type="slidenum">
              <a:rPr lang="cs-CZ" smtClean="0">
                <a:solidFill>
                  <a:prstClr val="black"/>
                </a:solidFill>
              </a:rPr>
              <a:pPr/>
              <a:t>10</a:t>
            </a:fld>
            <a:endParaRPr lang="cs-CZ">
              <a:solidFill>
                <a:prstClr val="black"/>
              </a:solidFill>
            </a:endParaRPr>
          </a:p>
        </p:txBody>
      </p:sp>
    </p:spTree>
    <p:extLst>
      <p:ext uri="{BB962C8B-B14F-4D97-AF65-F5344CB8AC3E}">
        <p14:creationId xmlns:p14="http://schemas.microsoft.com/office/powerpoint/2010/main" val="3885382264"/>
      </p:ext>
    </p:extLst>
  </p:cSld>
  <p:clrMapOvr>
    <a:masterClrMapping/>
  </p:clrMapOvr>
</p:notes>
</file>

<file path=ppt/slideLayouts/_rels/slideLayout1.xml.rels><?xml version="1.0" encoding="UTF-8" standalone="yes"?>
<Relationships xmlns="http://schemas.openxmlformats.org/package/2006/relationships"><Relationship Id="rId8" Type="http://schemas.openxmlformats.org/officeDocument/2006/relationships/image" Target="../media/image6.emf"/><Relationship Id="rId13" Type="http://schemas.openxmlformats.org/officeDocument/2006/relationships/image" Target="../media/image11.emf"/><Relationship Id="rId3" Type="http://schemas.openxmlformats.org/officeDocument/2006/relationships/image" Target="../media/image1.emf"/><Relationship Id="rId7" Type="http://schemas.openxmlformats.org/officeDocument/2006/relationships/image" Target="../media/image5.emf"/><Relationship Id="rId12" Type="http://schemas.openxmlformats.org/officeDocument/2006/relationships/image" Target="../media/image10.emf"/><Relationship Id="rId2" Type="http://schemas.openxmlformats.org/officeDocument/2006/relationships/slideMaster" Target="../slideMasters/slideMaster1.xml"/><Relationship Id="rId1" Type="http://schemas.openxmlformats.org/officeDocument/2006/relationships/tags" Target="../tags/tag1.xml"/><Relationship Id="rId6" Type="http://schemas.openxmlformats.org/officeDocument/2006/relationships/image" Target="../media/image4.emf"/><Relationship Id="rId11" Type="http://schemas.openxmlformats.org/officeDocument/2006/relationships/image" Target="../media/image9.emf"/><Relationship Id="rId5" Type="http://schemas.openxmlformats.org/officeDocument/2006/relationships/image" Target="../media/image3.png"/><Relationship Id="rId15" Type="http://schemas.openxmlformats.org/officeDocument/2006/relationships/image" Target="../media/image13.png"/><Relationship Id="rId10" Type="http://schemas.openxmlformats.org/officeDocument/2006/relationships/image" Target="../media/image8.emf"/><Relationship Id="rId4" Type="http://schemas.openxmlformats.org/officeDocument/2006/relationships/image" Target="../media/image2.emf"/><Relationship Id="rId9" Type="http://schemas.openxmlformats.org/officeDocument/2006/relationships/image" Target="../media/image7.emf"/><Relationship Id="rId14" Type="http://schemas.openxmlformats.org/officeDocument/2006/relationships/image" Target="../media/image12.jpeg"/></Relationships>
</file>

<file path=ppt/slideLayouts/_rels/slideLayout2.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image" Target="../media/image15.tiff"/><Relationship Id="rId7" Type="http://schemas.openxmlformats.org/officeDocument/2006/relationships/image" Target="../media/image17.png"/><Relationship Id="rId2" Type="http://schemas.openxmlformats.org/officeDocument/2006/relationships/image" Target="../media/image14.png"/><Relationship Id="rId1" Type="http://schemas.openxmlformats.org/officeDocument/2006/relationships/slideMaster" Target="../slideMasters/slideMaster1.xml"/><Relationship Id="rId6" Type="http://schemas.openxmlformats.org/officeDocument/2006/relationships/image" Target="../media/image16.png"/><Relationship Id="rId5" Type="http://schemas.openxmlformats.org/officeDocument/2006/relationships/image" Target="../media/image1.emf"/><Relationship Id="rId4" Type="http://schemas.openxmlformats.org/officeDocument/2006/relationships/image" Target="../media/image2.emf"/></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19.png"/><Relationship Id="rId1" Type="http://schemas.openxmlformats.org/officeDocument/2006/relationships/slideMaster" Target="../slideMasters/slideMaster1.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2.emf"/></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19.png"/><Relationship Id="rId1" Type="http://schemas.openxmlformats.org/officeDocument/2006/relationships/slideMaster" Target="../slideMasters/slideMaster1.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2.emf"/></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19.png"/><Relationship Id="rId1" Type="http://schemas.openxmlformats.org/officeDocument/2006/relationships/slideMaster" Target="../slideMasters/slideMaster1.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2.emf"/></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20.png"/><Relationship Id="rId1" Type="http://schemas.openxmlformats.org/officeDocument/2006/relationships/slideMaster" Target="../slideMasters/slideMaster2.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2.emf"/></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Úvodní snímek">
    <p:spTree>
      <p:nvGrpSpPr>
        <p:cNvPr id="1" name=""/>
        <p:cNvGrpSpPr/>
        <p:nvPr/>
      </p:nvGrpSpPr>
      <p:grpSpPr>
        <a:xfrm>
          <a:off x="0" y="0"/>
          <a:ext cx="0" cy="0"/>
          <a:chOff x="0" y="0"/>
          <a:chExt cx="0" cy="0"/>
        </a:xfrm>
      </p:grpSpPr>
      <p:sp>
        <p:nvSpPr>
          <p:cNvPr id="7" name="pozadi seda">
            <a:extLst>
              <a:ext uri="{FF2B5EF4-FFF2-40B4-BE49-F238E27FC236}">
                <a16:creationId xmlns:a16="http://schemas.microsoft.com/office/drawing/2014/main" id="{C6DB6EA3-D18B-4247-B7E0-D3F0ED4ABC66}"/>
              </a:ext>
            </a:extLst>
          </p:cNvPr>
          <p:cNvSpPr/>
          <p:nvPr userDrawn="1"/>
        </p:nvSpPr>
        <p:spPr bwMode="gray">
          <a:xfrm>
            <a:off x="0" y="1899462"/>
            <a:ext cx="12192000" cy="4028858"/>
          </a:xfrm>
          <a:prstGeom prst="rect">
            <a:avLst/>
          </a:prstGeom>
          <a:solidFill>
            <a:schemeClr val="bg1">
              <a:lumMod val="95000"/>
              <a:alpha val="61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marL="285750" indent="-285750">
              <a:buFont typeface="Arial" panose="020B0604020202020204" pitchFamily="34" charset="0"/>
              <a:buChar char="•"/>
            </a:pPr>
            <a:endParaRPr lang="en-US" sz="1400" b="1" dirty="0">
              <a:solidFill>
                <a:schemeClr val="tx1"/>
              </a:solidFill>
              <a:cs typeface="Arial" pitchFamily="34" charset="0"/>
            </a:endParaRPr>
          </a:p>
        </p:txBody>
      </p:sp>
      <p:sp>
        <p:nvSpPr>
          <p:cNvPr id="12" name="Linka cervena">
            <a:extLst>
              <a:ext uri="{FF2B5EF4-FFF2-40B4-BE49-F238E27FC236}">
                <a16:creationId xmlns:a16="http://schemas.microsoft.com/office/drawing/2014/main" id="{B9205121-7638-4ABD-95F5-177B33D17428}"/>
              </a:ext>
            </a:extLst>
          </p:cNvPr>
          <p:cNvSpPr/>
          <p:nvPr userDrawn="1"/>
        </p:nvSpPr>
        <p:spPr>
          <a:xfrm flipV="1">
            <a:off x="5552" y="5881971"/>
            <a:ext cx="12173011" cy="36000"/>
          </a:xfrm>
          <a:prstGeom prst="rect">
            <a:avLst/>
          </a:prstGeom>
          <a:solidFill>
            <a:srgbClr val="D71440"/>
          </a:solidFill>
          <a:ln>
            <a:solidFill>
              <a:srgbClr val="D714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pic>
        <p:nvPicPr>
          <p:cNvPr id="8"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7200805" y="6275298"/>
            <a:ext cx="3763463" cy="324000"/>
          </a:xfrm>
          <a:prstGeom prst="rect">
            <a:avLst/>
          </a:prstGeom>
        </p:spPr>
      </p:pic>
      <p:pic>
        <p:nvPicPr>
          <p:cNvPr id="69"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239537" y="6124324"/>
            <a:ext cx="822458" cy="540000"/>
          </a:xfrm>
          <a:prstGeom prst="rect">
            <a:avLst/>
          </a:prstGeom>
        </p:spPr>
      </p:pic>
      <p:pic>
        <p:nvPicPr>
          <p:cNvPr id="11"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5" cstate="hqprint">
            <a:extLst>
              <a:ext uri="{28A0092B-C50C-407E-A947-70E740481C1C}">
                <a14:useLocalDpi xmlns:a14="http://schemas.microsoft.com/office/drawing/2010/main" val="0"/>
              </a:ext>
            </a:extLst>
          </a:blip>
          <a:stretch>
            <a:fillRect/>
          </a:stretch>
        </p:blipFill>
        <p:spPr>
          <a:xfrm>
            <a:off x="316113" y="2607870"/>
            <a:ext cx="5715760" cy="2224771"/>
          </a:xfrm>
          <a:prstGeom prst="rect">
            <a:avLst/>
          </a:prstGeom>
        </p:spPr>
      </p:pic>
      <p:pic>
        <p:nvPicPr>
          <p:cNvPr id="61" name="Ikona 7">
            <a:extLst>
              <a:ext uri="{FF2B5EF4-FFF2-40B4-BE49-F238E27FC236}">
                <a16:creationId xmlns:a16="http://schemas.microsoft.com/office/drawing/2014/main" id="{1E522FD7-51BC-4B8E-A68D-8A0B5E4169EC}"/>
              </a:ext>
            </a:extLst>
          </p:cNvPr>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6845605" y="3727037"/>
            <a:ext cx="791389" cy="792000"/>
          </a:xfrm>
          <a:prstGeom prst="rect">
            <a:avLst/>
          </a:prstGeom>
        </p:spPr>
      </p:pic>
      <p:pic>
        <p:nvPicPr>
          <p:cNvPr id="62" name="Ikona 6">
            <a:extLst>
              <a:ext uri="{FF2B5EF4-FFF2-40B4-BE49-F238E27FC236}">
                <a16:creationId xmlns:a16="http://schemas.microsoft.com/office/drawing/2014/main" id="{E01AA11B-D042-44CE-8E91-BAD234FB4903}"/>
              </a:ext>
            </a:extLst>
          </p:cNvPr>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7715916" y="2819547"/>
            <a:ext cx="791389" cy="792000"/>
          </a:xfrm>
          <a:prstGeom prst="rect">
            <a:avLst/>
          </a:prstGeom>
        </p:spPr>
      </p:pic>
      <p:pic>
        <p:nvPicPr>
          <p:cNvPr id="63" name="Ikona 5">
            <a:extLst>
              <a:ext uri="{FF2B5EF4-FFF2-40B4-BE49-F238E27FC236}">
                <a16:creationId xmlns:a16="http://schemas.microsoft.com/office/drawing/2014/main" id="{6E1D9AE5-9B01-4D1E-A130-EA1856689D64}"/>
              </a:ext>
            </a:extLst>
          </p:cNvPr>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5944327" y="2821182"/>
            <a:ext cx="791389" cy="792000"/>
          </a:xfrm>
          <a:prstGeom prst="rect">
            <a:avLst/>
          </a:prstGeom>
        </p:spPr>
      </p:pic>
      <p:pic>
        <p:nvPicPr>
          <p:cNvPr id="64" name="Ikona 4">
            <a:extLst>
              <a:ext uri="{FF2B5EF4-FFF2-40B4-BE49-F238E27FC236}">
                <a16:creationId xmlns:a16="http://schemas.microsoft.com/office/drawing/2014/main" id="{78221017-9FB8-4EF8-A88B-38444E30A279}"/>
              </a:ext>
            </a:extLst>
          </p:cNvPr>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a:off x="11274197" y="2826357"/>
            <a:ext cx="788298" cy="792000"/>
          </a:xfrm>
          <a:prstGeom prst="rect">
            <a:avLst/>
          </a:prstGeom>
        </p:spPr>
      </p:pic>
      <p:pic>
        <p:nvPicPr>
          <p:cNvPr id="65" name="Ikona 3">
            <a:extLst>
              <a:ext uri="{FF2B5EF4-FFF2-40B4-BE49-F238E27FC236}">
                <a16:creationId xmlns:a16="http://schemas.microsoft.com/office/drawing/2014/main" id="{D435ECA9-9699-4A70-9ABD-16C688E3468C}"/>
              </a:ext>
            </a:extLst>
          </p:cNvPr>
          <p:cNvPicPr>
            <a:picLocks noChangeAspect="1"/>
          </p:cNvPicPr>
          <p:nvPr userDrawn="1"/>
        </p:nvPicPr>
        <p:blipFill>
          <a:blip r:embed="rId10">
            <a:extLst>
              <a:ext uri="{28A0092B-C50C-407E-A947-70E740481C1C}">
                <a14:useLocalDpi xmlns:a14="http://schemas.microsoft.com/office/drawing/2010/main" val="0"/>
              </a:ext>
            </a:extLst>
          </a:blip>
          <a:stretch>
            <a:fillRect/>
          </a:stretch>
        </p:blipFill>
        <p:spPr>
          <a:xfrm>
            <a:off x="9491468" y="2827327"/>
            <a:ext cx="788298" cy="792000"/>
          </a:xfrm>
          <a:prstGeom prst="rect">
            <a:avLst/>
          </a:prstGeom>
        </p:spPr>
      </p:pic>
      <p:pic>
        <p:nvPicPr>
          <p:cNvPr id="66" name="Ikona 2">
            <a:extLst>
              <a:ext uri="{FF2B5EF4-FFF2-40B4-BE49-F238E27FC236}">
                <a16:creationId xmlns:a16="http://schemas.microsoft.com/office/drawing/2014/main" id="{06B998D0-4DD3-4617-8B85-7A97769C7BF7}"/>
              </a:ext>
            </a:extLst>
          </p:cNvPr>
          <p:cNvPicPr>
            <a:picLocks noChangeAspect="1"/>
          </p:cNvPicPr>
          <p:nvPr userDrawn="1"/>
        </p:nvPicPr>
        <p:blipFill>
          <a:blip r:embed="rId11">
            <a:extLst>
              <a:ext uri="{28A0092B-C50C-407E-A947-70E740481C1C}">
                <a14:useLocalDpi xmlns:a14="http://schemas.microsoft.com/office/drawing/2010/main" val="0"/>
              </a:ext>
            </a:extLst>
          </a:blip>
          <a:stretch>
            <a:fillRect/>
          </a:stretch>
        </p:blipFill>
        <p:spPr>
          <a:xfrm>
            <a:off x="10421592" y="3720280"/>
            <a:ext cx="791389" cy="792000"/>
          </a:xfrm>
          <a:prstGeom prst="rect">
            <a:avLst/>
          </a:prstGeom>
        </p:spPr>
      </p:pic>
      <p:pic>
        <p:nvPicPr>
          <p:cNvPr id="67" name="Ikona 1">
            <a:extLst>
              <a:ext uri="{FF2B5EF4-FFF2-40B4-BE49-F238E27FC236}">
                <a16:creationId xmlns:a16="http://schemas.microsoft.com/office/drawing/2014/main" id="{CDFE4053-986D-4CF5-BB65-55DDA986CB79}"/>
              </a:ext>
            </a:extLst>
          </p:cNvPr>
          <p:cNvPicPr>
            <a:picLocks noChangeAspect="1"/>
          </p:cNvPicPr>
          <p:nvPr userDrawn="1"/>
        </p:nvPicPr>
        <p:blipFill>
          <a:blip r:embed="rId12">
            <a:extLst>
              <a:ext uri="{28A0092B-C50C-407E-A947-70E740481C1C}">
                <a14:useLocalDpi xmlns:a14="http://schemas.microsoft.com/office/drawing/2010/main" val="0"/>
              </a:ext>
            </a:extLst>
          </a:blip>
          <a:stretch>
            <a:fillRect/>
          </a:stretch>
        </p:blipFill>
        <p:spPr>
          <a:xfrm>
            <a:off x="8615004" y="3714480"/>
            <a:ext cx="794492" cy="792000"/>
          </a:xfrm>
          <a:prstGeom prst="rect">
            <a:avLst/>
          </a:prstGeom>
        </p:spPr>
      </p:pic>
      <p:pic>
        <p:nvPicPr>
          <p:cNvPr id="9" name="Vlajka CR">
            <a:extLst>
              <a:ext uri="{FF2B5EF4-FFF2-40B4-BE49-F238E27FC236}">
                <a16:creationId xmlns:a16="http://schemas.microsoft.com/office/drawing/2014/main" id="{471DD38C-87B2-4EF0-9C4F-92FAABA3B665}"/>
              </a:ext>
            </a:extLst>
          </p:cNvPr>
          <p:cNvPicPr>
            <a:picLocks noChangeArrowheads="1"/>
          </p:cNvPicPr>
          <p:nvPr userDrawn="1">
            <p:custDataLst>
              <p:tags r:id="rId1"/>
            </p:custDataLst>
          </p:nvPr>
        </p:nvPicPr>
        <p:blipFill>
          <a:blip r:embed="rId13" cstate="print">
            <a:extLst>
              <a:ext uri="{28A0092B-C50C-407E-A947-70E740481C1C}">
                <a14:useLocalDpi xmlns:a14="http://schemas.microsoft.com/office/drawing/2010/main"/>
              </a:ext>
            </a:extLst>
          </a:blip>
          <a:srcRect/>
          <a:stretch>
            <a:fillRect/>
          </a:stretch>
        </p:blipFill>
        <p:spPr bwMode="gray">
          <a:xfrm>
            <a:off x="11525177" y="249066"/>
            <a:ext cx="540000" cy="36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0" name="Vlajka EU">
            <a:extLst>
              <a:ext uri="{FF2B5EF4-FFF2-40B4-BE49-F238E27FC236}">
                <a16:creationId xmlns:a16="http://schemas.microsoft.com/office/drawing/2014/main" id="{F0605D3E-9EE4-4CE0-8944-A11CBF44BEF9}"/>
              </a:ext>
            </a:extLst>
          </p:cNvPr>
          <p:cNvPicPr>
            <a:picLocks noChangeAspect="1"/>
          </p:cNvPicPr>
          <p:nvPr userDrawn="1"/>
        </p:nvPicPr>
        <p:blipFill rotWithShape="1">
          <a:blip r:embed="rId14" cstate="hqprint">
            <a:extLst>
              <a:ext uri="{28A0092B-C50C-407E-A947-70E740481C1C}">
                <a14:useLocalDpi xmlns:a14="http://schemas.microsoft.com/office/drawing/2010/main" val="0"/>
              </a:ext>
            </a:extLst>
          </a:blip>
          <a:srcRect b="18118"/>
          <a:stretch/>
        </p:blipFill>
        <p:spPr>
          <a:xfrm>
            <a:off x="10876478" y="245794"/>
            <a:ext cx="538775" cy="360000"/>
          </a:xfrm>
          <a:prstGeom prst="rect">
            <a:avLst/>
          </a:prstGeom>
        </p:spPr>
      </p:pic>
      <p:sp>
        <p:nvSpPr>
          <p:cNvPr id="41" name="Podnadpis">
            <a:extLst>
              <a:ext uri="{FF2B5EF4-FFF2-40B4-BE49-F238E27FC236}">
                <a16:creationId xmlns:a16="http://schemas.microsoft.com/office/drawing/2014/main" id="{A48B58A5-C806-4673-B1BA-E9829457EAA9}"/>
              </a:ext>
            </a:extLst>
          </p:cNvPr>
          <p:cNvSpPr>
            <a:spLocks noGrp="1"/>
          </p:cNvSpPr>
          <p:nvPr>
            <p:ph type="body" sz="quarter" idx="11" hasCustomPrompt="1"/>
          </p:nvPr>
        </p:nvSpPr>
        <p:spPr>
          <a:xfrm>
            <a:off x="700806" y="5471177"/>
            <a:ext cx="8608732" cy="468000"/>
          </a:xfrm>
          <a:noFill/>
        </p:spPr>
        <p:txBody>
          <a:bodyPr anchor="ctr"/>
          <a:lstStyle>
            <a:lvl1pPr marL="0" indent="0">
              <a:buNone/>
              <a:defRPr lang="cs-CZ" sz="28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ct val="20000"/>
              </a:spcBef>
              <a:buFont typeface="Arial" panose="020B0604020202020204" pitchFamily="34" charset="0"/>
              <a:buNone/>
            </a:pPr>
            <a:r>
              <a:rPr lang="cs-CZ" dirty="0"/>
              <a:t>Vložte podnadpis</a:t>
            </a:r>
          </a:p>
        </p:txBody>
      </p:sp>
      <p:sp>
        <p:nvSpPr>
          <p:cNvPr id="13" name="Nadpis">
            <a:extLst>
              <a:ext uri="{FF2B5EF4-FFF2-40B4-BE49-F238E27FC236}">
                <a16:creationId xmlns:a16="http://schemas.microsoft.com/office/drawing/2014/main" id="{99BDED9C-93B2-4C0D-BE31-6A2F4570EB70}"/>
              </a:ext>
            </a:extLst>
          </p:cNvPr>
          <p:cNvSpPr>
            <a:spLocks noGrp="1"/>
          </p:cNvSpPr>
          <p:nvPr>
            <p:ph type="title" hasCustomPrompt="1"/>
          </p:nvPr>
        </p:nvSpPr>
        <p:spPr>
          <a:xfrm>
            <a:off x="661391" y="240974"/>
            <a:ext cx="8648147" cy="1598025"/>
          </a:xfrm>
        </p:spPr>
        <p:txBody>
          <a:bodyPr>
            <a:normAutofit/>
          </a:bodyPr>
          <a:lstStyle>
            <a:lvl1pPr marL="0" algn="l" defTabSz="914400" rtl="0" eaLnBrk="1" latinLnBrk="0" hangingPunct="1">
              <a:defRPr lang="cs-CZ" sz="3600" b="1" kern="1200">
                <a:solidFill>
                  <a:srgbClr val="2E5980"/>
                </a:solidFill>
                <a:latin typeface="+mn-lt"/>
                <a:ea typeface="+mn-ea"/>
                <a:cs typeface="+mn-cs"/>
              </a:defRPr>
            </a:lvl1pPr>
          </a:lstStyle>
          <a:p>
            <a:r>
              <a:rPr lang="cs-CZ" dirty="0"/>
              <a:t>KLIKNUTÍM LZE UPRAVIT STYL.</a:t>
            </a:r>
          </a:p>
        </p:txBody>
      </p:sp>
      <p:grpSp>
        <p:nvGrpSpPr>
          <p:cNvPr id="22" name="Skupina 21">
            <a:extLst>
              <a:ext uri="{FF2B5EF4-FFF2-40B4-BE49-F238E27FC236}">
                <a16:creationId xmlns:a16="http://schemas.microsoft.com/office/drawing/2014/main" id="{EBD5D83B-FBC8-45BE-9EE7-668B3C420462}"/>
              </a:ext>
            </a:extLst>
          </p:cNvPr>
          <p:cNvGrpSpPr/>
          <p:nvPr userDrawn="1"/>
        </p:nvGrpSpPr>
        <p:grpSpPr>
          <a:xfrm>
            <a:off x="8139289" y="752121"/>
            <a:ext cx="1747911" cy="1747911"/>
            <a:chOff x="8128000" y="752121"/>
            <a:chExt cx="1747911" cy="1747911"/>
          </a:xfrm>
        </p:grpSpPr>
        <p:sp>
          <p:nvSpPr>
            <p:cNvPr id="27" name="Ovál 26">
              <a:extLst>
                <a:ext uri="{FF2B5EF4-FFF2-40B4-BE49-F238E27FC236}">
                  <a16:creationId xmlns:a16="http://schemas.microsoft.com/office/drawing/2014/main" id="{7B20D032-19A3-4C22-B3CB-696C6A96EEC9}"/>
                </a:ext>
              </a:extLst>
            </p:cNvPr>
            <p:cNvSpPr/>
            <p:nvPr userDrawn="1"/>
          </p:nvSpPr>
          <p:spPr>
            <a:xfrm>
              <a:off x="8128000" y="752121"/>
              <a:ext cx="1747911" cy="1747911"/>
            </a:xfrm>
            <a:prstGeom prst="ellipse">
              <a:avLst/>
            </a:prstGeom>
            <a:solidFill>
              <a:schemeClr val="bg1"/>
            </a:solidFill>
            <a:ln w="19050">
              <a:solidFill>
                <a:srgbClr val="D714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8" name="Ovál 27">
              <a:extLst>
                <a:ext uri="{FF2B5EF4-FFF2-40B4-BE49-F238E27FC236}">
                  <a16:creationId xmlns:a16="http://schemas.microsoft.com/office/drawing/2014/main" id="{A8B10EF5-6A05-459A-A97D-AEDF1B68D962}"/>
                </a:ext>
              </a:extLst>
            </p:cNvPr>
            <p:cNvSpPr/>
            <p:nvPr userDrawn="1"/>
          </p:nvSpPr>
          <p:spPr>
            <a:xfrm>
              <a:off x="8245370" y="869491"/>
              <a:ext cx="1513171" cy="1513171"/>
            </a:xfrm>
            <a:prstGeom prst="ellipse">
              <a:avLst/>
            </a:prstGeom>
            <a:solidFill>
              <a:srgbClr val="D714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pic>
        <p:nvPicPr>
          <p:cNvPr id="23" name="Obrázek 22">
            <a:extLst>
              <a:ext uri="{FF2B5EF4-FFF2-40B4-BE49-F238E27FC236}">
                <a16:creationId xmlns:a16="http://schemas.microsoft.com/office/drawing/2014/main" id="{11A97C46-0FDB-4906-A7E5-8FD5F0C567C1}"/>
              </a:ext>
            </a:extLst>
          </p:cNvPr>
          <p:cNvPicPr>
            <a:picLocks noChangeAspect="1"/>
          </p:cNvPicPr>
          <p:nvPr userDrawn="1"/>
        </p:nvPicPr>
        <p:blipFill>
          <a:blip r:embed="rId15" cstate="hqprint">
            <a:extLst>
              <a:ext uri="{28A0092B-C50C-407E-A947-70E740481C1C}">
                <a14:useLocalDpi xmlns:a14="http://schemas.microsoft.com/office/drawing/2010/main" val="0"/>
              </a:ext>
            </a:extLst>
          </a:blip>
          <a:stretch>
            <a:fillRect/>
          </a:stretch>
        </p:blipFill>
        <p:spPr>
          <a:xfrm>
            <a:off x="8260729" y="1265655"/>
            <a:ext cx="1500937" cy="864000"/>
          </a:xfrm>
          <a:prstGeom prst="rect">
            <a:avLst/>
          </a:prstGeom>
        </p:spPr>
      </p:pic>
    </p:spTree>
    <p:extLst>
      <p:ext uri="{BB962C8B-B14F-4D97-AF65-F5344CB8AC3E}">
        <p14:creationId xmlns:p14="http://schemas.microsoft.com/office/powerpoint/2010/main" val="1357439400"/>
      </p:ext>
    </p:extLst>
  </p:cSld>
  <p:clrMapOvr>
    <a:masterClrMapping/>
  </p:clrMapOvr>
  <p:extLst mod="1">
    <p:ext uri="{DCECCB84-F9BA-43D5-87BE-67443E8EF086}">
      <p15:sldGuideLst xmlns:p15="http://schemas.microsoft.com/office/powerpoint/2012/main">
        <p15:guide id="1" orient="horz" pos="391">
          <p15:clr>
            <a:srgbClr val="FBAE40"/>
          </p15:clr>
        </p15:guide>
        <p15:guide id="2" pos="7605">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Úvodní snímek">
    <p:spTree>
      <p:nvGrpSpPr>
        <p:cNvPr id="1" name=""/>
        <p:cNvGrpSpPr/>
        <p:nvPr/>
      </p:nvGrpSpPr>
      <p:grpSpPr>
        <a:xfrm>
          <a:off x="0" y="0"/>
          <a:ext cx="0" cy="0"/>
          <a:chOff x="0" y="0"/>
          <a:chExt cx="0" cy="0"/>
        </a:xfrm>
      </p:grpSpPr>
      <p:pic>
        <p:nvPicPr>
          <p:cNvPr id="65" name="Obrázek 64">
            <a:extLst>
              <a:ext uri="{FF2B5EF4-FFF2-40B4-BE49-F238E27FC236}">
                <a16:creationId xmlns:a16="http://schemas.microsoft.com/office/drawing/2014/main" id="{1903806D-B11F-4777-91AC-14AF29D6B23F}"/>
              </a:ext>
            </a:extLst>
          </p:cNvPr>
          <p:cNvPicPr>
            <a:picLocks noChangeAspect="1"/>
          </p:cNvPicPr>
          <p:nvPr userDrawn="1"/>
        </p:nvPicPr>
        <p:blipFill>
          <a:blip r:embed="rId2"/>
          <a:stretch>
            <a:fillRect/>
          </a:stretch>
        </p:blipFill>
        <p:spPr>
          <a:xfrm>
            <a:off x="0" y="612658"/>
            <a:ext cx="12192000" cy="3424240"/>
          </a:xfrm>
          <a:prstGeom prst="rect">
            <a:avLst/>
          </a:prstGeom>
        </p:spPr>
      </p:pic>
      <p:pic>
        <p:nvPicPr>
          <p:cNvPr id="76" name="Obrázek 75">
            <a:extLst>
              <a:ext uri="{FF2B5EF4-FFF2-40B4-BE49-F238E27FC236}">
                <a16:creationId xmlns:a16="http://schemas.microsoft.com/office/drawing/2014/main" id="{F014DE85-7BF6-41C3-95C4-EC65E5EAD6E7}"/>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9055763" y="1354230"/>
            <a:ext cx="3136237" cy="3656116"/>
          </a:xfrm>
          <a:prstGeom prst="rect">
            <a:avLst/>
          </a:prstGeom>
        </p:spPr>
      </p:pic>
      <p:sp>
        <p:nvSpPr>
          <p:cNvPr id="69" name="Obdélník 50">
            <a:extLst>
              <a:ext uri="{FF2B5EF4-FFF2-40B4-BE49-F238E27FC236}">
                <a16:creationId xmlns:a16="http://schemas.microsoft.com/office/drawing/2014/main" id="{C6455D4C-929B-4BB2-BB4B-AA4BD3BB752C}"/>
              </a:ext>
            </a:extLst>
          </p:cNvPr>
          <p:cNvSpPr/>
          <p:nvPr userDrawn="1"/>
        </p:nvSpPr>
        <p:spPr>
          <a:xfrm>
            <a:off x="0" y="3760440"/>
            <a:ext cx="9379670" cy="276458"/>
          </a:xfrm>
          <a:custGeom>
            <a:avLst/>
            <a:gdLst>
              <a:gd name="connsiteX0" fmla="*/ 0 w 7559571"/>
              <a:gd name="connsiteY0" fmla="*/ 0 h 200385"/>
              <a:gd name="connsiteX1" fmla="*/ 7559571 w 7559571"/>
              <a:gd name="connsiteY1" fmla="*/ 0 h 200385"/>
              <a:gd name="connsiteX2" fmla="*/ 7559571 w 7559571"/>
              <a:gd name="connsiteY2" fmla="*/ 200385 h 200385"/>
              <a:gd name="connsiteX3" fmla="*/ 0 w 7559571"/>
              <a:gd name="connsiteY3" fmla="*/ 200385 h 200385"/>
              <a:gd name="connsiteX4" fmla="*/ 0 w 7559571"/>
              <a:gd name="connsiteY4" fmla="*/ 0 h 200385"/>
              <a:gd name="connsiteX0" fmla="*/ 0 w 7559571"/>
              <a:gd name="connsiteY0" fmla="*/ 9427 h 209812"/>
              <a:gd name="connsiteX1" fmla="*/ 7136091 w 7559571"/>
              <a:gd name="connsiteY1" fmla="*/ 0 h 209812"/>
              <a:gd name="connsiteX2" fmla="*/ 7559571 w 7559571"/>
              <a:gd name="connsiteY2" fmla="*/ 9427 h 209812"/>
              <a:gd name="connsiteX3" fmla="*/ 7559571 w 7559571"/>
              <a:gd name="connsiteY3" fmla="*/ 209812 h 209812"/>
              <a:gd name="connsiteX4" fmla="*/ 0 w 7559571"/>
              <a:gd name="connsiteY4" fmla="*/ 209812 h 209812"/>
              <a:gd name="connsiteX5" fmla="*/ 0 w 7559571"/>
              <a:gd name="connsiteY5" fmla="*/ 9427 h 209812"/>
              <a:gd name="connsiteX0" fmla="*/ 0 w 7673419"/>
              <a:gd name="connsiteY0" fmla="*/ 292231 h 492616"/>
              <a:gd name="connsiteX1" fmla="*/ 7673419 w 7673419"/>
              <a:gd name="connsiteY1" fmla="*/ 0 h 492616"/>
              <a:gd name="connsiteX2" fmla="*/ 7559571 w 7673419"/>
              <a:gd name="connsiteY2" fmla="*/ 292231 h 492616"/>
              <a:gd name="connsiteX3" fmla="*/ 7559571 w 7673419"/>
              <a:gd name="connsiteY3" fmla="*/ 492616 h 492616"/>
              <a:gd name="connsiteX4" fmla="*/ 0 w 7673419"/>
              <a:gd name="connsiteY4" fmla="*/ 492616 h 492616"/>
              <a:gd name="connsiteX5" fmla="*/ 0 w 7673419"/>
              <a:gd name="connsiteY5" fmla="*/ 292231 h 49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73419" h="492616">
                <a:moveTo>
                  <a:pt x="0" y="292231"/>
                </a:moveTo>
                <a:lnTo>
                  <a:pt x="7673419" y="0"/>
                </a:lnTo>
                <a:lnTo>
                  <a:pt x="7559571" y="292231"/>
                </a:lnTo>
                <a:lnTo>
                  <a:pt x="7559571" y="492616"/>
                </a:lnTo>
                <a:lnTo>
                  <a:pt x="0" y="492616"/>
                </a:lnTo>
                <a:lnTo>
                  <a:pt x="0" y="292231"/>
                </a:lnTo>
                <a:close/>
              </a:path>
            </a:pathLst>
          </a:custGeom>
          <a:solidFill>
            <a:srgbClr val="0842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4" name="Slza pozadi">
            <a:extLst>
              <a:ext uri="{FF2B5EF4-FFF2-40B4-BE49-F238E27FC236}">
                <a16:creationId xmlns:a16="http://schemas.microsoft.com/office/drawing/2014/main" id="{5B472087-BEB7-43F0-96A3-BDC392C6630F}"/>
              </a:ext>
            </a:extLst>
          </p:cNvPr>
          <p:cNvSpPr/>
          <p:nvPr userDrawn="1"/>
        </p:nvSpPr>
        <p:spPr>
          <a:xfrm rot="16200000">
            <a:off x="1560424" y="-947766"/>
            <a:ext cx="3157403" cy="6278252"/>
          </a:xfrm>
          <a:prstGeom prst="teardrop">
            <a:avLst/>
          </a:prstGeom>
          <a:solidFill>
            <a:srgbClr val="244865">
              <a:alpha val="5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dirty="0">
              <a:ln>
                <a:noFill/>
              </a:ln>
              <a:solidFill>
                <a:prstClr val="white"/>
              </a:solidFill>
              <a:effectLst>
                <a:outerShdw blurRad="38100" dist="38100" dir="2700000" algn="tl">
                  <a:srgbClr val="000000">
                    <a:alpha val="43137"/>
                  </a:srgbClr>
                </a:outerShdw>
              </a:effectLst>
              <a:uLnTx/>
              <a:uFillTx/>
              <a:latin typeface="+mn-lt"/>
              <a:ea typeface="+mn-ea"/>
              <a:cs typeface="Calibri" panose="020F0502020204030204" pitchFamily="34" charset="0"/>
            </a:endParaRPr>
          </a:p>
        </p:txBody>
      </p:sp>
      <p:grpSp>
        <p:nvGrpSpPr>
          <p:cNvPr id="9" name="Logo UZIS - skupina">
            <a:extLst>
              <a:ext uri="{FF2B5EF4-FFF2-40B4-BE49-F238E27FC236}">
                <a16:creationId xmlns:a16="http://schemas.microsoft.com/office/drawing/2014/main" id="{E1E7BBD5-891B-4A2F-BD63-5F5DA00EFD2A}"/>
              </a:ext>
            </a:extLst>
          </p:cNvPr>
          <p:cNvGrpSpPr>
            <a:grpSpLocks noChangeAspect="1"/>
          </p:cNvGrpSpPr>
          <p:nvPr userDrawn="1"/>
        </p:nvGrpSpPr>
        <p:grpSpPr>
          <a:xfrm>
            <a:off x="7573965" y="6090002"/>
            <a:ext cx="4524251" cy="612428"/>
            <a:chOff x="4084311" y="378348"/>
            <a:chExt cx="5627053" cy="709095"/>
          </a:xfrm>
        </p:grpSpPr>
        <p:sp>
          <p:nvSpPr>
            <p:cNvPr id="10" name="Nazev">
              <a:extLst>
                <a:ext uri="{FF2B5EF4-FFF2-40B4-BE49-F238E27FC236}">
                  <a16:creationId xmlns:a16="http://schemas.microsoft.com/office/drawing/2014/main" id="{4C1916FE-4B88-49CD-BA58-7B74C639AF98}"/>
                </a:ext>
              </a:extLst>
            </p:cNvPr>
            <p:cNvSpPr txBox="1"/>
            <p:nvPr userDrawn="1"/>
          </p:nvSpPr>
          <p:spPr>
            <a:xfrm>
              <a:off x="5237394" y="599696"/>
              <a:ext cx="4473970" cy="427628"/>
            </a:xfrm>
            <a:prstGeom prst="rect">
              <a:avLst/>
            </a:prstGeom>
            <a:noFill/>
          </p:spPr>
          <p:txBody>
            <a:bodyPr wrap="square" rtlCol="0">
              <a:spAutoFit/>
            </a:bodyPr>
            <a:lstStyle/>
            <a:p>
              <a:r>
                <a:rPr lang="cs-CZ" sz="900" noProof="0" dirty="0">
                  <a:solidFill>
                    <a:srgbClr val="2B297E"/>
                  </a:solidFill>
                  <a:latin typeface="Arial" panose="020B0604020202020204" pitchFamily="34" charset="0"/>
                  <a:cs typeface="Arial" panose="020B0604020202020204" pitchFamily="34" charset="0"/>
                </a:rPr>
                <a:t>Ústav zdravotnických informací a statistiky České republiky</a:t>
              </a:r>
            </a:p>
            <a:p>
              <a:r>
                <a:rPr lang="en-US" sz="900" i="1" dirty="0">
                  <a:solidFill>
                    <a:srgbClr val="2B297E"/>
                  </a:solidFill>
                  <a:latin typeface="Arial" panose="020B0604020202020204" pitchFamily="34" charset="0"/>
                  <a:cs typeface="Arial" panose="020B0604020202020204" pitchFamily="34" charset="0"/>
                </a:rPr>
                <a:t>Institute of Health Information and Statistics of the Czech Republic</a:t>
              </a:r>
            </a:p>
          </p:txBody>
        </p:sp>
        <p:pic>
          <p:nvPicPr>
            <p:cNvPr id="11" name="Logo">
              <a:extLst>
                <a:ext uri="{FF2B5EF4-FFF2-40B4-BE49-F238E27FC236}">
                  <a16:creationId xmlns:a16="http://schemas.microsoft.com/office/drawing/2014/main" id="{9F92AC57-7FC1-4571-BECE-7125420930C3}"/>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4084311" y="378348"/>
              <a:ext cx="1080000" cy="709095"/>
            </a:xfrm>
            <a:prstGeom prst="rect">
              <a:avLst/>
            </a:prstGeom>
          </p:spPr>
        </p:pic>
      </p:grpSp>
      <p:pic>
        <p:nvPicPr>
          <p:cNvPr id="8" name="Logo MZ CR">
            <a:extLst>
              <a:ext uri="{FF2B5EF4-FFF2-40B4-BE49-F238E27FC236}">
                <a16:creationId xmlns:a16="http://schemas.microsoft.com/office/drawing/2014/main" id="{5B7C4270-13A2-4527-A4C7-32FE9859D7F1}"/>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575311" y="156482"/>
            <a:ext cx="3763463" cy="324000"/>
          </a:xfrm>
          <a:prstGeom prst="rect">
            <a:avLst/>
          </a:prstGeom>
        </p:spPr>
      </p:pic>
      <p:sp>
        <p:nvSpPr>
          <p:cNvPr id="2" name="Nadpis 1">
            <a:extLst>
              <a:ext uri="{FF2B5EF4-FFF2-40B4-BE49-F238E27FC236}">
                <a16:creationId xmlns:a16="http://schemas.microsoft.com/office/drawing/2014/main" id="{DBF05EC1-AC34-4998-A874-C476BF92C77D}"/>
              </a:ext>
            </a:extLst>
          </p:cNvPr>
          <p:cNvSpPr>
            <a:spLocks noGrp="1"/>
          </p:cNvSpPr>
          <p:nvPr>
            <p:ph type="title"/>
          </p:nvPr>
        </p:nvSpPr>
        <p:spPr>
          <a:xfrm>
            <a:off x="452490" y="1382511"/>
            <a:ext cx="5246408" cy="1404481"/>
          </a:xfrm>
        </p:spPr>
        <p:txBody>
          <a:bodyPr>
            <a:normAutofit/>
          </a:bodyPr>
          <a:lstStyle>
            <a:lvl1pPr algn="l">
              <a:defRPr sz="3600" b="1">
                <a:solidFill>
                  <a:schemeClr val="bg1"/>
                </a:solidFill>
                <a:effectLst>
                  <a:outerShdw blurRad="38100" dist="38100" dir="2700000" algn="tl">
                    <a:srgbClr val="000000">
                      <a:alpha val="43137"/>
                    </a:srgbClr>
                  </a:outerShdw>
                </a:effectLst>
                <a:latin typeface="+mn-lt"/>
              </a:defRPr>
            </a:lvl1pPr>
          </a:lstStyle>
          <a:p>
            <a:r>
              <a:rPr lang="cs-CZ" dirty="0"/>
              <a:t>Kliknutím lze upravit styl.</a:t>
            </a:r>
          </a:p>
        </p:txBody>
      </p:sp>
      <p:sp>
        <p:nvSpPr>
          <p:cNvPr id="4" name="Zástupný text 3">
            <a:extLst>
              <a:ext uri="{FF2B5EF4-FFF2-40B4-BE49-F238E27FC236}">
                <a16:creationId xmlns:a16="http://schemas.microsoft.com/office/drawing/2014/main" id="{30F5E0A5-FA60-44D8-9106-C4F05A37F6A9}"/>
              </a:ext>
            </a:extLst>
          </p:cNvPr>
          <p:cNvSpPr>
            <a:spLocks noGrp="1"/>
          </p:cNvSpPr>
          <p:nvPr>
            <p:ph type="body" sz="quarter" idx="10" hasCustomPrompt="1"/>
          </p:nvPr>
        </p:nvSpPr>
        <p:spPr>
          <a:xfrm>
            <a:off x="478506" y="5213021"/>
            <a:ext cx="11116463" cy="468000"/>
          </a:xfrm>
        </p:spPr>
        <p:txBody>
          <a:bodyPr anchor="ctr">
            <a:noAutofit/>
          </a:bodyPr>
          <a:lstStyle>
            <a:lvl1pPr marL="0" indent="0" algn="l">
              <a:buNone/>
              <a:defRPr lang="cs-CZ" sz="3200" b="1" kern="1200" dirty="0" smtClean="0">
                <a:solidFill>
                  <a:srgbClr val="D71440"/>
                </a:solidFill>
                <a:latin typeface="+mn-lt"/>
                <a:ea typeface="+mn-ea"/>
                <a:cs typeface="+mn-cs"/>
              </a:defRPr>
            </a:lvl1pPr>
            <a:lvl2pPr marL="457200" indent="0">
              <a:buNone/>
              <a:defRPr/>
            </a:lvl2pPr>
          </a:lstStyle>
          <a:p>
            <a:pPr lvl="0"/>
            <a:r>
              <a:rPr lang="cs-CZ" dirty="0"/>
              <a:t>Vložte podnadpis</a:t>
            </a:r>
          </a:p>
        </p:txBody>
      </p:sp>
      <p:pic>
        <p:nvPicPr>
          <p:cNvPr id="19" name="Obrázek 18">
            <a:extLst>
              <a:ext uri="{FF2B5EF4-FFF2-40B4-BE49-F238E27FC236}">
                <a16:creationId xmlns:a16="http://schemas.microsoft.com/office/drawing/2014/main" id="{DC263414-CA8A-4724-A41E-A2076A676CBC}"/>
              </a:ext>
            </a:extLst>
          </p:cNvPr>
          <p:cNvPicPr>
            <a:picLocks noChangeAspect="1"/>
          </p:cNvPicPr>
          <p:nvPr userDrawn="1"/>
        </p:nvPicPr>
        <p:blipFill>
          <a:blip r:embed="rId6"/>
          <a:stretch>
            <a:fillRect/>
          </a:stretch>
        </p:blipFill>
        <p:spPr>
          <a:xfrm>
            <a:off x="9709522" y="102983"/>
            <a:ext cx="364634" cy="439200"/>
          </a:xfrm>
          <a:prstGeom prst="rect">
            <a:avLst/>
          </a:prstGeom>
        </p:spPr>
      </p:pic>
      <p:pic>
        <p:nvPicPr>
          <p:cNvPr id="20" name="Obrázek 19">
            <a:extLst>
              <a:ext uri="{FF2B5EF4-FFF2-40B4-BE49-F238E27FC236}">
                <a16:creationId xmlns:a16="http://schemas.microsoft.com/office/drawing/2014/main" id="{256E0509-9D8A-4D79-9DAD-0E3DC7CB2113}"/>
              </a:ext>
            </a:extLst>
          </p:cNvPr>
          <p:cNvPicPr>
            <a:picLocks noChangeAspect="1"/>
          </p:cNvPicPr>
          <p:nvPr userDrawn="1"/>
        </p:nvPicPr>
        <p:blipFill rotWithShape="1">
          <a:blip r:embed="rId7"/>
          <a:srcRect l="6842" t="32400" r="5593" b="32385"/>
          <a:stretch/>
        </p:blipFill>
        <p:spPr>
          <a:xfrm>
            <a:off x="10458200" y="68122"/>
            <a:ext cx="1182112" cy="475399"/>
          </a:xfrm>
          <a:prstGeom prst="rect">
            <a:avLst/>
          </a:prstGeom>
        </p:spPr>
      </p:pic>
      <p:sp>
        <p:nvSpPr>
          <p:cNvPr id="21" name="Rovnoramenný trojúhelník 20">
            <a:extLst>
              <a:ext uri="{FF2B5EF4-FFF2-40B4-BE49-F238E27FC236}">
                <a16:creationId xmlns:a16="http://schemas.microsoft.com/office/drawing/2014/main" id="{755FAAB6-D342-46B0-9767-681E761C377E}"/>
              </a:ext>
            </a:extLst>
          </p:cNvPr>
          <p:cNvSpPr/>
          <p:nvPr userDrawn="1"/>
        </p:nvSpPr>
        <p:spPr>
          <a:xfrm rot="1106797">
            <a:off x="9888644" y="3808439"/>
            <a:ext cx="962460" cy="1409935"/>
          </a:xfrm>
          <a:prstGeom prst="triangle">
            <a:avLst>
              <a:gd name="adj" fmla="val 40444"/>
            </a:avLst>
          </a:prstGeom>
          <a:solidFill>
            <a:srgbClr val="FFC000">
              <a:alpha val="44000"/>
            </a:srgbClr>
          </a:solidFill>
          <a:ln w="15875">
            <a:solidFill>
              <a:srgbClr val="2E5980"/>
            </a:solidFill>
          </a:ln>
          <a:effectLst>
            <a:outerShdw blurRad="50800" dist="50800" dir="5400000" algn="ctr" rotWithShape="0">
              <a:srgbClr val="2E598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2" name="Ovál 21">
            <a:extLst>
              <a:ext uri="{FF2B5EF4-FFF2-40B4-BE49-F238E27FC236}">
                <a16:creationId xmlns:a16="http://schemas.microsoft.com/office/drawing/2014/main" id="{38F7959A-7D75-40FA-961E-EFF1A6B4132D}"/>
              </a:ext>
            </a:extLst>
          </p:cNvPr>
          <p:cNvSpPr/>
          <p:nvPr userDrawn="1"/>
        </p:nvSpPr>
        <p:spPr>
          <a:xfrm>
            <a:off x="9573906" y="4835335"/>
            <a:ext cx="1029600" cy="1029600"/>
          </a:xfrm>
          <a:prstGeom prst="ellipse">
            <a:avLst/>
          </a:prstGeom>
          <a:solidFill>
            <a:schemeClr val="bg1"/>
          </a:solidFill>
          <a:ln w="19050">
            <a:solidFill>
              <a:srgbClr val="D714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3" name="Ovál 22">
            <a:extLst>
              <a:ext uri="{FF2B5EF4-FFF2-40B4-BE49-F238E27FC236}">
                <a16:creationId xmlns:a16="http://schemas.microsoft.com/office/drawing/2014/main" id="{DE7E04A3-0887-4275-A7AF-385AE4EEE741}"/>
              </a:ext>
            </a:extLst>
          </p:cNvPr>
          <p:cNvSpPr/>
          <p:nvPr userDrawn="1"/>
        </p:nvSpPr>
        <p:spPr>
          <a:xfrm>
            <a:off x="9643042" y="4904471"/>
            <a:ext cx="891327" cy="891327"/>
          </a:xfrm>
          <a:prstGeom prst="ellipse">
            <a:avLst/>
          </a:prstGeom>
          <a:solidFill>
            <a:srgbClr val="D714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pic>
        <p:nvPicPr>
          <p:cNvPr id="28" name="Obrázek 27">
            <a:extLst>
              <a:ext uri="{FF2B5EF4-FFF2-40B4-BE49-F238E27FC236}">
                <a16:creationId xmlns:a16="http://schemas.microsoft.com/office/drawing/2014/main" id="{E618BEBA-8E25-4E54-9B71-7BA6C5DC3B0B}"/>
              </a:ext>
            </a:extLst>
          </p:cNvPr>
          <p:cNvPicPr>
            <a:picLocks noChangeAspect="1"/>
          </p:cNvPicPr>
          <p:nvPr userDrawn="1"/>
        </p:nvPicPr>
        <p:blipFill>
          <a:blip r:embed="rId8" cstate="hqprint">
            <a:extLst>
              <a:ext uri="{28A0092B-C50C-407E-A947-70E740481C1C}">
                <a14:useLocalDpi xmlns:a14="http://schemas.microsoft.com/office/drawing/2010/main" val="0"/>
              </a:ext>
            </a:extLst>
          </a:blip>
          <a:stretch>
            <a:fillRect/>
          </a:stretch>
        </p:blipFill>
        <p:spPr>
          <a:xfrm>
            <a:off x="9601337" y="4971086"/>
            <a:ext cx="950835" cy="599026"/>
          </a:xfrm>
          <a:prstGeom prst="rect">
            <a:avLst/>
          </a:prstGeom>
        </p:spPr>
      </p:pic>
    </p:spTree>
    <p:extLst>
      <p:ext uri="{BB962C8B-B14F-4D97-AF65-F5344CB8AC3E}">
        <p14:creationId xmlns:p14="http://schemas.microsoft.com/office/powerpoint/2010/main" val="3987630041"/>
      </p:ext>
    </p:extLst>
  </p:cSld>
  <p:clrMapOvr>
    <a:masterClrMapping/>
  </p:clrMapOvr>
  <p:extLst mod="1">
    <p:ext uri="{DCECCB84-F9BA-43D5-87BE-67443E8EF086}">
      <p15:sldGuideLst xmlns:p15="http://schemas.microsoft.com/office/powerpoint/2012/main">
        <p15:guide id="1" orient="horz" pos="3430">
          <p15:clr>
            <a:srgbClr val="FBAE40"/>
          </p15:clr>
        </p15:guide>
        <p15:guide id="2" pos="347">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0515600" cy="631595"/>
          </a:xfrm>
        </p:spPr>
        <p:txBody>
          <a:bodyPr anchor="t">
            <a:normAutofit/>
          </a:bodyPr>
          <a:lstStyle>
            <a:lvl1pPr>
              <a:defRPr lang="cs-CZ" sz="32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pic>
        <p:nvPicPr>
          <p:cNvPr id="5"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574751" y="6272815"/>
            <a:ext cx="778907" cy="303178"/>
          </a:xfrm>
          <a:prstGeom prst="rect">
            <a:avLst/>
          </a:prstGeom>
        </p:spPr>
      </p:pic>
      <p:pic>
        <p:nvPicPr>
          <p:cNvPr id="6"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9168609" y="6593923"/>
            <a:ext cx="2303581" cy="198318"/>
          </a:xfrm>
          <a:prstGeom prst="rect">
            <a:avLst/>
          </a:prstGeom>
        </p:spPr>
      </p:pic>
      <p:pic>
        <p:nvPicPr>
          <p:cNvPr id="9"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555505" y="6508808"/>
            <a:ext cx="503419" cy="330529"/>
          </a:xfrm>
          <a:prstGeom prst="rect">
            <a:avLst/>
          </a:prstGeom>
        </p:spPr>
      </p:pic>
      <p:cxnSp>
        <p:nvCxnSpPr>
          <p:cNvPr id="4" name="Přímá spojnice 3"/>
          <p:cNvCxnSpPr/>
          <p:nvPr userDrawn="1"/>
        </p:nvCxnSpPr>
        <p:spPr>
          <a:xfrm>
            <a:off x="1326763" y="6460191"/>
            <a:ext cx="10332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12" name="Obdélník 14">
            <a:extLst>
              <a:ext uri="{FF2B5EF4-FFF2-40B4-BE49-F238E27FC236}">
                <a16:creationId xmlns:a16="http://schemas.microsoft.com/office/drawing/2014/main" id="{ACC372D8-5196-4047-9A69-14A2F224919B}"/>
              </a:ext>
            </a:extLst>
          </p:cNvPr>
          <p:cNvSpPr/>
          <p:nvPr userDrawn="1"/>
        </p:nvSpPr>
        <p:spPr>
          <a:xfrm>
            <a:off x="1535268" y="6539370"/>
            <a:ext cx="7505773" cy="276999"/>
          </a:xfrm>
          <a:prstGeom prst="rect">
            <a:avLst/>
          </a:prstGeom>
        </p:spPr>
        <p:txBody>
          <a:bodyPr wrap="square">
            <a:spAutoFit/>
          </a:bodyPr>
          <a:lstStyle/>
          <a:p>
            <a:pPr algn="ctr"/>
            <a:r>
              <a:rPr lang="cs-CZ" sz="1200" b="1" i="0" dirty="0">
                <a:solidFill>
                  <a:schemeClr val="accent5">
                    <a:lumMod val="50000"/>
                  </a:schemeClr>
                </a:solidFill>
              </a:rPr>
              <a:t>Strategický rámec rozvoje péče o zdraví v České republice do roku 2030: analytická</a:t>
            </a:r>
            <a:r>
              <a:rPr lang="cs-CZ" sz="1200" b="1" i="0" baseline="0" dirty="0">
                <a:solidFill>
                  <a:schemeClr val="accent5">
                    <a:lumMod val="50000"/>
                  </a:schemeClr>
                </a:solidFill>
              </a:rPr>
              <a:t> studie pro regiony ČR – září 2019</a:t>
            </a:r>
            <a:endParaRPr lang="en-US" sz="1200" b="1" i="0" dirty="0">
              <a:solidFill>
                <a:schemeClr val="accent5">
                  <a:lumMod val="50000"/>
                </a:schemeClr>
              </a:solidFill>
            </a:endParaRPr>
          </a:p>
        </p:txBody>
      </p:sp>
      <p:pic>
        <p:nvPicPr>
          <p:cNvPr id="11" name="Obrázek 10">
            <a:extLst>
              <a:ext uri="{FF2B5EF4-FFF2-40B4-BE49-F238E27FC236}">
                <a16:creationId xmlns:a16="http://schemas.microsoft.com/office/drawing/2014/main" id="{9A066306-EA9A-4793-B2D5-9A70921CF1FA}"/>
              </a:ext>
            </a:extLst>
          </p:cNvPr>
          <p:cNvPicPr>
            <a:picLocks noChangeAspect="1"/>
          </p:cNvPicPr>
          <p:nvPr userDrawn="1"/>
        </p:nvPicPr>
        <p:blipFill>
          <a:blip r:embed="rId5"/>
          <a:stretch>
            <a:fillRect/>
          </a:stretch>
        </p:blipFill>
        <p:spPr>
          <a:xfrm>
            <a:off x="10389458" y="227353"/>
            <a:ext cx="320628" cy="386195"/>
          </a:xfrm>
          <a:prstGeom prst="rect">
            <a:avLst/>
          </a:prstGeom>
        </p:spPr>
      </p:pic>
      <p:pic>
        <p:nvPicPr>
          <p:cNvPr id="14" name="Obrázek 13">
            <a:extLst>
              <a:ext uri="{FF2B5EF4-FFF2-40B4-BE49-F238E27FC236}">
                <a16:creationId xmlns:a16="http://schemas.microsoft.com/office/drawing/2014/main" id="{E5502B13-BEA9-4462-8FC3-693B720998F7}"/>
              </a:ext>
            </a:extLst>
          </p:cNvPr>
          <p:cNvPicPr>
            <a:picLocks noChangeAspect="1"/>
          </p:cNvPicPr>
          <p:nvPr userDrawn="1"/>
        </p:nvPicPr>
        <p:blipFill rotWithShape="1">
          <a:blip r:embed="rId6"/>
          <a:srcRect l="6842" t="32400" r="5593" b="32385"/>
          <a:stretch/>
        </p:blipFill>
        <p:spPr>
          <a:xfrm>
            <a:off x="10772226" y="191678"/>
            <a:ext cx="1137720" cy="457546"/>
          </a:xfrm>
          <a:prstGeom prst="rect">
            <a:avLst/>
          </a:prstGeom>
        </p:spPr>
      </p:pic>
    </p:spTree>
    <p:extLst>
      <p:ext uri="{BB962C8B-B14F-4D97-AF65-F5344CB8AC3E}">
        <p14:creationId xmlns:p14="http://schemas.microsoft.com/office/powerpoint/2010/main" val="272208950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1_Nadpis a obsah">
    <p:spTree>
      <p:nvGrpSpPr>
        <p:cNvPr id="1" name=""/>
        <p:cNvGrpSpPr/>
        <p:nvPr/>
      </p:nvGrpSpPr>
      <p:grpSpPr>
        <a:xfrm>
          <a:off x="0" y="0"/>
          <a:ext cx="0" cy="0"/>
          <a:chOff x="0" y="0"/>
          <a:chExt cx="0" cy="0"/>
        </a:xfrm>
      </p:grpSpPr>
      <p:sp>
        <p:nvSpPr>
          <p:cNvPr id="4"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5"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6"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0515600" cy="631595"/>
          </a:xfrm>
        </p:spPr>
        <p:txBody>
          <a:bodyPr anchor="t">
            <a:normAutofit/>
          </a:bodyPr>
          <a:lstStyle>
            <a:lvl1pPr>
              <a:defRPr lang="cs-CZ" sz="32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pic>
        <p:nvPicPr>
          <p:cNvPr id="7"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574751" y="6272815"/>
            <a:ext cx="778907" cy="303178"/>
          </a:xfrm>
          <a:prstGeom prst="rect">
            <a:avLst/>
          </a:prstGeom>
        </p:spPr>
      </p:pic>
      <p:pic>
        <p:nvPicPr>
          <p:cNvPr id="8"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9168609" y="6593923"/>
            <a:ext cx="2303581" cy="198318"/>
          </a:xfrm>
          <a:prstGeom prst="rect">
            <a:avLst/>
          </a:prstGeom>
        </p:spPr>
      </p:pic>
      <p:pic>
        <p:nvPicPr>
          <p:cNvPr id="9"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555505" y="6508808"/>
            <a:ext cx="503419" cy="330529"/>
          </a:xfrm>
          <a:prstGeom prst="rect">
            <a:avLst/>
          </a:prstGeom>
        </p:spPr>
      </p:pic>
      <p:cxnSp>
        <p:nvCxnSpPr>
          <p:cNvPr id="10" name="Přímá spojnice 9"/>
          <p:cNvCxnSpPr/>
          <p:nvPr userDrawn="1"/>
        </p:nvCxnSpPr>
        <p:spPr>
          <a:xfrm>
            <a:off x="1326763" y="6460191"/>
            <a:ext cx="10332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11" name="Obdélník 14">
            <a:extLst>
              <a:ext uri="{FF2B5EF4-FFF2-40B4-BE49-F238E27FC236}">
                <a16:creationId xmlns:a16="http://schemas.microsoft.com/office/drawing/2014/main" id="{ACC372D8-5196-4047-9A69-14A2F224919B}"/>
              </a:ext>
            </a:extLst>
          </p:cNvPr>
          <p:cNvSpPr/>
          <p:nvPr userDrawn="1"/>
        </p:nvSpPr>
        <p:spPr>
          <a:xfrm>
            <a:off x="1535268" y="6539370"/>
            <a:ext cx="7505773" cy="276999"/>
          </a:xfrm>
          <a:prstGeom prst="rect">
            <a:avLst/>
          </a:prstGeom>
        </p:spPr>
        <p:txBody>
          <a:bodyPr wrap="square">
            <a:spAutoFit/>
          </a:bodyPr>
          <a:lstStyle/>
          <a:p>
            <a:pPr algn="ctr"/>
            <a:r>
              <a:rPr lang="cs-CZ" sz="1200" b="1" i="0" dirty="0">
                <a:solidFill>
                  <a:schemeClr val="accent5">
                    <a:lumMod val="50000"/>
                  </a:schemeClr>
                </a:solidFill>
              </a:rPr>
              <a:t>Strategický rámec rozvoje péče o zdraví v České republice do roku 2030: analytická</a:t>
            </a:r>
            <a:r>
              <a:rPr lang="cs-CZ" sz="1200" b="1" i="0" baseline="0" dirty="0">
                <a:solidFill>
                  <a:schemeClr val="accent5">
                    <a:lumMod val="50000"/>
                  </a:schemeClr>
                </a:solidFill>
              </a:rPr>
              <a:t> studie pro regiony ČR – září 2019</a:t>
            </a:r>
            <a:endParaRPr lang="en-US" sz="1200" b="1" i="0" dirty="0">
              <a:solidFill>
                <a:schemeClr val="accent5">
                  <a:lumMod val="50000"/>
                </a:schemeClr>
              </a:solidFill>
            </a:endParaRPr>
          </a:p>
        </p:txBody>
      </p:sp>
      <p:pic>
        <p:nvPicPr>
          <p:cNvPr id="13" name="Obrázek 12">
            <a:extLst>
              <a:ext uri="{FF2B5EF4-FFF2-40B4-BE49-F238E27FC236}">
                <a16:creationId xmlns:a16="http://schemas.microsoft.com/office/drawing/2014/main" id="{EAD1F5DE-631A-4CF4-AC95-2B11C0FB9A8D}"/>
              </a:ext>
            </a:extLst>
          </p:cNvPr>
          <p:cNvPicPr>
            <a:picLocks noChangeAspect="1"/>
          </p:cNvPicPr>
          <p:nvPr userDrawn="1"/>
        </p:nvPicPr>
        <p:blipFill>
          <a:blip r:embed="rId5"/>
          <a:stretch>
            <a:fillRect/>
          </a:stretch>
        </p:blipFill>
        <p:spPr>
          <a:xfrm>
            <a:off x="10389458" y="227353"/>
            <a:ext cx="320628" cy="386195"/>
          </a:xfrm>
          <a:prstGeom prst="rect">
            <a:avLst/>
          </a:prstGeom>
        </p:spPr>
      </p:pic>
      <p:pic>
        <p:nvPicPr>
          <p:cNvPr id="14" name="Obrázek 13">
            <a:extLst>
              <a:ext uri="{FF2B5EF4-FFF2-40B4-BE49-F238E27FC236}">
                <a16:creationId xmlns:a16="http://schemas.microsoft.com/office/drawing/2014/main" id="{797506F7-A2B2-4AF8-9218-F80ABFDA7E86}"/>
              </a:ext>
            </a:extLst>
          </p:cNvPr>
          <p:cNvPicPr>
            <a:picLocks noChangeAspect="1"/>
          </p:cNvPicPr>
          <p:nvPr userDrawn="1"/>
        </p:nvPicPr>
        <p:blipFill rotWithShape="1">
          <a:blip r:embed="rId6"/>
          <a:srcRect l="6842" t="32400" r="5593" b="32385"/>
          <a:stretch/>
        </p:blipFill>
        <p:spPr>
          <a:xfrm>
            <a:off x="10772226" y="191678"/>
            <a:ext cx="1137720" cy="457546"/>
          </a:xfrm>
          <a:prstGeom prst="rect">
            <a:avLst/>
          </a:prstGeom>
        </p:spPr>
      </p:pic>
    </p:spTree>
    <p:extLst>
      <p:ext uri="{BB962C8B-B14F-4D97-AF65-F5344CB8AC3E}">
        <p14:creationId xmlns:p14="http://schemas.microsoft.com/office/powerpoint/2010/main" val="363484661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2_Nadpis a obsah">
    <p:spTree>
      <p:nvGrpSpPr>
        <p:cNvPr id="1" name=""/>
        <p:cNvGrpSpPr/>
        <p:nvPr/>
      </p:nvGrpSpPr>
      <p:grpSpPr>
        <a:xfrm>
          <a:off x="0" y="0"/>
          <a:ext cx="0" cy="0"/>
          <a:chOff x="0" y="0"/>
          <a:chExt cx="0" cy="0"/>
        </a:xfrm>
      </p:grpSpPr>
      <p:sp>
        <p:nvSpPr>
          <p:cNvPr id="13"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4"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pic>
        <p:nvPicPr>
          <p:cNvPr id="15"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574751" y="6272815"/>
            <a:ext cx="778907" cy="303178"/>
          </a:xfrm>
          <a:prstGeom prst="rect">
            <a:avLst/>
          </a:prstGeom>
        </p:spPr>
      </p:pic>
      <p:pic>
        <p:nvPicPr>
          <p:cNvPr id="16"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9168609" y="6593923"/>
            <a:ext cx="2303581" cy="198318"/>
          </a:xfrm>
          <a:prstGeom prst="rect">
            <a:avLst/>
          </a:prstGeom>
        </p:spPr>
      </p:pic>
      <p:pic>
        <p:nvPicPr>
          <p:cNvPr id="17"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555505" y="6508808"/>
            <a:ext cx="503419" cy="330529"/>
          </a:xfrm>
          <a:prstGeom prst="rect">
            <a:avLst/>
          </a:prstGeom>
        </p:spPr>
      </p:pic>
      <p:cxnSp>
        <p:nvCxnSpPr>
          <p:cNvPr id="18" name="Přímá spojnice 17"/>
          <p:cNvCxnSpPr/>
          <p:nvPr userDrawn="1"/>
        </p:nvCxnSpPr>
        <p:spPr>
          <a:xfrm>
            <a:off x="1326763" y="6460191"/>
            <a:ext cx="10332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19" name="Obdélník 14">
            <a:extLst>
              <a:ext uri="{FF2B5EF4-FFF2-40B4-BE49-F238E27FC236}">
                <a16:creationId xmlns:a16="http://schemas.microsoft.com/office/drawing/2014/main" id="{ACC372D8-5196-4047-9A69-14A2F224919B}"/>
              </a:ext>
            </a:extLst>
          </p:cNvPr>
          <p:cNvSpPr/>
          <p:nvPr userDrawn="1"/>
        </p:nvSpPr>
        <p:spPr>
          <a:xfrm>
            <a:off x="1535268" y="6539370"/>
            <a:ext cx="7505773" cy="276999"/>
          </a:xfrm>
          <a:prstGeom prst="rect">
            <a:avLst/>
          </a:prstGeom>
        </p:spPr>
        <p:txBody>
          <a:bodyPr wrap="square">
            <a:spAutoFit/>
          </a:bodyPr>
          <a:lstStyle/>
          <a:p>
            <a:pPr algn="ctr"/>
            <a:r>
              <a:rPr lang="cs-CZ" sz="1200" b="1" i="0" dirty="0">
                <a:solidFill>
                  <a:schemeClr val="accent5">
                    <a:lumMod val="50000"/>
                  </a:schemeClr>
                </a:solidFill>
              </a:rPr>
              <a:t>Strategický rámec rozvoje péče o zdraví v České republice do roku 2030: analytická</a:t>
            </a:r>
            <a:r>
              <a:rPr lang="cs-CZ" sz="1200" b="1" i="0" baseline="0" dirty="0">
                <a:solidFill>
                  <a:schemeClr val="accent5">
                    <a:lumMod val="50000"/>
                  </a:schemeClr>
                </a:solidFill>
              </a:rPr>
              <a:t> studie pro regiony ČR – září 2019</a:t>
            </a:r>
            <a:endParaRPr lang="en-US" sz="1200" b="1" i="0" dirty="0">
              <a:solidFill>
                <a:schemeClr val="accent5">
                  <a:lumMod val="50000"/>
                </a:schemeClr>
              </a:solidFill>
            </a:endParaRPr>
          </a:p>
        </p:txBody>
      </p:sp>
      <p:pic>
        <p:nvPicPr>
          <p:cNvPr id="10" name="Obrázek 9">
            <a:extLst>
              <a:ext uri="{FF2B5EF4-FFF2-40B4-BE49-F238E27FC236}">
                <a16:creationId xmlns:a16="http://schemas.microsoft.com/office/drawing/2014/main" id="{C1A51084-7727-4266-BD61-9C44511AF613}"/>
              </a:ext>
            </a:extLst>
          </p:cNvPr>
          <p:cNvPicPr>
            <a:picLocks noChangeAspect="1"/>
          </p:cNvPicPr>
          <p:nvPr userDrawn="1"/>
        </p:nvPicPr>
        <p:blipFill>
          <a:blip r:embed="rId5"/>
          <a:stretch>
            <a:fillRect/>
          </a:stretch>
        </p:blipFill>
        <p:spPr>
          <a:xfrm>
            <a:off x="10389458" y="227353"/>
            <a:ext cx="320628" cy="386195"/>
          </a:xfrm>
          <a:prstGeom prst="rect">
            <a:avLst/>
          </a:prstGeom>
        </p:spPr>
      </p:pic>
      <p:pic>
        <p:nvPicPr>
          <p:cNvPr id="11" name="Obrázek 10">
            <a:extLst>
              <a:ext uri="{FF2B5EF4-FFF2-40B4-BE49-F238E27FC236}">
                <a16:creationId xmlns:a16="http://schemas.microsoft.com/office/drawing/2014/main" id="{8745EA38-3C89-4ED9-BCDE-2D8581AE14BD}"/>
              </a:ext>
            </a:extLst>
          </p:cNvPr>
          <p:cNvPicPr>
            <a:picLocks noChangeAspect="1"/>
          </p:cNvPicPr>
          <p:nvPr userDrawn="1"/>
        </p:nvPicPr>
        <p:blipFill rotWithShape="1">
          <a:blip r:embed="rId6"/>
          <a:srcRect l="6842" t="32400" r="5593" b="32385"/>
          <a:stretch/>
        </p:blipFill>
        <p:spPr>
          <a:xfrm>
            <a:off x="10772226" y="191678"/>
            <a:ext cx="1137720" cy="457546"/>
          </a:xfrm>
          <a:prstGeom prst="rect">
            <a:avLst/>
          </a:prstGeom>
        </p:spPr>
      </p:pic>
    </p:spTree>
    <p:extLst>
      <p:ext uri="{BB962C8B-B14F-4D97-AF65-F5344CB8AC3E}">
        <p14:creationId xmlns:p14="http://schemas.microsoft.com/office/powerpoint/2010/main" val="25367591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0515600" cy="631595"/>
          </a:xfrm>
        </p:spPr>
        <p:txBody>
          <a:bodyPr anchor="t">
            <a:normAutofit/>
          </a:bodyPr>
          <a:lstStyle>
            <a:lvl1pPr>
              <a:defRPr lang="cs-CZ" sz="32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pic>
        <p:nvPicPr>
          <p:cNvPr id="5"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4751" y="6272815"/>
            <a:ext cx="778907" cy="303178"/>
          </a:xfrm>
          <a:prstGeom prst="rect">
            <a:avLst/>
          </a:prstGeom>
        </p:spPr>
      </p:pic>
      <p:pic>
        <p:nvPicPr>
          <p:cNvPr id="6"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9168609" y="6593923"/>
            <a:ext cx="2303581" cy="198318"/>
          </a:xfrm>
          <a:prstGeom prst="rect">
            <a:avLst/>
          </a:prstGeom>
        </p:spPr>
      </p:pic>
      <p:pic>
        <p:nvPicPr>
          <p:cNvPr id="9"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555505" y="6508808"/>
            <a:ext cx="503419" cy="330529"/>
          </a:xfrm>
          <a:prstGeom prst="rect">
            <a:avLst/>
          </a:prstGeom>
        </p:spPr>
      </p:pic>
      <p:cxnSp>
        <p:nvCxnSpPr>
          <p:cNvPr id="4" name="Přímá spojnice 3"/>
          <p:cNvCxnSpPr/>
          <p:nvPr userDrawn="1"/>
        </p:nvCxnSpPr>
        <p:spPr>
          <a:xfrm>
            <a:off x="1326763" y="6460191"/>
            <a:ext cx="10332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12" name="Obdélník 14">
            <a:extLst>
              <a:ext uri="{FF2B5EF4-FFF2-40B4-BE49-F238E27FC236}">
                <a16:creationId xmlns:a16="http://schemas.microsoft.com/office/drawing/2014/main" id="{E9BDE39F-24C5-492B-BE14-D4F4A34897CE}"/>
              </a:ext>
            </a:extLst>
          </p:cNvPr>
          <p:cNvSpPr/>
          <p:nvPr userDrawn="1"/>
        </p:nvSpPr>
        <p:spPr>
          <a:xfrm>
            <a:off x="1535268" y="6539370"/>
            <a:ext cx="7505773" cy="276999"/>
          </a:xfrm>
          <a:prstGeom prst="rect">
            <a:avLst/>
          </a:prstGeom>
        </p:spPr>
        <p:txBody>
          <a:bodyPr wrap="square">
            <a:spAutoFit/>
          </a:bodyPr>
          <a:lstStyle/>
          <a:p>
            <a:pPr algn="ctr"/>
            <a:r>
              <a:rPr lang="cs-CZ" sz="1200" b="1" i="0" dirty="0">
                <a:solidFill>
                  <a:schemeClr val="accent5">
                    <a:lumMod val="50000"/>
                  </a:schemeClr>
                </a:solidFill>
              </a:rPr>
              <a:t>Strategický rámec rozvoje péče o zdraví v České republice do roku 2030: analytická</a:t>
            </a:r>
            <a:r>
              <a:rPr lang="cs-CZ" sz="1200" b="1" i="0" baseline="0" dirty="0">
                <a:solidFill>
                  <a:schemeClr val="accent5">
                    <a:lumMod val="50000"/>
                  </a:schemeClr>
                </a:solidFill>
              </a:rPr>
              <a:t> studie pro regiony ČR – září 2019</a:t>
            </a:r>
            <a:endParaRPr lang="en-US" sz="1200" b="1" i="0" dirty="0">
              <a:solidFill>
                <a:schemeClr val="accent5">
                  <a:lumMod val="50000"/>
                </a:schemeClr>
              </a:solidFill>
            </a:endParaRPr>
          </a:p>
        </p:txBody>
      </p:sp>
      <p:pic>
        <p:nvPicPr>
          <p:cNvPr id="11" name="Obrázek 10">
            <a:extLst>
              <a:ext uri="{FF2B5EF4-FFF2-40B4-BE49-F238E27FC236}">
                <a16:creationId xmlns:a16="http://schemas.microsoft.com/office/drawing/2014/main" id="{2F54B00C-D7CF-4B97-993A-E8FC291DE403}"/>
              </a:ext>
            </a:extLst>
          </p:cNvPr>
          <p:cNvPicPr>
            <a:picLocks noChangeAspect="1"/>
          </p:cNvPicPr>
          <p:nvPr userDrawn="1"/>
        </p:nvPicPr>
        <p:blipFill>
          <a:blip r:embed="rId5"/>
          <a:stretch>
            <a:fillRect/>
          </a:stretch>
        </p:blipFill>
        <p:spPr>
          <a:xfrm>
            <a:off x="10389458" y="227353"/>
            <a:ext cx="320628" cy="386195"/>
          </a:xfrm>
          <a:prstGeom prst="rect">
            <a:avLst/>
          </a:prstGeom>
        </p:spPr>
      </p:pic>
      <p:pic>
        <p:nvPicPr>
          <p:cNvPr id="14" name="Obrázek 13">
            <a:extLst>
              <a:ext uri="{FF2B5EF4-FFF2-40B4-BE49-F238E27FC236}">
                <a16:creationId xmlns:a16="http://schemas.microsoft.com/office/drawing/2014/main" id="{2DBA6B2B-9A98-48BF-BDED-C4C5F1190335}"/>
              </a:ext>
            </a:extLst>
          </p:cNvPr>
          <p:cNvPicPr>
            <a:picLocks noChangeAspect="1"/>
          </p:cNvPicPr>
          <p:nvPr userDrawn="1"/>
        </p:nvPicPr>
        <p:blipFill rotWithShape="1">
          <a:blip r:embed="rId6"/>
          <a:srcRect l="6842" t="32400" r="5593" b="32385"/>
          <a:stretch/>
        </p:blipFill>
        <p:spPr>
          <a:xfrm>
            <a:off x="10772226" y="191678"/>
            <a:ext cx="1137720" cy="457546"/>
          </a:xfrm>
          <a:prstGeom prst="rect">
            <a:avLst/>
          </a:prstGeom>
        </p:spPr>
      </p:pic>
    </p:spTree>
    <p:extLst>
      <p:ext uri="{BB962C8B-B14F-4D97-AF65-F5344CB8AC3E}">
        <p14:creationId xmlns:p14="http://schemas.microsoft.com/office/powerpoint/2010/main" val="100987596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1_Nadpis a obsah">
    <p:spTree>
      <p:nvGrpSpPr>
        <p:cNvPr id="1" name=""/>
        <p:cNvGrpSpPr/>
        <p:nvPr/>
      </p:nvGrpSpPr>
      <p:grpSpPr>
        <a:xfrm>
          <a:off x="0" y="0"/>
          <a:ext cx="0" cy="0"/>
          <a:chOff x="0" y="0"/>
          <a:chExt cx="0" cy="0"/>
        </a:xfrm>
      </p:grpSpPr>
      <p:sp>
        <p:nvSpPr>
          <p:cNvPr id="22" name="Volný tvar 17">
            <a:extLst>
              <a:ext uri="{FF2B5EF4-FFF2-40B4-BE49-F238E27FC236}">
                <a16:creationId xmlns:a16="http://schemas.microsoft.com/office/drawing/2014/main" id="{F9DF11D7-C1A0-46F5-B20A-EE3A4700E45D}"/>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FFC1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4" name="Volný tvar 19">
            <a:extLst>
              <a:ext uri="{FF2B5EF4-FFF2-40B4-BE49-F238E27FC236}">
                <a16:creationId xmlns:a16="http://schemas.microsoft.com/office/drawing/2014/main" id="{DA5EF6B5-1015-4E5F-BC7C-2B0B40DC4C74}"/>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227292211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Pouze nadpis">
    <p:spTree>
      <p:nvGrpSpPr>
        <p:cNvPr id="1" name=""/>
        <p:cNvGrpSpPr/>
        <p:nvPr/>
      </p:nvGrpSpPr>
      <p:grpSpPr>
        <a:xfrm>
          <a:off x="0" y="0"/>
          <a:ext cx="0" cy="0"/>
          <a:chOff x="0" y="0"/>
          <a:chExt cx="0" cy="0"/>
        </a:xfrm>
      </p:grpSpPr>
      <p:sp>
        <p:nvSpPr>
          <p:cNvPr id="7" name="Nadpis 1"/>
          <p:cNvSpPr>
            <a:spLocks noGrp="1"/>
          </p:cNvSpPr>
          <p:nvPr>
            <p:ph type="title" hasCustomPrompt="1"/>
          </p:nvPr>
        </p:nvSpPr>
        <p:spPr>
          <a:xfrm>
            <a:off x="623392" y="188640"/>
            <a:ext cx="10945216" cy="648072"/>
          </a:xfrm>
          <a:prstGeom prst="rect">
            <a:avLst/>
          </a:prstGeom>
        </p:spPr>
        <p:txBody>
          <a:bodyPr anchor="t"/>
          <a:lstStyle>
            <a:lvl1pPr algn="l">
              <a:defRPr sz="2000" b="1">
                <a:solidFill>
                  <a:schemeClr val="accent2"/>
                </a:solidFill>
              </a:defRPr>
            </a:lvl1pPr>
          </a:lstStyle>
          <a:p>
            <a:r>
              <a:rPr lang="cs-CZ" dirty="0"/>
              <a:t>KLIKNUTÍM LZE UPRAVIT STYL.</a:t>
            </a:r>
          </a:p>
        </p:txBody>
      </p:sp>
      <p:sp>
        <p:nvSpPr>
          <p:cNvPr id="10" name="Zástupný symbol pro datum 3"/>
          <p:cNvSpPr>
            <a:spLocks noGrp="1"/>
          </p:cNvSpPr>
          <p:nvPr>
            <p:ph type="dt" sz="half" idx="2"/>
          </p:nvPr>
        </p:nvSpPr>
        <p:spPr>
          <a:xfrm>
            <a:off x="482985" y="6070634"/>
            <a:ext cx="1200000" cy="203079"/>
          </a:xfrm>
          <a:prstGeom prst="rect">
            <a:avLst/>
          </a:prstGeom>
        </p:spPr>
        <p:txBody>
          <a:bodyPr anchor="ctr"/>
          <a:lstStyle>
            <a:lvl1pPr>
              <a:defRPr sz="1050"/>
            </a:lvl1pPr>
          </a:lstStyle>
          <a:p>
            <a:fld id="{E4EC567F-E7DA-47BB-AEB1-9930A46F27B5}" type="datetimeFigureOut">
              <a:rPr lang="cs-CZ" smtClean="0"/>
              <a:pPr/>
              <a:t>26.01.2020</a:t>
            </a:fld>
            <a:endParaRPr lang="cs-CZ" dirty="0"/>
          </a:p>
        </p:txBody>
      </p:sp>
      <p:sp>
        <p:nvSpPr>
          <p:cNvPr id="11" name="Zástupný symbol pro zápatí 4"/>
          <p:cNvSpPr>
            <a:spLocks noGrp="1"/>
          </p:cNvSpPr>
          <p:nvPr>
            <p:ph type="ftr" sz="quarter" idx="3"/>
          </p:nvPr>
        </p:nvSpPr>
        <p:spPr>
          <a:xfrm>
            <a:off x="1843916" y="6068291"/>
            <a:ext cx="8403411" cy="193324"/>
          </a:xfrm>
          <a:prstGeom prst="rect">
            <a:avLst/>
          </a:prstGeom>
        </p:spPr>
        <p:txBody>
          <a:bodyPr anchor="ctr"/>
          <a:lstStyle>
            <a:lvl1pPr algn="ctr">
              <a:defRPr sz="1050"/>
            </a:lvl1pPr>
          </a:lstStyle>
          <a:p>
            <a:endParaRPr lang="cs-CZ" dirty="0"/>
          </a:p>
        </p:txBody>
      </p:sp>
      <p:sp>
        <p:nvSpPr>
          <p:cNvPr id="12" name="Zástupný symbol pro číslo snímku 5"/>
          <p:cNvSpPr>
            <a:spLocks noGrp="1"/>
          </p:cNvSpPr>
          <p:nvPr>
            <p:ph type="sldNum" sz="quarter" idx="4"/>
          </p:nvPr>
        </p:nvSpPr>
        <p:spPr>
          <a:xfrm>
            <a:off x="10408541" y="6065813"/>
            <a:ext cx="1200000" cy="211101"/>
          </a:xfrm>
          <a:prstGeom prst="rect">
            <a:avLst/>
          </a:prstGeom>
        </p:spPr>
        <p:txBody>
          <a:bodyPr anchor="ctr"/>
          <a:lstStyle>
            <a:lvl1pPr algn="r">
              <a:defRPr sz="1050"/>
            </a:lvl1pPr>
          </a:lstStyle>
          <a:p>
            <a:fld id="{84C9401D-42AF-4231-A83B-9F6747628248}" type="slidenum">
              <a:rPr lang="cs-CZ" smtClean="0"/>
              <a:pPr/>
              <a:t>‹#›</a:t>
            </a:fld>
            <a:endParaRPr lang="cs-CZ" dirty="0"/>
          </a:p>
        </p:txBody>
      </p:sp>
      <p:sp>
        <p:nvSpPr>
          <p:cNvPr id="2" name="Obdélník 1"/>
          <p:cNvSpPr/>
          <p:nvPr userDrawn="1"/>
        </p:nvSpPr>
        <p:spPr>
          <a:xfrm>
            <a:off x="4699467" y="6450685"/>
            <a:ext cx="1995055" cy="29925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800"/>
          </a:p>
        </p:txBody>
      </p:sp>
    </p:spTree>
    <p:extLst>
      <p:ext uri="{BB962C8B-B14F-4D97-AF65-F5344CB8AC3E}">
        <p14:creationId xmlns:p14="http://schemas.microsoft.com/office/powerpoint/2010/main" val="343672426"/>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8.xml"/><Relationship Id="rId2" Type="http://schemas.openxmlformats.org/officeDocument/2006/relationships/slideLayout" Target="../slideLayouts/slideLayout7.xml"/><Relationship Id="rId1" Type="http://schemas.openxmlformats.org/officeDocument/2006/relationships/slideLayout" Target="../slideLayouts/slideLayout6.xml"/><Relationship Id="rId4"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nadpis 1">
            <a:extLst>
              <a:ext uri="{FF2B5EF4-FFF2-40B4-BE49-F238E27FC236}">
                <a16:creationId xmlns:a16="http://schemas.microsoft.com/office/drawing/2014/main" id="{F2E18D3E-0080-41D8-A636-9F205DA281BD}"/>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cs-CZ" dirty="0"/>
              <a:t>Kliknutím lze upravit styl.</a:t>
            </a:r>
          </a:p>
        </p:txBody>
      </p:sp>
      <p:sp>
        <p:nvSpPr>
          <p:cNvPr id="3" name="Zástupný text 2">
            <a:extLst>
              <a:ext uri="{FF2B5EF4-FFF2-40B4-BE49-F238E27FC236}">
                <a16:creationId xmlns:a16="http://schemas.microsoft.com/office/drawing/2014/main" id="{47A485CB-C3A3-43A2-806E-55CBAC815D5A}"/>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4F37910D-F120-4114-8358-60F61E2E80E8}"/>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DA996E8-D44D-4D29-B5B3-6A5042537ABD}" type="datetimeFigureOut">
              <a:rPr lang="cs-CZ" smtClean="0"/>
              <a:t>26.01.2020</a:t>
            </a:fld>
            <a:endParaRPr lang="cs-CZ"/>
          </a:p>
        </p:txBody>
      </p:sp>
      <p:sp>
        <p:nvSpPr>
          <p:cNvPr id="5" name="Zástupný symbol pro zápatí 4">
            <a:extLst>
              <a:ext uri="{FF2B5EF4-FFF2-40B4-BE49-F238E27FC236}">
                <a16:creationId xmlns:a16="http://schemas.microsoft.com/office/drawing/2014/main" id="{37A43518-2B36-4A43-975E-CA24246CE7A5}"/>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cs-CZ"/>
          </a:p>
        </p:txBody>
      </p:sp>
      <p:sp>
        <p:nvSpPr>
          <p:cNvPr id="6" name="Zástupný symbol pro číslo snímku 5">
            <a:extLst>
              <a:ext uri="{FF2B5EF4-FFF2-40B4-BE49-F238E27FC236}">
                <a16:creationId xmlns:a16="http://schemas.microsoft.com/office/drawing/2014/main" id="{27FA21C1-724A-4575-BEF1-4E328ABE7ABE}"/>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43C84DE-2398-4D7B-94B3-F67D47F3B35D}" type="slidenum">
              <a:rPr lang="cs-CZ" smtClean="0"/>
              <a:t>‹#›</a:t>
            </a:fld>
            <a:endParaRPr lang="cs-CZ"/>
          </a:p>
        </p:txBody>
      </p:sp>
    </p:spTree>
    <p:extLst>
      <p:ext uri="{BB962C8B-B14F-4D97-AF65-F5344CB8AC3E}">
        <p14:creationId xmlns:p14="http://schemas.microsoft.com/office/powerpoint/2010/main" val="2379724444"/>
      </p:ext>
    </p:extLst>
  </p:cSld>
  <p:clrMap bg1="lt1" tx1="dk1" bg2="lt2" tx2="dk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nadpis 1">
            <a:extLst>
              <a:ext uri="{FF2B5EF4-FFF2-40B4-BE49-F238E27FC236}">
                <a16:creationId xmlns:a16="http://schemas.microsoft.com/office/drawing/2014/main" id="{F2E18D3E-0080-41D8-A636-9F205DA281BD}"/>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cs-CZ" dirty="0"/>
              <a:t>Kliknutím lze upravit styl.</a:t>
            </a:r>
          </a:p>
        </p:txBody>
      </p:sp>
      <p:sp>
        <p:nvSpPr>
          <p:cNvPr id="3" name="Zástupný text 2">
            <a:extLst>
              <a:ext uri="{FF2B5EF4-FFF2-40B4-BE49-F238E27FC236}">
                <a16:creationId xmlns:a16="http://schemas.microsoft.com/office/drawing/2014/main" id="{47A485CB-C3A3-43A2-806E-55CBAC815D5A}"/>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4F37910D-F120-4114-8358-60F61E2E80E8}"/>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DA996E8-D44D-4D29-B5B3-6A5042537ABD}" type="datetimeFigureOut">
              <a:rPr lang="cs-CZ" smtClean="0"/>
              <a:t>26.01.2020</a:t>
            </a:fld>
            <a:endParaRPr lang="cs-CZ"/>
          </a:p>
        </p:txBody>
      </p:sp>
      <p:sp>
        <p:nvSpPr>
          <p:cNvPr id="5" name="Zástupný symbol pro zápatí 4">
            <a:extLst>
              <a:ext uri="{FF2B5EF4-FFF2-40B4-BE49-F238E27FC236}">
                <a16:creationId xmlns:a16="http://schemas.microsoft.com/office/drawing/2014/main" id="{37A43518-2B36-4A43-975E-CA24246CE7A5}"/>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cs-CZ"/>
          </a:p>
        </p:txBody>
      </p:sp>
      <p:sp>
        <p:nvSpPr>
          <p:cNvPr id="6" name="Zástupný symbol pro číslo snímku 5">
            <a:extLst>
              <a:ext uri="{FF2B5EF4-FFF2-40B4-BE49-F238E27FC236}">
                <a16:creationId xmlns:a16="http://schemas.microsoft.com/office/drawing/2014/main" id="{27FA21C1-724A-4575-BEF1-4E328ABE7ABE}"/>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43C84DE-2398-4D7B-94B3-F67D47F3B35D}" type="slidenum">
              <a:rPr lang="cs-CZ" smtClean="0"/>
              <a:t>‹#›</a:t>
            </a:fld>
            <a:endParaRPr lang="cs-CZ"/>
          </a:p>
        </p:txBody>
      </p:sp>
    </p:spTree>
    <p:extLst>
      <p:ext uri="{BB962C8B-B14F-4D97-AF65-F5344CB8AC3E}">
        <p14:creationId xmlns:p14="http://schemas.microsoft.com/office/powerpoint/2010/main" val="3693521598"/>
      </p:ext>
    </p:extLst>
  </p:cSld>
  <p:clrMap bg1="lt1" tx1="dk1" bg2="lt2" tx2="dk2" accent1="accent1" accent2="accent2" accent3="accent3" accent4="accent4" accent5="accent5" accent6="accent6" hlink="hlink" folHlink="folHlink"/>
  <p:sldLayoutIdLst>
    <p:sldLayoutId id="2147483705" r:id="rId1"/>
    <p:sldLayoutId id="2147483706" r:id="rId2"/>
    <p:sldLayoutId id="2147483707" r:id="rId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chart" Target="../charts/chart5.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chart" Target="../charts/chart6.xml"/><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chart" Target="../charts/chart8.xml"/><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chart" Target="../charts/chart10.xml"/><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chart" Target="../charts/chart12.xml"/><Relationship Id="rId1" Type="http://schemas.openxmlformats.org/officeDocument/2006/relationships/slideLayout" Target="../slideLayouts/slideLayout3.xml"/><Relationship Id="rId4" Type="http://schemas.openxmlformats.org/officeDocument/2006/relationships/chart" Target="../charts/chart14.xml"/></Relationships>
</file>

<file path=ppt/slides/_rels/slide25.xml.rels><?xml version="1.0" encoding="UTF-8" standalone="yes"?>
<Relationships xmlns="http://schemas.openxmlformats.org/package/2006/relationships"><Relationship Id="rId3" Type="http://schemas.openxmlformats.org/officeDocument/2006/relationships/chart" Target="../charts/chart16.xml"/><Relationship Id="rId7" Type="http://schemas.openxmlformats.org/officeDocument/2006/relationships/chart" Target="../charts/chart20.xml"/><Relationship Id="rId2" Type="http://schemas.openxmlformats.org/officeDocument/2006/relationships/chart" Target="../charts/chart15.xml"/><Relationship Id="rId1" Type="http://schemas.openxmlformats.org/officeDocument/2006/relationships/slideLayout" Target="../slideLayouts/slideLayout3.xml"/><Relationship Id="rId6" Type="http://schemas.openxmlformats.org/officeDocument/2006/relationships/chart" Target="../charts/chart19.xml"/><Relationship Id="rId5" Type="http://schemas.openxmlformats.org/officeDocument/2006/relationships/chart" Target="../charts/chart18.xml"/><Relationship Id="rId4" Type="http://schemas.openxmlformats.org/officeDocument/2006/relationships/chart" Target="../charts/chart17.xml"/></Relationships>
</file>

<file path=ppt/slides/_rels/slide26.xml.rels><?xml version="1.0" encoding="UTF-8" standalone="yes"?>
<Relationships xmlns="http://schemas.openxmlformats.org/package/2006/relationships"><Relationship Id="rId3" Type="http://schemas.openxmlformats.org/officeDocument/2006/relationships/chart" Target="../charts/chart22.xml"/><Relationship Id="rId7" Type="http://schemas.openxmlformats.org/officeDocument/2006/relationships/chart" Target="../charts/chart26.xml"/><Relationship Id="rId2" Type="http://schemas.openxmlformats.org/officeDocument/2006/relationships/chart" Target="../charts/chart21.xml"/><Relationship Id="rId1" Type="http://schemas.openxmlformats.org/officeDocument/2006/relationships/slideLayout" Target="../slideLayouts/slideLayout3.xml"/><Relationship Id="rId6" Type="http://schemas.openxmlformats.org/officeDocument/2006/relationships/chart" Target="../charts/chart25.xml"/><Relationship Id="rId5" Type="http://schemas.openxmlformats.org/officeDocument/2006/relationships/chart" Target="../charts/chart24.xml"/><Relationship Id="rId4" Type="http://schemas.openxmlformats.org/officeDocument/2006/relationships/chart" Target="../charts/chart23.xml"/></Relationships>
</file>

<file path=ppt/slides/_rels/slide27.xml.rels><?xml version="1.0" encoding="UTF-8" standalone="yes"?>
<Relationships xmlns="http://schemas.openxmlformats.org/package/2006/relationships"><Relationship Id="rId3" Type="http://schemas.openxmlformats.org/officeDocument/2006/relationships/chart" Target="../charts/chart28.xml"/><Relationship Id="rId7" Type="http://schemas.openxmlformats.org/officeDocument/2006/relationships/chart" Target="../charts/chart32.xml"/><Relationship Id="rId2" Type="http://schemas.openxmlformats.org/officeDocument/2006/relationships/chart" Target="../charts/chart27.xml"/><Relationship Id="rId1" Type="http://schemas.openxmlformats.org/officeDocument/2006/relationships/slideLayout" Target="../slideLayouts/slideLayout3.xml"/><Relationship Id="rId6" Type="http://schemas.openxmlformats.org/officeDocument/2006/relationships/chart" Target="../charts/chart31.xml"/><Relationship Id="rId5" Type="http://schemas.openxmlformats.org/officeDocument/2006/relationships/chart" Target="../charts/chart30.xml"/><Relationship Id="rId4" Type="http://schemas.openxmlformats.org/officeDocument/2006/relationships/chart" Target="../charts/chart29.xml"/></Relationships>
</file>

<file path=ppt/slides/_rels/slide28.xml.rels><?xml version="1.0" encoding="UTF-8" standalone="yes"?>
<Relationships xmlns="http://schemas.openxmlformats.org/package/2006/relationships"><Relationship Id="rId3" Type="http://schemas.openxmlformats.org/officeDocument/2006/relationships/chart" Target="../charts/chart34.xml"/><Relationship Id="rId2" Type="http://schemas.openxmlformats.org/officeDocument/2006/relationships/chart" Target="../charts/chart33.xml"/><Relationship Id="rId1" Type="http://schemas.openxmlformats.org/officeDocument/2006/relationships/slideLayout" Target="../slideLayouts/slideLayout3.xml"/><Relationship Id="rId5" Type="http://schemas.openxmlformats.org/officeDocument/2006/relationships/chart" Target="../charts/chart36.xml"/><Relationship Id="rId4" Type="http://schemas.openxmlformats.org/officeDocument/2006/relationships/chart" Target="../charts/chart35.xml"/></Relationships>
</file>

<file path=ppt/slides/_rels/slide29.xml.rels><?xml version="1.0" encoding="UTF-8" standalone="yes"?>
<Relationships xmlns="http://schemas.openxmlformats.org/package/2006/relationships"><Relationship Id="rId2" Type="http://schemas.openxmlformats.org/officeDocument/2006/relationships/chart" Target="../charts/chart37.xml"/><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3" Type="http://schemas.openxmlformats.org/officeDocument/2006/relationships/chart" Target="../charts/chart39.xml"/><Relationship Id="rId2" Type="http://schemas.openxmlformats.org/officeDocument/2006/relationships/chart" Target="../charts/chart38.xml"/><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3" Type="http://schemas.openxmlformats.org/officeDocument/2006/relationships/chart" Target="../charts/chart41.xml"/><Relationship Id="rId2" Type="http://schemas.openxmlformats.org/officeDocument/2006/relationships/chart" Target="../charts/chart40.xml"/><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2" Type="http://schemas.openxmlformats.org/officeDocument/2006/relationships/chart" Target="../charts/chart42.xml"/><Relationship Id="rId1" Type="http://schemas.openxmlformats.org/officeDocument/2006/relationships/slideLayout" Target="../slideLayouts/slideLayout3.xml"/></Relationships>
</file>

<file path=ppt/slides/_rels/slide33.xml.rels><?xml version="1.0" encoding="UTF-8" standalone="yes"?>
<Relationships xmlns="http://schemas.openxmlformats.org/package/2006/relationships"><Relationship Id="rId3" Type="http://schemas.openxmlformats.org/officeDocument/2006/relationships/chart" Target="../charts/chart44.xml"/><Relationship Id="rId2" Type="http://schemas.openxmlformats.org/officeDocument/2006/relationships/chart" Target="../charts/chart43.xml"/><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2" Type="http://schemas.openxmlformats.org/officeDocument/2006/relationships/chart" Target="../charts/chart45.xml"/><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2" Type="http://schemas.openxmlformats.org/officeDocument/2006/relationships/chart" Target="../charts/chart46.xml"/><Relationship Id="rId1" Type="http://schemas.openxmlformats.org/officeDocument/2006/relationships/slideLayout" Target="../slideLayouts/slideLayout3.xml"/></Relationships>
</file>

<file path=ppt/slides/_rels/slide36.xml.rels><?xml version="1.0" encoding="UTF-8" standalone="yes"?>
<Relationships xmlns="http://schemas.openxmlformats.org/package/2006/relationships"><Relationship Id="rId8" Type="http://schemas.openxmlformats.org/officeDocument/2006/relationships/chart" Target="../charts/chart53.xml"/><Relationship Id="rId3" Type="http://schemas.openxmlformats.org/officeDocument/2006/relationships/chart" Target="../charts/chart48.xml"/><Relationship Id="rId7" Type="http://schemas.openxmlformats.org/officeDocument/2006/relationships/chart" Target="../charts/chart52.xml"/><Relationship Id="rId2" Type="http://schemas.openxmlformats.org/officeDocument/2006/relationships/chart" Target="../charts/chart47.xml"/><Relationship Id="rId1" Type="http://schemas.openxmlformats.org/officeDocument/2006/relationships/slideLayout" Target="../slideLayouts/slideLayout3.xml"/><Relationship Id="rId6" Type="http://schemas.openxmlformats.org/officeDocument/2006/relationships/chart" Target="../charts/chart51.xml"/><Relationship Id="rId5" Type="http://schemas.openxmlformats.org/officeDocument/2006/relationships/chart" Target="../charts/chart50.xml"/><Relationship Id="rId4" Type="http://schemas.openxmlformats.org/officeDocument/2006/relationships/chart" Target="../charts/chart49.xml"/><Relationship Id="rId9" Type="http://schemas.openxmlformats.org/officeDocument/2006/relationships/chart" Target="../charts/chart54.xml"/></Relationships>
</file>

<file path=ppt/slides/_rels/slide37.xml.rels><?xml version="1.0" encoding="UTF-8" standalone="yes"?>
<Relationships xmlns="http://schemas.openxmlformats.org/package/2006/relationships"><Relationship Id="rId2" Type="http://schemas.openxmlformats.org/officeDocument/2006/relationships/chart" Target="../charts/chart55.xml"/><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2" Type="http://schemas.openxmlformats.org/officeDocument/2006/relationships/chart" Target="../charts/chart56.xml"/><Relationship Id="rId1" Type="http://schemas.openxmlformats.org/officeDocument/2006/relationships/slideLayout" Target="../slideLayouts/slideLayout3.xml"/></Relationships>
</file>

<file path=ppt/slides/_rels/slide39.xml.rels><?xml version="1.0" encoding="UTF-8" standalone="yes"?>
<Relationships xmlns="http://schemas.openxmlformats.org/package/2006/relationships"><Relationship Id="rId2" Type="http://schemas.openxmlformats.org/officeDocument/2006/relationships/chart" Target="../charts/chart57.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2" Type="http://schemas.openxmlformats.org/officeDocument/2006/relationships/chart" Target="../charts/chart58.xml"/><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3" Type="http://schemas.openxmlformats.org/officeDocument/2006/relationships/chart" Target="../charts/chart60.xml"/><Relationship Id="rId2" Type="http://schemas.openxmlformats.org/officeDocument/2006/relationships/chart" Target="../charts/chart59.xml"/><Relationship Id="rId1" Type="http://schemas.openxmlformats.org/officeDocument/2006/relationships/slideLayout" Target="../slideLayouts/slideLayout3.xml"/><Relationship Id="rId4" Type="http://schemas.openxmlformats.org/officeDocument/2006/relationships/chart" Target="../charts/chart61.xml"/></Relationships>
</file>

<file path=ppt/slides/_rels/slide43.xml.rels><?xml version="1.0" encoding="UTF-8" standalone="yes"?>
<Relationships xmlns="http://schemas.openxmlformats.org/package/2006/relationships"><Relationship Id="rId3" Type="http://schemas.openxmlformats.org/officeDocument/2006/relationships/chart" Target="../charts/chart63.xml"/><Relationship Id="rId2" Type="http://schemas.openxmlformats.org/officeDocument/2006/relationships/chart" Target="../charts/chart62.xml"/><Relationship Id="rId1" Type="http://schemas.openxmlformats.org/officeDocument/2006/relationships/slideLayout" Target="../slideLayouts/slideLayout3.xml"/><Relationship Id="rId4" Type="http://schemas.openxmlformats.org/officeDocument/2006/relationships/chart" Target="../charts/chart64.xml"/></Relationships>
</file>

<file path=ppt/slides/_rels/slide44.xml.rels><?xml version="1.0" encoding="UTF-8" standalone="yes"?>
<Relationships xmlns="http://schemas.openxmlformats.org/package/2006/relationships"><Relationship Id="rId2" Type="http://schemas.openxmlformats.org/officeDocument/2006/relationships/chart" Target="../charts/chart65.xml"/><Relationship Id="rId1" Type="http://schemas.openxmlformats.org/officeDocument/2006/relationships/slideLayout" Target="../slideLayouts/slideLayout3.xml"/></Relationships>
</file>

<file path=ppt/slides/_rels/slide45.xml.rels><?xml version="1.0" encoding="UTF-8" standalone="yes"?>
<Relationships xmlns="http://schemas.openxmlformats.org/package/2006/relationships"><Relationship Id="rId3" Type="http://schemas.openxmlformats.org/officeDocument/2006/relationships/chart" Target="../charts/chart66.xml"/><Relationship Id="rId2" Type="http://schemas.openxmlformats.org/officeDocument/2006/relationships/notesSlide" Target="../notesSlides/notesSlide12.xml"/><Relationship Id="rId1" Type="http://schemas.openxmlformats.org/officeDocument/2006/relationships/slideLayout" Target="../slideLayouts/slideLayout5.xml"/></Relationships>
</file>

<file path=ppt/slides/_rels/slide46.xml.rels><?xml version="1.0" encoding="UTF-8" standalone="yes"?>
<Relationships xmlns="http://schemas.openxmlformats.org/package/2006/relationships"><Relationship Id="rId3" Type="http://schemas.openxmlformats.org/officeDocument/2006/relationships/chart" Target="../charts/chart67.xml"/><Relationship Id="rId2" Type="http://schemas.openxmlformats.org/officeDocument/2006/relationships/notesSlide" Target="../notesSlides/notesSlide13.xml"/><Relationship Id="rId1" Type="http://schemas.openxmlformats.org/officeDocument/2006/relationships/slideLayout" Target="../slideLayouts/slideLayout5.xml"/><Relationship Id="rId4" Type="http://schemas.openxmlformats.org/officeDocument/2006/relationships/chart" Target="../charts/chart68.xml"/></Relationships>
</file>

<file path=ppt/slides/_rels/slide47.xml.rels><?xml version="1.0" encoding="UTF-8" standalone="yes"?>
<Relationships xmlns="http://schemas.openxmlformats.org/package/2006/relationships"><Relationship Id="rId3" Type="http://schemas.openxmlformats.org/officeDocument/2006/relationships/chart" Target="../charts/chart69.xml"/><Relationship Id="rId2" Type="http://schemas.openxmlformats.org/officeDocument/2006/relationships/notesSlide" Target="../notesSlides/notesSlide14.xml"/><Relationship Id="rId1" Type="http://schemas.openxmlformats.org/officeDocument/2006/relationships/slideLayout" Target="../slideLayouts/slideLayout5.xml"/><Relationship Id="rId4" Type="http://schemas.openxmlformats.org/officeDocument/2006/relationships/chart" Target="../charts/chart70.xml"/></Relationships>
</file>

<file path=ppt/slides/_rels/slide48.xml.rels><?xml version="1.0" encoding="UTF-8" standalone="yes"?>
<Relationships xmlns="http://schemas.openxmlformats.org/package/2006/relationships"><Relationship Id="rId3" Type="http://schemas.openxmlformats.org/officeDocument/2006/relationships/chart" Target="../charts/chart71.xml"/><Relationship Id="rId2" Type="http://schemas.openxmlformats.org/officeDocument/2006/relationships/notesSlide" Target="../notesSlides/notesSlide15.xml"/><Relationship Id="rId1" Type="http://schemas.openxmlformats.org/officeDocument/2006/relationships/slideLayout" Target="../slideLayouts/slideLayout5.xml"/></Relationships>
</file>

<file path=ppt/slides/_rels/slide49.xml.rels><?xml version="1.0" encoding="UTF-8" standalone="yes"?>
<Relationships xmlns="http://schemas.openxmlformats.org/package/2006/relationships"><Relationship Id="rId3" Type="http://schemas.openxmlformats.org/officeDocument/2006/relationships/chart" Target="../charts/chart72.xml"/><Relationship Id="rId7" Type="http://schemas.openxmlformats.org/officeDocument/2006/relationships/chart" Target="../charts/chart76.xml"/><Relationship Id="rId2" Type="http://schemas.openxmlformats.org/officeDocument/2006/relationships/notesSlide" Target="../notesSlides/notesSlide16.xml"/><Relationship Id="rId1" Type="http://schemas.openxmlformats.org/officeDocument/2006/relationships/slideLayout" Target="../slideLayouts/slideLayout5.xml"/><Relationship Id="rId6" Type="http://schemas.openxmlformats.org/officeDocument/2006/relationships/chart" Target="../charts/chart75.xml"/><Relationship Id="rId5" Type="http://schemas.openxmlformats.org/officeDocument/2006/relationships/chart" Target="../charts/chart74.xml"/><Relationship Id="rId4" Type="http://schemas.openxmlformats.org/officeDocument/2006/relationships/chart" Target="../charts/chart73.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50.xml.rels><?xml version="1.0" encoding="UTF-8" standalone="yes"?>
<Relationships xmlns="http://schemas.openxmlformats.org/package/2006/relationships"><Relationship Id="rId3" Type="http://schemas.openxmlformats.org/officeDocument/2006/relationships/chart" Target="../charts/chart77.xml"/><Relationship Id="rId2" Type="http://schemas.openxmlformats.org/officeDocument/2006/relationships/notesSlide" Target="../notesSlides/notesSlide17.xml"/><Relationship Id="rId1" Type="http://schemas.openxmlformats.org/officeDocument/2006/relationships/slideLayout" Target="../slideLayouts/slideLayout5.xml"/></Relationships>
</file>

<file path=ppt/slides/_rels/slide51.xml.rels><?xml version="1.0" encoding="UTF-8" standalone="yes"?>
<Relationships xmlns="http://schemas.openxmlformats.org/package/2006/relationships"><Relationship Id="rId3" Type="http://schemas.openxmlformats.org/officeDocument/2006/relationships/chart" Target="../charts/chart78.xml"/><Relationship Id="rId2" Type="http://schemas.openxmlformats.org/officeDocument/2006/relationships/notesSlide" Target="../notesSlides/notesSlide18.xml"/><Relationship Id="rId1" Type="http://schemas.openxmlformats.org/officeDocument/2006/relationships/slideLayout" Target="../slideLayouts/slideLayout5.xml"/></Relationships>
</file>

<file path=ppt/slides/_rels/slide52.xml.rels><?xml version="1.0" encoding="UTF-8" standalone="yes"?>
<Relationships xmlns="http://schemas.openxmlformats.org/package/2006/relationships"><Relationship Id="rId3" Type="http://schemas.openxmlformats.org/officeDocument/2006/relationships/chart" Target="../charts/chart79.xml"/><Relationship Id="rId2" Type="http://schemas.openxmlformats.org/officeDocument/2006/relationships/notesSlide" Target="../notesSlides/notesSlide19.xml"/><Relationship Id="rId1" Type="http://schemas.openxmlformats.org/officeDocument/2006/relationships/slideLayout" Target="../slideLayouts/slideLayout5.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3" Type="http://schemas.openxmlformats.org/officeDocument/2006/relationships/chart" Target="../charts/chart81.xml"/><Relationship Id="rId2" Type="http://schemas.openxmlformats.org/officeDocument/2006/relationships/chart" Target="../charts/chart80.xml"/><Relationship Id="rId1" Type="http://schemas.openxmlformats.org/officeDocument/2006/relationships/slideLayout" Target="../slideLayouts/slideLayout3.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56.xml.rels><?xml version="1.0" encoding="UTF-8" standalone="yes"?>
<Relationships xmlns="http://schemas.openxmlformats.org/package/2006/relationships"><Relationship Id="rId3" Type="http://schemas.openxmlformats.org/officeDocument/2006/relationships/chart" Target="../charts/chart82.xml"/><Relationship Id="rId2" Type="http://schemas.openxmlformats.org/officeDocument/2006/relationships/notesSlide" Target="../notesSlides/notesSlide21.xml"/><Relationship Id="rId1" Type="http://schemas.openxmlformats.org/officeDocument/2006/relationships/slideLayout" Target="../slideLayouts/slideLayout6.xml"/></Relationships>
</file>

<file path=ppt/slides/_rels/slide57.xml.rels><?xml version="1.0" encoding="UTF-8" standalone="yes"?>
<Relationships xmlns="http://schemas.openxmlformats.org/package/2006/relationships"><Relationship Id="rId3" Type="http://schemas.openxmlformats.org/officeDocument/2006/relationships/chart" Target="../charts/chart83.xml"/><Relationship Id="rId2" Type="http://schemas.openxmlformats.org/officeDocument/2006/relationships/slideLayout" Target="../slideLayouts/slideLayout3.xml"/><Relationship Id="rId1" Type="http://schemas.openxmlformats.org/officeDocument/2006/relationships/tags" Target="../tags/tag2.xml"/><Relationship Id="rId4" Type="http://schemas.openxmlformats.org/officeDocument/2006/relationships/image" Target="../media/image11.emf"/></Relationships>
</file>

<file path=ppt/slides/_rels/slide58.xml.rels><?xml version="1.0" encoding="UTF-8" standalone="yes"?>
<Relationships xmlns="http://schemas.openxmlformats.org/package/2006/relationships"><Relationship Id="rId3" Type="http://schemas.openxmlformats.org/officeDocument/2006/relationships/chart" Target="../charts/chart85.xml"/><Relationship Id="rId2" Type="http://schemas.openxmlformats.org/officeDocument/2006/relationships/chart" Target="../charts/chart84.xml"/><Relationship Id="rId1" Type="http://schemas.openxmlformats.org/officeDocument/2006/relationships/slideLayout" Target="../slideLayouts/slideLayout3.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60.xml.rels><?xml version="1.0" encoding="UTF-8" standalone="yes"?>
<Relationships xmlns="http://schemas.openxmlformats.org/package/2006/relationships"><Relationship Id="rId3" Type="http://schemas.openxmlformats.org/officeDocument/2006/relationships/chart" Target="../charts/chart87.xml"/><Relationship Id="rId2" Type="http://schemas.openxmlformats.org/officeDocument/2006/relationships/chart" Target="../charts/chart86.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Nadpis 3">
            <a:extLst>
              <a:ext uri="{FF2B5EF4-FFF2-40B4-BE49-F238E27FC236}">
                <a16:creationId xmlns:a16="http://schemas.microsoft.com/office/drawing/2014/main" id="{A171B212-F32B-4955-9A11-52E8B2664444}"/>
              </a:ext>
            </a:extLst>
          </p:cNvPr>
          <p:cNvSpPr>
            <a:spLocks noGrp="1"/>
          </p:cNvSpPr>
          <p:nvPr>
            <p:ph type="title"/>
          </p:nvPr>
        </p:nvSpPr>
        <p:spPr/>
        <p:txBody>
          <a:bodyPr/>
          <a:lstStyle/>
          <a:p>
            <a:r>
              <a:rPr lang="cs-CZ" dirty="0"/>
              <a:t>„ZDRAVÍ 2030“</a:t>
            </a:r>
            <a:br>
              <a:rPr lang="cs-CZ" dirty="0"/>
            </a:br>
            <a:r>
              <a:rPr lang="cs-CZ" dirty="0"/>
              <a:t>– analytická studie </a:t>
            </a:r>
          </a:p>
        </p:txBody>
      </p:sp>
      <p:sp>
        <p:nvSpPr>
          <p:cNvPr id="7" name="Zástupný text 6">
            <a:extLst>
              <a:ext uri="{FF2B5EF4-FFF2-40B4-BE49-F238E27FC236}">
                <a16:creationId xmlns:a16="http://schemas.microsoft.com/office/drawing/2014/main" id="{5DCF0AB6-68C2-4761-9566-86C1FAD4A8F2}"/>
              </a:ext>
            </a:extLst>
          </p:cNvPr>
          <p:cNvSpPr>
            <a:spLocks noGrp="1"/>
          </p:cNvSpPr>
          <p:nvPr>
            <p:ph type="body" sz="quarter" idx="10"/>
          </p:nvPr>
        </p:nvSpPr>
        <p:spPr/>
        <p:txBody>
          <a:bodyPr/>
          <a:lstStyle/>
          <a:p>
            <a:r>
              <a:rPr lang="cs-CZ" dirty="0"/>
              <a:t>Objem poskytované zdravotní péče </a:t>
            </a:r>
          </a:p>
          <a:p>
            <a:r>
              <a:rPr lang="cs-CZ" dirty="0"/>
              <a:t>- zátěž segmentu lůžkové péče</a:t>
            </a:r>
          </a:p>
        </p:txBody>
      </p:sp>
    </p:spTree>
    <p:extLst>
      <p:ext uri="{BB962C8B-B14F-4D97-AF65-F5344CB8AC3E}">
        <p14:creationId xmlns:p14="http://schemas.microsoft.com/office/powerpoint/2010/main" val="133736223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p:cNvSpPr>
            <a:spLocks noGrp="1"/>
          </p:cNvSpPr>
          <p:nvPr>
            <p:ph type="title"/>
          </p:nvPr>
        </p:nvSpPr>
        <p:spPr/>
        <p:txBody>
          <a:bodyPr>
            <a:normAutofit/>
          </a:bodyPr>
          <a:lstStyle/>
          <a:p>
            <a:r>
              <a:rPr lang="cs-CZ" altLang="cs-CZ" sz="2800" dirty="0"/>
              <a:t>Dlouhodobé hospitalizace (nad 30 dní) u osob 65+ v LBK a celé ČR</a:t>
            </a:r>
            <a:endParaRPr lang="cs-CZ" sz="2800" dirty="0"/>
          </a:p>
        </p:txBody>
      </p:sp>
      <p:sp>
        <p:nvSpPr>
          <p:cNvPr id="6" name="TextBox 6"/>
          <p:cNvSpPr txBox="1"/>
          <p:nvPr/>
        </p:nvSpPr>
        <p:spPr>
          <a:xfrm>
            <a:off x="272591" y="574576"/>
            <a:ext cx="2126223" cy="307777"/>
          </a:xfrm>
          <a:prstGeom prst="rect">
            <a:avLst/>
          </a:prstGeom>
          <a:noFill/>
        </p:spPr>
        <p:txBody>
          <a:bodyPr wrap="none" rtlCol="0">
            <a:spAutoFit/>
          </a:bodyPr>
          <a:lstStyle/>
          <a:p>
            <a:r>
              <a:rPr lang="cs-CZ" sz="1400" dirty="0">
                <a:solidFill>
                  <a:prstClr val="black"/>
                </a:solidFill>
              </a:rPr>
              <a:t>Zdroj: NRHOSP 2007–2018</a:t>
            </a:r>
            <a:endParaRPr lang="en-US" sz="1400" dirty="0">
              <a:solidFill>
                <a:prstClr val="black"/>
              </a:solidFill>
            </a:endParaRPr>
          </a:p>
        </p:txBody>
      </p:sp>
      <p:graphicFrame>
        <p:nvGraphicFramePr>
          <p:cNvPr id="8" name="Group 744"/>
          <p:cNvGraphicFramePr>
            <a:graphicFrameLocks noGrp="1"/>
          </p:cNvGraphicFramePr>
          <p:nvPr>
            <p:extLst>
              <p:ext uri="{D42A27DB-BD31-4B8C-83A1-F6EECF244321}">
                <p14:modId xmlns:p14="http://schemas.microsoft.com/office/powerpoint/2010/main" val="3479092588"/>
              </p:ext>
            </p:extLst>
          </p:nvPr>
        </p:nvGraphicFramePr>
        <p:xfrm>
          <a:off x="356657" y="928887"/>
          <a:ext cx="10892808" cy="2904910"/>
        </p:xfrm>
        <a:graphic>
          <a:graphicData uri="http://schemas.openxmlformats.org/drawingml/2006/table">
            <a:tbl>
              <a:tblPr/>
              <a:tblGrid>
                <a:gridCol w="512576">
                  <a:extLst>
                    <a:ext uri="{9D8B030D-6E8A-4147-A177-3AD203B41FA5}">
                      <a16:colId xmlns:a16="http://schemas.microsoft.com/office/drawing/2014/main" val="20000"/>
                    </a:ext>
                  </a:extLst>
                </a:gridCol>
                <a:gridCol w="805985">
                  <a:extLst>
                    <a:ext uri="{9D8B030D-6E8A-4147-A177-3AD203B41FA5}">
                      <a16:colId xmlns:a16="http://schemas.microsoft.com/office/drawing/2014/main" val="20001"/>
                    </a:ext>
                  </a:extLst>
                </a:gridCol>
                <a:gridCol w="1080000">
                  <a:extLst>
                    <a:ext uri="{9D8B030D-6E8A-4147-A177-3AD203B41FA5}">
                      <a16:colId xmlns:a16="http://schemas.microsoft.com/office/drawing/2014/main" val="20002"/>
                    </a:ext>
                  </a:extLst>
                </a:gridCol>
                <a:gridCol w="720000">
                  <a:extLst>
                    <a:ext uri="{9D8B030D-6E8A-4147-A177-3AD203B41FA5}">
                      <a16:colId xmlns:a16="http://schemas.microsoft.com/office/drawing/2014/main" val="20005"/>
                    </a:ext>
                  </a:extLst>
                </a:gridCol>
                <a:gridCol w="720000">
                  <a:extLst>
                    <a:ext uri="{9D8B030D-6E8A-4147-A177-3AD203B41FA5}">
                      <a16:colId xmlns:a16="http://schemas.microsoft.com/office/drawing/2014/main" val="20006"/>
                    </a:ext>
                  </a:extLst>
                </a:gridCol>
                <a:gridCol w="805985">
                  <a:extLst>
                    <a:ext uri="{9D8B030D-6E8A-4147-A177-3AD203B41FA5}">
                      <a16:colId xmlns:a16="http://schemas.microsoft.com/office/drawing/2014/main" val="20003"/>
                    </a:ext>
                  </a:extLst>
                </a:gridCol>
                <a:gridCol w="1080000">
                  <a:extLst>
                    <a:ext uri="{9D8B030D-6E8A-4147-A177-3AD203B41FA5}">
                      <a16:colId xmlns:a16="http://schemas.microsoft.com/office/drawing/2014/main" val="20004"/>
                    </a:ext>
                  </a:extLst>
                </a:gridCol>
                <a:gridCol w="720000">
                  <a:extLst>
                    <a:ext uri="{9D8B030D-6E8A-4147-A177-3AD203B41FA5}">
                      <a16:colId xmlns:a16="http://schemas.microsoft.com/office/drawing/2014/main" val="20007"/>
                    </a:ext>
                  </a:extLst>
                </a:gridCol>
                <a:gridCol w="720000">
                  <a:extLst>
                    <a:ext uri="{9D8B030D-6E8A-4147-A177-3AD203B41FA5}">
                      <a16:colId xmlns:a16="http://schemas.microsoft.com/office/drawing/2014/main" val="20008"/>
                    </a:ext>
                  </a:extLst>
                </a:gridCol>
                <a:gridCol w="848262">
                  <a:extLst>
                    <a:ext uri="{9D8B030D-6E8A-4147-A177-3AD203B41FA5}">
                      <a16:colId xmlns:a16="http://schemas.microsoft.com/office/drawing/2014/main" val="20009"/>
                    </a:ext>
                  </a:extLst>
                </a:gridCol>
                <a:gridCol w="1440000">
                  <a:extLst>
                    <a:ext uri="{9D8B030D-6E8A-4147-A177-3AD203B41FA5}">
                      <a16:colId xmlns:a16="http://schemas.microsoft.com/office/drawing/2014/main" val="20010"/>
                    </a:ext>
                  </a:extLst>
                </a:gridCol>
                <a:gridCol w="720000">
                  <a:extLst>
                    <a:ext uri="{9D8B030D-6E8A-4147-A177-3AD203B41FA5}">
                      <a16:colId xmlns:a16="http://schemas.microsoft.com/office/drawing/2014/main" val="20011"/>
                    </a:ext>
                  </a:extLst>
                </a:gridCol>
                <a:gridCol w="720000">
                  <a:extLst>
                    <a:ext uri="{9D8B030D-6E8A-4147-A177-3AD203B41FA5}">
                      <a16:colId xmlns:a16="http://schemas.microsoft.com/office/drawing/2014/main" val="20012"/>
                    </a:ext>
                  </a:extLst>
                </a:gridCol>
              </a:tblGrid>
              <a:tr h="221642">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200" b="0" i="0" u="none" strike="noStrike" cap="none" normalizeH="0" baseline="0" dirty="0">
                        <a:ln>
                          <a:noFill/>
                        </a:ln>
                        <a:solidFill>
                          <a:schemeClr val="tx1"/>
                        </a:solidFill>
                        <a:effectLst/>
                        <a:latin typeface="+mn-lt"/>
                        <a:cs typeface="Arial" charset="0"/>
                      </a:endParaRP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w="28575" cap="flat" cmpd="sng" algn="ctr">
                      <a:noFill/>
                      <a:prstDash val="solid"/>
                      <a:round/>
                      <a:headEnd type="none" w="med" len="med"/>
                      <a:tailEnd type="none" w="med" len="med"/>
                    </a:lnB>
                    <a:lnTlToBr>
                      <a:noFill/>
                    </a:lnTlToBr>
                    <a:lnBlToTr>
                      <a:noFill/>
                    </a:lnBlToTr>
                    <a:solidFill>
                      <a:srgbClr val="C0C0C0"/>
                    </a:solidFill>
                  </a:tcPr>
                </a:tc>
                <a:tc gridSpan="4">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400" b="1" i="0" u="none" strike="noStrike" cap="none" normalizeH="0" baseline="0" dirty="0">
                          <a:ln>
                            <a:noFill/>
                          </a:ln>
                          <a:solidFill>
                            <a:schemeClr val="tx1"/>
                          </a:solidFill>
                          <a:effectLst/>
                          <a:latin typeface="+mn-lt"/>
                          <a:cs typeface="Arial" charset="0"/>
                        </a:rPr>
                        <a:t>Počet osob </a:t>
                      </a:r>
                    </a:p>
                  </a:txBody>
                  <a:tcPr marL="0" marR="0" marT="0" marB="0" anchor="ctr" horzOverflow="overflow">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endParaRPr lang="en-US"/>
                    </a:p>
                  </a:txBody>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400" b="1" i="0" u="sng" strike="noStrike" cap="none" normalizeH="0" baseline="0" dirty="0">
                        <a:ln>
                          <a:noFill/>
                        </a:ln>
                        <a:solidFill>
                          <a:schemeClr val="accent6">
                            <a:lumMod val="10000"/>
                          </a:schemeClr>
                        </a:solidFill>
                        <a:effectLst/>
                        <a:latin typeface="+mj-lt"/>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400" b="1" i="0" u="sng" strike="noStrike" cap="none" normalizeH="0" baseline="0" dirty="0">
                        <a:ln>
                          <a:noFill/>
                        </a:ln>
                        <a:solidFill>
                          <a:schemeClr val="accent6">
                            <a:lumMod val="10000"/>
                          </a:schemeClr>
                        </a:solidFill>
                        <a:effectLst/>
                        <a:latin typeface="+mj-lt"/>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gridSpan="4">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400" b="1" i="0" u="none" strike="noStrike" cap="none" normalizeH="0" baseline="0" dirty="0">
                          <a:ln>
                            <a:noFill/>
                          </a:ln>
                          <a:solidFill>
                            <a:schemeClr val="tx1"/>
                          </a:solidFill>
                          <a:effectLst/>
                          <a:latin typeface="+mn-lt"/>
                          <a:cs typeface="Arial" charset="0"/>
                        </a:rPr>
                        <a:t>Počet hospitalizací* </a:t>
                      </a:r>
                    </a:p>
                  </a:txBody>
                  <a:tcPr marL="0" marR="0" marT="0" marB="0" anchor="ctr" horzOverflow="overflow">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endParaRPr lang="en-US"/>
                    </a:p>
                  </a:txBody>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400" b="1" i="0" u="sng" strike="noStrike" cap="none" normalizeH="0" baseline="0" dirty="0">
                        <a:ln>
                          <a:noFill/>
                        </a:ln>
                        <a:solidFill>
                          <a:schemeClr val="accent6">
                            <a:lumMod val="10000"/>
                          </a:schemeClr>
                        </a:solidFill>
                        <a:effectLst/>
                        <a:latin typeface="+mj-lt"/>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400" b="1" i="0" u="sng" strike="noStrike" cap="none" normalizeH="0" baseline="0" dirty="0">
                        <a:ln>
                          <a:noFill/>
                        </a:ln>
                        <a:solidFill>
                          <a:schemeClr val="accent6">
                            <a:lumMod val="10000"/>
                          </a:schemeClr>
                        </a:solidFill>
                        <a:effectLst/>
                        <a:latin typeface="+mj-lt"/>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gridSpan="4">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r>
                        <a:rPr kumimoji="0" lang="cs-CZ" altLang="cs-CZ" sz="1400" b="1" i="0" u="none" strike="noStrike" kern="1200" cap="none" normalizeH="0" baseline="0" dirty="0">
                          <a:ln>
                            <a:noFill/>
                          </a:ln>
                          <a:solidFill>
                            <a:schemeClr val="tx1"/>
                          </a:solidFill>
                          <a:effectLst/>
                          <a:latin typeface="+mn-lt"/>
                          <a:ea typeface="+mn-ea"/>
                          <a:cs typeface="Arial" charset="0"/>
                        </a:rPr>
                        <a:t>Počet ošetřovacích dní</a:t>
                      </a:r>
                    </a:p>
                  </a:txBody>
                  <a:tcPr marL="0" marR="0" marT="0" marB="0" anchor="ctr" horzOverflow="overflow">
                    <a:lnL w="19050" cap="flat" cmpd="sng" algn="ctr">
                      <a:solidFill>
                        <a:schemeClr val="bg1"/>
                      </a:solidFill>
                      <a:prstDash val="solid"/>
                      <a:round/>
                      <a:headEnd type="none" w="med" len="med"/>
                      <a:tailEnd type="none" w="med" len="med"/>
                    </a:lnL>
                    <a:lnR w="28575"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400" b="1" i="0" u="none" strike="noStrike" kern="1200" cap="none" normalizeH="0" baseline="0" dirty="0">
                        <a:ln>
                          <a:noFill/>
                        </a:ln>
                        <a:solidFill>
                          <a:schemeClr val="tx1"/>
                        </a:solidFill>
                        <a:effectLst/>
                        <a:latin typeface="+mn-lt"/>
                        <a:ea typeface="+mn-ea"/>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400" b="1" i="0" u="none" strike="noStrike" kern="1200" cap="none" normalizeH="0" baseline="0" dirty="0">
                        <a:ln>
                          <a:noFill/>
                        </a:ln>
                        <a:solidFill>
                          <a:schemeClr val="tx1"/>
                        </a:solidFill>
                        <a:effectLst/>
                        <a:latin typeface="+mn-lt"/>
                        <a:ea typeface="+mn-ea"/>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400" b="1" i="0" u="none" strike="noStrike" kern="1200" cap="none" normalizeH="0" baseline="0" dirty="0">
                        <a:ln>
                          <a:noFill/>
                        </a:ln>
                        <a:solidFill>
                          <a:schemeClr val="tx1"/>
                        </a:solidFill>
                        <a:effectLst/>
                        <a:latin typeface="+mn-lt"/>
                        <a:ea typeface="+mn-ea"/>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extLst>
                  <a:ext uri="{0D108BD9-81ED-4DB2-BD59-A6C34878D82A}">
                    <a16:rowId xmlns:a16="http://schemas.microsoft.com/office/drawing/2014/main" val="10000"/>
                  </a:ext>
                </a:extLst>
              </a:tr>
              <a:tr h="222008">
                <a:tc>
                  <a:txBody>
                    <a:body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endParaRPr kumimoji="0" lang="cs-CZ" altLang="cs-CZ" sz="1100" b="1" i="1" u="none" strike="noStrike" cap="none" normalizeH="0" baseline="0" dirty="0">
                        <a:ln>
                          <a:noFill/>
                        </a:ln>
                        <a:solidFill>
                          <a:schemeClr val="tx1"/>
                        </a:solidFill>
                        <a:effectLst/>
                        <a:latin typeface="+mn-lt"/>
                      </a:endParaRP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solidFill>
                      <a:srgbClr val="C0C0C0"/>
                    </a:solidFill>
                  </a:tcPr>
                </a:tc>
                <a:tc rowSpan="2">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ČR</a:t>
                      </a:r>
                    </a:p>
                  </a:txBody>
                  <a:tcPr marL="0" marR="0" marT="0" marB="0" anchor="ctr" horzOverflow="overflow">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gridSpan="3">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Nemocnice se sídlem v LBK</a:t>
                      </a:r>
                    </a:p>
                  </a:txBody>
                  <a:tcPr marL="0" marR="0" marT="0" marB="0" anchor="ctr" horzOverflow="overflow">
                    <a:lnL>
                      <a:noFill/>
                    </a:lnL>
                    <a:lnR w="19050" cap="flat" cmpd="sng" algn="ctr">
                      <a:solidFill>
                        <a:schemeClr val="bg1"/>
                      </a:solidFill>
                      <a:prstDash val="solid"/>
                      <a:round/>
                      <a:headEnd type="none" w="med" len="med"/>
                      <a:tailEnd type="none" w="med" len="med"/>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j-lt"/>
                        <a:cs typeface="Arial" charset="0"/>
                      </a:endParaRPr>
                    </a:p>
                  </a:txBody>
                  <a:tcPr marL="0" marR="0" marT="0" marB="0" anchor="ctr" horzOverflow="overflow">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9050" cap="flat" cmpd="sng" algn="ctr">
                      <a:no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j-lt"/>
                        <a:cs typeface="Arial" charset="0"/>
                      </a:endParaRP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9050" cap="flat" cmpd="sng" algn="ctr">
                      <a:noFill/>
                      <a:prstDash val="solid"/>
                      <a:round/>
                      <a:headEnd type="none" w="med" len="med"/>
                      <a:tailEnd type="none" w="med" len="med"/>
                    </a:lnB>
                    <a:lnTlToBr>
                      <a:noFill/>
                    </a:lnTlToBr>
                    <a:lnBlToTr>
                      <a:noFill/>
                    </a:lnBlToTr>
                    <a:solidFill>
                      <a:srgbClr val="C0C0C0"/>
                    </a:solidFill>
                  </a:tcPr>
                </a:tc>
                <a:tc rowSpan="2">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ČR</a:t>
                      </a:r>
                    </a:p>
                  </a:txBody>
                  <a:tcPr marL="0" marR="0" marT="0" marB="0" anchor="ctr" horzOverflow="overflow">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gridSpan="3">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Nemocnice se sídlem v LBK</a:t>
                      </a:r>
                    </a:p>
                  </a:txBody>
                  <a:tcPr marL="0" marR="0" marT="0" marB="0" anchor="ctr" horzOverflow="overflow">
                    <a:lnL>
                      <a:noFill/>
                    </a:lnL>
                    <a:lnR w="19050" cap="flat" cmpd="sng" algn="ctr">
                      <a:solidFill>
                        <a:schemeClr val="bg1"/>
                      </a:solidFill>
                      <a:prstDash val="solid"/>
                      <a:round/>
                      <a:headEnd type="none" w="med" len="med"/>
                      <a:tailEnd type="none" w="med" len="med"/>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a:noFill/>
                    </a:lnL>
                    <a:lnR cap="flat">
                      <a:noFill/>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a:noFill/>
                    </a:lnL>
                    <a:lnR w="19050" cap="flat" cmpd="sng" algn="ctr">
                      <a:solidFill>
                        <a:schemeClr val="bg1"/>
                      </a:solidFill>
                      <a:prstDash val="solid"/>
                      <a:round/>
                      <a:headEnd type="none" w="med" len="med"/>
                      <a:tailEnd type="none" w="med" len="med"/>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rowSpan="2">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ČR</a:t>
                      </a:r>
                    </a:p>
                  </a:txBody>
                  <a:tcPr marL="0" marR="0" marT="0" marB="0" anchor="ctr" horzOverflow="overflow">
                    <a:lnL w="19050" cap="flat" cmpd="sng" algn="ctr">
                      <a:solidFill>
                        <a:schemeClr val="bg1"/>
                      </a:solidFill>
                      <a:prstDash val="solid"/>
                      <a:round/>
                      <a:headEnd type="none" w="med" len="med"/>
                      <a:tailEnd type="none" w="med" len="med"/>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gridSpan="3">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Nemocnice se sídlem v LBK</a:t>
                      </a:r>
                    </a:p>
                  </a:txBody>
                  <a:tcPr marL="0" marR="0" marT="0" marB="0" anchor="ctr" horzOverflow="overflow">
                    <a:lnL>
                      <a:noFill/>
                    </a:lnL>
                    <a:lnR cap="flat">
                      <a:noFill/>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a:noFill/>
                    </a:lnL>
                    <a:lnR cap="flat">
                      <a:noFill/>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a:noFill/>
                    </a:lnL>
                    <a:lnR w="28575" cap="flat" cmpd="sng" algn="ctr">
                      <a:noFill/>
                      <a:prstDash val="solid"/>
                      <a:round/>
                      <a:headEnd type="none" w="med" len="med"/>
                      <a:tailEnd type="none" w="med" len="med"/>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2"/>
                  </a:ext>
                </a:extLst>
              </a:tr>
              <a:tr h="222008">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marL="200025"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marL="384175"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marL="566738"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marL="749300"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marL="12065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marL="16637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marL="21209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marL="25781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r>
                        <a:rPr kumimoji="0" lang="cs-CZ" altLang="cs-CZ" sz="1100" b="1" i="1" u="none" strike="noStrike" cap="none" normalizeH="0" baseline="0" dirty="0">
                          <a:ln>
                            <a:noFill/>
                          </a:ln>
                          <a:solidFill>
                            <a:schemeClr val="tx1"/>
                          </a:solidFill>
                          <a:effectLst/>
                          <a:latin typeface="+mn-lt"/>
                        </a:rPr>
                        <a:t>Rok</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vMerge="1">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j-lt"/>
                        <a:cs typeface="Arial" charset="0"/>
                      </a:endParaRPr>
                    </a:p>
                  </a:txBody>
                  <a:tcPr marL="0" marR="0" marT="0" marB="0" anchor="ctr" horzOverflow="overflow">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N (% ČR)</a:t>
                      </a:r>
                    </a:p>
                  </a:txBody>
                  <a:tcPr marL="0" marR="0" marT="0" marB="0" anchor="ctr" horzOverflow="overflow">
                    <a:lnL>
                      <a:noFill/>
                    </a:lnL>
                    <a:lnR w="28575"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Obyvatelé</a:t>
                      </a:r>
                      <a:br>
                        <a:rPr kumimoji="0" lang="cs-CZ" altLang="cs-CZ" sz="1100" b="0" i="0" u="none" strike="noStrike" cap="none" normalizeH="0" baseline="0" dirty="0">
                          <a:ln>
                            <a:noFill/>
                          </a:ln>
                          <a:solidFill>
                            <a:schemeClr val="tx1"/>
                          </a:solidFill>
                          <a:effectLst/>
                          <a:latin typeface="+mn-lt"/>
                          <a:cs typeface="Arial" charset="0"/>
                        </a:rPr>
                      </a:br>
                      <a:r>
                        <a:rPr kumimoji="0" lang="cs-CZ" altLang="cs-CZ" sz="1100" b="0" i="0" u="none" strike="noStrike" cap="none" normalizeH="0" baseline="0" dirty="0">
                          <a:ln>
                            <a:noFill/>
                          </a:ln>
                          <a:solidFill>
                            <a:schemeClr val="tx1"/>
                          </a:solidFill>
                          <a:effectLst/>
                          <a:latin typeface="+mn-lt"/>
                          <a:cs typeface="Arial" charset="0"/>
                        </a:rPr>
                        <a:t>LBK (%)</a:t>
                      </a:r>
                    </a:p>
                  </a:txBody>
                  <a:tcPr marL="0" marR="0" marT="0" marB="0" anchor="ctr" horzOverflow="overflow">
                    <a:lnL w="28575" cap="flat" cmpd="sng" algn="ctr">
                      <a:noFill/>
                      <a:prstDash val="solid"/>
                      <a:round/>
                      <a:headEnd type="none" w="med" len="med"/>
                      <a:tailEnd type="none" w="med" len="med"/>
                    </a:lnL>
                    <a:lnR w="28575"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 jiných krajů (%) </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vMerge="1">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N (% ČR)</a:t>
                      </a:r>
                    </a:p>
                  </a:txBody>
                  <a:tcPr marL="0" marR="0" marT="0" marB="0" anchor="ctr" horzOverflow="overflow">
                    <a:lnL>
                      <a:noFill/>
                    </a:lnL>
                    <a:lnR cap="flat">
                      <a:noFill/>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Obyvatelé</a:t>
                      </a:r>
                      <a:br>
                        <a:rPr kumimoji="0" lang="cs-CZ" altLang="cs-CZ" sz="1100" b="0" i="0" u="none" strike="noStrike" cap="none" normalizeH="0" baseline="0" dirty="0">
                          <a:ln>
                            <a:noFill/>
                          </a:ln>
                          <a:solidFill>
                            <a:schemeClr val="tx1"/>
                          </a:solidFill>
                          <a:effectLst/>
                          <a:latin typeface="+mn-lt"/>
                          <a:cs typeface="Arial" charset="0"/>
                        </a:rPr>
                      </a:br>
                      <a:r>
                        <a:rPr kumimoji="0" lang="cs-CZ" altLang="cs-CZ" sz="1100" b="0" i="0" u="none" strike="noStrike" cap="none" normalizeH="0" baseline="0" dirty="0">
                          <a:ln>
                            <a:noFill/>
                          </a:ln>
                          <a:solidFill>
                            <a:schemeClr val="tx1"/>
                          </a:solidFill>
                          <a:effectLst/>
                          <a:latin typeface="+mn-lt"/>
                          <a:cs typeface="Arial" charset="0"/>
                        </a:rPr>
                        <a:t>LBK (%)</a:t>
                      </a:r>
                    </a:p>
                  </a:txBody>
                  <a:tcPr marL="0" marR="0" marT="0" marB="0" anchor="ctr" horzOverflow="overflow">
                    <a:lnL>
                      <a:noFill/>
                    </a:lnL>
                    <a:lnR cap="flat">
                      <a:noFill/>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 jiných krajů (%) </a:t>
                      </a:r>
                    </a:p>
                  </a:txBody>
                  <a:tcPr marL="0" marR="0" marT="0" marB="0" anchor="ctr" horzOverflow="overflow">
                    <a:lnL>
                      <a:noFill/>
                    </a:lnL>
                    <a:lnR w="190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vMerge="1">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w="19050" cap="flat" cmpd="sng" algn="ctr">
                      <a:solidFill>
                        <a:schemeClr val="bg1"/>
                      </a:solidFill>
                      <a:prstDash val="solid"/>
                      <a:round/>
                      <a:headEnd type="none" w="med" len="med"/>
                      <a:tailEnd type="none" w="med" len="med"/>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N (% ČR)</a:t>
                      </a:r>
                    </a:p>
                  </a:txBody>
                  <a:tcPr marL="0" marR="0" marT="0" marB="0" anchor="ctr" horzOverflow="overflow">
                    <a:lnL>
                      <a:noFill/>
                    </a:lnL>
                    <a:lnR cap="flat">
                      <a:noFill/>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Obyvatelé</a:t>
                      </a:r>
                      <a:br>
                        <a:rPr kumimoji="0" lang="cs-CZ" altLang="cs-CZ" sz="1100" b="0" i="0" u="none" strike="noStrike" cap="none" normalizeH="0" baseline="0" dirty="0">
                          <a:ln>
                            <a:noFill/>
                          </a:ln>
                          <a:solidFill>
                            <a:schemeClr val="tx1"/>
                          </a:solidFill>
                          <a:effectLst/>
                          <a:latin typeface="+mn-lt"/>
                          <a:cs typeface="Arial" charset="0"/>
                        </a:rPr>
                      </a:br>
                      <a:r>
                        <a:rPr kumimoji="0" lang="cs-CZ" altLang="cs-CZ" sz="1100" b="0" i="0" u="none" strike="noStrike" cap="none" normalizeH="0" baseline="0" dirty="0">
                          <a:ln>
                            <a:noFill/>
                          </a:ln>
                          <a:solidFill>
                            <a:schemeClr val="tx1"/>
                          </a:solidFill>
                          <a:effectLst/>
                          <a:latin typeface="+mn-lt"/>
                          <a:cs typeface="Arial" charset="0"/>
                        </a:rPr>
                        <a:t>LBK (%)</a:t>
                      </a:r>
                    </a:p>
                  </a:txBody>
                  <a:tcPr marL="0" marR="0" marT="0" marB="0" anchor="ctr" horzOverflow="overflow">
                    <a:lnL>
                      <a:noFill/>
                    </a:lnL>
                    <a:lnR cap="flat">
                      <a:noFill/>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 jiných krajů (%) </a:t>
                      </a:r>
                    </a:p>
                  </a:txBody>
                  <a:tcPr marL="0" marR="0" marT="0" marB="0" anchor="ctr" horzOverflow="overflow">
                    <a:lnL>
                      <a:noFill/>
                    </a:lnL>
                    <a:lnR w="28575"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1"/>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2007</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dirty="0">
                          <a:solidFill>
                            <a:srgbClr val="000000"/>
                          </a:solidFill>
                          <a:effectLst/>
                          <a:latin typeface="Calibri" panose="020F0502020204030204" pitchFamily="34" charset="0"/>
                        </a:rPr>
                        <a:t>56 003</a:t>
                      </a:r>
                    </a:p>
                  </a:txBody>
                  <a:tcPr marL="9525" marR="9525" marT="9525" marB="0" anchor="ctr">
                    <a:lnL w="19050" cap="flat" cmpd="sng" algn="ctr">
                      <a:solidFill>
                        <a:schemeClr val="bg1"/>
                      </a:solidFill>
                      <a:prstDash val="solid"/>
                      <a:round/>
                      <a:headEnd type="none" w="med" len="med"/>
                      <a:tailEnd type="none" w="med" len="med"/>
                    </a:lnL>
                    <a:lnR>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2 116 (3,8 %)</a:t>
                      </a:r>
                    </a:p>
                  </a:txBody>
                  <a:tcPr marL="9525" marR="9525" marT="9525" marB="0" anchor="ctr">
                    <a:lnL>
                      <a:noFill/>
                    </a:lnL>
                    <a:lnR w="28575"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88,2 %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11,8 %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64 813</a:t>
                      </a:r>
                    </a:p>
                  </a:txBody>
                  <a:tcPr marL="9525" marR="9525" marT="9525" marB="0" anchor="ctr">
                    <a:lnL w="19050" cap="flat" cmpd="sng" algn="ctr">
                      <a:solidFill>
                        <a:schemeClr val="bg1"/>
                      </a:solidFill>
                      <a:prstDash val="solid"/>
                      <a:round/>
                      <a:headEnd type="none" w="med" len="med"/>
                      <a:tailEnd type="none" w="med" len="med"/>
                    </a:lnL>
                    <a:lnR>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2 353 (3,6 %)</a:t>
                      </a:r>
                    </a:p>
                  </a:txBody>
                  <a:tcPr marL="9525" marR="9525" marT="9525" marB="0" anchor="ctr">
                    <a:lnL>
                      <a:noFill/>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88,0 %</a:t>
                      </a:r>
                    </a:p>
                  </a:txBody>
                  <a:tcPr marL="9525" marR="9525" marT="9525" marB="0" anchor="ctr">
                    <a:lnL>
                      <a:noFill/>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12,0 %</a:t>
                      </a:r>
                    </a:p>
                  </a:txBody>
                  <a:tcPr marL="9525" marR="9525" marT="9525" marB="0" anchor="ctr">
                    <a:lnL>
                      <a:noFill/>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5 238 454</a:t>
                      </a:r>
                    </a:p>
                  </a:txBody>
                  <a:tcPr marL="9525" marR="9525" marT="9525" marB="0" anchor="ctr">
                    <a:lnL w="19050" cap="flat" cmpd="sng" algn="ctr">
                      <a:solidFill>
                        <a:schemeClr val="bg1"/>
                      </a:solidFill>
                      <a:prstDash val="solid"/>
                      <a:round/>
                      <a:headEnd type="none" w="med" len="med"/>
                      <a:tailEnd type="none" w="med" len="med"/>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148 521 (2,8 %)</a:t>
                      </a:r>
                    </a:p>
                  </a:txBody>
                  <a:tcPr marL="9525" marR="9525" marT="9525" marB="0" anchor="ctr">
                    <a:lnL>
                      <a:noFill/>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89,1 %</a:t>
                      </a:r>
                    </a:p>
                  </a:txBody>
                  <a:tcPr marL="9525" marR="9525" marT="9525" marB="0" anchor="ctr">
                    <a:lnL>
                      <a:noFill/>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10,9 %</a:t>
                      </a:r>
                    </a:p>
                  </a:txBody>
                  <a:tcPr marL="9525" marR="9525" marT="9525" marB="0" anchor="ctr">
                    <a:lnL>
                      <a:noFill/>
                    </a:lnL>
                    <a:lnR w="28575"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extLst>
                  <a:ext uri="{0D108BD9-81ED-4DB2-BD59-A6C34878D82A}">
                    <a16:rowId xmlns:a16="http://schemas.microsoft.com/office/drawing/2014/main" val="10015"/>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2008</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54 071</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2 203 (4,1 %)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89,5 %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10,5 %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62 680</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2 498 (4,0 %)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89,1 %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10,9 %</a:t>
                      </a:r>
                    </a:p>
                  </a:txBody>
                  <a:tcPr marL="9525" marR="9525" marT="9525" marB="0" anchor="ctr">
                    <a:lnL>
                      <a:noFill/>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4 995 602</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156 461 (3,1 %)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90,3 %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9,7 %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16"/>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2009</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55 394</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2 238 (4,0 %)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88,4 %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11,6 %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63 823</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2 521 (3,9 %)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88,5 %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11,5 %</a:t>
                      </a:r>
                    </a:p>
                  </a:txBody>
                  <a:tcPr marL="9525" marR="9525" marT="9525" marB="0" anchor="ctr">
                    <a:lnL>
                      <a:noFill/>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5 007 083</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159 547 (3,2 %)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89,8 %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10,2 %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extLst>
                  <a:ext uri="{0D108BD9-81ED-4DB2-BD59-A6C34878D82A}">
                    <a16:rowId xmlns:a16="http://schemas.microsoft.com/office/drawing/2014/main" val="10017"/>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2010</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55 822</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2 190 (3,9 %)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86,5 %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13,5 %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64 191</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ctr"/>
                      <a:r>
                        <a:rPr lang="cs-CZ" sz="1100" b="0" i="0" u="none" strike="noStrike" dirty="0">
                          <a:solidFill>
                            <a:srgbClr val="000000"/>
                          </a:solidFill>
                          <a:effectLst/>
                          <a:latin typeface="Calibri" panose="020F0502020204030204" pitchFamily="34" charset="0"/>
                        </a:rPr>
                        <a:t>2 429 (3,8 %)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86,7 %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13,3 %</a:t>
                      </a:r>
                    </a:p>
                  </a:txBody>
                  <a:tcPr marL="9525" marR="9525" marT="9525" marB="0" anchor="ctr">
                    <a:lnL>
                      <a:noFill/>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5 053 448</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161 218 (3,2 %)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88,1 %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11,9 %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18"/>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2011</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55 665</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2 165 (3,9 %)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87,3 %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12,7 %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64 214</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2 399 (3,7 %)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87,2 %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12,8 %</a:t>
                      </a:r>
                    </a:p>
                  </a:txBody>
                  <a:tcPr marL="9525" marR="9525" marT="9525" marB="0" anchor="ctr">
                    <a:lnL>
                      <a:noFill/>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5 148 489</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159 074 (3,1 %)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87,0 %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13,0 %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extLst>
                  <a:ext uri="{0D108BD9-81ED-4DB2-BD59-A6C34878D82A}">
                    <a16:rowId xmlns:a16="http://schemas.microsoft.com/office/drawing/2014/main" val="10019"/>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2012</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55 368</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2 203 (4,0 %)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87,2 %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12,8 %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64 216</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2 455 (3,8 %)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87,2 %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12,8 %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5 044 721</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163 315 (3,2 %)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86,6 %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13,4 %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0"/>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2013</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57 115</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2 275 (4,0 %)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88,1 %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11,9 %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66 379</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2 553 (3,8 %)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87,9 %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12,1 %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5 142 289</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166 283 (3,2 %)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88,5 %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11,5 %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48406275"/>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2014</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58 650</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2 368 (4,0 %)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88,2 %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11,8 %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68 481</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2 661 (3,9 %)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88,5 %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11,5 %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5 195 085</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179 749 (3,5 %)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88,4 %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11,6 %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528267654"/>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2015</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59 098</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2 406 (4,1 %)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87,5 %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12,5 %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68 450</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2 674 (3,9 %)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87,4 %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12,6 %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5 079 795</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176 260 (3,5 %)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86,9 %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13,1 %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313101035"/>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2016</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58 998</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2 475 (4,2 %)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86,4 %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13,6 %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68 732</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2 765 (4,0 %)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86,3 %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13,7 %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5 058 941</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194 178 (3,8 %)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85,4 %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14,6 %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24"/>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2017</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60 145</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2 465 (4,1 %)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88,6 %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11,4 %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70 022</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2 787 (4,0 %)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88,3 %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11,7 %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5 221 220</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195 382 (3,7 %)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86,7 %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13,3 %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10012"/>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2018</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61 309</a:t>
                      </a:r>
                    </a:p>
                  </a:txBody>
                  <a:tcPr marL="9525" marR="9525" marT="9525" marB="0" anchor="ctr">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2 612 (4,3 %)</a:t>
                      </a:r>
                    </a:p>
                  </a:txBody>
                  <a:tcPr marL="9525" marR="9525" marT="9525" marB="0" anchor="ctr">
                    <a:lnL>
                      <a:noFill/>
                    </a:lnL>
                    <a:lnR w="28575" cap="flat" cmpd="sng" algn="ctr">
                      <a:no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87,4 %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12,6 %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71 050</a:t>
                      </a:r>
                    </a:p>
                  </a:txBody>
                  <a:tcPr marL="9525" marR="9525" marT="9525" marB="0" anchor="ctr">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2 895 (4,1 %)</a:t>
                      </a:r>
                    </a:p>
                  </a:txBody>
                  <a:tcPr marL="9525" marR="9525" marT="9525" marB="0" anchor="ctr">
                    <a:lnL>
                      <a:noFill/>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87,1 %</a:t>
                      </a:r>
                    </a:p>
                  </a:txBody>
                  <a:tcPr marL="9525" marR="9525" marT="9525" marB="0" anchor="ctr">
                    <a:lnL>
                      <a:noFill/>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12,9 %</a:t>
                      </a:r>
                    </a:p>
                  </a:txBody>
                  <a:tcPr marL="9525" marR="9525" marT="9525" marB="0" anchor="ctr">
                    <a:lnL>
                      <a:noFill/>
                    </a:lnL>
                    <a:lnR w="19050" cap="flat" cmpd="sng" algn="ctr">
                      <a:solidFill>
                        <a:schemeClr val="bg1"/>
                      </a:solid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5 343 083</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220 471 (4,1 %)</a:t>
                      </a:r>
                    </a:p>
                  </a:txBody>
                  <a:tcPr marL="9525" marR="9525" marT="9525" marB="0" anchor="ctr">
                    <a:lnL>
                      <a:noFill/>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88,3 %</a:t>
                      </a:r>
                    </a:p>
                  </a:txBody>
                  <a:tcPr marL="9525" marR="9525" marT="9525" marB="0" anchor="ctr">
                    <a:lnL>
                      <a:noFill/>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dirty="0">
                          <a:solidFill>
                            <a:srgbClr val="000000"/>
                          </a:solidFill>
                          <a:effectLst/>
                          <a:latin typeface="Calibri" panose="020F0502020204030204" pitchFamily="34" charset="0"/>
                        </a:rPr>
                        <a:t>11,7 %</a:t>
                      </a:r>
                    </a:p>
                  </a:txBody>
                  <a:tcPr marL="9525" marR="9525" marT="9525" marB="0" anchor="ctr">
                    <a:lnL>
                      <a:noFill/>
                    </a:lnL>
                    <a:lnR w="28575" cap="flat" cmpd="sng" algn="ctr">
                      <a:no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13"/>
                  </a:ext>
                </a:extLst>
              </a:tr>
            </a:tbl>
          </a:graphicData>
        </a:graphic>
      </p:graphicFrame>
      <p:sp>
        <p:nvSpPr>
          <p:cNvPr id="9" name="Rectangle 740"/>
          <p:cNvSpPr>
            <a:spLocks noChangeArrowheads="1"/>
          </p:cNvSpPr>
          <p:nvPr/>
        </p:nvSpPr>
        <p:spPr bwMode="auto">
          <a:xfrm>
            <a:off x="272591" y="3833797"/>
            <a:ext cx="891277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spAutoFit/>
          </a:bodyPr>
          <a:lstStyle/>
          <a:p>
            <a:pPr eaLnBrk="0" fontAlgn="base" hangingPunct="0">
              <a:spcBef>
                <a:spcPct val="0"/>
              </a:spcBef>
              <a:spcAft>
                <a:spcPct val="0"/>
              </a:spcAft>
            </a:pPr>
            <a:r>
              <a:rPr lang="cs-CZ" altLang="cs-CZ" sz="1200" dirty="0">
                <a:solidFill>
                  <a:prstClr val="black"/>
                </a:solidFill>
                <a:cs typeface="Arial" charset="0"/>
              </a:rPr>
              <a:t>* Statistickou jednotkou je hospitalizační případ zahrnující překlady mezi odděleními v rámci zdravotnického zařízení. </a:t>
            </a:r>
          </a:p>
        </p:txBody>
      </p:sp>
      <p:sp>
        <p:nvSpPr>
          <p:cNvPr id="7" name="Pětiúhelník 6"/>
          <p:cNvSpPr/>
          <p:nvPr/>
        </p:nvSpPr>
        <p:spPr>
          <a:xfrm>
            <a:off x="356657" y="5372195"/>
            <a:ext cx="2194519" cy="584775"/>
          </a:xfrm>
          <a:prstGeom prst="homePlate">
            <a:avLst/>
          </a:prstGeom>
          <a:solidFill>
            <a:srgbClr val="B0C2E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0" name="TextovéPole 9"/>
          <p:cNvSpPr txBox="1"/>
          <p:nvPr/>
        </p:nvSpPr>
        <p:spPr>
          <a:xfrm>
            <a:off x="356657" y="5372195"/>
            <a:ext cx="1901911" cy="584775"/>
          </a:xfrm>
          <a:prstGeom prst="rect">
            <a:avLst/>
          </a:prstGeom>
          <a:noFill/>
        </p:spPr>
        <p:txBody>
          <a:bodyPr wrap="square" rtlCol="0">
            <a:spAutoFit/>
          </a:bodyPr>
          <a:lstStyle/>
          <a:p>
            <a:r>
              <a:rPr lang="cs-CZ" sz="1600" b="1" dirty="0"/>
              <a:t>Změna objemu péče</a:t>
            </a:r>
          </a:p>
          <a:p>
            <a:r>
              <a:rPr lang="cs-CZ" sz="1600" b="1" dirty="0"/>
              <a:t>2007 -&gt; 2018</a:t>
            </a:r>
          </a:p>
        </p:txBody>
      </p:sp>
      <p:sp>
        <p:nvSpPr>
          <p:cNvPr id="32" name="TextovéPole 31"/>
          <p:cNvSpPr txBox="1"/>
          <p:nvPr/>
        </p:nvSpPr>
        <p:spPr>
          <a:xfrm>
            <a:off x="272590" y="4078224"/>
            <a:ext cx="11473146" cy="954107"/>
          </a:xfrm>
          <a:prstGeom prst="rect">
            <a:avLst/>
          </a:prstGeom>
          <a:noFill/>
        </p:spPr>
        <p:txBody>
          <a:bodyPr wrap="square" rtlCol="0">
            <a:spAutoFit/>
          </a:bodyPr>
          <a:lstStyle/>
          <a:p>
            <a:r>
              <a:rPr lang="cs-CZ" sz="1400" dirty="0"/>
              <a:t>Dlouhodobé hospitalizace u seniorů starších než 65 let vykazují opačný trend než dlouhodobé hospitalizace celkem, a tedy postupně v čase rostou jak v absolutním počtu, tak v objemu ošetřovacích dní. Nárůst v počtu těchto hospitalizací je v LBK významně vyšší ve srovnání s celou ČR </a:t>
            </a:r>
            <a:r>
              <a:rPr lang="cs-CZ" sz="1400" dirty="0" smtClean="0"/>
              <a:t>(od </a:t>
            </a:r>
            <a:r>
              <a:rPr lang="cs-CZ" sz="1400" dirty="0"/>
              <a:t>roku 2007 celá ČR + 9,6%, LBK+ 23,0%), v objemu ošetřovacích dní roste péče v LBK výrazně rychleji (+ 48,4% vs. +2% v celé ČR). Tento fakt svědčí o významně delších hospitalizačních pobytech těchto pacientů v LBK ve srovnání s ČR. Jde o péči poskytovanou z více než 88% obyvatelům LBK. </a:t>
            </a:r>
          </a:p>
        </p:txBody>
      </p:sp>
      <p:sp>
        <p:nvSpPr>
          <p:cNvPr id="33" name="TextovéPole 32"/>
          <p:cNvSpPr txBox="1"/>
          <p:nvPr/>
        </p:nvSpPr>
        <p:spPr>
          <a:xfrm>
            <a:off x="4425735" y="5203810"/>
            <a:ext cx="490649" cy="338554"/>
          </a:xfrm>
          <a:prstGeom prst="rect">
            <a:avLst/>
          </a:prstGeom>
          <a:noFill/>
        </p:spPr>
        <p:txBody>
          <a:bodyPr wrap="square" rtlCol="0">
            <a:spAutoFit/>
          </a:bodyPr>
          <a:lstStyle/>
          <a:p>
            <a:r>
              <a:rPr lang="cs-CZ" sz="1600" b="1" dirty="0"/>
              <a:t>ČR:</a:t>
            </a:r>
          </a:p>
        </p:txBody>
      </p:sp>
      <p:sp>
        <p:nvSpPr>
          <p:cNvPr id="34" name="TextovéPole 33"/>
          <p:cNvSpPr txBox="1"/>
          <p:nvPr/>
        </p:nvSpPr>
        <p:spPr>
          <a:xfrm>
            <a:off x="4307105" y="5952052"/>
            <a:ext cx="685759" cy="338554"/>
          </a:xfrm>
          <a:prstGeom prst="rect">
            <a:avLst/>
          </a:prstGeom>
          <a:noFill/>
        </p:spPr>
        <p:txBody>
          <a:bodyPr wrap="square" rtlCol="0">
            <a:spAutoFit/>
          </a:bodyPr>
          <a:lstStyle/>
          <a:p>
            <a:pPr algn="r"/>
            <a:r>
              <a:rPr lang="cs-CZ" sz="1600" b="1" dirty="0"/>
              <a:t>LBK:</a:t>
            </a:r>
          </a:p>
        </p:txBody>
      </p:sp>
      <p:sp>
        <p:nvSpPr>
          <p:cNvPr id="35" name="TextovéPole 34"/>
          <p:cNvSpPr txBox="1"/>
          <p:nvPr/>
        </p:nvSpPr>
        <p:spPr>
          <a:xfrm>
            <a:off x="2508624" y="5417914"/>
            <a:ext cx="1901911" cy="584775"/>
          </a:xfrm>
          <a:prstGeom prst="rect">
            <a:avLst/>
          </a:prstGeom>
          <a:noFill/>
        </p:spPr>
        <p:txBody>
          <a:bodyPr wrap="square" rtlCol="0">
            <a:spAutoFit/>
          </a:bodyPr>
          <a:lstStyle/>
          <a:p>
            <a:pPr algn="r"/>
            <a:r>
              <a:rPr lang="cs-CZ" sz="1600" b="1" dirty="0"/>
              <a:t>Počet hospitalizovaných</a:t>
            </a:r>
          </a:p>
        </p:txBody>
      </p:sp>
      <p:sp>
        <p:nvSpPr>
          <p:cNvPr id="36" name="TextovéPole 35"/>
          <p:cNvSpPr txBox="1"/>
          <p:nvPr/>
        </p:nvSpPr>
        <p:spPr>
          <a:xfrm>
            <a:off x="7269559" y="5203810"/>
            <a:ext cx="685759" cy="338554"/>
          </a:xfrm>
          <a:prstGeom prst="rect">
            <a:avLst/>
          </a:prstGeom>
          <a:noFill/>
        </p:spPr>
        <p:txBody>
          <a:bodyPr wrap="square" rtlCol="0">
            <a:spAutoFit/>
          </a:bodyPr>
          <a:lstStyle/>
          <a:p>
            <a:r>
              <a:rPr lang="cs-CZ" sz="1600" b="1" dirty="0"/>
              <a:t>ČR:</a:t>
            </a:r>
          </a:p>
        </p:txBody>
      </p:sp>
      <p:sp>
        <p:nvSpPr>
          <p:cNvPr id="37" name="TextovéPole 36"/>
          <p:cNvSpPr txBox="1"/>
          <p:nvPr/>
        </p:nvSpPr>
        <p:spPr>
          <a:xfrm>
            <a:off x="7269558" y="5973472"/>
            <a:ext cx="685759" cy="338554"/>
          </a:xfrm>
          <a:prstGeom prst="rect">
            <a:avLst/>
          </a:prstGeom>
          <a:noFill/>
        </p:spPr>
        <p:txBody>
          <a:bodyPr wrap="square" rtlCol="0">
            <a:spAutoFit/>
          </a:bodyPr>
          <a:lstStyle/>
          <a:p>
            <a:r>
              <a:rPr lang="cs-CZ" sz="1600" b="1" dirty="0"/>
              <a:t>LBK:</a:t>
            </a:r>
          </a:p>
        </p:txBody>
      </p:sp>
      <p:sp>
        <p:nvSpPr>
          <p:cNvPr id="38" name="TextovéPole 37"/>
          <p:cNvSpPr txBox="1"/>
          <p:nvPr/>
        </p:nvSpPr>
        <p:spPr>
          <a:xfrm>
            <a:off x="5361592" y="5414783"/>
            <a:ext cx="1901911" cy="584775"/>
          </a:xfrm>
          <a:prstGeom prst="rect">
            <a:avLst/>
          </a:prstGeom>
          <a:noFill/>
        </p:spPr>
        <p:txBody>
          <a:bodyPr wrap="square" rtlCol="0">
            <a:spAutoFit/>
          </a:bodyPr>
          <a:lstStyle/>
          <a:p>
            <a:pPr algn="r"/>
            <a:r>
              <a:rPr lang="cs-CZ" sz="1600" b="1" dirty="0"/>
              <a:t>Počet</a:t>
            </a:r>
          </a:p>
          <a:p>
            <a:pPr algn="r"/>
            <a:r>
              <a:rPr lang="cs-CZ" sz="1600" b="1" dirty="0"/>
              <a:t>hospitalizací</a:t>
            </a:r>
          </a:p>
        </p:txBody>
      </p:sp>
      <p:sp>
        <p:nvSpPr>
          <p:cNvPr id="39" name="TextovéPole 38"/>
          <p:cNvSpPr txBox="1"/>
          <p:nvPr/>
        </p:nvSpPr>
        <p:spPr>
          <a:xfrm>
            <a:off x="10476055" y="5206941"/>
            <a:ext cx="685759" cy="338554"/>
          </a:xfrm>
          <a:prstGeom prst="rect">
            <a:avLst/>
          </a:prstGeom>
          <a:noFill/>
        </p:spPr>
        <p:txBody>
          <a:bodyPr wrap="square" rtlCol="0">
            <a:spAutoFit/>
          </a:bodyPr>
          <a:lstStyle/>
          <a:p>
            <a:r>
              <a:rPr lang="cs-CZ" sz="1600" b="1" dirty="0"/>
              <a:t>ČR:</a:t>
            </a:r>
          </a:p>
        </p:txBody>
      </p:sp>
      <p:sp>
        <p:nvSpPr>
          <p:cNvPr id="40" name="TextovéPole 39"/>
          <p:cNvSpPr txBox="1"/>
          <p:nvPr/>
        </p:nvSpPr>
        <p:spPr>
          <a:xfrm>
            <a:off x="10476054" y="5976603"/>
            <a:ext cx="685759" cy="338554"/>
          </a:xfrm>
          <a:prstGeom prst="rect">
            <a:avLst/>
          </a:prstGeom>
          <a:noFill/>
        </p:spPr>
        <p:txBody>
          <a:bodyPr wrap="square" rtlCol="0">
            <a:spAutoFit/>
          </a:bodyPr>
          <a:lstStyle/>
          <a:p>
            <a:r>
              <a:rPr lang="cs-CZ" sz="1600" b="1" dirty="0"/>
              <a:t>LBK:</a:t>
            </a:r>
          </a:p>
        </p:txBody>
      </p:sp>
      <p:sp>
        <p:nvSpPr>
          <p:cNvPr id="41" name="TextovéPole 40"/>
          <p:cNvSpPr txBox="1"/>
          <p:nvPr/>
        </p:nvSpPr>
        <p:spPr>
          <a:xfrm>
            <a:off x="8513224" y="5417914"/>
            <a:ext cx="1901911" cy="584775"/>
          </a:xfrm>
          <a:prstGeom prst="rect">
            <a:avLst/>
          </a:prstGeom>
          <a:noFill/>
        </p:spPr>
        <p:txBody>
          <a:bodyPr wrap="square" rtlCol="0">
            <a:spAutoFit/>
          </a:bodyPr>
          <a:lstStyle/>
          <a:p>
            <a:pPr algn="r"/>
            <a:r>
              <a:rPr lang="cs-CZ" sz="1600" b="1" dirty="0"/>
              <a:t>Počet</a:t>
            </a:r>
          </a:p>
          <a:p>
            <a:pPr algn="r"/>
            <a:r>
              <a:rPr lang="cs-CZ" sz="1600" b="1" dirty="0"/>
              <a:t>ošetřovacích dní</a:t>
            </a:r>
          </a:p>
        </p:txBody>
      </p:sp>
      <p:sp>
        <p:nvSpPr>
          <p:cNvPr id="42" name="TextovéPole 41"/>
          <p:cNvSpPr txBox="1"/>
          <p:nvPr/>
        </p:nvSpPr>
        <p:spPr>
          <a:xfrm>
            <a:off x="4916384" y="5056182"/>
            <a:ext cx="1173520" cy="307777"/>
          </a:xfrm>
          <a:prstGeom prst="rect">
            <a:avLst/>
          </a:prstGeom>
          <a:noFill/>
        </p:spPr>
        <p:txBody>
          <a:bodyPr wrap="square" rtlCol="0">
            <a:spAutoFit/>
          </a:bodyPr>
          <a:lstStyle/>
          <a:p>
            <a:r>
              <a:rPr lang="cs-CZ" sz="1400" dirty="0"/>
              <a:t>+ 5 306</a:t>
            </a:r>
          </a:p>
        </p:txBody>
      </p:sp>
      <p:sp>
        <p:nvSpPr>
          <p:cNvPr id="43" name="TextovéPole 42"/>
          <p:cNvSpPr txBox="1"/>
          <p:nvPr/>
        </p:nvSpPr>
        <p:spPr>
          <a:xfrm>
            <a:off x="4887530" y="5318561"/>
            <a:ext cx="772726" cy="307777"/>
          </a:xfrm>
          <a:prstGeom prst="rect">
            <a:avLst/>
          </a:prstGeom>
          <a:noFill/>
        </p:spPr>
        <p:txBody>
          <a:bodyPr wrap="square" rtlCol="0">
            <a:spAutoFit/>
          </a:bodyPr>
          <a:lstStyle/>
          <a:p>
            <a:pPr algn="ctr"/>
            <a:r>
              <a:rPr lang="cs-CZ" sz="1400" dirty="0"/>
              <a:t>+ 9,5%</a:t>
            </a:r>
          </a:p>
        </p:txBody>
      </p:sp>
      <p:sp>
        <p:nvSpPr>
          <p:cNvPr id="44" name="TextovéPole 43"/>
          <p:cNvSpPr txBox="1"/>
          <p:nvPr/>
        </p:nvSpPr>
        <p:spPr>
          <a:xfrm>
            <a:off x="4970611" y="5838424"/>
            <a:ext cx="1173520" cy="307777"/>
          </a:xfrm>
          <a:prstGeom prst="rect">
            <a:avLst/>
          </a:prstGeom>
          <a:noFill/>
        </p:spPr>
        <p:txBody>
          <a:bodyPr wrap="square" rtlCol="0">
            <a:spAutoFit/>
          </a:bodyPr>
          <a:lstStyle/>
          <a:p>
            <a:r>
              <a:rPr lang="cs-CZ" sz="1400" dirty="0"/>
              <a:t>+ 496</a:t>
            </a:r>
          </a:p>
        </p:txBody>
      </p:sp>
      <p:sp>
        <p:nvSpPr>
          <p:cNvPr id="45" name="TextovéPole 44"/>
          <p:cNvSpPr txBox="1"/>
          <p:nvPr/>
        </p:nvSpPr>
        <p:spPr>
          <a:xfrm>
            <a:off x="4941757" y="6100803"/>
            <a:ext cx="772726" cy="307777"/>
          </a:xfrm>
          <a:prstGeom prst="rect">
            <a:avLst/>
          </a:prstGeom>
          <a:noFill/>
        </p:spPr>
        <p:txBody>
          <a:bodyPr wrap="square" rtlCol="0">
            <a:spAutoFit/>
          </a:bodyPr>
          <a:lstStyle/>
          <a:p>
            <a:pPr algn="ctr"/>
            <a:r>
              <a:rPr lang="cs-CZ" sz="1400" dirty="0"/>
              <a:t>+ 23,4%</a:t>
            </a:r>
          </a:p>
        </p:txBody>
      </p:sp>
      <p:sp>
        <p:nvSpPr>
          <p:cNvPr id="46" name="TextovéPole 45"/>
          <p:cNvSpPr txBox="1"/>
          <p:nvPr/>
        </p:nvSpPr>
        <p:spPr>
          <a:xfrm>
            <a:off x="7768278" y="5049921"/>
            <a:ext cx="1173520" cy="307777"/>
          </a:xfrm>
          <a:prstGeom prst="rect">
            <a:avLst/>
          </a:prstGeom>
          <a:noFill/>
        </p:spPr>
        <p:txBody>
          <a:bodyPr wrap="square" rtlCol="0">
            <a:spAutoFit/>
          </a:bodyPr>
          <a:lstStyle/>
          <a:p>
            <a:r>
              <a:rPr lang="cs-CZ" sz="1400" dirty="0"/>
              <a:t>+ 6 237</a:t>
            </a:r>
          </a:p>
        </p:txBody>
      </p:sp>
      <p:sp>
        <p:nvSpPr>
          <p:cNvPr id="47" name="TextovéPole 46"/>
          <p:cNvSpPr txBox="1"/>
          <p:nvPr/>
        </p:nvSpPr>
        <p:spPr>
          <a:xfrm>
            <a:off x="7739424" y="5312300"/>
            <a:ext cx="772726" cy="307777"/>
          </a:xfrm>
          <a:prstGeom prst="rect">
            <a:avLst/>
          </a:prstGeom>
          <a:noFill/>
        </p:spPr>
        <p:txBody>
          <a:bodyPr wrap="square" rtlCol="0">
            <a:spAutoFit/>
          </a:bodyPr>
          <a:lstStyle/>
          <a:p>
            <a:pPr algn="ctr"/>
            <a:r>
              <a:rPr lang="cs-CZ" sz="1400" dirty="0"/>
              <a:t>+ 9,6%</a:t>
            </a:r>
          </a:p>
        </p:txBody>
      </p:sp>
      <p:sp>
        <p:nvSpPr>
          <p:cNvPr id="48" name="TextovéPole 47"/>
          <p:cNvSpPr txBox="1"/>
          <p:nvPr/>
        </p:nvSpPr>
        <p:spPr>
          <a:xfrm>
            <a:off x="7822505" y="5832163"/>
            <a:ext cx="1173520" cy="307777"/>
          </a:xfrm>
          <a:prstGeom prst="rect">
            <a:avLst/>
          </a:prstGeom>
          <a:noFill/>
        </p:spPr>
        <p:txBody>
          <a:bodyPr wrap="square" rtlCol="0">
            <a:spAutoFit/>
          </a:bodyPr>
          <a:lstStyle/>
          <a:p>
            <a:r>
              <a:rPr lang="cs-CZ" sz="1400" dirty="0"/>
              <a:t>+ 542</a:t>
            </a:r>
          </a:p>
        </p:txBody>
      </p:sp>
      <p:sp>
        <p:nvSpPr>
          <p:cNvPr id="49" name="TextovéPole 48"/>
          <p:cNvSpPr txBox="1"/>
          <p:nvPr/>
        </p:nvSpPr>
        <p:spPr>
          <a:xfrm>
            <a:off x="7793651" y="6094542"/>
            <a:ext cx="772726" cy="307777"/>
          </a:xfrm>
          <a:prstGeom prst="rect">
            <a:avLst/>
          </a:prstGeom>
          <a:noFill/>
        </p:spPr>
        <p:txBody>
          <a:bodyPr wrap="square" rtlCol="0">
            <a:spAutoFit/>
          </a:bodyPr>
          <a:lstStyle/>
          <a:p>
            <a:pPr algn="ctr"/>
            <a:r>
              <a:rPr lang="cs-CZ" sz="1400" dirty="0"/>
              <a:t>+ 23,0%</a:t>
            </a:r>
          </a:p>
        </p:txBody>
      </p:sp>
      <p:sp>
        <p:nvSpPr>
          <p:cNvPr id="50" name="TextovéPole 49"/>
          <p:cNvSpPr txBox="1"/>
          <p:nvPr/>
        </p:nvSpPr>
        <p:spPr>
          <a:xfrm>
            <a:off x="10947637" y="5096997"/>
            <a:ext cx="1173520" cy="307777"/>
          </a:xfrm>
          <a:prstGeom prst="rect">
            <a:avLst/>
          </a:prstGeom>
          <a:noFill/>
        </p:spPr>
        <p:txBody>
          <a:bodyPr wrap="square" rtlCol="0">
            <a:spAutoFit/>
          </a:bodyPr>
          <a:lstStyle/>
          <a:p>
            <a:r>
              <a:rPr lang="cs-CZ" sz="1400" dirty="0"/>
              <a:t>+ 104 629</a:t>
            </a:r>
          </a:p>
        </p:txBody>
      </p:sp>
      <p:sp>
        <p:nvSpPr>
          <p:cNvPr id="51" name="TextovéPole 50"/>
          <p:cNvSpPr txBox="1"/>
          <p:nvPr/>
        </p:nvSpPr>
        <p:spPr>
          <a:xfrm>
            <a:off x="10918783" y="5359376"/>
            <a:ext cx="772726" cy="307777"/>
          </a:xfrm>
          <a:prstGeom prst="rect">
            <a:avLst/>
          </a:prstGeom>
          <a:noFill/>
        </p:spPr>
        <p:txBody>
          <a:bodyPr wrap="square" rtlCol="0">
            <a:spAutoFit/>
          </a:bodyPr>
          <a:lstStyle/>
          <a:p>
            <a:pPr algn="ctr"/>
            <a:r>
              <a:rPr lang="cs-CZ" sz="1400" dirty="0"/>
              <a:t>+ 2,0%</a:t>
            </a:r>
          </a:p>
        </p:txBody>
      </p:sp>
      <p:sp>
        <p:nvSpPr>
          <p:cNvPr id="52" name="TextovéPole 51"/>
          <p:cNvSpPr txBox="1"/>
          <p:nvPr/>
        </p:nvSpPr>
        <p:spPr>
          <a:xfrm>
            <a:off x="11001864" y="5879239"/>
            <a:ext cx="1173520" cy="307777"/>
          </a:xfrm>
          <a:prstGeom prst="rect">
            <a:avLst/>
          </a:prstGeom>
          <a:noFill/>
        </p:spPr>
        <p:txBody>
          <a:bodyPr wrap="square" rtlCol="0">
            <a:spAutoFit/>
          </a:bodyPr>
          <a:lstStyle/>
          <a:p>
            <a:r>
              <a:rPr lang="cs-CZ" sz="1400" dirty="0"/>
              <a:t>+ 71 950</a:t>
            </a:r>
          </a:p>
        </p:txBody>
      </p:sp>
      <p:sp>
        <p:nvSpPr>
          <p:cNvPr id="53" name="TextovéPole 52"/>
          <p:cNvSpPr txBox="1"/>
          <p:nvPr/>
        </p:nvSpPr>
        <p:spPr>
          <a:xfrm>
            <a:off x="10973010" y="6141618"/>
            <a:ext cx="772726" cy="307777"/>
          </a:xfrm>
          <a:prstGeom prst="rect">
            <a:avLst/>
          </a:prstGeom>
          <a:noFill/>
        </p:spPr>
        <p:txBody>
          <a:bodyPr wrap="square" rtlCol="0">
            <a:spAutoFit/>
          </a:bodyPr>
          <a:lstStyle/>
          <a:p>
            <a:pPr algn="ctr"/>
            <a:r>
              <a:rPr lang="cs-CZ" sz="1400" dirty="0"/>
              <a:t>+ 48,4%</a:t>
            </a:r>
          </a:p>
        </p:txBody>
      </p:sp>
    </p:spTree>
    <p:extLst>
      <p:ext uri="{BB962C8B-B14F-4D97-AF65-F5344CB8AC3E}">
        <p14:creationId xmlns:p14="http://schemas.microsoft.com/office/powerpoint/2010/main" val="127249989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p:cNvSpPr>
            <a:spLocks noGrp="1"/>
          </p:cNvSpPr>
          <p:nvPr>
            <p:ph type="title"/>
          </p:nvPr>
        </p:nvSpPr>
        <p:spPr/>
        <p:txBody>
          <a:bodyPr>
            <a:normAutofit/>
          </a:bodyPr>
          <a:lstStyle/>
          <a:p>
            <a:r>
              <a:rPr lang="cs-CZ" altLang="cs-CZ" sz="2800" dirty="0"/>
              <a:t>Jakékoli hospitalizace končící úmrtím pacienta </a:t>
            </a:r>
            <a:endParaRPr lang="cs-CZ" sz="2800" dirty="0"/>
          </a:p>
        </p:txBody>
      </p:sp>
      <p:sp>
        <p:nvSpPr>
          <p:cNvPr id="6" name="TextBox 6"/>
          <p:cNvSpPr txBox="1"/>
          <p:nvPr/>
        </p:nvSpPr>
        <p:spPr>
          <a:xfrm>
            <a:off x="272591" y="574576"/>
            <a:ext cx="2126223" cy="307777"/>
          </a:xfrm>
          <a:prstGeom prst="rect">
            <a:avLst/>
          </a:prstGeom>
          <a:noFill/>
        </p:spPr>
        <p:txBody>
          <a:bodyPr wrap="none" rtlCol="0">
            <a:spAutoFit/>
          </a:bodyPr>
          <a:lstStyle/>
          <a:p>
            <a:r>
              <a:rPr lang="cs-CZ" sz="1400" dirty="0">
                <a:solidFill>
                  <a:prstClr val="black"/>
                </a:solidFill>
              </a:rPr>
              <a:t>Zdroj: NRHOSP 2007–2018</a:t>
            </a:r>
            <a:endParaRPr lang="en-US" sz="1400" dirty="0">
              <a:solidFill>
                <a:prstClr val="black"/>
              </a:solidFill>
            </a:endParaRPr>
          </a:p>
        </p:txBody>
      </p:sp>
      <p:graphicFrame>
        <p:nvGraphicFramePr>
          <p:cNvPr id="5" name="Group 744"/>
          <p:cNvGraphicFramePr>
            <a:graphicFrameLocks noGrp="1"/>
          </p:cNvGraphicFramePr>
          <p:nvPr>
            <p:extLst>
              <p:ext uri="{D42A27DB-BD31-4B8C-83A1-F6EECF244321}">
                <p14:modId xmlns:p14="http://schemas.microsoft.com/office/powerpoint/2010/main" val="3671905582"/>
              </p:ext>
            </p:extLst>
          </p:nvPr>
        </p:nvGraphicFramePr>
        <p:xfrm>
          <a:off x="356657" y="864879"/>
          <a:ext cx="7566823" cy="2904910"/>
        </p:xfrm>
        <a:graphic>
          <a:graphicData uri="http://schemas.openxmlformats.org/drawingml/2006/table">
            <a:tbl>
              <a:tblPr/>
              <a:tblGrid>
                <a:gridCol w="512576">
                  <a:extLst>
                    <a:ext uri="{9D8B030D-6E8A-4147-A177-3AD203B41FA5}">
                      <a16:colId xmlns:a16="http://schemas.microsoft.com/office/drawing/2014/main" val="20000"/>
                    </a:ext>
                  </a:extLst>
                </a:gridCol>
                <a:gridCol w="805985">
                  <a:extLst>
                    <a:ext uri="{9D8B030D-6E8A-4147-A177-3AD203B41FA5}">
                      <a16:colId xmlns:a16="http://schemas.microsoft.com/office/drawing/2014/main" val="20003"/>
                    </a:ext>
                  </a:extLst>
                </a:gridCol>
                <a:gridCol w="1080000">
                  <a:extLst>
                    <a:ext uri="{9D8B030D-6E8A-4147-A177-3AD203B41FA5}">
                      <a16:colId xmlns:a16="http://schemas.microsoft.com/office/drawing/2014/main" val="20004"/>
                    </a:ext>
                  </a:extLst>
                </a:gridCol>
                <a:gridCol w="720000">
                  <a:extLst>
                    <a:ext uri="{9D8B030D-6E8A-4147-A177-3AD203B41FA5}">
                      <a16:colId xmlns:a16="http://schemas.microsoft.com/office/drawing/2014/main" val="20007"/>
                    </a:ext>
                  </a:extLst>
                </a:gridCol>
                <a:gridCol w="720000">
                  <a:extLst>
                    <a:ext uri="{9D8B030D-6E8A-4147-A177-3AD203B41FA5}">
                      <a16:colId xmlns:a16="http://schemas.microsoft.com/office/drawing/2014/main" val="20008"/>
                    </a:ext>
                  </a:extLst>
                </a:gridCol>
                <a:gridCol w="848262">
                  <a:extLst>
                    <a:ext uri="{9D8B030D-6E8A-4147-A177-3AD203B41FA5}">
                      <a16:colId xmlns:a16="http://schemas.microsoft.com/office/drawing/2014/main" val="20009"/>
                    </a:ext>
                  </a:extLst>
                </a:gridCol>
                <a:gridCol w="1440000">
                  <a:extLst>
                    <a:ext uri="{9D8B030D-6E8A-4147-A177-3AD203B41FA5}">
                      <a16:colId xmlns:a16="http://schemas.microsoft.com/office/drawing/2014/main" val="20010"/>
                    </a:ext>
                  </a:extLst>
                </a:gridCol>
                <a:gridCol w="720000">
                  <a:extLst>
                    <a:ext uri="{9D8B030D-6E8A-4147-A177-3AD203B41FA5}">
                      <a16:colId xmlns:a16="http://schemas.microsoft.com/office/drawing/2014/main" val="20011"/>
                    </a:ext>
                  </a:extLst>
                </a:gridCol>
                <a:gridCol w="720000">
                  <a:extLst>
                    <a:ext uri="{9D8B030D-6E8A-4147-A177-3AD203B41FA5}">
                      <a16:colId xmlns:a16="http://schemas.microsoft.com/office/drawing/2014/main" val="20012"/>
                    </a:ext>
                  </a:extLst>
                </a:gridCol>
              </a:tblGrid>
              <a:tr h="221642">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200" b="0" i="0" u="none" strike="noStrike" cap="none" normalizeH="0" baseline="0" dirty="0">
                        <a:ln>
                          <a:noFill/>
                        </a:ln>
                        <a:solidFill>
                          <a:schemeClr val="tx1"/>
                        </a:solidFill>
                        <a:effectLst/>
                        <a:latin typeface="+mn-lt"/>
                        <a:cs typeface="Arial" charset="0"/>
                      </a:endParaRP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w="28575" cap="flat" cmpd="sng" algn="ctr">
                      <a:noFill/>
                      <a:prstDash val="solid"/>
                      <a:round/>
                      <a:headEnd type="none" w="med" len="med"/>
                      <a:tailEnd type="none" w="med" len="med"/>
                    </a:lnB>
                    <a:lnTlToBr>
                      <a:noFill/>
                    </a:lnTlToBr>
                    <a:lnBlToTr>
                      <a:noFill/>
                    </a:lnBlToTr>
                    <a:solidFill>
                      <a:srgbClr val="C0C0C0"/>
                    </a:solidFill>
                  </a:tcPr>
                </a:tc>
                <a:tc gridSpan="4">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400" b="1" i="0" u="none" strike="noStrike" cap="none" normalizeH="0" baseline="0" dirty="0">
                          <a:ln>
                            <a:noFill/>
                          </a:ln>
                          <a:solidFill>
                            <a:schemeClr val="tx1"/>
                          </a:solidFill>
                          <a:effectLst/>
                          <a:latin typeface="+mn-lt"/>
                          <a:cs typeface="Arial" charset="0"/>
                        </a:rPr>
                        <a:t>Počet osob/hospitalizací* </a:t>
                      </a:r>
                    </a:p>
                  </a:txBody>
                  <a:tcPr marL="0" marR="0" marT="0" marB="0" anchor="ctr" horzOverflow="overflow">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endParaRPr lang="en-US"/>
                    </a:p>
                  </a:txBody>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400" b="1" i="0" u="sng" strike="noStrike" cap="none" normalizeH="0" baseline="0" dirty="0">
                        <a:ln>
                          <a:noFill/>
                        </a:ln>
                        <a:solidFill>
                          <a:schemeClr val="accent6">
                            <a:lumMod val="10000"/>
                          </a:schemeClr>
                        </a:solidFill>
                        <a:effectLst/>
                        <a:latin typeface="+mj-lt"/>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400" b="1" i="0" u="sng" strike="noStrike" cap="none" normalizeH="0" baseline="0" dirty="0">
                        <a:ln>
                          <a:noFill/>
                        </a:ln>
                        <a:solidFill>
                          <a:schemeClr val="accent6">
                            <a:lumMod val="10000"/>
                          </a:schemeClr>
                        </a:solidFill>
                        <a:effectLst/>
                        <a:latin typeface="+mj-lt"/>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gridSpan="4">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r>
                        <a:rPr kumimoji="0" lang="cs-CZ" altLang="cs-CZ" sz="1400" b="1" i="0" u="none" strike="noStrike" kern="1200" cap="none" normalizeH="0" baseline="0" dirty="0">
                          <a:ln>
                            <a:noFill/>
                          </a:ln>
                          <a:solidFill>
                            <a:schemeClr val="tx1"/>
                          </a:solidFill>
                          <a:effectLst/>
                          <a:latin typeface="+mn-lt"/>
                          <a:ea typeface="+mn-ea"/>
                          <a:cs typeface="Arial" charset="0"/>
                        </a:rPr>
                        <a:t>Počet ošetřovacích dní</a:t>
                      </a:r>
                    </a:p>
                  </a:txBody>
                  <a:tcPr marL="0" marR="0" marT="0" marB="0" anchor="ctr" horzOverflow="overflow">
                    <a:lnL w="19050" cap="flat" cmpd="sng" algn="ctr">
                      <a:solidFill>
                        <a:schemeClr val="bg1"/>
                      </a:solidFill>
                      <a:prstDash val="solid"/>
                      <a:round/>
                      <a:headEnd type="none" w="med" len="med"/>
                      <a:tailEnd type="none" w="med" len="med"/>
                    </a:lnL>
                    <a:lnR w="28575"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400" b="1" i="0" u="none" strike="noStrike" kern="1200" cap="none" normalizeH="0" baseline="0" dirty="0">
                        <a:ln>
                          <a:noFill/>
                        </a:ln>
                        <a:solidFill>
                          <a:schemeClr val="tx1"/>
                        </a:solidFill>
                        <a:effectLst/>
                        <a:latin typeface="+mn-lt"/>
                        <a:ea typeface="+mn-ea"/>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400" b="1" i="0" u="none" strike="noStrike" kern="1200" cap="none" normalizeH="0" baseline="0" dirty="0">
                        <a:ln>
                          <a:noFill/>
                        </a:ln>
                        <a:solidFill>
                          <a:schemeClr val="tx1"/>
                        </a:solidFill>
                        <a:effectLst/>
                        <a:latin typeface="+mn-lt"/>
                        <a:ea typeface="+mn-ea"/>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400" b="1" i="0" u="none" strike="noStrike" kern="1200" cap="none" normalizeH="0" baseline="0" dirty="0">
                        <a:ln>
                          <a:noFill/>
                        </a:ln>
                        <a:solidFill>
                          <a:schemeClr val="tx1"/>
                        </a:solidFill>
                        <a:effectLst/>
                        <a:latin typeface="+mn-lt"/>
                        <a:ea typeface="+mn-ea"/>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extLst>
                  <a:ext uri="{0D108BD9-81ED-4DB2-BD59-A6C34878D82A}">
                    <a16:rowId xmlns:a16="http://schemas.microsoft.com/office/drawing/2014/main" val="10000"/>
                  </a:ext>
                </a:extLst>
              </a:tr>
              <a:tr h="222008">
                <a:tc>
                  <a:txBody>
                    <a:body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endParaRPr kumimoji="0" lang="cs-CZ" altLang="cs-CZ" sz="1100" b="1" i="1" u="none" strike="noStrike" cap="none" normalizeH="0" baseline="0" dirty="0">
                        <a:ln>
                          <a:noFill/>
                        </a:ln>
                        <a:solidFill>
                          <a:schemeClr val="tx1"/>
                        </a:solidFill>
                        <a:effectLst/>
                        <a:latin typeface="+mn-lt"/>
                      </a:endParaRP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solidFill>
                      <a:srgbClr val="C0C0C0"/>
                    </a:solidFill>
                  </a:tcPr>
                </a:tc>
                <a:tc rowSpan="2">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ČR</a:t>
                      </a:r>
                    </a:p>
                  </a:txBody>
                  <a:tcPr marL="0" marR="0" marT="0" marB="0" anchor="ctr" horzOverflow="overflow">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gridSpan="3">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Nemocnice se sídlem v LBK</a:t>
                      </a:r>
                    </a:p>
                  </a:txBody>
                  <a:tcPr marL="0" marR="0" marT="0" marB="0" anchor="ctr" horzOverflow="overflow">
                    <a:lnL>
                      <a:noFill/>
                    </a:lnL>
                    <a:lnR w="19050" cap="flat" cmpd="sng" algn="ctr">
                      <a:solidFill>
                        <a:schemeClr val="bg1"/>
                      </a:solidFill>
                      <a:prstDash val="solid"/>
                      <a:round/>
                      <a:headEnd type="none" w="med" len="med"/>
                      <a:tailEnd type="none" w="med" len="med"/>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a:noFill/>
                    </a:lnL>
                    <a:lnR cap="flat">
                      <a:noFill/>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a:noFill/>
                    </a:lnL>
                    <a:lnR w="19050" cap="flat" cmpd="sng" algn="ctr">
                      <a:solidFill>
                        <a:schemeClr val="bg1"/>
                      </a:solidFill>
                      <a:prstDash val="solid"/>
                      <a:round/>
                      <a:headEnd type="none" w="med" len="med"/>
                      <a:tailEnd type="none" w="med" len="med"/>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rowSpan="2">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ČR</a:t>
                      </a:r>
                    </a:p>
                  </a:txBody>
                  <a:tcPr marL="0" marR="0" marT="0" marB="0" anchor="ctr" horzOverflow="overflow">
                    <a:lnL w="19050" cap="flat" cmpd="sng" algn="ctr">
                      <a:solidFill>
                        <a:schemeClr val="bg1"/>
                      </a:solidFill>
                      <a:prstDash val="solid"/>
                      <a:round/>
                      <a:headEnd type="none" w="med" len="med"/>
                      <a:tailEnd type="none" w="med" len="med"/>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gridSpan="3">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Nemocnice se sídlem v LBK</a:t>
                      </a:r>
                    </a:p>
                  </a:txBody>
                  <a:tcPr marL="0" marR="0" marT="0" marB="0" anchor="ctr" horzOverflow="overflow">
                    <a:lnL>
                      <a:noFill/>
                    </a:lnL>
                    <a:lnR cap="flat">
                      <a:noFill/>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a:noFill/>
                    </a:lnL>
                    <a:lnR cap="flat">
                      <a:noFill/>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a:noFill/>
                    </a:lnL>
                    <a:lnR w="28575" cap="flat" cmpd="sng" algn="ctr">
                      <a:noFill/>
                      <a:prstDash val="solid"/>
                      <a:round/>
                      <a:headEnd type="none" w="med" len="med"/>
                      <a:tailEnd type="none" w="med" len="med"/>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2"/>
                  </a:ext>
                </a:extLst>
              </a:tr>
              <a:tr h="222008">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marL="200025"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marL="384175"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marL="566738"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marL="749300"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marL="12065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marL="16637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marL="21209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marL="25781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r>
                        <a:rPr kumimoji="0" lang="cs-CZ" altLang="cs-CZ" sz="1100" b="1" i="1" u="none" strike="noStrike" cap="none" normalizeH="0" baseline="0" dirty="0">
                          <a:ln>
                            <a:noFill/>
                          </a:ln>
                          <a:solidFill>
                            <a:schemeClr val="tx1"/>
                          </a:solidFill>
                          <a:effectLst/>
                          <a:latin typeface="+mn-lt"/>
                        </a:rPr>
                        <a:t>Rok</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vMerge="1">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N (% ČR)</a:t>
                      </a:r>
                    </a:p>
                  </a:txBody>
                  <a:tcPr marL="0" marR="0" marT="0" marB="0" anchor="ctr" horzOverflow="overflow">
                    <a:lnL>
                      <a:noFill/>
                    </a:lnL>
                    <a:lnR cap="flat">
                      <a:noFill/>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Obyvatelé</a:t>
                      </a:r>
                      <a:br>
                        <a:rPr kumimoji="0" lang="cs-CZ" altLang="cs-CZ" sz="1100" b="0" i="0" u="none" strike="noStrike" cap="none" normalizeH="0" baseline="0" dirty="0">
                          <a:ln>
                            <a:noFill/>
                          </a:ln>
                          <a:solidFill>
                            <a:schemeClr val="tx1"/>
                          </a:solidFill>
                          <a:effectLst/>
                          <a:latin typeface="+mn-lt"/>
                          <a:cs typeface="Arial" charset="0"/>
                        </a:rPr>
                      </a:br>
                      <a:r>
                        <a:rPr kumimoji="0" lang="cs-CZ" altLang="cs-CZ" sz="1100" b="0" i="0" u="none" strike="noStrike" cap="none" normalizeH="0" baseline="0" dirty="0">
                          <a:ln>
                            <a:noFill/>
                          </a:ln>
                          <a:solidFill>
                            <a:schemeClr val="tx1"/>
                          </a:solidFill>
                          <a:effectLst/>
                          <a:latin typeface="+mn-lt"/>
                          <a:cs typeface="Arial" charset="0"/>
                        </a:rPr>
                        <a:t>LBK (%)</a:t>
                      </a:r>
                    </a:p>
                  </a:txBody>
                  <a:tcPr marL="0" marR="0" marT="0" marB="0" anchor="ctr" horzOverflow="overflow">
                    <a:lnL>
                      <a:noFill/>
                    </a:lnL>
                    <a:lnR cap="flat">
                      <a:noFill/>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 jiných krajů (%) </a:t>
                      </a:r>
                    </a:p>
                  </a:txBody>
                  <a:tcPr marL="0" marR="0" marT="0" marB="0" anchor="ctr" horzOverflow="overflow">
                    <a:lnL>
                      <a:noFill/>
                    </a:lnL>
                    <a:lnR w="190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vMerge="1">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w="19050" cap="flat" cmpd="sng" algn="ctr">
                      <a:solidFill>
                        <a:schemeClr val="bg1"/>
                      </a:solidFill>
                      <a:prstDash val="solid"/>
                      <a:round/>
                      <a:headEnd type="none" w="med" len="med"/>
                      <a:tailEnd type="none" w="med" len="med"/>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N (% ČR)</a:t>
                      </a:r>
                    </a:p>
                  </a:txBody>
                  <a:tcPr marL="0" marR="0" marT="0" marB="0" anchor="ctr" horzOverflow="overflow">
                    <a:lnL>
                      <a:noFill/>
                    </a:lnL>
                    <a:lnR cap="flat">
                      <a:noFill/>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Obyvatelé</a:t>
                      </a:r>
                      <a:br>
                        <a:rPr kumimoji="0" lang="cs-CZ" altLang="cs-CZ" sz="1100" b="0" i="0" u="none" strike="noStrike" cap="none" normalizeH="0" baseline="0" dirty="0">
                          <a:ln>
                            <a:noFill/>
                          </a:ln>
                          <a:solidFill>
                            <a:schemeClr val="tx1"/>
                          </a:solidFill>
                          <a:effectLst/>
                          <a:latin typeface="+mn-lt"/>
                          <a:cs typeface="Arial" charset="0"/>
                        </a:rPr>
                      </a:br>
                      <a:r>
                        <a:rPr kumimoji="0" lang="cs-CZ" altLang="cs-CZ" sz="1100" b="0" i="0" u="none" strike="noStrike" cap="none" normalizeH="0" baseline="0" dirty="0">
                          <a:ln>
                            <a:noFill/>
                          </a:ln>
                          <a:solidFill>
                            <a:schemeClr val="tx1"/>
                          </a:solidFill>
                          <a:effectLst/>
                          <a:latin typeface="+mn-lt"/>
                          <a:cs typeface="Arial" charset="0"/>
                        </a:rPr>
                        <a:t>LBK (%)</a:t>
                      </a:r>
                    </a:p>
                  </a:txBody>
                  <a:tcPr marL="0" marR="0" marT="0" marB="0" anchor="ctr" horzOverflow="overflow">
                    <a:lnL>
                      <a:noFill/>
                    </a:lnL>
                    <a:lnR cap="flat">
                      <a:noFill/>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 jiných krajů (%) </a:t>
                      </a:r>
                    </a:p>
                  </a:txBody>
                  <a:tcPr marL="0" marR="0" marT="0" marB="0" anchor="ctr" horzOverflow="overflow">
                    <a:lnL>
                      <a:noFill/>
                    </a:lnL>
                    <a:lnR w="28575"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1"/>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2007</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dirty="0">
                          <a:solidFill>
                            <a:srgbClr val="000000"/>
                          </a:solidFill>
                          <a:effectLst/>
                          <a:latin typeface="Calibri" panose="020F0502020204030204" pitchFamily="34" charset="0"/>
                        </a:rPr>
                        <a:t>69 756</a:t>
                      </a:r>
                    </a:p>
                  </a:txBody>
                  <a:tcPr marL="9525" marR="9525" marT="9525" marB="0" anchor="ctr">
                    <a:lnL w="19050" cap="flat" cmpd="sng" algn="ctr">
                      <a:solidFill>
                        <a:schemeClr val="bg1"/>
                      </a:solidFill>
                      <a:prstDash val="solid"/>
                      <a:round/>
                      <a:headEnd type="none" w="med" len="med"/>
                      <a:tailEnd type="none" w="med" len="med"/>
                    </a:lnL>
                    <a:lnR>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2 839 (4,1 %)</a:t>
                      </a:r>
                    </a:p>
                  </a:txBody>
                  <a:tcPr marL="9525" marR="9525" marT="9525" marB="0" anchor="ctr">
                    <a:lnL>
                      <a:noFill/>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93,4 %</a:t>
                      </a:r>
                    </a:p>
                  </a:txBody>
                  <a:tcPr marL="9525" marR="9525" marT="9525" marB="0" anchor="ctr">
                    <a:lnL>
                      <a:noFill/>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6,6 %</a:t>
                      </a:r>
                    </a:p>
                  </a:txBody>
                  <a:tcPr marL="9525" marR="9525" marT="9525" marB="0" anchor="ctr">
                    <a:lnL>
                      <a:noFill/>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2 037 815</a:t>
                      </a:r>
                    </a:p>
                  </a:txBody>
                  <a:tcPr marL="9525" marR="9525" marT="9525" marB="0" anchor="ctr">
                    <a:lnL w="19050" cap="flat" cmpd="sng" algn="ctr">
                      <a:solidFill>
                        <a:schemeClr val="bg1"/>
                      </a:solidFill>
                      <a:prstDash val="solid"/>
                      <a:round/>
                      <a:headEnd type="none" w="med" len="med"/>
                      <a:tailEnd type="none" w="med" len="med"/>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56 172 (2,8 %)</a:t>
                      </a:r>
                    </a:p>
                  </a:txBody>
                  <a:tcPr marL="9525" marR="9525" marT="9525" marB="0" anchor="ctr">
                    <a:lnL>
                      <a:noFill/>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94,2 %</a:t>
                      </a:r>
                    </a:p>
                  </a:txBody>
                  <a:tcPr marL="9525" marR="9525" marT="9525" marB="0" anchor="ctr">
                    <a:lnL>
                      <a:noFill/>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5,8 %</a:t>
                      </a:r>
                    </a:p>
                  </a:txBody>
                  <a:tcPr marL="9525" marR="9525" marT="9525" marB="0" anchor="ctr">
                    <a:lnL>
                      <a:noFill/>
                    </a:lnL>
                    <a:lnR w="28575"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extLst>
                  <a:ext uri="{0D108BD9-81ED-4DB2-BD59-A6C34878D82A}">
                    <a16:rowId xmlns:a16="http://schemas.microsoft.com/office/drawing/2014/main" val="10015"/>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2008</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69 514</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2 934 (4,2 %)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92,8 %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7,2 %</a:t>
                      </a:r>
                    </a:p>
                  </a:txBody>
                  <a:tcPr marL="9525" marR="9525" marT="9525" marB="0" anchor="ctr">
                    <a:lnL>
                      <a:noFill/>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2 073 558</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65 091 (3,1 %)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93,6 %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6,4 %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16"/>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2009</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71 229</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2 870 (4,0 %)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91,9 %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8,1 %</a:t>
                      </a:r>
                    </a:p>
                  </a:txBody>
                  <a:tcPr marL="9525" marR="9525" marT="9525" marB="0" anchor="ctr">
                    <a:lnL>
                      <a:noFill/>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1 981 278</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59 364 (3,0 %)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93,4 %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6,6 %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extLst>
                  <a:ext uri="{0D108BD9-81ED-4DB2-BD59-A6C34878D82A}">
                    <a16:rowId xmlns:a16="http://schemas.microsoft.com/office/drawing/2014/main" val="10017"/>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2010</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70 211</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2 796 (4,0 %)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92,8 %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7,2 %</a:t>
                      </a:r>
                    </a:p>
                  </a:txBody>
                  <a:tcPr marL="9525" marR="9525" marT="9525" marB="0" anchor="ctr">
                    <a:lnL>
                      <a:noFill/>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2 015 962</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60 165 (3,0 %)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92,4 %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7,6 %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18"/>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2011</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69 227</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2 724 (3,9 %)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92,0 %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8,0 %</a:t>
                      </a:r>
                    </a:p>
                  </a:txBody>
                  <a:tcPr marL="9525" marR="9525" marT="9525" marB="0" anchor="ctr">
                    <a:lnL>
                      <a:noFill/>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1 941 042</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66 122 (3,4 %)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90,4 %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9,6 %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extLst>
                  <a:ext uri="{0D108BD9-81ED-4DB2-BD59-A6C34878D82A}">
                    <a16:rowId xmlns:a16="http://schemas.microsoft.com/office/drawing/2014/main" val="10019"/>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2012</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69 001</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2 794 (4,0 %)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91,8 %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8,2 %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1 768 251</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63 909 (3,6 %)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86,5 %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13,5 %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0"/>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2013</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70 507</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2 905 (4,1 %)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92,8 %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7,2 %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1 764 071</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65 371 (3,7 %)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90,7 %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9,3 %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48406275"/>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2014</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67 652</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2 807 (4,1 %)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92,3 %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7,7 %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1 700 093</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74 193 (4,4 %)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89,7 %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10,3 %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528267654"/>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2015</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70 839</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2 973 (4,2 %)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92,0 %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8,0 %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1 783 817</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67 532 (3,8 %)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86,6 %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13,4 %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313101035"/>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2016</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68 750</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2 851 (4,1 %)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91,8 %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8,2 %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1 683 823</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68 873 (4,1 %)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85,4 %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14,6 %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24"/>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2017</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70 001</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3 035 (4,3 %)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92,9 %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7,1 %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1 678 212</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79 859 (4,8 %)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88,3 %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11,7 %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10012"/>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2018</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70 179</a:t>
                      </a:r>
                    </a:p>
                  </a:txBody>
                  <a:tcPr marL="9525" marR="9525" marT="9525" marB="0" anchor="ctr">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3 077 (4,4 %)</a:t>
                      </a:r>
                    </a:p>
                  </a:txBody>
                  <a:tcPr marL="9525" marR="9525" marT="9525" marB="0" anchor="ctr">
                    <a:lnL>
                      <a:noFill/>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91,3 %</a:t>
                      </a:r>
                    </a:p>
                  </a:txBody>
                  <a:tcPr marL="9525" marR="9525" marT="9525" marB="0" anchor="ctr">
                    <a:lnL>
                      <a:noFill/>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8,7 %</a:t>
                      </a:r>
                    </a:p>
                  </a:txBody>
                  <a:tcPr marL="9525" marR="9525" marT="9525" marB="0" anchor="ctr">
                    <a:lnL>
                      <a:noFill/>
                    </a:lnL>
                    <a:lnR w="19050" cap="flat" cmpd="sng" algn="ctr">
                      <a:solidFill>
                        <a:schemeClr val="bg1"/>
                      </a:solid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1 700 571</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75 472 (4,4 %)</a:t>
                      </a:r>
                    </a:p>
                  </a:txBody>
                  <a:tcPr marL="9525" marR="9525" marT="9525" marB="0" anchor="ctr">
                    <a:lnL>
                      <a:noFill/>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90,5 %</a:t>
                      </a:r>
                    </a:p>
                  </a:txBody>
                  <a:tcPr marL="9525" marR="9525" marT="9525" marB="0" anchor="ctr">
                    <a:lnL>
                      <a:noFill/>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dirty="0">
                          <a:solidFill>
                            <a:srgbClr val="000000"/>
                          </a:solidFill>
                          <a:effectLst/>
                          <a:latin typeface="Calibri" panose="020F0502020204030204" pitchFamily="34" charset="0"/>
                        </a:rPr>
                        <a:t>9,5 %</a:t>
                      </a:r>
                    </a:p>
                  </a:txBody>
                  <a:tcPr marL="9525" marR="9525" marT="9525" marB="0" anchor="ctr">
                    <a:lnL>
                      <a:noFill/>
                    </a:lnL>
                    <a:lnR w="28575" cap="flat" cmpd="sng" algn="ctr">
                      <a:no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13"/>
                  </a:ext>
                </a:extLst>
              </a:tr>
            </a:tbl>
          </a:graphicData>
        </a:graphic>
      </p:graphicFrame>
      <p:sp>
        <p:nvSpPr>
          <p:cNvPr id="8" name="Rectangle 740"/>
          <p:cNvSpPr>
            <a:spLocks noChangeArrowheads="1"/>
          </p:cNvSpPr>
          <p:nvPr/>
        </p:nvSpPr>
        <p:spPr bwMode="auto">
          <a:xfrm>
            <a:off x="272591" y="3769789"/>
            <a:ext cx="891277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spAutoFit/>
          </a:bodyPr>
          <a:lstStyle/>
          <a:p>
            <a:pPr eaLnBrk="0" fontAlgn="base" hangingPunct="0">
              <a:spcBef>
                <a:spcPct val="0"/>
              </a:spcBef>
              <a:spcAft>
                <a:spcPct val="0"/>
              </a:spcAft>
            </a:pPr>
            <a:r>
              <a:rPr lang="cs-CZ" altLang="cs-CZ" sz="1200" dirty="0">
                <a:solidFill>
                  <a:prstClr val="black"/>
                </a:solidFill>
                <a:cs typeface="Arial" charset="0"/>
              </a:rPr>
              <a:t>* Statistickou jednotkou je hospitalizační případ zahrnující překlady mezi odděleními v rámci zdravotnického zařízení. </a:t>
            </a:r>
          </a:p>
        </p:txBody>
      </p:sp>
      <p:sp>
        <p:nvSpPr>
          <p:cNvPr id="7" name="Pětiúhelník 6"/>
          <p:cNvSpPr/>
          <p:nvPr/>
        </p:nvSpPr>
        <p:spPr>
          <a:xfrm>
            <a:off x="356657" y="5390483"/>
            <a:ext cx="2194519" cy="584775"/>
          </a:xfrm>
          <a:prstGeom prst="homePlate">
            <a:avLst/>
          </a:prstGeom>
          <a:solidFill>
            <a:srgbClr val="B0C2E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9" name="TextovéPole 8"/>
          <p:cNvSpPr txBox="1"/>
          <p:nvPr/>
        </p:nvSpPr>
        <p:spPr>
          <a:xfrm>
            <a:off x="356657" y="5390483"/>
            <a:ext cx="1901911" cy="584775"/>
          </a:xfrm>
          <a:prstGeom prst="rect">
            <a:avLst/>
          </a:prstGeom>
          <a:noFill/>
        </p:spPr>
        <p:txBody>
          <a:bodyPr wrap="square" rtlCol="0">
            <a:spAutoFit/>
          </a:bodyPr>
          <a:lstStyle/>
          <a:p>
            <a:r>
              <a:rPr lang="cs-CZ" sz="1600" b="1" dirty="0"/>
              <a:t>Změna objemu péče</a:t>
            </a:r>
          </a:p>
          <a:p>
            <a:r>
              <a:rPr lang="cs-CZ" sz="1600" b="1" dirty="0"/>
              <a:t>2007 -&gt; 2018</a:t>
            </a:r>
          </a:p>
        </p:txBody>
      </p:sp>
      <p:sp>
        <p:nvSpPr>
          <p:cNvPr id="10" name="TextovéPole 9"/>
          <p:cNvSpPr txBox="1"/>
          <p:nvPr/>
        </p:nvSpPr>
        <p:spPr>
          <a:xfrm>
            <a:off x="272591" y="4170890"/>
            <a:ext cx="9109154" cy="738664"/>
          </a:xfrm>
          <a:prstGeom prst="rect">
            <a:avLst/>
          </a:prstGeom>
          <a:noFill/>
        </p:spPr>
        <p:txBody>
          <a:bodyPr wrap="square" rtlCol="0">
            <a:spAutoFit/>
          </a:bodyPr>
          <a:lstStyle/>
          <a:p>
            <a:r>
              <a:rPr lang="cs-CZ" sz="1400" dirty="0"/>
              <a:t>Jakékoli hospitalizace končící úmrtím pacienta v absolutním počtu v čase </a:t>
            </a:r>
            <a:r>
              <a:rPr lang="cs-CZ" sz="1400" dirty="0" smtClean="0"/>
              <a:t>v celé republice spíše </a:t>
            </a:r>
            <a:r>
              <a:rPr lang="cs-CZ" sz="1400" dirty="0"/>
              <a:t>stagnují </a:t>
            </a:r>
            <a:r>
              <a:rPr lang="cs-CZ" sz="1400" dirty="0" smtClean="0"/>
              <a:t>(</a:t>
            </a:r>
            <a:r>
              <a:rPr lang="cs-CZ" sz="1400" dirty="0"/>
              <a:t>změna počtu za posledních 10 let cca + </a:t>
            </a:r>
            <a:r>
              <a:rPr lang="cs-CZ" sz="1400" dirty="0" smtClean="0"/>
              <a:t>0,6%), </a:t>
            </a:r>
            <a:r>
              <a:rPr lang="cs-CZ" sz="1400" dirty="0"/>
              <a:t>v LBK </a:t>
            </a:r>
            <a:r>
              <a:rPr lang="cs-CZ" sz="1400" dirty="0" smtClean="0"/>
              <a:t>naopak rostou </a:t>
            </a:r>
            <a:r>
              <a:rPr lang="cs-CZ" sz="1400" dirty="0"/>
              <a:t>(+8,4</a:t>
            </a:r>
            <a:r>
              <a:rPr lang="cs-CZ" sz="1400" dirty="0" smtClean="0"/>
              <a:t>%). Jejich </a:t>
            </a:r>
            <a:r>
              <a:rPr lang="cs-CZ" sz="1400" dirty="0"/>
              <a:t>objem ošetřovacích dní v čase v ČR klesá (od roku 2007 ČR pokles o </a:t>
            </a:r>
            <a:r>
              <a:rPr lang="cs-CZ" sz="1400" dirty="0" smtClean="0"/>
              <a:t>17</a:t>
            </a:r>
            <a:r>
              <a:rPr lang="cs-CZ" sz="1400" dirty="0" smtClean="0"/>
              <a:t>%) </a:t>
            </a:r>
            <a:r>
              <a:rPr lang="cs-CZ" sz="1400" dirty="0"/>
              <a:t>v kontrastu s </a:t>
            </a:r>
            <a:r>
              <a:rPr lang="cs-CZ" sz="1400" dirty="0" smtClean="0"/>
              <a:t>LBK, </a:t>
            </a:r>
            <a:r>
              <a:rPr lang="cs-CZ" sz="1400" dirty="0"/>
              <a:t>kde </a:t>
            </a:r>
            <a:r>
              <a:rPr lang="cs-CZ" sz="1400" dirty="0" smtClean="0"/>
              <a:t>objem ošetřovacích dní u těchto hospitalizací naopak významně roste (+</a:t>
            </a:r>
            <a:r>
              <a:rPr lang="cs-CZ" sz="1400" dirty="0"/>
              <a:t>34,4%). </a:t>
            </a:r>
          </a:p>
        </p:txBody>
      </p:sp>
      <p:sp>
        <p:nvSpPr>
          <p:cNvPr id="11" name="TextovéPole 10"/>
          <p:cNvSpPr txBox="1"/>
          <p:nvPr/>
        </p:nvSpPr>
        <p:spPr>
          <a:xfrm>
            <a:off x="4425735" y="5222098"/>
            <a:ext cx="490649" cy="338554"/>
          </a:xfrm>
          <a:prstGeom prst="rect">
            <a:avLst/>
          </a:prstGeom>
          <a:noFill/>
        </p:spPr>
        <p:txBody>
          <a:bodyPr wrap="square" rtlCol="0">
            <a:spAutoFit/>
          </a:bodyPr>
          <a:lstStyle/>
          <a:p>
            <a:r>
              <a:rPr lang="cs-CZ" sz="1600" b="1" dirty="0"/>
              <a:t>ČR:</a:t>
            </a:r>
          </a:p>
        </p:txBody>
      </p:sp>
      <p:sp>
        <p:nvSpPr>
          <p:cNvPr id="12" name="TextovéPole 11"/>
          <p:cNvSpPr txBox="1"/>
          <p:nvPr/>
        </p:nvSpPr>
        <p:spPr>
          <a:xfrm>
            <a:off x="4307105" y="5970340"/>
            <a:ext cx="685759" cy="338554"/>
          </a:xfrm>
          <a:prstGeom prst="rect">
            <a:avLst/>
          </a:prstGeom>
          <a:noFill/>
        </p:spPr>
        <p:txBody>
          <a:bodyPr wrap="square" rtlCol="0">
            <a:spAutoFit/>
          </a:bodyPr>
          <a:lstStyle/>
          <a:p>
            <a:pPr algn="r"/>
            <a:r>
              <a:rPr lang="cs-CZ" sz="1600" b="1" dirty="0"/>
              <a:t>LBK:</a:t>
            </a:r>
          </a:p>
        </p:txBody>
      </p:sp>
      <p:sp>
        <p:nvSpPr>
          <p:cNvPr id="13" name="TextovéPole 12"/>
          <p:cNvSpPr txBox="1"/>
          <p:nvPr/>
        </p:nvSpPr>
        <p:spPr>
          <a:xfrm>
            <a:off x="2508624" y="5436202"/>
            <a:ext cx="1901911" cy="584775"/>
          </a:xfrm>
          <a:prstGeom prst="rect">
            <a:avLst/>
          </a:prstGeom>
          <a:noFill/>
        </p:spPr>
        <p:txBody>
          <a:bodyPr wrap="square" rtlCol="0">
            <a:spAutoFit/>
          </a:bodyPr>
          <a:lstStyle/>
          <a:p>
            <a:pPr algn="r"/>
            <a:r>
              <a:rPr lang="cs-CZ" sz="1600" b="1" dirty="0"/>
              <a:t>Počet hospitalizovaných</a:t>
            </a:r>
          </a:p>
        </p:txBody>
      </p:sp>
      <p:sp>
        <p:nvSpPr>
          <p:cNvPr id="17" name="TextovéPole 16"/>
          <p:cNvSpPr txBox="1"/>
          <p:nvPr/>
        </p:nvSpPr>
        <p:spPr>
          <a:xfrm>
            <a:off x="8007175" y="5225229"/>
            <a:ext cx="685759" cy="338554"/>
          </a:xfrm>
          <a:prstGeom prst="rect">
            <a:avLst/>
          </a:prstGeom>
          <a:noFill/>
        </p:spPr>
        <p:txBody>
          <a:bodyPr wrap="square" rtlCol="0">
            <a:spAutoFit/>
          </a:bodyPr>
          <a:lstStyle/>
          <a:p>
            <a:r>
              <a:rPr lang="cs-CZ" sz="1600" b="1" dirty="0"/>
              <a:t>ČR:</a:t>
            </a:r>
          </a:p>
        </p:txBody>
      </p:sp>
      <p:sp>
        <p:nvSpPr>
          <p:cNvPr id="18" name="TextovéPole 17"/>
          <p:cNvSpPr txBox="1"/>
          <p:nvPr/>
        </p:nvSpPr>
        <p:spPr>
          <a:xfrm>
            <a:off x="8007174" y="5994891"/>
            <a:ext cx="685759" cy="338554"/>
          </a:xfrm>
          <a:prstGeom prst="rect">
            <a:avLst/>
          </a:prstGeom>
          <a:noFill/>
        </p:spPr>
        <p:txBody>
          <a:bodyPr wrap="square" rtlCol="0">
            <a:spAutoFit/>
          </a:bodyPr>
          <a:lstStyle/>
          <a:p>
            <a:r>
              <a:rPr lang="cs-CZ" sz="1600" b="1" dirty="0"/>
              <a:t>LBK:</a:t>
            </a:r>
          </a:p>
        </p:txBody>
      </p:sp>
      <p:sp>
        <p:nvSpPr>
          <p:cNvPr id="19" name="TextovéPole 18"/>
          <p:cNvSpPr txBox="1"/>
          <p:nvPr/>
        </p:nvSpPr>
        <p:spPr>
          <a:xfrm>
            <a:off x="6044344" y="5436202"/>
            <a:ext cx="1901911" cy="584775"/>
          </a:xfrm>
          <a:prstGeom prst="rect">
            <a:avLst/>
          </a:prstGeom>
          <a:noFill/>
        </p:spPr>
        <p:txBody>
          <a:bodyPr wrap="square" rtlCol="0">
            <a:spAutoFit/>
          </a:bodyPr>
          <a:lstStyle/>
          <a:p>
            <a:pPr algn="r"/>
            <a:r>
              <a:rPr lang="cs-CZ" sz="1600" b="1" dirty="0"/>
              <a:t>Počet</a:t>
            </a:r>
          </a:p>
          <a:p>
            <a:pPr algn="r"/>
            <a:r>
              <a:rPr lang="cs-CZ" sz="1600" b="1" dirty="0"/>
              <a:t>ošetřovacích dní</a:t>
            </a:r>
          </a:p>
        </p:txBody>
      </p:sp>
      <p:sp>
        <p:nvSpPr>
          <p:cNvPr id="20" name="TextovéPole 19"/>
          <p:cNvSpPr txBox="1"/>
          <p:nvPr/>
        </p:nvSpPr>
        <p:spPr>
          <a:xfrm>
            <a:off x="4916384" y="5074470"/>
            <a:ext cx="1173520" cy="307777"/>
          </a:xfrm>
          <a:prstGeom prst="rect">
            <a:avLst/>
          </a:prstGeom>
          <a:noFill/>
        </p:spPr>
        <p:txBody>
          <a:bodyPr wrap="square" rtlCol="0">
            <a:spAutoFit/>
          </a:bodyPr>
          <a:lstStyle/>
          <a:p>
            <a:r>
              <a:rPr lang="cs-CZ" sz="1400" dirty="0"/>
              <a:t>+ 423</a:t>
            </a:r>
          </a:p>
        </p:txBody>
      </p:sp>
      <p:sp>
        <p:nvSpPr>
          <p:cNvPr id="21" name="TextovéPole 20"/>
          <p:cNvSpPr txBox="1"/>
          <p:nvPr/>
        </p:nvSpPr>
        <p:spPr>
          <a:xfrm>
            <a:off x="4887530" y="5336849"/>
            <a:ext cx="772726" cy="307777"/>
          </a:xfrm>
          <a:prstGeom prst="rect">
            <a:avLst/>
          </a:prstGeom>
          <a:noFill/>
        </p:spPr>
        <p:txBody>
          <a:bodyPr wrap="square" rtlCol="0">
            <a:spAutoFit/>
          </a:bodyPr>
          <a:lstStyle/>
          <a:p>
            <a:pPr algn="ctr"/>
            <a:r>
              <a:rPr lang="cs-CZ" sz="1400" dirty="0"/>
              <a:t>+ 0,6%</a:t>
            </a:r>
          </a:p>
        </p:txBody>
      </p:sp>
      <p:sp>
        <p:nvSpPr>
          <p:cNvPr id="22" name="TextovéPole 21"/>
          <p:cNvSpPr txBox="1"/>
          <p:nvPr/>
        </p:nvSpPr>
        <p:spPr>
          <a:xfrm>
            <a:off x="4970611" y="5856712"/>
            <a:ext cx="1173520" cy="307777"/>
          </a:xfrm>
          <a:prstGeom prst="rect">
            <a:avLst/>
          </a:prstGeom>
          <a:noFill/>
        </p:spPr>
        <p:txBody>
          <a:bodyPr wrap="square" rtlCol="0">
            <a:spAutoFit/>
          </a:bodyPr>
          <a:lstStyle/>
          <a:p>
            <a:r>
              <a:rPr lang="cs-CZ" sz="1400" dirty="0"/>
              <a:t>+ 238</a:t>
            </a:r>
          </a:p>
        </p:txBody>
      </p:sp>
      <p:sp>
        <p:nvSpPr>
          <p:cNvPr id="23" name="TextovéPole 22"/>
          <p:cNvSpPr txBox="1"/>
          <p:nvPr/>
        </p:nvSpPr>
        <p:spPr>
          <a:xfrm>
            <a:off x="4941757" y="6119091"/>
            <a:ext cx="772726" cy="307777"/>
          </a:xfrm>
          <a:prstGeom prst="rect">
            <a:avLst/>
          </a:prstGeom>
          <a:noFill/>
        </p:spPr>
        <p:txBody>
          <a:bodyPr wrap="square" rtlCol="0">
            <a:spAutoFit/>
          </a:bodyPr>
          <a:lstStyle/>
          <a:p>
            <a:pPr algn="ctr"/>
            <a:r>
              <a:rPr lang="cs-CZ" sz="1400" dirty="0"/>
              <a:t>+ 8,4%</a:t>
            </a:r>
          </a:p>
        </p:txBody>
      </p:sp>
      <p:sp>
        <p:nvSpPr>
          <p:cNvPr id="28" name="TextovéPole 27"/>
          <p:cNvSpPr txBox="1"/>
          <p:nvPr/>
        </p:nvSpPr>
        <p:spPr>
          <a:xfrm>
            <a:off x="8478757" y="5115285"/>
            <a:ext cx="1173520" cy="307777"/>
          </a:xfrm>
          <a:prstGeom prst="rect">
            <a:avLst/>
          </a:prstGeom>
          <a:noFill/>
        </p:spPr>
        <p:txBody>
          <a:bodyPr wrap="square" rtlCol="0">
            <a:spAutoFit/>
          </a:bodyPr>
          <a:lstStyle/>
          <a:p>
            <a:r>
              <a:rPr lang="cs-CZ" sz="1400" dirty="0"/>
              <a:t>- 337 244</a:t>
            </a:r>
          </a:p>
        </p:txBody>
      </p:sp>
      <p:sp>
        <p:nvSpPr>
          <p:cNvPr id="29" name="TextovéPole 28"/>
          <p:cNvSpPr txBox="1"/>
          <p:nvPr/>
        </p:nvSpPr>
        <p:spPr>
          <a:xfrm>
            <a:off x="8449903" y="5377664"/>
            <a:ext cx="772726" cy="307777"/>
          </a:xfrm>
          <a:prstGeom prst="rect">
            <a:avLst/>
          </a:prstGeom>
          <a:noFill/>
        </p:spPr>
        <p:txBody>
          <a:bodyPr wrap="square" rtlCol="0">
            <a:spAutoFit/>
          </a:bodyPr>
          <a:lstStyle/>
          <a:p>
            <a:pPr algn="ctr"/>
            <a:r>
              <a:rPr lang="cs-CZ" sz="1400" dirty="0"/>
              <a:t>- 16,5%</a:t>
            </a:r>
          </a:p>
        </p:txBody>
      </p:sp>
      <p:sp>
        <p:nvSpPr>
          <p:cNvPr id="30" name="TextovéPole 29"/>
          <p:cNvSpPr txBox="1"/>
          <p:nvPr/>
        </p:nvSpPr>
        <p:spPr>
          <a:xfrm>
            <a:off x="8532984" y="5897527"/>
            <a:ext cx="1173520" cy="307777"/>
          </a:xfrm>
          <a:prstGeom prst="rect">
            <a:avLst/>
          </a:prstGeom>
          <a:noFill/>
        </p:spPr>
        <p:txBody>
          <a:bodyPr wrap="square" rtlCol="0">
            <a:spAutoFit/>
          </a:bodyPr>
          <a:lstStyle/>
          <a:p>
            <a:r>
              <a:rPr lang="cs-CZ" sz="1400" dirty="0"/>
              <a:t>+ 19 300</a:t>
            </a:r>
          </a:p>
        </p:txBody>
      </p:sp>
      <p:sp>
        <p:nvSpPr>
          <p:cNvPr id="31" name="TextovéPole 30"/>
          <p:cNvSpPr txBox="1"/>
          <p:nvPr/>
        </p:nvSpPr>
        <p:spPr>
          <a:xfrm>
            <a:off x="8504130" y="6159906"/>
            <a:ext cx="772726" cy="307777"/>
          </a:xfrm>
          <a:prstGeom prst="rect">
            <a:avLst/>
          </a:prstGeom>
          <a:noFill/>
        </p:spPr>
        <p:txBody>
          <a:bodyPr wrap="square" rtlCol="0">
            <a:spAutoFit/>
          </a:bodyPr>
          <a:lstStyle/>
          <a:p>
            <a:pPr algn="ctr"/>
            <a:r>
              <a:rPr lang="cs-CZ" sz="1400" dirty="0"/>
              <a:t>+ 34,4%</a:t>
            </a:r>
          </a:p>
        </p:txBody>
      </p:sp>
      <p:sp>
        <p:nvSpPr>
          <p:cNvPr id="32" name="TextovéPole 31"/>
          <p:cNvSpPr txBox="1"/>
          <p:nvPr/>
        </p:nvSpPr>
        <p:spPr>
          <a:xfrm>
            <a:off x="8350053" y="1594251"/>
            <a:ext cx="3516132" cy="2246769"/>
          </a:xfrm>
          <a:prstGeom prst="rect">
            <a:avLst/>
          </a:prstGeom>
          <a:noFill/>
        </p:spPr>
        <p:txBody>
          <a:bodyPr wrap="square" rtlCol="0">
            <a:spAutoFit/>
          </a:bodyPr>
          <a:lstStyle/>
          <a:p>
            <a:r>
              <a:rPr lang="cs-CZ" sz="1400" dirty="0"/>
              <a:t>Vysoký počet hospitalizací končících úmrtím pacienta potvrzuje fakt, že v ČR je nemocniční lůžko nejčastějším místem úmrtí. V roce 2018 bylo v ČR evidováno 112 900 zemřelých a v nemocnicích tedy došlo přibližně k 57% úmrtí. V LBK bylo v roce 2018 evidováno 4 705 úmrtí a 3 077 hospitalizací končilo úmrtím pacienta. Na nemocničním lůžku v LBK tedy umírá 65,4% všech zemřelých, což je významně vyšší podíl ve srovnání s celou ČR. </a:t>
            </a:r>
          </a:p>
        </p:txBody>
      </p:sp>
    </p:spTree>
    <p:extLst>
      <p:ext uri="{BB962C8B-B14F-4D97-AF65-F5344CB8AC3E}">
        <p14:creationId xmlns:p14="http://schemas.microsoft.com/office/powerpoint/2010/main" val="58770912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p:cNvSpPr>
            <a:spLocks noGrp="1"/>
          </p:cNvSpPr>
          <p:nvPr>
            <p:ph type="title"/>
          </p:nvPr>
        </p:nvSpPr>
        <p:spPr/>
        <p:txBody>
          <a:bodyPr>
            <a:normAutofit/>
          </a:bodyPr>
          <a:lstStyle/>
          <a:p>
            <a:r>
              <a:rPr lang="cs-CZ" altLang="cs-CZ" sz="2800" dirty="0"/>
              <a:t>Akutní hospitalizace končící úmrtím pacienta </a:t>
            </a:r>
            <a:endParaRPr lang="cs-CZ" sz="2800" dirty="0"/>
          </a:p>
        </p:txBody>
      </p:sp>
      <p:sp>
        <p:nvSpPr>
          <p:cNvPr id="6" name="TextBox 6"/>
          <p:cNvSpPr txBox="1"/>
          <p:nvPr/>
        </p:nvSpPr>
        <p:spPr>
          <a:xfrm>
            <a:off x="272591" y="574576"/>
            <a:ext cx="2126223" cy="307777"/>
          </a:xfrm>
          <a:prstGeom prst="rect">
            <a:avLst/>
          </a:prstGeom>
          <a:noFill/>
        </p:spPr>
        <p:txBody>
          <a:bodyPr wrap="none" rtlCol="0">
            <a:spAutoFit/>
          </a:bodyPr>
          <a:lstStyle/>
          <a:p>
            <a:r>
              <a:rPr lang="cs-CZ" sz="1400" dirty="0">
                <a:solidFill>
                  <a:prstClr val="black"/>
                </a:solidFill>
              </a:rPr>
              <a:t>Zdroj: NRHOSP 2007–2018</a:t>
            </a:r>
            <a:endParaRPr lang="en-US" sz="1400" dirty="0">
              <a:solidFill>
                <a:prstClr val="black"/>
              </a:solidFill>
            </a:endParaRPr>
          </a:p>
        </p:txBody>
      </p:sp>
      <p:graphicFrame>
        <p:nvGraphicFramePr>
          <p:cNvPr id="5" name="Group 744"/>
          <p:cNvGraphicFramePr>
            <a:graphicFrameLocks noGrp="1"/>
          </p:cNvGraphicFramePr>
          <p:nvPr>
            <p:extLst>
              <p:ext uri="{D42A27DB-BD31-4B8C-83A1-F6EECF244321}">
                <p14:modId xmlns:p14="http://schemas.microsoft.com/office/powerpoint/2010/main" val="2428119579"/>
              </p:ext>
            </p:extLst>
          </p:nvPr>
        </p:nvGraphicFramePr>
        <p:xfrm>
          <a:off x="356657" y="910599"/>
          <a:ext cx="7566823" cy="2904910"/>
        </p:xfrm>
        <a:graphic>
          <a:graphicData uri="http://schemas.openxmlformats.org/drawingml/2006/table">
            <a:tbl>
              <a:tblPr/>
              <a:tblGrid>
                <a:gridCol w="512576">
                  <a:extLst>
                    <a:ext uri="{9D8B030D-6E8A-4147-A177-3AD203B41FA5}">
                      <a16:colId xmlns:a16="http://schemas.microsoft.com/office/drawing/2014/main" val="20000"/>
                    </a:ext>
                  </a:extLst>
                </a:gridCol>
                <a:gridCol w="805985">
                  <a:extLst>
                    <a:ext uri="{9D8B030D-6E8A-4147-A177-3AD203B41FA5}">
                      <a16:colId xmlns:a16="http://schemas.microsoft.com/office/drawing/2014/main" val="20003"/>
                    </a:ext>
                  </a:extLst>
                </a:gridCol>
                <a:gridCol w="1080000">
                  <a:extLst>
                    <a:ext uri="{9D8B030D-6E8A-4147-A177-3AD203B41FA5}">
                      <a16:colId xmlns:a16="http://schemas.microsoft.com/office/drawing/2014/main" val="20004"/>
                    </a:ext>
                  </a:extLst>
                </a:gridCol>
                <a:gridCol w="720000">
                  <a:extLst>
                    <a:ext uri="{9D8B030D-6E8A-4147-A177-3AD203B41FA5}">
                      <a16:colId xmlns:a16="http://schemas.microsoft.com/office/drawing/2014/main" val="20007"/>
                    </a:ext>
                  </a:extLst>
                </a:gridCol>
                <a:gridCol w="720000">
                  <a:extLst>
                    <a:ext uri="{9D8B030D-6E8A-4147-A177-3AD203B41FA5}">
                      <a16:colId xmlns:a16="http://schemas.microsoft.com/office/drawing/2014/main" val="20008"/>
                    </a:ext>
                  </a:extLst>
                </a:gridCol>
                <a:gridCol w="848262">
                  <a:extLst>
                    <a:ext uri="{9D8B030D-6E8A-4147-A177-3AD203B41FA5}">
                      <a16:colId xmlns:a16="http://schemas.microsoft.com/office/drawing/2014/main" val="20009"/>
                    </a:ext>
                  </a:extLst>
                </a:gridCol>
                <a:gridCol w="1440000">
                  <a:extLst>
                    <a:ext uri="{9D8B030D-6E8A-4147-A177-3AD203B41FA5}">
                      <a16:colId xmlns:a16="http://schemas.microsoft.com/office/drawing/2014/main" val="20010"/>
                    </a:ext>
                  </a:extLst>
                </a:gridCol>
                <a:gridCol w="720000">
                  <a:extLst>
                    <a:ext uri="{9D8B030D-6E8A-4147-A177-3AD203B41FA5}">
                      <a16:colId xmlns:a16="http://schemas.microsoft.com/office/drawing/2014/main" val="20011"/>
                    </a:ext>
                  </a:extLst>
                </a:gridCol>
                <a:gridCol w="720000">
                  <a:extLst>
                    <a:ext uri="{9D8B030D-6E8A-4147-A177-3AD203B41FA5}">
                      <a16:colId xmlns:a16="http://schemas.microsoft.com/office/drawing/2014/main" val="20012"/>
                    </a:ext>
                  </a:extLst>
                </a:gridCol>
              </a:tblGrid>
              <a:tr h="221642">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200" b="0" i="0" u="none" strike="noStrike" cap="none" normalizeH="0" baseline="0" dirty="0">
                        <a:ln>
                          <a:noFill/>
                        </a:ln>
                        <a:solidFill>
                          <a:schemeClr val="tx1"/>
                        </a:solidFill>
                        <a:effectLst/>
                        <a:latin typeface="+mn-lt"/>
                        <a:cs typeface="Arial" charset="0"/>
                      </a:endParaRP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w="28575" cap="flat" cmpd="sng" algn="ctr">
                      <a:noFill/>
                      <a:prstDash val="solid"/>
                      <a:round/>
                      <a:headEnd type="none" w="med" len="med"/>
                      <a:tailEnd type="none" w="med" len="med"/>
                    </a:lnB>
                    <a:lnTlToBr>
                      <a:noFill/>
                    </a:lnTlToBr>
                    <a:lnBlToTr>
                      <a:noFill/>
                    </a:lnBlToTr>
                    <a:solidFill>
                      <a:srgbClr val="C0C0C0"/>
                    </a:solidFill>
                  </a:tcPr>
                </a:tc>
                <a:tc gridSpan="4">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400" b="1" i="0" u="none" strike="noStrike" cap="none" normalizeH="0" baseline="0" dirty="0">
                          <a:ln>
                            <a:noFill/>
                          </a:ln>
                          <a:solidFill>
                            <a:schemeClr val="tx1"/>
                          </a:solidFill>
                          <a:effectLst/>
                          <a:latin typeface="+mn-lt"/>
                          <a:cs typeface="Arial" charset="0"/>
                        </a:rPr>
                        <a:t>Počet osob/hospitalizací* </a:t>
                      </a:r>
                    </a:p>
                  </a:txBody>
                  <a:tcPr marL="0" marR="0" marT="0" marB="0" anchor="ctr" horzOverflow="overflow">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endParaRPr lang="en-US"/>
                    </a:p>
                  </a:txBody>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400" b="1" i="0" u="sng" strike="noStrike" cap="none" normalizeH="0" baseline="0" dirty="0">
                        <a:ln>
                          <a:noFill/>
                        </a:ln>
                        <a:solidFill>
                          <a:schemeClr val="accent6">
                            <a:lumMod val="10000"/>
                          </a:schemeClr>
                        </a:solidFill>
                        <a:effectLst/>
                        <a:latin typeface="+mj-lt"/>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400" b="1" i="0" u="sng" strike="noStrike" cap="none" normalizeH="0" baseline="0" dirty="0">
                        <a:ln>
                          <a:noFill/>
                        </a:ln>
                        <a:solidFill>
                          <a:schemeClr val="accent6">
                            <a:lumMod val="10000"/>
                          </a:schemeClr>
                        </a:solidFill>
                        <a:effectLst/>
                        <a:latin typeface="+mj-lt"/>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gridSpan="4">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r>
                        <a:rPr kumimoji="0" lang="cs-CZ" altLang="cs-CZ" sz="1400" b="1" i="0" u="none" strike="noStrike" kern="1200" cap="none" normalizeH="0" baseline="0" dirty="0">
                          <a:ln>
                            <a:noFill/>
                          </a:ln>
                          <a:solidFill>
                            <a:schemeClr val="tx1"/>
                          </a:solidFill>
                          <a:effectLst/>
                          <a:latin typeface="+mn-lt"/>
                          <a:ea typeface="+mn-ea"/>
                          <a:cs typeface="Arial" charset="0"/>
                        </a:rPr>
                        <a:t>Počet ošetřovacích dní</a:t>
                      </a:r>
                    </a:p>
                  </a:txBody>
                  <a:tcPr marL="0" marR="0" marT="0" marB="0" anchor="ctr" horzOverflow="overflow">
                    <a:lnL w="19050" cap="flat" cmpd="sng" algn="ctr">
                      <a:solidFill>
                        <a:schemeClr val="bg1"/>
                      </a:solidFill>
                      <a:prstDash val="solid"/>
                      <a:round/>
                      <a:headEnd type="none" w="med" len="med"/>
                      <a:tailEnd type="none" w="med" len="med"/>
                    </a:lnL>
                    <a:lnR w="28575"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400" b="1" i="0" u="none" strike="noStrike" kern="1200" cap="none" normalizeH="0" baseline="0" dirty="0">
                        <a:ln>
                          <a:noFill/>
                        </a:ln>
                        <a:solidFill>
                          <a:schemeClr val="tx1"/>
                        </a:solidFill>
                        <a:effectLst/>
                        <a:latin typeface="+mn-lt"/>
                        <a:ea typeface="+mn-ea"/>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400" b="1" i="0" u="none" strike="noStrike" kern="1200" cap="none" normalizeH="0" baseline="0" dirty="0">
                        <a:ln>
                          <a:noFill/>
                        </a:ln>
                        <a:solidFill>
                          <a:schemeClr val="tx1"/>
                        </a:solidFill>
                        <a:effectLst/>
                        <a:latin typeface="+mn-lt"/>
                        <a:ea typeface="+mn-ea"/>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400" b="1" i="0" u="none" strike="noStrike" kern="1200" cap="none" normalizeH="0" baseline="0" dirty="0">
                        <a:ln>
                          <a:noFill/>
                        </a:ln>
                        <a:solidFill>
                          <a:schemeClr val="tx1"/>
                        </a:solidFill>
                        <a:effectLst/>
                        <a:latin typeface="+mn-lt"/>
                        <a:ea typeface="+mn-ea"/>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extLst>
                  <a:ext uri="{0D108BD9-81ED-4DB2-BD59-A6C34878D82A}">
                    <a16:rowId xmlns:a16="http://schemas.microsoft.com/office/drawing/2014/main" val="10000"/>
                  </a:ext>
                </a:extLst>
              </a:tr>
              <a:tr h="222008">
                <a:tc>
                  <a:txBody>
                    <a:body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endParaRPr kumimoji="0" lang="cs-CZ" altLang="cs-CZ" sz="1100" b="1" i="1" u="none" strike="noStrike" cap="none" normalizeH="0" baseline="0" dirty="0">
                        <a:ln>
                          <a:noFill/>
                        </a:ln>
                        <a:solidFill>
                          <a:schemeClr val="tx1"/>
                        </a:solidFill>
                        <a:effectLst/>
                        <a:latin typeface="+mn-lt"/>
                      </a:endParaRP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solidFill>
                      <a:srgbClr val="C0C0C0"/>
                    </a:solidFill>
                  </a:tcPr>
                </a:tc>
                <a:tc rowSpan="2">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ČR</a:t>
                      </a:r>
                    </a:p>
                  </a:txBody>
                  <a:tcPr marL="0" marR="0" marT="0" marB="0" anchor="ctr" horzOverflow="overflow">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gridSpan="3">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Nemocnice se sídlem v LBK</a:t>
                      </a:r>
                    </a:p>
                  </a:txBody>
                  <a:tcPr marL="0" marR="0" marT="0" marB="0" anchor="ctr" horzOverflow="overflow">
                    <a:lnL>
                      <a:noFill/>
                    </a:lnL>
                    <a:lnR w="19050" cap="flat" cmpd="sng" algn="ctr">
                      <a:solidFill>
                        <a:schemeClr val="bg1"/>
                      </a:solidFill>
                      <a:prstDash val="solid"/>
                      <a:round/>
                      <a:headEnd type="none" w="med" len="med"/>
                      <a:tailEnd type="none" w="med" len="med"/>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a:noFill/>
                    </a:lnL>
                    <a:lnR cap="flat">
                      <a:noFill/>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a:noFill/>
                    </a:lnL>
                    <a:lnR w="19050" cap="flat" cmpd="sng" algn="ctr">
                      <a:solidFill>
                        <a:schemeClr val="bg1"/>
                      </a:solidFill>
                      <a:prstDash val="solid"/>
                      <a:round/>
                      <a:headEnd type="none" w="med" len="med"/>
                      <a:tailEnd type="none" w="med" len="med"/>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rowSpan="2">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ČR</a:t>
                      </a:r>
                    </a:p>
                  </a:txBody>
                  <a:tcPr marL="0" marR="0" marT="0" marB="0" anchor="ctr" horzOverflow="overflow">
                    <a:lnL w="19050" cap="flat" cmpd="sng" algn="ctr">
                      <a:solidFill>
                        <a:schemeClr val="bg1"/>
                      </a:solidFill>
                      <a:prstDash val="solid"/>
                      <a:round/>
                      <a:headEnd type="none" w="med" len="med"/>
                      <a:tailEnd type="none" w="med" len="med"/>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gridSpan="3">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Nemocnice se sídlem v LBK</a:t>
                      </a:r>
                    </a:p>
                  </a:txBody>
                  <a:tcPr marL="0" marR="0" marT="0" marB="0" anchor="ctr" horzOverflow="overflow">
                    <a:lnL>
                      <a:noFill/>
                    </a:lnL>
                    <a:lnR cap="flat">
                      <a:noFill/>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a:noFill/>
                    </a:lnL>
                    <a:lnR cap="flat">
                      <a:noFill/>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a:noFill/>
                    </a:lnL>
                    <a:lnR w="28575" cap="flat" cmpd="sng" algn="ctr">
                      <a:noFill/>
                      <a:prstDash val="solid"/>
                      <a:round/>
                      <a:headEnd type="none" w="med" len="med"/>
                      <a:tailEnd type="none" w="med" len="med"/>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2"/>
                  </a:ext>
                </a:extLst>
              </a:tr>
              <a:tr h="222008">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marL="200025"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marL="384175"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marL="566738"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marL="749300"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marL="12065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marL="16637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marL="21209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marL="25781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r>
                        <a:rPr kumimoji="0" lang="cs-CZ" altLang="cs-CZ" sz="1100" b="1" i="1" u="none" strike="noStrike" cap="none" normalizeH="0" baseline="0" dirty="0">
                          <a:ln>
                            <a:noFill/>
                          </a:ln>
                          <a:solidFill>
                            <a:schemeClr val="tx1"/>
                          </a:solidFill>
                          <a:effectLst/>
                          <a:latin typeface="+mn-lt"/>
                        </a:rPr>
                        <a:t>Rok</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vMerge="1">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N (% ČR)</a:t>
                      </a:r>
                    </a:p>
                  </a:txBody>
                  <a:tcPr marL="0" marR="0" marT="0" marB="0" anchor="ctr" horzOverflow="overflow">
                    <a:lnL>
                      <a:noFill/>
                    </a:lnL>
                    <a:lnR cap="flat">
                      <a:noFill/>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Obyvatelé</a:t>
                      </a:r>
                      <a:br>
                        <a:rPr kumimoji="0" lang="cs-CZ" altLang="cs-CZ" sz="1100" b="0" i="0" u="none" strike="noStrike" cap="none" normalizeH="0" baseline="0" dirty="0">
                          <a:ln>
                            <a:noFill/>
                          </a:ln>
                          <a:solidFill>
                            <a:schemeClr val="tx1"/>
                          </a:solidFill>
                          <a:effectLst/>
                          <a:latin typeface="+mn-lt"/>
                          <a:cs typeface="Arial" charset="0"/>
                        </a:rPr>
                      </a:br>
                      <a:r>
                        <a:rPr kumimoji="0" lang="cs-CZ" altLang="cs-CZ" sz="1100" b="0" i="0" u="none" strike="noStrike" cap="none" normalizeH="0" baseline="0" dirty="0">
                          <a:ln>
                            <a:noFill/>
                          </a:ln>
                          <a:solidFill>
                            <a:schemeClr val="tx1"/>
                          </a:solidFill>
                          <a:effectLst/>
                          <a:latin typeface="+mn-lt"/>
                          <a:cs typeface="Arial" charset="0"/>
                        </a:rPr>
                        <a:t>LBK (%)</a:t>
                      </a:r>
                    </a:p>
                  </a:txBody>
                  <a:tcPr marL="0" marR="0" marT="0" marB="0" anchor="ctr" horzOverflow="overflow">
                    <a:lnL>
                      <a:noFill/>
                    </a:lnL>
                    <a:lnR cap="flat">
                      <a:noFill/>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 jiných krajů (%) </a:t>
                      </a:r>
                    </a:p>
                  </a:txBody>
                  <a:tcPr marL="0" marR="0" marT="0" marB="0" anchor="ctr" horzOverflow="overflow">
                    <a:lnL>
                      <a:noFill/>
                    </a:lnL>
                    <a:lnR w="190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vMerge="1">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w="19050" cap="flat" cmpd="sng" algn="ctr">
                      <a:solidFill>
                        <a:schemeClr val="bg1"/>
                      </a:solidFill>
                      <a:prstDash val="solid"/>
                      <a:round/>
                      <a:headEnd type="none" w="med" len="med"/>
                      <a:tailEnd type="none" w="med" len="med"/>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N (% ČR)</a:t>
                      </a:r>
                    </a:p>
                  </a:txBody>
                  <a:tcPr marL="0" marR="0" marT="0" marB="0" anchor="ctr" horzOverflow="overflow">
                    <a:lnL>
                      <a:noFill/>
                    </a:lnL>
                    <a:lnR cap="flat">
                      <a:noFill/>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Obyvatelé</a:t>
                      </a:r>
                      <a:br>
                        <a:rPr kumimoji="0" lang="cs-CZ" altLang="cs-CZ" sz="1100" b="0" i="0" u="none" strike="noStrike" cap="none" normalizeH="0" baseline="0" dirty="0">
                          <a:ln>
                            <a:noFill/>
                          </a:ln>
                          <a:solidFill>
                            <a:schemeClr val="tx1"/>
                          </a:solidFill>
                          <a:effectLst/>
                          <a:latin typeface="+mn-lt"/>
                          <a:cs typeface="Arial" charset="0"/>
                        </a:rPr>
                      </a:br>
                      <a:r>
                        <a:rPr kumimoji="0" lang="cs-CZ" altLang="cs-CZ" sz="1100" b="0" i="0" u="none" strike="noStrike" cap="none" normalizeH="0" baseline="0" dirty="0">
                          <a:ln>
                            <a:noFill/>
                          </a:ln>
                          <a:solidFill>
                            <a:schemeClr val="tx1"/>
                          </a:solidFill>
                          <a:effectLst/>
                          <a:latin typeface="+mn-lt"/>
                          <a:cs typeface="Arial" charset="0"/>
                        </a:rPr>
                        <a:t>LBK (%)</a:t>
                      </a:r>
                    </a:p>
                  </a:txBody>
                  <a:tcPr marL="0" marR="0" marT="0" marB="0" anchor="ctr" horzOverflow="overflow">
                    <a:lnL>
                      <a:noFill/>
                    </a:lnL>
                    <a:lnR cap="flat">
                      <a:noFill/>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 jiných krajů (%) </a:t>
                      </a:r>
                    </a:p>
                  </a:txBody>
                  <a:tcPr marL="0" marR="0" marT="0" marB="0" anchor="ctr" horzOverflow="overflow">
                    <a:lnL>
                      <a:noFill/>
                    </a:lnL>
                    <a:lnR w="28575"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1"/>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2007</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dirty="0">
                          <a:solidFill>
                            <a:srgbClr val="000000"/>
                          </a:solidFill>
                          <a:effectLst/>
                          <a:latin typeface="Calibri" panose="020F0502020204030204" pitchFamily="34" charset="0"/>
                        </a:rPr>
                        <a:t>52 580</a:t>
                      </a:r>
                    </a:p>
                  </a:txBody>
                  <a:tcPr marL="9525" marR="9525" marT="9525" marB="0" anchor="ctr">
                    <a:lnL w="19050" cap="flat" cmpd="sng" algn="ctr">
                      <a:solidFill>
                        <a:schemeClr val="bg1"/>
                      </a:solidFill>
                      <a:prstDash val="solid"/>
                      <a:round/>
                      <a:headEnd type="none" w="med" len="med"/>
                      <a:tailEnd type="none" w="med" len="med"/>
                    </a:lnL>
                    <a:lnR>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2 457 (4,7 %)</a:t>
                      </a:r>
                    </a:p>
                  </a:txBody>
                  <a:tcPr marL="9525" marR="9525" marT="9525" marB="0" anchor="ctr">
                    <a:lnL>
                      <a:noFill/>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95,3 %</a:t>
                      </a:r>
                    </a:p>
                  </a:txBody>
                  <a:tcPr marL="9525" marR="9525" marT="9525" marB="0" anchor="ctr">
                    <a:lnL>
                      <a:noFill/>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4,7 %</a:t>
                      </a:r>
                    </a:p>
                  </a:txBody>
                  <a:tcPr marL="9525" marR="9525" marT="9525" marB="0" anchor="ctr">
                    <a:lnL>
                      <a:noFill/>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645 137</a:t>
                      </a:r>
                    </a:p>
                  </a:txBody>
                  <a:tcPr marL="9525" marR="9525" marT="9525" marB="0" anchor="ctr">
                    <a:lnL w="19050" cap="flat" cmpd="sng" algn="ctr">
                      <a:solidFill>
                        <a:schemeClr val="bg1"/>
                      </a:solidFill>
                      <a:prstDash val="solid"/>
                      <a:round/>
                      <a:headEnd type="none" w="med" len="med"/>
                      <a:tailEnd type="none" w="med" len="med"/>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30 545 (4,7 %)</a:t>
                      </a:r>
                    </a:p>
                  </a:txBody>
                  <a:tcPr marL="9525" marR="9525" marT="9525" marB="0" anchor="ctr">
                    <a:lnL>
                      <a:noFill/>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96,0 %</a:t>
                      </a:r>
                    </a:p>
                  </a:txBody>
                  <a:tcPr marL="9525" marR="9525" marT="9525" marB="0" anchor="ctr">
                    <a:lnL>
                      <a:noFill/>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4,0 %</a:t>
                      </a:r>
                    </a:p>
                  </a:txBody>
                  <a:tcPr marL="9525" marR="9525" marT="9525" marB="0" anchor="ctr">
                    <a:lnL>
                      <a:noFill/>
                    </a:lnL>
                    <a:lnR w="28575"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extLst>
                  <a:ext uri="{0D108BD9-81ED-4DB2-BD59-A6C34878D82A}">
                    <a16:rowId xmlns:a16="http://schemas.microsoft.com/office/drawing/2014/main" val="10015"/>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2008</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52 390</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2 552 (4,9 %)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93,5 %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6,5 %</a:t>
                      </a:r>
                    </a:p>
                  </a:txBody>
                  <a:tcPr marL="9525" marR="9525" marT="9525" marB="0" anchor="ctr">
                    <a:lnL>
                      <a:noFill/>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659 345</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34 694 (5,3 %)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93,1 %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6,9 %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16"/>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2009</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53 493</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2 508 (4,7 %)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93,8 %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6,2 %</a:t>
                      </a:r>
                    </a:p>
                  </a:txBody>
                  <a:tcPr marL="9525" marR="9525" marT="9525" marB="0" anchor="ctr">
                    <a:lnL>
                      <a:noFill/>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633 361</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31 247 (4,9 %)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94,7 %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5,3 %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extLst>
                  <a:ext uri="{0D108BD9-81ED-4DB2-BD59-A6C34878D82A}">
                    <a16:rowId xmlns:a16="http://schemas.microsoft.com/office/drawing/2014/main" val="10017"/>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2010</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52 183</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2 479 (4,8 %)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94,4 %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5,6 %</a:t>
                      </a:r>
                    </a:p>
                  </a:txBody>
                  <a:tcPr marL="9525" marR="9525" marT="9525" marB="0" anchor="ctr">
                    <a:lnL>
                      <a:noFill/>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636 009</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31 215 (4,9 %)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92,6 %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7,4 %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18"/>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2011</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51 010</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2 381 (4,7 %)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94,2 %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5,8 %</a:t>
                      </a:r>
                    </a:p>
                  </a:txBody>
                  <a:tcPr marL="9525" marR="9525" marT="9525" marB="0" anchor="ctr">
                    <a:lnL>
                      <a:noFill/>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569 068</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29 204 (5,1 %)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94,1 %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5,9 %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extLst>
                  <a:ext uri="{0D108BD9-81ED-4DB2-BD59-A6C34878D82A}">
                    <a16:rowId xmlns:a16="http://schemas.microsoft.com/office/drawing/2014/main" val="10019"/>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2012</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50 945</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2 373 (4,7 %)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94,6 %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5,4 %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538 388</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24 972 (4,6 %)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94,2 %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5,8 %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0"/>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2013</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51 690</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2 504 (4,8 %)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95,2 %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4,8 %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528 140</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27 033 (5,1 %)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95,3 %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4,7 %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48406275"/>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2014</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49 493</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dirty="0">
                          <a:solidFill>
                            <a:srgbClr val="000000"/>
                          </a:solidFill>
                          <a:effectLst/>
                          <a:latin typeface="Calibri" panose="020F0502020204030204" pitchFamily="34" charset="0"/>
                        </a:rPr>
                        <a:t>2 436 (4,9 %)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94,4 %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5,6 %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518 461</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27 638 (5,3 %)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94,5 %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5,5 %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528267654"/>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2015</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52 136</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2 565 (4,9 %)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94,2 %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5,8 %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564 679</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27 175 (4,8 %)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93,9 %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6,1 %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313101035"/>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2016</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49 932</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2 281 (4,6 %)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94,3 %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5,7 %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492 381</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22 321 (4,5 %)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94,6 %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5,4 %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24"/>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2017</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50 925</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2 354 (4,6 %)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95,7 %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4,3 %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490 394</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23 494 (4,8 %)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96,3 %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3,7 %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10012"/>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2018</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51 396</a:t>
                      </a:r>
                    </a:p>
                  </a:txBody>
                  <a:tcPr marL="9525" marR="9525" marT="9525" marB="0" anchor="ctr">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2 359 (4,6 %)</a:t>
                      </a:r>
                    </a:p>
                  </a:txBody>
                  <a:tcPr marL="9525" marR="9525" marT="9525" marB="0" anchor="ctr">
                    <a:lnL>
                      <a:noFill/>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94,1 %</a:t>
                      </a:r>
                    </a:p>
                  </a:txBody>
                  <a:tcPr marL="9525" marR="9525" marT="9525" marB="0" anchor="ctr">
                    <a:lnL>
                      <a:noFill/>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5,9 %</a:t>
                      </a:r>
                    </a:p>
                  </a:txBody>
                  <a:tcPr marL="9525" marR="9525" marT="9525" marB="0" anchor="ctr">
                    <a:lnL>
                      <a:noFill/>
                    </a:lnL>
                    <a:lnR w="19050" cap="flat" cmpd="sng" algn="ctr">
                      <a:solidFill>
                        <a:schemeClr val="bg1"/>
                      </a:solid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496 612</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21 766 (4,4 %)</a:t>
                      </a:r>
                    </a:p>
                  </a:txBody>
                  <a:tcPr marL="9525" marR="9525" marT="9525" marB="0" anchor="ctr">
                    <a:lnL>
                      <a:noFill/>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94,2 %</a:t>
                      </a:r>
                    </a:p>
                  </a:txBody>
                  <a:tcPr marL="9525" marR="9525" marT="9525" marB="0" anchor="ctr">
                    <a:lnL>
                      <a:noFill/>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dirty="0">
                          <a:solidFill>
                            <a:srgbClr val="000000"/>
                          </a:solidFill>
                          <a:effectLst/>
                          <a:latin typeface="Calibri" panose="020F0502020204030204" pitchFamily="34" charset="0"/>
                        </a:rPr>
                        <a:t>5,8 %</a:t>
                      </a:r>
                    </a:p>
                  </a:txBody>
                  <a:tcPr marL="9525" marR="9525" marT="9525" marB="0" anchor="ctr">
                    <a:lnL>
                      <a:noFill/>
                    </a:lnL>
                    <a:lnR w="28575" cap="flat" cmpd="sng" algn="ctr">
                      <a:no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13"/>
                  </a:ext>
                </a:extLst>
              </a:tr>
            </a:tbl>
          </a:graphicData>
        </a:graphic>
      </p:graphicFrame>
      <p:sp>
        <p:nvSpPr>
          <p:cNvPr id="8" name="Rectangle 740"/>
          <p:cNvSpPr>
            <a:spLocks noChangeArrowheads="1"/>
          </p:cNvSpPr>
          <p:nvPr/>
        </p:nvSpPr>
        <p:spPr bwMode="auto">
          <a:xfrm>
            <a:off x="272591" y="3815509"/>
            <a:ext cx="891277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spAutoFit/>
          </a:bodyPr>
          <a:lstStyle/>
          <a:p>
            <a:pPr eaLnBrk="0" fontAlgn="base" hangingPunct="0">
              <a:spcBef>
                <a:spcPct val="0"/>
              </a:spcBef>
              <a:spcAft>
                <a:spcPct val="0"/>
              </a:spcAft>
            </a:pPr>
            <a:r>
              <a:rPr lang="cs-CZ" altLang="cs-CZ" sz="1200" dirty="0">
                <a:solidFill>
                  <a:prstClr val="black"/>
                </a:solidFill>
                <a:cs typeface="Arial" charset="0"/>
              </a:rPr>
              <a:t>* Statistickou jednotkou je hospitalizační případ zahrnující překlady mezi odděleními v rámci zdravotnického zařízení. </a:t>
            </a:r>
          </a:p>
        </p:txBody>
      </p:sp>
      <p:sp>
        <p:nvSpPr>
          <p:cNvPr id="7" name="Pětiúhelník 6"/>
          <p:cNvSpPr/>
          <p:nvPr/>
        </p:nvSpPr>
        <p:spPr>
          <a:xfrm>
            <a:off x="356657" y="5390483"/>
            <a:ext cx="2194519" cy="584775"/>
          </a:xfrm>
          <a:prstGeom prst="homePlate">
            <a:avLst/>
          </a:prstGeom>
          <a:solidFill>
            <a:srgbClr val="B0C2E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9" name="TextovéPole 8"/>
          <p:cNvSpPr txBox="1"/>
          <p:nvPr/>
        </p:nvSpPr>
        <p:spPr>
          <a:xfrm>
            <a:off x="356657" y="5390483"/>
            <a:ext cx="1901911" cy="584775"/>
          </a:xfrm>
          <a:prstGeom prst="rect">
            <a:avLst/>
          </a:prstGeom>
          <a:noFill/>
        </p:spPr>
        <p:txBody>
          <a:bodyPr wrap="square" rtlCol="0">
            <a:spAutoFit/>
          </a:bodyPr>
          <a:lstStyle/>
          <a:p>
            <a:r>
              <a:rPr lang="cs-CZ" sz="1600" b="1" dirty="0"/>
              <a:t>Změna objemu péče</a:t>
            </a:r>
          </a:p>
          <a:p>
            <a:r>
              <a:rPr lang="cs-CZ" sz="1600" b="1" dirty="0"/>
              <a:t>2007 -&gt; 2018</a:t>
            </a:r>
          </a:p>
        </p:txBody>
      </p:sp>
      <p:sp>
        <p:nvSpPr>
          <p:cNvPr id="10" name="TextovéPole 9"/>
          <p:cNvSpPr txBox="1"/>
          <p:nvPr/>
        </p:nvSpPr>
        <p:spPr>
          <a:xfrm>
            <a:off x="272591" y="4170890"/>
            <a:ext cx="9109154" cy="738664"/>
          </a:xfrm>
          <a:prstGeom prst="rect">
            <a:avLst/>
          </a:prstGeom>
          <a:noFill/>
        </p:spPr>
        <p:txBody>
          <a:bodyPr wrap="square" rtlCol="0">
            <a:spAutoFit/>
          </a:bodyPr>
          <a:lstStyle/>
          <a:p>
            <a:r>
              <a:rPr lang="cs-CZ" sz="1400" dirty="0"/>
              <a:t>Absolutní počet akutních hospitalizací končících úmrtím pacienta je v čase víceméně stabilní. Ačkoli v objemu ošetřovacích dní tyto hospitalizace významně v čase klesají, jejich vysoký počet potvrzuje, že akutní lůžko je v ČR stabilně velmi častým místem úmrtí širokého spektra pacientů, včetně pacientů chronických. </a:t>
            </a:r>
          </a:p>
        </p:txBody>
      </p:sp>
      <p:sp>
        <p:nvSpPr>
          <p:cNvPr id="11" name="TextovéPole 10"/>
          <p:cNvSpPr txBox="1"/>
          <p:nvPr/>
        </p:nvSpPr>
        <p:spPr>
          <a:xfrm>
            <a:off x="4425735" y="5222098"/>
            <a:ext cx="490649" cy="338554"/>
          </a:xfrm>
          <a:prstGeom prst="rect">
            <a:avLst/>
          </a:prstGeom>
          <a:noFill/>
        </p:spPr>
        <p:txBody>
          <a:bodyPr wrap="square" rtlCol="0">
            <a:spAutoFit/>
          </a:bodyPr>
          <a:lstStyle/>
          <a:p>
            <a:r>
              <a:rPr lang="cs-CZ" sz="1600" b="1" dirty="0"/>
              <a:t>ČR:</a:t>
            </a:r>
          </a:p>
        </p:txBody>
      </p:sp>
      <p:sp>
        <p:nvSpPr>
          <p:cNvPr id="12" name="TextovéPole 11"/>
          <p:cNvSpPr txBox="1"/>
          <p:nvPr/>
        </p:nvSpPr>
        <p:spPr>
          <a:xfrm>
            <a:off x="4307105" y="5970340"/>
            <a:ext cx="685759" cy="338554"/>
          </a:xfrm>
          <a:prstGeom prst="rect">
            <a:avLst/>
          </a:prstGeom>
          <a:noFill/>
        </p:spPr>
        <p:txBody>
          <a:bodyPr wrap="square" rtlCol="0">
            <a:spAutoFit/>
          </a:bodyPr>
          <a:lstStyle/>
          <a:p>
            <a:pPr algn="r"/>
            <a:r>
              <a:rPr lang="cs-CZ" sz="1600" b="1" dirty="0"/>
              <a:t>LBK:</a:t>
            </a:r>
          </a:p>
        </p:txBody>
      </p:sp>
      <p:sp>
        <p:nvSpPr>
          <p:cNvPr id="13" name="TextovéPole 12"/>
          <p:cNvSpPr txBox="1"/>
          <p:nvPr/>
        </p:nvSpPr>
        <p:spPr>
          <a:xfrm>
            <a:off x="2508624" y="5436202"/>
            <a:ext cx="1901911" cy="584775"/>
          </a:xfrm>
          <a:prstGeom prst="rect">
            <a:avLst/>
          </a:prstGeom>
          <a:noFill/>
        </p:spPr>
        <p:txBody>
          <a:bodyPr wrap="square" rtlCol="0">
            <a:spAutoFit/>
          </a:bodyPr>
          <a:lstStyle/>
          <a:p>
            <a:pPr algn="r"/>
            <a:r>
              <a:rPr lang="cs-CZ" sz="1600" b="1" dirty="0"/>
              <a:t>Počet hospitalizovaných</a:t>
            </a:r>
          </a:p>
        </p:txBody>
      </p:sp>
      <p:sp>
        <p:nvSpPr>
          <p:cNvPr id="14" name="TextovéPole 13"/>
          <p:cNvSpPr txBox="1"/>
          <p:nvPr/>
        </p:nvSpPr>
        <p:spPr>
          <a:xfrm>
            <a:off x="8007175" y="5225229"/>
            <a:ext cx="685759" cy="338554"/>
          </a:xfrm>
          <a:prstGeom prst="rect">
            <a:avLst/>
          </a:prstGeom>
          <a:noFill/>
        </p:spPr>
        <p:txBody>
          <a:bodyPr wrap="square" rtlCol="0">
            <a:spAutoFit/>
          </a:bodyPr>
          <a:lstStyle/>
          <a:p>
            <a:r>
              <a:rPr lang="cs-CZ" sz="1600" b="1" dirty="0"/>
              <a:t>ČR:</a:t>
            </a:r>
          </a:p>
        </p:txBody>
      </p:sp>
      <p:sp>
        <p:nvSpPr>
          <p:cNvPr id="15" name="TextovéPole 14"/>
          <p:cNvSpPr txBox="1"/>
          <p:nvPr/>
        </p:nvSpPr>
        <p:spPr>
          <a:xfrm>
            <a:off x="8007174" y="5994891"/>
            <a:ext cx="685759" cy="338554"/>
          </a:xfrm>
          <a:prstGeom prst="rect">
            <a:avLst/>
          </a:prstGeom>
          <a:noFill/>
        </p:spPr>
        <p:txBody>
          <a:bodyPr wrap="square" rtlCol="0">
            <a:spAutoFit/>
          </a:bodyPr>
          <a:lstStyle/>
          <a:p>
            <a:r>
              <a:rPr lang="cs-CZ" sz="1600" b="1" dirty="0"/>
              <a:t>LBK:</a:t>
            </a:r>
          </a:p>
        </p:txBody>
      </p:sp>
      <p:sp>
        <p:nvSpPr>
          <p:cNvPr id="16" name="TextovéPole 15"/>
          <p:cNvSpPr txBox="1"/>
          <p:nvPr/>
        </p:nvSpPr>
        <p:spPr>
          <a:xfrm>
            <a:off x="6044344" y="5436202"/>
            <a:ext cx="1901911" cy="584775"/>
          </a:xfrm>
          <a:prstGeom prst="rect">
            <a:avLst/>
          </a:prstGeom>
          <a:noFill/>
        </p:spPr>
        <p:txBody>
          <a:bodyPr wrap="square" rtlCol="0">
            <a:spAutoFit/>
          </a:bodyPr>
          <a:lstStyle/>
          <a:p>
            <a:pPr algn="r"/>
            <a:r>
              <a:rPr lang="cs-CZ" sz="1600" b="1" dirty="0"/>
              <a:t>Počet</a:t>
            </a:r>
          </a:p>
          <a:p>
            <a:pPr algn="r"/>
            <a:r>
              <a:rPr lang="cs-CZ" sz="1600" b="1" dirty="0"/>
              <a:t>ošetřovacích dní</a:t>
            </a:r>
          </a:p>
        </p:txBody>
      </p:sp>
      <p:sp>
        <p:nvSpPr>
          <p:cNvPr id="17" name="TextovéPole 16"/>
          <p:cNvSpPr txBox="1"/>
          <p:nvPr/>
        </p:nvSpPr>
        <p:spPr>
          <a:xfrm>
            <a:off x="4916384" y="5074470"/>
            <a:ext cx="1173520" cy="307777"/>
          </a:xfrm>
          <a:prstGeom prst="rect">
            <a:avLst/>
          </a:prstGeom>
          <a:noFill/>
        </p:spPr>
        <p:txBody>
          <a:bodyPr wrap="square" rtlCol="0">
            <a:spAutoFit/>
          </a:bodyPr>
          <a:lstStyle/>
          <a:p>
            <a:r>
              <a:rPr lang="cs-CZ" sz="1400" dirty="0"/>
              <a:t>- 1 184</a:t>
            </a:r>
          </a:p>
        </p:txBody>
      </p:sp>
      <p:sp>
        <p:nvSpPr>
          <p:cNvPr id="18" name="TextovéPole 17"/>
          <p:cNvSpPr txBox="1"/>
          <p:nvPr/>
        </p:nvSpPr>
        <p:spPr>
          <a:xfrm>
            <a:off x="4887530" y="5336849"/>
            <a:ext cx="772726" cy="307777"/>
          </a:xfrm>
          <a:prstGeom prst="rect">
            <a:avLst/>
          </a:prstGeom>
          <a:noFill/>
        </p:spPr>
        <p:txBody>
          <a:bodyPr wrap="square" rtlCol="0">
            <a:spAutoFit/>
          </a:bodyPr>
          <a:lstStyle/>
          <a:p>
            <a:pPr algn="ctr"/>
            <a:r>
              <a:rPr lang="cs-CZ" sz="1400" dirty="0"/>
              <a:t>- 2,3%</a:t>
            </a:r>
          </a:p>
        </p:txBody>
      </p:sp>
      <p:sp>
        <p:nvSpPr>
          <p:cNvPr id="19" name="TextovéPole 18"/>
          <p:cNvSpPr txBox="1"/>
          <p:nvPr/>
        </p:nvSpPr>
        <p:spPr>
          <a:xfrm>
            <a:off x="4970611" y="5856712"/>
            <a:ext cx="1173520" cy="307777"/>
          </a:xfrm>
          <a:prstGeom prst="rect">
            <a:avLst/>
          </a:prstGeom>
          <a:noFill/>
        </p:spPr>
        <p:txBody>
          <a:bodyPr wrap="square" rtlCol="0">
            <a:spAutoFit/>
          </a:bodyPr>
          <a:lstStyle/>
          <a:p>
            <a:r>
              <a:rPr lang="cs-CZ" sz="1400" dirty="0"/>
              <a:t>- 98</a:t>
            </a:r>
          </a:p>
        </p:txBody>
      </p:sp>
      <p:sp>
        <p:nvSpPr>
          <p:cNvPr id="20" name="TextovéPole 19"/>
          <p:cNvSpPr txBox="1"/>
          <p:nvPr/>
        </p:nvSpPr>
        <p:spPr>
          <a:xfrm>
            <a:off x="4941757" y="6119091"/>
            <a:ext cx="772726" cy="307777"/>
          </a:xfrm>
          <a:prstGeom prst="rect">
            <a:avLst/>
          </a:prstGeom>
          <a:noFill/>
        </p:spPr>
        <p:txBody>
          <a:bodyPr wrap="square" rtlCol="0">
            <a:spAutoFit/>
          </a:bodyPr>
          <a:lstStyle/>
          <a:p>
            <a:pPr algn="ctr"/>
            <a:r>
              <a:rPr lang="cs-CZ" sz="1400" dirty="0"/>
              <a:t>- 4,0%</a:t>
            </a:r>
          </a:p>
        </p:txBody>
      </p:sp>
      <p:sp>
        <p:nvSpPr>
          <p:cNvPr id="21" name="TextovéPole 20"/>
          <p:cNvSpPr txBox="1"/>
          <p:nvPr/>
        </p:nvSpPr>
        <p:spPr>
          <a:xfrm>
            <a:off x="8478757" y="5115285"/>
            <a:ext cx="1173520" cy="307777"/>
          </a:xfrm>
          <a:prstGeom prst="rect">
            <a:avLst/>
          </a:prstGeom>
          <a:noFill/>
        </p:spPr>
        <p:txBody>
          <a:bodyPr wrap="square" rtlCol="0">
            <a:spAutoFit/>
          </a:bodyPr>
          <a:lstStyle/>
          <a:p>
            <a:r>
              <a:rPr lang="cs-CZ" sz="1400" dirty="0"/>
              <a:t>- 148 525</a:t>
            </a:r>
          </a:p>
        </p:txBody>
      </p:sp>
      <p:sp>
        <p:nvSpPr>
          <p:cNvPr id="22" name="TextovéPole 21"/>
          <p:cNvSpPr txBox="1"/>
          <p:nvPr/>
        </p:nvSpPr>
        <p:spPr>
          <a:xfrm>
            <a:off x="8449903" y="5377664"/>
            <a:ext cx="772726" cy="307777"/>
          </a:xfrm>
          <a:prstGeom prst="rect">
            <a:avLst/>
          </a:prstGeom>
          <a:noFill/>
        </p:spPr>
        <p:txBody>
          <a:bodyPr wrap="square" rtlCol="0">
            <a:spAutoFit/>
          </a:bodyPr>
          <a:lstStyle/>
          <a:p>
            <a:pPr algn="ctr"/>
            <a:r>
              <a:rPr lang="cs-CZ" sz="1400" dirty="0"/>
              <a:t>- 23,0%</a:t>
            </a:r>
          </a:p>
        </p:txBody>
      </p:sp>
      <p:sp>
        <p:nvSpPr>
          <p:cNvPr id="23" name="TextovéPole 22"/>
          <p:cNvSpPr txBox="1"/>
          <p:nvPr/>
        </p:nvSpPr>
        <p:spPr>
          <a:xfrm>
            <a:off x="8532984" y="5897527"/>
            <a:ext cx="1173520" cy="307777"/>
          </a:xfrm>
          <a:prstGeom prst="rect">
            <a:avLst/>
          </a:prstGeom>
          <a:noFill/>
        </p:spPr>
        <p:txBody>
          <a:bodyPr wrap="square" rtlCol="0">
            <a:spAutoFit/>
          </a:bodyPr>
          <a:lstStyle/>
          <a:p>
            <a:r>
              <a:rPr lang="cs-CZ" sz="1400" dirty="0"/>
              <a:t>- 8 779</a:t>
            </a:r>
          </a:p>
        </p:txBody>
      </p:sp>
      <p:sp>
        <p:nvSpPr>
          <p:cNvPr id="24" name="TextovéPole 23"/>
          <p:cNvSpPr txBox="1"/>
          <p:nvPr/>
        </p:nvSpPr>
        <p:spPr>
          <a:xfrm>
            <a:off x="8504130" y="6159906"/>
            <a:ext cx="772726" cy="307777"/>
          </a:xfrm>
          <a:prstGeom prst="rect">
            <a:avLst/>
          </a:prstGeom>
          <a:noFill/>
        </p:spPr>
        <p:txBody>
          <a:bodyPr wrap="square" rtlCol="0">
            <a:spAutoFit/>
          </a:bodyPr>
          <a:lstStyle/>
          <a:p>
            <a:pPr algn="ctr"/>
            <a:r>
              <a:rPr lang="cs-CZ" sz="1400" dirty="0"/>
              <a:t>- 28,7%</a:t>
            </a:r>
          </a:p>
        </p:txBody>
      </p:sp>
      <p:sp>
        <p:nvSpPr>
          <p:cNvPr id="25" name="TextovéPole 24"/>
          <p:cNvSpPr txBox="1"/>
          <p:nvPr/>
        </p:nvSpPr>
        <p:spPr>
          <a:xfrm>
            <a:off x="8193024" y="989332"/>
            <a:ext cx="3682305" cy="2462213"/>
          </a:xfrm>
          <a:prstGeom prst="rect">
            <a:avLst/>
          </a:prstGeom>
          <a:noFill/>
        </p:spPr>
        <p:txBody>
          <a:bodyPr wrap="square" rtlCol="0">
            <a:spAutoFit/>
          </a:bodyPr>
          <a:lstStyle/>
          <a:p>
            <a:r>
              <a:rPr lang="cs-CZ" sz="1400" dirty="0"/>
              <a:t>Akutní lůžka nemocnic jsou v ČR dlouhodobě významným místem úmrtí pacientů, v celé ČR na akutních lůžkách umírá cca 42% zemřelých (73% ze všech zemřelých v nemocnicích). V LBK je tento podíl významně vyšší, celkem jde přibližně o 50% všech zemřelých a 77% všech zemřelých v nemocnicích. </a:t>
            </a:r>
            <a:r>
              <a:rPr lang="cs-CZ" sz="1400" dirty="0" smtClean="0"/>
              <a:t>Tato </a:t>
            </a:r>
            <a:r>
              <a:rPr lang="cs-CZ" sz="1400" dirty="0"/>
              <a:t>situace indikuje nedostatečnou kapacitu následné a dlouhodobé péče, domácí péče a komunitní paliativní péče a sníženou dostupnost těchto forem péče pro chronicky nemocné pacienty. </a:t>
            </a:r>
          </a:p>
        </p:txBody>
      </p:sp>
    </p:spTree>
    <p:extLst>
      <p:ext uri="{BB962C8B-B14F-4D97-AF65-F5344CB8AC3E}">
        <p14:creationId xmlns:p14="http://schemas.microsoft.com/office/powerpoint/2010/main" val="381191612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Nadpis 1">
            <a:extLst>
              <a:ext uri="{FF2B5EF4-FFF2-40B4-BE49-F238E27FC236}">
                <a16:creationId xmlns:a16="http://schemas.microsoft.com/office/drawing/2014/main" id="{EA328CEC-C272-456D-B936-D7E722870E2A}"/>
              </a:ext>
            </a:extLst>
          </p:cNvPr>
          <p:cNvSpPr txBox="1">
            <a:spLocks/>
          </p:cNvSpPr>
          <p:nvPr/>
        </p:nvSpPr>
        <p:spPr>
          <a:xfrm>
            <a:off x="86863" y="165468"/>
            <a:ext cx="11934441" cy="57543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lvl="0">
              <a:defRPr/>
            </a:pPr>
            <a:r>
              <a:rPr kumimoji="0" lang="cs-CZ" sz="2800" b="1" i="0" u="none" strike="noStrike" kern="1200" cap="none" spc="0" normalizeH="0" baseline="0" noProof="0" dirty="0">
                <a:ln>
                  <a:noFill/>
                </a:ln>
                <a:solidFill>
                  <a:srgbClr val="C00000"/>
                </a:solidFill>
                <a:uLnTx/>
                <a:uFillTx/>
                <a:latin typeface="Calibri" panose="020F0502020204030204" pitchFamily="34" charset="0"/>
                <a:cs typeface="Calibri" panose="020F0502020204030204" pitchFamily="34" charset="0"/>
              </a:rPr>
              <a:t>Akutní lůžka nemocnic jako místo</a:t>
            </a:r>
            <a:r>
              <a:rPr kumimoji="0" lang="cs-CZ" sz="2800" b="1" i="0" u="none" strike="noStrike" kern="1200" cap="none" spc="0" normalizeH="0" noProof="0" dirty="0">
                <a:ln>
                  <a:noFill/>
                </a:ln>
                <a:solidFill>
                  <a:srgbClr val="C00000"/>
                </a:solidFill>
                <a:uLnTx/>
                <a:uFillTx/>
                <a:latin typeface="Calibri" panose="020F0502020204030204" pitchFamily="34" charset="0"/>
                <a:cs typeface="Calibri" panose="020F0502020204030204" pitchFamily="34" charset="0"/>
              </a:rPr>
              <a:t> úmrtí pacientů - </a:t>
            </a:r>
            <a:r>
              <a:rPr kumimoji="0" lang="cs-CZ" sz="2800" b="1" i="0" u="none" strike="noStrike" kern="1200" cap="none" spc="0" normalizeH="0" noProof="0" dirty="0" smtClean="0">
                <a:ln>
                  <a:noFill/>
                </a:ln>
                <a:solidFill>
                  <a:srgbClr val="C00000"/>
                </a:solidFill>
                <a:uLnTx/>
                <a:uFillTx/>
                <a:latin typeface="Calibri" panose="020F0502020204030204" pitchFamily="34" charset="0"/>
                <a:cs typeface="Calibri" panose="020F0502020204030204" pitchFamily="34" charset="0"/>
              </a:rPr>
              <a:t>obyvatelé </a:t>
            </a:r>
            <a:r>
              <a:rPr kumimoji="0" lang="cs-CZ" sz="2800" b="1" i="0" u="none" strike="noStrike" kern="1200" cap="none" spc="0" normalizeH="0" noProof="0" dirty="0">
                <a:ln>
                  <a:noFill/>
                </a:ln>
                <a:solidFill>
                  <a:srgbClr val="C00000"/>
                </a:solidFill>
                <a:uLnTx/>
                <a:uFillTx/>
                <a:latin typeface="Calibri" panose="020F0502020204030204" pitchFamily="34" charset="0"/>
                <a:cs typeface="Calibri" panose="020F0502020204030204" pitchFamily="34" charset="0"/>
              </a:rPr>
              <a:t>LBK</a:t>
            </a:r>
            <a:endParaRPr kumimoji="0" lang="cs-CZ" sz="2800" i="0" u="none" strike="noStrike" kern="1200" cap="none" spc="0" normalizeH="0" baseline="0" noProof="0" dirty="0">
              <a:ln>
                <a:noFill/>
              </a:ln>
              <a:solidFill>
                <a:srgbClr val="C00000"/>
              </a:solidFill>
              <a:uLnTx/>
              <a:uFillTx/>
              <a:latin typeface="Calibri" panose="020F0502020204030204" pitchFamily="34" charset="0"/>
              <a:cs typeface="Calibri" panose="020F0502020204030204" pitchFamily="34" charset="0"/>
            </a:endParaRPr>
          </a:p>
        </p:txBody>
      </p:sp>
      <p:sp>
        <p:nvSpPr>
          <p:cNvPr id="24" name="Obdélník 18"/>
          <p:cNvSpPr/>
          <p:nvPr/>
        </p:nvSpPr>
        <p:spPr>
          <a:xfrm>
            <a:off x="2238963" y="1625010"/>
            <a:ext cx="2073003" cy="307777"/>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dirty="0">
                <a:ln>
                  <a:noFill/>
                </a:ln>
                <a:effectLst/>
                <a:uLnTx/>
                <a:uFillTx/>
              </a:rPr>
              <a:t>Místo úmrtí obyvatel LBK</a:t>
            </a:r>
          </a:p>
        </p:txBody>
      </p:sp>
      <p:sp>
        <p:nvSpPr>
          <p:cNvPr id="27" name="Obdélník 9"/>
          <p:cNvSpPr/>
          <p:nvPr/>
        </p:nvSpPr>
        <p:spPr>
          <a:xfrm>
            <a:off x="5047238" y="1193139"/>
            <a:ext cx="2013693" cy="523220"/>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dirty="0">
                <a:ln>
                  <a:noFill/>
                </a:ln>
                <a:effectLst/>
                <a:uLnTx/>
                <a:uFillTx/>
              </a:rPr>
              <a:t>Typ lůžka,</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dirty="0">
                <a:ln>
                  <a:noFill/>
                </a:ln>
                <a:effectLst/>
                <a:uLnTx/>
                <a:uFillTx/>
              </a:rPr>
              <a:t> na kterém došlo k úmrtí</a:t>
            </a:r>
          </a:p>
        </p:txBody>
      </p:sp>
      <p:sp>
        <p:nvSpPr>
          <p:cNvPr id="11" name="TextBox 6"/>
          <p:cNvSpPr txBox="1"/>
          <p:nvPr/>
        </p:nvSpPr>
        <p:spPr>
          <a:xfrm>
            <a:off x="86863" y="607814"/>
            <a:ext cx="1876796" cy="307777"/>
          </a:xfrm>
          <a:prstGeom prst="rect">
            <a:avLst/>
          </a:prstGeom>
          <a:noFill/>
        </p:spPr>
        <p:txBody>
          <a:bodyPr wrap="none" rtlCol="0">
            <a:spAutoFit/>
          </a:bodyPr>
          <a:lstStyle/>
          <a:p>
            <a:r>
              <a:rPr lang="cs-CZ" sz="1400" dirty="0">
                <a:solidFill>
                  <a:prstClr val="black"/>
                </a:solidFill>
              </a:rPr>
              <a:t>Zdroj: LPZ 2007 – 2018 </a:t>
            </a:r>
            <a:endParaRPr lang="en-US" sz="1400" dirty="0">
              <a:solidFill>
                <a:prstClr val="black"/>
              </a:solidFill>
            </a:endParaRPr>
          </a:p>
        </p:txBody>
      </p:sp>
      <p:sp>
        <p:nvSpPr>
          <p:cNvPr id="12" name="Obdélník 9"/>
          <p:cNvSpPr/>
          <p:nvPr/>
        </p:nvSpPr>
        <p:spPr>
          <a:xfrm>
            <a:off x="7397776" y="1184086"/>
            <a:ext cx="1832553" cy="523220"/>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dirty="0">
                <a:ln>
                  <a:noFill/>
                </a:ln>
                <a:effectLst/>
                <a:uLnTx/>
                <a:uFillTx/>
              </a:rPr>
              <a:t>Průměrná délka (dny)</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dirty="0">
                <a:ln>
                  <a:noFill/>
                </a:ln>
                <a:effectLst/>
                <a:uLnTx/>
                <a:uFillTx/>
              </a:rPr>
              <a:t>poslední hospitalizace</a:t>
            </a:r>
          </a:p>
        </p:txBody>
      </p:sp>
      <p:sp>
        <p:nvSpPr>
          <p:cNvPr id="13" name="TextovéPole 12"/>
          <p:cNvSpPr txBox="1"/>
          <p:nvPr/>
        </p:nvSpPr>
        <p:spPr>
          <a:xfrm>
            <a:off x="9245956" y="1390703"/>
            <a:ext cx="2869844" cy="4401205"/>
          </a:xfrm>
          <a:prstGeom prst="rect">
            <a:avLst/>
          </a:prstGeom>
          <a:noFill/>
        </p:spPr>
        <p:txBody>
          <a:bodyPr wrap="square" rtlCol="0">
            <a:spAutoFit/>
          </a:bodyPr>
          <a:lstStyle/>
          <a:p>
            <a:r>
              <a:rPr lang="cs-CZ" sz="1400" dirty="0"/>
              <a:t>Záznamy z listů o prohlídce zemřelého potvrzují velmi vysoký podíl nemocnic LBK na péči o umírající pacienty. V LBK na lůžkách nemocnic umírá téměř 60% všech zemřelých a tento stav se dlouhodobě nemění. V naprosté většině probíhají tyto poslední hospitalizace pacientů na akutních lůžkách, v případě fakultních nemocnic dokonce z 97%. Nadto průměrně se jedná o poměrně dlouhodobé hospitalizace. Tato data potvrzují, že nedostatečná kapacita následné/dlouhodobé péče a komunitně poskytované domácí a paliativní péče je v kraji velkým problémem, který v konečném důsledku vyčerpává kapacitu akutní lůžkové péče. </a:t>
            </a:r>
          </a:p>
        </p:txBody>
      </p:sp>
      <p:graphicFrame>
        <p:nvGraphicFramePr>
          <p:cNvPr id="14" name="Tabulka 13">
            <a:extLst>
              <a:ext uri="{FF2B5EF4-FFF2-40B4-BE49-F238E27FC236}">
                <a16:creationId xmlns:a16="http://schemas.microsoft.com/office/drawing/2014/main" id="{2D65D028-0359-4B99-ADCD-622DA9FED26B}"/>
              </a:ext>
            </a:extLst>
          </p:cNvPr>
          <p:cNvGraphicFramePr>
            <a:graphicFrameLocks noGrp="1"/>
          </p:cNvGraphicFramePr>
          <p:nvPr>
            <p:extLst>
              <p:ext uri="{D42A27DB-BD31-4B8C-83A1-F6EECF244321}">
                <p14:modId xmlns:p14="http://schemas.microsoft.com/office/powerpoint/2010/main" val="2972414185"/>
              </p:ext>
            </p:extLst>
          </p:nvPr>
        </p:nvGraphicFramePr>
        <p:xfrm>
          <a:off x="214312" y="2038890"/>
          <a:ext cx="2215382" cy="3707537"/>
        </p:xfrm>
        <a:graphic>
          <a:graphicData uri="http://schemas.openxmlformats.org/drawingml/2006/table">
            <a:tbl>
              <a:tblPr/>
              <a:tblGrid>
                <a:gridCol w="2215382">
                  <a:extLst>
                    <a:ext uri="{9D8B030D-6E8A-4147-A177-3AD203B41FA5}">
                      <a16:colId xmlns:a16="http://schemas.microsoft.com/office/drawing/2014/main" val="20000"/>
                    </a:ext>
                  </a:extLst>
                </a:gridCol>
              </a:tblGrid>
              <a:tr h="370603">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ctr"/>
                      <a:r>
                        <a:rPr lang="cs-CZ" sz="1200" b="0" i="0" u="none" strike="noStrike" dirty="0">
                          <a:solidFill>
                            <a:srgbClr val="000000"/>
                          </a:solidFill>
                          <a:effectLst/>
                          <a:latin typeface="Calibri" panose="020F0502020204030204" pitchFamily="34" charset="0"/>
                        </a:rPr>
                        <a:t>Nemocnice</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70603">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ctr"/>
                      <a:r>
                        <a:rPr lang="cs-CZ" sz="1200" b="0" i="0" u="none" strike="noStrike" dirty="0">
                          <a:solidFill>
                            <a:srgbClr val="000000"/>
                          </a:solidFill>
                          <a:effectLst/>
                          <a:latin typeface="Calibri" panose="020F0502020204030204" pitchFamily="34" charset="0"/>
                        </a:rPr>
                        <a:t>Doma, v zařízení sociálních služeb</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70603">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ctr"/>
                      <a:r>
                        <a:rPr lang="cs-CZ" sz="1200" b="0" i="0" u="none" strike="noStrike">
                          <a:solidFill>
                            <a:srgbClr val="000000"/>
                          </a:solidFill>
                          <a:effectLst/>
                          <a:latin typeface="Calibri" panose="020F0502020204030204" pitchFamily="34" charset="0"/>
                        </a:rPr>
                        <a:t>Fakultní nemocnice</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370603">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ctr"/>
                      <a:r>
                        <a:rPr lang="cs-CZ" sz="1200" b="0" i="0" u="none" strike="noStrike" dirty="0">
                          <a:solidFill>
                            <a:srgbClr val="000000"/>
                          </a:solidFill>
                          <a:effectLst/>
                          <a:latin typeface="Calibri" panose="020F0502020204030204" pitchFamily="34" charset="0"/>
                        </a:rPr>
                        <a:t>Léčebna pro dlouhodobě </a:t>
                      </a:r>
                    </a:p>
                    <a:p>
                      <a:pPr algn="r" fontAlgn="ctr"/>
                      <a:r>
                        <a:rPr lang="cs-CZ" sz="1200" b="0" i="0" u="none" strike="noStrike" dirty="0">
                          <a:solidFill>
                            <a:srgbClr val="000000"/>
                          </a:solidFill>
                          <a:effectLst/>
                          <a:latin typeface="Calibri" panose="020F0502020204030204" pitchFamily="34" charset="0"/>
                        </a:rPr>
                        <a:t>nemocné (LDN)</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370603">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ctr"/>
                      <a:r>
                        <a:rPr lang="cs-CZ" sz="1200" b="0" i="0" u="none" strike="noStrike" dirty="0">
                          <a:solidFill>
                            <a:srgbClr val="000000"/>
                          </a:solidFill>
                          <a:effectLst/>
                          <a:latin typeface="Calibri" panose="020F0502020204030204" pitchFamily="34" charset="0"/>
                        </a:rPr>
                        <a:t>Na ulici, při převozu</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370603">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ctr"/>
                      <a:r>
                        <a:rPr lang="cs-CZ" sz="1200" b="0" i="0" u="none" strike="noStrike">
                          <a:solidFill>
                            <a:srgbClr val="000000"/>
                          </a:solidFill>
                          <a:effectLst/>
                          <a:latin typeface="Calibri" panose="020F0502020204030204" pitchFamily="34" charset="0"/>
                        </a:rPr>
                        <a:t>Nemocnice následné péče</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370603">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ctr"/>
                      <a:r>
                        <a:rPr lang="cs-CZ" sz="1200" b="0" i="0" u="none" strike="noStrike">
                          <a:solidFill>
                            <a:srgbClr val="000000"/>
                          </a:solidFill>
                          <a:effectLst/>
                          <a:latin typeface="Calibri" panose="020F0502020204030204" pitchFamily="34" charset="0"/>
                        </a:rPr>
                        <a:t>Hospic</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370603">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ctr"/>
                      <a:r>
                        <a:rPr lang="cs-CZ" sz="1200" b="0" i="0" u="none" strike="noStrike">
                          <a:solidFill>
                            <a:srgbClr val="000000"/>
                          </a:solidFill>
                          <a:effectLst/>
                          <a:latin typeface="Calibri" panose="020F0502020204030204" pitchFamily="34" charset="0"/>
                        </a:rPr>
                        <a:t>Psychiatrická léčebna</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370603">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ctr"/>
                      <a:r>
                        <a:rPr lang="cs-CZ" sz="1200" b="0" i="0" u="none" strike="noStrike">
                          <a:solidFill>
                            <a:srgbClr val="000000"/>
                          </a:solidFill>
                          <a:effectLst/>
                          <a:latin typeface="Calibri" panose="020F0502020204030204" pitchFamily="34" charset="0"/>
                        </a:rPr>
                        <a:t>Ostatní ZZ</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370603">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ctr"/>
                      <a:r>
                        <a:rPr lang="cs-CZ" sz="1200" b="0" i="0" u="none" strike="noStrike" dirty="0">
                          <a:solidFill>
                            <a:srgbClr val="000000"/>
                          </a:solidFill>
                          <a:effectLst/>
                          <a:latin typeface="Calibri" panose="020F0502020204030204" pitchFamily="34" charset="0"/>
                        </a:rPr>
                        <a:t>Jiné, nezjištěno</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bl>
          </a:graphicData>
        </a:graphic>
      </p:graphicFrame>
      <p:graphicFrame>
        <p:nvGraphicFramePr>
          <p:cNvPr id="15" name="Tabulka 14">
            <a:extLst>
              <a:ext uri="{FF2B5EF4-FFF2-40B4-BE49-F238E27FC236}">
                <a16:creationId xmlns:a16="http://schemas.microsoft.com/office/drawing/2014/main" id="{D9F4B329-AEA1-47C8-B6DB-9936F9AAFD88}"/>
              </a:ext>
            </a:extLst>
          </p:cNvPr>
          <p:cNvGraphicFramePr>
            <a:graphicFrameLocks noGrp="1"/>
          </p:cNvGraphicFramePr>
          <p:nvPr>
            <p:extLst>
              <p:ext uri="{D42A27DB-BD31-4B8C-83A1-F6EECF244321}">
                <p14:modId xmlns:p14="http://schemas.microsoft.com/office/powerpoint/2010/main" val="2192051077"/>
              </p:ext>
            </p:extLst>
          </p:nvPr>
        </p:nvGraphicFramePr>
        <p:xfrm>
          <a:off x="7639601" y="1707308"/>
          <a:ext cx="1605524" cy="4054318"/>
        </p:xfrm>
        <a:graphic>
          <a:graphicData uri="http://schemas.openxmlformats.org/drawingml/2006/table">
            <a:tbl>
              <a:tblPr/>
              <a:tblGrid>
                <a:gridCol w="802762">
                  <a:extLst>
                    <a:ext uri="{9D8B030D-6E8A-4147-A177-3AD203B41FA5}">
                      <a16:colId xmlns:a16="http://schemas.microsoft.com/office/drawing/2014/main" val="3539414143"/>
                    </a:ext>
                  </a:extLst>
                </a:gridCol>
                <a:gridCol w="802762">
                  <a:extLst>
                    <a:ext uri="{9D8B030D-6E8A-4147-A177-3AD203B41FA5}">
                      <a16:colId xmlns:a16="http://schemas.microsoft.com/office/drawing/2014/main" val="4157275695"/>
                    </a:ext>
                  </a:extLst>
                </a:gridCol>
              </a:tblGrid>
              <a:tr h="338478">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u="none" strike="noStrike" dirty="0">
                          <a:solidFill>
                            <a:schemeClr val="bg1"/>
                          </a:solidFill>
                          <a:effectLst/>
                          <a:latin typeface="+mj-lt"/>
                        </a:rPr>
                        <a:t>Průměr</a:t>
                      </a:r>
                      <a:endParaRPr lang="cs-CZ" sz="1000" b="0" i="0" u="none" strike="noStrike" dirty="0">
                        <a:solidFill>
                          <a:schemeClr val="bg1"/>
                        </a:solidFill>
                        <a:effectLst/>
                        <a:latin typeface="+mj-lt"/>
                      </a:endParaRPr>
                    </a:p>
                  </a:txBody>
                  <a:tcPr marL="7719" marR="7719" marT="7719"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u="none" strike="noStrike" dirty="0">
                          <a:solidFill>
                            <a:schemeClr val="bg1"/>
                          </a:solidFill>
                          <a:effectLst/>
                          <a:latin typeface="+mj-lt"/>
                        </a:rPr>
                        <a:t>Medián</a:t>
                      </a:r>
                      <a:endParaRPr lang="cs-CZ" sz="1000" b="0" i="0" u="none" strike="noStrike" dirty="0">
                        <a:solidFill>
                          <a:schemeClr val="bg1"/>
                        </a:solidFill>
                        <a:effectLst/>
                        <a:latin typeface="+mj-lt"/>
                      </a:endParaRPr>
                    </a:p>
                  </a:txBody>
                  <a:tcPr marL="7719" marR="7719" marT="7719"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3D67BC"/>
                    </a:solidFill>
                  </a:tcPr>
                </a:tc>
                <a:extLst>
                  <a:ext uri="{0D108BD9-81ED-4DB2-BD59-A6C34878D82A}">
                    <a16:rowId xmlns:a16="http://schemas.microsoft.com/office/drawing/2014/main" val="2739121434"/>
                  </a:ext>
                </a:extLst>
              </a:tr>
              <a:tr h="37158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22,4</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3D67BC">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9</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3D67BC">
                        <a:tint val="20000"/>
                      </a:srgbClr>
                    </a:solidFill>
                  </a:tcPr>
                </a:tc>
                <a:extLst>
                  <a:ext uri="{0D108BD9-81ED-4DB2-BD59-A6C34878D82A}">
                    <a16:rowId xmlns:a16="http://schemas.microsoft.com/office/drawing/2014/main" val="1293014536"/>
                  </a:ext>
                </a:extLst>
              </a:tr>
              <a:tr h="37158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t"/>
                      <a:r>
                        <a:rPr lang="cs-CZ" sz="1100" b="0" i="0" u="none" strike="noStrike">
                          <a:solidFill>
                            <a:srgbClr val="000000"/>
                          </a:solidFill>
                          <a:effectLst/>
                          <a:latin typeface="+mj-lt"/>
                        </a:rPr>
                        <a:t>-</a:t>
                      </a:r>
                      <a:endParaRPr lang="cs-CZ" sz="1100" b="0" i="0" u="none" strike="noStrike" dirty="0">
                        <a:solidFill>
                          <a:srgbClr val="000000"/>
                        </a:solidFill>
                        <a:effectLst/>
                        <a:latin typeface="+mj-lt"/>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t"/>
                      <a:r>
                        <a:rPr lang="cs-CZ" sz="1100" b="0" i="0" u="none" strike="noStrike" dirty="0">
                          <a:solidFill>
                            <a:srgbClr val="000000"/>
                          </a:solidFill>
                          <a:effectLst/>
                          <a:latin typeface="+mj-lt"/>
                        </a:rPr>
                        <a:t>-</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654450955"/>
                  </a:ext>
                </a:extLst>
              </a:tr>
              <a:tr h="37158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13,3</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3D67BC">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7</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3D67BC">
                        <a:tint val="20000"/>
                      </a:srgbClr>
                    </a:solidFill>
                  </a:tcPr>
                </a:tc>
                <a:extLst>
                  <a:ext uri="{0D108BD9-81ED-4DB2-BD59-A6C34878D82A}">
                    <a16:rowId xmlns:a16="http://schemas.microsoft.com/office/drawing/2014/main" val="810225143"/>
                  </a:ext>
                </a:extLst>
              </a:tr>
              <a:tr h="37158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59,2</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35</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53884660"/>
                  </a:ext>
                </a:extLst>
              </a:tr>
              <a:tr h="37158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16,4</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3D67BC">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5</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3D67BC">
                        <a:tint val="20000"/>
                      </a:srgbClr>
                    </a:solidFill>
                  </a:tcPr>
                </a:tc>
                <a:extLst>
                  <a:ext uri="{0D108BD9-81ED-4DB2-BD59-A6C34878D82A}">
                    <a16:rowId xmlns:a16="http://schemas.microsoft.com/office/drawing/2014/main" val="3436280960"/>
                  </a:ext>
                </a:extLst>
              </a:tr>
              <a:tr h="37158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t"/>
                      <a:r>
                        <a:rPr lang="cs-CZ" sz="1100" b="0" i="0" u="none" strike="noStrike">
                          <a:solidFill>
                            <a:srgbClr val="000000"/>
                          </a:solidFill>
                          <a:effectLst/>
                          <a:latin typeface="+mj-lt"/>
                        </a:rPr>
                        <a:t>-</a:t>
                      </a:r>
                      <a:endParaRPr lang="cs-CZ" sz="1100" b="0" i="0" u="none" strike="noStrike" dirty="0">
                        <a:solidFill>
                          <a:srgbClr val="000000"/>
                        </a:solidFill>
                        <a:effectLst/>
                        <a:latin typeface="+mj-lt"/>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t"/>
                      <a:r>
                        <a:rPr lang="cs-CZ" sz="1100" b="0" i="0" u="none" strike="noStrike" dirty="0">
                          <a:solidFill>
                            <a:srgbClr val="000000"/>
                          </a:solidFill>
                          <a:effectLst/>
                          <a:latin typeface="+mj-lt"/>
                        </a:rPr>
                        <a:t>-</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023216210"/>
                  </a:ext>
                </a:extLst>
              </a:tr>
              <a:tr h="37158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23,8</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3D67BC">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12</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3D67BC">
                        <a:tint val="20000"/>
                      </a:srgbClr>
                    </a:solidFill>
                  </a:tcPr>
                </a:tc>
                <a:extLst>
                  <a:ext uri="{0D108BD9-81ED-4DB2-BD59-A6C34878D82A}">
                    <a16:rowId xmlns:a16="http://schemas.microsoft.com/office/drawing/2014/main" val="3586634798"/>
                  </a:ext>
                </a:extLst>
              </a:tr>
              <a:tr h="37158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266,3</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47</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614193382"/>
                  </a:ext>
                </a:extLst>
              </a:tr>
              <a:tr h="37158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22,8</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3D67BC">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8</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3D67BC">
                        <a:tint val="20000"/>
                      </a:srgbClr>
                    </a:solidFill>
                  </a:tcPr>
                </a:tc>
                <a:extLst>
                  <a:ext uri="{0D108BD9-81ED-4DB2-BD59-A6C34878D82A}">
                    <a16:rowId xmlns:a16="http://schemas.microsoft.com/office/drawing/2014/main" val="3533994179"/>
                  </a:ext>
                </a:extLst>
              </a:tr>
              <a:tr h="37158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t"/>
                      <a:r>
                        <a:rPr lang="cs-CZ" sz="1100" b="0" i="0" u="none" strike="noStrike">
                          <a:solidFill>
                            <a:srgbClr val="000000"/>
                          </a:solidFill>
                          <a:effectLst/>
                          <a:latin typeface="+mj-lt"/>
                        </a:rPr>
                        <a:t>-</a:t>
                      </a:r>
                      <a:endParaRPr lang="cs-CZ" sz="1100" b="0" i="0" u="none" strike="noStrike" dirty="0">
                        <a:solidFill>
                          <a:srgbClr val="000000"/>
                        </a:solidFill>
                        <a:effectLst/>
                        <a:latin typeface="+mj-lt"/>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t"/>
                      <a:r>
                        <a:rPr lang="cs-CZ" sz="1100" b="0" i="0" u="none" strike="noStrike" dirty="0">
                          <a:solidFill>
                            <a:srgbClr val="000000"/>
                          </a:solidFill>
                          <a:effectLst/>
                          <a:latin typeface="+mj-lt"/>
                        </a:rPr>
                        <a:t>-</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82964982"/>
                  </a:ext>
                </a:extLst>
              </a:tr>
            </a:tbl>
          </a:graphicData>
        </a:graphic>
      </p:graphicFrame>
      <p:graphicFrame>
        <p:nvGraphicFramePr>
          <p:cNvPr id="16" name="Graf 15">
            <a:extLst>
              <a:ext uri="{FF2B5EF4-FFF2-40B4-BE49-F238E27FC236}">
                <a16:creationId xmlns:a16="http://schemas.microsoft.com/office/drawing/2014/main" id="{AB892010-81F3-487F-99FB-C353BA779100}"/>
              </a:ext>
            </a:extLst>
          </p:cNvPr>
          <p:cNvGraphicFramePr/>
          <p:nvPr>
            <p:extLst>
              <p:ext uri="{D42A27DB-BD31-4B8C-83A1-F6EECF244321}">
                <p14:modId xmlns:p14="http://schemas.microsoft.com/office/powerpoint/2010/main" val="1131347017"/>
              </p:ext>
            </p:extLst>
          </p:nvPr>
        </p:nvGraphicFramePr>
        <p:xfrm>
          <a:off x="2255813" y="1845173"/>
          <a:ext cx="3061917" cy="4083728"/>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7" name="Tabulka 16">
            <a:extLst>
              <a:ext uri="{FF2B5EF4-FFF2-40B4-BE49-F238E27FC236}">
                <a16:creationId xmlns:a16="http://schemas.microsoft.com/office/drawing/2014/main" id="{343BE796-C4F9-43ED-9FE0-70D84C6B8ABB}"/>
              </a:ext>
            </a:extLst>
          </p:cNvPr>
          <p:cNvGraphicFramePr>
            <a:graphicFrameLocks noGrp="1"/>
          </p:cNvGraphicFramePr>
          <p:nvPr>
            <p:extLst>
              <p:ext uri="{D42A27DB-BD31-4B8C-83A1-F6EECF244321}">
                <p14:modId xmlns:p14="http://schemas.microsoft.com/office/powerpoint/2010/main" val="3412529747"/>
              </p:ext>
            </p:extLst>
          </p:nvPr>
        </p:nvGraphicFramePr>
        <p:xfrm>
          <a:off x="4928434" y="1707306"/>
          <a:ext cx="2408286" cy="4054318"/>
        </p:xfrm>
        <a:graphic>
          <a:graphicData uri="http://schemas.openxmlformats.org/drawingml/2006/table">
            <a:tbl>
              <a:tblPr/>
              <a:tblGrid>
                <a:gridCol w="802762">
                  <a:extLst>
                    <a:ext uri="{9D8B030D-6E8A-4147-A177-3AD203B41FA5}">
                      <a16:colId xmlns:a16="http://schemas.microsoft.com/office/drawing/2014/main" val="3539414143"/>
                    </a:ext>
                  </a:extLst>
                </a:gridCol>
                <a:gridCol w="802762">
                  <a:extLst>
                    <a:ext uri="{9D8B030D-6E8A-4147-A177-3AD203B41FA5}">
                      <a16:colId xmlns:a16="http://schemas.microsoft.com/office/drawing/2014/main" val="4157275695"/>
                    </a:ext>
                  </a:extLst>
                </a:gridCol>
                <a:gridCol w="802762">
                  <a:extLst>
                    <a:ext uri="{9D8B030D-6E8A-4147-A177-3AD203B41FA5}">
                      <a16:colId xmlns:a16="http://schemas.microsoft.com/office/drawing/2014/main" val="3753281464"/>
                    </a:ext>
                  </a:extLst>
                </a:gridCol>
              </a:tblGrid>
              <a:tr h="338478">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u="none" strike="noStrike" dirty="0">
                          <a:solidFill>
                            <a:schemeClr val="bg1"/>
                          </a:solidFill>
                          <a:effectLst/>
                          <a:latin typeface="+mj-lt"/>
                        </a:rPr>
                        <a:t>Akutní</a:t>
                      </a:r>
                      <a:endParaRPr lang="cs-CZ" sz="1000" b="0" i="0" u="none" strike="noStrike" dirty="0">
                        <a:solidFill>
                          <a:schemeClr val="bg1"/>
                        </a:solidFill>
                        <a:effectLst/>
                        <a:latin typeface="+mj-lt"/>
                      </a:endParaRPr>
                    </a:p>
                  </a:txBody>
                  <a:tcPr marL="7719" marR="7719" marT="7719"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u="none" strike="noStrike" dirty="0">
                          <a:solidFill>
                            <a:schemeClr val="bg1"/>
                          </a:solidFill>
                          <a:effectLst/>
                          <a:latin typeface="+mj-lt"/>
                        </a:rPr>
                        <a:t>Následné</a:t>
                      </a:r>
                      <a:endParaRPr lang="cs-CZ" sz="1000" b="0" i="0" u="none" strike="noStrike" dirty="0">
                        <a:solidFill>
                          <a:schemeClr val="bg1"/>
                        </a:solidFill>
                        <a:effectLst/>
                        <a:latin typeface="+mj-lt"/>
                      </a:endParaRPr>
                    </a:p>
                  </a:txBody>
                  <a:tcPr marL="7719" marR="7719" marT="7719"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u="none" strike="noStrike" dirty="0">
                          <a:solidFill>
                            <a:schemeClr val="bg1"/>
                          </a:solidFill>
                          <a:effectLst/>
                          <a:latin typeface="+mj-lt"/>
                        </a:rPr>
                        <a:t>Neuvedeno</a:t>
                      </a:r>
                      <a:endParaRPr lang="cs-CZ" sz="1000" b="0" i="0" u="none" strike="noStrike" dirty="0">
                        <a:solidFill>
                          <a:schemeClr val="bg1"/>
                        </a:solidFill>
                        <a:effectLst/>
                        <a:latin typeface="+mj-lt"/>
                      </a:endParaRPr>
                    </a:p>
                  </a:txBody>
                  <a:tcPr marL="7719" marR="7719" marT="7719"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3D67BC"/>
                    </a:solidFill>
                  </a:tcPr>
                </a:tc>
                <a:extLst>
                  <a:ext uri="{0D108BD9-81ED-4DB2-BD59-A6C34878D82A}">
                    <a16:rowId xmlns:a16="http://schemas.microsoft.com/office/drawing/2014/main" val="2739121434"/>
                  </a:ext>
                </a:extLst>
              </a:tr>
              <a:tr h="37158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69,4%</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3D67BC">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28,0%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3D67BC">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2,5%</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3D67BC">
                        <a:tint val="20000"/>
                      </a:srgbClr>
                    </a:solidFill>
                  </a:tcPr>
                </a:tc>
                <a:extLst>
                  <a:ext uri="{0D108BD9-81ED-4DB2-BD59-A6C34878D82A}">
                    <a16:rowId xmlns:a16="http://schemas.microsoft.com/office/drawing/2014/main" val="1293014536"/>
                  </a:ext>
                </a:extLst>
              </a:tr>
              <a:tr h="37158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t"/>
                      <a:r>
                        <a:rPr lang="cs-CZ" sz="1100" b="0" i="0" u="none" strike="noStrike">
                          <a:solidFill>
                            <a:srgbClr val="000000"/>
                          </a:solidFill>
                          <a:effectLst/>
                          <a:latin typeface="+mj-lt"/>
                        </a:rPr>
                        <a:t>-</a:t>
                      </a:r>
                      <a:endParaRPr lang="cs-CZ" sz="1100" b="0" i="0" u="none" strike="noStrike" dirty="0">
                        <a:solidFill>
                          <a:srgbClr val="000000"/>
                        </a:solidFill>
                        <a:effectLst/>
                        <a:latin typeface="+mj-lt"/>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t"/>
                      <a:r>
                        <a:rPr lang="cs-CZ" sz="1100" b="0" i="0" u="none" strike="noStrike">
                          <a:solidFill>
                            <a:srgbClr val="000000"/>
                          </a:solidFill>
                          <a:effectLst/>
                          <a:latin typeface="+mj-lt"/>
                        </a:rPr>
                        <a:t>-</a:t>
                      </a:r>
                      <a:endParaRPr lang="cs-CZ" sz="1100" b="0" i="0" u="none" strike="noStrike" dirty="0">
                        <a:solidFill>
                          <a:srgbClr val="000000"/>
                        </a:solidFill>
                        <a:effectLst/>
                        <a:latin typeface="+mj-lt"/>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t"/>
                      <a:r>
                        <a:rPr lang="cs-CZ" sz="1100" b="0" i="0" u="none" strike="noStrike" dirty="0">
                          <a:solidFill>
                            <a:srgbClr val="000000"/>
                          </a:solidFill>
                          <a:effectLst/>
                          <a:latin typeface="+mj-lt"/>
                        </a:rPr>
                        <a:t>-</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654450955"/>
                  </a:ext>
                </a:extLst>
              </a:tr>
              <a:tr h="37158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96,8%</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3D67BC">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0,6%</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3D67BC">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2,6%</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3D67BC">
                        <a:tint val="20000"/>
                      </a:srgbClr>
                    </a:solidFill>
                  </a:tcPr>
                </a:tc>
                <a:extLst>
                  <a:ext uri="{0D108BD9-81ED-4DB2-BD59-A6C34878D82A}">
                    <a16:rowId xmlns:a16="http://schemas.microsoft.com/office/drawing/2014/main" val="810225143"/>
                  </a:ext>
                </a:extLst>
              </a:tr>
              <a:tr h="37158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93,7%</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6,3%</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53884660"/>
                  </a:ext>
                </a:extLst>
              </a:tr>
              <a:tr h="37158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50,7%</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3D67BC">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7,6%</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3D67BC">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41,6%</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3D67BC">
                        <a:tint val="20000"/>
                      </a:srgbClr>
                    </a:solidFill>
                  </a:tcPr>
                </a:tc>
                <a:extLst>
                  <a:ext uri="{0D108BD9-81ED-4DB2-BD59-A6C34878D82A}">
                    <a16:rowId xmlns:a16="http://schemas.microsoft.com/office/drawing/2014/main" val="3436280960"/>
                  </a:ext>
                </a:extLst>
              </a:tr>
              <a:tr h="37158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t"/>
                      <a:r>
                        <a:rPr lang="cs-CZ" sz="1100" b="0" i="0" u="none" strike="noStrike">
                          <a:solidFill>
                            <a:srgbClr val="000000"/>
                          </a:solidFill>
                          <a:effectLst/>
                          <a:latin typeface="+mj-lt"/>
                        </a:rPr>
                        <a:t>-</a:t>
                      </a:r>
                      <a:endParaRPr lang="cs-CZ" sz="1100" b="0" i="0" u="none" strike="noStrike" dirty="0">
                        <a:solidFill>
                          <a:srgbClr val="000000"/>
                        </a:solidFill>
                        <a:effectLst/>
                        <a:latin typeface="+mj-lt"/>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t"/>
                      <a:r>
                        <a:rPr lang="cs-CZ" sz="1100" b="0" i="0" u="none" strike="noStrike">
                          <a:solidFill>
                            <a:srgbClr val="000000"/>
                          </a:solidFill>
                          <a:effectLst/>
                          <a:latin typeface="+mj-lt"/>
                        </a:rPr>
                        <a:t>-</a:t>
                      </a:r>
                      <a:endParaRPr lang="cs-CZ" sz="1100" b="0" i="0" u="none" strike="noStrike" dirty="0">
                        <a:solidFill>
                          <a:srgbClr val="000000"/>
                        </a:solidFill>
                        <a:effectLst/>
                        <a:latin typeface="+mj-lt"/>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t"/>
                      <a:r>
                        <a:rPr lang="cs-CZ" sz="1100" b="0" i="0" u="none" strike="noStrike" dirty="0">
                          <a:solidFill>
                            <a:srgbClr val="000000"/>
                          </a:solidFill>
                          <a:effectLst/>
                          <a:latin typeface="+mj-lt"/>
                        </a:rPr>
                        <a:t>-</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023216210"/>
                  </a:ext>
                </a:extLst>
              </a:tr>
              <a:tr h="37158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3D67BC">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100,0%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3D67BC">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3D67BC">
                        <a:tint val="20000"/>
                      </a:srgbClr>
                    </a:solidFill>
                  </a:tcPr>
                </a:tc>
                <a:extLst>
                  <a:ext uri="{0D108BD9-81ED-4DB2-BD59-A6C34878D82A}">
                    <a16:rowId xmlns:a16="http://schemas.microsoft.com/office/drawing/2014/main" val="3586634798"/>
                  </a:ext>
                </a:extLst>
              </a:tr>
              <a:tr h="37158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100,0%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614193382"/>
                  </a:ext>
                </a:extLst>
              </a:tr>
              <a:tr h="37158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56,0%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3D67BC">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26,7%</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3D67BC">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17,3%</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3D67BC">
                        <a:tint val="20000"/>
                      </a:srgbClr>
                    </a:solidFill>
                  </a:tcPr>
                </a:tc>
                <a:extLst>
                  <a:ext uri="{0D108BD9-81ED-4DB2-BD59-A6C34878D82A}">
                    <a16:rowId xmlns:a16="http://schemas.microsoft.com/office/drawing/2014/main" val="3533994179"/>
                  </a:ext>
                </a:extLst>
              </a:tr>
              <a:tr h="37158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t"/>
                      <a:r>
                        <a:rPr lang="cs-CZ" sz="1100" b="0" i="0" u="none" strike="noStrike">
                          <a:solidFill>
                            <a:srgbClr val="000000"/>
                          </a:solidFill>
                          <a:effectLst/>
                          <a:latin typeface="+mj-lt"/>
                        </a:rPr>
                        <a:t>-</a:t>
                      </a:r>
                      <a:endParaRPr lang="cs-CZ" sz="1100" b="0" i="0" u="none" strike="noStrike" dirty="0">
                        <a:solidFill>
                          <a:srgbClr val="000000"/>
                        </a:solidFill>
                        <a:effectLst/>
                        <a:latin typeface="+mj-lt"/>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t"/>
                      <a:r>
                        <a:rPr lang="cs-CZ" sz="1100" b="0" i="0" u="none" strike="noStrike">
                          <a:solidFill>
                            <a:srgbClr val="000000"/>
                          </a:solidFill>
                          <a:effectLst/>
                          <a:latin typeface="+mj-lt"/>
                        </a:rPr>
                        <a:t>-</a:t>
                      </a:r>
                      <a:endParaRPr lang="cs-CZ" sz="1100" b="0" i="0" u="none" strike="noStrike" dirty="0">
                        <a:solidFill>
                          <a:srgbClr val="000000"/>
                        </a:solidFill>
                        <a:effectLst/>
                        <a:latin typeface="+mj-lt"/>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t"/>
                      <a:r>
                        <a:rPr lang="cs-CZ" sz="1100" b="0" i="0" u="none" strike="noStrike" dirty="0">
                          <a:solidFill>
                            <a:srgbClr val="000000"/>
                          </a:solidFill>
                          <a:effectLst/>
                          <a:latin typeface="+mj-lt"/>
                        </a:rPr>
                        <a:t>-</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82964982"/>
                  </a:ext>
                </a:extLst>
              </a:tr>
            </a:tbl>
          </a:graphicData>
        </a:graphic>
      </p:graphicFrame>
    </p:spTree>
    <p:extLst>
      <p:ext uri="{BB962C8B-B14F-4D97-AF65-F5344CB8AC3E}">
        <p14:creationId xmlns:p14="http://schemas.microsoft.com/office/powerpoint/2010/main" val="347511359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257558" y="653725"/>
            <a:ext cx="4815742" cy="523220"/>
          </a:xfrm>
          <a:prstGeom prst="rect">
            <a:avLst/>
          </a:prstGeom>
          <a:noFill/>
        </p:spPr>
        <p:txBody>
          <a:bodyPr wrap="none" rtlCol="0">
            <a:spAutoFit/>
          </a:bodyPr>
          <a:lstStyle/>
          <a:p>
            <a:r>
              <a:rPr lang="cs-CZ" sz="1400" dirty="0"/>
              <a:t>Zdroj: </a:t>
            </a:r>
            <a:r>
              <a:rPr lang="cs-CZ" sz="1400" kern="0" dirty="0">
                <a:solidFill>
                  <a:srgbClr val="000000"/>
                </a:solidFill>
              </a:rPr>
              <a:t>NRHOSP 2010 – </a:t>
            </a:r>
            <a:r>
              <a:rPr lang="cs-CZ" sz="1400" kern="0" dirty="0"/>
              <a:t>2018, </a:t>
            </a:r>
            <a:r>
              <a:rPr lang="cs-CZ" sz="1400" b="1" kern="0" dirty="0"/>
              <a:t>Liberecký kraj</a:t>
            </a:r>
          </a:p>
          <a:p>
            <a:r>
              <a:rPr lang="cs-CZ" sz="1400" kern="0" dirty="0">
                <a:solidFill>
                  <a:srgbClr val="000000"/>
                </a:solidFill>
              </a:rPr>
              <a:t>Počet všech akutních hospitalizací u pacientů s bydlištěm v LBK.</a:t>
            </a:r>
          </a:p>
        </p:txBody>
      </p:sp>
      <p:sp>
        <p:nvSpPr>
          <p:cNvPr id="8" name="TextBox 7"/>
          <p:cNvSpPr txBox="1"/>
          <p:nvPr/>
        </p:nvSpPr>
        <p:spPr>
          <a:xfrm>
            <a:off x="7697344" y="1219989"/>
            <a:ext cx="4058516" cy="2677656"/>
          </a:xfrm>
          <a:prstGeom prst="rect">
            <a:avLst/>
          </a:prstGeom>
          <a:noFill/>
          <a:ln>
            <a:noFill/>
          </a:ln>
        </p:spPr>
        <p:txBody>
          <a:bodyPr wrap="square" rtlCol="0">
            <a:spAutoFit/>
          </a:bodyPr>
          <a:lstStyle/>
          <a:p>
            <a:r>
              <a:rPr lang="cs-CZ" sz="1400" kern="0" dirty="0">
                <a:solidFill>
                  <a:srgbClr val="000000"/>
                </a:solidFill>
              </a:rPr>
              <a:t>Za poslední roky počet pacientů s akutními</a:t>
            </a:r>
          </a:p>
          <a:p>
            <a:r>
              <a:rPr lang="cs-CZ" sz="1400" kern="0" dirty="0"/>
              <a:t>hospitalizacemi klesá.</a:t>
            </a:r>
          </a:p>
          <a:p>
            <a:endParaRPr lang="cs-CZ" sz="1400" kern="0" dirty="0"/>
          </a:p>
          <a:p>
            <a:r>
              <a:rPr lang="cs-CZ" sz="1400" kern="0" dirty="0"/>
              <a:t>V roce 2018 bylo v ČR zaznamenáno 1 442 169 </a:t>
            </a:r>
          </a:p>
          <a:p>
            <a:r>
              <a:rPr lang="cs-CZ" sz="1400" kern="0" dirty="0"/>
              <a:t>pacientů s akutní hospitalizací, což je o 8 463 </a:t>
            </a:r>
          </a:p>
          <a:p>
            <a:r>
              <a:rPr lang="cs-CZ" sz="1400" kern="0" dirty="0"/>
              <a:t>méně než  v roce 2016 a o 37 359 méně než </a:t>
            </a:r>
          </a:p>
          <a:p>
            <a:r>
              <a:rPr lang="cs-CZ" sz="1400" kern="0" dirty="0"/>
              <a:t>v roce 2014.</a:t>
            </a:r>
          </a:p>
          <a:p>
            <a:endParaRPr lang="cs-CZ" sz="1400" kern="0" dirty="0"/>
          </a:p>
          <a:p>
            <a:r>
              <a:rPr lang="cs-CZ" sz="1400" kern="0" dirty="0"/>
              <a:t>V Libereckém kraji bylo v roce 2018 zaznamenáno </a:t>
            </a:r>
          </a:p>
          <a:p>
            <a:r>
              <a:rPr lang="cs-CZ" sz="1400" kern="0" dirty="0"/>
              <a:t>64 921 pacientů s akutní hospitalizací, což je o 1 366</a:t>
            </a:r>
            <a:br>
              <a:rPr lang="cs-CZ" sz="1400" kern="0" dirty="0"/>
            </a:br>
            <a:r>
              <a:rPr lang="cs-CZ" sz="1400" kern="0" dirty="0"/>
              <a:t>méně než v roce 2017.</a:t>
            </a:r>
          </a:p>
          <a:p>
            <a:endParaRPr lang="cs-CZ" sz="1400" kern="0" dirty="0">
              <a:solidFill>
                <a:srgbClr val="000000"/>
              </a:solidFill>
            </a:endParaRPr>
          </a:p>
        </p:txBody>
      </p:sp>
      <p:sp>
        <p:nvSpPr>
          <p:cNvPr id="2" name="Title 1"/>
          <p:cNvSpPr>
            <a:spLocks noGrp="1"/>
          </p:cNvSpPr>
          <p:nvPr>
            <p:ph type="title"/>
          </p:nvPr>
        </p:nvSpPr>
        <p:spPr>
          <a:xfrm>
            <a:off x="272591" y="160257"/>
            <a:ext cx="10515600" cy="631595"/>
          </a:xfrm>
        </p:spPr>
        <p:txBody>
          <a:bodyPr>
            <a:normAutofit/>
          </a:bodyPr>
          <a:lstStyle/>
          <a:p>
            <a:r>
              <a:rPr lang="cs-CZ" dirty="0"/>
              <a:t>P</a:t>
            </a:r>
            <a:r>
              <a:rPr lang="en-US" dirty="0" err="1"/>
              <a:t>očet</a:t>
            </a:r>
            <a:r>
              <a:rPr lang="en-US" dirty="0"/>
              <a:t> </a:t>
            </a:r>
            <a:r>
              <a:rPr lang="cs-CZ" dirty="0" smtClean="0"/>
              <a:t>akutně hospitalizovaných obyvatel </a:t>
            </a:r>
            <a:r>
              <a:rPr lang="cs-CZ" dirty="0"/>
              <a:t>LBK </a:t>
            </a:r>
            <a:endParaRPr lang="en-US" dirty="0"/>
          </a:p>
        </p:txBody>
      </p:sp>
      <p:graphicFrame>
        <p:nvGraphicFramePr>
          <p:cNvPr id="10" name="Graf 9">
            <a:extLst>
              <a:ext uri="{FF2B5EF4-FFF2-40B4-BE49-F238E27FC236}">
                <a16:creationId xmlns:a16="http://schemas.microsoft.com/office/drawing/2014/main" id="{3A3E43EA-940D-4CCA-9A9C-D3EE8CB9A423}"/>
              </a:ext>
            </a:extLst>
          </p:cNvPr>
          <p:cNvGraphicFramePr/>
          <p:nvPr>
            <p:extLst/>
          </p:nvPr>
        </p:nvGraphicFramePr>
        <p:xfrm>
          <a:off x="403225" y="1246547"/>
          <a:ext cx="6940550" cy="3460321"/>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2" name="Tabulka 11">
            <a:extLst>
              <a:ext uri="{FF2B5EF4-FFF2-40B4-BE49-F238E27FC236}">
                <a16:creationId xmlns:a16="http://schemas.microsoft.com/office/drawing/2014/main" id="{90F81EB3-D478-4D30-B59E-69B2FDE88B95}"/>
              </a:ext>
            </a:extLst>
          </p:cNvPr>
          <p:cNvGraphicFramePr>
            <a:graphicFrameLocks noGrp="1"/>
          </p:cNvGraphicFramePr>
          <p:nvPr>
            <p:extLst/>
          </p:nvPr>
        </p:nvGraphicFramePr>
        <p:xfrm>
          <a:off x="470013" y="5232160"/>
          <a:ext cx="6873760" cy="917538"/>
        </p:xfrm>
        <a:graphic>
          <a:graphicData uri="http://schemas.openxmlformats.org/drawingml/2006/table">
            <a:tbl>
              <a:tblPr firstRow="1" bandRow="1">
                <a:tableStyleId>{2D5ABB26-0587-4C30-8999-92F81FD0307C}</a:tableStyleId>
              </a:tblPr>
              <a:tblGrid>
                <a:gridCol w="687376">
                  <a:extLst>
                    <a:ext uri="{9D8B030D-6E8A-4147-A177-3AD203B41FA5}">
                      <a16:colId xmlns:a16="http://schemas.microsoft.com/office/drawing/2014/main" val="3719629711"/>
                    </a:ext>
                  </a:extLst>
                </a:gridCol>
                <a:gridCol w="687376">
                  <a:extLst>
                    <a:ext uri="{9D8B030D-6E8A-4147-A177-3AD203B41FA5}">
                      <a16:colId xmlns:a16="http://schemas.microsoft.com/office/drawing/2014/main" val="153523026"/>
                    </a:ext>
                  </a:extLst>
                </a:gridCol>
                <a:gridCol w="687376">
                  <a:extLst>
                    <a:ext uri="{9D8B030D-6E8A-4147-A177-3AD203B41FA5}">
                      <a16:colId xmlns:a16="http://schemas.microsoft.com/office/drawing/2014/main" val="2003258456"/>
                    </a:ext>
                  </a:extLst>
                </a:gridCol>
                <a:gridCol w="687376">
                  <a:extLst>
                    <a:ext uri="{9D8B030D-6E8A-4147-A177-3AD203B41FA5}">
                      <a16:colId xmlns:a16="http://schemas.microsoft.com/office/drawing/2014/main" val="673700185"/>
                    </a:ext>
                  </a:extLst>
                </a:gridCol>
                <a:gridCol w="687376">
                  <a:extLst>
                    <a:ext uri="{9D8B030D-6E8A-4147-A177-3AD203B41FA5}">
                      <a16:colId xmlns:a16="http://schemas.microsoft.com/office/drawing/2014/main" val="3836836819"/>
                    </a:ext>
                  </a:extLst>
                </a:gridCol>
                <a:gridCol w="687376">
                  <a:extLst>
                    <a:ext uri="{9D8B030D-6E8A-4147-A177-3AD203B41FA5}">
                      <a16:colId xmlns:a16="http://schemas.microsoft.com/office/drawing/2014/main" val="4184359134"/>
                    </a:ext>
                  </a:extLst>
                </a:gridCol>
                <a:gridCol w="687376">
                  <a:extLst>
                    <a:ext uri="{9D8B030D-6E8A-4147-A177-3AD203B41FA5}">
                      <a16:colId xmlns:a16="http://schemas.microsoft.com/office/drawing/2014/main" val="297618691"/>
                    </a:ext>
                  </a:extLst>
                </a:gridCol>
                <a:gridCol w="687376">
                  <a:extLst>
                    <a:ext uri="{9D8B030D-6E8A-4147-A177-3AD203B41FA5}">
                      <a16:colId xmlns:a16="http://schemas.microsoft.com/office/drawing/2014/main" val="1616585500"/>
                    </a:ext>
                  </a:extLst>
                </a:gridCol>
                <a:gridCol w="687376">
                  <a:extLst>
                    <a:ext uri="{9D8B030D-6E8A-4147-A177-3AD203B41FA5}">
                      <a16:colId xmlns:a16="http://schemas.microsoft.com/office/drawing/2014/main" val="3639039927"/>
                    </a:ext>
                  </a:extLst>
                </a:gridCol>
                <a:gridCol w="687376">
                  <a:extLst>
                    <a:ext uri="{9D8B030D-6E8A-4147-A177-3AD203B41FA5}">
                      <a16:colId xmlns:a16="http://schemas.microsoft.com/office/drawing/2014/main" val="4126467283"/>
                    </a:ext>
                  </a:extLst>
                </a:gridCol>
              </a:tblGrid>
              <a:tr h="305846">
                <a:tc>
                  <a:txBody>
                    <a:bodyPr/>
                    <a:lstStyle/>
                    <a:p>
                      <a:pPr algn="ctr"/>
                      <a:endParaRPr lang="cs-CZ" sz="1400" dirty="0">
                        <a:solidFill>
                          <a:schemeClr val="tx1"/>
                        </a:solidFill>
                      </a:endParaRPr>
                    </a:p>
                  </a:txBody>
                  <a:tcPr anchor="ctr">
                    <a:lnB w="12700" cap="flat" cmpd="sng" algn="ctr">
                      <a:solidFill>
                        <a:schemeClr val="tx1"/>
                      </a:solidFill>
                      <a:prstDash val="solid"/>
                      <a:round/>
                      <a:headEnd type="none" w="med" len="med"/>
                      <a:tailEnd type="none" w="med" len="med"/>
                    </a:lnB>
                  </a:tcPr>
                </a:tc>
                <a:tc>
                  <a:txBody>
                    <a:bodyPr/>
                    <a:lstStyle/>
                    <a:p>
                      <a:pPr algn="ctr" fontAlgn="b"/>
                      <a:r>
                        <a:rPr lang="cs-CZ" sz="1400" b="1" i="0" u="none" strike="noStrike" dirty="0">
                          <a:solidFill>
                            <a:srgbClr val="000000"/>
                          </a:solidFill>
                          <a:effectLst/>
                          <a:latin typeface="Calibri" panose="020F0502020204030204" pitchFamily="34" charset="0"/>
                        </a:rPr>
                        <a:t>2010</a:t>
                      </a:r>
                    </a:p>
                  </a:txBody>
                  <a:tcPr marL="9525" marR="9525" marT="9525" marB="0" anchor="ctr">
                    <a:lnB w="12700" cap="flat" cmpd="sng" algn="ctr">
                      <a:solidFill>
                        <a:schemeClr val="tx1"/>
                      </a:solidFill>
                      <a:prstDash val="solid"/>
                      <a:round/>
                      <a:headEnd type="none" w="med" len="med"/>
                      <a:tailEnd type="none" w="med" len="med"/>
                    </a:lnB>
                  </a:tcPr>
                </a:tc>
                <a:tc>
                  <a:txBody>
                    <a:bodyPr/>
                    <a:lstStyle/>
                    <a:p>
                      <a:pPr algn="ctr" fontAlgn="b"/>
                      <a:r>
                        <a:rPr lang="cs-CZ" sz="1400" b="1" i="0" u="none" strike="noStrike" dirty="0">
                          <a:solidFill>
                            <a:srgbClr val="000000"/>
                          </a:solidFill>
                          <a:effectLst/>
                          <a:latin typeface="Calibri" panose="020F0502020204030204" pitchFamily="34" charset="0"/>
                        </a:rPr>
                        <a:t>2011</a:t>
                      </a:r>
                    </a:p>
                  </a:txBody>
                  <a:tcPr marL="9525" marR="9525" marT="9525" marB="0" anchor="ctr">
                    <a:lnB w="12700" cap="flat" cmpd="sng" algn="ctr">
                      <a:solidFill>
                        <a:schemeClr val="tx1"/>
                      </a:solidFill>
                      <a:prstDash val="solid"/>
                      <a:round/>
                      <a:headEnd type="none" w="med" len="med"/>
                      <a:tailEnd type="none" w="med" len="med"/>
                    </a:lnB>
                  </a:tcPr>
                </a:tc>
                <a:tc>
                  <a:txBody>
                    <a:bodyPr/>
                    <a:lstStyle/>
                    <a:p>
                      <a:pPr algn="ctr" fontAlgn="b"/>
                      <a:r>
                        <a:rPr lang="cs-CZ" sz="1400" b="1" i="0" u="none" strike="noStrike" dirty="0">
                          <a:solidFill>
                            <a:srgbClr val="000000"/>
                          </a:solidFill>
                          <a:effectLst/>
                          <a:latin typeface="Calibri" panose="020F0502020204030204" pitchFamily="34" charset="0"/>
                        </a:rPr>
                        <a:t>2012</a:t>
                      </a:r>
                    </a:p>
                  </a:txBody>
                  <a:tcPr marL="9525" marR="9525" marT="9525" marB="0" anchor="ctr">
                    <a:lnB w="12700" cap="flat" cmpd="sng" algn="ctr">
                      <a:solidFill>
                        <a:schemeClr val="tx1"/>
                      </a:solidFill>
                      <a:prstDash val="solid"/>
                      <a:round/>
                      <a:headEnd type="none" w="med" len="med"/>
                      <a:tailEnd type="none" w="med" len="med"/>
                    </a:lnB>
                  </a:tcPr>
                </a:tc>
                <a:tc>
                  <a:txBody>
                    <a:bodyPr/>
                    <a:lstStyle/>
                    <a:p>
                      <a:pPr algn="ctr" fontAlgn="b"/>
                      <a:r>
                        <a:rPr lang="cs-CZ" sz="1400" b="1" i="0" u="none" strike="noStrike" dirty="0">
                          <a:solidFill>
                            <a:srgbClr val="000000"/>
                          </a:solidFill>
                          <a:effectLst/>
                          <a:latin typeface="Calibri" panose="020F0502020204030204" pitchFamily="34" charset="0"/>
                        </a:rPr>
                        <a:t>2013</a:t>
                      </a:r>
                    </a:p>
                  </a:txBody>
                  <a:tcPr marL="9525" marR="9525" marT="9525" marB="0" anchor="ctr">
                    <a:lnB w="12700" cap="flat" cmpd="sng" algn="ctr">
                      <a:solidFill>
                        <a:schemeClr val="tx1"/>
                      </a:solidFill>
                      <a:prstDash val="solid"/>
                      <a:round/>
                      <a:headEnd type="none" w="med" len="med"/>
                      <a:tailEnd type="none" w="med" len="med"/>
                    </a:lnB>
                  </a:tcPr>
                </a:tc>
                <a:tc>
                  <a:txBody>
                    <a:bodyPr/>
                    <a:lstStyle/>
                    <a:p>
                      <a:pPr algn="ctr" fontAlgn="b"/>
                      <a:r>
                        <a:rPr lang="cs-CZ" sz="1400" b="1" i="0" u="none" strike="noStrike" dirty="0">
                          <a:solidFill>
                            <a:srgbClr val="000000"/>
                          </a:solidFill>
                          <a:effectLst/>
                          <a:latin typeface="Calibri" panose="020F0502020204030204" pitchFamily="34" charset="0"/>
                        </a:rPr>
                        <a:t>2014</a:t>
                      </a:r>
                    </a:p>
                  </a:txBody>
                  <a:tcPr marL="9525" marR="9525" marT="9525" marB="0" anchor="ctr">
                    <a:lnB w="12700" cap="flat" cmpd="sng" algn="ctr">
                      <a:solidFill>
                        <a:schemeClr val="tx1"/>
                      </a:solidFill>
                      <a:prstDash val="solid"/>
                      <a:round/>
                      <a:headEnd type="none" w="med" len="med"/>
                      <a:tailEnd type="none" w="med" len="med"/>
                    </a:lnB>
                  </a:tcPr>
                </a:tc>
                <a:tc>
                  <a:txBody>
                    <a:bodyPr/>
                    <a:lstStyle/>
                    <a:p>
                      <a:pPr algn="ctr" fontAlgn="b"/>
                      <a:r>
                        <a:rPr lang="cs-CZ" sz="1400" b="1" i="0" u="none" strike="noStrike" dirty="0">
                          <a:solidFill>
                            <a:srgbClr val="000000"/>
                          </a:solidFill>
                          <a:effectLst/>
                          <a:latin typeface="Calibri" panose="020F0502020204030204" pitchFamily="34" charset="0"/>
                        </a:rPr>
                        <a:t>2015</a:t>
                      </a:r>
                    </a:p>
                  </a:txBody>
                  <a:tcPr marL="9525" marR="9525" marT="9525" marB="0" anchor="ctr">
                    <a:lnB w="12700" cap="flat" cmpd="sng" algn="ctr">
                      <a:solidFill>
                        <a:schemeClr val="tx1"/>
                      </a:solidFill>
                      <a:prstDash val="solid"/>
                      <a:round/>
                      <a:headEnd type="none" w="med" len="med"/>
                      <a:tailEnd type="none" w="med" len="med"/>
                    </a:lnB>
                  </a:tcPr>
                </a:tc>
                <a:tc>
                  <a:txBody>
                    <a:bodyPr/>
                    <a:lstStyle/>
                    <a:p>
                      <a:pPr algn="ctr" fontAlgn="b"/>
                      <a:r>
                        <a:rPr lang="cs-CZ" sz="1400" b="1" i="0" u="none" strike="noStrike" dirty="0">
                          <a:solidFill>
                            <a:srgbClr val="000000"/>
                          </a:solidFill>
                          <a:effectLst/>
                          <a:latin typeface="Calibri" panose="020F0502020204030204" pitchFamily="34" charset="0"/>
                        </a:rPr>
                        <a:t>2016</a:t>
                      </a:r>
                    </a:p>
                  </a:txBody>
                  <a:tcPr marL="9525" marR="9525" marT="9525" marB="0" anchor="ctr">
                    <a:lnB w="12700" cap="flat" cmpd="sng" algn="ctr">
                      <a:solidFill>
                        <a:schemeClr val="tx1"/>
                      </a:solidFill>
                      <a:prstDash val="solid"/>
                      <a:round/>
                      <a:headEnd type="none" w="med" len="med"/>
                      <a:tailEnd type="none" w="med" len="med"/>
                    </a:lnB>
                  </a:tcPr>
                </a:tc>
                <a:tc>
                  <a:txBody>
                    <a:bodyPr/>
                    <a:lstStyle/>
                    <a:p>
                      <a:pPr algn="ctr" fontAlgn="b"/>
                      <a:r>
                        <a:rPr lang="cs-CZ" sz="1400" b="1" i="0" u="none" strike="noStrike" dirty="0">
                          <a:solidFill>
                            <a:srgbClr val="000000"/>
                          </a:solidFill>
                          <a:effectLst/>
                          <a:latin typeface="Calibri" panose="020F0502020204030204" pitchFamily="34" charset="0"/>
                        </a:rPr>
                        <a:t>2017</a:t>
                      </a:r>
                    </a:p>
                  </a:txBody>
                  <a:tcPr marL="9525" marR="9525" marT="9525" marB="0" anchor="ctr">
                    <a:lnB w="12700" cap="flat" cmpd="sng" algn="ctr">
                      <a:solidFill>
                        <a:schemeClr val="tx1"/>
                      </a:solidFill>
                      <a:prstDash val="solid"/>
                      <a:round/>
                      <a:headEnd type="none" w="med" len="med"/>
                      <a:tailEnd type="none" w="med" len="med"/>
                    </a:lnB>
                  </a:tcPr>
                </a:tc>
                <a:tc>
                  <a:txBody>
                    <a:bodyPr/>
                    <a:lstStyle/>
                    <a:p>
                      <a:pPr algn="ctr" fontAlgn="b"/>
                      <a:r>
                        <a:rPr lang="cs-CZ" sz="1400" b="1" i="0" u="none" strike="noStrike" dirty="0">
                          <a:solidFill>
                            <a:srgbClr val="000000"/>
                          </a:solidFill>
                          <a:effectLst/>
                          <a:latin typeface="Calibri" panose="020F0502020204030204" pitchFamily="34" charset="0"/>
                        </a:rPr>
                        <a:t>2018</a:t>
                      </a:r>
                    </a:p>
                  </a:txBody>
                  <a:tcPr marL="9525" marR="9525" marT="9525" marB="0" anchor="ct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208285124"/>
                  </a:ext>
                </a:extLst>
              </a:tr>
              <a:tr h="305846">
                <a:tc>
                  <a:txBody>
                    <a:bodyPr/>
                    <a:lstStyle/>
                    <a:p>
                      <a:pPr algn="r"/>
                      <a:r>
                        <a:rPr lang="cs-CZ" sz="1400" b="1" i="1" dirty="0">
                          <a:solidFill>
                            <a:schemeClr val="tx1"/>
                          </a:solidFill>
                        </a:rPr>
                        <a:t>ČR</a:t>
                      </a:r>
                    </a:p>
                  </a:txBody>
                  <a:tcPr anchor="ctr">
                    <a:lnT w="12700" cap="flat" cmpd="sng" algn="ctr">
                      <a:solidFill>
                        <a:schemeClr val="tx1"/>
                      </a:solidFill>
                      <a:prstDash val="solid"/>
                      <a:round/>
                      <a:headEnd type="none" w="med" len="med"/>
                      <a:tailEnd type="none" w="med" len="med"/>
                    </a:lnT>
                  </a:tcPr>
                </a:tc>
                <a:tc>
                  <a:txBody>
                    <a:bodyPr/>
                    <a:lstStyle/>
                    <a:p>
                      <a:pPr algn="ctr" fontAlgn="ctr"/>
                      <a:r>
                        <a:rPr lang="cs-CZ" sz="1400" b="0" i="0" u="none" strike="noStrike" dirty="0">
                          <a:solidFill>
                            <a:srgbClr val="000000"/>
                          </a:solidFill>
                          <a:effectLst/>
                          <a:latin typeface="Calibri" panose="020F0502020204030204" pitchFamily="34" charset="0"/>
                        </a:rPr>
                        <a:t>14 090,5</a:t>
                      </a:r>
                    </a:p>
                  </a:txBody>
                  <a:tcPr marL="9525" marR="9525" marT="9525" marB="0" anchor="ctr">
                    <a:lnT w="12700" cap="flat" cmpd="sng" algn="ctr">
                      <a:solidFill>
                        <a:schemeClr val="tx1"/>
                      </a:solidFill>
                      <a:prstDash val="solid"/>
                      <a:round/>
                      <a:headEnd type="none" w="med" len="med"/>
                      <a:tailEnd type="none" w="med" len="med"/>
                    </a:lnT>
                  </a:tcPr>
                </a:tc>
                <a:tc>
                  <a:txBody>
                    <a:bodyPr/>
                    <a:lstStyle/>
                    <a:p>
                      <a:pPr algn="ctr" fontAlgn="ctr"/>
                      <a:r>
                        <a:rPr lang="cs-CZ" sz="1400" b="0" i="0" u="none" strike="noStrike">
                          <a:solidFill>
                            <a:srgbClr val="000000"/>
                          </a:solidFill>
                          <a:effectLst/>
                          <a:latin typeface="Calibri" panose="020F0502020204030204" pitchFamily="34" charset="0"/>
                        </a:rPr>
                        <a:t>13 902,7</a:t>
                      </a:r>
                    </a:p>
                  </a:txBody>
                  <a:tcPr marL="9525" marR="9525" marT="9525" marB="0" anchor="ctr">
                    <a:lnT w="12700" cap="flat" cmpd="sng" algn="ctr">
                      <a:solidFill>
                        <a:schemeClr val="tx1"/>
                      </a:solidFill>
                      <a:prstDash val="solid"/>
                      <a:round/>
                      <a:headEnd type="none" w="med" len="med"/>
                      <a:tailEnd type="none" w="med" len="med"/>
                    </a:lnT>
                  </a:tcPr>
                </a:tc>
                <a:tc>
                  <a:txBody>
                    <a:bodyPr/>
                    <a:lstStyle/>
                    <a:p>
                      <a:pPr algn="ctr" fontAlgn="ctr"/>
                      <a:r>
                        <a:rPr lang="cs-CZ" sz="1400" b="0" i="0" u="none" strike="noStrike">
                          <a:solidFill>
                            <a:srgbClr val="000000"/>
                          </a:solidFill>
                          <a:effectLst/>
                          <a:latin typeface="Calibri" panose="020F0502020204030204" pitchFamily="34" charset="0"/>
                        </a:rPr>
                        <a:t>13 986,9</a:t>
                      </a:r>
                    </a:p>
                  </a:txBody>
                  <a:tcPr marL="9525" marR="9525" marT="9525" marB="0" anchor="ctr">
                    <a:lnT w="12700" cap="flat" cmpd="sng" algn="ctr">
                      <a:solidFill>
                        <a:schemeClr val="tx1"/>
                      </a:solidFill>
                      <a:prstDash val="solid"/>
                      <a:round/>
                      <a:headEnd type="none" w="med" len="med"/>
                      <a:tailEnd type="none" w="med" len="med"/>
                    </a:lnT>
                  </a:tcPr>
                </a:tc>
                <a:tc>
                  <a:txBody>
                    <a:bodyPr/>
                    <a:lstStyle/>
                    <a:p>
                      <a:pPr algn="ctr" fontAlgn="ctr"/>
                      <a:r>
                        <a:rPr lang="cs-CZ" sz="1400" b="0" i="0" u="none" strike="noStrike">
                          <a:solidFill>
                            <a:srgbClr val="000000"/>
                          </a:solidFill>
                          <a:effectLst/>
                          <a:latin typeface="Calibri" panose="020F0502020204030204" pitchFamily="34" charset="0"/>
                        </a:rPr>
                        <a:t>14 025,1</a:t>
                      </a:r>
                    </a:p>
                  </a:txBody>
                  <a:tcPr marL="9525" marR="9525" marT="9525" marB="0" anchor="ctr">
                    <a:lnT w="12700" cap="flat" cmpd="sng" algn="ctr">
                      <a:solidFill>
                        <a:schemeClr val="tx1"/>
                      </a:solidFill>
                      <a:prstDash val="solid"/>
                      <a:round/>
                      <a:headEnd type="none" w="med" len="med"/>
                      <a:tailEnd type="none" w="med" len="med"/>
                    </a:lnT>
                  </a:tcPr>
                </a:tc>
                <a:tc>
                  <a:txBody>
                    <a:bodyPr/>
                    <a:lstStyle/>
                    <a:p>
                      <a:pPr algn="ctr" fontAlgn="ctr"/>
                      <a:r>
                        <a:rPr lang="cs-CZ" sz="1400" b="0" i="0" u="none" strike="noStrike">
                          <a:solidFill>
                            <a:srgbClr val="000000"/>
                          </a:solidFill>
                          <a:effectLst/>
                          <a:latin typeface="Calibri" panose="020F0502020204030204" pitchFamily="34" charset="0"/>
                        </a:rPr>
                        <a:t>14 138,0</a:t>
                      </a:r>
                    </a:p>
                  </a:txBody>
                  <a:tcPr marL="9525" marR="9525" marT="9525" marB="0" anchor="ctr">
                    <a:lnT w="12700" cap="flat" cmpd="sng" algn="ctr">
                      <a:solidFill>
                        <a:schemeClr val="tx1"/>
                      </a:solidFill>
                      <a:prstDash val="solid"/>
                      <a:round/>
                      <a:headEnd type="none" w="med" len="med"/>
                      <a:tailEnd type="none" w="med" len="med"/>
                    </a:lnT>
                  </a:tcPr>
                </a:tc>
                <a:tc>
                  <a:txBody>
                    <a:bodyPr/>
                    <a:lstStyle/>
                    <a:p>
                      <a:pPr algn="ctr" fontAlgn="ctr"/>
                      <a:r>
                        <a:rPr lang="cs-CZ" sz="1400" b="0" i="0" u="none" strike="noStrike">
                          <a:solidFill>
                            <a:srgbClr val="000000"/>
                          </a:solidFill>
                          <a:effectLst/>
                          <a:latin typeface="Calibri" panose="020F0502020204030204" pitchFamily="34" charset="0"/>
                        </a:rPr>
                        <a:t>14 021,9</a:t>
                      </a:r>
                    </a:p>
                  </a:txBody>
                  <a:tcPr marL="9525" marR="9525" marT="9525" marB="0" anchor="ctr">
                    <a:lnT w="12700" cap="flat" cmpd="sng" algn="ctr">
                      <a:solidFill>
                        <a:schemeClr val="tx1"/>
                      </a:solidFill>
                      <a:prstDash val="solid"/>
                      <a:round/>
                      <a:headEnd type="none" w="med" len="med"/>
                      <a:tailEnd type="none" w="med" len="med"/>
                    </a:lnT>
                  </a:tcPr>
                </a:tc>
                <a:tc>
                  <a:txBody>
                    <a:bodyPr/>
                    <a:lstStyle/>
                    <a:p>
                      <a:pPr algn="ctr" fontAlgn="ctr"/>
                      <a:r>
                        <a:rPr lang="cs-CZ" sz="1400" b="0" i="0" u="none" strike="noStrike">
                          <a:solidFill>
                            <a:srgbClr val="000000"/>
                          </a:solidFill>
                          <a:effectLst/>
                          <a:latin typeface="Calibri" panose="020F0502020204030204" pitchFamily="34" charset="0"/>
                        </a:rPr>
                        <a:t>13 918,2</a:t>
                      </a:r>
                    </a:p>
                  </a:txBody>
                  <a:tcPr marL="9525" marR="9525" marT="9525" marB="0" anchor="ctr">
                    <a:lnT w="12700" cap="flat" cmpd="sng" algn="ctr">
                      <a:solidFill>
                        <a:schemeClr val="tx1"/>
                      </a:solidFill>
                      <a:prstDash val="solid"/>
                      <a:round/>
                      <a:headEnd type="none" w="med" len="med"/>
                      <a:tailEnd type="none" w="med" len="med"/>
                    </a:lnT>
                  </a:tcPr>
                </a:tc>
                <a:tc>
                  <a:txBody>
                    <a:bodyPr/>
                    <a:lstStyle/>
                    <a:p>
                      <a:pPr algn="ctr" fontAlgn="ctr"/>
                      <a:r>
                        <a:rPr lang="cs-CZ" sz="1400" b="0" i="0" u="none" strike="noStrike">
                          <a:solidFill>
                            <a:srgbClr val="000000"/>
                          </a:solidFill>
                          <a:effectLst/>
                          <a:latin typeface="Calibri" panose="020F0502020204030204" pitchFamily="34" charset="0"/>
                        </a:rPr>
                        <a:t>13 698,7</a:t>
                      </a:r>
                    </a:p>
                  </a:txBody>
                  <a:tcPr marL="9525" marR="9525" marT="9525" marB="0" anchor="ctr">
                    <a:lnT w="12700" cap="flat" cmpd="sng" algn="ctr">
                      <a:solidFill>
                        <a:schemeClr val="tx1"/>
                      </a:solidFill>
                      <a:prstDash val="solid"/>
                      <a:round/>
                      <a:headEnd type="none" w="med" len="med"/>
                      <a:tailEnd type="none" w="med" len="med"/>
                    </a:lnT>
                  </a:tcPr>
                </a:tc>
                <a:tc>
                  <a:txBody>
                    <a:bodyPr/>
                    <a:lstStyle/>
                    <a:p>
                      <a:pPr algn="ctr" fontAlgn="ctr"/>
                      <a:r>
                        <a:rPr lang="cs-CZ" sz="1400" b="0" i="0" u="none" strike="noStrike">
                          <a:solidFill>
                            <a:srgbClr val="000000"/>
                          </a:solidFill>
                          <a:effectLst/>
                          <a:latin typeface="Calibri" panose="020F0502020204030204" pitchFamily="34" charset="0"/>
                        </a:rPr>
                        <a:t>13 571,5</a:t>
                      </a:r>
                    </a:p>
                  </a:txBody>
                  <a:tcPr marL="9525" marR="9525" marT="9525" marB="0" anchor="ctr">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223233907"/>
                  </a:ext>
                </a:extLst>
              </a:tr>
              <a:tr h="305846">
                <a:tc>
                  <a:txBody>
                    <a:bodyPr/>
                    <a:lstStyle/>
                    <a:p>
                      <a:pPr algn="r"/>
                      <a:r>
                        <a:rPr lang="cs-CZ" sz="1400" b="1" i="1" dirty="0">
                          <a:solidFill>
                            <a:schemeClr val="tx1"/>
                          </a:solidFill>
                        </a:rPr>
                        <a:t>LBK</a:t>
                      </a:r>
                    </a:p>
                  </a:txBody>
                  <a:tcPr anchor="ctr"/>
                </a:tc>
                <a:tc>
                  <a:txBody>
                    <a:bodyPr/>
                    <a:lstStyle/>
                    <a:p>
                      <a:pPr algn="ctr" fontAlgn="ctr"/>
                      <a:r>
                        <a:rPr lang="cs-CZ" sz="1400" b="0" i="0" u="none" strike="noStrike" dirty="0">
                          <a:solidFill>
                            <a:srgbClr val="000000"/>
                          </a:solidFill>
                          <a:effectLst/>
                          <a:latin typeface="Calibri" panose="020F0502020204030204" pitchFamily="34" charset="0"/>
                        </a:rPr>
                        <a:t>16 959,5</a:t>
                      </a:r>
                    </a:p>
                  </a:txBody>
                  <a:tcPr marL="9525"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16 852,0</a:t>
                      </a:r>
                    </a:p>
                  </a:txBody>
                  <a:tcPr marL="9525"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16 608,6</a:t>
                      </a:r>
                    </a:p>
                  </a:txBody>
                  <a:tcPr marL="9525"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15 998,2</a:t>
                      </a:r>
                    </a:p>
                  </a:txBody>
                  <a:tcPr marL="9525"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15 933,7</a:t>
                      </a:r>
                    </a:p>
                  </a:txBody>
                  <a:tcPr marL="9525"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15 384,9</a:t>
                      </a:r>
                    </a:p>
                  </a:txBody>
                  <a:tcPr marL="9525"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15 165,0</a:t>
                      </a:r>
                    </a:p>
                  </a:txBody>
                  <a:tcPr marL="9525"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15 033,3</a:t>
                      </a:r>
                    </a:p>
                  </a:txBody>
                  <a:tcPr marL="9525" marR="9525" marT="9525" marB="0" anchor="ctr"/>
                </a:tc>
                <a:tc>
                  <a:txBody>
                    <a:bodyPr/>
                    <a:lstStyle/>
                    <a:p>
                      <a:pPr algn="ctr" fontAlgn="ctr"/>
                      <a:r>
                        <a:rPr lang="cs-CZ" sz="1400" b="0" i="0" u="none" strike="noStrike" dirty="0">
                          <a:solidFill>
                            <a:srgbClr val="000000"/>
                          </a:solidFill>
                          <a:effectLst/>
                          <a:latin typeface="Calibri" panose="020F0502020204030204" pitchFamily="34" charset="0"/>
                        </a:rPr>
                        <a:t>14 701,0</a:t>
                      </a:r>
                    </a:p>
                  </a:txBody>
                  <a:tcPr marL="9525" marR="9525" marT="9525" marB="0" anchor="ctr"/>
                </a:tc>
                <a:extLst>
                  <a:ext uri="{0D108BD9-81ED-4DB2-BD59-A6C34878D82A}">
                    <a16:rowId xmlns:a16="http://schemas.microsoft.com/office/drawing/2014/main" val="4191835807"/>
                  </a:ext>
                </a:extLst>
              </a:tr>
            </a:tbl>
          </a:graphicData>
        </a:graphic>
      </p:graphicFrame>
      <p:sp>
        <p:nvSpPr>
          <p:cNvPr id="15" name="TextBox 6">
            <a:extLst>
              <a:ext uri="{FF2B5EF4-FFF2-40B4-BE49-F238E27FC236}">
                <a16:creationId xmlns:a16="http://schemas.microsoft.com/office/drawing/2014/main" id="{4B22C949-8A9F-4A35-B0D1-6F41C1FE0BC4}"/>
              </a:ext>
            </a:extLst>
          </p:cNvPr>
          <p:cNvSpPr txBox="1"/>
          <p:nvPr/>
        </p:nvSpPr>
        <p:spPr>
          <a:xfrm>
            <a:off x="1532241" y="4924383"/>
            <a:ext cx="5295039" cy="307777"/>
          </a:xfrm>
          <a:prstGeom prst="rect">
            <a:avLst/>
          </a:prstGeom>
          <a:noFill/>
        </p:spPr>
        <p:txBody>
          <a:bodyPr wrap="none" rtlCol="0">
            <a:spAutoFit/>
          </a:bodyPr>
          <a:lstStyle/>
          <a:p>
            <a:r>
              <a:rPr lang="cs-CZ" sz="1400" b="1" kern="0" dirty="0">
                <a:solidFill>
                  <a:srgbClr val="000000"/>
                </a:solidFill>
              </a:rPr>
              <a:t>Počet pacientů s akutní hospitalizací v přepočtu na 100 tisíc obyvatel</a:t>
            </a:r>
          </a:p>
        </p:txBody>
      </p:sp>
      <p:graphicFrame>
        <p:nvGraphicFramePr>
          <p:cNvPr id="16" name="Tabulka 15">
            <a:extLst>
              <a:ext uri="{FF2B5EF4-FFF2-40B4-BE49-F238E27FC236}">
                <a16:creationId xmlns:a16="http://schemas.microsoft.com/office/drawing/2014/main" id="{54D1FAF9-994D-4654-8D32-0D08E27C57DD}"/>
              </a:ext>
            </a:extLst>
          </p:cNvPr>
          <p:cNvGraphicFramePr>
            <a:graphicFrameLocks noGrp="1"/>
          </p:cNvGraphicFramePr>
          <p:nvPr>
            <p:extLst/>
          </p:nvPr>
        </p:nvGraphicFramePr>
        <p:xfrm>
          <a:off x="1240971" y="1679820"/>
          <a:ext cx="5931351" cy="410351"/>
        </p:xfrm>
        <a:graphic>
          <a:graphicData uri="http://schemas.openxmlformats.org/drawingml/2006/table">
            <a:tbl>
              <a:tblPr firstRow="1" bandRow="1">
                <a:tableStyleId>{2D5ABB26-0587-4C30-8999-92F81FD0307C}</a:tableStyleId>
              </a:tblPr>
              <a:tblGrid>
                <a:gridCol w="659039">
                  <a:extLst>
                    <a:ext uri="{9D8B030D-6E8A-4147-A177-3AD203B41FA5}">
                      <a16:colId xmlns:a16="http://schemas.microsoft.com/office/drawing/2014/main" val="153523026"/>
                    </a:ext>
                  </a:extLst>
                </a:gridCol>
                <a:gridCol w="659039">
                  <a:extLst>
                    <a:ext uri="{9D8B030D-6E8A-4147-A177-3AD203B41FA5}">
                      <a16:colId xmlns:a16="http://schemas.microsoft.com/office/drawing/2014/main" val="2003258456"/>
                    </a:ext>
                  </a:extLst>
                </a:gridCol>
                <a:gridCol w="659039">
                  <a:extLst>
                    <a:ext uri="{9D8B030D-6E8A-4147-A177-3AD203B41FA5}">
                      <a16:colId xmlns:a16="http://schemas.microsoft.com/office/drawing/2014/main" val="673700185"/>
                    </a:ext>
                  </a:extLst>
                </a:gridCol>
                <a:gridCol w="659039">
                  <a:extLst>
                    <a:ext uri="{9D8B030D-6E8A-4147-A177-3AD203B41FA5}">
                      <a16:colId xmlns:a16="http://schemas.microsoft.com/office/drawing/2014/main" val="3836836819"/>
                    </a:ext>
                  </a:extLst>
                </a:gridCol>
                <a:gridCol w="659039">
                  <a:extLst>
                    <a:ext uri="{9D8B030D-6E8A-4147-A177-3AD203B41FA5}">
                      <a16:colId xmlns:a16="http://schemas.microsoft.com/office/drawing/2014/main" val="4184359134"/>
                    </a:ext>
                  </a:extLst>
                </a:gridCol>
                <a:gridCol w="659039">
                  <a:extLst>
                    <a:ext uri="{9D8B030D-6E8A-4147-A177-3AD203B41FA5}">
                      <a16:colId xmlns:a16="http://schemas.microsoft.com/office/drawing/2014/main" val="297618691"/>
                    </a:ext>
                  </a:extLst>
                </a:gridCol>
                <a:gridCol w="659039">
                  <a:extLst>
                    <a:ext uri="{9D8B030D-6E8A-4147-A177-3AD203B41FA5}">
                      <a16:colId xmlns:a16="http://schemas.microsoft.com/office/drawing/2014/main" val="1616585500"/>
                    </a:ext>
                  </a:extLst>
                </a:gridCol>
                <a:gridCol w="659039">
                  <a:extLst>
                    <a:ext uri="{9D8B030D-6E8A-4147-A177-3AD203B41FA5}">
                      <a16:colId xmlns:a16="http://schemas.microsoft.com/office/drawing/2014/main" val="3639039927"/>
                    </a:ext>
                  </a:extLst>
                </a:gridCol>
                <a:gridCol w="659039">
                  <a:extLst>
                    <a:ext uri="{9D8B030D-6E8A-4147-A177-3AD203B41FA5}">
                      <a16:colId xmlns:a16="http://schemas.microsoft.com/office/drawing/2014/main" val="2528516970"/>
                    </a:ext>
                  </a:extLst>
                </a:gridCol>
              </a:tblGrid>
              <a:tr h="410351">
                <a:tc>
                  <a:txBody>
                    <a:bodyPr/>
                    <a:lstStyle/>
                    <a:p>
                      <a:endParaRPr lang="cs-CZ" dirty="0">
                        <a:solidFill>
                          <a:schemeClr val="tx1"/>
                        </a:solidFill>
                      </a:endParaRPr>
                    </a:p>
                  </a:txBody>
                  <a:tcPr/>
                </a:tc>
                <a:tc>
                  <a:txBody>
                    <a:bodyPr/>
                    <a:lstStyle/>
                    <a:p>
                      <a:pPr algn="ctr" fontAlgn="t"/>
                      <a:r>
                        <a:rPr lang="el-GR" sz="1400" b="0" i="0" u="none" strike="noStrike" dirty="0">
                          <a:solidFill>
                            <a:srgbClr val="000000"/>
                          </a:solidFill>
                          <a:effectLst/>
                          <a:latin typeface="Calibri" panose="020F0502020204030204" pitchFamily="34" charset="0"/>
                        </a:rPr>
                        <a:t>Δ -0,9 %</a:t>
                      </a:r>
                    </a:p>
                  </a:txBody>
                  <a:tcPr marL="9525" marR="9525" marT="9525" marB="0"/>
                </a:tc>
                <a:tc>
                  <a:txBody>
                    <a:bodyPr/>
                    <a:lstStyle/>
                    <a:p>
                      <a:pPr algn="ctr" fontAlgn="t"/>
                      <a:r>
                        <a:rPr lang="el-GR" sz="1400" b="0" i="0" u="none" strike="noStrike">
                          <a:solidFill>
                            <a:srgbClr val="000000"/>
                          </a:solidFill>
                          <a:effectLst/>
                          <a:latin typeface="Calibri" panose="020F0502020204030204" pitchFamily="34" charset="0"/>
                        </a:rPr>
                        <a:t>Δ -1,3 %</a:t>
                      </a:r>
                    </a:p>
                  </a:txBody>
                  <a:tcPr marL="9525" marR="9525" marT="9525" marB="0"/>
                </a:tc>
                <a:tc>
                  <a:txBody>
                    <a:bodyPr/>
                    <a:lstStyle/>
                    <a:p>
                      <a:pPr algn="ctr" fontAlgn="t"/>
                      <a:r>
                        <a:rPr lang="el-GR" sz="1400" b="0" i="0" u="none" strike="noStrike">
                          <a:solidFill>
                            <a:srgbClr val="000000"/>
                          </a:solidFill>
                          <a:effectLst/>
                          <a:latin typeface="Calibri" panose="020F0502020204030204" pitchFamily="34" charset="0"/>
                        </a:rPr>
                        <a:t>Δ -3,7 %</a:t>
                      </a:r>
                    </a:p>
                  </a:txBody>
                  <a:tcPr marL="9525" marR="9525" marT="9525" marB="0"/>
                </a:tc>
                <a:tc>
                  <a:txBody>
                    <a:bodyPr/>
                    <a:lstStyle/>
                    <a:p>
                      <a:pPr algn="ctr" fontAlgn="t"/>
                      <a:r>
                        <a:rPr lang="el-GR" sz="1400" b="0" i="0" u="none" strike="noStrike">
                          <a:solidFill>
                            <a:srgbClr val="000000"/>
                          </a:solidFill>
                          <a:effectLst/>
                          <a:latin typeface="Calibri" panose="020F0502020204030204" pitchFamily="34" charset="0"/>
                        </a:rPr>
                        <a:t>Δ -0,3 %</a:t>
                      </a:r>
                    </a:p>
                  </a:txBody>
                  <a:tcPr marL="9525" marR="9525" marT="9525" marB="0"/>
                </a:tc>
                <a:tc>
                  <a:txBody>
                    <a:bodyPr/>
                    <a:lstStyle/>
                    <a:p>
                      <a:pPr algn="ctr" fontAlgn="t"/>
                      <a:r>
                        <a:rPr lang="el-GR" sz="1400" b="0" i="0" u="none" strike="noStrike">
                          <a:solidFill>
                            <a:srgbClr val="000000"/>
                          </a:solidFill>
                          <a:effectLst/>
                          <a:latin typeface="Calibri" panose="020F0502020204030204" pitchFamily="34" charset="0"/>
                        </a:rPr>
                        <a:t>Δ -3,4 %</a:t>
                      </a:r>
                    </a:p>
                  </a:txBody>
                  <a:tcPr marL="9525" marR="9525" marT="9525" marB="0"/>
                </a:tc>
                <a:tc>
                  <a:txBody>
                    <a:bodyPr/>
                    <a:lstStyle/>
                    <a:p>
                      <a:pPr algn="ctr" fontAlgn="t"/>
                      <a:r>
                        <a:rPr lang="el-GR" sz="1400" b="0" i="0" u="none" strike="noStrike">
                          <a:solidFill>
                            <a:srgbClr val="000000"/>
                          </a:solidFill>
                          <a:effectLst/>
                          <a:latin typeface="Calibri" panose="020F0502020204030204" pitchFamily="34" charset="0"/>
                        </a:rPr>
                        <a:t>Δ -1,2 %</a:t>
                      </a:r>
                    </a:p>
                  </a:txBody>
                  <a:tcPr marL="9525" marR="9525" marT="9525" marB="0"/>
                </a:tc>
                <a:tc>
                  <a:txBody>
                    <a:bodyPr/>
                    <a:lstStyle/>
                    <a:p>
                      <a:pPr algn="ctr" fontAlgn="t"/>
                      <a:r>
                        <a:rPr lang="el-GR" sz="1400" b="0" i="0" u="none" strike="noStrike">
                          <a:solidFill>
                            <a:srgbClr val="000000"/>
                          </a:solidFill>
                          <a:effectLst/>
                          <a:latin typeface="Calibri" panose="020F0502020204030204" pitchFamily="34" charset="0"/>
                        </a:rPr>
                        <a:t>Δ -0,7 %</a:t>
                      </a:r>
                    </a:p>
                  </a:txBody>
                  <a:tcPr marL="9525" marR="9525" marT="9525" marB="0"/>
                </a:tc>
                <a:tc>
                  <a:txBody>
                    <a:bodyPr/>
                    <a:lstStyle/>
                    <a:p>
                      <a:pPr algn="ctr" fontAlgn="t"/>
                      <a:r>
                        <a:rPr lang="el-GR" sz="1400" b="0" i="0" u="none" strike="noStrike" dirty="0">
                          <a:solidFill>
                            <a:srgbClr val="000000"/>
                          </a:solidFill>
                          <a:effectLst/>
                          <a:latin typeface="Calibri" panose="020F0502020204030204" pitchFamily="34" charset="0"/>
                        </a:rPr>
                        <a:t>Δ -2,1 %</a:t>
                      </a:r>
                    </a:p>
                  </a:txBody>
                  <a:tcPr marL="9525" marR="9525" marT="9525" marB="0"/>
                </a:tc>
                <a:extLst>
                  <a:ext uri="{0D108BD9-81ED-4DB2-BD59-A6C34878D82A}">
                    <a16:rowId xmlns:a16="http://schemas.microsoft.com/office/drawing/2014/main" val="223233907"/>
                  </a:ext>
                </a:extLst>
              </a:tr>
            </a:tbl>
          </a:graphicData>
        </a:graphic>
      </p:graphicFrame>
    </p:spTree>
    <p:extLst>
      <p:ext uri="{BB962C8B-B14F-4D97-AF65-F5344CB8AC3E}">
        <p14:creationId xmlns:p14="http://schemas.microsoft.com/office/powerpoint/2010/main" val="156415060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272591" y="639000"/>
            <a:ext cx="4817344" cy="523220"/>
          </a:xfrm>
          <a:prstGeom prst="rect">
            <a:avLst/>
          </a:prstGeom>
          <a:noFill/>
        </p:spPr>
        <p:txBody>
          <a:bodyPr wrap="none" rtlCol="0">
            <a:spAutoFit/>
          </a:bodyPr>
          <a:lstStyle/>
          <a:p>
            <a:r>
              <a:rPr lang="cs-CZ" sz="1400" dirty="0"/>
              <a:t>Zdroj: </a:t>
            </a:r>
            <a:r>
              <a:rPr lang="cs-CZ" sz="1400" kern="0" dirty="0"/>
              <a:t>NRHOSP 2010 – 2018, </a:t>
            </a:r>
            <a:r>
              <a:rPr lang="cs-CZ" sz="1400" b="1" kern="0" dirty="0"/>
              <a:t>Liberecký kraj</a:t>
            </a:r>
          </a:p>
          <a:p>
            <a:r>
              <a:rPr lang="cs-CZ" sz="1400" kern="0" dirty="0">
                <a:solidFill>
                  <a:srgbClr val="000000"/>
                </a:solidFill>
              </a:rPr>
              <a:t>Počet </a:t>
            </a:r>
            <a:r>
              <a:rPr lang="cs-CZ" sz="1400" kern="0" dirty="0" smtClean="0">
                <a:solidFill>
                  <a:srgbClr val="000000"/>
                </a:solidFill>
              </a:rPr>
              <a:t>obyvatel LBK hospitalizovaných </a:t>
            </a:r>
            <a:r>
              <a:rPr lang="cs-CZ" sz="1400" kern="0" dirty="0">
                <a:solidFill>
                  <a:srgbClr val="000000"/>
                </a:solidFill>
              </a:rPr>
              <a:t>při akutních hospitalizací.</a:t>
            </a:r>
          </a:p>
        </p:txBody>
      </p:sp>
      <p:sp>
        <p:nvSpPr>
          <p:cNvPr id="8" name="TextBox 7"/>
          <p:cNvSpPr txBox="1"/>
          <p:nvPr/>
        </p:nvSpPr>
        <p:spPr>
          <a:xfrm>
            <a:off x="7723633" y="1462744"/>
            <a:ext cx="4264152" cy="2893100"/>
          </a:xfrm>
          <a:prstGeom prst="rect">
            <a:avLst/>
          </a:prstGeom>
          <a:noFill/>
          <a:ln>
            <a:noFill/>
          </a:ln>
        </p:spPr>
        <p:txBody>
          <a:bodyPr wrap="square" rtlCol="0">
            <a:spAutoFit/>
          </a:bodyPr>
          <a:lstStyle/>
          <a:p>
            <a:r>
              <a:rPr lang="cs-CZ" sz="1400" kern="0" dirty="0"/>
              <a:t>Za poslední roky počet akutních hospitalizací </a:t>
            </a:r>
            <a:r>
              <a:rPr lang="cs-CZ" sz="1400" kern="0" dirty="0" smtClean="0"/>
              <a:t>klesá</a:t>
            </a:r>
            <a:r>
              <a:rPr lang="cs-CZ" sz="1400" kern="0" dirty="0"/>
              <a:t>.</a:t>
            </a:r>
          </a:p>
          <a:p>
            <a:endParaRPr lang="cs-CZ" sz="1400" kern="0" dirty="0"/>
          </a:p>
          <a:p>
            <a:r>
              <a:rPr lang="cs-CZ" sz="1400" kern="0" dirty="0"/>
              <a:t>V roce 2018 bylo zaznamenáno v ČR 1 999 367 akutních hospitalizací, což je o 15 712 méně než v roce 2017 a o 84 818 méně než v roce 2014. meziroční pokles objemu této péče činí přibližně </a:t>
            </a:r>
            <a:r>
              <a:rPr lang="cs-CZ" sz="1400" kern="0" dirty="0" smtClean="0"/>
              <a:t>-</a:t>
            </a:r>
            <a:r>
              <a:rPr lang="cs-CZ" sz="1400" kern="0" dirty="0"/>
              <a:t>0,8% až – 1,6%. </a:t>
            </a:r>
          </a:p>
          <a:p>
            <a:endParaRPr lang="cs-CZ" sz="1400" kern="0" dirty="0"/>
          </a:p>
          <a:p>
            <a:r>
              <a:rPr lang="cs-CZ" sz="1400" kern="0" dirty="0"/>
              <a:t>V Libereckém kraji bylo roce 2018 zaznamenáno </a:t>
            </a:r>
          </a:p>
          <a:p>
            <a:r>
              <a:rPr lang="cs-CZ" sz="1400" kern="0" dirty="0"/>
              <a:t>86 448 akutních </a:t>
            </a:r>
            <a:r>
              <a:rPr lang="cs-CZ" sz="1400" kern="0" dirty="0" smtClean="0"/>
              <a:t>hospitalizací u obyvatel kraje </a:t>
            </a:r>
            <a:r>
              <a:rPr lang="cs-CZ" sz="1400" kern="0" dirty="0"/>
              <a:t>a došlo tak oproti minulému roku k poklesu. Meziroční pokles objemu této péče činí mezi roky 2018 a 2017 1,8 %. </a:t>
            </a:r>
          </a:p>
          <a:p>
            <a:r>
              <a:rPr lang="cs-CZ" sz="1400" kern="0" dirty="0"/>
              <a:t>V přepočtu na 100 tisíc obyvatel se Liberecký kraj nachází nad průměrem ČR.</a:t>
            </a:r>
          </a:p>
        </p:txBody>
      </p:sp>
      <p:sp>
        <p:nvSpPr>
          <p:cNvPr id="2" name="Title 1"/>
          <p:cNvSpPr>
            <a:spLocks noGrp="1"/>
          </p:cNvSpPr>
          <p:nvPr>
            <p:ph type="title"/>
          </p:nvPr>
        </p:nvSpPr>
        <p:spPr>
          <a:xfrm>
            <a:off x="272591" y="160257"/>
            <a:ext cx="10515600" cy="631595"/>
          </a:xfrm>
        </p:spPr>
        <p:txBody>
          <a:bodyPr>
            <a:normAutofit/>
          </a:bodyPr>
          <a:lstStyle/>
          <a:p>
            <a:r>
              <a:rPr lang="cs-CZ" dirty="0"/>
              <a:t>P</a:t>
            </a:r>
            <a:r>
              <a:rPr lang="en-US" dirty="0" err="1"/>
              <a:t>očet</a:t>
            </a:r>
            <a:r>
              <a:rPr lang="en-US" dirty="0"/>
              <a:t> </a:t>
            </a:r>
            <a:r>
              <a:rPr lang="cs-CZ" dirty="0" smtClean="0"/>
              <a:t>akutních hospitalizací u obyvatel </a:t>
            </a:r>
            <a:r>
              <a:rPr lang="cs-CZ" dirty="0"/>
              <a:t>LBK </a:t>
            </a:r>
            <a:endParaRPr lang="en-US" dirty="0"/>
          </a:p>
        </p:txBody>
      </p:sp>
      <p:graphicFrame>
        <p:nvGraphicFramePr>
          <p:cNvPr id="10" name="Graf 9">
            <a:extLst>
              <a:ext uri="{FF2B5EF4-FFF2-40B4-BE49-F238E27FC236}">
                <a16:creationId xmlns:a16="http://schemas.microsoft.com/office/drawing/2014/main" id="{6BCF70D9-B27F-4321-B5B5-6C6FB7E6555F}"/>
              </a:ext>
            </a:extLst>
          </p:cNvPr>
          <p:cNvGraphicFramePr/>
          <p:nvPr>
            <p:extLst/>
          </p:nvPr>
        </p:nvGraphicFramePr>
        <p:xfrm>
          <a:off x="470013" y="1176945"/>
          <a:ext cx="6940550" cy="3460321"/>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4" name="Tabulka 13">
            <a:extLst>
              <a:ext uri="{FF2B5EF4-FFF2-40B4-BE49-F238E27FC236}">
                <a16:creationId xmlns:a16="http://schemas.microsoft.com/office/drawing/2014/main" id="{841B49F1-5543-46D9-B2E3-254E18BBE177}"/>
              </a:ext>
            </a:extLst>
          </p:cNvPr>
          <p:cNvGraphicFramePr>
            <a:graphicFrameLocks noGrp="1"/>
          </p:cNvGraphicFramePr>
          <p:nvPr>
            <p:extLst/>
          </p:nvPr>
        </p:nvGraphicFramePr>
        <p:xfrm>
          <a:off x="1298637" y="1622670"/>
          <a:ext cx="5931351" cy="410351"/>
        </p:xfrm>
        <a:graphic>
          <a:graphicData uri="http://schemas.openxmlformats.org/drawingml/2006/table">
            <a:tbl>
              <a:tblPr firstRow="1" bandRow="1">
                <a:tableStyleId>{2D5ABB26-0587-4C30-8999-92F81FD0307C}</a:tableStyleId>
              </a:tblPr>
              <a:tblGrid>
                <a:gridCol w="659039">
                  <a:extLst>
                    <a:ext uri="{9D8B030D-6E8A-4147-A177-3AD203B41FA5}">
                      <a16:colId xmlns:a16="http://schemas.microsoft.com/office/drawing/2014/main" val="153523026"/>
                    </a:ext>
                  </a:extLst>
                </a:gridCol>
                <a:gridCol w="659039">
                  <a:extLst>
                    <a:ext uri="{9D8B030D-6E8A-4147-A177-3AD203B41FA5}">
                      <a16:colId xmlns:a16="http://schemas.microsoft.com/office/drawing/2014/main" val="2003258456"/>
                    </a:ext>
                  </a:extLst>
                </a:gridCol>
                <a:gridCol w="659039">
                  <a:extLst>
                    <a:ext uri="{9D8B030D-6E8A-4147-A177-3AD203B41FA5}">
                      <a16:colId xmlns:a16="http://schemas.microsoft.com/office/drawing/2014/main" val="673700185"/>
                    </a:ext>
                  </a:extLst>
                </a:gridCol>
                <a:gridCol w="659039">
                  <a:extLst>
                    <a:ext uri="{9D8B030D-6E8A-4147-A177-3AD203B41FA5}">
                      <a16:colId xmlns:a16="http://schemas.microsoft.com/office/drawing/2014/main" val="3836836819"/>
                    </a:ext>
                  </a:extLst>
                </a:gridCol>
                <a:gridCol w="659039">
                  <a:extLst>
                    <a:ext uri="{9D8B030D-6E8A-4147-A177-3AD203B41FA5}">
                      <a16:colId xmlns:a16="http://schemas.microsoft.com/office/drawing/2014/main" val="4184359134"/>
                    </a:ext>
                  </a:extLst>
                </a:gridCol>
                <a:gridCol w="659039">
                  <a:extLst>
                    <a:ext uri="{9D8B030D-6E8A-4147-A177-3AD203B41FA5}">
                      <a16:colId xmlns:a16="http://schemas.microsoft.com/office/drawing/2014/main" val="297618691"/>
                    </a:ext>
                  </a:extLst>
                </a:gridCol>
                <a:gridCol w="659039">
                  <a:extLst>
                    <a:ext uri="{9D8B030D-6E8A-4147-A177-3AD203B41FA5}">
                      <a16:colId xmlns:a16="http://schemas.microsoft.com/office/drawing/2014/main" val="1616585500"/>
                    </a:ext>
                  </a:extLst>
                </a:gridCol>
                <a:gridCol w="659039">
                  <a:extLst>
                    <a:ext uri="{9D8B030D-6E8A-4147-A177-3AD203B41FA5}">
                      <a16:colId xmlns:a16="http://schemas.microsoft.com/office/drawing/2014/main" val="3639039927"/>
                    </a:ext>
                  </a:extLst>
                </a:gridCol>
                <a:gridCol w="659039">
                  <a:extLst>
                    <a:ext uri="{9D8B030D-6E8A-4147-A177-3AD203B41FA5}">
                      <a16:colId xmlns:a16="http://schemas.microsoft.com/office/drawing/2014/main" val="3465488524"/>
                    </a:ext>
                  </a:extLst>
                </a:gridCol>
              </a:tblGrid>
              <a:tr h="410351">
                <a:tc>
                  <a:txBody>
                    <a:bodyPr/>
                    <a:lstStyle/>
                    <a:p>
                      <a:endParaRPr lang="cs-CZ" dirty="0">
                        <a:solidFill>
                          <a:schemeClr val="tx1"/>
                        </a:solidFill>
                      </a:endParaRPr>
                    </a:p>
                  </a:txBody>
                  <a:tcPr/>
                </a:tc>
                <a:tc>
                  <a:txBody>
                    <a:bodyPr/>
                    <a:lstStyle/>
                    <a:p>
                      <a:pPr algn="l" fontAlgn="t"/>
                      <a:r>
                        <a:rPr lang="el-GR" sz="1400" b="0" i="0" u="none" strike="noStrike" dirty="0">
                          <a:solidFill>
                            <a:srgbClr val="000000"/>
                          </a:solidFill>
                          <a:effectLst/>
                          <a:latin typeface="Calibri" panose="020F0502020204030204" pitchFamily="34" charset="0"/>
                        </a:rPr>
                        <a:t>Δ -1,1 %</a:t>
                      </a:r>
                    </a:p>
                  </a:txBody>
                  <a:tcPr marL="9525" marR="9525" marT="9525" marB="0"/>
                </a:tc>
                <a:tc>
                  <a:txBody>
                    <a:bodyPr/>
                    <a:lstStyle/>
                    <a:p>
                      <a:pPr algn="l" fontAlgn="t"/>
                      <a:r>
                        <a:rPr lang="el-GR" sz="1400" b="0" i="0" u="none" strike="noStrike">
                          <a:solidFill>
                            <a:srgbClr val="000000"/>
                          </a:solidFill>
                          <a:effectLst/>
                          <a:latin typeface="Calibri" panose="020F0502020204030204" pitchFamily="34" charset="0"/>
                        </a:rPr>
                        <a:t>Δ -0,2 %</a:t>
                      </a:r>
                    </a:p>
                  </a:txBody>
                  <a:tcPr marL="9525" marR="9525" marT="9525" marB="0"/>
                </a:tc>
                <a:tc>
                  <a:txBody>
                    <a:bodyPr/>
                    <a:lstStyle/>
                    <a:p>
                      <a:pPr algn="l" fontAlgn="t"/>
                      <a:r>
                        <a:rPr lang="el-GR" sz="1400" b="0" i="0" u="none" strike="noStrike">
                          <a:solidFill>
                            <a:srgbClr val="000000"/>
                          </a:solidFill>
                          <a:effectLst/>
                          <a:latin typeface="Calibri" panose="020F0502020204030204" pitchFamily="34" charset="0"/>
                        </a:rPr>
                        <a:t>Δ -3,7 %</a:t>
                      </a:r>
                    </a:p>
                  </a:txBody>
                  <a:tcPr marL="9525" marR="9525" marT="9525" marB="0"/>
                </a:tc>
                <a:tc>
                  <a:txBody>
                    <a:bodyPr/>
                    <a:lstStyle/>
                    <a:p>
                      <a:pPr algn="l" fontAlgn="t"/>
                      <a:r>
                        <a:rPr lang="el-GR" sz="1400" b="0" i="0" u="none" strike="noStrike">
                          <a:solidFill>
                            <a:srgbClr val="000000"/>
                          </a:solidFill>
                          <a:effectLst/>
                          <a:latin typeface="Calibri" panose="020F0502020204030204" pitchFamily="34" charset="0"/>
                        </a:rPr>
                        <a:t>Δ -0,1 %</a:t>
                      </a:r>
                    </a:p>
                  </a:txBody>
                  <a:tcPr marL="9525" marR="9525" marT="9525" marB="0"/>
                </a:tc>
                <a:tc>
                  <a:txBody>
                    <a:bodyPr/>
                    <a:lstStyle/>
                    <a:p>
                      <a:pPr algn="l" fontAlgn="t"/>
                      <a:r>
                        <a:rPr lang="el-GR" sz="1400" b="0" i="0" u="none" strike="noStrike">
                          <a:solidFill>
                            <a:srgbClr val="000000"/>
                          </a:solidFill>
                          <a:effectLst/>
                          <a:latin typeface="Calibri" panose="020F0502020204030204" pitchFamily="34" charset="0"/>
                        </a:rPr>
                        <a:t>Δ -4,6 %</a:t>
                      </a:r>
                    </a:p>
                  </a:txBody>
                  <a:tcPr marL="9525" marR="9525" marT="9525" marB="0"/>
                </a:tc>
                <a:tc>
                  <a:txBody>
                    <a:bodyPr/>
                    <a:lstStyle/>
                    <a:p>
                      <a:pPr algn="l" fontAlgn="t"/>
                      <a:r>
                        <a:rPr lang="el-GR" sz="1400" b="0" i="0" u="none" strike="noStrike">
                          <a:solidFill>
                            <a:srgbClr val="000000"/>
                          </a:solidFill>
                          <a:effectLst/>
                          <a:latin typeface="Calibri" panose="020F0502020204030204" pitchFamily="34" charset="0"/>
                        </a:rPr>
                        <a:t>Δ -2,1 %</a:t>
                      </a:r>
                    </a:p>
                  </a:txBody>
                  <a:tcPr marL="9525" marR="9525" marT="9525" marB="0"/>
                </a:tc>
                <a:tc>
                  <a:txBody>
                    <a:bodyPr/>
                    <a:lstStyle/>
                    <a:p>
                      <a:pPr algn="l" fontAlgn="t"/>
                      <a:r>
                        <a:rPr lang="el-GR" sz="1400" b="0" i="0" u="none" strike="noStrike">
                          <a:solidFill>
                            <a:srgbClr val="000000"/>
                          </a:solidFill>
                          <a:effectLst/>
                          <a:latin typeface="Calibri" panose="020F0502020204030204" pitchFamily="34" charset="0"/>
                        </a:rPr>
                        <a:t>Δ -0,7 %</a:t>
                      </a:r>
                    </a:p>
                  </a:txBody>
                  <a:tcPr marL="9525" marR="9525" marT="9525" marB="0"/>
                </a:tc>
                <a:tc>
                  <a:txBody>
                    <a:bodyPr/>
                    <a:lstStyle/>
                    <a:p>
                      <a:pPr algn="l" fontAlgn="t"/>
                      <a:r>
                        <a:rPr lang="el-GR" sz="1400" b="0" i="0" u="none" strike="noStrike" dirty="0">
                          <a:solidFill>
                            <a:srgbClr val="000000"/>
                          </a:solidFill>
                          <a:effectLst/>
                          <a:latin typeface="Calibri" panose="020F0502020204030204" pitchFamily="34" charset="0"/>
                        </a:rPr>
                        <a:t>Δ -1,8 %</a:t>
                      </a:r>
                    </a:p>
                  </a:txBody>
                  <a:tcPr marL="9525" marR="9525" marT="9525" marB="0"/>
                </a:tc>
                <a:extLst>
                  <a:ext uri="{0D108BD9-81ED-4DB2-BD59-A6C34878D82A}">
                    <a16:rowId xmlns:a16="http://schemas.microsoft.com/office/drawing/2014/main" val="223233907"/>
                  </a:ext>
                </a:extLst>
              </a:tr>
            </a:tbl>
          </a:graphicData>
        </a:graphic>
      </p:graphicFrame>
      <p:graphicFrame>
        <p:nvGraphicFramePr>
          <p:cNvPr id="15" name="Tabulka 14">
            <a:extLst>
              <a:ext uri="{FF2B5EF4-FFF2-40B4-BE49-F238E27FC236}">
                <a16:creationId xmlns:a16="http://schemas.microsoft.com/office/drawing/2014/main" id="{B7DB6C34-848D-4D71-B1B3-2A15FB5B7C34}"/>
              </a:ext>
            </a:extLst>
          </p:cNvPr>
          <p:cNvGraphicFramePr>
            <a:graphicFrameLocks noGrp="1"/>
          </p:cNvGraphicFramePr>
          <p:nvPr>
            <p:extLst/>
          </p:nvPr>
        </p:nvGraphicFramePr>
        <p:xfrm>
          <a:off x="470013" y="5232160"/>
          <a:ext cx="6820470" cy="917538"/>
        </p:xfrm>
        <a:graphic>
          <a:graphicData uri="http://schemas.openxmlformats.org/drawingml/2006/table">
            <a:tbl>
              <a:tblPr firstRow="1" bandRow="1">
                <a:tableStyleId>{2D5ABB26-0587-4C30-8999-92F81FD0307C}</a:tableStyleId>
              </a:tblPr>
              <a:tblGrid>
                <a:gridCol w="682047">
                  <a:extLst>
                    <a:ext uri="{9D8B030D-6E8A-4147-A177-3AD203B41FA5}">
                      <a16:colId xmlns:a16="http://schemas.microsoft.com/office/drawing/2014/main" val="3719629711"/>
                    </a:ext>
                  </a:extLst>
                </a:gridCol>
                <a:gridCol w="682047">
                  <a:extLst>
                    <a:ext uri="{9D8B030D-6E8A-4147-A177-3AD203B41FA5}">
                      <a16:colId xmlns:a16="http://schemas.microsoft.com/office/drawing/2014/main" val="153523026"/>
                    </a:ext>
                  </a:extLst>
                </a:gridCol>
                <a:gridCol w="682047">
                  <a:extLst>
                    <a:ext uri="{9D8B030D-6E8A-4147-A177-3AD203B41FA5}">
                      <a16:colId xmlns:a16="http://schemas.microsoft.com/office/drawing/2014/main" val="2003258456"/>
                    </a:ext>
                  </a:extLst>
                </a:gridCol>
                <a:gridCol w="682047">
                  <a:extLst>
                    <a:ext uri="{9D8B030D-6E8A-4147-A177-3AD203B41FA5}">
                      <a16:colId xmlns:a16="http://schemas.microsoft.com/office/drawing/2014/main" val="673700185"/>
                    </a:ext>
                  </a:extLst>
                </a:gridCol>
                <a:gridCol w="682047">
                  <a:extLst>
                    <a:ext uri="{9D8B030D-6E8A-4147-A177-3AD203B41FA5}">
                      <a16:colId xmlns:a16="http://schemas.microsoft.com/office/drawing/2014/main" val="3836836819"/>
                    </a:ext>
                  </a:extLst>
                </a:gridCol>
                <a:gridCol w="682047">
                  <a:extLst>
                    <a:ext uri="{9D8B030D-6E8A-4147-A177-3AD203B41FA5}">
                      <a16:colId xmlns:a16="http://schemas.microsoft.com/office/drawing/2014/main" val="4184359134"/>
                    </a:ext>
                  </a:extLst>
                </a:gridCol>
                <a:gridCol w="682047">
                  <a:extLst>
                    <a:ext uri="{9D8B030D-6E8A-4147-A177-3AD203B41FA5}">
                      <a16:colId xmlns:a16="http://schemas.microsoft.com/office/drawing/2014/main" val="297618691"/>
                    </a:ext>
                  </a:extLst>
                </a:gridCol>
                <a:gridCol w="682047">
                  <a:extLst>
                    <a:ext uri="{9D8B030D-6E8A-4147-A177-3AD203B41FA5}">
                      <a16:colId xmlns:a16="http://schemas.microsoft.com/office/drawing/2014/main" val="1616585500"/>
                    </a:ext>
                  </a:extLst>
                </a:gridCol>
                <a:gridCol w="682047">
                  <a:extLst>
                    <a:ext uri="{9D8B030D-6E8A-4147-A177-3AD203B41FA5}">
                      <a16:colId xmlns:a16="http://schemas.microsoft.com/office/drawing/2014/main" val="3639039927"/>
                    </a:ext>
                  </a:extLst>
                </a:gridCol>
                <a:gridCol w="682047">
                  <a:extLst>
                    <a:ext uri="{9D8B030D-6E8A-4147-A177-3AD203B41FA5}">
                      <a16:colId xmlns:a16="http://schemas.microsoft.com/office/drawing/2014/main" val="398991580"/>
                    </a:ext>
                  </a:extLst>
                </a:gridCol>
              </a:tblGrid>
              <a:tr h="305846">
                <a:tc>
                  <a:txBody>
                    <a:bodyPr/>
                    <a:lstStyle/>
                    <a:p>
                      <a:pPr algn="ctr"/>
                      <a:endParaRPr lang="cs-CZ" sz="1400" dirty="0">
                        <a:solidFill>
                          <a:schemeClr val="tx1"/>
                        </a:solidFill>
                      </a:endParaRPr>
                    </a:p>
                  </a:txBody>
                  <a:tcPr anchor="ctr">
                    <a:lnB w="12700" cap="flat" cmpd="sng" algn="ctr">
                      <a:solidFill>
                        <a:schemeClr val="tx1"/>
                      </a:solidFill>
                      <a:prstDash val="solid"/>
                      <a:round/>
                      <a:headEnd type="none" w="med" len="med"/>
                      <a:tailEnd type="none" w="med" len="med"/>
                    </a:lnB>
                  </a:tcPr>
                </a:tc>
                <a:tc>
                  <a:txBody>
                    <a:bodyPr/>
                    <a:lstStyle/>
                    <a:p>
                      <a:pPr algn="ctr" fontAlgn="b"/>
                      <a:r>
                        <a:rPr lang="cs-CZ" sz="1400" b="1" i="0" u="none" strike="noStrike" dirty="0">
                          <a:solidFill>
                            <a:srgbClr val="000000"/>
                          </a:solidFill>
                          <a:effectLst/>
                          <a:latin typeface="Calibri" panose="020F0502020204030204" pitchFamily="34" charset="0"/>
                        </a:rPr>
                        <a:t>2010</a:t>
                      </a:r>
                    </a:p>
                  </a:txBody>
                  <a:tcPr marL="9525" marR="9525" marT="9525" marB="0" anchor="ctr">
                    <a:lnB w="12700" cap="flat" cmpd="sng" algn="ctr">
                      <a:solidFill>
                        <a:schemeClr val="tx1"/>
                      </a:solidFill>
                      <a:prstDash val="solid"/>
                      <a:round/>
                      <a:headEnd type="none" w="med" len="med"/>
                      <a:tailEnd type="none" w="med" len="med"/>
                    </a:lnB>
                  </a:tcPr>
                </a:tc>
                <a:tc>
                  <a:txBody>
                    <a:bodyPr/>
                    <a:lstStyle/>
                    <a:p>
                      <a:pPr algn="ctr" fontAlgn="b"/>
                      <a:r>
                        <a:rPr lang="cs-CZ" sz="1400" b="1" i="0" u="none" strike="noStrike" dirty="0">
                          <a:solidFill>
                            <a:srgbClr val="000000"/>
                          </a:solidFill>
                          <a:effectLst/>
                          <a:latin typeface="Calibri" panose="020F0502020204030204" pitchFamily="34" charset="0"/>
                        </a:rPr>
                        <a:t>2011</a:t>
                      </a:r>
                    </a:p>
                  </a:txBody>
                  <a:tcPr marL="9525" marR="9525" marT="9525" marB="0" anchor="ctr">
                    <a:lnB w="12700" cap="flat" cmpd="sng" algn="ctr">
                      <a:solidFill>
                        <a:schemeClr val="tx1"/>
                      </a:solidFill>
                      <a:prstDash val="solid"/>
                      <a:round/>
                      <a:headEnd type="none" w="med" len="med"/>
                      <a:tailEnd type="none" w="med" len="med"/>
                    </a:lnB>
                  </a:tcPr>
                </a:tc>
                <a:tc>
                  <a:txBody>
                    <a:bodyPr/>
                    <a:lstStyle/>
                    <a:p>
                      <a:pPr algn="ctr" fontAlgn="b"/>
                      <a:r>
                        <a:rPr lang="cs-CZ" sz="1400" b="1" i="0" u="none" strike="noStrike" dirty="0">
                          <a:solidFill>
                            <a:srgbClr val="000000"/>
                          </a:solidFill>
                          <a:effectLst/>
                          <a:latin typeface="Calibri" panose="020F0502020204030204" pitchFamily="34" charset="0"/>
                        </a:rPr>
                        <a:t>2012</a:t>
                      </a:r>
                    </a:p>
                  </a:txBody>
                  <a:tcPr marL="9525" marR="9525" marT="9525" marB="0" anchor="ctr">
                    <a:lnB w="12700" cap="flat" cmpd="sng" algn="ctr">
                      <a:solidFill>
                        <a:schemeClr val="tx1"/>
                      </a:solidFill>
                      <a:prstDash val="solid"/>
                      <a:round/>
                      <a:headEnd type="none" w="med" len="med"/>
                      <a:tailEnd type="none" w="med" len="med"/>
                    </a:lnB>
                  </a:tcPr>
                </a:tc>
                <a:tc>
                  <a:txBody>
                    <a:bodyPr/>
                    <a:lstStyle/>
                    <a:p>
                      <a:pPr algn="ctr" fontAlgn="b"/>
                      <a:r>
                        <a:rPr lang="cs-CZ" sz="1400" b="1" i="0" u="none" strike="noStrike" dirty="0">
                          <a:solidFill>
                            <a:srgbClr val="000000"/>
                          </a:solidFill>
                          <a:effectLst/>
                          <a:latin typeface="Calibri" panose="020F0502020204030204" pitchFamily="34" charset="0"/>
                        </a:rPr>
                        <a:t>2013</a:t>
                      </a:r>
                    </a:p>
                  </a:txBody>
                  <a:tcPr marL="9525" marR="9525" marT="9525" marB="0" anchor="ctr">
                    <a:lnB w="12700" cap="flat" cmpd="sng" algn="ctr">
                      <a:solidFill>
                        <a:schemeClr val="tx1"/>
                      </a:solidFill>
                      <a:prstDash val="solid"/>
                      <a:round/>
                      <a:headEnd type="none" w="med" len="med"/>
                      <a:tailEnd type="none" w="med" len="med"/>
                    </a:lnB>
                  </a:tcPr>
                </a:tc>
                <a:tc>
                  <a:txBody>
                    <a:bodyPr/>
                    <a:lstStyle/>
                    <a:p>
                      <a:pPr algn="ctr" fontAlgn="b"/>
                      <a:r>
                        <a:rPr lang="cs-CZ" sz="1400" b="1" i="0" u="none" strike="noStrike" dirty="0">
                          <a:solidFill>
                            <a:srgbClr val="000000"/>
                          </a:solidFill>
                          <a:effectLst/>
                          <a:latin typeface="Calibri" panose="020F0502020204030204" pitchFamily="34" charset="0"/>
                        </a:rPr>
                        <a:t>2014</a:t>
                      </a:r>
                    </a:p>
                  </a:txBody>
                  <a:tcPr marL="9525" marR="9525" marT="9525" marB="0" anchor="ctr">
                    <a:lnB w="12700" cap="flat" cmpd="sng" algn="ctr">
                      <a:solidFill>
                        <a:schemeClr val="tx1"/>
                      </a:solidFill>
                      <a:prstDash val="solid"/>
                      <a:round/>
                      <a:headEnd type="none" w="med" len="med"/>
                      <a:tailEnd type="none" w="med" len="med"/>
                    </a:lnB>
                  </a:tcPr>
                </a:tc>
                <a:tc>
                  <a:txBody>
                    <a:bodyPr/>
                    <a:lstStyle/>
                    <a:p>
                      <a:pPr algn="ctr" fontAlgn="b"/>
                      <a:r>
                        <a:rPr lang="cs-CZ" sz="1400" b="1" i="0" u="none" strike="noStrike" dirty="0">
                          <a:solidFill>
                            <a:srgbClr val="000000"/>
                          </a:solidFill>
                          <a:effectLst/>
                          <a:latin typeface="Calibri" panose="020F0502020204030204" pitchFamily="34" charset="0"/>
                        </a:rPr>
                        <a:t>2015</a:t>
                      </a:r>
                    </a:p>
                  </a:txBody>
                  <a:tcPr marL="9525" marR="9525" marT="9525" marB="0" anchor="ctr">
                    <a:lnB w="12700" cap="flat" cmpd="sng" algn="ctr">
                      <a:solidFill>
                        <a:schemeClr val="tx1"/>
                      </a:solidFill>
                      <a:prstDash val="solid"/>
                      <a:round/>
                      <a:headEnd type="none" w="med" len="med"/>
                      <a:tailEnd type="none" w="med" len="med"/>
                    </a:lnB>
                  </a:tcPr>
                </a:tc>
                <a:tc>
                  <a:txBody>
                    <a:bodyPr/>
                    <a:lstStyle/>
                    <a:p>
                      <a:pPr algn="ctr" fontAlgn="b"/>
                      <a:r>
                        <a:rPr lang="cs-CZ" sz="1400" b="1" i="0" u="none" strike="noStrike" dirty="0">
                          <a:solidFill>
                            <a:srgbClr val="000000"/>
                          </a:solidFill>
                          <a:effectLst/>
                          <a:latin typeface="Calibri" panose="020F0502020204030204" pitchFamily="34" charset="0"/>
                        </a:rPr>
                        <a:t>2016</a:t>
                      </a:r>
                    </a:p>
                  </a:txBody>
                  <a:tcPr marL="9525" marR="9525" marT="9525" marB="0" anchor="ctr">
                    <a:lnB w="12700" cap="flat" cmpd="sng" algn="ctr">
                      <a:solidFill>
                        <a:schemeClr val="tx1"/>
                      </a:solidFill>
                      <a:prstDash val="solid"/>
                      <a:round/>
                      <a:headEnd type="none" w="med" len="med"/>
                      <a:tailEnd type="none" w="med" len="med"/>
                    </a:lnB>
                  </a:tcPr>
                </a:tc>
                <a:tc>
                  <a:txBody>
                    <a:bodyPr/>
                    <a:lstStyle/>
                    <a:p>
                      <a:pPr algn="ctr" fontAlgn="b"/>
                      <a:r>
                        <a:rPr lang="cs-CZ" sz="1400" b="1" i="0" u="none" strike="noStrike" dirty="0">
                          <a:solidFill>
                            <a:srgbClr val="000000"/>
                          </a:solidFill>
                          <a:effectLst/>
                          <a:latin typeface="Calibri" panose="020F0502020204030204" pitchFamily="34" charset="0"/>
                        </a:rPr>
                        <a:t>2017</a:t>
                      </a:r>
                    </a:p>
                  </a:txBody>
                  <a:tcPr marL="9525" marR="9525" marT="9525" marB="0" anchor="ctr">
                    <a:lnB w="12700" cap="flat" cmpd="sng" algn="ctr">
                      <a:solidFill>
                        <a:schemeClr val="tx1"/>
                      </a:solidFill>
                      <a:prstDash val="solid"/>
                      <a:round/>
                      <a:headEnd type="none" w="med" len="med"/>
                      <a:tailEnd type="none" w="med" len="med"/>
                    </a:lnB>
                  </a:tcPr>
                </a:tc>
                <a:tc>
                  <a:txBody>
                    <a:bodyPr/>
                    <a:lstStyle/>
                    <a:p>
                      <a:pPr algn="ctr" fontAlgn="b"/>
                      <a:r>
                        <a:rPr lang="cs-CZ" sz="1400" b="1" i="0" u="none" strike="noStrike" dirty="0">
                          <a:solidFill>
                            <a:srgbClr val="000000"/>
                          </a:solidFill>
                          <a:effectLst/>
                          <a:latin typeface="Calibri" panose="020F0502020204030204" pitchFamily="34" charset="0"/>
                        </a:rPr>
                        <a:t>2018</a:t>
                      </a:r>
                    </a:p>
                  </a:txBody>
                  <a:tcPr marL="9525" marR="9525" marT="9525" marB="0" anchor="ct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208285124"/>
                  </a:ext>
                </a:extLst>
              </a:tr>
              <a:tr h="305846">
                <a:tc>
                  <a:txBody>
                    <a:bodyPr/>
                    <a:lstStyle/>
                    <a:p>
                      <a:pPr algn="r"/>
                      <a:r>
                        <a:rPr lang="cs-CZ" sz="1400" b="1" i="1" dirty="0">
                          <a:solidFill>
                            <a:schemeClr val="tx1"/>
                          </a:solidFill>
                        </a:rPr>
                        <a:t>ČR</a:t>
                      </a:r>
                    </a:p>
                  </a:txBody>
                  <a:tcPr anchor="ctr">
                    <a:lnT w="12700" cap="flat" cmpd="sng" algn="ctr">
                      <a:solidFill>
                        <a:schemeClr val="tx1"/>
                      </a:solidFill>
                      <a:prstDash val="solid"/>
                      <a:round/>
                      <a:headEnd type="none" w="med" len="med"/>
                      <a:tailEnd type="none" w="med" len="med"/>
                    </a:lnT>
                  </a:tcPr>
                </a:tc>
                <a:tc>
                  <a:txBody>
                    <a:bodyPr/>
                    <a:lstStyle/>
                    <a:p>
                      <a:pPr algn="ctr" fontAlgn="ctr"/>
                      <a:r>
                        <a:rPr lang="cs-CZ" sz="1400" b="0" i="0" u="none" strike="noStrike" dirty="0">
                          <a:solidFill>
                            <a:srgbClr val="000000"/>
                          </a:solidFill>
                          <a:effectLst/>
                          <a:latin typeface="Calibri" panose="020F0502020204030204" pitchFamily="34" charset="0"/>
                        </a:rPr>
                        <a:t>19 562,0</a:t>
                      </a:r>
                    </a:p>
                  </a:txBody>
                  <a:tcPr marL="9525" marR="9525" marT="9525" marB="0" anchor="ctr">
                    <a:lnT w="12700" cap="flat" cmpd="sng" algn="ctr">
                      <a:solidFill>
                        <a:schemeClr val="tx1"/>
                      </a:solidFill>
                      <a:prstDash val="solid"/>
                      <a:round/>
                      <a:headEnd type="none" w="med" len="med"/>
                      <a:tailEnd type="none" w="med" len="med"/>
                    </a:lnT>
                  </a:tcPr>
                </a:tc>
                <a:tc>
                  <a:txBody>
                    <a:bodyPr/>
                    <a:lstStyle/>
                    <a:p>
                      <a:pPr algn="ctr" fontAlgn="ctr"/>
                      <a:r>
                        <a:rPr lang="cs-CZ" sz="1400" b="0" i="0" u="none" strike="noStrike">
                          <a:solidFill>
                            <a:srgbClr val="000000"/>
                          </a:solidFill>
                          <a:effectLst/>
                          <a:latin typeface="Calibri" panose="020F0502020204030204" pitchFamily="34" charset="0"/>
                        </a:rPr>
                        <a:t>19 267,2</a:t>
                      </a:r>
                    </a:p>
                  </a:txBody>
                  <a:tcPr marL="9525" marR="9525" marT="9525" marB="0" anchor="ctr">
                    <a:lnT w="12700" cap="flat" cmpd="sng" algn="ctr">
                      <a:solidFill>
                        <a:schemeClr val="tx1"/>
                      </a:solidFill>
                      <a:prstDash val="solid"/>
                      <a:round/>
                      <a:headEnd type="none" w="med" len="med"/>
                      <a:tailEnd type="none" w="med" len="med"/>
                    </a:lnT>
                  </a:tcPr>
                </a:tc>
                <a:tc>
                  <a:txBody>
                    <a:bodyPr/>
                    <a:lstStyle/>
                    <a:p>
                      <a:pPr algn="ctr" fontAlgn="ctr"/>
                      <a:r>
                        <a:rPr lang="cs-CZ" sz="1400" b="0" i="0" u="none" strike="noStrike">
                          <a:solidFill>
                            <a:srgbClr val="000000"/>
                          </a:solidFill>
                          <a:effectLst/>
                          <a:latin typeface="Calibri" panose="020F0502020204030204" pitchFamily="34" charset="0"/>
                        </a:rPr>
                        <a:t>19 555,3</a:t>
                      </a:r>
                    </a:p>
                  </a:txBody>
                  <a:tcPr marL="9525" marR="9525" marT="9525" marB="0" anchor="ctr">
                    <a:lnT w="12700" cap="flat" cmpd="sng" algn="ctr">
                      <a:solidFill>
                        <a:schemeClr val="tx1"/>
                      </a:solidFill>
                      <a:prstDash val="solid"/>
                      <a:round/>
                      <a:headEnd type="none" w="med" len="med"/>
                      <a:tailEnd type="none" w="med" len="med"/>
                    </a:lnT>
                  </a:tcPr>
                </a:tc>
                <a:tc>
                  <a:txBody>
                    <a:bodyPr/>
                    <a:lstStyle/>
                    <a:p>
                      <a:pPr algn="ctr" fontAlgn="ctr"/>
                      <a:r>
                        <a:rPr lang="cs-CZ" sz="1400" b="0" i="0" u="none" strike="noStrike">
                          <a:solidFill>
                            <a:srgbClr val="000000"/>
                          </a:solidFill>
                          <a:effectLst/>
                          <a:latin typeface="Calibri" panose="020F0502020204030204" pitchFamily="34" charset="0"/>
                        </a:rPr>
                        <a:t>19 600,9</a:t>
                      </a:r>
                    </a:p>
                  </a:txBody>
                  <a:tcPr marL="9525" marR="9525" marT="9525" marB="0" anchor="ctr">
                    <a:lnT w="12700" cap="flat" cmpd="sng" algn="ctr">
                      <a:solidFill>
                        <a:schemeClr val="tx1"/>
                      </a:solidFill>
                      <a:prstDash val="solid"/>
                      <a:round/>
                      <a:headEnd type="none" w="med" len="med"/>
                      <a:tailEnd type="none" w="med" len="med"/>
                    </a:lnT>
                  </a:tcPr>
                </a:tc>
                <a:tc>
                  <a:txBody>
                    <a:bodyPr/>
                    <a:lstStyle/>
                    <a:p>
                      <a:pPr algn="ctr" fontAlgn="ctr"/>
                      <a:r>
                        <a:rPr lang="cs-CZ" sz="1400" b="0" i="0" u="none" strike="noStrike">
                          <a:solidFill>
                            <a:srgbClr val="000000"/>
                          </a:solidFill>
                          <a:effectLst/>
                          <a:latin typeface="Calibri" panose="020F0502020204030204" pitchFamily="34" charset="0"/>
                        </a:rPr>
                        <a:t>19 802,6</a:t>
                      </a:r>
                    </a:p>
                  </a:txBody>
                  <a:tcPr marL="9525" marR="9525" marT="9525" marB="0" anchor="ctr">
                    <a:lnT w="12700" cap="flat" cmpd="sng" algn="ctr">
                      <a:solidFill>
                        <a:schemeClr val="tx1"/>
                      </a:solidFill>
                      <a:prstDash val="solid"/>
                      <a:round/>
                      <a:headEnd type="none" w="med" len="med"/>
                      <a:tailEnd type="none" w="med" len="med"/>
                    </a:lnT>
                  </a:tcPr>
                </a:tc>
                <a:tc>
                  <a:txBody>
                    <a:bodyPr/>
                    <a:lstStyle/>
                    <a:p>
                      <a:pPr algn="ctr" fontAlgn="ctr"/>
                      <a:r>
                        <a:rPr lang="cs-CZ" sz="1400" b="0" i="0" u="none" strike="noStrike">
                          <a:solidFill>
                            <a:srgbClr val="000000"/>
                          </a:solidFill>
                          <a:effectLst/>
                          <a:latin typeface="Calibri" panose="020F0502020204030204" pitchFamily="34" charset="0"/>
                        </a:rPr>
                        <a:t>19 568,2</a:t>
                      </a:r>
                    </a:p>
                  </a:txBody>
                  <a:tcPr marL="9525" marR="9525" marT="9525" marB="0" anchor="ctr">
                    <a:lnT w="12700" cap="flat" cmpd="sng" algn="ctr">
                      <a:solidFill>
                        <a:schemeClr val="tx1"/>
                      </a:solidFill>
                      <a:prstDash val="solid"/>
                      <a:round/>
                      <a:headEnd type="none" w="med" len="med"/>
                      <a:tailEnd type="none" w="med" len="med"/>
                    </a:lnT>
                  </a:tcPr>
                </a:tc>
                <a:tc>
                  <a:txBody>
                    <a:bodyPr/>
                    <a:lstStyle/>
                    <a:p>
                      <a:pPr algn="ctr" fontAlgn="ctr"/>
                      <a:r>
                        <a:rPr lang="cs-CZ" sz="1400" b="0" i="0" u="none" strike="noStrike">
                          <a:solidFill>
                            <a:srgbClr val="000000"/>
                          </a:solidFill>
                          <a:effectLst/>
                          <a:latin typeface="Calibri" panose="020F0502020204030204" pitchFamily="34" charset="0"/>
                        </a:rPr>
                        <a:t>19 378,9</a:t>
                      </a:r>
                    </a:p>
                  </a:txBody>
                  <a:tcPr marL="9525" marR="9525" marT="9525" marB="0" anchor="ctr">
                    <a:lnT w="12700" cap="flat" cmpd="sng" algn="ctr">
                      <a:solidFill>
                        <a:schemeClr val="tx1"/>
                      </a:solidFill>
                      <a:prstDash val="solid"/>
                      <a:round/>
                      <a:headEnd type="none" w="med" len="med"/>
                      <a:tailEnd type="none" w="med" len="med"/>
                    </a:lnT>
                  </a:tcPr>
                </a:tc>
                <a:tc>
                  <a:txBody>
                    <a:bodyPr/>
                    <a:lstStyle/>
                    <a:p>
                      <a:pPr algn="ctr" fontAlgn="ctr"/>
                      <a:r>
                        <a:rPr lang="cs-CZ" sz="1400" b="0" i="0" u="none" strike="noStrike">
                          <a:solidFill>
                            <a:srgbClr val="000000"/>
                          </a:solidFill>
                          <a:effectLst/>
                          <a:latin typeface="Calibri" panose="020F0502020204030204" pitchFamily="34" charset="0"/>
                        </a:rPr>
                        <a:t>19 029,0</a:t>
                      </a:r>
                    </a:p>
                  </a:txBody>
                  <a:tcPr marL="9525" marR="9525" marT="9525" marB="0" anchor="ctr">
                    <a:lnT w="12700" cap="flat" cmpd="sng" algn="ctr">
                      <a:solidFill>
                        <a:schemeClr val="tx1"/>
                      </a:solidFill>
                      <a:prstDash val="solid"/>
                      <a:round/>
                      <a:headEnd type="none" w="med" len="med"/>
                      <a:tailEnd type="none" w="med" len="med"/>
                    </a:lnT>
                  </a:tcPr>
                </a:tc>
                <a:tc>
                  <a:txBody>
                    <a:bodyPr/>
                    <a:lstStyle/>
                    <a:p>
                      <a:pPr algn="ctr" fontAlgn="ctr"/>
                      <a:r>
                        <a:rPr lang="cs-CZ" sz="1400" b="0" i="0" u="none" strike="noStrike">
                          <a:solidFill>
                            <a:srgbClr val="000000"/>
                          </a:solidFill>
                          <a:effectLst/>
                          <a:latin typeface="Calibri" panose="020F0502020204030204" pitchFamily="34" charset="0"/>
                        </a:rPr>
                        <a:t>18 815,0</a:t>
                      </a:r>
                    </a:p>
                  </a:txBody>
                  <a:tcPr marL="9525" marR="9525" marT="9525" marB="0" anchor="ctr">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223233907"/>
                  </a:ext>
                </a:extLst>
              </a:tr>
              <a:tr h="305846">
                <a:tc>
                  <a:txBody>
                    <a:bodyPr/>
                    <a:lstStyle/>
                    <a:p>
                      <a:pPr algn="r"/>
                      <a:r>
                        <a:rPr lang="cs-CZ" sz="1400" b="1" i="1" dirty="0">
                          <a:solidFill>
                            <a:schemeClr val="tx1"/>
                          </a:solidFill>
                        </a:rPr>
                        <a:t>LBK</a:t>
                      </a:r>
                    </a:p>
                  </a:txBody>
                  <a:tcPr anchor="ctr"/>
                </a:tc>
                <a:tc>
                  <a:txBody>
                    <a:bodyPr/>
                    <a:lstStyle/>
                    <a:p>
                      <a:pPr algn="ctr" fontAlgn="ctr"/>
                      <a:r>
                        <a:rPr lang="cs-CZ" sz="1400" b="0" i="0" u="none" strike="noStrike" dirty="0">
                          <a:solidFill>
                            <a:srgbClr val="000000"/>
                          </a:solidFill>
                          <a:effectLst/>
                          <a:latin typeface="Calibri" panose="020F0502020204030204" pitchFamily="34" charset="0"/>
                        </a:rPr>
                        <a:t>22 739,7</a:t>
                      </a:r>
                    </a:p>
                  </a:txBody>
                  <a:tcPr marL="9525"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22 547,5</a:t>
                      </a:r>
                    </a:p>
                  </a:txBody>
                  <a:tcPr marL="9525"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22 489,9</a:t>
                      </a:r>
                    </a:p>
                  </a:txBody>
                  <a:tcPr marL="9525"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21 663,1</a:t>
                      </a:r>
                    </a:p>
                  </a:txBody>
                  <a:tcPr marL="9525"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21 632,2</a:t>
                      </a:r>
                    </a:p>
                  </a:txBody>
                  <a:tcPr marL="9525"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20 615,4</a:t>
                      </a:r>
                    </a:p>
                  </a:txBody>
                  <a:tcPr marL="9525"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20 132,3</a:t>
                      </a:r>
                    </a:p>
                  </a:txBody>
                  <a:tcPr marL="9525"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19 965,6</a:t>
                      </a:r>
                    </a:p>
                  </a:txBody>
                  <a:tcPr marL="9525" marR="9525" marT="9525" marB="0" anchor="ctr"/>
                </a:tc>
                <a:tc>
                  <a:txBody>
                    <a:bodyPr/>
                    <a:lstStyle/>
                    <a:p>
                      <a:pPr algn="ctr" fontAlgn="ctr"/>
                      <a:r>
                        <a:rPr lang="cs-CZ" sz="1400" b="0" i="0" u="none" strike="noStrike" dirty="0">
                          <a:solidFill>
                            <a:srgbClr val="000000"/>
                          </a:solidFill>
                          <a:effectLst/>
                          <a:latin typeface="Calibri" panose="020F0502020204030204" pitchFamily="34" charset="0"/>
                        </a:rPr>
                        <a:t>19 575,7</a:t>
                      </a:r>
                    </a:p>
                  </a:txBody>
                  <a:tcPr marL="9525" marR="9525" marT="9525" marB="0" anchor="ctr"/>
                </a:tc>
                <a:extLst>
                  <a:ext uri="{0D108BD9-81ED-4DB2-BD59-A6C34878D82A}">
                    <a16:rowId xmlns:a16="http://schemas.microsoft.com/office/drawing/2014/main" val="4191835807"/>
                  </a:ext>
                </a:extLst>
              </a:tr>
            </a:tbl>
          </a:graphicData>
        </a:graphic>
      </p:graphicFrame>
      <p:sp>
        <p:nvSpPr>
          <p:cNvPr id="16" name="TextBox 6">
            <a:extLst>
              <a:ext uri="{FF2B5EF4-FFF2-40B4-BE49-F238E27FC236}">
                <a16:creationId xmlns:a16="http://schemas.microsoft.com/office/drawing/2014/main" id="{C76D6536-2856-4FBA-897F-0A20CD578268}"/>
              </a:ext>
            </a:extLst>
          </p:cNvPr>
          <p:cNvSpPr txBox="1"/>
          <p:nvPr/>
        </p:nvSpPr>
        <p:spPr>
          <a:xfrm>
            <a:off x="2241540" y="4891424"/>
            <a:ext cx="3823483" cy="307777"/>
          </a:xfrm>
          <a:prstGeom prst="rect">
            <a:avLst/>
          </a:prstGeom>
          <a:noFill/>
        </p:spPr>
        <p:txBody>
          <a:bodyPr wrap="none" rtlCol="0">
            <a:spAutoFit/>
          </a:bodyPr>
          <a:lstStyle/>
          <a:p>
            <a:r>
              <a:rPr lang="cs-CZ" sz="1400" b="1" kern="0" dirty="0">
                <a:solidFill>
                  <a:srgbClr val="000000"/>
                </a:solidFill>
              </a:rPr>
              <a:t>Počet akutních hospitalizací na 100 tisíc obyvatel</a:t>
            </a:r>
          </a:p>
        </p:txBody>
      </p:sp>
    </p:spTree>
    <p:extLst>
      <p:ext uri="{BB962C8B-B14F-4D97-AF65-F5344CB8AC3E}">
        <p14:creationId xmlns:p14="http://schemas.microsoft.com/office/powerpoint/2010/main" val="178423941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Nadpis 1">
            <a:extLst>
              <a:ext uri="{FF2B5EF4-FFF2-40B4-BE49-F238E27FC236}">
                <a16:creationId xmlns:a16="http://schemas.microsoft.com/office/drawing/2014/main" id="{EA328CEC-C272-456D-B936-D7E722870E2A}"/>
              </a:ext>
            </a:extLst>
          </p:cNvPr>
          <p:cNvSpPr txBox="1">
            <a:spLocks/>
          </p:cNvSpPr>
          <p:nvPr/>
        </p:nvSpPr>
        <p:spPr>
          <a:xfrm>
            <a:off x="257558" y="219455"/>
            <a:ext cx="11829667" cy="53181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lvl="0">
              <a:defRPr/>
            </a:pPr>
            <a:r>
              <a:rPr kumimoji="0" lang="cs-CZ" sz="3200" b="1" i="0" u="none" strike="noStrike" kern="1200" cap="none" spc="0" normalizeH="0" baseline="0" noProof="0" dirty="0">
                <a:ln>
                  <a:noFill/>
                </a:ln>
                <a:solidFill>
                  <a:srgbClr val="C00000"/>
                </a:solidFill>
                <a:uLnTx/>
                <a:uFillTx/>
                <a:latin typeface="Calibri" panose="020F0502020204030204" pitchFamily="34" charset="0"/>
                <a:cs typeface="Calibri" panose="020F0502020204030204" pitchFamily="34" charset="0"/>
              </a:rPr>
              <a:t>Dlouhodobý časový trend v objemu lůžkové péče – ČR</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cs-CZ" sz="3200" b="1" i="0" u="none" strike="noStrike" kern="1200" cap="none" spc="0" normalizeH="0" baseline="0" noProof="0" dirty="0">
              <a:ln>
                <a:noFill/>
              </a:ln>
              <a:solidFill>
                <a:srgbClr val="F6063C"/>
              </a:solidFill>
              <a:uLnTx/>
              <a:uFillTx/>
              <a:latin typeface="Calibri" panose="020F0502020204030204" pitchFamily="34" charset="0"/>
              <a:cs typeface="Calibri" panose="020F0502020204030204" pitchFamily="34" charset="0"/>
            </a:endParaRPr>
          </a:p>
        </p:txBody>
      </p:sp>
      <p:sp>
        <p:nvSpPr>
          <p:cNvPr id="17" name="Pravá složená závorka 16">
            <a:extLst>
              <a:ext uri="{FF2B5EF4-FFF2-40B4-BE49-F238E27FC236}">
                <a16:creationId xmlns:a16="http://schemas.microsoft.com/office/drawing/2014/main" id="{06B13607-9571-4D94-ADC8-BF8492779069}"/>
              </a:ext>
            </a:extLst>
          </p:cNvPr>
          <p:cNvSpPr/>
          <p:nvPr/>
        </p:nvSpPr>
        <p:spPr>
          <a:xfrm>
            <a:off x="6730395" y="3919629"/>
            <a:ext cx="329184" cy="2501645"/>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a:p>
        </p:txBody>
      </p:sp>
      <p:sp>
        <p:nvSpPr>
          <p:cNvPr id="21" name="TextovéPole 20">
            <a:extLst>
              <a:ext uri="{FF2B5EF4-FFF2-40B4-BE49-F238E27FC236}">
                <a16:creationId xmlns:a16="http://schemas.microsoft.com/office/drawing/2014/main" id="{C987A98A-C9ED-430B-AD8F-ACD060A12F60}"/>
              </a:ext>
            </a:extLst>
          </p:cNvPr>
          <p:cNvSpPr txBox="1"/>
          <p:nvPr/>
        </p:nvSpPr>
        <p:spPr>
          <a:xfrm>
            <a:off x="7416993" y="4648504"/>
            <a:ext cx="4199274" cy="923330"/>
          </a:xfrm>
          <a:prstGeom prst="rect">
            <a:avLst/>
          </a:prstGeom>
          <a:noFill/>
        </p:spPr>
        <p:txBody>
          <a:bodyPr wrap="square" rtlCol="0">
            <a:spAutoFit/>
          </a:bodyPr>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cs-CZ" dirty="0"/>
              <a:t>Hospitalizace celkem: pokles 13,0 </a:t>
            </a:r>
            <a:r>
              <a:rPr lang="en-US" dirty="0"/>
              <a:t>%</a:t>
            </a:r>
            <a:endParaRPr lang="cs-CZ" dirty="0"/>
          </a:p>
          <a:p>
            <a:r>
              <a:rPr lang="cs-CZ" dirty="0"/>
              <a:t>     Akutní hospitalizace: pokles 23,3 </a:t>
            </a:r>
            <a:r>
              <a:rPr lang="en-US" dirty="0"/>
              <a:t>%</a:t>
            </a:r>
            <a:r>
              <a:rPr lang="cs-CZ" dirty="0"/>
              <a:t> </a:t>
            </a:r>
            <a:br>
              <a:rPr lang="cs-CZ" dirty="0"/>
            </a:br>
            <a:r>
              <a:rPr lang="cs-CZ" dirty="0"/>
              <a:t>     Následné hospitalizace: nárůst 4,3 </a:t>
            </a:r>
            <a:r>
              <a:rPr lang="en-US" dirty="0"/>
              <a:t>%</a:t>
            </a:r>
          </a:p>
        </p:txBody>
      </p:sp>
      <p:sp>
        <p:nvSpPr>
          <p:cNvPr id="22" name="TextBox 7">
            <a:extLst>
              <a:ext uri="{FF2B5EF4-FFF2-40B4-BE49-F238E27FC236}">
                <a16:creationId xmlns:a16="http://schemas.microsoft.com/office/drawing/2014/main" id="{62456F34-AC5F-427A-A95F-D6F3224CB6AF}"/>
              </a:ext>
            </a:extLst>
          </p:cNvPr>
          <p:cNvSpPr txBox="1"/>
          <p:nvPr/>
        </p:nvSpPr>
        <p:spPr>
          <a:xfrm>
            <a:off x="6854952" y="1615412"/>
            <a:ext cx="4897080" cy="1169551"/>
          </a:xfrm>
          <a:prstGeom prst="rect">
            <a:avLst/>
          </a:prstGeom>
          <a:noFill/>
          <a:ln>
            <a:noFill/>
          </a:ln>
        </p:spPr>
        <p:txBody>
          <a:bodyPr wrap="square" rtlCol="0">
            <a:spAutoFit/>
          </a:bodyPr>
          <a:lstStyle/>
          <a:p>
            <a:r>
              <a:rPr lang="cs-CZ" sz="1400" kern="0" dirty="0"/>
              <a:t>Dlouhodobé trendy v počtu ošetřovacích dní (OD) potvrzují progresivní pokles objemu akutní lůžkové péče v ČR, a to přibližně o 1,5% až 2% ročně. Objem následných hospitalizací roste, avšak významně menší rychlostí. </a:t>
            </a:r>
          </a:p>
          <a:p>
            <a:endParaRPr lang="cs-CZ" sz="1400" kern="0" dirty="0"/>
          </a:p>
        </p:txBody>
      </p:sp>
      <p:graphicFrame>
        <p:nvGraphicFramePr>
          <p:cNvPr id="23" name="Group 744">
            <a:extLst>
              <a:ext uri="{FF2B5EF4-FFF2-40B4-BE49-F238E27FC236}">
                <a16:creationId xmlns:a16="http://schemas.microsoft.com/office/drawing/2014/main" id="{E4D9DC86-5749-422B-BB1D-8B96FF4F34FC}"/>
              </a:ext>
            </a:extLst>
          </p:cNvPr>
          <p:cNvGraphicFramePr>
            <a:graphicFrameLocks noGrp="1"/>
          </p:cNvGraphicFramePr>
          <p:nvPr>
            <p:extLst/>
          </p:nvPr>
        </p:nvGraphicFramePr>
        <p:xfrm>
          <a:off x="438076" y="822012"/>
          <a:ext cx="5835126" cy="5599262"/>
        </p:xfrm>
        <a:graphic>
          <a:graphicData uri="http://schemas.openxmlformats.org/drawingml/2006/table">
            <a:tbl>
              <a:tblPr/>
              <a:tblGrid>
                <a:gridCol w="1497711">
                  <a:extLst>
                    <a:ext uri="{9D8B030D-6E8A-4147-A177-3AD203B41FA5}">
                      <a16:colId xmlns:a16="http://schemas.microsoft.com/office/drawing/2014/main" val="20000"/>
                    </a:ext>
                  </a:extLst>
                </a:gridCol>
                <a:gridCol w="1429588">
                  <a:extLst>
                    <a:ext uri="{9D8B030D-6E8A-4147-A177-3AD203B41FA5}">
                      <a16:colId xmlns:a16="http://schemas.microsoft.com/office/drawing/2014/main" val="20001"/>
                    </a:ext>
                  </a:extLst>
                </a:gridCol>
                <a:gridCol w="1429588">
                  <a:extLst>
                    <a:ext uri="{9D8B030D-6E8A-4147-A177-3AD203B41FA5}">
                      <a16:colId xmlns:a16="http://schemas.microsoft.com/office/drawing/2014/main" val="20002"/>
                    </a:ext>
                  </a:extLst>
                </a:gridCol>
                <a:gridCol w="1478239">
                  <a:extLst>
                    <a:ext uri="{9D8B030D-6E8A-4147-A177-3AD203B41FA5}">
                      <a16:colId xmlns:a16="http://schemas.microsoft.com/office/drawing/2014/main" val="20004"/>
                    </a:ext>
                  </a:extLst>
                </a:gridCol>
              </a:tblGrid>
              <a:tr h="224375">
                <a:tc>
                  <a:txBody>
                    <a:body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endParaRPr kumimoji="0" lang="cs-CZ" altLang="cs-CZ" sz="1400" b="1" i="0" u="none" strike="noStrike" kern="1200" cap="none" normalizeH="0" baseline="0" dirty="0">
                        <a:ln>
                          <a:noFill/>
                        </a:ln>
                        <a:solidFill>
                          <a:schemeClr val="accent6">
                            <a:lumMod val="10000"/>
                          </a:schemeClr>
                        </a:solidFill>
                        <a:effectLst/>
                        <a:latin typeface="+mj-lt"/>
                        <a:ea typeface="+mn-ea"/>
                        <a:cs typeface="Arial" charset="0"/>
                      </a:endParaRPr>
                    </a:p>
                  </a:txBody>
                  <a:tcPr marL="36000" marR="36000" marT="0" marB="0" anchor="ctr" horzOverflow="overflow">
                    <a:lnL cap="flat">
                      <a:noFill/>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C0C0C0"/>
                    </a:solidFill>
                  </a:tcPr>
                </a:tc>
                <a:tc gridSpan="3">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400" b="1" i="0" u="sng" strike="noStrike" kern="1200" cap="none" normalizeH="0" baseline="0" dirty="0">
                          <a:ln>
                            <a:noFill/>
                          </a:ln>
                          <a:solidFill>
                            <a:schemeClr val="accent6">
                              <a:lumMod val="10000"/>
                            </a:schemeClr>
                          </a:solidFill>
                          <a:effectLst/>
                          <a:latin typeface="+mn-lt"/>
                          <a:ea typeface="+mn-ea"/>
                          <a:cs typeface="Arial" charset="0"/>
                        </a:rPr>
                        <a:t>Celková délka pobytů (dny)</a:t>
                      </a:r>
                    </a:p>
                  </a:txBody>
                  <a:tcPr marL="36000" marR="36000" marT="0" marB="0" anchor="ctr" horzOverflow="overflow">
                    <a:lnL w="12700"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C0C0C0"/>
                    </a:solidFill>
                  </a:tcPr>
                </a:tc>
                <a:tc hMerge="1">
                  <a:txBody>
                    <a:bodyPr/>
                    <a:lstStyle/>
                    <a:p>
                      <a:endParaRPr lang="cs-CZ"/>
                    </a:p>
                  </a:txBody>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200" b="1" i="0" u="none" strike="noStrike" kern="1200" cap="none" normalizeH="0" baseline="0" dirty="0">
                        <a:ln>
                          <a:noFill/>
                        </a:ln>
                        <a:solidFill>
                          <a:schemeClr val="accent6">
                            <a:lumMod val="10000"/>
                          </a:schemeClr>
                        </a:solidFill>
                        <a:effectLst/>
                        <a:latin typeface="+mj-lt"/>
                        <a:ea typeface="+mn-ea"/>
                        <a:cs typeface="Arial" charset="0"/>
                      </a:endParaRPr>
                    </a:p>
                  </a:txBody>
                  <a:tcPr marL="36000" marR="36000" marT="0" marB="0" anchor="ctr" horzOverflow="overflow">
                    <a:lnL w="28575" cap="flat" cmpd="sng" algn="ctr">
                      <a:no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0"/>
                  </a:ext>
                </a:extLst>
              </a:tr>
              <a:tr h="231387">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marL="200025"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marL="384175"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marL="566738"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marL="749300"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marL="12065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marL="16637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marL="21209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marL="25781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r>
                        <a:rPr kumimoji="0" lang="cs-CZ" altLang="cs-CZ" sz="1400" b="1" i="0" u="none" strike="noStrike" kern="1200" cap="none" normalizeH="0" baseline="0" dirty="0">
                          <a:ln>
                            <a:noFill/>
                          </a:ln>
                          <a:solidFill>
                            <a:schemeClr val="accent6">
                              <a:lumMod val="10000"/>
                            </a:schemeClr>
                          </a:solidFill>
                          <a:effectLst/>
                          <a:latin typeface="+mj-lt"/>
                          <a:ea typeface="+mn-ea"/>
                          <a:cs typeface="Arial" charset="0"/>
                        </a:rPr>
                        <a:t>Rok</a:t>
                      </a:r>
                    </a:p>
                  </a:txBody>
                  <a:tcPr marL="36000" marR="36000" marT="0" marB="0" anchor="ctr" horzOverflow="overflow">
                    <a:lnL cap="flat">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marL="0" algn="l" defTabSz="914400" rtl="0" eaLnBrk="0" latinLnBrk="0" hangingPunct="0">
                        <a:lnSpc>
                          <a:spcPct val="90000"/>
                        </a:lnSpc>
                        <a:spcBef>
                          <a:spcPts val="1200"/>
                        </a:spcBef>
                        <a:spcAft>
                          <a:spcPts val="200"/>
                        </a:spcAft>
                        <a:buClr>
                          <a:schemeClr val="accent1"/>
                        </a:buClr>
                        <a:buSzPct val="100000"/>
                        <a:buFont typeface="Calibri" pitchFamily="34" charset="0"/>
                        <a:defRPr sz="1800" kern="1200">
                          <a:solidFill>
                            <a:srgbClr val="404040"/>
                          </a:solidFill>
                          <a:latin typeface="Arial" charset="0"/>
                        </a:defRPr>
                      </a:lvl1pPr>
                      <a:lvl2pPr marL="457200" algn="l" defTabSz="914400" rtl="0" eaLnBrk="0" latinLnBrk="0" hangingPunct="0">
                        <a:lnSpc>
                          <a:spcPct val="90000"/>
                        </a:lnSpc>
                        <a:spcBef>
                          <a:spcPts val="200"/>
                        </a:spcBef>
                        <a:spcAft>
                          <a:spcPts val="400"/>
                        </a:spcAft>
                        <a:buClr>
                          <a:schemeClr val="accent1"/>
                        </a:buClr>
                        <a:buFont typeface="Calibri" pitchFamily="34" charset="0"/>
                        <a:defRPr sz="1600" kern="1200">
                          <a:solidFill>
                            <a:srgbClr val="404040"/>
                          </a:solidFill>
                          <a:latin typeface="Arial" charset="0"/>
                        </a:defRPr>
                      </a:lvl2pPr>
                      <a:lvl3pPr marL="9144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3pPr>
                      <a:lvl4pPr marL="13716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4pPr>
                      <a:lvl5pPr marL="18288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5pPr>
                      <a:lvl6pPr marL="22860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6pPr>
                      <a:lvl7pPr marL="27432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7pPr>
                      <a:lvl8pPr marL="32004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8pPr>
                      <a:lvl9pPr marL="36576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defRPr/>
                      </a:pPr>
                      <a:r>
                        <a:rPr kumimoji="0" lang="cs-CZ" altLang="cs-CZ" sz="1400" b="1" i="0" u="none" strike="noStrike" kern="1200" cap="none" normalizeH="0" baseline="0" dirty="0">
                          <a:ln>
                            <a:noFill/>
                          </a:ln>
                          <a:solidFill>
                            <a:schemeClr val="accent6">
                              <a:lumMod val="10000"/>
                            </a:schemeClr>
                          </a:solidFill>
                          <a:effectLst/>
                          <a:latin typeface="+mn-lt"/>
                          <a:ea typeface="+mn-ea"/>
                          <a:cs typeface="Arial" charset="0"/>
                        </a:rPr>
                        <a:t>Celkem</a:t>
                      </a:r>
                    </a:p>
                  </a:txBody>
                  <a:tcPr marL="36000" marR="36000" marT="0" marB="0" anchor="ctr" horzOverflow="overflow">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marL="0" algn="l" defTabSz="914400" rtl="0" eaLnBrk="0" latinLnBrk="0" hangingPunct="0">
                        <a:lnSpc>
                          <a:spcPct val="90000"/>
                        </a:lnSpc>
                        <a:spcBef>
                          <a:spcPts val="1200"/>
                        </a:spcBef>
                        <a:spcAft>
                          <a:spcPts val="200"/>
                        </a:spcAft>
                        <a:buClr>
                          <a:schemeClr val="accent1"/>
                        </a:buClr>
                        <a:buSzPct val="100000"/>
                        <a:buFont typeface="Calibri" pitchFamily="34" charset="0"/>
                        <a:defRPr sz="1800" kern="1200">
                          <a:solidFill>
                            <a:srgbClr val="404040"/>
                          </a:solidFill>
                          <a:latin typeface="Arial" charset="0"/>
                        </a:defRPr>
                      </a:lvl1pPr>
                      <a:lvl2pPr marL="457200" algn="l" defTabSz="914400" rtl="0" eaLnBrk="0" latinLnBrk="0" hangingPunct="0">
                        <a:lnSpc>
                          <a:spcPct val="90000"/>
                        </a:lnSpc>
                        <a:spcBef>
                          <a:spcPts val="200"/>
                        </a:spcBef>
                        <a:spcAft>
                          <a:spcPts val="400"/>
                        </a:spcAft>
                        <a:buClr>
                          <a:schemeClr val="accent1"/>
                        </a:buClr>
                        <a:buFont typeface="Calibri" pitchFamily="34" charset="0"/>
                        <a:defRPr sz="1600" kern="1200">
                          <a:solidFill>
                            <a:srgbClr val="404040"/>
                          </a:solidFill>
                          <a:latin typeface="Arial" charset="0"/>
                        </a:defRPr>
                      </a:lvl2pPr>
                      <a:lvl3pPr marL="9144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3pPr>
                      <a:lvl4pPr marL="13716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4pPr>
                      <a:lvl5pPr marL="18288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5pPr>
                      <a:lvl6pPr marL="22860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6pPr>
                      <a:lvl7pPr marL="27432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7pPr>
                      <a:lvl8pPr marL="32004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8pPr>
                      <a:lvl9pPr marL="36576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defRPr/>
                      </a:pPr>
                      <a:r>
                        <a:rPr kumimoji="0" lang="cs-CZ" altLang="cs-CZ" sz="1400" b="1" i="0" u="none" strike="noStrike" kern="1200" cap="none" normalizeH="0" baseline="0" dirty="0">
                          <a:ln>
                            <a:noFill/>
                          </a:ln>
                          <a:solidFill>
                            <a:schemeClr val="accent6">
                              <a:lumMod val="10000"/>
                            </a:schemeClr>
                          </a:solidFill>
                          <a:effectLst/>
                          <a:latin typeface="+mn-lt"/>
                          <a:ea typeface="+mn-ea"/>
                          <a:cs typeface="Arial" charset="0"/>
                        </a:rPr>
                        <a:t>Akutní h.</a:t>
                      </a:r>
                    </a:p>
                  </a:txBody>
                  <a:tcPr marL="36000" marR="36000" marT="0" marB="0" anchor="ctr" horzOverflow="overflow">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algn="ctr" rtl="0" fontAlgn="b"/>
                      <a:r>
                        <a:rPr lang="cs-CZ" sz="1400" b="1" i="0" u="none" strike="noStrike" dirty="0">
                          <a:solidFill>
                            <a:srgbClr val="0B1107"/>
                          </a:solidFill>
                          <a:effectLst/>
                          <a:latin typeface="Calibri" panose="020F0502020204030204" pitchFamily="34" charset="0"/>
                        </a:rPr>
                        <a:t>Následné</a:t>
                      </a:r>
                      <a:r>
                        <a:rPr lang="cs-CZ" sz="1400" b="1" i="0" u="none" strike="noStrike" baseline="0" dirty="0">
                          <a:solidFill>
                            <a:srgbClr val="0B1107"/>
                          </a:solidFill>
                          <a:effectLst/>
                          <a:latin typeface="Calibri" panose="020F0502020204030204" pitchFamily="34" charset="0"/>
                        </a:rPr>
                        <a:t> </a:t>
                      </a:r>
                      <a:r>
                        <a:rPr lang="cs-CZ" sz="1400" b="1" i="0" u="none" strike="noStrike" dirty="0">
                          <a:solidFill>
                            <a:srgbClr val="0B1107"/>
                          </a:solidFill>
                          <a:effectLst/>
                          <a:latin typeface="Calibri" panose="020F0502020204030204" pitchFamily="34" charset="0"/>
                        </a:rPr>
                        <a:t>h.</a:t>
                      </a:r>
                    </a:p>
                  </a:txBody>
                  <a:tcPr marL="7620" marR="7620" marT="7620" marB="0" anchor="b">
                    <a:lnL w="28575"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1"/>
                  </a:ext>
                </a:extLst>
              </a:tr>
              <a:tr h="189317">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chemeClr val="accent6">
                              <a:lumMod val="10000"/>
                            </a:schemeClr>
                          </a:solidFill>
                          <a:effectLst/>
                          <a:latin typeface="+mj-lt"/>
                          <a:cs typeface="Arial" charset="0"/>
                        </a:rPr>
                        <a:t>1994</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algn="ctr" fontAlgn="t"/>
                      <a:r>
                        <a:rPr lang="cs-CZ" sz="1300" b="0" i="0" u="none" strike="noStrike" dirty="0">
                          <a:solidFill>
                            <a:schemeClr val="tx1"/>
                          </a:solidFill>
                          <a:effectLst/>
                          <a:latin typeface="Calibri" panose="020F0502020204030204" pitchFamily="34" charset="0"/>
                        </a:rPr>
                        <a:t>26 474 433</a:t>
                      </a:r>
                    </a:p>
                  </a:txBody>
                  <a:tcPr marL="7620" marR="7620" marT="7620" marB="0" anchor="ctr">
                    <a:lnL w="28575" cap="flat" cmpd="sng" algn="ctr">
                      <a:solidFill>
                        <a:schemeClr val="bg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algn="ctr" fontAlgn="b"/>
                      <a:r>
                        <a:rPr lang="cs-CZ" sz="1300" b="0" i="0" u="none" strike="noStrike" dirty="0">
                          <a:solidFill>
                            <a:srgbClr val="000000"/>
                          </a:solidFill>
                          <a:effectLst/>
                          <a:latin typeface="Calibri" panose="020F0502020204030204" pitchFamily="34" charset="0"/>
                        </a:rPr>
                        <a:t>18 112 636</a:t>
                      </a:r>
                    </a:p>
                  </a:txBody>
                  <a:tcPr marL="7620" marR="7620" marT="7620" marB="0" anchor="b">
                    <a:lnL w="28575"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algn="ctr" fontAlgn="b"/>
                      <a:r>
                        <a:rPr lang="cs-CZ" sz="1300" b="0" i="0" u="none" strike="noStrike" dirty="0">
                          <a:solidFill>
                            <a:srgbClr val="000000"/>
                          </a:solidFill>
                          <a:effectLst/>
                          <a:latin typeface="Calibri" panose="020F0502020204030204" pitchFamily="34" charset="0"/>
                        </a:rPr>
                        <a:t>8 361 797</a:t>
                      </a:r>
                    </a:p>
                  </a:txBody>
                  <a:tcPr marL="7620" marR="7620" marT="7620" marB="0" anchor="b">
                    <a:lnL w="28575"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2"/>
                  </a:ext>
                </a:extLst>
              </a:tr>
              <a:tr h="189317">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chemeClr val="accent6">
                              <a:lumMod val="10000"/>
                            </a:schemeClr>
                          </a:solidFill>
                          <a:effectLst/>
                          <a:latin typeface="+mj-lt"/>
                          <a:cs typeface="Arial" charset="0"/>
                        </a:rPr>
                        <a:t>1995</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t"/>
                      <a:r>
                        <a:rPr lang="cs-CZ" sz="1300" b="0" i="0" u="none" strike="noStrike" dirty="0">
                          <a:solidFill>
                            <a:schemeClr val="tx1"/>
                          </a:solidFill>
                          <a:effectLst/>
                          <a:latin typeface="Calibri" panose="020F0502020204030204" pitchFamily="34" charset="0"/>
                        </a:rPr>
                        <a:t>26 462 395</a:t>
                      </a:r>
                    </a:p>
                  </a:txBody>
                  <a:tcPr marL="7620" marR="7620" marT="7620"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b"/>
                      <a:r>
                        <a:rPr lang="cs-CZ" sz="1300" b="0" i="0" u="none" strike="noStrike">
                          <a:solidFill>
                            <a:srgbClr val="000000"/>
                          </a:solidFill>
                          <a:effectLst/>
                          <a:latin typeface="Calibri" panose="020F0502020204030204" pitchFamily="34" charset="0"/>
                        </a:rPr>
                        <a:t>17 951 623</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b"/>
                      <a:r>
                        <a:rPr lang="cs-CZ" sz="1300" b="0" i="0" u="none" strike="noStrike">
                          <a:solidFill>
                            <a:srgbClr val="000000"/>
                          </a:solidFill>
                          <a:effectLst/>
                          <a:latin typeface="Calibri" panose="020F0502020204030204" pitchFamily="34" charset="0"/>
                        </a:rPr>
                        <a:t>8 510 772</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extLst>
                  <a:ext uri="{0D108BD9-81ED-4DB2-BD59-A6C34878D82A}">
                    <a16:rowId xmlns:a16="http://schemas.microsoft.com/office/drawing/2014/main" val="10003"/>
                  </a:ext>
                </a:extLst>
              </a:tr>
              <a:tr h="189317">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chemeClr val="accent6">
                              <a:lumMod val="10000"/>
                            </a:schemeClr>
                          </a:solidFill>
                          <a:effectLst/>
                          <a:latin typeface="+mj-lt"/>
                          <a:cs typeface="Arial" charset="0"/>
                        </a:rPr>
                        <a:t>1996</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t"/>
                      <a:r>
                        <a:rPr lang="cs-CZ" sz="1300" b="0" i="0" u="none" strike="noStrike" dirty="0">
                          <a:solidFill>
                            <a:schemeClr val="tx1"/>
                          </a:solidFill>
                          <a:effectLst/>
                          <a:latin typeface="Calibri" panose="020F0502020204030204" pitchFamily="34" charset="0"/>
                        </a:rPr>
                        <a:t>25 840 487</a:t>
                      </a:r>
                    </a:p>
                  </a:txBody>
                  <a:tcPr marL="7620" marR="7620" marT="7620"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b"/>
                      <a:r>
                        <a:rPr lang="cs-CZ" sz="1300" b="0" i="0" u="none" strike="noStrike">
                          <a:solidFill>
                            <a:srgbClr val="000000"/>
                          </a:solidFill>
                          <a:effectLst/>
                          <a:latin typeface="Calibri" panose="020F0502020204030204" pitchFamily="34" charset="0"/>
                        </a:rPr>
                        <a:t>17 262 729</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noFill/>
                  </a:tcPr>
                </a:tc>
                <a:tc>
                  <a:txBody>
                    <a:bodyPr/>
                    <a:lstStyle/>
                    <a:p>
                      <a:pPr algn="ctr" fontAlgn="b"/>
                      <a:r>
                        <a:rPr lang="cs-CZ" sz="1300" b="0" i="0" u="none" strike="noStrike">
                          <a:solidFill>
                            <a:srgbClr val="000000"/>
                          </a:solidFill>
                          <a:effectLst/>
                          <a:latin typeface="Calibri" panose="020F0502020204030204" pitchFamily="34" charset="0"/>
                        </a:rPr>
                        <a:t>8 577 758</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04"/>
                  </a:ext>
                </a:extLst>
              </a:tr>
              <a:tr h="189317">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chemeClr val="accent6">
                              <a:lumMod val="10000"/>
                            </a:schemeClr>
                          </a:solidFill>
                          <a:effectLst/>
                          <a:latin typeface="+mj-lt"/>
                          <a:cs typeface="Arial" charset="0"/>
                        </a:rPr>
                        <a:t>1997</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t"/>
                      <a:r>
                        <a:rPr lang="cs-CZ" sz="1300" b="0" i="0" u="none" strike="noStrike" dirty="0">
                          <a:solidFill>
                            <a:schemeClr val="tx1"/>
                          </a:solidFill>
                          <a:effectLst/>
                          <a:latin typeface="Calibri" panose="020F0502020204030204" pitchFamily="34" charset="0"/>
                        </a:rPr>
                        <a:t>24 690 687</a:t>
                      </a:r>
                    </a:p>
                  </a:txBody>
                  <a:tcPr marL="7620" marR="7620" marT="7620"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b"/>
                      <a:r>
                        <a:rPr lang="cs-CZ" sz="1300" b="0" i="0" u="none" strike="noStrike" dirty="0">
                          <a:solidFill>
                            <a:srgbClr val="000000"/>
                          </a:solidFill>
                          <a:effectLst/>
                          <a:latin typeface="Calibri" panose="020F0502020204030204" pitchFamily="34" charset="0"/>
                        </a:rPr>
                        <a:t>16 293 084</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b"/>
                      <a:r>
                        <a:rPr lang="cs-CZ" sz="1300" b="0" i="0" u="none" strike="noStrike">
                          <a:solidFill>
                            <a:srgbClr val="000000"/>
                          </a:solidFill>
                          <a:effectLst/>
                          <a:latin typeface="Calibri" panose="020F0502020204030204" pitchFamily="34" charset="0"/>
                        </a:rPr>
                        <a:t>8 397 603</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extLst>
                  <a:ext uri="{0D108BD9-81ED-4DB2-BD59-A6C34878D82A}">
                    <a16:rowId xmlns:a16="http://schemas.microsoft.com/office/drawing/2014/main" val="10005"/>
                  </a:ext>
                </a:extLst>
              </a:tr>
              <a:tr h="189317">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chemeClr val="accent6">
                              <a:lumMod val="10000"/>
                            </a:schemeClr>
                          </a:solidFill>
                          <a:effectLst/>
                          <a:latin typeface="+mj-lt"/>
                          <a:cs typeface="Arial" charset="0"/>
                        </a:rPr>
                        <a:t>1998</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t"/>
                      <a:r>
                        <a:rPr lang="cs-CZ" sz="1300" b="0" i="0" u="none" strike="noStrike" dirty="0">
                          <a:solidFill>
                            <a:schemeClr val="tx1"/>
                          </a:solidFill>
                          <a:effectLst/>
                          <a:latin typeface="Calibri" panose="020F0502020204030204" pitchFamily="34" charset="0"/>
                        </a:rPr>
                        <a:t>24 131 331</a:t>
                      </a:r>
                    </a:p>
                  </a:txBody>
                  <a:tcPr marL="7620" marR="7620" marT="7620"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b"/>
                      <a:r>
                        <a:rPr lang="cs-CZ" sz="1300" b="0" i="0" u="none" strike="noStrike">
                          <a:solidFill>
                            <a:srgbClr val="000000"/>
                          </a:solidFill>
                          <a:effectLst/>
                          <a:latin typeface="Calibri" panose="020F0502020204030204" pitchFamily="34" charset="0"/>
                        </a:rPr>
                        <a:t>15 743 142</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noFill/>
                  </a:tcPr>
                </a:tc>
                <a:tc>
                  <a:txBody>
                    <a:bodyPr/>
                    <a:lstStyle/>
                    <a:p>
                      <a:pPr algn="ctr" fontAlgn="b"/>
                      <a:r>
                        <a:rPr lang="cs-CZ" sz="1300" b="0" i="0" u="none" strike="noStrike">
                          <a:solidFill>
                            <a:srgbClr val="000000"/>
                          </a:solidFill>
                          <a:effectLst/>
                          <a:latin typeface="Calibri" panose="020F0502020204030204" pitchFamily="34" charset="0"/>
                        </a:rPr>
                        <a:t>8 388 189</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06"/>
                  </a:ext>
                </a:extLst>
              </a:tr>
              <a:tr h="189317">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chemeClr val="accent6">
                              <a:lumMod val="10000"/>
                            </a:schemeClr>
                          </a:solidFill>
                          <a:effectLst/>
                          <a:latin typeface="+mj-lt"/>
                          <a:cs typeface="Arial" charset="0"/>
                        </a:rPr>
                        <a:t>1999</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t"/>
                      <a:r>
                        <a:rPr lang="cs-CZ" sz="1300" b="0" i="0" u="none" strike="noStrike" dirty="0">
                          <a:solidFill>
                            <a:schemeClr val="tx1"/>
                          </a:solidFill>
                          <a:effectLst/>
                          <a:latin typeface="Calibri" panose="020F0502020204030204" pitchFamily="34" charset="0"/>
                        </a:rPr>
                        <a:t>23 312 722</a:t>
                      </a:r>
                    </a:p>
                  </a:txBody>
                  <a:tcPr marL="7620" marR="7620" marT="7620"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b"/>
                      <a:r>
                        <a:rPr lang="cs-CZ" sz="1300" b="0" i="0" u="none" strike="noStrike" dirty="0">
                          <a:solidFill>
                            <a:srgbClr val="000000"/>
                          </a:solidFill>
                          <a:effectLst/>
                          <a:latin typeface="Calibri" panose="020F0502020204030204" pitchFamily="34" charset="0"/>
                        </a:rPr>
                        <a:t>15 070 035</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b"/>
                      <a:r>
                        <a:rPr lang="cs-CZ" sz="1300" b="0" i="0" u="none" strike="noStrike">
                          <a:solidFill>
                            <a:srgbClr val="000000"/>
                          </a:solidFill>
                          <a:effectLst/>
                          <a:latin typeface="Calibri" panose="020F0502020204030204" pitchFamily="34" charset="0"/>
                        </a:rPr>
                        <a:t>8 242 687</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extLst>
                  <a:ext uri="{0D108BD9-81ED-4DB2-BD59-A6C34878D82A}">
                    <a16:rowId xmlns:a16="http://schemas.microsoft.com/office/drawing/2014/main" val="10007"/>
                  </a:ext>
                </a:extLst>
              </a:tr>
              <a:tr h="189317">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chemeClr val="tx1"/>
                          </a:solidFill>
                          <a:effectLst/>
                          <a:latin typeface="+mj-lt"/>
                          <a:cs typeface="Arial" charset="0"/>
                        </a:rPr>
                        <a:t>2000</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t"/>
                      <a:r>
                        <a:rPr lang="cs-CZ" sz="1300" b="0" i="0" u="none" strike="noStrike" dirty="0">
                          <a:solidFill>
                            <a:schemeClr val="tx1"/>
                          </a:solidFill>
                          <a:effectLst/>
                          <a:latin typeface="Calibri" panose="020F0502020204030204" pitchFamily="34" charset="0"/>
                        </a:rPr>
                        <a:t>23 320 675</a:t>
                      </a:r>
                    </a:p>
                  </a:txBody>
                  <a:tcPr marL="7620" marR="7620" marT="7620"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b"/>
                      <a:r>
                        <a:rPr lang="cs-CZ" sz="1300" b="0" i="0" u="none" strike="noStrike" kern="1200" dirty="0">
                          <a:solidFill>
                            <a:schemeClr val="tx1"/>
                          </a:solidFill>
                          <a:effectLst/>
                          <a:latin typeface="Calibri" panose="020F0502020204030204" pitchFamily="34" charset="0"/>
                          <a:ea typeface="+mn-ea"/>
                          <a:cs typeface="+mn-cs"/>
                        </a:rPr>
                        <a:t>15 075 176</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noFill/>
                  </a:tcPr>
                </a:tc>
                <a:tc>
                  <a:txBody>
                    <a:bodyPr/>
                    <a:lstStyle/>
                    <a:p>
                      <a:pPr algn="ctr" fontAlgn="b"/>
                      <a:r>
                        <a:rPr lang="cs-CZ" sz="1300" b="0" i="0" u="none" strike="noStrike" kern="1200" dirty="0">
                          <a:solidFill>
                            <a:schemeClr val="tx1"/>
                          </a:solidFill>
                          <a:effectLst/>
                          <a:latin typeface="Calibri" panose="020F0502020204030204" pitchFamily="34" charset="0"/>
                          <a:ea typeface="+mn-ea"/>
                          <a:cs typeface="+mn-cs"/>
                        </a:rPr>
                        <a:t>8 245 499</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08"/>
                  </a:ext>
                </a:extLst>
              </a:tr>
              <a:tr h="189317">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chemeClr val="tx1"/>
                          </a:solidFill>
                          <a:effectLst/>
                          <a:latin typeface="+mj-lt"/>
                          <a:cs typeface="Arial" charset="0"/>
                        </a:rPr>
                        <a:t>2001</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t"/>
                      <a:r>
                        <a:rPr lang="cs-CZ" sz="1300" b="0" i="0" u="none" strike="noStrike" dirty="0">
                          <a:solidFill>
                            <a:schemeClr val="tx1"/>
                          </a:solidFill>
                          <a:effectLst/>
                          <a:latin typeface="Calibri" panose="020F0502020204030204" pitchFamily="34" charset="0"/>
                        </a:rPr>
                        <a:t>23 459 786</a:t>
                      </a:r>
                    </a:p>
                  </a:txBody>
                  <a:tcPr marL="7620" marR="7620" marT="7620"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b"/>
                      <a:r>
                        <a:rPr lang="cs-CZ" sz="1300" b="0" i="0" u="none" strike="noStrike" kern="1200" dirty="0">
                          <a:solidFill>
                            <a:schemeClr val="tx1"/>
                          </a:solidFill>
                          <a:effectLst/>
                          <a:latin typeface="Calibri" panose="020F0502020204030204" pitchFamily="34" charset="0"/>
                          <a:ea typeface="+mn-ea"/>
                          <a:cs typeface="+mn-cs"/>
                        </a:rPr>
                        <a:t>15 025 001</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b"/>
                      <a:r>
                        <a:rPr lang="cs-CZ" sz="1300" b="0" i="0" u="none" strike="noStrike" kern="1200" dirty="0">
                          <a:solidFill>
                            <a:schemeClr val="tx1"/>
                          </a:solidFill>
                          <a:effectLst/>
                          <a:latin typeface="Calibri" panose="020F0502020204030204" pitchFamily="34" charset="0"/>
                          <a:ea typeface="+mn-ea"/>
                          <a:cs typeface="+mn-cs"/>
                        </a:rPr>
                        <a:t>8 434 785</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extLst>
                  <a:ext uri="{0D108BD9-81ED-4DB2-BD59-A6C34878D82A}">
                    <a16:rowId xmlns:a16="http://schemas.microsoft.com/office/drawing/2014/main" val="10009"/>
                  </a:ext>
                </a:extLst>
              </a:tr>
              <a:tr h="189317">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chemeClr val="tx1"/>
                          </a:solidFill>
                          <a:effectLst/>
                          <a:latin typeface="+mj-lt"/>
                          <a:cs typeface="Arial" charset="0"/>
                        </a:rPr>
                        <a:t>2002</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t"/>
                      <a:r>
                        <a:rPr lang="cs-CZ" sz="1300" b="0" i="0" u="none" strike="noStrike" dirty="0">
                          <a:solidFill>
                            <a:schemeClr val="tx1"/>
                          </a:solidFill>
                          <a:effectLst/>
                          <a:latin typeface="Calibri" panose="020F0502020204030204" pitchFamily="34" charset="0"/>
                        </a:rPr>
                        <a:t>23 672 885</a:t>
                      </a:r>
                    </a:p>
                  </a:txBody>
                  <a:tcPr marL="7620" marR="7620" marT="7620"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b"/>
                      <a:r>
                        <a:rPr lang="cs-CZ" sz="1300" b="0" i="0" u="none" strike="noStrike" kern="1200" dirty="0">
                          <a:solidFill>
                            <a:schemeClr val="tx1"/>
                          </a:solidFill>
                          <a:effectLst/>
                          <a:latin typeface="Calibri" panose="020F0502020204030204" pitchFamily="34" charset="0"/>
                          <a:ea typeface="+mn-ea"/>
                          <a:cs typeface="+mn-cs"/>
                        </a:rPr>
                        <a:t>14 997 543</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noFill/>
                  </a:tcPr>
                </a:tc>
                <a:tc>
                  <a:txBody>
                    <a:bodyPr/>
                    <a:lstStyle/>
                    <a:p>
                      <a:pPr algn="ctr" fontAlgn="b"/>
                      <a:r>
                        <a:rPr lang="cs-CZ" sz="1300" b="0" i="0" u="none" strike="noStrike" kern="1200" dirty="0">
                          <a:solidFill>
                            <a:schemeClr val="tx1"/>
                          </a:solidFill>
                          <a:effectLst/>
                          <a:latin typeface="Calibri" panose="020F0502020204030204" pitchFamily="34" charset="0"/>
                          <a:ea typeface="+mn-ea"/>
                          <a:cs typeface="+mn-cs"/>
                        </a:rPr>
                        <a:t>8 675 342</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10"/>
                  </a:ext>
                </a:extLst>
              </a:tr>
              <a:tr h="189317">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chemeClr val="tx1"/>
                          </a:solidFill>
                          <a:effectLst/>
                          <a:latin typeface="+mj-lt"/>
                          <a:cs typeface="Arial" charset="0"/>
                        </a:rPr>
                        <a:t>2003</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t"/>
                      <a:r>
                        <a:rPr lang="cs-CZ" sz="1300" b="0" i="0" u="none" strike="noStrike" dirty="0">
                          <a:solidFill>
                            <a:schemeClr val="tx1"/>
                          </a:solidFill>
                          <a:effectLst/>
                          <a:latin typeface="Calibri" panose="020F0502020204030204" pitchFamily="34" charset="0"/>
                        </a:rPr>
                        <a:t>24 371 099</a:t>
                      </a:r>
                    </a:p>
                  </a:txBody>
                  <a:tcPr marL="7620" marR="7620" marT="7620"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b"/>
                      <a:r>
                        <a:rPr lang="cs-CZ" sz="1300" b="0" i="0" u="none" strike="noStrike" kern="1200">
                          <a:solidFill>
                            <a:schemeClr val="tx1"/>
                          </a:solidFill>
                          <a:effectLst/>
                          <a:latin typeface="Calibri" panose="020F0502020204030204" pitchFamily="34" charset="0"/>
                          <a:ea typeface="+mn-ea"/>
                          <a:cs typeface="+mn-cs"/>
                        </a:rPr>
                        <a:t>15 423 415</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b"/>
                      <a:r>
                        <a:rPr lang="cs-CZ" sz="1300" b="0" i="0" u="none" strike="noStrike" kern="1200" dirty="0">
                          <a:solidFill>
                            <a:schemeClr val="tx1"/>
                          </a:solidFill>
                          <a:effectLst/>
                          <a:latin typeface="Calibri" panose="020F0502020204030204" pitchFamily="34" charset="0"/>
                          <a:ea typeface="+mn-ea"/>
                          <a:cs typeface="+mn-cs"/>
                        </a:rPr>
                        <a:t>8 947 684</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extLst>
                  <a:ext uri="{0D108BD9-81ED-4DB2-BD59-A6C34878D82A}">
                    <a16:rowId xmlns:a16="http://schemas.microsoft.com/office/drawing/2014/main" val="10011"/>
                  </a:ext>
                </a:extLst>
              </a:tr>
              <a:tr h="189317">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chemeClr val="tx1"/>
                          </a:solidFill>
                          <a:effectLst/>
                          <a:latin typeface="+mj-lt"/>
                          <a:cs typeface="Arial" charset="0"/>
                        </a:rPr>
                        <a:t>2004</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t"/>
                      <a:r>
                        <a:rPr lang="cs-CZ" sz="1300" b="0" i="0" u="none" strike="noStrike" dirty="0">
                          <a:solidFill>
                            <a:schemeClr val="tx1"/>
                          </a:solidFill>
                          <a:effectLst/>
                          <a:latin typeface="Calibri" panose="020F0502020204030204" pitchFamily="34" charset="0"/>
                        </a:rPr>
                        <a:t>24 464 660</a:t>
                      </a:r>
                    </a:p>
                  </a:txBody>
                  <a:tcPr marL="7620" marR="7620" marT="7620"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b"/>
                      <a:r>
                        <a:rPr lang="cs-CZ" sz="1300" b="0" i="0" u="none" strike="noStrike" kern="1200" dirty="0">
                          <a:solidFill>
                            <a:schemeClr val="tx1"/>
                          </a:solidFill>
                          <a:effectLst/>
                          <a:latin typeface="Calibri" panose="020F0502020204030204" pitchFamily="34" charset="0"/>
                          <a:ea typeface="+mn-ea"/>
                          <a:cs typeface="+mn-cs"/>
                        </a:rPr>
                        <a:t>15 351 077</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noFill/>
                  </a:tcPr>
                </a:tc>
                <a:tc>
                  <a:txBody>
                    <a:bodyPr/>
                    <a:lstStyle/>
                    <a:p>
                      <a:pPr algn="ctr" fontAlgn="b"/>
                      <a:r>
                        <a:rPr lang="cs-CZ" sz="1300" b="0" i="0" u="none" strike="noStrike" kern="1200" dirty="0">
                          <a:solidFill>
                            <a:schemeClr val="tx1"/>
                          </a:solidFill>
                          <a:effectLst/>
                          <a:latin typeface="Calibri" panose="020F0502020204030204" pitchFamily="34" charset="0"/>
                          <a:ea typeface="+mn-ea"/>
                          <a:cs typeface="+mn-cs"/>
                        </a:rPr>
                        <a:t>9 113 583</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12"/>
                  </a:ext>
                </a:extLst>
              </a:tr>
              <a:tr h="189317">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chemeClr val="tx1"/>
                          </a:solidFill>
                          <a:effectLst/>
                          <a:latin typeface="+mj-lt"/>
                          <a:cs typeface="Arial" charset="0"/>
                        </a:rPr>
                        <a:t>2005</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t"/>
                      <a:r>
                        <a:rPr lang="cs-CZ" sz="1300" b="0" i="0" u="none" strike="noStrike" dirty="0">
                          <a:solidFill>
                            <a:schemeClr val="tx1"/>
                          </a:solidFill>
                          <a:effectLst/>
                          <a:latin typeface="Calibri" panose="020F0502020204030204" pitchFamily="34" charset="0"/>
                        </a:rPr>
                        <a:t>24 540 510</a:t>
                      </a:r>
                    </a:p>
                  </a:txBody>
                  <a:tcPr marL="7620" marR="7620" marT="7620"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b"/>
                      <a:r>
                        <a:rPr lang="cs-CZ" sz="1300" b="0" i="0" u="none" strike="noStrike" kern="1200">
                          <a:solidFill>
                            <a:schemeClr val="tx1"/>
                          </a:solidFill>
                          <a:effectLst/>
                          <a:latin typeface="Calibri" panose="020F0502020204030204" pitchFamily="34" charset="0"/>
                          <a:ea typeface="+mn-ea"/>
                          <a:cs typeface="+mn-cs"/>
                        </a:rPr>
                        <a:t>15 391 422</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b"/>
                      <a:r>
                        <a:rPr lang="cs-CZ" sz="1300" b="0" i="0" u="none" strike="noStrike" kern="1200" dirty="0">
                          <a:solidFill>
                            <a:schemeClr val="tx1"/>
                          </a:solidFill>
                          <a:effectLst/>
                          <a:latin typeface="Calibri" panose="020F0502020204030204" pitchFamily="34" charset="0"/>
                          <a:ea typeface="+mn-ea"/>
                          <a:cs typeface="+mn-cs"/>
                        </a:rPr>
                        <a:t>9 149 088</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extLst>
                  <a:ext uri="{0D108BD9-81ED-4DB2-BD59-A6C34878D82A}">
                    <a16:rowId xmlns:a16="http://schemas.microsoft.com/office/drawing/2014/main" val="10013"/>
                  </a:ext>
                </a:extLst>
              </a:tr>
              <a:tr h="189317">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chemeClr val="tx1"/>
                          </a:solidFill>
                          <a:effectLst/>
                          <a:latin typeface="+mj-lt"/>
                          <a:cs typeface="Arial" charset="0"/>
                        </a:rPr>
                        <a:t>2006</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t"/>
                      <a:r>
                        <a:rPr lang="cs-CZ" sz="1300" b="0" i="0" u="none" strike="noStrike" dirty="0">
                          <a:solidFill>
                            <a:schemeClr val="tx1"/>
                          </a:solidFill>
                          <a:effectLst/>
                          <a:latin typeface="Calibri" panose="020F0502020204030204" pitchFamily="34" charset="0"/>
                        </a:rPr>
                        <a:t>23 325 080</a:t>
                      </a:r>
                    </a:p>
                  </a:txBody>
                  <a:tcPr marL="7620" marR="7620" marT="7620"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b"/>
                      <a:r>
                        <a:rPr lang="cs-CZ" sz="1300" b="0" i="0" u="none" strike="noStrike" kern="1200" dirty="0">
                          <a:solidFill>
                            <a:schemeClr val="tx1"/>
                          </a:solidFill>
                          <a:effectLst/>
                          <a:latin typeface="Calibri" panose="020F0502020204030204" pitchFamily="34" charset="0"/>
                          <a:ea typeface="+mn-ea"/>
                          <a:cs typeface="+mn-cs"/>
                        </a:rPr>
                        <a:t>14 461 675</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noFill/>
                  </a:tcPr>
                </a:tc>
                <a:tc>
                  <a:txBody>
                    <a:bodyPr/>
                    <a:lstStyle/>
                    <a:p>
                      <a:pPr algn="ctr" fontAlgn="b"/>
                      <a:r>
                        <a:rPr lang="cs-CZ" sz="1300" b="0" i="0" u="none" strike="noStrike" kern="1200" dirty="0">
                          <a:solidFill>
                            <a:schemeClr val="tx1"/>
                          </a:solidFill>
                          <a:effectLst/>
                          <a:latin typeface="Calibri" panose="020F0502020204030204" pitchFamily="34" charset="0"/>
                          <a:ea typeface="+mn-ea"/>
                          <a:cs typeface="+mn-cs"/>
                        </a:rPr>
                        <a:t>8 863 405</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14"/>
                  </a:ext>
                </a:extLst>
              </a:tr>
              <a:tr h="189317">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rgbClr val="C00000"/>
                          </a:solidFill>
                          <a:effectLst/>
                          <a:latin typeface="+mj-lt"/>
                          <a:cs typeface="Arial" charset="0"/>
                        </a:rPr>
                        <a:t>2007</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b"/>
                      <a:r>
                        <a:rPr lang="cs-CZ" sz="1300" b="0" i="0" u="none" strike="noStrike" dirty="0">
                          <a:solidFill>
                            <a:srgbClr val="C00000"/>
                          </a:solidFill>
                          <a:effectLst/>
                          <a:latin typeface="Calibri" panose="020F0502020204030204" pitchFamily="34" charset="0"/>
                        </a:rPr>
                        <a:t>23 101 567</a:t>
                      </a:r>
                    </a:p>
                  </a:txBody>
                  <a:tcPr marL="7620" marR="7620" marT="7620" marB="0" anchor="b">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b"/>
                      <a:r>
                        <a:rPr lang="cs-CZ" sz="1300" b="0" i="0" u="none" strike="noStrike" dirty="0">
                          <a:solidFill>
                            <a:srgbClr val="C00000"/>
                          </a:solidFill>
                          <a:effectLst/>
                          <a:latin typeface="Calibri" panose="020F0502020204030204" pitchFamily="34" charset="0"/>
                        </a:rPr>
                        <a:t>14 448 100</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b"/>
                      <a:r>
                        <a:rPr lang="cs-CZ" sz="1300" b="0" i="0" u="none" strike="noStrike">
                          <a:solidFill>
                            <a:srgbClr val="C00000"/>
                          </a:solidFill>
                          <a:effectLst/>
                          <a:latin typeface="Calibri" panose="020F0502020204030204" pitchFamily="34" charset="0"/>
                        </a:rPr>
                        <a:t>8 653 467</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extLst>
                  <a:ext uri="{0D108BD9-81ED-4DB2-BD59-A6C34878D82A}">
                    <a16:rowId xmlns:a16="http://schemas.microsoft.com/office/drawing/2014/main" val="10015"/>
                  </a:ext>
                </a:extLst>
              </a:tr>
              <a:tr h="189317">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rgbClr val="C00000"/>
                          </a:solidFill>
                          <a:effectLst/>
                          <a:latin typeface="+mj-lt"/>
                          <a:cs typeface="Arial" charset="0"/>
                        </a:rPr>
                        <a:t>2008</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b"/>
                      <a:r>
                        <a:rPr lang="cs-CZ" sz="1300" b="0" i="0" u="none" strike="noStrike">
                          <a:solidFill>
                            <a:srgbClr val="C00000"/>
                          </a:solidFill>
                          <a:effectLst/>
                          <a:latin typeface="Calibri" panose="020F0502020204030204" pitchFamily="34" charset="0"/>
                        </a:rPr>
                        <a:t>22 468 977</a:t>
                      </a:r>
                    </a:p>
                  </a:txBody>
                  <a:tcPr marL="7620" marR="7620" marT="7620" marB="0" anchor="b">
                    <a:lnL w="28575"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b"/>
                      <a:r>
                        <a:rPr lang="cs-CZ" sz="1300" b="0" i="0" u="none" strike="noStrike">
                          <a:solidFill>
                            <a:srgbClr val="C00000"/>
                          </a:solidFill>
                          <a:effectLst/>
                          <a:latin typeface="Calibri" panose="020F0502020204030204" pitchFamily="34" charset="0"/>
                        </a:rPr>
                        <a:t>13 855 477</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noFill/>
                  </a:tcPr>
                </a:tc>
                <a:tc>
                  <a:txBody>
                    <a:bodyPr/>
                    <a:lstStyle/>
                    <a:p>
                      <a:pPr algn="ctr" fontAlgn="b"/>
                      <a:r>
                        <a:rPr lang="cs-CZ" sz="1300" b="0" i="0" u="none" strike="noStrike">
                          <a:solidFill>
                            <a:srgbClr val="C00000"/>
                          </a:solidFill>
                          <a:effectLst/>
                          <a:latin typeface="Calibri" panose="020F0502020204030204" pitchFamily="34" charset="0"/>
                        </a:rPr>
                        <a:t>8 613 500</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16"/>
                  </a:ext>
                </a:extLst>
              </a:tr>
              <a:tr h="189317">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rgbClr val="C00000"/>
                          </a:solidFill>
                          <a:effectLst/>
                          <a:latin typeface="+mj-lt"/>
                          <a:cs typeface="Arial" charset="0"/>
                        </a:rPr>
                        <a:t>2009</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b"/>
                      <a:r>
                        <a:rPr lang="cs-CZ" sz="1300" b="0" i="0" u="none" strike="noStrike" dirty="0">
                          <a:solidFill>
                            <a:srgbClr val="C00000"/>
                          </a:solidFill>
                          <a:effectLst/>
                          <a:latin typeface="Calibri" panose="020F0502020204030204" pitchFamily="34" charset="0"/>
                        </a:rPr>
                        <a:t>22 203 143</a:t>
                      </a:r>
                    </a:p>
                  </a:txBody>
                  <a:tcPr marL="7620" marR="7620" marT="7620" marB="0" anchor="b">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b"/>
                      <a:r>
                        <a:rPr lang="cs-CZ" sz="1300" b="0" i="0" u="none" strike="noStrike">
                          <a:solidFill>
                            <a:srgbClr val="C00000"/>
                          </a:solidFill>
                          <a:effectLst/>
                          <a:latin typeface="Calibri" panose="020F0502020204030204" pitchFamily="34" charset="0"/>
                        </a:rPr>
                        <a:t>13 577 604</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b"/>
                      <a:r>
                        <a:rPr lang="cs-CZ" sz="1300" b="0" i="0" u="none" strike="noStrike">
                          <a:solidFill>
                            <a:srgbClr val="C00000"/>
                          </a:solidFill>
                          <a:effectLst/>
                          <a:latin typeface="Calibri" panose="020F0502020204030204" pitchFamily="34" charset="0"/>
                        </a:rPr>
                        <a:t>8 625 539</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extLst>
                  <a:ext uri="{0D108BD9-81ED-4DB2-BD59-A6C34878D82A}">
                    <a16:rowId xmlns:a16="http://schemas.microsoft.com/office/drawing/2014/main" val="10017"/>
                  </a:ext>
                </a:extLst>
              </a:tr>
              <a:tr h="189317">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rgbClr val="C00000"/>
                          </a:solidFill>
                          <a:effectLst/>
                          <a:latin typeface="+mj-lt"/>
                          <a:cs typeface="Arial" charset="0"/>
                        </a:rPr>
                        <a:t>2010</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b"/>
                      <a:r>
                        <a:rPr lang="cs-CZ" sz="1300" b="0" i="0" u="none" strike="noStrike">
                          <a:solidFill>
                            <a:srgbClr val="C00000"/>
                          </a:solidFill>
                          <a:effectLst/>
                          <a:latin typeface="Calibri" panose="020F0502020204030204" pitchFamily="34" charset="0"/>
                        </a:rPr>
                        <a:t>22 152 063</a:t>
                      </a:r>
                    </a:p>
                  </a:txBody>
                  <a:tcPr marL="7620" marR="7620" marT="7620" marB="0" anchor="b">
                    <a:lnL w="28575"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b"/>
                      <a:r>
                        <a:rPr lang="cs-CZ" sz="1300" b="0" i="0" u="none" strike="noStrike" dirty="0">
                          <a:solidFill>
                            <a:srgbClr val="C00000"/>
                          </a:solidFill>
                          <a:effectLst/>
                          <a:latin typeface="Calibri" panose="020F0502020204030204" pitchFamily="34" charset="0"/>
                        </a:rPr>
                        <a:t>13 192 295</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noFill/>
                  </a:tcPr>
                </a:tc>
                <a:tc>
                  <a:txBody>
                    <a:bodyPr/>
                    <a:lstStyle/>
                    <a:p>
                      <a:pPr algn="ctr" fontAlgn="b"/>
                      <a:r>
                        <a:rPr lang="cs-CZ" sz="1300" b="0" i="0" u="none" strike="noStrike">
                          <a:solidFill>
                            <a:srgbClr val="C00000"/>
                          </a:solidFill>
                          <a:effectLst/>
                          <a:latin typeface="Calibri" panose="020F0502020204030204" pitchFamily="34" charset="0"/>
                        </a:rPr>
                        <a:t>8 959 768</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18"/>
                  </a:ext>
                </a:extLst>
              </a:tr>
              <a:tr h="189317">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rgbClr val="C00000"/>
                          </a:solidFill>
                          <a:effectLst/>
                          <a:latin typeface="+mj-lt"/>
                          <a:cs typeface="Arial" charset="0"/>
                        </a:rPr>
                        <a:t>2011</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b"/>
                      <a:r>
                        <a:rPr lang="cs-CZ" sz="1300" b="0" i="0" u="none" strike="noStrike">
                          <a:solidFill>
                            <a:srgbClr val="C00000"/>
                          </a:solidFill>
                          <a:effectLst/>
                          <a:latin typeface="Calibri" panose="020F0502020204030204" pitchFamily="34" charset="0"/>
                        </a:rPr>
                        <a:t>21 764 859</a:t>
                      </a:r>
                    </a:p>
                  </a:txBody>
                  <a:tcPr marL="7620" marR="7620" marT="7620" marB="0" anchor="b">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b"/>
                      <a:r>
                        <a:rPr lang="cs-CZ" sz="1300" b="0" i="0" u="none" strike="noStrike">
                          <a:solidFill>
                            <a:srgbClr val="C00000"/>
                          </a:solidFill>
                          <a:effectLst/>
                          <a:latin typeface="Calibri" panose="020F0502020204030204" pitchFamily="34" charset="0"/>
                        </a:rPr>
                        <a:t>12 576 886</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b"/>
                      <a:r>
                        <a:rPr lang="cs-CZ" sz="1300" b="0" i="0" u="none" strike="noStrike">
                          <a:solidFill>
                            <a:srgbClr val="C00000"/>
                          </a:solidFill>
                          <a:effectLst/>
                          <a:latin typeface="Calibri" panose="020F0502020204030204" pitchFamily="34" charset="0"/>
                        </a:rPr>
                        <a:t>9 187 973</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extLst>
                  <a:ext uri="{0D108BD9-81ED-4DB2-BD59-A6C34878D82A}">
                    <a16:rowId xmlns:a16="http://schemas.microsoft.com/office/drawing/2014/main" val="10019"/>
                  </a:ext>
                </a:extLst>
              </a:tr>
              <a:tr h="189317">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rgbClr val="C00000"/>
                          </a:solidFill>
                          <a:effectLst/>
                          <a:latin typeface="+mj-lt"/>
                          <a:cs typeface="Arial" charset="0"/>
                        </a:rPr>
                        <a:t>2012</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b"/>
                      <a:r>
                        <a:rPr lang="cs-CZ" sz="1300" b="0" i="0" u="none" strike="noStrike">
                          <a:solidFill>
                            <a:srgbClr val="C00000"/>
                          </a:solidFill>
                          <a:effectLst/>
                          <a:latin typeface="Calibri" panose="020F0502020204030204" pitchFamily="34" charset="0"/>
                        </a:rPr>
                        <a:t>21 276 683</a:t>
                      </a:r>
                    </a:p>
                  </a:txBody>
                  <a:tcPr marL="7620" marR="7620" marT="7620" marB="0" anchor="b">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b"/>
                      <a:r>
                        <a:rPr lang="cs-CZ" sz="1300" b="0" i="0" u="none" strike="noStrike" dirty="0">
                          <a:solidFill>
                            <a:srgbClr val="C00000"/>
                          </a:solidFill>
                          <a:effectLst/>
                          <a:latin typeface="Calibri" panose="020F0502020204030204" pitchFamily="34" charset="0"/>
                        </a:rPr>
                        <a:t>12 279 590</a:t>
                      </a:r>
                    </a:p>
                  </a:txBody>
                  <a:tcPr marL="7620" marR="7620" marT="7620" marB="0" anchor="b">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b"/>
                      <a:r>
                        <a:rPr lang="cs-CZ" sz="1300" b="0" i="0" u="none" strike="noStrike">
                          <a:solidFill>
                            <a:srgbClr val="C00000"/>
                          </a:solidFill>
                          <a:effectLst/>
                          <a:latin typeface="Calibri" panose="020F0502020204030204" pitchFamily="34" charset="0"/>
                        </a:rPr>
                        <a:t>8 997 093</a:t>
                      </a:r>
                    </a:p>
                  </a:txBody>
                  <a:tcPr marL="7620" marR="7620" marT="7620" marB="0" anchor="b">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0"/>
                  </a:ext>
                </a:extLst>
              </a:tr>
              <a:tr h="189317">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rgbClr val="C00000"/>
                          </a:solidFill>
                          <a:effectLst/>
                          <a:latin typeface="+mj-lt"/>
                          <a:cs typeface="Arial" charset="0"/>
                        </a:rPr>
                        <a:t>2013</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b"/>
                      <a:r>
                        <a:rPr lang="cs-CZ" sz="1300" b="0" i="0" u="none" strike="noStrike">
                          <a:solidFill>
                            <a:srgbClr val="C00000"/>
                          </a:solidFill>
                          <a:effectLst/>
                          <a:latin typeface="Calibri" panose="020F0502020204030204" pitchFamily="34" charset="0"/>
                        </a:rPr>
                        <a:t>20 886 392</a:t>
                      </a:r>
                    </a:p>
                  </a:txBody>
                  <a:tcPr marL="7620" marR="7620" marT="7620" marB="0" anchor="b">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b"/>
                      <a:r>
                        <a:rPr lang="cs-CZ" sz="1300" b="0" i="0" u="none" strike="noStrike">
                          <a:solidFill>
                            <a:srgbClr val="C00000"/>
                          </a:solidFill>
                          <a:effectLst/>
                          <a:latin typeface="Calibri" panose="020F0502020204030204" pitchFamily="34" charset="0"/>
                        </a:rPr>
                        <a:t>12 027 085</a:t>
                      </a:r>
                    </a:p>
                  </a:txBody>
                  <a:tcPr marL="7620" marR="7620" marT="7620" marB="0" anchor="b">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b"/>
                      <a:r>
                        <a:rPr lang="cs-CZ" sz="1300" b="0" i="0" u="none" strike="noStrike">
                          <a:solidFill>
                            <a:srgbClr val="C00000"/>
                          </a:solidFill>
                          <a:effectLst/>
                          <a:latin typeface="Calibri" panose="020F0502020204030204" pitchFamily="34" charset="0"/>
                        </a:rPr>
                        <a:t>8 859 307</a:t>
                      </a:r>
                    </a:p>
                  </a:txBody>
                  <a:tcPr marL="7620" marR="7620" marT="7620" marB="0" anchor="b">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48406275"/>
                  </a:ext>
                </a:extLst>
              </a:tr>
              <a:tr h="189317">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rgbClr val="C00000"/>
                          </a:solidFill>
                          <a:effectLst/>
                          <a:latin typeface="+mj-lt"/>
                          <a:cs typeface="Arial" charset="0"/>
                        </a:rPr>
                        <a:t>2014</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b"/>
                      <a:r>
                        <a:rPr lang="cs-CZ" sz="1300" b="0" i="0" u="none" strike="noStrike" dirty="0">
                          <a:solidFill>
                            <a:srgbClr val="C00000"/>
                          </a:solidFill>
                          <a:effectLst/>
                          <a:latin typeface="Calibri" panose="020F0502020204030204" pitchFamily="34" charset="0"/>
                        </a:rPr>
                        <a:t>21 028 562</a:t>
                      </a:r>
                    </a:p>
                  </a:txBody>
                  <a:tcPr marL="7620" marR="7620" marT="7620" marB="0" anchor="b">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b"/>
                      <a:r>
                        <a:rPr lang="cs-CZ" sz="1300" b="0" i="0" u="none" strike="noStrike" dirty="0">
                          <a:solidFill>
                            <a:srgbClr val="C00000"/>
                          </a:solidFill>
                          <a:effectLst/>
                          <a:latin typeface="Calibri" panose="020F0502020204030204" pitchFamily="34" charset="0"/>
                        </a:rPr>
                        <a:t>12 022 778</a:t>
                      </a:r>
                    </a:p>
                  </a:txBody>
                  <a:tcPr marL="7620" marR="7620" marT="7620" marB="0" anchor="b">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b"/>
                      <a:r>
                        <a:rPr lang="cs-CZ" sz="1300" b="0" i="0" u="none" strike="noStrike">
                          <a:solidFill>
                            <a:srgbClr val="C00000"/>
                          </a:solidFill>
                          <a:effectLst/>
                          <a:latin typeface="Calibri" panose="020F0502020204030204" pitchFamily="34" charset="0"/>
                        </a:rPr>
                        <a:t>9 005 784</a:t>
                      </a:r>
                    </a:p>
                  </a:txBody>
                  <a:tcPr marL="7620" marR="7620" marT="7620" marB="0" anchor="b">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528267654"/>
                  </a:ext>
                </a:extLst>
              </a:tr>
              <a:tr h="189317">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rgbClr val="C00000"/>
                          </a:solidFill>
                          <a:effectLst/>
                          <a:latin typeface="+mj-lt"/>
                          <a:cs typeface="Arial" charset="0"/>
                        </a:rPr>
                        <a:t>2015</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b"/>
                      <a:r>
                        <a:rPr lang="cs-CZ" sz="1300" b="0" i="0" u="none" strike="noStrike" dirty="0">
                          <a:solidFill>
                            <a:srgbClr val="C00000"/>
                          </a:solidFill>
                          <a:effectLst/>
                          <a:latin typeface="Calibri" panose="020F0502020204030204" pitchFamily="34" charset="0"/>
                        </a:rPr>
                        <a:t>20 668 710</a:t>
                      </a:r>
                    </a:p>
                  </a:txBody>
                  <a:tcPr marL="7620" marR="7620" marT="7620" marB="0" anchor="b">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b"/>
                      <a:r>
                        <a:rPr lang="cs-CZ" sz="1300" b="0" i="0" u="none" strike="noStrike" dirty="0">
                          <a:solidFill>
                            <a:srgbClr val="C00000"/>
                          </a:solidFill>
                          <a:effectLst/>
                          <a:latin typeface="Calibri" panose="020F0502020204030204" pitchFamily="34" charset="0"/>
                        </a:rPr>
                        <a:t>11 866 408</a:t>
                      </a:r>
                    </a:p>
                  </a:txBody>
                  <a:tcPr marL="7620" marR="7620" marT="7620" marB="0" anchor="b">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b"/>
                      <a:r>
                        <a:rPr lang="cs-CZ" sz="1300" b="0" i="0" u="none" strike="noStrike">
                          <a:solidFill>
                            <a:srgbClr val="C00000"/>
                          </a:solidFill>
                          <a:effectLst/>
                          <a:latin typeface="Calibri" panose="020F0502020204030204" pitchFamily="34" charset="0"/>
                        </a:rPr>
                        <a:t>8 802 302</a:t>
                      </a:r>
                    </a:p>
                  </a:txBody>
                  <a:tcPr marL="7620" marR="7620" marT="7620" marB="0" anchor="b">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313101035"/>
                  </a:ext>
                </a:extLst>
              </a:tr>
              <a:tr h="189317">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rgbClr val="C00000"/>
                          </a:solidFill>
                          <a:effectLst/>
                          <a:latin typeface="+mj-lt"/>
                          <a:cs typeface="Arial" charset="0"/>
                        </a:rPr>
                        <a:t>2016</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b"/>
                      <a:r>
                        <a:rPr lang="cs-CZ" sz="1300" b="0" i="0" u="none" strike="noStrike">
                          <a:solidFill>
                            <a:srgbClr val="C00000"/>
                          </a:solidFill>
                          <a:effectLst/>
                          <a:latin typeface="Calibri" panose="020F0502020204030204" pitchFamily="34" charset="0"/>
                        </a:rPr>
                        <a:t>20 390 760</a:t>
                      </a:r>
                    </a:p>
                  </a:txBody>
                  <a:tcPr marL="7620" marR="7620" marT="7620" marB="0" anchor="b">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b"/>
                      <a:r>
                        <a:rPr lang="cs-CZ" sz="1300" b="0" i="0" u="none" strike="noStrike">
                          <a:solidFill>
                            <a:srgbClr val="C00000"/>
                          </a:solidFill>
                          <a:effectLst/>
                          <a:latin typeface="Calibri" panose="020F0502020204030204" pitchFamily="34" charset="0"/>
                        </a:rPr>
                        <a:t>11 588 615</a:t>
                      </a:r>
                    </a:p>
                  </a:txBody>
                  <a:tcPr marL="7620" marR="7620" marT="7620" marB="0" anchor="b">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b"/>
                      <a:r>
                        <a:rPr lang="cs-CZ" sz="1300" b="0" i="0" u="none" strike="noStrike">
                          <a:solidFill>
                            <a:srgbClr val="C00000"/>
                          </a:solidFill>
                          <a:effectLst/>
                          <a:latin typeface="Calibri" panose="020F0502020204030204" pitchFamily="34" charset="0"/>
                        </a:rPr>
                        <a:t>8 802 145</a:t>
                      </a:r>
                    </a:p>
                  </a:txBody>
                  <a:tcPr marL="7620" marR="7620" marT="7620" marB="0" anchor="b">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5"/>
                  </a:ext>
                </a:extLst>
              </a:tr>
              <a:tr h="189317">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rgbClr val="C00000"/>
                          </a:solidFill>
                          <a:effectLst/>
                          <a:latin typeface="+mj-lt"/>
                          <a:cs typeface="Arial" charset="0"/>
                        </a:rPr>
                        <a:t>2017</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b"/>
                      <a:r>
                        <a:rPr lang="cs-CZ" sz="1300" b="0" i="0" u="none" strike="noStrike" dirty="0">
                          <a:solidFill>
                            <a:srgbClr val="C00000"/>
                          </a:solidFill>
                          <a:effectLst/>
                          <a:latin typeface="Calibri" panose="020F0502020204030204" pitchFamily="34" charset="0"/>
                        </a:rPr>
                        <a:t>20 236 054</a:t>
                      </a:r>
                    </a:p>
                  </a:txBody>
                  <a:tcPr marL="7620" marR="7620" marT="7620" marB="0" anchor="b">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b"/>
                      <a:r>
                        <a:rPr lang="cs-CZ" sz="1300" b="0" i="0" u="none" strike="noStrike" dirty="0">
                          <a:solidFill>
                            <a:srgbClr val="C00000"/>
                          </a:solidFill>
                          <a:effectLst/>
                          <a:latin typeface="Calibri" panose="020F0502020204030204" pitchFamily="34" charset="0"/>
                        </a:rPr>
                        <a:t>11 241 896</a:t>
                      </a:r>
                    </a:p>
                  </a:txBody>
                  <a:tcPr marL="7620" marR="7620" marT="7620" marB="0" anchor="b">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b"/>
                      <a:r>
                        <a:rPr lang="cs-CZ" sz="1300" b="0" i="0" u="none" strike="noStrike">
                          <a:solidFill>
                            <a:srgbClr val="C00000"/>
                          </a:solidFill>
                          <a:effectLst/>
                          <a:latin typeface="Calibri" panose="020F0502020204030204" pitchFamily="34" charset="0"/>
                        </a:rPr>
                        <a:t>8 994 158</a:t>
                      </a:r>
                    </a:p>
                  </a:txBody>
                  <a:tcPr marL="7620" marR="7620" marT="7620" marB="0" anchor="b">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10026"/>
                  </a:ext>
                </a:extLst>
              </a:tr>
              <a:tr h="189317">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rgbClr val="C00000"/>
                          </a:solidFill>
                          <a:effectLst/>
                          <a:latin typeface="+mj-lt"/>
                          <a:cs typeface="Arial" charset="0"/>
                        </a:rPr>
                        <a:t>2018</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b"/>
                      <a:r>
                        <a:rPr lang="cs-CZ" sz="1300" b="0" i="0" u="none" strike="noStrike" dirty="0">
                          <a:solidFill>
                            <a:srgbClr val="C00000"/>
                          </a:solidFill>
                          <a:effectLst/>
                          <a:latin typeface="Calibri" panose="020F0502020204030204" pitchFamily="34" charset="0"/>
                        </a:rPr>
                        <a:t>20 106 410</a:t>
                      </a:r>
                    </a:p>
                  </a:txBody>
                  <a:tcPr marL="7620" marR="7620" marT="7620" marB="0" anchor="b">
                    <a:lnL w="28575" cap="flat" cmpd="sng" algn="ctr">
                      <a:solidFill>
                        <a:schemeClr val="bg1"/>
                      </a:solid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b"/>
                      <a:r>
                        <a:rPr lang="cs-CZ" sz="1300" b="0" i="0" u="none" strike="noStrike" dirty="0">
                          <a:solidFill>
                            <a:srgbClr val="C00000"/>
                          </a:solidFill>
                          <a:effectLst/>
                          <a:latin typeface="Calibri" panose="020F0502020204030204" pitchFamily="34" charset="0"/>
                        </a:rPr>
                        <a:t>11 082 287</a:t>
                      </a:r>
                    </a:p>
                  </a:txBody>
                  <a:tcPr marL="7620" marR="7620" marT="7620" marB="0" anchor="b">
                    <a:lnL w="28575" cap="flat" cmpd="sng" algn="ctr">
                      <a:no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b"/>
                      <a:r>
                        <a:rPr lang="cs-CZ" sz="1300" b="0" i="0" u="none" strike="noStrike" dirty="0">
                          <a:solidFill>
                            <a:srgbClr val="C00000"/>
                          </a:solidFill>
                          <a:effectLst/>
                          <a:latin typeface="Calibri" panose="020F0502020204030204" pitchFamily="34" charset="0"/>
                        </a:rPr>
                        <a:t>9 024 123</a:t>
                      </a:r>
                    </a:p>
                  </a:txBody>
                  <a:tcPr marL="7620" marR="7620" marT="7620" marB="0" anchor="b">
                    <a:lnL w="28575" cap="flat" cmpd="sng" algn="ctr">
                      <a:no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24"/>
                  </a:ext>
                </a:extLst>
              </a:tr>
            </a:tbl>
          </a:graphicData>
        </a:graphic>
      </p:graphicFrame>
      <p:sp>
        <p:nvSpPr>
          <p:cNvPr id="8" name="Obdélník 7"/>
          <p:cNvSpPr/>
          <p:nvPr/>
        </p:nvSpPr>
        <p:spPr>
          <a:xfrm>
            <a:off x="7416993" y="4045088"/>
            <a:ext cx="3649133" cy="369332"/>
          </a:xfrm>
          <a:prstGeom prst="rect">
            <a:avLst/>
          </a:prstGeom>
        </p:spPr>
        <p:txBody>
          <a:bodyPr wrap="square">
            <a:spAutoFit/>
          </a:bodyPr>
          <a:lstStyle/>
          <a:p>
            <a:r>
              <a:rPr lang="cs-CZ" b="1" dirty="0"/>
              <a:t>Změna objemu péče 2007 -&gt; 2018:</a:t>
            </a:r>
          </a:p>
        </p:txBody>
      </p:sp>
    </p:spTree>
    <p:extLst>
      <p:ext uri="{BB962C8B-B14F-4D97-AF65-F5344CB8AC3E}">
        <p14:creationId xmlns:p14="http://schemas.microsoft.com/office/powerpoint/2010/main" val="56712598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Nadpis 1">
            <a:extLst>
              <a:ext uri="{FF2B5EF4-FFF2-40B4-BE49-F238E27FC236}">
                <a16:creationId xmlns:a16="http://schemas.microsoft.com/office/drawing/2014/main" id="{EA328CEC-C272-456D-B936-D7E722870E2A}"/>
              </a:ext>
            </a:extLst>
          </p:cNvPr>
          <p:cNvSpPr txBox="1">
            <a:spLocks/>
          </p:cNvSpPr>
          <p:nvPr/>
        </p:nvSpPr>
        <p:spPr>
          <a:xfrm>
            <a:off x="257558" y="142207"/>
            <a:ext cx="11829667" cy="77470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lvl="0">
              <a:defRPr/>
            </a:pPr>
            <a:r>
              <a:rPr lang="cs-CZ" sz="3200" b="1" dirty="0">
                <a:solidFill>
                  <a:srgbClr val="C00000"/>
                </a:solidFill>
                <a:latin typeface="Calibri" panose="020F0502020204030204" pitchFamily="34" charset="0"/>
                <a:cs typeface="Calibri" panose="020F0502020204030204" pitchFamily="34" charset="0"/>
              </a:rPr>
              <a:t>Dlouhodobý časový trend v objemu lůžkové péče – LBK</a:t>
            </a:r>
          </a:p>
        </p:txBody>
      </p:sp>
      <p:sp>
        <p:nvSpPr>
          <p:cNvPr id="22" name="TextBox 7">
            <a:extLst>
              <a:ext uri="{FF2B5EF4-FFF2-40B4-BE49-F238E27FC236}">
                <a16:creationId xmlns:a16="http://schemas.microsoft.com/office/drawing/2014/main" id="{7182713C-66AE-4B05-A696-54D3C63FE6C3}"/>
              </a:ext>
            </a:extLst>
          </p:cNvPr>
          <p:cNvSpPr txBox="1"/>
          <p:nvPr/>
        </p:nvSpPr>
        <p:spPr>
          <a:xfrm>
            <a:off x="6702552" y="1192416"/>
            <a:ext cx="4897080" cy="1169551"/>
          </a:xfrm>
          <a:prstGeom prst="rect">
            <a:avLst/>
          </a:prstGeom>
          <a:noFill/>
          <a:ln>
            <a:noFill/>
          </a:ln>
        </p:spPr>
        <p:txBody>
          <a:bodyPr wrap="square" rtlCol="0">
            <a:spAutoFit/>
          </a:bodyPr>
          <a:lstStyle/>
          <a:p>
            <a:r>
              <a:rPr lang="cs-CZ" sz="1400" kern="0" dirty="0"/>
              <a:t>Dlouhodobé trendy v počtu ošetřovacích dní (OD) potvrzují pokles objemu akutní lůžkové péče v LBK, a to přibližně o 2 </a:t>
            </a:r>
            <a:r>
              <a:rPr lang="cs-CZ" sz="1400" kern="0" dirty="0" smtClean="0"/>
              <a:t>% ročně. </a:t>
            </a:r>
            <a:r>
              <a:rPr lang="cs-CZ" sz="1400" kern="0" dirty="0"/>
              <a:t>Objem následných hospitalizací v posledních letech naopak roste.</a:t>
            </a:r>
          </a:p>
          <a:p>
            <a:endParaRPr lang="cs-CZ" sz="1400" kern="0" dirty="0"/>
          </a:p>
        </p:txBody>
      </p:sp>
      <p:graphicFrame>
        <p:nvGraphicFramePr>
          <p:cNvPr id="23" name="Group 744">
            <a:extLst>
              <a:ext uri="{FF2B5EF4-FFF2-40B4-BE49-F238E27FC236}">
                <a16:creationId xmlns:a16="http://schemas.microsoft.com/office/drawing/2014/main" id="{2854081D-072C-49B4-ACAD-D14967E1B8A2}"/>
              </a:ext>
            </a:extLst>
          </p:cNvPr>
          <p:cNvGraphicFramePr>
            <a:graphicFrameLocks noGrp="1"/>
          </p:cNvGraphicFramePr>
          <p:nvPr>
            <p:extLst/>
          </p:nvPr>
        </p:nvGraphicFramePr>
        <p:xfrm>
          <a:off x="378222" y="812798"/>
          <a:ext cx="5835126" cy="5425404"/>
        </p:xfrm>
        <a:graphic>
          <a:graphicData uri="http://schemas.openxmlformats.org/drawingml/2006/table">
            <a:tbl>
              <a:tblPr/>
              <a:tblGrid>
                <a:gridCol w="1497711">
                  <a:extLst>
                    <a:ext uri="{9D8B030D-6E8A-4147-A177-3AD203B41FA5}">
                      <a16:colId xmlns:a16="http://schemas.microsoft.com/office/drawing/2014/main" val="20000"/>
                    </a:ext>
                  </a:extLst>
                </a:gridCol>
                <a:gridCol w="1429588">
                  <a:extLst>
                    <a:ext uri="{9D8B030D-6E8A-4147-A177-3AD203B41FA5}">
                      <a16:colId xmlns:a16="http://schemas.microsoft.com/office/drawing/2014/main" val="20001"/>
                    </a:ext>
                  </a:extLst>
                </a:gridCol>
                <a:gridCol w="1429588">
                  <a:extLst>
                    <a:ext uri="{9D8B030D-6E8A-4147-A177-3AD203B41FA5}">
                      <a16:colId xmlns:a16="http://schemas.microsoft.com/office/drawing/2014/main" val="20002"/>
                    </a:ext>
                  </a:extLst>
                </a:gridCol>
                <a:gridCol w="1478239">
                  <a:extLst>
                    <a:ext uri="{9D8B030D-6E8A-4147-A177-3AD203B41FA5}">
                      <a16:colId xmlns:a16="http://schemas.microsoft.com/office/drawing/2014/main" val="20004"/>
                    </a:ext>
                  </a:extLst>
                </a:gridCol>
              </a:tblGrid>
              <a:tr h="205347">
                <a:tc>
                  <a:txBody>
                    <a:body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endParaRPr kumimoji="0" lang="cs-CZ" altLang="cs-CZ" sz="1400" b="1" i="0" u="none" strike="noStrike" kern="1200" cap="none" normalizeH="0" baseline="0" dirty="0">
                        <a:ln>
                          <a:noFill/>
                        </a:ln>
                        <a:solidFill>
                          <a:schemeClr val="accent6">
                            <a:lumMod val="10000"/>
                          </a:schemeClr>
                        </a:solidFill>
                        <a:effectLst/>
                        <a:latin typeface="+mj-lt"/>
                        <a:ea typeface="+mn-ea"/>
                        <a:cs typeface="Arial" charset="0"/>
                      </a:endParaRPr>
                    </a:p>
                  </a:txBody>
                  <a:tcPr marL="36000" marR="36000" marT="0" marB="0" anchor="ctr" horzOverflow="overflow">
                    <a:lnL cap="flat">
                      <a:noFill/>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C0C0C0"/>
                    </a:solidFill>
                  </a:tcPr>
                </a:tc>
                <a:tc gridSpan="3">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400" b="1" i="0" u="sng" strike="noStrike" kern="1200" cap="none" normalizeH="0" baseline="0" dirty="0">
                          <a:ln>
                            <a:noFill/>
                          </a:ln>
                          <a:solidFill>
                            <a:schemeClr val="accent6">
                              <a:lumMod val="10000"/>
                            </a:schemeClr>
                          </a:solidFill>
                          <a:effectLst/>
                          <a:latin typeface="+mn-lt"/>
                          <a:ea typeface="+mn-ea"/>
                          <a:cs typeface="Arial" charset="0"/>
                        </a:rPr>
                        <a:t>Celková délka pobytů (dny)</a:t>
                      </a:r>
                    </a:p>
                  </a:txBody>
                  <a:tcPr marL="36000" marR="36000" marT="0" marB="0" anchor="ctr" horzOverflow="overflow">
                    <a:lnL w="12700"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C0C0C0"/>
                    </a:solidFill>
                  </a:tcPr>
                </a:tc>
                <a:tc hMerge="1">
                  <a:txBody>
                    <a:bodyPr/>
                    <a:lstStyle/>
                    <a:p>
                      <a:endParaRPr lang="cs-CZ"/>
                    </a:p>
                  </a:txBody>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200" b="1" i="0" u="none" strike="noStrike" kern="1200" cap="none" normalizeH="0" baseline="0" dirty="0">
                        <a:ln>
                          <a:noFill/>
                        </a:ln>
                        <a:solidFill>
                          <a:schemeClr val="accent6">
                            <a:lumMod val="10000"/>
                          </a:schemeClr>
                        </a:solidFill>
                        <a:effectLst/>
                        <a:latin typeface="+mj-lt"/>
                        <a:ea typeface="+mn-ea"/>
                        <a:cs typeface="Arial" charset="0"/>
                      </a:endParaRPr>
                    </a:p>
                  </a:txBody>
                  <a:tcPr marL="36000" marR="36000" marT="0" marB="0" anchor="ctr" horzOverflow="overflow">
                    <a:lnL w="28575" cap="flat" cmpd="sng" algn="ctr">
                      <a:no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0"/>
                  </a:ext>
                </a:extLst>
              </a:tr>
              <a:tr h="259044">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marL="200025"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marL="384175"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marL="566738"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marL="749300"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marL="12065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marL="16637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marL="21209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marL="25781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r>
                        <a:rPr kumimoji="0" lang="cs-CZ" altLang="cs-CZ" sz="1400" b="1" i="0" u="none" strike="noStrike" kern="1200" cap="none" normalizeH="0" baseline="0" dirty="0">
                          <a:ln>
                            <a:noFill/>
                          </a:ln>
                          <a:solidFill>
                            <a:schemeClr val="accent6">
                              <a:lumMod val="10000"/>
                            </a:schemeClr>
                          </a:solidFill>
                          <a:effectLst/>
                          <a:latin typeface="+mj-lt"/>
                          <a:ea typeface="+mn-ea"/>
                          <a:cs typeface="Arial" charset="0"/>
                        </a:rPr>
                        <a:t>Rok</a:t>
                      </a:r>
                    </a:p>
                  </a:txBody>
                  <a:tcPr marL="36000" marR="36000" marT="0" marB="0" anchor="ctr" horzOverflow="overflow">
                    <a:lnL cap="flat">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marL="0" algn="l" defTabSz="914400" rtl="0" eaLnBrk="0" latinLnBrk="0" hangingPunct="0">
                        <a:lnSpc>
                          <a:spcPct val="90000"/>
                        </a:lnSpc>
                        <a:spcBef>
                          <a:spcPts val="1200"/>
                        </a:spcBef>
                        <a:spcAft>
                          <a:spcPts val="200"/>
                        </a:spcAft>
                        <a:buClr>
                          <a:schemeClr val="accent1"/>
                        </a:buClr>
                        <a:buSzPct val="100000"/>
                        <a:buFont typeface="Calibri" pitchFamily="34" charset="0"/>
                        <a:defRPr sz="1800" kern="1200">
                          <a:solidFill>
                            <a:srgbClr val="404040"/>
                          </a:solidFill>
                          <a:latin typeface="Arial" charset="0"/>
                        </a:defRPr>
                      </a:lvl1pPr>
                      <a:lvl2pPr marL="457200" algn="l" defTabSz="914400" rtl="0" eaLnBrk="0" latinLnBrk="0" hangingPunct="0">
                        <a:lnSpc>
                          <a:spcPct val="90000"/>
                        </a:lnSpc>
                        <a:spcBef>
                          <a:spcPts val="200"/>
                        </a:spcBef>
                        <a:spcAft>
                          <a:spcPts val="400"/>
                        </a:spcAft>
                        <a:buClr>
                          <a:schemeClr val="accent1"/>
                        </a:buClr>
                        <a:buFont typeface="Calibri" pitchFamily="34" charset="0"/>
                        <a:defRPr sz="1600" kern="1200">
                          <a:solidFill>
                            <a:srgbClr val="404040"/>
                          </a:solidFill>
                          <a:latin typeface="Arial" charset="0"/>
                        </a:defRPr>
                      </a:lvl2pPr>
                      <a:lvl3pPr marL="9144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3pPr>
                      <a:lvl4pPr marL="13716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4pPr>
                      <a:lvl5pPr marL="18288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5pPr>
                      <a:lvl6pPr marL="22860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6pPr>
                      <a:lvl7pPr marL="27432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7pPr>
                      <a:lvl8pPr marL="32004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8pPr>
                      <a:lvl9pPr marL="36576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defRPr/>
                      </a:pPr>
                      <a:r>
                        <a:rPr kumimoji="0" lang="cs-CZ" altLang="cs-CZ" sz="1400" b="1" i="0" u="none" strike="noStrike" kern="1200" cap="none" normalizeH="0" baseline="0" dirty="0">
                          <a:ln>
                            <a:noFill/>
                          </a:ln>
                          <a:solidFill>
                            <a:schemeClr val="accent6">
                              <a:lumMod val="10000"/>
                            </a:schemeClr>
                          </a:solidFill>
                          <a:effectLst/>
                          <a:latin typeface="+mn-lt"/>
                          <a:ea typeface="+mn-ea"/>
                          <a:cs typeface="Arial" charset="0"/>
                        </a:rPr>
                        <a:t>Celkem</a:t>
                      </a:r>
                    </a:p>
                  </a:txBody>
                  <a:tcPr marL="36000" marR="36000" marT="0" marB="0" anchor="ctr" horzOverflow="overflow">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marL="0" algn="l" defTabSz="914400" rtl="0" eaLnBrk="0" latinLnBrk="0" hangingPunct="0">
                        <a:lnSpc>
                          <a:spcPct val="90000"/>
                        </a:lnSpc>
                        <a:spcBef>
                          <a:spcPts val="1200"/>
                        </a:spcBef>
                        <a:spcAft>
                          <a:spcPts val="200"/>
                        </a:spcAft>
                        <a:buClr>
                          <a:schemeClr val="accent1"/>
                        </a:buClr>
                        <a:buSzPct val="100000"/>
                        <a:buFont typeface="Calibri" pitchFamily="34" charset="0"/>
                        <a:defRPr sz="1800" kern="1200">
                          <a:solidFill>
                            <a:srgbClr val="404040"/>
                          </a:solidFill>
                          <a:latin typeface="Arial" charset="0"/>
                        </a:defRPr>
                      </a:lvl1pPr>
                      <a:lvl2pPr marL="457200" algn="l" defTabSz="914400" rtl="0" eaLnBrk="0" latinLnBrk="0" hangingPunct="0">
                        <a:lnSpc>
                          <a:spcPct val="90000"/>
                        </a:lnSpc>
                        <a:spcBef>
                          <a:spcPts val="200"/>
                        </a:spcBef>
                        <a:spcAft>
                          <a:spcPts val="400"/>
                        </a:spcAft>
                        <a:buClr>
                          <a:schemeClr val="accent1"/>
                        </a:buClr>
                        <a:buFont typeface="Calibri" pitchFamily="34" charset="0"/>
                        <a:defRPr sz="1600" kern="1200">
                          <a:solidFill>
                            <a:srgbClr val="404040"/>
                          </a:solidFill>
                          <a:latin typeface="Arial" charset="0"/>
                        </a:defRPr>
                      </a:lvl2pPr>
                      <a:lvl3pPr marL="9144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3pPr>
                      <a:lvl4pPr marL="13716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4pPr>
                      <a:lvl5pPr marL="18288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5pPr>
                      <a:lvl6pPr marL="22860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6pPr>
                      <a:lvl7pPr marL="27432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7pPr>
                      <a:lvl8pPr marL="32004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8pPr>
                      <a:lvl9pPr marL="36576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defRPr/>
                      </a:pPr>
                      <a:r>
                        <a:rPr kumimoji="0" lang="cs-CZ" altLang="cs-CZ" sz="1400" b="1" i="0" u="none" strike="noStrike" kern="1200" cap="none" normalizeH="0" baseline="0" dirty="0">
                          <a:ln>
                            <a:noFill/>
                          </a:ln>
                          <a:solidFill>
                            <a:schemeClr val="accent6">
                              <a:lumMod val="10000"/>
                            </a:schemeClr>
                          </a:solidFill>
                          <a:effectLst/>
                          <a:latin typeface="+mn-lt"/>
                          <a:ea typeface="+mn-ea"/>
                          <a:cs typeface="Arial" charset="0"/>
                        </a:rPr>
                        <a:t>Akutní h.</a:t>
                      </a:r>
                    </a:p>
                  </a:txBody>
                  <a:tcPr marL="36000" marR="36000" marT="0" marB="0" anchor="ctr" horzOverflow="overflow">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algn="ctr" rtl="0" fontAlgn="b"/>
                      <a:r>
                        <a:rPr lang="cs-CZ" sz="1400" b="1" i="0" u="none" strike="noStrike" dirty="0">
                          <a:solidFill>
                            <a:srgbClr val="0B1107"/>
                          </a:solidFill>
                          <a:effectLst/>
                          <a:latin typeface="Calibri" panose="020F0502020204030204" pitchFamily="34" charset="0"/>
                        </a:rPr>
                        <a:t>Následné</a:t>
                      </a:r>
                      <a:r>
                        <a:rPr lang="cs-CZ" sz="1400" b="1" i="0" u="none" strike="noStrike" baseline="0" dirty="0">
                          <a:solidFill>
                            <a:srgbClr val="0B1107"/>
                          </a:solidFill>
                          <a:effectLst/>
                          <a:latin typeface="Calibri" panose="020F0502020204030204" pitchFamily="34" charset="0"/>
                        </a:rPr>
                        <a:t> </a:t>
                      </a:r>
                      <a:r>
                        <a:rPr lang="cs-CZ" sz="1400" b="1" i="0" u="none" strike="noStrike" dirty="0">
                          <a:solidFill>
                            <a:srgbClr val="0B1107"/>
                          </a:solidFill>
                          <a:effectLst/>
                          <a:latin typeface="Calibri" panose="020F0502020204030204" pitchFamily="34" charset="0"/>
                        </a:rPr>
                        <a:t>h.</a:t>
                      </a:r>
                    </a:p>
                  </a:txBody>
                  <a:tcPr marL="7620" marR="7620" marT="7620" marB="0" anchor="b">
                    <a:lnL w="28575"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1"/>
                  </a:ext>
                </a:extLst>
              </a:tr>
              <a:tr h="198013">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chemeClr val="accent6">
                              <a:lumMod val="10000"/>
                            </a:schemeClr>
                          </a:solidFill>
                          <a:effectLst/>
                          <a:latin typeface="+mj-lt"/>
                          <a:cs typeface="Arial" charset="0"/>
                        </a:rPr>
                        <a:t>1994</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algn="ctr" rtl="0" fontAlgn="b"/>
                      <a:r>
                        <a:rPr lang="cs-CZ" sz="1300" b="0" i="0" u="none" strike="noStrike" dirty="0">
                          <a:solidFill>
                            <a:schemeClr val="tx1"/>
                          </a:solidFill>
                          <a:effectLst/>
                          <a:latin typeface="Calibri" panose="020F0502020204030204" pitchFamily="34" charset="0"/>
                        </a:rPr>
                        <a:t>949 988</a:t>
                      </a:r>
                    </a:p>
                  </a:txBody>
                  <a:tcPr marL="0" marR="0" marT="0" marB="0" anchor="b">
                    <a:lnL w="28575" cap="flat" cmpd="sng" algn="ctr">
                      <a:solidFill>
                        <a:schemeClr val="bg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algn="ctr" rtl="0" fontAlgn="b"/>
                      <a:r>
                        <a:rPr lang="cs-CZ" sz="1300" b="0" i="0" u="none" strike="noStrike">
                          <a:solidFill>
                            <a:schemeClr val="tx1"/>
                          </a:solidFill>
                          <a:effectLst/>
                          <a:latin typeface="Calibri" panose="020F0502020204030204" pitchFamily="34" charset="0"/>
                        </a:rPr>
                        <a:t>744 512</a:t>
                      </a:r>
                    </a:p>
                  </a:txBody>
                  <a:tcPr marL="0" marR="0" marT="0" marB="0" anchor="b">
                    <a:lnL w="28575"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algn="ctr" rtl="0" fontAlgn="b"/>
                      <a:r>
                        <a:rPr lang="cs-CZ" sz="1300" b="0" i="0" u="none" strike="noStrike">
                          <a:solidFill>
                            <a:schemeClr val="tx1"/>
                          </a:solidFill>
                          <a:effectLst/>
                          <a:latin typeface="Calibri" panose="020F0502020204030204" pitchFamily="34" charset="0"/>
                        </a:rPr>
                        <a:t>205 476</a:t>
                      </a:r>
                    </a:p>
                  </a:txBody>
                  <a:tcPr marL="0" marR="0" marT="0" marB="0" anchor="b">
                    <a:lnL w="28575"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2"/>
                  </a:ext>
                </a:extLst>
              </a:tr>
              <a:tr h="198013">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chemeClr val="accent6">
                              <a:lumMod val="10000"/>
                            </a:schemeClr>
                          </a:solidFill>
                          <a:effectLst/>
                          <a:latin typeface="+mj-lt"/>
                          <a:cs typeface="Arial" charset="0"/>
                        </a:rPr>
                        <a:t>1995</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rtl="0" fontAlgn="b"/>
                      <a:r>
                        <a:rPr lang="cs-CZ" sz="1300" b="0" i="0" u="none" strike="noStrike" dirty="0">
                          <a:solidFill>
                            <a:schemeClr val="tx1"/>
                          </a:solidFill>
                          <a:effectLst/>
                          <a:latin typeface="Calibri" panose="020F0502020204030204" pitchFamily="34" charset="0"/>
                        </a:rPr>
                        <a:t>940 301</a:t>
                      </a:r>
                    </a:p>
                  </a:txBody>
                  <a:tcPr marL="0" marR="0" marT="0" marB="0" anchor="b">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rtl="0" fontAlgn="b"/>
                      <a:r>
                        <a:rPr lang="cs-CZ" sz="1300" b="0" i="0" u="none" strike="noStrike">
                          <a:solidFill>
                            <a:schemeClr val="tx1"/>
                          </a:solidFill>
                          <a:effectLst/>
                          <a:latin typeface="Calibri" panose="020F0502020204030204" pitchFamily="34" charset="0"/>
                        </a:rPr>
                        <a:t>734 100</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rtl="0" fontAlgn="b"/>
                      <a:r>
                        <a:rPr lang="cs-CZ" sz="1300" b="0" i="0" u="none" strike="noStrike">
                          <a:solidFill>
                            <a:schemeClr val="tx1"/>
                          </a:solidFill>
                          <a:effectLst/>
                          <a:latin typeface="Calibri" panose="020F0502020204030204" pitchFamily="34" charset="0"/>
                        </a:rPr>
                        <a:t>206 201</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extLst>
                  <a:ext uri="{0D108BD9-81ED-4DB2-BD59-A6C34878D82A}">
                    <a16:rowId xmlns:a16="http://schemas.microsoft.com/office/drawing/2014/main" val="10003"/>
                  </a:ext>
                </a:extLst>
              </a:tr>
              <a:tr h="198013">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chemeClr val="accent6">
                              <a:lumMod val="10000"/>
                            </a:schemeClr>
                          </a:solidFill>
                          <a:effectLst/>
                          <a:latin typeface="+mj-lt"/>
                          <a:cs typeface="Arial" charset="0"/>
                        </a:rPr>
                        <a:t>1996</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rtl="0" fontAlgn="b"/>
                      <a:r>
                        <a:rPr lang="cs-CZ" sz="1300" b="0" i="0" u="none" strike="noStrike">
                          <a:solidFill>
                            <a:schemeClr val="tx1"/>
                          </a:solidFill>
                          <a:effectLst/>
                          <a:latin typeface="Calibri" panose="020F0502020204030204" pitchFamily="34" charset="0"/>
                        </a:rPr>
                        <a:t>952 070</a:t>
                      </a:r>
                    </a:p>
                  </a:txBody>
                  <a:tcPr marL="0" marR="0" marT="0" marB="0" anchor="b">
                    <a:lnL w="28575"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rtl="0" fontAlgn="b"/>
                      <a:r>
                        <a:rPr lang="cs-CZ" sz="1300" b="0" i="0" u="none" strike="noStrike">
                          <a:solidFill>
                            <a:schemeClr val="tx1"/>
                          </a:solidFill>
                          <a:effectLst/>
                          <a:latin typeface="Calibri" panose="020F0502020204030204" pitchFamily="34" charset="0"/>
                        </a:rPr>
                        <a:t>740 431</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noFill/>
                  </a:tcPr>
                </a:tc>
                <a:tc>
                  <a:txBody>
                    <a:bodyPr/>
                    <a:lstStyle/>
                    <a:p>
                      <a:pPr algn="ctr" rtl="0" fontAlgn="b"/>
                      <a:r>
                        <a:rPr lang="cs-CZ" sz="1300" b="0" i="0" u="none" strike="noStrike">
                          <a:solidFill>
                            <a:schemeClr val="tx1"/>
                          </a:solidFill>
                          <a:effectLst/>
                          <a:latin typeface="Calibri" panose="020F0502020204030204" pitchFamily="34" charset="0"/>
                        </a:rPr>
                        <a:t>211 639</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04"/>
                  </a:ext>
                </a:extLst>
              </a:tr>
              <a:tr h="198013">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chemeClr val="accent6">
                              <a:lumMod val="10000"/>
                            </a:schemeClr>
                          </a:solidFill>
                          <a:effectLst/>
                          <a:latin typeface="+mj-lt"/>
                          <a:cs typeface="Arial" charset="0"/>
                        </a:rPr>
                        <a:t>1997</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rtl="0" fontAlgn="b"/>
                      <a:r>
                        <a:rPr lang="cs-CZ" sz="1300" b="0" i="0" u="none" strike="noStrike">
                          <a:solidFill>
                            <a:schemeClr val="tx1"/>
                          </a:solidFill>
                          <a:effectLst/>
                          <a:latin typeface="Calibri" panose="020F0502020204030204" pitchFamily="34" charset="0"/>
                        </a:rPr>
                        <a:t>894 081</a:t>
                      </a:r>
                    </a:p>
                  </a:txBody>
                  <a:tcPr marL="0" marR="0" marT="0" marB="0" anchor="b">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rtl="0" fontAlgn="b"/>
                      <a:r>
                        <a:rPr lang="cs-CZ" sz="1300" b="0" i="0" u="none" strike="noStrike" dirty="0">
                          <a:solidFill>
                            <a:schemeClr val="tx1"/>
                          </a:solidFill>
                          <a:effectLst/>
                          <a:latin typeface="Calibri" panose="020F0502020204030204" pitchFamily="34" charset="0"/>
                        </a:rPr>
                        <a:t>692 651</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rtl="0" fontAlgn="b"/>
                      <a:r>
                        <a:rPr lang="cs-CZ" sz="1300" b="0" i="0" u="none" strike="noStrike">
                          <a:solidFill>
                            <a:schemeClr val="tx1"/>
                          </a:solidFill>
                          <a:effectLst/>
                          <a:latin typeface="Calibri" panose="020F0502020204030204" pitchFamily="34" charset="0"/>
                        </a:rPr>
                        <a:t>201 430</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extLst>
                  <a:ext uri="{0D108BD9-81ED-4DB2-BD59-A6C34878D82A}">
                    <a16:rowId xmlns:a16="http://schemas.microsoft.com/office/drawing/2014/main" val="10005"/>
                  </a:ext>
                </a:extLst>
              </a:tr>
              <a:tr h="198013">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chemeClr val="accent6">
                              <a:lumMod val="10000"/>
                            </a:schemeClr>
                          </a:solidFill>
                          <a:effectLst/>
                          <a:latin typeface="+mj-lt"/>
                          <a:cs typeface="Arial" charset="0"/>
                        </a:rPr>
                        <a:t>1998</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rtl="0" fontAlgn="b"/>
                      <a:r>
                        <a:rPr lang="cs-CZ" sz="1300" b="0" i="0" u="none" strike="noStrike">
                          <a:solidFill>
                            <a:schemeClr val="tx1"/>
                          </a:solidFill>
                          <a:effectLst/>
                          <a:latin typeface="Calibri" panose="020F0502020204030204" pitchFamily="34" charset="0"/>
                        </a:rPr>
                        <a:t>854 138</a:t>
                      </a:r>
                    </a:p>
                  </a:txBody>
                  <a:tcPr marL="0" marR="0" marT="0" marB="0" anchor="b">
                    <a:lnL w="28575"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rtl="0" fontAlgn="b"/>
                      <a:r>
                        <a:rPr lang="cs-CZ" sz="1300" b="0" i="0" u="none" strike="noStrike">
                          <a:solidFill>
                            <a:schemeClr val="tx1"/>
                          </a:solidFill>
                          <a:effectLst/>
                          <a:latin typeface="Calibri" panose="020F0502020204030204" pitchFamily="34" charset="0"/>
                        </a:rPr>
                        <a:t>659 144</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noFill/>
                  </a:tcPr>
                </a:tc>
                <a:tc>
                  <a:txBody>
                    <a:bodyPr/>
                    <a:lstStyle/>
                    <a:p>
                      <a:pPr algn="ctr" rtl="0" fontAlgn="b"/>
                      <a:r>
                        <a:rPr lang="cs-CZ" sz="1300" b="0" i="0" u="none" strike="noStrike">
                          <a:solidFill>
                            <a:schemeClr val="tx1"/>
                          </a:solidFill>
                          <a:effectLst/>
                          <a:latin typeface="Calibri" panose="020F0502020204030204" pitchFamily="34" charset="0"/>
                        </a:rPr>
                        <a:t>194 994</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06"/>
                  </a:ext>
                </a:extLst>
              </a:tr>
              <a:tr h="198013">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chemeClr val="accent6">
                              <a:lumMod val="10000"/>
                            </a:schemeClr>
                          </a:solidFill>
                          <a:effectLst/>
                          <a:latin typeface="+mj-lt"/>
                          <a:cs typeface="Arial" charset="0"/>
                        </a:rPr>
                        <a:t>1999</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rtl="0" fontAlgn="b"/>
                      <a:r>
                        <a:rPr lang="cs-CZ" sz="1300" b="0" i="0" u="none" strike="noStrike">
                          <a:solidFill>
                            <a:schemeClr val="tx1"/>
                          </a:solidFill>
                          <a:effectLst/>
                          <a:latin typeface="Calibri" panose="020F0502020204030204" pitchFamily="34" charset="0"/>
                        </a:rPr>
                        <a:t>825 397</a:t>
                      </a:r>
                    </a:p>
                  </a:txBody>
                  <a:tcPr marL="0" marR="0" marT="0" marB="0" anchor="b">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rtl="0" fontAlgn="b"/>
                      <a:r>
                        <a:rPr lang="cs-CZ" sz="1300" b="0" i="0" u="none" strike="noStrike" dirty="0">
                          <a:solidFill>
                            <a:schemeClr val="tx1"/>
                          </a:solidFill>
                          <a:effectLst/>
                          <a:latin typeface="Calibri" panose="020F0502020204030204" pitchFamily="34" charset="0"/>
                        </a:rPr>
                        <a:t>634 488</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rtl="0" fontAlgn="b"/>
                      <a:r>
                        <a:rPr lang="cs-CZ" sz="1300" b="0" i="0" u="none" strike="noStrike">
                          <a:solidFill>
                            <a:schemeClr val="tx1"/>
                          </a:solidFill>
                          <a:effectLst/>
                          <a:latin typeface="Calibri" panose="020F0502020204030204" pitchFamily="34" charset="0"/>
                        </a:rPr>
                        <a:t>190 909</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extLst>
                  <a:ext uri="{0D108BD9-81ED-4DB2-BD59-A6C34878D82A}">
                    <a16:rowId xmlns:a16="http://schemas.microsoft.com/office/drawing/2014/main" val="10007"/>
                  </a:ext>
                </a:extLst>
              </a:tr>
              <a:tr h="198013">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chemeClr val="tx1"/>
                          </a:solidFill>
                          <a:effectLst/>
                          <a:latin typeface="+mj-lt"/>
                          <a:cs typeface="Arial" charset="0"/>
                        </a:rPr>
                        <a:t>2000</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rtl="0" fontAlgn="b"/>
                      <a:r>
                        <a:rPr lang="cs-CZ" sz="1300" b="0" i="0" u="none" strike="noStrike">
                          <a:solidFill>
                            <a:schemeClr val="tx1"/>
                          </a:solidFill>
                          <a:effectLst/>
                          <a:latin typeface="Calibri" panose="020F0502020204030204" pitchFamily="34" charset="0"/>
                        </a:rPr>
                        <a:t>844 884</a:t>
                      </a:r>
                    </a:p>
                  </a:txBody>
                  <a:tcPr marL="0" marR="0" marT="0" marB="0" anchor="b">
                    <a:lnL w="28575"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rtl="0" fontAlgn="b"/>
                      <a:r>
                        <a:rPr lang="cs-CZ" sz="1300" b="0" i="0" u="none" strike="noStrike" dirty="0">
                          <a:solidFill>
                            <a:schemeClr val="tx1"/>
                          </a:solidFill>
                          <a:effectLst/>
                          <a:latin typeface="Calibri" panose="020F0502020204030204" pitchFamily="34" charset="0"/>
                        </a:rPr>
                        <a:t>646 934</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noFill/>
                  </a:tcPr>
                </a:tc>
                <a:tc>
                  <a:txBody>
                    <a:bodyPr/>
                    <a:lstStyle/>
                    <a:p>
                      <a:pPr algn="ctr" rtl="0" fontAlgn="b"/>
                      <a:r>
                        <a:rPr lang="cs-CZ" sz="1300" b="0" i="0" u="none" strike="noStrike">
                          <a:solidFill>
                            <a:schemeClr val="tx1"/>
                          </a:solidFill>
                          <a:effectLst/>
                          <a:latin typeface="Calibri" panose="020F0502020204030204" pitchFamily="34" charset="0"/>
                        </a:rPr>
                        <a:t>197 950</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08"/>
                  </a:ext>
                </a:extLst>
              </a:tr>
              <a:tr h="198013">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chemeClr val="tx1"/>
                          </a:solidFill>
                          <a:effectLst/>
                          <a:latin typeface="+mj-lt"/>
                          <a:cs typeface="Arial" charset="0"/>
                        </a:rPr>
                        <a:t>2001</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rtl="0" fontAlgn="b"/>
                      <a:r>
                        <a:rPr lang="cs-CZ" sz="1300" b="0" i="0" u="none" strike="noStrike">
                          <a:solidFill>
                            <a:schemeClr val="tx1"/>
                          </a:solidFill>
                          <a:effectLst/>
                          <a:latin typeface="Calibri" panose="020F0502020204030204" pitchFamily="34" charset="0"/>
                        </a:rPr>
                        <a:t>800 232</a:t>
                      </a:r>
                    </a:p>
                  </a:txBody>
                  <a:tcPr marL="0" marR="0" marT="0" marB="0" anchor="b">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rtl="0" fontAlgn="b"/>
                      <a:r>
                        <a:rPr lang="cs-CZ" sz="1300" b="0" i="0" u="none" strike="noStrike">
                          <a:solidFill>
                            <a:schemeClr val="tx1"/>
                          </a:solidFill>
                          <a:effectLst/>
                          <a:latin typeface="Calibri" panose="020F0502020204030204" pitchFamily="34" charset="0"/>
                        </a:rPr>
                        <a:t>610 342</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rtl="0" fontAlgn="b"/>
                      <a:r>
                        <a:rPr lang="cs-CZ" sz="1300" b="0" i="0" u="none" strike="noStrike">
                          <a:solidFill>
                            <a:schemeClr val="tx1"/>
                          </a:solidFill>
                          <a:effectLst/>
                          <a:latin typeface="Calibri" panose="020F0502020204030204" pitchFamily="34" charset="0"/>
                        </a:rPr>
                        <a:t>189 890</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extLst>
                  <a:ext uri="{0D108BD9-81ED-4DB2-BD59-A6C34878D82A}">
                    <a16:rowId xmlns:a16="http://schemas.microsoft.com/office/drawing/2014/main" val="10009"/>
                  </a:ext>
                </a:extLst>
              </a:tr>
              <a:tr h="198013">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chemeClr val="tx1"/>
                          </a:solidFill>
                          <a:effectLst/>
                          <a:latin typeface="+mj-lt"/>
                          <a:cs typeface="Arial" charset="0"/>
                        </a:rPr>
                        <a:t>2002</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rtl="0" fontAlgn="b"/>
                      <a:r>
                        <a:rPr lang="cs-CZ" sz="1300" b="0" i="0" u="none" strike="noStrike">
                          <a:solidFill>
                            <a:schemeClr val="tx1"/>
                          </a:solidFill>
                          <a:effectLst/>
                          <a:latin typeface="Calibri" panose="020F0502020204030204" pitchFamily="34" charset="0"/>
                        </a:rPr>
                        <a:t>811 886</a:t>
                      </a:r>
                    </a:p>
                  </a:txBody>
                  <a:tcPr marL="0" marR="0" marT="0" marB="0" anchor="b">
                    <a:lnL w="28575"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rtl="0" fontAlgn="b"/>
                      <a:r>
                        <a:rPr lang="cs-CZ" sz="1300" b="0" i="0" u="none" strike="noStrike" dirty="0">
                          <a:solidFill>
                            <a:schemeClr val="tx1"/>
                          </a:solidFill>
                          <a:effectLst/>
                          <a:latin typeface="Calibri" panose="020F0502020204030204" pitchFamily="34" charset="0"/>
                        </a:rPr>
                        <a:t>616 795</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noFill/>
                  </a:tcPr>
                </a:tc>
                <a:tc>
                  <a:txBody>
                    <a:bodyPr/>
                    <a:lstStyle/>
                    <a:p>
                      <a:pPr algn="ctr" rtl="0" fontAlgn="b"/>
                      <a:r>
                        <a:rPr lang="cs-CZ" sz="1300" b="0" i="0" u="none" strike="noStrike">
                          <a:solidFill>
                            <a:schemeClr val="tx1"/>
                          </a:solidFill>
                          <a:effectLst/>
                          <a:latin typeface="Calibri" panose="020F0502020204030204" pitchFamily="34" charset="0"/>
                        </a:rPr>
                        <a:t>195 091</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10"/>
                  </a:ext>
                </a:extLst>
              </a:tr>
              <a:tr h="198013">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chemeClr val="tx1"/>
                          </a:solidFill>
                          <a:effectLst/>
                          <a:latin typeface="+mj-lt"/>
                          <a:cs typeface="Arial" charset="0"/>
                        </a:rPr>
                        <a:t>2003</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rtl="0" fontAlgn="b"/>
                      <a:r>
                        <a:rPr lang="cs-CZ" sz="1300" b="0" i="0" u="none" strike="noStrike">
                          <a:solidFill>
                            <a:schemeClr val="tx1"/>
                          </a:solidFill>
                          <a:effectLst/>
                          <a:latin typeface="Calibri" panose="020F0502020204030204" pitchFamily="34" charset="0"/>
                        </a:rPr>
                        <a:t>854 525</a:t>
                      </a:r>
                    </a:p>
                  </a:txBody>
                  <a:tcPr marL="0" marR="0" marT="0" marB="0" anchor="b">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rtl="0" fontAlgn="b"/>
                      <a:r>
                        <a:rPr lang="cs-CZ" sz="1300" b="0" i="0" u="none" strike="noStrike" dirty="0">
                          <a:solidFill>
                            <a:schemeClr val="tx1"/>
                          </a:solidFill>
                          <a:effectLst/>
                          <a:latin typeface="Calibri" panose="020F0502020204030204" pitchFamily="34" charset="0"/>
                        </a:rPr>
                        <a:t>646 625</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rtl="0" fontAlgn="b"/>
                      <a:r>
                        <a:rPr lang="cs-CZ" sz="1300" b="0" i="0" u="none" strike="noStrike" dirty="0">
                          <a:solidFill>
                            <a:schemeClr val="tx1"/>
                          </a:solidFill>
                          <a:effectLst/>
                          <a:latin typeface="Calibri" panose="020F0502020204030204" pitchFamily="34" charset="0"/>
                        </a:rPr>
                        <a:t>207 900</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extLst>
                  <a:ext uri="{0D108BD9-81ED-4DB2-BD59-A6C34878D82A}">
                    <a16:rowId xmlns:a16="http://schemas.microsoft.com/office/drawing/2014/main" val="10011"/>
                  </a:ext>
                </a:extLst>
              </a:tr>
              <a:tr h="198013">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chemeClr val="tx1"/>
                          </a:solidFill>
                          <a:effectLst/>
                          <a:latin typeface="+mj-lt"/>
                          <a:cs typeface="Arial" charset="0"/>
                        </a:rPr>
                        <a:t>2004</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rtl="0" fontAlgn="b"/>
                      <a:r>
                        <a:rPr lang="cs-CZ" sz="1300" b="0" i="0" u="none" strike="noStrike">
                          <a:solidFill>
                            <a:schemeClr val="tx1"/>
                          </a:solidFill>
                          <a:effectLst/>
                          <a:latin typeface="Calibri" panose="020F0502020204030204" pitchFamily="34" charset="0"/>
                        </a:rPr>
                        <a:t>863 864</a:t>
                      </a:r>
                    </a:p>
                  </a:txBody>
                  <a:tcPr marL="0" marR="0" marT="0" marB="0" anchor="b">
                    <a:lnL w="28575"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rtl="0" fontAlgn="b"/>
                      <a:r>
                        <a:rPr lang="cs-CZ" sz="1300" b="0" i="0" u="none" strike="noStrike">
                          <a:solidFill>
                            <a:schemeClr val="tx1"/>
                          </a:solidFill>
                          <a:effectLst/>
                          <a:latin typeface="Calibri" panose="020F0502020204030204" pitchFamily="34" charset="0"/>
                        </a:rPr>
                        <a:t>651 100</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noFill/>
                  </a:tcPr>
                </a:tc>
                <a:tc>
                  <a:txBody>
                    <a:bodyPr/>
                    <a:lstStyle/>
                    <a:p>
                      <a:pPr algn="ctr" rtl="0" fontAlgn="b"/>
                      <a:r>
                        <a:rPr lang="cs-CZ" sz="1300" b="0" i="0" u="none" strike="noStrike" dirty="0">
                          <a:solidFill>
                            <a:schemeClr val="tx1"/>
                          </a:solidFill>
                          <a:effectLst/>
                          <a:latin typeface="Calibri" panose="020F0502020204030204" pitchFamily="34" charset="0"/>
                        </a:rPr>
                        <a:t>212 764</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12"/>
                  </a:ext>
                </a:extLst>
              </a:tr>
              <a:tr h="198013">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chemeClr val="tx1"/>
                          </a:solidFill>
                          <a:effectLst/>
                          <a:latin typeface="+mj-lt"/>
                          <a:cs typeface="Arial" charset="0"/>
                        </a:rPr>
                        <a:t>2005</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rtl="0" fontAlgn="b"/>
                      <a:r>
                        <a:rPr lang="cs-CZ" sz="1300" b="0" i="0" u="none" strike="noStrike">
                          <a:solidFill>
                            <a:schemeClr val="tx1"/>
                          </a:solidFill>
                          <a:effectLst/>
                          <a:latin typeface="Calibri" panose="020F0502020204030204" pitchFamily="34" charset="0"/>
                        </a:rPr>
                        <a:t>823 674</a:t>
                      </a:r>
                    </a:p>
                  </a:txBody>
                  <a:tcPr marL="0" marR="0" marT="0" marB="0" anchor="b">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rtl="0" fontAlgn="b"/>
                      <a:r>
                        <a:rPr lang="cs-CZ" sz="1300" b="0" i="0" u="none" strike="noStrike">
                          <a:solidFill>
                            <a:schemeClr val="tx1"/>
                          </a:solidFill>
                          <a:effectLst/>
                          <a:latin typeface="Calibri" panose="020F0502020204030204" pitchFamily="34" charset="0"/>
                        </a:rPr>
                        <a:t>618 338</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rtl="0" fontAlgn="b"/>
                      <a:r>
                        <a:rPr lang="cs-CZ" sz="1300" b="0" i="0" u="none" strike="noStrike" dirty="0">
                          <a:solidFill>
                            <a:schemeClr val="tx1"/>
                          </a:solidFill>
                          <a:effectLst/>
                          <a:latin typeface="Calibri" panose="020F0502020204030204" pitchFamily="34" charset="0"/>
                        </a:rPr>
                        <a:t>205 336</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extLst>
                  <a:ext uri="{0D108BD9-81ED-4DB2-BD59-A6C34878D82A}">
                    <a16:rowId xmlns:a16="http://schemas.microsoft.com/office/drawing/2014/main" val="10013"/>
                  </a:ext>
                </a:extLst>
              </a:tr>
              <a:tr h="198013">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chemeClr val="tx1"/>
                          </a:solidFill>
                          <a:effectLst/>
                          <a:latin typeface="+mj-lt"/>
                          <a:cs typeface="Arial" charset="0"/>
                        </a:rPr>
                        <a:t>2006</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rtl="0" fontAlgn="b"/>
                      <a:r>
                        <a:rPr lang="cs-CZ" sz="1300" b="0" i="0" u="none" strike="noStrike">
                          <a:solidFill>
                            <a:schemeClr val="tx1"/>
                          </a:solidFill>
                          <a:effectLst/>
                          <a:latin typeface="Calibri" panose="020F0502020204030204" pitchFamily="34" charset="0"/>
                        </a:rPr>
                        <a:t>772 755</a:t>
                      </a:r>
                    </a:p>
                  </a:txBody>
                  <a:tcPr marL="0" marR="0" marT="0" marB="0" anchor="b">
                    <a:lnL w="28575"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rtl="0" fontAlgn="b"/>
                      <a:r>
                        <a:rPr lang="cs-CZ" sz="1300" b="0" i="0" u="none" strike="noStrike">
                          <a:solidFill>
                            <a:schemeClr val="tx1"/>
                          </a:solidFill>
                          <a:effectLst/>
                          <a:latin typeface="Calibri" panose="020F0502020204030204" pitchFamily="34" charset="0"/>
                        </a:rPr>
                        <a:t>577 794</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noFill/>
                  </a:tcPr>
                </a:tc>
                <a:tc>
                  <a:txBody>
                    <a:bodyPr/>
                    <a:lstStyle/>
                    <a:p>
                      <a:pPr algn="ctr" rtl="0" fontAlgn="b"/>
                      <a:r>
                        <a:rPr lang="cs-CZ" sz="1300" b="0" i="0" u="none" strike="noStrike" dirty="0">
                          <a:solidFill>
                            <a:schemeClr val="tx1"/>
                          </a:solidFill>
                          <a:effectLst/>
                          <a:latin typeface="Calibri" panose="020F0502020204030204" pitchFamily="34" charset="0"/>
                        </a:rPr>
                        <a:t>194 961</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14"/>
                  </a:ext>
                </a:extLst>
              </a:tr>
              <a:tr h="198013">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rgbClr val="C00000"/>
                          </a:solidFill>
                          <a:effectLst/>
                          <a:latin typeface="+mj-lt"/>
                          <a:cs typeface="Arial" charset="0"/>
                        </a:rPr>
                        <a:t>2007</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rtl="0" fontAlgn="b"/>
                      <a:r>
                        <a:rPr lang="cs-CZ" sz="1300" b="0" i="0" u="none" strike="noStrike">
                          <a:solidFill>
                            <a:srgbClr val="C00000"/>
                          </a:solidFill>
                          <a:effectLst/>
                          <a:latin typeface="Calibri" panose="020F0502020204030204" pitchFamily="34" charset="0"/>
                        </a:rPr>
                        <a:t>769 496</a:t>
                      </a:r>
                    </a:p>
                  </a:txBody>
                  <a:tcPr marL="0" marR="0" marT="0" marB="0" anchor="b">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rtl="0" fontAlgn="b"/>
                      <a:r>
                        <a:rPr lang="cs-CZ" sz="1300" b="0" i="0" u="none" strike="noStrike" dirty="0">
                          <a:solidFill>
                            <a:srgbClr val="C00000"/>
                          </a:solidFill>
                          <a:effectLst/>
                          <a:latin typeface="Calibri" panose="020F0502020204030204" pitchFamily="34" charset="0"/>
                        </a:rPr>
                        <a:t>573 049</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rtl="0" fontAlgn="b"/>
                      <a:r>
                        <a:rPr lang="cs-CZ" sz="1300" b="0" i="0" u="none" strike="noStrike">
                          <a:solidFill>
                            <a:srgbClr val="C00000"/>
                          </a:solidFill>
                          <a:effectLst/>
                          <a:latin typeface="Calibri" panose="020F0502020204030204" pitchFamily="34" charset="0"/>
                        </a:rPr>
                        <a:t>196 447</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extLst>
                  <a:ext uri="{0D108BD9-81ED-4DB2-BD59-A6C34878D82A}">
                    <a16:rowId xmlns:a16="http://schemas.microsoft.com/office/drawing/2014/main" val="10015"/>
                  </a:ext>
                </a:extLst>
              </a:tr>
              <a:tr h="198013">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rgbClr val="C00000"/>
                          </a:solidFill>
                          <a:effectLst/>
                          <a:latin typeface="+mj-lt"/>
                          <a:cs typeface="Arial" charset="0"/>
                        </a:rPr>
                        <a:t>2008</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rtl="0" fontAlgn="b"/>
                      <a:r>
                        <a:rPr lang="cs-CZ" sz="1300" b="0" i="0" u="none" strike="noStrike">
                          <a:solidFill>
                            <a:srgbClr val="C00000"/>
                          </a:solidFill>
                          <a:effectLst/>
                          <a:latin typeface="Calibri" panose="020F0502020204030204" pitchFamily="34" charset="0"/>
                        </a:rPr>
                        <a:t>752 391</a:t>
                      </a:r>
                    </a:p>
                  </a:txBody>
                  <a:tcPr marL="0" marR="0" marT="0" marB="0" anchor="b">
                    <a:lnL w="28575"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rtl="0" fontAlgn="b"/>
                      <a:r>
                        <a:rPr lang="cs-CZ" sz="1300" b="0" i="0" u="none" strike="noStrike">
                          <a:solidFill>
                            <a:srgbClr val="C00000"/>
                          </a:solidFill>
                          <a:effectLst/>
                          <a:latin typeface="Calibri" panose="020F0502020204030204" pitchFamily="34" charset="0"/>
                        </a:rPr>
                        <a:t>565 083</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noFill/>
                  </a:tcPr>
                </a:tc>
                <a:tc>
                  <a:txBody>
                    <a:bodyPr/>
                    <a:lstStyle/>
                    <a:p>
                      <a:pPr algn="ctr" rtl="0" fontAlgn="b"/>
                      <a:r>
                        <a:rPr lang="cs-CZ" sz="1300" b="0" i="0" u="none" strike="noStrike">
                          <a:solidFill>
                            <a:srgbClr val="C00000"/>
                          </a:solidFill>
                          <a:effectLst/>
                          <a:latin typeface="Calibri" panose="020F0502020204030204" pitchFamily="34" charset="0"/>
                        </a:rPr>
                        <a:t>187 308</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16"/>
                  </a:ext>
                </a:extLst>
              </a:tr>
              <a:tr h="198013">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rgbClr val="C00000"/>
                          </a:solidFill>
                          <a:effectLst/>
                          <a:latin typeface="+mj-lt"/>
                          <a:cs typeface="Arial" charset="0"/>
                        </a:rPr>
                        <a:t>2009</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rtl="0" fontAlgn="b"/>
                      <a:r>
                        <a:rPr lang="cs-CZ" sz="1300" b="0" i="0" u="none" strike="noStrike">
                          <a:solidFill>
                            <a:srgbClr val="C00000"/>
                          </a:solidFill>
                          <a:effectLst/>
                          <a:latin typeface="Calibri" panose="020F0502020204030204" pitchFamily="34" charset="0"/>
                        </a:rPr>
                        <a:t>737 563</a:t>
                      </a:r>
                    </a:p>
                  </a:txBody>
                  <a:tcPr marL="0" marR="0" marT="0" marB="0" anchor="b">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rtl="0" fontAlgn="b"/>
                      <a:r>
                        <a:rPr lang="cs-CZ" sz="1300" b="0" i="0" u="none" strike="noStrike">
                          <a:solidFill>
                            <a:srgbClr val="C00000"/>
                          </a:solidFill>
                          <a:effectLst/>
                          <a:latin typeface="Calibri" panose="020F0502020204030204" pitchFamily="34" charset="0"/>
                        </a:rPr>
                        <a:t>555 889</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rtl="0" fontAlgn="b"/>
                      <a:r>
                        <a:rPr lang="cs-CZ" sz="1300" b="0" i="0" u="none" strike="noStrike">
                          <a:solidFill>
                            <a:srgbClr val="C00000"/>
                          </a:solidFill>
                          <a:effectLst/>
                          <a:latin typeface="Calibri" panose="020F0502020204030204" pitchFamily="34" charset="0"/>
                        </a:rPr>
                        <a:t>181 674</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extLst>
                  <a:ext uri="{0D108BD9-81ED-4DB2-BD59-A6C34878D82A}">
                    <a16:rowId xmlns:a16="http://schemas.microsoft.com/office/drawing/2014/main" val="10017"/>
                  </a:ext>
                </a:extLst>
              </a:tr>
              <a:tr h="198013">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rgbClr val="C00000"/>
                          </a:solidFill>
                          <a:effectLst/>
                          <a:latin typeface="+mj-lt"/>
                          <a:cs typeface="Arial" charset="0"/>
                        </a:rPr>
                        <a:t>2010</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rtl="0" fontAlgn="b"/>
                      <a:r>
                        <a:rPr lang="cs-CZ" sz="1300" b="0" i="0" u="none" strike="noStrike">
                          <a:solidFill>
                            <a:srgbClr val="C00000"/>
                          </a:solidFill>
                          <a:effectLst/>
                          <a:latin typeface="Calibri" panose="020F0502020204030204" pitchFamily="34" charset="0"/>
                        </a:rPr>
                        <a:t>729 654</a:t>
                      </a:r>
                    </a:p>
                  </a:txBody>
                  <a:tcPr marL="0" marR="0" marT="0" marB="0" anchor="b">
                    <a:lnL w="28575"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rtl="0" fontAlgn="b"/>
                      <a:r>
                        <a:rPr lang="cs-CZ" sz="1300" b="0" i="0" u="none" strike="noStrike">
                          <a:solidFill>
                            <a:srgbClr val="C00000"/>
                          </a:solidFill>
                          <a:effectLst/>
                          <a:latin typeface="Calibri" panose="020F0502020204030204" pitchFamily="34" charset="0"/>
                        </a:rPr>
                        <a:t>543 184</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noFill/>
                  </a:tcPr>
                </a:tc>
                <a:tc>
                  <a:txBody>
                    <a:bodyPr/>
                    <a:lstStyle/>
                    <a:p>
                      <a:pPr algn="ctr" rtl="0" fontAlgn="b"/>
                      <a:r>
                        <a:rPr lang="cs-CZ" sz="1300" b="0" i="0" u="none" strike="noStrike">
                          <a:solidFill>
                            <a:srgbClr val="C00000"/>
                          </a:solidFill>
                          <a:effectLst/>
                          <a:latin typeface="Calibri" panose="020F0502020204030204" pitchFamily="34" charset="0"/>
                        </a:rPr>
                        <a:t>186 470</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18"/>
                  </a:ext>
                </a:extLst>
              </a:tr>
              <a:tr h="198013">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rgbClr val="C00000"/>
                          </a:solidFill>
                          <a:effectLst/>
                          <a:latin typeface="+mj-lt"/>
                          <a:cs typeface="Arial" charset="0"/>
                        </a:rPr>
                        <a:t>2011</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rtl="0" fontAlgn="b"/>
                      <a:r>
                        <a:rPr lang="cs-CZ" sz="1300" b="0" i="0" u="none" strike="noStrike">
                          <a:solidFill>
                            <a:srgbClr val="C00000"/>
                          </a:solidFill>
                          <a:effectLst/>
                          <a:latin typeface="Calibri" panose="020F0502020204030204" pitchFamily="34" charset="0"/>
                        </a:rPr>
                        <a:t>706 981</a:t>
                      </a:r>
                    </a:p>
                  </a:txBody>
                  <a:tcPr marL="0" marR="0" marT="0" marB="0" anchor="b">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rtl="0" fontAlgn="b"/>
                      <a:r>
                        <a:rPr lang="cs-CZ" sz="1300" b="0" i="0" u="none" strike="noStrike">
                          <a:solidFill>
                            <a:srgbClr val="C00000"/>
                          </a:solidFill>
                          <a:effectLst/>
                          <a:latin typeface="Calibri" panose="020F0502020204030204" pitchFamily="34" charset="0"/>
                        </a:rPr>
                        <a:t>518 599</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rtl="0" fontAlgn="b"/>
                      <a:r>
                        <a:rPr lang="cs-CZ" sz="1300" b="0" i="0" u="none" strike="noStrike">
                          <a:solidFill>
                            <a:srgbClr val="C00000"/>
                          </a:solidFill>
                          <a:effectLst/>
                          <a:latin typeface="Calibri" panose="020F0502020204030204" pitchFamily="34" charset="0"/>
                        </a:rPr>
                        <a:t>188 382</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extLst>
                  <a:ext uri="{0D108BD9-81ED-4DB2-BD59-A6C34878D82A}">
                    <a16:rowId xmlns:a16="http://schemas.microsoft.com/office/drawing/2014/main" val="10019"/>
                  </a:ext>
                </a:extLst>
              </a:tr>
              <a:tr h="198013">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rgbClr val="C00000"/>
                          </a:solidFill>
                          <a:effectLst/>
                          <a:latin typeface="+mj-lt"/>
                          <a:cs typeface="Arial" charset="0"/>
                        </a:rPr>
                        <a:t>2012</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b"/>
                      <a:r>
                        <a:rPr lang="cs-CZ" sz="1300" b="0" i="0" u="none" strike="noStrike">
                          <a:solidFill>
                            <a:srgbClr val="C00000"/>
                          </a:solidFill>
                          <a:effectLst/>
                          <a:latin typeface="Calibri" panose="020F0502020204030204" pitchFamily="34" charset="0"/>
                        </a:rPr>
                        <a:t>697 564</a:t>
                      </a:r>
                    </a:p>
                  </a:txBody>
                  <a:tcPr marL="0" marR="0" marT="0" marB="0" anchor="b">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b"/>
                      <a:r>
                        <a:rPr lang="cs-CZ" sz="1300" b="0" i="0" u="none" strike="noStrike">
                          <a:solidFill>
                            <a:srgbClr val="C00000"/>
                          </a:solidFill>
                          <a:effectLst/>
                          <a:latin typeface="Calibri" panose="020F0502020204030204" pitchFamily="34" charset="0"/>
                        </a:rPr>
                        <a:t>504 256</a:t>
                      </a:r>
                    </a:p>
                  </a:txBody>
                  <a:tcPr marL="0" marR="0" marT="0" marB="0" anchor="b">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b"/>
                      <a:r>
                        <a:rPr lang="cs-CZ" sz="1300" b="0" i="0" u="none" strike="noStrike">
                          <a:solidFill>
                            <a:srgbClr val="C00000"/>
                          </a:solidFill>
                          <a:effectLst/>
                          <a:latin typeface="Calibri" panose="020F0502020204030204" pitchFamily="34" charset="0"/>
                        </a:rPr>
                        <a:t>193 308</a:t>
                      </a:r>
                    </a:p>
                  </a:txBody>
                  <a:tcPr marL="0" marR="0" marT="0" marB="0" anchor="b">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0"/>
                  </a:ext>
                </a:extLst>
              </a:tr>
              <a:tr h="198013">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rgbClr val="C00000"/>
                          </a:solidFill>
                          <a:effectLst/>
                          <a:latin typeface="+mj-lt"/>
                          <a:cs typeface="Arial" charset="0"/>
                        </a:rPr>
                        <a:t>2013</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b"/>
                      <a:r>
                        <a:rPr lang="cs-CZ" sz="1300" b="0" i="0" u="none" strike="noStrike">
                          <a:solidFill>
                            <a:srgbClr val="C00000"/>
                          </a:solidFill>
                          <a:effectLst/>
                          <a:latin typeface="Calibri" panose="020F0502020204030204" pitchFamily="34" charset="0"/>
                        </a:rPr>
                        <a:t>689 043</a:t>
                      </a:r>
                    </a:p>
                  </a:txBody>
                  <a:tcPr marL="0" marR="0" marT="0" marB="0" anchor="b">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b"/>
                      <a:r>
                        <a:rPr lang="cs-CZ" sz="1300" b="0" i="0" u="none" strike="noStrike">
                          <a:solidFill>
                            <a:srgbClr val="C00000"/>
                          </a:solidFill>
                          <a:effectLst/>
                          <a:latin typeface="Calibri" panose="020F0502020204030204" pitchFamily="34" charset="0"/>
                        </a:rPr>
                        <a:t>496 814</a:t>
                      </a:r>
                    </a:p>
                  </a:txBody>
                  <a:tcPr marL="0" marR="0" marT="0" marB="0" anchor="b">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b"/>
                      <a:r>
                        <a:rPr lang="cs-CZ" sz="1300" b="0" i="0" u="none" strike="noStrike">
                          <a:solidFill>
                            <a:srgbClr val="C00000"/>
                          </a:solidFill>
                          <a:effectLst/>
                          <a:latin typeface="Calibri" panose="020F0502020204030204" pitchFamily="34" charset="0"/>
                        </a:rPr>
                        <a:t>192 229</a:t>
                      </a:r>
                    </a:p>
                  </a:txBody>
                  <a:tcPr marL="0" marR="0" marT="0" marB="0" anchor="b">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48406275"/>
                  </a:ext>
                </a:extLst>
              </a:tr>
              <a:tr h="198013">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rgbClr val="C00000"/>
                          </a:solidFill>
                          <a:effectLst/>
                          <a:latin typeface="+mj-lt"/>
                          <a:cs typeface="Arial" charset="0"/>
                        </a:rPr>
                        <a:t>2014</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b"/>
                      <a:r>
                        <a:rPr lang="cs-CZ" sz="1300" b="0" i="0" u="none" strike="noStrike">
                          <a:solidFill>
                            <a:srgbClr val="C00000"/>
                          </a:solidFill>
                          <a:effectLst/>
                          <a:latin typeface="Calibri" panose="020F0502020204030204" pitchFamily="34" charset="0"/>
                        </a:rPr>
                        <a:t>718 241</a:t>
                      </a:r>
                    </a:p>
                  </a:txBody>
                  <a:tcPr marL="0" marR="0" marT="0" marB="0" anchor="b">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b"/>
                      <a:r>
                        <a:rPr lang="cs-CZ" sz="1300" b="0" i="0" u="none" strike="noStrike">
                          <a:solidFill>
                            <a:srgbClr val="C00000"/>
                          </a:solidFill>
                          <a:effectLst/>
                          <a:latin typeface="Calibri" panose="020F0502020204030204" pitchFamily="34" charset="0"/>
                        </a:rPr>
                        <a:t>501 866</a:t>
                      </a:r>
                    </a:p>
                  </a:txBody>
                  <a:tcPr marL="0" marR="0" marT="0" marB="0" anchor="b">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b"/>
                      <a:r>
                        <a:rPr lang="cs-CZ" sz="1300" b="0" i="0" u="none" strike="noStrike">
                          <a:solidFill>
                            <a:srgbClr val="C00000"/>
                          </a:solidFill>
                          <a:effectLst/>
                          <a:latin typeface="Calibri" panose="020F0502020204030204" pitchFamily="34" charset="0"/>
                        </a:rPr>
                        <a:t>216 375</a:t>
                      </a:r>
                    </a:p>
                  </a:txBody>
                  <a:tcPr marL="0" marR="0" marT="0" marB="0" anchor="b">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528267654"/>
                  </a:ext>
                </a:extLst>
              </a:tr>
              <a:tr h="198013">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rgbClr val="C00000"/>
                          </a:solidFill>
                          <a:effectLst/>
                          <a:latin typeface="+mj-lt"/>
                          <a:cs typeface="Arial" charset="0"/>
                        </a:rPr>
                        <a:t>2015</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b"/>
                      <a:r>
                        <a:rPr lang="cs-CZ" sz="1300" b="0" i="0" u="none" strike="noStrike">
                          <a:solidFill>
                            <a:srgbClr val="C00000"/>
                          </a:solidFill>
                          <a:effectLst/>
                          <a:latin typeface="Calibri" panose="020F0502020204030204" pitchFamily="34" charset="0"/>
                        </a:rPr>
                        <a:t>679 507</a:t>
                      </a:r>
                    </a:p>
                  </a:txBody>
                  <a:tcPr marL="0" marR="0" marT="0" marB="0" anchor="b">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b"/>
                      <a:r>
                        <a:rPr lang="cs-CZ" sz="1300" b="0" i="0" u="none" strike="noStrike">
                          <a:solidFill>
                            <a:srgbClr val="C00000"/>
                          </a:solidFill>
                          <a:effectLst/>
                          <a:latin typeface="Calibri" panose="020F0502020204030204" pitchFamily="34" charset="0"/>
                        </a:rPr>
                        <a:t>470 911</a:t>
                      </a:r>
                    </a:p>
                  </a:txBody>
                  <a:tcPr marL="0" marR="0" marT="0" marB="0" anchor="b">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b"/>
                      <a:r>
                        <a:rPr lang="cs-CZ" sz="1300" b="0" i="0" u="none" strike="noStrike">
                          <a:solidFill>
                            <a:srgbClr val="C00000"/>
                          </a:solidFill>
                          <a:effectLst/>
                          <a:latin typeface="Calibri" panose="020F0502020204030204" pitchFamily="34" charset="0"/>
                        </a:rPr>
                        <a:t>208 596</a:t>
                      </a:r>
                    </a:p>
                  </a:txBody>
                  <a:tcPr marL="0" marR="0" marT="0" marB="0" anchor="b">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313101035"/>
                  </a:ext>
                </a:extLst>
              </a:tr>
              <a:tr h="198013">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rgbClr val="C00000"/>
                          </a:solidFill>
                          <a:effectLst/>
                          <a:latin typeface="+mj-lt"/>
                          <a:cs typeface="Arial" charset="0"/>
                        </a:rPr>
                        <a:t>2016</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b"/>
                      <a:r>
                        <a:rPr lang="cs-CZ" sz="1300" b="0" i="0" u="none" strike="noStrike">
                          <a:solidFill>
                            <a:srgbClr val="C00000"/>
                          </a:solidFill>
                          <a:effectLst/>
                          <a:latin typeface="Calibri" panose="020F0502020204030204" pitchFamily="34" charset="0"/>
                        </a:rPr>
                        <a:t>691 071</a:t>
                      </a:r>
                    </a:p>
                  </a:txBody>
                  <a:tcPr marL="0" marR="0" marT="0" marB="0" anchor="b">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b"/>
                      <a:r>
                        <a:rPr lang="cs-CZ" sz="1300" b="0" i="0" u="none" strike="noStrike">
                          <a:solidFill>
                            <a:srgbClr val="C00000"/>
                          </a:solidFill>
                          <a:effectLst/>
                          <a:latin typeface="Calibri" panose="020F0502020204030204" pitchFamily="34" charset="0"/>
                        </a:rPr>
                        <a:t>451 245</a:t>
                      </a:r>
                    </a:p>
                  </a:txBody>
                  <a:tcPr marL="0" marR="0" marT="0" marB="0" anchor="b">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b"/>
                      <a:r>
                        <a:rPr lang="cs-CZ" sz="1300" b="0" i="0" u="none" strike="noStrike">
                          <a:solidFill>
                            <a:srgbClr val="C00000"/>
                          </a:solidFill>
                          <a:effectLst/>
                          <a:latin typeface="Calibri" panose="020F0502020204030204" pitchFamily="34" charset="0"/>
                        </a:rPr>
                        <a:t>239 826</a:t>
                      </a:r>
                    </a:p>
                  </a:txBody>
                  <a:tcPr marL="0" marR="0" marT="0" marB="0" anchor="b">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5"/>
                  </a:ext>
                </a:extLst>
              </a:tr>
              <a:tr h="198013">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rgbClr val="C00000"/>
                          </a:solidFill>
                          <a:effectLst/>
                          <a:latin typeface="+mj-lt"/>
                          <a:cs typeface="Arial" charset="0"/>
                        </a:rPr>
                        <a:t>2017</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b"/>
                      <a:r>
                        <a:rPr lang="cs-CZ" sz="1300" b="0" i="0" u="none" strike="noStrike">
                          <a:solidFill>
                            <a:srgbClr val="C00000"/>
                          </a:solidFill>
                          <a:effectLst/>
                          <a:latin typeface="Calibri" panose="020F0502020204030204" pitchFamily="34" charset="0"/>
                        </a:rPr>
                        <a:t>686 980</a:t>
                      </a:r>
                    </a:p>
                  </a:txBody>
                  <a:tcPr marL="0" marR="0" marT="0" marB="0" anchor="b">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b"/>
                      <a:r>
                        <a:rPr lang="cs-CZ" sz="1300" b="0" i="0" u="none" strike="noStrike">
                          <a:solidFill>
                            <a:srgbClr val="C00000"/>
                          </a:solidFill>
                          <a:effectLst/>
                          <a:latin typeface="Calibri" panose="020F0502020204030204" pitchFamily="34" charset="0"/>
                        </a:rPr>
                        <a:t>440 983</a:t>
                      </a:r>
                    </a:p>
                  </a:txBody>
                  <a:tcPr marL="0" marR="0" marT="0" marB="0" anchor="b">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b"/>
                      <a:r>
                        <a:rPr lang="cs-CZ" sz="1300" b="0" i="0" u="none" strike="noStrike">
                          <a:solidFill>
                            <a:srgbClr val="C00000"/>
                          </a:solidFill>
                          <a:effectLst/>
                          <a:latin typeface="Calibri" panose="020F0502020204030204" pitchFamily="34" charset="0"/>
                        </a:rPr>
                        <a:t>245 997</a:t>
                      </a:r>
                    </a:p>
                  </a:txBody>
                  <a:tcPr marL="0" marR="0" marT="0" marB="0" anchor="b">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10026"/>
                  </a:ext>
                </a:extLst>
              </a:tr>
              <a:tr h="198013">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rgbClr val="C00000"/>
                          </a:solidFill>
                          <a:effectLst/>
                          <a:latin typeface="+mj-lt"/>
                          <a:cs typeface="Arial" charset="0"/>
                        </a:rPr>
                        <a:t>2018</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rtl="0" fontAlgn="b"/>
                      <a:r>
                        <a:rPr lang="cs-CZ" sz="1300" b="0" i="0" u="none" strike="noStrike">
                          <a:solidFill>
                            <a:srgbClr val="C00000"/>
                          </a:solidFill>
                          <a:effectLst/>
                          <a:latin typeface="Calibri" panose="020F0502020204030204" pitchFamily="34" charset="0"/>
                        </a:rPr>
                        <a:t>708 279</a:t>
                      </a:r>
                    </a:p>
                  </a:txBody>
                  <a:tcPr marL="0" marR="0" marT="0" marB="0" anchor="b">
                    <a:lnL w="28575" cap="flat" cmpd="sng" algn="ctr">
                      <a:solidFill>
                        <a:schemeClr val="bg1"/>
                      </a:solid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rtl="0" fontAlgn="b"/>
                      <a:r>
                        <a:rPr lang="cs-CZ" sz="1300" b="0" i="0" u="none" strike="noStrike">
                          <a:solidFill>
                            <a:srgbClr val="C00000"/>
                          </a:solidFill>
                          <a:effectLst/>
                          <a:latin typeface="Calibri" panose="020F0502020204030204" pitchFamily="34" charset="0"/>
                        </a:rPr>
                        <a:t>434 837</a:t>
                      </a:r>
                    </a:p>
                  </a:txBody>
                  <a:tcPr marL="0" marR="0" marT="0" marB="0" anchor="b">
                    <a:lnL w="28575" cap="flat" cmpd="sng" algn="ctr">
                      <a:no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rtl="0" fontAlgn="b"/>
                      <a:r>
                        <a:rPr lang="cs-CZ" sz="1300" b="0" i="0" u="none" strike="noStrike" dirty="0">
                          <a:solidFill>
                            <a:srgbClr val="C00000"/>
                          </a:solidFill>
                          <a:effectLst/>
                          <a:latin typeface="Calibri" panose="020F0502020204030204" pitchFamily="34" charset="0"/>
                        </a:rPr>
                        <a:t>273 442</a:t>
                      </a:r>
                    </a:p>
                  </a:txBody>
                  <a:tcPr marL="0" marR="0" marT="0" marB="0" anchor="b">
                    <a:lnL w="28575" cap="flat" cmpd="sng" algn="ctr">
                      <a:no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24"/>
                  </a:ext>
                </a:extLst>
              </a:tr>
            </a:tbl>
          </a:graphicData>
        </a:graphic>
      </p:graphicFrame>
      <p:sp>
        <p:nvSpPr>
          <p:cNvPr id="24" name="Pravá složená závorka 23">
            <a:extLst>
              <a:ext uri="{FF2B5EF4-FFF2-40B4-BE49-F238E27FC236}">
                <a16:creationId xmlns:a16="http://schemas.microsoft.com/office/drawing/2014/main" id="{524D910C-6958-4310-A671-288546BF0104}"/>
              </a:ext>
            </a:extLst>
          </p:cNvPr>
          <p:cNvSpPr/>
          <p:nvPr/>
        </p:nvSpPr>
        <p:spPr>
          <a:xfrm>
            <a:off x="6730395" y="3919629"/>
            <a:ext cx="329184" cy="2501645"/>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a:p>
        </p:txBody>
      </p:sp>
      <p:sp>
        <p:nvSpPr>
          <p:cNvPr id="25" name="TextovéPole 24">
            <a:extLst>
              <a:ext uri="{FF2B5EF4-FFF2-40B4-BE49-F238E27FC236}">
                <a16:creationId xmlns:a16="http://schemas.microsoft.com/office/drawing/2014/main" id="{C9DBE933-D377-433D-A7F9-26D952DB54DC}"/>
              </a:ext>
            </a:extLst>
          </p:cNvPr>
          <p:cNvSpPr txBox="1"/>
          <p:nvPr/>
        </p:nvSpPr>
        <p:spPr>
          <a:xfrm>
            <a:off x="7416993" y="4648504"/>
            <a:ext cx="4199274" cy="923330"/>
          </a:xfrm>
          <a:prstGeom prst="rect">
            <a:avLst/>
          </a:prstGeom>
          <a:noFill/>
        </p:spPr>
        <p:txBody>
          <a:bodyPr wrap="square" rtlCol="0">
            <a:spAutoFit/>
          </a:bodyPr>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cs-CZ" dirty="0"/>
              <a:t>Hospitalizace celkem: pokles 8,0 </a:t>
            </a:r>
            <a:r>
              <a:rPr lang="en-US" dirty="0"/>
              <a:t>%</a:t>
            </a:r>
            <a:endParaRPr lang="cs-CZ" dirty="0"/>
          </a:p>
          <a:p>
            <a:r>
              <a:rPr lang="cs-CZ" dirty="0"/>
              <a:t>     Akutní hospitalizace: pokles 24,1 </a:t>
            </a:r>
            <a:r>
              <a:rPr lang="en-US" dirty="0"/>
              <a:t>%</a:t>
            </a:r>
            <a:r>
              <a:rPr lang="cs-CZ" dirty="0"/>
              <a:t> </a:t>
            </a:r>
            <a:br>
              <a:rPr lang="cs-CZ" dirty="0"/>
            </a:br>
            <a:r>
              <a:rPr lang="cs-CZ" dirty="0"/>
              <a:t>     Následné hospitalizace: nárůst 39,2 </a:t>
            </a:r>
            <a:r>
              <a:rPr lang="en-US" dirty="0"/>
              <a:t>%</a:t>
            </a:r>
          </a:p>
        </p:txBody>
      </p:sp>
      <p:sp>
        <p:nvSpPr>
          <p:cNvPr id="8" name="Obdélník 7"/>
          <p:cNvSpPr/>
          <p:nvPr/>
        </p:nvSpPr>
        <p:spPr>
          <a:xfrm>
            <a:off x="7416993" y="4045088"/>
            <a:ext cx="3649133" cy="369332"/>
          </a:xfrm>
          <a:prstGeom prst="rect">
            <a:avLst/>
          </a:prstGeom>
        </p:spPr>
        <p:txBody>
          <a:bodyPr wrap="square">
            <a:spAutoFit/>
          </a:bodyPr>
          <a:lstStyle/>
          <a:p>
            <a:r>
              <a:rPr lang="cs-CZ" b="1" dirty="0"/>
              <a:t>Změna objemu péče 2007 -&gt; 2018:</a:t>
            </a:r>
          </a:p>
        </p:txBody>
      </p:sp>
    </p:spTree>
    <p:extLst>
      <p:ext uri="{BB962C8B-B14F-4D97-AF65-F5344CB8AC3E}">
        <p14:creationId xmlns:p14="http://schemas.microsoft.com/office/powerpoint/2010/main" val="184533380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Nadpis 3">
            <a:extLst>
              <a:ext uri="{FF2B5EF4-FFF2-40B4-BE49-F238E27FC236}">
                <a16:creationId xmlns:a16="http://schemas.microsoft.com/office/drawing/2014/main" id="{A171B212-F32B-4955-9A11-52E8B2664444}"/>
              </a:ext>
            </a:extLst>
          </p:cNvPr>
          <p:cNvSpPr>
            <a:spLocks noGrp="1"/>
          </p:cNvSpPr>
          <p:nvPr>
            <p:ph type="title"/>
          </p:nvPr>
        </p:nvSpPr>
        <p:spPr/>
        <p:txBody>
          <a:bodyPr/>
          <a:lstStyle/>
          <a:p>
            <a:r>
              <a:rPr lang="cs-CZ" dirty="0"/>
              <a:t>„ZDRAVÍ 2030“</a:t>
            </a:r>
            <a:br>
              <a:rPr lang="cs-CZ" dirty="0"/>
            </a:br>
            <a:r>
              <a:rPr lang="cs-CZ" dirty="0"/>
              <a:t>– analytická studie </a:t>
            </a:r>
          </a:p>
        </p:txBody>
      </p:sp>
      <p:sp>
        <p:nvSpPr>
          <p:cNvPr id="7" name="Zástupný text 6">
            <a:extLst>
              <a:ext uri="{FF2B5EF4-FFF2-40B4-BE49-F238E27FC236}">
                <a16:creationId xmlns:a16="http://schemas.microsoft.com/office/drawing/2014/main" id="{5DCF0AB6-68C2-4761-9566-86C1FAD4A8F2}"/>
              </a:ext>
            </a:extLst>
          </p:cNvPr>
          <p:cNvSpPr>
            <a:spLocks noGrp="1"/>
          </p:cNvSpPr>
          <p:nvPr>
            <p:ph type="body" sz="quarter" idx="10"/>
          </p:nvPr>
        </p:nvSpPr>
        <p:spPr/>
        <p:txBody>
          <a:bodyPr/>
          <a:lstStyle/>
          <a:p>
            <a:r>
              <a:rPr lang="cs-CZ" dirty="0"/>
              <a:t>Objem poskytované zdravotní péče </a:t>
            </a:r>
          </a:p>
          <a:p>
            <a:r>
              <a:rPr lang="cs-CZ" dirty="0"/>
              <a:t>- vybrané charakteristiky lůžkové péče</a:t>
            </a:r>
          </a:p>
        </p:txBody>
      </p:sp>
    </p:spTree>
    <p:extLst>
      <p:ext uri="{BB962C8B-B14F-4D97-AF65-F5344CB8AC3E}">
        <p14:creationId xmlns:p14="http://schemas.microsoft.com/office/powerpoint/2010/main" val="2258291527"/>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599355" y="6262487"/>
            <a:ext cx="11592645" cy="5955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257558" y="653725"/>
            <a:ext cx="4243469" cy="523220"/>
          </a:xfrm>
          <a:prstGeom prst="rect">
            <a:avLst/>
          </a:prstGeom>
          <a:noFill/>
        </p:spPr>
        <p:txBody>
          <a:bodyPr wrap="none" rtlCol="0">
            <a:spAutoFit/>
          </a:bodyPr>
          <a:lstStyle/>
          <a:p>
            <a:r>
              <a:rPr lang="cs-CZ" sz="1400" dirty="0"/>
              <a:t>Zdroj: </a:t>
            </a:r>
            <a:r>
              <a:rPr lang="cs-CZ" sz="1400" kern="0" dirty="0">
                <a:solidFill>
                  <a:srgbClr val="000000"/>
                </a:solidFill>
              </a:rPr>
              <a:t>NRHOSP 2018 </a:t>
            </a:r>
          </a:p>
          <a:p>
            <a:r>
              <a:rPr lang="cs-CZ" sz="1400" kern="0" dirty="0">
                <a:solidFill>
                  <a:srgbClr val="000000"/>
                </a:solidFill>
              </a:rPr>
              <a:t>Příčiny akutních hospitalizací na úrovni kapitol MKN-10.</a:t>
            </a:r>
          </a:p>
        </p:txBody>
      </p:sp>
      <p:sp>
        <p:nvSpPr>
          <p:cNvPr id="8" name="TextBox 7"/>
          <p:cNvSpPr txBox="1"/>
          <p:nvPr/>
        </p:nvSpPr>
        <p:spPr>
          <a:xfrm>
            <a:off x="7786558" y="1728151"/>
            <a:ext cx="3937126" cy="3108543"/>
          </a:xfrm>
          <a:prstGeom prst="rect">
            <a:avLst/>
          </a:prstGeom>
          <a:noFill/>
          <a:ln>
            <a:noFill/>
          </a:ln>
        </p:spPr>
        <p:txBody>
          <a:bodyPr wrap="square" rtlCol="0">
            <a:spAutoFit/>
          </a:bodyPr>
          <a:lstStyle/>
          <a:p>
            <a:r>
              <a:rPr lang="cs-CZ" sz="1400" kern="0" dirty="0"/>
              <a:t>V roce 2018 bylo v celé ČR vykázáno celkem 1 999 367 akutních hospitalizací. Hodnoceno dle obecných kapitol MKN byly jejich nejčetnější příčinou nemoci oběhové soustavy, které představují poměrně velkou zátěž pro zdravotní systém. V roce 2018 nemoci oběhové soustavy tvořily 12,5 % všech příčin akutních hospitalizací v ČR.</a:t>
            </a:r>
          </a:p>
          <a:p>
            <a:endParaRPr lang="cs-CZ" sz="1400" kern="0" dirty="0"/>
          </a:p>
          <a:p>
            <a:r>
              <a:rPr lang="cs-CZ" sz="1400" kern="0" dirty="0"/>
              <a:t>Pro pacienty s bydlištěm v Libereckém kraji</a:t>
            </a:r>
          </a:p>
          <a:p>
            <a:r>
              <a:rPr lang="cs-CZ" sz="1400" kern="0" dirty="0"/>
              <a:t>bylo v roce 2018 vykázáno 86 448 hospitalizací a</a:t>
            </a:r>
          </a:p>
          <a:p>
            <a:r>
              <a:rPr lang="cs-CZ" sz="1400" kern="0" dirty="0"/>
              <a:t>stejně jako na úrovni celé ČR byly nejčetnější</a:t>
            </a:r>
          </a:p>
          <a:p>
            <a:r>
              <a:rPr lang="cs-CZ" sz="1400" kern="0" dirty="0"/>
              <a:t>nemoci oběhové soustavy. </a:t>
            </a:r>
          </a:p>
          <a:p>
            <a:endParaRPr lang="cs-CZ" sz="1400" kern="0" dirty="0"/>
          </a:p>
        </p:txBody>
      </p:sp>
      <p:sp>
        <p:nvSpPr>
          <p:cNvPr id="2" name="Title 1"/>
          <p:cNvSpPr>
            <a:spLocks noGrp="1"/>
          </p:cNvSpPr>
          <p:nvPr>
            <p:ph type="title"/>
          </p:nvPr>
        </p:nvSpPr>
        <p:spPr/>
        <p:txBody>
          <a:bodyPr>
            <a:normAutofit/>
          </a:bodyPr>
          <a:lstStyle/>
          <a:p>
            <a:r>
              <a:rPr lang="cs-CZ" dirty="0"/>
              <a:t>P</a:t>
            </a:r>
            <a:r>
              <a:rPr lang="en-US" dirty="0" err="1"/>
              <a:t>říčiny</a:t>
            </a:r>
            <a:r>
              <a:rPr lang="en-US" dirty="0"/>
              <a:t> </a:t>
            </a:r>
            <a:r>
              <a:rPr lang="en-US" dirty="0" err="1"/>
              <a:t>akutních</a:t>
            </a:r>
            <a:r>
              <a:rPr lang="en-US" dirty="0"/>
              <a:t> </a:t>
            </a:r>
            <a:r>
              <a:rPr lang="en-US" dirty="0" err="1"/>
              <a:t>hospitalizací</a:t>
            </a:r>
            <a:r>
              <a:rPr lang="en-US" dirty="0"/>
              <a:t> v </a:t>
            </a:r>
            <a:r>
              <a:rPr lang="en-US" dirty="0" err="1"/>
              <a:t>roce</a:t>
            </a:r>
            <a:r>
              <a:rPr lang="en-US" dirty="0"/>
              <a:t> 201</a:t>
            </a:r>
            <a:r>
              <a:rPr lang="cs-CZ" dirty="0"/>
              <a:t>8 – relativní podíl</a:t>
            </a:r>
            <a:endParaRPr lang="en-US" dirty="0"/>
          </a:p>
        </p:txBody>
      </p:sp>
      <p:graphicFrame>
        <p:nvGraphicFramePr>
          <p:cNvPr id="10" name="Graf 9">
            <a:extLst>
              <a:ext uri="{FF2B5EF4-FFF2-40B4-BE49-F238E27FC236}">
                <a16:creationId xmlns:a16="http://schemas.microsoft.com/office/drawing/2014/main" id="{90434A44-0143-4FC7-B58D-7AC328BDFE58}"/>
              </a:ext>
            </a:extLst>
          </p:cNvPr>
          <p:cNvGraphicFramePr/>
          <p:nvPr>
            <p:extLst/>
          </p:nvPr>
        </p:nvGraphicFramePr>
        <p:xfrm>
          <a:off x="-314325" y="819151"/>
          <a:ext cx="7781925" cy="5972174"/>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4974365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ětiúhelník 4"/>
          <p:cNvSpPr/>
          <p:nvPr/>
        </p:nvSpPr>
        <p:spPr>
          <a:xfrm>
            <a:off x="356657" y="5427059"/>
            <a:ext cx="2194519" cy="584775"/>
          </a:xfrm>
          <a:prstGeom prst="homePlate">
            <a:avLst/>
          </a:prstGeom>
          <a:solidFill>
            <a:srgbClr val="B0C2E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1"/>
          <p:cNvSpPr>
            <a:spLocks noGrp="1"/>
          </p:cNvSpPr>
          <p:nvPr>
            <p:ph type="title"/>
          </p:nvPr>
        </p:nvSpPr>
        <p:spPr/>
        <p:txBody>
          <a:bodyPr>
            <a:normAutofit/>
          </a:bodyPr>
          <a:lstStyle/>
          <a:p>
            <a:r>
              <a:rPr lang="cs-CZ" altLang="cs-CZ" sz="2800" dirty="0"/>
              <a:t>Počet hospitalizací a počet hospitalizovaných v LBK a v ČR</a:t>
            </a:r>
            <a:endParaRPr lang="cs-CZ" sz="2800" dirty="0"/>
          </a:p>
        </p:txBody>
      </p:sp>
      <p:sp>
        <p:nvSpPr>
          <p:cNvPr id="6" name="TextBox 6"/>
          <p:cNvSpPr txBox="1"/>
          <p:nvPr/>
        </p:nvSpPr>
        <p:spPr>
          <a:xfrm>
            <a:off x="272591" y="574576"/>
            <a:ext cx="2126223" cy="307777"/>
          </a:xfrm>
          <a:prstGeom prst="rect">
            <a:avLst/>
          </a:prstGeom>
          <a:noFill/>
        </p:spPr>
        <p:txBody>
          <a:bodyPr wrap="none" rtlCol="0">
            <a:spAutoFit/>
          </a:bodyPr>
          <a:lstStyle/>
          <a:p>
            <a:r>
              <a:rPr lang="cs-CZ" sz="1400" dirty="0">
                <a:solidFill>
                  <a:prstClr val="black"/>
                </a:solidFill>
              </a:rPr>
              <a:t>Zdroj: NRHOSP 2007–2018</a:t>
            </a:r>
            <a:endParaRPr lang="en-US" sz="1400" dirty="0">
              <a:solidFill>
                <a:prstClr val="black"/>
              </a:solidFill>
            </a:endParaRPr>
          </a:p>
        </p:txBody>
      </p:sp>
      <p:sp>
        <p:nvSpPr>
          <p:cNvPr id="11" name="Rectangle 740"/>
          <p:cNvSpPr>
            <a:spLocks noChangeArrowheads="1"/>
          </p:cNvSpPr>
          <p:nvPr/>
        </p:nvSpPr>
        <p:spPr bwMode="auto">
          <a:xfrm>
            <a:off x="272591" y="3943525"/>
            <a:ext cx="891277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spAutoFit/>
          </a:bodyPr>
          <a:lstStyle/>
          <a:p>
            <a:pPr eaLnBrk="0" fontAlgn="base" hangingPunct="0">
              <a:spcBef>
                <a:spcPct val="0"/>
              </a:spcBef>
              <a:spcAft>
                <a:spcPct val="0"/>
              </a:spcAft>
            </a:pPr>
            <a:r>
              <a:rPr lang="cs-CZ" altLang="cs-CZ" sz="1200" dirty="0">
                <a:solidFill>
                  <a:prstClr val="black"/>
                </a:solidFill>
                <a:cs typeface="Arial" charset="0"/>
              </a:rPr>
              <a:t>* Statistickou jednotkou je hospitalizační případ zahrnující překlady mezi odděleními v rámci zdravotnického zařízení. </a:t>
            </a:r>
          </a:p>
        </p:txBody>
      </p:sp>
      <p:graphicFrame>
        <p:nvGraphicFramePr>
          <p:cNvPr id="12" name="Group 744"/>
          <p:cNvGraphicFramePr>
            <a:graphicFrameLocks noGrp="1"/>
          </p:cNvGraphicFramePr>
          <p:nvPr>
            <p:extLst>
              <p:ext uri="{D42A27DB-BD31-4B8C-83A1-F6EECF244321}">
                <p14:modId xmlns:p14="http://schemas.microsoft.com/office/powerpoint/2010/main" val="2289912767"/>
              </p:ext>
            </p:extLst>
          </p:nvPr>
        </p:nvGraphicFramePr>
        <p:xfrm>
          <a:off x="356657" y="1002039"/>
          <a:ext cx="10892808" cy="2904910"/>
        </p:xfrm>
        <a:graphic>
          <a:graphicData uri="http://schemas.openxmlformats.org/drawingml/2006/table">
            <a:tbl>
              <a:tblPr/>
              <a:tblGrid>
                <a:gridCol w="512576">
                  <a:extLst>
                    <a:ext uri="{9D8B030D-6E8A-4147-A177-3AD203B41FA5}">
                      <a16:colId xmlns:a16="http://schemas.microsoft.com/office/drawing/2014/main" val="20000"/>
                    </a:ext>
                  </a:extLst>
                </a:gridCol>
                <a:gridCol w="805985">
                  <a:extLst>
                    <a:ext uri="{9D8B030D-6E8A-4147-A177-3AD203B41FA5}">
                      <a16:colId xmlns:a16="http://schemas.microsoft.com/office/drawing/2014/main" val="20001"/>
                    </a:ext>
                  </a:extLst>
                </a:gridCol>
                <a:gridCol w="1080000">
                  <a:extLst>
                    <a:ext uri="{9D8B030D-6E8A-4147-A177-3AD203B41FA5}">
                      <a16:colId xmlns:a16="http://schemas.microsoft.com/office/drawing/2014/main" val="20002"/>
                    </a:ext>
                  </a:extLst>
                </a:gridCol>
                <a:gridCol w="720000">
                  <a:extLst>
                    <a:ext uri="{9D8B030D-6E8A-4147-A177-3AD203B41FA5}">
                      <a16:colId xmlns:a16="http://schemas.microsoft.com/office/drawing/2014/main" val="20005"/>
                    </a:ext>
                  </a:extLst>
                </a:gridCol>
                <a:gridCol w="720000">
                  <a:extLst>
                    <a:ext uri="{9D8B030D-6E8A-4147-A177-3AD203B41FA5}">
                      <a16:colId xmlns:a16="http://schemas.microsoft.com/office/drawing/2014/main" val="20006"/>
                    </a:ext>
                  </a:extLst>
                </a:gridCol>
                <a:gridCol w="805985">
                  <a:extLst>
                    <a:ext uri="{9D8B030D-6E8A-4147-A177-3AD203B41FA5}">
                      <a16:colId xmlns:a16="http://schemas.microsoft.com/office/drawing/2014/main" val="20003"/>
                    </a:ext>
                  </a:extLst>
                </a:gridCol>
                <a:gridCol w="1080000">
                  <a:extLst>
                    <a:ext uri="{9D8B030D-6E8A-4147-A177-3AD203B41FA5}">
                      <a16:colId xmlns:a16="http://schemas.microsoft.com/office/drawing/2014/main" val="20004"/>
                    </a:ext>
                  </a:extLst>
                </a:gridCol>
                <a:gridCol w="720000">
                  <a:extLst>
                    <a:ext uri="{9D8B030D-6E8A-4147-A177-3AD203B41FA5}">
                      <a16:colId xmlns:a16="http://schemas.microsoft.com/office/drawing/2014/main" val="20007"/>
                    </a:ext>
                  </a:extLst>
                </a:gridCol>
                <a:gridCol w="720000">
                  <a:extLst>
                    <a:ext uri="{9D8B030D-6E8A-4147-A177-3AD203B41FA5}">
                      <a16:colId xmlns:a16="http://schemas.microsoft.com/office/drawing/2014/main" val="20008"/>
                    </a:ext>
                  </a:extLst>
                </a:gridCol>
                <a:gridCol w="848262">
                  <a:extLst>
                    <a:ext uri="{9D8B030D-6E8A-4147-A177-3AD203B41FA5}">
                      <a16:colId xmlns:a16="http://schemas.microsoft.com/office/drawing/2014/main" val="20009"/>
                    </a:ext>
                  </a:extLst>
                </a:gridCol>
                <a:gridCol w="1440000">
                  <a:extLst>
                    <a:ext uri="{9D8B030D-6E8A-4147-A177-3AD203B41FA5}">
                      <a16:colId xmlns:a16="http://schemas.microsoft.com/office/drawing/2014/main" val="20010"/>
                    </a:ext>
                  </a:extLst>
                </a:gridCol>
                <a:gridCol w="720000">
                  <a:extLst>
                    <a:ext uri="{9D8B030D-6E8A-4147-A177-3AD203B41FA5}">
                      <a16:colId xmlns:a16="http://schemas.microsoft.com/office/drawing/2014/main" val="20011"/>
                    </a:ext>
                  </a:extLst>
                </a:gridCol>
                <a:gridCol w="720000">
                  <a:extLst>
                    <a:ext uri="{9D8B030D-6E8A-4147-A177-3AD203B41FA5}">
                      <a16:colId xmlns:a16="http://schemas.microsoft.com/office/drawing/2014/main" val="20012"/>
                    </a:ext>
                  </a:extLst>
                </a:gridCol>
              </a:tblGrid>
              <a:tr h="221642">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200" b="0" i="0" u="none" strike="noStrike" cap="none" normalizeH="0" baseline="0" dirty="0">
                        <a:ln>
                          <a:noFill/>
                        </a:ln>
                        <a:solidFill>
                          <a:schemeClr val="tx1"/>
                        </a:solidFill>
                        <a:effectLst/>
                        <a:latin typeface="+mn-lt"/>
                        <a:cs typeface="Arial" charset="0"/>
                      </a:endParaRP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w="28575" cap="flat" cmpd="sng" algn="ctr">
                      <a:noFill/>
                      <a:prstDash val="solid"/>
                      <a:round/>
                      <a:headEnd type="none" w="med" len="med"/>
                      <a:tailEnd type="none" w="med" len="med"/>
                    </a:lnB>
                    <a:lnTlToBr>
                      <a:noFill/>
                    </a:lnTlToBr>
                    <a:lnBlToTr>
                      <a:noFill/>
                    </a:lnBlToTr>
                    <a:solidFill>
                      <a:srgbClr val="C0C0C0"/>
                    </a:solidFill>
                  </a:tcPr>
                </a:tc>
                <a:tc gridSpan="4">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400" b="1" i="0" u="none" strike="noStrike" cap="none" normalizeH="0" baseline="0" dirty="0">
                          <a:ln>
                            <a:noFill/>
                          </a:ln>
                          <a:solidFill>
                            <a:schemeClr val="tx1"/>
                          </a:solidFill>
                          <a:effectLst/>
                          <a:latin typeface="+mn-lt"/>
                          <a:cs typeface="Arial" charset="0"/>
                        </a:rPr>
                        <a:t>Počet osob </a:t>
                      </a:r>
                    </a:p>
                  </a:txBody>
                  <a:tcPr marL="0" marR="0" marT="0" marB="0" anchor="ctr" horzOverflow="overflow">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endParaRPr lang="en-US"/>
                    </a:p>
                  </a:txBody>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400" b="1" i="0" u="sng" strike="noStrike" cap="none" normalizeH="0" baseline="0" dirty="0">
                        <a:ln>
                          <a:noFill/>
                        </a:ln>
                        <a:solidFill>
                          <a:schemeClr val="accent6">
                            <a:lumMod val="10000"/>
                          </a:schemeClr>
                        </a:solidFill>
                        <a:effectLst/>
                        <a:latin typeface="+mj-lt"/>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400" b="1" i="0" u="sng" strike="noStrike" cap="none" normalizeH="0" baseline="0" dirty="0">
                        <a:ln>
                          <a:noFill/>
                        </a:ln>
                        <a:solidFill>
                          <a:schemeClr val="accent6">
                            <a:lumMod val="10000"/>
                          </a:schemeClr>
                        </a:solidFill>
                        <a:effectLst/>
                        <a:latin typeface="+mj-lt"/>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gridSpan="4">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400" b="1" i="0" u="none" strike="noStrike" cap="none" normalizeH="0" baseline="0" dirty="0">
                          <a:ln>
                            <a:noFill/>
                          </a:ln>
                          <a:solidFill>
                            <a:schemeClr val="tx1"/>
                          </a:solidFill>
                          <a:effectLst/>
                          <a:latin typeface="+mn-lt"/>
                          <a:cs typeface="Arial" charset="0"/>
                        </a:rPr>
                        <a:t>Počet hospitalizací* </a:t>
                      </a:r>
                    </a:p>
                  </a:txBody>
                  <a:tcPr marL="0" marR="0" marT="0" marB="0" anchor="ctr" horzOverflow="overflow">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endParaRPr lang="en-US"/>
                    </a:p>
                  </a:txBody>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400" b="1" i="0" u="sng" strike="noStrike" cap="none" normalizeH="0" baseline="0" dirty="0">
                        <a:ln>
                          <a:noFill/>
                        </a:ln>
                        <a:solidFill>
                          <a:schemeClr val="accent6">
                            <a:lumMod val="10000"/>
                          </a:schemeClr>
                        </a:solidFill>
                        <a:effectLst/>
                        <a:latin typeface="+mj-lt"/>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400" b="1" i="0" u="sng" strike="noStrike" cap="none" normalizeH="0" baseline="0" dirty="0">
                        <a:ln>
                          <a:noFill/>
                        </a:ln>
                        <a:solidFill>
                          <a:schemeClr val="accent6">
                            <a:lumMod val="10000"/>
                          </a:schemeClr>
                        </a:solidFill>
                        <a:effectLst/>
                        <a:latin typeface="+mj-lt"/>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gridSpan="4">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r>
                        <a:rPr kumimoji="0" lang="cs-CZ" altLang="cs-CZ" sz="1400" b="1" i="0" u="none" strike="noStrike" kern="1200" cap="none" normalizeH="0" baseline="0" dirty="0">
                          <a:ln>
                            <a:noFill/>
                          </a:ln>
                          <a:solidFill>
                            <a:schemeClr val="tx1"/>
                          </a:solidFill>
                          <a:effectLst/>
                          <a:latin typeface="+mn-lt"/>
                          <a:ea typeface="+mn-ea"/>
                          <a:cs typeface="Arial" charset="0"/>
                        </a:rPr>
                        <a:t>Počet ošetřovacích dní</a:t>
                      </a:r>
                    </a:p>
                  </a:txBody>
                  <a:tcPr marL="0" marR="0" marT="0" marB="0" anchor="ctr" horzOverflow="overflow">
                    <a:lnL w="19050" cap="flat" cmpd="sng" algn="ctr">
                      <a:solidFill>
                        <a:schemeClr val="bg1"/>
                      </a:solidFill>
                      <a:prstDash val="solid"/>
                      <a:round/>
                      <a:headEnd type="none" w="med" len="med"/>
                      <a:tailEnd type="none" w="med" len="med"/>
                    </a:lnL>
                    <a:lnR w="28575"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400" b="1" i="0" u="none" strike="noStrike" kern="1200" cap="none" normalizeH="0" baseline="0" dirty="0">
                        <a:ln>
                          <a:noFill/>
                        </a:ln>
                        <a:solidFill>
                          <a:schemeClr val="tx1"/>
                        </a:solidFill>
                        <a:effectLst/>
                        <a:latin typeface="+mn-lt"/>
                        <a:ea typeface="+mn-ea"/>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400" b="1" i="0" u="none" strike="noStrike" kern="1200" cap="none" normalizeH="0" baseline="0" dirty="0">
                        <a:ln>
                          <a:noFill/>
                        </a:ln>
                        <a:solidFill>
                          <a:schemeClr val="tx1"/>
                        </a:solidFill>
                        <a:effectLst/>
                        <a:latin typeface="+mn-lt"/>
                        <a:ea typeface="+mn-ea"/>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400" b="1" i="0" u="none" strike="noStrike" kern="1200" cap="none" normalizeH="0" baseline="0" dirty="0">
                        <a:ln>
                          <a:noFill/>
                        </a:ln>
                        <a:solidFill>
                          <a:schemeClr val="tx1"/>
                        </a:solidFill>
                        <a:effectLst/>
                        <a:latin typeface="+mn-lt"/>
                        <a:ea typeface="+mn-ea"/>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extLst>
                  <a:ext uri="{0D108BD9-81ED-4DB2-BD59-A6C34878D82A}">
                    <a16:rowId xmlns:a16="http://schemas.microsoft.com/office/drawing/2014/main" val="10000"/>
                  </a:ext>
                </a:extLst>
              </a:tr>
              <a:tr h="222008">
                <a:tc>
                  <a:txBody>
                    <a:body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endParaRPr kumimoji="0" lang="cs-CZ" altLang="cs-CZ" sz="1100" b="1" i="1" u="none" strike="noStrike" cap="none" normalizeH="0" baseline="0" dirty="0">
                        <a:ln>
                          <a:noFill/>
                        </a:ln>
                        <a:solidFill>
                          <a:schemeClr val="tx1"/>
                        </a:solidFill>
                        <a:effectLst/>
                        <a:latin typeface="+mn-lt"/>
                      </a:endParaRP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solidFill>
                      <a:srgbClr val="C0C0C0"/>
                    </a:solidFill>
                  </a:tcPr>
                </a:tc>
                <a:tc rowSpan="2">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ČR</a:t>
                      </a:r>
                    </a:p>
                  </a:txBody>
                  <a:tcPr marL="0" marR="0" marT="0" marB="0" anchor="ctr" horzOverflow="overflow">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gridSpan="3">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Nemocnice se sídlem v LBK</a:t>
                      </a:r>
                    </a:p>
                  </a:txBody>
                  <a:tcPr marL="0" marR="0" marT="0" marB="0" anchor="ctr" horzOverflow="overflow">
                    <a:lnL>
                      <a:noFill/>
                    </a:lnL>
                    <a:lnR w="19050" cap="flat" cmpd="sng" algn="ctr">
                      <a:solidFill>
                        <a:schemeClr val="bg1"/>
                      </a:solidFill>
                      <a:prstDash val="solid"/>
                      <a:round/>
                      <a:headEnd type="none" w="med" len="med"/>
                      <a:tailEnd type="none" w="med" len="med"/>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j-lt"/>
                        <a:cs typeface="Arial" charset="0"/>
                      </a:endParaRPr>
                    </a:p>
                  </a:txBody>
                  <a:tcPr marL="0" marR="0" marT="0" marB="0" anchor="ctr" horzOverflow="overflow">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9050" cap="flat" cmpd="sng" algn="ctr">
                      <a:no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j-lt"/>
                        <a:cs typeface="Arial" charset="0"/>
                      </a:endParaRP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9050" cap="flat" cmpd="sng" algn="ctr">
                      <a:noFill/>
                      <a:prstDash val="solid"/>
                      <a:round/>
                      <a:headEnd type="none" w="med" len="med"/>
                      <a:tailEnd type="none" w="med" len="med"/>
                    </a:lnB>
                    <a:lnTlToBr>
                      <a:noFill/>
                    </a:lnTlToBr>
                    <a:lnBlToTr>
                      <a:noFill/>
                    </a:lnBlToTr>
                    <a:solidFill>
                      <a:srgbClr val="C0C0C0"/>
                    </a:solidFill>
                  </a:tcPr>
                </a:tc>
                <a:tc rowSpan="2">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ČR</a:t>
                      </a:r>
                    </a:p>
                  </a:txBody>
                  <a:tcPr marL="0" marR="0" marT="0" marB="0" anchor="ctr" horzOverflow="overflow">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gridSpan="3">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Nemocnice se sídlem v LBK</a:t>
                      </a:r>
                    </a:p>
                  </a:txBody>
                  <a:tcPr marL="0" marR="0" marT="0" marB="0" anchor="ctr" horzOverflow="overflow">
                    <a:lnL>
                      <a:noFill/>
                    </a:lnL>
                    <a:lnR w="19050" cap="flat" cmpd="sng" algn="ctr">
                      <a:solidFill>
                        <a:schemeClr val="bg1"/>
                      </a:solidFill>
                      <a:prstDash val="solid"/>
                      <a:round/>
                      <a:headEnd type="none" w="med" len="med"/>
                      <a:tailEnd type="none" w="med" len="med"/>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a:noFill/>
                    </a:lnL>
                    <a:lnR cap="flat">
                      <a:noFill/>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a:noFill/>
                    </a:lnL>
                    <a:lnR w="19050" cap="flat" cmpd="sng" algn="ctr">
                      <a:solidFill>
                        <a:schemeClr val="bg1"/>
                      </a:solidFill>
                      <a:prstDash val="solid"/>
                      <a:round/>
                      <a:headEnd type="none" w="med" len="med"/>
                      <a:tailEnd type="none" w="med" len="med"/>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rowSpan="2">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ČR</a:t>
                      </a:r>
                    </a:p>
                  </a:txBody>
                  <a:tcPr marL="0" marR="0" marT="0" marB="0" anchor="ctr" horzOverflow="overflow">
                    <a:lnL w="19050" cap="flat" cmpd="sng" algn="ctr">
                      <a:solidFill>
                        <a:schemeClr val="bg1"/>
                      </a:solidFill>
                      <a:prstDash val="solid"/>
                      <a:round/>
                      <a:headEnd type="none" w="med" len="med"/>
                      <a:tailEnd type="none" w="med" len="med"/>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gridSpan="3">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Nemocnice se sídlem v LBK</a:t>
                      </a:r>
                    </a:p>
                  </a:txBody>
                  <a:tcPr marL="0" marR="0" marT="0" marB="0" anchor="ctr" horzOverflow="overflow">
                    <a:lnL>
                      <a:noFill/>
                    </a:lnL>
                    <a:lnR cap="flat">
                      <a:noFill/>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a:noFill/>
                    </a:lnL>
                    <a:lnR cap="flat">
                      <a:noFill/>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a:noFill/>
                    </a:lnL>
                    <a:lnR w="28575" cap="flat" cmpd="sng" algn="ctr">
                      <a:noFill/>
                      <a:prstDash val="solid"/>
                      <a:round/>
                      <a:headEnd type="none" w="med" len="med"/>
                      <a:tailEnd type="none" w="med" len="med"/>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2"/>
                  </a:ext>
                </a:extLst>
              </a:tr>
              <a:tr h="222008">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marL="200025"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marL="384175"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marL="566738"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marL="749300"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marL="12065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marL="16637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marL="21209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marL="25781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r>
                        <a:rPr kumimoji="0" lang="cs-CZ" altLang="cs-CZ" sz="1100" b="1" i="1" u="none" strike="noStrike" cap="none" normalizeH="0" baseline="0" dirty="0">
                          <a:ln>
                            <a:noFill/>
                          </a:ln>
                          <a:solidFill>
                            <a:schemeClr val="tx1"/>
                          </a:solidFill>
                          <a:effectLst/>
                          <a:latin typeface="+mn-lt"/>
                        </a:rPr>
                        <a:t>Rok</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vMerge="1">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j-lt"/>
                        <a:cs typeface="Arial" charset="0"/>
                      </a:endParaRPr>
                    </a:p>
                  </a:txBody>
                  <a:tcPr marL="0" marR="0" marT="0" marB="0" anchor="ctr" horzOverflow="overflow">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N (% ČR)</a:t>
                      </a:r>
                    </a:p>
                  </a:txBody>
                  <a:tcPr marL="0" marR="0" marT="0" marB="0" anchor="ctr" horzOverflow="overflow">
                    <a:lnL>
                      <a:noFill/>
                    </a:lnL>
                    <a:lnR w="28575"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Obyvatelé</a:t>
                      </a:r>
                      <a:br>
                        <a:rPr kumimoji="0" lang="cs-CZ" altLang="cs-CZ" sz="1100" b="0" i="0" u="none" strike="noStrike" cap="none" normalizeH="0" baseline="0" dirty="0">
                          <a:ln>
                            <a:noFill/>
                          </a:ln>
                          <a:solidFill>
                            <a:schemeClr val="tx1"/>
                          </a:solidFill>
                          <a:effectLst/>
                          <a:latin typeface="+mn-lt"/>
                          <a:cs typeface="Arial" charset="0"/>
                        </a:rPr>
                      </a:br>
                      <a:r>
                        <a:rPr kumimoji="0" lang="cs-CZ" altLang="cs-CZ" sz="1100" b="0" i="0" u="none" strike="noStrike" cap="none" normalizeH="0" baseline="0" dirty="0">
                          <a:ln>
                            <a:noFill/>
                          </a:ln>
                          <a:solidFill>
                            <a:schemeClr val="tx1"/>
                          </a:solidFill>
                          <a:effectLst/>
                          <a:latin typeface="+mn-lt"/>
                          <a:cs typeface="Arial" charset="0"/>
                        </a:rPr>
                        <a:t>LBK (%)</a:t>
                      </a:r>
                    </a:p>
                  </a:txBody>
                  <a:tcPr marL="0" marR="0" marT="0" marB="0" anchor="ctr" horzOverflow="overflow">
                    <a:lnL w="28575" cap="flat" cmpd="sng" algn="ctr">
                      <a:noFill/>
                      <a:prstDash val="solid"/>
                      <a:round/>
                      <a:headEnd type="none" w="med" len="med"/>
                      <a:tailEnd type="none" w="med" len="med"/>
                    </a:lnL>
                    <a:lnR w="28575"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 jiných krajů (%) </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vMerge="1">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N (% ČR)</a:t>
                      </a:r>
                    </a:p>
                  </a:txBody>
                  <a:tcPr marL="0" marR="0" marT="0" marB="0" anchor="ctr" horzOverflow="overflow">
                    <a:lnL>
                      <a:noFill/>
                    </a:lnL>
                    <a:lnR cap="flat">
                      <a:noFill/>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Obyvatelé</a:t>
                      </a:r>
                      <a:br>
                        <a:rPr kumimoji="0" lang="cs-CZ" altLang="cs-CZ" sz="1100" b="0" i="0" u="none" strike="noStrike" cap="none" normalizeH="0" baseline="0" dirty="0">
                          <a:ln>
                            <a:noFill/>
                          </a:ln>
                          <a:solidFill>
                            <a:schemeClr val="tx1"/>
                          </a:solidFill>
                          <a:effectLst/>
                          <a:latin typeface="+mn-lt"/>
                          <a:cs typeface="Arial" charset="0"/>
                        </a:rPr>
                      </a:br>
                      <a:r>
                        <a:rPr kumimoji="0" lang="cs-CZ" altLang="cs-CZ" sz="1100" b="0" i="0" u="none" strike="noStrike" cap="none" normalizeH="0" baseline="0" dirty="0">
                          <a:ln>
                            <a:noFill/>
                          </a:ln>
                          <a:solidFill>
                            <a:schemeClr val="tx1"/>
                          </a:solidFill>
                          <a:effectLst/>
                          <a:latin typeface="+mn-lt"/>
                          <a:cs typeface="Arial" charset="0"/>
                        </a:rPr>
                        <a:t>LBK (%)</a:t>
                      </a:r>
                    </a:p>
                  </a:txBody>
                  <a:tcPr marL="0" marR="0" marT="0" marB="0" anchor="ctr" horzOverflow="overflow">
                    <a:lnL>
                      <a:noFill/>
                    </a:lnL>
                    <a:lnR cap="flat">
                      <a:noFill/>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 jiných krajů (%) </a:t>
                      </a:r>
                    </a:p>
                  </a:txBody>
                  <a:tcPr marL="0" marR="0" marT="0" marB="0" anchor="ctr" horzOverflow="overflow">
                    <a:lnL>
                      <a:noFill/>
                    </a:lnL>
                    <a:lnR w="190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vMerge="1">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w="19050" cap="flat" cmpd="sng" algn="ctr">
                      <a:solidFill>
                        <a:schemeClr val="bg1"/>
                      </a:solidFill>
                      <a:prstDash val="solid"/>
                      <a:round/>
                      <a:headEnd type="none" w="med" len="med"/>
                      <a:tailEnd type="none" w="med" len="med"/>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N (% ČR)</a:t>
                      </a:r>
                    </a:p>
                  </a:txBody>
                  <a:tcPr marL="0" marR="0" marT="0" marB="0" anchor="ctr" horzOverflow="overflow">
                    <a:lnL>
                      <a:noFill/>
                    </a:lnL>
                    <a:lnR cap="flat">
                      <a:noFill/>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Obyvatelé</a:t>
                      </a:r>
                      <a:br>
                        <a:rPr kumimoji="0" lang="cs-CZ" altLang="cs-CZ" sz="1100" b="0" i="0" u="none" strike="noStrike" cap="none" normalizeH="0" baseline="0" dirty="0">
                          <a:ln>
                            <a:noFill/>
                          </a:ln>
                          <a:solidFill>
                            <a:schemeClr val="tx1"/>
                          </a:solidFill>
                          <a:effectLst/>
                          <a:latin typeface="+mn-lt"/>
                          <a:cs typeface="Arial" charset="0"/>
                        </a:rPr>
                      </a:br>
                      <a:r>
                        <a:rPr kumimoji="0" lang="cs-CZ" altLang="cs-CZ" sz="1100" b="0" i="0" u="none" strike="noStrike" cap="none" normalizeH="0" baseline="0" dirty="0">
                          <a:ln>
                            <a:noFill/>
                          </a:ln>
                          <a:solidFill>
                            <a:schemeClr val="tx1"/>
                          </a:solidFill>
                          <a:effectLst/>
                          <a:latin typeface="+mn-lt"/>
                          <a:cs typeface="Arial" charset="0"/>
                        </a:rPr>
                        <a:t>LBK (%)</a:t>
                      </a:r>
                    </a:p>
                  </a:txBody>
                  <a:tcPr marL="0" marR="0" marT="0" marB="0" anchor="ctr" horzOverflow="overflow">
                    <a:lnL>
                      <a:noFill/>
                    </a:lnL>
                    <a:lnR cap="flat">
                      <a:noFill/>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 jiných krajů (%) </a:t>
                      </a:r>
                    </a:p>
                  </a:txBody>
                  <a:tcPr marL="0" marR="0" marT="0" marB="0" anchor="ctr" horzOverflow="overflow">
                    <a:lnL>
                      <a:noFill/>
                    </a:lnL>
                    <a:lnR w="28575"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1"/>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2007</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dirty="0">
                          <a:solidFill>
                            <a:srgbClr val="000000"/>
                          </a:solidFill>
                          <a:effectLst/>
                          <a:latin typeface="Calibri" panose="020F0502020204030204" pitchFamily="34" charset="0"/>
                        </a:rPr>
                        <a:t>1 580 467</a:t>
                      </a:r>
                    </a:p>
                  </a:txBody>
                  <a:tcPr marL="9525" marR="9525" marT="9525" marB="0" anchor="ctr">
                    <a:lnL w="19050" cap="flat" cmpd="sng" algn="ctr">
                      <a:solidFill>
                        <a:schemeClr val="bg1"/>
                      </a:solidFill>
                      <a:prstDash val="solid"/>
                      <a:round/>
                      <a:headEnd type="none" w="med" len="med"/>
                      <a:tailEnd type="none" w="med" len="med"/>
                    </a:lnL>
                    <a:lnR>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71 964 (4,6 %)</a:t>
                      </a:r>
                    </a:p>
                  </a:txBody>
                  <a:tcPr marL="9525" marR="9525" marT="9525" marB="0" anchor="ctr">
                    <a:lnL>
                      <a:noFill/>
                    </a:lnL>
                    <a:lnR w="28575"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82,8 %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17,2 %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2 258 366</a:t>
                      </a:r>
                    </a:p>
                  </a:txBody>
                  <a:tcPr marL="9525" marR="9525" marT="9525" marB="0" anchor="ctr">
                    <a:lnL w="19050" cap="flat" cmpd="sng" algn="ctr">
                      <a:solidFill>
                        <a:schemeClr val="bg1"/>
                      </a:solidFill>
                      <a:prstDash val="solid"/>
                      <a:round/>
                      <a:headEnd type="none" w="med" len="med"/>
                      <a:tailEnd type="none" w="med" len="med"/>
                    </a:lnL>
                    <a:lnR>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95 342 (4,2 %)</a:t>
                      </a:r>
                    </a:p>
                  </a:txBody>
                  <a:tcPr marL="9525" marR="9525" marT="9525" marB="0" anchor="ctr">
                    <a:lnL>
                      <a:noFill/>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84,6 %</a:t>
                      </a:r>
                    </a:p>
                  </a:txBody>
                  <a:tcPr marL="9525" marR="9525" marT="9525" marB="0" anchor="ctr">
                    <a:lnL>
                      <a:noFill/>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15,4 %</a:t>
                      </a:r>
                    </a:p>
                  </a:txBody>
                  <a:tcPr marL="9525" marR="9525" marT="9525" marB="0" anchor="ctr">
                    <a:lnL>
                      <a:noFill/>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23 101 567</a:t>
                      </a:r>
                    </a:p>
                  </a:txBody>
                  <a:tcPr marL="9525" marR="9525" marT="9525" marB="0" anchor="ctr">
                    <a:lnL w="19050" cap="flat" cmpd="sng" algn="ctr">
                      <a:solidFill>
                        <a:schemeClr val="bg1"/>
                      </a:solidFill>
                      <a:prstDash val="solid"/>
                      <a:round/>
                      <a:headEnd type="none" w="med" len="med"/>
                      <a:tailEnd type="none" w="med" len="med"/>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769 496 (3,3 %)</a:t>
                      </a:r>
                    </a:p>
                  </a:txBody>
                  <a:tcPr marL="9525" marR="9525" marT="9525" marB="0" anchor="ctr">
                    <a:lnL>
                      <a:noFill/>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83,0 %</a:t>
                      </a:r>
                    </a:p>
                  </a:txBody>
                  <a:tcPr marL="9525" marR="9525" marT="9525" marB="0" anchor="ctr">
                    <a:lnL>
                      <a:noFill/>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17,0 %</a:t>
                      </a:r>
                    </a:p>
                  </a:txBody>
                  <a:tcPr marL="9525" marR="9525" marT="9525" marB="0" anchor="ctr">
                    <a:lnL>
                      <a:noFill/>
                    </a:lnL>
                    <a:lnR w="28575"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extLst>
                  <a:ext uri="{0D108BD9-81ED-4DB2-BD59-A6C34878D82A}">
                    <a16:rowId xmlns:a16="http://schemas.microsoft.com/office/drawing/2014/main" val="10015"/>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2008</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1 564 631</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71 834 (4,6 %)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82,7 %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17,3 %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2 239 026</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94 928 (4,2 %)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84,3 %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15,7 %</a:t>
                      </a:r>
                    </a:p>
                  </a:txBody>
                  <a:tcPr marL="9525" marR="9525" marT="9525" marB="0" anchor="ctr">
                    <a:lnL>
                      <a:noFill/>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22 468 977</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752 391 (3,3 %)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83,7 %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16,3 %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16"/>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2009</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1 553 665</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69 757 (4,5 %)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82,1 %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17,9 %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2 228 806</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92 110 (4,1 %)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83,8 %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16,2 %</a:t>
                      </a:r>
                    </a:p>
                  </a:txBody>
                  <a:tcPr marL="9525" marR="9525" marT="9525" marB="0" anchor="ctr">
                    <a:lnL>
                      <a:noFill/>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22 203 143</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737 563 (3,3 %)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83,3 %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16,7 %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extLst>
                  <a:ext uri="{0D108BD9-81ED-4DB2-BD59-A6C34878D82A}">
                    <a16:rowId xmlns:a16="http://schemas.microsoft.com/office/drawing/2014/main" val="10017"/>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2010</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1 534 723</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68 973 (4,5 %)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82,4 %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17,6 %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2 205 851</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90 811 (4,1 %)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84,0 %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16,0 %</a:t>
                      </a:r>
                    </a:p>
                  </a:txBody>
                  <a:tcPr marL="9525" marR="9525" marT="9525" marB="0" anchor="ctr">
                    <a:lnL>
                      <a:noFill/>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22 152 063</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729 654 (3,3 %)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83,5 %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16,5 %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18"/>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2011</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1 513 445</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68 501 (4,5 %)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dirty="0">
                          <a:solidFill>
                            <a:srgbClr val="000000"/>
                          </a:solidFill>
                          <a:effectLst/>
                          <a:latin typeface="Calibri" panose="020F0502020204030204" pitchFamily="34" charset="0"/>
                        </a:rPr>
                        <a:t>82,6 %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17,4 %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2 174 851</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89 756 (4,1 %)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84,2 %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15,8 %</a:t>
                      </a:r>
                    </a:p>
                  </a:txBody>
                  <a:tcPr marL="9525" marR="9525" marT="9525" marB="0" anchor="ctr">
                    <a:lnL>
                      <a:noFill/>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21 764 859</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706 981 (3,2 %)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83,3 %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16,7 %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extLst>
                  <a:ext uri="{0D108BD9-81ED-4DB2-BD59-A6C34878D82A}">
                    <a16:rowId xmlns:a16="http://schemas.microsoft.com/office/drawing/2014/main" val="10019"/>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2012</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1 520 231</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69 884 (4,6 %)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82,2 %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17,8 %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2 204 168</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92 165 (4,2 %)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84,0 %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16,0 %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21 276 683</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697 564 (3,3 %)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83,1 %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16,9 %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0"/>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2013</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1 521 613</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69 266 (4,6 %)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81,7 %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18,3 %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2 210 154</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91 406 (4,1 %)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83,4 %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16,6 %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20 886 392</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689 043 (3,3 %)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83,6 %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16,4 %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48406275"/>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2014</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1 538 459</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69 814 (4,5 %)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80,8 %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19,2 %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2 241 632</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92 015 (4,1 %)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82,7 %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17,3 %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21 028 562</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718 241 (3,4 %)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82,8 %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17,2 %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528267654"/>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2015</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1 527 707</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67 844 (4,4 %)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80,6 %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19,4 %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2 216 227</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88 266 (4,0 %)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82,5 %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17,5 %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20 668 710</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679 507 (3,3 %)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82,0 %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18,0 %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313101035"/>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2016</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1 519 908</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66 952 (4,4 %)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80,9 %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19,1 %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2 202 075</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86 607 (3,9 %)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82,7 %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17,3 %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20 390 760</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691 071 (3,4 %)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82,3 %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17,7 %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24"/>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2017</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1 500 588</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66 907 (4,5 %)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80,1 %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19,9 %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2 169 648</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86 590 (4,0 %)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82,2 %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17,8 %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20 236 054</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686 980 (3,4 %)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82,6 %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17,4 %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10012"/>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2018</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1 492 101</a:t>
                      </a:r>
                    </a:p>
                  </a:txBody>
                  <a:tcPr marL="9525" marR="9525" marT="9525" marB="0" anchor="ctr">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66 530 (4,5 %)</a:t>
                      </a:r>
                    </a:p>
                  </a:txBody>
                  <a:tcPr marL="9525" marR="9525" marT="9525" marB="0" anchor="ctr">
                    <a:lnL>
                      <a:noFill/>
                    </a:lnL>
                    <a:lnR w="28575" cap="flat" cmpd="sng" algn="ctr">
                      <a:no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79,0 %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21,0 %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2 154 030</a:t>
                      </a:r>
                    </a:p>
                  </a:txBody>
                  <a:tcPr marL="9525" marR="9525" marT="9525" marB="0" anchor="ctr">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86 282 (4,0 %)</a:t>
                      </a:r>
                    </a:p>
                  </a:txBody>
                  <a:tcPr marL="9525" marR="9525" marT="9525" marB="0" anchor="ctr">
                    <a:lnL>
                      <a:noFill/>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81,2 %</a:t>
                      </a:r>
                    </a:p>
                  </a:txBody>
                  <a:tcPr marL="9525" marR="9525" marT="9525" marB="0" anchor="ctr">
                    <a:lnL>
                      <a:noFill/>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18,8 %</a:t>
                      </a:r>
                    </a:p>
                  </a:txBody>
                  <a:tcPr marL="9525" marR="9525" marT="9525" marB="0" anchor="ctr">
                    <a:lnL>
                      <a:noFill/>
                    </a:lnL>
                    <a:lnR w="19050" cap="flat" cmpd="sng" algn="ctr">
                      <a:solidFill>
                        <a:schemeClr val="bg1"/>
                      </a:solid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20 106 410</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708 279 (3,5 %)</a:t>
                      </a:r>
                    </a:p>
                  </a:txBody>
                  <a:tcPr marL="9525" marR="9525" marT="9525" marB="0" anchor="ctr">
                    <a:lnL>
                      <a:noFill/>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82,5 %</a:t>
                      </a:r>
                    </a:p>
                  </a:txBody>
                  <a:tcPr marL="9525" marR="9525" marT="9525" marB="0" anchor="ctr">
                    <a:lnL>
                      <a:noFill/>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dirty="0">
                          <a:solidFill>
                            <a:srgbClr val="000000"/>
                          </a:solidFill>
                          <a:effectLst/>
                          <a:latin typeface="Calibri" panose="020F0502020204030204" pitchFamily="34" charset="0"/>
                        </a:rPr>
                        <a:t>17,5 %</a:t>
                      </a:r>
                    </a:p>
                  </a:txBody>
                  <a:tcPr marL="9525" marR="9525" marT="9525" marB="0" anchor="ctr">
                    <a:lnL>
                      <a:noFill/>
                    </a:lnL>
                    <a:lnR w="28575" cap="flat" cmpd="sng" algn="ctr">
                      <a:no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13"/>
                  </a:ext>
                </a:extLst>
              </a:tr>
            </a:tbl>
          </a:graphicData>
        </a:graphic>
      </p:graphicFrame>
      <p:sp>
        <p:nvSpPr>
          <p:cNvPr id="3" name="TextovéPole 2"/>
          <p:cNvSpPr txBox="1"/>
          <p:nvPr/>
        </p:nvSpPr>
        <p:spPr>
          <a:xfrm>
            <a:off x="272590" y="4178808"/>
            <a:ext cx="11473146" cy="954107"/>
          </a:xfrm>
          <a:prstGeom prst="rect">
            <a:avLst/>
          </a:prstGeom>
          <a:noFill/>
        </p:spPr>
        <p:txBody>
          <a:bodyPr wrap="square" rtlCol="0">
            <a:spAutoFit/>
          </a:bodyPr>
          <a:lstStyle/>
          <a:p>
            <a:r>
              <a:rPr lang="cs-CZ" sz="1400" dirty="0"/>
              <a:t>Celkový počet hospitalizací, počet hospitalizovaných osob a objem konzumovaných ošetřovacích dnů v LBK v čase klesá. Jde o trend, který je v souladu s vývojem objemu hospitalizační péče v celé ČR. Relativní pokles objemu lůžkové péče (</a:t>
            </a:r>
            <a:r>
              <a:rPr lang="cs-CZ" sz="1400" dirty="0" smtClean="0"/>
              <a:t>kromě </a:t>
            </a:r>
            <a:r>
              <a:rPr lang="cs-CZ" sz="1400" dirty="0"/>
              <a:t>počtu </a:t>
            </a:r>
            <a:r>
              <a:rPr lang="cs-CZ" sz="1400" dirty="0" smtClean="0"/>
              <a:t>ošetřovacích dní</a:t>
            </a:r>
            <a:r>
              <a:rPr lang="cs-CZ" sz="1400" dirty="0"/>
              <a:t>) je v LBK rychlejší ve srovnání s celou ČR. Přibližně 79% – 83% hospitalizační péče v nemocnicích LBK je konzumováno obyvateli kraje, 18% - 21% je poskytováno obyvatelům jiných krajů. Podíl osob s bydlištěm mimo LBK hospitalizovaných v nemocnicích LBK v čase mírně roste, a to z 15,4% v roce 2007 na 18,8% v roce 2018. </a:t>
            </a:r>
          </a:p>
        </p:txBody>
      </p:sp>
      <p:sp>
        <p:nvSpPr>
          <p:cNvPr id="4" name="TextovéPole 3"/>
          <p:cNvSpPr txBox="1"/>
          <p:nvPr/>
        </p:nvSpPr>
        <p:spPr>
          <a:xfrm>
            <a:off x="4425735" y="5222098"/>
            <a:ext cx="490649" cy="338554"/>
          </a:xfrm>
          <a:prstGeom prst="rect">
            <a:avLst/>
          </a:prstGeom>
          <a:noFill/>
        </p:spPr>
        <p:txBody>
          <a:bodyPr wrap="square" rtlCol="0">
            <a:spAutoFit/>
          </a:bodyPr>
          <a:lstStyle/>
          <a:p>
            <a:r>
              <a:rPr lang="cs-CZ" sz="1600" b="1" dirty="0"/>
              <a:t>ČR:</a:t>
            </a:r>
          </a:p>
        </p:txBody>
      </p:sp>
      <p:sp>
        <p:nvSpPr>
          <p:cNvPr id="10" name="TextovéPole 9"/>
          <p:cNvSpPr txBox="1"/>
          <p:nvPr/>
        </p:nvSpPr>
        <p:spPr>
          <a:xfrm>
            <a:off x="4307105" y="5970340"/>
            <a:ext cx="685759" cy="338554"/>
          </a:xfrm>
          <a:prstGeom prst="rect">
            <a:avLst/>
          </a:prstGeom>
          <a:noFill/>
        </p:spPr>
        <p:txBody>
          <a:bodyPr wrap="square" rtlCol="0">
            <a:spAutoFit/>
          </a:bodyPr>
          <a:lstStyle/>
          <a:p>
            <a:pPr algn="r"/>
            <a:r>
              <a:rPr lang="cs-CZ" sz="1600" b="1" dirty="0"/>
              <a:t>LBK:</a:t>
            </a:r>
          </a:p>
        </p:txBody>
      </p:sp>
      <p:sp>
        <p:nvSpPr>
          <p:cNvPr id="13" name="TextovéPole 12"/>
          <p:cNvSpPr txBox="1"/>
          <p:nvPr/>
        </p:nvSpPr>
        <p:spPr>
          <a:xfrm>
            <a:off x="356657" y="5427059"/>
            <a:ext cx="1901911" cy="584775"/>
          </a:xfrm>
          <a:prstGeom prst="rect">
            <a:avLst/>
          </a:prstGeom>
          <a:noFill/>
        </p:spPr>
        <p:txBody>
          <a:bodyPr wrap="square" rtlCol="0">
            <a:spAutoFit/>
          </a:bodyPr>
          <a:lstStyle/>
          <a:p>
            <a:r>
              <a:rPr lang="cs-CZ" sz="1600" b="1" dirty="0"/>
              <a:t>Změna objemu péče</a:t>
            </a:r>
          </a:p>
          <a:p>
            <a:r>
              <a:rPr lang="cs-CZ" sz="1600" b="1" dirty="0"/>
              <a:t>2007 -&gt; 2018</a:t>
            </a:r>
          </a:p>
        </p:txBody>
      </p:sp>
      <p:sp>
        <p:nvSpPr>
          <p:cNvPr id="14" name="TextovéPole 13"/>
          <p:cNvSpPr txBox="1"/>
          <p:nvPr/>
        </p:nvSpPr>
        <p:spPr>
          <a:xfrm>
            <a:off x="2508624" y="5436202"/>
            <a:ext cx="1901911" cy="584775"/>
          </a:xfrm>
          <a:prstGeom prst="rect">
            <a:avLst/>
          </a:prstGeom>
          <a:noFill/>
        </p:spPr>
        <p:txBody>
          <a:bodyPr wrap="square" rtlCol="0">
            <a:spAutoFit/>
          </a:bodyPr>
          <a:lstStyle/>
          <a:p>
            <a:pPr algn="r"/>
            <a:r>
              <a:rPr lang="cs-CZ" sz="1600" b="1" dirty="0"/>
              <a:t>Počet hospitalizovaných</a:t>
            </a:r>
          </a:p>
        </p:txBody>
      </p:sp>
      <p:sp>
        <p:nvSpPr>
          <p:cNvPr id="16" name="TextovéPole 15"/>
          <p:cNvSpPr txBox="1"/>
          <p:nvPr/>
        </p:nvSpPr>
        <p:spPr>
          <a:xfrm>
            <a:off x="7269559" y="5222098"/>
            <a:ext cx="685759" cy="338554"/>
          </a:xfrm>
          <a:prstGeom prst="rect">
            <a:avLst/>
          </a:prstGeom>
          <a:noFill/>
        </p:spPr>
        <p:txBody>
          <a:bodyPr wrap="square" rtlCol="0">
            <a:spAutoFit/>
          </a:bodyPr>
          <a:lstStyle/>
          <a:p>
            <a:r>
              <a:rPr lang="cs-CZ" sz="1600" b="1" dirty="0"/>
              <a:t>ČR:</a:t>
            </a:r>
          </a:p>
        </p:txBody>
      </p:sp>
      <p:sp>
        <p:nvSpPr>
          <p:cNvPr id="17" name="TextovéPole 16"/>
          <p:cNvSpPr txBox="1"/>
          <p:nvPr/>
        </p:nvSpPr>
        <p:spPr>
          <a:xfrm>
            <a:off x="7269558" y="5991760"/>
            <a:ext cx="685759" cy="338554"/>
          </a:xfrm>
          <a:prstGeom prst="rect">
            <a:avLst/>
          </a:prstGeom>
          <a:noFill/>
        </p:spPr>
        <p:txBody>
          <a:bodyPr wrap="square" rtlCol="0">
            <a:spAutoFit/>
          </a:bodyPr>
          <a:lstStyle/>
          <a:p>
            <a:r>
              <a:rPr lang="cs-CZ" sz="1600" b="1" dirty="0"/>
              <a:t>LBK:</a:t>
            </a:r>
          </a:p>
        </p:txBody>
      </p:sp>
      <p:sp>
        <p:nvSpPr>
          <p:cNvPr id="18" name="TextovéPole 17"/>
          <p:cNvSpPr txBox="1"/>
          <p:nvPr/>
        </p:nvSpPr>
        <p:spPr>
          <a:xfrm>
            <a:off x="5361592" y="5433071"/>
            <a:ext cx="1901911" cy="584775"/>
          </a:xfrm>
          <a:prstGeom prst="rect">
            <a:avLst/>
          </a:prstGeom>
          <a:noFill/>
        </p:spPr>
        <p:txBody>
          <a:bodyPr wrap="square" rtlCol="0">
            <a:spAutoFit/>
          </a:bodyPr>
          <a:lstStyle/>
          <a:p>
            <a:pPr algn="r"/>
            <a:r>
              <a:rPr lang="cs-CZ" sz="1600" b="1" dirty="0"/>
              <a:t>Počet</a:t>
            </a:r>
          </a:p>
          <a:p>
            <a:pPr algn="r"/>
            <a:r>
              <a:rPr lang="cs-CZ" sz="1600" b="1" dirty="0"/>
              <a:t>hospitalizací</a:t>
            </a:r>
          </a:p>
        </p:txBody>
      </p:sp>
      <p:sp>
        <p:nvSpPr>
          <p:cNvPr id="19" name="TextovéPole 18"/>
          <p:cNvSpPr txBox="1"/>
          <p:nvPr/>
        </p:nvSpPr>
        <p:spPr>
          <a:xfrm>
            <a:off x="10476055" y="5225229"/>
            <a:ext cx="685759" cy="338554"/>
          </a:xfrm>
          <a:prstGeom prst="rect">
            <a:avLst/>
          </a:prstGeom>
          <a:noFill/>
        </p:spPr>
        <p:txBody>
          <a:bodyPr wrap="square" rtlCol="0">
            <a:spAutoFit/>
          </a:bodyPr>
          <a:lstStyle/>
          <a:p>
            <a:r>
              <a:rPr lang="cs-CZ" sz="1600" b="1" dirty="0"/>
              <a:t>ČR:</a:t>
            </a:r>
          </a:p>
        </p:txBody>
      </p:sp>
      <p:sp>
        <p:nvSpPr>
          <p:cNvPr id="20" name="TextovéPole 19"/>
          <p:cNvSpPr txBox="1"/>
          <p:nvPr/>
        </p:nvSpPr>
        <p:spPr>
          <a:xfrm>
            <a:off x="10476054" y="5994891"/>
            <a:ext cx="685759" cy="338554"/>
          </a:xfrm>
          <a:prstGeom prst="rect">
            <a:avLst/>
          </a:prstGeom>
          <a:noFill/>
        </p:spPr>
        <p:txBody>
          <a:bodyPr wrap="square" rtlCol="0">
            <a:spAutoFit/>
          </a:bodyPr>
          <a:lstStyle/>
          <a:p>
            <a:r>
              <a:rPr lang="cs-CZ" sz="1600" b="1" dirty="0"/>
              <a:t>LBK:</a:t>
            </a:r>
          </a:p>
        </p:txBody>
      </p:sp>
      <p:sp>
        <p:nvSpPr>
          <p:cNvPr id="21" name="TextovéPole 20"/>
          <p:cNvSpPr txBox="1"/>
          <p:nvPr/>
        </p:nvSpPr>
        <p:spPr>
          <a:xfrm>
            <a:off x="8513224" y="5436202"/>
            <a:ext cx="1901911" cy="584775"/>
          </a:xfrm>
          <a:prstGeom prst="rect">
            <a:avLst/>
          </a:prstGeom>
          <a:noFill/>
        </p:spPr>
        <p:txBody>
          <a:bodyPr wrap="square" rtlCol="0">
            <a:spAutoFit/>
          </a:bodyPr>
          <a:lstStyle/>
          <a:p>
            <a:pPr algn="r"/>
            <a:r>
              <a:rPr lang="cs-CZ" sz="1600" b="1" dirty="0"/>
              <a:t>Počet</a:t>
            </a:r>
          </a:p>
          <a:p>
            <a:pPr algn="r"/>
            <a:r>
              <a:rPr lang="cs-CZ" sz="1600" b="1" dirty="0"/>
              <a:t>ošetřovacích dní</a:t>
            </a:r>
          </a:p>
        </p:txBody>
      </p:sp>
      <p:sp>
        <p:nvSpPr>
          <p:cNvPr id="8" name="TextovéPole 7"/>
          <p:cNvSpPr txBox="1"/>
          <p:nvPr/>
        </p:nvSpPr>
        <p:spPr>
          <a:xfrm>
            <a:off x="4916384" y="5074470"/>
            <a:ext cx="1173520" cy="307777"/>
          </a:xfrm>
          <a:prstGeom prst="rect">
            <a:avLst/>
          </a:prstGeom>
          <a:noFill/>
        </p:spPr>
        <p:txBody>
          <a:bodyPr wrap="square" rtlCol="0">
            <a:spAutoFit/>
          </a:bodyPr>
          <a:lstStyle/>
          <a:p>
            <a:r>
              <a:rPr lang="cs-CZ" sz="1400" dirty="0"/>
              <a:t>- 88 366</a:t>
            </a:r>
          </a:p>
        </p:txBody>
      </p:sp>
      <p:sp>
        <p:nvSpPr>
          <p:cNvPr id="22" name="TextovéPole 21"/>
          <p:cNvSpPr txBox="1"/>
          <p:nvPr/>
        </p:nvSpPr>
        <p:spPr>
          <a:xfrm>
            <a:off x="4887530" y="5336849"/>
            <a:ext cx="772726" cy="307777"/>
          </a:xfrm>
          <a:prstGeom prst="rect">
            <a:avLst/>
          </a:prstGeom>
          <a:noFill/>
        </p:spPr>
        <p:txBody>
          <a:bodyPr wrap="square" rtlCol="0">
            <a:spAutoFit/>
          </a:bodyPr>
          <a:lstStyle/>
          <a:p>
            <a:pPr algn="ctr"/>
            <a:r>
              <a:rPr lang="cs-CZ" sz="1400" dirty="0"/>
              <a:t>- 5,6%</a:t>
            </a:r>
          </a:p>
        </p:txBody>
      </p:sp>
      <p:sp>
        <p:nvSpPr>
          <p:cNvPr id="23" name="TextovéPole 22"/>
          <p:cNvSpPr txBox="1"/>
          <p:nvPr/>
        </p:nvSpPr>
        <p:spPr>
          <a:xfrm>
            <a:off x="4970611" y="5856712"/>
            <a:ext cx="1173520" cy="307777"/>
          </a:xfrm>
          <a:prstGeom prst="rect">
            <a:avLst/>
          </a:prstGeom>
          <a:noFill/>
        </p:spPr>
        <p:txBody>
          <a:bodyPr wrap="square" rtlCol="0">
            <a:spAutoFit/>
          </a:bodyPr>
          <a:lstStyle/>
          <a:p>
            <a:r>
              <a:rPr lang="cs-CZ" sz="1400" dirty="0"/>
              <a:t>- 5 334</a:t>
            </a:r>
          </a:p>
        </p:txBody>
      </p:sp>
      <p:sp>
        <p:nvSpPr>
          <p:cNvPr id="24" name="TextovéPole 23"/>
          <p:cNvSpPr txBox="1"/>
          <p:nvPr/>
        </p:nvSpPr>
        <p:spPr>
          <a:xfrm>
            <a:off x="4941757" y="6119091"/>
            <a:ext cx="772726" cy="307777"/>
          </a:xfrm>
          <a:prstGeom prst="rect">
            <a:avLst/>
          </a:prstGeom>
          <a:noFill/>
        </p:spPr>
        <p:txBody>
          <a:bodyPr wrap="square" rtlCol="0">
            <a:spAutoFit/>
          </a:bodyPr>
          <a:lstStyle/>
          <a:p>
            <a:pPr algn="ctr"/>
            <a:r>
              <a:rPr lang="cs-CZ" sz="1400" dirty="0"/>
              <a:t>- 7,4%</a:t>
            </a:r>
          </a:p>
        </p:txBody>
      </p:sp>
      <p:sp>
        <p:nvSpPr>
          <p:cNvPr id="25" name="TextovéPole 24"/>
          <p:cNvSpPr txBox="1"/>
          <p:nvPr/>
        </p:nvSpPr>
        <p:spPr>
          <a:xfrm>
            <a:off x="7768278" y="5068209"/>
            <a:ext cx="1173520" cy="307777"/>
          </a:xfrm>
          <a:prstGeom prst="rect">
            <a:avLst/>
          </a:prstGeom>
          <a:noFill/>
        </p:spPr>
        <p:txBody>
          <a:bodyPr wrap="square" rtlCol="0">
            <a:spAutoFit/>
          </a:bodyPr>
          <a:lstStyle/>
          <a:p>
            <a:r>
              <a:rPr lang="cs-CZ" sz="1400" dirty="0"/>
              <a:t>- 104 336</a:t>
            </a:r>
          </a:p>
        </p:txBody>
      </p:sp>
      <p:sp>
        <p:nvSpPr>
          <p:cNvPr id="26" name="TextovéPole 25"/>
          <p:cNvSpPr txBox="1"/>
          <p:nvPr/>
        </p:nvSpPr>
        <p:spPr>
          <a:xfrm>
            <a:off x="7739424" y="5330588"/>
            <a:ext cx="772726" cy="307777"/>
          </a:xfrm>
          <a:prstGeom prst="rect">
            <a:avLst/>
          </a:prstGeom>
          <a:noFill/>
        </p:spPr>
        <p:txBody>
          <a:bodyPr wrap="square" rtlCol="0">
            <a:spAutoFit/>
          </a:bodyPr>
          <a:lstStyle/>
          <a:p>
            <a:pPr algn="ctr"/>
            <a:r>
              <a:rPr lang="cs-CZ" sz="1400" dirty="0"/>
              <a:t>- 4,6%</a:t>
            </a:r>
          </a:p>
        </p:txBody>
      </p:sp>
      <p:sp>
        <p:nvSpPr>
          <p:cNvPr id="27" name="TextovéPole 26"/>
          <p:cNvSpPr txBox="1"/>
          <p:nvPr/>
        </p:nvSpPr>
        <p:spPr>
          <a:xfrm>
            <a:off x="7822505" y="5850451"/>
            <a:ext cx="1173520" cy="307777"/>
          </a:xfrm>
          <a:prstGeom prst="rect">
            <a:avLst/>
          </a:prstGeom>
          <a:noFill/>
        </p:spPr>
        <p:txBody>
          <a:bodyPr wrap="square" rtlCol="0">
            <a:spAutoFit/>
          </a:bodyPr>
          <a:lstStyle/>
          <a:p>
            <a:r>
              <a:rPr lang="cs-CZ" sz="1400" dirty="0"/>
              <a:t>- 9 060</a:t>
            </a:r>
          </a:p>
        </p:txBody>
      </p:sp>
      <p:sp>
        <p:nvSpPr>
          <p:cNvPr id="28" name="TextovéPole 27"/>
          <p:cNvSpPr txBox="1"/>
          <p:nvPr/>
        </p:nvSpPr>
        <p:spPr>
          <a:xfrm>
            <a:off x="7793651" y="6112830"/>
            <a:ext cx="772726" cy="307777"/>
          </a:xfrm>
          <a:prstGeom prst="rect">
            <a:avLst/>
          </a:prstGeom>
          <a:noFill/>
        </p:spPr>
        <p:txBody>
          <a:bodyPr wrap="square" rtlCol="0">
            <a:spAutoFit/>
          </a:bodyPr>
          <a:lstStyle/>
          <a:p>
            <a:pPr algn="ctr"/>
            <a:r>
              <a:rPr lang="cs-CZ" sz="1400" dirty="0"/>
              <a:t>- 9,5%</a:t>
            </a:r>
          </a:p>
        </p:txBody>
      </p:sp>
      <p:sp>
        <p:nvSpPr>
          <p:cNvPr id="29" name="TextovéPole 28"/>
          <p:cNvSpPr txBox="1"/>
          <p:nvPr/>
        </p:nvSpPr>
        <p:spPr>
          <a:xfrm>
            <a:off x="10947637" y="5115285"/>
            <a:ext cx="1173520" cy="307777"/>
          </a:xfrm>
          <a:prstGeom prst="rect">
            <a:avLst/>
          </a:prstGeom>
          <a:noFill/>
        </p:spPr>
        <p:txBody>
          <a:bodyPr wrap="square" rtlCol="0">
            <a:spAutoFit/>
          </a:bodyPr>
          <a:lstStyle/>
          <a:p>
            <a:r>
              <a:rPr lang="cs-CZ" sz="1400" dirty="0"/>
              <a:t>- 2 995 157</a:t>
            </a:r>
          </a:p>
        </p:txBody>
      </p:sp>
      <p:sp>
        <p:nvSpPr>
          <p:cNvPr id="30" name="TextovéPole 29"/>
          <p:cNvSpPr txBox="1"/>
          <p:nvPr/>
        </p:nvSpPr>
        <p:spPr>
          <a:xfrm>
            <a:off x="10918783" y="5377664"/>
            <a:ext cx="772726" cy="307777"/>
          </a:xfrm>
          <a:prstGeom prst="rect">
            <a:avLst/>
          </a:prstGeom>
          <a:noFill/>
        </p:spPr>
        <p:txBody>
          <a:bodyPr wrap="square" rtlCol="0">
            <a:spAutoFit/>
          </a:bodyPr>
          <a:lstStyle/>
          <a:p>
            <a:pPr algn="ctr"/>
            <a:r>
              <a:rPr lang="cs-CZ" sz="1400" dirty="0"/>
              <a:t>- 13,0%</a:t>
            </a:r>
          </a:p>
        </p:txBody>
      </p:sp>
      <p:sp>
        <p:nvSpPr>
          <p:cNvPr id="31" name="TextovéPole 30"/>
          <p:cNvSpPr txBox="1"/>
          <p:nvPr/>
        </p:nvSpPr>
        <p:spPr>
          <a:xfrm>
            <a:off x="11001864" y="5897527"/>
            <a:ext cx="1173520" cy="307777"/>
          </a:xfrm>
          <a:prstGeom prst="rect">
            <a:avLst/>
          </a:prstGeom>
          <a:noFill/>
        </p:spPr>
        <p:txBody>
          <a:bodyPr wrap="square" rtlCol="0">
            <a:spAutoFit/>
          </a:bodyPr>
          <a:lstStyle/>
          <a:p>
            <a:r>
              <a:rPr lang="cs-CZ" sz="1400" dirty="0"/>
              <a:t>- 61 217</a:t>
            </a:r>
          </a:p>
        </p:txBody>
      </p:sp>
      <p:sp>
        <p:nvSpPr>
          <p:cNvPr id="32" name="TextovéPole 31"/>
          <p:cNvSpPr txBox="1"/>
          <p:nvPr/>
        </p:nvSpPr>
        <p:spPr>
          <a:xfrm>
            <a:off x="10973010" y="6159906"/>
            <a:ext cx="772726" cy="307777"/>
          </a:xfrm>
          <a:prstGeom prst="rect">
            <a:avLst/>
          </a:prstGeom>
          <a:noFill/>
        </p:spPr>
        <p:txBody>
          <a:bodyPr wrap="square" rtlCol="0">
            <a:spAutoFit/>
          </a:bodyPr>
          <a:lstStyle/>
          <a:p>
            <a:pPr algn="ctr"/>
            <a:r>
              <a:rPr lang="cs-CZ" sz="1400" dirty="0"/>
              <a:t>- 8,0%</a:t>
            </a:r>
          </a:p>
        </p:txBody>
      </p:sp>
    </p:spTree>
    <p:extLst>
      <p:ext uri="{BB962C8B-B14F-4D97-AF65-F5344CB8AC3E}">
        <p14:creationId xmlns:p14="http://schemas.microsoft.com/office/powerpoint/2010/main" val="183235496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257558" y="653725"/>
            <a:ext cx="4243469" cy="523220"/>
          </a:xfrm>
          <a:prstGeom prst="rect">
            <a:avLst/>
          </a:prstGeom>
          <a:noFill/>
        </p:spPr>
        <p:txBody>
          <a:bodyPr wrap="none" rtlCol="0">
            <a:spAutoFit/>
          </a:bodyPr>
          <a:lstStyle/>
          <a:p>
            <a:r>
              <a:rPr lang="cs-CZ" sz="1400" dirty="0"/>
              <a:t>Zdroj: </a:t>
            </a:r>
            <a:r>
              <a:rPr lang="cs-CZ" sz="1400" kern="0" dirty="0">
                <a:solidFill>
                  <a:srgbClr val="000000"/>
                </a:solidFill>
              </a:rPr>
              <a:t>NRHOSP 2018</a:t>
            </a:r>
          </a:p>
          <a:p>
            <a:r>
              <a:rPr lang="cs-CZ" sz="1400" kern="0" dirty="0">
                <a:solidFill>
                  <a:srgbClr val="000000"/>
                </a:solidFill>
              </a:rPr>
              <a:t>Příčiny akutních hospitalizací na úrovni kapitol MKN-10.</a:t>
            </a:r>
          </a:p>
        </p:txBody>
      </p:sp>
      <p:sp>
        <p:nvSpPr>
          <p:cNvPr id="2" name="Title 1"/>
          <p:cNvSpPr>
            <a:spLocks noGrp="1"/>
          </p:cNvSpPr>
          <p:nvPr>
            <p:ph type="title"/>
          </p:nvPr>
        </p:nvSpPr>
        <p:spPr/>
        <p:txBody>
          <a:bodyPr>
            <a:normAutofit/>
          </a:bodyPr>
          <a:lstStyle/>
          <a:p>
            <a:r>
              <a:rPr lang="cs-CZ" dirty="0"/>
              <a:t>P</a:t>
            </a:r>
            <a:r>
              <a:rPr lang="en-US" dirty="0" err="1"/>
              <a:t>říčiny</a:t>
            </a:r>
            <a:r>
              <a:rPr lang="en-US" dirty="0"/>
              <a:t> </a:t>
            </a:r>
            <a:r>
              <a:rPr lang="en-US" dirty="0" err="1"/>
              <a:t>akutních</a:t>
            </a:r>
            <a:r>
              <a:rPr lang="en-US" dirty="0"/>
              <a:t> </a:t>
            </a:r>
            <a:r>
              <a:rPr lang="en-US" dirty="0" err="1"/>
              <a:t>hospitalizací</a:t>
            </a:r>
            <a:r>
              <a:rPr lang="en-US" dirty="0"/>
              <a:t> v </a:t>
            </a:r>
            <a:r>
              <a:rPr lang="en-US" dirty="0" err="1"/>
              <a:t>roce</a:t>
            </a:r>
            <a:r>
              <a:rPr lang="en-US" dirty="0"/>
              <a:t> 201</a:t>
            </a:r>
            <a:r>
              <a:rPr lang="cs-CZ" dirty="0"/>
              <a:t>8 - počet</a:t>
            </a:r>
            <a:endParaRPr lang="en-US" dirty="0"/>
          </a:p>
        </p:txBody>
      </p:sp>
      <p:sp>
        <p:nvSpPr>
          <p:cNvPr id="3" name="Rectangle 2"/>
          <p:cNvSpPr/>
          <p:nvPr/>
        </p:nvSpPr>
        <p:spPr>
          <a:xfrm>
            <a:off x="599355" y="6262487"/>
            <a:ext cx="11592645" cy="5955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8" name="Graf 7">
            <a:extLst>
              <a:ext uri="{FF2B5EF4-FFF2-40B4-BE49-F238E27FC236}">
                <a16:creationId xmlns:a16="http://schemas.microsoft.com/office/drawing/2014/main" id="{67E98E2E-6172-4766-B754-F45EF92A304D}"/>
              </a:ext>
            </a:extLst>
          </p:cNvPr>
          <p:cNvGraphicFramePr/>
          <p:nvPr>
            <p:extLst>
              <p:ext uri="{D42A27DB-BD31-4B8C-83A1-F6EECF244321}">
                <p14:modId xmlns:p14="http://schemas.microsoft.com/office/powerpoint/2010/main" val="1754059554"/>
              </p:ext>
            </p:extLst>
          </p:nvPr>
        </p:nvGraphicFramePr>
        <p:xfrm>
          <a:off x="-314325" y="819151"/>
          <a:ext cx="7781925" cy="5972174"/>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1" name="Tabulka 4">
            <a:extLst>
              <a:ext uri="{FF2B5EF4-FFF2-40B4-BE49-F238E27FC236}">
                <a16:creationId xmlns:a16="http://schemas.microsoft.com/office/drawing/2014/main" id="{7726B720-6C73-4EDB-8C9F-5C3A41BFD122}"/>
              </a:ext>
            </a:extLst>
          </p:cNvPr>
          <p:cNvGraphicFramePr>
            <a:graphicFrameLocks noGrp="1"/>
          </p:cNvGraphicFramePr>
          <p:nvPr>
            <p:extLst>
              <p:ext uri="{D42A27DB-BD31-4B8C-83A1-F6EECF244321}">
                <p14:modId xmlns:p14="http://schemas.microsoft.com/office/powerpoint/2010/main" val="342013738"/>
              </p:ext>
            </p:extLst>
          </p:nvPr>
        </p:nvGraphicFramePr>
        <p:xfrm>
          <a:off x="7282730" y="1333904"/>
          <a:ext cx="1363134" cy="5306154"/>
        </p:xfrm>
        <a:graphic>
          <a:graphicData uri="http://schemas.openxmlformats.org/drawingml/2006/table">
            <a:tbl>
              <a:tblPr firstRow="1" bandRow="1">
                <a:tableStyleId>{2D5ABB26-0587-4C30-8999-92F81FD0307C}</a:tableStyleId>
              </a:tblPr>
              <a:tblGrid>
                <a:gridCol w="681567">
                  <a:extLst>
                    <a:ext uri="{9D8B030D-6E8A-4147-A177-3AD203B41FA5}">
                      <a16:colId xmlns:a16="http://schemas.microsoft.com/office/drawing/2014/main" val="300996764"/>
                    </a:ext>
                  </a:extLst>
                </a:gridCol>
                <a:gridCol w="681567">
                  <a:extLst>
                    <a:ext uri="{9D8B030D-6E8A-4147-A177-3AD203B41FA5}">
                      <a16:colId xmlns:a16="http://schemas.microsoft.com/office/drawing/2014/main" val="571222844"/>
                    </a:ext>
                  </a:extLst>
                </a:gridCol>
              </a:tblGrid>
              <a:tr h="281266">
                <a:tc>
                  <a:txBody>
                    <a:bodyPr/>
                    <a:lstStyle/>
                    <a:p>
                      <a:pPr algn="ctr"/>
                      <a:r>
                        <a:rPr lang="cs-CZ" sz="1050" b="1" dirty="0"/>
                        <a:t>LBK</a:t>
                      </a:r>
                    </a:p>
                  </a:txBody>
                  <a:tcPr>
                    <a:lnB w="12700" cap="flat" cmpd="sng" algn="ctr">
                      <a:solidFill>
                        <a:schemeClr val="tx1"/>
                      </a:solidFill>
                      <a:prstDash val="solid"/>
                      <a:round/>
                      <a:headEnd type="none" w="med" len="med"/>
                      <a:tailEnd type="none" w="med" len="med"/>
                    </a:lnB>
                  </a:tcPr>
                </a:tc>
                <a:tc>
                  <a:txBody>
                    <a:bodyPr/>
                    <a:lstStyle/>
                    <a:p>
                      <a:pPr algn="ctr"/>
                      <a:r>
                        <a:rPr lang="cs-CZ" sz="1050" b="1"/>
                        <a:t>ČR</a:t>
                      </a:r>
                      <a:endParaRPr lang="cs-CZ" sz="1050" b="1" dirty="0"/>
                    </a:p>
                  </a:txBody>
                  <a:tcP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4227678321"/>
                  </a:ext>
                </a:extLst>
              </a:tr>
              <a:tr h="228404">
                <a:tc>
                  <a:txBody>
                    <a:bodyPr/>
                    <a:lstStyle/>
                    <a:p>
                      <a:pPr algn="ctr" fontAlgn="b"/>
                      <a:r>
                        <a:rPr lang="cs-CZ" sz="1100" b="0" i="0" u="none" strike="noStrike" dirty="0">
                          <a:solidFill>
                            <a:srgbClr val="FF0000"/>
                          </a:solidFill>
                          <a:effectLst/>
                          <a:latin typeface="Calibri" panose="020F0502020204030204" pitchFamily="34" charset="0"/>
                        </a:rPr>
                        <a:t>-2,8%</a:t>
                      </a:r>
                    </a:p>
                  </a:txBody>
                  <a:tcPr marL="9525" marR="9525" marT="9525" marB="0" anchor="ctr">
                    <a:lnT w="12700" cap="flat" cmpd="sng" algn="ctr">
                      <a:solidFill>
                        <a:schemeClr val="tx1"/>
                      </a:solidFill>
                      <a:prstDash val="solid"/>
                      <a:round/>
                      <a:headEnd type="none" w="med" len="med"/>
                      <a:tailEnd type="none" w="med" len="med"/>
                    </a:lnT>
                  </a:tcPr>
                </a:tc>
                <a:tc>
                  <a:txBody>
                    <a:bodyPr/>
                    <a:lstStyle/>
                    <a:p>
                      <a:pPr algn="ctr" fontAlgn="b"/>
                      <a:r>
                        <a:rPr lang="cs-CZ" sz="1100" b="0" i="0" u="none" strike="noStrike" dirty="0">
                          <a:solidFill>
                            <a:srgbClr val="FF0000"/>
                          </a:solidFill>
                          <a:effectLst/>
                          <a:latin typeface="Calibri" panose="020F0502020204030204" pitchFamily="34" charset="0"/>
                        </a:rPr>
                        <a:t>-2,4%</a:t>
                      </a:r>
                    </a:p>
                  </a:txBody>
                  <a:tcPr marL="9525" marR="9525" marT="9525" marB="0" anchor="ctr">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3092614452"/>
                  </a:ext>
                </a:extLst>
              </a:tr>
              <a:tr h="228404">
                <a:tc>
                  <a:txBody>
                    <a:bodyPr/>
                    <a:lstStyle/>
                    <a:p>
                      <a:pPr algn="ctr" fontAlgn="b"/>
                      <a:r>
                        <a:rPr lang="cs-CZ" sz="1100" b="0" i="0" u="none" strike="noStrike" dirty="0">
                          <a:solidFill>
                            <a:srgbClr val="FF0000"/>
                          </a:solidFill>
                          <a:effectLst/>
                          <a:latin typeface="Calibri" panose="020F0502020204030204" pitchFamily="34" charset="0"/>
                        </a:rPr>
                        <a:t>-1,9%</a:t>
                      </a:r>
                    </a:p>
                  </a:txBody>
                  <a:tcPr marL="9525" marR="9525" marT="9525" marB="0" anchor="ctr"/>
                </a:tc>
                <a:tc>
                  <a:txBody>
                    <a:bodyPr/>
                    <a:lstStyle/>
                    <a:p>
                      <a:pPr algn="ctr" fontAlgn="b"/>
                      <a:r>
                        <a:rPr lang="cs-CZ" sz="1100" b="0" i="0" u="none" strike="noStrike" dirty="0">
                          <a:solidFill>
                            <a:srgbClr val="FF0000"/>
                          </a:solidFill>
                          <a:effectLst/>
                          <a:latin typeface="Calibri" panose="020F0502020204030204" pitchFamily="34" charset="0"/>
                        </a:rPr>
                        <a:t>-0,6%</a:t>
                      </a:r>
                    </a:p>
                  </a:txBody>
                  <a:tcPr marL="9525" marR="9525" marT="9525" marB="0" anchor="ctr"/>
                </a:tc>
                <a:extLst>
                  <a:ext uri="{0D108BD9-81ED-4DB2-BD59-A6C34878D82A}">
                    <a16:rowId xmlns:a16="http://schemas.microsoft.com/office/drawing/2014/main" val="1312947295"/>
                  </a:ext>
                </a:extLst>
              </a:tr>
              <a:tr h="228404">
                <a:tc>
                  <a:txBody>
                    <a:bodyPr/>
                    <a:lstStyle/>
                    <a:p>
                      <a:pPr algn="ctr" fontAlgn="b"/>
                      <a:r>
                        <a:rPr lang="cs-CZ" sz="1100" b="0" i="0" u="none" strike="noStrike">
                          <a:solidFill>
                            <a:srgbClr val="FF0000"/>
                          </a:solidFill>
                          <a:effectLst/>
                          <a:latin typeface="Calibri" panose="020F0502020204030204" pitchFamily="34" charset="0"/>
                        </a:rPr>
                        <a:t>-2,8%</a:t>
                      </a:r>
                    </a:p>
                  </a:txBody>
                  <a:tcPr marL="9525" marR="9525" marT="9525" marB="0" anchor="ctr"/>
                </a:tc>
                <a:tc>
                  <a:txBody>
                    <a:bodyPr/>
                    <a:lstStyle/>
                    <a:p>
                      <a:pPr algn="ctr" fontAlgn="b"/>
                      <a:r>
                        <a:rPr lang="cs-CZ" sz="1100" b="0" i="0" u="none" strike="noStrike" dirty="0">
                          <a:solidFill>
                            <a:srgbClr val="FF0000"/>
                          </a:solidFill>
                          <a:effectLst/>
                          <a:latin typeface="Calibri" panose="020F0502020204030204" pitchFamily="34" charset="0"/>
                        </a:rPr>
                        <a:t>-1,4%</a:t>
                      </a:r>
                    </a:p>
                  </a:txBody>
                  <a:tcPr marL="9525" marR="9525" marT="9525" marB="0" anchor="ctr"/>
                </a:tc>
                <a:extLst>
                  <a:ext uri="{0D108BD9-81ED-4DB2-BD59-A6C34878D82A}">
                    <a16:rowId xmlns:a16="http://schemas.microsoft.com/office/drawing/2014/main" val="1765507418"/>
                  </a:ext>
                </a:extLst>
              </a:tr>
              <a:tr h="228404">
                <a:tc>
                  <a:txBody>
                    <a:bodyPr/>
                    <a:lstStyle/>
                    <a:p>
                      <a:pPr algn="ctr" fontAlgn="b"/>
                      <a:r>
                        <a:rPr lang="cs-CZ" sz="1100" b="0" i="0" u="none" strike="noStrike">
                          <a:solidFill>
                            <a:srgbClr val="FF0000"/>
                          </a:solidFill>
                          <a:effectLst/>
                          <a:latin typeface="Calibri" panose="020F0502020204030204" pitchFamily="34" charset="0"/>
                        </a:rPr>
                        <a:t>-5,1%</a:t>
                      </a:r>
                    </a:p>
                  </a:txBody>
                  <a:tcPr marL="9525" marR="9525" marT="9525" marB="0" anchor="ctr"/>
                </a:tc>
                <a:tc>
                  <a:txBody>
                    <a:bodyPr/>
                    <a:lstStyle/>
                    <a:p>
                      <a:pPr algn="ctr" fontAlgn="b"/>
                      <a:r>
                        <a:rPr lang="cs-CZ" sz="1100" b="0" i="0" u="none" strike="noStrike">
                          <a:solidFill>
                            <a:srgbClr val="FF0000"/>
                          </a:solidFill>
                          <a:effectLst/>
                          <a:latin typeface="Calibri" panose="020F0502020204030204" pitchFamily="34" charset="0"/>
                        </a:rPr>
                        <a:t>-1,4%</a:t>
                      </a:r>
                    </a:p>
                  </a:txBody>
                  <a:tcPr marL="9525" marR="9525" marT="9525" marB="0" anchor="ctr"/>
                </a:tc>
                <a:extLst>
                  <a:ext uri="{0D108BD9-81ED-4DB2-BD59-A6C34878D82A}">
                    <a16:rowId xmlns:a16="http://schemas.microsoft.com/office/drawing/2014/main" val="2948882420"/>
                  </a:ext>
                </a:extLst>
              </a:tr>
              <a:tr h="228404">
                <a:tc>
                  <a:txBody>
                    <a:bodyPr/>
                    <a:lstStyle/>
                    <a:p>
                      <a:pPr algn="ctr" fontAlgn="b"/>
                      <a:r>
                        <a:rPr lang="cs-CZ" sz="1100" b="0" i="0" u="none" strike="noStrike">
                          <a:solidFill>
                            <a:srgbClr val="FF0000"/>
                          </a:solidFill>
                          <a:effectLst/>
                          <a:latin typeface="Calibri" panose="020F0502020204030204" pitchFamily="34" charset="0"/>
                        </a:rPr>
                        <a:t>-1,6%</a:t>
                      </a:r>
                    </a:p>
                  </a:txBody>
                  <a:tcPr marL="9525" marR="9525" marT="9525" marB="0" anchor="ctr"/>
                </a:tc>
                <a:tc>
                  <a:txBody>
                    <a:bodyPr/>
                    <a:lstStyle/>
                    <a:p>
                      <a:pPr algn="ctr" fontAlgn="b"/>
                      <a:r>
                        <a:rPr lang="cs-CZ" sz="1100" b="0" i="0" u="none" strike="noStrike" dirty="0">
                          <a:solidFill>
                            <a:srgbClr val="FF0000"/>
                          </a:solidFill>
                          <a:effectLst/>
                          <a:latin typeface="Calibri" panose="020F0502020204030204" pitchFamily="34" charset="0"/>
                        </a:rPr>
                        <a:t>-1,1%</a:t>
                      </a:r>
                    </a:p>
                  </a:txBody>
                  <a:tcPr marL="9525" marR="9525" marT="9525" marB="0" anchor="ctr"/>
                </a:tc>
                <a:extLst>
                  <a:ext uri="{0D108BD9-81ED-4DB2-BD59-A6C34878D82A}">
                    <a16:rowId xmlns:a16="http://schemas.microsoft.com/office/drawing/2014/main" val="1403998216"/>
                  </a:ext>
                </a:extLst>
              </a:tr>
              <a:tr h="228404">
                <a:tc>
                  <a:txBody>
                    <a:bodyPr/>
                    <a:lstStyle/>
                    <a:p>
                      <a:pPr algn="ctr" fontAlgn="b"/>
                      <a:r>
                        <a:rPr lang="cs-CZ" sz="1100" b="0" i="0" u="none" strike="noStrike">
                          <a:solidFill>
                            <a:srgbClr val="FF0000"/>
                          </a:solidFill>
                          <a:effectLst/>
                          <a:latin typeface="Calibri" panose="020F0502020204030204" pitchFamily="34" charset="0"/>
                        </a:rPr>
                        <a:t>-1,9%</a:t>
                      </a:r>
                    </a:p>
                  </a:txBody>
                  <a:tcPr marL="9525" marR="9525" marT="9525" marB="0" anchor="ctr"/>
                </a:tc>
                <a:tc>
                  <a:txBody>
                    <a:bodyPr/>
                    <a:lstStyle/>
                    <a:p>
                      <a:pPr algn="ctr" fontAlgn="b"/>
                      <a:r>
                        <a:rPr lang="cs-CZ" sz="1100" b="0" i="0" u="none" strike="noStrike">
                          <a:solidFill>
                            <a:srgbClr val="FF0000"/>
                          </a:solidFill>
                          <a:effectLst/>
                          <a:latin typeface="Calibri" panose="020F0502020204030204" pitchFamily="34" charset="0"/>
                        </a:rPr>
                        <a:t>-0,9%</a:t>
                      </a:r>
                    </a:p>
                  </a:txBody>
                  <a:tcPr marL="9525" marR="9525" marT="9525" marB="0" anchor="ctr"/>
                </a:tc>
                <a:extLst>
                  <a:ext uri="{0D108BD9-81ED-4DB2-BD59-A6C34878D82A}">
                    <a16:rowId xmlns:a16="http://schemas.microsoft.com/office/drawing/2014/main" val="3041732008"/>
                  </a:ext>
                </a:extLst>
              </a:tr>
              <a:tr h="228404">
                <a:tc>
                  <a:txBody>
                    <a:bodyPr/>
                    <a:lstStyle/>
                    <a:p>
                      <a:pPr algn="ctr" fontAlgn="b"/>
                      <a:r>
                        <a:rPr lang="cs-CZ" sz="1100" b="0" i="0" u="none" strike="noStrike">
                          <a:solidFill>
                            <a:srgbClr val="FF0000"/>
                          </a:solidFill>
                          <a:effectLst/>
                          <a:latin typeface="Calibri" panose="020F0502020204030204" pitchFamily="34" charset="0"/>
                        </a:rPr>
                        <a:t>-0,8%</a:t>
                      </a:r>
                    </a:p>
                  </a:txBody>
                  <a:tcPr marL="9525" marR="9525" marT="9525" marB="0" anchor="ctr"/>
                </a:tc>
                <a:tc>
                  <a:txBody>
                    <a:bodyPr/>
                    <a:lstStyle/>
                    <a:p>
                      <a:pPr algn="ctr" fontAlgn="b"/>
                      <a:r>
                        <a:rPr lang="cs-CZ" sz="1100" b="0" i="0" u="none" strike="noStrike">
                          <a:solidFill>
                            <a:srgbClr val="FF0000"/>
                          </a:solidFill>
                          <a:effectLst/>
                          <a:latin typeface="Calibri" panose="020F0502020204030204" pitchFamily="34" charset="0"/>
                        </a:rPr>
                        <a:t>-0,2%</a:t>
                      </a:r>
                    </a:p>
                  </a:txBody>
                  <a:tcPr marL="9525" marR="9525" marT="9525" marB="0" anchor="ctr"/>
                </a:tc>
                <a:extLst>
                  <a:ext uri="{0D108BD9-81ED-4DB2-BD59-A6C34878D82A}">
                    <a16:rowId xmlns:a16="http://schemas.microsoft.com/office/drawing/2014/main" val="4228224652"/>
                  </a:ext>
                </a:extLst>
              </a:tr>
              <a:tr h="228404">
                <a:tc>
                  <a:txBody>
                    <a:bodyPr/>
                    <a:lstStyle/>
                    <a:p>
                      <a:pPr algn="ctr" fontAlgn="b"/>
                      <a:r>
                        <a:rPr lang="cs-CZ" sz="1100" b="0" i="0" u="none" strike="noStrike">
                          <a:solidFill>
                            <a:srgbClr val="FF0000"/>
                          </a:solidFill>
                          <a:effectLst/>
                          <a:latin typeface="Calibri" panose="020F0502020204030204" pitchFamily="34" charset="0"/>
                        </a:rPr>
                        <a:t>-3,1%</a:t>
                      </a:r>
                    </a:p>
                  </a:txBody>
                  <a:tcPr marL="9525" marR="9525" marT="9525" marB="0" anchor="ctr"/>
                </a:tc>
                <a:tc>
                  <a:txBody>
                    <a:bodyPr/>
                    <a:lstStyle/>
                    <a:p>
                      <a:pPr algn="ctr" fontAlgn="b"/>
                      <a:r>
                        <a:rPr lang="cs-CZ" sz="1100" b="0" i="0" u="none" strike="noStrike" dirty="0">
                          <a:solidFill>
                            <a:srgbClr val="FF0000"/>
                          </a:solidFill>
                          <a:effectLst/>
                          <a:latin typeface="Calibri" panose="020F0502020204030204" pitchFamily="34" charset="0"/>
                        </a:rPr>
                        <a:t>-1,8%</a:t>
                      </a:r>
                    </a:p>
                  </a:txBody>
                  <a:tcPr marL="9525" marR="9525" marT="9525" marB="0" anchor="ctr"/>
                </a:tc>
                <a:extLst>
                  <a:ext uri="{0D108BD9-81ED-4DB2-BD59-A6C34878D82A}">
                    <a16:rowId xmlns:a16="http://schemas.microsoft.com/office/drawing/2014/main" val="2109939761"/>
                  </a:ext>
                </a:extLst>
              </a:tr>
              <a:tr h="228404">
                <a:tc>
                  <a:txBody>
                    <a:bodyPr/>
                    <a:lstStyle/>
                    <a:p>
                      <a:pPr algn="ctr" fontAlgn="b"/>
                      <a:r>
                        <a:rPr lang="cs-CZ" sz="1100" b="0" i="0" u="none" strike="noStrike">
                          <a:solidFill>
                            <a:srgbClr val="FF0000"/>
                          </a:solidFill>
                          <a:effectLst/>
                          <a:latin typeface="Calibri" panose="020F0502020204030204" pitchFamily="34" charset="0"/>
                        </a:rPr>
                        <a:t>-3,6%</a:t>
                      </a:r>
                    </a:p>
                  </a:txBody>
                  <a:tcPr marL="9525" marR="9525" marT="9525" marB="0" anchor="ctr"/>
                </a:tc>
                <a:tc>
                  <a:txBody>
                    <a:bodyPr/>
                    <a:lstStyle/>
                    <a:p>
                      <a:pPr algn="ctr" fontAlgn="b"/>
                      <a:r>
                        <a:rPr lang="cs-CZ" sz="1100" b="0" i="0" u="none" strike="noStrike">
                          <a:solidFill>
                            <a:srgbClr val="FF0000"/>
                          </a:solidFill>
                          <a:effectLst/>
                          <a:latin typeface="Calibri" panose="020F0502020204030204" pitchFamily="34" charset="0"/>
                        </a:rPr>
                        <a:t>-1,7%</a:t>
                      </a:r>
                    </a:p>
                  </a:txBody>
                  <a:tcPr marL="9525" marR="9525" marT="9525" marB="0" anchor="ctr"/>
                </a:tc>
                <a:extLst>
                  <a:ext uri="{0D108BD9-81ED-4DB2-BD59-A6C34878D82A}">
                    <a16:rowId xmlns:a16="http://schemas.microsoft.com/office/drawing/2014/main" val="2422419360"/>
                  </a:ext>
                </a:extLst>
              </a:tr>
              <a:tr h="228404">
                <a:tc>
                  <a:txBody>
                    <a:bodyPr/>
                    <a:lstStyle/>
                    <a:p>
                      <a:pPr algn="ctr" fontAlgn="b"/>
                      <a:r>
                        <a:rPr lang="cs-CZ" sz="1100" b="0" i="0" u="none" strike="noStrike" dirty="0">
                          <a:solidFill>
                            <a:srgbClr val="00B050"/>
                          </a:solidFill>
                          <a:effectLst/>
                          <a:latin typeface="Calibri" panose="020F0502020204030204" pitchFamily="34" charset="0"/>
                        </a:rPr>
                        <a:t>3,0%</a:t>
                      </a:r>
                    </a:p>
                  </a:txBody>
                  <a:tcPr marL="9525" marR="9525" marT="9525" marB="0" anchor="ctr"/>
                </a:tc>
                <a:tc>
                  <a:txBody>
                    <a:bodyPr/>
                    <a:lstStyle/>
                    <a:p>
                      <a:pPr algn="ctr" fontAlgn="b"/>
                      <a:r>
                        <a:rPr lang="cs-CZ" sz="1100" b="0" i="0" u="none" strike="noStrike" dirty="0">
                          <a:solidFill>
                            <a:srgbClr val="00B050"/>
                          </a:solidFill>
                          <a:effectLst/>
                          <a:latin typeface="Calibri" panose="020F0502020204030204" pitchFamily="34" charset="0"/>
                        </a:rPr>
                        <a:t>2,4%</a:t>
                      </a:r>
                    </a:p>
                  </a:txBody>
                  <a:tcPr marL="9525" marR="9525" marT="9525" marB="0" anchor="ctr"/>
                </a:tc>
                <a:extLst>
                  <a:ext uri="{0D108BD9-81ED-4DB2-BD59-A6C34878D82A}">
                    <a16:rowId xmlns:a16="http://schemas.microsoft.com/office/drawing/2014/main" val="2315831993"/>
                  </a:ext>
                </a:extLst>
              </a:tr>
              <a:tr h="228404">
                <a:tc>
                  <a:txBody>
                    <a:bodyPr/>
                    <a:lstStyle/>
                    <a:p>
                      <a:pPr algn="ctr" fontAlgn="b"/>
                      <a:r>
                        <a:rPr lang="cs-CZ" sz="1100" b="0" i="0" u="none" strike="noStrike" dirty="0">
                          <a:solidFill>
                            <a:srgbClr val="00B050"/>
                          </a:solidFill>
                          <a:effectLst/>
                          <a:latin typeface="Calibri" panose="020F0502020204030204" pitchFamily="34" charset="0"/>
                        </a:rPr>
                        <a:t>2,4%</a:t>
                      </a:r>
                    </a:p>
                  </a:txBody>
                  <a:tcPr marL="9525" marR="9525" marT="9525" marB="0" anchor="ctr"/>
                </a:tc>
                <a:tc>
                  <a:txBody>
                    <a:bodyPr/>
                    <a:lstStyle/>
                    <a:p>
                      <a:pPr algn="ctr" fontAlgn="b"/>
                      <a:r>
                        <a:rPr lang="cs-CZ" sz="1100" b="0" i="0" u="none" strike="noStrike" dirty="0">
                          <a:solidFill>
                            <a:srgbClr val="FF0000"/>
                          </a:solidFill>
                          <a:effectLst/>
                          <a:latin typeface="Calibri" panose="020F0502020204030204" pitchFamily="34" charset="0"/>
                        </a:rPr>
                        <a:t>-1,2%</a:t>
                      </a:r>
                    </a:p>
                  </a:txBody>
                  <a:tcPr marL="9525" marR="9525" marT="9525" marB="0" anchor="ctr"/>
                </a:tc>
                <a:extLst>
                  <a:ext uri="{0D108BD9-81ED-4DB2-BD59-A6C34878D82A}">
                    <a16:rowId xmlns:a16="http://schemas.microsoft.com/office/drawing/2014/main" val="587830025"/>
                  </a:ext>
                </a:extLst>
              </a:tr>
              <a:tr h="228404">
                <a:tc>
                  <a:txBody>
                    <a:bodyPr/>
                    <a:lstStyle/>
                    <a:p>
                      <a:pPr algn="ctr" fontAlgn="b"/>
                      <a:r>
                        <a:rPr lang="cs-CZ" sz="1100" b="0" i="0" u="none" strike="noStrike">
                          <a:solidFill>
                            <a:srgbClr val="FF0000"/>
                          </a:solidFill>
                          <a:effectLst/>
                          <a:latin typeface="Calibri" panose="020F0502020204030204" pitchFamily="34" charset="0"/>
                        </a:rPr>
                        <a:t>-1,8%</a:t>
                      </a:r>
                    </a:p>
                  </a:txBody>
                  <a:tcPr marL="9525" marR="9525" marT="9525" marB="0" anchor="ctr"/>
                </a:tc>
                <a:tc>
                  <a:txBody>
                    <a:bodyPr/>
                    <a:lstStyle/>
                    <a:p>
                      <a:pPr algn="ctr" fontAlgn="b"/>
                      <a:r>
                        <a:rPr lang="cs-CZ" sz="1100" b="0" i="0" u="none" strike="noStrike" dirty="0">
                          <a:solidFill>
                            <a:srgbClr val="FF0000"/>
                          </a:solidFill>
                          <a:effectLst/>
                          <a:latin typeface="Calibri" panose="020F0502020204030204" pitchFamily="34" charset="0"/>
                        </a:rPr>
                        <a:t>-1,2%</a:t>
                      </a:r>
                    </a:p>
                  </a:txBody>
                  <a:tcPr marL="9525" marR="9525" marT="9525" marB="0" anchor="ctr"/>
                </a:tc>
                <a:extLst>
                  <a:ext uri="{0D108BD9-81ED-4DB2-BD59-A6C34878D82A}">
                    <a16:rowId xmlns:a16="http://schemas.microsoft.com/office/drawing/2014/main" val="640497348"/>
                  </a:ext>
                </a:extLst>
              </a:tr>
              <a:tr h="228404">
                <a:tc>
                  <a:txBody>
                    <a:bodyPr/>
                    <a:lstStyle/>
                    <a:p>
                      <a:pPr algn="ctr" fontAlgn="b"/>
                      <a:r>
                        <a:rPr lang="cs-CZ" sz="1100" b="0" i="0" u="none" strike="noStrike">
                          <a:solidFill>
                            <a:srgbClr val="FF0000"/>
                          </a:solidFill>
                          <a:effectLst/>
                          <a:latin typeface="Calibri" panose="020F0502020204030204" pitchFamily="34" charset="0"/>
                        </a:rPr>
                        <a:t>-6,4%</a:t>
                      </a:r>
                    </a:p>
                  </a:txBody>
                  <a:tcPr marL="9525" marR="9525" marT="9525" marB="0" anchor="ctr"/>
                </a:tc>
                <a:tc>
                  <a:txBody>
                    <a:bodyPr/>
                    <a:lstStyle/>
                    <a:p>
                      <a:pPr algn="ctr" fontAlgn="b"/>
                      <a:r>
                        <a:rPr lang="cs-CZ" sz="1100" b="0" i="0" u="none" strike="noStrike" dirty="0">
                          <a:solidFill>
                            <a:srgbClr val="FF0000"/>
                          </a:solidFill>
                          <a:effectLst/>
                          <a:latin typeface="Calibri" panose="020F0502020204030204" pitchFamily="34" charset="0"/>
                        </a:rPr>
                        <a:t>-1,0%</a:t>
                      </a:r>
                    </a:p>
                  </a:txBody>
                  <a:tcPr marL="9525" marR="9525" marT="9525" marB="0" anchor="ctr"/>
                </a:tc>
                <a:extLst>
                  <a:ext uri="{0D108BD9-81ED-4DB2-BD59-A6C34878D82A}">
                    <a16:rowId xmlns:a16="http://schemas.microsoft.com/office/drawing/2014/main" val="1441094117"/>
                  </a:ext>
                </a:extLst>
              </a:tr>
              <a:tr h="228404">
                <a:tc>
                  <a:txBody>
                    <a:bodyPr/>
                    <a:lstStyle/>
                    <a:p>
                      <a:pPr algn="ctr" fontAlgn="b"/>
                      <a:r>
                        <a:rPr lang="cs-CZ" sz="1100" b="0" i="0" u="none" strike="noStrike">
                          <a:solidFill>
                            <a:srgbClr val="FF0000"/>
                          </a:solidFill>
                          <a:effectLst/>
                          <a:latin typeface="Calibri" panose="020F0502020204030204" pitchFamily="34" charset="0"/>
                        </a:rPr>
                        <a:t>-1,9%</a:t>
                      </a:r>
                    </a:p>
                  </a:txBody>
                  <a:tcPr marL="9525" marR="9525" marT="9525" marB="0" anchor="ctr"/>
                </a:tc>
                <a:tc>
                  <a:txBody>
                    <a:bodyPr/>
                    <a:lstStyle/>
                    <a:p>
                      <a:pPr algn="ctr" fontAlgn="b"/>
                      <a:r>
                        <a:rPr lang="cs-CZ" sz="1100" b="0" i="0" u="none" strike="noStrike" dirty="0">
                          <a:solidFill>
                            <a:srgbClr val="FF0000"/>
                          </a:solidFill>
                          <a:effectLst/>
                          <a:latin typeface="Calibri" panose="020F0502020204030204" pitchFamily="34" charset="0"/>
                        </a:rPr>
                        <a:t>-2,2%</a:t>
                      </a:r>
                    </a:p>
                  </a:txBody>
                  <a:tcPr marL="9525" marR="9525" marT="9525" marB="0" anchor="ctr"/>
                </a:tc>
                <a:extLst>
                  <a:ext uri="{0D108BD9-81ED-4DB2-BD59-A6C34878D82A}">
                    <a16:rowId xmlns:a16="http://schemas.microsoft.com/office/drawing/2014/main" val="2683666618"/>
                  </a:ext>
                </a:extLst>
              </a:tr>
              <a:tr h="228404">
                <a:tc>
                  <a:txBody>
                    <a:bodyPr/>
                    <a:lstStyle/>
                    <a:p>
                      <a:pPr algn="ctr" fontAlgn="b"/>
                      <a:r>
                        <a:rPr lang="cs-CZ" sz="1100" b="0" i="0" u="none" strike="noStrike">
                          <a:solidFill>
                            <a:srgbClr val="FF0000"/>
                          </a:solidFill>
                          <a:effectLst/>
                          <a:latin typeface="Calibri" panose="020F0502020204030204" pitchFamily="34" charset="0"/>
                        </a:rPr>
                        <a:t>-0,1%</a:t>
                      </a:r>
                    </a:p>
                  </a:txBody>
                  <a:tcPr marL="9525" marR="9525" marT="9525" marB="0" anchor="ctr"/>
                </a:tc>
                <a:tc>
                  <a:txBody>
                    <a:bodyPr/>
                    <a:lstStyle/>
                    <a:p>
                      <a:pPr algn="ctr" fontAlgn="b"/>
                      <a:r>
                        <a:rPr lang="cs-CZ" sz="1100" b="0" i="0" u="none" strike="noStrike" dirty="0">
                          <a:solidFill>
                            <a:srgbClr val="FF0000"/>
                          </a:solidFill>
                          <a:effectLst/>
                          <a:latin typeface="Calibri" panose="020F0502020204030204" pitchFamily="34" charset="0"/>
                        </a:rPr>
                        <a:t>-0,2%</a:t>
                      </a:r>
                    </a:p>
                  </a:txBody>
                  <a:tcPr marL="9525" marR="9525" marT="9525" marB="0" anchor="ctr"/>
                </a:tc>
                <a:extLst>
                  <a:ext uri="{0D108BD9-81ED-4DB2-BD59-A6C34878D82A}">
                    <a16:rowId xmlns:a16="http://schemas.microsoft.com/office/drawing/2014/main" val="2493244830"/>
                  </a:ext>
                </a:extLst>
              </a:tr>
              <a:tr h="228404">
                <a:tc>
                  <a:txBody>
                    <a:bodyPr/>
                    <a:lstStyle/>
                    <a:p>
                      <a:pPr algn="ctr" fontAlgn="b"/>
                      <a:r>
                        <a:rPr lang="cs-CZ" sz="1100" b="0" i="0" u="none" strike="noStrike">
                          <a:solidFill>
                            <a:srgbClr val="FF0000"/>
                          </a:solidFill>
                          <a:effectLst/>
                          <a:latin typeface="Calibri" panose="020F0502020204030204" pitchFamily="34" charset="0"/>
                        </a:rPr>
                        <a:t>-4,9%</a:t>
                      </a:r>
                    </a:p>
                  </a:txBody>
                  <a:tcPr marL="9525" marR="9525" marT="9525" marB="0" anchor="ctr"/>
                </a:tc>
                <a:tc>
                  <a:txBody>
                    <a:bodyPr/>
                    <a:lstStyle/>
                    <a:p>
                      <a:pPr algn="ctr" fontAlgn="b"/>
                      <a:r>
                        <a:rPr lang="cs-CZ" sz="1100" b="0" i="0" u="none" strike="noStrike" dirty="0">
                          <a:solidFill>
                            <a:srgbClr val="FF0000"/>
                          </a:solidFill>
                          <a:effectLst/>
                          <a:latin typeface="Calibri" panose="020F0502020204030204" pitchFamily="34" charset="0"/>
                        </a:rPr>
                        <a:t>-0,7%</a:t>
                      </a:r>
                    </a:p>
                  </a:txBody>
                  <a:tcPr marL="9525" marR="9525" marT="9525" marB="0" anchor="ctr"/>
                </a:tc>
                <a:extLst>
                  <a:ext uri="{0D108BD9-81ED-4DB2-BD59-A6C34878D82A}">
                    <a16:rowId xmlns:a16="http://schemas.microsoft.com/office/drawing/2014/main" val="363721528"/>
                  </a:ext>
                </a:extLst>
              </a:tr>
              <a:tr h="228404">
                <a:tc>
                  <a:txBody>
                    <a:bodyPr/>
                    <a:lstStyle/>
                    <a:p>
                      <a:pPr algn="ctr" fontAlgn="b"/>
                      <a:r>
                        <a:rPr lang="cs-CZ" sz="1100" b="0" i="0" u="none" strike="noStrike">
                          <a:solidFill>
                            <a:srgbClr val="FF0000"/>
                          </a:solidFill>
                          <a:effectLst/>
                          <a:latin typeface="Calibri" panose="020F0502020204030204" pitchFamily="34" charset="0"/>
                        </a:rPr>
                        <a:t>-5,1%</a:t>
                      </a:r>
                    </a:p>
                  </a:txBody>
                  <a:tcPr marL="9525" marR="9525" marT="9525" marB="0" anchor="ctr"/>
                </a:tc>
                <a:tc>
                  <a:txBody>
                    <a:bodyPr/>
                    <a:lstStyle/>
                    <a:p>
                      <a:pPr algn="ctr" fontAlgn="b"/>
                      <a:r>
                        <a:rPr lang="cs-CZ" sz="1100" b="0" i="0" u="none" strike="noStrike" dirty="0">
                          <a:solidFill>
                            <a:srgbClr val="FF0000"/>
                          </a:solidFill>
                          <a:effectLst/>
                          <a:latin typeface="Calibri" panose="020F0502020204030204" pitchFamily="34" charset="0"/>
                        </a:rPr>
                        <a:t>-3,0%</a:t>
                      </a:r>
                    </a:p>
                  </a:txBody>
                  <a:tcPr marL="9525" marR="9525" marT="9525" marB="0" anchor="ctr"/>
                </a:tc>
                <a:extLst>
                  <a:ext uri="{0D108BD9-81ED-4DB2-BD59-A6C34878D82A}">
                    <a16:rowId xmlns:a16="http://schemas.microsoft.com/office/drawing/2014/main" val="2866662084"/>
                  </a:ext>
                </a:extLst>
              </a:tr>
              <a:tr h="228404">
                <a:tc>
                  <a:txBody>
                    <a:bodyPr/>
                    <a:lstStyle/>
                    <a:p>
                      <a:pPr algn="ctr" fontAlgn="b"/>
                      <a:r>
                        <a:rPr lang="cs-CZ" sz="1100" b="0" i="0" u="none" strike="noStrike">
                          <a:solidFill>
                            <a:srgbClr val="FF0000"/>
                          </a:solidFill>
                          <a:effectLst/>
                          <a:latin typeface="Calibri" panose="020F0502020204030204" pitchFamily="34" charset="0"/>
                        </a:rPr>
                        <a:t>-2,2%</a:t>
                      </a:r>
                    </a:p>
                  </a:txBody>
                  <a:tcPr marL="9525" marR="9525" marT="9525" marB="0" anchor="ctr"/>
                </a:tc>
                <a:tc>
                  <a:txBody>
                    <a:bodyPr/>
                    <a:lstStyle/>
                    <a:p>
                      <a:pPr algn="ctr" fontAlgn="b"/>
                      <a:r>
                        <a:rPr lang="cs-CZ" sz="1100" b="0" i="0" u="none" strike="noStrike" dirty="0">
                          <a:solidFill>
                            <a:srgbClr val="FF0000"/>
                          </a:solidFill>
                          <a:effectLst/>
                          <a:latin typeface="Calibri" panose="020F0502020204030204" pitchFamily="34" charset="0"/>
                        </a:rPr>
                        <a:t>-3,7%</a:t>
                      </a:r>
                    </a:p>
                  </a:txBody>
                  <a:tcPr marL="9525" marR="9525" marT="9525" marB="0" anchor="ctr"/>
                </a:tc>
                <a:extLst>
                  <a:ext uri="{0D108BD9-81ED-4DB2-BD59-A6C34878D82A}">
                    <a16:rowId xmlns:a16="http://schemas.microsoft.com/office/drawing/2014/main" val="887278846"/>
                  </a:ext>
                </a:extLst>
              </a:tr>
              <a:tr h="228404">
                <a:tc>
                  <a:txBody>
                    <a:bodyPr/>
                    <a:lstStyle/>
                    <a:p>
                      <a:pPr algn="ctr" fontAlgn="b"/>
                      <a:r>
                        <a:rPr lang="cs-CZ" sz="1100" b="0" i="0" u="none" strike="noStrike" dirty="0">
                          <a:solidFill>
                            <a:srgbClr val="00B050"/>
                          </a:solidFill>
                          <a:effectLst/>
                          <a:latin typeface="Calibri" panose="020F0502020204030204" pitchFamily="34" charset="0"/>
                        </a:rPr>
                        <a:t>0,1%</a:t>
                      </a:r>
                    </a:p>
                  </a:txBody>
                  <a:tcPr marL="9525" marR="9525" marT="9525" marB="0" anchor="ctr"/>
                </a:tc>
                <a:tc>
                  <a:txBody>
                    <a:bodyPr/>
                    <a:lstStyle/>
                    <a:p>
                      <a:pPr algn="ctr" fontAlgn="b"/>
                      <a:r>
                        <a:rPr lang="cs-CZ" sz="1100" b="0" i="0" u="none" strike="noStrike" dirty="0">
                          <a:solidFill>
                            <a:srgbClr val="FF0000"/>
                          </a:solidFill>
                          <a:effectLst/>
                          <a:latin typeface="Calibri" panose="020F0502020204030204" pitchFamily="34" charset="0"/>
                        </a:rPr>
                        <a:t>-0,2%</a:t>
                      </a:r>
                    </a:p>
                  </a:txBody>
                  <a:tcPr marL="9525" marR="9525" marT="9525" marB="0" anchor="ctr"/>
                </a:tc>
                <a:extLst>
                  <a:ext uri="{0D108BD9-81ED-4DB2-BD59-A6C34878D82A}">
                    <a16:rowId xmlns:a16="http://schemas.microsoft.com/office/drawing/2014/main" val="1388753858"/>
                  </a:ext>
                </a:extLst>
              </a:tr>
              <a:tr h="228404">
                <a:tc>
                  <a:txBody>
                    <a:bodyPr/>
                    <a:lstStyle/>
                    <a:p>
                      <a:pPr algn="ctr" fontAlgn="b"/>
                      <a:r>
                        <a:rPr lang="cs-CZ" sz="1100" b="0" i="0" u="none" strike="noStrike">
                          <a:solidFill>
                            <a:srgbClr val="FF0000"/>
                          </a:solidFill>
                          <a:effectLst/>
                          <a:latin typeface="Calibri" panose="020F0502020204030204" pitchFamily="34" charset="0"/>
                        </a:rPr>
                        <a:t>-5,0%</a:t>
                      </a:r>
                    </a:p>
                  </a:txBody>
                  <a:tcPr marL="9525" marR="9525" marT="9525" marB="0" anchor="ctr"/>
                </a:tc>
                <a:tc>
                  <a:txBody>
                    <a:bodyPr/>
                    <a:lstStyle/>
                    <a:p>
                      <a:pPr algn="ctr" fontAlgn="b"/>
                      <a:r>
                        <a:rPr lang="cs-CZ" sz="1100" b="0" i="0" u="none" strike="noStrike" dirty="0">
                          <a:solidFill>
                            <a:srgbClr val="FF0000"/>
                          </a:solidFill>
                          <a:effectLst/>
                          <a:latin typeface="Calibri" panose="020F0502020204030204" pitchFamily="34" charset="0"/>
                        </a:rPr>
                        <a:t>-3,0%</a:t>
                      </a:r>
                    </a:p>
                  </a:txBody>
                  <a:tcPr marL="9525" marR="9525" marT="9525" marB="0" anchor="ctr"/>
                </a:tc>
                <a:extLst>
                  <a:ext uri="{0D108BD9-81ED-4DB2-BD59-A6C34878D82A}">
                    <a16:rowId xmlns:a16="http://schemas.microsoft.com/office/drawing/2014/main" val="2568178334"/>
                  </a:ext>
                </a:extLst>
              </a:tr>
              <a:tr h="228404">
                <a:tc>
                  <a:txBody>
                    <a:bodyPr/>
                    <a:lstStyle/>
                    <a:p>
                      <a:pPr algn="ctr" fontAlgn="b"/>
                      <a:r>
                        <a:rPr lang="cs-CZ" sz="1100" b="0" i="0" u="none" strike="noStrike">
                          <a:solidFill>
                            <a:srgbClr val="FF0000"/>
                          </a:solidFill>
                          <a:effectLst/>
                          <a:latin typeface="Calibri" panose="020F0502020204030204" pitchFamily="34" charset="0"/>
                        </a:rPr>
                        <a:t>-0,3%</a:t>
                      </a:r>
                    </a:p>
                  </a:txBody>
                  <a:tcPr marL="9525" marR="9525" marT="9525" marB="0" anchor="ctr"/>
                </a:tc>
                <a:tc>
                  <a:txBody>
                    <a:bodyPr/>
                    <a:lstStyle/>
                    <a:p>
                      <a:pPr algn="ctr" fontAlgn="b"/>
                      <a:r>
                        <a:rPr lang="cs-CZ" sz="1100" b="0" i="0" u="none" strike="noStrike" dirty="0">
                          <a:solidFill>
                            <a:srgbClr val="FF0000"/>
                          </a:solidFill>
                          <a:effectLst/>
                          <a:latin typeface="Calibri" panose="020F0502020204030204" pitchFamily="34" charset="0"/>
                        </a:rPr>
                        <a:t>-1,2%</a:t>
                      </a:r>
                    </a:p>
                  </a:txBody>
                  <a:tcPr marL="9525" marR="9525" marT="9525" marB="0" anchor="ctr"/>
                </a:tc>
                <a:extLst>
                  <a:ext uri="{0D108BD9-81ED-4DB2-BD59-A6C34878D82A}">
                    <a16:rowId xmlns:a16="http://schemas.microsoft.com/office/drawing/2014/main" val="4098355871"/>
                  </a:ext>
                </a:extLst>
              </a:tr>
              <a:tr h="228404">
                <a:tc>
                  <a:txBody>
                    <a:bodyPr/>
                    <a:lstStyle/>
                    <a:p>
                      <a:pPr algn="ctr" fontAlgn="b"/>
                      <a:r>
                        <a:rPr lang="cs-CZ" sz="1100" b="0" i="0" u="none" strike="noStrike" dirty="0">
                          <a:solidFill>
                            <a:srgbClr val="FF0000"/>
                          </a:solidFill>
                          <a:effectLst/>
                          <a:latin typeface="Calibri" panose="020F0502020204030204" pitchFamily="34" charset="0"/>
                        </a:rPr>
                        <a:t>-19,5%</a:t>
                      </a:r>
                    </a:p>
                  </a:txBody>
                  <a:tcPr marL="9525" marR="9525" marT="9525" marB="0" anchor="ctr"/>
                </a:tc>
                <a:tc>
                  <a:txBody>
                    <a:bodyPr/>
                    <a:lstStyle/>
                    <a:p>
                      <a:pPr algn="ctr" fontAlgn="b"/>
                      <a:r>
                        <a:rPr lang="cs-CZ" sz="1100" b="0" i="0" u="none" strike="noStrike" dirty="0">
                          <a:solidFill>
                            <a:srgbClr val="FF0000"/>
                          </a:solidFill>
                          <a:effectLst/>
                          <a:latin typeface="Calibri" panose="020F0502020204030204" pitchFamily="34" charset="0"/>
                        </a:rPr>
                        <a:t>-6,6%</a:t>
                      </a:r>
                    </a:p>
                  </a:txBody>
                  <a:tcPr marL="9525" marR="9525" marT="9525" marB="0" anchor="ctr"/>
                </a:tc>
                <a:extLst>
                  <a:ext uri="{0D108BD9-81ED-4DB2-BD59-A6C34878D82A}">
                    <a16:rowId xmlns:a16="http://schemas.microsoft.com/office/drawing/2014/main" val="2592639236"/>
                  </a:ext>
                </a:extLst>
              </a:tr>
            </a:tbl>
          </a:graphicData>
        </a:graphic>
      </p:graphicFrame>
      <p:sp>
        <p:nvSpPr>
          <p:cNvPr id="12" name="TextovéPole 11">
            <a:extLst>
              <a:ext uri="{FF2B5EF4-FFF2-40B4-BE49-F238E27FC236}">
                <a16:creationId xmlns:a16="http://schemas.microsoft.com/office/drawing/2014/main" id="{0C72FAF5-9EEB-4901-A1DC-9B016A42793B}"/>
              </a:ext>
            </a:extLst>
          </p:cNvPr>
          <p:cNvSpPr txBox="1"/>
          <p:nvPr/>
        </p:nvSpPr>
        <p:spPr>
          <a:xfrm>
            <a:off x="7076814" y="872239"/>
            <a:ext cx="2133600" cy="461665"/>
          </a:xfrm>
          <a:prstGeom prst="rect">
            <a:avLst/>
          </a:prstGeom>
          <a:noFill/>
        </p:spPr>
        <p:txBody>
          <a:bodyPr wrap="square" rtlCol="0">
            <a:spAutoFit/>
          </a:bodyPr>
          <a:lstStyle/>
          <a:p>
            <a:r>
              <a:rPr lang="cs-CZ" sz="1200" b="1" dirty="0"/>
              <a:t>Průměrná roční procentuální změna za posledních 5 let</a:t>
            </a:r>
          </a:p>
        </p:txBody>
      </p:sp>
      <p:sp>
        <p:nvSpPr>
          <p:cNvPr id="13" name="TextBox 7">
            <a:extLst>
              <a:ext uri="{FF2B5EF4-FFF2-40B4-BE49-F238E27FC236}">
                <a16:creationId xmlns:a16="http://schemas.microsoft.com/office/drawing/2014/main" id="{C1AF19C7-4F42-4A23-B01F-90AB0FB59A71}"/>
              </a:ext>
            </a:extLst>
          </p:cNvPr>
          <p:cNvSpPr txBox="1"/>
          <p:nvPr/>
        </p:nvSpPr>
        <p:spPr>
          <a:xfrm>
            <a:off x="8819628" y="1662468"/>
            <a:ext cx="3262305" cy="1600438"/>
          </a:xfrm>
          <a:prstGeom prst="rect">
            <a:avLst/>
          </a:prstGeom>
          <a:noFill/>
          <a:ln>
            <a:noFill/>
          </a:ln>
        </p:spPr>
        <p:txBody>
          <a:bodyPr wrap="square" rtlCol="0">
            <a:spAutoFit/>
          </a:bodyPr>
          <a:lstStyle/>
          <a:p>
            <a:r>
              <a:rPr lang="cs-CZ" sz="1400" kern="0" dirty="0"/>
              <a:t>Pro pacienty s bydlištěm v Libereckém kraji bylo v roce 2018 vykázáno 86 448 hospitalizací a stejně jako na úrovni celé ČR byly nejčetnější nemoci oběhové soustavy.</a:t>
            </a:r>
          </a:p>
          <a:p>
            <a:endParaRPr lang="cs-CZ" sz="1400" kern="0" dirty="0"/>
          </a:p>
          <a:p>
            <a:endParaRPr lang="cs-CZ" sz="1400" kern="0" dirty="0"/>
          </a:p>
        </p:txBody>
      </p:sp>
    </p:spTree>
    <p:extLst>
      <p:ext uri="{BB962C8B-B14F-4D97-AF65-F5344CB8AC3E}">
        <p14:creationId xmlns:p14="http://schemas.microsoft.com/office/powerpoint/2010/main" val="1335545987"/>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6">
            <a:extLst>
              <a:ext uri="{FF2B5EF4-FFF2-40B4-BE49-F238E27FC236}">
                <a16:creationId xmlns:a16="http://schemas.microsoft.com/office/drawing/2014/main" id="{DE4BE380-13B7-431C-9254-19085B5DC0B2}"/>
              </a:ext>
            </a:extLst>
          </p:cNvPr>
          <p:cNvSpPr txBox="1"/>
          <p:nvPr/>
        </p:nvSpPr>
        <p:spPr>
          <a:xfrm>
            <a:off x="132048" y="668957"/>
            <a:ext cx="7733918" cy="307777"/>
          </a:xfrm>
          <a:prstGeom prst="rect">
            <a:avLst/>
          </a:prstGeom>
          <a:noFill/>
        </p:spPr>
        <p:txBody>
          <a:bodyPr wrap="square" rtlCol="0">
            <a:spAutoFit/>
          </a:bodyPr>
          <a:lstStyle/>
          <a:p>
            <a:r>
              <a:rPr lang="cs-CZ" sz="1400" dirty="0">
                <a:solidFill>
                  <a:prstClr val="black"/>
                </a:solidFill>
                <a:latin typeface="Arial" panose="020B0604020202020204" pitchFamily="34" charset="0"/>
                <a:cs typeface="Arial" panose="020B0604020202020204" pitchFamily="34" charset="0"/>
              </a:rPr>
              <a:t>Zdroj dat: NRHOSP </a:t>
            </a:r>
            <a:r>
              <a:rPr lang="cs-CZ" sz="1400" dirty="0">
                <a:latin typeface="Arial" panose="020B0604020202020204" pitchFamily="34" charset="0"/>
                <a:cs typeface="Arial" panose="020B0604020202020204" pitchFamily="34" charset="0"/>
              </a:rPr>
              <a:t>2007-2018, </a:t>
            </a:r>
            <a:r>
              <a:rPr lang="cs-CZ" sz="1400" b="1" dirty="0">
                <a:latin typeface="Arial" panose="020B0604020202020204" pitchFamily="34" charset="0"/>
                <a:cs typeface="Arial" panose="020B0604020202020204" pitchFamily="34" charset="0"/>
              </a:rPr>
              <a:t>Liberecký kraj</a:t>
            </a:r>
          </a:p>
        </p:txBody>
      </p:sp>
      <p:sp>
        <p:nvSpPr>
          <p:cNvPr id="24" name="Rectangle 8">
            <a:extLst>
              <a:ext uri="{FF2B5EF4-FFF2-40B4-BE49-F238E27FC236}">
                <a16:creationId xmlns:a16="http://schemas.microsoft.com/office/drawing/2014/main" id="{EBEC60C4-6AAF-4C5F-AA68-B12A879E6C93}"/>
              </a:ext>
            </a:extLst>
          </p:cNvPr>
          <p:cNvSpPr/>
          <p:nvPr/>
        </p:nvSpPr>
        <p:spPr>
          <a:xfrm>
            <a:off x="1820679" y="5896498"/>
            <a:ext cx="1625218" cy="307777"/>
          </a:xfrm>
          <a:prstGeom prst="rect">
            <a:avLst/>
          </a:prstGeom>
        </p:spPr>
        <p:txBody>
          <a:bodyPr wrap="square">
            <a:spAutoFit/>
          </a:bodyPr>
          <a:lstStyle/>
          <a:p>
            <a:r>
              <a:rPr kumimoji="1" lang="en-US" sz="1400" dirty="0">
                <a:solidFill>
                  <a:prstClr val="black"/>
                </a:solidFill>
                <a:latin typeface="Arial" pitchFamily="34" charset="0"/>
                <a:cs typeface="Arial" pitchFamily="34" charset="0"/>
              </a:rPr>
              <a:t>V</a:t>
            </a:r>
            <a:r>
              <a:rPr kumimoji="1" lang="cs-CZ" sz="1400" dirty="0">
                <a:solidFill>
                  <a:prstClr val="black"/>
                </a:solidFill>
                <a:latin typeface="Arial" pitchFamily="34" charset="0"/>
                <a:cs typeface="Arial" pitchFamily="34" charset="0"/>
              </a:rPr>
              <a:t>ěk pacientů</a:t>
            </a:r>
            <a:endParaRPr lang="cs-CZ" sz="1400" dirty="0">
              <a:solidFill>
                <a:prstClr val="black"/>
              </a:solidFill>
            </a:endParaRPr>
          </a:p>
        </p:txBody>
      </p:sp>
      <p:graphicFrame>
        <p:nvGraphicFramePr>
          <p:cNvPr id="25" name="Table 3">
            <a:extLst>
              <a:ext uri="{FF2B5EF4-FFF2-40B4-BE49-F238E27FC236}">
                <a16:creationId xmlns:a16="http://schemas.microsoft.com/office/drawing/2014/main" id="{62637C3B-8E7C-4288-A10E-43E018F6F7D4}"/>
              </a:ext>
            </a:extLst>
          </p:cNvPr>
          <p:cNvGraphicFramePr>
            <a:graphicFrameLocks noGrp="1"/>
          </p:cNvGraphicFramePr>
          <p:nvPr/>
        </p:nvGraphicFramePr>
        <p:xfrm>
          <a:off x="4781536" y="1706360"/>
          <a:ext cx="2975667" cy="1929512"/>
        </p:xfrm>
        <a:graphic>
          <a:graphicData uri="http://schemas.openxmlformats.org/drawingml/2006/table">
            <a:tbl>
              <a:tblPr>
                <a:tableStyleId>{5C22544A-7EE6-4342-B048-85BDC9FD1C3A}</a:tableStyleId>
              </a:tblPr>
              <a:tblGrid>
                <a:gridCol w="2975667">
                  <a:extLst>
                    <a:ext uri="{9D8B030D-6E8A-4147-A177-3AD203B41FA5}">
                      <a16:colId xmlns:a16="http://schemas.microsoft.com/office/drawing/2014/main" val="253769227"/>
                    </a:ext>
                  </a:extLst>
                </a:gridCol>
              </a:tblGrid>
              <a:tr h="241189">
                <a:tc>
                  <a:txBody>
                    <a:bodyPr/>
                    <a:lstStyle/>
                    <a:p>
                      <a:pPr algn="l" fontAlgn="t"/>
                      <a:r>
                        <a:rPr lang="cs-CZ" sz="1000" b="1" u="none" strike="noStrike" dirty="0">
                          <a:effectLst/>
                          <a:latin typeface="Arial" panose="020B0604020202020204" pitchFamily="34" charset="0"/>
                          <a:cs typeface="Arial" panose="020B0604020202020204" pitchFamily="34" charset="0"/>
                        </a:rPr>
                        <a:t>Psychiatrické diagnózy</a:t>
                      </a:r>
                      <a:endParaRPr lang="cs-CZ"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noFill/>
                  </a:tcPr>
                </a:tc>
                <a:extLst>
                  <a:ext uri="{0D108BD9-81ED-4DB2-BD59-A6C34878D82A}">
                    <a16:rowId xmlns:a16="http://schemas.microsoft.com/office/drawing/2014/main" val="667420032"/>
                  </a:ext>
                </a:extLst>
              </a:tr>
              <a:tr h="241189">
                <a:tc>
                  <a:txBody>
                    <a:bodyPr/>
                    <a:lstStyle/>
                    <a:p>
                      <a:pPr algn="l" fontAlgn="t"/>
                      <a:r>
                        <a:rPr lang="pt-BR" sz="1000" b="1" u="none" strike="noStrike" dirty="0">
                          <a:effectLst/>
                          <a:latin typeface="Arial" panose="020B0604020202020204" pitchFamily="34" charset="0"/>
                          <a:cs typeface="Arial" panose="020B0604020202020204" pitchFamily="34" charset="0"/>
                        </a:rPr>
                        <a:t>Nemoci cévní a dýchací soustavy</a:t>
                      </a:r>
                      <a:endParaRPr lang="pt-BR"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noFill/>
                  </a:tcPr>
                </a:tc>
                <a:extLst>
                  <a:ext uri="{0D108BD9-81ED-4DB2-BD59-A6C34878D82A}">
                    <a16:rowId xmlns:a16="http://schemas.microsoft.com/office/drawing/2014/main" val="1522286709"/>
                  </a:ext>
                </a:extLst>
              </a:tr>
              <a:tr h="241189">
                <a:tc>
                  <a:txBody>
                    <a:bodyPr/>
                    <a:lstStyle/>
                    <a:p>
                      <a:pPr algn="l" fontAlgn="t"/>
                      <a:r>
                        <a:rPr lang="cs-CZ" sz="1000" b="1" u="none" strike="noStrike" dirty="0">
                          <a:effectLst/>
                          <a:latin typeface="Arial" panose="020B0604020202020204" pitchFamily="34" charset="0"/>
                          <a:cs typeface="Arial" panose="020B0604020202020204" pitchFamily="34" charset="0"/>
                        </a:rPr>
                        <a:t>Nemoci trávící, močové a pohlavní soustavy</a:t>
                      </a:r>
                      <a:endParaRPr lang="cs-CZ"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noFill/>
                  </a:tcPr>
                </a:tc>
                <a:extLst>
                  <a:ext uri="{0D108BD9-81ED-4DB2-BD59-A6C34878D82A}">
                    <a16:rowId xmlns:a16="http://schemas.microsoft.com/office/drawing/2014/main" val="108454012"/>
                  </a:ext>
                </a:extLst>
              </a:tr>
              <a:tr h="241189">
                <a:tc>
                  <a:txBody>
                    <a:bodyPr/>
                    <a:lstStyle/>
                    <a:p>
                      <a:pPr algn="l" fontAlgn="t"/>
                      <a:r>
                        <a:rPr lang="cs-CZ" sz="1000" b="1" u="none" strike="noStrike" dirty="0">
                          <a:effectLst/>
                          <a:latin typeface="Arial" panose="020B0604020202020204" pitchFamily="34" charset="0"/>
                          <a:cs typeface="Arial" panose="020B0604020202020204" pitchFamily="34" charset="0"/>
                        </a:rPr>
                        <a:t>Nemoci svalové, kosterní soustavy a kůže</a:t>
                      </a:r>
                      <a:endParaRPr lang="cs-CZ"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noFill/>
                  </a:tcPr>
                </a:tc>
                <a:extLst>
                  <a:ext uri="{0D108BD9-81ED-4DB2-BD59-A6C34878D82A}">
                    <a16:rowId xmlns:a16="http://schemas.microsoft.com/office/drawing/2014/main" val="3879223125"/>
                  </a:ext>
                </a:extLst>
              </a:tr>
              <a:tr h="241189">
                <a:tc>
                  <a:txBody>
                    <a:bodyPr/>
                    <a:lstStyle/>
                    <a:p>
                      <a:pPr algn="l" fontAlgn="t"/>
                      <a:r>
                        <a:rPr lang="cs-CZ" sz="1000" b="1" u="none" strike="noStrike" dirty="0">
                          <a:effectLst/>
                          <a:latin typeface="Arial" panose="020B0604020202020204" pitchFamily="34" charset="0"/>
                          <a:cs typeface="Arial" panose="020B0604020202020204" pitchFamily="34" charset="0"/>
                        </a:rPr>
                        <a:t>Novotvary</a:t>
                      </a:r>
                      <a:endParaRPr lang="cs-CZ"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noFill/>
                  </a:tcPr>
                </a:tc>
                <a:extLst>
                  <a:ext uri="{0D108BD9-81ED-4DB2-BD59-A6C34878D82A}">
                    <a16:rowId xmlns:a16="http://schemas.microsoft.com/office/drawing/2014/main" val="631995471"/>
                  </a:ext>
                </a:extLst>
              </a:tr>
              <a:tr h="241189">
                <a:tc>
                  <a:txBody>
                    <a:bodyPr/>
                    <a:lstStyle/>
                    <a:p>
                      <a:pPr algn="l" fontAlgn="t"/>
                      <a:r>
                        <a:rPr lang="cs-CZ" sz="1000" b="1" u="none" strike="noStrike" dirty="0">
                          <a:effectLst/>
                          <a:latin typeface="Arial" panose="020B0604020202020204" pitchFamily="34" charset="0"/>
                          <a:cs typeface="Arial" panose="020B0604020202020204" pitchFamily="34" charset="0"/>
                        </a:rPr>
                        <a:t>Těhotenství, porod, šestinedělí</a:t>
                      </a:r>
                      <a:endParaRPr lang="cs-CZ"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noFill/>
                  </a:tcPr>
                </a:tc>
                <a:extLst>
                  <a:ext uri="{0D108BD9-81ED-4DB2-BD59-A6C34878D82A}">
                    <a16:rowId xmlns:a16="http://schemas.microsoft.com/office/drawing/2014/main" val="91195923"/>
                  </a:ext>
                </a:extLst>
              </a:tr>
              <a:tr h="241189">
                <a:tc>
                  <a:txBody>
                    <a:bodyPr/>
                    <a:lstStyle/>
                    <a:p>
                      <a:pPr algn="l" fontAlgn="t"/>
                      <a:r>
                        <a:rPr lang="cs-CZ" sz="1000" b="1" u="none" strike="noStrike" dirty="0">
                          <a:effectLst/>
                          <a:latin typeface="Arial" panose="020B0604020202020204" pitchFamily="34" charset="0"/>
                          <a:cs typeface="Arial" panose="020B0604020202020204" pitchFamily="34" charset="0"/>
                        </a:rPr>
                        <a:t>Nemoci nervové soustavy, oka a ucha</a:t>
                      </a:r>
                      <a:endParaRPr lang="cs-CZ"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noFill/>
                  </a:tcPr>
                </a:tc>
                <a:extLst>
                  <a:ext uri="{0D108BD9-81ED-4DB2-BD59-A6C34878D82A}">
                    <a16:rowId xmlns:a16="http://schemas.microsoft.com/office/drawing/2014/main" val="437263809"/>
                  </a:ext>
                </a:extLst>
              </a:tr>
              <a:tr h="241189">
                <a:tc>
                  <a:txBody>
                    <a:bodyPr/>
                    <a:lstStyle/>
                    <a:p>
                      <a:pPr algn="l" fontAlgn="t"/>
                      <a:r>
                        <a:rPr lang="cs-CZ" sz="1000" b="1" u="none" strike="noStrike" dirty="0">
                          <a:effectLst/>
                          <a:latin typeface="Arial" panose="020B0604020202020204" pitchFamily="34" charset="0"/>
                          <a:cs typeface="Arial" panose="020B0604020202020204" pitchFamily="34" charset="0"/>
                        </a:rPr>
                        <a:t>Ostatní</a:t>
                      </a:r>
                      <a:endParaRPr lang="cs-CZ"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noFill/>
                  </a:tcPr>
                </a:tc>
                <a:extLst>
                  <a:ext uri="{0D108BD9-81ED-4DB2-BD59-A6C34878D82A}">
                    <a16:rowId xmlns:a16="http://schemas.microsoft.com/office/drawing/2014/main" val="2174451007"/>
                  </a:ext>
                </a:extLst>
              </a:tr>
            </a:tbl>
          </a:graphicData>
        </a:graphic>
      </p:graphicFrame>
      <p:sp>
        <p:nvSpPr>
          <p:cNvPr id="26" name="Rectangle 9">
            <a:extLst>
              <a:ext uri="{FF2B5EF4-FFF2-40B4-BE49-F238E27FC236}">
                <a16:creationId xmlns:a16="http://schemas.microsoft.com/office/drawing/2014/main" id="{DB7BB5BF-90D0-4E83-B588-6F24133D1EF2}"/>
              </a:ext>
            </a:extLst>
          </p:cNvPr>
          <p:cNvSpPr/>
          <p:nvPr/>
        </p:nvSpPr>
        <p:spPr>
          <a:xfrm rot="16200000">
            <a:off x="-503702" y="3378620"/>
            <a:ext cx="1579278" cy="307777"/>
          </a:xfrm>
          <a:prstGeom prst="rect">
            <a:avLst/>
          </a:prstGeom>
        </p:spPr>
        <p:txBody>
          <a:bodyPr wrap="none">
            <a:spAutoFit/>
          </a:bodyPr>
          <a:lstStyle/>
          <a:p>
            <a:r>
              <a:rPr kumimoji="1" lang="pl-PL" sz="1400" dirty="0">
                <a:solidFill>
                  <a:prstClr val="black"/>
                </a:solidFill>
                <a:latin typeface="Arial" pitchFamily="34" charset="0"/>
                <a:cs typeface="Arial" pitchFamily="34" charset="0"/>
              </a:rPr>
              <a:t>Hospitalizace (%)</a:t>
            </a:r>
            <a:endParaRPr lang="cs-CZ" sz="1400" dirty="0">
              <a:solidFill>
                <a:prstClr val="black"/>
              </a:solidFill>
            </a:endParaRPr>
          </a:p>
        </p:txBody>
      </p:sp>
      <p:sp>
        <p:nvSpPr>
          <p:cNvPr id="27" name="Rectangle 2">
            <a:extLst>
              <a:ext uri="{FF2B5EF4-FFF2-40B4-BE49-F238E27FC236}">
                <a16:creationId xmlns:a16="http://schemas.microsoft.com/office/drawing/2014/main" id="{89857F28-5F6E-4568-B154-03C4D622BA99}"/>
              </a:ext>
            </a:extLst>
          </p:cNvPr>
          <p:cNvSpPr/>
          <p:nvPr/>
        </p:nvSpPr>
        <p:spPr>
          <a:xfrm>
            <a:off x="4584971" y="1746838"/>
            <a:ext cx="144000" cy="144000"/>
          </a:xfrm>
          <a:prstGeom prst="rect">
            <a:avLst/>
          </a:prstGeom>
          <a:solidFill>
            <a:srgbClr val="FF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solidFill>
                <a:prstClr val="white"/>
              </a:solidFill>
            </a:endParaRPr>
          </a:p>
        </p:txBody>
      </p:sp>
      <p:sp>
        <p:nvSpPr>
          <p:cNvPr id="28" name="Rectangle 11">
            <a:extLst>
              <a:ext uri="{FF2B5EF4-FFF2-40B4-BE49-F238E27FC236}">
                <a16:creationId xmlns:a16="http://schemas.microsoft.com/office/drawing/2014/main" id="{9247709C-6037-4AE6-B850-86E518D26D26}"/>
              </a:ext>
            </a:extLst>
          </p:cNvPr>
          <p:cNvSpPr/>
          <p:nvPr/>
        </p:nvSpPr>
        <p:spPr>
          <a:xfrm>
            <a:off x="4584971" y="1987935"/>
            <a:ext cx="144000" cy="144000"/>
          </a:xfrm>
          <a:prstGeom prst="rect">
            <a:avLst/>
          </a:prstGeom>
          <a:solidFill>
            <a:srgbClr val="FF99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solidFill>
                <a:prstClr val="white"/>
              </a:solidFill>
            </a:endParaRPr>
          </a:p>
        </p:txBody>
      </p:sp>
      <p:sp>
        <p:nvSpPr>
          <p:cNvPr id="29" name="Rectangle 12">
            <a:extLst>
              <a:ext uri="{FF2B5EF4-FFF2-40B4-BE49-F238E27FC236}">
                <a16:creationId xmlns:a16="http://schemas.microsoft.com/office/drawing/2014/main" id="{45A5DE93-9D30-4E9C-8FE3-A069D1576B23}"/>
              </a:ext>
            </a:extLst>
          </p:cNvPr>
          <p:cNvSpPr/>
          <p:nvPr/>
        </p:nvSpPr>
        <p:spPr>
          <a:xfrm>
            <a:off x="4584971" y="2229032"/>
            <a:ext cx="144000" cy="144000"/>
          </a:xfrm>
          <a:prstGeom prst="rect">
            <a:avLst/>
          </a:prstGeom>
          <a:solidFill>
            <a:srgbClr val="92D05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solidFill>
                <a:prstClr val="white"/>
              </a:solidFill>
            </a:endParaRPr>
          </a:p>
        </p:txBody>
      </p:sp>
      <p:sp>
        <p:nvSpPr>
          <p:cNvPr id="30" name="Rectangle 14">
            <a:extLst>
              <a:ext uri="{FF2B5EF4-FFF2-40B4-BE49-F238E27FC236}">
                <a16:creationId xmlns:a16="http://schemas.microsoft.com/office/drawing/2014/main" id="{54B07891-CD11-4D28-9913-0EDC976486F5}"/>
              </a:ext>
            </a:extLst>
          </p:cNvPr>
          <p:cNvSpPr/>
          <p:nvPr/>
        </p:nvSpPr>
        <p:spPr>
          <a:xfrm>
            <a:off x="4584971" y="2470129"/>
            <a:ext cx="144000" cy="144000"/>
          </a:xfrm>
          <a:prstGeom prst="rect">
            <a:avLst/>
          </a:prstGeom>
          <a:solidFill>
            <a:srgbClr val="33CCFF"/>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solidFill>
                <a:prstClr val="white"/>
              </a:solidFill>
            </a:endParaRPr>
          </a:p>
        </p:txBody>
      </p:sp>
      <p:sp>
        <p:nvSpPr>
          <p:cNvPr id="31" name="Rectangle 15">
            <a:extLst>
              <a:ext uri="{FF2B5EF4-FFF2-40B4-BE49-F238E27FC236}">
                <a16:creationId xmlns:a16="http://schemas.microsoft.com/office/drawing/2014/main" id="{A05FCD98-2E01-4511-A919-19D7AE2FE761}"/>
              </a:ext>
            </a:extLst>
          </p:cNvPr>
          <p:cNvSpPr/>
          <p:nvPr/>
        </p:nvSpPr>
        <p:spPr>
          <a:xfrm>
            <a:off x="4584971" y="2711226"/>
            <a:ext cx="144000" cy="144000"/>
          </a:xfrm>
          <a:prstGeom prst="rect">
            <a:avLst/>
          </a:prstGeom>
          <a:solidFill>
            <a:srgbClr val="CC99FF"/>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solidFill>
                <a:prstClr val="white"/>
              </a:solidFill>
            </a:endParaRPr>
          </a:p>
        </p:txBody>
      </p:sp>
      <p:sp>
        <p:nvSpPr>
          <p:cNvPr id="32" name="Rectangle 16">
            <a:extLst>
              <a:ext uri="{FF2B5EF4-FFF2-40B4-BE49-F238E27FC236}">
                <a16:creationId xmlns:a16="http://schemas.microsoft.com/office/drawing/2014/main" id="{A8403E54-E21D-4197-B2B2-1E1484E9D639}"/>
              </a:ext>
            </a:extLst>
          </p:cNvPr>
          <p:cNvSpPr/>
          <p:nvPr/>
        </p:nvSpPr>
        <p:spPr>
          <a:xfrm>
            <a:off x="4584971" y="2952323"/>
            <a:ext cx="144000" cy="144000"/>
          </a:xfrm>
          <a:prstGeom prst="rect">
            <a:avLst/>
          </a:prstGeom>
          <a:solidFill>
            <a:srgbClr val="80008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solidFill>
                <a:prstClr val="white"/>
              </a:solidFill>
            </a:endParaRPr>
          </a:p>
        </p:txBody>
      </p:sp>
      <p:sp>
        <p:nvSpPr>
          <p:cNvPr id="33" name="Rectangle 17">
            <a:extLst>
              <a:ext uri="{FF2B5EF4-FFF2-40B4-BE49-F238E27FC236}">
                <a16:creationId xmlns:a16="http://schemas.microsoft.com/office/drawing/2014/main" id="{2B8823C2-D526-4793-9B96-871E9D146B20}"/>
              </a:ext>
            </a:extLst>
          </p:cNvPr>
          <p:cNvSpPr/>
          <p:nvPr/>
        </p:nvSpPr>
        <p:spPr>
          <a:xfrm>
            <a:off x="4584971" y="3193420"/>
            <a:ext cx="144000" cy="144000"/>
          </a:xfrm>
          <a:prstGeom prst="rect">
            <a:avLst/>
          </a:prstGeom>
          <a:solidFill>
            <a:srgbClr val="66669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solidFill>
                <a:prstClr val="white"/>
              </a:solidFill>
            </a:endParaRPr>
          </a:p>
        </p:txBody>
      </p:sp>
      <p:sp>
        <p:nvSpPr>
          <p:cNvPr id="34" name="Rectangle 19">
            <a:extLst>
              <a:ext uri="{FF2B5EF4-FFF2-40B4-BE49-F238E27FC236}">
                <a16:creationId xmlns:a16="http://schemas.microsoft.com/office/drawing/2014/main" id="{D31857BE-0497-41F6-B858-BD17679B7B79}"/>
              </a:ext>
            </a:extLst>
          </p:cNvPr>
          <p:cNvSpPr/>
          <p:nvPr/>
        </p:nvSpPr>
        <p:spPr>
          <a:xfrm>
            <a:off x="4584971" y="3434519"/>
            <a:ext cx="144000" cy="144000"/>
          </a:xfrm>
          <a:prstGeom prst="rect">
            <a:avLst/>
          </a:prstGeom>
          <a:solidFill>
            <a:schemeClr val="bg1">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solidFill>
                <a:prstClr val="white"/>
              </a:solidFill>
            </a:endParaRPr>
          </a:p>
        </p:txBody>
      </p:sp>
      <p:sp>
        <p:nvSpPr>
          <p:cNvPr id="2" name="Title 1"/>
          <p:cNvSpPr>
            <a:spLocks noGrp="1"/>
          </p:cNvSpPr>
          <p:nvPr>
            <p:ph type="title"/>
          </p:nvPr>
        </p:nvSpPr>
        <p:spPr>
          <a:xfrm>
            <a:off x="132048" y="199524"/>
            <a:ext cx="10515600" cy="631595"/>
          </a:xfrm>
        </p:spPr>
        <p:txBody>
          <a:bodyPr>
            <a:normAutofit/>
          </a:bodyPr>
          <a:lstStyle/>
          <a:p>
            <a:r>
              <a:rPr lang="en-US" sz="3000" dirty="0" err="1"/>
              <a:t>Příčiny</a:t>
            </a:r>
            <a:r>
              <a:rPr lang="en-US" sz="3000" dirty="0"/>
              <a:t> </a:t>
            </a:r>
            <a:r>
              <a:rPr lang="en-US" sz="3000" dirty="0" err="1"/>
              <a:t>hospitalizací</a:t>
            </a:r>
            <a:r>
              <a:rPr lang="en-US" sz="3000" dirty="0"/>
              <a:t> (</a:t>
            </a:r>
            <a:r>
              <a:rPr lang="en-US" sz="3000" dirty="0" err="1"/>
              <a:t>hlavní</a:t>
            </a:r>
            <a:r>
              <a:rPr lang="en-US" sz="3000" dirty="0"/>
              <a:t> </a:t>
            </a:r>
            <a:r>
              <a:rPr lang="en-US" sz="3000" dirty="0" err="1"/>
              <a:t>diagnóza</a:t>
            </a:r>
            <a:r>
              <a:rPr lang="en-US" sz="3000" dirty="0"/>
              <a:t>) </a:t>
            </a:r>
            <a:r>
              <a:rPr lang="en-US" sz="3000" dirty="0" err="1"/>
              <a:t>obyvatel</a:t>
            </a:r>
            <a:r>
              <a:rPr lang="en-US" sz="3000" dirty="0"/>
              <a:t> </a:t>
            </a:r>
            <a:r>
              <a:rPr lang="cs-CZ" sz="3000" dirty="0"/>
              <a:t>LBK</a:t>
            </a:r>
            <a:r>
              <a:rPr lang="en-US" sz="3000" dirty="0"/>
              <a:t> </a:t>
            </a:r>
            <a:r>
              <a:rPr lang="en-US" sz="3000" dirty="0" err="1"/>
              <a:t>dle</a:t>
            </a:r>
            <a:r>
              <a:rPr lang="en-US" sz="3000" dirty="0"/>
              <a:t> </a:t>
            </a:r>
            <a:r>
              <a:rPr lang="en-US" sz="3000" dirty="0" err="1"/>
              <a:t>věku</a:t>
            </a:r>
            <a:endParaRPr lang="en-US" sz="3000" dirty="0"/>
          </a:p>
        </p:txBody>
      </p:sp>
      <p:sp>
        <p:nvSpPr>
          <p:cNvPr id="21" name="Rectangle 8">
            <a:extLst>
              <a:ext uri="{FF2B5EF4-FFF2-40B4-BE49-F238E27FC236}">
                <a16:creationId xmlns:a16="http://schemas.microsoft.com/office/drawing/2014/main" id="{5050C738-6833-4C14-996D-3E2AAC37DADA}"/>
              </a:ext>
            </a:extLst>
          </p:cNvPr>
          <p:cNvSpPr/>
          <p:nvPr/>
        </p:nvSpPr>
        <p:spPr>
          <a:xfrm>
            <a:off x="9222345" y="5884138"/>
            <a:ext cx="1625218" cy="307777"/>
          </a:xfrm>
          <a:prstGeom prst="rect">
            <a:avLst/>
          </a:prstGeom>
        </p:spPr>
        <p:txBody>
          <a:bodyPr wrap="square">
            <a:spAutoFit/>
          </a:bodyPr>
          <a:lstStyle/>
          <a:p>
            <a:r>
              <a:rPr kumimoji="1" lang="en-US" sz="1400" dirty="0">
                <a:solidFill>
                  <a:prstClr val="black"/>
                </a:solidFill>
                <a:latin typeface="Arial" pitchFamily="34" charset="0"/>
                <a:cs typeface="Arial" pitchFamily="34" charset="0"/>
              </a:rPr>
              <a:t>V</a:t>
            </a:r>
            <a:r>
              <a:rPr kumimoji="1" lang="cs-CZ" sz="1400" dirty="0">
                <a:solidFill>
                  <a:prstClr val="black"/>
                </a:solidFill>
                <a:latin typeface="Arial" pitchFamily="34" charset="0"/>
                <a:cs typeface="Arial" pitchFamily="34" charset="0"/>
              </a:rPr>
              <a:t>ěk pacientů</a:t>
            </a:r>
            <a:endParaRPr lang="cs-CZ" sz="1400" dirty="0">
              <a:solidFill>
                <a:prstClr val="black"/>
              </a:solidFill>
            </a:endParaRPr>
          </a:p>
        </p:txBody>
      </p:sp>
      <p:sp>
        <p:nvSpPr>
          <p:cNvPr id="22" name="Rectangle 9">
            <a:extLst>
              <a:ext uri="{FF2B5EF4-FFF2-40B4-BE49-F238E27FC236}">
                <a16:creationId xmlns:a16="http://schemas.microsoft.com/office/drawing/2014/main" id="{715FBE71-D621-4D2A-B7BA-AEA771700501}"/>
              </a:ext>
            </a:extLst>
          </p:cNvPr>
          <p:cNvSpPr/>
          <p:nvPr/>
        </p:nvSpPr>
        <p:spPr>
          <a:xfrm rot="16200000">
            <a:off x="6897964" y="3366260"/>
            <a:ext cx="1579278" cy="307777"/>
          </a:xfrm>
          <a:prstGeom prst="rect">
            <a:avLst/>
          </a:prstGeom>
        </p:spPr>
        <p:txBody>
          <a:bodyPr wrap="none">
            <a:spAutoFit/>
          </a:bodyPr>
          <a:lstStyle/>
          <a:p>
            <a:r>
              <a:rPr kumimoji="1" lang="pl-PL" sz="1400" dirty="0">
                <a:solidFill>
                  <a:prstClr val="black"/>
                </a:solidFill>
                <a:latin typeface="Arial" pitchFamily="34" charset="0"/>
                <a:cs typeface="Arial" pitchFamily="34" charset="0"/>
              </a:rPr>
              <a:t>Hospitalizace (%)</a:t>
            </a:r>
            <a:endParaRPr lang="cs-CZ" sz="1400" dirty="0">
              <a:solidFill>
                <a:prstClr val="black"/>
              </a:solidFill>
            </a:endParaRPr>
          </a:p>
        </p:txBody>
      </p:sp>
      <p:sp>
        <p:nvSpPr>
          <p:cNvPr id="41" name="TextovéPole 40">
            <a:extLst>
              <a:ext uri="{FF2B5EF4-FFF2-40B4-BE49-F238E27FC236}">
                <a16:creationId xmlns:a16="http://schemas.microsoft.com/office/drawing/2014/main" id="{724C285D-38CE-4468-8A18-0247AB91D45B}"/>
              </a:ext>
            </a:extLst>
          </p:cNvPr>
          <p:cNvSpPr txBox="1"/>
          <p:nvPr/>
        </p:nvSpPr>
        <p:spPr>
          <a:xfrm>
            <a:off x="9222345" y="1151485"/>
            <a:ext cx="1894285" cy="369332"/>
          </a:xfrm>
          <a:prstGeom prst="rect">
            <a:avLst/>
          </a:prstGeom>
          <a:noFill/>
        </p:spPr>
        <p:txBody>
          <a:bodyPr wrap="square" rtlCol="0">
            <a:spAutoFit/>
          </a:bodyPr>
          <a:lstStyle/>
          <a:p>
            <a:r>
              <a:rPr lang="cs-CZ" b="1" dirty="0"/>
              <a:t>Česká republika</a:t>
            </a:r>
          </a:p>
        </p:txBody>
      </p:sp>
      <p:sp>
        <p:nvSpPr>
          <p:cNvPr id="42" name="TextovéPole 41">
            <a:extLst>
              <a:ext uri="{FF2B5EF4-FFF2-40B4-BE49-F238E27FC236}">
                <a16:creationId xmlns:a16="http://schemas.microsoft.com/office/drawing/2014/main" id="{2AA68EB3-216F-42D7-BC89-5C42DBD53B83}"/>
              </a:ext>
            </a:extLst>
          </p:cNvPr>
          <p:cNvSpPr txBox="1"/>
          <p:nvPr/>
        </p:nvSpPr>
        <p:spPr>
          <a:xfrm>
            <a:off x="1820678" y="1149799"/>
            <a:ext cx="1999291" cy="369332"/>
          </a:xfrm>
          <a:prstGeom prst="rect">
            <a:avLst/>
          </a:prstGeom>
          <a:noFill/>
        </p:spPr>
        <p:txBody>
          <a:bodyPr wrap="square" rtlCol="0">
            <a:spAutoFit/>
          </a:bodyPr>
          <a:lstStyle/>
          <a:p>
            <a:r>
              <a:rPr lang="cs-CZ" b="1" dirty="0"/>
              <a:t>Liberecký kraj</a:t>
            </a:r>
          </a:p>
        </p:txBody>
      </p:sp>
      <p:graphicFrame>
        <p:nvGraphicFramePr>
          <p:cNvPr id="43" name="Graf 42">
            <a:extLst>
              <a:ext uri="{FF2B5EF4-FFF2-40B4-BE49-F238E27FC236}">
                <a16:creationId xmlns:a16="http://schemas.microsoft.com/office/drawing/2014/main" id="{6555BE90-BAEB-44BC-B67B-8C676A7D759C}"/>
              </a:ext>
            </a:extLst>
          </p:cNvPr>
          <p:cNvGraphicFramePr/>
          <p:nvPr>
            <p:extLst>
              <p:ext uri="{D42A27DB-BD31-4B8C-83A1-F6EECF244321}">
                <p14:modId xmlns:p14="http://schemas.microsoft.com/office/powerpoint/2010/main" val="3066422696"/>
              </p:ext>
            </p:extLst>
          </p:nvPr>
        </p:nvGraphicFramePr>
        <p:xfrm>
          <a:off x="331304" y="1459203"/>
          <a:ext cx="4186992" cy="4551072"/>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4" name="Graf 43">
            <a:extLst>
              <a:ext uri="{FF2B5EF4-FFF2-40B4-BE49-F238E27FC236}">
                <a16:creationId xmlns:a16="http://schemas.microsoft.com/office/drawing/2014/main" id="{E09715AB-4E57-4DA3-92D1-2C5FB131482F}"/>
              </a:ext>
            </a:extLst>
          </p:cNvPr>
          <p:cNvGraphicFramePr/>
          <p:nvPr>
            <p:extLst>
              <p:ext uri="{D42A27DB-BD31-4B8C-83A1-F6EECF244321}">
                <p14:modId xmlns:p14="http://schemas.microsoft.com/office/powerpoint/2010/main" val="58860422"/>
              </p:ext>
            </p:extLst>
          </p:nvPr>
        </p:nvGraphicFramePr>
        <p:xfrm>
          <a:off x="7713179" y="1459203"/>
          <a:ext cx="4186992" cy="4551072"/>
        </p:xfrm>
        <a:graphic>
          <a:graphicData uri="http://schemas.openxmlformats.org/drawingml/2006/chart">
            <c:chart xmlns:c="http://schemas.openxmlformats.org/drawingml/2006/chart" xmlns:r="http://schemas.openxmlformats.org/officeDocument/2006/relationships" r:id="rId3"/>
          </a:graphicData>
        </a:graphic>
      </p:graphicFrame>
      <p:sp>
        <p:nvSpPr>
          <p:cNvPr id="45" name="TextBox 7">
            <a:extLst>
              <a:ext uri="{FF2B5EF4-FFF2-40B4-BE49-F238E27FC236}">
                <a16:creationId xmlns:a16="http://schemas.microsoft.com/office/drawing/2014/main" id="{9B5E8B76-1313-487D-AF9E-7889BAFAD6B2}"/>
              </a:ext>
            </a:extLst>
          </p:cNvPr>
          <p:cNvSpPr txBox="1"/>
          <p:nvPr/>
        </p:nvSpPr>
        <p:spPr>
          <a:xfrm>
            <a:off x="4634032" y="4309788"/>
            <a:ext cx="3164484" cy="2031325"/>
          </a:xfrm>
          <a:prstGeom prst="rect">
            <a:avLst/>
          </a:prstGeom>
          <a:noFill/>
          <a:ln>
            <a:solidFill>
              <a:schemeClr val="bg1"/>
            </a:solidFill>
          </a:ln>
        </p:spPr>
        <p:txBody>
          <a:bodyPr wrap="square" rtlCol="0">
            <a:spAutoFit/>
          </a:bodyPr>
          <a:lstStyle/>
          <a:p>
            <a:r>
              <a:rPr lang="cs-CZ" sz="1400" dirty="0"/>
              <a:t>V zastoupení příčin hospitalizací dle  věkových kategorií pacientů se LBK výrazně neliší od ČR. S rostoucím věkem pacientů narůstá podíl hospitalizací pro nemoci oběhové a dýchací soustavy a naopak relativně ustupují zhoubné nádory. Malignity tvoří největší podíl  hospitalizací ve věkových třídách 50 – 70 let. </a:t>
            </a:r>
          </a:p>
        </p:txBody>
      </p:sp>
    </p:spTree>
    <p:extLst>
      <p:ext uri="{BB962C8B-B14F-4D97-AF65-F5344CB8AC3E}">
        <p14:creationId xmlns:p14="http://schemas.microsoft.com/office/powerpoint/2010/main" val="402223243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6">
            <a:extLst>
              <a:ext uri="{FF2B5EF4-FFF2-40B4-BE49-F238E27FC236}">
                <a16:creationId xmlns:a16="http://schemas.microsoft.com/office/drawing/2014/main" id="{DE4BE380-13B7-431C-9254-19085B5DC0B2}"/>
              </a:ext>
            </a:extLst>
          </p:cNvPr>
          <p:cNvSpPr txBox="1"/>
          <p:nvPr/>
        </p:nvSpPr>
        <p:spPr>
          <a:xfrm>
            <a:off x="287053" y="653725"/>
            <a:ext cx="7733918" cy="307777"/>
          </a:xfrm>
          <a:prstGeom prst="rect">
            <a:avLst/>
          </a:prstGeom>
          <a:noFill/>
        </p:spPr>
        <p:txBody>
          <a:bodyPr wrap="square" rtlCol="0">
            <a:spAutoFit/>
          </a:bodyPr>
          <a:lstStyle/>
          <a:p>
            <a:r>
              <a:rPr lang="cs-CZ" sz="1400" dirty="0">
                <a:solidFill>
                  <a:prstClr val="black"/>
                </a:solidFill>
                <a:latin typeface="Arial" panose="020B0604020202020204" pitchFamily="34" charset="0"/>
                <a:cs typeface="Arial" panose="020B0604020202020204" pitchFamily="34" charset="0"/>
              </a:rPr>
              <a:t>Zdroj dat: NRHOSP 2007-2018</a:t>
            </a:r>
            <a:endParaRPr lang="cs-CZ" sz="1400" b="1" dirty="0">
              <a:solidFill>
                <a:schemeClr val="accent3"/>
              </a:solidFill>
              <a:latin typeface="Arial" panose="020B0604020202020204" pitchFamily="34" charset="0"/>
              <a:cs typeface="Arial" panose="020B0604020202020204" pitchFamily="34" charset="0"/>
            </a:endParaRPr>
          </a:p>
        </p:txBody>
      </p:sp>
      <p:graphicFrame>
        <p:nvGraphicFramePr>
          <p:cNvPr id="18" name="Table 3">
            <a:extLst>
              <a:ext uri="{FF2B5EF4-FFF2-40B4-BE49-F238E27FC236}">
                <a16:creationId xmlns:a16="http://schemas.microsoft.com/office/drawing/2014/main" id="{09CAC415-47AB-47B5-A1CC-89FC4E9F2A60}"/>
              </a:ext>
            </a:extLst>
          </p:cNvPr>
          <p:cNvGraphicFramePr>
            <a:graphicFrameLocks noGrp="1"/>
          </p:cNvGraphicFramePr>
          <p:nvPr>
            <p:extLst>
              <p:ext uri="{D42A27DB-BD31-4B8C-83A1-F6EECF244321}">
                <p14:modId xmlns:p14="http://schemas.microsoft.com/office/powerpoint/2010/main" val="291727063"/>
              </p:ext>
            </p:extLst>
          </p:nvPr>
        </p:nvGraphicFramePr>
        <p:xfrm>
          <a:off x="3324551" y="4183523"/>
          <a:ext cx="2975667" cy="1929512"/>
        </p:xfrm>
        <a:graphic>
          <a:graphicData uri="http://schemas.openxmlformats.org/drawingml/2006/table">
            <a:tbl>
              <a:tblPr>
                <a:tableStyleId>{5C22544A-7EE6-4342-B048-85BDC9FD1C3A}</a:tableStyleId>
              </a:tblPr>
              <a:tblGrid>
                <a:gridCol w="2975667">
                  <a:extLst>
                    <a:ext uri="{9D8B030D-6E8A-4147-A177-3AD203B41FA5}">
                      <a16:colId xmlns:a16="http://schemas.microsoft.com/office/drawing/2014/main" val="253769227"/>
                    </a:ext>
                  </a:extLst>
                </a:gridCol>
              </a:tblGrid>
              <a:tr h="241189">
                <a:tc>
                  <a:txBody>
                    <a:bodyPr/>
                    <a:lstStyle/>
                    <a:p>
                      <a:pPr algn="l" fontAlgn="t"/>
                      <a:r>
                        <a:rPr lang="cs-CZ" sz="1000" b="1" u="none" strike="noStrike" dirty="0">
                          <a:effectLst/>
                          <a:latin typeface="Arial" panose="020B0604020202020204" pitchFamily="34" charset="0"/>
                          <a:cs typeface="Arial" panose="020B0604020202020204" pitchFamily="34" charset="0"/>
                        </a:rPr>
                        <a:t>Psychiatrické diagnózy</a:t>
                      </a:r>
                      <a:endParaRPr lang="cs-CZ"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noFill/>
                  </a:tcPr>
                </a:tc>
                <a:extLst>
                  <a:ext uri="{0D108BD9-81ED-4DB2-BD59-A6C34878D82A}">
                    <a16:rowId xmlns:a16="http://schemas.microsoft.com/office/drawing/2014/main" val="667420032"/>
                  </a:ext>
                </a:extLst>
              </a:tr>
              <a:tr h="241189">
                <a:tc>
                  <a:txBody>
                    <a:bodyPr/>
                    <a:lstStyle/>
                    <a:p>
                      <a:pPr algn="l" fontAlgn="t"/>
                      <a:r>
                        <a:rPr lang="pt-BR" sz="1000" b="1" u="none" strike="noStrike" dirty="0">
                          <a:effectLst/>
                          <a:latin typeface="Arial" panose="020B0604020202020204" pitchFamily="34" charset="0"/>
                          <a:cs typeface="Arial" panose="020B0604020202020204" pitchFamily="34" charset="0"/>
                        </a:rPr>
                        <a:t>Nemoci cévní a dýchací soustavy</a:t>
                      </a:r>
                      <a:endParaRPr lang="pt-BR"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noFill/>
                  </a:tcPr>
                </a:tc>
                <a:extLst>
                  <a:ext uri="{0D108BD9-81ED-4DB2-BD59-A6C34878D82A}">
                    <a16:rowId xmlns:a16="http://schemas.microsoft.com/office/drawing/2014/main" val="1522286709"/>
                  </a:ext>
                </a:extLst>
              </a:tr>
              <a:tr h="241189">
                <a:tc>
                  <a:txBody>
                    <a:bodyPr/>
                    <a:lstStyle/>
                    <a:p>
                      <a:pPr algn="l" fontAlgn="t"/>
                      <a:r>
                        <a:rPr lang="cs-CZ" sz="1000" b="1" u="none" strike="noStrike" dirty="0">
                          <a:effectLst/>
                          <a:latin typeface="Arial" panose="020B0604020202020204" pitchFamily="34" charset="0"/>
                          <a:cs typeface="Arial" panose="020B0604020202020204" pitchFamily="34" charset="0"/>
                        </a:rPr>
                        <a:t>Nemoci trávící, močové a pohlavní soustavy</a:t>
                      </a:r>
                      <a:endParaRPr lang="cs-CZ"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noFill/>
                  </a:tcPr>
                </a:tc>
                <a:extLst>
                  <a:ext uri="{0D108BD9-81ED-4DB2-BD59-A6C34878D82A}">
                    <a16:rowId xmlns:a16="http://schemas.microsoft.com/office/drawing/2014/main" val="108454012"/>
                  </a:ext>
                </a:extLst>
              </a:tr>
              <a:tr h="241189">
                <a:tc>
                  <a:txBody>
                    <a:bodyPr/>
                    <a:lstStyle/>
                    <a:p>
                      <a:pPr algn="l" fontAlgn="t"/>
                      <a:r>
                        <a:rPr lang="cs-CZ" sz="1000" b="1" u="none" strike="noStrike" dirty="0">
                          <a:effectLst/>
                          <a:latin typeface="Arial" panose="020B0604020202020204" pitchFamily="34" charset="0"/>
                          <a:cs typeface="Arial" panose="020B0604020202020204" pitchFamily="34" charset="0"/>
                        </a:rPr>
                        <a:t>Nemoci svalové, kosterní soustavy a kůže</a:t>
                      </a:r>
                      <a:endParaRPr lang="cs-CZ"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noFill/>
                  </a:tcPr>
                </a:tc>
                <a:extLst>
                  <a:ext uri="{0D108BD9-81ED-4DB2-BD59-A6C34878D82A}">
                    <a16:rowId xmlns:a16="http://schemas.microsoft.com/office/drawing/2014/main" val="3879223125"/>
                  </a:ext>
                </a:extLst>
              </a:tr>
              <a:tr h="241189">
                <a:tc>
                  <a:txBody>
                    <a:bodyPr/>
                    <a:lstStyle/>
                    <a:p>
                      <a:pPr algn="l" fontAlgn="t"/>
                      <a:r>
                        <a:rPr lang="cs-CZ" sz="1000" b="1" u="none" strike="noStrike" dirty="0">
                          <a:effectLst/>
                          <a:latin typeface="Arial" panose="020B0604020202020204" pitchFamily="34" charset="0"/>
                          <a:cs typeface="Arial" panose="020B0604020202020204" pitchFamily="34" charset="0"/>
                        </a:rPr>
                        <a:t>Novotvary</a:t>
                      </a:r>
                      <a:endParaRPr lang="cs-CZ"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noFill/>
                  </a:tcPr>
                </a:tc>
                <a:extLst>
                  <a:ext uri="{0D108BD9-81ED-4DB2-BD59-A6C34878D82A}">
                    <a16:rowId xmlns:a16="http://schemas.microsoft.com/office/drawing/2014/main" val="631995471"/>
                  </a:ext>
                </a:extLst>
              </a:tr>
              <a:tr h="241189">
                <a:tc>
                  <a:txBody>
                    <a:bodyPr/>
                    <a:lstStyle/>
                    <a:p>
                      <a:pPr algn="l" fontAlgn="t"/>
                      <a:r>
                        <a:rPr lang="cs-CZ" sz="1000" b="1" u="none" strike="noStrike" dirty="0">
                          <a:effectLst/>
                          <a:latin typeface="Arial" panose="020B0604020202020204" pitchFamily="34" charset="0"/>
                          <a:cs typeface="Arial" panose="020B0604020202020204" pitchFamily="34" charset="0"/>
                        </a:rPr>
                        <a:t>Těhotenství, porod, šestinedělí</a:t>
                      </a:r>
                      <a:endParaRPr lang="cs-CZ"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noFill/>
                  </a:tcPr>
                </a:tc>
                <a:extLst>
                  <a:ext uri="{0D108BD9-81ED-4DB2-BD59-A6C34878D82A}">
                    <a16:rowId xmlns:a16="http://schemas.microsoft.com/office/drawing/2014/main" val="91195923"/>
                  </a:ext>
                </a:extLst>
              </a:tr>
              <a:tr h="241189">
                <a:tc>
                  <a:txBody>
                    <a:bodyPr/>
                    <a:lstStyle/>
                    <a:p>
                      <a:pPr algn="l" fontAlgn="t"/>
                      <a:r>
                        <a:rPr lang="cs-CZ" sz="1000" b="1" u="none" strike="noStrike" dirty="0">
                          <a:effectLst/>
                          <a:latin typeface="Arial" panose="020B0604020202020204" pitchFamily="34" charset="0"/>
                          <a:cs typeface="Arial" panose="020B0604020202020204" pitchFamily="34" charset="0"/>
                        </a:rPr>
                        <a:t>Nemoci nervové soustavy, oka a ucha</a:t>
                      </a:r>
                      <a:endParaRPr lang="cs-CZ"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noFill/>
                  </a:tcPr>
                </a:tc>
                <a:extLst>
                  <a:ext uri="{0D108BD9-81ED-4DB2-BD59-A6C34878D82A}">
                    <a16:rowId xmlns:a16="http://schemas.microsoft.com/office/drawing/2014/main" val="437263809"/>
                  </a:ext>
                </a:extLst>
              </a:tr>
              <a:tr h="241189">
                <a:tc>
                  <a:txBody>
                    <a:bodyPr/>
                    <a:lstStyle/>
                    <a:p>
                      <a:pPr algn="l" fontAlgn="t"/>
                      <a:r>
                        <a:rPr lang="cs-CZ" sz="1000" b="1" u="none" strike="noStrike" dirty="0">
                          <a:effectLst/>
                          <a:latin typeface="Arial" panose="020B0604020202020204" pitchFamily="34" charset="0"/>
                          <a:cs typeface="Arial" panose="020B0604020202020204" pitchFamily="34" charset="0"/>
                        </a:rPr>
                        <a:t>Ostatní</a:t>
                      </a:r>
                      <a:endParaRPr lang="cs-CZ"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noFill/>
                  </a:tcPr>
                </a:tc>
                <a:extLst>
                  <a:ext uri="{0D108BD9-81ED-4DB2-BD59-A6C34878D82A}">
                    <a16:rowId xmlns:a16="http://schemas.microsoft.com/office/drawing/2014/main" val="2174451007"/>
                  </a:ext>
                </a:extLst>
              </a:tr>
            </a:tbl>
          </a:graphicData>
        </a:graphic>
      </p:graphicFrame>
      <p:sp>
        <p:nvSpPr>
          <p:cNvPr id="19" name="Rectangle 2">
            <a:extLst>
              <a:ext uri="{FF2B5EF4-FFF2-40B4-BE49-F238E27FC236}">
                <a16:creationId xmlns:a16="http://schemas.microsoft.com/office/drawing/2014/main" id="{6A8C1BB4-DA1F-4B16-B7C7-81527E690E4D}"/>
              </a:ext>
            </a:extLst>
          </p:cNvPr>
          <p:cNvSpPr/>
          <p:nvPr/>
        </p:nvSpPr>
        <p:spPr>
          <a:xfrm>
            <a:off x="3127986" y="4224001"/>
            <a:ext cx="144000" cy="144000"/>
          </a:xfrm>
          <a:prstGeom prst="rect">
            <a:avLst/>
          </a:prstGeom>
          <a:solidFill>
            <a:srgbClr val="FF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solidFill>
                <a:prstClr val="white"/>
              </a:solidFill>
            </a:endParaRPr>
          </a:p>
        </p:txBody>
      </p:sp>
      <p:sp>
        <p:nvSpPr>
          <p:cNvPr id="20" name="Rectangle 11">
            <a:extLst>
              <a:ext uri="{FF2B5EF4-FFF2-40B4-BE49-F238E27FC236}">
                <a16:creationId xmlns:a16="http://schemas.microsoft.com/office/drawing/2014/main" id="{4A56156F-D36A-427E-BBCF-A96DFB760C9D}"/>
              </a:ext>
            </a:extLst>
          </p:cNvPr>
          <p:cNvSpPr/>
          <p:nvPr/>
        </p:nvSpPr>
        <p:spPr>
          <a:xfrm>
            <a:off x="3127986" y="4465098"/>
            <a:ext cx="144000" cy="144000"/>
          </a:xfrm>
          <a:prstGeom prst="rect">
            <a:avLst/>
          </a:prstGeom>
          <a:solidFill>
            <a:srgbClr val="FF99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solidFill>
                <a:prstClr val="white"/>
              </a:solidFill>
            </a:endParaRPr>
          </a:p>
        </p:txBody>
      </p:sp>
      <p:sp>
        <p:nvSpPr>
          <p:cNvPr id="21" name="Rectangle 12">
            <a:extLst>
              <a:ext uri="{FF2B5EF4-FFF2-40B4-BE49-F238E27FC236}">
                <a16:creationId xmlns:a16="http://schemas.microsoft.com/office/drawing/2014/main" id="{871EE77D-6D58-4EEF-B106-F9749FD07028}"/>
              </a:ext>
            </a:extLst>
          </p:cNvPr>
          <p:cNvSpPr/>
          <p:nvPr/>
        </p:nvSpPr>
        <p:spPr>
          <a:xfrm>
            <a:off x="3127986" y="4706195"/>
            <a:ext cx="144000" cy="144000"/>
          </a:xfrm>
          <a:prstGeom prst="rect">
            <a:avLst/>
          </a:prstGeom>
          <a:solidFill>
            <a:srgbClr val="92D05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solidFill>
                <a:prstClr val="white"/>
              </a:solidFill>
            </a:endParaRPr>
          </a:p>
        </p:txBody>
      </p:sp>
      <p:sp>
        <p:nvSpPr>
          <p:cNvPr id="22" name="Rectangle 14">
            <a:extLst>
              <a:ext uri="{FF2B5EF4-FFF2-40B4-BE49-F238E27FC236}">
                <a16:creationId xmlns:a16="http://schemas.microsoft.com/office/drawing/2014/main" id="{6A94E461-C40B-4FAC-8486-8C79A530F700}"/>
              </a:ext>
            </a:extLst>
          </p:cNvPr>
          <p:cNvSpPr/>
          <p:nvPr/>
        </p:nvSpPr>
        <p:spPr>
          <a:xfrm>
            <a:off x="3127986" y="4947292"/>
            <a:ext cx="144000" cy="144000"/>
          </a:xfrm>
          <a:prstGeom prst="rect">
            <a:avLst/>
          </a:prstGeom>
          <a:solidFill>
            <a:srgbClr val="33CCFF"/>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solidFill>
                <a:prstClr val="white"/>
              </a:solidFill>
            </a:endParaRPr>
          </a:p>
        </p:txBody>
      </p:sp>
      <p:sp>
        <p:nvSpPr>
          <p:cNvPr id="36" name="Rectangle 15">
            <a:extLst>
              <a:ext uri="{FF2B5EF4-FFF2-40B4-BE49-F238E27FC236}">
                <a16:creationId xmlns:a16="http://schemas.microsoft.com/office/drawing/2014/main" id="{529B30EE-ABC8-4721-B57D-30193064CFC3}"/>
              </a:ext>
            </a:extLst>
          </p:cNvPr>
          <p:cNvSpPr/>
          <p:nvPr/>
        </p:nvSpPr>
        <p:spPr>
          <a:xfrm>
            <a:off x="3127986" y="5188389"/>
            <a:ext cx="144000" cy="144000"/>
          </a:xfrm>
          <a:prstGeom prst="rect">
            <a:avLst/>
          </a:prstGeom>
          <a:solidFill>
            <a:srgbClr val="CC99FF"/>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solidFill>
                <a:prstClr val="white"/>
              </a:solidFill>
            </a:endParaRPr>
          </a:p>
        </p:txBody>
      </p:sp>
      <p:sp>
        <p:nvSpPr>
          <p:cNvPr id="37" name="Rectangle 16">
            <a:extLst>
              <a:ext uri="{FF2B5EF4-FFF2-40B4-BE49-F238E27FC236}">
                <a16:creationId xmlns:a16="http://schemas.microsoft.com/office/drawing/2014/main" id="{4636BA64-175D-470A-9D56-9046CD65D02A}"/>
              </a:ext>
            </a:extLst>
          </p:cNvPr>
          <p:cNvSpPr/>
          <p:nvPr/>
        </p:nvSpPr>
        <p:spPr>
          <a:xfrm>
            <a:off x="3127986" y="5429486"/>
            <a:ext cx="144000" cy="144000"/>
          </a:xfrm>
          <a:prstGeom prst="rect">
            <a:avLst/>
          </a:prstGeom>
          <a:solidFill>
            <a:srgbClr val="80008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solidFill>
                <a:prstClr val="white"/>
              </a:solidFill>
            </a:endParaRPr>
          </a:p>
        </p:txBody>
      </p:sp>
      <p:sp>
        <p:nvSpPr>
          <p:cNvPr id="38" name="Rectangle 17">
            <a:extLst>
              <a:ext uri="{FF2B5EF4-FFF2-40B4-BE49-F238E27FC236}">
                <a16:creationId xmlns:a16="http://schemas.microsoft.com/office/drawing/2014/main" id="{1B26420C-F880-4C97-8DBF-A2C602B1EB2E}"/>
              </a:ext>
            </a:extLst>
          </p:cNvPr>
          <p:cNvSpPr/>
          <p:nvPr/>
        </p:nvSpPr>
        <p:spPr>
          <a:xfrm>
            <a:off x="3127986" y="5670583"/>
            <a:ext cx="144000" cy="144000"/>
          </a:xfrm>
          <a:prstGeom prst="rect">
            <a:avLst/>
          </a:prstGeom>
          <a:solidFill>
            <a:srgbClr val="66669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solidFill>
                <a:prstClr val="white"/>
              </a:solidFill>
            </a:endParaRPr>
          </a:p>
        </p:txBody>
      </p:sp>
      <p:sp>
        <p:nvSpPr>
          <p:cNvPr id="39" name="Rectangle 19">
            <a:extLst>
              <a:ext uri="{FF2B5EF4-FFF2-40B4-BE49-F238E27FC236}">
                <a16:creationId xmlns:a16="http://schemas.microsoft.com/office/drawing/2014/main" id="{C0C13E91-ED37-4626-B1D9-616344F99B26}"/>
              </a:ext>
            </a:extLst>
          </p:cNvPr>
          <p:cNvSpPr/>
          <p:nvPr/>
        </p:nvSpPr>
        <p:spPr>
          <a:xfrm>
            <a:off x="3127986" y="5911682"/>
            <a:ext cx="144000" cy="144000"/>
          </a:xfrm>
          <a:prstGeom prst="rect">
            <a:avLst/>
          </a:prstGeom>
          <a:solidFill>
            <a:schemeClr val="bg1">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solidFill>
                <a:prstClr val="white"/>
              </a:solidFill>
            </a:endParaRPr>
          </a:p>
        </p:txBody>
      </p:sp>
      <p:graphicFrame>
        <p:nvGraphicFramePr>
          <p:cNvPr id="4" name="Graf 3">
            <a:extLst>
              <a:ext uri="{FF2B5EF4-FFF2-40B4-BE49-F238E27FC236}">
                <a16:creationId xmlns:a16="http://schemas.microsoft.com/office/drawing/2014/main" id="{C2AC31B7-B64E-4F0A-ABBB-061DCEFAFABD}"/>
              </a:ext>
            </a:extLst>
          </p:cNvPr>
          <p:cNvGraphicFramePr/>
          <p:nvPr>
            <p:extLst>
              <p:ext uri="{D42A27DB-BD31-4B8C-83A1-F6EECF244321}">
                <p14:modId xmlns:p14="http://schemas.microsoft.com/office/powerpoint/2010/main" val="2299545318"/>
              </p:ext>
            </p:extLst>
          </p:nvPr>
        </p:nvGraphicFramePr>
        <p:xfrm>
          <a:off x="-294896" y="1459203"/>
          <a:ext cx="4805937" cy="2493283"/>
        </p:xfrm>
        <a:graphic>
          <a:graphicData uri="http://schemas.openxmlformats.org/drawingml/2006/chart">
            <c:chart xmlns:c="http://schemas.openxmlformats.org/drawingml/2006/chart" xmlns:r="http://schemas.openxmlformats.org/officeDocument/2006/relationships" r:id="rId2"/>
          </a:graphicData>
        </a:graphic>
      </p:graphicFrame>
      <p:sp>
        <p:nvSpPr>
          <p:cNvPr id="41" name="TextBox 6">
            <a:extLst>
              <a:ext uri="{FF2B5EF4-FFF2-40B4-BE49-F238E27FC236}">
                <a16:creationId xmlns:a16="http://schemas.microsoft.com/office/drawing/2014/main" id="{6638EAB3-AF4A-4D4F-BEB7-A9517DB3301E}"/>
              </a:ext>
            </a:extLst>
          </p:cNvPr>
          <p:cNvSpPr txBox="1"/>
          <p:nvPr/>
        </p:nvSpPr>
        <p:spPr>
          <a:xfrm>
            <a:off x="1516373" y="1054325"/>
            <a:ext cx="1083951" cy="338554"/>
          </a:xfrm>
          <a:prstGeom prst="rect">
            <a:avLst/>
          </a:prstGeom>
          <a:noFill/>
        </p:spPr>
        <p:txBody>
          <a:bodyPr wrap="none" rtlCol="0">
            <a:spAutoFit/>
          </a:bodyPr>
          <a:lstStyle/>
          <a:p>
            <a:r>
              <a:rPr lang="cs-CZ" sz="1600" b="1" kern="0" dirty="0">
                <a:solidFill>
                  <a:srgbClr val="000000"/>
                </a:solidFill>
              </a:rPr>
              <a:t>Celkem ČR</a:t>
            </a:r>
          </a:p>
        </p:txBody>
      </p:sp>
      <p:sp>
        <p:nvSpPr>
          <p:cNvPr id="44" name="TextBox 7">
            <a:extLst>
              <a:ext uri="{FF2B5EF4-FFF2-40B4-BE49-F238E27FC236}">
                <a16:creationId xmlns:a16="http://schemas.microsoft.com/office/drawing/2014/main" id="{40C8DB1F-2F13-46E6-8552-73CC1D4F44C9}"/>
              </a:ext>
            </a:extLst>
          </p:cNvPr>
          <p:cNvSpPr txBox="1"/>
          <p:nvPr/>
        </p:nvSpPr>
        <p:spPr>
          <a:xfrm>
            <a:off x="8109857" y="2352231"/>
            <a:ext cx="3823855" cy="3022525"/>
          </a:xfrm>
          <a:prstGeom prst="rect">
            <a:avLst/>
          </a:prstGeom>
          <a:noFill/>
          <a:ln>
            <a:noFill/>
          </a:ln>
        </p:spPr>
        <p:txBody>
          <a:bodyPr wrap="none" rtlCol="0">
            <a:noAutofit/>
          </a:bodyPr>
          <a:lstStyle/>
          <a:p>
            <a:r>
              <a:rPr lang="cs-CZ" sz="1400" kern="0" dirty="0">
                <a:solidFill>
                  <a:srgbClr val="000000"/>
                </a:solidFill>
              </a:rPr>
              <a:t>Struktura jednotlivých skupin příčin hospitalizací</a:t>
            </a:r>
          </a:p>
          <a:p>
            <a:r>
              <a:rPr lang="cs-CZ" sz="1400" kern="0" dirty="0">
                <a:solidFill>
                  <a:srgbClr val="000000"/>
                </a:solidFill>
              </a:rPr>
              <a:t>není u pacientů s bydlištěm v LBK</a:t>
            </a:r>
          </a:p>
          <a:p>
            <a:r>
              <a:rPr lang="cs-CZ" sz="1400" kern="0" dirty="0">
                <a:solidFill>
                  <a:srgbClr val="000000"/>
                </a:solidFill>
              </a:rPr>
              <a:t>výrazně odlišná od celé ČR.</a:t>
            </a:r>
          </a:p>
        </p:txBody>
      </p:sp>
      <p:sp>
        <p:nvSpPr>
          <p:cNvPr id="2" name="Title 1"/>
          <p:cNvSpPr>
            <a:spLocks noGrp="1"/>
          </p:cNvSpPr>
          <p:nvPr>
            <p:ph type="title"/>
          </p:nvPr>
        </p:nvSpPr>
        <p:spPr/>
        <p:txBody>
          <a:bodyPr>
            <a:normAutofit/>
          </a:bodyPr>
          <a:lstStyle/>
          <a:p>
            <a:r>
              <a:rPr lang="en-US" dirty="0" err="1"/>
              <a:t>Příčiny</a:t>
            </a:r>
            <a:r>
              <a:rPr lang="en-US" dirty="0"/>
              <a:t> </a:t>
            </a:r>
            <a:r>
              <a:rPr lang="en-US" dirty="0" err="1"/>
              <a:t>hospitalizací</a:t>
            </a:r>
            <a:r>
              <a:rPr lang="en-US" dirty="0"/>
              <a:t> (</a:t>
            </a:r>
            <a:r>
              <a:rPr lang="en-US" dirty="0" err="1"/>
              <a:t>hlavní</a:t>
            </a:r>
            <a:r>
              <a:rPr lang="en-US" dirty="0"/>
              <a:t> </a:t>
            </a:r>
            <a:r>
              <a:rPr lang="en-US" dirty="0" err="1"/>
              <a:t>diagnóza</a:t>
            </a:r>
            <a:r>
              <a:rPr lang="en-US" dirty="0"/>
              <a:t>)</a:t>
            </a:r>
          </a:p>
        </p:txBody>
      </p:sp>
      <p:graphicFrame>
        <p:nvGraphicFramePr>
          <p:cNvPr id="23" name="Graf 22">
            <a:extLst>
              <a:ext uri="{FF2B5EF4-FFF2-40B4-BE49-F238E27FC236}">
                <a16:creationId xmlns:a16="http://schemas.microsoft.com/office/drawing/2014/main" id="{AB183365-321A-457F-9D98-5A873CFC26F4}"/>
              </a:ext>
            </a:extLst>
          </p:cNvPr>
          <p:cNvGraphicFramePr/>
          <p:nvPr>
            <p:extLst/>
          </p:nvPr>
        </p:nvGraphicFramePr>
        <p:xfrm>
          <a:off x="3963595" y="1435693"/>
          <a:ext cx="4805937" cy="2493283"/>
        </p:xfrm>
        <a:graphic>
          <a:graphicData uri="http://schemas.openxmlformats.org/drawingml/2006/chart">
            <c:chart xmlns:c="http://schemas.openxmlformats.org/drawingml/2006/chart" xmlns:r="http://schemas.openxmlformats.org/officeDocument/2006/relationships" r:id="rId3"/>
          </a:graphicData>
        </a:graphic>
      </p:graphicFrame>
      <p:sp>
        <p:nvSpPr>
          <p:cNvPr id="24" name="TextBox 6">
            <a:extLst>
              <a:ext uri="{FF2B5EF4-FFF2-40B4-BE49-F238E27FC236}">
                <a16:creationId xmlns:a16="http://schemas.microsoft.com/office/drawing/2014/main" id="{F2316EF9-22B3-4407-A69B-A7709570391D}"/>
              </a:ext>
            </a:extLst>
          </p:cNvPr>
          <p:cNvSpPr txBox="1"/>
          <p:nvPr/>
        </p:nvSpPr>
        <p:spPr>
          <a:xfrm>
            <a:off x="5516811" y="1054325"/>
            <a:ext cx="1893467" cy="307777"/>
          </a:xfrm>
          <a:prstGeom prst="rect">
            <a:avLst/>
          </a:prstGeom>
          <a:noFill/>
        </p:spPr>
        <p:txBody>
          <a:bodyPr wrap="none" rtlCol="0">
            <a:spAutoFit/>
          </a:bodyPr>
          <a:lstStyle/>
          <a:p>
            <a:r>
              <a:rPr lang="cs-CZ" sz="1400" b="1" kern="0" dirty="0">
                <a:solidFill>
                  <a:srgbClr val="000000"/>
                </a:solidFill>
              </a:rPr>
              <a:t>Bydliště  Liberecký kraj</a:t>
            </a:r>
          </a:p>
        </p:txBody>
      </p:sp>
    </p:spTree>
    <p:extLst>
      <p:ext uri="{BB962C8B-B14F-4D97-AF65-F5344CB8AC3E}">
        <p14:creationId xmlns:p14="http://schemas.microsoft.com/office/powerpoint/2010/main" val="81362956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6">
            <a:extLst>
              <a:ext uri="{FF2B5EF4-FFF2-40B4-BE49-F238E27FC236}">
                <a16:creationId xmlns:a16="http://schemas.microsoft.com/office/drawing/2014/main" id="{DE4BE380-13B7-431C-9254-19085B5DC0B2}"/>
              </a:ext>
            </a:extLst>
          </p:cNvPr>
          <p:cNvSpPr txBox="1"/>
          <p:nvPr/>
        </p:nvSpPr>
        <p:spPr>
          <a:xfrm>
            <a:off x="287053" y="653725"/>
            <a:ext cx="7733918" cy="307777"/>
          </a:xfrm>
          <a:prstGeom prst="rect">
            <a:avLst/>
          </a:prstGeom>
          <a:noFill/>
        </p:spPr>
        <p:txBody>
          <a:bodyPr wrap="square" rtlCol="0">
            <a:spAutoFit/>
          </a:bodyPr>
          <a:lstStyle/>
          <a:p>
            <a:r>
              <a:rPr lang="cs-CZ" sz="1400" dirty="0">
                <a:solidFill>
                  <a:prstClr val="black"/>
                </a:solidFill>
                <a:latin typeface="Arial" panose="020B0604020202020204" pitchFamily="34" charset="0"/>
                <a:cs typeface="Arial" panose="020B0604020202020204" pitchFamily="34" charset="0"/>
              </a:rPr>
              <a:t>Zdroj dat: NRHOSP 2007-2018</a:t>
            </a:r>
            <a:endParaRPr lang="cs-CZ" sz="1400" b="1" dirty="0">
              <a:solidFill>
                <a:schemeClr val="accent3"/>
              </a:solidFill>
              <a:latin typeface="Arial" panose="020B0604020202020204" pitchFamily="34" charset="0"/>
              <a:cs typeface="Arial" panose="020B0604020202020204" pitchFamily="34" charset="0"/>
            </a:endParaRPr>
          </a:p>
        </p:txBody>
      </p:sp>
      <p:sp>
        <p:nvSpPr>
          <p:cNvPr id="2" name="Title 1"/>
          <p:cNvSpPr>
            <a:spLocks noGrp="1"/>
          </p:cNvSpPr>
          <p:nvPr>
            <p:ph type="title"/>
          </p:nvPr>
        </p:nvSpPr>
        <p:spPr/>
        <p:txBody>
          <a:bodyPr>
            <a:normAutofit/>
          </a:bodyPr>
          <a:lstStyle/>
          <a:p>
            <a:r>
              <a:rPr lang="cs-CZ" dirty="0"/>
              <a:t>Počet akutních hospitalizací a hospitalizací s operací</a:t>
            </a:r>
            <a:endParaRPr lang="en-US" dirty="0"/>
          </a:p>
        </p:txBody>
      </p:sp>
      <p:sp>
        <p:nvSpPr>
          <p:cNvPr id="31" name="Obdélník 30"/>
          <p:cNvSpPr/>
          <p:nvPr/>
        </p:nvSpPr>
        <p:spPr>
          <a:xfrm>
            <a:off x="620063" y="1231396"/>
            <a:ext cx="4085432" cy="523220"/>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dirty="0">
                <a:ln>
                  <a:noFill/>
                </a:ln>
                <a:solidFill>
                  <a:srgbClr val="000000"/>
                </a:solidFill>
                <a:effectLst/>
                <a:uLnTx/>
                <a:uFillTx/>
              </a:rPr>
              <a:t>Celkový roční počet akutních hospitalizací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dirty="0">
                <a:ln>
                  <a:noFill/>
                </a:ln>
                <a:solidFill>
                  <a:srgbClr val="000000"/>
                </a:solidFill>
                <a:effectLst/>
                <a:uLnTx/>
                <a:uFillTx/>
              </a:rPr>
              <a:t>obyvatel LBK a obyvatel ČR v letech 2007–2018</a:t>
            </a:r>
            <a:endParaRPr kumimoji="0" lang="cs-CZ" sz="1400" b="0" i="1" u="none" strike="noStrike" kern="0" cap="none" spc="0" normalizeH="0" baseline="0" noProof="0" dirty="0">
              <a:ln>
                <a:noFill/>
              </a:ln>
              <a:solidFill>
                <a:srgbClr val="000000"/>
              </a:solidFill>
              <a:effectLst/>
              <a:uLnTx/>
              <a:uFillTx/>
            </a:endParaRPr>
          </a:p>
        </p:txBody>
      </p:sp>
      <p:sp>
        <p:nvSpPr>
          <p:cNvPr id="32" name="Obdélník 31"/>
          <p:cNvSpPr/>
          <p:nvPr/>
        </p:nvSpPr>
        <p:spPr>
          <a:xfrm>
            <a:off x="4823906" y="1217226"/>
            <a:ext cx="4085432" cy="523220"/>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dirty="0">
                <a:ln>
                  <a:noFill/>
                </a:ln>
                <a:solidFill>
                  <a:srgbClr val="000000"/>
                </a:solidFill>
                <a:effectLst/>
                <a:uLnTx/>
                <a:uFillTx/>
              </a:rPr>
              <a:t>Celkový roční počet akutních hospitalizací s operací  obyvatel LBK a obyvatel ČR v letech 2007–2018</a:t>
            </a:r>
            <a:endParaRPr kumimoji="0" lang="cs-CZ" sz="1400" b="0" i="1" u="none" strike="noStrike" kern="0" cap="none" spc="0" normalizeH="0" baseline="0" noProof="0" dirty="0">
              <a:ln>
                <a:noFill/>
              </a:ln>
              <a:solidFill>
                <a:srgbClr val="000000"/>
              </a:solidFill>
              <a:effectLst/>
              <a:uLnTx/>
              <a:uFillTx/>
            </a:endParaRPr>
          </a:p>
        </p:txBody>
      </p:sp>
      <p:sp>
        <p:nvSpPr>
          <p:cNvPr id="35" name="TextBox 7"/>
          <p:cNvSpPr txBox="1"/>
          <p:nvPr/>
        </p:nvSpPr>
        <p:spPr>
          <a:xfrm>
            <a:off x="8803708" y="2489053"/>
            <a:ext cx="3164574" cy="1815882"/>
          </a:xfrm>
          <a:prstGeom prst="rect">
            <a:avLst/>
          </a:prstGeom>
          <a:noFill/>
          <a:ln>
            <a:noFill/>
          </a:ln>
        </p:spPr>
        <p:txBody>
          <a:bodyPr wrap="square" rtlCol="0">
            <a:spAutoFit/>
          </a:bodyPr>
          <a:lstStyle/>
          <a:p>
            <a:r>
              <a:rPr lang="cs-CZ" sz="1400" dirty="0"/>
              <a:t>Počet hospitalizací obyvatel LBK i obyvatel ČR je víceméně stabilní v čase, podíl hospitalizací obyvatel LBK na celkovém počtu hospitalizací v ČR se pohybuje okolo 4,6 %. V případě počtu hospitalizací, během kterých byla provedena operace, je podíl obyvatel LBK obdobný.</a:t>
            </a:r>
          </a:p>
        </p:txBody>
      </p:sp>
      <p:graphicFrame>
        <p:nvGraphicFramePr>
          <p:cNvPr id="11" name="Chart 7">
            <a:extLst>
              <a:ext uri="{FF2B5EF4-FFF2-40B4-BE49-F238E27FC236}">
                <a16:creationId xmlns:a16="http://schemas.microsoft.com/office/drawing/2014/main" id="{5D7388EA-E189-4CD1-B37B-D6DDD3BC0157}"/>
              </a:ext>
            </a:extLst>
          </p:cNvPr>
          <p:cNvGraphicFramePr/>
          <p:nvPr>
            <p:extLst/>
          </p:nvPr>
        </p:nvGraphicFramePr>
        <p:xfrm>
          <a:off x="4481794" y="2101052"/>
          <a:ext cx="4021048" cy="2987002"/>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2" name="Chart 7">
            <a:extLst>
              <a:ext uri="{FF2B5EF4-FFF2-40B4-BE49-F238E27FC236}">
                <a16:creationId xmlns:a16="http://schemas.microsoft.com/office/drawing/2014/main" id="{88D11243-405C-490A-A6C6-02AD16753446}"/>
              </a:ext>
            </a:extLst>
          </p:cNvPr>
          <p:cNvGraphicFramePr/>
          <p:nvPr>
            <p:extLst/>
          </p:nvPr>
        </p:nvGraphicFramePr>
        <p:xfrm>
          <a:off x="358987" y="2101052"/>
          <a:ext cx="4021048" cy="298700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3" name="Tabulka 12">
            <a:extLst>
              <a:ext uri="{FF2B5EF4-FFF2-40B4-BE49-F238E27FC236}">
                <a16:creationId xmlns:a16="http://schemas.microsoft.com/office/drawing/2014/main" id="{C7236647-A3E8-4BEE-9411-8AC521121539}"/>
              </a:ext>
            </a:extLst>
          </p:cNvPr>
          <p:cNvGraphicFramePr>
            <a:graphicFrameLocks noGrp="1"/>
          </p:cNvGraphicFramePr>
          <p:nvPr>
            <p:extLst/>
          </p:nvPr>
        </p:nvGraphicFramePr>
        <p:xfrm>
          <a:off x="4573927" y="5054951"/>
          <a:ext cx="3928914" cy="161925"/>
        </p:xfrm>
        <a:graphic>
          <a:graphicData uri="http://schemas.openxmlformats.org/drawingml/2006/table">
            <a:tbl>
              <a:tblPr/>
              <a:tblGrid>
                <a:gridCol w="675522">
                  <a:extLst>
                    <a:ext uri="{9D8B030D-6E8A-4147-A177-3AD203B41FA5}">
                      <a16:colId xmlns:a16="http://schemas.microsoft.com/office/drawing/2014/main" val="20000"/>
                    </a:ext>
                  </a:extLst>
                </a:gridCol>
                <a:gridCol w="271116">
                  <a:extLst>
                    <a:ext uri="{9D8B030D-6E8A-4147-A177-3AD203B41FA5}">
                      <a16:colId xmlns:a16="http://schemas.microsoft.com/office/drawing/2014/main" val="20001"/>
                    </a:ext>
                  </a:extLst>
                </a:gridCol>
                <a:gridCol w="271116">
                  <a:extLst>
                    <a:ext uri="{9D8B030D-6E8A-4147-A177-3AD203B41FA5}">
                      <a16:colId xmlns:a16="http://schemas.microsoft.com/office/drawing/2014/main" val="20002"/>
                    </a:ext>
                  </a:extLst>
                </a:gridCol>
                <a:gridCol w="271116">
                  <a:extLst>
                    <a:ext uri="{9D8B030D-6E8A-4147-A177-3AD203B41FA5}">
                      <a16:colId xmlns:a16="http://schemas.microsoft.com/office/drawing/2014/main" val="20003"/>
                    </a:ext>
                  </a:extLst>
                </a:gridCol>
                <a:gridCol w="271116">
                  <a:extLst>
                    <a:ext uri="{9D8B030D-6E8A-4147-A177-3AD203B41FA5}">
                      <a16:colId xmlns:a16="http://schemas.microsoft.com/office/drawing/2014/main" val="20004"/>
                    </a:ext>
                  </a:extLst>
                </a:gridCol>
                <a:gridCol w="271116">
                  <a:extLst>
                    <a:ext uri="{9D8B030D-6E8A-4147-A177-3AD203B41FA5}">
                      <a16:colId xmlns:a16="http://schemas.microsoft.com/office/drawing/2014/main" val="20005"/>
                    </a:ext>
                  </a:extLst>
                </a:gridCol>
                <a:gridCol w="271116">
                  <a:extLst>
                    <a:ext uri="{9D8B030D-6E8A-4147-A177-3AD203B41FA5}">
                      <a16:colId xmlns:a16="http://schemas.microsoft.com/office/drawing/2014/main" val="20006"/>
                    </a:ext>
                  </a:extLst>
                </a:gridCol>
                <a:gridCol w="271116">
                  <a:extLst>
                    <a:ext uri="{9D8B030D-6E8A-4147-A177-3AD203B41FA5}">
                      <a16:colId xmlns:a16="http://schemas.microsoft.com/office/drawing/2014/main" val="20007"/>
                    </a:ext>
                  </a:extLst>
                </a:gridCol>
                <a:gridCol w="271116">
                  <a:extLst>
                    <a:ext uri="{9D8B030D-6E8A-4147-A177-3AD203B41FA5}">
                      <a16:colId xmlns:a16="http://schemas.microsoft.com/office/drawing/2014/main" val="20008"/>
                    </a:ext>
                  </a:extLst>
                </a:gridCol>
                <a:gridCol w="271116">
                  <a:extLst>
                    <a:ext uri="{9D8B030D-6E8A-4147-A177-3AD203B41FA5}">
                      <a16:colId xmlns:a16="http://schemas.microsoft.com/office/drawing/2014/main" val="20009"/>
                    </a:ext>
                  </a:extLst>
                </a:gridCol>
                <a:gridCol w="271116">
                  <a:extLst>
                    <a:ext uri="{9D8B030D-6E8A-4147-A177-3AD203B41FA5}">
                      <a16:colId xmlns:a16="http://schemas.microsoft.com/office/drawing/2014/main" val="20010"/>
                    </a:ext>
                  </a:extLst>
                </a:gridCol>
                <a:gridCol w="271116">
                  <a:extLst>
                    <a:ext uri="{9D8B030D-6E8A-4147-A177-3AD203B41FA5}">
                      <a16:colId xmlns:a16="http://schemas.microsoft.com/office/drawing/2014/main" val="20011"/>
                    </a:ext>
                  </a:extLst>
                </a:gridCol>
                <a:gridCol w="271116">
                  <a:extLst>
                    <a:ext uri="{9D8B030D-6E8A-4147-A177-3AD203B41FA5}">
                      <a16:colId xmlns:a16="http://schemas.microsoft.com/office/drawing/2014/main" val="20012"/>
                    </a:ext>
                  </a:extLst>
                </a:gridCol>
              </a:tblGrid>
              <a:tr h="13716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r>
                        <a:rPr lang="cs-CZ" sz="1000" b="0" u="none" strike="noStrike" dirty="0">
                          <a:effectLst/>
                        </a:rPr>
                        <a:t>% LBK z ČR:</a:t>
                      </a:r>
                      <a:endParaRPr lang="cs-CZ" sz="1000" b="0"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000" b="0" i="0" u="none" strike="noStrike" dirty="0">
                          <a:solidFill>
                            <a:srgbClr val="000000"/>
                          </a:solidFill>
                          <a:effectLst/>
                          <a:latin typeface="Calibri" panose="020F0502020204030204" pitchFamily="34" charset="0"/>
                        </a:rPr>
                        <a:t>4,8</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0000"/>
                          </a:solidFill>
                          <a:effectLst/>
                          <a:latin typeface="Calibri" panose="020F0502020204030204" pitchFamily="34" charset="0"/>
                        </a:rPr>
                        <a:t>4,9</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0000"/>
                          </a:solidFill>
                          <a:effectLst/>
                          <a:latin typeface="Calibri" panose="020F0502020204030204" pitchFamily="34" charset="0"/>
                        </a:rPr>
                        <a:t>4,9</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0000"/>
                          </a:solidFill>
                          <a:effectLst/>
                          <a:latin typeface="Calibri" panose="020F0502020204030204" pitchFamily="34" charset="0"/>
                        </a:rPr>
                        <a:t>4,9</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0000"/>
                          </a:solidFill>
                          <a:effectLst/>
                          <a:latin typeface="Calibri" panose="020F0502020204030204" pitchFamily="34" charset="0"/>
                        </a:rPr>
                        <a:t>5,1</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0000"/>
                          </a:solidFill>
                          <a:effectLst/>
                          <a:latin typeface="Calibri" panose="020F0502020204030204" pitchFamily="34" charset="0"/>
                        </a:rPr>
                        <a:t>5,1</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0000"/>
                          </a:solidFill>
                          <a:effectLst/>
                          <a:latin typeface="Calibri" panose="020F0502020204030204" pitchFamily="34" charset="0"/>
                        </a:rPr>
                        <a:t>4,9</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0000"/>
                          </a:solidFill>
                          <a:effectLst/>
                          <a:latin typeface="Calibri" panose="020F0502020204030204" pitchFamily="34" charset="0"/>
                        </a:rPr>
                        <a:t>4,8</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0000"/>
                          </a:solidFill>
                          <a:effectLst/>
                          <a:latin typeface="Calibri" panose="020F0502020204030204" pitchFamily="34" charset="0"/>
                        </a:rPr>
                        <a:t>4,5</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0000"/>
                          </a:solidFill>
                          <a:effectLst/>
                          <a:latin typeface="Calibri" panose="020F0502020204030204" pitchFamily="34" charset="0"/>
                        </a:rPr>
                        <a:t>4,6</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0000"/>
                          </a:solidFill>
                          <a:effectLst/>
                          <a:latin typeface="Calibri" panose="020F0502020204030204" pitchFamily="34" charset="0"/>
                        </a:rPr>
                        <a:t>4,7</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000" b="0" i="0" u="none" strike="noStrike" dirty="0">
                          <a:solidFill>
                            <a:srgbClr val="000000"/>
                          </a:solidFill>
                          <a:effectLst/>
                          <a:latin typeface="Calibri" panose="020F0502020204030204" pitchFamily="34" charset="0"/>
                        </a:rPr>
                        <a:t>4,6</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14" name="Tabulka 13">
            <a:extLst>
              <a:ext uri="{FF2B5EF4-FFF2-40B4-BE49-F238E27FC236}">
                <a16:creationId xmlns:a16="http://schemas.microsoft.com/office/drawing/2014/main" id="{9B9A82C7-F574-4092-A30D-0321CF5A59A2}"/>
              </a:ext>
            </a:extLst>
          </p:cNvPr>
          <p:cNvGraphicFramePr>
            <a:graphicFrameLocks noGrp="1"/>
          </p:cNvGraphicFramePr>
          <p:nvPr>
            <p:extLst/>
          </p:nvPr>
        </p:nvGraphicFramePr>
        <p:xfrm>
          <a:off x="523223" y="5054951"/>
          <a:ext cx="3698921" cy="161925"/>
        </p:xfrm>
        <a:graphic>
          <a:graphicData uri="http://schemas.openxmlformats.org/drawingml/2006/table">
            <a:tbl>
              <a:tblPr/>
              <a:tblGrid>
                <a:gridCol w="652013">
                  <a:extLst>
                    <a:ext uri="{9D8B030D-6E8A-4147-A177-3AD203B41FA5}">
                      <a16:colId xmlns:a16="http://schemas.microsoft.com/office/drawing/2014/main" val="20000"/>
                    </a:ext>
                  </a:extLst>
                </a:gridCol>
                <a:gridCol w="253909">
                  <a:extLst>
                    <a:ext uri="{9D8B030D-6E8A-4147-A177-3AD203B41FA5}">
                      <a16:colId xmlns:a16="http://schemas.microsoft.com/office/drawing/2014/main" val="20001"/>
                    </a:ext>
                  </a:extLst>
                </a:gridCol>
                <a:gridCol w="253909">
                  <a:extLst>
                    <a:ext uri="{9D8B030D-6E8A-4147-A177-3AD203B41FA5}">
                      <a16:colId xmlns:a16="http://schemas.microsoft.com/office/drawing/2014/main" val="20002"/>
                    </a:ext>
                  </a:extLst>
                </a:gridCol>
                <a:gridCol w="253909">
                  <a:extLst>
                    <a:ext uri="{9D8B030D-6E8A-4147-A177-3AD203B41FA5}">
                      <a16:colId xmlns:a16="http://schemas.microsoft.com/office/drawing/2014/main" val="20003"/>
                    </a:ext>
                  </a:extLst>
                </a:gridCol>
                <a:gridCol w="253909">
                  <a:extLst>
                    <a:ext uri="{9D8B030D-6E8A-4147-A177-3AD203B41FA5}">
                      <a16:colId xmlns:a16="http://schemas.microsoft.com/office/drawing/2014/main" val="20004"/>
                    </a:ext>
                  </a:extLst>
                </a:gridCol>
                <a:gridCol w="253909">
                  <a:extLst>
                    <a:ext uri="{9D8B030D-6E8A-4147-A177-3AD203B41FA5}">
                      <a16:colId xmlns:a16="http://schemas.microsoft.com/office/drawing/2014/main" val="20005"/>
                    </a:ext>
                  </a:extLst>
                </a:gridCol>
                <a:gridCol w="253909">
                  <a:extLst>
                    <a:ext uri="{9D8B030D-6E8A-4147-A177-3AD203B41FA5}">
                      <a16:colId xmlns:a16="http://schemas.microsoft.com/office/drawing/2014/main" val="20006"/>
                    </a:ext>
                  </a:extLst>
                </a:gridCol>
                <a:gridCol w="253909">
                  <a:extLst>
                    <a:ext uri="{9D8B030D-6E8A-4147-A177-3AD203B41FA5}">
                      <a16:colId xmlns:a16="http://schemas.microsoft.com/office/drawing/2014/main" val="20007"/>
                    </a:ext>
                  </a:extLst>
                </a:gridCol>
                <a:gridCol w="253909">
                  <a:extLst>
                    <a:ext uri="{9D8B030D-6E8A-4147-A177-3AD203B41FA5}">
                      <a16:colId xmlns:a16="http://schemas.microsoft.com/office/drawing/2014/main" val="20008"/>
                    </a:ext>
                  </a:extLst>
                </a:gridCol>
                <a:gridCol w="253909">
                  <a:extLst>
                    <a:ext uri="{9D8B030D-6E8A-4147-A177-3AD203B41FA5}">
                      <a16:colId xmlns:a16="http://schemas.microsoft.com/office/drawing/2014/main" val="20009"/>
                    </a:ext>
                  </a:extLst>
                </a:gridCol>
                <a:gridCol w="253909">
                  <a:extLst>
                    <a:ext uri="{9D8B030D-6E8A-4147-A177-3AD203B41FA5}">
                      <a16:colId xmlns:a16="http://schemas.microsoft.com/office/drawing/2014/main" val="20010"/>
                    </a:ext>
                  </a:extLst>
                </a:gridCol>
                <a:gridCol w="253909">
                  <a:extLst>
                    <a:ext uri="{9D8B030D-6E8A-4147-A177-3AD203B41FA5}">
                      <a16:colId xmlns:a16="http://schemas.microsoft.com/office/drawing/2014/main" val="20011"/>
                    </a:ext>
                  </a:extLst>
                </a:gridCol>
                <a:gridCol w="253909">
                  <a:extLst>
                    <a:ext uri="{9D8B030D-6E8A-4147-A177-3AD203B41FA5}">
                      <a16:colId xmlns:a16="http://schemas.microsoft.com/office/drawing/2014/main" val="20012"/>
                    </a:ext>
                  </a:extLst>
                </a:gridCol>
              </a:tblGrid>
              <a:tr h="13716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r>
                        <a:rPr lang="cs-CZ" sz="1000" b="0" u="none" strike="noStrike" dirty="0">
                          <a:effectLst/>
                        </a:rPr>
                        <a:t>% LBK z ČR:</a:t>
                      </a:r>
                      <a:endParaRPr lang="cs-CZ" sz="1000" b="0"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000" b="0" i="0" u="none" strike="noStrike" dirty="0">
                          <a:solidFill>
                            <a:srgbClr val="000000"/>
                          </a:solidFill>
                          <a:effectLst/>
                          <a:latin typeface="Calibri" panose="020F0502020204030204" pitchFamily="34" charset="0"/>
                        </a:rPr>
                        <a:t>4,7</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0000"/>
                          </a:solidFill>
                          <a:effectLst/>
                          <a:latin typeface="Calibri" panose="020F0502020204030204" pitchFamily="34" charset="0"/>
                        </a:rPr>
                        <a:t>4,8</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0000"/>
                          </a:solidFill>
                          <a:effectLst/>
                          <a:latin typeface="Calibri" panose="020F0502020204030204" pitchFamily="34" charset="0"/>
                        </a:rPr>
                        <a:t>4,8</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0000"/>
                          </a:solidFill>
                          <a:effectLst/>
                          <a:latin typeface="Calibri" panose="020F0502020204030204" pitchFamily="34" charset="0"/>
                        </a:rPr>
                        <a:t>4,9</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0000"/>
                          </a:solidFill>
                          <a:effectLst/>
                          <a:latin typeface="Calibri" panose="020F0502020204030204" pitchFamily="34" charset="0"/>
                        </a:rPr>
                        <a:t>4,9</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0000"/>
                          </a:solidFill>
                          <a:effectLst/>
                          <a:latin typeface="Calibri" panose="020F0502020204030204" pitchFamily="34" charset="0"/>
                        </a:rPr>
                        <a:t>4,8</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0000"/>
                          </a:solidFill>
                          <a:effectLst/>
                          <a:latin typeface="Calibri" panose="020F0502020204030204" pitchFamily="34" charset="0"/>
                        </a:rPr>
                        <a:t>4,6</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0000"/>
                          </a:solidFill>
                          <a:effectLst/>
                          <a:latin typeface="Calibri" panose="020F0502020204030204" pitchFamily="34" charset="0"/>
                        </a:rPr>
                        <a:t>4,6</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0000"/>
                          </a:solidFill>
                          <a:effectLst/>
                          <a:latin typeface="Calibri" panose="020F0502020204030204" pitchFamily="34" charset="0"/>
                        </a:rPr>
                        <a:t>4,4</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0000"/>
                          </a:solidFill>
                          <a:effectLst/>
                          <a:latin typeface="Calibri" panose="020F0502020204030204" pitchFamily="34" charset="0"/>
                        </a:rPr>
                        <a:t>4,3</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0000"/>
                          </a:solidFill>
                          <a:effectLst/>
                          <a:latin typeface="Calibri" panose="020F0502020204030204" pitchFamily="34" charset="0"/>
                        </a:rPr>
                        <a:t>4,4</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000" b="0" i="0" u="none" strike="noStrike" dirty="0">
                          <a:solidFill>
                            <a:srgbClr val="000000"/>
                          </a:solidFill>
                          <a:effectLst/>
                          <a:latin typeface="Calibri" panose="020F0502020204030204" pitchFamily="34" charset="0"/>
                        </a:rPr>
                        <a:t>4,3</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9766563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Tabulka 13">
            <a:extLst>
              <a:ext uri="{FF2B5EF4-FFF2-40B4-BE49-F238E27FC236}">
                <a16:creationId xmlns:a16="http://schemas.microsoft.com/office/drawing/2014/main" id="{F1F98E7C-5D73-4D89-B18A-3B38D84CC35D}"/>
              </a:ext>
            </a:extLst>
          </p:cNvPr>
          <p:cNvGraphicFramePr>
            <a:graphicFrameLocks noGrp="1"/>
          </p:cNvGraphicFramePr>
          <p:nvPr>
            <p:extLst>
              <p:ext uri="{D42A27DB-BD31-4B8C-83A1-F6EECF244321}">
                <p14:modId xmlns:p14="http://schemas.microsoft.com/office/powerpoint/2010/main" val="1054137264"/>
              </p:ext>
            </p:extLst>
          </p:nvPr>
        </p:nvGraphicFramePr>
        <p:xfrm>
          <a:off x="811401" y="3019516"/>
          <a:ext cx="8172000" cy="3422880"/>
        </p:xfrm>
        <a:graphic>
          <a:graphicData uri="http://schemas.openxmlformats.org/drawingml/2006/table">
            <a:tbl>
              <a:tblPr/>
              <a:tblGrid>
                <a:gridCol w="3327982">
                  <a:extLst>
                    <a:ext uri="{9D8B030D-6E8A-4147-A177-3AD203B41FA5}">
                      <a16:colId xmlns:a16="http://schemas.microsoft.com/office/drawing/2014/main" val="20000"/>
                    </a:ext>
                  </a:extLst>
                </a:gridCol>
                <a:gridCol w="1732212">
                  <a:extLst>
                    <a:ext uri="{9D8B030D-6E8A-4147-A177-3AD203B41FA5}">
                      <a16:colId xmlns:a16="http://schemas.microsoft.com/office/drawing/2014/main" val="20001"/>
                    </a:ext>
                  </a:extLst>
                </a:gridCol>
                <a:gridCol w="3111806">
                  <a:extLst>
                    <a:ext uri="{9D8B030D-6E8A-4147-A177-3AD203B41FA5}">
                      <a16:colId xmlns:a16="http://schemas.microsoft.com/office/drawing/2014/main" val="3961560574"/>
                    </a:ext>
                  </a:extLst>
                </a:gridCol>
              </a:tblGrid>
              <a:tr h="144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fontAlgn="b"/>
                      <a:r>
                        <a:rPr lang="cs-CZ" sz="1200" b="1" i="0" u="none" strike="noStrike" dirty="0">
                          <a:solidFill>
                            <a:srgbClr val="000000"/>
                          </a:solidFill>
                          <a:effectLst/>
                          <a:latin typeface="Calibri" panose="020F0502020204030204" pitchFamily="34" charset="0"/>
                        </a:rPr>
                        <a:t>Operační</a:t>
                      </a:r>
                      <a:r>
                        <a:rPr lang="cs-CZ" sz="1200" b="1" i="0" u="none" strike="noStrike" baseline="0" dirty="0">
                          <a:solidFill>
                            <a:srgbClr val="000000"/>
                          </a:solidFill>
                          <a:effectLst/>
                          <a:latin typeface="Calibri" panose="020F0502020204030204" pitchFamily="34" charset="0"/>
                        </a:rPr>
                        <a:t> diagnóza (kapitoly MKN-10):</a:t>
                      </a:r>
                      <a:endParaRPr lang="cs-CZ" sz="1200" b="1" i="0" u="none" strike="noStrike" dirty="0">
                        <a:solidFill>
                          <a:srgbClr val="000000"/>
                        </a:solidFill>
                        <a:effectLst/>
                        <a:latin typeface="Calibri" panose="020F0502020204030204" pitchFamily="34" charset="0"/>
                      </a:endParaRPr>
                    </a:p>
                  </a:txBody>
                  <a:tcPr marL="0" marR="0" marT="0" marB="0" anchor="b">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fontAlgn="b"/>
                      <a:endParaRPr lang="cs-CZ" sz="900" b="1" i="0" u="none" strike="noStrike" dirty="0">
                        <a:solidFill>
                          <a:srgbClr val="000000"/>
                        </a:solidFill>
                        <a:effectLst/>
                        <a:latin typeface="Calibri" panose="020F0502020204030204" pitchFamily="34" charset="0"/>
                      </a:endParaRPr>
                    </a:p>
                  </a:txBody>
                  <a:tcPr marL="0" marR="0" marT="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l" fontAlgn="b"/>
                      <a:endParaRPr lang="cs-CZ" sz="900" b="1" i="0" u="none" strike="noStrike" dirty="0">
                        <a:solidFill>
                          <a:srgbClr val="000000"/>
                        </a:solidFill>
                        <a:effectLst/>
                        <a:latin typeface="Calibri" panose="020F0502020204030204" pitchFamily="34" charset="0"/>
                      </a:endParaRPr>
                    </a:p>
                  </a:txBody>
                  <a:tcPr marL="0" marR="0" marT="0" marB="0" anchor="b">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1"/>
                  </a:ext>
                </a:extLst>
              </a:tr>
              <a:tr h="162000">
                <a:tc>
                  <a:txBody>
                    <a:bodyPr/>
                    <a:lstStyle/>
                    <a:p>
                      <a:pPr algn="r" fontAlgn="b"/>
                      <a:r>
                        <a:rPr lang="cs-CZ" sz="900" b="0" i="0" u="none" strike="noStrike" dirty="0">
                          <a:solidFill>
                            <a:srgbClr val="000000"/>
                          </a:solidFill>
                          <a:effectLst/>
                          <a:latin typeface="Calibri" panose="020F0502020204030204" pitchFamily="34" charset="0"/>
                        </a:rPr>
                        <a:t>XIV. Nemoci močové a pohlavní soustavy</a:t>
                      </a: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l" fontAlgn="b"/>
                      <a:r>
                        <a:rPr lang="cs-CZ" sz="900" b="0" i="0" u="none" strike="noStrike" dirty="0">
                          <a:solidFill>
                            <a:srgbClr val="000000"/>
                          </a:solidFill>
                          <a:effectLst/>
                          <a:latin typeface="Calibri" panose="020F0502020204030204" pitchFamily="34" charset="0"/>
                        </a:rPr>
                        <a:t> </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r" fontAlgn="ctr"/>
                      <a:r>
                        <a:rPr lang="cs-CZ" sz="900" b="0" i="0" u="none" strike="noStrike" dirty="0">
                          <a:solidFill>
                            <a:srgbClr val="000000"/>
                          </a:solidFill>
                          <a:effectLst/>
                          <a:latin typeface="Calibri" panose="020F0502020204030204" pitchFamily="34" charset="0"/>
                        </a:rPr>
                        <a:t>4 757 / 104 749</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0"/>
                  </a:ext>
                </a:extLst>
              </a:tr>
              <a:tr h="162000">
                <a:tc>
                  <a:txBody>
                    <a:bodyPr/>
                    <a:lstStyle/>
                    <a:p>
                      <a:pPr algn="r" fontAlgn="b"/>
                      <a:r>
                        <a:rPr lang="cs-CZ" sz="900" b="0" i="0" u="none" strike="noStrike">
                          <a:solidFill>
                            <a:srgbClr val="000000"/>
                          </a:solidFill>
                          <a:effectLst/>
                          <a:latin typeface="Calibri" panose="020F0502020204030204" pitchFamily="34" charset="0"/>
                        </a:rPr>
                        <a:t>XI. Nemoci trávicí soustavy</a:t>
                      </a: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l" fontAlgn="b"/>
                      <a:r>
                        <a:rPr lang="cs-CZ" sz="900" b="0" i="0" u="none" strike="noStrike" dirty="0">
                          <a:solidFill>
                            <a:srgbClr val="000000"/>
                          </a:solidFill>
                          <a:effectLst/>
                          <a:latin typeface="Calibri" panose="020F0502020204030204" pitchFamily="34" charset="0"/>
                        </a:rPr>
                        <a:t> </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r" fontAlgn="ctr"/>
                      <a:r>
                        <a:rPr lang="cs-CZ" sz="900" b="0" i="0" u="none" strike="noStrike">
                          <a:solidFill>
                            <a:srgbClr val="000000"/>
                          </a:solidFill>
                          <a:effectLst/>
                          <a:latin typeface="Calibri" panose="020F0502020204030204" pitchFamily="34" charset="0"/>
                        </a:rPr>
                        <a:t>4 173 / 89 157</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232721084"/>
                  </a:ext>
                </a:extLst>
              </a:tr>
              <a:tr h="162000">
                <a:tc>
                  <a:txBody>
                    <a:bodyPr/>
                    <a:lstStyle/>
                    <a:p>
                      <a:pPr algn="r" fontAlgn="b"/>
                      <a:r>
                        <a:rPr lang="cs-CZ" sz="900" b="0" i="0" u="none" strike="noStrike">
                          <a:solidFill>
                            <a:srgbClr val="000000"/>
                          </a:solidFill>
                          <a:effectLst/>
                          <a:latin typeface="Calibri" panose="020F0502020204030204" pitchFamily="34" charset="0"/>
                        </a:rPr>
                        <a:t>XIX. Poranění, otravy a některé jiné následky vnějších příčin</a:t>
                      </a: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l" fontAlgn="b"/>
                      <a:r>
                        <a:rPr lang="cs-CZ" sz="900" b="0" i="0" u="none" strike="noStrike" dirty="0">
                          <a:solidFill>
                            <a:srgbClr val="000000"/>
                          </a:solidFill>
                          <a:effectLst/>
                          <a:latin typeface="Calibri" panose="020F0502020204030204" pitchFamily="34" charset="0"/>
                        </a:rPr>
                        <a:t> </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r" fontAlgn="ctr"/>
                      <a:r>
                        <a:rPr lang="cs-CZ" sz="900" b="0" i="0" u="none" strike="noStrike">
                          <a:solidFill>
                            <a:srgbClr val="000000"/>
                          </a:solidFill>
                          <a:effectLst/>
                          <a:latin typeface="Calibri" panose="020F0502020204030204" pitchFamily="34" charset="0"/>
                        </a:rPr>
                        <a:t>4 142 / 83 828</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2565303239"/>
                  </a:ext>
                </a:extLst>
              </a:tr>
              <a:tr h="162000">
                <a:tc>
                  <a:txBody>
                    <a:bodyPr/>
                    <a:lstStyle/>
                    <a:p>
                      <a:pPr algn="r" fontAlgn="b"/>
                      <a:r>
                        <a:rPr lang="cs-CZ" sz="900" b="0" i="0" u="none" strike="noStrike">
                          <a:solidFill>
                            <a:srgbClr val="000000"/>
                          </a:solidFill>
                          <a:effectLst/>
                          <a:latin typeface="Calibri" panose="020F0502020204030204" pitchFamily="34" charset="0"/>
                        </a:rPr>
                        <a:t>XIII. Nemoci svalové a kosterní soustavy a pojivové tkáně</a:t>
                      </a: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l" fontAlgn="b"/>
                      <a:r>
                        <a:rPr lang="cs-CZ" sz="900" b="0" i="0" u="none" strike="noStrike" dirty="0">
                          <a:solidFill>
                            <a:srgbClr val="000000"/>
                          </a:solidFill>
                          <a:effectLst/>
                          <a:latin typeface="Calibri" panose="020F0502020204030204" pitchFamily="34" charset="0"/>
                        </a:rPr>
                        <a:t> </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r" fontAlgn="ctr"/>
                      <a:r>
                        <a:rPr lang="cs-CZ" sz="900" b="0" i="0" u="none" strike="noStrike">
                          <a:solidFill>
                            <a:srgbClr val="000000"/>
                          </a:solidFill>
                          <a:effectLst/>
                          <a:latin typeface="Calibri" panose="020F0502020204030204" pitchFamily="34" charset="0"/>
                        </a:rPr>
                        <a:t>4 027 / 87 957</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4"/>
                  </a:ext>
                </a:extLst>
              </a:tr>
              <a:tr h="162000">
                <a:tc>
                  <a:txBody>
                    <a:bodyPr/>
                    <a:lstStyle/>
                    <a:p>
                      <a:pPr algn="r" fontAlgn="b"/>
                      <a:r>
                        <a:rPr lang="cs-CZ" sz="900" b="0" i="0" u="none" strike="noStrike">
                          <a:solidFill>
                            <a:srgbClr val="000000"/>
                          </a:solidFill>
                          <a:effectLst/>
                          <a:latin typeface="Calibri" panose="020F0502020204030204" pitchFamily="34" charset="0"/>
                        </a:rPr>
                        <a:t>II. Novotvary</a:t>
                      </a: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l" fontAlgn="b"/>
                      <a:r>
                        <a:rPr lang="cs-CZ" sz="900" b="0" i="0" u="none" strike="noStrike" dirty="0">
                          <a:solidFill>
                            <a:srgbClr val="000000"/>
                          </a:solidFill>
                          <a:effectLst/>
                          <a:latin typeface="Calibri" panose="020F0502020204030204" pitchFamily="34" charset="0"/>
                        </a:rPr>
                        <a:t> </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r" fontAlgn="ctr"/>
                      <a:r>
                        <a:rPr lang="cs-CZ" sz="900" b="0" i="0" u="none" strike="noStrike">
                          <a:solidFill>
                            <a:srgbClr val="000000"/>
                          </a:solidFill>
                          <a:effectLst/>
                          <a:latin typeface="Calibri" panose="020F0502020204030204" pitchFamily="34" charset="0"/>
                        </a:rPr>
                        <a:t>3 127 / 79 636</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5"/>
                  </a:ext>
                </a:extLst>
              </a:tr>
              <a:tr h="162000">
                <a:tc>
                  <a:txBody>
                    <a:bodyPr/>
                    <a:lstStyle/>
                    <a:p>
                      <a:pPr algn="r" fontAlgn="b"/>
                      <a:r>
                        <a:rPr lang="cs-CZ" sz="900" b="0" i="0" u="none" strike="noStrike">
                          <a:solidFill>
                            <a:srgbClr val="000000"/>
                          </a:solidFill>
                          <a:effectLst/>
                          <a:latin typeface="Calibri" panose="020F0502020204030204" pitchFamily="34" charset="0"/>
                        </a:rPr>
                        <a:t>IX. Nemoci oběhové soustavy</a:t>
                      </a: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l" fontAlgn="b"/>
                      <a:r>
                        <a:rPr lang="cs-CZ" sz="900" b="0" i="0" u="none" strike="noStrike" dirty="0">
                          <a:solidFill>
                            <a:srgbClr val="000000"/>
                          </a:solidFill>
                          <a:effectLst/>
                          <a:latin typeface="Calibri" panose="020F0502020204030204" pitchFamily="34" charset="0"/>
                        </a:rPr>
                        <a:t> </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r" fontAlgn="ctr"/>
                      <a:r>
                        <a:rPr lang="cs-CZ" sz="900" b="0" i="0" u="none" strike="noStrike">
                          <a:solidFill>
                            <a:srgbClr val="000000"/>
                          </a:solidFill>
                          <a:effectLst/>
                          <a:latin typeface="Calibri" panose="020F0502020204030204" pitchFamily="34" charset="0"/>
                        </a:rPr>
                        <a:t>2 555 / 43 245</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6"/>
                  </a:ext>
                </a:extLst>
              </a:tr>
              <a:tr h="162000">
                <a:tc>
                  <a:txBody>
                    <a:bodyPr/>
                    <a:lstStyle/>
                    <a:p>
                      <a:pPr algn="r" fontAlgn="b"/>
                      <a:r>
                        <a:rPr lang="cs-CZ" sz="900" b="0" i="0" u="none" strike="noStrike">
                          <a:solidFill>
                            <a:srgbClr val="000000"/>
                          </a:solidFill>
                          <a:effectLst/>
                          <a:latin typeface="Calibri" panose="020F0502020204030204" pitchFamily="34" charset="0"/>
                        </a:rPr>
                        <a:t>XV. Těhotenství, porod a šestinedělí</a:t>
                      </a: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l" fontAlgn="b"/>
                      <a:r>
                        <a:rPr lang="cs-CZ" sz="900" b="0" i="0" u="none" strike="noStrike" dirty="0">
                          <a:solidFill>
                            <a:srgbClr val="000000"/>
                          </a:solidFill>
                          <a:effectLst/>
                          <a:latin typeface="Calibri" panose="020F0502020204030204" pitchFamily="34" charset="0"/>
                        </a:rPr>
                        <a:t> </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r" fontAlgn="ctr"/>
                      <a:r>
                        <a:rPr lang="cs-CZ" sz="900" b="0" i="0" u="none" strike="noStrike">
                          <a:solidFill>
                            <a:srgbClr val="000000"/>
                          </a:solidFill>
                          <a:effectLst/>
                          <a:latin typeface="Calibri" panose="020F0502020204030204" pitchFamily="34" charset="0"/>
                        </a:rPr>
                        <a:t>2 340 / 52 663</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7"/>
                  </a:ext>
                </a:extLst>
              </a:tr>
              <a:tr h="162000">
                <a:tc>
                  <a:txBody>
                    <a:bodyPr/>
                    <a:lstStyle/>
                    <a:p>
                      <a:pPr algn="r" fontAlgn="b"/>
                      <a:r>
                        <a:rPr lang="cs-CZ" sz="900" b="0" i="0" u="none" strike="noStrike">
                          <a:solidFill>
                            <a:srgbClr val="000000"/>
                          </a:solidFill>
                          <a:effectLst/>
                          <a:latin typeface="Calibri" panose="020F0502020204030204" pitchFamily="34" charset="0"/>
                        </a:rPr>
                        <a:t>XXIc. Jiné faktory ovlivňující zdravotní stav a kontakt se zdrav. službami</a:t>
                      </a: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l" fontAlgn="b"/>
                      <a:r>
                        <a:rPr lang="cs-CZ" sz="900" b="0" i="0" u="none" strike="noStrike" dirty="0">
                          <a:solidFill>
                            <a:srgbClr val="000000"/>
                          </a:solidFill>
                          <a:effectLst/>
                          <a:latin typeface="Calibri" panose="020F0502020204030204" pitchFamily="34" charset="0"/>
                        </a:rPr>
                        <a:t> </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r" fontAlgn="ctr"/>
                      <a:r>
                        <a:rPr lang="cs-CZ" sz="900" b="0" i="0" u="none" strike="noStrike">
                          <a:solidFill>
                            <a:srgbClr val="000000"/>
                          </a:solidFill>
                          <a:effectLst/>
                          <a:latin typeface="Calibri" panose="020F0502020204030204" pitchFamily="34" charset="0"/>
                        </a:rPr>
                        <a:t>1 710 / 37 333</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8"/>
                  </a:ext>
                </a:extLst>
              </a:tr>
              <a:tr h="162000">
                <a:tc>
                  <a:txBody>
                    <a:bodyPr/>
                    <a:lstStyle/>
                    <a:p>
                      <a:pPr algn="r" fontAlgn="b"/>
                      <a:r>
                        <a:rPr lang="cs-CZ" sz="900" b="0" i="0" u="none" strike="noStrike">
                          <a:solidFill>
                            <a:srgbClr val="000000"/>
                          </a:solidFill>
                          <a:effectLst/>
                          <a:latin typeface="Calibri" panose="020F0502020204030204" pitchFamily="34" charset="0"/>
                        </a:rPr>
                        <a:t>X. Nemoci dýchací soustavy</a:t>
                      </a: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l" fontAlgn="b"/>
                      <a:r>
                        <a:rPr lang="cs-CZ" sz="900" b="0" i="0" u="none" strike="noStrike" dirty="0">
                          <a:solidFill>
                            <a:srgbClr val="000000"/>
                          </a:solidFill>
                          <a:effectLst/>
                          <a:latin typeface="Calibri" panose="020F0502020204030204" pitchFamily="34" charset="0"/>
                        </a:rPr>
                        <a:t> </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r" fontAlgn="ctr"/>
                      <a:r>
                        <a:rPr lang="cs-CZ" sz="900" b="0" i="0" u="none" strike="noStrike">
                          <a:solidFill>
                            <a:srgbClr val="000000"/>
                          </a:solidFill>
                          <a:effectLst/>
                          <a:latin typeface="Calibri" panose="020F0502020204030204" pitchFamily="34" charset="0"/>
                        </a:rPr>
                        <a:t>1 139 / 29 811</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9"/>
                  </a:ext>
                </a:extLst>
              </a:tr>
              <a:tr h="162000">
                <a:tc>
                  <a:txBody>
                    <a:bodyPr/>
                    <a:lstStyle/>
                    <a:p>
                      <a:pPr algn="r" fontAlgn="b"/>
                      <a:r>
                        <a:rPr lang="cs-CZ" sz="900" b="0" i="0" u="none" strike="noStrike">
                          <a:solidFill>
                            <a:srgbClr val="000000"/>
                          </a:solidFill>
                          <a:effectLst/>
                          <a:latin typeface="Calibri" panose="020F0502020204030204" pitchFamily="34" charset="0"/>
                        </a:rPr>
                        <a:t>VI. Nemoci nervové soustavy</a:t>
                      </a: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l" fontAlgn="b"/>
                      <a:r>
                        <a:rPr lang="cs-CZ" sz="900" b="0" i="0" u="none" strike="noStrike" dirty="0">
                          <a:solidFill>
                            <a:srgbClr val="000000"/>
                          </a:solidFill>
                          <a:effectLst/>
                          <a:latin typeface="Calibri" panose="020F0502020204030204" pitchFamily="34" charset="0"/>
                        </a:rPr>
                        <a:t> </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r" fontAlgn="ctr"/>
                      <a:r>
                        <a:rPr lang="cs-CZ" sz="900" b="0" i="0" u="none" strike="noStrike">
                          <a:solidFill>
                            <a:srgbClr val="000000"/>
                          </a:solidFill>
                          <a:effectLst/>
                          <a:latin typeface="Calibri" panose="020F0502020204030204" pitchFamily="34" charset="0"/>
                        </a:rPr>
                        <a:t>479 / 6 254</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20"/>
                  </a:ext>
                </a:extLst>
              </a:tr>
              <a:tr h="162000">
                <a:tc>
                  <a:txBody>
                    <a:bodyPr/>
                    <a:lstStyle/>
                    <a:p>
                      <a:pPr algn="r" fontAlgn="b"/>
                      <a:r>
                        <a:rPr lang="pl-PL" sz="900" b="0" i="0" u="none" strike="noStrike">
                          <a:solidFill>
                            <a:srgbClr val="000000"/>
                          </a:solidFill>
                          <a:effectLst/>
                          <a:latin typeface="Calibri" panose="020F0502020204030204" pitchFamily="34" charset="0"/>
                        </a:rPr>
                        <a:t>VII. Nemoci oka a očních adnex</a:t>
                      </a: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l" fontAlgn="b"/>
                      <a:r>
                        <a:rPr lang="cs-CZ" sz="900" b="0" i="0" u="none" strike="noStrike" dirty="0">
                          <a:solidFill>
                            <a:srgbClr val="000000"/>
                          </a:solidFill>
                          <a:effectLst/>
                          <a:latin typeface="Calibri" panose="020F0502020204030204" pitchFamily="34" charset="0"/>
                        </a:rPr>
                        <a:t> </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r" fontAlgn="ctr"/>
                      <a:r>
                        <a:rPr lang="cs-CZ" sz="900" b="0" i="0" u="none" strike="noStrike">
                          <a:solidFill>
                            <a:srgbClr val="000000"/>
                          </a:solidFill>
                          <a:effectLst/>
                          <a:latin typeface="Calibri" panose="020F0502020204030204" pitchFamily="34" charset="0"/>
                        </a:rPr>
                        <a:t>450 / 11 308</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2"/>
                  </a:ext>
                </a:extLst>
              </a:tr>
              <a:tr h="162000">
                <a:tc>
                  <a:txBody>
                    <a:bodyPr/>
                    <a:lstStyle/>
                    <a:p>
                      <a:pPr algn="r" fontAlgn="b"/>
                      <a:r>
                        <a:rPr lang="cs-CZ" sz="900" b="0" i="0" u="none" strike="noStrike">
                          <a:solidFill>
                            <a:srgbClr val="000000"/>
                          </a:solidFill>
                          <a:effectLst/>
                          <a:latin typeface="Calibri" panose="020F0502020204030204" pitchFamily="34" charset="0"/>
                        </a:rPr>
                        <a:t>IV. Nemoci endokrinní, výživy a přeměny látek</a:t>
                      </a: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l" fontAlgn="b"/>
                      <a:r>
                        <a:rPr lang="cs-CZ" sz="900" b="0" i="0" u="none" strike="noStrike" dirty="0">
                          <a:solidFill>
                            <a:srgbClr val="000000"/>
                          </a:solidFill>
                          <a:effectLst/>
                          <a:latin typeface="Calibri" panose="020F0502020204030204" pitchFamily="34" charset="0"/>
                        </a:rPr>
                        <a:t> </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r" fontAlgn="ctr"/>
                      <a:r>
                        <a:rPr lang="cs-CZ" sz="900" b="0" i="0" u="none" strike="noStrike">
                          <a:solidFill>
                            <a:srgbClr val="000000"/>
                          </a:solidFill>
                          <a:effectLst/>
                          <a:latin typeface="Calibri" panose="020F0502020204030204" pitchFamily="34" charset="0"/>
                        </a:rPr>
                        <a:t>394 / 9 517</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3"/>
                  </a:ext>
                </a:extLst>
              </a:tr>
              <a:tr h="162000">
                <a:tc>
                  <a:txBody>
                    <a:bodyPr/>
                    <a:lstStyle/>
                    <a:p>
                      <a:pPr algn="r" fontAlgn="b"/>
                      <a:r>
                        <a:rPr lang="cs-CZ" sz="900" b="0" i="0" u="none" strike="noStrike">
                          <a:solidFill>
                            <a:srgbClr val="000000"/>
                          </a:solidFill>
                          <a:effectLst/>
                          <a:latin typeface="Calibri" panose="020F0502020204030204" pitchFamily="34" charset="0"/>
                        </a:rPr>
                        <a:t>XVII. Vrozené vady, deformace a chromozomální abnormality</a:t>
                      </a: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l" fontAlgn="b"/>
                      <a:r>
                        <a:rPr lang="cs-CZ" sz="900" b="0" i="0" u="none" strike="noStrike">
                          <a:solidFill>
                            <a:srgbClr val="000000"/>
                          </a:solidFill>
                          <a:effectLst/>
                          <a:latin typeface="Calibri" panose="020F0502020204030204" pitchFamily="34" charset="0"/>
                        </a:rPr>
                        <a:t> </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r" fontAlgn="ctr"/>
                      <a:r>
                        <a:rPr lang="cs-CZ" sz="900" b="0" i="0" u="none" strike="noStrike">
                          <a:solidFill>
                            <a:srgbClr val="000000"/>
                          </a:solidFill>
                          <a:effectLst/>
                          <a:latin typeface="Calibri" panose="020F0502020204030204" pitchFamily="34" charset="0"/>
                        </a:rPr>
                        <a:t>381 / 8 041</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1"/>
                  </a:ext>
                </a:extLst>
              </a:tr>
              <a:tr h="162000">
                <a:tc>
                  <a:txBody>
                    <a:bodyPr/>
                    <a:lstStyle/>
                    <a:p>
                      <a:pPr algn="r" fontAlgn="b"/>
                      <a:r>
                        <a:rPr lang="cs-CZ" sz="900" b="0" i="0" u="none" strike="noStrike">
                          <a:solidFill>
                            <a:srgbClr val="000000"/>
                          </a:solidFill>
                          <a:effectLst/>
                          <a:latin typeface="Calibri" panose="020F0502020204030204" pitchFamily="34" charset="0"/>
                        </a:rPr>
                        <a:t>XII. Nemoci kůže a podkožního vaziva</a:t>
                      </a: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l" fontAlgn="b"/>
                      <a:r>
                        <a:rPr lang="cs-CZ" sz="900" b="0" i="0" u="none" strike="noStrike">
                          <a:solidFill>
                            <a:srgbClr val="000000"/>
                          </a:solidFill>
                          <a:effectLst/>
                          <a:latin typeface="Calibri" panose="020F0502020204030204" pitchFamily="34" charset="0"/>
                        </a:rPr>
                        <a:t> </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r" fontAlgn="ctr"/>
                      <a:r>
                        <a:rPr lang="cs-CZ" sz="900" b="0" i="0" u="none" strike="noStrike">
                          <a:solidFill>
                            <a:srgbClr val="000000"/>
                          </a:solidFill>
                          <a:effectLst/>
                          <a:latin typeface="Calibri" panose="020F0502020204030204" pitchFamily="34" charset="0"/>
                        </a:rPr>
                        <a:t>366 / 7 602</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2"/>
                  </a:ext>
                </a:extLst>
              </a:tr>
              <a:tr h="162000">
                <a:tc>
                  <a:txBody>
                    <a:bodyPr/>
                    <a:lstStyle/>
                    <a:p>
                      <a:pPr algn="r" fontAlgn="b"/>
                      <a:r>
                        <a:rPr lang="cs-CZ" sz="900" b="0" i="0" u="none" strike="noStrike">
                          <a:solidFill>
                            <a:srgbClr val="000000"/>
                          </a:solidFill>
                          <a:effectLst/>
                          <a:latin typeface="Calibri" panose="020F0502020204030204" pitchFamily="34" charset="0"/>
                        </a:rPr>
                        <a:t>XVIII. Příznaky, znaky a abnormální klinické a laboratorní nálezy</a:t>
                      </a: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l" fontAlgn="b"/>
                      <a:r>
                        <a:rPr lang="cs-CZ" sz="900" b="0" i="0" u="none" strike="noStrike">
                          <a:solidFill>
                            <a:srgbClr val="000000"/>
                          </a:solidFill>
                          <a:effectLst/>
                          <a:latin typeface="Calibri" panose="020F0502020204030204" pitchFamily="34" charset="0"/>
                        </a:rPr>
                        <a:t> </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r" fontAlgn="ctr"/>
                      <a:r>
                        <a:rPr lang="cs-CZ" sz="900" b="0" i="0" u="none" strike="noStrike">
                          <a:solidFill>
                            <a:srgbClr val="000000"/>
                          </a:solidFill>
                          <a:effectLst/>
                          <a:latin typeface="Calibri" panose="020F0502020204030204" pitchFamily="34" charset="0"/>
                        </a:rPr>
                        <a:t>309 / 6 561</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3"/>
                  </a:ext>
                </a:extLst>
              </a:tr>
              <a:tr h="162000">
                <a:tc>
                  <a:txBody>
                    <a:bodyPr/>
                    <a:lstStyle/>
                    <a:p>
                      <a:pPr algn="r" fontAlgn="b"/>
                      <a:r>
                        <a:rPr lang="cs-CZ" sz="900" b="0" i="0" u="none" strike="noStrike">
                          <a:solidFill>
                            <a:srgbClr val="000000"/>
                          </a:solidFill>
                          <a:effectLst/>
                          <a:latin typeface="Calibri" panose="020F0502020204030204" pitchFamily="34" charset="0"/>
                        </a:rPr>
                        <a:t>I. Některé infekční a parazitární nemoci</a:t>
                      </a: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l" fontAlgn="b"/>
                      <a:r>
                        <a:rPr lang="cs-CZ" sz="900" b="0" i="0" u="none" strike="noStrike">
                          <a:solidFill>
                            <a:srgbClr val="000000"/>
                          </a:solidFill>
                          <a:effectLst/>
                          <a:latin typeface="Calibri" panose="020F0502020204030204" pitchFamily="34" charset="0"/>
                        </a:rPr>
                        <a:t> </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r" fontAlgn="ctr"/>
                      <a:r>
                        <a:rPr lang="cs-CZ" sz="900" b="0" i="0" u="none" strike="noStrike">
                          <a:solidFill>
                            <a:srgbClr val="000000"/>
                          </a:solidFill>
                          <a:effectLst/>
                          <a:latin typeface="Calibri" panose="020F0502020204030204" pitchFamily="34" charset="0"/>
                        </a:rPr>
                        <a:t>142 / 2 718</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4"/>
                  </a:ext>
                </a:extLst>
              </a:tr>
              <a:tr h="162000">
                <a:tc>
                  <a:txBody>
                    <a:bodyPr/>
                    <a:lstStyle/>
                    <a:p>
                      <a:pPr algn="r" fontAlgn="b"/>
                      <a:r>
                        <a:rPr lang="cs-CZ" sz="900" b="0" i="0" u="none" strike="noStrike">
                          <a:solidFill>
                            <a:srgbClr val="000000"/>
                          </a:solidFill>
                          <a:effectLst/>
                          <a:latin typeface="Calibri" panose="020F0502020204030204" pitchFamily="34" charset="0"/>
                        </a:rPr>
                        <a:t>VIII. Nemoci ucha a bradavkového výběžku</a:t>
                      </a: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l" fontAlgn="b"/>
                      <a:r>
                        <a:rPr lang="cs-CZ" sz="900" b="0" i="0" u="none" strike="noStrike">
                          <a:solidFill>
                            <a:srgbClr val="000000"/>
                          </a:solidFill>
                          <a:effectLst/>
                          <a:latin typeface="Calibri" panose="020F0502020204030204" pitchFamily="34" charset="0"/>
                        </a:rPr>
                        <a:t> </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r" fontAlgn="ctr"/>
                      <a:r>
                        <a:rPr lang="cs-CZ" sz="900" b="0" i="0" u="none" strike="noStrike">
                          <a:solidFill>
                            <a:srgbClr val="000000"/>
                          </a:solidFill>
                          <a:effectLst/>
                          <a:latin typeface="Calibri" panose="020F0502020204030204" pitchFamily="34" charset="0"/>
                        </a:rPr>
                        <a:t>139 / 4 005</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5"/>
                  </a:ext>
                </a:extLst>
              </a:tr>
              <a:tr h="162000">
                <a:tc>
                  <a:txBody>
                    <a:bodyPr/>
                    <a:lstStyle/>
                    <a:p>
                      <a:pPr algn="r" fontAlgn="b"/>
                      <a:r>
                        <a:rPr lang="cs-CZ" sz="900" b="0" i="0" u="none" strike="noStrike">
                          <a:solidFill>
                            <a:srgbClr val="000000"/>
                          </a:solidFill>
                          <a:effectLst/>
                          <a:latin typeface="Calibri" panose="020F0502020204030204" pitchFamily="34" charset="0"/>
                        </a:rPr>
                        <a:t>XXIa. Zdravá osoba doprovázející nemocnou osobu</a:t>
                      </a: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l" fontAlgn="b"/>
                      <a:r>
                        <a:rPr lang="cs-CZ" sz="900" b="0" i="0" u="none" strike="noStrike">
                          <a:solidFill>
                            <a:srgbClr val="000000"/>
                          </a:solidFill>
                          <a:effectLst/>
                          <a:latin typeface="Calibri" panose="020F0502020204030204" pitchFamily="34" charset="0"/>
                        </a:rPr>
                        <a:t> </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r" fontAlgn="ctr"/>
                      <a:r>
                        <a:rPr lang="cs-CZ" sz="900" b="0" i="0" u="none" strike="noStrike">
                          <a:solidFill>
                            <a:srgbClr val="000000"/>
                          </a:solidFill>
                          <a:effectLst/>
                          <a:latin typeface="Calibri" panose="020F0502020204030204" pitchFamily="34" charset="0"/>
                        </a:rPr>
                        <a:t>38 / 919</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6"/>
                  </a:ext>
                </a:extLst>
              </a:tr>
              <a:tr h="162000">
                <a:tc>
                  <a:txBody>
                    <a:bodyPr/>
                    <a:lstStyle/>
                    <a:p>
                      <a:pPr algn="r" fontAlgn="b"/>
                      <a:r>
                        <a:rPr lang="pl-PL" sz="900" b="0" i="0" u="none" strike="noStrike">
                          <a:solidFill>
                            <a:srgbClr val="000000"/>
                          </a:solidFill>
                          <a:effectLst/>
                          <a:latin typeface="Calibri" panose="020F0502020204030204" pitchFamily="34" charset="0"/>
                        </a:rPr>
                        <a:t>V. Poruchy duševní a poruchy chování</a:t>
                      </a: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l" fontAlgn="b"/>
                      <a:r>
                        <a:rPr lang="cs-CZ" sz="900" b="0" i="0" u="none" strike="noStrike">
                          <a:solidFill>
                            <a:srgbClr val="000000"/>
                          </a:solidFill>
                          <a:effectLst/>
                          <a:latin typeface="Calibri" panose="020F0502020204030204" pitchFamily="34" charset="0"/>
                        </a:rPr>
                        <a:t> </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r" fontAlgn="ctr"/>
                      <a:r>
                        <a:rPr lang="cs-CZ" sz="900" b="0" i="0" u="none" strike="noStrike">
                          <a:solidFill>
                            <a:srgbClr val="000000"/>
                          </a:solidFill>
                          <a:effectLst/>
                          <a:latin typeface="Calibri" panose="020F0502020204030204" pitchFamily="34" charset="0"/>
                        </a:rPr>
                        <a:t>19 / 331</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7"/>
                  </a:ext>
                </a:extLst>
              </a:tr>
              <a:tr h="162000">
                <a:tc>
                  <a:txBody>
                    <a:bodyPr/>
                    <a:lstStyle/>
                    <a:p>
                      <a:pPr algn="r" fontAlgn="b"/>
                      <a:r>
                        <a:rPr lang="cs-CZ" sz="900" b="0" i="0" u="none" strike="noStrike" dirty="0">
                          <a:solidFill>
                            <a:srgbClr val="000000"/>
                          </a:solidFill>
                          <a:effectLst/>
                          <a:latin typeface="Calibri" panose="020F0502020204030204" pitchFamily="34" charset="0"/>
                        </a:rPr>
                        <a:t>III. Nemoci krve a krvetvorných orgánů, poruchy mechanismu imunity</a:t>
                      </a: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l" fontAlgn="b"/>
                      <a:r>
                        <a:rPr lang="cs-CZ" sz="900" b="0" i="0" u="none" strike="noStrike" dirty="0">
                          <a:solidFill>
                            <a:srgbClr val="000000"/>
                          </a:solidFill>
                          <a:effectLst/>
                          <a:latin typeface="Calibri" panose="020F0502020204030204" pitchFamily="34" charset="0"/>
                        </a:rPr>
                        <a:t> </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r" fontAlgn="ctr"/>
                      <a:r>
                        <a:rPr lang="cs-CZ" sz="900" b="0" i="0" u="none" strike="noStrike" dirty="0">
                          <a:solidFill>
                            <a:srgbClr val="000000"/>
                          </a:solidFill>
                          <a:effectLst/>
                          <a:latin typeface="Calibri" panose="020F0502020204030204" pitchFamily="34" charset="0"/>
                        </a:rPr>
                        <a:t>8 / 420</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8"/>
                  </a:ext>
                </a:extLst>
              </a:tr>
            </a:tbl>
          </a:graphicData>
        </a:graphic>
      </p:graphicFrame>
      <p:sp>
        <p:nvSpPr>
          <p:cNvPr id="2" name="Title 1"/>
          <p:cNvSpPr>
            <a:spLocks noGrp="1"/>
          </p:cNvSpPr>
          <p:nvPr>
            <p:ph type="title"/>
          </p:nvPr>
        </p:nvSpPr>
        <p:spPr/>
        <p:txBody>
          <a:bodyPr>
            <a:normAutofit/>
          </a:bodyPr>
          <a:lstStyle/>
          <a:p>
            <a:r>
              <a:rPr lang="cs-CZ" dirty="0"/>
              <a:t>Akutní hospitalizace s operací v roce 2018</a:t>
            </a:r>
            <a:endParaRPr lang="en-US" dirty="0"/>
          </a:p>
        </p:txBody>
      </p:sp>
      <p:sp>
        <p:nvSpPr>
          <p:cNvPr id="35" name="TextBox 7"/>
          <p:cNvSpPr txBox="1"/>
          <p:nvPr/>
        </p:nvSpPr>
        <p:spPr>
          <a:xfrm>
            <a:off x="7229464" y="1465353"/>
            <a:ext cx="3977519" cy="523220"/>
          </a:xfrm>
          <a:prstGeom prst="rect">
            <a:avLst/>
          </a:prstGeom>
          <a:noFill/>
          <a:ln>
            <a:noFill/>
          </a:ln>
        </p:spPr>
        <p:txBody>
          <a:bodyPr wrap="square" rtlCol="0">
            <a:spAutoFit/>
          </a:bodyPr>
          <a:lstStyle/>
          <a:p>
            <a:r>
              <a:rPr lang="cs-CZ" sz="1400" dirty="0"/>
              <a:t>U hospitalizací obyvatel LBK dochází k operaci u  podobného podílu hospitalizací jako v ČR  (35,5 %). </a:t>
            </a:r>
          </a:p>
        </p:txBody>
      </p:sp>
      <p:sp>
        <p:nvSpPr>
          <p:cNvPr id="19" name="Obdélník 18"/>
          <p:cNvSpPr/>
          <p:nvPr/>
        </p:nvSpPr>
        <p:spPr>
          <a:xfrm>
            <a:off x="1656411" y="791852"/>
            <a:ext cx="4572000" cy="276999"/>
          </a:xfrm>
          <a:prstGeom prst="rect">
            <a:avLst/>
          </a:prstGeom>
        </p:spPr>
        <p:txBody>
          <a:bodyP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a:ln>
                  <a:noFill/>
                </a:ln>
                <a:solidFill>
                  <a:srgbClr val="000000"/>
                </a:solidFill>
                <a:effectLst/>
                <a:uLnTx/>
                <a:uFillTx/>
              </a:rPr>
              <a:t>Operační léčba:</a:t>
            </a:r>
          </a:p>
        </p:txBody>
      </p:sp>
      <p:sp>
        <p:nvSpPr>
          <p:cNvPr id="3" name="Obdélník 2">
            <a:extLst>
              <a:ext uri="{FF2B5EF4-FFF2-40B4-BE49-F238E27FC236}">
                <a16:creationId xmlns:a16="http://schemas.microsoft.com/office/drawing/2014/main" id="{EA96C58E-21C3-4830-942D-0C0B968BDC4F}"/>
              </a:ext>
            </a:extLst>
          </p:cNvPr>
          <p:cNvSpPr/>
          <p:nvPr/>
        </p:nvSpPr>
        <p:spPr>
          <a:xfrm>
            <a:off x="7469161" y="3019516"/>
            <a:ext cx="1593706" cy="230832"/>
          </a:xfrm>
          <a:prstGeom prst="rect">
            <a:avLst/>
          </a:prstGeom>
        </p:spPr>
        <p:txBody>
          <a:bodyPr wrap="none">
            <a:spAutoFit/>
          </a:bodyPr>
          <a:lstStyle/>
          <a:p>
            <a:pPr fontAlgn="b"/>
            <a:r>
              <a:rPr lang="cs-CZ" sz="900" b="1" dirty="0">
                <a:solidFill>
                  <a:srgbClr val="000000"/>
                </a:solidFill>
                <a:latin typeface="Calibri" panose="020F0502020204030204" pitchFamily="34" charset="0"/>
              </a:rPr>
              <a:t>Počet operací 2018 (LBK / ČR)</a:t>
            </a:r>
          </a:p>
        </p:txBody>
      </p:sp>
      <p:graphicFrame>
        <p:nvGraphicFramePr>
          <p:cNvPr id="10" name="Chart 24">
            <a:extLst>
              <a:ext uri="{FF2B5EF4-FFF2-40B4-BE49-F238E27FC236}">
                <a16:creationId xmlns:a16="http://schemas.microsoft.com/office/drawing/2014/main" id="{0CEA45BC-0ECF-4E05-B188-F3100E4CF6FD}"/>
              </a:ext>
            </a:extLst>
          </p:cNvPr>
          <p:cNvGraphicFramePr/>
          <p:nvPr>
            <p:extLst/>
          </p:nvPr>
        </p:nvGraphicFramePr>
        <p:xfrm>
          <a:off x="523759" y="989554"/>
          <a:ext cx="5556070" cy="1792685"/>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1" name="Chart 24">
            <a:extLst>
              <a:ext uri="{FF2B5EF4-FFF2-40B4-BE49-F238E27FC236}">
                <a16:creationId xmlns:a16="http://schemas.microsoft.com/office/drawing/2014/main" id="{5FA52BFB-C179-47DE-9446-A3C4CEB082D6}"/>
              </a:ext>
            </a:extLst>
          </p:cNvPr>
          <p:cNvGraphicFramePr/>
          <p:nvPr>
            <p:extLst>
              <p:ext uri="{D42A27DB-BD31-4B8C-83A1-F6EECF244321}">
                <p14:modId xmlns:p14="http://schemas.microsoft.com/office/powerpoint/2010/main" val="1104761640"/>
              </p:ext>
            </p:extLst>
          </p:nvPr>
        </p:nvGraphicFramePr>
        <p:xfrm>
          <a:off x="-205084" y="1205164"/>
          <a:ext cx="6105223" cy="1643607"/>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5" name="Graf 14">
            <a:extLst>
              <a:ext uri="{FF2B5EF4-FFF2-40B4-BE49-F238E27FC236}">
                <a16:creationId xmlns:a16="http://schemas.microsoft.com/office/drawing/2014/main" id="{B2CC05E3-9BF5-4315-B9C5-4C64A9DD42A8}"/>
              </a:ext>
            </a:extLst>
          </p:cNvPr>
          <p:cNvGraphicFramePr/>
          <p:nvPr>
            <p:extLst/>
          </p:nvPr>
        </p:nvGraphicFramePr>
        <p:xfrm>
          <a:off x="3928142" y="2771981"/>
          <a:ext cx="4042322" cy="376555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413963584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6">
            <a:extLst>
              <a:ext uri="{FF2B5EF4-FFF2-40B4-BE49-F238E27FC236}">
                <a16:creationId xmlns:a16="http://schemas.microsoft.com/office/drawing/2014/main" id="{DE4BE380-13B7-431C-9254-19085B5DC0B2}"/>
              </a:ext>
            </a:extLst>
          </p:cNvPr>
          <p:cNvSpPr txBox="1"/>
          <p:nvPr/>
        </p:nvSpPr>
        <p:spPr>
          <a:xfrm>
            <a:off x="287053" y="653725"/>
            <a:ext cx="7733918" cy="307777"/>
          </a:xfrm>
          <a:prstGeom prst="rect">
            <a:avLst/>
          </a:prstGeom>
          <a:noFill/>
        </p:spPr>
        <p:txBody>
          <a:bodyPr wrap="square" rtlCol="0">
            <a:spAutoFit/>
          </a:bodyPr>
          <a:lstStyle/>
          <a:p>
            <a:r>
              <a:rPr lang="cs-CZ" sz="1400" dirty="0">
                <a:solidFill>
                  <a:prstClr val="black"/>
                </a:solidFill>
                <a:latin typeface="Arial" panose="020B0604020202020204" pitchFamily="34" charset="0"/>
                <a:cs typeface="Arial" panose="020B0604020202020204" pitchFamily="34" charset="0"/>
              </a:rPr>
              <a:t>Zdroj dat: NRHOSP 2007-2018</a:t>
            </a:r>
            <a:endParaRPr lang="cs-CZ" sz="1400" b="1" dirty="0">
              <a:solidFill>
                <a:schemeClr val="accent3"/>
              </a:solidFill>
              <a:latin typeface="Arial" panose="020B0604020202020204" pitchFamily="34" charset="0"/>
              <a:cs typeface="Arial" panose="020B0604020202020204" pitchFamily="34" charset="0"/>
            </a:endParaRPr>
          </a:p>
        </p:txBody>
      </p:sp>
      <p:sp>
        <p:nvSpPr>
          <p:cNvPr id="2" name="Title 1"/>
          <p:cNvSpPr>
            <a:spLocks noGrp="1"/>
          </p:cNvSpPr>
          <p:nvPr>
            <p:ph type="title"/>
          </p:nvPr>
        </p:nvSpPr>
        <p:spPr/>
        <p:txBody>
          <a:bodyPr>
            <a:normAutofit fontScale="90000"/>
          </a:bodyPr>
          <a:lstStyle/>
          <a:p>
            <a:r>
              <a:rPr lang="cs-CZ" dirty="0"/>
              <a:t>Počet akutních hospitalizací dle skupin diagnóz – vývoj v čase I </a:t>
            </a:r>
            <a:endParaRPr lang="en-US" dirty="0"/>
          </a:p>
        </p:txBody>
      </p:sp>
      <p:sp>
        <p:nvSpPr>
          <p:cNvPr id="38" name="Rectangle 8"/>
          <p:cNvSpPr/>
          <p:nvPr/>
        </p:nvSpPr>
        <p:spPr>
          <a:xfrm>
            <a:off x="1584758" y="1025649"/>
            <a:ext cx="2379177" cy="253916"/>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50" b="1" i="0" u="none" strike="noStrike" kern="0" cap="none" spc="0" normalizeH="0" baseline="0" noProof="0" dirty="0">
                <a:ln>
                  <a:noFill/>
                </a:ln>
                <a:solidFill>
                  <a:srgbClr val="000000"/>
                </a:solidFill>
                <a:effectLst/>
                <a:uLnTx/>
                <a:uFillTx/>
              </a:rPr>
              <a:t>I. Některé infekční a parazitární nemoci</a:t>
            </a:r>
          </a:p>
        </p:txBody>
      </p:sp>
      <p:sp>
        <p:nvSpPr>
          <p:cNvPr id="42" name="Rectangle 45"/>
          <p:cNvSpPr/>
          <p:nvPr/>
        </p:nvSpPr>
        <p:spPr>
          <a:xfrm>
            <a:off x="1584758" y="3769637"/>
            <a:ext cx="2773516" cy="415498"/>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50" b="1" i="0" u="none" strike="noStrike" kern="0" cap="none" spc="0" normalizeH="0" baseline="0" noProof="0" dirty="0">
                <a:ln>
                  <a:noFill/>
                </a:ln>
                <a:solidFill>
                  <a:srgbClr val="000000"/>
                </a:solidFill>
                <a:effectLst/>
                <a:uLnTx/>
                <a:uFillTx/>
              </a:rPr>
              <a:t>IV. Nemoci endokrinní, výživy a přeměny látek</a:t>
            </a:r>
            <a:br>
              <a:rPr kumimoji="0" lang="cs-CZ" sz="1050" b="1" i="0" u="none" strike="noStrike" kern="0" cap="none" spc="0" normalizeH="0" baseline="0" noProof="0" dirty="0">
                <a:ln>
                  <a:noFill/>
                </a:ln>
                <a:solidFill>
                  <a:srgbClr val="000000"/>
                </a:solidFill>
                <a:effectLst/>
                <a:uLnTx/>
                <a:uFillTx/>
              </a:rPr>
            </a:br>
            <a:endParaRPr kumimoji="0" lang="cs-CZ" sz="1050" b="1" i="0" u="none" strike="noStrike" kern="0" cap="none" spc="0" normalizeH="0" baseline="0" noProof="0" dirty="0">
              <a:ln>
                <a:noFill/>
              </a:ln>
              <a:solidFill>
                <a:srgbClr val="000000"/>
              </a:solidFill>
              <a:effectLst/>
              <a:uLnTx/>
              <a:uFillTx/>
            </a:endParaRPr>
          </a:p>
        </p:txBody>
      </p:sp>
      <p:sp>
        <p:nvSpPr>
          <p:cNvPr id="45" name="Rectangle 48"/>
          <p:cNvSpPr/>
          <p:nvPr/>
        </p:nvSpPr>
        <p:spPr>
          <a:xfrm>
            <a:off x="4503046" y="1025649"/>
            <a:ext cx="906017" cy="253916"/>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50" b="1" i="0" u="none" strike="noStrike" kern="0" cap="none" spc="0" normalizeH="0" baseline="0" noProof="0" dirty="0">
                <a:ln>
                  <a:noFill/>
                </a:ln>
                <a:solidFill>
                  <a:srgbClr val="000000"/>
                </a:solidFill>
                <a:effectLst/>
                <a:uLnTx/>
                <a:uFillTx/>
              </a:rPr>
              <a:t>II. Novotvary</a:t>
            </a:r>
          </a:p>
        </p:txBody>
      </p:sp>
      <p:sp>
        <p:nvSpPr>
          <p:cNvPr id="48" name="Rectangle 51"/>
          <p:cNvSpPr/>
          <p:nvPr/>
        </p:nvSpPr>
        <p:spPr>
          <a:xfrm>
            <a:off x="4503046" y="3769637"/>
            <a:ext cx="2303836" cy="253916"/>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pl-PL" sz="1050" b="1" i="0" u="none" strike="noStrike" kern="0" cap="none" spc="0" normalizeH="0" baseline="0" noProof="0" dirty="0">
                <a:ln>
                  <a:noFill/>
                </a:ln>
                <a:solidFill>
                  <a:srgbClr val="000000"/>
                </a:solidFill>
                <a:effectLst/>
                <a:uLnTx/>
                <a:uFillTx/>
              </a:rPr>
              <a:t>V. Poruchy duševní a poruchy chování</a:t>
            </a:r>
            <a:endParaRPr kumimoji="0" lang="cs-CZ" sz="1050" b="1" i="0" u="none" strike="noStrike" kern="0" cap="none" spc="0" normalizeH="0" baseline="0" noProof="0" dirty="0">
              <a:ln>
                <a:noFill/>
              </a:ln>
              <a:solidFill>
                <a:srgbClr val="000000"/>
              </a:solidFill>
              <a:effectLst/>
              <a:uLnTx/>
              <a:uFillTx/>
            </a:endParaRPr>
          </a:p>
        </p:txBody>
      </p:sp>
      <p:sp>
        <p:nvSpPr>
          <p:cNvPr id="51" name="Rectangle 54"/>
          <p:cNvSpPr/>
          <p:nvPr/>
        </p:nvSpPr>
        <p:spPr>
          <a:xfrm>
            <a:off x="7521709" y="1025649"/>
            <a:ext cx="2862512" cy="415498"/>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50" b="1" i="0" u="none" strike="noStrike" kern="0" cap="none" spc="-10" normalizeH="0" baseline="0" noProof="0" dirty="0">
                <a:ln>
                  <a:noFill/>
                </a:ln>
                <a:solidFill>
                  <a:srgbClr val="000000"/>
                </a:solidFill>
                <a:effectLst/>
                <a:uLnTx/>
                <a:uFillTx/>
              </a:rPr>
              <a:t>III. Nemoci krve a krvetvorných orgánů, poruchy mechanismu imunity </a:t>
            </a:r>
            <a:endParaRPr kumimoji="0" lang="cs-CZ" sz="1050" b="1" i="0" u="none" strike="noStrike" kern="0" cap="none" spc="0" normalizeH="0" baseline="0" noProof="0" dirty="0">
              <a:ln>
                <a:noFill/>
              </a:ln>
              <a:solidFill>
                <a:srgbClr val="000000"/>
              </a:solidFill>
              <a:effectLst/>
              <a:uLnTx/>
              <a:uFillTx/>
            </a:endParaRPr>
          </a:p>
        </p:txBody>
      </p:sp>
      <p:sp>
        <p:nvSpPr>
          <p:cNvPr id="54" name="Rectangle 57"/>
          <p:cNvSpPr/>
          <p:nvPr/>
        </p:nvSpPr>
        <p:spPr>
          <a:xfrm>
            <a:off x="7521709" y="3769637"/>
            <a:ext cx="1802096" cy="253916"/>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50" b="1" i="0" u="none" strike="noStrike" kern="0" cap="none" spc="0" normalizeH="0" baseline="0" noProof="0" dirty="0">
                <a:ln>
                  <a:noFill/>
                </a:ln>
                <a:solidFill>
                  <a:srgbClr val="000000"/>
                </a:solidFill>
                <a:effectLst/>
                <a:uLnTx/>
                <a:uFillTx/>
              </a:rPr>
              <a:t>VI. Nemoci nervové soustavy</a:t>
            </a:r>
          </a:p>
        </p:txBody>
      </p:sp>
      <p:sp>
        <p:nvSpPr>
          <p:cNvPr id="23" name="Rectangle 9"/>
          <p:cNvSpPr/>
          <p:nvPr/>
        </p:nvSpPr>
        <p:spPr>
          <a:xfrm rot="16200000">
            <a:off x="-221833" y="3491532"/>
            <a:ext cx="3097515" cy="307777"/>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sz="1100" b="0" i="0" u="none" strike="noStrike" kern="1200" baseline="0">
                <a:solidFill>
                  <a:srgbClr val="000000"/>
                </a:solidFill>
                <a:latin typeface="+mn-lt"/>
                <a:ea typeface="+mn-ea"/>
                <a:cs typeface="+mn-cs"/>
              </a:defRPr>
            </a:pPr>
            <a:r>
              <a:rPr kumimoji="0" lang="cs-CZ" sz="1400" b="1" i="0" u="none" strike="noStrike" kern="1200" cap="none" spc="0" normalizeH="0" baseline="0" noProof="0" dirty="0">
                <a:ln>
                  <a:noFill/>
                </a:ln>
                <a:solidFill>
                  <a:srgbClr val="000000"/>
                </a:solidFill>
                <a:effectLst/>
                <a:uLnTx/>
                <a:uFillTx/>
                <a:latin typeface="Calibri"/>
              </a:rPr>
              <a:t>Počet hospitalizací na 100 000 obyvatel</a:t>
            </a:r>
          </a:p>
        </p:txBody>
      </p:sp>
      <p:graphicFrame>
        <p:nvGraphicFramePr>
          <p:cNvPr id="36" name="Chart 47">
            <a:extLst>
              <a:ext uri="{FF2B5EF4-FFF2-40B4-BE49-F238E27FC236}">
                <a16:creationId xmlns:a16="http://schemas.microsoft.com/office/drawing/2014/main" id="{562A93A0-CAFB-4716-A514-6A19C8F21512}"/>
              </a:ext>
            </a:extLst>
          </p:cNvPr>
          <p:cNvGraphicFramePr/>
          <p:nvPr>
            <p:extLst/>
          </p:nvPr>
        </p:nvGraphicFramePr>
        <p:xfrm>
          <a:off x="7423391" y="1362010"/>
          <a:ext cx="2751813" cy="2297657"/>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39" name="Chart 6">
            <a:extLst>
              <a:ext uri="{FF2B5EF4-FFF2-40B4-BE49-F238E27FC236}">
                <a16:creationId xmlns:a16="http://schemas.microsoft.com/office/drawing/2014/main" id="{FAE4C5F0-6610-447D-A66B-10CE8A3262CE}"/>
              </a:ext>
            </a:extLst>
          </p:cNvPr>
          <p:cNvGraphicFramePr/>
          <p:nvPr>
            <p:extLst/>
          </p:nvPr>
        </p:nvGraphicFramePr>
        <p:xfrm>
          <a:off x="1486440" y="1362010"/>
          <a:ext cx="2751813" cy="2297657"/>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6" name="Table 10">
            <a:extLst>
              <a:ext uri="{FF2B5EF4-FFF2-40B4-BE49-F238E27FC236}">
                <a16:creationId xmlns:a16="http://schemas.microsoft.com/office/drawing/2014/main" id="{2912370B-6622-42C4-B373-61DA877BAC07}"/>
              </a:ext>
            </a:extLst>
          </p:cNvPr>
          <p:cNvGraphicFramePr>
            <a:graphicFrameLocks noGrp="1"/>
          </p:cNvGraphicFramePr>
          <p:nvPr>
            <p:extLst/>
          </p:nvPr>
        </p:nvGraphicFramePr>
        <p:xfrm>
          <a:off x="2122716" y="2657804"/>
          <a:ext cx="1866796" cy="571500"/>
        </p:xfrm>
        <a:graphic>
          <a:graphicData uri="http://schemas.openxmlformats.org/drawingml/2006/table">
            <a:tbl>
              <a:tblPr/>
              <a:tblGrid>
                <a:gridCol w="974882">
                  <a:extLst>
                    <a:ext uri="{9D8B030D-6E8A-4147-A177-3AD203B41FA5}">
                      <a16:colId xmlns:a16="http://schemas.microsoft.com/office/drawing/2014/main" val="1417985255"/>
                    </a:ext>
                  </a:extLst>
                </a:gridCol>
                <a:gridCol w="445957">
                  <a:extLst>
                    <a:ext uri="{9D8B030D-6E8A-4147-A177-3AD203B41FA5}">
                      <a16:colId xmlns:a16="http://schemas.microsoft.com/office/drawing/2014/main" val="1766976813"/>
                    </a:ext>
                  </a:extLst>
                </a:gridCol>
                <a:gridCol w="445957">
                  <a:extLst>
                    <a:ext uri="{9D8B030D-6E8A-4147-A177-3AD203B41FA5}">
                      <a16:colId xmlns:a16="http://schemas.microsoft.com/office/drawing/2014/main" val="4042975842"/>
                    </a:ext>
                  </a:extLst>
                </a:gridCol>
              </a:tblGrid>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900" b="1" i="0" u="none" strike="noStrike" dirty="0">
                          <a:solidFill>
                            <a:srgbClr val="000000"/>
                          </a:solidFill>
                          <a:effectLst/>
                          <a:latin typeface="+mj-lt"/>
                        </a:rPr>
                        <a:t>Meziroční změna</a:t>
                      </a:r>
                      <a:endParaRPr lang="en-US" sz="900" b="1" i="0" u="none" strike="noStrike" dirty="0">
                        <a:solidFill>
                          <a:srgbClr val="000000"/>
                        </a:solidFill>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E7B13D"/>
                          </a:solidFill>
                          <a:effectLst>
                            <a:outerShdw blurRad="38100" dist="38100" dir="2700000" algn="tl">
                              <a:srgbClr val="000000">
                                <a:alpha val="43137"/>
                              </a:srgbClr>
                            </a:outerShdw>
                          </a:effectLst>
                          <a:latin typeface="+mj-lt"/>
                        </a:rPr>
                        <a:t>LBK</a:t>
                      </a:r>
                      <a:endParaRPr lang="en-US" sz="900" b="1" i="0" u="none" strike="noStrike" dirty="0">
                        <a:solidFill>
                          <a:srgbClr val="E7B13D"/>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3D67BC"/>
                          </a:solidFill>
                          <a:effectLst>
                            <a:outerShdw blurRad="38100" dist="38100" dir="2700000" algn="tl">
                              <a:srgbClr val="000000">
                                <a:alpha val="43137"/>
                              </a:srgbClr>
                            </a:outerShdw>
                          </a:effectLst>
                          <a:latin typeface="+mj-lt"/>
                        </a:rPr>
                        <a:t>ČR</a:t>
                      </a:r>
                      <a:endParaRPr lang="en-US" sz="900" b="1" i="0" u="none" strike="noStrike" dirty="0">
                        <a:solidFill>
                          <a:srgbClr val="3D67BC"/>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290752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201</a:t>
                      </a:r>
                      <a:r>
                        <a:rPr lang="cs-CZ" sz="900" u="none" strike="noStrike" dirty="0">
                          <a:effectLst/>
                          <a:latin typeface="+mj-lt"/>
                        </a:rPr>
                        <a:t>7</a:t>
                      </a:r>
                      <a:r>
                        <a:rPr lang="en-US" sz="900" u="none" strike="noStrike" dirty="0">
                          <a:effectLst/>
                          <a:latin typeface="+mj-lt"/>
                        </a:rPr>
                        <a:t>-&gt;201</a:t>
                      </a:r>
                      <a:r>
                        <a:rPr lang="cs-CZ" sz="900" u="none" strike="noStrike" dirty="0">
                          <a:effectLst/>
                          <a:latin typeface="+mj-lt"/>
                        </a:rPr>
                        <a:t>8</a:t>
                      </a:r>
                      <a:endParaRPr lang="en-US" sz="900" b="0"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panose="020F0502020204030204" pitchFamily="34" charset="0"/>
                        </a:rPr>
                        <a:t>8,2 %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2,7 %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87254283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5 </a:t>
                      </a:r>
                      <a:r>
                        <a:rPr lang="en-US" sz="900" u="none" strike="noStrike" dirty="0" err="1">
                          <a:effectLst/>
                          <a:latin typeface="+mj-lt"/>
                        </a:rPr>
                        <a:t>leté</a:t>
                      </a:r>
                      <a:r>
                        <a:rPr lang="en-US" sz="900" u="none" strike="noStrike" dirty="0">
                          <a:effectLst/>
                          <a:latin typeface="+mj-lt"/>
                        </a:rPr>
                        <a:t> </a:t>
                      </a:r>
                      <a:r>
                        <a:rPr lang="en-US" sz="900" u="none" strike="noStrike" dirty="0" err="1">
                          <a:effectLst/>
                          <a:latin typeface="+mj-lt"/>
                        </a:rPr>
                        <a:t>průměrné</a:t>
                      </a:r>
                      <a:r>
                        <a:rPr lang="en-US" sz="900" u="none" strike="noStrike" dirty="0">
                          <a:effectLst/>
                          <a:latin typeface="+mj-lt"/>
                        </a:rPr>
                        <a:t> </a:t>
                      </a:r>
                      <a:r>
                        <a:rPr lang="en-US" sz="900" u="none" strike="noStrike" dirty="0">
                          <a:effectLst/>
                          <a:latin typeface="Symbol" panose="05050102010706020507" pitchFamily="18" charset="2"/>
                        </a:rPr>
                        <a:t>D</a:t>
                      </a:r>
                      <a:endParaRPr lang="en-US" sz="900" b="0" i="0" u="none" strike="noStrike" dirty="0">
                        <a:solidFill>
                          <a:srgbClr val="000000"/>
                        </a:solidFill>
                        <a:effectLst/>
                        <a:latin typeface="Symbol" panose="05050102010706020507" pitchFamily="18" charset="2"/>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panose="020F0502020204030204" pitchFamily="34" charset="0"/>
                        </a:rPr>
                        <a:t>-0,1 %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-0,2 %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32630120"/>
                  </a:ext>
                </a:extLst>
              </a:tr>
            </a:tbl>
          </a:graphicData>
        </a:graphic>
      </p:graphicFrame>
      <p:graphicFrame>
        <p:nvGraphicFramePr>
          <p:cNvPr id="57" name="Chart 44">
            <a:extLst>
              <a:ext uri="{FF2B5EF4-FFF2-40B4-BE49-F238E27FC236}">
                <a16:creationId xmlns:a16="http://schemas.microsoft.com/office/drawing/2014/main" id="{6993DF69-3CD7-4F47-9FEE-A72C245A8227}"/>
              </a:ext>
            </a:extLst>
          </p:cNvPr>
          <p:cNvGraphicFramePr/>
          <p:nvPr>
            <p:extLst/>
          </p:nvPr>
        </p:nvGraphicFramePr>
        <p:xfrm>
          <a:off x="1486440" y="4105998"/>
          <a:ext cx="2751813" cy="229765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8" name="Table 46">
            <a:extLst>
              <a:ext uri="{FF2B5EF4-FFF2-40B4-BE49-F238E27FC236}">
                <a16:creationId xmlns:a16="http://schemas.microsoft.com/office/drawing/2014/main" id="{45F3DC80-FEB9-499E-BB0B-B2B097FC808E}"/>
              </a:ext>
            </a:extLst>
          </p:cNvPr>
          <p:cNvGraphicFramePr>
            <a:graphicFrameLocks noGrp="1"/>
          </p:cNvGraphicFramePr>
          <p:nvPr>
            <p:extLst/>
          </p:nvPr>
        </p:nvGraphicFramePr>
        <p:xfrm>
          <a:off x="2168897" y="5192242"/>
          <a:ext cx="1866796" cy="571500"/>
        </p:xfrm>
        <a:graphic>
          <a:graphicData uri="http://schemas.openxmlformats.org/drawingml/2006/table">
            <a:tbl>
              <a:tblPr/>
              <a:tblGrid>
                <a:gridCol w="974882">
                  <a:extLst>
                    <a:ext uri="{9D8B030D-6E8A-4147-A177-3AD203B41FA5}">
                      <a16:colId xmlns:a16="http://schemas.microsoft.com/office/drawing/2014/main" val="1417985255"/>
                    </a:ext>
                  </a:extLst>
                </a:gridCol>
                <a:gridCol w="445957">
                  <a:extLst>
                    <a:ext uri="{9D8B030D-6E8A-4147-A177-3AD203B41FA5}">
                      <a16:colId xmlns:a16="http://schemas.microsoft.com/office/drawing/2014/main" val="1766976813"/>
                    </a:ext>
                  </a:extLst>
                </a:gridCol>
                <a:gridCol w="445957">
                  <a:extLst>
                    <a:ext uri="{9D8B030D-6E8A-4147-A177-3AD203B41FA5}">
                      <a16:colId xmlns:a16="http://schemas.microsoft.com/office/drawing/2014/main" val="4042975842"/>
                    </a:ext>
                  </a:extLst>
                </a:gridCol>
              </a:tblGrid>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900" b="1" i="0" u="none" strike="noStrike" dirty="0">
                          <a:solidFill>
                            <a:srgbClr val="000000"/>
                          </a:solidFill>
                          <a:effectLst/>
                          <a:latin typeface="+mj-lt"/>
                        </a:rPr>
                        <a:t>Meziroční změna</a:t>
                      </a:r>
                      <a:endParaRPr lang="en-US" sz="900" b="1"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E7B13D"/>
                          </a:solidFill>
                          <a:effectLst>
                            <a:outerShdw blurRad="38100" dist="38100" dir="2700000" algn="tl">
                              <a:srgbClr val="000000">
                                <a:alpha val="43137"/>
                              </a:srgbClr>
                            </a:outerShdw>
                          </a:effectLst>
                          <a:latin typeface="+mj-lt"/>
                        </a:rPr>
                        <a:t>LBK</a:t>
                      </a:r>
                      <a:endParaRPr lang="en-US" sz="900" b="1" i="0" u="none" strike="noStrike" dirty="0">
                        <a:solidFill>
                          <a:srgbClr val="E7B13D"/>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3D67BC"/>
                          </a:solidFill>
                          <a:effectLst>
                            <a:outerShdw blurRad="38100" dist="38100" dir="2700000" algn="tl">
                              <a:srgbClr val="000000">
                                <a:alpha val="43137"/>
                              </a:srgbClr>
                            </a:outerShdw>
                          </a:effectLst>
                          <a:latin typeface="+mj-lt"/>
                        </a:rPr>
                        <a:t>ČR</a:t>
                      </a:r>
                      <a:endParaRPr lang="en-US" sz="900" b="1" i="0" u="none" strike="noStrike" dirty="0">
                        <a:solidFill>
                          <a:srgbClr val="3D67BC"/>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290752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201</a:t>
                      </a:r>
                      <a:r>
                        <a:rPr lang="cs-CZ" sz="900" u="none" strike="noStrike" dirty="0">
                          <a:effectLst/>
                          <a:latin typeface="+mj-lt"/>
                        </a:rPr>
                        <a:t>7</a:t>
                      </a:r>
                      <a:r>
                        <a:rPr lang="en-US" sz="900" u="none" strike="noStrike" dirty="0">
                          <a:effectLst/>
                          <a:latin typeface="+mj-lt"/>
                        </a:rPr>
                        <a:t>-&gt;201</a:t>
                      </a:r>
                      <a:r>
                        <a:rPr lang="cs-CZ" sz="900" u="none" strike="noStrike" dirty="0">
                          <a:effectLst/>
                          <a:latin typeface="+mj-lt"/>
                        </a:rPr>
                        <a:t>8</a:t>
                      </a:r>
                      <a:endParaRPr lang="en-US" sz="900" b="0"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panose="020F0502020204030204" pitchFamily="34" charset="0"/>
                        </a:rPr>
                        <a:t>-0,5 %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-0,8 %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87254283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5 </a:t>
                      </a:r>
                      <a:r>
                        <a:rPr lang="en-US" sz="900" u="none" strike="noStrike" dirty="0" err="1">
                          <a:effectLst/>
                          <a:latin typeface="+mj-lt"/>
                        </a:rPr>
                        <a:t>leté</a:t>
                      </a:r>
                      <a:r>
                        <a:rPr lang="en-US" sz="900" u="none" strike="noStrike" dirty="0">
                          <a:effectLst/>
                          <a:latin typeface="+mj-lt"/>
                        </a:rPr>
                        <a:t> </a:t>
                      </a:r>
                      <a:r>
                        <a:rPr lang="en-US" sz="900" u="none" strike="noStrike" dirty="0" err="1">
                          <a:effectLst/>
                          <a:latin typeface="+mj-lt"/>
                        </a:rPr>
                        <a:t>průměrné</a:t>
                      </a:r>
                      <a:r>
                        <a:rPr lang="en-US" sz="900" u="none" strike="noStrike" dirty="0">
                          <a:effectLst/>
                          <a:latin typeface="+mj-lt"/>
                        </a:rPr>
                        <a:t> </a:t>
                      </a:r>
                      <a:r>
                        <a:rPr lang="en-US" sz="900" u="none" strike="noStrike" dirty="0">
                          <a:effectLst/>
                          <a:latin typeface="Symbol" panose="05050102010706020507" pitchFamily="18" charset="2"/>
                        </a:rPr>
                        <a:t>D</a:t>
                      </a:r>
                      <a:endParaRPr lang="en-US" sz="900" b="0" i="0" u="none" strike="noStrike" dirty="0">
                        <a:solidFill>
                          <a:srgbClr val="000000"/>
                        </a:solidFill>
                        <a:effectLst/>
                        <a:latin typeface="Symbol" panose="05050102010706020507" pitchFamily="18" charset="2"/>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panose="020F0502020204030204" pitchFamily="34" charset="0"/>
                        </a:rPr>
                        <a:t>-1,9 %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-2,2 %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32630120"/>
                  </a:ext>
                </a:extLst>
              </a:tr>
            </a:tbl>
          </a:graphicData>
        </a:graphic>
      </p:graphicFrame>
      <p:graphicFrame>
        <p:nvGraphicFramePr>
          <p:cNvPr id="59" name="Chart 47">
            <a:extLst>
              <a:ext uri="{FF2B5EF4-FFF2-40B4-BE49-F238E27FC236}">
                <a16:creationId xmlns:a16="http://schemas.microsoft.com/office/drawing/2014/main" id="{18DCA8AA-06AB-47D6-B456-B374B27E0FFA}"/>
              </a:ext>
            </a:extLst>
          </p:cNvPr>
          <p:cNvGraphicFramePr/>
          <p:nvPr>
            <p:extLst/>
          </p:nvPr>
        </p:nvGraphicFramePr>
        <p:xfrm>
          <a:off x="4404728" y="1362010"/>
          <a:ext cx="2751813" cy="2297657"/>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60" name="Table 49">
            <a:extLst>
              <a:ext uri="{FF2B5EF4-FFF2-40B4-BE49-F238E27FC236}">
                <a16:creationId xmlns:a16="http://schemas.microsoft.com/office/drawing/2014/main" id="{95787026-14A9-4F0F-BAB4-2D41E322C0CC}"/>
              </a:ext>
            </a:extLst>
          </p:cNvPr>
          <p:cNvGraphicFramePr>
            <a:graphicFrameLocks noGrp="1"/>
          </p:cNvGraphicFramePr>
          <p:nvPr>
            <p:extLst/>
          </p:nvPr>
        </p:nvGraphicFramePr>
        <p:xfrm>
          <a:off x="5106977" y="2448254"/>
          <a:ext cx="1866796" cy="571500"/>
        </p:xfrm>
        <a:graphic>
          <a:graphicData uri="http://schemas.openxmlformats.org/drawingml/2006/table">
            <a:tbl>
              <a:tblPr/>
              <a:tblGrid>
                <a:gridCol w="974882">
                  <a:extLst>
                    <a:ext uri="{9D8B030D-6E8A-4147-A177-3AD203B41FA5}">
                      <a16:colId xmlns:a16="http://schemas.microsoft.com/office/drawing/2014/main" val="1417985255"/>
                    </a:ext>
                  </a:extLst>
                </a:gridCol>
                <a:gridCol w="445957">
                  <a:extLst>
                    <a:ext uri="{9D8B030D-6E8A-4147-A177-3AD203B41FA5}">
                      <a16:colId xmlns:a16="http://schemas.microsoft.com/office/drawing/2014/main" val="1766976813"/>
                    </a:ext>
                  </a:extLst>
                </a:gridCol>
                <a:gridCol w="445957">
                  <a:extLst>
                    <a:ext uri="{9D8B030D-6E8A-4147-A177-3AD203B41FA5}">
                      <a16:colId xmlns:a16="http://schemas.microsoft.com/office/drawing/2014/main" val="4042975842"/>
                    </a:ext>
                  </a:extLst>
                </a:gridCol>
              </a:tblGrid>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900" b="1" i="0" u="none" strike="noStrike" dirty="0">
                          <a:solidFill>
                            <a:srgbClr val="000000"/>
                          </a:solidFill>
                          <a:effectLst/>
                          <a:latin typeface="+mj-lt"/>
                        </a:rPr>
                        <a:t>Meziroční změna</a:t>
                      </a:r>
                      <a:endParaRPr lang="en-US" sz="900" b="1"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E7B13D"/>
                          </a:solidFill>
                          <a:effectLst>
                            <a:outerShdw blurRad="38100" dist="38100" dir="2700000" algn="tl">
                              <a:srgbClr val="000000">
                                <a:alpha val="43137"/>
                              </a:srgbClr>
                            </a:outerShdw>
                          </a:effectLst>
                          <a:latin typeface="+mj-lt"/>
                        </a:rPr>
                        <a:t>LBK</a:t>
                      </a:r>
                      <a:endParaRPr lang="en-US" sz="900" b="1" i="0" u="none" strike="noStrike" dirty="0">
                        <a:solidFill>
                          <a:srgbClr val="E7B13D"/>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3D67BC"/>
                          </a:solidFill>
                          <a:effectLst>
                            <a:outerShdw blurRad="38100" dist="38100" dir="2700000" algn="tl">
                              <a:srgbClr val="000000">
                                <a:alpha val="43137"/>
                              </a:srgbClr>
                            </a:outerShdw>
                          </a:effectLst>
                          <a:latin typeface="+mj-lt"/>
                        </a:rPr>
                        <a:t>ČR</a:t>
                      </a:r>
                      <a:endParaRPr lang="en-US" sz="900" b="1" i="0" u="none" strike="noStrike" dirty="0">
                        <a:solidFill>
                          <a:srgbClr val="3D67BC"/>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290752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201</a:t>
                      </a:r>
                      <a:r>
                        <a:rPr lang="cs-CZ" sz="900" u="none" strike="noStrike" dirty="0">
                          <a:effectLst/>
                          <a:latin typeface="+mj-lt"/>
                        </a:rPr>
                        <a:t>7</a:t>
                      </a:r>
                      <a:r>
                        <a:rPr lang="en-US" sz="900" u="none" strike="noStrike" dirty="0">
                          <a:effectLst/>
                          <a:latin typeface="+mj-lt"/>
                        </a:rPr>
                        <a:t>-&gt;201</a:t>
                      </a:r>
                      <a:r>
                        <a:rPr lang="cs-CZ" sz="900" u="none" strike="noStrike" dirty="0">
                          <a:effectLst/>
                          <a:latin typeface="+mj-lt"/>
                        </a:rPr>
                        <a:t>8</a:t>
                      </a:r>
                      <a:endParaRPr lang="en-US" sz="900" b="0"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panose="020F0502020204030204" pitchFamily="34" charset="0"/>
                        </a:rPr>
                        <a:t>-0,7 %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-1,1 %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87254283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5 </a:t>
                      </a:r>
                      <a:r>
                        <a:rPr lang="en-US" sz="900" u="none" strike="noStrike" dirty="0" err="1">
                          <a:effectLst/>
                          <a:latin typeface="+mj-lt"/>
                        </a:rPr>
                        <a:t>leté</a:t>
                      </a:r>
                      <a:r>
                        <a:rPr lang="en-US" sz="900" u="none" strike="noStrike" dirty="0">
                          <a:effectLst/>
                          <a:latin typeface="+mj-lt"/>
                        </a:rPr>
                        <a:t> </a:t>
                      </a:r>
                      <a:r>
                        <a:rPr lang="en-US" sz="900" u="none" strike="noStrike" dirty="0" err="1">
                          <a:effectLst/>
                          <a:latin typeface="+mj-lt"/>
                        </a:rPr>
                        <a:t>průměrné</a:t>
                      </a:r>
                      <a:r>
                        <a:rPr lang="en-US" sz="900" u="none" strike="noStrike" dirty="0">
                          <a:effectLst/>
                          <a:latin typeface="+mj-lt"/>
                        </a:rPr>
                        <a:t> </a:t>
                      </a:r>
                      <a:r>
                        <a:rPr lang="en-US" sz="900" u="none" strike="noStrike" dirty="0">
                          <a:effectLst/>
                          <a:latin typeface="Symbol" panose="05050102010706020507" pitchFamily="18" charset="2"/>
                        </a:rPr>
                        <a:t>D</a:t>
                      </a:r>
                      <a:endParaRPr lang="en-US" sz="900" b="0" i="0" u="none" strike="noStrike" dirty="0">
                        <a:solidFill>
                          <a:srgbClr val="000000"/>
                        </a:solidFill>
                        <a:effectLst/>
                        <a:latin typeface="Symbol" panose="05050102010706020507" pitchFamily="18" charset="2"/>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panose="020F0502020204030204" pitchFamily="34" charset="0"/>
                        </a:rPr>
                        <a:t>-3,1 %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-1,8 %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32630120"/>
                  </a:ext>
                </a:extLst>
              </a:tr>
            </a:tbl>
          </a:graphicData>
        </a:graphic>
      </p:graphicFrame>
      <p:graphicFrame>
        <p:nvGraphicFramePr>
          <p:cNvPr id="61" name="Chart 50">
            <a:extLst>
              <a:ext uri="{FF2B5EF4-FFF2-40B4-BE49-F238E27FC236}">
                <a16:creationId xmlns:a16="http://schemas.microsoft.com/office/drawing/2014/main" id="{B813B622-B68F-489F-BD19-5531DE488264}"/>
              </a:ext>
            </a:extLst>
          </p:cNvPr>
          <p:cNvGraphicFramePr/>
          <p:nvPr>
            <p:extLst/>
          </p:nvPr>
        </p:nvGraphicFramePr>
        <p:xfrm>
          <a:off x="4404728" y="4105998"/>
          <a:ext cx="2751813" cy="2297657"/>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62" name="Table 52">
            <a:extLst>
              <a:ext uri="{FF2B5EF4-FFF2-40B4-BE49-F238E27FC236}">
                <a16:creationId xmlns:a16="http://schemas.microsoft.com/office/drawing/2014/main" id="{9BC915B5-54DC-46DB-86DB-52FF59915D8A}"/>
              </a:ext>
            </a:extLst>
          </p:cNvPr>
          <p:cNvGraphicFramePr>
            <a:graphicFrameLocks noGrp="1"/>
          </p:cNvGraphicFramePr>
          <p:nvPr>
            <p:extLst/>
          </p:nvPr>
        </p:nvGraphicFramePr>
        <p:xfrm>
          <a:off x="5106977" y="5203176"/>
          <a:ext cx="1866796" cy="571500"/>
        </p:xfrm>
        <a:graphic>
          <a:graphicData uri="http://schemas.openxmlformats.org/drawingml/2006/table">
            <a:tbl>
              <a:tblPr/>
              <a:tblGrid>
                <a:gridCol w="974882">
                  <a:extLst>
                    <a:ext uri="{9D8B030D-6E8A-4147-A177-3AD203B41FA5}">
                      <a16:colId xmlns:a16="http://schemas.microsoft.com/office/drawing/2014/main" val="1417985255"/>
                    </a:ext>
                  </a:extLst>
                </a:gridCol>
                <a:gridCol w="445957">
                  <a:extLst>
                    <a:ext uri="{9D8B030D-6E8A-4147-A177-3AD203B41FA5}">
                      <a16:colId xmlns:a16="http://schemas.microsoft.com/office/drawing/2014/main" val="1766976813"/>
                    </a:ext>
                  </a:extLst>
                </a:gridCol>
                <a:gridCol w="445957">
                  <a:extLst>
                    <a:ext uri="{9D8B030D-6E8A-4147-A177-3AD203B41FA5}">
                      <a16:colId xmlns:a16="http://schemas.microsoft.com/office/drawing/2014/main" val="4042975842"/>
                    </a:ext>
                  </a:extLst>
                </a:gridCol>
              </a:tblGrid>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900" b="1" i="0" u="none" strike="noStrike" dirty="0">
                          <a:solidFill>
                            <a:srgbClr val="000000"/>
                          </a:solidFill>
                          <a:effectLst/>
                          <a:latin typeface="+mj-lt"/>
                        </a:rPr>
                        <a:t>Meziroční změna</a:t>
                      </a:r>
                      <a:endParaRPr lang="en-US" sz="900" b="1"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E7B13D"/>
                          </a:solidFill>
                          <a:effectLst>
                            <a:outerShdw blurRad="38100" dist="38100" dir="2700000" algn="tl">
                              <a:srgbClr val="000000">
                                <a:alpha val="43137"/>
                              </a:srgbClr>
                            </a:outerShdw>
                          </a:effectLst>
                          <a:latin typeface="+mj-lt"/>
                        </a:rPr>
                        <a:t>LBK</a:t>
                      </a:r>
                      <a:endParaRPr lang="en-US" sz="900" b="1" i="0" u="none" strike="noStrike" dirty="0">
                        <a:solidFill>
                          <a:srgbClr val="E7B13D"/>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3D67BC"/>
                          </a:solidFill>
                          <a:effectLst>
                            <a:outerShdw blurRad="38100" dist="38100" dir="2700000" algn="tl">
                              <a:srgbClr val="000000">
                                <a:alpha val="43137"/>
                              </a:srgbClr>
                            </a:outerShdw>
                          </a:effectLst>
                          <a:latin typeface="+mj-lt"/>
                        </a:rPr>
                        <a:t>ČR</a:t>
                      </a:r>
                      <a:endParaRPr lang="en-US" sz="900" b="1" i="0" u="none" strike="noStrike" dirty="0">
                        <a:solidFill>
                          <a:srgbClr val="3D67BC"/>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290752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201</a:t>
                      </a:r>
                      <a:r>
                        <a:rPr lang="cs-CZ" sz="900" u="none" strike="noStrike" dirty="0">
                          <a:effectLst/>
                          <a:latin typeface="+mj-lt"/>
                        </a:rPr>
                        <a:t>7</a:t>
                      </a:r>
                      <a:r>
                        <a:rPr lang="en-US" sz="900" u="none" strike="noStrike" dirty="0">
                          <a:effectLst/>
                          <a:latin typeface="+mj-lt"/>
                        </a:rPr>
                        <a:t>-&gt;201</a:t>
                      </a:r>
                      <a:r>
                        <a:rPr lang="cs-CZ" sz="900" u="none" strike="noStrike" dirty="0">
                          <a:effectLst/>
                          <a:latin typeface="+mj-lt"/>
                        </a:rPr>
                        <a:t>8</a:t>
                      </a:r>
                      <a:endParaRPr lang="en-US" sz="900" b="0"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panose="020F0502020204030204" pitchFamily="34" charset="0"/>
                        </a:rPr>
                        <a:t>-1,5 %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0,9 %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87254283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5 </a:t>
                      </a:r>
                      <a:r>
                        <a:rPr lang="en-US" sz="900" u="none" strike="noStrike" dirty="0" err="1">
                          <a:effectLst/>
                          <a:latin typeface="+mj-lt"/>
                        </a:rPr>
                        <a:t>leté</a:t>
                      </a:r>
                      <a:r>
                        <a:rPr lang="en-US" sz="900" u="none" strike="noStrike" dirty="0">
                          <a:effectLst/>
                          <a:latin typeface="+mj-lt"/>
                        </a:rPr>
                        <a:t> </a:t>
                      </a:r>
                      <a:r>
                        <a:rPr lang="en-US" sz="900" u="none" strike="noStrike" dirty="0" err="1">
                          <a:effectLst/>
                          <a:latin typeface="+mj-lt"/>
                        </a:rPr>
                        <a:t>průměrné</a:t>
                      </a:r>
                      <a:r>
                        <a:rPr lang="en-US" sz="900" u="none" strike="noStrike" dirty="0">
                          <a:effectLst/>
                          <a:latin typeface="+mj-lt"/>
                        </a:rPr>
                        <a:t> </a:t>
                      </a:r>
                      <a:r>
                        <a:rPr lang="en-US" sz="900" u="none" strike="noStrike" dirty="0">
                          <a:effectLst/>
                          <a:latin typeface="Symbol" panose="05050102010706020507" pitchFamily="18" charset="2"/>
                        </a:rPr>
                        <a:t>D</a:t>
                      </a:r>
                      <a:endParaRPr lang="en-US" sz="900" b="0" i="0" u="none" strike="noStrike" dirty="0">
                        <a:solidFill>
                          <a:srgbClr val="000000"/>
                        </a:solidFill>
                        <a:effectLst/>
                        <a:latin typeface="Symbol" panose="05050102010706020507" pitchFamily="18" charset="2"/>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panose="020F0502020204030204" pitchFamily="34" charset="0"/>
                        </a:rPr>
                        <a:t>-4,9 %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-0,7 %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32630120"/>
                  </a:ext>
                </a:extLst>
              </a:tr>
            </a:tbl>
          </a:graphicData>
        </a:graphic>
      </p:graphicFrame>
      <p:graphicFrame>
        <p:nvGraphicFramePr>
          <p:cNvPr id="63" name="Table 55">
            <a:extLst>
              <a:ext uri="{FF2B5EF4-FFF2-40B4-BE49-F238E27FC236}">
                <a16:creationId xmlns:a16="http://schemas.microsoft.com/office/drawing/2014/main" id="{4C6C7E7B-AF19-4721-B0AF-8B52A3079093}"/>
              </a:ext>
            </a:extLst>
          </p:cNvPr>
          <p:cNvGraphicFramePr>
            <a:graphicFrameLocks noGrp="1"/>
          </p:cNvGraphicFramePr>
          <p:nvPr>
            <p:extLst/>
          </p:nvPr>
        </p:nvGraphicFramePr>
        <p:xfrm>
          <a:off x="8083306" y="2448254"/>
          <a:ext cx="1866796" cy="571500"/>
        </p:xfrm>
        <a:graphic>
          <a:graphicData uri="http://schemas.openxmlformats.org/drawingml/2006/table">
            <a:tbl>
              <a:tblPr/>
              <a:tblGrid>
                <a:gridCol w="974882">
                  <a:extLst>
                    <a:ext uri="{9D8B030D-6E8A-4147-A177-3AD203B41FA5}">
                      <a16:colId xmlns:a16="http://schemas.microsoft.com/office/drawing/2014/main" val="1417985255"/>
                    </a:ext>
                  </a:extLst>
                </a:gridCol>
                <a:gridCol w="445957">
                  <a:extLst>
                    <a:ext uri="{9D8B030D-6E8A-4147-A177-3AD203B41FA5}">
                      <a16:colId xmlns:a16="http://schemas.microsoft.com/office/drawing/2014/main" val="1766976813"/>
                    </a:ext>
                  </a:extLst>
                </a:gridCol>
                <a:gridCol w="445957">
                  <a:extLst>
                    <a:ext uri="{9D8B030D-6E8A-4147-A177-3AD203B41FA5}">
                      <a16:colId xmlns:a16="http://schemas.microsoft.com/office/drawing/2014/main" val="4042975842"/>
                    </a:ext>
                  </a:extLst>
                </a:gridCol>
              </a:tblGrid>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900" b="1" i="0" u="none" strike="noStrike" dirty="0">
                          <a:solidFill>
                            <a:srgbClr val="000000"/>
                          </a:solidFill>
                          <a:effectLst/>
                          <a:latin typeface="+mj-lt"/>
                        </a:rPr>
                        <a:t>Meziroční změna</a:t>
                      </a:r>
                      <a:endParaRPr lang="en-US" sz="900" b="1"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E7B13D"/>
                          </a:solidFill>
                          <a:effectLst>
                            <a:outerShdw blurRad="38100" dist="38100" dir="2700000" algn="tl">
                              <a:srgbClr val="000000">
                                <a:alpha val="43137"/>
                              </a:srgbClr>
                            </a:outerShdw>
                          </a:effectLst>
                          <a:latin typeface="+mj-lt"/>
                        </a:rPr>
                        <a:t>LBK</a:t>
                      </a:r>
                      <a:endParaRPr lang="en-US" sz="900" b="1" i="0" u="none" strike="noStrike" dirty="0">
                        <a:solidFill>
                          <a:srgbClr val="E7B13D"/>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3D67BC"/>
                          </a:solidFill>
                          <a:effectLst>
                            <a:outerShdw blurRad="38100" dist="38100" dir="2700000" algn="tl">
                              <a:srgbClr val="000000">
                                <a:alpha val="43137"/>
                              </a:srgbClr>
                            </a:outerShdw>
                          </a:effectLst>
                          <a:latin typeface="+mj-lt"/>
                        </a:rPr>
                        <a:t>ČR</a:t>
                      </a:r>
                      <a:endParaRPr lang="en-US" sz="900" b="1" i="0" u="none" strike="noStrike" dirty="0">
                        <a:solidFill>
                          <a:srgbClr val="3D67BC"/>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290752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201</a:t>
                      </a:r>
                      <a:r>
                        <a:rPr lang="cs-CZ" sz="900" u="none" strike="noStrike" dirty="0">
                          <a:effectLst/>
                          <a:latin typeface="+mj-lt"/>
                        </a:rPr>
                        <a:t>7</a:t>
                      </a:r>
                      <a:r>
                        <a:rPr lang="en-US" sz="900" u="none" strike="noStrike" dirty="0">
                          <a:effectLst/>
                          <a:latin typeface="+mj-lt"/>
                        </a:rPr>
                        <a:t>-&gt;201</a:t>
                      </a:r>
                      <a:r>
                        <a:rPr lang="cs-CZ" sz="900" u="none" strike="noStrike" dirty="0">
                          <a:effectLst/>
                          <a:latin typeface="+mj-lt"/>
                        </a:rPr>
                        <a:t>8</a:t>
                      </a:r>
                      <a:endParaRPr lang="en-US" sz="900" b="0"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panose="020F0502020204030204" pitchFamily="34" charset="0"/>
                        </a:rPr>
                        <a:t>-4,0 %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0,1 %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87254283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5 </a:t>
                      </a:r>
                      <a:r>
                        <a:rPr lang="en-US" sz="900" u="none" strike="noStrike" dirty="0" err="1">
                          <a:effectLst/>
                          <a:latin typeface="+mj-lt"/>
                        </a:rPr>
                        <a:t>leté</a:t>
                      </a:r>
                      <a:r>
                        <a:rPr lang="en-US" sz="900" u="none" strike="noStrike" dirty="0">
                          <a:effectLst/>
                          <a:latin typeface="+mj-lt"/>
                        </a:rPr>
                        <a:t> </a:t>
                      </a:r>
                      <a:r>
                        <a:rPr lang="en-US" sz="900" u="none" strike="noStrike" dirty="0" err="1">
                          <a:effectLst/>
                          <a:latin typeface="+mj-lt"/>
                        </a:rPr>
                        <a:t>průměrné</a:t>
                      </a:r>
                      <a:r>
                        <a:rPr lang="en-US" sz="900" u="none" strike="noStrike" dirty="0">
                          <a:effectLst/>
                          <a:latin typeface="+mj-lt"/>
                        </a:rPr>
                        <a:t> </a:t>
                      </a:r>
                      <a:r>
                        <a:rPr lang="en-US" sz="900" u="none" strike="noStrike" dirty="0">
                          <a:effectLst/>
                          <a:latin typeface="Symbol" panose="05050102010706020507" pitchFamily="18" charset="2"/>
                        </a:rPr>
                        <a:t>D</a:t>
                      </a:r>
                      <a:endParaRPr lang="en-US" sz="900" b="0" i="0" u="none" strike="noStrike" dirty="0">
                        <a:solidFill>
                          <a:srgbClr val="000000"/>
                        </a:solidFill>
                        <a:effectLst/>
                        <a:latin typeface="Symbol" panose="05050102010706020507" pitchFamily="18" charset="2"/>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panose="020F0502020204030204" pitchFamily="34" charset="0"/>
                        </a:rPr>
                        <a:t>0,1 %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-0,2 %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32630120"/>
                  </a:ext>
                </a:extLst>
              </a:tr>
            </a:tbl>
          </a:graphicData>
        </a:graphic>
      </p:graphicFrame>
      <p:graphicFrame>
        <p:nvGraphicFramePr>
          <p:cNvPr id="64" name="Chart 56">
            <a:extLst>
              <a:ext uri="{FF2B5EF4-FFF2-40B4-BE49-F238E27FC236}">
                <a16:creationId xmlns:a16="http://schemas.microsoft.com/office/drawing/2014/main" id="{9B1866F2-8597-4514-8445-BD93D252CC70}"/>
              </a:ext>
            </a:extLst>
          </p:cNvPr>
          <p:cNvGraphicFramePr/>
          <p:nvPr>
            <p:extLst/>
          </p:nvPr>
        </p:nvGraphicFramePr>
        <p:xfrm>
          <a:off x="7423391" y="4105998"/>
          <a:ext cx="2751813" cy="2297657"/>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65" name="Table 58">
            <a:extLst>
              <a:ext uri="{FF2B5EF4-FFF2-40B4-BE49-F238E27FC236}">
                <a16:creationId xmlns:a16="http://schemas.microsoft.com/office/drawing/2014/main" id="{419F6EB5-772D-437E-B2E5-F17261EA7FE1}"/>
              </a:ext>
            </a:extLst>
          </p:cNvPr>
          <p:cNvGraphicFramePr>
            <a:graphicFrameLocks noGrp="1"/>
          </p:cNvGraphicFramePr>
          <p:nvPr>
            <p:extLst/>
          </p:nvPr>
        </p:nvGraphicFramePr>
        <p:xfrm>
          <a:off x="8083306" y="5374626"/>
          <a:ext cx="1866796" cy="571500"/>
        </p:xfrm>
        <a:graphic>
          <a:graphicData uri="http://schemas.openxmlformats.org/drawingml/2006/table">
            <a:tbl>
              <a:tblPr/>
              <a:tblGrid>
                <a:gridCol w="974882">
                  <a:extLst>
                    <a:ext uri="{9D8B030D-6E8A-4147-A177-3AD203B41FA5}">
                      <a16:colId xmlns:a16="http://schemas.microsoft.com/office/drawing/2014/main" val="1417985255"/>
                    </a:ext>
                  </a:extLst>
                </a:gridCol>
                <a:gridCol w="445957">
                  <a:extLst>
                    <a:ext uri="{9D8B030D-6E8A-4147-A177-3AD203B41FA5}">
                      <a16:colId xmlns:a16="http://schemas.microsoft.com/office/drawing/2014/main" val="1766976813"/>
                    </a:ext>
                  </a:extLst>
                </a:gridCol>
                <a:gridCol w="445957">
                  <a:extLst>
                    <a:ext uri="{9D8B030D-6E8A-4147-A177-3AD203B41FA5}">
                      <a16:colId xmlns:a16="http://schemas.microsoft.com/office/drawing/2014/main" val="4042975842"/>
                    </a:ext>
                  </a:extLst>
                </a:gridCol>
              </a:tblGrid>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900" b="1" i="0" u="none" strike="noStrike" dirty="0">
                          <a:solidFill>
                            <a:srgbClr val="000000"/>
                          </a:solidFill>
                          <a:effectLst/>
                          <a:latin typeface="+mj-lt"/>
                        </a:rPr>
                        <a:t>Meziroční změna</a:t>
                      </a:r>
                      <a:endParaRPr lang="en-US" sz="900" b="1"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E7B13D"/>
                          </a:solidFill>
                          <a:effectLst>
                            <a:outerShdw blurRad="38100" dist="38100" dir="2700000" algn="tl">
                              <a:srgbClr val="000000">
                                <a:alpha val="43137"/>
                              </a:srgbClr>
                            </a:outerShdw>
                          </a:effectLst>
                          <a:latin typeface="+mj-lt"/>
                        </a:rPr>
                        <a:t>LBK</a:t>
                      </a:r>
                      <a:endParaRPr lang="en-US" sz="900" b="1" i="0" u="none" strike="noStrike" dirty="0">
                        <a:solidFill>
                          <a:srgbClr val="E7B13D"/>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3D67BC"/>
                          </a:solidFill>
                          <a:effectLst>
                            <a:outerShdw blurRad="38100" dist="38100" dir="2700000" algn="tl">
                              <a:srgbClr val="000000">
                                <a:alpha val="43137"/>
                              </a:srgbClr>
                            </a:outerShdw>
                          </a:effectLst>
                          <a:latin typeface="+mj-lt"/>
                        </a:rPr>
                        <a:t>ČR</a:t>
                      </a:r>
                      <a:endParaRPr lang="en-US" sz="900" b="1" i="0" u="none" strike="noStrike" dirty="0">
                        <a:solidFill>
                          <a:srgbClr val="3D67BC"/>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290752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201</a:t>
                      </a:r>
                      <a:r>
                        <a:rPr lang="cs-CZ" sz="900" u="none" strike="noStrike" dirty="0">
                          <a:effectLst/>
                          <a:latin typeface="+mj-lt"/>
                        </a:rPr>
                        <a:t>7</a:t>
                      </a:r>
                      <a:r>
                        <a:rPr lang="en-US" sz="900" u="none" strike="noStrike" dirty="0">
                          <a:effectLst/>
                          <a:latin typeface="+mj-lt"/>
                        </a:rPr>
                        <a:t>-&gt;201</a:t>
                      </a:r>
                      <a:r>
                        <a:rPr lang="cs-CZ" sz="900" u="none" strike="noStrike" dirty="0">
                          <a:effectLst/>
                          <a:latin typeface="+mj-lt"/>
                        </a:rPr>
                        <a:t>8</a:t>
                      </a:r>
                      <a:endParaRPr lang="en-US" sz="900" b="0"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panose="020F0502020204030204" pitchFamily="34" charset="0"/>
                        </a:rPr>
                        <a:t>-4,1 %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-1,6 %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87254283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5 </a:t>
                      </a:r>
                      <a:r>
                        <a:rPr lang="en-US" sz="900" u="none" strike="noStrike" dirty="0" err="1">
                          <a:effectLst/>
                          <a:latin typeface="+mj-lt"/>
                        </a:rPr>
                        <a:t>leté</a:t>
                      </a:r>
                      <a:r>
                        <a:rPr lang="en-US" sz="900" u="none" strike="noStrike" dirty="0">
                          <a:effectLst/>
                          <a:latin typeface="+mj-lt"/>
                        </a:rPr>
                        <a:t> </a:t>
                      </a:r>
                      <a:r>
                        <a:rPr lang="en-US" sz="900" u="none" strike="noStrike" dirty="0" err="1">
                          <a:effectLst/>
                          <a:latin typeface="+mj-lt"/>
                        </a:rPr>
                        <a:t>průměrné</a:t>
                      </a:r>
                      <a:r>
                        <a:rPr lang="en-US" sz="900" u="none" strike="noStrike" dirty="0">
                          <a:effectLst/>
                          <a:latin typeface="+mj-lt"/>
                        </a:rPr>
                        <a:t> </a:t>
                      </a:r>
                      <a:r>
                        <a:rPr lang="en-US" sz="900" u="none" strike="noStrike" dirty="0">
                          <a:effectLst/>
                          <a:latin typeface="Symbol" panose="05050102010706020507" pitchFamily="18" charset="2"/>
                        </a:rPr>
                        <a:t>D</a:t>
                      </a:r>
                      <a:endParaRPr lang="en-US" sz="900" b="0" i="0" u="none" strike="noStrike" dirty="0">
                        <a:solidFill>
                          <a:srgbClr val="000000"/>
                        </a:solidFill>
                        <a:effectLst/>
                        <a:latin typeface="Symbol" panose="05050102010706020507" pitchFamily="18" charset="2"/>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panose="020F0502020204030204" pitchFamily="34" charset="0"/>
                        </a:rPr>
                        <a:t>-6,4 %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-1,0 %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32630120"/>
                  </a:ext>
                </a:extLst>
              </a:tr>
            </a:tbl>
          </a:graphicData>
        </a:graphic>
      </p:graphicFrame>
    </p:spTree>
    <p:extLst>
      <p:ext uri="{BB962C8B-B14F-4D97-AF65-F5344CB8AC3E}">
        <p14:creationId xmlns:p14="http://schemas.microsoft.com/office/powerpoint/2010/main" val="3820704052"/>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6">
            <a:extLst>
              <a:ext uri="{FF2B5EF4-FFF2-40B4-BE49-F238E27FC236}">
                <a16:creationId xmlns:a16="http://schemas.microsoft.com/office/drawing/2014/main" id="{DE4BE380-13B7-431C-9254-19085B5DC0B2}"/>
              </a:ext>
            </a:extLst>
          </p:cNvPr>
          <p:cNvSpPr txBox="1"/>
          <p:nvPr/>
        </p:nvSpPr>
        <p:spPr>
          <a:xfrm>
            <a:off x="287053" y="653725"/>
            <a:ext cx="7733918" cy="307777"/>
          </a:xfrm>
          <a:prstGeom prst="rect">
            <a:avLst/>
          </a:prstGeom>
          <a:noFill/>
        </p:spPr>
        <p:txBody>
          <a:bodyPr wrap="square" rtlCol="0">
            <a:spAutoFit/>
          </a:bodyPr>
          <a:lstStyle/>
          <a:p>
            <a:r>
              <a:rPr lang="cs-CZ" sz="1400" dirty="0">
                <a:solidFill>
                  <a:prstClr val="black"/>
                </a:solidFill>
                <a:latin typeface="Arial" panose="020B0604020202020204" pitchFamily="34" charset="0"/>
                <a:cs typeface="Arial" panose="020B0604020202020204" pitchFamily="34" charset="0"/>
              </a:rPr>
              <a:t>Zdroj dat: NRHOSP 2007-2018</a:t>
            </a:r>
            <a:endParaRPr lang="cs-CZ" sz="1400" b="1" dirty="0">
              <a:solidFill>
                <a:schemeClr val="accent3"/>
              </a:solidFill>
              <a:latin typeface="Arial" panose="020B0604020202020204" pitchFamily="34" charset="0"/>
              <a:cs typeface="Arial" panose="020B0604020202020204" pitchFamily="34" charset="0"/>
            </a:endParaRPr>
          </a:p>
        </p:txBody>
      </p:sp>
      <p:sp>
        <p:nvSpPr>
          <p:cNvPr id="2" name="Title 1"/>
          <p:cNvSpPr>
            <a:spLocks noGrp="1"/>
          </p:cNvSpPr>
          <p:nvPr>
            <p:ph type="title"/>
          </p:nvPr>
        </p:nvSpPr>
        <p:spPr/>
        <p:txBody>
          <a:bodyPr>
            <a:normAutofit fontScale="90000"/>
          </a:bodyPr>
          <a:lstStyle/>
          <a:p>
            <a:r>
              <a:rPr lang="cs-CZ" dirty="0"/>
              <a:t>Počet akutních hospitalizací dle skupin diagnóz – vývoj v čase II </a:t>
            </a:r>
            <a:endParaRPr lang="en-US" dirty="0"/>
          </a:p>
        </p:txBody>
      </p:sp>
      <p:sp>
        <p:nvSpPr>
          <p:cNvPr id="62" name="Rectangle 8"/>
          <p:cNvSpPr/>
          <p:nvPr/>
        </p:nvSpPr>
        <p:spPr>
          <a:xfrm>
            <a:off x="1626799" y="961502"/>
            <a:ext cx="1919115" cy="253916"/>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pl-PL" sz="1050" b="1" i="0" u="none" strike="noStrike" kern="0" cap="none" spc="0" normalizeH="0" baseline="0" noProof="0" dirty="0">
                <a:ln>
                  <a:noFill/>
                </a:ln>
                <a:solidFill>
                  <a:srgbClr val="000000"/>
                </a:solidFill>
                <a:effectLst/>
                <a:uLnTx/>
                <a:uFillTx/>
              </a:rPr>
              <a:t>VII. Nemoci oka a očních adnex</a:t>
            </a:r>
            <a:endParaRPr kumimoji="0" lang="cs-CZ" sz="1050" b="1" i="0" u="none" strike="noStrike" kern="0" cap="none" spc="0" normalizeH="0" baseline="0" noProof="0" dirty="0">
              <a:ln>
                <a:noFill/>
              </a:ln>
              <a:solidFill>
                <a:srgbClr val="000000"/>
              </a:solidFill>
              <a:effectLst/>
              <a:uLnTx/>
              <a:uFillTx/>
            </a:endParaRPr>
          </a:p>
        </p:txBody>
      </p:sp>
      <p:sp>
        <p:nvSpPr>
          <p:cNvPr id="66" name="Rectangle 45"/>
          <p:cNvSpPr/>
          <p:nvPr/>
        </p:nvSpPr>
        <p:spPr>
          <a:xfrm>
            <a:off x="1626799" y="3705490"/>
            <a:ext cx="1725152" cy="415498"/>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50" b="1" i="0" u="none" strike="noStrike" kern="0" cap="none" spc="0" normalizeH="0" baseline="0" noProof="0" dirty="0">
                <a:ln>
                  <a:noFill/>
                </a:ln>
                <a:solidFill>
                  <a:srgbClr val="000000"/>
                </a:solidFill>
                <a:effectLst/>
                <a:uLnTx/>
                <a:uFillTx/>
              </a:rPr>
              <a:t>X. Nemoci dýchací soustavy</a:t>
            </a:r>
            <a:br>
              <a:rPr kumimoji="0" lang="cs-CZ" sz="1050" b="1" i="0" u="none" strike="noStrike" kern="0" cap="none" spc="0" normalizeH="0" baseline="0" noProof="0" dirty="0">
                <a:ln>
                  <a:noFill/>
                </a:ln>
                <a:solidFill>
                  <a:srgbClr val="000000"/>
                </a:solidFill>
                <a:effectLst/>
                <a:uLnTx/>
                <a:uFillTx/>
              </a:rPr>
            </a:br>
            <a:endParaRPr kumimoji="0" lang="cs-CZ" sz="1050" b="1" i="0" u="none" strike="noStrike" kern="0" cap="none" spc="0" normalizeH="0" baseline="0" noProof="0" dirty="0">
              <a:ln>
                <a:noFill/>
              </a:ln>
              <a:solidFill>
                <a:srgbClr val="000000"/>
              </a:solidFill>
              <a:effectLst/>
              <a:uLnTx/>
              <a:uFillTx/>
            </a:endParaRPr>
          </a:p>
        </p:txBody>
      </p:sp>
      <p:sp>
        <p:nvSpPr>
          <p:cNvPr id="69" name="Rectangle 48"/>
          <p:cNvSpPr/>
          <p:nvPr/>
        </p:nvSpPr>
        <p:spPr>
          <a:xfrm>
            <a:off x="4545087" y="961502"/>
            <a:ext cx="2573140" cy="253916"/>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50" b="1" i="0" u="none" strike="noStrike" kern="0" cap="none" spc="0" normalizeH="0" baseline="0" noProof="0" dirty="0">
                <a:ln>
                  <a:noFill/>
                </a:ln>
                <a:solidFill>
                  <a:srgbClr val="000000"/>
                </a:solidFill>
                <a:effectLst/>
                <a:uLnTx/>
                <a:uFillTx/>
              </a:rPr>
              <a:t>VIII. Nemoci ucha a bradavkového výběžku</a:t>
            </a:r>
          </a:p>
        </p:txBody>
      </p:sp>
      <p:sp>
        <p:nvSpPr>
          <p:cNvPr id="72" name="Rectangle 51"/>
          <p:cNvSpPr/>
          <p:nvPr/>
        </p:nvSpPr>
        <p:spPr>
          <a:xfrm>
            <a:off x="4545087" y="3705490"/>
            <a:ext cx="1688283" cy="253916"/>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pl-PL" sz="1050" b="1" i="0" u="none" strike="noStrike" kern="0" cap="none" spc="0" normalizeH="0" baseline="0" noProof="0" dirty="0">
                <a:ln>
                  <a:noFill/>
                </a:ln>
                <a:solidFill>
                  <a:srgbClr val="000000"/>
                </a:solidFill>
                <a:effectLst/>
                <a:uLnTx/>
                <a:uFillTx/>
              </a:rPr>
              <a:t>XI. Nemoci trávicí soustavy</a:t>
            </a:r>
            <a:endParaRPr kumimoji="0" lang="cs-CZ" sz="1050" b="1" i="0" u="none" strike="noStrike" kern="0" cap="none" spc="0" normalizeH="0" baseline="0" noProof="0" dirty="0">
              <a:ln>
                <a:noFill/>
              </a:ln>
              <a:solidFill>
                <a:srgbClr val="000000"/>
              </a:solidFill>
              <a:effectLst/>
              <a:uLnTx/>
              <a:uFillTx/>
            </a:endParaRPr>
          </a:p>
        </p:txBody>
      </p:sp>
      <p:sp>
        <p:nvSpPr>
          <p:cNvPr id="75" name="Rectangle 54"/>
          <p:cNvSpPr/>
          <p:nvPr/>
        </p:nvSpPr>
        <p:spPr>
          <a:xfrm>
            <a:off x="7563750" y="961502"/>
            <a:ext cx="2862512" cy="253916"/>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50" b="1" i="0" u="none" strike="noStrike" kern="0" cap="none" spc="0" normalizeH="0" baseline="0" noProof="0" dirty="0">
                <a:ln>
                  <a:noFill/>
                </a:ln>
                <a:solidFill>
                  <a:srgbClr val="000000"/>
                </a:solidFill>
                <a:effectLst/>
                <a:uLnTx/>
                <a:uFillTx/>
              </a:rPr>
              <a:t>IX. Nemoci oběhové soustavy</a:t>
            </a:r>
            <a:r>
              <a:rPr kumimoji="0" lang="cs-CZ" sz="1050" b="1" i="0" u="none" strike="noStrike" kern="0" cap="none" spc="-10" normalizeH="0" baseline="0" noProof="0" dirty="0">
                <a:ln>
                  <a:noFill/>
                </a:ln>
                <a:solidFill>
                  <a:srgbClr val="000000"/>
                </a:solidFill>
                <a:effectLst/>
                <a:uLnTx/>
                <a:uFillTx/>
              </a:rPr>
              <a:t> </a:t>
            </a:r>
            <a:endParaRPr kumimoji="0" lang="cs-CZ" sz="1050" b="1" i="0" u="none" strike="noStrike" kern="0" cap="none" spc="0" normalizeH="0" baseline="0" noProof="0" dirty="0">
              <a:ln>
                <a:noFill/>
              </a:ln>
              <a:solidFill>
                <a:srgbClr val="000000"/>
              </a:solidFill>
              <a:effectLst/>
              <a:uLnTx/>
              <a:uFillTx/>
            </a:endParaRPr>
          </a:p>
        </p:txBody>
      </p:sp>
      <p:sp>
        <p:nvSpPr>
          <p:cNvPr id="78" name="Rectangle 57"/>
          <p:cNvSpPr/>
          <p:nvPr/>
        </p:nvSpPr>
        <p:spPr>
          <a:xfrm>
            <a:off x="7563750" y="3705490"/>
            <a:ext cx="2266967" cy="253916"/>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50" b="1" i="0" u="none" strike="noStrike" kern="0" cap="none" spc="0" normalizeH="0" baseline="0" noProof="0" dirty="0">
                <a:ln>
                  <a:noFill/>
                </a:ln>
                <a:solidFill>
                  <a:srgbClr val="000000"/>
                </a:solidFill>
                <a:effectLst/>
                <a:uLnTx/>
                <a:uFillTx/>
              </a:rPr>
              <a:t>XII. Nemoci kůže a podkožního vaziva</a:t>
            </a:r>
          </a:p>
        </p:txBody>
      </p:sp>
      <p:sp>
        <p:nvSpPr>
          <p:cNvPr id="23" name="Rectangle 9"/>
          <p:cNvSpPr/>
          <p:nvPr/>
        </p:nvSpPr>
        <p:spPr>
          <a:xfrm rot="16200000">
            <a:off x="-240121" y="3464100"/>
            <a:ext cx="3097515" cy="307777"/>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sz="1100" b="0" i="0" u="none" strike="noStrike" kern="1200" baseline="0">
                <a:solidFill>
                  <a:srgbClr val="000000"/>
                </a:solidFill>
                <a:latin typeface="+mn-lt"/>
                <a:ea typeface="+mn-ea"/>
                <a:cs typeface="+mn-cs"/>
              </a:defRPr>
            </a:pPr>
            <a:r>
              <a:rPr kumimoji="0" lang="cs-CZ" sz="1400" b="1" i="0" u="none" strike="noStrike" kern="1200" cap="none" spc="0" normalizeH="0" baseline="0" noProof="0" dirty="0">
                <a:ln>
                  <a:noFill/>
                </a:ln>
                <a:solidFill>
                  <a:srgbClr val="000000"/>
                </a:solidFill>
                <a:effectLst/>
                <a:uLnTx/>
                <a:uFillTx/>
                <a:latin typeface="Calibri"/>
              </a:rPr>
              <a:t>Počet hospitalizací na 100 000 obyvatel</a:t>
            </a:r>
          </a:p>
        </p:txBody>
      </p:sp>
      <p:graphicFrame>
        <p:nvGraphicFramePr>
          <p:cNvPr id="24" name="Chart 6">
            <a:extLst>
              <a:ext uri="{FF2B5EF4-FFF2-40B4-BE49-F238E27FC236}">
                <a16:creationId xmlns:a16="http://schemas.microsoft.com/office/drawing/2014/main" id="{A352878A-46B1-48E8-A4FB-FCD9704DB27C}"/>
              </a:ext>
            </a:extLst>
          </p:cNvPr>
          <p:cNvGraphicFramePr/>
          <p:nvPr>
            <p:extLst/>
          </p:nvPr>
        </p:nvGraphicFramePr>
        <p:xfrm>
          <a:off x="1528481" y="1297863"/>
          <a:ext cx="2751813" cy="2297657"/>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5" name="Table 10">
            <a:extLst>
              <a:ext uri="{FF2B5EF4-FFF2-40B4-BE49-F238E27FC236}">
                <a16:creationId xmlns:a16="http://schemas.microsoft.com/office/drawing/2014/main" id="{F7E753DE-96F1-4F98-A9CF-4889E4A7BEBB}"/>
              </a:ext>
            </a:extLst>
          </p:cNvPr>
          <p:cNvGraphicFramePr>
            <a:graphicFrameLocks noGrp="1"/>
          </p:cNvGraphicFramePr>
          <p:nvPr>
            <p:extLst/>
          </p:nvPr>
        </p:nvGraphicFramePr>
        <p:xfrm>
          <a:off x="2413499" y="1325388"/>
          <a:ext cx="1866796" cy="571500"/>
        </p:xfrm>
        <a:graphic>
          <a:graphicData uri="http://schemas.openxmlformats.org/drawingml/2006/table">
            <a:tbl>
              <a:tblPr/>
              <a:tblGrid>
                <a:gridCol w="974882">
                  <a:extLst>
                    <a:ext uri="{9D8B030D-6E8A-4147-A177-3AD203B41FA5}">
                      <a16:colId xmlns:a16="http://schemas.microsoft.com/office/drawing/2014/main" val="1417985255"/>
                    </a:ext>
                  </a:extLst>
                </a:gridCol>
                <a:gridCol w="445957">
                  <a:extLst>
                    <a:ext uri="{9D8B030D-6E8A-4147-A177-3AD203B41FA5}">
                      <a16:colId xmlns:a16="http://schemas.microsoft.com/office/drawing/2014/main" val="1766976813"/>
                    </a:ext>
                  </a:extLst>
                </a:gridCol>
                <a:gridCol w="445957">
                  <a:extLst>
                    <a:ext uri="{9D8B030D-6E8A-4147-A177-3AD203B41FA5}">
                      <a16:colId xmlns:a16="http://schemas.microsoft.com/office/drawing/2014/main" val="4042975842"/>
                    </a:ext>
                  </a:extLst>
                </a:gridCol>
              </a:tblGrid>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900" b="1" i="0" u="none" strike="noStrike" dirty="0">
                          <a:solidFill>
                            <a:srgbClr val="000000"/>
                          </a:solidFill>
                          <a:effectLst/>
                          <a:latin typeface="+mj-lt"/>
                        </a:rPr>
                        <a:t>Meziroční změna</a:t>
                      </a:r>
                      <a:endParaRPr lang="en-US" sz="900" b="1"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E7B13D"/>
                          </a:solidFill>
                          <a:effectLst>
                            <a:outerShdw blurRad="38100" dist="38100" dir="2700000" algn="tl">
                              <a:srgbClr val="000000">
                                <a:alpha val="43137"/>
                              </a:srgbClr>
                            </a:outerShdw>
                          </a:effectLst>
                          <a:latin typeface="+mj-lt"/>
                        </a:rPr>
                        <a:t>LBK</a:t>
                      </a:r>
                      <a:endParaRPr lang="en-US" sz="900" b="1" i="0" u="none" strike="noStrike" dirty="0">
                        <a:solidFill>
                          <a:srgbClr val="E7B13D"/>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3D67BC"/>
                          </a:solidFill>
                          <a:effectLst>
                            <a:outerShdw blurRad="38100" dist="38100" dir="2700000" algn="tl">
                              <a:srgbClr val="000000">
                                <a:alpha val="43137"/>
                              </a:srgbClr>
                            </a:outerShdw>
                          </a:effectLst>
                          <a:latin typeface="+mj-lt"/>
                        </a:rPr>
                        <a:t>ČR</a:t>
                      </a:r>
                      <a:endParaRPr lang="en-US" sz="900" b="1" i="0" u="none" strike="noStrike" dirty="0">
                        <a:solidFill>
                          <a:srgbClr val="3D67BC"/>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290752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201</a:t>
                      </a:r>
                      <a:r>
                        <a:rPr lang="cs-CZ" sz="900" u="none" strike="noStrike" dirty="0">
                          <a:effectLst/>
                          <a:latin typeface="+mj-lt"/>
                        </a:rPr>
                        <a:t>7</a:t>
                      </a:r>
                      <a:r>
                        <a:rPr lang="en-US" sz="900" u="none" strike="noStrike" dirty="0">
                          <a:effectLst/>
                          <a:latin typeface="+mj-lt"/>
                        </a:rPr>
                        <a:t>-&gt;201</a:t>
                      </a:r>
                      <a:r>
                        <a:rPr lang="cs-CZ" sz="900" u="none" strike="noStrike" dirty="0">
                          <a:effectLst/>
                          <a:latin typeface="+mj-lt"/>
                        </a:rPr>
                        <a:t>8</a:t>
                      </a:r>
                      <a:endParaRPr lang="en-US" sz="900" b="0"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panose="020F0502020204030204" pitchFamily="34" charset="0"/>
                        </a:rPr>
                        <a:t>17,4 %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-0,7 %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87254283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5 </a:t>
                      </a:r>
                      <a:r>
                        <a:rPr lang="en-US" sz="900" u="none" strike="noStrike" dirty="0" err="1">
                          <a:effectLst/>
                          <a:latin typeface="+mj-lt"/>
                        </a:rPr>
                        <a:t>leté</a:t>
                      </a:r>
                      <a:r>
                        <a:rPr lang="en-US" sz="900" u="none" strike="noStrike" dirty="0">
                          <a:effectLst/>
                          <a:latin typeface="+mj-lt"/>
                        </a:rPr>
                        <a:t> </a:t>
                      </a:r>
                      <a:r>
                        <a:rPr lang="en-US" sz="900" u="none" strike="noStrike" dirty="0" err="1">
                          <a:effectLst/>
                          <a:latin typeface="+mj-lt"/>
                        </a:rPr>
                        <a:t>průměrné</a:t>
                      </a:r>
                      <a:r>
                        <a:rPr lang="en-US" sz="900" u="none" strike="noStrike" dirty="0">
                          <a:effectLst/>
                          <a:latin typeface="+mj-lt"/>
                        </a:rPr>
                        <a:t> </a:t>
                      </a:r>
                      <a:r>
                        <a:rPr lang="en-US" sz="900" u="none" strike="noStrike" dirty="0">
                          <a:effectLst/>
                          <a:latin typeface="Symbol" panose="05050102010706020507" pitchFamily="18" charset="2"/>
                        </a:rPr>
                        <a:t>D</a:t>
                      </a:r>
                      <a:endParaRPr lang="en-US" sz="900" b="0" i="0" u="none" strike="noStrike" dirty="0">
                        <a:solidFill>
                          <a:srgbClr val="000000"/>
                        </a:solidFill>
                        <a:effectLst/>
                        <a:latin typeface="Symbol" panose="05050102010706020507" pitchFamily="18" charset="2"/>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panose="020F0502020204030204" pitchFamily="34" charset="0"/>
                        </a:rPr>
                        <a:t>-2,2 %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-3,7 %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32630120"/>
                  </a:ext>
                </a:extLst>
              </a:tr>
            </a:tbl>
          </a:graphicData>
        </a:graphic>
      </p:graphicFrame>
      <p:graphicFrame>
        <p:nvGraphicFramePr>
          <p:cNvPr id="26" name="Chart 44">
            <a:extLst>
              <a:ext uri="{FF2B5EF4-FFF2-40B4-BE49-F238E27FC236}">
                <a16:creationId xmlns:a16="http://schemas.microsoft.com/office/drawing/2014/main" id="{7EE5018B-61F6-4AE3-9948-6DC7E943220C}"/>
              </a:ext>
            </a:extLst>
          </p:cNvPr>
          <p:cNvGraphicFramePr/>
          <p:nvPr>
            <p:extLst/>
          </p:nvPr>
        </p:nvGraphicFramePr>
        <p:xfrm>
          <a:off x="1528481" y="4041851"/>
          <a:ext cx="2751813" cy="2297657"/>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7" name="Table 46">
            <a:extLst>
              <a:ext uri="{FF2B5EF4-FFF2-40B4-BE49-F238E27FC236}">
                <a16:creationId xmlns:a16="http://schemas.microsoft.com/office/drawing/2014/main" id="{41F833E3-ECF7-4CE8-B0E8-6EE3EF75CFE0}"/>
              </a:ext>
            </a:extLst>
          </p:cNvPr>
          <p:cNvGraphicFramePr>
            <a:graphicFrameLocks noGrp="1"/>
          </p:cNvGraphicFramePr>
          <p:nvPr>
            <p:extLst/>
          </p:nvPr>
        </p:nvGraphicFramePr>
        <p:xfrm>
          <a:off x="1976544" y="5256285"/>
          <a:ext cx="1866796" cy="571500"/>
        </p:xfrm>
        <a:graphic>
          <a:graphicData uri="http://schemas.openxmlformats.org/drawingml/2006/table">
            <a:tbl>
              <a:tblPr/>
              <a:tblGrid>
                <a:gridCol w="974882">
                  <a:extLst>
                    <a:ext uri="{9D8B030D-6E8A-4147-A177-3AD203B41FA5}">
                      <a16:colId xmlns:a16="http://schemas.microsoft.com/office/drawing/2014/main" val="1417985255"/>
                    </a:ext>
                  </a:extLst>
                </a:gridCol>
                <a:gridCol w="445957">
                  <a:extLst>
                    <a:ext uri="{9D8B030D-6E8A-4147-A177-3AD203B41FA5}">
                      <a16:colId xmlns:a16="http://schemas.microsoft.com/office/drawing/2014/main" val="1766976813"/>
                    </a:ext>
                  </a:extLst>
                </a:gridCol>
                <a:gridCol w="445957">
                  <a:extLst>
                    <a:ext uri="{9D8B030D-6E8A-4147-A177-3AD203B41FA5}">
                      <a16:colId xmlns:a16="http://schemas.microsoft.com/office/drawing/2014/main" val="4042975842"/>
                    </a:ext>
                  </a:extLst>
                </a:gridCol>
              </a:tblGrid>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900" b="1" i="0" u="none" strike="noStrike" dirty="0">
                          <a:solidFill>
                            <a:srgbClr val="000000"/>
                          </a:solidFill>
                          <a:effectLst/>
                          <a:latin typeface="+mj-lt"/>
                        </a:rPr>
                        <a:t>Meziroční změna</a:t>
                      </a:r>
                      <a:endParaRPr lang="en-US" sz="900" b="1"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E7B13D"/>
                          </a:solidFill>
                          <a:effectLst>
                            <a:outerShdw blurRad="38100" dist="38100" dir="2700000" algn="tl">
                              <a:srgbClr val="000000">
                                <a:alpha val="43137"/>
                              </a:srgbClr>
                            </a:outerShdw>
                          </a:effectLst>
                          <a:latin typeface="+mj-lt"/>
                        </a:rPr>
                        <a:t>LBK</a:t>
                      </a:r>
                      <a:endParaRPr lang="en-US" sz="900" b="1" i="0" u="none" strike="noStrike" dirty="0">
                        <a:solidFill>
                          <a:srgbClr val="E7B13D"/>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3D67BC"/>
                          </a:solidFill>
                          <a:effectLst>
                            <a:outerShdw blurRad="38100" dist="38100" dir="2700000" algn="tl">
                              <a:srgbClr val="000000">
                                <a:alpha val="43137"/>
                              </a:srgbClr>
                            </a:outerShdw>
                          </a:effectLst>
                          <a:latin typeface="+mj-lt"/>
                        </a:rPr>
                        <a:t>ČR</a:t>
                      </a:r>
                      <a:endParaRPr lang="en-US" sz="900" b="1" i="0" u="none" strike="noStrike" dirty="0">
                        <a:solidFill>
                          <a:srgbClr val="3D67BC"/>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290752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201</a:t>
                      </a:r>
                      <a:r>
                        <a:rPr lang="cs-CZ" sz="900" u="none" strike="noStrike" dirty="0">
                          <a:effectLst/>
                          <a:latin typeface="+mj-lt"/>
                        </a:rPr>
                        <a:t>7</a:t>
                      </a:r>
                      <a:r>
                        <a:rPr lang="en-US" sz="900" u="none" strike="noStrike" dirty="0">
                          <a:effectLst/>
                          <a:latin typeface="+mj-lt"/>
                        </a:rPr>
                        <a:t>-&gt;201</a:t>
                      </a:r>
                      <a:r>
                        <a:rPr lang="cs-CZ" sz="900" u="none" strike="noStrike" dirty="0">
                          <a:effectLst/>
                          <a:latin typeface="+mj-lt"/>
                        </a:rPr>
                        <a:t>8</a:t>
                      </a:r>
                      <a:endParaRPr lang="en-US" sz="900" b="0"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panose="020F0502020204030204" pitchFamily="34" charset="0"/>
                        </a:rPr>
                        <a:t>0,9 %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-0,8 %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87254283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5 </a:t>
                      </a:r>
                      <a:r>
                        <a:rPr lang="en-US" sz="900" u="none" strike="noStrike" dirty="0" err="1">
                          <a:effectLst/>
                          <a:latin typeface="+mj-lt"/>
                        </a:rPr>
                        <a:t>leté</a:t>
                      </a:r>
                      <a:r>
                        <a:rPr lang="en-US" sz="900" u="none" strike="noStrike" dirty="0">
                          <a:effectLst/>
                          <a:latin typeface="+mj-lt"/>
                        </a:rPr>
                        <a:t> </a:t>
                      </a:r>
                      <a:r>
                        <a:rPr lang="en-US" sz="900" u="none" strike="noStrike" dirty="0" err="1">
                          <a:effectLst/>
                          <a:latin typeface="+mj-lt"/>
                        </a:rPr>
                        <a:t>průměrné</a:t>
                      </a:r>
                      <a:r>
                        <a:rPr lang="en-US" sz="900" u="none" strike="noStrike" dirty="0">
                          <a:effectLst/>
                          <a:latin typeface="+mj-lt"/>
                        </a:rPr>
                        <a:t> </a:t>
                      </a:r>
                      <a:r>
                        <a:rPr lang="en-US" sz="900" u="none" strike="noStrike" dirty="0">
                          <a:effectLst/>
                          <a:latin typeface="Symbol" panose="05050102010706020507" pitchFamily="18" charset="2"/>
                        </a:rPr>
                        <a:t>D</a:t>
                      </a:r>
                      <a:endParaRPr lang="en-US" sz="900" b="0" i="0" u="none" strike="noStrike" dirty="0">
                        <a:solidFill>
                          <a:srgbClr val="000000"/>
                        </a:solidFill>
                        <a:effectLst/>
                        <a:latin typeface="Symbol" panose="05050102010706020507" pitchFamily="18" charset="2"/>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panose="020F0502020204030204" pitchFamily="34" charset="0"/>
                        </a:rPr>
                        <a:t>-3,6 %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-1,7 %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32630120"/>
                  </a:ext>
                </a:extLst>
              </a:tr>
            </a:tbl>
          </a:graphicData>
        </a:graphic>
      </p:graphicFrame>
      <p:graphicFrame>
        <p:nvGraphicFramePr>
          <p:cNvPr id="28" name="Chart 47">
            <a:extLst>
              <a:ext uri="{FF2B5EF4-FFF2-40B4-BE49-F238E27FC236}">
                <a16:creationId xmlns:a16="http://schemas.microsoft.com/office/drawing/2014/main" id="{CF5D7639-DD2D-431C-8DD5-A95DB718151F}"/>
              </a:ext>
            </a:extLst>
          </p:cNvPr>
          <p:cNvGraphicFramePr/>
          <p:nvPr>
            <p:extLst/>
          </p:nvPr>
        </p:nvGraphicFramePr>
        <p:xfrm>
          <a:off x="4446769" y="1297863"/>
          <a:ext cx="2751813" cy="229765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9" name="Table 49">
            <a:extLst>
              <a:ext uri="{FF2B5EF4-FFF2-40B4-BE49-F238E27FC236}">
                <a16:creationId xmlns:a16="http://schemas.microsoft.com/office/drawing/2014/main" id="{85D98E47-D399-4C41-9027-F03E9A3AF0B8}"/>
              </a:ext>
            </a:extLst>
          </p:cNvPr>
          <p:cNvGraphicFramePr>
            <a:graphicFrameLocks noGrp="1"/>
          </p:cNvGraphicFramePr>
          <p:nvPr>
            <p:extLst/>
          </p:nvPr>
        </p:nvGraphicFramePr>
        <p:xfrm>
          <a:off x="5123179" y="2516818"/>
          <a:ext cx="1866796" cy="571500"/>
        </p:xfrm>
        <a:graphic>
          <a:graphicData uri="http://schemas.openxmlformats.org/drawingml/2006/table">
            <a:tbl>
              <a:tblPr/>
              <a:tblGrid>
                <a:gridCol w="974882">
                  <a:extLst>
                    <a:ext uri="{9D8B030D-6E8A-4147-A177-3AD203B41FA5}">
                      <a16:colId xmlns:a16="http://schemas.microsoft.com/office/drawing/2014/main" val="1417985255"/>
                    </a:ext>
                  </a:extLst>
                </a:gridCol>
                <a:gridCol w="445957">
                  <a:extLst>
                    <a:ext uri="{9D8B030D-6E8A-4147-A177-3AD203B41FA5}">
                      <a16:colId xmlns:a16="http://schemas.microsoft.com/office/drawing/2014/main" val="1766976813"/>
                    </a:ext>
                  </a:extLst>
                </a:gridCol>
                <a:gridCol w="445957">
                  <a:extLst>
                    <a:ext uri="{9D8B030D-6E8A-4147-A177-3AD203B41FA5}">
                      <a16:colId xmlns:a16="http://schemas.microsoft.com/office/drawing/2014/main" val="4042975842"/>
                    </a:ext>
                  </a:extLst>
                </a:gridCol>
              </a:tblGrid>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900" b="1" i="0" u="none" strike="noStrike" dirty="0">
                          <a:solidFill>
                            <a:srgbClr val="000000"/>
                          </a:solidFill>
                          <a:effectLst/>
                          <a:latin typeface="+mj-lt"/>
                        </a:rPr>
                        <a:t>Meziroční změna</a:t>
                      </a:r>
                      <a:endParaRPr lang="en-US" sz="900" b="1"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E7B13D"/>
                          </a:solidFill>
                          <a:effectLst>
                            <a:outerShdw blurRad="38100" dist="38100" dir="2700000" algn="tl">
                              <a:srgbClr val="000000">
                                <a:alpha val="43137"/>
                              </a:srgbClr>
                            </a:outerShdw>
                          </a:effectLst>
                          <a:latin typeface="+mj-lt"/>
                        </a:rPr>
                        <a:t>LBK</a:t>
                      </a:r>
                      <a:endParaRPr lang="en-US" sz="900" b="1" i="0" u="none" strike="noStrike" dirty="0">
                        <a:solidFill>
                          <a:srgbClr val="E7B13D"/>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3D67BC"/>
                          </a:solidFill>
                          <a:effectLst>
                            <a:outerShdw blurRad="38100" dist="38100" dir="2700000" algn="tl">
                              <a:srgbClr val="000000">
                                <a:alpha val="43137"/>
                              </a:srgbClr>
                            </a:outerShdw>
                          </a:effectLst>
                          <a:latin typeface="+mj-lt"/>
                        </a:rPr>
                        <a:t>ČR</a:t>
                      </a:r>
                      <a:endParaRPr lang="en-US" sz="900" b="1" i="0" u="none" strike="noStrike" dirty="0">
                        <a:solidFill>
                          <a:srgbClr val="3D67BC"/>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290752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201</a:t>
                      </a:r>
                      <a:r>
                        <a:rPr lang="cs-CZ" sz="900" u="none" strike="noStrike" dirty="0">
                          <a:effectLst/>
                          <a:latin typeface="+mj-lt"/>
                        </a:rPr>
                        <a:t>7</a:t>
                      </a:r>
                      <a:r>
                        <a:rPr lang="en-US" sz="900" u="none" strike="noStrike" dirty="0">
                          <a:effectLst/>
                          <a:latin typeface="+mj-lt"/>
                        </a:rPr>
                        <a:t>-&gt;201</a:t>
                      </a:r>
                      <a:r>
                        <a:rPr lang="cs-CZ" sz="900" u="none" strike="noStrike" dirty="0">
                          <a:effectLst/>
                          <a:latin typeface="+mj-lt"/>
                        </a:rPr>
                        <a:t>8</a:t>
                      </a:r>
                      <a:endParaRPr lang="en-US" sz="900" b="0"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panose="020F0502020204030204" pitchFamily="34" charset="0"/>
                        </a:rPr>
                        <a:t>-2,3 %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-2,6 %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87254283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5 </a:t>
                      </a:r>
                      <a:r>
                        <a:rPr lang="en-US" sz="900" u="none" strike="noStrike" dirty="0" err="1">
                          <a:effectLst/>
                          <a:latin typeface="+mj-lt"/>
                        </a:rPr>
                        <a:t>leté</a:t>
                      </a:r>
                      <a:r>
                        <a:rPr lang="en-US" sz="900" u="none" strike="noStrike" dirty="0">
                          <a:effectLst/>
                          <a:latin typeface="+mj-lt"/>
                        </a:rPr>
                        <a:t> </a:t>
                      </a:r>
                      <a:r>
                        <a:rPr lang="en-US" sz="900" u="none" strike="noStrike" dirty="0" err="1">
                          <a:effectLst/>
                          <a:latin typeface="+mj-lt"/>
                        </a:rPr>
                        <a:t>průměrné</a:t>
                      </a:r>
                      <a:r>
                        <a:rPr lang="en-US" sz="900" u="none" strike="noStrike" dirty="0">
                          <a:effectLst/>
                          <a:latin typeface="+mj-lt"/>
                        </a:rPr>
                        <a:t> </a:t>
                      </a:r>
                      <a:r>
                        <a:rPr lang="en-US" sz="900" u="none" strike="noStrike" dirty="0">
                          <a:effectLst/>
                          <a:latin typeface="Symbol" panose="05050102010706020507" pitchFamily="18" charset="2"/>
                        </a:rPr>
                        <a:t>D</a:t>
                      </a:r>
                      <a:endParaRPr lang="en-US" sz="900" b="0" i="0" u="none" strike="noStrike" dirty="0">
                        <a:solidFill>
                          <a:srgbClr val="000000"/>
                        </a:solidFill>
                        <a:effectLst/>
                        <a:latin typeface="Symbol" panose="05050102010706020507" pitchFamily="18" charset="2"/>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panose="020F0502020204030204" pitchFamily="34" charset="0"/>
                        </a:rPr>
                        <a:t>-5,0 %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-3,0 %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32630120"/>
                  </a:ext>
                </a:extLst>
              </a:tr>
            </a:tbl>
          </a:graphicData>
        </a:graphic>
      </p:graphicFrame>
      <p:graphicFrame>
        <p:nvGraphicFramePr>
          <p:cNvPr id="30" name="Chart 50">
            <a:extLst>
              <a:ext uri="{FF2B5EF4-FFF2-40B4-BE49-F238E27FC236}">
                <a16:creationId xmlns:a16="http://schemas.microsoft.com/office/drawing/2014/main" id="{E5CB5F6E-DD79-4CDE-9818-2C7DAC860AC6}"/>
              </a:ext>
            </a:extLst>
          </p:cNvPr>
          <p:cNvGraphicFramePr/>
          <p:nvPr>
            <p:extLst/>
          </p:nvPr>
        </p:nvGraphicFramePr>
        <p:xfrm>
          <a:off x="4446769" y="4041851"/>
          <a:ext cx="2751813" cy="2297657"/>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31" name="Table 52">
            <a:extLst>
              <a:ext uri="{FF2B5EF4-FFF2-40B4-BE49-F238E27FC236}">
                <a16:creationId xmlns:a16="http://schemas.microsoft.com/office/drawing/2014/main" id="{8675EC03-3334-4904-A9A2-DAFC39455324}"/>
              </a:ext>
            </a:extLst>
          </p:cNvPr>
          <p:cNvGraphicFramePr>
            <a:graphicFrameLocks noGrp="1"/>
          </p:cNvGraphicFramePr>
          <p:nvPr>
            <p:extLst/>
          </p:nvPr>
        </p:nvGraphicFramePr>
        <p:xfrm>
          <a:off x="5123179" y="5274387"/>
          <a:ext cx="1866796" cy="571500"/>
        </p:xfrm>
        <a:graphic>
          <a:graphicData uri="http://schemas.openxmlformats.org/drawingml/2006/table">
            <a:tbl>
              <a:tblPr/>
              <a:tblGrid>
                <a:gridCol w="974882">
                  <a:extLst>
                    <a:ext uri="{9D8B030D-6E8A-4147-A177-3AD203B41FA5}">
                      <a16:colId xmlns:a16="http://schemas.microsoft.com/office/drawing/2014/main" val="1417985255"/>
                    </a:ext>
                  </a:extLst>
                </a:gridCol>
                <a:gridCol w="445957">
                  <a:extLst>
                    <a:ext uri="{9D8B030D-6E8A-4147-A177-3AD203B41FA5}">
                      <a16:colId xmlns:a16="http://schemas.microsoft.com/office/drawing/2014/main" val="1766976813"/>
                    </a:ext>
                  </a:extLst>
                </a:gridCol>
                <a:gridCol w="445957">
                  <a:extLst>
                    <a:ext uri="{9D8B030D-6E8A-4147-A177-3AD203B41FA5}">
                      <a16:colId xmlns:a16="http://schemas.microsoft.com/office/drawing/2014/main" val="4042975842"/>
                    </a:ext>
                  </a:extLst>
                </a:gridCol>
              </a:tblGrid>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900" b="1" i="0" u="none" strike="noStrike" dirty="0">
                          <a:solidFill>
                            <a:srgbClr val="000000"/>
                          </a:solidFill>
                          <a:effectLst/>
                          <a:latin typeface="+mj-lt"/>
                        </a:rPr>
                        <a:t>Meziroční změna</a:t>
                      </a:r>
                      <a:endParaRPr lang="en-US" sz="900" b="1"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E7B13D"/>
                          </a:solidFill>
                          <a:effectLst>
                            <a:outerShdw blurRad="38100" dist="38100" dir="2700000" algn="tl">
                              <a:srgbClr val="000000">
                                <a:alpha val="43137"/>
                              </a:srgbClr>
                            </a:outerShdw>
                          </a:effectLst>
                          <a:latin typeface="+mj-lt"/>
                        </a:rPr>
                        <a:t>LBK</a:t>
                      </a:r>
                      <a:endParaRPr lang="en-US" sz="900" b="1" i="0" u="none" strike="noStrike" dirty="0">
                        <a:solidFill>
                          <a:srgbClr val="E7B13D"/>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3D67BC"/>
                          </a:solidFill>
                          <a:effectLst>
                            <a:outerShdw blurRad="38100" dist="38100" dir="2700000" algn="tl">
                              <a:srgbClr val="000000">
                                <a:alpha val="43137"/>
                              </a:srgbClr>
                            </a:outerShdw>
                          </a:effectLst>
                          <a:latin typeface="+mj-lt"/>
                        </a:rPr>
                        <a:t>ČR</a:t>
                      </a:r>
                      <a:endParaRPr lang="en-US" sz="900" b="1" i="0" u="none" strike="noStrike" dirty="0">
                        <a:solidFill>
                          <a:srgbClr val="3D67BC"/>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290752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201</a:t>
                      </a:r>
                      <a:r>
                        <a:rPr lang="cs-CZ" sz="900" u="none" strike="noStrike" dirty="0">
                          <a:effectLst/>
                          <a:latin typeface="+mj-lt"/>
                        </a:rPr>
                        <a:t>7</a:t>
                      </a:r>
                      <a:r>
                        <a:rPr lang="en-US" sz="900" u="none" strike="noStrike" dirty="0">
                          <a:effectLst/>
                          <a:latin typeface="+mj-lt"/>
                        </a:rPr>
                        <a:t>-&gt;201</a:t>
                      </a:r>
                      <a:r>
                        <a:rPr lang="cs-CZ" sz="900" u="none" strike="noStrike" dirty="0">
                          <a:effectLst/>
                          <a:latin typeface="+mj-lt"/>
                        </a:rPr>
                        <a:t>8</a:t>
                      </a:r>
                      <a:endParaRPr lang="en-US" sz="900" b="0"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panose="020F0502020204030204" pitchFamily="34" charset="0"/>
                        </a:rPr>
                        <a:t>-2,3 %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-1,2 %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87254283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5 </a:t>
                      </a:r>
                      <a:r>
                        <a:rPr lang="en-US" sz="900" u="none" strike="noStrike" dirty="0" err="1">
                          <a:effectLst/>
                          <a:latin typeface="+mj-lt"/>
                        </a:rPr>
                        <a:t>leté</a:t>
                      </a:r>
                      <a:r>
                        <a:rPr lang="en-US" sz="900" u="none" strike="noStrike" dirty="0">
                          <a:effectLst/>
                          <a:latin typeface="+mj-lt"/>
                        </a:rPr>
                        <a:t> </a:t>
                      </a:r>
                      <a:r>
                        <a:rPr lang="en-US" sz="900" u="none" strike="noStrike" dirty="0" err="1">
                          <a:effectLst/>
                          <a:latin typeface="+mj-lt"/>
                        </a:rPr>
                        <a:t>průměrné</a:t>
                      </a:r>
                      <a:r>
                        <a:rPr lang="en-US" sz="900" u="none" strike="noStrike" dirty="0">
                          <a:effectLst/>
                          <a:latin typeface="+mj-lt"/>
                        </a:rPr>
                        <a:t> </a:t>
                      </a:r>
                      <a:r>
                        <a:rPr lang="en-US" sz="900" u="none" strike="noStrike" dirty="0">
                          <a:effectLst/>
                          <a:latin typeface="Symbol" panose="05050102010706020507" pitchFamily="18" charset="2"/>
                        </a:rPr>
                        <a:t>D</a:t>
                      </a:r>
                      <a:endParaRPr lang="en-US" sz="900" b="0" i="0" u="none" strike="noStrike" dirty="0">
                        <a:solidFill>
                          <a:srgbClr val="000000"/>
                        </a:solidFill>
                        <a:effectLst/>
                        <a:latin typeface="Symbol" panose="05050102010706020507" pitchFamily="18" charset="2"/>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panose="020F0502020204030204" pitchFamily="34" charset="0"/>
                        </a:rPr>
                        <a:t>-2,8 %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-1,4 %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32630120"/>
                  </a:ext>
                </a:extLst>
              </a:tr>
            </a:tbl>
          </a:graphicData>
        </a:graphic>
      </p:graphicFrame>
      <p:graphicFrame>
        <p:nvGraphicFramePr>
          <p:cNvPr id="32" name="Chart 53">
            <a:extLst>
              <a:ext uri="{FF2B5EF4-FFF2-40B4-BE49-F238E27FC236}">
                <a16:creationId xmlns:a16="http://schemas.microsoft.com/office/drawing/2014/main" id="{E42BADD6-2D6D-4A3F-AA5F-ED961F9B7891}"/>
              </a:ext>
            </a:extLst>
          </p:cNvPr>
          <p:cNvGraphicFramePr/>
          <p:nvPr>
            <p:extLst/>
          </p:nvPr>
        </p:nvGraphicFramePr>
        <p:xfrm>
          <a:off x="7465432" y="1297863"/>
          <a:ext cx="2751813" cy="2297657"/>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33" name="Table 55">
            <a:extLst>
              <a:ext uri="{FF2B5EF4-FFF2-40B4-BE49-F238E27FC236}">
                <a16:creationId xmlns:a16="http://schemas.microsoft.com/office/drawing/2014/main" id="{7C4F048D-7C12-4A9A-84D1-AF83DBB8993D}"/>
              </a:ext>
            </a:extLst>
          </p:cNvPr>
          <p:cNvGraphicFramePr>
            <a:graphicFrameLocks noGrp="1"/>
          </p:cNvGraphicFramePr>
          <p:nvPr>
            <p:extLst/>
          </p:nvPr>
        </p:nvGraphicFramePr>
        <p:xfrm>
          <a:off x="8161453" y="2439904"/>
          <a:ext cx="1866796" cy="571500"/>
        </p:xfrm>
        <a:graphic>
          <a:graphicData uri="http://schemas.openxmlformats.org/drawingml/2006/table">
            <a:tbl>
              <a:tblPr/>
              <a:tblGrid>
                <a:gridCol w="974882">
                  <a:extLst>
                    <a:ext uri="{9D8B030D-6E8A-4147-A177-3AD203B41FA5}">
                      <a16:colId xmlns:a16="http://schemas.microsoft.com/office/drawing/2014/main" val="1417985255"/>
                    </a:ext>
                  </a:extLst>
                </a:gridCol>
                <a:gridCol w="445957">
                  <a:extLst>
                    <a:ext uri="{9D8B030D-6E8A-4147-A177-3AD203B41FA5}">
                      <a16:colId xmlns:a16="http://schemas.microsoft.com/office/drawing/2014/main" val="1766976813"/>
                    </a:ext>
                  </a:extLst>
                </a:gridCol>
                <a:gridCol w="445957">
                  <a:extLst>
                    <a:ext uri="{9D8B030D-6E8A-4147-A177-3AD203B41FA5}">
                      <a16:colId xmlns:a16="http://schemas.microsoft.com/office/drawing/2014/main" val="4042975842"/>
                    </a:ext>
                  </a:extLst>
                </a:gridCol>
              </a:tblGrid>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900" b="1" i="0" u="none" strike="noStrike" dirty="0">
                          <a:solidFill>
                            <a:srgbClr val="000000"/>
                          </a:solidFill>
                          <a:effectLst/>
                          <a:latin typeface="+mj-lt"/>
                        </a:rPr>
                        <a:t>Meziroční změna</a:t>
                      </a:r>
                      <a:endParaRPr lang="en-US" sz="900" b="1"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E7B13D"/>
                          </a:solidFill>
                          <a:effectLst>
                            <a:outerShdw blurRad="38100" dist="38100" dir="2700000" algn="tl">
                              <a:srgbClr val="000000">
                                <a:alpha val="43137"/>
                              </a:srgbClr>
                            </a:outerShdw>
                          </a:effectLst>
                          <a:latin typeface="+mj-lt"/>
                        </a:rPr>
                        <a:t>LBK</a:t>
                      </a:r>
                      <a:endParaRPr lang="en-US" sz="900" b="1" i="0" u="none" strike="noStrike" dirty="0">
                        <a:solidFill>
                          <a:srgbClr val="E7B13D"/>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3D67BC"/>
                          </a:solidFill>
                          <a:effectLst>
                            <a:outerShdw blurRad="38100" dist="38100" dir="2700000" algn="tl">
                              <a:srgbClr val="000000">
                                <a:alpha val="43137"/>
                              </a:srgbClr>
                            </a:outerShdw>
                          </a:effectLst>
                          <a:latin typeface="+mj-lt"/>
                        </a:rPr>
                        <a:t>ČR</a:t>
                      </a:r>
                      <a:endParaRPr lang="en-US" sz="900" b="1" i="0" u="none" strike="noStrike" dirty="0">
                        <a:solidFill>
                          <a:srgbClr val="3D67BC"/>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290752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201</a:t>
                      </a:r>
                      <a:r>
                        <a:rPr lang="cs-CZ" sz="900" u="none" strike="noStrike" dirty="0">
                          <a:effectLst/>
                          <a:latin typeface="+mj-lt"/>
                        </a:rPr>
                        <a:t>7</a:t>
                      </a:r>
                      <a:r>
                        <a:rPr lang="en-US" sz="900" u="none" strike="noStrike" dirty="0">
                          <a:effectLst/>
                          <a:latin typeface="+mj-lt"/>
                        </a:rPr>
                        <a:t>-&gt;201</a:t>
                      </a:r>
                      <a:r>
                        <a:rPr lang="cs-CZ" sz="900" u="none" strike="noStrike" dirty="0">
                          <a:effectLst/>
                          <a:latin typeface="+mj-lt"/>
                        </a:rPr>
                        <a:t>8</a:t>
                      </a:r>
                      <a:endParaRPr lang="en-US" sz="900" b="0"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panose="020F0502020204030204" pitchFamily="34" charset="0"/>
                        </a:rPr>
                        <a:t>-1,1 %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-2,9 %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87254283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5 </a:t>
                      </a:r>
                      <a:r>
                        <a:rPr lang="en-US" sz="900" u="none" strike="noStrike" dirty="0" err="1">
                          <a:effectLst/>
                          <a:latin typeface="+mj-lt"/>
                        </a:rPr>
                        <a:t>leté</a:t>
                      </a:r>
                      <a:r>
                        <a:rPr lang="en-US" sz="900" u="none" strike="noStrike" dirty="0">
                          <a:effectLst/>
                          <a:latin typeface="+mj-lt"/>
                        </a:rPr>
                        <a:t> </a:t>
                      </a:r>
                      <a:r>
                        <a:rPr lang="en-US" sz="900" u="none" strike="noStrike" dirty="0" err="1">
                          <a:effectLst/>
                          <a:latin typeface="+mj-lt"/>
                        </a:rPr>
                        <a:t>průměrné</a:t>
                      </a:r>
                      <a:r>
                        <a:rPr lang="en-US" sz="900" u="none" strike="noStrike" dirty="0">
                          <a:effectLst/>
                          <a:latin typeface="+mj-lt"/>
                        </a:rPr>
                        <a:t> </a:t>
                      </a:r>
                      <a:r>
                        <a:rPr lang="en-US" sz="900" u="none" strike="noStrike" dirty="0">
                          <a:effectLst/>
                          <a:latin typeface="Symbol" panose="05050102010706020507" pitchFamily="18" charset="2"/>
                        </a:rPr>
                        <a:t>D</a:t>
                      </a:r>
                      <a:endParaRPr lang="en-US" sz="900" b="0" i="0" u="none" strike="noStrike" dirty="0">
                        <a:solidFill>
                          <a:srgbClr val="000000"/>
                        </a:solidFill>
                        <a:effectLst/>
                        <a:latin typeface="Symbol" panose="05050102010706020507" pitchFamily="18" charset="2"/>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panose="020F0502020204030204" pitchFamily="34" charset="0"/>
                        </a:rPr>
                        <a:t>-2,8 %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-2,4 %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32630120"/>
                  </a:ext>
                </a:extLst>
              </a:tr>
            </a:tbl>
          </a:graphicData>
        </a:graphic>
      </p:graphicFrame>
      <p:graphicFrame>
        <p:nvGraphicFramePr>
          <p:cNvPr id="34" name="Chart 56">
            <a:extLst>
              <a:ext uri="{FF2B5EF4-FFF2-40B4-BE49-F238E27FC236}">
                <a16:creationId xmlns:a16="http://schemas.microsoft.com/office/drawing/2014/main" id="{14D8C48C-6327-4A6F-8EE2-5991FAAD7A42}"/>
              </a:ext>
            </a:extLst>
          </p:cNvPr>
          <p:cNvGraphicFramePr/>
          <p:nvPr>
            <p:extLst/>
          </p:nvPr>
        </p:nvGraphicFramePr>
        <p:xfrm>
          <a:off x="7465432" y="4041851"/>
          <a:ext cx="2751813" cy="2297657"/>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35" name="Table 58">
            <a:extLst>
              <a:ext uri="{FF2B5EF4-FFF2-40B4-BE49-F238E27FC236}">
                <a16:creationId xmlns:a16="http://schemas.microsoft.com/office/drawing/2014/main" id="{2A1E9E2F-AAC5-4943-9315-D1FA34A2A88F}"/>
              </a:ext>
            </a:extLst>
          </p:cNvPr>
          <p:cNvGraphicFramePr>
            <a:graphicFrameLocks noGrp="1"/>
          </p:cNvGraphicFramePr>
          <p:nvPr>
            <p:extLst/>
          </p:nvPr>
        </p:nvGraphicFramePr>
        <p:xfrm>
          <a:off x="8178776" y="5128095"/>
          <a:ext cx="1866796" cy="571500"/>
        </p:xfrm>
        <a:graphic>
          <a:graphicData uri="http://schemas.openxmlformats.org/drawingml/2006/table">
            <a:tbl>
              <a:tblPr/>
              <a:tblGrid>
                <a:gridCol w="974882">
                  <a:extLst>
                    <a:ext uri="{9D8B030D-6E8A-4147-A177-3AD203B41FA5}">
                      <a16:colId xmlns:a16="http://schemas.microsoft.com/office/drawing/2014/main" val="1417985255"/>
                    </a:ext>
                  </a:extLst>
                </a:gridCol>
                <a:gridCol w="445957">
                  <a:extLst>
                    <a:ext uri="{9D8B030D-6E8A-4147-A177-3AD203B41FA5}">
                      <a16:colId xmlns:a16="http://schemas.microsoft.com/office/drawing/2014/main" val="1766976813"/>
                    </a:ext>
                  </a:extLst>
                </a:gridCol>
                <a:gridCol w="445957">
                  <a:extLst>
                    <a:ext uri="{9D8B030D-6E8A-4147-A177-3AD203B41FA5}">
                      <a16:colId xmlns:a16="http://schemas.microsoft.com/office/drawing/2014/main" val="4042975842"/>
                    </a:ext>
                  </a:extLst>
                </a:gridCol>
              </a:tblGrid>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900" b="1" i="0" u="none" strike="noStrike" dirty="0">
                          <a:solidFill>
                            <a:srgbClr val="000000"/>
                          </a:solidFill>
                          <a:effectLst/>
                          <a:latin typeface="+mj-lt"/>
                        </a:rPr>
                        <a:t>Meziroční změna</a:t>
                      </a:r>
                      <a:endParaRPr lang="en-US" sz="900" b="1"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E7B13D"/>
                          </a:solidFill>
                          <a:effectLst>
                            <a:outerShdw blurRad="38100" dist="38100" dir="2700000" algn="tl">
                              <a:srgbClr val="000000">
                                <a:alpha val="43137"/>
                              </a:srgbClr>
                            </a:outerShdw>
                          </a:effectLst>
                          <a:latin typeface="+mj-lt"/>
                        </a:rPr>
                        <a:t>LBK</a:t>
                      </a:r>
                      <a:endParaRPr lang="en-US" sz="900" b="1" i="0" u="none" strike="noStrike" dirty="0">
                        <a:solidFill>
                          <a:srgbClr val="E7B13D"/>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3D67BC"/>
                          </a:solidFill>
                          <a:effectLst>
                            <a:outerShdw blurRad="38100" dist="38100" dir="2700000" algn="tl">
                              <a:srgbClr val="000000">
                                <a:alpha val="43137"/>
                              </a:srgbClr>
                            </a:outerShdw>
                          </a:effectLst>
                          <a:latin typeface="+mj-lt"/>
                        </a:rPr>
                        <a:t>ČR</a:t>
                      </a:r>
                      <a:endParaRPr lang="en-US" sz="900" b="1" i="0" u="none" strike="noStrike" dirty="0">
                        <a:solidFill>
                          <a:srgbClr val="3D67BC"/>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290752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201</a:t>
                      </a:r>
                      <a:r>
                        <a:rPr lang="cs-CZ" sz="900" u="none" strike="noStrike" dirty="0">
                          <a:effectLst/>
                          <a:latin typeface="+mj-lt"/>
                        </a:rPr>
                        <a:t>7</a:t>
                      </a:r>
                      <a:r>
                        <a:rPr lang="en-US" sz="900" u="none" strike="noStrike" dirty="0">
                          <a:effectLst/>
                          <a:latin typeface="+mj-lt"/>
                        </a:rPr>
                        <a:t>-&gt;201</a:t>
                      </a:r>
                      <a:r>
                        <a:rPr lang="cs-CZ" sz="900" u="none" strike="noStrike" dirty="0">
                          <a:effectLst/>
                          <a:latin typeface="+mj-lt"/>
                        </a:rPr>
                        <a:t>8</a:t>
                      </a:r>
                      <a:endParaRPr lang="en-US" sz="900" b="0"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panose="020F0502020204030204" pitchFamily="34" charset="0"/>
                        </a:rPr>
                        <a:t>-1,2 %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-1,4 %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87254283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5 </a:t>
                      </a:r>
                      <a:r>
                        <a:rPr lang="en-US" sz="900" u="none" strike="noStrike" dirty="0" err="1">
                          <a:effectLst/>
                          <a:latin typeface="+mj-lt"/>
                        </a:rPr>
                        <a:t>leté</a:t>
                      </a:r>
                      <a:r>
                        <a:rPr lang="en-US" sz="900" u="none" strike="noStrike" dirty="0">
                          <a:effectLst/>
                          <a:latin typeface="+mj-lt"/>
                        </a:rPr>
                        <a:t> </a:t>
                      </a:r>
                      <a:r>
                        <a:rPr lang="en-US" sz="900" u="none" strike="noStrike" dirty="0" err="1">
                          <a:effectLst/>
                          <a:latin typeface="+mj-lt"/>
                        </a:rPr>
                        <a:t>průměrné</a:t>
                      </a:r>
                      <a:r>
                        <a:rPr lang="en-US" sz="900" u="none" strike="noStrike" dirty="0">
                          <a:effectLst/>
                          <a:latin typeface="+mj-lt"/>
                        </a:rPr>
                        <a:t> </a:t>
                      </a:r>
                      <a:r>
                        <a:rPr lang="en-US" sz="900" u="none" strike="noStrike" dirty="0">
                          <a:effectLst/>
                          <a:latin typeface="Symbol" panose="05050102010706020507" pitchFamily="18" charset="2"/>
                        </a:rPr>
                        <a:t>D</a:t>
                      </a:r>
                      <a:endParaRPr lang="en-US" sz="900" b="0" i="0" u="none" strike="noStrike" dirty="0">
                        <a:solidFill>
                          <a:srgbClr val="000000"/>
                        </a:solidFill>
                        <a:effectLst/>
                        <a:latin typeface="Symbol" panose="05050102010706020507" pitchFamily="18" charset="2"/>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panose="020F0502020204030204" pitchFamily="34" charset="0"/>
                        </a:rPr>
                        <a:t>-5,1 %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-3,0 %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32630120"/>
                  </a:ext>
                </a:extLst>
              </a:tr>
            </a:tbl>
          </a:graphicData>
        </a:graphic>
      </p:graphicFrame>
    </p:spTree>
    <p:extLst>
      <p:ext uri="{BB962C8B-B14F-4D97-AF65-F5344CB8AC3E}">
        <p14:creationId xmlns:p14="http://schemas.microsoft.com/office/powerpoint/2010/main" val="1173341179"/>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Rectangle 45"/>
          <p:cNvSpPr/>
          <p:nvPr/>
        </p:nvSpPr>
        <p:spPr>
          <a:xfrm>
            <a:off x="1826496" y="3767698"/>
            <a:ext cx="2932213" cy="415498"/>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50" b="1" i="0" u="none" strike="noStrike" kern="0" cap="none" spc="0" normalizeH="0" baseline="0" noProof="0" dirty="0">
                <a:ln>
                  <a:noFill/>
                </a:ln>
                <a:solidFill>
                  <a:srgbClr val="000000"/>
                </a:solidFill>
                <a:effectLst/>
                <a:uLnTx/>
                <a:uFillTx/>
              </a:rPr>
              <a:t>XVI. Některé stavy vzniklé v perinatálním období </a:t>
            </a:r>
            <a:br>
              <a:rPr kumimoji="0" lang="cs-CZ" sz="1050" b="1" i="0" u="none" strike="noStrike" kern="0" cap="none" spc="0" normalizeH="0" baseline="0" noProof="0" dirty="0">
                <a:ln>
                  <a:noFill/>
                </a:ln>
                <a:solidFill>
                  <a:srgbClr val="000000"/>
                </a:solidFill>
                <a:effectLst/>
                <a:uLnTx/>
                <a:uFillTx/>
              </a:rPr>
            </a:br>
            <a:endParaRPr kumimoji="0" lang="cs-CZ" sz="1050" b="1" i="0" u="none" strike="noStrike" kern="0" cap="none" spc="0" normalizeH="0" baseline="0" noProof="0" dirty="0">
              <a:ln>
                <a:noFill/>
              </a:ln>
              <a:solidFill>
                <a:srgbClr val="000000"/>
              </a:solidFill>
              <a:effectLst/>
              <a:uLnTx/>
              <a:uFillTx/>
            </a:endParaRPr>
          </a:p>
        </p:txBody>
      </p:sp>
      <p:sp>
        <p:nvSpPr>
          <p:cNvPr id="10" name="TextBox 6">
            <a:extLst>
              <a:ext uri="{FF2B5EF4-FFF2-40B4-BE49-F238E27FC236}">
                <a16:creationId xmlns:a16="http://schemas.microsoft.com/office/drawing/2014/main" id="{DE4BE380-13B7-431C-9254-19085B5DC0B2}"/>
              </a:ext>
            </a:extLst>
          </p:cNvPr>
          <p:cNvSpPr txBox="1"/>
          <p:nvPr/>
        </p:nvSpPr>
        <p:spPr>
          <a:xfrm>
            <a:off x="287053" y="653725"/>
            <a:ext cx="7733918" cy="307777"/>
          </a:xfrm>
          <a:prstGeom prst="rect">
            <a:avLst/>
          </a:prstGeom>
          <a:noFill/>
        </p:spPr>
        <p:txBody>
          <a:bodyPr wrap="square" rtlCol="0">
            <a:spAutoFit/>
          </a:bodyPr>
          <a:lstStyle/>
          <a:p>
            <a:r>
              <a:rPr lang="cs-CZ" sz="1400" dirty="0">
                <a:solidFill>
                  <a:prstClr val="black"/>
                </a:solidFill>
                <a:latin typeface="Arial" panose="020B0604020202020204" pitchFamily="34" charset="0"/>
                <a:cs typeface="Arial" panose="020B0604020202020204" pitchFamily="34" charset="0"/>
              </a:rPr>
              <a:t>Zdroj dat: NRHOSP 2007-2018</a:t>
            </a:r>
            <a:endParaRPr lang="cs-CZ" sz="1400" b="1" dirty="0">
              <a:solidFill>
                <a:schemeClr val="accent3"/>
              </a:solidFill>
              <a:latin typeface="Arial" panose="020B0604020202020204" pitchFamily="34" charset="0"/>
              <a:cs typeface="Arial" panose="020B0604020202020204" pitchFamily="34" charset="0"/>
            </a:endParaRPr>
          </a:p>
        </p:txBody>
      </p:sp>
      <p:sp>
        <p:nvSpPr>
          <p:cNvPr id="2" name="Title 1"/>
          <p:cNvSpPr>
            <a:spLocks noGrp="1"/>
          </p:cNvSpPr>
          <p:nvPr>
            <p:ph type="title"/>
          </p:nvPr>
        </p:nvSpPr>
        <p:spPr/>
        <p:txBody>
          <a:bodyPr>
            <a:normAutofit fontScale="90000"/>
          </a:bodyPr>
          <a:lstStyle/>
          <a:p>
            <a:r>
              <a:rPr lang="cs-CZ" dirty="0"/>
              <a:t>Počet akutních hospitalizací dle skupin diagnóz – vývoj v čase III </a:t>
            </a:r>
            <a:endParaRPr lang="en-US" dirty="0"/>
          </a:p>
        </p:txBody>
      </p:sp>
      <p:sp>
        <p:nvSpPr>
          <p:cNvPr id="45" name="Rectangle 8"/>
          <p:cNvSpPr/>
          <p:nvPr/>
        </p:nvSpPr>
        <p:spPr>
          <a:xfrm>
            <a:off x="1826496" y="1023710"/>
            <a:ext cx="2758427" cy="430887"/>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pl-PL" sz="1050" b="1" i="0" u="none" strike="noStrike" kern="0" cap="none" spc="0" normalizeH="0" baseline="0" noProof="0" dirty="0">
                <a:ln>
                  <a:noFill/>
                </a:ln>
                <a:solidFill>
                  <a:srgbClr val="000000"/>
                </a:solidFill>
                <a:effectLst/>
                <a:uLnTx/>
                <a:uFillTx/>
              </a:rPr>
              <a:t>XIII. Nemoci svalové a kosterní soustavy a pojivové tkáně</a:t>
            </a:r>
            <a:endParaRPr kumimoji="0" lang="cs-CZ" sz="1050" b="1" i="0" u="none" strike="noStrike" kern="0" cap="none" spc="0" normalizeH="0" baseline="0" noProof="0" dirty="0">
              <a:ln>
                <a:noFill/>
              </a:ln>
              <a:solidFill>
                <a:srgbClr val="000000"/>
              </a:solidFill>
              <a:effectLst/>
              <a:uLnTx/>
              <a:uFillTx/>
            </a:endParaRPr>
          </a:p>
        </p:txBody>
      </p:sp>
      <p:sp>
        <p:nvSpPr>
          <p:cNvPr id="50" name="Rectangle 48"/>
          <p:cNvSpPr/>
          <p:nvPr/>
        </p:nvSpPr>
        <p:spPr>
          <a:xfrm>
            <a:off x="4744784" y="1023710"/>
            <a:ext cx="2473754" cy="253916"/>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50" b="1" i="0" u="none" strike="noStrike" kern="0" cap="none" spc="0" normalizeH="0" baseline="0" noProof="0" dirty="0">
                <a:ln>
                  <a:noFill/>
                </a:ln>
                <a:solidFill>
                  <a:srgbClr val="000000"/>
                </a:solidFill>
                <a:effectLst/>
                <a:uLnTx/>
                <a:uFillTx/>
              </a:rPr>
              <a:t>XIV. Nemoci močové a pohlavní soustavy</a:t>
            </a:r>
          </a:p>
        </p:txBody>
      </p:sp>
      <p:sp>
        <p:nvSpPr>
          <p:cNvPr id="53" name="Rectangle 51"/>
          <p:cNvSpPr/>
          <p:nvPr/>
        </p:nvSpPr>
        <p:spPr>
          <a:xfrm>
            <a:off x="4744784" y="3767698"/>
            <a:ext cx="2920345" cy="415498"/>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pl-PL" sz="1050" b="1" i="0" u="none" strike="noStrike" kern="0" cap="none" spc="0" normalizeH="0" baseline="0" noProof="0" dirty="0">
                <a:ln>
                  <a:noFill/>
                </a:ln>
                <a:solidFill>
                  <a:srgbClr val="000000"/>
                </a:solidFill>
                <a:effectLst/>
                <a:uLnTx/>
                <a:uFillTx/>
              </a:rPr>
              <a:t>XVII. Vrozené vady, deformace a chromozomální abnormality </a:t>
            </a:r>
            <a:endParaRPr kumimoji="0" lang="cs-CZ" sz="1050" b="1" i="0" u="none" strike="noStrike" kern="0" cap="none" spc="0" normalizeH="0" baseline="0" noProof="0" dirty="0">
              <a:ln>
                <a:noFill/>
              </a:ln>
              <a:solidFill>
                <a:srgbClr val="000000"/>
              </a:solidFill>
              <a:effectLst/>
              <a:uLnTx/>
              <a:uFillTx/>
            </a:endParaRPr>
          </a:p>
        </p:txBody>
      </p:sp>
      <p:sp>
        <p:nvSpPr>
          <p:cNvPr id="56" name="Rectangle 54"/>
          <p:cNvSpPr/>
          <p:nvPr/>
        </p:nvSpPr>
        <p:spPr>
          <a:xfrm>
            <a:off x="7763447" y="1023710"/>
            <a:ext cx="2862512" cy="261610"/>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50" b="1" i="0" u="none" strike="noStrike" kern="0" cap="none" spc="0" normalizeH="0" baseline="0" noProof="0" dirty="0">
                <a:ln>
                  <a:noFill/>
                </a:ln>
                <a:solidFill>
                  <a:srgbClr val="000000"/>
                </a:solidFill>
                <a:effectLst/>
                <a:uLnTx/>
                <a:uFillTx/>
              </a:rPr>
              <a:t>XV. Těhotenství, porod a šestinedělí</a:t>
            </a:r>
          </a:p>
        </p:txBody>
      </p:sp>
      <p:sp>
        <p:nvSpPr>
          <p:cNvPr id="59" name="Rectangle 57"/>
          <p:cNvSpPr/>
          <p:nvPr/>
        </p:nvSpPr>
        <p:spPr>
          <a:xfrm>
            <a:off x="7763447" y="3767698"/>
            <a:ext cx="2862512" cy="415498"/>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50" b="1" i="0" u="none" strike="noStrike" kern="0" cap="none" spc="0" normalizeH="0" baseline="0" noProof="0" dirty="0">
                <a:ln>
                  <a:noFill/>
                </a:ln>
                <a:solidFill>
                  <a:srgbClr val="000000"/>
                </a:solidFill>
                <a:effectLst/>
                <a:uLnTx/>
                <a:uFillTx/>
              </a:rPr>
              <a:t>XVIII. Příznaky, znaky a abnormální klinické a laboratorní nálezy </a:t>
            </a:r>
          </a:p>
        </p:txBody>
      </p:sp>
      <p:sp>
        <p:nvSpPr>
          <p:cNvPr id="23" name="Rectangle 9"/>
          <p:cNvSpPr/>
          <p:nvPr/>
        </p:nvSpPr>
        <p:spPr>
          <a:xfrm rot="16200000">
            <a:off x="-29809" y="3464100"/>
            <a:ext cx="3097515" cy="307777"/>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sz="1100" b="0" i="0" u="none" strike="noStrike" kern="1200" baseline="0">
                <a:solidFill>
                  <a:srgbClr val="000000"/>
                </a:solidFill>
                <a:latin typeface="+mn-lt"/>
                <a:ea typeface="+mn-ea"/>
                <a:cs typeface="+mn-cs"/>
              </a:defRPr>
            </a:pPr>
            <a:r>
              <a:rPr kumimoji="0" lang="cs-CZ" sz="1400" b="1" i="0" u="none" strike="noStrike" kern="1200" cap="none" spc="0" normalizeH="0" baseline="0" noProof="0" dirty="0">
                <a:ln>
                  <a:noFill/>
                </a:ln>
                <a:solidFill>
                  <a:srgbClr val="000000"/>
                </a:solidFill>
                <a:effectLst/>
                <a:uLnTx/>
                <a:uFillTx/>
                <a:latin typeface="Calibri"/>
              </a:rPr>
              <a:t>Počet hospitalizací na 100 000 obyvatel</a:t>
            </a:r>
          </a:p>
        </p:txBody>
      </p:sp>
      <p:graphicFrame>
        <p:nvGraphicFramePr>
          <p:cNvPr id="24" name="Chart 44">
            <a:extLst>
              <a:ext uri="{FF2B5EF4-FFF2-40B4-BE49-F238E27FC236}">
                <a16:creationId xmlns:a16="http://schemas.microsoft.com/office/drawing/2014/main" id="{9B30257A-8F1D-489D-A347-4ADEE95E9C7E}"/>
              </a:ext>
            </a:extLst>
          </p:cNvPr>
          <p:cNvGraphicFramePr/>
          <p:nvPr>
            <p:extLst/>
          </p:nvPr>
        </p:nvGraphicFramePr>
        <p:xfrm>
          <a:off x="1728178" y="4104059"/>
          <a:ext cx="2751813" cy="2297657"/>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5" name="Table 46">
            <a:extLst>
              <a:ext uri="{FF2B5EF4-FFF2-40B4-BE49-F238E27FC236}">
                <a16:creationId xmlns:a16="http://schemas.microsoft.com/office/drawing/2014/main" id="{77805ACA-DBB3-4CA0-978A-D126BA84D8F1}"/>
              </a:ext>
            </a:extLst>
          </p:cNvPr>
          <p:cNvGraphicFramePr>
            <a:graphicFrameLocks noGrp="1"/>
          </p:cNvGraphicFramePr>
          <p:nvPr>
            <p:extLst/>
          </p:nvPr>
        </p:nvGraphicFramePr>
        <p:xfrm>
          <a:off x="2670860" y="4002899"/>
          <a:ext cx="1866796" cy="571500"/>
        </p:xfrm>
        <a:graphic>
          <a:graphicData uri="http://schemas.openxmlformats.org/drawingml/2006/table">
            <a:tbl>
              <a:tblPr/>
              <a:tblGrid>
                <a:gridCol w="974882">
                  <a:extLst>
                    <a:ext uri="{9D8B030D-6E8A-4147-A177-3AD203B41FA5}">
                      <a16:colId xmlns:a16="http://schemas.microsoft.com/office/drawing/2014/main" val="1417985255"/>
                    </a:ext>
                  </a:extLst>
                </a:gridCol>
                <a:gridCol w="445957">
                  <a:extLst>
                    <a:ext uri="{9D8B030D-6E8A-4147-A177-3AD203B41FA5}">
                      <a16:colId xmlns:a16="http://schemas.microsoft.com/office/drawing/2014/main" val="1766976813"/>
                    </a:ext>
                  </a:extLst>
                </a:gridCol>
                <a:gridCol w="445957">
                  <a:extLst>
                    <a:ext uri="{9D8B030D-6E8A-4147-A177-3AD203B41FA5}">
                      <a16:colId xmlns:a16="http://schemas.microsoft.com/office/drawing/2014/main" val="4042975842"/>
                    </a:ext>
                  </a:extLst>
                </a:gridCol>
              </a:tblGrid>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900" b="1" i="0" u="none" strike="noStrike" dirty="0">
                          <a:solidFill>
                            <a:srgbClr val="000000"/>
                          </a:solidFill>
                          <a:effectLst/>
                          <a:latin typeface="+mj-lt"/>
                        </a:rPr>
                        <a:t>Meziroční změna</a:t>
                      </a:r>
                      <a:endParaRPr lang="en-US" sz="900" b="1"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E7B13D"/>
                          </a:solidFill>
                          <a:effectLst>
                            <a:outerShdw blurRad="38100" dist="38100" dir="2700000" algn="tl">
                              <a:srgbClr val="000000">
                                <a:alpha val="43137"/>
                              </a:srgbClr>
                            </a:outerShdw>
                          </a:effectLst>
                          <a:latin typeface="+mj-lt"/>
                        </a:rPr>
                        <a:t>LBK</a:t>
                      </a:r>
                      <a:endParaRPr lang="en-US" sz="900" b="1" i="0" u="none" strike="noStrike" dirty="0">
                        <a:solidFill>
                          <a:srgbClr val="E7B13D"/>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3D67BC"/>
                          </a:solidFill>
                          <a:effectLst>
                            <a:outerShdw blurRad="38100" dist="38100" dir="2700000" algn="tl">
                              <a:srgbClr val="000000">
                                <a:alpha val="43137"/>
                              </a:srgbClr>
                            </a:outerShdw>
                          </a:effectLst>
                          <a:latin typeface="+mj-lt"/>
                        </a:rPr>
                        <a:t>ČR</a:t>
                      </a:r>
                      <a:endParaRPr lang="en-US" sz="900" b="1" i="0" u="none" strike="noStrike" dirty="0">
                        <a:solidFill>
                          <a:srgbClr val="3D67BC"/>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290752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201</a:t>
                      </a:r>
                      <a:r>
                        <a:rPr lang="cs-CZ" sz="900" u="none" strike="noStrike" dirty="0">
                          <a:effectLst/>
                          <a:latin typeface="+mj-lt"/>
                        </a:rPr>
                        <a:t>7</a:t>
                      </a:r>
                      <a:r>
                        <a:rPr lang="en-US" sz="900" u="none" strike="noStrike" dirty="0">
                          <a:effectLst/>
                          <a:latin typeface="+mj-lt"/>
                        </a:rPr>
                        <a:t>-&gt;201</a:t>
                      </a:r>
                      <a:r>
                        <a:rPr lang="cs-CZ" sz="900" u="none" strike="noStrike" dirty="0">
                          <a:effectLst/>
                          <a:latin typeface="+mj-lt"/>
                        </a:rPr>
                        <a:t>8</a:t>
                      </a:r>
                      <a:endParaRPr lang="en-US" sz="900" b="0"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panose="020F0502020204030204" pitchFamily="34" charset="0"/>
                        </a:rPr>
                        <a:t>-32,8 %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-9,3 %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87254283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5 </a:t>
                      </a:r>
                      <a:r>
                        <a:rPr lang="en-US" sz="900" u="none" strike="noStrike" dirty="0" err="1">
                          <a:effectLst/>
                          <a:latin typeface="+mj-lt"/>
                        </a:rPr>
                        <a:t>leté</a:t>
                      </a:r>
                      <a:r>
                        <a:rPr lang="en-US" sz="900" u="none" strike="noStrike" dirty="0">
                          <a:effectLst/>
                          <a:latin typeface="+mj-lt"/>
                        </a:rPr>
                        <a:t> </a:t>
                      </a:r>
                      <a:r>
                        <a:rPr lang="en-US" sz="900" u="none" strike="noStrike" dirty="0" err="1">
                          <a:effectLst/>
                          <a:latin typeface="+mj-lt"/>
                        </a:rPr>
                        <a:t>průměrné</a:t>
                      </a:r>
                      <a:r>
                        <a:rPr lang="en-US" sz="900" u="none" strike="noStrike" dirty="0">
                          <a:effectLst/>
                          <a:latin typeface="+mj-lt"/>
                        </a:rPr>
                        <a:t> </a:t>
                      </a:r>
                      <a:r>
                        <a:rPr lang="en-US" sz="900" u="none" strike="noStrike" dirty="0">
                          <a:effectLst/>
                          <a:latin typeface="Symbol" panose="05050102010706020507" pitchFamily="18" charset="2"/>
                        </a:rPr>
                        <a:t>D</a:t>
                      </a:r>
                      <a:endParaRPr lang="en-US" sz="900" b="0" i="0" u="none" strike="noStrike" dirty="0">
                        <a:solidFill>
                          <a:srgbClr val="000000"/>
                        </a:solidFill>
                        <a:effectLst/>
                        <a:latin typeface="Symbol" panose="05050102010706020507" pitchFamily="18" charset="2"/>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panose="020F0502020204030204" pitchFamily="34" charset="0"/>
                        </a:rPr>
                        <a:t>-19,5 %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-6,6 %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32630120"/>
                  </a:ext>
                </a:extLst>
              </a:tr>
            </a:tbl>
          </a:graphicData>
        </a:graphic>
      </p:graphicFrame>
      <p:graphicFrame>
        <p:nvGraphicFramePr>
          <p:cNvPr id="26" name="Chart 6">
            <a:extLst>
              <a:ext uri="{FF2B5EF4-FFF2-40B4-BE49-F238E27FC236}">
                <a16:creationId xmlns:a16="http://schemas.microsoft.com/office/drawing/2014/main" id="{1E007AFB-E09E-439A-901B-53C3693F83E1}"/>
              </a:ext>
            </a:extLst>
          </p:cNvPr>
          <p:cNvGraphicFramePr/>
          <p:nvPr>
            <p:extLst/>
          </p:nvPr>
        </p:nvGraphicFramePr>
        <p:xfrm>
          <a:off x="1728178" y="1360071"/>
          <a:ext cx="2751813" cy="2297657"/>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7" name="Table 10">
            <a:extLst>
              <a:ext uri="{FF2B5EF4-FFF2-40B4-BE49-F238E27FC236}">
                <a16:creationId xmlns:a16="http://schemas.microsoft.com/office/drawing/2014/main" id="{DC1521EA-0E8C-4C38-8897-73978FC7368A}"/>
              </a:ext>
            </a:extLst>
          </p:cNvPr>
          <p:cNvGraphicFramePr>
            <a:graphicFrameLocks noGrp="1"/>
          </p:cNvGraphicFramePr>
          <p:nvPr>
            <p:extLst/>
          </p:nvPr>
        </p:nvGraphicFramePr>
        <p:xfrm>
          <a:off x="2437013" y="2522051"/>
          <a:ext cx="1866796" cy="571500"/>
        </p:xfrm>
        <a:graphic>
          <a:graphicData uri="http://schemas.openxmlformats.org/drawingml/2006/table">
            <a:tbl>
              <a:tblPr/>
              <a:tblGrid>
                <a:gridCol w="974882">
                  <a:extLst>
                    <a:ext uri="{9D8B030D-6E8A-4147-A177-3AD203B41FA5}">
                      <a16:colId xmlns:a16="http://schemas.microsoft.com/office/drawing/2014/main" val="1417985255"/>
                    </a:ext>
                  </a:extLst>
                </a:gridCol>
                <a:gridCol w="445957">
                  <a:extLst>
                    <a:ext uri="{9D8B030D-6E8A-4147-A177-3AD203B41FA5}">
                      <a16:colId xmlns:a16="http://schemas.microsoft.com/office/drawing/2014/main" val="1766976813"/>
                    </a:ext>
                  </a:extLst>
                </a:gridCol>
                <a:gridCol w="445957">
                  <a:extLst>
                    <a:ext uri="{9D8B030D-6E8A-4147-A177-3AD203B41FA5}">
                      <a16:colId xmlns:a16="http://schemas.microsoft.com/office/drawing/2014/main" val="4042975842"/>
                    </a:ext>
                  </a:extLst>
                </a:gridCol>
              </a:tblGrid>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900" b="1" i="0" u="none" strike="noStrike" dirty="0">
                          <a:solidFill>
                            <a:srgbClr val="000000"/>
                          </a:solidFill>
                          <a:effectLst/>
                          <a:latin typeface="+mj-lt"/>
                        </a:rPr>
                        <a:t>Meziroční změna</a:t>
                      </a:r>
                      <a:endParaRPr lang="en-US" sz="900" b="1"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E7B13D"/>
                          </a:solidFill>
                          <a:effectLst>
                            <a:outerShdw blurRad="38100" dist="38100" dir="2700000" algn="tl">
                              <a:srgbClr val="000000">
                                <a:alpha val="43137"/>
                              </a:srgbClr>
                            </a:outerShdw>
                          </a:effectLst>
                          <a:latin typeface="+mj-lt"/>
                        </a:rPr>
                        <a:t>LBK</a:t>
                      </a:r>
                      <a:endParaRPr lang="en-US" sz="900" b="1" i="0" u="none" strike="noStrike" dirty="0">
                        <a:solidFill>
                          <a:srgbClr val="E7B13D"/>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3D67BC"/>
                          </a:solidFill>
                          <a:effectLst>
                            <a:outerShdw blurRad="38100" dist="38100" dir="2700000" algn="tl">
                              <a:srgbClr val="000000">
                                <a:alpha val="43137"/>
                              </a:srgbClr>
                            </a:outerShdw>
                          </a:effectLst>
                          <a:latin typeface="+mj-lt"/>
                        </a:rPr>
                        <a:t>ČR</a:t>
                      </a:r>
                      <a:endParaRPr lang="en-US" sz="900" b="1" i="0" u="none" strike="noStrike" dirty="0">
                        <a:solidFill>
                          <a:srgbClr val="3D67BC"/>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290752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201</a:t>
                      </a:r>
                      <a:r>
                        <a:rPr lang="cs-CZ" sz="900" u="none" strike="noStrike" dirty="0">
                          <a:effectLst/>
                          <a:latin typeface="+mj-lt"/>
                        </a:rPr>
                        <a:t>7</a:t>
                      </a:r>
                      <a:r>
                        <a:rPr lang="en-US" sz="900" u="none" strike="noStrike" dirty="0">
                          <a:effectLst/>
                          <a:latin typeface="+mj-lt"/>
                        </a:rPr>
                        <a:t>-&gt;201</a:t>
                      </a:r>
                      <a:r>
                        <a:rPr lang="cs-CZ" sz="900" u="none" strike="noStrike" dirty="0">
                          <a:effectLst/>
                          <a:latin typeface="+mj-lt"/>
                        </a:rPr>
                        <a:t>8</a:t>
                      </a:r>
                      <a:endParaRPr lang="en-US" sz="900" b="0"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panose="020F0502020204030204" pitchFamily="34" charset="0"/>
                        </a:rPr>
                        <a:t>3,0 %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-0,4 %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87254283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5 </a:t>
                      </a:r>
                      <a:r>
                        <a:rPr lang="en-US" sz="900" u="none" strike="noStrike" dirty="0" err="1">
                          <a:effectLst/>
                          <a:latin typeface="+mj-lt"/>
                        </a:rPr>
                        <a:t>leté</a:t>
                      </a:r>
                      <a:r>
                        <a:rPr lang="en-US" sz="900" u="none" strike="noStrike" dirty="0">
                          <a:effectLst/>
                          <a:latin typeface="+mj-lt"/>
                        </a:rPr>
                        <a:t> </a:t>
                      </a:r>
                      <a:r>
                        <a:rPr lang="en-US" sz="900" u="none" strike="noStrike" dirty="0" err="1">
                          <a:effectLst/>
                          <a:latin typeface="+mj-lt"/>
                        </a:rPr>
                        <a:t>průměrné</a:t>
                      </a:r>
                      <a:r>
                        <a:rPr lang="en-US" sz="900" u="none" strike="noStrike" dirty="0">
                          <a:effectLst/>
                          <a:latin typeface="+mj-lt"/>
                        </a:rPr>
                        <a:t> </a:t>
                      </a:r>
                      <a:r>
                        <a:rPr lang="en-US" sz="900" u="none" strike="noStrike" dirty="0">
                          <a:effectLst/>
                          <a:latin typeface="Symbol" panose="05050102010706020507" pitchFamily="18" charset="2"/>
                        </a:rPr>
                        <a:t>D</a:t>
                      </a:r>
                      <a:endParaRPr lang="en-US" sz="900" b="0" i="0" u="none" strike="noStrike" dirty="0">
                        <a:solidFill>
                          <a:srgbClr val="000000"/>
                        </a:solidFill>
                        <a:effectLst/>
                        <a:latin typeface="Symbol" panose="05050102010706020507" pitchFamily="18" charset="2"/>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panose="020F0502020204030204" pitchFamily="34" charset="0"/>
                        </a:rPr>
                        <a:t>-1,6 %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-1,1 %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32630120"/>
                  </a:ext>
                </a:extLst>
              </a:tr>
            </a:tbl>
          </a:graphicData>
        </a:graphic>
      </p:graphicFrame>
      <p:graphicFrame>
        <p:nvGraphicFramePr>
          <p:cNvPr id="28" name="Chart 47">
            <a:extLst>
              <a:ext uri="{FF2B5EF4-FFF2-40B4-BE49-F238E27FC236}">
                <a16:creationId xmlns:a16="http://schemas.microsoft.com/office/drawing/2014/main" id="{A16F81AF-3E5E-477F-ADAA-C30AA53907AA}"/>
              </a:ext>
            </a:extLst>
          </p:cNvPr>
          <p:cNvGraphicFramePr/>
          <p:nvPr>
            <p:extLst/>
          </p:nvPr>
        </p:nvGraphicFramePr>
        <p:xfrm>
          <a:off x="4646466" y="1360071"/>
          <a:ext cx="2751813" cy="229765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9" name="Table 49">
            <a:extLst>
              <a:ext uri="{FF2B5EF4-FFF2-40B4-BE49-F238E27FC236}">
                <a16:creationId xmlns:a16="http://schemas.microsoft.com/office/drawing/2014/main" id="{ED981E88-1936-47A8-AF04-6A699FC13109}"/>
              </a:ext>
            </a:extLst>
          </p:cNvPr>
          <p:cNvGraphicFramePr>
            <a:graphicFrameLocks noGrp="1"/>
          </p:cNvGraphicFramePr>
          <p:nvPr>
            <p:extLst/>
          </p:nvPr>
        </p:nvGraphicFramePr>
        <p:xfrm>
          <a:off x="5188825" y="2428047"/>
          <a:ext cx="1866796" cy="571500"/>
        </p:xfrm>
        <a:graphic>
          <a:graphicData uri="http://schemas.openxmlformats.org/drawingml/2006/table">
            <a:tbl>
              <a:tblPr/>
              <a:tblGrid>
                <a:gridCol w="974882">
                  <a:extLst>
                    <a:ext uri="{9D8B030D-6E8A-4147-A177-3AD203B41FA5}">
                      <a16:colId xmlns:a16="http://schemas.microsoft.com/office/drawing/2014/main" val="1417985255"/>
                    </a:ext>
                  </a:extLst>
                </a:gridCol>
                <a:gridCol w="445957">
                  <a:extLst>
                    <a:ext uri="{9D8B030D-6E8A-4147-A177-3AD203B41FA5}">
                      <a16:colId xmlns:a16="http://schemas.microsoft.com/office/drawing/2014/main" val="1766976813"/>
                    </a:ext>
                  </a:extLst>
                </a:gridCol>
                <a:gridCol w="445957">
                  <a:extLst>
                    <a:ext uri="{9D8B030D-6E8A-4147-A177-3AD203B41FA5}">
                      <a16:colId xmlns:a16="http://schemas.microsoft.com/office/drawing/2014/main" val="4042975842"/>
                    </a:ext>
                  </a:extLst>
                </a:gridCol>
              </a:tblGrid>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900" b="1" i="0" u="none" strike="noStrike" dirty="0">
                          <a:solidFill>
                            <a:srgbClr val="000000"/>
                          </a:solidFill>
                          <a:effectLst/>
                          <a:latin typeface="+mj-lt"/>
                        </a:rPr>
                        <a:t>Meziroční změna</a:t>
                      </a:r>
                      <a:endParaRPr lang="en-US" sz="900" b="1"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E7B13D"/>
                          </a:solidFill>
                          <a:effectLst>
                            <a:outerShdw blurRad="38100" dist="38100" dir="2700000" algn="tl">
                              <a:srgbClr val="000000">
                                <a:alpha val="43137"/>
                              </a:srgbClr>
                            </a:outerShdw>
                          </a:effectLst>
                          <a:latin typeface="+mj-lt"/>
                        </a:rPr>
                        <a:t>LBK</a:t>
                      </a:r>
                      <a:endParaRPr lang="en-US" sz="900" b="1" i="0" u="none" strike="noStrike" dirty="0">
                        <a:solidFill>
                          <a:srgbClr val="E7B13D"/>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3D67BC"/>
                          </a:solidFill>
                          <a:effectLst>
                            <a:outerShdw blurRad="38100" dist="38100" dir="2700000" algn="tl">
                              <a:srgbClr val="000000">
                                <a:alpha val="43137"/>
                              </a:srgbClr>
                            </a:outerShdw>
                          </a:effectLst>
                          <a:latin typeface="+mj-lt"/>
                        </a:rPr>
                        <a:t>ČR</a:t>
                      </a:r>
                      <a:endParaRPr lang="en-US" sz="900" b="1" i="0" u="none" strike="noStrike" dirty="0">
                        <a:solidFill>
                          <a:srgbClr val="3D67BC"/>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290752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201</a:t>
                      </a:r>
                      <a:r>
                        <a:rPr lang="cs-CZ" sz="900" u="none" strike="noStrike" dirty="0">
                          <a:effectLst/>
                          <a:latin typeface="+mj-lt"/>
                        </a:rPr>
                        <a:t>7</a:t>
                      </a:r>
                      <a:r>
                        <a:rPr lang="en-US" sz="900" u="none" strike="noStrike" dirty="0">
                          <a:effectLst/>
                          <a:latin typeface="+mj-lt"/>
                        </a:rPr>
                        <a:t>-&gt;201</a:t>
                      </a:r>
                      <a:r>
                        <a:rPr lang="cs-CZ" sz="900" u="none" strike="noStrike" dirty="0">
                          <a:effectLst/>
                          <a:latin typeface="+mj-lt"/>
                        </a:rPr>
                        <a:t>8</a:t>
                      </a:r>
                      <a:endParaRPr lang="en-US" sz="900" b="0"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panose="020F0502020204030204" pitchFamily="34" charset="0"/>
                        </a:rPr>
                        <a:t>-6,0 %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-0,8 %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87254283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5 </a:t>
                      </a:r>
                      <a:r>
                        <a:rPr lang="en-US" sz="900" u="none" strike="noStrike" dirty="0" err="1">
                          <a:effectLst/>
                          <a:latin typeface="+mj-lt"/>
                        </a:rPr>
                        <a:t>leté</a:t>
                      </a:r>
                      <a:r>
                        <a:rPr lang="en-US" sz="900" u="none" strike="noStrike" dirty="0">
                          <a:effectLst/>
                          <a:latin typeface="+mj-lt"/>
                        </a:rPr>
                        <a:t> </a:t>
                      </a:r>
                      <a:r>
                        <a:rPr lang="en-US" sz="900" u="none" strike="noStrike" dirty="0" err="1">
                          <a:effectLst/>
                          <a:latin typeface="+mj-lt"/>
                        </a:rPr>
                        <a:t>průměrné</a:t>
                      </a:r>
                      <a:r>
                        <a:rPr lang="en-US" sz="900" u="none" strike="noStrike" dirty="0">
                          <a:effectLst/>
                          <a:latin typeface="+mj-lt"/>
                        </a:rPr>
                        <a:t> </a:t>
                      </a:r>
                      <a:r>
                        <a:rPr lang="en-US" sz="900" u="none" strike="noStrike" dirty="0">
                          <a:effectLst/>
                          <a:latin typeface="Symbol" panose="05050102010706020507" pitchFamily="18" charset="2"/>
                        </a:rPr>
                        <a:t>D</a:t>
                      </a:r>
                      <a:endParaRPr lang="en-US" sz="900" b="0" i="0" u="none" strike="noStrike" dirty="0">
                        <a:solidFill>
                          <a:srgbClr val="000000"/>
                        </a:solidFill>
                        <a:effectLst/>
                        <a:latin typeface="Symbol" panose="05050102010706020507" pitchFamily="18" charset="2"/>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panose="020F0502020204030204" pitchFamily="34" charset="0"/>
                        </a:rPr>
                        <a:t>-5,1 %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-1,4 %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32630120"/>
                  </a:ext>
                </a:extLst>
              </a:tr>
            </a:tbl>
          </a:graphicData>
        </a:graphic>
      </p:graphicFrame>
      <p:graphicFrame>
        <p:nvGraphicFramePr>
          <p:cNvPr id="30" name="Chart 50">
            <a:extLst>
              <a:ext uri="{FF2B5EF4-FFF2-40B4-BE49-F238E27FC236}">
                <a16:creationId xmlns:a16="http://schemas.microsoft.com/office/drawing/2014/main" id="{1481F6C7-6781-4AE9-979D-E1AC6C20E5C9}"/>
              </a:ext>
            </a:extLst>
          </p:cNvPr>
          <p:cNvGraphicFramePr/>
          <p:nvPr>
            <p:extLst/>
          </p:nvPr>
        </p:nvGraphicFramePr>
        <p:xfrm>
          <a:off x="4646466" y="4104059"/>
          <a:ext cx="2751813" cy="2297657"/>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31" name="Table 52">
            <a:extLst>
              <a:ext uri="{FF2B5EF4-FFF2-40B4-BE49-F238E27FC236}">
                <a16:creationId xmlns:a16="http://schemas.microsoft.com/office/drawing/2014/main" id="{08677F94-9E1C-424B-A752-CC7F90D739B6}"/>
              </a:ext>
            </a:extLst>
          </p:cNvPr>
          <p:cNvGraphicFramePr>
            <a:graphicFrameLocks noGrp="1"/>
          </p:cNvGraphicFramePr>
          <p:nvPr>
            <p:extLst/>
          </p:nvPr>
        </p:nvGraphicFramePr>
        <p:xfrm>
          <a:off x="5351742" y="5252887"/>
          <a:ext cx="1866796" cy="571500"/>
        </p:xfrm>
        <a:graphic>
          <a:graphicData uri="http://schemas.openxmlformats.org/drawingml/2006/table">
            <a:tbl>
              <a:tblPr/>
              <a:tblGrid>
                <a:gridCol w="974882">
                  <a:extLst>
                    <a:ext uri="{9D8B030D-6E8A-4147-A177-3AD203B41FA5}">
                      <a16:colId xmlns:a16="http://schemas.microsoft.com/office/drawing/2014/main" val="1417985255"/>
                    </a:ext>
                  </a:extLst>
                </a:gridCol>
                <a:gridCol w="445957">
                  <a:extLst>
                    <a:ext uri="{9D8B030D-6E8A-4147-A177-3AD203B41FA5}">
                      <a16:colId xmlns:a16="http://schemas.microsoft.com/office/drawing/2014/main" val="1766976813"/>
                    </a:ext>
                  </a:extLst>
                </a:gridCol>
                <a:gridCol w="445957">
                  <a:extLst>
                    <a:ext uri="{9D8B030D-6E8A-4147-A177-3AD203B41FA5}">
                      <a16:colId xmlns:a16="http://schemas.microsoft.com/office/drawing/2014/main" val="4042975842"/>
                    </a:ext>
                  </a:extLst>
                </a:gridCol>
              </a:tblGrid>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900" b="1" i="0" u="none" strike="noStrike" dirty="0">
                          <a:solidFill>
                            <a:srgbClr val="000000"/>
                          </a:solidFill>
                          <a:effectLst/>
                          <a:latin typeface="+mj-lt"/>
                        </a:rPr>
                        <a:t>Meziroční změna</a:t>
                      </a:r>
                      <a:endParaRPr lang="en-US" sz="900" b="1"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E7B13D"/>
                          </a:solidFill>
                          <a:effectLst>
                            <a:outerShdw blurRad="38100" dist="38100" dir="2700000" algn="tl">
                              <a:srgbClr val="000000">
                                <a:alpha val="43137"/>
                              </a:srgbClr>
                            </a:outerShdw>
                          </a:effectLst>
                          <a:latin typeface="+mj-lt"/>
                        </a:rPr>
                        <a:t>LBK</a:t>
                      </a:r>
                      <a:endParaRPr lang="en-US" sz="900" b="1" i="0" u="none" strike="noStrike" dirty="0">
                        <a:solidFill>
                          <a:srgbClr val="E7B13D"/>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3D67BC"/>
                          </a:solidFill>
                          <a:effectLst>
                            <a:outerShdw blurRad="38100" dist="38100" dir="2700000" algn="tl">
                              <a:srgbClr val="000000">
                                <a:alpha val="43137"/>
                              </a:srgbClr>
                            </a:outerShdw>
                          </a:effectLst>
                          <a:latin typeface="+mj-lt"/>
                        </a:rPr>
                        <a:t>ČR</a:t>
                      </a:r>
                      <a:endParaRPr lang="en-US" sz="900" b="1" i="0" u="none" strike="noStrike" dirty="0">
                        <a:solidFill>
                          <a:srgbClr val="3D67BC"/>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290752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201</a:t>
                      </a:r>
                      <a:r>
                        <a:rPr lang="cs-CZ" sz="900" u="none" strike="noStrike" dirty="0">
                          <a:effectLst/>
                          <a:latin typeface="+mj-lt"/>
                        </a:rPr>
                        <a:t>7</a:t>
                      </a:r>
                      <a:r>
                        <a:rPr lang="en-US" sz="900" u="none" strike="noStrike" dirty="0">
                          <a:effectLst/>
                          <a:latin typeface="+mj-lt"/>
                        </a:rPr>
                        <a:t>-&gt;201</a:t>
                      </a:r>
                      <a:r>
                        <a:rPr lang="cs-CZ" sz="900" u="none" strike="noStrike" dirty="0">
                          <a:effectLst/>
                          <a:latin typeface="+mj-lt"/>
                        </a:rPr>
                        <a:t>8</a:t>
                      </a:r>
                      <a:endParaRPr lang="en-US" sz="900" b="0"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panose="020F0502020204030204" pitchFamily="34" charset="0"/>
                        </a:rPr>
                        <a:t>4,8 %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0,8 %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87254283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5 </a:t>
                      </a:r>
                      <a:r>
                        <a:rPr lang="en-US" sz="900" u="none" strike="noStrike" dirty="0" err="1">
                          <a:effectLst/>
                          <a:latin typeface="+mj-lt"/>
                        </a:rPr>
                        <a:t>leté</a:t>
                      </a:r>
                      <a:r>
                        <a:rPr lang="en-US" sz="900" u="none" strike="noStrike" dirty="0">
                          <a:effectLst/>
                          <a:latin typeface="+mj-lt"/>
                        </a:rPr>
                        <a:t> </a:t>
                      </a:r>
                      <a:r>
                        <a:rPr lang="en-US" sz="900" u="none" strike="noStrike" dirty="0" err="1">
                          <a:effectLst/>
                          <a:latin typeface="+mj-lt"/>
                        </a:rPr>
                        <a:t>průměrné</a:t>
                      </a:r>
                      <a:r>
                        <a:rPr lang="en-US" sz="900" u="none" strike="noStrike" dirty="0">
                          <a:effectLst/>
                          <a:latin typeface="+mj-lt"/>
                        </a:rPr>
                        <a:t> </a:t>
                      </a:r>
                      <a:r>
                        <a:rPr lang="en-US" sz="900" u="none" strike="noStrike" dirty="0">
                          <a:effectLst/>
                          <a:latin typeface="Symbol" panose="05050102010706020507" pitchFamily="18" charset="2"/>
                        </a:rPr>
                        <a:t>D</a:t>
                      </a:r>
                      <a:endParaRPr lang="en-US" sz="900" b="0" i="0" u="none" strike="noStrike" dirty="0">
                        <a:solidFill>
                          <a:srgbClr val="000000"/>
                        </a:solidFill>
                        <a:effectLst/>
                        <a:latin typeface="Symbol" panose="05050102010706020507" pitchFamily="18" charset="2"/>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panose="020F0502020204030204" pitchFamily="34" charset="0"/>
                        </a:rPr>
                        <a:t>-0,3 %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-1,2 %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32630120"/>
                  </a:ext>
                </a:extLst>
              </a:tr>
            </a:tbl>
          </a:graphicData>
        </a:graphic>
      </p:graphicFrame>
      <p:graphicFrame>
        <p:nvGraphicFramePr>
          <p:cNvPr id="32" name="Chart 53">
            <a:extLst>
              <a:ext uri="{FF2B5EF4-FFF2-40B4-BE49-F238E27FC236}">
                <a16:creationId xmlns:a16="http://schemas.microsoft.com/office/drawing/2014/main" id="{B7B10A63-8622-473F-ACEF-86AA681C48C9}"/>
              </a:ext>
            </a:extLst>
          </p:cNvPr>
          <p:cNvGraphicFramePr/>
          <p:nvPr>
            <p:extLst/>
          </p:nvPr>
        </p:nvGraphicFramePr>
        <p:xfrm>
          <a:off x="7665129" y="1360071"/>
          <a:ext cx="2751813" cy="2297657"/>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33" name="Table 55">
            <a:extLst>
              <a:ext uri="{FF2B5EF4-FFF2-40B4-BE49-F238E27FC236}">
                <a16:creationId xmlns:a16="http://schemas.microsoft.com/office/drawing/2014/main" id="{1A477B29-F60A-4AAC-9ACF-9790AB357843}"/>
              </a:ext>
            </a:extLst>
          </p:cNvPr>
          <p:cNvGraphicFramePr>
            <a:graphicFrameLocks noGrp="1"/>
          </p:cNvGraphicFramePr>
          <p:nvPr>
            <p:extLst/>
          </p:nvPr>
        </p:nvGraphicFramePr>
        <p:xfrm>
          <a:off x="8350444" y="2428047"/>
          <a:ext cx="1866796" cy="571500"/>
        </p:xfrm>
        <a:graphic>
          <a:graphicData uri="http://schemas.openxmlformats.org/drawingml/2006/table">
            <a:tbl>
              <a:tblPr/>
              <a:tblGrid>
                <a:gridCol w="974882">
                  <a:extLst>
                    <a:ext uri="{9D8B030D-6E8A-4147-A177-3AD203B41FA5}">
                      <a16:colId xmlns:a16="http://schemas.microsoft.com/office/drawing/2014/main" val="1417985255"/>
                    </a:ext>
                  </a:extLst>
                </a:gridCol>
                <a:gridCol w="445957">
                  <a:extLst>
                    <a:ext uri="{9D8B030D-6E8A-4147-A177-3AD203B41FA5}">
                      <a16:colId xmlns:a16="http://schemas.microsoft.com/office/drawing/2014/main" val="1766976813"/>
                    </a:ext>
                  </a:extLst>
                </a:gridCol>
                <a:gridCol w="445957">
                  <a:extLst>
                    <a:ext uri="{9D8B030D-6E8A-4147-A177-3AD203B41FA5}">
                      <a16:colId xmlns:a16="http://schemas.microsoft.com/office/drawing/2014/main" val="4042975842"/>
                    </a:ext>
                  </a:extLst>
                </a:gridCol>
              </a:tblGrid>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900" b="1" i="0" u="none" strike="noStrike" dirty="0">
                          <a:solidFill>
                            <a:srgbClr val="000000"/>
                          </a:solidFill>
                          <a:effectLst/>
                          <a:latin typeface="+mj-lt"/>
                        </a:rPr>
                        <a:t>Meziroční změna</a:t>
                      </a:r>
                      <a:endParaRPr lang="en-US" sz="900" b="1"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E7B13D"/>
                          </a:solidFill>
                          <a:effectLst>
                            <a:outerShdw blurRad="38100" dist="38100" dir="2700000" algn="tl">
                              <a:srgbClr val="000000">
                                <a:alpha val="43137"/>
                              </a:srgbClr>
                            </a:outerShdw>
                          </a:effectLst>
                          <a:latin typeface="+mj-lt"/>
                        </a:rPr>
                        <a:t>LBK</a:t>
                      </a:r>
                      <a:endParaRPr lang="en-US" sz="900" b="1" i="0" u="none" strike="noStrike" dirty="0">
                        <a:solidFill>
                          <a:srgbClr val="E7B13D"/>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3D67BC"/>
                          </a:solidFill>
                          <a:effectLst>
                            <a:outerShdw blurRad="38100" dist="38100" dir="2700000" algn="tl">
                              <a:srgbClr val="000000">
                                <a:alpha val="43137"/>
                              </a:srgbClr>
                            </a:outerShdw>
                          </a:effectLst>
                          <a:latin typeface="+mj-lt"/>
                        </a:rPr>
                        <a:t>ČR</a:t>
                      </a:r>
                      <a:endParaRPr lang="en-US" sz="900" b="1" i="0" u="none" strike="noStrike" dirty="0">
                        <a:solidFill>
                          <a:srgbClr val="3D67BC"/>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290752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201</a:t>
                      </a:r>
                      <a:r>
                        <a:rPr lang="cs-CZ" sz="900" u="none" strike="noStrike" dirty="0">
                          <a:effectLst/>
                          <a:latin typeface="+mj-lt"/>
                        </a:rPr>
                        <a:t>7</a:t>
                      </a:r>
                      <a:r>
                        <a:rPr lang="en-US" sz="900" u="none" strike="noStrike" dirty="0">
                          <a:effectLst/>
                          <a:latin typeface="+mj-lt"/>
                        </a:rPr>
                        <a:t>-&gt;201</a:t>
                      </a:r>
                      <a:r>
                        <a:rPr lang="cs-CZ" sz="900" u="none" strike="noStrike" dirty="0">
                          <a:effectLst/>
                          <a:latin typeface="+mj-lt"/>
                        </a:rPr>
                        <a:t>8</a:t>
                      </a:r>
                      <a:endParaRPr lang="en-US" sz="900" b="0"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panose="020F0502020204030204" pitchFamily="34" charset="0"/>
                        </a:rPr>
                        <a:t>-3,1 %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-2,8 %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87254283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5 </a:t>
                      </a:r>
                      <a:r>
                        <a:rPr lang="en-US" sz="900" u="none" strike="noStrike" dirty="0" err="1">
                          <a:effectLst/>
                          <a:latin typeface="+mj-lt"/>
                        </a:rPr>
                        <a:t>leté</a:t>
                      </a:r>
                      <a:r>
                        <a:rPr lang="en-US" sz="900" u="none" strike="noStrike" dirty="0">
                          <a:effectLst/>
                          <a:latin typeface="+mj-lt"/>
                        </a:rPr>
                        <a:t> </a:t>
                      </a:r>
                      <a:r>
                        <a:rPr lang="en-US" sz="900" u="none" strike="noStrike" dirty="0" err="1">
                          <a:effectLst/>
                          <a:latin typeface="+mj-lt"/>
                        </a:rPr>
                        <a:t>průměrné</a:t>
                      </a:r>
                      <a:r>
                        <a:rPr lang="en-US" sz="900" u="none" strike="noStrike" dirty="0">
                          <a:effectLst/>
                          <a:latin typeface="+mj-lt"/>
                        </a:rPr>
                        <a:t> </a:t>
                      </a:r>
                      <a:r>
                        <a:rPr lang="en-US" sz="900" u="none" strike="noStrike" dirty="0">
                          <a:effectLst/>
                          <a:latin typeface="Symbol" panose="05050102010706020507" pitchFamily="18" charset="2"/>
                        </a:rPr>
                        <a:t>D</a:t>
                      </a:r>
                      <a:endParaRPr lang="en-US" sz="900" b="0" i="0" u="none" strike="noStrike" dirty="0">
                        <a:solidFill>
                          <a:srgbClr val="000000"/>
                        </a:solidFill>
                        <a:effectLst/>
                        <a:latin typeface="Symbol" panose="05050102010706020507" pitchFamily="18" charset="2"/>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panose="020F0502020204030204" pitchFamily="34" charset="0"/>
                        </a:rPr>
                        <a:t>-1,9 %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-0,9 %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32630120"/>
                  </a:ext>
                </a:extLst>
              </a:tr>
            </a:tbl>
          </a:graphicData>
        </a:graphic>
      </p:graphicFrame>
      <p:graphicFrame>
        <p:nvGraphicFramePr>
          <p:cNvPr id="34" name="Chart 56">
            <a:extLst>
              <a:ext uri="{FF2B5EF4-FFF2-40B4-BE49-F238E27FC236}">
                <a16:creationId xmlns:a16="http://schemas.microsoft.com/office/drawing/2014/main" id="{446CA60F-742C-4D85-8C20-6D293CF3005D}"/>
              </a:ext>
            </a:extLst>
          </p:cNvPr>
          <p:cNvGraphicFramePr/>
          <p:nvPr>
            <p:extLst/>
          </p:nvPr>
        </p:nvGraphicFramePr>
        <p:xfrm>
          <a:off x="7665129" y="4104059"/>
          <a:ext cx="2751813" cy="2297657"/>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35" name="Table 58">
            <a:extLst>
              <a:ext uri="{FF2B5EF4-FFF2-40B4-BE49-F238E27FC236}">
                <a16:creationId xmlns:a16="http://schemas.microsoft.com/office/drawing/2014/main" id="{4B04B13A-7FBF-47B3-A935-53017B5D68E0}"/>
              </a:ext>
            </a:extLst>
          </p:cNvPr>
          <p:cNvGraphicFramePr>
            <a:graphicFrameLocks noGrp="1"/>
          </p:cNvGraphicFramePr>
          <p:nvPr>
            <p:extLst/>
          </p:nvPr>
        </p:nvGraphicFramePr>
        <p:xfrm>
          <a:off x="8350444" y="5324243"/>
          <a:ext cx="1866796" cy="571500"/>
        </p:xfrm>
        <a:graphic>
          <a:graphicData uri="http://schemas.openxmlformats.org/drawingml/2006/table">
            <a:tbl>
              <a:tblPr/>
              <a:tblGrid>
                <a:gridCol w="974882">
                  <a:extLst>
                    <a:ext uri="{9D8B030D-6E8A-4147-A177-3AD203B41FA5}">
                      <a16:colId xmlns:a16="http://schemas.microsoft.com/office/drawing/2014/main" val="1417985255"/>
                    </a:ext>
                  </a:extLst>
                </a:gridCol>
                <a:gridCol w="445957">
                  <a:extLst>
                    <a:ext uri="{9D8B030D-6E8A-4147-A177-3AD203B41FA5}">
                      <a16:colId xmlns:a16="http://schemas.microsoft.com/office/drawing/2014/main" val="1766976813"/>
                    </a:ext>
                  </a:extLst>
                </a:gridCol>
                <a:gridCol w="445957">
                  <a:extLst>
                    <a:ext uri="{9D8B030D-6E8A-4147-A177-3AD203B41FA5}">
                      <a16:colId xmlns:a16="http://schemas.microsoft.com/office/drawing/2014/main" val="4042975842"/>
                    </a:ext>
                  </a:extLst>
                </a:gridCol>
              </a:tblGrid>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900" b="1" i="0" u="none" strike="noStrike" dirty="0">
                          <a:solidFill>
                            <a:srgbClr val="000000"/>
                          </a:solidFill>
                          <a:effectLst/>
                          <a:latin typeface="+mj-lt"/>
                        </a:rPr>
                        <a:t>Meziroční změna</a:t>
                      </a:r>
                      <a:endParaRPr lang="en-US" sz="900" b="1"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E7B13D"/>
                          </a:solidFill>
                          <a:effectLst>
                            <a:outerShdw blurRad="38100" dist="38100" dir="2700000" algn="tl">
                              <a:srgbClr val="000000">
                                <a:alpha val="43137"/>
                              </a:srgbClr>
                            </a:outerShdw>
                          </a:effectLst>
                          <a:latin typeface="+mj-lt"/>
                        </a:rPr>
                        <a:t>LBK</a:t>
                      </a:r>
                      <a:endParaRPr lang="en-US" sz="900" b="1" i="0" u="none" strike="noStrike" dirty="0">
                        <a:solidFill>
                          <a:srgbClr val="E7B13D"/>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3D67BC"/>
                          </a:solidFill>
                          <a:effectLst>
                            <a:outerShdw blurRad="38100" dist="38100" dir="2700000" algn="tl">
                              <a:srgbClr val="000000">
                                <a:alpha val="43137"/>
                              </a:srgbClr>
                            </a:outerShdw>
                          </a:effectLst>
                          <a:latin typeface="+mj-lt"/>
                        </a:rPr>
                        <a:t>ČR</a:t>
                      </a:r>
                      <a:endParaRPr lang="en-US" sz="900" b="1" i="0" u="none" strike="noStrike" dirty="0">
                        <a:solidFill>
                          <a:srgbClr val="3D67BC"/>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290752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201</a:t>
                      </a:r>
                      <a:r>
                        <a:rPr lang="cs-CZ" sz="900" u="none" strike="noStrike" dirty="0">
                          <a:effectLst/>
                          <a:latin typeface="+mj-lt"/>
                        </a:rPr>
                        <a:t>7</a:t>
                      </a:r>
                      <a:r>
                        <a:rPr lang="en-US" sz="900" u="none" strike="noStrike" dirty="0">
                          <a:effectLst/>
                          <a:latin typeface="+mj-lt"/>
                        </a:rPr>
                        <a:t>-&gt;201</a:t>
                      </a:r>
                      <a:r>
                        <a:rPr lang="cs-CZ" sz="900" u="none" strike="noStrike" dirty="0">
                          <a:effectLst/>
                          <a:latin typeface="+mj-lt"/>
                        </a:rPr>
                        <a:t>8</a:t>
                      </a:r>
                      <a:endParaRPr lang="en-US" sz="900" b="0"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panose="020F0502020204030204" pitchFamily="34" charset="0"/>
                        </a:rPr>
                        <a:t>-2,1 %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-0,6 %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87254283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5 </a:t>
                      </a:r>
                      <a:r>
                        <a:rPr lang="en-US" sz="900" u="none" strike="noStrike" dirty="0" err="1">
                          <a:effectLst/>
                          <a:latin typeface="+mj-lt"/>
                        </a:rPr>
                        <a:t>leté</a:t>
                      </a:r>
                      <a:r>
                        <a:rPr lang="en-US" sz="900" u="none" strike="noStrike" dirty="0">
                          <a:effectLst/>
                          <a:latin typeface="+mj-lt"/>
                        </a:rPr>
                        <a:t> </a:t>
                      </a:r>
                      <a:r>
                        <a:rPr lang="en-US" sz="900" u="none" strike="noStrike" dirty="0" err="1">
                          <a:effectLst/>
                          <a:latin typeface="+mj-lt"/>
                        </a:rPr>
                        <a:t>průměrné</a:t>
                      </a:r>
                      <a:r>
                        <a:rPr lang="en-US" sz="900" u="none" strike="noStrike" dirty="0">
                          <a:effectLst/>
                          <a:latin typeface="+mj-lt"/>
                        </a:rPr>
                        <a:t> </a:t>
                      </a:r>
                      <a:r>
                        <a:rPr lang="en-US" sz="900" u="none" strike="noStrike" dirty="0">
                          <a:effectLst/>
                          <a:latin typeface="Symbol" panose="05050102010706020507" pitchFamily="18" charset="2"/>
                        </a:rPr>
                        <a:t>D</a:t>
                      </a:r>
                      <a:endParaRPr lang="en-US" sz="900" b="0" i="0" u="none" strike="noStrike" dirty="0">
                        <a:solidFill>
                          <a:srgbClr val="000000"/>
                        </a:solidFill>
                        <a:effectLst/>
                        <a:latin typeface="Symbol" panose="05050102010706020507" pitchFamily="18" charset="2"/>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panose="020F0502020204030204" pitchFamily="34" charset="0"/>
                        </a:rPr>
                        <a:t>-1,8 %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-1,2 %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32630120"/>
                  </a:ext>
                </a:extLst>
              </a:tr>
            </a:tbl>
          </a:graphicData>
        </a:graphic>
      </p:graphicFrame>
    </p:spTree>
    <p:extLst>
      <p:ext uri="{BB962C8B-B14F-4D97-AF65-F5344CB8AC3E}">
        <p14:creationId xmlns:p14="http://schemas.microsoft.com/office/powerpoint/2010/main" val="3860640521"/>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6">
            <a:extLst>
              <a:ext uri="{FF2B5EF4-FFF2-40B4-BE49-F238E27FC236}">
                <a16:creationId xmlns:a16="http://schemas.microsoft.com/office/drawing/2014/main" id="{DE4BE380-13B7-431C-9254-19085B5DC0B2}"/>
              </a:ext>
            </a:extLst>
          </p:cNvPr>
          <p:cNvSpPr txBox="1"/>
          <p:nvPr/>
        </p:nvSpPr>
        <p:spPr>
          <a:xfrm>
            <a:off x="287053" y="653725"/>
            <a:ext cx="7733918" cy="307777"/>
          </a:xfrm>
          <a:prstGeom prst="rect">
            <a:avLst/>
          </a:prstGeom>
          <a:noFill/>
        </p:spPr>
        <p:txBody>
          <a:bodyPr wrap="square" rtlCol="0">
            <a:spAutoFit/>
          </a:bodyPr>
          <a:lstStyle/>
          <a:p>
            <a:r>
              <a:rPr lang="cs-CZ" sz="1400" dirty="0">
                <a:solidFill>
                  <a:prstClr val="black"/>
                </a:solidFill>
                <a:latin typeface="Arial" panose="020B0604020202020204" pitchFamily="34" charset="0"/>
                <a:cs typeface="Arial" panose="020B0604020202020204" pitchFamily="34" charset="0"/>
              </a:rPr>
              <a:t>Zdroj dat: NRHOSP 2007-2018</a:t>
            </a:r>
            <a:endParaRPr lang="cs-CZ" sz="1400" b="1" dirty="0">
              <a:solidFill>
                <a:schemeClr val="accent3"/>
              </a:solidFill>
              <a:latin typeface="Arial" panose="020B0604020202020204" pitchFamily="34" charset="0"/>
              <a:cs typeface="Arial" panose="020B0604020202020204" pitchFamily="34" charset="0"/>
            </a:endParaRPr>
          </a:p>
        </p:txBody>
      </p:sp>
      <p:sp>
        <p:nvSpPr>
          <p:cNvPr id="2" name="Title 1"/>
          <p:cNvSpPr>
            <a:spLocks noGrp="1"/>
          </p:cNvSpPr>
          <p:nvPr>
            <p:ph type="title"/>
          </p:nvPr>
        </p:nvSpPr>
        <p:spPr/>
        <p:txBody>
          <a:bodyPr>
            <a:normAutofit fontScale="90000"/>
          </a:bodyPr>
          <a:lstStyle/>
          <a:p>
            <a:r>
              <a:rPr lang="cs-CZ" dirty="0"/>
              <a:t>Počet akutních hospitalizací dle skupin diagnóz – vývoj v čase IV </a:t>
            </a:r>
            <a:endParaRPr lang="en-US" dirty="0"/>
          </a:p>
        </p:txBody>
      </p:sp>
      <p:sp>
        <p:nvSpPr>
          <p:cNvPr id="61" name="Rectangle 8"/>
          <p:cNvSpPr/>
          <p:nvPr/>
        </p:nvSpPr>
        <p:spPr>
          <a:xfrm>
            <a:off x="2381667" y="1024083"/>
            <a:ext cx="2758427" cy="430887"/>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pl-PL" sz="1050" b="1" i="0" u="none" strike="noStrike" kern="0" cap="none" spc="0" normalizeH="0" baseline="0" noProof="0" dirty="0">
                <a:ln>
                  <a:noFill/>
                </a:ln>
                <a:solidFill>
                  <a:srgbClr val="000000"/>
                </a:solidFill>
                <a:effectLst/>
                <a:uLnTx/>
                <a:uFillTx/>
              </a:rPr>
              <a:t>XIX. Poranění, otravy a některé jiné následky vnějších příčin </a:t>
            </a:r>
            <a:endParaRPr kumimoji="0" lang="cs-CZ" sz="1050" b="1" i="0" u="none" strike="noStrike" kern="0" cap="none" spc="0" normalizeH="0" baseline="0" noProof="0" dirty="0">
              <a:ln>
                <a:noFill/>
              </a:ln>
              <a:solidFill>
                <a:srgbClr val="000000"/>
              </a:solidFill>
              <a:effectLst/>
              <a:uLnTx/>
              <a:uFillTx/>
            </a:endParaRPr>
          </a:p>
        </p:txBody>
      </p:sp>
      <p:sp>
        <p:nvSpPr>
          <p:cNvPr id="62" name="Rectangle 9"/>
          <p:cNvSpPr/>
          <p:nvPr/>
        </p:nvSpPr>
        <p:spPr>
          <a:xfrm rot="16200000">
            <a:off x="390815" y="3464100"/>
            <a:ext cx="3097515" cy="307777"/>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sz="1100" b="0" i="0" u="none" strike="noStrike" kern="1200" baseline="0">
                <a:solidFill>
                  <a:srgbClr val="000000"/>
                </a:solidFill>
                <a:latin typeface="+mn-lt"/>
                <a:ea typeface="+mn-ea"/>
                <a:cs typeface="+mn-cs"/>
              </a:defRPr>
            </a:pPr>
            <a:r>
              <a:rPr kumimoji="0" lang="cs-CZ" sz="1400" b="1" i="0" u="none" strike="noStrike" kern="1200" cap="none" spc="0" normalizeH="0" baseline="0" noProof="0" dirty="0">
                <a:ln>
                  <a:noFill/>
                </a:ln>
                <a:solidFill>
                  <a:srgbClr val="000000"/>
                </a:solidFill>
                <a:effectLst/>
                <a:uLnTx/>
                <a:uFillTx/>
                <a:latin typeface="Calibri"/>
              </a:rPr>
              <a:t>Počet hospitalizací na 100 000 obyvatel</a:t>
            </a:r>
          </a:p>
        </p:txBody>
      </p:sp>
      <p:sp>
        <p:nvSpPr>
          <p:cNvPr id="65" name="Rectangle 45"/>
          <p:cNvSpPr/>
          <p:nvPr/>
        </p:nvSpPr>
        <p:spPr>
          <a:xfrm>
            <a:off x="2394108" y="3691158"/>
            <a:ext cx="1848583" cy="415498"/>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50" b="1" i="0" u="none" strike="noStrike" kern="0" cap="none" spc="0" normalizeH="0" baseline="0" noProof="0" dirty="0" err="1">
                <a:ln>
                  <a:noFill/>
                </a:ln>
                <a:solidFill>
                  <a:srgbClr val="000000"/>
                </a:solidFill>
                <a:effectLst/>
                <a:uLnTx/>
                <a:uFillTx/>
              </a:rPr>
              <a:t>XXIb</a:t>
            </a:r>
            <a:r>
              <a:rPr kumimoji="0" lang="cs-CZ" sz="1050" b="1" i="0" u="none" strike="noStrike" kern="0" cap="none" spc="0" normalizeH="0" baseline="0" noProof="0" dirty="0">
                <a:ln>
                  <a:noFill/>
                </a:ln>
                <a:solidFill>
                  <a:srgbClr val="000000"/>
                </a:solidFill>
                <a:effectLst/>
                <a:uLnTx/>
                <a:uFillTx/>
              </a:rPr>
              <a:t>. Živě narozené děti (Z38)</a:t>
            </a:r>
            <a:br>
              <a:rPr kumimoji="0" lang="cs-CZ" sz="1050" b="1" i="0" u="none" strike="noStrike" kern="0" cap="none" spc="0" normalizeH="0" baseline="0" noProof="0" dirty="0">
                <a:ln>
                  <a:noFill/>
                </a:ln>
                <a:solidFill>
                  <a:srgbClr val="000000"/>
                </a:solidFill>
                <a:effectLst/>
                <a:uLnTx/>
                <a:uFillTx/>
              </a:rPr>
            </a:br>
            <a:endParaRPr kumimoji="0" lang="cs-CZ" sz="1050" b="1" i="0" u="none" strike="noStrike" kern="0" cap="none" spc="0" normalizeH="0" baseline="0" noProof="0" dirty="0">
              <a:ln>
                <a:noFill/>
              </a:ln>
              <a:solidFill>
                <a:srgbClr val="000000"/>
              </a:solidFill>
              <a:effectLst/>
              <a:uLnTx/>
              <a:uFillTx/>
            </a:endParaRPr>
          </a:p>
        </p:txBody>
      </p:sp>
      <p:sp>
        <p:nvSpPr>
          <p:cNvPr id="71" name="Rectangle 51"/>
          <p:cNvSpPr/>
          <p:nvPr/>
        </p:nvSpPr>
        <p:spPr>
          <a:xfrm>
            <a:off x="6568283" y="3691158"/>
            <a:ext cx="2920345" cy="430887"/>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pl-PL" sz="1050" b="1" i="0" u="none" strike="noStrike" kern="0" cap="none" spc="0" normalizeH="0" baseline="0" noProof="0" dirty="0">
                <a:ln>
                  <a:noFill/>
                </a:ln>
                <a:solidFill>
                  <a:srgbClr val="000000"/>
                </a:solidFill>
                <a:effectLst/>
                <a:uLnTx/>
                <a:uFillTx/>
              </a:rPr>
              <a:t>XXIc. Jiné faktory ovlivňující zdravotní stav a kontakt se zdrav. službami </a:t>
            </a:r>
            <a:endParaRPr kumimoji="0" lang="cs-CZ" sz="1050" b="1" i="0" u="none" strike="noStrike" kern="0" cap="none" spc="0" normalizeH="0" baseline="0" noProof="0" dirty="0">
              <a:ln>
                <a:noFill/>
              </a:ln>
              <a:solidFill>
                <a:srgbClr val="000000"/>
              </a:solidFill>
              <a:effectLst/>
              <a:uLnTx/>
              <a:uFillTx/>
            </a:endParaRPr>
          </a:p>
        </p:txBody>
      </p:sp>
      <p:sp>
        <p:nvSpPr>
          <p:cNvPr id="73" name="Rectangle 54"/>
          <p:cNvSpPr/>
          <p:nvPr/>
        </p:nvSpPr>
        <p:spPr>
          <a:xfrm>
            <a:off x="6354027" y="1024083"/>
            <a:ext cx="2862512" cy="430887"/>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50" b="1" i="0" u="none" strike="noStrike" kern="0" cap="none" spc="0" normalizeH="0" baseline="0" noProof="0" dirty="0" err="1">
                <a:ln>
                  <a:noFill/>
                </a:ln>
                <a:solidFill>
                  <a:srgbClr val="000000"/>
                </a:solidFill>
                <a:effectLst/>
                <a:uLnTx/>
                <a:uFillTx/>
              </a:rPr>
              <a:t>XXIa</a:t>
            </a:r>
            <a:r>
              <a:rPr kumimoji="0" lang="cs-CZ" sz="1050" b="1" i="0" u="none" strike="noStrike" kern="0" cap="none" spc="0" normalizeH="0" baseline="0" noProof="0" dirty="0">
                <a:ln>
                  <a:noFill/>
                </a:ln>
                <a:solidFill>
                  <a:srgbClr val="000000"/>
                </a:solidFill>
                <a:effectLst/>
                <a:uLnTx/>
                <a:uFillTx/>
              </a:rPr>
              <a:t>. Zdravá osoba doprovázející nemocnou osobu (Z76.3)</a:t>
            </a:r>
          </a:p>
        </p:txBody>
      </p:sp>
      <p:graphicFrame>
        <p:nvGraphicFramePr>
          <p:cNvPr id="17" name="Chart 53">
            <a:extLst>
              <a:ext uri="{FF2B5EF4-FFF2-40B4-BE49-F238E27FC236}">
                <a16:creationId xmlns:a16="http://schemas.microsoft.com/office/drawing/2014/main" id="{60D80745-C5F1-4CCE-9E7A-EBAD3A63943C}"/>
              </a:ext>
            </a:extLst>
          </p:cNvPr>
          <p:cNvGraphicFramePr/>
          <p:nvPr>
            <p:extLst/>
          </p:nvPr>
        </p:nvGraphicFramePr>
        <p:xfrm>
          <a:off x="6255709" y="1360444"/>
          <a:ext cx="2751813" cy="2297657"/>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8" name="Table 55">
            <a:extLst>
              <a:ext uri="{FF2B5EF4-FFF2-40B4-BE49-F238E27FC236}">
                <a16:creationId xmlns:a16="http://schemas.microsoft.com/office/drawing/2014/main" id="{D91A03AF-2C7D-4268-858C-B230C2E4B03B}"/>
              </a:ext>
            </a:extLst>
          </p:cNvPr>
          <p:cNvGraphicFramePr>
            <a:graphicFrameLocks noGrp="1"/>
          </p:cNvGraphicFramePr>
          <p:nvPr>
            <p:extLst/>
          </p:nvPr>
        </p:nvGraphicFramePr>
        <p:xfrm>
          <a:off x="7013638" y="2649199"/>
          <a:ext cx="1866796" cy="571500"/>
        </p:xfrm>
        <a:graphic>
          <a:graphicData uri="http://schemas.openxmlformats.org/drawingml/2006/table">
            <a:tbl>
              <a:tblPr/>
              <a:tblGrid>
                <a:gridCol w="974882">
                  <a:extLst>
                    <a:ext uri="{9D8B030D-6E8A-4147-A177-3AD203B41FA5}">
                      <a16:colId xmlns:a16="http://schemas.microsoft.com/office/drawing/2014/main" val="1417985255"/>
                    </a:ext>
                  </a:extLst>
                </a:gridCol>
                <a:gridCol w="445957">
                  <a:extLst>
                    <a:ext uri="{9D8B030D-6E8A-4147-A177-3AD203B41FA5}">
                      <a16:colId xmlns:a16="http://schemas.microsoft.com/office/drawing/2014/main" val="1766976813"/>
                    </a:ext>
                  </a:extLst>
                </a:gridCol>
                <a:gridCol w="445957">
                  <a:extLst>
                    <a:ext uri="{9D8B030D-6E8A-4147-A177-3AD203B41FA5}">
                      <a16:colId xmlns:a16="http://schemas.microsoft.com/office/drawing/2014/main" val="4042975842"/>
                    </a:ext>
                  </a:extLst>
                </a:gridCol>
              </a:tblGrid>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900" b="1" i="0" u="none" strike="noStrike" dirty="0">
                          <a:solidFill>
                            <a:srgbClr val="000000"/>
                          </a:solidFill>
                          <a:effectLst/>
                          <a:latin typeface="+mj-lt"/>
                        </a:rPr>
                        <a:t>Meziroční změna</a:t>
                      </a:r>
                      <a:endParaRPr lang="en-US" sz="900" b="1"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E7B13D"/>
                          </a:solidFill>
                          <a:effectLst>
                            <a:outerShdw blurRad="38100" dist="38100" dir="2700000" algn="tl">
                              <a:srgbClr val="000000">
                                <a:alpha val="43137"/>
                              </a:srgbClr>
                            </a:outerShdw>
                          </a:effectLst>
                          <a:latin typeface="+mj-lt"/>
                        </a:rPr>
                        <a:t>LBK</a:t>
                      </a:r>
                      <a:endParaRPr lang="en-US" sz="900" b="1" i="0" u="none" strike="noStrike" dirty="0">
                        <a:solidFill>
                          <a:srgbClr val="E7B13D"/>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3D67BC"/>
                          </a:solidFill>
                          <a:effectLst>
                            <a:outerShdw blurRad="38100" dist="38100" dir="2700000" algn="tl">
                              <a:srgbClr val="000000">
                                <a:alpha val="43137"/>
                              </a:srgbClr>
                            </a:outerShdw>
                          </a:effectLst>
                          <a:latin typeface="+mj-lt"/>
                        </a:rPr>
                        <a:t>ČR</a:t>
                      </a:r>
                      <a:endParaRPr lang="en-US" sz="900" b="1" i="0" u="none" strike="noStrike" dirty="0">
                        <a:solidFill>
                          <a:srgbClr val="3D67BC"/>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290752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201</a:t>
                      </a:r>
                      <a:r>
                        <a:rPr lang="cs-CZ" sz="900" u="none" strike="noStrike" dirty="0">
                          <a:effectLst/>
                          <a:latin typeface="+mj-lt"/>
                        </a:rPr>
                        <a:t>7</a:t>
                      </a:r>
                      <a:r>
                        <a:rPr lang="en-US" sz="900" u="none" strike="noStrike" dirty="0">
                          <a:effectLst/>
                          <a:latin typeface="+mj-lt"/>
                        </a:rPr>
                        <a:t>-&gt;201</a:t>
                      </a:r>
                      <a:r>
                        <a:rPr lang="cs-CZ" sz="900" u="none" strike="noStrike" dirty="0">
                          <a:effectLst/>
                          <a:latin typeface="+mj-lt"/>
                        </a:rPr>
                        <a:t>8</a:t>
                      </a:r>
                      <a:endParaRPr lang="en-US" sz="900" b="0"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panose="020F0502020204030204" pitchFamily="34" charset="0"/>
                        </a:rPr>
                        <a:t>-6,0 %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-1,8 %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87254283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5 </a:t>
                      </a:r>
                      <a:r>
                        <a:rPr lang="en-US" sz="900" u="none" strike="noStrike" dirty="0" err="1">
                          <a:effectLst/>
                          <a:latin typeface="+mj-lt"/>
                        </a:rPr>
                        <a:t>leté</a:t>
                      </a:r>
                      <a:r>
                        <a:rPr lang="en-US" sz="900" u="none" strike="noStrike" dirty="0">
                          <a:effectLst/>
                          <a:latin typeface="+mj-lt"/>
                        </a:rPr>
                        <a:t> </a:t>
                      </a:r>
                      <a:r>
                        <a:rPr lang="en-US" sz="900" u="none" strike="noStrike" dirty="0" err="1">
                          <a:effectLst/>
                          <a:latin typeface="+mj-lt"/>
                        </a:rPr>
                        <a:t>průměrné</a:t>
                      </a:r>
                      <a:r>
                        <a:rPr lang="en-US" sz="900" u="none" strike="noStrike" dirty="0">
                          <a:effectLst/>
                          <a:latin typeface="+mj-lt"/>
                        </a:rPr>
                        <a:t> </a:t>
                      </a:r>
                      <a:r>
                        <a:rPr lang="en-US" sz="900" u="none" strike="noStrike" dirty="0">
                          <a:effectLst/>
                          <a:latin typeface="Symbol" panose="05050102010706020507" pitchFamily="18" charset="2"/>
                        </a:rPr>
                        <a:t>D</a:t>
                      </a:r>
                      <a:endParaRPr lang="en-US" sz="900" b="0" i="0" u="none" strike="noStrike" dirty="0">
                        <a:solidFill>
                          <a:srgbClr val="000000"/>
                        </a:solidFill>
                        <a:effectLst/>
                        <a:latin typeface="Symbol" panose="05050102010706020507" pitchFamily="18" charset="2"/>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panose="020F0502020204030204" pitchFamily="34" charset="0"/>
                        </a:rPr>
                        <a:t>2,4 %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-1,2 %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32630120"/>
                  </a:ext>
                </a:extLst>
              </a:tr>
            </a:tbl>
          </a:graphicData>
        </a:graphic>
      </p:graphicFrame>
      <p:graphicFrame>
        <p:nvGraphicFramePr>
          <p:cNvPr id="19" name="Chart 6">
            <a:extLst>
              <a:ext uri="{FF2B5EF4-FFF2-40B4-BE49-F238E27FC236}">
                <a16:creationId xmlns:a16="http://schemas.microsoft.com/office/drawing/2014/main" id="{2F330BD5-E613-4537-BD0D-A997D575ABF9}"/>
              </a:ext>
            </a:extLst>
          </p:cNvPr>
          <p:cNvGraphicFramePr/>
          <p:nvPr>
            <p:extLst/>
          </p:nvPr>
        </p:nvGraphicFramePr>
        <p:xfrm>
          <a:off x="2283349" y="1360444"/>
          <a:ext cx="2751813" cy="2297657"/>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0" name="Table 10">
            <a:extLst>
              <a:ext uri="{FF2B5EF4-FFF2-40B4-BE49-F238E27FC236}">
                <a16:creationId xmlns:a16="http://schemas.microsoft.com/office/drawing/2014/main" id="{439CDE8C-A1F6-4289-A9A8-EB9488E0753A}"/>
              </a:ext>
            </a:extLst>
          </p:cNvPr>
          <p:cNvGraphicFramePr>
            <a:graphicFrameLocks noGrp="1"/>
          </p:cNvGraphicFramePr>
          <p:nvPr>
            <p:extLst/>
          </p:nvPr>
        </p:nvGraphicFramePr>
        <p:xfrm>
          <a:off x="2876143" y="2653449"/>
          <a:ext cx="1866796" cy="571500"/>
        </p:xfrm>
        <a:graphic>
          <a:graphicData uri="http://schemas.openxmlformats.org/drawingml/2006/table">
            <a:tbl>
              <a:tblPr/>
              <a:tblGrid>
                <a:gridCol w="974882">
                  <a:extLst>
                    <a:ext uri="{9D8B030D-6E8A-4147-A177-3AD203B41FA5}">
                      <a16:colId xmlns:a16="http://schemas.microsoft.com/office/drawing/2014/main" val="1417985255"/>
                    </a:ext>
                  </a:extLst>
                </a:gridCol>
                <a:gridCol w="445957">
                  <a:extLst>
                    <a:ext uri="{9D8B030D-6E8A-4147-A177-3AD203B41FA5}">
                      <a16:colId xmlns:a16="http://schemas.microsoft.com/office/drawing/2014/main" val="1766976813"/>
                    </a:ext>
                  </a:extLst>
                </a:gridCol>
                <a:gridCol w="445957">
                  <a:extLst>
                    <a:ext uri="{9D8B030D-6E8A-4147-A177-3AD203B41FA5}">
                      <a16:colId xmlns:a16="http://schemas.microsoft.com/office/drawing/2014/main" val="4042975842"/>
                    </a:ext>
                  </a:extLst>
                </a:gridCol>
              </a:tblGrid>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900" b="1" i="0" u="none" strike="noStrike" dirty="0">
                          <a:solidFill>
                            <a:srgbClr val="000000"/>
                          </a:solidFill>
                          <a:effectLst/>
                          <a:latin typeface="+mj-lt"/>
                        </a:rPr>
                        <a:t>Meziroční změna</a:t>
                      </a:r>
                      <a:endParaRPr lang="en-US" sz="900" b="1"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E7B13D"/>
                          </a:solidFill>
                          <a:effectLst>
                            <a:outerShdw blurRad="38100" dist="38100" dir="2700000" algn="tl">
                              <a:srgbClr val="000000">
                                <a:alpha val="43137"/>
                              </a:srgbClr>
                            </a:outerShdw>
                          </a:effectLst>
                          <a:latin typeface="+mj-lt"/>
                        </a:rPr>
                        <a:t>LBK</a:t>
                      </a:r>
                      <a:endParaRPr lang="en-US" sz="900" b="1" i="0" u="none" strike="noStrike" dirty="0">
                        <a:solidFill>
                          <a:srgbClr val="E7B13D"/>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3D67BC"/>
                          </a:solidFill>
                          <a:effectLst>
                            <a:outerShdw blurRad="38100" dist="38100" dir="2700000" algn="tl">
                              <a:srgbClr val="000000">
                                <a:alpha val="43137"/>
                              </a:srgbClr>
                            </a:outerShdw>
                          </a:effectLst>
                          <a:latin typeface="+mj-lt"/>
                        </a:rPr>
                        <a:t>ČR</a:t>
                      </a:r>
                      <a:endParaRPr lang="en-US" sz="900" b="1" i="0" u="none" strike="noStrike" dirty="0">
                        <a:solidFill>
                          <a:srgbClr val="3D67BC"/>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290752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201</a:t>
                      </a:r>
                      <a:r>
                        <a:rPr lang="cs-CZ" sz="900" u="none" strike="noStrike" dirty="0">
                          <a:effectLst/>
                          <a:latin typeface="+mj-lt"/>
                        </a:rPr>
                        <a:t>7</a:t>
                      </a:r>
                      <a:r>
                        <a:rPr lang="en-US" sz="900" u="none" strike="noStrike" dirty="0">
                          <a:effectLst/>
                          <a:latin typeface="+mj-lt"/>
                        </a:rPr>
                        <a:t>-&gt;201</a:t>
                      </a:r>
                      <a:r>
                        <a:rPr lang="cs-CZ" sz="900" u="none" strike="noStrike" dirty="0">
                          <a:effectLst/>
                          <a:latin typeface="+mj-lt"/>
                        </a:rPr>
                        <a:t>8</a:t>
                      </a:r>
                      <a:endParaRPr lang="en-US" sz="900" b="0"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panose="020F0502020204030204" pitchFamily="34" charset="0"/>
                        </a:rPr>
                        <a:t>-5,8 %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-0,1 %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87254283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5 </a:t>
                      </a:r>
                      <a:r>
                        <a:rPr lang="en-US" sz="900" u="none" strike="noStrike" dirty="0" err="1">
                          <a:effectLst/>
                          <a:latin typeface="+mj-lt"/>
                        </a:rPr>
                        <a:t>leté</a:t>
                      </a:r>
                      <a:r>
                        <a:rPr lang="en-US" sz="900" u="none" strike="noStrike" dirty="0">
                          <a:effectLst/>
                          <a:latin typeface="+mj-lt"/>
                        </a:rPr>
                        <a:t> </a:t>
                      </a:r>
                      <a:r>
                        <a:rPr lang="en-US" sz="900" u="none" strike="noStrike" dirty="0" err="1">
                          <a:effectLst/>
                          <a:latin typeface="+mj-lt"/>
                        </a:rPr>
                        <a:t>průměrné</a:t>
                      </a:r>
                      <a:r>
                        <a:rPr lang="en-US" sz="900" u="none" strike="noStrike" dirty="0">
                          <a:effectLst/>
                          <a:latin typeface="+mj-lt"/>
                        </a:rPr>
                        <a:t> </a:t>
                      </a:r>
                      <a:r>
                        <a:rPr lang="en-US" sz="900" u="none" strike="noStrike" dirty="0">
                          <a:effectLst/>
                          <a:latin typeface="Symbol" panose="05050102010706020507" pitchFamily="18" charset="2"/>
                        </a:rPr>
                        <a:t>D</a:t>
                      </a:r>
                      <a:endParaRPr lang="en-US" sz="900" b="0" i="0" u="none" strike="noStrike" dirty="0">
                        <a:solidFill>
                          <a:srgbClr val="000000"/>
                        </a:solidFill>
                        <a:effectLst/>
                        <a:latin typeface="Symbol" panose="05050102010706020507" pitchFamily="18" charset="2"/>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panose="020F0502020204030204" pitchFamily="34" charset="0"/>
                        </a:rPr>
                        <a:t>-1,9 %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-0,6 %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32630120"/>
                  </a:ext>
                </a:extLst>
              </a:tr>
            </a:tbl>
          </a:graphicData>
        </a:graphic>
      </p:graphicFrame>
      <p:graphicFrame>
        <p:nvGraphicFramePr>
          <p:cNvPr id="21" name="Chart 44">
            <a:extLst>
              <a:ext uri="{FF2B5EF4-FFF2-40B4-BE49-F238E27FC236}">
                <a16:creationId xmlns:a16="http://schemas.microsoft.com/office/drawing/2014/main" id="{276EA446-BE0B-4293-8BE2-40B08E2B61A5}"/>
              </a:ext>
            </a:extLst>
          </p:cNvPr>
          <p:cNvGraphicFramePr/>
          <p:nvPr>
            <p:extLst/>
          </p:nvPr>
        </p:nvGraphicFramePr>
        <p:xfrm>
          <a:off x="2295790" y="4027519"/>
          <a:ext cx="2751813" cy="229765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2" name="Table 46">
            <a:extLst>
              <a:ext uri="{FF2B5EF4-FFF2-40B4-BE49-F238E27FC236}">
                <a16:creationId xmlns:a16="http://schemas.microsoft.com/office/drawing/2014/main" id="{2FE4BCC1-DC65-40AC-96CD-BBFC4E23309F}"/>
              </a:ext>
            </a:extLst>
          </p:cNvPr>
          <p:cNvGraphicFramePr>
            <a:graphicFrameLocks noGrp="1"/>
          </p:cNvGraphicFramePr>
          <p:nvPr>
            <p:extLst/>
          </p:nvPr>
        </p:nvGraphicFramePr>
        <p:xfrm>
          <a:off x="3008228" y="5113763"/>
          <a:ext cx="1866796" cy="571500"/>
        </p:xfrm>
        <a:graphic>
          <a:graphicData uri="http://schemas.openxmlformats.org/drawingml/2006/table">
            <a:tbl>
              <a:tblPr/>
              <a:tblGrid>
                <a:gridCol w="974882">
                  <a:extLst>
                    <a:ext uri="{9D8B030D-6E8A-4147-A177-3AD203B41FA5}">
                      <a16:colId xmlns:a16="http://schemas.microsoft.com/office/drawing/2014/main" val="1417985255"/>
                    </a:ext>
                  </a:extLst>
                </a:gridCol>
                <a:gridCol w="445957">
                  <a:extLst>
                    <a:ext uri="{9D8B030D-6E8A-4147-A177-3AD203B41FA5}">
                      <a16:colId xmlns:a16="http://schemas.microsoft.com/office/drawing/2014/main" val="1766976813"/>
                    </a:ext>
                  </a:extLst>
                </a:gridCol>
                <a:gridCol w="445957">
                  <a:extLst>
                    <a:ext uri="{9D8B030D-6E8A-4147-A177-3AD203B41FA5}">
                      <a16:colId xmlns:a16="http://schemas.microsoft.com/office/drawing/2014/main" val="4042975842"/>
                    </a:ext>
                  </a:extLst>
                </a:gridCol>
              </a:tblGrid>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900" b="1" i="0" u="none" strike="noStrike" dirty="0">
                          <a:solidFill>
                            <a:srgbClr val="000000"/>
                          </a:solidFill>
                          <a:effectLst/>
                          <a:latin typeface="+mj-lt"/>
                        </a:rPr>
                        <a:t>Meziroční změna</a:t>
                      </a:r>
                      <a:endParaRPr lang="en-US" sz="900" b="1"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E7B13D"/>
                          </a:solidFill>
                          <a:effectLst>
                            <a:outerShdw blurRad="38100" dist="38100" dir="2700000" algn="tl">
                              <a:srgbClr val="000000">
                                <a:alpha val="43137"/>
                              </a:srgbClr>
                            </a:outerShdw>
                          </a:effectLst>
                          <a:latin typeface="+mj-lt"/>
                        </a:rPr>
                        <a:t>LBK</a:t>
                      </a:r>
                      <a:endParaRPr lang="en-US" sz="900" b="1" i="0" u="none" strike="noStrike" dirty="0">
                        <a:solidFill>
                          <a:srgbClr val="E7B13D"/>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3D67BC"/>
                          </a:solidFill>
                          <a:effectLst>
                            <a:outerShdw blurRad="38100" dist="38100" dir="2700000" algn="tl">
                              <a:srgbClr val="000000">
                                <a:alpha val="43137"/>
                              </a:srgbClr>
                            </a:outerShdw>
                          </a:effectLst>
                          <a:latin typeface="+mj-lt"/>
                        </a:rPr>
                        <a:t>ČR</a:t>
                      </a:r>
                      <a:endParaRPr lang="en-US" sz="900" b="1" i="0" u="none" strike="noStrike" dirty="0">
                        <a:solidFill>
                          <a:srgbClr val="3D67BC"/>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290752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201</a:t>
                      </a:r>
                      <a:r>
                        <a:rPr lang="cs-CZ" sz="900" u="none" strike="noStrike" dirty="0">
                          <a:effectLst/>
                          <a:latin typeface="+mj-lt"/>
                        </a:rPr>
                        <a:t>7</a:t>
                      </a:r>
                      <a:r>
                        <a:rPr lang="en-US" sz="900" u="none" strike="noStrike" dirty="0">
                          <a:effectLst/>
                          <a:latin typeface="+mj-lt"/>
                        </a:rPr>
                        <a:t>-&gt;201</a:t>
                      </a:r>
                      <a:r>
                        <a:rPr lang="cs-CZ" sz="900" u="none" strike="noStrike" dirty="0">
                          <a:effectLst/>
                          <a:latin typeface="+mj-lt"/>
                        </a:rPr>
                        <a:t>8</a:t>
                      </a:r>
                      <a:endParaRPr lang="en-US" sz="900" b="0"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panose="020F0502020204030204" pitchFamily="34" charset="0"/>
                        </a:rPr>
                        <a:t>-0,7 %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0,9 %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87254283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5 </a:t>
                      </a:r>
                      <a:r>
                        <a:rPr lang="en-US" sz="900" u="none" strike="noStrike" dirty="0" err="1">
                          <a:effectLst/>
                          <a:latin typeface="+mj-lt"/>
                        </a:rPr>
                        <a:t>leté</a:t>
                      </a:r>
                      <a:r>
                        <a:rPr lang="en-US" sz="900" u="none" strike="noStrike" dirty="0">
                          <a:effectLst/>
                          <a:latin typeface="+mj-lt"/>
                        </a:rPr>
                        <a:t> </a:t>
                      </a:r>
                      <a:r>
                        <a:rPr lang="en-US" sz="900" u="none" strike="noStrike" dirty="0" err="1">
                          <a:effectLst/>
                          <a:latin typeface="+mj-lt"/>
                        </a:rPr>
                        <a:t>průměrné</a:t>
                      </a:r>
                      <a:r>
                        <a:rPr lang="en-US" sz="900" u="none" strike="noStrike" dirty="0">
                          <a:effectLst/>
                          <a:latin typeface="+mj-lt"/>
                        </a:rPr>
                        <a:t> </a:t>
                      </a:r>
                      <a:r>
                        <a:rPr lang="en-US" sz="900" u="none" strike="noStrike" dirty="0">
                          <a:effectLst/>
                          <a:latin typeface="Symbol" panose="05050102010706020507" pitchFamily="18" charset="2"/>
                        </a:rPr>
                        <a:t>D</a:t>
                      </a:r>
                      <a:endParaRPr lang="en-US" sz="900" b="0" i="0" u="none" strike="noStrike" dirty="0">
                        <a:solidFill>
                          <a:srgbClr val="000000"/>
                        </a:solidFill>
                        <a:effectLst/>
                        <a:latin typeface="Symbol" panose="05050102010706020507" pitchFamily="18" charset="2"/>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panose="020F0502020204030204" pitchFamily="34" charset="0"/>
                        </a:rPr>
                        <a:t>3,0 %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2,4 %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32630120"/>
                  </a:ext>
                </a:extLst>
              </a:tr>
            </a:tbl>
          </a:graphicData>
        </a:graphic>
      </p:graphicFrame>
      <p:graphicFrame>
        <p:nvGraphicFramePr>
          <p:cNvPr id="23" name="Chart 50">
            <a:extLst>
              <a:ext uri="{FF2B5EF4-FFF2-40B4-BE49-F238E27FC236}">
                <a16:creationId xmlns:a16="http://schemas.microsoft.com/office/drawing/2014/main" id="{72A6B6FC-8EE0-4660-9119-05824065C46C}"/>
              </a:ext>
            </a:extLst>
          </p:cNvPr>
          <p:cNvGraphicFramePr/>
          <p:nvPr>
            <p:extLst/>
          </p:nvPr>
        </p:nvGraphicFramePr>
        <p:xfrm>
          <a:off x="6469965" y="4027519"/>
          <a:ext cx="2751813" cy="2297657"/>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4" name="Table 52">
            <a:extLst>
              <a:ext uri="{FF2B5EF4-FFF2-40B4-BE49-F238E27FC236}">
                <a16:creationId xmlns:a16="http://schemas.microsoft.com/office/drawing/2014/main" id="{E0C04A1C-6F72-43B7-8BE7-C55EF3AC707A}"/>
              </a:ext>
            </a:extLst>
          </p:cNvPr>
          <p:cNvGraphicFramePr>
            <a:graphicFrameLocks noGrp="1"/>
          </p:cNvGraphicFramePr>
          <p:nvPr>
            <p:extLst/>
          </p:nvPr>
        </p:nvGraphicFramePr>
        <p:xfrm>
          <a:off x="7218523" y="5339895"/>
          <a:ext cx="1866796" cy="550650"/>
        </p:xfrm>
        <a:graphic>
          <a:graphicData uri="http://schemas.openxmlformats.org/drawingml/2006/table">
            <a:tbl>
              <a:tblPr/>
              <a:tblGrid>
                <a:gridCol w="974882">
                  <a:extLst>
                    <a:ext uri="{9D8B030D-6E8A-4147-A177-3AD203B41FA5}">
                      <a16:colId xmlns:a16="http://schemas.microsoft.com/office/drawing/2014/main" val="1417985255"/>
                    </a:ext>
                  </a:extLst>
                </a:gridCol>
                <a:gridCol w="445957">
                  <a:extLst>
                    <a:ext uri="{9D8B030D-6E8A-4147-A177-3AD203B41FA5}">
                      <a16:colId xmlns:a16="http://schemas.microsoft.com/office/drawing/2014/main" val="1766976813"/>
                    </a:ext>
                  </a:extLst>
                </a:gridCol>
                <a:gridCol w="445957">
                  <a:extLst>
                    <a:ext uri="{9D8B030D-6E8A-4147-A177-3AD203B41FA5}">
                      <a16:colId xmlns:a16="http://schemas.microsoft.com/office/drawing/2014/main" val="4042975842"/>
                    </a:ext>
                  </a:extLst>
                </a:gridCol>
              </a:tblGrid>
              <a:tr h="16965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900" b="1" i="0" u="none" strike="noStrike" dirty="0">
                          <a:solidFill>
                            <a:srgbClr val="000000"/>
                          </a:solidFill>
                          <a:effectLst/>
                          <a:latin typeface="+mj-lt"/>
                        </a:rPr>
                        <a:t>Meziroční změna</a:t>
                      </a:r>
                      <a:endParaRPr lang="en-US" sz="900" b="1"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E7B13D"/>
                          </a:solidFill>
                          <a:effectLst>
                            <a:outerShdw blurRad="38100" dist="38100" dir="2700000" algn="tl">
                              <a:srgbClr val="000000">
                                <a:alpha val="43137"/>
                              </a:srgbClr>
                            </a:outerShdw>
                          </a:effectLst>
                          <a:latin typeface="+mj-lt"/>
                        </a:rPr>
                        <a:t>LBK</a:t>
                      </a:r>
                      <a:endParaRPr lang="en-US" sz="900" b="1" i="0" u="none" strike="noStrike" dirty="0">
                        <a:solidFill>
                          <a:srgbClr val="E7B13D"/>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3D67BC"/>
                          </a:solidFill>
                          <a:effectLst>
                            <a:outerShdw blurRad="38100" dist="38100" dir="2700000" algn="tl">
                              <a:srgbClr val="000000">
                                <a:alpha val="43137"/>
                              </a:srgbClr>
                            </a:outerShdw>
                          </a:effectLst>
                          <a:latin typeface="+mj-lt"/>
                        </a:rPr>
                        <a:t>ČR</a:t>
                      </a:r>
                      <a:endParaRPr lang="en-US" sz="900" b="1" i="0" u="none" strike="noStrike" dirty="0">
                        <a:solidFill>
                          <a:srgbClr val="3D67BC"/>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290752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201</a:t>
                      </a:r>
                      <a:r>
                        <a:rPr lang="cs-CZ" sz="900" u="none" strike="noStrike" dirty="0">
                          <a:effectLst/>
                          <a:latin typeface="+mj-lt"/>
                        </a:rPr>
                        <a:t>7</a:t>
                      </a:r>
                      <a:r>
                        <a:rPr lang="en-US" sz="900" u="none" strike="noStrike" dirty="0">
                          <a:effectLst/>
                          <a:latin typeface="+mj-lt"/>
                        </a:rPr>
                        <a:t>-&gt;201</a:t>
                      </a:r>
                      <a:r>
                        <a:rPr lang="cs-CZ" sz="900" u="none" strike="noStrike" dirty="0">
                          <a:effectLst/>
                          <a:latin typeface="+mj-lt"/>
                        </a:rPr>
                        <a:t>8</a:t>
                      </a:r>
                      <a:endParaRPr lang="en-US" sz="900" b="0"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panose="020F0502020204030204" pitchFamily="34" charset="0"/>
                        </a:rPr>
                        <a:t>-1,4 %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-1,0 %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87254283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5 </a:t>
                      </a:r>
                      <a:r>
                        <a:rPr lang="en-US" sz="900" u="none" strike="noStrike" dirty="0" err="1">
                          <a:effectLst/>
                          <a:latin typeface="+mj-lt"/>
                        </a:rPr>
                        <a:t>leté</a:t>
                      </a:r>
                      <a:r>
                        <a:rPr lang="en-US" sz="900" u="none" strike="noStrike" dirty="0">
                          <a:effectLst/>
                          <a:latin typeface="+mj-lt"/>
                        </a:rPr>
                        <a:t> </a:t>
                      </a:r>
                      <a:r>
                        <a:rPr lang="en-US" sz="900" u="none" strike="noStrike" dirty="0" err="1">
                          <a:effectLst/>
                          <a:latin typeface="+mj-lt"/>
                        </a:rPr>
                        <a:t>průměrné</a:t>
                      </a:r>
                      <a:r>
                        <a:rPr lang="en-US" sz="900" u="none" strike="noStrike" dirty="0">
                          <a:effectLst/>
                          <a:latin typeface="+mj-lt"/>
                        </a:rPr>
                        <a:t> </a:t>
                      </a:r>
                      <a:r>
                        <a:rPr lang="en-US" sz="900" u="none" strike="noStrike" dirty="0">
                          <a:effectLst/>
                          <a:latin typeface="Symbol" panose="05050102010706020507" pitchFamily="18" charset="2"/>
                        </a:rPr>
                        <a:t>D</a:t>
                      </a:r>
                      <a:endParaRPr lang="en-US" sz="900" b="0" i="0" u="none" strike="noStrike" dirty="0">
                        <a:solidFill>
                          <a:srgbClr val="000000"/>
                        </a:solidFill>
                        <a:effectLst/>
                        <a:latin typeface="Symbol" panose="05050102010706020507" pitchFamily="18" charset="2"/>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panose="020F0502020204030204" pitchFamily="34" charset="0"/>
                        </a:rPr>
                        <a:t>-0,8 %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-0,2 %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32630120"/>
                  </a:ext>
                </a:extLst>
              </a:tr>
            </a:tbl>
          </a:graphicData>
        </a:graphic>
      </p:graphicFrame>
    </p:spTree>
    <p:extLst>
      <p:ext uri="{BB962C8B-B14F-4D97-AF65-F5344CB8AC3E}">
        <p14:creationId xmlns:p14="http://schemas.microsoft.com/office/powerpoint/2010/main" val="190758467"/>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angle 32"/>
          <p:cNvSpPr/>
          <p:nvPr/>
        </p:nvSpPr>
        <p:spPr>
          <a:xfrm>
            <a:off x="599355" y="6262487"/>
            <a:ext cx="11592645" cy="5955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257558" y="653725"/>
            <a:ext cx="3323667" cy="307777"/>
          </a:xfrm>
          <a:prstGeom prst="rect">
            <a:avLst/>
          </a:prstGeom>
          <a:noFill/>
        </p:spPr>
        <p:txBody>
          <a:bodyPr wrap="none" rtlCol="0">
            <a:spAutoFit/>
          </a:bodyPr>
          <a:lstStyle/>
          <a:p>
            <a:r>
              <a:rPr lang="cs-CZ" sz="1400" dirty="0"/>
              <a:t>Zdroj: </a:t>
            </a:r>
            <a:r>
              <a:rPr lang="cs-CZ" sz="1400" kern="0" dirty="0"/>
              <a:t>NRHOSP 2010 – 2018, </a:t>
            </a:r>
            <a:r>
              <a:rPr lang="cs-CZ" sz="1400" b="1" kern="0" dirty="0"/>
              <a:t>Liberecký kraj</a:t>
            </a:r>
          </a:p>
        </p:txBody>
      </p:sp>
      <p:sp>
        <p:nvSpPr>
          <p:cNvPr id="20" name="TextBox 3"/>
          <p:cNvSpPr txBox="1"/>
          <p:nvPr/>
        </p:nvSpPr>
        <p:spPr>
          <a:xfrm>
            <a:off x="4552818" y="873051"/>
            <a:ext cx="649858"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rgbClr val="000000"/>
                </a:solidFill>
                <a:effectLst/>
                <a:uLnTx/>
                <a:uFillTx/>
                <a:latin typeface="Calibri"/>
                <a:ea typeface="+mn-ea"/>
                <a:cs typeface="+mn-cs"/>
              </a:rPr>
              <a:t>1-3 dny</a:t>
            </a:r>
          </a:p>
        </p:txBody>
      </p:sp>
      <p:sp>
        <p:nvSpPr>
          <p:cNvPr id="21" name="Rectangle 9"/>
          <p:cNvSpPr/>
          <p:nvPr/>
        </p:nvSpPr>
        <p:spPr>
          <a:xfrm>
            <a:off x="4408818" y="939550"/>
            <a:ext cx="144000" cy="144000"/>
          </a:xfrm>
          <a:prstGeom prst="rect">
            <a:avLst/>
          </a:prstGeom>
          <a:solidFill>
            <a:srgbClr val="CC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a:ea typeface="+mn-ea"/>
              <a:cs typeface="+mn-cs"/>
            </a:endParaRPr>
          </a:p>
        </p:txBody>
      </p:sp>
      <p:sp>
        <p:nvSpPr>
          <p:cNvPr id="22" name="TextBox 41"/>
          <p:cNvSpPr txBox="1"/>
          <p:nvPr/>
        </p:nvSpPr>
        <p:spPr>
          <a:xfrm>
            <a:off x="5360931" y="873051"/>
            <a:ext cx="619080"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rgbClr val="000000"/>
                </a:solidFill>
                <a:effectLst/>
                <a:uLnTx/>
                <a:uFillTx/>
                <a:latin typeface="Calibri"/>
                <a:ea typeface="+mn-ea"/>
                <a:cs typeface="+mn-cs"/>
              </a:rPr>
              <a:t>4-7 dní</a:t>
            </a:r>
          </a:p>
        </p:txBody>
      </p:sp>
      <p:sp>
        <p:nvSpPr>
          <p:cNvPr id="23" name="Rectangle 42"/>
          <p:cNvSpPr/>
          <p:nvPr/>
        </p:nvSpPr>
        <p:spPr>
          <a:xfrm>
            <a:off x="5216931" y="939550"/>
            <a:ext cx="144000" cy="144000"/>
          </a:xfrm>
          <a:prstGeom prst="rect">
            <a:avLst/>
          </a:prstGeom>
          <a:solidFill>
            <a:srgbClr val="CC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a:ea typeface="+mn-ea"/>
              <a:cs typeface="+mn-cs"/>
            </a:endParaRPr>
          </a:p>
        </p:txBody>
      </p:sp>
      <p:sp>
        <p:nvSpPr>
          <p:cNvPr id="24" name="TextBox 43"/>
          <p:cNvSpPr txBox="1"/>
          <p:nvPr/>
        </p:nvSpPr>
        <p:spPr>
          <a:xfrm>
            <a:off x="6238266" y="873051"/>
            <a:ext cx="697627"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rgbClr val="000000"/>
                </a:solidFill>
                <a:effectLst/>
                <a:uLnTx/>
                <a:uFillTx/>
                <a:latin typeface="Calibri"/>
                <a:ea typeface="+mn-ea"/>
                <a:cs typeface="+mn-cs"/>
              </a:rPr>
              <a:t>8-30 dní</a:t>
            </a:r>
          </a:p>
        </p:txBody>
      </p:sp>
      <p:sp>
        <p:nvSpPr>
          <p:cNvPr id="25" name="Rectangle 45"/>
          <p:cNvSpPr/>
          <p:nvPr/>
        </p:nvSpPr>
        <p:spPr>
          <a:xfrm>
            <a:off x="6094266" y="939550"/>
            <a:ext cx="144000" cy="144000"/>
          </a:xfrm>
          <a:prstGeom prst="rect">
            <a:avLst/>
          </a:prstGeom>
          <a:solidFill>
            <a:srgbClr val="99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a:ea typeface="+mn-ea"/>
              <a:cs typeface="+mn-cs"/>
            </a:endParaRPr>
          </a:p>
        </p:txBody>
      </p:sp>
      <p:sp>
        <p:nvSpPr>
          <p:cNvPr id="26" name="TextBox 46"/>
          <p:cNvSpPr txBox="1"/>
          <p:nvPr/>
        </p:nvSpPr>
        <p:spPr>
          <a:xfrm>
            <a:off x="7148460" y="873051"/>
            <a:ext cx="963725"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rgbClr val="000000"/>
                </a:solidFill>
                <a:effectLst/>
                <a:uLnTx/>
                <a:uFillTx/>
                <a:latin typeface="Calibri"/>
                <a:ea typeface="+mn-ea"/>
                <a:cs typeface="+mn-cs"/>
              </a:rPr>
              <a:t>31 a více dní</a:t>
            </a:r>
          </a:p>
        </p:txBody>
      </p:sp>
      <p:sp>
        <p:nvSpPr>
          <p:cNvPr id="27" name="Rectangle 47"/>
          <p:cNvSpPr/>
          <p:nvPr/>
        </p:nvSpPr>
        <p:spPr>
          <a:xfrm>
            <a:off x="7004460" y="939550"/>
            <a:ext cx="144000" cy="144000"/>
          </a:xfrm>
          <a:prstGeom prst="rect">
            <a:avLst/>
          </a:prstGeom>
          <a:solidFill>
            <a:srgbClr val="808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a:ea typeface="+mn-ea"/>
              <a:cs typeface="+mn-cs"/>
            </a:endParaRPr>
          </a:p>
        </p:txBody>
      </p:sp>
      <p:sp>
        <p:nvSpPr>
          <p:cNvPr id="30" name="TextBox 20"/>
          <p:cNvSpPr txBox="1"/>
          <p:nvPr/>
        </p:nvSpPr>
        <p:spPr>
          <a:xfrm>
            <a:off x="288867" y="1200685"/>
            <a:ext cx="1181734" cy="261610"/>
          </a:xfrm>
          <a:prstGeom prst="rect">
            <a:avLst/>
          </a:prstGeom>
          <a:noFill/>
        </p:spPr>
        <p:txBody>
          <a:bodyPr wrap="none" rtlCol="0">
            <a:spAutoFit/>
          </a:bodyPr>
          <a:lstStyle/>
          <a:p>
            <a:r>
              <a:rPr lang="cs-CZ" sz="1100" b="1" dirty="0"/>
              <a:t>Hospitalizace (%)</a:t>
            </a:r>
            <a:endParaRPr lang="en-US" sz="1100" b="1" dirty="0"/>
          </a:p>
        </p:txBody>
      </p:sp>
      <p:sp>
        <p:nvSpPr>
          <p:cNvPr id="17" name="TextBox 6">
            <a:extLst>
              <a:ext uri="{FF2B5EF4-FFF2-40B4-BE49-F238E27FC236}">
                <a16:creationId xmlns:a16="http://schemas.microsoft.com/office/drawing/2014/main" id="{67409E64-AD8C-4FAC-8288-941C5331DCED}"/>
              </a:ext>
            </a:extLst>
          </p:cNvPr>
          <p:cNvSpPr txBox="1"/>
          <p:nvPr/>
        </p:nvSpPr>
        <p:spPr>
          <a:xfrm>
            <a:off x="8904726" y="952745"/>
            <a:ext cx="340158" cy="261610"/>
          </a:xfrm>
          <a:prstGeom prst="rect">
            <a:avLst/>
          </a:prstGeom>
          <a:noFill/>
        </p:spPr>
        <p:txBody>
          <a:bodyPr wrap="none" rtlCol="0">
            <a:spAutoFit/>
          </a:bodyPr>
          <a:lstStyle/>
          <a:p>
            <a:r>
              <a:rPr lang="cs-CZ" sz="1100" b="1" i="1" dirty="0"/>
              <a:t>ČR</a:t>
            </a:r>
            <a:endParaRPr lang="cs-CZ" sz="1100" b="1" i="1" kern="0" dirty="0">
              <a:solidFill>
                <a:srgbClr val="000000"/>
              </a:solidFill>
            </a:endParaRPr>
          </a:p>
        </p:txBody>
      </p:sp>
      <p:cxnSp>
        <p:nvCxnSpPr>
          <p:cNvPr id="4" name="Přímá spojnice 3">
            <a:extLst>
              <a:ext uri="{FF2B5EF4-FFF2-40B4-BE49-F238E27FC236}">
                <a16:creationId xmlns:a16="http://schemas.microsoft.com/office/drawing/2014/main" id="{0A3B9620-785A-4B2C-B44F-3A710CAB9228}"/>
              </a:ext>
            </a:extLst>
          </p:cNvPr>
          <p:cNvCxnSpPr/>
          <p:nvPr/>
        </p:nvCxnSpPr>
        <p:spPr>
          <a:xfrm>
            <a:off x="8699634" y="1200685"/>
            <a:ext cx="16878" cy="5527196"/>
          </a:xfrm>
          <a:prstGeom prst="line">
            <a:avLst/>
          </a:prstGeom>
        </p:spPr>
        <p:style>
          <a:lnRef idx="2">
            <a:schemeClr val="dk1"/>
          </a:lnRef>
          <a:fillRef idx="0">
            <a:schemeClr val="dk1"/>
          </a:fillRef>
          <a:effectRef idx="1">
            <a:schemeClr val="dk1"/>
          </a:effectRef>
          <a:fontRef idx="minor">
            <a:schemeClr val="tx1"/>
          </a:fontRef>
        </p:style>
      </p:cxnSp>
      <p:sp>
        <p:nvSpPr>
          <p:cNvPr id="3" name="Title 2"/>
          <p:cNvSpPr>
            <a:spLocks noGrp="1"/>
          </p:cNvSpPr>
          <p:nvPr>
            <p:ph type="title"/>
          </p:nvPr>
        </p:nvSpPr>
        <p:spPr/>
        <p:txBody>
          <a:bodyPr>
            <a:normAutofit/>
          </a:bodyPr>
          <a:lstStyle/>
          <a:p>
            <a:r>
              <a:rPr lang="en-US" dirty="0" err="1"/>
              <a:t>Délka</a:t>
            </a:r>
            <a:r>
              <a:rPr lang="en-US" dirty="0"/>
              <a:t> </a:t>
            </a:r>
            <a:r>
              <a:rPr lang="en-US" dirty="0" err="1"/>
              <a:t>hospitalizac</a:t>
            </a:r>
            <a:r>
              <a:rPr lang="cs-CZ" dirty="0"/>
              <a:t>í</a:t>
            </a:r>
            <a:r>
              <a:rPr lang="en-US" dirty="0"/>
              <a:t> v </a:t>
            </a:r>
            <a:r>
              <a:rPr lang="cs-CZ" dirty="0"/>
              <a:t>LBK </a:t>
            </a:r>
            <a:r>
              <a:rPr lang="en-US" dirty="0"/>
              <a:t>– </a:t>
            </a:r>
            <a:r>
              <a:rPr lang="en-US" dirty="0" err="1"/>
              <a:t>vývoj</a:t>
            </a:r>
            <a:r>
              <a:rPr lang="en-US" dirty="0"/>
              <a:t> v </a:t>
            </a:r>
            <a:r>
              <a:rPr lang="en-US" dirty="0" err="1"/>
              <a:t>čase</a:t>
            </a:r>
            <a:endParaRPr lang="en-US" dirty="0"/>
          </a:p>
        </p:txBody>
      </p:sp>
      <p:graphicFrame>
        <p:nvGraphicFramePr>
          <p:cNvPr id="19" name="Table 6">
            <a:extLst>
              <a:ext uri="{FF2B5EF4-FFF2-40B4-BE49-F238E27FC236}">
                <a16:creationId xmlns:a16="http://schemas.microsoft.com/office/drawing/2014/main" id="{8C3C249A-974C-400B-B8F5-AA8C439D06C1}"/>
              </a:ext>
            </a:extLst>
          </p:cNvPr>
          <p:cNvGraphicFramePr>
            <a:graphicFrameLocks noGrp="1"/>
          </p:cNvGraphicFramePr>
          <p:nvPr>
            <p:extLst/>
          </p:nvPr>
        </p:nvGraphicFramePr>
        <p:xfrm>
          <a:off x="162625" y="1069201"/>
          <a:ext cx="8558682" cy="5717736"/>
        </p:xfrm>
        <a:graphic>
          <a:graphicData uri="http://schemas.openxmlformats.org/drawingml/2006/table">
            <a:tbl>
              <a:tblPr>
                <a:tableStyleId>{5C22544A-7EE6-4342-B048-85BDC9FD1C3A}</a:tableStyleId>
              </a:tblPr>
              <a:tblGrid>
                <a:gridCol w="1378943">
                  <a:extLst>
                    <a:ext uri="{9D8B030D-6E8A-4147-A177-3AD203B41FA5}">
                      <a16:colId xmlns:a16="http://schemas.microsoft.com/office/drawing/2014/main" val="1083909627"/>
                    </a:ext>
                  </a:extLst>
                </a:gridCol>
                <a:gridCol w="5765006">
                  <a:extLst>
                    <a:ext uri="{9D8B030D-6E8A-4147-A177-3AD203B41FA5}">
                      <a16:colId xmlns:a16="http://schemas.microsoft.com/office/drawing/2014/main" val="1986877814"/>
                    </a:ext>
                  </a:extLst>
                </a:gridCol>
                <a:gridCol w="595222">
                  <a:extLst>
                    <a:ext uri="{9D8B030D-6E8A-4147-A177-3AD203B41FA5}">
                      <a16:colId xmlns:a16="http://schemas.microsoft.com/office/drawing/2014/main" val="2164060661"/>
                    </a:ext>
                  </a:extLst>
                </a:gridCol>
                <a:gridCol w="362310">
                  <a:extLst>
                    <a:ext uri="{9D8B030D-6E8A-4147-A177-3AD203B41FA5}">
                      <a16:colId xmlns:a16="http://schemas.microsoft.com/office/drawing/2014/main" val="2726991899"/>
                    </a:ext>
                  </a:extLst>
                </a:gridCol>
                <a:gridCol w="457201">
                  <a:extLst>
                    <a:ext uri="{9D8B030D-6E8A-4147-A177-3AD203B41FA5}">
                      <a16:colId xmlns:a16="http://schemas.microsoft.com/office/drawing/2014/main" val="1056689632"/>
                    </a:ext>
                  </a:extLst>
                </a:gridCol>
              </a:tblGrid>
              <a:tr h="417432">
                <a:tc>
                  <a:txBody>
                    <a:bodyPr/>
                    <a:lstStyle/>
                    <a:p>
                      <a:pPr algn="ctr" fontAlgn="b"/>
                      <a:endParaRPr lang="en-US" sz="900" b="0" i="0" u="none" strike="noStrike" dirty="0">
                        <a:solidFill>
                          <a:srgbClr val="333399"/>
                        </a:solidFill>
                        <a:effectLst/>
                        <a:latin typeface="+mj-lt"/>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dirty="0">
                        <a:solidFill>
                          <a:srgbClr val="000000"/>
                        </a:solidFill>
                        <a:effectLst/>
                        <a:latin typeface="+mj-lt"/>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en-US" sz="900" b="1" u="none" strike="noStrike" dirty="0">
                          <a:effectLst/>
                          <a:latin typeface="+mj-lt"/>
                        </a:rPr>
                        <a:t>N</a:t>
                      </a:r>
                      <a:endParaRPr lang="en-US" sz="900" b="1" i="0" u="none" strike="noStrike" dirty="0">
                        <a:solidFill>
                          <a:srgbClr val="000000"/>
                        </a:solidFill>
                        <a:effectLst/>
                        <a:latin typeface="+mj-lt"/>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en-US" sz="900" b="1" u="none" strike="noStrike" dirty="0" err="1">
                          <a:effectLst/>
                          <a:latin typeface="+mj-lt"/>
                        </a:rPr>
                        <a:t>Průměr</a:t>
                      </a:r>
                      <a:endParaRPr lang="en-US" sz="900" b="1" i="0" u="none" strike="noStrike" dirty="0">
                        <a:solidFill>
                          <a:srgbClr val="000000"/>
                        </a:solidFill>
                        <a:effectLst/>
                        <a:latin typeface="+mj-lt"/>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en-US" sz="900" b="1" u="none" strike="noStrike" dirty="0" err="1">
                          <a:effectLst/>
                          <a:latin typeface="+mj-lt"/>
                        </a:rPr>
                        <a:t>Medián</a:t>
                      </a:r>
                      <a:endParaRPr lang="en-US" sz="900" b="1" i="0" u="none" strike="noStrike" dirty="0">
                        <a:solidFill>
                          <a:srgbClr val="000000"/>
                        </a:solidFill>
                        <a:effectLst/>
                        <a:latin typeface="+mj-lt"/>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39715000"/>
                  </a:ext>
                </a:extLst>
              </a:tr>
              <a:tr h="220846">
                <a:tc rowSpan="11">
                  <a:txBody>
                    <a:bodyPr/>
                    <a:lstStyle/>
                    <a:p>
                      <a:pPr algn="l" fontAlgn="b"/>
                      <a:r>
                        <a:rPr lang="en-US" sz="1200" b="1" u="none" strike="noStrike" dirty="0" err="1">
                          <a:solidFill>
                            <a:schemeClr val="tx1"/>
                          </a:solidFill>
                          <a:effectLst/>
                          <a:latin typeface="+mj-lt"/>
                        </a:rPr>
                        <a:t>Akutn</a:t>
                      </a:r>
                      <a:r>
                        <a:rPr lang="cs-CZ" sz="1200" b="1" u="none" strike="noStrike" dirty="0">
                          <a:solidFill>
                            <a:schemeClr val="tx1"/>
                          </a:solidFill>
                          <a:effectLst/>
                          <a:latin typeface="+mj-lt"/>
                        </a:rPr>
                        <a:t>í hospitalizace</a:t>
                      </a:r>
                      <a:endParaRPr lang="en-US" sz="1200" b="1" i="0" u="none" strike="noStrike" dirty="0">
                        <a:solidFill>
                          <a:schemeClr val="tx1"/>
                        </a:solidFill>
                        <a:effectLst/>
                        <a:latin typeface="+mj-lt"/>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dirty="0">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Arial" panose="020B0604020202020204" pitchFamily="34" charset="0"/>
                        </a:rPr>
                        <a:t>100 027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6,5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66811178"/>
                  </a:ext>
                </a:extLst>
              </a:tr>
              <a:tr h="220846">
                <a:tc vMerge="1">
                  <a:txBody>
                    <a:bodyPr/>
                    <a:lstStyle/>
                    <a:p>
                      <a:endParaRPr lang="en-US"/>
                    </a:p>
                  </a:txBody>
                  <a:tcPr/>
                </a:tc>
                <a:tc>
                  <a:txBody>
                    <a:bodyPr/>
                    <a:lstStyle/>
                    <a:p>
                      <a:pPr algn="ctr" fontAlgn="b"/>
                      <a:endParaRPr lang="en-US" sz="900" b="0" i="0" u="none" strike="noStrike" dirty="0">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100 547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6,3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80195823"/>
                  </a:ext>
                </a:extLst>
              </a:tr>
              <a:tr h="220846">
                <a:tc vMerge="1">
                  <a:txBody>
                    <a:bodyPr/>
                    <a:lstStyle/>
                    <a:p>
                      <a:endParaRPr lang="en-US"/>
                    </a:p>
                  </a:txBody>
                  <a:tcPr/>
                </a:tc>
                <a:tc>
                  <a:txBody>
                    <a:bodyPr/>
                    <a:lstStyle/>
                    <a:p>
                      <a:pPr algn="ctr" fontAlgn="b"/>
                      <a:endParaRPr lang="en-US" sz="900" b="0" i="0" u="none" strike="noStrike" dirty="0">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100 103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6,4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70505574"/>
                  </a:ext>
                </a:extLst>
              </a:tr>
              <a:tr h="220846">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99 937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6,4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83567164"/>
                  </a:ext>
                </a:extLst>
              </a:tr>
              <a:tr h="220846">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98 788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6,1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97173218"/>
                  </a:ext>
                </a:extLst>
              </a:tr>
              <a:tr h="220846">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98 639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63206971"/>
                  </a:ext>
                </a:extLst>
              </a:tr>
              <a:tr h="220846">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94 987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29057431"/>
                  </a:ext>
                </a:extLst>
              </a:tr>
              <a:tr h="220846">
                <a:tc vMerge="1">
                  <a:txBody>
                    <a:bodyPr/>
                    <a:lstStyle/>
                    <a:p>
                      <a:endParaRPr lang="en-US"/>
                    </a:p>
                  </a:txBody>
                  <a:tcPr/>
                </a:tc>
                <a:tc>
                  <a:txBody>
                    <a:bodyPr/>
                    <a:lstStyle/>
                    <a:p>
                      <a:pPr algn="ctr" fontAlgn="b"/>
                      <a:endParaRPr lang="en-US" sz="900" b="0" i="0" u="none" strike="noStrike" dirty="0">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94 925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26313190"/>
                  </a:ext>
                </a:extLst>
              </a:tr>
              <a:tr h="220846">
                <a:tc vMerge="1">
                  <a:txBody>
                    <a:bodyPr/>
                    <a:lstStyle/>
                    <a:p>
                      <a:endParaRPr lang="en-US"/>
                    </a:p>
                  </a:txBody>
                  <a:tcPr/>
                </a:tc>
                <a:tc>
                  <a:txBody>
                    <a:bodyPr/>
                    <a:lstStyle/>
                    <a:p>
                      <a:pPr algn="ctr" fontAlgn="b"/>
                      <a:endParaRPr lang="en-US" sz="900" b="0" i="0" u="none" strike="noStrike" dirty="0">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90 533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18257617"/>
                  </a:ext>
                </a:extLst>
              </a:tr>
              <a:tr h="220846">
                <a:tc vMerge="1">
                  <a:txBody>
                    <a:bodyPr/>
                    <a:lstStyle/>
                    <a:p>
                      <a:endParaRPr lang="en-US"/>
                    </a:p>
                  </a:txBody>
                  <a:tcPr/>
                </a:tc>
                <a:tc>
                  <a:txBody>
                    <a:bodyPr/>
                    <a:lstStyle/>
                    <a:p>
                      <a:pPr algn="ctr" fontAlgn="b"/>
                      <a:endParaRPr lang="en-US" sz="900" b="0" i="0" u="none" strike="noStrike" dirty="0">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88 618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54802431"/>
                  </a:ext>
                </a:extLst>
              </a:tr>
              <a:tr h="220846">
                <a:tc vMerge="1">
                  <a:txBody>
                    <a:bodyPr/>
                    <a:lstStyle/>
                    <a:p>
                      <a:endParaRPr lang="en-US"/>
                    </a:p>
                  </a:txBody>
                  <a:tcPr/>
                </a:tc>
                <a:tc>
                  <a:txBody>
                    <a:bodyPr/>
                    <a:lstStyle/>
                    <a:p>
                      <a:pPr algn="ctr" fontAlgn="b"/>
                      <a:endParaRPr lang="en-US" sz="900" b="0" i="0" u="none" strike="noStrike" dirty="0">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88 035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3657337"/>
                  </a:ext>
                </a:extLst>
              </a:tr>
              <a:tr h="220846">
                <a:tc>
                  <a:txBody>
                    <a:bodyPr/>
                    <a:lstStyle/>
                    <a:p>
                      <a:pPr algn="l" fontAlgn="b"/>
                      <a:endParaRPr lang="en-US" sz="1200" b="1" i="0" u="none" strike="noStrike" dirty="0">
                        <a:solidFill>
                          <a:schemeClr val="tx1"/>
                        </a:solidFill>
                        <a:effectLst/>
                        <a:latin typeface="+mj-lt"/>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dirty="0">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86 448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03245110"/>
                  </a:ext>
                </a:extLst>
              </a:tr>
              <a:tr h="220846">
                <a:tc rowSpan="11">
                  <a:txBody>
                    <a:bodyPr/>
                    <a:lstStyle/>
                    <a:p>
                      <a:pPr algn="l" fontAlgn="t"/>
                      <a:r>
                        <a:rPr lang="cs-CZ" sz="1200" b="1" u="none" strike="noStrike" dirty="0">
                          <a:solidFill>
                            <a:schemeClr val="tx1"/>
                          </a:solidFill>
                          <a:effectLst/>
                          <a:latin typeface="+mj-lt"/>
                        </a:rPr>
                        <a:t>Následné hospitalizace</a:t>
                      </a:r>
                    </a:p>
                    <a:p>
                      <a:pPr algn="l" fontAlgn="t"/>
                      <a:r>
                        <a:rPr lang="cs-CZ" sz="1200" b="1" i="0" u="none" strike="noStrike" dirty="0">
                          <a:solidFill>
                            <a:schemeClr val="tx1"/>
                          </a:solidFill>
                          <a:effectLst/>
                          <a:latin typeface="+mj-lt"/>
                        </a:rPr>
                        <a:t>a</a:t>
                      </a:r>
                    </a:p>
                    <a:p>
                      <a:pPr algn="l" fontAlgn="t"/>
                      <a:r>
                        <a:rPr lang="cs-CZ" sz="1200" b="1" i="0" u="none" strike="noStrike" dirty="0">
                          <a:solidFill>
                            <a:schemeClr val="tx1"/>
                          </a:solidFill>
                          <a:effectLst/>
                          <a:latin typeface="+mj-lt"/>
                        </a:rPr>
                        <a:t>hospitalizace</a:t>
                      </a:r>
                      <a:r>
                        <a:rPr lang="cs-CZ" sz="1200" b="1" i="0" u="none" strike="noStrike" baseline="0" dirty="0">
                          <a:solidFill>
                            <a:schemeClr val="tx1"/>
                          </a:solidFill>
                          <a:effectLst/>
                          <a:latin typeface="+mj-lt"/>
                        </a:rPr>
                        <a:t> dlouhodobé péče</a:t>
                      </a:r>
                      <a:endParaRPr lang="en-US" sz="1200" b="1" i="0" u="none" strike="noStrike" dirty="0">
                        <a:solidFill>
                          <a:schemeClr val="tx1"/>
                        </a:solidFill>
                        <a:effectLst/>
                        <a:latin typeface="+mj-lt"/>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5 714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54,5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30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322275"/>
                  </a:ext>
                </a:extLst>
              </a:tr>
              <a:tr h="220846">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5 538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49,8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30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44855464"/>
                  </a:ext>
                </a:extLst>
              </a:tr>
              <a:tr h="220846">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5 425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53,7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31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02117678"/>
                  </a:ext>
                </a:extLst>
              </a:tr>
              <a:tr h="220846">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5 932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49,3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28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02163562"/>
                  </a:ext>
                </a:extLst>
              </a:tr>
              <a:tr h="220846">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5 687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49,7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29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28189887"/>
                  </a:ext>
                </a:extLst>
              </a:tr>
              <a:tr h="220846">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5 871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52,1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30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40591964"/>
                  </a:ext>
                </a:extLst>
              </a:tr>
              <a:tr h="220846">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6 069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49,6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31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74984478"/>
                  </a:ext>
                </a:extLst>
              </a:tr>
              <a:tr h="220846">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6 315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49,0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31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01492895"/>
                  </a:ext>
                </a:extLst>
              </a:tr>
              <a:tr h="220846">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6 357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53,0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30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99432608"/>
                  </a:ext>
                </a:extLst>
              </a:tr>
              <a:tr h="220846">
                <a:tc vMerge="1">
                  <a:txBody>
                    <a:bodyPr/>
                    <a:lstStyle/>
                    <a:p>
                      <a:endParaRPr lang="en-US"/>
                    </a:p>
                  </a:txBody>
                  <a:tcPr/>
                </a:tc>
                <a:tc>
                  <a:txBody>
                    <a:bodyPr/>
                    <a:lstStyle/>
                    <a:p>
                      <a:endParaRPr lang="en-US" sz="900">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6 621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50,0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29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67240321"/>
                  </a:ext>
                </a:extLst>
              </a:tr>
              <a:tr h="220846">
                <a:tc vMerge="1">
                  <a:txBody>
                    <a:bodyPr/>
                    <a:lstStyle/>
                    <a:p>
                      <a:endParaRPr lang="en-US"/>
                    </a:p>
                  </a:txBody>
                  <a:tcPr/>
                </a:tc>
                <a:tc>
                  <a:txBody>
                    <a:bodyPr/>
                    <a:lstStyle/>
                    <a:p>
                      <a:pPr algn="ctr" fontAlgn="b"/>
                      <a:endParaRPr lang="en-US" sz="900" b="0" i="0" u="none" strike="noStrike" dirty="0">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6 815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60,2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30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99902984"/>
                  </a:ext>
                </a:extLst>
              </a:tr>
              <a:tr h="220846">
                <a:tc>
                  <a:txBody>
                    <a:bodyPr/>
                    <a:lstStyle/>
                    <a:p>
                      <a:pPr algn="l" fontAlgn="t"/>
                      <a:endParaRPr lang="en-US" sz="1200" b="1" i="0" u="none" strike="noStrike" dirty="0">
                        <a:solidFill>
                          <a:schemeClr val="tx1"/>
                        </a:solidFill>
                        <a:effectLst/>
                        <a:latin typeface="+mj-lt"/>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dirty="0">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6 993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53,1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Arial" panose="020B0604020202020204" pitchFamily="34" charset="0"/>
                        </a:rPr>
                        <a:t>29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12808359"/>
                  </a:ext>
                </a:extLst>
              </a:tr>
            </a:tbl>
          </a:graphicData>
        </a:graphic>
      </p:graphicFrame>
      <p:graphicFrame>
        <p:nvGraphicFramePr>
          <p:cNvPr id="28" name="Chart 19">
            <a:extLst>
              <a:ext uri="{FF2B5EF4-FFF2-40B4-BE49-F238E27FC236}">
                <a16:creationId xmlns:a16="http://schemas.microsoft.com/office/drawing/2014/main" id="{DE37DC3A-EB19-487F-8416-1073B6D856F7}"/>
              </a:ext>
            </a:extLst>
          </p:cNvPr>
          <p:cNvGraphicFramePr/>
          <p:nvPr>
            <p:extLst/>
          </p:nvPr>
        </p:nvGraphicFramePr>
        <p:xfrm>
          <a:off x="1427631" y="1200685"/>
          <a:ext cx="6096000" cy="57102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32" name="Tabulka 31">
            <a:extLst>
              <a:ext uri="{FF2B5EF4-FFF2-40B4-BE49-F238E27FC236}">
                <a16:creationId xmlns:a16="http://schemas.microsoft.com/office/drawing/2014/main" id="{2DE58516-CE1D-4429-85F7-F753B811B4ED}"/>
              </a:ext>
            </a:extLst>
          </p:cNvPr>
          <p:cNvGraphicFramePr>
            <a:graphicFrameLocks noGrp="1"/>
          </p:cNvGraphicFramePr>
          <p:nvPr>
            <p:extLst/>
          </p:nvPr>
        </p:nvGraphicFramePr>
        <p:xfrm>
          <a:off x="8716512" y="1072175"/>
          <a:ext cx="819511" cy="5723811"/>
        </p:xfrm>
        <a:graphic>
          <a:graphicData uri="http://schemas.openxmlformats.org/drawingml/2006/table">
            <a:tbl>
              <a:tblPr>
                <a:tableStyleId>{5C22544A-7EE6-4342-B048-85BDC9FD1C3A}</a:tableStyleId>
              </a:tblPr>
              <a:tblGrid>
                <a:gridCol w="362310">
                  <a:extLst>
                    <a:ext uri="{9D8B030D-6E8A-4147-A177-3AD203B41FA5}">
                      <a16:colId xmlns:a16="http://schemas.microsoft.com/office/drawing/2014/main" val="2155212735"/>
                    </a:ext>
                  </a:extLst>
                </a:gridCol>
                <a:gridCol w="457201">
                  <a:extLst>
                    <a:ext uri="{9D8B030D-6E8A-4147-A177-3AD203B41FA5}">
                      <a16:colId xmlns:a16="http://schemas.microsoft.com/office/drawing/2014/main" val="1439775790"/>
                    </a:ext>
                  </a:extLst>
                </a:gridCol>
              </a:tblGrid>
              <a:tr h="412467">
                <a:tc>
                  <a:txBody>
                    <a:bodyPr/>
                    <a:lstStyle/>
                    <a:p>
                      <a:pPr algn="ctr" rtl="0" fontAlgn="b"/>
                      <a:r>
                        <a:rPr lang="en-US" sz="900" b="1" i="1" u="none" strike="noStrike" dirty="0" err="1">
                          <a:effectLst/>
                          <a:latin typeface="+mj-lt"/>
                        </a:rPr>
                        <a:t>Průměr</a:t>
                      </a:r>
                      <a:endParaRPr lang="en-US" sz="900" b="1" i="1" u="none" strike="noStrike" dirty="0">
                        <a:solidFill>
                          <a:srgbClr val="000000"/>
                        </a:solidFill>
                        <a:effectLst/>
                        <a:latin typeface="+mj-lt"/>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en-US" sz="900" b="1" i="1" u="none" strike="noStrike" dirty="0" err="1">
                          <a:effectLst/>
                          <a:latin typeface="+mj-lt"/>
                        </a:rPr>
                        <a:t>Medián</a:t>
                      </a:r>
                      <a:endParaRPr lang="en-US" sz="900" b="1" i="1" u="none" strike="noStrike" dirty="0">
                        <a:solidFill>
                          <a:srgbClr val="000000"/>
                        </a:solidFill>
                        <a:effectLst/>
                        <a:latin typeface="+mj-lt"/>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75537623"/>
                  </a:ext>
                </a:extLst>
              </a:tr>
              <a:tr h="221306">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6.8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69686254"/>
                  </a:ext>
                </a:extLst>
              </a:tr>
              <a:tr h="221306">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6.6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85630566"/>
                  </a:ext>
                </a:extLst>
              </a:tr>
              <a:tr h="221306">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6.5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92684106"/>
                  </a:ext>
                </a:extLst>
              </a:tr>
              <a:tr h="221306">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6.4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938981"/>
                  </a:ext>
                </a:extLst>
              </a:tr>
              <a:tr h="221306">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6.2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52131747"/>
                  </a:ext>
                </a:extLst>
              </a:tr>
              <a:tr h="221306">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6.0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06328267"/>
                  </a:ext>
                </a:extLst>
              </a:tr>
              <a:tr h="221306">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5.8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11305859"/>
                  </a:ext>
                </a:extLst>
              </a:tr>
              <a:tr h="221306">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5.8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59768592"/>
                  </a:ext>
                </a:extLst>
              </a:tr>
              <a:tr h="221306">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5.8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6066948"/>
                  </a:ext>
                </a:extLst>
              </a:tr>
              <a:tr h="221306">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5.7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43045414"/>
                  </a:ext>
                </a:extLst>
              </a:tr>
              <a:tr h="221306">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5.6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3416407"/>
                  </a:ext>
                </a:extLst>
              </a:tr>
              <a:tr h="221306">
                <a:tc>
                  <a:txBody>
                    <a:bodyPr/>
                    <a:lstStyle/>
                    <a:p>
                      <a:pPr algn="ctr" fontAlgn="ctr"/>
                      <a:r>
                        <a:rPr lang="cs-CZ" sz="900" b="0" i="1" u="none" strike="noStrike" dirty="0">
                          <a:solidFill>
                            <a:srgbClr val="000000"/>
                          </a:solidFill>
                          <a:effectLst/>
                          <a:latin typeface="Arial" panose="020B0604020202020204" pitchFamily="34" charset="0"/>
                        </a:rPr>
                        <a:t>5,5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1" u="none" strike="noStrike" dirty="0">
                          <a:solidFill>
                            <a:srgbClr val="000000"/>
                          </a:solidFill>
                          <a:effectLst/>
                          <a:latin typeface="Arial" panose="020B0604020202020204" pitchFamily="34" charset="0"/>
                        </a:rPr>
                        <a:t>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78415305"/>
                  </a:ext>
                </a:extLst>
              </a:tr>
              <a:tr h="221306">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55.2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29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84304479"/>
                  </a:ext>
                </a:extLst>
              </a:tr>
              <a:tr h="221306">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55.2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28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61374623"/>
                  </a:ext>
                </a:extLst>
              </a:tr>
              <a:tr h="221306">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53.7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29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97534723"/>
                  </a:ext>
                </a:extLst>
              </a:tr>
              <a:tr h="221306">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53.5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28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7343673"/>
                  </a:ext>
                </a:extLst>
              </a:tr>
              <a:tr h="221306">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53.8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28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41310401"/>
                  </a:ext>
                </a:extLst>
              </a:tr>
              <a:tr h="221306">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53.4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28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20165932"/>
                  </a:ext>
                </a:extLst>
              </a:tr>
              <a:tr h="221306">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52.</a:t>
                      </a:r>
                      <a:r>
                        <a:rPr lang="cs-CZ" sz="900" b="0" i="1" u="none" strike="noStrike" dirty="0">
                          <a:solidFill>
                            <a:srgbClr val="000000"/>
                          </a:solidFill>
                          <a:effectLst/>
                          <a:latin typeface="Arial" panose="020B0604020202020204" pitchFamily="34" charset="0"/>
                          <a:cs typeface="Arial" panose="020B0604020202020204" pitchFamily="34" charset="0"/>
                        </a:rPr>
                        <a:t>2</a:t>
                      </a:r>
                      <a:endParaRPr lang="en-US" sz="900" b="0" i="1"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29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6953189"/>
                  </a:ext>
                </a:extLst>
              </a:tr>
              <a:tr h="221306">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50.9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28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28830746"/>
                  </a:ext>
                </a:extLst>
              </a:tr>
              <a:tr h="221306">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50.6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29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98131196"/>
                  </a:ext>
                </a:extLst>
              </a:tr>
              <a:tr h="221306">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50.1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28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42426173"/>
                  </a:ext>
                </a:extLst>
              </a:tr>
              <a:tr h="221306">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51.0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29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39858063"/>
                  </a:ext>
                </a:extLst>
              </a:tr>
              <a:tr h="221306">
                <a:tc>
                  <a:txBody>
                    <a:bodyPr/>
                    <a:lstStyle/>
                    <a:p>
                      <a:pPr algn="ctr" fontAlgn="ctr"/>
                      <a:r>
                        <a:rPr lang="cs-CZ" sz="900" b="0" i="1" u="none" strike="noStrike" dirty="0">
                          <a:solidFill>
                            <a:srgbClr val="000000"/>
                          </a:solidFill>
                          <a:effectLst/>
                          <a:latin typeface="Arial" panose="020B0604020202020204" pitchFamily="34" charset="0"/>
                        </a:rPr>
                        <a:t>50,6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1" u="none" strike="noStrike" dirty="0">
                          <a:solidFill>
                            <a:srgbClr val="000000"/>
                          </a:solidFill>
                          <a:effectLst/>
                          <a:latin typeface="Arial" panose="020B0604020202020204" pitchFamily="34" charset="0"/>
                        </a:rPr>
                        <a:t>28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16258218"/>
                  </a:ext>
                </a:extLst>
              </a:tr>
            </a:tbl>
          </a:graphicData>
        </a:graphic>
      </p:graphicFrame>
    </p:spTree>
    <p:extLst>
      <p:ext uri="{BB962C8B-B14F-4D97-AF65-F5344CB8AC3E}">
        <p14:creationId xmlns:p14="http://schemas.microsoft.com/office/powerpoint/2010/main" val="48723933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p:cNvSpPr>
            <a:spLocks noGrp="1"/>
          </p:cNvSpPr>
          <p:nvPr>
            <p:ph type="title"/>
          </p:nvPr>
        </p:nvSpPr>
        <p:spPr/>
        <p:txBody>
          <a:bodyPr>
            <a:normAutofit/>
          </a:bodyPr>
          <a:lstStyle/>
          <a:p>
            <a:r>
              <a:rPr lang="cs-CZ" altLang="cs-CZ" sz="2800" dirty="0"/>
              <a:t>Hospitalizace s akutní lůžkovou péčí v LBK a v ČR</a:t>
            </a:r>
            <a:endParaRPr lang="cs-CZ" sz="2800" dirty="0"/>
          </a:p>
        </p:txBody>
      </p:sp>
      <p:sp>
        <p:nvSpPr>
          <p:cNvPr id="6" name="TextBox 6"/>
          <p:cNvSpPr txBox="1"/>
          <p:nvPr/>
        </p:nvSpPr>
        <p:spPr>
          <a:xfrm>
            <a:off x="272591" y="574576"/>
            <a:ext cx="2126223" cy="307777"/>
          </a:xfrm>
          <a:prstGeom prst="rect">
            <a:avLst/>
          </a:prstGeom>
          <a:noFill/>
        </p:spPr>
        <p:txBody>
          <a:bodyPr wrap="none" rtlCol="0">
            <a:spAutoFit/>
          </a:bodyPr>
          <a:lstStyle/>
          <a:p>
            <a:r>
              <a:rPr lang="cs-CZ" sz="1400" dirty="0">
                <a:solidFill>
                  <a:prstClr val="black"/>
                </a:solidFill>
              </a:rPr>
              <a:t>Zdroj: NRHOSP 2007–2018</a:t>
            </a:r>
            <a:endParaRPr lang="en-US" sz="1400" dirty="0">
              <a:solidFill>
                <a:prstClr val="black"/>
              </a:solidFill>
            </a:endParaRPr>
          </a:p>
        </p:txBody>
      </p:sp>
      <p:graphicFrame>
        <p:nvGraphicFramePr>
          <p:cNvPr id="7" name="Group 744"/>
          <p:cNvGraphicFramePr>
            <a:graphicFrameLocks noGrp="1"/>
          </p:cNvGraphicFramePr>
          <p:nvPr>
            <p:extLst>
              <p:ext uri="{D42A27DB-BD31-4B8C-83A1-F6EECF244321}">
                <p14:modId xmlns:p14="http://schemas.microsoft.com/office/powerpoint/2010/main" val="2332721259"/>
              </p:ext>
            </p:extLst>
          </p:nvPr>
        </p:nvGraphicFramePr>
        <p:xfrm>
          <a:off x="356657" y="974607"/>
          <a:ext cx="10892808" cy="2904910"/>
        </p:xfrm>
        <a:graphic>
          <a:graphicData uri="http://schemas.openxmlformats.org/drawingml/2006/table">
            <a:tbl>
              <a:tblPr/>
              <a:tblGrid>
                <a:gridCol w="512576">
                  <a:extLst>
                    <a:ext uri="{9D8B030D-6E8A-4147-A177-3AD203B41FA5}">
                      <a16:colId xmlns:a16="http://schemas.microsoft.com/office/drawing/2014/main" val="20000"/>
                    </a:ext>
                  </a:extLst>
                </a:gridCol>
                <a:gridCol w="805985">
                  <a:extLst>
                    <a:ext uri="{9D8B030D-6E8A-4147-A177-3AD203B41FA5}">
                      <a16:colId xmlns:a16="http://schemas.microsoft.com/office/drawing/2014/main" val="20001"/>
                    </a:ext>
                  </a:extLst>
                </a:gridCol>
                <a:gridCol w="1080000">
                  <a:extLst>
                    <a:ext uri="{9D8B030D-6E8A-4147-A177-3AD203B41FA5}">
                      <a16:colId xmlns:a16="http://schemas.microsoft.com/office/drawing/2014/main" val="20002"/>
                    </a:ext>
                  </a:extLst>
                </a:gridCol>
                <a:gridCol w="720000">
                  <a:extLst>
                    <a:ext uri="{9D8B030D-6E8A-4147-A177-3AD203B41FA5}">
                      <a16:colId xmlns:a16="http://schemas.microsoft.com/office/drawing/2014/main" val="20005"/>
                    </a:ext>
                  </a:extLst>
                </a:gridCol>
                <a:gridCol w="720000">
                  <a:extLst>
                    <a:ext uri="{9D8B030D-6E8A-4147-A177-3AD203B41FA5}">
                      <a16:colId xmlns:a16="http://schemas.microsoft.com/office/drawing/2014/main" val="20006"/>
                    </a:ext>
                  </a:extLst>
                </a:gridCol>
                <a:gridCol w="805985">
                  <a:extLst>
                    <a:ext uri="{9D8B030D-6E8A-4147-A177-3AD203B41FA5}">
                      <a16:colId xmlns:a16="http://schemas.microsoft.com/office/drawing/2014/main" val="20003"/>
                    </a:ext>
                  </a:extLst>
                </a:gridCol>
                <a:gridCol w="1080000">
                  <a:extLst>
                    <a:ext uri="{9D8B030D-6E8A-4147-A177-3AD203B41FA5}">
                      <a16:colId xmlns:a16="http://schemas.microsoft.com/office/drawing/2014/main" val="20004"/>
                    </a:ext>
                  </a:extLst>
                </a:gridCol>
                <a:gridCol w="720000">
                  <a:extLst>
                    <a:ext uri="{9D8B030D-6E8A-4147-A177-3AD203B41FA5}">
                      <a16:colId xmlns:a16="http://schemas.microsoft.com/office/drawing/2014/main" val="20007"/>
                    </a:ext>
                  </a:extLst>
                </a:gridCol>
                <a:gridCol w="720000">
                  <a:extLst>
                    <a:ext uri="{9D8B030D-6E8A-4147-A177-3AD203B41FA5}">
                      <a16:colId xmlns:a16="http://schemas.microsoft.com/office/drawing/2014/main" val="20008"/>
                    </a:ext>
                  </a:extLst>
                </a:gridCol>
                <a:gridCol w="848262">
                  <a:extLst>
                    <a:ext uri="{9D8B030D-6E8A-4147-A177-3AD203B41FA5}">
                      <a16:colId xmlns:a16="http://schemas.microsoft.com/office/drawing/2014/main" val="20009"/>
                    </a:ext>
                  </a:extLst>
                </a:gridCol>
                <a:gridCol w="1440000">
                  <a:extLst>
                    <a:ext uri="{9D8B030D-6E8A-4147-A177-3AD203B41FA5}">
                      <a16:colId xmlns:a16="http://schemas.microsoft.com/office/drawing/2014/main" val="20010"/>
                    </a:ext>
                  </a:extLst>
                </a:gridCol>
                <a:gridCol w="720000">
                  <a:extLst>
                    <a:ext uri="{9D8B030D-6E8A-4147-A177-3AD203B41FA5}">
                      <a16:colId xmlns:a16="http://schemas.microsoft.com/office/drawing/2014/main" val="20011"/>
                    </a:ext>
                  </a:extLst>
                </a:gridCol>
                <a:gridCol w="720000">
                  <a:extLst>
                    <a:ext uri="{9D8B030D-6E8A-4147-A177-3AD203B41FA5}">
                      <a16:colId xmlns:a16="http://schemas.microsoft.com/office/drawing/2014/main" val="20012"/>
                    </a:ext>
                  </a:extLst>
                </a:gridCol>
              </a:tblGrid>
              <a:tr h="221642">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200" b="0" i="0" u="none" strike="noStrike" cap="none" normalizeH="0" baseline="0" dirty="0">
                        <a:ln>
                          <a:noFill/>
                        </a:ln>
                        <a:solidFill>
                          <a:schemeClr val="tx1"/>
                        </a:solidFill>
                        <a:effectLst/>
                        <a:latin typeface="+mn-lt"/>
                        <a:cs typeface="Arial" charset="0"/>
                      </a:endParaRP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w="28575" cap="flat" cmpd="sng" algn="ctr">
                      <a:noFill/>
                      <a:prstDash val="solid"/>
                      <a:round/>
                      <a:headEnd type="none" w="med" len="med"/>
                      <a:tailEnd type="none" w="med" len="med"/>
                    </a:lnB>
                    <a:lnTlToBr>
                      <a:noFill/>
                    </a:lnTlToBr>
                    <a:lnBlToTr>
                      <a:noFill/>
                    </a:lnBlToTr>
                    <a:solidFill>
                      <a:srgbClr val="C0C0C0"/>
                    </a:solidFill>
                  </a:tcPr>
                </a:tc>
                <a:tc gridSpan="4">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400" b="1" i="0" u="none" strike="noStrike" cap="none" normalizeH="0" baseline="0" dirty="0">
                          <a:ln>
                            <a:noFill/>
                          </a:ln>
                          <a:solidFill>
                            <a:schemeClr val="tx1"/>
                          </a:solidFill>
                          <a:effectLst/>
                          <a:latin typeface="+mn-lt"/>
                          <a:cs typeface="Arial" charset="0"/>
                        </a:rPr>
                        <a:t>Počet osob </a:t>
                      </a:r>
                    </a:p>
                  </a:txBody>
                  <a:tcPr marL="0" marR="0" marT="0" marB="0" anchor="ctr" horzOverflow="overflow">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endParaRPr lang="en-US"/>
                    </a:p>
                  </a:txBody>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400" b="1" i="0" u="sng" strike="noStrike" cap="none" normalizeH="0" baseline="0" dirty="0">
                        <a:ln>
                          <a:noFill/>
                        </a:ln>
                        <a:solidFill>
                          <a:schemeClr val="accent6">
                            <a:lumMod val="10000"/>
                          </a:schemeClr>
                        </a:solidFill>
                        <a:effectLst/>
                        <a:latin typeface="+mj-lt"/>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400" b="1" i="0" u="sng" strike="noStrike" cap="none" normalizeH="0" baseline="0" dirty="0">
                        <a:ln>
                          <a:noFill/>
                        </a:ln>
                        <a:solidFill>
                          <a:schemeClr val="accent6">
                            <a:lumMod val="10000"/>
                          </a:schemeClr>
                        </a:solidFill>
                        <a:effectLst/>
                        <a:latin typeface="+mj-lt"/>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gridSpan="4">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400" b="1" i="0" u="none" strike="noStrike" cap="none" normalizeH="0" baseline="0" dirty="0">
                          <a:ln>
                            <a:noFill/>
                          </a:ln>
                          <a:solidFill>
                            <a:schemeClr val="tx1"/>
                          </a:solidFill>
                          <a:effectLst/>
                          <a:latin typeface="+mn-lt"/>
                          <a:cs typeface="Arial" charset="0"/>
                        </a:rPr>
                        <a:t>Počet hospitalizací* </a:t>
                      </a:r>
                    </a:p>
                  </a:txBody>
                  <a:tcPr marL="0" marR="0" marT="0" marB="0" anchor="ctr" horzOverflow="overflow">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endParaRPr lang="en-US"/>
                    </a:p>
                  </a:txBody>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400" b="1" i="0" u="sng" strike="noStrike" cap="none" normalizeH="0" baseline="0" dirty="0">
                        <a:ln>
                          <a:noFill/>
                        </a:ln>
                        <a:solidFill>
                          <a:schemeClr val="accent6">
                            <a:lumMod val="10000"/>
                          </a:schemeClr>
                        </a:solidFill>
                        <a:effectLst/>
                        <a:latin typeface="+mj-lt"/>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400" b="1" i="0" u="sng" strike="noStrike" cap="none" normalizeH="0" baseline="0" dirty="0">
                        <a:ln>
                          <a:noFill/>
                        </a:ln>
                        <a:solidFill>
                          <a:schemeClr val="accent6">
                            <a:lumMod val="10000"/>
                          </a:schemeClr>
                        </a:solidFill>
                        <a:effectLst/>
                        <a:latin typeface="+mj-lt"/>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gridSpan="4">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r>
                        <a:rPr kumimoji="0" lang="cs-CZ" altLang="cs-CZ" sz="1400" b="1" i="0" u="none" strike="noStrike" kern="1200" cap="none" normalizeH="0" baseline="0" dirty="0">
                          <a:ln>
                            <a:noFill/>
                          </a:ln>
                          <a:solidFill>
                            <a:schemeClr val="tx1"/>
                          </a:solidFill>
                          <a:effectLst/>
                          <a:latin typeface="+mn-lt"/>
                          <a:ea typeface="+mn-ea"/>
                          <a:cs typeface="Arial" charset="0"/>
                        </a:rPr>
                        <a:t>Počet ošetřovacích dní</a:t>
                      </a:r>
                    </a:p>
                  </a:txBody>
                  <a:tcPr marL="0" marR="0" marT="0" marB="0" anchor="ctr" horzOverflow="overflow">
                    <a:lnL w="19050" cap="flat" cmpd="sng" algn="ctr">
                      <a:solidFill>
                        <a:schemeClr val="bg1"/>
                      </a:solidFill>
                      <a:prstDash val="solid"/>
                      <a:round/>
                      <a:headEnd type="none" w="med" len="med"/>
                      <a:tailEnd type="none" w="med" len="med"/>
                    </a:lnL>
                    <a:lnR w="28575"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400" b="1" i="0" u="none" strike="noStrike" kern="1200" cap="none" normalizeH="0" baseline="0" dirty="0">
                        <a:ln>
                          <a:noFill/>
                        </a:ln>
                        <a:solidFill>
                          <a:schemeClr val="tx1"/>
                        </a:solidFill>
                        <a:effectLst/>
                        <a:latin typeface="+mn-lt"/>
                        <a:ea typeface="+mn-ea"/>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400" b="1" i="0" u="none" strike="noStrike" kern="1200" cap="none" normalizeH="0" baseline="0" dirty="0">
                        <a:ln>
                          <a:noFill/>
                        </a:ln>
                        <a:solidFill>
                          <a:schemeClr val="tx1"/>
                        </a:solidFill>
                        <a:effectLst/>
                        <a:latin typeface="+mn-lt"/>
                        <a:ea typeface="+mn-ea"/>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400" b="1" i="0" u="none" strike="noStrike" kern="1200" cap="none" normalizeH="0" baseline="0" dirty="0">
                        <a:ln>
                          <a:noFill/>
                        </a:ln>
                        <a:solidFill>
                          <a:schemeClr val="tx1"/>
                        </a:solidFill>
                        <a:effectLst/>
                        <a:latin typeface="+mn-lt"/>
                        <a:ea typeface="+mn-ea"/>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extLst>
                  <a:ext uri="{0D108BD9-81ED-4DB2-BD59-A6C34878D82A}">
                    <a16:rowId xmlns:a16="http://schemas.microsoft.com/office/drawing/2014/main" val="10000"/>
                  </a:ext>
                </a:extLst>
              </a:tr>
              <a:tr h="222008">
                <a:tc>
                  <a:txBody>
                    <a:body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endParaRPr kumimoji="0" lang="cs-CZ" altLang="cs-CZ" sz="1100" b="1" i="1" u="none" strike="noStrike" cap="none" normalizeH="0" baseline="0" dirty="0">
                        <a:ln>
                          <a:noFill/>
                        </a:ln>
                        <a:solidFill>
                          <a:schemeClr val="tx1"/>
                        </a:solidFill>
                        <a:effectLst/>
                        <a:latin typeface="+mn-lt"/>
                      </a:endParaRP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solidFill>
                      <a:srgbClr val="C0C0C0"/>
                    </a:solidFill>
                  </a:tcPr>
                </a:tc>
                <a:tc rowSpan="2">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ČR</a:t>
                      </a:r>
                    </a:p>
                  </a:txBody>
                  <a:tcPr marL="0" marR="0" marT="0" marB="0" anchor="ctr" horzOverflow="overflow">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gridSpan="3">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Nemocnice se sídlem v LBK</a:t>
                      </a:r>
                    </a:p>
                  </a:txBody>
                  <a:tcPr marL="0" marR="0" marT="0" marB="0" anchor="ctr" horzOverflow="overflow">
                    <a:lnL>
                      <a:noFill/>
                    </a:lnL>
                    <a:lnR w="19050" cap="flat" cmpd="sng" algn="ctr">
                      <a:solidFill>
                        <a:schemeClr val="bg1"/>
                      </a:solidFill>
                      <a:prstDash val="solid"/>
                      <a:round/>
                      <a:headEnd type="none" w="med" len="med"/>
                      <a:tailEnd type="none" w="med" len="med"/>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j-lt"/>
                        <a:cs typeface="Arial" charset="0"/>
                      </a:endParaRPr>
                    </a:p>
                  </a:txBody>
                  <a:tcPr marL="0" marR="0" marT="0" marB="0" anchor="ctr" horzOverflow="overflow">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9050" cap="flat" cmpd="sng" algn="ctr">
                      <a:no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j-lt"/>
                        <a:cs typeface="Arial" charset="0"/>
                      </a:endParaRP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9050" cap="flat" cmpd="sng" algn="ctr">
                      <a:noFill/>
                      <a:prstDash val="solid"/>
                      <a:round/>
                      <a:headEnd type="none" w="med" len="med"/>
                      <a:tailEnd type="none" w="med" len="med"/>
                    </a:lnB>
                    <a:lnTlToBr>
                      <a:noFill/>
                    </a:lnTlToBr>
                    <a:lnBlToTr>
                      <a:noFill/>
                    </a:lnBlToTr>
                    <a:solidFill>
                      <a:srgbClr val="C0C0C0"/>
                    </a:solidFill>
                  </a:tcPr>
                </a:tc>
                <a:tc rowSpan="2">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ČR</a:t>
                      </a:r>
                    </a:p>
                  </a:txBody>
                  <a:tcPr marL="0" marR="0" marT="0" marB="0" anchor="ctr" horzOverflow="overflow">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gridSpan="3">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Nemocnice se sídlem v LBK</a:t>
                      </a:r>
                    </a:p>
                  </a:txBody>
                  <a:tcPr marL="0" marR="0" marT="0" marB="0" anchor="ctr" horzOverflow="overflow">
                    <a:lnL>
                      <a:noFill/>
                    </a:lnL>
                    <a:lnR w="19050" cap="flat" cmpd="sng" algn="ctr">
                      <a:solidFill>
                        <a:schemeClr val="bg1"/>
                      </a:solidFill>
                      <a:prstDash val="solid"/>
                      <a:round/>
                      <a:headEnd type="none" w="med" len="med"/>
                      <a:tailEnd type="none" w="med" len="med"/>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a:noFill/>
                    </a:lnL>
                    <a:lnR cap="flat">
                      <a:noFill/>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a:noFill/>
                    </a:lnL>
                    <a:lnR w="19050" cap="flat" cmpd="sng" algn="ctr">
                      <a:solidFill>
                        <a:schemeClr val="bg1"/>
                      </a:solidFill>
                      <a:prstDash val="solid"/>
                      <a:round/>
                      <a:headEnd type="none" w="med" len="med"/>
                      <a:tailEnd type="none" w="med" len="med"/>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rowSpan="2">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ČR</a:t>
                      </a:r>
                    </a:p>
                  </a:txBody>
                  <a:tcPr marL="0" marR="0" marT="0" marB="0" anchor="ctr" horzOverflow="overflow">
                    <a:lnL w="19050" cap="flat" cmpd="sng" algn="ctr">
                      <a:solidFill>
                        <a:schemeClr val="bg1"/>
                      </a:solidFill>
                      <a:prstDash val="solid"/>
                      <a:round/>
                      <a:headEnd type="none" w="med" len="med"/>
                      <a:tailEnd type="none" w="med" len="med"/>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gridSpan="3">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Nemocnice se sídlem v LBK</a:t>
                      </a:r>
                    </a:p>
                  </a:txBody>
                  <a:tcPr marL="0" marR="0" marT="0" marB="0" anchor="ctr" horzOverflow="overflow">
                    <a:lnL>
                      <a:noFill/>
                    </a:lnL>
                    <a:lnR cap="flat">
                      <a:noFill/>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a:noFill/>
                    </a:lnL>
                    <a:lnR cap="flat">
                      <a:noFill/>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a:noFill/>
                    </a:lnL>
                    <a:lnR w="28575" cap="flat" cmpd="sng" algn="ctr">
                      <a:noFill/>
                      <a:prstDash val="solid"/>
                      <a:round/>
                      <a:headEnd type="none" w="med" len="med"/>
                      <a:tailEnd type="none" w="med" len="med"/>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2"/>
                  </a:ext>
                </a:extLst>
              </a:tr>
              <a:tr h="222008">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marL="200025"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marL="384175"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marL="566738"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marL="749300"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marL="12065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marL="16637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marL="21209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marL="25781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r>
                        <a:rPr kumimoji="0" lang="cs-CZ" altLang="cs-CZ" sz="1100" b="1" i="1" u="none" strike="noStrike" cap="none" normalizeH="0" baseline="0" dirty="0">
                          <a:ln>
                            <a:noFill/>
                          </a:ln>
                          <a:solidFill>
                            <a:schemeClr val="tx1"/>
                          </a:solidFill>
                          <a:effectLst/>
                          <a:latin typeface="+mn-lt"/>
                        </a:rPr>
                        <a:t>Rok</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vMerge="1">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j-lt"/>
                        <a:cs typeface="Arial" charset="0"/>
                      </a:endParaRPr>
                    </a:p>
                  </a:txBody>
                  <a:tcPr marL="0" marR="0" marT="0" marB="0" anchor="ctr" horzOverflow="overflow">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N (% ČR)</a:t>
                      </a:r>
                    </a:p>
                  </a:txBody>
                  <a:tcPr marL="0" marR="0" marT="0" marB="0" anchor="ctr" horzOverflow="overflow">
                    <a:lnL>
                      <a:noFill/>
                    </a:lnL>
                    <a:lnR w="28575"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Obyvatelé</a:t>
                      </a:r>
                      <a:br>
                        <a:rPr kumimoji="0" lang="cs-CZ" altLang="cs-CZ" sz="1100" b="0" i="0" u="none" strike="noStrike" cap="none" normalizeH="0" baseline="0" dirty="0">
                          <a:ln>
                            <a:noFill/>
                          </a:ln>
                          <a:solidFill>
                            <a:schemeClr val="tx1"/>
                          </a:solidFill>
                          <a:effectLst/>
                          <a:latin typeface="+mn-lt"/>
                          <a:cs typeface="Arial" charset="0"/>
                        </a:rPr>
                      </a:br>
                      <a:r>
                        <a:rPr kumimoji="0" lang="cs-CZ" altLang="cs-CZ" sz="1100" b="0" i="0" u="none" strike="noStrike" cap="none" normalizeH="0" baseline="0" dirty="0">
                          <a:ln>
                            <a:noFill/>
                          </a:ln>
                          <a:solidFill>
                            <a:schemeClr val="tx1"/>
                          </a:solidFill>
                          <a:effectLst/>
                          <a:latin typeface="+mn-lt"/>
                          <a:cs typeface="Arial" charset="0"/>
                        </a:rPr>
                        <a:t>LBK (%)</a:t>
                      </a:r>
                    </a:p>
                  </a:txBody>
                  <a:tcPr marL="0" marR="0" marT="0" marB="0" anchor="ctr" horzOverflow="overflow">
                    <a:lnL w="28575" cap="flat" cmpd="sng" algn="ctr">
                      <a:noFill/>
                      <a:prstDash val="solid"/>
                      <a:round/>
                      <a:headEnd type="none" w="med" len="med"/>
                      <a:tailEnd type="none" w="med" len="med"/>
                    </a:lnL>
                    <a:lnR w="28575"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 jiných krajů (%) </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vMerge="1">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N (% ČR)</a:t>
                      </a:r>
                    </a:p>
                  </a:txBody>
                  <a:tcPr marL="0" marR="0" marT="0" marB="0" anchor="ctr" horzOverflow="overflow">
                    <a:lnL>
                      <a:noFill/>
                    </a:lnL>
                    <a:lnR cap="flat">
                      <a:noFill/>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Obyvatelé</a:t>
                      </a:r>
                      <a:br>
                        <a:rPr kumimoji="0" lang="cs-CZ" altLang="cs-CZ" sz="1100" b="0" i="0" u="none" strike="noStrike" cap="none" normalizeH="0" baseline="0" dirty="0">
                          <a:ln>
                            <a:noFill/>
                          </a:ln>
                          <a:solidFill>
                            <a:schemeClr val="tx1"/>
                          </a:solidFill>
                          <a:effectLst/>
                          <a:latin typeface="+mn-lt"/>
                          <a:cs typeface="Arial" charset="0"/>
                        </a:rPr>
                      </a:br>
                      <a:r>
                        <a:rPr kumimoji="0" lang="cs-CZ" altLang="cs-CZ" sz="1100" b="0" i="0" u="none" strike="noStrike" cap="none" normalizeH="0" baseline="0" dirty="0">
                          <a:ln>
                            <a:noFill/>
                          </a:ln>
                          <a:solidFill>
                            <a:schemeClr val="tx1"/>
                          </a:solidFill>
                          <a:effectLst/>
                          <a:latin typeface="+mn-lt"/>
                          <a:cs typeface="Arial" charset="0"/>
                        </a:rPr>
                        <a:t>LBK (%)</a:t>
                      </a:r>
                    </a:p>
                  </a:txBody>
                  <a:tcPr marL="0" marR="0" marT="0" marB="0" anchor="ctr" horzOverflow="overflow">
                    <a:lnL>
                      <a:noFill/>
                    </a:lnL>
                    <a:lnR cap="flat">
                      <a:noFill/>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 jiných krajů (%) </a:t>
                      </a:r>
                    </a:p>
                  </a:txBody>
                  <a:tcPr marL="0" marR="0" marT="0" marB="0" anchor="ctr" horzOverflow="overflow">
                    <a:lnL>
                      <a:noFill/>
                    </a:lnL>
                    <a:lnR w="190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vMerge="1">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w="19050" cap="flat" cmpd="sng" algn="ctr">
                      <a:solidFill>
                        <a:schemeClr val="bg1"/>
                      </a:solidFill>
                      <a:prstDash val="solid"/>
                      <a:round/>
                      <a:headEnd type="none" w="med" len="med"/>
                      <a:tailEnd type="none" w="med" len="med"/>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N (% ČR)</a:t>
                      </a:r>
                    </a:p>
                  </a:txBody>
                  <a:tcPr marL="0" marR="0" marT="0" marB="0" anchor="ctr" horzOverflow="overflow">
                    <a:lnL>
                      <a:noFill/>
                    </a:lnL>
                    <a:lnR cap="flat">
                      <a:noFill/>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Obyvatelé</a:t>
                      </a:r>
                      <a:br>
                        <a:rPr kumimoji="0" lang="cs-CZ" altLang="cs-CZ" sz="1100" b="0" i="0" u="none" strike="noStrike" cap="none" normalizeH="0" baseline="0" dirty="0">
                          <a:ln>
                            <a:noFill/>
                          </a:ln>
                          <a:solidFill>
                            <a:schemeClr val="tx1"/>
                          </a:solidFill>
                          <a:effectLst/>
                          <a:latin typeface="+mn-lt"/>
                          <a:cs typeface="Arial" charset="0"/>
                        </a:rPr>
                      </a:br>
                      <a:r>
                        <a:rPr kumimoji="0" lang="cs-CZ" altLang="cs-CZ" sz="1100" b="0" i="0" u="none" strike="noStrike" cap="none" normalizeH="0" baseline="0" dirty="0">
                          <a:ln>
                            <a:noFill/>
                          </a:ln>
                          <a:solidFill>
                            <a:schemeClr val="tx1"/>
                          </a:solidFill>
                          <a:effectLst/>
                          <a:latin typeface="+mn-lt"/>
                          <a:cs typeface="Arial" charset="0"/>
                        </a:rPr>
                        <a:t>LBK (%)</a:t>
                      </a:r>
                    </a:p>
                  </a:txBody>
                  <a:tcPr marL="0" marR="0" marT="0" marB="0" anchor="ctr" horzOverflow="overflow">
                    <a:lnL>
                      <a:noFill/>
                    </a:lnL>
                    <a:lnR cap="flat">
                      <a:noFill/>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 jiných krajů (%) </a:t>
                      </a:r>
                    </a:p>
                  </a:txBody>
                  <a:tcPr marL="0" marR="0" marT="0" marB="0" anchor="ctr" horzOverflow="overflow">
                    <a:lnL>
                      <a:noFill/>
                    </a:lnL>
                    <a:lnR w="28575"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1"/>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2007</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dirty="0">
                          <a:solidFill>
                            <a:srgbClr val="000000"/>
                          </a:solidFill>
                          <a:effectLst/>
                          <a:latin typeface="Calibri" panose="020F0502020204030204" pitchFamily="34" charset="0"/>
                        </a:rPr>
                        <a:t>1 528 459</a:t>
                      </a:r>
                    </a:p>
                  </a:txBody>
                  <a:tcPr marL="9525" marR="9525" marT="9525" marB="0" anchor="ctr">
                    <a:lnL w="19050" cap="flat" cmpd="sng" algn="ctr">
                      <a:solidFill>
                        <a:schemeClr val="bg1"/>
                      </a:solidFill>
                      <a:prstDash val="solid"/>
                      <a:round/>
                      <a:headEnd type="none" w="med" len="med"/>
                      <a:tailEnd type="none" w="med" len="med"/>
                    </a:lnL>
                    <a:lnR>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70 004 (4,6 %)</a:t>
                      </a:r>
                    </a:p>
                  </a:txBody>
                  <a:tcPr marL="9525" marR="9525" marT="9525" marB="0" anchor="ctr">
                    <a:lnL>
                      <a:noFill/>
                    </a:lnL>
                    <a:lnR w="28575"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83,9 %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16,1 %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2 118 117</a:t>
                      </a:r>
                    </a:p>
                  </a:txBody>
                  <a:tcPr marL="9525" marR="9525" marT="9525" marB="0" anchor="ctr">
                    <a:lnL w="19050" cap="flat" cmpd="sng" algn="ctr">
                      <a:solidFill>
                        <a:schemeClr val="bg1"/>
                      </a:solidFill>
                      <a:prstDash val="solid"/>
                      <a:round/>
                      <a:headEnd type="none" w="med" len="med"/>
                      <a:tailEnd type="none" w="med" len="med"/>
                    </a:lnL>
                    <a:lnR>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91 884 (4,3 %)</a:t>
                      </a:r>
                    </a:p>
                  </a:txBody>
                  <a:tcPr marL="9525" marR="9525" marT="9525" marB="0" anchor="ctr">
                    <a:lnL>
                      <a:noFill/>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85,4 %</a:t>
                      </a:r>
                    </a:p>
                  </a:txBody>
                  <a:tcPr marL="9525" marR="9525" marT="9525" marB="0" anchor="ctr">
                    <a:lnL>
                      <a:noFill/>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14,6 %</a:t>
                      </a:r>
                    </a:p>
                  </a:txBody>
                  <a:tcPr marL="9525" marR="9525" marT="9525" marB="0" anchor="ctr">
                    <a:lnL>
                      <a:noFill/>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14 448 100</a:t>
                      </a:r>
                    </a:p>
                  </a:txBody>
                  <a:tcPr marL="9525" marR="9525" marT="9525" marB="0" anchor="ctr">
                    <a:lnL w="19050" cap="flat" cmpd="sng" algn="ctr">
                      <a:solidFill>
                        <a:schemeClr val="bg1"/>
                      </a:solidFill>
                      <a:prstDash val="solid"/>
                      <a:round/>
                      <a:headEnd type="none" w="med" len="med"/>
                      <a:tailEnd type="none" w="med" len="med"/>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573 049 (4,0 %)</a:t>
                      </a:r>
                    </a:p>
                  </a:txBody>
                  <a:tcPr marL="9525" marR="9525" marT="9525" marB="0" anchor="ctr">
                    <a:lnL>
                      <a:noFill/>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86,7 %</a:t>
                      </a:r>
                    </a:p>
                  </a:txBody>
                  <a:tcPr marL="9525" marR="9525" marT="9525" marB="0" anchor="ctr">
                    <a:lnL>
                      <a:noFill/>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13,3 %</a:t>
                      </a:r>
                    </a:p>
                  </a:txBody>
                  <a:tcPr marL="9525" marR="9525" marT="9525" marB="0" anchor="ctr">
                    <a:lnL>
                      <a:noFill/>
                    </a:lnL>
                    <a:lnR w="28575"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extLst>
                  <a:ext uri="{0D108BD9-81ED-4DB2-BD59-A6C34878D82A}">
                    <a16:rowId xmlns:a16="http://schemas.microsoft.com/office/drawing/2014/main" val="10015"/>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2008</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1 514 547</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70 217 (4,6 %)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83,6 %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16,4 %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2 099 353</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91 891 (4,4 %)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84,9 %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15,1 %</a:t>
                      </a:r>
                    </a:p>
                  </a:txBody>
                  <a:tcPr marL="9525" marR="9525" marT="9525" marB="0" anchor="ctr">
                    <a:lnL>
                      <a:noFill/>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13 855 477</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565 083 (4,1 %)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86,0 %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14,0 %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16"/>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2009</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1 502 248</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68 214 (4,5 %)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83,0 %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17,0 %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2 085 614</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89 345 (4,3 %)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84,5 %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15,5 %</a:t>
                      </a:r>
                    </a:p>
                  </a:txBody>
                  <a:tcPr marL="9525" marR="9525" marT="9525" marB="0" anchor="ctr">
                    <a:lnL>
                      <a:noFill/>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13 577 604</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555 889 (4,1 %)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85,8 %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14,2 %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extLst>
                  <a:ext uri="{0D108BD9-81ED-4DB2-BD59-A6C34878D82A}">
                    <a16:rowId xmlns:a16="http://schemas.microsoft.com/office/drawing/2014/main" val="10017"/>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2010</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1 481 927</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67 411 (4,5 %)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83,3 %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16,7 %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2 057 389</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88 111 (4,3 %)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84,7 %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15,3 %</a:t>
                      </a:r>
                    </a:p>
                  </a:txBody>
                  <a:tcPr marL="9525" marR="9525" marT="9525" marB="0" anchor="ctr">
                    <a:lnL>
                      <a:noFill/>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13 192 295</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543 184 (4,1 %)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85,8 %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14,2 %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18"/>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2011</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1 459 323</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67 018 (4,6 %)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83,4 %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16,6 %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2 022 411</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87 147 (4,3 %)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85,0 %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15,0 %</a:t>
                      </a:r>
                    </a:p>
                  </a:txBody>
                  <a:tcPr marL="9525" marR="9525" marT="9525" marB="0" anchor="ctr">
                    <a:lnL>
                      <a:noFill/>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12 576 886</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518 599 (4,1 %)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86,2 %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13,8 %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extLst>
                  <a:ext uri="{0D108BD9-81ED-4DB2-BD59-A6C34878D82A}">
                    <a16:rowId xmlns:a16="http://schemas.microsoft.com/office/drawing/2014/main" val="10019"/>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2012</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1 469 925</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68 500 (4,7 %)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83,0 %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17,0 %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2 055 125</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89 677 (4,4 %)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84,6 %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15,4 %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12 279 590</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504 256 (4,1 %)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85,8 %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14,2 %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0"/>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2013</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1 474 139</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67 925 (4,6 %)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82,4 %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dirty="0">
                          <a:solidFill>
                            <a:srgbClr val="000000"/>
                          </a:solidFill>
                          <a:effectLst/>
                          <a:latin typeface="Calibri" panose="020F0502020204030204" pitchFamily="34" charset="0"/>
                        </a:rPr>
                        <a:t>17,6 %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2 060 196</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88 786 (4,3 %)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84,0 %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16,0 %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12 027 085</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496 814 (4,1 %)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85,6 %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14,4 %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48406275"/>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2014</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1 487 991</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68 332 (4,6 %)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81,5 %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18,5 %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2 084 181</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89 360 (4,3 %)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83,3 %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16,7 %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12 022 778</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501 866 (4,2 %)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84,7 %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15,3 %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528267654"/>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2015</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1 478 317</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66 296 (4,5 %)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81,4 %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18,6 %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2 063 065</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85 459 (4,1 %)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83,1 %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16,9 %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11 866 408</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470 911 (4,0 %)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84,7 %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15,3 %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313101035"/>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2016</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dirty="0">
                          <a:solidFill>
                            <a:srgbClr val="000000"/>
                          </a:solidFill>
                          <a:effectLst/>
                          <a:latin typeface="Calibri" panose="020F0502020204030204" pitchFamily="34" charset="0"/>
                        </a:rPr>
                        <a:t>1 470 496</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dirty="0">
                          <a:solidFill>
                            <a:srgbClr val="000000"/>
                          </a:solidFill>
                          <a:effectLst/>
                          <a:latin typeface="Calibri" panose="020F0502020204030204" pitchFamily="34" charset="0"/>
                        </a:rPr>
                        <a:t>65 192 (4,4 %)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81,8 %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18,2 %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dirty="0">
                          <a:solidFill>
                            <a:srgbClr val="000000"/>
                          </a:solidFill>
                          <a:effectLst/>
                          <a:latin typeface="Calibri" panose="020F0502020204030204" pitchFamily="34" charset="0"/>
                        </a:rPr>
                        <a:t>2 047 432</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dirty="0">
                          <a:solidFill>
                            <a:srgbClr val="000000"/>
                          </a:solidFill>
                          <a:effectLst/>
                          <a:latin typeface="Calibri" panose="020F0502020204030204" pitchFamily="34" charset="0"/>
                        </a:rPr>
                        <a:t>83 271 (4,1 %)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83,4 %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16,6 %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dirty="0">
                          <a:solidFill>
                            <a:srgbClr val="000000"/>
                          </a:solidFill>
                          <a:effectLst/>
                          <a:latin typeface="Calibri" panose="020F0502020204030204" pitchFamily="34" charset="0"/>
                        </a:rPr>
                        <a:t>11 588 615</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451 245 (3,9 %)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85,1 %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14,9 %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24"/>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2017</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1 450 632</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65 131 (4,5 %)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81,0 %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19,0 %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dirty="0">
                          <a:solidFill>
                            <a:srgbClr val="000000"/>
                          </a:solidFill>
                          <a:effectLst/>
                          <a:latin typeface="Calibri" panose="020F0502020204030204" pitchFamily="34" charset="0"/>
                        </a:rPr>
                        <a:t>2 015 079</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dirty="0">
                          <a:solidFill>
                            <a:srgbClr val="000000"/>
                          </a:solidFill>
                          <a:effectLst/>
                          <a:latin typeface="Calibri" panose="020F0502020204030204" pitchFamily="34" charset="0"/>
                        </a:rPr>
                        <a:t>83 179 (4,1 %)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82,8 %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17,2 %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dirty="0">
                          <a:solidFill>
                            <a:srgbClr val="000000"/>
                          </a:solidFill>
                          <a:effectLst/>
                          <a:latin typeface="Calibri" panose="020F0502020204030204" pitchFamily="34" charset="0"/>
                        </a:rPr>
                        <a:t>11 241 896</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440 983 (3,9 %)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85,6 %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14,4 %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10012"/>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2018</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dirty="0">
                          <a:solidFill>
                            <a:srgbClr val="000000"/>
                          </a:solidFill>
                          <a:effectLst/>
                          <a:latin typeface="Calibri" panose="020F0502020204030204" pitchFamily="34" charset="0"/>
                        </a:rPr>
                        <a:t>1 442 169</a:t>
                      </a:r>
                    </a:p>
                  </a:txBody>
                  <a:tcPr marL="9525" marR="9525" marT="9525" marB="0" anchor="ctr">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dirty="0">
                          <a:solidFill>
                            <a:srgbClr val="000000"/>
                          </a:solidFill>
                          <a:effectLst/>
                          <a:latin typeface="Calibri" panose="020F0502020204030204" pitchFamily="34" charset="0"/>
                        </a:rPr>
                        <a:t>64 799 (4,5 %)</a:t>
                      </a:r>
                    </a:p>
                  </a:txBody>
                  <a:tcPr marL="9525" marR="9525" marT="9525" marB="0" anchor="ctr">
                    <a:lnL>
                      <a:noFill/>
                    </a:lnL>
                    <a:lnR w="28575" cap="flat" cmpd="sng" algn="ctr">
                      <a:no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79,9 %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20,1 %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dirty="0">
                          <a:solidFill>
                            <a:srgbClr val="000000"/>
                          </a:solidFill>
                          <a:effectLst/>
                          <a:latin typeface="Calibri" panose="020F0502020204030204" pitchFamily="34" charset="0"/>
                        </a:rPr>
                        <a:t>1 999 367</a:t>
                      </a:r>
                    </a:p>
                  </a:txBody>
                  <a:tcPr marL="9525" marR="9525" marT="9525" marB="0" anchor="ctr">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dirty="0">
                          <a:solidFill>
                            <a:srgbClr val="000000"/>
                          </a:solidFill>
                          <a:effectLst/>
                          <a:latin typeface="Calibri" panose="020F0502020204030204" pitchFamily="34" charset="0"/>
                        </a:rPr>
                        <a:t>82 874 (4,1 %)</a:t>
                      </a:r>
                    </a:p>
                  </a:txBody>
                  <a:tcPr marL="9525" marR="9525" marT="9525" marB="0" anchor="ctr">
                    <a:lnL>
                      <a:noFill/>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81,8 %</a:t>
                      </a:r>
                    </a:p>
                  </a:txBody>
                  <a:tcPr marL="9525" marR="9525" marT="9525" marB="0" anchor="ctr">
                    <a:lnL>
                      <a:noFill/>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18,2 %</a:t>
                      </a:r>
                    </a:p>
                  </a:txBody>
                  <a:tcPr marL="9525" marR="9525" marT="9525" marB="0" anchor="ctr">
                    <a:lnL>
                      <a:noFill/>
                    </a:lnL>
                    <a:lnR w="19050" cap="flat" cmpd="sng" algn="ctr">
                      <a:solidFill>
                        <a:schemeClr val="bg1"/>
                      </a:solid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dirty="0">
                          <a:solidFill>
                            <a:srgbClr val="000000"/>
                          </a:solidFill>
                          <a:effectLst/>
                          <a:latin typeface="Calibri" panose="020F0502020204030204" pitchFamily="34" charset="0"/>
                        </a:rPr>
                        <a:t>11 082 287</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434 837 (3,9 %)</a:t>
                      </a:r>
                    </a:p>
                  </a:txBody>
                  <a:tcPr marL="9525" marR="9525" marT="9525" marB="0" anchor="ctr">
                    <a:lnL>
                      <a:noFill/>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84,0 %</a:t>
                      </a:r>
                    </a:p>
                  </a:txBody>
                  <a:tcPr marL="9525" marR="9525" marT="9525" marB="0" anchor="ctr">
                    <a:lnL>
                      <a:noFill/>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dirty="0">
                          <a:solidFill>
                            <a:srgbClr val="000000"/>
                          </a:solidFill>
                          <a:effectLst/>
                          <a:latin typeface="Calibri" panose="020F0502020204030204" pitchFamily="34" charset="0"/>
                        </a:rPr>
                        <a:t>16,0 %</a:t>
                      </a:r>
                    </a:p>
                  </a:txBody>
                  <a:tcPr marL="9525" marR="9525" marT="9525" marB="0" anchor="ctr">
                    <a:lnL>
                      <a:noFill/>
                    </a:lnL>
                    <a:lnR w="28575" cap="flat" cmpd="sng" algn="ctr">
                      <a:no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13"/>
                  </a:ext>
                </a:extLst>
              </a:tr>
            </a:tbl>
          </a:graphicData>
        </a:graphic>
      </p:graphicFrame>
      <p:sp>
        <p:nvSpPr>
          <p:cNvPr id="9" name="Rectangle 740"/>
          <p:cNvSpPr>
            <a:spLocks noChangeArrowheads="1"/>
          </p:cNvSpPr>
          <p:nvPr/>
        </p:nvSpPr>
        <p:spPr bwMode="auto">
          <a:xfrm>
            <a:off x="272591" y="3879517"/>
            <a:ext cx="891277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spAutoFit/>
          </a:bodyPr>
          <a:lstStyle/>
          <a:p>
            <a:pPr eaLnBrk="0" fontAlgn="base" hangingPunct="0">
              <a:spcBef>
                <a:spcPct val="0"/>
              </a:spcBef>
              <a:spcAft>
                <a:spcPct val="0"/>
              </a:spcAft>
            </a:pPr>
            <a:r>
              <a:rPr lang="cs-CZ" altLang="cs-CZ" sz="1200" dirty="0">
                <a:solidFill>
                  <a:prstClr val="black"/>
                </a:solidFill>
                <a:cs typeface="Arial" charset="0"/>
              </a:rPr>
              <a:t>* Statistickou jednotkou je hospitalizační případ zahrnující překlady mezi odděleními v rámci zdravotnického zařízení. </a:t>
            </a:r>
          </a:p>
        </p:txBody>
      </p:sp>
      <p:sp>
        <p:nvSpPr>
          <p:cNvPr id="8" name="Pětiúhelník 7"/>
          <p:cNvSpPr/>
          <p:nvPr/>
        </p:nvSpPr>
        <p:spPr>
          <a:xfrm>
            <a:off x="356657" y="5381339"/>
            <a:ext cx="2194519" cy="584775"/>
          </a:xfrm>
          <a:prstGeom prst="homePlate">
            <a:avLst/>
          </a:prstGeom>
          <a:solidFill>
            <a:srgbClr val="B0C2E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0" name="TextovéPole 9"/>
          <p:cNvSpPr txBox="1"/>
          <p:nvPr/>
        </p:nvSpPr>
        <p:spPr>
          <a:xfrm>
            <a:off x="272590" y="4160520"/>
            <a:ext cx="11473146" cy="954107"/>
          </a:xfrm>
          <a:prstGeom prst="rect">
            <a:avLst/>
          </a:prstGeom>
          <a:noFill/>
        </p:spPr>
        <p:txBody>
          <a:bodyPr wrap="square" rtlCol="0">
            <a:spAutoFit/>
          </a:bodyPr>
          <a:lstStyle/>
          <a:p>
            <a:r>
              <a:rPr lang="cs-CZ" sz="1400" dirty="0"/>
              <a:t>Objem akutní lůžkové péče v ČR i v LBK velmi výrazně klesá a tím se nejvíce podílí na celkovém poklesu hospitalizační péče. Pokles v počtech hospitalizací je v LBK progresivnější než v ČR (za posledních 10 let o – 9,8%), pokles v objemu ošetřovacích dní je srovnatelný (za posledních 10 let o – 24,1%).  Ve výrazném úbytku celkové sumy ošetřovacích dní se promítá zejména zkracování průměrné doby akutních hospitalizací. Přibližně 18% akutní hospitalizační péče v LBK je poskytováno obyvatelům jiných krajů ČR. </a:t>
            </a:r>
          </a:p>
        </p:txBody>
      </p:sp>
      <p:sp>
        <p:nvSpPr>
          <p:cNvPr id="11" name="TextovéPole 10"/>
          <p:cNvSpPr txBox="1"/>
          <p:nvPr/>
        </p:nvSpPr>
        <p:spPr>
          <a:xfrm>
            <a:off x="4425735" y="5176378"/>
            <a:ext cx="490649" cy="338554"/>
          </a:xfrm>
          <a:prstGeom prst="rect">
            <a:avLst/>
          </a:prstGeom>
          <a:noFill/>
        </p:spPr>
        <p:txBody>
          <a:bodyPr wrap="square" rtlCol="0">
            <a:spAutoFit/>
          </a:bodyPr>
          <a:lstStyle/>
          <a:p>
            <a:r>
              <a:rPr lang="cs-CZ" sz="1600" b="1" dirty="0"/>
              <a:t>ČR:</a:t>
            </a:r>
          </a:p>
        </p:txBody>
      </p:sp>
      <p:sp>
        <p:nvSpPr>
          <p:cNvPr id="12" name="TextovéPole 11"/>
          <p:cNvSpPr txBox="1"/>
          <p:nvPr/>
        </p:nvSpPr>
        <p:spPr>
          <a:xfrm>
            <a:off x="4307105" y="5924620"/>
            <a:ext cx="685759" cy="338554"/>
          </a:xfrm>
          <a:prstGeom prst="rect">
            <a:avLst/>
          </a:prstGeom>
          <a:noFill/>
        </p:spPr>
        <p:txBody>
          <a:bodyPr wrap="square" rtlCol="0">
            <a:spAutoFit/>
          </a:bodyPr>
          <a:lstStyle/>
          <a:p>
            <a:pPr algn="r"/>
            <a:r>
              <a:rPr lang="cs-CZ" sz="1600" b="1" dirty="0"/>
              <a:t>LBK:</a:t>
            </a:r>
          </a:p>
        </p:txBody>
      </p:sp>
      <p:sp>
        <p:nvSpPr>
          <p:cNvPr id="13" name="TextovéPole 12"/>
          <p:cNvSpPr txBox="1"/>
          <p:nvPr/>
        </p:nvSpPr>
        <p:spPr>
          <a:xfrm>
            <a:off x="356657" y="5381339"/>
            <a:ext cx="1901911" cy="584775"/>
          </a:xfrm>
          <a:prstGeom prst="rect">
            <a:avLst/>
          </a:prstGeom>
          <a:noFill/>
        </p:spPr>
        <p:txBody>
          <a:bodyPr wrap="square" rtlCol="0">
            <a:spAutoFit/>
          </a:bodyPr>
          <a:lstStyle/>
          <a:p>
            <a:r>
              <a:rPr lang="cs-CZ" sz="1600" b="1" dirty="0"/>
              <a:t>Změna objemu péče</a:t>
            </a:r>
          </a:p>
          <a:p>
            <a:r>
              <a:rPr lang="cs-CZ" sz="1600" b="1" dirty="0"/>
              <a:t>2007 -&gt; 2018</a:t>
            </a:r>
          </a:p>
        </p:txBody>
      </p:sp>
      <p:sp>
        <p:nvSpPr>
          <p:cNvPr id="14" name="TextovéPole 13"/>
          <p:cNvSpPr txBox="1"/>
          <p:nvPr/>
        </p:nvSpPr>
        <p:spPr>
          <a:xfrm>
            <a:off x="2508624" y="5390482"/>
            <a:ext cx="1901911" cy="584775"/>
          </a:xfrm>
          <a:prstGeom prst="rect">
            <a:avLst/>
          </a:prstGeom>
          <a:noFill/>
        </p:spPr>
        <p:txBody>
          <a:bodyPr wrap="square" rtlCol="0">
            <a:spAutoFit/>
          </a:bodyPr>
          <a:lstStyle/>
          <a:p>
            <a:pPr algn="r"/>
            <a:r>
              <a:rPr lang="cs-CZ" sz="1600" b="1" dirty="0"/>
              <a:t>Počet hospitalizovaných</a:t>
            </a:r>
          </a:p>
        </p:txBody>
      </p:sp>
      <p:sp>
        <p:nvSpPr>
          <p:cNvPr id="15" name="TextovéPole 14"/>
          <p:cNvSpPr txBox="1"/>
          <p:nvPr/>
        </p:nvSpPr>
        <p:spPr>
          <a:xfrm>
            <a:off x="7269559" y="5176378"/>
            <a:ext cx="685759" cy="338554"/>
          </a:xfrm>
          <a:prstGeom prst="rect">
            <a:avLst/>
          </a:prstGeom>
          <a:noFill/>
        </p:spPr>
        <p:txBody>
          <a:bodyPr wrap="square" rtlCol="0">
            <a:spAutoFit/>
          </a:bodyPr>
          <a:lstStyle/>
          <a:p>
            <a:r>
              <a:rPr lang="cs-CZ" sz="1600" b="1" dirty="0"/>
              <a:t>ČR:</a:t>
            </a:r>
          </a:p>
        </p:txBody>
      </p:sp>
      <p:sp>
        <p:nvSpPr>
          <p:cNvPr id="16" name="TextovéPole 15"/>
          <p:cNvSpPr txBox="1"/>
          <p:nvPr/>
        </p:nvSpPr>
        <p:spPr>
          <a:xfrm>
            <a:off x="7269558" y="5946040"/>
            <a:ext cx="685759" cy="338554"/>
          </a:xfrm>
          <a:prstGeom prst="rect">
            <a:avLst/>
          </a:prstGeom>
          <a:noFill/>
        </p:spPr>
        <p:txBody>
          <a:bodyPr wrap="square" rtlCol="0">
            <a:spAutoFit/>
          </a:bodyPr>
          <a:lstStyle/>
          <a:p>
            <a:r>
              <a:rPr lang="cs-CZ" sz="1600" b="1" dirty="0"/>
              <a:t>LBK:</a:t>
            </a:r>
          </a:p>
        </p:txBody>
      </p:sp>
      <p:sp>
        <p:nvSpPr>
          <p:cNvPr id="17" name="TextovéPole 16"/>
          <p:cNvSpPr txBox="1"/>
          <p:nvPr/>
        </p:nvSpPr>
        <p:spPr>
          <a:xfrm>
            <a:off x="5361592" y="5387351"/>
            <a:ext cx="1901911" cy="584775"/>
          </a:xfrm>
          <a:prstGeom prst="rect">
            <a:avLst/>
          </a:prstGeom>
          <a:noFill/>
        </p:spPr>
        <p:txBody>
          <a:bodyPr wrap="square" rtlCol="0">
            <a:spAutoFit/>
          </a:bodyPr>
          <a:lstStyle/>
          <a:p>
            <a:pPr algn="r"/>
            <a:r>
              <a:rPr lang="cs-CZ" sz="1600" b="1" dirty="0"/>
              <a:t>Počet</a:t>
            </a:r>
          </a:p>
          <a:p>
            <a:pPr algn="r"/>
            <a:r>
              <a:rPr lang="cs-CZ" sz="1600" b="1" dirty="0"/>
              <a:t>hospitalizací</a:t>
            </a:r>
          </a:p>
        </p:txBody>
      </p:sp>
      <p:sp>
        <p:nvSpPr>
          <p:cNvPr id="18" name="TextovéPole 17"/>
          <p:cNvSpPr txBox="1"/>
          <p:nvPr/>
        </p:nvSpPr>
        <p:spPr>
          <a:xfrm>
            <a:off x="10476055" y="5179509"/>
            <a:ext cx="685759" cy="338554"/>
          </a:xfrm>
          <a:prstGeom prst="rect">
            <a:avLst/>
          </a:prstGeom>
          <a:noFill/>
        </p:spPr>
        <p:txBody>
          <a:bodyPr wrap="square" rtlCol="0">
            <a:spAutoFit/>
          </a:bodyPr>
          <a:lstStyle/>
          <a:p>
            <a:r>
              <a:rPr lang="cs-CZ" sz="1600" b="1" dirty="0"/>
              <a:t>ČR:</a:t>
            </a:r>
          </a:p>
        </p:txBody>
      </p:sp>
      <p:sp>
        <p:nvSpPr>
          <p:cNvPr id="19" name="TextovéPole 18"/>
          <p:cNvSpPr txBox="1"/>
          <p:nvPr/>
        </p:nvSpPr>
        <p:spPr>
          <a:xfrm>
            <a:off x="10476054" y="5949171"/>
            <a:ext cx="685759" cy="338554"/>
          </a:xfrm>
          <a:prstGeom prst="rect">
            <a:avLst/>
          </a:prstGeom>
          <a:noFill/>
        </p:spPr>
        <p:txBody>
          <a:bodyPr wrap="square" rtlCol="0">
            <a:spAutoFit/>
          </a:bodyPr>
          <a:lstStyle/>
          <a:p>
            <a:r>
              <a:rPr lang="cs-CZ" sz="1600" b="1" dirty="0"/>
              <a:t>LBK:</a:t>
            </a:r>
          </a:p>
        </p:txBody>
      </p:sp>
      <p:sp>
        <p:nvSpPr>
          <p:cNvPr id="20" name="TextovéPole 19"/>
          <p:cNvSpPr txBox="1"/>
          <p:nvPr/>
        </p:nvSpPr>
        <p:spPr>
          <a:xfrm>
            <a:off x="8513224" y="5390482"/>
            <a:ext cx="1901911" cy="584775"/>
          </a:xfrm>
          <a:prstGeom prst="rect">
            <a:avLst/>
          </a:prstGeom>
          <a:noFill/>
        </p:spPr>
        <p:txBody>
          <a:bodyPr wrap="square" rtlCol="0">
            <a:spAutoFit/>
          </a:bodyPr>
          <a:lstStyle/>
          <a:p>
            <a:pPr algn="r"/>
            <a:r>
              <a:rPr lang="cs-CZ" sz="1600" b="1" dirty="0"/>
              <a:t>Počet</a:t>
            </a:r>
          </a:p>
          <a:p>
            <a:pPr algn="r"/>
            <a:r>
              <a:rPr lang="cs-CZ" sz="1600" b="1" dirty="0"/>
              <a:t>ošetřovacích dní</a:t>
            </a:r>
          </a:p>
        </p:txBody>
      </p:sp>
      <p:sp>
        <p:nvSpPr>
          <p:cNvPr id="21" name="TextovéPole 20"/>
          <p:cNvSpPr txBox="1"/>
          <p:nvPr/>
        </p:nvSpPr>
        <p:spPr>
          <a:xfrm>
            <a:off x="4916384" y="5028750"/>
            <a:ext cx="1173520" cy="307777"/>
          </a:xfrm>
          <a:prstGeom prst="rect">
            <a:avLst/>
          </a:prstGeom>
          <a:noFill/>
        </p:spPr>
        <p:txBody>
          <a:bodyPr wrap="square" rtlCol="0">
            <a:spAutoFit/>
          </a:bodyPr>
          <a:lstStyle/>
          <a:p>
            <a:r>
              <a:rPr lang="cs-CZ" sz="1400" dirty="0"/>
              <a:t>- 86 290</a:t>
            </a:r>
          </a:p>
        </p:txBody>
      </p:sp>
      <p:sp>
        <p:nvSpPr>
          <p:cNvPr id="22" name="TextovéPole 21"/>
          <p:cNvSpPr txBox="1"/>
          <p:nvPr/>
        </p:nvSpPr>
        <p:spPr>
          <a:xfrm>
            <a:off x="4887530" y="5291129"/>
            <a:ext cx="772726" cy="307777"/>
          </a:xfrm>
          <a:prstGeom prst="rect">
            <a:avLst/>
          </a:prstGeom>
          <a:noFill/>
        </p:spPr>
        <p:txBody>
          <a:bodyPr wrap="square" rtlCol="0">
            <a:spAutoFit/>
          </a:bodyPr>
          <a:lstStyle/>
          <a:p>
            <a:pPr algn="ctr"/>
            <a:r>
              <a:rPr lang="cs-CZ" sz="1400" dirty="0"/>
              <a:t>- 5,6%</a:t>
            </a:r>
          </a:p>
        </p:txBody>
      </p:sp>
      <p:sp>
        <p:nvSpPr>
          <p:cNvPr id="23" name="TextovéPole 22"/>
          <p:cNvSpPr txBox="1"/>
          <p:nvPr/>
        </p:nvSpPr>
        <p:spPr>
          <a:xfrm>
            <a:off x="4970611" y="5810992"/>
            <a:ext cx="1173520" cy="307777"/>
          </a:xfrm>
          <a:prstGeom prst="rect">
            <a:avLst/>
          </a:prstGeom>
          <a:noFill/>
        </p:spPr>
        <p:txBody>
          <a:bodyPr wrap="square" rtlCol="0">
            <a:spAutoFit/>
          </a:bodyPr>
          <a:lstStyle/>
          <a:p>
            <a:r>
              <a:rPr lang="cs-CZ" sz="1400" dirty="0"/>
              <a:t>- 5 205</a:t>
            </a:r>
          </a:p>
        </p:txBody>
      </p:sp>
      <p:sp>
        <p:nvSpPr>
          <p:cNvPr id="24" name="TextovéPole 23"/>
          <p:cNvSpPr txBox="1"/>
          <p:nvPr/>
        </p:nvSpPr>
        <p:spPr>
          <a:xfrm>
            <a:off x="4941757" y="6073371"/>
            <a:ext cx="772726" cy="307777"/>
          </a:xfrm>
          <a:prstGeom prst="rect">
            <a:avLst/>
          </a:prstGeom>
          <a:noFill/>
        </p:spPr>
        <p:txBody>
          <a:bodyPr wrap="square" rtlCol="0">
            <a:spAutoFit/>
          </a:bodyPr>
          <a:lstStyle/>
          <a:p>
            <a:pPr algn="ctr"/>
            <a:r>
              <a:rPr lang="cs-CZ" sz="1400" dirty="0"/>
              <a:t>- 7,4%</a:t>
            </a:r>
          </a:p>
        </p:txBody>
      </p:sp>
      <p:sp>
        <p:nvSpPr>
          <p:cNvPr id="25" name="TextovéPole 24"/>
          <p:cNvSpPr txBox="1"/>
          <p:nvPr/>
        </p:nvSpPr>
        <p:spPr>
          <a:xfrm>
            <a:off x="7768278" y="5022489"/>
            <a:ext cx="1173520" cy="307777"/>
          </a:xfrm>
          <a:prstGeom prst="rect">
            <a:avLst/>
          </a:prstGeom>
          <a:noFill/>
        </p:spPr>
        <p:txBody>
          <a:bodyPr wrap="square" rtlCol="0">
            <a:spAutoFit/>
          </a:bodyPr>
          <a:lstStyle/>
          <a:p>
            <a:r>
              <a:rPr lang="cs-CZ" sz="1400" dirty="0"/>
              <a:t>- 118 750</a:t>
            </a:r>
          </a:p>
        </p:txBody>
      </p:sp>
      <p:sp>
        <p:nvSpPr>
          <p:cNvPr id="26" name="TextovéPole 25"/>
          <p:cNvSpPr txBox="1"/>
          <p:nvPr/>
        </p:nvSpPr>
        <p:spPr>
          <a:xfrm>
            <a:off x="7739424" y="5284868"/>
            <a:ext cx="772726" cy="307777"/>
          </a:xfrm>
          <a:prstGeom prst="rect">
            <a:avLst/>
          </a:prstGeom>
          <a:noFill/>
        </p:spPr>
        <p:txBody>
          <a:bodyPr wrap="square" rtlCol="0">
            <a:spAutoFit/>
          </a:bodyPr>
          <a:lstStyle/>
          <a:p>
            <a:pPr algn="ctr"/>
            <a:r>
              <a:rPr lang="cs-CZ" sz="1400" dirty="0"/>
              <a:t>- 5,6%</a:t>
            </a:r>
          </a:p>
        </p:txBody>
      </p:sp>
      <p:sp>
        <p:nvSpPr>
          <p:cNvPr id="27" name="TextovéPole 26"/>
          <p:cNvSpPr txBox="1"/>
          <p:nvPr/>
        </p:nvSpPr>
        <p:spPr>
          <a:xfrm>
            <a:off x="7822505" y="5804731"/>
            <a:ext cx="1173520" cy="307777"/>
          </a:xfrm>
          <a:prstGeom prst="rect">
            <a:avLst/>
          </a:prstGeom>
          <a:noFill/>
        </p:spPr>
        <p:txBody>
          <a:bodyPr wrap="square" rtlCol="0">
            <a:spAutoFit/>
          </a:bodyPr>
          <a:lstStyle/>
          <a:p>
            <a:r>
              <a:rPr lang="cs-CZ" sz="1400" dirty="0"/>
              <a:t>- 9 010</a:t>
            </a:r>
          </a:p>
        </p:txBody>
      </p:sp>
      <p:sp>
        <p:nvSpPr>
          <p:cNvPr id="28" name="TextovéPole 27"/>
          <p:cNvSpPr txBox="1"/>
          <p:nvPr/>
        </p:nvSpPr>
        <p:spPr>
          <a:xfrm>
            <a:off x="7793651" y="6067110"/>
            <a:ext cx="772726" cy="307777"/>
          </a:xfrm>
          <a:prstGeom prst="rect">
            <a:avLst/>
          </a:prstGeom>
          <a:noFill/>
        </p:spPr>
        <p:txBody>
          <a:bodyPr wrap="square" rtlCol="0">
            <a:spAutoFit/>
          </a:bodyPr>
          <a:lstStyle/>
          <a:p>
            <a:pPr algn="ctr"/>
            <a:r>
              <a:rPr lang="cs-CZ" sz="1400" dirty="0"/>
              <a:t>- 9,8%</a:t>
            </a:r>
          </a:p>
        </p:txBody>
      </p:sp>
      <p:sp>
        <p:nvSpPr>
          <p:cNvPr id="29" name="TextovéPole 28"/>
          <p:cNvSpPr txBox="1"/>
          <p:nvPr/>
        </p:nvSpPr>
        <p:spPr>
          <a:xfrm>
            <a:off x="10947637" y="5069565"/>
            <a:ext cx="1173520" cy="307777"/>
          </a:xfrm>
          <a:prstGeom prst="rect">
            <a:avLst/>
          </a:prstGeom>
          <a:noFill/>
        </p:spPr>
        <p:txBody>
          <a:bodyPr wrap="square" rtlCol="0">
            <a:spAutoFit/>
          </a:bodyPr>
          <a:lstStyle/>
          <a:p>
            <a:r>
              <a:rPr lang="cs-CZ" sz="1400" dirty="0"/>
              <a:t>- 3 365 813</a:t>
            </a:r>
          </a:p>
        </p:txBody>
      </p:sp>
      <p:sp>
        <p:nvSpPr>
          <p:cNvPr id="30" name="TextovéPole 29"/>
          <p:cNvSpPr txBox="1"/>
          <p:nvPr/>
        </p:nvSpPr>
        <p:spPr>
          <a:xfrm>
            <a:off x="10918783" y="5331944"/>
            <a:ext cx="772726" cy="307777"/>
          </a:xfrm>
          <a:prstGeom prst="rect">
            <a:avLst/>
          </a:prstGeom>
          <a:noFill/>
        </p:spPr>
        <p:txBody>
          <a:bodyPr wrap="square" rtlCol="0">
            <a:spAutoFit/>
          </a:bodyPr>
          <a:lstStyle/>
          <a:p>
            <a:pPr algn="ctr"/>
            <a:r>
              <a:rPr lang="cs-CZ" sz="1400" dirty="0"/>
              <a:t>- 23,3%</a:t>
            </a:r>
          </a:p>
        </p:txBody>
      </p:sp>
      <p:sp>
        <p:nvSpPr>
          <p:cNvPr id="31" name="TextovéPole 30"/>
          <p:cNvSpPr txBox="1"/>
          <p:nvPr/>
        </p:nvSpPr>
        <p:spPr>
          <a:xfrm>
            <a:off x="11001864" y="5851807"/>
            <a:ext cx="1173520" cy="307777"/>
          </a:xfrm>
          <a:prstGeom prst="rect">
            <a:avLst/>
          </a:prstGeom>
          <a:noFill/>
        </p:spPr>
        <p:txBody>
          <a:bodyPr wrap="square" rtlCol="0">
            <a:spAutoFit/>
          </a:bodyPr>
          <a:lstStyle/>
          <a:p>
            <a:r>
              <a:rPr lang="cs-CZ" sz="1400" dirty="0"/>
              <a:t>- 138 212</a:t>
            </a:r>
          </a:p>
        </p:txBody>
      </p:sp>
      <p:sp>
        <p:nvSpPr>
          <p:cNvPr id="32" name="TextovéPole 31"/>
          <p:cNvSpPr txBox="1"/>
          <p:nvPr/>
        </p:nvSpPr>
        <p:spPr>
          <a:xfrm>
            <a:off x="10973010" y="6114186"/>
            <a:ext cx="772726" cy="307777"/>
          </a:xfrm>
          <a:prstGeom prst="rect">
            <a:avLst/>
          </a:prstGeom>
          <a:noFill/>
        </p:spPr>
        <p:txBody>
          <a:bodyPr wrap="square" rtlCol="0">
            <a:spAutoFit/>
          </a:bodyPr>
          <a:lstStyle/>
          <a:p>
            <a:pPr algn="ctr"/>
            <a:r>
              <a:rPr lang="cs-CZ" sz="1400" dirty="0"/>
              <a:t>- 24,1%</a:t>
            </a:r>
          </a:p>
        </p:txBody>
      </p:sp>
    </p:spTree>
    <p:extLst>
      <p:ext uri="{BB962C8B-B14F-4D97-AF65-F5344CB8AC3E}">
        <p14:creationId xmlns:p14="http://schemas.microsoft.com/office/powerpoint/2010/main" val="3906682493"/>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angle 32"/>
          <p:cNvSpPr/>
          <p:nvPr/>
        </p:nvSpPr>
        <p:spPr>
          <a:xfrm>
            <a:off x="599355" y="6262487"/>
            <a:ext cx="11592645" cy="5955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266702" y="598861"/>
            <a:ext cx="3408625" cy="307777"/>
          </a:xfrm>
          <a:prstGeom prst="rect">
            <a:avLst/>
          </a:prstGeom>
          <a:noFill/>
        </p:spPr>
        <p:txBody>
          <a:bodyPr wrap="none" rtlCol="0">
            <a:spAutoFit/>
          </a:bodyPr>
          <a:lstStyle/>
          <a:p>
            <a:r>
              <a:rPr lang="cs-CZ" sz="1400" dirty="0"/>
              <a:t>Zdroj: </a:t>
            </a:r>
            <a:r>
              <a:rPr lang="cs-CZ" sz="1400" kern="0" dirty="0">
                <a:solidFill>
                  <a:srgbClr val="000000"/>
                </a:solidFill>
              </a:rPr>
              <a:t>NRHOSP </a:t>
            </a:r>
            <a:r>
              <a:rPr lang="cs-CZ" sz="1400" kern="0" dirty="0"/>
              <a:t>2010 – 2018, </a:t>
            </a:r>
            <a:r>
              <a:rPr lang="cs-CZ" sz="1400" b="1" kern="0" dirty="0"/>
              <a:t>Liberecký kraj</a:t>
            </a:r>
          </a:p>
        </p:txBody>
      </p:sp>
      <p:sp>
        <p:nvSpPr>
          <p:cNvPr id="20" name="TextBox 3"/>
          <p:cNvSpPr txBox="1"/>
          <p:nvPr/>
        </p:nvSpPr>
        <p:spPr>
          <a:xfrm>
            <a:off x="4552818" y="873051"/>
            <a:ext cx="649858"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rgbClr val="000000"/>
                </a:solidFill>
                <a:effectLst/>
                <a:uLnTx/>
                <a:uFillTx/>
                <a:latin typeface="Calibri"/>
                <a:ea typeface="+mn-ea"/>
                <a:cs typeface="+mn-cs"/>
              </a:rPr>
              <a:t>1-3 dny</a:t>
            </a:r>
          </a:p>
        </p:txBody>
      </p:sp>
      <p:sp>
        <p:nvSpPr>
          <p:cNvPr id="21" name="Rectangle 9"/>
          <p:cNvSpPr/>
          <p:nvPr/>
        </p:nvSpPr>
        <p:spPr>
          <a:xfrm>
            <a:off x="4408818" y="939550"/>
            <a:ext cx="144000" cy="144000"/>
          </a:xfrm>
          <a:prstGeom prst="rect">
            <a:avLst/>
          </a:prstGeom>
          <a:solidFill>
            <a:srgbClr val="CC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a:ea typeface="+mn-ea"/>
              <a:cs typeface="+mn-cs"/>
            </a:endParaRPr>
          </a:p>
        </p:txBody>
      </p:sp>
      <p:sp>
        <p:nvSpPr>
          <p:cNvPr id="22" name="TextBox 41"/>
          <p:cNvSpPr txBox="1"/>
          <p:nvPr/>
        </p:nvSpPr>
        <p:spPr>
          <a:xfrm>
            <a:off x="5360931" y="873051"/>
            <a:ext cx="619080"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rgbClr val="000000"/>
                </a:solidFill>
                <a:effectLst/>
                <a:uLnTx/>
                <a:uFillTx/>
                <a:latin typeface="Calibri"/>
                <a:ea typeface="+mn-ea"/>
                <a:cs typeface="+mn-cs"/>
              </a:rPr>
              <a:t>4-7 dní</a:t>
            </a:r>
          </a:p>
        </p:txBody>
      </p:sp>
      <p:sp>
        <p:nvSpPr>
          <p:cNvPr id="23" name="Rectangle 42"/>
          <p:cNvSpPr/>
          <p:nvPr/>
        </p:nvSpPr>
        <p:spPr>
          <a:xfrm>
            <a:off x="5216931" y="939550"/>
            <a:ext cx="144000" cy="144000"/>
          </a:xfrm>
          <a:prstGeom prst="rect">
            <a:avLst/>
          </a:prstGeom>
          <a:solidFill>
            <a:srgbClr val="CC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a:ea typeface="+mn-ea"/>
              <a:cs typeface="+mn-cs"/>
            </a:endParaRPr>
          </a:p>
        </p:txBody>
      </p:sp>
      <p:sp>
        <p:nvSpPr>
          <p:cNvPr id="24" name="TextBox 43"/>
          <p:cNvSpPr txBox="1"/>
          <p:nvPr/>
        </p:nvSpPr>
        <p:spPr>
          <a:xfrm>
            <a:off x="6238266" y="873051"/>
            <a:ext cx="697627"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rgbClr val="000000"/>
                </a:solidFill>
                <a:effectLst/>
                <a:uLnTx/>
                <a:uFillTx/>
                <a:latin typeface="Calibri"/>
                <a:ea typeface="+mn-ea"/>
                <a:cs typeface="+mn-cs"/>
              </a:rPr>
              <a:t>8-30 dní</a:t>
            </a:r>
          </a:p>
        </p:txBody>
      </p:sp>
      <p:sp>
        <p:nvSpPr>
          <p:cNvPr id="25" name="Rectangle 45"/>
          <p:cNvSpPr/>
          <p:nvPr/>
        </p:nvSpPr>
        <p:spPr>
          <a:xfrm>
            <a:off x="6094266" y="939550"/>
            <a:ext cx="144000" cy="144000"/>
          </a:xfrm>
          <a:prstGeom prst="rect">
            <a:avLst/>
          </a:prstGeom>
          <a:solidFill>
            <a:srgbClr val="99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a:ea typeface="+mn-ea"/>
              <a:cs typeface="+mn-cs"/>
            </a:endParaRPr>
          </a:p>
        </p:txBody>
      </p:sp>
      <p:sp>
        <p:nvSpPr>
          <p:cNvPr id="26" name="TextBox 46"/>
          <p:cNvSpPr txBox="1"/>
          <p:nvPr/>
        </p:nvSpPr>
        <p:spPr>
          <a:xfrm>
            <a:off x="7148460" y="873051"/>
            <a:ext cx="963725"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rgbClr val="000000"/>
                </a:solidFill>
                <a:effectLst/>
                <a:uLnTx/>
                <a:uFillTx/>
                <a:latin typeface="Calibri"/>
                <a:ea typeface="+mn-ea"/>
                <a:cs typeface="+mn-cs"/>
              </a:rPr>
              <a:t>31 a více dní</a:t>
            </a:r>
          </a:p>
        </p:txBody>
      </p:sp>
      <p:sp>
        <p:nvSpPr>
          <p:cNvPr id="27" name="Rectangle 47"/>
          <p:cNvSpPr/>
          <p:nvPr/>
        </p:nvSpPr>
        <p:spPr>
          <a:xfrm>
            <a:off x="7004460" y="939550"/>
            <a:ext cx="144000" cy="144000"/>
          </a:xfrm>
          <a:prstGeom prst="rect">
            <a:avLst/>
          </a:prstGeom>
          <a:solidFill>
            <a:srgbClr val="808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a:ea typeface="+mn-ea"/>
              <a:cs typeface="+mn-cs"/>
            </a:endParaRPr>
          </a:p>
        </p:txBody>
      </p:sp>
      <p:sp>
        <p:nvSpPr>
          <p:cNvPr id="30" name="TextBox 20"/>
          <p:cNvSpPr txBox="1"/>
          <p:nvPr/>
        </p:nvSpPr>
        <p:spPr>
          <a:xfrm>
            <a:off x="39947" y="1157652"/>
            <a:ext cx="1157689" cy="261610"/>
          </a:xfrm>
          <a:prstGeom prst="rect">
            <a:avLst/>
          </a:prstGeom>
          <a:noFill/>
        </p:spPr>
        <p:txBody>
          <a:bodyPr wrap="none" rtlCol="0">
            <a:spAutoFit/>
          </a:bodyPr>
          <a:lstStyle/>
          <a:p>
            <a:r>
              <a:rPr lang="cs-CZ" sz="1100" dirty="0"/>
              <a:t>Hospitalizace (%)</a:t>
            </a:r>
            <a:endParaRPr lang="en-US" sz="1100" dirty="0"/>
          </a:p>
        </p:txBody>
      </p:sp>
      <p:sp>
        <p:nvSpPr>
          <p:cNvPr id="3" name="Title 2"/>
          <p:cNvSpPr>
            <a:spLocks noGrp="1"/>
          </p:cNvSpPr>
          <p:nvPr>
            <p:ph type="title"/>
          </p:nvPr>
        </p:nvSpPr>
        <p:spPr/>
        <p:txBody>
          <a:bodyPr>
            <a:normAutofit/>
          </a:bodyPr>
          <a:lstStyle/>
          <a:p>
            <a:r>
              <a:rPr lang="en-US" dirty="0" err="1"/>
              <a:t>Délka</a:t>
            </a:r>
            <a:r>
              <a:rPr lang="en-US" dirty="0"/>
              <a:t> </a:t>
            </a:r>
            <a:r>
              <a:rPr lang="en-US" dirty="0" err="1"/>
              <a:t>hospitalizac</a:t>
            </a:r>
            <a:r>
              <a:rPr lang="cs-CZ" dirty="0"/>
              <a:t>í </a:t>
            </a:r>
            <a:r>
              <a:rPr lang="en-US" dirty="0"/>
              <a:t>– </a:t>
            </a:r>
            <a:r>
              <a:rPr lang="en-US" dirty="0" err="1"/>
              <a:t>vývoj</a:t>
            </a:r>
            <a:r>
              <a:rPr lang="en-US" dirty="0"/>
              <a:t> v </a:t>
            </a:r>
            <a:r>
              <a:rPr lang="en-US" dirty="0" err="1"/>
              <a:t>čase</a:t>
            </a:r>
            <a:r>
              <a:rPr lang="cs-CZ" dirty="0"/>
              <a:t> ve srovnání LBK a ČR </a:t>
            </a:r>
            <a:endParaRPr lang="en-US" dirty="0"/>
          </a:p>
        </p:txBody>
      </p:sp>
      <p:sp>
        <p:nvSpPr>
          <p:cNvPr id="39" name="TextBox 20">
            <a:extLst>
              <a:ext uri="{FF2B5EF4-FFF2-40B4-BE49-F238E27FC236}">
                <a16:creationId xmlns:a16="http://schemas.microsoft.com/office/drawing/2014/main" id="{90D4E924-2F31-499E-BB60-63B6AEAB91C6}"/>
              </a:ext>
            </a:extLst>
          </p:cNvPr>
          <p:cNvSpPr txBox="1"/>
          <p:nvPr/>
        </p:nvSpPr>
        <p:spPr>
          <a:xfrm>
            <a:off x="6094266" y="1157652"/>
            <a:ext cx="1157689" cy="261610"/>
          </a:xfrm>
          <a:prstGeom prst="rect">
            <a:avLst/>
          </a:prstGeom>
          <a:noFill/>
        </p:spPr>
        <p:txBody>
          <a:bodyPr wrap="none" rtlCol="0">
            <a:spAutoFit/>
          </a:bodyPr>
          <a:lstStyle/>
          <a:p>
            <a:r>
              <a:rPr lang="cs-CZ" sz="1100" dirty="0"/>
              <a:t>Hospitalizace (%)</a:t>
            </a:r>
            <a:endParaRPr lang="en-US" sz="1100" dirty="0"/>
          </a:p>
        </p:txBody>
      </p:sp>
      <p:sp>
        <p:nvSpPr>
          <p:cNvPr id="40" name="TextovéPole 39">
            <a:extLst>
              <a:ext uri="{FF2B5EF4-FFF2-40B4-BE49-F238E27FC236}">
                <a16:creationId xmlns:a16="http://schemas.microsoft.com/office/drawing/2014/main" id="{D0A5A0F5-5513-417F-BF4B-847853683E25}"/>
              </a:ext>
            </a:extLst>
          </p:cNvPr>
          <p:cNvSpPr txBox="1"/>
          <p:nvPr/>
        </p:nvSpPr>
        <p:spPr>
          <a:xfrm>
            <a:off x="8367778" y="861941"/>
            <a:ext cx="1894285" cy="369332"/>
          </a:xfrm>
          <a:prstGeom prst="rect">
            <a:avLst/>
          </a:prstGeom>
          <a:noFill/>
        </p:spPr>
        <p:txBody>
          <a:bodyPr wrap="square" rtlCol="0">
            <a:spAutoFit/>
          </a:bodyPr>
          <a:lstStyle/>
          <a:p>
            <a:r>
              <a:rPr lang="cs-CZ" dirty="0"/>
              <a:t>Česká republika</a:t>
            </a:r>
          </a:p>
        </p:txBody>
      </p:sp>
      <p:graphicFrame>
        <p:nvGraphicFramePr>
          <p:cNvPr id="28" name="Table 6">
            <a:extLst>
              <a:ext uri="{FF2B5EF4-FFF2-40B4-BE49-F238E27FC236}">
                <a16:creationId xmlns:a16="http://schemas.microsoft.com/office/drawing/2014/main" id="{12694F3F-D02E-46DC-A5D1-07B010DBE2C3}"/>
              </a:ext>
            </a:extLst>
          </p:cNvPr>
          <p:cNvGraphicFramePr>
            <a:graphicFrameLocks noGrp="1"/>
          </p:cNvGraphicFramePr>
          <p:nvPr>
            <p:extLst>
              <p:ext uri="{D42A27DB-BD31-4B8C-83A1-F6EECF244321}">
                <p14:modId xmlns:p14="http://schemas.microsoft.com/office/powerpoint/2010/main" val="1106196287"/>
              </p:ext>
            </p:extLst>
          </p:nvPr>
        </p:nvGraphicFramePr>
        <p:xfrm>
          <a:off x="6098361" y="1067696"/>
          <a:ext cx="5625556" cy="5737797"/>
        </p:xfrm>
        <a:graphic>
          <a:graphicData uri="http://schemas.openxmlformats.org/drawingml/2006/table">
            <a:tbl>
              <a:tblPr>
                <a:tableStyleId>{5C22544A-7EE6-4342-B048-85BDC9FD1C3A}</a:tableStyleId>
              </a:tblPr>
              <a:tblGrid>
                <a:gridCol w="906368">
                  <a:extLst>
                    <a:ext uri="{9D8B030D-6E8A-4147-A177-3AD203B41FA5}">
                      <a16:colId xmlns:a16="http://schemas.microsoft.com/office/drawing/2014/main" val="1083909627"/>
                    </a:ext>
                  </a:extLst>
                </a:gridCol>
                <a:gridCol w="3476218">
                  <a:extLst>
                    <a:ext uri="{9D8B030D-6E8A-4147-A177-3AD203B41FA5}">
                      <a16:colId xmlns:a16="http://schemas.microsoft.com/office/drawing/2014/main" val="1986877814"/>
                    </a:ext>
                  </a:extLst>
                </a:gridCol>
                <a:gridCol w="609548">
                  <a:extLst>
                    <a:ext uri="{9D8B030D-6E8A-4147-A177-3AD203B41FA5}">
                      <a16:colId xmlns:a16="http://schemas.microsoft.com/office/drawing/2014/main" val="2164060661"/>
                    </a:ext>
                  </a:extLst>
                </a:gridCol>
                <a:gridCol w="262551">
                  <a:extLst>
                    <a:ext uri="{9D8B030D-6E8A-4147-A177-3AD203B41FA5}">
                      <a16:colId xmlns:a16="http://schemas.microsoft.com/office/drawing/2014/main" val="2726991899"/>
                    </a:ext>
                  </a:extLst>
                </a:gridCol>
                <a:gridCol w="370871">
                  <a:extLst>
                    <a:ext uri="{9D8B030D-6E8A-4147-A177-3AD203B41FA5}">
                      <a16:colId xmlns:a16="http://schemas.microsoft.com/office/drawing/2014/main" val="1056689632"/>
                    </a:ext>
                  </a:extLst>
                </a:gridCol>
              </a:tblGrid>
              <a:tr h="401805">
                <a:tc>
                  <a:txBody>
                    <a:bodyPr/>
                    <a:lstStyle/>
                    <a:p>
                      <a:pPr algn="ctr" fontAlgn="b"/>
                      <a:endParaRPr lang="en-US" sz="900" b="0" i="0" u="none" strike="noStrike" dirty="0">
                        <a:solidFill>
                          <a:srgbClr val="333399"/>
                        </a:solidFill>
                        <a:effectLst/>
                        <a:latin typeface="+mj-lt"/>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dirty="0">
                        <a:solidFill>
                          <a:srgbClr val="000000"/>
                        </a:solidFill>
                        <a:effectLst/>
                        <a:latin typeface="+mj-lt"/>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en-US" sz="900" b="1" u="none" strike="noStrike" dirty="0">
                          <a:effectLst/>
                          <a:latin typeface="+mj-lt"/>
                        </a:rPr>
                        <a:t>N</a:t>
                      </a:r>
                      <a:endParaRPr lang="en-US" sz="900" b="1" i="0" u="none" strike="noStrike" dirty="0">
                        <a:solidFill>
                          <a:srgbClr val="000000"/>
                        </a:solidFill>
                        <a:effectLst/>
                        <a:latin typeface="+mj-lt"/>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en-US" sz="900" b="1" u="none" strike="noStrike" dirty="0" err="1">
                          <a:effectLst/>
                          <a:latin typeface="+mj-lt"/>
                        </a:rPr>
                        <a:t>Průměr</a:t>
                      </a:r>
                      <a:endParaRPr lang="en-US" sz="900" b="1" i="0" u="none" strike="noStrike" dirty="0">
                        <a:solidFill>
                          <a:srgbClr val="000000"/>
                        </a:solidFill>
                        <a:effectLst/>
                        <a:latin typeface="+mj-lt"/>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en-US" sz="900" b="1" u="none" strike="noStrike" dirty="0" err="1">
                          <a:effectLst/>
                          <a:latin typeface="+mj-lt"/>
                        </a:rPr>
                        <a:t>Medián</a:t>
                      </a:r>
                      <a:endParaRPr lang="en-US" sz="900" b="1" i="0" u="none" strike="noStrike" dirty="0">
                        <a:solidFill>
                          <a:srgbClr val="000000"/>
                        </a:solidFill>
                        <a:effectLst/>
                        <a:latin typeface="+mj-lt"/>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39715000"/>
                  </a:ext>
                </a:extLst>
              </a:tr>
              <a:tr h="222333">
                <a:tc rowSpan="11">
                  <a:txBody>
                    <a:bodyPr/>
                    <a:lstStyle/>
                    <a:p>
                      <a:pPr algn="l" fontAlgn="b"/>
                      <a:r>
                        <a:rPr lang="en-US" sz="900" b="1" u="none" strike="noStrike" dirty="0" err="1">
                          <a:solidFill>
                            <a:schemeClr val="tx1"/>
                          </a:solidFill>
                          <a:effectLst/>
                          <a:latin typeface="+mj-lt"/>
                        </a:rPr>
                        <a:t>Akutn</a:t>
                      </a:r>
                      <a:r>
                        <a:rPr lang="cs-CZ" sz="900" b="1" u="none" strike="noStrike" dirty="0">
                          <a:solidFill>
                            <a:schemeClr val="tx1"/>
                          </a:solidFill>
                          <a:effectLst/>
                          <a:latin typeface="+mj-lt"/>
                        </a:rPr>
                        <a:t>í hospitalizace</a:t>
                      </a:r>
                      <a:endParaRPr lang="en-US" sz="900" b="1" i="0" u="none" strike="noStrike" dirty="0">
                        <a:solidFill>
                          <a:schemeClr val="tx1"/>
                        </a:solidFill>
                        <a:effectLst/>
                        <a:latin typeface="+mj-lt"/>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dirty="0">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Arial" panose="020B0604020202020204" pitchFamily="34" charset="0"/>
                        </a:rPr>
                        <a:t>2 118 117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6,8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66811178"/>
                  </a:ext>
                </a:extLst>
              </a:tr>
              <a:tr h="222333">
                <a:tc vMerge="1">
                  <a:txBody>
                    <a:bodyPr/>
                    <a:lstStyle/>
                    <a:p>
                      <a:endParaRPr lang="en-US"/>
                    </a:p>
                  </a:txBody>
                  <a:tcPr/>
                </a:tc>
                <a:tc>
                  <a:txBody>
                    <a:bodyPr/>
                    <a:lstStyle/>
                    <a:p>
                      <a:pPr algn="ctr" fontAlgn="b"/>
                      <a:endParaRPr lang="en-US" sz="900" b="0" i="0" u="none" strike="noStrike" dirty="0">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2 099 353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6,6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80195823"/>
                  </a:ext>
                </a:extLst>
              </a:tr>
              <a:tr h="222333">
                <a:tc vMerge="1">
                  <a:txBody>
                    <a:bodyPr/>
                    <a:lstStyle/>
                    <a:p>
                      <a:endParaRPr lang="en-US"/>
                    </a:p>
                  </a:txBody>
                  <a:tcPr/>
                </a:tc>
                <a:tc>
                  <a:txBody>
                    <a:bodyPr/>
                    <a:lstStyle/>
                    <a:p>
                      <a:pPr algn="ctr" fontAlgn="b"/>
                      <a:endParaRPr lang="en-US" sz="900" b="0" i="0" u="none" strike="noStrike" dirty="0">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2 085 614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6,5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70505574"/>
                  </a:ext>
                </a:extLst>
              </a:tr>
              <a:tr h="222333">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2 057 389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6,4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83567164"/>
                  </a:ext>
                </a:extLst>
              </a:tr>
              <a:tr h="222333">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2 022 411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6,2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97173218"/>
                  </a:ext>
                </a:extLst>
              </a:tr>
              <a:tr h="222333">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2 055 125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6,0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63206971"/>
                  </a:ext>
                </a:extLst>
              </a:tr>
              <a:tr h="222333">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2 060 196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29057431"/>
                  </a:ext>
                </a:extLst>
              </a:tr>
              <a:tr h="222333">
                <a:tc vMerge="1">
                  <a:txBody>
                    <a:bodyPr/>
                    <a:lstStyle/>
                    <a:p>
                      <a:endParaRPr lang="en-US"/>
                    </a:p>
                  </a:txBody>
                  <a:tcPr/>
                </a:tc>
                <a:tc>
                  <a:txBody>
                    <a:bodyPr/>
                    <a:lstStyle/>
                    <a:p>
                      <a:pPr algn="ctr" fontAlgn="b"/>
                      <a:endParaRPr lang="en-US" sz="900" b="0" i="0" u="none" strike="noStrike" dirty="0">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2 084 181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26313190"/>
                  </a:ext>
                </a:extLst>
              </a:tr>
              <a:tr h="222333">
                <a:tc vMerge="1">
                  <a:txBody>
                    <a:bodyPr/>
                    <a:lstStyle/>
                    <a:p>
                      <a:endParaRPr lang="en-US"/>
                    </a:p>
                  </a:txBody>
                  <a:tcPr/>
                </a:tc>
                <a:tc>
                  <a:txBody>
                    <a:bodyPr/>
                    <a:lstStyle/>
                    <a:p>
                      <a:pPr algn="ctr" fontAlgn="b"/>
                      <a:endParaRPr lang="en-US" sz="900" b="0" i="0" u="none" strike="noStrike" dirty="0">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2 063 065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18257617"/>
                  </a:ext>
                </a:extLst>
              </a:tr>
              <a:tr h="222333">
                <a:tc vMerge="1">
                  <a:txBody>
                    <a:bodyPr/>
                    <a:lstStyle/>
                    <a:p>
                      <a:endParaRPr lang="en-US"/>
                    </a:p>
                  </a:txBody>
                  <a:tcPr/>
                </a:tc>
                <a:tc>
                  <a:txBody>
                    <a:bodyPr/>
                    <a:lstStyle/>
                    <a:p>
                      <a:pPr algn="ctr" fontAlgn="b"/>
                      <a:endParaRPr lang="en-US" sz="900" b="0" i="0" u="none" strike="noStrike" dirty="0">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2 047 432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54802431"/>
                  </a:ext>
                </a:extLst>
              </a:tr>
              <a:tr h="222333">
                <a:tc vMerge="1">
                  <a:txBody>
                    <a:bodyPr/>
                    <a:lstStyle/>
                    <a:p>
                      <a:endParaRPr lang="en-US"/>
                    </a:p>
                  </a:txBody>
                  <a:tcPr/>
                </a:tc>
                <a:tc>
                  <a:txBody>
                    <a:bodyPr/>
                    <a:lstStyle/>
                    <a:p>
                      <a:pPr algn="ctr" fontAlgn="b"/>
                      <a:endParaRPr lang="en-US" sz="900" b="0" i="0" u="none" strike="noStrike" dirty="0">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2 015 079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3657337"/>
                  </a:ext>
                </a:extLst>
              </a:tr>
              <a:tr h="222333">
                <a:tc>
                  <a:txBody>
                    <a:bodyPr/>
                    <a:lstStyle/>
                    <a:p>
                      <a:pPr algn="l" fontAlgn="t"/>
                      <a:endParaRPr lang="en-US" sz="900" b="1" i="0" u="none" strike="noStrike" dirty="0">
                        <a:solidFill>
                          <a:schemeClr val="tx1"/>
                        </a:solidFill>
                        <a:effectLst/>
                        <a:latin typeface="+mj-lt"/>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dirty="0">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1 999 367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77256055"/>
                  </a:ext>
                </a:extLst>
              </a:tr>
              <a:tr h="222333">
                <a:tc rowSpan="11">
                  <a:txBody>
                    <a:bodyPr/>
                    <a:lstStyle/>
                    <a:p>
                      <a:pPr algn="l" fontAlgn="t"/>
                      <a:r>
                        <a:rPr lang="cs-CZ" sz="900" b="1" u="none" strike="noStrike" dirty="0">
                          <a:solidFill>
                            <a:schemeClr val="tx1"/>
                          </a:solidFill>
                          <a:effectLst/>
                          <a:latin typeface="+mj-lt"/>
                        </a:rPr>
                        <a:t>Následné hospitalizace</a:t>
                      </a:r>
                    </a:p>
                    <a:p>
                      <a:pPr algn="l" fontAlgn="t"/>
                      <a:r>
                        <a:rPr lang="cs-CZ" sz="900" b="1" i="0" u="none" strike="noStrike" dirty="0">
                          <a:solidFill>
                            <a:schemeClr val="tx1"/>
                          </a:solidFill>
                          <a:effectLst/>
                          <a:latin typeface="+mj-lt"/>
                        </a:rPr>
                        <a:t>a</a:t>
                      </a:r>
                    </a:p>
                    <a:p>
                      <a:pPr algn="l" fontAlgn="t"/>
                      <a:r>
                        <a:rPr lang="cs-CZ" sz="900" b="1" i="0" u="none" strike="noStrike" dirty="0">
                          <a:solidFill>
                            <a:schemeClr val="tx1"/>
                          </a:solidFill>
                          <a:effectLst/>
                          <a:latin typeface="+mj-lt"/>
                        </a:rPr>
                        <a:t>hospitalizace</a:t>
                      </a:r>
                      <a:r>
                        <a:rPr lang="cs-CZ" sz="900" b="1" i="0" u="none" strike="noStrike" baseline="0" dirty="0">
                          <a:solidFill>
                            <a:schemeClr val="tx1"/>
                          </a:solidFill>
                          <a:effectLst/>
                          <a:latin typeface="+mj-lt"/>
                        </a:rPr>
                        <a:t> dlouhodobé péče</a:t>
                      </a:r>
                      <a:endParaRPr lang="en-US" sz="900" b="1" i="0" u="none" strike="noStrike" dirty="0">
                        <a:solidFill>
                          <a:schemeClr val="tx1"/>
                        </a:solidFill>
                        <a:effectLst/>
                        <a:latin typeface="+mj-lt"/>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156 903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55,2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29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322275"/>
                  </a:ext>
                </a:extLst>
              </a:tr>
              <a:tr h="222333">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156 161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55,2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28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44855464"/>
                  </a:ext>
                </a:extLst>
              </a:tr>
              <a:tr h="222333">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160 657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53,7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29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02117678"/>
                  </a:ext>
                </a:extLst>
              </a:tr>
              <a:tr h="222333">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167 556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53,5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28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02163562"/>
                  </a:ext>
                </a:extLst>
              </a:tr>
              <a:tr h="222333">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171 074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53,8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28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28189887"/>
                  </a:ext>
                </a:extLst>
              </a:tr>
              <a:tr h="222333">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168 434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53,4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28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40591964"/>
                  </a:ext>
                </a:extLst>
              </a:tr>
              <a:tr h="222333">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169 714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52,2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29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74984478"/>
                  </a:ext>
                </a:extLst>
              </a:tr>
              <a:tr h="222333">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177 095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50,9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28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01492895"/>
                  </a:ext>
                </a:extLst>
              </a:tr>
              <a:tr h="222333">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174 050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50,6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29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99432608"/>
                  </a:ext>
                </a:extLst>
              </a:tr>
              <a:tr h="222333">
                <a:tc vMerge="1">
                  <a:txBody>
                    <a:bodyPr/>
                    <a:lstStyle/>
                    <a:p>
                      <a:endParaRPr lang="en-US"/>
                    </a:p>
                  </a:txBody>
                  <a:tcPr/>
                </a:tc>
                <a:tc>
                  <a:txBody>
                    <a:bodyPr/>
                    <a:lstStyle/>
                    <a:p>
                      <a:endParaRPr lang="en-US" sz="900">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175 532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50,1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28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67240321"/>
                  </a:ext>
                </a:extLst>
              </a:tr>
              <a:tr h="222333">
                <a:tc vMerge="1">
                  <a:txBody>
                    <a:bodyPr/>
                    <a:lstStyle/>
                    <a:p>
                      <a:endParaRPr lang="en-US"/>
                    </a:p>
                  </a:txBody>
                  <a:tcPr/>
                </a:tc>
                <a:tc>
                  <a:txBody>
                    <a:bodyPr/>
                    <a:lstStyle/>
                    <a:p>
                      <a:pPr algn="ctr" fontAlgn="b"/>
                      <a:endParaRPr lang="en-US" sz="900" b="0" i="0" u="none" strike="noStrike" dirty="0">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176 282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51,0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29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99902984"/>
                  </a:ext>
                </a:extLst>
              </a:tr>
              <a:tr h="222333">
                <a:tc>
                  <a:txBody>
                    <a:bodyPr/>
                    <a:lstStyle/>
                    <a:p>
                      <a:pPr algn="l" fontAlgn="t"/>
                      <a:endParaRPr lang="en-US" sz="900" b="1" i="0" u="none" strike="noStrike" dirty="0">
                        <a:solidFill>
                          <a:schemeClr val="tx1"/>
                        </a:solidFill>
                        <a:effectLst/>
                        <a:latin typeface="+mj-lt"/>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dirty="0">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178 249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50,6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Arial" panose="020B0604020202020204" pitchFamily="34" charset="0"/>
                        </a:rPr>
                        <a:t>28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1155787"/>
                  </a:ext>
                </a:extLst>
              </a:tr>
            </a:tbl>
          </a:graphicData>
        </a:graphic>
      </p:graphicFrame>
      <p:graphicFrame>
        <p:nvGraphicFramePr>
          <p:cNvPr id="32" name="Chart 19">
            <a:extLst>
              <a:ext uri="{FF2B5EF4-FFF2-40B4-BE49-F238E27FC236}">
                <a16:creationId xmlns:a16="http://schemas.microsoft.com/office/drawing/2014/main" id="{55E1F2C4-4DE3-4B7C-B92A-BAE511B34495}"/>
              </a:ext>
            </a:extLst>
          </p:cNvPr>
          <p:cNvGraphicFramePr/>
          <p:nvPr>
            <p:extLst>
              <p:ext uri="{D42A27DB-BD31-4B8C-83A1-F6EECF244321}">
                <p14:modId xmlns:p14="http://schemas.microsoft.com/office/powerpoint/2010/main" val="2850520163"/>
              </p:ext>
            </p:extLst>
          </p:nvPr>
        </p:nvGraphicFramePr>
        <p:xfrm>
          <a:off x="6846607" y="1199179"/>
          <a:ext cx="3775045" cy="5694763"/>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34" name="Table 6">
            <a:extLst>
              <a:ext uri="{FF2B5EF4-FFF2-40B4-BE49-F238E27FC236}">
                <a16:creationId xmlns:a16="http://schemas.microsoft.com/office/drawing/2014/main" id="{F451457E-D76D-4313-8EC9-21538D02675C}"/>
              </a:ext>
            </a:extLst>
          </p:cNvPr>
          <p:cNvGraphicFramePr>
            <a:graphicFrameLocks noGrp="1"/>
          </p:cNvGraphicFramePr>
          <p:nvPr>
            <p:extLst/>
          </p:nvPr>
        </p:nvGraphicFramePr>
        <p:xfrm>
          <a:off x="79310" y="1069201"/>
          <a:ext cx="5625556" cy="5737797"/>
        </p:xfrm>
        <a:graphic>
          <a:graphicData uri="http://schemas.openxmlformats.org/drawingml/2006/table">
            <a:tbl>
              <a:tblPr>
                <a:tableStyleId>{5C22544A-7EE6-4342-B048-85BDC9FD1C3A}</a:tableStyleId>
              </a:tblPr>
              <a:tblGrid>
                <a:gridCol w="906368">
                  <a:extLst>
                    <a:ext uri="{9D8B030D-6E8A-4147-A177-3AD203B41FA5}">
                      <a16:colId xmlns:a16="http://schemas.microsoft.com/office/drawing/2014/main" val="1083909627"/>
                    </a:ext>
                  </a:extLst>
                </a:gridCol>
                <a:gridCol w="3476218">
                  <a:extLst>
                    <a:ext uri="{9D8B030D-6E8A-4147-A177-3AD203B41FA5}">
                      <a16:colId xmlns:a16="http://schemas.microsoft.com/office/drawing/2014/main" val="1986877814"/>
                    </a:ext>
                  </a:extLst>
                </a:gridCol>
                <a:gridCol w="476247">
                  <a:extLst>
                    <a:ext uri="{9D8B030D-6E8A-4147-A177-3AD203B41FA5}">
                      <a16:colId xmlns:a16="http://schemas.microsoft.com/office/drawing/2014/main" val="2164060661"/>
                    </a:ext>
                  </a:extLst>
                </a:gridCol>
                <a:gridCol w="388053">
                  <a:extLst>
                    <a:ext uri="{9D8B030D-6E8A-4147-A177-3AD203B41FA5}">
                      <a16:colId xmlns:a16="http://schemas.microsoft.com/office/drawing/2014/main" val="2726991899"/>
                    </a:ext>
                  </a:extLst>
                </a:gridCol>
                <a:gridCol w="378670">
                  <a:extLst>
                    <a:ext uri="{9D8B030D-6E8A-4147-A177-3AD203B41FA5}">
                      <a16:colId xmlns:a16="http://schemas.microsoft.com/office/drawing/2014/main" val="1056689632"/>
                    </a:ext>
                  </a:extLst>
                </a:gridCol>
              </a:tblGrid>
              <a:tr h="401805">
                <a:tc>
                  <a:txBody>
                    <a:bodyPr/>
                    <a:lstStyle/>
                    <a:p>
                      <a:pPr algn="ctr" fontAlgn="b"/>
                      <a:endParaRPr lang="en-US" sz="900" b="0" i="0" u="none" strike="noStrike" dirty="0">
                        <a:solidFill>
                          <a:srgbClr val="333399"/>
                        </a:solidFill>
                        <a:effectLst/>
                        <a:latin typeface="+mj-lt"/>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dirty="0">
                        <a:solidFill>
                          <a:srgbClr val="000000"/>
                        </a:solidFill>
                        <a:effectLst/>
                        <a:latin typeface="+mj-lt"/>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en-US" sz="900" b="1" u="none" strike="noStrike" dirty="0">
                          <a:effectLst/>
                          <a:latin typeface="+mj-lt"/>
                        </a:rPr>
                        <a:t>N</a:t>
                      </a:r>
                      <a:endParaRPr lang="en-US" sz="900" b="1" i="0" u="none" strike="noStrike" dirty="0">
                        <a:solidFill>
                          <a:srgbClr val="000000"/>
                        </a:solidFill>
                        <a:effectLst/>
                        <a:latin typeface="+mj-lt"/>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en-US" sz="900" b="1" u="none" strike="noStrike" dirty="0" err="1">
                          <a:effectLst/>
                          <a:latin typeface="+mj-lt"/>
                        </a:rPr>
                        <a:t>Průměr</a:t>
                      </a:r>
                      <a:endParaRPr lang="en-US" sz="900" b="1" i="0" u="none" strike="noStrike" dirty="0">
                        <a:solidFill>
                          <a:srgbClr val="000000"/>
                        </a:solidFill>
                        <a:effectLst/>
                        <a:latin typeface="+mj-lt"/>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en-US" sz="900" b="1" u="none" strike="noStrike" dirty="0" err="1">
                          <a:effectLst/>
                          <a:latin typeface="+mj-lt"/>
                        </a:rPr>
                        <a:t>Medián</a:t>
                      </a:r>
                      <a:endParaRPr lang="en-US" sz="900" b="1" i="0" u="none" strike="noStrike" dirty="0">
                        <a:solidFill>
                          <a:srgbClr val="000000"/>
                        </a:solidFill>
                        <a:effectLst/>
                        <a:latin typeface="+mj-lt"/>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39715000"/>
                  </a:ext>
                </a:extLst>
              </a:tr>
              <a:tr h="222333">
                <a:tc rowSpan="11">
                  <a:txBody>
                    <a:bodyPr/>
                    <a:lstStyle/>
                    <a:p>
                      <a:pPr algn="l" fontAlgn="b"/>
                      <a:r>
                        <a:rPr lang="en-US" sz="900" b="1" u="none" strike="noStrike" dirty="0" err="1">
                          <a:solidFill>
                            <a:schemeClr val="tx1"/>
                          </a:solidFill>
                          <a:effectLst/>
                          <a:latin typeface="+mj-lt"/>
                        </a:rPr>
                        <a:t>Akutn</a:t>
                      </a:r>
                      <a:r>
                        <a:rPr lang="cs-CZ" sz="900" b="1" u="none" strike="noStrike" dirty="0">
                          <a:solidFill>
                            <a:schemeClr val="tx1"/>
                          </a:solidFill>
                          <a:effectLst/>
                          <a:latin typeface="+mj-lt"/>
                        </a:rPr>
                        <a:t>í hospitalizace</a:t>
                      </a:r>
                      <a:endParaRPr lang="en-US" sz="900" b="1" i="0" u="none" strike="noStrike" dirty="0">
                        <a:solidFill>
                          <a:schemeClr val="tx1"/>
                        </a:solidFill>
                        <a:effectLst/>
                        <a:latin typeface="+mj-lt"/>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dirty="0">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Arial" panose="020B0604020202020204" pitchFamily="34" charset="0"/>
                        </a:rPr>
                        <a:t>100 027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6,5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66811178"/>
                  </a:ext>
                </a:extLst>
              </a:tr>
              <a:tr h="222333">
                <a:tc vMerge="1">
                  <a:txBody>
                    <a:bodyPr/>
                    <a:lstStyle/>
                    <a:p>
                      <a:endParaRPr lang="en-US"/>
                    </a:p>
                  </a:txBody>
                  <a:tcPr/>
                </a:tc>
                <a:tc>
                  <a:txBody>
                    <a:bodyPr/>
                    <a:lstStyle/>
                    <a:p>
                      <a:pPr algn="ctr" fontAlgn="b"/>
                      <a:endParaRPr lang="en-US" sz="900" b="0" i="0" u="none" strike="noStrike" dirty="0">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100 547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6,3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80195823"/>
                  </a:ext>
                </a:extLst>
              </a:tr>
              <a:tr h="222333">
                <a:tc vMerge="1">
                  <a:txBody>
                    <a:bodyPr/>
                    <a:lstStyle/>
                    <a:p>
                      <a:endParaRPr lang="en-US"/>
                    </a:p>
                  </a:txBody>
                  <a:tcPr/>
                </a:tc>
                <a:tc>
                  <a:txBody>
                    <a:bodyPr/>
                    <a:lstStyle/>
                    <a:p>
                      <a:pPr algn="ctr" fontAlgn="b"/>
                      <a:endParaRPr lang="en-US" sz="900" b="0" i="0" u="none" strike="noStrike" dirty="0">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100 103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6,4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70505574"/>
                  </a:ext>
                </a:extLst>
              </a:tr>
              <a:tr h="222333">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99 937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6,4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83567164"/>
                  </a:ext>
                </a:extLst>
              </a:tr>
              <a:tr h="222333">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98 788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6,1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97173218"/>
                  </a:ext>
                </a:extLst>
              </a:tr>
              <a:tr h="222333">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98 639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63206971"/>
                  </a:ext>
                </a:extLst>
              </a:tr>
              <a:tr h="222333">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94 987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29057431"/>
                  </a:ext>
                </a:extLst>
              </a:tr>
              <a:tr h="222333">
                <a:tc vMerge="1">
                  <a:txBody>
                    <a:bodyPr/>
                    <a:lstStyle/>
                    <a:p>
                      <a:endParaRPr lang="en-US"/>
                    </a:p>
                  </a:txBody>
                  <a:tcPr/>
                </a:tc>
                <a:tc>
                  <a:txBody>
                    <a:bodyPr/>
                    <a:lstStyle/>
                    <a:p>
                      <a:pPr algn="ctr" fontAlgn="b"/>
                      <a:endParaRPr lang="en-US" sz="900" b="0" i="0" u="none" strike="noStrike" dirty="0">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94 925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26313190"/>
                  </a:ext>
                </a:extLst>
              </a:tr>
              <a:tr h="222333">
                <a:tc vMerge="1">
                  <a:txBody>
                    <a:bodyPr/>
                    <a:lstStyle/>
                    <a:p>
                      <a:endParaRPr lang="en-US"/>
                    </a:p>
                  </a:txBody>
                  <a:tcPr/>
                </a:tc>
                <a:tc>
                  <a:txBody>
                    <a:bodyPr/>
                    <a:lstStyle/>
                    <a:p>
                      <a:pPr algn="ctr" fontAlgn="b"/>
                      <a:endParaRPr lang="en-US" sz="900" b="0" i="0" u="none" strike="noStrike" dirty="0">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90 533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18257617"/>
                  </a:ext>
                </a:extLst>
              </a:tr>
              <a:tr h="222333">
                <a:tc vMerge="1">
                  <a:txBody>
                    <a:bodyPr/>
                    <a:lstStyle/>
                    <a:p>
                      <a:endParaRPr lang="en-US"/>
                    </a:p>
                  </a:txBody>
                  <a:tcPr/>
                </a:tc>
                <a:tc>
                  <a:txBody>
                    <a:bodyPr/>
                    <a:lstStyle/>
                    <a:p>
                      <a:pPr algn="ctr" fontAlgn="b"/>
                      <a:endParaRPr lang="en-US" sz="900" b="0" i="0" u="none" strike="noStrike" dirty="0">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88 618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54802431"/>
                  </a:ext>
                </a:extLst>
              </a:tr>
              <a:tr h="222333">
                <a:tc vMerge="1">
                  <a:txBody>
                    <a:bodyPr/>
                    <a:lstStyle/>
                    <a:p>
                      <a:endParaRPr lang="en-US"/>
                    </a:p>
                  </a:txBody>
                  <a:tcPr/>
                </a:tc>
                <a:tc>
                  <a:txBody>
                    <a:bodyPr/>
                    <a:lstStyle/>
                    <a:p>
                      <a:pPr algn="ctr" fontAlgn="b"/>
                      <a:endParaRPr lang="en-US" sz="900" b="0" i="0" u="none" strike="noStrike" dirty="0">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88 035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3657337"/>
                  </a:ext>
                </a:extLst>
              </a:tr>
              <a:tr h="222333">
                <a:tc>
                  <a:txBody>
                    <a:bodyPr/>
                    <a:lstStyle/>
                    <a:p>
                      <a:pPr algn="l" fontAlgn="t"/>
                      <a:endParaRPr lang="en-US" sz="900" b="1" i="0" u="none" strike="noStrike" dirty="0">
                        <a:solidFill>
                          <a:schemeClr val="tx1"/>
                        </a:solidFill>
                        <a:effectLst/>
                        <a:latin typeface="+mj-lt"/>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dirty="0">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86 448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77256055"/>
                  </a:ext>
                </a:extLst>
              </a:tr>
              <a:tr h="222333">
                <a:tc rowSpan="11">
                  <a:txBody>
                    <a:bodyPr/>
                    <a:lstStyle/>
                    <a:p>
                      <a:pPr algn="l" fontAlgn="t"/>
                      <a:r>
                        <a:rPr lang="cs-CZ" sz="900" b="1" u="none" strike="noStrike" dirty="0">
                          <a:solidFill>
                            <a:schemeClr val="tx1"/>
                          </a:solidFill>
                          <a:effectLst/>
                          <a:latin typeface="+mj-lt"/>
                        </a:rPr>
                        <a:t>Následné hospitalizace</a:t>
                      </a:r>
                    </a:p>
                    <a:p>
                      <a:pPr algn="l" fontAlgn="t"/>
                      <a:r>
                        <a:rPr lang="cs-CZ" sz="900" b="1" i="0" u="none" strike="noStrike" dirty="0">
                          <a:solidFill>
                            <a:schemeClr val="tx1"/>
                          </a:solidFill>
                          <a:effectLst/>
                          <a:latin typeface="+mj-lt"/>
                        </a:rPr>
                        <a:t>a</a:t>
                      </a:r>
                    </a:p>
                    <a:p>
                      <a:pPr algn="l" fontAlgn="t"/>
                      <a:r>
                        <a:rPr lang="cs-CZ" sz="900" b="1" i="0" u="none" strike="noStrike" dirty="0">
                          <a:solidFill>
                            <a:schemeClr val="tx1"/>
                          </a:solidFill>
                          <a:effectLst/>
                          <a:latin typeface="+mj-lt"/>
                        </a:rPr>
                        <a:t>hospitalizace</a:t>
                      </a:r>
                      <a:r>
                        <a:rPr lang="cs-CZ" sz="900" b="1" i="0" u="none" strike="noStrike" baseline="0" dirty="0">
                          <a:solidFill>
                            <a:schemeClr val="tx1"/>
                          </a:solidFill>
                          <a:effectLst/>
                          <a:latin typeface="+mj-lt"/>
                        </a:rPr>
                        <a:t> dlouhodobé péče</a:t>
                      </a:r>
                      <a:endParaRPr lang="en-US" sz="900" b="1" i="0" u="none" strike="noStrike" dirty="0">
                        <a:solidFill>
                          <a:schemeClr val="tx1"/>
                        </a:solidFill>
                        <a:effectLst/>
                        <a:latin typeface="+mj-lt"/>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5 714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54,5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30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322275"/>
                  </a:ext>
                </a:extLst>
              </a:tr>
              <a:tr h="222333">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5 538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49,8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30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44855464"/>
                  </a:ext>
                </a:extLst>
              </a:tr>
              <a:tr h="222333">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5 425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53,7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31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02117678"/>
                  </a:ext>
                </a:extLst>
              </a:tr>
              <a:tr h="222333">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5 932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49,3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28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02163562"/>
                  </a:ext>
                </a:extLst>
              </a:tr>
              <a:tr h="222333">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5 687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49,7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29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28189887"/>
                  </a:ext>
                </a:extLst>
              </a:tr>
              <a:tr h="222333">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5 871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52,1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30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40591964"/>
                  </a:ext>
                </a:extLst>
              </a:tr>
              <a:tr h="222333">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6 069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49,6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31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74984478"/>
                  </a:ext>
                </a:extLst>
              </a:tr>
              <a:tr h="222333">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6 315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49,0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31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01492895"/>
                  </a:ext>
                </a:extLst>
              </a:tr>
              <a:tr h="222333">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6 357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53,0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30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99432608"/>
                  </a:ext>
                </a:extLst>
              </a:tr>
              <a:tr h="222333">
                <a:tc vMerge="1">
                  <a:txBody>
                    <a:bodyPr/>
                    <a:lstStyle/>
                    <a:p>
                      <a:endParaRPr lang="en-US"/>
                    </a:p>
                  </a:txBody>
                  <a:tcPr/>
                </a:tc>
                <a:tc>
                  <a:txBody>
                    <a:bodyPr/>
                    <a:lstStyle/>
                    <a:p>
                      <a:endParaRPr lang="en-US" sz="900">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6 621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50,0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29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67240321"/>
                  </a:ext>
                </a:extLst>
              </a:tr>
              <a:tr h="222333">
                <a:tc vMerge="1">
                  <a:txBody>
                    <a:bodyPr/>
                    <a:lstStyle/>
                    <a:p>
                      <a:endParaRPr lang="en-US"/>
                    </a:p>
                  </a:txBody>
                  <a:tcPr/>
                </a:tc>
                <a:tc>
                  <a:txBody>
                    <a:bodyPr/>
                    <a:lstStyle/>
                    <a:p>
                      <a:pPr algn="ctr" fontAlgn="b"/>
                      <a:endParaRPr lang="en-US" sz="900" b="0" i="0" u="none" strike="noStrike" dirty="0">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6 815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60,2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30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99902984"/>
                  </a:ext>
                </a:extLst>
              </a:tr>
              <a:tr h="222333">
                <a:tc>
                  <a:txBody>
                    <a:bodyPr/>
                    <a:lstStyle/>
                    <a:p>
                      <a:pPr algn="l" fontAlgn="t"/>
                      <a:endParaRPr lang="en-US" sz="900" b="1" i="0" u="none" strike="noStrike" dirty="0">
                        <a:solidFill>
                          <a:schemeClr val="tx1"/>
                        </a:solidFill>
                        <a:effectLst/>
                        <a:latin typeface="+mj-lt"/>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dirty="0">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6 993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53,1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Arial" panose="020B0604020202020204" pitchFamily="34" charset="0"/>
                        </a:rPr>
                        <a:t>29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1155787"/>
                  </a:ext>
                </a:extLst>
              </a:tr>
            </a:tbl>
          </a:graphicData>
        </a:graphic>
      </p:graphicFrame>
      <p:graphicFrame>
        <p:nvGraphicFramePr>
          <p:cNvPr id="35" name="Chart 19">
            <a:extLst>
              <a:ext uri="{FF2B5EF4-FFF2-40B4-BE49-F238E27FC236}">
                <a16:creationId xmlns:a16="http://schemas.microsoft.com/office/drawing/2014/main" id="{E04AD949-C762-4E58-8B86-C0E9BD0651A0}"/>
              </a:ext>
            </a:extLst>
          </p:cNvPr>
          <p:cNvGraphicFramePr/>
          <p:nvPr>
            <p:extLst/>
          </p:nvPr>
        </p:nvGraphicFramePr>
        <p:xfrm>
          <a:off x="827556" y="1200684"/>
          <a:ext cx="3775045" cy="5694763"/>
        </p:xfrm>
        <a:graphic>
          <a:graphicData uri="http://schemas.openxmlformats.org/drawingml/2006/chart">
            <c:chart xmlns:c="http://schemas.openxmlformats.org/drawingml/2006/chart" xmlns:r="http://schemas.openxmlformats.org/officeDocument/2006/relationships" r:id="rId3"/>
          </a:graphicData>
        </a:graphic>
      </p:graphicFrame>
      <p:sp>
        <p:nvSpPr>
          <p:cNvPr id="36" name="TextovéPole 35">
            <a:extLst>
              <a:ext uri="{FF2B5EF4-FFF2-40B4-BE49-F238E27FC236}">
                <a16:creationId xmlns:a16="http://schemas.microsoft.com/office/drawing/2014/main" id="{27F59A2A-FBD2-4118-B400-B9515825C01F}"/>
              </a:ext>
            </a:extLst>
          </p:cNvPr>
          <p:cNvSpPr txBox="1"/>
          <p:nvPr/>
        </p:nvSpPr>
        <p:spPr>
          <a:xfrm>
            <a:off x="1868179" y="870931"/>
            <a:ext cx="2147144" cy="369332"/>
          </a:xfrm>
          <a:prstGeom prst="rect">
            <a:avLst/>
          </a:prstGeom>
          <a:noFill/>
        </p:spPr>
        <p:txBody>
          <a:bodyPr wrap="square" rtlCol="0">
            <a:spAutoFit/>
          </a:bodyPr>
          <a:lstStyle/>
          <a:p>
            <a:r>
              <a:rPr lang="cs-CZ" dirty="0"/>
              <a:t>Liberecký kraj</a:t>
            </a:r>
          </a:p>
        </p:txBody>
      </p:sp>
    </p:spTree>
    <p:extLst>
      <p:ext uri="{BB962C8B-B14F-4D97-AF65-F5344CB8AC3E}">
        <p14:creationId xmlns:p14="http://schemas.microsoft.com/office/powerpoint/2010/main" val="351022101"/>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 name="Graf 14">
            <a:extLst>
              <a:ext uri="{FF2B5EF4-FFF2-40B4-BE49-F238E27FC236}">
                <a16:creationId xmlns:a16="http://schemas.microsoft.com/office/drawing/2014/main" id="{08C8A966-4B8D-4171-8329-633BA8CBC06C}"/>
              </a:ext>
            </a:extLst>
          </p:cNvPr>
          <p:cNvGraphicFramePr/>
          <p:nvPr>
            <p:extLst>
              <p:ext uri="{D42A27DB-BD31-4B8C-83A1-F6EECF244321}">
                <p14:modId xmlns:p14="http://schemas.microsoft.com/office/powerpoint/2010/main" val="800045883"/>
              </p:ext>
            </p:extLst>
          </p:nvPr>
        </p:nvGraphicFramePr>
        <p:xfrm>
          <a:off x="4329538" y="1847004"/>
          <a:ext cx="3096512" cy="4350327"/>
        </p:xfrm>
        <a:graphic>
          <a:graphicData uri="http://schemas.openxmlformats.org/drawingml/2006/chart">
            <c:chart xmlns:c="http://schemas.openxmlformats.org/drawingml/2006/chart" xmlns:r="http://schemas.openxmlformats.org/officeDocument/2006/relationships" r:id="rId2"/>
          </a:graphicData>
        </a:graphic>
      </p:graphicFrame>
      <p:sp>
        <p:nvSpPr>
          <p:cNvPr id="7" name="TextBox 6"/>
          <p:cNvSpPr txBox="1"/>
          <p:nvPr/>
        </p:nvSpPr>
        <p:spPr>
          <a:xfrm>
            <a:off x="257558" y="653725"/>
            <a:ext cx="3298019" cy="523220"/>
          </a:xfrm>
          <a:prstGeom prst="rect">
            <a:avLst/>
          </a:prstGeom>
          <a:noFill/>
        </p:spPr>
        <p:txBody>
          <a:bodyPr wrap="none" rtlCol="0">
            <a:spAutoFit/>
          </a:bodyPr>
          <a:lstStyle/>
          <a:p>
            <a:r>
              <a:rPr lang="cs-CZ" sz="1400" dirty="0"/>
              <a:t>Zdroj: </a:t>
            </a:r>
            <a:r>
              <a:rPr lang="cs-CZ" sz="1400" kern="0" dirty="0">
                <a:solidFill>
                  <a:srgbClr val="000000"/>
                </a:solidFill>
              </a:rPr>
              <a:t>NRHOSP </a:t>
            </a:r>
            <a:r>
              <a:rPr lang="cs-CZ" sz="1400" kern="0" dirty="0"/>
              <a:t>2010 – 2018, </a:t>
            </a:r>
            <a:r>
              <a:rPr lang="cs-CZ" sz="1400" b="1" kern="0" dirty="0"/>
              <a:t>Liberecký kraj</a:t>
            </a:r>
          </a:p>
          <a:p>
            <a:r>
              <a:rPr lang="cs-CZ" sz="1400" kern="0" dirty="0">
                <a:solidFill>
                  <a:srgbClr val="000000"/>
                </a:solidFill>
              </a:rPr>
              <a:t>Průměrná délka akutních hospitalizací.</a:t>
            </a:r>
          </a:p>
        </p:txBody>
      </p:sp>
      <p:sp>
        <p:nvSpPr>
          <p:cNvPr id="8" name="TextBox 7"/>
          <p:cNvSpPr txBox="1"/>
          <p:nvPr/>
        </p:nvSpPr>
        <p:spPr>
          <a:xfrm>
            <a:off x="7663367" y="2371846"/>
            <a:ext cx="4223833" cy="2677656"/>
          </a:xfrm>
          <a:prstGeom prst="rect">
            <a:avLst/>
          </a:prstGeom>
          <a:noFill/>
          <a:ln>
            <a:noFill/>
          </a:ln>
        </p:spPr>
        <p:txBody>
          <a:bodyPr wrap="square" rtlCol="0">
            <a:spAutoFit/>
          </a:bodyPr>
          <a:lstStyle/>
          <a:p>
            <a:r>
              <a:rPr lang="cs-CZ" sz="1400" kern="0" dirty="0">
                <a:solidFill>
                  <a:srgbClr val="000000"/>
                </a:solidFill>
              </a:rPr>
              <a:t>V roce 2018 bylo celkem 1 999 367 akutních</a:t>
            </a:r>
          </a:p>
          <a:p>
            <a:r>
              <a:rPr lang="cs-CZ" sz="1400" kern="0" dirty="0"/>
              <a:t>hospitalizací s průměrnou délkou trvání 5,5 dní.</a:t>
            </a:r>
          </a:p>
          <a:p>
            <a:r>
              <a:rPr lang="cs-CZ" sz="1400" kern="0" dirty="0"/>
              <a:t>Délka hospitalizace vykazuje významně klesající trend, </a:t>
            </a:r>
          </a:p>
          <a:p>
            <a:r>
              <a:rPr lang="cs-CZ" sz="1400" kern="0" dirty="0"/>
              <a:t>Od roku 2010 se průměrná délka akutní hospitalizace </a:t>
            </a:r>
          </a:p>
          <a:p>
            <a:r>
              <a:rPr lang="cs-CZ" sz="1400" kern="0" dirty="0"/>
              <a:t>snížila o 0,9 dne. Hospitalizace u mužů jsou </a:t>
            </a:r>
          </a:p>
          <a:p>
            <a:r>
              <a:rPr lang="cs-CZ" sz="1400" kern="0" dirty="0"/>
              <a:t>v průměru o 0,4 dne delší než u žen.</a:t>
            </a:r>
          </a:p>
          <a:p>
            <a:endParaRPr lang="cs-CZ" sz="1400" kern="0" dirty="0"/>
          </a:p>
          <a:p>
            <a:r>
              <a:rPr lang="cs-CZ" sz="1400" kern="0" dirty="0"/>
              <a:t>V Libereckém kraji bylo v roce 2018 celkem </a:t>
            </a:r>
          </a:p>
          <a:p>
            <a:r>
              <a:rPr lang="cs-CZ" sz="1400" kern="0" dirty="0"/>
              <a:t>86 448 akutních hospitalizací s průměrnou délkou </a:t>
            </a:r>
          </a:p>
          <a:p>
            <a:r>
              <a:rPr lang="cs-CZ" sz="1400" kern="0" dirty="0"/>
              <a:t>trvání 5,5 dne. Délka hospitalizace vykazuje klesající trend.</a:t>
            </a:r>
          </a:p>
          <a:p>
            <a:endParaRPr lang="cs-CZ" sz="1400" kern="0" dirty="0">
              <a:solidFill>
                <a:srgbClr val="000000"/>
              </a:solidFill>
            </a:endParaRPr>
          </a:p>
        </p:txBody>
      </p:sp>
      <p:sp>
        <p:nvSpPr>
          <p:cNvPr id="2" name="TextovéPole 1">
            <a:extLst>
              <a:ext uri="{FF2B5EF4-FFF2-40B4-BE49-F238E27FC236}">
                <a16:creationId xmlns:a16="http://schemas.microsoft.com/office/drawing/2014/main" id="{0E5FB5F3-5461-48EE-BE9C-754F64FDF9BA}"/>
              </a:ext>
            </a:extLst>
          </p:cNvPr>
          <p:cNvSpPr txBox="1"/>
          <p:nvPr/>
        </p:nvSpPr>
        <p:spPr>
          <a:xfrm>
            <a:off x="116087" y="3129393"/>
            <a:ext cx="400110" cy="1352549"/>
          </a:xfrm>
          <a:prstGeom prst="rect">
            <a:avLst/>
          </a:prstGeom>
          <a:noFill/>
        </p:spPr>
        <p:txBody>
          <a:bodyPr vert="vert270" wrap="square" rtlCol="0">
            <a:spAutoFit/>
          </a:bodyPr>
          <a:lstStyle/>
          <a:p>
            <a:r>
              <a:rPr lang="cs-CZ" sz="1400" b="1" dirty="0"/>
              <a:t>Průměrná délka</a:t>
            </a:r>
          </a:p>
        </p:txBody>
      </p:sp>
      <p:sp>
        <p:nvSpPr>
          <p:cNvPr id="3" name="Title 2"/>
          <p:cNvSpPr>
            <a:spLocks noGrp="1"/>
          </p:cNvSpPr>
          <p:nvPr>
            <p:ph type="title"/>
          </p:nvPr>
        </p:nvSpPr>
        <p:spPr/>
        <p:txBody>
          <a:bodyPr>
            <a:normAutofit/>
          </a:bodyPr>
          <a:lstStyle/>
          <a:p>
            <a:r>
              <a:rPr lang="cs-CZ" dirty="0"/>
              <a:t>Průměrná d</a:t>
            </a:r>
            <a:r>
              <a:rPr lang="en-US" dirty="0" err="1"/>
              <a:t>élka</a:t>
            </a:r>
            <a:r>
              <a:rPr lang="en-US" dirty="0"/>
              <a:t> </a:t>
            </a:r>
            <a:r>
              <a:rPr lang="en-US" dirty="0" err="1"/>
              <a:t>akutních</a:t>
            </a:r>
            <a:r>
              <a:rPr lang="en-US" dirty="0"/>
              <a:t> </a:t>
            </a:r>
            <a:r>
              <a:rPr lang="en-US" dirty="0" err="1"/>
              <a:t>hospitalizací</a:t>
            </a:r>
            <a:r>
              <a:rPr lang="en-US" dirty="0"/>
              <a:t> </a:t>
            </a:r>
            <a:r>
              <a:rPr lang="cs-CZ" dirty="0"/>
              <a:t>– vývoj v čase</a:t>
            </a:r>
            <a:endParaRPr lang="en-US" dirty="0"/>
          </a:p>
        </p:txBody>
      </p:sp>
      <p:sp>
        <p:nvSpPr>
          <p:cNvPr id="14" name="TextovéPole 13">
            <a:extLst>
              <a:ext uri="{FF2B5EF4-FFF2-40B4-BE49-F238E27FC236}">
                <a16:creationId xmlns:a16="http://schemas.microsoft.com/office/drawing/2014/main" id="{0433F738-00E4-4C20-B10C-A004F3ABD822}"/>
              </a:ext>
            </a:extLst>
          </p:cNvPr>
          <p:cNvSpPr txBox="1"/>
          <p:nvPr/>
        </p:nvSpPr>
        <p:spPr>
          <a:xfrm>
            <a:off x="3930719" y="3138364"/>
            <a:ext cx="400110" cy="1352549"/>
          </a:xfrm>
          <a:prstGeom prst="rect">
            <a:avLst/>
          </a:prstGeom>
          <a:noFill/>
        </p:spPr>
        <p:txBody>
          <a:bodyPr vert="vert270" wrap="square" rtlCol="0">
            <a:spAutoFit/>
          </a:bodyPr>
          <a:lstStyle/>
          <a:p>
            <a:r>
              <a:rPr lang="cs-CZ" sz="1400" b="1" dirty="0"/>
              <a:t>Průměrná délka</a:t>
            </a:r>
          </a:p>
        </p:txBody>
      </p:sp>
      <p:sp>
        <p:nvSpPr>
          <p:cNvPr id="18" name="TextovéPole 17">
            <a:extLst>
              <a:ext uri="{FF2B5EF4-FFF2-40B4-BE49-F238E27FC236}">
                <a16:creationId xmlns:a16="http://schemas.microsoft.com/office/drawing/2014/main" id="{81866765-6632-45FB-B958-F470FF31C5FA}"/>
              </a:ext>
            </a:extLst>
          </p:cNvPr>
          <p:cNvSpPr txBox="1"/>
          <p:nvPr/>
        </p:nvSpPr>
        <p:spPr>
          <a:xfrm>
            <a:off x="5060884" y="1433022"/>
            <a:ext cx="1894285" cy="369332"/>
          </a:xfrm>
          <a:prstGeom prst="rect">
            <a:avLst/>
          </a:prstGeom>
          <a:noFill/>
        </p:spPr>
        <p:txBody>
          <a:bodyPr wrap="square" rtlCol="0">
            <a:spAutoFit/>
          </a:bodyPr>
          <a:lstStyle/>
          <a:p>
            <a:r>
              <a:rPr lang="cs-CZ" dirty="0"/>
              <a:t>Česká republika</a:t>
            </a:r>
          </a:p>
        </p:txBody>
      </p:sp>
      <p:graphicFrame>
        <p:nvGraphicFramePr>
          <p:cNvPr id="11" name="Graf 10">
            <a:extLst>
              <a:ext uri="{FF2B5EF4-FFF2-40B4-BE49-F238E27FC236}">
                <a16:creationId xmlns:a16="http://schemas.microsoft.com/office/drawing/2014/main" id="{698B1FAF-A84F-4273-A575-CF1E654519DA}"/>
              </a:ext>
            </a:extLst>
          </p:cNvPr>
          <p:cNvGraphicFramePr/>
          <p:nvPr>
            <p:extLst/>
          </p:nvPr>
        </p:nvGraphicFramePr>
        <p:xfrm>
          <a:off x="514906" y="1838033"/>
          <a:ext cx="3096512" cy="4350327"/>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ovéPole 11">
            <a:extLst>
              <a:ext uri="{FF2B5EF4-FFF2-40B4-BE49-F238E27FC236}">
                <a16:creationId xmlns:a16="http://schemas.microsoft.com/office/drawing/2014/main" id="{F63ED6FB-D059-4B7B-B55B-32FECC7FE533}"/>
              </a:ext>
            </a:extLst>
          </p:cNvPr>
          <p:cNvSpPr txBox="1"/>
          <p:nvPr/>
        </p:nvSpPr>
        <p:spPr>
          <a:xfrm>
            <a:off x="1144483" y="1431946"/>
            <a:ext cx="2299472" cy="369332"/>
          </a:xfrm>
          <a:prstGeom prst="rect">
            <a:avLst/>
          </a:prstGeom>
          <a:noFill/>
        </p:spPr>
        <p:txBody>
          <a:bodyPr wrap="square" rtlCol="0">
            <a:spAutoFit/>
          </a:bodyPr>
          <a:lstStyle/>
          <a:p>
            <a:r>
              <a:rPr lang="cs-CZ" dirty="0"/>
              <a:t>Liberecký kraj</a:t>
            </a:r>
          </a:p>
        </p:txBody>
      </p:sp>
    </p:spTree>
    <p:extLst>
      <p:ext uri="{BB962C8B-B14F-4D97-AF65-F5344CB8AC3E}">
        <p14:creationId xmlns:p14="http://schemas.microsoft.com/office/powerpoint/2010/main" val="4048042211"/>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257558" y="653725"/>
            <a:ext cx="3001143" cy="523220"/>
          </a:xfrm>
          <a:prstGeom prst="rect">
            <a:avLst/>
          </a:prstGeom>
          <a:noFill/>
        </p:spPr>
        <p:txBody>
          <a:bodyPr wrap="none" rtlCol="0">
            <a:spAutoFit/>
          </a:bodyPr>
          <a:lstStyle/>
          <a:p>
            <a:r>
              <a:rPr lang="cs-CZ" sz="1400" dirty="0"/>
              <a:t>Zdroj: </a:t>
            </a:r>
            <a:r>
              <a:rPr lang="cs-CZ" sz="1400" kern="0" dirty="0">
                <a:solidFill>
                  <a:srgbClr val="000000"/>
                </a:solidFill>
              </a:rPr>
              <a:t>NRHOSP 2010 – 2018</a:t>
            </a:r>
          </a:p>
          <a:p>
            <a:r>
              <a:rPr lang="cs-CZ" sz="1400" kern="0" dirty="0">
                <a:solidFill>
                  <a:srgbClr val="000000"/>
                </a:solidFill>
              </a:rPr>
              <a:t>Průměrná délka akutních hospitalizací.</a:t>
            </a:r>
          </a:p>
        </p:txBody>
      </p:sp>
      <p:sp>
        <p:nvSpPr>
          <p:cNvPr id="8" name="TextBox 7"/>
          <p:cNvSpPr txBox="1"/>
          <p:nvPr/>
        </p:nvSpPr>
        <p:spPr>
          <a:xfrm>
            <a:off x="7534275" y="1758661"/>
            <a:ext cx="4511545" cy="2677656"/>
          </a:xfrm>
          <a:prstGeom prst="rect">
            <a:avLst/>
          </a:prstGeom>
          <a:noFill/>
          <a:ln>
            <a:noFill/>
          </a:ln>
        </p:spPr>
        <p:txBody>
          <a:bodyPr wrap="square" rtlCol="0">
            <a:spAutoFit/>
          </a:bodyPr>
          <a:lstStyle/>
          <a:p>
            <a:r>
              <a:rPr lang="cs-CZ" sz="1400" kern="0" dirty="0">
                <a:solidFill>
                  <a:srgbClr val="000000"/>
                </a:solidFill>
              </a:rPr>
              <a:t>V roce 2018 bylo celkem 1 999 367 akutních</a:t>
            </a:r>
          </a:p>
          <a:p>
            <a:r>
              <a:rPr lang="cs-CZ" sz="1400" kern="0" dirty="0"/>
              <a:t>hospitalizací s průměrnou délkou trvání 5,5 dní.</a:t>
            </a:r>
          </a:p>
          <a:p>
            <a:r>
              <a:rPr lang="cs-CZ" sz="1400" kern="0" dirty="0"/>
              <a:t>Délka hospitalizace vykazuje významně klesající trend, </a:t>
            </a:r>
          </a:p>
          <a:p>
            <a:r>
              <a:rPr lang="cs-CZ" sz="1400" kern="0" dirty="0"/>
              <a:t>Od roku 2010 se průměrná délka akutní hospitalizace </a:t>
            </a:r>
          </a:p>
          <a:p>
            <a:r>
              <a:rPr lang="cs-CZ" sz="1400" kern="0" dirty="0"/>
              <a:t>snížila o 0,9 dne. Hospitalizace u mužů jsou </a:t>
            </a:r>
          </a:p>
          <a:p>
            <a:r>
              <a:rPr lang="cs-CZ" sz="1400" kern="0" dirty="0"/>
              <a:t>v průměru o 0,4 dne delší než u žen.</a:t>
            </a:r>
          </a:p>
          <a:p>
            <a:endParaRPr lang="cs-CZ" sz="1400" kern="0" dirty="0"/>
          </a:p>
          <a:p>
            <a:r>
              <a:rPr lang="cs-CZ" sz="1400" kern="0" dirty="0"/>
              <a:t>V Libereckém kraji bylo v roce 2018 celkem </a:t>
            </a:r>
          </a:p>
          <a:p>
            <a:r>
              <a:rPr lang="cs-CZ" sz="1400" kern="0" dirty="0"/>
              <a:t>86 448 akutních hospitalizací s průměrnou délkou </a:t>
            </a:r>
          </a:p>
          <a:p>
            <a:r>
              <a:rPr lang="cs-CZ" sz="1400" kern="0" dirty="0"/>
              <a:t>trvání 5,5 dne. Délka hospitalizace vykazuje klesající trend.</a:t>
            </a:r>
          </a:p>
          <a:p>
            <a:endParaRPr lang="cs-CZ" sz="1400" kern="0" dirty="0"/>
          </a:p>
          <a:p>
            <a:endParaRPr lang="cs-CZ" sz="1400" kern="0" dirty="0">
              <a:solidFill>
                <a:srgbClr val="000000"/>
              </a:solidFill>
            </a:endParaRPr>
          </a:p>
        </p:txBody>
      </p:sp>
      <p:sp>
        <p:nvSpPr>
          <p:cNvPr id="12" name="TextBox 9">
            <a:extLst>
              <a:ext uri="{FF2B5EF4-FFF2-40B4-BE49-F238E27FC236}">
                <a16:creationId xmlns:a16="http://schemas.microsoft.com/office/drawing/2014/main" id="{E7DAC5C4-9C84-474D-A63D-3D67FD3ED5E3}"/>
              </a:ext>
            </a:extLst>
          </p:cNvPr>
          <p:cNvSpPr txBox="1"/>
          <p:nvPr/>
        </p:nvSpPr>
        <p:spPr>
          <a:xfrm rot="16200000">
            <a:off x="-448367" y="3701937"/>
            <a:ext cx="2327688" cy="307777"/>
          </a:xfrm>
          <a:prstGeom prst="rect">
            <a:avLst/>
          </a:prstGeom>
          <a:noFill/>
        </p:spPr>
        <p:txBody>
          <a:bodyPr wrap="none" rtlCol="0">
            <a:spAutoFit/>
          </a:bodyPr>
          <a:lstStyle/>
          <a:p>
            <a:pPr algn="ctr">
              <a:defRPr sz="1400" b="0" i="0" u="none" strike="noStrike" kern="1200" baseline="0">
                <a:solidFill>
                  <a:prstClr val="black"/>
                </a:solidFill>
                <a:latin typeface="+mn-lt"/>
                <a:ea typeface="+mn-ea"/>
                <a:cs typeface="+mn-cs"/>
              </a:defRPr>
            </a:pPr>
            <a:r>
              <a:rPr lang="cs-CZ" sz="1400" dirty="0"/>
              <a:t>průměrná délka hospitalizace</a:t>
            </a:r>
          </a:p>
        </p:txBody>
      </p:sp>
      <p:sp>
        <p:nvSpPr>
          <p:cNvPr id="30" name="TextovéPole 29">
            <a:extLst>
              <a:ext uri="{FF2B5EF4-FFF2-40B4-BE49-F238E27FC236}">
                <a16:creationId xmlns:a16="http://schemas.microsoft.com/office/drawing/2014/main" id="{B7E18B87-ABAB-401A-96CD-190789B69C31}"/>
              </a:ext>
            </a:extLst>
          </p:cNvPr>
          <p:cNvSpPr txBox="1">
            <a:spLocks noChangeArrowheads="1"/>
          </p:cNvSpPr>
          <p:nvPr/>
        </p:nvSpPr>
        <p:spPr bwMode="auto">
          <a:xfrm>
            <a:off x="4767013" y="1277355"/>
            <a:ext cx="130267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lang="cs-CZ" altLang="cs-CZ" sz="1400" b="1" dirty="0">
                <a:latin typeface="+mn-lt"/>
              </a:rPr>
              <a:t>Česká republika</a:t>
            </a:r>
            <a:endParaRPr kumimoji="0" lang="cs-CZ" altLang="cs-CZ" sz="1400" b="1" i="0" u="none" strike="noStrike" kern="1200" cap="none" spc="0" normalizeH="0" baseline="0" noProof="0" dirty="0">
              <a:ln>
                <a:noFill/>
              </a:ln>
              <a:effectLst/>
              <a:uLnTx/>
              <a:uFillTx/>
              <a:latin typeface="+mn-lt"/>
            </a:endParaRPr>
          </a:p>
        </p:txBody>
      </p:sp>
      <p:sp>
        <p:nvSpPr>
          <p:cNvPr id="31" name="TextovéPole 30">
            <a:extLst>
              <a:ext uri="{FF2B5EF4-FFF2-40B4-BE49-F238E27FC236}">
                <a16:creationId xmlns:a16="http://schemas.microsoft.com/office/drawing/2014/main" id="{1AD31341-BCC6-40E1-8B8C-B13746EAD9B3}"/>
              </a:ext>
            </a:extLst>
          </p:cNvPr>
          <p:cNvSpPr txBox="1">
            <a:spLocks noChangeArrowheads="1"/>
          </p:cNvSpPr>
          <p:nvPr/>
        </p:nvSpPr>
        <p:spPr bwMode="auto">
          <a:xfrm>
            <a:off x="4766033" y="1740468"/>
            <a:ext cx="177041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lang="cs-CZ" altLang="cs-CZ" sz="1400" dirty="0">
                <a:latin typeface="+mn-lt"/>
              </a:rPr>
              <a:t>Rozsah hodnot krajů</a:t>
            </a:r>
            <a:endParaRPr kumimoji="0" lang="cs-CZ" altLang="cs-CZ" sz="1400" i="0" u="none" strike="noStrike" kern="1200" cap="none" spc="0" normalizeH="0" baseline="0" noProof="0" dirty="0">
              <a:ln>
                <a:noFill/>
              </a:ln>
              <a:effectLst/>
              <a:uLnTx/>
              <a:uFillTx/>
              <a:latin typeface="+mn-lt"/>
            </a:endParaRPr>
          </a:p>
        </p:txBody>
      </p:sp>
      <p:sp>
        <p:nvSpPr>
          <p:cNvPr id="32" name="Rectangle 53">
            <a:extLst>
              <a:ext uri="{FF2B5EF4-FFF2-40B4-BE49-F238E27FC236}">
                <a16:creationId xmlns:a16="http://schemas.microsoft.com/office/drawing/2014/main" id="{59687DF5-0B48-4BCA-935E-830FDE67FBAD}"/>
              </a:ext>
            </a:extLst>
          </p:cNvPr>
          <p:cNvSpPr>
            <a:spLocks/>
          </p:cNvSpPr>
          <p:nvPr/>
        </p:nvSpPr>
        <p:spPr>
          <a:xfrm>
            <a:off x="4502600" y="1771245"/>
            <a:ext cx="144000" cy="143777"/>
          </a:xfrm>
          <a:prstGeom prst="rect">
            <a:avLst/>
          </a:prstGeom>
          <a:solidFill>
            <a:schemeClr val="accent1">
              <a:lumMod val="20000"/>
              <a:lumOff val="80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FFCC99"/>
              </a:solidFill>
              <a:effectLst/>
              <a:uLnTx/>
              <a:uFillTx/>
              <a:latin typeface="Calibri"/>
              <a:ea typeface="+mn-ea"/>
              <a:cs typeface="+mn-cs"/>
            </a:endParaRPr>
          </a:p>
        </p:txBody>
      </p:sp>
      <p:grpSp>
        <p:nvGrpSpPr>
          <p:cNvPr id="33" name="Skupina 32">
            <a:extLst>
              <a:ext uri="{FF2B5EF4-FFF2-40B4-BE49-F238E27FC236}">
                <a16:creationId xmlns:a16="http://schemas.microsoft.com/office/drawing/2014/main" id="{56EBC76E-B184-4715-9A29-0E0741068E2E}"/>
              </a:ext>
            </a:extLst>
          </p:cNvPr>
          <p:cNvGrpSpPr/>
          <p:nvPr/>
        </p:nvGrpSpPr>
        <p:grpSpPr>
          <a:xfrm>
            <a:off x="4434615" y="1353728"/>
            <a:ext cx="287338" cy="72000"/>
            <a:chOff x="6212411" y="2060825"/>
            <a:chExt cx="287338" cy="72000"/>
          </a:xfrm>
        </p:grpSpPr>
        <p:cxnSp>
          <p:nvCxnSpPr>
            <p:cNvPr id="34" name="Straight Connector 35">
              <a:extLst>
                <a:ext uri="{FF2B5EF4-FFF2-40B4-BE49-F238E27FC236}">
                  <a16:creationId xmlns:a16="http://schemas.microsoft.com/office/drawing/2014/main" id="{97CDD151-F6C3-4003-979F-0DAD98D266CA}"/>
                </a:ext>
              </a:extLst>
            </p:cNvPr>
            <p:cNvCxnSpPr/>
            <p:nvPr/>
          </p:nvCxnSpPr>
          <p:spPr>
            <a:xfrm>
              <a:off x="6212411" y="2096825"/>
              <a:ext cx="287338" cy="0"/>
            </a:xfrm>
            <a:prstGeom prst="line">
              <a:avLst/>
            </a:prstGeom>
            <a:solidFill>
              <a:srgbClr val="FF6600"/>
            </a:solidFill>
            <a:ln w="19050">
              <a:solidFill>
                <a:srgbClr val="037BC1"/>
              </a:solidFill>
            </a:ln>
          </p:spPr>
          <p:style>
            <a:lnRef idx="1">
              <a:schemeClr val="accent1"/>
            </a:lnRef>
            <a:fillRef idx="0">
              <a:schemeClr val="accent1"/>
            </a:fillRef>
            <a:effectRef idx="0">
              <a:schemeClr val="accent1"/>
            </a:effectRef>
            <a:fontRef idx="minor">
              <a:schemeClr val="tx1"/>
            </a:fontRef>
          </p:style>
        </p:cxnSp>
        <p:sp>
          <p:nvSpPr>
            <p:cNvPr id="35" name="Oval 22">
              <a:extLst>
                <a:ext uri="{FF2B5EF4-FFF2-40B4-BE49-F238E27FC236}">
                  <a16:creationId xmlns:a16="http://schemas.microsoft.com/office/drawing/2014/main" id="{C3A7B489-4F08-4E49-9AF3-4C7A369F0083}"/>
                </a:ext>
              </a:extLst>
            </p:cNvPr>
            <p:cNvSpPr/>
            <p:nvPr/>
          </p:nvSpPr>
          <p:spPr>
            <a:xfrm>
              <a:off x="6320080" y="2060825"/>
              <a:ext cx="72000" cy="72000"/>
            </a:xfrm>
            <a:prstGeom prst="diamond">
              <a:avLst/>
            </a:prstGeom>
            <a:solidFill>
              <a:srgbClr val="037BC1"/>
            </a:solidFill>
            <a:ln w="9525">
              <a:solidFill>
                <a:srgbClr val="037BC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srgbClr val="5F5F5F"/>
                </a:solidFill>
                <a:effectLst/>
                <a:uLnTx/>
                <a:uFillTx/>
                <a:latin typeface="Calibri"/>
                <a:ea typeface="+mn-ea"/>
                <a:cs typeface="+mn-cs"/>
              </a:endParaRPr>
            </a:p>
          </p:txBody>
        </p:sp>
      </p:grpSp>
      <p:grpSp>
        <p:nvGrpSpPr>
          <p:cNvPr id="37" name="Skupina 36">
            <a:extLst>
              <a:ext uri="{FF2B5EF4-FFF2-40B4-BE49-F238E27FC236}">
                <a16:creationId xmlns:a16="http://schemas.microsoft.com/office/drawing/2014/main" id="{B5F4B9EE-2166-4FEA-88C8-3D9722B0FD27}"/>
              </a:ext>
            </a:extLst>
          </p:cNvPr>
          <p:cNvGrpSpPr/>
          <p:nvPr/>
        </p:nvGrpSpPr>
        <p:grpSpPr>
          <a:xfrm>
            <a:off x="4443080" y="1565397"/>
            <a:ext cx="287338" cy="72000"/>
            <a:chOff x="6212411" y="2060825"/>
            <a:chExt cx="287338" cy="72000"/>
          </a:xfrm>
          <a:solidFill>
            <a:srgbClr val="7F0506"/>
          </a:solidFill>
        </p:grpSpPr>
        <p:cxnSp>
          <p:nvCxnSpPr>
            <p:cNvPr id="38" name="Straight Connector 35">
              <a:extLst>
                <a:ext uri="{FF2B5EF4-FFF2-40B4-BE49-F238E27FC236}">
                  <a16:creationId xmlns:a16="http://schemas.microsoft.com/office/drawing/2014/main" id="{577CDF7E-F886-4589-8396-C22C103DFC43}"/>
                </a:ext>
              </a:extLst>
            </p:cNvPr>
            <p:cNvCxnSpPr/>
            <p:nvPr/>
          </p:nvCxnSpPr>
          <p:spPr>
            <a:xfrm>
              <a:off x="6212411" y="2096825"/>
              <a:ext cx="287338" cy="0"/>
            </a:xfrm>
            <a:prstGeom prst="line">
              <a:avLst/>
            </a:prstGeom>
            <a:grpFill/>
            <a:ln w="19050">
              <a:solidFill>
                <a:srgbClr val="7F0506"/>
              </a:solidFill>
            </a:ln>
          </p:spPr>
          <p:style>
            <a:lnRef idx="1">
              <a:schemeClr val="accent1"/>
            </a:lnRef>
            <a:fillRef idx="0">
              <a:schemeClr val="accent1"/>
            </a:fillRef>
            <a:effectRef idx="0">
              <a:schemeClr val="accent1"/>
            </a:effectRef>
            <a:fontRef idx="minor">
              <a:schemeClr val="tx1"/>
            </a:fontRef>
          </p:style>
        </p:cxnSp>
        <p:sp>
          <p:nvSpPr>
            <p:cNvPr id="39" name="Oval 22">
              <a:extLst>
                <a:ext uri="{FF2B5EF4-FFF2-40B4-BE49-F238E27FC236}">
                  <a16:creationId xmlns:a16="http://schemas.microsoft.com/office/drawing/2014/main" id="{4AF112D5-49B7-4E5A-A00A-9A5807054734}"/>
                </a:ext>
              </a:extLst>
            </p:cNvPr>
            <p:cNvSpPr/>
            <p:nvPr/>
          </p:nvSpPr>
          <p:spPr>
            <a:xfrm>
              <a:off x="6320080" y="2060825"/>
              <a:ext cx="72000" cy="72000"/>
            </a:xfrm>
            <a:prstGeom prst="diamond">
              <a:avLst/>
            </a:prstGeom>
            <a:grpFill/>
            <a:ln w="9525">
              <a:solidFill>
                <a:srgbClr val="7F050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srgbClr val="5F5F5F"/>
                </a:solidFill>
                <a:effectLst/>
                <a:uLnTx/>
                <a:uFillTx/>
                <a:latin typeface="Calibri"/>
                <a:ea typeface="+mn-ea"/>
                <a:cs typeface="+mn-cs"/>
              </a:endParaRPr>
            </a:p>
          </p:txBody>
        </p:sp>
      </p:grpSp>
      <p:sp>
        <p:nvSpPr>
          <p:cNvPr id="2" name="Title 1"/>
          <p:cNvSpPr>
            <a:spLocks noGrp="1"/>
          </p:cNvSpPr>
          <p:nvPr>
            <p:ph type="title"/>
          </p:nvPr>
        </p:nvSpPr>
        <p:spPr/>
        <p:txBody>
          <a:bodyPr>
            <a:normAutofit/>
          </a:bodyPr>
          <a:lstStyle/>
          <a:p>
            <a:r>
              <a:rPr lang="en-US" dirty="0" err="1"/>
              <a:t>Délka</a:t>
            </a:r>
            <a:r>
              <a:rPr lang="en-US" dirty="0"/>
              <a:t> </a:t>
            </a:r>
            <a:r>
              <a:rPr lang="en-US" dirty="0" err="1"/>
              <a:t>akutních</a:t>
            </a:r>
            <a:r>
              <a:rPr lang="en-US" dirty="0"/>
              <a:t> </a:t>
            </a:r>
            <a:r>
              <a:rPr lang="en-US" dirty="0" err="1"/>
              <a:t>hospitalizací</a:t>
            </a:r>
            <a:endParaRPr lang="en-US" dirty="0"/>
          </a:p>
        </p:txBody>
      </p:sp>
      <p:graphicFrame>
        <p:nvGraphicFramePr>
          <p:cNvPr id="19" name="Object 123">
            <a:extLst>
              <a:ext uri="{FF2B5EF4-FFF2-40B4-BE49-F238E27FC236}">
                <a16:creationId xmlns:a16="http://schemas.microsoft.com/office/drawing/2014/main" id="{FD551147-0897-4086-B661-4D57D37B27E7}"/>
              </a:ext>
            </a:extLst>
          </p:cNvPr>
          <p:cNvGraphicFramePr>
            <a:graphicFrameLocks/>
          </p:cNvGraphicFramePr>
          <p:nvPr>
            <p:extLst/>
          </p:nvPr>
        </p:nvGraphicFramePr>
        <p:xfrm>
          <a:off x="946150" y="2081276"/>
          <a:ext cx="5413375" cy="3813175"/>
        </p:xfrm>
        <a:graphic>
          <a:graphicData uri="http://schemas.openxmlformats.org/drawingml/2006/chart">
            <c:chart xmlns:c="http://schemas.openxmlformats.org/drawingml/2006/chart" xmlns:r="http://schemas.openxmlformats.org/officeDocument/2006/relationships" r:id="rId2"/>
          </a:graphicData>
        </a:graphic>
      </p:graphicFrame>
      <p:sp>
        <p:nvSpPr>
          <p:cNvPr id="20" name="TextovéPole 7">
            <a:extLst>
              <a:ext uri="{FF2B5EF4-FFF2-40B4-BE49-F238E27FC236}">
                <a16:creationId xmlns:a16="http://schemas.microsoft.com/office/drawing/2014/main" id="{36DCCAD0-2621-4E2A-8493-6630E62B400B}"/>
              </a:ext>
            </a:extLst>
          </p:cNvPr>
          <p:cNvSpPr txBox="1">
            <a:spLocks noChangeArrowheads="1"/>
          </p:cNvSpPr>
          <p:nvPr/>
        </p:nvSpPr>
        <p:spPr bwMode="auto">
          <a:xfrm>
            <a:off x="6129984" y="3227898"/>
            <a:ext cx="6593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cs-CZ" altLang="cs-CZ" sz="1400" dirty="0">
                <a:latin typeface="+mn-lt"/>
              </a:rPr>
              <a:t>5,5</a:t>
            </a:r>
          </a:p>
        </p:txBody>
      </p:sp>
      <p:sp>
        <p:nvSpPr>
          <p:cNvPr id="21" name="TextovéPole 7">
            <a:extLst>
              <a:ext uri="{FF2B5EF4-FFF2-40B4-BE49-F238E27FC236}">
                <a16:creationId xmlns:a16="http://schemas.microsoft.com/office/drawing/2014/main" id="{8430445C-9683-457E-A363-F2071C72E559}"/>
              </a:ext>
            </a:extLst>
          </p:cNvPr>
          <p:cNvSpPr txBox="1">
            <a:spLocks noChangeArrowheads="1"/>
          </p:cNvSpPr>
          <p:nvPr/>
        </p:nvSpPr>
        <p:spPr bwMode="auto">
          <a:xfrm>
            <a:off x="6129984" y="3063106"/>
            <a:ext cx="6593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cs-CZ" altLang="cs-CZ" sz="1400" dirty="0">
                <a:latin typeface="+mn-lt"/>
              </a:rPr>
              <a:t>5,5</a:t>
            </a:r>
          </a:p>
        </p:txBody>
      </p:sp>
      <p:sp>
        <p:nvSpPr>
          <p:cNvPr id="22" name="TextovéPole 7">
            <a:extLst>
              <a:ext uri="{FF2B5EF4-FFF2-40B4-BE49-F238E27FC236}">
                <a16:creationId xmlns:a16="http://schemas.microsoft.com/office/drawing/2014/main" id="{C050C8C1-9A92-4FF4-986A-4E8F829E8DE5}"/>
              </a:ext>
            </a:extLst>
          </p:cNvPr>
          <p:cNvSpPr txBox="1">
            <a:spLocks noChangeArrowheads="1"/>
          </p:cNvSpPr>
          <p:nvPr/>
        </p:nvSpPr>
        <p:spPr bwMode="auto">
          <a:xfrm>
            <a:off x="4775478" y="1489024"/>
            <a:ext cx="176097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lang="cs-CZ" altLang="cs-CZ" sz="1400" b="1" dirty="0">
                <a:latin typeface="+mn-lt"/>
              </a:rPr>
              <a:t>Liberecký kraj</a:t>
            </a:r>
            <a:endParaRPr kumimoji="0" lang="cs-CZ" altLang="cs-CZ" sz="1400" b="1" i="0" u="none" strike="noStrike" kern="1200" cap="none" spc="0" normalizeH="0" baseline="0" noProof="0" dirty="0">
              <a:ln>
                <a:noFill/>
              </a:ln>
              <a:effectLst/>
              <a:uLnTx/>
              <a:uFillTx/>
              <a:latin typeface="+mn-lt"/>
            </a:endParaRPr>
          </a:p>
        </p:txBody>
      </p:sp>
    </p:spTree>
    <p:extLst>
      <p:ext uri="{BB962C8B-B14F-4D97-AF65-F5344CB8AC3E}">
        <p14:creationId xmlns:p14="http://schemas.microsoft.com/office/powerpoint/2010/main" val="131330061"/>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257558" y="653725"/>
            <a:ext cx="8715848" cy="523220"/>
          </a:xfrm>
          <a:prstGeom prst="rect">
            <a:avLst/>
          </a:prstGeom>
          <a:noFill/>
        </p:spPr>
        <p:txBody>
          <a:bodyPr wrap="none" rtlCol="0">
            <a:spAutoFit/>
          </a:bodyPr>
          <a:lstStyle/>
          <a:p>
            <a:r>
              <a:rPr lang="cs-CZ" sz="1400" dirty="0"/>
              <a:t>Zdroj: </a:t>
            </a:r>
            <a:r>
              <a:rPr lang="cs-CZ" sz="1400" kern="0" dirty="0">
                <a:solidFill>
                  <a:srgbClr val="000000"/>
                </a:solidFill>
              </a:rPr>
              <a:t>NRHOSP </a:t>
            </a:r>
            <a:r>
              <a:rPr lang="cs-CZ" sz="1400" kern="0" dirty="0"/>
              <a:t>2010 – 2017, </a:t>
            </a:r>
            <a:r>
              <a:rPr lang="cs-CZ" sz="1400" b="1" kern="0" dirty="0"/>
              <a:t>Liberecký kraj</a:t>
            </a:r>
          </a:p>
          <a:p>
            <a:r>
              <a:rPr lang="cs-CZ" sz="1400" kern="0" dirty="0">
                <a:solidFill>
                  <a:srgbClr val="000000"/>
                </a:solidFill>
              </a:rPr>
              <a:t>Průměrná délka akutních hospitalizací s vyloučením diagnóz O00 – O99 a Z30 – Z39 jako hlavních příčin hospitalizace.</a:t>
            </a:r>
          </a:p>
        </p:txBody>
      </p:sp>
      <p:sp>
        <p:nvSpPr>
          <p:cNvPr id="8" name="TextBox 7"/>
          <p:cNvSpPr txBox="1"/>
          <p:nvPr/>
        </p:nvSpPr>
        <p:spPr>
          <a:xfrm>
            <a:off x="7534275" y="1652132"/>
            <a:ext cx="4147705" cy="4170218"/>
          </a:xfrm>
          <a:prstGeom prst="rect">
            <a:avLst/>
          </a:prstGeom>
          <a:noFill/>
          <a:ln>
            <a:noFill/>
          </a:ln>
        </p:spPr>
        <p:txBody>
          <a:bodyPr wrap="none" rtlCol="0">
            <a:noAutofit/>
          </a:bodyPr>
          <a:lstStyle/>
          <a:p>
            <a:r>
              <a:rPr lang="cs-CZ" sz="1400" kern="0" dirty="0">
                <a:solidFill>
                  <a:srgbClr val="000000"/>
                </a:solidFill>
              </a:rPr>
              <a:t>Průměrná </a:t>
            </a:r>
            <a:r>
              <a:rPr lang="cs-CZ" sz="1400" kern="0" dirty="0"/>
              <a:t>délka akutních hospitalizací i po </a:t>
            </a:r>
          </a:p>
          <a:p>
            <a:r>
              <a:rPr lang="cs-CZ" sz="1400" kern="0" dirty="0"/>
              <a:t>vyloučení diagnóz týkajících se porodů a </a:t>
            </a:r>
          </a:p>
          <a:p>
            <a:r>
              <a:rPr lang="cs-CZ" sz="1400" kern="0" dirty="0"/>
              <a:t>těhotenství v čase klesá. Délka akutních</a:t>
            </a:r>
          </a:p>
          <a:p>
            <a:r>
              <a:rPr lang="cs-CZ" sz="1400" kern="0" dirty="0"/>
              <a:t>hospitalizací u mužů je v průměru o 0,2 dne delší</a:t>
            </a:r>
          </a:p>
          <a:p>
            <a:r>
              <a:rPr lang="cs-CZ" sz="1400" kern="0" dirty="0"/>
              <a:t>než u žen. Celkem byla průměrná délka akutních</a:t>
            </a:r>
          </a:p>
          <a:p>
            <a:r>
              <a:rPr lang="cs-CZ" sz="1400" kern="0" dirty="0"/>
              <a:t>hospitalizací s vyloučením diagnóz O00 – O99 </a:t>
            </a:r>
          </a:p>
          <a:p>
            <a:r>
              <a:rPr lang="cs-CZ" sz="1400" kern="0" dirty="0"/>
              <a:t>a Z30 – Z39 jako hlavních příčin hospitalizací v roce</a:t>
            </a:r>
          </a:p>
          <a:p>
            <a:r>
              <a:rPr lang="cs-CZ" sz="1400" kern="0" dirty="0"/>
              <a:t>2017 5,8 dne. </a:t>
            </a:r>
          </a:p>
          <a:p>
            <a:endParaRPr lang="cs-CZ" sz="1400" kern="0" dirty="0"/>
          </a:p>
          <a:p>
            <a:r>
              <a:rPr lang="cs-CZ" sz="1400" kern="0" dirty="0"/>
              <a:t>U obyvatel Libereckého kraje průměrná délka </a:t>
            </a:r>
          </a:p>
          <a:p>
            <a:r>
              <a:rPr lang="cs-CZ" sz="1400" kern="0" dirty="0"/>
              <a:t>akutních hospitalizací  i po vyloučení diagnóz týkajících </a:t>
            </a:r>
          </a:p>
          <a:p>
            <a:r>
              <a:rPr lang="cs-CZ" sz="1400" kern="0" dirty="0"/>
              <a:t>se porodů a těhotenství v čase klesá.</a:t>
            </a:r>
          </a:p>
          <a:p>
            <a:endParaRPr lang="cs-CZ" sz="1400" kern="0" dirty="0"/>
          </a:p>
          <a:p>
            <a:endParaRPr lang="cs-CZ" sz="1400" kern="0" dirty="0"/>
          </a:p>
        </p:txBody>
      </p:sp>
      <p:sp>
        <p:nvSpPr>
          <p:cNvPr id="3" name="Title 2"/>
          <p:cNvSpPr>
            <a:spLocks noGrp="1"/>
          </p:cNvSpPr>
          <p:nvPr>
            <p:ph type="title"/>
          </p:nvPr>
        </p:nvSpPr>
        <p:spPr/>
        <p:txBody>
          <a:bodyPr>
            <a:normAutofit fontScale="90000"/>
          </a:bodyPr>
          <a:lstStyle/>
          <a:p>
            <a:r>
              <a:rPr lang="en-US" dirty="0" err="1"/>
              <a:t>Délka</a:t>
            </a:r>
            <a:r>
              <a:rPr lang="en-US" dirty="0"/>
              <a:t> </a:t>
            </a:r>
            <a:r>
              <a:rPr lang="en-US" dirty="0" err="1"/>
              <a:t>akutních</a:t>
            </a:r>
            <a:r>
              <a:rPr lang="en-US" dirty="0"/>
              <a:t> </a:t>
            </a:r>
            <a:r>
              <a:rPr lang="en-US" dirty="0" err="1"/>
              <a:t>hospitalizací</a:t>
            </a:r>
            <a:r>
              <a:rPr lang="en-US" dirty="0"/>
              <a:t> </a:t>
            </a:r>
            <a:r>
              <a:rPr lang="en-US" dirty="0" err="1"/>
              <a:t>obyvatel</a:t>
            </a:r>
            <a:r>
              <a:rPr lang="en-US" dirty="0"/>
              <a:t> </a:t>
            </a:r>
            <a:r>
              <a:rPr lang="cs-CZ" dirty="0"/>
              <a:t>LBK</a:t>
            </a:r>
            <a:r>
              <a:rPr lang="en-US" dirty="0"/>
              <a:t> s </a:t>
            </a:r>
            <a:r>
              <a:rPr lang="en-US" dirty="0" err="1"/>
              <a:t>vyloučením</a:t>
            </a:r>
            <a:r>
              <a:rPr lang="en-US" dirty="0"/>
              <a:t> </a:t>
            </a:r>
            <a:r>
              <a:rPr lang="en-US" dirty="0" err="1"/>
              <a:t>porodů</a:t>
            </a:r>
            <a:endParaRPr lang="en-US" dirty="0"/>
          </a:p>
        </p:txBody>
      </p:sp>
      <p:graphicFrame>
        <p:nvGraphicFramePr>
          <p:cNvPr id="13" name="Graf 12">
            <a:extLst>
              <a:ext uri="{FF2B5EF4-FFF2-40B4-BE49-F238E27FC236}">
                <a16:creationId xmlns:a16="http://schemas.microsoft.com/office/drawing/2014/main" id="{0B33641E-D833-4978-B75F-8B6F1A5140ED}"/>
              </a:ext>
            </a:extLst>
          </p:cNvPr>
          <p:cNvGraphicFramePr/>
          <p:nvPr>
            <p:extLst>
              <p:ext uri="{D42A27DB-BD31-4B8C-83A1-F6EECF244321}">
                <p14:modId xmlns:p14="http://schemas.microsoft.com/office/powerpoint/2010/main" val="1172252665"/>
              </p:ext>
            </p:extLst>
          </p:nvPr>
        </p:nvGraphicFramePr>
        <p:xfrm>
          <a:off x="4329538" y="1847004"/>
          <a:ext cx="3096512" cy="4350327"/>
        </p:xfrm>
        <a:graphic>
          <a:graphicData uri="http://schemas.openxmlformats.org/drawingml/2006/chart">
            <c:chart xmlns:c="http://schemas.openxmlformats.org/drawingml/2006/chart" xmlns:r="http://schemas.openxmlformats.org/officeDocument/2006/relationships" r:id="rId2"/>
          </a:graphicData>
        </a:graphic>
      </p:graphicFrame>
      <p:sp>
        <p:nvSpPr>
          <p:cNvPr id="14" name="TextovéPole 13">
            <a:extLst>
              <a:ext uri="{FF2B5EF4-FFF2-40B4-BE49-F238E27FC236}">
                <a16:creationId xmlns:a16="http://schemas.microsoft.com/office/drawing/2014/main" id="{9BE3F11A-1507-4CE4-BF46-8F65BEEA0540}"/>
              </a:ext>
            </a:extLst>
          </p:cNvPr>
          <p:cNvSpPr txBox="1"/>
          <p:nvPr/>
        </p:nvSpPr>
        <p:spPr>
          <a:xfrm>
            <a:off x="5060884" y="1433022"/>
            <a:ext cx="1894285" cy="369332"/>
          </a:xfrm>
          <a:prstGeom prst="rect">
            <a:avLst/>
          </a:prstGeom>
          <a:noFill/>
        </p:spPr>
        <p:txBody>
          <a:bodyPr wrap="square" rtlCol="0">
            <a:spAutoFit/>
          </a:bodyPr>
          <a:lstStyle/>
          <a:p>
            <a:r>
              <a:rPr lang="cs-CZ" dirty="0"/>
              <a:t>Česká republika</a:t>
            </a:r>
          </a:p>
        </p:txBody>
      </p:sp>
      <p:graphicFrame>
        <p:nvGraphicFramePr>
          <p:cNvPr id="9" name="Graf 8">
            <a:extLst>
              <a:ext uri="{FF2B5EF4-FFF2-40B4-BE49-F238E27FC236}">
                <a16:creationId xmlns:a16="http://schemas.microsoft.com/office/drawing/2014/main" id="{BBC9A3AF-E52E-46AC-AC0C-DFF8E794185B}"/>
              </a:ext>
            </a:extLst>
          </p:cNvPr>
          <p:cNvGraphicFramePr/>
          <p:nvPr>
            <p:extLst/>
          </p:nvPr>
        </p:nvGraphicFramePr>
        <p:xfrm>
          <a:off x="514906" y="1838033"/>
          <a:ext cx="3096512" cy="4350327"/>
        </p:xfrm>
        <a:graphic>
          <a:graphicData uri="http://schemas.openxmlformats.org/drawingml/2006/chart">
            <c:chart xmlns:c="http://schemas.openxmlformats.org/drawingml/2006/chart" xmlns:r="http://schemas.openxmlformats.org/officeDocument/2006/relationships" r:id="rId3"/>
          </a:graphicData>
        </a:graphic>
      </p:graphicFrame>
      <p:sp>
        <p:nvSpPr>
          <p:cNvPr id="10" name="TextovéPole 9">
            <a:extLst>
              <a:ext uri="{FF2B5EF4-FFF2-40B4-BE49-F238E27FC236}">
                <a16:creationId xmlns:a16="http://schemas.microsoft.com/office/drawing/2014/main" id="{6E3BA513-3471-43E9-A51C-14116CC5EEF0}"/>
              </a:ext>
            </a:extLst>
          </p:cNvPr>
          <p:cNvSpPr txBox="1"/>
          <p:nvPr/>
        </p:nvSpPr>
        <p:spPr>
          <a:xfrm>
            <a:off x="1144483" y="1431946"/>
            <a:ext cx="2376383" cy="369332"/>
          </a:xfrm>
          <a:prstGeom prst="rect">
            <a:avLst/>
          </a:prstGeom>
          <a:noFill/>
        </p:spPr>
        <p:txBody>
          <a:bodyPr wrap="square" rtlCol="0">
            <a:spAutoFit/>
          </a:bodyPr>
          <a:lstStyle/>
          <a:p>
            <a:r>
              <a:rPr lang="cs-CZ" dirty="0"/>
              <a:t>Liberecký kraj</a:t>
            </a:r>
          </a:p>
        </p:txBody>
      </p:sp>
    </p:spTree>
    <p:extLst>
      <p:ext uri="{BB962C8B-B14F-4D97-AF65-F5344CB8AC3E}">
        <p14:creationId xmlns:p14="http://schemas.microsoft.com/office/powerpoint/2010/main" val="41112444"/>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257558" y="653725"/>
            <a:ext cx="8715848" cy="523220"/>
          </a:xfrm>
          <a:prstGeom prst="rect">
            <a:avLst/>
          </a:prstGeom>
          <a:noFill/>
        </p:spPr>
        <p:txBody>
          <a:bodyPr wrap="none" rtlCol="0">
            <a:spAutoFit/>
          </a:bodyPr>
          <a:lstStyle/>
          <a:p>
            <a:r>
              <a:rPr lang="cs-CZ" sz="1400" dirty="0"/>
              <a:t>Zdroj: </a:t>
            </a:r>
            <a:r>
              <a:rPr lang="cs-CZ" sz="1400" kern="0" dirty="0">
                <a:solidFill>
                  <a:srgbClr val="000000"/>
                </a:solidFill>
              </a:rPr>
              <a:t>NRHOSP 2010 – 2017</a:t>
            </a:r>
            <a:endParaRPr lang="cs-CZ" sz="1400" b="1" kern="0" dirty="0">
              <a:solidFill>
                <a:schemeClr val="accent3"/>
              </a:solidFill>
            </a:endParaRPr>
          </a:p>
          <a:p>
            <a:r>
              <a:rPr lang="cs-CZ" sz="1400" kern="0" dirty="0">
                <a:solidFill>
                  <a:srgbClr val="000000"/>
                </a:solidFill>
              </a:rPr>
              <a:t>Průměrná délka akutních hospitalizací s vyloučením diagnóz O00 – O99 a Z30 – Z39 jako hlavních příčin hospitalizace.</a:t>
            </a:r>
          </a:p>
        </p:txBody>
      </p:sp>
      <p:sp>
        <p:nvSpPr>
          <p:cNvPr id="8" name="TextBox 7"/>
          <p:cNvSpPr txBox="1"/>
          <p:nvPr/>
        </p:nvSpPr>
        <p:spPr>
          <a:xfrm>
            <a:off x="7534275" y="1652132"/>
            <a:ext cx="4147705" cy="4170218"/>
          </a:xfrm>
          <a:prstGeom prst="rect">
            <a:avLst/>
          </a:prstGeom>
          <a:noFill/>
          <a:ln>
            <a:noFill/>
          </a:ln>
        </p:spPr>
        <p:txBody>
          <a:bodyPr wrap="none" rtlCol="0">
            <a:noAutofit/>
          </a:bodyPr>
          <a:lstStyle/>
          <a:p>
            <a:r>
              <a:rPr lang="cs-CZ" sz="1400" kern="0" dirty="0">
                <a:solidFill>
                  <a:srgbClr val="000000"/>
                </a:solidFill>
              </a:rPr>
              <a:t>Průměrná </a:t>
            </a:r>
            <a:r>
              <a:rPr lang="cs-CZ" sz="1400" kern="0" dirty="0"/>
              <a:t>délka akutních hospitalizací i po </a:t>
            </a:r>
          </a:p>
          <a:p>
            <a:r>
              <a:rPr lang="cs-CZ" sz="1400" kern="0" dirty="0"/>
              <a:t>vyloučení diagnóz týkajících se porodů a </a:t>
            </a:r>
          </a:p>
          <a:p>
            <a:r>
              <a:rPr lang="cs-CZ" sz="1400" kern="0" dirty="0"/>
              <a:t>těhotenství v čase klesá. Délka akutních</a:t>
            </a:r>
          </a:p>
          <a:p>
            <a:r>
              <a:rPr lang="cs-CZ" sz="1400" kern="0" dirty="0"/>
              <a:t>hospitalizací u mužů je v průměru o 0,2 dne delší</a:t>
            </a:r>
          </a:p>
          <a:p>
            <a:r>
              <a:rPr lang="cs-CZ" sz="1400" kern="0" dirty="0"/>
              <a:t>než u žen. Celkem byla průměrná délka akutních</a:t>
            </a:r>
          </a:p>
          <a:p>
            <a:r>
              <a:rPr lang="cs-CZ" sz="1400" kern="0" dirty="0"/>
              <a:t>hospitalizací s vyloučením diagnóz O00 – O99 </a:t>
            </a:r>
          </a:p>
          <a:p>
            <a:r>
              <a:rPr lang="cs-CZ" sz="1400" kern="0" dirty="0"/>
              <a:t>a Z30 – Z39 jako hlavních příčin hospitalizací v roce</a:t>
            </a:r>
          </a:p>
          <a:p>
            <a:r>
              <a:rPr lang="cs-CZ" sz="1400" kern="0" dirty="0"/>
              <a:t>2017 5,8 dne. </a:t>
            </a:r>
          </a:p>
          <a:p>
            <a:endParaRPr lang="cs-CZ" sz="1400" kern="0" dirty="0"/>
          </a:p>
          <a:p>
            <a:r>
              <a:rPr lang="cs-CZ" sz="1400" kern="0" dirty="0"/>
              <a:t>U obyvatel Libereckého kraje průměrná délka </a:t>
            </a:r>
          </a:p>
          <a:p>
            <a:r>
              <a:rPr lang="cs-CZ" sz="1400" kern="0" dirty="0"/>
              <a:t>akutních hospitalizací i po vyloučení diagnóz týkajících </a:t>
            </a:r>
          </a:p>
          <a:p>
            <a:r>
              <a:rPr lang="cs-CZ" sz="1400" kern="0" dirty="0"/>
              <a:t>se porodů a těhotenství v čase klesá.</a:t>
            </a:r>
          </a:p>
          <a:p>
            <a:endParaRPr lang="cs-CZ" sz="1400" kern="0" dirty="0"/>
          </a:p>
        </p:txBody>
      </p:sp>
      <p:sp>
        <p:nvSpPr>
          <p:cNvPr id="10" name="TextBox 9">
            <a:extLst>
              <a:ext uri="{FF2B5EF4-FFF2-40B4-BE49-F238E27FC236}">
                <a16:creationId xmlns:a16="http://schemas.microsoft.com/office/drawing/2014/main" id="{7DC6A54B-09D3-4C41-931E-0DF6FE829E05}"/>
              </a:ext>
            </a:extLst>
          </p:cNvPr>
          <p:cNvSpPr txBox="1"/>
          <p:nvPr/>
        </p:nvSpPr>
        <p:spPr>
          <a:xfrm rot="16200000">
            <a:off x="-448367" y="3701937"/>
            <a:ext cx="2327688" cy="307777"/>
          </a:xfrm>
          <a:prstGeom prst="rect">
            <a:avLst/>
          </a:prstGeom>
          <a:noFill/>
        </p:spPr>
        <p:txBody>
          <a:bodyPr wrap="none" rtlCol="0">
            <a:spAutoFit/>
          </a:bodyPr>
          <a:lstStyle/>
          <a:p>
            <a:pPr algn="ctr">
              <a:defRPr sz="1400" b="0" i="0" u="none" strike="noStrike" kern="1200" baseline="0">
                <a:solidFill>
                  <a:prstClr val="black"/>
                </a:solidFill>
                <a:latin typeface="+mn-lt"/>
                <a:ea typeface="+mn-ea"/>
                <a:cs typeface="+mn-cs"/>
              </a:defRPr>
            </a:pPr>
            <a:r>
              <a:rPr lang="cs-CZ" sz="1400" dirty="0"/>
              <a:t>průměrná délka hospitalizace</a:t>
            </a:r>
          </a:p>
        </p:txBody>
      </p:sp>
      <p:sp>
        <p:nvSpPr>
          <p:cNvPr id="14" name="TextovéPole 13">
            <a:extLst>
              <a:ext uri="{FF2B5EF4-FFF2-40B4-BE49-F238E27FC236}">
                <a16:creationId xmlns:a16="http://schemas.microsoft.com/office/drawing/2014/main" id="{A43526A1-F44C-4734-8BC4-0CE1B248E660}"/>
              </a:ext>
            </a:extLst>
          </p:cNvPr>
          <p:cNvSpPr txBox="1">
            <a:spLocks noChangeArrowheads="1"/>
          </p:cNvSpPr>
          <p:nvPr/>
        </p:nvSpPr>
        <p:spPr bwMode="auto">
          <a:xfrm>
            <a:off x="4767013" y="1277355"/>
            <a:ext cx="130267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lang="cs-CZ" altLang="cs-CZ" sz="1400" b="1" dirty="0">
                <a:latin typeface="+mn-lt"/>
              </a:rPr>
              <a:t>Česká republika</a:t>
            </a:r>
            <a:endParaRPr kumimoji="0" lang="cs-CZ" altLang="cs-CZ" sz="1400" b="1" i="0" u="none" strike="noStrike" kern="1200" cap="none" spc="0" normalizeH="0" baseline="0" noProof="0" dirty="0">
              <a:ln>
                <a:noFill/>
              </a:ln>
              <a:effectLst/>
              <a:uLnTx/>
              <a:uFillTx/>
              <a:latin typeface="+mn-lt"/>
            </a:endParaRPr>
          </a:p>
        </p:txBody>
      </p:sp>
      <p:sp>
        <p:nvSpPr>
          <p:cNvPr id="15" name="TextovéPole 14">
            <a:extLst>
              <a:ext uri="{FF2B5EF4-FFF2-40B4-BE49-F238E27FC236}">
                <a16:creationId xmlns:a16="http://schemas.microsoft.com/office/drawing/2014/main" id="{F4854E34-E1CB-4288-807A-0297A4D5744A}"/>
              </a:ext>
            </a:extLst>
          </p:cNvPr>
          <p:cNvSpPr txBox="1">
            <a:spLocks noChangeArrowheads="1"/>
          </p:cNvSpPr>
          <p:nvPr/>
        </p:nvSpPr>
        <p:spPr bwMode="auto">
          <a:xfrm>
            <a:off x="4775478" y="1705343"/>
            <a:ext cx="177041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lang="cs-CZ" altLang="cs-CZ" sz="1400" dirty="0">
                <a:latin typeface="+mn-lt"/>
              </a:rPr>
              <a:t>Rozsah hodnot krajů</a:t>
            </a:r>
            <a:endParaRPr kumimoji="0" lang="cs-CZ" altLang="cs-CZ" sz="1400" i="0" u="none" strike="noStrike" kern="1200" cap="none" spc="0" normalizeH="0" baseline="0" noProof="0" dirty="0">
              <a:ln>
                <a:noFill/>
              </a:ln>
              <a:effectLst/>
              <a:uLnTx/>
              <a:uFillTx/>
              <a:latin typeface="+mn-lt"/>
            </a:endParaRPr>
          </a:p>
        </p:txBody>
      </p:sp>
      <p:sp>
        <p:nvSpPr>
          <p:cNvPr id="16" name="Rectangle 53">
            <a:extLst>
              <a:ext uri="{FF2B5EF4-FFF2-40B4-BE49-F238E27FC236}">
                <a16:creationId xmlns:a16="http://schemas.microsoft.com/office/drawing/2014/main" id="{482DCF9A-245F-4ED6-8A30-7230DCA69DDB}"/>
              </a:ext>
            </a:extLst>
          </p:cNvPr>
          <p:cNvSpPr>
            <a:spLocks/>
          </p:cNvSpPr>
          <p:nvPr/>
        </p:nvSpPr>
        <p:spPr>
          <a:xfrm>
            <a:off x="4512045" y="1736120"/>
            <a:ext cx="144000" cy="143777"/>
          </a:xfrm>
          <a:prstGeom prst="rect">
            <a:avLst/>
          </a:prstGeom>
          <a:solidFill>
            <a:schemeClr val="accent1">
              <a:lumMod val="20000"/>
              <a:lumOff val="80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FFCC99"/>
              </a:solidFill>
              <a:effectLst/>
              <a:uLnTx/>
              <a:uFillTx/>
              <a:latin typeface="Calibri"/>
              <a:ea typeface="+mn-ea"/>
              <a:cs typeface="+mn-cs"/>
            </a:endParaRPr>
          </a:p>
        </p:txBody>
      </p:sp>
      <p:grpSp>
        <p:nvGrpSpPr>
          <p:cNvPr id="17" name="Skupina 16">
            <a:extLst>
              <a:ext uri="{FF2B5EF4-FFF2-40B4-BE49-F238E27FC236}">
                <a16:creationId xmlns:a16="http://schemas.microsoft.com/office/drawing/2014/main" id="{4F4A4C1C-C1CB-4F4C-9441-06F123A00B8A}"/>
              </a:ext>
            </a:extLst>
          </p:cNvPr>
          <p:cNvGrpSpPr/>
          <p:nvPr/>
        </p:nvGrpSpPr>
        <p:grpSpPr>
          <a:xfrm>
            <a:off x="4434615" y="1353728"/>
            <a:ext cx="287338" cy="72000"/>
            <a:chOff x="6212411" y="2060825"/>
            <a:chExt cx="287338" cy="72000"/>
          </a:xfrm>
        </p:grpSpPr>
        <p:cxnSp>
          <p:nvCxnSpPr>
            <p:cNvPr id="18" name="Straight Connector 35">
              <a:extLst>
                <a:ext uri="{FF2B5EF4-FFF2-40B4-BE49-F238E27FC236}">
                  <a16:creationId xmlns:a16="http://schemas.microsoft.com/office/drawing/2014/main" id="{CFC37B4B-526F-4CBB-BBD8-4853EB451B2F}"/>
                </a:ext>
              </a:extLst>
            </p:cNvPr>
            <p:cNvCxnSpPr/>
            <p:nvPr/>
          </p:nvCxnSpPr>
          <p:spPr>
            <a:xfrm>
              <a:off x="6212411" y="2096825"/>
              <a:ext cx="287338" cy="0"/>
            </a:xfrm>
            <a:prstGeom prst="line">
              <a:avLst/>
            </a:prstGeom>
            <a:solidFill>
              <a:srgbClr val="FF6600"/>
            </a:solidFill>
            <a:ln w="19050">
              <a:solidFill>
                <a:srgbClr val="037BC1"/>
              </a:solidFill>
            </a:ln>
          </p:spPr>
          <p:style>
            <a:lnRef idx="1">
              <a:schemeClr val="accent1"/>
            </a:lnRef>
            <a:fillRef idx="0">
              <a:schemeClr val="accent1"/>
            </a:fillRef>
            <a:effectRef idx="0">
              <a:schemeClr val="accent1"/>
            </a:effectRef>
            <a:fontRef idx="minor">
              <a:schemeClr val="tx1"/>
            </a:fontRef>
          </p:style>
        </p:cxnSp>
        <p:sp>
          <p:nvSpPr>
            <p:cNvPr id="19" name="Oval 22">
              <a:extLst>
                <a:ext uri="{FF2B5EF4-FFF2-40B4-BE49-F238E27FC236}">
                  <a16:creationId xmlns:a16="http://schemas.microsoft.com/office/drawing/2014/main" id="{C9B7447D-62F7-4166-AF30-E1CBCFB115D3}"/>
                </a:ext>
              </a:extLst>
            </p:cNvPr>
            <p:cNvSpPr/>
            <p:nvPr/>
          </p:nvSpPr>
          <p:spPr>
            <a:xfrm>
              <a:off x="6320080" y="2060825"/>
              <a:ext cx="72000" cy="72000"/>
            </a:xfrm>
            <a:prstGeom prst="diamond">
              <a:avLst/>
            </a:prstGeom>
            <a:solidFill>
              <a:srgbClr val="037BC1"/>
            </a:solidFill>
            <a:ln w="9525">
              <a:solidFill>
                <a:srgbClr val="037BC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srgbClr val="5F5F5F"/>
                </a:solidFill>
                <a:effectLst/>
                <a:uLnTx/>
                <a:uFillTx/>
                <a:latin typeface="Calibri"/>
                <a:ea typeface="+mn-ea"/>
                <a:cs typeface="+mn-cs"/>
              </a:endParaRPr>
            </a:p>
          </p:txBody>
        </p:sp>
      </p:grpSp>
      <p:grpSp>
        <p:nvGrpSpPr>
          <p:cNvPr id="21" name="Skupina 20">
            <a:extLst>
              <a:ext uri="{FF2B5EF4-FFF2-40B4-BE49-F238E27FC236}">
                <a16:creationId xmlns:a16="http://schemas.microsoft.com/office/drawing/2014/main" id="{6BC1DEF3-78B5-4FB4-BDB3-3B0DAB456659}"/>
              </a:ext>
            </a:extLst>
          </p:cNvPr>
          <p:cNvGrpSpPr/>
          <p:nvPr/>
        </p:nvGrpSpPr>
        <p:grpSpPr>
          <a:xfrm>
            <a:off x="4443080" y="1565397"/>
            <a:ext cx="287338" cy="72000"/>
            <a:chOff x="6212411" y="2060825"/>
            <a:chExt cx="287338" cy="72000"/>
          </a:xfrm>
          <a:solidFill>
            <a:srgbClr val="7F0506"/>
          </a:solidFill>
        </p:grpSpPr>
        <p:cxnSp>
          <p:nvCxnSpPr>
            <p:cNvPr id="22" name="Straight Connector 35">
              <a:extLst>
                <a:ext uri="{FF2B5EF4-FFF2-40B4-BE49-F238E27FC236}">
                  <a16:creationId xmlns:a16="http://schemas.microsoft.com/office/drawing/2014/main" id="{CE50DB60-7096-41DD-880B-BDCE704BA44C}"/>
                </a:ext>
              </a:extLst>
            </p:cNvPr>
            <p:cNvCxnSpPr/>
            <p:nvPr/>
          </p:nvCxnSpPr>
          <p:spPr>
            <a:xfrm>
              <a:off x="6212411" y="2096825"/>
              <a:ext cx="287338" cy="0"/>
            </a:xfrm>
            <a:prstGeom prst="line">
              <a:avLst/>
            </a:prstGeom>
            <a:grpFill/>
            <a:ln w="19050">
              <a:solidFill>
                <a:srgbClr val="7F0506"/>
              </a:solidFill>
            </a:ln>
          </p:spPr>
          <p:style>
            <a:lnRef idx="1">
              <a:schemeClr val="accent1"/>
            </a:lnRef>
            <a:fillRef idx="0">
              <a:schemeClr val="accent1"/>
            </a:fillRef>
            <a:effectRef idx="0">
              <a:schemeClr val="accent1"/>
            </a:effectRef>
            <a:fontRef idx="minor">
              <a:schemeClr val="tx1"/>
            </a:fontRef>
          </p:style>
        </p:cxnSp>
        <p:sp>
          <p:nvSpPr>
            <p:cNvPr id="23" name="Oval 22">
              <a:extLst>
                <a:ext uri="{FF2B5EF4-FFF2-40B4-BE49-F238E27FC236}">
                  <a16:creationId xmlns:a16="http://schemas.microsoft.com/office/drawing/2014/main" id="{7683F800-C42C-41EA-9631-17CAEFCD2150}"/>
                </a:ext>
              </a:extLst>
            </p:cNvPr>
            <p:cNvSpPr/>
            <p:nvPr/>
          </p:nvSpPr>
          <p:spPr>
            <a:xfrm>
              <a:off x="6320080" y="2060825"/>
              <a:ext cx="72000" cy="72000"/>
            </a:xfrm>
            <a:prstGeom prst="diamond">
              <a:avLst/>
            </a:prstGeom>
            <a:grpFill/>
            <a:ln w="9525">
              <a:solidFill>
                <a:srgbClr val="7F050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srgbClr val="5F5F5F"/>
                </a:solidFill>
                <a:effectLst/>
                <a:uLnTx/>
                <a:uFillTx/>
                <a:latin typeface="Calibri"/>
                <a:ea typeface="+mn-ea"/>
                <a:cs typeface="+mn-cs"/>
              </a:endParaRPr>
            </a:p>
          </p:txBody>
        </p:sp>
      </p:grpSp>
      <p:sp>
        <p:nvSpPr>
          <p:cNvPr id="2" name="Title 1"/>
          <p:cNvSpPr>
            <a:spLocks noGrp="1"/>
          </p:cNvSpPr>
          <p:nvPr>
            <p:ph type="title"/>
          </p:nvPr>
        </p:nvSpPr>
        <p:spPr/>
        <p:txBody>
          <a:bodyPr>
            <a:normAutofit/>
          </a:bodyPr>
          <a:lstStyle/>
          <a:p>
            <a:r>
              <a:rPr lang="en-US" dirty="0" err="1"/>
              <a:t>Délka</a:t>
            </a:r>
            <a:r>
              <a:rPr lang="en-US" dirty="0"/>
              <a:t> </a:t>
            </a:r>
            <a:r>
              <a:rPr lang="en-US" dirty="0" err="1"/>
              <a:t>akutních</a:t>
            </a:r>
            <a:r>
              <a:rPr lang="en-US" dirty="0"/>
              <a:t> </a:t>
            </a:r>
            <a:r>
              <a:rPr lang="en-US" dirty="0" err="1"/>
              <a:t>hospitalizací</a:t>
            </a:r>
            <a:r>
              <a:rPr lang="en-US" dirty="0"/>
              <a:t> s </a:t>
            </a:r>
            <a:r>
              <a:rPr lang="en-US" dirty="0" err="1"/>
              <a:t>vyloučením</a:t>
            </a:r>
            <a:r>
              <a:rPr lang="en-US" dirty="0"/>
              <a:t> </a:t>
            </a:r>
            <a:r>
              <a:rPr lang="en-US" dirty="0" err="1"/>
              <a:t>porodů</a:t>
            </a:r>
            <a:endParaRPr lang="en-US" dirty="0"/>
          </a:p>
        </p:txBody>
      </p:sp>
      <p:graphicFrame>
        <p:nvGraphicFramePr>
          <p:cNvPr id="24" name="Object 123">
            <a:extLst>
              <a:ext uri="{FF2B5EF4-FFF2-40B4-BE49-F238E27FC236}">
                <a16:creationId xmlns:a16="http://schemas.microsoft.com/office/drawing/2014/main" id="{6550DEA5-470C-4F0F-B52A-2E60836A8A95}"/>
              </a:ext>
            </a:extLst>
          </p:cNvPr>
          <p:cNvGraphicFramePr>
            <a:graphicFrameLocks/>
          </p:cNvGraphicFramePr>
          <p:nvPr>
            <p:extLst/>
          </p:nvPr>
        </p:nvGraphicFramePr>
        <p:xfrm>
          <a:off x="946150" y="2081276"/>
          <a:ext cx="5413375" cy="3813175"/>
        </p:xfrm>
        <a:graphic>
          <a:graphicData uri="http://schemas.openxmlformats.org/drawingml/2006/chart">
            <c:chart xmlns:c="http://schemas.openxmlformats.org/drawingml/2006/chart" xmlns:r="http://schemas.openxmlformats.org/officeDocument/2006/relationships" r:id="rId2"/>
          </a:graphicData>
        </a:graphic>
      </p:graphicFrame>
      <p:sp>
        <p:nvSpPr>
          <p:cNvPr id="25" name="TextovéPole 7">
            <a:extLst>
              <a:ext uri="{FF2B5EF4-FFF2-40B4-BE49-F238E27FC236}">
                <a16:creationId xmlns:a16="http://schemas.microsoft.com/office/drawing/2014/main" id="{9052CA32-3C7E-4C9A-80AC-919B0A941FA8}"/>
              </a:ext>
            </a:extLst>
          </p:cNvPr>
          <p:cNvSpPr txBox="1">
            <a:spLocks noChangeArrowheads="1"/>
          </p:cNvSpPr>
          <p:nvPr/>
        </p:nvSpPr>
        <p:spPr bwMode="auto">
          <a:xfrm>
            <a:off x="4775478" y="1489024"/>
            <a:ext cx="176097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lang="cs-CZ" altLang="cs-CZ" sz="1400" b="1" dirty="0">
                <a:latin typeface="+mn-lt"/>
              </a:rPr>
              <a:t>Liberecký kraj</a:t>
            </a:r>
            <a:endParaRPr kumimoji="0" lang="cs-CZ" altLang="cs-CZ" sz="1400" b="1" i="0" u="none" strike="noStrike" kern="1200" cap="none" spc="0" normalizeH="0" baseline="0" noProof="0" dirty="0">
              <a:ln>
                <a:noFill/>
              </a:ln>
              <a:effectLst/>
              <a:uLnTx/>
              <a:uFillTx/>
              <a:latin typeface="+mn-lt"/>
            </a:endParaRPr>
          </a:p>
        </p:txBody>
      </p:sp>
      <p:sp>
        <p:nvSpPr>
          <p:cNvPr id="26" name="TextovéPole 7">
            <a:extLst>
              <a:ext uri="{FF2B5EF4-FFF2-40B4-BE49-F238E27FC236}">
                <a16:creationId xmlns:a16="http://schemas.microsoft.com/office/drawing/2014/main" id="{5A291421-7B7A-46AA-8822-054BB67C16E9}"/>
              </a:ext>
            </a:extLst>
          </p:cNvPr>
          <p:cNvSpPr txBox="1">
            <a:spLocks noChangeArrowheads="1"/>
          </p:cNvSpPr>
          <p:nvPr/>
        </p:nvSpPr>
        <p:spPr bwMode="auto">
          <a:xfrm>
            <a:off x="6129984" y="2983146"/>
            <a:ext cx="6593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cs-CZ" altLang="cs-CZ" sz="1400" dirty="0">
                <a:latin typeface="+mn-lt"/>
              </a:rPr>
              <a:t>5,8</a:t>
            </a:r>
          </a:p>
        </p:txBody>
      </p:sp>
      <p:sp>
        <p:nvSpPr>
          <p:cNvPr id="27" name="TextovéPole 7">
            <a:extLst>
              <a:ext uri="{FF2B5EF4-FFF2-40B4-BE49-F238E27FC236}">
                <a16:creationId xmlns:a16="http://schemas.microsoft.com/office/drawing/2014/main" id="{BC7579D7-2865-49C9-A594-944BB8BFF7C4}"/>
              </a:ext>
            </a:extLst>
          </p:cNvPr>
          <p:cNvSpPr txBox="1">
            <a:spLocks noChangeArrowheads="1"/>
          </p:cNvSpPr>
          <p:nvPr/>
        </p:nvSpPr>
        <p:spPr bwMode="auto">
          <a:xfrm>
            <a:off x="6127629" y="3181386"/>
            <a:ext cx="6593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cs-CZ" altLang="cs-CZ" sz="1400" dirty="0">
                <a:latin typeface="+mn-lt"/>
              </a:rPr>
              <a:t>5,7</a:t>
            </a:r>
          </a:p>
        </p:txBody>
      </p:sp>
    </p:spTree>
    <p:extLst>
      <p:ext uri="{BB962C8B-B14F-4D97-AF65-F5344CB8AC3E}">
        <p14:creationId xmlns:p14="http://schemas.microsoft.com/office/powerpoint/2010/main" val="1316992043"/>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 name="Rectangle 105"/>
          <p:cNvSpPr/>
          <p:nvPr/>
        </p:nvSpPr>
        <p:spPr>
          <a:xfrm>
            <a:off x="599355" y="6262487"/>
            <a:ext cx="11592645" cy="5955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257558" y="790460"/>
            <a:ext cx="11070659" cy="523220"/>
          </a:xfrm>
          <a:prstGeom prst="rect">
            <a:avLst/>
          </a:prstGeom>
          <a:noFill/>
        </p:spPr>
        <p:txBody>
          <a:bodyPr wrap="none" rtlCol="0">
            <a:spAutoFit/>
          </a:bodyPr>
          <a:lstStyle/>
          <a:p>
            <a:r>
              <a:rPr lang="cs-CZ" sz="1400" dirty="0"/>
              <a:t>Zdroj: </a:t>
            </a:r>
            <a:r>
              <a:rPr lang="cs-CZ" sz="1400" kern="0" dirty="0">
                <a:solidFill>
                  <a:srgbClr val="000000"/>
                </a:solidFill>
              </a:rPr>
              <a:t>NRHOSP 2018  </a:t>
            </a:r>
          </a:p>
          <a:p>
            <a:r>
              <a:rPr lang="cs-CZ" sz="1400" kern="0" dirty="0">
                <a:solidFill>
                  <a:srgbClr val="000000"/>
                </a:solidFill>
              </a:rPr>
              <a:t>Průměrná délka akutních hospitalizací s vyloučením diagnóz O00 – O99 a Z30 – Z39 jako hlavních příčin hospitalizace v roce 2018 dle bydliště pacienta.</a:t>
            </a:r>
          </a:p>
        </p:txBody>
      </p:sp>
      <p:sp>
        <p:nvSpPr>
          <p:cNvPr id="8" name="TextBox 7"/>
          <p:cNvSpPr txBox="1"/>
          <p:nvPr/>
        </p:nvSpPr>
        <p:spPr>
          <a:xfrm>
            <a:off x="7512799" y="1771844"/>
            <a:ext cx="4398085" cy="2893100"/>
          </a:xfrm>
          <a:prstGeom prst="rect">
            <a:avLst/>
          </a:prstGeom>
          <a:noFill/>
          <a:ln>
            <a:noFill/>
          </a:ln>
        </p:spPr>
        <p:txBody>
          <a:bodyPr wrap="square" rtlCol="0">
            <a:spAutoFit/>
          </a:bodyPr>
          <a:lstStyle/>
          <a:p>
            <a:r>
              <a:rPr lang="cs-CZ" sz="1400" kern="0" dirty="0">
                <a:solidFill>
                  <a:srgbClr val="000000"/>
                </a:solidFill>
              </a:rPr>
              <a:t>Průměrná délka akutních hospitalizací s vyloučením diagnóz O00 – O99 a Z30 – Z39 jako hlavních příčin hospitalizací dosáhla v roce 2018 v ČR hodnoty 5,8 dne. </a:t>
            </a:r>
          </a:p>
          <a:p>
            <a:endParaRPr lang="cs-CZ" sz="1400" kern="0" dirty="0">
              <a:solidFill>
                <a:srgbClr val="000000"/>
              </a:solidFill>
            </a:endParaRPr>
          </a:p>
          <a:p>
            <a:r>
              <a:rPr lang="cs-CZ" sz="1400" kern="0" dirty="0">
                <a:solidFill>
                  <a:srgbClr val="000000"/>
                </a:solidFill>
              </a:rPr>
              <a:t>Pacienti s bydlištěm v Karlovarském kraji měli </a:t>
            </a:r>
          </a:p>
          <a:p>
            <a:r>
              <a:rPr lang="cs-CZ" sz="1400" kern="0" dirty="0">
                <a:solidFill>
                  <a:srgbClr val="000000"/>
                </a:solidFill>
              </a:rPr>
              <a:t>nejkratší průměrnou délku akutních hospitalizací </a:t>
            </a:r>
          </a:p>
          <a:p>
            <a:r>
              <a:rPr lang="cs-CZ" sz="1400" kern="0" dirty="0">
                <a:solidFill>
                  <a:srgbClr val="000000"/>
                </a:solidFill>
              </a:rPr>
              <a:t>(5,3 dne), a to o 1,4 dne kratší, než pacienti </a:t>
            </a:r>
          </a:p>
          <a:p>
            <a:r>
              <a:rPr lang="cs-CZ" sz="1400" kern="0" dirty="0">
                <a:solidFill>
                  <a:srgbClr val="000000"/>
                </a:solidFill>
              </a:rPr>
              <a:t>s bydlištěm v kraji Královéhradeckém, pro které je </a:t>
            </a:r>
          </a:p>
          <a:p>
            <a:r>
              <a:rPr lang="cs-CZ" sz="1400" kern="0" dirty="0">
                <a:solidFill>
                  <a:srgbClr val="000000"/>
                </a:solidFill>
              </a:rPr>
              <a:t>délka akutních hospitalizací nejvyšší (6,7 dne). </a:t>
            </a:r>
          </a:p>
          <a:p>
            <a:endParaRPr lang="cs-CZ" sz="1400" kern="0" dirty="0">
              <a:solidFill>
                <a:srgbClr val="000000"/>
              </a:solidFill>
            </a:endParaRPr>
          </a:p>
          <a:p>
            <a:r>
              <a:rPr lang="cs-CZ" sz="1400" kern="0" dirty="0">
                <a:solidFill>
                  <a:srgbClr val="000000"/>
                </a:solidFill>
              </a:rPr>
              <a:t>LBK je krajem s </a:t>
            </a:r>
            <a:r>
              <a:rPr lang="cs-CZ" sz="1400" kern="0" dirty="0" smtClean="0">
                <a:solidFill>
                  <a:srgbClr val="000000"/>
                </a:solidFill>
              </a:rPr>
              <a:t>průměrnou </a:t>
            </a:r>
            <a:r>
              <a:rPr lang="cs-CZ" sz="1400" kern="0" dirty="0">
                <a:solidFill>
                  <a:srgbClr val="000000"/>
                </a:solidFill>
              </a:rPr>
              <a:t>délkou akutních hospitalizací </a:t>
            </a:r>
            <a:r>
              <a:rPr lang="cs-CZ" sz="1400" kern="0" dirty="0" smtClean="0">
                <a:solidFill>
                  <a:srgbClr val="000000"/>
                </a:solidFill>
              </a:rPr>
              <a:t>odpovídající hodnotě naměřené v celé v </a:t>
            </a:r>
            <a:r>
              <a:rPr lang="cs-CZ" sz="1400" kern="0" dirty="0">
                <a:solidFill>
                  <a:srgbClr val="000000"/>
                </a:solidFill>
              </a:rPr>
              <a:t>ČR. </a:t>
            </a:r>
          </a:p>
          <a:p>
            <a:endParaRPr lang="cs-CZ" sz="1400" kern="0" dirty="0">
              <a:solidFill>
                <a:srgbClr val="000000"/>
              </a:solidFill>
            </a:endParaRPr>
          </a:p>
        </p:txBody>
      </p:sp>
      <p:grpSp>
        <p:nvGrpSpPr>
          <p:cNvPr id="10" name="Skupina 9">
            <a:extLst>
              <a:ext uri="{FF2B5EF4-FFF2-40B4-BE49-F238E27FC236}">
                <a16:creationId xmlns:a16="http://schemas.microsoft.com/office/drawing/2014/main" id="{F70B387B-F0A8-4813-A891-AF4D3F009DB6}"/>
              </a:ext>
            </a:extLst>
          </p:cNvPr>
          <p:cNvGrpSpPr/>
          <p:nvPr/>
        </p:nvGrpSpPr>
        <p:grpSpPr>
          <a:xfrm>
            <a:off x="6124625" y="4010974"/>
            <a:ext cx="1168563" cy="722510"/>
            <a:chOff x="7037778" y="1433348"/>
            <a:chExt cx="945464" cy="591754"/>
          </a:xfrm>
        </p:grpSpPr>
        <p:sp>
          <p:nvSpPr>
            <p:cNvPr id="11" name="Text Box 58">
              <a:extLst>
                <a:ext uri="{FF2B5EF4-FFF2-40B4-BE49-F238E27FC236}">
                  <a16:creationId xmlns:a16="http://schemas.microsoft.com/office/drawing/2014/main" id="{F6411166-FB33-4268-BC88-394B9BE2EDE4}"/>
                </a:ext>
              </a:extLst>
            </p:cNvPr>
            <p:cNvSpPr txBox="1">
              <a:spLocks noChangeArrowheads="1"/>
            </p:cNvSpPr>
            <p:nvPr/>
          </p:nvSpPr>
          <p:spPr bwMode="auto">
            <a:xfrm>
              <a:off x="7235994" y="1433348"/>
              <a:ext cx="747248" cy="5917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eaLnBrk="1" fontAlgn="base" latinLnBrk="0" hangingPunct="1">
                <a:lnSpc>
                  <a:spcPct val="100000"/>
                </a:lnSpc>
                <a:spcBef>
                  <a:spcPts val="0"/>
                </a:spcBef>
                <a:spcAft>
                  <a:spcPct val="0"/>
                </a:spcAft>
                <a:buClrTx/>
                <a:buSzTx/>
                <a:buFontTx/>
                <a:buNone/>
                <a:tabLst/>
                <a:defRPr/>
              </a:pPr>
              <a:r>
                <a:rPr kumimoji="0" lang="cs-CZ" altLang="cs-CZ" sz="1200" b="0" i="0" u="none" strike="noStrike" kern="0" cap="none" spc="0" normalizeH="0" baseline="0" noProof="0" dirty="0">
                  <a:ln>
                    <a:noFill/>
                  </a:ln>
                  <a:solidFill>
                    <a:srgbClr val="000000"/>
                  </a:solidFill>
                  <a:effectLst/>
                  <a:uLnTx/>
                  <a:uFillTx/>
                  <a:latin typeface="Calibri"/>
                </a:rPr>
                <a:t>&gt; </a:t>
              </a:r>
              <a:r>
                <a:rPr lang="cs-CZ" altLang="cs-CZ" sz="1200" kern="0" dirty="0">
                  <a:solidFill>
                    <a:srgbClr val="000000"/>
                  </a:solidFill>
                  <a:latin typeface="Calibri"/>
                </a:rPr>
                <a:t>6,5</a:t>
              </a:r>
              <a:endParaRPr kumimoji="0" lang="cs-CZ" altLang="cs-CZ" sz="1200" b="0" i="0" u="none" strike="noStrike" kern="0" cap="none" spc="0" normalizeH="0" baseline="0" noProof="0" dirty="0">
                <a:ln>
                  <a:noFill/>
                </a:ln>
                <a:solidFill>
                  <a:srgbClr val="000000"/>
                </a:solidFill>
                <a:effectLst/>
                <a:uLnTx/>
                <a:uFillTx/>
                <a:latin typeface="Calibri"/>
              </a:endParaRPr>
            </a:p>
            <a:p>
              <a:pPr marL="0" marR="0" lvl="0" indent="0" algn="l" defTabSz="914400" eaLnBrk="1" fontAlgn="base" latinLnBrk="0" hangingPunct="1">
                <a:lnSpc>
                  <a:spcPct val="100000"/>
                </a:lnSpc>
                <a:spcBef>
                  <a:spcPts val="0"/>
                </a:spcBef>
                <a:spcAft>
                  <a:spcPct val="0"/>
                </a:spcAft>
                <a:buClrTx/>
                <a:buSzTx/>
                <a:buFontTx/>
                <a:buNone/>
                <a:tabLst/>
                <a:defRPr/>
              </a:pPr>
              <a:r>
                <a:rPr lang="cs-CZ" altLang="cs-CZ" sz="1200" kern="0" dirty="0">
                  <a:solidFill>
                    <a:srgbClr val="000000"/>
                  </a:solidFill>
                  <a:latin typeface="Calibri"/>
                </a:rPr>
                <a:t>6,0</a:t>
              </a:r>
              <a:r>
                <a:rPr kumimoji="0" lang="cs-CZ" altLang="cs-CZ" sz="1200" b="0" i="0" u="none" strike="noStrike" kern="0" cap="none" spc="0" normalizeH="0" baseline="0" noProof="0" dirty="0">
                  <a:ln>
                    <a:noFill/>
                  </a:ln>
                  <a:solidFill>
                    <a:srgbClr val="000000"/>
                  </a:solidFill>
                  <a:effectLst/>
                  <a:uLnTx/>
                  <a:uFillTx/>
                  <a:latin typeface="Calibri"/>
                </a:rPr>
                <a:t> – </a:t>
              </a:r>
              <a:r>
                <a:rPr lang="cs-CZ" altLang="cs-CZ" sz="1200" kern="0" dirty="0">
                  <a:solidFill>
                    <a:srgbClr val="000000"/>
                  </a:solidFill>
                  <a:latin typeface="Calibri"/>
                </a:rPr>
                <a:t>6,5</a:t>
              </a:r>
              <a:endParaRPr kumimoji="0" lang="en-US" altLang="cs-CZ" sz="1200" b="0" i="0" u="none" strike="noStrike" kern="0" cap="none" spc="0" normalizeH="0" baseline="0" noProof="0" dirty="0">
                <a:ln>
                  <a:noFill/>
                </a:ln>
                <a:solidFill>
                  <a:srgbClr val="000000"/>
                </a:solidFill>
                <a:effectLst/>
                <a:uLnTx/>
                <a:uFillTx/>
                <a:latin typeface="Calibri"/>
              </a:endParaRPr>
            </a:p>
            <a:p>
              <a:pPr marL="0" marR="0" lvl="0" indent="0" algn="l" defTabSz="914400" eaLnBrk="1" fontAlgn="base" latinLnBrk="0" hangingPunct="1">
                <a:lnSpc>
                  <a:spcPct val="100000"/>
                </a:lnSpc>
                <a:spcBef>
                  <a:spcPts val="0"/>
                </a:spcBef>
                <a:spcAft>
                  <a:spcPct val="0"/>
                </a:spcAft>
                <a:buClrTx/>
                <a:buSzTx/>
                <a:buFontTx/>
                <a:buNone/>
                <a:tabLst/>
                <a:defRPr/>
              </a:pPr>
              <a:r>
                <a:rPr lang="cs-CZ" altLang="cs-CZ" sz="1200" kern="0" dirty="0">
                  <a:solidFill>
                    <a:srgbClr val="000000"/>
                  </a:solidFill>
                  <a:latin typeface="Calibri"/>
                </a:rPr>
                <a:t>5</a:t>
              </a:r>
              <a:r>
                <a:rPr kumimoji="0" lang="cs-CZ" altLang="cs-CZ" sz="1200" b="0" i="0" u="none" strike="noStrike" kern="0" cap="none" spc="0" normalizeH="0" baseline="0" noProof="0" dirty="0">
                  <a:ln>
                    <a:noFill/>
                  </a:ln>
                  <a:solidFill>
                    <a:srgbClr val="000000"/>
                  </a:solidFill>
                  <a:effectLst/>
                  <a:uLnTx/>
                  <a:uFillTx/>
                  <a:latin typeface="Calibri"/>
                </a:rPr>
                <a:t>,5 – 5,9</a:t>
              </a:r>
            </a:p>
            <a:p>
              <a:pPr marL="0" marR="0" lvl="0" indent="0" algn="l" defTabSz="914400" eaLnBrk="1" fontAlgn="base" latinLnBrk="0" hangingPunct="1">
                <a:lnSpc>
                  <a:spcPct val="100000"/>
                </a:lnSpc>
                <a:spcBef>
                  <a:spcPts val="0"/>
                </a:spcBef>
                <a:spcAft>
                  <a:spcPct val="0"/>
                </a:spcAft>
                <a:buClrTx/>
                <a:buSzTx/>
                <a:buFontTx/>
                <a:buNone/>
                <a:tabLst/>
                <a:defRPr/>
              </a:pPr>
              <a:r>
                <a:rPr kumimoji="0" lang="cs-CZ" altLang="cs-CZ" sz="1200" b="0" i="0" u="none" strike="noStrike" kern="0" cap="none" spc="0" normalizeH="0" baseline="0" noProof="0" dirty="0">
                  <a:ln>
                    <a:noFill/>
                  </a:ln>
                  <a:solidFill>
                    <a:srgbClr val="000000"/>
                  </a:solidFill>
                  <a:effectLst/>
                  <a:uLnTx/>
                  <a:uFillTx/>
                  <a:latin typeface="Calibri"/>
                </a:rPr>
                <a:t>≤ </a:t>
              </a:r>
              <a:r>
                <a:rPr lang="cs-CZ" altLang="cs-CZ" sz="1200" kern="0" dirty="0">
                  <a:solidFill>
                    <a:srgbClr val="000000"/>
                  </a:solidFill>
                  <a:latin typeface="Calibri"/>
                </a:rPr>
                <a:t>5</a:t>
              </a:r>
              <a:r>
                <a:rPr kumimoji="0" lang="cs-CZ" altLang="cs-CZ" sz="1200" b="0" i="0" u="none" strike="noStrike" kern="0" cap="none" spc="0" normalizeH="0" baseline="0" noProof="0" dirty="0">
                  <a:ln>
                    <a:noFill/>
                  </a:ln>
                  <a:solidFill>
                    <a:srgbClr val="000000"/>
                  </a:solidFill>
                  <a:effectLst/>
                  <a:uLnTx/>
                  <a:uFillTx/>
                  <a:latin typeface="Calibri"/>
                </a:rPr>
                <a:t>,4</a:t>
              </a:r>
              <a:endParaRPr kumimoji="0" lang="en-US" altLang="cs-CZ" sz="1200" b="0" i="0" u="none" strike="noStrike" kern="0" cap="none" spc="0" normalizeH="0" baseline="0" noProof="0" dirty="0">
                <a:ln>
                  <a:noFill/>
                </a:ln>
                <a:solidFill>
                  <a:srgbClr val="000000"/>
                </a:solidFill>
                <a:effectLst/>
                <a:uLnTx/>
                <a:uFillTx/>
                <a:latin typeface="Arial"/>
              </a:endParaRPr>
            </a:p>
          </p:txBody>
        </p:sp>
        <p:sp>
          <p:nvSpPr>
            <p:cNvPr id="12" name="Rectangle 56">
              <a:extLst>
                <a:ext uri="{FF2B5EF4-FFF2-40B4-BE49-F238E27FC236}">
                  <a16:creationId xmlns:a16="http://schemas.microsoft.com/office/drawing/2014/main" id="{D5B61E03-5CDD-40A9-80CB-3B350AB77C41}"/>
                </a:ext>
              </a:extLst>
            </p:cNvPr>
            <p:cNvSpPr>
              <a:spLocks noChangeArrowheads="1"/>
            </p:cNvSpPr>
            <p:nvPr/>
          </p:nvSpPr>
          <p:spPr bwMode="auto">
            <a:xfrm>
              <a:off x="7037778" y="1908072"/>
              <a:ext cx="108000" cy="108193"/>
            </a:xfrm>
            <a:prstGeom prst="rect">
              <a:avLst/>
            </a:prstGeom>
            <a:solidFill>
              <a:srgbClr val="3D67BC">
                <a:lumMod val="20000"/>
                <a:lumOff val="80000"/>
              </a:srgbClr>
            </a:solidFill>
            <a:ln w="1651">
              <a:solidFill>
                <a:sysClr val="window" lastClr="FFFFFF">
                  <a:lumMod val="75000"/>
                </a:sys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eaLnBrk="1" fontAlgn="base" latinLnBrk="0" hangingPunct="1">
                <a:lnSpc>
                  <a:spcPct val="100000"/>
                </a:lnSpc>
                <a:spcBef>
                  <a:spcPct val="0"/>
                </a:spcBef>
                <a:spcAft>
                  <a:spcPct val="0"/>
                </a:spcAft>
                <a:buClrTx/>
                <a:buSzTx/>
                <a:buFontTx/>
                <a:buNone/>
                <a:tabLst/>
                <a:defRPr/>
              </a:pPr>
              <a:endParaRPr kumimoji="0" lang="cs-CZ" altLang="cs-CZ" sz="1100" b="0" i="0" u="none" strike="noStrike" kern="0" cap="none" spc="0" normalizeH="0" baseline="0" noProof="0">
                <a:ln>
                  <a:noFill/>
                </a:ln>
                <a:solidFill>
                  <a:srgbClr val="000000"/>
                </a:solidFill>
                <a:effectLst/>
                <a:uLnTx/>
                <a:uFillTx/>
                <a:latin typeface="Arial" charset="0"/>
              </a:endParaRPr>
            </a:p>
          </p:txBody>
        </p:sp>
        <p:sp>
          <p:nvSpPr>
            <p:cNvPr id="13" name="Rectangle 56">
              <a:extLst>
                <a:ext uri="{FF2B5EF4-FFF2-40B4-BE49-F238E27FC236}">
                  <a16:creationId xmlns:a16="http://schemas.microsoft.com/office/drawing/2014/main" id="{C4955019-1382-4235-ACD7-9B97C377AD9A}"/>
                </a:ext>
              </a:extLst>
            </p:cNvPr>
            <p:cNvSpPr>
              <a:spLocks noChangeArrowheads="1"/>
            </p:cNvSpPr>
            <p:nvPr/>
          </p:nvSpPr>
          <p:spPr bwMode="auto">
            <a:xfrm>
              <a:off x="7037778" y="1756270"/>
              <a:ext cx="108000" cy="108193"/>
            </a:xfrm>
            <a:prstGeom prst="rect">
              <a:avLst/>
            </a:prstGeom>
            <a:solidFill>
              <a:srgbClr val="3D67BC">
                <a:lumMod val="40000"/>
                <a:lumOff val="60000"/>
              </a:srgbClr>
            </a:solidFill>
            <a:ln w="1651">
              <a:solidFill>
                <a:sysClr val="window" lastClr="FFFFFF">
                  <a:lumMod val="75000"/>
                </a:sys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eaLnBrk="1" fontAlgn="base" latinLnBrk="0" hangingPunct="1">
                <a:lnSpc>
                  <a:spcPct val="100000"/>
                </a:lnSpc>
                <a:spcBef>
                  <a:spcPct val="0"/>
                </a:spcBef>
                <a:spcAft>
                  <a:spcPct val="0"/>
                </a:spcAft>
                <a:buClrTx/>
                <a:buSzTx/>
                <a:buFontTx/>
                <a:buNone/>
                <a:tabLst/>
                <a:defRPr/>
              </a:pPr>
              <a:endParaRPr kumimoji="0" lang="cs-CZ" altLang="cs-CZ" sz="1100" b="0" i="0" u="none" strike="noStrike" kern="0" cap="none" spc="0" normalizeH="0" baseline="0" noProof="0">
                <a:ln>
                  <a:noFill/>
                </a:ln>
                <a:solidFill>
                  <a:srgbClr val="000000"/>
                </a:solidFill>
                <a:effectLst/>
                <a:uLnTx/>
                <a:uFillTx/>
                <a:latin typeface="Arial" charset="0"/>
              </a:endParaRPr>
            </a:p>
          </p:txBody>
        </p:sp>
        <p:sp>
          <p:nvSpPr>
            <p:cNvPr id="14" name="Rectangle 56">
              <a:extLst>
                <a:ext uri="{FF2B5EF4-FFF2-40B4-BE49-F238E27FC236}">
                  <a16:creationId xmlns:a16="http://schemas.microsoft.com/office/drawing/2014/main" id="{7633B406-C943-48A9-8EBE-07564F180A33}"/>
                </a:ext>
              </a:extLst>
            </p:cNvPr>
            <p:cNvSpPr>
              <a:spLocks noChangeArrowheads="1"/>
            </p:cNvSpPr>
            <p:nvPr/>
          </p:nvSpPr>
          <p:spPr bwMode="auto">
            <a:xfrm>
              <a:off x="7037778" y="1604469"/>
              <a:ext cx="108000" cy="108193"/>
            </a:xfrm>
            <a:prstGeom prst="rect">
              <a:avLst/>
            </a:prstGeom>
            <a:solidFill>
              <a:srgbClr val="7191D1"/>
            </a:solidFill>
            <a:ln w="1651">
              <a:solidFill>
                <a:sysClr val="window" lastClr="FFFFFF">
                  <a:lumMod val="75000"/>
                </a:sys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eaLnBrk="1" fontAlgn="base" latinLnBrk="0" hangingPunct="1">
                <a:lnSpc>
                  <a:spcPct val="100000"/>
                </a:lnSpc>
                <a:spcBef>
                  <a:spcPct val="0"/>
                </a:spcBef>
                <a:spcAft>
                  <a:spcPct val="0"/>
                </a:spcAft>
                <a:buClrTx/>
                <a:buSzTx/>
                <a:buFontTx/>
                <a:buNone/>
                <a:tabLst/>
                <a:defRPr/>
              </a:pPr>
              <a:endParaRPr kumimoji="0" lang="cs-CZ" altLang="cs-CZ" sz="1100" b="0" i="0" u="none" strike="noStrike" kern="0" cap="none" spc="0" normalizeH="0" baseline="0" noProof="0">
                <a:ln>
                  <a:noFill/>
                </a:ln>
                <a:solidFill>
                  <a:srgbClr val="000000"/>
                </a:solidFill>
                <a:effectLst/>
                <a:uLnTx/>
                <a:uFillTx/>
                <a:latin typeface="Arial" charset="0"/>
              </a:endParaRPr>
            </a:p>
          </p:txBody>
        </p:sp>
        <p:sp>
          <p:nvSpPr>
            <p:cNvPr id="15" name="Rectangle 56">
              <a:extLst>
                <a:ext uri="{FF2B5EF4-FFF2-40B4-BE49-F238E27FC236}">
                  <a16:creationId xmlns:a16="http://schemas.microsoft.com/office/drawing/2014/main" id="{CED03418-1863-40FC-8A34-CA3C158CA7A9}"/>
                </a:ext>
              </a:extLst>
            </p:cNvPr>
            <p:cNvSpPr>
              <a:spLocks noChangeArrowheads="1"/>
            </p:cNvSpPr>
            <p:nvPr/>
          </p:nvSpPr>
          <p:spPr bwMode="auto">
            <a:xfrm>
              <a:off x="7037778" y="1452668"/>
              <a:ext cx="108000" cy="108193"/>
            </a:xfrm>
            <a:prstGeom prst="rect">
              <a:avLst/>
            </a:prstGeom>
            <a:solidFill>
              <a:srgbClr val="3D67BC"/>
            </a:solidFill>
            <a:ln w="1651">
              <a:solidFill>
                <a:sysClr val="window" lastClr="FFFFFF">
                  <a:lumMod val="75000"/>
                </a:sys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eaLnBrk="1" fontAlgn="base" latinLnBrk="0" hangingPunct="1">
                <a:lnSpc>
                  <a:spcPct val="100000"/>
                </a:lnSpc>
                <a:spcBef>
                  <a:spcPct val="0"/>
                </a:spcBef>
                <a:spcAft>
                  <a:spcPct val="0"/>
                </a:spcAft>
                <a:buClrTx/>
                <a:buSzTx/>
                <a:buFontTx/>
                <a:buNone/>
                <a:tabLst/>
                <a:defRPr/>
              </a:pPr>
              <a:endParaRPr kumimoji="0" lang="cs-CZ" altLang="cs-CZ" sz="1600" b="0" i="1" u="none" strike="noStrike" kern="0" cap="none" spc="0" normalizeH="0" baseline="0" noProof="0">
                <a:ln>
                  <a:noFill/>
                </a:ln>
                <a:solidFill>
                  <a:srgbClr val="000000"/>
                </a:solidFill>
                <a:effectLst/>
                <a:uLnTx/>
                <a:uFillTx/>
                <a:latin typeface="Arial" charset="0"/>
              </a:endParaRPr>
            </a:p>
          </p:txBody>
        </p:sp>
      </p:grpSp>
      <p:grpSp>
        <p:nvGrpSpPr>
          <p:cNvPr id="16" name="Group 223">
            <a:extLst>
              <a:ext uri="{FF2B5EF4-FFF2-40B4-BE49-F238E27FC236}">
                <a16:creationId xmlns:a16="http://schemas.microsoft.com/office/drawing/2014/main" id="{F368FCD6-77F5-4E86-9656-F7DC909B0E3A}"/>
              </a:ext>
            </a:extLst>
          </p:cNvPr>
          <p:cNvGrpSpPr>
            <a:grpSpLocks noChangeAspect="1"/>
          </p:cNvGrpSpPr>
          <p:nvPr/>
        </p:nvGrpSpPr>
        <p:grpSpPr bwMode="auto">
          <a:xfrm>
            <a:off x="3060000" y="4248000"/>
            <a:ext cx="5444941" cy="2880000"/>
            <a:chOff x="2034" y="1265"/>
            <a:chExt cx="4286" cy="2267"/>
          </a:xfrm>
        </p:grpSpPr>
        <p:sp>
          <p:nvSpPr>
            <p:cNvPr id="17" name="AutoShape 222">
              <a:extLst>
                <a:ext uri="{FF2B5EF4-FFF2-40B4-BE49-F238E27FC236}">
                  <a16:creationId xmlns:a16="http://schemas.microsoft.com/office/drawing/2014/main" id="{9A111FE0-746A-43D6-B9B8-4D41631C54C4}"/>
                </a:ext>
              </a:extLst>
            </p:cNvPr>
            <p:cNvSpPr>
              <a:spLocks noChangeAspect="1" noChangeArrowheads="1" noTextEdit="1"/>
            </p:cNvSpPr>
            <p:nvPr/>
          </p:nvSpPr>
          <p:spPr bwMode="auto">
            <a:xfrm>
              <a:off x="2034" y="1265"/>
              <a:ext cx="4286" cy="22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18" name="Freeform 224">
              <a:extLst>
                <a:ext uri="{FF2B5EF4-FFF2-40B4-BE49-F238E27FC236}">
                  <a16:creationId xmlns:a16="http://schemas.microsoft.com/office/drawing/2014/main" id="{64B0F457-13EB-4A83-806D-6A175A1B7570}"/>
                </a:ext>
              </a:extLst>
            </p:cNvPr>
            <p:cNvSpPr>
              <a:spLocks/>
            </p:cNvSpPr>
            <p:nvPr/>
          </p:nvSpPr>
          <p:spPr bwMode="auto">
            <a:xfrm>
              <a:off x="3633" y="2175"/>
              <a:ext cx="195" cy="150"/>
            </a:xfrm>
            <a:custGeom>
              <a:avLst/>
              <a:gdLst>
                <a:gd name="T0" fmla="*/ 125 w 195"/>
                <a:gd name="T1" fmla="*/ 1 h 150"/>
                <a:gd name="T2" fmla="*/ 127 w 195"/>
                <a:gd name="T3" fmla="*/ 5 h 150"/>
                <a:gd name="T4" fmla="*/ 140 w 195"/>
                <a:gd name="T5" fmla="*/ 15 h 150"/>
                <a:gd name="T6" fmla="*/ 149 w 195"/>
                <a:gd name="T7" fmla="*/ 18 h 150"/>
                <a:gd name="T8" fmla="*/ 153 w 195"/>
                <a:gd name="T9" fmla="*/ 26 h 150"/>
                <a:gd name="T10" fmla="*/ 159 w 195"/>
                <a:gd name="T11" fmla="*/ 31 h 150"/>
                <a:gd name="T12" fmla="*/ 175 w 195"/>
                <a:gd name="T13" fmla="*/ 38 h 150"/>
                <a:gd name="T14" fmla="*/ 182 w 195"/>
                <a:gd name="T15" fmla="*/ 45 h 150"/>
                <a:gd name="T16" fmla="*/ 191 w 195"/>
                <a:gd name="T17" fmla="*/ 53 h 150"/>
                <a:gd name="T18" fmla="*/ 195 w 195"/>
                <a:gd name="T19" fmla="*/ 60 h 150"/>
                <a:gd name="T20" fmla="*/ 193 w 195"/>
                <a:gd name="T21" fmla="*/ 67 h 150"/>
                <a:gd name="T22" fmla="*/ 179 w 195"/>
                <a:gd name="T23" fmla="*/ 76 h 150"/>
                <a:gd name="T24" fmla="*/ 174 w 195"/>
                <a:gd name="T25" fmla="*/ 80 h 150"/>
                <a:gd name="T26" fmla="*/ 174 w 195"/>
                <a:gd name="T27" fmla="*/ 85 h 150"/>
                <a:gd name="T28" fmla="*/ 178 w 195"/>
                <a:gd name="T29" fmla="*/ 91 h 150"/>
                <a:gd name="T30" fmla="*/ 180 w 195"/>
                <a:gd name="T31" fmla="*/ 105 h 150"/>
                <a:gd name="T32" fmla="*/ 176 w 195"/>
                <a:gd name="T33" fmla="*/ 112 h 150"/>
                <a:gd name="T34" fmla="*/ 168 w 195"/>
                <a:gd name="T35" fmla="*/ 117 h 150"/>
                <a:gd name="T36" fmla="*/ 159 w 195"/>
                <a:gd name="T37" fmla="*/ 116 h 150"/>
                <a:gd name="T38" fmla="*/ 148 w 195"/>
                <a:gd name="T39" fmla="*/ 110 h 150"/>
                <a:gd name="T40" fmla="*/ 136 w 195"/>
                <a:gd name="T41" fmla="*/ 109 h 150"/>
                <a:gd name="T42" fmla="*/ 126 w 195"/>
                <a:gd name="T43" fmla="*/ 111 h 150"/>
                <a:gd name="T44" fmla="*/ 120 w 195"/>
                <a:gd name="T45" fmla="*/ 116 h 150"/>
                <a:gd name="T46" fmla="*/ 110 w 195"/>
                <a:gd name="T47" fmla="*/ 120 h 150"/>
                <a:gd name="T48" fmla="*/ 94 w 195"/>
                <a:gd name="T49" fmla="*/ 132 h 150"/>
                <a:gd name="T50" fmla="*/ 81 w 195"/>
                <a:gd name="T51" fmla="*/ 137 h 150"/>
                <a:gd name="T52" fmla="*/ 71 w 195"/>
                <a:gd name="T53" fmla="*/ 140 h 150"/>
                <a:gd name="T54" fmla="*/ 65 w 195"/>
                <a:gd name="T55" fmla="*/ 148 h 150"/>
                <a:gd name="T56" fmla="*/ 62 w 195"/>
                <a:gd name="T57" fmla="*/ 150 h 150"/>
                <a:gd name="T58" fmla="*/ 47 w 195"/>
                <a:gd name="T59" fmla="*/ 148 h 150"/>
                <a:gd name="T60" fmla="*/ 43 w 195"/>
                <a:gd name="T61" fmla="*/ 145 h 150"/>
                <a:gd name="T62" fmla="*/ 41 w 195"/>
                <a:gd name="T63" fmla="*/ 140 h 150"/>
                <a:gd name="T64" fmla="*/ 42 w 195"/>
                <a:gd name="T65" fmla="*/ 134 h 150"/>
                <a:gd name="T66" fmla="*/ 41 w 195"/>
                <a:gd name="T67" fmla="*/ 128 h 150"/>
                <a:gd name="T68" fmla="*/ 40 w 195"/>
                <a:gd name="T69" fmla="*/ 123 h 150"/>
                <a:gd name="T70" fmla="*/ 33 w 195"/>
                <a:gd name="T71" fmla="*/ 119 h 150"/>
                <a:gd name="T72" fmla="*/ 29 w 195"/>
                <a:gd name="T73" fmla="*/ 114 h 150"/>
                <a:gd name="T74" fmla="*/ 30 w 195"/>
                <a:gd name="T75" fmla="*/ 108 h 150"/>
                <a:gd name="T76" fmla="*/ 29 w 195"/>
                <a:gd name="T77" fmla="*/ 102 h 150"/>
                <a:gd name="T78" fmla="*/ 18 w 195"/>
                <a:gd name="T79" fmla="*/ 91 h 150"/>
                <a:gd name="T80" fmla="*/ 12 w 195"/>
                <a:gd name="T81" fmla="*/ 81 h 150"/>
                <a:gd name="T82" fmla="*/ 9 w 195"/>
                <a:gd name="T83" fmla="*/ 75 h 150"/>
                <a:gd name="T84" fmla="*/ 13 w 195"/>
                <a:gd name="T85" fmla="*/ 69 h 150"/>
                <a:gd name="T86" fmla="*/ 18 w 195"/>
                <a:gd name="T87" fmla="*/ 64 h 150"/>
                <a:gd name="T88" fmla="*/ 9 w 195"/>
                <a:gd name="T89" fmla="*/ 53 h 150"/>
                <a:gd name="T90" fmla="*/ 1 w 195"/>
                <a:gd name="T91" fmla="*/ 48 h 150"/>
                <a:gd name="T92" fmla="*/ 1 w 195"/>
                <a:gd name="T93" fmla="*/ 45 h 150"/>
                <a:gd name="T94" fmla="*/ 12 w 195"/>
                <a:gd name="T95" fmla="*/ 40 h 150"/>
                <a:gd name="T96" fmla="*/ 27 w 195"/>
                <a:gd name="T97" fmla="*/ 34 h 150"/>
                <a:gd name="T98" fmla="*/ 33 w 195"/>
                <a:gd name="T99" fmla="*/ 34 h 150"/>
                <a:gd name="T100" fmla="*/ 42 w 195"/>
                <a:gd name="T101" fmla="*/ 38 h 150"/>
                <a:gd name="T102" fmla="*/ 50 w 195"/>
                <a:gd name="T103" fmla="*/ 36 h 150"/>
                <a:gd name="T104" fmla="*/ 53 w 195"/>
                <a:gd name="T105" fmla="*/ 26 h 150"/>
                <a:gd name="T106" fmla="*/ 58 w 195"/>
                <a:gd name="T107" fmla="*/ 21 h 150"/>
                <a:gd name="T108" fmla="*/ 69 w 195"/>
                <a:gd name="T109" fmla="*/ 20 h 150"/>
                <a:gd name="T110" fmla="*/ 85 w 195"/>
                <a:gd name="T111" fmla="*/ 13 h 150"/>
                <a:gd name="T112" fmla="*/ 102 w 195"/>
                <a:gd name="T113" fmla="*/ 5 h 150"/>
                <a:gd name="T114" fmla="*/ 123 w 195"/>
                <a:gd name="T11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50">
                  <a:moveTo>
                    <a:pt x="124" y="0"/>
                  </a:moveTo>
                  <a:lnTo>
                    <a:pt x="125" y="0"/>
                  </a:lnTo>
                  <a:lnTo>
                    <a:pt x="125" y="0"/>
                  </a:lnTo>
                  <a:lnTo>
                    <a:pt x="125" y="0"/>
                  </a:lnTo>
                  <a:lnTo>
                    <a:pt x="125" y="1"/>
                  </a:lnTo>
                  <a:lnTo>
                    <a:pt x="125" y="1"/>
                  </a:lnTo>
                  <a:lnTo>
                    <a:pt x="125" y="1"/>
                  </a:lnTo>
                  <a:lnTo>
                    <a:pt x="125" y="2"/>
                  </a:lnTo>
                  <a:lnTo>
                    <a:pt x="125" y="3"/>
                  </a:lnTo>
                  <a:lnTo>
                    <a:pt x="126" y="4"/>
                  </a:lnTo>
                  <a:lnTo>
                    <a:pt x="126" y="4"/>
                  </a:lnTo>
                  <a:lnTo>
                    <a:pt x="127" y="5"/>
                  </a:lnTo>
                  <a:lnTo>
                    <a:pt x="128" y="6"/>
                  </a:lnTo>
                  <a:lnTo>
                    <a:pt x="129" y="6"/>
                  </a:lnTo>
                  <a:lnTo>
                    <a:pt x="132" y="9"/>
                  </a:lnTo>
                  <a:lnTo>
                    <a:pt x="135" y="10"/>
                  </a:lnTo>
                  <a:lnTo>
                    <a:pt x="139" y="14"/>
                  </a:lnTo>
                  <a:lnTo>
                    <a:pt x="140" y="15"/>
                  </a:lnTo>
                  <a:lnTo>
                    <a:pt x="142" y="15"/>
                  </a:lnTo>
                  <a:lnTo>
                    <a:pt x="143" y="16"/>
                  </a:lnTo>
                  <a:lnTo>
                    <a:pt x="146" y="17"/>
                  </a:lnTo>
                  <a:lnTo>
                    <a:pt x="147" y="17"/>
                  </a:lnTo>
                  <a:lnTo>
                    <a:pt x="148" y="17"/>
                  </a:lnTo>
                  <a:lnTo>
                    <a:pt x="149" y="18"/>
                  </a:lnTo>
                  <a:lnTo>
                    <a:pt x="149" y="18"/>
                  </a:lnTo>
                  <a:lnTo>
                    <a:pt x="150" y="19"/>
                  </a:lnTo>
                  <a:lnTo>
                    <a:pt x="151" y="23"/>
                  </a:lnTo>
                  <a:lnTo>
                    <a:pt x="152" y="24"/>
                  </a:lnTo>
                  <a:lnTo>
                    <a:pt x="152" y="25"/>
                  </a:lnTo>
                  <a:lnTo>
                    <a:pt x="153" y="26"/>
                  </a:lnTo>
                  <a:lnTo>
                    <a:pt x="154" y="27"/>
                  </a:lnTo>
                  <a:lnTo>
                    <a:pt x="155" y="28"/>
                  </a:lnTo>
                  <a:lnTo>
                    <a:pt x="156" y="29"/>
                  </a:lnTo>
                  <a:lnTo>
                    <a:pt x="157" y="30"/>
                  </a:lnTo>
                  <a:lnTo>
                    <a:pt x="158" y="30"/>
                  </a:lnTo>
                  <a:lnTo>
                    <a:pt x="159" y="31"/>
                  </a:lnTo>
                  <a:lnTo>
                    <a:pt x="161" y="31"/>
                  </a:lnTo>
                  <a:lnTo>
                    <a:pt x="166" y="33"/>
                  </a:lnTo>
                  <a:lnTo>
                    <a:pt x="168" y="34"/>
                  </a:lnTo>
                  <a:lnTo>
                    <a:pt x="173" y="36"/>
                  </a:lnTo>
                  <a:lnTo>
                    <a:pt x="174" y="37"/>
                  </a:lnTo>
                  <a:lnTo>
                    <a:pt x="175" y="38"/>
                  </a:lnTo>
                  <a:lnTo>
                    <a:pt x="176" y="39"/>
                  </a:lnTo>
                  <a:lnTo>
                    <a:pt x="177" y="40"/>
                  </a:lnTo>
                  <a:lnTo>
                    <a:pt x="178" y="41"/>
                  </a:lnTo>
                  <a:lnTo>
                    <a:pt x="180" y="44"/>
                  </a:lnTo>
                  <a:lnTo>
                    <a:pt x="181" y="45"/>
                  </a:lnTo>
                  <a:lnTo>
                    <a:pt x="182" y="45"/>
                  </a:lnTo>
                  <a:lnTo>
                    <a:pt x="182" y="46"/>
                  </a:lnTo>
                  <a:lnTo>
                    <a:pt x="183" y="47"/>
                  </a:lnTo>
                  <a:lnTo>
                    <a:pt x="188" y="51"/>
                  </a:lnTo>
                  <a:lnTo>
                    <a:pt x="189" y="52"/>
                  </a:lnTo>
                  <a:lnTo>
                    <a:pt x="190" y="52"/>
                  </a:lnTo>
                  <a:lnTo>
                    <a:pt x="191" y="53"/>
                  </a:lnTo>
                  <a:lnTo>
                    <a:pt x="193" y="55"/>
                  </a:lnTo>
                  <a:lnTo>
                    <a:pt x="193" y="56"/>
                  </a:lnTo>
                  <a:lnTo>
                    <a:pt x="194" y="57"/>
                  </a:lnTo>
                  <a:lnTo>
                    <a:pt x="195" y="58"/>
                  </a:lnTo>
                  <a:lnTo>
                    <a:pt x="195" y="60"/>
                  </a:lnTo>
                  <a:lnTo>
                    <a:pt x="195" y="60"/>
                  </a:lnTo>
                  <a:lnTo>
                    <a:pt x="195" y="61"/>
                  </a:lnTo>
                  <a:lnTo>
                    <a:pt x="195" y="62"/>
                  </a:lnTo>
                  <a:lnTo>
                    <a:pt x="195" y="63"/>
                  </a:lnTo>
                  <a:lnTo>
                    <a:pt x="194" y="65"/>
                  </a:lnTo>
                  <a:lnTo>
                    <a:pt x="193" y="66"/>
                  </a:lnTo>
                  <a:lnTo>
                    <a:pt x="193" y="67"/>
                  </a:lnTo>
                  <a:lnTo>
                    <a:pt x="192" y="67"/>
                  </a:lnTo>
                  <a:lnTo>
                    <a:pt x="191" y="68"/>
                  </a:lnTo>
                  <a:lnTo>
                    <a:pt x="190" y="69"/>
                  </a:lnTo>
                  <a:lnTo>
                    <a:pt x="189" y="70"/>
                  </a:lnTo>
                  <a:lnTo>
                    <a:pt x="186" y="72"/>
                  </a:lnTo>
                  <a:lnTo>
                    <a:pt x="179" y="76"/>
                  </a:lnTo>
                  <a:lnTo>
                    <a:pt x="178" y="76"/>
                  </a:lnTo>
                  <a:lnTo>
                    <a:pt x="177" y="77"/>
                  </a:lnTo>
                  <a:lnTo>
                    <a:pt x="176" y="78"/>
                  </a:lnTo>
                  <a:lnTo>
                    <a:pt x="175" y="79"/>
                  </a:lnTo>
                  <a:lnTo>
                    <a:pt x="174" y="80"/>
                  </a:lnTo>
                  <a:lnTo>
                    <a:pt x="174" y="80"/>
                  </a:lnTo>
                  <a:lnTo>
                    <a:pt x="174" y="81"/>
                  </a:lnTo>
                  <a:lnTo>
                    <a:pt x="173" y="82"/>
                  </a:lnTo>
                  <a:lnTo>
                    <a:pt x="173" y="83"/>
                  </a:lnTo>
                  <a:lnTo>
                    <a:pt x="174" y="84"/>
                  </a:lnTo>
                  <a:lnTo>
                    <a:pt x="174" y="85"/>
                  </a:lnTo>
                  <a:lnTo>
                    <a:pt x="174" y="85"/>
                  </a:lnTo>
                  <a:lnTo>
                    <a:pt x="174" y="86"/>
                  </a:lnTo>
                  <a:lnTo>
                    <a:pt x="176" y="87"/>
                  </a:lnTo>
                  <a:lnTo>
                    <a:pt x="177" y="88"/>
                  </a:lnTo>
                  <a:lnTo>
                    <a:pt x="177" y="89"/>
                  </a:lnTo>
                  <a:lnTo>
                    <a:pt x="178" y="90"/>
                  </a:lnTo>
                  <a:lnTo>
                    <a:pt x="178" y="91"/>
                  </a:lnTo>
                  <a:lnTo>
                    <a:pt x="178" y="91"/>
                  </a:lnTo>
                  <a:lnTo>
                    <a:pt x="178" y="92"/>
                  </a:lnTo>
                  <a:lnTo>
                    <a:pt x="179" y="96"/>
                  </a:lnTo>
                  <a:lnTo>
                    <a:pt x="180" y="101"/>
                  </a:lnTo>
                  <a:lnTo>
                    <a:pt x="180" y="104"/>
                  </a:lnTo>
                  <a:lnTo>
                    <a:pt x="180" y="105"/>
                  </a:lnTo>
                  <a:lnTo>
                    <a:pt x="180" y="106"/>
                  </a:lnTo>
                  <a:lnTo>
                    <a:pt x="179" y="107"/>
                  </a:lnTo>
                  <a:lnTo>
                    <a:pt x="179" y="109"/>
                  </a:lnTo>
                  <a:lnTo>
                    <a:pt x="178" y="110"/>
                  </a:lnTo>
                  <a:lnTo>
                    <a:pt x="177" y="111"/>
                  </a:lnTo>
                  <a:lnTo>
                    <a:pt x="176" y="112"/>
                  </a:lnTo>
                  <a:lnTo>
                    <a:pt x="173" y="114"/>
                  </a:lnTo>
                  <a:lnTo>
                    <a:pt x="171" y="116"/>
                  </a:lnTo>
                  <a:lnTo>
                    <a:pt x="170" y="116"/>
                  </a:lnTo>
                  <a:lnTo>
                    <a:pt x="170" y="117"/>
                  </a:lnTo>
                  <a:lnTo>
                    <a:pt x="169" y="117"/>
                  </a:lnTo>
                  <a:lnTo>
                    <a:pt x="168" y="117"/>
                  </a:lnTo>
                  <a:lnTo>
                    <a:pt x="167" y="117"/>
                  </a:lnTo>
                  <a:lnTo>
                    <a:pt x="165" y="117"/>
                  </a:lnTo>
                  <a:lnTo>
                    <a:pt x="163" y="117"/>
                  </a:lnTo>
                  <a:lnTo>
                    <a:pt x="162" y="117"/>
                  </a:lnTo>
                  <a:lnTo>
                    <a:pt x="160" y="116"/>
                  </a:lnTo>
                  <a:lnTo>
                    <a:pt x="159" y="116"/>
                  </a:lnTo>
                  <a:lnTo>
                    <a:pt x="158" y="115"/>
                  </a:lnTo>
                  <a:lnTo>
                    <a:pt x="156" y="114"/>
                  </a:lnTo>
                  <a:lnTo>
                    <a:pt x="153" y="112"/>
                  </a:lnTo>
                  <a:lnTo>
                    <a:pt x="151" y="111"/>
                  </a:lnTo>
                  <a:lnTo>
                    <a:pt x="150" y="110"/>
                  </a:lnTo>
                  <a:lnTo>
                    <a:pt x="148" y="110"/>
                  </a:lnTo>
                  <a:lnTo>
                    <a:pt x="146" y="109"/>
                  </a:lnTo>
                  <a:lnTo>
                    <a:pt x="145" y="109"/>
                  </a:lnTo>
                  <a:lnTo>
                    <a:pt x="144" y="109"/>
                  </a:lnTo>
                  <a:lnTo>
                    <a:pt x="143" y="109"/>
                  </a:lnTo>
                  <a:lnTo>
                    <a:pt x="140" y="109"/>
                  </a:lnTo>
                  <a:lnTo>
                    <a:pt x="136" y="109"/>
                  </a:lnTo>
                  <a:lnTo>
                    <a:pt x="135" y="109"/>
                  </a:lnTo>
                  <a:lnTo>
                    <a:pt x="133" y="109"/>
                  </a:lnTo>
                  <a:lnTo>
                    <a:pt x="129" y="110"/>
                  </a:lnTo>
                  <a:lnTo>
                    <a:pt x="128" y="110"/>
                  </a:lnTo>
                  <a:lnTo>
                    <a:pt x="127" y="110"/>
                  </a:lnTo>
                  <a:lnTo>
                    <a:pt x="126" y="111"/>
                  </a:lnTo>
                  <a:lnTo>
                    <a:pt x="125" y="111"/>
                  </a:lnTo>
                  <a:lnTo>
                    <a:pt x="124" y="112"/>
                  </a:lnTo>
                  <a:lnTo>
                    <a:pt x="124" y="112"/>
                  </a:lnTo>
                  <a:lnTo>
                    <a:pt x="123" y="113"/>
                  </a:lnTo>
                  <a:lnTo>
                    <a:pt x="121" y="115"/>
                  </a:lnTo>
                  <a:lnTo>
                    <a:pt x="120" y="116"/>
                  </a:lnTo>
                  <a:lnTo>
                    <a:pt x="119" y="117"/>
                  </a:lnTo>
                  <a:lnTo>
                    <a:pt x="117" y="118"/>
                  </a:lnTo>
                  <a:lnTo>
                    <a:pt x="116" y="118"/>
                  </a:lnTo>
                  <a:lnTo>
                    <a:pt x="115" y="119"/>
                  </a:lnTo>
                  <a:lnTo>
                    <a:pt x="112" y="120"/>
                  </a:lnTo>
                  <a:lnTo>
                    <a:pt x="110" y="120"/>
                  </a:lnTo>
                  <a:lnTo>
                    <a:pt x="108" y="121"/>
                  </a:lnTo>
                  <a:lnTo>
                    <a:pt x="107" y="122"/>
                  </a:lnTo>
                  <a:lnTo>
                    <a:pt x="106" y="123"/>
                  </a:lnTo>
                  <a:lnTo>
                    <a:pt x="103" y="125"/>
                  </a:lnTo>
                  <a:lnTo>
                    <a:pt x="95" y="131"/>
                  </a:lnTo>
                  <a:lnTo>
                    <a:pt x="94" y="132"/>
                  </a:lnTo>
                  <a:lnTo>
                    <a:pt x="93" y="133"/>
                  </a:lnTo>
                  <a:lnTo>
                    <a:pt x="92" y="133"/>
                  </a:lnTo>
                  <a:lnTo>
                    <a:pt x="91" y="134"/>
                  </a:lnTo>
                  <a:lnTo>
                    <a:pt x="88" y="135"/>
                  </a:lnTo>
                  <a:lnTo>
                    <a:pt x="84" y="136"/>
                  </a:lnTo>
                  <a:lnTo>
                    <a:pt x="81" y="137"/>
                  </a:lnTo>
                  <a:lnTo>
                    <a:pt x="80" y="137"/>
                  </a:lnTo>
                  <a:lnTo>
                    <a:pt x="78" y="138"/>
                  </a:lnTo>
                  <a:lnTo>
                    <a:pt x="73" y="139"/>
                  </a:lnTo>
                  <a:lnTo>
                    <a:pt x="72" y="139"/>
                  </a:lnTo>
                  <a:lnTo>
                    <a:pt x="71" y="140"/>
                  </a:lnTo>
                  <a:lnTo>
                    <a:pt x="71" y="140"/>
                  </a:lnTo>
                  <a:lnTo>
                    <a:pt x="70" y="141"/>
                  </a:lnTo>
                  <a:lnTo>
                    <a:pt x="69" y="142"/>
                  </a:lnTo>
                  <a:lnTo>
                    <a:pt x="69" y="142"/>
                  </a:lnTo>
                  <a:lnTo>
                    <a:pt x="68" y="144"/>
                  </a:lnTo>
                  <a:lnTo>
                    <a:pt x="66" y="147"/>
                  </a:lnTo>
                  <a:lnTo>
                    <a:pt x="65" y="148"/>
                  </a:lnTo>
                  <a:lnTo>
                    <a:pt x="65" y="148"/>
                  </a:lnTo>
                  <a:lnTo>
                    <a:pt x="65" y="149"/>
                  </a:lnTo>
                  <a:lnTo>
                    <a:pt x="64" y="149"/>
                  </a:lnTo>
                  <a:lnTo>
                    <a:pt x="64" y="149"/>
                  </a:lnTo>
                  <a:lnTo>
                    <a:pt x="63" y="150"/>
                  </a:lnTo>
                  <a:lnTo>
                    <a:pt x="62" y="150"/>
                  </a:lnTo>
                  <a:lnTo>
                    <a:pt x="59" y="150"/>
                  </a:lnTo>
                  <a:lnTo>
                    <a:pt x="57" y="150"/>
                  </a:lnTo>
                  <a:lnTo>
                    <a:pt x="52" y="149"/>
                  </a:lnTo>
                  <a:lnTo>
                    <a:pt x="50" y="149"/>
                  </a:lnTo>
                  <a:lnTo>
                    <a:pt x="48" y="149"/>
                  </a:lnTo>
                  <a:lnTo>
                    <a:pt x="47" y="148"/>
                  </a:lnTo>
                  <a:lnTo>
                    <a:pt x="46" y="148"/>
                  </a:lnTo>
                  <a:lnTo>
                    <a:pt x="45" y="148"/>
                  </a:lnTo>
                  <a:lnTo>
                    <a:pt x="44" y="147"/>
                  </a:lnTo>
                  <a:lnTo>
                    <a:pt x="44" y="147"/>
                  </a:lnTo>
                  <a:lnTo>
                    <a:pt x="43" y="146"/>
                  </a:lnTo>
                  <a:lnTo>
                    <a:pt x="43" y="145"/>
                  </a:lnTo>
                  <a:lnTo>
                    <a:pt x="42" y="145"/>
                  </a:lnTo>
                  <a:lnTo>
                    <a:pt x="42" y="144"/>
                  </a:lnTo>
                  <a:lnTo>
                    <a:pt x="41" y="143"/>
                  </a:lnTo>
                  <a:lnTo>
                    <a:pt x="41" y="142"/>
                  </a:lnTo>
                  <a:lnTo>
                    <a:pt x="41" y="142"/>
                  </a:lnTo>
                  <a:lnTo>
                    <a:pt x="41" y="140"/>
                  </a:lnTo>
                  <a:lnTo>
                    <a:pt x="41" y="139"/>
                  </a:lnTo>
                  <a:lnTo>
                    <a:pt x="42" y="137"/>
                  </a:lnTo>
                  <a:lnTo>
                    <a:pt x="42" y="136"/>
                  </a:lnTo>
                  <a:lnTo>
                    <a:pt x="42" y="135"/>
                  </a:lnTo>
                  <a:lnTo>
                    <a:pt x="42" y="135"/>
                  </a:lnTo>
                  <a:lnTo>
                    <a:pt x="42" y="134"/>
                  </a:lnTo>
                  <a:lnTo>
                    <a:pt x="42" y="134"/>
                  </a:lnTo>
                  <a:lnTo>
                    <a:pt x="41" y="133"/>
                  </a:lnTo>
                  <a:lnTo>
                    <a:pt x="41" y="132"/>
                  </a:lnTo>
                  <a:lnTo>
                    <a:pt x="41" y="132"/>
                  </a:lnTo>
                  <a:lnTo>
                    <a:pt x="41" y="131"/>
                  </a:lnTo>
                  <a:lnTo>
                    <a:pt x="41" y="128"/>
                  </a:lnTo>
                  <a:lnTo>
                    <a:pt x="41" y="127"/>
                  </a:lnTo>
                  <a:lnTo>
                    <a:pt x="41" y="126"/>
                  </a:lnTo>
                  <a:lnTo>
                    <a:pt x="41" y="125"/>
                  </a:lnTo>
                  <a:lnTo>
                    <a:pt x="41" y="124"/>
                  </a:lnTo>
                  <a:lnTo>
                    <a:pt x="41" y="124"/>
                  </a:lnTo>
                  <a:lnTo>
                    <a:pt x="40" y="123"/>
                  </a:lnTo>
                  <a:lnTo>
                    <a:pt x="40" y="123"/>
                  </a:lnTo>
                  <a:lnTo>
                    <a:pt x="39" y="122"/>
                  </a:lnTo>
                  <a:lnTo>
                    <a:pt x="38" y="121"/>
                  </a:lnTo>
                  <a:lnTo>
                    <a:pt x="35" y="120"/>
                  </a:lnTo>
                  <a:lnTo>
                    <a:pt x="34" y="119"/>
                  </a:lnTo>
                  <a:lnTo>
                    <a:pt x="33" y="119"/>
                  </a:lnTo>
                  <a:lnTo>
                    <a:pt x="32" y="118"/>
                  </a:lnTo>
                  <a:lnTo>
                    <a:pt x="31" y="117"/>
                  </a:lnTo>
                  <a:lnTo>
                    <a:pt x="30" y="116"/>
                  </a:lnTo>
                  <a:lnTo>
                    <a:pt x="29" y="116"/>
                  </a:lnTo>
                  <a:lnTo>
                    <a:pt x="29" y="115"/>
                  </a:lnTo>
                  <a:lnTo>
                    <a:pt x="29" y="114"/>
                  </a:lnTo>
                  <a:lnTo>
                    <a:pt x="28" y="113"/>
                  </a:lnTo>
                  <a:lnTo>
                    <a:pt x="28" y="113"/>
                  </a:lnTo>
                  <a:lnTo>
                    <a:pt x="28" y="112"/>
                  </a:lnTo>
                  <a:lnTo>
                    <a:pt x="29" y="111"/>
                  </a:lnTo>
                  <a:lnTo>
                    <a:pt x="29" y="110"/>
                  </a:lnTo>
                  <a:lnTo>
                    <a:pt x="30" y="108"/>
                  </a:lnTo>
                  <a:lnTo>
                    <a:pt x="30" y="107"/>
                  </a:lnTo>
                  <a:lnTo>
                    <a:pt x="30" y="106"/>
                  </a:lnTo>
                  <a:lnTo>
                    <a:pt x="30" y="105"/>
                  </a:lnTo>
                  <a:lnTo>
                    <a:pt x="30" y="104"/>
                  </a:lnTo>
                  <a:lnTo>
                    <a:pt x="30" y="103"/>
                  </a:lnTo>
                  <a:lnTo>
                    <a:pt x="29" y="102"/>
                  </a:lnTo>
                  <a:lnTo>
                    <a:pt x="29" y="101"/>
                  </a:lnTo>
                  <a:lnTo>
                    <a:pt x="28" y="100"/>
                  </a:lnTo>
                  <a:lnTo>
                    <a:pt x="23" y="97"/>
                  </a:lnTo>
                  <a:lnTo>
                    <a:pt x="21" y="95"/>
                  </a:lnTo>
                  <a:lnTo>
                    <a:pt x="19" y="93"/>
                  </a:lnTo>
                  <a:lnTo>
                    <a:pt x="18" y="91"/>
                  </a:lnTo>
                  <a:lnTo>
                    <a:pt x="17" y="90"/>
                  </a:lnTo>
                  <a:lnTo>
                    <a:pt x="16" y="88"/>
                  </a:lnTo>
                  <a:lnTo>
                    <a:pt x="15" y="87"/>
                  </a:lnTo>
                  <a:lnTo>
                    <a:pt x="13" y="83"/>
                  </a:lnTo>
                  <a:lnTo>
                    <a:pt x="13" y="82"/>
                  </a:lnTo>
                  <a:lnTo>
                    <a:pt x="12" y="81"/>
                  </a:lnTo>
                  <a:lnTo>
                    <a:pt x="10" y="78"/>
                  </a:lnTo>
                  <a:lnTo>
                    <a:pt x="9" y="77"/>
                  </a:lnTo>
                  <a:lnTo>
                    <a:pt x="9" y="76"/>
                  </a:lnTo>
                  <a:lnTo>
                    <a:pt x="9" y="76"/>
                  </a:lnTo>
                  <a:lnTo>
                    <a:pt x="9" y="75"/>
                  </a:lnTo>
                  <a:lnTo>
                    <a:pt x="9" y="75"/>
                  </a:lnTo>
                  <a:lnTo>
                    <a:pt x="9" y="73"/>
                  </a:lnTo>
                  <a:lnTo>
                    <a:pt x="10" y="72"/>
                  </a:lnTo>
                  <a:lnTo>
                    <a:pt x="11" y="71"/>
                  </a:lnTo>
                  <a:lnTo>
                    <a:pt x="12" y="70"/>
                  </a:lnTo>
                  <a:lnTo>
                    <a:pt x="12" y="70"/>
                  </a:lnTo>
                  <a:lnTo>
                    <a:pt x="13" y="69"/>
                  </a:lnTo>
                  <a:lnTo>
                    <a:pt x="16" y="67"/>
                  </a:lnTo>
                  <a:lnTo>
                    <a:pt x="17" y="66"/>
                  </a:lnTo>
                  <a:lnTo>
                    <a:pt x="18" y="66"/>
                  </a:lnTo>
                  <a:lnTo>
                    <a:pt x="18" y="65"/>
                  </a:lnTo>
                  <a:lnTo>
                    <a:pt x="18" y="64"/>
                  </a:lnTo>
                  <a:lnTo>
                    <a:pt x="18" y="64"/>
                  </a:lnTo>
                  <a:lnTo>
                    <a:pt x="18" y="63"/>
                  </a:lnTo>
                  <a:lnTo>
                    <a:pt x="18" y="62"/>
                  </a:lnTo>
                  <a:lnTo>
                    <a:pt x="17" y="62"/>
                  </a:lnTo>
                  <a:lnTo>
                    <a:pt x="15" y="60"/>
                  </a:lnTo>
                  <a:lnTo>
                    <a:pt x="12" y="56"/>
                  </a:lnTo>
                  <a:lnTo>
                    <a:pt x="9" y="53"/>
                  </a:lnTo>
                  <a:lnTo>
                    <a:pt x="7" y="51"/>
                  </a:lnTo>
                  <a:lnTo>
                    <a:pt x="6" y="51"/>
                  </a:lnTo>
                  <a:lnTo>
                    <a:pt x="5" y="50"/>
                  </a:lnTo>
                  <a:lnTo>
                    <a:pt x="4" y="49"/>
                  </a:lnTo>
                  <a:lnTo>
                    <a:pt x="2" y="48"/>
                  </a:lnTo>
                  <a:lnTo>
                    <a:pt x="1" y="48"/>
                  </a:lnTo>
                  <a:lnTo>
                    <a:pt x="1" y="47"/>
                  </a:lnTo>
                  <a:lnTo>
                    <a:pt x="0" y="47"/>
                  </a:lnTo>
                  <a:lnTo>
                    <a:pt x="0" y="47"/>
                  </a:lnTo>
                  <a:lnTo>
                    <a:pt x="0" y="46"/>
                  </a:lnTo>
                  <a:lnTo>
                    <a:pt x="0" y="46"/>
                  </a:lnTo>
                  <a:lnTo>
                    <a:pt x="1" y="45"/>
                  </a:lnTo>
                  <a:lnTo>
                    <a:pt x="1" y="45"/>
                  </a:lnTo>
                  <a:lnTo>
                    <a:pt x="2" y="44"/>
                  </a:lnTo>
                  <a:lnTo>
                    <a:pt x="3" y="43"/>
                  </a:lnTo>
                  <a:lnTo>
                    <a:pt x="5" y="43"/>
                  </a:lnTo>
                  <a:lnTo>
                    <a:pt x="9" y="41"/>
                  </a:lnTo>
                  <a:lnTo>
                    <a:pt x="12" y="40"/>
                  </a:lnTo>
                  <a:lnTo>
                    <a:pt x="15" y="39"/>
                  </a:lnTo>
                  <a:lnTo>
                    <a:pt x="19" y="38"/>
                  </a:lnTo>
                  <a:lnTo>
                    <a:pt x="21" y="37"/>
                  </a:lnTo>
                  <a:lnTo>
                    <a:pt x="23" y="36"/>
                  </a:lnTo>
                  <a:lnTo>
                    <a:pt x="26" y="35"/>
                  </a:lnTo>
                  <a:lnTo>
                    <a:pt x="27" y="34"/>
                  </a:lnTo>
                  <a:lnTo>
                    <a:pt x="28" y="34"/>
                  </a:lnTo>
                  <a:lnTo>
                    <a:pt x="29" y="34"/>
                  </a:lnTo>
                  <a:lnTo>
                    <a:pt x="30" y="34"/>
                  </a:lnTo>
                  <a:lnTo>
                    <a:pt x="31" y="34"/>
                  </a:lnTo>
                  <a:lnTo>
                    <a:pt x="32" y="34"/>
                  </a:lnTo>
                  <a:lnTo>
                    <a:pt x="33" y="34"/>
                  </a:lnTo>
                  <a:lnTo>
                    <a:pt x="34" y="35"/>
                  </a:lnTo>
                  <a:lnTo>
                    <a:pt x="36" y="36"/>
                  </a:lnTo>
                  <a:lnTo>
                    <a:pt x="37" y="37"/>
                  </a:lnTo>
                  <a:lnTo>
                    <a:pt x="39" y="37"/>
                  </a:lnTo>
                  <a:lnTo>
                    <a:pt x="40" y="37"/>
                  </a:lnTo>
                  <a:lnTo>
                    <a:pt x="42" y="38"/>
                  </a:lnTo>
                  <a:lnTo>
                    <a:pt x="44" y="38"/>
                  </a:lnTo>
                  <a:lnTo>
                    <a:pt x="46" y="38"/>
                  </a:lnTo>
                  <a:lnTo>
                    <a:pt x="47" y="37"/>
                  </a:lnTo>
                  <a:lnTo>
                    <a:pt x="48" y="37"/>
                  </a:lnTo>
                  <a:lnTo>
                    <a:pt x="49" y="36"/>
                  </a:lnTo>
                  <a:lnTo>
                    <a:pt x="50" y="36"/>
                  </a:lnTo>
                  <a:lnTo>
                    <a:pt x="50" y="35"/>
                  </a:lnTo>
                  <a:lnTo>
                    <a:pt x="50" y="34"/>
                  </a:lnTo>
                  <a:lnTo>
                    <a:pt x="51" y="32"/>
                  </a:lnTo>
                  <a:lnTo>
                    <a:pt x="52" y="29"/>
                  </a:lnTo>
                  <a:lnTo>
                    <a:pt x="52" y="27"/>
                  </a:lnTo>
                  <a:lnTo>
                    <a:pt x="53" y="26"/>
                  </a:lnTo>
                  <a:lnTo>
                    <a:pt x="54" y="25"/>
                  </a:lnTo>
                  <a:lnTo>
                    <a:pt x="54" y="24"/>
                  </a:lnTo>
                  <a:lnTo>
                    <a:pt x="55" y="23"/>
                  </a:lnTo>
                  <a:lnTo>
                    <a:pt x="56" y="22"/>
                  </a:lnTo>
                  <a:lnTo>
                    <a:pt x="57" y="22"/>
                  </a:lnTo>
                  <a:lnTo>
                    <a:pt x="58" y="21"/>
                  </a:lnTo>
                  <a:lnTo>
                    <a:pt x="59" y="21"/>
                  </a:lnTo>
                  <a:lnTo>
                    <a:pt x="60" y="21"/>
                  </a:lnTo>
                  <a:lnTo>
                    <a:pt x="62" y="20"/>
                  </a:lnTo>
                  <a:lnTo>
                    <a:pt x="66" y="20"/>
                  </a:lnTo>
                  <a:lnTo>
                    <a:pt x="68" y="20"/>
                  </a:lnTo>
                  <a:lnTo>
                    <a:pt x="69" y="20"/>
                  </a:lnTo>
                  <a:lnTo>
                    <a:pt x="73" y="18"/>
                  </a:lnTo>
                  <a:lnTo>
                    <a:pt x="75" y="18"/>
                  </a:lnTo>
                  <a:lnTo>
                    <a:pt x="77" y="17"/>
                  </a:lnTo>
                  <a:lnTo>
                    <a:pt x="83" y="14"/>
                  </a:lnTo>
                  <a:lnTo>
                    <a:pt x="84" y="13"/>
                  </a:lnTo>
                  <a:lnTo>
                    <a:pt x="85" y="13"/>
                  </a:lnTo>
                  <a:lnTo>
                    <a:pt x="90" y="11"/>
                  </a:lnTo>
                  <a:lnTo>
                    <a:pt x="93" y="10"/>
                  </a:lnTo>
                  <a:lnTo>
                    <a:pt x="95" y="9"/>
                  </a:lnTo>
                  <a:lnTo>
                    <a:pt x="99" y="7"/>
                  </a:lnTo>
                  <a:lnTo>
                    <a:pt x="100" y="6"/>
                  </a:lnTo>
                  <a:lnTo>
                    <a:pt x="102" y="5"/>
                  </a:lnTo>
                  <a:lnTo>
                    <a:pt x="106" y="4"/>
                  </a:lnTo>
                  <a:lnTo>
                    <a:pt x="109" y="3"/>
                  </a:lnTo>
                  <a:lnTo>
                    <a:pt x="112" y="3"/>
                  </a:lnTo>
                  <a:lnTo>
                    <a:pt x="119" y="1"/>
                  </a:lnTo>
                  <a:lnTo>
                    <a:pt x="122" y="1"/>
                  </a:lnTo>
                  <a:lnTo>
                    <a:pt x="123" y="0"/>
                  </a:lnTo>
                  <a:lnTo>
                    <a:pt x="123" y="0"/>
                  </a:lnTo>
                  <a:lnTo>
                    <a:pt x="123" y="0"/>
                  </a:lnTo>
                  <a:lnTo>
                    <a:pt x="124" y="0"/>
                  </a:lnTo>
                  <a:close/>
                </a:path>
              </a:pathLst>
            </a:custGeom>
            <a:solidFill>
              <a:srgbClr val="CCCCCC"/>
            </a:solidFill>
            <a:ln w="98425">
              <a:solidFill>
                <a:srgbClr val="CC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19" name="Freeform 225">
              <a:extLst>
                <a:ext uri="{FF2B5EF4-FFF2-40B4-BE49-F238E27FC236}">
                  <a16:creationId xmlns:a16="http://schemas.microsoft.com/office/drawing/2014/main" id="{FB020155-F137-40B9-89E2-D7DE985AE5F6}"/>
                </a:ext>
              </a:extLst>
            </p:cNvPr>
            <p:cNvSpPr>
              <a:spLocks noEditPoints="1"/>
            </p:cNvSpPr>
            <p:nvPr/>
          </p:nvSpPr>
          <p:spPr bwMode="auto">
            <a:xfrm>
              <a:off x="3281" y="1886"/>
              <a:ext cx="898" cy="727"/>
            </a:xfrm>
            <a:custGeom>
              <a:avLst/>
              <a:gdLst>
                <a:gd name="T0" fmla="*/ 691 w 898"/>
                <a:gd name="T1" fmla="*/ 30 h 727"/>
                <a:gd name="T2" fmla="*/ 725 w 898"/>
                <a:gd name="T3" fmla="*/ 76 h 727"/>
                <a:gd name="T4" fmla="*/ 732 w 898"/>
                <a:gd name="T5" fmla="*/ 149 h 727"/>
                <a:gd name="T6" fmla="*/ 745 w 898"/>
                <a:gd name="T7" fmla="*/ 182 h 727"/>
                <a:gd name="T8" fmla="*/ 784 w 898"/>
                <a:gd name="T9" fmla="*/ 215 h 727"/>
                <a:gd name="T10" fmla="*/ 832 w 898"/>
                <a:gd name="T11" fmla="*/ 248 h 727"/>
                <a:gd name="T12" fmla="*/ 826 w 898"/>
                <a:gd name="T13" fmla="*/ 308 h 727"/>
                <a:gd name="T14" fmla="*/ 849 w 898"/>
                <a:gd name="T15" fmla="*/ 338 h 727"/>
                <a:gd name="T16" fmla="*/ 838 w 898"/>
                <a:gd name="T17" fmla="*/ 370 h 727"/>
                <a:gd name="T18" fmla="*/ 855 w 898"/>
                <a:gd name="T19" fmla="*/ 397 h 727"/>
                <a:gd name="T20" fmla="*/ 895 w 898"/>
                <a:gd name="T21" fmla="*/ 430 h 727"/>
                <a:gd name="T22" fmla="*/ 884 w 898"/>
                <a:gd name="T23" fmla="*/ 498 h 727"/>
                <a:gd name="T24" fmla="*/ 857 w 898"/>
                <a:gd name="T25" fmla="*/ 534 h 727"/>
                <a:gd name="T26" fmla="*/ 799 w 898"/>
                <a:gd name="T27" fmla="*/ 560 h 727"/>
                <a:gd name="T28" fmla="*/ 752 w 898"/>
                <a:gd name="T29" fmla="*/ 599 h 727"/>
                <a:gd name="T30" fmla="*/ 778 w 898"/>
                <a:gd name="T31" fmla="*/ 647 h 727"/>
                <a:gd name="T32" fmla="*/ 741 w 898"/>
                <a:gd name="T33" fmla="*/ 671 h 727"/>
                <a:gd name="T34" fmla="*/ 668 w 898"/>
                <a:gd name="T35" fmla="*/ 666 h 727"/>
                <a:gd name="T36" fmla="*/ 644 w 898"/>
                <a:gd name="T37" fmla="*/ 701 h 727"/>
                <a:gd name="T38" fmla="*/ 608 w 898"/>
                <a:gd name="T39" fmla="*/ 679 h 727"/>
                <a:gd name="T40" fmla="*/ 559 w 898"/>
                <a:gd name="T41" fmla="*/ 678 h 727"/>
                <a:gd name="T42" fmla="*/ 522 w 898"/>
                <a:gd name="T43" fmla="*/ 726 h 727"/>
                <a:gd name="T44" fmla="*/ 481 w 898"/>
                <a:gd name="T45" fmla="*/ 710 h 727"/>
                <a:gd name="T46" fmla="*/ 422 w 898"/>
                <a:gd name="T47" fmla="*/ 698 h 727"/>
                <a:gd name="T48" fmla="*/ 386 w 898"/>
                <a:gd name="T49" fmla="*/ 706 h 727"/>
                <a:gd name="T50" fmla="*/ 337 w 898"/>
                <a:gd name="T51" fmla="*/ 707 h 727"/>
                <a:gd name="T52" fmla="*/ 276 w 898"/>
                <a:gd name="T53" fmla="*/ 692 h 727"/>
                <a:gd name="T54" fmla="*/ 227 w 898"/>
                <a:gd name="T55" fmla="*/ 722 h 727"/>
                <a:gd name="T56" fmla="*/ 179 w 898"/>
                <a:gd name="T57" fmla="*/ 720 h 727"/>
                <a:gd name="T58" fmla="*/ 141 w 898"/>
                <a:gd name="T59" fmla="*/ 698 h 727"/>
                <a:gd name="T60" fmla="*/ 123 w 898"/>
                <a:gd name="T61" fmla="*/ 645 h 727"/>
                <a:gd name="T62" fmla="*/ 119 w 898"/>
                <a:gd name="T63" fmla="*/ 622 h 727"/>
                <a:gd name="T64" fmla="*/ 112 w 898"/>
                <a:gd name="T65" fmla="*/ 600 h 727"/>
                <a:gd name="T66" fmla="*/ 159 w 898"/>
                <a:gd name="T67" fmla="*/ 571 h 727"/>
                <a:gd name="T68" fmla="*/ 167 w 898"/>
                <a:gd name="T69" fmla="*/ 519 h 727"/>
                <a:gd name="T70" fmla="*/ 152 w 898"/>
                <a:gd name="T71" fmla="*/ 440 h 727"/>
                <a:gd name="T72" fmla="*/ 103 w 898"/>
                <a:gd name="T73" fmla="*/ 402 h 727"/>
                <a:gd name="T74" fmla="*/ 47 w 898"/>
                <a:gd name="T75" fmla="*/ 381 h 727"/>
                <a:gd name="T76" fmla="*/ 2 w 898"/>
                <a:gd name="T77" fmla="*/ 376 h 727"/>
                <a:gd name="T78" fmla="*/ 9 w 898"/>
                <a:gd name="T79" fmla="*/ 332 h 727"/>
                <a:gd name="T80" fmla="*/ 39 w 898"/>
                <a:gd name="T81" fmla="*/ 297 h 727"/>
                <a:gd name="T82" fmla="*/ 102 w 898"/>
                <a:gd name="T83" fmla="*/ 258 h 727"/>
                <a:gd name="T84" fmla="*/ 163 w 898"/>
                <a:gd name="T85" fmla="*/ 242 h 727"/>
                <a:gd name="T86" fmla="*/ 213 w 898"/>
                <a:gd name="T87" fmla="*/ 224 h 727"/>
                <a:gd name="T88" fmla="*/ 249 w 898"/>
                <a:gd name="T89" fmla="*/ 188 h 727"/>
                <a:gd name="T90" fmla="*/ 335 w 898"/>
                <a:gd name="T91" fmla="*/ 181 h 727"/>
                <a:gd name="T92" fmla="*/ 408 w 898"/>
                <a:gd name="T93" fmla="*/ 171 h 727"/>
                <a:gd name="T94" fmla="*/ 426 w 898"/>
                <a:gd name="T95" fmla="*/ 126 h 727"/>
                <a:gd name="T96" fmla="*/ 450 w 898"/>
                <a:gd name="T97" fmla="*/ 83 h 727"/>
                <a:gd name="T98" fmla="*/ 482 w 898"/>
                <a:gd name="T99" fmla="*/ 76 h 727"/>
                <a:gd name="T100" fmla="*/ 514 w 898"/>
                <a:gd name="T101" fmla="*/ 92 h 727"/>
                <a:gd name="T102" fmla="*/ 573 w 898"/>
                <a:gd name="T103" fmla="*/ 45 h 727"/>
                <a:gd name="T104" fmla="*/ 619 w 898"/>
                <a:gd name="T105" fmla="*/ 29 h 727"/>
                <a:gd name="T106" fmla="*/ 429 w 898"/>
                <a:gd name="T107" fmla="*/ 306 h 727"/>
                <a:gd name="T108" fmla="*/ 380 w 898"/>
                <a:gd name="T109" fmla="*/ 323 h 727"/>
                <a:gd name="T110" fmla="*/ 364 w 898"/>
                <a:gd name="T111" fmla="*/ 359 h 727"/>
                <a:gd name="T112" fmla="*/ 382 w 898"/>
                <a:gd name="T113" fmla="*/ 405 h 727"/>
                <a:gd name="T114" fmla="*/ 398 w 898"/>
                <a:gd name="T115" fmla="*/ 437 h 727"/>
                <a:gd name="T116" fmla="*/ 464 w 898"/>
                <a:gd name="T117" fmla="*/ 409 h 727"/>
                <a:gd name="T118" fmla="*/ 522 w 898"/>
                <a:gd name="T119" fmla="*/ 405 h 727"/>
                <a:gd name="T120" fmla="*/ 544 w 898"/>
                <a:gd name="T121" fmla="*/ 356 h 727"/>
                <a:gd name="T122" fmla="*/ 504 w 898"/>
                <a:gd name="T123" fmla="*/ 314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8" h="727">
                  <a:moveTo>
                    <a:pt x="639" y="0"/>
                  </a:moveTo>
                  <a:lnTo>
                    <a:pt x="640" y="1"/>
                  </a:lnTo>
                  <a:lnTo>
                    <a:pt x="641" y="1"/>
                  </a:lnTo>
                  <a:lnTo>
                    <a:pt x="642" y="2"/>
                  </a:lnTo>
                  <a:lnTo>
                    <a:pt x="642" y="2"/>
                  </a:lnTo>
                  <a:lnTo>
                    <a:pt x="645" y="5"/>
                  </a:lnTo>
                  <a:lnTo>
                    <a:pt x="646" y="6"/>
                  </a:lnTo>
                  <a:lnTo>
                    <a:pt x="648" y="7"/>
                  </a:lnTo>
                  <a:lnTo>
                    <a:pt x="651" y="9"/>
                  </a:lnTo>
                  <a:lnTo>
                    <a:pt x="652" y="10"/>
                  </a:lnTo>
                  <a:lnTo>
                    <a:pt x="653" y="11"/>
                  </a:lnTo>
                  <a:lnTo>
                    <a:pt x="654" y="13"/>
                  </a:lnTo>
                  <a:lnTo>
                    <a:pt x="654" y="13"/>
                  </a:lnTo>
                  <a:lnTo>
                    <a:pt x="655" y="14"/>
                  </a:lnTo>
                  <a:lnTo>
                    <a:pt x="656" y="14"/>
                  </a:lnTo>
                  <a:lnTo>
                    <a:pt x="657" y="15"/>
                  </a:lnTo>
                  <a:lnTo>
                    <a:pt x="658" y="15"/>
                  </a:lnTo>
                  <a:lnTo>
                    <a:pt x="658" y="15"/>
                  </a:lnTo>
                  <a:lnTo>
                    <a:pt x="659" y="14"/>
                  </a:lnTo>
                  <a:lnTo>
                    <a:pt x="660" y="14"/>
                  </a:lnTo>
                  <a:lnTo>
                    <a:pt x="660" y="14"/>
                  </a:lnTo>
                  <a:lnTo>
                    <a:pt x="662" y="13"/>
                  </a:lnTo>
                  <a:lnTo>
                    <a:pt x="663" y="12"/>
                  </a:lnTo>
                  <a:lnTo>
                    <a:pt x="664" y="11"/>
                  </a:lnTo>
                  <a:lnTo>
                    <a:pt x="665" y="11"/>
                  </a:lnTo>
                  <a:lnTo>
                    <a:pt x="666" y="11"/>
                  </a:lnTo>
                  <a:lnTo>
                    <a:pt x="667" y="11"/>
                  </a:lnTo>
                  <a:lnTo>
                    <a:pt x="668" y="11"/>
                  </a:lnTo>
                  <a:lnTo>
                    <a:pt x="672" y="12"/>
                  </a:lnTo>
                  <a:lnTo>
                    <a:pt x="673" y="12"/>
                  </a:lnTo>
                  <a:lnTo>
                    <a:pt x="674" y="12"/>
                  </a:lnTo>
                  <a:lnTo>
                    <a:pt x="675" y="13"/>
                  </a:lnTo>
                  <a:lnTo>
                    <a:pt x="676" y="13"/>
                  </a:lnTo>
                  <a:lnTo>
                    <a:pt x="677" y="14"/>
                  </a:lnTo>
                  <a:lnTo>
                    <a:pt x="678" y="16"/>
                  </a:lnTo>
                  <a:lnTo>
                    <a:pt x="682" y="20"/>
                  </a:lnTo>
                  <a:lnTo>
                    <a:pt x="688" y="27"/>
                  </a:lnTo>
                  <a:lnTo>
                    <a:pt x="691" y="30"/>
                  </a:lnTo>
                  <a:lnTo>
                    <a:pt x="692" y="30"/>
                  </a:lnTo>
                  <a:lnTo>
                    <a:pt x="692" y="31"/>
                  </a:lnTo>
                  <a:lnTo>
                    <a:pt x="693" y="32"/>
                  </a:lnTo>
                  <a:lnTo>
                    <a:pt x="695" y="32"/>
                  </a:lnTo>
                  <a:lnTo>
                    <a:pt x="696" y="33"/>
                  </a:lnTo>
                  <a:lnTo>
                    <a:pt x="699" y="34"/>
                  </a:lnTo>
                  <a:lnTo>
                    <a:pt x="700" y="34"/>
                  </a:lnTo>
                  <a:lnTo>
                    <a:pt x="701" y="35"/>
                  </a:lnTo>
                  <a:lnTo>
                    <a:pt x="703" y="36"/>
                  </a:lnTo>
                  <a:lnTo>
                    <a:pt x="705" y="38"/>
                  </a:lnTo>
                  <a:lnTo>
                    <a:pt x="708" y="40"/>
                  </a:lnTo>
                  <a:lnTo>
                    <a:pt x="709" y="41"/>
                  </a:lnTo>
                  <a:lnTo>
                    <a:pt x="710" y="42"/>
                  </a:lnTo>
                  <a:lnTo>
                    <a:pt x="711" y="43"/>
                  </a:lnTo>
                  <a:lnTo>
                    <a:pt x="712" y="45"/>
                  </a:lnTo>
                  <a:lnTo>
                    <a:pt x="713" y="46"/>
                  </a:lnTo>
                  <a:lnTo>
                    <a:pt x="715" y="50"/>
                  </a:lnTo>
                  <a:lnTo>
                    <a:pt x="716" y="52"/>
                  </a:lnTo>
                  <a:lnTo>
                    <a:pt x="717" y="53"/>
                  </a:lnTo>
                  <a:lnTo>
                    <a:pt x="718" y="53"/>
                  </a:lnTo>
                  <a:lnTo>
                    <a:pt x="719" y="55"/>
                  </a:lnTo>
                  <a:lnTo>
                    <a:pt x="720" y="55"/>
                  </a:lnTo>
                  <a:lnTo>
                    <a:pt x="721" y="56"/>
                  </a:lnTo>
                  <a:lnTo>
                    <a:pt x="722" y="57"/>
                  </a:lnTo>
                  <a:lnTo>
                    <a:pt x="724" y="58"/>
                  </a:lnTo>
                  <a:lnTo>
                    <a:pt x="727" y="59"/>
                  </a:lnTo>
                  <a:lnTo>
                    <a:pt x="733" y="62"/>
                  </a:lnTo>
                  <a:lnTo>
                    <a:pt x="734" y="62"/>
                  </a:lnTo>
                  <a:lnTo>
                    <a:pt x="736" y="63"/>
                  </a:lnTo>
                  <a:lnTo>
                    <a:pt x="735" y="64"/>
                  </a:lnTo>
                  <a:lnTo>
                    <a:pt x="733" y="66"/>
                  </a:lnTo>
                  <a:lnTo>
                    <a:pt x="730" y="69"/>
                  </a:lnTo>
                  <a:lnTo>
                    <a:pt x="728" y="71"/>
                  </a:lnTo>
                  <a:lnTo>
                    <a:pt x="727" y="72"/>
                  </a:lnTo>
                  <a:lnTo>
                    <a:pt x="726" y="73"/>
                  </a:lnTo>
                  <a:lnTo>
                    <a:pt x="726" y="74"/>
                  </a:lnTo>
                  <a:lnTo>
                    <a:pt x="726" y="75"/>
                  </a:lnTo>
                  <a:lnTo>
                    <a:pt x="725" y="76"/>
                  </a:lnTo>
                  <a:lnTo>
                    <a:pt x="725" y="77"/>
                  </a:lnTo>
                  <a:lnTo>
                    <a:pt x="725" y="78"/>
                  </a:lnTo>
                  <a:lnTo>
                    <a:pt x="726" y="79"/>
                  </a:lnTo>
                  <a:lnTo>
                    <a:pt x="726" y="80"/>
                  </a:lnTo>
                  <a:lnTo>
                    <a:pt x="728" y="83"/>
                  </a:lnTo>
                  <a:lnTo>
                    <a:pt x="729" y="85"/>
                  </a:lnTo>
                  <a:lnTo>
                    <a:pt x="729" y="87"/>
                  </a:lnTo>
                  <a:lnTo>
                    <a:pt x="730" y="90"/>
                  </a:lnTo>
                  <a:lnTo>
                    <a:pt x="731" y="93"/>
                  </a:lnTo>
                  <a:lnTo>
                    <a:pt x="732" y="94"/>
                  </a:lnTo>
                  <a:lnTo>
                    <a:pt x="732" y="95"/>
                  </a:lnTo>
                  <a:lnTo>
                    <a:pt x="732" y="96"/>
                  </a:lnTo>
                  <a:lnTo>
                    <a:pt x="732" y="99"/>
                  </a:lnTo>
                  <a:lnTo>
                    <a:pt x="732" y="105"/>
                  </a:lnTo>
                  <a:lnTo>
                    <a:pt x="732" y="107"/>
                  </a:lnTo>
                  <a:lnTo>
                    <a:pt x="732" y="109"/>
                  </a:lnTo>
                  <a:lnTo>
                    <a:pt x="732" y="110"/>
                  </a:lnTo>
                  <a:lnTo>
                    <a:pt x="733" y="111"/>
                  </a:lnTo>
                  <a:lnTo>
                    <a:pt x="734" y="112"/>
                  </a:lnTo>
                  <a:lnTo>
                    <a:pt x="735" y="114"/>
                  </a:lnTo>
                  <a:lnTo>
                    <a:pt x="736" y="115"/>
                  </a:lnTo>
                  <a:lnTo>
                    <a:pt x="736" y="117"/>
                  </a:lnTo>
                  <a:lnTo>
                    <a:pt x="737" y="118"/>
                  </a:lnTo>
                  <a:lnTo>
                    <a:pt x="738" y="119"/>
                  </a:lnTo>
                  <a:lnTo>
                    <a:pt x="739" y="125"/>
                  </a:lnTo>
                  <a:lnTo>
                    <a:pt x="739" y="127"/>
                  </a:lnTo>
                  <a:lnTo>
                    <a:pt x="739" y="128"/>
                  </a:lnTo>
                  <a:lnTo>
                    <a:pt x="739" y="130"/>
                  </a:lnTo>
                  <a:lnTo>
                    <a:pt x="739" y="132"/>
                  </a:lnTo>
                  <a:lnTo>
                    <a:pt x="739" y="134"/>
                  </a:lnTo>
                  <a:lnTo>
                    <a:pt x="738" y="136"/>
                  </a:lnTo>
                  <a:lnTo>
                    <a:pt x="738" y="137"/>
                  </a:lnTo>
                  <a:lnTo>
                    <a:pt x="737" y="138"/>
                  </a:lnTo>
                  <a:lnTo>
                    <a:pt x="735" y="142"/>
                  </a:lnTo>
                  <a:lnTo>
                    <a:pt x="734" y="143"/>
                  </a:lnTo>
                  <a:lnTo>
                    <a:pt x="734" y="144"/>
                  </a:lnTo>
                  <a:lnTo>
                    <a:pt x="732" y="148"/>
                  </a:lnTo>
                  <a:lnTo>
                    <a:pt x="732" y="149"/>
                  </a:lnTo>
                  <a:lnTo>
                    <a:pt x="731" y="150"/>
                  </a:lnTo>
                  <a:lnTo>
                    <a:pt x="731" y="150"/>
                  </a:lnTo>
                  <a:lnTo>
                    <a:pt x="730" y="151"/>
                  </a:lnTo>
                  <a:lnTo>
                    <a:pt x="729" y="152"/>
                  </a:lnTo>
                  <a:lnTo>
                    <a:pt x="726" y="153"/>
                  </a:lnTo>
                  <a:lnTo>
                    <a:pt x="725" y="154"/>
                  </a:lnTo>
                  <a:lnTo>
                    <a:pt x="724" y="154"/>
                  </a:lnTo>
                  <a:lnTo>
                    <a:pt x="724" y="155"/>
                  </a:lnTo>
                  <a:lnTo>
                    <a:pt x="723" y="156"/>
                  </a:lnTo>
                  <a:lnTo>
                    <a:pt x="722" y="157"/>
                  </a:lnTo>
                  <a:lnTo>
                    <a:pt x="722" y="158"/>
                  </a:lnTo>
                  <a:lnTo>
                    <a:pt x="722" y="159"/>
                  </a:lnTo>
                  <a:lnTo>
                    <a:pt x="722" y="160"/>
                  </a:lnTo>
                  <a:lnTo>
                    <a:pt x="722" y="161"/>
                  </a:lnTo>
                  <a:lnTo>
                    <a:pt x="722" y="162"/>
                  </a:lnTo>
                  <a:lnTo>
                    <a:pt x="723" y="163"/>
                  </a:lnTo>
                  <a:lnTo>
                    <a:pt x="723" y="164"/>
                  </a:lnTo>
                  <a:lnTo>
                    <a:pt x="725" y="167"/>
                  </a:lnTo>
                  <a:lnTo>
                    <a:pt x="726" y="168"/>
                  </a:lnTo>
                  <a:lnTo>
                    <a:pt x="726" y="169"/>
                  </a:lnTo>
                  <a:lnTo>
                    <a:pt x="727" y="171"/>
                  </a:lnTo>
                  <a:lnTo>
                    <a:pt x="727" y="173"/>
                  </a:lnTo>
                  <a:lnTo>
                    <a:pt x="728" y="174"/>
                  </a:lnTo>
                  <a:lnTo>
                    <a:pt x="728" y="175"/>
                  </a:lnTo>
                  <a:lnTo>
                    <a:pt x="729" y="176"/>
                  </a:lnTo>
                  <a:lnTo>
                    <a:pt x="730" y="177"/>
                  </a:lnTo>
                  <a:lnTo>
                    <a:pt x="731" y="177"/>
                  </a:lnTo>
                  <a:lnTo>
                    <a:pt x="732" y="178"/>
                  </a:lnTo>
                  <a:lnTo>
                    <a:pt x="733" y="179"/>
                  </a:lnTo>
                  <a:lnTo>
                    <a:pt x="734" y="179"/>
                  </a:lnTo>
                  <a:lnTo>
                    <a:pt x="735" y="180"/>
                  </a:lnTo>
                  <a:lnTo>
                    <a:pt x="736" y="180"/>
                  </a:lnTo>
                  <a:lnTo>
                    <a:pt x="737" y="180"/>
                  </a:lnTo>
                  <a:lnTo>
                    <a:pt x="738" y="181"/>
                  </a:lnTo>
                  <a:lnTo>
                    <a:pt x="739" y="181"/>
                  </a:lnTo>
                  <a:lnTo>
                    <a:pt x="743" y="181"/>
                  </a:lnTo>
                  <a:lnTo>
                    <a:pt x="744" y="181"/>
                  </a:lnTo>
                  <a:lnTo>
                    <a:pt x="745" y="182"/>
                  </a:lnTo>
                  <a:lnTo>
                    <a:pt x="747" y="182"/>
                  </a:lnTo>
                  <a:lnTo>
                    <a:pt x="748" y="183"/>
                  </a:lnTo>
                  <a:lnTo>
                    <a:pt x="749" y="184"/>
                  </a:lnTo>
                  <a:lnTo>
                    <a:pt x="750" y="184"/>
                  </a:lnTo>
                  <a:lnTo>
                    <a:pt x="751" y="185"/>
                  </a:lnTo>
                  <a:lnTo>
                    <a:pt x="752" y="187"/>
                  </a:lnTo>
                  <a:lnTo>
                    <a:pt x="753" y="188"/>
                  </a:lnTo>
                  <a:lnTo>
                    <a:pt x="754" y="189"/>
                  </a:lnTo>
                  <a:lnTo>
                    <a:pt x="756" y="191"/>
                  </a:lnTo>
                  <a:lnTo>
                    <a:pt x="758" y="192"/>
                  </a:lnTo>
                  <a:lnTo>
                    <a:pt x="760" y="194"/>
                  </a:lnTo>
                  <a:lnTo>
                    <a:pt x="760" y="195"/>
                  </a:lnTo>
                  <a:lnTo>
                    <a:pt x="761" y="196"/>
                  </a:lnTo>
                  <a:lnTo>
                    <a:pt x="762" y="197"/>
                  </a:lnTo>
                  <a:lnTo>
                    <a:pt x="762" y="198"/>
                  </a:lnTo>
                  <a:lnTo>
                    <a:pt x="762" y="199"/>
                  </a:lnTo>
                  <a:lnTo>
                    <a:pt x="762" y="202"/>
                  </a:lnTo>
                  <a:lnTo>
                    <a:pt x="762" y="204"/>
                  </a:lnTo>
                  <a:lnTo>
                    <a:pt x="762" y="205"/>
                  </a:lnTo>
                  <a:lnTo>
                    <a:pt x="763" y="207"/>
                  </a:lnTo>
                  <a:lnTo>
                    <a:pt x="763" y="208"/>
                  </a:lnTo>
                  <a:lnTo>
                    <a:pt x="764" y="209"/>
                  </a:lnTo>
                  <a:lnTo>
                    <a:pt x="764" y="210"/>
                  </a:lnTo>
                  <a:lnTo>
                    <a:pt x="764" y="211"/>
                  </a:lnTo>
                  <a:lnTo>
                    <a:pt x="765" y="211"/>
                  </a:lnTo>
                  <a:lnTo>
                    <a:pt x="766" y="212"/>
                  </a:lnTo>
                  <a:lnTo>
                    <a:pt x="767" y="213"/>
                  </a:lnTo>
                  <a:lnTo>
                    <a:pt x="768" y="214"/>
                  </a:lnTo>
                  <a:lnTo>
                    <a:pt x="769" y="214"/>
                  </a:lnTo>
                  <a:lnTo>
                    <a:pt x="770" y="215"/>
                  </a:lnTo>
                  <a:lnTo>
                    <a:pt x="771" y="215"/>
                  </a:lnTo>
                  <a:lnTo>
                    <a:pt x="772" y="216"/>
                  </a:lnTo>
                  <a:lnTo>
                    <a:pt x="773" y="216"/>
                  </a:lnTo>
                  <a:lnTo>
                    <a:pt x="774" y="216"/>
                  </a:lnTo>
                  <a:lnTo>
                    <a:pt x="775" y="216"/>
                  </a:lnTo>
                  <a:lnTo>
                    <a:pt x="776" y="216"/>
                  </a:lnTo>
                  <a:lnTo>
                    <a:pt x="783" y="215"/>
                  </a:lnTo>
                  <a:lnTo>
                    <a:pt x="784" y="215"/>
                  </a:lnTo>
                  <a:lnTo>
                    <a:pt x="786" y="215"/>
                  </a:lnTo>
                  <a:lnTo>
                    <a:pt x="792" y="216"/>
                  </a:lnTo>
                  <a:lnTo>
                    <a:pt x="795" y="216"/>
                  </a:lnTo>
                  <a:lnTo>
                    <a:pt x="800" y="217"/>
                  </a:lnTo>
                  <a:lnTo>
                    <a:pt x="801" y="217"/>
                  </a:lnTo>
                  <a:lnTo>
                    <a:pt x="803" y="217"/>
                  </a:lnTo>
                  <a:lnTo>
                    <a:pt x="804" y="217"/>
                  </a:lnTo>
                  <a:lnTo>
                    <a:pt x="806" y="216"/>
                  </a:lnTo>
                  <a:lnTo>
                    <a:pt x="811" y="215"/>
                  </a:lnTo>
                  <a:lnTo>
                    <a:pt x="814" y="213"/>
                  </a:lnTo>
                  <a:lnTo>
                    <a:pt x="816" y="213"/>
                  </a:lnTo>
                  <a:lnTo>
                    <a:pt x="817" y="212"/>
                  </a:lnTo>
                  <a:lnTo>
                    <a:pt x="819" y="212"/>
                  </a:lnTo>
                  <a:lnTo>
                    <a:pt x="820" y="212"/>
                  </a:lnTo>
                  <a:lnTo>
                    <a:pt x="821" y="212"/>
                  </a:lnTo>
                  <a:lnTo>
                    <a:pt x="821" y="212"/>
                  </a:lnTo>
                  <a:lnTo>
                    <a:pt x="822" y="212"/>
                  </a:lnTo>
                  <a:lnTo>
                    <a:pt x="823" y="213"/>
                  </a:lnTo>
                  <a:lnTo>
                    <a:pt x="824" y="213"/>
                  </a:lnTo>
                  <a:lnTo>
                    <a:pt x="826" y="215"/>
                  </a:lnTo>
                  <a:lnTo>
                    <a:pt x="827" y="216"/>
                  </a:lnTo>
                  <a:lnTo>
                    <a:pt x="829" y="217"/>
                  </a:lnTo>
                  <a:lnTo>
                    <a:pt x="829" y="218"/>
                  </a:lnTo>
                  <a:lnTo>
                    <a:pt x="830" y="219"/>
                  </a:lnTo>
                  <a:lnTo>
                    <a:pt x="831" y="220"/>
                  </a:lnTo>
                  <a:lnTo>
                    <a:pt x="831" y="221"/>
                  </a:lnTo>
                  <a:lnTo>
                    <a:pt x="832" y="222"/>
                  </a:lnTo>
                  <a:lnTo>
                    <a:pt x="832" y="224"/>
                  </a:lnTo>
                  <a:lnTo>
                    <a:pt x="833" y="225"/>
                  </a:lnTo>
                  <a:lnTo>
                    <a:pt x="833" y="227"/>
                  </a:lnTo>
                  <a:lnTo>
                    <a:pt x="833" y="230"/>
                  </a:lnTo>
                  <a:lnTo>
                    <a:pt x="833" y="234"/>
                  </a:lnTo>
                  <a:lnTo>
                    <a:pt x="833" y="237"/>
                  </a:lnTo>
                  <a:lnTo>
                    <a:pt x="833" y="239"/>
                  </a:lnTo>
                  <a:lnTo>
                    <a:pt x="832" y="243"/>
                  </a:lnTo>
                  <a:lnTo>
                    <a:pt x="832" y="244"/>
                  </a:lnTo>
                  <a:lnTo>
                    <a:pt x="832" y="245"/>
                  </a:lnTo>
                  <a:lnTo>
                    <a:pt x="832" y="248"/>
                  </a:lnTo>
                  <a:lnTo>
                    <a:pt x="832" y="250"/>
                  </a:lnTo>
                  <a:lnTo>
                    <a:pt x="832" y="252"/>
                  </a:lnTo>
                  <a:lnTo>
                    <a:pt x="833" y="254"/>
                  </a:lnTo>
                  <a:lnTo>
                    <a:pt x="833" y="255"/>
                  </a:lnTo>
                  <a:lnTo>
                    <a:pt x="833" y="256"/>
                  </a:lnTo>
                  <a:lnTo>
                    <a:pt x="834" y="258"/>
                  </a:lnTo>
                  <a:lnTo>
                    <a:pt x="835" y="260"/>
                  </a:lnTo>
                  <a:lnTo>
                    <a:pt x="837" y="263"/>
                  </a:lnTo>
                  <a:lnTo>
                    <a:pt x="838" y="265"/>
                  </a:lnTo>
                  <a:lnTo>
                    <a:pt x="839" y="267"/>
                  </a:lnTo>
                  <a:lnTo>
                    <a:pt x="839" y="268"/>
                  </a:lnTo>
                  <a:lnTo>
                    <a:pt x="840" y="271"/>
                  </a:lnTo>
                  <a:lnTo>
                    <a:pt x="840" y="271"/>
                  </a:lnTo>
                  <a:lnTo>
                    <a:pt x="840" y="272"/>
                  </a:lnTo>
                  <a:lnTo>
                    <a:pt x="840" y="273"/>
                  </a:lnTo>
                  <a:lnTo>
                    <a:pt x="840" y="275"/>
                  </a:lnTo>
                  <a:lnTo>
                    <a:pt x="840" y="276"/>
                  </a:lnTo>
                  <a:lnTo>
                    <a:pt x="840" y="277"/>
                  </a:lnTo>
                  <a:lnTo>
                    <a:pt x="839" y="279"/>
                  </a:lnTo>
                  <a:lnTo>
                    <a:pt x="838" y="281"/>
                  </a:lnTo>
                  <a:lnTo>
                    <a:pt x="838" y="283"/>
                  </a:lnTo>
                  <a:lnTo>
                    <a:pt x="837" y="284"/>
                  </a:lnTo>
                  <a:lnTo>
                    <a:pt x="836" y="286"/>
                  </a:lnTo>
                  <a:lnTo>
                    <a:pt x="834" y="289"/>
                  </a:lnTo>
                  <a:lnTo>
                    <a:pt x="833" y="290"/>
                  </a:lnTo>
                  <a:lnTo>
                    <a:pt x="831" y="292"/>
                  </a:lnTo>
                  <a:lnTo>
                    <a:pt x="829" y="294"/>
                  </a:lnTo>
                  <a:lnTo>
                    <a:pt x="828" y="296"/>
                  </a:lnTo>
                  <a:lnTo>
                    <a:pt x="827" y="297"/>
                  </a:lnTo>
                  <a:lnTo>
                    <a:pt x="827" y="298"/>
                  </a:lnTo>
                  <a:lnTo>
                    <a:pt x="827" y="299"/>
                  </a:lnTo>
                  <a:lnTo>
                    <a:pt x="827" y="299"/>
                  </a:lnTo>
                  <a:lnTo>
                    <a:pt x="828" y="301"/>
                  </a:lnTo>
                  <a:lnTo>
                    <a:pt x="828" y="303"/>
                  </a:lnTo>
                  <a:lnTo>
                    <a:pt x="828" y="303"/>
                  </a:lnTo>
                  <a:lnTo>
                    <a:pt x="828" y="304"/>
                  </a:lnTo>
                  <a:lnTo>
                    <a:pt x="826" y="308"/>
                  </a:lnTo>
                  <a:lnTo>
                    <a:pt x="826" y="308"/>
                  </a:lnTo>
                  <a:lnTo>
                    <a:pt x="826" y="309"/>
                  </a:lnTo>
                  <a:lnTo>
                    <a:pt x="827" y="309"/>
                  </a:lnTo>
                  <a:lnTo>
                    <a:pt x="827" y="309"/>
                  </a:lnTo>
                  <a:lnTo>
                    <a:pt x="828" y="310"/>
                  </a:lnTo>
                  <a:lnTo>
                    <a:pt x="829" y="310"/>
                  </a:lnTo>
                  <a:lnTo>
                    <a:pt x="834" y="312"/>
                  </a:lnTo>
                  <a:lnTo>
                    <a:pt x="839" y="313"/>
                  </a:lnTo>
                  <a:lnTo>
                    <a:pt x="840" y="314"/>
                  </a:lnTo>
                  <a:lnTo>
                    <a:pt x="842" y="315"/>
                  </a:lnTo>
                  <a:lnTo>
                    <a:pt x="845" y="315"/>
                  </a:lnTo>
                  <a:lnTo>
                    <a:pt x="847" y="315"/>
                  </a:lnTo>
                  <a:lnTo>
                    <a:pt x="848" y="316"/>
                  </a:lnTo>
                  <a:lnTo>
                    <a:pt x="849" y="316"/>
                  </a:lnTo>
                  <a:lnTo>
                    <a:pt x="850" y="317"/>
                  </a:lnTo>
                  <a:lnTo>
                    <a:pt x="854" y="319"/>
                  </a:lnTo>
                  <a:lnTo>
                    <a:pt x="855" y="320"/>
                  </a:lnTo>
                  <a:lnTo>
                    <a:pt x="857" y="322"/>
                  </a:lnTo>
                  <a:lnTo>
                    <a:pt x="857" y="322"/>
                  </a:lnTo>
                  <a:lnTo>
                    <a:pt x="858" y="323"/>
                  </a:lnTo>
                  <a:lnTo>
                    <a:pt x="858" y="324"/>
                  </a:lnTo>
                  <a:lnTo>
                    <a:pt x="859" y="324"/>
                  </a:lnTo>
                  <a:lnTo>
                    <a:pt x="859" y="325"/>
                  </a:lnTo>
                  <a:lnTo>
                    <a:pt x="859" y="326"/>
                  </a:lnTo>
                  <a:lnTo>
                    <a:pt x="859" y="327"/>
                  </a:lnTo>
                  <a:lnTo>
                    <a:pt x="860" y="327"/>
                  </a:lnTo>
                  <a:lnTo>
                    <a:pt x="859" y="329"/>
                  </a:lnTo>
                  <a:lnTo>
                    <a:pt x="859" y="331"/>
                  </a:lnTo>
                  <a:lnTo>
                    <a:pt x="859" y="333"/>
                  </a:lnTo>
                  <a:lnTo>
                    <a:pt x="858" y="333"/>
                  </a:lnTo>
                  <a:lnTo>
                    <a:pt x="858" y="334"/>
                  </a:lnTo>
                  <a:lnTo>
                    <a:pt x="857" y="334"/>
                  </a:lnTo>
                  <a:lnTo>
                    <a:pt x="857" y="335"/>
                  </a:lnTo>
                  <a:lnTo>
                    <a:pt x="856" y="335"/>
                  </a:lnTo>
                  <a:lnTo>
                    <a:pt x="855" y="336"/>
                  </a:lnTo>
                  <a:lnTo>
                    <a:pt x="854" y="336"/>
                  </a:lnTo>
                  <a:lnTo>
                    <a:pt x="853" y="337"/>
                  </a:lnTo>
                  <a:lnTo>
                    <a:pt x="851" y="337"/>
                  </a:lnTo>
                  <a:lnTo>
                    <a:pt x="849" y="338"/>
                  </a:lnTo>
                  <a:lnTo>
                    <a:pt x="848" y="338"/>
                  </a:lnTo>
                  <a:lnTo>
                    <a:pt x="848" y="339"/>
                  </a:lnTo>
                  <a:lnTo>
                    <a:pt x="847" y="339"/>
                  </a:lnTo>
                  <a:lnTo>
                    <a:pt x="847" y="340"/>
                  </a:lnTo>
                  <a:lnTo>
                    <a:pt x="846" y="340"/>
                  </a:lnTo>
                  <a:lnTo>
                    <a:pt x="846" y="341"/>
                  </a:lnTo>
                  <a:lnTo>
                    <a:pt x="846" y="341"/>
                  </a:lnTo>
                  <a:lnTo>
                    <a:pt x="846" y="342"/>
                  </a:lnTo>
                  <a:lnTo>
                    <a:pt x="846" y="342"/>
                  </a:lnTo>
                  <a:lnTo>
                    <a:pt x="847" y="343"/>
                  </a:lnTo>
                  <a:lnTo>
                    <a:pt x="847" y="344"/>
                  </a:lnTo>
                  <a:lnTo>
                    <a:pt x="849" y="345"/>
                  </a:lnTo>
                  <a:lnTo>
                    <a:pt x="849" y="346"/>
                  </a:lnTo>
                  <a:lnTo>
                    <a:pt x="849" y="346"/>
                  </a:lnTo>
                  <a:lnTo>
                    <a:pt x="850" y="347"/>
                  </a:lnTo>
                  <a:lnTo>
                    <a:pt x="850" y="347"/>
                  </a:lnTo>
                  <a:lnTo>
                    <a:pt x="849" y="348"/>
                  </a:lnTo>
                  <a:lnTo>
                    <a:pt x="848" y="350"/>
                  </a:lnTo>
                  <a:lnTo>
                    <a:pt x="848" y="350"/>
                  </a:lnTo>
                  <a:lnTo>
                    <a:pt x="847" y="351"/>
                  </a:lnTo>
                  <a:lnTo>
                    <a:pt x="847" y="353"/>
                  </a:lnTo>
                  <a:lnTo>
                    <a:pt x="847" y="357"/>
                  </a:lnTo>
                  <a:lnTo>
                    <a:pt x="846" y="358"/>
                  </a:lnTo>
                  <a:lnTo>
                    <a:pt x="846" y="359"/>
                  </a:lnTo>
                  <a:lnTo>
                    <a:pt x="846" y="360"/>
                  </a:lnTo>
                  <a:lnTo>
                    <a:pt x="845" y="361"/>
                  </a:lnTo>
                  <a:lnTo>
                    <a:pt x="845" y="362"/>
                  </a:lnTo>
                  <a:lnTo>
                    <a:pt x="844" y="362"/>
                  </a:lnTo>
                  <a:lnTo>
                    <a:pt x="843" y="363"/>
                  </a:lnTo>
                  <a:lnTo>
                    <a:pt x="842" y="364"/>
                  </a:lnTo>
                  <a:lnTo>
                    <a:pt x="839" y="366"/>
                  </a:lnTo>
                  <a:lnTo>
                    <a:pt x="838" y="367"/>
                  </a:lnTo>
                  <a:lnTo>
                    <a:pt x="838" y="368"/>
                  </a:lnTo>
                  <a:lnTo>
                    <a:pt x="838" y="368"/>
                  </a:lnTo>
                  <a:lnTo>
                    <a:pt x="838" y="369"/>
                  </a:lnTo>
                  <a:lnTo>
                    <a:pt x="838" y="369"/>
                  </a:lnTo>
                  <a:lnTo>
                    <a:pt x="838" y="369"/>
                  </a:lnTo>
                  <a:lnTo>
                    <a:pt x="838" y="370"/>
                  </a:lnTo>
                  <a:lnTo>
                    <a:pt x="838" y="370"/>
                  </a:lnTo>
                  <a:lnTo>
                    <a:pt x="839" y="372"/>
                  </a:lnTo>
                  <a:lnTo>
                    <a:pt x="840" y="372"/>
                  </a:lnTo>
                  <a:lnTo>
                    <a:pt x="840" y="373"/>
                  </a:lnTo>
                  <a:lnTo>
                    <a:pt x="840" y="373"/>
                  </a:lnTo>
                  <a:lnTo>
                    <a:pt x="840" y="373"/>
                  </a:lnTo>
                  <a:lnTo>
                    <a:pt x="839" y="374"/>
                  </a:lnTo>
                  <a:lnTo>
                    <a:pt x="839" y="374"/>
                  </a:lnTo>
                  <a:lnTo>
                    <a:pt x="837" y="375"/>
                  </a:lnTo>
                  <a:lnTo>
                    <a:pt x="836" y="376"/>
                  </a:lnTo>
                  <a:lnTo>
                    <a:pt x="835" y="376"/>
                  </a:lnTo>
                  <a:lnTo>
                    <a:pt x="834" y="377"/>
                  </a:lnTo>
                  <a:lnTo>
                    <a:pt x="833" y="377"/>
                  </a:lnTo>
                  <a:lnTo>
                    <a:pt x="833" y="378"/>
                  </a:lnTo>
                  <a:lnTo>
                    <a:pt x="832" y="379"/>
                  </a:lnTo>
                  <a:lnTo>
                    <a:pt x="832" y="379"/>
                  </a:lnTo>
                  <a:lnTo>
                    <a:pt x="832" y="380"/>
                  </a:lnTo>
                  <a:lnTo>
                    <a:pt x="832" y="380"/>
                  </a:lnTo>
                  <a:lnTo>
                    <a:pt x="832" y="381"/>
                  </a:lnTo>
                  <a:lnTo>
                    <a:pt x="832" y="382"/>
                  </a:lnTo>
                  <a:lnTo>
                    <a:pt x="833" y="383"/>
                  </a:lnTo>
                  <a:lnTo>
                    <a:pt x="833" y="385"/>
                  </a:lnTo>
                  <a:lnTo>
                    <a:pt x="834" y="386"/>
                  </a:lnTo>
                  <a:lnTo>
                    <a:pt x="835" y="387"/>
                  </a:lnTo>
                  <a:lnTo>
                    <a:pt x="836" y="388"/>
                  </a:lnTo>
                  <a:lnTo>
                    <a:pt x="837" y="388"/>
                  </a:lnTo>
                  <a:lnTo>
                    <a:pt x="839" y="389"/>
                  </a:lnTo>
                  <a:lnTo>
                    <a:pt x="840" y="390"/>
                  </a:lnTo>
                  <a:lnTo>
                    <a:pt x="842" y="391"/>
                  </a:lnTo>
                  <a:lnTo>
                    <a:pt x="844" y="391"/>
                  </a:lnTo>
                  <a:lnTo>
                    <a:pt x="847" y="392"/>
                  </a:lnTo>
                  <a:lnTo>
                    <a:pt x="848" y="393"/>
                  </a:lnTo>
                  <a:lnTo>
                    <a:pt x="849" y="393"/>
                  </a:lnTo>
                  <a:lnTo>
                    <a:pt x="851" y="394"/>
                  </a:lnTo>
                  <a:lnTo>
                    <a:pt x="852" y="395"/>
                  </a:lnTo>
                  <a:lnTo>
                    <a:pt x="853" y="395"/>
                  </a:lnTo>
                  <a:lnTo>
                    <a:pt x="854" y="397"/>
                  </a:lnTo>
                  <a:lnTo>
                    <a:pt x="855" y="397"/>
                  </a:lnTo>
                  <a:lnTo>
                    <a:pt x="855" y="398"/>
                  </a:lnTo>
                  <a:lnTo>
                    <a:pt x="856" y="398"/>
                  </a:lnTo>
                  <a:lnTo>
                    <a:pt x="858" y="399"/>
                  </a:lnTo>
                  <a:lnTo>
                    <a:pt x="861" y="399"/>
                  </a:lnTo>
                  <a:lnTo>
                    <a:pt x="862" y="400"/>
                  </a:lnTo>
                  <a:lnTo>
                    <a:pt x="864" y="400"/>
                  </a:lnTo>
                  <a:lnTo>
                    <a:pt x="865" y="400"/>
                  </a:lnTo>
                  <a:lnTo>
                    <a:pt x="866" y="400"/>
                  </a:lnTo>
                  <a:lnTo>
                    <a:pt x="866" y="401"/>
                  </a:lnTo>
                  <a:lnTo>
                    <a:pt x="867" y="401"/>
                  </a:lnTo>
                  <a:lnTo>
                    <a:pt x="868" y="402"/>
                  </a:lnTo>
                  <a:lnTo>
                    <a:pt x="869" y="403"/>
                  </a:lnTo>
                  <a:lnTo>
                    <a:pt x="869" y="403"/>
                  </a:lnTo>
                  <a:lnTo>
                    <a:pt x="871" y="404"/>
                  </a:lnTo>
                  <a:lnTo>
                    <a:pt x="871" y="404"/>
                  </a:lnTo>
                  <a:lnTo>
                    <a:pt x="872" y="404"/>
                  </a:lnTo>
                  <a:lnTo>
                    <a:pt x="872" y="405"/>
                  </a:lnTo>
                  <a:lnTo>
                    <a:pt x="872" y="406"/>
                  </a:lnTo>
                  <a:lnTo>
                    <a:pt x="872" y="406"/>
                  </a:lnTo>
                  <a:lnTo>
                    <a:pt x="873" y="408"/>
                  </a:lnTo>
                  <a:lnTo>
                    <a:pt x="873" y="411"/>
                  </a:lnTo>
                  <a:lnTo>
                    <a:pt x="873" y="412"/>
                  </a:lnTo>
                  <a:lnTo>
                    <a:pt x="873" y="413"/>
                  </a:lnTo>
                  <a:lnTo>
                    <a:pt x="874" y="414"/>
                  </a:lnTo>
                  <a:lnTo>
                    <a:pt x="874" y="415"/>
                  </a:lnTo>
                  <a:lnTo>
                    <a:pt x="875" y="415"/>
                  </a:lnTo>
                  <a:lnTo>
                    <a:pt x="875" y="416"/>
                  </a:lnTo>
                  <a:lnTo>
                    <a:pt x="877" y="418"/>
                  </a:lnTo>
                  <a:lnTo>
                    <a:pt x="878" y="419"/>
                  </a:lnTo>
                  <a:lnTo>
                    <a:pt x="880" y="420"/>
                  </a:lnTo>
                  <a:lnTo>
                    <a:pt x="882" y="422"/>
                  </a:lnTo>
                  <a:lnTo>
                    <a:pt x="885" y="424"/>
                  </a:lnTo>
                  <a:lnTo>
                    <a:pt x="886" y="424"/>
                  </a:lnTo>
                  <a:lnTo>
                    <a:pt x="890" y="426"/>
                  </a:lnTo>
                  <a:lnTo>
                    <a:pt x="891" y="427"/>
                  </a:lnTo>
                  <a:lnTo>
                    <a:pt x="893" y="428"/>
                  </a:lnTo>
                  <a:lnTo>
                    <a:pt x="894" y="429"/>
                  </a:lnTo>
                  <a:lnTo>
                    <a:pt x="895" y="430"/>
                  </a:lnTo>
                  <a:lnTo>
                    <a:pt x="896" y="431"/>
                  </a:lnTo>
                  <a:lnTo>
                    <a:pt x="897" y="432"/>
                  </a:lnTo>
                  <a:lnTo>
                    <a:pt x="897" y="433"/>
                  </a:lnTo>
                  <a:lnTo>
                    <a:pt x="897" y="434"/>
                  </a:lnTo>
                  <a:lnTo>
                    <a:pt x="897" y="435"/>
                  </a:lnTo>
                  <a:lnTo>
                    <a:pt x="897" y="436"/>
                  </a:lnTo>
                  <a:lnTo>
                    <a:pt x="897" y="438"/>
                  </a:lnTo>
                  <a:lnTo>
                    <a:pt x="897" y="441"/>
                  </a:lnTo>
                  <a:lnTo>
                    <a:pt x="896" y="442"/>
                  </a:lnTo>
                  <a:lnTo>
                    <a:pt x="896" y="443"/>
                  </a:lnTo>
                  <a:lnTo>
                    <a:pt x="896" y="444"/>
                  </a:lnTo>
                  <a:lnTo>
                    <a:pt x="896" y="445"/>
                  </a:lnTo>
                  <a:lnTo>
                    <a:pt x="897" y="446"/>
                  </a:lnTo>
                  <a:lnTo>
                    <a:pt x="897" y="450"/>
                  </a:lnTo>
                  <a:lnTo>
                    <a:pt x="898" y="451"/>
                  </a:lnTo>
                  <a:lnTo>
                    <a:pt x="898" y="453"/>
                  </a:lnTo>
                  <a:lnTo>
                    <a:pt x="898" y="454"/>
                  </a:lnTo>
                  <a:lnTo>
                    <a:pt x="897" y="455"/>
                  </a:lnTo>
                  <a:lnTo>
                    <a:pt x="897" y="457"/>
                  </a:lnTo>
                  <a:lnTo>
                    <a:pt x="896" y="459"/>
                  </a:lnTo>
                  <a:lnTo>
                    <a:pt x="895" y="462"/>
                  </a:lnTo>
                  <a:lnTo>
                    <a:pt x="893" y="467"/>
                  </a:lnTo>
                  <a:lnTo>
                    <a:pt x="892" y="468"/>
                  </a:lnTo>
                  <a:lnTo>
                    <a:pt x="891" y="469"/>
                  </a:lnTo>
                  <a:lnTo>
                    <a:pt x="889" y="472"/>
                  </a:lnTo>
                  <a:lnTo>
                    <a:pt x="888" y="473"/>
                  </a:lnTo>
                  <a:lnTo>
                    <a:pt x="888" y="474"/>
                  </a:lnTo>
                  <a:lnTo>
                    <a:pt x="888" y="475"/>
                  </a:lnTo>
                  <a:lnTo>
                    <a:pt x="887" y="476"/>
                  </a:lnTo>
                  <a:lnTo>
                    <a:pt x="887" y="477"/>
                  </a:lnTo>
                  <a:lnTo>
                    <a:pt x="887" y="482"/>
                  </a:lnTo>
                  <a:lnTo>
                    <a:pt x="886" y="487"/>
                  </a:lnTo>
                  <a:lnTo>
                    <a:pt x="885" y="492"/>
                  </a:lnTo>
                  <a:lnTo>
                    <a:pt x="885" y="495"/>
                  </a:lnTo>
                  <a:lnTo>
                    <a:pt x="885" y="496"/>
                  </a:lnTo>
                  <a:lnTo>
                    <a:pt x="885" y="496"/>
                  </a:lnTo>
                  <a:lnTo>
                    <a:pt x="885" y="497"/>
                  </a:lnTo>
                  <a:lnTo>
                    <a:pt x="884" y="498"/>
                  </a:lnTo>
                  <a:lnTo>
                    <a:pt x="883" y="499"/>
                  </a:lnTo>
                  <a:lnTo>
                    <a:pt x="882" y="499"/>
                  </a:lnTo>
                  <a:lnTo>
                    <a:pt x="881" y="500"/>
                  </a:lnTo>
                  <a:lnTo>
                    <a:pt x="878" y="503"/>
                  </a:lnTo>
                  <a:lnTo>
                    <a:pt x="875" y="505"/>
                  </a:lnTo>
                  <a:lnTo>
                    <a:pt x="874" y="506"/>
                  </a:lnTo>
                  <a:lnTo>
                    <a:pt x="873" y="506"/>
                  </a:lnTo>
                  <a:lnTo>
                    <a:pt x="872" y="507"/>
                  </a:lnTo>
                  <a:lnTo>
                    <a:pt x="871" y="507"/>
                  </a:lnTo>
                  <a:lnTo>
                    <a:pt x="870" y="508"/>
                  </a:lnTo>
                  <a:lnTo>
                    <a:pt x="869" y="508"/>
                  </a:lnTo>
                  <a:lnTo>
                    <a:pt x="866" y="508"/>
                  </a:lnTo>
                  <a:lnTo>
                    <a:pt x="865" y="508"/>
                  </a:lnTo>
                  <a:lnTo>
                    <a:pt x="864" y="509"/>
                  </a:lnTo>
                  <a:lnTo>
                    <a:pt x="862" y="510"/>
                  </a:lnTo>
                  <a:lnTo>
                    <a:pt x="861" y="510"/>
                  </a:lnTo>
                  <a:lnTo>
                    <a:pt x="860" y="511"/>
                  </a:lnTo>
                  <a:lnTo>
                    <a:pt x="859" y="511"/>
                  </a:lnTo>
                  <a:lnTo>
                    <a:pt x="858" y="512"/>
                  </a:lnTo>
                  <a:lnTo>
                    <a:pt x="857" y="514"/>
                  </a:lnTo>
                  <a:lnTo>
                    <a:pt x="855" y="515"/>
                  </a:lnTo>
                  <a:lnTo>
                    <a:pt x="855" y="516"/>
                  </a:lnTo>
                  <a:lnTo>
                    <a:pt x="854" y="517"/>
                  </a:lnTo>
                  <a:lnTo>
                    <a:pt x="854" y="518"/>
                  </a:lnTo>
                  <a:lnTo>
                    <a:pt x="854" y="518"/>
                  </a:lnTo>
                  <a:lnTo>
                    <a:pt x="853" y="519"/>
                  </a:lnTo>
                  <a:lnTo>
                    <a:pt x="853" y="520"/>
                  </a:lnTo>
                  <a:lnTo>
                    <a:pt x="853" y="521"/>
                  </a:lnTo>
                  <a:lnTo>
                    <a:pt x="853" y="522"/>
                  </a:lnTo>
                  <a:lnTo>
                    <a:pt x="853" y="523"/>
                  </a:lnTo>
                  <a:lnTo>
                    <a:pt x="854" y="524"/>
                  </a:lnTo>
                  <a:lnTo>
                    <a:pt x="855" y="528"/>
                  </a:lnTo>
                  <a:lnTo>
                    <a:pt x="856" y="530"/>
                  </a:lnTo>
                  <a:lnTo>
                    <a:pt x="856" y="531"/>
                  </a:lnTo>
                  <a:lnTo>
                    <a:pt x="856" y="532"/>
                  </a:lnTo>
                  <a:lnTo>
                    <a:pt x="857" y="533"/>
                  </a:lnTo>
                  <a:lnTo>
                    <a:pt x="857" y="533"/>
                  </a:lnTo>
                  <a:lnTo>
                    <a:pt x="857" y="534"/>
                  </a:lnTo>
                  <a:lnTo>
                    <a:pt x="856" y="535"/>
                  </a:lnTo>
                  <a:lnTo>
                    <a:pt x="856" y="536"/>
                  </a:lnTo>
                  <a:lnTo>
                    <a:pt x="856" y="536"/>
                  </a:lnTo>
                  <a:lnTo>
                    <a:pt x="855" y="536"/>
                  </a:lnTo>
                  <a:lnTo>
                    <a:pt x="855" y="537"/>
                  </a:lnTo>
                  <a:lnTo>
                    <a:pt x="854" y="538"/>
                  </a:lnTo>
                  <a:lnTo>
                    <a:pt x="854" y="538"/>
                  </a:lnTo>
                  <a:lnTo>
                    <a:pt x="853" y="539"/>
                  </a:lnTo>
                  <a:lnTo>
                    <a:pt x="852" y="539"/>
                  </a:lnTo>
                  <a:lnTo>
                    <a:pt x="850" y="539"/>
                  </a:lnTo>
                  <a:lnTo>
                    <a:pt x="849" y="539"/>
                  </a:lnTo>
                  <a:lnTo>
                    <a:pt x="848" y="539"/>
                  </a:lnTo>
                  <a:lnTo>
                    <a:pt x="846" y="539"/>
                  </a:lnTo>
                  <a:lnTo>
                    <a:pt x="842" y="539"/>
                  </a:lnTo>
                  <a:lnTo>
                    <a:pt x="839" y="539"/>
                  </a:lnTo>
                  <a:lnTo>
                    <a:pt x="839" y="539"/>
                  </a:lnTo>
                  <a:lnTo>
                    <a:pt x="838" y="539"/>
                  </a:lnTo>
                  <a:lnTo>
                    <a:pt x="837" y="540"/>
                  </a:lnTo>
                  <a:lnTo>
                    <a:pt x="836" y="540"/>
                  </a:lnTo>
                  <a:lnTo>
                    <a:pt x="835" y="541"/>
                  </a:lnTo>
                  <a:lnTo>
                    <a:pt x="834" y="542"/>
                  </a:lnTo>
                  <a:lnTo>
                    <a:pt x="833" y="544"/>
                  </a:lnTo>
                  <a:lnTo>
                    <a:pt x="830" y="547"/>
                  </a:lnTo>
                  <a:lnTo>
                    <a:pt x="829" y="548"/>
                  </a:lnTo>
                  <a:lnTo>
                    <a:pt x="829" y="549"/>
                  </a:lnTo>
                  <a:lnTo>
                    <a:pt x="827" y="550"/>
                  </a:lnTo>
                  <a:lnTo>
                    <a:pt x="825" y="552"/>
                  </a:lnTo>
                  <a:lnTo>
                    <a:pt x="823" y="553"/>
                  </a:lnTo>
                  <a:lnTo>
                    <a:pt x="822" y="553"/>
                  </a:lnTo>
                  <a:lnTo>
                    <a:pt x="820" y="554"/>
                  </a:lnTo>
                  <a:lnTo>
                    <a:pt x="817" y="555"/>
                  </a:lnTo>
                  <a:lnTo>
                    <a:pt x="815" y="555"/>
                  </a:lnTo>
                  <a:lnTo>
                    <a:pt x="813" y="556"/>
                  </a:lnTo>
                  <a:lnTo>
                    <a:pt x="808" y="557"/>
                  </a:lnTo>
                  <a:lnTo>
                    <a:pt x="806" y="558"/>
                  </a:lnTo>
                  <a:lnTo>
                    <a:pt x="803" y="559"/>
                  </a:lnTo>
                  <a:lnTo>
                    <a:pt x="801" y="559"/>
                  </a:lnTo>
                  <a:lnTo>
                    <a:pt x="799" y="560"/>
                  </a:lnTo>
                  <a:lnTo>
                    <a:pt x="797" y="561"/>
                  </a:lnTo>
                  <a:lnTo>
                    <a:pt x="792" y="564"/>
                  </a:lnTo>
                  <a:lnTo>
                    <a:pt x="791" y="564"/>
                  </a:lnTo>
                  <a:lnTo>
                    <a:pt x="790" y="565"/>
                  </a:lnTo>
                  <a:lnTo>
                    <a:pt x="788" y="565"/>
                  </a:lnTo>
                  <a:lnTo>
                    <a:pt x="787" y="566"/>
                  </a:lnTo>
                  <a:lnTo>
                    <a:pt x="786" y="566"/>
                  </a:lnTo>
                  <a:lnTo>
                    <a:pt x="785" y="566"/>
                  </a:lnTo>
                  <a:lnTo>
                    <a:pt x="784" y="565"/>
                  </a:lnTo>
                  <a:lnTo>
                    <a:pt x="783" y="565"/>
                  </a:lnTo>
                  <a:lnTo>
                    <a:pt x="783" y="565"/>
                  </a:lnTo>
                  <a:lnTo>
                    <a:pt x="782" y="565"/>
                  </a:lnTo>
                  <a:lnTo>
                    <a:pt x="780" y="564"/>
                  </a:lnTo>
                  <a:lnTo>
                    <a:pt x="780" y="564"/>
                  </a:lnTo>
                  <a:lnTo>
                    <a:pt x="779" y="563"/>
                  </a:lnTo>
                  <a:lnTo>
                    <a:pt x="778" y="564"/>
                  </a:lnTo>
                  <a:lnTo>
                    <a:pt x="777" y="564"/>
                  </a:lnTo>
                  <a:lnTo>
                    <a:pt x="776" y="564"/>
                  </a:lnTo>
                  <a:lnTo>
                    <a:pt x="774" y="565"/>
                  </a:lnTo>
                  <a:lnTo>
                    <a:pt x="773" y="565"/>
                  </a:lnTo>
                  <a:lnTo>
                    <a:pt x="773" y="566"/>
                  </a:lnTo>
                  <a:lnTo>
                    <a:pt x="772" y="566"/>
                  </a:lnTo>
                  <a:lnTo>
                    <a:pt x="771" y="567"/>
                  </a:lnTo>
                  <a:lnTo>
                    <a:pt x="771" y="568"/>
                  </a:lnTo>
                  <a:lnTo>
                    <a:pt x="770" y="569"/>
                  </a:lnTo>
                  <a:lnTo>
                    <a:pt x="770" y="570"/>
                  </a:lnTo>
                  <a:lnTo>
                    <a:pt x="769" y="570"/>
                  </a:lnTo>
                  <a:lnTo>
                    <a:pt x="768" y="573"/>
                  </a:lnTo>
                  <a:lnTo>
                    <a:pt x="768" y="574"/>
                  </a:lnTo>
                  <a:lnTo>
                    <a:pt x="766" y="577"/>
                  </a:lnTo>
                  <a:lnTo>
                    <a:pt x="765" y="581"/>
                  </a:lnTo>
                  <a:lnTo>
                    <a:pt x="764" y="583"/>
                  </a:lnTo>
                  <a:lnTo>
                    <a:pt x="763" y="584"/>
                  </a:lnTo>
                  <a:lnTo>
                    <a:pt x="762" y="585"/>
                  </a:lnTo>
                  <a:lnTo>
                    <a:pt x="754" y="595"/>
                  </a:lnTo>
                  <a:lnTo>
                    <a:pt x="753" y="596"/>
                  </a:lnTo>
                  <a:lnTo>
                    <a:pt x="753" y="597"/>
                  </a:lnTo>
                  <a:lnTo>
                    <a:pt x="752" y="599"/>
                  </a:lnTo>
                  <a:lnTo>
                    <a:pt x="752" y="600"/>
                  </a:lnTo>
                  <a:lnTo>
                    <a:pt x="751" y="602"/>
                  </a:lnTo>
                  <a:lnTo>
                    <a:pt x="751" y="603"/>
                  </a:lnTo>
                  <a:lnTo>
                    <a:pt x="751" y="604"/>
                  </a:lnTo>
                  <a:lnTo>
                    <a:pt x="751" y="606"/>
                  </a:lnTo>
                  <a:lnTo>
                    <a:pt x="750" y="607"/>
                  </a:lnTo>
                  <a:lnTo>
                    <a:pt x="751" y="609"/>
                  </a:lnTo>
                  <a:lnTo>
                    <a:pt x="751" y="610"/>
                  </a:lnTo>
                  <a:lnTo>
                    <a:pt x="751" y="612"/>
                  </a:lnTo>
                  <a:lnTo>
                    <a:pt x="751" y="614"/>
                  </a:lnTo>
                  <a:lnTo>
                    <a:pt x="752" y="615"/>
                  </a:lnTo>
                  <a:lnTo>
                    <a:pt x="752" y="617"/>
                  </a:lnTo>
                  <a:lnTo>
                    <a:pt x="753" y="618"/>
                  </a:lnTo>
                  <a:lnTo>
                    <a:pt x="753" y="619"/>
                  </a:lnTo>
                  <a:lnTo>
                    <a:pt x="754" y="620"/>
                  </a:lnTo>
                  <a:lnTo>
                    <a:pt x="755" y="621"/>
                  </a:lnTo>
                  <a:lnTo>
                    <a:pt x="756" y="621"/>
                  </a:lnTo>
                  <a:lnTo>
                    <a:pt x="761" y="624"/>
                  </a:lnTo>
                  <a:lnTo>
                    <a:pt x="763" y="625"/>
                  </a:lnTo>
                  <a:lnTo>
                    <a:pt x="767" y="626"/>
                  </a:lnTo>
                  <a:lnTo>
                    <a:pt x="768" y="626"/>
                  </a:lnTo>
                  <a:lnTo>
                    <a:pt x="770" y="627"/>
                  </a:lnTo>
                  <a:lnTo>
                    <a:pt x="771" y="628"/>
                  </a:lnTo>
                  <a:lnTo>
                    <a:pt x="772" y="628"/>
                  </a:lnTo>
                  <a:lnTo>
                    <a:pt x="772" y="629"/>
                  </a:lnTo>
                  <a:lnTo>
                    <a:pt x="773" y="630"/>
                  </a:lnTo>
                  <a:lnTo>
                    <a:pt x="774" y="630"/>
                  </a:lnTo>
                  <a:lnTo>
                    <a:pt x="775" y="633"/>
                  </a:lnTo>
                  <a:lnTo>
                    <a:pt x="777" y="635"/>
                  </a:lnTo>
                  <a:lnTo>
                    <a:pt x="777" y="636"/>
                  </a:lnTo>
                  <a:lnTo>
                    <a:pt x="778" y="638"/>
                  </a:lnTo>
                  <a:lnTo>
                    <a:pt x="778" y="639"/>
                  </a:lnTo>
                  <a:lnTo>
                    <a:pt x="779" y="640"/>
                  </a:lnTo>
                  <a:lnTo>
                    <a:pt x="779" y="642"/>
                  </a:lnTo>
                  <a:lnTo>
                    <a:pt x="779" y="643"/>
                  </a:lnTo>
                  <a:lnTo>
                    <a:pt x="779" y="645"/>
                  </a:lnTo>
                  <a:lnTo>
                    <a:pt x="779" y="646"/>
                  </a:lnTo>
                  <a:lnTo>
                    <a:pt x="778" y="647"/>
                  </a:lnTo>
                  <a:lnTo>
                    <a:pt x="778" y="648"/>
                  </a:lnTo>
                  <a:lnTo>
                    <a:pt x="778" y="650"/>
                  </a:lnTo>
                  <a:lnTo>
                    <a:pt x="777" y="651"/>
                  </a:lnTo>
                  <a:lnTo>
                    <a:pt x="776" y="651"/>
                  </a:lnTo>
                  <a:lnTo>
                    <a:pt x="776" y="652"/>
                  </a:lnTo>
                  <a:lnTo>
                    <a:pt x="775" y="653"/>
                  </a:lnTo>
                  <a:lnTo>
                    <a:pt x="774" y="654"/>
                  </a:lnTo>
                  <a:lnTo>
                    <a:pt x="772" y="656"/>
                  </a:lnTo>
                  <a:lnTo>
                    <a:pt x="770" y="657"/>
                  </a:lnTo>
                  <a:lnTo>
                    <a:pt x="769" y="657"/>
                  </a:lnTo>
                  <a:lnTo>
                    <a:pt x="768" y="658"/>
                  </a:lnTo>
                  <a:lnTo>
                    <a:pt x="766" y="658"/>
                  </a:lnTo>
                  <a:lnTo>
                    <a:pt x="765" y="658"/>
                  </a:lnTo>
                  <a:lnTo>
                    <a:pt x="764" y="658"/>
                  </a:lnTo>
                  <a:lnTo>
                    <a:pt x="761" y="658"/>
                  </a:lnTo>
                  <a:lnTo>
                    <a:pt x="760" y="658"/>
                  </a:lnTo>
                  <a:lnTo>
                    <a:pt x="757" y="658"/>
                  </a:lnTo>
                  <a:lnTo>
                    <a:pt x="755" y="657"/>
                  </a:lnTo>
                  <a:lnTo>
                    <a:pt x="754" y="657"/>
                  </a:lnTo>
                  <a:lnTo>
                    <a:pt x="754" y="658"/>
                  </a:lnTo>
                  <a:lnTo>
                    <a:pt x="753" y="658"/>
                  </a:lnTo>
                  <a:lnTo>
                    <a:pt x="752" y="658"/>
                  </a:lnTo>
                  <a:lnTo>
                    <a:pt x="751" y="659"/>
                  </a:lnTo>
                  <a:lnTo>
                    <a:pt x="749" y="660"/>
                  </a:lnTo>
                  <a:lnTo>
                    <a:pt x="749" y="661"/>
                  </a:lnTo>
                  <a:lnTo>
                    <a:pt x="748" y="661"/>
                  </a:lnTo>
                  <a:lnTo>
                    <a:pt x="748" y="662"/>
                  </a:lnTo>
                  <a:lnTo>
                    <a:pt x="747" y="662"/>
                  </a:lnTo>
                  <a:lnTo>
                    <a:pt x="746" y="665"/>
                  </a:lnTo>
                  <a:lnTo>
                    <a:pt x="746" y="667"/>
                  </a:lnTo>
                  <a:lnTo>
                    <a:pt x="745" y="668"/>
                  </a:lnTo>
                  <a:lnTo>
                    <a:pt x="744" y="670"/>
                  </a:lnTo>
                  <a:lnTo>
                    <a:pt x="743" y="670"/>
                  </a:lnTo>
                  <a:lnTo>
                    <a:pt x="743" y="671"/>
                  </a:lnTo>
                  <a:lnTo>
                    <a:pt x="742" y="671"/>
                  </a:lnTo>
                  <a:lnTo>
                    <a:pt x="742" y="671"/>
                  </a:lnTo>
                  <a:lnTo>
                    <a:pt x="741" y="671"/>
                  </a:lnTo>
                  <a:lnTo>
                    <a:pt x="741" y="671"/>
                  </a:lnTo>
                  <a:lnTo>
                    <a:pt x="740" y="671"/>
                  </a:lnTo>
                  <a:lnTo>
                    <a:pt x="739" y="670"/>
                  </a:lnTo>
                  <a:lnTo>
                    <a:pt x="737" y="668"/>
                  </a:lnTo>
                  <a:lnTo>
                    <a:pt x="735" y="668"/>
                  </a:lnTo>
                  <a:lnTo>
                    <a:pt x="735" y="667"/>
                  </a:lnTo>
                  <a:lnTo>
                    <a:pt x="733" y="667"/>
                  </a:lnTo>
                  <a:lnTo>
                    <a:pt x="730" y="666"/>
                  </a:lnTo>
                  <a:lnTo>
                    <a:pt x="729" y="666"/>
                  </a:lnTo>
                  <a:lnTo>
                    <a:pt x="727" y="665"/>
                  </a:lnTo>
                  <a:lnTo>
                    <a:pt x="723" y="664"/>
                  </a:lnTo>
                  <a:lnTo>
                    <a:pt x="723" y="663"/>
                  </a:lnTo>
                  <a:lnTo>
                    <a:pt x="722" y="663"/>
                  </a:lnTo>
                  <a:lnTo>
                    <a:pt x="722" y="663"/>
                  </a:lnTo>
                  <a:lnTo>
                    <a:pt x="721" y="663"/>
                  </a:lnTo>
                  <a:lnTo>
                    <a:pt x="719" y="664"/>
                  </a:lnTo>
                  <a:lnTo>
                    <a:pt x="717" y="665"/>
                  </a:lnTo>
                  <a:lnTo>
                    <a:pt x="712" y="667"/>
                  </a:lnTo>
                  <a:lnTo>
                    <a:pt x="709" y="668"/>
                  </a:lnTo>
                  <a:lnTo>
                    <a:pt x="708" y="668"/>
                  </a:lnTo>
                  <a:lnTo>
                    <a:pt x="706" y="669"/>
                  </a:lnTo>
                  <a:lnTo>
                    <a:pt x="704" y="669"/>
                  </a:lnTo>
                  <a:lnTo>
                    <a:pt x="702" y="669"/>
                  </a:lnTo>
                  <a:lnTo>
                    <a:pt x="700" y="669"/>
                  </a:lnTo>
                  <a:lnTo>
                    <a:pt x="698" y="669"/>
                  </a:lnTo>
                  <a:lnTo>
                    <a:pt x="697" y="669"/>
                  </a:lnTo>
                  <a:lnTo>
                    <a:pt x="691" y="668"/>
                  </a:lnTo>
                  <a:lnTo>
                    <a:pt x="689" y="668"/>
                  </a:lnTo>
                  <a:lnTo>
                    <a:pt x="685" y="668"/>
                  </a:lnTo>
                  <a:lnTo>
                    <a:pt x="684" y="667"/>
                  </a:lnTo>
                  <a:lnTo>
                    <a:pt x="682" y="667"/>
                  </a:lnTo>
                  <a:lnTo>
                    <a:pt x="680" y="667"/>
                  </a:lnTo>
                  <a:lnTo>
                    <a:pt x="675" y="665"/>
                  </a:lnTo>
                  <a:lnTo>
                    <a:pt x="674" y="665"/>
                  </a:lnTo>
                  <a:lnTo>
                    <a:pt x="672" y="665"/>
                  </a:lnTo>
                  <a:lnTo>
                    <a:pt x="671" y="665"/>
                  </a:lnTo>
                  <a:lnTo>
                    <a:pt x="670" y="665"/>
                  </a:lnTo>
                  <a:lnTo>
                    <a:pt x="669" y="666"/>
                  </a:lnTo>
                  <a:lnTo>
                    <a:pt x="668" y="666"/>
                  </a:lnTo>
                  <a:lnTo>
                    <a:pt x="668" y="666"/>
                  </a:lnTo>
                  <a:lnTo>
                    <a:pt x="667" y="667"/>
                  </a:lnTo>
                  <a:lnTo>
                    <a:pt x="666" y="667"/>
                  </a:lnTo>
                  <a:lnTo>
                    <a:pt x="666" y="668"/>
                  </a:lnTo>
                  <a:lnTo>
                    <a:pt x="665" y="669"/>
                  </a:lnTo>
                  <a:lnTo>
                    <a:pt x="665" y="669"/>
                  </a:lnTo>
                  <a:lnTo>
                    <a:pt x="665" y="670"/>
                  </a:lnTo>
                  <a:lnTo>
                    <a:pt x="665" y="671"/>
                  </a:lnTo>
                  <a:lnTo>
                    <a:pt x="665" y="672"/>
                  </a:lnTo>
                  <a:lnTo>
                    <a:pt x="666" y="675"/>
                  </a:lnTo>
                  <a:lnTo>
                    <a:pt x="666" y="676"/>
                  </a:lnTo>
                  <a:lnTo>
                    <a:pt x="666" y="677"/>
                  </a:lnTo>
                  <a:lnTo>
                    <a:pt x="666" y="677"/>
                  </a:lnTo>
                  <a:lnTo>
                    <a:pt x="666" y="678"/>
                  </a:lnTo>
                  <a:lnTo>
                    <a:pt x="666" y="678"/>
                  </a:lnTo>
                  <a:lnTo>
                    <a:pt x="665" y="679"/>
                  </a:lnTo>
                  <a:lnTo>
                    <a:pt x="665" y="679"/>
                  </a:lnTo>
                  <a:lnTo>
                    <a:pt x="664" y="680"/>
                  </a:lnTo>
                  <a:lnTo>
                    <a:pt x="663" y="680"/>
                  </a:lnTo>
                  <a:lnTo>
                    <a:pt x="662" y="681"/>
                  </a:lnTo>
                  <a:lnTo>
                    <a:pt x="660" y="681"/>
                  </a:lnTo>
                  <a:lnTo>
                    <a:pt x="654" y="683"/>
                  </a:lnTo>
                  <a:lnTo>
                    <a:pt x="652" y="683"/>
                  </a:lnTo>
                  <a:lnTo>
                    <a:pt x="652" y="684"/>
                  </a:lnTo>
                  <a:lnTo>
                    <a:pt x="651" y="684"/>
                  </a:lnTo>
                  <a:lnTo>
                    <a:pt x="651" y="684"/>
                  </a:lnTo>
                  <a:lnTo>
                    <a:pt x="650" y="685"/>
                  </a:lnTo>
                  <a:lnTo>
                    <a:pt x="650" y="686"/>
                  </a:lnTo>
                  <a:lnTo>
                    <a:pt x="649" y="687"/>
                  </a:lnTo>
                  <a:lnTo>
                    <a:pt x="649" y="688"/>
                  </a:lnTo>
                  <a:lnTo>
                    <a:pt x="649" y="689"/>
                  </a:lnTo>
                  <a:lnTo>
                    <a:pt x="648" y="690"/>
                  </a:lnTo>
                  <a:lnTo>
                    <a:pt x="648" y="694"/>
                  </a:lnTo>
                  <a:lnTo>
                    <a:pt x="647" y="696"/>
                  </a:lnTo>
                  <a:lnTo>
                    <a:pt x="647" y="697"/>
                  </a:lnTo>
                  <a:lnTo>
                    <a:pt x="645" y="700"/>
                  </a:lnTo>
                  <a:lnTo>
                    <a:pt x="645" y="701"/>
                  </a:lnTo>
                  <a:lnTo>
                    <a:pt x="644" y="701"/>
                  </a:lnTo>
                  <a:lnTo>
                    <a:pt x="643" y="702"/>
                  </a:lnTo>
                  <a:lnTo>
                    <a:pt x="643" y="702"/>
                  </a:lnTo>
                  <a:lnTo>
                    <a:pt x="642" y="702"/>
                  </a:lnTo>
                  <a:lnTo>
                    <a:pt x="641" y="702"/>
                  </a:lnTo>
                  <a:lnTo>
                    <a:pt x="640" y="702"/>
                  </a:lnTo>
                  <a:lnTo>
                    <a:pt x="639" y="702"/>
                  </a:lnTo>
                  <a:lnTo>
                    <a:pt x="638" y="702"/>
                  </a:lnTo>
                  <a:lnTo>
                    <a:pt x="637" y="702"/>
                  </a:lnTo>
                  <a:lnTo>
                    <a:pt x="636" y="702"/>
                  </a:lnTo>
                  <a:lnTo>
                    <a:pt x="635" y="701"/>
                  </a:lnTo>
                  <a:lnTo>
                    <a:pt x="634" y="701"/>
                  </a:lnTo>
                  <a:lnTo>
                    <a:pt x="633" y="700"/>
                  </a:lnTo>
                  <a:lnTo>
                    <a:pt x="631" y="699"/>
                  </a:lnTo>
                  <a:lnTo>
                    <a:pt x="631" y="698"/>
                  </a:lnTo>
                  <a:lnTo>
                    <a:pt x="630" y="697"/>
                  </a:lnTo>
                  <a:lnTo>
                    <a:pt x="629" y="696"/>
                  </a:lnTo>
                  <a:lnTo>
                    <a:pt x="628" y="694"/>
                  </a:lnTo>
                  <a:lnTo>
                    <a:pt x="626" y="690"/>
                  </a:lnTo>
                  <a:lnTo>
                    <a:pt x="624" y="686"/>
                  </a:lnTo>
                  <a:lnTo>
                    <a:pt x="623" y="684"/>
                  </a:lnTo>
                  <a:lnTo>
                    <a:pt x="622" y="682"/>
                  </a:lnTo>
                  <a:lnTo>
                    <a:pt x="621" y="680"/>
                  </a:lnTo>
                  <a:lnTo>
                    <a:pt x="620" y="678"/>
                  </a:lnTo>
                  <a:lnTo>
                    <a:pt x="620" y="677"/>
                  </a:lnTo>
                  <a:lnTo>
                    <a:pt x="619" y="677"/>
                  </a:lnTo>
                  <a:lnTo>
                    <a:pt x="619" y="677"/>
                  </a:lnTo>
                  <a:lnTo>
                    <a:pt x="618" y="676"/>
                  </a:lnTo>
                  <a:lnTo>
                    <a:pt x="618" y="676"/>
                  </a:lnTo>
                  <a:lnTo>
                    <a:pt x="617" y="676"/>
                  </a:lnTo>
                  <a:lnTo>
                    <a:pt x="617" y="676"/>
                  </a:lnTo>
                  <a:lnTo>
                    <a:pt x="615" y="677"/>
                  </a:lnTo>
                  <a:lnTo>
                    <a:pt x="614" y="677"/>
                  </a:lnTo>
                  <a:lnTo>
                    <a:pt x="613" y="678"/>
                  </a:lnTo>
                  <a:lnTo>
                    <a:pt x="611" y="679"/>
                  </a:lnTo>
                  <a:lnTo>
                    <a:pt x="610" y="679"/>
                  </a:lnTo>
                  <a:lnTo>
                    <a:pt x="609" y="680"/>
                  </a:lnTo>
                  <a:lnTo>
                    <a:pt x="609" y="680"/>
                  </a:lnTo>
                  <a:lnTo>
                    <a:pt x="608" y="679"/>
                  </a:lnTo>
                  <a:lnTo>
                    <a:pt x="608" y="679"/>
                  </a:lnTo>
                  <a:lnTo>
                    <a:pt x="606" y="679"/>
                  </a:lnTo>
                  <a:lnTo>
                    <a:pt x="605" y="678"/>
                  </a:lnTo>
                  <a:lnTo>
                    <a:pt x="604" y="677"/>
                  </a:lnTo>
                  <a:lnTo>
                    <a:pt x="602" y="676"/>
                  </a:lnTo>
                  <a:lnTo>
                    <a:pt x="600" y="674"/>
                  </a:lnTo>
                  <a:lnTo>
                    <a:pt x="595" y="670"/>
                  </a:lnTo>
                  <a:lnTo>
                    <a:pt x="594" y="669"/>
                  </a:lnTo>
                  <a:lnTo>
                    <a:pt x="593" y="668"/>
                  </a:lnTo>
                  <a:lnTo>
                    <a:pt x="592" y="667"/>
                  </a:lnTo>
                  <a:lnTo>
                    <a:pt x="590" y="667"/>
                  </a:lnTo>
                  <a:lnTo>
                    <a:pt x="585" y="664"/>
                  </a:lnTo>
                  <a:lnTo>
                    <a:pt x="582" y="663"/>
                  </a:lnTo>
                  <a:lnTo>
                    <a:pt x="581" y="662"/>
                  </a:lnTo>
                  <a:lnTo>
                    <a:pt x="578" y="660"/>
                  </a:lnTo>
                  <a:lnTo>
                    <a:pt x="577" y="659"/>
                  </a:lnTo>
                  <a:lnTo>
                    <a:pt x="576" y="659"/>
                  </a:lnTo>
                  <a:lnTo>
                    <a:pt x="575" y="659"/>
                  </a:lnTo>
                  <a:lnTo>
                    <a:pt x="574" y="659"/>
                  </a:lnTo>
                  <a:lnTo>
                    <a:pt x="574" y="659"/>
                  </a:lnTo>
                  <a:lnTo>
                    <a:pt x="573" y="659"/>
                  </a:lnTo>
                  <a:lnTo>
                    <a:pt x="572" y="659"/>
                  </a:lnTo>
                  <a:lnTo>
                    <a:pt x="570" y="661"/>
                  </a:lnTo>
                  <a:lnTo>
                    <a:pt x="567" y="663"/>
                  </a:lnTo>
                  <a:lnTo>
                    <a:pt x="566" y="664"/>
                  </a:lnTo>
                  <a:lnTo>
                    <a:pt x="566" y="665"/>
                  </a:lnTo>
                  <a:lnTo>
                    <a:pt x="565" y="666"/>
                  </a:lnTo>
                  <a:lnTo>
                    <a:pt x="564" y="667"/>
                  </a:lnTo>
                  <a:lnTo>
                    <a:pt x="563" y="668"/>
                  </a:lnTo>
                  <a:lnTo>
                    <a:pt x="563" y="669"/>
                  </a:lnTo>
                  <a:lnTo>
                    <a:pt x="561" y="670"/>
                  </a:lnTo>
                  <a:lnTo>
                    <a:pt x="560" y="671"/>
                  </a:lnTo>
                  <a:lnTo>
                    <a:pt x="560" y="672"/>
                  </a:lnTo>
                  <a:lnTo>
                    <a:pt x="559" y="673"/>
                  </a:lnTo>
                  <a:lnTo>
                    <a:pt x="559" y="673"/>
                  </a:lnTo>
                  <a:lnTo>
                    <a:pt x="559" y="674"/>
                  </a:lnTo>
                  <a:lnTo>
                    <a:pt x="559" y="676"/>
                  </a:lnTo>
                  <a:lnTo>
                    <a:pt x="559" y="678"/>
                  </a:lnTo>
                  <a:lnTo>
                    <a:pt x="558" y="679"/>
                  </a:lnTo>
                  <a:lnTo>
                    <a:pt x="557" y="683"/>
                  </a:lnTo>
                  <a:lnTo>
                    <a:pt x="557" y="684"/>
                  </a:lnTo>
                  <a:lnTo>
                    <a:pt x="557" y="686"/>
                  </a:lnTo>
                  <a:lnTo>
                    <a:pt x="557" y="687"/>
                  </a:lnTo>
                  <a:lnTo>
                    <a:pt x="557" y="688"/>
                  </a:lnTo>
                  <a:lnTo>
                    <a:pt x="558" y="690"/>
                  </a:lnTo>
                  <a:lnTo>
                    <a:pt x="559" y="693"/>
                  </a:lnTo>
                  <a:lnTo>
                    <a:pt x="559" y="696"/>
                  </a:lnTo>
                  <a:lnTo>
                    <a:pt x="560" y="697"/>
                  </a:lnTo>
                  <a:lnTo>
                    <a:pt x="560" y="698"/>
                  </a:lnTo>
                  <a:lnTo>
                    <a:pt x="560" y="699"/>
                  </a:lnTo>
                  <a:lnTo>
                    <a:pt x="559" y="700"/>
                  </a:lnTo>
                  <a:lnTo>
                    <a:pt x="559" y="701"/>
                  </a:lnTo>
                  <a:lnTo>
                    <a:pt x="558" y="701"/>
                  </a:lnTo>
                  <a:lnTo>
                    <a:pt x="558" y="702"/>
                  </a:lnTo>
                  <a:lnTo>
                    <a:pt x="556" y="702"/>
                  </a:lnTo>
                  <a:lnTo>
                    <a:pt x="555" y="703"/>
                  </a:lnTo>
                  <a:lnTo>
                    <a:pt x="553" y="704"/>
                  </a:lnTo>
                  <a:lnTo>
                    <a:pt x="552" y="704"/>
                  </a:lnTo>
                  <a:lnTo>
                    <a:pt x="547" y="706"/>
                  </a:lnTo>
                  <a:lnTo>
                    <a:pt x="545" y="706"/>
                  </a:lnTo>
                  <a:lnTo>
                    <a:pt x="544" y="707"/>
                  </a:lnTo>
                  <a:lnTo>
                    <a:pt x="543" y="707"/>
                  </a:lnTo>
                  <a:lnTo>
                    <a:pt x="540" y="709"/>
                  </a:lnTo>
                  <a:lnTo>
                    <a:pt x="538" y="711"/>
                  </a:lnTo>
                  <a:lnTo>
                    <a:pt x="534" y="715"/>
                  </a:lnTo>
                  <a:lnTo>
                    <a:pt x="532" y="717"/>
                  </a:lnTo>
                  <a:lnTo>
                    <a:pt x="530" y="718"/>
                  </a:lnTo>
                  <a:lnTo>
                    <a:pt x="528" y="720"/>
                  </a:lnTo>
                  <a:lnTo>
                    <a:pt x="527" y="721"/>
                  </a:lnTo>
                  <a:lnTo>
                    <a:pt x="526" y="724"/>
                  </a:lnTo>
                  <a:lnTo>
                    <a:pt x="525" y="725"/>
                  </a:lnTo>
                  <a:lnTo>
                    <a:pt x="525" y="726"/>
                  </a:lnTo>
                  <a:lnTo>
                    <a:pt x="524" y="726"/>
                  </a:lnTo>
                  <a:lnTo>
                    <a:pt x="523" y="726"/>
                  </a:lnTo>
                  <a:lnTo>
                    <a:pt x="523" y="726"/>
                  </a:lnTo>
                  <a:lnTo>
                    <a:pt x="522" y="726"/>
                  </a:lnTo>
                  <a:lnTo>
                    <a:pt x="522" y="726"/>
                  </a:lnTo>
                  <a:lnTo>
                    <a:pt x="521" y="726"/>
                  </a:lnTo>
                  <a:lnTo>
                    <a:pt x="521" y="726"/>
                  </a:lnTo>
                  <a:lnTo>
                    <a:pt x="520" y="725"/>
                  </a:lnTo>
                  <a:lnTo>
                    <a:pt x="517" y="724"/>
                  </a:lnTo>
                  <a:lnTo>
                    <a:pt x="516" y="723"/>
                  </a:lnTo>
                  <a:lnTo>
                    <a:pt x="515" y="722"/>
                  </a:lnTo>
                  <a:lnTo>
                    <a:pt x="513" y="721"/>
                  </a:lnTo>
                  <a:lnTo>
                    <a:pt x="510" y="721"/>
                  </a:lnTo>
                  <a:lnTo>
                    <a:pt x="508" y="720"/>
                  </a:lnTo>
                  <a:lnTo>
                    <a:pt x="506" y="720"/>
                  </a:lnTo>
                  <a:lnTo>
                    <a:pt x="503" y="719"/>
                  </a:lnTo>
                  <a:lnTo>
                    <a:pt x="501" y="719"/>
                  </a:lnTo>
                  <a:lnTo>
                    <a:pt x="500" y="719"/>
                  </a:lnTo>
                  <a:lnTo>
                    <a:pt x="499" y="719"/>
                  </a:lnTo>
                  <a:lnTo>
                    <a:pt x="499" y="718"/>
                  </a:lnTo>
                  <a:lnTo>
                    <a:pt x="498" y="718"/>
                  </a:lnTo>
                  <a:lnTo>
                    <a:pt x="497" y="717"/>
                  </a:lnTo>
                  <a:lnTo>
                    <a:pt x="497" y="717"/>
                  </a:lnTo>
                  <a:lnTo>
                    <a:pt x="497" y="716"/>
                  </a:lnTo>
                  <a:lnTo>
                    <a:pt x="496" y="716"/>
                  </a:lnTo>
                  <a:lnTo>
                    <a:pt x="496" y="715"/>
                  </a:lnTo>
                  <a:lnTo>
                    <a:pt x="497" y="714"/>
                  </a:lnTo>
                  <a:lnTo>
                    <a:pt x="497" y="711"/>
                  </a:lnTo>
                  <a:lnTo>
                    <a:pt x="497" y="710"/>
                  </a:lnTo>
                  <a:lnTo>
                    <a:pt x="497" y="709"/>
                  </a:lnTo>
                  <a:lnTo>
                    <a:pt x="497" y="708"/>
                  </a:lnTo>
                  <a:lnTo>
                    <a:pt x="497" y="708"/>
                  </a:lnTo>
                  <a:lnTo>
                    <a:pt x="497" y="708"/>
                  </a:lnTo>
                  <a:lnTo>
                    <a:pt x="496" y="708"/>
                  </a:lnTo>
                  <a:lnTo>
                    <a:pt x="496" y="708"/>
                  </a:lnTo>
                  <a:lnTo>
                    <a:pt x="493" y="709"/>
                  </a:lnTo>
                  <a:lnTo>
                    <a:pt x="491" y="709"/>
                  </a:lnTo>
                  <a:lnTo>
                    <a:pt x="489" y="710"/>
                  </a:lnTo>
                  <a:lnTo>
                    <a:pt x="486" y="710"/>
                  </a:lnTo>
                  <a:lnTo>
                    <a:pt x="485" y="710"/>
                  </a:lnTo>
                  <a:lnTo>
                    <a:pt x="484" y="711"/>
                  </a:lnTo>
                  <a:lnTo>
                    <a:pt x="481" y="710"/>
                  </a:lnTo>
                  <a:lnTo>
                    <a:pt x="479" y="710"/>
                  </a:lnTo>
                  <a:lnTo>
                    <a:pt x="474" y="710"/>
                  </a:lnTo>
                  <a:lnTo>
                    <a:pt x="471" y="709"/>
                  </a:lnTo>
                  <a:lnTo>
                    <a:pt x="470" y="709"/>
                  </a:lnTo>
                  <a:lnTo>
                    <a:pt x="468" y="708"/>
                  </a:lnTo>
                  <a:lnTo>
                    <a:pt x="467" y="708"/>
                  </a:lnTo>
                  <a:lnTo>
                    <a:pt x="464" y="706"/>
                  </a:lnTo>
                  <a:lnTo>
                    <a:pt x="463" y="706"/>
                  </a:lnTo>
                  <a:lnTo>
                    <a:pt x="462" y="706"/>
                  </a:lnTo>
                  <a:lnTo>
                    <a:pt x="461" y="706"/>
                  </a:lnTo>
                  <a:lnTo>
                    <a:pt x="460" y="705"/>
                  </a:lnTo>
                  <a:lnTo>
                    <a:pt x="457" y="705"/>
                  </a:lnTo>
                  <a:lnTo>
                    <a:pt x="456" y="705"/>
                  </a:lnTo>
                  <a:lnTo>
                    <a:pt x="454" y="705"/>
                  </a:lnTo>
                  <a:lnTo>
                    <a:pt x="453" y="705"/>
                  </a:lnTo>
                  <a:lnTo>
                    <a:pt x="453" y="706"/>
                  </a:lnTo>
                  <a:lnTo>
                    <a:pt x="451" y="706"/>
                  </a:lnTo>
                  <a:lnTo>
                    <a:pt x="449" y="707"/>
                  </a:lnTo>
                  <a:lnTo>
                    <a:pt x="447" y="709"/>
                  </a:lnTo>
                  <a:lnTo>
                    <a:pt x="447" y="709"/>
                  </a:lnTo>
                  <a:lnTo>
                    <a:pt x="446" y="709"/>
                  </a:lnTo>
                  <a:lnTo>
                    <a:pt x="446" y="709"/>
                  </a:lnTo>
                  <a:lnTo>
                    <a:pt x="445" y="709"/>
                  </a:lnTo>
                  <a:lnTo>
                    <a:pt x="444" y="709"/>
                  </a:lnTo>
                  <a:lnTo>
                    <a:pt x="442" y="708"/>
                  </a:lnTo>
                  <a:lnTo>
                    <a:pt x="441" y="707"/>
                  </a:lnTo>
                  <a:lnTo>
                    <a:pt x="436" y="704"/>
                  </a:lnTo>
                  <a:lnTo>
                    <a:pt x="435" y="703"/>
                  </a:lnTo>
                  <a:lnTo>
                    <a:pt x="434" y="703"/>
                  </a:lnTo>
                  <a:lnTo>
                    <a:pt x="431" y="702"/>
                  </a:lnTo>
                  <a:lnTo>
                    <a:pt x="430" y="701"/>
                  </a:lnTo>
                  <a:lnTo>
                    <a:pt x="429" y="700"/>
                  </a:lnTo>
                  <a:lnTo>
                    <a:pt x="425" y="698"/>
                  </a:lnTo>
                  <a:lnTo>
                    <a:pt x="424" y="698"/>
                  </a:lnTo>
                  <a:lnTo>
                    <a:pt x="423" y="697"/>
                  </a:lnTo>
                  <a:lnTo>
                    <a:pt x="423" y="698"/>
                  </a:lnTo>
                  <a:lnTo>
                    <a:pt x="422" y="698"/>
                  </a:lnTo>
                  <a:lnTo>
                    <a:pt x="422" y="698"/>
                  </a:lnTo>
                  <a:lnTo>
                    <a:pt x="421" y="699"/>
                  </a:lnTo>
                  <a:lnTo>
                    <a:pt x="421" y="699"/>
                  </a:lnTo>
                  <a:lnTo>
                    <a:pt x="421" y="699"/>
                  </a:lnTo>
                  <a:lnTo>
                    <a:pt x="421" y="700"/>
                  </a:lnTo>
                  <a:lnTo>
                    <a:pt x="421" y="703"/>
                  </a:lnTo>
                  <a:lnTo>
                    <a:pt x="421" y="705"/>
                  </a:lnTo>
                  <a:lnTo>
                    <a:pt x="421" y="705"/>
                  </a:lnTo>
                  <a:lnTo>
                    <a:pt x="421" y="706"/>
                  </a:lnTo>
                  <a:lnTo>
                    <a:pt x="421" y="706"/>
                  </a:lnTo>
                  <a:lnTo>
                    <a:pt x="420" y="706"/>
                  </a:lnTo>
                  <a:lnTo>
                    <a:pt x="420" y="706"/>
                  </a:lnTo>
                  <a:lnTo>
                    <a:pt x="419" y="706"/>
                  </a:lnTo>
                  <a:lnTo>
                    <a:pt x="417" y="706"/>
                  </a:lnTo>
                  <a:lnTo>
                    <a:pt x="415" y="706"/>
                  </a:lnTo>
                  <a:lnTo>
                    <a:pt x="414" y="706"/>
                  </a:lnTo>
                  <a:lnTo>
                    <a:pt x="413" y="707"/>
                  </a:lnTo>
                  <a:lnTo>
                    <a:pt x="411" y="707"/>
                  </a:lnTo>
                  <a:lnTo>
                    <a:pt x="410" y="708"/>
                  </a:lnTo>
                  <a:lnTo>
                    <a:pt x="409" y="709"/>
                  </a:lnTo>
                  <a:lnTo>
                    <a:pt x="405" y="712"/>
                  </a:lnTo>
                  <a:lnTo>
                    <a:pt x="404" y="712"/>
                  </a:lnTo>
                  <a:lnTo>
                    <a:pt x="403" y="713"/>
                  </a:lnTo>
                  <a:lnTo>
                    <a:pt x="403" y="713"/>
                  </a:lnTo>
                  <a:lnTo>
                    <a:pt x="400" y="714"/>
                  </a:lnTo>
                  <a:lnTo>
                    <a:pt x="399" y="714"/>
                  </a:lnTo>
                  <a:lnTo>
                    <a:pt x="398" y="714"/>
                  </a:lnTo>
                  <a:lnTo>
                    <a:pt x="396" y="713"/>
                  </a:lnTo>
                  <a:lnTo>
                    <a:pt x="394" y="713"/>
                  </a:lnTo>
                  <a:lnTo>
                    <a:pt x="391" y="713"/>
                  </a:lnTo>
                  <a:lnTo>
                    <a:pt x="390" y="712"/>
                  </a:lnTo>
                  <a:lnTo>
                    <a:pt x="390" y="712"/>
                  </a:lnTo>
                  <a:lnTo>
                    <a:pt x="390" y="712"/>
                  </a:lnTo>
                  <a:lnTo>
                    <a:pt x="389" y="712"/>
                  </a:lnTo>
                  <a:lnTo>
                    <a:pt x="389" y="711"/>
                  </a:lnTo>
                  <a:lnTo>
                    <a:pt x="388" y="708"/>
                  </a:lnTo>
                  <a:lnTo>
                    <a:pt x="387" y="708"/>
                  </a:lnTo>
                  <a:lnTo>
                    <a:pt x="387" y="707"/>
                  </a:lnTo>
                  <a:lnTo>
                    <a:pt x="386" y="706"/>
                  </a:lnTo>
                  <a:lnTo>
                    <a:pt x="385" y="705"/>
                  </a:lnTo>
                  <a:lnTo>
                    <a:pt x="384" y="704"/>
                  </a:lnTo>
                  <a:lnTo>
                    <a:pt x="384" y="704"/>
                  </a:lnTo>
                  <a:lnTo>
                    <a:pt x="383" y="703"/>
                  </a:lnTo>
                  <a:lnTo>
                    <a:pt x="381" y="702"/>
                  </a:lnTo>
                  <a:lnTo>
                    <a:pt x="379" y="701"/>
                  </a:lnTo>
                  <a:lnTo>
                    <a:pt x="376" y="700"/>
                  </a:lnTo>
                  <a:lnTo>
                    <a:pt x="376" y="700"/>
                  </a:lnTo>
                  <a:lnTo>
                    <a:pt x="375" y="699"/>
                  </a:lnTo>
                  <a:lnTo>
                    <a:pt x="374" y="699"/>
                  </a:lnTo>
                  <a:lnTo>
                    <a:pt x="373" y="698"/>
                  </a:lnTo>
                  <a:lnTo>
                    <a:pt x="373" y="697"/>
                  </a:lnTo>
                  <a:lnTo>
                    <a:pt x="371" y="695"/>
                  </a:lnTo>
                  <a:lnTo>
                    <a:pt x="370" y="694"/>
                  </a:lnTo>
                  <a:lnTo>
                    <a:pt x="369" y="693"/>
                  </a:lnTo>
                  <a:lnTo>
                    <a:pt x="368" y="692"/>
                  </a:lnTo>
                  <a:lnTo>
                    <a:pt x="366" y="691"/>
                  </a:lnTo>
                  <a:lnTo>
                    <a:pt x="364" y="690"/>
                  </a:lnTo>
                  <a:lnTo>
                    <a:pt x="362" y="690"/>
                  </a:lnTo>
                  <a:lnTo>
                    <a:pt x="361" y="689"/>
                  </a:lnTo>
                  <a:lnTo>
                    <a:pt x="360" y="689"/>
                  </a:lnTo>
                  <a:lnTo>
                    <a:pt x="359" y="689"/>
                  </a:lnTo>
                  <a:lnTo>
                    <a:pt x="357" y="689"/>
                  </a:lnTo>
                  <a:lnTo>
                    <a:pt x="356" y="690"/>
                  </a:lnTo>
                  <a:lnTo>
                    <a:pt x="354" y="690"/>
                  </a:lnTo>
                  <a:lnTo>
                    <a:pt x="349" y="691"/>
                  </a:lnTo>
                  <a:lnTo>
                    <a:pt x="348" y="692"/>
                  </a:lnTo>
                  <a:lnTo>
                    <a:pt x="347" y="692"/>
                  </a:lnTo>
                  <a:lnTo>
                    <a:pt x="346" y="693"/>
                  </a:lnTo>
                  <a:lnTo>
                    <a:pt x="345" y="694"/>
                  </a:lnTo>
                  <a:lnTo>
                    <a:pt x="344" y="695"/>
                  </a:lnTo>
                  <a:lnTo>
                    <a:pt x="343" y="698"/>
                  </a:lnTo>
                  <a:lnTo>
                    <a:pt x="342" y="700"/>
                  </a:lnTo>
                  <a:lnTo>
                    <a:pt x="341" y="702"/>
                  </a:lnTo>
                  <a:lnTo>
                    <a:pt x="339" y="704"/>
                  </a:lnTo>
                  <a:lnTo>
                    <a:pt x="338" y="706"/>
                  </a:lnTo>
                  <a:lnTo>
                    <a:pt x="338" y="707"/>
                  </a:lnTo>
                  <a:lnTo>
                    <a:pt x="337" y="707"/>
                  </a:lnTo>
                  <a:lnTo>
                    <a:pt x="336" y="708"/>
                  </a:lnTo>
                  <a:lnTo>
                    <a:pt x="335" y="708"/>
                  </a:lnTo>
                  <a:lnTo>
                    <a:pt x="335" y="708"/>
                  </a:lnTo>
                  <a:lnTo>
                    <a:pt x="334" y="708"/>
                  </a:lnTo>
                  <a:lnTo>
                    <a:pt x="332" y="708"/>
                  </a:lnTo>
                  <a:lnTo>
                    <a:pt x="330" y="708"/>
                  </a:lnTo>
                  <a:lnTo>
                    <a:pt x="328" y="709"/>
                  </a:lnTo>
                  <a:lnTo>
                    <a:pt x="323" y="709"/>
                  </a:lnTo>
                  <a:lnTo>
                    <a:pt x="312" y="710"/>
                  </a:lnTo>
                  <a:lnTo>
                    <a:pt x="310" y="710"/>
                  </a:lnTo>
                  <a:lnTo>
                    <a:pt x="306" y="710"/>
                  </a:lnTo>
                  <a:lnTo>
                    <a:pt x="304" y="710"/>
                  </a:lnTo>
                  <a:lnTo>
                    <a:pt x="302" y="710"/>
                  </a:lnTo>
                  <a:lnTo>
                    <a:pt x="299" y="711"/>
                  </a:lnTo>
                  <a:lnTo>
                    <a:pt x="298" y="711"/>
                  </a:lnTo>
                  <a:lnTo>
                    <a:pt x="296" y="711"/>
                  </a:lnTo>
                  <a:lnTo>
                    <a:pt x="293" y="710"/>
                  </a:lnTo>
                  <a:lnTo>
                    <a:pt x="292" y="710"/>
                  </a:lnTo>
                  <a:lnTo>
                    <a:pt x="291" y="710"/>
                  </a:lnTo>
                  <a:lnTo>
                    <a:pt x="289" y="711"/>
                  </a:lnTo>
                  <a:lnTo>
                    <a:pt x="288" y="711"/>
                  </a:lnTo>
                  <a:lnTo>
                    <a:pt x="286" y="711"/>
                  </a:lnTo>
                  <a:lnTo>
                    <a:pt x="285" y="711"/>
                  </a:lnTo>
                  <a:lnTo>
                    <a:pt x="283" y="711"/>
                  </a:lnTo>
                  <a:lnTo>
                    <a:pt x="282" y="711"/>
                  </a:lnTo>
                  <a:lnTo>
                    <a:pt x="281" y="710"/>
                  </a:lnTo>
                  <a:lnTo>
                    <a:pt x="280" y="710"/>
                  </a:lnTo>
                  <a:lnTo>
                    <a:pt x="279" y="709"/>
                  </a:lnTo>
                  <a:lnTo>
                    <a:pt x="279" y="708"/>
                  </a:lnTo>
                  <a:lnTo>
                    <a:pt x="278" y="708"/>
                  </a:lnTo>
                  <a:lnTo>
                    <a:pt x="277" y="707"/>
                  </a:lnTo>
                  <a:lnTo>
                    <a:pt x="277" y="706"/>
                  </a:lnTo>
                  <a:lnTo>
                    <a:pt x="277" y="705"/>
                  </a:lnTo>
                  <a:lnTo>
                    <a:pt x="277" y="703"/>
                  </a:lnTo>
                  <a:lnTo>
                    <a:pt x="276" y="702"/>
                  </a:lnTo>
                  <a:lnTo>
                    <a:pt x="276" y="700"/>
                  </a:lnTo>
                  <a:lnTo>
                    <a:pt x="276" y="694"/>
                  </a:lnTo>
                  <a:lnTo>
                    <a:pt x="276" y="692"/>
                  </a:lnTo>
                  <a:lnTo>
                    <a:pt x="276" y="692"/>
                  </a:lnTo>
                  <a:lnTo>
                    <a:pt x="276" y="691"/>
                  </a:lnTo>
                  <a:lnTo>
                    <a:pt x="275" y="690"/>
                  </a:lnTo>
                  <a:lnTo>
                    <a:pt x="275" y="690"/>
                  </a:lnTo>
                  <a:lnTo>
                    <a:pt x="275" y="690"/>
                  </a:lnTo>
                  <a:lnTo>
                    <a:pt x="272" y="691"/>
                  </a:lnTo>
                  <a:lnTo>
                    <a:pt x="270" y="692"/>
                  </a:lnTo>
                  <a:lnTo>
                    <a:pt x="268" y="692"/>
                  </a:lnTo>
                  <a:lnTo>
                    <a:pt x="266" y="693"/>
                  </a:lnTo>
                  <a:lnTo>
                    <a:pt x="263" y="695"/>
                  </a:lnTo>
                  <a:lnTo>
                    <a:pt x="258" y="697"/>
                  </a:lnTo>
                  <a:lnTo>
                    <a:pt x="256" y="698"/>
                  </a:lnTo>
                  <a:lnTo>
                    <a:pt x="255" y="699"/>
                  </a:lnTo>
                  <a:lnTo>
                    <a:pt x="255" y="699"/>
                  </a:lnTo>
                  <a:lnTo>
                    <a:pt x="254" y="700"/>
                  </a:lnTo>
                  <a:lnTo>
                    <a:pt x="254" y="701"/>
                  </a:lnTo>
                  <a:lnTo>
                    <a:pt x="253" y="702"/>
                  </a:lnTo>
                  <a:lnTo>
                    <a:pt x="252" y="705"/>
                  </a:lnTo>
                  <a:lnTo>
                    <a:pt x="251" y="708"/>
                  </a:lnTo>
                  <a:lnTo>
                    <a:pt x="250" y="709"/>
                  </a:lnTo>
                  <a:lnTo>
                    <a:pt x="250" y="710"/>
                  </a:lnTo>
                  <a:lnTo>
                    <a:pt x="249" y="712"/>
                  </a:lnTo>
                  <a:lnTo>
                    <a:pt x="248" y="714"/>
                  </a:lnTo>
                  <a:lnTo>
                    <a:pt x="247" y="714"/>
                  </a:lnTo>
                  <a:lnTo>
                    <a:pt x="246" y="715"/>
                  </a:lnTo>
                  <a:lnTo>
                    <a:pt x="246" y="715"/>
                  </a:lnTo>
                  <a:lnTo>
                    <a:pt x="246" y="715"/>
                  </a:lnTo>
                  <a:lnTo>
                    <a:pt x="243" y="716"/>
                  </a:lnTo>
                  <a:lnTo>
                    <a:pt x="242" y="716"/>
                  </a:lnTo>
                  <a:lnTo>
                    <a:pt x="241" y="717"/>
                  </a:lnTo>
                  <a:lnTo>
                    <a:pt x="239" y="718"/>
                  </a:lnTo>
                  <a:lnTo>
                    <a:pt x="237" y="719"/>
                  </a:lnTo>
                  <a:lnTo>
                    <a:pt x="236" y="720"/>
                  </a:lnTo>
                  <a:lnTo>
                    <a:pt x="235" y="720"/>
                  </a:lnTo>
                  <a:lnTo>
                    <a:pt x="234" y="721"/>
                  </a:lnTo>
                  <a:lnTo>
                    <a:pt x="233" y="721"/>
                  </a:lnTo>
                  <a:lnTo>
                    <a:pt x="228" y="721"/>
                  </a:lnTo>
                  <a:lnTo>
                    <a:pt x="227" y="722"/>
                  </a:lnTo>
                  <a:lnTo>
                    <a:pt x="225" y="722"/>
                  </a:lnTo>
                  <a:lnTo>
                    <a:pt x="224" y="723"/>
                  </a:lnTo>
                  <a:lnTo>
                    <a:pt x="223" y="723"/>
                  </a:lnTo>
                  <a:lnTo>
                    <a:pt x="221" y="725"/>
                  </a:lnTo>
                  <a:lnTo>
                    <a:pt x="220" y="725"/>
                  </a:lnTo>
                  <a:lnTo>
                    <a:pt x="219" y="726"/>
                  </a:lnTo>
                  <a:lnTo>
                    <a:pt x="217" y="726"/>
                  </a:lnTo>
                  <a:lnTo>
                    <a:pt x="216" y="727"/>
                  </a:lnTo>
                  <a:lnTo>
                    <a:pt x="215" y="727"/>
                  </a:lnTo>
                  <a:lnTo>
                    <a:pt x="213" y="727"/>
                  </a:lnTo>
                  <a:lnTo>
                    <a:pt x="212" y="727"/>
                  </a:lnTo>
                  <a:lnTo>
                    <a:pt x="211" y="726"/>
                  </a:lnTo>
                  <a:lnTo>
                    <a:pt x="209" y="726"/>
                  </a:lnTo>
                  <a:lnTo>
                    <a:pt x="208" y="725"/>
                  </a:lnTo>
                  <a:lnTo>
                    <a:pt x="206" y="724"/>
                  </a:lnTo>
                  <a:lnTo>
                    <a:pt x="205" y="724"/>
                  </a:lnTo>
                  <a:lnTo>
                    <a:pt x="204" y="724"/>
                  </a:lnTo>
                  <a:lnTo>
                    <a:pt x="204" y="723"/>
                  </a:lnTo>
                  <a:lnTo>
                    <a:pt x="203" y="722"/>
                  </a:lnTo>
                  <a:lnTo>
                    <a:pt x="202" y="722"/>
                  </a:lnTo>
                  <a:lnTo>
                    <a:pt x="201" y="721"/>
                  </a:lnTo>
                  <a:lnTo>
                    <a:pt x="199" y="720"/>
                  </a:lnTo>
                  <a:lnTo>
                    <a:pt x="198" y="720"/>
                  </a:lnTo>
                  <a:lnTo>
                    <a:pt x="195" y="717"/>
                  </a:lnTo>
                  <a:lnTo>
                    <a:pt x="194" y="717"/>
                  </a:lnTo>
                  <a:lnTo>
                    <a:pt x="193" y="716"/>
                  </a:lnTo>
                  <a:lnTo>
                    <a:pt x="193" y="716"/>
                  </a:lnTo>
                  <a:lnTo>
                    <a:pt x="192" y="716"/>
                  </a:lnTo>
                  <a:lnTo>
                    <a:pt x="191" y="716"/>
                  </a:lnTo>
                  <a:lnTo>
                    <a:pt x="189" y="716"/>
                  </a:lnTo>
                  <a:lnTo>
                    <a:pt x="188" y="717"/>
                  </a:lnTo>
                  <a:lnTo>
                    <a:pt x="185" y="719"/>
                  </a:lnTo>
                  <a:lnTo>
                    <a:pt x="183" y="719"/>
                  </a:lnTo>
                  <a:lnTo>
                    <a:pt x="182" y="719"/>
                  </a:lnTo>
                  <a:lnTo>
                    <a:pt x="181" y="720"/>
                  </a:lnTo>
                  <a:lnTo>
                    <a:pt x="181" y="720"/>
                  </a:lnTo>
                  <a:lnTo>
                    <a:pt x="180" y="720"/>
                  </a:lnTo>
                  <a:lnTo>
                    <a:pt x="179" y="720"/>
                  </a:lnTo>
                  <a:lnTo>
                    <a:pt x="178" y="720"/>
                  </a:lnTo>
                  <a:lnTo>
                    <a:pt x="178" y="719"/>
                  </a:lnTo>
                  <a:lnTo>
                    <a:pt x="177" y="719"/>
                  </a:lnTo>
                  <a:lnTo>
                    <a:pt x="174" y="716"/>
                  </a:lnTo>
                  <a:lnTo>
                    <a:pt x="173" y="715"/>
                  </a:lnTo>
                  <a:lnTo>
                    <a:pt x="172" y="715"/>
                  </a:lnTo>
                  <a:lnTo>
                    <a:pt x="172" y="715"/>
                  </a:lnTo>
                  <a:lnTo>
                    <a:pt x="171" y="715"/>
                  </a:lnTo>
                  <a:lnTo>
                    <a:pt x="170" y="715"/>
                  </a:lnTo>
                  <a:lnTo>
                    <a:pt x="170" y="715"/>
                  </a:lnTo>
                  <a:lnTo>
                    <a:pt x="169" y="715"/>
                  </a:lnTo>
                  <a:lnTo>
                    <a:pt x="166" y="716"/>
                  </a:lnTo>
                  <a:lnTo>
                    <a:pt x="164" y="717"/>
                  </a:lnTo>
                  <a:lnTo>
                    <a:pt x="158" y="719"/>
                  </a:lnTo>
                  <a:lnTo>
                    <a:pt x="154" y="720"/>
                  </a:lnTo>
                  <a:lnTo>
                    <a:pt x="153" y="720"/>
                  </a:lnTo>
                  <a:lnTo>
                    <a:pt x="151" y="721"/>
                  </a:lnTo>
                  <a:lnTo>
                    <a:pt x="149" y="721"/>
                  </a:lnTo>
                  <a:lnTo>
                    <a:pt x="149" y="720"/>
                  </a:lnTo>
                  <a:lnTo>
                    <a:pt x="148" y="720"/>
                  </a:lnTo>
                  <a:lnTo>
                    <a:pt x="148" y="720"/>
                  </a:lnTo>
                  <a:lnTo>
                    <a:pt x="147" y="720"/>
                  </a:lnTo>
                  <a:lnTo>
                    <a:pt x="148" y="720"/>
                  </a:lnTo>
                  <a:lnTo>
                    <a:pt x="148" y="718"/>
                  </a:lnTo>
                  <a:lnTo>
                    <a:pt x="148" y="716"/>
                  </a:lnTo>
                  <a:lnTo>
                    <a:pt x="148" y="714"/>
                  </a:lnTo>
                  <a:lnTo>
                    <a:pt x="148" y="712"/>
                  </a:lnTo>
                  <a:lnTo>
                    <a:pt x="148" y="710"/>
                  </a:lnTo>
                  <a:lnTo>
                    <a:pt x="148" y="709"/>
                  </a:lnTo>
                  <a:lnTo>
                    <a:pt x="147" y="707"/>
                  </a:lnTo>
                  <a:lnTo>
                    <a:pt x="147" y="705"/>
                  </a:lnTo>
                  <a:lnTo>
                    <a:pt x="146" y="703"/>
                  </a:lnTo>
                  <a:lnTo>
                    <a:pt x="146" y="702"/>
                  </a:lnTo>
                  <a:lnTo>
                    <a:pt x="145" y="701"/>
                  </a:lnTo>
                  <a:lnTo>
                    <a:pt x="144" y="700"/>
                  </a:lnTo>
                  <a:lnTo>
                    <a:pt x="143" y="699"/>
                  </a:lnTo>
                  <a:lnTo>
                    <a:pt x="142" y="698"/>
                  </a:lnTo>
                  <a:lnTo>
                    <a:pt x="141" y="698"/>
                  </a:lnTo>
                  <a:lnTo>
                    <a:pt x="139" y="697"/>
                  </a:lnTo>
                  <a:lnTo>
                    <a:pt x="139" y="696"/>
                  </a:lnTo>
                  <a:lnTo>
                    <a:pt x="138" y="696"/>
                  </a:lnTo>
                  <a:lnTo>
                    <a:pt x="138" y="695"/>
                  </a:lnTo>
                  <a:lnTo>
                    <a:pt x="138" y="695"/>
                  </a:lnTo>
                  <a:lnTo>
                    <a:pt x="138" y="694"/>
                  </a:lnTo>
                  <a:lnTo>
                    <a:pt x="138" y="693"/>
                  </a:lnTo>
                  <a:lnTo>
                    <a:pt x="138" y="687"/>
                  </a:lnTo>
                  <a:lnTo>
                    <a:pt x="138" y="686"/>
                  </a:lnTo>
                  <a:lnTo>
                    <a:pt x="138" y="682"/>
                  </a:lnTo>
                  <a:lnTo>
                    <a:pt x="138" y="677"/>
                  </a:lnTo>
                  <a:lnTo>
                    <a:pt x="139" y="675"/>
                  </a:lnTo>
                  <a:lnTo>
                    <a:pt x="139" y="673"/>
                  </a:lnTo>
                  <a:lnTo>
                    <a:pt x="140" y="667"/>
                  </a:lnTo>
                  <a:lnTo>
                    <a:pt x="141" y="665"/>
                  </a:lnTo>
                  <a:lnTo>
                    <a:pt x="141" y="664"/>
                  </a:lnTo>
                  <a:lnTo>
                    <a:pt x="141" y="661"/>
                  </a:lnTo>
                  <a:lnTo>
                    <a:pt x="141" y="659"/>
                  </a:lnTo>
                  <a:lnTo>
                    <a:pt x="141" y="656"/>
                  </a:lnTo>
                  <a:lnTo>
                    <a:pt x="141" y="654"/>
                  </a:lnTo>
                  <a:lnTo>
                    <a:pt x="141" y="652"/>
                  </a:lnTo>
                  <a:lnTo>
                    <a:pt x="140" y="652"/>
                  </a:lnTo>
                  <a:lnTo>
                    <a:pt x="140" y="651"/>
                  </a:lnTo>
                  <a:lnTo>
                    <a:pt x="139" y="650"/>
                  </a:lnTo>
                  <a:lnTo>
                    <a:pt x="139" y="650"/>
                  </a:lnTo>
                  <a:lnTo>
                    <a:pt x="138" y="649"/>
                  </a:lnTo>
                  <a:lnTo>
                    <a:pt x="137" y="648"/>
                  </a:lnTo>
                  <a:lnTo>
                    <a:pt x="135" y="648"/>
                  </a:lnTo>
                  <a:lnTo>
                    <a:pt x="134" y="647"/>
                  </a:lnTo>
                  <a:lnTo>
                    <a:pt x="132" y="647"/>
                  </a:lnTo>
                  <a:lnTo>
                    <a:pt x="131" y="646"/>
                  </a:lnTo>
                  <a:lnTo>
                    <a:pt x="129" y="646"/>
                  </a:lnTo>
                  <a:lnTo>
                    <a:pt x="126" y="646"/>
                  </a:lnTo>
                  <a:lnTo>
                    <a:pt x="125" y="646"/>
                  </a:lnTo>
                  <a:lnTo>
                    <a:pt x="124" y="646"/>
                  </a:lnTo>
                  <a:lnTo>
                    <a:pt x="124" y="646"/>
                  </a:lnTo>
                  <a:lnTo>
                    <a:pt x="123" y="646"/>
                  </a:lnTo>
                  <a:lnTo>
                    <a:pt x="123" y="645"/>
                  </a:lnTo>
                  <a:lnTo>
                    <a:pt x="122" y="645"/>
                  </a:lnTo>
                  <a:lnTo>
                    <a:pt x="122" y="645"/>
                  </a:lnTo>
                  <a:lnTo>
                    <a:pt x="122" y="644"/>
                  </a:lnTo>
                  <a:lnTo>
                    <a:pt x="122" y="644"/>
                  </a:lnTo>
                  <a:lnTo>
                    <a:pt x="123" y="643"/>
                  </a:lnTo>
                  <a:lnTo>
                    <a:pt x="123" y="642"/>
                  </a:lnTo>
                  <a:lnTo>
                    <a:pt x="123" y="641"/>
                  </a:lnTo>
                  <a:lnTo>
                    <a:pt x="122" y="640"/>
                  </a:lnTo>
                  <a:lnTo>
                    <a:pt x="122" y="640"/>
                  </a:lnTo>
                  <a:lnTo>
                    <a:pt x="121" y="639"/>
                  </a:lnTo>
                  <a:lnTo>
                    <a:pt x="120" y="638"/>
                  </a:lnTo>
                  <a:lnTo>
                    <a:pt x="118" y="637"/>
                  </a:lnTo>
                  <a:lnTo>
                    <a:pt x="117" y="636"/>
                  </a:lnTo>
                  <a:lnTo>
                    <a:pt x="116" y="636"/>
                  </a:lnTo>
                  <a:lnTo>
                    <a:pt x="116" y="635"/>
                  </a:lnTo>
                  <a:lnTo>
                    <a:pt x="116" y="635"/>
                  </a:lnTo>
                  <a:lnTo>
                    <a:pt x="116" y="635"/>
                  </a:lnTo>
                  <a:lnTo>
                    <a:pt x="116" y="635"/>
                  </a:lnTo>
                  <a:lnTo>
                    <a:pt x="117" y="635"/>
                  </a:lnTo>
                  <a:lnTo>
                    <a:pt x="118" y="634"/>
                  </a:lnTo>
                  <a:lnTo>
                    <a:pt x="120" y="634"/>
                  </a:lnTo>
                  <a:lnTo>
                    <a:pt x="121" y="634"/>
                  </a:lnTo>
                  <a:lnTo>
                    <a:pt x="122" y="634"/>
                  </a:lnTo>
                  <a:lnTo>
                    <a:pt x="123" y="633"/>
                  </a:lnTo>
                  <a:lnTo>
                    <a:pt x="124" y="633"/>
                  </a:lnTo>
                  <a:lnTo>
                    <a:pt x="124" y="632"/>
                  </a:lnTo>
                  <a:lnTo>
                    <a:pt x="124" y="632"/>
                  </a:lnTo>
                  <a:lnTo>
                    <a:pt x="125" y="631"/>
                  </a:lnTo>
                  <a:lnTo>
                    <a:pt x="125" y="631"/>
                  </a:lnTo>
                  <a:lnTo>
                    <a:pt x="124" y="630"/>
                  </a:lnTo>
                  <a:lnTo>
                    <a:pt x="124" y="629"/>
                  </a:lnTo>
                  <a:lnTo>
                    <a:pt x="123" y="628"/>
                  </a:lnTo>
                  <a:lnTo>
                    <a:pt x="123" y="627"/>
                  </a:lnTo>
                  <a:lnTo>
                    <a:pt x="122" y="626"/>
                  </a:lnTo>
                  <a:lnTo>
                    <a:pt x="120" y="624"/>
                  </a:lnTo>
                  <a:lnTo>
                    <a:pt x="120" y="623"/>
                  </a:lnTo>
                  <a:lnTo>
                    <a:pt x="119" y="622"/>
                  </a:lnTo>
                  <a:lnTo>
                    <a:pt x="119" y="622"/>
                  </a:lnTo>
                  <a:lnTo>
                    <a:pt x="119" y="621"/>
                  </a:lnTo>
                  <a:lnTo>
                    <a:pt x="119" y="620"/>
                  </a:lnTo>
                  <a:lnTo>
                    <a:pt x="119" y="619"/>
                  </a:lnTo>
                  <a:lnTo>
                    <a:pt x="119" y="619"/>
                  </a:lnTo>
                  <a:lnTo>
                    <a:pt x="119" y="618"/>
                  </a:lnTo>
                  <a:lnTo>
                    <a:pt x="119" y="618"/>
                  </a:lnTo>
                  <a:lnTo>
                    <a:pt x="120" y="618"/>
                  </a:lnTo>
                  <a:lnTo>
                    <a:pt x="125" y="615"/>
                  </a:lnTo>
                  <a:lnTo>
                    <a:pt x="127" y="614"/>
                  </a:lnTo>
                  <a:lnTo>
                    <a:pt x="127" y="614"/>
                  </a:lnTo>
                  <a:lnTo>
                    <a:pt x="128" y="613"/>
                  </a:lnTo>
                  <a:lnTo>
                    <a:pt x="128" y="613"/>
                  </a:lnTo>
                  <a:lnTo>
                    <a:pt x="129" y="612"/>
                  </a:lnTo>
                  <a:lnTo>
                    <a:pt x="128" y="612"/>
                  </a:lnTo>
                  <a:lnTo>
                    <a:pt x="128" y="611"/>
                  </a:lnTo>
                  <a:lnTo>
                    <a:pt x="128" y="611"/>
                  </a:lnTo>
                  <a:lnTo>
                    <a:pt x="127" y="610"/>
                  </a:lnTo>
                  <a:lnTo>
                    <a:pt x="127" y="610"/>
                  </a:lnTo>
                  <a:lnTo>
                    <a:pt x="126" y="609"/>
                  </a:lnTo>
                  <a:lnTo>
                    <a:pt x="125" y="609"/>
                  </a:lnTo>
                  <a:lnTo>
                    <a:pt x="123" y="609"/>
                  </a:lnTo>
                  <a:lnTo>
                    <a:pt x="122" y="609"/>
                  </a:lnTo>
                  <a:lnTo>
                    <a:pt x="120" y="609"/>
                  </a:lnTo>
                  <a:lnTo>
                    <a:pt x="118" y="609"/>
                  </a:lnTo>
                  <a:lnTo>
                    <a:pt x="116" y="609"/>
                  </a:lnTo>
                  <a:lnTo>
                    <a:pt x="115" y="609"/>
                  </a:lnTo>
                  <a:lnTo>
                    <a:pt x="114" y="609"/>
                  </a:lnTo>
                  <a:lnTo>
                    <a:pt x="113" y="609"/>
                  </a:lnTo>
                  <a:lnTo>
                    <a:pt x="113" y="609"/>
                  </a:lnTo>
                  <a:lnTo>
                    <a:pt x="112" y="608"/>
                  </a:lnTo>
                  <a:lnTo>
                    <a:pt x="112" y="608"/>
                  </a:lnTo>
                  <a:lnTo>
                    <a:pt x="111" y="607"/>
                  </a:lnTo>
                  <a:lnTo>
                    <a:pt x="111" y="606"/>
                  </a:lnTo>
                  <a:lnTo>
                    <a:pt x="111" y="605"/>
                  </a:lnTo>
                  <a:lnTo>
                    <a:pt x="111" y="604"/>
                  </a:lnTo>
                  <a:lnTo>
                    <a:pt x="111" y="603"/>
                  </a:lnTo>
                  <a:lnTo>
                    <a:pt x="111" y="601"/>
                  </a:lnTo>
                  <a:lnTo>
                    <a:pt x="112" y="600"/>
                  </a:lnTo>
                  <a:lnTo>
                    <a:pt x="112" y="599"/>
                  </a:lnTo>
                  <a:lnTo>
                    <a:pt x="113" y="598"/>
                  </a:lnTo>
                  <a:lnTo>
                    <a:pt x="114" y="596"/>
                  </a:lnTo>
                  <a:lnTo>
                    <a:pt x="118" y="591"/>
                  </a:lnTo>
                  <a:lnTo>
                    <a:pt x="119" y="589"/>
                  </a:lnTo>
                  <a:lnTo>
                    <a:pt x="120" y="588"/>
                  </a:lnTo>
                  <a:lnTo>
                    <a:pt x="122" y="587"/>
                  </a:lnTo>
                  <a:lnTo>
                    <a:pt x="123" y="586"/>
                  </a:lnTo>
                  <a:lnTo>
                    <a:pt x="124" y="584"/>
                  </a:lnTo>
                  <a:lnTo>
                    <a:pt x="125" y="584"/>
                  </a:lnTo>
                  <a:lnTo>
                    <a:pt x="127" y="582"/>
                  </a:lnTo>
                  <a:lnTo>
                    <a:pt x="128" y="581"/>
                  </a:lnTo>
                  <a:lnTo>
                    <a:pt x="130" y="581"/>
                  </a:lnTo>
                  <a:lnTo>
                    <a:pt x="132" y="580"/>
                  </a:lnTo>
                  <a:lnTo>
                    <a:pt x="133" y="579"/>
                  </a:lnTo>
                  <a:lnTo>
                    <a:pt x="134" y="579"/>
                  </a:lnTo>
                  <a:lnTo>
                    <a:pt x="135" y="578"/>
                  </a:lnTo>
                  <a:lnTo>
                    <a:pt x="137" y="578"/>
                  </a:lnTo>
                  <a:lnTo>
                    <a:pt x="138" y="578"/>
                  </a:lnTo>
                  <a:lnTo>
                    <a:pt x="139" y="578"/>
                  </a:lnTo>
                  <a:lnTo>
                    <a:pt x="139" y="579"/>
                  </a:lnTo>
                  <a:lnTo>
                    <a:pt x="140" y="579"/>
                  </a:lnTo>
                  <a:lnTo>
                    <a:pt x="144" y="581"/>
                  </a:lnTo>
                  <a:lnTo>
                    <a:pt x="145" y="582"/>
                  </a:lnTo>
                  <a:lnTo>
                    <a:pt x="146" y="582"/>
                  </a:lnTo>
                  <a:lnTo>
                    <a:pt x="147" y="582"/>
                  </a:lnTo>
                  <a:lnTo>
                    <a:pt x="147" y="582"/>
                  </a:lnTo>
                  <a:lnTo>
                    <a:pt x="148" y="582"/>
                  </a:lnTo>
                  <a:lnTo>
                    <a:pt x="149" y="582"/>
                  </a:lnTo>
                  <a:lnTo>
                    <a:pt x="150" y="582"/>
                  </a:lnTo>
                  <a:lnTo>
                    <a:pt x="150" y="581"/>
                  </a:lnTo>
                  <a:lnTo>
                    <a:pt x="151" y="581"/>
                  </a:lnTo>
                  <a:lnTo>
                    <a:pt x="152" y="580"/>
                  </a:lnTo>
                  <a:lnTo>
                    <a:pt x="153" y="579"/>
                  </a:lnTo>
                  <a:lnTo>
                    <a:pt x="155" y="575"/>
                  </a:lnTo>
                  <a:lnTo>
                    <a:pt x="156" y="574"/>
                  </a:lnTo>
                  <a:lnTo>
                    <a:pt x="158" y="573"/>
                  </a:lnTo>
                  <a:lnTo>
                    <a:pt x="159" y="571"/>
                  </a:lnTo>
                  <a:lnTo>
                    <a:pt x="163" y="568"/>
                  </a:lnTo>
                  <a:lnTo>
                    <a:pt x="165" y="566"/>
                  </a:lnTo>
                  <a:lnTo>
                    <a:pt x="166" y="566"/>
                  </a:lnTo>
                  <a:lnTo>
                    <a:pt x="166" y="565"/>
                  </a:lnTo>
                  <a:lnTo>
                    <a:pt x="167" y="564"/>
                  </a:lnTo>
                  <a:lnTo>
                    <a:pt x="167" y="563"/>
                  </a:lnTo>
                  <a:lnTo>
                    <a:pt x="167" y="563"/>
                  </a:lnTo>
                  <a:lnTo>
                    <a:pt x="167" y="562"/>
                  </a:lnTo>
                  <a:lnTo>
                    <a:pt x="167" y="561"/>
                  </a:lnTo>
                  <a:lnTo>
                    <a:pt x="167" y="560"/>
                  </a:lnTo>
                  <a:lnTo>
                    <a:pt x="166" y="559"/>
                  </a:lnTo>
                  <a:lnTo>
                    <a:pt x="165" y="558"/>
                  </a:lnTo>
                  <a:lnTo>
                    <a:pt x="164" y="558"/>
                  </a:lnTo>
                  <a:lnTo>
                    <a:pt x="162" y="557"/>
                  </a:lnTo>
                  <a:lnTo>
                    <a:pt x="162" y="556"/>
                  </a:lnTo>
                  <a:lnTo>
                    <a:pt x="161" y="556"/>
                  </a:lnTo>
                  <a:lnTo>
                    <a:pt x="161" y="555"/>
                  </a:lnTo>
                  <a:lnTo>
                    <a:pt x="161" y="554"/>
                  </a:lnTo>
                  <a:lnTo>
                    <a:pt x="161" y="553"/>
                  </a:lnTo>
                  <a:lnTo>
                    <a:pt x="162" y="551"/>
                  </a:lnTo>
                  <a:lnTo>
                    <a:pt x="162" y="549"/>
                  </a:lnTo>
                  <a:lnTo>
                    <a:pt x="162" y="548"/>
                  </a:lnTo>
                  <a:lnTo>
                    <a:pt x="163" y="546"/>
                  </a:lnTo>
                  <a:lnTo>
                    <a:pt x="163" y="545"/>
                  </a:lnTo>
                  <a:lnTo>
                    <a:pt x="163" y="543"/>
                  </a:lnTo>
                  <a:lnTo>
                    <a:pt x="163" y="539"/>
                  </a:lnTo>
                  <a:lnTo>
                    <a:pt x="163" y="537"/>
                  </a:lnTo>
                  <a:lnTo>
                    <a:pt x="163" y="536"/>
                  </a:lnTo>
                  <a:lnTo>
                    <a:pt x="163" y="535"/>
                  </a:lnTo>
                  <a:lnTo>
                    <a:pt x="163" y="534"/>
                  </a:lnTo>
                  <a:lnTo>
                    <a:pt x="164" y="533"/>
                  </a:lnTo>
                  <a:lnTo>
                    <a:pt x="165" y="529"/>
                  </a:lnTo>
                  <a:lnTo>
                    <a:pt x="166" y="527"/>
                  </a:lnTo>
                  <a:lnTo>
                    <a:pt x="166" y="525"/>
                  </a:lnTo>
                  <a:lnTo>
                    <a:pt x="166" y="524"/>
                  </a:lnTo>
                  <a:lnTo>
                    <a:pt x="167" y="522"/>
                  </a:lnTo>
                  <a:lnTo>
                    <a:pt x="167" y="521"/>
                  </a:lnTo>
                  <a:lnTo>
                    <a:pt x="167" y="519"/>
                  </a:lnTo>
                  <a:lnTo>
                    <a:pt x="166" y="516"/>
                  </a:lnTo>
                  <a:lnTo>
                    <a:pt x="166" y="513"/>
                  </a:lnTo>
                  <a:lnTo>
                    <a:pt x="166" y="512"/>
                  </a:lnTo>
                  <a:lnTo>
                    <a:pt x="167" y="506"/>
                  </a:lnTo>
                  <a:lnTo>
                    <a:pt x="167" y="504"/>
                  </a:lnTo>
                  <a:lnTo>
                    <a:pt x="168" y="502"/>
                  </a:lnTo>
                  <a:lnTo>
                    <a:pt x="169" y="498"/>
                  </a:lnTo>
                  <a:lnTo>
                    <a:pt x="170" y="495"/>
                  </a:lnTo>
                  <a:lnTo>
                    <a:pt x="171" y="493"/>
                  </a:lnTo>
                  <a:lnTo>
                    <a:pt x="171" y="492"/>
                  </a:lnTo>
                  <a:lnTo>
                    <a:pt x="172" y="491"/>
                  </a:lnTo>
                  <a:lnTo>
                    <a:pt x="173" y="490"/>
                  </a:lnTo>
                  <a:lnTo>
                    <a:pt x="173" y="490"/>
                  </a:lnTo>
                  <a:lnTo>
                    <a:pt x="176" y="488"/>
                  </a:lnTo>
                  <a:lnTo>
                    <a:pt x="177" y="487"/>
                  </a:lnTo>
                  <a:lnTo>
                    <a:pt x="177" y="486"/>
                  </a:lnTo>
                  <a:lnTo>
                    <a:pt x="177" y="485"/>
                  </a:lnTo>
                  <a:lnTo>
                    <a:pt x="178" y="484"/>
                  </a:lnTo>
                  <a:lnTo>
                    <a:pt x="178" y="483"/>
                  </a:lnTo>
                  <a:lnTo>
                    <a:pt x="178" y="482"/>
                  </a:lnTo>
                  <a:lnTo>
                    <a:pt x="178" y="480"/>
                  </a:lnTo>
                  <a:lnTo>
                    <a:pt x="178" y="475"/>
                  </a:lnTo>
                  <a:lnTo>
                    <a:pt x="177" y="473"/>
                  </a:lnTo>
                  <a:lnTo>
                    <a:pt x="177" y="467"/>
                  </a:lnTo>
                  <a:lnTo>
                    <a:pt x="176" y="462"/>
                  </a:lnTo>
                  <a:lnTo>
                    <a:pt x="176" y="460"/>
                  </a:lnTo>
                  <a:lnTo>
                    <a:pt x="176" y="453"/>
                  </a:lnTo>
                  <a:lnTo>
                    <a:pt x="176" y="452"/>
                  </a:lnTo>
                  <a:lnTo>
                    <a:pt x="176" y="451"/>
                  </a:lnTo>
                  <a:lnTo>
                    <a:pt x="175" y="451"/>
                  </a:lnTo>
                  <a:lnTo>
                    <a:pt x="175" y="450"/>
                  </a:lnTo>
                  <a:lnTo>
                    <a:pt x="174" y="450"/>
                  </a:lnTo>
                  <a:lnTo>
                    <a:pt x="173" y="449"/>
                  </a:lnTo>
                  <a:lnTo>
                    <a:pt x="164" y="444"/>
                  </a:lnTo>
                  <a:lnTo>
                    <a:pt x="161" y="443"/>
                  </a:lnTo>
                  <a:lnTo>
                    <a:pt x="159" y="442"/>
                  </a:lnTo>
                  <a:lnTo>
                    <a:pt x="156" y="441"/>
                  </a:lnTo>
                  <a:lnTo>
                    <a:pt x="152" y="440"/>
                  </a:lnTo>
                  <a:lnTo>
                    <a:pt x="148" y="439"/>
                  </a:lnTo>
                  <a:lnTo>
                    <a:pt x="147" y="439"/>
                  </a:lnTo>
                  <a:lnTo>
                    <a:pt x="147" y="438"/>
                  </a:lnTo>
                  <a:lnTo>
                    <a:pt x="146" y="438"/>
                  </a:lnTo>
                  <a:lnTo>
                    <a:pt x="146" y="438"/>
                  </a:lnTo>
                  <a:lnTo>
                    <a:pt x="146" y="437"/>
                  </a:lnTo>
                  <a:lnTo>
                    <a:pt x="145" y="437"/>
                  </a:lnTo>
                  <a:lnTo>
                    <a:pt x="145" y="436"/>
                  </a:lnTo>
                  <a:lnTo>
                    <a:pt x="144" y="432"/>
                  </a:lnTo>
                  <a:lnTo>
                    <a:pt x="144" y="431"/>
                  </a:lnTo>
                  <a:lnTo>
                    <a:pt x="144" y="430"/>
                  </a:lnTo>
                  <a:lnTo>
                    <a:pt x="144" y="429"/>
                  </a:lnTo>
                  <a:lnTo>
                    <a:pt x="143" y="429"/>
                  </a:lnTo>
                  <a:lnTo>
                    <a:pt x="143" y="428"/>
                  </a:lnTo>
                  <a:lnTo>
                    <a:pt x="142" y="427"/>
                  </a:lnTo>
                  <a:lnTo>
                    <a:pt x="141" y="427"/>
                  </a:lnTo>
                  <a:lnTo>
                    <a:pt x="140" y="426"/>
                  </a:lnTo>
                  <a:lnTo>
                    <a:pt x="139" y="425"/>
                  </a:lnTo>
                  <a:lnTo>
                    <a:pt x="137" y="425"/>
                  </a:lnTo>
                  <a:lnTo>
                    <a:pt x="136" y="424"/>
                  </a:lnTo>
                  <a:lnTo>
                    <a:pt x="135" y="424"/>
                  </a:lnTo>
                  <a:lnTo>
                    <a:pt x="130" y="423"/>
                  </a:lnTo>
                  <a:lnTo>
                    <a:pt x="129" y="423"/>
                  </a:lnTo>
                  <a:lnTo>
                    <a:pt x="127" y="422"/>
                  </a:lnTo>
                  <a:lnTo>
                    <a:pt x="126" y="422"/>
                  </a:lnTo>
                  <a:lnTo>
                    <a:pt x="125" y="421"/>
                  </a:lnTo>
                  <a:lnTo>
                    <a:pt x="121" y="417"/>
                  </a:lnTo>
                  <a:lnTo>
                    <a:pt x="118" y="414"/>
                  </a:lnTo>
                  <a:lnTo>
                    <a:pt x="117" y="413"/>
                  </a:lnTo>
                  <a:lnTo>
                    <a:pt x="115" y="411"/>
                  </a:lnTo>
                  <a:lnTo>
                    <a:pt x="111" y="407"/>
                  </a:lnTo>
                  <a:lnTo>
                    <a:pt x="110" y="405"/>
                  </a:lnTo>
                  <a:lnTo>
                    <a:pt x="109" y="404"/>
                  </a:lnTo>
                  <a:lnTo>
                    <a:pt x="108" y="404"/>
                  </a:lnTo>
                  <a:lnTo>
                    <a:pt x="107" y="403"/>
                  </a:lnTo>
                  <a:lnTo>
                    <a:pt x="106" y="402"/>
                  </a:lnTo>
                  <a:lnTo>
                    <a:pt x="105" y="402"/>
                  </a:lnTo>
                  <a:lnTo>
                    <a:pt x="103" y="402"/>
                  </a:lnTo>
                  <a:lnTo>
                    <a:pt x="102" y="401"/>
                  </a:lnTo>
                  <a:lnTo>
                    <a:pt x="100" y="401"/>
                  </a:lnTo>
                  <a:lnTo>
                    <a:pt x="99" y="402"/>
                  </a:lnTo>
                  <a:lnTo>
                    <a:pt x="97" y="402"/>
                  </a:lnTo>
                  <a:lnTo>
                    <a:pt x="92" y="403"/>
                  </a:lnTo>
                  <a:lnTo>
                    <a:pt x="91" y="403"/>
                  </a:lnTo>
                  <a:lnTo>
                    <a:pt x="89" y="404"/>
                  </a:lnTo>
                  <a:lnTo>
                    <a:pt x="87" y="404"/>
                  </a:lnTo>
                  <a:lnTo>
                    <a:pt x="86" y="404"/>
                  </a:lnTo>
                  <a:lnTo>
                    <a:pt x="84" y="404"/>
                  </a:lnTo>
                  <a:lnTo>
                    <a:pt x="82" y="404"/>
                  </a:lnTo>
                  <a:lnTo>
                    <a:pt x="80" y="404"/>
                  </a:lnTo>
                  <a:lnTo>
                    <a:pt x="78" y="404"/>
                  </a:lnTo>
                  <a:lnTo>
                    <a:pt x="76" y="403"/>
                  </a:lnTo>
                  <a:lnTo>
                    <a:pt x="75" y="403"/>
                  </a:lnTo>
                  <a:lnTo>
                    <a:pt x="73" y="402"/>
                  </a:lnTo>
                  <a:lnTo>
                    <a:pt x="72" y="402"/>
                  </a:lnTo>
                  <a:lnTo>
                    <a:pt x="70" y="401"/>
                  </a:lnTo>
                  <a:lnTo>
                    <a:pt x="69" y="400"/>
                  </a:lnTo>
                  <a:lnTo>
                    <a:pt x="67" y="399"/>
                  </a:lnTo>
                  <a:lnTo>
                    <a:pt x="62" y="395"/>
                  </a:lnTo>
                  <a:lnTo>
                    <a:pt x="60" y="394"/>
                  </a:lnTo>
                  <a:lnTo>
                    <a:pt x="57" y="392"/>
                  </a:lnTo>
                  <a:lnTo>
                    <a:pt x="52" y="390"/>
                  </a:lnTo>
                  <a:lnTo>
                    <a:pt x="51" y="389"/>
                  </a:lnTo>
                  <a:lnTo>
                    <a:pt x="50" y="388"/>
                  </a:lnTo>
                  <a:lnTo>
                    <a:pt x="49" y="387"/>
                  </a:lnTo>
                  <a:lnTo>
                    <a:pt x="47" y="386"/>
                  </a:lnTo>
                  <a:lnTo>
                    <a:pt x="47" y="385"/>
                  </a:lnTo>
                  <a:lnTo>
                    <a:pt x="47" y="385"/>
                  </a:lnTo>
                  <a:lnTo>
                    <a:pt x="46" y="384"/>
                  </a:lnTo>
                  <a:lnTo>
                    <a:pt x="46" y="384"/>
                  </a:lnTo>
                  <a:lnTo>
                    <a:pt x="46" y="384"/>
                  </a:lnTo>
                  <a:lnTo>
                    <a:pt x="46" y="383"/>
                  </a:lnTo>
                  <a:lnTo>
                    <a:pt x="46" y="383"/>
                  </a:lnTo>
                  <a:lnTo>
                    <a:pt x="46" y="382"/>
                  </a:lnTo>
                  <a:lnTo>
                    <a:pt x="47" y="382"/>
                  </a:lnTo>
                  <a:lnTo>
                    <a:pt x="47" y="381"/>
                  </a:lnTo>
                  <a:lnTo>
                    <a:pt x="48" y="381"/>
                  </a:lnTo>
                  <a:lnTo>
                    <a:pt x="49" y="380"/>
                  </a:lnTo>
                  <a:lnTo>
                    <a:pt x="52" y="379"/>
                  </a:lnTo>
                  <a:lnTo>
                    <a:pt x="52" y="379"/>
                  </a:lnTo>
                  <a:lnTo>
                    <a:pt x="52" y="378"/>
                  </a:lnTo>
                  <a:lnTo>
                    <a:pt x="52" y="378"/>
                  </a:lnTo>
                  <a:lnTo>
                    <a:pt x="52" y="378"/>
                  </a:lnTo>
                  <a:lnTo>
                    <a:pt x="52" y="377"/>
                  </a:lnTo>
                  <a:lnTo>
                    <a:pt x="51" y="377"/>
                  </a:lnTo>
                  <a:lnTo>
                    <a:pt x="50" y="376"/>
                  </a:lnTo>
                  <a:lnTo>
                    <a:pt x="48" y="375"/>
                  </a:lnTo>
                  <a:lnTo>
                    <a:pt x="47" y="375"/>
                  </a:lnTo>
                  <a:lnTo>
                    <a:pt x="46" y="375"/>
                  </a:lnTo>
                  <a:lnTo>
                    <a:pt x="45" y="374"/>
                  </a:lnTo>
                  <a:lnTo>
                    <a:pt x="44" y="374"/>
                  </a:lnTo>
                  <a:lnTo>
                    <a:pt x="42" y="374"/>
                  </a:lnTo>
                  <a:lnTo>
                    <a:pt x="38" y="375"/>
                  </a:lnTo>
                  <a:lnTo>
                    <a:pt x="37" y="375"/>
                  </a:lnTo>
                  <a:lnTo>
                    <a:pt x="36" y="375"/>
                  </a:lnTo>
                  <a:lnTo>
                    <a:pt x="34" y="375"/>
                  </a:lnTo>
                  <a:lnTo>
                    <a:pt x="31" y="374"/>
                  </a:lnTo>
                  <a:lnTo>
                    <a:pt x="28" y="374"/>
                  </a:lnTo>
                  <a:lnTo>
                    <a:pt x="27" y="374"/>
                  </a:lnTo>
                  <a:lnTo>
                    <a:pt x="25" y="374"/>
                  </a:lnTo>
                  <a:lnTo>
                    <a:pt x="22" y="374"/>
                  </a:lnTo>
                  <a:lnTo>
                    <a:pt x="21" y="374"/>
                  </a:lnTo>
                  <a:lnTo>
                    <a:pt x="20" y="374"/>
                  </a:lnTo>
                  <a:lnTo>
                    <a:pt x="18" y="375"/>
                  </a:lnTo>
                  <a:lnTo>
                    <a:pt x="15" y="376"/>
                  </a:lnTo>
                  <a:lnTo>
                    <a:pt x="13" y="377"/>
                  </a:lnTo>
                  <a:lnTo>
                    <a:pt x="12" y="377"/>
                  </a:lnTo>
                  <a:lnTo>
                    <a:pt x="11" y="377"/>
                  </a:lnTo>
                  <a:lnTo>
                    <a:pt x="10" y="378"/>
                  </a:lnTo>
                  <a:lnTo>
                    <a:pt x="9" y="377"/>
                  </a:lnTo>
                  <a:lnTo>
                    <a:pt x="8" y="377"/>
                  </a:lnTo>
                  <a:lnTo>
                    <a:pt x="4" y="376"/>
                  </a:lnTo>
                  <a:lnTo>
                    <a:pt x="3" y="376"/>
                  </a:lnTo>
                  <a:lnTo>
                    <a:pt x="2" y="376"/>
                  </a:lnTo>
                  <a:lnTo>
                    <a:pt x="2" y="375"/>
                  </a:lnTo>
                  <a:lnTo>
                    <a:pt x="1" y="375"/>
                  </a:lnTo>
                  <a:lnTo>
                    <a:pt x="1" y="375"/>
                  </a:lnTo>
                  <a:lnTo>
                    <a:pt x="0" y="374"/>
                  </a:lnTo>
                  <a:lnTo>
                    <a:pt x="0" y="373"/>
                  </a:lnTo>
                  <a:lnTo>
                    <a:pt x="0" y="373"/>
                  </a:lnTo>
                  <a:lnTo>
                    <a:pt x="0" y="372"/>
                  </a:lnTo>
                  <a:lnTo>
                    <a:pt x="0" y="371"/>
                  </a:lnTo>
                  <a:lnTo>
                    <a:pt x="1" y="370"/>
                  </a:lnTo>
                  <a:lnTo>
                    <a:pt x="1" y="369"/>
                  </a:lnTo>
                  <a:lnTo>
                    <a:pt x="2" y="368"/>
                  </a:lnTo>
                  <a:lnTo>
                    <a:pt x="3" y="364"/>
                  </a:lnTo>
                  <a:lnTo>
                    <a:pt x="4" y="363"/>
                  </a:lnTo>
                  <a:lnTo>
                    <a:pt x="6" y="361"/>
                  </a:lnTo>
                  <a:lnTo>
                    <a:pt x="8" y="358"/>
                  </a:lnTo>
                  <a:lnTo>
                    <a:pt x="8" y="357"/>
                  </a:lnTo>
                  <a:lnTo>
                    <a:pt x="9" y="356"/>
                  </a:lnTo>
                  <a:lnTo>
                    <a:pt x="9" y="355"/>
                  </a:lnTo>
                  <a:lnTo>
                    <a:pt x="9" y="355"/>
                  </a:lnTo>
                  <a:lnTo>
                    <a:pt x="9" y="354"/>
                  </a:lnTo>
                  <a:lnTo>
                    <a:pt x="9" y="352"/>
                  </a:lnTo>
                  <a:lnTo>
                    <a:pt x="9" y="351"/>
                  </a:lnTo>
                  <a:lnTo>
                    <a:pt x="8" y="350"/>
                  </a:lnTo>
                  <a:lnTo>
                    <a:pt x="8" y="349"/>
                  </a:lnTo>
                  <a:lnTo>
                    <a:pt x="7" y="347"/>
                  </a:lnTo>
                  <a:lnTo>
                    <a:pt x="6" y="345"/>
                  </a:lnTo>
                  <a:lnTo>
                    <a:pt x="5" y="344"/>
                  </a:lnTo>
                  <a:lnTo>
                    <a:pt x="3" y="342"/>
                  </a:lnTo>
                  <a:lnTo>
                    <a:pt x="3" y="341"/>
                  </a:lnTo>
                  <a:lnTo>
                    <a:pt x="3" y="340"/>
                  </a:lnTo>
                  <a:lnTo>
                    <a:pt x="2" y="340"/>
                  </a:lnTo>
                  <a:lnTo>
                    <a:pt x="3" y="339"/>
                  </a:lnTo>
                  <a:lnTo>
                    <a:pt x="3" y="338"/>
                  </a:lnTo>
                  <a:lnTo>
                    <a:pt x="4" y="337"/>
                  </a:lnTo>
                  <a:lnTo>
                    <a:pt x="4" y="336"/>
                  </a:lnTo>
                  <a:lnTo>
                    <a:pt x="6" y="335"/>
                  </a:lnTo>
                  <a:lnTo>
                    <a:pt x="8" y="333"/>
                  </a:lnTo>
                  <a:lnTo>
                    <a:pt x="9" y="332"/>
                  </a:lnTo>
                  <a:lnTo>
                    <a:pt x="11" y="331"/>
                  </a:lnTo>
                  <a:lnTo>
                    <a:pt x="12" y="330"/>
                  </a:lnTo>
                  <a:lnTo>
                    <a:pt x="13" y="330"/>
                  </a:lnTo>
                  <a:lnTo>
                    <a:pt x="14" y="330"/>
                  </a:lnTo>
                  <a:lnTo>
                    <a:pt x="15" y="329"/>
                  </a:lnTo>
                  <a:lnTo>
                    <a:pt x="17" y="329"/>
                  </a:lnTo>
                  <a:lnTo>
                    <a:pt x="20" y="329"/>
                  </a:lnTo>
                  <a:lnTo>
                    <a:pt x="21" y="329"/>
                  </a:lnTo>
                  <a:lnTo>
                    <a:pt x="22" y="328"/>
                  </a:lnTo>
                  <a:lnTo>
                    <a:pt x="23" y="328"/>
                  </a:lnTo>
                  <a:lnTo>
                    <a:pt x="24" y="328"/>
                  </a:lnTo>
                  <a:lnTo>
                    <a:pt x="24" y="327"/>
                  </a:lnTo>
                  <a:lnTo>
                    <a:pt x="25" y="327"/>
                  </a:lnTo>
                  <a:lnTo>
                    <a:pt x="25" y="326"/>
                  </a:lnTo>
                  <a:lnTo>
                    <a:pt x="27" y="324"/>
                  </a:lnTo>
                  <a:lnTo>
                    <a:pt x="28" y="323"/>
                  </a:lnTo>
                  <a:lnTo>
                    <a:pt x="28" y="322"/>
                  </a:lnTo>
                  <a:lnTo>
                    <a:pt x="30" y="318"/>
                  </a:lnTo>
                  <a:lnTo>
                    <a:pt x="30" y="317"/>
                  </a:lnTo>
                  <a:lnTo>
                    <a:pt x="31" y="317"/>
                  </a:lnTo>
                  <a:lnTo>
                    <a:pt x="31" y="316"/>
                  </a:lnTo>
                  <a:lnTo>
                    <a:pt x="32" y="316"/>
                  </a:lnTo>
                  <a:lnTo>
                    <a:pt x="34" y="315"/>
                  </a:lnTo>
                  <a:lnTo>
                    <a:pt x="35" y="314"/>
                  </a:lnTo>
                  <a:lnTo>
                    <a:pt x="35" y="314"/>
                  </a:lnTo>
                  <a:lnTo>
                    <a:pt x="36" y="313"/>
                  </a:lnTo>
                  <a:lnTo>
                    <a:pt x="36" y="313"/>
                  </a:lnTo>
                  <a:lnTo>
                    <a:pt x="36" y="313"/>
                  </a:lnTo>
                  <a:lnTo>
                    <a:pt x="36" y="312"/>
                  </a:lnTo>
                  <a:lnTo>
                    <a:pt x="37" y="310"/>
                  </a:lnTo>
                  <a:lnTo>
                    <a:pt x="37" y="309"/>
                  </a:lnTo>
                  <a:lnTo>
                    <a:pt x="37" y="307"/>
                  </a:lnTo>
                  <a:lnTo>
                    <a:pt x="37" y="306"/>
                  </a:lnTo>
                  <a:lnTo>
                    <a:pt x="37" y="305"/>
                  </a:lnTo>
                  <a:lnTo>
                    <a:pt x="38" y="303"/>
                  </a:lnTo>
                  <a:lnTo>
                    <a:pt x="38" y="302"/>
                  </a:lnTo>
                  <a:lnTo>
                    <a:pt x="38" y="300"/>
                  </a:lnTo>
                  <a:lnTo>
                    <a:pt x="39" y="297"/>
                  </a:lnTo>
                  <a:lnTo>
                    <a:pt x="39" y="296"/>
                  </a:lnTo>
                  <a:lnTo>
                    <a:pt x="39" y="294"/>
                  </a:lnTo>
                  <a:lnTo>
                    <a:pt x="40" y="293"/>
                  </a:lnTo>
                  <a:lnTo>
                    <a:pt x="40" y="293"/>
                  </a:lnTo>
                  <a:lnTo>
                    <a:pt x="41" y="292"/>
                  </a:lnTo>
                  <a:lnTo>
                    <a:pt x="42" y="291"/>
                  </a:lnTo>
                  <a:lnTo>
                    <a:pt x="45" y="289"/>
                  </a:lnTo>
                  <a:lnTo>
                    <a:pt x="47" y="287"/>
                  </a:lnTo>
                  <a:lnTo>
                    <a:pt x="48" y="286"/>
                  </a:lnTo>
                  <a:lnTo>
                    <a:pt x="51" y="284"/>
                  </a:lnTo>
                  <a:lnTo>
                    <a:pt x="52" y="283"/>
                  </a:lnTo>
                  <a:lnTo>
                    <a:pt x="54" y="281"/>
                  </a:lnTo>
                  <a:lnTo>
                    <a:pt x="57" y="279"/>
                  </a:lnTo>
                  <a:lnTo>
                    <a:pt x="58" y="278"/>
                  </a:lnTo>
                  <a:lnTo>
                    <a:pt x="60" y="277"/>
                  </a:lnTo>
                  <a:lnTo>
                    <a:pt x="61" y="277"/>
                  </a:lnTo>
                  <a:lnTo>
                    <a:pt x="63" y="276"/>
                  </a:lnTo>
                  <a:lnTo>
                    <a:pt x="65" y="276"/>
                  </a:lnTo>
                  <a:lnTo>
                    <a:pt x="66" y="276"/>
                  </a:lnTo>
                  <a:lnTo>
                    <a:pt x="68" y="276"/>
                  </a:lnTo>
                  <a:lnTo>
                    <a:pt x="71" y="276"/>
                  </a:lnTo>
                  <a:lnTo>
                    <a:pt x="73" y="276"/>
                  </a:lnTo>
                  <a:lnTo>
                    <a:pt x="75" y="276"/>
                  </a:lnTo>
                  <a:lnTo>
                    <a:pt x="77" y="276"/>
                  </a:lnTo>
                  <a:lnTo>
                    <a:pt x="79" y="275"/>
                  </a:lnTo>
                  <a:lnTo>
                    <a:pt x="81" y="275"/>
                  </a:lnTo>
                  <a:lnTo>
                    <a:pt x="84" y="274"/>
                  </a:lnTo>
                  <a:lnTo>
                    <a:pt x="86" y="273"/>
                  </a:lnTo>
                  <a:lnTo>
                    <a:pt x="87" y="272"/>
                  </a:lnTo>
                  <a:lnTo>
                    <a:pt x="88" y="271"/>
                  </a:lnTo>
                  <a:lnTo>
                    <a:pt x="90" y="270"/>
                  </a:lnTo>
                  <a:lnTo>
                    <a:pt x="91" y="269"/>
                  </a:lnTo>
                  <a:lnTo>
                    <a:pt x="93" y="267"/>
                  </a:lnTo>
                  <a:lnTo>
                    <a:pt x="94" y="265"/>
                  </a:lnTo>
                  <a:lnTo>
                    <a:pt x="95" y="264"/>
                  </a:lnTo>
                  <a:lnTo>
                    <a:pt x="96" y="264"/>
                  </a:lnTo>
                  <a:lnTo>
                    <a:pt x="99" y="261"/>
                  </a:lnTo>
                  <a:lnTo>
                    <a:pt x="102" y="258"/>
                  </a:lnTo>
                  <a:lnTo>
                    <a:pt x="108" y="253"/>
                  </a:lnTo>
                  <a:lnTo>
                    <a:pt x="110" y="252"/>
                  </a:lnTo>
                  <a:lnTo>
                    <a:pt x="111" y="251"/>
                  </a:lnTo>
                  <a:lnTo>
                    <a:pt x="112" y="250"/>
                  </a:lnTo>
                  <a:lnTo>
                    <a:pt x="113" y="250"/>
                  </a:lnTo>
                  <a:lnTo>
                    <a:pt x="113" y="250"/>
                  </a:lnTo>
                  <a:lnTo>
                    <a:pt x="114" y="250"/>
                  </a:lnTo>
                  <a:lnTo>
                    <a:pt x="114" y="250"/>
                  </a:lnTo>
                  <a:lnTo>
                    <a:pt x="115" y="250"/>
                  </a:lnTo>
                  <a:lnTo>
                    <a:pt x="115" y="250"/>
                  </a:lnTo>
                  <a:lnTo>
                    <a:pt x="117" y="251"/>
                  </a:lnTo>
                  <a:lnTo>
                    <a:pt x="118" y="252"/>
                  </a:lnTo>
                  <a:lnTo>
                    <a:pt x="119" y="252"/>
                  </a:lnTo>
                  <a:lnTo>
                    <a:pt x="120" y="253"/>
                  </a:lnTo>
                  <a:lnTo>
                    <a:pt x="122" y="253"/>
                  </a:lnTo>
                  <a:lnTo>
                    <a:pt x="124" y="254"/>
                  </a:lnTo>
                  <a:lnTo>
                    <a:pt x="126" y="254"/>
                  </a:lnTo>
                  <a:lnTo>
                    <a:pt x="127" y="254"/>
                  </a:lnTo>
                  <a:lnTo>
                    <a:pt x="129" y="254"/>
                  </a:lnTo>
                  <a:lnTo>
                    <a:pt x="131" y="254"/>
                  </a:lnTo>
                  <a:lnTo>
                    <a:pt x="138" y="254"/>
                  </a:lnTo>
                  <a:lnTo>
                    <a:pt x="140" y="254"/>
                  </a:lnTo>
                  <a:lnTo>
                    <a:pt x="142" y="254"/>
                  </a:lnTo>
                  <a:lnTo>
                    <a:pt x="143" y="253"/>
                  </a:lnTo>
                  <a:lnTo>
                    <a:pt x="145" y="253"/>
                  </a:lnTo>
                  <a:lnTo>
                    <a:pt x="146" y="252"/>
                  </a:lnTo>
                  <a:lnTo>
                    <a:pt x="148" y="252"/>
                  </a:lnTo>
                  <a:lnTo>
                    <a:pt x="149" y="251"/>
                  </a:lnTo>
                  <a:lnTo>
                    <a:pt x="152" y="249"/>
                  </a:lnTo>
                  <a:lnTo>
                    <a:pt x="153" y="248"/>
                  </a:lnTo>
                  <a:lnTo>
                    <a:pt x="154" y="247"/>
                  </a:lnTo>
                  <a:lnTo>
                    <a:pt x="156" y="247"/>
                  </a:lnTo>
                  <a:lnTo>
                    <a:pt x="156" y="247"/>
                  </a:lnTo>
                  <a:lnTo>
                    <a:pt x="157" y="246"/>
                  </a:lnTo>
                  <a:lnTo>
                    <a:pt x="158" y="246"/>
                  </a:lnTo>
                  <a:lnTo>
                    <a:pt x="160" y="244"/>
                  </a:lnTo>
                  <a:lnTo>
                    <a:pt x="161" y="243"/>
                  </a:lnTo>
                  <a:lnTo>
                    <a:pt x="163" y="242"/>
                  </a:lnTo>
                  <a:lnTo>
                    <a:pt x="167" y="237"/>
                  </a:lnTo>
                  <a:lnTo>
                    <a:pt x="169" y="236"/>
                  </a:lnTo>
                  <a:lnTo>
                    <a:pt x="170" y="235"/>
                  </a:lnTo>
                  <a:lnTo>
                    <a:pt x="171" y="234"/>
                  </a:lnTo>
                  <a:lnTo>
                    <a:pt x="173" y="233"/>
                  </a:lnTo>
                  <a:lnTo>
                    <a:pt x="174" y="232"/>
                  </a:lnTo>
                  <a:lnTo>
                    <a:pt x="175" y="232"/>
                  </a:lnTo>
                  <a:lnTo>
                    <a:pt x="176" y="232"/>
                  </a:lnTo>
                  <a:lnTo>
                    <a:pt x="177" y="232"/>
                  </a:lnTo>
                  <a:lnTo>
                    <a:pt x="179" y="233"/>
                  </a:lnTo>
                  <a:lnTo>
                    <a:pt x="180" y="234"/>
                  </a:lnTo>
                  <a:lnTo>
                    <a:pt x="181" y="234"/>
                  </a:lnTo>
                  <a:lnTo>
                    <a:pt x="182" y="235"/>
                  </a:lnTo>
                  <a:lnTo>
                    <a:pt x="185" y="238"/>
                  </a:lnTo>
                  <a:lnTo>
                    <a:pt x="186" y="239"/>
                  </a:lnTo>
                  <a:lnTo>
                    <a:pt x="187" y="240"/>
                  </a:lnTo>
                  <a:lnTo>
                    <a:pt x="188" y="240"/>
                  </a:lnTo>
                  <a:lnTo>
                    <a:pt x="188" y="240"/>
                  </a:lnTo>
                  <a:lnTo>
                    <a:pt x="189" y="240"/>
                  </a:lnTo>
                  <a:lnTo>
                    <a:pt x="190" y="241"/>
                  </a:lnTo>
                  <a:lnTo>
                    <a:pt x="190" y="241"/>
                  </a:lnTo>
                  <a:lnTo>
                    <a:pt x="192" y="240"/>
                  </a:lnTo>
                  <a:lnTo>
                    <a:pt x="192" y="240"/>
                  </a:lnTo>
                  <a:lnTo>
                    <a:pt x="193" y="240"/>
                  </a:lnTo>
                  <a:lnTo>
                    <a:pt x="194" y="239"/>
                  </a:lnTo>
                  <a:lnTo>
                    <a:pt x="194" y="239"/>
                  </a:lnTo>
                  <a:lnTo>
                    <a:pt x="196" y="238"/>
                  </a:lnTo>
                  <a:lnTo>
                    <a:pt x="197" y="236"/>
                  </a:lnTo>
                  <a:lnTo>
                    <a:pt x="200" y="233"/>
                  </a:lnTo>
                  <a:lnTo>
                    <a:pt x="202" y="230"/>
                  </a:lnTo>
                  <a:lnTo>
                    <a:pt x="203" y="230"/>
                  </a:lnTo>
                  <a:lnTo>
                    <a:pt x="204" y="229"/>
                  </a:lnTo>
                  <a:lnTo>
                    <a:pt x="206" y="227"/>
                  </a:lnTo>
                  <a:lnTo>
                    <a:pt x="207" y="227"/>
                  </a:lnTo>
                  <a:lnTo>
                    <a:pt x="208" y="226"/>
                  </a:lnTo>
                  <a:lnTo>
                    <a:pt x="209" y="225"/>
                  </a:lnTo>
                  <a:lnTo>
                    <a:pt x="211" y="225"/>
                  </a:lnTo>
                  <a:lnTo>
                    <a:pt x="213" y="224"/>
                  </a:lnTo>
                  <a:lnTo>
                    <a:pt x="214" y="224"/>
                  </a:lnTo>
                  <a:lnTo>
                    <a:pt x="219" y="222"/>
                  </a:lnTo>
                  <a:lnTo>
                    <a:pt x="220" y="222"/>
                  </a:lnTo>
                  <a:lnTo>
                    <a:pt x="221" y="221"/>
                  </a:lnTo>
                  <a:lnTo>
                    <a:pt x="223" y="221"/>
                  </a:lnTo>
                  <a:lnTo>
                    <a:pt x="225" y="219"/>
                  </a:lnTo>
                  <a:lnTo>
                    <a:pt x="227" y="218"/>
                  </a:lnTo>
                  <a:lnTo>
                    <a:pt x="228" y="218"/>
                  </a:lnTo>
                  <a:lnTo>
                    <a:pt x="229" y="216"/>
                  </a:lnTo>
                  <a:lnTo>
                    <a:pt x="231" y="214"/>
                  </a:lnTo>
                  <a:lnTo>
                    <a:pt x="232" y="213"/>
                  </a:lnTo>
                  <a:lnTo>
                    <a:pt x="233" y="212"/>
                  </a:lnTo>
                  <a:lnTo>
                    <a:pt x="234" y="211"/>
                  </a:lnTo>
                  <a:lnTo>
                    <a:pt x="235" y="209"/>
                  </a:lnTo>
                  <a:lnTo>
                    <a:pt x="235" y="208"/>
                  </a:lnTo>
                  <a:lnTo>
                    <a:pt x="236" y="206"/>
                  </a:lnTo>
                  <a:lnTo>
                    <a:pt x="236" y="206"/>
                  </a:lnTo>
                  <a:lnTo>
                    <a:pt x="236" y="205"/>
                  </a:lnTo>
                  <a:lnTo>
                    <a:pt x="237" y="204"/>
                  </a:lnTo>
                  <a:lnTo>
                    <a:pt x="238" y="204"/>
                  </a:lnTo>
                  <a:lnTo>
                    <a:pt x="239" y="204"/>
                  </a:lnTo>
                  <a:lnTo>
                    <a:pt x="241" y="204"/>
                  </a:lnTo>
                  <a:lnTo>
                    <a:pt x="243" y="204"/>
                  </a:lnTo>
                  <a:lnTo>
                    <a:pt x="245" y="203"/>
                  </a:lnTo>
                  <a:lnTo>
                    <a:pt x="246" y="203"/>
                  </a:lnTo>
                  <a:lnTo>
                    <a:pt x="247" y="203"/>
                  </a:lnTo>
                  <a:lnTo>
                    <a:pt x="247" y="202"/>
                  </a:lnTo>
                  <a:lnTo>
                    <a:pt x="248" y="202"/>
                  </a:lnTo>
                  <a:lnTo>
                    <a:pt x="248" y="201"/>
                  </a:lnTo>
                  <a:lnTo>
                    <a:pt x="249" y="201"/>
                  </a:lnTo>
                  <a:lnTo>
                    <a:pt x="249" y="200"/>
                  </a:lnTo>
                  <a:lnTo>
                    <a:pt x="249" y="199"/>
                  </a:lnTo>
                  <a:lnTo>
                    <a:pt x="249" y="197"/>
                  </a:lnTo>
                  <a:lnTo>
                    <a:pt x="249" y="195"/>
                  </a:lnTo>
                  <a:lnTo>
                    <a:pt x="249" y="194"/>
                  </a:lnTo>
                  <a:lnTo>
                    <a:pt x="249" y="191"/>
                  </a:lnTo>
                  <a:lnTo>
                    <a:pt x="249" y="189"/>
                  </a:lnTo>
                  <a:lnTo>
                    <a:pt x="249" y="188"/>
                  </a:lnTo>
                  <a:lnTo>
                    <a:pt x="249" y="187"/>
                  </a:lnTo>
                  <a:lnTo>
                    <a:pt x="250" y="186"/>
                  </a:lnTo>
                  <a:lnTo>
                    <a:pt x="250" y="186"/>
                  </a:lnTo>
                  <a:lnTo>
                    <a:pt x="250" y="185"/>
                  </a:lnTo>
                  <a:lnTo>
                    <a:pt x="251" y="183"/>
                  </a:lnTo>
                  <a:lnTo>
                    <a:pt x="252" y="182"/>
                  </a:lnTo>
                  <a:lnTo>
                    <a:pt x="253" y="181"/>
                  </a:lnTo>
                  <a:lnTo>
                    <a:pt x="254" y="180"/>
                  </a:lnTo>
                  <a:lnTo>
                    <a:pt x="255" y="180"/>
                  </a:lnTo>
                  <a:lnTo>
                    <a:pt x="256" y="179"/>
                  </a:lnTo>
                  <a:lnTo>
                    <a:pt x="258" y="178"/>
                  </a:lnTo>
                  <a:lnTo>
                    <a:pt x="259" y="178"/>
                  </a:lnTo>
                  <a:lnTo>
                    <a:pt x="260" y="178"/>
                  </a:lnTo>
                  <a:lnTo>
                    <a:pt x="261" y="177"/>
                  </a:lnTo>
                  <a:lnTo>
                    <a:pt x="262" y="177"/>
                  </a:lnTo>
                  <a:lnTo>
                    <a:pt x="264" y="177"/>
                  </a:lnTo>
                  <a:lnTo>
                    <a:pt x="271" y="178"/>
                  </a:lnTo>
                  <a:lnTo>
                    <a:pt x="273" y="178"/>
                  </a:lnTo>
                  <a:lnTo>
                    <a:pt x="276" y="179"/>
                  </a:lnTo>
                  <a:lnTo>
                    <a:pt x="281" y="180"/>
                  </a:lnTo>
                  <a:lnTo>
                    <a:pt x="287" y="182"/>
                  </a:lnTo>
                  <a:lnTo>
                    <a:pt x="291" y="183"/>
                  </a:lnTo>
                  <a:lnTo>
                    <a:pt x="293" y="183"/>
                  </a:lnTo>
                  <a:lnTo>
                    <a:pt x="296" y="184"/>
                  </a:lnTo>
                  <a:lnTo>
                    <a:pt x="305" y="185"/>
                  </a:lnTo>
                  <a:lnTo>
                    <a:pt x="308" y="185"/>
                  </a:lnTo>
                  <a:lnTo>
                    <a:pt x="312" y="185"/>
                  </a:lnTo>
                  <a:lnTo>
                    <a:pt x="315" y="185"/>
                  </a:lnTo>
                  <a:lnTo>
                    <a:pt x="318" y="185"/>
                  </a:lnTo>
                  <a:lnTo>
                    <a:pt x="321" y="185"/>
                  </a:lnTo>
                  <a:lnTo>
                    <a:pt x="324" y="184"/>
                  </a:lnTo>
                  <a:lnTo>
                    <a:pt x="327" y="183"/>
                  </a:lnTo>
                  <a:lnTo>
                    <a:pt x="329" y="183"/>
                  </a:lnTo>
                  <a:lnTo>
                    <a:pt x="331" y="182"/>
                  </a:lnTo>
                  <a:lnTo>
                    <a:pt x="332" y="181"/>
                  </a:lnTo>
                  <a:lnTo>
                    <a:pt x="333" y="181"/>
                  </a:lnTo>
                  <a:lnTo>
                    <a:pt x="334" y="181"/>
                  </a:lnTo>
                  <a:lnTo>
                    <a:pt x="335" y="181"/>
                  </a:lnTo>
                  <a:lnTo>
                    <a:pt x="336" y="181"/>
                  </a:lnTo>
                  <a:lnTo>
                    <a:pt x="340" y="182"/>
                  </a:lnTo>
                  <a:lnTo>
                    <a:pt x="342" y="183"/>
                  </a:lnTo>
                  <a:lnTo>
                    <a:pt x="347" y="183"/>
                  </a:lnTo>
                  <a:lnTo>
                    <a:pt x="352" y="184"/>
                  </a:lnTo>
                  <a:lnTo>
                    <a:pt x="354" y="185"/>
                  </a:lnTo>
                  <a:lnTo>
                    <a:pt x="356" y="185"/>
                  </a:lnTo>
                  <a:lnTo>
                    <a:pt x="357" y="185"/>
                  </a:lnTo>
                  <a:lnTo>
                    <a:pt x="358" y="185"/>
                  </a:lnTo>
                  <a:lnTo>
                    <a:pt x="359" y="185"/>
                  </a:lnTo>
                  <a:lnTo>
                    <a:pt x="360" y="184"/>
                  </a:lnTo>
                  <a:lnTo>
                    <a:pt x="360" y="184"/>
                  </a:lnTo>
                  <a:lnTo>
                    <a:pt x="362" y="183"/>
                  </a:lnTo>
                  <a:lnTo>
                    <a:pt x="363" y="182"/>
                  </a:lnTo>
                  <a:lnTo>
                    <a:pt x="364" y="181"/>
                  </a:lnTo>
                  <a:lnTo>
                    <a:pt x="367" y="178"/>
                  </a:lnTo>
                  <a:lnTo>
                    <a:pt x="368" y="177"/>
                  </a:lnTo>
                  <a:lnTo>
                    <a:pt x="369" y="176"/>
                  </a:lnTo>
                  <a:lnTo>
                    <a:pt x="370" y="176"/>
                  </a:lnTo>
                  <a:lnTo>
                    <a:pt x="371" y="175"/>
                  </a:lnTo>
                  <a:lnTo>
                    <a:pt x="372" y="175"/>
                  </a:lnTo>
                  <a:lnTo>
                    <a:pt x="374" y="175"/>
                  </a:lnTo>
                  <a:lnTo>
                    <a:pt x="383" y="173"/>
                  </a:lnTo>
                  <a:lnTo>
                    <a:pt x="386" y="173"/>
                  </a:lnTo>
                  <a:lnTo>
                    <a:pt x="392" y="172"/>
                  </a:lnTo>
                  <a:lnTo>
                    <a:pt x="394" y="172"/>
                  </a:lnTo>
                  <a:lnTo>
                    <a:pt x="395" y="172"/>
                  </a:lnTo>
                  <a:lnTo>
                    <a:pt x="397" y="173"/>
                  </a:lnTo>
                  <a:lnTo>
                    <a:pt x="401" y="173"/>
                  </a:lnTo>
                  <a:lnTo>
                    <a:pt x="402" y="174"/>
                  </a:lnTo>
                  <a:lnTo>
                    <a:pt x="403" y="174"/>
                  </a:lnTo>
                  <a:lnTo>
                    <a:pt x="404" y="173"/>
                  </a:lnTo>
                  <a:lnTo>
                    <a:pt x="405" y="173"/>
                  </a:lnTo>
                  <a:lnTo>
                    <a:pt x="406" y="173"/>
                  </a:lnTo>
                  <a:lnTo>
                    <a:pt x="407" y="172"/>
                  </a:lnTo>
                  <a:lnTo>
                    <a:pt x="407" y="172"/>
                  </a:lnTo>
                  <a:lnTo>
                    <a:pt x="408" y="171"/>
                  </a:lnTo>
                  <a:lnTo>
                    <a:pt x="408" y="171"/>
                  </a:lnTo>
                  <a:lnTo>
                    <a:pt x="409" y="169"/>
                  </a:lnTo>
                  <a:lnTo>
                    <a:pt x="410" y="168"/>
                  </a:lnTo>
                  <a:lnTo>
                    <a:pt x="410" y="167"/>
                  </a:lnTo>
                  <a:lnTo>
                    <a:pt x="410" y="166"/>
                  </a:lnTo>
                  <a:lnTo>
                    <a:pt x="411" y="160"/>
                  </a:lnTo>
                  <a:lnTo>
                    <a:pt x="412" y="156"/>
                  </a:lnTo>
                  <a:lnTo>
                    <a:pt x="412" y="155"/>
                  </a:lnTo>
                  <a:lnTo>
                    <a:pt x="412" y="153"/>
                  </a:lnTo>
                  <a:lnTo>
                    <a:pt x="412" y="152"/>
                  </a:lnTo>
                  <a:lnTo>
                    <a:pt x="412" y="150"/>
                  </a:lnTo>
                  <a:lnTo>
                    <a:pt x="412" y="148"/>
                  </a:lnTo>
                  <a:lnTo>
                    <a:pt x="412" y="147"/>
                  </a:lnTo>
                  <a:lnTo>
                    <a:pt x="412" y="145"/>
                  </a:lnTo>
                  <a:lnTo>
                    <a:pt x="411" y="141"/>
                  </a:lnTo>
                  <a:lnTo>
                    <a:pt x="410" y="140"/>
                  </a:lnTo>
                  <a:lnTo>
                    <a:pt x="410" y="139"/>
                  </a:lnTo>
                  <a:lnTo>
                    <a:pt x="410" y="137"/>
                  </a:lnTo>
                  <a:lnTo>
                    <a:pt x="410" y="135"/>
                  </a:lnTo>
                  <a:lnTo>
                    <a:pt x="410" y="134"/>
                  </a:lnTo>
                  <a:lnTo>
                    <a:pt x="410" y="133"/>
                  </a:lnTo>
                  <a:lnTo>
                    <a:pt x="410" y="130"/>
                  </a:lnTo>
                  <a:lnTo>
                    <a:pt x="410" y="126"/>
                  </a:lnTo>
                  <a:lnTo>
                    <a:pt x="410" y="125"/>
                  </a:lnTo>
                  <a:lnTo>
                    <a:pt x="410" y="125"/>
                  </a:lnTo>
                  <a:lnTo>
                    <a:pt x="410" y="124"/>
                  </a:lnTo>
                  <a:lnTo>
                    <a:pt x="410" y="124"/>
                  </a:lnTo>
                  <a:lnTo>
                    <a:pt x="411" y="124"/>
                  </a:lnTo>
                  <a:lnTo>
                    <a:pt x="412" y="123"/>
                  </a:lnTo>
                  <a:lnTo>
                    <a:pt x="412" y="123"/>
                  </a:lnTo>
                  <a:lnTo>
                    <a:pt x="413" y="123"/>
                  </a:lnTo>
                  <a:lnTo>
                    <a:pt x="414" y="123"/>
                  </a:lnTo>
                  <a:lnTo>
                    <a:pt x="414" y="123"/>
                  </a:lnTo>
                  <a:lnTo>
                    <a:pt x="415" y="123"/>
                  </a:lnTo>
                  <a:lnTo>
                    <a:pt x="416" y="123"/>
                  </a:lnTo>
                  <a:lnTo>
                    <a:pt x="421" y="125"/>
                  </a:lnTo>
                  <a:lnTo>
                    <a:pt x="423" y="125"/>
                  </a:lnTo>
                  <a:lnTo>
                    <a:pt x="424" y="126"/>
                  </a:lnTo>
                  <a:lnTo>
                    <a:pt x="426" y="126"/>
                  </a:lnTo>
                  <a:lnTo>
                    <a:pt x="427" y="126"/>
                  </a:lnTo>
                  <a:lnTo>
                    <a:pt x="428" y="126"/>
                  </a:lnTo>
                  <a:lnTo>
                    <a:pt x="429" y="126"/>
                  </a:lnTo>
                  <a:lnTo>
                    <a:pt x="429" y="126"/>
                  </a:lnTo>
                  <a:lnTo>
                    <a:pt x="429" y="125"/>
                  </a:lnTo>
                  <a:lnTo>
                    <a:pt x="430" y="125"/>
                  </a:lnTo>
                  <a:lnTo>
                    <a:pt x="430" y="125"/>
                  </a:lnTo>
                  <a:lnTo>
                    <a:pt x="430" y="124"/>
                  </a:lnTo>
                  <a:lnTo>
                    <a:pt x="430" y="122"/>
                  </a:lnTo>
                  <a:lnTo>
                    <a:pt x="430" y="122"/>
                  </a:lnTo>
                  <a:lnTo>
                    <a:pt x="432" y="118"/>
                  </a:lnTo>
                  <a:lnTo>
                    <a:pt x="434" y="114"/>
                  </a:lnTo>
                  <a:lnTo>
                    <a:pt x="435" y="113"/>
                  </a:lnTo>
                  <a:lnTo>
                    <a:pt x="435" y="113"/>
                  </a:lnTo>
                  <a:lnTo>
                    <a:pt x="436" y="112"/>
                  </a:lnTo>
                  <a:lnTo>
                    <a:pt x="437" y="112"/>
                  </a:lnTo>
                  <a:lnTo>
                    <a:pt x="441" y="111"/>
                  </a:lnTo>
                  <a:lnTo>
                    <a:pt x="445" y="110"/>
                  </a:lnTo>
                  <a:lnTo>
                    <a:pt x="448" y="109"/>
                  </a:lnTo>
                  <a:lnTo>
                    <a:pt x="449" y="108"/>
                  </a:lnTo>
                  <a:lnTo>
                    <a:pt x="450" y="108"/>
                  </a:lnTo>
                  <a:lnTo>
                    <a:pt x="450" y="108"/>
                  </a:lnTo>
                  <a:lnTo>
                    <a:pt x="451" y="107"/>
                  </a:lnTo>
                  <a:lnTo>
                    <a:pt x="451" y="107"/>
                  </a:lnTo>
                  <a:lnTo>
                    <a:pt x="451" y="106"/>
                  </a:lnTo>
                  <a:lnTo>
                    <a:pt x="452" y="105"/>
                  </a:lnTo>
                  <a:lnTo>
                    <a:pt x="452" y="104"/>
                  </a:lnTo>
                  <a:lnTo>
                    <a:pt x="452" y="103"/>
                  </a:lnTo>
                  <a:lnTo>
                    <a:pt x="453" y="102"/>
                  </a:lnTo>
                  <a:lnTo>
                    <a:pt x="453" y="101"/>
                  </a:lnTo>
                  <a:lnTo>
                    <a:pt x="453" y="100"/>
                  </a:lnTo>
                  <a:lnTo>
                    <a:pt x="452" y="96"/>
                  </a:lnTo>
                  <a:lnTo>
                    <a:pt x="452" y="94"/>
                  </a:lnTo>
                  <a:lnTo>
                    <a:pt x="452" y="91"/>
                  </a:lnTo>
                  <a:lnTo>
                    <a:pt x="451" y="87"/>
                  </a:lnTo>
                  <a:lnTo>
                    <a:pt x="450" y="85"/>
                  </a:lnTo>
                  <a:lnTo>
                    <a:pt x="450" y="84"/>
                  </a:lnTo>
                  <a:lnTo>
                    <a:pt x="450" y="83"/>
                  </a:lnTo>
                  <a:lnTo>
                    <a:pt x="451" y="82"/>
                  </a:lnTo>
                  <a:lnTo>
                    <a:pt x="451" y="81"/>
                  </a:lnTo>
                  <a:lnTo>
                    <a:pt x="451" y="80"/>
                  </a:lnTo>
                  <a:lnTo>
                    <a:pt x="451" y="79"/>
                  </a:lnTo>
                  <a:lnTo>
                    <a:pt x="452" y="78"/>
                  </a:lnTo>
                  <a:lnTo>
                    <a:pt x="453" y="77"/>
                  </a:lnTo>
                  <a:lnTo>
                    <a:pt x="454" y="76"/>
                  </a:lnTo>
                  <a:lnTo>
                    <a:pt x="455" y="75"/>
                  </a:lnTo>
                  <a:lnTo>
                    <a:pt x="455" y="75"/>
                  </a:lnTo>
                  <a:lnTo>
                    <a:pt x="456" y="74"/>
                  </a:lnTo>
                  <a:lnTo>
                    <a:pt x="457" y="74"/>
                  </a:lnTo>
                  <a:lnTo>
                    <a:pt x="457" y="74"/>
                  </a:lnTo>
                  <a:lnTo>
                    <a:pt x="458" y="73"/>
                  </a:lnTo>
                  <a:lnTo>
                    <a:pt x="459" y="74"/>
                  </a:lnTo>
                  <a:lnTo>
                    <a:pt x="459" y="74"/>
                  </a:lnTo>
                  <a:lnTo>
                    <a:pt x="459" y="74"/>
                  </a:lnTo>
                  <a:lnTo>
                    <a:pt x="459" y="74"/>
                  </a:lnTo>
                  <a:lnTo>
                    <a:pt x="460" y="75"/>
                  </a:lnTo>
                  <a:lnTo>
                    <a:pt x="460" y="75"/>
                  </a:lnTo>
                  <a:lnTo>
                    <a:pt x="461" y="76"/>
                  </a:lnTo>
                  <a:lnTo>
                    <a:pt x="462" y="76"/>
                  </a:lnTo>
                  <a:lnTo>
                    <a:pt x="462" y="77"/>
                  </a:lnTo>
                  <a:lnTo>
                    <a:pt x="463" y="77"/>
                  </a:lnTo>
                  <a:lnTo>
                    <a:pt x="464" y="77"/>
                  </a:lnTo>
                  <a:lnTo>
                    <a:pt x="464" y="77"/>
                  </a:lnTo>
                  <a:lnTo>
                    <a:pt x="465" y="76"/>
                  </a:lnTo>
                  <a:lnTo>
                    <a:pt x="466" y="76"/>
                  </a:lnTo>
                  <a:lnTo>
                    <a:pt x="469" y="75"/>
                  </a:lnTo>
                  <a:lnTo>
                    <a:pt x="470" y="74"/>
                  </a:lnTo>
                  <a:lnTo>
                    <a:pt x="471" y="74"/>
                  </a:lnTo>
                  <a:lnTo>
                    <a:pt x="472" y="73"/>
                  </a:lnTo>
                  <a:lnTo>
                    <a:pt x="473" y="73"/>
                  </a:lnTo>
                  <a:lnTo>
                    <a:pt x="475" y="74"/>
                  </a:lnTo>
                  <a:lnTo>
                    <a:pt x="476" y="74"/>
                  </a:lnTo>
                  <a:lnTo>
                    <a:pt x="479" y="76"/>
                  </a:lnTo>
                  <a:lnTo>
                    <a:pt x="480" y="76"/>
                  </a:lnTo>
                  <a:lnTo>
                    <a:pt x="482" y="76"/>
                  </a:lnTo>
                  <a:lnTo>
                    <a:pt x="482" y="76"/>
                  </a:lnTo>
                  <a:lnTo>
                    <a:pt x="483" y="76"/>
                  </a:lnTo>
                  <a:lnTo>
                    <a:pt x="484" y="76"/>
                  </a:lnTo>
                  <a:lnTo>
                    <a:pt x="485" y="76"/>
                  </a:lnTo>
                  <a:lnTo>
                    <a:pt x="486" y="76"/>
                  </a:lnTo>
                  <a:lnTo>
                    <a:pt x="488" y="75"/>
                  </a:lnTo>
                  <a:lnTo>
                    <a:pt x="489" y="74"/>
                  </a:lnTo>
                  <a:lnTo>
                    <a:pt x="491" y="74"/>
                  </a:lnTo>
                  <a:lnTo>
                    <a:pt x="492" y="73"/>
                  </a:lnTo>
                  <a:lnTo>
                    <a:pt x="493" y="73"/>
                  </a:lnTo>
                  <a:lnTo>
                    <a:pt x="494" y="73"/>
                  </a:lnTo>
                  <a:lnTo>
                    <a:pt x="494" y="73"/>
                  </a:lnTo>
                  <a:lnTo>
                    <a:pt x="495" y="73"/>
                  </a:lnTo>
                  <a:lnTo>
                    <a:pt x="496" y="74"/>
                  </a:lnTo>
                  <a:lnTo>
                    <a:pt x="496" y="74"/>
                  </a:lnTo>
                  <a:lnTo>
                    <a:pt x="497" y="75"/>
                  </a:lnTo>
                  <a:lnTo>
                    <a:pt x="497" y="76"/>
                  </a:lnTo>
                  <a:lnTo>
                    <a:pt x="498" y="77"/>
                  </a:lnTo>
                  <a:lnTo>
                    <a:pt x="498" y="78"/>
                  </a:lnTo>
                  <a:lnTo>
                    <a:pt x="499" y="82"/>
                  </a:lnTo>
                  <a:lnTo>
                    <a:pt x="499" y="84"/>
                  </a:lnTo>
                  <a:lnTo>
                    <a:pt x="500" y="86"/>
                  </a:lnTo>
                  <a:lnTo>
                    <a:pt x="500" y="87"/>
                  </a:lnTo>
                  <a:lnTo>
                    <a:pt x="501" y="88"/>
                  </a:lnTo>
                  <a:lnTo>
                    <a:pt x="501" y="89"/>
                  </a:lnTo>
                  <a:lnTo>
                    <a:pt x="502" y="90"/>
                  </a:lnTo>
                  <a:lnTo>
                    <a:pt x="502" y="91"/>
                  </a:lnTo>
                  <a:lnTo>
                    <a:pt x="503" y="91"/>
                  </a:lnTo>
                  <a:lnTo>
                    <a:pt x="504" y="91"/>
                  </a:lnTo>
                  <a:lnTo>
                    <a:pt x="505" y="92"/>
                  </a:lnTo>
                  <a:lnTo>
                    <a:pt x="506" y="92"/>
                  </a:lnTo>
                  <a:lnTo>
                    <a:pt x="507" y="93"/>
                  </a:lnTo>
                  <a:lnTo>
                    <a:pt x="508" y="93"/>
                  </a:lnTo>
                  <a:lnTo>
                    <a:pt x="509" y="93"/>
                  </a:lnTo>
                  <a:lnTo>
                    <a:pt x="510" y="93"/>
                  </a:lnTo>
                  <a:lnTo>
                    <a:pt x="510" y="93"/>
                  </a:lnTo>
                  <a:lnTo>
                    <a:pt x="511" y="93"/>
                  </a:lnTo>
                  <a:lnTo>
                    <a:pt x="512" y="92"/>
                  </a:lnTo>
                  <a:lnTo>
                    <a:pt x="514" y="92"/>
                  </a:lnTo>
                  <a:lnTo>
                    <a:pt x="515" y="91"/>
                  </a:lnTo>
                  <a:lnTo>
                    <a:pt x="520" y="90"/>
                  </a:lnTo>
                  <a:lnTo>
                    <a:pt x="521" y="89"/>
                  </a:lnTo>
                  <a:lnTo>
                    <a:pt x="523" y="89"/>
                  </a:lnTo>
                  <a:lnTo>
                    <a:pt x="526" y="89"/>
                  </a:lnTo>
                  <a:lnTo>
                    <a:pt x="527" y="89"/>
                  </a:lnTo>
                  <a:lnTo>
                    <a:pt x="530" y="89"/>
                  </a:lnTo>
                  <a:lnTo>
                    <a:pt x="531" y="88"/>
                  </a:lnTo>
                  <a:lnTo>
                    <a:pt x="540" y="88"/>
                  </a:lnTo>
                  <a:lnTo>
                    <a:pt x="542" y="88"/>
                  </a:lnTo>
                  <a:lnTo>
                    <a:pt x="542" y="87"/>
                  </a:lnTo>
                  <a:lnTo>
                    <a:pt x="543" y="87"/>
                  </a:lnTo>
                  <a:lnTo>
                    <a:pt x="544" y="86"/>
                  </a:lnTo>
                  <a:lnTo>
                    <a:pt x="547" y="83"/>
                  </a:lnTo>
                  <a:lnTo>
                    <a:pt x="552" y="80"/>
                  </a:lnTo>
                  <a:lnTo>
                    <a:pt x="554" y="78"/>
                  </a:lnTo>
                  <a:lnTo>
                    <a:pt x="555" y="77"/>
                  </a:lnTo>
                  <a:lnTo>
                    <a:pt x="556" y="76"/>
                  </a:lnTo>
                  <a:lnTo>
                    <a:pt x="557" y="74"/>
                  </a:lnTo>
                  <a:lnTo>
                    <a:pt x="560" y="71"/>
                  </a:lnTo>
                  <a:lnTo>
                    <a:pt x="560" y="70"/>
                  </a:lnTo>
                  <a:lnTo>
                    <a:pt x="561" y="69"/>
                  </a:lnTo>
                  <a:lnTo>
                    <a:pt x="562" y="68"/>
                  </a:lnTo>
                  <a:lnTo>
                    <a:pt x="563" y="68"/>
                  </a:lnTo>
                  <a:lnTo>
                    <a:pt x="566" y="65"/>
                  </a:lnTo>
                  <a:lnTo>
                    <a:pt x="567" y="65"/>
                  </a:lnTo>
                  <a:lnTo>
                    <a:pt x="568" y="64"/>
                  </a:lnTo>
                  <a:lnTo>
                    <a:pt x="568" y="63"/>
                  </a:lnTo>
                  <a:lnTo>
                    <a:pt x="569" y="62"/>
                  </a:lnTo>
                  <a:lnTo>
                    <a:pt x="570" y="61"/>
                  </a:lnTo>
                  <a:lnTo>
                    <a:pt x="570" y="60"/>
                  </a:lnTo>
                  <a:lnTo>
                    <a:pt x="570" y="58"/>
                  </a:lnTo>
                  <a:lnTo>
                    <a:pt x="571" y="56"/>
                  </a:lnTo>
                  <a:lnTo>
                    <a:pt x="571" y="50"/>
                  </a:lnTo>
                  <a:lnTo>
                    <a:pt x="572" y="49"/>
                  </a:lnTo>
                  <a:lnTo>
                    <a:pt x="572" y="48"/>
                  </a:lnTo>
                  <a:lnTo>
                    <a:pt x="573" y="46"/>
                  </a:lnTo>
                  <a:lnTo>
                    <a:pt x="573" y="45"/>
                  </a:lnTo>
                  <a:lnTo>
                    <a:pt x="574" y="45"/>
                  </a:lnTo>
                  <a:lnTo>
                    <a:pt x="575" y="44"/>
                  </a:lnTo>
                  <a:lnTo>
                    <a:pt x="576" y="44"/>
                  </a:lnTo>
                  <a:lnTo>
                    <a:pt x="577" y="44"/>
                  </a:lnTo>
                  <a:lnTo>
                    <a:pt x="579" y="44"/>
                  </a:lnTo>
                  <a:lnTo>
                    <a:pt x="580" y="44"/>
                  </a:lnTo>
                  <a:lnTo>
                    <a:pt x="582" y="44"/>
                  </a:lnTo>
                  <a:lnTo>
                    <a:pt x="585" y="44"/>
                  </a:lnTo>
                  <a:lnTo>
                    <a:pt x="588" y="45"/>
                  </a:lnTo>
                  <a:lnTo>
                    <a:pt x="591" y="46"/>
                  </a:lnTo>
                  <a:lnTo>
                    <a:pt x="596" y="47"/>
                  </a:lnTo>
                  <a:lnTo>
                    <a:pt x="598" y="48"/>
                  </a:lnTo>
                  <a:lnTo>
                    <a:pt x="600" y="48"/>
                  </a:lnTo>
                  <a:lnTo>
                    <a:pt x="600" y="48"/>
                  </a:lnTo>
                  <a:lnTo>
                    <a:pt x="601" y="48"/>
                  </a:lnTo>
                  <a:lnTo>
                    <a:pt x="602" y="48"/>
                  </a:lnTo>
                  <a:lnTo>
                    <a:pt x="603" y="48"/>
                  </a:lnTo>
                  <a:lnTo>
                    <a:pt x="604" y="48"/>
                  </a:lnTo>
                  <a:lnTo>
                    <a:pt x="605" y="47"/>
                  </a:lnTo>
                  <a:lnTo>
                    <a:pt x="606" y="47"/>
                  </a:lnTo>
                  <a:lnTo>
                    <a:pt x="607" y="46"/>
                  </a:lnTo>
                  <a:lnTo>
                    <a:pt x="608" y="45"/>
                  </a:lnTo>
                  <a:lnTo>
                    <a:pt x="609" y="44"/>
                  </a:lnTo>
                  <a:lnTo>
                    <a:pt x="610" y="43"/>
                  </a:lnTo>
                  <a:lnTo>
                    <a:pt x="611" y="43"/>
                  </a:lnTo>
                  <a:lnTo>
                    <a:pt x="611" y="42"/>
                  </a:lnTo>
                  <a:lnTo>
                    <a:pt x="612" y="41"/>
                  </a:lnTo>
                  <a:lnTo>
                    <a:pt x="612" y="40"/>
                  </a:lnTo>
                  <a:lnTo>
                    <a:pt x="613" y="39"/>
                  </a:lnTo>
                  <a:lnTo>
                    <a:pt x="613" y="36"/>
                  </a:lnTo>
                  <a:lnTo>
                    <a:pt x="614" y="34"/>
                  </a:lnTo>
                  <a:lnTo>
                    <a:pt x="614" y="34"/>
                  </a:lnTo>
                  <a:lnTo>
                    <a:pt x="614" y="33"/>
                  </a:lnTo>
                  <a:lnTo>
                    <a:pt x="615" y="32"/>
                  </a:lnTo>
                  <a:lnTo>
                    <a:pt x="615" y="32"/>
                  </a:lnTo>
                  <a:lnTo>
                    <a:pt x="616" y="31"/>
                  </a:lnTo>
                  <a:lnTo>
                    <a:pt x="617" y="30"/>
                  </a:lnTo>
                  <a:lnTo>
                    <a:pt x="619" y="29"/>
                  </a:lnTo>
                  <a:lnTo>
                    <a:pt x="620" y="28"/>
                  </a:lnTo>
                  <a:lnTo>
                    <a:pt x="623" y="27"/>
                  </a:lnTo>
                  <a:lnTo>
                    <a:pt x="628" y="24"/>
                  </a:lnTo>
                  <a:lnTo>
                    <a:pt x="630" y="23"/>
                  </a:lnTo>
                  <a:lnTo>
                    <a:pt x="631" y="23"/>
                  </a:lnTo>
                  <a:lnTo>
                    <a:pt x="631" y="22"/>
                  </a:lnTo>
                  <a:lnTo>
                    <a:pt x="632" y="21"/>
                  </a:lnTo>
                  <a:lnTo>
                    <a:pt x="633" y="20"/>
                  </a:lnTo>
                  <a:lnTo>
                    <a:pt x="633" y="19"/>
                  </a:lnTo>
                  <a:lnTo>
                    <a:pt x="634" y="18"/>
                  </a:lnTo>
                  <a:lnTo>
                    <a:pt x="634" y="17"/>
                  </a:lnTo>
                  <a:lnTo>
                    <a:pt x="634" y="13"/>
                  </a:lnTo>
                  <a:lnTo>
                    <a:pt x="635" y="11"/>
                  </a:lnTo>
                  <a:lnTo>
                    <a:pt x="636" y="9"/>
                  </a:lnTo>
                  <a:lnTo>
                    <a:pt x="637" y="6"/>
                  </a:lnTo>
                  <a:lnTo>
                    <a:pt x="637" y="5"/>
                  </a:lnTo>
                  <a:lnTo>
                    <a:pt x="638" y="3"/>
                  </a:lnTo>
                  <a:lnTo>
                    <a:pt x="638" y="1"/>
                  </a:lnTo>
                  <a:lnTo>
                    <a:pt x="638" y="0"/>
                  </a:lnTo>
                  <a:lnTo>
                    <a:pt x="639" y="0"/>
                  </a:lnTo>
                  <a:lnTo>
                    <a:pt x="639" y="0"/>
                  </a:lnTo>
                  <a:close/>
                  <a:moveTo>
                    <a:pt x="475" y="289"/>
                  </a:moveTo>
                  <a:lnTo>
                    <a:pt x="475" y="289"/>
                  </a:lnTo>
                  <a:lnTo>
                    <a:pt x="474" y="290"/>
                  </a:lnTo>
                  <a:lnTo>
                    <a:pt x="471" y="290"/>
                  </a:lnTo>
                  <a:lnTo>
                    <a:pt x="464" y="292"/>
                  </a:lnTo>
                  <a:lnTo>
                    <a:pt x="461" y="292"/>
                  </a:lnTo>
                  <a:lnTo>
                    <a:pt x="458" y="293"/>
                  </a:lnTo>
                  <a:lnTo>
                    <a:pt x="454" y="294"/>
                  </a:lnTo>
                  <a:lnTo>
                    <a:pt x="452" y="295"/>
                  </a:lnTo>
                  <a:lnTo>
                    <a:pt x="451" y="296"/>
                  </a:lnTo>
                  <a:lnTo>
                    <a:pt x="447" y="298"/>
                  </a:lnTo>
                  <a:lnTo>
                    <a:pt x="445" y="299"/>
                  </a:lnTo>
                  <a:lnTo>
                    <a:pt x="442" y="300"/>
                  </a:lnTo>
                  <a:lnTo>
                    <a:pt x="437" y="302"/>
                  </a:lnTo>
                  <a:lnTo>
                    <a:pt x="436" y="302"/>
                  </a:lnTo>
                  <a:lnTo>
                    <a:pt x="435" y="303"/>
                  </a:lnTo>
                  <a:lnTo>
                    <a:pt x="429" y="306"/>
                  </a:lnTo>
                  <a:lnTo>
                    <a:pt x="427" y="307"/>
                  </a:lnTo>
                  <a:lnTo>
                    <a:pt x="425" y="307"/>
                  </a:lnTo>
                  <a:lnTo>
                    <a:pt x="421" y="309"/>
                  </a:lnTo>
                  <a:lnTo>
                    <a:pt x="420" y="309"/>
                  </a:lnTo>
                  <a:lnTo>
                    <a:pt x="418" y="309"/>
                  </a:lnTo>
                  <a:lnTo>
                    <a:pt x="414" y="309"/>
                  </a:lnTo>
                  <a:lnTo>
                    <a:pt x="412" y="310"/>
                  </a:lnTo>
                  <a:lnTo>
                    <a:pt x="411" y="310"/>
                  </a:lnTo>
                  <a:lnTo>
                    <a:pt x="410" y="310"/>
                  </a:lnTo>
                  <a:lnTo>
                    <a:pt x="409" y="311"/>
                  </a:lnTo>
                  <a:lnTo>
                    <a:pt x="408" y="311"/>
                  </a:lnTo>
                  <a:lnTo>
                    <a:pt x="407" y="312"/>
                  </a:lnTo>
                  <a:lnTo>
                    <a:pt x="406" y="313"/>
                  </a:lnTo>
                  <a:lnTo>
                    <a:pt x="406" y="314"/>
                  </a:lnTo>
                  <a:lnTo>
                    <a:pt x="405" y="315"/>
                  </a:lnTo>
                  <a:lnTo>
                    <a:pt x="404" y="316"/>
                  </a:lnTo>
                  <a:lnTo>
                    <a:pt x="404" y="318"/>
                  </a:lnTo>
                  <a:lnTo>
                    <a:pt x="403" y="321"/>
                  </a:lnTo>
                  <a:lnTo>
                    <a:pt x="402" y="323"/>
                  </a:lnTo>
                  <a:lnTo>
                    <a:pt x="402" y="324"/>
                  </a:lnTo>
                  <a:lnTo>
                    <a:pt x="402" y="325"/>
                  </a:lnTo>
                  <a:lnTo>
                    <a:pt x="401" y="325"/>
                  </a:lnTo>
                  <a:lnTo>
                    <a:pt x="400" y="326"/>
                  </a:lnTo>
                  <a:lnTo>
                    <a:pt x="399" y="326"/>
                  </a:lnTo>
                  <a:lnTo>
                    <a:pt x="398" y="327"/>
                  </a:lnTo>
                  <a:lnTo>
                    <a:pt x="396" y="327"/>
                  </a:lnTo>
                  <a:lnTo>
                    <a:pt x="394" y="327"/>
                  </a:lnTo>
                  <a:lnTo>
                    <a:pt x="392" y="326"/>
                  </a:lnTo>
                  <a:lnTo>
                    <a:pt x="391" y="326"/>
                  </a:lnTo>
                  <a:lnTo>
                    <a:pt x="389" y="326"/>
                  </a:lnTo>
                  <a:lnTo>
                    <a:pt x="388" y="325"/>
                  </a:lnTo>
                  <a:lnTo>
                    <a:pt x="386" y="324"/>
                  </a:lnTo>
                  <a:lnTo>
                    <a:pt x="385" y="323"/>
                  </a:lnTo>
                  <a:lnTo>
                    <a:pt x="384" y="323"/>
                  </a:lnTo>
                  <a:lnTo>
                    <a:pt x="383" y="323"/>
                  </a:lnTo>
                  <a:lnTo>
                    <a:pt x="382" y="323"/>
                  </a:lnTo>
                  <a:lnTo>
                    <a:pt x="381" y="323"/>
                  </a:lnTo>
                  <a:lnTo>
                    <a:pt x="380" y="323"/>
                  </a:lnTo>
                  <a:lnTo>
                    <a:pt x="379" y="323"/>
                  </a:lnTo>
                  <a:lnTo>
                    <a:pt x="378" y="324"/>
                  </a:lnTo>
                  <a:lnTo>
                    <a:pt x="375" y="325"/>
                  </a:lnTo>
                  <a:lnTo>
                    <a:pt x="373" y="326"/>
                  </a:lnTo>
                  <a:lnTo>
                    <a:pt x="371" y="327"/>
                  </a:lnTo>
                  <a:lnTo>
                    <a:pt x="367" y="328"/>
                  </a:lnTo>
                  <a:lnTo>
                    <a:pt x="364" y="329"/>
                  </a:lnTo>
                  <a:lnTo>
                    <a:pt x="361" y="330"/>
                  </a:lnTo>
                  <a:lnTo>
                    <a:pt x="357" y="332"/>
                  </a:lnTo>
                  <a:lnTo>
                    <a:pt x="355" y="332"/>
                  </a:lnTo>
                  <a:lnTo>
                    <a:pt x="354" y="333"/>
                  </a:lnTo>
                  <a:lnTo>
                    <a:pt x="353" y="334"/>
                  </a:lnTo>
                  <a:lnTo>
                    <a:pt x="353" y="334"/>
                  </a:lnTo>
                  <a:lnTo>
                    <a:pt x="352" y="335"/>
                  </a:lnTo>
                  <a:lnTo>
                    <a:pt x="352" y="335"/>
                  </a:lnTo>
                  <a:lnTo>
                    <a:pt x="352" y="336"/>
                  </a:lnTo>
                  <a:lnTo>
                    <a:pt x="352" y="336"/>
                  </a:lnTo>
                  <a:lnTo>
                    <a:pt x="353" y="336"/>
                  </a:lnTo>
                  <a:lnTo>
                    <a:pt x="353" y="337"/>
                  </a:lnTo>
                  <a:lnTo>
                    <a:pt x="354" y="337"/>
                  </a:lnTo>
                  <a:lnTo>
                    <a:pt x="356" y="338"/>
                  </a:lnTo>
                  <a:lnTo>
                    <a:pt x="357" y="339"/>
                  </a:lnTo>
                  <a:lnTo>
                    <a:pt x="358" y="340"/>
                  </a:lnTo>
                  <a:lnTo>
                    <a:pt x="359" y="340"/>
                  </a:lnTo>
                  <a:lnTo>
                    <a:pt x="361" y="342"/>
                  </a:lnTo>
                  <a:lnTo>
                    <a:pt x="364" y="345"/>
                  </a:lnTo>
                  <a:lnTo>
                    <a:pt x="367" y="349"/>
                  </a:lnTo>
                  <a:lnTo>
                    <a:pt x="369" y="351"/>
                  </a:lnTo>
                  <a:lnTo>
                    <a:pt x="370" y="351"/>
                  </a:lnTo>
                  <a:lnTo>
                    <a:pt x="370" y="352"/>
                  </a:lnTo>
                  <a:lnTo>
                    <a:pt x="370" y="353"/>
                  </a:lnTo>
                  <a:lnTo>
                    <a:pt x="370" y="353"/>
                  </a:lnTo>
                  <a:lnTo>
                    <a:pt x="370" y="354"/>
                  </a:lnTo>
                  <a:lnTo>
                    <a:pt x="370" y="355"/>
                  </a:lnTo>
                  <a:lnTo>
                    <a:pt x="369" y="355"/>
                  </a:lnTo>
                  <a:lnTo>
                    <a:pt x="368" y="356"/>
                  </a:lnTo>
                  <a:lnTo>
                    <a:pt x="365" y="358"/>
                  </a:lnTo>
                  <a:lnTo>
                    <a:pt x="364" y="359"/>
                  </a:lnTo>
                  <a:lnTo>
                    <a:pt x="364" y="359"/>
                  </a:lnTo>
                  <a:lnTo>
                    <a:pt x="363" y="360"/>
                  </a:lnTo>
                  <a:lnTo>
                    <a:pt x="362" y="361"/>
                  </a:lnTo>
                  <a:lnTo>
                    <a:pt x="361" y="362"/>
                  </a:lnTo>
                  <a:lnTo>
                    <a:pt x="361" y="364"/>
                  </a:lnTo>
                  <a:lnTo>
                    <a:pt x="361" y="364"/>
                  </a:lnTo>
                  <a:lnTo>
                    <a:pt x="361" y="365"/>
                  </a:lnTo>
                  <a:lnTo>
                    <a:pt x="361" y="365"/>
                  </a:lnTo>
                  <a:lnTo>
                    <a:pt x="361" y="366"/>
                  </a:lnTo>
                  <a:lnTo>
                    <a:pt x="362" y="367"/>
                  </a:lnTo>
                  <a:lnTo>
                    <a:pt x="364" y="370"/>
                  </a:lnTo>
                  <a:lnTo>
                    <a:pt x="365" y="371"/>
                  </a:lnTo>
                  <a:lnTo>
                    <a:pt x="365" y="372"/>
                  </a:lnTo>
                  <a:lnTo>
                    <a:pt x="367" y="376"/>
                  </a:lnTo>
                  <a:lnTo>
                    <a:pt x="368" y="377"/>
                  </a:lnTo>
                  <a:lnTo>
                    <a:pt x="369" y="379"/>
                  </a:lnTo>
                  <a:lnTo>
                    <a:pt x="370" y="380"/>
                  </a:lnTo>
                  <a:lnTo>
                    <a:pt x="371" y="382"/>
                  </a:lnTo>
                  <a:lnTo>
                    <a:pt x="373" y="384"/>
                  </a:lnTo>
                  <a:lnTo>
                    <a:pt x="375" y="386"/>
                  </a:lnTo>
                  <a:lnTo>
                    <a:pt x="380" y="389"/>
                  </a:lnTo>
                  <a:lnTo>
                    <a:pt x="381" y="390"/>
                  </a:lnTo>
                  <a:lnTo>
                    <a:pt x="381" y="391"/>
                  </a:lnTo>
                  <a:lnTo>
                    <a:pt x="382" y="392"/>
                  </a:lnTo>
                  <a:lnTo>
                    <a:pt x="382" y="393"/>
                  </a:lnTo>
                  <a:lnTo>
                    <a:pt x="382" y="394"/>
                  </a:lnTo>
                  <a:lnTo>
                    <a:pt x="382" y="395"/>
                  </a:lnTo>
                  <a:lnTo>
                    <a:pt x="382" y="396"/>
                  </a:lnTo>
                  <a:lnTo>
                    <a:pt x="382" y="397"/>
                  </a:lnTo>
                  <a:lnTo>
                    <a:pt x="381" y="399"/>
                  </a:lnTo>
                  <a:lnTo>
                    <a:pt x="381" y="400"/>
                  </a:lnTo>
                  <a:lnTo>
                    <a:pt x="380" y="401"/>
                  </a:lnTo>
                  <a:lnTo>
                    <a:pt x="380" y="402"/>
                  </a:lnTo>
                  <a:lnTo>
                    <a:pt x="380" y="402"/>
                  </a:lnTo>
                  <a:lnTo>
                    <a:pt x="381" y="403"/>
                  </a:lnTo>
                  <a:lnTo>
                    <a:pt x="381" y="404"/>
                  </a:lnTo>
                  <a:lnTo>
                    <a:pt x="381" y="405"/>
                  </a:lnTo>
                  <a:lnTo>
                    <a:pt x="382" y="405"/>
                  </a:lnTo>
                  <a:lnTo>
                    <a:pt x="383" y="406"/>
                  </a:lnTo>
                  <a:lnTo>
                    <a:pt x="384" y="407"/>
                  </a:lnTo>
                  <a:lnTo>
                    <a:pt x="385" y="408"/>
                  </a:lnTo>
                  <a:lnTo>
                    <a:pt x="386" y="408"/>
                  </a:lnTo>
                  <a:lnTo>
                    <a:pt x="387" y="409"/>
                  </a:lnTo>
                  <a:lnTo>
                    <a:pt x="390" y="410"/>
                  </a:lnTo>
                  <a:lnTo>
                    <a:pt x="391" y="411"/>
                  </a:lnTo>
                  <a:lnTo>
                    <a:pt x="392" y="412"/>
                  </a:lnTo>
                  <a:lnTo>
                    <a:pt x="392" y="412"/>
                  </a:lnTo>
                  <a:lnTo>
                    <a:pt x="393" y="413"/>
                  </a:lnTo>
                  <a:lnTo>
                    <a:pt x="393" y="413"/>
                  </a:lnTo>
                  <a:lnTo>
                    <a:pt x="393" y="414"/>
                  </a:lnTo>
                  <a:lnTo>
                    <a:pt x="393" y="415"/>
                  </a:lnTo>
                  <a:lnTo>
                    <a:pt x="393" y="416"/>
                  </a:lnTo>
                  <a:lnTo>
                    <a:pt x="393" y="417"/>
                  </a:lnTo>
                  <a:lnTo>
                    <a:pt x="393" y="420"/>
                  </a:lnTo>
                  <a:lnTo>
                    <a:pt x="393" y="421"/>
                  </a:lnTo>
                  <a:lnTo>
                    <a:pt x="393" y="421"/>
                  </a:lnTo>
                  <a:lnTo>
                    <a:pt x="393" y="422"/>
                  </a:lnTo>
                  <a:lnTo>
                    <a:pt x="394" y="423"/>
                  </a:lnTo>
                  <a:lnTo>
                    <a:pt x="394" y="423"/>
                  </a:lnTo>
                  <a:lnTo>
                    <a:pt x="394" y="424"/>
                  </a:lnTo>
                  <a:lnTo>
                    <a:pt x="394" y="424"/>
                  </a:lnTo>
                  <a:lnTo>
                    <a:pt x="394" y="425"/>
                  </a:lnTo>
                  <a:lnTo>
                    <a:pt x="394" y="426"/>
                  </a:lnTo>
                  <a:lnTo>
                    <a:pt x="393" y="428"/>
                  </a:lnTo>
                  <a:lnTo>
                    <a:pt x="393" y="429"/>
                  </a:lnTo>
                  <a:lnTo>
                    <a:pt x="393" y="431"/>
                  </a:lnTo>
                  <a:lnTo>
                    <a:pt x="393" y="431"/>
                  </a:lnTo>
                  <a:lnTo>
                    <a:pt x="393" y="432"/>
                  </a:lnTo>
                  <a:lnTo>
                    <a:pt x="394" y="433"/>
                  </a:lnTo>
                  <a:lnTo>
                    <a:pt x="394" y="434"/>
                  </a:lnTo>
                  <a:lnTo>
                    <a:pt x="395" y="434"/>
                  </a:lnTo>
                  <a:lnTo>
                    <a:pt x="395" y="435"/>
                  </a:lnTo>
                  <a:lnTo>
                    <a:pt x="396" y="436"/>
                  </a:lnTo>
                  <a:lnTo>
                    <a:pt x="396" y="436"/>
                  </a:lnTo>
                  <a:lnTo>
                    <a:pt x="397" y="437"/>
                  </a:lnTo>
                  <a:lnTo>
                    <a:pt x="398" y="437"/>
                  </a:lnTo>
                  <a:lnTo>
                    <a:pt x="399" y="437"/>
                  </a:lnTo>
                  <a:lnTo>
                    <a:pt x="400" y="438"/>
                  </a:lnTo>
                  <a:lnTo>
                    <a:pt x="402" y="438"/>
                  </a:lnTo>
                  <a:lnTo>
                    <a:pt x="404" y="438"/>
                  </a:lnTo>
                  <a:lnTo>
                    <a:pt x="409" y="439"/>
                  </a:lnTo>
                  <a:lnTo>
                    <a:pt x="411" y="439"/>
                  </a:lnTo>
                  <a:lnTo>
                    <a:pt x="414" y="439"/>
                  </a:lnTo>
                  <a:lnTo>
                    <a:pt x="415" y="439"/>
                  </a:lnTo>
                  <a:lnTo>
                    <a:pt x="416" y="438"/>
                  </a:lnTo>
                  <a:lnTo>
                    <a:pt x="416" y="438"/>
                  </a:lnTo>
                  <a:lnTo>
                    <a:pt x="417" y="438"/>
                  </a:lnTo>
                  <a:lnTo>
                    <a:pt x="417" y="437"/>
                  </a:lnTo>
                  <a:lnTo>
                    <a:pt x="417" y="437"/>
                  </a:lnTo>
                  <a:lnTo>
                    <a:pt x="418" y="436"/>
                  </a:lnTo>
                  <a:lnTo>
                    <a:pt x="420" y="433"/>
                  </a:lnTo>
                  <a:lnTo>
                    <a:pt x="421" y="431"/>
                  </a:lnTo>
                  <a:lnTo>
                    <a:pt x="421" y="431"/>
                  </a:lnTo>
                  <a:lnTo>
                    <a:pt x="422" y="430"/>
                  </a:lnTo>
                  <a:lnTo>
                    <a:pt x="423" y="429"/>
                  </a:lnTo>
                  <a:lnTo>
                    <a:pt x="423" y="429"/>
                  </a:lnTo>
                  <a:lnTo>
                    <a:pt x="424" y="428"/>
                  </a:lnTo>
                  <a:lnTo>
                    <a:pt x="425" y="428"/>
                  </a:lnTo>
                  <a:lnTo>
                    <a:pt x="430" y="427"/>
                  </a:lnTo>
                  <a:lnTo>
                    <a:pt x="432" y="426"/>
                  </a:lnTo>
                  <a:lnTo>
                    <a:pt x="433" y="426"/>
                  </a:lnTo>
                  <a:lnTo>
                    <a:pt x="436" y="425"/>
                  </a:lnTo>
                  <a:lnTo>
                    <a:pt x="440" y="424"/>
                  </a:lnTo>
                  <a:lnTo>
                    <a:pt x="443" y="423"/>
                  </a:lnTo>
                  <a:lnTo>
                    <a:pt x="444" y="422"/>
                  </a:lnTo>
                  <a:lnTo>
                    <a:pt x="445" y="422"/>
                  </a:lnTo>
                  <a:lnTo>
                    <a:pt x="446" y="421"/>
                  </a:lnTo>
                  <a:lnTo>
                    <a:pt x="447" y="420"/>
                  </a:lnTo>
                  <a:lnTo>
                    <a:pt x="455" y="414"/>
                  </a:lnTo>
                  <a:lnTo>
                    <a:pt x="458" y="412"/>
                  </a:lnTo>
                  <a:lnTo>
                    <a:pt x="459" y="411"/>
                  </a:lnTo>
                  <a:lnTo>
                    <a:pt x="460" y="410"/>
                  </a:lnTo>
                  <a:lnTo>
                    <a:pt x="462" y="409"/>
                  </a:lnTo>
                  <a:lnTo>
                    <a:pt x="464" y="409"/>
                  </a:lnTo>
                  <a:lnTo>
                    <a:pt x="467" y="408"/>
                  </a:lnTo>
                  <a:lnTo>
                    <a:pt x="468" y="407"/>
                  </a:lnTo>
                  <a:lnTo>
                    <a:pt x="469" y="407"/>
                  </a:lnTo>
                  <a:lnTo>
                    <a:pt x="471" y="406"/>
                  </a:lnTo>
                  <a:lnTo>
                    <a:pt x="472" y="405"/>
                  </a:lnTo>
                  <a:lnTo>
                    <a:pt x="473" y="404"/>
                  </a:lnTo>
                  <a:lnTo>
                    <a:pt x="475" y="402"/>
                  </a:lnTo>
                  <a:lnTo>
                    <a:pt x="476" y="401"/>
                  </a:lnTo>
                  <a:lnTo>
                    <a:pt x="476" y="401"/>
                  </a:lnTo>
                  <a:lnTo>
                    <a:pt x="477" y="400"/>
                  </a:lnTo>
                  <a:lnTo>
                    <a:pt x="478" y="400"/>
                  </a:lnTo>
                  <a:lnTo>
                    <a:pt x="479" y="399"/>
                  </a:lnTo>
                  <a:lnTo>
                    <a:pt x="480" y="399"/>
                  </a:lnTo>
                  <a:lnTo>
                    <a:pt x="481" y="399"/>
                  </a:lnTo>
                  <a:lnTo>
                    <a:pt x="485" y="398"/>
                  </a:lnTo>
                  <a:lnTo>
                    <a:pt x="487" y="398"/>
                  </a:lnTo>
                  <a:lnTo>
                    <a:pt x="488" y="398"/>
                  </a:lnTo>
                  <a:lnTo>
                    <a:pt x="492" y="398"/>
                  </a:lnTo>
                  <a:lnTo>
                    <a:pt x="495" y="398"/>
                  </a:lnTo>
                  <a:lnTo>
                    <a:pt x="496" y="398"/>
                  </a:lnTo>
                  <a:lnTo>
                    <a:pt x="497" y="398"/>
                  </a:lnTo>
                  <a:lnTo>
                    <a:pt x="498" y="398"/>
                  </a:lnTo>
                  <a:lnTo>
                    <a:pt x="500" y="399"/>
                  </a:lnTo>
                  <a:lnTo>
                    <a:pt x="502" y="399"/>
                  </a:lnTo>
                  <a:lnTo>
                    <a:pt x="503" y="400"/>
                  </a:lnTo>
                  <a:lnTo>
                    <a:pt x="505" y="401"/>
                  </a:lnTo>
                  <a:lnTo>
                    <a:pt x="508" y="403"/>
                  </a:lnTo>
                  <a:lnTo>
                    <a:pt x="510" y="404"/>
                  </a:lnTo>
                  <a:lnTo>
                    <a:pt x="511" y="405"/>
                  </a:lnTo>
                  <a:lnTo>
                    <a:pt x="512" y="405"/>
                  </a:lnTo>
                  <a:lnTo>
                    <a:pt x="514" y="406"/>
                  </a:lnTo>
                  <a:lnTo>
                    <a:pt x="515" y="406"/>
                  </a:lnTo>
                  <a:lnTo>
                    <a:pt x="517" y="406"/>
                  </a:lnTo>
                  <a:lnTo>
                    <a:pt x="519" y="406"/>
                  </a:lnTo>
                  <a:lnTo>
                    <a:pt x="520" y="406"/>
                  </a:lnTo>
                  <a:lnTo>
                    <a:pt x="521" y="406"/>
                  </a:lnTo>
                  <a:lnTo>
                    <a:pt x="522" y="406"/>
                  </a:lnTo>
                  <a:lnTo>
                    <a:pt x="522" y="405"/>
                  </a:lnTo>
                  <a:lnTo>
                    <a:pt x="523" y="405"/>
                  </a:lnTo>
                  <a:lnTo>
                    <a:pt x="525" y="403"/>
                  </a:lnTo>
                  <a:lnTo>
                    <a:pt x="528" y="401"/>
                  </a:lnTo>
                  <a:lnTo>
                    <a:pt x="529" y="400"/>
                  </a:lnTo>
                  <a:lnTo>
                    <a:pt x="530" y="399"/>
                  </a:lnTo>
                  <a:lnTo>
                    <a:pt x="531" y="398"/>
                  </a:lnTo>
                  <a:lnTo>
                    <a:pt x="531" y="396"/>
                  </a:lnTo>
                  <a:lnTo>
                    <a:pt x="532" y="395"/>
                  </a:lnTo>
                  <a:lnTo>
                    <a:pt x="532" y="394"/>
                  </a:lnTo>
                  <a:lnTo>
                    <a:pt x="532" y="393"/>
                  </a:lnTo>
                  <a:lnTo>
                    <a:pt x="532" y="390"/>
                  </a:lnTo>
                  <a:lnTo>
                    <a:pt x="531" y="385"/>
                  </a:lnTo>
                  <a:lnTo>
                    <a:pt x="530" y="381"/>
                  </a:lnTo>
                  <a:lnTo>
                    <a:pt x="530" y="380"/>
                  </a:lnTo>
                  <a:lnTo>
                    <a:pt x="530" y="380"/>
                  </a:lnTo>
                  <a:lnTo>
                    <a:pt x="530" y="379"/>
                  </a:lnTo>
                  <a:lnTo>
                    <a:pt x="529" y="378"/>
                  </a:lnTo>
                  <a:lnTo>
                    <a:pt x="529" y="377"/>
                  </a:lnTo>
                  <a:lnTo>
                    <a:pt x="528" y="376"/>
                  </a:lnTo>
                  <a:lnTo>
                    <a:pt x="526" y="375"/>
                  </a:lnTo>
                  <a:lnTo>
                    <a:pt x="526" y="374"/>
                  </a:lnTo>
                  <a:lnTo>
                    <a:pt x="526" y="374"/>
                  </a:lnTo>
                  <a:lnTo>
                    <a:pt x="526" y="373"/>
                  </a:lnTo>
                  <a:lnTo>
                    <a:pt x="525" y="372"/>
                  </a:lnTo>
                  <a:lnTo>
                    <a:pt x="525" y="371"/>
                  </a:lnTo>
                  <a:lnTo>
                    <a:pt x="526" y="370"/>
                  </a:lnTo>
                  <a:lnTo>
                    <a:pt x="526" y="369"/>
                  </a:lnTo>
                  <a:lnTo>
                    <a:pt x="526" y="369"/>
                  </a:lnTo>
                  <a:lnTo>
                    <a:pt x="527" y="368"/>
                  </a:lnTo>
                  <a:lnTo>
                    <a:pt x="528" y="367"/>
                  </a:lnTo>
                  <a:lnTo>
                    <a:pt x="529" y="366"/>
                  </a:lnTo>
                  <a:lnTo>
                    <a:pt x="530" y="365"/>
                  </a:lnTo>
                  <a:lnTo>
                    <a:pt x="531" y="365"/>
                  </a:lnTo>
                  <a:lnTo>
                    <a:pt x="538" y="361"/>
                  </a:lnTo>
                  <a:lnTo>
                    <a:pt x="541" y="359"/>
                  </a:lnTo>
                  <a:lnTo>
                    <a:pt x="542" y="358"/>
                  </a:lnTo>
                  <a:lnTo>
                    <a:pt x="543" y="357"/>
                  </a:lnTo>
                  <a:lnTo>
                    <a:pt x="544" y="356"/>
                  </a:lnTo>
                  <a:lnTo>
                    <a:pt x="545" y="356"/>
                  </a:lnTo>
                  <a:lnTo>
                    <a:pt x="545" y="355"/>
                  </a:lnTo>
                  <a:lnTo>
                    <a:pt x="546" y="354"/>
                  </a:lnTo>
                  <a:lnTo>
                    <a:pt x="547" y="352"/>
                  </a:lnTo>
                  <a:lnTo>
                    <a:pt x="547" y="351"/>
                  </a:lnTo>
                  <a:lnTo>
                    <a:pt x="547" y="350"/>
                  </a:lnTo>
                  <a:lnTo>
                    <a:pt x="547" y="349"/>
                  </a:lnTo>
                  <a:lnTo>
                    <a:pt x="547" y="349"/>
                  </a:lnTo>
                  <a:lnTo>
                    <a:pt x="547" y="347"/>
                  </a:lnTo>
                  <a:lnTo>
                    <a:pt x="546" y="346"/>
                  </a:lnTo>
                  <a:lnTo>
                    <a:pt x="545" y="345"/>
                  </a:lnTo>
                  <a:lnTo>
                    <a:pt x="545" y="344"/>
                  </a:lnTo>
                  <a:lnTo>
                    <a:pt x="543" y="342"/>
                  </a:lnTo>
                  <a:lnTo>
                    <a:pt x="542" y="341"/>
                  </a:lnTo>
                  <a:lnTo>
                    <a:pt x="541" y="341"/>
                  </a:lnTo>
                  <a:lnTo>
                    <a:pt x="540" y="340"/>
                  </a:lnTo>
                  <a:lnTo>
                    <a:pt x="535" y="336"/>
                  </a:lnTo>
                  <a:lnTo>
                    <a:pt x="534" y="335"/>
                  </a:lnTo>
                  <a:lnTo>
                    <a:pt x="534" y="334"/>
                  </a:lnTo>
                  <a:lnTo>
                    <a:pt x="533" y="334"/>
                  </a:lnTo>
                  <a:lnTo>
                    <a:pt x="532" y="333"/>
                  </a:lnTo>
                  <a:lnTo>
                    <a:pt x="530" y="330"/>
                  </a:lnTo>
                  <a:lnTo>
                    <a:pt x="529" y="329"/>
                  </a:lnTo>
                  <a:lnTo>
                    <a:pt x="528" y="328"/>
                  </a:lnTo>
                  <a:lnTo>
                    <a:pt x="527" y="327"/>
                  </a:lnTo>
                  <a:lnTo>
                    <a:pt x="526" y="326"/>
                  </a:lnTo>
                  <a:lnTo>
                    <a:pt x="525" y="325"/>
                  </a:lnTo>
                  <a:lnTo>
                    <a:pt x="520" y="323"/>
                  </a:lnTo>
                  <a:lnTo>
                    <a:pt x="518" y="322"/>
                  </a:lnTo>
                  <a:lnTo>
                    <a:pt x="513" y="320"/>
                  </a:lnTo>
                  <a:lnTo>
                    <a:pt x="511" y="320"/>
                  </a:lnTo>
                  <a:lnTo>
                    <a:pt x="510" y="319"/>
                  </a:lnTo>
                  <a:lnTo>
                    <a:pt x="509" y="319"/>
                  </a:lnTo>
                  <a:lnTo>
                    <a:pt x="508" y="318"/>
                  </a:lnTo>
                  <a:lnTo>
                    <a:pt x="507" y="317"/>
                  </a:lnTo>
                  <a:lnTo>
                    <a:pt x="506" y="316"/>
                  </a:lnTo>
                  <a:lnTo>
                    <a:pt x="505" y="315"/>
                  </a:lnTo>
                  <a:lnTo>
                    <a:pt x="504" y="314"/>
                  </a:lnTo>
                  <a:lnTo>
                    <a:pt x="504" y="313"/>
                  </a:lnTo>
                  <a:lnTo>
                    <a:pt x="503" y="312"/>
                  </a:lnTo>
                  <a:lnTo>
                    <a:pt x="502" y="308"/>
                  </a:lnTo>
                  <a:lnTo>
                    <a:pt x="501" y="307"/>
                  </a:lnTo>
                  <a:lnTo>
                    <a:pt x="501" y="307"/>
                  </a:lnTo>
                  <a:lnTo>
                    <a:pt x="500" y="306"/>
                  </a:lnTo>
                  <a:lnTo>
                    <a:pt x="499" y="306"/>
                  </a:lnTo>
                  <a:lnTo>
                    <a:pt x="498" y="306"/>
                  </a:lnTo>
                  <a:lnTo>
                    <a:pt x="495" y="305"/>
                  </a:lnTo>
                  <a:lnTo>
                    <a:pt x="494" y="304"/>
                  </a:lnTo>
                  <a:lnTo>
                    <a:pt x="492" y="304"/>
                  </a:lnTo>
                  <a:lnTo>
                    <a:pt x="491" y="303"/>
                  </a:lnTo>
                  <a:lnTo>
                    <a:pt x="487" y="299"/>
                  </a:lnTo>
                  <a:lnTo>
                    <a:pt x="484" y="298"/>
                  </a:lnTo>
                  <a:lnTo>
                    <a:pt x="481" y="295"/>
                  </a:lnTo>
                  <a:lnTo>
                    <a:pt x="480" y="295"/>
                  </a:lnTo>
                  <a:lnTo>
                    <a:pt x="479" y="294"/>
                  </a:lnTo>
                  <a:lnTo>
                    <a:pt x="478" y="293"/>
                  </a:lnTo>
                  <a:lnTo>
                    <a:pt x="478" y="293"/>
                  </a:lnTo>
                  <a:lnTo>
                    <a:pt x="477" y="292"/>
                  </a:lnTo>
                  <a:lnTo>
                    <a:pt x="477" y="291"/>
                  </a:lnTo>
                  <a:lnTo>
                    <a:pt x="477" y="290"/>
                  </a:lnTo>
                  <a:lnTo>
                    <a:pt x="477" y="290"/>
                  </a:lnTo>
                  <a:lnTo>
                    <a:pt x="477" y="290"/>
                  </a:lnTo>
                  <a:lnTo>
                    <a:pt x="477" y="289"/>
                  </a:lnTo>
                  <a:lnTo>
                    <a:pt x="476" y="289"/>
                  </a:lnTo>
                  <a:lnTo>
                    <a:pt x="475" y="289"/>
                  </a:lnTo>
                  <a:lnTo>
                    <a:pt x="475" y="289"/>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20" name="Freeform 226">
              <a:extLst>
                <a:ext uri="{FF2B5EF4-FFF2-40B4-BE49-F238E27FC236}">
                  <a16:creationId xmlns:a16="http://schemas.microsoft.com/office/drawing/2014/main" id="{4E19E593-515E-4AC6-B5EC-DAEDF054AA99}"/>
                </a:ext>
              </a:extLst>
            </p:cNvPr>
            <p:cNvSpPr>
              <a:spLocks/>
            </p:cNvSpPr>
            <p:nvPr/>
          </p:nvSpPr>
          <p:spPr bwMode="auto">
            <a:xfrm>
              <a:off x="3557" y="1886"/>
              <a:ext cx="622" cy="726"/>
            </a:xfrm>
            <a:custGeom>
              <a:avLst/>
              <a:gdLst>
                <a:gd name="T0" fmla="*/ 382 w 622"/>
                <a:gd name="T1" fmla="*/ 15 h 726"/>
                <a:gd name="T2" fmla="*/ 401 w 622"/>
                <a:gd name="T3" fmla="*/ 14 h 726"/>
                <a:gd name="T4" fmla="*/ 434 w 622"/>
                <a:gd name="T5" fmla="*/ 42 h 726"/>
                <a:gd name="T6" fmla="*/ 459 w 622"/>
                <a:gd name="T7" fmla="*/ 64 h 726"/>
                <a:gd name="T8" fmla="*/ 455 w 622"/>
                <a:gd name="T9" fmla="*/ 93 h 726"/>
                <a:gd name="T10" fmla="*/ 463 w 622"/>
                <a:gd name="T11" fmla="*/ 127 h 726"/>
                <a:gd name="T12" fmla="*/ 450 w 622"/>
                <a:gd name="T13" fmla="*/ 153 h 726"/>
                <a:gd name="T14" fmla="*/ 451 w 622"/>
                <a:gd name="T15" fmla="*/ 173 h 726"/>
                <a:gd name="T16" fmla="*/ 471 w 622"/>
                <a:gd name="T17" fmla="*/ 182 h 726"/>
                <a:gd name="T18" fmla="*/ 486 w 622"/>
                <a:gd name="T19" fmla="*/ 204 h 726"/>
                <a:gd name="T20" fmla="*/ 499 w 622"/>
                <a:gd name="T21" fmla="*/ 216 h 726"/>
                <a:gd name="T22" fmla="*/ 544 w 622"/>
                <a:gd name="T23" fmla="*/ 212 h 726"/>
                <a:gd name="T24" fmla="*/ 557 w 622"/>
                <a:gd name="T25" fmla="*/ 230 h 726"/>
                <a:gd name="T26" fmla="*/ 563 w 622"/>
                <a:gd name="T27" fmla="*/ 267 h 726"/>
                <a:gd name="T28" fmla="*/ 553 w 622"/>
                <a:gd name="T29" fmla="*/ 294 h 726"/>
                <a:gd name="T30" fmla="*/ 558 w 622"/>
                <a:gd name="T31" fmla="*/ 312 h 726"/>
                <a:gd name="T32" fmla="*/ 583 w 622"/>
                <a:gd name="T33" fmla="*/ 326 h 726"/>
                <a:gd name="T34" fmla="*/ 572 w 622"/>
                <a:gd name="T35" fmla="*/ 339 h 726"/>
                <a:gd name="T36" fmla="*/ 572 w 622"/>
                <a:gd name="T37" fmla="*/ 350 h 726"/>
                <a:gd name="T38" fmla="*/ 562 w 622"/>
                <a:gd name="T39" fmla="*/ 369 h 726"/>
                <a:gd name="T40" fmla="*/ 556 w 622"/>
                <a:gd name="T41" fmla="*/ 379 h 726"/>
                <a:gd name="T42" fmla="*/ 572 w 622"/>
                <a:gd name="T43" fmla="*/ 393 h 726"/>
                <a:gd name="T44" fmla="*/ 592 w 622"/>
                <a:gd name="T45" fmla="*/ 402 h 726"/>
                <a:gd name="T46" fmla="*/ 601 w 622"/>
                <a:gd name="T47" fmla="*/ 418 h 726"/>
                <a:gd name="T48" fmla="*/ 621 w 622"/>
                <a:gd name="T49" fmla="*/ 438 h 726"/>
                <a:gd name="T50" fmla="*/ 615 w 622"/>
                <a:gd name="T51" fmla="*/ 469 h 726"/>
                <a:gd name="T52" fmla="*/ 605 w 622"/>
                <a:gd name="T53" fmla="*/ 500 h 726"/>
                <a:gd name="T54" fmla="*/ 581 w 622"/>
                <a:gd name="T55" fmla="*/ 514 h 726"/>
                <a:gd name="T56" fmla="*/ 581 w 622"/>
                <a:gd name="T57" fmla="*/ 533 h 726"/>
                <a:gd name="T58" fmla="*/ 563 w 622"/>
                <a:gd name="T59" fmla="*/ 539 h 726"/>
                <a:gd name="T60" fmla="*/ 537 w 622"/>
                <a:gd name="T61" fmla="*/ 556 h 726"/>
                <a:gd name="T62" fmla="*/ 506 w 622"/>
                <a:gd name="T63" fmla="*/ 565 h 726"/>
                <a:gd name="T64" fmla="*/ 492 w 622"/>
                <a:gd name="T65" fmla="*/ 574 h 726"/>
                <a:gd name="T66" fmla="*/ 475 w 622"/>
                <a:gd name="T67" fmla="*/ 610 h 726"/>
                <a:gd name="T68" fmla="*/ 496 w 622"/>
                <a:gd name="T69" fmla="*/ 629 h 726"/>
                <a:gd name="T70" fmla="*/ 500 w 622"/>
                <a:gd name="T71" fmla="*/ 651 h 726"/>
                <a:gd name="T72" fmla="*/ 477 w 622"/>
                <a:gd name="T73" fmla="*/ 658 h 726"/>
                <a:gd name="T74" fmla="*/ 465 w 622"/>
                <a:gd name="T75" fmla="*/ 671 h 726"/>
                <a:gd name="T76" fmla="*/ 436 w 622"/>
                <a:gd name="T77" fmla="*/ 667 h 726"/>
                <a:gd name="T78" fmla="*/ 396 w 622"/>
                <a:gd name="T79" fmla="*/ 665 h 726"/>
                <a:gd name="T80" fmla="*/ 390 w 622"/>
                <a:gd name="T81" fmla="*/ 677 h 726"/>
                <a:gd name="T82" fmla="*/ 373 w 622"/>
                <a:gd name="T83" fmla="*/ 688 h 726"/>
                <a:gd name="T84" fmla="*/ 360 w 622"/>
                <a:gd name="T85" fmla="*/ 702 h 726"/>
                <a:gd name="T86" fmla="*/ 343 w 622"/>
                <a:gd name="T87" fmla="*/ 677 h 726"/>
                <a:gd name="T88" fmla="*/ 326 w 622"/>
                <a:gd name="T89" fmla="*/ 676 h 726"/>
                <a:gd name="T90" fmla="*/ 296 w 622"/>
                <a:gd name="T91" fmla="*/ 659 h 726"/>
                <a:gd name="T92" fmla="*/ 282 w 622"/>
                <a:gd name="T93" fmla="*/ 679 h 726"/>
                <a:gd name="T94" fmla="*/ 279 w 622"/>
                <a:gd name="T95" fmla="*/ 703 h 726"/>
                <a:gd name="T96" fmla="*/ 248 w 622"/>
                <a:gd name="T97" fmla="*/ 726 h 726"/>
                <a:gd name="T98" fmla="*/ 224 w 622"/>
                <a:gd name="T99" fmla="*/ 719 h 726"/>
                <a:gd name="T100" fmla="*/ 220 w 622"/>
                <a:gd name="T101" fmla="*/ 708 h 726"/>
                <a:gd name="T102" fmla="*/ 185 w 622"/>
                <a:gd name="T103" fmla="*/ 706 h 726"/>
                <a:gd name="T104" fmla="*/ 160 w 622"/>
                <a:gd name="T105" fmla="*/ 704 h 726"/>
                <a:gd name="T106" fmla="*/ 145 w 622"/>
                <a:gd name="T107" fmla="*/ 705 h 726"/>
                <a:gd name="T108" fmla="*/ 127 w 622"/>
                <a:gd name="T109" fmla="*/ 713 h 726"/>
                <a:gd name="T110" fmla="*/ 108 w 622"/>
                <a:gd name="T111" fmla="*/ 704 h 726"/>
                <a:gd name="T112" fmla="*/ 86 w 622"/>
                <a:gd name="T113" fmla="*/ 690 h 726"/>
                <a:gd name="T114" fmla="*/ 62 w 622"/>
                <a:gd name="T115" fmla="*/ 706 h 726"/>
                <a:gd name="T116" fmla="*/ 22 w 622"/>
                <a:gd name="T117" fmla="*/ 711 h 726"/>
                <a:gd name="T118" fmla="*/ 1 w 622"/>
                <a:gd name="T119" fmla="*/ 706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2" h="726">
                  <a:moveTo>
                    <a:pt x="363" y="0"/>
                  </a:moveTo>
                  <a:lnTo>
                    <a:pt x="364" y="1"/>
                  </a:lnTo>
                  <a:lnTo>
                    <a:pt x="365" y="1"/>
                  </a:lnTo>
                  <a:lnTo>
                    <a:pt x="366" y="2"/>
                  </a:lnTo>
                  <a:lnTo>
                    <a:pt x="366" y="2"/>
                  </a:lnTo>
                  <a:lnTo>
                    <a:pt x="369" y="5"/>
                  </a:lnTo>
                  <a:lnTo>
                    <a:pt x="370" y="6"/>
                  </a:lnTo>
                  <a:lnTo>
                    <a:pt x="372" y="7"/>
                  </a:lnTo>
                  <a:lnTo>
                    <a:pt x="375" y="9"/>
                  </a:lnTo>
                  <a:lnTo>
                    <a:pt x="376" y="10"/>
                  </a:lnTo>
                  <a:lnTo>
                    <a:pt x="377" y="11"/>
                  </a:lnTo>
                  <a:lnTo>
                    <a:pt x="378" y="13"/>
                  </a:lnTo>
                  <a:lnTo>
                    <a:pt x="378" y="13"/>
                  </a:lnTo>
                  <a:lnTo>
                    <a:pt x="379" y="14"/>
                  </a:lnTo>
                  <a:lnTo>
                    <a:pt x="380" y="14"/>
                  </a:lnTo>
                  <a:lnTo>
                    <a:pt x="381" y="15"/>
                  </a:lnTo>
                  <a:lnTo>
                    <a:pt x="382" y="15"/>
                  </a:lnTo>
                  <a:lnTo>
                    <a:pt x="382" y="15"/>
                  </a:lnTo>
                  <a:lnTo>
                    <a:pt x="383" y="14"/>
                  </a:lnTo>
                  <a:lnTo>
                    <a:pt x="384" y="14"/>
                  </a:lnTo>
                  <a:lnTo>
                    <a:pt x="384" y="14"/>
                  </a:lnTo>
                  <a:lnTo>
                    <a:pt x="386" y="13"/>
                  </a:lnTo>
                  <a:lnTo>
                    <a:pt x="387" y="12"/>
                  </a:lnTo>
                  <a:lnTo>
                    <a:pt x="388" y="11"/>
                  </a:lnTo>
                  <a:lnTo>
                    <a:pt x="389" y="11"/>
                  </a:lnTo>
                  <a:lnTo>
                    <a:pt x="390" y="11"/>
                  </a:lnTo>
                  <a:lnTo>
                    <a:pt x="391" y="11"/>
                  </a:lnTo>
                  <a:lnTo>
                    <a:pt x="392" y="11"/>
                  </a:lnTo>
                  <a:lnTo>
                    <a:pt x="396" y="12"/>
                  </a:lnTo>
                  <a:lnTo>
                    <a:pt x="397" y="12"/>
                  </a:lnTo>
                  <a:lnTo>
                    <a:pt x="398" y="12"/>
                  </a:lnTo>
                  <a:lnTo>
                    <a:pt x="399" y="13"/>
                  </a:lnTo>
                  <a:lnTo>
                    <a:pt x="400" y="13"/>
                  </a:lnTo>
                  <a:lnTo>
                    <a:pt x="401" y="14"/>
                  </a:lnTo>
                  <a:lnTo>
                    <a:pt x="402" y="16"/>
                  </a:lnTo>
                  <a:lnTo>
                    <a:pt x="406" y="20"/>
                  </a:lnTo>
                  <a:lnTo>
                    <a:pt x="412" y="27"/>
                  </a:lnTo>
                  <a:lnTo>
                    <a:pt x="415" y="30"/>
                  </a:lnTo>
                  <a:lnTo>
                    <a:pt x="416" y="30"/>
                  </a:lnTo>
                  <a:lnTo>
                    <a:pt x="416" y="31"/>
                  </a:lnTo>
                  <a:lnTo>
                    <a:pt x="417" y="32"/>
                  </a:lnTo>
                  <a:lnTo>
                    <a:pt x="419" y="32"/>
                  </a:lnTo>
                  <a:lnTo>
                    <a:pt x="420" y="33"/>
                  </a:lnTo>
                  <a:lnTo>
                    <a:pt x="423" y="34"/>
                  </a:lnTo>
                  <a:lnTo>
                    <a:pt x="424" y="34"/>
                  </a:lnTo>
                  <a:lnTo>
                    <a:pt x="425" y="35"/>
                  </a:lnTo>
                  <a:lnTo>
                    <a:pt x="427" y="36"/>
                  </a:lnTo>
                  <a:lnTo>
                    <a:pt x="429" y="38"/>
                  </a:lnTo>
                  <a:lnTo>
                    <a:pt x="432" y="40"/>
                  </a:lnTo>
                  <a:lnTo>
                    <a:pt x="433" y="41"/>
                  </a:lnTo>
                  <a:lnTo>
                    <a:pt x="434" y="42"/>
                  </a:lnTo>
                  <a:lnTo>
                    <a:pt x="435" y="43"/>
                  </a:lnTo>
                  <a:lnTo>
                    <a:pt x="436" y="45"/>
                  </a:lnTo>
                  <a:lnTo>
                    <a:pt x="437" y="46"/>
                  </a:lnTo>
                  <a:lnTo>
                    <a:pt x="439" y="50"/>
                  </a:lnTo>
                  <a:lnTo>
                    <a:pt x="440" y="52"/>
                  </a:lnTo>
                  <a:lnTo>
                    <a:pt x="441" y="53"/>
                  </a:lnTo>
                  <a:lnTo>
                    <a:pt x="442" y="53"/>
                  </a:lnTo>
                  <a:lnTo>
                    <a:pt x="443" y="55"/>
                  </a:lnTo>
                  <a:lnTo>
                    <a:pt x="444" y="55"/>
                  </a:lnTo>
                  <a:lnTo>
                    <a:pt x="445" y="56"/>
                  </a:lnTo>
                  <a:lnTo>
                    <a:pt x="446" y="57"/>
                  </a:lnTo>
                  <a:lnTo>
                    <a:pt x="448" y="58"/>
                  </a:lnTo>
                  <a:lnTo>
                    <a:pt x="451" y="59"/>
                  </a:lnTo>
                  <a:lnTo>
                    <a:pt x="457" y="62"/>
                  </a:lnTo>
                  <a:lnTo>
                    <a:pt x="458" y="62"/>
                  </a:lnTo>
                  <a:lnTo>
                    <a:pt x="460" y="63"/>
                  </a:lnTo>
                  <a:lnTo>
                    <a:pt x="459" y="64"/>
                  </a:lnTo>
                  <a:lnTo>
                    <a:pt x="457" y="66"/>
                  </a:lnTo>
                  <a:lnTo>
                    <a:pt x="454" y="69"/>
                  </a:lnTo>
                  <a:lnTo>
                    <a:pt x="452" y="71"/>
                  </a:lnTo>
                  <a:lnTo>
                    <a:pt x="451" y="72"/>
                  </a:lnTo>
                  <a:lnTo>
                    <a:pt x="450" y="73"/>
                  </a:lnTo>
                  <a:lnTo>
                    <a:pt x="450" y="74"/>
                  </a:lnTo>
                  <a:lnTo>
                    <a:pt x="450" y="75"/>
                  </a:lnTo>
                  <a:lnTo>
                    <a:pt x="449" y="76"/>
                  </a:lnTo>
                  <a:lnTo>
                    <a:pt x="449" y="77"/>
                  </a:lnTo>
                  <a:lnTo>
                    <a:pt x="449" y="78"/>
                  </a:lnTo>
                  <a:lnTo>
                    <a:pt x="450" y="79"/>
                  </a:lnTo>
                  <a:lnTo>
                    <a:pt x="450" y="80"/>
                  </a:lnTo>
                  <a:lnTo>
                    <a:pt x="452" y="83"/>
                  </a:lnTo>
                  <a:lnTo>
                    <a:pt x="453" y="85"/>
                  </a:lnTo>
                  <a:lnTo>
                    <a:pt x="453" y="87"/>
                  </a:lnTo>
                  <a:lnTo>
                    <a:pt x="454" y="90"/>
                  </a:lnTo>
                  <a:lnTo>
                    <a:pt x="455" y="93"/>
                  </a:lnTo>
                  <a:lnTo>
                    <a:pt x="456" y="94"/>
                  </a:lnTo>
                  <a:lnTo>
                    <a:pt x="456" y="95"/>
                  </a:lnTo>
                  <a:lnTo>
                    <a:pt x="456" y="96"/>
                  </a:lnTo>
                  <a:lnTo>
                    <a:pt x="456" y="99"/>
                  </a:lnTo>
                  <a:lnTo>
                    <a:pt x="456" y="105"/>
                  </a:lnTo>
                  <a:lnTo>
                    <a:pt x="456" y="107"/>
                  </a:lnTo>
                  <a:lnTo>
                    <a:pt x="456" y="109"/>
                  </a:lnTo>
                  <a:lnTo>
                    <a:pt x="456" y="110"/>
                  </a:lnTo>
                  <a:lnTo>
                    <a:pt x="457" y="111"/>
                  </a:lnTo>
                  <a:lnTo>
                    <a:pt x="458" y="112"/>
                  </a:lnTo>
                  <a:lnTo>
                    <a:pt x="459" y="114"/>
                  </a:lnTo>
                  <a:lnTo>
                    <a:pt x="460" y="115"/>
                  </a:lnTo>
                  <a:lnTo>
                    <a:pt x="460" y="117"/>
                  </a:lnTo>
                  <a:lnTo>
                    <a:pt x="461" y="118"/>
                  </a:lnTo>
                  <a:lnTo>
                    <a:pt x="462" y="119"/>
                  </a:lnTo>
                  <a:lnTo>
                    <a:pt x="463" y="125"/>
                  </a:lnTo>
                  <a:lnTo>
                    <a:pt x="463" y="127"/>
                  </a:lnTo>
                  <a:lnTo>
                    <a:pt x="463" y="128"/>
                  </a:lnTo>
                  <a:lnTo>
                    <a:pt x="463" y="130"/>
                  </a:lnTo>
                  <a:lnTo>
                    <a:pt x="463" y="132"/>
                  </a:lnTo>
                  <a:lnTo>
                    <a:pt x="463" y="134"/>
                  </a:lnTo>
                  <a:lnTo>
                    <a:pt x="462" y="136"/>
                  </a:lnTo>
                  <a:lnTo>
                    <a:pt x="462" y="137"/>
                  </a:lnTo>
                  <a:lnTo>
                    <a:pt x="461" y="138"/>
                  </a:lnTo>
                  <a:lnTo>
                    <a:pt x="459" y="142"/>
                  </a:lnTo>
                  <a:lnTo>
                    <a:pt x="458" y="143"/>
                  </a:lnTo>
                  <a:lnTo>
                    <a:pt x="458" y="144"/>
                  </a:lnTo>
                  <a:lnTo>
                    <a:pt x="456" y="148"/>
                  </a:lnTo>
                  <a:lnTo>
                    <a:pt x="456" y="149"/>
                  </a:lnTo>
                  <a:lnTo>
                    <a:pt x="455" y="150"/>
                  </a:lnTo>
                  <a:lnTo>
                    <a:pt x="455" y="150"/>
                  </a:lnTo>
                  <a:lnTo>
                    <a:pt x="454" y="151"/>
                  </a:lnTo>
                  <a:lnTo>
                    <a:pt x="453" y="152"/>
                  </a:lnTo>
                  <a:lnTo>
                    <a:pt x="450" y="153"/>
                  </a:lnTo>
                  <a:lnTo>
                    <a:pt x="449" y="154"/>
                  </a:lnTo>
                  <a:lnTo>
                    <a:pt x="448" y="154"/>
                  </a:lnTo>
                  <a:lnTo>
                    <a:pt x="448" y="155"/>
                  </a:lnTo>
                  <a:lnTo>
                    <a:pt x="447" y="156"/>
                  </a:lnTo>
                  <a:lnTo>
                    <a:pt x="446" y="157"/>
                  </a:lnTo>
                  <a:lnTo>
                    <a:pt x="446" y="158"/>
                  </a:lnTo>
                  <a:lnTo>
                    <a:pt x="446" y="159"/>
                  </a:lnTo>
                  <a:lnTo>
                    <a:pt x="446" y="160"/>
                  </a:lnTo>
                  <a:lnTo>
                    <a:pt x="446" y="161"/>
                  </a:lnTo>
                  <a:lnTo>
                    <a:pt x="446" y="162"/>
                  </a:lnTo>
                  <a:lnTo>
                    <a:pt x="447" y="163"/>
                  </a:lnTo>
                  <a:lnTo>
                    <a:pt x="447" y="164"/>
                  </a:lnTo>
                  <a:lnTo>
                    <a:pt x="449" y="167"/>
                  </a:lnTo>
                  <a:lnTo>
                    <a:pt x="450" y="168"/>
                  </a:lnTo>
                  <a:lnTo>
                    <a:pt x="450" y="169"/>
                  </a:lnTo>
                  <a:lnTo>
                    <a:pt x="451" y="171"/>
                  </a:lnTo>
                  <a:lnTo>
                    <a:pt x="451" y="173"/>
                  </a:lnTo>
                  <a:lnTo>
                    <a:pt x="452" y="174"/>
                  </a:lnTo>
                  <a:lnTo>
                    <a:pt x="452" y="175"/>
                  </a:lnTo>
                  <a:lnTo>
                    <a:pt x="453" y="176"/>
                  </a:lnTo>
                  <a:lnTo>
                    <a:pt x="454" y="177"/>
                  </a:lnTo>
                  <a:lnTo>
                    <a:pt x="455" y="177"/>
                  </a:lnTo>
                  <a:lnTo>
                    <a:pt x="456" y="178"/>
                  </a:lnTo>
                  <a:lnTo>
                    <a:pt x="457" y="179"/>
                  </a:lnTo>
                  <a:lnTo>
                    <a:pt x="458" y="179"/>
                  </a:lnTo>
                  <a:lnTo>
                    <a:pt x="459" y="180"/>
                  </a:lnTo>
                  <a:lnTo>
                    <a:pt x="460" y="180"/>
                  </a:lnTo>
                  <a:lnTo>
                    <a:pt x="461" y="180"/>
                  </a:lnTo>
                  <a:lnTo>
                    <a:pt x="462" y="181"/>
                  </a:lnTo>
                  <a:lnTo>
                    <a:pt x="463" y="181"/>
                  </a:lnTo>
                  <a:lnTo>
                    <a:pt x="467" y="181"/>
                  </a:lnTo>
                  <a:lnTo>
                    <a:pt x="468" y="181"/>
                  </a:lnTo>
                  <a:lnTo>
                    <a:pt x="469" y="182"/>
                  </a:lnTo>
                  <a:lnTo>
                    <a:pt x="471" y="182"/>
                  </a:lnTo>
                  <a:lnTo>
                    <a:pt x="472" y="183"/>
                  </a:lnTo>
                  <a:lnTo>
                    <a:pt x="473" y="184"/>
                  </a:lnTo>
                  <a:lnTo>
                    <a:pt x="474" y="184"/>
                  </a:lnTo>
                  <a:lnTo>
                    <a:pt x="475" y="185"/>
                  </a:lnTo>
                  <a:lnTo>
                    <a:pt x="476" y="187"/>
                  </a:lnTo>
                  <a:lnTo>
                    <a:pt x="477" y="188"/>
                  </a:lnTo>
                  <a:lnTo>
                    <a:pt x="478" y="189"/>
                  </a:lnTo>
                  <a:lnTo>
                    <a:pt x="480" y="191"/>
                  </a:lnTo>
                  <a:lnTo>
                    <a:pt x="482" y="192"/>
                  </a:lnTo>
                  <a:lnTo>
                    <a:pt x="484" y="194"/>
                  </a:lnTo>
                  <a:lnTo>
                    <a:pt x="484" y="195"/>
                  </a:lnTo>
                  <a:lnTo>
                    <a:pt x="485" y="196"/>
                  </a:lnTo>
                  <a:lnTo>
                    <a:pt x="486" y="197"/>
                  </a:lnTo>
                  <a:lnTo>
                    <a:pt x="486" y="198"/>
                  </a:lnTo>
                  <a:lnTo>
                    <a:pt x="486" y="199"/>
                  </a:lnTo>
                  <a:lnTo>
                    <a:pt x="486" y="202"/>
                  </a:lnTo>
                  <a:lnTo>
                    <a:pt x="486" y="204"/>
                  </a:lnTo>
                  <a:lnTo>
                    <a:pt x="486" y="205"/>
                  </a:lnTo>
                  <a:lnTo>
                    <a:pt x="487" y="207"/>
                  </a:lnTo>
                  <a:lnTo>
                    <a:pt x="487" y="208"/>
                  </a:lnTo>
                  <a:lnTo>
                    <a:pt x="488" y="209"/>
                  </a:lnTo>
                  <a:lnTo>
                    <a:pt x="488" y="210"/>
                  </a:lnTo>
                  <a:lnTo>
                    <a:pt x="488" y="211"/>
                  </a:lnTo>
                  <a:lnTo>
                    <a:pt x="489" y="211"/>
                  </a:lnTo>
                  <a:lnTo>
                    <a:pt x="490" y="212"/>
                  </a:lnTo>
                  <a:lnTo>
                    <a:pt x="491" y="213"/>
                  </a:lnTo>
                  <a:lnTo>
                    <a:pt x="492" y="214"/>
                  </a:lnTo>
                  <a:lnTo>
                    <a:pt x="493" y="214"/>
                  </a:lnTo>
                  <a:lnTo>
                    <a:pt x="494" y="215"/>
                  </a:lnTo>
                  <a:lnTo>
                    <a:pt x="495" y="215"/>
                  </a:lnTo>
                  <a:lnTo>
                    <a:pt x="496" y="216"/>
                  </a:lnTo>
                  <a:lnTo>
                    <a:pt x="497" y="216"/>
                  </a:lnTo>
                  <a:lnTo>
                    <a:pt x="498" y="216"/>
                  </a:lnTo>
                  <a:lnTo>
                    <a:pt x="499" y="216"/>
                  </a:lnTo>
                  <a:lnTo>
                    <a:pt x="500" y="216"/>
                  </a:lnTo>
                  <a:lnTo>
                    <a:pt x="507" y="215"/>
                  </a:lnTo>
                  <a:lnTo>
                    <a:pt x="508" y="215"/>
                  </a:lnTo>
                  <a:lnTo>
                    <a:pt x="510" y="215"/>
                  </a:lnTo>
                  <a:lnTo>
                    <a:pt x="516" y="216"/>
                  </a:lnTo>
                  <a:lnTo>
                    <a:pt x="519" y="216"/>
                  </a:lnTo>
                  <a:lnTo>
                    <a:pt x="524" y="217"/>
                  </a:lnTo>
                  <a:lnTo>
                    <a:pt x="525" y="217"/>
                  </a:lnTo>
                  <a:lnTo>
                    <a:pt x="527" y="217"/>
                  </a:lnTo>
                  <a:lnTo>
                    <a:pt x="528" y="217"/>
                  </a:lnTo>
                  <a:lnTo>
                    <a:pt x="530" y="216"/>
                  </a:lnTo>
                  <a:lnTo>
                    <a:pt x="535" y="215"/>
                  </a:lnTo>
                  <a:lnTo>
                    <a:pt x="538" y="213"/>
                  </a:lnTo>
                  <a:lnTo>
                    <a:pt x="540" y="213"/>
                  </a:lnTo>
                  <a:lnTo>
                    <a:pt x="541" y="212"/>
                  </a:lnTo>
                  <a:lnTo>
                    <a:pt x="543" y="212"/>
                  </a:lnTo>
                  <a:lnTo>
                    <a:pt x="544" y="212"/>
                  </a:lnTo>
                  <a:lnTo>
                    <a:pt x="545" y="212"/>
                  </a:lnTo>
                  <a:lnTo>
                    <a:pt x="545" y="212"/>
                  </a:lnTo>
                  <a:lnTo>
                    <a:pt x="546" y="212"/>
                  </a:lnTo>
                  <a:lnTo>
                    <a:pt x="547" y="213"/>
                  </a:lnTo>
                  <a:lnTo>
                    <a:pt x="548" y="213"/>
                  </a:lnTo>
                  <a:lnTo>
                    <a:pt x="550" y="215"/>
                  </a:lnTo>
                  <a:lnTo>
                    <a:pt x="551" y="216"/>
                  </a:lnTo>
                  <a:lnTo>
                    <a:pt x="553" y="217"/>
                  </a:lnTo>
                  <a:lnTo>
                    <a:pt x="553" y="218"/>
                  </a:lnTo>
                  <a:lnTo>
                    <a:pt x="554" y="219"/>
                  </a:lnTo>
                  <a:lnTo>
                    <a:pt x="555" y="220"/>
                  </a:lnTo>
                  <a:lnTo>
                    <a:pt x="555" y="221"/>
                  </a:lnTo>
                  <a:lnTo>
                    <a:pt x="556" y="222"/>
                  </a:lnTo>
                  <a:lnTo>
                    <a:pt x="556" y="224"/>
                  </a:lnTo>
                  <a:lnTo>
                    <a:pt x="557" y="225"/>
                  </a:lnTo>
                  <a:lnTo>
                    <a:pt x="557" y="227"/>
                  </a:lnTo>
                  <a:lnTo>
                    <a:pt x="557" y="230"/>
                  </a:lnTo>
                  <a:lnTo>
                    <a:pt x="557" y="234"/>
                  </a:lnTo>
                  <a:lnTo>
                    <a:pt x="557" y="237"/>
                  </a:lnTo>
                  <a:lnTo>
                    <a:pt x="557" y="239"/>
                  </a:lnTo>
                  <a:lnTo>
                    <a:pt x="556" y="243"/>
                  </a:lnTo>
                  <a:lnTo>
                    <a:pt x="556" y="244"/>
                  </a:lnTo>
                  <a:lnTo>
                    <a:pt x="556" y="245"/>
                  </a:lnTo>
                  <a:lnTo>
                    <a:pt x="556" y="248"/>
                  </a:lnTo>
                  <a:lnTo>
                    <a:pt x="556" y="250"/>
                  </a:lnTo>
                  <a:lnTo>
                    <a:pt x="556" y="252"/>
                  </a:lnTo>
                  <a:lnTo>
                    <a:pt x="557" y="254"/>
                  </a:lnTo>
                  <a:lnTo>
                    <a:pt x="557" y="255"/>
                  </a:lnTo>
                  <a:lnTo>
                    <a:pt x="557" y="256"/>
                  </a:lnTo>
                  <a:lnTo>
                    <a:pt x="558" y="258"/>
                  </a:lnTo>
                  <a:lnTo>
                    <a:pt x="559" y="260"/>
                  </a:lnTo>
                  <a:lnTo>
                    <a:pt x="561" y="263"/>
                  </a:lnTo>
                  <a:lnTo>
                    <a:pt x="562" y="265"/>
                  </a:lnTo>
                  <a:lnTo>
                    <a:pt x="563" y="267"/>
                  </a:lnTo>
                  <a:lnTo>
                    <a:pt x="563" y="268"/>
                  </a:lnTo>
                  <a:lnTo>
                    <a:pt x="564" y="271"/>
                  </a:lnTo>
                  <a:lnTo>
                    <a:pt x="564" y="271"/>
                  </a:lnTo>
                  <a:lnTo>
                    <a:pt x="564" y="272"/>
                  </a:lnTo>
                  <a:lnTo>
                    <a:pt x="564" y="273"/>
                  </a:lnTo>
                  <a:lnTo>
                    <a:pt x="564" y="275"/>
                  </a:lnTo>
                  <a:lnTo>
                    <a:pt x="564" y="276"/>
                  </a:lnTo>
                  <a:lnTo>
                    <a:pt x="564" y="277"/>
                  </a:lnTo>
                  <a:lnTo>
                    <a:pt x="563" y="279"/>
                  </a:lnTo>
                  <a:lnTo>
                    <a:pt x="562" y="281"/>
                  </a:lnTo>
                  <a:lnTo>
                    <a:pt x="562" y="283"/>
                  </a:lnTo>
                  <a:lnTo>
                    <a:pt x="561" y="284"/>
                  </a:lnTo>
                  <a:lnTo>
                    <a:pt x="560" y="286"/>
                  </a:lnTo>
                  <a:lnTo>
                    <a:pt x="558" y="289"/>
                  </a:lnTo>
                  <a:lnTo>
                    <a:pt x="557" y="290"/>
                  </a:lnTo>
                  <a:lnTo>
                    <a:pt x="555" y="292"/>
                  </a:lnTo>
                  <a:lnTo>
                    <a:pt x="553" y="294"/>
                  </a:lnTo>
                  <a:lnTo>
                    <a:pt x="552" y="296"/>
                  </a:lnTo>
                  <a:lnTo>
                    <a:pt x="551" y="297"/>
                  </a:lnTo>
                  <a:lnTo>
                    <a:pt x="551" y="298"/>
                  </a:lnTo>
                  <a:lnTo>
                    <a:pt x="551" y="299"/>
                  </a:lnTo>
                  <a:lnTo>
                    <a:pt x="551" y="299"/>
                  </a:lnTo>
                  <a:lnTo>
                    <a:pt x="552" y="301"/>
                  </a:lnTo>
                  <a:lnTo>
                    <a:pt x="552" y="303"/>
                  </a:lnTo>
                  <a:lnTo>
                    <a:pt x="552" y="303"/>
                  </a:lnTo>
                  <a:lnTo>
                    <a:pt x="552" y="304"/>
                  </a:lnTo>
                  <a:lnTo>
                    <a:pt x="550" y="308"/>
                  </a:lnTo>
                  <a:lnTo>
                    <a:pt x="550" y="308"/>
                  </a:lnTo>
                  <a:lnTo>
                    <a:pt x="550" y="309"/>
                  </a:lnTo>
                  <a:lnTo>
                    <a:pt x="551" y="309"/>
                  </a:lnTo>
                  <a:lnTo>
                    <a:pt x="551" y="309"/>
                  </a:lnTo>
                  <a:lnTo>
                    <a:pt x="552" y="310"/>
                  </a:lnTo>
                  <a:lnTo>
                    <a:pt x="553" y="310"/>
                  </a:lnTo>
                  <a:lnTo>
                    <a:pt x="558" y="312"/>
                  </a:lnTo>
                  <a:lnTo>
                    <a:pt x="563" y="313"/>
                  </a:lnTo>
                  <a:lnTo>
                    <a:pt x="564" y="314"/>
                  </a:lnTo>
                  <a:lnTo>
                    <a:pt x="566" y="315"/>
                  </a:lnTo>
                  <a:lnTo>
                    <a:pt x="569" y="315"/>
                  </a:lnTo>
                  <a:lnTo>
                    <a:pt x="571" y="315"/>
                  </a:lnTo>
                  <a:lnTo>
                    <a:pt x="572" y="316"/>
                  </a:lnTo>
                  <a:lnTo>
                    <a:pt x="573" y="316"/>
                  </a:lnTo>
                  <a:lnTo>
                    <a:pt x="574" y="317"/>
                  </a:lnTo>
                  <a:lnTo>
                    <a:pt x="578" y="319"/>
                  </a:lnTo>
                  <a:lnTo>
                    <a:pt x="579" y="320"/>
                  </a:lnTo>
                  <a:lnTo>
                    <a:pt x="581" y="322"/>
                  </a:lnTo>
                  <a:lnTo>
                    <a:pt x="581" y="322"/>
                  </a:lnTo>
                  <a:lnTo>
                    <a:pt x="582" y="323"/>
                  </a:lnTo>
                  <a:lnTo>
                    <a:pt x="582" y="324"/>
                  </a:lnTo>
                  <a:lnTo>
                    <a:pt x="583" y="324"/>
                  </a:lnTo>
                  <a:lnTo>
                    <a:pt x="583" y="325"/>
                  </a:lnTo>
                  <a:lnTo>
                    <a:pt x="583" y="326"/>
                  </a:lnTo>
                  <a:lnTo>
                    <a:pt x="583" y="327"/>
                  </a:lnTo>
                  <a:lnTo>
                    <a:pt x="584" y="327"/>
                  </a:lnTo>
                  <a:lnTo>
                    <a:pt x="583" y="329"/>
                  </a:lnTo>
                  <a:lnTo>
                    <a:pt x="583" y="331"/>
                  </a:lnTo>
                  <a:lnTo>
                    <a:pt x="583" y="333"/>
                  </a:lnTo>
                  <a:lnTo>
                    <a:pt x="582" y="333"/>
                  </a:lnTo>
                  <a:lnTo>
                    <a:pt x="582" y="334"/>
                  </a:lnTo>
                  <a:lnTo>
                    <a:pt x="581" y="334"/>
                  </a:lnTo>
                  <a:lnTo>
                    <a:pt x="581" y="335"/>
                  </a:lnTo>
                  <a:lnTo>
                    <a:pt x="580" y="335"/>
                  </a:lnTo>
                  <a:lnTo>
                    <a:pt x="579" y="336"/>
                  </a:lnTo>
                  <a:lnTo>
                    <a:pt x="578" y="336"/>
                  </a:lnTo>
                  <a:lnTo>
                    <a:pt x="577" y="337"/>
                  </a:lnTo>
                  <a:lnTo>
                    <a:pt x="575" y="337"/>
                  </a:lnTo>
                  <a:lnTo>
                    <a:pt x="573" y="338"/>
                  </a:lnTo>
                  <a:lnTo>
                    <a:pt x="572" y="338"/>
                  </a:lnTo>
                  <a:lnTo>
                    <a:pt x="572" y="339"/>
                  </a:lnTo>
                  <a:lnTo>
                    <a:pt x="571" y="339"/>
                  </a:lnTo>
                  <a:lnTo>
                    <a:pt x="571" y="340"/>
                  </a:lnTo>
                  <a:lnTo>
                    <a:pt x="570" y="340"/>
                  </a:lnTo>
                  <a:lnTo>
                    <a:pt x="570" y="341"/>
                  </a:lnTo>
                  <a:lnTo>
                    <a:pt x="570" y="341"/>
                  </a:lnTo>
                  <a:lnTo>
                    <a:pt x="570" y="342"/>
                  </a:lnTo>
                  <a:lnTo>
                    <a:pt x="570" y="342"/>
                  </a:lnTo>
                  <a:lnTo>
                    <a:pt x="571" y="343"/>
                  </a:lnTo>
                  <a:lnTo>
                    <a:pt x="571" y="344"/>
                  </a:lnTo>
                  <a:lnTo>
                    <a:pt x="573" y="345"/>
                  </a:lnTo>
                  <a:lnTo>
                    <a:pt x="573" y="346"/>
                  </a:lnTo>
                  <a:lnTo>
                    <a:pt x="573" y="346"/>
                  </a:lnTo>
                  <a:lnTo>
                    <a:pt x="574" y="347"/>
                  </a:lnTo>
                  <a:lnTo>
                    <a:pt x="574" y="347"/>
                  </a:lnTo>
                  <a:lnTo>
                    <a:pt x="573" y="348"/>
                  </a:lnTo>
                  <a:lnTo>
                    <a:pt x="572" y="350"/>
                  </a:lnTo>
                  <a:lnTo>
                    <a:pt x="572" y="350"/>
                  </a:lnTo>
                  <a:lnTo>
                    <a:pt x="571" y="351"/>
                  </a:lnTo>
                  <a:lnTo>
                    <a:pt x="571" y="353"/>
                  </a:lnTo>
                  <a:lnTo>
                    <a:pt x="571" y="357"/>
                  </a:lnTo>
                  <a:lnTo>
                    <a:pt x="570" y="358"/>
                  </a:lnTo>
                  <a:lnTo>
                    <a:pt x="570" y="359"/>
                  </a:lnTo>
                  <a:lnTo>
                    <a:pt x="570" y="360"/>
                  </a:lnTo>
                  <a:lnTo>
                    <a:pt x="569" y="361"/>
                  </a:lnTo>
                  <a:lnTo>
                    <a:pt x="569" y="362"/>
                  </a:lnTo>
                  <a:lnTo>
                    <a:pt x="568" y="362"/>
                  </a:lnTo>
                  <a:lnTo>
                    <a:pt x="567" y="363"/>
                  </a:lnTo>
                  <a:lnTo>
                    <a:pt x="566" y="364"/>
                  </a:lnTo>
                  <a:lnTo>
                    <a:pt x="563" y="366"/>
                  </a:lnTo>
                  <a:lnTo>
                    <a:pt x="562" y="367"/>
                  </a:lnTo>
                  <a:lnTo>
                    <a:pt x="562" y="368"/>
                  </a:lnTo>
                  <a:lnTo>
                    <a:pt x="562" y="368"/>
                  </a:lnTo>
                  <a:lnTo>
                    <a:pt x="562" y="369"/>
                  </a:lnTo>
                  <a:lnTo>
                    <a:pt x="562" y="369"/>
                  </a:lnTo>
                  <a:lnTo>
                    <a:pt x="562" y="369"/>
                  </a:lnTo>
                  <a:lnTo>
                    <a:pt x="562" y="370"/>
                  </a:lnTo>
                  <a:lnTo>
                    <a:pt x="562" y="370"/>
                  </a:lnTo>
                  <a:lnTo>
                    <a:pt x="563" y="372"/>
                  </a:lnTo>
                  <a:lnTo>
                    <a:pt x="564" y="372"/>
                  </a:lnTo>
                  <a:lnTo>
                    <a:pt x="564" y="373"/>
                  </a:lnTo>
                  <a:lnTo>
                    <a:pt x="564" y="373"/>
                  </a:lnTo>
                  <a:lnTo>
                    <a:pt x="564" y="373"/>
                  </a:lnTo>
                  <a:lnTo>
                    <a:pt x="563" y="374"/>
                  </a:lnTo>
                  <a:lnTo>
                    <a:pt x="563" y="374"/>
                  </a:lnTo>
                  <a:lnTo>
                    <a:pt x="561" y="375"/>
                  </a:lnTo>
                  <a:lnTo>
                    <a:pt x="560" y="376"/>
                  </a:lnTo>
                  <a:lnTo>
                    <a:pt x="559" y="376"/>
                  </a:lnTo>
                  <a:lnTo>
                    <a:pt x="558" y="377"/>
                  </a:lnTo>
                  <a:lnTo>
                    <a:pt x="557" y="377"/>
                  </a:lnTo>
                  <a:lnTo>
                    <a:pt x="557" y="378"/>
                  </a:lnTo>
                  <a:lnTo>
                    <a:pt x="556" y="379"/>
                  </a:lnTo>
                  <a:lnTo>
                    <a:pt x="556" y="379"/>
                  </a:lnTo>
                  <a:lnTo>
                    <a:pt x="556" y="380"/>
                  </a:lnTo>
                  <a:lnTo>
                    <a:pt x="556" y="380"/>
                  </a:lnTo>
                  <a:lnTo>
                    <a:pt x="556" y="381"/>
                  </a:lnTo>
                  <a:lnTo>
                    <a:pt x="556" y="382"/>
                  </a:lnTo>
                  <a:lnTo>
                    <a:pt x="557" y="383"/>
                  </a:lnTo>
                  <a:lnTo>
                    <a:pt x="557" y="385"/>
                  </a:lnTo>
                  <a:lnTo>
                    <a:pt x="558" y="386"/>
                  </a:lnTo>
                  <a:lnTo>
                    <a:pt x="559" y="387"/>
                  </a:lnTo>
                  <a:lnTo>
                    <a:pt x="560" y="388"/>
                  </a:lnTo>
                  <a:lnTo>
                    <a:pt x="561" y="388"/>
                  </a:lnTo>
                  <a:lnTo>
                    <a:pt x="563" y="389"/>
                  </a:lnTo>
                  <a:lnTo>
                    <a:pt x="564" y="390"/>
                  </a:lnTo>
                  <a:lnTo>
                    <a:pt x="566" y="391"/>
                  </a:lnTo>
                  <a:lnTo>
                    <a:pt x="568" y="391"/>
                  </a:lnTo>
                  <a:lnTo>
                    <a:pt x="571" y="392"/>
                  </a:lnTo>
                  <a:lnTo>
                    <a:pt x="572" y="393"/>
                  </a:lnTo>
                  <a:lnTo>
                    <a:pt x="573" y="393"/>
                  </a:lnTo>
                  <a:lnTo>
                    <a:pt x="575" y="394"/>
                  </a:lnTo>
                  <a:lnTo>
                    <a:pt x="576" y="395"/>
                  </a:lnTo>
                  <a:lnTo>
                    <a:pt x="577" y="395"/>
                  </a:lnTo>
                  <a:lnTo>
                    <a:pt x="578" y="397"/>
                  </a:lnTo>
                  <a:lnTo>
                    <a:pt x="579" y="397"/>
                  </a:lnTo>
                  <a:lnTo>
                    <a:pt x="579" y="398"/>
                  </a:lnTo>
                  <a:lnTo>
                    <a:pt x="580" y="398"/>
                  </a:lnTo>
                  <a:lnTo>
                    <a:pt x="582" y="399"/>
                  </a:lnTo>
                  <a:lnTo>
                    <a:pt x="585" y="399"/>
                  </a:lnTo>
                  <a:lnTo>
                    <a:pt x="586" y="400"/>
                  </a:lnTo>
                  <a:lnTo>
                    <a:pt x="588" y="400"/>
                  </a:lnTo>
                  <a:lnTo>
                    <a:pt x="589" y="400"/>
                  </a:lnTo>
                  <a:lnTo>
                    <a:pt x="590" y="400"/>
                  </a:lnTo>
                  <a:lnTo>
                    <a:pt x="590" y="401"/>
                  </a:lnTo>
                  <a:lnTo>
                    <a:pt x="591" y="401"/>
                  </a:lnTo>
                  <a:lnTo>
                    <a:pt x="592" y="402"/>
                  </a:lnTo>
                  <a:lnTo>
                    <a:pt x="593" y="403"/>
                  </a:lnTo>
                  <a:lnTo>
                    <a:pt x="593" y="403"/>
                  </a:lnTo>
                  <a:lnTo>
                    <a:pt x="595" y="404"/>
                  </a:lnTo>
                  <a:lnTo>
                    <a:pt x="595" y="404"/>
                  </a:lnTo>
                  <a:lnTo>
                    <a:pt x="596" y="404"/>
                  </a:lnTo>
                  <a:lnTo>
                    <a:pt x="596" y="405"/>
                  </a:lnTo>
                  <a:lnTo>
                    <a:pt x="596" y="406"/>
                  </a:lnTo>
                  <a:lnTo>
                    <a:pt x="596" y="406"/>
                  </a:lnTo>
                  <a:lnTo>
                    <a:pt x="597" y="408"/>
                  </a:lnTo>
                  <a:lnTo>
                    <a:pt x="597" y="411"/>
                  </a:lnTo>
                  <a:lnTo>
                    <a:pt x="597" y="412"/>
                  </a:lnTo>
                  <a:lnTo>
                    <a:pt x="597" y="413"/>
                  </a:lnTo>
                  <a:lnTo>
                    <a:pt x="598" y="414"/>
                  </a:lnTo>
                  <a:lnTo>
                    <a:pt x="598" y="415"/>
                  </a:lnTo>
                  <a:lnTo>
                    <a:pt x="599" y="415"/>
                  </a:lnTo>
                  <a:lnTo>
                    <a:pt x="599" y="416"/>
                  </a:lnTo>
                  <a:lnTo>
                    <a:pt x="601" y="418"/>
                  </a:lnTo>
                  <a:lnTo>
                    <a:pt x="602" y="419"/>
                  </a:lnTo>
                  <a:lnTo>
                    <a:pt x="604" y="420"/>
                  </a:lnTo>
                  <a:lnTo>
                    <a:pt x="606" y="422"/>
                  </a:lnTo>
                  <a:lnTo>
                    <a:pt x="609" y="424"/>
                  </a:lnTo>
                  <a:lnTo>
                    <a:pt x="610" y="424"/>
                  </a:lnTo>
                  <a:lnTo>
                    <a:pt x="614" y="426"/>
                  </a:lnTo>
                  <a:lnTo>
                    <a:pt x="615" y="427"/>
                  </a:lnTo>
                  <a:lnTo>
                    <a:pt x="617" y="428"/>
                  </a:lnTo>
                  <a:lnTo>
                    <a:pt x="618" y="429"/>
                  </a:lnTo>
                  <a:lnTo>
                    <a:pt x="619" y="430"/>
                  </a:lnTo>
                  <a:lnTo>
                    <a:pt x="620" y="431"/>
                  </a:lnTo>
                  <a:lnTo>
                    <a:pt x="621" y="432"/>
                  </a:lnTo>
                  <a:lnTo>
                    <a:pt x="621" y="433"/>
                  </a:lnTo>
                  <a:lnTo>
                    <a:pt x="621" y="434"/>
                  </a:lnTo>
                  <a:lnTo>
                    <a:pt x="621" y="435"/>
                  </a:lnTo>
                  <a:lnTo>
                    <a:pt x="621" y="436"/>
                  </a:lnTo>
                  <a:lnTo>
                    <a:pt x="621" y="438"/>
                  </a:lnTo>
                  <a:lnTo>
                    <a:pt x="621" y="441"/>
                  </a:lnTo>
                  <a:lnTo>
                    <a:pt x="620" y="442"/>
                  </a:lnTo>
                  <a:lnTo>
                    <a:pt x="620" y="443"/>
                  </a:lnTo>
                  <a:lnTo>
                    <a:pt x="620" y="444"/>
                  </a:lnTo>
                  <a:lnTo>
                    <a:pt x="620" y="445"/>
                  </a:lnTo>
                  <a:lnTo>
                    <a:pt x="621" y="446"/>
                  </a:lnTo>
                  <a:lnTo>
                    <a:pt x="621" y="450"/>
                  </a:lnTo>
                  <a:lnTo>
                    <a:pt x="622" y="451"/>
                  </a:lnTo>
                  <a:lnTo>
                    <a:pt x="622" y="453"/>
                  </a:lnTo>
                  <a:lnTo>
                    <a:pt x="622" y="454"/>
                  </a:lnTo>
                  <a:lnTo>
                    <a:pt x="621" y="455"/>
                  </a:lnTo>
                  <a:lnTo>
                    <a:pt x="621" y="457"/>
                  </a:lnTo>
                  <a:lnTo>
                    <a:pt x="620" y="459"/>
                  </a:lnTo>
                  <a:lnTo>
                    <a:pt x="619" y="462"/>
                  </a:lnTo>
                  <a:lnTo>
                    <a:pt x="617" y="467"/>
                  </a:lnTo>
                  <a:lnTo>
                    <a:pt x="616" y="468"/>
                  </a:lnTo>
                  <a:lnTo>
                    <a:pt x="615" y="469"/>
                  </a:lnTo>
                  <a:lnTo>
                    <a:pt x="613" y="472"/>
                  </a:lnTo>
                  <a:lnTo>
                    <a:pt x="612" y="473"/>
                  </a:lnTo>
                  <a:lnTo>
                    <a:pt x="612" y="474"/>
                  </a:lnTo>
                  <a:lnTo>
                    <a:pt x="612" y="475"/>
                  </a:lnTo>
                  <a:lnTo>
                    <a:pt x="611" y="476"/>
                  </a:lnTo>
                  <a:lnTo>
                    <a:pt x="611" y="477"/>
                  </a:lnTo>
                  <a:lnTo>
                    <a:pt x="611" y="482"/>
                  </a:lnTo>
                  <a:lnTo>
                    <a:pt x="610" y="487"/>
                  </a:lnTo>
                  <a:lnTo>
                    <a:pt x="609" y="492"/>
                  </a:lnTo>
                  <a:lnTo>
                    <a:pt x="609" y="495"/>
                  </a:lnTo>
                  <a:lnTo>
                    <a:pt x="609" y="496"/>
                  </a:lnTo>
                  <a:lnTo>
                    <a:pt x="609" y="496"/>
                  </a:lnTo>
                  <a:lnTo>
                    <a:pt x="609" y="497"/>
                  </a:lnTo>
                  <a:lnTo>
                    <a:pt x="608" y="498"/>
                  </a:lnTo>
                  <a:lnTo>
                    <a:pt x="607" y="499"/>
                  </a:lnTo>
                  <a:lnTo>
                    <a:pt x="606" y="499"/>
                  </a:lnTo>
                  <a:lnTo>
                    <a:pt x="605" y="500"/>
                  </a:lnTo>
                  <a:lnTo>
                    <a:pt x="602" y="503"/>
                  </a:lnTo>
                  <a:lnTo>
                    <a:pt x="599" y="505"/>
                  </a:lnTo>
                  <a:lnTo>
                    <a:pt x="598" y="506"/>
                  </a:lnTo>
                  <a:lnTo>
                    <a:pt x="597" y="506"/>
                  </a:lnTo>
                  <a:lnTo>
                    <a:pt x="596" y="507"/>
                  </a:lnTo>
                  <a:lnTo>
                    <a:pt x="595" y="507"/>
                  </a:lnTo>
                  <a:lnTo>
                    <a:pt x="594" y="508"/>
                  </a:lnTo>
                  <a:lnTo>
                    <a:pt x="593" y="508"/>
                  </a:lnTo>
                  <a:lnTo>
                    <a:pt x="590" y="508"/>
                  </a:lnTo>
                  <a:lnTo>
                    <a:pt x="589" y="508"/>
                  </a:lnTo>
                  <a:lnTo>
                    <a:pt x="588" y="509"/>
                  </a:lnTo>
                  <a:lnTo>
                    <a:pt x="586" y="510"/>
                  </a:lnTo>
                  <a:lnTo>
                    <a:pt x="585" y="510"/>
                  </a:lnTo>
                  <a:lnTo>
                    <a:pt x="584" y="511"/>
                  </a:lnTo>
                  <a:lnTo>
                    <a:pt x="583" y="511"/>
                  </a:lnTo>
                  <a:lnTo>
                    <a:pt x="582" y="512"/>
                  </a:lnTo>
                  <a:lnTo>
                    <a:pt x="581" y="514"/>
                  </a:lnTo>
                  <a:lnTo>
                    <a:pt x="579" y="515"/>
                  </a:lnTo>
                  <a:lnTo>
                    <a:pt x="579" y="516"/>
                  </a:lnTo>
                  <a:lnTo>
                    <a:pt x="578" y="517"/>
                  </a:lnTo>
                  <a:lnTo>
                    <a:pt x="578" y="518"/>
                  </a:lnTo>
                  <a:lnTo>
                    <a:pt x="578" y="518"/>
                  </a:lnTo>
                  <a:lnTo>
                    <a:pt x="577" y="519"/>
                  </a:lnTo>
                  <a:lnTo>
                    <a:pt x="577" y="520"/>
                  </a:lnTo>
                  <a:lnTo>
                    <a:pt x="577" y="521"/>
                  </a:lnTo>
                  <a:lnTo>
                    <a:pt x="577" y="522"/>
                  </a:lnTo>
                  <a:lnTo>
                    <a:pt x="577" y="523"/>
                  </a:lnTo>
                  <a:lnTo>
                    <a:pt x="578" y="524"/>
                  </a:lnTo>
                  <a:lnTo>
                    <a:pt x="579" y="528"/>
                  </a:lnTo>
                  <a:lnTo>
                    <a:pt x="580" y="530"/>
                  </a:lnTo>
                  <a:lnTo>
                    <a:pt x="580" y="531"/>
                  </a:lnTo>
                  <a:lnTo>
                    <a:pt x="580" y="532"/>
                  </a:lnTo>
                  <a:lnTo>
                    <a:pt x="581" y="533"/>
                  </a:lnTo>
                  <a:lnTo>
                    <a:pt x="581" y="533"/>
                  </a:lnTo>
                  <a:lnTo>
                    <a:pt x="581" y="534"/>
                  </a:lnTo>
                  <a:lnTo>
                    <a:pt x="580" y="535"/>
                  </a:lnTo>
                  <a:lnTo>
                    <a:pt x="580" y="536"/>
                  </a:lnTo>
                  <a:lnTo>
                    <a:pt x="580" y="536"/>
                  </a:lnTo>
                  <a:lnTo>
                    <a:pt x="579" y="536"/>
                  </a:lnTo>
                  <a:lnTo>
                    <a:pt x="579" y="537"/>
                  </a:lnTo>
                  <a:lnTo>
                    <a:pt x="578" y="538"/>
                  </a:lnTo>
                  <a:lnTo>
                    <a:pt x="578" y="538"/>
                  </a:lnTo>
                  <a:lnTo>
                    <a:pt x="577" y="539"/>
                  </a:lnTo>
                  <a:lnTo>
                    <a:pt x="576" y="539"/>
                  </a:lnTo>
                  <a:lnTo>
                    <a:pt x="574" y="539"/>
                  </a:lnTo>
                  <a:lnTo>
                    <a:pt x="573" y="539"/>
                  </a:lnTo>
                  <a:lnTo>
                    <a:pt x="572" y="539"/>
                  </a:lnTo>
                  <a:lnTo>
                    <a:pt x="570" y="539"/>
                  </a:lnTo>
                  <a:lnTo>
                    <a:pt x="566" y="539"/>
                  </a:lnTo>
                  <a:lnTo>
                    <a:pt x="563" y="539"/>
                  </a:lnTo>
                  <a:lnTo>
                    <a:pt x="563" y="539"/>
                  </a:lnTo>
                  <a:lnTo>
                    <a:pt x="562" y="539"/>
                  </a:lnTo>
                  <a:lnTo>
                    <a:pt x="561" y="540"/>
                  </a:lnTo>
                  <a:lnTo>
                    <a:pt x="560" y="540"/>
                  </a:lnTo>
                  <a:lnTo>
                    <a:pt x="559" y="541"/>
                  </a:lnTo>
                  <a:lnTo>
                    <a:pt x="558" y="542"/>
                  </a:lnTo>
                  <a:lnTo>
                    <a:pt x="557" y="544"/>
                  </a:lnTo>
                  <a:lnTo>
                    <a:pt x="554" y="547"/>
                  </a:lnTo>
                  <a:lnTo>
                    <a:pt x="553" y="548"/>
                  </a:lnTo>
                  <a:lnTo>
                    <a:pt x="553" y="549"/>
                  </a:lnTo>
                  <a:lnTo>
                    <a:pt x="551" y="550"/>
                  </a:lnTo>
                  <a:lnTo>
                    <a:pt x="549" y="552"/>
                  </a:lnTo>
                  <a:lnTo>
                    <a:pt x="547" y="553"/>
                  </a:lnTo>
                  <a:lnTo>
                    <a:pt x="546" y="553"/>
                  </a:lnTo>
                  <a:lnTo>
                    <a:pt x="544" y="554"/>
                  </a:lnTo>
                  <a:lnTo>
                    <a:pt x="541" y="555"/>
                  </a:lnTo>
                  <a:lnTo>
                    <a:pt x="539" y="555"/>
                  </a:lnTo>
                  <a:lnTo>
                    <a:pt x="537" y="556"/>
                  </a:lnTo>
                  <a:lnTo>
                    <a:pt x="532" y="557"/>
                  </a:lnTo>
                  <a:lnTo>
                    <a:pt x="530" y="558"/>
                  </a:lnTo>
                  <a:lnTo>
                    <a:pt x="527" y="559"/>
                  </a:lnTo>
                  <a:lnTo>
                    <a:pt x="525" y="559"/>
                  </a:lnTo>
                  <a:lnTo>
                    <a:pt x="523" y="560"/>
                  </a:lnTo>
                  <a:lnTo>
                    <a:pt x="521" y="561"/>
                  </a:lnTo>
                  <a:lnTo>
                    <a:pt x="516" y="564"/>
                  </a:lnTo>
                  <a:lnTo>
                    <a:pt x="515" y="564"/>
                  </a:lnTo>
                  <a:lnTo>
                    <a:pt x="514" y="565"/>
                  </a:lnTo>
                  <a:lnTo>
                    <a:pt x="512" y="565"/>
                  </a:lnTo>
                  <a:lnTo>
                    <a:pt x="511" y="566"/>
                  </a:lnTo>
                  <a:lnTo>
                    <a:pt x="510" y="566"/>
                  </a:lnTo>
                  <a:lnTo>
                    <a:pt x="509" y="566"/>
                  </a:lnTo>
                  <a:lnTo>
                    <a:pt x="508" y="565"/>
                  </a:lnTo>
                  <a:lnTo>
                    <a:pt x="507" y="565"/>
                  </a:lnTo>
                  <a:lnTo>
                    <a:pt x="507" y="565"/>
                  </a:lnTo>
                  <a:lnTo>
                    <a:pt x="506" y="565"/>
                  </a:lnTo>
                  <a:lnTo>
                    <a:pt x="504" y="564"/>
                  </a:lnTo>
                  <a:lnTo>
                    <a:pt x="504" y="564"/>
                  </a:lnTo>
                  <a:lnTo>
                    <a:pt x="503" y="563"/>
                  </a:lnTo>
                  <a:lnTo>
                    <a:pt x="502" y="564"/>
                  </a:lnTo>
                  <a:lnTo>
                    <a:pt x="501" y="564"/>
                  </a:lnTo>
                  <a:lnTo>
                    <a:pt x="500" y="564"/>
                  </a:lnTo>
                  <a:lnTo>
                    <a:pt x="498" y="565"/>
                  </a:lnTo>
                  <a:lnTo>
                    <a:pt x="497" y="565"/>
                  </a:lnTo>
                  <a:lnTo>
                    <a:pt x="497" y="566"/>
                  </a:lnTo>
                  <a:lnTo>
                    <a:pt x="496" y="566"/>
                  </a:lnTo>
                  <a:lnTo>
                    <a:pt x="495" y="567"/>
                  </a:lnTo>
                  <a:lnTo>
                    <a:pt x="495" y="568"/>
                  </a:lnTo>
                  <a:lnTo>
                    <a:pt x="494" y="569"/>
                  </a:lnTo>
                  <a:lnTo>
                    <a:pt x="494" y="570"/>
                  </a:lnTo>
                  <a:lnTo>
                    <a:pt x="493" y="570"/>
                  </a:lnTo>
                  <a:lnTo>
                    <a:pt x="492" y="573"/>
                  </a:lnTo>
                  <a:lnTo>
                    <a:pt x="492" y="574"/>
                  </a:lnTo>
                  <a:lnTo>
                    <a:pt x="490" y="577"/>
                  </a:lnTo>
                  <a:lnTo>
                    <a:pt x="489" y="581"/>
                  </a:lnTo>
                  <a:lnTo>
                    <a:pt x="488" y="583"/>
                  </a:lnTo>
                  <a:lnTo>
                    <a:pt x="487" y="584"/>
                  </a:lnTo>
                  <a:lnTo>
                    <a:pt x="486" y="585"/>
                  </a:lnTo>
                  <a:lnTo>
                    <a:pt x="478" y="595"/>
                  </a:lnTo>
                  <a:lnTo>
                    <a:pt x="477" y="596"/>
                  </a:lnTo>
                  <a:lnTo>
                    <a:pt x="477" y="597"/>
                  </a:lnTo>
                  <a:lnTo>
                    <a:pt x="476" y="599"/>
                  </a:lnTo>
                  <a:lnTo>
                    <a:pt x="476" y="600"/>
                  </a:lnTo>
                  <a:lnTo>
                    <a:pt x="475" y="602"/>
                  </a:lnTo>
                  <a:lnTo>
                    <a:pt x="475" y="603"/>
                  </a:lnTo>
                  <a:lnTo>
                    <a:pt x="475" y="604"/>
                  </a:lnTo>
                  <a:lnTo>
                    <a:pt x="475" y="606"/>
                  </a:lnTo>
                  <a:lnTo>
                    <a:pt x="474" y="607"/>
                  </a:lnTo>
                  <a:lnTo>
                    <a:pt x="475" y="609"/>
                  </a:lnTo>
                  <a:lnTo>
                    <a:pt x="475" y="610"/>
                  </a:lnTo>
                  <a:lnTo>
                    <a:pt x="475" y="612"/>
                  </a:lnTo>
                  <a:lnTo>
                    <a:pt x="475" y="614"/>
                  </a:lnTo>
                  <a:lnTo>
                    <a:pt x="476" y="615"/>
                  </a:lnTo>
                  <a:lnTo>
                    <a:pt x="476" y="617"/>
                  </a:lnTo>
                  <a:lnTo>
                    <a:pt x="477" y="618"/>
                  </a:lnTo>
                  <a:lnTo>
                    <a:pt x="477" y="619"/>
                  </a:lnTo>
                  <a:lnTo>
                    <a:pt x="478" y="620"/>
                  </a:lnTo>
                  <a:lnTo>
                    <a:pt x="479" y="621"/>
                  </a:lnTo>
                  <a:lnTo>
                    <a:pt x="480" y="621"/>
                  </a:lnTo>
                  <a:lnTo>
                    <a:pt x="485" y="624"/>
                  </a:lnTo>
                  <a:lnTo>
                    <a:pt x="487" y="625"/>
                  </a:lnTo>
                  <a:lnTo>
                    <a:pt x="491" y="626"/>
                  </a:lnTo>
                  <a:lnTo>
                    <a:pt x="492" y="626"/>
                  </a:lnTo>
                  <a:lnTo>
                    <a:pt x="494" y="627"/>
                  </a:lnTo>
                  <a:lnTo>
                    <a:pt x="495" y="628"/>
                  </a:lnTo>
                  <a:lnTo>
                    <a:pt x="496" y="628"/>
                  </a:lnTo>
                  <a:lnTo>
                    <a:pt x="496" y="629"/>
                  </a:lnTo>
                  <a:lnTo>
                    <a:pt x="497" y="630"/>
                  </a:lnTo>
                  <a:lnTo>
                    <a:pt x="498" y="630"/>
                  </a:lnTo>
                  <a:lnTo>
                    <a:pt x="499" y="633"/>
                  </a:lnTo>
                  <a:lnTo>
                    <a:pt x="501" y="635"/>
                  </a:lnTo>
                  <a:lnTo>
                    <a:pt x="501" y="636"/>
                  </a:lnTo>
                  <a:lnTo>
                    <a:pt x="502" y="638"/>
                  </a:lnTo>
                  <a:lnTo>
                    <a:pt x="502" y="639"/>
                  </a:lnTo>
                  <a:lnTo>
                    <a:pt x="503" y="640"/>
                  </a:lnTo>
                  <a:lnTo>
                    <a:pt x="503" y="642"/>
                  </a:lnTo>
                  <a:lnTo>
                    <a:pt x="503" y="643"/>
                  </a:lnTo>
                  <a:lnTo>
                    <a:pt x="503" y="645"/>
                  </a:lnTo>
                  <a:lnTo>
                    <a:pt x="503" y="646"/>
                  </a:lnTo>
                  <a:lnTo>
                    <a:pt x="502" y="647"/>
                  </a:lnTo>
                  <a:lnTo>
                    <a:pt x="502" y="648"/>
                  </a:lnTo>
                  <a:lnTo>
                    <a:pt x="502" y="650"/>
                  </a:lnTo>
                  <a:lnTo>
                    <a:pt x="501" y="651"/>
                  </a:lnTo>
                  <a:lnTo>
                    <a:pt x="500" y="651"/>
                  </a:lnTo>
                  <a:lnTo>
                    <a:pt x="500" y="652"/>
                  </a:lnTo>
                  <a:lnTo>
                    <a:pt x="499" y="653"/>
                  </a:lnTo>
                  <a:lnTo>
                    <a:pt x="498" y="654"/>
                  </a:lnTo>
                  <a:lnTo>
                    <a:pt x="496" y="656"/>
                  </a:lnTo>
                  <a:lnTo>
                    <a:pt x="494" y="657"/>
                  </a:lnTo>
                  <a:lnTo>
                    <a:pt x="493" y="657"/>
                  </a:lnTo>
                  <a:lnTo>
                    <a:pt x="492" y="658"/>
                  </a:lnTo>
                  <a:lnTo>
                    <a:pt x="490" y="658"/>
                  </a:lnTo>
                  <a:lnTo>
                    <a:pt x="489" y="658"/>
                  </a:lnTo>
                  <a:lnTo>
                    <a:pt x="488" y="658"/>
                  </a:lnTo>
                  <a:lnTo>
                    <a:pt x="485" y="658"/>
                  </a:lnTo>
                  <a:lnTo>
                    <a:pt x="484" y="658"/>
                  </a:lnTo>
                  <a:lnTo>
                    <a:pt x="481" y="658"/>
                  </a:lnTo>
                  <a:lnTo>
                    <a:pt x="479" y="657"/>
                  </a:lnTo>
                  <a:lnTo>
                    <a:pt x="478" y="657"/>
                  </a:lnTo>
                  <a:lnTo>
                    <a:pt x="478" y="658"/>
                  </a:lnTo>
                  <a:lnTo>
                    <a:pt x="477" y="658"/>
                  </a:lnTo>
                  <a:lnTo>
                    <a:pt x="476" y="658"/>
                  </a:lnTo>
                  <a:lnTo>
                    <a:pt x="475" y="659"/>
                  </a:lnTo>
                  <a:lnTo>
                    <a:pt x="473" y="660"/>
                  </a:lnTo>
                  <a:lnTo>
                    <a:pt x="473" y="661"/>
                  </a:lnTo>
                  <a:lnTo>
                    <a:pt x="472" y="661"/>
                  </a:lnTo>
                  <a:lnTo>
                    <a:pt x="472" y="662"/>
                  </a:lnTo>
                  <a:lnTo>
                    <a:pt x="471" y="662"/>
                  </a:lnTo>
                  <a:lnTo>
                    <a:pt x="470" y="665"/>
                  </a:lnTo>
                  <a:lnTo>
                    <a:pt x="470" y="667"/>
                  </a:lnTo>
                  <a:lnTo>
                    <a:pt x="469" y="668"/>
                  </a:lnTo>
                  <a:lnTo>
                    <a:pt x="468" y="670"/>
                  </a:lnTo>
                  <a:lnTo>
                    <a:pt x="467" y="670"/>
                  </a:lnTo>
                  <a:lnTo>
                    <a:pt x="467" y="671"/>
                  </a:lnTo>
                  <a:lnTo>
                    <a:pt x="466" y="671"/>
                  </a:lnTo>
                  <a:lnTo>
                    <a:pt x="466" y="671"/>
                  </a:lnTo>
                  <a:lnTo>
                    <a:pt x="465" y="671"/>
                  </a:lnTo>
                  <a:lnTo>
                    <a:pt x="465" y="671"/>
                  </a:lnTo>
                  <a:lnTo>
                    <a:pt x="464" y="671"/>
                  </a:lnTo>
                  <a:lnTo>
                    <a:pt x="463" y="670"/>
                  </a:lnTo>
                  <a:lnTo>
                    <a:pt x="461" y="668"/>
                  </a:lnTo>
                  <a:lnTo>
                    <a:pt x="459" y="668"/>
                  </a:lnTo>
                  <a:lnTo>
                    <a:pt x="459" y="667"/>
                  </a:lnTo>
                  <a:lnTo>
                    <a:pt x="457" y="667"/>
                  </a:lnTo>
                  <a:lnTo>
                    <a:pt x="454" y="666"/>
                  </a:lnTo>
                  <a:lnTo>
                    <a:pt x="453" y="666"/>
                  </a:lnTo>
                  <a:lnTo>
                    <a:pt x="451" y="665"/>
                  </a:lnTo>
                  <a:lnTo>
                    <a:pt x="447" y="664"/>
                  </a:lnTo>
                  <a:lnTo>
                    <a:pt x="447" y="663"/>
                  </a:lnTo>
                  <a:lnTo>
                    <a:pt x="446" y="663"/>
                  </a:lnTo>
                  <a:lnTo>
                    <a:pt x="446" y="663"/>
                  </a:lnTo>
                  <a:lnTo>
                    <a:pt x="445" y="663"/>
                  </a:lnTo>
                  <a:lnTo>
                    <a:pt x="443" y="664"/>
                  </a:lnTo>
                  <a:lnTo>
                    <a:pt x="441" y="665"/>
                  </a:lnTo>
                  <a:lnTo>
                    <a:pt x="436" y="667"/>
                  </a:lnTo>
                  <a:lnTo>
                    <a:pt x="433" y="668"/>
                  </a:lnTo>
                  <a:lnTo>
                    <a:pt x="432" y="668"/>
                  </a:lnTo>
                  <a:lnTo>
                    <a:pt x="430" y="669"/>
                  </a:lnTo>
                  <a:lnTo>
                    <a:pt x="428" y="669"/>
                  </a:lnTo>
                  <a:lnTo>
                    <a:pt x="426" y="669"/>
                  </a:lnTo>
                  <a:lnTo>
                    <a:pt x="424" y="669"/>
                  </a:lnTo>
                  <a:lnTo>
                    <a:pt x="422" y="669"/>
                  </a:lnTo>
                  <a:lnTo>
                    <a:pt x="421" y="669"/>
                  </a:lnTo>
                  <a:lnTo>
                    <a:pt x="415" y="668"/>
                  </a:lnTo>
                  <a:lnTo>
                    <a:pt x="413" y="668"/>
                  </a:lnTo>
                  <a:lnTo>
                    <a:pt x="409" y="668"/>
                  </a:lnTo>
                  <a:lnTo>
                    <a:pt x="408" y="667"/>
                  </a:lnTo>
                  <a:lnTo>
                    <a:pt x="406" y="667"/>
                  </a:lnTo>
                  <a:lnTo>
                    <a:pt x="404" y="667"/>
                  </a:lnTo>
                  <a:lnTo>
                    <a:pt x="399" y="665"/>
                  </a:lnTo>
                  <a:lnTo>
                    <a:pt x="398" y="665"/>
                  </a:lnTo>
                  <a:lnTo>
                    <a:pt x="396" y="665"/>
                  </a:lnTo>
                  <a:lnTo>
                    <a:pt x="395" y="665"/>
                  </a:lnTo>
                  <a:lnTo>
                    <a:pt x="394" y="665"/>
                  </a:lnTo>
                  <a:lnTo>
                    <a:pt x="393" y="666"/>
                  </a:lnTo>
                  <a:lnTo>
                    <a:pt x="392" y="666"/>
                  </a:lnTo>
                  <a:lnTo>
                    <a:pt x="392" y="666"/>
                  </a:lnTo>
                  <a:lnTo>
                    <a:pt x="391" y="667"/>
                  </a:lnTo>
                  <a:lnTo>
                    <a:pt x="390" y="667"/>
                  </a:lnTo>
                  <a:lnTo>
                    <a:pt x="390" y="668"/>
                  </a:lnTo>
                  <a:lnTo>
                    <a:pt x="389" y="669"/>
                  </a:lnTo>
                  <a:lnTo>
                    <a:pt x="389" y="669"/>
                  </a:lnTo>
                  <a:lnTo>
                    <a:pt x="389" y="670"/>
                  </a:lnTo>
                  <a:lnTo>
                    <a:pt x="389" y="671"/>
                  </a:lnTo>
                  <a:lnTo>
                    <a:pt x="389" y="672"/>
                  </a:lnTo>
                  <a:lnTo>
                    <a:pt x="390" y="675"/>
                  </a:lnTo>
                  <a:lnTo>
                    <a:pt x="390" y="676"/>
                  </a:lnTo>
                  <a:lnTo>
                    <a:pt x="390" y="677"/>
                  </a:lnTo>
                  <a:lnTo>
                    <a:pt x="390" y="677"/>
                  </a:lnTo>
                  <a:lnTo>
                    <a:pt x="390" y="678"/>
                  </a:lnTo>
                  <a:lnTo>
                    <a:pt x="390" y="678"/>
                  </a:lnTo>
                  <a:lnTo>
                    <a:pt x="389" y="679"/>
                  </a:lnTo>
                  <a:lnTo>
                    <a:pt x="389" y="679"/>
                  </a:lnTo>
                  <a:lnTo>
                    <a:pt x="388" y="680"/>
                  </a:lnTo>
                  <a:lnTo>
                    <a:pt x="387" y="680"/>
                  </a:lnTo>
                  <a:lnTo>
                    <a:pt x="386" y="681"/>
                  </a:lnTo>
                  <a:lnTo>
                    <a:pt x="384" y="681"/>
                  </a:lnTo>
                  <a:lnTo>
                    <a:pt x="378" y="683"/>
                  </a:lnTo>
                  <a:lnTo>
                    <a:pt x="376" y="683"/>
                  </a:lnTo>
                  <a:lnTo>
                    <a:pt x="376" y="684"/>
                  </a:lnTo>
                  <a:lnTo>
                    <a:pt x="375" y="684"/>
                  </a:lnTo>
                  <a:lnTo>
                    <a:pt x="375" y="684"/>
                  </a:lnTo>
                  <a:lnTo>
                    <a:pt x="374" y="685"/>
                  </a:lnTo>
                  <a:lnTo>
                    <a:pt x="374" y="686"/>
                  </a:lnTo>
                  <a:lnTo>
                    <a:pt x="373" y="687"/>
                  </a:lnTo>
                  <a:lnTo>
                    <a:pt x="373" y="688"/>
                  </a:lnTo>
                  <a:lnTo>
                    <a:pt x="373" y="689"/>
                  </a:lnTo>
                  <a:lnTo>
                    <a:pt x="372" y="690"/>
                  </a:lnTo>
                  <a:lnTo>
                    <a:pt x="372" y="694"/>
                  </a:lnTo>
                  <a:lnTo>
                    <a:pt x="371" y="696"/>
                  </a:lnTo>
                  <a:lnTo>
                    <a:pt x="371" y="697"/>
                  </a:lnTo>
                  <a:lnTo>
                    <a:pt x="369" y="700"/>
                  </a:lnTo>
                  <a:lnTo>
                    <a:pt x="369" y="701"/>
                  </a:lnTo>
                  <a:lnTo>
                    <a:pt x="368" y="701"/>
                  </a:lnTo>
                  <a:lnTo>
                    <a:pt x="367" y="702"/>
                  </a:lnTo>
                  <a:lnTo>
                    <a:pt x="367" y="702"/>
                  </a:lnTo>
                  <a:lnTo>
                    <a:pt x="366" y="702"/>
                  </a:lnTo>
                  <a:lnTo>
                    <a:pt x="365" y="702"/>
                  </a:lnTo>
                  <a:lnTo>
                    <a:pt x="364" y="702"/>
                  </a:lnTo>
                  <a:lnTo>
                    <a:pt x="363" y="702"/>
                  </a:lnTo>
                  <a:lnTo>
                    <a:pt x="362" y="702"/>
                  </a:lnTo>
                  <a:lnTo>
                    <a:pt x="361" y="702"/>
                  </a:lnTo>
                  <a:lnTo>
                    <a:pt x="360" y="702"/>
                  </a:lnTo>
                  <a:lnTo>
                    <a:pt x="359" y="701"/>
                  </a:lnTo>
                  <a:lnTo>
                    <a:pt x="358" y="701"/>
                  </a:lnTo>
                  <a:lnTo>
                    <a:pt x="357" y="700"/>
                  </a:lnTo>
                  <a:lnTo>
                    <a:pt x="355" y="699"/>
                  </a:lnTo>
                  <a:lnTo>
                    <a:pt x="355" y="698"/>
                  </a:lnTo>
                  <a:lnTo>
                    <a:pt x="354" y="697"/>
                  </a:lnTo>
                  <a:lnTo>
                    <a:pt x="353" y="696"/>
                  </a:lnTo>
                  <a:lnTo>
                    <a:pt x="352" y="694"/>
                  </a:lnTo>
                  <a:lnTo>
                    <a:pt x="350" y="690"/>
                  </a:lnTo>
                  <a:lnTo>
                    <a:pt x="348" y="686"/>
                  </a:lnTo>
                  <a:lnTo>
                    <a:pt x="347" y="684"/>
                  </a:lnTo>
                  <a:lnTo>
                    <a:pt x="346" y="682"/>
                  </a:lnTo>
                  <a:lnTo>
                    <a:pt x="345" y="680"/>
                  </a:lnTo>
                  <a:lnTo>
                    <a:pt x="344" y="678"/>
                  </a:lnTo>
                  <a:lnTo>
                    <a:pt x="344" y="677"/>
                  </a:lnTo>
                  <a:lnTo>
                    <a:pt x="343" y="677"/>
                  </a:lnTo>
                  <a:lnTo>
                    <a:pt x="343" y="677"/>
                  </a:lnTo>
                  <a:lnTo>
                    <a:pt x="342" y="676"/>
                  </a:lnTo>
                  <a:lnTo>
                    <a:pt x="342" y="676"/>
                  </a:lnTo>
                  <a:lnTo>
                    <a:pt x="341" y="676"/>
                  </a:lnTo>
                  <a:lnTo>
                    <a:pt x="341" y="676"/>
                  </a:lnTo>
                  <a:lnTo>
                    <a:pt x="339" y="677"/>
                  </a:lnTo>
                  <a:lnTo>
                    <a:pt x="338" y="677"/>
                  </a:lnTo>
                  <a:lnTo>
                    <a:pt x="337" y="678"/>
                  </a:lnTo>
                  <a:lnTo>
                    <a:pt x="335" y="679"/>
                  </a:lnTo>
                  <a:lnTo>
                    <a:pt x="334" y="679"/>
                  </a:lnTo>
                  <a:lnTo>
                    <a:pt x="333" y="680"/>
                  </a:lnTo>
                  <a:lnTo>
                    <a:pt x="333" y="680"/>
                  </a:lnTo>
                  <a:lnTo>
                    <a:pt x="332" y="679"/>
                  </a:lnTo>
                  <a:lnTo>
                    <a:pt x="332" y="679"/>
                  </a:lnTo>
                  <a:lnTo>
                    <a:pt x="330" y="679"/>
                  </a:lnTo>
                  <a:lnTo>
                    <a:pt x="329" y="678"/>
                  </a:lnTo>
                  <a:lnTo>
                    <a:pt x="328" y="677"/>
                  </a:lnTo>
                  <a:lnTo>
                    <a:pt x="326" y="676"/>
                  </a:lnTo>
                  <a:lnTo>
                    <a:pt x="324" y="674"/>
                  </a:lnTo>
                  <a:lnTo>
                    <a:pt x="319" y="670"/>
                  </a:lnTo>
                  <a:lnTo>
                    <a:pt x="318" y="669"/>
                  </a:lnTo>
                  <a:lnTo>
                    <a:pt x="317" y="668"/>
                  </a:lnTo>
                  <a:lnTo>
                    <a:pt x="316" y="667"/>
                  </a:lnTo>
                  <a:lnTo>
                    <a:pt x="314" y="667"/>
                  </a:lnTo>
                  <a:lnTo>
                    <a:pt x="309" y="664"/>
                  </a:lnTo>
                  <a:lnTo>
                    <a:pt x="306" y="663"/>
                  </a:lnTo>
                  <a:lnTo>
                    <a:pt x="305" y="662"/>
                  </a:lnTo>
                  <a:lnTo>
                    <a:pt x="302" y="660"/>
                  </a:lnTo>
                  <a:lnTo>
                    <a:pt x="301" y="659"/>
                  </a:lnTo>
                  <a:lnTo>
                    <a:pt x="300" y="659"/>
                  </a:lnTo>
                  <a:lnTo>
                    <a:pt x="299" y="659"/>
                  </a:lnTo>
                  <a:lnTo>
                    <a:pt x="298" y="659"/>
                  </a:lnTo>
                  <a:lnTo>
                    <a:pt x="298" y="659"/>
                  </a:lnTo>
                  <a:lnTo>
                    <a:pt x="297" y="659"/>
                  </a:lnTo>
                  <a:lnTo>
                    <a:pt x="296" y="659"/>
                  </a:lnTo>
                  <a:lnTo>
                    <a:pt x="294" y="661"/>
                  </a:lnTo>
                  <a:lnTo>
                    <a:pt x="291" y="663"/>
                  </a:lnTo>
                  <a:lnTo>
                    <a:pt x="290" y="664"/>
                  </a:lnTo>
                  <a:lnTo>
                    <a:pt x="290" y="665"/>
                  </a:lnTo>
                  <a:lnTo>
                    <a:pt x="289" y="666"/>
                  </a:lnTo>
                  <a:lnTo>
                    <a:pt x="288" y="667"/>
                  </a:lnTo>
                  <a:lnTo>
                    <a:pt x="287" y="668"/>
                  </a:lnTo>
                  <a:lnTo>
                    <a:pt x="287" y="669"/>
                  </a:lnTo>
                  <a:lnTo>
                    <a:pt x="285" y="670"/>
                  </a:lnTo>
                  <a:lnTo>
                    <a:pt x="284" y="671"/>
                  </a:lnTo>
                  <a:lnTo>
                    <a:pt x="284" y="672"/>
                  </a:lnTo>
                  <a:lnTo>
                    <a:pt x="283" y="673"/>
                  </a:lnTo>
                  <a:lnTo>
                    <a:pt x="283" y="673"/>
                  </a:lnTo>
                  <a:lnTo>
                    <a:pt x="283" y="674"/>
                  </a:lnTo>
                  <a:lnTo>
                    <a:pt x="283" y="676"/>
                  </a:lnTo>
                  <a:lnTo>
                    <a:pt x="283" y="678"/>
                  </a:lnTo>
                  <a:lnTo>
                    <a:pt x="282" y="679"/>
                  </a:lnTo>
                  <a:lnTo>
                    <a:pt x="281" y="683"/>
                  </a:lnTo>
                  <a:lnTo>
                    <a:pt x="281" y="684"/>
                  </a:lnTo>
                  <a:lnTo>
                    <a:pt x="281" y="686"/>
                  </a:lnTo>
                  <a:lnTo>
                    <a:pt x="281" y="687"/>
                  </a:lnTo>
                  <a:lnTo>
                    <a:pt x="281" y="688"/>
                  </a:lnTo>
                  <a:lnTo>
                    <a:pt x="282" y="690"/>
                  </a:lnTo>
                  <a:lnTo>
                    <a:pt x="283" y="693"/>
                  </a:lnTo>
                  <a:lnTo>
                    <a:pt x="283" y="696"/>
                  </a:lnTo>
                  <a:lnTo>
                    <a:pt x="284" y="697"/>
                  </a:lnTo>
                  <a:lnTo>
                    <a:pt x="284" y="698"/>
                  </a:lnTo>
                  <a:lnTo>
                    <a:pt x="284" y="699"/>
                  </a:lnTo>
                  <a:lnTo>
                    <a:pt x="283" y="700"/>
                  </a:lnTo>
                  <a:lnTo>
                    <a:pt x="283" y="701"/>
                  </a:lnTo>
                  <a:lnTo>
                    <a:pt x="282" y="701"/>
                  </a:lnTo>
                  <a:lnTo>
                    <a:pt x="282" y="702"/>
                  </a:lnTo>
                  <a:lnTo>
                    <a:pt x="280" y="702"/>
                  </a:lnTo>
                  <a:lnTo>
                    <a:pt x="279" y="703"/>
                  </a:lnTo>
                  <a:lnTo>
                    <a:pt x="277" y="704"/>
                  </a:lnTo>
                  <a:lnTo>
                    <a:pt x="276" y="704"/>
                  </a:lnTo>
                  <a:lnTo>
                    <a:pt x="271" y="706"/>
                  </a:lnTo>
                  <a:lnTo>
                    <a:pt x="269" y="706"/>
                  </a:lnTo>
                  <a:lnTo>
                    <a:pt x="268" y="707"/>
                  </a:lnTo>
                  <a:lnTo>
                    <a:pt x="267" y="707"/>
                  </a:lnTo>
                  <a:lnTo>
                    <a:pt x="264" y="709"/>
                  </a:lnTo>
                  <a:lnTo>
                    <a:pt x="262" y="711"/>
                  </a:lnTo>
                  <a:lnTo>
                    <a:pt x="258" y="715"/>
                  </a:lnTo>
                  <a:lnTo>
                    <a:pt x="256" y="717"/>
                  </a:lnTo>
                  <a:lnTo>
                    <a:pt x="254" y="718"/>
                  </a:lnTo>
                  <a:lnTo>
                    <a:pt x="252" y="720"/>
                  </a:lnTo>
                  <a:lnTo>
                    <a:pt x="251" y="721"/>
                  </a:lnTo>
                  <a:lnTo>
                    <a:pt x="250" y="724"/>
                  </a:lnTo>
                  <a:lnTo>
                    <a:pt x="249" y="725"/>
                  </a:lnTo>
                  <a:lnTo>
                    <a:pt x="249" y="726"/>
                  </a:lnTo>
                  <a:lnTo>
                    <a:pt x="248" y="726"/>
                  </a:lnTo>
                  <a:lnTo>
                    <a:pt x="247" y="726"/>
                  </a:lnTo>
                  <a:lnTo>
                    <a:pt x="247" y="726"/>
                  </a:lnTo>
                  <a:lnTo>
                    <a:pt x="246" y="726"/>
                  </a:lnTo>
                  <a:lnTo>
                    <a:pt x="246" y="726"/>
                  </a:lnTo>
                  <a:lnTo>
                    <a:pt x="245" y="726"/>
                  </a:lnTo>
                  <a:lnTo>
                    <a:pt x="245" y="726"/>
                  </a:lnTo>
                  <a:lnTo>
                    <a:pt x="244" y="725"/>
                  </a:lnTo>
                  <a:lnTo>
                    <a:pt x="241" y="724"/>
                  </a:lnTo>
                  <a:lnTo>
                    <a:pt x="240" y="723"/>
                  </a:lnTo>
                  <a:lnTo>
                    <a:pt x="239" y="722"/>
                  </a:lnTo>
                  <a:lnTo>
                    <a:pt x="237" y="721"/>
                  </a:lnTo>
                  <a:lnTo>
                    <a:pt x="234" y="721"/>
                  </a:lnTo>
                  <a:lnTo>
                    <a:pt x="232" y="720"/>
                  </a:lnTo>
                  <a:lnTo>
                    <a:pt x="230" y="720"/>
                  </a:lnTo>
                  <a:lnTo>
                    <a:pt x="227" y="719"/>
                  </a:lnTo>
                  <a:lnTo>
                    <a:pt x="225" y="719"/>
                  </a:lnTo>
                  <a:lnTo>
                    <a:pt x="224" y="719"/>
                  </a:lnTo>
                  <a:lnTo>
                    <a:pt x="223" y="719"/>
                  </a:lnTo>
                  <a:lnTo>
                    <a:pt x="223" y="718"/>
                  </a:lnTo>
                  <a:lnTo>
                    <a:pt x="222" y="718"/>
                  </a:lnTo>
                  <a:lnTo>
                    <a:pt x="221" y="717"/>
                  </a:lnTo>
                  <a:lnTo>
                    <a:pt x="221" y="717"/>
                  </a:lnTo>
                  <a:lnTo>
                    <a:pt x="221" y="716"/>
                  </a:lnTo>
                  <a:lnTo>
                    <a:pt x="220" y="716"/>
                  </a:lnTo>
                  <a:lnTo>
                    <a:pt x="220" y="715"/>
                  </a:lnTo>
                  <a:lnTo>
                    <a:pt x="221" y="714"/>
                  </a:lnTo>
                  <a:lnTo>
                    <a:pt x="221" y="711"/>
                  </a:lnTo>
                  <a:lnTo>
                    <a:pt x="221" y="710"/>
                  </a:lnTo>
                  <a:lnTo>
                    <a:pt x="221" y="709"/>
                  </a:lnTo>
                  <a:lnTo>
                    <a:pt x="221" y="708"/>
                  </a:lnTo>
                  <a:lnTo>
                    <a:pt x="221" y="708"/>
                  </a:lnTo>
                  <a:lnTo>
                    <a:pt x="221" y="708"/>
                  </a:lnTo>
                  <a:lnTo>
                    <a:pt x="220" y="708"/>
                  </a:lnTo>
                  <a:lnTo>
                    <a:pt x="220" y="708"/>
                  </a:lnTo>
                  <a:lnTo>
                    <a:pt x="217" y="709"/>
                  </a:lnTo>
                  <a:lnTo>
                    <a:pt x="215" y="709"/>
                  </a:lnTo>
                  <a:lnTo>
                    <a:pt x="213" y="710"/>
                  </a:lnTo>
                  <a:lnTo>
                    <a:pt x="210" y="710"/>
                  </a:lnTo>
                  <a:lnTo>
                    <a:pt x="209" y="710"/>
                  </a:lnTo>
                  <a:lnTo>
                    <a:pt x="208" y="711"/>
                  </a:lnTo>
                  <a:lnTo>
                    <a:pt x="205" y="710"/>
                  </a:lnTo>
                  <a:lnTo>
                    <a:pt x="203" y="710"/>
                  </a:lnTo>
                  <a:lnTo>
                    <a:pt x="198" y="710"/>
                  </a:lnTo>
                  <a:lnTo>
                    <a:pt x="195" y="709"/>
                  </a:lnTo>
                  <a:lnTo>
                    <a:pt x="194" y="709"/>
                  </a:lnTo>
                  <a:lnTo>
                    <a:pt x="192" y="708"/>
                  </a:lnTo>
                  <a:lnTo>
                    <a:pt x="191" y="708"/>
                  </a:lnTo>
                  <a:lnTo>
                    <a:pt x="188" y="706"/>
                  </a:lnTo>
                  <a:lnTo>
                    <a:pt x="187" y="706"/>
                  </a:lnTo>
                  <a:lnTo>
                    <a:pt x="186" y="706"/>
                  </a:lnTo>
                  <a:lnTo>
                    <a:pt x="185" y="706"/>
                  </a:lnTo>
                  <a:lnTo>
                    <a:pt x="184" y="705"/>
                  </a:lnTo>
                  <a:lnTo>
                    <a:pt x="181" y="705"/>
                  </a:lnTo>
                  <a:lnTo>
                    <a:pt x="180" y="705"/>
                  </a:lnTo>
                  <a:lnTo>
                    <a:pt x="178" y="705"/>
                  </a:lnTo>
                  <a:lnTo>
                    <a:pt x="177" y="705"/>
                  </a:lnTo>
                  <a:lnTo>
                    <a:pt x="177" y="706"/>
                  </a:lnTo>
                  <a:lnTo>
                    <a:pt x="175" y="706"/>
                  </a:lnTo>
                  <a:lnTo>
                    <a:pt x="173" y="707"/>
                  </a:lnTo>
                  <a:lnTo>
                    <a:pt x="171" y="709"/>
                  </a:lnTo>
                  <a:lnTo>
                    <a:pt x="171" y="709"/>
                  </a:lnTo>
                  <a:lnTo>
                    <a:pt x="170" y="709"/>
                  </a:lnTo>
                  <a:lnTo>
                    <a:pt x="170" y="709"/>
                  </a:lnTo>
                  <a:lnTo>
                    <a:pt x="169" y="709"/>
                  </a:lnTo>
                  <a:lnTo>
                    <a:pt x="168" y="709"/>
                  </a:lnTo>
                  <a:lnTo>
                    <a:pt x="166" y="708"/>
                  </a:lnTo>
                  <a:lnTo>
                    <a:pt x="165" y="707"/>
                  </a:lnTo>
                  <a:lnTo>
                    <a:pt x="160" y="704"/>
                  </a:lnTo>
                  <a:lnTo>
                    <a:pt x="159" y="703"/>
                  </a:lnTo>
                  <a:lnTo>
                    <a:pt x="158" y="703"/>
                  </a:lnTo>
                  <a:lnTo>
                    <a:pt x="155" y="702"/>
                  </a:lnTo>
                  <a:lnTo>
                    <a:pt x="154" y="701"/>
                  </a:lnTo>
                  <a:lnTo>
                    <a:pt x="153" y="700"/>
                  </a:lnTo>
                  <a:lnTo>
                    <a:pt x="149" y="698"/>
                  </a:lnTo>
                  <a:lnTo>
                    <a:pt x="148" y="698"/>
                  </a:lnTo>
                  <a:lnTo>
                    <a:pt x="147" y="697"/>
                  </a:lnTo>
                  <a:lnTo>
                    <a:pt x="147" y="698"/>
                  </a:lnTo>
                  <a:lnTo>
                    <a:pt x="146" y="698"/>
                  </a:lnTo>
                  <a:lnTo>
                    <a:pt x="146" y="698"/>
                  </a:lnTo>
                  <a:lnTo>
                    <a:pt x="145" y="699"/>
                  </a:lnTo>
                  <a:lnTo>
                    <a:pt x="145" y="699"/>
                  </a:lnTo>
                  <a:lnTo>
                    <a:pt x="145" y="699"/>
                  </a:lnTo>
                  <a:lnTo>
                    <a:pt x="145" y="700"/>
                  </a:lnTo>
                  <a:lnTo>
                    <a:pt x="145" y="703"/>
                  </a:lnTo>
                  <a:lnTo>
                    <a:pt x="145" y="705"/>
                  </a:lnTo>
                  <a:lnTo>
                    <a:pt x="145" y="705"/>
                  </a:lnTo>
                  <a:lnTo>
                    <a:pt x="145" y="706"/>
                  </a:lnTo>
                  <a:lnTo>
                    <a:pt x="145" y="706"/>
                  </a:lnTo>
                  <a:lnTo>
                    <a:pt x="144" y="706"/>
                  </a:lnTo>
                  <a:lnTo>
                    <a:pt x="144" y="706"/>
                  </a:lnTo>
                  <a:lnTo>
                    <a:pt x="143" y="706"/>
                  </a:lnTo>
                  <a:lnTo>
                    <a:pt x="141" y="706"/>
                  </a:lnTo>
                  <a:lnTo>
                    <a:pt x="139" y="706"/>
                  </a:lnTo>
                  <a:lnTo>
                    <a:pt x="138" y="706"/>
                  </a:lnTo>
                  <a:lnTo>
                    <a:pt x="137" y="707"/>
                  </a:lnTo>
                  <a:lnTo>
                    <a:pt x="135" y="707"/>
                  </a:lnTo>
                  <a:lnTo>
                    <a:pt x="134" y="708"/>
                  </a:lnTo>
                  <a:lnTo>
                    <a:pt x="133" y="709"/>
                  </a:lnTo>
                  <a:lnTo>
                    <a:pt x="129" y="712"/>
                  </a:lnTo>
                  <a:lnTo>
                    <a:pt x="128" y="712"/>
                  </a:lnTo>
                  <a:lnTo>
                    <a:pt x="127" y="713"/>
                  </a:lnTo>
                  <a:lnTo>
                    <a:pt x="127" y="713"/>
                  </a:lnTo>
                  <a:lnTo>
                    <a:pt x="124" y="714"/>
                  </a:lnTo>
                  <a:lnTo>
                    <a:pt x="123" y="714"/>
                  </a:lnTo>
                  <a:lnTo>
                    <a:pt x="122" y="714"/>
                  </a:lnTo>
                  <a:lnTo>
                    <a:pt x="120" y="713"/>
                  </a:lnTo>
                  <a:lnTo>
                    <a:pt x="118" y="713"/>
                  </a:lnTo>
                  <a:lnTo>
                    <a:pt x="115" y="713"/>
                  </a:lnTo>
                  <a:lnTo>
                    <a:pt x="114" y="712"/>
                  </a:lnTo>
                  <a:lnTo>
                    <a:pt x="114" y="712"/>
                  </a:lnTo>
                  <a:lnTo>
                    <a:pt x="114" y="712"/>
                  </a:lnTo>
                  <a:lnTo>
                    <a:pt x="113" y="712"/>
                  </a:lnTo>
                  <a:lnTo>
                    <a:pt x="113" y="711"/>
                  </a:lnTo>
                  <a:lnTo>
                    <a:pt x="112" y="708"/>
                  </a:lnTo>
                  <a:lnTo>
                    <a:pt x="111" y="708"/>
                  </a:lnTo>
                  <a:lnTo>
                    <a:pt x="111" y="707"/>
                  </a:lnTo>
                  <a:lnTo>
                    <a:pt x="110" y="706"/>
                  </a:lnTo>
                  <a:lnTo>
                    <a:pt x="109" y="705"/>
                  </a:lnTo>
                  <a:lnTo>
                    <a:pt x="108" y="704"/>
                  </a:lnTo>
                  <a:lnTo>
                    <a:pt x="108" y="704"/>
                  </a:lnTo>
                  <a:lnTo>
                    <a:pt x="107" y="703"/>
                  </a:lnTo>
                  <a:lnTo>
                    <a:pt x="105" y="702"/>
                  </a:lnTo>
                  <a:lnTo>
                    <a:pt x="103" y="701"/>
                  </a:lnTo>
                  <a:lnTo>
                    <a:pt x="100" y="700"/>
                  </a:lnTo>
                  <a:lnTo>
                    <a:pt x="100" y="700"/>
                  </a:lnTo>
                  <a:lnTo>
                    <a:pt x="99" y="699"/>
                  </a:lnTo>
                  <a:lnTo>
                    <a:pt x="98" y="699"/>
                  </a:lnTo>
                  <a:lnTo>
                    <a:pt x="97" y="698"/>
                  </a:lnTo>
                  <a:lnTo>
                    <a:pt x="97" y="697"/>
                  </a:lnTo>
                  <a:lnTo>
                    <a:pt x="95" y="695"/>
                  </a:lnTo>
                  <a:lnTo>
                    <a:pt x="94" y="694"/>
                  </a:lnTo>
                  <a:lnTo>
                    <a:pt x="93" y="693"/>
                  </a:lnTo>
                  <a:lnTo>
                    <a:pt x="92" y="692"/>
                  </a:lnTo>
                  <a:lnTo>
                    <a:pt x="90" y="691"/>
                  </a:lnTo>
                  <a:lnTo>
                    <a:pt x="88" y="690"/>
                  </a:lnTo>
                  <a:lnTo>
                    <a:pt x="86" y="690"/>
                  </a:lnTo>
                  <a:lnTo>
                    <a:pt x="85" y="689"/>
                  </a:lnTo>
                  <a:lnTo>
                    <a:pt x="84" y="689"/>
                  </a:lnTo>
                  <a:lnTo>
                    <a:pt x="83" y="689"/>
                  </a:lnTo>
                  <a:lnTo>
                    <a:pt x="81" y="689"/>
                  </a:lnTo>
                  <a:lnTo>
                    <a:pt x="80" y="690"/>
                  </a:lnTo>
                  <a:lnTo>
                    <a:pt x="78" y="690"/>
                  </a:lnTo>
                  <a:lnTo>
                    <a:pt x="73" y="691"/>
                  </a:lnTo>
                  <a:lnTo>
                    <a:pt x="72" y="692"/>
                  </a:lnTo>
                  <a:lnTo>
                    <a:pt x="71" y="692"/>
                  </a:lnTo>
                  <a:lnTo>
                    <a:pt x="70" y="693"/>
                  </a:lnTo>
                  <a:lnTo>
                    <a:pt x="69" y="694"/>
                  </a:lnTo>
                  <a:lnTo>
                    <a:pt x="68" y="695"/>
                  </a:lnTo>
                  <a:lnTo>
                    <a:pt x="67" y="698"/>
                  </a:lnTo>
                  <a:lnTo>
                    <a:pt x="66" y="700"/>
                  </a:lnTo>
                  <a:lnTo>
                    <a:pt x="65" y="702"/>
                  </a:lnTo>
                  <a:lnTo>
                    <a:pt x="63" y="704"/>
                  </a:lnTo>
                  <a:lnTo>
                    <a:pt x="62" y="706"/>
                  </a:lnTo>
                  <a:lnTo>
                    <a:pt x="62" y="707"/>
                  </a:lnTo>
                  <a:lnTo>
                    <a:pt x="61" y="707"/>
                  </a:lnTo>
                  <a:lnTo>
                    <a:pt x="60" y="708"/>
                  </a:lnTo>
                  <a:lnTo>
                    <a:pt x="59" y="708"/>
                  </a:lnTo>
                  <a:lnTo>
                    <a:pt x="59" y="708"/>
                  </a:lnTo>
                  <a:lnTo>
                    <a:pt x="58" y="708"/>
                  </a:lnTo>
                  <a:lnTo>
                    <a:pt x="56" y="708"/>
                  </a:lnTo>
                  <a:lnTo>
                    <a:pt x="54" y="708"/>
                  </a:lnTo>
                  <a:lnTo>
                    <a:pt x="52" y="709"/>
                  </a:lnTo>
                  <a:lnTo>
                    <a:pt x="47" y="709"/>
                  </a:lnTo>
                  <a:lnTo>
                    <a:pt x="36" y="710"/>
                  </a:lnTo>
                  <a:lnTo>
                    <a:pt x="34" y="710"/>
                  </a:lnTo>
                  <a:lnTo>
                    <a:pt x="30" y="710"/>
                  </a:lnTo>
                  <a:lnTo>
                    <a:pt x="28" y="710"/>
                  </a:lnTo>
                  <a:lnTo>
                    <a:pt x="26" y="710"/>
                  </a:lnTo>
                  <a:lnTo>
                    <a:pt x="23" y="711"/>
                  </a:lnTo>
                  <a:lnTo>
                    <a:pt x="22" y="711"/>
                  </a:lnTo>
                  <a:lnTo>
                    <a:pt x="20" y="711"/>
                  </a:lnTo>
                  <a:lnTo>
                    <a:pt x="17" y="710"/>
                  </a:lnTo>
                  <a:lnTo>
                    <a:pt x="16" y="710"/>
                  </a:lnTo>
                  <a:lnTo>
                    <a:pt x="15" y="710"/>
                  </a:lnTo>
                  <a:lnTo>
                    <a:pt x="13" y="711"/>
                  </a:lnTo>
                  <a:lnTo>
                    <a:pt x="12" y="711"/>
                  </a:lnTo>
                  <a:lnTo>
                    <a:pt x="10" y="711"/>
                  </a:lnTo>
                  <a:lnTo>
                    <a:pt x="9" y="711"/>
                  </a:lnTo>
                  <a:lnTo>
                    <a:pt x="7" y="711"/>
                  </a:lnTo>
                  <a:lnTo>
                    <a:pt x="6" y="711"/>
                  </a:lnTo>
                  <a:lnTo>
                    <a:pt x="5" y="710"/>
                  </a:lnTo>
                  <a:lnTo>
                    <a:pt x="4" y="710"/>
                  </a:lnTo>
                  <a:lnTo>
                    <a:pt x="3" y="709"/>
                  </a:lnTo>
                  <a:lnTo>
                    <a:pt x="3" y="708"/>
                  </a:lnTo>
                  <a:lnTo>
                    <a:pt x="2" y="708"/>
                  </a:lnTo>
                  <a:lnTo>
                    <a:pt x="1" y="707"/>
                  </a:lnTo>
                  <a:lnTo>
                    <a:pt x="1" y="706"/>
                  </a:lnTo>
                  <a:lnTo>
                    <a:pt x="1" y="705"/>
                  </a:lnTo>
                  <a:lnTo>
                    <a:pt x="1" y="703"/>
                  </a:lnTo>
                  <a:lnTo>
                    <a:pt x="0" y="702"/>
                  </a:lnTo>
                  <a:lnTo>
                    <a:pt x="0" y="70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21" name="Freeform 227">
              <a:extLst>
                <a:ext uri="{FF2B5EF4-FFF2-40B4-BE49-F238E27FC236}">
                  <a16:creationId xmlns:a16="http://schemas.microsoft.com/office/drawing/2014/main" id="{2A6C4EE4-BF1F-4C41-9ED1-6EC433A62704}"/>
                </a:ext>
              </a:extLst>
            </p:cNvPr>
            <p:cNvSpPr>
              <a:spLocks/>
            </p:cNvSpPr>
            <p:nvPr/>
          </p:nvSpPr>
          <p:spPr bwMode="auto">
            <a:xfrm>
              <a:off x="3281" y="1886"/>
              <a:ext cx="639" cy="727"/>
            </a:xfrm>
            <a:custGeom>
              <a:avLst/>
              <a:gdLst>
                <a:gd name="T0" fmla="*/ 255 w 639"/>
                <a:gd name="T1" fmla="*/ 699 h 727"/>
                <a:gd name="T2" fmla="*/ 242 w 639"/>
                <a:gd name="T3" fmla="*/ 716 h 727"/>
                <a:gd name="T4" fmla="*/ 217 w 639"/>
                <a:gd name="T5" fmla="*/ 726 h 727"/>
                <a:gd name="T6" fmla="*/ 198 w 639"/>
                <a:gd name="T7" fmla="*/ 720 h 727"/>
                <a:gd name="T8" fmla="*/ 178 w 639"/>
                <a:gd name="T9" fmla="*/ 720 h 727"/>
                <a:gd name="T10" fmla="*/ 151 w 639"/>
                <a:gd name="T11" fmla="*/ 721 h 727"/>
                <a:gd name="T12" fmla="*/ 146 w 639"/>
                <a:gd name="T13" fmla="*/ 702 h 727"/>
                <a:gd name="T14" fmla="*/ 138 w 639"/>
                <a:gd name="T15" fmla="*/ 677 h 727"/>
                <a:gd name="T16" fmla="*/ 137 w 639"/>
                <a:gd name="T17" fmla="*/ 648 h 727"/>
                <a:gd name="T18" fmla="*/ 123 w 639"/>
                <a:gd name="T19" fmla="*/ 643 h 727"/>
                <a:gd name="T20" fmla="*/ 120 w 639"/>
                <a:gd name="T21" fmla="*/ 634 h 727"/>
                <a:gd name="T22" fmla="*/ 119 w 639"/>
                <a:gd name="T23" fmla="*/ 622 h 727"/>
                <a:gd name="T24" fmla="*/ 128 w 639"/>
                <a:gd name="T25" fmla="*/ 611 h 727"/>
                <a:gd name="T26" fmla="*/ 112 w 639"/>
                <a:gd name="T27" fmla="*/ 608 h 727"/>
                <a:gd name="T28" fmla="*/ 124 w 639"/>
                <a:gd name="T29" fmla="*/ 584 h 727"/>
                <a:gd name="T30" fmla="*/ 146 w 639"/>
                <a:gd name="T31" fmla="*/ 582 h 727"/>
                <a:gd name="T32" fmla="*/ 166 w 639"/>
                <a:gd name="T33" fmla="*/ 566 h 727"/>
                <a:gd name="T34" fmla="*/ 161 w 639"/>
                <a:gd name="T35" fmla="*/ 553 h 727"/>
                <a:gd name="T36" fmla="*/ 166 w 639"/>
                <a:gd name="T37" fmla="*/ 524 h 727"/>
                <a:gd name="T38" fmla="*/ 173 w 639"/>
                <a:gd name="T39" fmla="*/ 490 h 727"/>
                <a:gd name="T40" fmla="*/ 176 w 639"/>
                <a:gd name="T41" fmla="*/ 451 h 727"/>
                <a:gd name="T42" fmla="*/ 145 w 639"/>
                <a:gd name="T43" fmla="*/ 437 h 727"/>
                <a:gd name="T44" fmla="*/ 129 w 639"/>
                <a:gd name="T45" fmla="*/ 423 h 727"/>
                <a:gd name="T46" fmla="*/ 102 w 639"/>
                <a:gd name="T47" fmla="*/ 401 h 727"/>
                <a:gd name="T48" fmla="*/ 72 w 639"/>
                <a:gd name="T49" fmla="*/ 402 h 727"/>
                <a:gd name="T50" fmla="*/ 46 w 639"/>
                <a:gd name="T51" fmla="*/ 384 h 727"/>
                <a:gd name="T52" fmla="*/ 48 w 639"/>
                <a:gd name="T53" fmla="*/ 375 h 727"/>
                <a:gd name="T54" fmla="*/ 20 w 639"/>
                <a:gd name="T55" fmla="*/ 374 h 727"/>
                <a:gd name="T56" fmla="*/ 0 w 639"/>
                <a:gd name="T57" fmla="*/ 373 h 727"/>
                <a:gd name="T58" fmla="*/ 9 w 639"/>
                <a:gd name="T59" fmla="*/ 352 h 727"/>
                <a:gd name="T60" fmla="*/ 8 w 639"/>
                <a:gd name="T61" fmla="*/ 333 h 727"/>
                <a:gd name="T62" fmla="*/ 27 w 639"/>
                <a:gd name="T63" fmla="*/ 324 h 727"/>
                <a:gd name="T64" fmla="*/ 37 w 639"/>
                <a:gd name="T65" fmla="*/ 309 h 727"/>
                <a:gd name="T66" fmla="*/ 48 w 639"/>
                <a:gd name="T67" fmla="*/ 286 h 727"/>
                <a:gd name="T68" fmla="*/ 79 w 639"/>
                <a:gd name="T69" fmla="*/ 275 h 727"/>
                <a:gd name="T70" fmla="*/ 111 w 639"/>
                <a:gd name="T71" fmla="*/ 251 h 727"/>
                <a:gd name="T72" fmla="*/ 129 w 639"/>
                <a:gd name="T73" fmla="*/ 254 h 727"/>
                <a:gd name="T74" fmla="*/ 158 w 639"/>
                <a:gd name="T75" fmla="*/ 246 h 727"/>
                <a:gd name="T76" fmla="*/ 182 w 639"/>
                <a:gd name="T77" fmla="*/ 235 h 727"/>
                <a:gd name="T78" fmla="*/ 200 w 639"/>
                <a:gd name="T79" fmla="*/ 233 h 727"/>
                <a:gd name="T80" fmla="*/ 227 w 639"/>
                <a:gd name="T81" fmla="*/ 218 h 727"/>
                <a:gd name="T82" fmla="*/ 243 w 639"/>
                <a:gd name="T83" fmla="*/ 204 h 727"/>
                <a:gd name="T84" fmla="*/ 249 w 639"/>
                <a:gd name="T85" fmla="*/ 187 h 727"/>
                <a:gd name="T86" fmla="*/ 271 w 639"/>
                <a:gd name="T87" fmla="*/ 178 h 727"/>
                <a:gd name="T88" fmla="*/ 329 w 639"/>
                <a:gd name="T89" fmla="*/ 183 h 727"/>
                <a:gd name="T90" fmla="*/ 360 w 639"/>
                <a:gd name="T91" fmla="*/ 184 h 727"/>
                <a:gd name="T92" fmla="*/ 395 w 639"/>
                <a:gd name="T93" fmla="*/ 172 h 727"/>
                <a:gd name="T94" fmla="*/ 411 w 639"/>
                <a:gd name="T95" fmla="*/ 160 h 727"/>
                <a:gd name="T96" fmla="*/ 410 w 639"/>
                <a:gd name="T97" fmla="*/ 130 h 727"/>
                <a:gd name="T98" fmla="*/ 424 w 639"/>
                <a:gd name="T99" fmla="*/ 126 h 727"/>
                <a:gd name="T100" fmla="*/ 436 w 639"/>
                <a:gd name="T101" fmla="*/ 112 h 727"/>
                <a:gd name="T102" fmla="*/ 453 w 639"/>
                <a:gd name="T103" fmla="*/ 100 h 727"/>
                <a:gd name="T104" fmla="*/ 455 w 639"/>
                <a:gd name="T105" fmla="*/ 75 h 727"/>
                <a:gd name="T106" fmla="*/ 464 w 639"/>
                <a:gd name="T107" fmla="*/ 77 h 727"/>
                <a:gd name="T108" fmla="*/ 485 w 639"/>
                <a:gd name="T109" fmla="*/ 76 h 727"/>
                <a:gd name="T110" fmla="*/ 499 w 639"/>
                <a:gd name="T111" fmla="*/ 82 h 727"/>
                <a:gd name="T112" fmla="*/ 510 w 639"/>
                <a:gd name="T113" fmla="*/ 93 h 727"/>
                <a:gd name="T114" fmla="*/ 544 w 639"/>
                <a:gd name="T115" fmla="*/ 86 h 727"/>
                <a:gd name="T116" fmla="*/ 569 w 639"/>
                <a:gd name="T117" fmla="*/ 62 h 727"/>
                <a:gd name="T118" fmla="*/ 582 w 639"/>
                <a:gd name="T119" fmla="*/ 44 h 727"/>
                <a:gd name="T120" fmla="*/ 609 w 639"/>
                <a:gd name="T121" fmla="*/ 44 h 727"/>
                <a:gd name="T122" fmla="*/ 620 w 639"/>
                <a:gd name="T123" fmla="*/ 28 h 727"/>
                <a:gd name="T124" fmla="*/ 638 w 639"/>
                <a:gd name="T125" fmla="*/ 3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9" h="727">
                  <a:moveTo>
                    <a:pt x="276" y="700"/>
                  </a:moveTo>
                  <a:lnTo>
                    <a:pt x="276" y="694"/>
                  </a:lnTo>
                  <a:lnTo>
                    <a:pt x="276" y="692"/>
                  </a:lnTo>
                  <a:lnTo>
                    <a:pt x="276" y="692"/>
                  </a:lnTo>
                  <a:lnTo>
                    <a:pt x="276" y="691"/>
                  </a:lnTo>
                  <a:lnTo>
                    <a:pt x="275" y="690"/>
                  </a:lnTo>
                  <a:lnTo>
                    <a:pt x="275" y="690"/>
                  </a:lnTo>
                  <a:lnTo>
                    <a:pt x="275" y="690"/>
                  </a:lnTo>
                  <a:lnTo>
                    <a:pt x="272" y="691"/>
                  </a:lnTo>
                  <a:lnTo>
                    <a:pt x="270" y="692"/>
                  </a:lnTo>
                  <a:lnTo>
                    <a:pt x="268" y="692"/>
                  </a:lnTo>
                  <a:lnTo>
                    <a:pt x="266" y="693"/>
                  </a:lnTo>
                  <a:lnTo>
                    <a:pt x="263" y="695"/>
                  </a:lnTo>
                  <a:lnTo>
                    <a:pt x="258" y="697"/>
                  </a:lnTo>
                  <a:lnTo>
                    <a:pt x="256" y="698"/>
                  </a:lnTo>
                  <a:lnTo>
                    <a:pt x="255" y="699"/>
                  </a:lnTo>
                  <a:lnTo>
                    <a:pt x="255" y="699"/>
                  </a:lnTo>
                  <a:lnTo>
                    <a:pt x="254" y="700"/>
                  </a:lnTo>
                  <a:lnTo>
                    <a:pt x="254" y="701"/>
                  </a:lnTo>
                  <a:lnTo>
                    <a:pt x="253" y="702"/>
                  </a:lnTo>
                  <a:lnTo>
                    <a:pt x="252" y="705"/>
                  </a:lnTo>
                  <a:lnTo>
                    <a:pt x="251" y="708"/>
                  </a:lnTo>
                  <a:lnTo>
                    <a:pt x="250" y="709"/>
                  </a:lnTo>
                  <a:lnTo>
                    <a:pt x="250" y="710"/>
                  </a:lnTo>
                  <a:lnTo>
                    <a:pt x="249" y="712"/>
                  </a:lnTo>
                  <a:lnTo>
                    <a:pt x="248" y="714"/>
                  </a:lnTo>
                  <a:lnTo>
                    <a:pt x="247" y="714"/>
                  </a:lnTo>
                  <a:lnTo>
                    <a:pt x="246" y="715"/>
                  </a:lnTo>
                  <a:lnTo>
                    <a:pt x="246" y="715"/>
                  </a:lnTo>
                  <a:lnTo>
                    <a:pt x="246" y="715"/>
                  </a:lnTo>
                  <a:lnTo>
                    <a:pt x="243" y="716"/>
                  </a:lnTo>
                  <a:lnTo>
                    <a:pt x="242" y="716"/>
                  </a:lnTo>
                  <a:lnTo>
                    <a:pt x="241" y="717"/>
                  </a:lnTo>
                  <a:lnTo>
                    <a:pt x="239" y="718"/>
                  </a:lnTo>
                  <a:lnTo>
                    <a:pt x="237" y="719"/>
                  </a:lnTo>
                  <a:lnTo>
                    <a:pt x="236" y="720"/>
                  </a:lnTo>
                  <a:lnTo>
                    <a:pt x="235" y="720"/>
                  </a:lnTo>
                  <a:lnTo>
                    <a:pt x="234" y="721"/>
                  </a:lnTo>
                  <a:lnTo>
                    <a:pt x="233" y="721"/>
                  </a:lnTo>
                  <a:lnTo>
                    <a:pt x="228" y="721"/>
                  </a:lnTo>
                  <a:lnTo>
                    <a:pt x="227" y="722"/>
                  </a:lnTo>
                  <a:lnTo>
                    <a:pt x="225" y="722"/>
                  </a:lnTo>
                  <a:lnTo>
                    <a:pt x="224" y="723"/>
                  </a:lnTo>
                  <a:lnTo>
                    <a:pt x="223" y="723"/>
                  </a:lnTo>
                  <a:lnTo>
                    <a:pt x="221" y="725"/>
                  </a:lnTo>
                  <a:lnTo>
                    <a:pt x="220" y="725"/>
                  </a:lnTo>
                  <a:lnTo>
                    <a:pt x="219" y="726"/>
                  </a:lnTo>
                  <a:lnTo>
                    <a:pt x="217" y="726"/>
                  </a:lnTo>
                  <a:lnTo>
                    <a:pt x="216" y="727"/>
                  </a:lnTo>
                  <a:lnTo>
                    <a:pt x="215" y="727"/>
                  </a:lnTo>
                  <a:lnTo>
                    <a:pt x="213" y="727"/>
                  </a:lnTo>
                  <a:lnTo>
                    <a:pt x="212" y="727"/>
                  </a:lnTo>
                  <a:lnTo>
                    <a:pt x="211" y="726"/>
                  </a:lnTo>
                  <a:lnTo>
                    <a:pt x="209" y="726"/>
                  </a:lnTo>
                  <a:lnTo>
                    <a:pt x="208" y="725"/>
                  </a:lnTo>
                  <a:lnTo>
                    <a:pt x="206" y="724"/>
                  </a:lnTo>
                  <a:lnTo>
                    <a:pt x="205" y="724"/>
                  </a:lnTo>
                  <a:lnTo>
                    <a:pt x="204" y="724"/>
                  </a:lnTo>
                  <a:lnTo>
                    <a:pt x="204" y="723"/>
                  </a:lnTo>
                  <a:lnTo>
                    <a:pt x="203" y="722"/>
                  </a:lnTo>
                  <a:lnTo>
                    <a:pt x="202" y="722"/>
                  </a:lnTo>
                  <a:lnTo>
                    <a:pt x="201" y="721"/>
                  </a:lnTo>
                  <a:lnTo>
                    <a:pt x="199" y="720"/>
                  </a:lnTo>
                  <a:lnTo>
                    <a:pt x="198" y="720"/>
                  </a:lnTo>
                  <a:lnTo>
                    <a:pt x="195" y="717"/>
                  </a:lnTo>
                  <a:lnTo>
                    <a:pt x="194" y="717"/>
                  </a:lnTo>
                  <a:lnTo>
                    <a:pt x="193" y="716"/>
                  </a:lnTo>
                  <a:lnTo>
                    <a:pt x="193" y="716"/>
                  </a:lnTo>
                  <a:lnTo>
                    <a:pt x="192" y="716"/>
                  </a:lnTo>
                  <a:lnTo>
                    <a:pt x="191" y="716"/>
                  </a:lnTo>
                  <a:lnTo>
                    <a:pt x="189" y="716"/>
                  </a:lnTo>
                  <a:lnTo>
                    <a:pt x="188" y="717"/>
                  </a:lnTo>
                  <a:lnTo>
                    <a:pt x="185" y="719"/>
                  </a:lnTo>
                  <a:lnTo>
                    <a:pt x="183" y="719"/>
                  </a:lnTo>
                  <a:lnTo>
                    <a:pt x="182" y="719"/>
                  </a:lnTo>
                  <a:lnTo>
                    <a:pt x="181" y="720"/>
                  </a:lnTo>
                  <a:lnTo>
                    <a:pt x="181" y="720"/>
                  </a:lnTo>
                  <a:lnTo>
                    <a:pt x="180" y="720"/>
                  </a:lnTo>
                  <a:lnTo>
                    <a:pt x="179" y="720"/>
                  </a:lnTo>
                  <a:lnTo>
                    <a:pt x="178" y="720"/>
                  </a:lnTo>
                  <a:lnTo>
                    <a:pt x="178" y="719"/>
                  </a:lnTo>
                  <a:lnTo>
                    <a:pt x="177" y="719"/>
                  </a:lnTo>
                  <a:lnTo>
                    <a:pt x="174" y="716"/>
                  </a:lnTo>
                  <a:lnTo>
                    <a:pt x="173" y="715"/>
                  </a:lnTo>
                  <a:lnTo>
                    <a:pt x="172" y="715"/>
                  </a:lnTo>
                  <a:lnTo>
                    <a:pt x="172" y="715"/>
                  </a:lnTo>
                  <a:lnTo>
                    <a:pt x="171" y="715"/>
                  </a:lnTo>
                  <a:lnTo>
                    <a:pt x="170" y="715"/>
                  </a:lnTo>
                  <a:lnTo>
                    <a:pt x="170" y="715"/>
                  </a:lnTo>
                  <a:lnTo>
                    <a:pt x="169" y="715"/>
                  </a:lnTo>
                  <a:lnTo>
                    <a:pt x="166" y="716"/>
                  </a:lnTo>
                  <a:lnTo>
                    <a:pt x="164" y="717"/>
                  </a:lnTo>
                  <a:lnTo>
                    <a:pt x="158" y="719"/>
                  </a:lnTo>
                  <a:lnTo>
                    <a:pt x="154" y="720"/>
                  </a:lnTo>
                  <a:lnTo>
                    <a:pt x="153" y="720"/>
                  </a:lnTo>
                  <a:lnTo>
                    <a:pt x="151" y="721"/>
                  </a:lnTo>
                  <a:lnTo>
                    <a:pt x="149" y="721"/>
                  </a:lnTo>
                  <a:lnTo>
                    <a:pt x="149" y="720"/>
                  </a:lnTo>
                  <a:lnTo>
                    <a:pt x="148" y="720"/>
                  </a:lnTo>
                  <a:lnTo>
                    <a:pt x="148" y="720"/>
                  </a:lnTo>
                  <a:lnTo>
                    <a:pt x="147" y="720"/>
                  </a:lnTo>
                  <a:lnTo>
                    <a:pt x="148" y="720"/>
                  </a:lnTo>
                  <a:lnTo>
                    <a:pt x="148" y="718"/>
                  </a:lnTo>
                  <a:lnTo>
                    <a:pt x="148" y="716"/>
                  </a:lnTo>
                  <a:lnTo>
                    <a:pt x="148" y="714"/>
                  </a:lnTo>
                  <a:lnTo>
                    <a:pt x="148" y="712"/>
                  </a:lnTo>
                  <a:lnTo>
                    <a:pt x="148" y="710"/>
                  </a:lnTo>
                  <a:lnTo>
                    <a:pt x="148" y="709"/>
                  </a:lnTo>
                  <a:lnTo>
                    <a:pt x="147" y="707"/>
                  </a:lnTo>
                  <a:lnTo>
                    <a:pt x="147" y="705"/>
                  </a:lnTo>
                  <a:lnTo>
                    <a:pt x="146" y="703"/>
                  </a:lnTo>
                  <a:lnTo>
                    <a:pt x="146" y="702"/>
                  </a:lnTo>
                  <a:lnTo>
                    <a:pt x="145" y="701"/>
                  </a:lnTo>
                  <a:lnTo>
                    <a:pt x="144" y="700"/>
                  </a:lnTo>
                  <a:lnTo>
                    <a:pt x="143" y="699"/>
                  </a:lnTo>
                  <a:lnTo>
                    <a:pt x="142" y="698"/>
                  </a:lnTo>
                  <a:lnTo>
                    <a:pt x="141" y="698"/>
                  </a:lnTo>
                  <a:lnTo>
                    <a:pt x="139" y="697"/>
                  </a:lnTo>
                  <a:lnTo>
                    <a:pt x="139" y="696"/>
                  </a:lnTo>
                  <a:lnTo>
                    <a:pt x="138" y="696"/>
                  </a:lnTo>
                  <a:lnTo>
                    <a:pt x="138" y="695"/>
                  </a:lnTo>
                  <a:lnTo>
                    <a:pt x="138" y="695"/>
                  </a:lnTo>
                  <a:lnTo>
                    <a:pt x="138" y="694"/>
                  </a:lnTo>
                  <a:lnTo>
                    <a:pt x="138" y="693"/>
                  </a:lnTo>
                  <a:lnTo>
                    <a:pt x="138" y="687"/>
                  </a:lnTo>
                  <a:lnTo>
                    <a:pt x="138" y="686"/>
                  </a:lnTo>
                  <a:lnTo>
                    <a:pt x="138" y="682"/>
                  </a:lnTo>
                  <a:lnTo>
                    <a:pt x="138" y="677"/>
                  </a:lnTo>
                  <a:lnTo>
                    <a:pt x="139" y="675"/>
                  </a:lnTo>
                  <a:lnTo>
                    <a:pt x="139" y="673"/>
                  </a:lnTo>
                  <a:lnTo>
                    <a:pt x="140" y="667"/>
                  </a:lnTo>
                  <a:lnTo>
                    <a:pt x="141" y="665"/>
                  </a:lnTo>
                  <a:lnTo>
                    <a:pt x="141" y="664"/>
                  </a:lnTo>
                  <a:lnTo>
                    <a:pt x="141" y="661"/>
                  </a:lnTo>
                  <a:lnTo>
                    <a:pt x="141" y="659"/>
                  </a:lnTo>
                  <a:lnTo>
                    <a:pt x="141" y="656"/>
                  </a:lnTo>
                  <a:lnTo>
                    <a:pt x="141" y="654"/>
                  </a:lnTo>
                  <a:lnTo>
                    <a:pt x="141" y="652"/>
                  </a:lnTo>
                  <a:lnTo>
                    <a:pt x="140" y="652"/>
                  </a:lnTo>
                  <a:lnTo>
                    <a:pt x="140" y="651"/>
                  </a:lnTo>
                  <a:lnTo>
                    <a:pt x="139" y="650"/>
                  </a:lnTo>
                  <a:lnTo>
                    <a:pt x="139" y="650"/>
                  </a:lnTo>
                  <a:lnTo>
                    <a:pt x="138" y="649"/>
                  </a:lnTo>
                  <a:lnTo>
                    <a:pt x="137" y="648"/>
                  </a:lnTo>
                  <a:lnTo>
                    <a:pt x="135" y="648"/>
                  </a:lnTo>
                  <a:lnTo>
                    <a:pt x="134" y="647"/>
                  </a:lnTo>
                  <a:lnTo>
                    <a:pt x="132" y="647"/>
                  </a:lnTo>
                  <a:lnTo>
                    <a:pt x="131" y="646"/>
                  </a:lnTo>
                  <a:lnTo>
                    <a:pt x="129" y="646"/>
                  </a:lnTo>
                  <a:lnTo>
                    <a:pt x="126" y="646"/>
                  </a:lnTo>
                  <a:lnTo>
                    <a:pt x="125" y="646"/>
                  </a:lnTo>
                  <a:lnTo>
                    <a:pt x="124" y="646"/>
                  </a:lnTo>
                  <a:lnTo>
                    <a:pt x="124" y="646"/>
                  </a:lnTo>
                  <a:lnTo>
                    <a:pt x="123" y="646"/>
                  </a:lnTo>
                  <a:lnTo>
                    <a:pt x="123" y="645"/>
                  </a:lnTo>
                  <a:lnTo>
                    <a:pt x="122" y="645"/>
                  </a:lnTo>
                  <a:lnTo>
                    <a:pt x="122" y="645"/>
                  </a:lnTo>
                  <a:lnTo>
                    <a:pt x="122" y="644"/>
                  </a:lnTo>
                  <a:lnTo>
                    <a:pt x="122" y="644"/>
                  </a:lnTo>
                  <a:lnTo>
                    <a:pt x="123" y="643"/>
                  </a:lnTo>
                  <a:lnTo>
                    <a:pt x="123" y="642"/>
                  </a:lnTo>
                  <a:lnTo>
                    <a:pt x="123" y="641"/>
                  </a:lnTo>
                  <a:lnTo>
                    <a:pt x="122" y="640"/>
                  </a:lnTo>
                  <a:lnTo>
                    <a:pt x="122" y="640"/>
                  </a:lnTo>
                  <a:lnTo>
                    <a:pt x="121" y="639"/>
                  </a:lnTo>
                  <a:lnTo>
                    <a:pt x="120" y="638"/>
                  </a:lnTo>
                  <a:lnTo>
                    <a:pt x="118" y="637"/>
                  </a:lnTo>
                  <a:lnTo>
                    <a:pt x="117" y="636"/>
                  </a:lnTo>
                  <a:lnTo>
                    <a:pt x="116" y="636"/>
                  </a:lnTo>
                  <a:lnTo>
                    <a:pt x="116" y="635"/>
                  </a:lnTo>
                  <a:lnTo>
                    <a:pt x="116" y="635"/>
                  </a:lnTo>
                  <a:lnTo>
                    <a:pt x="116" y="635"/>
                  </a:lnTo>
                  <a:lnTo>
                    <a:pt x="116" y="635"/>
                  </a:lnTo>
                  <a:lnTo>
                    <a:pt x="117" y="635"/>
                  </a:lnTo>
                  <a:lnTo>
                    <a:pt x="118" y="634"/>
                  </a:lnTo>
                  <a:lnTo>
                    <a:pt x="120" y="634"/>
                  </a:lnTo>
                  <a:lnTo>
                    <a:pt x="121" y="634"/>
                  </a:lnTo>
                  <a:lnTo>
                    <a:pt x="122" y="634"/>
                  </a:lnTo>
                  <a:lnTo>
                    <a:pt x="123" y="633"/>
                  </a:lnTo>
                  <a:lnTo>
                    <a:pt x="124" y="633"/>
                  </a:lnTo>
                  <a:lnTo>
                    <a:pt x="124" y="632"/>
                  </a:lnTo>
                  <a:lnTo>
                    <a:pt x="124" y="632"/>
                  </a:lnTo>
                  <a:lnTo>
                    <a:pt x="125" y="631"/>
                  </a:lnTo>
                  <a:lnTo>
                    <a:pt x="125" y="631"/>
                  </a:lnTo>
                  <a:lnTo>
                    <a:pt x="124" y="630"/>
                  </a:lnTo>
                  <a:lnTo>
                    <a:pt x="124" y="629"/>
                  </a:lnTo>
                  <a:lnTo>
                    <a:pt x="123" y="628"/>
                  </a:lnTo>
                  <a:lnTo>
                    <a:pt x="123" y="627"/>
                  </a:lnTo>
                  <a:lnTo>
                    <a:pt x="122" y="626"/>
                  </a:lnTo>
                  <a:lnTo>
                    <a:pt x="120" y="624"/>
                  </a:lnTo>
                  <a:lnTo>
                    <a:pt x="120" y="623"/>
                  </a:lnTo>
                  <a:lnTo>
                    <a:pt x="119" y="622"/>
                  </a:lnTo>
                  <a:lnTo>
                    <a:pt x="119" y="622"/>
                  </a:lnTo>
                  <a:lnTo>
                    <a:pt x="119" y="621"/>
                  </a:lnTo>
                  <a:lnTo>
                    <a:pt x="119" y="620"/>
                  </a:lnTo>
                  <a:lnTo>
                    <a:pt x="119" y="619"/>
                  </a:lnTo>
                  <a:lnTo>
                    <a:pt x="119" y="619"/>
                  </a:lnTo>
                  <a:lnTo>
                    <a:pt x="119" y="618"/>
                  </a:lnTo>
                  <a:lnTo>
                    <a:pt x="119" y="618"/>
                  </a:lnTo>
                  <a:lnTo>
                    <a:pt x="120" y="618"/>
                  </a:lnTo>
                  <a:lnTo>
                    <a:pt x="125" y="615"/>
                  </a:lnTo>
                  <a:lnTo>
                    <a:pt x="127" y="614"/>
                  </a:lnTo>
                  <a:lnTo>
                    <a:pt x="127" y="614"/>
                  </a:lnTo>
                  <a:lnTo>
                    <a:pt x="128" y="613"/>
                  </a:lnTo>
                  <a:lnTo>
                    <a:pt x="128" y="613"/>
                  </a:lnTo>
                  <a:lnTo>
                    <a:pt x="129" y="612"/>
                  </a:lnTo>
                  <a:lnTo>
                    <a:pt x="128" y="612"/>
                  </a:lnTo>
                  <a:lnTo>
                    <a:pt x="128" y="611"/>
                  </a:lnTo>
                  <a:lnTo>
                    <a:pt x="128" y="611"/>
                  </a:lnTo>
                  <a:lnTo>
                    <a:pt x="127" y="610"/>
                  </a:lnTo>
                  <a:lnTo>
                    <a:pt x="127" y="610"/>
                  </a:lnTo>
                  <a:lnTo>
                    <a:pt x="126" y="609"/>
                  </a:lnTo>
                  <a:lnTo>
                    <a:pt x="125" y="609"/>
                  </a:lnTo>
                  <a:lnTo>
                    <a:pt x="123" y="609"/>
                  </a:lnTo>
                  <a:lnTo>
                    <a:pt x="122" y="609"/>
                  </a:lnTo>
                  <a:lnTo>
                    <a:pt x="120" y="609"/>
                  </a:lnTo>
                  <a:lnTo>
                    <a:pt x="118" y="609"/>
                  </a:lnTo>
                  <a:lnTo>
                    <a:pt x="116" y="609"/>
                  </a:lnTo>
                  <a:lnTo>
                    <a:pt x="115" y="609"/>
                  </a:lnTo>
                  <a:lnTo>
                    <a:pt x="114" y="609"/>
                  </a:lnTo>
                  <a:lnTo>
                    <a:pt x="113" y="609"/>
                  </a:lnTo>
                  <a:lnTo>
                    <a:pt x="113" y="609"/>
                  </a:lnTo>
                  <a:lnTo>
                    <a:pt x="112" y="608"/>
                  </a:lnTo>
                  <a:lnTo>
                    <a:pt x="112" y="608"/>
                  </a:lnTo>
                  <a:lnTo>
                    <a:pt x="111" y="607"/>
                  </a:lnTo>
                  <a:lnTo>
                    <a:pt x="111" y="606"/>
                  </a:lnTo>
                  <a:lnTo>
                    <a:pt x="111" y="605"/>
                  </a:lnTo>
                  <a:lnTo>
                    <a:pt x="111" y="604"/>
                  </a:lnTo>
                  <a:lnTo>
                    <a:pt x="111" y="603"/>
                  </a:lnTo>
                  <a:lnTo>
                    <a:pt x="111" y="601"/>
                  </a:lnTo>
                  <a:lnTo>
                    <a:pt x="112" y="600"/>
                  </a:lnTo>
                  <a:lnTo>
                    <a:pt x="112" y="599"/>
                  </a:lnTo>
                  <a:lnTo>
                    <a:pt x="113" y="598"/>
                  </a:lnTo>
                  <a:lnTo>
                    <a:pt x="114" y="596"/>
                  </a:lnTo>
                  <a:lnTo>
                    <a:pt x="118" y="591"/>
                  </a:lnTo>
                  <a:lnTo>
                    <a:pt x="119" y="589"/>
                  </a:lnTo>
                  <a:lnTo>
                    <a:pt x="120" y="588"/>
                  </a:lnTo>
                  <a:lnTo>
                    <a:pt x="122" y="587"/>
                  </a:lnTo>
                  <a:lnTo>
                    <a:pt x="123" y="586"/>
                  </a:lnTo>
                  <a:lnTo>
                    <a:pt x="124" y="584"/>
                  </a:lnTo>
                  <a:lnTo>
                    <a:pt x="125" y="584"/>
                  </a:lnTo>
                  <a:lnTo>
                    <a:pt x="127" y="582"/>
                  </a:lnTo>
                  <a:lnTo>
                    <a:pt x="128" y="581"/>
                  </a:lnTo>
                  <a:lnTo>
                    <a:pt x="130" y="581"/>
                  </a:lnTo>
                  <a:lnTo>
                    <a:pt x="132" y="580"/>
                  </a:lnTo>
                  <a:lnTo>
                    <a:pt x="133" y="579"/>
                  </a:lnTo>
                  <a:lnTo>
                    <a:pt x="134" y="579"/>
                  </a:lnTo>
                  <a:lnTo>
                    <a:pt x="135" y="578"/>
                  </a:lnTo>
                  <a:lnTo>
                    <a:pt x="137" y="578"/>
                  </a:lnTo>
                  <a:lnTo>
                    <a:pt x="138" y="578"/>
                  </a:lnTo>
                  <a:lnTo>
                    <a:pt x="139" y="578"/>
                  </a:lnTo>
                  <a:lnTo>
                    <a:pt x="139" y="579"/>
                  </a:lnTo>
                  <a:lnTo>
                    <a:pt x="140" y="579"/>
                  </a:lnTo>
                  <a:lnTo>
                    <a:pt x="144" y="581"/>
                  </a:lnTo>
                  <a:lnTo>
                    <a:pt x="145" y="582"/>
                  </a:lnTo>
                  <a:lnTo>
                    <a:pt x="146" y="582"/>
                  </a:lnTo>
                  <a:lnTo>
                    <a:pt x="147" y="582"/>
                  </a:lnTo>
                  <a:lnTo>
                    <a:pt x="147" y="582"/>
                  </a:lnTo>
                  <a:lnTo>
                    <a:pt x="148" y="582"/>
                  </a:lnTo>
                  <a:lnTo>
                    <a:pt x="149" y="582"/>
                  </a:lnTo>
                  <a:lnTo>
                    <a:pt x="150" y="582"/>
                  </a:lnTo>
                  <a:lnTo>
                    <a:pt x="150" y="581"/>
                  </a:lnTo>
                  <a:lnTo>
                    <a:pt x="151" y="581"/>
                  </a:lnTo>
                  <a:lnTo>
                    <a:pt x="152" y="580"/>
                  </a:lnTo>
                  <a:lnTo>
                    <a:pt x="153" y="579"/>
                  </a:lnTo>
                  <a:lnTo>
                    <a:pt x="155" y="575"/>
                  </a:lnTo>
                  <a:lnTo>
                    <a:pt x="156" y="574"/>
                  </a:lnTo>
                  <a:lnTo>
                    <a:pt x="158" y="573"/>
                  </a:lnTo>
                  <a:lnTo>
                    <a:pt x="159" y="571"/>
                  </a:lnTo>
                  <a:lnTo>
                    <a:pt x="163" y="568"/>
                  </a:lnTo>
                  <a:lnTo>
                    <a:pt x="165" y="566"/>
                  </a:lnTo>
                  <a:lnTo>
                    <a:pt x="166" y="566"/>
                  </a:lnTo>
                  <a:lnTo>
                    <a:pt x="166" y="565"/>
                  </a:lnTo>
                  <a:lnTo>
                    <a:pt x="167" y="564"/>
                  </a:lnTo>
                  <a:lnTo>
                    <a:pt x="167" y="563"/>
                  </a:lnTo>
                  <a:lnTo>
                    <a:pt x="167" y="563"/>
                  </a:lnTo>
                  <a:lnTo>
                    <a:pt x="167" y="562"/>
                  </a:lnTo>
                  <a:lnTo>
                    <a:pt x="167" y="561"/>
                  </a:lnTo>
                  <a:lnTo>
                    <a:pt x="167" y="560"/>
                  </a:lnTo>
                  <a:lnTo>
                    <a:pt x="166" y="559"/>
                  </a:lnTo>
                  <a:lnTo>
                    <a:pt x="165" y="558"/>
                  </a:lnTo>
                  <a:lnTo>
                    <a:pt x="164" y="558"/>
                  </a:lnTo>
                  <a:lnTo>
                    <a:pt x="162" y="557"/>
                  </a:lnTo>
                  <a:lnTo>
                    <a:pt x="162" y="556"/>
                  </a:lnTo>
                  <a:lnTo>
                    <a:pt x="161" y="556"/>
                  </a:lnTo>
                  <a:lnTo>
                    <a:pt x="161" y="555"/>
                  </a:lnTo>
                  <a:lnTo>
                    <a:pt x="161" y="554"/>
                  </a:lnTo>
                  <a:lnTo>
                    <a:pt x="161" y="553"/>
                  </a:lnTo>
                  <a:lnTo>
                    <a:pt x="162" y="551"/>
                  </a:lnTo>
                  <a:lnTo>
                    <a:pt x="162" y="549"/>
                  </a:lnTo>
                  <a:lnTo>
                    <a:pt x="162" y="548"/>
                  </a:lnTo>
                  <a:lnTo>
                    <a:pt x="163" y="546"/>
                  </a:lnTo>
                  <a:lnTo>
                    <a:pt x="163" y="545"/>
                  </a:lnTo>
                  <a:lnTo>
                    <a:pt x="163" y="543"/>
                  </a:lnTo>
                  <a:lnTo>
                    <a:pt x="163" y="539"/>
                  </a:lnTo>
                  <a:lnTo>
                    <a:pt x="163" y="537"/>
                  </a:lnTo>
                  <a:lnTo>
                    <a:pt x="163" y="536"/>
                  </a:lnTo>
                  <a:lnTo>
                    <a:pt x="163" y="535"/>
                  </a:lnTo>
                  <a:lnTo>
                    <a:pt x="163" y="534"/>
                  </a:lnTo>
                  <a:lnTo>
                    <a:pt x="164" y="533"/>
                  </a:lnTo>
                  <a:lnTo>
                    <a:pt x="165" y="529"/>
                  </a:lnTo>
                  <a:lnTo>
                    <a:pt x="166" y="527"/>
                  </a:lnTo>
                  <a:lnTo>
                    <a:pt x="166" y="525"/>
                  </a:lnTo>
                  <a:lnTo>
                    <a:pt x="166" y="524"/>
                  </a:lnTo>
                  <a:lnTo>
                    <a:pt x="167" y="522"/>
                  </a:lnTo>
                  <a:lnTo>
                    <a:pt x="167" y="521"/>
                  </a:lnTo>
                  <a:lnTo>
                    <a:pt x="167" y="519"/>
                  </a:lnTo>
                  <a:lnTo>
                    <a:pt x="166" y="516"/>
                  </a:lnTo>
                  <a:lnTo>
                    <a:pt x="166" y="513"/>
                  </a:lnTo>
                  <a:lnTo>
                    <a:pt x="166" y="512"/>
                  </a:lnTo>
                  <a:lnTo>
                    <a:pt x="167" y="506"/>
                  </a:lnTo>
                  <a:lnTo>
                    <a:pt x="167" y="504"/>
                  </a:lnTo>
                  <a:lnTo>
                    <a:pt x="168" y="502"/>
                  </a:lnTo>
                  <a:lnTo>
                    <a:pt x="169" y="498"/>
                  </a:lnTo>
                  <a:lnTo>
                    <a:pt x="170" y="495"/>
                  </a:lnTo>
                  <a:lnTo>
                    <a:pt x="171" y="493"/>
                  </a:lnTo>
                  <a:lnTo>
                    <a:pt x="171" y="492"/>
                  </a:lnTo>
                  <a:lnTo>
                    <a:pt x="172" y="491"/>
                  </a:lnTo>
                  <a:lnTo>
                    <a:pt x="173" y="490"/>
                  </a:lnTo>
                  <a:lnTo>
                    <a:pt x="173" y="490"/>
                  </a:lnTo>
                  <a:lnTo>
                    <a:pt x="176" y="488"/>
                  </a:lnTo>
                  <a:lnTo>
                    <a:pt x="177" y="487"/>
                  </a:lnTo>
                  <a:lnTo>
                    <a:pt x="177" y="486"/>
                  </a:lnTo>
                  <a:lnTo>
                    <a:pt x="177" y="485"/>
                  </a:lnTo>
                  <a:lnTo>
                    <a:pt x="178" y="484"/>
                  </a:lnTo>
                  <a:lnTo>
                    <a:pt x="178" y="483"/>
                  </a:lnTo>
                  <a:lnTo>
                    <a:pt x="178" y="482"/>
                  </a:lnTo>
                  <a:lnTo>
                    <a:pt x="178" y="480"/>
                  </a:lnTo>
                  <a:lnTo>
                    <a:pt x="178" y="475"/>
                  </a:lnTo>
                  <a:lnTo>
                    <a:pt x="177" y="473"/>
                  </a:lnTo>
                  <a:lnTo>
                    <a:pt x="177" y="467"/>
                  </a:lnTo>
                  <a:lnTo>
                    <a:pt x="176" y="462"/>
                  </a:lnTo>
                  <a:lnTo>
                    <a:pt x="176" y="460"/>
                  </a:lnTo>
                  <a:lnTo>
                    <a:pt x="176" y="453"/>
                  </a:lnTo>
                  <a:lnTo>
                    <a:pt x="176" y="452"/>
                  </a:lnTo>
                  <a:lnTo>
                    <a:pt x="176" y="451"/>
                  </a:lnTo>
                  <a:lnTo>
                    <a:pt x="175" y="451"/>
                  </a:lnTo>
                  <a:lnTo>
                    <a:pt x="175" y="450"/>
                  </a:lnTo>
                  <a:lnTo>
                    <a:pt x="174" y="450"/>
                  </a:lnTo>
                  <a:lnTo>
                    <a:pt x="173" y="449"/>
                  </a:lnTo>
                  <a:lnTo>
                    <a:pt x="164" y="444"/>
                  </a:lnTo>
                  <a:lnTo>
                    <a:pt x="161" y="443"/>
                  </a:lnTo>
                  <a:lnTo>
                    <a:pt x="159" y="442"/>
                  </a:lnTo>
                  <a:lnTo>
                    <a:pt x="156" y="441"/>
                  </a:lnTo>
                  <a:lnTo>
                    <a:pt x="152" y="440"/>
                  </a:lnTo>
                  <a:lnTo>
                    <a:pt x="148" y="439"/>
                  </a:lnTo>
                  <a:lnTo>
                    <a:pt x="147" y="439"/>
                  </a:lnTo>
                  <a:lnTo>
                    <a:pt x="147" y="438"/>
                  </a:lnTo>
                  <a:lnTo>
                    <a:pt x="146" y="438"/>
                  </a:lnTo>
                  <a:lnTo>
                    <a:pt x="146" y="438"/>
                  </a:lnTo>
                  <a:lnTo>
                    <a:pt x="146" y="437"/>
                  </a:lnTo>
                  <a:lnTo>
                    <a:pt x="145" y="437"/>
                  </a:lnTo>
                  <a:lnTo>
                    <a:pt x="145" y="436"/>
                  </a:lnTo>
                  <a:lnTo>
                    <a:pt x="144" y="432"/>
                  </a:lnTo>
                  <a:lnTo>
                    <a:pt x="144" y="431"/>
                  </a:lnTo>
                  <a:lnTo>
                    <a:pt x="144" y="430"/>
                  </a:lnTo>
                  <a:lnTo>
                    <a:pt x="144" y="429"/>
                  </a:lnTo>
                  <a:lnTo>
                    <a:pt x="143" y="429"/>
                  </a:lnTo>
                  <a:lnTo>
                    <a:pt x="143" y="428"/>
                  </a:lnTo>
                  <a:lnTo>
                    <a:pt x="142" y="427"/>
                  </a:lnTo>
                  <a:lnTo>
                    <a:pt x="141" y="427"/>
                  </a:lnTo>
                  <a:lnTo>
                    <a:pt x="140" y="426"/>
                  </a:lnTo>
                  <a:lnTo>
                    <a:pt x="139" y="425"/>
                  </a:lnTo>
                  <a:lnTo>
                    <a:pt x="137" y="425"/>
                  </a:lnTo>
                  <a:lnTo>
                    <a:pt x="136" y="424"/>
                  </a:lnTo>
                  <a:lnTo>
                    <a:pt x="135" y="424"/>
                  </a:lnTo>
                  <a:lnTo>
                    <a:pt x="130" y="423"/>
                  </a:lnTo>
                  <a:lnTo>
                    <a:pt x="129" y="423"/>
                  </a:lnTo>
                  <a:lnTo>
                    <a:pt x="127" y="422"/>
                  </a:lnTo>
                  <a:lnTo>
                    <a:pt x="126" y="422"/>
                  </a:lnTo>
                  <a:lnTo>
                    <a:pt x="125" y="421"/>
                  </a:lnTo>
                  <a:lnTo>
                    <a:pt x="121" y="417"/>
                  </a:lnTo>
                  <a:lnTo>
                    <a:pt x="118" y="414"/>
                  </a:lnTo>
                  <a:lnTo>
                    <a:pt x="117" y="413"/>
                  </a:lnTo>
                  <a:lnTo>
                    <a:pt x="115" y="411"/>
                  </a:lnTo>
                  <a:lnTo>
                    <a:pt x="111" y="407"/>
                  </a:lnTo>
                  <a:lnTo>
                    <a:pt x="110" y="405"/>
                  </a:lnTo>
                  <a:lnTo>
                    <a:pt x="109" y="404"/>
                  </a:lnTo>
                  <a:lnTo>
                    <a:pt x="108" y="404"/>
                  </a:lnTo>
                  <a:lnTo>
                    <a:pt x="107" y="403"/>
                  </a:lnTo>
                  <a:lnTo>
                    <a:pt x="106" y="402"/>
                  </a:lnTo>
                  <a:lnTo>
                    <a:pt x="105" y="402"/>
                  </a:lnTo>
                  <a:lnTo>
                    <a:pt x="103" y="402"/>
                  </a:lnTo>
                  <a:lnTo>
                    <a:pt x="102" y="401"/>
                  </a:lnTo>
                  <a:lnTo>
                    <a:pt x="100" y="401"/>
                  </a:lnTo>
                  <a:lnTo>
                    <a:pt x="99" y="402"/>
                  </a:lnTo>
                  <a:lnTo>
                    <a:pt x="97" y="402"/>
                  </a:lnTo>
                  <a:lnTo>
                    <a:pt x="92" y="403"/>
                  </a:lnTo>
                  <a:lnTo>
                    <a:pt x="91" y="403"/>
                  </a:lnTo>
                  <a:lnTo>
                    <a:pt x="89" y="404"/>
                  </a:lnTo>
                  <a:lnTo>
                    <a:pt x="87" y="404"/>
                  </a:lnTo>
                  <a:lnTo>
                    <a:pt x="86" y="404"/>
                  </a:lnTo>
                  <a:lnTo>
                    <a:pt x="84" y="404"/>
                  </a:lnTo>
                  <a:lnTo>
                    <a:pt x="82" y="404"/>
                  </a:lnTo>
                  <a:lnTo>
                    <a:pt x="80" y="404"/>
                  </a:lnTo>
                  <a:lnTo>
                    <a:pt x="78" y="404"/>
                  </a:lnTo>
                  <a:lnTo>
                    <a:pt x="76" y="403"/>
                  </a:lnTo>
                  <a:lnTo>
                    <a:pt x="75" y="403"/>
                  </a:lnTo>
                  <a:lnTo>
                    <a:pt x="73" y="402"/>
                  </a:lnTo>
                  <a:lnTo>
                    <a:pt x="72" y="402"/>
                  </a:lnTo>
                  <a:lnTo>
                    <a:pt x="70" y="401"/>
                  </a:lnTo>
                  <a:lnTo>
                    <a:pt x="69" y="400"/>
                  </a:lnTo>
                  <a:lnTo>
                    <a:pt x="67" y="399"/>
                  </a:lnTo>
                  <a:lnTo>
                    <a:pt x="62" y="395"/>
                  </a:lnTo>
                  <a:lnTo>
                    <a:pt x="60" y="394"/>
                  </a:lnTo>
                  <a:lnTo>
                    <a:pt x="57" y="392"/>
                  </a:lnTo>
                  <a:lnTo>
                    <a:pt x="52" y="390"/>
                  </a:lnTo>
                  <a:lnTo>
                    <a:pt x="51" y="389"/>
                  </a:lnTo>
                  <a:lnTo>
                    <a:pt x="50" y="388"/>
                  </a:lnTo>
                  <a:lnTo>
                    <a:pt x="49" y="387"/>
                  </a:lnTo>
                  <a:lnTo>
                    <a:pt x="47" y="386"/>
                  </a:lnTo>
                  <a:lnTo>
                    <a:pt x="47" y="385"/>
                  </a:lnTo>
                  <a:lnTo>
                    <a:pt x="47" y="385"/>
                  </a:lnTo>
                  <a:lnTo>
                    <a:pt x="46" y="384"/>
                  </a:lnTo>
                  <a:lnTo>
                    <a:pt x="46" y="384"/>
                  </a:lnTo>
                  <a:lnTo>
                    <a:pt x="46" y="384"/>
                  </a:lnTo>
                  <a:lnTo>
                    <a:pt x="46" y="383"/>
                  </a:lnTo>
                  <a:lnTo>
                    <a:pt x="46" y="383"/>
                  </a:lnTo>
                  <a:lnTo>
                    <a:pt x="46" y="382"/>
                  </a:lnTo>
                  <a:lnTo>
                    <a:pt x="47" y="382"/>
                  </a:lnTo>
                  <a:lnTo>
                    <a:pt x="47" y="381"/>
                  </a:lnTo>
                  <a:lnTo>
                    <a:pt x="48" y="381"/>
                  </a:lnTo>
                  <a:lnTo>
                    <a:pt x="49" y="380"/>
                  </a:lnTo>
                  <a:lnTo>
                    <a:pt x="52" y="379"/>
                  </a:lnTo>
                  <a:lnTo>
                    <a:pt x="52" y="379"/>
                  </a:lnTo>
                  <a:lnTo>
                    <a:pt x="52" y="378"/>
                  </a:lnTo>
                  <a:lnTo>
                    <a:pt x="52" y="378"/>
                  </a:lnTo>
                  <a:lnTo>
                    <a:pt x="52" y="378"/>
                  </a:lnTo>
                  <a:lnTo>
                    <a:pt x="52" y="377"/>
                  </a:lnTo>
                  <a:lnTo>
                    <a:pt x="51" y="377"/>
                  </a:lnTo>
                  <a:lnTo>
                    <a:pt x="50" y="376"/>
                  </a:lnTo>
                  <a:lnTo>
                    <a:pt x="48" y="375"/>
                  </a:lnTo>
                  <a:lnTo>
                    <a:pt x="47" y="375"/>
                  </a:lnTo>
                  <a:lnTo>
                    <a:pt x="46" y="375"/>
                  </a:lnTo>
                  <a:lnTo>
                    <a:pt x="45" y="374"/>
                  </a:lnTo>
                  <a:lnTo>
                    <a:pt x="44" y="374"/>
                  </a:lnTo>
                  <a:lnTo>
                    <a:pt x="42" y="374"/>
                  </a:lnTo>
                  <a:lnTo>
                    <a:pt x="38" y="375"/>
                  </a:lnTo>
                  <a:lnTo>
                    <a:pt x="37" y="375"/>
                  </a:lnTo>
                  <a:lnTo>
                    <a:pt x="36" y="375"/>
                  </a:lnTo>
                  <a:lnTo>
                    <a:pt x="34" y="375"/>
                  </a:lnTo>
                  <a:lnTo>
                    <a:pt x="31" y="374"/>
                  </a:lnTo>
                  <a:lnTo>
                    <a:pt x="28" y="374"/>
                  </a:lnTo>
                  <a:lnTo>
                    <a:pt x="27" y="374"/>
                  </a:lnTo>
                  <a:lnTo>
                    <a:pt x="25" y="374"/>
                  </a:lnTo>
                  <a:lnTo>
                    <a:pt x="22" y="374"/>
                  </a:lnTo>
                  <a:lnTo>
                    <a:pt x="21" y="374"/>
                  </a:lnTo>
                  <a:lnTo>
                    <a:pt x="20" y="374"/>
                  </a:lnTo>
                  <a:lnTo>
                    <a:pt x="18" y="375"/>
                  </a:lnTo>
                  <a:lnTo>
                    <a:pt x="15" y="376"/>
                  </a:lnTo>
                  <a:lnTo>
                    <a:pt x="13" y="377"/>
                  </a:lnTo>
                  <a:lnTo>
                    <a:pt x="12" y="377"/>
                  </a:lnTo>
                  <a:lnTo>
                    <a:pt x="11" y="377"/>
                  </a:lnTo>
                  <a:lnTo>
                    <a:pt x="10" y="378"/>
                  </a:lnTo>
                  <a:lnTo>
                    <a:pt x="9" y="377"/>
                  </a:lnTo>
                  <a:lnTo>
                    <a:pt x="8" y="377"/>
                  </a:lnTo>
                  <a:lnTo>
                    <a:pt x="4" y="376"/>
                  </a:lnTo>
                  <a:lnTo>
                    <a:pt x="3" y="376"/>
                  </a:lnTo>
                  <a:lnTo>
                    <a:pt x="2" y="376"/>
                  </a:lnTo>
                  <a:lnTo>
                    <a:pt x="2" y="375"/>
                  </a:lnTo>
                  <a:lnTo>
                    <a:pt x="1" y="375"/>
                  </a:lnTo>
                  <a:lnTo>
                    <a:pt x="1" y="375"/>
                  </a:lnTo>
                  <a:lnTo>
                    <a:pt x="0" y="374"/>
                  </a:lnTo>
                  <a:lnTo>
                    <a:pt x="0" y="373"/>
                  </a:lnTo>
                  <a:lnTo>
                    <a:pt x="0" y="373"/>
                  </a:lnTo>
                  <a:lnTo>
                    <a:pt x="0" y="372"/>
                  </a:lnTo>
                  <a:lnTo>
                    <a:pt x="0" y="371"/>
                  </a:lnTo>
                  <a:lnTo>
                    <a:pt x="1" y="370"/>
                  </a:lnTo>
                  <a:lnTo>
                    <a:pt x="1" y="369"/>
                  </a:lnTo>
                  <a:lnTo>
                    <a:pt x="2" y="368"/>
                  </a:lnTo>
                  <a:lnTo>
                    <a:pt x="3" y="364"/>
                  </a:lnTo>
                  <a:lnTo>
                    <a:pt x="4" y="363"/>
                  </a:lnTo>
                  <a:lnTo>
                    <a:pt x="6" y="361"/>
                  </a:lnTo>
                  <a:lnTo>
                    <a:pt x="8" y="358"/>
                  </a:lnTo>
                  <a:lnTo>
                    <a:pt x="8" y="357"/>
                  </a:lnTo>
                  <a:lnTo>
                    <a:pt x="9" y="356"/>
                  </a:lnTo>
                  <a:lnTo>
                    <a:pt x="9" y="355"/>
                  </a:lnTo>
                  <a:lnTo>
                    <a:pt x="9" y="355"/>
                  </a:lnTo>
                  <a:lnTo>
                    <a:pt x="9" y="354"/>
                  </a:lnTo>
                  <a:lnTo>
                    <a:pt x="9" y="352"/>
                  </a:lnTo>
                  <a:lnTo>
                    <a:pt x="9" y="351"/>
                  </a:lnTo>
                  <a:lnTo>
                    <a:pt x="8" y="350"/>
                  </a:lnTo>
                  <a:lnTo>
                    <a:pt x="8" y="349"/>
                  </a:lnTo>
                  <a:lnTo>
                    <a:pt x="7" y="347"/>
                  </a:lnTo>
                  <a:lnTo>
                    <a:pt x="6" y="345"/>
                  </a:lnTo>
                  <a:lnTo>
                    <a:pt x="5" y="344"/>
                  </a:lnTo>
                  <a:lnTo>
                    <a:pt x="3" y="342"/>
                  </a:lnTo>
                  <a:lnTo>
                    <a:pt x="3" y="341"/>
                  </a:lnTo>
                  <a:lnTo>
                    <a:pt x="3" y="340"/>
                  </a:lnTo>
                  <a:lnTo>
                    <a:pt x="2" y="340"/>
                  </a:lnTo>
                  <a:lnTo>
                    <a:pt x="3" y="339"/>
                  </a:lnTo>
                  <a:lnTo>
                    <a:pt x="3" y="338"/>
                  </a:lnTo>
                  <a:lnTo>
                    <a:pt x="4" y="337"/>
                  </a:lnTo>
                  <a:lnTo>
                    <a:pt x="4" y="336"/>
                  </a:lnTo>
                  <a:lnTo>
                    <a:pt x="6" y="335"/>
                  </a:lnTo>
                  <a:lnTo>
                    <a:pt x="8" y="333"/>
                  </a:lnTo>
                  <a:lnTo>
                    <a:pt x="9" y="332"/>
                  </a:lnTo>
                  <a:lnTo>
                    <a:pt x="11" y="331"/>
                  </a:lnTo>
                  <a:lnTo>
                    <a:pt x="12" y="330"/>
                  </a:lnTo>
                  <a:lnTo>
                    <a:pt x="13" y="330"/>
                  </a:lnTo>
                  <a:lnTo>
                    <a:pt x="14" y="330"/>
                  </a:lnTo>
                  <a:lnTo>
                    <a:pt x="15" y="329"/>
                  </a:lnTo>
                  <a:lnTo>
                    <a:pt x="17" y="329"/>
                  </a:lnTo>
                  <a:lnTo>
                    <a:pt x="20" y="329"/>
                  </a:lnTo>
                  <a:lnTo>
                    <a:pt x="21" y="329"/>
                  </a:lnTo>
                  <a:lnTo>
                    <a:pt x="22" y="328"/>
                  </a:lnTo>
                  <a:lnTo>
                    <a:pt x="23" y="328"/>
                  </a:lnTo>
                  <a:lnTo>
                    <a:pt x="24" y="328"/>
                  </a:lnTo>
                  <a:lnTo>
                    <a:pt x="24" y="327"/>
                  </a:lnTo>
                  <a:lnTo>
                    <a:pt x="25" y="327"/>
                  </a:lnTo>
                  <a:lnTo>
                    <a:pt x="25" y="326"/>
                  </a:lnTo>
                  <a:lnTo>
                    <a:pt x="27" y="324"/>
                  </a:lnTo>
                  <a:lnTo>
                    <a:pt x="28" y="323"/>
                  </a:lnTo>
                  <a:lnTo>
                    <a:pt x="28" y="322"/>
                  </a:lnTo>
                  <a:lnTo>
                    <a:pt x="30" y="318"/>
                  </a:lnTo>
                  <a:lnTo>
                    <a:pt x="30" y="317"/>
                  </a:lnTo>
                  <a:lnTo>
                    <a:pt x="31" y="317"/>
                  </a:lnTo>
                  <a:lnTo>
                    <a:pt x="31" y="316"/>
                  </a:lnTo>
                  <a:lnTo>
                    <a:pt x="32" y="316"/>
                  </a:lnTo>
                  <a:lnTo>
                    <a:pt x="34" y="315"/>
                  </a:lnTo>
                  <a:lnTo>
                    <a:pt x="35" y="314"/>
                  </a:lnTo>
                  <a:lnTo>
                    <a:pt x="35" y="314"/>
                  </a:lnTo>
                  <a:lnTo>
                    <a:pt x="36" y="313"/>
                  </a:lnTo>
                  <a:lnTo>
                    <a:pt x="36" y="313"/>
                  </a:lnTo>
                  <a:lnTo>
                    <a:pt x="36" y="313"/>
                  </a:lnTo>
                  <a:lnTo>
                    <a:pt x="36" y="312"/>
                  </a:lnTo>
                  <a:lnTo>
                    <a:pt x="37" y="310"/>
                  </a:lnTo>
                  <a:lnTo>
                    <a:pt x="37" y="309"/>
                  </a:lnTo>
                  <a:lnTo>
                    <a:pt x="37" y="307"/>
                  </a:lnTo>
                  <a:lnTo>
                    <a:pt x="37" y="306"/>
                  </a:lnTo>
                  <a:lnTo>
                    <a:pt x="37" y="305"/>
                  </a:lnTo>
                  <a:lnTo>
                    <a:pt x="38" y="303"/>
                  </a:lnTo>
                  <a:lnTo>
                    <a:pt x="38" y="302"/>
                  </a:lnTo>
                  <a:lnTo>
                    <a:pt x="38" y="300"/>
                  </a:lnTo>
                  <a:lnTo>
                    <a:pt x="39" y="297"/>
                  </a:lnTo>
                  <a:lnTo>
                    <a:pt x="39" y="296"/>
                  </a:lnTo>
                  <a:lnTo>
                    <a:pt x="39" y="294"/>
                  </a:lnTo>
                  <a:lnTo>
                    <a:pt x="40" y="293"/>
                  </a:lnTo>
                  <a:lnTo>
                    <a:pt x="40" y="293"/>
                  </a:lnTo>
                  <a:lnTo>
                    <a:pt x="41" y="292"/>
                  </a:lnTo>
                  <a:lnTo>
                    <a:pt x="42" y="291"/>
                  </a:lnTo>
                  <a:lnTo>
                    <a:pt x="45" y="289"/>
                  </a:lnTo>
                  <a:lnTo>
                    <a:pt x="47" y="287"/>
                  </a:lnTo>
                  <a:lnTo>
                    <a:pt x="48" y="286"/>
                  </a:lnTo>
                  <a:lnTo>
                    <a:pt x="51" y="284"/>
                  </a:lnTo>
                  <a:lnTo>
                    <a:pt x="52" y="283"/>
                  </a:lnTo>
                  <a:lnTo>
                    <a:pt x="54" y="281"/>
                  </a:lnTo>
                  <a:lnTo>
                    <a:pt x="57" y="279"/>
                  </a:lnTo>
                  <a:lnTo>
                    <a:pt x="58" y="278"/>
                  </a:lnTo>
                  <a:lnTo>
                    <a:pt x="60" y="277"/>
                  </a:lnTo>
                  <a:lnTo>
                    <a:pt x="61" y="277"/>
                  </a:lnTo>
                  <a:lnTo>
                    <a:pt x="63" y="276"/>
                  </a:lnTo>
                  <a:lnTo>
                    <a:pt x="65" y="276"/>
                  </a:lnTo>
                  <a:lnTo>
                    <a:pt x="66" y="276"/>
                  </a:lnTo>
                  <a:lnTo>
                    <a:pt x="68" y="276"/>
                  </a:lnTo>
                  <a:lnTo>
                    <a:pt x="71" y="276"/>
                  </a:lnTo>
                  <a:lnTo>
                    <a:pt x="73" y="276"/>
                  </a:lnTo>
                  <a:lnTo>
                    <a:pt x="75" y="276"/>
                  </a:lnTo>
                  <a:lnTo>
                    <a:pt x="77" y="276"/>
                  </a:lnTo>
                  <a:lnTo>
                    <a:pt x="79" y="275"/>
                  </a:lnTo>
                  <a:lnTo>
                    <a:pt x="81" y="275"/>
                  </a:lnTo>
                  <a:lnTo>
                    <a:pt x="84" y="274"/>
                  </a:lnTo>
                  <a:lnTo>
                    <a:pt x="86" y="273"/>
                  </a:lnTo>
                  <a:lnTo>
                    <a:pt x="87" y="272"/>
                  </a:lnTo>
                  <a:lnTo>
                    <a:pt x="88" y="271"/>
                  </a:lnTo>
                  <a:lnTo>
                    <a:pt x="90" y="270"/>
                  </a:lnTo>
                  <a:lnTo>
                    <a:pt x="91" y="269"/>
                  </a:lnTo>
                  <a:lnTo>
                    <a:pt x="93" y="267"/>
                  </a:lnTo>
                  <a:lnTo>
                    <a:pt x="94" y="265"/>
                  </a:lnTo>
                  <a:lnTo>
                    <a:pt x="95" y="264"/>
                  </a:lnTo>
                  <a:lnTo>
                    <a:pt x="96" y="264"/>
                  </a:lnTo>
                  <a:lnTo>
                    <a:pt x="99" y="261"/>
                  </a:lnTo>
                  <a:lnTo>
                    <a:pt x="102" y="258"/>
                  </a:lnTo>
                  <a:lnTo>
                    <a:pt x="108" y="253"/>
                  </a:lnTo>
                  <a:lnTo>
                    <a:pt x="110" y="252"/>
                  </a:lnTo>
                  <a:lnTo>
                    <a:pt x="111" y="251"/>
                  </a:lnTo>
                  <a:lnTo>
                    <a:pt x="112" y="250"/>
                  </a:lnTo>
                  <a:lnTo>
                    <a:pt x="113" y="250"/>
                  </a:lnTo>
                  <a:lnTo>
                    <a:pt x="113" y="250"/>
                  </a:lnTo>
                  <a:lnTo>
                    <a:pt x="114" y="250"/>
                  </a:lnTo>
                  <a:lnTo>
                    <a:pt x="114" y="250"/>
                  </a:lnTo>
                  <a:lnTo>
                    <a:pt x="115" y="250"/>
                  </a:lnTo>
                  <a:lnTo>
                    <a:pt x="115" y="250"/>
                  </a:lnTo>
                  <a:lnTo>
                    <a:pt x="117" y="251"/>
                  </a:lnTo>
                  <a:lnTo>
                    <a:pt x="118" y="252"/>
                  </a:lnTo>
                  <a:lnTo>
                    <a:pt x="119" y="252"/>
                  </a:lnTo>
                  <a:lnTo>
                    <a:pt x="120" y="253"/>
                  </a:lnTo>
                  <a:lnTo>
                    <a:pt x="122" y="253"/>
                  </a:lnTo>
                  <a:lnTo>
                    <a:pt x="124" y="254"/>
                  </a:lnTo>
                  <a:lnTo>
                    <a:pt x="126" y="254"/>
                  </a:lnTo>
                  <a:lnTo>
                    <a:pt x="127" y="254"/>
                  </a:lnTo>
                  <a:lnTo>
                    <a:pt x="129" y="254"/>
                  </a:lnTo>
                  <a:lnTo>
                    <a:pt x="131" y="254"/>
                  </a:lnTo>
                  <a:lnTo>
                    <a:pt x="138" y="254"/>
                  </a:lnTo>
                  <a:lnTo>
                    <a:pt x="140" y="254"/>
                  </a:lnTo>
                  <a:lnTo>
                    <a:pt x="142" y="254"/>
                  </a:lnTo>
                  <a:lnTo>
                    <a:pt x="143" y="253"/>
                  </a:lnTo>
                  <a:lnTo>
                    <a:pt x="145" y="253"/>
                  </a:lnTo>
                  <a:lnTo>
                    <a:pt x="146" y="252"/>
                  </a:lnTo>
                  <a:lnTo>
                    <a:pt x="148" y="252"/>
                  </a:lnTo>
                  <a:lnTo>
                    <a:pt x="149" y="251"/>
                  </a:lnTo>
                  <a:lnTo>
                    <a:pt x="152" y="249"/>
                  </a:lnTo>
                  <a:lnTo>
                    <a:pt x="153" y="248"/>
                  </a:lnTo>
                  <a:lnTo>
                    <a:pt x="154" y="247"/>
                  </a:lnTo>
                  <a:lnTo>
                    <a:pt x="156" y="247"/>
                  </a:lnTo>
                  <a:lnTo>
                    <a:pt x="156" y="247"/>
                  </a:lnTo>
                  <a:lnTo>
                    <a:pt x="157" y="246"/>
                  </a:lnTo>
                  <a:lnTo>
                    <a:pt x="158" y="246"/>
                  </a:lnTo>
                  <a:lnTo>
                    <a:pt x="160" y="244"/>
                  </a:lnTo>
                  <a:lnTo>
                    <a:pt x="161" y="243"/>
                  </a:lnTo>
                  <a:lnTo>
                    <a:pt x="163" y="242"/>
                  </a:lnTo>
                  <a:lnTo>
                    <a:pt x="167" y="237"/>
                  </a:lnTo>
                  <a:lnTo>
                    <a:pt x="169" y="236"/>
                  </a:lnTo>
                  <a:lnTo>
                    <a:pt x="170" y="235"/>
                  </a:lnTo>
                  <a:lnTo>
                    <a:pt x="171" y="234"/>
                  </a:lnTo>
                  <a:lnTo>
                    <a:pt x="173" y="233"/>
                  </a:lnTo>
                  <a:lnTo>
                    <a:pt x="174" y="232"/>
                  </a:lnTo>
                  <a:lnTo>
                    <a:pt x="175" y="232"/>
                  </a:lnTo>
                  <a:lnTo>
                    <a:pt x="176" y="232"/>
                  </a:lnTo>
                  <a:lnTo>
                    <a:pt x="177" y="232"/>
                  </a:lnTo>
                  <a:lnTo>
                    <a:pt x="179" y="233"/>
                  </a:lnTo>
                  <a:lnTo>
                    <a:pt x="180" y="234"/>
                  </a:lnTo>
                  <a:lnTo>
                    <a:pt x="181" y="234"/>
                  </a:lnTo>
                  <a:lnTo>
                    <a:pt x="182" y="235"/>
                  </a:lnTo>
                  <a:lnTo>
                    <a:pt x="185" y="238"/>
                  </a:lnTo>
                  <a:lnTo>
                    <a:pt x="186" y="239"/>
                  </a:lnTo>
                  <a:lnTo>
                    <a:pt x="187" y="240"/>
                  </a:lnTo>
                  <a:lnTo>
                    <a:pt x="188" y="240"/>
                  </a:lnTo>
                  <a:lnTo>
                    <a:pt x="188" y="240"/>
                  </a:lnTo>
                  <a:lnTo>
                    <a:pt x="189" y="240"/>
                  </a:lnTo>
                  <a:lnTo>
                    <a:pt x="190" y="241"/>
                  </a:lnTo>
                  <a:lnTo>
                    <a:pt x="190" y="241"/>
                  </a:lnTo>
                  <a:lnTo>
                    <a:pt x="192" y="240"/>
                  </a:lnTo>
                  <a:lnTo>
                    <a:pt x="192" y="240"/>
                  </a:lnTo>
                  <a:lnTo>
                    <a:pt x="193" y="240"/>
                  </a:lnTo>
                  <a:lnTo>
                    <a:pt x="194" y="239"/>
                  </a:lnTo>
                  <a:lnTo>
                    <a:pt x="194" y="239"/>
                  </a:lnTo>
                  <a:lnTo>
                    <a:pt x="196" y="238"/>
                  </a:lnTo>
                  <a:lnTo>
                    <a:pt x="197" y="236"/>
                  </a:lnTo>
                  <a:lnTo>
                    <a:pt x="200" y="233"/>
                  </a:lnTo>
                  <a:lnTo>
                    <a:pt x="202" y="230"/>
                  </a:lnTo>
                  <a:lnTo>
                    <a:pt x="203" y="230"/>
                  </a:lnTo>
                  <a:lnTo>
                    <a:pt x="204" y="229"/>
                  </a:lnTo>
                  <a:lnTo>
                    <a:pt x="206" y="227"/>
                  </a:lnTo>
                  <a:lnTo>
                    <a:pt x="207" y="227"/>
                  </a:lnTo>
                  <a:lnTo>
                    <a:pt x="208" y="226"/>
                  </a:lnTo>
                  <a:lnTo>
                    <a:pt x="209" y="225"/>
                  </a:lnTo>
                  <a:lnTo>
                    <a:pt x="211" y="225"/>
                  </a:lnTo>
                  <a:lnTo>
                    <a:pt x="213" y="224"/>
                  </a:lnTo>
                  <a:lnTo>
                    <a:pt x="214" y="224"/>
                  </a:lnTo>
                  <a:lnTo>
                    <a:pt x="219" y="222"/>
                  </a:lnTo>
                  <a:lnTo>
                    <a:pt x="220" y="222"/>
                  </a:lnTo>
                  <a:lnTo>
                    <a:pt x="221" y="221"/>
                  </a:lnTo>
                  <a:lnTo>
                    <a:pt x="223" y="221"/>
                  </a:lnTo>
                  <a:lnTo>
                    <a:pt x="225" y="219"/>
                  </a:lnTo>
                  <a:lnTo>
                    <a:pt x="227" y="218"/>
                  </a:lnTo>
                  <a:lnTo>
                    <a:pt x="228" y="218"/>
                  </a:lnTo>
                  <a:lnTo>
                    <a:pt x="229" y="216"/>
                  </a:lnTo>
                  <a:lnTo>
                    <a:pt x="231" y="214"/>
                  </a:lnTo>
                  <a:lnTo>
                    <a:pt x="232" y="213"/>
                  </a:lnTo>
                  <a:lnTo>
                    <a:pt x="233" y="212"/>
                  </a:lnTo>
                  <a:lnTo>
                    <a:pt x="234" y="211"/>
                  </a:lnTo>
                  <a:lnTo>
                    <a:pt x="235" y="209"/>
                  </a:lnTo>
                  <a:lnTo>
                    <a:pt x="235" y="208"/>
                  </a:lnTo>
                  <a:lnTo>
                    <a:pt x="236" y="206"/>
                  </a:lnTo>
                  <a:lnTo>
                    <a:pt x="236" y="206"/>
                  </a:lnTo>
                  <a:lnTo>
                    <a:pt x="236" y="205"/>
                  </a:lnTo>
                  <a:lnTo>
                    <a:pt x="237" y="204"/>
                  </a:lnTo>
                  <a:lnTo>
                    <a:pt x="238" y="204"/>
                  </a:lnTo>
                  <a:lnTo>
                    <a:pt x="239" y="204"/>
                  </a:lnTo>
                  <a:lnTo>
                    <a:pt x="241" y="204"/>
                  </a:lnTo>
                  <a:lnTo>
                    <a:pt x="243" y="204"/>
                  </a:lnTo>
                  <a:lnTo>
                    <a:pt x="245" y="203"/>
                  </a:lnTo>
                  <a:lnTo>
                    <a:pt x="246" y="203"/>
                  </a:lnTo>
                  <a:lnTo>
                    <a:pt x="247" y="203"/>
                  </a:lnTo>
                  <a:lnTo>
                    <a:pt x="247" y="202"/>
                  </a:lnTo>
                  <a:lnTo>
                    <a:pt x="248" y="202"/>
                  </a:lnTo>
                  <a:lnTo>
                    <a:pt x="248" y="201"/>
                  </a:lnTo>
                  <a:lnTo>
                    <a:pt x="249" y="201"/>
                  </a:lnTo>
                  <a:lnTo>
                    <a:pt x="249" y="200"/>
                  </a:lnTo>
                  <a:lnTo>
                    <a:pt x="249" y="199"/>
                  </a:lnTo>
                  <a:lnTo>
                    <a:pt x="249" y="197"/>
                  </a:lnTo>
                  <a:lnTo>
                    <a:pt x="249" y="195"/>
                  </a:lnTo>
                  <a:lnTo>
                    <a:pt x="249" y="194"/>
                  </a:lnTo>
                  <a:lnTo>
                    <a:pt x="249" y="191"/>
                  </a:lnTo>
                  <a:lnTo>
                    <a:pt x="249" y="189"/>
                  </a:lnTo>
                  <a:lnTo>
                    <a:pt x="249" y="188"/>
                  </a:lnTo>
                  <a:lnTo>
                    <a:pt x="249" y="187"/>
                  </a:lnTo>
                  <a:lnTo>
                    <a:pt x="250" y="186"/>
                  </a:lnTo>
                  <a:lnTo>
                    <a:pt x="250" y="186"/>
                  </a:lnTo>
                  <a:lnTo>
                    <a:pt x="250" y="185"/>
                  </a:lnTo>
                  <a:lnTo>
                    <a:pt x="251" y="183"/>
                  </a:lnTo>
                  <a:lnTo>
                    <a:pt x="252" y="182"/>
                  </a:lnTo>
                  <a:lnTo>
                    <a:pt x="253" y="181"/>
                  </a:lnTo>
                  <a:lnTo>
                    <a:pt x="254" y="180"/>
                  </a:lnTo>
                  <a:lnTo>
                    <a:pt x="255" y="180"/>
                  </a:lnTo>
                  <a:lnTo>
                    <a:pt x="256" y="179"/>
                  </a:lnTo>
                  <a:lnTo>
                    <a:pt x="258" y="178"/>
                  </a:lnTo>
                  <a:lnTo>
                    <a:pt x="259" y="178"/>
                  </a:lnTo>
                  <a:lnTo>
                    <a:pt x="260" y="178"/>
                  </a:lnTo>
                  <a:lnTo>
                    <a:pt x="261" y="177"/>
                  </a:lnTo>
                  <a:lnTo>
                    <a:pt x="262" y="177"/>
                  </a:lnTo>
                  <a:lnTo>
                    <a:pt x="264" y="177"/>
                  </a:lnTo>
                  <a:lnTo>
                    <a:pt x="271" y="178"/>
                  </a:lnTo>
                  <a:lnTo>
                    <a:pt x="273" y="178"/>
                  </a:lnTo>
                  <a:lnTo>
                    <a:pt x="276" y="179"/>
                  </a:lnTo>
                  <a:lnTo>
                    <a:pt x="281" y="180"/>
                  </a:lnTo>
                  <a:lnTo>
                    <a:pt x="287" y="182"/>
                  </a:lnTo>
                  <a:lnTo>
                    <a:pt x="291" y="183"/>
                  </a:lnTo>
                  <a:lnTo>
                    <a:pt x="293" y="183"/>
                  </a:lnTo>
                  <a:lnTo>
                    <a:pt x="296" y="184"/>
                  </a:lnTo>
                  <a:lnTo>
                    <a:pt x="305" y="185"/>
                  </a:lnTo>
                  <a:lnTo>
                    <a:pt x="308" y="185"/>
                  </a:lnTo>
                  <a:lnTo>
                    <a:pt x="312" y="185"/>
                  </a:lnTo>
                  <a:lnTo>
                    <a:pt x="315" y="185"/>
                  </a:lnTo>
                  <a:lnTo>
                    <a:pt x="318" y="185"/>
                  </a:lnTo>
                  <a:lnTo>
                    <a:pt x="321" y="185"/>
                  </a:lnTo>
                  <a:lnTo>
                    <a:pt x="324" y="184"/>
                  </a:lnTo>
                  <a:lnTo>
                    <a:pt x="327" y="183"/>
                  </a:lnTo>
                  <a:lnTo>
                    <a:pt x="329" y="183"/>
                  </a:lnTo>
                  <a:lnTo>
                    <a:pt x="331" y="182"/>
                  </a:lnTo>
                  <a:lnTo>
                    <a:pt x="332" y="181"/>
                  </a:lnTo>
                  <a:lnTo>
                    <a:pt x="333" y="181"/>
                  </a:lnTo>
                  <a:lnTo>
                    <a:pt x="334" y="181"/>
                  </a:lnTo>
                  <a:lnTo>
                    <a:pt x="335" y="181"/>
                  </a:lnTo>
                  <a:lnTo>
                    <a:pt x="336" y="181"/>
                  </a:lnTo>
                  <a:lnTo>
                    <a:pt x="340" y="182"/>
                  </a:lnTo>
                  <a:lnTo>
                    <a:pt x="342" y="183"/>
                  </a:lnTo>
                  <a:lnTo>
                    <a:pt x="347" y="183"/>
                  </a:lnTo>
                  <a:lnTo>
                    <a:pt x="352" y="184"/>
                  </a:lnTo>
                  <a:lnTo>
                    <a:pt x="354" y="185"/>
                  </a:lnTo>
                  <a:lnTo>
                    <a:pt x="356" y="185"/>
                  </a:lnTo>
                  <a:lnTo>
                    <a:pt x="357" y="185"/>
                  </a:lnTo>
                  <a:lnTo>
                    <a:pt x="358" y="185"/>
                  </a:lnTo>
                  <a:lnTo>
                    <a:pt x="359" y="185"/>
                  </a:lnTo>
                  <a:lnTo>
                    <a:pt x="360" y="184"/>
                  </a:lnTo>
                  <a:lnTo>
                    <a:pt x="360" y="184"/>
                  </a:lnTo>
                  <a:lnTo>
                    <a:pt x="362" y="183"/>
                  </a:lnTo>
                  <a:lnTo>
                    <a:pt x="363" y="182"/>
                  </a:lnTo>
                  <a:lnTo>
                    <a:pt x="364" y="181"/>
                  </a:lnTo>
                  <a:lnTo>
                    <a:pt x="367" y="178"/>
                  </a:lnTo>
                  <a:lnTo>
                    <a:pt x="368" y="177"/>
                  </a:lnTo>
                  <a:lnTo>
                    <a:pt x="369" y="176"/>
                  </a:lnTo>
                  <a:lnTo>
                    <a:pt x="370" y="176"/>
                  </a:lnTo>
                  <a:lnTo>
                    <a:pt x="371" y="175"/>
                  </a:lnTo>
                  <a:lnTo>
                    <a:pt x="372" y="175"/>
                  </a:lnTo>
                  <a:lnTo>
                    <a:pt x="374" y="175"/>
                  </a:lnTo>
                  <a:lnTo>
                    <a:pt x="383" y="173"/>
                  </a:lnTo>
                  <a:lnTo>
                    <a:pt x="386" y="173"/>
                  </a:lnTo>
                  <a:lnTo>
                    <a:pt x="392" y="172"/>
                  </a:lnTo>
                  <a:lnTo>
                    <a:pt x="394" y="172"/>
                  </a:lnTo>
                  <a:lnTo>
                    <a:pt x="395" y="172"/>
                  </a:lnTo>
                  <a:lnTo>
                    <a:pt x="397" y="173"/>
                  </a:lnTo>
                  <a:lnTo>
                    <a:pt x="401" y="173"/>
                  </a:lnTo>
                  <a:lnTo>
                    <a:pt x="402" y="174"/>
                  </a:lnTo>
                  <a:lnTo>
                    <a:pt x="403" y="174"/>
                  </a:lnTo>
                  <a:lnTo>
                    <a:pt x="404" y="173"/>
                  </a:lnTo>
                  <a:lnTo>
                    <a:pt x="405" y="173"/>
                  </a:lnTo>
                  <a:lnTo>
                    <a:pt x="406" y="173"/>
                  </a:lnTo>
                  <a:lnTo>
                    <a:pt x="407" y="172"/>
                  </a:lnTo>
                  <a:lnTo>
                    <a:pt x="407" y="172"/>
                  </a:lnTo>
                  <a:lnTo>
                    <a:pt x="408" y="171"/>
                  </a:lnTo>
                  <a:lnTo>
                    <a:pt x="408" y="171"/>
                  </a:lnTo>
                  <a:lnTo>
                    <a:pt x="409" y="169"/>
                  </a:lnTo>
                  <a:lnTo>
                    <a:pt x="410" y="168"/>
                  </a:lnTo>
                  <a:lnTo>
                    <a:pt x="410" y="167"/>
                  </a:lnTo>
                  <a:lnTo>
                    <a:pt x="410" y="166"/>
                  </a:lnTo>
                  <a:lnTo>
                    <a:pt x="411" y="160"/>
                  </a:lnTo>
                  <a:lnTo>
                    <a:pt x="412" y="156"/>
                  </a:lnTo>
                  <a:lnTo>
                    <a:pt x="412" y="155"/>
                  </a:lnTo>
                  <a:lnTo>
                    <a:pt x="412" y="153"/>
                  </a:lnTo>
                  <a:lnTo>
                    <a:pt x="412" y="152"/>
                  </a:lnTo>
                  <a:lnTo>
                    <a:pt x="412" y="150"/>
                  </a:lnTo>
                  <a:lnTo>
                    <a:pt x="412" y="148"/>
                  </a:lnTo>
                  <a:lnTo>
                    <a:pt x="412" y="147"/>
                  </a:lnTo>
                  <a:lnTo>
                    <a:pt x="412" y="145"/>
                  </a:lnTo>
                  <a:lnTo>
                    <a:pt x="411" y="141"/>
                  </a:lnTo>
                  <a:lnTo>
                    <a:pt x="410" y="140"/>
                  </a:lnTo>
                  <a:lnTo>
                    <a:pt x="410" y="139"/>
                  </a:lnTo>
                  <a:lnTo>
                    <a:pt x="410" y="137"/>
                  </a:lnTo>
                  <a:lnTo>
                    <a:pt x="410" y="135"/>
                  </a:lnTo>
                  <a:lnTo>
                    <a:pt x="410" y="134"/>
                  </a:lnTo>
                  <a:lnTo>
                    <a:pt x="410" y="133"/>
                  </a:lnTo>
                  <a:lnTo>
                    <a:pt x="410" y="130"/>
                  </a:lnTo>
                  <a:lnTo>
                    <a:pt x="410" y="126"/>
                  </a:lnTo>
                  <a:lnTo>
                    <a:pt x="410" y="125"/>
                  </a:lnTo>
                  <a:lnTo>
                    <a:pt x="410" y="125"/>
                  </a:lnTo>
                  <a:lnTo>
                    <a:pt x="410" y="124"/>
                  </a:lnTo>
                  <a:lnTo>
                    <a:pt x="410" y="124"/>
                  </a:lnTo>
                  <a:lnTo>
                    <a:pt x="411" y="124"/>
                  </a:lnTo>
                  <a:lnTo>
                    <a:pt x="412" y="123"/>
                  </a:lnTo>
                  <a:lnTo>
                    <a:pt x="412" y="123"/>
                  </a:lnTo>
                  <a:lnTo>
                    <a:pt x="413" y="123"/>
                  </a:lnTo>
                  <a:lnTo>
                    <a:pt x="414" y="123"/>
                  </a:lnTo>
                  <a:lnTo>
                    <a:pt x="414" y="123"/>
                  </a:lnTo>
                  <a:lnTo>
                    <a:pt x="415" y="123"/>
                  </a:lnTo>
                  <a:lnTo>
                    <a:pt x="416" y="123"/>
                  </a:lnTo>
                  <a:lnTo>
                    <a:pt x="421" y="125"/>
                  </a:lnTo>
                  <a:lnTo>
                    <a:pt x="423" y="125"/>
                  </a:lnTo>
                  <a:lnTo>
                    <a:pt x="424" y="126"/>
                  </a:lnTo>
                  <a:lnTo>
                    <a:pt x="426" y="126"/>
                  </a:lnTo>
                  <a:lnTo>
                    <a:pt x="427" y="126"/>
                  </a:lnTo>
                  <a:lnTo>
                    <a:pt x="428" y="126"/>
                  </a:lnTo>
                  <a:lnTo>
                    <a:pt x="429" y="126"/>
                  </a:lnTo>
                  <a:lnTo>
                    <a:pt x="429" y="126"/>
                  </a:lnTo>
                  <a:lnTo>
                    <a:pt x="429" y="125"/>
                  </a:lnTo>
                  <a:lnTo>
                    <a:pt x="430" y="125"/>
                  </a:lnTo>
                  <a:lnTo>
                    <a:pt x="430" y="125"/>
                  </a:lnTo>
                  <a:lnTo>
                    <a:pt x="430" y="124"/>
                  </a:lnTo>
                  <a:lnTo>
                    <a:pt x="430" y="122"/>
                  </a:lnTo>
                  <a:lnTo>
                    <a:pt x="430" y="122"/>
                  </a:lnTo>
                  <a:lnTo>
                    <a:pt x="432" y="118"/>
                  </a:lnTo>
                  <a:lnTo>
                    <a:pt x="434" y="114"/>
                  </a:lnTo>
                  <a:lnTo>
                    <a:pt x="435" y="113"/>
                  </a:lnTo>
                  <a:lnTo>
                    <a:pt x="435" y="113"/>
                  </a:lnTo>
                  <a:lnTo>
                    <a:pt x="436" y="112"/>
                  </a:lnTo>
                  <a:lnTo>
                    <a:pt x="437" y="112"/>
                  </a:lnTo>
                  <a:lnTo>
                    <a:pt x="441" y="111"/>
                  </a:lnTo>
                  <a:lnTo>
                    <a:pt x="445" y="110"/>
                  </a:lnTo>
                  <a:lnTo>
                    <a:pt x="448" y="109"/>
                  </a:lnTo>
                  <a:lnTo>
                    <a:pt x="449" y="108"/>
                  </a:lnTo>
                  <a:lnTo>
                    <a:pt x="450" y="108"/>
                  </a:lnTo>
                  <a:lnTo>
                    <a:pt x="450" y="108"/>
                  </a:lnTo>
                  <a:lnTo>
                    <a:pt x="451" y="107"/>
                  </a:lnTo>
                  <a:lnTo>
                    <a:pt x="451" y="107"/>
                  </a:lnTo>
                  <a:lnTo>
                    <a:pt x="451" y="106"/>
                  </a:lnTo>
                  <a:lnTo>
                    <a:pt x="452" y="105"/>
                  </a:lnTo>
                  <a:lnTo>
                    <a:pt x="452" y="104"/>
                  </a:lnTo>
                  <a:lnTo>
                    <a:pt x="452" y="103"/>
                  </a:lnTo>
                  <a:lnTo>
                    <a:pt x="453" y="102"/>
                  </a:lnTo>
                  <a:lnTo>
                    <a:pt x="453" y="101"/>
                  </a:lnTo>
                  <a:lnTo>
                    <a:pt x="453" y="100"/>
                  </a:lnTo>
                  <a:lnTo>
                    <a:pt x="452" y="96"/>
                  </a:lnTo>
                  <a:lnTo>
                    <a:pt x="452" y="94"/>
                  </a:lnTo>
                  <a:lnTo>
                    <a:pt x="452" y="91"/>
                  </a:lnTo>
                  <a:lnTo>
                    <a:pt x="451" y="87"/>
                  </a:lnTo>
                  <a:lnTo>
                    <a:pt x="450" y="85"/>
                  </a:lnTo>
                  <a:lnTo>
                    <a:pt x="450" y="84"/>
                  </a:lnTo>
                  <a:lnTo>
                    <a:pt x="450" y="83"/>
                  </a:lnTo>
                  <a:lnTo>
                    <a:pt x="451" y="82"/>
                  </a:lnTo>
                  <a:lnTo>
                    <a:pt x="451" y="81"/>
                  </a:lnTo>
                  <a:lnTo>
                    <a:pt x="451" y="80"/>
                  </a:lnTo>
                  <a:lnTo>
                    <a:pt x="451" y="79"/>
                  </a:lnTo>
                  <a:lnTo>
                    <a:pt x="452" y="78"/>
                  </a:lnTo>
                  <a:lnTo>
                    <a:pt x="453" y="77"/>
                  </a:lnTo>
                  <a:lnTo>
                    <a:pt x="454" y="76"/>
                  </a:lnTo>
                  <a:lnTo>
                    <a:pt x="455" y="75"/>
                  </a:lnTo>
                  <a:lnTo>
                    <a:pt x="455" y="75"/>
                  </a:lnTo>
                  <a:lnTo>
                    <a:pt x="456" y="74"/>
                  </a:lnTo>
                  <a:lnTo>
                    <a:pt x="457" y="74"/>
                  </a:lnTo>
                  <a:lnTo>
                    <a:pt x="457" y="74"/>
                  </a:lnTo>
                  <a:lnTo>
                    <a:pt x="458" y="73"/>
                  </a:lnTo>
                  <a:lnTo>
                    <a:pt x="459" y="74"/>
                  </a:lnTo>
                  <a:lnTo>
                    <a:pt x="459" y="74"/>
                  </a:lnTo>
                  <a:lnTo>
                    <a:pt x="459" y="74"/>
                  </a:lnTo>
                  <a:lnTo>
                    <a:pt x="459" y="74"/>
                  </a:lnTo>
                  <a:lnTo>
                    <a:pt x="460" y="75"/>
                  </a:lnTo>
                  <a:lnTo>
                    <a:pt x="460" y="75"/>
                  </a:lnTo>
                  <a:lnTo>
                    <a:pt x="461" y="76"/>
                  </a:lnTo>
                  <a:lnTo>
                    <a:pt x="462" y="76"/>
                  </a:lnTo>
                  <a:lnTo>
                    <a:pt x="462" y="77"/>
                  </a:lnTo>
                  <a:lnTo>
                    <a:pt x="463" y="77"/>
                  </a:lnTo>
                  <a:lnTo>
                    <a:pt x="464" y="77"/>
                  </a:lnTo>
                  <a:lnTo>
                    <a:pt x="464" y="77"/>
                  </a:lnTo>
                  <a:lnTo>
                    <a:pt x="465" y="76"/>
                  </a:lnTo>
                  <a:lnTo>
                    <a:pt x="466" y="76"/>
                  </a:lnTo>
                  <a:lnTo>
                    <a:pt x="469" y="75"/>
                  </a:lnTo>
                  <a:lnTo>
                    <a:pt x="470" y="74"/>
                  </a:lnTo>
                  <a:lnTo>
                    <a:pt x="471" y="74"/>
                  </a:lnTo>
                  <a:lnTo>
                    <a:pt x="472" y="73"/>
                  </a:lnTo>
                  <a:lnTo>
                    <a:pt x="473" y="73"/>
                  </a:lnTo>
                  <a:lnTo>
                    <a:pt x="475" y="74"/>
                  </a:lnTo>
                  <a:lnTo>
                    <a:pt x="476" y="74"/>
                  </a:lnTo>
                  <a:lnTo>
                    <a:pt x="479" y="76"/>
                  </a:lnTo>
                  <a:lnTo>
                    <a:pt x="480" y="76"/>
                  </a:lnTo>
                  <a:lnTo>
                    <a:pt x="482" y="76"/>
                  </a:lnTo>
                  <a:lnTo>
                    <a:pt x="482" y="76"/>
                  </a:lnTo>
                  <a:lnTo>
                    <a:pt x="483" y="76"/>
                  </a:lnTo>
                  <a:lnTo>
                    <a:pt x="484" y="76"/>
                  </a:lnTo>
                  <a:lnTo>
                    <a:pt x="485" y="76"/>
                  </a:lnTo>
                  <a:lnTo>
                    <a:pt x="486" y="76"/>
                  </a:lnTo>
                  <a:lnTo>
                    <a:pt x="488" y="75"/>
                  </a:lnTo>
                  <a:lnTo>
                    <a:pt x="489" y="74"/>
                  </a:lnTo>
                  <a:lnTo>
                    <a:pt x="491" y="74"/>
                  </a:lnTo>
                  <a:lnTo>
                    <a:pt x="492" y="73"/>
                  </a:lnTo>
                  <a:lnTo>
                    <a:pt x="493" y="73"/>
                  </a:lnTo>
                  <a:lnTo>
                    <a:pt x="494" y="73"/>
                  </a:lnTo>
                  <a:lnTo>
                    <a:pt x="494" y="73"/>
                  </a:lnTo>
                  <a:lnTo>
                    <a:pt x="495" y="73"/>
                  </a:lnTo>
                  <a:lnTo>
                    <a:pt x="496" y="74"/>
                  </a:lnTo>
                  <a:lnTo>
                    <a:pt x="496" y="74"/>
                  </a:lnTo>
                  <a:lnTo>
                    <a:pt x="497" y="75"/>
                  </a:lnTo>
                  <a:lnTo>
                    <a:pt x="497" y="76"/>
                  </a:lnTo>
                  <a:lnTo>
                    <a:pt x="498" y="77"/>
                  </a:lnTo>
                  <a:lnTo>
                    <a:pt x="498" y="78"/>
                  </a:lnTo>
                  <a:lnTo>
                    <a:pt x="499" y="82"/>
                  </a:lnTo>
                  <a:lnTo>
                    <a:pt x="499" y="84"/>
                  </a:lnTo>
                  <a:lnTo>
                    <a:pt x="500" y="86"/>
                  </a:lnTo>
                  <a:lnTo>
                    <a:pt x="500" y="87"/>
                  </a:lnTo>
                  <a:lnTo>
                    <a:pt x="501" y="88"/>
                  </a:lnTo>
                  <a:lnTo>
                    <a:pt x="501" y="89"/>
                  </a:lnTo>
                  <a:lnTo>
                    <a:pt x="502" y="90"/>
                  </a:lnTo>
                  <a:lnTo>
                    <a:pt x="502" y="91"/>
                  </a:lnTo>
                  <a:lnTo>
                    <a:pt x="503" y="91"/>
                  </a:lnTo>
                  <a:lnTo>
                    <a:pt x="504" y="91"/>
                  </a:lnTo>
                  <a:lnTo>
                    <a:pt x="505" y="92"/>
                  </a:lnTo>
                  <a:lnTo>
                    <a:pt x="506" y="92"/>
                  </a:lnTo>
                  <a:lnTo>
                    <a:pt x="507" y="93"/>
                  </a:lnTo>
                  <a:lnTo>
                    <a:pt x="508" y="93"/>
                  </a:lnTo>
                  <a:lnTo>
                    <a:pt x="509" y="93"/>
                  </a:lnTo>
                  <a:lnTo>
                    <a:pt x="510" y="93"/>
                  </a:lnTo>
                  <a:lnTo>
                    <a:pt x="510" y="93"/>
                  </a:lnTo>
                  <a:lnTo>
                    <a:pt x="511" y="93"/>
                  </a:lnTo>
                  <a:lnTo>
                    <a:pt x="512" y="92"/>
                  </a:lnTo>
                  <a:lnTo>
                    <a:pt x="514" y="92"/>
                  </a:lnTo>
                  <a:lnTo>
                    <a:pt x="515" y="91"/>
                  </a:lnTo>
                  <a:lnTo>
                    <a:pt x="520" y="90"/>
                  </a:lnTo>
                  <a:lnTo>
                    <a:pt x="521" y="89"/>
                  </a:lnTo>
                  <a:lnTo>
                    <a:pt x="523" y="89"/>
                  </a:lnTo>
                  <a:lnTo>
                    <a:pt x="526" y="89"/>
                  </a:lnTo>
                  <a:lnTo>
                    <a:pt x="527" y="89"/>
                  </a:lnTo>
                  <a:lnTo>
                    <a:pt x="530" y="89"/>
                  </a:lnTo>
                  <a:lnTo>
                    <a:pt x="531" y="88"/>
                  </a:lnTo>
                  <a:lnTo>
                    <a:pt x="540" y="88"/>
                  </a:lnTo>
                  <a:lnTo>
                    <a:pt x="542" y="88"/>
                  </a:lnTo>
                  <a:lnTo>
                    <a:pt x="542" y="87"/>
                  </a:lnTo>
                  <a:lnTo>
                    <a:pt x="543" y="87"/>
                  </a:lnTo>
                  <a:lnTo>
                    <a:pt x="544" y="86"/>
                  </a:lnTo>
                  <a:lnTo>
                    <a:pt x="547" y="83"/>
                  </a:lnTo>
                  <a:lnTo>
                    <a:pt x="552" y="80"/>
                  </a:lnTo>
                  <a:lnTo>
                    <a:pt x="554" y="78"/>
                  </a:lnTo>
                  <a:lnTo>
                    <a:pt x="555" y="77"/>
                  </a:lnTo>
                  <a:lnTo>
                    <a:pt x="556" y="76"/>
                  </a:lnTo>
                  <a:lnTo>
                    <a:pt x="557" y="74"/>
                  </a:lnTo>
                  <a:lnTo>
                    <a:pt x="560" y="71"/>
                  </a:lnTo>
                  <a:lnTo>
                    <a:pt x="560" y="70"/>
                  </a:lnTo>
                  <a:lnTo>
                    <a:pt x="561" y="69"/>
                  </a:lnTo>
                  <a:lnTo>
                    <a:pt x="562" y="68"/>
                  </a:lnTo>
                  <a:lnTo>
                    <a:pt x="563" y="68"/>
                  </a:lnTo>
                  <a:lnTo>
                    <a:pt x="566" y="65"/>
                  </a:lnTo>
                  <a:lnTo>
                    <a:pt x="567" y="65"/>
                  </a:lnTo>
                  <a:lnTo>
                    <a:pt x="568" y="64"/>
                  </a:lnTo>
                  <a:lnTo>
                    <a:pt x="568" y="63"/>
                  </a:lnTo>
                  <a:lnTo>
                    <a:pt x="569" y="62"/>
                  </a:lnTo>
                  <a:lnTo>
                    <a:pt x="570" y="61"/>
                  </a:lnTo>
                  <a:lnTo>
                    <a:pt x="570" y="60"/>
                  </a:lnTo>
                  <a:lnTo>
                    <a:pt x="570" y="58"/>
                  </a:lnTo>
                  <a:lnTo>
                    <a:pt x="571" y="56"/>
                  </a:lnTo>
                  <a:lnTo>
                    <a:pt x="571" y="50"/>
                  </a:lnTo>
                  <a:lnTo>
                    <a:pt x="572" y="49"/>
                  </a:lnTo>
                  <a:lnTo>
                    <a:pt x="572" y="48"/>
                  </a:lnTo>
                  <a:lnTo>
                    <a:pt x="573" y="46"/>
                  </a:lnTo>
                  <a:lnTo>
                    <a:pt x="573" y="45"/>
                  </a:lnTo>
                  <a:lnTo>
                    <a:pt x="574" y="45"/>
                  </a:lnTo>
                  <a:lnTo>
                    <a:pt x="575" y="44"/>
                  </a:lnTo>
                  <a:lnTo>
                    <a:pt x="576" y="44"/>
                  </a:lnTo>
                  <a:lnTo>
                    <a:pt x="577" y="44"/>
                  </a:lnTo>
                  <a:lnTo>
                    <a:pt x="579" y="44"/>
                  </a:lnTo>
                  <a:lnTo>
                    <a:pt x="580" y="44"/>
                  </a:lnTo>
                  <a:lnTo>
                    <a:pt x="582" y="44"/>
                  </a:lnTo>
                  <a:lnTo>
                    <a:pt x="585" y="44"/>
                  </a:lnTo>
                  <a:lnTo>
                    <a:pt x="588" y="45"/>
                  </a:lnTo>
                  <a:lnTo>
                    <a:pt x="591" y="46"/>
                  </a:lnTo>
                  <a:lnTo>
                    <a:pt x="596" y="47"/>
                  </a:lnTo>
                  <a:lnTo>
                    <a:pt x="598" y="48"/>
                  </a:lnTo>
                  <a:lnTo>
                    <a:pt x="600" y="48"/>
                  </a:lnTo>
                  <a:lnTo>
                    <a:pt x="600" y="48"/>
                  </a:lnTo>
                  <a:lnTo>
                    <a:pt x="601" y="48"/>
                  </a:lnTo>
                  <a:lnTo>
                    <a:pt x="602" y="48"/>
                  </a:lnTo>
                  <a:lnTo>
                    <a:pt x="603" y="48"/>
                  </a:lnTo>
                  <a:lnTo>
                    <a:pt x="604" y="48"/>
                  </a:lnTo>
                  <a:lnTo>
                    <a:pt x="605" y="47"/>
                  </a:lnTo>
                  <a:lnTo>
                    <a:pt x="606" y="47"/>
                  </a:lnTo>
                  <a:lnTo>
                    <a:pt x="607" y="46"/>
                  </a:lnTo>
                  <a:lnTo>
                    <a:pt x="608" y="45"/>
                  </a:lnTo>
                  <a:lnTo>
                    <a:pt x="609" y="44"/>
                  </a:lnTo>
                  <a:lnTo>
                    <a:pt x="610" y="43"/>
                  </a:lnTo>
                  <a:lnTo>
                    <a:pt x="611" y="43"/>
                  </a:lnTo>
                  <a:lnTo>
                    <a:pt x="611" y="42"/>
                  </a:lnTo>
                  <a:lnTo>
                    <a:pt x="612" y="41"/>
                  </a:lnTo>
                  <a:lnTo>
                    <a:pt x="612" y="40"/>
                  </a:lnTo>
                  <a:lnTo>
                    <a:pt x="613" y="39"/>
                  </a:lnTo>
                  <a:lnTo>
                    <a:pt x="613" y="36"/>
                  </a:lnTo>
                  <a:lnTo>
                    <a:pt x="614" y="34"/>
                  </a:lnTo>
                  <a:lnTo>
                    <a:pt x="614" y="34"/>
                  </a:lnTo>
                  <a:lnTo>
                    <a:pt x="614" y="33"/>
                  </a:lnTo>
                  <a:lnTo>
                    <a:pt x="615" y="32"/>
                  </a:lnTo>
                  <a:lnTo>
                    <a:pt x="615" y="32"/>
                  </a:lnTo>
                  <a:lnTo>
                    <a:pt x="616" y="31"/>
                  </a:lnTo>
                  <a:lnTo>
                    <a:pt x="617" y="30"/>
                  </a:lnTo>
                  <a:lnTo>
                    <a:pt x="619" y="29"/>
                  </a:lnTo>
                  <a:lnTo>
                    <a:pt x="620" y="28"/>
                  </a:lnTo>
                  <a:lnTo>
                    <a:pt x="623" y="27"/>
                  </a:lnTo>
                  <a:lnTo>
                    <a:pt x="628" y="24"/>
                  </a:lnTo>
                  <a:lnTo>
                    <a:pt x="630" y="23"/>
                  </a:lnTo>
                  <a:lnTo>
                    <a:pt x="631" y="23"/>
                  </a:lnTo>
                  <a:lnTo>
                    <a:pt x="631" y="22"/>
                  </a:lnTo>
                  <a:lnTo>
                    <a:pt x="632" y="21"/>
                  </a:lnTo>
                  <a:lnTo>
                    <a:pt x="633" y="20"/>
                  </a:lnTo>
                  <a:lnTo>
                    <a:pt x="633" y="19"/>
                  </a:lnTo>
                  <a:lnTo>
                    <a:pt x="634" y="18"/>
                  </a:lnTo>
                  <a:lnTo>
                    <a:pt x="634" y="17"/>
                  </a:lnTo>
                  <a:lnTo>
                    <a:pt x="634" y="13"/>
                  </a:lnTo>
                  <a:lnTo>
                    <a:pt x="635" y="11"/>
                  </a:lnTo>
                  <a:lnTo>
                    <a:pt x="636" y="9"/>
                  </a:lnTo>
                  <a:lnTo>
                    <a:pt x="637" y="6"/>
                  </a:lnTo>
                  <a:lnTo>
                    <a:pt x="637" y="5"/>
                  </a:lnTo>
                  <a:lnTo>
                    <a:pt x="638" y="3"/>
                  </a:lnTo>
                  <a:lnTo>
                    <a:pt x="638" y="1"/>
                  </a:lnTo>
                  <a:lnTo>
                    <a:pt x="638" y="0"/>
                  </a:lnTo>
                  <a:lnTo>
                    <a:pt x="639" y="0"/>
                  </a:lnTo>
                  <a:lnTo>
                    <a:pt x="639"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22" name="Freeform 228">
              <a:extLst>
                <a:ext uri="{FF2B5EF4-FFF2-40B4-BE49-F238E27FC236}">
                  <a16:creationId xmlns:a16="http://schemas.microsoft.com/office/drawing/2014/main" id="{892092EC-8CF7-4DCD-8A80-F4D99022F1FA}"/>
                </a:ext>
              </a:extLst>
            </p:cNvPr>
            <p:cNvSpPr>
              <a:spLocks/>
            </p:cNvSpPr>
            <p:nvPr/>
          </p:nvSpPr>
          <p:spPr bwMode="auto">
            <a:xfrm>
              <a:off x="3633" y="2175"/>
              <a:ext cx="195" cy="150"/>
            </a:xfrm>
            <a:custGeom>
              <a:avLst/>
              <a:gdLst>
                <a:gd name="T0" fmla="*/ 109 w 195"/>
                <a:gd name="T1" fmla="*/ 3 h 150"/>
                <a:gd name="T2" fmla="*/ 93 w 195"/>
                <a:gd name="T3" fmla="*/ 10 h 150"/>
                <a:gd name="T4" fmla="*/ 75 w 195"/>
                <a:gd name="T5" fmla="*/ 18 h 150"/>
                <a:gd name="T6" fmla="*/ 60 w 195"/>
                <a:gd name="T7" fmla="*/ 21 h 150"/>
                <a:gd name="T8" fmla="*/ 54 w 195"/>
                <a:gd name="T9" fmla="*/ 24 h 150"/>
                <a:gd name="T10" fmla="*/ 50 w 195"/>
                <a:gd name="T11" fmla="*/ 34 h 150"/>
                <a:gd name="T12" fmla="*/ 46 w 195"/>
                <a:gd name="T13" fmla="*/ 38 h 150"/>
                <a:gd name="T14" fmla="*/ 36 w 195"/>
                <a:gd name="T15" fmla="*/ 36 h 150"/>
                <a:gd name="T16" fmla="*/ 29 w 195"/>
                <a:gd name="T17" fmla="*/ 34 h 150"/>
                <a:gd name="T18" fmla="*/ 19 w 195"/>
                <a:gd name="T19" fmla="*/ 38 h 150"/>
                <a:gd name="T20" fmla="*/ 2 w 195"/>
                <a:gd name="T21" fmla="*/ 44 h 150"/>
                <a:gd name="T22" fmla="*/ 0 w 195"/>
                <a:gd name="T23" fmla="*/ 47 h 150"/>
                <a:gd name="T24" fmla="*/ 6 w 195"/>
                <a:gd name="T25" fmla="*/ 51 h 150"/>
                <a:gd name="T26" fmla="*/ 18 w 195"/>
                <a:gd name="T27" fmla="*/ 62 h 150"/>
                <a:gd name="T28" fmla="*/ 17 w 195"/>
                <a:gd name="T29" fmla="*/ 66 h 150"/>
                <a:gd name="T30" fmla="*/ 10 w 195"/>
                <a:gd name="T31" fmla="*/ 72 h 150"/>
                <a:gd name="T32" fmla="*/ 9 w 195"/>
                <a:gd name="T33" fmla="*/ 77 h 150"/>
                <a:gd name="T34" fmla="*/ 16 w 195"/>
                <a:gd name="T35" fmla="*/ 88 h 150"/>
                <a:gd name="T36" fmla="*/ 28 w 195"/>
                <a:gd name="T37" fmla="*/ 100 h 150"/>
                <a:gd name="T38" fmla="*/ 30 w 195"/>
                <a:gd name="T39" fmla="*/ 106 h 150"/>
                <a:gd name="T40" fmla="*/ 28 w 195"/>
                <a:gd name="T41" fmla="*/ 113 h 150"/>
                <a:gd name="T42" fmla="*/ 31 w 195"/>
                <a:gd name="T43" fmla="*/ 117 h 150"/>
                <a:gd name="T44" fmla="*/ 39 w 195"/>
                <a:gd name="T45" fmla="*/ 122 h 150"/>
                <a:gd name="T46" fmla="*/ 41 w 195"/>
                <a:gd name="T47" fmla="*/ 126 h 150"/>
                <a:gd name="T48" fmla="*/ 41 w 195"/>
                <a:gd name="T49" fmla="*/ 133 h 150"/>
                <a:gd name="T50" fmla="*/ 42 w 195"/>
                <a:gd name="T51" fmla="*/ 137 h 150"/>
                <a:gd name="T52" fmla="*/ 42 w 195"/>
                <a:gd name="T53" fmla="*/ 144 h 150"/>
                <a:gd name="T54" fmla="*/ 45 w 195"/>
                <a:gd name="T55" fmla="*/ 148 h 150"/>
                <a:gd name="T56" fmla="*/ 57 w 195"/>
                <a:gd name="T57" fmla="*/ 150 h 150"/>
                <a:gd name="T58" fmla="*/ 65 w 195"/>
                <a:gd name="T59" fmla="*/ 149 h 150"/>
                <a:gd name="T60" fmla="*/ 69 w 195"/>
                <a:gd name="T61" fmla="*/ 142 h 150"/>
                <a:gd name="T62" fmla="*/ 78 w 195"/>
                <a:gd name="T63" fmla="*/ 138 h 150"/>
                <a:gd name="T64" fmla="*/ 92 w 195"/>
                <a:gd name="T65" fmla="*/ 133 h 150"/>
                <a:gd name="T66" fmla="*/ 107 w 195"/>
                <a:gd name="T67" fmla="*/ 122 h 150"/>
                <a:gd name="T68" fmla="*/ 117 w 195"/>
                <a:gd name="T69" fmla="*/ 118 h 150"/>
                <a:gd name="T70" fmla="*/ 124 w 195"/>
                <a:gd name="T71" fmla="*/ 112 h 150"/>
                <a:gd name="T72" fmla="*/ 133 w 195"/>
                <a:gd name="T73" fmla="*/ 109 h 150"/>
                <a:gd name="T74" fmla="*/ 145 w 195"/>
                <a:gd name="T75" fmla="*/ 109 h 150"/>
                <a:gd name="T76" fmla="*/ 156 w 195"/>
                <a:gd name="T77" fmla="*/ 114 h 150"/>
                <a:gd name="T78" fmla="*/ 165 w 195"/>
                <a:gd name="T79" fmla="*/ 117 h 150"/>
                <a:gd name="T80" fmla="*/ 171 w 195"/>
                <a:gd name="T81" fmla="*/ 116 h 150"/>
                <a:gd name="T82" fmla="*/ 179 w 195"/>
                <a:gd name="T83" fmla="*/ 107 h 150"/>
                <a:gd name="T84" fmla="*/ 178 w 195"/>
                <a:gd name="T85" fmla="*/ 92 h 150"/>
                <a:gd name="T86" fmla="*/ 176 w 195"/>
                <a:gd name="T87" fmla="*/ 87 h 150"/>
                <a:gd name="T88" fmla="*/ 173 w 195"/>
                <a:gd name="T89" fmla="*/ 82 h 150"/>
                <a:gd name="T90" fmla="*/ 177 w 195"/>
                <a:gd name="T91" fmla="*/ 77 h 150"/>
                <a:gd name="T92" fmla="*/ 191 w 195"/>
                <a:gd name="T93" fmla="*/ 68 h 150"/>
                <a:gd name="T94" fmla="*/ 195 w 195"/>
                <a:gd name="T95" fmla="*/ 62 h 150"/>
                <a:gd name="T96" fmla="*/ 193 w 195"/>
                <a:gd name="T97" fmla="*/ 56 h 150"/>
                <a:gd name="T98" fmla="*/ 183 w 195"/>
                <a:gd name="T99" fmla="*/ 47 h 150"/>
                <a:gd name="T100" fmla="*/ 177 w 195"/>
                <a:gd name="T101" fmla="*/ 40 h 150"/>
                <a:gd name="T102" fmla="*/ 166 w 195"/>
                <a:gd name="T103" fmla="*/ 33 h 150"/>
                <a:gd name="T104" fmla="*/ 155 w 195"/>
                <a:gd name="T105" fmla="*/ 28 h 150"/>
                <a:gd name="T106" fmla="*/ 150 w 195"/>
                <a:gd name="T107" fmla="*/ 19 h 150"/>
                <a:gd name="T108" fmla="*/ 143 w 195"/>
                <a:gd name="T109" fmla="*/ 16 h 150"/>
                <a:gd name="T110" fmla="*/ 129 w 195"/>
                <a:gd name="T111" fmla="*/ 6 h 150"/>
                <a:gd name="T112" fmla="*/ 125 w 195"/>
                <a:gd name="T113" fmla="*/ 2 h 150"/>
                <a:gd name="T114" fmla="*/ 123 w 195"/>
                <a:gd name="T11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50">
                  <a:moveTo>
                    <a:pt x="123" y="0"/>
                  </a:moveTo>
                  <a:lnTo>
                    <a:pt x="123" y="0"/>
                  </a:lnTo>
                  <a:lnTo>
                    <a:pt x="122" y="1"/>
                  </a:lnTo>
                  <a:lnTo>
                    <a:pt x="119" y="1"/>
                  </a:lnTo>
                  <a:lnTo>
                    <a:pt x="112" y="3"/>
                  </a:lnTo>
                  <a:lnTo>
                    <a:pt x="109" y="3"/>
                  </a:lnTo>
                  <a:lnTo>
                    <a:pt x="106" y="4"/>
                  </a:lnTo>
                  <a:lnTo>
                    <a:pt x="102" y="5"/>
                  </a:lnTo>
                  <a:lnTo>
                    <a:pt x="100" y="6"/>
                  </a:lnTo>
                  <a:lnTo>
                    <a:pt x="99" y="7"/>
                  </a:lnTo>
                  <a:lnTo>
                    <a:pt x="95" y="9"/>
                  </a:lnTo>
                  <a:lnTo>
                    <a:pt x="93" y="10"/>
                  </a:lnTo>
                  <a:lnTo>
                    <a:pt x="90" y="11"/>
                  </a:lnTo>
                  <a:lnTo>
                    <a:pt x="85" y="13"/>
                  </a:lnTo>
                  <a:lnTo>
                    <a:pt x="84" y="13"/>
                  </a:lnTo>
                  <a:lnTo>
                    <a:pt x="83" y="14"/>
                  </a:lnTo>
                  <a:lnTo>
                    <a:pt x="77" y="17"/>
                  </a:lnTo>
                  <a:lnTo>
                    <a:pt x="75" y="18"/>
                  </a:lnTo>
                  <a:lnTo>
                    <a:pt x="73" y="18"/>
                  </a:lnTo>
                  <a:lnTo>
                    <a:pt x="69" y="20"/>
                  </a:lnTo>
                  <a:lnTo>
                    <a:pt x="68" y="20"/>
                  </a:lnTo>
                  <a:lnTo>
                    <a:pt x="66" y="20"/>
                  </a:lnTo>
                  <a:lnTo>
                    <a:pt x="62" y="20"/>
                  </a:lnTo>
                  <a:lnTo>
                    <a:pt x="60" y="21"/>
                  </a:lnTo>
                  <a:lnTo>
                    <a:pt x="59" y="21"/>
                  </a:lnTo>
                  <a:lnTo>
                    <a:pt x="58" y="21"/>
                  </a:lnTo>
                  <a:lnTo>
                    <a:pt x="57" y="22"/>
                  </a:lnTo>
                  <a:lnTo>
                    <a:pt x="56" y="22"/>
                  </a:lnTo>
                  <a:lnTo>
                    <a:pt x="55" y="23"/>
                  </a:lnTo>
                  <a:lnTo>
                    <a:pt x="54" y="24"/>
                  </a:lnTo>
                  <a:lnTo>
                    <a:pt x="54" y="25"/>
                  </a:lnTo>
                  <a:lnTo>
                    <a:pt x="53" y="26"/>
                  </a:lnTo>
                  <a:lnTo>
                    <a:pt x="52" y="27"/>
                  </a:lnTo>
                  <a:lnTo>
                    <a:pt x="52" y="29"/>
                  </a:lnTo>
                  <a:lnTo>
                    <a:pt x="51" y="32"/>
                  </a:lnTo>
                  <a:lnTo>
                    <a:pt x="50" y="34"/>
                  </a:lnTo>
                  <a:lnTo>
                    <a:pt x="50" y="35"/>
                  </a:lnTo>
                  <a:lnTo>
                    <a:pt x="50" y="36"/>
                  </a:lnTo>
                  <a:lnTo>
                    <a:pt x="49" y="36"/>
                  </a:lnTo>
                  <a:lnTo>
                    <a:pt x="48" y="37"/>
                  </a:lnTo>
                  <a:lnTo>
                    <a:pt x="47" y="37"/>
                  </a:lnTo>
                  <a:lnTo>
                    <a:pt x="46" y="38"/>
                  </a:lnTo>
                  <a:lnTo>
                    <a:pt x="44" y="38"/>
                  </a:lnTo>
                  <a:lnTo>
                    <a:pt x="42" y="38"/>
                  </a:lnTo>
                  <a:lnTo>
                    <a:pt x="40" y="37"/>
                  </a:lnTo>
                  <a:lnTo>
                    <a:pt x="39" y="37"/>
                  </a:lnTo>
                  <a:lnTo>
                    <a:pt x="37" y="37"/>
                  </a:lnTo>
                  <a:lnTo>
                    <a:pt x="36" y="36"/>
                  </a:lnTo>
                  <a:lnTo>
                    <a:pt x="34" y="35"/>
                  </a:lnTo>
                  <a:lnTo>
                    <a:pt x="33" y="34"/>
                  </a:lnTo>
                  <a:lnTo>
                    <a:pt x="32" y="34"/>
                  </a:lnTo>
                  <a:lnTo>
                    <a:pt x="31" y="34"/>
                  </a:lnTo>
                  <a:lnTo>
                    <a:pt x="30" y="34"/>
                  </a:lnTo>
                  <a:lnTo>
                    <a:pt x="29" y="34"/>
                  </a:lnTo>
                  <a:lnTo>
                    <a:pt x="28" y="34"/>
                  </a:lnTo>
                  <a:lnTo>
                    <a:pt x="27" y="34"/>
                  </a:lnTo>
                  <a:lnTo>
                    <a:pt x="26" y="35"/>
                  </a:lnTo>
                  <a:lnTo>
                    <a:pt x="23" y="36"/>
                  </a:lnTo>
                  <a:lnTo>
                    <a:pt x="21" y="37"/>
                  </a:lnTo>
                  <a:lnTo>
                    <a:pt x="19" y="38"/>
                  </a:lnTo>
                  <a:lnTo>
                    <a:pt x="15" y="39"/>
                  </a:lnTo>
                  <a:lnTo>
                    <a:pt x="12" y="40"/>
                  </a:lnTo>
                  <a:lnTo>
                    <a:pt x="9" y="41"/>
                  </a:lnTo>
                  <a:lnTo>
                    <a:pt x="5" y="43"/>
                  </a:lnTo>
                  <a:lnTo>
                    <a:pt x="3" y="43"/>
                  </a:lnTo>
                  <a:lnTo>
                    <a:pt x="2" y="44"/>
                  </a:lnTo>
                  <a:lnTo>
                    <a:pt x="1" y="45"/>
                  </a:lnTo>
                  <a:lnTo>
                    <a:pt x="1" y="45"/>
                  </a:lnTo>
                  <a:lnTo>
                    <a:pt x="0" y="46"/>
                  </a:lnTo>
                  <a:lnTo>
                    <a:pt x="0" y="46"/>
                  </a:lnTo>
                  <a:lnTo>
                    <a:pt x="0" y="47"/>
                  </a:lnTo>
                  <a:lnTo>
                    <a:pt x="0" y="47"/>
                  </a:lnTo>
                  <a:lnTo>
                    <a:pt x="1" y="47"/>
                  </a:lnTo>
                  <a:lnTo>
                    <a:pt x="1" y="48"/>
                  </a:lnTo>
                  <a:lnTo>
                    <a:pt x="2" y="48"/>
                  </a:lnTo>
                  <a:lnTo>
                    <a:pt x="4" y="49"/>
                  </a:lnTo>
                  <a:lnTo>
                    <a:pt x="5" y="50"/>
                  </a:lnTo>
                  <a:lnTo>
                    <a:pt x="6" y="51"/>
                  </a:lnTo>
                  <a:lnTo>
                    <a:pt x="7" y="51"/>
                  </a:lnTo>
                  <a:lnTo>
                    <a:pt x="9" y="53"/>
                  </a:lnTo>
                  <a:lnTo>
                    <a:pt x="12" y="56"/>
                  </a:lnTo>
                  <a:lnTo>
                    <a:pt x="15" y="60"/>
                  </a:lnTo>
                  <a:lnTo>
                    <a:pt x="17" y="62"/>
                  </a:lnTo>
                  <a:lnTo>
                    <a:pt x="18" y="62"/>
                  </a:lnTo>
                  <a:lnTo>
                    <a:pt x="18" y="63"/>
                  </a:lnTo>
                  <a:lnTo>
                    <a:pt x="18" y="64"/>
                  </a:lnTo>
                  <a:lnTo>
                    <a:pt x="18" y="64"/>
                  </a:lnTo>
                  <a:lnTo>
                    <a:pt x="18" y="65"/>
                  </a:lnTo>
                  <a:lnTo>
                    <a:pt x="18" y="66"/>
                  </a:lnTo>
                  <a:lnTo>
                    <a:pt x="17" y="66"/>
                  </a:lnTo>
                  <a:lnTo>
                    <a:pt x="16" y="67"/>
                  </a:lnTo>
                  <a:lnTo>
                    <a:pt x="13" y="69"/>
                  </a:lnTo>
                  <a:lnTo>
                    <a:pt x="12" y="70"/>
                  </a:lnTo>
                  <a:lnTo>
                    <a:pt x="12" y="70"/>
                  </a:lnTo>
                  <a:lnTo>
                    <a:pt x="11" y="71"/>
                  </a:lnTo>
                  <a:lnTo>
                    <a:pt x="10" y="72"/>
                  </a:lnTo>
                  <a:lnTo>
                    <a:pt x="9" y="73"/>
                  </a:lnTo>
                  <a:lnTo>
                    <a:pt x="9" y="75"/>
                  </a:lnTo>
                  <a:lnTo>
                    <a:pt x="9" y="75"/>
                  </a:lnTo>
                  <a:lnTo>
                    <a:pt x="9" y="76"/>
                  </a:lnTo>
                  <a:lnTo>
                    <a:pt x="9" y="76"/>
                  </a:lnTo>
                  <a:lnTo>
                    <a:pt x="9" y="77"/>
                  </a:lnTo>
                  <a:lnTo>
                    <a:pt x="10" y="78"/>
                  </a:lnTo>
                  <a:lnTo>
                    <a:pt x="12" y="81"/>
                  </a:lnTo>
                  <a:lnTo>
                    <a:pt x="13" y="82"/>
                  </a:lnTo>
                  <a:lnTo>
                    <a:pt x="13" y="83"/>
                  </a:lnTo>
                  <a:lnTo>
                    <a:pt x="15" y="87"/>
                  </a:lnTo>
                  <a:lnTo>
                    <a:pt x="16" y="88"/>
                  </a:lnTo>
                  <a:lnTo>
                    <a:pt x="17" y="90"/>
                  </a:lnTo>
                  <a:lnTo>
                    <a:pt x="18" y="91"/>
                  </a:lnTo>
                  <a:lnTo>
                    <a:pt x="19" y="93"/>
                  </a:lnTo>
                  <a:lnTo>
                    <a:pt x="21" y="95"/>
                  </a:lnTo>
                  <a:lnTo>
                    <a:pt x="23" y="97"/>
                  </a:lnTo>
                  <a:lnTo>
                    <a:pt x="28" y="100"/>
                  </a:lnTo>
                  <a:lnTo>
                    <a:pt x="29" y="101"/>
                  </a:lnTo>
                  <a:lnTo>
                    <a:pt x="29" y="102"/>
                  </a:lnTo>
                  <a:lnTo>
                    <a:pt x="30" y="103"/>
                  </a:lnTo>
                  <a:lnTo>
                    <a:pt x="30" y="104"/>
                  </a:lnTo>
                  <a:lnTo>
                    <a:pt x="30" y="105"/>
                  </a:lnTo>
                  <a:lnTo>
                    <a:pt x="30" y="106"/>
                  </a:lnTo>
                  <a:lnTo>
                    <a:pt x="30" y="107"/>
                  </a:lnTo>
                  <a:lnTo>
                    <a:pt x="30" y="108"/>
                  </a:lnTo>
                  <a:lnTo>
                    <a:pt x="29" y="110"/>
                  </a:lnTo>
                  <a:lnTo>
                    <a:pt x="29" y="111"/>
                  </a:lnTo>
                  <a:lnTo>
                    <a:pt x="28" y="112"/>
                  </a:lnTo>
                  <a:lnTo>
                    <a:pt x="28" y="113"/>
                  </a:lnTo>
                  <a:lnTo>
                    <a:pt x="28" y="113"/>
                  </a:lnTo>
                  <a:lnTo>
                    <a:pt x="29" y="114"/>
                  </a:lnTo>
                  <a:lnTo>
                    <a:pt x="29" y="115"/>
                  </a:lnTo>
                  <a:lnTo>
                    <a:pt x="29" y="116"/>
                  </a:lnTo>
                  <a:lnTo>
                    <a:pt x="30" y="116"/>
                  </a:lnTo>
                  <a:lnTo>
                    <a:pt x="31" y="117"/>
                  </a:lnTo>
                  <a:lnTo>
                    <a:pt x="32" y="118"/>
                  </a:lnTo>
                  <a:lnTo>
                    <a:pt x="33" y="119"/>
                  </a:lnTo>
                  <a:lnTo>
                    <a:pt x="34" y="119"/>
                  </a:lnTo>
                  <a:lnTo>
                    <a:pt x="35" y="120"/>
                  </a:lnTo>
                  <a:lnTo>
                    <a:pt x="38" y="121"/>
                  </a:lnTo>
                  <a:lnTo>
                    <a:pt x="39" y="122"/>
                  </a:lnTo>
                  <a:lnTo>
                    <a:pt x="40" y="123"/>
                  </a:lnTo>
                  <a:lnTo>
                    <a:pt x="40" y="123"/>
                  </a:lnTo>
                  <a:lnTo>
                    <a:pt x="41" y="124"/>
                  </a:lnTo>
                  <a:lnTo>
                    <a:pt x="41" y="124"/>
                  </a:lnTo>
                  <a:lnTo>
                    <a:pt x="41" y="125"/>
                  </a:lnTo>
                  <a:lnTo>
                    <a:pt x="41" y="126"/>
                  </a:lnTo>
                  <a:lnTo>
                    <a:pt x="41" y="127"/>
                  </a:lnTo>
                  <a:lnTo>
                    <a:pt x="41" y="128"/>
                  </a:lnTo>
                  <a:lnTo>
                    <a:pt x="41" y="131"/>
                  </a:lnTo>
                  <a:lnTo>
                    <a:pt x="41" y="132"/>
                  </a:lnTo>
                  <a:lnTo>
                    <a:pt x="41" y="132"/>
                  </a:lnTo>
                  <a:lnTo>
                    <a:pt x="41" y="133"/>
                  </a:lnTo>
                  <a:lnTo>
                    <a:pt x="42" y="134"/>
                  </a:lnTo>
                  <a:lnTo>
                    <a:pt x="42" y="134"/>
                  </a:lnTo>
                  <a:lnTo>
                    <a:pt x="42" y="135"/>
                  </a:lnTo>
                  <a:lnTo>
                    <a:pt x="42" y="135"/>
                  </a:lnTo>
                  <a:lnTo>
                    <a:pt x="42" y="136"/>
                  </a:lnTo>
                  <a:lnTo>
                    <a:pt x="42" y="137"/>
                  </a:lnTo>
                  <a:lnTo>
                    <a:pt x="41" y="139"/>
                  </a:lnTo>
                  <a:lnTo>
                    <a:pt x="41" y="140"/>
                  </a:lnTo>
                  <a:lnTo>
                    <a:pt x="41" y="142"/>
                  </a:lnTo>
                  <a:lnTo>
                    <a:pt x="41" y="142"/>
                  </a:lnTo>
                  <a:lnTo>
                    <a:pt x="41" y="143"/>
                  </a:lnTo>
                  <a:lnTo>
                    <a:pt x="42" y="144"/>
                  </a:lnTo>
                  <a:lnTo>
                    <a:pt x="42" y="145"/>
                  </a:lnTo>
                  <a:lnTo>
                    <a:pt x="43" y="145"/>
                  </a:lnTo>
                  <a:lnTo>
                    <a:pt x="43" y="146"/>
                  </a:lnTo>
                  <a:lnTo>
                    <a:pt x="44" y="147"/>
                  </a:lnTo>
                  <a:lnTo>
                    <a:pt x="44" y="147"/>
                  </a:lnTo>
                  <a:lnTo>
                    <a:pt x="45" y="148"/>
                  </a:lnTo>
                  <a:lnTo>
                    <a:pt x="46" y="148"/>
                  </a:lnTo>
                  <a:lnTo>
                    <a:pt x="47" y="148"/>
                  </a:lnTo>
                  <a:lnTo>
                    <a:pt x="48" y="149"/>
                  </a:lnTo>
                  <a:lnTo>
                    <a:pt x="50" y="149"/>
                  </a:lnTo>
                  <a:lnTo>
                    <a:pt x="52" y="149"/>
                  </a:lnTo>
                  <a:lnTo>
                    <a:pt x="57" y="150"/>
                  </a:lnTo>
                  <a:lnTo>
                    <a:pt x="59" y="150"/>
                  </a:lnTo>
                  <a:lnTo>
                    <a:pt x="62" y="150"/>
                  </a:lnTo>
                  <a:lnTo>
                    <a:pt x="63" y="150"/>
                  </a:lnTo>
                  <a:lnTo>
                    <a:pt x="64" y="149"/>
                  </a:lnTo>
                  <a:lnTo>
                    <a:pt x="64" y="149"/>
                  </a:lnTo>
                  <a:lnTo>
                    <a:pt x="65" y="149"/>
                  </a:lnTo>
                  <a:lnTo>
                    <a:pt x="65" y="148"/>
                  </a:lnTo>
                  <a:lnTo>
                    <a:pt x="65" y="148"/>
                  </a:lnTo>
                  <a:lnTo>
                    <a:pt x="66" y="147"/>
                  </a:lnTo>
                  <a:lnTo>
                    <a:pt x="68" y="144"/>
                  </a:lnTo>
                  <a:lnTo>
                    <a:pt x="69" y="142"/>
                  </a:lnTo>
                  <a:lnTo>
                    <a:pt x="69" y="142"/>
                  </a:lnTo>
                  <a:lnTo>
                    <a:pt x="70" y="141"/>
                  </a:lnTo>
                  <a:lnTo>
                    <a:pt x="71" y="140"/>
                  </a:lnTo>
                  <a:lnTo>
                    <a:pt x="71" y="140"/>
                  </a:lnTo>
                  <a:lnTo>
                    <a:pt x="72" y="139"/>
                  </a:lnTo>
                  <a:lnTo>
                    <a:pt x="73" y="139"/>
                  </a:lnTo>
                  <a:lnTo>
                    <a:pt x="78" y="138"/>
                  </a:lnTo>
                  <a:lnTo>
                    <a:pt x="80" y="137"/>
                  </a:lnTo>
                  <a:lnTo>
                    <a:pt x="81" y="137"/>
                  </a:lnTo>
                  <a:lnTo>
                    <a:pt x="84" y="136"/>
                  </a:lnTo>
                  <a:lnTo>
                    <a:pt x="88" y="135"/>
                  </a:lnTo>
                  <a:lnTo>
                    <a:pt x="91" y="134"/>
                  </a:lnTo>
                  <a:lnTo>
                    <a:pt x="92" y="133"/>
                  </a:lnTo>
                  <a:lnTo>
                    <a:pt x="93" y="133"/>
                  </a:lnTo>
                  <a:lnTo>
                    <a:pt x="94" y="132"/>
                  </a:lnTo>
                  <a:lnTo>
                    <a:pt x="95" y="131"/>
                  </a:lnTo>
                  <a:lnTo>
                    <a:pt x="103" y="125"/>
                  </a:lnTo>
                  <a:lnTo>
                    <a:pt x="106" y="123"/>
                  </a:lnTo>
                  <a:lnTo>
                    <a:pt x="107" y="122"/>
                  </a:lnTo>
                  <a:lnTo>
                    <a:pt x="108" y="121"/>
                  </a:lnTo>
                  <a:lnTo>
                    <a:pt x="110" y="120"/>
                  </a:lnTo>
                  <a:lnTo>
                    <a:pt x="112" y="120"/>
                  </a:lnTo>
                  <a:lnTo>
                    <a:pt x="115" y="119"/>
                  </a:lnTo>
                  <a:lnTo>
                    <a:pt x="116" y="118"/>
                  </a:lnTo>
                  <a:lnTo>
                    <a:pt x="117" y="118"/>
                  </a:lnTo>
                  <a:lnTo>
                    <a:pt x="119" y="117"/>
                  </a:lnTo>
                  <a:lnTo>
                    <a:pt x="120" y="116"/>
                  </a:lnTo>
                  <a:lnTo>
                    <a:pt x="121" y="115"/>
                  </a:lnTo>
                  <a:lnTo>
                    <a:pt x="123" y="113"/>
                  </a:lnTo>
                  <a:lnTo>
                    <a:pt x="124" y="112"/>
                  </a:lnTo>
                  <a:lnTo>
                    <a:pt x="124" y="112"/>
                  </a:lnTo>
                  <a:lnTo>
                    <a:pt x="125" y="111"/>
                  </a:lnTo>
                  <a:lnTo>
                    <a:pt x="126" y="111"/>
                  </a:lnTo>
                  <a:lnTo>
                    <a:pt x="127" y="110"/>
                  </a:lnTo>
                  <a:lnTo>
                    <a:pt x="128" y="110"/>
                  </a:lnTo>
                  <a:lnTo>
                    <a:pt x="129" y="110"/>
                  </a:lnTo>
                  <a:lnTo>
                    <a:pt x="133" y="109"/>
                  </a:lnTo>
                  <a:lnTo>
                    <a:pt x="135" y="109"/>
                  </a:lnTo>
                  <a:lnTo>
                    <a:pt x="136" y="109"/>
                  </a:lnTo>
                  <a:lnTo>
                    <a:pt x="140" y="109"/>
                  </a:lnTo>
                  <a:lnTo>
                    <a:pt x="143" y="109"/>
                  </a:lnTo>
                  <a:lnTo>
                    <a:pt x="144" y="109"/>
                  </a:lnTo>
                  <a:lnTo>
                    <a:pt x="145" y="109"/>
                  </a:lnTo>
                  <a:lnTo>
                    <a:pt x="146" y="109"/>
                  </a:lnTo>
                  <a:lnTo>
                    <a:pt x="148" y="110"/>
                  </a:lnTo>
                  <a:lnTo>
                    <a:pt x="150" y="110"/>
                  </a:lnTo>
                  <a:lnTo>
                    <a:pt x="151" y="111"/>
                  </a:lnTo>
                  <a:lnTo>
                    <a:pt x="153" y="112"/>
                  </a:lnTo>
                  <a:lnTo>
                    <a:pt x="156" y="114"/>
                  </a:lnTo>
                  <a:lnTo>
                    <a:pt x="158" y="115"/>
                  </a:lnTo>
                  <a:lnTo>
                    <a:pt x="159" y="116"/>
                  </a:lnTo>
                  <a:lnTo>
                    <a:pt x="160" y="116"/>
                  </a:lnTo>
                  <a:lnTo>
                    <a:pt x="162" y="117"/>
                  </a:lnTo>
                  <a:lnTo>
                    <a:pt x="163" y="117"/>
                  </a:lnTo>
                  <a:lnTo>
                    <a:pt x="165" y="117"/>
                  </a:lnTo>
                  <a:lnTo>
                    <a:pt x="167" y="117"/>
                  </a:lnTo>
                  <a:lnTo>
                    <a:pt x="168" y="117"/>
                  </a:lnTo>
                  <a:lnTo>
                    <a:pt x="169" y="117"/>
                  </a:lnTo>
                  <a:lnTo>
                    <a:pt x="170" y="117"/>
                  </a:lnTo>
                  <a:lnTo>
                    <a:pt x="170" y="116"/>
                  </a:lnTo>
                  <a:lnTo>
                    <a:pt x="171" y="116"/>
                  </a:lnTo>
                  <a:lnTo>
                    <a:pt x="173" y="114"/>
                  </a:lnTo>
                  <a:lnTo>
                    <a:pt x="176" y="112"/>
                  </a:lnTo>
                  <a:lnTo>
                    <a:pt x="177" y="111"/>
                  </a:lnTo>
                  <a:lnTo>
                    <a:pt x="178" y="110"/>
                  </a:lnTo>
                  <a:lnTo>
                    <a:pt x="179" y="109"/>
                  </a:lnTo>
                  <a:lnTo>
                    <a:pt x="179" y="107"/>
                  </a:lnTo>
                  <a:lnTo>
                    <a:pt x="180" y="106"/>
                  </a:lnTo>
                  <a:lnTo>
                    <a:pt x="180" y="105"/>
                  </a:lnTo>
                  <a:lnTo>
                    <a:pt x="180" y="104"/>
                  </a:lnTo>
                  <a:lnTo>
                    <a:pt x="180" y="101"/>
                  </a:lnTo>
                  <a:lnTo>
                    <a:pt x="179" y="96"/>
                  </a:lnTo>
                  <a:lnTo>
                    <a:pt x="178" y="92"/>
                  </a:lnTo>
                  <a:lnTo>
                    <a:pt x="178" y="91"/>
                  </a:lnTo>
                  <a:lnTo>
                    <a:pt x="178" y="91"/>
                  </a:lnTo>
                  <a:lnTo>
                    <a:pt x="178" y="90"/>
                  </a:lnTo>
                  <a:lnTo>
                    <a:pt x="177" y="89"/>
                  </a:lnTo>
                  <a:lnTo>
                    <a:pt x="177" y="88"/>
                  </a:lnTo>
                  <a:lnTo>
                    <a:pt x="176" y="87"/>
                  </a:lnTo>
                  <a:lnTo>
                    <a:pt x="174" y="86"/>
                  </a:lnTo>
                  <a:lnTo>
                    <a:pt x="174" y="85"/>
                  </a:lnTo>
                  <a:lnTo>
                    <a:pt x="174" y="85"/>
                  </a:lnTo>
                  <a:lnTo>
                    <a:pt x="174" y="84"/>
                  </a:lnTo>
                  <a:lnTo>
                    <a:pt x="173" y="83"/>
                  </a:lnTo>
                  <a:lnTo>
                    <a:pt x="173" y="82"/>
                  </a:lnTo>
                  <a:lnTo>
                    <a:pt x="174" y="81"/>
                  </a:lnTo>
                  <a:lnTo>
                    <a:pt x="174" y="80"/>
                  </a:lnTo>
                  <a:lnTo>
                    <a:pt x="174" y="80"/>
                  </a:lnTo>
                  <a:lnTo>
                    <a:pt x="175" y="79"/>
                  </a:lnTo>
                  <a:lnTo>
                    <a:pt x="176" y="78"/>
                  </a:lnTo>
                  <a:lnTo>
                    <a:pt x="177" y="77"/>
                  </a:lnTo>
                  <a:lnTo>
                    <a:pt x="178" y="76"/>
                  </a:lnTo>
                  <a:lnTo>
                    <a:pt x="179" y="76"/>
                  </a:lnTo>
                  <a:lnTo>
                    <a:pt x="186" y="72"/>
                  </a:lnTo>
                  <a:lnTo>
                    <a:pt x="189" y="70"/>
                  </a:lnTo>
                  <a:lnTo>
                    <a:pt x="190" y="69"/>
                  </a:lnTo>
                  <a:lnTo>
                    <a:pt x="191" y="68"/>
                  </a:lnTo>
                  <a:lnTo>
                    <a:pt x="192" y="67"/>
                  </a:lnTo>
                  <a:lnTo>
                    <a:pt x="193" y="67"/>
                  </a:lnTo>
                  <a:lnTo>
                    <a:pt x="193" y="66"/>
                  </a:lnTo>
                  <a:lnTo>
                    <a:pt x="194" y="65"/>
                  </a:lnTo>
                  <a:lnTo>
                    <a:pt x="195" y="63"/>
                  </a:lnTo>
                  <a:lnTo>
                    <a:pt x="195" y="62"/>
                  </a:lnTo>
                  <a:lnTo>
                    <a:pt x="195" y="61"/>
                  </a:lnTo>
                  <a:lnTo>
                    <a:pt x="195" y="60"/>
                  </a:lnTo>
                  <a:lnTo>
                    <a:pt x="195" y="60"/>
                  </a:lnTo>
                  <a:lnTo>
                    <a:pt x="195" y="58"/>
                  </a:lnTo>
                  <a:lnTo>
                    <a:pt x="194" y="57"/>
                  </a:lnTo>
                  <a:lnTo>
                    <a:pt x="193" y="56"/>
                  </a:lnTo>
                  <a:lnTo>
                    <a:pt x="193" y="55"/>
                  </a:lnTo>
                  <a:lnTo>
                    <a:pt x="191" y="53"/>
                  </a:lnTo>
                  <a:lnTo>
                    <a:pt x="190" y="52"/>
                  </a:lnTo>
                  <a:lnTo>
                    <a:pt x="189" y="52"/>
                  </a:lnTo>
                  <a:lnTo>
                    <a:pt x="188" y="51"/>
                  </a:lnTo>
                  <a:lnTo>
                    <a:pt x="183" y="47"/>
                  </a:lnTo>
                  <a:lnTo>
                    <a:pt x="182" y="46"/>
                  </a:lnTo>
                  <a:lnTo>
                    <a:pt x="182" y="45"/>
                  </a:lnTo>
                  <a:lnTo>
                    <a:pt x="181" y="45"/>
                  </a:lnTo>
                  <a:lnTo>
                    <a:pt x="180" y="44"/>
                  </a:lnTo>
                  <a:lnTo>
                    <a:pt x="178" y="41"/>
                  </a:lnTo>
                  <a:lnTo>
                    <a:pt x="177" y="40"/>
                  </a:lnTo>
                  <a:lnTo>
                    <a:pt x="176" y="39"/>
                  </a:lnTo>
                  <a:lnTo>
                    <a:pt x="175" y="38"/>
                  </a:lnTo>
                  <a:lnTo>
                    <a:pt x="174" y="37"/>
                  </a:lnTo>
                  <a:lnTo>
                    <a:pt x="173" y="36"/>
                  </a:lnTo>
                  <a:lnTo>
                    <a:pt x="168" y="34"/>
                  </a:lnTo>
                  <a:lnTo>
                    <a:pt x="166" y="33"/>
                  </a:lnTo>
                  <a:lnTo>
                    <a:pt x="161" y="31"/>
                  </a:lnTo>
                  <a:lnTo>
                    <a:pt x="159" y="31"/>
                  </a:lnTo>
                  <a:lnTo>
                    <a:pt x="158" y="30"/>
                  </a:lnTo>
                  <a:lnTo>
                    <a:pt x="157" y="30"/>
                  </a:lnTo>
                  <a:lnTo>
                    <a:pt x="156" y="29"/>
                  </a:lnTo>
                  <a:lnTo>
                    <a:pt x="155" y="28"/>
                  </a:lnTo>
                  <a:lnTo>
                    <a:pt x="154" y="27"/>
                  </a:lnTo>
                  <a:lnTo>
                    <a:pt x="153" y="26"/>
                  </a:lnTo>
                  <a:lnTo>
                    <a:pt x="152" y="25"/>
                  </a:lnTo>
                  <a:lnTo>
                    <a:pt x="152" y="24"/>
                  </a:lnTo>
                  <a:lnTo>
                    <a:pt x="151" y="23"/>
                  </a:lnTo>
                  <a:lnTo>
                    <a:pt x="150" y="19"/>
                  </a:lnTo>
                  <a:lnTo>
                    <a:pt x="149" y="18"/>
                  </a:lnTo>
                  <a:lnTo>
                    <a:pt x="149" y="18"/>
                  </a:lnTo>
                  <a:lnTo>
                    <a:pt x="148" y="17"/>
                  </a:lnTo>
                  <a:lnTo>
                    <a:pt x="147" y="17"/>
                  </a:lnTo>
                  <a:lnTo>
                    <a:pt x="146" y="17"/>
                  </a:lnTo>
                  <a:lnTo>
                    <a:pt x="143" y="16"/>
                  </a:lnTo>
                  <a:lnTo>
                    <a:pt x="142" y="15"/>
                  </a:lnTo>
                  <a:lnTo>
                    <a:pt x="140" y="15"/>
                  </a:lnTo>
                  <a:lnTo>
                    <a:pt x="139" y="14"/>
                  </a:lnTo>
                  <a:lnTo>
                    <a:pt x="135" y="10"/>
                  </a:lnTo>
                  <a:lnTo>
                    <a:pt x="132" y="9"/>
                  </a:lnTo>
                  <a:lnTo>
                    <a:pt x="129" y="6"/>
                  </a:lnTo>
                  <a:lnTo>
                    <a:pt x="128" y="6"/>
                  </a:lnTo>
                  <a:lnTo>
                    <a:pt x="127" y="5"/>
                  </a:lnTo>
                  <a:lnTo>
                    <a:pt x="126" y="4"/>
                  </a:lnTo>
                  <a:lnTo>
                    <a:pt x="126" y="4"/>
                  </a:lnTo>
                  <a:lnTo>
                    <a:pt x="125" y="3"/>
                  </a:lnTo>
                  <a:lnTo>
                    <a:pt x="125" y="2"/>
                  </a:lnTo>
                  <a:lnTo>
                    <a:pt x="125" y="1"/>
                  </a:lnTo>
                  <a:lnTo>
                    <a:pt x="125" y="1"/>
                  </a:lnTo>
                  <a:lnTo>
                    <a:pt x="125" y="1"/>
                  </a:lnTo>
                  <a:lnTo>
                    <a:pt x="125" y="0"/>
                  </a:lnTo>
                  <a:lnTo>
                    <a:pt x="124" y="0"/>
                  </a:lnTo>
                  <a:lnTo>
                    <a:pt x="123" y="0"/>
                  </a:lnTo>
                  <a:lnTo>
                    <a:pt x="123"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23" name="Freeform 229">
              <a:extLst>
                <a:ext uri="{FF2B5EF4-FFF2-40B4-BE49-F238E27FC236}">
                  <a16:creationId xmlns:a16="http://schemas.microsoft.com/office/drawing/2014/main" id="{53B23088-E59E-4337-82CA-F30B65DC39AB}"/>
                </a:ext>
              </a:extLst>
            </p:cNvPr>
            <p:cNvSpPr>
              <a:spLocks/>
            </p:cNvSpPr>
            <p:nvPr/>
          </p:nvSpPr>
          <p:spPr bwMode="auto">
            <a:xfrm>
              <a:off x="3326" y="2545"/>
              <a:ext cx="886" cy="690"/>
            </a:xfrm>
            <a:custGeom>
              <a:avLst/>
              <a:gdLst>
                <a:gd name="T0" fmla="*/ 253 w 886"/>
                <a:gd name="T1" fmla="*/ 52 h 690"/>
                <a:gd name="T2" fmla="*/ 309 w 886"/>
                <a:gd name="T3" fmla="*/ 31 h 690"/>
                <a:gd name="T4" fmla="*/ 343 w 886"/>
                <a:gd name="T5" fmla="*/ 49 h 690"/>
                <a:gd name="T6" fmla="*/ 376 w 886"/>
                <a:gd name="T7" fmla="*/ 46 h 690"/>
                <a:gd name="T8" fmla="*/ 406 w 886"/>
                <a:gd name="T9" fmla="*/ 47 h 690"/>
                <a:gd name="T10" fmla="*/ 452 w 886"/>
                <a:gd name="T11" fmla="*/ 49 h 690"/>
                <a:gd name="T12" fmla="*/ 478 w 886"/>
                <a:gd name="T13" fmla="*/ 67 h 690"/>
                <a:gd name="T14" fmla="*/ 514 w 886"/>
                <a:gd name="T15" fmla="*/ 37 h 690"/>
                <a:gd name="T16" fmla="*/ 529 w 886"/>
                <a:gd name="T17" fmla="*/ 0 h 690"/>
                <a:gd name="T18" fmla="*/ 572 w 886"/>
                <a:gd name="T19" fmla="*/ 17 h 690"/>
                <a:gd name="T20" fmla="*/ 598 w 886"/>
                <a:gd name="T21" fmla="*/ 43 h 690"/>
                <a:gd name="T22" fmla="*/ 591 w 886"/>
                <a:gd name="T23" fmla="*/ 66 h 690"/>
                <a:gd name="T24" fmla="*/ 589 w 886"/>
                <a:gd name="T25" fmla="*/ 124 h 690"/>
                <a:gd name="T26" fmla="*/ 598 w 886"/>
                <a:gd name="T27" fmla="*/ 169 h 690"/>
                <a:gd name="T28" fmla="*/ 617 w 886"/>
                <a:gd name="T29" fmla="*/ 215 h 690"/>
                <a:gd name="T30" fmla="*/ 664 w 886"/>
                <a:gd name="T31" fmla="*/ 224 h 690"/>
                <a:gd name="T32" fmla="*/ 671 w 886"/>
                <a:gd name="T33" fmla="*/ 241 h 690"/>
                <a:gd name="T34" fmla="*/ 712 w 886"/>
                <a:gd name="T35" fmla="*/ 251 h 690"/>
                <a:gd name="T36" fmla="*/ 769 w 886"/>
                <a:gd name="T37" fmla="*/ 259 h 690"/>
                <a:gd name="T38" fmla="*/ 782 w 886"/>
                <a:gd name="T39" fmla="*/ 300 h 690"/>
                <a:gd name="T40" fmla="*/ 839 w 886"/>
                <a:gd name="T41" fmla="*/ 321 h 690"/>
                <a:gd name="T42" fmla="*/ 872 w 886"/>
                <a:gd name="T43" fmla="*/ 322 h 690"/>
                <a:gd name="T44" fmla="*/ 880 w 886"/>
                <a:gd name="T45" fmla="*/ 351 h 690"/>
                <a:gd name="T46" fmla="*/ 851 w 886"/>
                <a:gd name="T47" fmla="*/ 390 h 690"/>
                <a:gd name="T48" fmla="*/ 858 w 886"/>
                <a:gd name="T49" fmla="*/ 414 h 690"/>
                <a:gd name="T50" fmla="*/ 875 w 886"/>
                <a:gd name="T51" fmla="*/ 440 h 690"/>
                <a:gd name="T52" fmla="*/ 861 w 886"/>
                <a:gd name="T53" fmla="*/ 460 h 690"/>
                <a:gd name="T54" fmla="*/ 800 w 886"/>
                <a:gd name="T55" fmla="*/ 424 h 690"/>
                <a:gd name="T56" fmla="*/ 750 w 886"/>
                <a:gd name="T57" fmla="*/ 411 h 690"/>
                <a:gd name="T58" fmla="*/ 703 w 886"/>
                <a:gd name="T59" fmla="*/ 437 h 690"/>
                <a:gd name="T60" fmla="*/ 689 w 886"/>
                <a:gd name="T61" fmla="*/ 404 h 690"/>
                <a:gd name="T62" fmla="*/ 638 w 886"/>
                <a:gd name="T63" fmla="*/ 391 h 690"/>
                <a:gd name="T64" fmla="*/ 621 w 886"/>
                <a:gd name="T65" fmla="*/ 436 h 690"/>
                <a:gd name="T66" fmla="*/ 613 w 886"/>
                <a:gd name="T67" fmla="*/ 522 h 690"/>
                <a:gd name="T68" fmla="*/ 604 w 886"/>
                <a:gd name="T69" fmla="*/ 557 h 690"/>
                <a:gd name="T70" fmla="*/ 547 w 886"/>
                <a:gd name="T71" fmla="*/ 552 h 690"/>
                <a:gd name="T72" fmla="*/ 509 w 886"/>
                <a:gd name="T73" fmla="*/ 614 h 690"/>
                <a:gd name="T74" fmla="*/ 497 w 886"/>
                <a:gd name="T75" fmla="*/ 673 h 690"/>
                <a:gd name="T76" fmla="*/ 466 w 886"/>
                <a:gd name="T77" fmla="*/ 654 h 690"/>
                <a:gd name="T78" fmla="*/ 414 w 886"/>
                <a:gd name="T79" fmla="*/ 648 h 690"/>
                <a:gd name="T80" fmla="*/ 388 w 886"/>
                <a:gd name="T81" fmla="*/ 656 h 690"/>
                <a:gd name="T82" fmla="*/ 360 w 886"/>
                <a:gd name="T83" fmla="*/ 679 h 690"/>
                <a:gd name="T84" fmla="*/ 302 w 886"/>
                <a:gd name="T85" fmla="*/ 675 h 690"/>
                <a:gd name="T86" fmla="*/ 226 w 886"/>
                <a:gd name="T87" fmla="*/ 661 h 690"/>
                <a:gd name="T88" fmla="*/ 205 w 886"/>
                <a:gd name="T89" fmla="*/ 631 h 690"/>
                <a:gd name="T90" fmla="*/ 203 w 886"/>
                <a:gd name="T91" fmla="*/ 599 h 690"/>
                <a:gd name="T92" fmla="*/ 146 w 886"/>
                <a:gd name="T93" fmla="*/ 555 h 690"/>
                <a:gd name="T94" fmla="*/ 105 w 886"/>
                <a:gd name="T95" fmla="*/ 511 h 690"/>
                <a:gd name="T96" fmla="*/ 70 w 886"/>
                <a:gd name="T97" fmla="*/ 475 h 690"/>
                <a:gd name="T98" fmla="*/ 29 w 886"/>
                <a:gd name="T99" fmla="*/ 432 h 690"/>
                <a:gd name="T100" fmla="*/ 1 w 886"/>
                <a:gd name="T101" fmla="*/ 405 h 690"/>
                <a:gd name="T102" fmla="*/ 24 w 886"/>
                <a:gd name="T103" fmla="*/ 360 h 690"/>
                <a:gd name="T104" fmla="*/ 26 w 886"/>
                <a:gd name="T105" fmla="*/ 302 h 690"/>
                <a:gd name="T106" fmla="*/ 67 w 886"/>
                <a:gd name="T107" fmla="*/ 284 h 690"/>
                <a:gd name="T108" fmla="*/ 70 w 886"/>
                <a:gd name="T109" fmla="*/ 245 h 690"/>
                <a:gd name="T110" fmla="*/ 75 w 886"/>
                <a:gd name="T111" fmla="*/ 221 h 690"/>
                <a:gd name="T112" fmla="*/ 84 w 886"/>
                <a:gd name="T113" fmla="*/ 197 h 690"/>
                <a:gd name="T114" fmla="*/ 106 w 886"/>
                <a:gd name="T115" fmla="*/ 151 h 690"/>
                <a:gd name="T116" fmla="*/ 102 w 886"/>
                <a:gd name="T117" fmla="*/ 94 h 690"/>
                <a:gd name="T118" fmla="*/ 104 w 886"/>
                <a:gd name="T119" fmla="*/ 62 h 690"/>
                <a:gd name="T120" fmla="*/ 147 w 886"/>
                <a:gd name="T121" fmla="*/ 57 h 690"/>
                <a:gd name="T122" fmla="*/ 182 w 886"/>
                <a:gd name="T123" fmla="*/ 63 h 690"/>
                <a:gd name="T124" fmla="*/ 218 w 886"/>
                <a:gd name="T125" fmla="*/ 36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6" h="690">
                  <a:moveTo>
                    <a:pt x="230" y="31"/>
                  </a:moveTo>
                  <a:lnTo>
                    <a:pt x="230" y="31"/>
                  </a:lnTo>
                  <a:lnTo>
                    <a:pt x="231" y="32"/>
                  </a:lnTo>
                  <a:lnTo>
                    <a:pt x="231" y="33"/>
                  </a:lnTo>
                  <a:lnTo>
                    <a:pt x="231" y="33"/>
                  </a:lnTo>
                  <a:lnTo>
                    <a:pt x="231" y="35"/>
                  </a:lnTo>
                  <a:lnTo>
                    <a:pt x="231" y="41"/>
                  </a:lnTo>
                  <a:lnTo>
                    <a:pt x="231" y="43"/>
                  </a:lnTo>
                  <a:lnTo>
                    <a:pt x="232" y="44"/>
                  </a:lnTo>
                  <a:lnTo>
                    <a:pt x="232" y="46"/>
                  </a:lnTo>
                  <a:lnTo>
                    <a:pt x="232" y="47"/>
                  </a:lnTo>
                  <a:lnTo>
                    <a:pt x="232" y="48"/>
                  </a:lnTo>
                  <a:lnTo>
                    <a:pt x="233" y="49"/>
                  </a:lnTo>
                  <a:lnTo>
                    <a:pt x="234" y="49"/>
                  </a:lnTo>
                  <a:lnTo>
                    <a:pt x="234" y="50"/>
                  </a:lnTo>
                  <a:lnTo>
                    <a:pt x="235" y="51"/>
                  </a:lnTo>
                  <a:lnTo>
                    <a:pt x="236" y="51"/>
                  </a:lnTo>
                  <a:lnTo>
                    <a:pt x="237" y="52"/>
                  </a:lnTo>
                  <a:lnTo>
                    <a:pt x="238" y="52"/>
                  </a:lnTo>
                  <a:lnTo>
                    <a:pt x="240" y="52"/>
                  </a:lnTo>
                  <a:lnTo>
                    <a:pt x="241" y="52"/>
                  </a:lnTo>
                  <a:lnTo>
                    <a:pt x="243" y="52"/>
                  </a:lnTo>
                  <a:lnTo>
                    <a:pt x="244" y="52"/>
                  </a:lnTo>
                  <a:lnTo>
                    <a:pt x="246" y="51"/>
                  </a:lnTo>
                  <a:lnTo>
                    <a:pt x="247" y="51"/>
                  </a:lnTo>
                  <a:lnTo>
                    <a:pt x="248" y="51"/>
                  </a:lnTo>
                  <a:lnTo>
                    <a:pt x="251" y="52"/>
                  </a:lnTo>
                  <a:lnTo>
                    <a:pt x="253" y="52"/>
                  </a:lnTo>
                  <a:lnTo>
                    <a:pt x="254" y="52"/>
                  </a:lnTo>
                  <a:lnTo>
                    <a:pt x="257" y="51"/>
                  </a:lnTo>
                  <a:lnTo>
                    <a:pt x="259" y="51"/>
                  </a:lnTo>
                  <a:lnTo>
                    <a:pt x="261" y="51"/>
                  </a:lnTo>
                  <a:lnTo>
                    <a:pt x="265" y="51"/>
                  </a:lnTo>
                  <a:lnTo>
                    <a:pt x="267" y="51"/>
                  </a:lnTo>
                  <a:lnTo>
                    <a:pt x="278" y="50"/>
                  </a:lnTo>
                  <a:lnTo>
                    <a:pt x="283" y="50"/>
                  </a:lnTo>
                  <a:lnTo>
                    <a:pt x="285" y="49"/>
                  </a:lnTo>
                  <a:lnTo>
                    <a:pt x="287" y="49"/>
                  </a:lnTo>
                  <a:lnTo>
                    <a:pt x="289" y="49"/>
                  </a:lnTo>
                  <a:lnTo>
                    <a:pt x="290" y="49"/>
                  </a:lnTo>
                  <a:lnTo>
                    <a:pt x="290" y="49"/>
                  </a:lnTo>
                  <a:lnTo>
                    <a:pt x="291" y="49"/>
                  </a:lnTo>
                  <a:lnTo>
                    <a:pt x="292" y="48"/>
                  </a:lnTo>
                  <a:lnTo>
                    <a:pt x="293" y="48"/>
                  </a:lnTo>
                  <a:lnTo>
                    <a:pt x="293" y="47"/>
                  </a:lnTo>
                  <a:lnTo>
                    <a:pt x="294" y="45"/>
                  </a:lnTo>
                  <a:lnTo>
                    <a:pt x="296" y="43"/>
                  </a:lnTo>
                  <a:lnTo>
                    <a:pt x="297" y="41"/>
                  </a:lnTo>
                  <a:lnTo>
                    <a:pt x="298" y="39"/>
                  </a:lnTo>
                  <a:lnTo>
                    <a:pt x="299" y="36"/>
                  </a:lnTo>
                  <a:lnTo>
                    <a:pt x="300" y="35"/>
                  </a:lnTo>
                  <a:lnTo>
                    <a:pt x="301" y="34"/>
                  </a:lnTo>
                  <a:lnTo>
                    <a:pt x="302" y="33"/>
                  </a:lnTo>
                  <a:lnTo>
                    <a:pt x="303" y="33"/>
                  </a:lnTo>
                  <a:lnTo>
                    <a:pt x="304" y="32"/>
                  </a:lnTo>
                  <a:lnTo>
                    <a:pt x="309" y="31"/>
                  </a:lnTo>
                  <a:lnTo>
                    <a:pt x="311" y="31"/>
                  </a:lnTo>
                  <a:lnTo>
                    <a:pt x="312" y="30"/>
                  </a:lnTo>
                  <a:lnTo>
                    <a:pt x="314" y="30"/>
                  </a:lnTo>
                  <a:lnTo>
                    <a:pt x="315" y="30"/>
                  </a:lnTo>
                  <a:lnTo>
                    <a:pt x="316" y="30"/>
                  </a:lnTo>
                  <a:lnTo>
                    <a:pt x="317" y="31"/>
                  </a:lnTo>
                  <a:lnTo>
                    <a:pt x="319" y="31"/>
                  </a:lnTo>
                  <a:lnTo>
                    <a:pt x="321" y="32"/>
                  </a:lnTo>
                  <a:lnTo>
                    <a:pt x="323" y="33"/>
                  </a:lnTo>
                  <a:lnTo>
                    <a:pt x="324" y="34"/>
                  </a:lnTo>
                  <a:lnTo>
                    <a:pt x="325" y="35"/>
                  </a:lnTo>
                  <a:lnTo>
                    <a:pt x="326" y="36"/>
                  </a:lnTo>
                  <a:lnTo>
                    <a:pt x="328" y="38"/>
                  </a:lnTo>
                  <a:lnTo>
                    <a:pt x="328" y="39"/>
                  </a:lnTo>
                  <a:lnTo>
                    <a:pt x="329" y="40"/>
                  </a:lnTo>
                  <a:lnTo>
                    <a:pt x="330" y="40"/>
                  </a:lnTo>
                  <a:lnTo>
                    <a:pt x="331" y="41"/>
                  </a:lnTo>
                  <a:lnTo>
                    <a:pt x="331" y="41"/>
                  </a:lnTo>
                  <a:lnTo>
                    <a:pt x="334" y="42"/>
                  </a:lnTo>
                  <a:lnTo>
                    <a:pt x="336" y="43"/>
                  </a:lnTo>
                  <a:lnTo>
                    <a:pt x="338" y="44"/>
                  </a:lnTo>
                  <a:lnTo>
                    <a:pt x="339" y="45"/>
                  </a:lnTo>
                  <a:lnTo>
                    <a:pt x="339" y="45"/>
                  </a:lnTo>
                  <a:lnTo>
                    <a:pt x="340" y="46"/>
                  </a:lnTo>
                  <a:lnTo>
                    <a:pt x="341" y="47"/>
                  </a:lnTo>
                  <a:lnTo>
                    <a:pt x="342" y="48"/>
                  </a:lnTo>
                  <a:lnTo>
                    <a:pt x="342" y="49"/>
                  </a:lnTo>
                  <a:lnTo>
                    <a:pt x="343" y="49"/>
                  </a:lnTo>
                  <a:lnTo>
                    <a:pt x="344" y="52"/>
                  </a:lnTo>
                  <a:lnTo>
                    <a:pt x="344" y="53"/>
                  </a:lnTo>
                  <a:lnTo>
                    <a:pt x="345" y="53"/>
                  </a:lnTo>
                  <a:lnTo>
                    <a:pt x="345" y="53"/>
                  </a:lnTo>
                  <a:lnTo>
                    <a:pt x="345" y="53"/>
                  </a:lnTo>
                  <a:lnTo>
                    <a:pt x="346" y="54"/>
                  </a:lnTo>
                  <a:lnTo>
                    <a:pt x="349" y="54"/>
                  </a:lnTo>
                  <a:lnTo>
                    <a:pt x="351" y="54"/>
                  </a:lnTo>
                  <a:lnTo>
                    <a:pt x="353" y="55"/>
                  </a:lnTo>
                  <a:lnTo>
                    <a:pt x="354" y="55"/>
                  </a:lnTo>
                  <a:lnTo>
                    <a:pt x="355" y="55"/>
                  </a:lnTo>
                  <a:lnTo>
                    <a:pt x="358" y="54"/>
                  </a:lnTo>
                  <a:lnTo>
                    <a:pt x="358" y="54"/>
                  </a:lnTo>
                  <a:lnTo>
                    <a:pt x="359" y="53"/>
                  </a:lnTo>
                  <a:lnTo>
                    <a:pt x="360" y="53"/>
                  </a:lnTo>
                  <a:lnTo>
                    <a:pt x="364" y="50"/>
                  </a:lnTo>
                  <a:lnTo>
                    <a:pt x="365" y="49"/>
                  </a:lnTo>
                  <a:lnTo>
                    <a:pt x="366" y="48"/>
                  </a:lnTo>
                  <a:lnTo>
                    <a:pt x="368" y="48"/>
                  </a:lnTo>
                  <a:lnTo>
                    <a:pt x="369" y="47"/>
                  </a:lnTo>
                  <a:lnTo>
                    <a:pt x="370" y="47"/>
                  </a:lnTo>
                  <a:lnTo>
                    <a:pt x="372" y="47"/>
                  </a:lnTo>
                  <a:lnTo>
                    <a:pt x="374" y="47"/>
                  </a:lnTo>
                  <a:lnTo>
                    <a:pt x="375" y="47"/>
                  </a:lnTo>
                  <a:lnTo>
                    <a:pt x="375" y="47"/>
                  </a:lnTo>
                  <a:lnTo>
                    <a:pt x="376" y="47"/>
                  </a:lnTo>
                  <a:lnTo>
                    <a:pt x="376" y="47"/>
                  </a:lnTo>
                  <a:lnTo>
                    <a:pt x="376" y="46"/>
                  </a:lnTo>
                  <a:lnTo>
                    <a:pt x="376" y="46"/>
                  </a:lnTo>
                  <a:lnTo>
                    <a:pt x="376" y="44"/>
                  </a:lnTo>
                  <a:lnTo>
                    <a:pt x="376" y="41"/>
                  </a:lnTo>
                  <a:lnTo>
                    <a:pt x="376" y="40"/>
                  </a:lnTo>
                  <a:lnTo>
                    <a:pt x="376" y="40"/>
                  </a:lnTo>
                  <a:lnTo>
                    <a:pt x="376" y="40"/>
                  </a:lnTo>
                  <a:lnTo>
                    <a:pt x="377" y="39"/>
                  </a:lnTo>
                  <a:lnTo>
                    <a:pt x="377" y="39"/>
                  </a:lnTo>
                  <a:lnTo>
                    <a:pt x="378" y="39"/>
                  </a:lnTo>
                  <a:lnTo>
                    <a:pt x="378" y="38"/>
                  </a:lnTo>
                  <a:lnTo>
                    <a:pt x="379" y="39"/>
                  </a:lnTo>
                  <a:lnTo>
                    <a:pt x="380" y="39"/>
                  </a:lnTo>
                  <a:lnTo>
                    <a:pt x="384" y="41"/>
                  </a:lnTo>
                  <a:lnTo>
                    <a:pt x="385" y="42"/>
                  </a:lnTo>
                  <a:lnTo>
                    <a:pt x="386" y="43"/>
                  </a:lnTo>
                  <a:lnTo>
                    <a:pt x="389" y="44"/>
                  </a:lnTo>
                  <a:lnTo>
                    <a:pt x="390" y="44"/>
                  </a:lnTo>
                  <a:lnTo>
                    <a:pt x="391" y="45"/>
                  </a:lnTo>
                  <a:lnTo>
                    <a:pt x="396" y="48"/>
                  </a:lnTo>
                  <a:lnTo>
                    <a:pt x="397" y="49"/>
                  </a:lnTo>
                  <a:lnTo>
                    <a:pt x="399" y="50"/>
                  </a:lnTo>
                  <a:lnTo>
                    <a:pt x="400" y="50"/>
                  </a:lnTo>
                  <a:lnTo>
                    <a:pt x="401" y="50"/>
                  </a:lnTo>
                  <a:lnTo>
                    <a:pt x="401" y="50"/>
                  </a:lnTo>
                  <a:lnTo>
                    <a:pt x="402" y="50"/>
                  </a:lnTo>
                  <a:lnTo>
                    <a:pt x="402" y="50"/>
                  </a:lnTo>
                  <a:lnTo>
                    <a:pt x="404" y="48"/>
                  </a:lnTo>
                  <a:lnTo>
                    <a:pt x="406" y="47"/>
                  </a:lnTo>
                  <a:lnTo>
                    <a:pt x="408" y="47"/>
                  </a:lnTo>
                  <a:lnTo>
                    <a:pt x="408" y="46"/>
                  </a:lnTo>
                  <a:lnTo>
                    <a:pt x="409" y="46"/>
                  </a:lnTo>
                  <a:lnTo>
                    <a:pt x="411" y="46"/>
                  </a:lnTo>
                  <a:lnTo>
                    <a:pt x="412" y="46"/>
                  </a:lnTo>
                  <a:lnTo>
                    <a:pt x="415" y="46"/>
                  </a:lnTo>
                  <a:lnTo>
                    <a:pt x="416" y="47"/>
                  </a:lnTo>
                  <a:lnTo>
                    <a:pt x="417" y="47"/>
                  </a:lnTo>
                  <a:lnTo>
                    <a:pt x="418" y="47"/>
                  </a:lnTo>
                  <a:lnTo>
                    <a:pt x="419" y="47"/>
                  </a:lnTo>
                  <a:lnTo>
                    <a:pt x="422" y="49"/>
                  </a:lnTo>
                  <a:lnTo>
                    <a:pt x="423" y="49"/>
                  </a:lnTo>
                  <a:lnTo>
                    <a:pt x="425" y="50"/>
                  </a:lnTo>
                  <a:lnTo>
                    <a:pt x="426" y="50"/>
                  </a:lnTo>
                  <a:lnTo>
                    <a:pt x="429" y="51"/>
                  </a:lnTo>
                  <a:lnTo>
                    <a:pt x="434" y="51"/>
                  </a:lnTo>
                  <a:lnTo>
                    <a:pt x="436" y="51"/>
                  </a:lnTo>
                  <a:lnTo>
                    <a:pt x="439" y="52"/>
                  </a:lnTo>
                  <a:lnTo>
                    <a:pt x="440" y="51"/>
                  </a:lnTo>
                  <a:lnTo>
                    <a:pt x="441" y="51"/>
                  </a:lnTo>
                  <a:lnTo>
                    <a:pt x="444" y="51"/>
                  </a:lnTo>
                  <a:lnTo>
                    <a:pt x="446" y="50"/>
                  </a:lnTo>
                  <a:lnTo>
                    <a:pt x="448" y="50"/>
                  </a:lnTo>
                  <a:lnTo>
                    <a:pt x="451" y="49"/>
                  </a:lnTo>
                  <a:lnTo>
                    <a:pt x="451" y="49"/>
                  </a:lnTo>
                  <a:lnTo>
                    <a:pt x="452" y="49"/>
                  </a:lnTo>
                  <a:lnTo>
                    <a:pt x="452" y="49"/>
                  </a:lnTo>
                  <a:lnTo>
                    <a:pt x="452" y="49"/>
                  </a:lnTo>
                  <a:lnTo>
                    <a:pt x="452" y="50"/>
                  </a:lnTo>
                  <a:lnTo>
                    <a:pt x="452" y="51"/>
                  </a:lnTo>
                  <a:lnTo>
                    <a:pt x="452" y="52"/>
                  </a:lnTo>
                  <a:lnTo>
                    <a:pt x="452" y="55"/>
                  </a:lnTo>
                  <a:lnTo>
                    <a:pt x="451" y="56"/>
                  </a:lnTo>
                  <a:lnTo>
                    <a:pt x="451" y="57"/>
                  </a:lnTo>
                  <a:lnTo>
                    <a:pt x="452" y="57"/>
                  </a:lnTo>
                  <a:lnTo>
                    <a:pt x="452" y="58"/>
                  </a:lnTo>
                  <a:lnTo>
                    <a:pt x="452" y="58"/>
                  </a:lnTo>
                  <a:lnTo>
                    <a:pt x="453" y="59"/>
                  </a:lnTo>
                  <a:lnTo>
                    <a:pt x="454" y="59"/>
                  </a:lnTo>
                  <a:lnTo>
                    <a:pt x="454" y="60"/>
                  </a:lnTo>
                  <a:lnTo>
                    <a:pt x="455" y="60"/>
                  </a:lnTo>
                  <a:lnTo>
                    <a:pt x="456" y="60"/>
                  </a:lnTo>
                  <a:lnTo>
                    <a:pt x="458" y="60"/>
                  </a:lnTo>
                  <a:lnTo>
                    <a:pt x="461" y="61"/>
                  </a:lnTo>
                  <a:lnTo>
                    <a:pt x="463" y="61"/>
                  </a:lnTo>
                  <a:lnTo>
                    <a:pt x="465" y="62"/>
                  </a:lnTo>
                  <a:lnTo>
                    <a:pt x="468" y="62"/>
                  </a:lnTo>
                  <a:lnTo>
                    <a:pt x="470" y="63"/>
                  </a:lnTo>
                  <a:lnTo>
                    <a:pt x="471" y="64"/>
                  </a:lnTo>
                  <a:lnTo>
                    <a:pt x="472" y="65"/>
                  </a:lnTo>
                  <a:lnTo>
                    <a:pt x="475" y="66"/>
                  </a:lnTo>
                  <a:lnTo>
                    <a:pt x="476" y="67"/>
                  </a:lnTo>
                  <a:lnTo>
                    <a:pt x="476" y="67"/>
                  </a:lnTo>
                  <a:lnTo>
                    <a:pt x="477" y="67"/>
                  </a:lnTo>
                  <a:lnTo>
                    <a:pt x="477" y="67"/>
                  </a:lnTo>
                  <a:lnTo>
                    <a:pt x="478" y="67"/>
                  </a:lnTo>
                  <a:lnTo>
                    <a:pt x="478" y="67"/>
                  </a:lnTo>
                  <a:lnTo>
                    <a:pt x="479" y="67"/>
                  </a:lnTo>
                  <a:lnTo>
                    <a:pt x="480" y="67"/>
                  </a:lnTo>
                  <a:lnTo>
                    <a:pt x="480" y="66"/>
                  </a:lnTo>
                  <a:lnTo>
                    <a:pt x="481" y="65"/>
                  </a:lnTo>
                  <a:lnTo>
                    <a:pt x="482" y="62"/>
                  </a:lnTo>
                  <a:lnTo>
                    <a:pt x="483" y="61"/>
                  </a:lnTo>
                  <a:lnTo>
                    <a:pt x="485" y="59"/>
                  </a:lnTo>
                  <a:lnTo>
                    <a:pt x="487" y="58"/>
                  </a:lnTo>
                  <a:lnTo>
                    <a:pt x="489" y="56"/>
                  </a:lnTo>
                  <a:lnTo>
                    <a:pt x="493" y="52"/>
                  </a:lnTo>
                  <a:lnTo>
                    <a:pt x="495" y="50"/>
                  </a:lnTo>
                  <a:lnTo>
                    <a:pt x="498" y="48"/>
                  </a:lnTo>
                  <a:lnTo>
                    <a:pt x="499" y="48"/>
                  </a:lnTo>
                  <a:lnTo>
                    <a:pt x="500" y="47"/>
                  </a:lnTo>
                  <a:lnTo>
                    <a:pt x="502" y="47"/>
                  </a:lnTo>
                  <a:lnTo>
                    <a:pt x="507" y="45"/>
                  </a:lnTo>
                  <a:lnTo>
                    <a:pt x="508" y="45"/>
                  </a:lnTo>
                  <a:lnTo>
                    <a:pt x="510" y="44"/>
                  </a:lnTo>
                  <a:lnTo>
                    <a:pt x="511" y="43"/>
                  </a:lnTo>
                  <a:lnTo>
                    <a:pt x="513" y="43"/>
                  </a:lnTo>
                  <a:lnTo>
                    <a:pt x="513" y="42"/>
                  </a:lnTo>
                  <a:lnTo>
                    <a:pt x="514" y="42"/>
                  </a:lnTo>
                  <a:lnTo>
                    <a:pt x="514" y="41"/>
                  </a:lnTo>
                  <a:lnTo>
                    <a:pt x="515" y="40"/>
                  </a:lnTo>
                  <a:lnTo>
                    <a:pt x="515" y="39"/>
                  </a:lnTo>
                  <a:lnTo>
                    <a:pt x="515" y="38"/>
                  </a:lnTo>
                  <a:lnTo>
                    <a:pt x="514" y="37"/>
                  </a:lnTo>
                  <a:lnTo>
                    <a:pt x="514" y="34"/>
                  </a:lnTo>
                  <a:lnTo>
                    <a:pt x="513" y="31"/>
                  </a:lnTo>
                  <a:lnTo>
                    <a:pt x="512" y="29"/>
                  </a:lnTo>
                  <a:lnTo>
                    <a:pt x="512" y="28"/>
                  </a:lnTo>
                  <a:lnTo>
                    <a:pt x="512" y="27"/>
                  </a:lnTo>
                  <a:lnTo>
                    <a:pt x="512" y="25"/>
                  </a:lnTo>
                  <a:lnTo>
                    <a:pt x="512" y="24"/>
                  </a:lnTo>
                  <a:lnTo>
                    <a:pt x="513" y="20"/>
                  </a:lnTo>
                  <a:lnTo>
                    <a:pt x="514" y="19"/>
                  </a:lnTo>
                  <a:lnTo>
                    <a:pt x="514" y="17"/>
                  </a:lnTo>
                  <a:lnTo>
                    <a:pt x="514" y="15"/>
                  </a:lnTo>
                  <a:lnTo>
                    <a:pt x="514" y="14"/>
                  </a:lnTo>
                  <a:lnTo>
                    <a:pt x="514" y="14"/>
                  </a:lnTo>
                  <a:lnTo>
                    <a:pt x="515" y="13"/>
                  </a:lnTo>
                  <a:lnTo>
                    <a:pt x="515" y="12"/>
                  </a:lnTo>
                  <a:lnTo>
                    <a:pt x="516" y="11"/>
                  </a:lnTo>
                  <a:lnTo>
                    <a:pt x="518" y="10"/>
                  </a:lnTo>
                  <a:lnTo>
                    <a:pt x="518" y="9"/>
                  </a:lnTo>
                  <a:lnTo>
                    <a:pt x="519" y="8"/>
                  </a:lnTo>
                  <a:lnTo>
                    <a:pt x="520" y="7"/>
                  </a:lnTo>
                  <a:lnTo>
                    <a:pt x="521" y="6"/>
                  </a:lnTo>
                  <a:lnTo>
                    <a:pt x="521" y="5"/>
                  </a:lnTo>
                  <a:lnTo>
                    <a:pt x="522" y="4"/>
                  </a:lnTo>
                  <a:lnTo>
                    <a:pt x="525" y="2"/>
                  </a:lnTo>
                  <a:lnTo>
                    <a:pt x="527" y="0"/>
                  </a:lnTo>
                  <a:lnTo>
                    <a:pt x="528" y="0"/>
                  </a:lnTo>
                  <a:lnTo>
                    <a:pt x="529" y="0"/>
                  </a:lnTo>
                  <a:lnTo>
                    <a:pt x="529" y="0"/>
                  </a:lnTo>
                  <a:lnTo>
                    <a:pt x="530" y="0"/>
                  </a:lnTo>
                  <a:lnTo>
                    <a:pt x="531" y="0"/>
                  </a:lnTo>
                  <a:lnTo>
                    <a:pt x="532" y="0"/>
                  </a:lnTo>
                  <a:lnTo>
                    <a:pt x="533" y="1"/>
                  </a:lnTo>
                  <a:lnTo>
                    <a:pt x="536" y="3"/>
                  </a:lnTo>
                  <a:lnTo>
                    <a:pt x="537" y="4"/>
                  </a:lnTo>
                  <a:lnTo>
                    <a:pt x="540" y="5"/>
                  </a:lnTo>
                  <a:lnTo>
                    <a:pt x="545" y="8"/>
                  </a:lnTo>
                  <a:lnTo>
                    <a:pt x="547" y="8"/>
                  </a:lnTo>
                  <a:lnTo>
                    <a:pt x="548" y="9"/>
                  </a:lnTo>
                  <a:lnTo>
                    <a:pt x="549" y="10"/>
                  </a:lnTo>
                  <a:lnTo>
                    <a:pt x="550" y="11"/>
                  </a:lnTo>
                  <a:lnTo>
                    <a:pt x="555" y="15"/>
                  </a:lnTo>
                  <a:lnTo>
                    <a:pt x="557" y="17"/>
                  </a:lnTo>
                  <a:lnTo>
                    <a:pt x="559" y="18"/>
                  </a:lnTo>
                  <a:lnTo>
                    <a:pt x="560" y="19"/>
                  </a:lnTo>
                  <a:lnTo>
                    <a:pt x="561" y="20"/>
                  </a:lnTo>
                  <a:lnTo>
                    <a:pt x="563" y="20"/>
                  </a:lnTo>
                  <a:lnTo>
                    <a:pt x="563" y="20"/>
                  </a:lnTo>
                  <a:lnTo>
                    <a:pt x="564" y="21"/>
                  </a:lnTo>
                  <a:lnTo>
                    <a:pt x="564" y="21"/>
                  </a:lnTo>
                  <a:lnTo>
                    <a:pt x="565" y="20"/>
                  </a:lnTo>
                  <a:lnTo>
                    <a:pt x="566" y="20"/>
                  </a:lnTo>
                  <a:lnTo>
                    <a:pt x="568" y="19"/>
                  </a:lnTo>
                  <a:lnTo>
                    <a:pt x="569" y="18"/>
                  </a:lnTo>
                  <a:lnTo>
                    <a:pt x="570" y="18"/>
                  </a:lnTo>
                  <a:lnTo>
                    <a:pt x="572" y="17"/>
                  </a:lnTo>
                  <a:lnTo>
                    <a:pt x="572" y="17"/>
                  </a:lnTo>
                  <a:lnTo>
                    <a:pt x="573" y="17"/>
                  </a:lnTo>
                  <a:lnTo>
                    <a:pt x="573" y="17"/>
                  </a:lnTo>
                  <a:lnTo>
                    <a:pt x="574" y="18"/>
                  </a:lnTo>
                  <a:lnTo>
                    <a:pt x="574" y="18"/>
                  </a:lnTo>
                  <a:lnTo>
                    <a:pt x="575" y="18"/>
                  </a:lnTo>
                  <a:lnTo>
                    <a:pt x="575" y="19"/>
                  </a:lnTo>
                  <a:lnTo>
                    <a:pt x="576" y="21"/>
                  </a:lnTo>
                  <a:lnTo>
                    <a:pt x="577" y="23"/>
                  </a:lnTo>
                  <a:lnTo>
                    <a:pt x="578" y="25"/>
                  </a:lnTo>
                  <a:lnTo>
                    <a:pt x="579" y="27"/>
                  </a:lnTo>
                  <a:lnTo>
                    <a:pt x="581" y="31"/>
                  </a:lnTo>
                  <a:lnTo>
                    <a:pt x="583" y="35"/>
                  </a:lnTo>
                  <a:lnTo>
                    <a:pt x="584" y="37"/>
                  </a:lnTo>
                  <a:lnTo>
                    <a:pt x="585" y="38"/>
                  </a:lnTo>
                  <a:lnTo>
                    <a:pt x="586" y="39"/>
                  </a:lnTo>
                  <a:lnTo>
                    <a:pt x="586" y="40"/>
                  </a:lnTo>
                  <a:lnTo>
                    <a:pt x="588" y="41"/>
                  </a:lnTo>
                  <a:lnTo>
                    <a:pt x="589" y="42"/>
                  </a:lnTo>
                  <a:lnTo>
                    <a:pt x="590" y="42"/>
                  </a:lnTo>
                  <a:lnTo>
                    <a:pt x="591" y="43"/>
                  </a:lnTo>
                  <a:lnTo>
                    <a:pt x="592" y="43"/>
                  </a:lnTo>
                  <a:lnTo>
                    <a:pt x="593" y="43"/>
                  </a:lnTo>
                  <a:lnTo>
                    <a:pt x="594" y="43"/>
                  </a:lnTo>
                  <a:lnTo>
                    <a:pt x="595" y="43"/>
                  </a:lnTo>
                  <a:lnTo>
                    <a:pt x="596" y="43"/>
                  </a:lnTo>
                  <a:lnTo>
                    <a:pt x="597" y="43"/>
                  </a:lnTo>
                  <a:lnTo>
                    <a:pt x="598" y="43"/>
                  </a:lnTo>
                  <a:lnTo>
                    <a:pt x="598" y="43"/>
                  </a:lnTo>
                  <a:lnTo>
                    <a:pt x="599" y="42"/>
                  </a:lnTo>
                  <a:lnTo>
                    <a:pt x="600" y="42"/>
                  </a:lnTo>
                  <a:lnTo>
                    <a:pt x="600" y="42"/>
                  </a:lnTo>
                  <a:lnTo>
                    <a:pt x="600" y="43"/>
                  </a:lnTo>
                  <a:lnTo>
                    <a:pt x="601" y="49"/>
                  </a:lnTo>
                  <a:lnTo>
                    <a:pt x="601" y="50"/>
                  </a:lnTo>
                  <a:lnTo>
                    <a:pt x="601" y="52"/>
                  </a:lnTo>
                  <a:lnTo>
                    <a:pt x="601" y="53"/>
                  </a:lnTo>
                  <a:lnTo>
                    <a:pt x="601" y="54"/>
                  </a:lnTo>
                  <a:lnTo>
                    <a:pt x="601" y="54"/>
                  </a:lnTo>
                  <a:lnTo>
                    <a:pt x="601" y="55"/>
                  </a:lnTo>
                  <a:lnTo>
                    <a:pt x="600" y="56"/>
                  </a:lnTo>
                  <a:lnTo>
                    <a:pt x="600" y="57"/>
                  </a:lnTo>
                  <a:lnTo>
                    <a:pt x="599" y="58"/>
                  </a:lnTo>
                  <a:lnTo>
                    <a:pt x="598" y="58"/>
                  </a:lnTo>
                  <a:lnTo>
                    <a:pt x="597" y="59"/>
                  </a:lnTo>
                  <a:lnTo>
                    <a:pt x="595" y="59"/>
                  </a:lnTo>
                  <a:lnTo>
                    <a:pt x="594" y="60"/>
                  </a:lnTo>
                  <a:lnTo>
                    <a:pt x="593" y="60"/>
                  </a:lnTo>
                  <a:lnTo>
                    <a:pt x="592" y="61"/>
                  </a:lnTo>
                  <a:lnTo>
                    <a:pt x="592" y="62"/>
                  </a:lnTo>
                  <a:lnTo>
                    <a:pt x="591" y="62"/>
                  </a:lnTo>
                  <a:lnTo>
                    <a:pt x="591" y="62"/>
                  </a:lnTo>
                  <a:lnTo>
                    <a:pt x="591" y="63"/>
                  </a:lnTo>
                  <a:lnTo>
                    <a:pt x="591" y="64"/>
                  </a:lnTo>
                  <a:lnTo>
                    <a:pt x="591" y="64"/>
                  </a:lnTo>
                  <a:lnTo>
                    <a:pt x="591" y="65"/>
                  </a:lnTo>
                  <a:lnTo>
                    <a:pt x="591" y="66"/>
                  </a:lnTo>
                  <a:lnTo>
                    <a:pt x="592" y="67"/>
                  </a:lnTo>
                  <a:lnTo>
                    <a:pt x="595" y="71"/>
                  </a:lnTo>
                  <a:lnTo>
                    <a:pt x="595" y="72"/>
                  </a:lnTo>
                  <a:lnTo>
                    <a:pt x="596" y="74"/>
                  </a:lnTo>
                  <a:lnTo>
                    <a:pt x="596" y="75"/>
                  </a:lnTo>
                  <a:lnTo>
                    <a:pt x="597" y="77"/>
                  </a:lnTo>
                  <a:lnTo>
                    <a:pt x="597" y="78"/>
                  </a:lnTo>
                  <a:lnTo>
                    <a:pt x="597" y="79"/>
                  </a:lnTo>
                  <a:lnTo>
                    <a:pt x="598" y="82"/>
                  </a:lnTo>
                  <a:lnTo>
                    <a:pt x="598" y="84"/>
                  </a:lnTo>
                  <a:lnTo>
                    <a:pt x="598" y="85"/>
                  </a:lnTo>
                  <a:lnTo>
                    <a:pt x="597" y="89"/>
                  </a:lnTo>
                  <a:lnTo>
                    <a:pt x="597" y="91"/>
                  </a:lnTo>
                  <a:lnTo>
                    <a:pt x="597" y="92"/>
                  </a:lnTo>
                  <a:lnTo>
                    <a:pt x="597" y="96"/>
                  </a:lnTo>
                  <a:lnTo>
                    <a:pt x="597" y="97"/>
                  </a:lnTo>
                  <a:lnTo>
                    <a:pt x="597" y="100"/>
                  </a:lnTo>
                  <a:lnTo>
                    <a:pt x="596" y="102"/>
                  </a:lnTo>
                  <a:lnTo>
                    <a:pt x="596" y="103"/>
                  </a:lnTo>
                  <a:lnTo>
                    <a:pt x="595" y="105"/>
                  </a:lnTo>
                  <a:lnTo>
                    <a:pt x="595" y="107"/>
                  </a:lnTo>
                  <a:lnTo>
                    <a:pt x="593" y="112"/>
                  </a:lnTo>
                  <a:lnTo>
                    <a:pt x="591" y="116"/>
                  </a:lnTo>
                  <a:lnTo>
                    <a:pt x="590" y="120"/>
                  </a:lnTo>
                  <a:lnTo>
                    <a:pt x="590" y="121"/>
                  </a:lnTo>
                  <a:lnTo>
                    <a:pt x="589" y="122"/>
                  </a:lnTo>
                  <a:lnTo>
                    <a:pt x="589" y="123"/>
                  </a:lnTo>
                  <a:lnTo>
                    <a:pt x="589" y="124"/>
                  </a:lnTo>
                  <a:lnTo>
                    <a:pt x="590" y="125"/>
                  </a:lnTo>
                  <a:lnTo>
                    <a:pt x="590" y="126"/>
                  </a:lnTo>
                  <a:lnTo>
                    <a:pt x="590" y="126"/>
                  </a:lnTo>
                  <a:lnTo>
                    <a:pt x="590" y="127"/>
                  </a:lnTo>
                  <a:lnTo>
                    <a:pt x="589" y="132"/>
                  </a:lnTo>
                  <a:lnTo>
                    <a:pt x="588" y="136"/>
                  </a:lnTo>
                  <a:lnTo>
                    <a:pt x="587" y="138"/>
                  </a:lnTo>
                  <a:lnTo>
                    <a:pt x="586" y="140"/>
                  </a:lnTo>
                  <a:lnTo>
                    <a:pt x="585" y="144"/>
                  </a:lnTo>
                  <a:lnTo>
                    <a:pt x="585" y="145"/>
                  </a:lnTo>
                  <a:lnTo>
                    <a:pt x="584" y="147"/>
                  </a:lnTo>
                  <a:lnTo>
                    <a:pt x="584" y="149"/>
                  </a:lnTo>
                  <a:lnTo>
                    <a:pt x="584" y="150"/>
                  </a:lnTo>
                  <a:lnTo>
                    <a:pt x="584" y="151"/>
                  </a:lnTo>
                  <a:lnTo>
                    <a:pt x="585" y="153"/>
                  </a:lnTo>
                  <a:lnTo>
                    <a:pt x="585" y="153"/>
                  </a:lnTo>
                  <a:lnTo>
                    <a:pt x="585" y="154"/>
                  </a:lnTo>
                  <a:lnTo>
                    <a:pt x="586" y="156"/>
                  </a:lnTo>
                  <a:lnTo>
                    <a:pt x="587" y="157"/>
                  </a:lnTo>
                  <a:lnTo>
                    <a:pt x="588" y="158"/>
                  </a:lnTo>
                  <a:lnTo>
                    <a:pt x="590" y="160"/>
                  </a:lnTo>
                  <a:lnTo>
                    <a:pt x="593" y="162"/>
                  </a:lnTo>
                  <a:lnTo>
                    <a:pt x="594" y="163"/>
                  </a:lnTo>
                  <a:lnTo>
                    <a:pt x="595" y="164"/>
                  </a:lnTo>
                  <a:lnTo>
                    <a:pt x="595" y="165"/>
                  </a:lnTo>
                  <a:lnTo>
                    <a:pt x="596" y="166"/>
                  </a:lnTo>
                  <a:lnTo>
                    <a:pt x="597" y="168"/>
                  </a:lnTo>
                  <a:lnTo>
                    <a:pt x="598" y="169"/>
                  </a:lnTo>
                  <a:lnTo>
                    <a:pt x="598" y="169"/>
                  </a:lnTo>
                  <a:lnTo>
                    <a:pt x="598" y="170"/>
                  </a:lnTo>
                  <a:lnTo>
                    <a:pt x="598" y="170"/>
                  </a:lnTo>
                  <a:lnTo>
                    <a:pt x="597" y="171"/>
                  </a:lnTo>
                  <a:lnTo>
                    <a:pt x="597" y="172"/>
                  </a:lnTo>
                  <a:lnTo>
                    <a:pt x="595" y="174"/>
                  </a:lnTo>
                  <a:lnTo>
                    <a:pt x="594" y="176"/>
                  </a:lnTo>
                  <a:lnTo>
                    <a:pt x="593" y="178"/>
                  </a:lnTo>
                  <a:lnTo>
                    <a:pt x="592" y="179"/>
                  </a:lnTo>
                  <a:lnTo>
                    <a:pt x="591" y="180"/>
                  </a:lnTo>
                  <a:lnTo>
                    <a:pt x="591" y="181"/>
                  </a:lnTo>
                  <a:lnTo>
                    <a:pt x="591" y="182"/>
                  </a:lnTo>
                  <a:lnTo>
                    <a:pt x="591" y="183"/>
                  </a:lnTo>
                  <a:lnTo>
                    <a:pt x="591" y="184"/>
                  </a:lnTo>
                  <a:lnTo>
                    <a:pt x="591" y="185"/>
                  </a:lnTo>
                  <a:lnTo>
                    <a:pt x="592" y="186"/>
                  </a:lnTo>
                  <a:lnTo>
                    <a:pt x="592" y="187"/>
                  </a:lnTo>
                  <a:lnTo>
                    <a:pt x="593" y="189"/>
                  </a:lnTo>
                  <a:lnTo>
                    <a:pt x="596" y="193"/>
                  </a:lnTo>
                  <a:lnTo>
                    <a:pt x="599" y="197"/>
                  </a:lnTo>
                  <a:lnTo>
                    <a:pt x="599" y="198"/>
                  </a:lnTo>
                  <a:lnTo>
                    <a:pt x="600" y="199"/>
                  </a:lnTo>
                  <a:lnTo>
                    <a:pt x="605" y="204"/>
                  </a:lnTo>
                  <a:lnTo>
                    <a:pt x="606" y="205"/>
                  </a:lnTo>
                  <a:lnTo>
                    <a:pt x="609" y="208"/>
                  </a:lnTo>
                  <a:lnTo>
                    <a:pt x="611" y="210"/>
                  </a:lnTo>
                  <a:lnTo>
                    <a:pt x="614" y="213"/>
                  </a:lnTo>
                  <a:lnTo>
                    <a:pt x="617" y="215"/>
                  </a:lnTo>
                  <a:lnTo>
                    <a:pt x="619" y="217"/>
                  </a:lnTo>
                  <a:lnTo>
                    <a:pt x="620" y="217"/>
                  </a:lnTo>
                  <a:lnTo>
                    <a:pt x="620" y="217"/>
                  </a:lnTo>
                  <a:lnTo>
                    <a:pt x="622" y="218"/>
                  </a:lnTo>
                  <a:lnTo>
                    <a:pt x="623" y="218"/>
                  </a:lnTo>
                  <a:lnTo>
                    <a:pt x="624" y="218"/>
                  </a:lnTo>
                  <a:lnTo>
                    <a:pt x="625" y="218"/>
                  </a:lnTo>
                  <a:lnTo>
                    <a:pt x="626" y="217"/>
                  </a:lnTo>
                  <a:lnTo>
                    <a:pt x="628" y="217"/>
                  </a:lnTo>
                  <a:lnTo>
                    <a:pt x="633" y="214"/>
                  </a:lnTo>
                  <a:lnTo>
                    <a:pt x="635" y="213"/>
                  </a:lnTo>
                  <a:lnTo>
                    <a:pt x="637" y="213"/>
                  </a:lnTo>
                  <a:lnTo>
                    <a:pt x="638" y="212"/>
                  </a:lnTo>
                  <a:lnTo>
                    <a:pt x="640" y="212"/>
                  </a:lnTo>
                  <a:lnTo>
                    <a:pt x="641" y="212"/>
                  </a:lnTo>
                  <a:lnTo>
                    <a:pt x="642" y="212"/>
                  </a:lnTo>
                  <a:lnTo>
                    <a:pt x="643" y="212"/>
                  </a:lnTo>
                  <a:lnTo>
                    <a:pt x="644" y="212"/>
                  </a:lnTo>
                  <a:lnTo>
                    <a:pt x="645" y="213"/>
                  </a:lnTo>
                  <a:lnTo>
                    <a:pt x="646" y="213"/>
                  </a:lnTo>
                  <a:lnTo>
                    <a:pt x="647" y="214"/>
                  </a:lnTo>
                  <a:lnTo>
                    <a:pt x="650" y="217"/>
                  </a:lnTo>
                  <a:lnTo>
                    <a:pt x="652" y="218"/>
                  </a:lnTo>
                  <a:lnTo>
                    <a:pt x="654" y="220"/>
                  </a:lnTo>
                  <a:lnTo>
                    <a:pt x="656" y="221"/>
                  </a:lnTo>
                  <a:lnTo>
                    <a:pt x="658" y="221"/>
                  </a:lnTo>
                  <a:lnTo>
                    <a:pt x="659" y="222"/>
                  </a:lnTo>
                  <a:lnTo>
                    <a:pt x="664" y="224"/>
                  </a:lnTo>
                  <a:lnTo>
                    <a:pt x="666" y="224"/>
                  </a:lnTo>
                  <a:lnTo>
                    <a:pt x="668" y="225"/>
                  </a:lnTo>
                  <a:lnTo>
                    <a:pt x="669" y="226"/>
                  </a:lnTo>
                  <a:lnTo>
                    <a:pt x="670" y="226"/>
                  </a:lnTo>
                  <a:lnTo>
                    <a:pt x="670" y="227"/>
                  </a:lnTo>
                  <a:lnTo>
                    <a:pt x="671" y="227"/>
                  </a:lnTo>
                  <a:lnTo>
                    <a:pt x="671" y="228"/>
                  </a:lnTo>
                  <a:lnTo>
                    <a:pt x="672" y="229"/>
                  </a:lnTo>
                  <a:lnTo>
                    <a:pt x="672" y="230"/>
                  </a:lnTo>
                  <a:lnTo>
                    <a:pt x="672" y="230"/>
                  </a:lnTo>
                  <a:lnTo>
                    <a:pt x="672" y="231"/>
                  </a:lnTo>
                  <a:lnTo>
                    <a:pt x="671" y="233"/>
                  </a:lnTo>
                  <a:lnTo>
                    <a:pt x="671" y="234"/>
                  </a:lnTo>
                  <a:lnTo>
                    <a:pt x="671" y="234"/>
                  </a:lnTo>
                  <a:lnTo>
                    <a:pt x="670" y="235"/>
                  </a:lnTo>
                  <a:lnTo>
                    <a:pt x="670" y="236"/>
                  </a:lnTo>
                  <a:lnTo>
                    <a:pt x="669" y="236"/>
                  </a:lnTo>
                  <a:lnTo>
                    <a:pt x="668" y="237"/>
                  </a:lnTo>
                  <a:lnTo>
                    <a:pt x="667" y="238"/>
                  </a:lnTo>
                  <a:lnTo>
                    <a:pt x="666" y="238"/>
                  </a:lnTo>
                  <a:lnTo>
                    <a:pt x="666" y="238"/>
                  </a:lnTo>
                  <a:lnTo>
                    <a:pt x="666" y="239"/>
                  </a:lnTo>
                  <a:lnTo>
                    <a:pt x="666" y="239"/>
                  </a:lnTo>
                  <a:lnTo>
                    <a:pt x="667" y="239"/>
                  </a:lnTo>
                  <a:lnTo>
                    <a:pt x="668" y="240"/>
                  </a:lnTo>
                  <a:lnTo>
                    <a:pt x="669" y="240"/>
                  </a:lnTo>
                  <a:lnTo>
                    <a:pt x="670" y="241"/>
                  </a:lnTo>
                  <a:lnTo>
                    <a:pt x="671" y="241"/>
                  </a:lnTo>
                  <a:lnTo>
                    <a:pt x="672" y="241"/>
                  </a:lnTo>
                  <a:lnTo>
                    <a:pt x="676" y="242"/>
                  </a:lnTo>
                  <a:lnTo>
                    <a:pt x="678" y="242"/>
                  </a:lnTo>
                  <a:lnTo>
                    <a:pt x="679" y="242"/>
                  </a:lnTo>
                  <a:lnTo>
                    <a:pt x="680" y="243"/>
                  </a:lnTo>
                  <a:lnTo>
                    <a:pt x="680" y="243"/>
                  </a:lnTo>
                  <a:lnTo>
                    <a:pt x="681" y="243"/>
                  </a:lnTo>
                  <a:lnTo>
                    <a:pt x="682" y="244"/>
                  </a:lnTo>
                  <a:lnTo>
                    <a:pt x="683" y="245"/>
                  </a:lnTo>
                  <a:lnTo>
                    <a:pt x="685" y="246"/>
                  </a:lnTo>
                  <a:lnTo>
                    <a:pt x="686" y="248"/>
                  </a:lnTo>
                  <a:lnTo>
                    <a:pt x="689" y="252"/>
                  </a:lnTo>
                  <a:lnTo>
                    <a:pt x="690" y="252"/>
                  </a:lnTo>
                  <a:lnTo>
                    <a:pt x="691" y="253"/>
                  </a:lnTo>
                  <a:lnTo>
                    <a:pt x="692" y="254"/>
                  </a:lnTo>
                  <a:lnTo>
                    <a:pt x="693" y="254"/>
                  </a:lnTo>
                  <a:lnTo>
                    <a:pt x="693" y="255"/>
                  </a:lnTo>
                  <a:lnTo>
                    <a:pt x="694" y="255"/>
                  </a:lnTo>
                  <a:lnTo>
                    <a:pt x="696" y="256"/>
                  </a:lnTo>
                  <a:lnTo>
                    <a:pt x="698" y="256"/>
                  </a:lnTo>
                  <a:lnTo>
                    <a:pt x="699" y="256"/>
                  </a:lnTo>
                  <a:lnTo>
                    <a:pt x="701" y="256"/>
                  </a:lnTo>
                  <a:lnTo>
                    <a:pt x="702" y="256"/>
                  </a:lnTo>
                  <a:lnTo>
                    <a:pt x="704" y="255"/>
                  </a:lnTo>
                  <a:lnTo>
                    <a:pt x="705" y="254"/>
                  </a:lnTo>
                  <a:lnTo>
                    <a:pt x="709" y="252"/>
                  </a:lnTo>
                  <a:lnTo>
                    <a:pt x="711" y="252"/>
                  </a:lnTo>
                  <a:lnTo>
                    <a:pt x="712" y="251"/>
                  </a:lnTo>
                  <a:lnTo>
                    <a:pt x="712" y="251"/>
                  </a:lnTo>
                  <a:lnTo>
                    <a:pt x="713" y="251"/>
                  </a:lnTo>
                  <a:lnTo>
                    <a:pt x="714" y="251"/>
                  </a:lnTo>
                  <a:lnTo>
                    <a:pt x="715" y="251"/>
                  </a:lnTo>
                  <a:lnTo>
                    <a:pt x="716" y="252"/>
                  </a:lnTo>
                  <a:lnTo>
                    <a:pt x="723" y="253"/>
                  </a:lnTo>
                  <a:lnTo>
                    <a:pt x="728" y="255"/>
                  </a:lnTo>
                  <a:lnTo>
                    <a:pt x="731" y="256"/>
                  </a:lnTo>
                  <a:lnTo>
                    <a:pt x="733" y="257"/>
                  </a:lnTo>
                  <a:lnTo>
                    <a:pt x="735" y="258"/>
                  </a:lnTo>
                  <a:lnTo>
                    <a:pt x="736" y="259"/>
                  </a:lnTo>
                  <a:lnTo>
                    <a:pt x="737" y="259"/>
                  </a:lnTo>
                  <a:lnTo>
                    <a:pt x="738" y="261"/>
                  </a:lnTo>
                  <a:lnTo>
                    <a:pt x="739" y="262"/>
                  </a:lnTo>
                  <a:lnTo>
                    <a:pt x="740" y="262"/>
                  </a:lnTo>
                  <a:lnTo>
                    <a:pt x="741" y="263"/>
                  </a:lnTo>
                  <a:lnTo>
                    <a:pt x="741" y="263"/>
                  </a:lnTo>
                  <a:lnTo>
                    <a:pt x="742" y="263"/>
                  </a:lnTo>
                  <a:lnTo>
                    <a:pt x="747" y="262"/>
                  </a:lnTo>
                  <a:lnTo>
                    <a:pt x="749" y="262"/>
                  </a:lnTo>
                  <a:lnTo>
                    <a:pt x="753" y="261"/>
                  </a:lnTo>
                  <a:lnTo>
                    <a:pt x="755" y="260"/>
                  </a:lnTo>
                  <a:lnTo>
                    <a:pt x="756" y="260"/>
                  </a:lnTo>
                  <a:lnTo>
                    <a:pt x="760" y="260"/>
                  </a:lnTo>
                  <a:lnTo>
                    <a:pt x="764" y="259"/>
                  </a:lnTo>
                  <a:lnTo>
                    <a:pt x="765" y="259"/>
                  </a:lnTo>
                  <a:lnTo>
                    <a:pt x="767" y="259"/>
                  </a:lnTo>
                  <a:lnTo>
                    <a:pt x="769" y="259"/>
                  </a:lnTo>
                  <a:lnTo>
                    <a:pt x="770" y="259"/>
                  </a:lnTo>
                  <a:lnTo>
                    <a:pt x="771" y="260"/>
                  </a:lnTo>
                  <a:lnTo>
                    <a:pt x="772" y="260"/>
                  </a:lnTo>
                  <a:lnTo>
                    <a:pt x="773" y="260"/>
                  </a:lnTo>
                  <a:lnTo>
                    <a:pt x="774" y="261"/>
                  </a:lnTo>
                  <a:lnTo>
                    <a:pt x="774" y="262"/>
                  </a:lnTo>
                  <a:lnTo>
                    <a:pt x="775" y="263"/>
                  </a:lnTo>
                  <a:lnTo>
                    <a:pt x="776" y="264"/>
                  </a:lnTo>
                  <a:lnTo>
                    <a:pt x="776" y="265"/>
                  </a:lnTo>
                  <a:lnTo>
                    <a:pt x="777" y="266"/>
                  </a:lnTo>
                  <a:lnTo>
                    <a:pt x="777" y="269"/>
                  </a:lnTo>
                  <a:lnTo>
                    <a:pt x="778" y="271"/>
                  </a:lnTo>
                  <a:lnTo>
                    <a:pt x="778" y="272"/>
                  </a:lnTo>
                  <a:lnTo>
                    <a:pt x="778" y="274"/>
                  </a:lnTo>
                  <a:lnTo>
                    <a:pt x="778" y="275"/>
                  </a:lnTo>
                  <a:lnTo>
                    <a:pt x="778" y="276"/>
                  </a:lnTo>
                  <a:lnTo>
                    <a:pt x="778" y="279"/>
                  </a:lnTo>
                  <a:lnTo>
                    <a:pt x="777" y="283"/>
                  </a:lnTo>
                  <a:lnTo>
                    <a:pt x="777" y="286"/>
                  </a:lnTo>
                  <a:lnTo>
                    <a:pt x="777" y="288"/>
                  </a:lnTo>
                  <a:lnTo>
                    <a:pt x="777" y="290"/>
                  </a:lnTo>
                  <a:lnTo>
                    <a:pt x="777" y="291"/>
                  </a:lnTo>
                  <a:lnTo>
                    <a:pt x="778" y="293"/>
                  </a:lnTo>
                  <a:lnTo>
                    <a:pt x="779" y="295"/>
                  </a:lnTo>
                  <a:lnTo>
                    <a:pt x="780" y="297"/>
                  </a:lnTo>
                  <a:lnTo>
                    <a:pt x="780" y="298"/>
                  </a:lnTo>
                  <a:lnTo>
                    <a:pt x="781" y="299"/>
                  </a:lnTo>
                  <a:lnTo>
                    <a:pt x="782" y="300"/>
                  </a:lnTo>
                  <a:lnTo>
                    <a:pt x="785" y="302"/>
                  </a:lnTo>
                  <a:lnTo>
                    <a:pt x="786" y="304"/>
                  </a:lnTo>
                  <a:lnTo>
                    <a:pt x="790" y="306"/>
                  </a:lnTo>
                  <a:lnTo>
                    <a:pt x="794" y="310"/>
                  </a:lnTo>
                  <a:lnTo>
                    <a:pt x="795" y="311"/>
                  </a:lnTo>
                  <a:lnTo>
                    <a:pt x="797" y="312"/>
                  </a:lnTo>
                  <a:lnTo>
                    <a:pt x="799" y="314"/>
                  </a:lnTo>
                  <a:lnTo>
                    <a:pt x="806" y="318"/>
                  </a:lnTo>
                  <a:lnTo>
                    <a:pt x="809" y="320"/>
                  </a:lnTo>
                  <a:lnTo>
                    <a:pt x="810" y="320"/>
                  </a:lnTo>
                  <a:lnTo>
                    <a:pt x="811" y="320"/>
                  </a:lnTo>
                  <a:lnTo>
                    <a:pt x="811" y="320"/>
                  </a:lnTo>
                  <a:lnTo>
                    <a:pt x="812" y="320"/>
                  </a:lnTo>
                  <a:lnTo>
                    <a:pt x="812" y="320"/>
                  </a:lnTo>
                  <a:lnTo>
                    <a:pt x="813" y="320"/>
                  </a:lnTo>
                  <a:lnTo>
                    <a:pt x="815" y="319"/>
                  </a:lnTo>
                  <a:lnTo>
                    <a:pt x="816" y="319"/>
                  </a:lnTo>
                  <a:lnTo>
                    <a:pt x="818" y="318"/>
                  </a:lnTo>
                  <a:lnTo>
                    <a:pt x="819" y="318"/>
                  </a:lnTo>
                  <a:lnTo>
                    <a:pt x="820" y="319"/>
                  </a:lnTo>
                  <a:lnTo>
                    <a:pt x="821" y="319"/>
                  </a:lnTo>
                  <a:lnTo>
                    <a:pt x="822" y="319"/>
                  </a:lnTo>
                  <a:lnTo>
                    <a:pt x="827" y="320"/>
                  </a:lnTo>
                  <a:lnTo>
                    <a:pt x="828" y="321"/>
                  </a:lnTo>
                  <a:lnTo>
                    <a:pt x="830" y="321"/>
                  </a:lnTo>
                  <a:lnTo>
                    <a:pt x="832" y="321"/>
                  </a:lnTo>
                  <a:lnTo>
                    <a:pt x="835" y="321"/>
                  </a:lnTo>
                  <a:lnTo>
                    <a:pt x="839" y="321"/>
                  </a:lnTo>
                  <a:lnTo>
                    <a:pt x="841" y="321"/>
                  </a:lnTo>
                  <a:lnTo>
                    <a:pt x="843" y="321"/>
                  </a:lnTo>
                  <a:lnTo>
                    <a:pt x="844" y="320"/>
                  </a:lnTo>
                  <a:lnTo>
                    <a:pt x="846" y="320"/>
                  </a:lnTo>
                  <a:lnTo>
                    <a:pt x="849" y="318"/>
                  </a:lnTo>
                  <a:lnTo>
                    <a:pt x="851" y="318"/>
                  </a:lnTo>
                  <a:lnTo>
                    <a:pt x="853" y="317"/>
                  </a:lnTo>
                  <a:lnTo>
                    <a:pt x="857" y="317"/>
                  </a:lnTo>
                  <a:lnTo>
                    <a:pt x="857" y="317"/>
                  </a:lnTo>
                  <a:lnTo>
                    <a:pt x="859" y="316"/>
                  </a:lnTo>
                  <a:lnTo>
                    <a:pt x="861" y="315"/>
                  </a:lnTo>
                  <a:lnTo>
                    <a:pt x="861" y="315"/>
                  </a:lnTo>
                  <a:lnTo>
                    <a:pt x="862" y="315"/>
                  </a:lnTo>
                  <a:lnTo>
                    <a:pt x="863" y="315"/>
                  </a:lnTo>
                  <a:lnTo>
                    <a:pt x="864" y="315"/>
                  </a:lnTo>
                  <a:lnTo>
                    <a:pt x="864" y="315"/>
                  </a:lnTo>
                  <a:lnTo>
                    <a:pt x="865" y="315"/>
                  </a:lnTo>
                  <a:lnTo>
                    <a:pt x="866" y="315"/>
                  </a:lnTo>
                  <a:lnTo>
                    <a:pt x="867" y="316"/>
                  </a:lnTo>
                  <a:lnTo>
                    <a:pt x="868" y="316"/>
                  </a:lnTo>
                  <a:lnTo>
                    <a:pt x="869" y="317"/>
                  </a:lnTo>
                  <a:lnTo>
                    <a:pt x="870" y="318"/>
                  </a:lnTo>
                  <a:lnTo>
                    <a:pt x="871" y="318"/>
                  </a:lnTo>
                  <a:lnTo>
                    <a:pt x="871" y="319"/>
                  </a:lnTo>
                  <a:lnTo>
                    <a:pt x="871" y="320"/>
                  </a:lnTo>
                  <a:lnTo>
                    <a:pt x="872" y="321"/>
                  </a:lnTo>
                  <a:lnTo>
                    <a:pt x="872" y="322"/>
                  </a:lnTo>
                  <a:lnTo>
                    <a:pt x="872" y="322"/>
                  </a:lnTo>
                  <a:lnTo>
                    <a:pt x="871" y="323"/>
                  </a:lnTo>
                  <a:lnTo>
                    <a:pt x="871" y="324"/>
                  </a:lnTo>
                  <a:lnTo>
                    <a:pt x="871" y="325"/>
                  </a:lnTo>
                  <a:lnTo>
                    <a:pt x="871" y="326"/>
                  </a:lnTo>
                  <a:lnTo>
                    <a:pt x="871" y="327"/>
                  </a:lnTo>
                  <a:lnTo>
                    <a:pt x="872" y="327"/>
                  </a:lnTo>
                  <a:lnTo>
                    <a:pt x="872" y="328"/>
                  </a:lnTo>
                  <a:lnTo>
                    <a:pt x="873" y="329"/>
                  </a:lnTo>
                  <a:lnTo>
                    <a:pt x="874" y="330"/>
                  </a:lnTo>
                  <a:lnTo>
                    <a:pt x="876" y="331"/>
                  </a:lnTo>
                  <a:lnTo>
                    <a:pt x="878" y="333"/>
                  </a:lnTo>
                  <a:lnTo>
                    <a:pt x="880" y="333"/>
                  </a:lnTo>
                  <a:lnTo>
                    <a:pt x="880" y="334"/>
                  </a:lnTo>
                  <a:lnTo>
                    <a:pt x="881" y="335"/>
                  </a:lnTo>
                  <a:lnTo>
                    <a:pt x="884" y="339"/>
                  </a:lnTo>
                  <a:lnTo>
                    <a:pt x="885" y="340"/>
                  </a:lnTo>
                  <a:lnTo>
                    <a:pt x="885" y="341"/>
                  </a:lnTo>
                  <a:lnTo>
                    <a:pt x="886" y="342"/>
                  </a:lnTo>
                  <a:lnTo>
                    <a:pt x="886" y="343"/>
                  </a:lnTo>
                  <a:lnTo>
                    <a:pt x="886" y="344"/>
                  </a:lnTo>
                  <a:lnTo>
                    <a:pt x="885" y="345"/>
                  </a:lnTo>
                  <a:lnTo>
                    <a:pt x="885" y="347"/>
                  </a:lnTo>
                  <a:lnTo>
                    <a:pt x="884" y="349"/>
                  </a:lnTo>
                  <a:lnTo>
                    <a:pt x="884" y="349"/>
                  </a:lnTo>
                  <a:lnTo>
                    <a:pt x="883" y="350"/>
                  </a:lnTo>
                  <a:lnTo>
                    <a:pt x="882" y="350"/>
                  </a:lnTo>
                  <a:lnTo>
                    <a:pt x="882" y="351"/>
                  </a:lnTo>
                  <a:lnTo>
                    <a:pt x="880" y="351"/>
                  </a:lnTo>
                  <a:lnTo>
                    <a:pt x="879" y="352"/>
                  </a:lnTo>
                  <a:lnTo>
                    <a:pt x="876" y="353"/>
                  </a:lnTo>
                  <a:lnTo>
                    <a:pt x="873" y="353"/>
                  </a:lnTo>
                  <a:lnTo>
                    <a:pt x="872" y="354"/>
                  </a:lnTo>
                  <a:lnTo>
                    <a:pt x="871" y="354"/>
                  </a:lnTo>
                  <a:lnTo>
                    <a:pt x="870" y="354"/>
                  </a:lnTo>
                  <a:lnTo>
                    <a:pt x="870" y="355"/>
                  </a:lnTo>
                  <a:lnTo>
                    <a:pt x="869" y="355"/>
                  </a:lnTo>
                  <a:lnTo>
                    <a:pt x="868" y="356"/>
                  </a:lnTo>
                  <a:lnTo>
                    <a:pt x="867" y="359"/>
                  </a:lnTo>
                  <a:lnTo>
                    <a:pt x="866" y="361"/>
                  </a:lnTo>
                  <a:lnTo>
                    <a:pt x="865" y="362"/>
                  </a:lnTo>
                  <a:lnTo>
                    <a:pt x="864" y="364"/>
                  </a:lnTo>
                  <a:lnTo>
                    <a:pt x="864" y="365"/>
                  </a:lnTo>
                  <a:lnTo>
                    <a:pt x="863" y="368"/>
                  </a:lnTo>
                  <a:lnTo>
                    <a:pt x="863" y="369"/>
                  </a:lnTo>
                  <a:lnTo>
                    <a:pt x="863" y="370"/>
                  </a:lnTo>
                  <a:lnTo>
                    <a:pt x="862" y="371"/>
                  </a:lnTo>
                  <a:lnTo>
                    <a:pt x="861" y="372"/>
                  </a:lnTo>
                  <a:lnTo>
                    <a:pt x="859" y="376"/>
                  </a:lnTo>
                  <a:lnTo>
                    <a:pt x="859" y="377"/>
                  </a:lnTo>
                  <a:lnTo>
                    <a:pt x="858" y="378"/>
                  </a:lnTo>
                  <a:lnTo>
                    <a:pt x="857" y="382"/>
                  </a:lnTo>
                  <a:lnTo>
                    <a:pt x="856" y="383"/>
                  </a:lnTo>
                  <a:lnTo>
                    <a:pt x="856" y="384"/>
                  </a:lnTo>
                  <a:lnTo>
                    <a:pt x="855" y="385"/>
                  </a:lnTo>
                  <a:lnTo>
                    <a:pt x="854" y="386"/>
                  </a:lnTo>
                  <a:lnTo>
                    <a:pt x="851" y="390"/>
                  </a:lnTo>
                  <a:lnTo>
                    <a:pt x="849" y="392"/>
                  </a:lnTo>
                  <a:lnTo>
                    <a:pt x="848" y="392"/>
                  </a:lnTo>
                  <a:lnTo>
                    <a:pt x="846" y="395"/>
                  </a:lnTo>
                  <a:lnTo>
                    <a:pt x="845" y="397"/>
                  </a:lnTo>
                  <a:lnTo>
                    <a:pt x="844" y="398"/>
                  </a:lnTo>
                  <a:lnTo>
                    <a:pt x="843" y="400"/>
                  </a:lnTo>
                  <a:lnTo>
                    <a:pt x="843" y="400"/>
                  </a:lnTo>
                  <a:lnTo>
                    <a:pt x="843" y="401"/>
                  </a:lnTo>
                  <a:lnTo>
                    <a:pt x="843" y="402"/>
                  </a:lnTo>
                  <a:lnTo>
                    <a:pt x="843" y="402"/>
                  </a:lnTo>
                  <a:lnTo>
                    <a:pt x="843" y="403"/>
                  </a:lnTo>
                  <a:lnTo>
                    <a:pt x="843" y="404"/>
                  </a:lnTo>
                  <a:lnTo>
                    <a:pt x="843" y="404"/>
                  </a:lnTo>
                  <a:lnTo>
                    <a:pt x="844" y="404"/>
                  </a:lnTo>
                  <a:lnTo>
                    <a:pt x="845" y="405"/>
                  </a:lnTo>
                  <a:lnTo>
                    <a:pt x="845" y="405"/>
                  </a:lnTo>
                  <a:lnTo>
                    <a:pt x="848" y="405"/>
                  </a:lnTo>
                  <a:lnTo>
                    <a:pt x="849" y="405"/>
                  </a:lnTo>
                  <a:lnTo>
                    <a:pt x="850" y="405"/>
                  </a:lnTo>
                  <a:lnTo>
                    <a:pt x="851" y="406"/>
                  </a:lnTo>
                  <a:lnTo>
                    <a:pt x="852" y="406"/>
                  </a:lnTo>
                  <a:lnTo>
                    <a:pt x="852" y="406"/>
                  </a:lnTo>
                  <a:lnTo>
                    <a:pt x="853" y="407"/>
                  </a:lnTo>
                  <a:lnTo>
                    <a:pt x="854" y="408"/>
                  </a:lnTo>
                  <a:lnTo>
                    <a:pt x="855" y="409"/>
                  </a:lnTo>
                  <a:lnTo>
                    <a:pt x="856" y="412"/>
                  </a:lnTo>
                  <a:lnTo>
                    <a:pt x="857" y="413"/>
                  </a:lnTo>
                  <a:lnTo>
                    <a:pt x="858" y="414"/>
                  </a:lnTo>
                  <a:lnTo>
                    <a:pt x="859" y="415"/>
                  </a:lnTo>
                  <a:lnTo>
                    <a:pt x="860" y="416"/>
                  </a:lnTo>
                  <a:lnTo>
                    <a:pt x="862" y="417"/>
                  </a:lnTo>
                  <a:lnTo>
                    <a:pt x="864" y="418"/>
                  </a:lnTo>
                  <a:lnTo>
                    <a:pt x="867" y="419"/>
                  </a:lnTo>
                  <a:lnTo>
                    <a:pt x="869" y="421"/>
                  </a:lnTo>
                  <a:lnTo>
                    <a:pt x="871" y="421"/>
                  </a:lnTo>
                  <a:lnTo>
                    <a:pt x="872" y="422"/>
                  </a:lnTo>
                  <a:lnTo>
                    <a:pt x="875" y="424"/>
                  </a:lnTo>
                  <a:lnTo>
                    <a:pt x="876" y="425"/>
                  </a:lnTo>
                  <a:lnTo>
                    <a:pt x="877" y="426"/>
                  </a:lnTo>
                  <a:lnTo>
                    <a:pt x="877" y="427"/>
                  </a:lnTo>
                  <a:lnTo>
                    <a:pt x="878" y="428"/>
                  </a:lnTo>
                  <a:lnTo>
                    <a:pt x="879" y="429"/>
                  </a:lnTo>
                  <a:lnTo>
                    <a:pt x="879" y="430"/>
                  </a:lnTo>
                  <a:lnTo>
                    <a:pt x="881" y="433"/>
                  </a:lnTo>
                  <a:lnTo>
                    <a:pt x="881" y="434"/>
                  </a:lnTo>
                  <a:lnTo>
                    <a:pt x="882" y="435"/>
                  </a:lnTo>
                  <a:lnTo>
                    <a:pt x="882" y="435"/>
                  </a:lnTo>
                  <a:lnTo>
                    <a:pt x="882" y="436"/>
                  </a:lnTo>
                  <a:lnTo>
                    <a:pt x="880" y="438"/>
                  </a:lnTo>
                  <a:lnTo>
                    <a:pt x="879" y="439"/>
                  </a:lnTo>
                  <a:lnTo>
                    <a:pt x="879" y="439"/>
                  </a:lnTo>
                  <a:lnTo>
                    <a:pt x="878" y="439"/>
                  </a:lnTo>
                  <a:lnTo>
                    <a:pt x="878" y="440"/>
                  </a:lnTo>
                  <a:lnTo>
                    <a:pt x="876" y="440"/>
                  </a:lnTo>
                  <a:lnTo>
                    <a:pt x="876" y="440"/>
                  </a:lnTo>
                  <a:lnTo>
                    <a:pt x="875" y="440"/>
                  </a:lnTo>
                  <a:lnTo>
                    <a:pt x="875" y="441"/>
                  </a:lnTo>
                  <a:lnTo>
                    <a:pt x="875" y="442"/>
                  </a:lnTo>
                  <a:lnTo>
                    <a:pt x="875" y="442"/>
                  </a:lnTo>
                  <a:lnTo>
                    <a:pt x="874" y="444"/>
                  </a:lnTo>
                  <a:lnTo>
                    <a:pt x="874" y="445"/>
                  </a:lnTo>
                  <a:lnTo>
                    <a:pt x="873" y="446"/>
                  </a:lnTo>
                  <a:lnTo>
                    <a:pt x="872" y="446"/>
                  </a:lnTo>
                  <a:lnTo>
                    <a:pt x="872" y="447"/>
                  </a:lnTo>
                  <a:lnTo>
                    <a:pt x="872" y="447"/>
                  </a:lnTo>
                  <a:lnTo>
                    <a:pt x="872" y="447"/>
                  </a:lnTo>
                  <a:lnTo>
                    <a:pt x="873" y="448"/>
                  </a:lnTo>
                  <a:lnTo>
                    <a:pt x="873" y="448"/>
                  </a:lnTo>
                  <a:lnTo>
                    <a:pt x="873" y="448"/>
                  </a:lnTo>
                  <a:lnTo>
                    <a:pt x="873" y="449"/>
                  </a:lnTo>
                  <a:lnTo>
                    <a:pt x="872" y="449"/>
                  </a:lnTo>
                  <a:lnTo>
                    <a:pt x="870" y="450"/>
                  </a:lnTo>
                  <a:lnTo>
                    <a:pt x="870" y="451"/>
                  </a:lnTo>
                  <a:lnTo>
                    <a:pt x="869" y="451"/>
                  </a:lnTo>
                  <a:lnTo>
                    <a:pt x="868" y="451"/>
                  </a:lnTo>
                  <a:lnTo>
                    <a:pt x="868" y="452"/>
                  </a:lnTo>
                  <a:lnTo>
                    <a:pt x="867" y="452"/>
                  </a:lnTo>
                  <a:lnTo>
                    <a:pt x="867" y="453"/>
                  </a:lnTo>
                  <a:lnTo>
                    <a:pt x="865" y="458"/>
                  </a:lnTo>
                  <a:lnTo>
                    <a:pt x="864" y="460"/>
                  </a:lnTo>
                  <a:lnTo>
                    <a:pt x="863" y="461"/>
                  </a:lnTo>
                  <a:lnTo>
                    <a:pt x="863" y="461"/>
                  </a:lnTo>
                  <a:lnTo>
                    <a:pt x="862" y="461"/>
                  </a:lnTo>
                  <a:lnTo>
                    <a:pt x="861" y="460"/>
                  </a:lnTo>
                  <a:lnTo>
                    <a:pt x="859" y="459"/>
                  </a:lnTo>
                  <a:lnTo>
                    <a:pt x="857" y="458"/>
                  </a:lnTo>
                  <a:lnTo>
                    <a:pt x="855" y="456"/>
                  </a:lnTo>
                  <a:lnTo>
                    <a:pt x="853" y="454"/>
                  </a:lnTo>
                  <a:lnTo>
                    <a:pt x="851" y="452"/>
                  </a:lnTo>
                  <a:lnTo>
                    <a:pt x="849" y="450"/>
                  </a:lnTo>
                  <a:lnTo>
                    <a:pt x="845" y="445"/>
                  </a:lnTo>
                  <a:lnTo>
                    <a:pt x="843" y="443"/>
                  </a:lnTo>
                  <a:lnTo>
                    <a:pt x="842" y="442"/>
                  </a:lnTo>
                  <a:lnTo>
                    <a:pt x="841" y="441"/>
                  </a:lnTo>
                  <a:lnTo>
                    <a:pt x="839" y="439"/>
                  </a:lnTo>
                  <a:lnTo>
                    <a:pt x="837" y="438"/>
                  </a:lnTo>
                  <a:lnTo>
                    <a:pt x="836" y="437"/>
                  </a:lnTo>
                  <a:lnTo>
                    <a:pt x="834" y="437"/>
                  </a:lnTo>
                  <a:lnTo>
                    <a:pt x="833" y="436"/>
                  </a:lnTo>
                  <a:lnTo>
                    <a:pt x="831" y="436"/>
                  </a:lnTo>
                  <a:lnTo>
                    <a:pt x="829" y="435"/>
                  </a:lnTo>
                  <a:lnTo>
                    <a:pt x="826" y="435"/>
                  </a:lnTo>
                  <a:lnTo>
                    <a:pt x="825" y="434"/>
                  </a:lnTo>
                  <a:lnTo>
                    <a:pt x="819" y="433"/>
                  </a:lnTo>
                  <a:lnTo>
                    <a:pt x="817" y="432"/>
                  </a:lnTo>
                  <a:lnTo>
                    <a:pt x="815" y="432"/>
                  </a:lnTo>
                  <a:lnTo>
                    <a:pt x="814" y="432"/>
                  </a:lnTo>
                  <a:lnTo>
                    <a:pt x="812" y="431"/>
                  </a:lnTo>
                  <a:lnTo>
                    <a:pt x="811" y="430"/>
                  </a:lnTo>
                  <a:lnTo>
                    <a:pt x="809" y="429"/>
                  </a:lnTo>
                  <a:lnTo>
                    <a:pt x="806" y="428"/>
                  </a:lnTo>
                  <a:lnTo>
                    <a:pt x="800" y="424"/>
                  </a:lnTo>
                  <a:lnTo>
                    <a:pt x="795" y="420"/>
                  </a:lnTo>
                  <a:lnTo>
                    <a:pt x="793" y="418"/>
                  </a:lnTo>
                  <a:lnTo>
                    <a:pt x="791" y="417"/>
                  </a:lnTo>
                  <a:lnTo>
                    <a:pt x="788" y="416"/>
                  </a:lnTo>
                  <a:lnTo>
                    <a:pt x="786" y="415"/>
                  </a:lnTo>
                  <a:lnTo>
                    <a:pt x="783" y="414"/>
                  </a:lnTo>
                  <a:lnTo>
                    <a:pt x="782" y="414"/>
                  </a:lnTo>
                  <a:lnTo>
                    <a:pt x="780" y="413"/>
                  </a:lnTo>
                  <a:lnTo>
                    <a:pt x="778" y="413"/>
                  </a:lnTo>
                  <a:lnTo>
                    <a:pt x="776" y="413"/>
                  </a:lnTo>
                  <a:lnTo>
                    <a:pt x="773" y="413"/>
                  </a:lnTo>
                  <a:lnTo>
                    <a:pt x="769" y="414"/>
                  </a:lnTo>
                  <a:lnTo>
                    <a:pt x="768" y="414"/>
                  </a:lnTo>
                  <a:lnTo>
                    <a:pt x="766" y="414"/>
                  </a:lnTo>
                  <a:lnTo>
                    <a:pt x="764" y="413"/>
                  </a:lnTo>
                  <a:lnTo>
                    <a:pt x="762" y="413"/>
                  </a:lnTo>
                  <a:lnTo>
                    <a:pt x="761" y="413"/>
                  </a:lnTo>
                  <a:lnTo>
                    <a:pt x="760" y="412"/>
                  </a:lnTo>
                  <a:lnTo>
                    <a:pt x="758" y="412"/>
                  </a:lnTo>
                  <a:lnTo>
                    <a:pt x="755" y="410"/>
                  </a:lnTo>
                  <a:lnTo>
                    <a:pt x="754" y="410"/>
                  </a:lnTo>
                  <a:lnTo>
                    <a:pt x="753" y="410"/>
                  </a:lnTo>
                  <a:lnTo>
                    <a:pt x="753" y="410"/>
                  </a:lnTo>
                  <a:lnTo>
                    <a:pt x="752" y="410"/>
                  </a:lnTo>
                  <a:lnTo>
                    <a:pt x="752" y="410"/>
                  </a:lnTo>
                  <a:lnTo>
                    <a:pt x="751" y="410"/>
                  </a:lnTo>
                  <a:lnTo>
                    <a:pt x="751" y="410"/>
                  </a:lnTo>
                  <a:lnTo>
                    <a:pt x="750" y="411"/>
                  </a:lnTo>
                  <a:lnTo>
                    <a:pt x="750" y="412"/>
                  </a:lnTo>
                  <a:lnTo>
                    <a:pt x="750" y="413"/>
                  </a:lnTo>
                  <a:lnTo>
                    <a:pt x="748" y="417"/>
                  </a:lnTo>
                  <a:lnTo>
                    <a:pt x="748" y="419"/>
                  </a:lnTo>
                  <a:lnTo>
                    <a:pt x="746" y="421"/>
                  </a:lnTo>
                  <a:lnTo>
                    <a:pt x="745" y="425"/>
                  </a:lnTo>
                  <a:lnTo>
                    <a:pt x="744" y="426"/>
                  </a:lnTo>
                  <a:lnTo>
                    <a:pt x="743" y="427"/>
                  </a:lnTo>
                  <a:lnTo>
                    <a:pt x="742" y="428"/>
                  </a:lnTo>
                  <a:lnTo>
                    <a:pt x="741" y="428"/>
                  </a:lnTo>
                  <a:lnTo>
                    <a:pt x="740" y="429"/>
                  </a:lnTo>
                  <a:lnTo>
                    <a:pt x="740" y="429"/>
                  </a:lnTo>
                  <a:lnTo>
                    <a:pt x="738" y="429"/>
                  </a:lnTo>
                  <a:lnTo>
                    <a:pt x="737" y="429"/>
                  </a:lnTo>
                  <a:lnTo>
                    <a:pt x="733" y="430"/>
                  </a:lnTo>
                  <a:lnTo>
                    <a:pt x="729" y="430"/>
                  </a:lnTo>
                  <a:lnTo>
                    <a:pt x="727" y="430"/>
                  </a:lnTo>
                  <a:lnTo>
                    <a:pt x="725" y="430"/>
                  </a:lnTo>
                  <a:lnTo>
                    <a:pt x="723" y="431"/>
                  </a:lnTo>
                  <a:lnTo>
                    <a:pt x="720" y="432"/>
                  </a:lnTo>
                  <a:lnTo>
                    <a:pt x="718" y="433"/>
                  </a:lnTo>
                  <a:lnTo>
                    <a:pt x="713" y="435"/>
                  </a:lnTo>
                  <a:lnTo>
                    <a:pt x="711" y="436"/>
                  </a:lnTo>
                  <a:lnTo>
                    <a:pt x="710" y="436"/>
                  </a:lnTo>
                  <a:lnTo>
                    <a:pt x="709" y="436"/>
                  </a:lnTo>
                  <a:lnTo>
                    <a:pt x="708" y="437"/>
                  </a:lnTo>
                  <a:lnTo>
                    <a:pt x="705" y="437"/>
                  </a:lnTo>
                  <a:lnTo>
                    <a:pt x="703" y="437"/>
                  </a:lnTo>
                  <a:lnTo>
                    <a:pt x="703" y="437"/>
                  </a:lnTo>
                  <a:lnTo>
                    <a:pt x="702" y="437"/>
                  </a:lnTo>
                  <a:lnTo>
                    <a:pt x="701" y="436"/>
                  </a:lnTo>
                  <a:lnTo>
                    <a:pt x="701" y="436"/>
                  </a:lnTo>
                  <a:lnTo>
                    <a:pt x="700" y="436"/>
                  </a:lnTo>
                  <a:lnTo>
                    <a:pt x="700" y="436"/>
                  </a:lnTo>
                  <a:lnTo>
                    <a:pt x="700" y="435"/>
                  </a:lnTo>
                  <a:lnTo>
                    <a:pt x="700" y="435"/>
                  </a:lnTo>
                  <a:lnTo>
                    <a:pt x="700" y="434"/>
                  </a:lnTo>
                  <a:lnTo>
                    <a:pt x="699" y="433"/>
                  </a:lnTo>
                  <a:lnTo>
                    <a:pt x="699" y="432"/>
                  </a:lnTo>
                  <a:lnTo>
                    <a:pt x="700" y="427"/>
                  </a:lnTo>
                  <a:lnTo>
                    <a:pt x="700" y="426"/>
                  </a:lnTo>
                  <a:lnTo>
                    <a:pt x="700" y="425"/>
                  </a:lnTo>
                  <a:lnTo>
                    <a:pt x="699" y="424"/>
                  </a:lnTo>
                  <a:lnTo>
                    <a:pt x="699" y="422"/>
                  </a:lnTo>
                  <a:lnTo>
                    <a:pt x="698" y="419"/>
                  </a:lnTo>
                  <a:lnTo>
                    <a:pt x="698" y="418"/>
                  </a:lnTo>
                  <a:lnTo>
                    <a:pt x="697" y="414"/>
                  </a:lnTo>
                  <a:lnTo>
                    <a:pt x="696" y="411"/>
                  </a:lnTo>
                  <a:lnTo>
                    <a:pt x="695" y="410"/>
                  </a:lnTo>
                  <a:lnTo>
                    <a:pt x="695" y="409"/>
                  </a:lnTo>
                  <a:lnTo>
                    <a:pt x="694" y="409"/>
                  </a:lnTo>
                  <a:lnTo>
                    <a:pt x="693" y="408"/>
                  </a:lnTo>
                  <a:lnTo>
                    <a:pt x="693" y="407"/>
                  </a:lnTo>
                  <a:lnTo>
                    <a:pt x="692" y="406"/>
                  </a:lnTo>
                  <a:lnTo>
                    <a:pt x="690" y="405"/>
                  </a:lnTo>
                  <a:lnTo>
                    <a:pt x="689" y="404"/>
                  </a:lnTo>
                  <a:lnTo>
                    <a:pt x="687" y="404"/>
                  </a:lnTo>
                  <a:lnTo>
                    <a:pt x="685" y="404"/>
                  </a:lnTo>
                  <a:lnTo>
                    <a:pt x="683" y="403"/>
                  </a:lnTo>
                  <a:lnTo>
                    <a:pt x="680" y="403"/>
                  </a:lnTo>
                  <a:lnTo>
                    <a:pt x="678" y="403"/>
                  </a:lnTo>
                  <a:lnTo>
                    <a:pt x="674" y="403"/>
                  </a:lnTo>
                  <a:lnTo>
                    <a:pt x="672" y="403"/>
                  </a:lnTo>
                  <a:lnTo>
                    <a:pt x="670" y="403"/>
                  </a:lnTo>
                  <a:lnTo>
                    <a:pt x="668" y="402"/>
                  </a:lnTo>
                  <a:lnTo>
                    <a:pt x="666" y="402"/>
                  </a:lnTo>
                  <a:lnTo>
                    <a:pt x="665" y="402"/>
                  </a:lnTo>
                  <a:lnTo>
                    <a:pt x="663" y="401"/>
                  </a:lnTo>
                  <a:lnTo>
                    <a:pt x="662" y="401"/>
                  </a:lnTo>
                  <a:lnTo>
                    <a:pt x="661" y="400"/>
                  </a:lnTo>
                  <a:lnTo>
                    <a:pt x="660" y="399"/>
                  </a:lnTo>
                  <a:lnTo>
                    <a:pt x="659" y="398"/>
                  </a:lnTo>
                  <a:lnTo>
                    <a:pt x="656" y="396"/>
                  </a:lnTo>
                  <a:lnTo>
                    <a:pt x="655" y="395"/>
                  </a:lnTo>
                  <a:lnTo>
                    <a:pt x="654" y="395"/>
                  </a:lnTo>
                  <a:lnTo>
                    <a:pt x="654" y="394"/>
                  </a:lnTo>
                  <a:lnTo>
                    <a:pt x="653" y="394"/>
                  </a:lnTo>
                  <a:lnTo>
                    <a:pt x="652" y="393"/>
                  </a:lnTo>
                  <a:lnTo>
                    <a:pt x="651" y="393"/>
                  </a:lnTo>
                  <a:lnTo>
                    <a:pt x="646" y="392"/>
                  </a:lnTo>
                  <a:lnTo>
                    <a:pt x="641" y="391"/>
                  </a:lnTo>
                  <a:lnTo>
                    <a:pt x="640" y="391"/>
                  </a:lnTo>
                  <a:lnTo>
                    <a:pt x="639" y="391"/>
                  </a:lnTo>
                  <a:lnTo>
                    <a:pt x="638" y="391"/>
                  </a:lnTo>
                  <a:lnTo>
                    <a:pt x="636" y="391"/>
                  </a:lnTo>
                  <a:lnTo>
                    <a:pt x="635" y="392"/>
                  </a:lnTo>
                  <a:lnTo>
                    <a:pt x="633" y="392"/>
                  </a:lnTo>
                  <a:lnTo>
                    <a:pt x="631" y="393"/>
                  </a:lnTo>
                  <a:lnTo>
                    <a:pt x="630" y="394"/>
                  </a:lnTo>
                  <a:lnTo>
                    <a:pt x="629" y="395"/>
                  </a:lnTo>
                  <a:lnTo>
                    <a:pt x="629" y="395"/>
                  </a:lnTo>
                  <a:lnTo>
                    <a:pt x="628" y="396"/>
                  </a:lnTo>
                  <a:lnTo>
                    <a:pt x="628" y="396"/>
                  </a:lnTo>
                  <a:lnTo>
                    <a:pt x="628" y="397"/>
                  </a:lnTo>
                  <a:lnTo>
                    <a:pt x="627" y="400"/>
                  </a:lnTo>
                  <a:lnTo>
                    <a:pt x="627" y="402"/>
                  </a:lnTo>
                  <a:lnTo>
                    <a:pt x="626" y="403"/>
                  </a:lnTo>
                  <a:lnTo>
                    <a:pt x="626" y="405"/>
                  </a:lnTo>
                  <a:lnTo>
                    <a:pt x="625" y="407"/>
                  </a:lnTo>
                  <a:lnTo>
                    <a:pt x="623" y="410"/>
                  </a:lnTo>
                  <a:lnTo>
                    <a:pt x="622" y="412"/>
                  </a:lnTo>
                  <a:lnTo>
                    <a:pt x="622" y="413"/>
                  </a:lnTo>
                  <a:lnTo>
                    <a:pt x="621" y="415"/>
                  </a:lnTo>
                  <a:lnTo>
                    <a:pt x="621" y="417"/>
                  </a:lnTo>
                  <a:lnTo>
                    <a:pt x="620" y="418"/>
                  </a:lnTo>
                  <a:lnTo>
                    <a:pt x="620" y="420"/>
                  </a:lnTo>
                  <a:lnTo>
                    <a:pt x="620" y="421"/>
                  </a:lnTo>
                  <a:lnTo>
                    <a:pt x="620" y="423"/>
                  </a:lnTo>
                  <a:lnTo>
                    <a:pt x="620" y="426"/>
                  </a:lnTo>
                  <a:lnTo>
                    <a:pt x="620" y="429"/>
                  </a:lnTo>
                  <a:lnTo>
                    <a:pt x="620" y="432"/>
                  </a:lnTo>
                  <a:lnTo>
                    <a:pt x="621" y="436"/>
                  </a:lnTo>
                  <a:lnTo>
                    <a:pt x="621" y="442"/>
                  </a:lnTo>
                  <a:lnTo>
                    <a:pt x="622" y="447"/>
                  </a:lnTo>
                  <a:lnTo>
                    <a:pt x="622" y="449"/>
                  </a:lnTo>
                  <a:lnTo>
                    <a:pt x="624" y="457"/>
                  </a:lnTo>
                  <a:lnTo>
                    <a:pt x="624" y="459"/>
                  </a:lnTo>
                  <a:lnTo>
                    <a:pt x="624" y="461"/>
                  </a:lnTo>
                  <a:lnTo>
                    <a:pt x="624" y="463"/>
                  </a:lnTo>
                  <a:lnTo>
                    <a:pt x="624" y="465"/>
                  </a:lnTo>
                  <a:lnTo>
                    <a:pt x="624" y="467"/>
                  </a:lnTo>
                  <a:lnTo>
                    <a:pt x="624" y="469"/>
                  </a:lnTo>
                  <a:lnTo>
                    <a:pt x="623" y="472"/>
                  </a:lnTo>
                  <a:lnTo>
                    <a:pt x="621" y="481"/>
                  </a:lnTo>
                  <a:lnTo>
                    <a:pt x="621" y="482"/>
                  </a:lnTo>
                  <a:lnTo>
                    <a:pt x="620" y="485"/>
                  </a:lnTo>
                  <a:lnTo>
                    <a:pt x="620" y="486"/>
                  </a:lnTo>
                  <a:lnTo>
                    <a:pt x="619" y="489"/>
                  </a:lnTo>
                  <a:lnTo>
                    <a:pt x="619" y="491"/>
                  </a:lnTo>
                  <a:lnTo>
                    <a:pt x="619" y="493"/>
                  </a:lnTo>
                  <a:lnTo>
                    <a:pt x="619" y="496"/>
                  </a:lnTo>
                  <a:lnTo>
                    <a:pt x="619" y="501"/>
                  </a:lnTo>
                  <a:lnTo>
                    <a:pt x="619" y="502"/>
                  </a:lnTo>
                  <a:lnTo>
                    <a:pt x="619" y="503"/>
                  </a:lnTo>
                  <a:lnTo>
                    <a:pt x="619" y="504"/>
                  </a:lnTo>
                  <a:lnTo>
                    <a:pt x="618" y="505"/>
                  </a:lnTo>
                  <a:lnTo>
                    <a:pt x="617" y="508"/>
                  </a:lnTo>
                  <a:lnTo>
                    <a:pt x="616" y="511"/>
                  </a:lnTo>
                  <a:lnTo>
                    <a:pt x="614" y="517"/>
                  </a:lnTo>
                  <a:lnTo>
                    <a:pt x="613" y="522"/>
                  </a:lnTo>
                  <a:lnTo>
                    <a:pt x="612" y="524"/>
                  </a:lnTo>
                  <a:lnTo>
                    <a:pt x="612" y="526"/>
                  </a:lnTo>
                  <a:lnTo>
                    <a:pt x="612" y="528"/>
                  </a:lnTo>
                  <a:lnTo>
                    <a:pt x="611" y="531"/>
                  </a:lnTo>
                  <a:lnTo>
                    <a:pt x="611" y="533"/>
                  </a:lnTo>
                  <a:lnTo>
                    <a:pt x="611" y="535"/>
                  </a:lnTo>
                  <a:lnTo>
                    <a:pt x="611" y="536"/>
                  </a:lnTo>
                  <a:lnTo>
                    <a:pt x="612" y="538"/>
                  </a:lnTo>
                  <a:lnTo>
                    <a:pt x="612" y="539"/>
                  </a:lnTo>
                  <a:lnTo>
                    <a:pt x="612" y="540"/>
                  </a:lnTo>
                  <a:lnTo>
                    <a:pt x="613" y="541"/>
                  </a:lnTo>
                  <a:lnTo>
                    <a:pt x="615" y="544"/>
                  </a:lnTo>
                  <a:lnTo>
                    <a:pt x="616" y="545"/>
                  </a:lnTo>
                  <a:lnTo>
                    <a:pt x="616" y="546"/>
                  </a:lnTo>
                  <a:lnTo>
                    <a:pt x="617" y="547"/>
                  </a:lnTo>
                  <a:lnTo>
                    <a:pt x="617" y="548"/>
                  </a:lnTo>
                  <a:lnTo>
                    <a:pt x="617" y="550"/>
                  </a:lnTo>
                  <a:lnTo>
                    <a:pt x="617" y="551"/>
                  </a:lnTo>
                  <a:lnTo>
                    <a:pt x="616" y="552"/>
                  </a:lnTo>
                  <a:lnTo>
                    <a:pt x="616" y="553"/>
                  </a:lnTo>
                  <a:lnTo>
                    <a:pt x="615" y="554"/>
                  </a:lnTo>
                  <a:lnTo>
                    <a:pt x="614" y="555"/>
                  </a:lnTo>
                  <a:lnTo>
                    <a:pt x="612" y="556"/>
                  </a:lnTo>
                  <a:lnTo>
                    <a:pt x="611" y="557"/>
                  </a:lnTo>
                  <a:lnTo>
                    <a:pt x="610" y="557"/>
                  </a:lnTo>
                  <a:lnTo>
                    <a:pt x="609" y="557"/>
                  </a:lnTo>
                  <a:lnTo>
                    <a:pt x="607" y="557"/>
                  </a:lnTo>
                  <a:lnTo>
                    <a:pt x="604" y="557"/>
                  </a:lnTo>
                  <a:lnTo>
                    <a:pt x="602" y="556"/>
                  </a:lnTo>
                  <a:lnTo>
                    <a:pt x="595" y="555"/>
                  </a:lnTo>
                  <a:lnTo>
                    <a:pt x="591" y="553"/>
                  </a:lnTo>
                  <a:lnTo>
                    <a:pt x="589" y="553"/>
                  </a:lnTo>
                  <a:lnTo>
                    <a:pt x="587" y="552"/>
                  </a:lnTo>
                  <a:lnTo>
                    <a:pt x="582" y="550"/>
                  </a:lnTo>
                  <a:lnTo>
                    <a:pt x="581" y="550"/>
                  </a:lnTo>
                  <a:lnTo>
                    <a:pt x="578" y="548"/>
                  </a:lnTo>
                  <a:lnTo>
                    <a:pt x="577" y="548"/>
                  </a:lnTo>
                  <a:lnTo>
                    <a:pt x="575" y="547"/>
                  </a:lnTo>
                  <a:lnTo>
                    <a:pt x="573" y="547"/>
                  </a:lnTo>
                  <a:lnTo>
                    <a:pt x="567" y="546"/>
                  </a:lnTo>
                  <a:lnTo>
                    <a:pt x="563" y="545"/>
                  </a:lnTo>
                  <a:lnTo>
                    <a:pt x="561" y="545"/>
                  </a:lnTo>
                  <a:lnTo>
                    <a:pt x="560" y="545"/>
                  </a:lnTo>
                  <a:lnTo>
                    <a:pt x="558" y="545"/>
                  </a:lnTo>
                  <a:lnTo>
                    <a:pt x="557" y="545"/>
                  </a:lnTo>
                  <a:lnTo>
                    <a:pt x="555" y="545"/>
                  </a:lnTo>
                  <a:lnTo>
                    <a:pt x="554" y="545"/>
                  </a:lnTo>
                  <a:lnTo>
                    <a:pt x="553" y="546"/>
                  </a:lnTo>
                  <a:lnTo>
                    <a:pt x="552" y="546"/>
                  </a:lnTo>
                  <a:lnTo>
                    <a:pt x="551" y="546"/>
                  </a:lnTo>
                  <a:lnTo>
                    <a:pt x="551" y="547"/>
                  </a:lnTo>
                  <a:lnTo>
                    <a:pt x="550" y="548"/>
                  </a:lnTo>
                  <a:lnTo>
                    <a:pt x="549" y="548"/>
                  </a:lnTo>
                  <a:lnTo>
                    <a:pt x="548" y="549"/>
                  </a:lnTo>
                  <a:lnTo>
                    <a:pt x="548" y="551"/>
                  </a:lnTo>
                  <a:lnTo>
                    <a:pt x="547" y="552"/>
                  </a:lnTo>
                  <a:lnTo>
                    <a:pt x="547" y="553"/>
                  </a:lnTo>
                  <a:lnTo>
                    <a:pt x="546" y="558"/>
                  </a:lnTo>
                  <a:lnTo>
                    <a:pt x="545" y="565"/>
                  </a:lnTo>
                  <a:lnTo>
                    <a:pt x="544" y="567"/>
                  </a:lnTo>
                  <a:lnTo>
                    <a:pt x="544" y="571"/>
                  </a:lnTo>
                  <a:lnTo>
                    <a:pt x="543" y="573"/>
                  </a:lnTo>
                  <a:lnTo>
                    <a:pt x="543" y="574"/>
                  </a:lnTo>
                  <a:lnTo>
                    <a:pt x="542" y="575"/>
                  </a:lnTo>
                  <a:lnTo>
                    <a:pt x="542" y="576"/>
                  </a:lnTo>
                  <a:lnTo>
                    <a:pt x="541" y="578"/>
                  </a:lnTo>
                  <a:lnTo>
                    <a:pt x="539" y="580"/>
                  </a:lnTo>
                  <a:lnTo>
                    <a:pt x="537" y="582"/>
                  </a:lnTo>
                  <a:lnTo>
                    <a:pt x="535" y="585"/>
                  </a:lnTo>
                  <a:lnTo>
                    <a:pt x="534" y="586"/>
                  </a:lnTo>
                  <a:lnTo>
                    <a:pt x="532" y="588"/>
                  </a:lnTo>
                  <a:lnTo>
                    <a:pt x="531" y="589"/>
                  </a:lnTo>
                  <a:lnTo>
                    <a:pt x="529" y="590"/>
                  </a:lnTo>
                  <a:lnTo>
                    <a:pt x="525" y="593"/>
                  </a:lnTo>
                  <a:lnTo>
                    <a:pt x="520" y="597"/>
                  </a:lnTo>
                  <a:lnTo>
                    <a:pt x="518" y="598"/>
                  </a:lnTo>
                  <a:lnTo>
                    <a:pt x="517" y="600"/>
                  </a:lnTo>
                  <a:lnTo>
                    <a:pt x="516" y="601"/>
                  </a:lnTo>
                  <a:lnTo>
                    <a:pt x="515" y="602"/>
                  </a:lnTo>
                  <a:lnTo>
                    <a:pt x="514" y="604"/>
                  </a:lnTo>
                  <a:lnTo>
                    <a:pt x="512" y="606"/>
                  </a:lnTo>
                  <a:lnTo>
                    <a:pt x="511" y="609"/>
                  </a:lnTo>
                  <a:lnTo>
                    <a:pt x="510" y="611"/>
                  </a:lnTo>
                  <a:lnTo>
                    <a:pt x="509" y="614"/>
                  </a:lnTo>
                  <a:lnTo>
                    <a:pt x="508" y="618"/>
                  </a:lnTo>
                  <a:lnTo>
                    <a:pt x="507" y="620"/>
                  </a:lnTo>
                  <a:lnTo>
                    <a:pt x="507" y="622"/>
                  </a:lnTo>
                  <a:lnTo>
                    <a:pt x="507" y="624"/>
                  </a:lnTo>
                  <a:lnTo>
                    <a:pt x="506" y="626"/>
                  </a:lnTo>
                  <a:lnTo>
                    <a:pt x="506" y="627"/>
                  </a:lnTo>
                  <a:lnTo>
                    <a:pt x="506" y="629"/>
                  </a:lnTo>
                  <a:lnTo>
                    <a:pt x="507" y="637"/>
                  </a:lnTo>
                  <a:lnTo>
                    <a:pt x="507" y="640"/>
                  </a:lnTo>
                  <a:lnTo>
                    <a:pt x="507" y="642"/>
                  </a:lnTo>
                  <a:lnTo>
                    <a:pt x="507" y="645"/>
                  </a:lnTo>
                  <a:lnTo>
                    <a:pt x="506" y="652"/>
                  </a:lnTo>
                  <a:lnTo>
                    <a:pt x="506" y="657"/>
                  </a:lnTo>
                  <a:lnTo>
                    <a:pt x="506" y="658"/>
                  </a:lnTo>
                  <a:lnTo>
                    <a:pt x="506" y="660"/>
                  </a:lnTo>
                  <a:lnTo>
                    <a:pt x="505" y="661"/>
                  </a:lnTo>
                  <a:lnTo>
                    <a:pt x="505" y="663"/>
                  </a:lnTo>
                  <a:lnTo>
                    <a:pt x="504" y="664"/>
                  </a:lnTo>
                  <a:lnTo>
                    <a:pt x="504" y="666"/>
                  </a:lnTo>
                  <a:lnTo>
                    <a:pt x="503" y="667"/>
                  </a:lnTo>
                  <a:lnTo>
                    <a:pt x="502" y="668"/>
                  </a:lnTo>
                  <a:lnTo>
                    <a:pt x="501" y="670"/>
                  </a:lnTo>
                  <a:lnTo>
                    <a:pt x="500" y="671"/>
                  </a:lnTo>
                  <a:lnTo>
                    <a:pt x="500" y="671"/>
                  </a:lnTo>
                  <a:lnTo>
                    <a:pt x="499" y="672"/>
                  </a:lnTo>
                  <a:lnTo>
                    <a:pt x="498" y="672"/>
                  </a:lnTo>
                  <a:lnTo>
                    <a:pt x="498" y="672"/>
                  </a:lnTo>
                  <a:lnTo>
                    <a:pt x="497" y="673"/>
                  </a:lnTo>
                  <a:lnTo>
                    <a:pt x="496" y="673"/>
                  </a:lnTo>
                  <a:lnTo>
                    <a:pt x="495" y="673"/>
                  </a:lnTo>
                  <a:lnTo>
                    <a:pt x="494" y="673"/>
                  </a:lnTo>
                  <a:lnTo>
                    <a:pt x="492" y="674"/>
                  </a:lnTo>
                  <a:lnTo>
                    <a:pt x="491" y="674"/>
                  </a:lnTo>
                  <a:lnTo>
                    <a:pt x="490" y="673"/>
                  </a:lnTo>
                  <a:lnTo>
                    <a:pt x="489" y="673"/>
                  </a:lnTo>
                  <a:lnTo>
                    <a:pt x="488" y="673"/>
                  </a:lnTo>
                  <a:lnTo>
                    <a:pt x="487" y="673"/>
                  </a:lnTo>
                  <a:lnTo>
                    <a:pt x="486" y="672"/>
                  </a:lnTo>
                  <a:lnTo>
                    <a:pt x="486" y="672"/>
                  </a:lnTo>
                  <a:lnTo>
                    <a:pt x="485" y="671"/>
                  </a:lnTo>
                  <a:lnTo>
                    <a:pt x="484" y="670"/>
                  </a:lnTo>
                  <a:lnTo>
                    <a:pt x="483" y="670"/>
                  </a:lnTo>
                  <a:lnTo>
                    <a:pt x="482" y="668"/>
                  </a:lnTo>
                  <a:lnTo>
                    <a:pt x="479" y="664"/>
                  </a:lnTo>
                  <a:lnTo>
                    <a:pt x="478" y="663"/>
                  </a:lnTo>
                  <a:lnTo>
                    <a:pt x="477" y="662"/>
                  </a:lnTo>
                  <a:lnTo>
                    <a:pt x="476" y="661"/>
                  </a:lnTo>
                  <a:lnTo>
                    <a:pt x="474" y="660"/>
                  </a:lnTo>
                  <a:lnTo>
                    <a:pt x="473" y="660"/>
                  </a:lnTo>
                  <a:lnTo>
                    <a:pt x="471" y="659"/>
                  </a:lnTo>
                  <a:lnTo>
                    <a:pt x="470" y="658"/>
                  </a:lnTo>
                  <a:lnTo>
                    <a:pt x="469" y="658"/>
                  </a:lnTo>
                  <a:lnTo>
                    <a:pt x="468" y="657"/>
                  </a:lnTo>
                  <a:lnTo>
                    <a:pt x="467" y="656"/>
                  </a:lnTo>
                  <a:lnTo>
                    <a:pt x="466" y="655"/>
                  </a:lnTo>
                  <a:lnTo>
                    <a:pt x="466" y="654"/>
                  </a:lnTo>
                  <a:lnTo>
                    <a:pt x="463" y="651"/>
                  </a:lnTo>
                  <a:lnTo>
                    <a:pt x="462" y="650"/>
                  </a:lnTo>
                  <a:lnTo>
                    <a:pt x="461" y="649"/>
                  </a:lnTo>
                  <a:lnTo>
                    <a:pt x="461" y="648"/>
                  </a:lnTo>
                  <a:lnTo>
                    <a:pt x="460" y="648"/>
                  </a:lnTo>
                  <a:lnTo>
                    <a:pt x="459" y="648"/>
                  </a:lnTo>
                  <a:lnTo>
                    <a:pt x="458" y="647"/>
                  </a:lnTo>
                  <a:lnTo>
                    <a:pt x="457" y="648"/>
                  </a:lnTo>
                  <a:lnTo>
                    <a:pt x="456" y="648"/>
                  </a:lnTo>
                  <a:lnTo>
                    <a:pt x="455" y="648"/>
                  </a:lnTo>
                  <a:lnTo>
                    <a:pt x="454" y="649"/>
                  </a:lnTo>
                  <a:lnTo>
                    <a:pt x="445" y="654"/>
                  </a:lnTo>
                  <a:lnTo>
                    <a:pt x="444" y="655"/>
                  </a:lnTo>
                  <a:lnTo>
                    <a:pt x="442" y="656"/>
                  </a:lnTo>
                  <a:lnTo>
                    <a:pt x="441" y="656"/>
                  </a:lnTo>
                  <a:lnTo>
                    <a:pt x="440" y="657"/>
                  </a:lnTo>
                  <a:lnTo>
                    <a:pt x="439" y="657"/>
                  </a:lnTo>
                  <a:lnTo>
                    <a:pt x="438" y="657"/>
                  </a:lnTo>
                  <a:lnTo>
                    <a:pt x="437" y="657"/>
                  </a:lnTo>
                  <a:lnTo>
                    <a:pt x="436" y="657"/>
                  </a:lnTo>
                  <a:lnTo>
                    <a:pt x="435" y="657"/>
                  </a:lnTo>
                  <a:lnTo>
                    <a:pt x="434" y="656"/>
                  </a:lnTo>
                  <a:lnTo>
                    <a:pt x="430" y="655"/>
                  </a:lnTo>
                  <a:lnTo>
                    <a:pt x="424" y="653"/>
                  </a:lnTo>
                  <a:lnTo>
                    <a:pt x="422" y="652"/>
                  </a:lnTo>
                  <a:lnTo>
                    <a:pt x="417" y="650"/>
                  </a:lnTo>
                  <a:lnTo>
                    <a:pt x="415" y="649"/>
                  </a:lnTo>
                  <a:lnTo>
                    <a:pt x="414" y="648"/>
                  </a:lnTo>
                  <a:lnTo>
                    <a:pt x="413" y="648"/>
                  </a:lnTo>
                  <a:lnTo>
                    <a:pt x="412" y="647"/>
                  </a:lnTo>
                  <a:lnTo>
                    <a:pt x="411" y="646"/>
                  </a:lnTo>
                  <a:lnTo>
                    <a:pt x="409" y="643"/>
                  </a:lnTo>
                  <a:lnTo>
                    <a:pt x="407" y="642"/>
                  </a:lnTo>
                  <a:lnTo>
                    <a:pt x="403" y="638"/>
                  </a:lnTo>
                  <a:lnTo>
                    <a:pt x="401" y="636"/>
                  </a:lnTo>
                  <a:lnTo>
                    <a:pt x="400" y="635"/>
                  </a:lnTo>
                  <a:lnTo>
                    <a:pt x="399" y="634"/>
                  </a:lnTo>
                  <a:lnTo>
                    <a:pt x="398" y="634"/>
                  </a:lnTo>
                  <a:lnTo>
                    <a:pt x="398" y="634"/>
                  </a:lnTo>
                  <a:lnTo>
                    <a:pt x="396" y="634"/>
                  </a:lnTo>
                  <a:lnTo>
                    <a:pt x="396" y="634"/>
                  </a:lnTo>
                  <a:lnTo>
                    <a:pt x="395" y="634"/>
                  </a:lnTo>
                  <a:lnTo>
                    <a:pt x="394" y="635"/>
                  </a:lnTo>
                  <a:lnTo>
                    <a:pt x="393" y="635"/>
                  </a:lnTo>
                  <a:lnTo>
                    <a:pt x="393" y="636"/>
                  </a:lnTo>
                  <a:lnTo>
                    <a:pt x="392" y="636"/>
                  </a:lnTo>
                  <a:lnTo>
                    <a:pt x="392" y="637"/>
                  </a:lnTo>
                  <a:lnTo>
                    <a:pt x="391" y="637"/>
                  </a:lnTo>
                  <a:lnTo>
                    <a:pt x="391" y="638"/>
                  </a:lnTo>
                  <a:lnTo>
                    <a:pt x="391" y="639"/>
                  </a:lnTo>
                  <a:lnTo>
                    <a:pt x="391" y="644"/>
                  </a:lnTo>
                  <a:lnTo>
                    <a:pt x="390" y="646"/>
                  </a:lnTo>
                  <a:lnTo>
                    <a:pt x="390" y="648"/>
                  </a:lnTo>
                  <a:lnTo>
                    <a:pt x="389" y="651"/>
                  </a:lnTo>
                  <a:lnTo>
                    <a:pt x="388" y="655"/>
                  </a:lnTo>
                  <a:lnTo>
                    <a:pt x="388" y="656"/>
                  </a:lnTo>
                  <a:lnTo>
                    <a:pt x="387" y="658"/>
                  </a:lnTo>
                  <a:lnTo>
                    <a:pt x="387" y="659"/>
                  </a:lnTo>
                  <a:lnTo>
                    <a:pt x="386" y="661"/>
                  </a:lnTo>
                  <a:lnTo>
                    <a:pt x="385" y="662"/>
                  </a:lnTo>
                  <a:lnTo>
                    <a:pt x="384" y="663"/>
                  </a:lnTo>
                  <a:lnTo>
                    <a:pt x="383" y="664"/>
                  </a:lnTo>
                  <a:lnTo>
                    <a:pt x="382" y="665"/>
                  </a:lnTo>
                  <a:lnTo>
                    <a:pt x="381" y="666"/>
                  </a:lnTo>
                  <a:lnTo>
                    <a:pt x="381" y="667"/>
                  </a:lnTo>
                  <a:lnTo>
                    <a:pt x="380" y="667"/>
                  </a:lnTo>
                  <a:lnTo>
                    <a:pt x="379" y="667"/>
                  </a:lnTo>
                  <a:lnTo>
                    <a:pt x="378" y="668"/>
                  </a:lnTo>
                  <a:lnTo>
                    <a:pt x="377" y="668"/>
                  </a:lnTo>
                  <a:lnTo>
                    <a:pt x="372" y="668"/>
                  </a:lnTo>
                  <a:lnTo>
                    <a:pt x="370" y="669"/>
                  </a:lnTo>
                  <a:lnTo>
                    <a:pt x="368" y="669"/>
                  </a:lnTo>
                  <a:lnTo>
                    <a:pt x="367" y="669"/>
                  </a:lnTo>
                  <a:lnTo>
                    <a:pt x="367" y="670"/>
                  </a:lnTo>
                  <a:lnTo>
                    <a:pt x="366" y="670"/>
                  </a:lnTo>
                  <a:lnTo>
                    <a:pt x="365" y="671"/>
                  </a:lnTo>
                  <a:lnTo>
                    <a:pt x="365" y="671"/>
                  </a:lnTo>
                  <a:lnTo>
                    <a:pt x="364" y="673"/>
                  </a:lnTo>
                  <a:lnTo>
                    <a:pt x="363" y="675"/>
                  </a:lnTo>
                  <a:lnTo>
                    <a:pt x="362" y="677"/>
                  </a:lnTo>
                  <a:lnTo>
                    <a:pt x="362" y="677"/>
                  </a:lnTo>
                  <a:lnTo>
                    <a:pt x="362" y="678"/>
                  </a:lnTo>
                  <a:lnTo>
                    <a:pt x="361" y="679"/>
                  </a:lnTo>
                  <a:lnTo>
                    <a:pt x="360" y="679"/>
                  </a:lnTo>
                  <a:lnTo>
                    <a:pt x="359" y="680"/>
                  </a:lnTo>
                  <a:lnTo>
                    <a:pt x="358" y="680"/>
                  </a:lnTo>
                  <a:lnTo>
                    <a:pt x="356" y="681"/>
                  </a:lnTo>
                  <a:lnTo>
                    <a:pt x="354" y="682"/>
                  </a:lnTo>
                  <a:lnTo>
                    <a:pt x="353" y="682"/>
                  </a:lnTo>
                  <a:lnTo>
                    <a:pt x="352" y="682"/>
                  </a:lnTo>
                  <a:lnTo>
                    <a:pt x="351" y="683"/>
                  </a:lnTo>
                  <a:lnTo>
                    <a:pt x="350" y="684"/>
                  </a:lnTo>
                  <a:lnTo>
                    <a:pt x="349" y="684"/>
                  </a:lnTo>
                  <a:lnTo>
                    <a:pt x="346" y="687"/>
                  </a:lnTo>
                  <a:lnTo>
                    <a:pt x="345" y="688"/>
                  </a:lnTo>
                  <a:lnTo>
                    <a:pt x="344" y="689"/>
                  </a:lnTo>
                  <a:lnTo>
                    <a:pt x="343" y="690"/>
                  </a:lnTo>
                  <a:lnTo>
                    <a:pt x="342" y="690"/>
                  </a:lnTo>
                  <a:lnTo>
                    <a:pt x="340" y="690"/>
                  </a:lnTo>
                  <a:lnTo>
                    <a:pt x="339" y="690"/>
                  </a:lnTo>
                  <a:lnTo>
                    <a:pt x="339" y="690"/>
                  </a:lnTo>
                  <a:lnTo>
                    <a:pt x="338" y="690"/>
                  </a:lnTo>
                  <a:lnTo>
                    <a:pt x="337" y="689"/>
                  </a:lnTo>
                  <a:lnTo>
                    <a:pt x="333" y="688"/>
                  </a:lnTo>
                  <a:lnTo>
                    <a:pt x="328" y="685"/>
                  </a:lnTo>
                  <a:lnTo>
                    <a:pt x="324" y="683"/>
                  </a:lnTo>
                  <a:lnTo>
                    <a:pt x="313" y="678"/>
                  </a:lnTo>
                  <a:lnTo>
                    <a:pt x="311" y="677"/>
                  </a:lnTo>
                  <a:lnTo>
                    <a:pt x="309" y="676"/>
                  </a:lnTo>
                  <a:lnTo>
                    <a:pt x="308" y="676"/>
                  </a:lnTo>
                  <a:lnTo>
                    <a:pt x="307" y="675"/>
                  </a:lnTo>
                  <a:lnTo>
                    <a:pt x="302" y="675"/>
                  </a:lnTo>
                  <a:lnTo>
                    <a:pt x="299" y="674"/>
                  </a:lnTo>
                  <a:lnTo>
                    <a:pt x="297" y="674"/>
                  </a:lnTo>
                  <a:lnTo>
                    <a:pt x="291" y="671"/>
                  </a:lnTo>
                  <a:lnTo>
                    <a:pt x="284" y="669"/>
                  </a:lnTo>
                  <a:lnTo>
                    <a:pt x="280" y="668"/>
                  </a:lnTo>
                  <a:lnTo>
                    <a:pt x="279" y="668"/>
                  </a:lnTo>
                  <a:lnTo>
                    <a:pt x="277" y="667"/>
                  </a:lnTo>
                  <a:lnTo>
                    <a:pt x="274" y="667"/>
                  </a:lnTo>
                  <a:lnTo>
                    <a:pt x="269" y="667"/>
                  </a:lnTo>
                  <a:lnTo>
                    <a:pt x="268" y="667"/>
                  </a:lnTo>
                  <a:lnTo>
                    <a:pt x="266" y="667"/>
                  </a:lnTo>
                  <a:lnTo>
                    <a:pt x="260" y="666"/>
                  </a:lnTo>
                  <a:lnTo>
                    <a:pt x="258" y="665"/>
                  </a:lnTo>
                  <a:lnTo>
                    <a:pt x="254" y="665"/>
                  </a:lnTo>
                  <a:lnTo>
                    <a:pt x="253" y="665"/>
                  </a:lnTo>
                  <a:lnTo>
                    <a:pt x="251" y="665"/>
                  </a:lnTo>
                  <a:lnTo>
                    <a:pt x="246" y="666"/>
                  </a:lnTo>
                  <a:lnTo>
                    <a:pt x="244" y="666"/>
                  </a:lnTo>
                  <a:lnTo>
                    <a:pt x="242" y="666"/>
                  </a:lnTo>
                  <a:lnTo>
                    <a:pt x="241" y="666"/>
                  </a:lnTo>
                  <a:lnTo>
                    <a:pt x="240" y="666"/>
                  </a:lnTo>
                  <a:lnTo>
                    <a:pt x="239" y="666"/>
                  </a:lnTo>
                  <a:lnTo>
                    <a:pt x="238" y="665"/>
                  </a:lnTo>
                  <a:lnTo>
                    <a:pt x="235" y="664"/>
                  </a:lnTo>
                  <a:lnTo>
                    <a:pt x="234" y="663"/>
                  </a:lnTo>
                  <a:lnTo>
                    <a:pt x="231" y="663"/>
                  </a:lnTo>
                  <a:lnTo>
                    <a:pt x="227" y="662"/>
                  </a:lnTo>
                  <a:lnTo>
                    <a:pt x="226" y="661"/>
                  </a:lnTo>
                  <a:lnTo>
                    <a:pt x="225" y="661"/>
                  </a:lnTo>
                  <a:lnTo>
                    <a:pt x="224" y="661"/>
                  </a:lnTo>
                  <a:lnTo>
                    <a:pt x="222" y="659"/>
                  </a:lnTo>
                  <a:lnTo>
                    <a:pt x="219" y="656"/>
                  </a:lnTo>
                  <a:lnTo>
                    <a:pt x="218" y="655"/>
                  </a:lnTo>
                  <a:lnTo>
                    <a:pt x="217" y="655"/>
                  </a:lnTo>
                  <a:lnTo>
                    <a:pt x="216" y="653"/>
                  </a:lnTo>
                  <a:lnTo>
                    <a:pt x="215" y="652"/>
                  </a:lnTo>
                  <a:lnTo>
                    <a:pt x="215" y="651"/>
                  </a:lnTo>
                  <a:lnTo>
                    <a:pt x="214" y="650"/>
                  </a:lnTo>
                  <a:lnTo>
                    <a:pt x="213" y="647"/>
                  </a:lnTo>
                  <a:lnTo>
                    <a:pt x="212" y="646"/>
                  </a:lnTo>
                  <a:lnTo>
                    <a:pt x="212" y="645"/>
                  </a:lnTo>
                  <a:lnTo>
                    <a:pt x="211" y="645"/>
                  </a:lnTo>
                  <a:lnTo>
                    <a:pt x="211" y="644"/>
                  </a:lnTo>
                  <a:lnTo>
                    <a:pt x="209" y="642"/>
                  </a:lnTo>
                  <a:lnTo>
                    <a:pt x="208" y="641"/>
                  </a:lnTo>
                  <a:lnTo>
                    <a:pt x="207" y="640"/>
                  </a:lnTo>
                  <a:lnTo>
                    <a:pt x="206" y="639"/>
                  </a:lnTo>
                  <a:lnTo>
                    <a:pt x="205" y="638"/>
                  </a:lnTo>
                  <a:lnTo>
                    <a:pt x="205" y="637"/>
                  </a:lnTo>
                  <a:lnTo>
                    <a:pt x="204" y="636"/>
                  </a:lnTo>
                  <a:lnTo>
                    <a:pt x="204" y="635"/>
                  </a:lnTo>
                  <a:lnTo>
                    <a:pt x="204" y="634"/>
                  </a:lnTo>
                  <a:lnTo>
                    <a:pt x="204" y="634"/>
                  </a:lnTo>
                  <a:lnTo>
                    <a:pt x="205" y="633"/>
                  </a:lnTo>
                  <a:lnTo>
                    <a:pt x="205" y="632"/>
                  </a:lnTo>
                  <a:lnTo>
                    <a:pt x="205" y="631"/>
                  </a:lnTo>
                  <a:lnTo>
                    <a:pt x="206" y="630"/>
                  </a:lnTo>
                  <a:lnTo>
                    <a:pt x="207" y="630"/>
                  </a:lnTo>
                  <a:lnTo>
                    <a:pt x="207" y="629"/>
                  </a:lnTo>
                  <a:lnTo>
                    <a:pt x="209" y="628"/>
                  </a:lnTo>
                  <a:lnTo>
                    <a:pt x="210" y="627"/>
                  </a:lnTo>
                  <a:lnTo>
                    <a:pt x="211" y="626"/>
                  </a:lnTo>
                  <a:lnTo>
                    <a:pt x="215" y="625"/>
                  </a:lnTo>
                  <a:lnTo>
                    <a:pt x="216" y="624"/>
                  </a:lnTo>
                  <a:lnTo>
                    <a:pt x="216" y="624"/>
                  </a:lnTo>
                  <a:lnTo>
                    <a:pt x="217" y="623"/>
                  </a:lnTo>
                  <a:lnTo>
                    <a:pt x="217" y="622"/>
                  </a:lnTo>
                  <a:lnTo>
                    <a:pt x="218" y="622"/>
                  </a:lnTo>
                  <a:lnTo>
                    <a:pt x="218" y="621"/>
                  </a:lnTo>
                  <a:lnTo>
                    <a:pt x="219" y="620"/>
                  </a:lnTo>
                  <a:lnTo>
                    <a:pt x="219" y="618"/>
                  </a:lnTo>
                  <a:lnTo>
                    <a:pt x="219" y="617"/>
                  </a:lnTo>
                  <a:lnTo>
                    <a:pt x="219" y="616"/>
                  </a:lnTo>
                  <a:lnTo>
                    <a:pt x="218" y="615"/>
                  </a:lnTo>
                  <a:lnTo>
                    <a:pt x="218" y="614"/>
                  </a:lnTo>
                  <a:lnTo>
                    <a:pt x="217" y="614"/>
                  </a:lnTo>
                  <a:lnTo>
                    <a:pt x="217" y="613"/>
                  </a:lnTo>
                  <a:lnTo>
                    <a:pt x="216" y="612"/>
                  </a:lnTo>
                  <a:lnTo>
                    <a:pt x="212" y="609"/>
                  </a:lnTo>
                  <a:lnTo>
                    <a:pt x="210" y="608"/>
                  </a:lnTo>
                  <a:lnTo>
                    <a:pt x="209" y="607"/>
                  </a:lnTo>
                  <a:lnTo>
                    <a:pt x="208" y="605"/>
                  </a:lnTo>
                  <a:lnTo>
                    <a:pt x="205" y="601"/>
                  </a:lnTo>
                  <a:lnTo>
                    <a:pt x="203" y="599"/>
                  </a:lnTo>
                  <a:lnTo>
                    <a:pt x="201" y="597"/>
                  </a:lnTo>
                  <a:lnTo>
                    <a:pt x="200" y="595"/>
                  </a:lnTo>
                  <a:lnTo>
                    <a:pt x="198" y="594"/>
                  </a:lnTo>
                  <a:lnTo>
                    <a:pt x="197" y="593"/>
                  </a:lnTo>
                  <a:lnTo>
                    <a:pt x="196" y="592"/>
                  </a:lnTo>
                  <a:lnTo>
                    <a:pt x="195" y="591"/>
                  </a:lnTo>
                  <a:lnTo>
                    <a:pt x="194" y="591"/>
                  </a:lnTo>
                  <a:lnTo>
                    <a:pt x="193" y="590"/>
                  </a:lnTo>
                  <a:lnTo>
                    <a:pt x="190" y="589"/>
                  </a:lnTo>
                  <a:lnTo>
                    <a:pt x="186" y="588"/>
                  </a:lnTo>
                  <a:lnTo>
                    <a:pt x="184" y="587"/>
                  </a:lnTo>
                  <a:lnTo>
                    <a:pt x="182" y="586"/>
                  </a:lnTo>
                  <a:lnTo>
                    <a:pt x="180" y="585"/>
                  </a:lnTo>
                  <a:lnTo>
                    <a:pt x="178" y="584"/>
                  </a:lnTo>
                  <a:lnTo>
                    <a:pt x="177" y="584"/>
                  </a:lnTo>
                  <a:lnTo>
                    <a:pt x="172" y="580"/>
                  </a:lnTo>
                  <a:lnTo>
                    <a:pt x="171" y="579"/>
                  </a:lnTo>
                  <a:lnTo>
                    <a:pt x="170" y="578"/>
                  </a:lnTo>
                  <a:lnTo>
                    <a:pt x="168" y="577"/>
                  </a:lnTo>
                  <a:lnTo>
                    <a:pt x="167" y="575"/>
                  </a:lnTo>
                  <a:lnTo>
                    <a:pt x="165" y="573"/>
                  </a:lnTo>
                  <a:lnTo>
                    <a:pt x="159" y="566"/>
                  </a:lnTo>
                  <a:lnTo>
                    <a:pt x="156" y="564"/>
                  </a:lnTo>
                  <a:lnTo>
                    <a:pt x="154" y="562"/>
                  </a:lnTo>
                  <a:lnTo>
                    <a:pt x="152" y="560"/>
                  </a:lnTo>
                  <a:lnTo>
                    <a:pt x="150" y="559"/>
                  </a:lnTo>
                  <a:lnTo>
                    <a:pt x="148" y="557"/>
                  </a:lnTo>
                  <a:lnTo>
                    <a:pt x="146" y="555"/>
                  </a:lnTo>
                  <a:lnTo>
                    <a:pt x="144" y="554"/>
                  </a:lnTo>
                  <a:lnTo>
                    <a:pt x="142" y="553"/>
                  </a:lnTo>
                  <a:lnTo>
                    <a:pt x="140" y="552"/>
                  </a:lnTo>
                  <a:lnTo>
                    <a:pt x="138" y="551"/>
                  </a:lnTo>
                  <a:lnTo>
                    <a:pt x="136" y="550"/>
                  </a:lnTo>
                  <a:lnTo>
                    <a:pt x="134" y="549"/>
                  </a:lnTo>
                  <a:lnTo>
                    <a:pt x="125" y="547"/>
                  </a:lnTo>
                  <a:lnTo>
                    <a:pt x="123" y="546"/>
                  </a:lnTo>
                  <a:lnTo>
                    <a:pt x="121" y="545"/>
                  </a:lnTo>
                  <a:lnTo>
                    <a:pt x="120" y="545"/>
                  </a:lnTo>
                  <a:lnTo>
                    <a:pt x="118" y="544"/>
                  </a:lnTo>
                  <a:lnTo>
                    <a:pt x="117" y="543"/>
                  </a:lnTo>
                  <a:lnTo>
                    <a:pt x="117" y="543"/>
                  </a:lnTo>
                  <a:lnTo>
                    <a:pt x="116" y="542"/>
                  </a:lnTo>
                  <a:lnTo>
                    <a:pt x="115" y="541"/>
                  </a:lnTo>
                  <a:lnTo>
                    <a:pt x="115" y="539"/>
                  </a:lnTo>
                  <a:lnTo>
                    <a:pt x="114" y="537"/>
                  </a:lnTo>
                  <a:lnTo>
                    <a:pt x="114" y="536"/>
                  </a:lnTo>
                  <a:lnTo>
                    <a:pt x="113" y="532"/>
                  </a:lnTo>
                  <a:lnTo>
                    <a:pt x="113" y="530"/>
                  </a:lnTo>
                  <a:lnTo>
                    <a:pt x="113" y="529"/>
                  </a:lnTo>
                  <a:lnTo>
                    <a:pt x="112" y="527"/>
                  </a:lnTo>
                  <a:lnTo>
                    <a:pt x="111" y="524"/>
                  </a:lnTo>
                  <a:lnTo>
                    <a:pt x="108" y="518"/>
                  </a:lnTo>
                  <a:lnTo>
                    <a:pt x="107" y="516"/>
                  </a:lnTo>
                  <a:lnTo>
                    <a:pt x="107" y="514"/>
                  </a:lnTo>
                  <a:lnTo>
                    <a:pt x="105" y="512"/>
                  </a:lnTo>
                  <a:lnTo>
                    <a:pt x="105" y="511"/>
                  </a:lnTo>
                  <a:lnTo>
                    <a:pt x="104" y="511"/>
                  </a:lnTo>
                  <a:lnTo>
                    <a:pt x="103" y="510"/>
                  </a:lnTo>
                  <a:lnTo>
                    <a:pt x="103" y="509"/>
                  </a:lnTo>
                  <a:lnTo>
                    <a:pt x="99" y="507"/>
                  </a:lnTo>
                  <a:lnTo>
                    <a:pt x="98" y="506"/>
                  </a:lnTo>
                  <a:lnTo>
                    <a:pt x="97" y="505"/>
                  </a:lnTo>
                  <a:lnTo>
                    <a:pt x="97" y="504"/>
                  </a:lnTo>
                  <a:lnTo>
                    <a:pt x="96" y="504"/>
                  </a:lnTo>
                  <a:lnTo>
                    <a:pt x="95" y="503"/>
                  </a:lnTo>
                  <a:lnTo>
                    <a:pt x="95" y="501"/>
                  </a:lnTo>
                  <a:lnTo>
                    <a:pt x="94" y="500"/>
                  </a:lnTo>
                  <a:lnTo>
                    <a:pt x="93" y="498"/>
                  </a:lnTo>
                  <a:lnTo>
                    <a:pt x="92" y="496"/>
                  </a:lnTo>
                  <a:lnTo>
                    <a:pt x="90" y="490"/>
                  </a:lnTo>
                  <a:lnTo>
                    <a:pt x="88" y="485"/>
                  </a:lnTo>
                  <a:lnTo>
                    <a:pt x="87" y="482"/>
                  </a:lnTo>
                  <a:lnTo>
                    <a:pt x="86" y="480"/>
                  </a:lnTo>
                  <a:lnTo>
                    <a:pt x="85" y="479"/>
                  </a:lnTo>
                  <a:lnTo>
                    <a:pt x="84" y="477"/>
                  </a:lnTo>
                  <a:lnTo>
                    <a:pt x="83" y="476"/>
                  </a:lnTo>
                  <a:lnTo>
                    <a:pt x="82" y="475"/>
                  </a:lnTo>
                  <a:lnTo>
                    <a:pt x="82" y="475"/>
                  </a:lnTo>
                  <a:lnTo>
                    <a:pt x="81" y="475"/>
                  </a:lnTo>
                  <a:lnTo>
                    <a:pt x="80" y="474"/>
                  </a:lnTo>
                  <a:lnTo>
                    <a:pt x="79" y="474"/>
                  </a:lnTo>
                  <a:lnTo>
                    <a:pt x="75" y="475"/>
                  </a:lnTo>
                  <a:lnTo>
                    <a:pt x="72" y="475"/>
                  </a:lnTo>
                  <a:lnTo>
                    <a:pt x="70" y="475"/>
                  </a:lnTo>
                  <a:lnTo>
                    <a:pt x="66" y="475"/>
                  </a:lnTo>
                  <a:lnTo>
                    <a:pt x="65" y="475"/>
                  </a:lnTo>
                  <a:lnTo>
                    <a:pt x="63" y="475"/>
                  </a:lnTo>
                  <a:lnTo>
                    <a:pt x="61" y="474"/>
                  </a:lnTo>
                  <a:lnTo>
                    <a:pt x="60" y="474"/>
                  </a:lnTo>
                  <a:lnTo>
                    <a:pt x="58" y="473"/>
                  </a:lnTo>
                  <a:lnTo>
                    <a:pt x="58" y="473"/>
                  </a:lnTo>
                  <a:lnTo>
                    <a:pt x="57" y="472"/>
                  </a:lnTo>
                  <a:lnTo>
                    <a:pt x="56" y="471"/>
                  </a:lnTo>
                  <a:lnTo>
                    <a:pt x="55" y="470"/>
                  </a:lnTo>
                  <a:lnTo>
                    <a:pt x="51" y="466"/>
                  </a:lnTo>
                  <a:lnTo>
                    <a:pt x="50" y="465"/>
                  </a:lnTo>
                  <a:lnTo>
                    <a:pt x="49" y="463"/>
                  </a:lnTo>
                  <a:lnTo>
                    <a:pt x="47" y="461"/>
                  </a:lnTo>
                  <a:lnTo>
                    <a:pt x="46" y="458"/>
                  </a:lnTo>
                  <a:lnTo>
                    <a:pt x="43" y="453"/>
                  </a:lnTo>
                  <a:lnTo>
                    <a:pt x="42" y="450"/>
                  </a:lnTo>
                  <a:lnTo>
                    <a:pt x="40" y="444"/>
                  </a:lnTo>
                  <a:lnTo>
                    <a:pt x="37" y="439"/>
                  </a:lnTo>
                  <a:lnTo>
                    <a:pt x="36" y="435"/>
                  </a:lnTo>
                  <a:lnTo>
                    <a:pt x="35" y="434"/>
                  </a:lnTo>
                  <a:lnTo>
                    <a:pt x="35" y="433"/>
                  </a:lnTo>
                  <a:lnTo>
                    <a:pt x="34" y="433"/>
                  </a:lnTo>
                  <a:lnTo>
                    <a:pt x="34" y="433"/>
                  </a:lnTo>
                  <a:lnTo>
                    <a:pt x="34" y="432"/>
                  </a:lnTo>
                  <a:lnTo>
                    <a:pt x="33" y="432"/>
                  </a:lnTo>
                  <a:lnTo>
                    <a:pt x="32" y="432"/>
                  </a:lnTo>
                  <a:lnTo>
                    <a:pt x="29" y="432"/>
                  </a:lnTo>
                  <a:lnTo>
                    <a:pt x="28" y="432"/>
                  </a:lnTo>
                  <a:lnTo>
                    <a:pt x="27" y="432"/>
                  </a:lnTo>
                  <a:lnTo>
                    <a:pt x="26" y="431"/>
                  </a:lnTo>
                  <a:lnTo>
                    <a:pt x="25" y="430"/>
                  </a:lnTo>
                  <a:lnTo>
                    <a:pt x="24" y="429"/>
                  </a:lnTo>
                  <a:lnTo>
                    <a:pt x="23" y="427"/>
                  </a:lnTo>
                  <a:lnTo>
                    <a:pt x="21" y="424"/>
                  </a:lnTo>
                  <a:lnTo>
                    <a:pt x="20" y="423"/>
                  </a:lnTo>
                  <a:lnTo>
                    <a:pt x="19" y="422"/>
                  </a:lnTo>
                  <a:lnTo>
                    <a:pt x="18" y="421"/>
                  </a:lnTo>
                  <a:lnTo>
                    <a:pt x="17" y="420"/>
                  </a:lnTo>
                  <a:lnTo>
                    <a:pt x="16" y="419"/>
                  </a:lnTo>
                  <a:lnTo>
                    <a:pt x="15" y="419"/>
                  </a:lnTo>
                  <a:lnTo>
                    <a:pt x="14" y="418"/>
                  </a:lnTo>
                  <a:lnTo>
                    <a:pt x="13" y="418"/>
                  </a:lnTo>
                  <a:lnTo>
                    <a:pt x="12" y="418"/>
                  </a:lnTo>
                  <a:lnTo>
                    <a:pt x="10" y="417"/>
                  </a:lnTo>
                  <a:lnTo>
                    <a:pt x="8" y="417"/>
                  </a:lnTo>
                  <a:lnTo>
                    <a:pt x="6" y="417"/>
                  </a:lnTo>
                  <a:lnTo>
                    <a:pt x="5" y="417"/>
                  </a:lnTo>
                  <a:lnTo>
                    <a:pt x="4" y="417"/>
                  </a:lnTo>
                  <a:lnTo>
                    <a:pt x="4" y="417"/>
                  </a:lnTo>
                  <a:lnTo>
                    <a:pt x="4" y="415"/>
                  </a:lnTo>
                  <a:lnTo>
                    <a:pt x="2" y="410"/>
                  </a:lnTo>
                  <a:lnTo>
                    <a:pt x="1" y="409"/>
                  </a:lnTo>
                  <a:lnTo>
                    <a:pt x="1" y="407"/>
                  </a:lnTo>
                  <a:lnTo>
                    <a:pt x="1" y="406"/>
                  </a:lnTo>
                  <a:lnTo>
                    <a:pt x="1" y="405"/>
                  </a:lnTo>
                  <a:lnTo>
                    <a:pt x="0" y="403"/>
                  </a:lnTo>
                  <a:lnTo>
                    <a:pt x="0" y="401"/>
                  </a:lnTo>
                  <a:lnTo>
                    <a:pt x="0" y="399"/>
                  </a:lnTo>
                  <a:lnTo>
                    <a:pt x="0" y="397"/>
                  </a:lnTo>
                  <a:lnTo>
                    <a:pt x="1" y="395"/>
                  </a:lnTo>
                  <a:lnTo>
                    <a:pt x="1" y="393"/>
                  </a:lnTo>
                  <a:lnTo>
                    <a:pt x="2" y="389"/>
                  </a:lnTo>
                  <a:lnTo>
                    <a:pt x="2" y="387"/>
                  </a:lnTo>
                  <a:lnTo>
                    <a:pt x="3" y="384"/>
                  </a:lnTo>
                  <a:lnTo>
                    <a:pt x="3" y="383"/>
                  </a:lnTo>
                  <a:lnTo>
                    <a:pt x="4" y="381"/>
                  </a:lnTo>
                  <a:lnTo>
                    <a:pt x="5" y="379"/>
                  </a:lnTo>
                  <a:lnTo>
                    <a:pt x="6" y="376"/>
                  </a:lnTo>
                  <a:lnTo>
                    <a:pt x="8" y="373"/>
                  </a:lnTo>
                  <a:lnTo>
                    <a:pt x="9" y="371"/>
                  </a:lnTo>
                  <a:lnTo>
                    <a:pt x="10" y="370"/>
                  </a:lnTo>
                  <a:lnTo>
                    <a:pt x="11" y="369"/>
                  </a:lnTo>
                  <a:lnTo>
                    <a:pt x="12" y="368"/>
                  </a:lnTo>
                  <a:lnTo>
                    <a:pt x="13" y="367"/>
                  </a:lnTo>
                  <a:lnTo>
                    <a:pt x="14" y="367"/>
                  </a:lnTo>
                  <a:lnTo>
                    <a:pt x="15" y="366"/>
                  </a:lnTo>
                  <a:lnTo>
                    <a:pt x="16" y="366"/>
                  </a:lnTo>
                  <a:lnTo>
                    <a:pt x="19" y="364"/>
                  </a:lnTo>
                  <a:lnTo>
                    <a:pt x="20" y="364"/>
                  </a:lnTo>
                  <a:lnTo>
                    <a:pt x="21" y="363"/>
                  </a:lnTo>
                  <a:lnTo>
                    <a:pt x="23" y="362"/>
                  </a:lnTo>
                  <a:lnTo>
                    <a:pt x="23" y="361"/>
                  </a:lnTo>
                  <a:lnTo>
                    <a:pt x="24" y="360"/>
                  </a:lnTo>
                  <a:lnTo>
                    <a:pt x="25" y="359"/>
                  </a:lnTo>
                  <a:lnTo>
                    <a:pt x="25" y="359"/>
                  </a:lnTo>
                  <a:lnTo>
                    <a:pt x="26" y="358"/>
                  </a:lnTo>
                  <a:lnTo>
                    <a:pt x="26" y="357"/>
                  </a:lnTo>
                  <a:lnTo>
                    <a:pt x="26" y="356"/>
                  </a:lnTo>
                  <a:lnTo>
                    <a:pt x="27" y="355"/>
                  </a:lnTo>
                  <a:lnTo>
                    <a:pt x="27" y="353"/>
                  </a:lnTo>
                  <a:lnTo>
                    <a:pt x="27" y="351"/>
                  </a:lnTo>
                  <a:lnTo>
                    <a:pt x="27" y="349"/>
                  </a:lnTo>
                  <a:lnTo>
                    <a:pt x="27" y="347"/>
                  </a:lnTo>
                  <a:lnTo>
                    <a:pt x="25" y="341"/>
                  </a:lnTo>
                  <a:lnTo>
                    <a:pt x="25" y="340"/>
                  </a:lnTo>
                  <a:lnTo>
                    <a:pt x="24" y="338"/>
                  </a:lnTo>
                  <a:lnTo>
                    <a:pt x="23" y="334"/>
                  </a:lnTo>
                  <a:lnTo>
                    <a:pt x="22" y="333"/>
                  </a:lnTo>
                  <a:lnTo>
                    <a:pt x="22" y="331"/>
                  </a:lnTo>
                  <a:lnTo>
                    <a:pt x="22" y="330"/>
                  </a:lnTo>
                  <a:lnTo>
                    <a:pt x="22" y="329"/>
                  </a:lnTo>
                  <a:lnTo>
                    <a:pt x="22" y="327"/>
                  </a:lnTo>
                  <a:lnTo>
                    <a:pt x="23" y="324"/>
                  </a:lnTo>
                  <a:lnTo>
                    <a:pt x="23" y="322"/>
                  </a:lnTo>
                  <a:lnTo>
                    <a:pt x="24" y="320"/>
                  </a:lnTo>
                  <a:lnTo>
                    <a:pt x="24" y="314"/>
                  </a:lnTo>
                  <a:lnTo>
                    <a:pt x="24" y="312"/>
                  </a:lnTo>
                  <a:lnTo>
                    <a:pt x="25" y="309"/>
                  </a:lnTo>
                  <a:lnTo>
                    <a:pt x="26" y="304"/>
                  </a:lnTo>
                  <a:lnTo>
                    <a:pt x="26" y="303"/>
                  </a:lnTo>
                  <a:lnTo>
                    <a:pt x="26" y="302"/>
                  </a:lnTo>
                  <a:lnTo>
                    <a:pt x="27" y="302"/>
                  </a:lnTo>
                  <a:lnTo>
                    <a:pt x="27" y="302"/>
                  </a:lnTo>
                  <a:lnTo>
                    <a:pt x="28" y="302"/>
                  </a:lnTo>
                  <a:lnTo>
                    <a:pt x="29" y="302"/>
                  </a:lnTo>
                  <a:lnTo>
                    <a:pt x="30" y="302"/>
                  </a:lnTo>
                  <a:lnTo>
                    <a:pt x="35" y="303"/>
                  </a:lnTo>
                  <a:lnTo>
                    <a:pt x="37" y="303"/>
                  </a:lnTo>
                  <a:lnTo>
                    <a:pt x="38" y="303"/>
                  </a:lnTo>
                  <a:lnTo>
                    <a:pt x="39" y="303"/>
                  </a:lnTo>
                  <a:lnTo>
                    <a:pt x="40" y="303"/>
                  </a:lnTo>
                  <a:lnTo>
                    <a:pt x="41" y="303"/>
                  </a:lnTo>
                  <a:lnTo>
                    <a:pt x="42" y="302"/>
                  </a:lnTo>
                  <a:lnTo>
                    <a:pt x="44" y="302"/>
                  </a:lnTo>
                  <a:lnTo>
                    <a:pt x="45" y="301"/>
                  </a:lnTo>
                  <a:lnTo>
                    <a:pt x="46" y="301"/>
                  </a:lnTo>
                  <a:lnTo>
                    <a:pt x="48" y="300"/>
                  </a:lnTo>
                  <a:lnTo>
                    <a:pt x="50" y="298"/>
                  </a:lnTo>
                  <a:lnTo>
                    <a:pt x="54" y="295"/>
                  </a:lnTo>
                  <a:lnTo>
                    <a:pt x="55" y="294"/>
                  </a:lnTo>
                  <a:lnTo>
                    <a:pt x="57" y="293"/>
                  </a:lnTo>
                  <a:lnTo>
                    <a:pt x="59" y="292"/>
                  </a:lnTo>
                  <a:lnTo>
                    <a:pt x="63" y="290"/>
                  </a:lnTo>
                  <a:lnTo>
                    <a:pt x="64" y="290"/>
                  </a:lnTo>
                  <a:lnTo>
                    <a:pt x="65" y="290"/>
                  </a:lnTo>
                  <a:lnTo>
                    <a:pt x="65" y="289"/>
                  </a:lnTo>
                  <a:lnTo>
                    <a:pt x="66" y="288"/>
                  </a:lnTo>
                  <a:lnTo>
                    <a:pt x="66" y="288"/>
                  </a:lnTo>
                  <a:lnTo>
                    <a:pt x="67" y="284"/>
                  </a:lnTo>
                  <a:lnTo>
                    <a:pt x="69" y="279"/>
                  </a:lnTo>
                  <a:lnTo>
                    <a:pt x="69" y="277"/>
                  </a:lnTo>
                  <a:lnTo>
                    <a:pt x="70" y="276"/>
                  </a:lnTo>
                  <a:lnTo>
                    <a:pt x="71" y="275"/>
                  </a:lnTo>
                  <a:lnTo>
                    <a:pt x="72" y="273"/>
                  </a:lnTo>
                  <a:lnTo>
                    <a:pt x="73" y="272"/>
                  </a:lnTo>
                  <a:lnTo>
                    <a:pt x="75" y="270"/>
                  </a:lnTo>
                  <a:lnTo>
                    <a:pt x="75" y="269"/>
                  </a:lnTo>
                  <a:lnTo>
                    <a:pt x="76" y="269"/>
                  </a:lnTo>
                  <a:lnTo>
                    <a:pt x="76" y="268"/>
                  </a:lnTo>
                  <a:lnTo>
                    <a:pt x="76" y="267"/>
                  </a:lnTo>
                  <a:lnTo>
                    <a:pt x="76" y="266"/>
                  </a:lnTo>
                  <a:lnTo>
                    <a:pt x="76" y="265"/>
                  </a:lnTo>
                  <a:lnTo>
                    <a:pt x="76" y="264"/>
                  </a:lnTo>
                  <a:lnTo>
                    <a:pt x="76" y="262"/>
                  </a:lnTo>
                  <a:lnTo>
                    <a:pt x="75" y="261"/>
                  </a:lnTo>
                  <a:lnTo>
                    <a:pt x="75" y="260"/>
                  </a:lnTo>
                  <a:lnTo>
                    <a:pt x="74" y="259"/>
                  </a:lnTo>
                  <a:lnTo>
                    <a:pt x="72" y="256"/>
                  </a:lnTo>
                  <a:lnTo>
                    <a:pt x="71" y="255"/>
                  </a:lnTo>
                  <a:lnTo>
                    <a:pt x="70" y="253"/>
                  </a:lnTo>
                  <a:lnTo>
                    <a:pt x="69" y="251"/>
                  </a:lnTo>
                  <a:lnTo>
                    <a:pt x="69" y="250"/>
                  </a:lnTo>
                  <a:lnTo>
                    <a:pt x="69" y="249"/>
                  </a:lnTo>
                  <a:lnTo>
                    <a:pt x="69" y="248"/>
                  </a:lnTo>
                  <a:lnTo>
                    <a:pt x="69" y="247"/>
                  </a:lnTo>
                  <a:lnTo>
                    <a:pt x="69" y="246"/>
                  </a:lnTo>
                  <a:lnTo>
                    <a:pt x="70" y="245"/>
                  </a:lnTo>
                  <a:lnTo>
                    <a:pt x="70" y="244"/>
                  </a:lnTo>
                  <a:lnTo>
                    <a:pt x="71" y="243"/>
                  </a:lnTo>
                  <a:lnTo>
                    <a:pt x="72" y="242"/>
                  </a:lnTo>
                  <a:lnTo>
                    <a:pt x="74" y="241"/>
                  </a:lnTo>
                  <a:lnTo>
                    <a:pt x="75" y="238"/>
                  </a:lnTo>
                  <a:lnTo>
                    <a:pt x="76" y="238"/>
                  </a:lnTo>
                  <a:lnTo>
                    <a:pt x="77" y="237"/>
                  </a:lnTo>
                  <a:lnTo>
                    <a:pt x="79" y="236"/>
                  </a:lnTo>
                  <a:lnTo>
                    <a:pt x="79" y="236"/>
                  </a:lnTo>
                  <a:lnTo>
                    <a:pt x="80" y="236"/>
                  </a:lnTo>
                  <a:lnTo>
                    <a:pt x="80" y="235"/>
                  </a:lnTo>
                  <a:lnTo>
                    <a:pt x="81" y="235"/>
                  </a:lnTo>
                  <a:lnTo>
                    <a:pt x="81" y="234"/>
                  </a:lnTo>
                  <a:lnTo>
                    <a:pt x="82" y="232"/>
                  </a:lnTo>
                  <a:lnTo>
                    <a:pt x="82" y="231"/>
                  </a:lnTo>
                  <a:lnTo>
                    <a:pt x="82" y="231"/>
                  </a:lnTo>
                  <a:lnTo>
                    <a:pt x="82" y="230"/>
                  </a:lnTo>
                  <a:lnTo>
                    <a:pt x="82" y="230"/>
                  </a:lnTo>
                  <a:lnTo>
                    <a:pt x="81" y="229"/>
                  </a:lnTo>
                  <a:lnTo>
                    <a:pt x="81" y="229"/>
                  </a:lnTo>
                  <a:lnTo>
                    <a:pt x="79" y="227"/>
                  </a:lnTo>
                  <a:lnTo>
                    <a:pt x="78" y="226"/>
                  </a:lnTo>
                  <a:lnTo>
                    <a:pt x="77" y="225"/>
                  </a:lnTo>
                  <a:lnTo>
                    <a:pt x="76" y="225"/>
                  </a:lnTo>
                  <a:lnTo>
                    <a:pt x="76" y="224"/>
                  </a:lnTo>
                  <a:lnTo>
                    <a:pt x="76" y="223"/>
                  </a:lnTo>
                  <a:lnTo>
                    <a:pt x="75" y="222"/>
                  </a:lnTo>
                  <a:lnTo>
                    <a:pt x="75" y="221"/>
                  </a:lnTo>
                  <a:lnTo>
                    <a:pt x="75" y="221"/>
                  </a:lnTo>
                  <a:lnTo>
                    <a:pt x="75" y="220"/>
                  </a:lnTo>
                  <a:lnTo>
                    <a:pt x="75" y="219"/>
                  </a:lnTo>
                  <a:lnTo>
                    <a:pt x="75" y="218"/>
                  </a:lnTo>
                  <a:lnTo>
                    <a:pt x="75" y="218"/>
                  </a:lnTo>
                  <a:lnTo>
                    <a:pt x="75" y="217"/>
                  </a:lnTo>
                  <a:lnTo>
                    <a:pt x="75" y="217"/>
                  </a:lnTo>
                  <a:lnTo>
                    <a:pt x="76" y="216"/>
                  </a:lnTo>
                  <a:lnTo>
                    <a:pt x="76" y="216"/>
                  </a:lnTo>
                  <a:lnTo>
                    <a:pt x="77" y="216"/>
                  </a:lnTo>
                  <a:lnTo>
                    <a:pt x="80" y="214"/>
                  </a:lnTo>
                  <a:lnTo>
                    <a:pt x="81" y="213"/>
                  </a:lnTo>
                  <a:lnTo>
                    <a:pt x="81" y="213"/>
                  </a:lnTo>
                  <a:lnTo>
                    <a:pt x="82" y="212"/>
                  </a:lnTo>
                  <a:lnTo>
                    <a:pt x="82" y="212"/>
                  </a:lnTo>
                  <a:lnTo>
                    <a:pt x="83" y="211"/>
                  </a:lnTo>
                  <a:lnTo>
                    <a:pt x="83" y="210"/>
                  </a:lnTo>
                  <a:lnTo>
                    <a:pt x="83" y="209"/>
                  </a:lnTo>
                  <a:lnTo>
                    <a:pt x="84" y="209"/>
                  </a:lnTo>
                  <a:lnTo>
                    <a:pt x="84" y="208"/>
                  </a:lnTo>
                  <a:lnTo>
                    <a:pt x="84" y="207"/>
                  </a:lnTo>
                  <a:lnTo>
                    <a:pt x="84" y="206"/>
                  </a:lnTo>
                  <a:lnTo>
                    <a:pt x="83" y="204"/>
                  </a:lnTo>
                  <a:lnTo>
                    <a:pt x="83" y="202"/>
                  </a:lnTo>
                  <a:lnTo>
                    <a:pt x="83" y="201"/>
                  </a:lnTo>
                  <a:lnTo>
                    <a:pt x="83" y="200"/>
                  </a:lnTo>
                  <a:lnTo>
                    <a:pt x="84" y="199"/>
                  </a:lnTo>
                  <a:lnTo>
                    <a:pt x="84" y="197"/>
                  </a:lnTo>
                  <a:lnTo>
                    <a:pt x="84" y="196"/>
                  </a:lnTo>
                  <a:lnTo>
                    <a:pt x="85" y="195"/>
                  </a:lnTo>
                  <a:lnTo>
                    <a:pt x="86" y="194"/>
                  </a:lnTo>
                  <a:lnTo>
                    <a:pt x="88" y="192"/>
                  </a:lnTo>
                  <a:lnTo>
                    <a:pt x="89" y="191"/>
                  </a:lnTo>
                  <a:lnTo>
                    <a:pt x="91" y="189"/>
                  </a:lnTo>
                  <a:lnTo>
                    <a:pt x="94" y="187"/>
                  </a:lnTo>
                  <a:lnTo>
                    <a:pt x="98" y="184"/>
                  </a:lnTo>
                  <a:lnTo>
                    <a:pt x="99" y="183"/>
                  </a:lnTo>
                  <a:lnTo>
                    <a:pt x="100" y="183"/>
                  </a:lnTo>
                  <a:lnTo>
                    <a:pt x="100" y="181"/>
                  </a:lnTo>
                  <a:lnTo>
                    <a:pt x="101" y="180"/>
                  </a:lnTo>
                  <a:lnTo>
                    <a:pt x="102" y="178"/>
                  </a:lnTo>
                  <a:lnTo>
                    <a:pt x="103" y="174"/>
                  </a:lnTo>
                  <a:lnTo>
                    <a:pt x="104" y="172"/>
                  </a:lnTo>
                  <a:lnTo>
                    <a:pt x="105" y="170"/>
                  </a:lnTo>
                  <a:lnTo>
                    <a:pt x="107" y="167"/>
                  </a:lnTo>
                  <a:lnTo>
                    <a:pt x="108" y="166"/>
                  </a:lnTo>
                  <a:lnTo>
                    <a:pt x="108" y="165"/>
                  </a:lnTo>
                  <a:lnTo>
                    <a:pt x="109" y="163"/>
                  </a:lnTo>
                  <a:lnTo>
                    <a:pt x="109" y="160"/>
                  </a:lnTo>
                  <a:lnTo>
                    <a:pt x="110" y="159"/>
                  </a:lnTo>
                  <a:lnTo>
                    <a:pt x="110" y="158"/>
                  </a:lnTo>
                  <a:lnTo>
                    <a:pt x="110" y="156"/>
                  </a:lnTo>
                  <a:lnTo>
                    <a:pt x="109" y="155"/>
                  </a:lnTo>
                  <a:lnTo>
                    <a:pt x="109" y="154"/>
                  </a:lnTo>
                  <a:lnTo>
                    <a:pt x="108" y="154"/>
                  </a:lnTo>
                  <a:lnTo>
                    <a:pt x="106" y="151"/>
                  </a:lnTo>
                  <a:lnTo>
                    <a:pt x="105" y="150"/>
                  </a:lnTo>
                  <a:lnTo>
                    <a:pt x="104" y="148"/>
                  </a:lnTo>
                  <a:lnTo>
                    <a:pt x="102" y="144"/>
                  </a:lnTo>
                  <a:lnTo>
                    <a:pt x="101" y="142"/>
                  </a:lnTo>
                  <a:lnTo>
                    <a:pt x="101" y="140"/>
                  </a:lnTo>
                  <a:lnTo>
                    <a:pt x="100" y="137"/>
                  </a:lnTo>
                  <a:lnTo>
                    <a:pt x="100" y="135"/>
                  </a:lnTo>
                  <a:lnTo>
                    <a:pt x="100" y="133"/>
                  </a:lnTo>
                  <a:lnTo>
                    <a:pt x="100" y="131"/>
                  </a:lnTo>
                  <a:lnTo>
                    <a:pt x="101" y="127"/>
                  </a:lnTo>
                  <a:lnTo>
                    <a:pt x="101" y="125"/>
                  </a:lnTo>
                  <a:lnTo>
                    <a:pt x="101" y="124"/>
                  </a:lnTo>
                  <a:lnTo>
                    <a:pt x="102" y="122"/>
                  </a:lnTo>
                  <a:lnTo>
                    <a:pt x="103" y="120"/>
                  </a:lnTo>
                  <a:lnTo>
                    <a:pt x="104" y="119"/>
                  </a:lnTo>
                  <a:lnTo>
                    <a:pt x="107" y="114"/>
                  </a:lnTo>
                  <a:lnTo>
                    <a:pt x="108" y="113"/>
                  </a:lnTo>
                  <a:lnTo>
                    <a:pt x="108" y="112"/>
                  </a:lnTo>
                  <a:lnTo>
                    <a:pt x="108" y="112"/>
                  </a:lnTo>
                  <a:lnTo>
                    <a:pt x="107" y="111"/>
                  </a:lnTo>
                  <a:lnTo>
                    <a:pt x="107" y="109"/>
                  </a:lnTo>
                  <a:lnTo>
                    <a:pt x="106" y="108"/>
                  </a:lnTo>
                  <a:lnTo>
                    <a:pt x="105" y="105"/>
                  </a:lnTo>
                  <a:lnTo>
                    <a:pt x="104" y="102"/>
                  </a:lnTo>
                  <a:lnTo>
                    <a:pt x="103" y="100"/>
                  </a:lnTo>
                  <a:lnTo>
                    <a:pt x="103" y="99"/>
                  </a:lnTo>
                  <a:lnTo>
                    <a:pt x="102" y="96"/>
                  </a:lnTo>
                  <a:lnTo>
                    <a:pt x="102" y="94"/>
                  </a:lnTo>
                  <a:lnTo>
                    <a:pt x="102" y="88"/>
                  </a:lnTo>
                  <a:lnTo>
                    <a:pt x="101" y="87"/>
                  </a:lnTo>
                  <a:lnTo>
                    <a:pt x="101" y="85"/>
                  </a:lnTo>
                  <a:lnTo>
                    <a:pt x="101" y="83"/>
                  </a:lnTo>
                  <a:lnTo>
                    <a:pt x="100" y="82"/>
                  </a:lnTo>
                  <a:lnTo>
                    <a:pt x="100" y="81"/>
                  </a:lnTo>
                  <a:lnTo>
                    <a:pt x="100" y="81"/>
                  </a:lnTo>
                  <a:lnTo>
                    <a:pt x="98" y="79"/>
                  </a:lnTo>
                  <a:lnTo>
                    <a:pt x="97" y="78"/>
                  </a:lnTo>
                  <a:lnTo>
                    <a:pt x="97" y="77"/>
                  </a:lnTo>
                  <a:lnTo>
                    <a:pt x="97" y="76"/>
                  </a:lnTo>
                  <a:lnTo>
                    <a:pt x="97" y="76"/>
                  </a:lnTo>
                  <a:lnTo>
                    <a:pt x="97" y="75"/>
                  </a:lnTo>
                  <a:lnTo>
                    <a:pt x="97" y="74"/>
                  </a:lnTo>
                  <a:lnTo>
                    <a:pt x="97" y="74"/>
                  </a:lnTo>
                  <a:lnTo>
                    <a:pt x="97" y="72"/>
                  </a:lnTo>
                  <a:lnTo>
                    <a:pt x="99" y="66"/>
                  </a:lnTo>
                  <a:lnTo>
                    <a:pt x="99" y="65"/>
                  </a:lnTo>
                  <a:lnTo>
                    <a:pt x="100" y="64"/>
                  </a:lnTo>
                  <a:lnTo>
                    <a:pt x="100" y="63"/>
                  </a:lnTo>
                  <a:lnTo>
                    <a:pt x="101" y="62"/>
                  </a:lnTo>
                  <a:lnTo>
                    <a:pt x="101" y="61"/>
                  </a:lnTo>
                  <a:lnTo>
                    <a:pt x="102" y="61"/>
                  </a:lnTo>
                  <a:lnTo>
                    <a:pt x="102" y="61"/>
                  </a:lnTo>
                  <a:lnTo>
                    <a:pt x="103" y="61"/>
                  </a:lnTo>
                  <a:lnTo>
                    <a:pt x="103" y="61"/>
                  </a:lnTo>
                  <a:lnTo>
                    <a:pt x="104" y="61"/>
                  </a:lnTo>
                  <a:lnTo>
                    <a:pt x="104" y="62"/>
                  </a:lnTo>
                  <a:lnTo>
                    <a:pt x="106" y="62"/>
                  </a:lnTo>
                  <a:lnTo>
                    <a:pt x="108" y="61"/>
                  </a:lnTo>
                  <a:lnTo>
                    <a:pt x="109" y="61"/>
                  </a:lnTo>
                  <a:lnTo>
                    <a:pt x="113" y="60"/>
                  </a:lnTo>
                  <a:lnTo>
                    <a:pt x="119" y="58"/>
                  </a:lnTo>
                  <a:lnTo>
                    <a:pt x="121" y="57"/>
                  </a:lnTo>
                  <a:lnTo>
                    <a:pt x="124" y="56"/>
                  </a:lnTo>
                  <a:lnTo>
                    <a:pt x="125" y="56"/>
                  </a:lnTo>
                  <a:lnTo>
                    <a:pt x="125" y="56"/>
                  </a:lnTo>
                  <a:lnTo>
                    <a:pt x="126" y="56"/>
                  </a:lnTo>
                  <a:lnTo>
                    <a:pt x="127" y="56"/>
                  </a:lnTo>
                  <a:lnTo>
                    <a:pt x="127" y="56"/>
                  </a:lnTo>
                  <a:lnTo>
                    <a:pt x="128" y="56"/>
                  </a:lnTo>
                  <a:lnTo>
                    <a:pt x="129" y="57"/>
                  </a:lnTo>
                  <a:lnTo>
                    <a:pt x="132" y="60"/>
                  </a:lnTo>
                  <a:lnTo>
                    <a:pt x="133" y="60"/>
                  </a:lnTo>
                  <a:lnTo>
                    <a:pt x="133" y="61"/>
                  </a:lnTo>
                  <a:lnTo>
                    <a:pt x="134" y="61"/>
                  </a:lnTo>
                  <a:lnTo>
                    <a:pt x="135" y="61"/>
                  </a:lnTo>
                  <a:lnTo>
                    <a:pt x="136" y="61"/>
                  </a:lnTo>
                  <a:lnTo>
                    <a:pt x="136" y="61"/>
                  </a:lnTo>
                  <a:lnTo>
                    <a:pt x="137" y="60"/>
                  </a:lnTo>
                  <a:lnTo>
                    <a:pt x="138" y="60"/>
                  </a:lnTo>
                  <a:lnTo>
                    <a:pt x="140" y="60"/>
                  </a:lnTo>
                  <a:lnTo>
                    <a:pt x="143" y="58"/>
                  </a:lnTo>
                  <a:lnTo>
                    <a:pt x="144" y="57"/>
                  </a:lnTo>
                  <a:lnTo>
                    <a:pt x="146" y="57"/>
                  </a:lnTo>
                  <a:lnTo>
                    <a:pt x="147" y="57"/>
                  </a:lnTo>
                  <a:lnTo>
                    <a:pt x="148" y="57"/>
                  </a:lnTo>
                  <a:lnTo>
                    <a:pt x="148" y="57"/>
                  </a:lnTo>
                  <a:lnTo>
                    <a:pt x="149" y="58"/>
                  </a:lnTo>
                  <a:lnTo>
                    <a:pt x="150" y="58"/>
                  </a:lnTo>
                  <a:lnTo>
                    <a:pt x="153" y="61"/>
                  </a:lnTo>
                  <a:lnTo>
                    <a:pt x="154" y="61"/>
                  </a:lnTo>
                  <a:lnTo>
                    <a:pt x="156" y="62"/>
                  </a:lnTo>
                  <a:lnTo>
                    <a:pt x="157" y="63"/>
                  </a:lnTo>
                  <a:lnTo>
                    <a:pt x="158" y="63"/>
                  </a:lnTo>
                  <a:lnTo>
                    <a:pt x="159" y="64"/>
                  </a:lnTo>
                  <a:lnTo>
                    <a:pt x="159" y="65"/>
                  </a:lnTo>
                  <a:lnTo>
                    <a:pt x="160" y="65"/>
                  </a:lnTo>
                  <a:lnTo>
                    <a:pt x="161" y="65"/>
                  </a:lnTo>
                  <a:lnTo>
                    <a:pt x="163" y="66"/>
                  </a:lnTo>
                  <a:lnTo>
                    <a:pt x="164" y="67"/>
                  </a:lnTo>
                  <a:lnTo>
                    <a:pt x="166" y="67"/>
                  </a:lnTo>
                  <a:lnTo>
                    <a:pt x="167" y="68"/>
                  </a:lnTo>
                  <a:lnTo>
                    <a:pt x="168" y="68"/>
                  </a:lnTo>
                  <a:lnTo>
                    <a:pt x="170" y="68"/>
                  </a:lnTo>
                  <a:lnTo>
                    <a:pt x="171" y="68"/>
                  </a:lnTo>
                  <a:lnTo>
                    <a:pt x="172" y="67"/>
                  </a:lnTo>
                  <a:lnTo>
                    <a:pt x="174" y="67"/>
                  </a:lnTo>
                  <a:lnTo>
                    <a:pt x="175" y="66"/>
                  </a:lnTo>
                  <a:lnTo>
                    <a:pt x="176" y="66"/>
                  </a:lnTo>
                  <a:lnTo>
                    <a:pt x="178" y="64"/>
                  </a:lnTo>
                  <a:lnTo>
                    <a:pt x="179" y="64"/>
                  </a:lnTo>
                  <a:lnTo>
                    <a:pt x="180" y="63"/>
                  </a:lnTo>
                  <a:lnTo>
                    <a:pt x="182" y="63"/>
                  </a:lnTo>
                  <a:lnTo>
                    <a:pt x="183" y="62"/>
                  </a:lnTo>
                  <a:lnTo>
                    <a:pt x="188" y="62"/>
                  </a:lnTo>
                  <a:lnTo>
                    <a:pt x="189" y="62"/>
                  </a:lnTo>
                  <a:lnTo>
                    <a:pt x="190" y="61"/>
                  </a:lnTo>
                  <a:lnTo>
                    <a:pt x="191" y="61"/>
                  </a:lnTo>
                  <a:lnTo>
                    <a:pt x="192" y="60"/>
                  </a:lnTo>
                  <a:lnTo>
                    <a:pt x="194" y="59"/>
                  </a:lnTo>
                  <a:lnTo>
                    <a:pt x="196" y="58"/>
                  </a:lnTo>
                  <a:lnTo>
                    <a:pt x="197" y="57"/>
                  </a:lnTo>
                  <a:lnTo>
                    <a:pt x="198" y="57"/>
                  </a:lnTo>
                  <a:lnTo>
                    <a:pt x="201" y="56"/>
                  </a:lnTo>
                  <a:lnTo>
                    <a:pt x="201" y="56"/>
                  </a:lnTo>
                  <a:lnTo>
                    <a:pt x="201" y="56"/>
                  </a:lnTo>
                  <a:lnTo>
                    <a:pt x="202" y="55"/>
                  </a:lnTo>
                  <a:lnTo>
                    <a:pt x="203" y="55"/>
                  </a:lnTo>
                  <a:lnTo>
                    <a:pt x="204" y="53"/>
                  </a:lnTo>
                  <a:lnTo>
                    <a:pt x="205" y="51"/>
                  </a:lnTo>
                  <a:lnTo>
                    <a:pt x="205" y="50"/>
                  </a:lnTo>
                  <a:lnTo>
                    <a:pt x="206" y="49"/>
                  </a:lnTo>
                  <a:lnTo>
                    <a:pt x="207" y="46"/>
                  </a:lnTo>
                  <a:lnTo>
                    <a:pt x="208" y="43"/>
                  </a:lnTo>
                  <a:lnTo>
                    <a:pt x="209" y="42"/>
                  </a:lnTo>
                  <a:lnTo>
                    <a:pt x="209" y="41"/>
                  </a:lnTo>
                  <a:lnTo>
                    <a:pt x="210" y="40"/>
                  </a:lnTo>
                  <a:lnTo>
                    <a:pt x="210" y="40"/>
                  </a:lnTo>
                  <a:lnTo>
                    <a:pt x="211" y="39"/>
                  </a:lnTo>
                  <a:lnTo>
                    <a:pt x="213" y="38"/>
                  </a:lnTo>
                  <a:lnTo>
                    <a:pt x="218" y="36"/>
                  </a:lnTo>
                  <a:lnTo>
                    <a:pt x="221" y="34"/>
                  </a:lnTo>
                  <a:lnTo>
                    <a:pt x="223" y="33"/>
                  </a:lnTo>
                  <a:lnTo>
                    <a:pt x="225" y="33"/>
                  </a:lnTo>
                  <a:lnTo>
                    <a:pt x="227" y="32"/>
                  </a:lnTo>
                  <a:lnTo>
                    <a:pt x="230" y="31"/>
                  </a:lnTo>
                  <a:lnTo>
                    <a:pt x="230" y="31"/>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24" name="Freeform 230">
              <a:extLst>
                <a:ext uri="{FF2B5EF4-FFF2-40B4-BE49-F238E27FC236}">
                  <a16:creationId xmlns:a16="http://schemas.microsoft.com/office/drawing/2014/main" id="{689830A6-B6F0-4031-8049-2D5886047D91}"/>
                </a:ext>
              </a:extLst>
            </p:cNvPr>
            <p:cNvSpPr>
              <a:spLocks/>
            </p:cNvSpPr>
            <p:nvPr/>
          </p:nvSpPr>
          <p:spPr bwMode="auto">
            <a:xfrm>
              <a:off x="3556" y="2545"/>
              <a:ext cx="656" cy="589"/>
            </a:xfrm>
            <a:custGeom>
              <a:avLst/>
              <a:gdLst>
                <a:gd name="T0" fmla="*/ 6 w 656"/>
                <a:gd name="T1" fmla="*/ 51 h 589"/>
                <a:gd name="T2" fmla="*/ 37 w 656"/>
                <a:gd name="T3" fmla="*/ 51 h 589"/>
                <a:gd name="T4" fmla="*/ 70 w 656"/>
                <a:gd name="T5" fmla="*/ 35 h 589"/>
                <a:gd name="T6" fmla="*/ 96 w 656"/>
                <a:gd name="T7" fmla="*/ 36 h 589"/>
                <a:gd name="T8" fmla="*/ 114 w 656"/>
                <a:gd name="T9" fmla="*/ 52 h 589"/>
                <a:gd name="T10" fmla="*/ 136 w 656"/>
                <a:gd name="T11" fmla="*/ 48 h 589"/>
                <a:gd name="T12" fmla="*/ 147 w 656"/>
                <a:gd name="T13" fmla="*/ 39 h 589"/>
                <a:gd name="T14" fmla="*/ 171 w 656"/>
                <a:gd name="T15" fmla="*/ 50 h 589"/>
                <a:gd name="T16" fmla="*/ 195 w 656"/>
                <a:gd name="T17" fmla="*/ 50 h 589"/>
                <a:gd name="T18" fmla="*/ 222 w 656"/>
                <a:gd name="T19" fmla="*/ 51 h 589"/>
                <a:gd name="T20" fmla="*/ 238 w 656"/>
                <a:gd name="T21" fmla="*/ 62 h 589"/>
                <a:gd name="T22" fmla="*/ 255 w 656"/>
                <a:gd name="T23" fmla="*/ 59 h 589"/>
                <a:gd name="T24" fmla="*/ 285 w 656"/>
                <a:gd name="T25" fmla="*/ 40 h 589"/>
                <a:gd name="T26" fmla="*/ 285 w 656"/>
                <a:gd name="T27" fmla="*/ 13 h 589"/>
                <a:gd name="T28" fmla="*/ 302 w 656"/>
                <a:gd name="T29" fmla="*/ 0 h 589"/>
                <a:gd name="T30" fmla="*/ 334 w 656"/>
                <a:gd name="T31" fmla="*/ 21 h 589"/>
                <a:gd name="T32" fmla="*/ 348 w 656"/>
                <a:gd name="T33" fmla="*/ 25 h 589"/>
                <a:gd name="T34" fmla="*/ 367 w 656"/>
                <a:gd name="T35" fmla="*/ 43 h 589"/>
                <a:gd name="T36" fmla="*/ 368 w 656"/>
                <a:gd name="T37" fmla="*/ 58 h 589"/>
                <a:gd name="T38" fmla="*/ 366 w 656"/>
                <a:gd name="T39" fmla="*/ 74 h 589"/>
                <a:gd name="T40" fmla="*/ 365 w 656"/>
                <a:gd name="T41" fmla="*/ 107 h 589"/>
                <a:gd name="T42" fmla="*/ 355 w 656"/>
                <a:gd name="T43" fmla="*/ 145 h 589"/>
                <a:gd name="T44" fmla="*/ 367 w 656"/>
                <a:gd name="T45" fmla="*/ 168 h 589"/>
                <a:gd name="T46" fmla="*/ 362 w 656"/>
                <a:gd name="T47" fmla="*/ 186 h 589"/>
                <a:gd name="T48" fmla="*/ 393 w 656"/>
                <a:gd name="T49" fmla="*/ 218 h 589"/>
                <a:gd name="T50" fmla="*/ 420 w 656"/>
                <a:gd name="T51" fmla="*/ 217 h 589"/>
                <a:gd name="T52" fmla="*/ 442 w 656"/>
                <a:gd name="T53" fmla="*/ 231 h 589"/>
                <a:gd name="T54" fmla="*/ 441 w 656"/>
                <a:gd name="T55" fmla="*/ 241 h 589"/>
                <a:gd name="T56" fmla="*/ 463 w 656"/>
                <a:gd name="T57" fmla="*/ 255 h 589"/>
                <a:gd name="T58" fmla="*/ 493 w 656"/>
                <a:gd name="T59" fmla="*/ 253 h 589"/>
                <a:gd name="T60" fmla="*/ 526 w 656"/>
                <a:gd name="T61" fmla="*/ 260 h 589"/>
                <a:gd name="T62" fmla="*/ 548 w 656"/>
                <a:gd name="T63" fmla="*/ 271 h 589"/>
                <a:gd name="T64" fmla="*/ 555 w 656"/>
                <a:gd name="T65" fmla="*/ 302 h 589"/>
                <a:gd name="T66" fmla="*/ 588 w 656"/>
                <a:gd name="T67" fmla="*/ 318 h 589"/>
                <a:gd name="T68" fmla="*/ 623 w 656"/>
                <a:gd name="T69" fmla="*/ 317 h 589"/>
                <a:gd name="T70" fmla="*/ 641 w 656"/>
                <a:gd name="T71" fmla="*/ 319 h 589"/>
                <a:gd name="T72" fmla="*/ 650 w 656"/>
                <a:gd name="T73" fmla="*/ 334 h 589"/>
                <a:gd name="T74" fmla="*/ 646 w 656"/>
                <a:gd name="T75" fmla="*/ 353 h 589"/>
                <a:gd name="T76" fmla="*/ 631 w 656"/>
                <a:gd name="T77" fmla="*/ 372 h 589"/>
                <a:gd name="T78" fmla="*/ 613 w 656"/>
                <a:gd name="T79" fmla="*/ 401 h 589"/>
                <a:gd name="T80" fmla="*/ 625 w 656"/>
                <a:gd name="T81" fmla="*/ 409 h 589"/>
                <a:gd name="T82" fmla="*/ 649 w 656"/>
                <a:gd name="T83" fmla="*/ 429 h 589"/>
                <a:gd name="T84" fmla="*/ 645 w 656"/>
                <a:gd name="T85" fmla="*/ 442 h 589"/>
                <a:gd name="T86" fmla="*/ 638 w 656"/>
                <a:gd name="T87" fmla="*/ 452 h 589"/>
                <a:gd name="T88" fmla="*/ 612 w 656"/>
                <a:gd name="T89" fmla="*/ 442 h 589"/>
                <a:gd name="T90" fmla="*/ 579 w 656"/>
                <a:gd name="T91" fmla="*/ 429 h 589"/>
                <a:gd name="T92" fmla="*/ 534 w 656"/>
                <a:gd name="T93" fmla="*/ 413 h 589"/>
                <a:gd name="T94" fmla="*/ 518 w 656"/>
                <a:gd name="T95" fmla="*/ 419 h 589"/>
                <a:gd name="T96" fmla="*/ 488 w 656"/>
                <a:gd name="T97" fmla="*/ 433 h 589"/>
                <a:gd name="T98" fmla="*/ 469 w 656"/>
                <a:gd name="T99" fmla="*/ 433 h 589"/>
                <a:gd name="T100" fmla="*/ 460 w 656"/>
                <a:gd name="T101" fmla="*/ 405 h 589"/>
                <a:gd name="T102" fmla="*/ 429 w 656"/>
                <a:gd name="T103" fmla="*/ 398 h 589"/>
                <a:gd name="T104" fmla="*/ 400 w 656"/>
                <a:gd name="T105" fmla="*/ 394 h 589"/>
                <a:gd name="T106" fmla="*/ 390 w 656"/>
                <a:gd name="T107" fmla="*/ 420 h 589"/>
                <a:gd name="T108" fmla="*/ 393 w 656"/>
                <a:gd name="T109" fmla="*/ 472 h 589"/>
                <a:gd name="T110" fmla="*/ 383 w 656"/>
                <a:gd name="T111" fmla="*/ 522 h 589"/>
                <a:gd name="T112" fmla="*/ 387 w 656"/>
                <a:gd name="T113" fmla="*/ 550 h 589"/>
                <a:gd name="T114" fmla="*/ 352 w 656"/>
                <a:gd name="T115" fmla="*/ 550 h 589"/>
                <a:gd name="T116" fmla="*/ 321 w 656"/>
                <a:gd name="T117" fmla="*/ 547 h 589"/>
                <a:gd name="T118" fmla="*/ 307 w 656"/>
                <a:gd name="T119" fmla="*/ 582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6" h="589">
                  <a:moveTo>
                    <a:pt x="0" y="31"/>
                  </a:moveTo>
                  <a:lnTo>
                    <a:pt x="0" y="31"/>
                  </a:lnTo>
                  <a:lnTo>
                    <a:pt x="1" y="32"/>
                  </a:lnTo>
                  <a:lnTo>
                    <a:pt x="1" y="33"/>
                  </a:lnTo>
                  <a:lnTo>
                    <a:pt x="1" y="33"/>
                  </a:lnTo>
                  <a:lnTo>
                    <a:pt x="1" y="35"/>
                  </a:lnTo>
                  <a:lnTo>
                    <a:pt x="1" y="41"/>
                  </a:lnTo>
                  <a:lnTo>
                    <a:pt x="1" y="43"/>
                  </a:lnTo>
                  <a:lnTo>
                    <a:pt x="2" y="44"/>
                  </a:lnTo>
                  <a:lnTo>
                    <a:pt x="2" y="46"/>
                  </a:lnTo>
                  <a:lnTo>
                    <a:pt x="2" y="47"/>
                  </a:lnTo>
                  <a:lnTo>
                    <a:pt x="2" y="48"/>
                  </a:lnTo>
                  <a:lnTo>
                    <a:pt x="3" y="49"/>
                  </a:lnTo>
                  <a:lnTo>
                    <a:pt x="4" y="49"/>
                  </a:lnTo>
                  <a:lnTo>
                    <a:pt x="4" y="50"/>
                  </a:lnTo>
                  <a:lnTo>
                    <a:pt x="5" y="51"/>
                  </a:lnTo>
                  <a:lnTo>
                    <a:pt x="6" y="51"/>
                  </a:lnTo>
                  <a:lnTo>
                    <a:pt x="7" y="52"/>
                  </a:lnTo>
                  <a:lnTo>
                    <a:pt x="8" y="52"/>
                  </a:lnTo>
                  <a:lnTo>
                    <a:pt x="10" y="52"/>
                  </a:lnTo>
                  <a:lnTo>
                    <a:pt x="11" y="52"/>
                  </a:lnTo>
                  <a:lnTo>
                    <a:pt x="13" y="52"/>
                  </a:lnTo>
                  <a:lnTo>
                    <a:pt x="14" y="52"/>
                  </a:lnTo>
                  <a:lnTo>
                    <a:pt x="16" y="51"/>
                  </a:lnTo>
                  <a:lnTo>
                    <a:pt x="17" y="51"/>
                  </a:lnTo>
                  <a:lnTo>
                    <a:pt x="18" y="51"/>
                  </a:lnTo>
                  <a:lnTo>
                    <a:pt x="21" y="52"/>
                  </a:lnTo>
                  <a:lnTo>
                    <a:pt x="23" y="52"/>
                  </a:lnTo>
                  <a:lnTo>
                    <a:pt x="24" y="52"/>
                  </a:lnTo>
                  <a:lnTo>
                    <a:pt x="27" y="51"/>
                  </a:lnTo>
                  <a:lnTo>
                    <a:pt x="29" y="51"/>
                  </a:lnTo>
                  <a:lnTo>
                    <a:pt x="31" y="51"/>
                  </a:lnTo>
                  <a:lnTo>
                    <a:pt x="35" y="51"/>
                  </a:lnTo>
                  <a:lnTo>
                    <a:pt x="37" y="51"/>
                  </a:lnTo>
                  <a:lnTo>
                    <a:pt x="48" y="50"/>
                  </a:lnTo>
                  <a:lnTo>
                    <a:pt x="53" y="50"/>
                  </a:lnTo>
                  <a:lnTo>
                    <a:pt x="55" y="49"/>
                  </a:lnTo>
                  <a:lnTo>
                    <a:pt x="57" y="49"/>
                  </a:lnTo>
                  <a:lnTo>
                    <a:pt x="59" y="49"/>
                  </a:lnTo>
                  <a:lnTo>
                    <a:pt x="60" y="49"/>
                  </a:lnTo>
                  <a:lnTo>
                    <a:pt x="60" y="49"/>
                  </a:lnTo>
                  <a:lnTo>
                    <a:pt x="61" y="49"/>
                  </a:lnTo>
                  <a:lnTo>
                    <a:pt x="62" y="48"/>
                  </a:lnTo>
                  <a:lnTo>
                    <a:pt x="63" y="48"/>
                  </a:lnTo>
                  <a:lnTo>
                    <a:pt x="63" y="47"/>
                  </a:lnTo>
                  <a:lnTo>
                    <a:pt x="64" y="45"/>
                  </a:lnTo>
                  <a:lnTo>
                    <a:pt x="66" y="43"/>
                  </a:lnTo>
                  <a:lnTo>
                    <a:pt x="67" y="41"/>
                  </a:lnTo>
                  <a:lnTo>
                    <a:pt x="68" y="39"/>
                  </a:lnTo>
                  <a:lnTo>
                    <a:pt x="69" y="36"/>
                  </a:lnTo>
                  <a:lnTo>
                    <a:pt x="70" y="35"/>
                  </a:lnTo>
                  <a:lnTo>
                    <a:pt x="71" y="34"/>
                  </a:lnTo>
                  <a:lnTo>
                    <a:pt x="72" y="33"/>
                  </a:lnTo>
                  <a:lnTo>
                    <a:pt x="73" y="33"/>
                  </a:lnTo>
                  <a:lnTo>
                    <a:pt x="74" y="32"/>
                  </a:lnTo>
                  <a:lnTo>
                    <a:pt x="79" y="31"/>
                  </a:lnTo>
                  <a:lnTo>
                    <a:pt x="81" y="31"/>
                  </a:lnTo>
                  <a:lnTo>
                    <a:pt x="82" y="30"/>
                  </a:lnTo>
                  <a:lnTo>
                    <a:pt x="84" y="30"/>
                  </a:lnTo>
                  <a:lnTo>
                    <a:pt x="85" y="30"/>
                  </a:lnTo>
                  <a:lnTo>
                    <a:pt x="86" y="30"/>
                  </a:lnTo>
                  <a:lnTo>
                    <a:pt x="87" y="31"/>
                  </a:lnTo>
                  <a:lnTo>
                    <a:pt x="89" y="31"/>
                  </a:lnTo>
                  <a:lnTo>
                    <a:pt x="91" y="32"/>
                  </a:lnTo>
                  <a:lnTo>
                    <a:pt x="93" y="33"/>
                  </a:lnTo>
                  <a:lnTo>
                    <a:pt x="94" y="34"/>
                  </a:lnTo>
                  <a:lnTo>
                    <a:pt x="95" y="35"/>
                  </a:lnTo>
                  <a:lnTo>
                    <a:pt x="96" y="36"/>
                  </a:lnTo>
                  <a:lnTo>
                    <a:pt x="98" y="38"/>
                  </a:lnTo>
                  <a:lnTo>
                    <a:pt x="98" y="39"/>
                  </a:lnTo>
                  <a:lnTo>
                    <a:pt x="99" y="40"/>
                  </a:lnTo>
                  <a:lnTo>
                    <a:pt x="100" y="40"/>
                  </a:lnTo>
                  <a:lnTo>
                    <a:pt x="101" y="41"/>
                  </a:lnTo>
                  <a:lnTo>
                    <a:pt x="101" y="41"/>
                  </a:lnTo>
                  <a:lnTo>
                    <a:pt x="104" y="42"/>
                  </a:lnTo>
                  <a:lnTo>
                    <a:pt x="106" y="43"/>
                  </a:lnTo>
                  <a:lnTo>
                    <a:pt x="108" y="44"/>
                  </a:lnTo>
                  <a:lnTo>
                    <a:pt x="109" y="45"/>
                  </a:lnTo>
                  <a:lnTo>
                    <a:pt x="109" y="45"/>
                  </a:lnTo>
                  <a:lnTo>
                    <a:pt x="110" y="46"/>
                  </a:lnTo>
                  <a:lnTo>
                    <a:pt x="111" y="47"/>
                  </a:lnTo>
                  <a:lnTo>
                    <a:pt x="112" y="48"/>
                  </a:lnTo>
                  <a:lnTo>
                    <a:pt x="112" y="49"/>
                  </a:lnTo>
                  <a:lnTo>
                    <a:pt x="113" y="49"/>
                  </a:lnTo>
                  <a:lnTo>
                    <a:pt x="114" y="52"/>
                  </a:lnTo>
                  <a:lnTo>
                    <a:pt x="114" y="53"/>
                  </a:lnTo>
                  <a:lnTo>
                    <a:pt x="115" y="53"/>
                  </a:lnTo>
                  <a:lnTo>
                    <a:pt x="115" y="53"/>
                  </a:lnTo>
                  <a:lnTo>
                    <a:pt x="115" y="53"/>
                  </a:lnTo>
                  <a:lnTo>
                    <a:pt x="116" y="54"/>
                  </a:lnTo>
                  <a:lnTo>
                    <a:pt x="119" y="54"/>
                  </a:lnTo>
                  <a:lnTo>
                    <a:pt x="121" y="54"/>
                  </a:lnTo>
                  <a:lnTo>
                    <a:pt x="123" y="55"/>
                  </a:lnTo>
                  <a:lnTo>
                    <a:pt x="124" y="55"/>
                  </a:lnTo>
                  <a:lnTo>
                    <a:pt x="125" y="55"/>
                  </a:lnTo>
                  <a:lnTo>
                    <a:pt x="128" y="54"/>
                  </a:lnTo>
                  <a:lnTo>
                    <a:pt x="128" y="54"/>
                  </a:lnTo>
                  <a:lnTo>
                    <a:pt x="129" y="53"/>
                  </a:lnTo>
                  <a:lnTo>
                    <a:pt x="130" y="53"/>
                  </a:lnTo>
                  <a:lnTo>
                    <a:pt x="134" y="50"/>
                  </a:lnTo>
                  <a:lnTo>
                    <a:pt x="135" y="49"/>
                  </a:lnTo>
                  <a:lnTo>
                    <a:pt x="136" y="48"/>
                  </a:lnTo>
                  <a:lnTo>
                    <a:pt x="138" y="48"/>
                  </a:lnTo>
                  <a:lnTo>
                    <a:pt x="139" y="47"/>
                  </a:lnTo>
                  <a:lnTo>
                    <a:pt x="140" y="47"/>
                  </a:lnTo>
                  <a:lnTo>
                    <a:pt x="142" y="47"/>
                  </a:lnTo>
                  <a:lnTo>
                    <a:pt x="144" y="47"/>
                  </a:lnTo>
                  <a:lnTo>
                    <a:pt x="145" y="47"/>
                  </a:lnTo>
                  <a:lnTo>
                    <a:pt x="145" y="47"/>
                  </a:lnTo>
                  <a:lnTo>
                    <a:pt x="146" y="47"/>
                  </a:lnTo>
                  <a:lnTo>
                    <a:pt x="146" y="47"/>
                  </a:lnTo>
                  <a:lnTo>
                    <a:pt x="146" y="46"/>
                  </a:lnTo>
                  <a:lnTo>
                    <a:pt x="146" y="46"/>
                  </a:lnTo>
                  <a:lnTo>
                    <a:pt x="146" y="44"/>
                  </a:lnTo>
                  <a:lnTo>
                    <a:pt x="146" y="41"/>
                  </a:lnTo>
                  <a:lnTo>
                    <a:pt x="146" y="40"/>
                  </a:lnTo>
                  <a:lnTo>
                    <a:pt x="146" y="40"/>
                  </a:lnTo>
                  <a:lnTo>
                    <a:pt x="146" y="40"/>
                  </a:lnTo>
                  <a:lnTo>
                    <a:pt x="147" y="39"/>
                  </a:lnTo>
                  <a:lnTo>
                    <a:pt x="147" y="39"/>
                  </a:lnTo>
                  <a:lnTo>
                    <a:pt x="148" y="39"/>
                  </a:lnTo>
                  <a:lnTo>
                    <a:pt x="148" y="38"/>
                  </a:lnTo>
                  <a:lnTo>
                    <a:pt x="149" y="39"/>
                  </a:lnTo>
                  <a:lnTo>
                    <a:pt x="150" y="39"/>
                  </a:lnTo>
                  <a:lnTo>
                    <a:pt x="154" y="41"/>
                  </a:lnTo>
                  <a:lnTo>
                    <a:pt x="155" y="42"/>
                  </a:lnTo>
                  <a:lnTo>
                    <a:pt x="156" y="43"/>
                  </a:lnTo>
                  <a:lnTo>
                    <a:pt x="159" y="44"/>
                  </a:lnTo>
                  <a:lnTo>
                    <a:pt x="160" y="44"/>
                  </a:lnTo>
                  <a:lnTo>
                    <a:pt x="161" y="45"/>
                  </a:lnTo>
                  <a:lnTo>
                    <a:pt x="166" y="48"/>
                  </a:lnTo>
                  <a:lnTo>
                    <a:pt x="167" y="49"/>
                  </a:lnTo>
                  <a:lnTo>
                    <a:pt x="169" y="50"/>
                  </a:lnTo>
                  <a:lnTo>
                    <a:pt x="170" y="50"/>
                  </a:lnTo>
                  <a:lnTo>
                    <a:pt x="171" y="50"/>
                  </a:lnTo>
                  <a:lnTo>
                    <a:pt x="171" y="50"/>
                  </a:lnTo>
                  <a:lnTo>
                    <a:pt x="172" y="50"/>
                  </a:lnTo>
                  <a:lnTo>
                    <a:pt x="172" y="50"/>
                  </a:lnTo>
                  <a:lnTo>
                    <a:pt x="174" y="48"/>
                  </a:lnTo>
                  <a:lnTo>
                    <a:pt x="176" y="47"/>
                  </a:lnTo>
                  <a:lnTo>
                    <a:pt x="178" y="47"/>
                  </a:lnTo>
                  <a:lnTo>
                    <a:pt x="178" y="46"/>
                  </a:lnTo>
                  <a:lnTo>
                    <a:pt x="179" y="46"/>
                  </a:lnTo>
                  <a:lnTo>
                    <a:pt x="181" y="46"/>
                  </a:lnTo>
                  <a:lnTo>
                    <a:pt x="182" y="46"/>
                  </a:lnTo>
                  <a:lnTo>
                    <a:pt x="185" y="46"/>
                  </a:lnTo>
                  <a:lnTo>
                    <a:pt x="186" y="47"/>
                  </a:lnTo>
                  <a:lnTo>
                    <a:pt x="187" y="47"/>
                  </a:lnTo>
                  <a:lnTo>
                    <a:pt x="188" y="47"/>
                  </a:lnTo>
                  <a:lnTo>
                    <a:pt x="189" y="47"/>
                  </a:lnTo>
                  <a:lnTo>
                    <a:pt x="192" y="49"/>
                  </a:lnTo>
                  <a:lnTo>
                    <a:pt x="193" y="49"/>
                  </a:lnTo>
                  <a:lnTo>
                    <a:pt x="195" y="50"/>
                  </a:lnTo>
                  <a:lnTo>
                    <a:pt x="196" y="50"/>
                  </a:lnTo>
                  <a:lnTo>
                    <a:pt x="199" y="51"/>
                  </a:lnTo>
                  <a:lnTo>
                    <a:pt x="204" y="51"/>
                  </a:lnTo>
                  <a:lnTo>
                    <a:pt x="206" y="51"/>
                  </a:lnTo>
                  <a:lnTo>
                    <a:pt x="209" y="52"/>
                  </a:lnTo>
                  <a:lnTo>
                    <a:pt x="210" y="51"/>
                  </a:lnTo>
                  <a:lnTo>
                    <a:pt x="211" y="51"/>
                  </a:lnTo>
                  <a:lnTo>
                    <a:pt x="214" y="51"/>
                  </a:lnTo>
                  <a:lnTo>
                    <a:pt x="216" y="50"/>
                  </a:lnTo>
                  <a:lnTo>
                    <a:pt x="218" y="50"/>
                  </a:lnTo>
                  <a:lnTo>
                    <a:pt x="221" y="49"/>
                  </a:lnTo>
                  <a:lnTo>
                    <a:pt x="221" y="49"/>
                  </a:lnTo>
                  <a:lnTo>
                    <a:pt x="222" y="49"/>
                  </a:lnTo>
                  <a:lnTo>
                    <a:pt x="222" y="49"/>
                  </a:lnTo>
                  <a:lnTo>
                    <a:pt x="222" y="49"/>
                  </a:lnTo>
                  <a:lnTo>
                    <a:pt x="222" y="50"/>
                  </a:lnTo>
                  <a:lnTo>
                    <a:pt x="222" y="51"/>
                  </a:lnTo>
                  <a:lnTo>
                    <a:pt x="222" y="52"/>
                  </a:lnTo>
                  <a:lnTo>
                    <a:pt x="222" y="55"/>
                  </a:lnTo>
                  <a:lnTo>
                    <a:pt x="221" y="56"/>
                  </a:lnTo>
                  <a:lnTo>
                    <a:pt x="221" y="57"/>
                  </a:lnTo>
                  <a:lnTo>
                    <a:pt x="222" y="57"/>
                  </a:lnTo>
                  <a:lnTo>
                    <a:pt x="222" y="58"/>
                  </a:lnTo>
                  <a:lnTo>
                    <a:pt x="222" y="58"/>
                  </a:lnTo>
                  <a:lnTo>
                    <a:pt x="223" y="59"/>
                  </a:lnTo>
                  <a:lnTo>
                    <a:pt x="224" y="59"/>
                  </a:lnTo>
                  <a:lnTo>
                    <a:pt x="224" y="60"/>
                  </a:lnTo>
                  <a:lnTo>
                    <a:pt x="225" y="60"/>
                  </a:lnTo>
                  <a:lnTo>
                    <a:pt x="226" y="60"/>
                  </a:lnTo>
                  <a:lnTo>
                    <a:pt x="228" y="60"/>
                  </a:lnTo>
                  <a:lnTo>
                    <a:pt x="231" y="61"/>
                  </a:lnTo>
                  <a:lnTo>
                    <a:pt x="233" y="61"/>
                  </a:lnTo>
                  <a:lnTo>
                    <a:pt x="235" y="62"/>
                  </a:lnTo>
                  <a:lnTo>
                    <a:pt x="238" y="62"/>
                  </a:lnTo>
                  <a:lnTo>
                    <a:pt x="240" y="63"/>
                  </a:lnTo>
                  <a:lnTo>
                    <a:pt x="241" y="64"/>
                  </a:lnTo>
                  <a:lnTo>
                    <a:pt x="242" y="65"/>
                  </a:lnTo>
                  <a:lnTo>
                    <a:pt x="245" y="66"/>
                  </a:lnTo>
                  <a:lnTo>
                    <a:pt x="246" y="67"/>
                  </a:lnTo>
                  <a:lnTo>
                    <a:pt x="246" y="67"/>
                  </a:lnTo>
                  <a:lnTo>
                    <a:pt x="247" y="67"/>
                  </a:lnTo>
                  <a:lnTo>
                    <a:pt x="247" y="67"/>
                  </a:lnTo>
                  <a:lnTo>
                    <a:pt x="248" y="67"/>
                  </a:lnTo>
                  <a:lnTo>
                    <a:pt x="248" y="67"/>
                  </a:lnTo>
                  <a:lnTo>
                    <a:pt x="249" y="67"/>
                  </a:lnTo>
                  <a:lnTo>
                    <a:pt x="250" y="67"/>
                  </a:lnTo>
                  <a:lnTo>
                    <a:pt x="250" y="66"/>
                  </a:lnTo>
                  <a:lnTo>
                    <a:pt x="251" y="65"/>
                  </a:lnTo>
                  <a:lnTo>
                    <a:pt x="252" y="62"/>
                  </a:lnTo>
                  <a:lnTo>
                    <a:pt x="253" y="61"/>
                  </a:lnTo>
                  <a:lnTo>
                    <a:pt x="255" y="59"/>
                  </a:lnTo>
                  <a:lnTo>
                    <a:pt x="257" y="58"/>
                  </a:lnTo>
                  <a:lnTo>
                    <a:pt x="259" y="56"/>
                  </a:lnTo>
                  <a:lnTo>
                    <a:pt x="263" y="52"/>
                  </a:lnTo>
                  <a:lnTo>
                    <a:pt x="265" y="50"/>
                  </a:lnTo>
                  <a:lnTo>
                    <a:pt x="268" y="48"/>
                  </a:lnTo>
                  <a:lnTo>
                    <a:pt x="269" y="48"/>
                  </a:lnTo>
                  <a:lnTo>
                    <a:pt x="270" y="47"/>
                  </a:lnTo>
                  <a:lnTo>
                    <a:pt x="272" y="47"/>
                  </a:lnTo>
                  <a:lnTo>
                    <a:pt x="277" y="45"/>
                  </a:lnTo>
                  <a:lnTo>
                    <a:pt x="278" y="45"/>
                  </a:lnTo>
                  <a:lnTo>
                    <a:pt x="280" y="44"/>
                  </a:lnTo>
                  <a:lnTo>
                    <a:pt x="281" y="43"/>
                  </a:lnTo>
                  <a:lnTo>
                    <a:pt x="283" y="43"/>
                  </a:lnTo>
                  <a:lnTo>
                    <a:pt x="283" y="42"/>
                  </a:lnTo>
                  <a:lnTo>
                    <a:pt x="284" y="42"/>
                  </a:lnTo>
                  <a:lnTo>
                    <a:pt x="284" y="41"/>
                  </a:lnTo>
                  <a:lnTo>
                    <a:pt x="285" y="40"/>
                  </a:lnTo>
                  <a:lnTo>
                    <a:pt x="285" y="39"/>
                  </a:lnTo>
                  <a:lnTo>
                    <a:pt x="285" y="38"/>
                  </a:lnTo>
                  <a:lnTo>
                    <a:pt x="284" y="37"/>
                  </a:lnTo>
                  <a:lnTo>
                    <a:pt x="284" y="34"/>
                  </a:lnTo>
                  <a:lnTo>
                    <a:pt x="283" y="31"/>
                  </a:lnTo>
                  <a:lnTo>
                    <a:pt x="282" y="29"/>
                  </a:lnTo>
                  <a:lnTo>
                    <a:pt x="282" y="28"/>
                  </a:lnTo>
                  <a:lnTo>
                    <a:pt x="282" y="27"/>
                  </a:lnTo>
                  <a:lnTo>
                    <a:pt x="282" y="25"/>
                  </a:lnTo>
                  <a:lnTo>
                    <a:pt x="282" y="24"/>
                  </a:lnTo>
                  <a:lnTo>
                    <a:pt x="283" y="20"/>
                  </a:lnTo>
                  <a:lnTo>
                    <a:pt x="284" y="19"/>
                  </a:lnTo>
                  <a:lnTo>
                    <a:pt x="284" y="17"/>
                  </a:lnTo>
                  <a:lnTo>
                    <a:pt x="284" y="15"/>
                  </a:lnTo>
                  <a:lnTo>
                    <a:pt x="284" y="14"/>
                  </a:lnTo>
                  <a:lnTo>
                    <a:pt x="284" y="14"/>
                  </a:lnTo>
                  <a:lnTo>
                    <a:pt x="285" y="13"/>
                  </a:lnTo>
                  <a:lnTo>
                    <a:pt x="285" y="12"/>
                  </a:lnTo>
                  <a:lnTo>
                    <a:pt x="286" y="11"/>
                  </a:lnTo>
                  <a:lnTo>
                    <a:pt x="288" y="10"/>
                  </a:lnTo>
                  <a:lnTo>
                    <a:pt x="288" y="9"/>
                  </a:lnTo>
                  <a:lnTo>
                    <a:pt x="289" y="8"/>
                  </a:lnTo>
                  <a:lnTo>
                    <a:pt x="290" y="7"/>
                  </a:lnTo>
                  <a:lnTo>
                    <a:pt x="291" y="6"/>
                  </a:lnTo>
                  <a:lnTo>
                    <a:pt x="291" y="5"/>
                  </a:lnTo>
                  <a:lnTo>
                    <a:pt x="292" y="4"/>
                  </a:lnTo>
                  <a:lnTo>
                    <a:pt x="295" y="2"/>
                  </a:lnTo>
                  <a:lnTo>
                    <a:pt x="297" y="0"/>
                  </a:lnTo>
                  <a:lnTo>
                    <a:pt x="298" y="0"/>
                  </a:lnTo>
                  <a:lnTo>
                    <a:pt x="299" y="0"/>
                  </a:lnTo>
                  <a:lnTo>
                    <a:pt x="299" y="0"/>
                  </a:lnTo>
                  <a:lnTo>
                    <a:pt x="300" y="0"/>
                  </a:lnTo>
                  <a:lnTo>
                    <a:pt x="301" y="0"/>
                  </a:lnTo>
                  <a:lnTo>
                    <a:pt x="302" y="0"/>
                  </a:lnTo>
                  <a:lnTo>
                    <a:pt x="303" y="1"/>
                  </a:lnTo>
                  <a:lnTo>
                    <a:pt x="306" y="3"/>
                  </a:lnTo>
                  <a:lnTo>
                    <a:pt x="307" y="4"/>
                  </a:lnTo>
                  <a:lnTo>
                    <a:pt x="310" y="5"/>
                  </a:lnTo>
                  <a:lnTo>
                    <a:pt x="315" y="8"/>
                  </a:lnTo>
                  <a:lnTo>
                    <a:pt x="317" y="8"/>
                  </a:lnTo>
                  <a:lnTo>
                    <a:pt x="318" y="9"/>
                  </a:lnTo>
                  <a:lnTo>
                    <a:pt x="319" y="10"/>
                  </a:lnTo>
                  <a:lnTo>
                    <a:pt x="320" y="11"/>
                  </a:lnTo>
                  <a:lnTo>
                    <a:pt x="325" y="15"/>
                  </a:lnTo>
                  <a:lnTo>
                    <a:pt x="327" y="17"/>
                  </a:lnTo>
                  <a:lnTo>
                    <a:pt x="329" y="18"/>
                  </a:lnTo>
                  <a:lnTo>
                    <a:pt x="330" y="19"/>
                  </a:lnTo>
                  <a:lnTo>
                    <a:pt x="331" y="20"/>
                  </a:lnTo>
                  <a:lnTo>
                    <a:pt x="333" y="20"/>
                  </a:lnTo>
                  <a:lnTo>
                    <a:pt x="333" y="20"/>
                  </a:lnTo>
                  <a:lnTo>
                    <a:pt x="334" y="21"/>
                  </a:lnTo>
                  <a:lnTo>
                    <a:pt x="334" y="21"/>
                  </a:lnTo>
                  <a:lnTo>
                    <a:pt x="335" y="20"/>
                  </a:lnTo>
                  <a:lnTo>
                    <a:pt x="336" y="20"/>
                  </a:lnTo>
                  <a:lnTo>
                    <a:pt x="338" y="19"/>
                  </a:lnTo>
                  <a:lnTo>
                    <a:pt x="339" y="18"/>
                  </a:lnTo>
                  <a:lnTo>
                    <a:pt x="340" y="18"/>
                  </a:lnTo>
                  <a:lnTo>
                    <a:pt x="342" y="17"/>
                  </a:lnTo>
                  <a:lnTo>
                    <a:pt x="342" y="17"/>
                  </a:lnTo>
                  <a:lnTo>
                    <a:pt x="343" y="17"/>
                  </a:lnTo>
                  <a:lnTo>
                    <a:pt x="343" y="17"/>
                  </a:lnTo>
                  <a:lnTo>
                    <a:pt x="344" y="18"/>
                  </a:lnTo>
                  <a:lnTo>
                    <a:pt x="344" y="18"/>
                  </a:lnTo>
                  <a:lnTo>
                    <a:pt x="345" y="18"/>
                  </a:lnTo>
                  <a:lnTo>
                    <a:pt x="345" y="19"/>
                  </a:lnTo>
                  <a:lnTo>
                    <a:pt x="346" y="21"/>
                  </a:lnTo>
                  <a:lnTo>
                    <a:pt x="347" y="23"/>
                  </a:lnTo>
                  <a:lnTo>
                    <a:pt x="348" y="25"/>
                  </a:lnTo>
                  <a:lnTo>
                    <a:pt x="349" y="27"/>
                  </a:lnTo>
                  <a:lnTo>
                    <a:pt x="351" y="31"/>
                  </a:lnTo>
                  <a:lnTo>
                    <a:pt x="353" y="35"/>
                  </a:lnTo>
                  <a:lnTo>
                    <a:pt x="354" y="37"/>
                  </a:lnTo>
                  <a:lnTo>
                    <a:pt x="355" y="38"/>
                  </a:lnTo>
                  <a:lnTo>
                    <a:pt x="356" y="39"/>
                  </a:lnTo>
                  <a:lnTo>
                    <a:pt x="356" y="40"/>
                  </a:lnTo>
                  <a:lnTo>
                    <a:pt x="358" y="41"/>
                  </a:lnTo>
                  <a:lnTo>
                    <a:pt x="359" y="42"/>
                  </a:lnTo>
                  <a:lnTo>
                    <a:pt x="360" y="42"/>
                  </a:lnTo>
                  <a:lnTo>
                    <a:pt x="361" y="43"/>
                  </a:lnTo>
                  <a:lnTo>
                    <a:pt x="362" y="43"/>
                  </a:lnTo>
                  <a:lnTo>
                    <a:pt x="363" y="43"/>
                  </a:lnTo>
                  <a:lnTo>
                    <a:pt x="364" y="43"/>
                  </a:lnTo>
                  <a:lnTo>
                    <a:pt x="365" y="43"/>
                  </a:lnTo>
                  <a:lnTo>
                    <a:pt x="366" y="43"/>
                  </a:lnTo>
                  <a:lnTo>
                    <a:pt x="367" y="43"/>
                  </a:lnTo>
                  <a:lnTo>
                    <a:pt x="368" y="43"/>
                  </a:lnTo>
                  <a:lnTo>
                    <a:pt x="368" y="43"/>
                  </a:lnTo>
                  <a:lnTo>
                    <a:pt x="369" y="42"/>
                  </a:lnTo>
                  <a:lnTo>
                    <a:pt x="370" y="42"/>
                  </a:lnTo>
                  <a:lnTo>
                    <a:pt x="370" y="42"/>
                  </a:lnTo>
                  <a:lnTo>
                    <a:pt x="370" y="43"/>
                  </a:lnTo>
                  <a:lnTo>
                    <a:pt x="371" y="49"/>
                  </a:lnTo>
                  <a:lnTo>
                    <a:pt x="371" y="50"/>
                  </a:lnTo>
                  <a:lnTo>
                    <a:pt x="371" y="52"/>
                  </a:lnTo>
                  <a:lnTo>
                    <a:pt x="371" y="53"/>
                  </a:lnTo>
                  <a:lnTo>
                    <a:pt x="371" y="54"/>
                  </a:lnTo>
                  <a:lnTo>
                    <a:pt x="371" y="54"/>
                  </a:lnTo>
                  <a:lnTo>
                    <a:pt x="371" y="55"/>
                  </a:lnTo>
                  <a:lnTo>
                    <a:pt x="370" y="56"/>
                  </a:lnTo>
                  <a:lnTo>
                    <a:pt x="370" y="57"/>
                  </a:lnTo>
                  <a:lnTo>
                    <a:pt x="369" y="58"/>
                  </a:lnTo>
                  <a:lnTo>
                    <a:pt x="368" y="58"/>
                  </a:lnTo>
                  <a:lnTo>
                    <a:pt x="367" y="59"/>
                  </a:lnTo>
                  <a:lnTo>
                    <a:pt x="365" y="59"/>
                  </a:lnTo>
                  <a:lnTo>
                    <a:pt x="364" y="60"/>
                  </a:lnTo>
                  <a:lnTo>
                    <a:pt x="363" y="60"/>
                  </a:lnTo>
                  <a:lnTo>
                    <a:pt x="362" y="61"/>
                  </a:lnTo>
                  <a:lnTo>
                    <a:pt x="362" y="62"/>
                  </a:lnTo>
                  <a:lnTo>
                    <a:pt x="361" y="62"/>
                  </a:lnTo>
                  <a:lnTo>
                    <a:pt x="361" y="62"/>
                  </a:lnTo>
                  <a:lnTo>
                    <a:pt x="361" y="63"/>
                  </a:lnTo>
                  <a:lnTo>
                    <a:pt x="361" y="64"/>
                  </a:lnTo>
                  <a:lnTo>
                    <a:pt x="361" y="64"/>
                  </a:lnTo>
                  <a:lnTo>
                    <a:pt x="361" y="65"/>
                  </a:lnTo>
                  <a:lnTo>
                    <a:pt x="361" y="66"/>
                  </a:lnTo>
                  <a:lnTo>
                    <a:pt x="362" y="67"/>
                  </a:lnTo>
                  <a:lnTo>
                    <a:pt x="365" y="71"/>
                  </a:lnTo>
                  <a:lnTo>
                    <a:pt x="365" y="72"/>
                  </a:lnTo>
                  <a:lnTo>
                    <a:pt x="366" y="74"/>
                  </a:lnTo>
                  <a:lnTo>
                    <a:pt x="366" y="75"/>
                  </a:lnTo>
                  <a:lnTo>
                    <a:pt x="367" y="77"/>
                  </a:lnTo>
                  <a:lnTo>
                    <a:pt x="367" y="78"/>
                  </a:lnTo>
                  <a:lnTo>
                    <a:pt x="367" y="79"/>
                  </a:lnTo>
                  <a:lnTo>
                    <a:pt x="368" y="82"/>
                  </a:lnTo>
                  <a:lnTo>
                    <a:pt x="368" y="84"/>
                  </a:lnTo>
                  <a:lnTo>
                    <a:pt x="368" y="85"/>
                  </a:lnTo>
                  <a:lnTo>
                    <a:pt x="367" y="89"/>
                  </a:lnTo>
                  <a:lnTo>
                    <a:pt x="367" y="91"/>
                  </a:lnTo>
                  <a:lnTo>
                    <a:pt x="367" y="92"/>
                  </a:lnTo>
                  <a:lnTo>
                    <a:pt x="367" y="96"/>
                  </a:lnTo>
                  <a:lnTo>
                    <a:pt x="367" y="97"/>
                  </a:lnTo>
                  <a:lnTo>
                    <a:pt x="367" y="100"/>
                  </a:lnTo>
                  <a:lnTo>
                    <a:pt x="366" y="102"/>
                  </a:lnTo>
                  <a:lnTo>
                    <a:pt x="366" y="103"/>
                  </a:lnTo>
                  <a:lnTo>
                    <a:pt x="365" y="105"/>
                  </a:lnTo>
                  <a:lnTo>
                    <a:pt x="365" y="107"/>
                  </a:lnTo>
                  <a:lnTo>
                    <a:pt x="363" y="112"/>
                  </a:lnTo>
                  <a:lnTo>
                    <a:pt x="361" y="116"/>
                  </a:lnTo>
                  <a:lnTo>
                    <a:pt x="360" y="120"/>
                  </a:lnTo>
                  <a:lnTo>
                    <a:pt x="360" y="121"/>
                  </a:lnTo>
                  <a:lnTo>
                    <a:pt x="359" y="122"/>
                  </a:lnTo>
                  <a:lnTo>
                    <a:pt x="359" y="123"/>
                  </a:lnTo>
                  <a:lnTo>
                    <a:pt x="359" y="124"/>
                  </a:lnTo>
                  <a:lnTo>
                    <a:pt x="360" y="125"/>
                  </a:lnTo>
                  <a:lnTo>
                    <a:pt x="360" y="126"/>
                  </a:lnTo>
                  <a:lnTo>
                    <a:pt x="360" y="126"/>
                  </a:lnTo>
                  <a:lnTo>
                    <a:pt x="360" y="127"/>
                  </a:lnTo>
                  <a:lnTo>
                    <a:pt x="359" y="132"/>
                  </a:lnTo>
                  <a:lnTo>
                    <a:pt x="358" y="136"/>
                  </a:lnTo>
                  <a:lnTo>
                    <a:pt x="357" y="138"/>
                  </a:lnTo>
                  <a:lnTo>
                    <a:pt x="356" y="140"/>
                  </a:lnTo>
                  <a:lnTo>
                    <a:pt x="355" y="144"/>
                  </a:lnTo>
                  <a:lnTo>
                    <a:pt x="355" y="145"/>
                  </a:lnTo>
                  <a:lnTo>
                    <a:pt x="354" y="147"/>
                  </a:lnTo>
                  <a:lnTo>
                    <a:pt x="354" y="149"/>
                  </a:lnTo>
                  <a:lnTo>
                    <a:pt x="354" y="150"/>
                  </a:lnTo>
                  <a:lnTo>
                    <a:pt x="354" y="151"/>
                  </a:lnTo>
                  <a:lnTo>
                    <a:pt x="355" y="153"/>
                  </a:lnTo>
                  <a:lnTo>
                    <a:pt x="355" y="153"/>
                  </a:lnTo>
                  <a:lnTo>
                    <a:pt x="355" y="154"/>
                  </a:lnTo>
                  <a:lnTo>
                    <a:pt x="356" y="156"/>
                  </a:lnTo>
                  <a:lnTo>
                    <a:pt x="357" y="157"/>
                  </a:lnTo>
                  <a:lnTo>
                    <a:pt x="358" y="158"/>
                  </a:lnTo>
                  <a:lnTo>
                    <a:pt x="360" y="160"/>
                  </a:lnTo>
                  <a:lnTo>
                    <a:pt x="363" y="162"/>
                  </a:lnTo>
                  <a:lnTo>
                    <a:pt x="364" y="163"/>
                  </a:lnTo>
                  <a:lnTo>
                    <a:pt x="365" y="164"/>
                  </a:lnTo>
                  <a:lnTo>
                    <a:pt x="365" y="165"/>
                  </a:lnTo>
                  <a:lnTo>
                    <a:pt x="366" y="166"/>
                  </a:lnTo>
                  <a:lnTo>
                    <a:pt x="367" y="168"/>
                  </a:lnTo>
                  <a:lnTo>
                    <a:pt x="368" y="169"/>
                  </a:lnTo>
                  <a:lnTo>
                    <a:pt x="368" y="169"/>
                  </a:lnTo>
                  <a:lnTo>
                    <a:pt x="368" y="170"/>
                  </a:lnTo>
                  <a:lnTo>
                    <a:pt x="368" y="170"/>
                  </a:lnTo>
                  <a:lnTo>
                    <a:pt x="367" y="171"/>
                  </a:lnTo>
                  <a:lnTo>
                    <a:pt x="367" y="172"/>
                  </a:lnTo>
                  <a:lnTo>
                    <a:pt x="365" y="174"/>
                  </a:lnTo>
                  <a:lnTo>
                    <a:pt x="364" y="176"/>
                  </a:lnTo>
                  <a:lnTo>
                    <a:pt x="363" y="178"/>
                  </a:lnTo>
                  <a:lnTo>
                    <a:pt x="362" y="179"/>
                  </a:lnTo>
                  <a:lnTo>
                    <a:pt x="361" y="180"/>
                  </a:lnTo>
                  <a:lnTo>
                    <a:pt x="361" y="181"/>
                  </a:lnTo>
                  <a:lnTo>
                    <a:pt x="361" y="182"/>
                  </a:lnTo>
                  <a:lnTo>
                    <a:pt x="361" y="183"/>
                  </a:lnTo>
                  <a:lnTo>
                    <a:pt x="361" y="184"/>
                  </a:lnTo>
                  <a:lnTo>
                    <a:pt x="361" y="185"/>
                  </a:lnTo>
                  <a:lnTo>
                    <a:pt x="362" y="186"/>
                  </a:lnTo>
                  <a:lnTo>
                    <a:pt x="362" y="187"/>
                  </a:lnTo>
                  <a:lnTo>
                    <a:pt x="363" y="189"/>
                  </a:lnTo>
                  <a:lnTo>
                    <a:pt x="366" y="193"/>
                  </a:lnTo>
                  <a:lnTo>
                    <a:pt x="369" y="197"/>
                  </a:lnTo>
                  <a:lnTo>
                    <a:pt x="369" y="198"/>
                  </a:lnTo>
                  <a:lnTo>
                    <a:pt x="370" y="199"/>
                  </a:lnTo>
                  <a:lnTo>
                    <a:pt x="375" y="204"/>
                  </a:lnTo>
                  <a:lnTo>
                    <a:pt x="376" y="205"/>
                  </a:lnTo>
                  <a:lnTo>
                    <a:pt x="379" y="208"/>
                  </a:lnTo>
                  <a:lnTo>
                    <a:pt x="381" y="210"/>
                  </a:lnTo>
                  <a:lnTo>
                    <a:pt x="384" y="213"/>
                  </a:lnTo>
                  <a:lnTo>
                    <a:pt x="387" y="215"/>
                  </a:lnTo>
                  <a:lnTo>
                    <a:pt x="389" y="217"/>
                  </a:lnTo>
                  <a:lnTo>
                    <a:pt x="390" y="217"/>
                  </a:lnTo>
                  <a:lnTo>
                    <a:pt x="390" y="217"/>
                  </a:lnTo>
                  <a:lnTo>
                    <a:pt x="392" y="218"/>
                  </a:lnTo>
                  <a:lnTo>
                    <a:pt x="393" y="218"/>
                  </a:lnTo>
                  <a:lnTo>
                    <a:pt x="394" y="218"/>
                  </a:lnTo>
                  <a:lnTo>
                    <a:pt x="395" y="218"/>
                  </a:lnTo>
                  <a:lnTo>
                    <a:pt x="396" y="217"/>
                  </a:lnTo>
                  <a:lnTo>
                    <a:pt x="398" y="217"/>
                  </a:lnTo>
                  <a:lnTo>
                    <a:pt x="403" y="214"/>
                  </a:lnTo>
                  <a:lnTo>
                    <a:pt x="405" y="213"/>
                  </a:lnTo>
                  <a:lnTo>
                    <a:pt x="407" y="213"/>
                  </a:lnTo>
                  <a:lnTo>
                    <a:pt x="408" y="212"/>
                  </a:lnTo>
                  <a:lnTo>
                    <a:pt x="410" y="212"/>
                  </a:lnTo>
                  <a:lnTo>
                    <a:pt x="411" y="212"/>
                  </a:lnTo>
                  <a:lnTo>
                    <a:pt x="412" y="212"/>
                  </a:lnTo>
                  <a:lnTo>
                    <a:pt x="413" y="212"/>
                  </a:lnTo>
                  <a:lnTo>
                    <a:pt x="414" y="212"/>
                  </a:lnTo>
                  <a:lnTo>
                    <a:pt x="415" y="213"/>
                  </a:lnTo>
                  <a:lnTo>
                    <a:pt x="416" y="213"/>
                  </a:lnTo>
                  <a:lnTo>
                    <a:pt x="417" y="214"/>
                  </a:lnTo>
                  <a:lnTo>
                    <a:pt x="420" y="217"/>
                  </a:lnTo>
                  <a:lnTo>
                    <a:pt x="422" y="218"/>
                  </a:lnTo>
                  <a:lnTo>
                    <a:pt x="424" y="220"/>
                  </a:lnTo>
                  <a:lnTo>
                    <a:pt x="426" y="221"/>
                  </a:lnTo>
                  <a:lnTo>
                    <a:pt x="428" y="221"/>
                  </a:lnTo>
                  <a:lnTo>
                    <a:pt x="429" y="222"/>
                  </a:lnTo>
                  <a:lnTo>
                    <a:pt x="434" y="224"/>
                  </a:lnTo>
                  <a:lnTo>
                    <a:pt x="436" y="224"/>
                  </a:lnTo>
                  <a:lnTo>
                    <a:pt x="438" y="225"/>
                  </a:lnTo>
                  <a:lnTo>
                    <a:pt x="439" y="226"/>
                  </a:lnTo>
                  <a:lnTo>
                    <a:pt x="440" y="226"/>
                  </a:lnTo>
                  <a:lnTo>
                    <a:pt x="440" y="227"/>
                  </a:lnTo>
                  <a:lnTo>
                    <a:pt x="441" y="227"/>
                  </a:lnTo>
                  <a:lnTo>
                    <a:pt x="441" y="228"/>
                  </a:lnTo>
                  <a:lnTo>
                    <a:pt x="442" y="229"/>
                  </a:lnTo>
                  <a:lnTo>
                    <a:pt x="442" y="230"/>
                  </a:lnTo>
                  <a:lnTo>
                    <a:pt x="442" y="230"/>
                  </a:lnTo>
                  <a:lnTo>
                    <a:pt x="442" y="231"/>
                  </a:lnTo>
                  <a:lnTo>
                    <a:pt x="441" y="233"/>
                  </a:lnTo>
                  <a:lnTo>
                    <a:pt x="441" y="234"/>
                  </a:lnTo>
                  <a:lnTo>
                    <a:pt x="441" y="234"/>
                  </a:lnTo>
                  <a:lnTo>
                    <a:pt x="440" y="235"/>
                  </a:lnTo>
                  <a:lnTo>
                    <a:pt x="440" y="236"/>
                  </a:lnTo>
                  <a:lnTo>
                    <a:pt x="439" y="236"/>
                  </a:lnTo>
                  <a:lnTo>
                    <a:pt x="438" y="237"/>
                  </a:lnTo>
                  <a:lnTo>
                    <a:pt x="437" y="238"/>
                  </a:lnTo>
                  <a:lnTo>
                    <a:pt x="436" y="238"/>
                  </a:lnTo>
                  <a:lnTo>
                    <a:pt x="436" y="238"/>
                  </a:lnTo>
                  <a:lnTo>
                    <a:pt x="436" y="239"/>
                  </a:lnTo>
                  <a:lnTo>
                    <a:pt x="436" y="239"/>
                  </a:lnTo>
                  <a:lnTo>
                    <a:pt x="437" y="239"/>
                  </a:lnTo>
                  <a:lnTo>
                    <a:pt x="438" y="240"/>
                  </a:lnTo>
                  <a:lnTo>
                    <a:pt x="439" y="240"/>
                  </a:lnTo>
                  <a:lnTo>
                    <a:pt x="440" y="241"/>
                  </a:lnTo>
                  <a:lnTo>
                    <a:pt x="441" y="241"/>
                  </a:lnTo>
                  <a:lnTo>
                    <a:pt x="442" y="241"/>
                  </a:lnTo>
                  <a:lnTo>
                    <a:pt x="446" y="242"/>
                  </a:lnTo>
                  <a:lnTo>
                    <a:pt x="448" y="242"/>
                  </a:lnTo>
                  <a:lnTo>
                    <a:pt x="449" y="242"/>
                  </a:lnTo>
                  <a:lnTo>
                    <a:pt x="450" y="243"/>
                  </a:lnTo>
                  <a:lnTo>
                    <a:pt x="450" y="243"/>
                  </a:lnTo>
                  <a:lnTo>
                    <a:pt x="451" y="243"/>
                  </a:lnTo>
                  <a:lnTo>
                    <a:pt x="452" y="244"/>
                  </a:lnTo>
                  <a:lnTo>
                    <a:pt x="453" y="245"/>
                  </a:lnTo>
                  <a:lnTo>
                    <a:pt x="455" y="246"/>
                  </a:lnTo>
                  <a:lnTo>
                    <a:pt x="456" y="248"/>
                  </a:lnTo>
                  <a:lnTo>
                    <a:pt x="459" y="252"/>
                  </a:lnTo>
                  <a:lnTo>
                    <a:pt x="460" y="252"/>
                  </a:lnTo>
                  <a:lnTo>
                    <a:pt x="461" y="253"/>
                  </a:lnTo>
                  <a:lnTo>
                    <a:pt x="462" y="254"/>
                  </a:lnTo>
                  <a:lnTo>
                    <a:pt x="463" y="254"/>
                  </a:lnTo>
                  <a:lnTo>
                    <a:pt x="463" y="255"/>
                  </a:lnTo>
                  <a:lnTo>
                    <a:pt x="464" y="255"/>
                  </a:lnTo>
                  <a:lnTo>
                    <a:pt x="466" y="256"/>
                  </a:lnTo>
                  <a:lnTo>
                    <a:pt x="468" y="256"/>
                  </a:lnTo>
                  <a:lnTo>
                    <a:pt x="469" y="256"/>
                  </a:lnTo>
                  <a:lnTo>
                    <a:pt x="471" y="256"/>
                  </a:lnTo>
                  <a:lnTo>
                    <a:pt x="472" y="256"/>
                  </a:lnTo>
                  <a:lnTo>
                    <a:pt x="474" y="255"/>
                  </a:lnTo>
                  <a:lnTo>
                    <a:pt x="475" y="254"/>
                  </a:lnTo>
                  <a:lnTo>
                    <a:pt x="479" y="252"/>
                  </a:lnTo>
                  <a:lnTo>
                    <a:pt x="481" y="252"/>
                  </a:lnTo>
                  <a:lnTo>
                    <a:pt x="482" y="251"/>
                  </a:lnTo>
                  <a:lnTo>
                    <a:pt x="482" y="251"/>
                  </a:lnTo>
                  <a:lnTo>
                    <a:pt x="483" y="251"/>
                  </a:lnTo>
                  <a:lnTo>
                    <a:pt x="484" y="251"/>
                  </a:lnTo>
                  <a:lnTo>
                    <a:pt x="485" y="251"/>
                  </a:lnTo>
                  <a:lnTo>
                    <a:pt x="486" y="252"/>
                  </a:lnTo>
                  <a:lnTo>
                    <a:pt x="493" y="253"/>
                  </a:lnTo>
                  <a:lnTo>
                    <a:pt x="498" y="255"/>
                  </a:lnTo>
                  <a:lnTo>
                    <a:pt x="501" y="256"/>
                  </a:lnTo>
                  <a:lnTo>
                    <a:pt x="503" y="257"/>
                  </a:lnTo>
                  <a:lnTo>
                    <a:pt x="505" y="258"/>
                  </a:lnTo>
                  <a:lnTo>
                    <a:pt x="506" y="259"/>
                  </a:lnTo>
                  <a:lnTo>
                    <a:pt x="507" y="259"/>
                  </a:lnTo>
                  <a:lnTo>
                    <a:pt x="508" y="261"/>
                  </a:lnTo>
                  <a:lnTo>
                    <a:pt x="509" y="262"/>
                  </a:lnTo>
                  <a:lnTo>
                    <a:pt x="510" y="262"/>
                  </a:lnTo>
                  <a:lnTo>
                    <a:pt x="511" y="263"/>
                  </a:lnTo>
                  <a:lnTo>
                    <a:pt x="511" y="263"/>
                  </a:lnTo>
                  <a:lnTo>
                    <a:pt x="512" y="263"/>
                  </a:lnTo>
                  <a:lnTo>
                    <a:pt x="517" y="262"/>
                  </a:lnTo>
                  <a:lnTo>
                    <a:pt x="519" y="262"/>
                  </a:lnTo>
                  <a:lnTo>
                    <a:pt x="523" y="261"/>
                  </a:lnTo>
                  <a:lnTo>
                    <a:pt x="525" y="260"/>
                  </a:lnTo>
                  <a:lnTo>
                    <a:pt x="526" y="260"/>
                  </a:lnTo>
                  <a:lnTo>
                    <a:pt x="530" y="260"/>
                  </a:lnTo>
                  <a:lnTo>
                    <a:pt x="534" y="259"/>
                  </a:lnTo>
                  <a:lnTo>
                    <a:pt x="535" y="259"/>
                  </a:lnTo>
                  <a:lnTo>
                    <a:pt x="537" y="259"/>
                  </a:lnTo>
                  <a:lnTo>
                    <a:pt x="539" y="259"/>
                  </a:lnTo>
                  <a:lnTo>
                    <a:pt x="540" y="259"/>
                  </a:lnTo>
                  <a:lnTo>
                    <a:pt x="541" y="260"/>
                  </a:lnTo>
                  <a:lnTo>
                    <a:pt x="542" y="260"/>
                  </a:lnTo>
                  <a:lnTo>
                    <a:pt x="543" y="260"/>
                  </a:lnTo>
                  <a:lnTo>
                    <a:pt x="544" y="261"/>
                  </a:lnTo>
                  <a:lnTo>
                    <a:pt x="544" y="262"/>
                  </a:lnTo>
                  <a:lnTo>
                    <a:pt x="545" y="263"/>
                  </a:lnTo>
                  <a:lnTo>
                    <a:pt x="546" y="264"/>
                  </a:lnTo>
                  <a:lnTo>
                    <a:pt x="546" y="265"/>
                  </a:lnTo>
                  <a:lnTo>
                    <a:pt x="547" y="266"/>
                  </a:lnTo>
                  <a:lnTo>
                    <a:pt x="547" y="269"/>
                  </a:lnTo>
                  <a:lnTo>
                    <a:pt x="548" y="271"/>
                  </a:lnTo>
                  <a:lnTo>
                    <a:pt x="548" y="272"/>
                  </a:lnTo>
                  <a:lnTo>
                    <a:pt x="548" y="274"/>
                  </a:lnTo>
                  <a:lnTo>
                    <a:pt x="548" y="275"/>
                  </a:lnTo>
                  <a:lnTo>
                    <a:pt x="548" y="276"/>
                  </a:lnTo>
                  <a:lnTo>
                    <a:pt x="548" y="279"/>
                  </a:lnTo>
                  <a:lnTo>
                    <a:pt x="547" y="283"/>
                  </a:lnTo>
                  <a:lnTo>
                    <a:pt x="547" y="286"/>
                  </a:lnTo>
                  <a:lnTo>
                    <a:pt x="547" y="288"/>
                  </a:lnTo>
                  <a:lnTo>
                    <a:pt x="547" y="290"/>
                  </a:lnTo>
                  <a:lnTo>
                    <a:pt x="547" y="291"/>
                  </a:lnTo>
                  <a:lnTo>
                    <a:pt x="548" y="293"/>
                  </a:lnTo>
                  <a:lnTo>
                    <a:pt x="549" y="295"/>
                  </a:lnTo>
                  <a:lnTo>
                    <a:pt x="550" y="297"/>
                  </a:lnTo>
                  <a:lnTo>
                    <a:pt x="550" y="298"/>
                  </a:lnTo>
                  <a:lnTo>
                    <a:pt x="551" y="299"/>
                  </a:lnTo>
                  <a:lnTo>
                    <a:pt x="552" y="300"/>
                  </a:lnTo>
                  <a:lnTo>
                    <a:pt x="555" y="302"/>
                  </a:lnTo>
                  <a:lnTo>
                    <a:pt x="556" y="304"/>
                  </a:lnTo>
                  <a:lnTo>
                    <a:pt x="560" y="306"/>
                  </a:lnTo>
                  <a:lnTo>
                    <a:pt x="564" y="310"/>
                  </a:lnTo>
                  <a:lnTo>
                    <a:pt x="565" y="311"/>
                  </a:lnTo>
                  <a:lnTo>
                    <a:pt x="567" y="312"/>
                  </a:lnTo>
                  <a:lnTo>
                    <a:pt x="569" y="314"/>
                  </a:lnTo>
                  <a:lnTo>
                    <a:pt x="576" y="318"/>
                  </a:lnTo>
                  <a:lnTo>
                    <a:pt x="579" y="320"/>
                  </a:lnTo>
                  <a:lnTo>
                    <a:pt x="580" y="320"/>
                  </a:lnTo>
                  <a:lnTo>
                    <a:pt x="581" y="320"/>
                  </a:lnTo>
                  <a:lnTo>
                    <a:pt x="581" y="320"/>
                  </a:lnTo>
                  <a:lnTo>
                    <a:pt x="582" y="320"/>
                  </a:lnTo>
                  <a:lnTo>
                    <a:pt x="582" y="320"/>
                  </a:lnTo>
                  <a:lnTo>
                    <a:pt x="583" y="320"/>
                  </a:lnTo>
                  <a:lnTo>
                    <a:pt x="585" y="319"/>
                  </a:lnTo>
                  <a:lnTo>
                    <a:pt x="586" y="319"/>
                  </a:lnTo>
                  <a:lnTo>
                    <a:pt x="588" y="318"/>
                  </a:lnTo>
                  <a:lnTo>
                    <a:pt x="589" y="318"/>
                  </a:lnTo>
                  <a:lnTo>
                    <a:pt x="590" y="319"/>
                  </a:lnTo>
                  <a:lnTo>
                    <a:pt x="591" y="319"/>
                  </a:lnTo>
                  <a:lnTo>
                    <a:pt x="592" y="319"/>
                  </a:lnTo>
                  <a:lnTo>
                    <a:pt x="597" y="320"/>
                  </a:lnTo>
                  <a:lnTo>
                    <a:pt x="598" y="321"/>
                  </a:lnTo>
                  <a:lnTo>
                    <a:pt x="600" y="321"/>
                  </a:lnTo>
                  <a:lnTo>
                    <a:pt x="602" y="321"/>
                  </a:lnTo>
                  <a:lnTo>
                    <a:pt x="605" y="321"/>
                  </a:lnTo>
                  <a:lnTo>
                    <a:pt x="609" y="321"/>
                  </a:lnTo>
                  <a:lnTo>
                    <a:pt x="611" y="321"/>
                  </a:lnTo>
                  <a:lnTo>
                    <a:pt x="613" y="321"/>
                  </a:lnTo>
                  <a:lnTo>
                    <a:pt x="614" y="320"/>
                  </a:lnTo>
                  <a:lnTo>
                    <a:pt x="616" y="320"/>
                  </a:lnTo>
                  <a:lnTo>
                    <a:pt x="619" y="318"/>
                  </a:lnTo>
                  <a:lnTo>
                    <a:pt x="621" y="318"/>
                  </a:lnTo>
                  <a:lnTo>
                    <a:pt x="623" y="317"/>
                  </a:lnTo>
                  <a:lnTo>
                    <a:pt x="627" y="317"/>
                  </a:lnTo>
                  <a:lnTo>
                    <a:pt x="627" y="317"/>
                  </a:lnTo>
                  <a:lnTo>
                    <a:pt x="629" y="316"/>
                  </a:lnTo>
                  <a:lnTo>
                    <a:pt x="631" y="315"/>
                  </a:lnTo>
                  <a:lnTo>
                    <a:pt x="631" y="315"/>
                  </a:lnTo>
                  <a:lnTo>
                    <a:pt x="632" y="315"/>
                  </a:lnTo>
                  <a:lnTo>
                    <a:pt x="633" y="315"/>
                  </a:lnTo>
                  <a:lnTo>
                    <a:pt x="634" y="315"/>
                  </a:lnTo>
                  <a:lnTo>
                    <a:pt x="634" y="315"/>
                  </a:lnTo>
                  <a:lnTo>
                    <a:pt x="635" y="315"/>
                  </a:lnTo>
                  <a:lnTo>
                    <a:pt x="636" y="315"/>
                  </a:lnTo>
                  <a:lnTo>
                    <a:pt x="637" y="316"/>
                  </a:lnTo>
                  <a:lnTo>
                    <a:pt x="638" y="316"/>
                  </a:lnTo>
                  <a:lnTo>
                    <a:pt x="639" y="317"/>
                  </a:lnTo>
                  <a:lnTo>
                    <a:pt x="640" y="318"/>
                  </a:lnTo>
                  <a:lnTo>
                    <a:pt x="641" y="318"/>
                  </a:lnTo>
                  <a:lnTo>
                    <a:pt x="641" y="319"/>
                  </a:lnTo>
                  <a:lnTo>
                    <a:pt x="641" y="320"/>
                  </a:lnTo>
                  <a:lnTo>
                    <a:pt x="642" y="321"/>
                  </a:lnTo>
                  <a:lnTo>
                    <a:pt x="642" y="322"/>
                  </a:lnTo>
                  <a:lnTo>
                    <a:pt x="642" y="322"/>
                  </a:lnTo>
                  <a:lnTo>
                    <a:pt x="641" y="323"/>
                  </a:lnTo>
                  <a:lnTo>
                    <a:pt x="641" y="324"/>
                  </a:lnTo>
                  <a:lnTo>
                    <a:pt x="641" y="325"/>
                  </a:lnTo>
                  <a:lnTo>
                    <a:pt x="641" y="326"/>
                  </a:lnTo>
                  <a:lnTo>
                    <a:pt x="641" y="327"/>
                  </a:lnTo>
                  <a:lnTo>
                    <a:pt x="642" y="327"/>
                  </a:lnTo>
                  <a:lnTo>
                    <a:pt x="642" y="328"/>
                  </a:lnTo>
                  <a:lnTo>
                    <a:pt x="643" y="329"/>
                  </a:lnTo>
                  <a:lnTo>
                    <a:pt x="644" y="330"/>
                  </a:lnTo>
                  <a:lnTo>
                    <a:pt x="646" y="331"/>
                  </a:lnTo>
                  <a:lnTo>
                    <a:pt x="648" y="333"/>
                  </a:lnTo>
                  <a:lnTo>
                    <a:pt x="650" y="333"/>
                  </a:lnTo>
                  <a:lnTo>
                    <a:pt x="650" y="334"/>
                  </a:lnTo>
                  <a:lnTo>
                    <a:pt x="651" y="335"/>
                  </a:lnTo>
                  <a:lnTo>
                    <a:pt x="654" y="339"/>
                  </a:lnTo>
                  <a:lnTo>
                    <a:pt x="655" y="340"/>
                  </a:lnTo>
                  <a:lnTo>
                    <a:pt x="655" y="341"/>
                  </a:lnTo>
                  <a:lnTo>
                    <a:pt x="656" y="342"/>
                  </a:lnTo>
                  <a:lnTo>
                    <a:pt x="656" y="343"/>
                  </a:lnTo>
                  <a:lnTo>
                    <a:pt x="656" y="344"/>
                  </a:lnTo>
                  <a:lnTo>
                    <a:pt x="655" y="345"/>
                  </a:lnTo>
                  <a:lnTo>
                    <a:pt x="655" y="347"/>
                  </a:lnTo>
                  <a:lnTo>
                    <a:pt x="654" y="349"/>
                  </a:lnTo>
                  <a:lnTo>
                    <a:pt x="654" y="349"/>
                  </a:lnTo>
                  <a:lnTo>
                    <a:pt x="653" y="350"/>
                  </a:lnTo>
                  <a:lnTo>
                    <a:pt x="652" y="350"/>
                  </a:lnTo>
                  <a:lnTo>
                    <a:pt x="652" y="351"/>
                  </a:lnTo>
                  <a:lnTo>
                    <a:pt x="650" y="351"/>
                  </a:lnTo>
                  <a:lnTo>
                    <a:pt x="649" y="352"/>
                  </a:lnTo>
                  <a:lnTo>
                    <a:pt x="646" y="353"/>
                  </a:lnTo>
                  <a:lnTo>
                    <a:pt x="643" y="353"/>
                  </a:lnTo>
                  <a:lnTo>
                    <a:pt x="642" y="354"/>
                  </a:lnTo>
                  <a:lnTo>
                    <a:pt x="641" y="354"/>
                  </a:lnTo>
                  <a:lnTo>
                    <a:pt x="640" y="354"/>
                  </a:lnTo>
                  <a:lnTo>
                    <a:pt x="640" y="355"/>
                  </a:lnTo>
                  <a:lnTo>
                    <a:pt x="639" y="355"/>
                  </a:lnTo>
                  <a:lnTo>
                    <a:pt x="638" y="356"/>
                  </a:lnTo>
                  <a:lnTo>
                    <a:pt x="637" y="359"/>
                  </a:lnTo>
                  <a:lnTo>
                    <a:pt x="636" y="361"/>
                  </a:lnTo>
                  <a:lnTo>
                    <a:pt x="635" y="362"/>
                  </a:lnTo>
                  <a:lnTo>
                    <a:pt x="634" y="364"/>
                  </a:lnTo>
                  <a:lnTo>
                    <a:pt x="634" y="365"/>
                  </a:lnTo>
                  <a:lnTo>
                    <a:pt x="633" y="368"/>
                  </a:lnTo>
                  <a:lnTo>
                    <a:pt x="633" y="369"/>
                  </a:lnTo>
                  <a:lnTo>
                    <a:pt x="633" y="370"/>
                  </a:lnTo>
                  <a:lnTo>
                    <a:pt x="632" y="371"/>
                  </a:lnTo>
                  <a:lnTo>
                    <a:pt x="631" y="372"/>
                  </a:lnTo>
                  <a:lnTo>
                    <a:pt x="629" y="376"/>
                  </a:lnTo>
                  <a:lnTo>
                    <a:pt x="629" y="377"/>
                  </a:lnTo>
                  <a:lnTo>
                    <a:pt x="628" y="378"/>
                  </a:lnTo>
                  <a:lnTo>
                    <a:pt x="627" y="382"/>
                  </a:lnTo>
                  <a:lnTo>
                    <a:pt x="626" y="383"/>
                  </a:lnTo>
                  <a:lnTo>
                    <a:pt x="626" y="384"/>
                  </a:lnTo>
                  <a:lnTo>
                    <a:pt x="625" y="385"/>
                  </a:lnTo>
                  <a:lnTo>
                    <a:pt x="624" y="386"/>
                  </a:lnTo>
                  <a:lnTo>
                    <a:pt x="621" y="390"/>
                  </a:lnTo>
                  <a:lnTo>
                    <a:pt x="619" y="392"/>
                  </a:lnTo>
                  <a:lnTo>
                    <a:pt x="618" y="392"/>
                  </a:lnTo>
                  <a:lnTo>
                    <a:pt x="616" y="395"/>
                  </a:lnTo>
                  <a:lnTo>
                    <a:pt x="615" y="397"/>
                  </a:lnTo>
                  <a:lnTo>
                    <a:pt x="614" y="398"/>
                  </a:lnTo>
                  <a:lnTo>
                    <a:pt x="613" y="400"/>
                  </a:lnTo>
                  <a:lnTo>
                    <a:pt x="613" y="400"/>
                  </a:lnTo>
                  <a:lnTo>
                    <a:pt x="613" y="401"/>
                  </a:lnTo>
                  <a:lnTo>
                    <a:pt x="613" y="402"/>
                  </a:lnTo>
                  <a:lnTo>
                    <a:pt x="613" y="402"/>
                  </a:lnTo>
                  <a:lnTo>
                    <a:pt x="613" y="403"/>
                  </a:lnTo>
                  <a:lnTo>
                    <a:pt x="613" y="404"/>
                  </a:lnTo>
                  <a:lnTo>
                    <a:pt x="613" y="404"/>
                  </a:lnTo>
                  <a:lnTo>
                    <a:pt x="614" y="404"/>
                  </a:lnTo>
                  <a:lnTo>
                    <a:pt x="615" y="405"/>
                  </a:lnTo>
                  <a:lnTo>
                    <a:pt x="615" y="405"/>
                  </a:lnTo>
                  <a:lnTo>
                    <a:pt x="618" y="405"/>
                  </a:lnTo>
                  <a:lnTo>
                    <a:pt x="619" y="405"/>
                  </a:lnTo>
                  <a:lnTo>
                    <a:pt x="620" y="405"/>
                  </a:lnTo>
                  <a:lnTo>
                    <a:pt x="621" y="406"/>
                  </a:lnTo>
                  <a:lnTo>
                    <a:pt x="622" y="406"/>
                  </a:lnTo>
                  <a:lnTo>
                    <a:pt x="622" y="406"/>
                  </a:lnTo>
                  <a:lnTo>
                    <a:pt x="623" y="407"/>
                  </a:lnTo>
                  <a:lnTo>
                    <a:pt x="624" y="408"/>
                  </a:lnTo>
                  <a:lnTo>
                    <a:pt x="625" y="409"/>
                  </a:lnTo>
                  <a:lnTo>
                    <a:pt x="626" y="412"/>
                  </a:lnTo>
                  <a:lnTo>
                    <a:pt x="627" y="413"/>
                  </a:lnTo>
                  <a:lnTo>
                    <a:pt x="628" y="414"/>
                  </a:lnTo>
                  <a:lnTo>
                    <a:pt x="629" y="415"/>
                  </a:lnTo>
                  <a:lnTo>
                    <a:pt x="630" y="416"/>
                  </a:lnTo>
                  <a:lnTo>
                    <a:pt x="632" y="417"/>
                  </a:lnTo>
                  <a:lnTo>
                    <a:pt x="634" y="418"/>
                  </a:lnTo>
                  <a:lnTo>
                    <a:pt x="637" y="419"/>
                  </a:lnTo>
                  <a:lnTo>
                    <a:pt x="639" y="421"/>
                  </a:lnTo>
                  <a:lnTo>
                    <a:pt x="641" y="421"/>
                  </a:lnTo>
                  <a:lnTo>
                    <a:pt x="642" y="422"/>
                  </a:lnTo>
                  <a:lnTo>
                    <a:pt x="645" y="424"/>
                  </a:lnTo>
                  <a:lnTo>
                    <a:pt x="646" y="425"/>
                  </a:lnTo>
                  <a:lnTo>
                    <a:pt x="647" y="426"/>
                  </a:lnTo>
                  <a:lnTo>
                    <a:pt x="647" y="427"/>
                  </a:lnTo>
                  <a:lnTo>
                    <a:pt x="648" y="428"/>
                  </a:lnTo>
                  <a:lnTo>
                    <a:pt x="649" y="429"/>
                  </a:lnTo>
                  <a:lnTo>
                    <a:pt x="649" y="430"/>
                  </a:lnTo>
                  <a:lnTo>
                    <a:pt x="651" y="433"/>
                  </a:lnTo>
                  <a:lnTo>
                    <a:pt x="651" y="434"/>
                  </a:lnTo>
                  <a:lnTo>
                    <a:pt x="652" y="435"/>
                  </a:lnTo>
                  <a:lnTo>
                    <a:pt x="652" y="435"/>
                  </a:lnTo>
                  <a:lnTo>
                    <a:pt x="652" y="436"/>
                  </a:lnTo>
                  <a:lnTo>
                    <a:pt x="650" y="438"/>
                  </a:lnTo>
                  <a:lnTo>
                    <a:pt x="649" y="439"/>
                  </a:lnTo>
                  <a:lnTo>
                    <a:pt x="649" y="439"/>
                  </a:lnTo>
                  <a:lnTo>
                    <a:pt x="648" y="439"/>
                  </a:lnTo>
                  <a:lnTo>
                    <a:pt x="648" y="440"/>
                  </a:lnTo>
                  <a:lnTo>
                    <a:pt x="646" y="440"/>
                  </a:lnTo>
                  <a:lnTo>
                    <a:pt x="646" y="440"/>
                  </a:lnTo>
                  <a:lnTo>
                    <a:pt x="645" y="440"/>
                  </a:lnTo>
                  <a:lnTo>
                    <a:pt x="645" y="441"/>
                  </a:lnTo>
                  <a:lnTo>
                    <a:pt x="645" y="442"/>
                  </a:lnTo>
                  <a:lnTo>
                    <a:pt x="645" y="442"/>
                  </a:lnTo>
                  <a:lnTo>
                    <a:pt x="644" y="444"/>
                  </a:lnTo>
                  <a:lnTo>
                    <a:pt x="644" y="445"/>
                  </a:lnTo>
                  <a:lnTo>
                    <a:pt x="643" y="446"/>
                  </a:lnTo>
                  <a:lnTo>
                    <a:pt x="642" y="446"/>
                  </a:lnTo>
                  <a:lnTo>
                    <a:pt x="642" y="447"/>
                  </a:lnTo>
                  <a:lnTo>
                    <a:pt x="642" y="447"/>
                  </a:lnTo>
                  <a:lnTo>
                    <a:pt x="642" y="447"/>
                  </a:lnTo>
                  <a:lnTo>
                    <a:pt x="643" y="448"/>
                  </a:lnTo>
                  <a:lnTo>
                    <a:pt x="643" y="448"/>
                  </a:lnTo>
                  <a:lnTo>
                    <a:pt x="643" y="448"/>
                  </a:lnTo>
                  <a:lnTo>
                    <a:pt x="643" y="449"/>
                  </a:lnTo>
                  <a:lnTo>
                    <a:pt x="642" y="449"/>
                  </a:lnTo>
                  <a:lnTo>
                    <a:pt x="640" y="450"/>
                  </a:lnTo>
                  <a:lnTo>
                    <a:pt x="640" y="451"/>
                  </a:lnTo>
                  <a:lnTo>
                    <a:pt x="639" y="451"/>
                  </a:lnTo>
                  <a:lnTo>
                    <a:pt x="638" y="451"/>
                  </a:lnTo>
                  <a:lnTo>
                    <a:pt x="638" y="452"/>
                  </a:lnTo>
                  <a:lnTo>
                    <a:pt x="637" y="452"/>
                  </a:lnTo>
                  <a:lnTo>
                    <a:pt x="637" y="453"/>
                  </a:lnTo>
                  <a:lnTo>
                    <a:pt x="635" y="458"/>
                  </a:lnTo>
                  <a:lnTo>
                    <a:pt x="634" y="460"/>
                  </a:lnTo>
                  <a:lnTo>
                    <a:pt x="633" y="461"/>
                  </a:lnTo>
                  <a:lnTo>
                    <a:pt x="633" y="461"/>
                  </a:lnTo>
                  <a:lnTo>
                    <a:pt x="632" y="461"/>
                  </a:lnTo>
                  <a:lnTo>
                    <a:pt x="631" y="460"/>
                  </a:lnTo>
                  <a:lnTo>
                    <a:pt x="629" y="459"/>
                  </a:lnTo>
                  <a:lnTo>
                    <a:pt x="627" y="458"/>
                  </a:lnTo>
                  <a:lnTo>
                    <a:pt x="625" y="456"/>
                  </a:lnTo>
                  <a:lnTo>
                    <a:pt x="623" y="454"/>
                  </a:lnTo>
                  <a:lnTo>
                    <a:pt x="621" y="452"/>
                  </a:lnTo>
                  <a:lnTo>
                    <a:pt x="619" y="450"/>
                  </a:lnTo>
                  <a:lnTo>
                    <a:pt x="615" y="445"/>
                  </a:lnTo>
                  <a:lnTo>
                    <a:pt x="613" y="443"/>
                  </a:lnTo>
                  <a:lnTo>
                    <a:pt x="612" y="442"/>
                  </a:lnTo>
                  <a:lnTo>
                    <a:pt x="611" y="441"/>
                  </a:lnTo>
                  <a:lnTo>
                    <a:pt x="609" y="439"/>
                  </a:lnTo>
                  <a:lnTo>
                    <a:pt x="607" y="438"/>
                  </a:lnTo>
                  <a:lnTo>
                    <a:pt x="606" y="437"/>
                  </a:lnTo>
                  <a:lnTo>
                    <a:pt x="604" y="437"/>
                  </a:lnTo>
                  <a:lnTo>
                    <a:pt x="603" y="436"/>
                  </a:lnTo>
                  <a:lnTo>
                    <a:pt x="601" y="436"/>
                  </a:lnTo>
                  <a:lnTo>
                    <a:pt x="599" y="435"/>
                  </a:lnTo>
                  <a:lnTo>
                    <a:pt x="596" y="435"/>
                  </a:lnTo>
                  <a:lnTo>
                    <a:pt x="595" y="434"/>
                  </a:lnTo>
                  <a:lnTo>
                    <a:pt x="589" y="433"/>
                  </a:lnTo>
                  <a:lnTo>
                    <a:pt x="587" y="432"/>
                  </a:lnTo>
                  <a:lnTo>
                    <a:pt x="585" y="432"/>
                  </a:lnTo>
                  <a:lnTo>
                    <a:pt x="584" y="432"/>
                  </a:lnTo>
                  <a:lnTo>
                    <a:pt x="582" y="431"/>
                  </a:lnTo>
                  <a:lnTo>
                    <a:pt x="581" y="430"/>
                  </a:lnTo>
                  <a:lnTo>
                    <a:pt x="579" y="429"/>
                  </a:lnTo>
                  <a:lnTo>
                    <a:pt x="576" y="428"/>
                  </a:lnTo>
                  <a:lnTo>
                    <a:pt x="570" y="424"/>
                  </a:lnTo>
                  <a:lnTo>
                    <a:pt x="565" y="420"/>
                  </a:lnTo>
                  <a:lnTo>
                    <a:pt x="563" y="418"/>
                  </a:lnTo>
                  <a:lnTo>
                    <a:pt x="561" y="417"/>
                  </a:lnTo>
                  <a:lnTo>
                    <a:pt x="558" y="416"/>
                  </a:lnTo>
                  <a:lnTo>
                    <a:pt x="556" y="415"/>
                  </a:lnTo>
                  <a:lnTo>
                    <a:pt x="553" y="414"/>
                  </a:lnTo>
                  <a:lnTo>
                    <a:pt x="552" y="414"/>
                  </a:lnTo>
                  <a:lnTo>
                    <a:pt x="550" y="413"/>
                  </a:lnTo>
                  <a:lnTo>
                    <a:pt x="548" y="413"/>
                  </a:lnTo>
                  <a:lnTo>
                    <a:pt x="546" y="413"/>
                  </a:lnTo>
                  <a:lnTo>
                    <a:pt x="543" y="413"/>
                  </a:lnTo>
                  <a:lnTo>
                    <a:pt x="539" y="414"/>
                  </a:lnTo>
                  <a:lnTo>
                    <a:pt x="538" y="414"/>
                  </a:lnTo>
                  <a:lnTo>
                    <a:pt x="536" y="414"/>
                  </a:lnTo>
                  <a:lnTo>
                    <a:pt x="534" y="413"/>
                  </a:lnTo>
                  <a:lnTo>
                    <a:pt x="532" y="413"/>
                  </a:lnTo>
                  <a:lnTo>
                    <a:pt x="531" y="413"/>
                  </a:lnTo>
                  <a:lnTo>
                    <a:pt x="530" y="412"/>
                  </a:lnTo>
                  <a:lnTo>
                    <a:pt x="528" y="412"/>
                  </a:lnTo>
                  <a:lnTo>
                    <a:pt x="525" y="410"/>
                  </a:lnTo>
                  <a:lnTo>
                    <a:pt x="524" y="410"/>
                  </a:lnTo>
                  <a:lnTo>
                    <a:pt x="523" y="410"/>
                  </a:lnTo>
                  <a:lnTo>
                    <a:pt x="523" y="410"/>
                  </a:lnTo>
                  <a:lnTo>
                    <a:pt x="522" y="410"/>
                  </a:lnTo>
                  <a:lnTo>
                    <a:pt x="522" y="410"/>
                  </a:lnTo>
                  <a:lnTo>
                    <a:pt x="521" y="410"/>
                  </a:lnTo>
                  <a:lnTo>
                    <a:pt x="521" y="410"/>
                  </a:lnTo>
                  <a:lnTo>
                    <a:pt x="520" y="411"/>
                  </a:lnTo>
                  <a:lnTo>
                    <a:pt x="520" y="412"/>
                  </a:lnTo>
                  <a:lnTo>
                    <a:pt x="520" y="413"/>
                  </a:lnTo>
                  <a:lnTo>
                    <a:pt x="518" y="417"/>
                  </a:lnTo>
                  <a:lnTo>
                    <a:pt x="518" y="419"/>
                  </a:lnTo>
                  <a:lnTo>
                    <a:pt x="516" y="421"/>
                  </a:lnTo>
                  <a:lnTo>
                    <a:pt x="515" y="425"/>
                  </a:lnTo>
                  <a:lnTo>
                    <a:pt x="514" y="426"/>
                  </a:lnTo>
                  <a:lnTo>
                    <a:pt x="513" y="427"/>
                  </a:lnTo>
                  <a:lnTo>
                    <a:pt x="512" y="428"/>
                  </a:lnTo>
                  <a:lnTo>
                    <a:pt x="511" y="428"/>
                  </a:lnTo>
                  <a:lnTo>
                    <a:pt x="510" y="429"/>
                  </a:lnTo>
                  <a:lnTo>
                    <a:pt x="510" y="429"/>
                  </a:lnTo>
                  <a:lnTo>
                    <a:pt x="508" y="429"/>
                  </a:lnTo>
                  <a:lnTo>
                    <a:pt x="507" y="429"/>
                  </a:lnTo>
                  <a:lnTo>
                    <a:pt x="503" y="430"/>
                  </a:lnTo>
                  <a:lnTo>
                    <a:pt x="499" y="430"/>
                  </a:lnTo>
                  <a:lnTo>
                    <a:pt x="497" y="430"/>
                  </a:lnTo>
                  <a:lnTo>
                    <a:pt x="495" y="430"/>
                  </a:lnTo>
                  <a:lnTo>
                    <a:pt x="493" y="431"/>
                  </a:lnTo>
                  <a:lnTo>
                    <a:pt x="490" y="432"/>
                  </a:lnTo>
                  <a:lnTo>
                    <a:pt x="488" y="433"/>
                  </a:lnTo>
                  <a:lnTo>
                    <a:pt x="483" y="435"/>
                  </a:lnTo>
                  <a:lnTo>
                    <a:pt x="481" y="436"/>
                  </a:lnTo>
                  <a:lnTo>
                    <a:pt x="480" y="436"/>
                  </a:lnTo>
                  <a:lnTo>
                    <a:pt x="479" y="436"/>
                  </a:lnTo>
                  <a:lnTo>
                    <a:pt x="478" y="437"/>
                  </a:lnTo>
                  <a:lnTo>
                    <a:pt x="475" y="437"/>
                  </a:lnTo>
                  <a:lnTo>
                    <a:pt x="473" y="437"/>
                  </a:lnTo>
                  <a:lnTo>
                    <a:pt x="473" y="437"/>
                  </a:lnTo>
                  <a:lnTo>
                    <a:pt x="472" y="437"/>
                  </a:lnTo>
                  <a:lnTo>
                    <a:pt x="471" y="436"/>
                  </a:lnTo>
                  <a:lnTo>
                    <a:pt x="471" y="436"/>
                  </a:lnTo>
                  <a:lnTo>
                    <a:pt x="470" y="436"/>
                  </a:lnTo>
                  <a:lnTo>
                    <a:pt x="470" y="436"/>
                  </a:lnTo>
                  <a:lnTo>
                    <a:pt x="470" y="435"/>
                  </a:lnTo>
                  <a:lnTo>
                    <a:pt x="470" y="435"/>
                  </a:lnTo>
                  <a:lnTo>
                    <a:pt x="470" y="434"/>
                  </a:lnTo>
                  <a:lnTo>
                    <a:pt x="469" y="433"/>
                  </a:lnTo>
                  <a:lnTo>
                    <a:pt x="469" y="432"/>
                  </a:lnTo>
                  <a:lnTo>
                    <a:pt x="470" y="427"/>
                  </a:lnTo>
                  <a:lnTo>
                    <a:pt x="470" y="426"/>
                  </a:lnTo>
                  <a:lnTo>
                    <a:pt x="470" y="425"/>
                  </a:lnTo>
                  <a:lnTo>
                    <a:pt x="469" y="424"/>
                  </a:lnTo>
                  <a:lnTo>
                    <a:pt x="469" y="422"/>
                  </a:lnTo>
                  <a:lnTo>
                    <a:pt x="468" y="419"/>
                  </a:lnTo>
                  <a:lnTo>
                    <a:pt x="468" y="418"/>
                  </a:lnTo>
                  <a:lnTo>
                    <a:pt x="467" y="414"/>
                  </a:lnTo>
                  <a:lnTo>
                    <a:pt x="466" y="411"/>
                  </a:lnTo>
                  <a:lnTo>
                    <a:pt x="465" y="410"/>
                  </a:lnTo>
                  <a:lnTo>
                    <a:pt x="465" y="409"/>
                  </a:lnTo>
                  <a:lnTo>
                    <a:pt x="464" y="409"/>
                  </a:lnTo>
                  <a:lnTo>
                    <a:pt x="463" y="408"/>
                  </a:lnTo>
                  <a:lnTo>
                    <a:pt x="463" y="407"/>
                  </a:lnTo>
                  <a:lnTo>
                    <a:pt x="462" y="406"/>
                  </a:lnTo>
                  <a:lnTo>
                    <a:pt x="460" y="405"/>
                  </a:lnTo>
                  <a:lnTo>
                    <a:pt x="459" y="404"/>
                  </a:lnTo>
                  <a:lnTo>
                    <a:pt x="457" y="404"/>
                  </a:lnTo>
                  <a:lnTo>
                    <a:pt x="455" y="404"/>
                  </a:lnTo>
                  <a:lnTo>
                    <a:pt x="453" y="403"/>
                  </a:lnTo>
                  <a:lnTo>
                    <a:pt x="450" y="403"/>
                  </a:lnTo>
                  <a:lnTo>
                    <a:pt x="448" y="403"/>
                  </a:lnTo>
                  <a:lnTo>
                    <a:pt x="444" y="403"/>
                  </a:lnTo>
                  <a:lnTo>
                    <a:pt x="442" y="403"/>
                  </a:lnTo>
                  <a:lnTo>
                    <a:pt x="440" y="403"/>
                  </a:lnTo>
                  <a:lnTo>
                    <a:pt x="438" y="402"/>
                  </a:lnTo>
                  <a:lnTo>
                    <a:pt x="436" y="402"/>
                  </a:lnTo>
                  <a:lnTo>
                    <a:pt x="435" y="402"/>
                  </a:lnTo>
                  <a:lnTo>
                    <a:pt x="433" y="401"/>
                  </a:lnTo>
                  <a:lnTo>
                    <a:pt x="432" y="401"/>
                  </a:lnTo>
                  <a:lnTo>
                    <a:pt x="431" y="400"/>
                  </a:lnTo>
                  <a:lnTo>
                    <a:pt x="430" y="399"/>
                  </a:lnTo>
                  <a:lnTo>
                    <a:pt x="429" y="398"/>
                  </a:lnTo>
                  <a:lnTo>
                    <a:pt x="426" y="396"/>
                  </a:lnTo>
                  <a:lnTo>
                    <a:pt x="425" y="395"/>
                  </a:lnTo>
                  <a:lnTo>
                    <a:pt x="424" y="395"/>
                  </a:lnTo>
                  <a:lnTo>
                    <a:pt x="424" y="394"/>
                  </a:lnTo>
                  <a:lnTo>
                    <a:pt x="423" y="394"/>
                  </a:lnTo>
                  <a:lnTo>
                    <a:pt x="422" y="393"/>
                  </a:lnTo>
                  <a:lnTo>
                    <a:pt x="421" y="393"/>
                  </a:lnTo>
                  <a:lnTo>
                    <a:pt x="416" y="392"/>
                  </a:lnTo>
                  <a:lnTo>
                    <a:pt x="411" y="391"/>
                  </a:lnTo>
                  <a:lnTo>
                    <a:pt x="410" y="391"/>
                  </a:lnTo>
                  <a:lnTo>
                    <a:pt x="409" y="391"/>
                  </a:lnTo>
                  <a:lnTo>
                    <a:pt x="408" y="391"/>
                  </a:lnTo>
                  <a:lnTo>
                    <a:pt x="406" y="391"/>
                  </a:lnTo>
                  <a:lnTo>
                    <a:pt x="405" y="392"/>
                  </a:lnTo>
                  <a:lnTo>
                    <a:pt x="403" y="392"/>
                  </a:lnTo>
                  <a:lnTo>
                    <a:pt x="401" y="393"/>
                  </a:lnTo>
                  <a:lnTo>
                    <a:pt x="400" y="394"/>
                  </a:lnTo>
                  <a:lnTo>
                    <a:pt x="399" y="395"/>
                  </a:lnTo>
                  <a:lnTo>
                    <a:pt x="399" y="395"/>
                  </a:lnTo>
                  <a:lnTo>
                    <a:pt x="398" y="396"/>
                  </a:lnTo>
                  <a:lnTo>
                    <a:pt x="398" y="396"/>
                  </a:lnTo>
                  <a:lnTo>
                    <a:pt x="398" y="397"/>
                  </a:lnTo>
                  <a:lnTo>
                    <a:pt x="397" y="400"/>
                  </a:lnTo>
                  <a:lnTo>
                    <a:pt x="397" y="402"/>
                  </a:lnTo>
                  <a:lnTo>
                    <a:pt x="396" y="403"/>
                  </a:lnTo>
                  <a:lnTo>
                    <a:pt x="396" y="405"/>
                  </a:lnTo>
                  <a:lnTo>
                    <a:pt x="395" y="407"/>
                  </a:lnTo>
                  <a:lnTo>
                    <a:pt x="393" y="410"/>
                  </a:lnTo>
                  <a:lnTo>
                    <a:pt x="392" y="412"/>
                  </a:lnTo>
                  <a:lnTo>
                    <a:pt x="392" y="413"/>
                  </a:lnTo>
                  <a:lnTo>
                    <a:pt x="391" y="415"/>
                  </a:lnTo>
                  <a:lnTo>
                    <a:pt x="391" y="417"/>
                  </a:lnTo>
                  <a:lnTo>
                    <a:pt x="390" y="418"/>
                  </a:lnTo>
                  <a:lnTo>
                    <a:pt x="390" y="420"/>
                  </a:lnTo>
                  <a:lnTo>
                    <a:pt x="390" y="421"/>
                  </a:lnTo>
                  <a:lnTo>
                    <a:pt x="390" y="423"/>
                  </a:lnTo>
                  <a:lnTo>
                    <a:pt x="390" y="426"/>
                  </a:lnTo>
                  <a:lnTo>
                    <a:pt x="390" y="429"/>
                  </a:lnTo>
                  <a:lnTo>
                    <a:pt x="390" y="432"/>
                  </a:lnTo>
                  <a:lnTo>
                    <a:pt x="391" y="436"/>
                  </a:lnTo>
                  <a:lnTo>
                    <a:pt x="391" y="442"/>
                  </a:lnTo>
                  <a:lnTo>
                    <a:pt x="392" y="447"/>
                  </a:lnTo>
                  <a:lnTo>
                    <a:pt x="392" y="449"/>
                  </a:lnTo>
                  <a:lnTo>
                    <a:pt x="394" y="457"/>
                  </a:lnTo>
                  <a:lnTo>
                    <a:pt x="394" y="459"/>
                  </a:lnTo>
                  <a:lnTo>
                    <a:pt x="394" y="461"/>
                  </a:lnTo>
                  <a:lnTo>
                    <a:pt x="394" y="463"/>
                  </a:lnTo>
                  <a:lnTo>
                    <a:pt x="394" y="465"/>
                  </a:lnTo>
                  <a:lnTo>
                    <a:pt x="394" y="467"/>
                  </a:lnTo>
                  <a:lnTo>
                    <a:pt x="394" y="469"/>
                  </a:lnTo>
                  <a:lnTo>
                    <a:pt x="393" y="472"/>
                  </a:lnTo>
                  <a:lnTo>
                    <a:pt x="391" y="481"/>
                  </a:lnTo>
                  <a:lnTo>
                    <a:pt x="391" y="482"/>
                  </a:lnTo>
                  <a:lnTo>
                    <a:pt x="390" y="485"/>
                  </a:lnTo>
                  <a:lnTo>
                    <a:pt x="390" y="486"/>
                  </a:lnTo>
                  <a:lnTo>
                    <a:pt x="389" y="489"/>
                  </a:lnTo>
                  <a:lnTo>
                    <a:pt x="389" y="491"/>
                  </a:lnTo>
                  <a:lnTo>
                    <a:pt x="389" y="493"/>
                  </a:lnTo>
                  <a:lnTo>
                    <a:pt x="389" y="496"/>
                  </a:lnTo>
                  <a:lnTo>
                    <a:pt x="389" y="501"/>
                  </a:lnTo>
                  <a:lnTo>
                    <a:pt x="389" y="502"/>
                  </a:lnTo>
                  <a:lnTo>
                    <a:pt x="389" y="503"/>
                  </a:lnTo>
                  <a:lnTo>
                    <a:pt x="389" y="504"/>
                  </a:lnTo>
                  <a:lnTo>
                    <a:pt x="388" y="505"/>
                  </a:lnTo>
                  <a:lnTo>
                    <a:pt x="387" y="508"/>
                  </a:lnTo>
                  <a:lnTo>
                    <a:pt x="386" y="511"/>
                  </a:lnTo>
                  <a:lnTo>
                    <a:pt x="384" y="517"/>
                  </a:lnTo>
                  <a:lnTo>
                    <a:pt x="383" y="522"/>
                  </a:lnTo>
                  <a:lnTo>
                    <a:pt x="382" y="524"/>
                  </a:lnTo>
                  <a:lnTo>
                    <a:pt x="382" y="526"/>
                  </a:lnTo>
                  <a:lnTo>
                    <a:pt x="382" y="528"/>
                  </a:lnTo>
                  <a:lnTo>
                    <a:pt x="381" y="531"/>
                  </a:lnTo>
                  <a:lnTo>
                    <a:pt x="381" y="533"/>
                  </a:lnTo>
                  <a:lnTo>
                    <a:pt x="381" y="535"/>
                  </a:lnTo>
                  <a:lnTo>
                    <a:pt x="381" y="536"/>
                  </a:lnTo>
                  <a:lnTo>
                    <a:pt x="382" y="538"/>
                  </a:lnTo>
                  <a:lnTo>
                    <a:pt x="382" y="539"/>
                  </a:lnTo>
                  <a:lnTo>
                    <a:pt x="382" y="540"/>
                  </a:lnTo>
                  <a:lnTo>
                    <a:pt x="383" y="541"/>
                  </a:lnTo>
                  <a:lnTo>
                    <a:pt x="385" y="544"/>
                  </a:lnTo>
                  <a:lnTo>
                    <a:pt x="386" y="545"/>
                  </a:lnTo>
                  <a:lnTo>
                    <a:pt x="386" y="546"/>
                  </a:lnTo>
                  <a:lnTo>
                    <a:pt x="387" y="547"/>
                  </a:lnTo>
                  <a:lnTo>
                    <a:pt x="387" y="548"/>
                  </a:lnTo>
                  <a:lnTo>
                    <a:pt x="387" y="550"/>
                  </a:lnTo>
                  <a:lnTo>
                    <a:pt x="387" y="551"/>
                  </a:lnTo>
                  <a:lnTo>
                    <a:pt x="386" y="552"/>
                  </a:lnTo>
                  <a:lnTo>
                    <a:pt x="386" y="553"/>
                  </a:lnTo>
                  <a:lnTo>
                    <a:pt x="385" y="554"/>
                  </a:lnTo>
                  <a:lnTo>
                    <a:pt x="384" y="555"/>
                  </a:lnTo>
                  <a:lnTo>
                    <a:pt x="382" y="556"/>
                  </a:lnTo>
                  <a:lnTo>
                    <a:pt x="381" y="557"/>
                  </a:lnTo>
                  <a:lnTo>
                    <a:pt x="380" y="557"/>
                  </a:lnTo>
                  <a:lnTo>
                    <a:pt x="379" y="557"/>
                  </a:lnTo>
                  <a:lnTo>
                    <a:pt x="377" y="557"/>
                  </a:lnTo>
                  <a:lnTo>
                    <a:pt x="374" y="557"/>
                  </a:lnTo>
                  <a:lnTo>
                    <a:pt x="372" y="556"/>
                  </a:lnTo>
                  <a:lnTo>
                    <a:pt x="365" y="555"/>
                  </a:lnTo>
                  <a:lnTo>
                    <a:pt x="361" y="553"/>
                  </a:lnTo>
                  <a:lnTo>
                    <a:pt x="359" y="553"/>
                  </a:lnTo>
                  <a:lnTo>
                    <a:pt x="357" y="552"/>
                  </a:lnTo>
                  <a:lnTo>
                    <a:pt x="352" y="550"/>
                  </a:lnTo>
                  <a:lnTo>
                    <a:pt x="351" y="550"/>
                  </a:lnTo>
                  <a:lnTo>
                    <a:pt x="348" y="548"/>
                  </a:lnTo>
                  <a:lnTo>
                    <a:pt x="347" y="548"/>
                  </a:lnTo>
                  <a:lnTo>
                    <a:pt x="345" y="547"/>
                  </a:lnTo>
                  <a:lnTo>
                    <a:pt x="343" y="547"/>
                  </a:lnTo>
                  <a:lnTo>
                    <a:pt x="337" y="546"/>
                  </a:lnTo>
                  <a:lnTo>
                    <a:pt x="333" y="545"/>
                  </a:lnTo>
                  <a:lnTo>
                    <a:pt x="331" y="545"/>
                  </a:lnTo>
                  <a:lnTo>
                    <a:pt x="330" y="545"/>
                  </a:lnTo>
                  <a:lnTo>
                    <a:pt x="328" y="545"/>
                  </a:lnTo>
                  <a:lnTo>
                    <a:pt x="327" y="545"/>
                  </a:lnTo>
                  <a:lnTo>
                    <a:pt x="325" y="545"/>
                  </a:lnTo>
                  <a:lnTo>
                    <a:pt x="324" y="545"/>
                  </a:lnTo>
                  <a:lnTo>
                    <a:pt x="323" y="546"/>
                  </a:lnTo>
                  <a:lnTo>
                    <a:pt x="322" y="546"/>
                  </a:lnTo>
                  <a:lnTo>
                    <a:pt x="321" y="546"/>
                  </a:lnTo>
                  <a:lnTo>
                    <a:pt x="321" y="547"/>
                  </a:lnTo>
                  <a:lnTo>
                    <a:pt x="320" y="548"/>
                  </a:lnTo>
                  <a:lnTo>
                    <a:pt x="319" y="548"/>
                  </a:lnTo>
                  <a:lnTo>
                    <a:pt x="318" y="549"/>
                  </a:lnTo>
                  <a:lnTo>
                    <a:pt x="318" y="551"/>
                  </a:lnTo>
                  <a:lnTo>
                    <a:pt x="317" y="552"/>
                  </a:lnTo>
                  <a:lnTo>
                    <a:pt x="317" y="553"/>
                  </a:lnTo>
                  <a:lnTo>
                    <a:pt x="316" y="558"/>
                  </a:lnTo>
                  <a:lnTo>
                    <a:pt x="315" y="565"/>
                  </a:lnTo>
                  <a:lnTo>
                    <a:pt x="314" y="567"/>
                  </a:lnTo>
                  <a:lnTo>
                    <a:pt x="314" y="571"/>
                  </a:lnTo>
                  <a:lnTo>
                    <a:pt x="313" y="573"/>
                  </a:lnTo>
                  <a:lnTo>
                    <a:pt x="313" y="574"/>
                  </a:lnTo>
                  <a:lnTo>
                    <a:pt x="312" y="575"/>
                  </a:lnTo>
                  <a:lnTo>
                    <a:pt x="312" y="576"/>
                  </a:lnTo>
                  <a:lnTo>
                    <a:pt x="311" y="578"/>
                  </a:lnTo>
                  <a:lnTo>
                    <a:pt x="309" y="580"/>
                  </a:lnTo>
                  <a:lnTo>
                    <a:pt x="307" y="582"/>
                  </a:lnTo>
                  <a:lnTo>
                    <a:pt x="305" y="585"/>
                  </a:lnTo>
                  <a:lnTo>
                    <a:pt x="304" y="586"/>
                  </a:lnTo>
                  <a:lnTo>
                    <a:pt x="302" y="588"/>
                  </a:lnTo>
                  <a:lnTo>
                    <a:pt x="301" y="589"/>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25" name="Freeform 231">
              <a:extLst>
                <a:ext uri="{FF2B5EF4-FFF2-40B4-BE49-F238E27FC236}">
                  <a16:creationId xmlns:a16="http://schemas.microsoft.com/office/drawing/2014/main" id="{5B1E9545-3412-47A3-833D-2AC6330C3EC4}"/>
                </a:ext>
              </a:extLst>
            </p:cNvPr>
            <p:cNvSpPr>
              <a:spLocks/>
            </p:cNvSpPr>
            <p:nvPr/>
          </p:nvSpPr>
          <p:spPr bwMode="auto">
            <a:xfrm>
              <a:off x="3326" y="2576"/>
              <a:ext cx="531" cy="659"/>
            </a:xfrm>
            <a:custGeom>
              <a:avLst/>
              <a:gdLst>
                <a:gd name="T0" fmla="*/ 510 w 531"/>
                <a:gd name="T1" fmla="*/ 580 h 659"/>
                <a:gd name="T2" fmla="*/ 507 w 531"/>
                <a:gd name="T3" fmla="*/ 614 h 659"/>
                <a:gd name="T4" fmla="*/ 500 w 531"/>
                <a:gd name="T5" fmla="*/ 640 h 659"/>
                <a:gd name="T6" fmla="*/ 489 w 531"/>
                <a:gd name="T7" fmla="*/ 642 h 659"/>
                <a:gd name="T8" fmla="*/ 476 w 531"/>
                <a:gd name="T9" fmla="*/ 630 h 659"/>
                <a:gd name="T10" fmla="*/ 461 w 531"/>
                <a:gd name="T11" fmla="*/ 618 h 659"/>
                <a:gd name="T12" fmla="*/ 441 w 531"/>
                <a:gd name="T13" fmla="*/ 625 h 659"/>
                <a:gd name="T14" fmla="*/ 415 w 531"/>
                <a:gd name="T15" fmla="*/ 618 h 659"/>
                <a:gd name="T16" fmla="*/ 398 w 531"/>
                <a:gd name="T17" fmla="*/ 603 h 659"/>
                <a:gd name="T18" fmla="*/ 391 w 531"/>
                <a:gd name="T19" fmla="*/ 613 h 659"/>
                <a:gd name="T20" fmla="*/ 382 w 531"/>
                <a:gd name="T21" fmla="*/ 634 h 659"/>
                <a:gd name="T22" fmla="*/ 366 w 531"/>
                <a:gd name="T23" fmla="*/ 639 h 659"/>
                <a:gd name="T24" fmla="*/ 356 w 531"/>
                <a:gd name="T25" fmla="*/ 650 h 659"/>
                <a:gd name="T26" fmla="*/ 340 w 531"/>
                <a:gd name="T27" fmla="*/ 659 h 659"/>
                <a:gd name="T28" fmla="*/ 307 w 531"/>
                <a:gd name="T29" fmla="*/ 644 h 659"/>
                <a:gd name="T30" fmla="*/ 266 w 531"/>
                <a:gd name="T31" fmla="*/ 636 h 659"/>
                <a:gd name="T32" fmla="*/ 238 w 531"/>
                <a:gd name="T33" fmla="*/ 634 h 659"/>
                <a:gd name="T34" fmla="*/ 216 w 531"/>
                <a:gd name="T35" fmla="*/ 622 h 659"/>
                <a:gd name="T36" fmla="*/ 206 w 531"/>
                <a:gd name="T37" fmla="*/ 608 h 659"/>
                <a:gd name="T38" fmla="*/ 207 w 531"/>
                <a:gd name="T39" fmla="*/ 598 h 659"/>
                <a:gd name="T40" fmla="*/ 219 w 531"/>
                <a:gd name="T41" fmla="*/ 587 h 659"/>
                <a:gd name="T42" fmla="*/ 205 w 531"/>
                <a:gd name="T43" fmla="*/ 570 h 659"/>
                <a:gd name="T44" fmla="*/ 184 w 531"/>
                <a:gd name="T45" fmla="*/ 556 h 659"/>
                <a:gd name="T46" fmla="*/ 156 w 531"/>
                <a:gd name="T47" fmla="*/ 533 h 659"/>
                <a:gd name="T48" fmla="*/ 125 w 531"/>
                <a:gd name="T49" fmla="*/ 516 h 659"/>
                <a:gd name="T50" fmla="*/ 113 w 531"/>
                <a:gd name="T51" fmla="*/ 501 h 659"/>
                <a:gd name="T52" fmla="*/ 103 w 531"/>
                <a:gd name="T53" fmla="*/ 478 h 659"/>
                <a:gd name="T54" fmla="*/ 88 w 531"/>
                <a:gd name="T55" fmla="*/ 454 h 659"/>
                <a:gd name="T56" fmla="*/ 72 w 531"/>
                <a:gd name="T57" fmla="*/ 444 h 659"/>
                <a:gd name="T58" fmla="*/ 51 w 531"/>
                <a:gd name="T59" fmla="*/ 435 h 659"/>
                <a:gd name="T60" fmla="*/ 34 w 531"/>
                <a:gd name="T61" fmla="*/ 402 h 659"/>
                <a:gd name="T62" fmla="*/ 21 w 531"/>
                <a:gd name="T63" fmla="*/ 393 h 659"/>
                <a:gd name="T64" fmla="*/ 6 w 531"/>
                <a:gd name="T65" fmla="*/ 386 h 659"/>
                <a:gd name="T66" fmla="*/ 0 w 531"/>
                <a:gd name="T67" fmla="*/ 368 h 659"/>
                <a:gd name="T68" fmla="*/ 9 w 531"/>
                <a:gd name="T69" fmla="*/ 340 h 659"/>
                <a:gd name="T70" fmla="*/ 23 w 531"/>
                <a:gd name="T71" fmla="*/ 330 h 659"/>
                <a:gd name="T72" fmla="*/ 25 w 531"/>
                <a:gd name="T73" fmla="*/ 310 h 659"/>
                <a:gd name="T74" fmla="*/ 24 w 531"/>
                <a:gd name="T75" fmla="*/ 283 h 659"/>
                <a:gd name="T76" fmla="*/ 37 w 531"/>
                <a:gd name="T77" fmla="*/ 272 h 659"/>
                <a:gd name="T78" fmla="*/ 55 w 531"/>
                <a:gd name="T79" fmla="*/ 263 h 659"/>
                <a:gd name="T80" fmla="*/ 70 w 531"/>
                <a:gd name="T81" fmla="*/ 245 h 659"/>
                <a:gd name="T82" fmla="*/ 76 w 531"/>
                <a:gd name="T83" fmla="*/ 231 h 659"/>
                <a:gd name="T84" fmla="*/ 69 w 531"/>
                <a:gd name="T85" fmla="*/ 215 h 659"/>
                <a:gd name="T86" fmla="*/ 80 w 531"/>
                <a:gd name="T87" fmla="*/ 204 h 659"/>
                <a:gd name="T88" fmla="*/ 77 w 531"/>
                <a:gd name="T89" fmla="*/ 194 h 659"/>
                <a:gd name="T90" fmla="*/ 75 w 531"/>
                <a:gd name="T91" fmla="*/ 186 h 659"/>
                <a:gd name="T92" fmla="*/ 84 w 531"/>
                <a:gd name="T93" fmla="*/ 178 h 659"/>
                <a:gd name="T94" fmla="*/ 86 w 531"/>
                <a:gd name="T95" fmla="*/ 163 h 659"/>
                <a:gd name="T96" fmla="*/ 104 w 531"/>
                <a:gd name="T97" fmla="*/ 141 h 659"/>
                <a:gd name="T98" fmla="*/ 108 w 531"/>
                <a:gd name="T99" fmla="*/ 123 h 659"/>
                <a:gd name="T100" fmla="*/ 101 w 531"/>
                <a:gd name="T101" fmla="*/ 94 h 659"/>
                <a:gd name="T102" fmla="*/ 105 w 531"/>
                <a:gd name="T103" fmla="*/ 74 h 659"/>
                <a:gd name="T104" fmla="*/ 100 w 531"/>
                <a:gd name="T105" fmla="*/ 50 h 659"/>
                <a:gd name="T106" fmla="*/ 100 w 531"/>
                <a:gd name="T107" fmla="*/ 33 h 659"/>
                <a:gd name="T108" fmla="*/ 109 w 531"/>
                <a:gd name="T109" fmla="*/ 30 h 659"/>
                <a:gd name="T110" fmla="*/ 132 w 531"/>
                <a:gd name="T111" fmla="*/ 29 h 659"/>
                <a:gd name="T112" fmla="*/ 146 w 531"/>
                <a:gd name="T113" fmla="*/ 26 h 659"/>
                <a:gd name="T114" fmla="*/ 159 w 531"/>
                <a:gd name="T115" fmla="*/ 34 h 659"/>
                <a:gd name="T116" fmla="*/ 175 w 531"/>
                <a:gd name="T117" fmla="*/ 35 h 659"/>
                <a:gd name="T118" fmla="*/ 194 w 531"/>
                <a:gd name="T119" fmla="*/ 28 h 659"/>
                <a:gd name="T120" fmla="*/ 206 w 531"/>
                <a:gd name="T121" fmla="*/ 18 h 659"/>
                <a:gd name="T122" fmla="*/ 225 w 531"/>
                <a:gd name="T123" fmla="*/ 2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1" h="659">
                  <a:moveTo>
                    <a:pt x="531" y="558"/>
                  </a:moveTo>
                  <a:lnTo>
                    <a:pt x="529" y="559"/>
                  </a:lnTo>
                  <a:lnTo>
                    <a:pt x="525" y="562"/>
                  </a:lnTo>
                  <a:lnTo>
                    <a:pt x="520" y="566"/>
                  </a:lnTo>
                  <a:lnTo>
                    <a:pt x="518" y="567"/>
                  </a:lnTo>
                  <a:lnTo>
                    <a:pt x="517" y="569"/>
                  </a:lnTo>
                  <a:lnTo>
                    <a:pt x="516" y="570"/>
                  </a:lnTo>
                  <a:lnTo>
                    <a:pt x="515" y="571"/>
                  </a:lnTo>
                  <a:lnTo>
                    <a:pt x="514" y="573"/>
                  </a:lnTo>
                  <a:lnTo>
                    <a:pt x="512" y="575"/>
                  </a:lnTo>
                  <a:lnTo>
                    <a:pt x="511" y="578"/>
                  </a:lnTo>
                  <a:lnTo>
                    <a:pt x="510" y="580"/>
                  </a:lnTo>
                  <a:lnTo>
                    <a:pt x="509" y="583"/>
                  </a:lnTo>
                  <a:lnTo>
                    <a:pt x="508" y="587"/>
                  </a:lnTo>
                  <a:lnTo>
                    <a:pt x="507" y="589"/>
                  </a:lnTo>
                  <a:lnTo>
                    <a:pt x="507" y="591"/>
                  </a:lnTo>
                  <a:lnTo>
                    <a:pt x="507" y="593"/>
                  </a:lnTo>
                  <a:lnTo>
                    <a:pt x="506" y="595"/>
                  </a:lnTo>
                  <a:lnTo>
                    <a:pt x="506" y="596"/>
                  </a:lnTo>
                  <a:lnTo>
                    <a:pt x="506" y="598"/>
                  </a:lnTo>
                  <a:lnTo>
                    <a:pt x="507" y="606"/>
                  </a:lnTo>
                  <a:lnTo>
                    <a:pt x="507" y="609"/>
                  </a:lnTo>
                  <a:lnTo>
                    <a:pt x="507" y="611"/>
                  </a:lnTo>
                  <a:lnTo>
                    <a:pt x="507" y="614"/>
                  </a:lnTo>
                  <a:lnTo>
                    <a:pt x="506" y="621"/>
                  </a:lnTo>
                  <a:lnTo>
                    <a:pt x="506" y="626"/>
                  </a:lnTo>
                  <a:lnTo>
                    <a:pt x="506" y="627"/>
                  </a:lnTo>
                  <a:lnTo>
                    <a:pt x="506" y="629"/>
                  </a:lnTo>
                  <a:lnTo>
                    <a:pt x="505" y="630"/>
                  </a:lnTo>
                  <a:lnTo>
                    <a:pt x="505" y="632"/>
                  </a:lnTo>
                  <a:lnTo>
                    <a:pt x="504" y="633"/>
                  </a:lnTo>
                  <a:lnTo>
                    <a:pt x="504" y="635"/>
                  </a:lnTo>
                  <a:lnTo>
                    <a:pt x="503" y="636"/>
                  </a:lnTo>
                  <a:lnTo>
                    <a:pt x="502" y="637"/>
                  </a:lnTo>
                  <a:lnTo>
                    <a:pt x="501" y="639"/>
                  </a:lnTo>
                  <a:lnTo>
                    <a:pt x="500" y="640"/>
                  </a:lnTo>
                  <a:lnTo>
                    <a:pt x="500" y="640"/>
                  </a:lnTo>
                  <a:lnTo>
                    <a:pt x="499" y="641"/>
                  </a:lnTo>
                  <a:lnTo>
                    <a:pt x="498" y="641"/>
                  </a:lnTo>
                  <a:lnTo>
                    <a:pt x="498" y="641"/>
                  </a:lnTo>
                  <a:lnTo>
                    <a:pt x="497" y="642"/>
                  </a:lnTo>
                  <a:lnTo>
                    <a:pt x="496" y="642"/>
                  </a:lnTo>
                  <a:lnTo>
                    <a:pt x="495" y="642"/>
                  </a:lnTo>
                  <a:lnTo>
                    <a:pt x="494" y="642"/>
                  </a:lnTo>
                  <a:lnTo>
                    <a:pt x="492" y="643"/>
                  </a:lnTo>
                  <a:lnTo>
                    <a:pt x="491" y="643"/>
                  </a:lnTo>
                  <a:lnTo>
                    <a:pt x="490" y="642"/>
                  </a:lnTo>
                  <a:lnTo>
                    <a:pt x="489" y="642"/>
                  </a:lnTo>
                  <a:lnTo>
                    <a:pt x="488" y="642"/>
                  </a:lnTo>
                  <a:lnTo>
                    <a:pt x="487" y="642"/>
                  </a:lnTo>
                  <a:lnTo>
                    <a:pt x="486" y="641"/>
                  </a:lnTo>
                  <a:lnTo>
                    <a:pt x="486" y="641"/>
                  </a:lnTo>
                  <a:lnTo>
                    <a:pt x="485" y="640"/>
                  </a:lnTo>
                  <a:lnTo>
                    <a:pt x="484" y="639"/>
                  </a:lnTo>
                  <a:lnTo>
                    <a:pt x="483" y="639"/>
                  </a:lnTo>
                  <a:lnTo>
                    <a:pt x="482" y="637"/>
                  </a:lnTo>
                  <a:lnTo>
                    <a:pt x="479" y="633"/>
                  </a:lnTo>
                  <a:lnTo>
                    <a:pt x="478" y="632"/>
                  </a:lnTo>
                  <a:lnTo>
                    <a:pt x="477" y="631"/>
                  </a:lnTo>
                  <a:lnTo>
                    <a:pt x="476" y="630"/>
                  </a:lnTo>
                  <a:lnTo>
                    <a:pt x="474" y="629"/>
                  </a:lnTo>
                  <a:lnTo>
                    <a:pt x="473" y="629"/>
                  </a:lnTo>
                  <a:lnTo>
                    <a:pt x="471" y="628"/>
                  </a:lnTo>
                  <a:lnTo>
                    <a:pt x="470" y="627"/>
                  </a:lnTo>
                  <a:lnTo>
                    <a:pt x="469" y="627"/>
                  </a:lnTo>
                  <a:lnTo>
                    <a:pt x="468" y="626"/>
                  </a:lnTo>
                  <a:lnTo>
                    <a:pt x="467" y="625"/>
                  </a:lnTo>
                  <a:lnTo>
                    <a:pt x="466" y="624"/>
                  </a:lnTo>
                  <a:lnTo>
                    <a:pt x="466" y="623"/>
                  </a:lnTo>
                  <a:lnTo>
                    <a:pt x="463" y="620"/>
                  </a:lnTo>
                  <a:lnTo>
                    <a:pt x="462" y="619"/>
                  </a:lnTo>
                  <a:lnTo>
                    <a:pt x="461" y="618"/>
                  </a:lnTo>
                  <a:lnTo>
                    <a:pt x="461" y="617"/>
                  </a:lnTo>
                  <a:lnTo>
                    <a:pt x="460" y="617"/>
                  </a:lnTo>
                  <a:lnTo>
                    <a:pt x="459" y="617"/>
                  </a:lnTo>
                  <a:lnTo>
                    <a:pt x="458" y="616"/>
                  </a:lnTo>
                  <a:lnTo>
                    <a:pt x="457" y="617"/>
                  </a:lnTo>
                  <a:lnTo>
                    <a:pt x="456" y="617"/>
                  </a:lnTo>
                  <a:lnTo>
                    <a:pt x="455" y="617"/>
                  </a:lnTo>
                  <a:lnTo>
                    <a:pt x="454" y="618"/>
                  </a:lnTo>
                  <a:lnTo>
                    <a:pt x="445" y="623"/>
                  </a:lnTo>
                  <a:lnTo>
                    <a:pt x="444" y="624"/>
                  </a:lnTo>
                  <a:lnTo>
                    <a:pt x="442" y="625"/>
                  </a:lnTo>
                  <a:lnTo>
                    <a:pt x="441" y="625"/>
                  </a:lnTo>
                  <a:lnTo>
                    <a:pt x="440" y="626"/>
                  </a:lnTo>
                  <a:lnTo>
                    <a:pt x="439" y="626"/>
                  </a:lnTo>
                  <a:lnTo>
                    <a:pt x="438" y="626"/>
                  </a:lnTo>
                  <a:lnTo>
                    <a:pt x="437" y="626"/>
                  </a:lnTo>
                  <a:lnTo>
                    <a:pt x="436" y="626"/>
                  </a:lnTo>
                  <a:lnTo>
                    <a:pt x="435" y="626"/>
                  </a:lnTo>
                  <a:lnTo>
                    <a:pt x="434" y="625"/>
                  </a:lnTo>
                  <a:lnTo>
                    <a:pt x="430" y="624"/>
                  </a:lnTo>
                  <a:lnTo>
                    <a:pt x="424" y="622"/>
                  </a:lnTo>
                  <a:lnTo>
                    <a:pt x="422" y="621"/>
                  </a:lnTo>
                  <a:lnTo>
                    <a:pt x="417" y="619"/>
                  </a:lnTo>
                  <a:lnTo>
                    <a:pt x="415" y="618"/>
                  </a:lnTo>
                  <a:lnTo>
                    <a:pt x="414" y="617"/>
                  </a:lnTo>
                  <a:lnTo>
                    <a:pt x="413" y="617"/>
                  </a:lnTo>
                  <a:lnTo>
                    <a:pt x="412" y="616"/>
                  </a:lnTo>
                  <a:lnTo>
                    <a:pt x="411" y="615"/>
                  </a:lnTo>
                  <a:lnTo>
                    <a:pt x="409" y="612"/>
                  </a:lnTo>
                  <a:lnTo>
                    <a:pt x="407" y="611"/>
                  </a:lnTo>
                  <a:lnTo>
                    <a:pt x="403" y="607"/>
                  </a:lnTo>
                  <a:lnTo>
                    <a:pt x="401" y="605"/>
                  </a:lnTo>
                  <a:lnTo>
                    <a:pt x="400" y="604"/>
                  </a:lnTo>
                  <a:lnTo>
                    <a:pt x="399" y="603"/>
                  </a:lnTo>
                  <a:lnTo>
                    <a:pt x="398" y="603"/>
                  </a:lnTo>
                  <a:lnTo>
                    <a:pt x="398" y="603"/>
                  </a:lnTo>
                  <a:lnTo>
                    <a:pt x="396" y="603"/>
                  </a:lnTo>
                  <a:lnTo>
                    <a:pt x="396" y="603"/>
                  </a:lnTo>
                  <a:lnTo>
                    <a:pt x="395" y="603"/>
                  </a:lnTo>
                  <a:lnTo>
                    <a:pt x="394" y="604"/>
                  </a:lnTo>
                  <a:lnTo>
                    <a:pt x="393" y="604"/>
                  </a:lnTo>
                  <a:lnTo>
                    <a:pt x="393" y="605"/>
                  </a:lnTo>
                  <a:lnTo>
                    <a:pt x="392" y="605"/>
                  </a:lnTo>
                  <a:lnTo>
                    <a:pt x="392" y="606"/>
                  </a:lnTo>
                  <a:lnTo>
                    <a:pt x="391" y="606"/>
                  </a:lnTo>
                  <a:lnTo>
                    <a:pt x="391" y="607"/>
                  </a:lnTo>
                  <a:lnTo>
                    <a:pt x="391" y="608"/>
                  </a:lnTo>
                  <a:lnTo>
                    <a:pt x="391" y="613"/>
                  </a:lnTo>
                  <a:lnTo>
                    <a:pt x="390" y="615"/>
                  </a:lnTo>
                  <a:lnTo>
                    <a:pt x="390" y="617"/>
                  </a:lnTo>
                  <a:lnTo>
                    <a:pt x="389" y="620"/>
                  </a:lnTo>
                  <a:lnTo>
                    <a:pt x="388" y="624"/>
                  </a:lnTo>
                  <a:lnTo>
                    <a:pt x="388" y="625"/>
                  </a:lnTo>
                  <a:lnTo>
                    <a:pt x="387" y="627"/>
                  </a:lnTo>
                  <a:lnTo>
                    <a:pt x="387" y="628"/>
                  </a:lnTo>
                  <a:lnTo>
                    <a:pt x="386" y="630"/>
                  </a:lnTo>
                  <a:lnTo>
                    <a:pt x="385" y="631"/>
                  </a:lnTo>
                  <a:lnTo>
                    <a:pt x="384" y="632"/>
                  </a:lnTo>
                  <a:lnTo>
                    <a:pt x="383" y="633"/>
                  </a:lnTo>
                  <a:lnTo>
                    <a:pt x="382" y="634"/>
                  </a:lnTo>
                  <a:lnTo>
                    <a:pt x="381" y="635"/>
                  </a:lnTo>
                  <a:lnTo>
                    <a:pt x="381" y="636"/>
                  </a:lnTo>
                  <a:lnTo>
                    <a:pt x="380" y="636"/>
                  </a:lnTo>
                  <a:lnTo>
                    <a:pt x="379" y="636"/>
                  </a:lnTo>
                  <a:lnTo>
                    <a:pt x="378" y="637"/>
                  </a:lnTo>
                  <a:lnTo>
                    <a:pt x="377" y="637"/>
                  </a:lnTo>
                  <a:lnTo>
                    <a:pt x="372" y="637"/>
                  </a:lnTo>
                  <a:lnTo>
                    <a:pt x="370" y="638"/>
                  </a:lnTo>
                  <a:lnTo>
                    <a:pt x="368" y="638"/>
                  </a:lnTo>
                  <a:lnTo>
                    <a:pt x="367" y="638"/>
                  </a:lnTo>
                  <a:lnTo>
                    <a:pt x="367" y="639"/>
                  </a:lnTo>
                  <a:lnTo>
                    <a:pt x="366" y="639"/>
                  </a:lnTo>
                  <a:lnTo>
                    <a:pt x="365" y="640"/>
                  </a:lnTo>
                  <a:lnTo>
                    <a:pt x="365" y="640"/>
                  </a:lnTo>
                  <a:lnTo>
                    <a:pt x="364" y="642"/>
                  </a:lnTo>
                  <a:lnTo>
                    <a:pt x="363" y="644"/>
                  </a:lnTo>
                  <a:lnTo>
                    <a:pt x="362" y="646"/>
                  </a:lnTo>
                  <a:lnTo>
                    <a:pt x="362" y="646"/>
                  </a:lnTo>
                  <a:lnTo>
                    <a:pt x="362" y="647"/>
                  </a:lnTo>
                  <a:lnTo>
                    <a:pt x="361" y="648"/>
                  </a:lnTo>
                  <a:lnTo>
                    <a:pt x="360" y="648"/>
                  </a:lnTo>
                  <a:lnTo>
                    <a:pt x="359" y="649"/>
                  </a:lnTo>
                  <a:lnTo>
                    <a:pt x="358" y="649"/>
                  </a:lnTo>
                  <a:lnTo>
                    <a:pt x="356" y="650"/>
                  </a:lnTo>
                  <a:lnTo>
                    <a:pt x="354" y="651"/>
                  </a:lnTo>
                  <a:lnTo>
                    <a:pt x="353" y="651"/>
                  </a:lnTo>
                  <a:lnTo>
                    <a:pt x="352" y="651"/>
                  </a:lnTo>
                  <a:lnTo>
                    <a:pt x="351" y="652"/>
                  </a:lnTo>
                  <a:lnTo>
                    <a:pt x="350" y="653"/>
                  </a:lnTo>
                  <a:lnTo>
                    <a:pt x="349" y="653"/>
                  </a:lnTo>
                  <a:lnTo>
                    <a:pt x="346" y="656"/>
                  </a:lnTo>
                  <a:lnTo>
                    <a:pt x="345" y="657"/>
                  </a:lnTo>
                  <a:lnTo>
                    <a:pt x="344" y="658"/>
                  </a:lnTo>
                  <a:lnTo>
                    <a:pt x="343" y="659"/>
                  </a:lnTo>
                  <a:lnTo>
                    <a:pt x="342" y="659"/>
                  </a:lnTo>
                  <a:lnTo>
                    <a:pt x="340" y="659"/>
                  </a:lnTo>
                  <a:lnTo>
                    <a:pt x="339" y="659"/>
                  </a:lnTo>
                  <a:lnTo>
                    <a:pt x="339" y="659"/>
                  </a:lnTo>
                  <a:lnTo>
                    <a:pt x="338" y="659"/>
                  </a:lnTo>
                  <a:lnTo>
                    <a:pt x="337" y="658"/>
                  </a:lnTo>
                  <a:lnTo>
                    <a:pt x="333" y="657"/>
                  </a:lnTo>
                  <a:lnTo>
                    <a:pt x="328" y="654"/>
                  </a:lnTo>
                  <a:lnTo>
                    <a:pt x="324" y="652"/>
                  </a:lnTo>
                  <a:lnTo>
                    <a:pt x="313" y="647"/>
                  </a:lnTo>
                  <a:lnTo>
                    <a:pt x="311" y="646"/>
                  </a:lnTo>
                  <a:lnTo>
                    <a:pt x="309" y="645"/>
                  </a:lnTo>
                  <a:lnTo>
                    <a:pt x="308" y="645"/>
                  </a:lnTo>
                  <a:lnTo>
                    <a:pt x="307" y="644"/>
                  </a:lnTo>
                  <a:lnTo>
                    <a:pt x="302" y="644"/>
                  </a:lnTo>
                  <a:lnTo>
                    <a:pt x="299" y="643"/>
                  </a:lnTo>
                  <a:lnTo>
                    <a:pt x="297" y="643"/>
                  </a:lnTo>
                  <a:lnTo>
                    <a:pt x="291" y="640"/>
                  </a:lnTo>
                  <a:lnTo>
                    <a:pt x="284" y="638"/>
                  </a:lnTo>
                  <a:lnTo>
                    <a:pt x="280" y="637"/>
                  </a:lnTo>
                  <a:lnTo>
                    <a:pt x="279" y="637"/>
                  </a:lnTo>
                  <a:lnTo>
                    <a:pt x="277" y="636"/>
                  </a:lnTo>
                  <a:lnTo>
                    <a:pt x="274" y="636"/>
                  </a:lnTo>
                  <a:lnTo>
                    <a:pt x="269" y="636"/>
                  </a:lnTo>
                  <a:lnTo>
                    <a:pt x="268" y="636"/>
                  </a:lnTo>
                  <a:lnTo>
                    <a:pt x="266" y="636"/>
                  </a:lnTo>
                  <a:lnTo>
                    <a:pt x="260" y="635"/>
                  </a:lnTo>
                  <a:lnTo>
                    <a:pt x="258" y="634"/>
                  </a:lnTo>
                  <a:lnTo>
                    <a:pt x="254" y="634"/>
                  </a:lnTo>
                  <a:lnTo>
                    <a:pt x="253" y="634"/>
                  </a:lnTo>
                  <a:lnTo>
                    <a:pt x="251" y="634"/>
                  </a:lnTo>
                  <a:lnTo>
                    <a:pt x="246" y="635"/>
                  </a:lnTo>
                  <a:lnTo>
                    <a:pt x="244" y="635"/>
                  </a:lnTo>
                  <a:lnTo>
                    <a:pt x="242" y="635"/>
                  </a:lnTo>
                  <a:lnTo>
                    <a:pt x="241" y="635"/>
                  </a:lnTo>
                  <a:lnTo>
                    <a:pt x="240" y="635"/>
                  </a:lnTo>
                  <a:lnTo>
                    <a:pt x="239" y="635"/>
                  </a:lnTo>
                  <a:lnTo>
                    <a:pt x="238" y="634"/>
                  </a:lnTo>
                  <a:lnTo>
                    <a:pt x="235" y="633"/>
                  </a:lnTo>
                  <a:lnTo>
                    <a:pt x="234" y="632"/>
                  </a:lnTo>
                  <a:lnTo>
                    <a:pt x="231" y="632"/>
                  </a:lnTo>
                  <a:lnTo>
                    <a:pt x="227" y="631"/>
                  </a:lnTo>
                  <a:lnTo>
                    <a:pt x="226" y="630"/>
                  </a:lnTo>
                  <a:lnTo>
                    <a:pt x="225" y="630"/>
                  </a:lnTo>
                  <a:lnTo>
                    <a:pt x="224" y="630"/>
                  </a:lnTo>
                  <a:lnTo>
                    <a:pt x="222" y="628"/>
                  </a:lnTo>
                  <a:lnTo>
                    <a:pt x="219" y="625"/>
                  </a:lnTo>
                  <a:lnTo>
                    <a:pt x="218" y="624"/>
                  </a:lnTo>
                  <a:lnTo>
                    <a:pt x="217" y="624"/>
                  </a:lnTo>
                  <a:lnTo>
                    <a:pt x="216" y="622"/>
                  </a:lnTo>
                  <a:lnTo>
                    <a:pt x="215" y="621"/>
                  </a:lnTo>
                  <a:lnTo>
                    <a:pt x="215" y="620"/>
                  </a:lnTo>
                  <a:lnTo>
                    <a:pt x="214" y="619"/>
                  </a:lnTo>
                  <a:lnTo>
                    <a:pt x="213" y="616"/>
                  </a:lnTo>
                  <a:lnTo>
                    <a:pt x="212" y="615"/>
                  </a:lnTo>
                  <a:lnTo>
                    <a:pt x="212" y="614"/>
                  </a:lnTo>
                  <a:lnTo>
                    <a:pt x="211" y="614"/>
                  </a:lnTo>
                  <a:lnTo>
                    <a:pt x="211" y="613"/>
                  </a:lnTo>
                  <a:lnTo>
                    <a:pt x="209" y="611"/>
                  </a:lnTo>
                  <a:lnTo>
                    <a:pt x="208" y="610"/>
                  </a:lnTo>
                  <a:lnTo>
                    <a:pt x="207" y="609"/>
                  </a:lnTo>
                  <a:lnTo>
                    <a:pt x="206" y="608"/>
                  </a:lnTo>
                  <a:lnTo>
                    <a:pt x="205" y="607"/>
                  </a:lnTo>
                  <a:lnTo>
                    <a:pt x="205" y="606"/>
                  </a:lnTo>
                  <a:lnTo>
                    <a:pt x="204" y="605"/>
                  </a:lnTo>
                  <a:lnTo>
                    <a:pt x="204" y="604"/>
                  </a:lnTo>
                  <a:lnTo>
                    <a:pt x="204" y="603"/>
                  </a:lnTo>
                  <a:lnTo>
                    <a:pt x="204" y="603"/>
                  </a:lnTo>
                  <a:lnTo>
                    <a:pt x="205" y="602"/>
                  </a:lnTo>
                  <a:lnTo>
                    <a:pt x="205" y="601"/>
                  </a:lnTo>
                  <a:lnTo>
                    <a:pt x="205" y="600"/>
                  </a:lnTo>
                  <a:lnTo>
                    <a:pt x="206" y="599"/>
                  </a:lnTo>
                  <a:lnTo>
                    <a:pt x="207" y="599"/>
                  </a:lnTo>
                  <a:lnTo>
                    <a:pt x="207" y="598"/>
                  </a:lnTo>
                  <a:lnTo>
                    <a:pt x="209" y="597"/>
                  </a:lnTo>
                  <a:lnTo>
                    <a:pt x="210" y="596"/>
                  </a:lnTo>
                  <a:lnTo>
                    <a:pt x="211" y="595"/>
                  </a:lnTo>
                  <a:lnTo>
                    <a:pt x="215" y="594"/>
                  </a:lnTo>
                  <a:lnTo>
                    <a:pt x="216" y="593"/>
                  </a:lnTo>
                  <a:lnTo>
                    <a:pt x="216" y="593"/>
                  </a:lnTo>
                  <a:lnTo>
                    <a:pt x="217" y="592"/>
                  </a:lnTo>
                  <a:lnTo>
                    <a:pt x="217" y="591"/>
                  </a:lnTo>
                  <a:lnTo>
                    <a:pt x="218" y="591"/>
                  </a:lnTo>
                  <a:lnTo>
                    <a:pt x="218" y="590"/>
                  </a:lnTo>
                  <a:lnTo>
                    <a:pt x="219" y="589"/>
                  </a:lnTo>
                  <a:lnTo>
                    <a:pt x="219" y="587"/>
                  </a:lnTo>
                  <a:lnTo>
                    <a:pt x="219" y="586"/>
                  </a:lnTo>
                  <a:lnTo>
                    <a:pt x="219" y="585"/>
                  </a:lnTo>
                  <a:lnTo>
                    <a:pt x="218" y="584"/>
                  </a:lnTo>
                  <a:lnTo>
                    <a:pt x="218" y="583"/>
                  </a:lnTo>
                  <a:lnTo>
                    <a:pt x="217" y="583"/>
                  </a:lnTo>
                  <a:lnTo>
                    <a:pt x="217" y="582"/>
                  </a:lnTo>
                  <a:lnTo>
                    <a:pt x="216" y="581"/>
                  </a:lnTo>
                  <a:lnTo>
                    <a:pt x="212" y="578"/>
                  </a:lnTo>
                  <a:lnTo>
                    <a:pt x="210" y="577"/>
                  </a:lnTo>
                  <a:lnTo>
                    <a:pt x="209" y="576"/>
                  </a:lnTo>
                  <a:lnTo>
                    <a:pt x="208" y="574"/>
                  </a:lnTo>
                  <a:lnTo>
                    <a:pt x="205" y="570"/>
                  </a:lnTo>
                  <a:lnTo>
                    <a:pt x="203" y="568"/>
                  </a:lnTo>
                  <a:lnTo>
                    <a:pt x="201" y="566"/>
                  </a:lnTo>
                  <a:lnTo>
                    <a:pt x="200" y="564"/>
                  </a:lnTo>
                  <a:lnTo>
                    <a:pt x="198" y="563"/>
                  </a:lnTo>
                  <a:lnTo>
                    <a:pt x="197" y="562"/>
                  </a:lnTo>
                  <a:lnTo>
                    <a:pt x="196" y="561"/>
                  </a:lnTo>
                  <a:lnTo>
                    <a:pt x="195" y="560"/>
                  </a:lnTo>
                  <a:lnTo>
                    <a:pt x="194" y="560"/>
                  </a:lnTo>
                  <a:lnTo>
                    <a:pt x="193" y="559"/>
                  </a:lnTo>
                  <a:lnTo>
                    <a:pt x="190" y="558"/>
                  </a:lnTo>
                  <a:lnTo>
                    <a:pt x="186" y="557"/>
                  </a:lnTo>
                  <a:lnTo>
                    <a:pt x="184" y="556"/>
                  </a:lnTo>
                  <a:lnTo>
                    <a:pt x="182" y="555"/>
                  </a:lnTo>
                  <a:lnTo>
                    <a:pt x="180" y="554"/>
                  </a:lnTo>
                  <a:lnTo>
                    <a:pt x="178" y="553"/>
                  </a:lnTo>
                  <a:lnTo>
                    <a:pt x="177" y="553"/>
                  </a:lnTo>
                  <a:lnTo>
                    <a:pt x="172" y="549"/>
                  </a:lnTo>
                  <a:lnTo>
                    <a:pt x="171" y="548"/>
                  </a:lnTo>
                  <a:lnTo>
                    <a:pt x="170" y="547"/>
                  </a:lnTo>
                  <a:lnTo>
                    <a:pt x="168" y="546"/>
                  </a:lnTo>
                  <a:lnTo>
                    <a:pt x="167" y="544"/>
                  </a:lnTo>
                  <a:lnTo>
                    <a:pt x="165" y="542"/>
                  </a:lnTo>
                  <a:lnTo>
                    <a:pt x="159" y="535"/>
                  </a:lnTo>
                  <a:lnTo>
                    <a:pt x="156" y="533"/>
                  </a:lnTo>
                  <a:lnTo>
                    <a:pt x="154" y="531"/>
                  </a:lnTo>
                  <a:lnTo>
                    <a:pt x="152" y="529"/>
                  </a:lnTo>
                  <a:lnTo>
                    <a:pt x="150" y="528"/>
                  </a:lnTo>
                  <a:lnTo>
                    <a:pt x="148" y="526"/>
                  </a:lnTo>
                  <a:lnTo>
                    <a:pt x="146" y="524"/>
                  </a:lnTo>
                  <a:lnTo>
                    <a:pt x="144" y="523"/>
                  </a:lnTo>
                  <a:lnTo>
                    <a:pt x="142" y="522"/>
                  </a:lnTo>
                  <a:lnTo>
                    <a:pt x="140" y="521"/>
                  </a:lnTo>
                  <a:lnTo>
                    <a:pt x="138" y="520"/>
                  </a:lnTo>
                  <a:lnTo>
                    <a:pt x="136" y="519"/>
                  </a:lnTo>
                  <a:lnTo>
                    <a:pt x="134" y="518"/>
                  </a:lnTo>
                  <a:lnTo>
                    <a:pt x="125" y="516"/>
                  </a:lnTo>
                  <a:lnTo>
                    <a:pt x="123" y="515"/>
                  </a:lnTo>
                  <a:lnTo>
                    <a:pt x="121" y="514"/>
                  </a:lnTo>
                  <a:lnTo>
                    <a:pt x="120" y="514"/>
                  </a:lnTo>
                  <a:lnTo>
                    <a:pt x="118" y="513"/>
                  </a:lnTo>
                  <a:lnTo>
                    <a:pt x="117" y="512"/>
                  </a:lnTo>
                  <a:lnTo>
                    <a:pt x="117" y="512"/>
                  </a:lnTo>
                  <a:lnTo>
                    <a:pt x="116" y="511"/>
                  </a:lnTo>
                  <a:lnTo>
                    <a:pt x="115" y="510"/>
                  </a:lnTo>
                  <a:lnTo>
                    <a:pt x="115" y="508"/>
                  </a:lnTo>
                  <a:lnTo>
                    <a:pt x="114" y="506"/>
                  </a:lnTo>
                  <a:lnTo>
                    <a:pt x="114" y="505"/>
                  </a:lnTo>
                  <a:lnTo>
                    <a:pt x="113" y="501"/>
                  </a:lnTo>
                  <a:lnTo>
                    <a:pt x="113" y="499"/>
                  </a:lnTo>
                  <a:lnTo>
                    <a:pt x="113" y="498"/>
                  </a:lnTo>
                  <a:lnTo>
                    <a:pt x="112" y="496"/>
                  </a:lnTo>
                  <a:lnTo>
                    <a:pt x="111" y="493"/>
                  </a:lnTo>
                  <a:lnTo>
                    <a:pt x="108" y="487"/>
                  </a:lnTo>
                  <a:lnTo>
                    <a:pt x="107" y="485"/>
                  </a:lnTo>
                  <a:lnTo>
                    <a:pt x="107" y="483"/>
                  </a:lnTo>
                  <a:lnTo>
                    <a:pt x="105" y="481"/>
                  </a:lnTo>
                  <a:lnTo>
                    <a:pt x="105" y="480"/>
                  </a:lnTo>
                  <a:lnTo>
                    <a:pt x="104" y="480"/>
                  </a:lnTo>
                  <a:lnTo>
                    <a:pt x="103" y="479"/>
                  </a:lnTo>
                  <a:lnTo>
                    <a:pt x="103" y="478"/>
                  </a:lnTo>
                  <a:lnTo>
                    <a:pt x="99" y="476"/>
                  </a:lnTo>
                  <a:lnTo>
                    <a:pt x="98" y="475"/>
                  </a:lnTo>
                  <a:lnTo>
                    <a:pt x="97" y="474"/>
                  </a:lnTo>
                  <a:lnTo>
                    <a:pt x="97" y="473"/>
                  </a:lnTo>
                  <a:lnTo>
                    <a:pt x="96" y="473"/>
                  </a:lnTo>
                  <a:lnTo>
                    <a:pt x="95" y="472"/>
                  </a:lnTo>
                  <a:lnTo>
                    <a:pt x="95" y="470"/>
                  </a:lnTo>
                  <a:lnTo>
                    <a:pt x="94" y="469"/>
                  </a:lnTo>
                  <a:lnTo>
                    <a:pt x="93" y="467"/>
                  </a:lnTo>
                  <a:lnTo>
                    <a:pt x="92" y="465"/>
                  </a:lnTo>
                  <a:lnTo>
                    <a:pt x="90" y="459"/>
                  </a:lnTo>
                  <a:lnTo>
                    <a:pt x="88" y="454"/>
                  </a:lnTo>
                  <a:lnTo>
                    <a:pt x="87" y="451"/>
                  </a:lnTo>
                  <a:lnTo>
                    <a:pt x="86" y="449"/>
                  </a:lnTo>
                  <a:lnTo>
                    <a:pt x="85" y="448"/>
                  </a:lnTo>
                  <a:lnTo>
                    <a:pt x="84" y="446"/>
                  </a:lnTo>
                  <a:lnTo>
                    <a:pt x="83" y="445"/>
                  </a:lnTo>
                  <a:lnTo>
                    <a:pt x="82" y="444"/>
                  </a:lnTo>
                  <a:lnTo>
                    <a:pt x="82" y="444"/>
                  </a:lnTo>
                  <a:lnTo>
                    <a:pt x="81" y="444"/>
                  </a:lnTo>
                  <a:lnTo>
                    <a:pt x="80" y="443"/>
                  </a:lnTo>
                  <a:lnTo>
                    <a:pt x="79" y="443"/>
                  </a:lnTo>
                  <a:lnTo>
                    <a:pt x="75" y="444"/>
                  </a:lnTo>
                  <a:lnTo>
                    <a:pt x="72" y="444"/>
                  </a:lnTo>
                  <a:lnTo>
                    <a:pt x="70" y="444"/>
                  </a:lnTo>
                  <a:lnTo>
                    <a:pt x="66" y="444"/>
                  </a:lnTo>
                  <a:lnTo>
                    <a:pt x="65" y="444"/>
                  </a:lnTo>
                  <a:lnTo>
                    <a:pt x="63" y="444"/>
                  </a:lnTo>
                  <a:lnTo>
                    <a:pt x="61" y="443"/>
                  </a:lnTo>
                  <a:lnTo>
                    <a:pt x="60" y="443"/>
                  </a:lnTo>
                  <a:lnTo>
                    <a:pt x="58" y="442"/>
                  </a:lnTo>
                  <a:lnTo>
                    <a:pt x="58" y="442"/>
                  </a:lnTo>
                  <a:lnTo>
                    <a:pt x="57" y="441"/>
                  </a:lnTo>
                  <a:lnTo>
                    <a:pt x="56" y="440"/>
                  </a:lnTo>
                  <a:lnTo>
                    <a:pt x="55" y="439"/>
                  </a:lnTo>
                  <a:lnTo>
                    <a:pt x="51" y="435"/>
                  </a:lnTo>
                  <a:lnTo>
                    <a:pt x="50" y="434"/>
                  </a:lnTo>
                  <a:lnTo>
                    <a:pt x="49" y="432"/>
                  </a:lnTo>
                  <a:lnTo>
                    <a:pt x="47" y="430"/>
                  </a:lnTo>
                  <a:lnTo>
                    <a:pt x="46" y="427"/>
                  </a:lnTo>
                  <a:lnTo>
                    <a:pt x="43" y="422"/>
                  </a:lnTo>
                  <a:lnTo>
                    <a:pt x="42" y="419"/>
                  </a:lnTo>
                  <a:lnTo>
                    <a:pt x="40" y="413"/>
                  </a:lnTo>
                  <a:lnTo>
                    <a:pt x="37" y="408"/>
                  </a:lnTo>
                  <a:lnTo>
                    <a:pt x="36" y="404"/>
                  </a:lnTo>
                  <a:lnTo>
                    <a:pt x="35" y="403"/>
                  </a:lnTo>
                  <a:lnTo>
                    <a:pt x="35" y="402"/>
                  </a:lnTo>
                  <a:lnTo>
                    <a:pt x="34" y="402"/>
                  </a:lnTo>
                  <a:lnTo>
                    <a:pt x="34" y="402"/>
                  </a:lnTo>
                  <a:lnTo>
                    <a:pt x="34" y="401"/>
                  </a:lnTo>
                  <a:lnTo>
                    <a:pt x="33" y="401"/>
                  </a:lnTo>
                  <a:lnTo>
                    <a:pt x="32" y="401"/>
                  </a:lnTo>
                  <a:lnTo>
                    <a:pt x="29" y="401"/>
                  </a:lnTo>
                  <a:lnTo>
                    <a:pt x="28" y="401"/>
                  </a:lnTo>
                  <a:lnTo>
                    <a:pt x="27" y="401"/>
                  </a:lnTo>
                  <a:lnTo>
                    <a:pt x="26" y="400"/>
                  </a:lnTo>
                  <a:lnTo>
                    <a:pt x="25" y="399"/>
                  </a:lnTo>
                  <a:lnTo>
                    <a:pt x="24" y="398"/>
                  </a:lnTo>
                  <a:lnTo>
                    <a:pt x="23" y="396"/>
                  </a:lnTo>
                  <a:lnTo>
                    <a:pt x="21" y="393"/>
                  </a:lnTo>
                  <a:lnTo>
                    <a:pt x="20" y="392"/>
                  </a:lnTo>
                  <a:lnTo>
                    <a:pt x="19" y="391"/>
                  </a:lnTo>
                  <a:lnTo>
                    <a:pt x="18" y="390"/>
                  </a:lnTo>
                  <a:lnTo>
                    <a:pt x="17" y="389"/>
                  </a:lnTo>
                  <a:lnTo>
                    <a:pt x="16" y="388"/>
                  </a:lnTo>
                  <a:lnTo>
                    <a:pt x="15" y="388"/>
                  </a:lnTo>
                  <a:lnTo>
                    <a:pt x="14" y="387"/>
                  </a:lnTo>
                  <a:lnTo>
                    <a:pt x="13" y="387"/>
                  </a:lnTo>
                  <a:lnTo>
                    <a:pt x="12" y="387"/>
                  </a:lnTo>
                  <a:lnTo>
                    <a:pt x="10" y="386"/>
                  </a:lnTo>
                  <a:lnTo>
                    <a:pt x="8" y="386"/>
                  </a:lnTo>
                  <a:lnTo>
                    <a:pt x="6" y="386"/>
                  </a:lnTo>
                  <a:lnTo>
                    <a:pt x="5" y="386"/>
                  </a:lnTo>
                  <a:lnTo>
                    <a:pt x="4" y="386"/>
                  </a:lnTo>
                  <a:lnTo>
                    <a:pt x="4" y="386"/>
                  </a:lnTo>
                  <a:lnTo>
                    <a:pt x="4" y="384"/>
                  </a:lnTo>
                  <a:lnTo>
                    <a:pt x="2" y="379"/>
                  </a:lnTo>
                  <a:lnTo>
                    <a:pt x="1" y="378"/>
                  </a:lnTo>
                  <a:lnTo>
                    <a:pt x="1" y="376"/>
                  </a:lnTo>
                  <a:lnTo>
                    <a:pt x="1" y="375"/>
                  </a:lnTo>
                  <a:lnTo>
                    <a:pt x="1" y="374"/>
                  </a:lnTo>
                  <a:lnTo>
                    <a:pt x="0" y="372"/>
                  </a:lnTo>
                  <a:lnTo>
                    <a:pt x="0" y="370"/>
                  </a:lnTo>
                  <a:lnTo>
                    <a:pt x="0" y="368"/>
                  </a:lnTo>
                  <a:lnTo>
                    <a:pt x="0" y="366"/>
                  </a:lnTo>
                  <a:lnTo>
                    <a:pt x="1" y="364"/>
                  </a:lnTo>
                  <a:lnTo>
                    <a:pt x="1" y="362"/>
                  </a:lnTo>
                  <a:lnTo>
                    <a:pt x="2" y="358"/>
                  </a:lnTo>
                  <a:lnTo>
                    <a:pt x="2" y="356"/>
                  </a:lnTo>
                  <a:lnTo>
                    <a:pt x="3" y="353"/>
                  </a:lnTo>
                  <a:lnTo>
                    <a:pt x="3" y="352"/>
                  </a:lnTo>
                  <a:lnTo>
                    <a:pt x="4" y="350"/>
                  </a:lnTo>
                  <a:lnTo>
                    <a:pt x="5" y="348"/>
                  </a:lnTo>
                  <a:lnTo>
                    <a:pt x="6" y="345"/>
                  </a:lnTo>
                  <a:lnTo>
                    <a:pt x="8" y="342"/>
                  </a:lnTo>
                  <a:lnTo>
                    <a:pt x="9" y="340"/>
                  </a:lnTo>
                  <a:lnTo>
                    <a:pt x="10" y="339"/>
                  </a:lnTo>
                  <a:lnTo>
                    <a:pt x="11" y="338"/>
                  </a:lnTo>
                  <a:lnTo>
                    <a:pt x="12" y="337"/>
                  </a:lnTo>
                  <a:lnTo>
                    <a:pt x="13" y="336"/>
                  </a:lnTo>
                  <a:lnTo>
                    <a:pt x="14" y="336"/>
                  </a:lnTo>
                  <a:lnTo>
                    <a:pt x="15" y="335"/>
                  </a:lnTo>
                  <a:lnTo>
                    <a:pt x="16" y="335"/>
                  </a:lnTo>
                  <a:lnTo>
                    <a:pt x="19" y="333"/>
                  </a:lnTo>
                  <a:lnTo>
                    <a:pt x="20" y="333"/>
                  </a:lnTo>
                  <a:lnTo>
                    <a:pt x="21" y="332"/>
                  </a:lnTo>
                  <a:lnTo>
                    <a:pt x="23" y="331"/>
                  </a:lnTo>
                  <a:lnTo>
                    <a:pt x="23" y="330"/>
                  </a:lnTo>
                  <a:lnTo>
                    <a:pt x="24" y="329"/>
                  </a:lnTo>
                  <a:lnTo>
                    <a:pt x="25" y="328"/>
                  </a:lnTo>
                  <a:lnTo>
                    <a:pt x="25" y="328"/>
                  </a:lnTo>
                  <a:lnTo>
                    <a:pt x="26" y="327"/>
                  </a:lnTo>
                  <a:lnTo>
                    <a:pt x="26" y="326"/>
                  </a:lnTo>
                  <a:lnTo>
                    <a:pt x="26" y="325"/>
                  </a:lnTo>
                  <a:lnTo>
                    <a:pt x="27" y="324"/>
                  </a:lnTo>
                  <a:lnTo>
                    <a:pt x="27" y="322"/>
                  </a:lnTo>
                  <a:lnTo>
                    <a:pt x="27" y="320"/>
                  </a:lnTo>
                  <a:lnTo>
                    <a:pt x="27" y="318"/>
                  </a:lnTo>
                  <a:lnTo>
                    <a:pt x="27" y="316"/>
                  </a:lnTo>
                  <a:lnTo>
                    <a:pt x="25" y="310"/>
                  </a:lnTo>
                  <a:lnTo>
                    <a:pt x="25" y="309"/>
                  </a:lnTo>
                  <a:lnTo>
                    <a:pt x="24" y="307"/>
                  </a:lnTo>
                  <a:lnTo>
                    <a:pt x="23" y="303"/>
                  </a:lnTo>
                  <a:lnTo>
                    <a:pt x="22" y="302"/>
                  </a:lnTo>
                  <a:lnTo>
                    <a:pt x="22" y="300"/>
                  </a:lnTo>
                  <a:lnTo>
                    <a:pt x="22" y="299"/>
                  </a:lnTo>
                  <a:lnTo>
                    <a:pt x="22" y="298"/>
                  </a:lnTo>
                  <a:lnTo>
                    <a:pt x="22" y="296"/>
                  </a:lnTo>
                  <a:lnTo>
                    <a:pt x="23" y="293"/>
                  </a:lnTo>
                  <a:lnTo>
                    <a:pt x="23" y="291"/>
                  </a:lnTo>
                  <a:lnTo>
                    <a:pt x="24" y="289"/>
                  </a:lnTo>
                  <a:lnTo>
                    <a:pt x="24" y="283"/>
                  </a:lnTo>
                  <a:lnTo>
                    <a:pt x="24" y="281"/>
                  </a:lnTo>
                  <a:lnTo>
                    <a:pt x="25" y="278"/>
                  </a:lnTo>
                  <a:lnTo>
                    <a:pt x="26" y="273"/>
                  </a:lnTo>
                  <a:lnTo>
                    <a:pt x="26" y="272"/>
                  </a:lnTo>
                  <a:lnTo>
                    <a:pt x="26" y="271"/>
                  </a:lnTo>
                  <a:lnTo>
                    <a:pt x="27" y="271"/>
                  </a:lnTo>
                  <a:lnTo>
                    <a:pt x="27" y="271"/>
                  </a:lnTo>
                  <a:lnTo>
                    <a:pt x="28" y="271"/>
                  </a:lnTo>
                  <a:lnTo>
                    <a:pt x="29" y="271"/>
                  </a:lnTo>
                  <a:lnTo>
                    <a:pt x="30" y="271"/>
                  </a:lnTo>
                  <a:lnTo>
                    <a:pt x="35" y="272"/>
                  </a:lnTo>
                  <a:lnTo>
                    <a:pt x="37" y="272"/>
                  </a:lnTo>
                  <a:lnTo>
                    <a:pt x="38" y="272"/>
                  </a:lnTo>
                  <a:lnTo>
                    <a:pt x="39" y="272"/>
                  </a:lnTo>
                  <a:lnTo>
                    <a:pt x="40" y="272"/>
                  </a:lnTo>
                  <a:lnTo>
                    <a:pt x="41" y="272"/>
                  </a:lnTo>
                  <a:lnTo>
                    <a:pt x="42" y="271"/>
                  </a:lnTo>
                  <a:lnTo>
                    <a:pt x="44" y="271"/>
                  </a:lnTo>
                  <a:lnTo>
                    <a:pt x="45" y="270"/>
                  </a:lnTo>
                  <a:lnTo>
                    <a:pt x="46" y="270"/>
                  </a:lnTo>
                  <a:lnTo>
                    <a:pt x="48" y="269"/>
                  </a:lnTo>
                  <a:lnTo>
                    <a:pt x="50" y="267"/>
                  </a:lnTo>
                  <a:lnTo>
                    <a:pt x="54" y="264"/>
                  </a:lnTo>
                  <a:lnTo>
                    <a:pt x="55" y="263"/>
                  </a:lnTo>
                  <a:lnTo>
                    <a:pt x="57" y="262"/>
                  </a:lnTo>
                  <a:lnTo>
                    <a:pt x="59" y="261"/>
                  </a:lnTo>
                  <a:lnTo>
                    <a:pt x="63" y="259"/>
                  </a:lnTo>
                  <a:lnTo>
                    <a:pt x="64" y="259"/>
                  </a:lnTo>
                  <a:lnTo>
                    <a:pt x="65" y="259"/>
                  </a:lnTo>
                  <a:lnTo>
                    <a:pt x="65" y="258"/>
                  </a:lnTo>
                  <a:lnTo>
                    <a:pt x="66" y="257"/>
                  </a:lnTo>
                  <a:lnTo>
                    <a:pt x="66" y="257"/>
                  </a:lnTo>
                  <a:lnTo>
                    <a:pt x="67" y="253"/>
                  </a:lnTo>
                  <a:lnTo>
                    <a:pt x="69" y="248"/>
                  </a:lnTo>
                  <a:lnTo>
                    <a:pt x="69" y="246"/>
                  </a:lnTo>
                  <a:lnTo>
                    <a:pt x="70" y="245"/>
                  </a:lnTo>
                  <a:lnTo>
                    <a:pt x="71" y="244"/>
                  </a:lnTo>
                  <a:lnTo>
                    <a:pt x="72" y="242"/>
                  </a:lnTo>
                  <a:lnTo>
                    <a:pt x="73" y="241"/>
                  </a:lnTo>
                  <a:lnTo>
                    <a:pt x="75" y="239"/>
                  </a:lnTo>
                  <a:lnTo>
                    <a:pt x="75" y="238"/>
                  </a:lnTo>
                  <a:lnTo>
                    <a:pt x="76" y="238"/>
                  </a:lnTo>
                  <a:lnTo>
                    <a:pt x="76" y="237"/>
                  </a:lnTo>
                  <a:lnTo>
                    <a:pt x="76" y="236"/>
                  </a:lnTo>
                  <a:lnTo>
                    <a:pt x="76" y="235"/>
                  </a:lnTo>
                  <a:lnTo>
                    <a:pt x="76" y="234"/>
                  </a:lnTo>
                  <a:lnTo>
                    <a:pt x="76" y="233"/>
                  </a:lnTo>
                  <a:lnTo>
                    <a:pt x="76" y="231"/>
                  </a:lnTo>
                  <a:lnTo>
                    <a:pt x="75" y="230"/>
                  </a:lnTo>
                  <a:lnTo>
                    <a:pt x="75" y="229"/>
                  </a:lnTo>
                  <a:lnTo>
                    <a:pt x="74" y="228"/>
                  </a:lnTo>
                  <a:lnTo>
                    <a:pt x="72" y="225"/>
                  </a:lnTo>
                  <a:lnTo>
                    <a:pt x="71" y="224"/>
                  </a:lnTo>
                  <a:lnTo>
                    <a:pt x="70" y="222"/>
                  </a:lnTo>
                  <a:lnTo>
                    <a:pt x="69" y="220"/>
                  </a:lnTo>
                  <a:lnTo>
                    <a:pt x="69" y="219"/>
                  </a:lnTo>
                  <a:lnTo>
                    <a:pt x="69" y="218"/>
                  </a:lnTo>
                  <a:lnTo>
                    <a:pt x="69" y="217"/>
                  </a:lnTo>
                  <a:lnTo>
                    <a:pt x="69" y="216"/>
                  </a:lnTo>
                  <a:lnTo>
                    <a:pt x="69" y="215"/>
                  </a:lnTo>
                  <a:lnTo>
                    <a:pt x="70" y="214"/>
                  </a:lnTo>
                  <a:lnTo>
                    <a:pt x="70" y="213"/>
                  </a:lnTo>
                  <a:lnTo>
                    <a:pt x="71" y="212"/>
                  </a:lnTo>
                  <a:lnTo>
                    <a:pt x="72" y="211"/>
                  </a:lnTo>
                  <a:lnTo>
                    <a:pt x="74" y="210"/>
                  </a:lnTo>
                  <a:lnTo>
                    <a:pt x="75" y="207"/>
                  </a:lnTo>
                  <a:lnTo>
                    <a:pt x="76" y="207"/>
                  </a:lnTo>
                  <a:lnTo>
                    <a:pt x="77" y="206"/>
                  </a:lnTo>
                  <a:lnTo>
                    <a:pt x="79" y="205"/>
                  </a:lnTo>
                  <a:lnTo>
                    <a:pt x="79" y="205"/>
                  </a:lnTo>
                  <a:lnTo>
                    <a:pt x="80" y="205"/>
                  </a:lnTo>
                  <a:lnTo>
                    <a:pt x="80" y="204"/>
                  </a:lnTo>
                  <a:lnTo>
                    <a:pt x="81" y="204"/>
                  </a:lnTo>
                  <a:lnTo>
                    <a:pt x="81" y="203"/>
                  </a:lnTo>
                  <a:lnTo>
                    <a:pt x="82" y="201"/>
                  </a:lnTo>
                  <a:lnTo>
                    <a:pt x="82" y="200"/>
                  </a:lnTo>
                  <a:lnTo>
                    <a:pt x="82" y="200"/>
                  </a:lnTo>
                  <a:lnTo>
                    <a:pt x="82" y="199"/>
                  </a:lnTo>
                  <a:lnTo>
                    <a:pt x="82" y="199"/>
                  </a:lnTo>
                  <a:lnTo>
                    <a:pt x="81" y="198"/>
                  </a:lnTo>
                  <a:lnTo>
                    <a:pt x="81" y="198"/>
                  </a:lnTo>
                  <a:lnTo>
                    <a:pt x="79" y="196"/>
                  </a:lnTo>
                  <a:lnTo>
                    <a:pt x="78" y="195"/>
                  </a:lnTo>
                  <a:lnTo>
                    <a:pt x="77" y="194"/>
                  </a:lnTo>
                  <a:lnTo>
                    <a:pt x="76" y="194"/>
                  </a:lnTo>
                  <a:lnTo>
                    <a:pt x="76" y="193"/>
                  </a:lnTo>
                  <a:lnTo>
                    <a:pt x="76" y="192"/>
                  </a:lnTo>
                  <a:lnTo>
                    <a:pt x="75" y="191"/>
                  </a:lnTo>
                  <a:lnTo>
                    <a:pt x="75" y="190"/>
                  </a:lnTo>
                  <a:lnTo>
                    <a:pt x="75" y="190"/>
                  </a:lnTo>
                  <a:lnTo>
                    <a:pt x="75" y="189"/>
                  </a:lnTo>
                  <a:lnTo>
                    <a:pt x="75" y="188"/>
                  </a:lnTo>
                  <a:lnTo>
                    <a:pt x="75" y="187"/>
                  </a:lnTo>
                  <a:lnTo>
                    <a:pt x="75" y="187"/>
                  </a:lnTo>
                  <a:lnTo>
                    <a:pt x="75" y="186"/>
                  </a:lnTo>
                  <a:lnTo>
                    <a:pt x="75" y="186"/>
                  </a:lnTo>
                  <a:lnTo>
                    <a:pt x="76" y="185"/>
                  </a:lnTo>
                  <a:lnTo>
                    <a:pt x="76" y="185"/>
                  </a:lnTo>
                  <a:lnTo>
                    <a:pt x="77" y="185"/>
                  </a:lnTo>
                  <a:lnTo>
                    <a:pt x="80" y="183"/>
                  </a:lnTo>
                  <a:lnTo>
                    <a:pt x="81" y="182"/>
                  </a:lnTo>
                  <a:lnTo>
                    <a:pt x="81" y="182"/>
                  </a:lnTo>
                  <a:lnTo>
                    <a:pt x="82" y="181"/>
                  </a:lnTo>
                  <a:lnTo>
                    <a:pt x="82" y="181"/>
                  </a:lnTo>
                  <a:lnTo>
                    <a:pt x="83" y="180"/>
                  </a:lnTo>
                  <a:lnTo>
                    <a:pt x="83" y="179"/>
                  </a:lnTo>
                  <a:lnTo>
                    <a:pt x="83" y="178"/>
                  </a:lnTo>
                  <a:lnTo>
                    <a:pt x="84" y="178"/>
                  </a:lnTo>
                  <a:lnTo>
                    <a:pt x="84" y="177"/>
                  </a:lnTo>
                  <a:lnTo>
                    <a:pt x="84" y="176"/>
                  </a:lnTo>
                  <a:lnTo>
                    <a:pt x="84" y="175"/>
                  </a:lnTo>
                  <a:lnTo>
                    <a:pt x="83" y="173"/>
                  </a:lnTo>
                  <a:lnTo>
                    <a:pt x="83" y="171"/>
                  </a:lnTo>
                  <a:lnTo>
                    <a:pt x="83" y="170"/>
                  </a:lnTo>
                  <a:lnTo>
                    <a:pt x="83" y="169"/>
                  </a:lnTo>
                  <a:lnTo>
                    <a:pt x="84" y="168"/>
                  </a:lnTo>
                  <a:lnTo>
                    <a:pt x="84" y="166"/>
                  </a:lnTo>
                  <a:lnTo>
                    <a:pt x="84" y="165"/>
                  </a:lnTo>
                  <a:lnTo>
                    <a:pt x="85" y="164"/>
                  </a:lnTo>
                  <a:lnTo>
                    <a:pt x="86" y="163"/>
                  </a:lnTo>
                  <a:lnTo>
                    <a:pt x="88" y="161"/>
                  </a:lnTo>
                  <a:lnTo>
                    <a:pt x="89" y="160"/>
                  </a:lnTo>
                  <a:lnTo>
                    <a:pt x="91" y="158"/>
                  </a:lnTo>
                  <a:lnTo>
                    <a:pt x="94" y="156"/>
                  </a:lnTo>
                  <a:lnTo>
                    <a:pt x="98" y="153"/>
                  </a:lnTo>
                  <a:lnTo>
                    <a:pt x="99" y="152"/>
                  </a:lnTo>
                  <a:lnTo>
                    <a:pt x="100" y="152"/>
                  </a:lnTo>
                  <a:lnTo>
                    <a:pt x="100" y="150"/>
                  </a:lnTo>
                  <a:lnTo>
                    <a:pt x="101" y="149"/>
                  </a:lnTo>
                  <a:lnTo>
                    <a:pt x="102" y="147"/>
                  </a:lnTo>
                  <a:lnTo>
                    <a:pt x="103" y="143"/>
                  </a:lnTo>
                  <a:lnTo>
                    <a:pt x="104" y="141"/>
                  </a:lnTo>
                  <a:lnTo>
                    <a:pt x="105" y="139"/>
                  </a:lnTo>
                  <a:lnTo>
                    <a:pt x="107" y="136"/>
                  </a:lnTo>
                  <a:lnTo>
                    <a:pt x="108" y="135"/>
                  </a:lnTo>
                  <a:lnTo>
                    <a:pt x="108" y="134"/>
                  </a:lnTo>
                  <a:lnTo>
                    <a:pt x="109" y="132"/>
                  </a:lnTo>
                  <a:lnTo>
                    <a:pt x="109" y="129"/>
                  </a:lnTo>
                  <a:lnTo>
                    <a:pt x="110" y="128"/>
                  </a:lnTo>
                  <a:lnTo>
                    <a:pt x="110" y="127"/>
                  </a:lnTo>
                  <a:lnTo>
                    <a:pt x="110" y="125"/>
                  </a:lnTo>
                  <a:lnTo>
                    <a:pt x="109" y="124"/>
                  </a:lnTo>
                  <a:lnTo>
                    <a:pt x="109" y="123"/>
                  </a:lnTo>
                  <a:lnTo>
                    <a:pt x="108" y="123"/>
                  </a:lnTo>
                  <a:lnTo>
                    <a:pt x="106" y="120"/>
                  </a:lnTo>
                  <a:lnTo>
                    <a:pt x="105" y="119"/>
                  </a:lnTo>
                  <a:lnTo>
                    <a:pt x="104" y="117"/>
                  </a:lnTo>
                  <a:lnTo>
                    <a:pt x="102" y="113"/>
                  </a:lnTo>
                  <a:lnTo>
                    <a:pt x="101" y="111"/>
                  </a:lnTo>
                  <a:lnTo>
                    <a:pt x="101" y="109"/>
                  </a:lnTo>
                  <a:lnTo>
                    <a:pt x="100" y="106"/>
                  </a:lnTo>
                  <a:lnTo>
                    <a:pt x="100" y="104"/>
                  </a:lnTo>
                  <a:lnTo>
                    <a:pt x="100" y="102"/>
                  </a:lnTo>
                  <a:lnTo>
                    <a:pt x="100" y="100"/>
                  </a:lnTo>
                  <a:lnTo>
                    <a:pt x="101" y="96"/>
                  </a:lnTo>
                  <a:lnTo>
                    <a:pt x="101" y="94"/>
                  </a:lnTo>
                  <a:lnTo>
                    <a:pt x="101" y="93"/>
                  </a:lnTo>
                  <a:lnTo>
                    <a:pt x="102" y="91"/>
                  </a:lnTo>
                  <a:lnTo>
                    <a:pt x="103" y="89"/>
                  </a:lnTo>
                  <a:lnTo>
                    <a:pt x="104" y="88"/>
                  </a:lnTo>
                  <a:lnTo>
                    <a:pt x="107" y="83"/>
                  </a:lnTo>
                  <a:lnTo>
                    <a:pt x="108" y="82"/>
                  </a:lnTo>
                  <a:lnTo>
                    <a:pt x="108" y="81"/>
                  </a:lnTo>
                  <a:lnTo>
                    <a:pt x="108" y="81"/>
                  </a:lnTo>
                  <a:lnTo>
                    <a:pt x="107" y="80"/>
                  </a:lnTo>
                  <a:lnTo>
                    <a:pt x="107" y="78"/>
                  </a:lnTo>
                  <a:lnTo>
                    <a:pt x="106" y="77"/>
                  </a:lnTo>
                  <a:lnTo>
                    <a:pt x="105" y="74"/>
                  </a:lnTo>
                  <a:lnTo>
                    <a:pt x="104" y="71"/>
                  </a:lnTo>
                  <a:lnTo>
                    <a:pt x="103" y="69"/>
                  </a:lnTo>
                  <a:lnTo>
                    <a:pt x="103" y="68"/>
                  </a:lnTo>
                  <a:lnTo>
                    <a:pt x="102" y="65"/>
                  </a:lnTo>
                  <a:lnTo>
                    <a:pt x="102" y="63"/>
                  </a:lnTo>
                  <a:lnTo>
                    <a:pt x="102" y="57"/>
                  </a:lnTo>
                  <a:lnTo>
                    <a:pt x="101" y="56"/>
                  </a:lnTo>
                  <a:lnTo>
                    <a:pt x="101" y="54"/>
                  </a:lnTo>
                  <a:lnTo>
                    <a:pt x="101" y="52"/>
                  </a:lnTo>
                  <a:lnTo>
                    <a:pt x="100" y="51"/>
                  </a:lnTo>
                  <a:lnTo>
                    <a:pt x="100" y="50"/>
                  </a:lnTo>
                  <a:lnTo>
                    <a:pt x="100" y="50"/>
                  </a:lnTo>
                  <a:lnTo>
                    <a:pt x="98" y="48"/>
                  </a:lnTo>
                  <a:lnTo>
                    <a:pt x="97" y="47"/>
                  </a:lnTo>
                  <a:lnTo>
                    <a:pt x="97" y="46"/>
                  </a:lnTo>
                  <a:lnTo>
                    <a:pt x="97" y="45"/>
                  </a:lnTo>
                  <a:lnTo>
                    <a:pt x="97" y="45"/>
                  </a:lnTo>
                  <a:lnTo>
                    <a:pt x="97" y="44"/>
                  </a:lnTo>
                  <a:lnTo>
                    <a:pt x="97" y="43"/>
                  </a:lnTo>
                  <a:lnTo>
                    <a:pt x="97" y="43"/>
                  </a:lnTo>
                  <a:lnTo>
                    <a:pt x="97" y="41"/>
                  </a:lnTo>
                  <a:lnTo>
                    <a:pt x="99" y="35"/>
                  </a:lnTo>
                  <a:lnTo>
                    <a:pt x="99" y="34"/>
                  </a:lnTo>
                  <a:lnTo>
                    <a:pt x="100" y="33"/>
                  </a:lnTo>
                  <a:lnTo>
                    <a:pt x="100" y="32"/>
                  </a:lnTo>
                  <a:lnTo>
                    <a:pt x="101" y="31"/>
                  </a:lnTo>
                  <a:lnTo>
                    <a:pt x="101" y="30"/>
                  </a:lnTo>
                  <a:lnTo>
                    <a:pt x="102" y="30"/>
                  </a:lnTo>
                  <a:lnTo>
                    <a:pt x="102" y="30"/>
                  </a:lnTo>
                  <a:lnTo>
                    <a:pt x="103" y="30"/>
                  </a:lnTo>
                  <a:lnTo>
                    <a:pt x="103" y="30"/>
                  </a:lnTo>
                  <a:lnTo>
                    <a:pt x="104" y="30"/>
                  </a:lnTo>
                  <a:lnTo>
                    <a:pt x="104" y="31"/>
                  </a:lnTo>
                  <a:lnTo>
                    <a:pt x="106" y="31"/>
                  </a:lnTo>
                  <a:lnTo>
                    <a:pt x="108" y="30"/>
                  </a:lnTo>
                  <a:lnTo>
                    <a:pt x="109" y="30"/>
                  </a:lnTo>
                  <a:lnTo>
                    <a:pt x="113" y="29"/>
                  </a:lnTo>
                  <a:lnTo>
                    <a:pt x="119" y="27"/>
                  </a:lnTo>
                  <a:lnTo>
                    <a:pt x="121" y="26"/>
                  </a:lnTo>
                  <a:lnTo>
                    <a:pt x="124" y="25"/>
                  </a:lnTo>
                  <a:lnTo>
                    <a:pt x="125" y="25"/>
                  </a:lnTo>
                  <a:lnTo>
                    <a:pt x="125" y="25"/>
                  </a:lnTo>
                  <a:lnTo>
                    <a:pt x="126" y="25"/>
                  </a:lnTo>
                  <a:lnTo>
                    <a:pt x="127" y="25"/>
                  </a:lnTo>
                  <a:lnTo>
                    <a:pt x="127" y="25"/>
                  </a:lnTo>
                  <a:lnTo>
                    <a:pt x="128" y="25"/>
                  </a:lnTo>
                  <a:lnTo>
                    <a:pt x="129" y="26"/>
                  </a:lnTo>
                  <a:lnTo>
                    <a:pt x="132" y="29"/>
                  </a:lnTo>
                  <a:lnTo>
                    <a:pt x="133" y="29"/>
                  </a:lnTo>
                  <a:lnTo>
                    <a:pt x="133" y="30"/>
                  </a:lnTo>
                  <a:lnTo>
                    <a:pt x="134" y="30"/>
                  </a:lnTo>
                  <a:lnTo>
                    <a:pt x="135" y="30"/>
                  </a:lnTo>
                  <a:lnTo>
                    <a:pt x="136" y="30"/>
                  </a:lnTo>
                  <a:lnTo>
                    <a:pt x="136" y="30"/>
                  </a:lnTo>
                  <a:lnTo>
                    <a:pt x="137" y="29"/>
                  </a:lnTo>
                  <a:lnTo>
                    <a:pt x="138" y="29"/>
                  </a:lnTo>
                  <a:lnTo>
                    <a:pt x="140" y="29"/>
                  </a:lnTo>
                  <a:lnTo>
                    <a:pt x="143" y="27"/>
                  </a:lnTo>
                  <a:lnTo>
                    <a:pt x="144" y="26"/>
                  </a:lnTo>
                  <a:lnTo>
                    <a:pt x="146" y="26"/>
                  </a:lnTo>
                  <a:lnTo>
                    <a:pt x="147" y="26"/>
                  </a:lnTo>
                  <a:lnTo>
                    <a:pt x="148" y="26"/>
                  </a:lnTo>
                  <a:lnTo>
                    <a:pt x="148" y="26"/>
                  </a:lnTo>
                  <a:lnTo>
                    <a:pt x="149" y="27"/>
                  </a:lnTo>
                  <a:lnTo>
                    <a:pt x="150" y="27"/>
                  </a:lnTo>
                  <a:lnTo>
                    <a:pt x="153" y="30"/>
                  </a:lnTo>
                  <a:lnTo>
                    <a:pt x="154" y="30"/>
                  </a:lnTo>
                  <a:lnTo>
                    <a:pt x="156" y="31"/>
                  </a:lnTo>
                  <a:lnTo>
                    <a:pt x="157" y="32"/>
                  </a:lnTo>
                  <a:lnTo>
                    <a:pt x="158" y="32"/>
                  </a:lnTo>
                  <a:lnTo>
                    <a:pt x="159" y="33"/>
                  </a:lnTo>
                  <a:lnTo>
                    <a:pt x="159" y="34"/>
                  </a:lnTo>
                  <a:lnTo>
                    <a:pt x="160" y="34"/>
                  </a:lnTo>
                  <a:lnTo>
                    <a:pt x="161" y="34"/>
                  </a:lnTo>
                  <a:lnTo>
                    <a:pt x="163" y="35"/>
                  </a:lnTo>
                  <a:lnTo>
                    <a:pt x="164" y="36"/>
                  </a:lnTo>
                  <a:lnTo>
                    <a:pt x="166" y="36"/>
                  </a:lnTo>
                  <a:lnTo>
                    <a:pt x="167" y="37"/>
                  </a:lnTo>
                  <a:lnTo>
                    <a:pt x="168" y="37"/>
                  </a:lnTo>
                  <a:lnTo>
                    <a:pt x="170" y="37"/>
                  </a:lnTo>
                  <a:lnTo>
                    <a:pt x="171" y="37"/>
                  </a:lnTo>
                  <a:lnTo>
                    <a:pt x="172" y="36"/>
                  </a:lnTo>
                  <a:lnTo>
                    <a:pt x="174" y="36"/>
                  </a:lnTo>
                  <a:lnTo>
                    <a:pt x="175" y="35"/>
                  </a:lnTo>
                  <a:lnTo>
                    <a:pt x="176" y="35"/>
                  </a:lnTo>
                  <a:lnTo>
                    <a:pt x="178" y="33"/>
                  </a:lnTo>
                  <a:lnTo>
                    <a:pt x="179" y="33"/>
                  </a:lnTo>
                  <a:lnTo>
                    <a:pt x="180" y="32"/>
                  </a:lnTo>
                  <a:lnTo>
                    <a:pt x="182" y="32"/>
                  </a:lnTo>
                  <a:lnTo>
                    <a:pt x="183" y="31"/>
                  </a:lnTo>
                  <a:lnTo>
                    <a:pt x="188" y="31"/>
                  </a:lnTo>
                  <a:lnTo>
                    <a:pt x="189" y="31"/>
                  </a:lnTo>
                  <a:lnTo>
                    <a:pt x="190" y="30"/>
                  </a:lnTo>
                  <a:lnTo>
                    <a:pt x="191" y="30"/>
                  </a:lnTo>
                  <a:lnTo>
                    <a:pt x="192" y="29"/>
                  </a:lnTo>
                  <a:lnTo>
                    <a:pt x="194" y="28"/>
                  </a:lnTo>
                  <a:lnTo>
                    <a:pt x="196" y="27"/>
                  </a:lnTo>
                  <a:lnTo>
                    <a:pt x="197" y="26"/>
                  </a:lnTo>
                  <a:lnTo>
                    <a:pt x="198" y="26"/>
                  </a:lnTo>
                  <a:lnTo>
                    <a:pt x="201" y="25"/>
                  </a:lnTo>
                  <a:lnTo>
                    <a:pt x="201" y="25"/>
                  </a:lnTo>
                  <a:lnTo>
                    <a:pt x="201" y="25"/>
                  </a:lnTo>
                  <a:lnTo>
                    <a:pt x="202" y="24"/>
                  </a:lnTo>
                  <a:lnTo>
                    <a:pt x="203" y="24"/>
                  </a:lnTo>
                  <a:lnTo>
                    <a:pt x="204" y="22"/>
                  </a:lnTo>
                  <a:lnTo>
                    <a:pt x="205" y="20"/>
                  </a:lnTo>
                  <a:lnTo>
                    <a:pt x="205" y="19"/>
                  </a:lnTo>
                  <a:lnTo>
                    <a:pt x="206" y="18"/>
                  </a:lnTo>
                  <a:lnTo>
                    <a:pt x="207" y="15"/>
                  </a:lnTo>
                  <a:lnTo>
                    <a:pt x="208" y="12"/>
                  </a:lnTo>
                  <a:lnTo>
                    <a:pt x="209" y="11"/>
                  </a:lnTo>
                  <a:lnTo>
                    <a:pt x="209" y="10"/>
                  </a:lnTo>
                  <a:lnTo>
                    <a:pt x="210" y="9"/>
                  </a:lnTo>
                  <a:lnTo>
                    <a:pt x="210" y="9"/>
                  </a:lnTo>
                  <a:lnTo>
                    <a:pt x="211" y="8"/>
                  </a:lnTo>
                  <a:lnTo>
                    <a:pt x="213" y="7"/>
                  </a:lnTo>
                  <a:lnTo>
                    <a:pt x="218" y="5"/>
                  </a:lnTo>
                  <a:lnTo>
                    <a:pt x="221" y="3"/>
                  </a:lnTo>
                  <a:lnTo>
                    <a:pt x="223" y="2"/>
                  </a:lnTo>
                  <a:lnTo>
                    <a:pt x="225" y="2"/>
                  </a:lnTo>
                  <a:lnTo>
                    <a:pt x="227" y="1"/>
                  </a:lnTo>
                  <a:lnTo>
                    <a:pt x="230" y="0"/>
                  </a:lnTo>
                  <a:lnTo>
                    <a:pt x="230"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26" name="Freeform 232">
              <a:extLst>
                <a:ext uri="{FF2B5EF4-FFF2-40B4-BE49-F238E27FC236}">
                  <a16:creationId xmlns:a16="http://schemas.microsoft.com/office/drawing/2014/main" id="{9AC2B6E0-D620-44E4-BC0E-3B9867B29C58}"/>
                </a:ext>
              </a:extLst>
            </p:cNvPr>
            <p:cNvSpPr>
              <a:spLocks/>
            </p:cNvSpPr>
            <p:nvPr/>
          </p:nvSpPr>
          <p:spPr bwMode="auto">
            <a:xfrm>
              <a:off x="2854" y="2216"/>
              <a:ext cx="605" cy="760"/>
            </a:xfrm>
            <a:custGeom>
              <a:avLst/>
              <a:gdLst>
                <a:gd name="T0" fmla="*/ 405 w 605"/>
                <a:gd name="T1" fmla="*/ 2 h 760"/>
                <a:gd name="T2" fmla="*/ 424 w 605"/>
                <a:gd name="T3" fmla="*/ 15 h 760"/>
                <a:gd name="T4" fmla="*/ 433 w 605"/>
                <a:gd name="T5" fmla="*/ 31 h 760"/>
                <a:gd name="T6" fmla="*/ 439 w 605"/>
                <a:gd name="T7" fmla="*/ 47 h 760"/>
                <a:gd name="T8" fmla="*/ 477 w 605"/>
                <a:gd name="T9" fmla="*/ 46 h 760"/>
                <a:gd name="T10" fmla="*/ 476 w 605"/>
                <a:gd name="T11" fmla="*/ 57 h 760"/>
                <a:gd name="T12" fmla="*/ 518 w 605"/>
                <a:gd name="T13" fmla="*/ 73 h 760"/>
                <a:gd name="T14" fmla="*/ 556 w 605"/>
                <a:gd name="T15" fmla="*/ 93 h 760"/>
                <a:gd name="T16" fmla="*/ 574 w 605"/>
                <a:gd name="T17" fmla="*/ 109 h 760"/>
                <a:gd name="T18" fmla="*/ 605 w 605"/>
                <a:gd name="T19" fmla="*/ 153 h 760"/>
                <a:gd name="T20" fmla="*/ 594 w 605"/>
                <a:gd name="T21" fmla="*/ 192 h 760"/>
                <a:gd name="T22" fmla="*/ 589 w 605"/>
                <a:gd name="T23" fmla="*/ 226 h 760"/>
                <a:gd name="T24" fmla="*/ 578 w 605"/>
                <a:gd name="T25" fmla="*/ 251 h 760"/>
                <a:gd name="T26" fmla="*/ 554 w 605"/>
                <a:gd name="T27" fmla="*/ 252 h 760"/>
                <a:gd name="T28" fmla="*/ 540 w 605"/>
                <a:gd name="T29" fmla="*/ 279 h 760"/>
                <a:gd name="T30" fmla="*/ 547 w 605"/>
                <a:gd name="T31" fmla="*/ 288 h 760"/>
                <a:gd name="T32" fmla="*/ 550 w 605"/>
                <a:gd name="T33" fmla="*/ 303 h 760"/>
                <a:gd name="T34" fmla="*/ 549 w 605"/>
                <a:gd name="T35" fmla="*/ 314 h 760"/>
                <a:gd name="T36" fmla="*/ 568 w 605"/>
                <a:gd name="T37" fmla="*/ 324 h 760"/>
                <a:gd name="T38" fmla="*/ 569 w 605"/>
                <a:gd name="T39" fmla="*/ 368 h 760"/>
                <a:gd name="T40" fmla="*/ 571 w 605"/>
                <a:gd name="T41" fmla="*/ 394 h 760"/>
                <a:gd name="T42" fmla="*/ 575 w 605"/>
                <a:gd name="T43" fmla="*/ 429 h 760"/>
                <a:gd name="T44" fmla="*/ 573 w 605"/>
                <a:gd name="T45" fmla="*/ 471 h 760"/>
                <a:gd name="T46" fmla="*/ 572 w 605"/>
                <a:gd name="T47" fmla="*/ 510 h 760"/>
                <a:gd name="T48" fmla="*/ 555 w 605"/>
                <a:gd name="T49" fmla="*/ 538 h 760"/>
                <a:gd name="T50" fmla="*/ 548 w 605"/>
                <a:gd name="T51" fmla="*/ 553 h 760"/>
                <a:gd name="T52" fmla="*/ 546 w 605"/>
                <a:gd name="T53" fmla="*/ 570 h 760"/>
                <a:gd name="T54" fmla="*/ 548 w 605"/>
                <a:gd name="T55" fmla="*/ 596 h 760"/>
                <a:gd name="T56" fmla="*/ 526 w 605"/>
                <a:gd name="T57" fmla="*/ 624 h 760"/>
                <a:gd name="T58" fmla="*/ 497 w 605"/>
                <a:gd name="T59" fmla="*/ 638 h 760"/>
                <a:gd name="T60" fmla="*/ 498 w 605"/>
                <a:gd name="T61" fmla="*/ 686 h 760"/>
                <a:gd name="T62" fmla="*/ 476 w 605"/>
                <a:gd name="T63" fmla="*/ 710 h 760"/>
                <a:gd name="T64" fmla="*/ 473 w 605"/>
                <a:gd name="T65" fmla="*/ 745 h 760"/>
                <a:gd name="T66" fmla="*/ 452 w 605"/>
                <a:gd name="T67" fmla="*/ 760 h 760"/>
                <a:gd name="T68" fmla="*/ 414 w 605"/>
                <a:gd name="T69" fmla="*/ 726 h 760"/>
                <a:gd name="T70" fmla="*/ 382 w 605"/>
                <a:gd name="T71" fmla="*/ 660 h 760"/>
                <a:gd name="T72" fmla="*/ 336 w 605"/>
                <a:gd name="T73" fmla="*/ 643 h 760"/>
                <a:gd name="T74" fmla="*/ 312 w 605"/>
                <a:gd name="T75" fmla="*/ 608 h 760"/>
                <a:gd name="T76" fmla="*/ 272 w 605"/>
                <a:gd name="T77" fmla="*/ 556 h 760"/>
                <a:gd name="T78" fmla="*/ 252 w 605"/>
                <a:gd name="T79" fmla="*/ 521 h 760"/>
                <a:gd name="T80" fmla="*/ 199 w 605"/>
                <a:gd name="T81" fmla="*/ 491 h 760"/>
                <a:gd name="T82" fmla="*/ 167 w 605"/>
                <a:gd name="T83" fmla="*/ 493 h 760"/>
                <a:gd name="T84" fmla="*/ 139 w 605"/>
                <a:gd name="T85" fmla="*/ 458 h 760"/>
                <a:gd name="T86" fmla="*/ 101 w 605"/>
                <a:gd name="T87" fmla="*/ 426 h 760"/>
                <a:gd name="T88" fmla="*/ 94 w 605"/>
                <a:gd name="T89" fmla="*/ 373 h 760"/>
                <a:gd name="T90" fmla="*/ 68 w 605"/>
                <a:gd name="T91" fmla="*/ 344 h 760"/>
                <a:gd name="T92" fmla="*/ 49 w 605"/>
                <a:gd name="T93" fmla="*/ 302 h 760"/>
                <a:gd name="T94" fmla="*/ 45 w 605"/>
                <a:gd name="T95" fmla="*/ 266 h 760"/>
                <a:gd name="T96" fmla="*/ 2 w 605"/>
                <a:gd name="T97" fmla="*/ 229 h 760"/>
                <a:gd name="T98" fmla="*/ 25 w 605"/>
                <a:gd name="T99" fmla="*/ 197 h 760"/>
                <a:gd name="T100" fmla="*/ 47 w 605"/>
                <a:gd name="T101" fmla="*/ 147 h 760"/>
                <a:gd name="T102" fmla="*/ 89 w 605"/>
                <a:gd name="T103" fmla="*/ 123 h 760"/>
                <a:gd name="T104" fmla="*/ 117 w 605"/>
                <a:gd name="T105" fmla="*/ 127 h 760"/>
                <a:gd name="T106" fmla="*/ 134 w 605"/>
                <a:gd name="T107" fmla="*/ 112 h 760"/>
                <a:gd name="T108" fmla="*/ 176 w 605"/>
                <a:gd name="T109" fmla="*/ 104 h 760"/>
                <a:gd name="T110" fmla="*/ 220 w 605"/>
                <a:gd name="T111" fmla="*/ 112 h 760"/>
                <a:gd name="T112" fmla="*/ 241 w 605"/>
                <a:gd name="T113" fmla="*/ 85 h 760"/>
                <a:gd name="T114" fmla="*/ 283 w 605"/>
                <a:gd name="T115" fmla="*/ 58 h 760"/>
                <a:gd name="T116" fmla="*/ 324 w 605"/>
                <a:gd name="T117" fmla="*/ 51 h 760"/>
                <a:gd name="T118" fmla="*/ 353 w 605"/>
                <a:gd name="T119" fmla="*/ 64 h 760"/>
                <a:gd name="T120" fmla="*/ 366 w 605"/>
                <a:gd name="T121" fmla="*/ 34 h 760"/>
                <a:gd name="T122" fmla="*/ 378 w 605"/>
                <a:gd name="T123" fmla="*/ 15 h 760"/>
                <a:gd name="T124" fmla="*/ 393 w 605"/>
                <a:gd name="T125" fmla="*/ 1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5" h="760">
                  <a:moveTo>
                    <a:pt x="395" y="0"/>
                  </a:moveTo>
                  <a:lnTo>
                    <a:pt x="395" y="1"/>
                  </a:lnTo>
                  <a:lnTo>
                    <a:pt x="395" y="1"/>
                  </a:lnTo>
                  <a:lnTo>
                    <a:pt x="395" y="1"/>
                  </a:lnTo>
                  <a:lnTo>
                    <a:pt x="395" y="3"/>
                  </a:lnTo>
                  <a:lnTo>
                    <a:pt x="395" y="4"/>
                  </a:lnTo>
                  <a:lnTo>
                    <a:pt x="395" y="5"/>
                  </a:lnTo>
                  <a:lnTo>
                    <a:pt x="396" y="7"/>
                  </a:lnTo>
                  <a:lnTo>
                    <a:pt x="396" y="7"/>
                  </a:lnTo>
                  <a:lnTo>
                    <a:pt x="397" y="8"/>
                  </a:lnTo>
                  <a:lnTo>
                    <a:pt x="397" y="8"/>
                  </a:lnTo>
                  <a:lnTo>
                    <a:pt x="398" y="8"/>
                  </a:lnTo>
                  <a:lnTo>
                    <a:pt x="399" y="8"/>
                  </a:lnTo>
                  <a:lnTo>
                    <a:pt x="399" y="8"/>
                  </a:lnTo>
                  <a:lnTo>
                    <a:pt x="400" y="8"/>
                  </a:lnTo>
                  <a:lnTo>
                    <a:pt x="400" y="7"/>
                  </a:lnTo>
                  <a:lnTo>
                    <a:pt x="401" y="6"/>
                  </a:lnTo>
                  <a:lnTo>
                    <a:pt x="403" y="4"/>
                  </a:lnTo>
                  <a:lnTo>
                    <a:pt x="404" y="3"/>
                  </a:lnTo>
                  <a:lnTo>
                    <a:pt x="404" y="3"/>
                  </a:lnTo>
                  <a:lnTo>
                    <a:pt x="405" y="2"/>
                  </a:lnTo>
                  <a:lnTo>
                    <a:pt x="406" y="2"/>
                  </a:lnTo>
                  <a:lnTo>
                    <a:pt x="407" y="2"/>
                  </a:lnTo>
                  <a:lnTo>
                    <a:pt x="407" y="2"/>
                  </a:lnTo>
                  <a:lnTo>
                    <a:pt x="408" y="2"/>
                  </a:lnTo>
                  <a:lnTo>
                    <a:pt x="408" y="4"/>
                  </a:lnTo>
                  <a:lnTo>
                    <a:pt x="410" y="6"/>
                  </a:lnTo>
                  <a:lnTo>
                    <a:pt x="412" y="8"/>
                  </a:lnTo>
                  <a:lnTo>
                    <a:pt x="413" y="10"/>
                  </a:lnTo>
                  <a:lnTo>
                    <a:pt x="413" y="11"/>
                  </a:lnTo>
                  <a:lnTo>
                    <a:pt x="414" y="14"/>
                  </a:lnTo>
                  <a:lnTo>
                    <a:pt x="415" y="15"/>
                  </a:lnTo>
                  <a:lnTo>
                    <a:pt x="415" y="15"/>
                  </a:lnTo>
                  <a:lnTo>
                    <a:pt x="415" y="16"/>
                  </a:lnTo>
                  <a:lnTo>
                    <a:pt x="416" y="16"/>
                  </a:lnTo>
                  <a:lnTo>
                    <a:pt x="417" y="16"/>
                  </a:lnTo>
                  <a:lnTo>
                    <a:pt x="417" y="16"/>
                  </a:lnTo>
                  <a:lnTo>
                    <a:pt x="418" y="16"/>
                  </a:lnTo>
                  <a:lnTo>
                    <a:pt x="419" y="16"/>
                  </a:lnTo>
                  <a:lnTo>
                    <a:pt x="422" y="15"/>
                  </a:lnTo>
                  <a:lnTo>
                    <a:pt x="423" y="15"/>
                  </a:lnTo>
                  <a:lnTo>
                    <a:pt x="424" y="15"/>
                  </a:lnTo>
                  <a:lnTo>
                    <a:pt x="426" y="14"/>
                  </a:lnTo>
                  <a:lnTo>
                    <a:pt x="427" y="13"/>
                  </a:lnTo>
                  <a:lnTo>
                    <a:pt x="428" y="12"/>
                  </a:lnTo>
                  <a:lnTo>
                    <a:pt x="429" y="11"/>
                  </a:lnTo>
                  <a:lnTo>
                    <a:pt x="430" y="10"/>
                  </a:lnTo>
                  <a:lnTo>
                    <a:pt x="430" y="11"/>
                  </a:lnTo>
                  <a:lnTo>
                    <a:pt x="430" y="12"/>
                  </a:lnTo>
                  <a:lnTo>
                    <a:pt x="432" y="14"/>
                  </a:lnTo>
                  <a:lnTo>
                    <a:pt x="433" y="15"/>
                  </a:lnTo>
                  <a:lnTo>
                    <a:pt x="434" y="17"/>
                  </a:lnTo>
                  <a:lnTo>
                    <a:pt x="435" y="19"/>
                  </a:lnTo>
                  <a:lnTo>
                    <a:pt x="435" y="20"/>
                  </a:lnTo>
                  <a:lnTo>
                    <a:pt x="436" y="21"/>
                  </a:lnTo>
                  <a:lnTo>
                    <a:pt x="436" y="22"/>
                  </a:lnTo>
                  <a:lnTo>
                    <a:pt x="436" y="24"/>
                  </a:lnTo>
                  <a:lnTo>
                    <a:pt x="436" y="25"/>
                  </a:lnTo>
                  <a:lnTo>
                    <a:pt x="436" y="25"/>
                  </a:lnTo>
                  <a:lnTo>
                    <a:pt x="436" y="26"/>
                  </a:lnTo>
                  <a:lnTo>
                    <a:pt x="435" y="27"/>
                  </a:lnTo>
                  <a:lnTo>
                    <a:pt x="435" y="28"/>
                  </a:lnTo>
                  <a:lnTo>
                    <a:pt x="433" y="31"/>
                  </a:lnTo>
                  <a:lnTo>
                    <a:pt x="431" y="33"/>
                  </a:lnTo>
                  <a:lnTo>
                    <a:pt x="430" y="34"/>
                  </a:lnTo>
                  <a:lnTo>
                    <a:pt x="429" y="38"/>
                  </a:lnTo>
                  <a:lnTo>
                    <a:pt x="428" y="39"/>
                  </a:lnTo>
                  <a:lnTo>
                    <a:pt x="428" y="40"/>
                  </a:lnTo>
                  <a:lnTo>
                    <a:pt x="427" y="41"/>
                  </a:lnTo>
                  <a:lnTo>
                    <a:pt x="427" y="42"/>
                  </a:lnTo>
                  <a:lnTo>
                    <a:pt x="427" y="43"/>
                  </a:lnTo>
                  <a:lnTo>
                    <a:pt x="427" y="43"/>
                  </a:lnTo>
                  <a:lnTo>
                    <a:pt x="427" y="44"/>
                  </a:lnTo>
                  <a:lnTo>
                    <a:pt x="428" y="45"/>
                  </a:lnTo>
                  <a:lnTo>
                    <a:pt x="428" y="45"/>
                  </a:lnTo>
                  <a:lnTo>
                    <a:pt x="429" y="45"/>
                  </a:lnTo>
                  <a:lnTo>
                    <a:pt x="429" y="46"/>
                  </a:lnTo>
                  <a:lnTo>
                    <a:pt x="430" y="46"/>
                  </a:lnTo>
                  <a:lnTo>
                    <a:pt x="431" y="46"/>
                  </a:lnTo>
                  <a:lnTo>
                    <a:pt x="435" y="47"/>
                  </a:lnTo>
                  <a:lnTo>
                    <a:pt x="436" y="47"/>
                  </a:lnTo>
                  <a:lnTo>
                    <a:pt x="437" y="48"/>
                  </a:lnTo>
                  <a:lnTo>
                    <a:pt x="438" y="47"/>
                  </a:lnTo>
                  <a:lnTo>
                    <a:pt x="439" y="47"/>
                  </a:lnTo>
                  <a:lnTo>
                    <a:pt x="440" y="47"/>
                  </a:lnTo>
                  <a:lnTo>
                    <a:pt x="442" y="46"/>
                  </a:lnTo>
                  <a:lnTo>
                    <a:pt x="445" y="45"/>
                  </a:lnTo>
                  <a:lnTo>
                    <a:pt x="447" y="44"/>
                  </a:lnTo>
                  <a:lnTo>
                    <a:pt x="448" y="44"/>
                  </a:lnTo>
                  <a:lnTo>
                    <a:pt x="449" y="44"/>
                  </a:lnTo>
                  <a:lnTo>
                    <a:pt x="452" y="44"/>
                  </a:lnTo>
                  <a:lnTo>
                    <a:pt x="454" y="44"/>
                  </a:lnTo>
                  <a:lnTo>
                    <a:pt x="455" y="44"/>
                  </a:lnTo>
                  <a:lnTo>
                    <a:pt x="458" y="44"/>
                  </a:lnTo>
                  <a:lnTo>
                    <a:pt x="461" y="45"/>
                  </a:lnTo>
                  <a:lnTo>
                    <a:pt x="463" y="45"/>
                  </a:lnTo>
                  <a:lnTo>
                    <a:pt x="464" y="45"/>
                  </a:lnTo>
                  <a:lnTo>
                    <a:pt x="465" y="45"/>
                  </a:lnTo>
                  <a:lnTo>
                    <a:pt x="469" y="44"/>
                  </a:lnTo>
                  <a:lnTo>
                    <a:pt x="471" y="44"/>
                  </a:lnTo>
                  <a:lnTo>
                    <a:pt x="472" y="44"/>
                  </a:lnTo>
                  <a:lnTo>
                    <a:pt x="473" y="45"/>
                  </a:lnTo>
                  <a:lnTo>
                    <a:pt x="474" y="45"/>
                  </a:lnTo>
                  <a:lnTo>
                    <a:pt x="475" y="45"/>
                  </a:lnTo>
                  <a:lnTo>
                    <a:pt x="477" y="46"/>
                  </a:lnTo>
                  <a:lnTo>
                    <a:pt x="478" y="47"/>
                  </a:lnTo>
                  <a:lnTo>
                    <a:pt x="479" y="47"/>
                  </a:lnTo>
                  <a:lnTo>
                    <a:pt x="479" y="48"/>
                  </a:lnTo>
                  <a:lnTo>
                    <a:pt x="479" y="48"/>
                  </a:lnTo>
                  <a:lnTo>
                    <a:pt x="479" y="48"/>
                  </a:lnTo>
                  <a:lnTo>
                    <a:pt x="479" y="49"/>
                  </a:lnTo>
                  <a:lnTo>
                    <a:pt x="479" y="49"/>
                  </a:lnTo>
                  <a:lnTo>
                    <a:pt x="476" y="50"/>
                  </a:lnTo>
                  <a:lnTo>
                    <a:pt x="475" y="51"/>
                  </a:lnTo>
                  <a:lnTo>
                    <a:pt x="474" y="51"/>
                  </a:lnTo>
                  <a:lnTo>
                    <a:pt x="474" y="52"/>
                  </a:lnTo>
                  <a:lnTo>
                    <a:pt x="473" y="52"/>
                  </a:lnTo>
                  <a:lnTo>
                    <a:pt x="473" y="53"/>
                  </a:lnTo>
                  <a:lnTo>
                    <a:pt x="473" y="53"/>
                  </a:lnTo>
                  <a:lnTo>
                    <a:pt x="473" y="54"/>
                  </a:lnTo>
                  <a:lnTo>
                    <a:pt x="473" y="54"/>
                  </a:lnTo>
                  <a:lnTo>
                    <a:pt x="473" y="54"/>
                  </a:lnTo>
                  <a:lnTo>
                    <a:pt x="474" y="55"/>
                  </a:lnTo>
                  <a:lnTo>
                    <a:pt x="474" y="55"/>
                  </a:lnTo>
                  <a:lnTo>
                    <a:pt x="474" y="56"/>
                  </a:lnTo>
                  <a:lnTo>
                    <a:pt x="476" y="57"/>
                  </a:lnTo>
                  <a:lnTo>
                    <a:pt x="477" y="58"/>
                  </a:lnTo>
                  <a:lnTo>
                    <a:pt x="478" y="59"/>
                  </a:lnTo>
                  <a:lnTo>
                    <a:pt x="479" y="60"/>
                  </a:lnTo>
                  <a:lnTo>
                    <a:pt x="484" y="62"/>
                  </a:lnTo>
                  <a:lnTo>
                    <a:pt x="487" y="64"/>
                  </a:lnTo>
                  <a:lnTo>
                    <a:pt x="489" y="65"/>
                  </a:lnTo>
                  <a:lnTo>
                    <a:pt x="494" y="69"/>
                  </a:lnTo>
                  <a:lnTo>
                    <a:pt x="496" y="70"/>
                  </a:lnTo>
                  <a:lnTo>
                    <a:pt x="497" y="71"/>
                  </a:lnTo>
                  <a:lnTo>
                    <a:pt x="499" y="72"/>
                  </a:lnTo>
                  <a:lnTo>
                    <a:pt x="500" y="72"/>
                  </a:lnTo>
                  <a:lnTo>
                    <a:pt x="502" y="73"/>
                  </a:lnTo>
                  <a:lnTo>
                    <a:pt x="503" y="73"/>
                  </a:lnTo>
                  <a:lnTo>
                    <a:pt x="505" y="74"/>
                  </a:lnTo>
                  <a:lnTo>
                    <a:pt x="507" y="74"/>
                  </a:lnTo>
                  <a:lnTo>
                    <a:pt x="509" y="74"/>
                  </a:lnTo>
                  <a:lnTo>
                    <a:pt x="511" y="74"/>
                  </a:lnTo>
                  <a:lnTo>
                    <a:pt x="513" y="74"/>
                  </a:lnTo>
                  <a:lnTo>
                    <a:pt x="514" y="74"/>
                  </a:lnTo>
                  <a:lnTo>
                    <a:pt x="516" y="74"/>
                  </a:lnTo>
                  <a:lnTo>
                    <a:pt x="518" y="73"/>
                  </a:lnTo>
                  <a:lnTo>
                    <a:pt x="519" y="73"/>
                  </a:lnTo>
                  <a:lnTo>
                    <a:pt x="524" y="72"/>
                  </a:lnTo>
                  <a:lnTo>
                    <a:pt x="526" y="72"/>
                  </a:lnTo>
                  <a:lnTo>
                    <a:pt x="527" y="71"/>
                  </a:lnTo>
                  <a:lnTo>
                    <a:pt x="529" y="71"/>
                  </a:lnTo>
                  <a:lnTo>
                    <a:pt x="530" y="72"/>
                  </a:lnTo>
                  <a:lnTo>
                    <a:pt x="532" y="72"/>
                  </a:lnTo>
                  <a:lnTo>
                    <a:pt x="533" y="72"/>
                  </a:lnTo>
                  <a:lnTo>
                    <a:pt x="534" y="73"/>
                  </a:lnTo>
                  <a:lnTo>
                    <a:pt x="535" y="74"/>
                  </a:lnTo>
                  <a:lnTo>
                    <a:pt x="536" y="74"/>
                  </a:lnTo>
                  <a:lnTo>
                    <a:pt x="537" y="75"/>
                  </a:lnTo>
                  <a:lnTo>
                    <a:pt x="538" y="77"/>
                  </a:lnTo>
                  <a:lnTo>
                    <a:pt x="542" y="81"/>
                  </a:lnTo>
                  <a:lnTo>
                    <a:pt x="544" y="83"/>
                  </a:lnTo>
                  <a:lnTo>
                    <a:pt x="545" y="84"/>
                  </a:lnTo>
                  <a:lnTo>
                    <a:pt x="548" y="87"/>
                  </a:lnTo>
                  <a:lnTo>
                    <a:pt x="552" y="91"/>
                  </a:lnTo>
                  <a:lnTo>
                    <a:pt x="553" y="92"/>
                  </a:lnTo>
                  <a:lnTo>
                    <a:pt x="554" y="92"/>
                  </a:lnTo>
                  <a:lnTo>
                    <a:pt x="556" y="93"/>
                  </a:lnTo>
                  <a:lnTo>
                    <a:pt x="557" y="93"/>
                  </a:lnTo>
                  <a:lnTo>
                    <a:pt x="562" y="94"/>
                  </a:lnTo>
                  <a:lnTo>
                    <a:pt x="563" y="94"/>
                  </a:lnTo>
                  <a:lnTo>
                    <a:pt x="564" y="95"/>
                  </a:lnTo>
                  <a:lnTo>
                    <a:pt x="566" y="95"/>
                  </a:lnTo>
                  <a:lnTo>
                    <a:pt x="567" y="96"/>
                  </a:lnTo>
                  <a:lnTo>
                    <a:pt x="568" y="97"/>
                  </a:lnTo>
                  <a:lnTo>
                    <a:pt x="569" y="97"/>
                  </a:lnTo>
                  <a:lnTo>
                    <a:pt x="570" y="98"/>
                  </a:lnTo>
                  <a:lnTo>
                    <a:pt x="570" y="99"/>
                  </a:lnTo>
                  <a:lnTo>
                    <a:pt x="571" y="99"/>
                  </a:lnTo>
                  <a:lnTo>
                    <a:pt x="571" y="100"/>
                  </a:lnTo>
                  <a:lnTo>
                    <a:pt x="571" y="101"/>
                  </a:lnTo>
                  <a:lnTo>
                    <a:pt x="571" y="102"/>
                  </a:lnTo>
                  <a:lnTo>
                    <a:pt x="572" y="106"/>
                  </a:lnTo>
                  <a:lnTo>
                    <a:pt x="572" y="107"/>
                  </a:lnTo>
                  <a:lnTo>
                    <a:pt x="573" y="107"/>
                  </a:lnTo>
                  <a:lnTo>
                    <a:pt x="573" y="108"/>
                  </a:lnTo>
                  <a:lnTo>
                    <a:pt x="573" y="108"/>
                  </a:lnTo>
                  <a:lnTo>
                    <a:pt x="574" y="108"/>
                  </a:lnTo>
                  <a:lnTo>
                    <a:pt x="574" y="109"/>
                  </a:lnTo>
                  <a:lnTo>
                    <a:pt x="575" y="109"/>
                  </a:lnTo>
                  <a:lnTo>
                    <a:pt x="579" y="110"/>
                  </a:lnTo>
                  <a:lnTo>
                    <a:pt x="583" y="111"/>
                  </a:lnTo>
                  <a:lnTo>
                    <a:pt x="586" y="112"/>
                  </a:lnTo>
                  <a:lnTo>
                    <a:pt x="588" y="113"/>
                  </a:lnTo>
                  <a:lnTo>
                    <a:pt x="591" y="114"/>
                  </a:lnTo>
                  <a:lnTo>
                    <a:pt x="600" y="119"/>
                  </a:lnTo>
                  <a:lnTo>
                    <a:pt x="601" y="120"/>
                  </a:lnTo>
                  <a:lnTo>
                    <a:pt x="602" y="120"/>
                  </a:lnTo>
                  <a:lnTo>
                    <a:pt x="602" y="121"/>
                  </a:lnTo>
                  <a:lnTo>
                    <a:pt x="603" y="121"/>
                  </a:lnTo>
                  <a:lnTo>
                    <a:pt x="603" y="122"/>
                  </a:lnTo>
                  <a:lnTo>
                    <a:pt x="603" y="123"/>
                  </a:lnTo>
                  <a:lnTo>
                    <a:pt x="603" y="130"/>
                  </a:lnTo>
                  <a:lnTo>
                    <a:pt x="603" y="132"/>
                  </a:lnTo>
                  <a:lnTo>
                    <a:pt x="604" y="137"/>
                  </a:lnTo>
                  <a:lnTo>
                    <a:pt x="604" y="143"/>
                  </a:lnTo>
                  <a:lnTo>
                    <a:pt x="605" y="145"/>
                  </a:lnTo>
                  <a:lnTo>
                    <a:pt x="605" y="150"/>
                  </a:lnTo>
                  <a:lnTo>
                    <a:pt x="605" y="152"/>
                  </a:lnTo>
                  <a:lnTo>
                    <a:pt x="605" y="153"/>
                  </a:lnTo>
                  <a:lnTo>
                    <a:pt x="605" y="154"/>
                  </a:lnTo>
                  <a:lnTo>
                    <a:pt x="604" y="155"/>
                  </a:lnTo>
                  <a:lnTo>
                    <a:pt x="604" y="156"/>
                  </a:lnTo>
                  <a:lnTo>
                    <a:pt x="604" y="157"/>
                  </a:lnTo>
                  <a:lnTo>
                    <a:pt x="603" y="158"/>
                  </a:lnTo>
                  <a:lnTo>
                    <a:pt x="600" y="160"/>
                  </a:lnTo>
                  <a:lnTo>
                    <a:pt x="600" y="160"/>
                  </a:lnTo>
                  <a:lnTo>
                    <a:pt x="599" y="161"/>
                  </a:lnTo>
                  <a:lnTo>
                    <a:pt x="598" y="162"/>
                  </a:lnTo>
                  <a:lnTo>
                    <a:pt x="598" y="163"/>
                  </a:lnTo>
                  <a:lnTo>
                    <a:pt x="597" y="165"/>
                  </a:lnTo>
                  <a:lnTo>
                    <a:pt x="596" y="168"/>
                  </a:lnTo>
                  <a:lnTo>
                    <a:pt x="595" y="172"/>
                  </a:lnTo>
                  <a:lnTo>
                    <a:pt x="594" y="174"/>
                  </a:lnTo>
                  <a:lnTo>
                    <a:pt x="594" y="176"/>
                  </a:lnTo>
                  <a:lnTo>
                    <a:pt x="593" y="182"/>
                  </a:lnTo>
                  <a:lnTo>
                    <a:pt x="593" y="183"/>
                  </a:lnTo>
                  <a:lnTo>
                    <a:pt x="593" y="186"/>
                  </a:lnTo>
                  <a:lnTo>
                    <a:pt x="594" y="189"/>
                  </a:lnTo>
                  <a:lnTo>
                    <a:pt x="594" y="191"/>
                  </a:lnTo>
                  <a:lnTo>
                    <a:pt x="594" y="192"/>
                  </a:lnTo>
                  <a:lnTo>
                    <a:pt x="593" y="194"/>
                  </a:lnTo>
                  <a:lnTo>
                    <a:pt x="593" y="195"/>
                  </a:lnTo>
                  <a:lnTo>
                    <a:pt x="593" y="197"/>
                  </a:lnTo>
                  <a:lnTo>
                    <a:pt x="592" y="199"/>
                  </a:lnTo>
                  <a:lnTo>
                    <a:pt x="591" y="203"/>
                  </a:lnTo>
                  <a:lnTo>
                    <a:pt x="590" y="204"/>
                  </a:lnTo>
                  <a:lnTo>
                    <a:pt x="590" y="205"/>
                  </a:lnTo>
                  <a:lnTo>
                    <a:pt x="590" y="206"/>
                  </a:lnTo>
                  <a:lnTo>
                    <a:pt x="590" y="207"/>
                  </a:lnTo>
                  <a:lnTo>
                    <a:pt x="590" y="209"/>
                  </a:lnTo>
                  <a:lnTo>
                    <a:pt x="590" y="213"/>
                  </a:lnTo>
                  <a:lnTo>
                    <a:pt x="590" y="215"/>
                  </a:lnTo>
                  <a:lnTo>
                    <a:pt x="590" y="216"/>
                  </a:lnTo>
                  <a:lnTo>
                    <a:pt x="589" y="218"/>
                  </a:lnTo>
                  <a:lnTo>
                    <a:pt x="589" y="219"/>
                  </a:lnTo>
                  <a:lnTo>
                    <a:pt x="589" y="221"/>
                  </a:lnTo>
                  <a:lnTo>
                    <a:pt x="588" y="223"/>
                  </a:lnTo>
                  <a:lnTo>
                    <a:pt x="588" y="224"/>
                  </a:lnTo>
                  <a:lnTo>
                    <a:pt x="588" y="225"/>
                  </a:lnTo>
                  <a:lnTo>
                    <a:pt x="588" y="226"/>
                  </a:lnTo>
                  <a:lnTo>
                    <a:pt x="589" y="226"/>
                  </a:lnTo>
                  <a:lnTo>
                    <a:pt x="589" y="227"/>
                  </a:lnTo>
                  <a:lnTo>
                    <a:pt x="591" y="228"/>
                  </a:lnTo>
                  <a:lnTo>
                    <a:pt x="592" y="228"/>
                  </a:lnTo>
                  <a:lnTo>
                    <a:pt x="593" y="229"/>
                  </a:lnTo>
                  <a:lnTo>
                    <a:pt x="594" y="230"/>
                  </a:lnTo>
                  <a:lnTo>
                    <a:pt x="594" y="231"/>
                  </a:lnTo>
                  <a:lnTo>
                    <a:pt x="594" y="232"/>
                  </a:lnTo>
                  <a:lnTo>
                    <a:pt x="594" y="233"/>
                  </a:lnTo>
                  <a:lnTo>
                    <a:pt x="594" y="233"/>
                  </a:lnTo>
                  <a:lnTo>
                    <a:pt x="594" y="234"/>
                  </a:lnTo>
                  <a:lnTo>
                    <a:pt x="593" y="235"/>
                  </a:lnTo>
                  <a:lnTo>
                    <a:pt x="593" y="236"/>
                  </a:lnTo>
                  <a:lnTo>
                    <a:pt x="592" y="236"/>
                  </a:lnTo>
                  <a:lnTo>
                    <a:pt x="590" y="238"/>
                  </a:lnTo>
                  <a:lnTo>
                    <a:pt x="586" y="241"/>
                  </a:lnTo>
                  <a:lnTo>
                    <a:pt x="585" y="243"/>
                  </a:lnTo>
                  <a:lnTo>
                    <a:pt x="583" y="244"/>
                  </a:lnTo>
                  <a:lnTo>
                    <a:pt x="582" y="245"/>
                  </a:lnTo>
                  <a:lnTo>
                    <a:pt x="580" y="249"/>
                  </a:lnTo>
                  <a:lnTo>
                    <a:pt x="579" y="250"/>
                  </a:lnTo>
                  <a:lnTo>
                    <a:pt x="578" y="251"/>
                  </a:lnTo>
                  <a:lnTo>
                    <a:pt x="577" y="251"/>
                  </a:lnTo>
                  <a:lnTo>
                    <a:pt x="577" y="252"/>
                  </a:lnTo>
                  <a:lnTo>
                    <a:pt x="576" y="252"/>
                  </a:lnTo>
                  <a:lnTo>
                    <a:pt x="575" y="252"/>
                  </a:lnTo>
                  <a:lnTo>
                    <a:pt x="574" y="252"/>
                  </a:lnTo>
                  <a:lnTo>
                    <a:pt x="574" y="252"/>
                  </a:lnTo>
                  <a:lnTo>
                    <a:pt x="573" y="252"/>
                  </a:lnTo>
                  <a:lnTo>
                    <a:pt x="572" y="252"/>
                  </a:lnTo>
                  <a:lnTo>
                    <a:pt x="571" y="251"/>
                  </a:lnTo>
                  <a:lnTo>
                    <a:pt x="567" y="249"/>
                  </a:lnTo>
                  <a:lnTo>
                    <a:pt x="566" y="249"/>
                  </a:lnTo>
                  <a:lnTo>
                    <a:pt x="566" y="248"/>
                  </a:lnTo>
                  <a:lnTo>
                    <a:pt x="565" y="248"/>
                  </a:lnTo>
                  <a:lnTo>
                    <a:pt x="564" y="248"/>
                  </a:lnTo>
                  <a:lnTo>
                    <a:pt x="562" y="248"/>
                  </a:lnTo>
                  <a:lnTo>
                    <a:pt x="561" y="249"/>
                  </a:lnTo>
                  <a:lnTo>
                    <a:pt x="560" y="249"/>
                  </a:lnTo>
                  <a:lnTo>
                    <a:pt x="559" y="250"/>
                  </a:lnTo>
                  <a:lnTo>
                    <a:pt x="557" y="251"/>
                  </a:lnTo>
                  <a:lnTo>
                    <a:pt x="555" y="251"/>
                  </a:lnTo>
                  <a:lnTo>
                    <a:pt x="554" y="252"/>
                  </a:lnTo>
                  <a:lnTo>
                    <a:pt x="552" y="254"/>
                  </a:lnTo>
                  <a:lnTo>
                    <a:pt x="551" y="254"/>
                  </a:lnTo>
                  <a:lnTo>
                    <a:pt x="550" y="256"/>
                  </a:lnTo>
                  <a:lnTo>
                    <a:pt x="549" y="257"/>
                  </a:lnTo>
                  <a:lnTo>
                    <a:pt x="547" y="258"/>
                  </a:lnTo>
                  <a:lnTo>
                    <a:pt x="546" y="259"/>
                  </a:lnTo>
                  <a:lnTo>
                    <a:pt x="545" y="261"/>
                  </a:lnTo>
                  <a:lnTo>
                    <a:pt x="541" y="266"/>
                  </a:lnTo>
                  <a:lnTo>
                    <a:pt x="540" y="268"/>
                  </a:lnTo>
                  <a:lnTo>
                    <a:pt x="539" y="269"/>
                  </a:lnTo>
                  <a:lnTo>
                    <a:pt x="539" y="270"/>
                  </a:lnTo>
                  <a:lnTo>
                    <a:pt x="538" y="271"/>
                  </a:lnTo>
                  <a:lnTo>
                    <a:pt x="538" y="273"/>
                  </a:lnTo>
                  <a:lnTo>
                    <a:pt x="538" y="274"/>
                  </a:lnTo>
                  <a:lnTo>
                    <a:pt x="538" y="275"/>
                  </a:lnTo>
                  <a:lnTo>
                    <a:pt x="538" y="276"/>
                  </a:lnTo>
                  <a:lnTo>
                    <a:pt x="538" y="277"/>
                  </a:lnTo>
                  <a:lnTo>
                    <a:pt x="539" y="278"/>
                  </a:lnTo>
                  <a:lnTo>
                    <a:pt x="539" y="278"/>
                  </a:lnTo>
                  <a:lnTo>
                    <a:pt x="540" y="279"/>
                  </a:lnTo>
                  <a:lnTo>
                    <a:pt x="540" y="279"/>
                  </a:lnTo>
                  <a:lnTo>
                    <a:pt x="541" y="279"/>
                  </a:lnTo>
                  <a:lnTo>
                    <a:pt x="542" y="279"/>
                  </a:lnTo>
                  <a:lnTo>
                    <a:pt x="543" y="279"/>
                  </a:lnTo>
                  <a:lnTo>
                    <a:pt x="545" y="279"/>
                  </a:lnTo>
                  <a:lnTo>
                    <a:pt x="547" y="279"/>
                  </a:lnTo>
                  <a:lnTo>
                    <a:pt x="549" y="279"/>
                  </a:lnTo>
                  <a:lnTo>
                    <a:pt x="550" y="279"/>
                  </a:lnTo>
                  <a:lnTo>
                    <a:pt x="552" y="279"/>
                  </a:lnTo>
                  <a:lnTo>
                    <a:pt x="553" y="279"/>
                  </a:lnTo>
                  <a:lnTo>
                    <a:pt x="554" y="280"/>
                  </a:lnTo>
                  <a:lnTo>
                    <a:pt x="554" y="280"/>
                  </a:lnTo>
                  <a:lnTo>
                    <a:pt x="555" y="281"/>
                  </a:lnTo>
                  <a:lnTo>
                    <a:pt x="555" y="281"/>
                  </a:lnTo>
                  <a:lnTo>
                    <a:pt x="555" y="282"/>
                  </a:lnTo>
                  <a:lnTo>
                    <a:pt x="556" y="282"/>
                  </a:lnTo>
                  <a:lnTo>
                    <a:pt x="555" y="283"/>
                  </a:lnTo>
                  <a:lnTo>
                    <a:pt x="555" y="283"/>
                  </a:lnTo>
                  <a:lnTo>
                    <a:pt x="554" y="284"/>
                  </a:lnTo>
                  <a:lnTo>
                    <a:pt x="554" y="284"/>
                  </a:lnTo>
                  <a:lnTo>
                    <a:pt x="552" y="285"/>
                  </a:lnTo>
                  <a:lnTo>
                    <a:pt x="547" y="288"/>
                  </a:lnTo>
                  <a:lnTo>
                    <a:pt x="546" y="288"/>
                  </a:lnTo>
                  <a:lnTo>
                    <a:pt x="546" y="288"/>
                  </a:lnTo>
                  <a:lnTo>
                    <a:pt x="546" y="289"/>
                  </a:lnTo>
                  <a:lnTo>
                    <a:pt x="546" y="289"/>
                  </a:lnTo>
                  <a:lnTo>
                    <a:pt x="546" y="290"/>
                  </a:lnTo>
                  <a:lnTo>
                    <a:pt x="546" y="291"/>
                  </a:lnTo>
                  <a:lnTo>
                    <a:pt x="546" y="292"/>
                  </a:lnTo>
                  <a:lnTo>
                    <a:pt x="546" y="292"/>
                  </a:lnTo>
                  <a:lnTo>
                    <a:pt x="547" y="293"/>
                  </a:lnTo>
                  <a:lnTo>
                    <a:pt x="547" y="294"/>
                  </a:lnTo>
                  <a:lnTo>
                    <a:pt x="549" y="296"/>
                  </a:lnTo>
                  <a:lnTo>
                    <a:pt x="550" y="297"/>
                  </a:lnTo>
                  <a:lnTo>
                    <a:pt x="550" y="298"/>
                  </a:lnTo>
                  <a:lnTo>
                    <a:pt x="551" y="299"/>
                  </a:lnTo>
                  <a:lnTo>
                    <a:pt x="551" y="300"/>
                  </a:lnTo>
                  <a:lnTo>
                    <a:pt x="552" y="301"/>
                  </a:lnTo>
                  <a:lnTo>
                    <a:pt x="552" y="301"/>
                  </a:lnTo>
                  <a:lnTo>
                    <a:pt x="551" y="302"/>
                  </a:lnTo>
                  <a:lnTo>
                    <a:pt x="551" y="302"/>
                  </a:lnTo>
                  <a:lnTo>
                    <a:pt x="551" y="303"/>
                  </a:lnTo>
                  <a:lnTo>
                    <a:pt x="550" y="303"/>
                  </a:lnTo>
                  <a:lnTo>
                    <a:pt x="549" y="304"/>
                  </a:lnTo>
                  <a:lnTo>
                    <a:pt x="548" y="304"/>
                  </a:lnTo>
                  <a:lnTo>
                    <a:pt x="547" y="304"/>
                  </a:lnTo>
                  <a:lnTo>
                    <a:pt x="545" y="304"/>
                  </a:lnTo>
                  <a:lnTo>
                    <a:pt x="544" y="305"/>
                  </a:lnTo>
                  <a:lnTo>
                    <a:pt x="543" y="305"/>
                  </a:lnTo>
                  <a:lnTo>
                    <a:pt x="543" y="305"/>
                  </a:lnTo>
                  <a:lnTo>
                    <a:pt x="543" y="305"/>
                  </a:lnTo>
                  <a:lnTo>
                    <a:pt x="543" y="305"/>
                  </a:lnTo>
                  <a:lnTo>
                    <a:pt x="543" y="306"/>
                  </a:lnTo>
                  <a:lnTo>
                    <a:pt x="544" y="306"/>
                  </a:lnTo>
                  <a:lnTo>
                    <a:pt x="545" y="307"/>
                  </a:lnTo>
                  <a:lnTo>
                    <a:pt x="547" y="308"/>
                  </a:lnTo>
                  <a:lnTo>
                    <a:pt x="548" y="309"/>
                  </a:lnTo>
                  <a:lnTo>
                    <a:pt x="549" y="310"/>
                  </a:lnTo>
                  <a:lnTo>
                    <a:pt x="549" y="310"/>
                  </a:lnTo>
                  <a:lnTo>
                    <a:pt x="550" y="311"/>
                  </a:lnTo>
                  <a:lnTo>
                    <a:pt x="550" y="312"/>
                  </a:lnTo>
                  <a:lnTo>
                    <a:pt x="550" y="313"/>
                  </a:lnTo>
                  <a:lnTo>
                    <a:pt x="549" y="314"/>
                  </a:lnTo>
                  <a:lnTo>
                    <a:pt x="549" y="314"/>
                  </a:lnTo>
                  <a:lnTo>
                    <a:pt x="549" y="315"/>
                  </a:lnTo>
                  <a:lnTo>
                    <a:pt x="549" y="315"/>
                  </a:lnTo>
                  <a:lnTo>
                    <a:pt x="550" y="315"/>
                  </a:lnTo>
                  <a:lnTo>
                    <a:pt x="550" y="316"/>
                  </a:lnTo>
                  <a:lnTo>
                    <a:pt x="551" y="316"/>
                  </a:lnTo>
                  <a:lnTo>
                    <a:pt x="551" y="316"/>
                  </a:lnTo>
                  <a:lnTo>
                    <a:pt x="552" y="316"/>
                  </a:lnTo>
                  <a:lnTo>
                    <a:pt x="553" y="316"/>
                  </a:lnTo>
                  <a:lnTo>
                    <a:pt x="556" y="316"/>
                  </a:lnTo>
                  <a:lnTo>
                    <a:pt x="558" y="316"/>
                  </a:lnTo>
                  <a:lnTo>
                    <a:pt x="559" y="317"/>
                  </a:lnTo>
                  <a:lnTo>
                    <a:pt x="561" y="317"/>
                  </a:lnTo>
                  <a:lnTo>
                    <a:pt x="562" y="318"/>
                  </a:lnTo>
                  <a:lnTo>
                    <a:pt x="564" y="318"/>
                  </a:lnTo>
                  <a:lnTo>
                    <a:pt x="565" y="319"/>
                  </a:lnTo>
                  <a:lnTo>
                    <a:pt x="566" y="320"/>
                  </a:lnTo>
                  <a:lnTo>
                    <a:pt x="566" y="320"/>
                  </a:lnTo>
                  <a:lnTo>
                    <a:pt x="567" y="321"/>
                  </a:lnTo>
                  <a:lnTo>
                    <a:pt x="567" y="322"/>
                  </a:lnTo>
                  <a:lnTo>
                    <a:pt x="568" y="322"/>
                  </a:lnTo>
                  <a:lnTo>
                    <a:pt x="568" y="324"/>
                  </a:lnTo>
                  <a:lnTo>
                    <a:pt x="568" y="326"/>
                  </a:lnTo>
                  <a:lnTo>
                    <a:pt x="568" y="329"/>
                  </a:lnTo>
                  <a:lnTo>
                    <a:pt x="568" y="331"/>
                  </a:lnTo>
                  <a:lnTo>
                    <a:pt x="568" y="334"/>
                  </a:lnTo>
                  <a:lnTo>
                    <a:pt x="568" y="335"/>
                  </a:lnTo>
                  <a:lnTo>
                    <a:pt x="567" y="337"/>
                  </a:lnTo>
                  <a:lnTo>
                    <a:pt x="566" y="343"/>
                  </a:lnTo>
                  <a:lnTo>
                    <a:pt x="566" y="345"/>
                  </a:lnTo>
                  <a:lnTo>
                    <a:pt x="565" y="347"/>
                  </a:lnTo>
                  <a:lnTo>
                    <a:pt x="565" y="352"/>
                  </a:lnTo>
                  <a:lnTo>
                    <a:pt x="565" y="356"/>
                  </a:lnTo>
                  <a:lnTo>
                    <a:pt x="565" y="357"/>
                  </a:lnTo>
                  <a:lnTo>
                    <a:pt x="565" y="363"/>
                  </a:lnTo>
                  <a:lnTo>
                    <a:pt x="565" y="364"/>
                  </a:lnTo>
                  <a:lnTo>
                    <a:pt x="565" y="365"/>
                  </a:lnTo>
                  <a:lnTo>
                    <a:pt x="565" y="365"/>
                  </a:lnTo>
                  <a:lnTo>
                    <a:pt x="565" y="366"/>
                  </a:lnTo>
                  <a:lnTo>
                    <a:pt x="566" y="366"/>
                  </a:lnTo>
                  <a:lnTo>
                    <a:pt x="566" y="367"/>
                  </a:lnTo>
                  <a:lnTo>
                    <a:pt x="568" y="368"/>
                  </a:lnTo>
                  <a:lnTo>
                    <a:pt x="569" y="368"/>
                  </a:lnTo>
                  <a:lnTo>
                    <a:pt x="570" y="369"/>
                  </a:lnTo>
                  <a:lnTo>
                    <a:pt x="571" y="370"/>
                  </a:lnTo>
                  <a:lnTo>
                    <a:pt x="572" y="371"/>
                  </a:lnTo>
                  <a:lnTo>
                    <a:pt x="573" y="372"/>
                  </a:lnTo>
                  <a:lnTo>
                    <a:pt x="573" y="373"/>
                  </a:lnTo>
                  <a:lnTo>
                    <a:pt x="574" y="375"/>
                  </a:lnTo>
                  <a:lnTo>
                    <a:pt x="574" y="377"/>
                  </a:lnTo>
                  <a:lnTo>
                    <a:pt x="575" y="379"/>
                  </a:lnTo>
                  <a:lnTo>
                    <a:pt x="575" y="380"/>
                  </a:lnTo>
                  <a:lnTo>
                    <a:pt x="575" y="382"/>
                  </a:lnTo>
                  <a:lnTo>
                    <a:pt x="575" y="384"/>
                  </a:lnTo>
                  <a:lnTo>
                    <a:pt x="575" y="386"/>
                  </a:lnTo>
                  <a:lnTo>
                    <a:pt x="575" y="388"/>
                  </a:lnTo>
                  <a:lnTo>
                    <a:pt x="575" y="390"/>
                  </a:lnTo>
                  <a:lnTo>
                    <a:pt x="574" y="390"/>
                  </a:lnTo>
                  <a:lnTo>
                    <a:pt x="574" y="390"/>
                  </a:lnTo>
                  <a:lnTo>
                    <a:pt x="573" y="390"/>
                  </a:lnTo>
                  <a:lnTo>
                    <a:pt x="573" y="391"/>
                  </a:lnTo>
                  <a:lnTo>
                    <a:pt x="572" y="392"/>
                  </a:lnTo>
                  <a:lnTo>
                    <a:pt x="572" y="393"/>
                  </a:lnTo>
                  <a:lnTo>
                    <a:pt x="571" y="394"/>
                  </a:lnTo>
                  <a:lnTo>
                    <a:pt x="571" y="395"/>
                  </a:lnTo>
                  <a:lnTo>
                    <a:pt x="569" y="401"/>
                  </a:lnTo>
                  <a:lnTo>
                    <a:pt x="569" y="403"/>
                  </a:lnTo>
                  <a:lnTo>
                    <a:pt x="569" y="403"/>
                  </a:lnTo>
                  <a:lnTo>
                    <a:pt x="569" y="404"/>
                  </a:lnTo>
                  <a:lnTo>
                    <a:pt x="569" y="405"/>
                  </a:lnTo>
                  <a:lnTo>
                    <a:pt x="569" y="405"/>
                  </a:lnTo>
                  <a:lnTo>
                    <a:pt x="569" y="406"/>
                  </a:lnTo>
                  <a:lnTo>
                    <a:pt x="569" y="407"/>
                  </a:lnTo>
                  <a:lnTo>
                    <a:pt x="570" y="408"/>
                  </a:lnTo>
                  <a:lnTo>
                    <a:pt x="572" y="410"/>
                  </a:lnTo>
                  <a:lnTo>
                    <a:pt x="572" y="410"/>
                  </a:lnTo>
                  <a:lnTo>
                    <a:pt x="572" y="411"/>
                  </a:lnTo>
                  <a:lnTo>
                    <a:pt x="573" y="412"/>
                  </a:lnTo>
                  <a:lnTo>
                    <a:pt x="573" y="414"/>
                  </a:lnTo>
                  <a:lnTo>
                    <a:pt x="573" y="416"/>
                  </a:lnTo>
                  <a:lnTo>
                    <a:pt x="574" y="417"/>
                  </a:lnTo>
                  <a:lnTo>
                    <a:pt x="574" y="423"/>
                  </a:lnTo>
                  <a:lnTo>
                    <a:pt x="574" y="425"/>
                  </a:lnTo>
                  <a:lnTo>
                    <a:pt x="575" y="428"/>
                  </a:lnTo>
                  <a:lnTo>
                    <a:pt x="575" y="429"/>
                  </a:lnTo>
                  <a:lnTo>
                    <a:pt x="576" y="431"/>
                  </a:lnTo>
                  <a:lnTo>
                    <a:pt x="577" y="434"/>
                  </a:lnTo>
                  <a:lnTo>
                    <a:pt x="578" y="437"/>
                  </a:lnTo>
                  <a:lnTo>
                    <a:pt x="579" y="438"/>
                  </a:lnTo>
                  <a:lnTo>
                    <a:pt x="579" y="440"/>
                  </a:lnTo>
                  <a:lnTo>
                    <a:pt x="580" y="441"/>
                  </a:lnTo>
                  <a:lnTo>
                    <a:pt x="580" y="441"/>
                  </a:lnTo>
                  <a:lnTo>
                    <a:pt x="580" y="442"/>
                  </a:lnTo>
                  <a:lnTo>
                    <a:pt x="579" y="443"/>
                  </a:lnTo>
                  <a:lnTo>
                    <a:pt x="576" y="448"/>
                  </a:lnTo>
                  <a:lnTo>
                    <a:pt x="575" y="449"/>
                  </a:lnTo>
                  <a:lnTo>
                    <a:pt x="574" y="451"/>
                  </a:lnTo>
                  <a:lnTo>
                    <a:pt x="573" y="453"/>
                  </a:lnTo>
                  <a:lnTo>
                    <a:pt x="573" y="454"/>
                  </a:lnTo>
                  <a:lnTo>
                    <a:pt x="573" y="456"/>
                  </a:lnTo>
                  <a:lnTo>
                    <a:pt x="572" y="460"/>
                  </a:lnTo>
                  <a:lnTo>
                    <a:pt x="572" y="462"/>
                  </a:lnTo>
                  <a:lnTo>
                    <a:pt x="572" y="464"/>
                  </a:lnTo>
                  <a:lnTo>
                    <a:pt x="572" y="466"/>
                  </a:lnTo>
                  <a:lnTo>
                    <a:pt x="573" y="469"/>
                  </a:lnTo>
                  <a:lnTo>
                    <a:pt x="573" y="471"/>
                  </a:lnTo>
                  <a:lnTo>
                    <a:pt x="574" y="473"/>
                  </a:lnTo>
                  <a:lnTo>
                    <a:pt x="576" y="477"/>
                  </a:lnTo>
                  <a:lnTo>
                    <a:pt x="577" y="479"/>
                  </a:lnTo>
                  <a:lnTo>
                    <a:pt x="578" y="480"/>
                  </a:lnTo>
                  <a:lnTo>
                    <a:pt x="580" y="483"/>
                  </a:lnTo>
                  <a:lnTo>
                    <a:pt x="581" y="483"/>
                  </a:lnTo>
                  <a:lnTo>
                    <a:pt x="581" y="484"/>
                  </a:lnTo>
                  <a:lnTo>
                    <a:pt x="582" y="485"/>
                  </a:lnTo>
                  <a:lnTo>
                    <a:pt x="582" y="487"/>
                  </a:lnTo>
                  <a:lnTo>
                    <a:pt x="582" y="488"/>
                  </a:lnTo>
                  <a:lnTo>
                    <a:pt x="581" y="489"/>
                  </a:lnTo>
                  <a:lnTo>
                    <a:pt x="581" y="492"/>
                  </a:lnTo>
                  <a:lnTo>
                    <a:pt x="580" y="494"/>
                  </a:lnTo>
                  <a:lnTo>
                    <a:pt x="580" y="495"/>
                  </a:lnTo>
                  <a:lnTo>
                    <a:pt x="579" y="496"/>
                  </a:lnTo>
                  <a:lnTo>
                    <a:pt x="577" y="499"/>
                  </a:lnTo>
                  <a:lnTo>
                    <a:pt x="576" y="501"/>
                  </a:lnTo>
                  <a:lnTo>
                    <a:pt x="575" y="503"/>
                  </a:lnTo>
                  <a:lnTo>
                    <a:pt x="574" y="507"/>
                  </a:lnTo>
                  <a:lnTo>
                    <a:pt x="573" y="509"/>
                  </a:lnTo>
                  <a:lnTo>
                    <a:pt x="572" y="510"/>
                  </a:lnTo>
                  <a:lnTo>
                    <a:pt x="572" y="512"/>
                  </a:lnTo>
                  <a:lnTo>
                    <a:pt x="571" y="512"/>
                  </a:lnTo>
                  <a:lnTo>
                    <a:pt x="570" y="513"/>
                  </a:lnTo>
                  <a:lnTo>
                    <a:pt x="566" y="516"/>
                  </a:lnTo>
                  <a:lnTo>
                    <a:pt x="563" y="518"/>
                  </a:lnTo>
                  <a:lnTo>
                    <a:pt x="561" y="520"/>
                  </a:lnTo>
                  <a:lnTo>
                    <a:pt x="560" y="521"/>
                  </a:lnTo>
                  <a:lnTo>
                    <a:pt x="558" y="523"/>
                  </a:lnTo>
                  <a:lnTo>
                    <a:pt x="557" y="524"/>
                  </a:lnTo>
                  <a:lnTo>
                    <a:pt x="556" y="525"/>
                  </a:lnTo>
                  <a:lnTo>
                    <a:pt x="556" y="526"/>
                  </a:lnTo>
                  <a:lnTo>
                    <a:pt x="556" y="528"/>
                  </a:lnTo>
                  <a:lnTo>
                    <a:pt x="555" y="529"/>
                  </a:lnTo>
                  <a:lnTo>
                    <a:pt x="555" y="530"/>
                  </a:lnTo>
                  <a:lnTo>
                    <a:pt x="555" y="531"/>
                  </a:lnTo>
                  <a:lnTo>
                    <a:pt x="555" y="533"/>
                  </a:lnTo>
                  <a:lnTo>
                    <a:pt x="556" y="535"/>
                  </a:lnTo>
                  <a:lnTo>
                    <a:pt x="556" y="536"/>
                  </a:lnTo>
                  <a:lnTo>
                    <a:pt x="556" y="537"/>
                  </a:lnTo>
                  <a:lnTo>
                    <a:pt x="556" y="538"/>
                  </a:lnTo>
                  <a:lnTo>
                    <a:pt x="555" y="538"/>
                  </a:lnTo>
                  <a:lnTo>
                    <a:pt x="555" y="539"/>
                  </a:lnTo>
                  <a:lnTo>
                    <a:pt x="555" y="540"/>
                  </a:lnTo>
                  <a:lnTo>
                    <a:pt x="554" y="541"/>
                  </a:lnTo>
                  <a:lnTo>
                    <a:pt x="554" y="541"/>
                  </a:lnTo>
                  <a:lnTo>
                    <a:pt x="553" y="542"/>
                  </a:lnTo>
                  <a:lnTo>
                    <a:pt x="553" y="542"/>
                  </a:lnTo>
                  <a:lnTo>
                    <a:pt x="552" y="543"/>
                  </a:lnTo>
                  <a:lnTo>
                    <a:pt x="549" y="545"/>
                  </a:lnTo>
                  <a:lnTo>
                    <a:pt x="548" y="545"/>
                  </a:lnTo>
                  <a:lnTo>
                    <a:pt x="548" y="545"/>
                  </a:lnTo>
                  <a:lnTo>
                    <a:pt x="547" y="546"/>
                  </a:lnTo>
                  <a:lnTo>
                    <a:pt x="547" y="546"/>
                  </a:lnTo>
                  <a:lnTo>
                    <a:pt x="547" y="547"/>
                  </a:lnTo>
                  <a:lnTo>
                    <a:pt x="547" y="547"/>
                  </a:lnTo>
                  <a:lnTo>
                    <a:pt x="547" y="548"/>
                  </a:lnTo>
                  <a:lnTo>
                    <a:pt x="547" y="549"/>
                  </a:lnTo>
                  <a:lnTo>
                    <a:pt x="547" y="550"/>
                  </a:lnTo>
                  <a:lnTo>
                    <a:pt x="547" y="550"/>
                  </a:lnTo>
                  <a:lnTo>
                    <a:pt x="547" y="551"/>
                  </a:lnTo>
                  <a:lnTo>
                    <a:pt x="548" y="552"/>
                  </a:lnTo>
                  <a:lnTo>
                    <a:pt x="548" y="553"/>
                  </a:lnTo>
                  <a:lnTo>
                    <a:pt x="548" y="554"/>
                  </a:lnTo>
                  <a:lnTo>
                    <a:pt x="549" y="554"/>
                  </a:lnTo>
                  <a:lnTo>
                    <a:pt x="550" y="555"/>
                  </a:lnTo>
                  <a:lnTo>
                    <a:pt x="551" y="556"/>
                  </a:lnTo>
                  <a:lnTo>
                    <a:pt x="553" y="558"/>
                  </a:lnTo>
                  <a:lnTo>
                    <a:pt x="553" y="558"/>
                  </a:lnTo>
                  <a:lnTo>
                    <a:pt x="554" y="559"/>
                  </a:lnTo>
                  <a:lnTo>
                    <a:pt x="554" y="559"/>
                  </a:lnTo>
                  <a:lnTo>
                    <a:pt x="554" y="560"/>
                  </a:lnTo>
                  <a:lnTo>
                    <a:pt x="554" y="560"/>
                  </a:lnTo>
                  <a:lnTo>
                    <a:pt x="554" y="561"/>
                  </a:lnTo>
                  <a:lnTo>
                    <a:pt x="553" y="563"/>
                  </a:lnTo>
                  <a:lnTo>
                    <a:pt x="553" y="564"/>
                  </a:lnTo>
                  <a:lnTo>
                    <a:pt x="552" y="564"/>
                  </a:lnTo>
                  <a:lnTo>
                    <a:pt x="552" y="565"/>
                  </a:lnTo>
                  <a:lnTo>
                    <a:pt x="551" y="565"/>
                  </a:lnTo>
                  <a:lnTo>
                    <a:pt x="551" y="565"/>
                  </a:lnTo>
                  <a:lnTo>
                    <a:pt x="549" y="566"/>
                  </a:lnTo>
                  <a:lnTo>
                    <a:pt x="548" y="567"/>
                  </a:lnTo>
                  <a:lnTo>
                    <a:pt x="547" y="567"/>
                  </a:lnTo>
                  <a:lnTo>
                    <a:pt x="546" y="570"/>
                  </a:lnTo>
                  <a:lnTo>
                    <a:pt x="544" y="571"/>
                  </a:lnTo>
                  <a:lnTo>
                    <a:pt x="543" y="572"/>
                  </a:lnTo>
                  <a:lnTo>
                    <a:pt x="542" y="573"/>
                  </a:lnTo>
                  <a:lnTo>
                    <a:pt x="542" y="574"/>
                  </a:lnTo>
                  <a:lnTo>
                    <a:pt x="541" y="575"/>
                  </a:lnTo>
                  <a:lnTo>
                    <a:pt x="541" y="576"/>
                  </a:lnTo>
                  <a:lnTo>
                    <a:pt x="541" y="577"/>
                  </a:lnTo>
                  <a:lnTo>
                    <a:pt x="541" y="578"/>
                  </a:lnTo>
                  <a:lnTo>
                    <a:pt x="541" y="579"/>
                  </a:lnTo>
                  <a:lnTo>
                    <a:pt x="541" y="580"/>
                  </a:lnTo>
                  <a:lnTo>
                    <a:pt x="542" y="582"/>
                  </a:lnTo>
                  <a:lnTo>
                    <a:pt x="543" y="584"/>
                  </a:lnTo>
                  <a:lnTo>
                    <a:pt x="544" y="585"/>
                  </a:lnTo>
                  <a:lnTo>
                    <a:pt x="546" y="588"/>
                  </a:lnTo>
                  <a:lnTo>
                    <a:pt x="547" y="589"/>
                  </a:lnTo>
                  <a:lnTo>
                    <a:pt x="547" y="590"/>
                  </a:lnTo>
                  <a:lnTo>
                    <a:pt x="548" y="591"/>
                  </a:lnTo>
                  <a:lnTo>
                    <a:pt x="548" y="593"/>
                  </a:lnTo>
                  <a:lnTo>
                    <a:pt x="548" y="594"/>
                  </a:lnTo>
                  <a:lnTo>
                    <a:pt x="548" y="595"/>
                  </a:lnTo>
                  <a:lnTo>
                    <a:pt x="548" y="596"/>
                  </a:lnTo>
                  <a:lnTo>
                    <a:pt x="548" y="597"/>
                  </a:lnTo>
                  <a:lnTo>
                    <a:pt x="548" y="598"/>
                  </a:lnTo>
                  <a:lnTo>
                    <a:pt x="547" y="598"/>
                  </a:lnTo>
                  <a:lnTo>
                    <a:pt x="547" y="599"/>
                  </a:lnTo>
                  <a:lnTo>
                    <a:pt x="545" y="601"/>
                  </a:lnTo>
                  <a:lnTo>
                    <a:pt x="544" y="602"/>
                  </a:lnTo>
                  <a:lnTo>
                    <a:pt x="543" y="604"/>
                  </a:lnTo>
                  <a:lnTo>
                    <a:pt x="542" y="605"/>
                  </a:lnTo>
                  <a:lnTo>
                    <a:pt x="541" y="606"/>
                  </a:lnTo>
                  <a:lnTo>
                    <a:pt x="541" y="608"/>
                  </a:lnTo>
                  <a:lnTo>
                    <a:pt x="539" y="613"/>
                  </a:lnTo>
                  <a:lnTo>
                    <a:pt x="538" y="617"/>
                  </a:lnTo>
                  <a:lnTo>
                    <a:pt x="538" y="617"/>
                  </a:lnTo>
                  <a:lnTo>
                    <a:pt x="537" y="618"/>
                  </a:lnTo>
                  <a:lnTo>
                    <a:pt x="537" y="619"/>
                  </a:lnTo>
                  <a:lnTo>
                    <a:pt x="536" y="619"/>
                  </a:lnTo>
                  <a:lnTo>
                    <a:pt x="535" y="619"/>
                  </a:lnTo>
                  <a:lnTo>
                    <a:pt x="531" y="621"/>
                  </a:lnTo>
                  <a:lnTo>
                    <a:pt x="529" y="622"/>
                  </a:lnTo>
                  <a:lnTo>
                    <a:pt x="527" y="623"/>
                  </a:lnTo>
                  <a:lnTo>
                    <a:pt x="526" y="624"/>
                  </a:lnTo>
                  <a:lnTo>
                    <a:pt x="522" y="627"/>
                  </a:lnTo>
                  <a:lnTo>
                    <a:pt x="520" y="629"/>
                  </a:lnTo>
                  <a:lnTo>
                    <a:pt x="518" y="630"/>
                  </a:lnTo>
                  <a:lnTo>
                    <a:pt x="517" y="630"/>
                  </a:lnTo>
                  <a:lnTo>
                    <a:pt x="516" y="631"/>
                  </a:lnTo>
                  <a:lnTo>
                    <a:pt x="514" y="631"/>
                  </a:lnTo>
                  <a:lnTo>
                    <a:pt x="513" y="632"/>
                  </a:lnTo>
                  <a:lnTo>
                    <a:pt x="512" y="632"/>
                  </a:lnTo>
                  <a:lnTo>
                    <a:pt x="511" y="632"/>
                  </a:lnTo>
                  <a:lnTo>
                    <a:pt x="510" y="632"/>
                  </a:lnTo>
                  <a:lnTo>
                    <a:pt x="509" y="632"/>
                  </a:lnTo>
                  <a:lnTo>
                    <a:pt x="507" y="632"/>
                  </a:lnTo>
                  <a:lnTo>
                    <a:pt x="502" y="631"/>
                  </a:lnTo>
                  <a:lnTo>
                    <a:pt x="501" y="631"/>
                  </a:lnTo>
                  <a:lnTo>
                    <a:pt x="500" y="631"/>
                  </a:lnTo>
                  <a:lnTo>
                    <a:pt x="499" y="631"/>
                  </a:lnTo>
                  <a:lnTo>
                    <a:pt x="499" y="631"/>
                  </a:lnTo>
                  <a:lnTo>
                    <a:pt x="498" y="631"/>
                  </a:lnTo>
                  <a:lnTo>
                    <a:pt x="498" y="632"/>
                  </a:lnTo>
                  <a:lnTo>
                    <a:pt x="498" y="633"/>
                  </a:lnTo>
                  <a:lnTo>
                    <a:pt x="497" y="638"/>
                  </a:lnTo>
                  <a:lnTo>
                    <a:pt x="496" y="641"/>
                  </a:lnTo>
                  <a:lnTo>
                    <a:pt x="496" y="643"/>
                  </a:lnTo>
                  <a:lnTo>
                    <a:pt x="496" y="649"/>
                  </a:lnTo>
                  <a:lnTo>
                    <a:pt x="495" y="651"/>
                  </a:lnTo>
                  <a:lnTo>
                    <a:pt x="495" y="653"/>
                  </a:lnTo>
                  <a:lnTo>
                    <a:pt x="494" y="656"/>
                  </a:lnTo>
                  <a:lnTo>
                    <a:pt x="494" y="658"/>
                  </a:lnTo>
                  <a:lnTo>
                    <a:pt x="494" y="659"/>
                  </a:lnTo>
                  <a:lnTo>
                    <a:pt x="494" y="660"/>
                  </a:lnTo>
                  <a:lnTo>
                    <a:pt x="494" y="662"/>
                  </a:lnTo>
                  <a:lnTo>
                    <a:pt x="495" y="663"/>
                  </a:lnTo>
                  <a:lnTo>
                    <a:pt x="496" y="667"/>
                  </a:lnTo>
                  <a:lnTo>
                    <a:pt x="497" y="669"/>
                  </a:lnTo>
                  <a:lnTo>
                    <a:pt x="497" y="670"/>
                  </a:lnTo>
                  <a:lnTo>
                    <a:pt x="499" y="676"/>
                  </a:lnTo>
                  <a:lnTo>
                    <a:pt x="499" y="678"/>
                  </a:lnTo>
                  <a:lnTo>
                    <a:pt x="499" y="680"/>
                  </a:lnTo>
                  <a:lnTo>
                    <a:pt x="499" y="682"/>
                  </a:lnTo>
                  <a:lnTo>
                    <a:pt x="499" y="684"/>
                  </a:lnTo>
                  <a:lnTo>
                    <a:pt x="498" y="685"/>
                  </a:lnTo>
                  <a:lnTo>
                    <a:pt x="498" y="686"/>
                  </a:lnTo>
                  <a:lnTo>
                    <a:pt x="498" y="687"/>
                  </a:lnTo>
                  <a:lnTo>
                    <a:pt x="497" y="688"/>
                  </a:lnTo>
                  <a:lnTo>
                    <a:pt x="497" y="688"/>
                  </a:lnTo>
                  <a:lnTo>
                    <a:pt x="496" y="689"/>
                  </a:lnTo>
                  <a:lnTo>
                    <a:pt x="495" y="690"/>
                  </a:lnTo>
                  <a:lnTo>
                    <a:pt x="495" y="691"/>
                  </a:lnTo>
                  <a:lnTo>
                    <a:pt x="493" y="692"/>
                  </a:lnTo>
                  <a:lnTo>
                    <a:pt x="492" y="693"/>
                  </a:lnTo>
                  <a:lnTo>
                    <a:pt x="491" y="693"/>
                  </a:lnTo>
                  <a:lnTo>
                    <a:pt x="488" y="695"/>
                  </a:lnTo>
                  <a:lnTo>
                    <a:pt x="487" y="695"/>
                  </a:lnTo>
                  <a:lnTo>
                    <a:pt x="486" y="696"/>
                  </a:lnTo>
                  <a:lnTo>
                    <a:pt x="485" y="696"/>
                  </a:lnTo>
                  <a:lnTo>
                    <a:pt x="484" y="697"/>
                  </a:lnTo>
                  <a:lnTo>
                    <a:pt x="483" y="698"/>
                  </a:lnTo>
                  <a:lnTo>
                    <a:pt x="482" y="699"/>
                  </a:lnTo>
                  <a:lnTo>
                    <a:pt x="481" y="700"/>
                  </a:lnTo>
                  <a:lnTo>
                    <a:pt x="480" y="702"/>
                  </a:lnTo>
                  <a:lnTo>
                    <a:pt x="478" y="705"/>
                  </a:lnTo>
                  <a:lnTo>
                    <a:pt x="477" y="708"/>
                  </a:lnTo>
                  <a:lnTo>
                    <a:pt x="476" y="710"/>
                  </a:lnTo>
                  <a:lnTo>
                    <a:pt x="475" y="712"/>
                  </a:lnTo>
                  <a:lnTo>
                    <a:pt x="475" y="713"/>
                  </a:lnTo>
                  <a:lnTo>
                    <a:pt x="474" y="716"/>
                  </a:lnTo>
                  <a:lnTo>
                    <a:pt x="474" y="718"/>
                  </a:lnTo>
                  <a:lnTo>
                    <a:pt x="473" y="722"/>
                  </a:lnTo>
                  <a:lnTo>
                    <a:pt x="473" y="724"/>
                  </a:lnTo>
                  <a:lnTo>
                    <a:pt x="472" y="726"/>
                  </a:lnTo>
                  <a:lnTo>
                    <a:pt x="472" y="728"/>
                  </a:lnTo>
                  <a:lnTo>
                    <a:pt x="472" y="730"/>
                  </a:lnTo>
                  <a:lnTo>
                    <a:pt x="472" y="732"/>
                  </a:lnTo>
                  <a:lnTo>
                    <a:pt x="473" y="734"/>
                  </a:lnTo>
                  <a:lnTo>
                    <a:pt x="473" y="735"/>
                  </a:lnTo>
                  <a:lnTo>
                    <a:pt x="473" y="736"/>
                  </a:lnTo>
                  <a:lnTo>
                    <a:pt x="473" y="738"/>
                  </a:lnTo>
                  <a:lnTo>
                    <a:pt x="474" y="739"/>
                  </a:lnTo>
                  <a:lnTo>
                    <a:pt x="476" y="744"/>
                  </a:lnTo>
                  <a:lnTo>
                    <a:pt x="476" y="746"/>
                  </a:lnTo>
                  <a:lnTo>
                    <a:pt x="476" y="746"/>
                  </a:lnTo>
                  <a:lnTo>
                    <a:pt x="475" y="746"/>
                  </a:lnTo>
                  <a:lnTo>
                    <a:pt x="474" y="745"/>
                  </a:lnTo>
                  <a:lnTo>
                    <a:pt x="473" y="745"/>
                  </a:lnTo>
                  <a:lnTo>
                    <a:pt x="472" y="745"/>
                  </a:lnTo>
                  <a:lnTo>
                    <a:pt x="471" y="745"/>
                  </a:lnTo>
                  <a:lnTo>
                    <a:pt x="469" y="745"/>
                  </a:lnTo>
                  <a:lnTo>
                    <a:pt x="468" y="745"/>
                  </a:lnTo>
                  <a:lnTo>
                    <a:pt x="466" y="746"/>
                  </a:lnTo>
                  <a:lnTo>
                    <a:pt x="465" y="747"/>
                  </a:lnTo>
                  <a:lnTo>
                    <a:pt x="463" y="747"/>
                  </a:lnTo>
                  <a:lnTo>
                    <a:pt x="462" y="748"/>
                  </a:lnTo>
                  <a:lnTo>
                    <a:pt x="461" y="749"/>
                  </a:lnTo>
                  <a:lnTo>
                    <a:pt x="460" y="750"/>
                  </a:lnTo>
                  <a:lnTo>
                    <a:pt x="459" y="751"/>
                  </a:lnTo>
                  <a:lnTo>
                    <a:pt x="459" y="752"/>
                  </a:lnTo>
                  <a:lnTo>
                    <a:pt x="458" y="753"/>
                  </a:lnTo>
                  <a:lnTo>
                    <a:pt x="456" y="757"/>
                  </a:lnTo>
                  <a:lnTo>
                    <a:pt x="455" y="758"/>
                  </a:lnTo>
                  <a:lnTo>
                    <a:pt x="455" y="758"/>
                  </a:lnTo>
                  <a:lnTo>
                    <a:pt x="455" y="759"/>
                  </a:lnTo>
                  <a:lnTo>
                    <a:pt x="454" y="759"/>
                  </a:lnTo>
                  <a:lnTo>
                    <a:pt x="454" y="759"/>
                  </a:lnTo>
                  <a:lnTo>
                    <a:pt x="453" y="759"/>
                  </a:lnTo>
                  <a:lnTo>
                    <a:pt x="452" y="760"/>
                  </a:lnTo>
                  <a:lnTo>
                    <a:pt x="451" y="759"/>
                  </a:lnTo>
                  <a:lnTo>
                    <a:pt x="450" y="759"/>
                  </a:lnTo>
                  <a:lnTo>
                    <a:pt x="449" y="759"/>
                  </a:lnTo>
                  <a:lnTo>
                    <a:pt x="448" y="758"/>
                  </a:lnTo>
                  <a:lnTo>
                    <a:pt x="446" y="757"/>
                  </a:lnTo>
                  <a:lnTo>
                    <a:pt x="442" y="755"/>
                  </a:lnTo>
                  <a:lnTo>
                    <a:pt x="440" y="753"/>
                  </a:lnTo>
                  <a:lnTo>
                    <a:pt x="436" y="750"/>
                  </a:lnTo>
                  <a:lnTo>
                    <a:pt x="430" y="746"/>
                  </a:lnTo>
                  <a:lnTo>
                    <a:pt x="427" y="744"/>
                  </a:lnTo>
                  <a:lnTo>
                    <a:pt x="424" y="742"/>
                  </a:lnTo>
                  <a:lnTo>
                    <a:pt x="423" y="741"/>
                  </a:lnTo>
                  <a:lnTo>
                    <a:pt x="421" y="739"/>
                  </a:lnTo>
                  <a:lnTo>
                    <a:pt x="419" y="737"/>
                  </a:lnTo>
                  <a:lnTo>
                    <a:pt x="418" y="735"/>
                  </a:lnTo>
                  <a:lnTo>
                    <a:pt x="417" y="734"/>
                  </a:lnTo>
                  <a:lnTo>
                    <a:pt x="416" y="732"/>
                  </a:lnTo>
                  <a:lnTo>
                    <a:pt x="416" y="731"/>
                  </a:lnTo>
                  <a:lnTo>
                    <a:pt x="415" y="730"/>
                  </a:lnTo>
                  <a:lnTo>
                    <a:pt x="415" y="728"/>
                  </a:lnTo>
                  <a:lnTo>
                    <a:pt x="414" y="726"/>
                  </a:lnTo>
                  <a:lnTo>
                    <a:pt x="414" y="720"/>
                  </a:lnTo>
                  <a:lnTo>
                    <a:pt x="413" y="714"/>
                  </a:lnTo>
                  <a:lnTo>
                    <a:pt x="413" y="709"/>
                  </a:lnTo>
                  <a:lnTo>
                    <a:pt x="413" y="707"/>
                  </a:lnTo>
                  <a:lnTo>
                    <a:pt x="412" y="704"/>
                  </a:lnTo>
                  <a:lnTo>
                    <a:pt x="412" y="702"/>
                  </a:lnTo>
                  <a:lnTo>
                    <a:pt x="411" y="699"/>
                  </a:lnTo>
                  <a:lnTo>
                    <a:pt x="410" y="694"/>
                  </a:lnTo>
                  <a:lnTo>
                    <a:pt x="409" y="692"/>
                  </a:lnTo>
                  <a:lnTo>
                    <a:pt x="408" y="691"/>
                  </a:lnTo>
                  <a:lnTo>
                    <a:pt x="408" y="690"/>
                  </a:lnTo>
                  <a:lnTo>
                    <a:pt x="407" y="689"/>
                  </a:lnTo>
                  <a:lnTo>
                    <a:pt x="406" y="687"/>
                  </a:lnTo>
                  <a:lnTo>
                    <a:pt x="403" y="683"/>
                  </a:lnTo>
                  <a:lnTo>
                    <a:pt x="399" y="679"/>
                  </a:lnTo>
                  <a:lnTo>
                    <a:pt x="395" y="674"/>
                  </a:lnTo>
                  <a:lnTo>
                    <a:pt x="388" y="666"/>
                  </a:lnTo>
                  <a:lnTo>
                    <a:pt x="387" y="665"/>
                  </a:lnTo>
                  <a:lnTo>
                    <a:pt x="385" y="663"/>
                  </a:lnTo>
                  <a:lnTo>
                    <a:pt x="384" y="661"/>
                  </a:lnTo>
                  <a:lnTo>
                    <a:pt x="382" y="660"/>
                  </a:lnTo>
                  <a:lnTo>
                    <a:pt x="380" y="657"/>
                  </a:lnTo>
                  <a:lnTo>
                    <a:pt x="378" y="656"/>
                  </a:lnTo>
                  <a:lnTo>
                    <a:pt x="376" y="655"/>
                  </a:lnTo>
                  <a:lnTo>
                    <a:pt x="374" y="653"/>
                  </a:lnTo>
                  <a:lnTo>
                    <a:pt x="372" y="651"/>
                  </a:lnTo>
                  <a:lnTo>
                    <a:pt x="370" y="650"/>
                  </a:lnTo>
                  <a:lnTo>
                    <a:pt x="368" y="649"/>
                  </a:lnTo>
                  <a:lnTo>
                    <a:pt x="365" y="647"/>
                  </a:lnTo>
                  <a:lnTo>
                    <a:pt x="364" y="647"/>
                  </a:lnTo>
                  <a:lnTo>
                    <a:pt x="363" y="646"/>
                  </a:lnTo>
                  <a:lnTo>
                    <a:pt x="360" y="646"/>
                  </a:lnTo>
                  <a:lnTo>
                    <a:pt x="358" y="646"/>
                  </a:lnTo>
                  <a:lnTo>
                    <a:pt x="356" y="645"/>
                  </a:lnTo>
                  <a:lnTo>
                    <a:pt x="353" y="645"/>
                  </a:lnTo>
                  <a:lnTo>
                    <a:pt x="347" y="645"/>
                  </a:lnTo>
                  <a:lnTo>
                    <a:pt x="344" y="645"/>
                  </a:lnTo>
                  <a:lnTo>
                    <a:pt x="343" y="645"/>
                  </a:lnTo>
                  <a:lnTo>
                    <a:pt x="341" y="645"/>
                  </a:lnTo>
                  <a:lnTo>
                    <a:pt x="340" y="644"/>
                  </a:lnTo>
                  <a:lnTo>
                    <a:pt x="338" y="644"/>
                  </a:lnTo>
                  <a:lnTo>
                    <a:pt x="336" y="643"/>
                  </a:lnTo>
                  <a:lnTo>
                    <a:pt x="334" y="642"/>
                  </a:lnTo>
                  <a:lnTo>
                    <a:pt x="332" y="641"/>
                  </a:lnTo>
                  <a:lnTo>
                    <a:pt x="330" y="640"/>
                  </a:lnTo>
                  <a:lnTo>
                    <a:pt x="328" y="639"/>
                  </a:lnTo>
                  <a:lnTo>
                    <a:pt x="326" y="637"/>
                  </a:lnTo>
                  <a:lnTo>
                    <a:pt x="324" y="636"/>
                  </a:lnTo>
                  <a:lnTo>
                    <a:pt x="323" y="634"/>
                  </a:lnTo>
                  <a:lnTo>
                    <a:pt x="321" y="633"/>
                  </a:lnTo>
                  <a:lnTo>
                    <a:pt x="320" y="631"/>
                  </a:lnTo>
                  <a:lnTo>
                    <a:pt x="320" y="630"/>
                  </a:lnTo>
                  <a:lnTo>
                    <a:pt x="319" y="629"/>
                  </a:lnTo>
                  <a:lnTo>
                    <a:pt x="318" y="627"/>
                  </a:lnTo>
                  <a:lnTo>
                    <a:pt x="318" y="625"/>
                  </a:lnTo>
                  <a:lnTo>
                    <a:pt x="317" y="623"/>
                  </a:lnTo>
                  <a:lnTo>
                    <a:pt x="316" y="617"/>
                  </a:lnTo>
                  <a:lnTo>
                    <a:pt x="315" y="615"/>
                  </a:lnTo>
                  <a:lnTo>
                    <a:pt x="315" y="613"/>
                  </a:lnTo>
                  <a:lnTo>
                    <a:pt x="314" y="612"/>
                  </a:lnTo>
                  <a:lnTo>
                    <a:pt x="313" y="610"/>
                  </a:lnTo>
                  <a:lnTo>
                    <a:pt x="313" y="609"/>
                  </a:lnTo>
                  <a:lnTo>
                    <a:pt x="312" y="608"/>
                  </a:lnTo>
                  <a:lnTo>
                    <a:pt x="311" y="606"/>
                  </a:lnTo>
                  <a:lnTo>
                    <a:pt x="308" y="603"/>
                  </a:lnTo>
                  <a:lnTo>
                    <a:pt x="303" y="597"/>
                  </a:lnTo>
                  <a:lnTo>
                    <a:pt x="296" y="590"/>
                  </a:lnTo>
                  <a:lnTo>
                    <a:pt x="295" y="589"/>
                  </a:lnTo>
                  <a:lnTo>
                    <a:pt x="294" y="588"/>
                  </a:lnTo>
                  <a:lnTo>
                    <a:pt x="293" y="587"/>
                  </a:lnTo>
                  <a:lnTo>
                    <a:pt x="292" y="585"/>
                  </a:lnTo>
                  <a:lnTo>
                    <a:pt x="292" y="584"/>
                  </a:lnTo>
                  <a:lnTo>
                    <a:pt x="290" y="580"/>
                  </a:lnTo>
                  <a:lnTo>
                    <a:pt x="289" y="578"/>
                  </a:lnTo>
                  <a:lnTo>
                    <a:pt x="287" y="576"/>
                  </a:lnTo>
                  <a:lnTo>
                    <a:pt x="284" y="572"/>
                  </a:lnTo>
                  <a:lnTo>
                    <a:pt x="283" y="571"/>
                  </a:lnTo>
                  <a:lnTo>
                    <a:pt x="282" y="569"/>
                  </a:lnTo>
                  <a:lnTo>
                    <a:pt x="279" y="564"/>
                  </a:lnTo>
                  <a:lnTo>
                    <a:pt x="279" y="563"/>
                  </a:lnTo>
                  <a:lnTo>
                    <a:pt x="278" y="562"/>
                  </a:lnTo>
                  <a:lnTo>
                    <a:pt x="277" y="561"/>
                  </a:lnTo>
                  <a:lnTo>
                    <a:pt x="276" y="560"/>
                  </a:lnTo>
                  <a:lnTo>
                    <a:pt x="272" y="556"/>
                  </a:lnTo>
                  <a:lnTo>
                    <a:pt x="270" y="555"/>
                  </a:lnTo>
                  <a:lnTo>
                    <a:pt x="269" y="553"/>
                  </a:lnTo>
                  <a:lnTo>
                    <a:pt x="267" y="551"/>
                  </a:lnTo>
                  <a:lnTo>
                    <a:pt x="266" y="549"/>
                  </a:lnTo>
                  <a:lnTo>
                    <a:pt x="265" y="548"/>
                  </a:lnTo>
                  <a:lnTo>
                    <a:pt x="261" y="545"/>
                  </a:lnTo>
                  <a:lnTo>
                    <a:pt x="260" y="544"/>
                  </a:lnTo>
                  <a:lnTo>
                    <a:pt x="260" y="543"/>
                  </a:lnTo>
                  <a:lnTo>
                    <a:pt x="259" y="542"/>
                  </a:lnTo>
                  <a:lnTo>
                    <a:pt x="258" y="541"/>
                  </a:lnTo>
                  <a:lnTo>
                    <a:pt x="258" y="539"/>
                  </a:lnTo>
                  <a:lnTo>
                    <a:pt x="257" y="538"/>
                  </a:lnTo>
                  <a:lnTo>
                    <a:pt x="257" y="536"/>
                  </a:lnTo>
                  <a:lnTo>
                    <a:pt x="256" y="530"/>
                  </a:lnTo>
                  <a:lnTo>
                    <a:pt x="255" y="528"/>
                  </a:lnTo>
                  <a:lnTo>
                    <a:pt x="255" y="527"/>
                  </a:lnTo>
                  <a:lnTo>
                    <a:pt x="255" y="525"/>
                  </a:lnTo>
                  <a:lnTo>
                    <a:pt x="254" y="524"/>
                  </a:lnTo>
                  <a:lnTo>
                    <a:pt x="254" y="523"/>
                  </a:lnTo>
                  <a:lnTo>
                    <a:pt x="253" y="522"/>
                  </a:lnTo>
                  <a:lnTo>
                    <a:pt x="252" y="521"/>
                  </a:lnTo>
                  <a:lnTo>
                    <a:pt x="249" y="517"/>
                  </a:lnTo>
                  <a:lnTo>
                    <a:pt x="245" y="514"/>
                  </a:lnTo>
                  <a:lnTo>
                    <a:pt x="241" y="509"/>
                  </a:lnTo>
                  <a:lnTo>
                    <a:pt x="238" y="506"/>
                  </a:lnTo>
                  <a:lnTo>
                    <a:pt x="236" y="504"/>
                  </a:lnTo>
                  <a:lnTo>
                    <a:pt x="234" y="503"/>
                  </a:lnTo>
                  <a:lnTo>
                    <a:pt x="233" y="501"/>
                  </a:lnTo>
                  <a:lnTo>
                    <a:pt x="231" y="500"/>
                  </a:lnTo>
                  <a:lnTo>
                    <a:pt x="230" y="499"/>
                  </a:lnTo>
                  <a:lnTo>
                    <a:pt x="228" y="498"/>
                  </a:lnTo>
                  <a:lnTo>
                    <a:pt x="226" y="497"/>
                  </a:lnTo>
                  <a:lnTo>
                    <a:pt x="224" y="496"/>
                  </a:lnTo>
                  <a:lnTo>
                    <a:pt x="222" y="495"/>
                  </a:lnTo>
                  <a:lnTo>
                    <a:pt x="221" y="495"/>
                  </a:lnTo>
                  <a:lnTo>
                    <a:pt x="217" y="493"/>
                  </a:lnTo>
                  <a:lnTo>
                    <a:pt x="214" y="493"/>
                  </a:lnTo>
                  <a:lnTo>
                    <a:pt x="206" y="491"/>
                  </a:lnTo>
                  <a:lnTo>
                    <a:pt x="204" y="491"/>
                  </a:lnTo>
                  <a:lnTo>
                    <a:pt x="201" y="490"/>
                  </a:lnTo>
                  <a:lnTo>
                    <a:pt x="200" y="491"/>
                  </a:lnTo>
                  <a:lnTo>
                    <a:pt x="199" y="491"/>
                  </a:lnTo>
                  <a:lnTo>
                    <a:pt x="199" y="491"/>
                  </a:lnTo>
                  <a:lnTo>
                    <a:pt x="198" y="491"/>
                  </a:lnTo>
                  <a:lnTo>
                    <a:pt x="197" y="492"/>
                  </a:lnTo>
                  <a:lnTo>
                    <a:pt x="196" y="492"/>
                  </a:lnTo>
                  <a:lnTo>
                    <a:pt x="196" y="493"/>
                  </a:lnTo>
                  <a:lnTo>
                    <a:pt x="195" y="495"/>
                  </a:lnTo>
                  <a:lnTo>
                    <a:pt x="194" y="496"/>
                  </a:lnTo>
                  <a:lnTo>
                    <a:pt x="194" y="496"/>
                  </a:lnTo>
                  <a:lnTo>
                    <a:pt x="193" y="497"/>
                  </a:lnTo>
                  <a:lnTo>
                    <a:pt x="192" y="497"/>
                  </a:lnTo>
                  <a:lnTo>
                    <a:pt x="192" y="497"/>
                  </a:lnTo>
                  <a:lnTo>
                    <a:pt x="191" y="497"/>
                  </a:lnTo>
                  <a:lnTo>
                    <a:pt x="189" y="497"/>
                  </a:lnTo>
                  <a:lnTo>
                    <a:pt x="187" y="497"/>
                  </a:lnTo>
                  <a:lnTo>
                    <a:pt x="184" y="496"/>
                  </a:lnTo>
                  <a:lnTo>
                    <a:pt x="180" y="495"/>
                  </a:lnTo>
                  <a:lnTo>
                    <a:pt x="179" y="495"/>
                  </a:lnTo>
                  <a:lnTo>
                    <a:pt x="177" y="494"/>
                  </a:lnTo>
                  <a:lnTo>
                    <a:pt x="172" y="494"/>
                  </a:lnTo>
                  <a:lnTo>
                    <a:pt x="169" y="494"/>
                  </a:lnTo>
                  <a:lnTo>
                    <a:pt x="167" y="493"/>
                  </a:lnTo>
                  <a:lnTo>
                    <a:pt x="165" y="493"/>
                  </a:lnTo>
                  <a:lnTo>
                    <a:pt x="163" y="492"/>
                  </a:lnTo>
                  <a:lnTo>
                    <a:pt x="161" y="492"/>
                  </a:lnTo>
                  <a:lnTo>
                    <a:pt x="159" y="491"/>
                  </a:lnTo>
                  <a:lnTo>
                    <a:pt x="157" y="490"/>
                  </a:lnTo>
                  <a:lnTo>
                    <a:pt x="156" y="489"/>
                  </a:lnTo>
                  <a:lnTo>
                    <a:pt x="155" y="489"/>
                  </a:lnTo>
                  <a:lnTo>
                    <a:pt x="154" y="488"/>
                  </a:lnTo>
                  <a:lnTo>
                    <a:pt x="153" y="487"/>
                  </a:lnTo>
                  <a:lnTo>
                    <a:pt x="152" y="485"/>
                  </a:lnTo>
                  <a:lnTo>
                    <a:pt x="152" y="485"/>
                  </a:lnTo>
                  <a:lnTo>
                    <a:pt x="149" y="481"/>
                  </a:lnTo>
                  <a:lnTo>
                    <a:pt x="147" y="476"/>
                  </a:lnTo>
                  <a:lnTo>
                    <a:pt x="145" y="473"/>
                  </a:lnTo>
                  <a:lnTo>
                    <a:pt x="145" y="471"/>
                  </a:lnTo>
                  <a:lnTo>
                    <a:pt x="144" y="470"/>
                  </a:lnTo>
                  <a:lnTo>
                    <a:pt x="143" y="465"/>
                  </a:lnTo>
                  <a:lnTo>
                    <a:pt x="142" y="463"/>
                  </a:lnTo>
                  <a:lnTo>
                    <a:pt x="141" y="461"/>
                  </a:lnTo>
                  <a:lnTo>
                    <a:pt x="140" y="460"/>
                  </a:lnTo>
                  <a:lnTo>
                    <a:pt x="139" y="458"/>
                  </a:lnTo>
                  <a:lnTo>
                    <a:pt x="138" y="456"/>
                  </a:lnTo>
                  <a:lnTo>
                    <a:pt x="137" y="455"/>
                  </a:lnTo>
                  <a:lnTo>
                    <a:pt x="136" y="453"/>
                  </a:lnTo>
                  <a:lnTo>
                    <a:pt x="133" y="450"/>
                  </a:lnTo>
                  <a:lnTo>
                    <a:pt x="131" y="448"/>
                  </a:lnTo>
                  <a:lnTo>
                    <a:pt x="124" y="442"/>
                  </a:lnTo>
                  <a:lnTo>
                    <a:pt x="122" y="441"/>
                  </a:lnTo>
                  <a:lnTo>
                    <a:pt x="120" y="440"/>
                  </a:lnTo>
                  <a:lnTo>
                    <a:pt x="118" y="439"/>
                  </a:lnTo>
                  <a:lnTo>
                    <a:pt x="116" y="438"/>
                  </a:lnTo>
                  <a:lnTo>
                    <a:pt x="111" y="435"/>
                  </a:lnTo>
                  <a:lnTo>
                    <a:pt x="109" y="435"/>
                  </a:lnTo>
                  <a:lnTo>
                    <a:pt x="108" y="434"/>
                  </a:lnTo>
                  <a:lnTo>
                    <a:pt x="106" y="433"/>
                  </a:lnTo>
                  <a:lnTo>
                    <a:pt x="105" y="431"/>
                  </a:lnTo>
                  <a:lnTo>
                    <a:pt x="104" y="430"/>
                  </a:lnTo>
                  <a:lnTo>
                    <a:pt x="103" y="429"/>
                  </a:lnTo>
                  <a:lnTo>
                    <a:pt x="102" y="429"/>
                  </a:lnTo>
                  <a:lnTo>
                    <a:pt x="102" y="428"/>
                  </a:lnTo>
                  <a:lnTo>
                    <a:pt x="101" y="427"/>
                  </a:lnTo>
                  <a:lnTo>
                    <a:pt x="101" y="426"/>
                  </a:lnTo>
                  <a:lnTo>
                    <a:pt x="101" y="425"/>
                  </a:lnTo>
                  <a:lnTo>
                    <a:pt x="100" y="422"/>
                  </a:lnTo>
                  <a:lnTo>
                    <a:pt x="99" y="418"/>
                  </a:lnTo>
                  <a:lnTo>
                    <a:pt x="98" y="415"/>
                  </a:lnTo>
                  <a:lnTo>
                    <a:pt x="97" y="411"/>
                  </a:lnTo>
                  <a:lnTo>
                    <a:pt x="95" y="406"/>
                  </a:lnTo>
                  <a:lnTo>
                    <a:pt x="94" y="405"/>
                  </a:lnTo>
                  <a:lnTo>
                    <a:pt x="94" y="403"/>
                  </a:lnTo>
                  <a:lnTo>
                    <a:pt x="94" y="402"/>
                  </a:lnTo>
                  <a:lnTo>
                    <a:pt x="94" y="400"/>
                  </a:lnTo>
                  <a:lnTo>
                    <a:pt x="94" y="399"/>
                  </a:lnTo>
                  <a:lnTo>
                    <a:pt x="95" y="396"/>
                  </a:lnTo>
                  <a:lnTo>
                    <a:pt x="95" y="393"/>
                  </a:lnTo>
                  <a:lnTo>
                    <a:pt x="95" y="391"/>
                  </a:lnTo>
                  <a:lnTo>
                    <a:pt x="95" y="387"/>
                  </a:lnTo>
                  <a:lnTo>
                    <a:pt x="95" y="382"/>
                  </a:lnTo>
                  <a:lnTo>
                    <a:pt x="95" y="380"/>
                  </a:lnTo>
                  <a:lnTo>
                    <a:pt x="95" y="378"/>
                  </a:lnTo>
                  <a:lnTo>
                    <a:pt x="95" y="376"/>
                  </a:lnTo>
                  <a:lnTo>
                    <a:pt x="94" y="374"/>
                  </a:lnTo>
                  <a:lnTo>
                    <a:pt x="94" y="373"/>
                  </a:lnTo>
                  <a:lnTo>
                    <a:pt x="93" y="372"/>
                  </a:lnTo>
                  <a:lnTo>
                    <a:pt x="92" y="371"/>
                  </a:lnTo>
                  <a:lnTo>
                    <a:pt x="91" y="370"/>
                  </a:lnTo>
                  <a:lnTo>
                    <a:pt x="90" y="369"/>
                  </a:lnTo>
                  <a:lnTo>
                    <a:pt x="87" y="368"/>
                  </a:lnTo>
                  <a:lnTo>
                    <a:pt x="85" y="367"/>
                  </a:lnTo>
                  <a:lnTo>
                    <a:pt x="82" y="366"/>
                  </a:lnTo>
                  <a:lnTo>
                    <a:pt x="81" y="365"/>
                  </a:lnTo>
                  <a:lnTo>
                    <a:pt x="80" y="365"/>
                  </a:lnTo>
                  <a:lnTo>
                    <a:pt x="78" y="364"/>
                  </a:lnTo>
                  <a:lnTo>
                    <a:pt x="77" y="363"/>
                  </a:lnTo>
                  <a:lnTo>
                    <a:pt x="77" y="362"/>
                  </a:lnTo>
                  <a:lnTo>
                    <a:pt x="76" y="361"/>
                  </a:lnTo>
                  <a:lnTo>
                    <a:pt x="75" y="359"/>
                  </a:lnTo>
                  <a:lnTo>
                    <a:pt x="73" y="356"/>
                  </a:lnTo>
                  <a:lnTo>
                    <a:pt x="72" y="354"/>
                  </a:lnTo>
                  <a:lnTo>
                    <a:pt x="71" y="352"/>
                  </a:lnTo>
                  <a:lnTo>
                    <a:pt x="70" y="350"/>
                  </a:lnTo>
                  <a:lnTo>
                    <a:pt x="69" y="348"/>
                  </a:lnTo>
                  <a:lnTo>
                    <a:pt x="69" y="346"/>
                  </a:lnTo>
                  <a:lnTo>
                    <a:pt x="68" y="344"/>
                  </a:lnTo>
                  <a:lnTo>
                    <a:pt x="68" y="342"/>
                  </a:lnTo>
                  <a:lnTo>
                    <a:pt x="67" y="340"/>
                  </a:lnTo>
                  <a:lnTo>
                    <a:pt x="67" y="332"/>
                  </a:lnTo>
                  <a:lnTo>
                    <a:pt x="66" y="330"/>
                  </a:lnTo>
                  <a:lnTo>
                    <a:pt x="66" y="328"/>
                  </a:lnTo>
                  <a:lnTo>
                    <a:pt x="65" y="326"/>
                  </a:lnTo>
                  <a:lnTo>
                    <a:pt x="63" y="319"/>
                  </a:lnTo>
                  <a:lnTo>
                    <a:pt x="63" y="317"/>
                  </a:lnTo>
                  <a:lnTo>
                    <a:pt x="62" y="315"/>
                  </a:lnTo>
                  <a:lnTo>
                    <a:pt x="61" y="313"/>
                  </a:lnTo>
                  <a:lnTo>
                    <a:pt x="60" y="312"/>
                  </a:lnTo>
                  <a:lnTo>
                    <a:pt x="59" y="310"/>
                  </a:lnTo>
                  <a:lnTo>
                    <a:pt x="58" y="310"/>
                  </a:lnTo>
                  <a:lnTo>
                    <a:pt x="57" y="309"/>
                  </a:lnTo>
                  <a:lnTo>
                    <a:pt x="57" y="308"/>
                  </a:lnTo>
                  <a:lnTo>
                    <a:pt x="53" y="307"/>
                  </a:lnTo>
                  <a:lnTo>
                    <a:pt x="53" y="306"/>
                  </a:lnTo>
                  <a:lnTo>
                    <a:pt x="52" y="306"/>
                  </a:lnTo>
                  <a:lnTo>
                    <a:pt x="51" y="305"/>
                  </a:lnTo>
                  <a:lnTo>
                    <a:pt x="51" y="304"/>
                  </a:lnTo>
                  <a:lnTo>
                    <a:pt x="49" y="302"/>
                  </a:lnTo>
                  <a:lnTo>
                    <a:pt x="48" y="301"/>
                  </a:lnTo>
                  <a:lnTo>
                    <a:pt x="48" y="300"/>
                  </a:lnTo>
                  <a:lnTo>
                    <a:pt x="48" y="298"/>
                  </a:lnTo>
                  <a:lnTo>
                    <a:pt x="48" y="295"/>
                  </a:lnTo>
                  <a:lnTo>
                    <a:pt x="47" y="294"/>
                  </a:lnTo>
                  <a:lnTo>
                    <a:pt x="47" y="292"/>
                  </a:lnTo>
                  <a:lnTo>
                    <a:pt x="47" y="291"/>
                  </a:lnTo>
                  <a:lnTo>
                    <a:pt x="47" y="290"/>
                  </a:lnTo>
                  <a:lnTo>
                    <a:pt x="47" y="288"/>
                  </a:lnTo>
                  <a:lnTo>
                    <a:pt x="48" y="285"/>
                  </a:lnTo>
                  <a:lnTo>
                    <a:pt x="48" y="282"/>
                  </a:lnTo>
                  <a:lnTo>
                    <a:pt x="49" y="278"/>
                  </a:lnTo>
                  <a:lnTo>
                    <a:pt x="49" y="277"/>
                  </a:lnTo>
                  <a:lnTo>
                    <a:pt x="49" y="276"/>
                  </a:lnTo>
                  <a:lnTo>
                    <a:pt x="49" y="274"/>
                  </a:lnTo>
                  <a:lnTo>
                    <a:pt x="49" y="272"/>
                  </a:lnTo>
                  <a:lnTo>
                    <a:pt x="48" y="271"/>
                  </a:lnTo>
                  <a:lnTo>
                    <a:pt x="47" y="269"/>
                  </a:lnTo>
                  <a:lnTo>
                    <a:pt x="47" y="268"/>
                  </a:lnTo>
                  <a:lnTo>
                    <a:pt x="46" y="267"/>
                  </a:lnTo>
                  <a:lnTo>
                    <a:pt x="45" y="266"/>
                  </a:lnTo>
                  <a:lnTo>
                    <a:pt x="44" y="265"/>
                  </a:lnTo>
                  <a:lnTo>
                    <a:pt x="43" y="265"/>
                  </a:lnTo>
                  <a:lnTo>
                    <a:pt x="42" y="264"/>
                  </a:lnTo>
                  <a:lnTo>
                    <a:pt x="37" y="262"/>
                  </a:lnTo>
                  <a:lnTo>
                    <a:pt x="35" y="261"/>
                  </a:lnTo>
                  <a:lnTo>
                    <a:pt x="34" y="261"/>
                  </a:lnTo>
                  <a:lnTo>
                    <a:pt x="30" y="258"/>
                  </a:lnTo>
                  <a:lnTo>
                    <a:pt x="23" y="254"/>
                  </a:lnTo>
                  <a:lnTo>
                    <a:pt x="20" y="252"/>
                  </a:lnTo>
                  <a:lnTo>
                    <a:pt x="19" y="252"/>
                  </a:lnTo>
                  <a:lnTo>
                    <a:pt x="17" y="251"/>
                  </a:lnTo>
                  <a:lnTo>
                    <a:pt x="16" y="250"/>
                  </a:lnTo>
                  <a:lnTo>
                    <a:pt x="15" y="249"/>
                  </a:lnTo>
                  <a:lnTo>
                    <a:pt x="14" y="248"/>
                  </a:lnTo>
                  <a:lnTo>
                    <a:pt x="13" y="247"/>
                  </a:lnTo>
                  <a:lnTo>
                    <a:pt x="12" y="245"/>
                  </a:lnTo>
                  <a:lnTo>
                    <a:pt x="11" y="244"/>
                  </a:lnTo>
                  <a:lnTo>
                    <a:pt x="9" y="241"/>
                  </a:lnTo>
                  <a:lnTo>
                    <a:pt x="6" y="236"/>
                  </a:lnTo>
                  <a:lnTo>
                    <a:pt x="3" y="231"/>
                  </a:lnTo>
                  <a:lnTo>
                    <a:pt x="2" y="229"/>
                  </a:lnTo>
                  <a:lnTo>
                    <a:pt x="1" y="227"/>
                  </a:lnTo>
                  <a:lnTo>
                    <a:pt x="1" y="225"/>
                  </a:lnTo>
                  <a:lnTo>
                    <a:pt x="0" y="223"/>
                  </a:lnTo>
                  <a:lnTo>
                    <a:pt x="0" y="221"/>
                  </a:lnTo>
                  <a:lnTo>
                    <a:pt x="0" y="219"/>
                  </a:lnTo>
                  <a:lnTo>
                    <a:pt x="0" y="218"/>
                  </a:lnTo>
                  <a:lnTo>
                    <a:pt x="1" y="217"/>
                  </a:lnTo>
                  <a:lnTo>
                    <a:pt x="1" y="215"/>
                  </a:lnTo>
                  <a:lnTo>
                    <a:pt x="2" y="214"/>
                  </a:lnTo>
                  <a:lnTo>
                    <a:pt x="3" y="213"/>
                  </a:lnTo>
                  <a:lnTo>
                    <a:pt x="4" y="212"/>
                  </a:lnTo>
                  <a:lnTo>
                    <a:pt x="4" y="211"/>
                  </a:lnTo>
                  <a:lnTo>
                    <a:pt x="6" y="210"/>
                  </a:lnTo>
                  <a:lnTo>
                    <a:pt x="8" y="208"/>
                  </a:lnTo>
                  <a:lnTo>
                    <a:pt x="11" y="206"/>
                  </a:lnTo>
                  <a:lnTo>
                    <a:pt x="19" y="202"/>
                  </a:lnTo>
                  <a:lnTo>
                    <a:pt x="20" y="201"/>
                  </a:lnTo>
                  <a:lnTo>
                    <a:pt x="22" y="200"/>
                  </a:lnTo>
                  <a:lnTo>
                    <a:pt x="23" y="199"/>
                  </a:lnTo>
                  <a:lnTo>
                    <a:pt x="24" y="198"/>
                  </a:lnTo>
                  <a:lnTo>
                    <a:pt x="25" y="197"/>
                  </a:lnTo>
                  <a:lnTo>
                    <a:pt x="26" y="196"/>
                  </a:lnTo>
                  <a:lnTo>
                    <a:pt x="26" y="195"/>
                  </a:lnTo>
                  <a:lnTo>
                    <a:pt x="27" y="194"/>
                  </a:lnTo>
                  <a:lnTo>
                    <a:pt x="27" y="192"/>
                  </a:lnTo>
                  <a:lnTo>
                    <a:pt x="28" y="188"/>
                  </a:lnTo>
                  <a:lnTo>
                    <a:pt x="28" y="183"/>
                  </a:lnTo>
                  <a:lnTo>
                    <a:pt x="29" y="180"/>
                  </a:lnTo>
                  <a:lnTo>
                    <a:pt x="32" y="171"/>
                  </a:lnTo>
                  <a:lnTo>
                    <a:pt x="32" y="169"/>
                  </a:lnTo>
                  <a:lnTo>
                    <a:pt x="33" y="168"/>
                  </a:lnTo>
                  <a:lnTo>
                    <a:pt x="34" y="166"/>
                  </a:lnTo>
                  <a:lnTo>
                    <a:pt x="35" y="165"/>
                  </a:lnTo>
                  <a:lnTo>
                    <a:pt x="36" y="164"/>
                  </a:lnTo>
                  <a:lnTo>
                    <a:pt x="38" y="162"/>
                  </a:lnTo>
                  <a:lnTo>
                    <a:pt x="39" y="161"/>
                  </a:lnTo>
                  <a:lnTo>
                    <a:pt x="40" y="160"/>
                  </a:lnTo>
                  <a:lnTo>
                    <a:pt x="41" y="158"/>
                  </a:lnTo>
                  <a:lnTo>
                    <a:pt x="43" y="154"/>
                  </a:lnTo>
                  <a:lnTo>
                    <a:pt x="44" y="153"/>
                  </a:lnTo>
                  <a:lnTo>
                    <a:pt x="46" y="149"/>
                  </a:lnTo>
                  <a:lnTo>
                    <a:pt x="47" y="147"/>
                  </a:lnTo>
                  <a:lnTo>
                    <a:pt x="48" y="145"/>
                  </a:lnTo>
                  <a:lnTo>
                    <a:pt x="52" y="139"/>
                  </a:lnTo>
                  <a:lnTo>
                    <a:pt x="54" y="135"/>
                  </a:lnTo>
                  <a:lnTo>
                    <a:pt x="55" y="134"/>
                  </a:lnTo>
                  <a:lnTo>
                    <a:pt x="57" y="131"/>
                  </a:lnTo>
                  <a:lnTo>
                    <a:pt x="58" y="129"/>
                  </a:lnTo>
                  <a:lnTo>
                    <a:pt x="62" y="124"/>
                  </a:lnTo>
                  <a:lnTo>
                    <a:pt x="63" y="123"/>
                  </a:lnTo>
                  <a:lnTo>
                    <a:pt x="64" y="121"/>
                  </a:lnTo>
                  <a:lnTo>
                    <a:pt x="64" y="121"/>
                  </a:lnTo>
                  <a:lnTo>
                    <a:pt x="67" y="121"/>
                  </a:lnTo>
                  <a:lnTo>
                    <a:pt x="73" y="123"/>
                  </a:lnTo>
                  <a:lnTo>
                    <a:pt x="79" y="125"/>
                  </a:lnTo>
                  <a:lnTo>
                    <a:pt x="81" y="125"/>
                  </a:lnTo>
                  <a:lnTo>
                    <a:pt x="82" y="125"/>
                  </a:lnTo>
                  <a:lnTo>
                    <a:pt x="83" y="125"/>
                  </a:lnTo>
                  <a:lnTo>
                    <a:pt x="84" y="125"/>
                  </a:lnTo>
                  <a:lnTo>
                    <a:pt x="85" y="125"/>
                  </a:lnTo>
                  <a:lnTo>
                    <a:pt x="86" y="124"/>
                  </a:lnTo>
                  <a:lnTo>
                    <a:pt x="88" y="124"/>
                  </a:lnTo>
                  <a:lnTo>
                    <a:pt x="89" y="123"/>
                  </a:lnTo>
                  <a:lnTo>
                    <a:pt x="91" y="121"/>
                  </a:lnTo>
                  <a:lnTo>
                    <a:pt x="92" y="120"/>
                  </a:lnTo>
                  <a:lnTo>
                    <a:pt x="94" y="119"/>
                  </a:lnTo>
                  <a:lnTo>
                    <a:pt x="96" y="118"/>
                  </a:lnTo>
                  <a:lnTo>
                    <a:pt x="98" y="118"/>
                  </a:lnTo>
                  <a:lnTo>
                    <a:pt x="99" y="117"/>
                  </a:lnTo>
                  <a:lnTo>
                    <a:pt x="101" y="117"/>
                  </a:lnTo>
                  <a:lnTo>
                    <a:pt x="103" y="117"/>
                  </a:lnTo>
                  <a:lnTo>
                    <a:pt x="104" y="117"/>
                  </a:lnTo>
                  <a:lnTo>
                    <a:pt x="105" y="118"/>
                  </a:lnTo>
                  <a:lnTo>
                    <a:pt x="107" y="118"/>
                  </a:lnTo>
                  <a:lnTo>
                    <a:pt x="108" y="119"/>
                  </a:lnTo>
                  <a:lnTo>
                    <a:pt x="110" y="120"/>
                  </a:lnTo>
                  <a:lnTo>
                    <a:pt x="111" y="121"/>
                  </a:lnTo>
                  <a:lnTo>
                    <a:pt x="112" y="122"/>
                  </a:lnTo>
                  <a:lnTo>
                    <a:pt x="113" y="123"/>
                  </a:lnTo>
                  <a:lnTo>
                    <a:pt x="115" y="126"/>
                  </a:lnTo>
                  <a:lnTo>
                    <a:pt x="116" y="127"/>
                  </a:lnTo>
                  <a:lnTo>
                    <a:pt x="116" y="127"/>
                  </a:lnTo>
                  <a:lnTo>
                    <a:pt x="117" y="127"/>
                  </a:lnTo>
                  <a:lnTo>
                    <a:pt x="117" y="127"/>
                  </a:lnTo>
                  <a:lnTo>
                    <a:pt x="118" y="127"/>
                  </a:lnTo>
                  <a:lnTo>
                    <a:pt x="118" y="127"/>
                  </a:lnTo>
                  <a:lnTo>
                    <a:pt x="118" y="127"/>
                  </a:lnTo>
                  <a:lnTo>
                    <a:pt x="119" y="127"/>
                  </a:lnTo>
                  <a:lnTo>
                    <a:pt x="119" y="127"/>
                  </a:lnTo>
                  <a:lnTo>
                    <a:pt x="119" y="126"/>
                  </a:lnTo>
                  <a:lnTo>
                    <a:pt x="120" y="124"/>
                  </a:lnTo>
                  <a:lnTo>
                    <a:pt x="120" y="123"/>
                  </a:lnTo>
                  <a:lnTo>
                    <a:pt x="121" y="122"/>
                  </a:lnTo>
                  <a:lnTo>
                    <a:pt x="122" y="121"/>
                  </a:lnTo>
                  <a:lnTo>
                    <a:pt x="123" y="121"/>
                  </a:lnTo>
                  <a:lnTo>
                    <a:pt x="124" y="120"/>
                  </a:lnTo>
                  <a:lnTo>
                    <a:pt x="125" y="119"/>
                  </a:lnTo>
                  <a:lnTo>
                    <a:pt x="128" y="117"/>
                  </a:lnTo>
                  <a:lnTo>
                    <a:pt x="129" y="117"/>
                  </a:lnTo>
                  <a:lnTo>
                    <a:pt x="130" y="116"/>
                  </a:lnTo>
                  <a:lnTo>
                    <a:pt x="131" y="115"/>
                  </a:lnTo>
                  <a:lnTo>
                    <a:pt x="132" y="113"/>
                  </a:lnTo>
                  <a:lnTo>
                    <a:pt x="133" y="113"/>
                  </a:lnTo>
                  <a:lnTo>
                    <a:pt x="133" y="112"/>
                  </a:lnTo>
                  <a:lnTo>
                    <a:pt x="134" y="112"/>
                  </a:lnTo>
                  <a:lnTo>
                    <a:pt x="136" y="111"/>
                  </a:lnTo>
                  <a:lnTo>
                    <a:pt x="139" y="110"/>
                  </a:lnTo>
                  <a:lnTo>
                    <a:pt x="141" y="110"/>
                  </a:lnTo>
                  <a:lnTo>
                    <a:pt x="142" y="109"/>
                  </a:lnTo>
                  <a:lnTo>
                    <a:pt x="146" y="108"/>
                  </a:lnTo>
                  <a:lnTo>
                    <a:pt x="147" y="107"/>
                  </a:lnTo>
                  <a:lnTo>
                    <a:pt x="149" y="107"/>
                  </a:lnTo>
                  <a:lnTo>
                    <a:pt x="154" y="106"/>
                  </a:lnTo>
                  <a:lnTo>
                    <a:pt x="155" y="106"/>
                  </a:lnTo>
                  <a:lnTo>
                    <a:pt x="158" y="106"/>
                  </a:lnTo>
                  <a:lnTo>
                    <a:pt x="159" y="106"/>
                  </a:lnTo>
                  <a:lnTo>
                    <a:pt x="161" y="105"/>
                  </a:lnTo>
                  <a:lnTo>
                    <a:pt x="165" y="104"/>
                  </a:lnTo>
                  <a:lnTo>
                    <a:pt x="166" y="103"/>
                  </a:lnTo>
                  <a:lnTo>
                    <a:pt x="167" y="103"/>
                  </a:lnTo>
                  <a:lnTo>
                    <a:pt x="168" y="103"/>
                  </a:lnTo>
                  <a:lnTo>
                    <a:pt x="170" y="103"/>
                  </a:lnTo>
                  <a:lnTo>
                    <a:pt x="171" y="103"/>
                  </a:lnTo>
                  <a:lnTo>
                    <a:pt x="173" y="103"/>
                  </a:lnTo>
                  <a:lnTo>
                    <a:pt x="174" y="104"/>
                  </a:lnTo>
                  <a:lnTo>
                    <a:pt x="176" y="104"/>
                  </a:lnTo>
                  <a:lnTo>
                    <a:pt x="178" y="105"/>
                  </a:lnTo>
                  <a:lnTo>
                    <a:pt x="180" y="106"/>
                  </a:lnTo>
                  <a:lnTo>
                    <a:pt x="186" y="107"/>
                  </a:lnTo>
                  <a:lnTo>
                    <a:pt x="188" y="108"/>
                  </a:lnTo>
                  <a:lnTo>
                    <a:pt x="192" y="110"/>
                  </a:lnTo>
                  <a:lnTo>
                    <a:pt x="193" y="110"/>
                  </a:lnTo>
                  <a:lnTo>
                    <a:pt x="195" y="110"/>
                  </a:lnTo>
                  <a:lnTo>
                    <a:pt x="196" y="110"/>
                  </a:lnTo>
                  <a:lnTo>
                    <a:pt x="197" y="110"/>
                  </a:lnTo>
                  <a:lnTo>
                    <a:pt x="200" y="110"/>
                  </a:lnTo>
                  <a:lnTo>
                    <a:pt x="201" y="110"/>
                  </a:lnTo>
                  <a:lnTo>
                    <a:pt x="203" y="110"/>
                  </a:lnTo>
                  <a:lnTo>
                    <a:pt x="206" y="110"/>
                  </a:lnTo>
                  <a:lnTo>
                    <a:pt x="208" y="110"/>
                  </a:lnTo>
                  <a:lnTo>
                    <a:pt x="209" y="109"/>
                  </a:lnTo>
                  <a:lnTo>
                    <a:pt x="210" y="109"/>
                  </a:lnTo>
                  <a:lnTo>
                    <a:pt x="212" y="110"/>
                  </a:lnTo>
                  <a:lnTo>
                    <a:pt x="213" y="110"/>
                  </a:lnTo>
                  <a:lnTo>
                    <a:pt x="215" y="110"/>
                  </a:lnTo>
                  <a:lnTo>
                    <a:pt x="219" y="112"/>
                  </a:lnTo>
                  <a:lnTo>
                    <a:pt x="220" y="112"/>
                  </a:lnTo>
                  <a:lnTo>
                    <a:pt x="221" y="112"/>
                  </a:lnTo>
                  <a:lnTo>
                    <a:pt x="222" y="113"/>
                  </a:lnTo>
                  <a:lnTo>
                    <a:pt x="223" y="112"/>
                  </a:lnTo>
                  <a:lnTo>
                    <a:pt x="225" y="112"/>
                  </a:lnTo>
                  <a:lnTo>
                    <a:pt x="226" y="112"/>
                  </a:lnTo>
                  <a:lnTo>
                    <a:pt x="228" y="111"/>
                  </a:lnTo>
                  <a:lnTo>
                    <a:pt x="230" y="110"/>
                  </a:lnTo>
                  <a:lnTo>
                    <a:pt x="231" y="109"/>
                  </a:lnTo>
                  <a:lnTo>
                    <a:pt x="233" y="108"/>
                  </a:lnTo>
                  <a:lnTo>
                    <a:pt x="235" y="106"/>
                  </a:lnTo>
                  <a:lnTo>
                    <a:pt x="236" y="104"/>
                  </a:lnTo>
                  <a:lnTo>
                    <a:pt x="238" y="103"/>
                  </a:lnTo>
                  <a:lnTo>
                    <a:pt x="238" y="101"/>
                  </a:lnTo>
                  <a:lnTo>
                    <a:pt x="239" y="101"/>
                  </a:lnTo>
                  <a:lnTo>
                    <a:pt x="239" y="100"/>
                  </a:lnTo>
                  <a:lnTo>
                    <a:pt x="241" y="93"/>
                  </a:lnTo>
                  <a:lnTo>
                    <a:pt x="241" y="92"/>
                  </a:lnTo>
                  <a:lnTo>
                    <a:pt x="241" y="91"/>
                  </a:lnTo>
                  <a:lnTo>
                    <a:pt x="241" y="86"/>
                  </a:lnTo>
                  <a:lnTo>
                    <a:pt x="241" y="85"/>
                  </a:lnTo>
                  <a:lnTo>
                    <a:pt x="241" y="85"/>
                  </a:lnTo>
                  <a:lnTo>
                    <a:pt x="241" y="84"/>
                  </a:lnTo>
                  <a:lnTo>
                    <a:pt x="242" y="83"/>
                  </a:lnTo>
                  <a:lnTo>
                    <a:pt x="242" y="82"/>
                  </a:lnTo>
                  <a:lnTo>
                    <a:pt x="243" y="82"/>
                  </a:lnTo>
                  <a:lnTo>
                    <a:pt x="244" y="81"/>
                  </a:lnTo>
                  <a:lnTo>
                    <a:pt x="245" y="80"/>
                  </a:lnTo>
                  <a:lnTo>
                    <a:pt x="246" y="80"/>
                  </a:lnTo>
                  <a:lnTo>
                    <a:pt x="249" y="78"/>
                  </a:lnTo>
                  <a:lnTo>
                    <a:pt x="254" y="76"/>
                  </a:lnTo>
                  <a:lnTo>
                    <a:pt x="255" y="76"/>
                  </a:lnTo>
                  <a:lnTo>
                    <a:pt x="257" y="74"/>
                  </a:lnTo>
                  <a:lnTo>
                    <a:pt x="258" y="73"/>
                  </a:lnTo>
                  <a:lnTo>
                    <a:pt x="260" y="72"/>
                  </a:lnTo>
                  <a:lnTo>
                    <a:pt x="263" y="71"/>
                  </a:lnTo>
                  <a:lnTo>
                    <a:pt x="264" y="70"/>
                  </a:lnTo>
                  <a:lnTo>
                    <a:pt x="271" y="66"/>
                  </a:lnTo>
                  <a:lnTo>
                    <a:pt x="274" y="64"/>
                  </a:lnTo>
                  <a:lnTo>
                    <a:pt x="276" y="62"/>
                  </a:lnTo>
                  <a:lnTo>
                    <a:pt x="279" y="60"/>
                  </a:lnTo>
                  <a:lnTo>
                    <a:pt x="282" y="58"/>
                  </a:lnTo>
                  <a:lnTo>
                    <a:pt x="283" y="58"/>
                  </a:lnTo>
                  <a:lnTo>
                    <a:pt x="285" y="56"/>
                  </a:lnTo>
                  <a:lnTo>
                    <a:pt x="288" y="54"/>
                  </a:lnTo>
                  <a:lnTo>
                    <a:pt x="291" y="51"/>
                  </a:lnTo>
                  <a:lnTo>
                    <a:pt x="293" y="49"/>
                  </a:lnTo>
                  <a:lnTo>
                    <a:pt x="293" y="48"/>
                  </a:lnTo>
                  <a:lnTo>
                    <a:pt x="294" y="48"/>
                  </a:lnTo>
                  <a:lnTo>
                    <a:pt x="295" y="47"/>
                  </a:lnTo>
                  <a:lnTo>
                    <a:pt x="296" y="47"/>
                  </a:lnTo>
                  <a:lnTo>
                    <a:pt x="297" y="46"/>
                  </a:lnTo>
                  <a:lnTo>
                    <a:pt x="298" y="46"/>
                  </a:lnTo>
                  <a:lnTo>
                    <a:pt x="298" y="46"/>
                  </a:lnTo>
                  <a:lnTo>
                    <a:pt x="299" y="46"/>
                  </a:lnTo>
                  <a:lnTo>
                    <a:pt x="303" y="47"/>
                  </a:lnTo>
                  <a:lnTo>
                    <a:pt x="306" y="48"/>
                  </a:lnTo>
                  <a:lnTo>
                    <a:pt x="308" y="48"/>
                  </a:lnTo>
                  <a:lnTo>
                    <a:pt x="312" y="49"/>
                  </a:lnTo>
                  <a:lnTo>
                    <a:pt x="317" y="49"/>
                  </a:lnTo>
                  <a:lnTo>
                    <a:pt x="318" y="49"/>
                  </a:lnTo>
                  <a:lnTo>
                    <a:pt x="320" y="50"/>
                  </a:lnTo>
                  <a:lnTo>
                    <a:pt x="323" y="51"/>
                  </a:lnTo>
                  <a:lnTo>
                    <a:pt x="324" y="51"/>
                  </a:lnTo>
                  <a:lnTo>
                    <a:pt x="325" y="51"/>
                  </a:lnTo>
                  <a:lnTo>
                    <a:pt x="326" y="52"/>
                  </a:lnTo>
                  <a:lnTo>
                    <a:pt x="328" y="54"/>
                  </a:lnTo>
                  <a:lnTo>
                    <a:pt x="330" y="55"/>
                  </a:lnTo>
                  <a:lnTo>
                    <a:pt x="333" y="57"/>
                  </a:lnTo>
                  <a:lnTo>
                    <a:pt x="333" y="58"/>
                  </a:lnTo>
                  <a:lnTo>
                    <a:pt x="335" y="59"/>
                  </a:lnTo>
                  <a:lnTo>
                    <a:pt x="339" y="62"/>
                  </a:lnTo>
                  <a:lnTo>
                    <a:pt x="341" y="63"/>
                  </a:lnTo>
                  <a:lnTo>
                    <a:pt x="343" y="64"/>
                  </a:lnTo>
                  <a:lnTo>
                    <a:pt x="344" y="65"/>
                  </a:lnTo>
                  <a:lnTo>
                    <a:pt x="345" y="65"/>
                  </a:lnTo>
                  <a:lnTo>
                    <a:pt x="346" y="66"/>
                  </a:lnTo>
                  <a:lnTo>
                    <a:pt x="347" y="66"/>
                  </a:lnTo>
                  <a:lnTo>
                    <a:pt x="348" y="66"/>
                  </a:lnTo>
                  <a:lnTo>
                    <a:pt x="349" y="66"/>
                  </a:lnTo>
                  <a:lnTo>
                    <a:pt x="350" y="66"/>
                  </a:lnTo>
                  <a:lnTo>
                    <a:pt x="351" y="66"/>
                  </a:lnTo>
                  <a:lnTo>
                    <a:pt x="351" y="65"/>
                  </a:lnTo>
                  <a:lnTo>
                    <a:pt x="352" y="65"/>
                  </a:lnTo>
                  <a:lnTo>
                    <a:pt x="353" y="64"/>
                  </a:lnTo>
                  <a:lnTo>
                    <a:pt x="353" y="63"/>
                  </a:lnTo>
                  <a:lnTo>
                    <a:pt x="354" y="62"/>
                  </a:lnTo>
                  <a:lnTo>
                    <a:pt x="354" y="60"/>
                  </a:lnTo>
                  <a:lnTo>
                    <a:pt x="356" y="52"/>
                  </a:lnTo>
                  <a:lnTo>
                    <a:pt x="357" y="50"/>
                  </a:lnTo>
                  <a:lnTo>
                    <a:pt x="357" y="49"/>
                  </a:lnTo>
                  <a:lnTo>
                    <a:pt x="357" y="47"/>
                  </a:lnTo>
                  <a:lnTo>
                    <a:pt x="357" y="44"/>
                  </a:lnTo>
                  <a:lnTo>
                    <a:pt x="357" y="43"/>
                  </a:lnTo>
                  <a:lnTo>
                    <a:pt x="356" y="41"/>
                  </a:lnTo>
                  <a:lnTo>
                    <a:pt x="356" y="40"/>
                  </a:lnTo>
                  <a:lnTo>
                    <a:pt x="357" y="39"/>
                  </a:lnTo>
                  <a:lnTo>
                    <a:pt x="357" y="38"/>
                  </a:lnTo>
                  <a:lnTo>
                    <a:pt x="357" y="37"/>
                  </a:lnTo>
                  <a:lnTo>
                    <a:pt x="358" y="37"/>
                  </a:lnTo>
                  <a:lnTo>
                    <a:pt x="358" y="36"/>
                  </a:lnTo>
                  <a:lnTo>
                    <a:pt x="359" y="36"/>
                  </a:lnTo>
                  <a:lnTo>
                    <a:pt x="361" y="35"/>
                  </a:lnTo>
                  <a:lnTo>
                    <a:pt x="363" y="35"/>
                  </a:lnTo>
                  <a:lnTo>
                    <a:pt x="364" y="35"/>
                  </a:lnTo>
                  <a:lnTo>
                    <a:pt x="366" y="34"/>
                  </a:lnTo>
                  <a:lnTo>
                    <a:pt x="371" y="32"/>
                  </a:lnTo>
                  <a:lnTo>
                    <a:pt x="372" y="31"/>
                  </a:lnTo>
                  <a:lnTo>
                    <a:pt x="373" y="31"/>
                  </a:lnTo>
                  <a:lnTo>
                    <a:pt x="375" y="29"/>
                  </a:lnTo>
                  <a:lnTo>
                    <a:pt x="377" y="28"/>
                  </a:lnTo>
                  <a:lnTo>
                    <a:pt x="378" y="28"/>
                  </a:lnTo>
                  <a:lnTo>
                    <a:pt x="379" y="27"/>
                  </a:lnTo>
                  <a:lnTo>
                    <a:pt x="379" y="26"/>
                  </a:lnTo>
                  <a:lnTo>
                    <a:pt x="380" y="25"/>
                  </a:lnTo>
                  <a:lnTo>
                    <a:pt x="380" y="25"/>
                  </a:lnTo>
                  <a:lnTo>
                    <a:pt x="381" y="24"/>
                  </a:lnTo>
                  <a:lnTo>
                    <a:pt x="381" y="22"/>
                  </a:lnTo>
                  <a:lnTo>
                    <a:pt x="381" y="22"/>
                  </a:lnTo>
                  <a:lnTo>
                    <a:pt x="381" y="21"/>
                  </a:lnTo>
                  <a:lnTo>
                    <a:pt x="381" y="20"/>
                  </a:lnTo>
                  <a:lnTo>
                    <a:pt x="380" y="20"/>
                  </a:lnTo>
                  <a:lnTo>
                    <a:pt x="380" y="19"/>
                  </a:lnTo>
                  <a:lnTo>
                    <a:pt x="378" y="17"/>
                  </a:lnTo>
                  <a:lnTo>
                    <a:pt x="378" y="16"/>
                  </a:lnTo>
                  <a:lnTo>
                    <a:pt x="378" y="16"/>
                  </a:lnTo>
                  <a:lnTo>
                    <a:pt x="378" y="15"/>
                  </a:lnTo>
                  <a:lnTo>
                    <a:pt x="378" y="14"/>
                  </a:lnTo>
                  <a:lnTo>
                    <a:pt x="378" y="13"/>
                  </a:lnTo>
                  <a:lnTo>
                    <a:pt x="378" y="12"/>
                  </a:lnTo>
                  <a:lnTo>
                    <a:pt x="378" y="10"/>
                  </a:lnTo>
                  <a:lnTo>
                    <a:pt x="379" y="8"/>
                  </a:lnTo>
                  <a:lnTo>
                    <a:pt x="380" y="6"/>
                  </a:lnTo>
                  <a:lnTo>
                    <a:pt x="381" y="5"/>
                  </a:lnTo>
                  <a:lnTo>
                    <a:pt x="381" y="4"/>
                  </a:lnTo>
                  <a:lnTo>
                    <a:pt x="382" y="4"/>
                  </a:lnTo>
                  <a:lnTo>
                    <a:pt x="383" y="3"/>
                  </a:lnTo>
                  <a:lnTo>
                    <a:pt x="384" y="3"/>
                  </a:lnTo>
                  <a:lnTo>
                    <a:pt x="385" y="3"/>
                  </a:lnTo>
                  <a:lnTo>
                    <a:pt x="386" y="2"/>
                  </a:lnTo>
                  <a:lnTo>
                    <a:pt x="386" y="2"/>
                  </a:lnTo>
                  <a:lnTo>
                    <a:pt x="387" y="2"/>
                  </a:lnTo>
                  <a:lnTo>
                    <a:pt x="387" y="2"/>
                  </a:lnTo>
                  <a:lnTo>
                    <a:pt x="387" y="2"/>
                  </a:lnTo>
                  <a:lnTo>
                    <a:pt x="388" y="2"/>
                  </a:lnTo>
                  <a:lnTo>
                    <a:pt x="390" y="2"/>
                  </a:lnTo>
                  <a:lnTo>
                    <a:pt x="393" y="2"/>
                  </a:lnTo>
                  <a:lnTo>
                    <a:pt x="393" y="1"/>
                  </a:lnTo>
                  <a:lnTo>
                    <a:pt x="394" y="1"/>
                  </a:lnTo>
                  <a:lnTo>
                    <a:pt x="394" y="1"/>
                  </a:lnTo>
                  <a:lnTo>
                    <a:pt x="394" y="0"/>
                  </a:lnTo>
                  <a:lnTo>
                    <a:pt x="394" y="0"/>
                  </a:lnTo>
                  <a:lnTo>
                    <a:pt x="395"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27" name="Freeform 233">
              <a:extLst>
                <a:ext uri="{FF2B5EF4-FFF2-40B4-BE49-F238E27FC236}">
                  <a16:creationId xmlns:a16="http://schemas.microsoft.com/office/drawing/2014/main" id="{4E8202D7-FEC8-4BCE-A3D7-3D40F0F5117E}"/>
                </a:ext>
              </a:extLst>
            </p:cNvPr>
            <p:cNvSpPr>
              <a:spLocks/>
            </p:cNvSpPr>
            <p:nvPr/>
          </p:nvSpPr>
          <p:spPr bwMode="auto">
            <a:xfrm>
              <a:off x="2866" y="2216"/>
              <a:ext cx="593" cy="760"/>
            </a:xfrm>
            <a:custGeom>
              <a:avLst/>
              <a:gdLst>
                <a:gd name="T0" fmla="*/ 389 w 593"/>
                <a:gd name="T1" fmla="*/ 6 h 760"/>
                <a:gd name="T2" fmla="*/ 403 w 593"/>
                <a:gd name="T3" fmla="*/ 16 h 760"/>
                <a:gd name="T4" fmla="*/ 421 w 593"/>
                <a:gd name="T5" fmla="*/ 15 h 760"/>
                <a:gd name="T6" fmla="*/ 416 w 593"/>
                <a:gd name="T7" fmla="*/ 40 h 760"/>
                <a:gd name="T8" fmla="*/ 428 w 593"/>
                <a:gd name="T9" fmla="*/ 47 h 760"/>
                <a:gd name="T10" fmla="*/ 461 w 593"/>
                <a:gd name="T11" fmla="*/ 45 h 760"/>
                <a:gd name="T12" fmla="*/ 461 w 593"/>
                <a:gd name="T13" fmla="*/ 53 h 760"/>
                <a:gd name="T14" fmla="*/ 487 w 593"/>
                <a:gd name="T15" fmla="*/ 72 h 760"/>
                <a:gd name="T16" fmla="*/ 518 w 593"/>
                <a:gd name="T17" fmla="*/ 72 h 760"/>
                <a:gd name="T18" fmla="*/ 550 w 593"/>
                <a:gd name="T19" fmla="*/ 94 h 760"/>
                <a:gd name="T20" fmla="*/ 561 w 593"/>
                <a:gd name="T21" fmla="*/ 108 h 760"/>
                <a:gd name="T22" fmla="*/ 591 w 593"/>
                <a:gd name="T23" fmla="*/ 132 h 760"/>
                <a:gd name="T24" fmla="*/ 585 w 593"/>
                <a:gd name="T25" fmla="*/ 165 h 760"/>
                <a:gd name="T26" fmla="*/ 578 w 593"/>
                <a:gd name="T27" fmla="*/ 205 h 760"/>
                <a:gd name="T28" fmla="*/ 580 w 593"/>
                <a:gd name="T29" fmla="*/ 228 h 760"/>
                <a:gd name="T30" fmla="*/ 567 w 593"/>
                <a:gd name="T31" fmla="*/ 250 h 760"/>
                <a:gd name="T32" fmla="*/ 549 w 593"/>
                <a:gd name="T33" fmla="*/ 249 h 760"/>
                <a:gd name="T34" fmla="*/ 526 w 593"/>
                <a:gd name="T35" fmla="*/ 271 h 760"/>
                <a:gd name="T36" fmla="*/ 540 w 593"/>
                <a:gd name="T37" fmla="*/ 279 h 760"/>
                <a:gd name="T38" fmla="*/ 534 w 593"/>
                <a:gd name="T39" fmla="*/ 289 h 760"/>
                <a:gd name="T40" fmla="*/ 538 w 593"/>
                <a:gd name="T41" fmla="*/ 303 h 760"/>
                <a:gd name="T42" fmla="*/ 538 w 593"/>
                <a:gd name="T43" fmla="*/ 311 h 760"/>
                <a:gd name="T44" fmla="*/ 550 w 593"/>
                <a:gd name="T45" fmla="*/ 318 h 760"/>
                <a:gd name="T46" fmla="*/ 553 w 593"/>
                <a:gd name="T47" fmla="*/ 347 h 760"/>
                <a:gd name="T48" fmla="*/ 561 w 593"/>
                <a:gd name="T49" fmla="*/ 373 h 760"/>
                <a:gd name="T50" fmla="*/ 559 w 593"/>
                <a:gd name="T51" fmla="*/ 395 h 760"/>
                <a:gd name="T52" fmla="*/ 562 w 593"/>
                <a:gd name="T53" fmla="*/ 423 h 760"/>
                <a:gd name="T54" fmla="*/ 561 w 593"/>
                <a:gd name="T55" fmla="*/ 454 h 760"/>
                <a:gd name="T56" fmla="*/ 570 w 593"/>
                <a:gd name="T57" fmla="*/ 488 h 760"/>
                <a:gd name="T58" fmla="*/ 549 w 593"/>
                <a:gd name="T59" fmla="*/ 520 h 760"/>
                <a:gd name="T60" fmla="*/ 543 w 593"/>
                <a:gd name="T61" fmla="*/ 540 h 760"/>
                <a:gd name="T62" fmla="*/ 535 w 593"/>
                <a:gd name="T63" fmla="*/ 551 h 760"/>
                <a:gd name="T64" fmla="*/ 540 w 593"/>
                <a:gd name="T65" fmla="*/ 565 h 760"/>
                <a:gd name="T66" fmla="*/ 530 w 593"/>
                <a:gd name="T67" fmla="*/ 582 h 760"/>
                <a:gd name="T68" fmla="*/ 531 w 593"/>
                <a:gd name="T69" fmla="*/ 604 h 760"/>
                <a:gd name="T70" fmla="*/ 506 w 593"/>
                <a:gd name="T71" fmla="*/ 630 h 760"/>
                <a:gd name="T72" fmla="*/ 486 w 593"/>
                <a:gd name="T73" fmla="*/ 633 h 760"/>
                <a:gd name="T74" fmla="*/ 487 w 593"/>
                <a:gd name="T75" fmla="*/ 678 h 760"/>
                <a:gd name="T76" fmla="*/ 474 w 593"/>
                <a:gd name="T77" fmla="*/ 696 h 760"/>
                <a:gd name="T78" fmla="*/ 460 w 593"/>
                <a:gd name="T79" fmla="*/ 728 h 760"/>
                <a:gd name="T80" fmla="*/ 456 w 593"/>
                <a:gd name="T81" fmla="*/ 745 h 760"/>
                <a:gd name="T82" fmla="*/ 440 w 593"/>
                <a:gd name="T83" fmla="*/ 760 h 760"/>
                <a:gd name="T84" fmla="*/ 404 w 593"/>
                <a:gd name="T85" fmla="*/ 732 h 760"/>
                <a:gd name="T86" fmla="*/ 394 w 593"/>
                <a:gd name="T87" fmla="*/ 687 h 760"/>
                <a:gd name="T88" fmla="*/ 352 w 593"/>
                <a:gd name="T89" fmla="*/ 647 h 760"/>
                <a:gd name="T90" fmla="*/ 314 w 593"/>
                <a:gd name="T91" fmla="*/ 637 h 760"/>
                <a:gd name="T92" fmla="*/ 299 w 593"/>
                <a:gd name="T93" fmla="*/ 606 h 760"/>
                <a:gd name="T94" fmla="*/ 266 w 593"/>
                <a:gd name="T95" fmla="*/ 562 h 760"/>
                <a:gd name="T96" fmla="*/ 244 w 593"/>
                <a:gd name="T97" fmla="*/ 530 h 760"/>
                <a:gd name="T98" fmla="*/ 216 w 593"/>
                <a:gd name="T99" fmla="*/ 498 h 760"/>
                <a:gd name="T100" fmla="*/ 183 w 593"/>
                <a:gd name="T101" fmla="*/ 495 h 760"/>
                <a:gd name="T102" fmla="*/ 151 w 593"/>
                <a:gd name="T103" fmla="*/ 492 h 760"/>
                <a:gd name="T104" fmla="*/ 129 w 593"/>
                <a:gd name="T105" fmla="*/ 461 h 760"/>
                <a:gd name="T106" fmla="*/ 93 w 593"/>
                <a:gd name="T107" fmla="*/ 431 h 760"/>
                <a:gd name="T108" fmla="*/ 82 w 593"/>
                <a:gd name="T109" fmla="*/ 399 h 760"/>
                <a:gd name="T110" fmla="*/ 70 w 593"/>
                <a:gd name="T111" fmla="*/ 366 h 760"/>
                <a:gd name="T112" fmla="*/ 55 w 593"/>
                <a:gd name="T113" fmla="*/ 332 h 760"/>
                <a:gd name="T114" fmla="*/ 39 w 593"/>
                <a:gd name="T115" fmla="*/ 304 h 760"/>
                <a:gd name="T116" fmla="*/ 37 w 593"/>
                <a:gd name="T117" fmla="*/ 272 h 760"/>
                <a:gd name="T118" fmla="*/ 4 w 593"/>
                <a:gd name="T119" fmla="*/ 250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3" h="760">
                  <a:moveTo>
                    <a:pt x="383" y="0"/>
                  </a:moveTo>
                  <a:lnTo>
                    <a:pt x="383" y="1"/>
                  </a:lnTo>
                  <a:lnTo>
                    <a:pt x="383" y="1"/>
                  </a:lnTo>
                  <a:lnTo>
                    <a:pt x="383" y="1"/>
                  </a:lnTo>
                  <a:lnTo>
                    <a:pt x="383" y="3"/>
                  </a:lnTo>
                  <a:lnTo>
                    <a:pt x="383" y="4"/>
                  </a:lnTo>
                  <a:lnTo>
                    <a:pt x="383" y="5"/>
                  </a:lnTo>
                  <a:lnTo>
                    <a:pt x="384" y="7"/>
                  </a:lnTo>
                  <a:lnTo>
                    <a:pt x="384" y="7"/>
                  </a:lnTo>
                  <a:lnTo>
                    <a:pt x="385" y="8"/>
                  </a:lnTo>
                  <a:lnTo>
                    <a:pt x="385" y="8"/>
                  </a:lnTo>
                  <a:lnTo>
                    <a:pt x="386" y="8"/>
                  </a:lnTo>
                  <a:lnTo>
                    <a:pt x="387" y="8"/>
                  </a:lnTo>
                  <a:lnTo>
                    <a:pt x="387" y="8"/>
                  </a:lnTo>
                  <a:lnTo>
                    <a:pt x="388" y="8"/>
                  </a:lnTo>
                  <a:lnTo>
                    <a:pt x="388" y="7"/>
                  </a:lnTo>
                  <a:lnTo>
                    <a:pt x="389" y="6"/>
                  </a:lnTo>
                  <a:lnTo>
                    <a:pt x="391" y="4"/>
                  </a:lnTo>
                  <a:lnTo>
                    <a:pt x="392" y="3"/>
                  </a:lnTo>
                  <a:lnTo>
                    <a:pt x="392" y="3"/>
                  </a:lnTo>
                  <a:lnTo>
                    <a:pt x="393" y="2"/>
                  </a:lnTo>
                  <a:lnTo>
                    <a:pt x="394" y="2"/>
                  </a:lnTo>
                  <a:lnTo>
                    <a:pt x="395" y="2"/>
                  </a:lnTo>
                  <a:lnTo>
                    <a:pt x="395" y="2"/>
                  </a:lnTo>
                  <a:lnTo>
                    <a:pt x="396" y="2"/>
                  </a:lnTo>
                  <a:lnTo>
                    <a:pt x="396" y="4"/>
                  </a:lnTo>
                  <a:lnTo>
                    <a:pt x="398" y="6"/>
                  </a:lnTo>
                  <a:lnTo>
                    <a:pt x="400" y="8"/>
                  </a:lnTo>
                  <a:lnTo>
                    <a:pt x="401" y="10"/>
                  </a:lnTo>
                  <a:lnTo>
                    <a:pt x="401" y="11"/>
                  </a:lnTo>
                  <a:lnTo>
                    <a:pt x="402" y="14"/>
                  </a:lnTo>
                  <a:lnTo>
                    <a:pt x="403" y="15"/>
                  </a:lnTo>
                  <a:lnTo>
                    <a:pt x="403" y="15"/>
                  </a:lnTo>
                  <a:lnTo>
                    <a:pt x="403" y="16"/>
                  </a:lnTo>
                  <a:lnTo>
                    <a:pt x="404" y="16"/>
                  </a:lnTo>
                  <a:lnTo>
                    <a:pt x="405" y="16"/>
                  </a:lnTo>
                  <a:lnTo>
                    <a:pt x="405" y="16"/>
                  </a:lnTo>
                  <a:lnTo>
                    <a:pt x="406" y="16"/>
                  </a:lnTo>
                  <a:lnTo>
                    <a:pt x="407" y="16"/>
                  </a:lnTo>
                  <a:lnTo>
                    <a:pt x="410" y="15"/>
                  </a:lnTo>
                  <a:lnTo>
                    <a:pt x="411" y="15"/>
                  </a:lnTo>
                  <a:lnTo>
                    <a:pt x="412" y="15"/>
                  </a:lnTo>
                  <a:lnTo>
                    <a:pt x="414" y="14"/>
                  </a:lnTo>
                  <a:lnTo>
                    <a:pt x="415" y="13"/>
                  </a:lnTo>
                  <a:lnTo>
                    <a:pt x="416" y="12"/>
                  </a:lnTo>
                  <a:lnTo>
                    <a:pt x="417" y="11"/>
                  </a:lnTo>
                  <a:lnTo>
                    <a:pt x="418" y="10"/>
                  </a:lnTo>
                  <a:lnTo>
                    <a:pt x="418" y="11"/>
                  </a:lnTo>
                  <a:lnTo>
                    <a:pt x="418" y="12"/>
                  </a:lnTo>
                  <a:lnTo>
                    <a:pt x="420" y="14"/>
                  </a:lnTo>
                  <a:lnTo>
                    <a:pt x="421" y="15"/>
                  </a:lnTo>
                  <a:lnTo>
                    <a:pt x="422" y="17"/>
                  </a:lnTo>
                  <a:lnTo>
                    <a:pt x="423" y="19"/>
                  </a:lnTo>
                  <a:lnTo>
                    <a:pt x="423" y="20"/>
                  </a:lnTo>
                  <a:lnTo>
                    <a:pt x="424" y="21"/>
                  </a:lnTo>
                  <a:lnTo>
                    <a:pt x="424" y="22"/>
                  </a:lnTo>
                  <a:lnTo>
                    <a:pt x="424" y="24"/>
                  </a:lnTo>
                  <a:lnTo>
                    <a:pt x="424" y="25"/>
                  </a:lnTo>
                  <a:lnTo>
                    <a:pt x="424" y="25"/>
                  </a:lnTo>
                  <a:lnTo>
                    <a:pt x="424" y="26"/>
                  </a:lnTo>
                  <a:lnTo>
                    <a:pt x="423" y="27"/>
                  </a:lnTo>
                  <a:lnTo>
                    <a:pt x="423" y="28"/>
                  </a:lnTo>
                  <a:lnTo>
                    <a:pt x="421" y="31"/>
                  </a:lnTo>
                  <a:lnTo>
                    <a:pt x="419" y="33"/>
                  </a:lnTo>
                  <a:lnTo>
                    <a:pt x="418" y="34"/>
                  </a:lnTo>
                  <a:lnTo>
                    <a:pt x="417" y="38"/>
                  </a:lnTo>
                  <a:lnTo>
                    <a:pt x="416" y="39"/>
                  </a:lnTo>
                  <a:lnTo>
                    <a:pt x="416" y="40"/>
                  </a:lnTo>
                  <a:lnTo>
                    <a:pt x="415" y="41"/>
                  </a:lnTo>
                  <a:lnTo>
                    <a:pt x="415" y="42"/>
                  </a:lnTo>
                  <a:lnTo>
                    <a:pt x="415" y="43"/>
                  </a:lnTo>
                  <a:lnTo>
                    <a:pt x="415" y="43"/>
                  </a:lnTo>
                  <a:lnTo>
                    <a:pt x="415" y="44"/>
                  </a:lnTo>
                  <a:lnTo>
                    <a:pt x="416" y="45"/>
                  </a:lnTo>
                  <a:lnTo>
                    <a:pt x="416" y="45"/>
                  </a:lnTo>
                  <a:lnTo>
                    <a:pt x="417" y="45"/>
                  </a:lnTo>
                  <a:lnTo>
                    <a:pt x="417" y="46"/>
                  </a:lnTo>
                  <a:lnTo>
                    <a:pt x="418" y="46"/>
                  </a:lnTo>
                  <a:lnTo>
                    <a:pt x="419" y="46"/>
                  </a:lnTo>
                  <a:lnTo>
                    <a:pt x="423" y="47"/>
                  </a:lnTo>
                  <a:lnTo>
                    <a:pt x="424" y="47"/>
                  </a:lnTo>
                  <a:lnTo>
                    <a:pt x="425" y="48"/>
                  </a:lnTo>
                  <a:lnTo>
                    <a:pt x="426" y="47"/>
                  </a:lnTo>
                  <a:lnTo>
                    <a:pt x="427" y="47"/>
                  </a:lnTo>
                  <a:lnTo>
                    <a:pt x="428" y="47"/>
                  </a:lnTo>
                  <a:lnTo>
                    <a:pt x="430" y="46"/>
                  </a:lnTo>
                  <a:lnTo>
                    <a:pt x="433" y="45"/>
                  </a:lnTo>
                  <a:lnTo>
                    <a:pt x="435" y="44"/>
                  </a:lnTo>
                  <a:lnTo>
                    <a:pt x="436" y="44"/>
                  </a:lnTo>
                  <a:lnTo>
                    <a:pt x="437" y="44"/>
                  </a:lnTo>
                  <a:lnTo>
                    <a:pt x="440" y="44"/>
                  </a:lnTo>
                  <a:lnTo>
                    <a:pt x="442" y="44"/>
                  </a:lnTo>
                  <a:lnTo>
                    <a:pt x="443" y="44"/>
                  </a:lnTo>
                  <a:lnTo>
                    <a:pt x="446" y="44"/>
                  </a:lnTo>
                  <a:lnTo>
                    <a:pt x="449" y="45"/>
                  </a:lnTo>
                  <a:lnTo>
                    <a:pt x="451" y="45"/>
                  </a:lnTo>
                  <a:lnTo>
                    <a:pt x="452" y="45"/>
                  </a:lnTo>
                  <a:lnTo>
                    <a:pt x="453" y="45"/>
                  </a:lnTo>
                  <a:lnTo>
                    <a:pt x="457" y="44"/>
                  </a:lnTo>
                  <a:lnTo>
                    <a:pt x="459" y="44"/>
                  </a:lnTo>
                  <a:lnTo>
                    <a:pt x="460" y="44"/>
                  </a:lnTo>
                  <a:lnTo>
                    <a:pt x="461" y="45"/>
                  </a:lnTo>
                  <a:lnTo>
                    <a:pt x="462" y="45"/>
                  </a:lnTo>
                  <a:lnTo>
                    <a:pt x="463" y="45"/>
                  </a:lnTo>
                  <a:lnTo>
                    <a:pt x="465" y="46"/>
                  </a:lnTo>
                  <a:lnTo>
                    <a:pt x="466" y="47"/>
                  </a:lnTo>
                  <a:lnTo>
                    <a:pt x="467" y="47"/>
                  </a:lnTo>
                  <a:lnTo>
                    <a:pt x="467" y="48"/>
                  </a:lnTo>
                  <a:lnTo>
                    <a:pt x="467" y="48"/>
                  </a:lnTo>
                  <a:lnTo>
                    <a:pt x="467" y="48"/>
                  </a:lnTo>
                  <a:lnTo>
                    <a:pt x="467" y="49"/>
                  </a:lnTo>
                  <a:lnTo>
                    <a:pt x="467" y="49"/>
                  </a:lnTo>
                  <a:lnTo>
                    <a:pt x="464" y="50"/>
                  </a:lnTo>
                  <a:lnTo>
                    <a:pt x="463" y="51"/>
                  </a:lnTo>
                  <a:lnTo>
                    <a:pt x="462" y="51"/>
                  </a:lnTo>
                  <a:lnTo>
                    <a:pt x="462" y="52"/>
                  </a:lnTo>
                  <a:lnTo>
                    <a:pt x="461" y="52"/>
                  </a:lnTo>
                  <a:lnTo>
                    <a:pt x="461" y="53"/>
                  </a:lnTo>
                  <a:lnTo>
                    <a:pt x="461" y="53"/>
                  </a:lnTo>
                  <a:lnTo>
                    <a:pt x="461" y="54"/>
                  </a:lnTo>
                  <a:lnTo>
                    <a:pt x="461" y="54"/>
                  </a:lnTo>
                  <a:lnTo>
                    <a:pt x="461" y="54"/>
                  </a:lnTo>
                  <a:lnTo>
                    <a:pt x="462" y="55"/>
                  </a:lnTo>
                  <a:lnTo>
                    <a:pt x="462" y="55"/>
                  </a:lnTo>
                  <a:lnTo>
                    <a:pt x="462" y="56"/>
                  </a:lnTo>
                  <a:lnTo>
                    <a:pt x="464" y="57"/>
                  </a:lnTo>
                  <a:lnTo>
                    <a:pt x="465" y="58"/>
                  </a:lnTo>
                  <a:lnTo>
                    <a:pt x="466" y="59"/>
                  </a:lnTo>
                  <a:lnTo>
                    <a:pt x="467" y="60"/>
                  </a:lnTo>
                  <a:lnTo>
                    <a:pt x="472" y="62"/>
                  </a:lnTo>
                  <a:lnTo>
                    <a:pt x="475" y="64"/>
                  </a:lnTo>
                  <a:lnTo>
                    <a:pt x="477" y="65"/>
                  </a:lnTo>
                  <a:lnTo>
                    <a:pt x="482" y="69"/>
                  </a:lnTo>
                  <a:lnTo>
                    <a:pt x="484" y="70"/>
                  </a:lnTo>
                  <a:lnTo>
                    <a:pt x="485" y="71"/>
                  </a:lnTo>
                  <a:lnTo>
                    <a:pt x="487" y="72"/>
                  </a:lnTo>
                  <a:lnTo>
                    <a:pt x="488" y="72"/>
                  </a:lnTo>
                  <a:lnTo>
                    <a:pt x="490" y="73"/>
                  </a:lnTo>
                  <a:lnTo>
                    <a:pt x="491" y="73"/>
                  </a:lnTo>
                  <a:lnTo>
                    <a:pt x="493" y="74"/>
                  </a:lnTo>
                  <a:lnTo>
                    <a:pt x="495" y="74"/>
                  </a:lnTo>
                  <a:lnTo>
                    <a:pt x="497" y="74"/>
                  </a:lnTo>
                  <a:lnTo>
                    <a:pt x="499" y="74"/>
                  </a:lnTo>
                  <a:lnTo>
                    <a:pt x="501" y="74"/>
                  </a:lnTo>
                  <a:lnTo>
                    <a:pt x="502" y="74"/>
                  </a:lnTo>
                  <a:lnTo>
                    <a:pt x="504" y="74"/>
                  </a:lnTo>
                  <a:lnTo>
                    <a:pt x="506" y="73"/>
                  </a:lnTo>
                  <a:lnTo>
                    <a:pt x="507" y="73"/>
                  </a:lnTo>
                  <a:lnTo>
                    <a:pt x="512" y="72"/>
                  </a:lnTo>
                  <a:lnTo>
                    <a:pt x="514" y="72"/>
                  </a:lnTo>
                  <a:lnTo>
                    <a:pt x="515" y="71"/>
                  </a:lnTo>
                  <a:lnTo>
                    <a:pt x="517" y="71"/>
                  </a:lnTo>
                  <a:lnTo>
                    <a:pt x="518" y="72"/>
                  </a:lnTo>
                  <a:lnTo>
                    <a:pt x="520" y="72"/>
                  </a:lnTo>
                  <a:lnTo>
                    <a:pt x="521" y="72"/>
                  </a:lnTo>
                  <a:lnTo>
                    <a:pt x="522" y="73"/>
                  </a:lnTo>
                  <a:lnTo>
                    <a:pt x="523" y="74"/>
                  </a:lnTo>
                  <a:lnTo>
                    <a:pt x="524" y="74"/>
                  </a:lnTo>
                  <a:lnTo>
                    <a:pt x="525" y="75"/>
                  </a:lnTo>
                  <a:lnTo>
                    <a:pt x="526" y="77"/>
                  </a:lnTo>
                  <a:lnTo>
                    <a:pt x="530" y="81"/>
                  </a:lnTo>
                  <a:lnTo>
                    <a:pt x="532" y="83"/>
                  </a:lnTo>
                  <a:lnTo>
                    <a:pt x="533" y="84"/>
                  </a:lnTo>
                  <a:lnTo>
                    <a:pt x="536" y="87"/>
                  </a:lnTo>
                  <a:lnTo>
                    <a:pt x="540" y="91"/>
                  </a:lnTo>
                  <a:lnTo>
                    <a:pt x="541" y="92"/>
                  </a:lnTo>
                  <a:lnTo>
                    <a:pt x="542" y="92"/>
                  </a:lnTo>
                  <a:lnTo>
                    <a:pt x="544" y="93"/>
                  </a:lnTo>
                  <a:lnTo>
                    <a:pt x="545" y="93"/>
                  </a:lnTo>
                  <a:lnTo>
                    <a:pt x="550" y="94"/>
                  </a:lnTo>
                  <a:lnTo>
                    <a:pt x="551" y="94"/>
                  </a:lnTo>
                  <a:lnTo>
                    <a:pt x="552" y="95"/>
                  </a:lnTo>
                  <a:lnTo>
                    <a:pt x="554" y="95"/>
                  </a:lnTo>
                  <a:lnTo>
                    <a:pt x="555" y="96"/>
                  </a:lnTo>
                  <a:lnTo>
                    <a:pt x="556" y="97"/>
                  </a:lnTo>
                  <a:lnTo>
                    <a:pt x="557" y="97"/>
                  </a:lnTo>
                  <a:lnTo>
                    <a:pt x="558" y="98"/>
                  </a:lnTo>
                  <a:lnTo>
                    <a:pt x="558" y="99"/>
                  </a:lnTo>
                  <a:lnTo>
                    <a:pt x="559" y="99"/>
                  </a:lnTo>
                  <a:lnTo>
                    <a:pt x="559" y="100"/>
                  </a:lnTo>
                  <a:lnTo>
                    <a:pt x="559" y="101"/>
                  </a:lnTo>
                  <a:lnTo>
                    <a:pt x="559" y="102"/>
                  </a:lnTo>
                  <a:lnTo>
                    <a:pt x="560" y="106"/>
                  </a:lnTo>
                  <a:lnTo>
                    <a:pt x="560" y="107"/>
                  </a:lnTo>
                  <a:lnTo>
                    <a:pt x="561" y="107"/>
                  </a:lnTo>
                  <a:lnTo>
                    <a:pt x="561" y="108"/>
                  </a:lnTo>
                  <a:lnTo>
                    <a:pt x="561" y="108"/>
                  </a:lnTo>
                  <a:lnTo>
                    <a:pt x="562" y="108"/>
                  </a:lnTo>
                  <a:lnTo>
                    <a:pt x="562" y="109"/>
                  </a:lnTo>
                  <a:lnTo>
                    <a:pt x="563" y="109"/>
                  </a:lnTo>
                  <a:lnTo>
                    <a:pt x="567" y="110"/>
                  </a:lnTo>
                  <a:lnTo>
                    <a:pt x="571" y="111"/>
                  </a:lnTo>
                  <a:lnTo>
                    <a:pt x="574" y="112"/>
                  </a:lnTo>
                  <a:lnTo>
                    <a:pt x="576" y="113"/>
                  </a:lnTo>
                  <a:lnTo>
                    <a:pt x="579" y="114"/>
                  </a:lnTo>
                  <a:lnTo>
                    <a:pt x="588" y="119"/>
                  </a:lnTo>
                  <a:lnTo>
                    <a:pt x="589" y="120"/>
                  </a:lnTo>
                  <a:lnTo>
                    <a:pt x="590" y="120"/>
                  </a:lnTo>
                  <a:lnTo>
                    <a:pt x="590" y="121"/>
                  </a:lnTo>
                  <a:lnTo>
                    <a:pt x="591" y="121"/>
                  </a:lnTo>
                  <a:lnTo>
                    <a:pt x="591" y="122"/>
                  </a:lnTo>
                  <a:lnTo>
                    <a:pt x="591" y="123"/>
                  </a:lnTo>
                  <a:lnTo>
                    <a:pt x="591" y="130"/>
                  </a:lnTo>
                  <a:lnTo>
                    <a:pt x="591" y="132"/>
                  </a:lnTo>
                  <a:lnTo>
                    <a:pt x="592" y="137"/>
                  </a:lnTo>
                  <a:lnTo>
                    <a:pt x="592" y="143"/>
                  </a:lnTo>
                  <a:lnTo>
                    <a:pt x="593" y="145"/>
                  </a:lnTo>
                  <a:lnTo>
                    <a:pt x="593" y="150"/>
                  </a:lnTo>
                  <a:lnTo>
                    <a:pt x="593" y="152"/>
                  </a:lnTo>
                  <a:lnTo>
                    <a:pt x="593" y="153"/>
                  </a:lnTo>
                  <a:lnTo>
                    <a:pt x="593" y="154"/>
                  </a:lnTo>
                  <a:lnTo>
                    <a:pt x="592" y="155"/>
                  </a:lnTo>
                  <a:lnTo>
                    <a:pt x="592" y="156"/>
                  </a:lnTo>
                  <a:lnTo>
                    <a:pt x="592" y="157"/>
                  </a:lnTo>
                  <a:lnTo>
                    <a:pt x="591" y="158"/>
                  </a:lnTo>
                  <a:lnTo>
                    <a:pt x="588" y="160"/>
                  </a:lnTo>
                  <a:lnTo>
                    <a:pt x="588" y="160"/>
                  </a:lnTo>
                  <a:lnTo>
                    <a:pt x="587" y="161"/>
                  </a:lnTo>
                  <a:lnTo>
                    <a:pt x="586" y="162"/>
                  </a:lnTo>
                  <a:lnTo>
                    <a:pt x="586" y="163"/>
                  </a:lnTo>
                  <a:lnTo>
                    <a:pt x="585" y="165"/>
                  </a:lnTo>
                  <a:lnTo>
                    <a:pt x="584" y="168"/>
                  </a:lnTo>
                  <a:lnTo>
                    <a:pt x="583" y="172"/>
                  </a:lnTo>
                  <a:lnTo>
                    <a:pt x="582" y="174"/>
                  </a:lnTo>
                  <a:lnTo>
                    <a:pt x="582" y="176"/>
                  </a:lnTo>
                  <a:lnTo>
                    <a:pt x="581" y="182"/>
                  </a:lnTo>
                  <a:lnTo>
                    <a:pt x="581" y="183"/>
                  </a:lnTo>
                  <a:lnTo>
                    <a:pt x="581" y="186"/>
                  </a:lnTo>
                  <a:lnTo>
                    <a:pt x="582" y="189"/>
                  </a:lnTo>
                  <a:lnTo>
                    <a:pt x="582" y="191"/>
                  </a:lnTo>
                  <a:lnTo>
                    <a:pt x="582" y="192"/>
                  </a:lnTo>
                  <a:lnTo>
                    <a:pt x="581" y="194"/>
                  </a:lnTo>
                  <a:lnTo>
                    <a:pt x="581" y="195"/>
                  </a:lnTo>
                  <a:lnTo>
                    <a:pt x="581" y="197"/>
                  </a:lnTo>
                  <a:lnTo>
                    <a:pt x="580" y="199"/>
                  </a:lnTo>
                  <a:lnTo>
                    <a:pt x="579" y="203"/>
                  </a:lnTo>
                  <a:lnTo>
                    <a:pt x="578" y="204"/>
                  </a:lnTo>
                  <a:lnTo>
                    <a:pt x="578" y="205"/>
                  </a:lnTo>
                  <a:lnTo>
                    <a:pt x="578" y="206"/>
                  </a:lnTo>
                  <a:lnTo>
                    <a:pt x="578" y="207"/>
                  </a:lnTo>
                  <a:lnTo>
                    <a:pt x="578" y="209"/>
                  </a:lnTo>
                  <a:lnTo>
                    <a:pt x="578" y="213"/>
                  </a:lnTo>
                  <a:lnTo>
                    <a:pt x="578" y="215"/>
                  </a:lnTo>
                  <a:lnTo>
                    <a:pt x="578" y="216"/>
                  </a:lnTo>
                  <a:lnTo>
                    <a:pt x="577" y="218"/>
                  </a:lnTo>
                  <a:lnTo>
                    <a:pt x="577" y="219"/>
                  </a:lnTo>
                  <a:lnTo>
                    <a:pt x="577" y="221"/>
                  </a:lnTo>
                  <a:lnTo>
                    <a:pt x="576" y="223"/>
                  </a:lnTo>
                  <a:lnTo>
                    <a:pt x="576" y="224"/>
                  </a:lnTo>
                  <a:lnTo>
                    <a:pt x="576" y="225"/>
                  </a:lnTo>
                  <a:lnTo>
                    <a:pt x="576" y="226"/>
                  </a:lnTo>
                  <a:lnTo>
                    <a:pt x="577" y="226"/>
                  </a:lnTo>
                  <a:lnTo>
                    <a:pt x="577" y="227"/>
                  </a:lnTo>
                  <a:lnTo>
                    <a:pt x="579" y="228"/>
                  </a:lnTo>
                  <a:lnTo>
                    <a:pt x="580" y="228"/>
                  </a:lnTo>
                  <a:lnTo>
                    <a:pt x="581" y="229"/>
                  </a:lnTo>
                  <a:lnTo>
                    <a:pt x="582" y="230"/>
                  </a:lnTo>
                  <a:lnTo>
                    <a:pt x="582" y="231"/>
                  </a:lnTo>
                  <a:lnTo>
                    <a:pt x="582" y="232"/>
                  </a:lnTo>
                  <a:lnTo>
                    <a:pt x="582" y="233"/>
                  </a:lnTo>
                  <a:lnTo>
                    <a:pt x="582" y="233"/>
                  </a:lnTo>
                  <a:lnTo>
                    <a:pt x="582" y="234"/>
                  </a:lnTo>
                  <a:lnTo>
                    <a:pt x="581" y="235"/>
                  </a:lnTo>
                  <a:lnTo>
                    <a:pt x="581" y="236"/>
                  </a:lnTo>
                  <a:lnTo>
                    <a:pt x="580" y="236"/>
                  </a:lnTo>
                  <a:lnTo>
                    <a:pt x="578" y="238"/>
                  </a:lnTo>
                  <a:lnTo>
                    <a:pt x="574" y="241"/>
                  </a:lnTo>
                  <a:lnTo>
                    <a:pt x="573" y="243"/>
                  </a:lnTo>
                  <a:lnTo>
                    <a:pt x="571" y="244"/>
                  </a:lnTo>
                  <a:lnTo>
                    <a:pt x="570" y="245"/>
                  </a:lnTo>
                  <a:lnTo>
                    <a:pt x="568" y="249"/>
                  </a:lnTo>
                  <a:lnTo>
                    <a:pt x="567" y="250"/>
                  </a:lnTo>
                  <a:lnTo>
                    <a:pt x="566" y="251"/>
                  </a:lnTo>
                  <a:lnTo>
                    <a:pt x="565" y="251"/>
                  </a:lnTo>
                  <a:lnTo>
                    <a:pt x="565" y="252"/>
                  </a:lnTo>
                  <a:lnTo>
                    <a:pt x="564" y="252"/>
                  </a:lnTo>
                  <a:lnTo>
                    <a:pt x="563" y="252"/>
                  </a:lnTo>
                  <a:lnTo>
                    <a:pt x="562" y="252"/>
                  </a:lnTo>
                  <a:lnTo>
                    <a:pt x="562" y="252"/>
                  </a:lnTo>
                  <a:lnTo>
                    <a:pt x="561" y="252"/>
                  </a:lnTo>
                  <a:lnTo>
                    <a:pt x="560" y="252"/>
                  </a:lnTo>
                  <a:lnTo>
                    <a:pt x="559" y="251"/>
                  </a:lnTo>
                  <a:lnTo>
                    <a:pt x="555" y="249"/>
                  </a:lnTo>
                  <a:lnTo>
                    <a:pt x="554" y="249"/>
                  </a:lnTo>
                  <a:lnTo>
                    <a:pt x="554" y="248"/>
                  </a:lnTo>
                  <a:lnTo>
                    <a:pt x="553" y="248"/>
                  </a:lnTo>
                  <a:lnTo>
                    <a:pt x="552" y="248"/>
                  </a:lnTo>
                  <a:lnTo>
                    <a:pt x="550" y="248"/>
                  </a:lnTo>
                  <a:lnTo>
                    <a:pt x="549" y="249"/>
                  </a:lnTo>
                  <a:lnTo>
                    <a:pt x="548" y="249"/>
                  </a:lnTo>
                  <a:lnTo>
                    <a:pt x="547" y="250"/>
                  </a:lnTo>
                  <a:lnTo>
                    <a:pt x="545" y="251"/>
                  </a:lnTo>
                  <a:lnTo>
                    <a:pt x="543" y="251"/>
                  </a:lnTo>
                  <a:lnTo>
                    <a:pt x="542" y="252"/>
                  </a:lnTo>
                  <a:lnTo>
                    <a:pt x="540" y="254"/>
                  </a:lnTo>
                  <a:lnTo>
                    <a:pt x="539" y="254"/>
                  </a:lnTo>
                  <a:lnTo>
                    <a:pt x="538" y="256"/>
                  </a:lnTo>
                  <a:lnTo>
                    <a:pt x="537" y="257"/>
                  </a:lnTo>
                  <a:lnTo>
                    <a:pt x="535" y="258"/>
                  </a:lnTo>
                  <a:lnTo>
                    <a:pt x="534" y="259"/>
                  </a:lnTo>
                  <a:lnTo>
                    <a:pt x="533" y="261"/>
                  </a:lnTo>
                  <a:lnTo>
                    <a:pt x="529" y="266"/>
                  </a:lnTo>
                  <a:lnTo>
                    <a:pt x="528" y="268"/>
                  </a:lnTo>
                  <a:lnTo>
                    <a:pt x="527" y="269"/>
                  </a:lnTo>
                  <a:lnTo>
                    <a:pt x="527" y="270"/>
                  </a:lnTo>
                  <a:lnTo>
                    <a:pt x="526" y="271"/>
                  </a:lnTo>
                  <a:lnTo>
                    <a:pt x="526" y="273"/>
                  </a:lnTo>
                  <a:lnTo>
                    <a:pt x="526" y="274"/>
                  </a:lnTo>
                  <a:lnTo>
                    <a:pt x="526" y="275"/>
                  </a:lnTo>
                  <a:lnTo>
                    <a:pt x="526" y="276"/>
                  </a:lnTo>
                  <a:lnTo>
                    <a:pt x="526" y="277"/>
                  </a:lnTo>
                  <a:lnTo>
                    <a:pt x="527" y="278"/>
                  </a:lnTo>
                  <a:lnTo>
                    <a:pt x="527" y="278"/>
                  </a:lnTo>
                  <a:lnTo>
                    <a:pt x="528" y="279"/>
                  </a:lnTo>
                  <a:lnTo>
                    <a:pt x="528" y="279"/>
                  </a:lnTo>
                  <a:lnTo>
                    <a:pt x="529" y="279"/>
                  </a:lnTo>
                  <a:lnTo>
                    <a:pt x="530" y="279"/>
                  </a:lnTo>
                  <a:lnTo>
                    <a:pt x="531" y="279"/>
                  </a:lnTo>
                  <a:lnTo>
                    <a:pt x="533" y="279"/>
                  </a:lnTo>
                  <a:lnTo>
                    <a:pt x="535" y="279"/>
                  </a:lnTo>
                  <a:lnTo>
                    <a:pt x="537" y="279"/>
                  </a:lnTo>
                  <a:lnTo>
                    <a:pt x="538" y="279"/>
                  </a:lnTo>
                  <a:lnTo>
                    <a:pt x="540" y="279"/>
                  </a:lnTo>
                  <a:lnTo>
                    <a:pt x="541" y="279"/>
                  </a:lnTo>
                  <a:lnTo>
                    <a:pt x="542" y="280"/>
                  </a:lnTo>
                  <a:lnTo>
                    <a:pt x="542" y="280"/>
                  </a:lnTo>
                  <a:lnTo>
                    <a:pt x="543" y="281"/>
                  </a:lnTo>
                  <a:lnTo>
                    <a:pt x="543" y="281"/>
                  </a:lnTo>
                  <a:lnTo>
                    <a:pt x="543" y="282"/>
                  </a:lnTo>
                  <a:lnTo>
                    <a:pt x="544" y="282"/>
                  </a:lnTo>
                  <a:lnTo>
                    <a:pt x="543" y="283"/>
                  </a:lnTo>
                  <a:lnTo>
                    <a:pt x="543" y="283"/>
                  </a:lnTo>
                  <a:lnTo>
                    <a:pt x="542" y="284"/>
                  </a:lnTo>
                  <a:lnTo>
                    <a:pt x="542" y="284"/>
                  </a:lnTo>
                  <a:lnTo>
                    <a:pt x="540" y="285"/>
                  </a:lnTo>
                  <a:lnTo>
                    <a:pt x="535" y="288"/>
                  </a:lnTo>
                  <a:lnTo>
                    <a:pt x="534" y="288"/>
                  </a:lnTo>
                  <a:lnTo>
                    <a:pt x="534" y="288"/>
                  </a:lnTo>
                  <a:lnTo>
                    <a:pt x="534" y="289"/>
                  </a:lnTo>
                  <a:lnTo>
                    <a:pt x="534" y="289"/>
                  </a:lnTo>
                  <a:lnTo>
                    <a:pt x="534" y="290"/>
                  </a:lnTo>
                  <a:lnTo>
                    <a:pt x="534" y="291"/>
                  </a:lnTo>
                  <a:lnTo>
                    <a:pt x="534" y="292"/>
                  </a:lnTo>
                  <a:lnTo>
                    <a:pt x="534" y="292"/>
                  </a:lnTo>
                  <a:lnTo>
                    <a:pt x="535" y="293"/>
                  </a:lnTo>
                  <a:lnTo>
                    <a:pt x="535" y="294"/>
                  </a:lnTo>
                  <a:lnTo>
                    <a:pt x="537" y="296"/>
                  </a:lnTo>
                  <a:lnTo>
                    <a:pt x="538" y="297"/>
                  </a:lnTo>
                  <a:lnTo>
                    <a:pt x="538" y="298"/>
                  </a:lnTo>
                  <a:lnTo>
                    <a:pt x="539" y="299"/>
                  </a:lnTo>
                  <a:lnTo>
                    <a:pt x="539" y="300"/>
                  </a:lnTo>
                  <a:lnTo>
                    <a:pt x="540" y="301"/>
                  </a:lnTo>
                  <a:lnTo>
                    <a:pt x="540" y="301"/>
                  </a:lnTo>
                  <a:lnTo>
                    <a:pt x="539" y="302"/>
                  </a:lnTo>
                  <a:lnTo>
                    <a:pt x="539" y="302"/>
                  </a:lnTo>
                  <a:lnTo>
                    <a:pt x="539" y="303"/>
                  </a:lnTo>
                  <a:lnTo>
                    <a:pt x="538" y="303"/>
                  </a:lnTo>
                  <a:lnTo>
                    <a:pt x="537" y="304"/>
                  </a:lnTo>
                  <a:lnTo>
                    <a:pt x="536" y="304"/>
                  </a:lnTo>
                  <a:lnTo>
                    <a:pt x="535" y="304"/>
                  </a:lnTo>
                  <a:lnTo>
                    <a:pt x="533" y="304"/>
                  </a:lnTo>
                  <a:lnTo>
                    <a:pt x="532" y="305"/>
                  </a:lnTo>
                  <a:lnTo>
                    <a:pt x="531" y="305"/>
                  </a:lnTo>
                  <a:lnTo>
                    <a:pt x="531" y="305"/>
                  </a:lnTo>
                  <a:lnTo>
                    <a:pt x="531" y="305"/>
                  </a:lnTo>
                  <a:lnTo>
                    <a:pt x="531" y="305"/>
                  </a:lnTo>
                  <a:lnTo>
                    <a:pt x="531" y="306"/>
                  </a:lnTo>
                  <a:lnTo>
                    <a:pt x="532" y="306"/>
                  </a:lnTo>
                  <a:lnTo>
                    <a:pt x="533" y="307"/>
                  </a:lnTo>
                  <a:lnTo>
                    <a:pt x="535" y="308"/>
                  </a:lnTo>
                  <a:lnTo>
                    <a:pt x="536" y="309"/>
                  </a:lnTo>
                  <a:lnTo>
                    <a:pt x="537" y="310"/>
                  </a:lnTo>
                  <a:lnTo>
                    <a:pt x="537" y="310"/>
                  </a:lnTo>
                  <a:lnTo>
                    <a:pt x="538" y="311"/>
                  </a:lnTo>
                  <a:lnTo>
                    <a:pt x="538" y="312"/>
                  </a:lnTo>
                  <a:lnTo>
                    <a:pt x="538" y="313"/>
                  </a:lnTo>
                  <a:lnTo>
                    <a:pt x="537" y="314"/>
                  </a:lnTo>
                  <a:lnTo>
                    <a:pt x="537" y="314"/>
                  </a:lnTo>
                  <a:lnTo>
                    <a:pt x="537" y="315"/>
                  </a:lnTo>
                  <a:lnTo>
                    <a:pt x="537" y="315"/>
                  </a:lnTo>
                  <a:lnTo>
                    <a:pt x="538" y="315"/>
                  </a:lnTo>
                  <a:lnTo>
                    <a:pt x="538" y="316"/>
                  </a:lnTo>
                  <a:lnTo>
                    <a:pt x="539" y="316"/>
                  </a:lnTo>
                  <a:lnTo>
                    <a:pt x="539" y="316"/>
                  </a:lnTo>
                  <a:lnTo>
                    <a:pt x="540" y="316"/>
                  </a:lnTo>
                  <a:lnTo>
                    <a:pt x="541" y="316"/>
                  </a:lnTo>
                  <a:lnTo>
                    <a:pt x="544" y="316"/>
                  </a:lnTo>
                  <a:lnTo>
                    <a:pt x="546" y="316"/>
                  </a:lnTo>
                  <a:lnTo>
                    <a:pt x="547" y="317"/>
                  </a:lnTo>
                  <a:lnTo>
                    <a:pt x="549" y="317"/>
                  </a:lnTo>
                  <a:lnTo>
                    <a:pt x="550" y="318"/>
                  </a:lnTo>
                  <a:lnTo>
                    <a:pt x="552" y="318"/>
                  </a:lnTo>
                  <a:lnTo>
                    <a:pt x="553" y="319"/>
                  </a:lnTo>
                  <a:lnTo>
                    <a:pt x="554" y="320"/>
                  </a:lnTo>
                  <a:lnTo>
                    <a:pt x="554" y="320"/>
                  </a:lnTo>
                  <a:lnTo>
                    <a:pt x="555" y="321"/>
                  </a:lnTo>
                  <a:lnTo>
                    <a:pt x="555" y="322"/>
                  </a:lnTo>
                  <a:lnTo>
                    <a:pt x="556" y="322"/>
                  </a:lnTo>
                  <a:lnTo>
                    <a:pt x="556" y="324"/>
                  </a:lnTo>
                  <a:lnTo>
                    <a:pt x="556" y="326"/>
                  </a:lnTo>
                  <a:lnTo>
                    <a:pt x="556" y="329"/>
                  </a:lnTo>
                  <a:lnTo>
                    <a:pt x="556" y="331"/>
                  </a:lnTo>
                  <a:lnTo>
                    <a:pt x="556" y="334"/>
                  </a:lnTo>
                  <a:lnTo>
                    <a:pt x="556" y="335"/>
                  </a:lnTo>
                  <a:lnTo>
                    <a:pt x="555" y="337"/>
                  </a:lnTo>
                  <a:lnTo>
                    <a:pt x="554" y="343"/>
                  </a:lnTo>
                  <a:lnTo>
                    <a:pt x="554" y="345"/>
                  </a:lnTo>
                  <a:lnTo>
                    <a:pt x="553" y="347"/>
                  </a:lnTo>
                  <a:lnTo>
                    <a:pt x="553" y="352"/>
                  </a:lnTo>
                  <a:lnTo>
                    <a:pt x="553" y="356"/>
                  </a:lnTo>
                  <a:lnTo>
                    <a:pt x="553" y="357"/>
                  </a:lnTo>
                  <a:lnTo>
                    <a:pt x="553" y="363"/>
                  </a:lnTo>
                  <a:lnTo>
                    <a:pt x="553" y="364"/>
                  </a:lnTo>
                  <a:lnTo>
                    <a:pt x="553" y="365"/>
                  </a:lnTo>
                  <a:lnTo>
                    <a:pt x="553" y="365"/>
                  </a:lnTo>
                  <a:lnTo>
                    <a:pt x="553" y="366"/>
                  </a:lnTo>
                  <a:lnTo>
                    <a:pt x="554" y="366"/>
                  </a:lnTo>
                  <a:lnTo>
                    <a:pt x="554" y="367"/>
                  </a:lnTo>
                  <a:lnTo>
                    <a:pt x="556" y="368"/>
                  </a:lnTo>
                  <a:lnTo>
                    <a:pt x="557" y="368"/>
                  </a:lnTo>
                  <a:lnTo>
                    <a:pt x="558" y="369"/>
                  </a:lnTo>
                  <a:lnTo>
                    <a:pt x="559" y="370"/>
                  </a:lnTo>
                  <a:lnTo>
                    <a:pt x="560" y="371"/>
                  </a:lnTo>
                  <a:lnTo>
                    <a:pt x="561" y="372"/>
                  </a:lnTo>
                  <a:lnTo>
                    <a:pt x="561" y="373"/>
                  </a:lnTo>
                  <a:lnTo>
                    <a:pt x="562" y="375"/>
                  </a:lnTo>
                  <a:lnTo>
                    <a:pt x="562" y="377"/>
                  </a:lnTo>
                  <a:lnTo>
                    <a:pt x="563" y="379"/>
                  </a:lnTo>
                  <a:lnTo>
                    <a:pt x="563" y="380"/>
                  </a:lnTo>
                  <a:lnTo>
                    <a:pt x="563" y="382"/>
                  </a:lnTo>
                  <a:lnTo>
                    <a:pt x="563" y="384"/>
                  </a:lnTo>
                  <a:lnTo>
                    <a:pt x="563" y="386"/>
                  </a:lnTo>
                  <a:lnTo>
                    <a:pt x="563" y="388"/>
                  </a:lnTo>
                  <a:lnTo>
                    <a:pt x="563" y="390"/>
                  </a:lnTo>
                  <a:lnTo>
                    <a:pt x="562" y="390"/>
                  </a:lnTo>
                  <a:lnTo>
                    <a:pt x="562" y="390"/>
                  </a:lnTo>
                  <a:lnTo>
                    <a:pt x="561" y="390"/>
                  </a:lnTo>
                  <a:lnTo>
                    <a:pt x="561" y="391"/>
                  </a:lnTo>
                  <a:lnTo>
                    <a:pt x="560" y="392"/>
                  </a:lnTo>
                  <a:lnTo>
                    <a:pt x="560" y="393"/>
                  </a:lnTo>
                  <a:lnTo>
                    <a:pt x="559" y="394"/>
                  </a:lnTo>
                  <a:lnTo>
                    <a:pt x="559" y="395"/>
                  </a:lnTo>
                  <a:lnTo>
                    <a:pt x="557" y="401"/>
                  </a:lnTo>
                  <a:lnTo>
                    <a:pt x="557" y="403"/>
                  </a:lnTo>
                  <a:lnTo>
                    <a:pt x="557" y="403"/>
                  </a:lnTo>
                  <a:lnTo>
                    <a:pt x="557" y="404"/>
                  </a:lnTo>
                  <a:lnTo>
                    <a:pt x="557" y="405"/>
                  </a:lnTo>
                  <a:lnTo>
                    <a:pt x="557" y="405"/>
                  </a:lnTo>
                  <a:lnTo>
                    <a:pt x="557" y="406"/>
                  </a:lnTo>
                  <a:lnTo>
                    <a:pt x="557" y="407"/>
                  </a:lnTo>
                  <a:lnTo>
                    <a:pt x="558" y="408"/>
                  </a:lnTo>
                  <a:lnTo>
                    <a:pt x="560" y="410"/>
                  </a:lnTo>
                  <a:lnTo>
                    <a:pt x="560" y="410"/>
                  </a:lnTo>
                  <a:lnTo>
                    <a:pt x="560" y="411"/>
                  </a:lnTo>
                  <a:lnTo>
                    <a:pt x="561" y="412"/>
                  </a:lnTo>
                  <a:lnTo>
                    <a:pt x="561" y="414"/>
                  </a:lnTo>
                  <a:lnTo>
                    <a:pt x="561" y="416"/>
                  </a:lnTo>
                  <a:lnTo>
                    <a:pt x="562" y="417"/>
                  </a:lnTo>
                  <a:lnTo>
                    <a:pt x="562" y="423"/>
                  </a:lnTo>
                  <a:lnTo>
                    <a:pt x="562" y="425"/>
                  </a:lnTo>
                  <a:lnTo>
                    <a:pt x="563" y="428"/>
                  </a:lnTo>
                  <a:lnTo>
                    <a:pt x="563" y="429"/>
                  </a:lnTo>
                  <a:lnTo>
                    <a:pt x="564" y="431"/>
                  </a:lnTo>
                  <a:lnTo>
                    <a:pt x="565" y="434"/>
                  </a:lnTo>
                  <a:lnTo>
                    <a:pt x="566" y="437"/>
                  </a:lnTo>
                  <a:lnTo>
                    <a:pt x="567" y="438"/>
                  </a:lnTo>
                  <a:lnTo>
                    <a:pt x="567" y="440"/>
                  </a:lnTo>
                  <a:lnTo>
                    <a:pt x="568" y="441"/>
                  </a:lnTo>
                  <a:lnTo>
                    <a:pt x="568" y="441"/>
                  </a:lnTo>
                  <a:lnTo>
                    <a:pt x="568" y="442"/>
                  </a:lnTo>
                  <a:lnTo>
                    <a:pt x="567" y="443"/>
                  </a:lnTo>
                  <a:lnTo>
                    <a:pt x="564" y="448"/>
                  </a:lnTo>
                  <a:lnTo>
                    <a:pt x="563" y="449"/>
                  </a:lnTo>
                  <a:lnTo>
                    <a:pt x="562" y="451"/>
                  </a:lnTo>
                  <a:lnTo>
                    <a:pt x="561" y="453"/>
                  </a:lnTo>
                  <a:lnTo>
                    <a:pt x="561" y="454"/>
                  </a:lnTo>
                  <a:lnTo>
                    <a:pt x="561" y="456"/>
                  </a:lnTo>
                  <a:lnTo>
                    <a:pt x="560" y="460"/>
                  </a:lnTo>
                  <a:lnTo>
                    <a:pt x="560" y="462"/>
                  </a:lnTo>
                  <a:lnTo>
                    <a:pt x="560" y="464"/>
                  </a:lnTo>
                  <a:lnTo>
                    <a:pt x="560" y="466"/>
                  </a:lnTo>
                  <a:lnTo>
                    <a:pt x="561" y="469"/>
                  </a:lnTo>
                  <a:lnTo>
                    <a:pt x="561" y="471"/>
                  </a:lnTo>
                  <a:lnTo>
                    <a:pt x="562" y="473"/>
                  </a:lnTo>
                  <a:lnTo>
                    <a:pt x="564" y="477"/>
                  </a:lnTo>
                  <a:lnTo>
                    <a:pt x="565" y="479"/>
                  </a:lnTo>
                  <a:lnTo>
                    <a:pt x="566" y="480"/>
                  </a:lnTo>
                  <a:lnTo>
                    <a:pt x="568" y="483"/>
                  </a:lnTo>
                  <a:lnTo>
                    <a:pt x="569" y="483"/>
                  </a:lnTo>
                  <a:lnTo>
                    <a:pt x="569" y="484"/>
                  </a:lnTo>
                  <a:lnTo>
                    <a:pt x="570" y="485"/>
                  </a:lnTo>
                  <a:lnTo>
                    <a:pt x="570" y="487"/>
                  </a:lnTo>
                  <a:lnTo>
                    <a:pt x="570" y="488"/>
                  </a:lnTo>
                  <a:lnTo>
                    <a:pt x="569" y="489"/>
                  </a:lnTo>
                  <a:lnTo>
                    <a:pt x="569" y="492"/>
                  </a:lnTo>
                  <a:lnTo>
                    <a:pt x="568" y="494"/>
                  </a:lnTo>
                  <a:lnTo>
                    <a:pt x="568" y="495"/>
                  </a:lnTo>
                  <a:lnTo>
                    <a:pt x="567" y="496"/>
                  </a:lnTo>
                  <a:lnTo>
                    <a:pt x="565" y="499"/>
                  </a:lnTo>
                  <a:lnTo>
                    <a:pt x="564" y="501"/>
                  </a:lnTo>
                  <a:lnTo>
                    <a:pt x="563" y="503"/>
                  </a:lnTo>
                  <a:lnTo>
                    <a:pt x="562" y="507"/>
                  </a:lnTo>
                  <a:lnTo>
                    <a:pt x="561" y="509"/>
                  </a:lnTo>
                  <a:lnTo>
                    <a:pt x="560" y="510"/>
                  </a:lnTo>
                  <a:lnTo>
                    <a:pt x="560" y="512"/>
                  </a:lnTo>
                  <a:lnTo>
                    <a:pt x="559" y="512"/>
                  </a:lnTo>
                  <a:lnTo>
                    <a:pt x="558" y="513"/>
                  </a:lnTo>
                  <a:lnTo>
                    <a:pt x="554" y="516"/>
                  </a:lnTo>
                  <a:lnTo>
                    <a:pt x="551" y="518"/>
                  </a:lnTo>
                  <a:lnTo>
                    <a:pt x="549" y="520"/>
                  </a:lnTo>
                  <a:lnTo>
                    <a:pt x="548" y="521"/>
                  </a:lnTo>
                  <a:lnTo>
                    <a:pt x="546" y="523"/>
                  </a:lnTo>
                  <a:lnTo>
                    <a:pt x="545" y="524"/>
                  </a:lnTo>
                  <a:lnTo>
                    <a:pt x="544" y="525"/>
                  </a:lnTo>
                  <a:lnTo>
                    <a:pt x="544" y="526"/>
                  </a:lnTo>
                  <a:lnTo>
                    <a:pt x="544" y="528"/>
                  </a:lnTo>
                  <a:lnTo>
                    <a:pt x="543" y="529"/>
                  </a:lnTo>
                  <a:lnTo>
                    <a:pt x="543" y="530"/>
                  </a:lnTo>
                  <a:lnTo>
                    <a:pt x="543" y="531"/>
                  </a:lnTo>
                  <a:lnTo>
                    <a:pt x="543" y="533"/>
                  </a:lnTo>
                  <a:lnTo>
                    <a:pt x="544" y="535"/>
                  </a:lnTo>
                  <a:lnTo>
                    <a:pt x="544" y="536"/>
                  </a:lnTo>
                  <a:lnTo>
                    <a:pt x="544" y="537"/>
                  </a:lnTo>
                  <a:lnTo>
                    <a:pt x="544" y="538"/>
                  </a:lnTo>
                  <a:lnTo>
                    <a:pt x="543" y="538"/>
                  </a:lnTo>
                  <a:lnTo>
                    <a:pt x="543" y="539"/>
                  </a:lnTo>
                  <a:lnTo>
                    <a:pt x="543" y="540"/>
                  </a:lnTo>
                  <a:lnTo>
                    <a:pt x="542" y="541"/>
                  </a:lnTo>
                  <a:lnTo>
                    <a:pt x="542" y="541"/>
                  </a:lnTo>
                  <a:lnTo>
                    <a:pt x="541" y="542"/>
                  </a:lnTo>
                  <a:lnTo>
                    <a:pt x="541" y="542"/>
                  </a:lnTo>
                  <a:lnTo>
                    <a:pt x="540" y="543"/>
                  </a:lnTo>
                  <a:lnTo>
                    <a:pt x="537" y="545"/>
                  </a:lnTo>
                  <a:lnTo>
                    <a:pt x="536" y="545"/>
                  </a:lnTo>
                  <a:lnTo>
                    <a:pt x="536" y="545"/>
                  </a:lnTo>
                  <a:lnTo>
                    <a:pt x="535" y="546"/>
                  </a:lnTo>
                  <a:lnTo>
                    <a:pt x="535" y="546"/>
                  </a:lnTo>
                  <a:lnTo>
                    <a:pt x="535" y="547"/>
                  </a:lnTo>
                  <a:lnTo>
                    <a:pt x="535" y="547"/>
                  </a:lnTo>
                  <a:lnTo>
                    <a:pt x="535" y="548"/>
                  </a:lnTo>
                  <a:lnTo>
                    <a:pt x="535" y="549"/>
                  </a:lnTo>
                  <a:lnTo>
                    <a:pt x="535" y="550"/>
                  </a:lnTo>
                  <a:lnTo>
                    <a:pt x="535" y="550"/>
                  </a:lnTo>
                  <a:lnTo>
                    <a:pt x="535" y="551"/>
                  </a:lnTo>
                  <a:lnTo>
                    <a:pt x="536" y="552"/>
                  </a:lnTo>
                  <a:lnTo>
                    <a:pt x="536" y="553"/>
                  </a:lnTo>
                  <a:lnTo>
                    <a:pt x="536" y="554"/>
                  </a:lnTo>
                  <a:lnTo>
                    <a:pt x="537" y="554"/>
                  </a:lnTo>
                  <a:lnTo>
                    <a:pt x="538" y="555"/>
                  </a:lnTo>
                  <a:lnTo>
                    <a:pt x="539" y="556"/>
                  </a:lnTo>
                  <a:lnTo>
                    <a:pt x="541" y="558"/>
                  </a:lnTo>
                  <a:lnTo>
                    <a:pt x="541" y="558"/>
                  </a:lnTo>
                  <a:lnTo>
                    <a:pt x="542" y="559"/>
                  </a:lnTo>
                  <a:lnTo>
                    <a:pt x="542" y="559"/>
                  </a:lnTo>
                  <a:lnTo>
                    <a:pt x="542" y="560"/>
                  </a:lnTo>
                  <a:lnTo>
                    <a:pt x="542" y="560"/>
                  </a:lnTo>
                  <a:lnTo>
                    <a:pt x="542" y="561"/>
                  </a:lnTo>
                  <a:lnTo>
                    <a:pt x="541" y="563"/>
                  </a:lnTo>
                  <a:lnTo>
                    <a:pt x="541" y="564"/>
                  </a:lnTo>
                  <a:lnTo>
                    <a:pt x="540" y="564"/>
                  </a:lnTo>
                  <a:lnTo>
                    <a:pt x="540" y="565"/>
                  </a:lnTo>
                  <a:lnTo>
                    <a:pt x="539" y="565"/>
                  </a:lnTo>
                  <a:lnTo>
                    <a:pt x="539" y="565"/>
                  </a:lnTo>
                  <a:lnTo>
                    <a:pt x="537" y="566"/>
                  </a:lnTo>
                  <a:lnTo>
                    <a:pt x="536" y="567"/>
                  </a:lnTo>
                  <a:lnTo>
                    <a:pt x="535" y="567"/>
                  </a:lnTo>
                  <a:lnTo>
                    <a:pt x="534" y="570"/>
                  </a:lnTo>
                  <a:lnTo>
                    <a:pt x="532" y="571"/>
                  </a:lnTo>
                  <a:lnTo>
                    <a:pt x="531" y="572"/>
                  </a:lnTo>
                  <a:lnTo>
                    <a:pt x="530" y="573"/>
                  </a:lnTo>
                  <a:lnTo>
                    <a:pt x="530" y="574"/>
                  </a:lnTo>
                  <a:lnTo>
                    <a:pt x="529" y="575"/>
                  </a:lnTo>
                  <a:lnTo>
                    <a:pt x="529" y="576"/>
                  </a:lnTo>
                  <a:lnTo>
                    <a:pt x="529" y="577"/>
                  </a:lnTo>
                  <a:lnTo>
                    <a:pt x="529" y="578"/>
                  </a:lnTo>
                  <a:lnTo>
                    <a:pt x="529" y="579"/>
                  </a:lnTo>
                  <a:lnTo>
                    <a:pt x="529" y="580"/>
                  </a:lnTo>
                  <a:lnTo>
                    <a:pt x="530" y="582"/>
                  </a:lnTo>
                  <a:lnTo>
                    <a:pt x="531" y="584"/>
                  </a:lnTo>
                  <a:lnTo>
                    <a:pt x="532" y="585"/>
                  </a:lnTo>
                  <a:lnTo>
                    <a:pt x="534" y="588"/>
                  </a:lnTo>
                  <a:lnTo>
                    <a:pt x="535" y="589"/>
                  </a:lnTo>
                  <a:lnTo>
                    <a:pt x="535" y="590"/>
                  </a:lnTo>
                  <a:lnTo>
                    <a:pt x="536" y="591"/>
                  </a:lnTo>
                  <a:lnTo>
                    <a:pt x="536" y="593"/>
                  </a:lnTo>
                  <a:lnTo>
                    <a:pt x="536" y="594"/>
                  </a:lnTo>
                  <a:lnTo>
                    <a:pt x="536" y="595"/>
                  </a:lnTo>
                  <a:lnTo>
                    <a:pt x="536" y="596"/>
                  </a:lnTo>
                  <a:lnTo>
                    <a:pt x="536" y="597"/>
                  </a:lnTo>
                  <a:lnTo>
                    <a:pt x="536" y="598"/>
                  </a:lnTo>
                  <a:lnTo>
                    <a:pt x="535" y="598"/>
                  </a:lnTo>
                  <a:lnTo>
                    <a:pt x="535" y="599"/>
                  </a:lnTo>
                  <a:lnTo>
                    <a:pt x="533" y="601"/>
                  </a:lnTo>
                  <a:lnTo>
                    <a:pt x="532" y="602"/>
                  </a:lnTo>
                  <a:lnTo>
                    <a:pt x="531" y="604"/>
                  </a:lnTo>
                  <a:lnTo>
                    <a:pt x="530" y="605"/>
                  </a:lnTo>
                  <a:lnTo>
                    <a:pt x="529" y="606"/>
                  </a:lnTo>
                  <a:lnTo>
                    <a:pt x="529" y="608"/>
                  </a:lnTo>
                  <a:lnTo>
                    <a:pt x="527" y="613"/>
                  </a:lnTo>
                  <a:lnTo>
                    <a:pt x="526" y="617"/>
                  </a:lnTo>
                  <a:lnTo>
                    <a:pt x="526" y="617"/>
                  </a:lnTo>
                  <a:lnTo>
                    <a:pt x="525" y="618"/>
                  </a:lnTo>
                  <a:lnTo>
                    <a:pt x="525" y="619"/>
                  </a:lnTo>
                  <a:lnTo>
                    <a:pt x="524" y="619"/>
                  </a:lnTo>
                  <a:lnTo>
                    <a:pt x="523" y="619"/>
                  </a:lnTo>
                  <a:lnTo>
                    <a:pt x="519" y="621"/>
                  </a:lnTo>
                  <a:lnTo>
                    <a:pt x="517" y="622"/>
                  </a:lnTo>
                  <a:lnTo>
                    <a:pt x="515" y="623"/>
                  </a:lnTo>
                  <a:lnTo>
                    <a:pt x="514" y="624"/>
                  </a:lnTo>
                  <a:lnTo>
                    <a:pt x="510" y="627"/>
                  </a:lnTo>
                  <a:lnTo>
                    <a:pt x="508" y="629"/>
                  </a:lnTo>
                  <a:lnTo>
                    <a:pt x="506" y="630"/>
                  </a:lnTo>
                  <a:lnTo>
                    <a:pt x="505" y="630"/>
                  </a:lnTo>
                  <a:lnTo>
                    <a:pt x="504" y="631"/>
                  </a:lnTo>
                  <a:lnTo>
                    <a:pt x="502" y="631"/>
                  </a:lnTo>
                  <a:lnTo>
                    <a:pt x="501" y="632"/>
                  </a:lnTo>
                  <a:lnTo>
                    <a:pt x="500" y="632"/>
                  </a:lnTo>
                  <a:lnTo>
                    <a:pt x="499" y="632"/>
                  </a:lnTo>
                  <a:lnTo>
                    <a:pt x="498" y="632"/>
                  </a:lnTo>
                  <a:lnTo>
                    <a:pt x="497" y="632"/>
                  </a:lnTo>
                  <a:lnTo>
                    <a:pt x="495" y="632"/>
                  </a:lnTo>
                  <a:lnTo>
                    <a:pt x="490" y="631"/>
                  </a:lnTo>
                  <a:lnTo>
                    <a:pt x="489" y="631"/>
                  </a:lnTo>
                  <a:lnTo>
                    <a:pt x="488" y="631"/>
                  </a:lnTo>
                  <a:lnTo>
                    <a:pt x="487" y="631"/>
                  </a:lnTo>
                  <a:lnTo>
                    <a:pt x="487" y="631"/>
                  </a:lnTo>
                  <a:lnTo>
                    <a:pt x="486" y="631"/>
                  </a:lnTo>
                  <a:lnTo>
                    <a:pt x="486" y="632"/>
                  </a:lnTo>
                  <a:lnTo>
                    <a:pt x="486" y="633"/>
                  </a:lnTo>
                  <a:lnTo>
                    <a:pt x="485" y="638"/>
                  </a:lnTo>
                  <a:lnTo>
                    <a:pt x="484" y="641"/>
                  </a:lnTo>
                  <a:lnTo>
                    <a:pt x="484" y="643"/>
                  </a:lnTo>
                  <a:lnTo>
                    <a:pt x="484" y="649"/>
                  </a:lnTo>
                  <a:lnTo>
                    <a:pt x="483" y="651"/>
                  </a:lnTo>
                  <a:lnTo>
                    <a:pt x="483" y="653"/>
                  </a:lnTo>
                  <a:lnTo>
                    <a:pt x="482" y="656"/>
                  </a:lnTo>
                  <a:lnTo>
                    <a:pt x="482" y="658"/>
                  </a:lnTo>
                  <a:lnTo>
                    <a:pt x="482" y="659"/>
                  </a:lnTo>
                  <a:lnTo>
                    <a:pt x="482" y="660"/>
                  </a:lnTo>
                  <a:lnTo>
                    <a:pt x="482" y="662"/>
                  </a:lnTo>
                  <a:lnTo>
                    <a:pt x="483" y="663"/>
                  </a:lnTo>
                  <a:lnTo>
                    <a:pt x="484" y="667"/>
                  </a:lnTo>
                  <a:lnTo>
                    <a:pt x="485" y="669"/>
                  </a:lnTo>
                  <a:lnTo>
                    <a:pt x="485" y="670"/>
                  </a:lnTo>
                  <a:lnTo>
                    <a:pt x="487" y="676"/>
                  </a:lnTo>
                  <a:lnTo>
                    <a:pt x="487" y="678"/>
                  </a:lnTo>
                  <a:lnTo>
                    <a:pt x="487" y="680"/>
                  </a:lnTo>
                  <a:lnTo>
                    <a:pt x="487" y="682"/>
                  </a:lnTo>
                  <a:lnTo>
                    <a:pt x="487" y="684"/>
                  </a:lnTo>
                  <a:lnTo>
                    <a:pt x="486" y="685"/>
                  </a:lnTo>
                  <a:lnTo>
                    <a:pt x="486" y="686"/>
                  </a:lnTo>
                  <a:lnTo>
                    <a:pt x="486" y="687"/>
                  </a:lnTo>
                  <a:lnTo>
                    <a:pt x="485" y="688"/>
                  </a:lnTo>
                  <a:lnTo>
                    <a:pt x="485" y="688"/>
                  </a:lnTo>
                  <a:lnTo>
                    <a:pt x="484" y="689"/>
                  </a:lnTo>
                  <a:lnTo>
                    <a:pt x="483" y="690"/>
                  </a:lnTo>
                  <a:lnTo>
                    <a:pt x="483" y="691"/>
                  </a:lnTo>
                  <a:lnTo>
                    <a:pt x="481" y="692"/>
                  </a:lnTo>
                  <a:lnTo>
                    <a:pt x="480" y="693"/>
                  </a:lnTo>
                  <a:lnTo>
                    <a:pt x="479" y="693"/>
                  </a:lnTo>
                  <a:lnTo>
                    <a:pt x="476" y="695"/>
                  </a:lnTo>
                  <a:lnTo>
                    <a:pt x="475" y="695"/>
                  </a:lnTo>
                  <a:lnTo>
                    <a:pt x="474" y="696"/>
                  </a:lnTo>
                  <a:lnTo>
                    <a:pt x="473" y="696"/>
                  </a:lnTo>
                  <a:lnTo>
                    <a:pt x="472" y="697"/>
                  </a:lnTo>
                  <a:lnTo>
                    <a:pt x="471" y="698"/>
                  </a:lnTo>
                  <a:lnTo>
                    <a:pt x="470" y="699"/>
                  </a:lnTo>
                  <a:lnTo>
                    <a:pt x="469" y="700"/>
                  </a:lnTo>
                  <a:lnTo>
                    <a:pt x="468" y="702"/>
                  </a:lnTo>
                  <a:lnTo>
                    <a:pt x="466" y="705"/>
                  </a:lnTo>
                  <a:lnTo>
                    <a:pt x="465" y="708"/>
                  </a:lnTo>
                  <a:lnTo>
                    <a:pt x="464" y="710"/>
                  </a:lnTo>
                  <a:lnTo>
                    <a:pt x="463" y="712"/>
                  </a:lnTo>
                  <a:lnTo>
                    <a:pt x="463" y="713"/>
                  </a:lnTo>
                  <a:lnTo>
                    <a:pt x="462" y="716"/>
                  </a:lnTo>
                  <a:lnTo>
                    <a:pt x="462" y="718"/>
                  </a:lnTo>
                  <a:lnTo>
                    <a:pt x="461" y="722"/>
                  </a:lnTo>
                  <a:lnTo>
                    <a:pt x="461" y="724"/>
                  </a:lnTo>
                  <a:lnTo>
                    <a:pt x="460" y="726"/>
                  </a:lnTo>
                  <a:lnTo>
                    <a:pt x="460" y="728"/>
                  </a:lnTo>
                  <a:lnTo>
                    <a:pt x="460" y="730"/>
                  </a:lnTo>
                  <a:lnTo>
                    <a:pt x="460" y="732"/>
                  </a:lnTo>
                  <a:lnTo>
                    <a:pt x="461" y="734"/>
                  </a:lnTo>
                  <a:lnTo>
                    <a:pt x="461" y="735"/>
                  </a:lnTo>
                  <a:lnTo>
                    <a:pt x="461" y="736"/>
                  </a:lnTo>
                  <a:lnTo>
                    <a:pt x="461" y="738"/>
                  </a:lnTo>
                  <a:lnTo>
                    <a:pt x="462" y="739"/>
                  </a:lnTo>
                  <a:lnTo>
                    <a:pt x="464" y="744"/>
                  </a:lnTo>
                  <a:lnTo>
                    <a:pt x="464" y="746"/>
                  </a:lnTo>
                  <a:lnTo>
                    <a:pt x="464" y="746"/>
                  </a:lnTo>
                  <a:lnTo>
                    <a:pt x="463" y="746"/>
                  </a:lnTo>
                  <a:lnTo>
                    <a:pt x="462" y="745"/>
                  </a:lnTo>
                  <a:lnTo>
                    <a:pt x="461" y="745"/>
                  </a:lnTo>
                  <a:lnTo>
                    <a:pt x="460" y="745"/>
                  </a:lnTo>
                  <a:lnTo>
                    <a:pt x="459" y="745"/>
                  </a:lnTo>
                  <a:lnTo>
                    <a:pt x="457" y="745"/>
                  </a:lnTo>
                  <a:lnTo>
                    <a:pt x="456" y="745"/>
                  </a:lnTo>
                  <a:lnTo>
                    <a:pt x="454" y="746"/>
                  </a:lnTo>
                  <a:lnTo>
                    <a:pt x="453" y="747"/>
                  </a:lnTo>
                  <a:lnTo>
                    <a:pt x="451" y="747"/>
                  </a:lnTo>
                  <a:lnTo>
                    <a:pt x="450" y="748"/>
                  </a:lnTo>
                  <a:lnTo>
                    <a:pt x="449" y="749"/>
                  </a:lnTo>
                  <a:lnTo>
                    <a:pt x="448" y="750"/>
                  </a:lnTo>
                  <a:lnTo>
                    <a:pt x="447" y="751"/>
                  </a:lnTo>
                  <a:lnTo>
                    <a:pt x="447" y="752"/>
                  </a:lnTo>
                  <a:lnTo>
                    <a:pt x="446" y="753"/>
                  </a:lnTo>
                  <a:lnTo>
                    <a:pt x="444" y="757"/>
                  </a:lnTo>
                  <a:lnTo>
                    <a:pt x="443" y="758"/>
                  </a:lnTo>
                  <a:lnTo>
                    <a:pt x="443" y="758"/>
                  </a:lnTo>
                  <a:lnTo>
                    <a:pt x="443" y="759"/>
                  </a:lnTo>
                  <a:lnTo>
                    <a:pt x="442" y="759"/>
                  </a:lnTo>
                  <a:lnTo>
                    <a:pt x="442" y="759"/>
                  </a:lnTo>
                  <a:lnTo>
                    <a:pt x="441" y="759"/>
                  </a:lnTo>
                  <a:lnTo>
                    <a:pt x="440" y="760"/>
                  </a:lnTo>
                  <a:lnTo>
                    <a:pt x="439" y="759"/>
                  </a:lnTo>
                  <a:lnTo>
                    <a:pt x="438" y="759"/>
                  </a:lnTo>
                  <a:lnTo>
                    <a:pt x="437" y="759"/>
                  </a:lnTo>
                  <a:lnTo>
                    <a:pt x="436" y="758"/>
                  </a:lnTo>
                  <a:lnTo>
                    <a:pt x="434" y="757"/>
                  </a:lnTo>
                  <a:lnTo>
                    <a:pt x="430" y="755"/>
                  </a:lnTo>
                  <a:lnTo>
                    <a:pt x="428" y="753"/>
                  </a:lnTo>
                  <a:lnTo>
                    <a:pt x="424" y="750"/>
                  </a:lnTo>
                  <a:lnTo>
                    <a:pt x="418" y="746"/>
                  </a:lnTo>
                  <a:lnTo>
                    <a:pt x="415" y="744"/>
                  </a:lnTo>
                  <a:lnTo>
                    <a:pt x="412" y="742"/>
                  </a:lnTo>
                  <a:lnTo>
                    <a:pt x="411" y="741"/>
                  </a:lnTo>
                  <a:lnTo>
                    <a:pt x="409" y="739"/>
                  </a:lnTo>
                  <a:lnTo>
                    <a:pt x="407" y="737"/>
                  </a:lnTo>
                  <a:lnTo>
                    <a:pt x="406" y="735"/>
                  </a:lnTo>
                  <a:lnTo>
                    <a:pt x="405" y="734"/>
                  </a:lnTo>
                  <a:lnTo>
                    <a:pt x="404" y="732"/>
                  </a:lnTo>
                  <a:lnTo>
                    <a:pt x="404" y="731"/>
                  </a:lnTo>
                  <a:lnTo>
                    <a:pt x="403" y="730"/>
                  </a:lnTo>
                  <a:lnTo>
                    <a:pt x="403" y="728"/>
                  </a:lnTo>
                  <a:lnTo>
                    <a:pt x="402" y="726"/>
                  </a:lnTo>
                  <a:lnTo>
                    <a:pt x="402" y="720"/>
                  </a:lnTo>
                  <a:lnTo>
                    <a:pt x="401" y="714"/>
                  </a:lnTo>
                  <a:lnTo>
                    <a:pt x="401" y="709"/>
                  </a:lnTo>
                  <a:lnTo>
                    <a:pt x="401" y="707"/>
                  </a:lnTo>
                  <a:lnTo>
                    <a:pt x="400" y="704"/>
                  </a:lnTo>
                  <a:lnTo>
                    <a:pt x="400" y="702"/>
                  </a:lnTo>
                  <a:lnTo>
                    <a:pt x="399" y="699"/>
                  </a:lnTo>
                  <a:lnTo>
                    <a:pt x="398" y="694"/>
                  </a:lnTo>
                  <a:lnTo>
                    <a:pt x="397" y="692"/>
                  </a:lnTo>
                  <a:lnTo>
                    <a:pt x="396" y="691"/>
                  </a:lnTo>
                  <a:lnTo>
                    <a:pt x="396" y="690"/>
                  </a:lnTo>
                  <a:lnTo>
                    <a:pt x="395" y="689"/>
                  </a:lnTo>
                  <a:lnTo>
                    <a:pt x="394" y="687"/>
                  </a:lnTo>
                  <a:lnTo>
                    <a:pt x="391" y="683"/>
                  </a:lnTo>
                  <a:lnTo>
                    <a:pt x="387" y="679"/>
                  </a:lnTo>
                  <a:lnTo>
                    <a:pt x="383" y="674"/>
                  </a:lnTo>
                  <a:lnTo>
                    <a:pt x="376" y="666"/>
                  </a:lnTo>
                  <a:lnTo>
                    <a:pt x="375" y="665"/>
                  </a:lnTo>
                  <a:lnTo>
                    <a:pt x="373" y="663"/>
                  </a:lnTo>
                  <a:lnTo>
                    <a:pt x="372" y="661"/>
                  </a:lnTo>
                  <a:lnTo>
                    <a:pt x="370" y="660"/>
                  </a:lnTo>
                  <a:lnTo>
                    <a:pt x="368" y="657"/>
                  </a:lnTo>
                  <a:lnTo>
                    <a:pt x="366" y="656"/>
                  </a:lnTo>
                  <a:lnTo>
                    <a:pt x="364" y="655"/>
                  </a:lnTo>
                  <a:lnTo>
                    <a:pt x="362" y="653"/>
                  </a:lnTo>
                  <a:lnTo>
                    <a:pt x="360" y="651"/>
                  </a:lnTo>
                  <a:lnTo>
                    <a:pt x="358" y="650"/>
                  </a:lnTo>
                  <a:lnTo>
                    <a:pt x="356" y="649"/>
                  </a:lnTo>
                  <a:lnTo>
                    <a:pt x="353" y="647"/>
                  </a:lnTo>
                  <a:lnTo>
                    <a:pt x="352" y="647"/>
                  </a:lnTo>
                  <a:lnTo>
                    <a:pt x="351" y="646"/>
                  </a:lnTo>
                  <a:lnTo>
                    <a:pt x="348" y="646"/>
                  </a:lnTo>
                  <a:lnTo>
                    <a:pt x="346" y="646"/>
                  </a:lnTo>
                  <a:lnTo>
                    <a:pt x="344" y="645"/>
                  </a:lnTo>
                  <a:lnTo>
                    <a:pt x="341" y="645"/>
                  </a:lnTo>
                  <a:lnTo>
                    <a:pt x="335" y="645"/>
                  </a:lnTo>
                  <a:lnTo>
                    <a:pt x="332" y="645"/>
                  </a:lnTo>
                  <a:lnTo>
                    <a:pt x="331" y="645"/>
                  </a:lnTo>
                  <a:lnTo>
                    <a:pt x="329" y="645"/>
                  </a:lnTo>
                  <a:lnTo>
                    <a:pt x="328" y="644"/>
                  </a:lnTo>
                  <a:lnTo>
                    <a:pt x="326" y="644"/>
                  </a:lnTo>
                  <a:lnTo>
                    <a:pt x="324" y="643"/>
                  </a:lnTo>
                  <a:lnTo>
                    <a:pt x="322" y="642"/>
                  </a:lnTo>
                  <a:lnTo>
                    <a:pt x="320" y="641"/>
                  </a:lnTo>
                  <a:lnTo>
                    <a:pt x="318" y="640"/>
                  </a:lnTo>
                  <a:lnTo>
                    <a:pt x="316" y="639"/>
                  </a:lnTo>
                  <a:lnTo>
                    <a:pt x="314" y="637"/>
                  </a:lnTo>
                  <a:lnTo>
                    <a:pt x="312" y="636"/>
                  </a:lnTo>
                  <a:lnTo>
                    <a:pt x="311" y="634"/>
                  </a:lnTo>
                  <a:lnTo>
                    <a:pt x="309" y="633"/>
                  </a:lnTo>
                  <a:lnTo>
                    <a:pt x="308" y="631"/>
                  </a:lnTo>
                  <a:lnTo>
                    <a:pt x="308" y="630"/>
                  </a:lnTo>
                  <a:lnTo>
                    <a:pt x="307" y="629"/>
                  </a:lnTo>
                  <a:lnTo>
                    <a:pt x="306" y="627"/>
                  </a:lnTo>
                  <a:lnTo>
                    <a:pt x="306" y="625"/>
                  </a:lnTo>
                  <a:lnTo>
                    <a:pt x="305" y="623"/>
                  </a:lnTo>
                  <a:lnTo>
                    <a:pt x="304" y="617"/>
                  </a:lnTo>
                  <a:lnTo>
                    <a:pt x="303" y="615"/>
                  </a:lnTo>
                  <a:lnTo>
                    <a:pt x="303" y="613"/>
                  </a:lnTo>
                  <a:lnTo>
                    <a:pt x="302" y="612"/>
                  </a:lnTo>
                  <a:lnTo>
                    <a:pt x="301" y="610"/>
                  </a:lnTo>
                  <a:lnTo>
                    <a:pt x="301" y="609"/>
                  </a:lnTo>
                  <a:lnTo>
                    <a:pt x="300" y="608"/>
                  </a:lnTo>
                  <a:lnTo>
                    <a:pt x="299" y="606"/>
                  </a:lnTo>
                  <a:lnTo>
                    <a:pt x="296" y="603"/>
                  </a:lnTo>
                  <a:lnTo>
                    <a:pt x="291" y="597"/>
                  </a:lnTo>
                  <a:lnTo>
                    <a:pt x="284" y="590"/>
                  </a:lnTo>
                  <a:lnTo>
                    <a:pt x="283" y="589"/>
                  </a:lnTo>
                  <a:lnTo>
                    <a:pt x="282" y="588"/>
                  </a:lnTo>
                  <a:lnTo>
                    <a:pt x="281" y="587"/>
                  </a:lnTo>
                  <a:lnTo>
                    <a:pt x="280" y="585"/>
                  </a:lnTo>
                  <a:lnTo>
                    <a:pt x="280" y="584"/>
                  </a:lnTo>
                  <a:lnTo>
                    <a:pt x="278" y="580"/>
                  </a:lnTo>
                  <a:lnTo>
                    <a:pt x="277" y="578"/>
                  </a:lnTo>
                  <a:lnTo>
                    <a:pt x="275" y="576"/>
                  </a:lnTo>
                  <a:lnTo>
                    <a:pt x="272" y="572"/>
                  </a:lnTo>
                  <a:lnTo>
                    <a:pt x="271" y="571"/>
                  </a:lnTo>
                  <a:lnTo>
                    <a:pt x="270" y="569"/>
                  </a:lnTo>
                  <a:lnTo>
                    <a:pt x="267" y="564"/>
                  </a:lnTo>
                  <a:lnTo>
                    <a:pt x="267" y="563"/>
                  </a:lnTo>
                  <a:lnTo>
                    <a:pt x="266" y="562"/>
                  </a:lnTo>
                  <a:lnTo>
                    <a:pt x="265" y="561"/>
                  </a:lnTo>
                  <a:lnTo>
                    <a:pt x="264" y="560"/>
                  </a:lnTo>
                  <a:lnTo>
                    <a:pt x="260" y="556"/>
                  </a:lnTo>
                  <a:lnTo>
                    <a:pt x="258" y="555"/>
                  </a:lnTo>
                  <a:lnTo>
                    <a:pt x="257" y="553"/>
                  </a:lnTo>
                  <a:lnTo>
                    <a:pt x="255" y="551"/>
                  </a:lnTo>
                  <a:lnTo>
                    <a:pt x="254" y="549"/>
                  </a:lnTo>
                  <a:lnTo>
                    <a:pt x="253" y="548"/>
                  </a:lnTo>
                  <a:lnTo>
                    <a:pt x="249" y="545"/>
                  </a:lnTo>
                  <a:lnTo>
                    <a:pt x="248" y="544"/>
                  </a:lnTo>
                  <a:lnTo>
                    <a:pt x="248" y="543"/>
                  </a:lnTo>
                  <a:lnTo>
                    <a:pt x="247" y="542"/>
                  </a:lnTo>
                  <a:lnTo>
                    <a:pt x="246" y="541"/>
                  </a:lnTo>
                  <a:lnTo>
                    <a:pt x="246" y="539"/>
                  </a:lnTo>
                  <a:lnTo>
                    <a:pt x="245" y="538"/>
                  </a:lnTo>
                  <a:lnTo>
                    <a:pt x="245" y="536"/>
                  </a:lnTo>
                  <a:lnTo>
                    <a:pt x="244" y="530"/>
                  </a:lnTo>
                  <a:lnTo>
                    <a:pt x="243" y="528"/>
                  </a:lnTo>
                  <a:lnTo>
                    <a:pt x="243" y="527"/>
                  </a:lnTo>
                  <a:lnTo>
                    <a:pt x="243" y="525"/>
                  </a:lnTo>
                  <a:lnTo>
                    <a:pt x="242" y="524"/>
                  </a:lnTo>
                  <a:lnTo>
                    <a:pt x="242" y="523"/>
                  </a:lnTo>
                  <a:lnTo>
                    <a:pt x="241" y="522"/>
                  </a:lnTo>
                  <a:lnTo>
                    <a:pt x="240" y="521"/>
                  </a:lnTo>
                  <a:lnTo>
                    <a:pt x="237" y="517"/>
                  </a:lnTo>
                  <a:lnTo>
                    <a:pt x="233" y="514"/>
                  </a:lnTo>
                  <a:lnTo>
                    <a:pt x="229" y="509"/>
                  </a:lnTo>
                  <a:lnTo>
                    <a:pt x="226" y="506"/>
                  </a:lnTo>
                  <a:lnTo>
                    <a:pt x="224" y="504"/>
                  </a:lnTo>
                  <a:lnTo>
                    <a:pt x="222" y="503"/>
                  </a:lnTo>
                  <a:lnTo>
                    <a:pt x="221" y="501"/>
                  </a:lnTo>
                  <a:lnTo>
                    <a:pt x="219" y="500"/>
                  </a:lnTo>
                  <a:lnTo>
                    <a:pt x="218" y="499"/>
                  </a:lnTo>
                  <a:lnTo>
                    <a:pt x="216" y="498"/>
                  </a:lnTo>
                  <a:lnTo>
                    <a:pt x="214" y="497"/>
                  </a:lnTo>
                  <a:lnTo>
                    <a:pt x="212" y="496"/>
                  </a:lnTo>
                  <a:lnTo>
                    <a:pt x="210" y="495"/>
                  </a:lnTo>
                  <a:lnTo>
                    <a:pt x="209" y="495"/>
                  </a:lnTo>
                  <a:lnTo>
                    <a:pt x="205" y="493"/>
                  </a:lnTo>
                  <a:lnTo>
                    <a:pt x="202" y="493"/>
                  </a:lnTo>
                  <a:lnTo>
                    <a:pt x="194" y="491"/>
                  </a:lnTo>
                  <a:lnTo>
                    <a:pt x="192" y="491"/>
                  </a:lnTo>
                  <a:lnTo>
                    <a:pt x="189" y="490"/>
                  </a:lnTo>
                  <a:lnTo>
                    <a:pt x="188" y="491"/>
                  </a:lnTo>
                  <a:lnTo>
                    <a:pt x="187" y="491"/>
                  </a:lnTo>
                  <a:lnTo>
                    <a:pt x="187" y="491"/>
                  </a:lnTo>
                  <a:lnTo>
                    <a:pt x="186" y="491"/>
                  </a:lnTo>
                  <a:lnTo>
                    <a:pt x="185" y="492"/>
                  </a:lnTo>
                  <a:lnTo>
                    <a:pt x="184" y="492"/>
                  </a:lnTo>
                  <a:lnTo>
                    <a:pt x="184" y="493"/>
                  </a:lnTo>
                  <a:lnTo>
                    <a:pt x="183" y="495"/>
                  </a:lnTo>
                  <a:lnTo>
                    <a:pt x="182" y="496"/>
                  </a:lnTo>
                  <a:lnTo>
                    <a:pt x="182" y="496"/>
                  </a:lnTo>
                  <a:lnTo>
                    <a:pt x="181" y="497"/>
                  </a:lnTo>
                  <a:lnTo>
                    <a:pt x="180" y="497"/>
                  </a:lnTo>
                  <a:lnTo>
                    <a:pt x="180" y="497"/>
                  </a:lnTo>
                  <a:lnTo>
                    <a:pt x="179" y="497"/>
                  </a:lnTo>
                  <a:lnTo>
                    <a:pt x="177" y="497"/>
                  </a:lnTo>
                  <a:lnTo>
                    <a:pt x="175" y="497"/>
                  </a:lnTo>
                  <a:lnTo>
                    <a:pt x="172" y="496"/>
                  </a:lnTo>
                  <a:lnTo>
                    <a:pt x="168" y="495"/>
                  </a:lnTo>
                  <a:lnTo>
                    <a:pt x="167" y="495"/>
                  </a:lnTo>
                  <a:lnTo>
                    <a:pt x="165" y="494"/>
                  </a:lnTo>
                  <a:lnTo>
                    <a:pt x="160" y="494"/>
                  </a:lnTo>
                  <a:lnTo>
                    <a:pt x="157" y="494"/>
                  </a:lnTo>
                  <a:lnTo>
                    <a:pt x="155" y="493"/>
                  </a:lnTo>
                  <a:lnTo>
                    <a:pt x="153" y="493"/>
                  </a:lnTo>
                  <a:lnTo>
                    <a:pt x="151" y="492"/>
                  </a:lnTo>
                  <a:lnTo>
                    <a:pt x="149" y="492"/>
                  </a:lnTo>
                  <a:lnTo>
                    <a:pt x="147" y="491"/>
                  </a:lnTo>
                  <a:lnTo>
                    <a:pt x="145" y="490"/>
                  </a:lnTo>
                  <a:lnTo>
                    <a:pt x="144" y="489"/>
                  </a:lnTo>
                  <a:lnTo>
                    <a:pt x="143" y="489"/>
                  </a:lnTo>
                  <a:lnTo>
                    <a:pt x="142" y="488"/>
                  </a:lnTo>
                  <a:lnTo>
                    <a:pt x="141" y="487"/>
                  </a:lnTo>
                  <a:lnTo>
                    <a:pt x="140" y="485"/>
                  </a:lnTo>
                  <a:lnTo>
                    <a:pt x="140" y="485"/>
                  </a:lnTo>
                  <a:lnTo>
                    <a:pt x="137" y="481"/>
                  </a:lnTo>
                  <a:lnTo>
                    <a:pt x="135" y="476"/>
                  </a:lnTo>
                  <a:lnTo>
                    <a:pt x="133" y="473"/>
                  </a:lnTo>
                  <a:lnTo>
                    <a:pt x="133" y="471"/>
                  </a:lnTo>
                  <a:lnTo>
                    <a:pt x="132" y="470"/>
                  </a:lnTo>
                  <a:lnTo>
                    <a:pt x="131" y="465"/>
                  </a:lnTo>
                  <a:lnTo>
                    <a:pt x="130" y="463"/>
                  </a:lnTo>
                  <a:lnTo>
                    <a:pt x="129" y="461"/>
                  </a:lnTo>
                  <a:lnTo>
                    <a:pt x="128" y="460"/>
                  </a:lnTo>
                  <a:lnTo>
                    <a:pt x="127" y="458"/>
                  </a:lnTo>
                  <a:lnTo>
                    <a:pt x="126" y="456"/>
                  </a:lnTo>
                  <a:lnTo>
                    <a:pt x="125" y="455"/>
                  </a:lnTo>
                  <a:lnTo>
                    <a:pt x="124" y="453"/>
                  </a:lnTo>
                  <a:lnTo>
                    <a:pt x="121" y="450"/>
                  </a:lnTo>
                  <a:lnTo>
                    <a:pt x="119" y="448"/>
                  </a:lnTo>
                  <a:lnTo>
                    <a:pt x="112" y="442"/>
                  </a:lnTo>
                  <a:lnTo>
                    <a:pt x="110" y="441"/>
                  </a:lnTo>
                  <a:lnTo>
                    <a:pt x="108" y="440"/>
                  </a:lnTo>
                  <a:lnTo>
                    <a:pt x="106" y="439"/>
                  </a:lnTo>
                  <a:lnTo>
                    <a:pt x="104" y="438"/>
                  </a:lnTo>
                  <a:lnTo>
                    <a:pt x="99" y="435"/>
                  </a:lnTo>
                  <a:lnTo>
                    <a:pt x="97" y="435"/>
                  </a:lnTo>
                  <a:lnTo>
                    <a:pt x="96" y="434"/>
                  </a:lnTo>
                  <a:lnTo>
                    <a:pt x="94" y="433"/>
                  </a:lnTo>
                  <a:lnTo>
                    <a:pt x="93" y="431"/>
                  </a:lnTo>
                  <a:lnTo>
                    <a:pt x="92" y="430"/>
                  </a:lnTo>
                  <a:lnTo>
                    <a:pt x="91" y="429"/>
                  </a:lnTo>
                  <a:lnTo>
                    <a:pt x="90" y="429"/>
                  </a:lnTo>
                  <a:lnTo>
                    <a:pt x="90" y="428"/>
                  </a:lnTo>
                  <a:lnTo>
                    <a:pt x="89" y="427"/>
                  </a:lnTo>
                  <a:lnTo>
                    <a:pt x="89" y="426"/>
                  </a:lnTo>
                  <a:lnTo>
                    <a:pt x="89" y="425"/>
                  </a:lnTo>
                  <a:lnTo>
                    <a:pt x="88" y="422"/>
                  </a:lnTo>
                  <a:lnTo>
                    <a:pt x="87" y="418"/>
                  </a:lnTo>
                  <a:lnTo>
                    <a:pt x="86" y="415"/>
                  </a:lnTo>
                  <a:lnTo>
                    <a:pt x="85" y="411"/>
                  </a:lnTo>
                  <a:lnTo>
                    <a:pt x="83" y="406"/>
                  </a:lnTo>
                  <a:lnTo>
                    <a:pt x="82" y="405"/>
                  </a:lnTo>
                  <a:lnTo>
                    <a:pt x="82" y="403"/>
                  </a:lnTo>
                  <a:lnTo>
                    <a:pt x="82" y="402"/>
                  </a:lnTo>
                  <a:lnTo>
                    <a:pt x="82" y="400"/>
                  </a:lnTo>
                  <a:lnTo>
                    <a:pt x="82" y="399"/>
                  </a:lnTo>
                  <a:lnTo>
                    <a:pt x="83" y="396"/>
                  </a:lnTo>
                  <a:lnTo>
                    <a:pt x="83" y="393"/>
                  </a:lnTo>
                  <a:lnTo>
                    <a:pt x="83" y="391"/>
                  </a:lnTo>
                  <a:lnTo>
                    <a:pt x="83" y="387"/>
                  </a:lnTo>
                  <a:lnTo>
                    <a:pt x="83" y="382"/>
                  </a:lnTo>
                  <a:lnTo>
                    <a:pt x="83" y="380"/>
                  </a:lnTo>
                  <a:lnTo>
                    <a:pt x="83" y="378"/>
                  </a:lnTo>
                  <a:lnTo>
                    <a:pt x="83" y="376"/>
                  </a:lnTo>
                  <a:lnTo>
                    <a:pt x="82" y="374"/>
                  </a:lnTo>
                  <a:lnTo>
                    <a:pt x="82" y="373"/>
                  </a:lnTo>
                  <a:lnTo>
                    <a:pt x="81" y="372"/>
                  </a:lnTo>
                  <a:lnTo>
                    <a:pt x="80" y="371"/>
                  </a:lnTo>
                  <a:lnTo>
                    <a:pt x="79" y="370"/>
                  </a:lnTo>
                  <a:lnTo>
                    <a:pt x="78" y="369"/>
                  </a:lnTo>
                  <a:lnTo>
                    <a:pt x="75" y="368"/>
                  </a:lnTo>
                  <a:lnTo>
                    <a:pt x="73" y="367"/>
                  </a:lnTo>
                  <a:lnTo>
                    <a:pt x="70" y="366"/>
                  </a:lnTo>
                  <a:lnTo>
                    <a:pt x="69" y="365"/>
                  </a:lnTo>
                  <a:lnTo>
                    <a:pt x="68" y="365"/>
                  </a:lnTo>
                  <a:lnTo>
                    <a:pt x="66" y="364"/>
                  </a:lnTo>
                  <a:lnTo>
                    <a:pt x="65" y="363"/>
                  </a:lnTo>
                  <a:lnTo>
                    <a:pt x="65" y="362"/>
                  </a:lnTo>
                  <a:lnTo>
                    <a:pt x="64" y="361"/>
                  </a:lnTo>
                  <a:lnTo>
                    <a:pt x="63" y="359"/>
                  </a:lnTo>
                  <a:lnTo>
                    <a:pt x="61" y="356"/>
                  </a:lnTo>
                  <a:lnTo>
                    <a:pt x="60" y="354"/>
                  </a:lnTo>
                  <a:lnTo>
                    <a:pt x="59" y="352"/>
                  </a:lnTo>
                  <a:lnTo>
                    <a:pt x="58" y="350"/>
                  </a:lnTo>
                  <a:lnTo>
                    <a:pt x="57" y="348"/>
                  </a:lnTo>
                  <a:lnTo>
                    <a:pt x="57" y="346"/>
                  </a:lnTo>
                  <a:lnTo>
                    <a:pt x="56" y="344"/>
                  </a:lnTo>
                  <a:lnTo>
                    <a:pt x="56" y="342"/>
                  </a:lnTo>
                  <a:lnTo>
                    <a:pt x="55" y="340"/>
                  </a:lnTo>
                  <a:lnTo>
                    <a:pt x="55" y="332"/>
                  </a:lnTo>
                  <a:lnTo>
                    <a:pt x="54" y="330"/>
                  </a:lnTo>
                  <a:lnTo>
                    <a:pt x="54" y="328"/>
                  </a:lnTo>
                  <a:lnTo>
                    <a:pt x="53" y="326"/>
                  </a:lnTo>
                  <a:lnTo>
                    <a:pt x="51" y="319"/>
                  </a:lnTo>
                  <a:lnTo>
                    <a:pt x="51" y="317"/>
                  </a:lnTo>
                  <a:lnTo>
                    <a:pt x="50" y="315"/>
                  </a:lnTo>
                  <a:lnTo>
                    <a:pt x="49" y="313"/>
                  </a:lnTo>
                  <a:lnTo>
                    <a:pt x="48" y="312"/>
                  </a:lnTo>
                  <a:lnTo>
                    <a:pt x="47" y="310"/>
                  </a:lnTo>
                  <a:lnTo>
                    <a:pt x="46" y="310"/>
                  </a:lnTo>
                  <a:lnTo>
                    <a:pt x="45" y="309"/>
                  </a:lnTo>
                  <a:lnTo>
                    <a:pt x="45" y="308"/>
                  </a:lnTo>
                  <a:lnTo>
                    <a:pt x="41" y="307"/>
                  </a:lnTo>
                  <a:lnTo>
                    <a:pt x="41" y="306"/>
                  </a:lnTo>
                  <a:lnTo>
                    <a:pt x="40" y="306"/>
                  </a:lnTo>
                  <a:lnTo>
                    <a:pt x="39" y="305"/>
                  </a:lnTo>
                  <a:lnTo>
                    <a:pt x="39" y="304"/>
                  </a:lnTo>
                  <a:lnTo>
                    <a:pt x="37" y="302"/>
                  </a:lnTo>
                  <a:lnTo>
                    <a:pt x="36" y="301"/>
                  </a:lnTo>
                  <a:lnTo>
                    <a:pt x="36" y="300"/>
                  </a:lnTo>
                  <a:lnTo>
                    <a:pt x="36" y="298"/>
                  </a:lnTo>
                  <a:lnTo>
                    <a:pt x="36" y="295"/>
                  </a:lnTo>
                  <a:lnTo>
                    <a:pt x="35" y="294"/>
                  </a:lnTo>
                  <a:lnTo>
                    <a:pt x="35" y="292"/>
                  </a:lnTo>
                  <a:lnTo>
                    <a:pt x="35" y="291"/>
                  </a:lnTo>
                  <a:lnTo>
                    <a:pt x="35" y="290"/>
                  </a:lnTo>
                  <a:lnTo>
                    <a:pt x="35" y="288"/>
                  </a:lnTo>
                  <a:lnTo>
                    <a:pt x="36" y="285"/>
                  </a:lnTo>
                  <a:lnTo>
                    <a:pt x="36" y="282"/>
                  </a:lnTo>
                  <a:lnTo>
                    <a:pt x="37" y="278"/>
                  </a:lnTo>
                  <a:lnTo>
                    <a:pt x="37" y="277"/>
                  </a:lnTo>
                  <a:lnTo>
                    <a:pt x="37" y="276"/>
                  </a:lnTo>
                  <a:lnTo>
                    <a:pt x="37" y="274"/>
                  </a:lnTo>
                  <a:lnTo>
                    <a:pt x="37" y="272"/>
                  </a:lnTo>
                  <a:lnTo>
                    <a:pt x="36" y="271"/>
                  </a:lnTo>
                  <a:lnTo>
                    <a:pt x="35" y="269"/>
                  </a:lnTo>
                  <a:lnTo>
                    <a:pt x="35" y="268"/>
                  </a:lnTo>
                  <a:lnTo>
                    <a:pt x="34" y="267"/>
                  </a:lnTo>
                  <a:lnTo>
                    <a:pt x="33" y="266"/>
                  </a:lnTo>
                  <a:lnTo>
                    <a:pt x="32" y="265"/>
                  </a:lnTo>
                  <a:lnTo>
                    <a:pt x="31" y="265"/>
                  </a:lnTo>
                  <a:lnTo>
                    <a:pt x="30" y="264"/>
                  </a:lnTo>
                  <a:lnTo>
                    <a:pt x="25" y="262"/>
                  </a:lnTo>
                  <a:lnTo>
                    <a:pt x="23" y="261"/>
                  </a:lnTo>
                  <a:lnTo>
                    <a:pt x="22" y="261"/>
                  </a:lnTo>
                  <a:lnTo>
                    <a:pt x="18" y="258"/>
                  </a:lnTo>
                  <a:lnTo>
                    <a:pt x="11" y="254"/>
                  </a:lnTo>
                  <a:lnTo>
                    <a:pt x="8" y="252"/>
                  </a:lnTo>
                  <a:lnTo>
                    <a:pt x="7" y="252"/>
                  </a:lnTo>
                  <a:lnTo>
                    <a:pt x="5" y="251"/>
                  </a:lnTo>
                  <a:lnTo>
                    <a:pt x="4" y="250"/>
                  </a:lnTo>
                  <a:lnTo>
                    <a:pt x="3" y="249"/>
                  </a:lnTo>
                  <a:lnTo>
                    <a:pt x="2" y="248"/>
                  </a:lnTo>
                  <a:lnTo>
                    <a:pt x="1" y="247"/>
                  </a:lnTo>
                  <a:lnTo>
                    <a:pt x="0" y="245"/>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28" name="Freeform 234">
              <a:extLst>
                <a:ext uri="{FF2B5EF4-FFF2-40B4-BE49-F238E27FC236}">
                  <a16:creationId xmlns:a16="http://schemas.microsoft.com/office/drawing/2014/main" id="{8CD2DDC9-D05A-4360-9B54-94CDBFEBD6EB}"/>
                </a:ext>
              </a:extLst>
            </p:cNvPr>
            <p:cNvSpPr>
              <a:spLocks/>
            </p:cNvSpPr>
            <p:nvPr/>
          </p:nvSpPr>
          <p:spPr bwMode="auto">
            <a:xfrm>
              <a:off x="2854" y="2216"/>
              <a:ext cx="395" cy="245"/>
            </a:xfrm>
            <a:custGeom>
              <a:avLst/>
              <a:gdLst>
                <a:gd name="T0" fmla="*/ 3 w 395"/>
                <a:gd name="T1" fmla="*/ 231 h 245"/>
                <a:gd name="T2" fmla="*/ 0 w 395"/>
                <a:gd name="T3" fmla="*/ 221 h 245"/>
                <a:gd name="T4" fmla="*/ 2 w 395"/>
                <a:gd name="T5" fmla="*/ 214 h 245"/>
                <a:gd name="T6" fmla="*/ 8 w 395"/>
                <a:gd name="T7" fmla="*/ 208 h 245"/>
                <a:gd name="T8" fmla="*/ 23 w 395"/>
                <a:gd name="T9" fmla="*/ 199 h 245"/>
                <a:gd name="T10" fmla="*/ 27 w 395"/>
                <a:gd name="T11" fmla="*/ 194 h 245"/>
                <a:gd name="T12" fmla="*/ 32 w 395"/>
                <a:gd name="T13" fmla="*/ 171 h 245"/>
                <a:gd name="T14" fmla="*/ 36 w 395"/>
                <a:gd name="T15" fmla="*/ 164 h 245"/>
                <a:gd name="T16" fmla="*/ 43 w 395"/>
                <a:gd name="T17" fmla="*/ 154 h 245"/>
                <a:gd name="T18" fmla="*/ 52 w 395"/>
                <a:gd name="T19" fmla="*/ 139 h 245"/>
                <a:gd name="T20" fmla="*/ 62 w 395"/>
                <a:gd name="T21" fmla="*/ 124 h 245"/>
                <a:gd name="T22" fmla="*/ 73 w 395"/>
                <a:gd name="T23" fmla="*/ 123 h 245"/>
                <a:gd name="T24" fmla="*/ 84 w 395"/>
                <a:gd name="T25" fmla="*/ 125 h 245"/>
                <a:gd name="T26" fmla="*/ 91 w 395"/>
                <a:gd name="T27" fmla="*/ 121 h 245"/>
                <a:gd name="T28" fmla="*/ 99 w 395"/>
                <a:gd name="T29" fmla="*/ 117 h 245"/>
                <a:gd name="T30" fmla="*/ 107 w 395"/>
                <a:gd name="T31" fmla="*/ 118 h 245"/>
                <a:gd name="T32" fmla="*/ 113 w 395"/>
                <a:gd name="T33" fmla="*/ 123 h 245"/>
                <a:gd name="T34" fmla="*/ 117 w 395"/>
                <a:gd name="T35" fmla="*/ 127 h 245"/>
                <a:gd name="T36" fmla="*/ 119 w 395"/>
                <a:gd name="T37" fmla="*/ 127 h 245"/>
                <a:gd name="T38" fmla="*/ 122 w 395"/>
                <a:gd name="T39" fmla="*/ 121 h 245"/>
                <a:gd name="T40" fmla="*/ 129 w 395"/>
                <a:gd name="T41" fmla="*/ 117 h 245"/>
                <a:gd name="T42" fmla="*/ 133 w 395"/>
                <a:gd name="T43" fmla="*/ 112 h 245"/>
                <a:gd name="T44" fmla="*/ 142 w 395"/>
                <a:gd name="T45" fmla="*/ 109 h 245"/>
                <a:gd name="T46" fmla="*/ 155 w 395"/>
                <a:gd name="T47" fmla="*/ 106 h 245"/>
                <a:gd name="T48" fmla="*/ 166 w 395"/>
                <a:gd name="T49" fmla="*/ 103 h 245"/>
                <a:gd name="T50" fmla="*/ 173 w 395"/>
                <a:gd name="T51" fmla="*/ 103 h 245"/>
                <a:gd name="T52" fmla="*/ 186 w 395"/>
                <a:gd name="T53" fmla="*/ 107 h 245"/>
                <a:gd name="T54" fmla="*/ 196 w 395"/>
                <a:gd name="T55" fmla="*/ 110 h 245"/>
                <a:gd name="T56" fmla="*/ 206 w 395"/>
                <a:gd name="T57" fmla="*/ 110 h 245"/>
                <a:gd name="T58" fmla="*/ 213 w 395"/>
                <a:gd name="T59" fmla="*/ 110 h 245"/>
                <a:gd name="T60" fmla="*/ 222 w 395"/>
                <a:gd name="T61" fmla="*/ 113 h 245"/>
                <a:gd name="T62" fmla="*/ 230 w 395"/>
                <a:gd name="T63" fmla="*/ 110 h 245"/>
                <a:gd name="T64" fmla="*/ 238 w 395"/>
                <a:gd name="T65" fmla="*/ 103 h 245"/>
                <a:gd name="T66" fmla="*/ 241 w 395"/>
                <a:gd name="T67" fmla="*/ 92 h 245"/>
                <a:gd name="T68" fmla="*/ 241 w 395"/>
                <a:gd name="T69" fmla="*/ 84 h 245"/>
                <a:gd name="T70" fmla="*/ 245 w 395"/>
                <a:gd name="T71" fmla="*/ 80 h 245"/>
                <a:gd name="T72" fmla="*/ 257 w 395"/>
                <a:gd name="T73" fmla="*/ 74 h 245"/>
                <a:gd name="T74" fmla="*/ 271 w 395"/>
                <a:gd name="T75" fmla="*/ 66 h 245"/>
                <a:gd name="T76" fmla="*/ 283 w 395"/>
                <a:gd name="T77" fmla="*/ 58 h 245"/>
                <a:gd name="T78" fmla="*/ 293 w 395"/>
                <a:gd name="T79" fmla="*/ 48 h 245"/>
                <a:gd name="T80" fmla="*/ 298 w 395"/>
                <a:gd name="T81" fmla="*/ 46 h 245"/>
                <a:gd name="T82" fmla="*/ 308 w 395"/>
                <a:gd name="T83" fmla="*/ 48 h 245"/>
                <a:gd name="T84" fmla="*/ 323 w 395"/>
                <a:gd name="T85" fmla="*/ 51 h 245"/>
                <a:gd name="T86" fmla="*/ 330 w 395"/>
                <a:gd name="T87" fmla="*/ 55 h 245"/>
                <a:gd name="T88" fmla="*/ 341 w 395"/>
                <a:gd name="T89" fmla="*/ 63 h 245"/>
                <a:gd name="T90" fmla="*/ 347 w 395"/>
                <a:gd name="T91" fmla="*/ 66 h 245"/>
                <a:gd name="T92" fmla="*/ 351 w 395"/>
                <a:gd name="T93" fmla="*/ 65 h 245"/>
                <a:gd name="T94" fmla="*/ 354 w 395"/>
                <a:gd name="T95" fmla="*/ 60 h 245"/>
                <a:gd name="T96" fmla="*/ 357 w 395"/>
                <a:gd name="T97" fmla="*/ 44 h 245"/>
                <a:gd name="T98" fmla="*/ 357 w 395"/>
                <a:gd name="T99" fmla="*/ 38 h 245"/>
                <a:gd name="T100" fmla="*/ 361 w 395"/>
                <a:gd name="T101" fmla="*/ 35 h 245"/>
                <a:gd name="T102" fmla="*/ 372 w 395"/>
                <a:gd name="T103" fmla="*/ 31 h 245"/>
                <a:gd name="T104" fmla="*/ 379 w 395"/>
                <a:gd name="T105" fmla="*/ 27 h 245"/>
                <a:gd name="T106" fmla="*/ 381 w 395"/>
                <a:gd name="T107" fmla="*/ 22 h 245"/>
                <a:gd name="T108" fmla="*/ 380 w 395"/>
                <a:gd name="T109" fmla="*/ 19 h 245"/>
                <a:gd name="T110" fmla="*/ 378 w 395"/>
                <a:gd name="T111" fmla="*/ 14 h 245"/>
                <a:gd name="T112" fmla="*/ 380 w 395"/>
                <a:gd name="T113" fmla="*/ 6 h 245"/>
                <a:gd name="T114" fmla="*/ 384 w 395"/>
                <a:gd name="T115" fmla="*/ 3 h 245"/>
                <a:gd name="T116" fmla="*/ 387 w 395"/>
                <a:gd name="T117" fmla="*/ 2 h 245"/>
                <a:gd name="T118" fmla="*/ 393 w 395"/>
                <a:gd name="T119" fmla="*/ 1 h 245"/>
                <a:gd name="T120" fmla="*/ 395 w 395"/>
                <a:gd name="T12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5" h="245">
                  <a:moveTo>
                    <a:pt x="12" y="245"/>
                  </a:moveTo>
                  <a:lnTo>
                    <a:pt x="11" y="244"/>
                  </a:lnTo>
                  <a:lnTo>
                    <a:pt x="9" y="241"/>
                  </a:lnTo>
                  <a:lnTo>
                    <a:pt x="6" y="236"/>
                  </a:lnTo>
                  <a:lnTo>
                    <a:pt x="3" y="231"/>
                  </a:lnTo>
                  <a:lnTo>
                    <a:pt x="2" y="229"/>
                  </a:lnTo>
                  <a:lnTo>
                    <a:pt x="1" y="227"/>
                  </a:lnTo>
                  <a:lnTo>
                    <a:pt x="1" y="225"/>
                  </a:lnTo>
                  <a:lnTo>
                    <a:pt x="0" y="223"/>
                  </a:lnTo>
                  <a:lnTo>
                    <a:pt x="0" y="221"/>
                  </a:lnTo>
                  <a:lnTo>
                    <a:pt x="0" y="219"/>
                  </a:lnTo>
                  <a:lnTo>
                    <a:pt x="0" y="218"/>
                  </a:lnTo>
                  <a:lnTo>
                    <a:pt x="1" y="217"/>
                  </a:lnTo>
                  <a:lnTo>
                    <a:pt x="1" y="215"/>
                  </a:lnTo>
                  <a:lnTo>
                    <a:pt x="2" y="214"/>
                  </a:lnTo>
                  <a:lnTo>
                    <a:pt x="3" y="213"/>
                  </a:lnTo>
                  <a:lnTo>
                    <a:pt x="4" y="212"/>
                  </a:lnTo>
                  <a:lnTo>
                    <a:pt x="4" y="211"/>
                  </a:lnTo>
                  <a:lnTo>
                    <a:pt x="6" y="210"/>
                  </a:lnTo>
                  <a:lnTo>
                    <a:pt x="8" y="208"/>
                  </a:lnTo>
                  <a:lnTo>
                    <a:pt x="11" y="206"/>
                  </a:lnTo>
                  <a:lnTo>
                    <a:pt x="19" y="202"/>
                  </a:lnTo>
                  <a:lnTo>
                    <a:pt x="20" y="201"/>
                  </a:lnTo>
                  <a:lnTo>
                    <a:pt x="22" y="200"/>
                  </a:lnTo>
                  <a:lnTo>
                    <a:pt x="23" y="199"/>
                  </a:lnTo>
                  <a:lnTo>
                    <a:pt x="24" y="198"/>
                  </a:lnTo>
                  <a:lnTo>
                    <a:pt x="25" y="197"/>
                  </a:lnTo>
                  <a:lnTo>
                    <a:pt x="26" y="196"/>
                  </a:lnTo>
                  <a:lnTo>
                    <a:pt x="26" y="195"/>
                  </a:lnTo>
                  <a:lnTo>
                    <a:pt x="27" y="194"/>
                  </a:lnTo>
                  <a:lnTo>
                    <a:pt x="27" y="192"/>
                  </a:lnTo>
                  <a:lnTo>
                    <a:pt x="28" y="188"/>
                  </a:lnTo>
                  <a:lnTo>
                    <a:pt x="28" y="183"/>
                  </a:lnTo>
                  <a:lnTo>
                    <a:pt x="29" y="180"/>
                  </a:lnTo>
                  <a:lnTo>
                    <a:pt x="32" y="171"/>
                  </a:lnTo>
                  <a:lnTo>
                    <a:pt x="32" y="169"/>
                  </a:lnTo>
                  <a:lnTo>
                    <a:pt x="33" y="168"/>
                  </a:lnTo>
                  <a:lnTo>
                    <a:pt x="34" y="166"/>
                  </a:lnTo>
                  <a:lnTo>
                    <a:pt x="35" y="165"/>
                  </a:lnTo>
                  <a:lnTo>
                    <a:pt x="36" y="164"/>
                  </a:lnTo>
                  <a:lnTo>
                    <a:pt x="38" y="162"/>
                  </a:lnTo>
                  <a:lnTo>
                    <a:pt x="39" y="161"/>
                  </a:lnTo>
                  <a:lnTo>
                    <a:pt x="40" y="160"/>
                  </a:lnTo>
                  <a:lnTo>
                    <a:pt x="41" y="158"/>
                  </a:lnTo>
                  <a:lnTo>
                    <a:pt x="43" y="154"/>
                  </a:lnTo>
                  <a:lnTo>
                    <a:pt x="44" y="153"/>
                  </a:lnTo>
                  <a:lnTo>
                    <a:pt x="46" y="149"/>
                  </a:lnTo>
                  <a:lnTo>
                    <a:pt x="47" y="147"/>
                  </a:lnTo>
                  <a:lnTo>
                    <a:pt x="48" y="145"/>
                  </a:lnTo>
                  <a:lnTo>
                    <a:pt x="52" y="139"/>
                  </a:lnTo>
                  <a:lnTo>
                    <a:pt x="54" y="135"/>
                  </a:lnTo>
                  <a:lnTo>
                    <a:pt x="55" y="134"/>
                  </a:lnTo>
                  <a:lnTo>
                    <a:pt x="57" y="131"/>
                  </a:lnTo>
                  <a:lnTo>
                    <a:pt x="58" y="129"/>
                  </a:lnTo>
                  <a:lnTo>
                    <a:pt x="62" y="124"/>
                  </a:lnTo>
                  <a:lnTo>
                    <a:pt x="63" y="123"/>
                  </a:lnTo>
                  <a:lnTo>
                    <a:pt x="64" y="121"/>
                  </a:lnTo>
                  <a:lnTo>
                    <a:pt x="64" y="121"/>
                  </a:lnTo>
                  <a:lnTo>
                    <a:pt x="67" y="121"/>
                  </a:lnTo>
                  <a:lnTo>
                    <a:pt x="73" y="123"/>
                  </a:lnTo>
                  <a:lnTo>
                    <a:pt x="79" y="125"/>
                  </a:lnTo>
                  <a:lnTo>
                    <a:pt x="81" y="125"/>
                  </a:lnTo>
                  <a:lnTo>
                    <a:pt x="82" y="125"/>
                  </a:lnTo>
                  <a:lnTo>
                    <a:pt x="83" y="125"/>
                  </a:lnTo>
                  <a:lnTo>
                    <a:pt x="84" y="125"/>
                  </a:lnTo>
                  <a:lnTo>
                    <a:pt x="85" y="125"/>
                  </a:lnTo>
                  <a:lnTo>
                    <a:pt x="86" y="124"/>
                  </a:lnTo>
                  <a:lnTo>
                    <a:pt x="88" y="124"/>
                  </a:lnTo>
                  <a:lnTo>
                    <a:pt x="89" y="123"/>
                  </a:lnTo>
                  <a:lnTo>
                    <a:pt x="91" y="121"/>
                  </a:lnTo>
                  <a:lnTo>
                    <a:pt x="92" y="120"/>
                  </a:lnTo>
                  <a:lnTo>
                    <a:pt x="94" y="119"/>
                  </a:lnTo>
                  <a:lnTo>
                    <a:pt x="96" y="118"/>
                  </a:lnTo>
                  <a:lnTo>
                    <a:pt x="98" y="118"/>
                  </a:lnTo>
                  <a:lnTo>
                    <a:pt x="99" y="117"/>
                  </a:lnTo>
                  <a:lnTo>
                    <a:pt x="101" y="117"/>
                  </a:lnTo>
                  <a:lnTo>
                    <a:pt x="103" y="117"/>
                  </a:lnTo>
                  <a:lnTo>
                    <a:pt x="104" y="117"/>
                  </a:lnTo>
                  <a:lnTo>
                    <a:pt x="105" y="118"/>
                  </a:lnTo>
                  <a:lnTo>
                    <a:pt x="107" y="118"/>
                  </a:lnTo>
                  <a:lnTo>
                    <a:pt x="108" y="119"/>
                  </a:lnTo>
                  <a:lnTo>
                    <a:pt x="110" y="120"/>
                  </a:lnTo>
                  <a:lnTo>
                    <a:pt x="111" y="121"/>
                  </a:lnTo>
                  <a:lnTo>
                    <a:pt x="112" y="122"/>
                  </a:lnTo>
                  <a:lnTo>
                    <a:pt x="113" y="123"/>
                  </a:lnTo>
                  <a:lnTo>
                    <a:pt x="115" y="126"/>
                  </a:lnTo>
                  <a:lnTo>
                    <a:pt x="116" y="127"/>
                  </a:lnTo>
                  <a:lnTo>
                    <a:pt x="116" y="127"/>
                  </a:lnTo>
                  <a:lnTo>
                    <a:pt x="117" y="127"/>
                  </a:lnTo>
                  <a:lnTo>
                    <a:pt x="117" y="127"/>
                  </a:lnTo>
                  <a:lnTo>
                    <a:pt x="118" y="127"/>
                  </a:lnTo>
                  <a:lnTo>
                    <a:pt x="118" y="127"/>
                  </a:lnTo>
                  <a:lnTo>
                    <a:pt x="118" y="127"/>
                  </a:lnTo>
                  <a:lnTo>
                    <a:pt x="119" y="127"/>
                  </a:lnTo>
                  <a:lnTo>
                    <a:pt x="119" y="127"/>
                  </a:lnTo>
                  <a:lnTo>
                    <a:pt x="119" y="126"/>
                  </a:lnTo>
                  <a:lnTo>
                    <a:pt x="120" y="124"/>
                  </a:lnTo>
                  <a:lnTo>
                    <a:pt x="120" y="123"/>
                  </a:lnTo>
                  <a:lnTo>
                    <a:pt x="121" y="122"/>
                  </a:lnTo>
                  <a:lnTo>
                    <a:pt x="122" y="121"/>
                  </a:lnTo>
                  <a:lnTo>
                    <a:pt x="123" y="121"/>
                  </a:lnTo>
                  <a:lnTo>
                    <a:pt x="124" y="120"/>
                  </a:lnTo>
                  <a:lnTo>
                    <a:pt x="125" y="119"/>
                  </a:lnTo>
                  <a:lnTo>
                    <a:pt x="128" y="117"/>
                  </a:lnTo>
                  <a:lnTo>
                    <a:pt x="129" y="117"/>
                  </a:lnTo>
                  <a:lnTo>
                    <a:pt x="130" y="116"/>
                  </a:lnTo>
                  <a:lnTo>
                    <a:pt x="131" y="115"/>
                  </a:lnTo>
                  <a:lnTo>
                    <a:pt x="132" y="113"/>
                  </a:lnTo>
                  <a:lnTo>
                    <a:pt x="133" y="113"/>
                  </a:lnTo>
                  <a:lnTo>
                    <a:pt x="133" y="112"/>
                  </a:lnTo>
                  <a:lnTo>
                    <a:pt x="134" y="112"/>
                  </a:lnTo>
                  <a:lnTo>
                    <a:pt x="136" y="111"/>
                  </a:lnTo>
                  <a:lnTo>
                    <a:pt x="139" y="110"/>
                  </a:lnTo>
                  <a:lnTo>
                    <a:pt x="141" y="110"/>
                  </a:lnTo>
                  <a:lnTo>
                    <a:pt x="142" y="109"/>
                  </a:lnTo>
                  <a:lnTo>
                    <a:pt x="146" y="108"/>
                  </a:lnTo>
                  <a:lnTo>
                    <a:pt x="147" y="107"/>
                  </a:lnTo>
                  <a:lnTo>
                    <a:pt x="149" y="107"/>
                  </a:lnTo>
                  <a:lnTo>
                    <a:pt x="154" y="106"/>
                  </a:lnTo>
                  <a:lnTo>
                    <a:pt x="155" y="106"/>
                  </a:lnTo>
                  <a:lnTo>
                    <a:pt x="158" y="106"/>
                  </a:lnTo>
                  <a:lnTo>
                    <a:pt x="159" y="106"/>
                  </a:lnTo>
                  <a:lnTo>
                    <a:pt x="161" y="105"/>
                  </a:lnTo>
                  <a:lnTo>
                    <a:pt x="165" y="104"/>
                  </a:lnTo>
                  <a:lnTo>
                    <a:pt x="166" y="103"/>
                  </a:lnTo>
                  <a:lnTo>
                    <a:pt x="167" y="103"/>
                  </a:lnTo>
                  <a:lnTo>
                    <a:pt x="168" y="103"/>
                  </a:lnTo>
                  <a:lnTo>
                    <a:pt x="170" y="103"/>
                  </a:lnTo>
                  <a:lnTo>
                    <a:pt x="171" y="103"/>
                  </a:lnTo>
                  <a:lnTo>
                    <a:pt x="173" y="103"/>
                  </a:lnTo>
                  <a:lnTo>
                    <a:pt x="174" y="104"/>
                  </a:lnTo>
                  <a:lnTo>
                    <a:pt x="176" y="104"/>
                  </a:lnTo>
                  <a:lnTo>
                    <a:pt x="178" y="105"/>
                  </a:lnTo>
                  <a:lnTo>
                    <a:pt x="180" y="106"/>
                  </a:lnTo>
                  <a:lnTo>
                    <a:pt x="186" y="107"/>
                  </a:lnTo>
                  <a:lnTo>
                    <a:pt x="188" y="108"/>
                  </a:lnTo>
                  <a:lnTo>
                    <a:pt x="192" y="110"/>
                  </a:lnTo>
                  <a:lnTo>
                    <a:pt x="193" y="110"/>
                  </a:lnTo>
                  <a:lnTo>
                    <a:pt x="195" y="110"/>
                  </a:lnTo>
                  <a:lnTo>
                    <a:pt x="196" y="110"/>
                  </a:lnTo>
                  <a:lnTo>
                    <a:pt x="197" y="110"/>
                  </a:lnTo>
                  <a:lnTo>
                    <a:pt x="200" y="110"/>
                  </a:lnTo>
                  <a:lnTo>
                    <a:pt x="201" y="110"/>
                  </a:lnTo>
                  <a:lnTo>
                    <a:pt x="203" y="110"/>
                  </a:lnTo>
                  <a:lnTo>
                    <a:pt x="206" y="110"/>
                  </a:lnTo>
                  <a:lnTo>
                    <a:pt x="208" y="110"/>
                  </a:lnTo>
                  <a:lnTo>
                    <a:pt x="209" y="109"/>
                  </a:lnTo>
                  <a:lnTo>
                    <a:pt x="210" y="109"/>
                  </a:lnTo>
                  <a:lnTo>
                    <a:pt x="212" y="110"/>
                  </a:lnTo>
                  <a:lnTo>
                    <a:pt x="213" y="110"/>
                  </a:lnTo>
                  <a:lnTo>
                    <a:pt x="215" y="110"/>
                  </a:lnTo>
                  <a:lnTo>
                    <a:pt x="219" y="112"/>
                  </a:lnTo>
                  <a:lnTo>
                    <a:pt x="220" y="112"/>
                  </a:lnTo>
                  <a:lnTo>
                    <a:pt x="221" y="112"/>
                  </a:lnTo>
                  <a:lnTo>
                    <a:pt x="222" y="113"/>
                  </a:lnTo>
                  <a:lnTo>
                    <a:pt x="223" y="112"/>
                  </a:lnTo>
                  <a:lnTo>
                    <a:pt x="225" y="112"/>
                  </a:lnTo>
                  <a:lnTo>
                    <a:pt x="226" y="112"/>
                  </a:lnTo>
                  <a:lnTo>
                    <a:pt x="228" y="111"/>
                  </a:lnTo>
                  <a:lnTo>
                    <a:pt x="230" y="110"/>
                  </a:lnTo>
                  <a:lnTo>
                    <a:pt x="231" y="109"/>
                  </a:lnTo>
                  <a:lnTo>
                    <a:pt x="233" y="108"/>
                  </a:lnTo>
                  <a:lnTo>
                    <a:pt x="235" y="106"/>
                  </a:lnTo>
                  <a:lnTo>
                    <a:pt x="236" y="104"/>
                  </a:lnTo>
                  <a:lnTo>
                    <a:pt x="238" y="103"/>
                  </a:lnTo>
                  <a:lnTo>
                    <a:pt x="238" y="101"/>
                  </a:lnTo>
                  <a:lnTo>
                    <a:pt x="239" y="101"/>
                  </a:lnTo>
                  <a:lnTo>
                    <a:pt x="239" y="100"/>
                  </a:lnTo>
                  <a:lnTo>
                    <a:pt x="241" y="93"/>
                  </a:lnTo>
                  <a:lnTo>
                    <a:pt x="241" y="92"/>
                  </a:lnTo>
                  <a:lnTo>
                    <a:pt x="241" y="91"/>
                  </a:lnTo>
                  <a:lnTo>
                    <a:pt x="241" y="86"/>
                  </a:lnTo>
                  <a:lnTo>
                    <a:pt x="241" y="85"/>
                  </a:lnTo>
                  <a:lnTo>
                    <a:pt x="241" y="85"/>
                  </a:lnTo>
                  <a:lnTo>
                    <a:pt x="241" y="84"/>
                  </a:lnTo>
                  <a:lnTo>
                    <a:pt x="242" y="83"/>
                  </a:lnTo>
                  <a:lnTo>
                    <a:pt x="242" y="82"/>
                  </a:lnTo>
                  <a:lnTo>
                    <a:pt x="243" y="82"/>
                  </a:lnTo>
                  <a:lnTo>
                    <a:pt x="244" y="81"/>
                  </a:lnTo>
                  <a:lnTo>
                    <a:pt x="245" y="80"/>
                  </a:lnTo>
                  <a:lnTo>
                    <a:pt x="246" y="80"/>
                  </a:lnTo>
                  <a:lnTo>
                    <a:pt x="249" y="78"/>
                  </a:lnTo>
                  <a:lnTo>
                    <a:pt x="254" y="76"/>
                  </a:lnTo>
                  <a:lnTo>
                    <a:pt x="255" y="76"/>
                  </a:lnTo>
                  <a:lnTo>
                    <a:pt x="257" y="74"/>
                  </a:lnTo>
                  <a:lnTo>
                    <a:pt x="258" y="73"/>
                  </a:lnTo>
                  <a:lnTo>
                    <a:pt x="260" y="72"/>
                  </a:lnTo>
                  <a:lnTo>
                    <a:pt x="263" y="71"/>
                  </a:lnTo>
                  <a:lnTo>
                    <a:pt x="264" y="70"/>
                  </a:lnTo>
                  <a:lnTo>
                    <a:pt x="271" y="66"/>
                  </a:lnTo>
                  <a:lnTo>
                    <a:pt x="274" y="64"/>
                  </a:lnTo>
                  <a:lnTo>
                    <a:pt x="276" y="62"/>
                  </a:lnTo>
                  <a:lnTo>
                    <a:pt x="279" y="60"/>
                  </a:lnTo>
                  <a:lnTo>
                    <a:pt x="282" y="58"/>
                  </a:lnTo>
                  <a:lnTo>
                    <a:pt x="283" y="58"/>
                  </a:lnTo>
                  <a:lnTo>
                    <a:pt x="285" y="56"/>
                  </a:lnTo>
                  <a:lnTo>
                    <a:pt x="288" y="54"/>
                  </a:lnTo>
                  <a:lnTo>
                    <a:pt x="291" y="51"/>
                  </a:lnTo>
                  <a:lnTo>
                    <a:pt x="293" y="49"/>
                  </a:lnTo>
                  <a:lnTo>
                    <a:pt x="293" y="48"/>
                  </a:lnTo>
                  <a:lnTo>
                    <a:pt x="294" y="48"/>
                  </a:lnTo>
                  <a:lnTo>
                    <a:pt x="295" y="47"/>
                  </a:lnTo>
                  <a:lnTo>
                    <a:pt x="296" y="47"/>
                  </a:lnTo>
                  <a:lnTo>
                    <a:pt x="297" y="46"/>
                  </a:lnTo>
                  <a:lnTo>
                    <a:pt x="298" y="46"/>
                  </a:lnTo>
                  <a:lnTo>
                    <a:pt x="298" y="46"/>
                  </a:lnTo>
                  <a:lnTo>
                    <a:pt x="299" y="46"/>
                  </a:lnTo>
                  <a:lnTo>
                    <a:pt x="303" y="47"/>
                  </a:lnTo>
                  <a:lnTo>
                    <a:pt x="306" y="48"/>
                  </a:lnTo>
                  <a:lnTo>
                    <a:pt x="308" y="48"/>
                  </a:lnTo>
                  <a:lnTo>
                    <a:pt x="312" y="49"/>
                  </a:lnTo>
                  <a:lnTo>
                    <a:pt x="317" y="49"/>
                  </a:lnTo>
                  <a:lnTo>
                    <a:pt x="318" y="49"/>
                  </a:lnTo>
                  <a:lnTo>
                    <a:pt x="320" y="50"/>
                  </a:lnTo>
                  <a:lnTo>
                    <a:pt x="323" y="51"/>
                  </a:lnTo>
                  <a:lnTo>
                    <a:pt x="324" y="51"/>
                  </a:lnTo>
                  <a:lnTo>
                    <a:pt x="325" y="51"/>
                  </a:lnTo>
                  <a:lnTo>
                    <a:pt x="326" y="52"/>
                  </a:lnTo>
                  <a:lnTo>
                    <a:pt x="328" y="54"/>
                  </a:lnTo>
                  <a:lnTo>
                    <a:pt x="330" y="55"/>
                  </a:lnTo>
                  <a:lnTo>
                    <a:pt x="333" y="57"/>
                  </a:lnTo>
                  <a:lnTo>
                    <a:pt x="333" y="58"/>
                  </a:lnTo>
                  <a:lnTo>
                    <a:pt x="335" y="59"/>
                  </a:lnTo>
                  <a:lnTo>
                    <a:pt x="339" y="62"/>
                  </a:lnTo>
                  <a:lnTo>
                    <a:pt x="341" y="63"/>
                  </a:lnTo>
                  <a:lnTo>
                    <a:pt x="343" y="64"/>
                  </a:lnTo>
                  <a:lnTo>
                    <a:pt x="344" y="65"/>
                  </a:lnTo>
                  <a:lnTo>
                    <a:pt x="345" y="65"/>
                  </a:lnTo>
                  <a:lnTo>
                    <a:pt x="346" y="66"/>
                  </a:lnTo>
                  <a:lnTo>
                    <a:pt x="347" y="66"/>
                  </a:lnTo>
                  <a:lnTo>
                    <a:pt x="348" y="66"/>
                  </a:lnTo>
                  <a:lnTo>
                    <a:pt x="349" y="66"/>
                  </a:lnTo>
                  <a:lnTo>
                    <a:pt x="350" y="66"/>
                  </a:lnTo>
                  <a:lnTo>
                    <a:pt x="351" y="66"/>
                  </a:lnTo>
                  <a:lnTo>
                    <a:pt x="351" y="65"/>
                  </a:lnTo>
                  <a:lnTo>
                    <a:pt x="352" y="65"/>
                  </a:lnTo>
                  <a:lnTo>
                    <a:pt x="353" y="64"/>
                  </a:lnTo>
                  <a:lnTo>
                    <a:pt x="353" y="63"/>
                  </a:lnTo>
                  <a:lnTo>
                    <a:pt x="354" y="62"/>
                  </a:lnTo>
                  <a:lnTo>
                    <a:pt x="354" y="60"/>
                  </a:lnTo>
                  <a:lnTo>
                    <a:pt x="356" y="52"/>
                  </a:lnTo>
                  <a:lnTo>
                    <a:pt x="357" y="50"/>
                  </a:lnTo>
                  <a:lnTo>
                    <a:pt x="357" y="49"/>
                  </a:lnTo>
                  <a:lnTo>
                    <a:pt x="357" y="47"/>
                  </a:lnTo>
                  <a:lnTo>
                    <a:pt x="357" y="44"/>
                  </a:lnTo>
                  <a:lnTo>
                    <a:pt x="357" y="43"/>
                  </a:lnTo>
                  <a:lnTo>
                    <a:pt x="356" y="41"/>
                  </a:lnTo>
                  <a:lnTo>
                    <a:pt x="356" y="40"/>
                  </a:lnTo>
                  <a:lnTo>
                    <a:pt x="357" y="39"/>
                  </a:lnTo>
                  <a:lnTo>
                    <a:pt x="357" y="38"/>
                  </a:lnTo>
                  <a:lnTo>
                    <a:pt x="357" y="37"/>
                  </a:lnTo>
                  <a:lnTo>
                    <a:pt x="358" y="37"/>
                  </a:lnTo>
                  <a:lnTo>
                    <a:pt x="358" y="36"/>
                  </a:lnTo>
                  <a:lnTo>
                    <a:pt x="359" y="36"/>
                  </a:lnTo>
                  <a:lnTo>
                    <a:pt x="361" y="35"/>
                  </a:lnTo>
                  <a:lnTo>
                    <a:pt x="363" y="35"/>
                  </a:lnTo>
                  <a:lnTo>
                    <a:pt x="364" y="35"/>
                  </a:lnTo>
                  <a:lnTo>
                    <a:pt x="366" y="34"/>
                  </a:lnTo>
                  <a:lnTo>
                    <a:pt x="371" y="32"/>
                  </a:lnTo>
                  <a:lnTo>
                    <a:pt x="372" y="31"/>
                  </a:lnTo>
                  <a:lnTo>
                    <a:pt x="373" y="31"/>
                  </a:lnTo>
                  <a:lnTo>
                    <a:pt x="375" y="29"/>
                  </a:lnTo>
                  <a:lnTo>
                    <a:pt x="377" y="28"/>
                  </a:lnTo>
                  <a:lnTo>
                    <a:pt x="378" y="28"/>
                  </a:lnTo>
                  <a:lnTo>
                    <a:pt x="379" y="27"/>
                  </a:lnTo>
                  <a:lnTo>
                    <a:pt x="379" y="26"/>
                  </a:lnTo>
                  <a:lnTo>
                    <a:pt x="380" y="25"/>
                  </a:lnTo>
                  <a:lnTo>
                    <a:pt x="380" y="25"/>
                  </a:lnTo>
                  <a:lnTo>
                    <a:pt x="381" y="24"/>
                  </a:lnTo>
                  <a:lnTo>
                    <a:pt x="381" y="22"/>
                  </a:lnTo>
                  <a:lnTo>
                    <a:pt x="381" y="22"/>
                  </a:lnTo>
                  <a:lnTo>
                    <a:pt x="381" y="21"/>
                  </a:lnTo>
                  <a:lnTo>
                    <a:pt x="381" y="20"/>
                  </a:lnTo>
                  <a:lnTo>
                    <a:pt x="380" y="20"/>
                  </a:lnTo>
                  <a:lnTo>
                    <a:pt x="380" y="19"/>
                  </a:lnTo>
                  <a:lnTo>
                    <a:pt x="378" y="17"/>
                  </a:lnTo>
                  <a:lnTo>
                    <a:pt x="378" y="16"/>
                  </a:lnTo>
                  <a:lnTo>
                    <a:pt x="378" y="16"/>
                  </a:lnTo>
                  <a:lnTo>
                    <a:pt x="378" y="15"/>
                  </a:lnTo>
                  <a:lnTo>
                    <a:pt x="378" y="14"/>
                  </a:lnTo>
                  <a:lnTo>
                    <a:pt x="378" y="13"/>
                  </a:lnTo>
                  <a:lnTo>
                    <a:pt x="378" y="12"/>
                  </a:lnTo>
                  <a:lnTo>
                    <a:pt x="378" y="10"/>
                  </a:lnTo>
                  <a:lnTo>
                    <a:pt x="379" y="8"/>
                  </a:lnTo>
                  <a:lnTo>
                    <a:pt x="380" y="6"/>
                  </a:lnTo>
                  <a:lnTo>
                    <a:pt x="381" y="5"/>
                  </a:lnTo>
                  <a:lnTo>
                    <a:pt x="381" y="4"/>
                  </a:lnTo>
                  <a:lnTo>
                    <a:pt x="382" y="4"/>
                  </a:lnTo>
                  <a:lnTo>
                    <a:pt x="383" y="3"/>
                  </a:lnTo>
                  <a:lnTo>
                    <a:pt x="384" y="3"/>
                  </a:lnTo>
                  <a:lnTo>
                    <a:pt x="385" y="3"/>
                  </a:lnTo>
                  <a:lnTo>
                    <a:pt x="386" y="2"/>
                  </a:lnTo>
                  <a:lnTo>
                    <a:pt x="386" y="2"/>
                  </a:lnTo>
                  <a:lnTo>
                    <a:pt x="387" y="2"/>
                  </a:lnTo>
                  <a:lnTo>
                    <a:pt x="387" y="2"/>
                  </a:lnTo>
                  <a:lnTo>
                    <a:pt x="387" y="2"/>
                  </a:lnTo>
                  <a:lnTo>
                    <a:pt x="388" y="2"/>
                  </a:lnTo>
                  <a:lnTo>
                    <a:pt x="390" y="2"/>
                  </a:lnTo>
                  <a:lnTo>
                    <a:pt x="393" y="2"/>
                  </a:lnTo>
                  <a:lnTo>
                    <a:pt x="393" y="1"/>
                  </a:lnTo>
                  <a:lnTo>
                    <a:pt x="394" y="1"/>
                  </a:lnTo>
                  <a:lnTo>
                    <a:pt x="394" y="1"/>
                  </a:lnTo>
                  <a:lnTo>
                    <a:pt x="394" y="0"/>
                  </a:lnTo>
                  <a:lnTo>
                    <a:pt x="394" y="0"/>
                  </a:lnTo>
                  <a:lnTo>
                    <a:pt x="395"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29" name="Freeform 235">
              <a:extLst>
                <a:ext uri="{FF2B5EF4-FFF2-40B4-BE49-F238E27FC236}">
                  <a16:creationId xmlns:a16="http://schemas.microsoft.com/office/drawing/2014/main" id="{F1E7014C-ADA7-452D-9623-73DB54E86207}"/>
                </a:ext>
              </a:extLst>
            </p:cNvPr>
            <p:cNvSpPr>
              <a:spLocks/>
            </p:cNvSpPr>
            <p:nvPr/>
          </p:nvSpPr>
          <p:spPr bwMode="auto">
            <a:xfrm>
              <a:off x="2737" y="1977"/>
              <a:ext cx="502" cy="366"/>
            </a:xfrm>
            <a:custGeom>
              <a:avLst/>
              <a:gdLst>
                <a:gd name="T0" fmla="*/ 347 w 502"/>
                <a:gd name="T1" fmla="*/ 27 h 366"/>
                <a:gd name="T2" fmla="*/ 372 w 502"/>
                <a:gd name="T3" fmla="*/ 45 h 366"/>
                <a:gd name="T4" fmla="*/ 410 w 502"/>
                <a:gd name="T5" fmla="*/ 52 h 366"/>
                <a:gd name="T6" fmla="*/ 422 w 502"/>
                <a:gd name="T7" fmla="*/ 69 h 366"/>
                <a:gd name="T8" fmla="*/ 433 w 502"/>
                <a:gd name="T9" fmla="*/ 73 h 366"/>
                <a:gd name="T10" fmla="*/ 466 w 502"/>
                <a:gd name="T11" fmla="*/ 73 h 366"/>
                <a:gd name="T12" fmla="*/ 477 w 502"/>
                <a:gd name="T13" fmla="*/ 90 h 366"/>
                <a:gd name="T14" fmla="*/ 472 w 502"/>
                <a:gd name="T15" fmla="*/ 121 h 366"/>
                <a:gd name="T16" fmla="*/ 474 w 502"/>
                <a:gd name="T17" fmla="*/ 148 h 366"/>
                <a:gd name="T18" fmla="*/ 482 w 502"/>
                <a:gd name="T19" fmla="*/ 168 h 366"/>
                <a:gd name="T20" fmla="*/ 494 w 502"/>
                <a:gd name="T21" fmla="*/ 199 h 366"/>
                <a:gd name="T22" fmla="*/ 492 w 502"/>
                <a:gd name="T23" fmla="*/ 213 h 366"/>
                <a:gd name="T24" fmla="*/ 477 w 502"/>
                <a:gd name="T25" fmla="*/ 216 h 366"/>
                <a:gd name="T26" fmla="*/ 489 w 502"/>
                <a:gd name="T27" fmla="*/ 225 h 366"/>
                <a:gd name="T28" fmla="*/ 500 w 502"/>
                <a:gd name="T29" fmla="*/ 242 h 366"/>
                <a:gd name="T30" fmla="*/ 497 w 502"/>
                <a:gd name="T31" fmla="*/ 259 h 366"/>
                <a:gd name="T32" fmla="*/ 488 w 502"/>
                <a:gd name="T33" fmla="*/ 271 h 366"/>
                <a:gd name="T34" fmla="*/ 474 w 502"/>
                <a:gd name="T35" fmla="*/ 286 h 366"/>
                <a:gd name="T36" fmla="*/ 463 w 502"/>
                <a:gd name="T37" fmla="*/ 305 h 366"/>
                <a:gd name="T38" fmla="*/ 437 w 502"/>
                <a:gd name="T39" fmla="*/ 289 h 366"/>
                <a:gd name="T40" fmla="*/ 410 w 502"/>
                <a:gd name="T41" fmla="*/ 288 h 366"/>
                <a:gd name="T42" fmla="*/ 372 w 502"/>
                <a:gd name="T43" fmla="*/ 315 h 366"/>
                <a:gd name="T44" fmla="*/ 358 w 502"/>
                <a:gd name="T45" fmla="*/ 332 h 366"/>
                <a:gd name="T46" fmla="*/ 338 w 502"/>
                <a:gd name="T47" fmla="*/ 351 h 366"/>
                <a:gd name="T48" fmla="*/ 312 w 502"/>
                <a:gd name="T49" fmla="*/ 349 h 366"/>
                <a:gd name="T50" fmla="*/ 282 w 502"/>
                <a:gd name="T51" fmla="*/ 343 h 366"/>
                <a:gd name="T52" fmla="*/ 250 w 502"/>
                <a:gd name="T53" fmla="*/ 352 h 366"/>
                <a:gd name="T54" fmla="*/ 236 w 502"/>
                <a:gd name="T55" fmla="*/ 366 h 366"/>
                <a:gd name="T56" fmla="*/ 222 w 502"/>
                <a:gd name="T57" fmla="*/ 357 h 366"/>
                <a:gd name="T58" fmla="*/ 200 w 502"/>
                <a:gd name="T59" fmla="*/ 364 h 366"/>
                <a:gd name="T60" fmla="*/ 175 w 502"/>
                <a:gd name="T61" fmla="*/ 351 h 366"/>
                <a:gd name="T62" fmla="*/ 152 w 502"/>
                <a:gd name="T63" fmla="*/ 331 h 366"/>
                <a:gd name="T64" fmla="*/ 156 w 502"/>
                <a:gd name="T65" fmla="*/ 312 h 366"/>
                <a:gd name="T66" fmla="*/ 135 w 502"/>
                <a:gd name="T67" fmla="*/ 302 h 366"/>
                <a:gd name="T68" fmla="*/ 113 w 502"/>
                <a:gd name="T69" fmla="*/ 285 h 366"/>
                <a:gd name="T70" fmla="*/ 87 w 502"/>
                <a:gd name="T71" fmla="*/ 265 h 366"/>
                <a:gd name="T72" fmla="*/ 65 w 502"/>
                <a:gd name="T73" fmla="*/ 252 h 366"/>
                <a:gd name="T74" fmla="*/ 56 w 502"/>
                <a:gd name="T75" fmla="*/ 231 h 366"/>
                <a:gd name="T76" fmla="*/ 39 w 502"/>
                <a:gd name="T77" fmla="*/ 214 h 366"/>
                <a:gd name="T78" fmla="*/ 43 w 502"/>
                <a:gd name="T79" fmla="*/ 178 h 366"/>
                <a:gd name="T80" fmla="*/ 26 w 502"/>
                <a:gd name="T81" fmla="*/ 150 h 366"/>
                <a:gd name="T82" fmla="*/ 4 w 502"/>
                <a:gd name="T83" fmla="*/ 133 h 366"/>
                <a:gd name="T84" fmla="*/ 3 w 502"/>
                <a:gd name="T85" fmla="*/ 119 h 366"/>
                <a:gd name="T86" fmla="*/ 13 w 502"/>
                <a:gd name="T87" fmla="*/ 103 h 366"/>
                <a:gd name="T88" fmla="*/ 6 w 502"/>
                <a:gd name="T89" fmla="*/ 82 h 366"/>
                <a:gd name="T90" fmla="*/ 34 w 502"/>
                <a:gd name="T91" fmla="*/ 83 h 366"/>
                <a:gd name="T92" fmla="*/ 46 w 502"/>
                <a:gd name="T93" fmla="*/ 110 h 366"/>
                <a:gd name="T94" fmla="*/ 66 w 502"/>
                <a:gd name="T95" fmla="*/ 123 h 366"/>
                <a:gd name="T96" fmla="*/ 63 w 502"/>
                <a:gd name="T97" fmla="*/ 134 h 366"/>
                <a:gd name="T98" fmla="*/ 76 w 502"/>
                <a:gd name="T99" fmla="*/ 159 h 366"/>
                <a:gd name="T100" fmla="*/ 83 w 502"/>
                <a:gd name="T101" fmla="*/ 179 h 366"/>
                <a:gd name="T102" fmla="*/ 95 w 502"/>
                <a:gd name="T103" fmla="*/ 172 h 366"/>
                <a:gd name="T104" fmla="*/ 98 w 502"/>
                <a:gd name="T105" fmla="*/ 140 h 366"/>
                <a:gd name="T106" fmla="*/ 106 w 502"/>
                <a:gd name="T107" fmla="*/ 128 h 366"/>
                <a:gd name="T108" fmla="*/ 126 w 502"/>
                <a:gd name="T109" fmla="*/ 98 h 366"/>
                <a:gd name="T110" fmla="*/ 142 w 502"/>
                <a:gd name="T111" fmla="*/ 79 h 366"/>
                <a:gd name="T112" fmla="*/ 164 w 502"/>
                <a:gd name="T113" fmla="*/ 62 h 366"/>
                <a:gd name="T114" fmla="*/ 182 w 502"/>
                <a:gd name="T115" fmla="*/ 38 h 366"/>
                <a:gd name="T116" fmla="*/ 242 w 502"/>
                <a:gd name="T117" fmla="*/ 30 h 366"/>
                <a:gd name="T118" fmla="*/ 270 w 502"/>
                <a:gd name="T119" fmla="*/ 20 h 366"/>
                <a:gd name="T120" fmla="*/ 295 w 502"/>
                <a:gd name="T121" fmla="*/ 11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2" h="366">
                  <a:moveTo>
                    <a:pt x="308" y="1"/>
                  </a:moveTo>
                  <a:lnTo>
                    <a:pt x="310" y="2"/>
                  </a:lnTo>
                  <a:lnTo>
                    <a:pt x="312" y="4"/>
                  </a:lnTo>
                  <a:lnTo>
                    <a:pt x="314" y="5"/>
                  </a:lnTo>
                  <a:lnTo>
                    <a:pt x="320" y="10"/>
                  </a:lnTo>
                  <a:lnTo>
                    <a:pt x="327" y="14"/>
                  </a:lnTo>
                  <a:lnTo>
                    <a:pt x="331" y="17"/>
                  </a:lnTo>
                  <a:lnTo>
                    <a:pt x="333" y="18"/>
                  </a:lnTo>
                  <a:lnTo>
                    <a:pt x="337" y="21"/>
                  </a:lnTo>
                  <a:lnTo>
                    <a:pt x="339" y="23"/>
                  </a:lnTo>
                  <a:lnTo>
                    <a:pt x="340" y="24"/>
                  </a:lnTo>
                  <a:lnTo>
                    <a:pt x="341" y="25"/>
                  </a:lnTo>
                  <a:lnTo>
                    <a:pt x="344" y="26"/>
                  </a:lnTo>
                  <a:lnTo>
                    <a:pt x="345" y="26"/>
                  </a:lnTo>
                  <a:lnTo>
                    <a:pt x="347" y="27"/>
                  </a:lnTo>
                  <a:lnTo>
                    <a:pt x="349" y="29"/>
                  </a:lnTo>
                  <a:lnTo>
                    <a:pt x="352" y="32"/>
                  </a:lnTo>
                  <a:lnTo>
                    <a:pt x="354" y="33"/>
                  </a:lnTo>
                  <a:lnTo>
                    <a:pt x="356" y="36"/>
                  </a:lnTo>
                  <a:lnTo>
                    <a:pt x="357" y="37"/>
                  </a:lnTo>
                  <a:lnTo>
                    <a:pt x="357" y="37"/>
                  </a:lnTo>
                  <a:lnTo>
                    <a:pt x="358" y="38"/>
                  </a:lnTo>
                  <a:lnTo>
                    <a:pt x="358" y="38"/>
                  </a:lnTo>
                  <a:lnTo>
                    <a:pt x="359" y="38"/>
                  </a:lnTo>
                  <a:lnTo>
                    <a:pt x="359" y="38"/>
                  </a:lnTo>
                  <a:lnTo>
                    <a:pt x="364" y="41"/>
                  </a:lnTo>
                  <a:lnTo>
                    <a:pt x="366" y="43"/>
                  </a:lnTo>
                  <a:lnTo>
                    <a:pt x="368" y="43"/>
                  </a:lnTo>
                  <a:lnTo>
                    <a:pt x="369" y="44"/>
                  </a:lnTo>
                  <a:lnTo>
                    <a:pt x="372" y="45"/>
                  </a:lnTo>
                  <a:lnTo>
                    <a:pt x="376" y="46"/>
                  </a:lnTo>
                  <a:lnTo>
                    <a:pt x="379" y="46"/>
                  </a:lnTo>
                  <a:lnTo>
                    <a:pt x="381" y="46"/>
                  </a:lnTo>
                  <a:lnTo>
                    <a:pt x="386" y="47"/>
                  </a:lnTo>
                  <a:lnTo>
                    <a:pt x="388" y="47"/>
                  </a:lnTo>
                  <a:lnTo>
                    <a:pt x="389" y="47"/>
                  </a:lnTo>
                  <a:lnTo>
                    <a:pt x="394" y="49"/>
                  </a:lnTo>
                  <a:lnTo>
                    <a:pt x="397" y="49"/>
                  </a:lnTo>
                  <a:lnTo>
                    <a:pt x="399" y="50"/>
                  </a:lnTo>
                  <a:lnTo>
                    <a:pt x="402" y="50"/>
                  </a:lnTo>
                  <a:lnTo>
                    <a:pt x="404" y="50"/>
                  </a:lnTo>
                  <a:lnTo>
                    <a:pt x="406" y="51"/>
                  </a:lnTo>
                  <a:lnTo>
                    <a:pt x="408" y="51"/>
                  </a:lnTo>
                  <a:lnTo>
                    <a:pt x="409" y="51"/>
                  </a:lnTo>
                  <a:lnTo>
                    <a:pt x="410" y="52"/>
                  </a:lnTo>
                  <a:lnTo>
                    <a:pt x="412" y="53"/>
                  </a:lnTo>
                  <a:lnTo>
                    <a:pt x="416" y="55"/>
                  </a:lnTo>
                  <a:lnTo>
                    <a:pt x="418" y="56"/>
                  </a:lnTo>
                  <a:lnTo>
                    <a:pt x="419" y="56"/>
                  </a:lnTo>
                  <a:lnTo>
                    <a:pt x="419" y="57"/>
                  </a:lnTo>
                  <a:lnTo>
                    <a:pt x="420" y="58"/>
                  </a:lnTo>
                  <a:lnTo>
                    <a:pt x="420" y="58"/>
                  </a:lnTo>
                  <a:lnTo>
                    <a:pt x="421" y="59"/>
                  </a:lnTo>
                  <a:lnTo>
                    <a:pt x="421" y="60"/>
                  </a:lnTo>
                  <a:lnTo>
                    <a:pt x="421" y="61"/>
                  </a:lnTo>
                  <a:lnTo>
                    <a:pt x="422" y="62"/>
                  </a:lnTo>
                  <a:lnTo>
                    <a:pt x="422" y="63"/>
                  </a:lnTo>
                  <a:lnTo>
                    <a:pt x="422" y="66"/>
                  </a:lnTo>
                  <a:lnTo>
                    <a:pt x="422" y="68"/>
                  </a:lnTo>
                  <a:lnTo>
                    <a:pt x="422" y="69"/>
                  </a:lnTo>
                  <a:lnTo>
                    <a:pt x="422" y="70"/>
                  </a:lnTo>
                  <a:lnTo>
                    <a:pt x="422" y="70"/>
                  </a:lnTo>
                  <a:lnTo>
                    <a:pt x="423" y="71"/>
                  </a:lnTo>
                  <a:lnTo>
                    <a:pt x="423" y="71"/>
                  </a:lnTo>
                  <a:lnTo>
                    <a:pt x="424" y="72"/>
                  </a:lnTo>
                  <a:lnTo>
                    <a:pt x="424" y="72"/>
                  </a:lnTo>
                  <a:lnTo>
                    <a:pt x="425" y="72"/>
                  </a:lnTo>
                  <a:lnTo>
                    <a:pt x="426" y="73"/>
                  </a:lnTo>
                  <a:lnTo>
                    <a:pt x="427" y="73"/>
                  </a:lnTo>
                  <a:lnTo>
                    <a:pt x="427" y="73"/>
                  </a:lnTo>
                  <a:lnTo>
                    <a:pt x="428" y="74"/>
                  </a:lnTo>
                  <a:lnTo>
                    <a:pt x="429" y="74"/>
                  </a:lnTo>
                  <a:lnTo>
                    <a:pt x="429" y="73"/>
                  </a:lnTo>
                  <a:lnTo>
                    <a:pt x="430" y="73"/>
                  </a:lnTo>
                  <a:lnTo>
                    <a:pt x="433" y="73"/>
                  </a:lnTo>
                  <a:lnTo>
                    <a:pt x="435" y="72"/>
                  </a:lnTo>
                  <a:lnTo>
                    <a:pt x="436" y="72"/>
                  </a:lnTo>
                  <a:lnTo>
                    <a:pt x="437" y="72"/>
                  </a:lnTo>
                  <a:lnTo>
                    <a:pt x="439" y="72"/>
                  </a:lnTo>
                  <a:lnTo>
                    <a:pt x="441" y="72"/>
                  </a:lnTo>
                  <a:lnTo>
                    <a:pt x="446" y="73"/>
                  </a:lnTo>
                  <a:lnTo>
                    <a:pt x="449" y="73"/>
                  </a:lnTo>
                  <a:lnTo>
                    <a:pt x="451" y="73"/>
                  </a:lnTo>
                  <a:lnTo>
                    <a:pt x="456" y="73"/>
                  </a:lnTo>
                  <a:lnTo>
                    <a:pt x="457" y="73"/>
                  </a:lnTo>
                  <a:lnTo>
                    <a:pt x="458" y="73"/>
                  </a:lnTo>
                  <a:lnTo>
                    <a:pt x="464" y="73"/>
                  </a:lnTo>
                  <a:lnTo>
                    <a:pt x="465" y="72"/>
                  </a:lnTo>
                  <a:lnTo>
                    <a:pt x="466" y="73"/>
                  </a:lnTo>
                  <a:lnTo>
                    <a:pt x="466" y="73"/>
                  </a:lnTo>
                  <a:lnTo>
                    <a:pt x="467" y="73"/>
                  </a:lnTo>
                  <a:lnTo>
                    <a:pt x="468" y="73"/>
                  </a:lnTo>
                  <a:lnTo>
                    <a:pt x="469" y="74"/>
                  </a:lnTo>
                  <a:lnTo>
                    <a:pt x="470" y="75"/>
                  </a:lnTo>
                  <a:lnTo>
                    <a:pt x="471" y="75"/>
                  </a:lnTo>
                  <a:lnTo>
                    <a:pt x="472" y="76"/>
                  </a:lnTo>
                  <a:lnTo>
                    <a:pt x="472" y="77"/>
                  </a:lnTo>
                  <a:lnTo>
                    <a:pt x="473" y="79"/>
                  </a:lnTo>
                  <a:lnTo>
                    <a:pt x="474" y="80"/>
                  </a:lnTo>
                  <a:lnTo>
                    <a:pt x="475" y="82"/>
                  </a:lnTo>
                  <a:lnTo>
                    <a:pt x="476" y="84"/>
                  </a:lnTo>
                  <a:lnTo>
                    <a:pt x="476" y="85"/>
                  </a:lnTo>
                  <a:lnTo>
                    <a:pt x="476" y="87"/>
                  </a:lnTo>
                  <a:lnTo>
                    <a:pt x="476" y="88"/>
                  </a:lnTo>
                  <a:lnTo>
                    <a:pt x="477" y="90"/>
                  </a:lnTo>
                  <a:lnTo>
                    <a:pt x="477" y="91"/>
                  </a:lnTo>
                  <a:lnTo>
                    <a:pt x="476" y="93"/>
                  </a:lnTo>
                  <a:lnTo>
                    <a:pt x="476" y="95"/>
                  </a:lnTo>
                  <a:lnTo>
                    <a:pt x="475" y="99"/>
                  </a:lnTo>
                  <a:lnTo>
                    <a:pt x="475" y="100"/>
                  </a:lnTo>
                  <a:lnTo>
                    <a:pt x="474" y="101"/>
                  </a:lnTo>
                  <a:lnTo>
                    <a:pt x="474" y="102"/>
                  </a:lnTo>
                  <a:lnTo>
                    <a:pt x="474" y="103"/>
                  </a:lnTo>
                  <a:lnTo>
                    <a:pt x="474" y="108"/>
                  </a:lnTo>
                  <a:lnTo>
                    <a:pt x="474" y="109"/>
                  </a:lnTo>
                  <a:lnTo>
                    <a:pt x="474" y="110"/>
                  </a:lnTo>
                  <a:lnTo>
                    <a:pt x="474" y="111"/>
                  </a:lnTo>
                  <a:lnTo>
                    <a:pt x="473" y="114"/>
                  </a:lnTo>
                  <a:lnTo>
                    <a:pt x="472" y="119"/>
                  </a:lnTo>
                  <a:lnTo>
                    <a:pt x="472" y="121"/>
                  </a:lnTo>
                  <a:lnTo>
                    <a:pt x="471" y="123"/>
                  </a:lnTo>
                  <a:lnTo>
                    <a:pt x="471" y="124"/>
                  </a:lnTo>
                  <a:lnTo>
                    <a:pt x="472" y="125"/>
                  </a:lnTo>
                  <a:lnTo>
                    <a:pt x="472" y="126"/>
                  </a:lnTo>
                  <a:lnTo>
                    <a:pt x="473" y="129"/>
                  </a:lnTo>
                  <a:lnTo>
                    <a:pt x="474" y="131"/>
                  </a:lnTo>
                  <a:lnTo>
                    <a:pt x="475" y="135"/>
                  </a:lnTo>
                  <a:lnTo>
                    <a:pt x="475" y="137"/>
                  </a:lnTo>
                  <a:lnTo>
                    <a:pt x="475" y="139"/>
                  </a:lnTo>
                  <a:lnTo>
                    <a:pt x="475" y="141"/>
                  </a:lnTo>
                  <a:lnTo>
                    <a:pt x="475" y="142"/>
                  </a:lnTo>
                  <a:lnTo>
                    <a:pt x="474" y="145"/>
                  </a:lnTo>
                  <a:lnTo>
                    <a:pt x="474" y="146"/>
                  </a:lnTo>
                  <a:lnTo>
                    <a:pt x="474" y="147"/>
                  </a:lnTo>
                  <a:lnTo>
                    <a:pt x="474" y="148"/>
                  </a:lnTo>
                  <a:lnTo>
                    <a:pt x="474" y="149"/>
                  </a:lnTo>
                  <a:lnTo>
                    <a:pt x="475" y="150"/>
                  </a:lnTo>
                  <a:lnTo>
                    <a:pt x="475" y="151"/>
                  </a:lnTo>
                  <a:lnTo>
                    <a:pt x="476" y="151"/>
                  </a:lnTo>
                  <a:lnTo>
                    <a:pt x="477" y="152"/>
                  </a:lnTo>
                  <a:lnTo>
                    <a:pt x="479" y="154"/>
                  </a:lnTo>
                  <a:lnTo>
                    <a:pt x="480" y="155"/>
                  </a:lnTo>
                  <a:lnTo>
                    <a:pt x="480" y="156"/>
                  </a:lnTo>
                  <a:lnTo>
                    <a:pt x="481" y="157"/>
                  </a:lnTo>
                  <a:lnTo>
                    <a:pt x="481" y="158"/>
                  </a:lnTo>
                  <a:lnTo>
                    <a:pt x="481" y="161"/>
                  </a:lnTo>
                  <a:lnTo>
                    <a:pt x="481" y="162"/>
                  </a:lnTo>
                  <a:lnTo>
                    <a:pt x="481" y="166"/>
                  </a:lnTo>
                  <a:lnTo>
                    <a:pt x="481" y="167"/>
                  </a:lnTo>
                  <a:lnTo>
                    <a:pt x="482" y="168"/>
                  </a:lnTo>
                  <a:lnTo>
                    <a:pt x="482" y="169"/>
                  </a:lnTo>
                  <a:lnTo>
                    <a:pt x="483" y="169"/>
                  </a:lnTo>
                  <a:lnTo>
                    <a:pt x="485" y="173"/>
                  </a:lnTo>
                  <a:lnTo>
                    <a:pt x="486" y="175"/>
                  </a:lnTo>
                  <a:lnTo>
                    <a:pt x="488" y="178"/>
                  </a:lnTo>
                  <a:lnTo>
                    <a:pt x="489" y="180"/>
                  </a:lnTo>
                  <a:lnTo>
                    <a:pt x="491" y="185"/>
                  </a:lnTo>
                  <a:lnTo>
                    <a:pt x="492" y="188"/>
                  </a:lnTo>
                  <a:lnTo>
                    <a:pt x="493" y="190"/>
                  </a:lnTo>
                  <a:lnTo>
                    <a:pt x="494" y="194"/>
                  </a:lnTo>
                  <a:lnTo>
                    <a:pt x="494" y="196"/>
                  </a:lnTo>
                  <a:lnTo>
                    <a:pt x="494" y="197"/>
                  </a:lnTo>
                  <a:lnTo>
                    <a:pt x="494" y="198"/>
                  </a:lnTo>
                  <a:lnTo>
                    <a:pt x="494" y="199"/>
                  </a:lnTo>
                  <a:lnTo>
                    <a:pt x="494" y="199"/>
                  </a:lnTo>
                  <a:lnTo>
                    <a:pt x="494" y="200"/>
                  </a:lnTo>
                  <a:lnTo>
                    <a:pt x="494" y="201"/>
                  </a:lnTo>
                  <a:lnTo>
                    <a:pt x="493" y="202"/>
                  </a:lnTo>
                  <a:lnTo>
                    <a:pt x="492" y="204"/>
                  </a:lnTo>
                  <a:lnTo>
                    <a:pt x="492" y="204"/>
                  </a:lnTo>
                  <a:lnTo>
                    <a:pt x="492" y="205"/>
                  </a:lnTo>
                  <a:lnTo>
                    <a:pt x="492" y="206"/>
                  </a:lnTo>
                  <a:lnTo>
                    <a:pt x="492" y="207"/>
                  </a:lnTo>
                  <a:lnTo>
                    <a:pt x="493" y="209"/>
                  </a:lnTo>
                  <a:lnTo>
                    <a:pt x="493" y="211"/>
                  </a:lnTo>
                  <a:lnTo>
                    <a:pt x="493" y="212"/>
                  </a:lnTo>
                  <a:lnTo>
                    <a:pt x="493" y="212"/>
                  </a:lnTo>
                  <a:lnTo>
                    <a:pt x="493" y="213"/>
                  </a:lnTo>
                  <a:lnTo>
                    <a:pt x="492" y="213"/>
                  </a:lnTo>
                  <a:lnTo>
                    <a:pt x="492" y="213"/>
                  </a:lnTo>
                  <a:lnTo>
                    <a:pt x="492" y="214"/>
                  </a:lnTo>
                  <a:lnTo>
                    <a:pt x="491" y="214"/>
                  </a:lnTo>
                  <a:lnTo>
                    <a:pt x="491" y="214"/>
                  </a:lnTo>
                  <a:lnTo>
                    <a:pt x="490" y="214"/>
                  </a:lnTo>
                  <a:lnTo>
                    <a:pt x="487" y="213"/>
                  </a:lnTo>
                  <a:lnTo>
                    <a:pt x="484" y="213"/>
                  </a:lnTo>
                  <a:lnTo>
                    <a:pt x="483" y="213"/>
                  </a:lnTo>
                  <a:lnTo>
                    <a:pt x="482" y="213"/>
                  </a:lnTo>
                  <a:lnTo>
                    <a:pt x="481" y="213"/>
                  </a:lnTo>
                  <a:lnTo>
                    <a:pt x="480" y="214"/>
                  </a:lnTo>
                  <a:lnTo>
                    <a:pt x="479" y="214"/>
                  </a:lnTo>
                  <a:lnTo>
                    <a:pt x="478" y="214"/>
                  </a:lnTo>
                  <a:lnTo>
                    <a:pt x="478" y="215"/>
                  </a:lnTo>
                  <a:lnTo>
                    <a:pt x="477" y="215"/>
                  </a:lnTo>
                  <a:lnTo>
                    <a:pt x="477" y="216"/>
                  </a:lnTo>
                  <a:lnTo>
                    <a:pt x="476" y="217"/>
                  </a:lnTo>
                  <a:lnTo>
                    <a:pt x="476" y="218"/>
                  </a:lnTo>
                  <a:lnTo>
                    <a:pt x="476" y="219"/>
                  </a:lnTo>
                  <a:lnTo>
                    <a:pt x="476" y="219"/>
                  </a:lnTo>
                  <a:lnTo>
                    <a:pt x="476" y="219"/>
                  </a:lnTo>
                  <a:lnTo>
                    <a:pt x="476" y="220"/>
                  </a:lnTo>
                  <a:lnTo>
                    <a:pt x="477" y="220"/>
                  </a:lnTo>
                  <a:lnTo>
                    <a:pt x="478" y="221"/>
                  </a:lnTo>
                  <a:lnTo>
                    <a:pt x="479" y="222"/>
                  </a:lnTo>
                  <a:lnTo>
                    <a:pt x="480" y="222"/>
                  </a:lnTo>
                  <a:lnTo>
                    <a:pt x="481" y="223"/>
                  </a:lnTo>
                  <a:lnTo>
                    <a:pt x="486" y="224"/>
                  </a:lnTo>
                  <a:lnTo>
                    <a:pt x="487" y="224"/>
                  </a:lnTo>
                  <a:lnTo>
                    <a:pt x="488" y="224"/>
                  </a:lnTo>
                  <a:lnTo>
                    <a:pt x="489" y="225"/>
                  </a:lnTo>
                  <a:lnTo>
                    <a:pt x="491" y="226"/>
                  </a:lnTo>
                  <a:lnTo>
                    <a:pt x="492" y="226"/>
                  </a:lnTo>
                  <a:lnTo>
                    <a:pt x="493" y="227"/>
                  </a:lnTo>
                  <a:lnTo>
                    <a:pt x="494" y="228"/>
                  </a:lnTo>
                  <a:lnTo>
                    <a:pt x="495" y="229"/>
                  </a:lnTo>
                  <a:lnTo>
                    <a:pt x="498" y="233"/>
                  </a:lnTo>
                  <a:lnTo>
                    <a:pt x="499" y="235"/>
                  </a:lnTo>
                  <a:lnTo>
                    <a:pt x="500" y="236"/>
                  </a:lnTo>
                  <a:lnTo>
                    <a:pt x="500" y="237"/>
                  </a:lnTo>
                  <a:lnTo>
                    <a:pt x="501" y="239"/>
                  </a:lnTo>
                  <a:lnTo>
                    <a:pt x="502" y="241"/>
                  </a:lnTo>
                  <a:lnTo>
                    <a:pt x="502" y="241"/>
                  </a:lnTo>
                  <a:lnTo>
                    <a:pt x="502" y="242"/>
                  </a:lnTo>
                  <a:lnTo>
                    <a:pt x="501" y="242"/>
                  </a:lnTo>
                  <a:lnTo>
                    <a:pt x="500" y="242"/>
                  </a:lnTo>
                  <a:lnTo>
                    <a:pt x="499" y="243"/>
                  </a:lnTo>
                  <a:lnTo>
                    <a:pt x="498" y="243"/>
                  </a:lnTo>
                  <a:lnTo>
                    <a:pt x="498" y="244"/>
                  </a:lnTo>
                  <a:lnTo>
                    <a:pt x="497" y="245"/>
                  </a:lnTo>
                  <a:lnTo>
                    <a:pt x="496" y="247"/>
                  </a:lnTo>
                  <a:lnTo>
                    <a:pt x="495" y="249"/>
                  </a:lnTo>
                  <a:lnTo>
                    <a:pt x="495" y="251"/>
                  </a:lnTo>
                  <a:lnTo>
                    <a:pt x="495" y="252"/>
                  </a:lnTo>
                  <a:lnTo>
                    <a:pt x="495" y="253"/>
                  </a:lnTo>
                  <a:lnTo>
                    <a:pt x="495" y="254"/>
                  </a:lnTo>
                  <a:lnTo>
                    <a:pt x="495" y="255"/>
                  </a:lnTo>
                  <a:lnTo>
                    <a:pt x="495" y="255"/>
                  </a:lnTo>
                  <a:lnTo>
                    <a:pt x="495" y="256"/>
                  </a:lnTo>
                  <a:lnTo>
                    <a:pt x="497" y="258"/>
                  </a:lnTo>
                  <a:lnTo>
                    <a:pt x="497" y="259"/>
                  </a:lnTo>
                  <a:lnTo>
                    <a:pt x="498" y="259"/>
                  </a:lnTo>
                  <a:lnTo>
                    <a:pt x="498" y="260"/>
                  </a:lnTo>
                  <a:lnTo>
                    <a:pt x="498" y="261"/>
                  </a:lnTo>
                  <a:lnTo>
                    <a:pt x="498" y="261"/>
                  </a:lnTo>
                  <a:lnTo>
                    <a:pt x="498" y="263"/>
                  </a:lnTo>
                  <a:lnTo>
                    <a:pt x="497" y="264"/>
                  </a:lnTo>
                  <a:lnTo>
                    <a:pt x="497" y="264"/>
                  </a:lnTo>
                  <a:lnTo>
                    <a:pt x="496" y="265"/>
                  </a:lnTo>
                  <a:lnTo>
                    <a:pt x="496" y="266"/>
                  </a:lnTo>
                  <a:lnTo>
                    <a:pt x="495" y="267"/>
                  </a:lnTo>
                  <a:lnTo>
                    <a:pt x="494" y="267"/>
                  </a:lnTo>
                  <a:lnTo>
                    <a:pt x="492" y="268"/>
                  </a:lnTo>
                  <a:lnTo>
                    <a:pt x="490" y="270"/>
                  </a:lnTo>
                  <a:lnTo>
                    <a:pt x="489" y="270"/>
                  </a:lnTo>
                  <a:lnTo>
                    <a:pt x="488" y="271"/>
                  </a:lnTo>
                  <a:lnTo>
                    <a:pt x="483" y="273"/>
                  </a:lnTo>
                  <a:lnTo>
                    <a:pt x="481" y="274"/>
                  </a:lnTo>
                  <a:lnTo>
                    <a:pt x="480" y="274"/>
                  </a:lnTo>
                  <a:lnTo>
                    <a:pt x="478" y="274"/>
                  </a:lnTo>
                  <a:lnTo>
                    <a:pt x="476" y="275"/>
                  </a:lnTo>
                  <a:lnTo>
                    <a:pt x="475" y="275"/>
                  </a:lnTo>
                  <a:lnTo>
                    <a:pt x="475" y="276"/>
                  </a:lnTo>
                  <a:lnTo>
                    <a:pt x="474" y="276"/>
                  </a:lnTo>
                  <a:lnTo>
                    <a:pt x="474" y="277"/>
                  </a:lnTo>
                  <a:lnTo>
                    <a:pt x="474" y="278"/>
                  </a:lnTo>
                  <a:lnTo>
                    <a:pt x="473" y="279"/>
                  </a:lnTo>
                  <a:lnTo>
                    <a:pt x="473" y="280"/>
                  </a:lnTo>
                  <a:lnTo>
                    <a:pt x="474" y="282"/>
                  </a:lnTo>
                  <a:lnTo>
                    <a:pt x="474" y="283"/>
                  </a:lnTo>
                  <a:lnTo>
                    <a:pt x="474" y="286"/>
                  </a:lnTo>
                  <a:lnTo>
                    <a:pt x="474" y="288"/>
                  </a:lnTo>
                  <a:lnTo>
                    <a:pt x="474" y="289"/>
                  </a:lnTo>
                  <a:lnTo>
                    <a:pt x="473" y="291"/>
                  </a:lnTo>
                  <a:lnTo>
                    <a:pt x="471" y="299"/>
                  </a:lnTo>
                  <a:lnTo>
                    <a:pt x="471" y="301"/>
                  </a:lnTo>
                  <a:lnTo>
                    <a:pt x="470" y="302"/>
                  </a:lnTo>
                  <a:lnTo>
                    <a:pt x="470" y="303"/>
                  </a:lnTo>
                  <a:lnTo>
                    <a:pt x="469" y="304"/>
                  </a:lnTo>
                  <a:lnTo>
                    <a:pt x="468" y="304"/>
                  </a:lnTo>
                  <a:lnTo>
                    <a:pt x="468" y="305"/>
                  </a:lnTo>
                  <a:lnTo>
                    <a:pt x="467" y="305"/>
                  </a:lnTo>
                  <a:lnTo>
                    <a:pt x="466" y="305"/>
                  </a:lnTo>
                  <a:lnTo>
                    <a:pt x="465" y="305"/>
                  </a:lnTo>
                  <a:lnTo>
                    <a:pt x="464" y="305"/>
                  </a:lnTo>
                  <a:lnTo>
                    <a:pt x="463" y="305"/>
                  </a:lnTo>
                  <a:lnTo>
                    <a:pt x="462" y="304"/>
                  </a:lnTo>
                  <a:lnTo>
                    <a:pt x="461" y="304"/>
                  </a:lnTo>
                  <a:lnTo>
                    <a:pt x="460" y="303"/>
                  </a:lnTo>
                  <a:lnTo>
                    <a:pt x="458" y="302"/>
                  </a:lnTo>
                  <a:lnTo>
                    <a:pt x="456" y="301"/>
                  </a:lnTo>
                  <a:lnTo>
                    <a:pt x="452" y="298"/>
                  </a:lnTo>
                  <a:lnTo>
                    <a:pt x="450" y="297"/>
                  </a:lnTo>
                  <a:lnTo>
                    <a:pt x="450" y="296"/>
                  </a:lnTo>
                  <a:lnTo>
                    <a:pt x="447" y="294"/>
                  </a:lnTo>
                  <a:lnTo>
                    <a:pt x="445" y="293"/>
                  </a:lnTo>
                  <a:lnTo>
                    <a:pt x="443" y="291"/>
                  </a:lnTo>
                  <a:lnTo>
                    <a:pt x="442" y="290"/>
                  </a:lnTo>
                  <a:lnTo>
                    <a:pt x="441" y="290"/>
                  </a:lnTo>
                  <a:lnTo>
                    <a:pt x="440" y="290"/>
                  </a:lnTo>
                  <a:lnTo>
                    <a:pt x="437" y="289"/>
                  </a:lnTo>
                  <a:lnTo>
                    <a:pt x="435" y="288"/>
                  </a:lnTo>
                  <a:lnTo>
                    <a:pt x="434" y="288"/>
                  </a:lnTo>
                  <a:lnTo>
                    <a:pt x="429" y="288"/>
                  </a:lnTo>
                  <a:lnTo>
                    <a:pt x="425" y="287"/>
                  </a:lnTo>
                  <a:lnTo>
                    <a:pt x="423" y="287"/>
                  </a:lnTo>
                  <a:lnTo>
                    <a:pt x="420" y="286"/>
                  </a:lnTo>
                  <a:lnTo>
                    <a:pt x="416" y="285"/>
                  </a:lnTo>
                  <a:lnTo>
                    <a:pt x="415" y="285"/>
                  </a:lnTo>
                  <a:lnTo>
                    <a:pt x="415" y="285"/>
                  </a:lnTo>
                  <a:lnTo>
                    <a:pt x="414" y="285"/>
                  </a:lnTo>
                  <a:lnTo>
                    <a:pt x="413" y="286"/>
                  </a:lnTo>
                  <a:lnTo>
                    <a:pt x="412" y="286"/>
                  </a:lnTo>
                  <a:lnTo>
                    <a:pt x="411" y="287"/>
                  </a:lnTo>
                  <a:lnTo>
                    <a:pt x="410" y="287"/>
                  </a:lnTo>
                  <a:lnTo>
                    <a:pt x="410" y="288"/>
                  </a:lnTo>
                  <a:lnTo>
                    <a:pt x="408" y="290"/>
                  </a:lnTo>
                  <a:lnTo>
                    <a:pt x="405" y="293"/>
                  </a:lnTo>
                  <a:lnTo>
                    <a:pt x="402" y="295"/>
                  </a:lnTo>
                  <a:lnTo>
                    <a:pt x="400" y="297"/>
                  </a:lnTo>
                  <a:lnTo>
                    <a:pt x="399" y="297"/>
                  </a:lnTo>
                  <a:lnTo>
                    <a:pt x="396" y="299"/>
                  </a:lnTo>
                  <a:lnTo>
                    <a:pt x="393" y="301"/>
                  </a:lnTo>
                  <a:lnTo>
                    <a:pt x="391" y="303"/>
                  </a:lnTo>
                  <a:lnTo>
                    <a:pt x="388" y="305"/>
                  </a:lnTo>
                  <a:lnTo>
                    <a:pt x="381" y="309"/>
                  </a:lnTo>
                  <a:lnTo>
                    <a:pt x="380" y="310"/>
                  </a:lnTo>
                  <a:lnTo>
                    <a:pt x="377" y="311"/>
                  </a:lnTo>
                  <a:lnTo>
                    <a:pt x="375" y="312"/>
                  </a:lnTo>
                  <a:lnTo>
                    <a:pt x="374" y="313"/>
                  </a:lnTo>
                  <a:lnTo>
                    <a:pt x="372" y="315"/>
                  </a:lnTo>
                  <a:lnTo>
                    <a:pt x="371" y="315"/>
                  </a:lnTo>
                  <a:lnTo>
                    <a:pt x="366" y="317"/>
                  </a:lnTo>
                  <a:lnTo>
                    <a:pt x="363" y="319"/>
                  </a:lnTo>
                  <a:lnTo>
                    <a:pt x="362" y="319"/>
                  </a:lnTo>
                  <a:lnTo>
                    <a:pt x="361" y="320"/>
                  </a:lnTo>
                  <a:lnTo>
                    <a:pt x="360" y="321"/>
                  </a:lnTo>
                  <a:lnTo>
                    <a:pt x="359" y="321"/>
                  </a:lnTo>
                  <a:lnTo>
                    <a:pt x="359" y="322"/>
                  </a:lnTo>
                  <a:lnTo>
                    <a:pt x="358" y="323"/>
                  </a:lnTo>
                  <a:lnTo>
                    <a:pt x="358" y="324"/>
                  </a:lnTo>
                  <a:lnTo>
                    <a:pt x="358" y="324"/>
                  </a:lnTo>
                  <a:lnTo>
                    <a:pt x="358" y="325"/>
                  </a:lnTo>
                  <a:lnTo>
                    <a:pt x="358" y="330"/>
                  </a:lnTo>
                  <a:lnTo>
                    <a:pt x="358" y="331"/>
                  </a:lnTo>
                  <a:lnTo>
                    <a:pt x="358" y="332"/>
                  </a:lnTo>
                  <a:lnTo>
                    <a:pt x="356" y="339"/>
                  </a:lnTo>
                  <a:lnTo>
                    <a:pt x="356" y="340"/>
                  </a:lnTo>
                  <a:lnTo>
                    <a:pt x="355" y="340"/>
                  </a:lnTo>
                  <a:lnTo>
                    <a:pt x="355" y="342"/>
                  </a:lnTo>
                  <a:lnTo>
                    <a:pt x="353" y="343"/>
                  </a:lnTo>
                  <a:lnTo>
                    <a:pt x="352" y="345"/>
                  </a:lnTo>
                  <a:lnTo>
                    <a:pt x="350" y="347"/>
                  </a:lnTo>
                  <a:lnTo>
                    <a:pt x="348" y="348"/>
                  </a:lnTo>
                  <a:lnTo>
                    <a:pt x="347" y="349"/>
                  </a:lnTo>
                  <a:lnTo>
                    <a:pt x="345" y="350"/>
                  </a:lnTo>
                  <a:lnTo>
                    <a:pt x="343" y="351"/>
                  </a:lnTo>
                  <a:lnTo>
                    <a:pt x="342" y="351"/>
                  </a:lnTo>
                  <a:lnTo>
                    <a:pt x="340" y="351"/>
                  </a:lnTo>
                  <a:lnTo>
                    <a:pt x="339" y="352"/>
                  </a:lnTo>
                  <a:lnTo>
                    <a:pt x="338" y="351"/>
                  </a:lnTo>
                  <a:lnTo>
                    <a:pt x="337" y="351"/>
                  </a:lnTo>
                  <a:lnTo>
                    <a:pt x="336" y="351"/>
                  </a:lnTo>
                  <a:lnTo>
                    <a:pt x="332" y="349"/>
                  </a:lnTo>
                  <a:lnTo>
                    <a:pt x="330" y="349"/>
                  </a:lnTo>
                  <a:lnTo>
                    <a:pt x="329" y="349"/>
                  </a:lnTo>
                  <a:lnTo>
                    <a:pt x="327" y="348"/>
                  </a:lnTo>
                  <a:lnTo>
                    <a:pt x="326" y="348"/>
                  </a:lnTo>
                  <a:lnTo>
                    <a:pt x="325" y="349"/>
                  </a:lnTo>
                  <a:lnTo>
                    <a:pt x="323" y="349"/>
                  </a:lnTo>
                  <a:lnTo>
                    <a:pt x="320" y="349"/>
                  </a:lnTo>
                  <a:lnTo>
                    <a:pt x="318" y="349"/>
                  </a:lnTo>
                  <a:lnTo>
                    <a:pt x="317" y="349"/>
                  </a:lnTo>
                  <a:lnTo>
                    <a:pt x="314" y="349"/>
                  </a:lnTo>
                  <a:lnTo>
                    <a:pt x="313" y="349"/>
                  </a:lnTo>
                  <a:lnTo>
                    <a:pt x="312" y="349"/>
                  </a:lnTo>
                  <a:lnTo>
                    <a:pt x="310" y="349"/>
                  </a:lnTo>
                  <a:lnTo>
                    <a:pt x="309" y="349"/>
                  </a:lnTo>
                  <a:lnTo>
                    <a:pt x="305" y="347"/>
                  </a:lnTo>
                  <a:lnTo>
                    <a:pt x="303" y="346"/>
                  </a:lnTo>
                  <a:lnTo>
                    <a:pt x="297" y="345"/>
                  </a:lnTo>
                  <a:lnTo>
                    <a:pt x="295" y="344"/>
                  </a:lnTo>
                  <a:lnTo>
                    <a:pt x="293" y="343"/>
                  </a:lnTo>
                  <a:lnTo>
                    <a:pt x="291" y="343"/>
                  </a:lnTo>
                  <a:lnTo>
                    <a:pt x="290" y="342"/>
                  </a:lnTo>
                  <a:lnTo>
                    <a:pt x="288" y="342"/>
                  </a:lnTo>
                  <a:lnTo>
                    <a:pt x="287" y="342"/>
                  </a:lnTo>
                  <a:lnTo>
                    <a:pt x="285" y="342"/>
                  </a:lnTo>
                  <a:lnTo>
                    <a:pt x="284" y="342"/>
                  </a:lnTo>
                  <a:lnTo>
                    <a:pt x="283" y="342"/>
                  </a:lnTo>
                  <a:lnTo>
                    <a:pt x="282" y="343"/>
                  </a:lnTo>
                  <a:lnTo>
                    <a:pt x="278" y="344"/>
                  </a:lnTo>
                  <a:lnTo>
                    <a:pt x="276" y="345"/>
                  </a:lnTo>
                  <a:lnTo>
                    <a:pt x="275" y="345"/>
                  </a:lnTo>
                  <a:lnTo>
                    <a:pt x="272" y="345"/>
                  </a:lnTo>
                  <a:lnTo>
                    <a:pt x="271" y="345"/>
                  </a:lnTo>
                  <a:lnTo>
                    <a:pt x="266" y="346"/>
                  </a:lnTo>
                  <a:lnTo>
                    <a:pt x="264" y="346"/>
                  </a:lnTo>
                  <a:lnTo>
                    <a:pt x="263" y="347"/>
                  </a:lnTo>
                  <a:lnTo>
                    <a:pt x="259" y="348"/>
                  </a:lnTo>
                  <a:lnTo>
                    <a:pt x="258" y="349"/>
                  </a:lnTo>
                  <a:lnTo>
                    <a:pt x="256" y="349"/>
                  </a:lnTo>
                  <a:lnTo>
                    <a:pt x="253" y="350"/>
                  </a:lnTo>
                  <a:lnTo>
                    <a:pt x="251" y="351"/>
                  </a:lnTo>
                  <a:lnTo>
                    <a:pt x="250" y="351"/>
                  </a:lnTo>
                  <a:lnTo>
                    <a:pt x="250" y="352"/>
                  </a:lnTo>
                  <a:lnTo>
                    <a:pt x="249" y="352"/>
                  </a:lnTo>
                  <a:lnTo>
                    <a:pt x="248" y="354"/>
                  </a:lnTo>
                  <a:lnTo>
                    <a:pt x="247" y="355"/>
                  </a:lnTo>
                  <a:lnTo>
                    <a:pt x="246" y="356"/>
                  </a:lnTo>
                  <a:lnTo>
                    <a:pt x="245" y="356"/>
                  </a:lnTo>
                  <a:lnTo>
                    <a:pt x="242" y="358"/>
                  </a:lnTo>
                  <a:lnTo>
                    <a:pt x="241" y="359"/>
                  </a:lnTo>
                  <a:lnTo>
                    <a:pt x="240" y="360"/>
                  </a:lnTo>
                  <a:lnTo>
                    <a:pt x="239" y="360"/>
                  </a:lnTo>
                  <a:lnTo>
                    <a:pt x="238" y="361"/>
                  </a:lnTo>
                  <a:lnTo>
                    <a:pt x="237" y="362"/>
                  </a:lnTo>
                  <a:lnTo>
                    <a:pt x="237" y="363"/>
                  </a:lnTo>
                  <a:lnTo>
                    <a:pt x="236" y="365"/>
                  </a:lnTo>
                  <a:lnTo>
                    <a:pt x="236" y="366"/>
                  </a:lnTo>
                  <a:lnTo>
                    <a:pt x="236" y="366"/>
                  </a:lnTo>
                  <a:lnTo>
                    <a:pt x="235" y="366"/>
                  </a:lnTo>
                  <a:lnTo>
                    <a:pt x="235" y="366"/>
                  </a:lnTo>
                  <a:lnTo>
                    <a:pt x="235" y="366"/>
                  </a:lnTo>
                  <a:lnTo>
                    <a:pt x="234" y="366"/>
                  </a:lnTo>
                  <a:lnTo>
                    <a:pt x="234" y="366"/>
                  </a:lnTo>
                  <a:lnTo>
                    <a:pt x="233" y="366"/>
                  </a:lnTo>
                  <a:lnTo>
                    <a:pt x="233" y="366"/>
                  </a:lnTo>
                  <a:lnTo>
                    <a:pt x="232" y="365"/>
                  </a:lnTo>
                  <a:lnTo>
                    <a:pt x="230" y="362"/>
                  </a:lnTo>
                  <a:lnTo>
                    <a:pt x="229" y="361"/>
                  </a:lnTo>
                  <a:lnTo>
                    <a:pt x="228" y="360"/>
                  </a:lnTo>
                  <a:lnTo>
                    <a:pt x="227" y="359"/>
                  </a:lnTo>
                  <a:lnTo>
                    <a:pt x="225" y="358"/>
                  </a:lnTo>
                  <a:lnTo>
                    <a:pt x="224" y="357"/>
                  </a:lnTo>
                  <a:lnTo>
                    <a:pt x="222" y="357"/>
                  </a:lnTo>
                  <a:lnTo>
                    <a:pt x="221" y="356"/>
                  </a:lnTo>
                  <a:lnTo>
                    <a:pt x="220" y="356"/>
                  </a:lnTo>
                  <a:lnTo>
                    <a:pt x="218" y="356"/>
                  </a:lnTo>
                  <a:lnTo>
                    <a:pt x="216" y="356"/>
                  </a:lnTo>
                  <a:lnTo>
                    <a:pt x="215" y="357"/>
                  </a:lnTo>
                  <a:lnTo>
                    <a:pt x="213" y="357"/>
                  </a:lnTo>
                  <a:lnTo>
                    <a:pt x="211" y="358"/>
                  </a:lnTo>
                  <a:lnTo>
                    <a:pt x="209" y="359"/>
                  </a:lnTo>
                  <a:lnTo>
                    <a:pt x="208" y="360"/>
                  </a:lnTo>
                  <a:lnTo>
                    <a:pt x="206" y="362"/>
                  </a:lnTo>
                  <a:lnTo>
                    <a:pt x="205" y="363"/>
                  </a:lnTo>
                  <a:lnTo>
                    <a:pt x="203" y="363"/>
                  </a:lnTo>
                  <a:lnTo>
                    <a:pt x="202" y="364"/>
                  </a:lnTo>
                  <a:lnTo>
                    <a:pt x="201" y="364"/>
                  </a:lnTo>
                  <a:lnTo>
                    <a:pt x="200" y="364"/>
                  </a:lnTo>
                  <a:lnTo>
                    <a:pt x="199" y="364"/>
                  </a:lnTo>
                  <a:lnTo>
                    <a:pt x="198" y="364"/>
                  </a:lnTo>
                  <a:lnTo>
                    <a:pt x="196" y="364"/>
                  </a:lnTo>
                  <a:lnTo>
                    <a:pt x="190" y="362"/>
                  </a:lnTo>
                  <a:lnTo>
                    <a:pt x="184" y="360"/>
                  </a:lnTo>
                  <a:lnTo>
                    <a:pt x="181" y="360"/>
                  </a:lnTo>
                  <a:lnTo>
                    <a:pt x="182" y="359"/>
                  </a:lnTo>
                  <a:lnTo>
                    <a:pt x="182" y="358"/>
                  </a:lnTo>
                  <a:lnTo>
                    <a:pt x="181" y="357"/>
                  </a:lnTo>
                  <a:lnTo>
                    <a:pt x="180" y="356"/>
                  </a:lnTo>
                  <a:lnTo>
                    <a:pt x="180" y="355"/>
                  </a:lnTo>
                  <a:lnTo>
                    <a:pt x="179" y="354"/>
                  </a:lnTo>
                  <a:lnTo>
                    <a:pt x="178" y="352"/>
                  </a:lnTo>
                  <a:lnTo>
                    <a:pt x="176" y="351"/>
                  </a:lnTo>
                  <a:lnTo>
                    <a:pt x="175" y="351"/>
                  </a:lnTo>
                  <a:lnTo>
                    <a:pt x="174" y="349"/>
                  </a:lnTo>
                  <a:lnTo>
                    <a:pt x="171" y="348"/>
                  </a:lnTo>
                  <a:lnTo>
                    <a:pt x="169" y="346"/>
                  </a:lnTo>
                  <a:lnTo>
                    <a:pt x="161" y="342"/>
                  </a:lnTo>
                  <a:lnTo>
                    <a:pt x="159" y="341"/>
                  </a:lnTo>
                  <a:lnTo>
                    <a:pt x="156" y="339"/>
                  </a:lnTo>
                  <a:lnTo>
                    <a:pt x="155" y="338"/>
                  </a:lnTo>
                  <a:lnTo>
                    <a:pt x="154" y="337"/>
                  </a:lnTo>
                  <a:lnTo>
                    <a:pt x="154" y="336"/>
                  </a:lnTo>
                  <a:lnTo>
                    <a:pt x="153" y="336"/>
                  </a:lnTo>
                  <a:lnTo>
                    <a:pt x="153" y="334"/>
                  </a:lnTo>
                  <a:lnTo>
                    <a:pt x="152" y="333"/>
                  </a:lnTo>
                  <a:lnTo>
                    <a:pt x="152" y="333"/>
                  </a:lnTo>
                  <a:lnTo>
                    <a:pt x="152" y="331"/>
                  </a:lnTo>
                  <a:lnTo>
                    <a:pt x="152" y="331"/>
                  </a:lnTo>
                  <a:lnTo>
                    <a:pt x="152" y="330"/>
                  </a:lnTo>
                  <a:lnTo>
                    <a:pt x="153" y="328"/>
                  </a:lnTo>
                  <a:lnTo>
                    <a:pt x="153" y="327"/>
                  </a:lnTo>
                  <a:lnTo>
                    <a:pt x="154" y="326"/>
                  </a:lnTo>
                  <a:lnTo>
                    <a:pt x="156" y="323"/>
                  </a:lnTo>
                  <a:lnTo>
                    <a:pt x="156" y="321"/>
                  </a:lnTo>
                  <a:lnTo>
                    <a:pt x="157" y="320"/>
                  </a:lnTo>
                  <a:lnTo>
                    <a:pt x="157" y="319"/>
                  </a:lnTo>
                  <a:lnTo>
                    <a:pt x="157" y="317"/>
                  </a:lnTo>
                  <a:lnTo>
                    <a:pt x="157" y="316"/>
                  </a:lnTo>
                  <a:lnTo>
                    <a:pt x="157" y="315"/>
                  </a:lnTo>
                  <a:lnTo>
                    <a:pt x="157" y="314"/>
                  </a:lnTo>
                  <a:lnTo>
                    <a:pt x="157" y="314"/>
                  </a:lnTo>
                  <a:lnTo>
                    <a:pt x="157" y="313"/>
                  </a:lnTo>
                  <a:lnTo>
                    <a:pt x="156" y="312"/>
                  </a:lnTo>
                  <a:lnTo>
                    <a:pt x="156" y="311"/>
                  </a:lnTo>
                  <a:lnTo>
                    <a:pt x="155" y="310"/>
                  </a:lnTo>
                  <a:lnTo>
                    <a:pt x="154" y="309"/>
                  </a:lnTo>
                  <a:lnTo>
                    <a:pt x="152" y="307"/>
                  </a:lnTo>
                  <a:lnTo>
                    <a:pt x="150" y="305"/>
                  </a:lnTo>
                  <a:lnTo>
                    <a:pt x="148" y="304"/>
                  </a:lnTo>
                  <a:lnTo>
                    <a:pt x="147" y="304"/>
                  </a:lnTo>
                  <a:lnTo>
                    <a:pt x="147" y="304"/>
                  </a:lnTo>
                  <a:lnTo>
                    <a:pt x="145" y="303"/>
                  </a:lnTo>
                  <a:lnTo>
                    <a:pt x="144" y="303"/>
                  </a:lnTo>
                  <a:lnTo>
                    <a:pt x="142" y="303"/>
                  </a:lnTo>
                  <a:lnTo>
                    <a:pt x="139" y="303"/>
                  </a:lnTo>
                  <a:lnTo>
                    <a:pt x="137" y="303"/>
                  </a:lnTo>
                  <a:lnTo>
                    <a:pt x="136" y="302"/>
                  </a:lnTo>
                  <a:lnTo>
                    <a:pt x="135" y="302"/>
                  </a:lnTo>
                  <a:lnTo>
                    <a:pt x="135" y="301"/>
                  </a:lnTo>
                  <a:lnTo>
                    <a:pt x="134" y="301"/>
                  </a:lnTo>
                  <a:lnTo>
                    <a:pt x="134" y="300"/>
                  </a:lnTo>
                  <a:lnTo>
                    <a:pt x="132" y="298"/>
                  </a:lnTo>
                  <a:lnTo>
                    <a:pt x="132" y="297"/>
                  </a:lnTo>
                  <a:lnTo>
                    <a:pt x="131" y="297"/>
                  </a:lnTo>
                  <a:lnTo>
                    <a:pt x="130" y="296"/>
                  </a:lnTo>
                  <a:lnTo>
                    <a:pt x="127" y="294"/>
                  </a:lnTo>
                  <a:lnTo>
                    <a:pt x="123" y="291"/>
                  </a:lnTo>
                  <a:lnTo>
                    <a:pt x="121" y="290"/>
                  </a:lnTo>
                  <a:lnTo>
                    <a:pt x="119" y="288"/>
                  </a:lnTo>
                  <a:lnTo>
                    <a:pt x="118" y="288"/>
                  </a:lnTo>
                  <a:lnTo>
                    <a:pt x="117" y="287"/>
                  </a:lnTo>
                  <a:lnTo>
                    <a:pt x="115" y="286"/>
                  </a:lnTo>
                  <a:lnTo>
                    <a:pt x="113" y="285"/>
                  </a:lnTo>
                  <a:lnTo>
                    <a:pt x="112" y="284"/>
                  </a:lnTo>
                  <a:lnTo>
                    <a:pt x="108" y="282"/>
                  </a:lnTo>
                  <a:lnTo>
                    <a:pt x="107" y="281"/>
                  </a:lnTo>
                  <a:lnTo>
                    <a:pt x="104" y="279"/>
                  </a:lnTo>
                  <a:lnTo>
                    <a:pt x="99" y="274"/>
                  </a:lnTo>
                  <a:lnTo>
                    <a:pt x="98" y="273"/>
                  </a:lnTo>
                  <a:lnTo>
                    <a:pt x="97" y="272"/>
                  </a:lnTo>
                  <a:lnTo>
                    <a:pt x="96" y="272"/>
                  </a:lnTo>
                  <a:lnTo>
                    <a:pt x="95" y="271"/>
                  </a:lnTo>
                  <a:lnTo>
                    <a:pt x="92" y="270"/>
                  </a:lnTo>
                  <a:lnTo>
                    <a:pt x="91" y="270"/>
                  </a:lnTo>
                  <a:lnTo>
                    <a:pt x="91" y="269"/>
                  </a:lnTo>
                  <a:lnTo>
                    <a:pt x="90" y="268"/>
                  </a:lnTo>
                  <a:lnTo>
                    <a:pt x="88" y="267"/>
                  </a:lnTo>
                  <a:lnTo>
                    <a:pt x="87" y="265"/>
                  </a:lnTo>
                  <a:lnTo>
                    <a:pt x="85" y="263"/>
                  </a:lnTo>
                  <a:lnTo>
                    <a:pt x="84" y="262"/>
                  </a:lnTo>
                  <a:lnTo>
                    <a:pt x="83" y="261"/>
                  </a:lnTo>
                  <a:lnTo>
                    <a:pt x="82" y="260"/>
                  </a:lnTo>
                  <a:lnTo>
                    <a:pt x="80" y="259"/>
                  </a:lnTo>
                  <a:lnTo>
                    <a:pt x="78" y="258"/>
                  </a:lnTo>
                  <a:lnTo>
                    <a:pt x="76" y="257"/>
                  </a:lnTo>
                  <a:lnTo>
                    <a:pt x="72" y="256"/>
                  </a:lnTo>
                  <a:lnTo>
                    <a:pt x="71" y="256"/>
                  </a:lnTo>
                  <a:lnTo>
                    <a:pt x="68" y="254"/>
                  </a:lnTo>
                  <a:lnTo>
                    <a:pt x="67" y="254"/>
                  </a:lnTo>
                  <a:lnTo>
                    <a:pt x="67" y="253"/>
                  </a:lnTo>
                  <a:lnTo>
                    <a:pt x="66" y="253"/>
                  </a:lnTo>
                  <a:lnTo>
                    <a:pt x="66" y="252"/>
                  </a:lnTo>
                  <a:lnTo>
                    <a:pt x="65" y="252"/>
                  </a:lnTo>
                  <a:lnTo>
                    <a:pt x="65" y="251"/>
                  </a:lnTo>
                  <a:lnTo>
                    <a:pt x="65" y="250"/>
                  </a:lnTo>
                  <a:lnTo>
                    <a:pt x="65" y="249"/>
                  </a:lnTo>
                  <a:lnTo>
                    <a:pt x="65" y="247"/>
                  </a:lnTo>
                  <a:lnTo>
                    <a:pt x="65" y="245"/>
                  </a:lnTo>
                  <a:lnTo>
                    <a:pt x="65" y="244"/>
                  </a:lnTo>
                  <a:lnTo>
                    <a:pt x="65" y="243"/>
                  </a:lnTo>
                  <a:lnTo>
                    <a:pt x="64" y="242"/>
                  </a:lnTo>
                  <a:lnTo>
                    <a:pt x="63" y="240"/>
                  </a:lnTo>
                  <a:lnTo>
                    <a:pt x="62" y="238"/>
                  </a:lnTo>
                  <a:lnTo>
                    <a:pt x="60" y="235"/>
                  </a:lnTo>
                  <a:lnTo>
                    <a:pt x="59" y="234"/>
                  </a:lnTo>
                  <a:lnTo>
                    <a:pt x="58" y="233"/>
                  </a:lnTo>
                  <a:lnTo>
                    <a:pt x="57" y="232"/>
                  </a:lnTo>
                  <a:lnTo>
                    <a:pt x="56" y="231"/>
                  </a:lnTo>
                  <a:lnTo>
                    <a:pt x="55" y="231"/>
                  </a:lnTo>
                  <a:lnTo>
                    <a:pt x="52" y="230"/>
                  </a:lnTo>
                  <a:lnTo>
                    <a:pt x="51" y="229"/>
                  </a:lnTo>
                  <a:lnTo>
                    <a:pt x="50" y="228"/>
                  </a:lnTo>
                  <a:lnTo>
                    <a:pt x="48" y="227"/>
                  </a:lnTo>
                  <a:lnTo>
                    <a:pt x="45" y="225"/>
                  </a:lnTo>
                  <a:lnTo>
                    <a:pt x="44" y="224"/>
                  </a:lnTo>
                  <a:lnTo>
                    <a:pt x="43" y="223"/>
                  </a:lnTo>
                  <a:lnTo>
                    <a:pt x="43" y="223"/>
                  </a:lnTo>
                  <a:lnTo>
                    <a:pt x="42" y="222"/>
                  </a:lnTo>
                  <a:lnTo>
                    <a:pt x="41" y="221"/>
                  </a:lnTo>
                  <a:lnTo>
                    <a:pt x="40" y="219"/>
                  </a:lnTo>
                  <a:lnTo>
                    <a:pt x="40" y="218"/>
                  </a:lnTo>
                  <a:lnTo>
                    <a:pt x="39" y="216"/>
                  </a:lnTo>
                  <a:lnTo>
                    <a:pt x="39" y="214"/>
                  </a:lnTo>
                  <a:lnTo>
                    <a:pt x="38" y="212"/>
                  </a:lnTo>
                  <a:lnTo>
                    <a:pt x="38" y="210"/>
                  </a:lnTo>
                  <a:lnTo>
                    <a:pt x="38" y="207"/>
                  </a:lnTo>
                  <a:lnTo>
                    <a:pt x="38" y="205"/>
                  </a:lnTo>
                  <a:lnTo>
                    <a:pt x="38" y="202"/>
                  </a:lnTo>
                  <a:lnTo>
                    <a:pt x="39" y="201"/>
                  </a:lnTo>
                  <a:lnTo>
                    <a:pt x="39" y="200"/>
                  </a:lnTo>
                  <a:lnTo>
                    <a:pt x="41" y="193"/>
                  </a:lnTo>
                  <a:lnTo>
                    <a:pt x="42" y="188"/>
                  </a:lnTo>
                  <a:lnTo>
                    <a:pt x="43" y="187"/>
                  </a:lnTo>
                  <a:lnTo>
                    <a:pt x="43" y="185"/>
                  </a:lnTo>
                  <a:lnTo>
                    <a:pt x="43" y="184"/>
                  </a:lnTo>
                  <a:lnTo>
                    <a:pt x="43" y="182"/>
                  </a:lnTo>
                  <a:lnTo>
                    <a:pt x="43" y="180"/>
                  </a:lnTo>
                  <a:lnTo>
                    <a:pt x="43" y="178"/>
                  </a:lnTo>
                  <a:lnTo>
                    <a:pt x="42" y="176"/>
                  </a:lnTo>
                  <a:lnTo>
                    <a:pt x="41" y="173"/>
                  </a:lnTo>
                  <a:lnTo>
                    <a:pt x="41" y="171"/>
                  </a:lnTo>
                  <a:lnTo>
                    <a:pt x="40" y="170"/>
                  </a:lnTo>
                  <a:lnTo>
                    <a:pt x="38" y="166"/>
                  </a:lnTo>
                  <a:lnTo>
                    <a:pt x="37" y="164"/>
                  </a:lnTo>
                  <a:lnTo>
                    <a:pt x="37" y="163"/>
                  </a:lnTo>
                  <a:lnTo>
                    <a:pt x="36" y="162"/>
                  </a:lnTo>
                  <a:lnTo>
                    <a:pt x="35" y="160"/>
                  </a:lnTo>
                  <a:lnTo>
                    <a:pt x="33" y="158"/>
                  </a:lnTo>
                  <a:lnTo>
                    <a:pt x="31" y="156"/>
                  </a:lnTo>
                  <a:lnTo>
                    <a:pt x="30" y="154"/>
                  </a:lnTo>
                  <a:lnTo>
                    <a:pt x="27" y="152"/>
                  </a:lnTo>
                  <a:lnTo>
                    <a:pt x="26" y="151"/>
                  </a:lnTo>
                  <a:lnTo>
                    <a:pt x="26" y="150"/>
                  </a:lnTo>
                  <a:lnTo>
                    <a:pt x="24" y="146"/>
                  </a:lnTo>
                  <a:lnTo>
                    <a:pt x="23" y="145"/>
                  </a:lnTo>
                  <a:lnTo>
                    <a:pt x="21" y="143"/>
                  </a:lnTo>
                  <a:lnTo>
                    <a:pt x="19" y="141"/>
                  </a:lnTo>
                  <a:lnTo>
                    <a:pt x="19" y="140"/>
                  </a:lnTo>
                  <a:lnTo>
                    <a:pt x="18" y="140"/>
                  </a:lnTo>
                  <a:lnTo>
                    <a:pt x="16" y="139"/>
                  </a:lnTo>
                  <a:lnTo>
                    <a:pt x="13" y="138"/>
                  </a:lnTo>
                  <a:lnTo>
                    <a:pt x="11" y="138"/>
                  </a:lnTo>
                  <a:lnTo>
                    <a:pt x="10" y="137"/>
                  </a:lnTo>
                  <a:lnTo>
                    <a:pt x="9" y="136"/>
                  </a:lnTo>
                  <a:lnTo>
                    <a:pt x="7" y="136"/>
                  </a:lnTo>
                  <a:lnTo>
                    <a:pt x="6" y="135"/>
                  </a:lnTo>
                  <a:lnTo>
                    <a:pt x="5" y="134"/>
                  </a:lnTo>
                  <a:lnTo>
                    <a:pt x="4" y="133"/>
                  </a:lnTo>
                  <a:lnTo>
                    <a:pt x="3" y="132"/>
                  </a:lnTo>
                  <a:lnTo>
                    <a:pt x="2" y="131"/>
                  </a:lnTo>
                  <a:lnTo>
                    <a:pt x="1" y="130"/>
                  </a:lnTo>
                  <a:lnTo>
                    <a:pt x="1" y="129"/>
                  </a:lnTo>
                  <a:lnTo>
                    <a:pt x="0" y="128"/>
                  </a:lnTo>
                  <a:lnTo>
                    <a:pt x="0" y="127"/>
                  </a:lnTo>
                  <a:lnTo>
                    <a:pt x="0" y="127"/>
                  </a:lnTo>
                  <a:lnTo>
                    <a:pt x="0" y="126"/>
                  </a:lnTo>
                  <a:lnTo>
                    <a:pt x="0" y="125"/>
                  </a:lnTo>
                  <a:lnTo>
                    <a:pt x="0" y="124"/>
                  </a:lnTo>
                  <a:lnTo>
                    <a:pt x="0" y="123"/>
                  </a:lnTo>
                  <a:lnTo>
                    <a:pt x="1" y="122"/>
                  </a:lnTo>
                  <a:lnTo>
                    <a:pt x="1" y="121"/>
                  </a:lnTo>
                  <a:lnTo>
                    <a:pt x="2" y="121"/>
                  </a:lnTo>
                  <a:lnTo>
                    <a:pt x="3" y="119"/>
                  </a:lnTo>
                  <a:lnTo>
                    <a:pt x="4" y="118"/>
                  </a:lnTo>
                  <a:lnTo>
                    <a:pt x="6" y="117"/>
                  </a:lnTo>
                  <a:lnTo>
                    <a:pt x="8" y="115"/>
                  </a:lnTo>
                  <a:lnTo>
                    <a:pt x="9" y="114"/>
                  </a:lnTo>
                  <a:lnTo>
                    <a:pt x="10" y="113"/>
                  </a:lnTo>
                  <a:lnTo>
                    <a:pt x="11" y="112"/>
                  </a:lnTo>
                  <a:lnTo>
                    <a:pt x="12" y="111"/>
                  </a:lnTo>
                  <a:lnTo>
                    <a:pt x="13" y="110"/>
                  </a:lnTo>
                  <a:lnTo>
                    <a:pt x="13" y="109"/>
                  </a:lnTo>
                  <a:lnTo>
                    <a:pt x="13" y="108"/>
                  </a:lnTo>
                  <a:lnTo>
                    <a:pt x="13" y="107"/>
                  </a:lnTo>
                  <a:lnTo>
                    <a:pt x="13" y="106"/>
                  </a:lnTo>
                  <a:lnTo>
                    <a:pt x="13" y="106"/>
                  </a:lnTo>
                  <a:lnTo>
                    <a:pt x="13" y="105"/>
                  </a:lnTo>
                  <a:lnTo>
                    <a:pt x="13" y="103"/>
                  </a:lnTo>
                  <a:lnTo>
                    <a:pt x="12" y="100"/>
                  </a:lnTo>
                  <a:lnTo>
                    <a:pt x="11" y="98"/>
                  </a:lnTo>
                  <a:lnTo>
                    <a:pt x="11" y="96"/>
                  </a:lnTo>
                  <a:lnTo>
                    <a:pt x="10" y="92"/>
                  </a:lnTo>
                  <a:lnTo>
                    <a:pt x="10" y="91"/>
                  </a:lnTo>
                  <a:lnTo>
                    <a:pt x="9" y="89"/>
                  </a:lnTo>
                  <a:lnTo>
                    <a:pt x="8" y="88"/>
                  </a:lnTo>
                  <a:lnTo>
                    <a:pt x="8" y="87"/>
                  </a:lnTo>
                  <a:lnTo>
                    <a:pt x="6" y="85"/>
                  </a:lnTo>
                  <a:lnTo>
                    <a:pt x="6" y="84"/>
                  </a:lnTo>
                  <a:lnTo>
                    <a:pt x="5" y="84"/>
                  </a:lnTo>
                  <a:lnTo>
                    <a:pt x="5" y="83"/>
                  </a:lnTo>
                  <a:lnTo>
                    <a:pt x="5" y="83"/>
                  </a:lnTo>
                  <a:lnTo>
                    <a:pt x="6" y="83"/>
                  </a:lnTo>
                  <a:lnTo>
                    <a:pt x="6" y="82"/>
                  </a:lnTo>
                  <a:lnTo>
                    <a:pt x="6" y="82"/>
                  </a:lnTo>
                  <a:lnTo>
                    <a:pt x="7" y="82"/>
                  </a:lnTo>
                  <a:lnTo>
                    <a:pt x="7" y="82"/>
                  </a:lnTo>
                  <a:lnTo>
                    <a:pt x="9" y="82"/>
                  </a:lnTo>
                  <a:lnTo>
                    <a:pt x="11" y="82"/>
                  </a:lnTo>
                  <a:lnTo>
                    <a:pt x="12" y="82"/>
                  </a:lnTo>
                  <a:lnTo>
                    <a:pt x="17" y="81"/>
                  </a:lnTo>
                  <a:lnTo>
                    <a:pt x="20" y="81"/>
                  </a:lnTo>
                  <a:lnTo>
                    <a:pt x="23" y="81"/>
                  </a:lnTo>
                  <a:lnTo>
                    <a:pt x="26" y="81"/>
                  </a:lnTo>
                  <a:lnTo>
                    <a:pt x="28" y="81"/>
                  </a:lnTo>
                  <a:lnTo>
                    <a:pt x="30" y="82"/>
                  </a:lnTo>
                  <a:lnTo>
                    <a:pt x="31" y="82"/>
                  </a:lnTo>
                  <a:lnTo>
                    <a:pt x="33" y="83"/>
                  </a:lnTo>
                  <a:lnTo>
                    <a:pt x="34" y="83"/>
                  </a:lnTo>
                  <a:lnTo>
                    <a:pt x="35" y="84"/>
                  </a:lnTo>
                  <a:lnTo>
                    <a:pt x="36" y="85"/>
                  </a:lnTo>
                  <a:lnTo>
                    <a:pt x="37" y="86"/>
                  </a:lnTo>
                  <a:lnTo>
                    <a:pt x="38" y="87"/>
                  </a:lnTo>
                  <a:lnTo>
                    <a:pt x="39" y="89"/>
                  </a:lnTo>
                  <a:lnTo>
                    <a:pt x="40" y="91"/>
                  </a:lnTo>
                  <a:lnTo>
                    <a:pt x="41" y="92"/>
                  </a:lnTo>
                  <a:lnTo>
                    <a:pt x="41" y="93"/>
                  </a:lnTo>
                  <a:lnTo>
                    <a:pt x="42" y="94"/>
                  </a:lnTo>
                  <a:lnTo>
                    <a:pt x="42" y="99"/>
                  </a:lnTo>
                  <a:lnTo>
                    <a:pt x="43" y="101"/>
                  </a:lnTo>
                  <a:lnTo>
                    <a:pt x="44" y="106"/>
                  </a:lnTo>
                  <a:lnTo>
                    <a:pt x="45" y="107"/>
                  </a:lnTo>
                  <a:lnTo>
                    <a:pt x="45" y="109"/>
                  </a:lnTo>
                  <a:lnTo>
                    <a:pt x="46" y="110"/>
                  </a:lnTo>
                  <a:lnTo>
                    <a:pt x="46" y="111"/>
                  </a:lnTo>
                  <a:lnTo>
                    <a:pt x="47" y="112"/>
                  </a:lnTo>
                  <a:lnTo>
                    <a:pt x="48" y="113"/>
                  </a:lnTo>
                  <a:lnTo>
                    <a:pt x="49" y="113"/>
                  </a:lnTo>
                  <a:lnTo>
                    <a:pt x="51" y="114"/>
                  </a:lnTo>
                  <a:lnTo>
                    <a:pt x="52" y="115"/>
                  </a:lnTo>
                  <a:lnTo>
                    <a:pt x="53" y="115"/>
                  </a:lnTo>
                  <a:lnTo>
                    <a:pt x="60" y="118"/>
                  </a:lnTo>
                  <a:lnTo>
                    <a:pt x="61" y="118"/>
                  </a:lnTo>
                  <a:lnTo>
                    <a:pt x="62" y="119"/>
                  </a:lnTo>
                  <a:lnTo>
                    <a:pt x="64" y="119"/>
                  </a:lnTo>
                  <a:lnTo>
                    <a:pt x="64" y="120"/>
                  </a:lnTo>
                  <a:lnTo>
                    <a:pt x="65" y="121"/>
                  </a:lnTo>
                  <a:lnTo>
                    <a:pt x="66" y="122"/>
                  </a:lnTo>
                  <a:lnTo>
                    <a:pt x="66" y="123"/>
                  </a:lnTo>
                  <a:lnTo>
                    <a:pt x="66" y="124"/>
                  </a:lnTo>
                  <a:lnTo>
                    <a:pt x="66" y="125"/>
                  </a:lnTo>
                  <a:lnTo>
                    <a:pt x="66" y="126"/>
                  </a:lnTo>
                  <a:lnTo>
                    <a:pt x="66" y="126"/>
                  </a:lnTo>
                  <a:lnTo>
                    <a:pt x="66" y="127"/>
                  </a:lnTo>
                  <a:lnTo>
                    <a:pt x="65" y="127"/>
                  </a:lnTo>
                  <a:lnTo>
                    <a:pt x="64" y="128"/>
                  </a:lnTo>
                  <a:lnTo>
                    <a:pt x="63" y="128"/>
                  </a:lnTo>
                  <a:lnTo>
                    <a:pt x="63" y="129"/>
                  </a:lnTo>
                  <a:lnTo>
                    <a:pt x="63" y="130"/>
                  </a:lnTo>
                  <a:lnTo>
                    <a:pt x="62" y="130"/>
                  </a:lnTo>
                  <a:lnTo>
                    <a:pt x="62" y="131"/>
                  </a:lnTo>
                  <a:lnTo>
                    <a:pt x="62" y="132"/>
                  </a:lnTo>
                  <a:lnTo>
                    <a:pt x="63" y="133"/>
                  </a:lnTo>
                  <a:lnTo>
                    <a:pt x="63" y="134"/>
                  </a:lnTo>
                  <a:lnTo>
                    <a:pt x="64" y="136"/>
                  </a:lnTo>
                  <a:lnTo>
                    <a:pt x="65" y="137"/>
                  </a:lnTo>
                  <a:lnTo>
                    <a:pt x="67" y="138"/>
                  </a:lnTo>
                  <a:lnTo>
                    <a:pt x="68" y="140"/>
                  </a:lnTo>
                  <a:lnTo>
                    <a:pt x="72" y="143"/>
                  </a:lnTo>
                  <a:lnTo>
                    <a:pt x="73" y="144"/>
                  </a:lnTo>
                  <a:lnTo>
                    <a:pt x="74" y="145"/>
                  </a:lnTo>
                  <a:lnTo>
                    <a:pt x="75" y="146"/>
                  </a:lnTo>
                  <a:lnTo>
                    <a:pt x="76" y="149"/>
                  </a:lnTo>
                  <a:lnTo>
                    <a:pt x="77" y="150"/>
                  </a:lnTo>
                  <a:lnTo>
                    <a:pt x="77" y="150"/>
                  </a:lnTo>
                  <a:lnTo>
                    <a:pt x="77" y="151"/>
                  </a:lnTo>
                  <a:lnTo>
                    <a:pt x="77" y="152"/>
                  </a:lnTo>
                  <a:lnTo>
                    <a:pt x="76" y="155"/>
                  </a:lnTo>
                  <a:lnTo>
                    <a:pt x="76" y="159"/>
                  </a:lnTo>
                  <a:lnTo>
                    <a:pt x="76" y="161"/>
                  </a:lnTo>
                  <a:lnTo>
                    <a:pt x="75" y="164"/>
                  </a:lnTo>
                  <a:lnTo>
                    <a:pt x="75" y="165"/>
                  </a:lnTo>
                  <a:lnTo>
                    <a:pt x="75" y="166"/>
                  </a:lnTo>
                  <a:lnTo>
                    <a:pt x="75" y="167"/>
                  </a:lnTo>
                  <a:lnTo>
                    <a:pt x="75" y="167"/>
                  </a:lnTo>
                  <a:lnTo>
                    <a:pt x="76" y="169"/>
                  </a:lnTo>
                  <a:lnTo>
                    <a:pt x="76" y="171"/>
                  </a:lnTo>
                  <a:lnTo>
                    <a:pt x="77" y="173"/>
                  </a:lnTo>
                  <a:lnTo>
                    <a:pt x="79" y="175"/>
                  </a:lnTo>
                  <a:lnTo>
                    <a:pt x="80" y="177"/>
                  </a:lnTo>
                  <a:lnTo>
                    <a:pt x="81" y="177"/>
                  </a:lnTo>
                  <a:lnTo>
                    <a:pt x="81" y="178"/>
                  </a:lnTo>
                  <a:lnTo>
                    <a:pt x="82" y="178"/>
                  </a:lnTo>
                  <a:lnTo>
                    <a:pt x="83" y="179"/>
                  </a:lnTo>
                  <a:lnTo>
                    <a:pt x="84" y="179"/>
                  </a:lnTo>
                  <a:lnTo>
                    <a:pt x="85" y="180"/>
                  </a:lnTo>
                  <a:lnTo>
                    <a:pt x="87" y="180"/>
                  </a:lnTo>
                  <a:lnTo>
                    <a:pt x="88" y="181"/>
                  </a:lnTo>
                  <a:lnTo>
                    <a:pt x="89" y="181"/>
                  </a:lnTo>
                  <a:lnTo>
                    <a:pt x="90" y="181"/>
                  </a:lnTo>
                  <a:lnTo>
                    <a:pt x="91" y="181"/>
                  </a:lnTo>
                  <a:lnTo>
                    <a:pt x="92" y="181"/>
                  </a:lnTo>
                  <a:lnTo>
                    <a:pt x="93" y="180"/>
                  </a:lnTo>
                  <a:lnTo>
                    <a:pt x="93" y="180"/>
                  </a:lnTo>
                  <a:lnTo>
                    <a:pt x="94" y="180"/>
                  </a:lnTo>
                  <a:lnTo>
                    <a:pt x="94" y="179"/>
                  </a:lnTo>
                  <a:lnTo>
                    <a:pt x="94" y="178"/>
                  </a:lnTo>
                  <a:lnTo>
                    <a:pt x="95" y="175"/>
                  </a:lnTo>
                  <a:lnTo>
                    <a:pt x="95" y="172"/>
                  </a:lnTo>
                  <a:lnTo>
                    <a:pt x="96" y="170"/>
                  </a:lnTo>
                  <a:lnTo>
                    <a:pt x="96" y="169"/>
                  </a:lnTo>
                  <a:lnTo>
                    <a:pt x="96" y="167"/>
                  </a:lnTo>
                  <a:lnTo>
                    <a:pt x="95" y="165"/>
                  </a:lnTo>
                  <a:lnTo>
                    <a:pt x="95" y="162"/>
                  </a:lnTo>
                  <a:lnTo>
                    <a:pt x="95" y="161"/>
                  </a:lnTo>
                  <a:lnTo>
                    <a:pt x="95" y="159"/>
                  </a:lnTo>
                  <a:lnTo>
                    <a:pt x="95" y="157"/>
                  </a:lnTo>
                  <a:lnTo>
                    <a:pt x="95" y="154"/>
                  </a:lnTo>
                  <a:lnTo>
                    <a:pt x="96" y="150"/>
                  </a:lnTo>
                  <a:lnTo>
                    <a:pt x="96" y="146"/>
                  </a:lnTo>
                  <a:lnTo>
                    <a:pt x="97" y="144"/>
                  </a:lnTo>
                  <a:lnTo>
                    <a:pt x="97" y="142"/>
                  </a:lnTo>
                  <a:lnTo>
                    <a:pt x="97" y="141"/>
                  </a:lnTo>
                  <a:lnTo>
                    <a:pt x="98" y="140"/>
                  </a:lnTo>
                  <a:lnTo>
                    <a:pt x="98" y="140"/>
                  </a:lnTo>
                  <a:lnTo>
                    <a:pt x="99" y="139"/>
                  </a:lnTo>
                  <a:lnTo>
                    <a:pt x="99" y="139"/>
                  </a:lnTo>
                  <a:lnTo>
                    <a:pt x="100" y="138"/>
                  </a:lnTo>
                  <a:lnTo>
                    <a:pt x="102" y="138"/>
                  </a:lnTo>
                  <a:lnTo>
                    <a:pt x="103" y="137"/>
                  </a:lnTo>
                  <a:lnTo>
                    <a:pt x="104" y="137"/>
                  </a:lnTo>
                  <a:lnTo>
                    <a:pt x="104" y="137"/>
                  </a:lnTo>
                  <a:lnTo>
                    <a:pt x="105" y="136"/>
                  </a:lnTo>
                  <a:lnTo>
                    <a:pt x="105" y="135"/>
                  </a:lnTo>
                  <a:lnTo>
                    <a:pt x="105" y="134"/>
                  </a:lnTo>
                  <a:lnTo>
                    <a:pt x="106" y="133"/>
                  </a:lnTo>
                  <a:lnTo>
                    <a:pt x="106" y="132"/>
                  </a:lnTo>
                  <a:lnTo>
                    <a:pt x="106" y="129"/>
                  </a:lnTo>
                  <a:lnTo>
                    <a:pt x="106" y="128"/>
                  </a:lnTo>
                  <a:lnTo>
                    <a:pt x="107" y="126"/>
                  </a:lnTo>
                  <a:lnTo>
                    <a:pt x="107" y="124"/>
                  </a:lnTo>
                  <a:lnTo>
                    <a:pt x="108" y="122"/>
                  </a:lnTo>
                  <a:lnTo>
                    <a:pt x="109" y="120"/>
                  </a:lnTo>
                  <a:lnTo>
                    <a:pt x="110" y="117"/>
                  </a:lnTo>
                  <a:lnTo>
                    <a:pt x="111" y="115"/>
                  </a:lnTo>
                  <a:lnTo>
                    <a:pt x="112" y="114"/>
                  </a:lnTo>
                  <a:lnTo>
                    <a:pt x="113" y="113"/>
                  </a:lnTo>
                  <a:lnTo>
                    <a:pt x="115" y="110"/>
                  </a:lnTo>
                  <a:lnTo>
                    <a:pt x="117" y="108"/>
                  </a:lnTo>
                  <a:lnTo>
                    <a:pt x="121" y="104"/>
                  </a:lnTo>
                  <a:lnTo>
                    <a:pt x="123" y="103"/>
                  </a:lnTo>
                  <a:lnTo>
                    <a:pt x="124" y="102"/>
                  </a:lnTo>
                  <a:lnTo>
                    <a:pt x="125" y="100"/>
                  </a:lnTo>
                  <a:lnTo>
                    <a:pt x="126" y="98"/>
                  </a:lnTo>
                  <a:lnTo>
                    <a:pt x="126" y="96"/>
                  </a:lnTo>
                  <a:lnTo>
                    <a:pt x="128" y="92"/>
                  </a:lnTo>
                  <a:lnTo>
                    <a:pt x="129" y="90"/>
                  </a:lnTo>
                  <a:lnTo>
                    <a:pt x="129" y="89"/>
                  </a:lnTo>
                  <a:lnTo>
                    <a:pt x="130" y="88"/>
                  </a:lnTo>
                  <a:lnTo>
                    <a:pt x="130" y="87"/>
                  </a:lnTo>
                  <a:lnTo>
                    <a:pt x="131" y="86"/>
                  </a:lnTo>
                  <a:lnTo>
                    <a:pt x="132" y="86"/>
                  </a:lnTo>
                  <a:lnTo>
                    <a:pt x="133" y="85"/>
                  </a:lnTo>
                  <a:lnTo>
                    <a:pt x="134" y="84"/>
                  </a:lnTo>
                  <a:lnTo>
                    <a:pt x="138" y="82"/>
                  </a:lnTo>
                  <a:lnTo>
                    <a:pt x="139" y="81"/>
                  </a:lnTo>
                  <a:lnTo>
                    <a:pt x="140" y="81"/>
                  </a:lnTo>
                  <a:lnTo>
                    <a:pt x="141" y="80"/>
                  </a:lnTo>
                  <a:lnTo>
                    <a:pt x="142" y="79"/>
                  </a:lnTo>
                  <a:lnTo>
                    <a:pt x="145" y="75"/>
                  </a:lnTo>
                  <a:lnTo>
                    <a:pt x="147" y="74"/>
                  </a:lnTo>
                  <a:lnTo>
                    <a:pt x="149" y="72"/>
                  </a:lnTo>
                  <a:lnTo>
                    <a:pt x="151" y="71"/>
                  </a:lnTo>
                  <a:lnTo>
                    <a:pt x="153" y="69"/>
                  </a:lnTo>
                  <a:lnTo>
                    <a:pt x="155" y="68"/>
                  </a:lnTo>
                  <a:lnTo>
                    <a:pt x="157" y="67"/>
                  </a:lnTo>
                  <a:lnTo>
                    <a:pt x="160" y="67"/>
                  </a:lnTo>
                  <a:lnTo>
                    <a:pt x="161" y="66"/>
                  </a:lnTo>
                  <a:lnTo>
                    <a:pt x="162" y="66"/>
                  </a:lnTo>
                  <a:lnTo>
                    <a:pt x="162" y="65"/>
                  </a:lnTo>
                  <a:lnTo>
                    <a:pt x="163" y="64"/>
                  </a:lnTo>
                  <a:lnTo>
                    <a:pt x="163" y="64"/>
                  </a:lnTo>
                  <a:lnTo>
                    <a:pt x="164" y="63"/>
                  </a:lnTo>
                  <a:lnTo>
                    <a:pt x="164" y="62"/>
                  </a:lnTo>
                  <a:lnTo>
                    <a:pt x="165" y="60"/>
                  </a:lnTo>
                  <a:lnTo>
                    <a:pt x="166" y="56"/>
                  </a:lnTo>
                  <a:lnTo>
                    <a:pt x="167" y="54"/>
                  </a:lnTo>
                  <a:lnTo>
                    <a:pt x="167" y="53"/>
                  </a:lnTo>
                  <a:lnTo>
                    <a:pt x="168" y="50"/>
                  </a:lnTo>
                  <a:lnTo>
                    <a:pt x="170" y="48"/>
                  </a:lnTo>
                  <a:lnTo>
                    <a:pt x="172" y="45"/>
                  </a:lnTo>
                  <a:lnTo>
                    <a:pt x="173" y="44"/>
                  </a:lnTo>
                  <a:lnTo>
                    <a:pt x="174" y="43"/>
                  </a:lnTo>
                  <a:lnTo>
                    <a:pt x="175" y="42"/>
                  </a:lnTo>
                  <a:lnTo>
                    <a:pt x="176" y="41"/>
                  </a:lnTo>
                  <a:lnTo>
                    <a:pt x="178" y="40"/>
                  </a:lnTo>
                  <a:lnTo>
                    <a:pt x="178" y="39"/>
                  </a:lnTo>
                  <a:lnTo>
                    <a:pt x="179" y="39"/>
                  </a:lnTo>
                  <a:lnTo>
                    <a:pt x="182" y="38"/>
                  </a:lnTo>
                  <a:lnTo>
                    <a:pt x="185" y="37"/>
                  </a:lnTo>
                  <a:lnTo>
                    <a:pt x="189" y="36"/>
                  </a:lnTo>
                  <a:lnTo>
                    <a:pt x="195" y="35"/>
                  </a:lnTo>
                  <a:lnTo>
                    <a:pt x="198" y="34"/>
                  </a:lnTo>
                  <a:lnTo>
                    <a:pt x="205" y="32"/>
                  </a:lnTo>
                  <a:lnTo>
                    <a:pt x="213" y="31"/>
                  </a:lnTo>
                  <a:lnTo>
                    <a:pt x="218" y="29"/>
                  </a:lnTo>
                  <a:lnTo>
                    <a:pt x="220" y="29"/>
                  </a:lnTo>
                  <a:lnTo>
                    <a:pt x="221" y="29"/>
                  </a:lnTo>
                  <a:lnTo>
                    <a:pt x="223" y="28"/>
                  </a:lnTo>
                  <a:lnTo>
                    <a:pt x="225" y="28"/>
                  </a:lnTo>
                  <a:lnTo>
                    <a:pt x="228" y="28"/>
                  </a:lnTo>
                  <a:lnTo>
                    <a:pt x="233" y="29"/>
                  </a:lnTo>
                  <a:lnTo>
                    <a:pt x="240" y="29"/>
                  </a:lnTo>
                  <a:lnTo>
                    <a:pt x="242" y="30"/>
                  </a:lnTo>
                  <a:lnTo>
                    <a:pt x="244" y="30"/>
                  </a:lnTo>
                  <a:lnTo>
                    <a:pt x="245" y="31"/>
                  </a:lnTo>
                  <a:lnTo>
                    <a:pt x="247" y="31"/>
                  </a:lnTo>
                  <a:lnTo>
                    <a:pt x="251" y="33"/>
                  </a:lnTo>
                  <a:lnTo>
                    <a:pt x="253" y="34"/>
                  </a:lnTo>
                  <a:lnTo>
                    <a:pt x="254" y="34"/>
                  </a:lnTo>
                  <a:lnTo>
                    <a:pt x="255" y="35"/>
                  </a:lnTo>
                  <a:lnTo>
                    <a:pt x="255" y="35"/>
                  </a:lnTo>
                  <a:lnTo>
                    <a:pt x="256" y="34"/>
                  </a:lnTo>
                  <a:lnTo>
                    <a:pt x="257" y="34"/>
                  </a:lnTo>
                  <a:lnTo>
                    <a:pt x="258" y="34"/>
                  </a:lnTo>
                  <a:lnTo>
                    <a:pt x="258" y="33"/>
                  </a:lnTo>
                  <a:lnTo>
                    <a:pt x="259" y="33"/>
                  </a:lnTo>
                  <a:lnTo>
                    <a:pt x="269" y="21"/>
                  </a:lnTo>
                  <a:lnTo>
                    <a:pt x="270" y="20"/>
                  </a:lnTo>
                  <a:lnTo>
                    <a:pt x="272" y="19"/>
                  </a:lnTo>
                  <a:lnTo>
                    <a:pt x="273" y="18"/>
                  </a:lnTo>
                  <a:lnTo>
                    <a:pt x="274" y="17"/>
                  </a:lnTo>
                  <a:lnTo>
                    <a:pt x="277" y="15"/>
                  </a:lnTo>
                  <a:lnTo>
                    <a:pt x="279" y="14"/>
                  </a:lnTo>
                  <a:lnTo>
                    <a:pt x="282" y="13"/>
                  </a:lnTo>
                  <a:lnTo>
                    <a:pt x="285" y="12"/>
                  </a:lnTo>
                  <a:lnTo>
                    <a:pt x="288" y="11"/>
                  </a:lnTo>
                  <a:lnTo>
                    <a:pt x="289" y="10"/>
                  </a:lnTo>
                  <a:lnTo>
                    <a:pt x="291" y="10"/>
                  </a:lnTo>
                  <a:lnTo>
                    <a:pt x="292" y="10"/>
                  </a:lnTo>
                  <a:lnTo>
                    <a:pt x="293" y="10"/>
                  </a:lnTo>
                  <a:lnTo>
                    <a:pt x="294" y="10"/>
                  </a:lnTo>
                  <a:lnTo>
                    <a:pt x="294" y="10"/>
                  </a:lnTo>
                  <a:lnTo>
                    <a:pt x="295" y="11"/>
                  </a:lnTo>
                  <a:lnTo>
                    <a:pt x="298" y="12"/>
                  </a:lnTo>
                  <a:lnTo>
                    <a:pt x="299" y="12"/>
                  </a:lnTo>
                  <a:lnTo>
                    <a:pt x="300" y="12"/>
                  </a:lnTo>
                  <a:lnTo>
                    <a:pt x="300" y="12"/>
                  </a:lnTo>
                  <a:lnTo>
                    <a:pt x="301" y="12"/>
                  </a:lnTo>
                  <a:lnTo>
                    <a:pt x="301" y="12"/>
                  </a:lnTo>
                  <a:lnTo>
                    <a:pt x="301" y="12"/>
                  </a:lnTo>
                  <a:lnTo>
                    <a:pt x="302" y="11"/>
                  </a:lnTo>
                  <a:lnTo>
                    <a:pt x="302" y="10"/>
                  </a:lnTo>
                  <a:lnTo>
                    <a:pt x="303" y="10"/>
                  </a:lnTo>
                  <a:lnTo>
                    <a:pt x="305" y="4"/>
                  </a:lnTo>
                  <a:lnTo>
                    <a:pt x="307" y="1"/>
                  </a:lnTo>
                  <a:lnTo>
                    <a:pt x="307" y="0"/>
                  </a:lnTo>
                  <a:lnTo>
                    <a:pt x="308" y="1"/>
                  </a:lnTo>
                  <a:close/>
                </a:path>
              </a:pathLst>
            </a:custGeom>
            <a:solidFill>
              <a:srgbClr val="CCCCCC"/>
            </a:solidFill>
            <a:ln w="98425">
              <a:solidFill>
                <a:srgbClr val="CC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30" name="Freeform 236">
              <a:extLst>
                <a:ext uri="{FF2B5EF4-FFF2-40B4-BE49-F238E27FC236}">
                  <a16:creationId xmlns:a16="http://schemas.microsoft.com/office/drawing/2014/main" id="{8B29354E-D50C-4721-835C-7A25AA623440}"/>
                </a:ext>
              </a:extLst>
            </p:cNvPr>
            <p:cNvSpPr>
              <a:spLocks/>
            </p:cNvSpPr>
            <p:nvPr/>
          </p:nvSpPr>
          <p:spPr bwMode="auto">
            <a:xfrm>
              <a:off x="3095" y="1599"/>
              <a:ext cx="715" cy="633"/>
            </a:xfrm>
            <a:custGeom>
              <a:avLst/>
              <a:gdLst>
                <a:gd name="T0" fmla="*/ 616 w 715"/>
                <a:gd name="T1" fmla="*/ 21 h 633"/>
                <a:gd name="T2" fmla="*/ 651 w 715"/>
                <a:gd name="T3" fmla="*/ 12 h 633"/>
                <a:gd name="T4" fmla="*/ 670 w 715"/>
                <a:gd name="T5" fmla="*/ 31 h 633"/>
                <a:gd name="T6" fmla="*/ 689 w 715"/>
                <a:gd name="T7" fmla="*/ 67 h 633"/>
                <a:gd name="T8" fmla="*/ 693 w 715"/>
                <a:gd name="T9" fmla="*/ 90 h 633"/>
                <a:gd name="T10" fmla="*/ 706 w 715"/>
                <a:gd name="T11" fmla="*/ 120 h 633"/>
                <a:gd name="T12" fmla="*/ 680 w 715"/>
                <a:gd name="T13" fmla="*/ 154 h 633"/>
                <a:gd name="T14" fmla="*/ 650 w 715"/>
                <a:gd name="T15" fmla="*/ 162 h 633"/>
                <a:gd name="T16" fmla="*/ 632 w 715"/>
                <a:gd name="T17" fmla="*/ 180 h 633"/>
                <a:gd name="T18" fmla="*/ 618 w 715"/>
                <a:gd name="T19" fmla="*/ 210 h 633"/>
                <a:gd name="T20" fmla="*/ 591 w 715"/>
                <a:gd name="T21" fmla="*/ 249 h 633"/>
                <a:gd name="T22" fmla="*/ 603 w 715"/>
                <a:gd name="T23" fmla="*/ 296 h 633"/>
                <a:gd name="T24" fmla="*/ 638 w 715"/>
                <a:gd name="T25" fmla="*/ 350 h 633"/>
                <a:gd name="T26" fmla="*/ 637 w 715"/>
                <a:gd name="T27" fmla="*/ 367 h 633"/>
                <a:gd name="T28" fmla="*/ 631 w 715"/>
                <a:gd name="T29" fmla="*/ 397 h 633"/>
                <a:gd name="T30" fmla="*/ 601 w 715"/>
                <a:gd name="T31" fmla="*/ 410 h 633"/>
                <a:gd name="T32" fmla="*/ 598 w 715"/>
                <a:gd name="T33" fmla="*/ 437 h 633"/>
                <a:gd name="T34" fmla="*/ 578 w 715"/>
                <a:gd name="T35" fmla="*/ 459 h 633"/>
                <a:gd name="T36" fmla="*/ 526 w 715"/>
                <a:gd name="T37" fmla="*/ 469 h 633"/>
                <a:gd name="T38" fmla="*/ 457 w 715"/>
                <a:gd name="T39" fmla="*/ 465 h 633"/>
                <a:gd name="T40" fmla="*/ 435 w 715"/>
                <a:gd name="T41" fmla="*/ 486 h 633"/>
                <a:gd name="T42" fmla="*/ 415 w 715"/>
                <a:gd name="T43" fmla="*/ 503 h 633"/>
                <a:gd name="T44" fmla="*/ 379 w 715"/>
                <a:gd name="T45" fmla="*/ 527 h 633"/>
                <a:gd name="T46" fmla="*/ 353 w 715"/>
                <a:gd name="T47" fmla="*/ 524 h 633"/>
                <a:gd name="T48" fmla="*/ 310 w 715"/>
                <a:gd name="T49" fmla="*/ 541 h 633"/>
                <a:gd name="T50" fmla="*/ 276 w 715"/>
                <a:gd name="T51" fmla="*/ 557 h 633"/>
                <a:gd name="T52" fmla="*/ 233 w 715"/>
                <a:gd name="T53" fmla="*/ 574 h 633"/>
                <a:gd name="T54" fmla="*/ 220 w 715"/>
                <a:gd name="T55" fmla="*/ 602 h 633"/>
                <a:gd name="T56" fmla="*/ 195 w 715"/>
                <a:gd name="T57" fmla="*/ 619 h 633"/>
                <a:gd name="T58" fmla="*/ 174 w 715"/>
                <a:gd name="T59" fmla="*/ 632 h 633"/>
                <a:gd name="T60" fmla="*/ 155 w 715"/>
                <a:gd name="T61" fmla="*/ 624 h 633"/>
                <a:gd name="T62" fmla="*/ 144 w 715"/>
                <a:gd name="T63" fmla="*/ 619 h 633"/>
                <a:gd name="T64" fmla="*/ 118 w 715"/>
                <a:gd name="T65" fmla="*/ 597 h 633"/>
                <a:gd name="T66" fmla="*/ 135 w 715"/>
                <a:gd name="T67" fmla="*/ 590 h 633"/>
                <a:gd name="T68" fmla="*/ 127 w 715"/>
                <a:gd name="T69" fmla="*/ 551 h 633"/>
                <a:gd name="T70" fmla="*/ 117 w 715"/>
                <a:gd name="T71" fmla="*/ 519 h 633"/>
                <a:gd name="T72" fmla="*/ 118 w 715"/>
                <a:gd name="T73" fmla="*/ 471 h 633"/>
                <a:gd name="T74" fmla="*/ 98 w 715"/>
                <a:gd name="T75" fmla="*/ 451 h 633"/>
                <a:gd name="T76" fmla="*/ 64 w 715"/>
                <a:gd name="T77" fmla="*/ 448 h 633"/>
                <a:gd name="T78" fmla="*/ 39 w 715"/>
                <a:gd name="T79" fmla="*/ 427 h 633"/>
                <a:gd name="T80" fmla="*/ 9 w 715"/>
                <a:gd name="T81" fmla="*/ 409 h 633"/>
                <a:gd name="T82" fmla="*/ 37 w 715"/>
                <a:gd name="T83" fmla="*/ 354 h 633"/>
                <a:gd name="T84" fmla="*/ 77 w 715"/>
                <a:gd name="T85" fmla="*/ 348 h 633"/>
                <a:gd name="T86" fmla="*/ 111 w 715"/>
                <a:gd name="T87" fmla="*/ 341 h 633"/>
                <a:gd name="T88" fmla="*/ 133 w 715"/>
                <a:gd name="T89" fmla="*/ 297 h 633"/>
                <a:gd name="T90" fmla="*/ 158 w 715"/>
                <a:gd name="T91" fmla="*/ 301 h 633"/>
                <a:gd name="T92" fmla="*/ 184 w 715"/>
                <a:gd name="T93" fmla="*/ 264 h 633"/>
                <a:gd name="T94" fmla="*/ 212 w 715"/>
                <a:gd name="T95" fmla="*/ 287 h 633"/>
                <a:gd name="T96" fmla="*/ 244 w 715"/>
                <a:gd name="T97" fmla="*/ 260 h 633"/>
                <a:gd name="T98" fmla="*/ 252 w 715"/>
                <a:gd name="T99" fmla="*/ 225 h 633"/>
                <a:gd name="T100" fmla="*/ 295 w 715"/>
                <a:gd name="T101" fmla="*/ 212 h 633"/>
                <a:gd name="T102" fmla="*/ 328 w 715"/>
                <a:gd name="T103" fmla="*/ 212 h 633"/>
                <a:gd name="T104" fmla="*/ 383 w 715"/>
                <a:gd name="T105" fmla="*/ 211 h 633"/>
                <a:gd name="T106" fmla="*/ 401 w 715"/>
                <a:gd name="T107" fmla="*/ 180 h 633"/>
                <a:gd name="T108" fmla="*/ 435 w 715"/>
                <a:gd name="T109" fmla="*/ 158 h 633"/>
                <a:gd name="T110" fmla="*/ 485 w 715"/>
                <a:gd name="T111" fmla="*/ 150 h 633"/>
                <a:gd name="T112" fmla="*/ 549 w 715"/>
                <a:gd name="T113" fmla="*/ 110 h 633"/>
                <a:gd name="T114" fmla="*/ 599 w 715"/>
                <a:gd name="T115" fmla="*/ 103 h 633"/>
                <a:gd name="T116" fmla="*/ 606 w 715"/>
                <a:gd name="T117" fmla="*/ 78 h 633"/>
                <a:gd name="T118" fmla="*/ 577 w 715"/>
                <a:gd name="T119" fmla="*/ 56 h 633"/>
                <a:gd name="T120" fmla="*/ 557 w 715"/>
                <a:gd name="T121" fmla="*/ 43 h 633"/>
                <a:gd name="T122" fmla="*/ 566 w 715"/>
                <a:gd name="T123" fmla="*/ 8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5" h="633">
                  <a:moveTo>
                    <a:pt x="573" y="0"/>
                  </a:moveTo>
                  <a:lnTo>
                    <a:pt x="574" y="0"/>
                  </a:lnTo>
                  <a:lnTo>
                    <a:pt x="575" y="1"/>
                  </a:lnTo>
                  <a:lnTo>
                    <a:pt x="577" y="2"/>
                  </a:lnTo>
                  <a:lnTo>
                    <a:pt x="582" y="5"/>
                  </a:lnTo>
                  <a:lnTo>
                    <a:pt x="584" y="6"/>
                  </a:lnTo>
                  <a:lnTo>
                    <a:pt x="586" y="7"/>
                  </a:lnTo>
                  <a:lnTo>
                    <a:pt x="587" y="7"/>
                  </a:lnTo>
                  <a:lnTo>
                    <a:pt x="589" y="8"/>
                  </a:lnTo>
                  <a:lnTo>
                    <a:pt x="594" y="9"/>
                  </a:lnTo>
                  <a:lnTo>
                    <a:pt x="596" y="10"/>
                  </a:lnTo>
                  <a:lnTo>
                    <a:pt x="597" y="10"/>
                  </a:lnTo>
                  <a:lnTo>
                    <a:pt x="599" y="11"/>
                  </a:lnTo>
                  <a:lnTo>
                    <a:pt x="601" y="12"/>
                  </a:lnTo>
                  <a:lnTo>
                    <a:pt x="603" y="13"/>
                  </a:lnTo>
                  <a:lnTo>
                    <a:pt x="604" y="14"/>
                  </a:lnTo>
                  <a:lnTo>
                    <a:pt x="607" y="17"/>
                  </a:lnTo>
                  <a:lnTo>
                    <a:pt x="608" y="18"/>
                  </a:lnTo>
                  <a:lnTo>
                    <a:pt x="610" y="19"/>
                  </a:lnTo>
                  <a:lnTo>
                    <a:pt x="611" y="20"/>
                  </a:lnTo>
                  <a:lnTo>
                    <a:pt x="613" y="20"/>
                  </a:lnTo>
                  <a:lnTo>
                    <a:pt x="615" y="21"/>
                  </a:lnTo>
                  <a:lnTo>
                    <a:pt x="616" y="21"/>
                  </a:lnTo>
                  <a:lnTo>
                    <a:pt x="618" y="21"/>
                  </a:lnTo>
                  <a:lnTo>
                    <a:pt x="619" y="21"/>
                  </a:lnTo>
                  <a:lnTo>
                    <a:pt x="620" y="21"/>
                  </a:lnTo>
                  <a:lnTo>
                    <a:pt x="622" y="21"/>
                  </a:lnTo>
                  <a:lnTo>
                    <a:pt x="623" y="20"/>
                  </a:lnTo>
                  <a:lnTo>
                    <a:pt x="625" y="20"/>
                  </a:lnTo>
                  <a:lnTo>
                    <a:pt x="630" y="18"/>
                  </a:lnTo>
                  <a:lnTo>
                    <a:pt x="631" y="17"/>
                  </a:lnTo>
                  <a:lnTo>
                    <a:pt x="633" y="17"/>
                  </a:lnTo>
                  <a:lnTo>
                    <a:pt x="635" y="16"/>
                  </a:lnTo>
                  <a:lnTo>
                    <a:pt x="637" y="16"/>
                  </a:lnTo>
                  <a:lnTo>
                    <a:pt x="639" y="16"/>
                  </a:lnTo>
                  <a:lnTo>
                    <a:pt x="640" y="17"/>
                  </a:lnTo>
                  <a:lnTo>
                    <a:pt x="643" y="17"/>
                  </a:lnTo>
                  <a:lnTo>
                    <a:pt x="644" y="17"/>
                  </a:lnTo>
                  <a:lnTo>
                    <a:pt x="646" y="17"/>
                  </a:lnTo>
                  <a:lnTo>
                    <a:pt x="647" y="17"/>
                  </a:lnTo>
                  <a:lnTo>
                    <a:pt x="647" y="17"/>
                  </a:lnTo>
                  <a:lnTo>
                    <a:pt x="648" y="17"/>
                  </a:lnTo>
                  <a:lnTo>
                    <a:pt x="649" y="16"/>
                  </a:lnTo>
                  <a:lnTo>
                    <a:pt x="649" y="16"/>
                  </a:lnTo>
                  <a:lnTo>
                    <a:pt x="650" y="15"/>
                  </a:lnTo>
                  <a:lnTo>
                    <a:pt x="651" y="12"/>
                  </a:lnTo>
                  <a:lnTo>
                    <a:pt x="652" y="12"/>
                  </a:lnTo>
                  <a:lnTo>
                    <a:pt x="652" y="11"/>
                  </a:lnTo>
                  <a:lnTo>
                    <a:pt x="653" y="11"/>
                  </a:lnTo>
                  <a:lnTo>
                    <a:pt x="653" y="11"/>
                  </a:lnTo>
                  <a:lnTo>
                    <a:pt x="653" y="11"/>
                  </a:lnTo>
                  <a:lnTo>
                    <a:pt x="654" y="11"/>
                  </a:lnTo>
                  <a:lnTo>
                    <a:pt x="654" y="12"/>
                  </a:lnTo>
                  <a:lnTo>
                    <a:pt x="654" y="12"/>
                  </a:lnTo>
                  <a:lnTo>
                    <a:pt x="655" y="12"/>
                  </a:lnTo>
                  <a:lnTo>
                    <a:pt x="655" y="13"/>
                  </a:lnTo>
                  <a:lnTo>
                    <a:pt x="655" y="16"/>
                  </a:lnTo>
                  <a:lnTo>
                    <a:pt x="656" y="17"/>
                  </a:lnTo>
                  <a:lnTo>
                    <a:pt x="656" y="18"/>
                  </a:lnTo>
                  <a:lnTo>
                    <a:pt x="656" y="19"/>
                  </a:lnTo>
                  <a:lnTo>
                    <a:pt x="657" y="20"/>
                  </a:lnTo>
                  <a:lnTo>
                    <a:pt x="658" y="21"/>
                  </a:lnTo>
                  <a:lnTo>
                    <a:pt x="658" y="21"/>
                  </a:lnTo>
                  <a:lnTo>
                    <a:pt x="659" y="22"/>
                  </a:lnTo>
                  <a:lnTo>
                    <a:pt x="661" y="23"/>
                  </a:lnTo>
                  <a:lnTo>
                    <a:pt x="665" y="26"/>
                  </a:lnTo>
                  <a:lnTo>
                    <a:pt x="666" y="28"/>
                  </a:lnTo>
                  <a:lnTo>
                    <a:pt x="669" y="30"/>
                  </a:lnTo>
                  <a:lnTo>
                    <a:pt x="670" y="31"/>
                  </a:lnTo>
                  <a:lnTo>
                    <a:pt x="671" y="31"/>
                  </a:lnTo>
                  <a:lnTo>
                    <a:pt x="672" y="32"/>
                  </a:lnTo>
                  <a:lnTo>
                    <a:pt x="674" y="32"/>
                  </a:lnTo>
                  <a:lnTo>
                    <a:pt x="678" y="33"/>
                  </a:lnTo>
                  <a:lnTo>
                    <a:pt x="679" y="33"/>
                  </a:lnTo>
                  <a:lnTo>
                    <a:pt x="680" y="34"/>
                  </a:lnTo>
                  <a:lnTo>
                    <a:pt x="681" y="34"/>
                  </a:lnTo>
                  <a:lnTo>
                    <a:pt x="682" y="35"/>
                  </a:lnTo>
                  <a:lnTo>
                    <a:pt x="684" y="36"/>
                  </a:lnTo>
                  <a:lnTo>
                    <a:pt x="685" y="38"/>
                  </a:lnTo>
                  <a:lnTo>
                    <a:pt x="687" y="40"/>
                  </a:lnTo>
                  <a:lnTo>
                    <a:pt x="689" y="42"/>
                  </a:lnTo>
                  <a:lnTo>
                    <a:pt x="690" y="45"/>
                  </a:lnTo>
                  <a:lnTo>
                    <a:pt x="691" y="46"/>
                  </a:lnTo>
                  <a:lnTo>
                    <a:pt x="692" y="48"/>
                  </a:lnTo>
                  <a:lnTo>
                    <a:pt x="692" y="50"/>
                  </a:lnTo>
                  <a:lnTo>
                    <a:pt x="693" y="52"/>
                  </a:lnTo>
                  <a:lnTo>
                    <a:pt x="693" y="54"/>
                  </a:lnTo>
                  <a:lnTo>
                    <a:pt x="692" y="56"/>
                  </a:lnTo>
                  <a:lnTo>
                    <a:pt x="692" y="58"/>
                  </a:lnTo>
                  <a:lnTo>
                    <a:pt x="691" y="61"/>
                  </a:lnTo>
                  <a:lnTo>
                    <a:pt x="691" y="64"/>
                  </a:lnTo>
                  <a:lnTo>
                    <a:pt x="689" y="67"/>
                  </a:lnTo>
                  <a:lnTo>
                    <a:pt x="688" y="71"/>
                  </a:lnTo>
                  <a:lnTo>
                    <a:pt x="686" y="74"/>
                  </a:lnTo>
                  <a:lnTo>
                    <a:pt x="684" y="78"/>
                  </a:lnTo>
                  <a:lnTo>
                    <a:pt x="684" y="79"/>
                  </a:lnTo>
                  <a:lnTo>
                    <a:pt x="683" y="81"/>
                  </a:lnTo>
                  <a:lnTo>
                    <a:pt x="683" y="82"/>
                  </a:lnTo>
                  <a:lnTo>
                    <a:pt x="682" y="83"/>
                  </a:lnTo>
                  <a:lnTo>
                    <a:pt x="682" y="84"/>
                  </a:lnTo>
                  <a:lnTo>
                    <a:pt x="682" y="85"/>
                  </a:lnTo>
                  <a:lnTo>
                    <a:pt x="682" y="86"/>
                  </a:lnTo>
                  <a:lnTo>
                    <a:pt x="682" y="86"/>
                  </a:lnTo>
                  <a:lnTo>
                    <a:pt x="683" y="87"/>
                  </a:lnTo>
                  <a:lnTo>
                    <a:pt x="683" y="87"/>
                  </a:lnTo>
                  <a:lnTo>
                    <a:pt x="683" y="88"/>
                  </a:lnTo>
                  <a:lnTo>
                    <a:pt x="684" y="89"/>
                  </a:lnTo>
                  <a:lnTo>
                    <a:pt x="685" y="89"/>
                  </a:lnTo>
                  <a:lnTo>
                    <a:pt x="686" y="90"/>
                  </a:lnTo>
                  <a:lnTo>
                    <a:pt x="686" y="90"/>
                  </a:lnTo>
                  <a:lnTo>
                    <a:pt x="687" y="90"/>
                  </a:lnTo>
                  <a:lnTo>
                    <a:pt x="688" y="90"/>
                  </a:lnTo>
                  <a:lnTo>
                    <a:pt x="689" y="90"/>
                  </a:lnTo>
                  <a:lnTo>
                    <a:pt x="691" y="90"/>
                  </a:lnTo>
                  <a:lnTo>
                    <a:pt x="693" y="90"/>
                  </a:lnTo>
                  <a:lnTo>
                    <a:pt x="696" y="89"/>
                  </a:lnTo>
                  <a:lnTo>
                    <a:pt x="702" y="87"/>
                  </a:lnTo>
                  <a:lnTo>
                    <a:pt x="705" y="86"/>
                  </a:lnTo>
                  <a:lnTo>
                    <a:pt x="707" y="86"/>
                  </a:lnTo>
                  <a:lnTo>
                    <a:pt x="708" y="86"/>
                  </a:lnTo>
                  <a:lnTo>
                    <a:pt x="709" y="86"/>
                  </a:lnTo>
                  <a:lnTo>
                    <a:pt x="710" y="86"/>
                  </a:lnTo>
                  <a:lnTo>
                    <a:pt x="711" y="86"/>
                  </a:lnTo>
                  <a:lnTo>
                    <a:pt x="712" y="86"/>
                  </a:lnTo>
                  <a:lnTo>
                    <a:pt x="713" y="86"/>
                  </a:lnTo>
                  <a:lnTo>
                    <a:pt x="713" y="87"/>
                  </a:lnTo>
                  <a:lnTo>
                    <a:pt x="714" y="88"/>
                  </a:lnTo>
                  <a:lnTo>
                    <a:pt x="714" y="88"/>
                  </a:lnTo>
                  <a:lnTo>
                    <a:pt x="715" y="89"/>
                  </a:lnTo>
                  <a:lnTo>
                    <a:pt x="715" y="90"/>
                  </a:lnTo>
                  <a:lnTo>
                    <a:pt x="715" y="92"/>
                  </a:lnTo>
                  <a:lnTo>
                    <a:pt x="715" y="94"/>
                  </a:lnTo>
                  <a:lnTo>
                    <a:pt x="715" y="96"/>
                  </a:lnTo>
                  <a:lnTo>
                    <a:pt x="714" y="98"/>
                  </a:lnTo>
                  <a:lnTo>
                    <a:pt x="714" y="100"/>
                  </a:lnTo>
                  <a:lnTo>
                    <a:pt x="712" y="104"/>
                  </a:lnTo>
                  <a:lnTo>
                    <a:pt x="711" y="107"/>
                  </a:lnTo>
                  <a:lnTo>
                    <a:pt x="706" y="120"/>
                  </a:lnTo>
                  <a:lnTo>
                    <a:pt x="703" y="128"/>
                  </a:lnTo>
                  <a:lnTo>
                    <a:pt x="702" y="130"/>
                  </a:lnTo>
                  <a:lnTo>
                    <a:pt x="702" y="130"/>
                  </a:lnTo>
                  <a:lnTo>
                    <a:pt x="702" y="130"/>
                  </a:lnTo>
                  <a:lnTo>
                    <a:pt x="702" y="131"/>
                  </a:lnTo>
                  <a:lnTo>
                    <a:pt x="702" y="131"/>
                  </a:lnTo>
                  <a:lnTo>
                    <a:pt x="701" y="132"/>
                  </a:lnTo>
                  <a:lnTo>
                    <a:pt x="701" y="133"/>
                  </a:lnTo>
                  <a:lnTo>
                    <a:pt x="699" y="134"/>
                  </a:lnTo>
                  <a:lnTo>
                    <a:pt x="697" y="136"/>
                  </a:lnTo>
                  <a:lnTo>
                    <a:pt x="696" y="137"/>
                  </a:lnTo>
                  <a:lnTo>
                    <a:pt x="693" y="139"/>
                  </a:lnTo>
                  <a:lnTo>
                    <a:pt x="692" y="140"/>
                  </a:lnTo>
                  <a:lnTo>
                    <a:pt x="688" y="143"/>
                  </a:lnTo>
                  <a:lnTo>
                    <a:pt x="686" y="144"/>
                  </a:lnTo>
                  <a:lnTo>
                    <a:pt x="685" y="145"/>
                  </a:lnTo>
                  <a:lnTo>
                    <a:pt x="684" y="145"/>
                  </a:lnTo>
                  <a:lnTo>
                    <a:pt x="683" y="146"/>
                  </a:lnTo>
                  <a:lnTo>
                    <a:pt x="683" y="147"/>
                  </a:lnTo>
                  <a:lnTo>
                    <a:pt x="682" y="148"/>
                  </a:lnTo>
                  <a:lnTo>
                    <a:pt x="682" y="149"/>
                  </a:lnTo>
                  <a:lnTo>
                    <a:pt x="681" y="152"/>
                  </a:lnTo>
                  <a:lnTo>
                    <a:pt x="680" y="154"/>
                  </a:lnTo>
                  <a:lnTo>
                    <a:pt x="678" y="161"/>
                  </a:lnTo>
                  <a:lnTo>
                    <a:pt x="677" y="163"/>
                  </a:lnTo>
                  <a:lnTo>
                    <a:pt x="677" y="164"/>
                  </a:lnTo>
                  <a:lnTo>
                    <a:pt x="676" y="165"/>
                  </a:lnTo>
                  <a:lnTo>
                    <a:pt x="676" y="166"/>
                  </a:lnTo>
                  <a:lnTo>
                    <a:pt x="675" y="167"/>
                  </a:lnTo>
                  <a:lnTo>
                    <a:pt x="674" y="167"/>
                  </a:lnTo>
                  <a:lnTo>
                    <a:pt x="673" y="168"/>
                  </a:lnTo>
                  <a:lnTo>
                    <a:pt x="673" y="168"/>
                  </a:lnTo>
                  <a:lnTo>
                    <a:pt x="672" y="169"/>
                  </a:lnTo>
                  <a:lnTo>
                    <a:pt x="671" y="169"/>
                  </a:lnTo>
                  <a:lnTo>
                    <a:pt x="670" y="169"/>
                  </a:lnTo>
                  <a:lnTo>
                    <a:pt x="669" y="169"/>
                  </a:lnTo>
                  <a:lnTo>
                    <a:pt x="668" y="170"/>
                  </a:lnTo>
                  <a:lnTo>
                    <a:pt x="667" y="169"/>
                  </a:lnTo>
                  <a:lnTo>
                    <a:pt x="665" y="169"/>
                  </a:lnTo>
                  <a:lnTo>
                    <a:pt x="664" y="169"/>
                  </a:lnTo>
                  <a:lnTo>
                    <a:pt x="662" y="169"/>
                  </a:lnTo>
                  <a:lnTo>
                    <a:pt x="660" y="168"/>
                  </a:lnTo>
                  <a:lnTo>
                    <a:pt x="658" y="167"/>
                  </a:lnTo>
                  <a:lnTo>
                    <a:pt x="657" y="166"/>
                  </a:lnTo>
                  <a:lnTo>
                    <a:pt x="653" y="164"/>
                  </a:lnTo>
                  <a:lnTo>
                    <a:pt x="650" y="162"/>
                  </a:lnTo>
                  <a:lnTo>
                    <a:pt x="649" y="162"/>
                  </a:lnTo>
                  <a:lnTo>
                    <a:pt x="646" y="161"/>
                  </a:lnTo>
                  <a:lnTo>
                    <a:pt x="643" y="160"/>
                  </a:lnTo>
                  <a:lnTo>
                    <a:pt x="642" y="159"/>
                  </a:lnTo>
                  <a:lnTo>
                    <a:pt x="641" y="159"/>
                  </a:lnTo>
                  <a:lnTo>
                    <a:pt x="640" y="159"/>
                  </a:lnTo>
                  <a:lnTo>
                    <a:pt x="639" y="159"/>
                  </a:lnTo>
                  <a:lnTo>
                    <a:pt x="638" y="159"/>
                  </a:lnTo>
                  <a:lnTo>
                    <a:pt x="635" y="160"/>
                  </a:lnTo>
                  <a:lnTo>
                    <a:pt x="634" y="160"/>
                  </a:lnTo>
                  <a:lnTo>
                    <a:pt x="633" y="161"/>
                  </a:lnTo>
                  <a:lnTo>
                    <a:pt x="633" y="161"/>
                  </a:lnTo>
                  <a:lnTo>
                    <a:pt x="632" y="161"/>
                  </a:lnTo>
                  <a:lnTo>
                    <a:pt x="632" y="162"/>
                  </a:lnTo>
                  <a:lnTo>
                    <a:pt x="632" y="163"/>
                  </a:lnTo>
                  <a:lnTo>
                    <a:pt x="632" y="163"/>
                  </a:lnTo>
                  <a:lnTo>
                    <a:pt x="632" y="165"/>
                  </a:lnTo>
                  <a:lnTo>
                    <a:pt x="632" y="170"/>
                  </a:lnTo>
                  <a:lnTo>
                    <a:pt x="633" y="172"/>
                  </a:lnTo>
                  <a:lnTo>
                    <a:pt x="633" y="174"/>
                  </a:lnTo>
                  <a:lnTo>
                    <a:pt x="633" y="175"/>
                  </a:lnTo>
                  <a:lnTo>
                    <a:pt x="632" y="179"/>
                  </a:lnTo>
                  <a:lnTo>
                    <a:pt x="632" y="180"/>
                  </a:lnTo>
                  <a:lnTo>
                    <a:pt x="631" y="181"/>
                  </a:lnTo>
                  <a:lnTo>
                    <a:pt x="631" y="182"/>
                  </a:lnTo>
                  <a:lnTo>
                    <a:pt x="630" y="183"/>
                  </a:lnTo>
                  <a:lnTo>
                    <a:pt x="629" y="184"/>
                  </a:lnTo>
                  <a:lnTo>
                    <a:pt x="627" y="187"/>
                  </a:lnTo>
                  <a:lnTo>
                    <a:pt x="626" y="188"/>
                  </a:lnTo>
                  <a:lnTo>
                    <a:pt x="625" y="189"/>
                  </a:lnTo>
                  <a:lnTo>
                    <a:pt x="624" y="190"/>
                  </a:lnTo>
                  <a:lnTo>
                    <a:pt x="624" y="191"/>
                  </a:lnTo>
                  <a:lnTo>
                    <a:pt x="623" y="193"/>
                  </a:lnTo>
                  <a:lnTo>
                    <a:pt x="622" y="194"/>
                  </a:lnTo>
                  <a:lnTo>
                    <a:pt x="622" y="196"/>
                  </a:lnTo>
                  <a:lnTo>
                    <a:pt x="621" y="198"/>
                  </a:lnTo>
                  <a:lnTo>
                    <a:pt x="620" y="200"/>
                  </a:lnTo>
                  <a:lnTo>
                    <a:pt x="620" y="202"/>
                  </a:lnTo>
                  <a:lnTo>
                    <a:pt x="620" y="203"/>
                  </a:lnTo>
                  <a:lnTo>
                    <a:pt x="620" y="204"/>
                  </a:lnTo>
                  <a:lnTo>
                    <a:pt x="620" y="207"/>
                  </a:lnTo>
                  <a:lnTo>
                    <a:pt x="620" y="208"/>
                  </a:lnTo>
                  <a:lnTo>
                    <a:pt x="619" y="208"/>
                  </a:lnTo>
                  <a:lnTo>
                    <a:pt x="619" y="209"/>
                  </a:lnTo>
                  <a:lnTo>
                    <a:pt x="618" y="209"/>
                  </a:lnTo>
                  <a:lnTo>
                    <a:pt x="618" y="210"/>
                  </a:lnTo>
                  <a:lnTo>
                    <a:pt x="618" y="210"/>
                  </a:lnTo>
                  <a:lnTo>
                    <a:pt x="616" y="211"/>
                  </a:lnTo>
                  <a:lnTo>
                    <a:pt x="615" y="211"/>
                  </a:lnTo>
                  <a:lnTo>
                    <a:pt x="614" y="212"/>
                  </a:lnTo>
                  <a:lnTo>
                    <a:pt x="611" y="215"/>
                  </a:lnTo>
                  <a:lnTo>
                    <a:pt x="606" y="219"/>
                  </a:lnTo>
                  <a:lnTo>
                    <a:pt x="605" y="220"/>
                  </a:lnTo>
                  <a:lnTo>
                    <a:pt x="604" y="221"/>
                  </a:lnTo>
                  <a:lnTo>
                    <a:pt x="603" y="222"/>
                  </a:lnTo>
                  <a:lnTo>
                    <a:pt x="602" y="223"/>
                  </a:lnTo>
                  <a:lnTo>
                    <a:pt x="601" y="224"/>
                  </a:lnTo>
                  <a:lnTo>
                    <a:pt x="601" y="225"/>
                  </a:lnTo>
                  <a:lnTo>
                    <a:pt x="600" y="227"/>
                  </a:lnTo>
                  <a:lnTo>
                    <a:pt x="599" y="229"/>
                  </a:lnTo>
                  <a:lnTo>
                    <a:pt x="599" y="231"/>
                  </a:lnTo>
                  <a:lnTo>
                    <a:pt x="598" y="232"/>
                  </a:lnTo>
                  <a:lnTo>
                    <a:pt x="598" y="237"/>
                  </a:lnTo>
                  <a:lnTo>
                    <a:pt x="597" y="238"/>
                  </a:lnTo>
                  <a:lnTo>
                    <a:pt x="597" y="239"/>
                  </a:lnTo>
                  <a:lnTo>
                    <a:pt x="597" y="241"/>
                  </a:lnTo>
                  <a:lnTo>
                    <a:pt x="596" y="242"/>
                  </a:lnTo>
                  <a:lnTo>
                    <a:pt x="592" y="247"/>
                  </a:lnTo>
                  <a:lnTo>
                    <a:pt x="591" y="249"/>
                  </a:lnTo>
                  <a:lnTo>
                    <a:pt x="591" y="250"/>
                  </a:lnTo>
                  <a:lnTo>
                    <a:pt x="590" y="251"/>
                  </a:lnTo>
                  <a:lnTo>
                    <a:pt x="590" y="252"/>
                  </a:lnTo>
                  <a:lnTo>
                    <a:pt x="590" y="253"/>
                  </a:lnTo>
                  <a:lnTo>
                    <a:pt x="589" y="255"/>
                  </a:lnTo>
                  <a:lnTo>
                    <a:pt x="589" y="256"/>
                  </a:lnTo>
                  <a:lnTo>
                    <a:pt x="589" y="257"/>
                  </a:lnTo>
                  <a:lnTo>
                    <a:pt x="589" y="258"/>
                  </a:lnTo>
                  <a:lnTo>
                    <a:pt x="590" y="259"/>
                  </a:lnTo>
                  <a:lnTo>
                    <a:pt x="590" y="260"/>
                  </a:lnTo>
                  <a:lnTo>
                    <a:pt x="591" y="263"/>
                  </a:lnTo>
                  <a:lnTo>
                    <a:pt x="592" y="263"/>
                  </a:lnTo>
                  <a:lnTo>
                    <a:pt x="593" y="265"/>
                  </a:lnTo>
                  <a:lnTo>
                    <a:pt x="594" y="269"/>
                  </a:lnTo>
                  <a:lnTo>
                    <a:pt x="594" y="271"/>
                  </a:lnTo>
                  <a:lnTo>
                    <a:pt x="595" y="273"/>
                  </a:lnTo>
                  <a:lnTo>
                    <a:pt x="595" y="277"/>
                  </a:lnTo>
                  <a:lnTo>
                    <a:pt x="596" y="279"/>
                  </a:lnTo>
                  <a:lnTo>
                    <a:pt x="596" y="280"/>
                  </a:lnTo>
                  <a:lnTo>
                    <a:pt x="597" y="283"/>
                  </a:lnTo>
                  <a:lnTo>
                    <a:pt x="598" y="285"/>
                  </a:lnTo>
                  <a:lnTo>
                    <a:pt x="601" y="290"/>
                  </a:lnTo>
                  <a:lnTo>
                    <a:pt x="603" y="296"/>
                  </a:lnTo>
                  <a:lnTo>
                    <a:pt x="604" y="298"/>
                  </a:lnTo>
                  <a:lnTo>
                    <a:pt x="605" y="300"/>
                  </a:lnTo>
                  <a:lnTo>
                    <a:pt x="607" y="302"/>
                  </a:lnTo>
                  <a:lnTo>
                    <a:pt x="608" y="304"/>
                  </a:lnTo>
                  <a:lnTo>
                    <a:pt x="610" y="306"/>
                  </a:lnTo>
                  <a:lnTo>
                    <a:pt x="610" y="307"/>
                  </a:lnTo>
                  <a:lnTo>
                    <a:pt x="612" y="310"/>
                  </a:lnTo>
                  <a:lnTo>
                    <a:pt x="613" y="313"/>
                  </a:lnTo>
                  <a:lnTo>
                    <a:pt x="614" y="315"/>
                  </a:lnTo>
                  <a:lnTo>
                    <a:pt x="615" y="317"/>
                  </a:lnTo>
                  <a:lnTo>
                    <a:pt x="618" y="325"/>
                  </a:lnTo>
                  <a:lnTo>
                    <a:pt x="619" y="327"/>
                  </a:lnTo>
                  <a:lnTo>
                    <a:pt x="619" y="328"/>
                  </a:lnTo>
                  <a:lnTo>
                    <a:pt x="623" y="335"/>
                  </a:lnTo>
                  <a:lnTo>
                    <a:pt x="626" y="340"/>
                  </a:lnTo>
                  <a:lnTo>
                    <a:pt x="627" y="341"/>
                  </a:lnTo>
                  <a:lnTo>
                    <a:pt x="627" y="342"/>
                  </a:lnTo>
                  <a:lnTo>
                    <a:pt x="628" y="344"/>
                  </a:lnTo>
                  <a:lnTo>
                    <a:pt x="629" y="344"/>
                  </a:lnTo>
                  <a:lnTo>
                    <a:pt x="631" y="345"/>
                  </a:lnTo>
                  <a:lnTo>
                    <a:pt x="634" y="347"/>
                  </a:lnTo>
                  <a:lnTo>
                    <a:pt x="636" y="348"/>
                  </a:lnTo>
                  <a:lnTo>
                    <a:pt x="638" y="350"/>
                  </a:lnTo>
                  <a:lnTo>
                    <a:pt x="639" y="351"/>
                  </a:lnTo>
                  <a:lnTo>
                    <a:pt x="640" y="352"/>
                  </a:lnTo>
                  <a:lnTo>
                    <a:pt x="641" y="354"/>
                  </a:lnTo>
                  <a:lnTo>
                    <a:pt x="642" y="355"/>
                  </a:lnTo>
                  <a:lnTo>
                    <a:pt x="643" y="356"/>
                  </a:lnTo>
                  <a:lnTo>
                    <a:pt x="644" y="358"/>
                  </a:lnTo>
                  <a:lnTo>
                    <a:pt x="645" y="360"/>
                  </a:lnTo>
                  <a:lnTo>
                    <a:pt x="645" y="360"/>
                  </a:lnTo>
                  <a:lnTo>
                    <a:pt x="645" y="361"/>
                  </a:lnTo>
                  <a:lnTo>
                    <a:pt x="645" y="361"/>
                  </a:lnTo>
                  <a:lnTo>
                    <a:pt x="645" y="361"/>
                  </a:lnTo>
                  <a:lnTo>
                    <a:pt x="645" y="361"/>
                  </a:lnTo>
                  <a:lnTo>
                    <a:pt x="644" y="360"/>
                  </a:lnTo>
                  <a:lnTo>
                    <a:pt x="643" y="361"/>
                  </a:lnTo>
                  <a:lnTo>
                    <a:pt x="643" y="361"/>
                  </a:lnTo>
                  <a:lnTo>
                    <a:pt x="642" y="361"/>
                  </a:lnTo>
                  <a:lnTo>
                    <a:pt x="641" y="362"/>
                  </a:lnTo>
                  <a:lnTo>
                    <a:pt x="641" y="362"/>
                  </a:lnTo>
                  <a:lnTo>
                    <a:pt x="640" y="363"/>
                  </a:lnTo>
                  <a:lnTo>
                    <a:pt x="639" y="364"/>
                  </a:lnTo>
                  <a:lnTo>
                    <a:pt x="638" y="365"/>
                  </a:lnTo>
                  <a:lnTo>
                    <a:pt x="637" y="366"/>
                  </a:lnTo>
                  <a:lnTo>
                    <a:pt x="637" y="367"/>
                  </a:lnTo>
                  <a:lnTo>
                    <a:pt x="637" y="368"/>
                  </a:lnTo>
                  <a:lnTo>
                    <a:pt x="637" y="369"/>
                  </a:lnTo>
                  <a:lnTo>
                    <a:pt x="636" y="370"/>
                  </a:lnTo>
                  <a:lnTo>
                    <a:pt x="636" y="371"/>
                  </a:lnTo>
                  <a:lnTo>
                    <a:pt x="636" y="372"/>
                  </a:lnTo>
                  <a:lnTo>
                    <a:pt x="637" y="374"/>
                  </a:lnTo>
                  <a:lnTo>
                    <a:pt x="638" y="378"/>
                  </a:lnTo>
                  <a:lnTo>
                    <a:pt x="638" y="381"/>
                  </a:lnTo>
                  <a:lnTo>
                    <a:pt x="638" y="383"/>
                  </a:lnTo>
                  <a:lnTo>
                    <a:pt x="639" y="387"/>
                  </a:lnTo>
                  <a:lnTo>
                    <a:pt x="639" y="388"/>
                  </a:lnTo>
                  <a:lnTo>
                    <a:pt x="639" y="389"/>
                  </a:lnTo>
                  <a:lnTo>
                    <a:pt x="638" y="390"/>
                  </a:lnTo>
                  <a:lnTo>
                    <a:pt x="638" y="391"/>
                  </a:lnTo>
                  <a:lnTo>
                    <a:pt x="638" y="392"/>
                  </a:lnTo>
                  <a:lnTo>
                    <a:pt x="637" y="393"/>
                  </a:lnTo>
                  <a:lnTo>
                    <a:pt x="637" y="394"/>
                  </a:lnTo>
                  <a:lnTo>
                    <a:pt x="637" y="394"/>
                  </a:lnTo>
                  <a:lnTo>
                    <a:pt x="636" y="395"/>
                  </a:lnTo>
                  <a:lnTo>
                    <a:pt x="636" y="395"/>
                  </a:lnTo>
                  <a:lnTo>
                    <a:pt x="635" y="395"/>
                  </a:lnTo>
                  <a:lnTo>
                    <a:pt x="634" y="396"/>
                  </a:lnTo>
                  <a:lnTo>
                    <a:pt x="631" y="397"/>
                  </a:lnTo>
                  <a:lnTo>
                    <a:pt x="627" y="398"/>
                  </a:lnTo>
                  <a:lnTo>
                    <a:pt x="623" y="399"/>
                  </a:lnTo>
                  <a:lnTo>
                    <a:pt x="622" y="399"/>
                  </a:lnTo>
                  <a:lnTo>
                    <a:pt x="621" y="400"/>
                  </a:lnTo>
                  <a:lnTo>
                    <a:pt x="621" y="400"/>
                  </a:lnTo>
                  <a:lnTo>
                    <a:pt x="620" y="401"/>
                  </a:lnTo>
                  <a:lnTo>
                    <a:pt x="618" y="405"/>
                  </a:lnTo>
                  <a:lnTo>
                    <a:pt x="616" y="409"/>
                  </a:lnTo>
                  <a:lnTo>
                    <a:pt x="616" y="409"/>
                  </a:lnTo>
                  <a:lnTo>
                    <a:pt x="616" y="411"/>
                  </a:lnTo>
                  <a:lnTo>
                    <a:pt x="616" y="412"/>
                  </a:lnTo>
                  <a:lnTo>
                    <a:pt x="616" y="412"/>
                  </a:lnTo>
                  <a:lnTo>
                    <a:pt x="615" y="412"/>
                  </a:lnTo>
                  <a:lnTo>
                    <a:pt x="615" y="413"/>
                  </a:lnTo>
                  <a:lnTo>
                    <a:pt x="615" y="413"/>
                  </a:lnTo>
                  <a:lnTo>
                    <a:pt x="614" y="413"/>
                  </a:lnTo>
                  <a:lnTo>
                    <a:pt x="613" y="413"/>
                  </a:lnTo>
                  <a:lnTo>
                    <a:pt x="612" y="413"/>
                  </a:lnTo>
                  <a:lnTo>
                    <a:pt x="610" y="413"/>
                  </a:lnTo>
                  <a:lnTo>
                    <a:pt x="609" y="412"/>
                  </a:lnTo>
                  <a:lnTo>
                    <a:pt x="607" y="412"/>
                  </a:lnTo>
                  <a:lnTo>
                    <a:pt x="602" y="410"/>
                  </a:lnTo>
                  <a:lnTo>
                    <a:pt x="601" y="410"/>
                  </a:lnTo>
                  <a:lnTo>
                    <a:pt x="600" y="410"/>
                  </a:lnTo>
                  <a:lnTo>
                    <a:pt x="600" y="410"/>
                  </a:lnTo>
                  <a:lnTo>
                    <a:pt x="599" y="410"/>
                  </a:lnTo>
                  <a:lnTo>
                    <a:pt x="598" y="410"/>
                  </a:lnTo>
                  <a:lnTo>
                    <a:pt x="598" y="410"/>
                  </a:lnTo>
                  <a:lnTo>
                    <a:pt x="597" y="411"/>
                  </a:lnTo>
                  <a:lnTo>
                    <a:pt x="596" y="411"/>
                  </a:lnTo>
                  <a:lnTo>
                    <a:pt x="596" y="411"/>
                  </a:lnTo>
                  <a:lnTo>
                    <a:pt x="596" y="412"/>
                  </a:lnTo>
                  <a:lnTo>
                    <a:pt x="596" y="412"/>
                  </a:lnTo>
                  <a:lnTo>
                    <a:pt x="596" y="413"/>
                  </a:lnTo>
                  <a:lnTo>
                    <a:pt x="596" y="417"/>
                  </a:lnTo>
                  <a:lnTo>
                    <a:pt x="596" y="420"/>
                  </a:lnTo>
                  <a:lnTo>
                    <a:pt x="596" y="421"/>
                  </a:lnTo>
                  <a:lnTo>
                    <a:pt x="596" y="422"/>
                  </a:lnTo>
                  <a:lnTo>
                    <a:pt x="596" y="424"/>
                  </a:lnTo>
                  <a:lnTo>
                    <a:pt x="596" y="426"/>
                  </a:lnTo>
                  <a:lnTo>
                    <a:pt x="596" y="427"/>
                  </a:lnTo>
                  <a:lnTo>
                    <a:pt x="597" y="428"/>
                  </a:lnTo>
                  <a:lnTo>
                    <a:pt x="598" y="432"/>
                  </a:lnTo>
                  <a:lnTo>
                    <a:pt x="598" y="434"/>
                  </a:lnTo>
                  <a:lnTo>
                    <a:pt x="598" y="435"/>
                  </a:lnTo>
                  <a:lnTo>
                    <a:pt x="598" y="437"/>
                  </a:lnTo>
                  <a:lnTo>
                    <a:pt x="598" y="439"/>
                  </a:lnTo>
                  <a:lnTo>
                    <a:pt x="598" y="440"/>
                  </a:lnTo>
                  <a:lnTo>
                    <a:pt x="598" y="442"/>
                  </a:lnTo>
                  <a:lnTo>
                    <a:pt x="598" y="443"/>
                  </a:lnTo>
                  <a:lnTo>
                    <a:pt x="597" y="447"/>
                  </a:lnTo>
                  <a:lnTo>
                    <a:pt x="596" y="453"/>
                  </a:lnTo>
                  <a:lnTo>
                    <a:pt x="596" y="454"/>
                  </a:lnTo>
                  <a:lnTo>
                    <a:pt x="596" y="455"/>
                  </a:lnTo>
                  <a:lnTo>
                    <a:pt x="595" y="456"/>
                  </a:lnTo>
                  <a:lnTo>
                    <a:pt x="594" y="458"/>
                  </a:lnTo>
                  <a:lnTo>
                    <a:pt x="594" y="458"/>
                  </a:lnTo>
                  <a:lnTo>
                    <a:pt x="593" y="459"/>
                  </a:lnTo>
                  <a:lnTo>
                    <a:pt x="593" y="459"/>
                  </a:lnTo>
                  <a:lnTo>
                    <a:pt x="592" y="460"/>
                  </a:lnTo>
                  <a:lnTo>
                    <a:pt x="591" y="460"/>
                  </a:lnTo>
                  <a:lnTo>
                    <a:pt x="590" y="460"/>
                  </a:lnTo>
                  <a:lnTo>
                    <a:pt x="589" y="461"/>
                  </a:lnTo>
                  <a:lnTo>
                    <a:pt x="588" y="461"/>
                  </a:lnTo>
                  <a:lnTo>
                    <a:pt x="587" y="460"/>
                  </a:lnTo>
                  <a:lnTo>
                    <a:pt x="583" y="460"/>
                  </a:lnTo>
                  <a:lnTo>
                    <a:pt x="581" y="459"/>
                  </a:lnTo>
                  <a:lnTo>
                    <a:pt x="580" y="459"/>
                  </a:lnTo>
                  <a:lnTo>
                    <a:pt x="578" y="459"/>
                  </a:lnTo>
                  <a:lnTo>
                    <a:pt x="572" y="460"/>
                  </a:lnTo>
                  <a:lnTo>
                    <a:pt x="569" y="460"/>
                  </a:lnTo>
                  <a:lnTo>
                    <a:pt x="560" y="462"/>
                  </a:lnTo>
                  <a:lnTo>
                    <a:pt x="558" y="462"/>
                  </a:lnTo>
                  <a:lnTo>
                    <a:pt x="557" y="462"/>
                  </a:lnTo>
                  <a:lnTo>
                    <a:pt x="556" y="463"/>
                  </a:lnTo>
                  <a:lnTo>
                    <a:pt x="555" y="463"/>
                  </a:lnTo>
                  <a:lnTo>
                    <a:pt x="554" y="464"/>
                  </a:lnTo>
                  <a:lnTo>
                    <a:pt x="553" y="465"/>
                  </a:lnTo>
                  <a:lnTo>
                    <a:pt x="550" y="468"/>
                  </a:lnTo>
                  <a:lnTo>
                    <a:pt x="549" y="469"/>
                  </a:lnTo>
                  <a:lnTo>
                    <a:pt x="548" y="470"/>
                  </a:lnTo>
                  <a:lnTo>
                    <a:pt x="546" y="471"/>
                  </a:lnTo>
                  <a:lnTo>
                    <a:pt x="546" y="471"/>
                  </a:lnTo>
                  <a:lnTo>
                    <a:pt x="545" y="472"/>
                  </a:lnTo>
                  <a:lnTo>
                    <a:pt x="544" y="472"/>
                  </a:lnTo>
                  <a:lnTo>
                    <a:pt x="543" y="472"/>
                  </a:lnTo>
                  <a:lnTo>
                    <a:pt x="542" y="472"/>
                  </a:lnTo>
                  <a:lnTo>
                    <a:pt x="540" y="472"/>
                  </a:lnTo>
                  <a:lnTo>
                    <a:pt x="538" y="471"/>
                  </a:lnTo>
                  <a:lnTo>
                    <a:pt x="533" y="470"/>
                  </a:lnTo>
                  <a:lnTo>
                    <a:pt x="528" y="470"/>
                  </a:lnTo>
                  <a:lnTo>
                    <a:pt x="526" y="469"/>
                  </a:lnTo>
                  <a:lnTo>
                    <a:pt x="522" y="468"/>
                  </a:lnTo>
                  <a:lnTo>
                    <a:pt x="521" y="468"/>
                  </a:lnTo>
                  <a:lnTo>
                    <a:pt x="520" y="468"/>
                  </a:lnTo>
                  <a:lnTo>
                    <a:pt x="519" y="468"/>
                  </a:lnTo>
                  <a:lnTo>
                    <a:pt x="518" y="468"/>
                  </a:lnTo>
                  <a:lnTo>
                    <a:pt x="517" y="469"/>
                  </a:lnTo>
                  <a:lnTo>
                    <a:pt x="515" y="470"/>
                  </a:lnTo>
                  <a:lnTo>
                    <a:pt x="513" y="470"/>
                  </a:lnTo>
                  <a:lnTo>
                    <a:pt x="510" y="471"/>
                  </a:lnTo>
                  <a:lnTo>
                    <a:pt x="507" y="472"/>
                  </a:lnTo>
                  <a:lnTo>
                    <a:pt x="504" y="472"/>
                  </a:lnTo>
                  <a:lnTo>
                    <a:pt x="501" y="472"/>
                  </a:lnTo>
                  <a:lnTo>
                    <a:pt x="498" y="472"/>
                  </a:lnTo>
                  <a:lnTo>
                    <a:pt x="494" y="472"/>
                  </a:lnTo>
                  <a:lnTo>
                    <a:pt x="491" y="472"/>
                  </a:lnTo>
                  <a:lnTo>
                    <a:pt x="482" y="471"/>
                  </a:lnTo>
                  <a:lnTo>
                    <a:pt x="479" y="470"/>
                  </a:lnTo>
                  <a:lnTo>
                    <a:pt x="477" y="470"/>
                  </a:lnTo>
                  <a:lnTo>
                    <a:pt x="473" y="469"/>
                  </a:lnTo>
                  <a:lnTo>
                    <a:pt x="467" y="467"/>
                  </a:lnTo>
                  <a:lnTo>
                    <a:pt x="462" y="466"/>
                  </a:lnTo>
                  <a:lnTo>
                    <a:pt x="459" y="465"/>
                  </a:lnTo>
                  <a:lnTo>
                    <a:pt x="457" y="465"/>
                  </a:lnTo>
                  <a:lnTo>
                    <a:pt x="450" y="464"/>
                  </a:lnTo>
                  <a:lnTo>
                    <a:pt x="448" y="464"/>
                  </a:lnTo>
                  <a:lnTo>
                    <a:pt x="447" y="464"/>
                  </a:lnTo>
                  <a:lnTo>
                    <a:pt x="446" y="465"/>
                  </a:lnTo>
                  <a:lnTo>
                    <a:pt x="445" y="465"/>
                  </a:lnTo>
                  <a:lnTo>
                    <a:pt x="444" y="465"/>
                  </a:lnTo>
                  <a:lnTo>
                    <a:pt x="442" y="466"/>
                  </a:lnTo>
                  <a:lnTo>
                    <a:pt x="441" y="467"/>
                  </a:lnTo>
                  <a:lnTo>
                    <a:pt x="440" y="467"/>
                  </a:lnTo>
                  <a:lnTo>
                    <a:pt x="439" y="468"/>
                  </a:lnTo>
                  <a:lnTo>
                    <a:pt x="438" y="469"/>
                  </a:lnTo>
                  <a:lnTo>
                    <a:pt x="437" y="470"/>
                  </a:lnTo>
                  <a:lnTo>
                    <a:pt x="436" y="472"/>
                  </a:lnTo>
                  <a:lnTo>
                    <a:pt x="436" y="473"/>
                  </a:lnTo>
                  <a:lnTo>
                    <a:pt x="436" y="473"/>
                  </a:lnTo>
                  <a:lnTo>
                    <a:pt x="435" y="474"/>
                  </a:lnTo>
                  <a:lnTo>
                    <a:pt x="435" y="475"/>
                  </a:lnTo>
                  <a:lnTo>
                    <a:pt x="435" y="476"/>
                  </a:lnTo>
                  <a:lnTo>
                    <a:pt x="435" y="478"/>
                  </a:lnTo>
                  <a:lnTo>
                    <a:pt x="435" y="481"/>
                  </a:lnTo>
                  <a:lnTo>
                    <a:pt x="435" y="482"/>
                  </a:lnTo>
                  <a:lnTo>
                    <a:pt x="435" y="484"/>
                  </a:lnTo>
                  <a:lnTo>
                    <a:pt x="435" y="486"/>
                  </a:lnTo>
                  <a:lnTo>
                    <a:pt x="435" y="487"/>
                  </a:lnTo>
                  <a:lnTo>
                    <a:pt x="435" y="488"/>
                  </a:lnTo>
                  <a:lnTo>
                    <a:pt x="434" y="488"/>
                  </a:lnTo>
                  <a:lnTo>
                    <a:pt x="434" y="489"/>
                  </a:lnTo>
                  <a:lnTo>
                    <a:pt x="433" y="489"/>
                  </a:lnTo>
                  <a:lnTo>
                    <a:pt x="433" y="490"/>
                  </a:lnTo>
                  <a:lnTo>
                    <a:pt x="432" y="490"/>
                  </a:lnTo>
                  <a:lnTo>
                    <a:pt x="431" y="490"/>
                  </a:lnTo>
                  <a:lnTo>
                    <a:pt x="429" y="491"/>
                  </a:lnTo>
                  <a:lnTo>
                    <a:pt x="427" y="491"/>
                  </a:lnTo>
                  <a:lnTo>
                    <a:pt x="425" y="491"/>
                  </a:lnTo>
                  <a:lnTo>
                    <a:pt x="424" y="491"/>
                  </a:lnTo>
                  <a:lnTo>
                    <a:pt x="423" y="491"/>
                  </a:lnTo>
                  <a:lnTo>
                    <a:pt x="422" y="492"/>
                  </a:lnTo>
                  <a:lnTo>
                    <a:pt x="422" y="493"/>
                  </a:lnTo>
                  <a:lnTo>
                    <a:pt x="422" y="493"/>
                  </a:lnTo>
                  <a:lnTo>
                    <a:pt x="421" y="495"/>
                  </a:lnTo>
                  <a:lnTo>
                    <a:pt x="421" y="496"/>
                  </a:lnTo>
                  <a:lnTo>
                    <a:pt x="420" y="498"/>
                  </a:lnTo>
                  <a:lnTo>
                    <a:pt x="419" y="499"/>
                  </a:lnTo>
                  <a:lnTo>
                    <a:pt x="418" y="500"/>
                  </a:lnTo>
                  <a:lnTo>
                    <a:pt x="417" y="501"/>
                  </a:lnTo>
                  <a:lnTo>
                    <a:pt x="415" y="503"/>
                  </a:lnTo>
                  <a:lnTo>
                    <a:pt x="414" y="505"/>
                  </a:lnTo>
                  <a:lnTo>
                    <a:pt x="413" y="505"/>
                  </a:lnTo>
                  <a:lnTo>
                    <a:pt x="411" y="506"/>
                  </a:lnTo>
                  <a:lnTo>
                    <a:pt x="409" y="508"/>
                  </a:lnTo>
                  <a:lnTo>
                    <a:pt x="407" y="508"/>
                  </a:lnTo>
                  <a:lnTo>
                    <a:pt x="406" y="509"/>
                  </a:lnTo>
                  <a:lnTo>
                    <a:pt x="405" y="509"/>
                  </a:lnTo>
                  <a:lnTo>
                    <a:pt x="400" y="511"/>
                  </a:lnTo>
                  <a:lnTo>
                    <a:pt x="399" y="511"/>
                  </a:lnTo>
                  <a:lnTo>
                    <a:pt x="397" y="512"/>
                  </a:lnTo>
                  <a:lnTo>
                    <a:pt x="395" y="512"/>
                  </a:lnTo>
                  <a:lnTo>
                    <a:pt x="394" y="513"/>
                  </a:lnTo>
                  <a:lnTo>
                    <a:pt x="393" y="514"/>
                  </a:lnTo>
                  <a:lnTo>
                    <a:pt x="392" y="514"/>
                  </a:lnTo>
                  <a:lnTo>
                    <a:pt x="390" y="516"/>
                  </a:lnTo>
                  <a:lnTo>
                    <a:pt x="389" y="517"/>
                  </a:lnTo>
                  <a:lnTo>
                    <a:pt x="388" y="517"/>
                  </a:lnTo>
                  <a:lnTo>
                    <a:pt x="386" y="520"/>
                  </a:lnTo>
                  <a:lnTo>
                    <a:pt x="383" y="523"/>
                  </a:lnTo>
                  <a:lnTo>
                    <a:pt x="382" y="525"/>
                  </a:lnTo>
                  <a:lnTo>
                    <a:pt x="380" y="526"/>
                  </a:lnTo>
                  <a:lnTo>
                    <a:pt x="380" y="526"/>
                  </a:lnTo>
                  <a:lnTo>
                    <a:pt x="379" y="527"/>
                  </a:lnTo>
                  <a:lnTo>
                    <a:pt x="378" y="527"/>
                  </a:lnTo>
                  <a:lnTo>
                    <a:pt x="378" y="527"/>
                  </a:lnTo>
                  <a:lnTo>
                    <a:pt x="376" y="528"/>
                  </a:lnTo>
                  <a:lnTo>
                    <a:pt x="376" y="528"/>
                  </a:lnTo>
                  <a:lnTo>
                    <a:pt x="375" y="527"/>
                  </a:lnTo>
                  <a:lnTo>
                    <a:pt x="374" y="527"/>
                  </a:lnTo>
                  <a:lnTo>
                    <a:pt x="374" y="527"/>
                  </a:lnTo>
                  <a:lnTo>
                    <a:pt x="373" y="527"/>
                  </a:lnTo>
                  <a:lnTo>
                    <a:pt x="372" y="526"/>
                  </a:lnTo>
                  <a:lnTo>
                    <a:pt x="371" y="525"/>
                  </a:lnTo>
                  <a:lnTo>
                    <a:pt x="368" y="522"/>
                  </a:lnTo>
                  <a:lnTo>
                    <a:pt x="367" y="521"/>
                  </a:lnTo>
                  <a:lnTo>
                    <a:pt x="366" y="521"/>
                  </a:lnTo>
                  <a:lnTo>
                    <a:pt x="365" y="520"/>
                  </a:lnTo>
                  <a:lnTo>
                    <a:pt x="363" y="519"/>
                  </a:lnTo>
                  <a:lnTo>
                    <a:pt x="362" y="519"/>
                  </a:lnTo>
                  <a:lnTo>
                    <a:pt x="361" y="519"/>
                  </a:lnTo>
                  <a:lnTo>
                    <a:pt x="360" y="519"/>
                  </a:lnTo>
                  <a:lnTo>
                    <a:pt x="359" y="520"/>
                  </a:lnTo>
                  <a:lnTo>
                    <a:pt x="357" y="521"/>
                  </a:lnTo>
                  <a:lnTo>
                    <a:pt x="356" y="522"/>
                  </a:lnTo>
                  <a:lnTo>
                    <a:pt x="355" y="523"/>
                  </a:lnTo>
                  <a:lnTo>
                    <a:pt x="353" y="524"/>
                  </a:lnTo>
                  <a:lnTo>
                    <a:pt x="349" y="529"/>
                  </a:lnTo>
                  <a:lnTo>
                    <a:pt x="347" y="530"/>
                  </a:lnTo>
                  <a:lnTo>
                    <a:pt x="346" y="531"/>
                  </a:lnTo>
                  <a:lnTo>
                    <a:pt x="344" y="533"/>
                  </a:lnTo>
                  <a:lnTo>
                    <a:pt x="343" y="533"/>
                  </a:lnTo>
                  <a:lnTo>
                    <a:pt x="342" y="534"/>
                  </a:lnTo>
                  <a:lnTo>
                    <a:pt x="342" y="534"/>
                  </a:lnTo>
                  <a:lnTo>
                    <a:pt x="340" y="534"/>
                  </a:lnTo>
                  <a:lnTo>
                    <a:pt x="339" y="535"/>
                  </a:lnTo>
                  <a:lnTo>
                    <a:pt x="338" y="536"/>
                  </a:lnTo>
                  <a:lnTo>
                    <a:pt x="335" y="538"/>
                  </a:lnTo>
                  <a:lnTo>
                    <a:pt x="334" y="539"/>
                  </a:lnTo>
                  <a:lnTo>
                    <a:pt x="332" y="539"/>
                  </a:lnTo>
                  <a:lnTo>
                    <a:pt x="331" y="540"/>
                  </a:lnTo>
                  <a:lnTo>
                    <a:pt x="329" y="540"/>
                  </a:lnTo>
                  <a:lnTo>
                    <a:pt x="328" y="541"/>
                  </a:lnTo>
                  <a:lnTo>
                    <a:pt x="326" y="541"/>
                  </a:lnTo>
                  <a:lnTo>
                    <a:pt x="324" y="541"/>
                  </a:lnTo>
                  <a:lnTo>
                    <a:pt x="317" y="541"/>
                  </a:lnTo>
                  <a:lnTo>
                    <a:pt x="315" y="541"/>
                  </a:lnTo>
                  <a:lnTo>
                    <a:pt x="313" y="541"/>
                  </a:lnTo>
                  <a:lnTo>
                    <a:pt x="312" y="541"/>
                  </a:lnTo>
                  <a:lnTo>
                    <a:pt x="310" y="541"/>
                  </a:lnTo>
                  <a:lnTo>
                    <a:pt x="308" y="540"/>
                  </a:lnTo>
                  <a:lnTo>
                    <a:pt x="306" y="540"/>
                  </a:lnTo>
                  <a:lnTo>
                    <a:pt x="305" y="539"/>
                  </a:lnTo>
                  <a:lnTo>
                    <a:pt x="304" y="539"/>
                  </a:lnTo>
                  <a:lnTo>
                    <a:pt x="303" y="538"/>
                  </a:lnTo>
                  <a:lnTo>
                    <a:pt x="301" y="537"/>
                  </a:lnTo>
                  <a:lnTo>
                    <a:pt x="301" y="537"/>
                  </a:lnTo>
                  <a:lnTo>
                    <a:pt x="300" y="537"/>
                  </a:lnTo>
                  <a:lnTo>
                    <a:pt x="300" y="537"/>
                  </a:lnTo>
                  <a:lnTo>
                    <a:pt x="299" y="537"/>
                  </a:lnTo>
                  <a:lnTo>
                    <a:pt x="299" y="537"/>
                  </a:lnTo>
                  <a:lnTo>
                    <a:pt x="298" y="537"/>
                  </a:lnTo>
                  <a:lnTo>
                    <a:pt x="297" y="538"/>
                  </a:lnTo>
                  <a:lnTo>
                    <a:pt x="296" y="539"/>
                  </a:lnTo>
                  <a:lnTo>
                    <a:pt x="294" y="540"/>
                  </a:lnTo>
                  <a:lnTo>
                    <a:pt x="288" y="545"/>
                  </a:lnTo>
                  <a:lnTo>
                    <a:pt x="285" y="548"/>
                  </a:lnTo>
                  <a:lnTo>
                    <a:pt x="282" y="551"/>
                  </a:lnTo>
                  <a:lnTo>
                    <a:pt x="281" y="551"/>
                  </a:lnTo>
                  <a:lnTo>
                    <a:pt x="280" y="552"/>
                  </a:lnTo>
                  <a:lnTo>
                    <a:pt x="279" y="554"/>
                  </a:lnTo>
                  <a:lnTo>
                    <a:pt x="277" y="556"/>
                  </a:lnTo>
                  <a:lnTo>
                    <a:pt x="276" y="557"/>
                  </a:lnTo>
                  <a:lnTo>
                    <a:pt x="274" y="558"/>
                  </a:lnTo>
                  <a:lnTo>
                    <a:pt x="273" y="559"/>
                  </a:lnTo>
                  <a:lnTo>
                    <a:pt x="272" y="560"/>
                  </a:lnTo>
                  <a:lnTo>
                    <a:pt x="270" y="561"/>
                  </a:lnTo>
                  <a:lnTo>
                    <a:pt x="267" y="562"/>
                  </a:lnTo>
                  <a:lnTo>
                    <a:pt x="265" y="562"/>
                  </a:lnTo>
                  <a:lnTo>
                    <a:pt x="263" y="563"/>
                  </a:lnTo>
                  <a:lnTo>
                    <a:pt x="261" y="563"/>
                  </a:lnTo>
                  <a:lnTo>
                    <a:pt x="259" y="563"/>
                  </a:lnTo>
                  <a:lnTo>
                    <a:pt x="257" y="563"/>
                  </a:lnTo>
                  <a:lnTo>
                    <a:pt x="254" y="563"/>
                  </a:lnTo>
                  <a:lnTo>
                    <a:pt x="252" y="563"/>
                  </a:lnTo>
                  <a:lnTo>
                    <a:pt x="251" y="563"/>
                  </a:lnTo>
                  <a:lnTo>
                    <a:pt x="249" y="563"/>
                  </a:lnTo>
                  <a:lnTo>
                    <a:pt x="247" y="564"/>
                  </a:lnTo>
                  <a:lnTo>
                    <a:pt x="246" y="564"/>
                  </a:lnTo>
                  <a:lnTo>
                    <a:pt x="244" y="565"/>
                  </a:lnTo>
                  <a:lnTo>
                    <a:pt x="243" y="566"/>
                  </a:lnTo>
                  <a:lnTo>
                    <a:pt x="240" y="568"/>
                  </a:lnTo>
                  <a:lnTo>
                    <a:pt x="238" y="570"/>
                  </a:lnTo>
                  <a:lnTo>
                    <a:pt x="237" y="571"/>
                  </a:lnTo>
                  <a:lnTo>
                    <a:pt x="234" y="573"/>
                  </a:lnTo>
                  <a:lnTo>
                    <a:pt x="233" y="574"/>
                  </a:lnTo>
                  <a:lnTo>
                    <a:pt x="231" y="576"/>
                  </a:lnTo>
                  <a:lnTo>
                    <a:pt x="228" y="578"/>
                  </a:lnTo>
                  <a:lnTo>
                    <a:pt x="227" y="579"/>
                  </a:lnTo>
                  <a:lnTo>
                    <a:pt x="226" y="580"/>
                  </a:lnTo>
                  <a:lnTo>
                    <a:pt x="226" y="580"/>
                  </a:lnTo>
                  <a:lnTo>
                    <a:pt x="225" y="581"/>
                  </a:lnTo>
                  <a:lnTo>
                    <a:pt x="225" y="583"/>
                  </a:lnTo>
                  <a:lnTo>
                    <a:pt x="225" y="584"/>
                  </a:lnTo>
                  <a:lnTo>
                    <a:pt x="224" y="587"/>
                  </a:lnTo>
                  <a:lnTo>
                    <a:pt x="224" y="589"/>
                  </a:lnTo>
                  <a:lnTo>
                    <a:pt x="224" y="590"/>
                  </a:lnTo>
                  <a:lnTo>
                    <a:pt x="223" y="592"/>
                  </a:lnTo>
                  <a:lnTo>
                    <a:pt x="223" y="593"/>
                  </a:lnTo>
                  <a:lnTo>
                    <a:pt x="223" y="594"/>
                  </a:lnTo>
                  <a:lnTo>
                    <a:pt x="223" y="596"/>
                  </a:lnTo>
                  <a:lnTo>
                    <a:pt x="223" y="597"/>
                  </a:lnTo>
                  <a:lnTo>
                    <a:pt x="222" y="599"/>
                  </a:lnTo>
                  <a:lnTo>
                    <a:pt x="222" y="600"/>
                  </a:lnTo>
                  <a:lnTo>
                    <a:pt x="222" y="600"/>
                  </a:lnTo>
                  <a:lnTo>
                    <a:pt x="222" y="600"/>
                  </a:lnTo>
                  <a:lnTo>
                    <a:pt x="221" y="601"/>
                  </a:lnTo>
                  <a:lnTo>
                    <a:pt x="221" y="601"/>
                  </a:lnTo>
                  <a:lnTo>
                    <a:pt x="220" y="602"/>
                  </a:lnTo>
                  <a:lnTo>
                    <a:pt x="218" y="603"/>
                  </a:lnTo>
                  <a:lnTo>
                    <a:pt x="217" y="603"/>
                  </a:lnTo>
                  <a:lnTo>
                    <a:pt x="217" y="604"/>
                  </a:lnTo>
                  <a:lnTo>
                    <a:pt x="216" y="604"/>
                  </a:lnTo>
                  <a:lnTo>
                    <a:pt x="216" y="605"/>
                  </a:lnTo>
                  <a:lnTo>
                    <a:pt x="214" y="609"/>
                  </a:lnTo>
                  <a:lnTo>
                    <a:pt x="214" y="610"/>
                  </a:lnTo>
                  <a:lnTo>
                    <a:pt x="213" y="611"/>
                  </a:lnTo>
                  <a:lnTo>
                    <a:pt x="211" y="613"/>
                  </a:lnTo>
                  <a:lnTo>
                    <a:pt x="211" y="614"/>
                  </a:lnTo>
                  <a:lnTo>
                    <a:pt x="210" y="614"/>
                  </a:lnTo>
                  <a:lnTo>
                    <a:pt x="210" y="615"/>
                  </a:lnTo>
                  <a:lnTo>
                    <a:pt x="209" y="615"/>
                  </a:lnTo>
                  <a:lnTo>
                    <a:pt x="208" y="615"/>
                  </a:lnTo>
                  <a:lnTo>
                    <a:pt x="207" y="616"/>
                  </a:lnTo>
                  <a:lnTo>
                    <a:pt x="206" y="616"/>
                  </a:lnTo>
                  <a:lnTo>
                    <a:pt x="203" y="616"/>
                  </a:lnTo>
                  <a:lnTo>
                    <a:pt x="201" y="616"/>
                  </a:lnTo>
                  <a:lnTo>
                    <a:pt x="200" y="617"/>
                  </a:lnTo>
                  <a:lnTo>
                    <a:pt x="199" y="617"/>
                  </a:lnTo>
                  <a:lnTo>
                    <a:pt x="198" y="617"/>
                  </a:lnTo>
                  <a:lnTo>
                    <a:pt x="197" y="618"/>
                  </a:lnTo>
                  <a:lnTo>
                    <a:pt x="195" y="619"/>
                  </a:lnTo>
                  <a:lnTo>
                    <a:pt x="194" y="620"/>
                  </a:lnTo>
                  <a:lnTo>
                    <a:pt x="192" y="622"/>
                  </a:lnTo>
                  <a:lnTo>
                    <a:pt x="190" y="623"/>
                  </a:lnTo>
                  <a:lnTo>
                    <a:pt x="190" y="624"/>
                  </a:lnTo>
                  <a:lnTo>
                    <a:pt x="189" y="625"/>
                  </a:lnTo>
                  <a:lnTo>
                    <a:pt x="189" y="626"/>
                  </a:lnTo>
                  <a:lnTo>
                    <a:pt x="188" y="627"/>
                  </a:lnTo>
                  <a:lnTo>
                    <a:pt x="189" y="627"/>
                  </a:lnTo>
                  <a:lnTo>
                    <a:pt x="188" y="628"/>
                  </a:lnTo>
                  <a:lnTo>
                    <a:pt x="187" y="629"/>
                  </a:lnTo>
                  <a:lnTo>
                    <a:pt x="186" y="630"/>
                  </a:lnTo>
                  <a:lnTo>
                    <a:pt x="185" y="631"/>
                  </a:lnTo>
                  <a:lnTo>
                    <a:pt x="183" y="632"/>
                  </a:lnTo>
                  <a:lnTo>
                    <a:pt x="182" y="632"/>
                  </a:lnTo>
                  <a:lnTo>
                    <a:pt x="181" y="632"/>
                  </a:lnTo>
                  <a:lnTo>
                    <a:pt x="178" y="633"/>
                  </a:lnTo>
                  <a:lnTo>
                    <a:pt x="177" y="633"/>
                  </a:lnTo>
                  <a:lnTo>
                    <a:pt x="176" y="633"/>
                  </a:lnTo>
                  <a:lnTo>
                    <a:pt x="176" y="633"/>
                  </a:lnTo>
                  <a:lnTo>
                    <a:pt x="175" y="633"/>
                  </a:lnTo>
                  <a:lnTo>
                    <a:pt x="174" y="633"/>
                  </a:lnTo>
                  <a:lnTo>
                    <a:pt x="174" y="632"/>
                  </a:lnTo>
                  <a:lnTo>
                    <a:pt x="174" y="632"/>
                  </a:lnTo>
                  <a:lnTo>
                    <a:pt x="173" y="631"/>
                  </a:lnTo>
                  <a:lnTo>
                    <a:pt x="172" y="628"/>
                  </a:lnTo>
                  <a:lnTo>
                    <a:pt x="172" y="627"/>
                  </a:lnTo>
                  <a:lnTo>
                    <a:pt x="171" y="625"/>
                  </a:lnTo>
                  <a:lnTo>
                    <a:pt x="169" y="623"/>
                  </a:lnTo>
                  <a:lnTo>
                    <a:pt x="167" y="621"/>
                  </a:lnTo>
                  <a:lnTo>
                    <a:pt x="167" y="619"/>
                  </a:lnTo>
                  <a:lnTo>
                    <a:pt x="166" y="619"/>
                  </a:lnTo>
                  <a:lnTo>
                    <a:pt x="166" y="619"/>
                  </a:lnTo>
                  <a:lnTo>
                    <a:pt x="165" y="619"/>
                  </a:lnTo>
                  <a:lnTo>
                    <a:pt x="164" y="619"/>
                  </a:lnTo>
                  <a:lnTo>
                    <a:pt x="163" y="620"/>
                  </a:lnTo>
                  <a:lnTo>
                    <a:pt x="163" y="620"/>
                  </a:lnTo>
                  <a:lnTo>
                    <a:pt x="162" y="621"/>
                  </a:lnTo>
                  <a:lnTo>
                    <a:pt x="160" y="623"/>
                  </a:lnTo>
                  <a:lnTo>
                    <a:pt x="159" y="624"/>
                  </a:lnTo>
                  <a:lnTo>
                    <a:pt x="159" y="625"/>
                  </a:lnTo>
                  <a:lnTo>
                    <a:pt x="158" y="625"/>
                  </a:lnTo>
                  <a:lnTo>
                    <a:pt x="158" y="625"/>
                  </a:lnTo>
                  <a:lnTo>
                    <a:pt x="157" y="625"/>
                  </a:lnTo>
                  <a:lnTo>
                    <a:pt x="156" y="625"/>
                  </a:lnTo>
                  <a:lnTo>
                    <a:pt x="156" y="625"/>
                  </a:lnTo>
                  <a:lnTo>
                    <a:pt x="155" y="624"/>
                  </a:lnTo>
                  <a:lnTo>
                    <a:pt x="155" y="624"/>
                  </a:lnTo>
                  <a:lnTo>
                    <a:pt x="154" y="622"/>
                  </a:lnTo>
                  <a:lnTo>
                    <a:pt x="154" y="621"/>
                  </a:lnTo>
                  <a:lnTo>
                    <a:pt x="154" y="620"/>
                  </a:lnTo>
                  <a:lnTo>
                    <a:pt x="154" y="618"/>
                  </a:lnTo>
                  <a:lnTo>
                    <a:pt x="154" y="618"/>
                  </a:lnTo>
                  <a:lnTo>
                    <a:pt x="154" y="618"/>
                  </a:lnTo>
                  <a:lnTo>
                    <a:pt x="154" y="617"/>
                  </a:lnTo>
                  <a:lnTo>
                    <a:pt x="153" y="617"/>
                  </a:lnTo>
                  <a:lnTo>
                    <a:pt x="153" y="617"/>
                  </a:lnTo>
                  <a:lnTo>
                    <a:pt x="153" y="618"/>
                  </a:lnTo>
                  <a:lnTo>
                    <a:pt x="153" y="618"/>
                  </a:lnTo>
                  <a:lnTo>
                    <a:pt x="152" y="618"/>
                  </a:lnTo>
                  <a:lnTo>
                    <a:pt x="152" y="619"/>
                  </a:lnTo>
                  <a:lnTo>
                    <a:pt x="149" y="619"/>
                  </a:lnTo>
                  <a:lnTo>
                    <a:pt x="147" y="619"/>
                  </a:lnTo>
                  <a:lnTo>
                    <a:pt x="146" y="619"/>
                  </a:lnTo>
                  <a:lnTo>
                    <a:pt x="146" y="619"/>
                  </a:lnTo>
                  <a:lnTo>
                    <a:pt x="146" y="619"/>
                  </a:lnTo>
                  <a:lnTo>
                    <a:pt x="145" y="619"/>
                  </a:lnTo>
                  <a:lnTo>
                    <a:pt x="145" y="619"/>
                  </a:lnTo>
                  <a:lnTo>
                    <a:pt x="144" y="620"/>
                  </a:lnTo>
                  <a:lnTo>
                    <a:pt x="144" y="619"/>
                  </a:lnTo>
                  <a:lnTo>
                    <a:pt x="144" y="619"/>
                  </a:lnTo>
                  <a:lnTo>
                    <a:pt x="143" y="617"/>
                  </a:lnTo>
                  <a:lnTo>
                    <a:pt x="142" y="615"/>
                  </a:lnTo>
                  <a:lnTo>
                    <a:pt x="142" y="614"/>
                  </a:lnTo>
                  <a:lnTo>
                    <a:pt x="141" y="613"/>
                  </a:lnTo>
                  <a:lnTo>
                    <a:pt x="140" y="611"/>
                  </a:lnTo>
                  <a:lnTo>
                    <a:pt x="137" y="607"/>
                  </a:lnTo>
                  <a:lnTo>
                    <a:pt x="136" y="606"/>
                  </a:lnTo>
                  <a:lnTo>
                    <a:pt x="135" y="605"/>
                  </a:lnTo>
                  <a:lnTo>
                    <a:pt x="134" y="604"/>
                  </a:lnTo>
                  <a:lnTo>
                    <a:pt x="133" y="604"/>
                  </a:lnTo>
                  <a:lnTo>
                    <a:pt x="131" y="603"/>
                  </a:lnTo>
                  <a:lnTo>
                    <a:pt x="130" y="602"/>
                  </a:lnTo>
                  <a:lnTo>
                    <a:pt x="129" y="602"/>
                  </a:lnTo>
                  <a:lnTo>
                    <a:pt x="128" y="602"/>
                  </a:lnTo>
                  <a:lnTo>
                    <a:pt x="123" y="601"/>
                  </a:lnTo>
                  <a:lnTo>
                    <a:pt x="122" y="600"/>
                  </a:lnTo>
                  <a:lnTo>
                    <a:pt x="121" y="600"/>
                  </a:lnTo>
                  <a:lnTo>
                    <a:pt x="120" y="599"/>
                  </a:lnTo>
                  <a:lnTo>
                    <a:pt x="119" y="598"/>
                  </a:lnTo>
                  <a:lnTo>
                    <a:pt x="118" y="598"/>
                  </a:lnTo>
                  <a:lnTo>
                    <a:pt x="118" y="597"/>
                  </a:lnTo>
                  <a:lnTo>
                    <a:pt x="118" y="597"/>
                  </a:lnTo>
                  <a:lnTo>
                    <a:pt x="118" y="597"/>
                  </a:lnTo>
                  <a:lnTo>
                    <a:pt x="118" y="596"/>
                  </a:lnTo>
                  <a:lnTo>
                    <a:pt x="118" y="595"/>
                  </a:lnTo>
                  <a:lnTo>
                    <a:pt x="119" y="594"/>
                  </a:lnTo>
                  <a:lnTo>
                    <a:pt x="119" y="593"/>
                  </a:lnTo>
                  <a:lnTo>
                    <a:pt x="120" y="593"/>
                  </a:lnTo>
                  <a:lnTo>
                    <a:pt x="120" y="592"/>
                  </a:lnTo>
                  <a:lnTo>
                    <a:pt x="121" y="592"/>
                  </a:lnTo>
                  <a:lnTo>
                    <a:pt x="122" y="592"/>
                  </a:lnTo>
                  <a:lnTo>
                    <a:pt x="123" y="591"/>
                  </a:lnTo>
                  <a:lnTo>
                    <a:pt x="124" y="591"/>
                  </a:lnTo>
                  <a:lnTo>
                    <a:pt x="125" y="591"/>
                  </a:lnTo>
                  <a:lnTo>
                    <a:pt x="126" y="591"/>
                  </a:lnTo>
                  <a:lnTo>
                    <a:pt x="129" y="591"/>
                  </a:lnTo>
                  <a:lnTo>
                    <a:pt x="132" y="592"/>
                  </a:lnTo>
                  <a:lnTo>
                    <a:pt x="133" y="592"/>
                  </a:lnTo>
                  <a:lnTo>
                    <a:pt x="133" y="592"/>
                  </a:lnTo>
                  <a:lnTo>
                    <a:pt x="134" y="592"/>
                  </a:lnTo>
                  <a:lnTo>
                    <a:pt x="134" y="591"/>
                  </a:lnTo>
                  <a:lnTo>
                    <a:pt x="134" y="591"/>
                  </a:lnTo>
                  <a:lnTo>
                    <a:pt x="135" y="591"/>
                  </a:lnTo>
                  <a:lnTo>
                    <a:pt x="135" y="590"/>
                  </a:lnTo>
                  <a:lnTo>
                    <a:pt x="135" y="590"/>
                  </a:lnTo>
                  <a:lnTo>
                    <a:pt x="135" y="589"/>
                  </a:lnTo>
                  <a:lnTo>
                    <a:pt x="135" y="587"/>
                  </a:lnTo>
                  <a:lnTo>
                    <a:pt x="134" y="585"/>
                  </a:lnTo>
                  <a:lnTo>
                    <a:pt x="134" y="584"/>
                  </a:lnTo>
                  <a:lnTo>
                    <a:pt x="134" y="583"/>
                  </a:lnTo>
                  <a:lnTo>
                    <a:pt x="134" y="582"/>
                  </a:lnTo>
                  <a:lnTo>
                    <a:pt x="134" y="582"/>
                  </a:lnTo>
                  <a:lnTo>
                    <a:pt x="135" y="580"/>
                  </a:lnTo>
                  <a:lnTo>
                    <a:pt x="136" y="579"/>
                  </a:lnTo>
                  <a:lnTo>
                    <a:pt x="136" y="578"/>
                  </a:lnTo>
                  <a:lnTo>
                    <a:pt x="136" y="577"/>
                  </a:lnTo>
                  <a:lnTo>
                    <a:pt x="136" y="577"/>
                  </a:lnTo>
                  <a:lnTo>
                    <a:pt x="136" y="576"/>
                  </a:lnTo>
                  <a:lnTo>
                    <a:pt x="136" y="575"/>
                  </a:lnTo>
                  <a:lnTo>
                    <a:pt x="136" y="574"/>
                  </a:lnTo>
                  <a:lnTo>
                    <a:pt x="136" y="572"/>
                  </a:lnTo>
                  <a:lnTo>
                    <a:pt x="135" y="568"/>
                  </a:lnTo>
                  <a:lnTo>
                    <a:pt x="134" y="566"/>
                  </a:lnTo>
                  <a:lnTo>
                    <a:pt x="133" y="563"/>
                  </a:lnTo>
                  <a:lnTo>
                    <a:pt x="131" y="558"/>
                  </a:lnTo>
                  <a:lnTo>
                    <a:pt x="130" y="556"/>
                  </a:lnTo>
                  <a:lnTo>
                    <a:pt x="128" y="553"/>
                  </a:lnTo>
                  <a:lnTo>
                    <a:pt x="127" y="551"/>
                  </a:lnTo>
                  <a:lnTo>
                    <a:pt x="125" y="547"/>
                  </a:lnTo>
                  <a:lnTo>
                    <a:pt x="124" y="547"/>
                  </a:lnTo>
                  <a:lnTo>
                    <a:pt x="124" y="546"/>
                  </a:lnTo>
                  <a:lnTo>
                    <a:pt x="123" y="545"/>
                  </a:lnTo>
                  <a:lnTo>
                    <a:pt x="123" y="544"/>
                  </a:lnTo>
                  <a:lnTo>
                    <a:pt x="123" y="540"/>
                  </a:lnTo>
                  <a:lnTo>
                    <a:pt x="123" y="539"/>
                  </a:lnTo>
                  <a:lnTo>
                    <a:pt x="123" y="536"/>
                  </a:lnTo>
                  <a:lnTo>
                    <a:pt x="123" y="535"/>
                  </a:lnTo>
                  <a:lnTo>
                    <a:pt x="122" y="534"/>
                  </a:lnTo>
                  <a:lnTo>
                    <a:pt x="122" y="533"/>
                  </a:lnTo>
                  <a:lnTo>
                    <a:pt x="121" y="532"/>
                  </a:lnTo>
                  <a:lnTo>
                    <a:pt x="119" y="530"/>
                  </a:lnTo>
                  <a:lnTo>
                    <a:pt x="118" y="529"/>
                  </a:lnTo>
                  <a:lnTo>
                    <a:pt x="117" y="529"/>
                  </a:lnTo>
                  <a:lnTo>
                    <a:pt x="117" y="528"/>
                  </a:lnTo>
                  <a:lnTo>
                    <a:pt x="116" y="527"/>
                  </a:lnTo>
                  <a:lnTo>
                    <a:pt x="116" y="526"/>
                  </a:lnTo>
                  <a:lnTo>
                    <a:pt x="116" y="525"/>
                  </a:lnTo>
                  <a:lnTo>
                    <a:pt x="116" y="524"/>
                  </a:lnTo>
                  <a:lnTo>
                    <a:pt x="116" y="523"/>
                  </a:lnTo>
                  <a:lnTo>
                    <a:pt x="117" y="520"/>
                  </a:lnTo>
                  <a:lnTo>
                    <a:pt x="117" y="519"/>
                  </a:lnTo>
                  <a:lnTo>
                    <a:pt x="117" y="517"/>
                  </a:lnTo>
                  <a:lnTo>
                    <a:pt x="117" y="515"/>
                  </a:lnTo>
                  <a:lnTo>
                    <a:pt x="117" y="513"/>
                  </a:lnTo>
                  <a:lnTo>
                    <a:pt x="116" y="509"/>
                  </a:lnTo>
                  <a:lnTo>
                    <a:pt x="115" y="507"/>
                  </a:lnTo>
                  <a:lnTo>
                    <a:pt x="114" y="504"/>
                  </a:lnTo>
                  <a:lnTo>
                    <a:pt x="114" y="503"/>
                  </a:lnTo>
                  <a:lnTo>
                    <a:pt x="113" y="502"/>
                  </a:lnTo>
                  <a:lnTo>
                    <a:pt x="113" y="501"/>
                  </a:lnTo>
                  <a:lnTo>
                    <a:pt x="114" y="499"/>
                  </a:lnTo>
                  <a:lnTo>
                    <a:pt x="114" y="497"/>
                  </a:lnTo>
                  <a:lnTo>
                    <a:pt x="115" y="492"/>
                  </a:lnTo>
                  <a:lnTo>
                    <a:pt x="116" y="489"/>
                  </a:lnTo>
                  <a:lnTo>
                    <a:pt x="116" y="488"/>
                  </a:lnTo>
                  <a:lnTo>
                    <a:pt x="116" y="487"/>
                  </a:lnTo>
                  <a:lnTo>
                    <a:pt x="116" y="486"/>
                  </a:lnTo>
                  <a:lnTo>
                    <a:pt x="116" y="481"/>
                  </a:lnTo>
                  <a:lnTo>
                    <a:pt x="116" y="480"/>
                  </a:lnTo>
                  <a:lnTo>
                    <a:pt x="116" y="479"/>
                  </a:lnTo>
                  <a:lnTo>
                    <a:pt x="117" y="478"/>
                  </a:lnTo>
                  <a:lnTo>
                    <a:pt x="117" y="477"/>
                  </a:lnTo>
                  <a:lnTo>
                    <a:pt x="118" y="473"/>
                  </a:lnTo>
                  <a:lnTo>
                    <a:pt x="118" y="471"/>
                  </a:lnTo>
                  <a:lnTo>
                    <a:pt x="119" y="469"/>
                  </a:lnTo>
                  <a:lnTo>
                    <a:pt x="119" y="468"/>
                  </a:lnTo>
                  <a:lnTo>
                    <a:pt x="118" y="466"/>
                  </a:lnTo>
                  <a:lnTo>
                    <a:pt x="118" y="465"/>
                  </a:lnTo>
                  <a:lnTo>
                    <a:pt x="118" y="463"/>
                  </a:lnTo>
                  <a:lnTo>
                    <a:pt x="118" y="462"/>
                  </a:lnTo>
                  <a:lnTo>
                    <a:pt x="117" y="460"/>
                  </a:lnTo>
                  <a:lnTo>
                    <a:pt x="116" y="458"/>
                  </a:lnTo>
                  <a:lnTo>
                    <a:pt x="115" y="457"/>
                  </a:lnTo>
                  <a:lnTo>
                    <a:pt x="114" y="455"/>
                  </a:lnTo>
                  <a:lnTo>
                    <a:pt x="114" y="454"/>
                  </a:lnTo>
                  <a:lnTo>
                    <a:pt x="113" y="453"/>
                  </a:lnTo>
                  <a:lnTo>
                    <a:pt x="112" y="453"/>
                  </a:lnTo>
                  <a:lnTo>
                    <a:pt x="111" y="452"/>
                  </a:lnTo>
                  <a:lnTo>
                    <a:pt x="110" y="451"/>
                  </a:lnTo>
                  <a:lnTo>
                    <a:pt x="109" y="451"/>
                  </a:lnTo>
                  <a:lnTo>
                    <a:pt x="108" y="451"/>
                  </a:lnTo>
                  <a:lnTo>
                    <a:pt x="108" y="451"/>
                  </a:lnTo>
                  <a:lnTo>
                    <a:pt x="107" y="450"/>
                  </a:lnTo>
                  <a:lnTo>
                    <a:pt x="106" y="451"/>
                  </a:lnTo>
                  <a:lnTo>
                    <a:pt x="100" y="451"/>
                  </a:lnTo>
                  <a:lnTo>
                    <a:pt x="99" y="451"/>
                  </a:lnTo>
                  <a:lnTo>
                    <a:pt x="98" y="451"/>
                  </a:lnTo>
                  <a:lnTo>
                    <a:pt x="93" y="451"/>
                  </a:lnTo>
                  <a:lnTo>
                    <a:pt x="91" y="451"/>
                  </a:lnTo>
                  <a:lnTo>
                    <a:pt x="88" y="451"/>
                  </a:lnTo>
                  <a:lnTo>
                    <a:pt x="83" y="450"/>
                  </a:lnTo>
                  <a:lnTo>
                    <a:pt x="81" y="450"/>
                  </a:lnTo>
                  <a:lnTo>
                    <a:pt x="79" y="450"/>
                  </a:lnTo>
                  <a:lnTo>
                    <a:pt x="78" y="450"/>
                  </a:lnTo>
                  <a:lnTo>
                    <a:pt x="77" y="450"/>
                  </a:lnTo>
                  <a:lnTo>
                    <a:pt x="75" y="451"/>
                  </a:lnTo>
                  <a:lnTo>
                    <a:pt x="72" y="451"/>
                  </a:lnTo>
                  <a:lnTo>
                    <a:pt x="71" y="451"/>
                  </a:lnTo>
                  <a:lnTo>
                    <a:pt x="71" y="452"/>
                  </a:lnTo>
                  <a:lnTo>
                    <a:pt x="70" y="452"/>
                  </a:lnTo>
                  <a:lnTo>
                    <a:pt x="69" y="451"/>
                  </a:lnTo>
                  <a:lnTo>
                    <a:pt x="69" y="451"/>
                  </a:lnTo>
                  <a:lnTo>
                    <a:pt x="68" y="451"/>
                  </a:lnTo>
                  <a:lnTo>
                    <a:pt x="67" y="450"/>
                  </a:lnTo>
                  <a:lnTo>
                    <a:pt x="66" y="450"/>
                  </a:lnTo>
                  <a:lnTo>
                    <a:pt x="66" y="450"/>
                  </a:lnTo>
                  <a:lnTo>
                    <a:pt x="65" y="449"/>
                  </a:lnTo>
                  <a:lnTo>
                    <a:pt x="65" y="449"/>
                  </a:lnTo>
                  <a:lnTo>
                    <a:pt x="64" y="448"/>
                  </a:lnTo>
                  <a:lnTo>
                    <a:pt x="64" y="448"/>
                  </a:lnTo>
                  <a:lnTo>
                    <a:pt x="64" y="447"/>
                  </a:lnTo>
                  <a:lnTo>
                    <a:pt x="64" y="446"/>
                  </a:lnTo>
                  <a:lnTo>
                    <a:pt x="64" y="444"/>
                  </a:lnTo>
                  <a:lnTo>
                    <a:pt x="64" y="441"/>
                  </a:lnTo>
                  <a:lnTo>
                    <a:pt x="64" y="440"/>
                  </a:lnTo>
                  <a:lnTo>
                    <a:pt x="63" y="439"/>
                  </a:lnTo>
                  <a:lnTo>
                    <a:pt x="63" y="438"/>
                  </a:lnTo>
                  <a:lnTo>
                    <a:pt x="63" y="437"/>
                  </a:lnTo>
                  <a:lnTo>
                    <a:pt x="62" y="436"/>
                  </a:lnTo>
                  <a:lnTo>
                    <a:pt x="62" y="436"/>
                  </a:lnTo>
                  <a:lnTo>
                    <a:pt x="61" y="435"/>
                  </a:lnTo>
                  <a:lnTo>
                    <a:pt x="61" y="434"/>
                  </a:lnTo>
                  <a:lnTo>
                    <a:pt x="60" y="434"/>
                  </a:lnTo>
                  <a:lnTo>
                    <a:pt x="58" y="433"/>
                  </a:lnTo>
                  <a:lnTo>
                    <a:pt x="54" y="431"/>
                  </a:lnTo>
                  <a:lnTo>
                    <a:pt x="52" y="430"/>
                  </a:lnTo>
                  <a:lnTo>
                    <a:pt x="51" y="429"/>
                  </a:lnTo>
                  <a:lnTo>
                    <a:pt x="50" y="429"/>
                  </a:lnTo>
                  <a:lnTo>
                    <a:pt x="48" y="429"/>
                  </a:lnTo>
                  <a:lnTo>
                    <a:pt x="46" y="428"/>
                  </a:lnTo>
                  <a:lnTo>
                    <a:pt x="44" y="428"/>
                  </a:lnTo>
                  <a:lnTo>
                    <a:pt x="41" y="428"/>
                  </a:lnTo>
                  <a:lnTo>
                    <a:pt x="39" y="427"/>
                  </a:lnTo>
                  <a:lnTo>
                    <a:pt x="36" y="427"/>
                  </a:lnTo>
                  <a:lnTo>
                    <a:pt x="31" y="425"/>
                  </a:lnTo>
                  <a:lnTo>
                    <a:pt x="30" y="425"/>
                  </a:lnTo>
                  <a:lnTo>
                    <a:pt x="28" y="425"/>
                  </a:lnTo>
                  <a:lnTo>
                    <a:pt x="23" y="424"/>
                  </a:lnTo>
                  <a:lnTo>
                    <a:pt x="21" y="424"/>
                  </a:lnTo>
                  <a:lnTo>
                    <a:pt x="18" y="424"/>
                  </a:lnTo>
                  <a:lnTo>
                    <a:pt x="14" y="423"/>
                  </a:lnTo>
                  <a:lnTo>
                    <a:pt x="11" y="422"/>
                  </a:lnTo>
                  <a:lnTo>
                    <a:pt x="10" y="421"/>
                  </a:lnTo>
                  <a:lnTo>
                    <a:pt x="8" y="421"/>
                  </a:lnTo>
                  <a:lnTo>
                    <a:pt x="6" y="419"/>
                  </a:lnTo>
                  <a:lnTo>
                    <a:pt x="1" y="416"/>
                  </a:lnTo>
                  <a:lnTo>
                    <a:pt x="1" y="416"/>
                  </a:lnTo>
                  <a:lnTo>
                    <a:pt x="0" y="415"/>
                  </a:lnTo>
                  <a:lnTo>
                    <a:pt x="0" y="415"/>
                  </a:lnTo>
                  <a:lnTo>
                    <a:pt x="1" y="415"/>
                  </a:lnTo>
                  <a:lnTo>
                    <a:pt x="1" y="414"/>
                  </a:lnTo>
                  <a:lnTo>
                    <a:pt x="1" y="414"/>
                  </a:lnTo>
                  <a:lnTo>
                    <a:pt x="2" y="413"/>
                  </a:lnTo>
                  <a:lnTo>
                    <a:pt x="3" y="412"/>
                  </a:lnTo>
                  <a:lnTo>
                    <a:pt x="4" y="412"/>
                  </a:lnTo>
                  <a:lnTo>
                    <a:pt x="9" y="409"/>
                  </a:lnTo>
                  <a:lnTo>
                    <a:pt x="12" y="407"/>
                  </a:lnTo>
                  <a:lnTo>
                    <a:pt x="15" y="405"/>
                  </a:lnTo>
                  <a:lnTo>
                    <a:pt x="16" y="404"/>
                  </a:lnTo>
                  <a:lnTo>
                    <a:pt x="17" y="403"/>
                  </a:lnTo>
                  <a:lnTo>
                    <a:pt x="19" y="401"/>
                  </a:lnTo>
                  <a:lnTo>
                    <a:pt x="26" y="394"/>
                  </a:lnTo>
                  <a:lnTo>
                    <a:pt x="27" y="392"/>
                  </a:lnTo>
                  <a:lnTo>
                    <a:pt x="29" y="390"/>
                  </a:lnTo>
                  <a:lnTo>
                    <a:pt x="30" y="388"/>
                  </a:lnTo>
                  <a:lnTo>
                    <a:pt x="30" y="387"/>
                  </a:lnTo>
                  <a:lnTo>
                    <a:pt x="31" y="385"/>
                  </a:lnTo>
                  <a:lnTo>
                    <a:pt x="31" y="384"/>
                  </a:lnTo>
                  <a:lnTo>
                    <a:pt x="32" y="381"/>
                  </a:lnTo>
                  <a:lnTo>
                    <a:pt x="32" y="374"/>
                  </a:lnTo>
                  <a:lnTo>
                    <a:pt x="33" y="370"/>
                  </a:lnTo>
                  <a:lnTo>
                    <a:pt x="33" y="366"/>
                  </a:lnTo>
                  <a:lnTo>
                    <a:pt x="34" y="364"/>
                  </a:lnTo>
                  <a:lnTo>
                    <a:pt x="34" y="362"/>
                  </a:lnTo>
                  <a:lnTo>
                    <a:pt x="35" y="360"/>
                  </a:lnTo>
                  <a:lnTo>
                    <a:pt x="35" y="359"/>
                  </a:lnTo>
                  <a:lnTo>
                    <a:pt x="36" y="357"/>
                  </a:lnTo>
                  <a:lnTo>
                    <a:pt x="37" y="356"/>
                  </a:lnTo>
                  <a:lnTo>
                    <a:pt x="37" y="354"/>
                  </a:lnTo>
                  <a:lnTo>
                    <a:pt x="38" y="354"/>
                  </a:lnTo>
                  <a:lnTo>
                    <a:pt x="39" y="353"/>
                  </a:lnTo>
                  <a:lnTo>
                    <a:pt x="39" y="352"/>
                  </a:lnTo>
                  <a:lnTo>
                    <a:pt x="40" y="351"/>
                  </a:lnTo>
                  <a:lnTo>
                    <a:pt x="41" y="351"/>
                  </a:lnTo>
                  <a:lnTo>
                    <a:pt x="42" y="351"/>
                  </a:lnTo>
                  <a:lnTo>
                    <a:pt x="43" y="351"/>
                  </a:lnTo>
                  <a:lnTo>
                    <a:pt x="44" y="351"/>
                  </a:lnTo>
                  <a:lnTo>
                    <a:pt x="45" y="351"/>
                  </a:lnTo>
                  <a:lnTo>
                    <a:pt x="50" y="352"/>
                  </a:lnTo>
                  <a:lnTo>
                    <a:pt x="51" y="352"/>
                  </a:lnTo>
                  <a:lnTo>
                    <a:pt x="53" y="352"/>
                  </a:lnTo>
                  <a:lnTo>
                    <a:pt x="55" y="352"/>
                  </a:lnTo>
                  <a:lnTo>
                    <a:pt x="56" y="353"/>
                  </a:lnTo>
                  <a:lnTo>
                    <a:pt x="58" y="352"/>
                  </a:lnTo>
                  <a:lnTo>
                    <a:pt x="60" y="352"/>
                  </a:lnTo>
                  <a:lnTo>
                    <a:pt x="63" y="352"/>
                  </a:lnTo>
                  <a:lnTo>
                    <a:pt x="65" y="351"/>
                  </a:lnTo>
                  <a:lnTo>
                    <a:pt x="68" y="351"/>
                  </a:lnTo>
                  <a:lnTo>
                    <a:pt x="73" y="349"/>
                  </a:lnTo>
                  <a:lnTo>
                    <a:pt x="74" y="348"/>
                  </a:lnTo>
                  <a:lnTo>
                    <a:pt x="76" y="348"/>
                  </a:lnTo>
                  <a:lnTo>
                    <a:pt x="77" y="348"/>
                  </a:lnTo>
                  <a:lnTo>
                    <a:pt x="78" y="348"/>
                  </a:lnTo>
                  <a:lnTo>
                    <a:pt x="79" y="348"/>
                  </a:lnTo>
                  <a:lnTo>
                    <a:pt x="80" y="348"/>
                  </a:lnTo>
                  <a:lnTo>
                    <a:pt x="81" y="348"/>
                  </a:lnTo>
                  <a:lnTo>
                    <a:pt x="84" y="350"/>
                  </a:lnTo>
                  <a:lnTo>
                    <a:pt x="85" y="350"/>
                  </a:lnTo>
                  <a:lnTo>
                    <a:pt x="86" y="350"/>
                  </a:lnTo>
                  <a:lnTo>
                    <a:pt x="91" y="351"/>
                  </a:lnTo>
                  <a:lnTo>
                    <a:pt x="95" y="352"/>
                  </a:lnTo>
                  <a:lnTo>
                    <a:pt x="97" y="352"/>
                  </a:lnTo>
                  <a:lnTo>
                    <a:pt x="98" y="352"/>
                  </a:lnTo>
                  <a:lnTo>
                    <a:pt x="99" y="352"/>
                  </a:lnTo>
                  <a:lnTo>
                    <a:pt x="100" y="352"/>
                  </a:lnTo>
                  <a:lnTo>
                    <a:pt x="101" y="352"/>
                  </a:lnTo>
                  <a:lnTo>
                    <a:pt x="102" y="351"/>
                  </a:lnTo>
                  <a:lnTo>
                    <a:pt x="103" y="351"/>
                  </a:lnTo>
                  <a:lnTo>
                    <a:pt x="104" y="351"/>
                  </a:lnTo>
                  <a:lnTo>
                    <a:pt x="104" y="350"/>
                  </a:lnTo>
                  <a:lnTo>
                    <a:pt x="105" y="350"/>
                  </a:lnTo>
                  <a:lnTo>
                    <a:pt x="106" y="349"/>
                  </a:lnTo>
                  <a:lnTo>
                    <a:pt x="107" y="348"/>
                  </a:lnTo>
                  <a:lnTo>
                    <a:pt x="110" y="343"/>
                  </a:lnTo>
                  <a:lnTo>
                    <a:pt x="111" y="341"/>
                  </a:lnTo>
                  <a:lnTo>
                    <a:pt x="111" y="340"/>
                  </a:lnTo>
                  <a:lnTo>
                    <a:pt x="115" y="333"/>
                  </a:lnTo>
                  <a:lnTo>
                    <a:pt x="116" y="331"/>
                  </a:lnTo>
                  <a:lnTo>
                    <a:pt x="117" y="329"/>
                  </a:lnTo>
                  <a:lnTo>
                    <a:pt x="118" y="325"/>
                  </a:lnTo>
                  <a:lnTo>
                    <a:pt x="119" y="324"/>
                  </a:lnTo>
                  <a:lnTo>
                    <a:pt x="119" y="321"/>
                  </a:lnTo>
                  <a:lnTo>
                    <a:pt x="120" y="318"/>
                  </a:lnTo>
                  <a:lnTo>
                    <a:pt x="120" y="316"/>
                  </a:lnTo>
                  <a:lnTo>
                    <a:pt x="120" y="315"/>
                  </a:lnTo>
                  <a:lnTo>
                    <a:pt x="121" y="313"/>
                  </a:lnTo>
                  <a:lnTo>
                    <a:pt x="123" y="307"/>
                  </a:lnTo>
                  <a:lnTo>
                    <a:pt x="124" y="305"/>
                  </a:lnTo>
                  <a:lnTo>
                    <a:pt x="125" y="304"/>
                  </a:lnTo>
                  <a:lnTo>
                    <a:pt x="125" y="303"/>
                  </a:lnTo>
                  <a:lnTo>
                    <a:pt x="126" y="302"/>
                  </a:lnTo>
                  <a:lnTo>
                    <a:pt x="127" y="301"/>
                  </a:lnTo>
                  <a:lnTo>
                    <a:pt x="128" y="300"/>
                  </a:lnTo>
                  <a:lnTo>
                    <a:pt x="129" y="299"/>
                  </a:lnTo>
                  <a:lnTo>
                    <a:pt x="130" y="299"/>
                  </a:lnTo>
                  <a:lnTo>
                    <a:pt x="131" y="298"/>
                  </a:lnTo>
                  <a:lnTo>
                    <a:pt x="132" y="298"/>
                  </a:lnTo>
                  <a:lnTo>
                    <a:pt x="133" y="297"/>
                  </a:lnTo>
                  <a:lnTo>
                    <a:pt x="134" y="297"/>
                  </a:lnTo>
                  <a:lnTo>
                    <a:pt x="135" y="297"/>
                  </a:lnTo>
                  <a:lnTo>
                    <a:pt x="136" y="297"/>
                  </a:lnTo>
                  <a:lnTo>
                    <a:pt x="137" y="298"/>
                  </a:lnTo>
                  <a:lnTo>
                    <a:pt x="139" y="298"/>
                  </a:lnTo>
                  <a:lnTo>
                    <a:pt x="140" y="299"/>
                  </a:lnTo>
                  <a:lnTo>
                    <a:pt x="141" y="299"/>
                  </a:lnTo>
                  <a:lnTo>
                    <a:pt x="142" y="300"/>
                  </a:lnTo>
                  <a:lnTo>
                    <a:pt x="145" y="302"/>
                  </a:lnTo>
                  <a:lnTo>
                    <a:pt x="146" y="303"/>
                  </a:lnTo>
                  <a:lnTo>
                    <a:pt x="148" y="303"/>
                  </a:lnTo>
                  <a:lnTo>
                    <a:pt x="149" y="304"/>
                  </a:lnTo>
                  <a:lnTo>
                    <a:pt x="150" y="304"/>
                  </a:lnTo>
                  <a:lnTo>
                    <a:pt x="151" y="304"/>
                  </a:lnTo>
                  <a:lnTo>
                    <a:pt x="152" y="304"/>
                  </a:lnTo>
                  <a:lnTo>
                    <a:pt x="153" y="304"/>
                  </a:lnTo>
                  <a:lnTo>
                    <a:pt x="154" y="303"/>
                  </a:lnTo>
                  <a:lnTo>
                    <a:pt x="155" y="303"/>
                  </a:lnTo>
                  <a:lnTo>
                    <a:pt x="156" y="303"/>
                  </a:lnTo>
                  <a:lnTo>
                    <a:pt x="156" y="302"/>
                  </a:lnTo>
                  <a:lnTo>
                    <a:pt x="157" y="302"/>
                  </a:lnTo>
                  <a:lnTo>
                    <a:pt x="158" y="301"/>
                  </a:lnTo>
                  <a:lnTo>
                    <a:pt x="158" y="301"/>
                  </a:lnTo>
                  <a:lnTo>
                    <a:pt x="159" y="300"/>
                  </a:lnTo>
                  <a:lnTo>
                    <a:pt x="159" y="298"/>
                  </a:lnTo>
                  <a:lnTo>
                    <a:pt x="161" y="294"/>
                  </a:lnTo>
                  <a:lnTo>
                    <a:pt x="162" y="292"/>
                  </a:lnTo>
                  <a:lnTo>
                    <a:pt x="163" y="290"/>
                  </a:lnTo>
                  <a:lnTo>
                    <a:pt x="163" y="289"/>
                  </a:lnTo>
                  <a:lnTo>
                    <a:pt x="164" y="289"/>
                  </a:lnTo>
                  <a:lnTo>
                    <a:pt x="165" y="287"/>
                  </a:lnTo>
                  <a:lnTo>
                    <a:pt x="168" y="285"/>
                  </a:lnTo>
                  <a:lnTo>
                    <a:pt x="170" y="284"/>
                  </a:lnTo>
                  <a:lnTo>
                    <a:pt x="173" y="281"/>
                  </a:lnTo>
                  <a:lnTo>
                    <a:pt x="176" y="279"/>
                  </a:lnTo>
                  <a:lnTo>
                    <a:pt x="177" y="278"/>
                  </a:lnTo>
                  <a:lnTo>
                    <a:pt x="178" y="278"/>
                  </a:lnTo>
                  <a:lnTo>
                    <a:pt x="178" y="277"/>
                  </a:lnTo>
                  <a:lnTo>
                    <a:pt x="179" y="276"/>
                  </a:lnTo>
                  <a:lnTo>
                    <a:pt x="180" y="274"/>
                  </a:lnTo>
                  <a:lnTo>
                    <a:pt x="181" y="272"/>
                  </a:lnTo>
                  <a:lnTo>
                    <a:pt x="182" y="270"/>
                  </a:lnTo>
                  <a:lnTo>
                    <a:pt x="183" y="266"/>
                  </a:lnTo>
                  <a:lnTo>
                    <a:pt x="183" y="265"/>
                  </a:lnTo>
                  <a:lnTo>
                    <a:pt x="184" y="264"/>
                  </a:lnTo>
                  <a:lnTo>
                    <a:pt x="184" y="264"/>
                  </a:lnTo>
                  <a:lnTo>
                    <a:pt x="184" y="263"/>
                  </a:lnTo>
                  <a:lnTo>
                    <a:pt x="184" y="263"/>
                  </a:lnTo>
                  <a:lnTo>
                    <a:pt x="185" y="263"/>
                  </a:lnTo>
                  <a:lnTo>
                    <a:pt x="186" y="263"/>
                  </a:lnTo>
                  <a:lnTo>
                    <a:pt x="186" y="263"/>
                  </a:lnTo>
                  <a:lnTo>
                    <a:pt x="187" y="263"/>
                  </a:lnTo>
                  <a:lnTo>
                    <a:pt x="188" y="264"/>
                  </a:lnTo>
                  <a:lnTo>
                    <a:pt x="189" y="264"/>
                  </a:lnTo>
                  <a:lnTo>
                    <a:pt x="189" y="265"/>
                  </a:lnTo>
                  <a:lnTo>
                    <a:pt x="190" y="265"/>
                  </a:lnTo>
                  <a:lnTo>
                    <a:pt x="192" y="267"/>
                  </a:lnTo>
                  <a:lnTo>
                    <a:pt x="194" y="269"/>
                  </a:lnTo>
                  <a:lnTo>
                    <a:pt x="195" y="271"/>
                  </a:lnTo>
                  <a:lnTo>
                    <a:pt x="198" y="276"/>
                  </a:lnTo>
                  <a:lnTo>
                    <a:pt x="199" y="278"/>
                  </a:lnTo>
                  <a:lnTo>
                    <a:pt x="200" y="279"/>
                  </a:lnTo>
                  <a:lnTo>
                    <a:pt x="201" y="281"/>
                  </a:lnTo>
                  <a:lnTo>
                    <a:pt x="203" y="282"/>
                  </a:lnTo>
                  <a:lnTo>
                    <a:pt x="205" y="283"/>
                  </a:lnTo>
                  <a:lnTo>
                    <a:pt x="207" y="285"/>
                  </a:lnTo>
                  <a:lnTo>
                    <a:pt x="208" y="285"/>
                  </a:lnTo>
                  <a:lnTo>
                    <a:pt x="209" y="286"/>
                  </a:lnTo>
                  <a:lnTo>
                    <a:pt x="212" y="287"/>
                  </a:lnTo>
                  <a:lnTo>
                    <a:pt x="214" y="288"/>
                  </a:lnTo>
                  <a:lnTo>
                    <a:pt x="215" y="288"/>
                  </a:lnTo>
                  <a:lnTo>
                    <a:pt x="216" y="288"/>
                  </a:lnTo>
                  <a:lnTo>
                    <a:pt x="217" y="288"/>
                  </a:lnTo>
                  <a:lnTo>
                    <a:pt x="218" y="288"/>
                  </a:lnTo>
                  <a:lnTo>
                    <a:pt x="219" y="288"/>
                  </a:lnTo>
                  <a:lnTo>
                    <a:pt x="219" y="288"/>
                  </a:lnTo>
                  <a:lnTo>
                    <a:pt x="220" y="287"/>
                  </a:lnTo>
                  <a:lnTo>
                    <a:pt x="221" y="287"/>
                  </a:lnTo>
                  <a:lnTo>
                    <a:pt x="222" y="286"/>
                  </a:lnTo>
                  <a:lnTo>
                    <a:pt x="223" y="286"/>
                  </a:lnTo>
                  <a:lnTo>
                    <a:pt x="225" y="285"/>
                  </a:lnTo>
                  <a:lnTo>
                    <a:pt x="227" y="283"/>
                  </a:lnTo>
                  <a:lnTo>
                    <a:pt x="231" y="278"/>
                  </a:lnTo>
                  <a:lnTo>
                    <a:pt x="235" y="274"/>
                  </a:lnTo>
                  <a:lnTo>
                    <a:pt x="240" y="269"/>
                  </a:lnTo>
                  <a:lnTo>
                    <a:pt x="241" y="268"/>
                  </a:lnTo>
                  <a:lnTo>
                    <a:pt x="242" y="267"/>
                  </a:lnTo>
                  <a:lnTo>
                    <a:pt x="242" y="266"/>
                  </a:lnTo>
                  <a:lnTo>
                    <a:pt x="243" y="265"/>
                  </a:lnTo>
                  <a:lnTo>
                    <a:pt x="243" y="263"/>
                  </a:lnTo>
                  <a:lnTo>
                    <a:pt x="244" y="262"/>
                  </a:lnTo>
                  <a:lnTo>
                    <a:pt x="244" y="260"/>
                  </a:lnTo>
                  <a:lnTo>
                    <a:pt x="244" y="259"/>
                  </a:lnTo>
                  <a:lnTo>
                    <a:pt x="244" y="258"/>
                  </a:lnTo>
                  <a:lnTo>
                    <a:pt x="244" y="257"/>
                  </a:lnTo>
                  <a:lnTo>
                    <a:pt x="245" y="255"/>
                  </a:lnTo>
                  <a:lnTo>
                    <a:pt x="246" y="253"/>
                  </a:lnTo>
                  <a:lnTo>
                    <a:pt x="247" y="251"/>
                  </a:lnTo>
                  <a:lnTo>
                    <a:pt x="249" y="248"/>
                  </a:lnTo>
                  <a:lnTo>
                    <a:pt x="250" y="247"/>
                  </a:lnTo>
                  <a:lnTo>
                    <a:pt x="250" y="246"/>
                  </a:lnTo>
                  <a:lnTo>
                    <a:pt x="250" y="245"/>
                  </a:lnTo>
                  <a:lnTo>
                    <a:pt x="251" y="244"/>
                  </a:lnTo>
                  <a:lnTo>
                    <a:pt x="251" y="243"/>
                  </a:lnTo>
                  <a:lnTo>
                    <a:pt x="251" y="242"/>
                  </a:lnTo>
                  <a:lnTo>
                    <a:pt x="251" y="241"/>
                  </a:lnTo>
                  <a:lnTo>
                    <a:pt x="251" y="238"/>
                  </a:lnTo>
                  <a:lnTo>
                    <a:pt x="251" y="236"/>
                  </a:lnTo>
                  <a:lnTo>
                    <a:pt x="250" y="232"/>
                  </a:lnTo>
                  <a:lnTo>
                    <a:pt x="250" y="230"/>
                  </a:lnTo>
                  <a:lnTo>
                    <a:pt x="250" y="229"/>
                  </a:lnTo>
                  <a:lnTo>
                    <a:pt x="250" y="227"/>
                  </a:lnTo>
                  <a:lnTo>
                    <a:pt x="251" y="227"/>
                  </a:lnTo>
                  <a:lnTo>
                    <a:pt x="251" y="226"/>
                  </a:lnTo>
                  <a:lnTo>
                    <a:pt x="252" y="225"/>
                  </a:lnTo>
                  <a:lnTo>
                    <a:pt x="252" y="224"/>
                  </a:lnTo>
                  <a:lnTo>
                    <a:pt x="253" y="224"/>
                  </a:lnTo>
                  <a:lnTo>
                    <a:pt x="254" y="223"/>
                  </a:lnTo>
                  <a:lnTo>
                    <a:pt x="255" y="222"/>
                  </a:lnTo>
                  <a:lnTo>
                    <a:pt x="256" y="222"/>
                  </a:lnTo>
                  <a:lnTo>
                    <a:pt x="257" y="221"/>
                  </a:lnTo>
                  <a:lnTo>
                    <a:pt x="259" y="221"/>
                  </a:lnTo>
                  <a:lnTo>
                    <a:pt x="260" y="220"/>
                  </a:lnTo>
                  <a:lnTo>
                    <a:pt x="262" y="220"/>
                  </a:lnTo>
                  <a:lnTo>
                    <a:pt x="263" y="220"/>
                  </a:lnTo>
                  <a:lnTo>
                    <a:pt x="266" y="220"/>
                  </a:lnTo>
                  <a:lnTo>
                    <a:pt x="273" y="220"/>
                  </a:lnTo>
                  <a:lnTo>
                    <a:pt x="276" y="220"/>
                  </a:lnTo>
                  <a:lnTo>
                    <a:pt x="278" y="219"/>
                  </a:lnTo>
                  <a:lnTo>
                    <a:pt x="281" y="219"/>
                  </a:lnTo>
                  <a:lnTo>
                    <a:pt x="283" y="218"/>
                  </a:lnTo>
                  <a:lnTo>
                    <a:pt x="284" y="218"/>
                  </a:lnTo>
                  <a:lnTo>
                    <a:pt x="285" y="217"/>
                  </a:lnTo>
                  <a:lnTo>
                    <a:pt x="287" y="216"/>
                  </a:lnTo>
                  <a:lnTo>
                    <a:pt x="289" y="215"/>
                  </a:lnTo>
                  <a:lnTo>
                    <a:pt x="291" y="214"/>
                  </a:lnTo>
                  <a:lnTo>
                    <a:pt x="293" y="212"/>
                  </a:lnTo>
                  <a:lnTo>
                    <a:pt x="295" y="212"/>
                  </a:lnTo>
                  <a:lnTo>
                    <a:pt x="296" y="211"/>
                  </a:lnTo>
                  <a:lnTo>
                    <a:pt x="298" y="211"/>
                  </a:lnTo>
                  <a:lnTo>
                    <a:pt x="299" y="210"/>
                  </a:lnTo>
                  <a:lnTo>
                    <a:pt x="301" y="210"/>
                  </a:lnTo>
                  <a:lnTo>
                    <a:pt x="302" y="210"/>
                  </a:lnTo>
                  <a:lnTo>
                    <a:pt x="303" y="210"/>
                  </a:lnTo>
                  <a:lnTo>
                    <a:pt x="305" y="210"/>
                  </a:lnTo>
                  <a:lnTo>
                    <a:pt x="306" y="211"/>
                  </a:lnTo>
                  <a:lnTo>
                    <a:pt x="307" y="211"/>
                  </a:lnTo>
                  <a:lnTo>
                    <a:pt x="308" y="211"/>
                  </a:lnTo>
                  <a:lnTo>
                    <a:pt x="313" y="214"/>
                  </a:lnTo>
                  <a:lnTo>
                    <a:pt x="315" y="214"/>
                  </a:lnTo>
                  <a:lnTo>
                    <a:pt x="316" y="215"/>
                  </a:lnTo>
                  <a:lnTo>
                    <a:pt x="317" y="215"/>
                  </a:lnTo>
                  <a:lnTo>
                    <a:pt x="318" y="215"/>
                  </a:lnTo>
                  <a:lnTo>
                    <a:pt x="319" y="215"/>
                  </a:lnTo>
                  <a:lnTo>
                    <a:pt x="320" y="215"/>
                  </a:lnTo>
                  <a:lnTo>
                    <a:pt x="321" y="215"/>
                  </a:lnTo>
                  <a:lnTo>
                    <a:pt x="321" y="215"/>
                  </a:lnTo>
                  <a:lnTo>
                    <a:pt x="322" y="215"/>
                  </a:lnTo>
                  <a:lnTo>
                    <a:pt x="323" y="214"/>
                  </a:lnTo>
                  <a:lnTo>
                    <a:pt x="325" y="213"/>
                  </a:lnTo>
                  <a:lnTo>
                    <a:pt x="328" y="212"/>
                  </a:lnTo>
                  <a:lnTo>
                    <a:pt x="330" y="211"/>
                  </a:lnTo>
                  <a:lnTo>
                    <a:pt x="331" y="210"/>
                  </a:lnTo>
                  <a:lnTo>
                    <a:pt x="333" y="210"/>
                  </a:lnTo>
                  <a:lnTo>
                    <a:pt x="338" y="210"/>
                  </a:lnTo>
                  <a:lnTo>
                    <a:pt x="344" y="208"/>
                  </a:lnTo>
                  <a:lnTo>
                    <a:pt x="345" y="208"/>
                  </a:lnTo>
                  <a:lnTo>
                    <a:pt x="347" y="208"/>
                  </a:lnTo>
                  <a:lnTo>
                    <a:pt x="350" y="208"/>
                  </a:lnTo>
                  <a:lnTo>
                    <a:pt x="352" y="208"/>
                  </a:lnTo>
                  <a:lnTo>
                    <a:pt x="355" y="208"/>
                  </a:lnTo>
                  <a:lnTo>
                    <a:pt x="357" y="208"/>
                  </a:lnTo>
                  <a:lnTo>
                    <a:pt x="360" y="209"/>
                  </a:lnTo>
                  <a:lnTo>
                    <a:pt x="362" y="209"/>
                  </a:lnTo>
                  <a:lnTo>
                    <a:pt x="364" y="210"/>
                  </a:lnTo>
                  <a:lnTo>
                    <a:pt x="368" y="211"/>
                  </a:lnTo>
                  <a:lnTo>
                    <a:pt x="369" y="212"/>
                  </a:lnTo>
                  <a:lnTo>
                    <a:pt x="371" y="212"/>
                  </a:lnTo>
                  <a:lnTo>
                    <a:pt x="373" y="212"/>
                  </a:lnTo>
                  <a:lnTo>
                    <a:pt x="375" y="212"/>
                  </a:lnTo>
                  <a:lnTo>
                    <a:pt x="377" y="212"/>
                  </a:lnTo>
                  <a:lnTo>
                    <a:pt x="379" y="212"/>
                  </a:lnTo>
                  <a:lnTo>
                    <a:pt x="381" y="212"/>
                  </a:lnTo>
                  <a:lnTo>
                    <a:pt x="383" y="211"/>
                  </a:lnTo>
                  <a:lnTo>
                    <a:pt x="384" y="210"/>
                  </a:lnTo>
                  <a:lnTo>
                    <a:pt x="385" y="209"/>
                  </a:lnTo>
                  <a:lnTo>
                    <a:pt x="388" y="207"/>
                  </a:lnTo>
                  <a:lnTo>
                    <a:pt x="389" y="206"/>
                  </a:lnTo>
                  <a:lnTo>
                    <a:pt x="391" y="205"/>
                  </a:lnTo>
                  <a:lnTo>
                    <a:pt x="394" y="204"/>
                  </a:lnTo>
                  <a:lnTo>
                    <a:pt x="395" y="204"/>
                  </a:lnTo>
                  <a:lnTo>
                    <a:pt x="396" y="203"/>
                  </a:lnTo>
                  <a:lnTo>
                    <a:pt x="397" y="202"/>
                  </a:lnTo>
                  <a:lnTo>
                    <a:pt x="398" y="202"/>
                  </a:lnTo>
                  <a:lnTo>
                    <a:pt x="399" y="201"/>
                  </a:lnTo>
                  <a:lnTo>
                    <a:pt x="399" y="200"/>
                  </a:lnTo>
                  <a:lnTo>
                    <a:pt x="400" y="199"/>
                  </a:lnTo>
                  <a:lnTo>
                    <a:pt x="400" y="198"/>
                  </a:lnTo>
                  <a:lnTo>
                    <a:pt x="400" y="197"/>
                  </a:lnTo>
                  <a:lnTo>
                    <a:pt x="401" y="195"/>
                  </a:lnTo>
                  <a:lnTo>
                    <a:pt x="401" y="193"/>
                  </a:lnTo>
                  <a:lnTo>
                    <a:pt x="400" y="189"/>
                  </a:lnTo>
                  <a:lnTo>
                    <a:pt x="400" y="187"/>
                  </a:lnTo>
                  <a:lnTo>
                    <a:pt x="400" y="185"/>
                  </a:lnTo>
                  <a:lnTo>
                    <a:pt x="401" y="183"/>
                  </a:lnTo>
                  <a:lnTo>
                    <a:pt x="401" y="182"/>
                  </a:lnTo>
                  <a:lnTo>
                    <a:pt x="401" y="180"/>
                  </a:lnTo>
                  <a:lnTo>
                    <a:pt x="402" y="179"/>
                  </a:lnTo>
                  <a:lnTo>
                    <a:pt x="402" y="178"/>
                  </a:lnTo>
                  <a:lnTo>
                    <a:pt x="403" y="176"/>
                  </a:lnTo>
                  <a:lnTo>
                    <a:pt x="403" y="175"/>
                  </a:lnTo>
                  <a:lnTo>
                    <a:pt x="404" y="175"/>
                  </a:lnTo>
                  <a:lnTo>
                    <a:pt x="405" y="174"/>
                  </a:lnTo>
                  <a:lnTo>
                    <a:pt x="405" y="173"/>
                  </a:lnTo>
                  <a:lnTo>
                    <a:pt x="406" y="173"/>
                  </a:lnTo>
                  <a:lnTo>
                    <a:pt x="407" y="173"/>
                  </a:lnTo>
                  <a:lnTo>
                    <a:pt x="407" y="172"/>
                  </a:lnTo>
                  <a:lnTo>
                    <a:pt x="409" y="172"/>
                  </a:lnTo>
                  <a:lnTo>
                    <a:pt x="413" y="171"/>
                  </a:lnTo>
                  <a:lnTo>
                    <a:pt x="415" y="171"/>
                  </a:lnTo>
                  <a:lnTo>
                    <a:pt x="417" y="170"/>
                  </a:lnTo>
                  <a:lnTo>
                    <a:pt x="419" y="169"/>
                  </a:lnTo>
                  <a:lnTo>
                    <a:pt x="421" y="168"/>
                  </a:lnTo>
                  <a:lnTo>
                    <a:pt x="423" y="166"/>
                  </a:lnTo>
                  <a:lnTo>
                    <a:pt x="425" y="165"/>
                  </a:lnTo>
                  <a:lnTo>
                    <a:pt x="427" y="162"/>
                  </a:lnTo>
                  <a:lnTo>
                    <a:pt x="429" y="161"/>
                  </a:lnTo>
                  <a:lnTo>
                    <a:pt x="430" y="160"/>
                  </a:lnTo>
                  <a:lnTo>
                    <a:pt x="432" y="159"/>
                  </a:lnTo>
                  <a:lnTo>
                    <a:pt x="435" y="158"/>
                  </a:lnTo>
                  <a:lnTo>
                    <a:pt x="437" y="157"/>
                  </a:lnTo>
                  <a:lnTo>
                    <a:pt x="439" y="156"/>
                  </a:lnTo>
                  <a:lnTo>
                    <a:pt x="440" y="156"/>
                  </a:lnTo>
                  <a:lnTo>
                    <a:pt x="441" y="156"/>
                  </a:lnTo>
                  <a:lnTo>
                    <a:pt x="442" y="156"/>
                  </a:lnTo>
                  <a:lnTo>
                    <a:pt x="444" y="157"/>
                  </a:lnTo>
                  <a:lnTo>
                    <a:pt x="445" y="157"/>
                  </a:lnTo>
                  <a:lnTo>
                    <a:pt x="449" y="158"/>
                  </a:lnTo>
                  <a:lnTo>
                    <a:pt x="453" y="159"/>
                  </a:lnTo>
                  <a:lnTo>
                    <a:pt x="456" y="160"/>
                  </a:lnTo>
                  <a:lnTo>
                    <a:pt x="458" y="160"/>
                  </a:lnTo>
                  <a:lnTo>
                    <a:pt x="459" y="160"/>
                  </a:lnTo>
                  <a:lnTo>
                    <a:pt x="460" y="160"/>
                  </a:lnTo>
                  <a:lnTo>
                    <a:pt x="465" y="159"/>
                  </a:lnTo>
                  <a:lnTo>
                    <a:pt x="469" y="159"/>
                  </a:lnTo>
                  <a:lnTo>
                    <a:pt x="470" y="158"/>
                  </a:lnTo>
                  <a:lnTo>
                    <a:pt x="472" y="158"/>
                  </a:lnTo>
                  <a:lnTo>
                    <a:pt x="474" y="157"/>
                  </a:lnTo>
                  <a:lnTo>
                    <a:pt x="475" y="156"/>
                  </a:lnTo>
                  <a:lnTo>
                    <a:pt x="477" y="155"/>
                  </a:lnTo>
                  <a:lnTo>
                    <a:pt x="481" y="152"/>
                  </a:lnTo>
                  <a:lnTo>
                    <a:pt x="483" y="151"/>
                  </a:lnTo>
                  <a:lnTo>
                    <a:pt x="485" y="150"/>
                  </a:lnTo>
                  <a:lnTo>
                    <a:pt x="489" y="148"/>
                  </a:lnTo>
                  <a:lnTo>
                    <a:pt x="500" y="143"/>
                  </a:lnTo>
                  <a:lnTo>
                    <a:pt x="507" y="140"/>
                  </a:lnTo>
                  <a:lnTo>
                    <a:pt x="511" y="138"/>
                  </a:lnTo>
                  <a:lnTo>
                    <a:pt x="514" y="137"/>
                  </a:lnTo>
                  <a:lnTo>
                    <a:pt x="521" y="134"/>
                  </a:lnTo>
                  <a:lnTo>
                    <a:pt x="524" y="133"/>
                  </a:lnTo>
                  <a:lnTo>
                    <a:pt x="528" y="132"/>
                  </a:lnTo>
                  <a:lnTo>
                    <a:pt x="529" y="131"/>
                  </a:lnTo>
                  <a:lnTo>
                    <a:pt x="530" y="130"/>
                  </a:lnTo>
                  <a:lnTo>
                    <a:pt x="533" y="129"/>
                  </a:lnTo>
                  <a:lnTo>
                    <a:pt x="535" y="127"/>
                  </a:lnTo>
                  <a:lnTo>
                    <a:pt x="537" y="126"/>
                  </a:lnTo>
                  <a:lnTo>
                    <a:pt x="538" y="124"/>
                  </a:lnTo>
                  <a:lnTo>
                    <a:pt x="539" y="123"/>
                  </a:lnTo>
                  <a:lnTo>
                    <a:pt x="540" y="121"/>
                  </a:lnTo>
                  <a:lnTo>
                    <a:pt x="541" y="119"/>
                  </a:lnTo>
                  <a:lnTo>
                    <a:pt x="544" y="115"/>
                  </a:lnTo>
                  <a:lnTo>
                    <a:pt x="545" y="114"/>
                  </a:lnTo>
                  <a:lnTo>
                    <a:pt x="546" y="112"/>
                  </a:lnTo>
                  <a:lnTo>
                    <a:pt x="546" y="112"/>
                  </a:lnTo>
                  <a:lnTo>
                    <a:pt x="548" y="111"/>
                  </a:lnTo>
                  <a:lnTo>
                    <a:pt x="549" y="110"/>
                  </a:lnTo>
                  <a:lnTo>
                    <a:pt x="550" y="109"/>
                  </a:lnTo>
                  <a:lnTo>
                    <a:pt x="553" y="109"/>
                  </a:lnTo>
                  <a:lnTo>
                    <a:pt x="555" y="108"/>
                  </a:lnTo>
                  <a:lnTo>
                    <a:pt x="556" y="108"/>
                  </a:lnTo>
                  <a:lnTo>
                    <a:pt x="558" y="108"/>
                  </a:lnTo>
                  <a:lnTo>
                    <a:pt x="559" y="108"/>
                  </a:lnTo>
                  <a:lnTo>
                    <a:pt x="561" y="108"/>
                  </a:lnTo>
                  <a:lnTo>
                    <a:pt x="563" y="108"/>
                  </a:lnTo>
                  <a:lnTo>
                    <a:pt x="567" y="109"/>
                  </a:lnTo>
                  <a:lnTo>
                    <a:pt x="568" y="109"/>
                  </a:lnTo>
                  <a:lnTo>
                    <a:pt x="570" y="109"/>
                  </a:lnTo>
                  <a:lnTo>
                    <a:pt x="572" y="109"/>
                  </a:lnTo>
                  <a:lnTo>
                    <a:pt x="573" y="109"/>
                  </a:lnTo>
                  <a:lnTo>
                    <a:pt x="575" y="109"/>
                  </a:lnTo>
                  <a:lnTo>
                    <a:pt x="577" y="109"/>
                  </a:lnTo>
                  <a:lnTo>
                    <a:pt x="581" y="108"/>
                  </a:lnTo>
                  <a:lnTo>
                    <a:pt x="583" y="108"/>
                  </a:lnTo>
                  <a:lnTo>
                    <a:pt x="585" y="107"/>
                  </a:lnTo>
                  <a:lnTo>
                    <a:pt x="588" y="106"/>
                  </a:lnTo>
                  <a:lnTo>
                    <a:pt x="591" y="105"/>
                  </a:lnTo>
                  <a:lnTo>
                    <a:pt x="592" y="104"/>
                  </a:lnTo>
                  <a:lnTo>
                    <a:pt x="594" y="104"/>
                  </a:lnTo>
                  <a:lnTo>
                    <a:pt x="599" y="103"/>
                  </a:lnTo>
                  <a:lnTo>
                    <a:pt x="600" y="102"/>
                  </a:lnTo>
                  <a:lnTo>
                    <a:pt x="602" y="102"/>
                  </a:lnTo>
                  <a:lnTo>
                    <a:pt x="603" y="101"/>
                  </a:lnTo>
                  <a:lnTo>
                    <a:pt x="603" y="101"/>
                  </a:lnTo>
                  <a:lnTo>
                    <a:pt x="604" y="100"/>
                  </a:lnTo>
                  <a:lnTo>
                    <a:pt x="605" y="100"/>
                  </a:lnTo>
                  <a:lnTo>
                    <a:pt x="606" y="98"/>
                  </a:lnTo>
                  <a:lnTo>
                    <a:pt x="606" y="97"/>
                  </a:lnTo>
                  <a:lnTo>
                    <a:pt x="607" y="96"/>
                  </a:lnTo>
                  <a:lnTo>
                    <a:pt x="608" y="93"/>
                  </a:lnTo>
                  <a:lnTo>
                    <a:pt x="609" y="89"/>
                  </a:lnTo>
                  <a:lnTo>
                    <a:pt x="610" y="87"/>
                  </a:lnTo>
                  <a:lnTo>
                    <a:pt x="610" y="86"/>
                  </a:lnTo>
                  <a:lnTo>
                    <a:pt x="610" y="85"/>
                  </a:lnTo>
                  <a:lnTo>
                    <a:pt x="610" y="84"/>
                  </a:lnTo>
                  <a:lnTo>
                    <a:pt x="610" y="83"/>
                  </a:lnTo>
                  <a:lnTo>
                    <a:pt x="610" y="82"/>
                  </a:lnTo>
                  <a:lnTo>
                    <a:pt x="610" y="81"/>
                  </a:lnTo>
                  <a:lnTo>
                    <a:pt x="609" y="81"/>
                  </a:lnTo>
                  <a:lnTo>
                    <a:pt x="609" y="80"/>
                  </a:lnTo>
                  <a:lnTo>
                    <a:pt x="608" y="79"/>
                  </a:lnTo>
                  <a:lnTo>
                    <a:pt x="607" y="78"/>
                  </a:lnTo>
                  <a:lnTo>
                    <a:pt x="606" y="78"/>
                  </a:lnTo>
                  <a:lnTo>
                    <a:pt x="605" y="77"/>
                  </a:lnTo>
                  <a:lnTo>
                    <a:pt x="604" y="77"/>
                  </a:lnTo>
                  <a:lnTo>
                    <a:pt x="601" y="75"/>
                  </a:lnTo>
                  <a:lnTo>
                    <a:pt x="595" y="73"/>
                  </a:lnTo>
                  <a:lnTo>
                    <a:pt x="591" y="72"/>
                  </a:lnTo>
                  <a:lnTo>
                    <a:pt x="585" y="69"/>
                  </a:lnTo>
                  <a:lnTo>
                    <a:pt x="583" y="69"/>
                  </a:lnTo>
                  <a:lnTo>
                    <a:pt x="582" y="68"/>
                  </a:lnTo>
                  <a:lnTo>
                    <a:pt x="581" y="67"/>
                  </a:lnTo>
                  <a:lnTo>
                    <a:pt x="580" y="67"/>
                  </a:lnTo>
                  <a:lnTo>
                    <a:pt x="579" y="66"/>
                  </a:lnTo>
                  <a:lnTo>
                    <a:pt x="579" y="65"/>
                  </a:lnTo>
                  <a:lnTo>
                    <a:pt x="578" y="65"/>
                  </a:lnTo>
                  <a:lnTo>
                    <a:pt x="578" y="64"/>
                  </a:lnTo>
                  <a:lnTo>
                    <a:pt x="577" y="63"/>
                  </a:lnTo>
                  <a:lnTo>
                    <a:pt x="577" y="61"/>
                  </a:lnTo>
                  <a:lnTo>
                    <a:pt x="576" y="60"/>
                  </a:lnTo>
                  <a:lnTo>
                    <a:pt x="576" y="60"/>
                  </a:lnTo>
                  <a:lnTo>
                    <a:pt x="576" y="59"/>
                  </a:lnTo>
                  <a:lnTo>
                    <a:pt x="576" y="58"/>
                  </a:lnTo>
                  <a:lnTo>
                    <a:pt x="576" y="58"/>
                  </a:lnTo>
                  <a:lnTo>
                    <a:pt x="576" y="57"/>
                  </a:lnTo>
                  <a:lnTo>
                    <a:pt x="577" y="56"/>
                  </a:lnTo>
                  <a:lnTo>
                    <a:pt x="578" y="54"/>
                  </a:lnTo>
                  <a:lnTo>
                    <a:pt x="578" y="53"/>
                  </a:lnTo>
                  <a:lnTo>
                    <a:pt x="579" y="52"/>
                  </a:lnTo>
                  <a:lnTo>
                    <a:pt x="579" y="52"/>
                  </a:lnTo>
                  <a:lnTo>
                    <a:pt x="579" y="51"/>
                  </a:lnTo>
                  <a:lnTo>
                    <a:pt x="578" y="50"/>
                  </a:lnTo>
                  <a:lnTo>
                    <a:pt x="578" y="50"/>
                  </a:lnTo>
                  <a:lnTo>
                    <a:pt x="577" y="49"/>
                  </a:lnTo>
                  <a:lnTo>
                    <a:pt x="577" y="49"/>
                  </a:lnTo>
                  <a:lnTo>
                    <a:pt x="576" y="49"/>
                  </a:lnTo>
                  <a:lnTo>
                    <a:pt x="575" y="49"/>
                  </a:lnTo>
                  <a:lnTo>
                    <a:pt x="574" y="48"/>
                  </a:lnTo>
                  <a:lnTo>
                    <a:pt x="570" y="49"/>
                  </a:lnTo>
                  <a:lnTo>
                    <a:pt x="568" y="48"/>
                  </a:lnTo>
                  <a:lnTo>
                    <a:pt x="565" y="48"/>
                  </a:lnTo>
                  <a:lnTo>
                    <a:pt x="564" y="48"/>
                  </a:lnTo>
                  <a:lnTo>
                    <a:pt x="564" y="48"/>
                  </a:lnTo>
                  <a:lnTo>
                    <a:pt x="562" y="47"/>
                  </a:lnTo>
                  <a:lnTo>
                    <a:pt x="561" y="46"/>
                  </a:lnTo>
                  <a:lnTo>
                    <a:pt x="560" y="46"/>
                  </a:lnTo>
                  <a:lnTo>
                    <a:pt x="559" y="45"/>
                  </a:lnTo>
                  <a:lnTo>
                    <a:pt x="558" y="44"/>
                  </a:lnTo>
                  <a:lnTo>
                    <a:pt x="557" y="43"/>
                  </a:lnTo>
                  <a:lnTo>
                    <a:pt x="557" y="42"/>
                  </a:lnTo>
                  <a:lnTo>
                    <a:pt x="556" y="41"/>
                  </a:lnTo>
                  <a:lnTo>
                    <a:pt x="556" y="41"/>
                  </a:lnTo>
                  <a:lnTo>
                    <a:pt x="556" y="40"/>
                  </a:lnTo>
                  <a:lnTo>
                    <a:pt x="556" y="38"/>
                  </a:lnTo>
                  <a:lnTo>
                    <a:pt x="556" y="35"/>
                  </a:lnTo>
                  <a:lnTo>
                    <a:pt x="556" y="34"/>
                  </a:lnTo>
                  <a:lnTo>
                    <a:pt x="557" y="33"/>
                  </a:lnTo>
                  <a:lnTo>
                    <a:pt x="557" y="32"/>
                  </a:lnTo>
                  <a:lnTo>
                    <a:pt x="557" y="31"/>
                  </a:lnTo>
                  <a:lnTo>
                    <a:pt x="559" y="27"/>
                  </a:lnTo>
                  <a:lnTo>
                    <a:pt x="560" y="26"/>
                  </a:lnTo>
                  <a:lnTo>
                    <a:pt x="561" y="24"/>
                  </a:lnTo>
                  <a:lnTo>
                    <a:pt x="561" y="22"/>
                  </a:lnTo>
                  <a:lnTo>
                    <a:pt x="562" y="21"/>
                  </a:lnTo>
                  <a:lnTo>
                    <a:pt x="562" y="19"/>
                  </a:lnTo>
                  <a:lnTo>
                    <a:pt x="563" y="18"/>
                  </a:lnTo>
                  <a:lnTo>
                    <a:pt x="564" y="13"/>
                  </a:lnTo>
                  <a:lnTo>
                    <a:pt x="564" y="12"/>
                  </a:lnTo>
                  <a:lnTo>
                    <a:pt x="564" y="11"/>
                  </a:lnTo>
                  <a:lnTo>
                    <a:pt x="565" y="10"/>
                  </a:lnTo>
                  <a:lnTo>
                    <a:pt x="565" y="10"/>
                  </a:lnTo>
                  <a:lnTo>
                    <a:pt x="566" y="8"/>
                  </a:lnTo>
                  <a:lnTo>
                    <a:pt x="571" y="2"/>
                  </a:lnTo>
                  <a:lnTo>
                    <a:pt x="572" y="1"/>
                  </a:lnTo>
                  <a:lnTo>
                    <a:pt x="573" y="0"/>
                  </a:lnTo>
                  <a:lnTo>
                    <a:pt x="573" y="0"/>
                  </a:lnTo>
                  <a:lnTo>
                    <a:pt x="573"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31" name="Freeform 237">
              <a:extLst>
                <a:ext uri="{FF2B5EF4-FFF2-40B4-BE49-F238E27FC236}">
                  <a16:creationId xmlns:a16="http://schemas.microsoft.com/office/drawing/2014/main" id="{A4F27B9E-4E4F-433B-8752-01E13180CCC4}"/>
                </a:ext>
              </a:extLst>
            </p:cNvPr>
            <p:cNvSpPr>
              <a:spLocks/>
            </p:cNvSpPr>
            <p:nvPr/>
          </p:nvSpPr>
          <p:spPr bwMode="auto">
            <a:xfrm>
              <a:off x="3095" y="1599"/>
              <a:ext cx="715" cy="633"/>
            </a:xfrm>
            <a:custGeom>
              <a:avLst/>
              <a:gdLst>
                <a:gd name="T0" fmla="*/ 607 w 715"/>
                <a:gd name="T1" fmla="*/ 17 h 633"/>
                <a:gd name="T2" fmla="*/ 637 w 715"/>
                <a:gd name="T3" fmla="*/ 16 h 633"/>
                <a:gd name="T4" fmla="*/ 653 w 715"/>
                <a:gd name="T5" fmla="*/ 11 h 633"/>
                <a:gd name="T6" fmla="*/ 669 w 715"/>
                <a:gd name="T7" fmla="*/ 30 h 633"/>
                <a:gd name="T8" fmla="*/ 692 w 715"/>
                <a:gd name="T9" fmla="*/ 50 h 633"/>
                <a:gd name="T10" fmla="*/ 682 w 715"/>
                <a:gd name="T11" fmla="*/ 86 h 633"/>
                <a:gd name="T12" fmla="*/ 707 w 715"/>
                <a:gd name="T13" fmla="*/ 86 h 633"/>
                <a:gd name="T14" fmla="*/ 712 w 715"/>
                <a:gd name="T15" fmla="*/ 104 h 633"/>
                <a:gd name="T16" fmla="*/ 686 w 715"/>
                <a:gd name="T17" fmla="*/ 144 h 633"/>
                <a:gd name="T18" fmla="*/ 673 w 715"/>
                <a:gd name="T19" fmla="*/ 168 h 633"/>
                <a:gd name="T20" fmla="*/ 643 w 715"/>
                <a:gd name="T21" fmla="*/ 160 h 633"/>
                <a:gd name="T22" fmla="*/ 633 w 715"/>
                <a:gd name="T23" fmla="*/ 174 h 633"/>
                <a:gd name="T24" fmla="*/ 620 w 715"/>
                <a:gd name="T25" fmla="*/ 200 h 633"/>
                <a:gd name="T26" fmla="*/ 604 w 715"/>
                <a:gd name="T27" fmla="*/ 221 h 633"/>
                <a:gd name="T28" fmla="*/ 590 w 715"/>
                <a:gd name="T29" fmla="*/ 251 h 633"/>
                <a:gd name="T30" fmla="*/ 596 w 715"/>
                <a:gd name="T31" fmla="*/ 280 h 633"/>
                <a:gd name="T32" fmla="*/ 619 w 715"/>
                <a:gd name="T33" fmla="*/ 328 h 633"/>
                <a:gd name="T34" fmla="*/ 645 w 715"/>
                <a:gd name="T35" fmla="*/ 360 h 633"/>
                <a:gd name="T36" fmla="*/ 637 w 715"/>
                <a:gd name="T37" fmla="*/ 368 h 633"/>
                <a:gd name="T38" fmla="*/ 637 w 715"/>
                <a:gd name="T39" fmla="*/ 394 h 633"/>
                <a:gd name="T40" fmla="*/ 616 w 715"/>
                <a:gd name="T41" fmla="*/ 412 h 633"/>
                <a:gd name="T42" fmla="*/ 597 w 715"/>
                <a:gd name="T43" fmla="*/ 411 h 633"/>
                <a:gd name="T44" fmla="*/ 598 w 715"/>
                <a:gd name="T45" fmla="*/ 437 h 633"/>
                <a:gd name="T46" fmla="*/ 589 w 715"/>
                <a:gd name="T47" fmla="*/ 461 h 633"/>
                <a:gd name="T48" fmla="*/ 549 w 715"/>
                <a:gd name="T49" fmla="*/ 469 h 633"/>
                <a:gd name="T50" fmla="*/ 518 w 715"/>
                <a:gd name="T51" fmla="*/ 468 h 633"/>
                <a:gd name="T52" fmla="*/ 459 w 715"/>
                <a:gd name="T53" fmla="*/ 465 h 633"/>
                <a:gd name="T54" fmla="*/ 435 w 715"/>
                <a:gd name="T55" fmla="*/ 474 h 633"/>
                <a:gd name="T56" fmla="*/ 427 w 715"/>
                <a:gd name="T57" fmla="*/ 491 h 633"/>
                <a:gd name="T58" fmla="*/ 409 w 715"/>
                <a:gd name="T59" fmla="*/ 508 h 633"/>
                <a:gd name="T60" fmla="*/ 380 w 715"/>
                <a:gd name="T61" fmla="*/ 526 h 633"/>
                <a:gd name="T62" fmla="*/ 363 w 715"/>
                <a:gd name="T63" fmla="*/ 519 h 633"/>
                <a:gd name="T64" fmla="*/ 339 w 715"/>
                <a:gd name="T65" fmla="*/ 535 h 633"/>
                <a:gd name="T66" fmla="*/ 305 w 715"/>
                <a:gd name="T67" fmla="*/ 539 h 633"/>
                <a:gd name="T68" fmla="*/ 280 w 715"/>
                <a:gd name="T69" fmla="*/ 552 h 633"/>
                <a:gd name="T70" fmla="*/ 249 w 715"/>
                <a:gd name="T71" fmla="*/ 563 h 633"/>
                <a:gd name="T72" fmla="*/ 225 w 715"/>
                <a:gd name="T73" fmla="*/ 584 h 633"/>
                <a:gd name="T74" fmla="*/ 217 w 715"/>
                <a:gd name="T75" fmla="*/ 603 h 633"/>
                <a:gd name="T76" fmla="*/ 200 w 715"/>
                <a:gd name="T77" fmla="*/ 617 h 633"/>
                <a:gd name="T78" fmla="*/ 183 w 715"/>
                <a:gd name="T79" fmla="*/ 632 h 633"/>
                <a:gd name="T80" fmla="*/ 167 w 715"/>
                <a:gd name="T81" fmla="*/ 619 h 633"/>
                <a:gd name="T82" fmla="*/ 155 w 715"/>
                <a:gd name="T83" fmla="*/ 624 h 633"/>
                <a:gd name="T84" fmla="*/ 146 w 715"/>
                <a:gd name="T85" fmla="*/ 619 h 633"/>
                <a:gd name="T86" fmla="*/ 131 w 715"/>
                <a:gd name="T87" fmla="*/ 603 h 633"/>
                <a:gd name="T88" fmla="*/ 120 w 715"/>
                <a:gd name="T89" fmla="*/ 593 h 633"/>
                <a:gd name="T90" fmla="*/ 135 w 715"/>
                <a:gd name="T91" fmla="*/ 590 h 633"/>
                <a:gd name="T92" fmla="*/ 135 w 715"/>
                <a:gd name="T93" fmla="*/ 568 h 633"/>
                <a:gd name="T94" fmla="*/ 122 w 715"/>
                <a:gd name="T95" fmla="*/ 533 h 633"/>
                <a:gd name="T96" fmla="*/ 115 w 715"/>
                <a:gd name="T97" fmla="*/ 507 h 633"/>
                <a:gd name="T98" fmla="*/ 118 w 715"/>
                <a:gd name="T99" fmla="*/ 473 h 633"/>
                <a:gd name="T100" fmla="*/ 109 w 715"/>
                <a:gd name="T101" fmla="*/ 451 h 633"/>
                <a:gd name="T102" fmla="*/ 72 w 715"/>
                <a:gd name="T103" fmla="*/ 451 h 633"/>
                <a:gd name="T104" fmla="*/ 64 w 715"/>
                <a:gd name="T105" fmla="*/ 441 h 633"/>
                <a:gd name="T106" fmla="*/ 44 w 715"/>
                <a:gd name="T107" fmla="*/ 428 h 633"/>
                <a:gd name="T108" fmla="*/ 0 w 715"/>
                <a:gd name="T109" fmla="*/ 415 h 633"/>
                <a:gd name="T110" fmla="*/ 30 w 715"/>
                <a:gd name="T111" fmla="*/ 388 h 633"/>
                <a:gd name="T112" fmla="*/ 39 w 715"/>
                <a:gd name="T113" fmla="*/ 352 h 633"/>
                <a:gd name="T114" fmla="*/ 73 w 715"/>
                <a:gd name="T115" fmla="*/ 349 h 633"/>
                <a:gd name="T116" fmla="*/ 101 w 715"/>
                <a:gd name="T117" fmla="*/ 352 h 633"/>
                <a:gd name="T118" fmla="*/ 120 w 715"/>
                <a:gd name="T119" fmla="*/ 318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633">
                  <a:moveTo>
                    <a:pt x="573" y="0"/>
                  </a:moveTo>
                  <a:lnTo>
                    <a:pt x="574" y="0"/>
                  </a:lnTo>
                  <a:lnTo>
                    <a:pt x="575" y="1"/>
                  </a:lnTo>
                  <a:lnTo>
                    <a:pt x="577" y="2"/>
                  </a:lnTo>
                  <a:lnTo>
                    <a:pt x="582" y="5"/>
                  </a:lnTo>
                  <a:lnTo>
                    <a:pt x="584" y="6"/>
                  </a:lnTo>
                  <a:lnTo>
                    <a:pt x="586" y="7"/>
                  </a:lnTo>
                  <a:lnTo>
                    <a:pt x="587" y="7"/>
                  </a:lnTo>
                  <a:lnTo>
                    <a:pt x="589" y="8"/>
                  </a:lnTo>
                  <a:lnTo>
                    <a:pt x="594" y="9"/>
                  </a:lnTo>
                  <a:lnTo>
                    <a:pt x="596" y="10"/>
                  </a:lnTo>
                  <a:lnTo>
                    <a:pt x="597" y="10"/>
                  </a:lnTo>
                  <a:lnTo>
                    <a:pt x="599" y="11"/>
                  </a:lnTo>
                  <a:lnTo>
                    <a:pt x="601" y="12"/>
                  </a:lnTo>
                  <a:lnTo>
                    <a:pt x="603" y="13"/>
                  </a:lnTo>
                  <a:lnTo>
                    <a:pt x="604" y="14"/>
                  </a:lnTo>
                  <a:lnTo>
                    <a:pt x="607" y="17"/>
                  </a:lnTo>
                  <a:lnTo>
                    <a:pt x="608" y="18"/>
                  </a:lnTo>
                  <a:lnTo>
                    <a:pt x="610" y="19"/>
                  </a:lnTo>
                  <a:lnTo>
                    <a:pt x="611" y="20"/>
                  </a:lnTo>
                  <a:lnTo>
                    <a:pt x="613" y="20"/>
                  </a:lnTo>
                  <a:lnTo>
                    <a:pt x="615" y="21"/>
                  </a:lnTo>
                  <a:lnTo>
                    <a:pt x="616" y="21"/>
                  </a:lnTo>
                  <a:lnTo>
                    <a:pt x="618" y="21"/>
                  </a:lnTo>
                  <a:lnTo>
                    <a:pt x="619" y="21"/>
                  </a:lnTo>
                  <a:lnTo>
                    <a:pt x="620" y="21"/>
                  </a:lnTo>
                  <a:lnTo>
                    <a:pt x="622" y="21"/>
                  </a:lnTo>
                  <a:lnTo>
                    <a:pt x="623" y="20"/>
                  </a:lnTo>
                  <a:lnTo>
                    <a:pt x="625" y="20"/>
                  </a:lnTo>
                  <a:lnTo>
                    <a:pt x="630" y="18"/>
                  </a:lnTo>
                  <a:lnTo>
                    <a:pt x="631" y="17"/>
                  </a:lnTo>
                  <a:lnTo>
                    <a:pt x="633" y="17"/>
                  </a:lnTo>
                  <a:lnTo>
                    <a:pt x="635" y="16"/>
                  </a:lnTo>
                  <a:lnTo>
                    <a:pt x="637" y="16"/>
                  </a:lnTo>
                  <a:lnTo>
                    <a:pt x="639" y="16"/>
                  </a:lnTo>
                  <a:lnTo>
                    <a:pt x="640" y="17"/>
                  </a:lnTo>
                  <a:lnTo>
                    <a:pt x="643" y="17"/>
                  </a:lnTo>
                  <a:lnTo>
                    <a:pt x="644" y="17"/>
                  </a:lnTo>
                  <a:lnTo>
                    <a:pt x="646" y="17"/>
                  </a:lnTo>
                  <a:lnTo>
                    <a:pt x="647" y="17"/>
                  </a:lnTo>
                  <a:lnTo>
                    <a:pt x="647" y="17"/>
                  </a:lnTo>
                  <a:lnTo>
                    <a:pt x="648" y="17"/>
                  </a:lnTo>
                  <a:lnTo>
                    <a:pt x="649" y="16"/>
                  </a:lnTo>
                  <a:lnTo>
                    <a:pt x="649" y="16"/>
                  </a:lnTo>
                  <a:lnTo>
                    <a:pt x="650" y="15"/>
                  </a:lnTo>
                  <a:lnTo>
                    <a:pt x="651" y="12"/>
                  </a:lnTo>
                  <a:lnTo>
                    <a:pt x="652" y="12"/>
                  </a:lnTo>
                  <a:lnTo>
                    <a:pt x="652" y="11"/>
                  </a:lnTo>
                  <a:lnTo>
                    <a:pt x="653" y="11"/>
                  </a:lnTo>
                  <a:lnTo>
                    <a:pt x="653" y="11"/>
                  </a:lnTo>
                  <a:lnTo>
                    <a:pt x="653" y="11"/>
                  </a:lnTo>
                  <a:lnTo>
                    <a:pt x="654" y="11"/>
                  </a:lnTo>
                  <a:lnTo>
                    <a:pt x="654" y="12"/>
                  </a:lnTo>
                  <a:lnTo>
                    <a:pt x="654" y="12"/>
                  </a:lnTo>
                  <a:lnTo>
                    <a:pt x="655" y="12"/>
                  </a:lnTo>
                  <a:lnTo>
                    <a:pt x="655" y="13"/>
                  </a:lnTo>
                  <a:lnTo>
                    <a:pt x="655" y="16"/>
                  </a:lnTo>
                  <a:lnTo>
                    <a:pt x="656" y="17"/>
                  </a:lnTo>
                  <a:lnTo>
                    <a:pt x="656" y="18"/>
                  </a:lnTo>
                  <a:lnTo>
                    <a:pt x="656" y="19"/>
                  </a:lnTo>
                  <a:lnTo>
                    <a:pt x="657" y="20"/>
                  </a:lnTo>
                  <a:lnTo>
                    <a:pt x="658" y="21"/>
                  </a:lnTo>
                  <a:lnTo>
                    <a:pt x="658" y="21"/>
                  </a:lnTo>
                  <a:lnTo>
                    <a:pt x="659" y="22"/>
                  </a:lnTo>
                  <a:lnTo>
                    <a:pt x="661" y="23"/>
                  </a:lnTo>
                  <a:lnTo>
                    <a:pt x="665" y="26"/>
                  </a:lnTo>
                  <a:lnTo>
                    <a:pt x="666" y="28"/>
                  </a:lnTo>
                  <a:lnTo>
                    <a:pt x="669" y="30"/>
                  </a:lnTo>
                  <a:lnTo>
                    <a:pt x="670" y="31"/>
                  </a:lnTo>
                  <a:lnTo>
                    <a:pt x="671" y="31"/>
                  </a:lnTo>
                  <a:lnTo>
                    <a:pt x="672" y="32"/>
                  </a:lnTo>
                  <a:lnTo>
                    <a:pt x="674" y="32"/>
                  </a:lnTo>
                  <a:lnTo>
                    <a:pt x="678" y="33"/>
                  </a:lnTo>
                  <a:lnTo>
                    <a:pt x="679" y="33"/>
                  </a:lnTo>
                  <a:lnTo>
                    <a:pt x="680" y="34"/>
                  </a:lnTo>
                  <a:lnTo>
                    <a:pt x="681" y="34"/>
                  </a:lnTo>
                  <a:lnTo>
                    <a:pt x="682" y="35"/>
                  </a:lnTo>
                  <a:lnTo>
                    <a:pt x="684" y="36"/>
                  </a:lnTo>
                  <a:lnTo>
                    <a:pt x="685" y="38"/>
                  </a:lnTo>
                  <a:lnTo>
                    <a:pt x="687" y="40"/>
                  </a:lnTo>
                  <a:lnTo>
                    <a:pt x="689" y="42"/>
                  </a:lnTo>
                  <a:lnTo>
                    <a:pt x="690" y="45"/>
                  </a:lnTo>
                  <a:lnTo>
                    <a:pt x="691" y="46"/>
                  </a:lnTo>
                  <a:lnTo>
                    <a:pt x="692" y="48"/>
                  </a:lnTo>
                  <a:lnTo>
                    <a:pt x="692" y="50"/>
                  </a:lnTo>
                  <a:lnTo>
                    <a:pt x="693" y="52"/>
                  </a:lnTo>
                  <a:lnTo>
                    <a:pt x="693" y="54"/>
                  </a:lnTo>
                  <a:lnTo>
                    <a:pt x="692" y="56"/>
                  </a:lnTo>
                  <a:lnTo>
                    <a:pt x="692" y="58"/>
                  </a:lnTo>
                  <a:lnTo>
                    <a:pt x="691" y="61"/>
                  </a:lnTo>
                  <a:lnTo>
                    <a:pt x="691" y="64"/>
                  </a:lnTo>
                  <a:lnTo>
                    <a:pt x="689" y="67"/>
                  </a:lnTo>
                  <a:lnTo>
                    <a:pt x="688" y="71"/>
                  </a:lnTo>
                  <a:lnTo>
                    <a:pt x="686" y="74"/>
                  </a:lnTo>
                  <a:lnTo>
                    <a:pt x="684" y="78"/>
                  </a:lnTo>
                  <a:lnTo>
                    <a:pt x="684" y="79"/>
                  </a:lnTo>
                  <a:lnTo>
                    <a:pt x="683" y="81"/>
                  </a:lnTo>
                  <a:lnTo>
                    <a:pt x="683" y="82"/>
                  </a:lnTo>
                  <a:lnTo>
                    <a:pt x="682" y="83"/>
                  </a:lnTo>
                  <a:lnTo>
                    <a:pt x="682" y="84"/>
                  </a:lnTo>
                  <a:lnTo>
                    <a:pt x="682" y="85"/>
                  </a:lnTo>
                  <a:lnTo>
                    <a:pt x="682" y="86"/>
                  </a:lnTo>
                  <a:lnTo>
                    <a:pt x="682" y="86"/>
                  </a:lnTo>
                  <a:lnTo>
                    <a:pt x="683" y="87"/>
                  </a:lnTo>
                  <a:lnTo>
                    <a:pt x="683" y="87"/>
                  </a:lnTo>
                  <a:lnTo>
                    <a:pt x="683" y="88"/>
                  </a:lnTo>
                  <a:lnTo>
                    <a:pt x="684" y="89"/>
                  </a:lnTo>
                  <a:lnTo>
                    <a:pt x="685" y="89"/>
                  </a:lnTo>
                  <a:lnTo>
                    <a:pt x="686" y="90"/>
                  </a:lnTo>
                  <a:lnTo>
                    <a:pt x="686" y="90"/>
                  </a:lnTo>
                  <a:lnTo>
                    <a:pt x="687" y="90"/>
                  </a:lnTo>
                  <a:lnTo>
                    <a:pt x="688" y="90"/>
                  </a:lnTo>
                  <a:lnTo>
                    <a:pt x="689" y="90"/>
                  </a:lnTo>
                  <a:lnTo>
                    <a:pt x="691" y="90"/>
                  </a:lnTo>
                  <a:lnTo>
                    <a:pt x="693" y="90"/>
                  </a:lnTo>
                  <a:lnTo>
                    <a:pt x="696" y="89"/>
                  </a:lnTo>
                  <a:lnTo>
                    <a:pt x="702" y="87"/>
                  </a:lnTo>
                  <a:lnTo>
                    <a:pt x="705" y="86"/>
                  </a:lnTo>
                  <a:lnTo>
                    <a:pt x="707" y="86"/>
                  </a:lnTo>
                  <a:lnTo>
                    <a:pt x="708" y="86"/>
                  </a:lnTo>
                  <a:lnTo>
                    <a:pt x="709" y="86"/>
                  </a:lnTo>
                  <a:lnTo>
                    <a:pt x="710" y="86"/>
                  </a:lnTo>
                  <a:lnTo>
                    <a:pt x="711" y="86"/>
                  </a:lnTo>
                  <a:lnTo>
                    <a:pt x="712" y="86"/>
                  </a:lnTo>
                  <a:lnTo>
                    <a:pt x="713" y="86"/>
                  </a:lnTo>
                  <a:lnTo>
                    <a:pt x="713" y="87"/>
                  </a:lnTo>
                  <a:lnTo>
                    <a:pt x="714" y="88"/>
                  </a:lnTo>
                  <a:lnTo>
                    <a:pt x="714" y="88"/>
                  </a:lnTo>
                  <a:lnTo>
                    <a:pt x="715" y="89"/>
                  </a:lnTo>
                  <a:lnTo>
                    <a:pt x="715" y="90"/>
                  </a:lnTo>
                  <a:lnTo>
                    <a:pt x="715" y="92"/>
                  </a:lnTo>
                  <a:lnTo>
                    <a:pt x="715" y="94"/>
                  </a:lnTo>
                  <a:lnTo>
                    <a:pt x="715" y="96"/>
                  </a:lnTo>
                  <a:lnTo>
                    <a:pt x="714" y="98"/>
                  </a:lnTo>
                  <a:lnTo>
                    <a:pt x="714" y="100"/>
                  </a:lnTo>
                  <a:lnTo>
                    <a:pt x="712" y="104"/>
                  </a:lnTo>
                  <a:lnTo>
                    <a:pt x="711" y="107"/>
                  </a:lnTo>
                  <a:lnTo>
                    <a:pt x="706" y="120"/>
                  </a:lnTo>
                  <a:lnTo>
                    <a:pt x="703" y="128"/>
                  </a:lnTo>
                  <a:lnTo>
                    <a:pt x="702" y="130"/>
                  </a:lnTo>
                  <a:lnTo>
                    <a:pt x="702" y="130"/>
                  </a:lnTo>
                  <a:lnTo>
                    <a:pt x="702" y="130"/>
                  </a:lnTo>
                  <a:lnTo>
                    <a:pt x="702" y="131"/>
                  </a:lnTo>
                  <a:lnTo>
                    <a:pt x="702" y="131"/>
                  </a:lnTo>
                  <a:lnTo>
                    <a:pt x="701" y="132"/>
                  </a:lnTo>
                  <a:lnTo>
                    <a:pt x="701" y="133"/>
                  </a:lnTo>
                  <a:lnTo>
                    <a:pt x="699" y="134"/>
                  </a:lnTo>
                  <a:lnTo>
                    <a:pt x="697" y="136"/>
                  </a:lnTo>
                  <a:lnTo>
                    <a:pt x="696" y="137"/>
                  </a:lnTo>
                  <a:lnTo>
                    <a:pt x="693" y="139"/>
                  </a:lnTo>
                  <a:lnTo>
                    <a:pt x="692" y="140"/>
                  </a:lnTo>
                  <a:lnTo>
                    <a:pt x="688" y="143"/>
                  </a:lnTo>
                  <a:lnTo>
                    <a:pt x="686" y="144"/>
                  </a:lnTo>
                  <a:lnTo>
                    <a:pt x="685" y="145"/>
                  </a:lnTo>
                  <a:lnTo>
                    <a:pt x="684" y="145"/>
                  </a:lnTo>
                  <a:lnTo>
                    <a:pt x="683" y="146"/>
                  </a:lnTo>
                  <a:lnTo>
                    <a:pt x="683" y="147"/>
                  </a:lnTo>
                  <a:lnTo>
                    <a:pt x="682" y="148"/>
                  </a:lnTo>
                  <a:lnTo>
                    <a:pt x="682" y="149"/>
                  </a:lnTo>
                  <a:lnTo>
                    <a:pt x="681" y="152"/>
                  </a:lnTo>
                  <a:lnTo>
                    <a:pt x="680" y="154"/>
                  </a:lnTo>
                  <a:lnTo>
                    <a:pt x="678" y="161"/>
                  </a:lnTo>
                  <a:lnTo>
                    <a:pt x="677" y="163"/>
                  </a:lnTo>
                  <a:lnTo>
                    <a:pt x="677" y="164"/>
                  </a:lnTo>
                  <a:lnTo>
                    <a:pt x="676" y="165"/>
                  </a:lnTo>
                  <a:lnTo>
                    <a:pt x="676" y="166"/>
                  </a:lnTo>
                  <a:lnTo>
                    <a:pt x="675" y="167"/>
                  </a:lnTo>
                  <a:lnTo>
                    <a:pt x="674" y="167"/>
                  </a:lnTo>
                  <a:lnTo>
                    <a:pt x="673" y="168"/>
                  </a:lnTo>
                  <a:lnTo>
                    <a:pt x="673" y="168"/>
                  </a:lnTo>
                  <a:lnTo>
                    <a:pt x="672" y="169"/>
                  </a:lnTo>
                  <a:lnTo>
                    <a:pt x="671" y="169"/>
                  </a:lnTo>
                  <a:lnTo>
                    <a:pt x="670" y="169"/>
                  </a:lnTo>
                  <a:lnTo>
                    <a:pt x="669" y="169"/>
                  </a:lnTo>
                  <a:lnTo>
                    <a:pt x="668" y="170"/>
                  </a:lnTo>
                  <a:lnTo>
                    <a:pt x="667" y="169"/>
                  </a:lnTo>
                  <a:lnTo>
                    <a:pt x="665" y="169"/>
                  </a:lnTo>
                  <a:lnTo>
                    <a:pt x="664" y="169"/>
                  </a:lnTo>
                  <a:lnTo>
                    <a:pt x="662" y="169"/>
                  </a:lnTo>
                  <a:lnTo>
                    <a:pt x="660" y="168"/>
                  </a:lnTo>
                  <a:lnTo>
                    <a:pt x="658" y="167"/>
                  </a:lnTo>
                  <a:lnTo>
                    <a:pt x="657" y="166"/>
                  </a:lnTo>
                  <a:lnTo>
                    <a:pt x="653" y="164"/>
                  </a:lnTo>
                  <a:lnTo>
                    <a:pt x="650" y="162"/>
                  </a:lnTo>
                  <a:lnTo>
                    <a:pt x="649" y="162"/>
                  </a:lnTo>
                  <a:lnTo>
                    <a:pt x="646" y="161"/>
                  </a:lnTo>
                  <a:lnTo>
                    <a:pt x="643" y="160"/>
                  </a:lnTo>
                  <a:lnTo>
                    <a:pt x="642" y="159"/>
                  </a:lnTo>
                  <a:lnTo>
                    <a:pt x="641" y="159"/>
                  </a:lnTo>
                  <a:lnTo>
                    <a:pt x="640" y="159"/>
                  </a:lnTo>
                  <a:lnTo>
                    <a:pt x="639" y="159"/>
                  </a:lnTo>
                  <a:lnTo>
                    <a:pt x="638" y="159"/>
                  </a:lnTo>
                  <a:lnTo>
                    <a:pt x="635" y="160"/>
                  </a:lnTo>
                  <a:lnTo>
                    <a:pt x="634" y="160"/>
                  </a:lnTo>
                  <a:lnTo>
                    <a:pt x="633" y="161"/>
                  </a:lnTo>
                  <a:lnTo>
                    <a:pt x="633" y="161"/>
                  </a:lnTo>
                  <a:lnTo>
                    <a:pt x="632" y="161"/>
                  </a:lnTo>
                  <a:lnTo>
                    <a:pt x="632" y="162"/>
                  </a:lnTo>
                  <a:lnTo>
                    <a:pt x="632" y="163"/>
                  </a:lnTo>
                  <a:lnTo>
                    <a:pt x="632" y="163"/>
                  </a:lnTo>
                  <a:lnTo>
                    <a:pt x="632" y="165"/>
                  </a:lnTo>
                  <a:lnTo>
                    <a:pt x="632" y="170"/>
                  </a:lnTo>
                  <a:lnTo>
                    <a:pt x="633" y="172"/>
                  </a:lnTo>
                  <a:lnTo>
                    <a:pt x="633" y="174"/>
                  </a:lnTo>
                  <a:lnTo>
                    <a:pt x="633" y="175"/>
                  </a:lnTo>
                  <a:lnTo>
                    <a:pt x="632" y="179"/>
                  </a:lnTo>
                  <a:lnTo>
                    <a:pt x="632" y="180"/>
                  </a:lnTo>
                  <a:lnTo>
                    <a:pt x="631" y="181"/>
                  </a:lnTo>
                  <a:lnTo>
                    <a:pt x="631" y="182"/>
                  </a:lnTo>
                  <a:lnTo>
                    <a:pt x="630" y="183"/>
                  </a:lnTo>
                  <a:lnTo>
                    <a:pt x="629" y="184"/>
                  </a:lnTo>
                  <a:lnTo>
                    <a:pt x="627" y="187"/>
                  </a:lnTo>
                  <a:lnTo>
                    <a:pt x="626" y="188"/>
                  </a:lnTo>
                  <a:lnTo>
                    <a:pt x="625" y="189"/>
                  </a:lnTo>
                  <a:lnTo>
                    <a:pt x="624" y="190"/>
                  </a:lnTo>
                  <a:lnTo>
                    <a:pt x="624" y="191"/>
                  </a:lnTo>
                  <a:lnTo>
                    <a:pt x="623" y="193"/>
                  </a:lnTo>
                  <a:lnTo>
                    <a:pt x="622" y="194"/>
                  </a:lnTo>
                  <a:lnTo>
                    <a:pt x="622" y="196"/>
                  </a:lnTo>
                  <a:lnTo>
                    <a:pt x="621" y="198"/>
                  </a:lnTo>
                  <a:lnTo>
                    <a:pt x="620" y="200"/>
                  </a:lnTo>
                  <a:lnTo>
                    <a:pt x="620" y="202"/>
                  </a:lnTo>
                  <a:lnTo>
                    <a:pt x="620" y="203"/>
                  </a:lnTo>
                  <a:lnTo>
                    <a:pt x="620" y="204"/>
                  </a:lnTo>
                  <a:lnTo>
                    <a:pt x="620" y="207"/>
                  </a:lnTo>
                  <a:lnTo>
                    <a:pt x="620" y="208"/>
                  </a:lnTo>
                  <a:lnTo>
                    <a:pt x="619" y="208"/>
                  </a:lnTo>
                  <a:lnTo>
                    <a:pt x="619" y="209"/>
                  </a:lnTo>
                  <a:lnTo>
                    <a:pt x="618" y="209"/>
                  </a:lnTo>
                  <a:lnTo>
                    <a:pt x="618" y="210"/>
                  </a:lnTo>
                  <a:lnTo>
                    <a:pt x="618" y="210"/>
                  </a:lnTo>
                  <a:lnTo>
                    <a:pt x="616" y="211"/>
                  </a:lnTo>
                  <a:lnTo>
                    <a:pt x="615" y="211"/>
                  </a:lnTo>
                  <a:lnTo>
                    <a:pt x="614" y="212"/>
                  </a:lnTo>
                  <a:lnTo>
                    <a:pt x="611" y="215"/>
                  </a:lnTo>
                  <a:lnTo>
                    <a:pt x="606" y="219"/>
                  </a:lnTo>
                  <a:lnTo>
                    <a:pt x="605" y="220"/>
                  </a:lnTo>
                  <a:lnTo>
                    <a:pt x="604" y="221"/>
                  </a:lnTo>
                  <a:lnTo>
                    <a:pt x="603" y="222"/>
                  </a:lnTo>
                  <a:lnTo>
                    <a:pt x="602" y="223"/>
                  </a:lnTo>
                  <a:lnTo>
                    <a:pt x="601" y="224"/>
                  </a:lnTo>
                  <a:lnTo>
                    <a:pt x="601" y="225"/>
                  </a:lnTo>
                  <a:lnTo>
                    <a:pt x="600" y="227"/>
                  </a:lnTo>
                  <a:lnTo>
                    <a:pt x="599" y="229"/>
                  </a:lnTo>
                  <a:lnTo>
                    <a:pt x="599" y="231"/>
                  </a:lnTo>
                  <a:lnTo>
                    <a:pt x="598" y="232"/>
                  </a:lnTo>
                  <a:lnTo>
                    <a:pt x="598" y="237"/>
                  </a:lnTo>
                  <a:lnTo>
                    <a:pt x="597" y="238"/>
                  </a:lnTo>
                  <a:lnTo>
                    <a:pt x="597" y="239"/>
                  </a:lnTo>
                  <a:lnTo>
                    <a:pt x="597" y="241"/>
                  </a:lnTo>
                  <a:lnTo>
                    <a:pt x="596" y="242"/>
                  </a:lnTo>
                  <a:lnTo>
                    <a:pt x="592" y="247"/>
                  </a:lnTo>
                  <a:lnTo>
                    <a:pt x="591" y="249"/>
                  </a:lnTo>
                  <a:lnTo>
                    <a:pt x="591" y="250"/>
                  </a:lnTo>
                  <a:lnTo>
                    <a:pt x="590" y="251"/>
                  </a:lnTo>
                  <a:lnTo>
                    <a:pt x="590" y="252"/>
                  </a:lnTo>
                  <a:lnTo>
                    <a:pt x="590" y="253"/>
                  </a:lnTo>
                  <a:lnTo>
                    <a:pt x="589" y="255"/>
                  </a:lnTo>
                  <a:lnTo>
                    <a:pt x="589" y="256"/>
                  </a:lnTo>
                  <a:lnTo>
                    <a:pt x="589" y="257"/>
                  </a:lnTo>
                  <a:lnTo>
                    <a:pt x="589" y="258"/>
                  </a:lnTo>
                  <a:lnTo>
                    <a:pt x="590" y="259"/>
                  </a:lnTo>
                  <a:lnTo>
                    <a:pt x="590" y="260"/>
                  </a:lnTo>
                  <a:lnTo>
                    <a:pt x="591" y="263"/>
                  </a:lnTo>
                  <a:lnTo>
                    <a:pt x="592" y="263"/>
                  </a:lnTo>
                  <a:lnTo>
                    <a:pt x="593" y="265"/>
                  </a:lnTo>
                  <a:lnTo>
                    <a:pt x="594" y="269"/>
                  </a:lnTo>
                  <a:lnTo>
                    <a:pt x="594" y="271"/>
                  </a:lnTo>
                  <a:lnTo>
                    <a:pt x="595" y="273"/>
                  </a:lnTo>
                  <a:lnTo>
                    <a:pt x="595" y="277"/>
                  </a:lnTo>
                  <a:lnTo>
                    <a:pt x="596" y="279"/>
                  </a:lnTo>
                  <a:lnTo>
                    <a:pt x="596" y="280"/>
                  </a:lnTo>
                  <a:lnTo>
                    <a:pt x="597" y="283"/>
                  </a:lnTo>
                  <a:lnTo>
                    <a:pt x="598" y="285"/>
                  </a:lnTo>
                  <a:lnTo>
                    <a:pt x="601" y="290"/>
                  </a:lnTo>
                  <a:lnTo>
                    <a:pt x="603" y="296"/>
                  </a:lnTo>
                  <a:lnTo>
                    <a:pt x="604" y="298"/>
                  </a:lnTo>
                  <a:lnTo>
                    <a:pt x="605" y="300"/>
                  </a:lnTo>
                  <a:lnTo>
                    <a:pt x="607" y="302"/>
                  </a:lnTo>
                  <a:lnTo>
                    <a:pt x="608" y="304"/>
                  </a:lnTo>
                  <a:lnTo>
                    <a:pt x="610" y="306"/>
                  </a:lnTo>
                  <a:lnTo>
                    <a:pt x="610" y="307"/>
                  </a:lnTo>
                  <a:lnTo>
                    <a:pt x="612" y="310"/>
                  </a:lnTo>
                  <a:lnTo>
                    <a:pt x="613" y="313"/>
                  </a:lnTo>
                  <a:lnTo>
                    <a:pt x="614" y="315"/>
                  </a:lnTo>
                  <a:lnTo>
                    <a:pt x="615" y="317"/>
                  </a:lnTo>
                  <a:lnTo>
                    <a:pt x="618" y="325"/>
                  </a:lnTo>
                  <a:lnTo>
                    <a:pt x="619" y="327"/>
                  </a:lnTo>
                  <a:lnTo>
                    <a:pt x="619" y="328"/>
                  </a:lnTo>
                  <a:lnTo>
                    <a:pt x="623" y="335"/>
                  </a:lnTo>
                  <a:lnTo>
                    <a:pt x="626" y="340"/>
                  </a:lnTo>
                  <a:lnTo>
                    <a:pt x="627" y="341"/>
                  </a:lnTo>
                  <a:lnTo>
                    <a:pt x="627" y="342"/>
                  </a:lnTo>
                  <a:lnTo>
                    <a:pt x="628" y="344"/>
                  </a:lnTo>
                  <a:lnTo>
                    <a:pt x="629" y="344"/>
                  </a:lnTo>
                  <a:lnTo>
                    <a:pt x="631" y="345"/>
                  </a:lnTo>
                  <a:lnTo>
                    <a:pt x="634" y="347"/>
                  </a:lnTo>
                  <a:lnTo>
                    <a:pt x="636" y="348"/>
                  </a:lnTo>
                  <a:lnTo>
                    <a:pt x="638" y="350"/>
                  </a:lnTo>
                  <a:lnTo>
                    <a:pt x="639" y="351"/>
                  </a:lnTo>
                  <a:lnTo>
                    <a:pt x="640" y="352"/>
                  </a:lnTo>
                  <a:lnTo>
                    <a:pt x="641" y="354"/>
                  </a:lnTo>
                  <a:lnTo>
                    <a:pt x="642" y="355"/>
                  </a:lnTo>
                  <a:lnTo>
                    <a:pt x="643" y="356"/>
                  </a:lnTo>
                  <a:lnTo>
                    <a:pt x="644" y="358"/>
                  </a:lnTo>
                  <a:lnTo>
                    <a:pt x="645" y="360"/>
                  </a:lnTo>
                  <a:lnTo>
                    <a:pt x="645" y="360"/>
                  </a:lnTo>
                  <a:lnTo>
                    <a:pt x="645" y="361"/>
                  </a:lnTo>
                  <a:lnTo>
                    <a:pt x="645" y="361"/>
                  </a:lnTo>
                  <a:lnTo>
                    <a:pt x="645" y="361"/>
                  </a:lnTo>
                  <a:lnTo>
                    <a:pt x="645" y="361"/>
                  </a:lnTo>
                  <a:lnTo>
                    <a:pt x="644" y="360"/>
                  </a:lnTo>
                  <a:lnTo>
                    <a:pt x="643" y="361"/>
                  </a:lnTo>
                  <a:lnTo>
                    <a:pt x="643" y="361"/>
                  </a:lnTo>
                  <a:lnTo>
                    <a:pt x="642" y="361"/>
                  </a:lnTo>
                  <a:lnTo>
                    <a:pt x="641" y="362"/>
                  </a:lnTo>
                  <a:lnTo>
                    <a:pt x="641" y="362"/>
                  </a:lnTo>
                  <a:lnTo>
                    <a:pt x="640" y="363"/>
                  </a:lnTo>
                  <a:lnTo>
                    <a:pt x="639" y="364"/>
                  </a:lnTo>
                  <a:lnTo>
                    <a:pt x="638" y="365"/>
                  </a:lnTo>
                  <a:lnTo>
                    <a:pt x="637" y="366"/>
                  </a:lnTo>
                  <a:lnTo>
                    <a:pt x="637" y="367"/>
                  </a:lnTo>
                  <a:lnTo>
                    <a:pt x="637" y="368"/>
                  </a:lnTo>
                  <a:lnTo>
                    <a:pt x="637" y="369"/>
                  </a:lnTo>
                  <a:lnTo>
                    <a:pt x="636" y="370"/>
                  </a:lnTo>
                  <a:lnTo>
                    <a:pt x="636" y="371"/>
                  </a:lnTo>
                  <a:lnTo>
                    <a:pt x="636" y="372"/>
                  </a:lnTo>
                  <a:lnTo>
                    <a:pt x="637" y="374"/>
                  </a:lnTo>
                  <a:lnTo>
                    <a:pt x="638" y="378"/>
                  </a:lnTo>
                  <a:lnTo>
                    <a:pt x="638" y="381"/>
                  </a:lnTo>
                  <a:lnTo>
                    <a:pt x="638" y="383"/>
                  </a:lnTo>
                  <a:lnTo>
                    <a:pt x="639" y="387"/>
                  </a:lnTo>
                  <a:lnTo>
                    <a:pt x="639" y="388"/>
                  </a:lnTo>
                  <a:lnTo>
                    <a:pt x="639" y="389"/>
                  </a:lnTo>
                  <a:lnTo>
                    <a:pt x="638" y="390"/>
                  </a:lnTo>
                  <a:lnTo>
                    <a:pt x="638" y="391"/>
                  </a:lnTo>
                  <a:lnTo>
                    <a:pt x="638" y="392"/>
                  </a:lnTo>
                  <a:lnTo>
                    <a:pt x="637" y="393"/>
                  </a:lnTo>
                  <a:lnTo>
                    <a:pt x="637" y="394"/>
                  </a:lnTo>
                  <a:lnTo>
                    <a:pt x="637" y="394"/>
                  </a:lnTo>
                  <a:lnTo>
                    <a:pt x="636" y="395"/>
                  </a:lnTo>
                  <a:lnTo>
                    <a:pt x="636" y="395"/>
                  </a:lnTo>
                  <a:lnTo>
                    <a:pt x="635" y="395"/>
                  </a:lnTo>
                  <a:lnTo>
                    <a:pt x="634" y="396"/>
                  </a:lnTo>
                  <a:lnTo>
                    <a:pt x="631" y="397"/>
                  </a:lnTo>
                  <a:lnTo>
                    <a:pt x="627" y="398"/>
                  </a:lnTo>
                  <a:lnTo>
                    <a:pt x="623" y="399"/>
                  </a:lnTo>
                  <a:lnTo>
                    <a:pt x="622" y="399"/>
                  </a:lnTo>
                  <a:lnTo>
                    <a:pt x="621" y="400"/>
                  </a:lnTo>
                  <a:lnTo>
                    <a:pt x="621" y="400"/>
                  </a:lnTo>
                  <a:lnTo>
                    <a:pt x="620" y="401"/>
                  </a:lnTo>
                  <a:lnTo>
                    <a:pt x="618" y="405"/>
                  </a:lnTo>
                  <a:lnTo>
                    <a:pt x="616" y="409"/>
                  </a:lnTo>
                  <a:lnTo>
                    <a:pt x="616" y="409"/>
                  </a:lnTo>
                  <a:lnTo>
                    <a:pt x="616" y="411"/>
                  </a:lnTo>
                  <a:lnTo>
                    <a:pt x="616" y="412"/>
                  </a:lnTo>
                  <a:lnTo>
                    <a:pt x="616" y="412"/>
                  </a:lnTo>
                  <a:lnTo>
                    <a:pt x="615" y="412"/>
                  </a:lnTo>
                  <a:lnTo>
                    <a:pt x="615" y="413"/>
                  </a:lnTo>
                  <a:lnTo>
                    <a:pt x="615" y="413"/>
                  </a:lnTo>
                  <a:lnTo>
                    <a:pt x="614" y="413"/>
                  </a:lnTo>
                  <a:lnTo>
                    <a:pt x="613" y="413"/>
                  </a:lnTo>
                  <a:lnTo>
                    <a:pt x="612" y="413"/>
                  </a:lnTo>
                  <a:lnTo>
                    <a:pt x="610" y="413"/>
                  </a:lnTo>
                  <a:lnTo>
                    <a:pt x="609" y="412"/>
                  </a:lnTo>
                  <a:lnTo>
                    <a:pt x="607" y="412"/>
                  </a:lnTo>
                  <a:lnTo>
                    <a:pt x="602" y="410"/>
                  </a:lnTo>
                  <a:lnTo>
                    <a:pt x="601" y="410"/>
                  </a:lnTo>
                  <a:lnTo>
                    <a:pt x="600" y="410"/>
                  </a:lnTo>
                  <a:lnTo>
                    <a:pt x="600" y="410"/>
                  </a:lnTo>
                  <a:lnTo>
                    <a:pt x="599" y="410"/>
                  </a:lnTo>
                  <a:lnTo>
                    <a:pt x="598" y="410"/>
                  </a:lnTo>
                  <a:lnTo>
                    <a:pt x="598" y="410"/>
                  </a:lnTo>
                  <a:lnTo>
                    <a:pt x="597" y="411"/>
                  </a:lnTo>
                  <a:lnTo>
                    <a:pt x="596" y="411"/>
                  </a:lnTo>
                  <a:lnTo>
                    <a:pt x="596" y="411"/>
                  </a:lnTo>
                  <a:lnTo>
                    <a:pt x="596" y="412"/>
                  </a:lnTo>
                  <a:lnTo>
                    <a:pt x="596" y="412"/>
                  </a:lnTo>
                  <a:lnTo>
                    <a:pt x="596" y="413"/>
                  </a:lnTo>
                  <a:lnTo>
                    <a:pt x="596" y="417"/>
                  </a:lnTo>
                  <a:lnTo>
                    <a:pt x="596" y="420"/>
                  </a:lnTo>
                  <a:lnTo>
                    <a:pt x="596" y="421"/>
                  </a:lnTo>
                  <a:lnTo>
                    <a:pt x="596" y="422"/>
                  </a:lnTo>
                  <a:lnTo>
                    <a:pt x="596" y="424"/>
                  </a:lnTo>
                  <a:lnTo>
                    <a:pt x="596" y="426"/>
                  </a:lnTo>
                  <a:lnTo>
                    <a:pt x="596" y="427"/>
                  </a:lnTo>
                  <a:lnTo>
                    <a:pt x="597" y="428"/>
                  </a:lnTo>
                  <a:lnTo>
                    <a:pt x="598" y="432"/>
                  </a:lnTo>
                  <a:lnTo>
                    <a:pt x="598" y="434"/>
                  </a:lnTo>
                  <a:lnTo>
                    <a:pt x="598" y="435"/>
                  </a:lnTo>
                  <a:lnTo>
                    <a:pt x="598" y="437"/>
                  </a:lnTo>
                  <a:lnTo>
                    <a:pt x="598" y="439"/>
                  </a:lnTo>
                  <a:lnTo>
                    <a:pt x="598" y="440"/>
                  </a:lnTo>
                  <a:lnTo>
                    <a:pt x="598" y="442"/>
                  </a:lnTo>
                  <a:lnTo>
                    <a:pt x="598" y="443"/>
                  </a:lnTo>
                  <a:lnTo>
                    <a:pt x="597" y="447"/>
                  </a:lnTo>
                  <a:lnTo>
                    <a:pt x="596" y="453"/>
                  </a:lnTo>
                  <a:lnTo>
                    <a:pt x="596" y="454"/>
                  </a:lnTo>
                  <a:lnTo>
                    <a:pt x="596" y="455"/>
                  </a:lnTo>
                  <a:lnTo>
                    <a:pt x="595" y="456"/>
                  </a:lnTo>
                  <a:lnTo>
                    <a:pt x="594" y="458"/>
                  </a:lnTo>
                  <a:lnTo>
                    <a:pt x="594" y="458"/>
                  </a:lnTo>
                  <a:lnTo>
                    <a:pt x="593" y="459"/>
                  </a:lnTo>
                  <a:lnTo>
                    <a:pt x="593" y="459"/>
                  </a:lnTo>
                  <a:lnTo>
                    <a:pt x="592" y="460"/>
                  </a:lnTo>
                  <a:lnTo>
                    <a:pt x="591" y="460"/>
                  </a:lnTo>
                  <a:lnTo>
                    <a:pt x="590" y="460"/>
                  </a:lnTo>
                  <a:lnTo>
                    <a:pt x="589" y="461"/>
                  </a:lnTo>
                  <a:lnTo>
                    <a:pt x="588" y="461"/>
                  </a:lnTo>
                  <a:lnTo>
                    <a:pt x="587" y="460"/>
                  </a:lnTo>
                  <a:lnTo>
                    <a:pt x="583" y="460"/>
                  </a:lnTo>
                  <a:lnTo>
                    <a:pt x="581" y="459"/>
                  </a:lnTo>
                  <a:lnTo>
                    <a:pt x="580" y="459"/>
                  </a:lnTo>
                  <a:lnTo>
                    <a:pt x="578" y="459"/>
                  </a:lnTo>
                  <a:lnTo>
                    <a:pt x="572" y="460"/>
                  </a:lnTo>
                  <a:lnTo>
                    <a:pt x="569" y="460"/>
                  </a:lnTo>
                  <a:lnTo>
                    <a:pt x="560" y="462"/>
                  </a:lnTo>
                  <a:lnTo>
                    <a:pt x="558" y="462"/>
                  </a:lnTo>
                  <a:lnTo>
                    <a:pt x="557" y="462"/>
                  </a:lnTo>
                  <a:lnTo>
                    <a:pt x="556" y="463"/>
                  </a:lnTo>
                  <a:lnTo>
                    <a:pt x="555" y="463"/>
                  </a:lnTo>
                  <a:lnTo>
                    <a:pt x="554" y="464"/>
                  </a:lnTo>
                  <a:lnTo>
                    <a:pt x="553" y="465"/>
                  </a:lnTo>
                  <a:lnTo>
                    <a:pt x="550" y="468"/>
                  </a:lnTo>
                  <a:lnTo>
                    <a:pt x="549" y="469"/>
                  </a:lnTo>
                  <a:lnTo>
                    <a:pt x="548" y="470"/>
                  </a:lnTo>
                  <a:lnTo>
                    <a:pt x="546" y="471"/>
                  </a:lnTo>
                  <a:lnTo>
                    <a:pt x="546" y="471"/>
                  </a:lnTo>
                  <a:lnTo>
                    <a:pt x="545" y="472"/>
                  </a:lnTo>
                  <a:lnTo>
                    <a:pt x="544" y="472"/>
                  </a:lnTo>
                  <a:lnTo>
                    <a:pt x="543" y="472"/>
                  </a:lnTo>
                  <a:lnTo>
                    <a:pt x="542" y="472"/>
                  </a:lnTo>
                  <a:lnTo>
                    <a:pt x="540" y="472"/>
                  </a:lnTo>
                  <a:lnTo>
                    <a:pt x="538" y="471"/>
                  </a:lnTo>
                  <a:lnTo>
                    <a:pt x="533" y="470"/>
                  </a:lnTo>
                  <a:lnTo>
                    <a:pt x="528" y="470"/>
                  </a:lnTo>
                  <a:lnTo>
                    <a:pt x="526" y="469"/>
                  </a:lnTo>
                  <a:lnTo>
                    <a:pt x="522" y="468"/>
                  </a:lnTo>
                  <a:lnTo>
                    <a:pt x="521" y="468"/>
                  </a:lnTo>
                  <a:lnTo>
                    <a:pt x="520" y="468"/>
                  </a:lnTo>
                  <a:lnTo>
                    <a:pt x="519" y="468"/>
                  </a:lnTo>
                  <a:lnTo>
                    <a:pt x="518" y="468"/>
                  </a:lnTo>
                  <a:lnTo>
                    <a:pt x="517" y="469"/>
                  </a:lnTo>
                  <a:lnTo>
                    <a:pt x="515" y="470"/>
                  </a:lnTo>
                  <a:lnTo>
                    <a:pt x="513" y="470"/>
                  </a:lnTo>
                  <a:lnTo>
                    <a:pt x="510" y="471"/>
                  </a:lnTo>
                  <a:lnTo>
                    <a:pt x="507" y="472"/>
                  </a:lnTo>
                  <a:lnTo>
                    <a:pt x="504" y="472"/>
                  </a:lnTo>
                  <a:lnTo>
                    <a:pt x="501" y="472"/>
                  </a:lnTo>
                  <a:lnTo>
                    <a:pt x="498" y="472"/>
                  </a:lnTo>
                  <a:lnTo>
                    <a:pt x="494" y="472"/>
                  </a:lnTo>
                  <a:lnTo>
                    <a:pt x="491" y="472"/>
                  </a:lnTo>
                  <a:lnTo>
                    <a:pt x="482" y="471"/>
                  </a:lnTo>
                  <a:lnTo>
                    <a:pt x="479" y="470"/>
                  </a:lnTo>
                  <a:lnTo>
                    <a:pt x="477" y="470"/>
                  </a:lnTo>
                  <a:lnTo>
                    <a:pt x="473" y="469"/>
                  </a:lnTo>
                  <a:lnTo>
                    <a:pt x="467" y="467"/>
                  </a:lnTo>
                  <a:lnTo>
                    <a:pt x="462" y="466"/>
                  </a:lnTo>
                  <a:lnTo>
                    <a:pt x="459" y="465"/>
                  </a:lnTo>
                  <a:lnTo>
                    <a:pt x="457" y="465"/>
                  </a:lnTo>
                  <a:lnTo>
                    <a:pt x="450" y="464"/>
                  </a:lnTo>
                  <a:lnTo>
                    <a:pt x="448" y="464"/>
                  </a:lnTo>
                  <a:lnTo>
                    <a:pt x="447" y="464"/>
                  </a:lnTo>
                  <a:lnTo>
                    <a:pt x="446" y="465"/>
                  </a:lnTo>
                  <a:lnTo>
                    <a:pt x="445" y="465"/>
                  </a:lnTo>
                  <a:lnTo>
                    <a:pt x="444" y="465"/>
                  </a:lnTo>
                  <a:lnTo>
                    <a:pt x="442" y="466"/>
                  </a:lnTo>
                  <a:lnTo>
                    <a:pt x="441" y="467"/>
                  </a:lnTo>
                  <a:lnTo>
                    <a:pt x="440" y="467"/>
                  </a:lnTo>
                  <a:lnTo>
                    <a:pt x="439" y="468"/>
                  </a:lnTo>
                  <a:lnTo>
                    <a:pt x="438" y="469"/>
                  </a:lnTo>
                  <a:lnTo>
                    <a:pt x="437" y="470"/>
                  </a:lnTo>
                  <a:lnTo>
                    <a:pt x="436" y="472"/>
                  </a:lnTo>
                  <a:lnTo>
                    <a:pt x="436" y="473"/>
                  </a:lnTo>
                  <a:lnTo>
                    <a:pt x="436" y="473"/>
                  </a:lnTo>
                  <a:lnTo>
                    <a:pt x="435" y="474"/>
                  </a:lnTo>
                  <a:lnTo>
                    <a:pt x="435" y="475"/>
                  </a:lnTo>
                  <a:lnTo>
                    <a:pt x="435" y="476"/>
                  </a:lnTo>
                  <a:lnTo>
                    <a:pt x="435" y="478"/>
                  </a:lnTo>
                  <a:lnTo>
                    <a:pt x="435" y="481"/>
                  </a:lnTo>
                  <a:lnTo>
                    <a:pt x="435" y="482"/>
                  </a:lnTo>
                  <a:lnTo>
                    <a:pt x="435" y="484"/>
                  </a:lnTo>
                  <a:lnTo>
                    <a:pt x="435" y="486"/>
                  </a:lnTo>
                  <a:lnTo>
                    <a:pt x="435" y="487"/>
                  </a:lnTo>
                  <a:lnTo>
                    <a:pt x="435" y="488"/>
                  </a:lnTo>
                  <a:lnTo>
                    <a:pt x="434" y="488"/>
                  </a:lnTo>
                  <a:lnTo>
                    <a:pt x="434" y="489"/>
                  </a:lnTo>
                  <a:lnTo>
                    <a:pt x="433" y="489"/>
                  </a:lnTo>
                  <a:lnTo>
                    <a:pt x="433" y="490"/>
                  </a:lnTo>
                  <a:lnTo>
                    <a:pt x="432" y="490"/>
                  </a:lnTo>
                  <a:lnTo>
                    <a:pt x="431" y="490"/>
                  </a:lnTo>
                  <a:lnTo>
                    <a:pt x="429" y="491"/>
                  </a:lnTo>
                  <a:lnTo>
                    <a:pt x="427" y="491"/>
                  </a:lnTo>
                  <a:lnTo>
                    <a:pt x="425" y="491"/>
                  </a:lnTo>
                  <a:lnTo>
                    <a:pt x="424" y="491"/>
                  </a:lnTo>
                  <a:lnTo>
                    <a:pt x="423" y="491"/>
                  </a:lnTo>
                  <a:lnTo>
                    <a:pt x="422" y="492"/>
                  </a:lnTo>
                  <a:lnTo>
                    <a:pt x="422" y="493"/>
                  </a:lnTo>
                  <a:lnTo>
                    <a:pt x="422" y="493"/>
                  </a:lnTo>
                  <a:lnTo>
                    <a:pt x="421" y="495"/>
                  </a:lnTo>
                  <a:lnTo>
                    <a:pt x="421" y="496"/>
                  </a:lnTo>
                  <a:lnTo>
                    <a:pt x="420" y="498"/>
                  </a:lnTo>
                  <a:lnTo>
                    <a:pt x="419" y="499"/>
                  </a:lnTo>
                  <a:lnTo>
                    <a:pt x="418" y="500"/>
                  </a:lnTo>
                  <a:lnTo>
                    <a:pt x="417" y="501"/>
                  </a:lnTo>
                  <a:lnTo>
                    <a:pt x="415" y="503"/>
                  </a:lnTo>
                  <a:lnTo>
                    <a:pt x="414" y="505"/>
                  </a:lnTo>
                  <a:lnTo>
                    <a:pt x="413" y="505"/>
                  </a:lnTo>
                  <a:lnTo>
                    <a:pt x="411" y="506"/>
                  </a:lnTo>
                  <a:lnTo>
                    <a:pt x="409" y="508"/>
                  </a:lnTo>
                  <a:lnTo>
                    <a:pt x="407" y="508"/>
                  </a:lnTo>
                  <a:lnTo>
                    <a:pt x="406" y="509"/>
                  </a:lnTo>
                  <a:lnTo>
                    <a:pt x="405" y="509"/>
                  </a:lnTo>
                  <a:lnTo>
                    <a:pt x="400" y="511"/>
                  </a:lnTo>
                  <a:lnTo>
                    <a:pt x="399" y="511"/>
                  </a:lnTo>
                  <a:lnTo>
                    <a:pt x="397" y="512"/>
                  </a:lnTo>
                  <a:lnTo>
                    <a:pt x="395" y="512"/>
                  </a:lnTo>
                  <a:lnTo>
                    <a:pt x="394" y="513"/>
                  </a:lnTo>
                  <a:lnTo>
                    <a:pt x="393" y="514"/>
                  </a:lnTo>
                  <a:lnTo>
                    <a:pt x="392" y="514"/>
                  </a:lnTo>
                  <a:lnTo>
                    <a:pt x="390" y="516"/>
                  </a:lnTo>
                  <a:lnTo>
                    <a:pt x="389" y="517"/>
                  </a:lnTo>
                  <a:lnTo>
                    <a:pt x="388" y="517"/>
                  </a:lnTo>
                  <a:lnTo>
                    <a:pt x="386" y="520"/>
                  </a:lnTo>
                  <a:lnTo>
                    <a:pt x="383" y="523"/>
                  </a:lnTo>
                  <a:lnTo>
                    <a:pt x="382" y="525"/>
                  </a:lnTo>
                  <a:lnTo>
                    <a:pt x="380" y="526"/>
                  </a:lnTo>
                  <a:lnTo>
                    <a:pt x="380" y="526"/>
                  </a:lnTo>
                  <a:lnTo>
                    <a:pt x="379" y="527"/>
                  </a:lnTo>
                  <a:lnTo>
                    <a:pt x="378" y="527"/>
                  </a:lnTo>
                  <a:lnTo>
                    <a:pt x="378" y="527"/>
                  </a:lnTo>
                  <a:lnTo>
                    <a:pt x="376" y="528"/>
                  </a:lnTo>
                  <a:lnTo>
                    <a:pt x="376" y="528"/>
                  </a:lnTo>
                  <a:lnTo>
                    <a:pt x="375" y="527"/>
                  </a:lnTo>
                  <a:lnTo>
                    <a:pt x="374" y="527"/>
                  </a:lnTo>
                  <a:lnTo>
                    <a:pt x="374" y="527"/>
                  </a:lnTo>
                  <a:lnTo>
                    <a:pt x="373" y="527"/>
                  </a:lnTo>
                  <a:lnTo>
                    <a:pt x="372" y="526"/>
                  </a:lnTo>
                  <a:lnTo>
                    <a:pt x="371" y="525"/>
                  </a:lnTo>
                  <a:lnTo>
                    <a:pt x="368" y="522"/>
                  </a:lnTo>
                  <a:lnTo>
                    <a:pt x="367" y="521"/>
                  </a:lnTo>
                  <a:lnTo>
                    <a:pt x="366" y="521"/>
                  </a:lnTo>
                  <a:lnTo>
                    <a:pt x="365" y="520"/>
                  </a:lnTo>
                  <a:lnTo>
                    <a:pt x="363" y="519"/>
                  </a:lnTo>
                  <a:lnTo>
                    <a:pt x="362" y="519"/>
                  </a:lnTo>
                  <a:lnTo>
                    <a:pt x="361" y="519"/>
                  </a:lnTo>
                  <a:lnTo>
                    <a:pt x="360" y="519"/>
                  </a:lnTo>
                  <a:lnTo>
                    <a:pt x="359" y="520"/>
                  </a:lnTo>
                  <a:lnTo>
                    <a:pt x="357" y="521"/>
                  </a:lnTo>
                  <a:lnTo>
                    <a:pt x="356" y="522"/>
                  </a:lnTo>
                  <a:lnTo>
                    <a:pt x="355" y="523"/>
                  </a:lnTo>
                  <a:lnTo>
                    <a:pt x="353" y="524"/>
                  </a:lnTo>
                  <a:lnTo>
                    <a:pt x="349" y="529"/>
                  </a:lnTo>
                  <a:lnTo>
                    <a:pt x="347" y="530"/>
                  </a:lnTo>
                  <a:lnTo>
                    <a:pt x="346" y="531"/>
                  </a:lnTo>
                  <a:lnTo>
                    <a:pt x="344" y="533"/>
                  </a:lnTo>
                  <a:lnTo>
                    <a:pt x="343" y="533"/>
                  </a:lnTo>
                  <a:lnTo>
                    <a:pt x="342" y="534"/>
                  </a:lnTo>
                  <a:lnTo>
                    <a:pt x="342" y="534"/>
                  </a:lnTo>
                  <a:lnTo>
                    <a:pt x="340" y="534"/>
                  </a:lnTo>
                  <a:lnTo>
                    <a:pt x="339" y="535"/>
                  </a:lnTo>
                  <a:lnTo>
                    <a:pt x="338" y="536"/>
                  </a:lnTo>
                  <a:lnTo>
                    <a:pt x="335" y="538"/>
                  </a:lnTo>
                  <a:lnTo>
                    <a:pt x="334" y="539"/>
                  </a:lnTo>
                  <a:lnTo>
                    <a:pt x="332" y="539"/>
                  </a:lnTo>
                  <a:lnTo>
                    <a:pt x="331" y="540"/>
                  </a:lnTo>
                  <a:lnTo>
                    <a:pt x="329" y="540"/>
                  </a:lnTo>
                  <a:lnTo>
                    <a:pt x="328" y="541"/>
                  </a:lnTo>
                  <a:lnTo>
                    <a:pt x="326" y="541"/>
                  </a:lnTo>
                  <a:lnTo>
                    <a:pt x="324" y="541"/>
                  </a:lnTo>
                  <a:lnTo>
                    <a:pt x="317" y="541"/>
                  </a:lnTo>
                  <a:lnTo>
                    <a:pt x="315" y="541"/>
                  </a:lnTo>
                  <a:lnTo>
                    <a:pt x="313" y="541"/>
                  </a:lnTo>
                  <a:lnTo>
                    <a:pt x="312" y="541"/>
                  </a:lnTo>
                  <a:lnTo>
                    <a:pt x="310" y="541"/>
                  </a:lnTo>
                  <a:lnTo>
                    <a:pt x="308" y="540"/>
                  </a:lnTo>
                  <a:lnTo>
                    <a:pt x="306" y="540"/>
                  </a:lnTo>
                  <a:lnTo>
                    <a:pt x="305" y="539"/>
                  </a:lnTo>
                  <a:lnTo>
                    <a:pt x="304" y="539"/>
                  </a:lnTo>
                  <a:lnTo>
                    <a:pt x="303" y="538"/>
                  </a:lnTo>
                  <a:lnTo>
                    <a:pt x="301" y="537"/>
                  </a:lnTo>
                  <a:lnTo>
                    <a:pt x="301" y="537"/>
                  </a:lnTo>
                  <a:lnTo>
                    <a:pt x="300" y="537"/>
                  </a:lnTo>
                  <a:lnTo>
                    <a:pt x="300" y="537"/>
                  </a:lnTo>
                  <a:lnTo>
                    <a:pt x="299" y="537"/>
                  </a:lnTo>
                  <a:lnTo>
                    <a:pt x="299" y="537"/>
                  </a:lnTo>
                  <a:lnTo>
                    <a:pt x="298" y="537"/>
                  </a:lnTo>
                  <a:lnTo>
                    <a:pt x="297" y="538"/>
                  </a:lnTo>
                  <a:lnTo>
                    <a:pt x="296" y="539"/>
                  </a:lnTo>
                  <a:lnTo>
                    <a:pt x="294" y="540"/>
                  </a:lnTo>
                  <a:lnTo>
                    <a:pt x="288" y="545"/>
                  </a:lnTo>
                  <a:lnTo>
                    <a:pt x="285" y="548"/>
                  </a:lnTo>
                  <a:lnTo>
                    <a:pt x="282" y="551"/>
                  </a:lnTo>
                  <a:lnTo>
                    <a:pt x="281" y="551"/>
                  </a:lnTo>
                  <a:lnTo>
                    <a:pt x="280" y="552"/>
                  </a:lnTo>
                  <a:lnTo>
                    <a:pt x="279" y="554"/>
                  </a:lnTo>
                  <a:lnTo>
                    <a:pt x="277" y="556"/>
                  </a:lnTo>
                  <a:lnTo>
                    <a:pt x="276" y="557"/>
                  </a:lnTo>
                  <a:lnTo>
                    <a:pt x="274" y="558"/>
                  </a:lnTo>
                  <a:lnTo>
                    <a:pt x="273" y="559"/>
                  </a:lnTo>
                  <a:lnTo>
                    <a:pt x="272" y="560"/>
                  </a:lnTo>
                  <a:lnTo>
                    <a:pt x="270" y="561"/>
                  </a:lnTo>
                  <a:lnTo>
                    <a:pt x="267" y="562"/>
                  </a:lnTo>
                  <a:lnTo>
                    <a:pt x="265" y="562"/>
                  </a:lnTo>
                  <a:lnTo>
                    <a:pt x="263" y="563"/>
                  </a:lnTo>
                  <a:lnTo>
                    <a:pt x="261" y="563"/>
                  </a:lnTo>
                  <a:lnTo>
                    <a:pt x="259" y="563"/>
                  </a:lnTo>
                  <a:lnTo>
                    <a:pt x="257" y="563"/>
                  </a:lnTo>
                  <a:lnTo>
                    <a:pt x="254" y="563"/>
                  </a:lnTo>
                  <a:lnTo>
                    <a:pt x="252" y="563"/>
                  </a:lnTo>
                  <a:lnTo>
                    <a:pt x="251" y="563"/>
                  </a:lnTo>
                  <a:lnTo>
                    <a:pt x="249" y="563"/>
                  </a:lnTo>
                  <a:lnTo>
                    <a:pt x="247" y="564"/>
                  </a:lnTo>
                  <a:lnTo>
                    <a:pt x="246" y="564"/>
                  </a:lnTo>
                  <a:lnTo>
                    <a:pt x="244" y="565"/>
                  </a:lnTo>
                  <a:lnTo>
                    <a:pt x="243" y="566"/>
                  </a:lnTo>
                  <a:lnTo>
                    <a:pt x="240" y="568"/>
                  </a:lnTo>
                  <a:lnTo>
                    <a:pt x="238" y="570"/>
                  </a:lnTo>
                  <a:lnTo>
                    <a:pt x="237" y="571"/>
                  </a:lnTo>
                  <a:lnTo>
                    <a:pt x="234" y="573"/>
                  </a:lnTo>
                  <a:lnTo>
                    <a:pt x="233" y="574"/>
                  </a:lnTo>
                  <a:lnTo>
                    <a:pt x="231" y="576"/>
                  </a:lnTo>
                  <a:lnTo>
                    <a:pt x="228" y="578"/>
                  </a:lnTo>
                  <a:lnTo>
                    <a:pt x="227" y="579"/>
                  </a:lnTo>
                  <a:lnTo>
                    <a:pt x="226" y="580"/>
                  </a:lnTo>
                  <a:lnTo>
                    <a:pt x="226" y="580"/>
                  </a:lnTo>
                  <a:lnTo>
                    <a:pt x="225" y="581"/>
                  </a:lnTo>
                  <a:lnTo>
                    <a:pt x="225" y="583"/>
                  </a:lnTo>
                  <a:lnTo>
                    <a:pt x="225" y="584"/>
                  </a:lnTo>
                  <a:lnTo>
                    <a:pt x="224" y="587"/>
                  </a:lnTo>
                  <a:lnTo>
                    <a:pt x="224" y="589"/>
                  </a:lnTo>
                  <a:lnTo>
                    <a:pt x="224" y="590"/>
                  </a:lnTo>
                  <a:lnTo>
                    <a:pt x="223" y="592"/>
                  </a:lnTo>
                  <a:lnTo>
                    <a:pt x="223" y="593"/>
                  </a:lnTo>
                  <a:lnTo>
                    <a:pt x="223" y="594"/>
                  </a:lnTo>
                  <a:lnTo>
                    <a:pt x="223" y="596"/>
                  </a:lnTo>
                  <a:lnTo>
                    <a:pt x="223" y="597"/>
                  </a:lnTo>
                  <a:lnTo>
                    <a:pt x="222" y="599"/>
                  </a:lnTo>
                  <a:lnTo>
                    <a:pt x="222" y="600"/>
                  </a:lnTo>
                  <a:lnTo>
                    <a:pt x="222" y="600"/>
                  </a:lnTo>
                  <a:lnTo>
                    <a:pt x="222" y="600"/>
                  </a:lnTo>
                  <a:lnTo>
                    <a:pt x="221" y="601"/>
                  </a:lnTo>
                  <a:lnTo>
                    <a:pt x="221" y="601"/>
                  </a:lnTo>
                  <a:lnTo>
                    <a:pt x="220" y="602"/>
                  </a:lnTo>
                  <a:lnTo>
                    <a:pt x="218" y="603"/>
                  </a:lnTo>
                  <a:lnTo>
                    <a:pt x="217" y="603"/>
                  </a:lnTo>
                  <a:lnTo>
                    <a:pt x="217" y="604"/>
                  </a:lnTo>
                  <a:lnTo>
                    <a:pt x="216" y="604"/>
                  </a:lnTo>
                  <a:lnTo>
                    <a:pt x="216" y="605"/>
                  </a:lnTo>
                  <a:lnTo>
                    <a:pt x="214" y="609"/>
                  </a:lnTo>
                  <a:lnTo>
                    <a:pt x="214" y="610"/>
                  </a:lnTo>
                  <a:lnTo>
                    <a:pt x="213" y="611"/>
                  </a:lnTo>
                  <a:lnTo>
                    <a:pt x="211" y="613"/>
                  </a:lnTo>
                  <a:lnTo>
                    <a:pt x="211" y="614"/>
                  </a:lnTo>
                  <a:lnTo>
                    <a:pt x="210" y="614"/>
                  </a:lnTo>
                  <a:lnTo>
                    <a:pt x="210" y="615"/>
                  </a:lnTo>
                  <a:lnTo>
                    <a:pt x="209" y="615"/>
                  </a:lnTo>
                  <a:lnTo>
                    <a:pt x="208" y="615"/>
                  </a:lnTo>
                  <a:lnTo>
                    <a:pt x="207" y="616"/>
                  </a:lnTo>
                  <a:lnTo>
                    <a:pt x="206" y="616"/>
                  </a:lnTo>
                  <a:lnTo>
                    <a:pt x="203" y="616"/>
                  </a:lnTo>
                  <a:lnTo>
                    <a:pt x="201" y="616"/>
                  </a:lnTo>
                  <a:lnTo>
                    <a:pt x="200" y="617"/>
                  </a:lnTo>
                  <a:lnTo>
                    <a:pt x="199" y="617"/>
                  </a:lnTo>
                  <a:lnTo>
                    <a:pt x="198" y="617"/>
                  </a:lnTo>
                  <a:lnTo>
                    <a:pt x="197" y="618"/>
                  </a:lnTo>
                  <a:lnTo>
                    <a:pt x="195" y="619"/>
                  </a:lnTo>
                  <a:lnTo>
                    <a:pt x="194" y="620"/>
                  </a:lnTo>
                  <a:lnTo>
                    <a:pt x="192" y="622"/>
                  </a:lnTo>
                  <a:lnTo>
                    <a:pt x="190" y="623"/>
                  </a:lnTo>
                  <a:lnTo>
                    <a:pt x="190" y="624"/>
                  </a:lnTo>
                  <a:lnTo>
                    <a:pt x="189" y="625"/>
                  </a:lnTo>
                  <a:lnTo>
                    <a:pt x="189" y="626"/>
                  </a:lnTo>
                  <a:lnTo>
                    <a:pt x="188" y="627"/>
                  </a:lnTo>
                  <a:lnTo>
                    <a:pt x="189" y="627"/>
                  </a:lnTo>
                  <a:lnTo>
                    <a:pt x="188" y="628"/>
                  </a:lnTo>
                  <a:lnTo>
                    <a:pt x="187" y="629"/>
                  </a:lnTo>
                  <a:lnTo>
                    <a:pt x="186" y="630"/>
                  </a:lnTo>
                  <a:lnTo>
                    <a:pt x="185" y="631"/>
                  </a:lnTo>
                  <a:lnTo>
                    <a:pt x="183" y="632"/>
                  </a:lnTo>
                  <a:lnTo>
                    <a:pt x="182" y="632"/>
                  </a:lnTo>
                  <a:lnTo>
                    <a:pt x="181" y="632"/>
                  </a:lnTo>
                  <a:lnTo>
                    <a:pt x="178" y="633"/>
                  </a:lnTo>
                  <a:lnTo>
                    <a:pt x="177" y="633"/>
                  </a:lnTo>
                  <a:lnTo>
                    <a:pt x="176" y="633"/>
                  </a:lnTo>
                  <a:lnTo>
                    <a:pt x="176" y="633"/>
                  </a:lnTo>
                  <a:lnTo>
                    <a:pt x="175" y="633"/>
                  </a:lnTo>
                  <a:lnTo>
                    <a:pt x="174" y="633"/>
                  </a:lnTo>
                  <a:lnTo>
                    <a:pt x="174" y="632"/>
                  </a:lnTo>
                  <a:lnTo>
                    <a:pt x="174" y="632"/>
                  </a:lnTo>
                  <a:lnTo>
                    <a:pt x="173" y="631"/>
                  </a:lnTo>
                  <a:lnTo>
                    <a:pt x="172" y="628"/>
                  </a:lnTo>
                  <a:lnTo>
                    <a:pt x="172" y="627"/>
                  </a:lnTo>
                  <a:lnTo>
                    <a:pt x="171" y="625"/>
                  </a:lnTo>
                  <a:lnTo>
                    <a:pt x="169" y="623"/>
                  </a:lnTo>
                  <a:lnTo>
                    <a:pt x="167" y="621"/>
                  </a:lnTo>
                  <a:lnTo>
                    <a:pt x="167" y="619"/>
                  </a:lnTo>
                  <a:lnTo>
                    <a:pt x="166" y="619"/>
                  </a:lnTo>
                  <a:lnTo>
                    <a:pt x="166" y="619"/>
                  </a:lnTo>
                  <a:lnTo>
                    <a:pt x="165" y="619"/>
                  </a:lnTo>
                  <a:lnTo>
                    <a:pt x="164" y="619"/>
                  </a:lnTo>
                  <a:lnTo>
                    <a:pt x="163" y="620"/>
                  </a:lnTo>
                  <a:lnTo>
                    <a:pt x="163" y="620"/>
                  </a:lnTo>
                  <a:lnTo>
                    <a:pt x="162" y="621"/>
                  </a:lnTo>
                  <a:lnTo>
                    <a:pt x="160" y="623"/>
                  </a:lnTo>
                  <a:lnTo>
                    <a:pt x="159" y="624"/>
                  </a:lnTo>
                  <a:lnTo>
                    <a:pt x="159" y="625"/>
                  </a:lnTo>
                  <a:lnTo>
                    <a:pt x="158" y="625"/>
                  </a:lnTo>
                  <a:lnTo>
                    <a:pt x="158" y="625"/>
                  </a:lnTo>
                  <a:lnTo>
                    <a:pt x="157" y="625"/>
                  </a:lnTo>
                  <a:lnTo>
                    <a:pt x="156" y="625"/>
                  </a:lnTo>
                  <a:lnTo>
                    <a:pt x="156" y="625"/>
                  </a:lnTo>
                  <a:lnTo>
                    <a:pt x="155" y="624"/>
                  </a:lnTo>
                  <a:lnTo>
                    <a:pt x="155" y="624"/>
                  </a:lnTo>
                  <a:lnTo>
                    <a:pt x="154" y="622"/>
                  </a:lnTo>
                  <a:lnTo>
                    <a:pt x="154" y="621"/>
                  </a:lnTo>
                  <a:lnTo>
                    <a:pt x="154" y="620"/>
                  </a:lnTo>
                  <a:lnTo>
                    <a:pt x="154" y="618"/>
                  </a:lnTo>
                  <a:lnTo>
                    <a:pt x="154" y="618"/>
                  </a:lnTo>
                  <a:lnTo>
                    <a:pt x="154" y="618"/>
                  </a:lnTo>
                  <a:lnTo>
                    <a:pt x="154" y="617"/>
                  </a:lnTo>
                  <a:lnTo>
                    <a:pt x="153" y="617"/>
                  </a:lnTo>
                  <a:lnTo>
                    <a:pt x="153" y="617"/>
                  </a:lnTo>
                  <a:lnTo>
                    <a:pt x="153" y="618"/>
                  </a:lnTo>
                  <a:lnTo>
                    <a:pt x="153" y="618"/>
                  </a:lnTo>
                  <a:lnTo>
                    <a:pt x="152" y="618"/>
                  </a:lnTo>
                  <a:lnTo>
                    <a:pt x="152" y="619"/>
                  </a:lnTo>
                  <a:lnTo>
                    <a:pt x="149" y="619"/>
                  </a:lnTo>
                  <a:lnTo>
                    <a:pt x="147" y="619"/>
                  </a:lnTo>
                  <a:lnTo>
                    <a:pt x="146" y="619"/>
                  </a:lnTo>
                  <a:lnTo>
                    <a:pt x="146" y="619"/>
                  </a:lnTo>
                  <a:lnTo>
                    <a:pt x="146" y="619"/>
                  </a:lnTo>
                  <a:lnTo>
                    <a:pt x="145" y="619"/>
                  </a:lnTo>
                  <a:lnTo>
                    <a:pt x="145" y="619"/>
                  </a:lnTo>
                  <a:lnTo>
                    <a:pt x="144" y="620"/>
                  </a:lnTo>
                  <a:lnTo>
                    <a:pt x="144" y="619"/>
                  </a:lnTo>
                  <a:lnTo>
                    <a:pt x="144" y="619"/>
                  </a:lnTo>
                  <a:lnTo>
                    <a:pt x="143" y="617"/>
                  </a:lnTo>
                  <a:lnTo>
                    <a:pt x="142" y="615"/>
                  </a:lnTo>
                  <a:lnTo>
                    <a:pt x="142" y="614"/>
                  </a:lnTo>
                  <a:lnTo>
                    <a:pt x="141" y="613"/>
                  </a:lnTo>
                  <a:lnTo>
                    <a:pt x="140" y="611"/>
                  </a:lnTo>
                  <a:lnTo>
                    <a:pt x="137" y="607"/>
                  </a:lnTo>
                  <a:lnTo>
                    <a:pt x="136" y="606"/>
                  </a:lnTo>
                  <a:lnTo>
                    <a:pt x="135" y="605"/>
                  </a:lnTo>
                  <a:lnTo>
                    <a:pt x="134" y="604"/>
                  </a:lnTo>
                  <a:lnTo>
                    <a:pt x="133" y="604"/>
                  </a:lnTo>
                  <a:lnTo>
                    <a:pt x="131" y="603"/>
                  </a:lnTo>
                  <a:lnTo>
                    <a:pt x="130" y="602"/>
                  </a:lnTo>
                  <a:lnTo>
                    <a:pt x="129" y="602"/>
                  </a:lnTo>
                  <a:lnTo>
                    <a:pt x="128" y="602"/>
                  </a:lnTo>
                  <a:lnTo>
                    <a:pt x="123" y="601"/>
                  </a:lnTo>
                  <a:lnTo>
                    <a:pt x="122" y="600"/>
                  </a:lnTo>
                  <a:lnTo>
                    <a:pt x="121" y="600"/>
                  </a:lnTo>
                  <a:lnTo>
                    <a:pt x="120" y="599"/>
                  </a:lnTo>
                  <a:lnTo>
                    <a:pt x="119" y="598"/>
                  </a:lnTo>
                  <a:lnTo>
                    <a:pt x="118" y="598"/>
                  </a:lnTo>
                  <a:lnTo>
                    <a:pt x="118" y="597"/>
                  </a:lnTo>
                  <a:lnTo>
                    <a:pt x="118" y="597"/>
                  </a:lnTo>
                  <a:lnTo>
                    <a:pt x="118" y="597"/>
                  </a:lnTo>
                  <a:lnTo>
                    <a:pt x="118" y="596"/>
                  </a:lnTo>
                  <a:lnTo>
                    <a:pt x="118" y="595"/>
                  </a:lnTo>
                  <a:lnTo>
                    <a:pt x="119" y="594"/>
                  </a:lnTo>
                  <a:lnTo>
                    <a:pt x="119" y="593"/>
                  </a:lnTo>
                  <a:lnTo>
                    <a:pt x="120" y="593"/>
                  </a:lnTo>
                  <a:lnTo>
                    <a:pt x="120" y="592"/>
                  </a:lnTo>
                  <a:lnTo>
                    <a:pt x="121" y="592"/>
                  </a:lnTo>
                  <a:lnTo>
                    <a:pt x="122" y="592"/>
                  </a:lnTo>
                  <a:lnTo>
                    <a:pt x="123" y="591"/>
                  </a:lnTo>
                  <a:lnTo>
                    <a:pt x="124" y="591"/>
                  </a:lnTo>
                  <a:lnTo>
                    <a:pt x="125" y="591"/>
                  </a:lnTo>
                  <a:lnTo>
                    <a:pt x="126" y="591"/>
                  </a:lnTo>
                  <a:lnTo>
                    <a:pt x="129" y="591"/>
                  </a:lnTo>
                  <a:lnTo>
                    <a:pt x="132" y="592"/>
                  </a:lnTo>
                  <a:lnTo>
                    <a:pt x="133" y="592"/>
                  </a:lnTo>
                  <a:lnTo>
                    <a:pt x="133" y="592"/>
                  </a:lnTo>
                  <a:lnTo>
                    <a:pt x="134" y="592"/>
                  </a:lnTo>
                  <a:lnTo>
                    <a:pt x="134" y="591"/>
                  </a:lnTo>
                  <a:lnTo>
                    <a:pt x="134" y="591"/>
                  </a:lnTo>
                  <a:lnTo>
                    <a:pt x="135" y="591"/>
                  </a:lnTo>
                  <a:lnTo>
                    <a:pt x="135" y="590"/>
                  </a:lnTo>
                  <a:lnTo>
                    <a:pt x="135" y="590"/>
                  </a:lnTo>
                  <a:lnTo>
                    <a:pt x="135" y="589"/>
                  </a:lnTo>
                  <a:lnTo>
                    <a:pt x="135" y="587"/>
                  </a:lnTo>
                  <a:lnTo>
                    <a:pt x="134" y="585"/>
                  </a:lnTo>
                  <a:lnTo>
                    <a:pt x="134" y="584"/>
                  </a:lnTo>
                  <a:lnTo>
                    <a:pt x="134" y="583"/>
                  </a:lnTo>
                  <a:lnTo>
                    <a:pt x="134" y="582"/>
                  </a:lnTo>
                  <a:lnTo>
                    <a:pt x="134" y="582"/>
                  </a:lnTo>
                  <a:lnTo>
                    <a:pt x="135" y="580"/>
                  </a:lnTo>
                  <a:lnTo>
                    <a:pt x="136" y="579"/>
                  </a:lnTo>
                  <a:lnTo>
                    <a:pt x="136" y="578"/>
                  </a:lnTo>
                  <a:lnTo>
                    <a:pt x="136" y="577"/>
                  </a:lnTo>
                  <a:lnTo>
                    <a:pt x="136" y="577"/>
                  </a:lnTo>
                  <a:lnTo>
                    <a:pt x="136" y="576"/>
                  </a:lnTo>
                  <a:lnTo>
                    <a:pt x="136" y="575"/>
                  </a:lnTo>
                  <a:lnTo>
                    <a:pt x="136" y="574"/>
                  </a:lnTo>
                  <a:lnTo>
                    <a:pt x="136" y="572"/>
                  </a:lnTo>
                  <a:lnTo>
                    <a:pt x="135" y="568"/>
                  </a:lnTo>
                  <a:lnTo>
                    <a:pt x="134" y="566"/>
                  </a:lnTo>
                  <a:lnTo>
                    <a:pt x="133" y="563"/>
                  </a:lnTo>
                  <a:lnTo>
                    <a:pt x="131" y="558"/>
                  </a:lnTo>
                  <a:lnTo>
                    <a:pt x="130" y="556"/>
                  </a:lnTo>
                  <a:lnTo>
                    <a:pt x="128" y="553"/>
                  </a:lnTo>
                  <a:lnTo>
                    <a:pt x="127" y="551"/>
                  </a:lnTo>
                  <a:lnTo>
                    <a:pt x="125" y="547"/>
                  </a:lnTo>
                  <a:lnTo>
                    <a:pt x="124" y="547"/>
                  </a:lnTo>
                  <a:lnTo>
                    <a:pt x="124" y="546"/>
                  </a:lnTo>
                  <a:lnTo>
                    <a:pt x="123" y="545"/>
                  </a:lnTo>
                  <a:lnTo>
                    <a:pt x="123" y="544"/>
                  </a:lnTo>
                  <a:lnTo>
                    <a:pt x="123" y="540"/>
                  </a:lnTo>
                  <a:lnTo>
                    <a:pt x="123" y="539"/>
                  </a:lnTo>
                  <a:lnTo>
                    <a:pt x="123" y="536"/>
                  </a:lnTo>
                  <a:lnTo>
                    <a:pt x="123" y="535"/>
                  </a:lnTo>
                  <a:lnTo>
                    <a:pt x="122" y="534"/>
                  </a:lnTo>
                  <a:lnTo>
                    <a:pt x="122" y="533"/>
                  </a:lnTo>
                  <a:lnTo>
                    <a:pt x="121" y="532"/>
                  </a:lnTo>
                  <a:lnTo>
                    <a:pt x="119" y="530"/>
                  </a:lnTo>
                  <a:lnTo>
                    <a:pt x="118" y="529"/>
                  </a:lnTo>
                  <a:lnTo>
                    <a:pt x="117" y="529"/>
                  </a:lnTo>
                  <a:lnTo>
                    <a:pt x="117" y="528"/>
                  </a:lnTo>
                  <a:lnTo>
                    <a:pt x="116" y="527"/>
                  </a:lnTo>
                  <a:lnTo>
                    <a:pt x="116" y="526"/>
                  </a:lnTo>
                  <a:lnTo>
                    <a:pt x="116" y="525"/>
                  </a:lnTo>
                  <a:lnTo>
                    <a:pt x="116" y="524"/>
                  </a:lnTo>
                  <a:lnTo>
                    <a:pt x="116" y="523"/>
                  </a:lnTo>
                  <a:lnTo>
                    <a:pt x="117" y="520"/>
                  </a:lnTo>
                  <a:lnTo>
                    <a:pt x="117" y="519"/>
                  </a:lnTo>
                  <a:lnTo>
                    <a:pt x="117" y="517"/>
                  </a:lnTo>
                  <a:lnTo>
                    <a:pt x="117" y="515"/>
                  </a:lnTo>
                  <a:lnTo>
                    <a:pt x="117" y="513"/>
                  </a:lnTo>
                  <a:lnTo>
                    <a:pt x="116" y="509"/>
                  </a:lnTo>
                  <a:lnTo>
                    <a:pt x="115" y="507"/>
                  </a:lnTo>
                  <a:lnTo>
                    <a:pt x="114" y="504"/>
                  </a:lnTo>
                  <a:lnTo>
                    <a:pt x="114" y="503"/>
                  </a:lnTo>
                  <a:lnTo>
                    <a:pt x="113" y="502"/>
                  </a:lnTo>
                  <a:lnTo>
                    <a:pt x="113" y="501"/>
                  </a:lnTo>
                  <a:lnTo>
                    <a:pt x="114" y="499"/>
                  </a:lnTo>
                  <a:lnTo>
                    <a:pt x="114" y="497"/>
                  </a:lnTo>
                  <a:lnTo>
                    <a:pt x="115" y="492"/>
                  </a:lnTo>
                  <a:lnTo>
                    <a:pt x="116" y="489"/>
                  </a:lnTo>
                  <a:lnTo>
                    <a:pt x="116" y="488"/>
                  </a:lnTo>
                  <a:lnTo>
                    <a:pt x="116" y="487"/>
                  </a:lnTo>
                  <a:lnTo>
                    <a:pt x="116" y="486"/>
                  </a:lnTo>
                  <a:lnTo>
                    <a:pt x="116" y="481"/>
                  </a:lnTo>
                  <a:lnTo>
                    <a:pt x="116" y="480"/>
                  </a:lnTo>
                  <a:lnTo>
                    <a:pt x="116" y="479"/>
                  </a:lnTo>
                  <a:lnTo>
                    <a:pt x="117" y="478"/>
                  </a:lnTo>
                  <a:lnTo>
                    <a:pt x="117" y="477"/>
                  </a:lnTo>
                  <a:lnTo>
                    <a:pt x="118" y="473"/>
                  </a:lnTo>
                  <a:lnTo>
                    <a:pt x="118" y="471"/>
                  </a:lnTo>
                  <a:lnTo>
                    <a:pt x="119" y="469"/>
                  </a:lnTo>
                  <a:lnTo>
                    <a:pt x="119" y="468"/>
                  </a:lnTo>
                  <a:lnTo>
                    <a:pt x="118" y="466"/>
                  </a:lnTo>
                  <a:lnTo>
                    <a:pt x="118" y="465"/>
                  </a:lnTo>
                  <a:lnTo>
                    <a:pt x="118" y="463"/>
                  </a:lnTo>
                  <a:lnTo>
                    <a:pt x="118" y="462"/>
                  </a:lnTo>
                  <a:lnTo>
                    <a:pt x="117" y="460"/>
                  </a:lnTo>
                  <a:lnTo>
                    <a:pt x="116" y="458"/>
                  </a:lnTo>
                  <a:lnTo>
                    <a:pt x="115" y="457"/>
                  </a:lnTo>
                  <a:lnTo>
                    <a:pt x="114" y="455"/>
                  </a:lnTo>
                  <a:lnTo>
                    <a:pt x="114" y="454"/>
                  </a:lnTo>
                  <a:lnTo>
                    <a:pt x="113" y="453"/>
                  </a:lnTo>
                  <a:lnTo>
                    <a:pt x="112" y="453"/>
                  </a:lnTo>
                  <a:lnTo>
                    <a:pt x="111" y="452"/>
                  </a:lnTo>
                  <a:lnTo>
                    <a:pt x="110" y="451"/>
                  </a:lnTo>
                  <a:lnTo>
                    <a:pt x="109" y="451"/>
                  </a:lnTo>
                  <a:lnTo>
                    <a:pt x="108" y="451"/>
                  </a:lnTo>
                  <a:lnTo>
                    <a:pt x="108" y="451"/>
                  </a:lnTo>
                  <a:lnTo>
                    <a:pt x="107" y="450"/>
                  </a:lnTo>
                  <a:lnTo>
                    <a:pt x="106" y="451"/>
                  </a:lnTo>
                  <a:lnTo>
                    <a:pt x="100" y="451"/>
                  </a:lnTo>
                  <a:lnTo>
                    <a:pt x="99" y="451"/>
                  </a:lnTo>
                  <a:lnTo>
                    <a:pt x="98" y="451"/>
                  </a:lnTo>
                  <a:lnTo>
                    <a:pt x="93" y="451"/>
                  </a:lnTo>
                  <a:lnTo>
                    <a:pt x="91" y="451"/>
                  </a:lnTo>
                  <a:lnTo>
                    <a:pt x="88" y="451"/>
                  </a:lnTo>
                  <a:lnTo>
                    <a:pt x="83" y="450"/>
                  </a:lnTo>
                  <a:lnTo>
                    <a:pt x="81" y="450"/>
                  </a:lnTo>
                  <a:lnTo>
                    <a:pt x="79" y="450"/>
                  </a:lnTo>
                  <a:lnTo>
                    <a:pt x="78" y="450"/>
                  </a:lnTo>
                  <a:lnTo>
                    <a:pt x="77" y="450"/>
                  </a:lnTo>
                  <a:lnTo>
                    <a:pt x="75" y="451"/>
                  </a:lnTo>
                  <a:lnTo>
                    <a:pt x="72" y="451"/>
                  </a:lnTo>
                  <a:lnTo>
                    <a:pt x="71" y="451"/>
                  </a:lnTo>
                  <a:lnTo>
                    <a:pt x="71" y="452"/>
                  </a:lnTo>
                  <a:lnTo>
                    <a:pt x="70" y="452"/>
                  </a:lnTo>
                  <a:lnTo>
                    <a:pt x="69" y="451"/>
                  </a:lnTo>
                  <a:lnTo>
                    <a:pt x="69" y="451"/>
                  </a:lnTo>
                  <a:lnTo>
                    <a:pt x="68" y="451"/>
                  </a:lnTo>
                  <a:lnTo>
                    <a:pt x="67" y="450"/>
                  </a:lnTo>
                  <a:lnTo>
                    <a:pt x="66" y="450"/>
                  </a:lnTo>
                  <a:lnTo>
                    <a:pt x="66" y="450"/>
                  </a:lnTo>
                  <a:lnTo>
                    <a:pt x="65" y="449"/>
                  </a:lnTo>
                  <a:lnTo>
                    <a:pt x="65" y="449"/>
                  </a:lnTo>
                  <a:lnTo>
                    <a:pt x="64" y="448"/>
                  </a:lnTo>
                  <a:lnTo>
                    <a:pt x="64" y="448"/>
                  </a:lnTo>
                  <a:lnTo>
                    <a:pt x="64" y="447"/>
                  </a:lnTo>
                  <a:lnTo>
                    <a:pt x="64" y="446"/>
                  </a:lnTo>
                  <a:lnTo>
                    <a:pt x="64" y="444"/>
                  </a:lnTo>
                  <a:lnTo>
                    <a:pt x="64" y="441"/>
                  </a:lnTo>
                  <a:lnTo>
                    <a:pt x="64" y="440"/>
                  </a:lnTo>
                  <a:lnTo>
                    <a:pt x="63" y="439"/>
                  </a:lnTo>
                  <a:lnTo>
                    <a:pt x="63" y="438"/>
                  </a:lnTo>
                  <a:lnTo>
                    <a:pt x="63" y="437"/>
                  </a:lnTo>
                  <a:lnTo>
                    <a:pt x="62" y="436"/>
                  </a:lnTo>
                  <a:lnTo>
                    <a:pt x="62" y="436"/>
                  </a:lnTo>
                  <a:lnTo>
                    <a:pt x="61" y="435"/>
                  </a:lnTo>
                  <a:lnTo>
                    <a:pt x="61" y="434"/>
                  </a:lnTo>
                  <a:lnTo>
                    <a:pt x="60" y="434"/>
                  </a:lnTo>
                  <a:lnTo>
                    <a:pt x="58" y="433"/>
                  </a:lnTo>
                  <a:lnTo>
                    <a:pt x="54" y="431"/>
                  </a:lnTo>
                  <a:lnTo>
                    <a:pt x="52" y="430"/>
                  </a:lnTo>
                  <a:lnTo>
                    <a:pt x="51" y="429"/>
                  </a:lnTo>
                  <a:lnTo>
                    <a:pt x="50" y="429"/>
                  </a:lnTo>
                  <a:lnTo>
                    <a:pt x="48" y="429"/>
                  </a:lnTo>
                  <a:lnTo>
                    <a:pt x="46" y="428"/>
                  </a:lnTo>
                  <a:lnTo>
                    <a:pt x="44" y="428"/>
                  </a:lnTo>
                  <a:lnTo>
                    <a:pt x="41" y="428"/>
                  </a:lnTo>
                  <a:lnTo>
                    <a:pt x="39" y="427"/>
                  </a:lnTo>
                  <a:lnTo>
                    <a:pt x="36" y="427"/>
                  </a:lnTo>
                  <a:lnTo>
                    <a:pt x="31" y="425"/>
                  </a:lnTo>
                  <a:lnTo>
                    <a:pt x="30" y="425"/>
                  </a:lnTo>
                  <a:lnTo>
                    <a:pt x="28" y="425"/>
                  </a:lnTo>
                  <a:lnTo>
                    <a:pt x="23" y="424"/>
                  </a:lnTo>
                  <a:lnTo>
                    <a:pt x="21" y="424"/>
                  </a:lnTo>
                  <a:lnTo>
                    <a:pt x="18" y="424"/>
                  </a:lnTo>
                  <a:lnTo>
                    <a:pt x="14" y="423"/>
                  </a:lnTo>
                  <a:lnTo>
                    <a:pt x="11" y="422"/>
                  </a:lnTo>
                  <a:lnTo>
                    <a:pt x="10" y="421"/>
                  </a:lnTo>
                  <a:lnTo>
                    <a:pt x="8" y="421"/>
                  </a:lnTo>
                  <a:lnTo>
                    <a:pt x="6" y="419"/>
                  </a:lnTo>
                  <a:lnTo>
                    <a:pt x="1" y="416"/>
                  </a:lnTo>
                  <a:lnTo>
                    <a:pt x="1" y="416"/>
                  </a:lnTo>
                  <a:lnTo>
                    <a:pt x="0" y="415"/>
                  </a:lnTo>
                  <a:lnTo>
                    <a:pt x="0" y="415"/>
                  </a:lnTo>
                  <a:lnTo>
                    <a:pt x="1" y="415"/>
                  </a:lnTo>
                  <a:lnTo>
                    <a:pt x="1" y="414"/>
                  </a:lnTo>
                  <a:lnTo>
                    <a:pt x="1" y="414"/>
                  </a:lnTo>
                  <a:lnTo>
                    <a:pt x="2" y="413"/>
                  </a:lnTo>
                  <a:lnTo>
                    <a:pt x="3" y="412"/>
                  </a:lnTo>
                  <a:lnTo>
                    <a:pt x="4" y="412"/>
                  </a:lnTo>
                  <a:lnTo>
                    <a:pt x="9" y="409"/>
                  </a:lnTo>
                  <a:lnTo>
                    <a:pt x="12" y="407"/>
                  </a:lnTo>
                  <a:lnTo>
                    <a:pt x="15" y="405"/>
                  </a:lnTo>
                  <a:lnTo>
                    <a:pt x="16" y="404"/>
                  </a:lnTo>
                  <a:lnTo>
                    <a:pt x="17" y="403"/>
                  </a:lnTo>
                  <a:lnTo>
                    <a:pt x="19" y="401"/>
                  </a:lnTo>
                  <a:lnTo>
                    <a:pt x="26" y="394"/>
                  </a:lnTo>
                  <a:lnTo>
                    <a:pt x="27" y="392"/>
                  </a:lnTo>
                  <a:lnTo>
                    <a:pt x="29" y="390"/>
                  </a:lnTo>
                  <a:lnTo>
                    <a:pt x="30" y="388"/>
                  </a:lnTo>
                  <a:lnTo>
                    <a:pt x="30" y="387"/>
                  </a:lnTo>
                  <a:lnTo>
                    <a:pt x="31" y="385"/>
                  </a:lnTo>
                  <a:lnTo>
                    <a:pt x="31" y="384"/>
                  </a:lnTo>
                  <a:lnTo>
                    <a:pt x="32" y="381"/>
                  </a:lnTo>
                  <a:lnTo>
                    <a:pt x="32" y="374"/>
                  </a:lnTo>
                  <a:lnTo>
                    <a:pt x="33" y="370"/>
                  </a:lnTo>
                  <a:lnTo>
                    <a:pt x="33" y="366"/>
                  </a:lnTo>
                  <a:lnTo>
                    <a:pt x="34" y="364"/>
                  </a:lnTo>
                  <a:lnTo>
                    <a:pt x="34" y="362"/>
                  </a:lnTo>
                  <a:lnTo>
                    <a:pt x="35" y="360"/>
                  </a:lnTo>
                  <a:lnTo>
                    <a:pt x="35" y="359"/>
                  </a:lnTo>
                  <a:lnTo>
                    <a:pt x="36" y="357"/>
                  </a:lnTo>
                  <a:lnTo>
                    <a:pt x="37" y="356"/>
                  </a:lnTo>
                  <a:lnTo>
                    <a:pt x="37" y="354"/>
                  </a:lnTo>
                  <a:lnTo>
                    <a:pt x="38" y="354"/>
                  </a:lnTo>
                  <a:lnTo>
                    <a:pt x="39" y="353"/>
                  </a:lnTo>
                  <a:lnTo>
                    <a:pt x="39" y="352"/>
                  </a:lnTo>
                  <a:lnTo>
                    <a:pt x="40" y="351"/>
                  </a:lnTo>
                  <a:lnTo>
                    <a:pt x="41" y="351"/>
                  </a:lnTo>
                  <a:lnTo>
                    <a:pt x="42" y="351"/>
                  </a:lnTo>
                  <a:lnTo>
                    <a:pt x="43" y="351"/>
                  </a:lnTo>
                  <a:lnTo>
                    <a:pt x="44" y="351"/>
                  </a:lnTo>
                  <a:lnTo>
                    <a:pt x="45" y="351"/>
                  </a:lnTo>
                  <a:lnTo>
                    <a:pt x="50" y="352"/>
                  </a:lnTo>
                  <a:lnTo>
                    <a:pt x="51" y="352"/>
                  </a:lnTo>
                  <a:lnTo>
                    <a:pt x="53" y="352"/>
                  </a:lnTo>
                  <a:lnTo>
                    <a:pt x="55" y="352"/>
                  </a:lnTo>
                  <a:lnTo>
                    <a:pt x="56" y="353"/>
                  </a:lnTo>
                  <a:lnTo>
                    <a:pt x="58" y="352"/>
                  </a:lnTo>
                  <a:lnTo>
                    <a:pt x="60" y="352"/>
                  </a:lnTo>
                  <a:lnTo>
                    <a:pt x="63" y="352"/>
                  </a:lnTo>
                  <a:lnTo>
                    <a:pt x="65" y="351"/>
                  </a:lnTo>
                  <a:lnTo>
                    <a:pt x="68" y="351"/>
                  </a:lnTo>
                  <a:lnTo>
                    <a:pt x="73" y="349"/>
                  </a:lnTo>
                  <a:lnTo>
                    <a:pt x="74" y="348"/>
                  </a:lnTo>
                  <a:lnTo>
                    <a:pt x="76" y="348"/>
                  </a:lnTo>
                  <a:lnTo>
                    <a:pt x="77" y="348"/>
                  </a:lnTo>
                  <a:lnTo>
                    <a:pt x="78" y="348"/>
                  </a:lnTo>
                  <a:lnTo>
                    <a:pt x="79" y="348"/>
                  </a:lnTo>
                  <a:lnTo>
                    <a:pt x="80" y="348"/>
                  </a:lnTo>
                  <a:lnTo>
                    <a:pt x="81" y="348"/>
                  </a:lnTo>
                  <a:lnTo>
                    <a:pt x="84" y="350"/>
                  </a:lnTo>
                  <a:lnTo>
                    <a:pt x="85" y="350"/>
                  </a:lnTo>
                  <a:lnTo>
                    <a:pt x="86" y="350"/>
                  </a:lnTo>
                  <a:lnTo>
                    <a:pt x="91" y="351"/>
                  </a:lnTo>
                  <a:lnTo>
                    <a:pt x="95" y="352"/>
                  </a:lnTo>
                  <a:lnTo>
                    <a:pt x="97" y="352"/>
                  </a:lnTo>
                  <a:lnTo>
                    <a:pt x="98" y="352"/>
                  </a:lnTo>
                  <a:lnTo>
                    <a:pt x="99" y="352"/>
                  </a:lnTo>
                  <a:lnTo>
                    <a:pt x="100" y="352"/>
                  </a:lnTo>
                  <a:lnTo>
                    <a:pt x="101" y="352"/>
                  </a:lnTo>
                  <a:lnTo>
                    <a:pt x="102" y="351"/>
                  </a:lnTo>
                  <a:lnTo>
                    <a:pt x="103" y="351"/>
                  </a:lnTo>
                  <a:lnTo>
                    <a:pt x="104" y="351"/>
                  </a:lnTo>
                  <a:lnTo>
                    <a:pt x="104" y="350"/>
                  </a:lnTo>
                  <a:lnTo>
                    <a:pt x="105" y="350"/>
                  </a:lnTo>
                  <a:lnTo>
                    <a:pt x="106" y="349"/>
                  </a:lnTo>
                  <a:lnTo>
                    <a:pt x="107" y="348"/>
                  </a:lnTo>
                  <a:lnTo>
                    <a:pt x="110" y="343"/>
                  </a:lnTo>
                  <a:lnTo>
                    <a:pt x="111" y="341"/>
                  </a:lnTo>
                  <a:lnTo>
                    <a:pt x="111" y="340"/>
                  </a:lnTo>
                  <a:lnTo>
                    <a:pt x="115" y="333"/>
                  </a:lnTo>
                  <a:lnTo>
                    <a:pt x="116" y="331"/>
                  </a:lnTo>
                  <a:lnTo>
                    <a:pt x="117" y="329"/>
                  </a:lnTo>
                  <a:lnTo>
                    <a:pt x="118" y="325"/>
                  </a:lnTo>
                  <a:lnTo>
                    <a:pt x="119" y="324"/>
                  </a:lnTo>
                  <a:lnTo>
                    <a:pt x="119" y="321"/>
                  </a:lnTo>
                  <a:lnTo>
                    <a:pt x="120" y="318"/>
                  </a:lnTo>
                  <a:lnTo>
                    <a:pt x="120" y="316"/>
                  </a:lnTo>
                  <a:lnTo>
                    <a:pt x="120" y="315"/>
                  </a:lnTo>
                  <a:lnTo>
                    <a:pt x="121" y="313"/>
                  </a:lnTo>
                  <a:lnTo>
                    <a:pt x="123" y="307"/>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32" name="Freeform 238">
              <a:extLst>
                <a:ext uri="{FF2B5EF4-FFF2-40B4-BE49-F238E27FC236}">
                  <a16:creationId xmlns:a16="http://schemas.microsoft.com/office/drawing/2014/main" id="{83762E5D-BAE2-45E2-85B1-C268F8CBA1D8}"/>
                </a:ext>
              </a:extLst>
            </p:cNvPr>
            <p:cNvSpPr>
              <a:spLocks/>
            </p:cNvSpPr>
            <p:nvPr/>
          </p:nvSpPr>
          <p:spPr bwMode="auto">
            <a:xfrm>
              <a:off x="3218" y="1599"/>
              <a:ext cx="487" cy="307"/>
            </a:xfrm>
            <a:custGeom>
              <a:avLst/>
              <a:gdLst>
                <a:gd name="T0" fmla="*/ 5 w 487"/>
                <a:gd name="T1" fmla="*/ 300 h 307"/>
                <a:gd name="T2" fmla="*/ 12 w 487"/>
                <a:gd name="T3" fmla="*/ 297 h 307"/>
                <a:gd name="T4" fmla="*/ 22 w 487"/>
                <a:gd name="T5" fmla="*/ 302 h 307"/>
                <a:gd name="T6" fmla="*/ 30 w 487"/>
                <a:gd name="T7" fmla="*/ 304 h 307"/>
                <a:gd name="T8" fmla="*/ 35 w 487"/>
                <a:gd name="T9" fmla="*/ 301 h 307"/>
                <a:gd name="T10" fmla="*/ 41 w 487"/>
                <a:gd name="T11" fmla="*/ 289 h 307"/>
                <a:gd name="T12" fmla="*/ 55 w 487"/>
                <a:gd name="T13" fmla="*/ 278 h 307"/>
                <a:gd name="T14" fmla="*/ 60 w 487"/>
                <a:gd name="T15" fmla="*/ 265 h 307"/>
                <a:gd name="T16" fmla="*/ 63 w 487"/>
                <a:gd name="T17" fmla="*/ 263 h 307"/>
                <a:gd name="T18" fmla="*/ 71 w 487"/>
                <a:gd name="T19" fmla="*/ 269 h 307"/>
                <a:gd name="T20" fmla="*/ 82 w 487"/>
                <a:gd name="T21" fmla="*/ 283 h 307"/>
                <a:gd name="T22" fmla="*/ 93 w 487"/>
                <a:gd name="T23" fmla="*/ 288 h 307"/>
                <a:gd name="T24" fmla="*/ 99 w 487"/>
                <a:gd name="T25" fmla="*/ 286 h 307"/>
                <a:gd name="T26" fmla="*/ 118 w 487"/>
                <a:gd name="T27" fmla="*/ 268 h 307"/>
                <a:gd name="T28" fmla="*/ 121 w 487"/>
                <a:gd name="T29" fmla="*/ 259 h 307"/>
                <a:gd name="T30" fmla="*/ 127 w 487"/>
                <a:gd name="T31" fmla="*/ 247 h 307"/>
                <a:gd name="T32" fmla="*/ 128 w 487"/>
                <a:gd name="T33" fmla="*/ 238 h 307"/>
                <a:gd name="T34" fmla="*/ 128 w 487"/>
                <a:gd name="T35" fmla="*/ 226 h 307"/>
                <a:gd name="T36" fmla="*/ 134 w 487"/>
                <a:gd name="T37" fmla="*/ 221 h 307"/>
                <a:gd name="T38" fmla="*/ 153 w 487"/>
                <a:gd name="T39" fmla="*/ 220 h 307"/>
                <a:gd name="T40" fmla="*/ 166 w 487"/>
                <a:gd name="T41" fmla="*/ 215 h 307"/>
                <a:gd name="T42" fmla="*/ 178 w 487"/>
                <a:gd name="T43" fmla="*/ 210 h 307"/>
                <a:gd name="T44" fmla="*/ 190 w 487"/>
                <a:gd name="T45" fmla="*/ 214 h 307"/>
                <a:gd name="T46" fmla="*/ 198 w 487"/>
                <a:gd name="T47" fmla="*/ 215 h 307"/>
                <a:gd name="T48" fmla="*/ 208 w 487"/>
                <a:gd name="T49" fmla="*/ 210 h 307"/>
                <a:gd name="T50" fmla="*/ 229 w 487"/>
                <a:gd name="T51" fmla="*/ 208 h 307"/>
                <a:gd name="T52" fmla="*/ 246 w 487"/>
                <a:gd name="T53" fmla="*/ 212 h 307"/>
                <a:gd name="T54" fmla="*/ 260 w 487"/>
                <a:gd name="T55" fmla="*/ 211 h 307"/>
                <a:gd name="T56" fmla="*/ 272 w 487"/>
                <a:gd name="T57" fmla="*/ 204 h 307"/>
                <a:gd name="T58" fmla="*/ 277 w 487"/>
                <a:gd name="T59" fmla="*/ 198 h 307"/>
                <a:gd name="T60" fmla="*/ 278 w 487"/>
                <a:gd name="T61" fmla="*/ 183 h 307"/>
                <a:gd name="T62" fmla="*/ 281 w 487"/>
                <a:gd name="T63" fmla="*/ 175 h 307"/>
                <a:gd name="T64" fmla="*/ 290 w 487"/>
                <a:gd name="T65" fmla="*/ 171 h 307"/>
                <a:gd name="T66" fmla="*/ 304 w 487"/>
                <a:gd name="T67" fmla="*/ 162 h 307"/>
                <a:gd name="T68" fmla="*/ 317 w 487"/>
                <a:gd name="T69" fmla="*/ 156 h 307"/>
                <a:gd name="T70" fmla="*/ 333 w 487"/>
                <a:gd name="T71" fmla="*/ 160 h 307"/>
                <a:gd name="T72" fmla="*/ 349 w 487"/>
                <a:gd name="T73" fmla="*/ 158 h 307"/>
                <a:gd name="T74" fmla="*/ 366 w 487"/>
                <a:gd name="T75" fmla="*/ 148 h 307"/>
                <a:gd name="T76" fmla="*/ 405 w 487"/>
                <a:gd name="T77" fmla="*/ 132 h 307"/>
                <a:gd name="T78" fmla="*/ 416 w 487"/>
                <a:gd name="T79" fmla="*/ 123 h 307"/>
                <a:gd name="T80" fmla="*/ 425 w 487"/>
                <a:gd name="T81" fmla="*/ 111 h 307"/>
                <a:gd name="T82" fmla="*/ 436 w 487"/>
                <a:gd name="T83" fmla="*/ 108 h 307"/>
                <a:gd name="T84" fmla="*/ 450 w 487"/>
                <a:gd name="T85" fmla="*/ 109 h 307"/>
                <a:gd name="T86" fmla="*/ 468 w 487"/>
                <a:gd name="T87" fmla="*/ 105 h 307"/>
                <a:gd name="T88" fmla="*/ 480 w 487"/>
                <a:gd name="T89" fmla="*/ 101 h 307"/>
                <a:gd name="T90" fmla="*/ 486 w 487"/>
                <a:gd name="T91" fmla="*/ 89 h 307"/>
                <a:gd name="T92" fmla="*/ 487 w 487"/>
                <a:gd name="T93" fmla="*/ 81 h 307"/>
                <a:gd name="T94" fmla="*/ 481 w 487"/>
                <a:gd name="T95" fmla="*/ 77 h 307"/>
                <a:gd name="T96" fmla="*/ 458 w 487"/>
                <a:gd name="T97" fmla="*/ 67 h 307"/>
                <a:gd name="T98" fmla="*/ 454 w 487"/>
                <a:gd name="T99" fmla="*/ 61 h 307"/>
                <a:gd name="T100" fmla="*/ 454 w 487"/>
                <a:gd name="T101" fmla="*/ 56 h 307"/>
                <a:gd name="T102" fmla="*/ 455 w 487"/>
                <a:gd name="T103" fmla="*/ 50 h 307"/>
                <a:gd name="T104" fmla="*/ 445 w 487"/>
                <a:gd name="T105" fmla="*/ 48 h 307"/>
                <a:gd name="T106" fmla="*/ 436 w 487"/>
                <a:gd name="T107" fmla="*/ 45 h 307"/>
                <a:gd name="T108" fmla="*/ 433 w 487"/>
                <a:gd name="T109" fmla="*/ 38 h 307"/>
                <a:gd name="T110" fmla="*/ 437 w 487"/>
                <a:gd name="T111" fmla="*/ 26 h 307"/>
                <a:gd name="T112" fmla="*/ 441 w 487"/>
                <a:gd name="T113" fmla="*/ 12 h 307"/>
                <a:gd name="T114" fmla="*/ 450 w 487"/>
                <a:gd name="T115"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7" h="307">
                  <a:moveTo>
                    <a:pt x="0" y="307"/>
                  </a:moveTo>
                  <a:lnTo>
                    <a:pt x="1" y="305"/>
                  </a:lnTo>
                  <a:lnTo>
                    <a:pt x="2" y="304"/>
                  </a:lnTo>
                  <a:lnTo>
                    <a:pt x="2" y="303"/>
                  </a:lnTo>
                  <a:lnTo>
                    <a:pt x="3" y="302"/>
                  </a:lnTo>
                  <a:lnTo>
                    <a:pt x="4" y="301"/>
                  </a:lnTo>
                  <a:lnTo>
                    <a:pt x="5" y="300"/>
                  </a:lnTo>
                  <a:lnTo>
                    <a:pt x="6" y="299"/>
                  </a:lnTo>
                  <a:lnTo>
                    <a:pt x="7" y="299"/>
                  </a:lnTo>
                  <a:lnTo>
                    <a:pt x="8" y="298"/>
                  </a:lnTo>
                  <a:lnTo>
                    <a:pt x="9" y="298"/>
                  </a:lnTo>
                  <a:lnTo>
                    <a:pt x="10" y="297"/>
                  </a:lnTo>
                  <a:lnTo>
                    <a:pt x="11" y="297"/>
                  </a:lnTo>
                  <a:lnTo>
                    <a:pt x="12" y="297"/>
                  </a:lnTo>
                  <a:lnTo>
                    <a:pt x="13" y="297"/>
                  </a:lnTo>
                  <a:lnTo>
                    <a:pt x="14" y="298"/>
                  </a:lnTo>
                  <a:lnTo>
                    <a:pt x="16" y="298"/>
                  </a:lnTo>
                  <a:lnTo>
                    <a:pt x="17" y="299"/>
                  </a:lnTo>
                  <a:lnTo>
                    <a:pt x="18" y="299"/>
                  </a:lnTo>
                  <a:lnTo>
                    <a:pt x="19" y="300"/>
                  </a:lnTo>
                  <a:lnTo>
                    <a:pt x="22" y="302"/>
                  </a:lnTo>
                  <a:lnTo>
                    <a:pt x="23" y="303"/>
                  </a:lnTo>
                  <a:lnTo>
                    <a:pt x="25" y="303"/>
                  </a:lnTo>
                  <a:lnTo>
                    <a:pt x="26" y="304"/>
                  </a:lnTo>
                  <a:lnTo>
                    <a:pt x="27" y="304"/>
                  </a:lnTo>
                  <a:lnTo>
                    <a:pt x="28" y="304"/>
                  </a:lnTo>
                  <a:lnTo>
                    <a:pt x="29" y="304"/>
                  </a:lnTo>
                  <a:lnTo>
                    <a:pt x="30" y="304"/>
                  </a:lnTo>
                  <a:lnTo>
                    <a:pt x="31" y="303"/>
                  </a:lnTo>
                  <a:lnTo>
                    <a:pt x="32" y="303"/>
                  </a:lnTo>
                  <a:lnTo>
                    <a:pt x="33" y="303"/>
                  </a:lnTo>
                  <a:lnTo>
                    <a:pt x="33" y="302"/>
                  </a:lnTo>
                  <a:lnTo>
                    <a:pt x="34" y="302"/>
                  </a:lnTo>
                  <a:lnTo>
                    <a:pt x="35" y="301"/>
                  </a:lnTo>
                  <a:lnTo>
                    <a:pt x="35" y="301"/>
                  </a:lnTo>
                  <a:lnTo>
                    <a:pt x="36" y="300"/>
                  </a:lnTo>
                  <a:lnTo>
                    <a:pt x="36" y="298"/>
                  </a:lnTo>
                  <a:lnTo>
                    <a:pt x="38" y="294"/>
                  </a:lnTo>
                  <a:lnTo>
                    <a:pt x="39" y="292"/>
                  </a:lnTo>
                  <a:lnTo>
                    <a:pt x="40" y="290"/>
                  </a:lnTo>
                  <a:lnTo>
                    <a:pt x="40" y="289"/>
                  </a:lnTo>
                  <a:lnTo>
                    <a:pt x="41" y="289"/>
                  </a:lnTo>
                  <a:lnTo>
                    <a:pt x="42" y="287"/>
                  </a:lnTo>
                  <a:lnTo>
                    <a:pt x="45" y="285"/>
                  </a:lnTo>
                  <a:lnTo>
                    <a:pt x="47" y="284"/>
                  </a:lnTo>
                  <a:lnTo>
                    <a:pt x="50" y="281"/>
                  </a:lnTo>
                  <a:lnTo>
                    <a:pt x="53" y="279"/>
                  </a:lnTo>
                  <a:lnTo>
                    <a:pt x="54" y="278"/>
                  </a:lnTo>
                  <a:lnTo>
                    <a:pt x="55" y="278"/>
                  </a:lnTo>
                  <a:lnTo>
                    <a:pt x="55" y="277"/>
                  </a:lnTo>
                  <a:lnTo>
                    <a:pt x="56" y="276"/>
                  </a:lnTo>
                  <a:lnTo>
                    <a:pt x="57" y="274"/>
                  </a:lnTo>
                  <a:lnTo>
                    <a:pt x="58" y="272"/>
                  </a:lnTo>
                  <a:lnTo>
                    <a:pt x="59" y="270"/>
                  </a:lnTo>
                  <a:lnTo>
                    <a:pt x="60" y="266"/>
                  </a:lnTo>
                  <a:lnTo>
                    <a:pt x="60" y="265"/>
                  </a:lnTo>
                  <a:lnTo>
                    <a:pt x="61" y="264"/>
                  </a:lnTo>
                  <a:lnTo>
                    <a:pt x="61" y="264"/>
                  </a:lnTo>
                  <a:lnTo>
                    <a:pt x="61" y="263"/>
                  </a:lnTo>
                  <a:lnTo>
                    <a:pt x="61" y="263"/>
                  </a:lnTo>
                  <a:lnTo>
                    <a:pt x="62" y="263"/>
                  </a:lnTo>
                  <a:lnTo>
                    <a:pt x="63" y="263"/>
                  </a:lnTo>
                  <a:lnTo>
                    <a:pt x="63" y="263"/>
                  </a:lnTo>
                  <a:lnTo>
                    <a:pt x="64" y="263"/>
                  </a:lnTo>
                  <a:lnTo>
                    <a:pt x="65" y="264"/>
                  </a:lnTo>
                  <a:lnTo>
                    <a:pt x="66" y="264"/>
                  </a:lnTo>
                  <a:lnTo>
                    <a:pt x="66" y="265"/>
                  </a:lnTo>
                  <a:lnTo>
                    <a:pt x="67" y="265"/>
                  </a:lnTo>
                  <a:lnTo>
                    <a:pt x="69" y="267"/>
                  </a:lnTo>
                  <a:lnTo>
                    <a:pt x="71" y="269"/>
                  </a:lnTo>
                  <a:lnTo>
                    <a:pt x="72" y="271"/>
                  </a:lnTo>
                  <a:lnTo>
                    <a:pt x="75" y="276"/>
                  </a:lnTo>
                  <a:lnTo>
                    <a:pt x="76" y="278"/>
                  </a:lnTo>
                  <a:lnTo>
                    <a:pt x="77" y="279"/>
                  </a:lnTo>
                  <a:lnTo>
                    <a:pt x="78" y="281"/>
                  </a:lnTo>
                  <a:lnTo>
                    <a:pt x="80" y="282"/>
                  </a:lnTo>
                  <a:lnTo>
                    <a:pt x="82" y="283"/>
                  </a:lnTo>
                  <a:lnTo>
                    <a:pt x="84" y="285"/>
                  </a:lnTo>
                  <a:lnTo>
                    <a:pt x="85" y="285"/>
                  </a:lnTo>
                  <a:lnTo>
                    <a:pt x="86" y="286"/>
                  </a:lnTo>
                  <a:lnTo>
                    <a:pt x="89" y="287"/>
                  </a:lnTo>
                  <a:lnTo>
                    <a:pt x="91" y="288"/>
                  </a:lnTo>
                  <a:lnTo>
                    <a:pt x="92" y="288"/>
                  </a:lnTo>
                  <a:lnTo>
                    <a:pt x="93" y="288"/>
                  </a:lnTo>
                  <a:lnTo>
                    <a:pt x="94" y="288"/>
                  </a:lnTo>
                  <a:lnTo>
                    <a:pt x="95" y="288"/>
                  </a:lnTo>
                  <a:lnTo>
                    <a:pt x="96" y="288"/>
                  </a:lnTo>
                  <a:lnTo>
                    <a:pt x="96" y="288"/>
                  </a:lnTo>
                  <a:lnTo>
                    <a:pt x="97" y="287"/>
                  </a:lnTo>
                  <a:lnTo>
                    <a:pt x="98" y="287"/>
                  </a:lnTo>
                  <a:lnTo>
                    <a:pt x="99" y="286"/>
                  </a:lnTo>
                  <a:lnTo>
                    <a:pt x="100" y="286"/>
                  </a:lnTo>
                  <a:lnTo>
                    <a:pt x="102" y="285"/>
                  </a:lnTo>
                  <a:lnTo>
                    <a:pt x="104" y="283"/>
                  </a:lnTo>
                  <a:lnTo>
                    <a:pt x="108" y="278"/>
                  </a:lnTo>
                  <a:lnTo>
                    <a:pt x="112" y="274"/>
                  </a:lnTo>
                  <a:lnTo>
                    <a:pt x="117" y="269"/>
                  </a:lnTo>
                  <a:lnTo>
                    <a:pt x="118" y="268"/>
                  </a:lnTo>
                  <a:lnTo>
                    <a:pt x="119" y="267"/>
                  </a:lnTo>
                  <a:lnTo>
                    <a:pt x="119" y="266"/>
                  </a:lnTo>
                  <a:lnTo>
                    <a:pt x="120" y="265"/>
                  </a:lnTo>
                  <a:lnTo>
                    <a:pt x="120" y="263"/>
                  </a:lnTo>
                  <a:lnTo>
                    <a:pt x="121" y="262"/>
                  </a:lnTo>
                  <a:lnTo>
                    <a:pt x="121" y="260"/>
                  </a:lnTo>
                  <a:lnTo>
                    <a:pt x="121" y="259"/>
                  </a:lnTo>
                  <a:lnTo>
                    <a:pt x="121" y="258"/>
                  </a:lnTo>
                  <a:lnTo>
                    <a:pt x="121" y="257"/>
                  </a:lnTo>
                  <a:lnTo>
                    <a:pt x="122" y="255"/>
                  </a:lnTo>
                  <a:lnTo>
                    <a:pt x="123" y="253"/>
                  </a:lnTo>
                  <a:lnTo>
                    <a:pt x="124" y="251"/>
                  </a:lnTo>
                  <a:lnTo>
                    <a:pt x="126" y="248"/>
                  </a:lnTo>
                  <a:lnTo>
                    <a:pt x="127" y="247"/>
                  </a:lnTo>
                  <a:lnTo>
                    <a:pt x="127" y="246"/>
                  </a:lnTo>
                  <a:lnTo>
                    <a:pt x="127" y="245"/>
                  </a:lnTo>
                  <a:lnTo>
                    <a:pt x="128" y="244"/>
                  </a:lnTo>
                  <a:lnTo>
                    <a:pt x="128" y="243"/>
                  </a:lnTo>
                  <a:lnTo>
                    <a:pt x="128" y="242"/>
                  </a:lnTo>
                  <a:lnTo>
                    <a:pt x="128" y="241"/>
                  </a:lnTo>
                  <a:lnTo>
                    <a:pt x="128" y="238"/>
                  </a:lnTo>
                  <a:lnTo>
                    <a:pt x="128" y="236"/>
                  </a:lnTo>
                  <a:lnTo>
                    <a:pt x="127" y="232"/>
                  </a:lnTo>
                  <a:lnTo>
                    <a:pt x="127" y="230"/>
                  </a:lnTo>
                  <a:lnTo>
                    <a:pt x="127" y="229"/>
                  </a:lnTo>
                  <a:lnTo>
                    <a:pt x="127" y="227"/>
                  </a:lnTo>
                  <a:lnTo>
                    <a:pt x="128" y="227"/>
                  </a:lnTo>
                  <a:lnTo>
                    <a:pt x="128" y="226"/>
                  </a:lnTo>
                  <a:lnTo>
                    <a:pt x="129" y="225"/>
                  </a:lnTo>
                  <a:lnTo>
                    <a:pt x="129" y="224"/>
                  </a:lnTo>
                  <a:lnTo>
                    <a:pt x="130" y="224"/>
                  </a:lnTo>
                  <a:lnTo>
                    <a:pt x="131" y="223"/>
                  </a:lnTo>
                  <a:lnTo>
                    <a:pt x="132" y="222"/>
                  </a:lnTo>
                  <a:lnTo>
                    <a:pt x="133" y="222"/>
                  </a:lnTo>
                  <a:lnTo>
                    <a:pt x="134" y="221"/>
                  </a:lnTo>
                  <a:lnTo>
                    <a:pt x="136" y="221"/>
                  </a:lnTo>
                  <a:lnTo>
                    <a:pt x="137" y="220"/>
                  </a:lnTo>
                  <a:lnTo>
                    <a:pt x="139" y="220"/>
                  </a:lnTo>
                  <a:lnTo>
                    <a:pt x="140" y="220"/>
                  </a:lnTo>
                  <a:lnTo>
                    <a:pt x="143" y="220"/>
                  </a:lnTo>
                  <a:lnTo>
                    <a:pt x="150" y="220"/>
                  </a:lnTo>
                  <a:lnTo>
                    <a:pt x="153" y="220"/>
                  </a:lnTo>
                  <a:lnTo>
                    <a:pt x="155" y="219"/>
                  </a:lnTo>
                  <a:lnTo>
                    <a:pt x="158" y="219"/>
                  </a:lnTo>
                  <a:lnTo>
                    <a:pt x="160" y="218"/>
                  </a:lnTo>
                  <a:lnTo>
                    <a:pt x="161" y="218"/>
                  </a:lnTo>
                  <a:lnTo>
                    <a:pt x="162" y="217"/>
                  </a:lnTo>
                  <a:lnTo>
                    <a:pt x="164" y="216"/>
                  </a:lnTo>
                  <a:lnTo>
                    <a:pt x="166" y="215"/>
                  </a:lnTo>
                  <a:lnTo>
                    <a:pt x="168" y="214"/>
                  </a:lnTo>
                  <a:lnTo>
                    <a:pt x="170" y="212"/>
                  </a:lnTo>
                  <a:lnTo>
                    <a:pt x="172" y="212"/>
                  </a:lnTo>
                  <a:lnTo>
                    <a:pt x="173" y="211"/>
                  </a:lnTo>
                  <a:lnTo>
                    <a:pt x="175" y="211"/>
                  </a:lnTo>
                  <a:lnTo>
                    <a:pt x="176" y="210"/>
                  </a:lnTo>
                  <a:lnTo>
                    <a:pt x="178" y="210"/>
                  </a:lnTo>
                  <a:lnTo>
                    <a:pt x="179" y="210"/>
                  </a:lnTo>
                  <a:lnTo>
                    <a:pt x="180" y="210"/>
                  </a:lnTo>
                  <a:lnTo>
                    <a:pt x="182" y="210"/>
                  </a:lnTo>
                  <a:lnTo>
                    <a:pt x="183" y="211"/>
                  </a:lnTo>
                  <a:lnTo>
                    <a:pt x="184" y="211"/>
                  </a:lnTo>
                  <a:lnTo>
                    <a:pt x="185" y="211"/>
                  </a:lnTo>
                  <a:lnTo>
                    <a:pt x="190" y="214"/>
                  </a:lnTo>
                  <a:lnTo>
                    <a:pt x="192" y="214"/>
                  </a:lnTo>
                  <a:lnTo>
                    <a:pt x="193" y="215"/>
                  </a:lnTo>
                  <a:lnTo>
                    <a:pt x="194" y="215"/>
                  </a:lnTo>
                  <a:lnTo>
                    <a:pt x="195" y="215"/>
                  </a:lnTo>
                  <a:lnTo>
                    <a:pt x="196" y="215"/>
                  </a:lnTo>
                  <a:lnTo>
                    <a:pt x="197" y="215"/>
                  </a:lnTo>
                  <a:lnTo>
                    <a:pt x="198" y="215"/>
                  </a:lnTo>
                  <a:lnTo>
                    <a:pt x="198" y="215"/>
                  </a:lnTo>
                  <a:lnTo>
                    <a:pt x="199" y="215"/>
                  </a:lnTo>
                  <a:lnTo>
                    <a:pt x="200" y="214"/>
                  </a:lnTo>
                  <a:lnTo>
                    <a:pt x="202" y="213"/>
                  </a:lnTo>
                  <a:lnTo>
                    <a:pt x="205" y="212"/>
                  </a:lnTo>
                  <a:lnTo>
                    <a:pt x="207" y="211"/>
                  </a:lnTo>
                  <a:lnTo>
                    <a:pt x="208" y="210"/>
                  </a:lnTo>
                  <a:lnTo>
                    <a:pt x="210" y="210"/>
                  </a:lnTo>
                  <a:lnTo>
                    <a:pt x="215" y="210"/>
                  </a:lnTo>
                  <a:lnTo>
                    <a:pt x="221" y="208"/>
                  </a:lnTo>
                  <a:lnTo>
                    <a:pt x="222" y="208"/>
                  </a:lnTo>
                  <a:lnTo>
                    <a:pt x="224" y="208"/>
                  </a:lnTo>
                  <a:lnTo>
                    <a:pt x="227" y="208"/>
                  </a:lnTo>
                  <a:lnTo>
                    <a:pt x="229" y="208"/>
                  </a:lnTo>
                  <a:lnTo>
                    <a:pt x="232" y="208"/>
                  </a:lnTo>
                  <a:lnTo>
                    <a:pt x="234" y="208"/>
                  </a:lnTo>
                  <a:lnTo>
                    <a:pt x="237" y="209"/>
                  </a:lnTo>
                  <a:lnTo>
                    <a:pt x="239" y="209"/>
                  </a:lnTo>
                  <a:lnTo>
                    <a:pt x="241" y="210"/>
                  </a:lnTo>
                  <a:lnTo>
                    <a:pt x="245" y="211"/>
                  </a:lnTo>
                  <a:lnTo>
                    <a:pt x="246" y="212"/>
                  </a:lnTo>
                  <a:lnTo>
                    <a:pt x="248" y="212"/>
                  </a:lnTo>
                  <a:lnTo>
                    <a:pt x="250" y="212"/>
                  </a:lnTo>
                  <a:lnTo>
                    <a:pt x="252" y="212"/>
                  </a:lnTo>
                  <a:lnTo>
                    <a:pt x="254" y="212"/>
                  </a:lnTo>
                  <a:lnTo>
                    <a:pt x="256" y="212"/>
                  </a:lnTo>
                  <a:lnTo>
                    <a:pt x="258" y="212"/>
                  </a:lnTo>
                  <a:lnTo>
                    <a:pt x="260" y="211"/>
                  </a:lnTo>
                  <a:lnTo>
                    <a:pt x="261" y="210"/>
                  </a:lnTo>
                  <a:lnTo>
                    <a:pt x="262" y="209"/>
                  </a:lnTo>
                  <a:lnTo>
                    <a:pt x="265" y="207"/>
                  </a:lnTo>
                  <a:lnTo>
                    <a:pt x="266" y="206"/>
                  </a:lnTo>
                  <a:lnTo>
                    <a:pt x="268" y="205"/>
                  </a:lnTo>
                  <a:lnTo>
                    <a:pt x="271" y="204"/>
                  </a:lnTo>
                  <a:lnTo>
                    <a:pt x="272" y="204"/>
                  </a:lnTo>
                  <a:lnTo>
                    <a:pt x="273" y="203"/>
                  </a:lnTo>
                  <a:lnTo>
                    <a:pt x="274" y="202"/>
                  </a:lnTo>
                  <a:lnTo>
                    <a:pt x="275" y="202"/>
                  </a:lnTo>
                  <a:lnTo>
                    <a:pt x="276" y="201"/>
                  </a:lnTo>
                  <a:lnTo>
                    <a:pt x="276" y="200"/>
                  </a:lnTo>
                  <a:lnTo>
                    <a:pt x="277" y="199"/>
                  </a:lnTo>
                  <a:lnTo>
                    <a:pt x="277" y="198"/>
                  </a:lnTo>
                  <a:lnTo>
                    <a:pt x="277" y="197"/>
                  </a:lnTo>
                  <a:lnTo>
                    <a:pt x="278" y="195"/>
                  </a:lnTo>
                  <a:lnTo>
                    <a:pt x="278" y="193"/>
                  </a:lnTo>
                  <a:lnTo>
                    <a:pt x="277" y="189"/>
                  </a:lnTo>
                  <a:lnTo>
                    <a:pt x="277" y="187"/>
                  </a:lnTo>
                  <a:lnTo>
                    <a:pt x="277" y="185"/>
                  </a:lnTo>
                  <a:lnTo>
                    <a:pt x="278" y="183"/>
                  </a:lnTo>
                  <a:lnTo>
                    <a:pt x="278" y="182"/>
                  </a:lnTo>
                  <a:lnTo>
                    <a:pt x="278" y="180"/>
                  </a:lnTo>
                  <a:lnTo>
                    <a:pt x="279" y="179"/>
                  </a:lnTo>
                  <a:lnTo>
                    <a:pt x="279" y="178"/>
                  </a:lnTo>
                  <a:lnTo>
                    <a:pt x="280" y="176"/>
                  </a:lnTo>
                  <a:lnTo>
                    <a:pt x="280" y="175"/>
                  </a:lnTo>
                  <a:lnTo>
                    <a:pt x="281" y="175"/>
                  </a:lnTo>
                  <a:lnTo>
                    <a:pt x="282" y="174"/>
                  </a:lnTo>
                  <a:lnTo>
                    <a:pt x="282" y="173"/>
                  </a:lnTo>
                  <a:lnTo>
                    <a:pt x="283" y="173"/>
                  </a:lnTo>
                  <a:lnTo>
                    <a:pt x="284" y="173"/>
                  </a:lnTo>
                  <a:lnTo>
                    <a:pt x="284" y="172"/>
                  </a:lnTo>
                  <a:lnTo>
                    <a:pt x="286" y="172"/>
                  </a:lnTo>
                  <a:lnTo>
                    <a:pt x="290" y="171"/>
                  </a:lnTo>
                  <a:lnTo>
                    <a:pt x="292" y="171"/>
                  </a:lnTo>
                  <a:lnTo>
                    <a:pt x="294" y="170"/>
                  </a:lnTo>
                  <a:lnTo>
                    <a:pt x="296" y="169"/>
                  </a:lnTo>
                  <a:lnTo>
                    <a:pt x="298" y="168"/>
                  </a:lnTo>
                  <a:lnTo>
                    <a:pt x="300" y="166"/>
                  </a:lnTo>
                  <a:lnTo>
                    <a:pt x="302" y="165"/>
                  </a:lnTo>
                  <a:lnTo>
                    <a:pt x="304" y="162"/>
                  </a:lnTo>
                  <a:lnTo>
                    <a:pt x="306" y="161"/>
                  </a:lnTo>
                  <a:lnTo>
                    <a:pt x="307" y="160"/>
                  </a:lnTo>
                  <a:lnTo>
                    <a:pt x="309" y="159"/>
                  </a:lnTo>
                  <a:lnTo>
                    <a:pt x="312" y="158"/>
                  </a:lnTo>
                  <a:lnTo>
                    <a:pt x="314" y="157"/>
                  </a:lnTo>
                  <a:lnTo>
                    <a:pt x="316" y="156"/>
                  </a:lnTo>
                  <a:lnTo>
                    <a:pt x="317" y="156"/>
                  </a:lnTo>
                  <a:lnTo>
                    <a:pt x="318" y="156"/>
                  </a:lnTo>
                  <a:lnTo>
                    <a:pt x="319" y="156"/>
                  </a:lnTo>
                  <a:lnTo>
                    <a:pt x="321" y="157"/>
                  </a:lnTo>
                  <a:lnTo>
                    <a:pt x="322" y="157"/>
                  </a:lnTo>
                  <a:lnTo>
                    <a:pt x="326" y="158"/>
                  </a:lnTo>
                  <a:lnTo>
                    <a:pt x="330" y="159"/>
                  </a:lnTo>
                  <a:lnTo>
                    <a:pt x="333" y="160"/>
                  </a:lnTo>
                  <a:lnTo>
                    <a:pt x="335" y="160"/>
                  </a:lnTo>
                  <a:lnTo>
                    <a:pt x="336" y="160"/>
                  </a:lnTo>
                  <a:lnTo>
                    <a:pt x="337" y="160"/>
                  </a:lnTo>
                  <a:lnTo>
                    <a:pt x="342" y="159"/>
                  </a:lnTo>
                  <a:lnTo>
                    <a:pt x="346" y="159"/>
                  </a:lnTo>
                  <a:lnTo>
                    <a:pt x="347" y="158"/>
                  </a:lnTo>
                  <a:lnTo>
                    <a:pt x="349" y="158"/>
                  </a:lnTo>
                  <a:lnTo>
                    <a:pt x="351" y="157"/>
                  </a:lnTo>
                  <a:lnTo>
                    <a:pt x="352" y="156"/>
                  </a:lnTo>
                  <a:lnTo>
                    <a:pt x="354" y="155"/>
                  </a:lnTo>
                  <a:lnTo>
                    <a:pt x="358" y="152"/>
                  </a:lnTo>
                  <a:lnTo>
                    <a:pt x="360" y="151"/>
                  </a:lnTo>
                  <a:lnTo>
                    <a:pt x="362" y="150"/>
                  </a:lnTo>
                  <a:lnTo>
                    <a:pt x="366" y="148"/>
                  </a:lnTo>
                  <a:lnTo>
                    <a:pt x="377" y="143"/>
                  </a:lnTo>
                  <a:lnTo>
                    <a:pt x="384" y="140"/>
                  </a:lnTo>
                  <a:lnTo>
                    <a:pt x="388" y="138"/>
                  </a:lnTo>
                  <a:lnTo>
                    <a:pt x="391" y="137"/>
                  </a:lnTo>
                  <a:lnTo>
                    <a:pt x="398" y="134"/>
                  </a:lnTo>
                  <a:lnTo>
                    <a:pt x="401" y="133"/>
                  </a:lnTo>
                  <a:lnTo>
                    <a:pt x="405" y="132"/>
                  </a:lnTo>
                  <a:lnTo>
                    <a:pt x="406" y="131"/>
                  </a:lnTo>
                  <a:lnTo>
                    <a:pt x="407" y="130"/>
                  </a:lnTo>
                  <a:lnTo>
                    <a:pt x="410" y="129"/>
                  </a:lnTo>
                  <a:lnTo>
                    <a:pt x="412" y="127"/>
                  </a:lnTo>
                  <a:lnTo>
                    <a:pt x="414" y="126"/>
                  </a:lnTo>
                  <a:lnTo>
                    <a:pt x="415" y="124"/>
                  </a:lnTo>
                  <a:lnTo>
                    <a:pt x="416" y="123"/>
                  </a:lnTo>
                  <a:lnTo>
                    <a:pt x="417" y="121"/>
                  </a:lnTo>
                  <a:lnTo>
                    <a:pt x="418" y="119"/>
                  </a:lnTo>
                  <a:lnTo>
                    <a:pt x="421" y="115"/>
                  </a:lnTo>
                  <a:lnTo>
                    <a:pt x="422" y="114"/>
                  </a:lnTo>
                  <a:lnTo>
                    <a:pt x="423" y="112"/>
                  </a:lnTo>
                  <a:lnTo>
                    <a:pt x="423" y="112"/>
                  </a:lnTo>
                  <a:lnTo>
                    <a:pt x="425" y="111"/>
                  </a:lnTo>
                  <a:lnTo>
                    <a:pt x="426" y="110"/>
                  </a:lnTo>
                  <a:lnTo>
                    <a:pt x="427" y="109"/>
                  </a:lnTo>
                  <a:lnTo>
                    <a:pt x="430" y="109"/>
                  </a:lnTo>
                  <a:lnTo>
                    <a:pt x="432" y="108"/>
                  </a:lnTo>
                  <a:lnTo>
                    <a:pt x="433" y="108"/>
                  </a:lnTo>
                  <a:lnTo>
                    <a:pt x="435" y="108"/>
                  </a:lnTo>
                  <a:lnTo>
                    <a:pt x="436" y="108"/>
                  </a:lnTo>
                  <a:lnTo>
                    <a:pt x="438" y="108"/>
                  </a:lnTo>
                  <a:lnTo>
                    <a:pt x="440" y="108"/>
                  </a:lnTo>
                  <a:lnTo>
                    <a:pt x="444" y="109"/>
                  </a:lnTo>
                  <a:lnTo>
                    <a:pt x="445" y="109"/>
                  </a:lnTo>
                  <a:lnTo>
                    <a:pt x="447" y="109"/>
                  </a:lnTo>
                  <a:lnTo>
                    <a:pt x="449" y="109"/>
                  </a:lnTo>
                  <a:lnTo>
                    <a:pt x="450" y="109"/>
                  </a:lnTo>
                  <a:lnTo>
                    <a:pt x="452" y="109"/>
                  </a:lnTo>
                  <a:lnTo>
                    <a:pt x="454" y="109"/>
                  </a:lnTo>
                  <a:lnTo>
                    <a:pt x="458" y="108"/>
                  </a:lnTo>
                  <a:lnTo>
                    <a:pt x="460" y="108"/>
                  </a:lnTo>
                  <a:lnTo>
                    <a:pt x="462" y="107"/>
                  </a:lnTo>
                  <a:lnTo>
                    <a:pt x="465" y="106"/>
                  </a:lnTo>
                  <a:lnTo>
                    <a:pt x="468" y="105"/>
                  </a:lnTo>
                  <a:lnTo>
                    <a:pt x="469" y="104"/>
                  </a:lnTo>
                  <a:lnTo>
                    <a:pt x="471" y="104"/>
                  </a:lnTo>
                  <a:lnTo>
                    <a:pt x="476" y="103"/>
                  </a:lnTo>
                  <a:lnTo>
                    <a:pt x="477" y="102"/>
                  </a:lnTo>
                  <a:lnTo>
                    <a:pt x="479" y="102"/>
                  </a:lnTo>
                  <a:lnTo>
                    <a:pt x="480" y="101"/>
                  </a:lnTo>
                  <a:lnTo>
                    <a:pt x="480" y="101"/>
                  </a:lnTo>
                  <a:lnTo>
                    <a:pt x="481" y="100"/>
                  </a:lnTo>
                  <a:lnTo>
                    <a:pt x="482" y="100"/>
                  </a:lnTo>
                  <a:lnTo>
                    <a:pt x="483" y="98"/>
                  </a:lnTo>
                  <a:lnTo>
                    <a:pt x="483" y="97"/>
                  </a:lnTo>
                  <a:lnTo>
                    <a:pt x="484" y="96"/>
                  </a:lnTo>
                  <a:lnTo>
                    <a:pt x="485" y="93"/>
                  </a:lnTo>
                  <a:lnTo>
                    <a:pt x="486" y="89"/>
                  </a:lnTo>
                  <a:lnTo>
                    <a:pt x="487" y="87"/>
                  </a:lnTo>
                  <a:lnTo>
                    <a:pt x="487" y="86"/>
                  </a:lnTo>
                  <a:lnTo>
                    <a:pt x="487" y="85"/>
                  </a:lnTo>
                  <a:lnTo>
                    <a:pt x="487" y="84"/>
                  </a:lnTo>
                  <a:lnTo>
                    <a:pt x="487" y="83"/>
                  </a:lnTo>
                  <a:lnTo>
                    <a:pt x="487" y="82"/>
                  </a:lnTo>
                  <a:lnTo>
                    <a:pt x="487" y="81"/>
                  </a:lnTo>
                  <a:lnTo>
                    <a:pt x="486" y="81"/>
                  </a:lnTo>
                  <a:lnTo>
                    <a:pt x="486" y="80"/>
                  </a:lnTo>
                  <a:lnTo>
                    <a:pt x="485" y="79"/>
                  </a:lnTo>
                  <a:lnTo>
                    <a:pt x="484" y="78"/>
                  </a:lnTo>
                  <a:lnTo>
                    <a:pt x="483" y="78"/>
                  </a:lnTo>
                  <a:lnTo>
                    <a:pt x="482" y="77"/>
                  </a:lnTo>
                  <a:lnTo>
                    <a:pt x="481" y="77"/>
                  </a:lnTo>
                  <a:lnTo>
                    <a:pt x="478" y="75"/>
                  </a:lnTo>
                  <a:lnTo>
                    <a:pt x="472" y="73"/>
                  </a:lnTo>
                  <a:lnTo>
                    <a:pt x="468" y="72"/>
                  </a:lnTo>
                  <a:lnTo>
                    <a:pt x="462" y="69"/>
                  </a:lnTo>
                  <a:lnTo>
                    <a:pt x="460" y="69"/>
                  </a:lnTo>
                  <a:lnTo>
                    <a:pt x="459" y="68"/>
                  </a:lnTo>
                  <a:lnTo>
                    <a:pt x="458" y="67"/>
                  </a:lnTo>
                  <a:lnTo>
                    <a:pt x="457" y="67"/>
                  </a:lnTo>
                  <a:lnTo>
                    <a:pt x="456" y="66"/>
                  </a:lnTo>
                  <a:lnTo>
                    <a:pt x="456" y="65"/>
                  </a:lnTo>
                  <a:lnTo>
                    <a:pt x="455" y="65"/>
                  </a:lnTo>
                  <a:lnTo>
                    <a:pt x="455" y="64"/>
                  </a:lnTo>
                  <a:lnTo>
                    <a:pt x="454" y="63"/>
                  </a:lnTo>
                  <a:lnTo>
                    <a:pt x="454" y="61"/>
                  </a:lnTo>
                  <a:lnTo>
                    <a:pt x="453" y="60"/>
                  </a:lnTo>
                  <a:lnTo>
                    <a:pt x="453" y="60"/>
                  </a:lnTo>
                  <a:lnTo>
                    <a:pt x="453" y="59"/>
                  </a:lnTo>
                  <a:lnTo>
                    <a:pt x="453" y="58"/>
                  </a:lnTo>
                  <a:lnTo>
                    <a:pt x="453" y="58"/>
                  </a:lnTo>
                  <a:lnTo>
                    <a:pt x="453" y="57"/>
                  </a:lnTo>
                  <a:lnTo>
                    <a:pt x="454" y="56"/>
                  </a:lnTo>
                  <a:lnTo>
                    <a:pt x="455" y="54"/>
                  </a:lnTo>
                  <a:lnTo>
                    <a:pt x="455" y="53"/>
                  </a:lnTo>
                  <a:lnTo>
                    <a:pt x="456" y="52"/>
                  </a:lnTo>
                  <a:lnTo>
                    <a:pt x="456" y="52"/>
                  </a:lnTo>
                  <a:lnTo>
                    <a:pt x="456" y="51"/>
                  </a:lnTo>
                  <a:lnTo>
                    <a:pt x="455" y="50"/>
                  </a:lnTo>
                  <a:lnTo>
                    <a:pt x="455" y="50"/>
                  </a:lnTo>
                  <a:lnTo>
                    <a:pt x="454" y="49"/>
                  </a:lnTo>
                  <a:lnTo>
                    <a:pt x="454" y="49"/>
                  </a:lnTo>
                  <a:lnTo>
                    <a:pt x="453" y="49"/>
                  </a:lnTo>
                  <a:lnTo>
                    <a:pt x="452" y="49"/>
                  </a:lnTo>
                  <a:lnTo>
                    <a:pt x="451" y="48"/>
                  </a:lnTo>
                  <a:lnTo>
                    <a:pt x="447" y="49"/>
                  </a:lnTo>
                  <a:lnTo>
                    <a:pt x="445" y="48"/>
                  </a:lnTo>
                  <a:lnTo>
                    <a:pt x="442" y="48"/>
                  </a:lnTo>
                  <a:lnTo>
                    <a:pt x="441" y="48"/>
                  </a:lnTo>
                  <a:lnTo>
                    <a:pt x="441" y="48"/>
                  </a:lnTo>
                  <a:lnTo>
                    <a:pt x="439" y="47"/>
                  </a:lnTo>
                  <a:lnTo>
                    <a:pt x="438" y="46"/>
                  </a:lnTo>
                  <a:lnTo>
                    <a:pt x="437" y="46"/>
                  </a:lnTo>
                  <a:lnTo>
                    <a:pt x="436" y="45"/>
                  </a:lnTo>
                  <a:lnTo>
                    <a:pt x="435" y="44"/>
                  </a:lnTo>
                  <a:lnTo>
                    <a:pt x="434" y="43"/>
                  </a:lnTo>
                  <a:lnTo>
                    <a:pt x="434" y="42"/>
                  </a:lnTo>
                  <a:lnTo>
                    <a:pt x="433" y="41"/>
                  </a:lnTo>
                  <a:lnTo>
                    <a:pt x="433" y="41"/>
                  </a:lnTo>
                  <a:lnTo>
                    <a:pt x="433" y="40"/>
                  </a:lnTo>
                  <a:lnTo>
                    <a:pt x="433" y="38"/>
                  </a:lnTo>
                  <a:lnTo>
                    <a:pt x="433" y="35"/>
                  </a:lnTo>
                  <a:lnTo>
                    <a:pt x="433" y="34"/>
                  </a:lnTo>
                  <a:lnTo>
                    <a:pt x="434" y="33"/>
                  </a:lnTo>
                  <a:lnTo>
                    <a:pt x="434" y="32"/>
                  </a:lnTo>
                  <a:lnTo>
                    <a:pt x="434" y="31"/>
                  </a:lnTo>
                  <a:lnTo>
                    <a:pt x="436" y="27"/>
                  </a:lnTo>
                  <a:lnTo>
                    <a:pt x="437" y="26"/>
                  </a:lnTo>
                  <a:lnTo>
                    <a:pt x="438" y="24"/>
                  </a:lnTo>
                  <a:lnTo>
                    <a:pt x="438" y="22"/>
                  </a:lnTo>
                  <a:lnTo>
                    <a:pt x="439" y="21"/>
                  </a:lnTo>
                  <a:lnTo>
                    <a:pt x="439" y="19"/>
                  </a:lnTo>
                  <a:lnTo>
                    <a:pt x="440" y="18"/>
                  </a:lnTo>
                  <a:lnTo>
                    <a:pt x="441" y="13"/>
                  </a:lnTo>
                  <a:lnTo>
                    <a:pt x="441" y="12"/>
                  </a:lnTo>
                  <a:lnTo>
                    <a:pt x="441" y="11"/>
                  </a:lnTo>
                  <a:lnTo>
                    <a:pt x="442" y="10"/>
                  </a:lnTo>
                  <a:lnTo>
                    <a:pt x="442" y="10"/>
                  </a:lnTo>
                  <a:lnTo>
                    <a:pt x="443" y="8"/>
                  </a:lnTo>
                  <a:lnTo>
                    <a:pt x="448" y="2"/>
                  </a:lnTo>
                  <a:lnTo>
                    <a:pt x="449" y="1"/>
                  </a:lnTo>
                  <a:lnTo>
                    <a:pt x="450" y="0"/>
                  </a:lnTo>
                  <a:lnTo>
                    <a:pt x="450" y="0"/>
                  </a:lnTo>
                  <a:lnTo>
                    <a:pt x="450"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33" name="Freeform 239">
              <a:extLst>
                <a:ext uri="{FF2B5EF4-FFF2-40B4-BE49-F238E27FC236}">
                  <a16:creationId xmlns:a16="http://schemas.microsoft.com/office/drawing/2014/main" id="{06151E7D-FE24-402F-A240-AFE9BFD78C50}"/>
                </a:ext>
              </a:extLst>
            </p:cNvPr>
            <p:cNvSpPr>
              <a:spLocks/>
            </p:cNvSpPr>
            <p:nvPr/>
          </p:nvSpPr>
          <p:spPr bwMode="auto">
            <a:xfrm>
              <a:off x="3684" y="1621"/>
              <a:ext cx="532" cy="358"/>
            </a:xfrm>
            <a:custGeom>
              <a:avLst/>
              <a:gdLst>
                <a:gd name="T0" fmla="*/ 298 w 532"/>
                <a:gd name="T1" fmla="*/ 4 h 358"/>
                <a:gd name="T2" fmla="*/ 315 w 532"/>
                <a:gd name="T3" fmla="*/ 17 h 358"/>
                <a:gd name="T4" fmla="*/ 328 w 532"/>
                <a:gd name="T5" fmla="*/ 17 h 358"/>
                <a:gd name="T6" fmla="*/ 340 w 532"/>
                <a:gd name="T7" fmla="*/ 8 h 358"/>
                <a:gd name="T8" fmla="*/ 350 w 532"/>
                <a:gd name="T9" fmla="*/ 24 h 358"/>
                <a:gd name="T10" fmla="*/ 369 w 532"/>
                <a:gd name="T11" fmla="*/ 20 h 358"/>
                <a:gd name="T12" fmla="*/ 388 w 532"/>
                <a:gd name="T13" fmla="*/ 46 h 358"/>
                <a:gd name="T14" fmla="*/ 385 w 532"/>
                <a:gd name="T15" fmla="*/ 79 h 358"/>
                <a:gd name="T16" fmla="*/ 403 w 532"/>
                <a:gd name="T17" fmla="*/ 106 h 358"/>
                <a:gd name="T18" fmla="*/ 425 w 532"/>
                <a:gd name="T19" fmla="*/ 134 h 358"/>
                <a:gd name="T20" fmla="*/ 432 w 532"/>
                <a:gd name="T21" fmla="*/ 158 h 358"/>
                <a:gd name="T22" fmla="*/ 451 w 532"/>
                <a:gd name="T23" fmla="*/ 144 h 358"/>
                <a:gd name="T24" fmla="*/ 485 w 532"/>
                <a:gd name="T25" fmla="*/ 155 h 358"/>
                <a:gd name="T26" fmla="*/ 497 w 532"/>
                <a:gd name="T27" fmla="*/ 169 h 358"/>
                <a:gd name="T28" fmla="*/ 506 w 532"/>
                <a:gd name="T29" fmla="*/ 210 h 358"/>
                <a:gd name="T30" fmla="*/ 511 w 532"/>
                <a:gd name="T31" fmla="*/ 252 h 358"/>
                <a:gd name="T32" fmla="*/ 514 w 532"/>
                <a:gd name="T33" fmla="*/ 284 h 358"/>
                <a:gd name="T34" fmla="*/ 531 w 532"/>
                <a:gd name="T35" fmla="*/ 319 h 358"/>
                <a:gd name="T36" fmla="*/ 520 w 532"/>
                <a:gd name="T37" fmla="*/ 330 h 358"/>
                <a:gd name="T38" fmla="*/ 495 w 532"/>
                <a:gd name="T39" fmla="*/ 331 h 358"/>
                <a:gd name="T40" fmla="*/ 476 w 532"/>
                <a:gd name="T41" fmla="*/ 316 h 358"/>
                <a:gd name="T42" fmla="*/ 457 w 532"/>
                <a:gd name="T43" fmla="*/ 330 h 358"/>
                <a:gd name="T44" fmla="*/ 454 w 532"/>
                <a:gd name="T45" fmla="*/ 349 h 358"/>
                <a:gd name="T46" fmla="*/ 436 w 532"/>
                <a:gd name="T47" fmla="*/ 352 h 358"/>
                <a:gd name="T48" fmla="*/ 425 w 532"/>
                <a:gd name="T49" fmla="*/ 342 h 358"/>
                <a:gd name="T50" fmla="*/ 399 w 532"/>
                <a:gd name="T51" fmla="*/ 332 h 358"/>
                <a:gd name="T52" fmla="*/ 379 w 532"/>
                <a:gd name="T53" fmla="*/ 332 h 358"/>
                <a:gd name="T54" fmla="*/ 359 w 532"/>
                <a:gd name="T55" fmla="*/ 343 h 358"/>
                <a:gd name="T56" fmla="*/ 324 w 532"/>
                <a:gd name="T57" fmla="*/ 324 h 358"/>
                <a:gd name="T58" fmla="*/ 305 w 532"/>
                <a:gd name="T59" fmla="*/ 305 h 358"/>
                <a:gd name="T60" fmla="*/ 274 w 532"/>
                <a:gd name="T61" fmla="*/ 279 h 358"/>
                <a:gd name="T62" fmla="*/ 256 w 532"/>
                <a:gd name="T63" fmla="*/ 279 h 358"/>
                <a:gd name="T64" fmla="*/ 239 w 532"/>
                <a:gd name="T65" fmla="*/ 267 h 358"/>
                <a:gd name="T66" fmla="*/ 230 w 532"/>
                <a:gd name="T67" fmla="*/ 284 h 358"/>
                <a:gd name="T68" fmla="*/ 211 w 532"/>
                <a:gd name="T69" fmla="*/ 299 h 358"/>
                <a:gd name="T70" fmla="*/ 200 w 532"/>
                <a:gd name="T71" fmla="*/ 313 h 358"/>
                <a:gd name="T72" fmla="*/ 172 w 532"/>
                <a:gd name="T73" fmla="*/ 309 h 358"/>
                <a:gd name="T74" fmla="*/ 163 w 532"/>
                <a:gd name="T75" fmla="*/ 330 h 358"/>
                <a:gd name="T76" fmla="*/ 139 w 532"/>
                <a:gd name="T77" fmla="*/ 353 h 358"/>
                <a:gd name="T78" fmla="*/ 106 w 532"/>
                <a:gd name="T79" fmla="*/ 358 h 358"/>
                <a:gd name="T80" fmla="*/ 95 w 532"/>
                <a:gd name="T81" fmla="*/ 343 h 358"/>
                <a:gd name="T82" fmla="*/ 82 w 532"/>
                <a:gd name="T83" fmla="*/ 341 h 358"/>
                <a:gd name="T84" fmla="*/ 62 w 532"/>
                <a:gd name="T85" fmla="*/ 341 h 358"/>
                <a:gd name="T86" fmla="*/ 54 w 532"/>
                <a:gd name="T87" fmla="*/ 334 h 358"/>
                <a:gd name="T88" fmla="*/ 30 w 532"/>
                <a:gd name="T89" fmla="*/ 306 h 358"/>
                <a:gd name="T90" fmla="*/ 9 w 532"/>
                <a:gd name="T91" fmla="*/ 263 h 358"/>
                <a:gd name="T92" fmla="*/ 0 w 532"/>
                <a:gd name="T93" fmla="*/ 234 h 358"/>
                <a:gd name="T94" fmla="*/ 10 w 532"/>
                <a:gd name="T95" fmla="*/ 207 h 358"/>
                <a:gd name="T96" fmla="*/ 29 w 532"/>
                <a:gd name="T97" fmla="*/ 187 h 358"/>
                <a:gd name="T98" fmla="*/ 36 w 532"/>
                <a:gd name="T99" fmla="*/ 167 h 358"/>
                <a:gd name="T100" fmla="*/ 43 w 532"/>
                <a:gd name="T101" fmla="*/ 141 h 358"/>
                <a:gd name="T102" fmla="*/ 61 w 532"/>
                <a:gd name="T103" fmla="*/ 140 h 358"/>
                <a:gd name="T104" fmla="*/ 84 w 532"/>
                <a:gd name="T105" fmla="*/ 146 h 358"/>
                <a:gd name="T106" fmla="*/ 96 w 532"/>
                <a:gd name="T107" fmla="*/ 123 h 358"/>
                <a:gd name="T108" fmla="*/ 128 w 532"/>
                <a:gd name="T109" fmla="*/ 114 h 358"/>
                <a:gd name="T110" fmla="*/ 164 w 532"/>
                <a:gd name="T111" fmla="*/ 130 h 358"/>
                <a:gd name="T112" fmla="*/ 189 w 532"/>
                <a:gd name="T113" fmla="*/ 125 h 358"/>
                <a:gd name="T114" fmla="*/ 211 w 532"/>
                <a:gd name="T115" fmla="*/ 100 h 358"/>
                <a:gd name="T116" fmla="*/ 252 w 532"/>
                <a:gd name="T117" fmla="*/ 103 h 358"/>
                <a:gd name="T118" fmla="*/ 269 w 532"/>
                <a:gd name="T119" fmla="*/ 97 h 358"/>
                <a:gd name="T120" fmla="*/ 275 w 532"/>
                <a:gd name="T121" fmla="*/ 56 h 358"/>
                <a:gd name="T122" fmla="*/ 274 w 532"/>
                <a:gd name="T123" fmla="*/ 29 h 358"/>
                <a:gd name="T124" fmla="*/ 262 w 532"/>
                <a:gd name="T125" fmla="*/ 19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2" h="358">
                  <a:moveTo>
                    <a:pt x="280" y="0"/>
                  </a:moveTo>
                  <a:lnTo>
                    <a:pt x="281" y="1"/>
                  </a:lnTo>
                  <a:lnTo>
                    <a:pt x="284" y="3"/>
                  </a:lnTo>
                  <a:lnTo>
                    <a:pt x="285" y="3"/>
                  </a:lnTo>
                  <a:lnTo>
                    <a:pt x="287" y="4"/>
                  </a:lnTo>
                  <a:lnTo>
                    <a:pt x="288" y="5"/>
                  </a:lnTo>
                  <a:lnTo>
                    <a:pt x="289" y="5"/>
                  </a:lnTo>
                  <a:lnTo>
                    <a:pt x="290" y="5"/>
                  </a:lnTo>
                  <a:lnTo>
                    <a:pt x="291" y="5"/>
                  </a:lnTo>
                  <a:lnTo>
                    <a:pt x="292" y="5"/>
                  </a:lnTo>
                  <a:lnTo>
                    <a:pt x="293" y="5"/>
                  </a:lnTo>
                  <a:lnTo>
                    <a:pt x="293" y="5"/>
                  </a:lnTo>
                  <a:lnTo>
                    <a:pt x="296" y="4"/>
                  </a:lnTo>
                  <a:lnTo>
                    <a:pt x="297" y="4"/>
                  </a:lnTo>
                  <a:lnTo>
                    <a:pt x="298" y="4"/>
                  </a:lnTo>
                  <a:lnTo>
                    <a:pt x="299" y="4"/>
                  </a:lnTo>
                  <a:lnTo>
                    <a:pt x="300" y="4"/>
                  </a:lnTo>
                  <a:lnTo>
                    <a:pt x="302" y="5"/>
                  </a:lnTo>
                  <a:lnTo>
                    <a:pt x="308" y="6"/>
                  </a:lnTo>
                  <a:lnTo>
                    <a:pt x="310" y="7"/>
                  </a:lnTo>
                  <a:lnTo>
                    <a:pt x="311" y="8"/>
                  </a:lnTo>
                  <a:lnTo>
                    <a:pt x="312" y="9"/>
                  </a:lnTo>
                  <a:lnTo>
                    <a:pt x="312" y="9"/>
                  </a:lnTo>
                  <a:lnTo>
                    <a:pt x="313" y="10"/>
                  </a:lnTo>
                  <a:lnTo>
                    <a:pt x="313" y="11"/>
                  </a:lnTo>
                  <a:lnTo>
                    <a:pt x="313" y="11"/>
                  </a:lnTo>
                  <a:lnTo>
                    <a:pt x="313" y="14"/>
                  </a:lnTo>
                  <a:lnTo>
                    <a:pt x="314" y="15"/>
                  </a:lnTo>
                  <a:lnTo>
                    <a:pt x="314" y="16"/>
                  </a:lnTo>
                  <a:lnTo>
                    <a:pt x="315" y="17"/>
                  </a:lnTo>
                  <a:lnTo>
                    <a:pt x="315" y="18"/>
                  </a:lnTo>
                  <a:lnTo>
                    <a:pt x="316" y="19"/>
                  </a:lnTo>
                  <a:lnTo>
                    <a:pt x="317" y="19"/>
                  </a:lnTo>
                  <a:lnTo>
                    <a:pt x="319" y="20"/>
                  </a:lnTo>
                  <a:lnTo>
                    <a:pt x="320" y="20"/>
                  </a:lnTo>
                  <a:lnTo>
                    <a:pt x="321" y="20"/>
                  </a:lnTo>
                  <a:lnTo>
                    <a:pt x="322" y="20"/>
                  </a:lnTo>
                  <a:lnTo>
                    <a:pt x="323" y="20"/>
                  </a:lnTo>
                  <a:lnTo>
                    <a:pt x="324" y="20"/>
                  </a:lnTo>
                  <a:lnTo>
                    <a:pt x="325" y="20"/>
                  </a:lnTo>
                  <a:lnTo>
                    <a:pt x="325" y="20"/>
                  </a:lnTo>
                  <a:lnTo>
                    <a:pt x="326" y="19"/>
                  </a:lnTo>
                  <a:lnTo>
                    <a:pt x="327" y="19"/>
                  </a:lnTo>
                  <a:lnTo>
                    <a:pt x="327" y="18"/>
                  </a:lnTo>
                  <a:lnTo>
                    <a:pt x="328" y="17"/>
                  </a:lnTo>
                  <a:lnTo>
                    <a:pt x="329" y="15"/>
                  </a:lnTo>
                  <a:lnTo>
                    <a:pt x="330" y="13"/>
                  </a:lnTo>
                  <a:lnTo>
                    <a:pt x="331" y="11"/>
                  </a:lnTo>
                  <a:lnTo>
                    <a:pt x="332" y="10"/>
                  </a:lnTo>
                  <a:lnTo>
                    <a:pt x="333" y="9"/>
                  </a:lnTo>
                  <a:lnTo>
                    <a:pt x="334" y="9"/>
                  </a:lnTo>
                  <a:lnTo>
                    <a:pt x="335" y="8"/>
                  </a:lnTo>
                  <a:lnTo>
                    <a:pt x="335" y="8"/>
                  </a:lnTo>
                  <a:lnTo>
                    <a:pt x="336" y="8"/>
                  </a:lnTo>
                  <a:lnTo>
                    <a:pt x="336" y="7"/>
                  </a:lnTo>
                  <a:lnTo>
                    <a:pt x="337" y="7"/>
                  </a:lnTo>
                  <a:lnTo>
                    <a:pt x="338" y="7"/>
                  </a:lnTo>
                  <a:lnTo>
                    <a:pt x="339" y="7"/>
                  </a:lnTo>
                  <a:lnTo>
                    <a:pt x="339" y="8"/>
                  </a:lnTo>
                  <a:lnTo>
                    <a:pt x="340" y="8"/>
                  </a:lnTo>
                  <a:lnTo>
                    <a:pt x="340" y="8"/>
                  </a:lnTo>
                  <a:lnTo>
                    <a:pt x="340" y="8"/>
                  </a:lnTo>
                  <a:lnTo>
                    <a:pt x="341" y="9"/>
                  </a:lnTo>
                  <a:lnTo>
                    <a:pt x="342" y="10"/>
                  </a:lnTo>
                  <a:lnTo>
                    <a:pt x="342" y="12"/>
                  </a:lnTo>
                  <a:lnTo>
                    <a:pt x="343" y="13"/>
                  </a:lnTo>
                  <a:lnTo>
                    <a:pt x="344" y="18"/>
                  </a:lnTo>
                  <a:lnTo>
                    <a:pt x="345" y="20"/>
                  </a:lnTo>
                  <a:lnTo>
                    <a:pt x="345" y="21"/>
                  </a:lnTo>
                  <a:lnTo>
                    <a:pt x="346" y="22"/>
                  </a:lnTo>
                  <a:lnTo>
                    <a:pt x="346" y="23"/>
                  </a:lnTo>
                  <a:lnTo>
                    <a:pt x="347" y="23"/>
                  </a:lnTo>
                  <a:lnTo>
                    <a:pt x="348" y="24"/>
                  </a:lnTo>
                  <a:lnTo>
                    <a:pt x="349" y="24"/>
                  </a:lnTo>
                  <a:lnTo>
                    <a:pt x="350" y="24"/>
                  </a:lnTo>
                  <a:lnTo>
                    <a:pt x="351" y="24"/>
                  </a:lnTo>
                  <a:lnTo>
                    <a:pt x="352" y="24"/>
                  </a:lnTo>
                  <a:lnTo>
                    <a:pt x="353" y="23"/>
                  </a:lnTo>
                  <a:lnTo>
                    <a:pt x="356" y="22"/>
                  </a:lnTo>
                  <a:lnTo>
                    <a:pt x="358" y="21"/>
                  </a:lnTo>
                  <a:lnTo>
                    <a:pt x="361" y="20"/>
                  </a:lnTo>
                  <a:lnTo>
                    <a:pt x="362" y="20"/>
                  </a:lnTo>
                  <a:lnTo>
                    <a:pt x="363" y="19"/>
                  </a:lnTo>
                  <a:lnTo>
                    <a:pt x="365" y="19"/>
                  </a:lnTo>
                  <a:lnTo>
                    <a:pt x="366" y="19"/>
                  </a:lnTo>
                  <a:lnTo>
                    <a:pt x="367" y="19"/>
                  </a:lnTo>
                  <a:lnTo>
                    <a:pt x="367" y="19"/>
                  </a:lnTo>
                  <a:lnTo>
                    <a:pt x="368" y="20"/>
                  </a:lnTo>
                  <a:lnTo>
                    <a:pt x="369" y="20"/>
                  </a:lnTo>
                  <a:lnTo>
                    <a:pt x="369" y="20"/>
                  </a:lnTo>
                  <a:lnTo>
                    <a:pt x="370" y="21"/>
                  </a:lnTo>
                  <a:lnTo>
                    <a:pt x="373" y="24"/>
                  </a:lnTo>
                  <a:lnTo>
                    <a:pt x="374" y="25"/>
                  </a:lnTo>
                  <a:lnTo>
                    <a:pt x="376" y="26"/>
                  </a:lnTo>
                  <a:lnTo>
                    <a:pt x="379" y="28"/>
                  </a:lnTo>
                  <a:lnTo>
                    <a:pt x="380" y="29"/>
                  </a:lnTo>
                  <a:lnTo>
                    <a:pt x="382" y="30"/>
                  </a:lnTo>
                  <a:lnTo>
                    <a:pt x="383" y="31"/>
                  </a:lnTo>
                  <a:lnTo>
                    <a:pt x="383" y="33"/>
                  </a:lnTo>
                  <a:lnTo>
                    <a:pt x="384" y="33"/>
                  </a:lnTo>
                  <a:lnTo>
                    <a:pt x="385" y="35"/>
                  </a:lnTo>
                  <a:lnTo>
                    <a:pt x="387" y="41"/>
                  </a:lnTo>
                  <a:lnTo>
                    <a:pt x="388" y="43"/>
                  </a:lnTo>
                  <a:lnTo>
                    <a:pt x="388" y="45"/>
                  </a:lnTo>
                  <a:lnTo>
                    <a:pt x="388" y="46"/>
                  </a:lnTo>
                  <a:lnTo>
                    <a:pt x="388" y="47"/>
                  </a:lnTo>
                  <a:lnTo>
                    <a:pt x="388" y="49"/>
                  </a:lnTo>
                  <a:lnTo>
                    <a:pt x="388" y="50"/>
                  </a:lnTo>
                  <a:lnTo>
                    <a:pt x="388" y="51"/>
                  </a:lnTo>
                  <a:lnTo>
                    <a:pt x="385" y="58"/>
                  </a:lnTo>
                  <a:lnTo>
                    <a:pt x="384" y="60"/>
                  </a:lnTo>
                  <a:lnTo>
                    <a:pt x="384" y="61"/>
                  </a:lnTo>
                  <a:lnTo>
                    <a:pt x="384" y="63"/>
                  </a:lnTo>
                  <a:lnTo>
                    <a:pt x="384" y="65"/>
                  </a:lnTo>
                  <a:lnTo>
                    <a:pt x="383" y="67"/>
                  </a:lnTo>
                  <a:lnTo>
                    <a:pt x="384" y="69"/>
                  </a:lnTo>
                  <a:lnTo>
                    <a:pt x="384" y="72"/>
                  </a:lnTo>
                  <a:lnTo>
                    <a:pt x="384" y="74"/>
                  </a:lnTo>
                  <a:lnTo>
                    <a:pt x="385" y="76"/>
                  </a:lnTo>
                  <a:lnTo>
                    <a:pt x="385" y="79"/>
                  </a:lnTo>
                  <a:lnTo>
                    <a:pt x="386" y="82"/>
                  </a:lnTo>
                  <a:lnTo>
                    <a:pt x="387" y="85"/>
                  </a:lnTo>
                  <a:lnTo>
                    <a:pt x="388" y="87"/>
                  </a:lnTo>
                  <a:lnTo>
                    <a:pt x="389" y="89"/>
                  </a:lnTo>
                  <a:lnTo>
                    <a:pt x="390" y="91"/>
                  </a:lnTo>
                  <a:lnTo>
                    <a:pt x="392" y="94"/>
                  </a:lnTo>
                  <a:lnTo>
                    <a:pt x="393" y="96"/>
                  </a:lnTo>
                  <a:lnTo>
                    <a:pt x="395" y="98"/>
                  </a:lnTo>
                  <a:lnTo>
                    <a:pt x="396" y="100"/>
                  </a:lnTo>
                  <a:lnTo>
                    <a:pt x="398" y="102"/>
                  </a:lnTo>
                  <a:lnTo>
                    <a:pt x="399" y="103"/>
                  </a:lnTo>
                  <a:lnTo>
                    <a:pt x="400" y="104"/>
                  </a:lnTo>
                  <a:lnTo>
                    <a:pt x="401" y="105"/>
                  </a:lnTo>
                  <a:lnTo>
                    <a:pt x="402" y="106"/>
                  </a:lnTo>
                  <a:lnTo>
                    <a:pt x="403" y="106"/>
                  </a:lnTo>
                  <a:lnTo>
                    <a:pt x="405" y="107"/>
                  </a:lnTo>
                  <a:lnTo>
                    <a:pt x="407" y="108"/>
                  </a:lnTo>
                  <a:lnTo>
                    <a:pt x="412" y="110"/>
                  </a:lnTo>
                  <a:lnTo>
                    <a:pt x="413" y="111"/>
                  </a:lnTo>
                  <a:lnTo>
                    <a:pt x="415" y="112"/>
                  </a:lnTo>
                  <a:lnTo>
                    <a:pt x="417" y="113"/>
                  </a:lnTo>
                  <a:lnTo>
                    <a:pt x="418" y="115"/>
                  </a:lnTo>
                  <a:lnTo>
                    <a:pt x="419" y="116"/>
                  </a:lnTo>
                  <a:lnTo>
                    <a:pt x="421" y="118"/>
                  </a:lnTo>
                  <a:lnTo>
                    <a:pt x="422" y="121"/>
                  </a:lnTo>
                  <a:lnTo>
                    <a:pt x="423" y="124"/>
                  </a:lnTo>
                  <a:lnTo>
                    <a:pt x="424" y="126"/>
                  </a:lnTo>
                  <a:lnTo>
                    <a:pt x="425" y="129"/>
                  </a:lnTo>
                  <a:lnTo>
                    <a:pt x="425" y="131"/>
                  </a:lnTo>
                  <a:lnTo>
                    <a:pt x="425" y="134"/>
                  </a:lnTo>
                  <a:lnTo>
                    <a:pt x="425" y="139"/>
                  </a:lnTo>
                  <a:lnTo>
                    <a:pt x="425" y="145"/>
                  </a:lnTo>
                  <a:lnTo>
                    <a:pt x="425" y="146"/>
                  </a:lnTo>
                  <a:lnTo>
                    <a:pt x="426" y="148"/>
                  </a:lnTo>
                  <a:lnTo>
                    <a:pt x="426" y="151"/>
                  </a:lnTo>
                  <a:lnTo>
                    <a:pt x="426" y="153"/>
                  </a:lnTo>
                  <a:lnTo>
                    <a:pt x="427" y="154"/>
                  </a:lnTo>
                  <a:lnTo>
                    <a:pt x="427" y="155"/>
                  </a:lnTo>
                  <a:lnTo>
                    <a:pt x="428" y="156"/>
                  </a:lnTo>
                  <a:lnTo>
                    <a:pt x="428" y="156"/>
                  </a:lnTo>
                  <a:lnTo>
                    <a:pt x="428" y="157"/>
                  </a:lnTo>
                  <a:lnTo>
                    <a:pt x="429" y="157"/>
                  </a:lnTo>
                  <a:lnTo>
                    <a:pt x="430" y="158"/>
                  </a:lnTo>
                  <a:lnTo>
                    <a:pt x="431" y="158"/>
                  </a:lnTo>
                  <a:lnTo>
                    <a:pt x="432" y="158"/>
                  </a:lnTo>
                  <a:lnTo>
                    <a:pt x="432" y="158"/>
                  </a:lnTo>
                  <a:lnTo>
                    <a:pt x="433" y="158"/>
                  </a:lnTo>
                  <a:lnTo>
                    <a:pt x="434" y="158"/>
                  </a:lnTo>
                  <a:lnTo>
                    <a:pt x="435" y="158"/>
                  </a:lnTo>
                  <a:lnTo>
                    <a:pt x="436" y="157"/>
                  </a:lnTo>
                  <a:lnTo>
                    <a:pt x="437" y="156"/>
                  </a:lnTo>
                  <a:lnTo>
                    <a:pt x="438" y="156"/>
                  </a:lnTo>
                  <a:lnTo>
                    <a:pt x="439" y="155"/>
                  </a:lnTo>
                  <a:lnTo>
                    <a:pt x="441" y="153"/>
                  </a:lnTo>
                  <a:lnTo>
                    <a:pt x="445" y="148"/>
                  </a:lnTo>
                  <a:lnTo>
                    <a:pt x="447" y="147"/>
                  </a:lnTo>
                  <a:lnTo>
                    <a:pt x="448" y="146"/>
                  </a:lnTo>
                  <a:lnTo>
                    <a:pt x="449" y="145"/>
                  </a:lnTo>
                  <a:lnTo>
                    <a:pt x="450" y="145"/>
                  </a:lnTo>
                  <a:lnTo>
                    <a:pt x="451" y="144"/>
                  </a:lnTo>
                  <a:lnTo>
                    <a:pt x="452" y="144"/>
                  </a:lnTo>
                  <a:lnTo>
                    <a:pt x="453" y="144"/>
                  </a:lnTo>
                  <a:lnTo>
                    <a:pt x="453" y="144"/>
                  </a:lnTo>
                  <a:lnTo>
                    <a:pt x="454" y="144"/>
                  </a:lnTo>
                  <a:lnTo>
                    <a:pt x="455" y="144"/>
                  </a:lnTo>
                  <a:lnTo>
                    <a:pt x="457" y="144"/>
                  </a:lnTo>
                  <a:lnTo>
                    <a:pt x="459" y="144"/>
                  </a:lnTo>
                  <a:lnTo>
                    <a:pt x="461" y="145"/>
                  </a:lnTo>
                  <a:lnTo>
                    <a:pt x="463" y="146"/>
                  </a:lnTo>
                  <a:lnTo>
                    <a:pt x="466" y="147"/>
                  </a:lnTo>
                  <a:lnTo>
                    <a:pt x="471" y="149"/>
                  </a:lnTo>
                  <a:lnTo>
                    <a:pt x="473" y="151"/>
                  </a:lnTo>
                  <a:lnTo>
                    <a:pt x="477" y="152"/>
                  </a:lnTo>
                  <a:lnTo>
                    <a:pt x="482" y="154"/>
                  </a:lnTo>
                  <a:lnTo>
                    <a:pt x="485" y="155"/>
                  </a:lnTo>
                  <a:lnTo>
                    <a:pt x="487" y="156"/>
                  </a:lnTo>
                  <a:lnTo>
                    <a:pt x="491" y="158"/>
                  </a:lnTo>
                  <a:lnTo>
                    <a:pt x="492" y="159"/>
                  </a:lnTo>
                  <a:lnTo>
                    <a:pt x="493" y="159"/>
                  </a:lnTo>
                  <a:lnTo>
                    <a:pt x="493" y="159"/>
                  </a:lnTo>
                  <a:lnTo>
                    <a:pt x="493" y="159"/>
                  </a:lnTo>
                  <a:lnTo>
                    <a:pt x="494" y="159"/>
                  </a:lnTo>
                  <a:lnTo>
                    <a:pt x="493" y="159"/>
                  </a:lnTo>
                  <a:lnTo>
                    <a:pt x="493" y="160"/>
                  </a:lnTo>
                  <a:lnTo>
                    <a:pt x="494" y="161"/>
                  </a:lnTo>
                  <a:lnTo>
                    <a:pt x="494" y="162"/>
                  </a:lnTo>
                  <a:lnTo>
                    <a:pt x="494" y="163"/>
                  </a:lnTo>
                  <a:lnTo>
                    <a:pt x="495" y="165"/>
                  </a:lnTo>
                  <a:lnTo>
                    <a:pt x="496" y="167"/>
                  </a:lnTo>
                  <a:lnTo>
                    <a:pt x="497" y="169"/>
                  </a:lnTo>
                  <a:lnTo>
                    <a:pt x="498" y="172"/>
                  </a:lnTo>
                  <a:lnTo>
                    <a:pt x="500" y="174"/>
                  </a:lnTo>
                  <a:lnTo>
                    <a:pt x="503" y="179"/>
                  </a:lnTo>
                  <a:lnTo>
                    <a:pt x="505" y="182"/>
                  </a:lnTo>
                  <a:lnTo>
                    <a:pt x="505" y="183"/>
                  </a:lnTo>
                  <a:lnTo>
                    <a:pt x="506" y="185"/>
                  </a:lnTo>
                  <a:lnTo>
                    <a:pt x="506" y="186"/>
                  </a:lnTo>
                  <a:lnTo>
                    <a:pt x="507" y="187"/>
                  </a:lnTo>
                  <a:lnTo>
                    <a:pt x="507" y="189"/>
                  </a:lnTo>
                  <a:lnTo>
                    <a:pt x="507" y="191"/>
                  </a:lnTo>
                  <a:lnTo>
                    <a:pt x="507" y="193"/>
                  </a:lnTo>
                  <a:lnTo>
                    <a:pt x="506" y="199"/>
                  </a:lnTo>
                  <a:lnTo>
                    <a:pt x="506" y="201"/>
                  </a:lnTo>
                  <a:lnTo>
                    <a:pt x="506" y="203"/>
                  </a:lnTo>
                  <a:lnTo>
                    <a:pt x="506" y="210"/>
                  </a:lnTo>
                  <a:lnTo>
                    <a:pt x="506" y="220"/>
                  </a:lnTo>
                  <a:lnTo>
                    <a:pt x="507" y="222"/>
                  </a:lnTo>
                  <a:lnTo>
                    <a:pt x="507" y="224"/>
                  </a:lnTo>
                  <a:lnTo>
                    <a:pt x="507" y="227"/>
                  </a:lnTo>
                  <a:lnTo>
                    <a:pt x="508" y="231"/>
                  </a:lnTo>
                  <a:lnTo>
                    <a:pt x="509" y="234"/>
                  </a:lnTo>
                  <a:lnTo>
                    <a:pt x="510" y="239"/>
                  </a:lnTo>
                  <a:lnTo>
                    <a:pt x="511" y="241"/>
                  </a:lnTo>
                  <a:lnTo>
                    <a:pt x="511" y="242"/>
                  </a:lnTo>
                  <a:lnTo>
                    <a:pt x="511" y="244"/>
                  </a:lnTo>
                  <a:lnTo>
                    <a:pt x="511" y="247"/>
                  </a:lnTo>
                  <a:lnTo>
                    <a:pt x="511" y="249"/>
                  </a:lnTo>
                  <a:lnTo>
                    <a:pt x="511" y="250"/>
                  </a:lnTo>
                  <a:lnTo>
                    <a:pt x="511" y="251"/>
                  </a:lnTo>
                  <a:lnTo>
                    <a:pt x="511" y="252"/>
                  </a:lnTo>
                  <a:lnTo>
                    <a:pt x="512" y="254"/>
                  </a:lnTo>
                  <a:lnTo>
                    <a:pt x="515" y="259"/>
                  </a:lnTo>
                  <a:lnTo>
                    <a:pt x="516" y="263"/>
                  </a:lnTo>
                  <a:lnTo>
                    <a:pt x="517" y="264"/>
                  </a:lnTo>
                  <a:lnTo>
                    <a:pt x="517" y="265"/>
                  </a:lnTo>
                  <a:lnTo>
                    <a:pt x="518" y="266"/>
                  </a:lnTo>
                  <a:lnTo>
                    <a:pt x="518" y="267"/>
                  </a:lnTo>
                  <a:lnTo>
                    <a:pt x="518" y="268"/>
                  </a:lnTo>
                  <a:lnTo>
                    <a:pt x="518" y="269"/>
                  </a:lnTo>
                  <a:lnTo>
                    <a:pt x="517" y="270"/>
                  </a:lnTo>
                  <a:lnTo>
                    <a:pt x="517" y="272"/>
                  </a:lnTo>
                  <a:lnTo>
                    <a:pt x="515" y="277"/>
                  </a:lnTo>
                  <a:lnTo>
                    <a:pt x="514" y="280"/>
                  </a:lnTo>
                  <a:lnTo>
                    <a:pt x="514" y="283"/>
                  </a:lnTo>
                  <a:lnTo>
                    <a:pt x="514" y="284"/>
                  </a:lnTo>
                  <a:lnTo>
                    <a:pt x="514" y="286"/>
                  </a:lnTo>
                  <a:lnTo>
                    <a:pt x="514" y="287"/>
                  </a:lnTo>
                  <a:lnTo>
                    <a:pt x="514" y="288"/>
                  </a:lnTo>
                  <a:lnTo>
                    <a:pt x="514" y="290"/>
                  </a:lnTo>
                  <a:lnTo>
                    <a:pt x="515" y="291"/>
                  </a:lnTo>
                  <a:lnTo>
                    <a:pt x="517" y="295"/>
                  </a:lnTo>
                  <a:lnTo>
                    <a:pt x="518" y="298"/>
                  </a:lnTo>
                  <a:lnTo>
                    <a:pt x="521" y="304"/>
                  </a:lnTo>
                  <a:lnTo>
                    <a:pt x="522" y="305"/>
                  </a:lnTo>
                  <a:lnTo>
                    <a:pt x="524" y="308"/>
                  </a:lnTo>
                  <a:lnTo>
                    <a:pt x="528" y="312"/>
                  </a:lnTo>
                  <a:lnTo>
                    <a:pt x="530" y="316"/>
                  </a:lnTo>
                  <a:lnTo>
                    <a:pt x="531" y="317"/>
                  </a:lnTo>
                  <a:lnTo>
                    <a:pt x="531" y="318"/>
                  </a:lnTo>
                  <a:lnTo>
                    <a:pt x="531" y="319"/>
                  </a:lnTo>
                  <a:lnTo>
                    <a:pt x="532" y="320"/>
                  </a:lnTo>
                  <a:lnTo>
                    <a:pt x="532" y="321"/>
                  </a:lnTo>
                  <a:lnTo>
                    <a:pt x="532" y="322"/>
                  </a:lnTo>
                  <a:lnTo>
                    <a:pt x="532" y="323"/>
                  </a:lnTo>
                  <a:lnTo>
                    <a:pt x="532" y="324"/>
                  </a:lnTo>
                  <a:lnTo>
                    <a:pt x="531" y="325"/>
                  </a:lnTo>
                  <a:lnTo>
                    <a:pt x="531" y="326"/>
                  </a:lnTo>
                  <a:lnTo>
                    <a:pt x="530" y="326"/>
                  </a:lnTo>
                  <a:lnTo>
                    <a:pt x="529" y="327"/>
                  </a:lnTo>
                  <a:lnTo>
                    <a:pt x="528" y="327"/>
                  </a:lnTo>
                  <a:lnTo>
                    <a:pt x="527" y="328"/>
                  </a:lnTo>
                  <a:lnTo>
                    <a:pt x="525" y="329"/>
                  </a:lnTo>
                  <a:lnTo>
                    <a:pt x="523" y="330"/>
                  </a:lnTo>
                  <a:lnTo>
                    <a:pt x="521" y="330"/>
                  </a:lnTo>
                  <a:lnTo>
                    <a:pt x="520" y="330"/>
                  </a:lnTo>
                  <a:lnTo>
                    <a:pt x="518" y="330"/>
                  </a:lnTo>
                  <a:lnTo>
                    <a:pt x="517" y="330"/>
                  </a:lnTo>
                  <a:lnTo>
                    <a:pt x="516" y="330"/>
                  </a:lnTo>
                  <a:lnTo>
                    <a:pt x="515" y="330"/>
                  </a:lnTo>
                  <a:lnTo>
                    <a:pt x="513" y="329"/>
                  </a:lnTo>
                  <a:lnTo>
                    <a:pt x="511" y="328"/>
                  </a:lnTo>
                  <a:lnTo>
                    <a:pt x="509" y="328"/>
                  </a:lnTo>
                  <a:lnTo>
                    <a:pt x="507" y="328"/>
                  </a:lnTo>
                  <a:lnTo>
                    <a:pt x="506" y="328"/>
                  </a:lnTo>
                  <a:lnTo>
                    <a:pt x="505" y="328"/>
                  </a:lnTo>
                  <a:lnTo>
                    <a:pt x="502" y="329"/>
                  </a:lnTo>
                  <a:lnTo>
                    <a:pt x="498" y="330"/>
                  </a:lnTo>
                  <a:lnTo>
                    <a:pt x="497" y="331"/>
                  </a:lnTo>
                  <a:lnTo>
                    <a:pt x="496" y="331"/>
                  </a:lnTo>
                  <a:lnTo>
                    <a:pt x="495" y="331"/>
                  </a:lnTo>
                  <a:lnTo>
                    <a:pt x="494" y="331"/>
                  </a:lnTo>
                  <a:lnTo>
                    <a:pt x="493" y="331"/>
                  </a:lnTo>
                  <a:lnTo>
                    <a:pt x="491" y="330"/>
                  </a:lnTo>
                  <a:lnTo>
                    <a:pt x="490" y="330"/>
                  </a:lnTo>
                  <a:lnTo>
                    <a:pt x="488" y="329"/>
                  </a:lnTo>
                  <a:lnTo>
                    <a:pt x="487" y="328"/>
                  </a:lnTo>
                  <a:lnTo>
                    <a:pt x="485" y="327"/>
                  </a:lnTo>
                  <a:lnTo>
                    <a:pt x="484" y="326"/>
                  </a:lnTo>
                  <a:lnTo>
                    <a:pt x="483" y="325"/>
                  </a:lnTo>
                  <a:lnTo>
                    <a:pt x="482" y="324"/>
                  </a:lnTo>
                  <a:lnTo>
                    <a:pt x="480" y="321"/>
                  </a:lnTo>
                  <a:lnTo>
                    <a:pt x="478" y="318"/>
                  </a:lnTo>
                  <a:lnTo>
                    <a:pt x="477" y="317"/>
                  </a:lnTo>
                  <a:lnTo>
                    <a:pt x="477" y="317"/>
                  </a:lnTo>
                  <a:lnTo>
                    <a:pt x="476" y="316"/>
                  </a:lnTo>
                  <a:lnTo>
                    <a:pt x="475" y="316"/>
                  </a:lnTo>
                  <a:lnTo>
                    <a:pt x="474" y="315"/>
                  </a:lnTo>
                  <a:lnTo>
                    <a:pt x="473" y="315"/>
                  </a:lnTo>
                  <a:lnTo>
                    <a:pt x="473" y="316"/>
                  </a:lnTo>
                  <a:lnTo>
                    <a:pt x="472" y="316"/>
                  </a:lnTo>
                  <a:lnTo>
                    <a:pt x="472" y="316"/>
                  </a:lnTo>
                  <a:lnTo>
                    <a:pt x="471" y="317"/>
                  </a:lnTo>
                  <a:lnTo>
                    <a:pt x="470" y="318"/>
                  </a:lnTo>
                  <a:lnTo>
                    <a:pt x="469" y="319"/>
                  </a:lnTo>
                  <a:lnTo>
                    <a:pt x="466" y="321"/>
                  </a:lnTo>
                  <a:lnTo>
                    <a:pt x="463" y="324"/>
                  </a:lnTo>
                  <a:lnTo>
                    <a:pt x="460" y="327"/>
                  </a:lnTo>
                  <a:lnTo>
                    <a:pt x="459" y="328"/>
                  </a:lnTo>
                  <a:lnTo>
                    <a:pt x="458" y="329"/>
                  </a:lnTo>
                  <a:lnTo>
                    <a:pt x="457" y="330"/>
                  </a:lnTo>
                  <a:lnTo>
                    <a:pt x="457" y="331"/>
                  </a:lnTo>
                  <a:lnTo>
                    <a:pt x="456" y="332"/>
                  </a:lnTo>
                  <a:lnTo>
                    <a:pt x="456" y="333"/>
                  </a:lnTo>
                  <a:lnTo>
                    <a:pt x="456" y="334"/>
                  </a:lnTo>
                  <a:lnTo>
                    <a:pt x="456" y="335"/>
                  </a:lnTo>
                  <a:lnTo>
                    <a:pt x="456" y="337"/>
                  </a:lnTo>
                  <a:lnTo>
                    <a:pt x="457" y="341"/>
                  </a:lnTo>
                  <a:lnTo>
                    <a:pt x="457" y="342"/>
                  </a:lnTo>
                  <a:lnTo>
                    <a:pt x="457" y="343"/>
                  </a:lnTo>
                  <a:lnTo>
                    <a:pt x="457" y="344"/>
                  </a:lnTo>
                  <a:lnTo>
                    <a:pt x="456" y="345"/>
                  </a:lnTo>
                  <a:lnTo>
                    <a:pt x="456" y="347"/>
                  </a:lnTo>
                  <a:lnTo>
                    <a:pt x="455" y="348"/>
                  </a:lnTo>
                  <a:lnTo>
                    <a:pt x="454" y="348"/>
                  </a:lnTo>
                  <a:lnTo>
                    <a:pt x="454" y="349"/>
                  </a:lnTo>
                  <a:lnTo>
                    <a:pt x="451" y="350"/>
                  </a:lnTo>
                  <a:lnTo>
                    <a:pt x="450" y="351"/>
                  </a:lnTo>
                  <a:lnTo>
                    <a:pt x="449" y="352"/>
                  </a:lnTo>
                  <a:lnTo>
                    <a:pt x="448" y="353"/>
                  </a:lnTo>
                  <a:lnTo>
                    <a:pt x="446" y="353"/>
                  </a:lnTo>
                  <a:lnTo>
                    <a:pt x="445" y="354"/>
                  </a:lnTo>
                  <a:lnTo>
                    <a:pt x="443" y="354"/>
                  </a:lnTo>
                  <a:lnTo>
                    <a:pt x="441" y="354"/>
                  </a:lnTo>
                  <a:lnTo>
                    <a:pt x="440" y="354"/>
                  </a:lnTo>
                  <a:lnTo>
                    <a:pt x="439" y="354"/>
                  </a:lnTo>
                  <a:lnTo>
                    <a:pt x="438" y="354"/>
                  </a:lnTo>
                  <a:lnTo>
                    <a:pt x="437" y="354"/>
                  </a:lnTo>
                  <a:lnTo>
                    <a:pt x="437" y="353"/>
                  </a:lnTo>
                  <a:lnTo>
                    <a:pt x="436" y="353"/>
                  </a:lnTo>
                  <a:lnTo>
                    <a:pt x="436" y="352"/>
                  </a:lnTo>
                  <a:lnTo>
                    <a:pt x="435" y="352"/>
                  </a:lnTo>
                  <a:lnTo>
                    <a:pt x="434" y="351"/>
                  </a:lnTo>
                  <a:lnTo>
                    <a:pt x="433" y="350"/>
                  </a:lnTo>
                  <a:lnTo>
                    <a:pt x="433" y="349"/>
                  </a:lnTo>
                  <a:lnTo>
                    <a:pt x="433" y="348"/>
                  </a:lnTo>
                  <a:lnTo>
                    <a:pt x="433" y="347"/>
                  </a:lnTo>
                  <a:lnTo>
                    <a:pt x="432" y="345"/>
                  </a:lnTo>
                  <a:lnTo>
                    <a:pt x="431" y="344"/>
                  </a:lnTo>
                  <a:lnTo>
                    <a:pt x="431" y="343"/>
                  </a:lnTo>
                  <a:lnTo>
                    <a:pt x="430" y="342"/>
                  </a:lnTo>
                  <a:lnTo>
                    <a:pt x="430" y="342"/>
                  </a:lnTo>
                  <a:lnTo>
                    <a:pt x="429" y="342"/>
                  </a:lnTo>
                  <a:lnTo>
                    <a:pt x="429" y="341"/>
                  </a:lnTo>
                  <a:lnTo>
                    <a:pt x="428" y="341"/>
                  </a:lnTo>
                  <a:lnTo>
                    <a:pt x="425" y="342"/>
                  </a:lnTo>
                  <a:lnTo>
                    <a:pt x="424" y="342"/>
                  </a:lnTo>
                  <a:lnTo>
                    <a:pt x="423" y="342"/>
                  </a:lnTo>
                  <a:lnTo>
                    <a:pt x="422" y="341"/>
                  </a:lnTo>
                  <a:lnTo>
                    <a:pt x="420" y="340"/>
                  </a:lnTo>
                  <a:lnTo>
                    <a:pt x="417" y="339"/>
                  </a:lnTo>
                  <a:lnTo>
                    <a:pt x="415" y="338"/>
                  </a:lnTo>
                  <a:lnTo>
                    <a:pt x="412" y="337"/>
                  </a:lnTo>
                  <a:lnTo>
                    <a:pt x="411" y="336"/>
                  </a:lnTo>
                  <a:lnTo>
                    <a:pt x="410" y="336"/>
                  </a:lnTo>
                  <a:lnTo>
                    <a:pt x="409" y="335"/>
                  </a:lnTo>
                  <a:lnTo>
                    <a:pt x="406" y="335"/>
                  </a:lnTo>
                  <a:lnTo>
                    <a:pt x="405" y="334"/>
                  </a:lnTo>
                  <a:lnTo>
                    <a:pt x="403" y="334"/>
                  </a:lnTo>
                  <a:lnTo>
                    <a:pt x="401" y="333"/>
                  </a:lnTo>
                  <a:lnTo>
                    <a:pt x="399" y="332"/>
                  </a:lnTo>
                  <a:lnTo>
                    <a:pt x="395" y="331"/>
                  </a:lnTo>
                  <a:lnTo>
                    <a:pt x="394" y="330"/>
                  </a:lnTo>
                  <a:lnTo>
                    <a:pt x="392" y="330"/>
                  </a:lnTo>
                  <a:lnTo>
                    <a:pt x="390" y="329"/>
                  </a:lnTo>
                  <a:lnTo>
                    <a:pt x="389" y="329"/>
                  </a:lnTo>
                  <a:lnTo>
                    <a:pt x="388" y="329"/>
                  </a:lnTo>
                  <a:lnTo>
                    <a:pt x="387" y="329"/>
                  </a:lnTo>
                  <a:lnTo>
                    <a:pt x="386" y="329"/>
                  </a:lnTo>
                  <a:lnTo>
                    <a:pt x="385" y="329"/>
                  </a:lnTo>
                  <a:lnTo>
                    <a:pt x="384" y="329"/>
                  </a:lnTo>
                  <a:lnTo>
                    <a:pt x="383" y="329"/>
                  </a:lnTo>
                  <a:lnTo>
                    <a:pt x="382" y="330"/>
                  </a:lnTo>
                  <a:lnTo>
                    <a:pt x="381" y="330"/>
                  </a:lnTo>
                  <a:lnTo>
                    <a:pt x="380" y="331"/>
                  </a:lnTo>
                  <a:lnTo>
                    <a:pt x="379" y="332"/>
                  </a:lnTo>
                  <a:lnTo>
                    <a:pt x="378" y="333"/>
                  </a:lnTo>
                  <a:lnTo>
                    <a:pt x="375" y="336"/>
                  </a:lnTo>
                  <a:lnTo>
                    <a:pt x="373" y="339"/>
                  </a:lnTo>
                  <a:lnTo>
                    <a:pt x="371" y="341"/>
                  </a:lnTo>
                  <a:lnTo>
                    <a:pt x="370" y="342"/>
                  </a:lnTo>
                  <a:lnTo>
                    <a:pt x="369" y="343"/>
                  </a:lnTo>
                  <a:lnTo>
                    <a:pt x="369" y="343"/>
                  </a:lnTo>
                  <a:lnTo>
                    <a:pt x="368" y="343"/>
                  </a:lnTo>
                  <a:lnTo>
                    <a:pt x="366" y="344"/>
                  </a:lnTo>
                  <a:lnTo>
                    <a:pt x="365" y="344"/>
                  </a:lnTo>
                  <a:lnTo>
                    <a:pt x="364" y="344"/>
                  </a:lnTo>
                  <a:lnTo>
                    <a:pt x="363" y="344"/>
                  </a:lnTo>
                  <a:lnTo>
                    <a:pt x="362" y="344"/>
                  </a:lnTo>
                  <a:lnTo>
                    <a:pt x="360" y="343"/>
                  </a:lnTo>
                  <a:lnTo>
                    <a:pt x="359" y="343"/>
                  </a:lnTo>
                  <a:lnTo>
                    <a:pt x="356" y="342"/>
                  </a:lnTo>
                  <a:lnTo>
                    <a:pt x="354" y="341"/>
                  </a:lnTo>
                  <a:lnTo>
                    <a:pt x="352" y="340"/>
                  </a:lnTo>
                  <a:lnTo>
                    <a:pt x="350" y="339"/>
                  </a:lnTo>
                  <a:lnTo>
                    <a:pt x="348" y="338"/>
                  </a:lnTo>
                  <a:lnTo>
                    <a:pt x="342" y="335"/>
                  </a:lnTo>
                  <a:lnTo>
                    <a:pt x="340" y="334"/>
                  </a:lnTo>
                  <a:lnTo>
                    <a:pt x="337" y="332"/>
                  </a:lnTo>
                  <a:lnTo>
                    <a:pt x="335" y="331"/>
                  </a:lnTo>
                  <a:lnTo>
                    <a:pt x="334" y="330"/>
                  </a:lnTo>
                  <a:lnTo>
                    <a:pt x="333" y="329"/>
                  </a:lnTo>
                  <a:lnTo>
                    <a:pt x="333" y="328"/>
                  </a:lnTo>
                  <a:lnTo>
                    <a:pt x="331" y="327"/>
                  </a:lnTo>
                  <a:lnTo>
                    <a:pt x="330" y="327"/>
                  </a:lnTo>
                  <a:lnTo>
                    <a:pt x="324" y="324"/>
                  </a:lnTo>
                  <a:lnTo>
                    <a:pt x="321" y="323"/>
                  </a:lnTo>
                  <a:lnTo>
                    <a:pt x="319" y="322"/>
                  </a:lnTo>
                  <a:lnTo>
                    <a:pt x="318" y="321"/>
                  </a:lnTo>
                  <a:lnTo>
                    <a:pt x="317" y="320"/>
                  </a:lnTo>
                  <a:lnTo>
                    <a:pt x="316" y="320"/>
                  </a:lnTo>
                  <a:lnTo>
                    <a:pt x="315" y="318"/>
                  </a:lnTo>
                  <a:lnTo>
                    <a:pt x="314" y="318"/>
                  </a:lnTo>
                  <a:lnTo>
                    <a:pt x="313" y="317"/>
                  </a:lnTo>
                  <a:lnTo>
                    <a:pt x="312" y="315"/>
                  </a:lnTo>
                  <a:lnTo>
                    <a:pt x="310" y="311"/>
                  </a:lnTo>
                  <a:lnTo>
                    <a:pt x="309" y="310"/>
                  </a:lnTo>
                  <a:lnTo>
                    <a:pt x="308" y="308"/>
                  </a:lnTo>
                  <a:lnTo>
                    <a:pt x="307" y="307"/>
                  </a:lnTo>
                  <a:lnTo>
                    <a:pt x="306" y="306"/>
                  </a:lnTo>
                  <a:lnTo>
                    <a:pt x="305" y="305"/>
                  </a:lnTo>
                  <a:lnTo>
                    <a:pt x="302" y="303"/>
                  </a:lnTo>
                  <a:lnTo>
                    <a:pt x="300" y="301"/>
                  </a:lnTo>
                  <a:lnTo>
                    <a:pt x="298" y="300"/>
                  </a:lnTo>
                  <a:lnTo>
                    <a:pt x="297" y="299"/>
                  </a:lnTo>
                  <a:lnTo>
                    <a:pt x="296" y="299"/>
                  </a:lnTo>
                  <a:lnTo>
                    <a:pt x="293" y="298"/>
                  </a:lnTo>
                  <a:lnTo>
                    <a:pt x="292" y="297"/>
                  </a:lnTo>
                  <a:lnTo>
                    <a:pt x="290" y="297"/>
                  </a:lnTo>
                  <a:lnTo>
                    <a:pt x="289" y="296"/>
                  </a:lnTo>
                  <a:lnTo>
                    <a:pt x="289" y="295"/>
                  </a:lnTo>
                  <a:lnTo>
                    <a:pt x="288" y="295"/>
                  </a:lnTo>
                  <a:lnTo>
                    <a:pt x="285" y="292"/>
                  </a:lnTo>
                  <a:lnTo>
                    <a:pt x="279" y="285"/>
                  </a:lnTo>
                  <a:lnTo>
                    <a:pt x="275" y="281"/>
                  </a:lnTo>
                  <a:lnTo>
                    <a:pt x="274" y="279"/>
                  </a:lnTo>
                  <a:lnTo>
                    <a:pt x="273" y="278"/>
                  </a:lnTo>
                  <a:lnTo>
                    <a:pt x="272" y="278"/>
                  </a:lnTo>
                  <a:lnTo>
                    <a:pt x="271" y="277"/>
                  </a:lnTo>
                  <a:lnTo>
                    <a:pt x="270" y="277"/>
                  </a:lnTo>
                  <a:lnTo>
                    <a:pt x="269" y="277"/>
                  </a:lnTo>
                  <a:lnTo>
                    <a:pt x="265" y="276"/>
                  </a:lnTo>
                  <a:lnTo>
                    <a:pt x="264" y="276"/>
                  </a:lnTo>
                  <a:lnTo>
                    <a:pt x="263" y="276"/>
                  </a:lnTo>
                  <a:lnTo>
                    <a:pt x="262" y="276"/>
                  </a:lnTo>
                  <a:lnTo>
                    <a:pt x="261" y="276"/>
                  </a:lnTo>
                  <a:lnTo>
                    <a:pt x="260" y="277"/>
                  </a:lnTo>
                  <a:lnTo>
                    <a:pt x="259" y="278"/>
                  </a:lnTo>
                  <a:lnTo>
                    <a:pt x="257" y="279"/>
                  </a:lnTo>
                  <a:lnTo>
                    <a:pt x="257" y="279"/>
                  </a:lnTo>
                  <a:lnTo>
                    <a:pt x="256" y="279"/>
                  </a:lnTo>
                  <a:lnTo>
                    <a:pt x="255" y="280"/>
                  </a:lnTo>
                  <a:lnTo>
                    <a:pt x="255" y="280"/>
                  </a:lnTo>
                  <a:lnTo>
                    <a:pt x="254" y="280"/>
                  </a:lnTo>
                  <a:lnTo>
                    <a:pt x="253" y="279"/>
                  </a:lnTo>
                  <a:lnTo>
                    <a:pt x="252" y="279"/>
                  </a:lnTo>
                  <a:lnTo>
                    <a:pt x="251" y="278"/>
                  </a:lnTo>
                  <a:lnTo>
                    <a:pt x="251" y="278"/>
                  </a:lnTo>
                  <a:lnTo>
                    <a:pt x="250" y="276"/>
                  </a:lnTo>
                  <a:lnTo>
                    <a:pt x="249" y="275"/>
                  </a:lnTo>
                  <a:lnTo>
                    <a:pt x="248" y="274"/>
                  </a:lnTo>
                  <a:lnTo>
                    <a:pt x="245" y="272"/>
                  </a:lnTo>
                  <a:lnTo>
                    <a:pt x="243" y="271"/>
                  </a:lnTo>
                  <a:lnTo>
                    <a:pt x="242" y="270"/>
                  </a:lnTo>
                  <a:lnTo>
                    <a:pt x="239" y="267"/>
                  </a:lnTo>
                  <a:lnTo>
                    <a:pt x="239" y="267"/>
                  </a:lnTo>
                  <a:lnTo>
                    <a:pt x="238" y="266"/>
                  </a:lnTo>
                  <a:lnTo>
                    <a:pt x="237" y="266"/>
                  </a:lnTo>
                  <a:lnTo>
                    <a:pt x="236" y="265"/>
                  </a:lnTo>
                  <a:lnTo>
                    <a:pt x="236" y="265"/>
                  </a:lnTo>
                  <a:lnTo>
                    <a:pt x="235" y="265"/>
                  </a:lnTo>
                  <a:lnTo>
                    <a:pt x="235" y="266"/>
                  </a:lnTo>
                  <a:lnTo>
                    <a:pt x="235" y="268"/>
                  </a:lnTo>
                  <a:lnTo>
                    <a:pt x="234" y="270"/>
                  </a:lnTo>
                  <a:lnTo>
                    <a:pt x="234" y="271"/>
                  </a:lnTo>
                  <a:lnTo>
                    <a:pt x="233" y="274"/>
                  </a:lnTo>
                  <a:lnTo>
                    <a:pt x="232" y="276"/>
                  </a:lnTo>
                  <a:lnTo>
                    <a:pt x="231" y="278"/>
                  </a:lnTo>
                  <a:lnTo>
                    <a:pt x="231" y="282"/>
                  </a:lnTo>
                  <a:lnTo>
                    <a:pt x="231" y="283"/>
                  </a:lnTo>
                  <a:lnTo>
                    <a:pt x="230" y="284"/>
                  </a:lnTo>
                  <a:lnTo>
                    <a:pt x="230" y="285"/>
                  </a:lnTo>
                  <a:lnTo>
                    <a:pt x="229" y="286"/>
                  </a:lnTo>
                  <a:lnTo>
                    <a:pt x="228" y="287"/>
                  </a:lnTo>
                  <a:lnTo>
                    <a:pt x="228" y="288"/>
                  </a:lnTo>
                  <a:lnTo>
                    <a:pt x="227" y="288"/>
                  </a:lnTo>
                  <a:lnTo>
                    <a:pt x="225" y="289"/>
                  </a:lnTo>
                  <a:lnTo>
                    <a:pt x="220" y="292"/>
                  </a:lnTo>
                  <a:lnTo>
                    <a:pt x="217" y="293"/>
                  </a:lnTo>
                  <a:lnTo>
                    <a:pt x="216" y="294"/>
                  </a:lnTo>
                  <a:lnTo>
                    <a:pt x="214" y="295"/>
                  </a:lnTo>
                  <a:lnTo>
                    <a:pt x="213" y="296"/>
                  </a:lnTo>
                  <a:lnTo>
                    <a:pt x="212" y="297"/>
                  </a:lnTo>
                  <a:lnTo>
                    <a:pt x="212" y="297"/>
                  </a:lnTo>
                  <a:lnTo>
                    <a:pt x="211" y="298"/>
                  </a:lnTo>
                  <a:lnTo>
                    <a:pt x="211" y="299"/>
                  </a:lnTo>
                  <a:lnTo>
                    <a:pt x="211" y="299"/>
                  </a:lnTo>
                  <a:lnTo>
                    <a:pt x="210" y="301"/>
                  </a:lnTo>
                  <a:lnTo>
                    <a:pt x="210" y="304"/>
                  </a:lnTo>
                  <a:lnTo>
                    <a:pt x="209" y="305"/>
                  </a:lnTo>
                  <a:lnTo>
                    <a:pt x="209" y="306"/>
                  </a:lnTo>
                  <a:lnTo>
                    <a:pt x="208" y="307"/>
                  </a:lnTo>
                  <a:lnTo>
                    <a:pt x="208" y="308"/>
                  </a:lnTo>
                  <a:lnTo>
                    <a:pt x="207" y="308"/>
                  </a:lnTo>
                  <a:lnTo>
                    <a:pt x="206" y="309"/>
                  </a:lnTo>
                  <a:lnTo>
                    <a:pt x="205" y="310"/>
                  </a:lnTo>
                  <a:lnTo>
                    <a:pt x="204" y="311"/>
                  </a:lnTo>
                  <a:lnTo>
                    <a:pt x="203" y="312"/>
                  </a:lnTo>
                  <a:lnTo>
                    <a:pt x="202" y="312"/>
                  </a:lnTo>
                  <a:lnTo>
                    <a:pt x="201" y="313"/>
                  </a:lnTo>
                  <a:lnTo>
                    <a:pt x="200" y="313"/>
                  </a:lnTo>
                  <a:lnTo>
                    <a:pt x="199" y="313"/>
                  </a:lnTo>
                  <a:lnTo>
                    <a:pt x="198" y="313"/>
                  </a:lnTo>
                  <a:lnTo>
                    <a:pt x="197" y="313"/>
                  </a:lnTo>
                  <a:lnTo>
                    <a:pt x="197" y="313"/>
                  </a:lnTo>
                  <a:lnTo>
                    <a:pt x="195" y="313"/>
                  </a:lnTo>
                  <a:lnTo>
                    <a:pt x="193" y="312"/>
                  </a:lnTo>
                  <a:lnTo>
                    <a:pt x="188" y="311"/>
                  </a:lnTo>
                  <a:lnTo>
                    <a:pt x="185" y="310"/>
                  </a:lnTo>
                  <a:lnTo>
                    <a:pt x="182" y="309"/>
                  </a:lnTo>
                  <a:lnTo>
                    <a:pt x="179" y="309"/>
                  </a:lnTo>
                  <a:lnTo>
                    <a:pt x="177" y="309"/>
                  </a:lnTo>
                  <a:lnTo>
                    <a:pt x="176" y="309"/>
                  </a:lnTo>
                  <a:lnTo>
                    <a:pt x="174" y="309"/>
                  </a:lnTo>
                  <a:lnTo>
                    <a:pt x="173" y="309"/>
                  </a:lnTo>
                  <a:lnTo>
                    <a:pt x="172" y="309"/>
                  </a:lnTo>
                  <a:lnTo>
                    <a:pt x="171" y="310"/>
                  </a:lnTo>
                  <a:lnTo>
                    <a:pt x="170" y="310"/>
                  </a:lnTo>
                  <a:lnTo>
                    <a:pt x="170" y="311"/>
                  </a:lnTo>
                  <a:lnTo>
                    <a:pt x="169" y="313"/>
                  </a:lnTo>
                  <a:lnTo>
                    <a:pt x="169" y="314"/>
                  </a:lnTo>
                  <a:lnTo>
                    <a:pt x="168" y="315"/>
                  </a:lnTo>
                  <a:lnTo>
                    <a:pt x="168" y="321"/>
                  </a:lnTo>
                  <a:lnTo>
                    <a:pt x="167" y="323"/>
                  </a:lnTo>
                  <a:lnTo>
                    <a:pt x="167" y="325"/>
                  </a:lnTo>
                  <a:lnTo>
                    <a:pt x="167" y="326"/>
                  </a:lnTo>
                  <a:lnTo>
                    <a:pt x="166" y="327"/>
                  </a:lnTo>
                  <a:lnTo>
                    <a:pt x="165" y="328"/>
                  </a:lnTo>
                  <a:lnTo>
                    <a:pt x="165" y="329"/>
                  </a:lnTo>
                  <a:lnTo>
                    <a:pt x="164" y="330"/>
                  </a:lnTo>
                  <a:lnTo>
                    <a:pt x="163" y="330"/>
                  </a:lnTo>
                  <a:lnTo>
                    <a:pt x="160" y="333"/>
                  </a:lnTo>
                  <a:lnTo>
                    <a:pt x="159" y="333"/>
                  </a:lnTo>
                  <a:lnTo>
                    <a:pt x="158" y="334"/>
                  </a:lnTo>
                  <a:lnTo>
                    <a:pt x="157" y="335"/>
                  </a:lnTo>
                  <a:lnTo>
                    <a:pt x="157" y="336"/>
                  </a:lnTo>
                  <a:lnTo>
                    <a:pt x="154" y="339"/>
                  </a:lnTo>
                  <a:lnTo>
                    <a:pt x="153" y="341"/>
                  </a:lnTo>
                  <a:lnTo>
                    <a:pt x="152" y="342"/>
                  </a:lnTo>
                  <a:lnTo>
                    <a:pt x="151" y="343"/>
                  </a:lnTo>
                  <a:lnTo>
                    <a:pt x="149" y="345"/>
                  </a:lnTo>
                  <a:lnTo>
                    <a:pt x="144" y="348"/>
                  </a:lnTo>
                  <a:lnTo>
                    <a:pt x="141" y="351"/>
                  </a:lnTo>
                  <a:lnTo>
                    <a:pt x="140" y="352"/>
                  </a:lnTo>
                  <a:lnTo>
                    <a:pt x="139" y="352"/>
                  </a:lnTo>
                  <a:lnTo>
                    <a:pt x="139" y="353"/>
                  </a:lnTo>
                  <a:lnTo>
                    <a:pt x="137" y="353"/>
                  </a:lnTo>
                  <a:lnTo>
                    <a:pt x="128" y="353"/>
                  </a:lnTo>
                  <a:lnTo>
                    <a:pt x="127" y="354"/>
                  </a:lnTo>
                  <a:lnTo>
                    <a:pt x="124" y="354"/>
                  </a:lnTo>
                  <a:lnTo>
                    <a:pt x="123" y="354"/>
                  </a:lnTo>
                  <a:lnTo>
                    <a:pt x="120" y="354"/>
                  </a:lnTo>
                  <a:lnTo>
                    <a:pt x="118" y="354"/>
                  </a:lnTo>
                  <a:lnTo>
                    <a:pt x="117" y="355"/>
                  </a:lnTo>
                  <a:lnTo>
                    <a:pt x="112" y="356"/>
                  </a:lnTo>
                  <a:lnTo>
                    <a:pt x="111" y="357"/>
                  </a:lnTo>
                  <a:lnTo>
                    <a:pt x="109" y="357"/>
                  </a:lnTo>
                  <a:lnTo>
                    <a:pt x="108" y="358"/>
                  </a:lnTo>
                  <a:lnTo>
                    <a:pt x="107" y="358"/>
                  </a:lnTo>
                  <a:lnTo>
                    <a:pt x="107" y="358"/>
                  </a:lnTo>
                  <a:lnTo>
                    <a:pt x="106" y="358"/>
                  </a:lnTo>
                  <a:lnTo>
                    <a:pt x="105" y="358"/>
                  </a:lnTo>
                  <a:lnTo>
                    <a:pt x="104" y="358"/>
                  </a:lnTo>
                  <a:lnTo>
                    <a:pt x="103" y="357"/>
                  </a:lnTo>
                  <a:lnTo>
                    <a:pt x="102" y="357"/>
                  </a:lnTo>
                  <a:lnTo>
                    <a:pt x="101" y="356"/>
                  </a:lnTo>
                  <a:lnTo>
                    <a:pt x="100" y="356"/>
                  </a:lnTo>
                  <a:lnTo>
                    <a:pt x="99" y="356"/>
                  </a:lnTo>
                  <a:lnTo>
                    <a:pt x="99" y="355"/>
                  </a:lnTo>
                  <a:lnTo>
                    <a:pt x="98" y="354"/>
                  </a:lnTo>
                  <a:lnTo>
                    <a:pt x="98" y="353"/>
                  </a:lnTo>
                  <a:lnTo>
                    <a:pt x="97" y="352"/>
                  </a:lnTo>
                  <a:lnTo>
                    <a:pt x="97" y="351"/>
                  </a:lnTo>
                  <a:lnTo>
                    <a:pt x="96" y="349"/>
                  </a:lnTo>
                  <a:lnTo>
                    <a:pt x="96" y="347"/>
                  </a:lnTo>
                  <a:lnTo>
                    <a:pt x="95" y="343"/>
                  </a:lnTo>
                  <a:lnTo>
                    <a:pt x="95" y="342"/>
                  </a:lnTo>
                  <a:lnTo>
                    <a:pt x="94" y="341"/>
                  </a:lnTo>
                  <a:lnTo>
                    <a:pt x="94" y="340"/>
                  </a:lnTo>
                  <a:lnTo>
                    <a:pt x="93" y="339"/>
                  </a:lnTo>
                  <a:lnTo>
                    <a:pt x="93" y="339"/>
                  </a:lnTo>
                  <a:lnTo>
                    <a:pt x="92" y="338"/>
                  </a:lnTo>
                  <a:lnTo>
                    <a:pt x="91" y="338"/>
                  </a:lnTo>
                  <a:lnTo>
                    <a:pt x="91" y="338"/>
                  </a:lnTo>
                  <a:lnTo>
                    <a:pt x="90" y="338"/>
                  </a:lnTo>
                  <a:lnTo>
                    <a:pt x="89" y="338"/>
                  </a:lnTo>
                  <a:lnTo>
                    <a:pt x="88" y="339"/>
                  </a:lnTo>
                  <a:lnTo>
                    <a:pt x="86" y="339"/>
                  </a:lnTo>
                  <a:lnTo>
                    <a:pt x="85" y="340"/>
                  </a:lnTo>
                  <a:lnTo>
                    <a:pt x="83" y="341"/>
                  </a:lnTo>
                  <a:lnTo>
                    <a:pt x="82" y="341"/>
                  </a:lnTo>
                  <a:lnTo>
                    <a:pt x="81" y="341"/>
                  </a:lnTo>
                  <a:lnTo>
                    <a:pt x="80" y="341"/>
                  </a:lnTo>
                  <a:lnTo>
                    <a:pt x="79" y="341"/>
                  </a:lnTo>
                  <a:lnTo>
                    <a:pt x="79" y="341"/>
                  </a:lnTo>
                  <a:lnTo>
                    <a:pt x="77" y="341"/>
                  </a:lnTo>
                  <a:lnTo>
                    <a:pt x="76" y="341"/>
                  </a:lnTo>
                  <a:lnTo>
                    <a:pt x="73" y="339"/>
                  </a:lnTo>
                  <a:lnTo>
                    <a:pt x="72" y="339"/>
                  </a:lnTo>
                  <a:lnTo>
                    <a:pt x="70" y="338"/>
                  </a:lnTo>
                  <a:lnTo>
                    <a:pt x="69" y="338"/>
                  </a:lnTo>
                  <a:lnTo>
                    <a:pt x="68" y="339"/>
                  </a:lnTo>
                  <a:lnTo>
                    <a:pt x="67" y="339"/>
                  </a:lnTo>
                  <a:lnTo>
                    <a:pt x="66" y="340"/>
                  </a:lnTo>
                  <a:lnTo>
                    <a:pt x="63" y="341"/>
                  </a:lnTo>
                  <a:lnTo>
                    <a:pt x="62" y="341"/>
                  </a:lnTo>
                  <a:lnTo>
                    <a:pt x="61" y="342"/>
                  </a:lnTo>
                  <a:lnTo>
                    <a:pt x="61" y="342"/>
                  </a:lnTo>
                  <a:lnTo>
                    <a:pt x="60" y="342"/>
                  </a:lnTo>
                  <a:lnTo>
                    <a:pt x="59" y="342"/>
                  </a:lnTo>
                  <a:lnTo>
                    <a:pt x="59" y="341"/>
                  </a:lnTo>
                  <a:lnTo>
                    <a:pt x="58" y="341"/>
                  </a:lnTo>
                  <a:lnTo>
                    <a:pt x="57" y="340"/>
                  </a:lnTo>
                  <a:lnTo>
                    <a:pt x="57" y="340"/>
                  </a:lnTo>
                  <a:lnTo>
                    <a:pt x="56" y="339"/>
                  </a:lnTo>
                  <a:lnTo>
                    <a:pt x="56" y="339"/>
                  </a:lnTo>
                  <a:lnTo>
                    <a:pt x="56" y="339"/>
                  </a:lnTo>
                  <a:lnTo>
                    <a:pt x="56" y="338"/>
                  </a:lnTo>
                  <a:lnTo>
                    <a:pt x="56" y="338"/>
                  </a:lnTo>
                  <a:lnTo>
                    <a:pt x="55" y="336"/>
                  </a:lnTo>
                  <a:lnTo>
                    <a:pt x="54" y="334"/>
                  </a:lnTo>
                  <a:lnTo>
                    <a:pt x="53" y="333"/>
                  </a:lnTo>
                  <a:lnTo>
                    <a:pt x="52" y="332"/>
                  </a:lnTo>
                  <a:lnTo>
                    <a:pt x="51" y="330"/>
                  </a:lnTo>
                  <a:lnTo>
                    <a:pt x="50" y="329"/>
                  </a:lnTo>
                  <a:lnTo>
                    <a:pt x="49" y="328"/>
                  </a:lnTo>
                  <a:lnTo>
                    <a:pt x="47" y="326"/>
                  </a:lnTo>
                  <a:lnTo>
                    <a:pt x="45" y="325"/>
                  </a:lnTo>
                  <a:lnTo>
                    <a:pt x="42" y="323"/>
                  </a:lnTo>
                  <a:lnTo>
                    <a:pt x="40" y="322"/>
                  </a:lnTo>
                  <a:lnTo>
                    <a:pt x="39" y="322"/>
                  </a:lnTo>
                  <a:lnTo>
                    <a:pt x="38" y="320"/>
                  </a:lnTo>
                  <a:lnTo>
                    <a:pt x="38" y="319"/>
                  </a:lnTo>
                  <a:lnTo>
                    <a:pt x="37" y="318"/>
                  </a:lnTo>
                  <a:lnTo>
                    <a:pt x="34" y="313"/>
                  </a:lnTo>
                  <a:lnTo>
                    <a:pt x="30" y="306"/>
                  </a:lnTo>
                  <a:lnTo>
                    <a:pt x="30" y="305"/>
                  </a:lnTo>
                  <a:lnTo>
                    <a:pt x="29" y="303"/>
                  </a:lnTo>
                  <a:lnTo>
                    <a:pt x="26" y="295"/>
                  </a:lnTo>
                  <a:lnTo>
                    <a:pt x="25" y="293"/>
                  </a:lnTo>
                  <a:lnTo>
                    <a:pt x="24" y="291"/>
                  </a:lnTo>
                  <a:lnTo>
                    <a:pt x="23" y="288"/>
                  </a:lnTo>
                  <a:lnTo>
                    <a:pt x="21" y="285"/>
                  </a:lnTo>
                  <a:lnTo>
                    <a:pt x="21" y="284"/>
                  </a:lnTo>
                  <a:lnTo>
                    <a:pt x="19" y="282"/>
                  </a:lnTo>
                  <a:lnTo>
                    <a:pt x="18" y="280"/>
                  </a:lnTo>
                  <a:lnTo>
                    <a:pt x="16" y="278"/>
                  </a:lnTo>
                  <a:lnTo>
                    <a:pt x="15" y="276"/>
                  </a:lnTo>
                  <a:lnTo>
                    <a:pt x="14" y="274"/>
                  </a:lnTo>
                  <a:lnTo>
                    <a:pt x="12" y="268"/>
                  </a:lnTo>
                  <a:lnTo>
                    <a:pt x="9" y="263"/>
                  </a:lnTo>
                  <a:lnTo>
                    <a:pt x="8" y="261"/>
                  </a:lnTo>
                  <a:lnTo>
                    <a:pt x="7" y="258"/>
                  </a:lnTo>
                  <a:lnTo>
                    <a:pt x="7" y="257"/>
                  </a:lnTo>
                  <a:lnTo>
                    <a:pt x="6" y="255"/>
                  </a:lnTo>
                  <a:lnTo>
                    <a:pt x="6" y="251"/>
                  </a:lnTo>
                  <a:lnTo>
                    <a:pt x="5" y="249"/>
                  </a:lnTo>
                  <a:lnTo>
                    <a:pt x="5" y="247"/>
                  </a:lnTo>
                  <a:lnTo>
                    <a:pt x="4" y="243"/>
                  </a:lnTo>
                  <a:lnTo>
                    <a:pt x="3" y="241"/>
                  </a:lnTo>
                  <a:lnTo>
                    <a:pt x="2" y="241"/>
                  </a:lnTo>
                  <a:lnTo>
                    <a:pt x="1" y="238"/>
                  </a:lnTo>
                  <a:lnTo>
                    <a:pt x="1" y="237"/>
                  </a:lnTo>
                  <a:lnTo>
                    <a:pt x="0" y="236"/>
                  </a:lnTo>
                  <a:lnTo>
                    <a:pt x="0" y="235"/>
                  </a:lnTo>
                  <a:lnTo>
                    <a:pt x="0" y="234"/>
                  </a:lnTo>
                  <a:lnTo>
                    <a:pt x="0" y="233"/>
                  </a:lnTo>
                  <a:lnTo>
                    <a:pt x="1" y="231"/>
                  </a:lnTo>
                  <a:lnTo>
                    <a:pt x="1" y="230"/>
                  </a:lnTo>
                  <a:lnTo>
                    <a:pt x="1" y="229"/>
                  </a:lnTo>
                  <a:lnTo>
                    <a:pt x="2" y="228"/>
                  </a:lnTo>
                  <a:lnTo>
                    <a:pt x="2" y="227"/>
                  </a:lnTo>
                  <a:lnTo>
                    <a:pt x="3" y="225"/>
                  </a:lnTo>
                  <a:lnTo>
                    <a:pt x="7" y="220"/>
                  </a:lnTo>
                  <a:lnTo>
                    <a:pt x="8" y="219"/>
                  </a:lnTo>
                  <a:lnTo>
                    <a:pt x="8" y="217"/>
                  </a:lnTo>
                  <a:lnTo>
                    <a:pt x="8" y="216"/>
                  </a:lnTo>
                  <a:lnTo>
                    <a:pt x="9" y="215"/>
                  </a:lnTo>
                  <a:lnTo>
                    <a:pt x="9" y="210"/>
                  </a:lnTo>
                  <a:lnTo>
                    <a:pt x="10" y="209"/>
                  </a:lnTo>
                  <a:lnTo>
                    <a:pt x="10" y="207"/>
                  </a:lnTo>
                  <a:lnTo>
                    <a:pt x="11" y="205"/>
                  </a:lnTo>
                  <a:lnTo>
                    <a:pt x="12" y="203"/>
                  </a:lnTo>
                  <a:lnTo>
                    <a:pt x="12" y="202"/>
                  </a:lnTo>
                  <a:lnTo>
                    <a:pt x="13" y="201"/>
                  </a:lnTo>
                  <a:lnTo>
                    <a:pt x="14" y="200"/>
                  </a:lnTo>
                  <a:lnTo>
                    <a:pt x="15" y="199"/>
                  </a:lnTo>
                  <a:lnTo>
                    <a:pt x="16" y="198"/>
                  </a:lnTo>
                  <a:lnTo>
                    <a:pt x="17" y="197"/>
                  </a:lnTo>
                  <a:lnTo>
                    <a:pt x="22" y="193"/>
                  </a:lnTo>
                  <a:lnTo>
                    <a:pt x="25" y="190"/>
                  </a:lnTo>
                  <a:lnTo>
                    <a:pt x="26" y="189"/>
                  </a:lnTo>
                  <a:lnTo>
                    <a:pt x="27" y="189"/>
                  </a:lnTo>
                  <a:lnTo>
                    <a:pt x="29" y="188"/>
                  </a:lnTo>
                  <a:lnTo>
                    <a:pt x="29" y="188"/>
                  </a:lnTo>
                  <a:lnTo>
                    <a:pt x="29" y="187"/>
                  </a:lnTo>
                  <a:lnTo>
                    <a:pt x="30" y="187"/>
                  </a:lnTo>
                  <a:lnTo>
                    <a:pt x="30" y="186"/>
                  </a:lnTo>
                  <a:lnTo>
                    <a:pt x="31" y="186"/>
                  </a:lnTo>
                  <a:lnTo>
                    <a:pt x="31" y="185"/>
                  </a:lnTo>
                  <a:lnTo>
                    <a:pt x="31" y="182"/>
                  </a:lnTo>
                  <a:lnTo>
                    <a:pt x="31" y="181"/>
                  </a:lnTo>
                  <a:lnTo>
                    <a:pt x="31" y="180"/>
                  </a:lnTo>
                  <a:lnTo>
                    <a:pt x="31" y="178"/>
                  </a:lnTo>
                  <a:lnTo>
                    <a:pt x="32" y="176"/>
                  </a:lnTo>
                  <a:lnTo>
                    <a:pt x="33" y="174"/>
                  </a:lnTo>
                  <a:lnTo>
                    <a:pt x="33" y="172"/>
                  </a:lnTo>
                  <a:lnTo>
                    <a:pt x="34" y="171"/>
                  </a:lnTo>
                  <a:lnTo>
                    <a:pt x="35" y="169"/>
                  </a:lnTo>
                  <a:lnTo>
                    <a:pt x="35" y="168"/>
                  </a:lnTo>
                  <a:lnTo>
                    <a:pt x="36" y="167"/>
                  </a:lnTo>
                  <a:lnTo>
                    <a:pt x="37" y="166"/>
                  </a:lnTo>
                  <a:lnTo>
                    <a:pt x="38" y="165"/>
                  </a:lnTo>
                  <a:lnTo>
                    <a:pt x="40" y="162"/>
                  </a:lnTo>
                  <a:lnTo>
                    <a:pt x="41" y="161"/>
                  </a:lnTo>
                  <a:lnTo>
                    <a:pt x="42" y="160"/>
                  </a:lnTo>
                  <a:lnTo>
                    <a:pt x="42" y="159"/>
                  </a:lnTo>
                  <a:lnTo>
                    <a:pt x="43" y="158"/>
                  </a:lnTo>
                  <a:lnTo>
                    <a:pt x="43" y="157"/>
                  </a:lnTo>
                  <a:lnTo>
                    <a:pt x="44" y="153"/>
                  </a:lnTo>
                  <a:lnTo>
                    <a:pt x="44" y="152"/>
                  </a:lnTo>
                  <a:lnTo>
                    <a:pt x="44" y="150"/>
                  </a:lnTo>
                  <a:lnTo>
                    <a:pt x="43" y="148"/>
                  </a:lnTo>
                  <a:lnTo>
                    <a:pt x="43" y="143"/>
                  </a:lnTo>
                  <a:lnTo>
                    <a:pt x="43" y="141"/>
                  </a:lnTo>
                  <a:lnTo>
                    <a:pt x="43" y="141"/>
                  </a:lnTo>
                  <a:lnTo>
                    <a:pt x="43" y="140"/>
                  </a:lnTo>
                  <a:lnTo>
                    <a:pt x="43" y="139"/>
                  </a:lnTo>
                  <a:lnTo>
                    <a:pt x="44" y="139"/>
                  </a:lnTo>
                  <a:lnTo>
                    <a:pt x="44" y="139"/>
                  </a:lnTo>
                  <a:lnTo>
                    <a:pt x="45" y="138"/>
                  </a:lnTo>
                  <a:lnTo>
                    <a:pt x="46" y="138"/>
                  </a:lnTo>
                  <a:lnTo>
                    <a:pt x="49" y="137"/>
                  </a:lnTo>
                  <a:lnTo>
                    <a:pt x="50" y="137"/>
                  </a:lnTo>
                  <a:lnTo>
                    <a:pt x="51" y="137"/>
                  </a:lnTo>
                  <a:lnTo>
                    <a:pt x="52" y="137"/>
                  </a:lnTo>
                  <a:lnTo>
                    <a:pt x="53" y="137"/>
                  </a:lnTo>
                  <a:lnTo>
                    <a:pt x="54" y="138"/>
                  </a:lnTo>
                  <a:lnTo>
                    <a:pt x="57" y="139"/>
                  </a:lnTo>
                  <a:lnTo>
                    <a:pt x="60" y="140"/>
                  </a:lnTo>
                  <a:lnTo>
                    <a:pt x="61" y="140"/>
                  </a:lnTo>
                  <a:lnTo>
                    <a:pt x="64" y="142"/>
                  </a:lnTo>
                  <a:lnTo>
                    <a:pt x="68" y="144"/>
                  </a:lnTo>
                  <a:lnTo>
                    <a:pt x="69" y="145"/>
                  </a:lnTo>
                  <a:lnTo>
                    <a:pt x="71" y="146"/>
                  </a:lnTo>
                  <a:lnTo>
                    <a:pt x="73" y="147"/>
                  </a:lnTo>
                  <a:lnTo>
                    <a:pt x="75" y="147"/>
                  </a:lnTo>
                  <a:lnTo>
                    <a:pt x="76" y="147"/>
                  </a:lnTo>
                  <a:lnTo>
                    <a:pt x="78" y="147"/>
                  </a:lnTo>
                  <a:lnTo>
                    <a:pt x="79" y="148"/>
                  </a:lnTo>
                  <a:lnTo>
                    <a:pt x="80" y="147"/>
                  </a:lnTo>
                  <a:lnTo>
                    <a:pt x="81" y="147"/>
                  </a:lnTo>
                  <a:lnTo>
                    <a:pt x="82" y="147"/>
                  </a:lnTo>
                  <a:lnTo>
                    <a:pt x="83" y="147"/>
                  </a:lnTo>
                  <a:lnTo>
                    <a:pt x="84" y="146"/>
                  </a:lnTo>
                  <a:lnTo>
                    <a:pt x="84" y="146"/>
                  </a:lnTo>
                  <a:lnTo>
                    <a:pt x="85" y="145"/>
                  </a:lnTo>
                  <a:lnTo>
                    <a:pt x="86" y="145"/>
                  </a:lnTo>
                  <a:lnTo>
                    <a:pt x="87" y="144"/>
                  </a:lnTo>
                  <a:lnTo>
                    <a:pt x="87" y="143"/>
                  </a:lnTo>
                  <a:lnTo>
                    <a:pt x="88" y="142"/>
                  </a:lnTo>
                  <a:lnTo>
                    <a:pt x="88" y="141"/>
                  </a:lnTo>
                  <a:lnTo>
                    <a:pt x="89" y="139"/>
                  </a:lnTo>
                  <a:lnTo>
                    <a:pt x="91" y="132"/>
                  </a:lnTo>
                  <a:lnTo>
                    <a:pt x="92" y="130"/>
                  </a:lnTo>
                  <a:lnTo>
                    <a:pt x="93" y="127"/>
                  </a:lnTo>
                  <a:lnTo>
                    <a:pt x="93" y="126"/>
                  </a:lnTo>
                  <a:lnTo>
                    <a:pt x="94" y="125"/>
                  </a:lnTo>
                  <a:lnTo>
                    <a:pt x="94" y="124"/>
                  </a:lnTo>
                  <a:lnTo>
                    <a:pt x="95" y="123"/>
                  </a:lnTo>
                  <a:lnTo>
                    <a:pt x="96" y="123"/>
                  </a:lnTo>
                  <a:lnTo>
                    <a:pt x="97" y="122"/>
                  </a:lnTo>
                  <a:lnTo>
                    <a:pt x="99" y="121"/>
                  </a:lnTo>
                  <a:lnTo>
                    <a:pt x="103" y="118"/>
                  </a:lnTo>
                  <a:lnTo>
                    <a:pt x="104" y="117"/>
                  </a:lnTo>
                  <a:lnTo>
                    <a:pt x="107" y="115"/>
                  </a:lnTo>
                  <a:lnTo>
                    <a:pt x="108" y="114"/>
                  </a:lnTo>
                  <a:lnTo>
                    <a:pt x="110" y="112"/>
                  </a:lnTo>
                  <a:lnTo>
                    <a:pt x="112" y="111"/>
                  </a:lnTo>
                  <a:lnTo>
                    <a:pt x="112" y="110"/>
                  </a:lnTo>
                  <a:lnTo>
                    <a:pt x="113" y="109"/>
                  </a:lnTo>
                  <a:lnTo>
                    <a:pt x="113" y="109"/>
                  </a:lnTo>
                  <a:lnTo>
                    <a:pt x="113" y="108"/>
                  </a:lnTo>
                  <a:lnTo>
                    <a:pt x="114" y="109"/>
                  </a:lnTo>
                  <a:lnTo>
                    <a:pt x="121" y="111"/>
                  </a:lnTo>
                  <a:lnTo>
                    <a:pt x="128" y="114"/>
                  </a:lnTo>
                  <a:lnTo>
                    <a:pt x="131" y="115"/>
                  </a:lnTo>
                  <a:lnTo>
                    <a:pt x="134" y="116"/>
                  </a:lnTo>
                  <a:lnTo>
                    <a:pt x="141" y="120"/>
                  </a:lnTo>
                  <a:lnTo>
                    <a:pt x="146" y="121"/>
                  </a:lnTo>
                  <a:lnTo>
                    <a:pt x="148" y="122"/>
                  </a:lnTo>
                  <a:lnTo>
                    <a:pt x="149" y="123"/>
                  </a:lnTo>
                  <a:lnTo>
                    <a:pt x="150" y="124"/>
                  </a:lnTo>
                  <a:lnTo>
                    <a:pt x="152" y="125"/>
                  </a:lnTo>
                  <a:lnTo>
                    <a:pt x="154" y="127"/>
                  </a:lnTo>
                  <a:lnTo>
                    <a:pt x="155" y="128"/>
                  </a:lnTo>
                  <a:lnTo>
                    <a:pt x="156" y="128"/>
                  </a:lnTo>
                  <a:lnTo>
                    <a:pt x="157" y="129"/>
                  </a:lnTo>
                  <a:lnTo>
                    <a:pt x="158" y="129"/>
                  </a:lnTo>
                  <a:lnTo>
                    <a:pt x="160" y="130"/>
                  </a:lnTo>
                  <a:lnTo>
                    <a:pt x="164" y="130"/>
                  </a:lnTo>
                  <a:lnTo>
                    <a:pt x="165" y="130"/>
                  </a:lnTo>
                  <a:lnTo>
                    <a:pt x="172" y="131"/>
                  </a:lnTo>
                  <a:lnTo>
                    <a:pt x="174" y="132"/>
                  </a:lnTo>
                  <a:lnTo>
                    <a:pt x="176" y="132"/>
                  </a:lnTo>
                  <a:lnTo>
                    <a:pt x="178" y="132"/>
                  </a:lnTo>
                  <a:lnTo>
                    <a:pt x="179" y="132"/>
                  </a:lnTo>
                  <a:lnTo>
                    <a:pt x="181" y="132"/>
                  </a:lnTo>
                  <a:lnTo>
                    <a:pt x="182" y="131"/>
                  </a:lnTo>
                  <a:lnTo>
                    <a:pt x="183" y="131"/>
                  </a:lnTo>
                  <a:lnTo>
                    <a:pt x="184" y="130"/>
                  </a:lnTo>
                  <a:lnTo>
                    <a:pt x="185" y="130"/>
                  </a:lnTo>
                  <a:lnTo>
                    <a:pt x="186" y="129"/>
                  </a:lnTo>
                  <a:lnTo>
                    <a:pt x="187" y="128"/>
                  </a:lnTo>
                  <a:lnTo>
                    <a:pt x="188" y="127"/>
                  </a:lnTo>
                  <a:lnTo>
                    <a:pt x="189" y="125"/>
                  </a:lnTo>
                  <a:lnTo>
                    <a:pt x="190" y="123"/>
                  </a:lnTo>
                  <a:lnTo>
                    <a:pt x="192" y="116"/>
                  </a:lnTo>
                  <a:lnTo>
                    <a:pt x="193" y="114"/>
                  </a:lnTo>
                  <a:lnTo>
                    <a:pt x="195" y="111"/>
                  </a:lnTo>
                  <a:lnTo>
                    <a:pt x="197" y="107"/>
                  </a:lnTo>
                  <a:lnTo>
                    <a:pt x="198" y="105"/>
                  </a:lnTo>
                  <a:lnTo>
                    <a:pt x="199" y="104"/>
                  </a:lnTo>
                  <a:lnTo>
                    <a:pt x="200" y="103"/>
                  </a:lnTo>
                  <a:lnTo>
                    <a:pt x="201" y="103"/>
                  </a:lnTo>
                  <a:lnTo>
                    <a:pt x="201" y="102"/>
                  </a:lnTo>
                  <a:lnTo>
                    <a:pt x="202" y="102"/>
                  </a:lnTo>
                  <a:lnTo>
                    <a:pt x="203" y="101"/>
                  </a:lnTo>
                  <a:lnTo>
                    <a:pt x="204" y="101"/>
                  </a:lnTo>
                  <a:lnTo>
                    <a:pt x="205" y="101"/>
                  </a:lnTo>
                  <a:lnTo>
                    <a:pt x="211" y="100"/>
                  </a:lnTo>
                  <a:lnTo>
                    <a:pt x="217" y="98"/>
                  </a:lnTo>
                  <a:lnTo>
                    <a:pt x="219" y="98"/>
                  </a:lnTo>
                  <a:lnTo>
                    <a:pt x="220" y="98"/>
                  </a:lnTo>
                  <a:lnTo>
                    <a:pt x="222" y="98"/>
                  </a:lnTo>
                  <a:lnTo>
                    <a:pt x="226" y="99"/>
                  </a:lnTo>
                  <a:lnTo>
                    <a:pt x="227" y="99"/>
                  </a:lnTo>
                  <a:lnTo>
                    <a:pt x="228" y="99"/>
                  </a:lnTo>
                  <a:lnTo>
                    <a:pt x="232" y="99"/>
                  </a:lnTo>
                  <a:lnTo>
                    <a:pt x="233" y="99"/>
                  </a:lnTo>
                  <a:lnTo>
                    <a:pt x="235" y="99"/>
                  </a:lnTo>
                  <a:lnTo>
                    <a:pt x="237" y="100"/>
                  </a:lnTo>
                  <a:lnTo>
                    <a:pt x="240" y="100"/>
                  </a:lnTo>
                  <a:lnTo>
                    <a:pt x="248" y="103"/>
                  </a:lnTo>
                  <a:lnTo>
                    <a:pt x="250" y="103"/>
                  </a:lnTo>
                  <a:lnTo>
                    <a:pt x="252" y="103"/>
                  </a:lnTo>
                  <a:lnTo>
                    <a:pt x="253" y="103"/>
                  </a:lnTo>
                  <a:lnTo>
                    <a:pt x="255" y="104"/>
                  </a:lnTo>
                  <a:lnTo>
                    <a:pt x="256" y="103"/>
                  </a:lnTo>
                  <a:lnTo>
                    <a:pt x="258" y="103"/>
                  </a:lnTo>
                  <a:lnTo>
                    <a:pt x="259" y="103"/>
                  </a:lnTo>
                  <a:lnTo>
                    <a:pt x="261" y="103"/>
                  </a:lnTo>
                  <a:lnTo>
                    <a:pt x="263" y="102"/>
                  </a:lnTo>
                  <a:lnTo>
                    <a:pt x="264" y="102"/>
                  </a:lnTo>
                  <a:lnTo>
                    <a:pt x="266" y="101"/>
                  </a:lnTo>
                  <a:lnTo>
                    <a:pt x="267" y="100"/>
                  </a:lnTo>
                  <a:lnTo>
                    <a:pt x="267" y="100"/>
                  </a:lnTo>
                  <a:lnTo>
                    <a:pt x="268" y="99"/>
                  </a:lnTo>
                  <a:lnTo>
                    <a:pt x="269" y="98"/>
                  </a:lnTo>
                  <a:lnTo>
                    <a:pt x="269" y="98"/>
                  </a:lnTo>
                  <a:lnTo>
                    <a:pt x="269" y="97"/>
                  </a:lnTo>
                  <a:lnTo>
                    <a:pt x="270" y="96"/>
                  </a:lnTo>
                  <a:lnTo>
                    <a:pt x="270" y="95"/>
                  </a:lnTo>
                  <a:lnTo>
                    <a:pt x="270" y="94"/>
                  </a:lnTo>
                  <a:lnTo>
                    <a:pt x="270" y="93"/>
                  </a:lnTo>
                  <a:lnTo>
                    <a:pt x="271" y="91"/>
                  </a:lnTo>
                  <a:lnTo>
                    <a:pt x="271" y="85"/>
                  </a:lnTo>
                  <a:lnTo>
                    <a:pt x="271" y="78"/>
                  </a:lnTo>
                  <a:lnTo>
                    <a:pt x="271" y="77"/>
                  </a:lnTo>
                  <a:lnTo>
                    <a:pt x="271" y="73"/>
                  </a:lnTo>
                  <a:lnTo>
                    <a:pt x="271" y="70"/>
                  </a:lnTo>
                  <a:lnTo>
                    <a:pt x="270" y="69"/>
                  </a:lnTo>
                  <a:lnTo>
                    <a:pt x="271" y="67"/>
                  </a:lnTo>
                  <a:lnTo>
                    <a:pt x="271" y="65"/>
                  </a:lnTo>
                  <a:lnTo>
                    <a:pt x="271" y="64"/>
                  </a:lnTo>
                  <a:lnTo>
                    <a:pt x="275" y="56"/>
                  </a:lnTo>
                  <a:lnTo>
                    <a:pt x="275" y="54"/>
                  </a:lnTo>
                  <a:lnTo>
                    <a:pt x="276" y="52"/>
                  </a:lnTo>
                  <a:lnTo>
                    <a:pt x="276" y="49"/>
                  </a:lnTo>
                  <a:lnTo>
                    <a:pt x="277" y="46"/>
                  </a:lnTo>
                  <a:lnTo>
                    <a:pt x="277" y="39"/>
                  </a:lnTo>
                  <a:lnTo>
                    <a:pt x="277" y="37"/>
                  </a:lnTo>
                  <a:lnTo>
                    <a:pt x="277" y="36"/>
                  </a:lnTo>
                  <a:lnTo>
                    <a:pt x="277" y="35"/>
                  </a:lnTo>
                  <a:lnTo>
                    <a:pt x="277" y="34"/>
                  </a:lnTo>
                  <a:lnTo>
                    <a:pt x="276" y="33"/>
                  </a:lnTo>
                  <a:lnTo>
                    <a:pt x="276" y="32"/>
                  </a:lnTo>
                  <a:lnTo>
                    <a:pt x="275" y="31"/>
                  </a:lnTo>
                  <a:lnTo>
                    <a:pt x="275" y="30"/>
                  </a:lnTo>
                  <a:lnTo>
                    <a:pt x="274" y="29"/>
                  </a:lnTo>
                  <a:lnTo>
                    <a:pt x="274" y="29"/>
                  </a:lnTo>
                  <a:lnTo>
                    <a:pt x="273" y="28"/>
                  </a:lnTo>
                  <a:lnTo>
                    <a:pt x="272" y="28"/>
                  </a:lnTo>
                  <a:lnTo>
                    <a:pt x="271" y="27"/>
                  </a:lnTo>
                  <a:lnTo>
                    <a:pt x="268" y="26"/>
                  </a:lnTo>
                  <a:lnTo>
                    <a:pt x="267" y="26"/>
                  </a:lnTo>
                  <a:lnTo>
                    <a:pt x="266" y="25"/>
                  </a:lnTo>
                  <a:lnTo>
                    <a:pt x="265" y="25"/>
                  </a:lnTo>
                  <a:lnTo>
                    <a:pt x="264" y="24"/>
                  </a:lnTo>
                  <a:lnTo>
                    <a:pt x="263" y="23"/>
                  </a:lnTo>
                  <a:lnTo>
                    <a:pt x="263" y="22"/>
                  </a:lnTo>
                  <a:lnTo>
                    <a:pt x="262" y="22"/>
                  </a:lnTo>
                  <a:lnTo>
                    <a:pt x="262" y="21"/>
                  </a:lnTo>
                  <a:lnTo>
                    <a:pt x="262" y="20"/>
                  </a:lnTo>
                  <a:lnTo>
                    <a:pt x="262" y="19"/>
                  </a:lnTo>
                  <a:lnTo>
                    <a:pt x="262" y="19"/>
                  </a:lnTo>
                  <a:lnTo>
                    <a:pt x="262" y="18"/>
                  </a:lnTo>
                  <a:lnTo>
                    <a:pt x="263" y="17"/>
                  </a:lnTo>
                  <a:lnTo>
                    <a:pt x="263" y="15"/>
                  </a:lnTo>
                  <a:lnTo>
                    <a:pt x="264" y="14"/>
                  </a:lnTo>
                  <a:lnTo>
                    <a:pt x="265" y="13"/>
                  </a:lnTo>
                  <a:lnTo>
                    <a:pt x="265" y="12"/>
                  </a:lnTo>
                  <a:lnTo>
                    <a:pt x="266" y="11"/>
                  </a:lnTo>
                  <a:lnTo>
                    <a:pt x="268" y="10"/>
                  </a:lnTo>
                  <a:lnTo>
                    <a:pt x="269" y="8"/>
                  </a:lnTo>
                  <a:lnTo>
                    <a:pt x="275" y="4"/>
                  </a:lnTo>
                  <a:lnTo>
                    <a:pt x="278" y="2"/>
                  </a:lnTo>
                  <a:lnTo>
                    <a:pt x="279" y="1"/>
                  </a:lnTo>
                  <a:lnTo>
                    <a:pt x="280" y="0"/>
                  </a:lnTo>
                  <a:lnTo>
                    <a:pt x="280" y="0"/>
                  </a:lnTo>
                  <a:close/>
                </a:path>
              </a:pathLst>
            </a:custGeom>
            <a:solidFill>
              <a:srgbClr val="CCCCCC"/>
            </a:solidFill>
            <a:ln w="98425">
              <a:solidFill>
                <a:srgbClr val="CC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34" name="Freeform 240">
              <a:extLst>
                <a:ext uri="{FF2B5EF4-FFF2-40B4-BE49-F238E27FC236}">
                  <a16:creationId xmlns:a16="http://schemas.microsoft.com/office/drawing/2014/main" id="{ED487A1C-6C59-40A9-82DE-15B008743E48}"/>
                </a:ext>
              </a:extLst>
            </p:cNvPr>
            <p:cNvSpPr>
              <a:spLocks/>
            </p:cNvSpPr>
            <p:nvPr/>
          </p:nvSpPr>
          <p:spPr bwMode="auto">
            <a:xfrm>
              <a:off x="4003" y="1780"/>
              <a:ext cx="618" cy="479"/>
            </a:xfrm>
            <a:custGeom>
              <a:avLst/>
              <a:gdLst>
                <a:gd name="T0" fmla="*/ 240 w 618"/>
                <a:gd name="T1" fmla="*/ 22 h 479"/>
                <a:gd name="T2" fmla="*/ 288 w 618"/>
                <a:gd name="T3" fmla="*/ 18 h 479"/>
                <a:gd name="T4" fmla="*/ 313 w 618"/>
                <a:gd name="T5" fmla="*/ 64 h 479"/>
                <a:gd name="T6" fmla="*/ 349 w 618"/>
                <a:gd name="T7" fmla="*/ 58 h 479"/>
                <a:gd name="T8" fmla="*/ 371 w 618"/>
                <a:gd name="T9" fmla="*/ 86 h 479"/>
                <a:gd name="T10" fmla="*/ 373 w 618"/>
                <a:gd name="T11" fmla="*/ 111 h 479"/>
                <a:gd name="T12" fmla="*/ 401 w 618"/>
                <a:gd name="T13" fmla="*/ 87 h 479"/>
                <a:gd name="T14" fmla="*/ 439 w 618"/>
                <a:gd name="T15" fmla="*/ 87 h 479"/>
                <a:gd name="T16" fmla="*/ 460 w 618"/>
                <a:gd name="T17" fmla="*/ 85 h 479"/>
                <a:gd name="T18" fmla="*/ 488 w 618"/>
                <a:gd name="T19" fmla="*/ 72 h 479"/>
                <a:gd name="T20" fmla="*/ 532 w 618"/>
                <a:gd name="T21" fmla="*/ 97 h 479"/>
                <a:gd name="T22" fmla="*/ 543 w 618"/>
                <a:gd name="T23" fmla="*/ 135 h 479"/>
                <a:gd name="T24" fmla="*/ 520 w 618"/>
                <a:gd name="T25" fmla="*/ 176 h 479"/>
                <a:gd name="T26" fmla="*/ 493 w 618"/>
                <a:gd name="T27" fmla="*/ 189 h 479"/>
                <a:gd name="T28" fmla="*/ 466 w 618"/>
                <a:gd name="T29" fmla="*/ 208 h 479"/>
                <a:gd name="T30" fmla="*/ 456 w 618"/>
                <a:gd name="T31" fmla="*/ 222 h 479"/>
                <a:gd name="T32" fmla="*/ 475 w 618"/>
                <a:gd name="T33" fmla="*/ 244 h 479"/>
                <a:gd name="T34" fmla="*/ 500 w 618"/>
                <a:gd name="T35" fmla="*/ 259 h 479"/>
                <a:gd name="T36" fmla="*/ 526 w 618"/>
                <a:gd name="T37" fmla="*/ 276 h 479"/>
                <a:gd name="T38" fmla="*/ 556 w 618"/>
                <a:gd name="T39" fmla="*/ 299 h 479"/>
                <a:gd name="T40" fmla="*/ 601 w 618"/>
                <a:gd name="T41" fmla="*/ 354 h 479"/>
                <a:gd name="T42" fmla="*/ 617 w 618"/>
                <a:gd name="T43" fmla="*/ 406 h 479"/>
                <a:gd name="T44" fmla="*/ 590 w 618"/>
                <a:gd name="T45" fmla="*/ 401 h 479"/>
                <a:gd name="T46" fmla="*/ 571 w 618"/>
                <a:gd name="T47" fmla="*/ 413 h 479"/>
                <a:gd name="T48" fmla="*/ 527 w 618"/>
                <a:gd name="T49" fmla="*/ 441 h 479"/>
                <a:gd name="T50" fmla="*/ 511 w 618"/>
                <a:gd name="T51" fmla="*/ 464 h 479"/>
                <a:gd name="T52" fmla="*/ 503 w 618"/>
                <a:gd name="T53" fmla="*/ 477 h 479"/>
                <a:gd name="T54" fmla="*/ 470 w 618"/>
                <a:gd name="T55" fmla="*/ 477 h 479"/>
                <a:gd name="T56" fmla="*/ 429 w 618"/>
                <a:gd name="T57" fmla="*/ 462 h 479"/>
                <a:gd name="T58" fmla="*/ 394 w 618"/>
                <a:gd name="T59" fmla="*/ 436 h 479"/>
                <a:gd name="T60" fmla="*/ 369 w 618"/>
                <a:gd name="T61" fmla="*/ 409 h 479"/>
                <a:gd name="T62" fmla="*/ 324 w 618"/>
                <a:gd name="T63" fmla="*/ 410 h 479"/>
                <a:gd name="T64" fmla="*/ 296 w 618"/>
                <a:gd name="T65" fmla="*/ 419 h 479"/>
                <a:gd name="T66" fmla="*/ 280 w 618"/>
                <a:gd name="T67" fmla="*/ 396 h 479"/>
                <a:gd name="T68" fmla="*/ 256 w 618"/>
                <a:gd name="T69" fmla="*/ 420 h 479"/>
                <a:gd name="T70" fmla="*/ 219 w 618"/>
                <a:gd name="T71" fmla="*/ 422 h 479"/>
                <a:gd name="T72" fmla="*/ 192 w 618"/>
                <a:gd name="T73" fmla="*/ 416 h 479"/>
                <a:gd name="T74" fmla="*/ 166 w 618"/>
                <a:gd name="T75" fmla="*/ 435 h 479"/>
                <a:gd name="T76" fmla="*/ 138 w 618"/>
                <a:gd name="T77" fmla="*/ 441 h 479"/>
                <a:gd name="T78" fmla="*/ 126 w 618"/>
                <a:gd name="T79" fmla="*/ 422 h 479"/>
                <a:gd name="T80" fmla="*/ 105 w 618"/>
                <a:gd name="T81" fmla="*/ 404 h 479"/>
                <a:gd name="T82" fmla="*/ 117 w 618"/>
                <a:gd name="T83" fmla="*/ 373 h 479"/>
                <a:gd name="T84" fmla="*/ 110 w 618"/>
                <a:gd name="T85" fmla="*/ 330 h 479"/>
                <a:gd name="T86" fmla="*/ 84 w 618"/>
                <a:gd name="T87" fmla="*/ 322 h 479"/>
                <a:gd name="T88" fmla="*/ 44 w 618"/>
                <a:gd name="T89" fmla="*/ 318 h 479"/>
                <a:gd name="T90" fmla="*/ 30 w 618"/>
                <a:gd name="T91" fmla="*/ 293 h 479"/>
                <a:gd name="T92" fmla="*/ 6 w 618"/>
                <a:gd name="T93" fmla="*/ 281 h 479"/>
                <a:gd name="T94" fmla="*/ 7 w 618"/>
                <a:gd name="T95" fmla="*/ 258 h 479"/>
                <a:gd name="T96" fmla="*/ 14 w 618"/>
                <a:gd name="T97" fmla="*/ 223 h 479"/>
                <a:gd name="T98" fmla="*/ 3 w 618"/>
                <a:gd name="T99" fmla="*/ 184 h 479"/>
                <a:gd name="T100" fmla="*/ 33 w 618"/>
                <a:gd name="T101" fmla="*/ 181 h 479"/>
                <a:gd name="T102" fmla="*/ 62 w 618"/>
                <a:gd name="T103" fmla="*/ 171 h 479"/>
                <a:gd name="T104" fmla="*/ 92 w 618"/>
                <a:gd name="T105" fmla="*/ 177 h 479"/>
                <a:gd name="T106" fmla="*/ 114 w 618"/>
                <a:gd name="T107" fmla="*/ 191 h 479"/>
                <a:gd name="T108" fmla="*/ 136 w 618"/>
                <a:gd name="T109" fmla="*/ 189 h 479"/>
                <a:gd name="T110" fmla="*/ 151 w 618"/>
                <a:gd name="T111" fmla="*/ 159 h 479"/>
                <a:gd name="T112" fmla="*/ 172 w 618"/>
                <a:gd name="T113" fmla="*/ 171 h 479"/>
                <a:gd name="T114" fmla="*/ 204 w 618"/>
                <a:gd name="T115" fmla="*/ 171 h 479"/>
                <a:gd name="T116" fmla="*/ 202 w 618"/>
                <a:gd name="T117" fmla="*/ 145 h 479"/>
                <a:gd name="T118" fmla="*/ 197 w 618"/>
                <a:gd name="T119" fmla="*/ 104 h 479"/>
                <a:gd name="T120" fmla="*/ 187 w 618"/>
                <a:gd name="T121" fmla="*/ 42 h 479"/>
                <a:gd name="T122" fmla="*/ 174 w 618"/>
                <a:gd name="T123" fmla="*/ 0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8" h="479">
                  <a:moveTo>
                    <a:pt x="180" y="0"/>
                  </a:moveTo>
                  <a:lnTo>
                    <a:pt x="182" y="0"/>
                  </a:lnTo>
                  <a:lnTo>
                    <a:pt x="190" y="1"/>
                  </a:lnTo>
                  <a:lnTo>
                    <a:pt x="194" y="1"/>
                  </a:lnTo>
                  <a:lnTo>
                    <a:pt x="197" y="2"/>
                  </a:lnTo>
                  <a:lnTo>
                    <a:pt x="200" y="3"/>
                  </a:lnTo>
                  <a:lnTo>
                    <a:pt x="203" y="4"/>
                  </a:lnTo>
                  <a:lnTo>
                    <a:pt x="204" y="4"/>
                  </a:lnTo>
                  <a:lnTo>
                    <a:pt x="206" y="5"/>
                  </a:lnTo>
                  <a:lnTo>
                    <a:pt x="207" y="5"/>
                  </a:lnTo>
                  <a:lnTo>
                    <a:pt x="212" y="8"/>
                  </a:lnTo>
                  <a:lnTo>
                    <a:pt x="216" y="10"/>
                  </a:lnTo>
                  <a:lnTo>
                    <a:pt x="219" y="11"/>
                  </a:lnTo>
                  <a:lnTo>
                    <a:pt x="226" y="14"/>
                  </a:lnTo>
                  <a:lnTo>
                    <a:pt x="228" y="15"/>
                  </a:lnTo>
                  <a:lnTo>
                    <a:pt x="230" y="16"/>
                  </a:lnTo>
                  <a:lnTo>
                    <a:pt x="232" y="17"/>
                  </a:lnTo>
                  <a:lnTo>
                    <a:pt x="234" y="18"/>
                  </a:lnTo>
                  <a:lnTo>
                    <a:pt x="235" y="19"/>
                  </a:lnTo>
                  <a:lnTo>
                    <a:pt x="240" y="22"/>
                  </a:lnTo>
                  <a:lnTo>
                    <a:pt x="241" y="23"/>
                  </a:lnTo>
                  <a:lnTo>
                    <a:pt x="242" y="24"/>
                  </a:lnTo>
                  <a:lnTo>
                    <a:pt x="244" y="24"/>
                  </a:lnTo>
                  <a:lnTo>
                    <a:pt x="245" y="25"/>
                  </a:lnTo>
                  <a:lnTo>
                    <a:pt x="247" y="25"/>
                  </a:lnTo>
                  <a:lnTo>
                    <a:pt x="248" y="25"/>
                  </a:lnTo>
                  <a:lnTo>
                    <a:pt x="250" y="26"/>
                  </a:lnTo>
                  <a:lnTo>
                    <a:pt x="251" y="26"/>
                  </a:lnTo>
                  <a:lnTo>
                    <a:pt x="256" y="26"/>
                  </a:lnTo>
                  <a:lnTo>
                    <a:pt x="258" y="26"/>
                  </a:lnTo>
                  <a:lnTo>
                    <a:pt x="260" y="26"/>
                  </a:lnTo>
                  <a:lnTo>
                    <a:pt x="261" y="25"/>
                  </a:lnTo>
                  <a:lnTo>
                    <a:pt x="264" y="25"/>
                  </a:lnTo>
                  <a:lnTo>
                    <a:pt x="274" y="22"/>
                  </a:lnTo>
                  <a:lnTo>
                    <a:pt x="277" y="21"/>
                  </a:lnTo>
                  <a:lnTo>
                    <a:pt x="282" y="19"/>
                  </a:lnTo>
                  <a:lnTo>
                    <a:pt x="284" y="19"/>
                  </a:lnTo>
                  <a:lnTo>
                    <a:pt x="285" y="18"/>
                  </a:lnTo>
                  <a:lnTo>
                    <a:pt x="287" y="18"/>
                  </a:lnTo>
                  <a:lnTo>
                    <a:pt x="288" y="18"/>
                  </a:lnTo>
                  <a:lnTo>
                    <a:pt x="289" y="18"/>
                  </a:lnTo>
                  <a:lnTo>
                    <a:pt x="290" y="19"/>
                  </a:lnTo>
                  <a:lnTo>
                    <a:pt x="291" y="19"/>
                  </a:lnTo>
                  <a:lnTo>
                    <a:pt x="292" y="20"/>
                  </a:lnTo>
                  <a:lnTo>
                    <a:pt x="293" y="20"/>
                  </a:lnTo>
                  <a:lnTo>
                    <a:pt x="294" y="22"/>
                  </a:lnTo>
                  <a:lnTo>
                    <a:pt x="295" y="23"/>
                  </a:lnTo>
                  <a:lnTo>
                    <a:pt x="296" y="25"/>
                  </a:lnTo>
                  <a:lnTo>
                    <a:pt x="297" y="26"/>
                  </a:lnTo>
                  <a:lnTo>
                    <a:pt x="297" y="27"/>
                  </a:lnTo>
                  <a:lnTo>
                    <a:pt x="299" y="34"/>
                  </a:lnTo>
                  <a:lnTo>
                    <a:pt x="300" y="36"/>
                  </a:lnTo>
                  <a:lnTo>
                    <a:pt x="302" y="40"/>
                  </a:lnTo>
                  <a:lnTo>
                    <a:pt x="306" y="48"/>
                  </a:lnTo>
                  <a:lnTo>
                    <a:pt x="308" y="52"/>
                  </a:lnTo>
                  <a:lnTo>
                    <a:pt x="310" y="58"/>
                  </a:lnTo>
                  <a:lnTo>
                    <a:pt x="311" y="60"/>
                  </a:lnTo>
                  <a:lnTo>
                    <a:pt x="312" y="62"/>
                  </a:lnTo>
                  <a:lnTo>
                    <a:pt x="313" y="64"/>
                  </a:lnTo>
                  <a:lnTo>
                    <a:pt x="313" y="64"/>
                  </a:lnTo>
                  <a:lnTo>
                    <a:pt x="314" y="65"/>
                  </a:lnTo>
                  <a:lnTo>
                    <a:pt x="314" y="65"/>
                  </a:lnTo>
                  <a:lnTo>
                    <a:pt x="315" y="66"/>
                  </a:lnTo>
                  <a:lnTo>
                    <a:pt x="316" y="66"/>
                  </a:lnTo>
                  <a:lnTo>
                    <a:pt x="317" y="66"/>
                  </a:lnTo>
                  <a:lnTo>
                    <a:pt x="317" y="67"/>
                  </a:lnTo>
                  <a:lnTo>
                    <a:pt x="318" y="67"/>
                  </a:lnTo>
                  <a:lnTo>
                    <a:pt x="319" y="67"/>
                  </a:lnTo>
                  <a:lnTo>
                    <a:pt x="320" y="67"/>
                  </a:lnTo>
                  <a:lnTo>
                    <a:pt x="321" y="67"/>
                  </a:lnTo>
                  <a:lnTo>
                    <a:pt x="322" y="67"/>
                  </a:lnTo>
                  <a:lnTo>
                    <a:pt x="324" y="66"/>
                  </a:lnTo>
                  <a:lnTo>
                    <a:pt x="327" y="65"/>
                  </a:lnTo>
                  <a:lnTo>
                    <a:pt x="334" y="63"/>
                  </a:lnTo>
                  <a:lnTo>
                    <a:pt x="337" y="62"/>
                  </a:lnTo>
                  <a:lnTo>
                    <a:pt x="341" y="60"/>
                  </a:lnTo>
                  <a:lnTo>
                    <a:pt x="343" y="60"/>
                  </a:lnTo>
                  <a:lnTo>
                    <a:pt x="345" y="59"/>
                  </a:lnTo>
                  <a:lnTo>
                    <a:pt x="347" y="58"/>
                  </a:lnTo>
                  <a:lnTo>
                    <a:pt x="349" y="58"/>
                  </a:lnTo>
                  <a:lnTo>
                    <a:pt x="350" y="58"/>
                  </a:lnTo>
                  <a:lnTo>
                    <a:pt x="352" y="58"/>
                  </a:lnTo>
                  <a:lnTo>
                    <a:pt x="354" y="58"/>
                  </a:lnTo>
                  <a:lnTo>
                    <a:pt x="355" y="58"/>
                  </a:lnTo>
                  <a:lnTo>
                    <a:pt x="357" y="59"/>
                  </a:lnTo>
                  <a:lnTo>
                    <a:pt x="359" y="60"/>
                  </a:lnTo>
                  <a:lnTo>
                    <a:pt x="360" y="61"/>
                  </a:lnTo>
                  <a:lnTo>
                    <a:pt x="362" y="62"/>
                  </a:lnTo>
                  <a:lnTo>
                    <a:pt x="363" y="63"/>
                  </a:lnTo>
                  <a:lnTo>
                    <a:pt x="364" y="64"/>
                  </a:lnTo>
                  <a:lnTo>
                    <a:pt x="364" y="65"/>
                  </a:lnTo>
                  <a:lnTo>
                    <a:pt x="365" y="66"/>
                  </a:lnTo>
                  <a:lnTo>
                    <a:pt x="366" y="68"/>
                  </a:lnTo>
                  <a:lnTo>
                    <a:pt x="367" y="69"/>
                  </a:lnTo>
                  <a:lnTo>
                    <a:pt x="367" y="71"/>
                  </a:lnTo>
                  <a:lnTo>
                    <a:pt x="369" y="74"/>
                  </a:lnTo>
                  <a:lnTo>
                    <a:pt x="369" y="76"/>
                  </a:lnTo>
                  <a:lnTo>
                    <a:pt x="370" y="79"/>
                  </a:lnTo>
                  <a:lnTo>
                    <a:pt x="371" y="82"/>
                  </a:lnTo>
                  <a:lnTo>
                    <a:pt x="371" y="86"/>
                  </a:lnTo>
                  <a:lnTo>
                    <a:pt x="373" y="91"/>
                  </a:lnTo>
                  <a:lnTo>
                    <a:pt x="373" y="93"/>
                  </a:lnTo>
                  <a:lnTo>
                    <a:pt x="373" y="94"/>
                  </a:lnTo>
                  <a:lnTo>
                    <a:pt x="373" y="95"/>
                  </a:lnTo>
                  <a:lnTo>
                    <a:pt x="373" y="96"/>
                  </a:lnTo>
                  <a:lnTo>
                    <a:pt x="373" y="96"/>
                  </a:lnTo>
                  <a:lnTo>
                    <a:pt x="372" y="97"/>
                  </a:lnTo>
                  <a:lnTo>
                    <a:pt x="372" y="98"/>
                  </a:lnTo>
                  <a:lnTo>
                    <a:pt x="370" y="102"/>
                  </a:lnTo>
                  <a:lnTo>
                    <a:pt x="369" y="104"/>
                  </a:lnTo>
                  <a:lnTo>
                    <a:pt x="369" y="105"/>
                  </a:lnTo>
                  <a:lnTo>
                    <a:pt x="369" y="106"/>
                  </a:lnTo>
                  <a:lnTo>
                    <a:pt x="369" y="106"/>
                  </a:lnTo>
                  <a:lnTo>
                    <a:pt x="369" y="107"/>
                  </a:lnTo>
                  <a:lnTo>
                    <a:pt x="369" y="108"/>
                  </a:lnTo>
                  <a:lnTo>
                    <a:pt x="370" y="109"/>
                  </a:lnTo>
                  <a:lnTo>
                    <a:pt x="370" y="110"/>
                  </a:lnTo>
                  <a:lnTo>
                    <a:pt x="371" y="110"/>
                  </a:lnTo>
                  <a:lnTo>
                    <a:pt x="372" y="111"/>
                  </a:lnTo>
                  <a:lnTo>
                    <a:pt x="373" y="111"/>
                  </a:lnTo>
                  <a:lnTo>
                    <a:pt x="375" y="112"/>
                  </a:lnTo>
                  <a:lnTo>
                    <a:pt x="376" y="112"/>
                  </a:lnTo>
                  <a:lnTo>
                    <a:pt x="377" y="113"/>
                  </a:lnTo>
                  <a:lnTo>
                    <a:pt x="379" y="113"/>
                  </a:lnTo>
                  <a:lnTo>
                    <a:pt x="380" y="112"/>
                  </a:lnTo>
                  <a:lnTo>
                    <a:pt x="381" y="112"/>
                  </a:lnTo>
                  <a:lnTo>
                    <a:pt x="383" y="111"/>
                  </a:lnTo>
                  <a:lnTo>
                    <a:pt x="385" y="110"/>
                  </a:lnTo>
                  <a:lnTo>
                    <a:pt x="388" y="107"/>
                  </a:lnTo>
                  <a:lnTo>
                    <a:pt x="389" y="107"/>
                  </a:lnTo>
                  <a:lnTo>
                    <a:pt x="390" y="106"/>
                  </a:lnTo>
                  <a:lnTo>
                    <a:pt x="391" y="105"/>
                  </a:lnTo>
                  <a:lnTo>
                    <a:pt x="391" y="105"/>
                  </a:lnTo>
                  <a:lnTo>
                    <a:pt x="392" y="104"/>
                  </a:lnTo>
                  <a:lnTo>
                    <a:pt x="392" y="103"/>
                  </a:lnTo>
                  <a:lnTo>
                    <a:pt x="394" y="101"/>
                  </a:lnTo>
                  <a:lnTo>
                    <a:pt x="396" y="95"/>
                  </a:lnTo>
                  <a:lnTo>
                    <a:pt x="398" y="92"/>
                  </a:lnTo>
                  <a:lnTo>
                    <a:pt x="399" y="90"/>
                  </a:lnTo>
                  <a:lnTo>
                    <a:pt x="401" y="87"/>
                  </a:lnTo>
                  <a:lnTo>
                    <a:pt x="403" y="85"/>
                  </a:lnTo>
                  <a:lnTo>
                    <a:pt x="405" y="83"/>
                  </a:lnTo>
                  <a:lnTo>
                    <a:pt x="407" y="81"/>
                  </a:lnTo>
                  <a:lnTo>
                    <a:pt x="409" y="80"/>
                  </a:lnTo>
                  <a:lnTo>
                    <a:pt x="410" y="79"/>
                  </a:lnTo>
                  <a:lnTo>
                    <a:pt x="411" y="78"/>
                  </a:lnTo>
                  <a:lnTo>
                    <a:pt x="413" y="77"/>
                  </a:lnTo>
                  <a:lnTo>
                    <a:pt x="414" y="77"/>
                  </a:lnTo>
                  <a:lnTo>
                    <a:pt x="415" y="77"/>
                  </a:lnTo>
                  <a:lnTo>
                    <a:pt x="417" y="77"/>
                  </a:lnTo>
                  <a:lnTo>
                    <a:pt x="419" y="77"/>
                  </a:lnTo>
                  <a:lnTo>
                    <a:pt x="421" y="77"/>
                  </a:lnTo>
                  <a:lnTo>
                    <a:pt x="422" y="78"/>
                  </a:lnTo>
                  <a:lnTo>
                    <a:pt x="424" y="78"/>
                  </a:lnTo>
                  <a:lnTo>
                    <a:pt x="430" y="81"/>
                  </a:lnTo>
                  <a:lnTo>
                    <a:pt x="432" y="82"/>
                  </a:lnTo>
                  <a:lnTo>
                    <a:pt x="433" y="83"/>
                  </a:lnTo>
                  <a:lnTo>
                    <a:pt x="435" y="84"/>
                  </a:lnTo>
                  <a:lnTo>
                    <a:pt x="437" y="86"/>
                  </a:lnTo>
                  <a:lnTo>
                    <a:pt x="439" y="87"/>
                  </a:lnTo>
                  <a:lnTo>
                    <a:pt x="443" y="91"/>
                  </a:lnTo>
                  <a:lnTo>
                    <a:pt x="444" y="91"/>
                  </a:lnTo>
                  <a:lnTo>
                    <a:pt x="445" y="92"/>
                  </a:lnTo>
                  <a:lnTo>
                    <a:pt x="446" y="93"/>
                  </a:lnTo>
                  <a:lnTo>
                    <a:pt x="447" y="93"/>
                  </a:lnTo>
                  <a:lnTo>
                    <a:pt x="448" y="93"/>
                  </a:lnTo>
                  <a:lnTo>
                    <a:pt x="449" y="93"/>
                  </a:lnTo>
                  <a:lnTo>
                    <a:pt x="450" y="93"/>
                  </a:lnTo>
                  <a:lnTo>
                    <a:pt x="451" y="93"/>
                  </a:lnTo>
                  <a:lnTo>
                    <a:pt x="452" y="93"/>
                  </a:lnTo>
                  <a:lnTo>
                    <a:pt x="453" y="92"/>
                  </a:lnTo>
                  <a:lnTo>
                    <a:pt x="454" y="92"/>
                  </a:lnTo>
                  <a:lnTo>
                    <a:pt x="455" y="91"/>
                  </a:lnTo>
                  <a:lnTo>
                    <a:pt x="456" y="91"/>
                  </a:lnTo>
                  <a:lnTo>
                    <a:pt x="457" y="90"/>
                  </a:lnTo>
                  <a:lnTo>
                    <a:pt x="458" y="89"/>
                  </a:lnTo>
                  <a:lnTo>
                    <a:pt x="458" y="89"/>
                  </a:lnTo>
                  <a:lnTo>
                    <a:pt x="459" y="88"/>
                  </a:lnTo>
                  <a:lnTo>
                    <a:pt x="459" y="87"/>
                  </a:lnTo>
                  <a:lnTo>
                    <a:pt x="460" y="85"/>
                  </a:lnTo>
                  <a:lnTo>
                    <a:pt x="462" y="81"/>
                  </a:lnTo>
                  <a:lnTo>
                    <a:pt x="463" y="78"/>
                  </a:lnTo>
                  <a:lnTo>
                    <a:pt x="464" y="76"/>
                  </a:lnTo>
                  <a:lnTo>
                    <a:pt x="465" y="75"/>
                  </a:lnTo>
                  <a:lnTo>
                    <a:pt x="466" y="74"/>
                  </a:lnTo>
                  <a:lnTo>
                    <a:pt x="466" y="73"/>
                  </a:lnTo>
                  <a:lnTo>
                    <a:pt x="467" y="72"/>
                  </a:lnTo>
                  <a:lnTo>
                    <a:pt x="468" y="72"/>
                  </a:lnTo>
                  <a:lnTo>
                    <a:pt x="469" y="71"/>
                  </a:lnTo>
                  <a:lnTo>
                    <a:pt x="469" y="71"/>
                  </a:lnTo>
                  <a:lnTo>
                    <a:pt x="470" y="71"/>
                  </a:lnTo>
                  <a:lnTo>
                    <a:pt x="471" y="70"/>
                  </a:lnTo>
                  <a:lnTo>
                    <a:pt x="473" y="70"/>
                  </a:lnTo>
                  <a:lnTo>
                    <a:pt x="474" y="70"/>
                  </a:lnTo>
                  <a:lnTo>
                    <a:pt x="476" y="70"/>
                  </a:lnTo>
                  <a:lnTo>
                    <a:pt x="478" y="70"/>
                  </a:lnTo>
                  <a:lnTo>
                    <a:pt x="480" y="70"/>
                  </a:lnTo>
                  <a:lnTo>
                    <a:pt x="482" y="70"/>
                  </a:lnTo>
                  <a:lnTo>
                    <a:pt x="483" y="71"/>
                  </a:lnTo>
                  <a:lnTo>
                    <a:pt x="488" y="72"/>
                  </a:lnTo>
                  <a:lnTo>
                    <a:pt x="490" y="72"/>
                  </a:lnTo>
                  <a:lnTo>
                    <a:pt x="491" y="72"/>
                  </a:lnTo>
                  <a:lnTo>
                    <a:pt x="493" y="72"/>
                  </a:lnTo>
                  <a:lnTo>
                    <a:pt x="495" y="73"/>
                  </a:lnTo>
                  <a:lnTo>
                    <a:pt x="500" y="73"/>
                  </a:lnTo>
                  <a:lnTo>
                    <a:pt x="502" y="73"/>
                  </a:lnTo>
                  <a:lnTo>
                    <a:pt x="504" y="73"/>
                  </a:lnTo>
                  <a:lnTo>
                    <a:pt x="505" y="73"/>
                  </a:lnTo>
                  <a:lnTo>
                    <a:pt x="507" y="74"/>
                  </a:lnTo>
                  <a:lnTo>
                    <a:pt x="508" y="74"/>
                  </a:lnTo>
                  <a:lnTo>
                    <a:pt x="510" y="75"/>
                  </a:lnTo>
                  <a:lnTo>
                    <a:pt x="511" y="76"/>
                  </a:lnTo>
                  <a:lnTo>
                    <a:pt x="513" y="77"/>
                  </a:lnTo>
                  <a:lnTo>
                    <a:pt x="516" y="80"/>
                  </a:lnTo>
                  <a:lnTo>
                    <a:pt x="519" y="83"/>
                  </a:lnTo>
                  <a:lnTo>
                    <a:pt x="520" y="84"/>
                  </a:lnTo>
                  <a:lnTo>
                    <a:pt x="523" y="86"/>
                  </a:lnTo>
                  <a:lnTo>
                    <a:pt x="526" y="89"/>
                  </a:lnTo>
                  <a:lnTo>
                    <a:pt x="530" y="94"/>
                  </a:lnTo>
                  <a:lnTo>
                    <a:pt x="532" y="97"/>
                  </a:lnTo>
                  <a:lnTo>
                    <a:pt x="534" y="99"/>
                  </a:lnTo>
                  <a:lnTo>
                    <a:pt x="539" y="103"/>
                  </a:lnTo>
                  <a:lnTo>
                    <a:pt x="543" y="107"/>
                  </a:lnTo>
                  <a:lnTo>
                    <a:pt x="545" y="109"/>
                  </a:lnTo>
                  <a:lnTo>
                    <a:pt x="547" y="112"/>
                  </a:lnTo>
                  <a:lnTo>
                    <a:pt x="548" y="114"/>
                  </a:lnTo>
                  <a:lnTo>
                    <a:pt x="550" y="116"/>
                  </a:lnTo>
                  <a:lnTo>
                    <a:pt x="550" y="118"/>
                  </a:lnTo>
                  <a:lnTo>
                    <a:pt x="551" y="120"/>
                  </a:lnTo>
                  <a:lnTo>
                    <a:pt x="551" y="122"/>
                  </a:lnTo>
                  <a:lnTo>
                    <a:pt x="551" y="123"/>
                  </a:lnTo>
                  <a:lnTo>
                    <a:pt x="551" y="123"/>
                  </a:lnTo>
                  <a:lnTo>
                    <a:pt x="551" y="125"/>
                  </a:lnTo>
                  <a:lnTo>
                    <a:pt x="551" y="126"/>
                  </a:lnTo>
                  <a:lnTo>
                    <a:pt x="550" y="127"/>
                  </a:lnTo>
                  <a:lnTo>
                    <a:pt x="550" y="128"/>
                  </a:lnTo>
                  <a:lnTo>
                    <a:pt x="549" y="129"/>
                  </a:lnTo>
                  <a:lnTo>
                    <a:pt x="547" y="131"/>
                  </a:lnTo>
                  <a:lnTo>
                    <a:pt x="544" y="134"/>
                  </a:lnTo>
                  <a:lnTo>
                    <a:pt x="543" y="135"/>
                  </a:lnTo>
                  <a:lnTo>
                    <a:pt x="543" y="136"/>
                  </a:lnTo>
                  <a:lnTo>
                    <a:pt x="542" y="137"/>
                  </a:lnTo>
                  <a:lnTo>
                    <a:pt x="541" y="139"/>
                  </a:lnTo>
                  <a:lnTo>
                    <a:pt x="540" y="143"/>
                  </a:lnTo>
                  <a:lnTo>
                    <a:pt x="539" y="145"/>
                  </a:lnTo>
                  <a:lnTo>
                    <a:pt x="538" y="147"/>
                  </a:lnTo>
                  <a:lnTo>
                    <a:pt x="536" y="150"/>
                  </a:lnTo>
                  <a:lnTo>
                    <a:pt x="536" y="152"/>
                  </a:lnTo>
                  <a:lnTo>
                    <a:pt x="535" y="153"/>
                  </a:lnTo>
                  <a:lnTo>
                    <a:pt x="535" y="157"/>
                  </a:lnTo>
                  <a:lnTo>
                    <a:pt x="534" y="158"/>
                  </a:lnTo>
                  <a:lnTo>
                    <a:pt x="534" y="160"/>
                  </a:lnTo>
                  <a:lnTo>
                    <a:pt x="533" y="162"/>
                  </a:lnTo>
                  <a:lnTo>
                    <a:pt x="532" y="164"/>
                  </a:lnTo>
                  <a:lnTo>
                    <a:pt x="530" y="166"/>
                  </a:lnTo>
                  <a:lnTo>
                    <a:pt x="529" y="167"/>
                  </a:lnTo>
                  <a:lnTo>
                    <a:pt x="524" y="173"/>
                  </a:lnTo>
                  <a:lnTo>
                    <a:pt x="522" y="175"/>
                  </a:lnTo>
                  <a:lnTo>
                    <a:pt x="521" y="176"/>
                  </a:lnTo>
                  <a:lnTo>
                    <a:pt x="520" y="176"/>
                  </a:lnTo>
                  <a:lnTo>
                    <a:pt x="519" y="177"/>
                  </a:lnTo>
                  <a:lnTo>
                    <a:pt x="518" y="178"/>
                  </a:lnTo>
                  <a:lnTo>
                    <a:pt x="517" y="178"/>
                  </a:lnTo>
                  <a:lnTo>
                    <a:pt x="516" y="178"/>
                  </a:lnTo>
                  <a:lnTo>
                    <a:pt x="514" y="179"/>
                  </a:lnTo>
                  <a:lnTo>
                    <a:pt x="513" y="179"/>
                  </a:lnTo>
                  <a:lnTo>
                    <a:pt x="511" y="179"/>
                  </a:lnTo>
                  <a:lnTo>
                    <a:pt x="508" y="178"/>
                  </a:lnTo>
                  <a:lnTo>
                    <a:pt x="506" y="178"/>
                  </a:lnTo>
                  <a:lnTo>
                    <a:pt x="505" y="178"/>
                  </a:lnTo>
                  <a:lnTo>
                    <a:pt x="505" y="178"/>
                  </a:lnTo>
                  <a:lnTo>
                    <a:pt x="504" y="179"/>
                  </a:lnTo>
                  <a:lnTo>
                    <a:pt x="503" y="179"/>
                  </a:lnTo>
                  <a:lnTo>
                    <a:pt x="502" y="179"/>
                  </a:lnTo>
                  <a:lnTo>
                    <a:pt x="501" y="180"/>
                  </a:lnTo>
                  <a:lnTo>
                    <a:pt x="501" y="181"/>
                  </a:lnTo>
                  <a:lnTo>
                    <a:pt x="499" y="183"/>
                  </a:lnTo>
                  <a:lnTo>
                    <a:pt x="495" y="187"/>
                  </a:lnTo>
                  <a:lnTo>
                    <a:pt x="494" y="188"/>
                  </a:lnTo>
                  <a:lnTo>
                    <a:pt x="493" y="189"/>
                  </a:lnTo>
                  <a:lnTo>
                    <a:pt x="491" y="190"/>
                  </a:lnTo>
                  <a:lnTo>
                    <a:pt x="490" y="190"/>
                  </a:lnTo>
                  <a:lnTo>
                    <a:pt x="489" y="191"/>
                  </a:lnTo>
                  <a:lnTo>
                    <a:pt x="486" y="192"/>
                  </a:lnTo>
                  <a:lnTo>
                    <a:pt x="485" y="192"/>
                  </a:lnTo>
                  <a:lnTo>
                    <a:pt x="484" y="192"/>
                  </a:lnTo>
                  <a:lnTo>
                    <a:pt x="482" y="194"/>
                  </a:lnTo>
                  <a:lnTo>
                    <a:pt x="479" y="195"/>
                  </a:lnTo>
                  <a:lnTo>
                    <a:pt x="478" y="196"/>
                  </a:lnTo>
                  <a:lnTo>
                    <a:pt x="477" y="197"/>
                  </a:lnTo>
                  <a:lnTo>
                    <a:pt x="477" y="197"/>
                  </a:lnTo>
                  <a:lnTo>
                    <a:pt x="475" y="199"/>
                  </a:lnTo>
                  <a:lnTo>
                    <a:pt x="474" y="200"/>
                  </a:lnTo>
                  <a:lnTo>
                    <a:pt x="473" y="201"/>
                  </a:lnTo>
                  <a:lnTo>
                    <a:pt x="470" y="203"/>
                  </a:lnTo>
                  <a:lnTo>
                    <a:pt x="470" y="203"/>
                  </a:lnTo>
                  <a:lnTo>
                    <a:pt x="469" y="204"/>
                  </a:lnTo>
                  <a:lnTo>
                    <a:pt x="467" y="206"/>
                  </a:lnTo>
                  <a:lnTo>
                    <a:pt x="466" y="207"/>
                  </a:lnTo>
                  <a:lnTo>
                    <a:pt x="466" y="208"/>
                  </a:lnTo>
                  <a:lnTo>
                    <a:pt x="466" y="209"/>
                  </a:lnTo>
                  <a:lnTo>
                    <a:pt x="466" y="211"/>
                  </a:lnTo>
                  <a:lnTo>
                    <a:pt x="465" y="212"/>
                  </a:lnTo>
                  <a:lnTo>
                    <a:pt x="465" y="213"/>
                  </a:lnTo>
                  <a:lnTo>
                    <a:pt x="465" y="213"/>
                  </a:lnTo>
                  <a:lnTo>
                    <a:pt x="464" y="214"/>
                  </a:lnTo>
                  <a:lnTo>
                    <a:pt x="463" y="214"/>
                  </a:lnTo>
                  <a:lnTo>
                    <a:pt x="463" y="214"/>
                  </a:lnTo>
                  <a:lnTo>
                    <a:pt x="461" y="215"/>
                  </a:lnTo>
                  <a:lnTo>
                    <a:pt x="460" y="215"/>
                  </a:lnTo>
                  <a:lnTo>
                    <a:pt x="460" y="215"/>
                  </a:lnTo>
                  <a:lnTo>
                    <a:pt x="459" y="215"/>
                  </a:lnTo>
                  <a:lnTo>
                    <a:pt x="458" y="216"/>
                  </a:lnTo>
                  <a:lnTo>
                    <a:pt x="458" y="216"/>
                  </a:lnTo>
                  <a:lnTo>
                    <a:pt x="457" y="217"/>
                  </a:lnTo>
                  <a:lnTo>
                    <a:pt x="457" y="218"/>
                  </a:lnTo>
                  <a:lnTo>
                    <a:pt x="456" y="219"/>
                  </a:lnTo>
                  <a:lnTo>
                    <a:pt x="456" y="220"/>
                  </a:lnTo>
                  <a:lnTo>
                    <a:pt x="456" y="221"/>
                  </a:lnTo>
                  <a:lnTo>
                    <a:pt x="456" y="222"/>
                  </a:lnTo>
                  <a:lnTo>
                    <a:pt x="456" y="223"/>
                  </a:lnTo>
                  <a:lnTo>
                    <a:pt x="456" y="224"/>
                  </a:lnTo>
                  <a:lnTo>
                    <a:pt x="456" y="225"/>
                  </a:lnTo>
                  <a:lnTo>
                    <a:pt x="456" y="226"/>
                  </a:lnTo>
                  <a:lnTo>
                    <a:pt x="457" y="228"/>
                  </a:lnTo>
                  <a:lnTo>
                    <a:pt x="459" y="232"/>
                  </a:lnTo>
                  <a:lnTo>
                    <a:pt x="460" y="234"/>
                  </a:lnTo>
                  <a:lnTo>
                    <a:pt x="461" y="236"/>
                  </a:lnTo>
                  <a:lnTo>
                    <a:pt x="462" y="236"/>
                  </a:lnTo>
                  <a:lnTo>
                    <a:pt x="463" y="237"/>
                  </a:lnTo>
                  <a:lnTo>
                    <a:pt x="463" y="237"/>
                  </a:lnTo>
                  <a:lnTo>
                    <a:pt x="464" y="238"/>
                  </a:lnTo>
                  <a:lnTo>
                    <a:pt x="465" y="238"/>
                  </a:lnTo>
                  <a:lnTo>
                    <a:pt x="468" y="239"/>
                  </a:lnTo>
                  <a:lnTo>
                    <a:pt x="469" y="239"/>
                  </a:lnTo>
                  <a:lnTo>
                    <a:pt x="470" y="240"/>
                  </a:lnTo>
                  <a:lnTo>
                    <a:pt x="471" y="241"/>
                  </a:lnTo>
                  <a:lnTo>
                    <a:pt x="473" y="242"/>
                  </a:lnTo>
                  <a:lnTo>
                    <a:pt x="474" y="243"/>
                  </a:lnTo>
                  <a:lnTo>
                    <a:pt x="475" y="244"/>
                  </a:lnTo>
                  <a:lnTo>
                    <a:pt x="477" y="248"/>
                  </a:lnTo>
                  <a:lnTo>
                    <a:pt x="478" y="249"/>
                  </a:lnTo>
                  <a:lnTo>
                    <a:pt x="480" y="251"/>
                  </a:lnTo>
                  <a:lnTo>
                    <a:pt x="481" y="252"/>
                  </a:lnTo>
                  <a:lnTo>
                    <a:pt x="482" y="254"/>
                  </a:lnTo>
                  <a:lnTo>
                    <a:pt x="484" y="257"/>
                  </a:lnTo>
                  <a:lnTo>
                    <a:pt x="485" y="258"/>
                  </a:lnTo>
                  <a:lnTo>
                    <a:pt x="486" y="259"/>
                  </a:lnTo>
                  <a:lnTo>
                    <a:pt x="487" y="260"/>
                  </a:lnTo>
                  <a:lnTo>
                    <a:pt x="488" y="261"/>
                  </a:lnTo>
                  <a:lnTo>
                    <a:pt x="489" y="262"/>
                  </a:lnTo>
                  <a:lnTo>
                    <a:pt x="489" y="262"/>
                  </a:lnTo>
                  <a:lnTo>
                    <a:pt x="490" y="262"/>
                  </a:lnTo>
                  <a:lnTo>
                    <a:pt x="491" y="262"/>
                  </a:lnTo>
                  <a:lnTo>
                    <a:pt x="492" y="262"/>
                  </a:lnTo>
                  <a:lnTo>
                    <a:pt x="493" y="262"/>
                  </a:lnTo>
                  <a:lnTo>
                    <a:pt x="494" y="262"/>
                  </a:lnTo>
                  <a:lnTo>
                    <a:pt x="498" y="260"/>
                  </a:lnTo>
                  <a:lnTo>
                    <a:pt x="499" y="259"/>
                  </a:lnTo>
                  <a:lnTo>
                    <a:pt x="500" y="259"/>
                  </a:lnTo>
                  <a:lnTo>
                    <a:pt x="502" y="259"/>
                  </a:lnTo>
                  <a:lnTo>
                    <a:pt x="503" y="258"/>
                  </a:lnTo>
                  <a:lnTo>
                    <a:pt x="505" y="258"/>
                  </a:lnTo>
                  <a:lnTo>
                    <a:pt x="507" y="258"/>
                  </a:lnTo>
                  <a:lnTo>
                    <a:pt x="509" y="258"/>
                  </a:lnTo>
                  <a:lnTo>
                    <a:pt x="511" y="258"/>
                  </a:lnTo>
                  <a:lnTo>
                    <a:pt x="513" y="258"/>
                  </a:lnTo>
                  <a:lnTo>
                    <a:pt x="515" y="259"/>
                  </a:lnTo>
                  <a:lnTo>
                    <a:pt x="516" y="259"/>
                  </a:lnTo>
                  <a:lnTo>
                    <a:pt x="517" y="260"/>
                  </a:lnTo>
                  <a:lnTo>
                    <a:pt x="519" y="260"/>
                  </a:lnTo>
                  <a:lnTo>
                    <a:pt x="520" y="261"/>
                  </a:lnTo>
                  <a:lnTo>
                    <a:pt x="520" y="261"/>
                  </a:lnTo>
                  <a:lnTo>
                    <a:pt x="521" y="262"/>
                  </a:lnTo>
                  <a:lnTo>
                    <a:pt x="522" y="263"/>
                  </a:lnTo>
                  <a:lnTo>
                    <a:pt x="523" y="265"/>
                  </a:lnTo>
                  <a:lnTo>
                    <a:pt x="524" y="267"/>
                  </a:lnTo>
                  <a:lnTo>
                    <a:pt x="524" y="269"/>
                  </a:lnTo>
                  <a:lnTo>
                    <a:pt x="525" y="274"/>
                  </a:lnTo>
                  <a:lnTo>
                    <a:pt x="526" y="276"/>
                  </a:lnTo>
                  <a:lnTo>
                    <a:pt x="527" y="278"/>
                  </a:lnTo>
                  <a:lnTo>
                    <a:pt x="528" y="280"/>
                  </a:lnTo>
                  <a:lnTo>
                    <a:pt x="529" y="282"/>
                  </a:lnTo>
                  <a:lnTo>
                    <a:pt x="530" y="284"/>
                  </a:lnTo>
                  <a:lnTo>
                    <a:pt x="531" y="286"/>
                  </a:lnTo>
                  <a:lnTo>
                    <a:pt x="532" y="287"/>
                  </a:lnTo>
                  <a:lnTo>
                    <a:pt x="533" y="289"/>
                  </a:lnTo>
                  <a:lnTo>
                    <a:pt x="535" y="290"/>
                  </a:lnTo>
                  <a:lnTo>
                    <a:pt x="536" y="291"/>
                  </a:lnTo>
                  <a:lnTo>
                    <a:pt x="538" y="292"/>
                  </a:lnTo>
                  <a:lnTo>
                    <a:pt x="539" y="293"/>
                  </a:lnTo>
                  <a:lnTo>
                    <a:pt x="541" y="293"/>
                  </a:lnTo>
                  <a:lnTo>
                    <a:pt x="542" y="294"/>
                  </a:lnTo>
                  <a:lnTo>
                    <a:pt x="546" y="294"/>
                  </a:lnTo>
                  <a:lnTo>
                    <a:pt x="548" y="295"/>
                  </a:lnTo>
                  <a:lnTo>
                    <a:pt x="550" y="295"/>
                  </a:lnTo>
                  <a:lnTo>
                    <a:pt x="551" y="296"/>
                  </a:lnTo>
                  <a:lnTo>
                    <a:pt x="553" y="297"/>
                  </a:lnTo>
                  <a:lnTo>
                    <a:pt x="554" y="298"/>
                  </a:lnTo>
                  <a:lnTo>
                    <a:pt x="556" y="299"/>
                  </a:lnTo>
                  <a:lnTo>
                    <a:pt x="557" y="301"/>
                  </a:lnTo>
                  <a:lnTo>
                    <a:pt x="559" y="304"/>
                  </a:lnTo>
                  <a:lnTo>
                    <a:pt x="563" y="308"/>
                  </a:lnTo>
                  <a:lnTo>
                    <a:pt x="565" y="311"/>
                  </a:lnTo>
                  <a:lnTo>
                    <a:pt x="567" y="313"/>
                  </a:lnTo>
                  <a:lnTo>
                    <a:pt x="570" y="318"/>
                  </a:lnTo>
                  <a:lnTo>
                    <a:pt x="573" y="323"/>
                  </a:lnTo>
                  <a:lnTo>
                    <a:pt x="575" y="327"/>
                  </a:lnTo>
                  <a:lnTo>
                    <a:pt x="578" y="330"/>
                  </a:lnTo>
                  <a:lnTo>
                    <a:pt x="579" y="331"/>
                  </a:lnTo>
                  <a:lnTo>
                    <a:pt x="580" y="333"/>
                  </a:lnTo>
                  <a:lnTo>
                    <a:pt x="584" y="337"/>
                  </a:lnTo>
                  <a:lnTo>
                    <a:pt x="589" y="343"/>
                  </a:lnTo>
                  <a:lnTo>
                    <a:pt x="591" y="345"/>
                  </a:lnTo>
                  <a:lnTo>
                    <a:pt x="592" y="346"/>
                  </a:lnTo>
                  <a:lnTo>
                    <a:pt x="594" y="347"/>
                  </a:lnTo>
                  <a:lnTo>
                    <a:pt x="598" y="351"/>
                  </a:lnTo>
                  <a:lnTo>
                    <a:pt x="599" y="352"/>
                  </a:lnTo>
                  <a:lnTo>
                    <a:pt x="600" y="353"/>
                  </a:lnTo>
                  <a:lnTo>
                    <a:pt x="601" y="354"/>
                  </a:lnTo>
                  <a:lnTo>
                    <a:pt x="602" y="356"/>
                  </a:lnTo>
                  <a:lnTo>
                    <a:pt x="603" y="357"/>
                  </a:lnTo>
                  <a:lnTo>
                    <a:pt x="604" y="359"/>
                  </a:lnTo>
                  <a:lnTo>
                    <a:pt x="605" y="361"/>
                  </a:lnTo>
                  <a:lnTo>
                    <a:pt x="606" y="363"/>
                  </a:lnTo>
                  <a:lnTo>
                    <a:pt x="607" y="365"/>
                  </a:lnTo>
                  <a:lnTo>
                    <a:pt x="607" y="368"/>
                  </a:lnTo>
                  <a:lnTo>
                    <a:pt x="607" y="370"/>
                  </a:lnTo>
                  <a:lnTo>
                    <a:pt x="608" y="376"/>
                  </a:lnTo>
                  <a:lnTo>
                    <a:pt x="608" y="380"/>
                  </a:lnTo>
                  <a:lnTo>
                    <a:pt x="609" y="383"/>
                  </a:lnTo>
                  <a:lnTo>
                    <a:pt x="609" y="387"/>
                  </a:lnTo>
                  <a:lnTo>
                    <a:pt x="610" y="390"/>
                  </a:lnTo>
                  <a:lnTo>
                    <a:pt x="610" y="392"/>
                  </a:lnTo>
                  <a:lnTo>
                    <a:pt x="611" y="394"/>
                  </a:lnTo>
                  <a:lnTo>
                    <a:pt x="611" y="395"/>
                  </a:lnTo>
                  <a:lnTo>
                    <a:pt x="612" y="397"/>
                  </a:lnTo>
                  <a:lnTo>
                    <a:pt x="613" y="400"/>
                  </a:lnTo>
                  <a:lnTo>
                    <a:pt x="616" y="405"/>
                  </a:lnTo>
                  <a:lnTo>
                    <a:pt x="617" y="406"/>
                  </a:lnTo>
                  <a:lnTo>
                    <a:pt x="617" y="407"/>
                  </a:lnTo>
                  <a:lnTo>
                    <a:pt x="618" y="409"/>
                  </a:lnTo>
                  <a:lnTo>
                    <a:pt x="618" y="410"/>
                  </a:lnTo>
                  <a:lnTo>
                    <a:pt x="618" y="411"/>
                  </a:lnTo>
                  <a:lnTo>
                    <a:pt x="618" y="411"/>
                  </a:lnTo>
                  <a:lnTo>
                    <a:pt x="618" y="411"/>
                  </a:lnTo>
                  <a:lnTo>
                    <a:pt x="618" y="411"/>
                  </a:lnTo>
                  <a:lnTo>
                    <a:pt x="617" y="412"/>
                  </a:lnTo>
                  <a:lnTo>
                    <a:pt x="617" y="412"/>
                  </a:lnTo>
                  <a:lnTo>
                    <a:pt x="616" y="412"/>
                  </a:lnTo>
                  <a:lnTo>
                    <a:pt x="615" y="412"/>
                  </a:lnTo>
                  <a:lnTo>
                    <a:pt x="613" y="411"/>
                  </a:lnTo>
                  <a:lnTo>
                    <a:pt x="611" y="411"/>
                  </a:lnTo>
                  <a:lnTo>
                    <a:pt x="609" y="410"/>
                  </a:lnTo>
                  <a:lnTo>
                    <a:pt x="602" y="407"/>
                  </a:lnTo>
                  <a:lnTo>
                    <a:pt x="599" y="406"/>
                  </a:lnTo>
                  <a:lnTo>
                    <a:pt x="597" y="405"/>
                  </a:lnTo>
                  <a:lnTo>
                    <a:pt x="594" y="403"/>
                  </a:lnTo>
                  <a:lnTo>
                    <a:pt x="591" y="401"/>
                  </a:lnTo>
                  <a:lnTo>
                    <a:pt x="590" y="401"/>
                  </a:lnTo>
                  <a:lnTo>
                    <a:pt x="588" y="400"/>
                  </a:lnTo>
                  <a:lnTo>
                    <a:pt x="587" y="399"/>
                  </a:lnTo>
                  <a:lnTo>
                    <a:pt x="586" y="399"/>
                  </a:lnTo>
                  <a:lnTo>
                    <a:pt x="585" y="398"/>
                  </a:lnTo>
                  <a:lnTo>
                    <a:pt x="584" y="398"/>
                  </a:lnTo>
                  <a:lnTo>
                    <a:pt x="583" y="398"/>
                  </a:lnTo>
                  <a:lnTo>
                    <a:pt x="582" y="398"/>
                  </a:lnTo>
                  <a:lnTo>
                    <a:pt x="581" y="398"/>
                  </a:lnTo>
                  <a:lnTo>
                    <a:pt x="581" y="399"/>
                  </a:lnTo>
                  <a:lnTo>
                    <a:pt x="580" y="399"/>
                  </a:lnTo>
                  <a:lnTo>
                    <a:pt x="579" y="399"/>
                  </a:lnTo>
                  <a:lnTo>
                    <a:pt x="578" y="400"/>
                  </a:lnTo>
                  <a:lnTo>
                    <a:pt x="578" y="401"/>
                  </a:lnTo>
                  <a:lnTo>
                    <a:pt x="577" y="402"/>
                  </a:lnTo>
                  <a:lnTo>
                    <a:pt x="576" y="402"/>
                  </a:lnTo>
                  <a:lnTo>
                    <a:pt x="576" y="404"/>
                  </a:lnTo>
                  <a:lnTo>
                    <a:pt x="573" y="409"/>
                  </a:lnTo>
                  <a:lnTo>
                    <a:pt x="572" y="411"/>
                  </a:lnTo>
                  <a:lnTo>
                    <a:pt x="572" y="412"/>
                  </a:lnTo>
                  <a:lnTo>
                    <a:pt x="571" y="413"/>
                  </a:lnTo>
                  <a:lnTo>
                    <a:pt x="570" y="415"/>
                  </a:lnTo>
                  <a:lnTo>
                    <a:pt x="568" y="416"/>
                  </a:lnTo>
                  <a:lnTo>
                    <a:pt x="567" y="417"/>
                  </a:lnTo>
                  <a:lnTo>
                    <a:pt x="565" y="419"/>
                  </a:lnTo>
                  <a:lnTo>
                    <a:pt x="563" y="420"/>
                  </a:lnTo>
                  <a:lnTo>
                    <a:pt x="561" y="421"/>
                  </a:lnTo>
                  <a:lnTo>
                    <a:pt x="558" y="422"/>
                  </a:lnTo>
                  <a:lnTo>
                    <a:pt x="555" y="424"/>
                  </a:lnTo>
                  <a:lnTo>
                    <a:pt x="554" y="424"/>
                  </a:lnTo>
                  <a:lnTo>
                    <a:pt x="553" y="426"/>
                  </a:lnTo>
                  <a:lnTo>
                    <a:pt x="552" y="426"/>
                  </a:lnTo>
                  <a:lnTo>
                    <a:pt x="548" y="428"/>
                  </a:lnTo>
                  <a:lnTo>
                    <a:pt x="544" y="430"/>
                  </a:lnTo>
                  <a:lnTo>
                    <a:pt x="541" y="431"/>
                  </a:lnTo>
                  <a:lnTo>
                    <a:pt x="540" y="432"/>
                  </a:lnTo>
                  <a:lnTo>
                    <a:pt x="538" y="433"/>
                  </a:lnTo>
                  <a:lnTo>
                    <a:pt x="534" y="436"/>
                  </a:lnTo>
                  <a:lnTo>
                    <a:pt x="532" y="438"/>
                  </a:lnTo>
                  <a:lnTo>
                    <a:pt x="530" y="439"/>
                  </a:lnTo>
                  <a:lnTo>
                    <a:pt x="527" y="441"/>
                  </a:lnTo>
                  <a:lnTo>
                    <a:pt x="525" y="442"/>
                  </a:lnTo>
                  <a:lnTo>
                    <a:pt x="524" y="443"/>
                  </a:lnTo>
                  <a:lnTo>
                    <a:pt x="523" y="444"/>
                  </a:lnTo>
                  <a:lnTo>
                    <a:pt x="522" y="445"/>
                  </a:lnTo>
                  <a:lnTo>
                    <a:pt x="521" y="446"/>
                  </a:lnTo>
                  <a:lnTo>
                    <a:pt x="521" y="447"/>
                  </a:lnTo>
                  <a:lnTo>
                    <a:pt x="520" y="448"/>
                  </a:lnTo>
                  <a:lnTo>
                    <a:pt x="520" y="449"/>
                  </a:lnTo>
                  <a:lnTo>
                    <a:pt x="520" y="450"/>
                  </a:lnTo>
                  <a:lnTo>
                    <a:pt x="520" y="454"/>
                  </a:lnTo>
                  <a:lnTo>
                    <a:pt x="520" y="455"/>
                  </a:lnTo>
                  <a:lnTo>
                    <a:pt x="519" y="456"/>
                  </a:lnTo>
                  <a:lnTo>
                    <a:pt x="519" y="456"/>
                  </a:lnTo>
                  <a:lnTo>
                    <a:pt x="519" y="457"/>
                  </a:lnTo>
                  <a:lnTo>
                    <a:pt x="518" y="458"/>
                  </a:lnTo>
                  <a:lnTo>
                    <a:pt x="517" y="459"/>
                  </a:lnTo>
                  <a:lnTo>
                    <a:pt x="515" y="460"/>
                  </a:lnTo>
                  <a:lnTo>
                    <a:pt x="513" y="462"/>
                  </a:lnTo>
                  <a:lnTo>
                    <a:pt x="512" y="463"/>
                  </a:lnTo>
                  <a:lnTo>
                    <a:pt x="511" y="464"/>
                  </a:lnTo>
                  <a:lnTo>
                    <a:pt x="511" y="464"/>
                  </a:lnTo>
                  <a:lnTo>
                    <a:pt x="510" y="465"/>
                  </a:lnTo>
                  <a:lnTo>
                    <a:pt x="510" y="466"/>
                  </a:lnTo>
                  <a:lnTo>
                    <a:pt x="510" y="467"/>
                  </a:lnTo>
                  <a:lnTo>
                    <a:pt x="510" y="468"/>
                  </a:lnTo>
                  <a:lnTo>
                    <a:pt x="510" y="468"/>
                  </a:lnTo>
                  <a:lnTo>
                    <a:pt x="510" y="470"/>
                  </a:lnTo>
                  <a:lnTo>
                    <a:pt x="511" y="473"/>
                  </a:lnTo>
                  <a:lnTo>
                    <a:pt x="511" y="474"/>
                  </a:lnTo>
                  <a:lnTo>
                    <a:pt x="511" y="475"/>
                  </a:lnTo>
                  <a:lnTo>
                    <a:pt x="511" y="475"/>
                  </a:lnTo>
                  <a:lnTo>
                    <a:pt x="511" y="476"/>
                  </a:lnTo>
                  <a:lnTo>
                    <a:pt x="510" y="477"/>
                  </a:lnTo>
                  <a:lnTo>
                    <a:pt x="510" y="477"/>
                  </a:lnTo>
                  <a:lnTo>
                    <a:pt x="509" y="477"/>
                  </a:lnTo>
                  <a:lnTo>
                    <a:pt x="508" y="477"/>
                  </a:lnTo>
                  <a:lnTo>
                    <a:pt x="507" y="477"/>
                  </a:lnTo>
                  <a:lnTo>
                    <a:pt x="506" y="477"/>
                  </a:lnTo>
                  <a:lnTo>
                    <a:pt x="505" y="477"/>
                  </a:lnTo>
                  <a:lnTo>
                    <a:pt x="503" y="477"/>
                  </a:lnTo>
                  <a:lnTo>
                    <a:pt x="500" y="476"/>
                  </a:lnTo>
                  <a:lnTo>
                    <a:pt x="498" y="476"/>
                  </a:lnTo>
                  <a:lnTo>
                    <a:pt x="496" y="476"/>
                  </a:lnTo>
                  <a:lnTo>
                    <a:pt x="495" y="475"/>
                  </a:lnTo>
                  <a:lnTo>
                    <a:pt x="494" y="476"/>
                  </a:lnTo>
                  <a:lnTo>
                    <a:pt x="491" y="476"/>
                  </a:lnTo>
                  <a:lnTo>
                    <a:pt x="487" y="476"/>
                  </a:lnTo>
                  <a:lnTo>
                    <a:pt x="485" y="477"/>
                  </a:lnTo>
                  <a:lnTo>
                    <a:pt x="483" y="477"/>
                  </a:lnTo>
                  <a:lnTo>
                    <a:pt x="482" y="476"/>
                  </a:lnTo>
                  <a:lnTo>
                    <a:pt x="482" y="476"/>
                  </a:lnTo>
                  <a:lnTo>
                    <a:pt x="481" y="476"/>
                  </a:lnTo>
                  <a:lnTo>
                    <a:pt x="479" y="475"/>
                  </a:lnTo>
                  <a:lnTo>
                    <a:pt x="478" y="475"/>
                  </a:lnTo>
                  <a:lnTo>
                    <a:pt x="477" y="475"/>
                  </a:lnTo>
                  <a:lnTo>
                    <a:pt x="477" y="475"/>
                  </a:lnTo>
                  <a:lnTo>
                    <a:pt x="476" y="475"/>
                  </a:lnTo>
                  <a:lnTo>
                    <a:pt x="473" y="477"/>
                  </a:lnTo>
                  <a:lnTo>
                    <a:pt x="471" y="477"/>
                  </a:lnTo>
                  <a:lnTo>
                    <a:pt x="470" y="477"/>
                  </a:lnTo>
                  <a:lnTo>
                    <a:pt x="466" y="478"/>
                  </a:lnTo>
                  <a:lnTo>
                    <a:pt x="464" y="479"/>
                  </a:lnTo>
                  <a:lnTo>
                    <a:pt x="462" y="479"/>
                  </a:lnTo>
                  <a:lnTo>
                    <a:pt x="460" y="479"/>
                  </a:lnTo>
                  <a:lnTo>
                    <a:pt x="459" y="479"/>
                  </a:lnTo>
                  <a:lnTo>
                    <a:pt x="458" y="479"/>
                  </a:lnTo>
                  <a:lnTo>
                    <a:pt x="457" y="478"/>
                  </a:lnTo>
                  <a:lnTo>
                    <a:pt x="456" y="478"/>
                  </a:lnTo>
                  <a:lnTo>
                    <a:pt x="455" y="477"/>
                  </a:lnTo>
                  <a:lnTo>
                    <a:pt x="453" y="476"/>
                  </a:lnTo>
                  <a:lnTo>
                    <a:pt x="448" y="472"/>
                  </a:lnTo>
                  <a:lnTo>
                    <a:pt x="446" y="470"/>
                  </a:lnTo>
                  <a:lnTo>
                    <a:pt x="445" y="470"/>
                  </a:lnTo>
                  <a:lnTo>
                    <a:pt x="443" y="469"/>
                  </a:lnTo>
                  <a:lnTo>
                    <a:pt x="440" y="467"/>
                  </a:lnTo>
                  <a:lnTo>
                    <a:pt x="437" y="466"/>
                  </a:lnTo>
                  <a:lnTo>
                    <a:pt x="434" y="465"/>
                  </a:lnTo>
                  <a:lnTo>
                    <a:pt x="432" y="464"/>
                  </a:lnTo>
                  <a:lnTo>
                    <a:pt x="431" y="463"/>
                  </a:lnTo>
                  <a:lnTo>
                    <a:pt x="429" y="462"/>
                  </a:lnTo>
                  <a:lnTo>
                    <a:pt x="428" y="461"/>
                  </a:lnTo>
                  <a:lnTo>
                    <a:pt x="424" y="458"/>
                  </a:lnTo>
                  <a:lnTo>
                    <a:pt x="423" y="457"/>
                  </a:lnTo>
                  <a:lnTo>
                    <a:pt x="422" y="456"/>
                  </a:lnTo>
                  <a:lnTo>
                    <a:pt x="420" y="456"/>
                  </a:lnTo>
                  <a:lnTo>
                    <a:pt x="419" y="455"/>
                  </a:lnTo>
                  <a:lnTo>
                    <a:pt x="415" y="453"/>
                  </a:lnTo>
                  <a:lnTo>
                    <a:pt x="412" y="452"/>
                  </a:lnTo>
                  <a:lnTo>
                    <a:pt x="410" y="451"/>
                  </a:lnTo>
                  <a:lnTo>
                    <a:pt x="409" y="450"/>
                  </a:lnTo>
                  <a:lnTo>
                    <a:pt x="407" y="449"/>
                  </a:lnTo>
                  <a:lnTo>
                    <a:pt x="406" y="447"/>
                  </a:lnTo>
                  <a:lnTo>
                    <a:pt x="405" y="446"/>
                  </a:lnTo>
                  <a:lnTo>
                    <a:pt x="402" y="442"/>
                  </a:lnTo>
                  <a:lnTo>
                    <a:pt x="400" y="440"/>
                  </a:lnTo>
                  <a:lnTo>
                    <a:pt x="399" y="439"/>
                  </a:lnTo>
                  <a:lnTo>
                    <a:pt x="398" y="438"/>
                  </a:lnTo>
                  <a:lnTo>
                    <a:pt x="397" y="438"/>
                  </a:lnTo>
                  <a:lnTo>
                    <a:pt x="396" y="437"/>
                  </a:lnTo>
                  <a:lnTo>
                    <a:pt x="394" y="436"/>
                  </a:lnTo>
                  <a:lnTo>
                    <a:pt x="392" y="436"/>
                  </a:lnTo>
                  <a:lnTo>
                    <a:pt x="387" y="434"/>
                  </a:lnTo>
                  <a:lnTo>
                    <a:pt x="385" y="434"/>
                  </a:lnTo>
                  <a:lnTo>
                    <a:pt x="384" y="433"/>
                  </a:lnTo>
                  <a:lnTo>
                    <a:pt x="383" y="432"/>
                  </a:lnTo>
                  <a:lnTo>
                    <a:pt x="382" y="432"/>
                  </a:lnTo>
                  <a:lnTo>
                    <a:pt x="381" y="431"/>
                  </a:lnTo>
                  <a:lnTo>
                    <a:pt x="380" y="430"/>
                  </a:lnTo>
                  <a:lnTo>
                    <a:pt x="380" y="429"/>
                  </a:lnTo>
                  <a:lnTo>
                    <a:pt x="379" y="428"/>
                  </a:lnTo>
                  <a:lnTo>
                    <a:pt x="378" y="425"/>
                  </a:lnTo>
                  <a:lnTo>
                    <a:pt x="377" y="421"/>
                  </a:lnTo>
                  <a:lnTo>
                    <a:pt x="376" y="419"/>
                  </a:lnTo>
                  <a:lnTo>
                    <a:pt x="375" y="417"/>
                  </a:lnTo>
                  <a:lnTo>
                    <a:pt x="375" y="416"/>
                  </a:lnTo>
                  <a:lnTo>
                    <a:pt x="374" y="415"/>
                  </a:lnTo>
                  <a:lnTo>
                    <a:pt x="374" y="415"/>
                  </a:lnTo>
                  <a:lnTo>
                    <a:pt x="373" y="413"/>
                  </a:lnTo>
                  <a:lnTo>
                    <a:pt x="370" y="410"/>
                  </a:lnTo>
                  <a:lnTo>
                    <a:pt x="369" y="409"/>
                  </a:lnTo>
                  <a:lnTo>
                    <a:pt x="368" y="408"/>
                  </a:lnTo>
                  <a:lnTo>
                    <a:pt x="367" y="408"/>
                  </a:lnTo>
                  <a:lnTo>
                    <a:pt x="365" y="407"/>
                  </a:lnTo>
                  <a:lnTo>
                    <a:pt x="363" y="406"/>
                  </a:lnTo>
                  <a:lnTo>
                    <a:pt x="361" y="405"/>
                  </a:lnTo>
                  <a:lnTo>
                    <a:pt x="356" y="404"/>
                  </a:lnTo>
                  <a:lnTo>
                    <a:pt x="351" y="402"/>
                  </a:lnTo>
                  <a:lnTo>
                    <a:pt x="348" y="402"/>
                  </a:lnTo>
                  <a:lnTo>
                    <a:pt x="344" y="401"/>
                  </a:lnTo>
                  <a:lnTo>
                    <a:pt x="343" y="401"/>
                  </a:lnTo>
                  <a:lnTo>
                    <a:pt x="341" y="401"/>
                  </a:lnTo>
                  <a:lnTo>
                    <a:pt x="340" y="401"/>
                  </a:lnTo>
                  <a:lnTo>
                    <a:pt x="339" y="401"/>
                  </a:lnTo>
                  <a:lnTo>
                    <a:pt x="337" y="401"/>
                  </a:lnTo>
                  <a:lnTo>
                    <a:pt x="333" y="403"/>
                  </a:lnTo>
                  <a:lnTo>
                    <a:pt x="331" y="403"/>
                  </a:lnTo>
                  <a:lnTo>
                    <a:pt x="330" y="404"/>
                  </a:lnTo>
                  <a:lnTo>
                    <a:pt x="328" y="405"/>
                  </a:lnTo>
                  <a:lnTo>
                    <a:pt x="327" y="406"/>
                  </a:lnTo>
                  <a:lnTo>
                    <a:pt x="324" y="410"/>
                  </a:lnTo>
                  <a:lnTo>
                    <a:pt x="323" y="410"/>
                  </a:lnTo>
                  <a:lnTo>
                    <a:pt x="322" y="411"/>
                  </a:lnTo>
                  <a:lnTo>
                    <a:pt x="321" y="412"/>
                  </a:lnTo>
                  <a:lnTo>
                    <a:pt x="320" y="412"/>
                  </a:lnTo>
                  <a:lnTo>
                    <a:pt x="316" y="414"/>
                  </a:lnTo>
                  <a:lnTo>
                    <a:pt x="314" y="415"/>
                  </a:lnTo>
                  <a:lnTo>
                    <a:pt x="313" y="416"/>
                  </a:lnTo>
                  <a:lnTo>
                    <a:pt x="310" y="418"/>
                  </a:lnTo>
                  <a:lnTo>
                    <a:pt x="307" y="419"/>
                  </a:lnTo>
                  <a:lnTo>
                    <a:pt x="306" y="420"/>
                  </a:lnTo>
                  <a:lnTo>
                    <a:pt x="305" y="420"/>
                  </a:lnTo>
                  <a:lnTo>
                    <a:pt x="304" y="420"/>
                  </a:lnTo>
                  <a:lnTo>
                    <a:pt x="304" y="421"/>
                  </a:lnTo>
                  <a:lnTo>
                    <a:pt x="303" y="421"/>
                  </a:lnTo>
                  <a:lnTo>
                    <a:pt x="301" y="420"/>
                  </a:lnTo>
                  <a:lnTo>
                    <a:pt x="300" y="420"/>
                  </a:lnTo>
                  <a:lnTo>
                    <a:pt x="299" y="420"/>
                  </a:lnTo>
                  <a:lnTo>
                    <a:pt x="298" y="420"/>
                  </a:lnTo>
                  <a:lnTo>
                    <a:pt x="297" y="419"/>
                  </a:lnTo>
                  <a:lnTo>
                    <a:pt x="296" y="419"/>
                  </a:lnTo>
                  <a:lnTo>
                    <a:pt x="295" y="418"/>
                  </a:lnTo>
                  <a:lnTo>
                    <a:pt x="294" y="417"/>
                  </a:lnTo>
                  <a:lnTo>
                    <a:pt x="294" y="416"/>
                  </a:lnTo>
                  <a:lnTo>
                    <a:pt x="293" y="415"/>
                  </a:lnTo>
                  <a:lnTo>
                    <a:pt x="292" y="414"/>
                  </a:lnTo>
                  <a:lnTo>
                    <a:pt x="291" y="412"/>
                  </a:lnTo>
                  <a:lnTo>
                    <a:pt x="290" y="408"/>
                  </a:lnTo>
                  <a:lnTo>
                    <a:pt x="289" y="406"/>
                  </a:lnTo>
                  <a:lnTo>
                    <a:pt x="288" y="404"/>
                  </a:lnTo>
                  <a:lnTo>
                    <a:pt x="287" y="402"/>
                  </a:lnTo>
                  <a:lnTo>
                    <a:pt x="286" y="400"/>
                  </a:lnTo>
                  <a:lnTo>
                    <a:pt x="285" y="399"/>
                  </a:lnTo>
                  <a:lnTo>
                    <a:pt x="284" y="399"/>
                  </a:lnTo>
                  <a:lnTo>
                    <a:pt x="284" y="398"/>
                  </a:lnTo>
                  <a:lnTo>
                    <a:pt x="283" y="397"/>
                  </a:lnTo>
                  <a:lnTo>
                    <a:pt x="281" y="396"/>
                  </a:lnTo>
                  <a:lnTo>
                    <a:pt x="281" y="396"/>
                  </a:lnTo>
                  <a:lnTo>
                    <a:pt x="281" y="396"/>
                  </a:lnTo>
                  <a:lnTo>
                    <a:pt x="280" y="396"/>
                  </a:lnTo>
                  <a:lnTo>
                    <a:pt x="280" y="396"/>
                  </a:lnTo>
                  <a:lnTo>
                    <a:pt x="277" y="398"/>
                  </a:lnTo>
                  <a:lnTo>
                    <a:pt x="275" y="399"/>
                  </a:lnTo>
                  <a:lnTo>
                    <a:pt x="273" y="400"/>
                  </a:lnTo>
                  <a:lnTo>
                    <a:pt x="271" y="401"/>
                  </a:lnTo>
                  <a:lnTo>
                    <a:pt x="270" y="402"/>
                  </a:lnTo>
                  <a:lnTo>
                    <a:pt x="269" y="404"/>
                  </a:lnTo>
                  <a:lnTo>
                    <a:pt x="268" y="405"/>
                  </a:lnTo>
                  <a:lnTo>
                    <a:pt x="267" y="406"/>
                  </a:lnTo>
                  <a:lnTo>
                    <a:pt x="267" y="406"/>
                  </a:lnTo>
                  <a:lnTo>
                    <a:pt x="266" y="407"/>
                  </a:lnTo>
                  <a:lnTo>
                    <a:pt x="265" y="409"/>
                  </a:lnTo>
                  <a:lnTo>
                    <a:pt x="264" y="413"/>
                  </a:lnTo>
                  <a:lnTo>
                    <a:pt x="263" y="414"/>
                  </a:lnTo>
                  <a:lnTo>
                    <a:pt x="262" y="415"/>
                  </a:lnTo>
                  <a:lnTo>
                    <a:pt x="262" y="416"/>
                  </a:lnTo>
                  <a:lnTo>
                    <a:pt x="261" y="416"/>
                  </a:lnTo>
                  <a:lnTo>
                    <a:pt x="260" y="417"/>
                  </a:lnTo>
                  <a:lnTo>
                    <a:pt x="259" y="418"/>
                  </a:lnTo>
                  <a:lnTo>
                    <a:pt x="258" y="419"/>
                  </a:lnTo>
                  <a:lnTo>
                    <a:pt x="256" y="420"/>
                  </a:lnTo>
                  <a:lnTo>
                    <a:pt x="255" y="420"/>
                  </a:lnTo>
                  <a:lnTo>
                    <a:pt x="251" y="421"/>
                  </a:lnTo>
                  <a:lnTo>
                    <a:pt x="249" y="422"/>
                  </a:lnTo>
                  <a:lnTo>
                    <a:pt x="247" y="423"/>
                  </a:lnTo>
                  <a:lnTo>
                    <a:pt x="244" y="425"/>
                  </a:lnTo>
                  <a:lnTo>
                    <a:pt x="242" y="425"/>
                  </a:lnTo>
                  <a:lnTo>
                    <a:pt x="241" y="425"/>
                  </a:lnTo>
                  <a:lnTo>
                    <a:pt x="240" y="425"/>
                  </a:lnTo>
                  <a:lnTo>
                    <a:pt x="238" y="425"/>
                  </a:lnTo>
                  <a:lnTo>
                    <a:pt x="237" y="425"/>
                  </a:lnTo>
                  <a:lnTo>
                    <a:pt x="236" y="425"/>
                  </a:lnTo>
                  <a:lnTo>
                    <a:pt x="234" y="425"/>
                  </a:lnTo>
                  <a:lnTo>
                    <a:pt x="230" y="423"/>
                  </a:lnTo>
                  <a:lnTo>
                    <a:pt x="228" y="422"/>
                  </a:lnTo>
                  <a:lnTo>
                    <a:pt x="227" y="422"/>
                  </a:lnTo>
                  <a:lnTo>
                    <a:pt x="226" y="422"/>
                  </a:lnTo>
                  <a:lnTo>
                    <a:pt x="225" y="422"/>
                  </a:lnTo>
                  <a:lnTo>
                    <a:pt x="223" y="422"/>
                  </a:lnTo>
                  <a:lnTo>
                    <a:pt x="221" y="422"/>
                  </a:lnTo>
                  <a:lnTo>
                    <a:pt x="219" y="422"/>
                  </a:lnTo>
                  <a:lnTo>
                    <a:pt x="217" y="421"/>
                  </a:lnTo>
                  <a:lnTo>
                    <a:pt x="215" y="421"/>
                  </a:lnTo>
                  <a:lnTo>
                    <a:pt x="213" y="421"/>
                  </a:lnTo>
                  <a:lnTo>
                    <a:pt x="209" y="421"/>
                  </a:lnTo>
                  <a:lnTo>
                    <a:pt x="208" y="421"/>
                  </a:lnTo>
                  <a:lnTo>
                    <a:pt x="206" y="421"/>
                  </a:lnTo>
                  <a:lnTo>
                    <a:pt x="204" y="421"/>
                  </a:lnTo>
                  <a:lnTo>
                    <a:pt x="203" y="421"/>
                  </a:lnTo>
                  <a:lnTo>
                    <a:pt x="202" y="421"/>
                  </a:lnTo>
                  <a:lnTo>
                    <a:pt x="201" y="421"/>
                  </a:lnTo>
                  <a:lnTo>
                    <a:pt x="200" y="420"/>
                  </a:lnTo>
                  <a:lnTo>
                    <a:pt x="198" y="419"/>
                  </a:lnTo>
                  <a:lnTo>
                    <a:pt x="196" y="417"/>
                  </a:lnTo>
                  <a:lnTo>
                    <a:pt x="195" y="417"/>
                  </a:lnTo>
                  <a:lnTo>
                    <a:pt x="195" y="416"/>
                  </a:lnTo>
                  <a:lnTo>
                    <a:pt x="194" y="416"/>
                  </a:lnTo>
                  <a:lnTo>
                    <a:pt x="194" y="416"/>
                  </a:lnTo>
                  <a:lnTo>
                    <a:pt x="193" y="416"/>
                  </a:lnTo>
                  <a:lnTo>
                    <a:pt x="192" y="416"/>
                  </a:lnTo>
                  <a:lnTo>
                    <a:pt x="192" y="416"/>
                  </a:lnTo>
                  <a:lnTo>
                    <a:pt x="191" y="416"/>
                  </a:lnTo>
                  <a:lnTo>
                    <a:pt x="186" y="419"/>
                  </a:lnTo>
                  <a:lnTo>
                    <a:pt x="185" y="419"/>
                  </a:lnTo>
                  <a:lnTo>
                    <a:pt x="184" y="420"/>
                  </a:lnTo>
                  <a:lnTo>
                    <a:pt x="181" y="420"/>
                  </a:lnTo>
                  <a:lnTo>
                    <a:pt x="180" y="421"/>
                  </a:lnTo>
                  <a:lnTo>
                    <a:pt x="178" y="421"/>
                  </a:lnTo>
                  <a:lnTo>
                    <a:pt x="177" y="422"/>
                  </a:lnTo>
                  <a:lnTo>
                    <a:pt x="176" y="423"/>
                  </a:lnTo>
                  <a:lnTo>
                    <a:pt x="175" y="423"/>
                  </a:lnTo>
                  <a:lnTo>
                    <a:pt x="175" y="424"/>
                  </a:lnTo>
                  <a:lnTo>
                    <a:pt x="174" y="425"/>
                  </a:lnTo>
                  <a:lnTo>
                    <a:pt x="173" y="426"/>
                  </a:lnTo>
                  <a:lnTo>
                    <a:pt x="173" y="427"/>
                  </a:lnTo>
                  <a:lnTo>
                    <a:pt x="171" y="430"/>
                  </a:lnTo>
                  <a:lnTo>
                    <a:pt x="171" y="431"/>
                  </a:lnTo>
                  <a:lnTo>
                    <a:pt x="170" y="431"/>
                  </a:lnTo>
                  <a:lnTo>
                    <a:pt x="169" y="432"/>
                  </a:lnTo>
                  <a:lnTo>
                    <a:pt x="167" y="434"/>
                  </a:lnTo>
                  <a:lnTo>
                    <a:pt x="166" y="435"/>
                  </a:lnTo>
                  <a:lnTo>
                    <a:pt x="164" y="436"/>
                  </a:lnTo>
                  <a:lnTo>
                    <a:pt x="162" y="437"/>
                  </a:lnTo>
                  <a:lnTo>
                    <a:pt x="161" y="437"/>
                  </a:lnTo>
                  <a:lnTo>
                    <a:pt x="159" y="439"/>
                  </a:lnTo>
                  <a:lnTo>
                    <a:pt x="157" y="440"/>
                  </a:lnTo>
                  <a:lnTo>
                    <a:pt x="155" y="441"/>
                  </a:lnTo>
                  <a:lnTo>
                    <a:pt x="154" y="442"/>
                  </a:lnTo>
                  <a:lnTo>
                    <a:pt x="153" y="442"/>
                  </a:lnTo>
                  <a:lnTo>
                    <a:pt x="151" y="443"/>
                  </a:lnTo>
                  <a:lnTo>
                    <a:pt x="150" y="443"/>
                  </a:lnTo>
                  <a:lnTo>
                    <a:pt x="148" y="443"/>
                  </a:lnTo>
                  <a:lnTo>
                    <a:pt x="147" y="444"/>
                  </a:lnTo>
                  <a:lnTo>
                    <a:pt x="146" y="444"/>
                  </a:lnTo>
                  <a:lnTo>
                    <a:pt x="145" y="444"/>
                  </a:lnTo>
                  <a:lnTo>
                    <a:pt x="143" y="444"/>
                  </a:lnTo>
                  <a:lnTo>
                    <a:pt x="142" y="443"/>
                  </a:lnTo>
                  <a:lnTo>
                    <a:pt x="141" y="443"/>
                  </a:lnTo>
                  <a:lnTo>
                    <a:pt x="140" y="443"/>
                  </a:lnTo>
                  <a:lnTo>
                    <a:pt x="139" y="442"/>
                  </a:lnTo>
                  <a:lnTo>
                    <a:pt x="138" y="441"/>
                  </a:lnTo>
                  <a:lnTo>
                    <a:pt x="137" y="441"/>
                  </a:lnTo>
                  <a:lnTo>
                    <a:pt x="137" y="440"/>
                  </a:lnTo>
                  <a:lnTo>
                    <a:pt x="136" y="439"/>
                  </a:lnTo>
                  <a:lnTo>
                    <a:pt x="137" y="439"/>
                  </a:lnTo>
                  <a:lnTo>
                    <a:pt x="137" y="437"/>
                  </a:lnTo>
                  <a:lnTo>
                    <a:pt x="137" y="435"/>
                  </a:lnTo>
                  <a:lnTo>
                    <a:pt x="138" y="433"/>
                  </a:lnTo>
                  <a:lnTo>
                    <a:pt x="137" y="433"/>
                  </a:lnTo>
                  <a:lnTo>
                    <a:pt x="137" y="432"/>
                  </a:lnTo>
                  <a:lnTo>
                    <a:pt x="137" y="431"/>
                  </a:lnTo>
                  <a:lnTo>
                    <a:pt x="137" y="430"/>
                  </a:lnTo>
                  <a:lnTo>
                    <a:pt x="136" y="430"/>
                  </a:lnTo>
                  <a:lnTo>
                    <a:pt x="136" y="429"/>
                  </a:lnTo>
                  <a:lnTo>
                    <a:pt x="135" y="428"/>
                  </a:lnTo>
                  <a:lnTo>
                    <a:pt x="135" y="428"/>
                  </a:lnTo>
                  <a:lnTo>
                    <a:pt x="133" y="426"/>
                  </a:lnTo>
                  <a:lnTo>
                    <a:pt x="132" y="425"/>
                  </a:lnTo>
                  <a:lnTo>
                    <a:pt x="128" y="423"/>
                  </a:lnTo>
                  <a:lnTo>
                    <a:pt x="127" y="422"/>
                  </a:lnTo>
                  <a:lnTo>
                    <a:pt x="126" y="422"/>
                  </a:lnTo>
                  <a:lnTo>
                    <a:pt x="125" y="421"/>
                  </a:lnTo>
                  <a:lnTo>
                    <a:pt x="123" y="421"/>
                  </a:lnTo>
                  <a:lnTo>
                    <a:pt x="120" y="421"/>
                  </a:lnTo>
                  <a:lnTo>
                    <a:pt x="118" y="420"/>
                  </a:lnTo>
                  <a:lnTo>
                    <a:pt x="117" y="419"/>
                  </a:lnTo>
                  <a:lnTo>
                    <a:pt x="112" y="418"/>
                  </a:lnTo>
                  <a:lnTo>
                    <a:pt x="107" y="416"/>
                  </a:lnTo>
                  <a:lnTo>
                    <a:pt x="106" y="416"/>
                  </a:lnTo>
                  <a:lnTo>
                    <a:pt x="105" y="415"/>
                  </a:lnTo>
                  <a:lnTo>
                    <a:pt x="105" y="415"/>
                  </a:lnTo>
                  <a:lnTo>
                    <a:pt x="104" y="415"/>
                  </a:lnTo>
                  <a:lnTo>
                    <a:pt x="104" y="414"/>
                  </a:lnTo>
                  <a:lnTo>
                    <a:pt x="104" y="414"/>
                  </a:lnTo>
                  <a:lnTo>
                    <a:pt x="106" y="410"/>
                  </a:lnTo>
                  <a:lnTo>
                    <a:pt x="106" y="409"/>
                  </a:lnTo>
                  <a:lnTo>
                    <a:pt x="106" y="409"/>
                  </a:lnTo>
                  <a:lnTo>
                    <a:pt x="106" y="407"/>
                  </a:lnTo>
                  <a:lnTo>
                    <a:pt x="105" y="405"/>
                  </a:lnTo>
                  <a:lnTo>
                    <a:pt x="105" y="405"/>
                  </a:lnTo>
                  <a:lnTo>
                    <a:pt x="105" y="404"/>
                  </a:lnTo>
                  <a:lnTo>
                    <a:pt x="105" y="403"/>
                  </a:lnTo>
                  <a:lnTo>
                    <a:pt x="106" y="402"/>
                  </a:lnTo>
                  <a:lnTo>
                    <a:pt x="107" y="400"/>
                  </a:lnTo>
                  <a:lnTo>
                    <a:pt x="109" y="398"/>
                  </a:lnTo>
                  <a:lnTo>
                    <a:pt x="111" y="396"/>
                  </a:lnTo>
                  <a:lnTo>
                    <a:pt x="112" y="395"/>
                  </a:lnTo>
                  <a:lnTo>
                    <a:pt x="114" y="392"/>
                  </a:lnTo>
                  <a:lnTo>
                    <a:pt x="115" y="390"/>
                  </a:lnTo>
                  <a:lnTo>
                    <a:pt x="116" y="389"/>
                  </a:lnTo>
                  <a:lnTo>
                    <a:pt x="116" y="387"/>
                  </a:lnTo>
                  <a:lnTo>
                    <a:pt x="117" y="385"/>
                  </a:lnTo>
                  <a:lnTo>
                    <a:pt x="118" y="383"/>
                  </a:lnTo>
                  <a:lnTo>
                    <a:pt x="118" y="382"/>
                  </a:lnTo>
                  <a:lnTo>
                    <a:pt x="118" y="381"/>
                  </a:lnTo>
                  <a:lnTo>
                    <a:pt x="118" y="379"/>
                  </a:lnTo>
                  <a:lnTo>
                    <a:pt x="118" y="378"/>
                  </a:lnTo>
                  <a:lnTo>
                    <a:pt x="118" y="377"/>
                  </a:lnTo>
                  <a:lnTo>
                    <a:pt x="118" y="377"/>
                  </a:lnTo>
                  <a:lnTo>
                    <a:pt x="117" y="374"/>
                  </a:lnTo>
                  <a:lnTo>
                    <a:pt x="117" y="373"/>
                  </a:lnTo>
                  <a:lnTo>
                    <a:pt x="116" y="371"/>
                  </a:lnTo>
                  <a:lnTo>
                    <a:pt x="115" y="369"/>
                  </a:lnTo>
                  <a:lnTo>
                    <a:pt x="113" y="366"/>
                  </a:lnTo>
                  <a:lnTo>
                    <a:pt x="112" y="364"/>
                  </a:lnTo>
                  <a:lnTo>
                    <a:pt x="111" y="362"/>
                  </a:lnTo>
                  <a:lnTo>
                    <a:pt x="111" y="361"/>
                  </a:lnTo>
                  <a:lnTo>
                    <a:pt x="111" y="360"/>
                  </a:lnTo>
                  <a:lnTo>
                    <a:pt x="110" y="358"/>
                  </a:lnTo>
                  <a:lnTo>
                    <a:pt x="110" y="356"/>
                  </a:lnTo>
                  <a:lnTo>
                    <a:pt x="110" y="354"/>
                  </a:lnTo>
                  <a:lnTo>
                    <a:pt x="110" y="351"/>
                  </a:lnTo>
                  <a:lnTo>
                    <a:pt x="110" y="350"/>
                  </a:lnTo>
                  <a:lnTo>
                    <a:pt x="110" y="349"/>
                  </a:lnTo>
                  <a:lnTo>
                    <a:pt x="111" y="345"/>
                  </a:lnTo>
                  <a:lnTo>
                    <a:pt x="111" y="343"/>
                  </a:lnTo>
                  <a:lnTo>
                    <a:pt x="111" y="340"/>
                  </a:lnTo>
                  <a:lnTo>
                    <a:pt x="111" y="336"/>
                  </a:lnTo>
                  <a:lnTo>
                    <a:pt x="111" y="333"/>
                  </a:lnTo>
                  <a:lnTo>
                    <a:pt x="111" y="331"/>
                  </a:lnTo>
                  <a:lnTo>
                    <a:pt x="110" y="330"/>
                  </a:lnTo>
                  <a:lnTo>
                    <a:pt x="110" y="328"/>
                  </a:lnTo>
                  <a:lnTo>
                    <a:pt x="109" y="327"/>
                  </a:lnTo>
                  <a:lnTo>
                    <a:pt x="109" y="326"/>
                  </a:lnTo>
                  <a:lnTo>
                    <a:pt x="108" y="325"/>
                  </a:lnTo>
                  <a:lnTo>
                    <a:pt x="107" y="324"/>
                  </a:lnTo>
                  <a:lnTo>
                    <a:pt x="107" y="323"/>
                  </a:lnTo>
                  <a:lnTo>
                    <a:pt x="105" y="322"/>
                  </a:lnTo>
                  <a:lnTo>
                    <a:pt x="104" y="321"/>
                  </a:lnTo>
                  <a:lnTo>
                    <a:pt x="102" y="319"/>
                  </a:lnTo>
                  <a:lnTo>
                    <a:pt x="101" y="319"/>
                  </a:lnTo>
                  <a:lnTo>
                    <a:pt x="100" y="318"/>
                  </a:lnTo>
                  <a:lnTo>
                    <a:pt x="99" y="318"/>
                  </a:lnTo>
                  <a:lnTo>
                    <a:pt x="99" y="318"/>
                  </a:lnTo>
                  <a:lnTo>
                    <a:pt x="98" y="318"/>
                  </a:lnTo>
                  <a:lnTo>
                    <a:pt x="97" y="318"/>
                  </a:lnTo>
                  <a:lnTo>
                    <a:pt x="95" y="318"/>
                  </a:lnTo>
                  <a:lnTo>
                    <a:pt x="94" y="319"/>
                  </a:lnTo>
                  <a:lnTo>
                    <a:pt x="92" y="319"/>
                  </a:lnTo>
                  <a:lnTo>
                    <a:pt x="89" y="321"/>
                  </a:lnTo>
                  <a:lnTo>
                    <a:pt x="84" y="322"/>
                  </a:lnTo>
                  <a:lnTo>
                    <a:pt x="82" y="323"/>
                  </a:lnTo>
                  <a:lnTo>
                    <a:pt x="81" y="323"/>
                  </a:lnTo>
                  <a:lnTo>
                    <a:pt x="79" y="323"/>
                  </a:lnTo>
                  <a:lnTo>
                    <a:pt x="78" y="323"/>
                  </a:lnTo>
                  <a:lnTo>
                    <a:pt x="73" y="322"/>
                  </a:lnTo>
                  <a:lnTo>
                    <a:pt x="70" y="322"/>
                  </a:lnTo>
                  <a:lnTo>
                    <a:pt x="64" y="321"/>
                  </a:lnTo>
                  <a:lnTo>
                    <a:pt x="62" y="321"/>
                  </a:lnTo>
                  <a:lnTo>
                    <a:pt x="61" y="321"/>
                  </a:lnTo>
                  <a:lnTo>
                    <a:pt x="54" y="322"/>
                  </a:lnTo>
                  <a:lnTo>
                    <a:pt x="53" y="322"/>
                  </a:lnTo>
                  <a:lnTo>
                    <a:pt x="52" y="322"/>
                  </a:lnTo>
                  <a:lnTo>
                    <a:pt x="51" y="322"/>
                  </a:lnTo>
                  <a:lnTo>
                    <a:pt x="50" y="322"/>
                  </a:lnTo>
                  <a:lnTo>
                    <a:pt x="49" y="321"/>
                  </a:lnTo>
                  <a:lnTo>
                    <a:pt x="48" y="321"/>
                  </a:lnTo>
                  <a:lnTo>
                    <a:pt x="47" y="320"/>
                  </a:lnTo>
                  <a:lnTo>
                    <a:pt x="46" y="320"/>
                  </a:lnTo>
                  <a:lnTo>
                    <a:pt x="45" y="319"/>
                  </a:lnTo>
                  <a:lnTo>
                    <a:pt x="44" y="318"/>
                  </a:lnTo>
                  <a:lnTo>
                    <a:pt x="43" y="317"/>
                  </a:lnTo>
                  <a:lnTo>
                    <a:pt x="42" y="317"/>
                  </a:lnTo>
                  <a:lnTo>
                    <a:pt x="42" y="316"/>
                  </a:lnTo>
                  <a:lnTo>
                    <a:pt x="42" y="315"/>
                  </a:lnTo>
                  <a:lnTo>
                    <a:pt x="41" y="314"/>
                  </a:lnTo>
                  <a:lnTo>
                    <a:pt x="41" y="313"/>
                  </a:lnTo>
                  <a:lnTo>
                    <a:pt x="40" y="311"/>
                  </a:lnTo>
                  <a:lnTo>
                    <a:pt x="40" y="310"/>
                  </a:lnTo>
                  <a:lnTo>
                    <a:pt x="40" y="308"/>
                  </a:lnTo>
                  <a:lnTo>
                    <a:pt x="40" y="305"/>
                  </a:lnTo>
                  <a:lnTo>
                    <a:pt x="40" y="304"/>
                  </a:lnTo>
                  <a:lnTo>
                    <a:pt x="40" y="303"/>
                  </a:lnTo>
                  <a:lnTo>
                    <a:pt x="39" y="302"/>
                  </a:lnTo>
                  <a:lnTo>
                    <a:pt x="38" y="301"/>
                  </a:lnTo>
                  <a:lnTo>
                    <a:pt x="38" y="300"/>
                  </a:lnTo>
                  <a:lnTo>
                    <a:pt x="36" y="298"/>
                  </a:lnTo>
                  <a:lnTo>
                    <a:pt x="34" y="297"/>
                  </a:lnTo>
                  <a:lnTo>
                    <a:pt x="32" y="295"/>
                  </a:lnTo>
                  <a:lnTo>
                    <a:pt x="31" y="294"/>
                  </a:lnTo>
                  <a:lnTo>
                    <a:pt x="30" y="293"/>
                  </a:lnTo>
                  <a:lnTo>
                    <a:pt x="29" y="291"/>
                  </a:lnTo>
                  <a:lnTo>
                    <a:pt x="28" y="290"/>
                  </a:lnTo>
                  <a:lnTo>
                    <a:pt x="27" y="290"/>
                  </a:lnTo>
                  <a:lnTo>
                    <a:pt x="26" y="289"/>
                  </a:lnTo>
                  <a:lnTo>
                    <a:pt x="25" y="288"/>
                  </a:lnTo>
                  <a:lnTo>
                    <a:pt x="23" y="288"/>
                  </a:lnTo>
                  <a:lnTo>
                    <a:pt x="22" y="287"/>
                  </a:lnTo>
                  <a:lnTo>
                    <a:pt x="21" y="287"/>
                  </a:lnTo>
                  <a:lnTo>
                    <a:pt x="17" y="287"/>
                  </a:lnTo>
                  <a:lnTo>
                    <a:pt x="16" y="287"/>
                  </a:lnTo>
                  <a:lnTo>
                    <a:pt x="15" y="286"/>
                  </a:lnTo>
                  <a:lnTo>
                    <a:pt x="14" y="286"/>
                  </a:lnTo>
                  <a:lnTo>
                    <a:pt x="13" y="286"/>
                  </a:lnTo>
                  <a:lnTo>
                    <a:pt x="12" y="285"/>
                  </a:lnTo>
                  <a:lnTo>
                    <a:pt x="11" y="285"/>
                  </a:lnTo>
                  <a:lnTo>
                    <a:pt x="10" y="284"/>
                  </a:lnTo>
                  <a:lnTo>
                    <a:pt x="9" y="283"/>
                  </a:lnTo>
                  <a:lnTo>
                    <a:pt x="8" y="283"/>
                  </a:lnTo>
                  <a:lnTo>
                    <a:pt x="7" y="282"/>
                  </a:lnTo>
                  <a:lnTo>
                    <a:pt x="6" y="281"/>
                  </a:lnTo>
                  <a:lnTo>
                    <a:pt x="6" y="280"/>
                  </a:lnTo>
                  <a:lnTo>
                    <a:pt x="5" y="279"/>
                  </a:lnTo>
                  <a:lnTo>
                    <a:pt x="5" y="277"/>
                  </a:lnTo>
                  <a:lnTo>
                    <a:pt x="4" y="275"/>
                  </a:lnTo>
                  <a:lnTo>
                    <a:pt x="4" y="274"/>
                  </a:lnTo>
                  <a:lnTo>
                    <a:pt x="3" y="273"/>
                  </a:lnTo>
                  <a:lnTo>
                    <a:pt x="1" y="270"/>
                  </a:lnTo>
                  <a:lnTo>
                    <a:pt x="1" y="269"/>
                  </a:lnTo>
                  <a:lnTo>
                    <a:pt x="0" y="268"/>
                  </a:lnTo>
                  <a:lnTo>
                    <a:pt x="0" y="267"/>
                  </a:lnTo>
                  <a:lnTo>
                    <a:pt x="0" y="266"/>
                  </a:lnTo>
                  <a:lnTo>
                    <a:pt x="0" y="265"/>
                  </a:lnTo>
                  <a:lnTo>
                    <a:pt x="0" y="264"/>
                  </a:lnTo>
                  <a:lnTo>
                    <a:pt x="0" y="263"/>
                  </a:lnTo>
                  <a:lnTo>
                    <a:pt x="1" y="262"/>
                  </a:lnTo>
                  <a:lnTo>
                    <a:pt x="2" y="261"/>
                  </a:lnTo>
                  <a:lnTo>
                    <a:pt x="2" y="260"/>
                  </a:lnTo>
                  <a:lnTo>
                    <a:pt x="3" y="260"/>
                  </a:lnTo>
                  <a:lnTo>
                    <a:pt x="4" y="259"/>
                  </a:lnTo>
                  <a:lnTo>
                    <a:pt x="7" y="258"/>
                  </a:lnTo>
                  <a:lnTo>
                    <a:pt x="8" y="257"/>
                  </a:lnTo>
                  <a:lnTo>
                    <a:pt x="9" y="256"/>
                  </a:lnTo>
                  <a:lnTo>
                    <a:pt x="9" y="256"/>
                  </a:lnTo>
                  <a:lnTo>
                    <a:pt x="10" y="255"/>
                  </a:lnTo>
                  <a:lnTo>
                    <a:pt x="10" y="254"/>
                  </a:lnTo>
                  <a:lnTo>
                    <a:pt x="12" y="250"/>
                  </a:lnTo>
                  <a:lnTo>
                    <a:pt x="12" y="249"/>
                  </a:lnTo>
                  <a:lnTo>
                    <a:pt x="13" y="248"/>
                  </a:lnTo>
                  <a:lnTo>
                    <a:pt x="15" y="244"/>
                  </a:lnTo>
                  <a:lnTo>
                    <a:pt x="16" y="243"/>
                  </a:lnTo>
                  <a:lnTo>
                    <a:pt x="16" y="242"/>
                  </a:lnTo>
                  <a:lnTo>
                    <a:pt x="17" y="240"/>
                  </a:lnTo>
                  <a:lnTo>
                    <a:pt x="17" y="238"/>
                  </a:lnTo>
                  <a:lnTo>
                    <a:pt x="17" y="236"/>
                  </a:lnTo>
                  <a:lnTo>
                    <a:pt x="17" y="234"/>
                  </a:lnTo>
                  <a:lnTo>
                    <a:pt x="17" y="233"/>
                  </a:lnTo>
                  <a:lnTo>
                    <a:pt x="17" y="231"/>
                  </a:lnTo>
                  <a:lnTo>
                    <a:pt x="16" y="225"/>
                  </a:lnTo>
                  <a:lnTo>
                    <a:pt x="15" y="224"/>
                  </a:lnTo>
                  <a:lnTo>
                    <a:pt x="14" y="223"/>
                  </a:lnTo>
                  <a:lnTo>
                    <a:pt x="14" y="221"/>
                  </a:lnTo>
                  <a:lnTo>
                    <a:pt x="13" y="220"/>
                  </a:lnTo>
                  <a:lnTo>
                    <a:pt x="12" y="218"/>
                  </a:lnTo>
                  <a:lnTo>
                    <a:pt x="11" y="217"/>
                  </a:lnTo>
                  <a:lnTo>
                    <a:pt x="10" y="216"/>
                  </a:lnTo>
                  <a:lnTo>
                    <a:pt x="10" y="215"/>
                  </a:lnTo>
                  <a:lnTo>
                    <a:pt x="10" y="213"/>
                  </a:lnTo>
                  <a:lnTo>
                    <a:pt x="10" y="211"/>
                  </a:lnTo>
                  <a:lnTo>
                    <a:pt x="10" y="205"/>
                  </a:lnTo>
                  <a:lnTo>
                    <a:pt x="10" y="202"/>
                  </a:lnTo>
                  <a:lnTo>
                    <a:pt x="10" y="201"/>
                  </a:lnTo>
                  <a:lnTo>
                    <a:pt x="10" y="200"/>
                  </a:lnTo>
                  <a:lnTo>
                    <a:pt x="9" y="199"/>
                  </a:lnTo>
                  <a:lnTo>
                    <a:pt x="8" y="196"/>
                  </a:lnTo>
                  <a:lnTo>
                    <a:pt x="7" y="193"/>
                  </a:lnTo>
                  <a:lnTo>
                    <a:pt x="7" y="191"/>
                  </a:lnTo>
                  <a:lnTo>
                    <a:pt x="6" y="189"/>
                  </a:lnTo>
                  <a:lnTo>
                    <a:pt x="4" y="186"/>
                  </a:lnTo>
                  <a:lnTo>
                    <a:pt x="4" y="185"/>
                  </a:lnTo>
                  <a:lnTo>
                    <a:pt x="3" y="184"/>
                  </a:lnTo>
                  <a:lnTo>
                    <a:pt x="3" y="183"/>
                  </a:lnTo>
                  <a:lnTo>
                    <a:pt x="3" y="182"/>
                  </a:lnTo>
                  <a:lnTo>
                    <a:pt x="4" y="181"/>
                  </a:lnTo>
                  <a:lnTo>
                    <a:pt x="4" y="180"/>
                  </a:lnTo>
                  <a:lnTo>
                    <a:pt x="4" y="179"/>
                  </a:lnTo>
                  <a:lnTo>
                    <a:pt x="5" y="178"/>
                  </a:lnTo>
                  <a:lnTo>
                    <a:pt x="6" y="177"/>
                  </a:lnTo>
                  <a:lnTo>
                    <a:pt x="8" y="175"/>
                  </a:lnTo>
                  <a:lnTo>
                    <a:pt x="11" y="172"/>
                  </a:lnTo>
                  <a:lnTo>
                    <a:pt x="13" y="170"/>
                  </a:lnTo>
                  <a:lnTo>
                    <a:pt x="14" y="169"/>
                  </a:lnTo>
                  <a:lnTo>
                    <a:pt x="14" y="170"/>
                  </a:lnTo>
                  <a:lnTo>
                    <a:pt x="15" y="171"/>
                  </a:lnTo>
                  <a:lnTo>
                    <a:pt x="16" y="172"/>
                  </a:lnTo>
                  <a:lnTo>
                    <a:pt x="18" y="173"/>
                  </a:lnTo>
                  <a:lnTo>
                    <a:pt x="21" y="175"/>
                  </a:lnTo>
                  <a:lnTo>
                    <a:pt x="23" y="176"/>
                  </a:lnTo>
                  <a:lnTo>
                    <a:pt x="29" y="179"/>
                  </a:lnTo>
                  <a:lnTo>
                    <a:pt x="31" y="180"/>
                  </a:lnTo>
                  <a:lnTo>
                    <a:pt x="33" y="181"/>
                  </a:lnTo>
                  <a:lnTo>
                    <a:pt x="35" y="182"/>
                  </a:lnTo>
                  <a:lnTo>
                    <a:pt x="37" y="183"/>
                  </a:lnTo>
                  <a:lnTo>
                    <a:pt x="40" y="184"/>
                  </a:lnTo>
                  <a:lnTo>
                    <a:pt x="41" y="184"/>
                  </a:lnTo>
                  <a:lnTo>
                    <a:pt x="43" y="185"/>
                  </a:lnTo>
                  <a:lnTo>
                    <a:pt x="44" y="185"/>
                  </a:lnTo>
                  <a:lnTo>
                    <a:pt x="45" y="185"/>
                  </a:lnTo>
                  <a:lnTo>
                    <a:pt x="46" y="185"/>
                  </a:lnTo>
                  <a:lnTo>
                    <a:pt x="47" y="185"/>
                  </a:lnTo>
                  <a:lnTo>
                    <a:pt x="49" y="184"/>
                  </a:lnTo>
                  <a:lnTo>
                    <a:pt x="50" y="184"/>
                  </a:lnTo>
                  <a:lnTo>
                    <a:pt x="50" y="184"/>
                  </a:lnTo>
                  <a:lnTo>
                    <a:pt x="51" y="183"/>
                  </a:lnTo>
                  <a:lnTo>
                    <a:pt x="52" y="182"/>
                  </a:lnTo>
                  <a:lnTo>
                    <a:pt x="54" y="180"/>
                  </a:lnTo>
                  <a:lnTo>
                    <a:pt x="56" y="177"/>
                  </a:lnTo>
                  <a:lnTo>
                    <a:pt x="59" y="174"/>
                  </a:lnTo>
                  <a:lnTo>
                    <a:pt x="60" y="173"/>
                  </a:lnTo>
                  <a:lnTo>
                    <a:pt x="61" y="172"/>
                  </a:lnTo>
                  <a:lnTo>
                    <a:pt x="62" y="171"/>
                  </a:lnTo>
                  <a:lnTo>
                    <a:pt x="63" y="171"/>
                  </a:lnTo>
                  <a:lnTo>
                    <a:pt x="64" y="170"/>
                  </a:lnTo>
                  <a:lnTo>
                    <a:pt x="65" y="170"/>
                  </a:lnTo>
                  <a:lnTo>
                    <a:pt x="66" y="170"/>
                  </a:lnTo>
                  <a:lnTo>
                    <a:pt x="67" y="170"/>
                  </a:lnTo>
                  <a:lnTo>
                    <a:pt x="68" y="170"/>
                  </a:lnTo>
                  <a:lnTo>
                    <a:pt x="69" y="170"/>
                  </a:lnTo>
                  <a:lnTo>
                    <a:pt x="70" y="170"/>
                  </a:lnTo>
                  <a:lnTo>
                    <a:pt x="71" y="170"/>
                  </a:lnTo>
                  <a:lnTo>
                    <a:pt x="73" y="171"/>
                  </a:lnTo>
                  <a:lnTo>
                    <a:pt x="75" y="171"/>
                  </a:lnTo>
                  <a:lnTo>
                    <a:pt x="76" y="172"/>
                  </a:lnTo>
                  <a:lnTo>
                    <a:pt x="80" y="173"/>
                  </a:lnTo>
                  <a:lnTo>
                    <a:pt x="82" y="174"/>
                  </a:lnTo>
                  <a:lnTo>
                    <a:pt x="84" y="175"/>
                  </a:lnTo>
                  <a:lnTo>
                    <a:pt x="86" y="175"/>
                  </a:lnTo>
                  <a:lnTo>
                    <a:pt x="87" y="176"/>
                  </a:lnTo>
                  <a:lnTo>
                    <a:pt x="90" y="176"/>
                  </a:lnTo>
                  <a:lnTo>
                    <a:pt x="91" y="177"/>
                  </a:lnTo>
                  <a:lnTo>
                    <a:pt x="92" y="177"/>
                  </a:lnTo>
                  <a:lnTo>
                    <a:pt x="93" y="178"/>
                  </a:lnTo>
                  <a:lnTo>
                    <a:pt x="96" y="179"/>
                  </a:lnTo>
                  <a:lnTo>
                    <a:pt x="98" y="180"/>
                  </a:lnTo>
                  <a:lnTo>
                    <a:pt x="101" y="181"/>
                  </a:lnTo>
                  <a:lnTo>
                    <a:pt x="103" y="182"/>
                  </a:lnTo>
                  <a:lnTo>
                    <a:pt x="104" y="183"/>
                  </a:lnTo>
                  <a:lnTo>
                    <a:pt x="105" y="183"/>
                  </a:lnTo>
                  <a:lnTo>
                    <a:pt x="106" y="183"/>
                  </a:lnTo>
                  <a:lnTo>
                    <a:pt x="109" y="182"/>
                  </a:lnTo>
                  <a:lnTo>
                    <a:pt x="110" y="182"/>
                  </a:lnTo>
                  <a:lnTo>
                    <a:pt x="110" y="183"/>
                  </a:lnTo>
                  <a:lnTo>
                    <a:pt x="111" y="183"/>
                  </a:lnTo>
                  <a:lnTo>
                    <a:pt x="111" y="183"/>
                  </a:lnTo>
                  <a:lnTo>
                    <a:pt x="112" y="184"/>
                  </a:lnTo>
                  <a:lnTo>
                    <a:pt x="112" y="185"/>
                  </a:lnTo>
                  <a:lnTo>
                    <a:pt x="113" y="186"/>
                  </a:lnTo>
                  <a:lnTo>
                    <a:pt x="114" y="188"/>
                  </a:lnTo>
                  <a:lnTo>
                    <a:pt x="114" y="189"/>
                  </a:lnTo>
                  <a:lnTo>
                    <a:pt x="114" y="190"/>
                  </a:lnTo>
                  <a:lnTo>
                    <a:pt x="114" y="191"/>
                  </a:lnTo>
                  <a:lnTo>
                    <a:pt x="115" y="192"/>
                  </a:lnTo>
                  <a:lnTo>
                    <a:pt x="116" y="193"/>
                  </a:lnTo>
                  <a:lnTo>
                    <a:pt x="117" y="193"/>
                  </a:lnTo>
                  <a:lnTo>
                    <a:pt x="117" y="194"/>
                  </a:lnTo>
                  <a:lnTo>
                    <a:pt x="118" y="194"/>
                  </a:lnTo>
                  <a:lnTo>
                    <a:pt x="118" y="195"/>
                  </a:lnTo>
                  <a:lnTo>
                    <a:pt x="119" y="195"/>
                  </a:lnTo>
                  <a:lnTo>
                    <a:pt x="120" y="195"/>
                  </a:lnTo>
                  <a:lnTo>
                    <a:pt x="121" y="195"/>
                  </a:lnTo>
                  <a:lnTo>
                    <a:pt x="122" y="195"/>
                  </a:lnTo>
                  <a:lnTo>
                    <a:pt x="124" y="195"/>
                  </a:lnTo>
                  <a:lnTo>
                    <a:pt x="126" y="195"/>
                  </a:lnTo>
                  <a:lnTo>
                    <a:pt x="127" y="194"/>
                  </a:lnTo>
                  <a:lnTo>
                    <a:pt x="129" y="194"/>
                  </a:lnTo>
                  <a:lnTo>
                    <a:pt x="130" y="193"/>
                  </a:lnTo>
                  <a:lnTo>
                    <a:pt x="131" y="192"/>
                  </a:lnTo>
                  <a:lnTo>
                    <a:pt x="132" y="191"/>
                  </a:lnTo>
                  <a:lnTo>
                    <a:pt x="135" y="190"/>
                  </a:lnTo>
                  <a:lnTo>
                    <a:pt x="135" y="189"/>
                  </a:lnTo>
                  <a:lnTo>
                    <a:pt x="136" y="189"/>
                  </a:lnTo>
                  <a:lnTo>
                    <a:pt x="137" y="188"/>
                  </a:lnTo>
                  <a:lnTo>
                    <a:pt x="137" y="186"/>
                  </a:lnTo>
                  <a:lnTo>
                    <a:pt x="138" y="185"/>
                  </a:lnTo>
                  <a:lnTo>
                    <a:pt x="138" y="184"/>
                  </a:lnTo>
                  <a:lnTo>
                    <a:pt x="138" y="183"/>
                  </a:lnTo>
                  <a:lnTo>
                    <a:pt x="138" y="182"/>
                  </a:lnTo>
                  <a:lnTo>
                    <a:pt x="137" y="178"/>
                  </a:lnTo>
                  <a:lnTo>
                    <a:pt x="137" y="176"/>
                  </a:lnTo>
                  <a:lnTo>
                    <a:pt x="137" y="175"/>
                  </a:lnTo>
                  <a:lnTo>
                    <a:pt x="137" y="174"/>
                  </a:lnTo>
                  <a:lnTo>
                    <a:pt x="137" y="173"/>
                  </a:lnTo>
                  <a:lnTo>
                    <a:pt x="138" y="172"/>
                  </a:lnTo>
                  <a:lnTo>
                    <a:pt x="138" y="171"/>
                  </a:lnTo>
                  <a:lnTo>
                    <a:pt x="139" y="170"/>
                  </a:lnTo>
                  <a:lnTo>
                    <a:pt x="140" y="169"/>
                  </a:lnTo>
                  <a:lnTo>
                    <a:pt x="141" y="168"/>
                  </a:lnTo>
                  <a:lnTo>
                    <a:pt x="144" y="165"/>
                  </a:lnTo>
                  <a:lnTo>
                    <a:pt x="147" y="162"/>
                  </a:lnTo>
                  <a:lnTo>
                    <a:pt x="150" y="160"/>
                  </a:lnTo>
                  <a:lnTo>
                    <a:pt x="151" y="159"/>
                  </a:lnTo>
                  <a:lnTo>
                    <a:pt x="152" y="158"/>
                  </a:lnTo>
                  <a:lnTo>
                    <a:pt x="153" y="157"/>
                  </a:lnTo>
                  <a:lnTo>
                    <a:pt x="153" y="157"/>
                  </a:lnTo>
                  <a:lnTo>
                    <a:pt x="154" y="157"/>
                  </a:lnTo>
                  <a:lnTo>
                    <a:pt x="154" y="156"/>
                  </a:lnTo>
                  <a:lnTo>
                    <a:pt x="155" y="156"/>
                  </a:lnTo>
                  <a:lnTo>
                    <a:pt x="156" y="157"/>
                  </a:lnTo>
                  <a:lnTo>
                    <a:pt x="157" y="157"/>
                  </a:lnTo>
                  <a:lnTo>
                    <a:pt x="158" y="158"/>
                  </a:lnTo>
                  <a:lnTo>
                    <a:pt x="158" y="158"/>
                  </a:lnTo>
                  <a:lnTo>
                    <a:pt x="159" y="159"/>
                  </a:lnTo>
                  <a:lnTo>
                    <a:pt x="161" y="162"/>
                  </a:lnTo>
                  <a:lnTo>
                    <a:pt x="163" y="165"/>
                  </a:lnTo>
                  <a:lnTo>
                    <a:pt x="164" y="166"/>
                  </a:lnTo>
                  <a:lnTo>
                    <a:pt x="165" y="167"/>
                  </a:lnTo>
                  <a:lnTo>
                    <a:pt x="166" y="168"/>
                  </a:lnTo>
                  <a:lnTo>
                    <a:pt x="168" y="169"/>
                  </a:lnTo>
                  <a:lnTo>
                    <a:pt x="169" y="170"/>
                  </a:lnTo>
                  <a:lnTo>
                    <a:pt x="171" y="171"/>
                  </a:lnTo>
                  <a:lnTo>
                    <a:pt x="172" y="171"/>
                  </a:lnTo>
                  <a:lnTo>
                    <a:pt x="174" y="172"/>
                  </a:lnTo>
                  <a:lnTo>
                    <a:pt x="175" y="172"/>
                  </a:lnTo>
                  <a:lnTo>
                    <a:pt x="176" y="172"/>
                  </a:lnTo>
                  <a:lnTo>
                    <a:pt x="177" y="172"/>
                  </a:lnTo>
                  <a:lnTo>
                    <a:pt x="178" y="172"/>
                  </a:lnTo>
                  <a:lnTo>
                    <a:pt x="179" y="171"/>
                  </a:lnTo>
                  <a:lnTo>
                    <a:pt x="183" y="170"/>
                  </a:lnTo>
                  <a:lnTo>
                    <a:pt x="186" y="169"/>
                  </a:lnTo>
                  <a:lnTo>
                    <a:pt x="187" y="169"/>
                  </a:lnTo>
                  <a:lnTo>
                    <a:pt x="188" y="169"/>
                  </a:lnTo>
                  <a:lnTo>
                    <a:pt x="190" y="169"/>
                  </a:lnTo>
                  <a:lnTo>
                    <a:pt x="192" y="169"/>
                  </a:lnTo>
                  <a:lnTo>
                    <a:pt x="194" y="170"/>
                  </a:lnTo>
                  <a:lnTo>
                    <a:pt x="196" y="171"/>
                  </a:lnTo>
                  <a:lnTo>
                    <a:pt x="197" y="171"/>
                  </a:lnTo>
                  <a:lnTo>
                    <a:pt x="198" y="171"/>
                  </a:lnTo>
                  <a:lnTo>
                    <a:pt x="199" y="171"/>
                  </a:lnTo>
                  <a:lnTo>
                    <a:pt x="201" y="171"/>
                  </a:lnTo>
                  <a:lnTo>
                    <a:pt x="202" y="171"/>
                  </a:lnTo>
                  <a:lnTo>
                    <a:pt x="204" y="171"/>
                  </a:lnTo>
                  <a:lnTo>
                    <a:pt x="206" y="170"/>
                  </a:lnTo>
                  <a:lnTo>
                    <a:pt x="208" y="169"/>
                  </a:lnTo>
                  <a:lnTo>
                    <a:pt x="209" y="168"/>
                  </a:lnTo>
                  <a:lnTo>
                    <a:pt x="210" y="168"/>
                  </a:lnTo>
                  <a:lnTo>
                    <a:pt x="211" y="167"/>
                  </a:lnTo>
                  <a:lnTo>
                    <a:pt x="212" y="167"/>
                  </a:lnTo>
                  <a:lnTo>
                    <a:pt x="212" y="166"/>
                  </a:lnTo>
                  <a:lnTo>
                    <a:pt x="213" y="165"/>
                  </a:lnTo>
                  <a:lnTo>
                    <a:pt x="213" y="164"/>
                  </a:lnTo>
                  <a:lnTo>
                    <a:pt x="213" y="163"/>
                  </a:lnTo>
                  <a:lnTo>
                    <a:pt x="213" y="162"/>
                  </a:lnTo>
                  <a:lnTo>
                    <a:pt x="213" y="161"/>
                  </a:lnTo>
                  <a:lnTo>
                    <a:pt x="212" y="160"/>
                  </a:lnTo>
                  <a:lnTo>
                    <a:pt x="212" y="159"/>
                  </a:lnTo>
                  <a:lnTo>
                    <a:pt x="212" y="158"/>
                  </a:lnTo>
                  <a:lnTo>
                    <a:pt x="211" y="157"/>
                  </a:lnTo>
                  <a:lnTo>
                    <a:pt x="209" y="153"/>
                  </a:lnTo>
                  <a:lnTo>
                    <a:pt x="205" y="149"/>
                  </a:lnTo>
                  <a:lnTo>
                    <a:pt x="203" y="146"/>
                  </a:lnTo>
                  <a:lnTo>
                    <a:pt x="202" y="145"/>
                  </a:lnTo>
                  <a:lnTo>
                    <a:pt x="199" y="139"/>
                  </a:lnTo>
                  <a:lnTo>
                    <a:pt x="198" y="136"/>
                  </a:lnTo>
                  <a:lnTo>
                    <a:pt x="196" y="132"/>
                  </a:lnTo>
                  <a:lnTo>
                    <a:pt x="195" y="131"/>
                  </a:lnTo>
                  <a:lnTo>
                    <a:pt x="195" y="129"/>
                  </a:lnTo>
                  <a:lnTo>
                    <a:pt x="195" y="128"/>
                  </a:lnTo>
                  <a:lnTo>
                    <a:pt x="195" y="127"/>
                  </a:lnTo>
                  <a:lnTo>
                    <a:pt x="195" y="125"/>
                  </a:lnTo>
                  <a:lnTo>
                    <a:pt x="195" y="124"/>
                  </a:lnTo>
                  <a:lnTo>
                    <a:pt x="195" y="121"/>
                  </a:lnTo>
                  <a:lnTo>
                    <a:pt x="196" y="118"/>
                  </a:lnTo>
                  <a:lnTo>
                    <a:pt x="198" y="113"/>
                  </a:lnTo>
                  <a:lnTo>
                    <a:pt x="198" y="111"/>
                  </a:lnTo>
                  <a:lnTo>
                    <a:pt x="199" y="110"/>
                  </a:lnTo>
                  <a:lnTo>
                    <a:pt x="199" y="109"/>
                  </a:lnTo>
                  <a:lnTo>
                    <a:pt x="199" y="108"/>
                  </a:lnTo>
                  <a:lnTo>
                    <a:pt x="199" y="107"/>
                  </a:lnTo>
                  <a:lnTo>
                    <a:pt x="198" y="106"/>
                  </a:lnTo>
                  <a:lnTo>
                    <a:pt x="198" y="105"/>
                  </a:lnTo>
                  <a:lnTo>
                    <a:pt x="197" y="104"/>
                  </a:lnTo>
                  <a:lnTo>
                    <a:pt x="196" y="100"/>
                  </a:lnTo>
                  <a:lnTo>
                    <a:pt x="193" y="95"/>
                  </a:lnTo>
                  <a:lnTo>
                    <a:pt x="192" y="93"/>
                  </a:lnTo>
                  <a:lnTo>
                    <a:pt x="192" y="92"/>
                  </a:lnTo>
                  <a:lnTo>
                    <a:pt x="192" y="91"/>
                  </a:lnTo>
                  <a:lnTo>
                    <a:pt x="192" y="90"/>
                  </a:lnTo>
                  <a:lnTo>
                    <a:pt x="192" y="88"/>
                  </a:lnTo>
                  <a:lnTo>
                    <a:pt x="192" y="85"/>
                  </a:lnTo>
                  <a:lnTo>
                    <a:pt x="192" y="83"/>
                  </a:lnTo>
                  <a:lnTo>
                    <a:pt x="192" y="82"/>
                  </a:lnTo>
                  <a:lnTo>
                    <a:pt x="191" y="80"/>
                  </a:lnTo>
                  <a:lnTo>
                    <a:pt x="190" y="75"/>
                  </a:lnTo>
                  <a:lnTo>
                    <a:pt x="189" y="72"/>
                  </a:lnTo>
                  <a:lnTo>
                    <a:pt x="188" y="68"/>
                  </a:lnTo>
                  <a:lnTo>
                    <a:pt x="188" y="65"/>
                  </a:lnTo>
                  <a:lnTo>
                    <a:pt x="188" y="63"/>
                  </a:lnTo>
                  <a:lnTo>
                    <a:pt x="187" y="61"/>
                  </a:lnTo>
                  <a:lnTo>
                    <a:pt x="187" y="51"/>
                  </a:lnTo>
                  <a:lnTo>
                    <a:pt x="187" y="44"/>
                  </a:lnTo>
                  <a:lnTo>
                    <a:pt x="187" y="42"/>
                  </a:lnTo>
                  <a:lnTo>
                    <a:pt x="187" y="40"/>
                  </a:lnTo>
                  <a:lnTo>
                    <a:pt x="188" y="34"/>
                  </a:lnTo>
                  <a:lnTo>
                    <a:pt x="188" y="32"/>
                  </a:lnTo>
                  <a:lnTo>
                    <a:pt x="188" y="30"/>
                  </a:lnTo>
                  <a:lnTo>
                    <a:pt x="188" y="28"/>
                  </a:lnTo>
                  <a:lnTo>
                    <a:pt x="187" y="27"/>
                  </a:lnTo>
                  <a:lnTo>
                    <a:pt x="187" y="26"/>
                  </a:lnTo>
                  <a:lnTo>
                    <a:pt x="186" y="24"/>
                  </a:lnTo>
                  <a:lnTo>
                    <a:pt x="186" y="23"/>
                  </a:lnTo>
                  <a:lnTo>
                    <a:pt x="184" y="20"/>
                  </a:lnTo>
                  <a:lnTo>
                    <a:pt x="181" y="15"/>
                  </a:lnTo>
                  <a:lnTo>
                    <a:pt x="179" y="13"/>
                  </a:lnTo>
                  <a:lnTo>
                    <a:pt x="178" y="10"/>
                  </a:lnTo>
                  <a:lnTo>
                    <a:pt x="177" y="8"/>
                  </a:lnTo>
                  <a:lnTo>
                    <a:pt x="176" y="6"/>
                  </a:lnTo>
                  <a:lnTo>
                    <a:pt x="175" y="4"/>
                  </a:lnTo>
                  <a:lnTo>
                    <a:pt x="175" y="3"/>
                  </a:lnTo>
                  <a:lnTo>
                    <a:pt x="175" y="2"/>
                  </a:lnTo>
                  <a:lnTo>
                    <a:pt x="174" y="1"/>
                  </a:lnTo>
                  <a:lnTo>
                    <a:pt x="174" y="0"/>
                  </a:lnTo>
                  <a:lnTo>
                    <a:pt x="175" y="0"/>
                  </a:lnTo>
                  <a:lnTo>
                    <a:pt x="176" y="0"/>
                  </a:lnTo>
                  <a:lnTo>
                    <a:pt x="177" y="0"/>
                  </a:lnTo>
                  <a:lnTo>
                    <a:pt x="180"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35" name="Freeform 241">
              <a:extLst>
                <a:ext uri="{FF2B5EF4-FFF2-40B4-BE49-F238E27FC236}">
                  <a16:creationId xmlns:a16="http://schemas.microsoft.com/office/drawing/2014/main" id="{97488270-E0D2-4D1A-A2AB-74A0D7B4FD31}"/>
                </a:ext>
              </a:extLst>
            </p:cNvPr>
            <p:cNvSpPr>
              <a:spLocks/>
            </p:cNvSpPr>
            <p:nvPr/>
          </p:nvSpPr>
          <p:spPr bwMode="auto">
            <a:xfrm>
              <a:off x="4003" y="1780"/>
              <a:ext cx="618" cy="479"/>
            </a:xfrm>
            <a:custGeom>
              <a:avLst/>
              <a:gdLst>
                <a:gd name="T0" fmla="*/ 232 w 618"/>
                <a:gd name="T1" fmla="*/ 17 h 479"/>
                <a:gd name="T2" fmla="*/ 274 w 618"/>
                <a:gd name="T3" fmla="*/ 22 h 479"/>
                <a:gd name="T4" fmla="*/ 299 w 618"/>
                <a:gd name="T5" fmla="*/ 34 h 479"/>
                <a:gd name="T6" fmla="*/ 319 w 618"/>
                <a:gd name="T7" fmla="*/ 67 h 479"/>
                <a:gd name="T8" fmla="*/ 357 w 618"/>
                <a:gd name="T9" fmla="*/ 59 h 479"/>
                <a:gd name="T10" fmla="*/ 373 w 618"/>
                <a:gd name="T11" fmla="*/ 93 h 479"/>
                <a:gd name="T12" fmla="*/ 372 w 618"/>
                <a:gd name="T13" fmla="*/ 111 h 479"/>
                <a:gd name="T14" fmla="*/ 394 w 618"/>
                <a:gd name="T15" fmla="*/ 101 h 479"/>
                <a:gd name="T16" fmla="*/ 422 w 618"/>
                <a:gd name="T17" fmla="*/ 78 h 479"/>
                <a:gd name="T18" fmla="*/ 452 w 618"/>
                <a:gd name="T19" fmla="*/ 93 h 479"/>
                <a:gd name="T20" fmla="*/ 467 w 618"/>
                <a:gd name="T21" fmla="*/ 72 h 479"/>
                <a:gd name="T22" fmla="*/ 495 w 618"/>
                <a:gd name="T23" fmla="*/ 73 h 479"/>
                <a:gd name="T24" fmla="*/ 534 w 618"/>
                <a:gd name="T25" fmla="*/ 99 h 479"/>
                <a:gd name="T26" fmla="*/ 547 w 618"/>
                <a:gd name="T27" fmla="*/ 131 h 479"/>
                <a:gd name="T28" fmla="*/ 530 w 618"/>
                <a:gd name="T29" fmla="*/ 166 h 479"/>
                <a:gd name="T30" fmla="*/ 504 w 618"/>
                <a:gd name="T31" fmla="*/ 179 h 479"/>
                <a:gd name="T32" fmla="*/ 478 w 618"/>
                <a:gd name="T33" fmla="*/ 196 h 479"/>
                <a:gd name="T34" fmla="*/ 464 w 618"/>
                <a:gd name="T35" fmla="*/ 214 h 479"/>
                <a:gd name="T36" fmla="*/ 456 w 618"/>
                <a:gd name="T37" fmla="*/ 225 h 479"/>
                <a:gd name="T38" fmla="*/ 475 w 618"/>
                <a:gd name="T39" fmla="*/ 244 h 479"/>
                <a:gd name="T40" fmla="*/ 494 w 618"/>
                <a:gd name="T41" fmla="*/ 262 h 479"/>
                <a:gd name="T42" fmla="*/ 521 w 618"/>
                <a:gd name="T43" fmla="*/ 262 h 479"/>
                <a:gd name="T44" fmla="*/ 539 w 618"/>
                <a:gd name="T45" fmla="*/ 293 h 479"/>
                <a:gd name="T46" fmla="*/ 575 w 618"/>
                <a:gd name="T47" fmla="*/ 327 h 479"/>
                <a:gd name="T48" fmla="*/ 606 w 618"/>
                <a:gd name="T49" fmla="*/ 363 h 479"/>
                <a:gd name="T50" fmla="*/ 618 w 618"/>
                <a:gd name="T51" fmla="*/ 409 h 479"/>
                <a:gd name="T52" fmla="*/ 591 w 618"/>
                <a:gd name="T53" fmla="*/ 401 h 479"/>
                <a:gd name="T54" fmla="*/ 576 w 618"/>
                <a:gd name="T55" fmla="*/ 404 h 479"/>
                <a:gd name="T56" fmla="*/ 544 w 618"/>
                <a:gd name="T57" fmla="*/ 430 h 479"/>
                <a:gd name="T58" fmla="*/ 520 w 618"/>
                <a:gd name="T59" fmla="*/ 454 h 479"/>
                <a:gd name="T60" fmla="*/ 510 w 618"/>
                <a:gd name="T61" fmla="*/ 470 h 479"/>
                <a:gd name="T62" fmla="*/ 495 w 618"/>
                <a:gd name="T63" fmla="*/ 475 h 479"/>
                <a:gd name="T64" fmla="*/ 466 w 618"/>
                <a:gd name="T65" fmla="*/ 478 h 479"/>
                <a:gd name="T66" fmla="*/ 432 w 618"/>
                <a:gd name="T67" fmla="*/ 464 h 479"/>
                <a:gd name="T68" fmla="*/ 400 w 618"/>
                <a:gd name="T69" fmla="*/ 440 h 479"/>
                <a:gd name="T70" fmla="*/ 377 w 618"/>
                <a:gd name="T71" fmla="*/ 421 h 479"/>
                <a:gd name="T72" fmla="*/ 344 w 618"/>
                <a:gd name="T73" fmla="*/ 401 h 479"/>
                <a:gd name="T74" fmla="*/ 314 w 618"/>
                <a:gd name="T75" fmla="*/ 415 h 479"/>
                <a:gd name="T76" fmla="*/ 294 w 618"/>
                <a:gd name="T77" fmla="*/ 416 h 479"/>
                <a:gd name="T78" fmla="*/ 280 w 618"/>
                <a:gd name="T79" fmla="*/ 396 h 479"/>
                <a:gd name="T80" fmla="*/ 260 w 618"/>
                <a:gd name="T81" fmla="*/ 417 h 479"/>
                <a:gd name="T82" fmla="*/ 228 w 618"/>
                <a:gd name="T83" fmla="*/ 422 h 479"/>
                <a:gd name="T84" fmla="*/ 200 w 618"/>
                <a:gd name="T85" fmla="*/ 420 h 479"/>
                <a:gd name="T86" fmla="*/ 177 w 618"/>
                <a:gd name="T87" fmla="*/ 422 h 479"/>
                <a:gd name="T88" fmla="*/ 157 w 618"/>
                <a:gd name="T89" fmla="*/ 440 h 479"/>
                <a:gd name="T90" fmla="*/ 137 w 618"/>
                <a:gd name="T91" fmla="*/ 440 h 479"/>
                <a:gd name="T92" fmla="*/ 127 w 618"/>
                <a:gd name="T93" fmla="*/ 422 h 479"/>
                <a:gd name="T94" fmla="*/ 106 w 618"/>
                <a:gd name="T95" fmla="*/ 409 h 479"/>
                <a:gd name="T96" fmla="*/ 118 w 618"/>
                <a:gd name="T97" fmla="*/ 382 h 479"/>
                <a:gd name="T98" fmla="*/ 110 w 618"/>
                <a:gd name="T99" fmla="*/ 354 h 479"/>
                <a:gd name="T100" fmla="*/ 105 w 618"/>
                <a:gd name="T101" fmla="*/ 322 h 479"/>
                <a:gd name="T102" fmla="*/ 78 w 618"/>
                <a:gd name="T103" fmla="*/ 323 h 479"/>
                <a:gd name="T104" fmla="*/ 43 w 618"/>
                <a:gd name="T105" fmla="*/ 317 h 479"/>
                <a:gd name="T106" fmla="*/ 32 w 618"/>
                <a:gd name="T107" fmla="*/ 295 h 479"/>
                <a:gd name="T108" fmla="*/ 11 w 618"/>
                <a:gd name="T109" fmla="*/ 285 h 479"/>
                <a:gd name="T110" fmla="*/ 0 w 618"/>
                <a:gd name="T111" fmla="*/ 265 h 479"/>
                <a:gd name="T112" fmla="*/ 15 w 618"/>
                <a:gd name="T113" fmla="*/ 244 h 479"/>
                <a:gd name="T114" fmla="*/ 10 w 618"/>
                <a:gd name="T115" fmla="*/ 215 h 479"/>
                <a:gd name="T116" fmla="*/ 4 w 618"/>
                <a:gd name="T117" fmla="*/ 181 h 479"/>
                <a:gd name="T118" fmla="*/ 33 w 618"/>
                <a:gd name="T119" fmla="*/ 181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8" h="479">
                  <a:moveTo>
                    <a:pt x="180" y="0"/>
                  </a:moveTo>
                  <a:lnTo>
                    <a:pt x="182" y="0"/>
                  </a:lnTo>
                  <a:lnTo>
                    <a:pt x="190" y="1"/>
                  </a:lnTo>
                  <a:lnTo>
                    <a:pt x="194" y="1"/>
                  </a:lnTo>
                  <a:lnTo>
                    <a:pt x="197" y="2"/>
                  </a:lnTo>
                  <a:lnTo>
                    <a:pt x="200" y="3"/>
                  </a:lnTo>
                  <a:lnTo>
                    <a:pt x="203" y="4"/>
                  </a:lnTo>
                  <a:lnTo>
                    <a:pt x="204" y="4"/>
                  </a:lnTo>
                  <a:lnTo>
                    <a:pt x="206" y="5"/>
                  </a:lnTo>
                  <a:lnTo>
                    <a:pt x="207" y="5"/>
                  </a:lnTo>
                  <a:lnTo>
                    <a:pt x="212" y="8"/>
                  </a:lnTo>
                  <a:lnTo>
                    <a:pt x="216" y="10"/>
                  </a:lnTo>
                  <a:lnTo>
                    <a:pt x="219" y="11"/>
                  </a:lnTo>
                  <a:lnTo>
                    <a:pt x="226" y="14"/>
                  </a:lnTo>
                  <a:lnTo>
                    <a:pt x="228" y="15"/>
                  </a:lnTo>
                  <a:lnTo>
                    <a:pt x="230" y="16"/>
                  </a:lnTo>
                  <a:lnTo>
                    <a:pt x="232" y="17"/>
                  </a:lnTo>
                  <a:lnTo>
                    <a:pt x="234" y="18"/>
                  </a:lnTo>
                  <a:lnTo>
                    <a:pt x="235" y="19"/>
                  </a:lnTo>
                  <a:lnTo>
                    <a:pt x="240" y="22"/>
                  </a:lnTo>
                  <a:lnTo>
                    <a:pt x="241" y="23"/>
                  </a:lnTo>
                  <a:lnTo>
                    <a:pt x="242" y="24"/>
                  </a:lnTo>
                  <a:lnTo>
                    <a:pt x="244" y="24"/>
                  </a:lnTo>
                  <a:lnTo>
                    <a:pt x="245" y="25"/>
                  </a:lnTo>
                  <a:lnTo>
                    <a:pt x="247" y="25"/>
                  </a:lnTo>
                  <a:lnTo>
                    <a:pt x="248" y="25"/>
                  </a:lnTo>
                  <a:lnTo>
                    <a:pt x="250" y="26"/>
                  </a:lnTo>
                  <a:lnTo>
                    <a:pt x="251" y="26"/>
                  </a:lnTo>
                  <a:lnTo>
                    <a:pt x="256" y="26"/>
                  </a:lnTo>
                  <a:lnTo>
                    <a:pt x="258" y="26"/>
                  </a:lnTo>
                  <a:lnTo>
                    <a:pt x="260" y="26"/>
                  </a:lnTo>
                  <a:lnTo>
                    <a:pt x="261" y="25"/>
                  </a:lnTo>
                  <a:lnTo>
                    <a:pt x="264" y="25"/>
                  </a:lnTo>
                  <a:lnTo>
                    <a:pt x="274" y="22"/>
                  </a:lnTo>
                  <a:lnTo>
                    <a:pt x="277" y="21"/>
                  </a:lnTo>
                  <a:lnTo>
                    <a:pt x="282" y="19"/>
                  </a:lnTo>
                  <a:lnTo>
                    <a:pt x="284" y="19"/>
                  </a:lnTo>
                  <a:lnTo>
                    <a:pt x="285" y="18"/>
                  </a:lnTo>
                  <a:lnTo>
                    <a:pt x="287" y="18"/>
                  </a:lnTo>
                  <a:lnTo>
                    <a:pt x="288" y="18"/>
                  </a:lnTo>
                  <a:lnTo>
                    <a:pt x="289" y="18"/>
                  </a:lnTo>
                  <a:lnTo>
                    <a:pt x="290" y="19"/>
                  </a:lnTo>
                  <a:lnTo>
                    <a:pt x="291" y="19"/>
                  </a:lnTo>
                  <a:lnTo>
                    <a:pt x="292" y="20"/>
                  </a:lnTo>
                  <a:lnTo>
                    <a:pt x="293" y="20"/>
                  </a:lnTo>
                  <a:lnTo>
                    <a:pt x="294" y="22"/>
                  </a:lnTo>
                  <a:lnTo>
                    <a:pt x="295" y="23"/>
                  </a:lnTo>
                  <a:lnTo>
                    <a:pt x="296" y="25"/>
                  </a:lnTo>
                  <a:lnTo>
                    <a:pt x="297" y="26"/>
                  </a:lnTo>
                  <a:lnTo>
                    <a:pt x="297" y="27"/>
                  </a:lnTo>
                  <a:lnTo>
                    <a:pt x="299" y="34"/>
                  </a:lnTo>
                  <a:lnTo>
                    <a:pt x="300" y="36"/>
                  </a:lnTo>
                  <a:lnTo>
                    <a:pt x="302" y="40"/>
                  </a:lnTo>
                  <a:lnTo>
                    <a:pt x="306" y="48"/>
                  </a:lnTo>
                  <a:lnTo>
                    <a:pt x="308" y="52"/>
                  </a:lnTo>
                  <a:lnTo>
                    <a:pt x="310" y="58"/>
                  </a:lnTo>
                  <a:lnTo>
                    <a:pt x="311" y="60"/>
                  </a:lnTo>
                  <a:lnTo>
                    <a:pt x="312" y="62"/>
                  </a:lnTo>
                  <a:lnTo>
                    <a:pt x="313" y="64"/>
                  </a:lnTo>
                  <a:lnTo>
                    <a:pt x="313" y="64"/>
                  </a:lnTo>
                  <a:lnTo>
                    <a:pt x="314" y="65"/>
                  </a:lnTo>
                  <a:lnTo>
                    <a:pt x="314" y="65"/>
                  </a:lnTo>
                  <a:lnTo>
                    <a:pt x="315" y="66"/>
                  </a:lnTo>
                  <a:lnTo>
                    <a:pt x="316" y="66"/>
                  </a:lnTo>
                  <a:lnTo>
                    <a:pt x="317" y="66"/>
                  </a:lnTo>
                  <a:lnTo>
                    <a:pt x="317" y="67"/>
                  </a:lnTo>
                  <a:lnTo>
                    <a:pt x="318" y="67"/>
                  </a:lnTo>
                  <a:lnTo>
                    <a:pt x="319" y="67"/>
                  </a:lnTo>
                  <a:lnTo>
                    <a:pt x="320" y="67"/>
                  </a:lnTo>
                  <a:lnTo>
                    <a:pt x="321" y="67"/>
                  </a:lnTo>
                  <a:lnTo>
                    <a:pt x="322" y="67"/>
                  </a:lnTo>
                  <a:lnTo>
                    <a:pt x="324" y="66"/>
                  </a:lnTo>
                  <a:lnTo>
                    <a:pt x="327" y="65"/>
                  </a:lnTo>
                  <a:lnTo>
                    <a:pt x="334" y="63"/>
                  </a:lnTo>
                  <a:lnTo>
                    <a:pt x="337" y="62"/>
                  </a:lnTo>
                  <a:lnTo>
                    <a:pt x="341" y="60"/>
                  </a:lnTo>
                  <a:lnTo>
                    <a:pt x="343" y="60"/>
                  </a:lnTo>
                  <a:lnTo>
                    <a:pt x="345" y="59"/>
                  </a:lnTo>
                  <a:lnTo>
                    <a:pt x="347" y="58"/>
                  </a:lnTo>
                  <a:lnTo>
                    <a:pt x="349" y="58"/>
                  </a:lnTo>
                  <a:lnTo>
                    <a:pt x="350" y="58"/>
                  </a:lnTo>
                  <a:lnTo>
                    <a:pt x="352" y="58"/>
                  </a:lnTo>
                  <a:lnTo>
                    <a:pt x="354" y="58"/>
                  </a:lnTo>
                  <a:lnTo>
                    <a:pt x="355" y="58"/>
                  </a:lnTo>
                  <a:lnTo>
                    <a:pt x="357" y="59"/>
                  </a:lnTo>
                  <a:lnTo>
                    <a:pt x="359" y="60"/>
                  </a:lnTo>
                  <a:lnTo>
                    <a:pt x="360" y="61"/>
                  </a:lnTo>
                  <a:lnTo>
                    <a:pt x="362" y="62"/>
                  </a:lnTo>
                  <a:lnTo>
                    <a:pt x="363" y="63"/>
                  </a:lnTo>
                  <a:lnTo>
                    <a:pt x="364" y="64"/>
                  </a:lnTo>
                  <a:lnTo>
                    <a:pt x="364" y="65"/>
                  </a:lnTo>
                  <a:lnTo>
                    <a:pt x="365" y="66"/>
                  </a:lnTo>
                  <a:lnTo>
                    <a:pt x="366" y="68"/>
                  </a:lnTo>
                  <a:lnTo>
                    <a:pt x="367" y="69"/>
                  </a:lnTo>
                  <a:lnTo>
                    <a:pt x="367" y="71"/>
                  </a:lnTo>
                  <a:lnTo>
                    <a:pt x="369" y="74"/>
                  </a:lnTo>
                  <a:lnTo>
                    <a:pt x="369" y="76"/>
                  </a:lnTo>
                  <a:lnTo>
                    <a:pt x="370" y="79"/>
                  </a:lnTo>
                  <a:lnTo>
                    <a:pt x="371" y="82"/>
                  </a:lnTo>
                  <a:lnTo>
                    <a:pt x="371" y="86"/>
                  </a:lnTo>
                  <a:lnTo>
                    <a:pt x="373" y="91"/>
                  </a:lnTo>
                  <a:lnTo>
                    <a:pt x="373" y="93"/>
                  </a:lnTo>
                  <a:lnTo>
                    <a:pt x="373" y="94"/>
                  </a:lnTo>
                  <a:lnTo>
                    <a:pt x="373" y="95"/>
                  </a:lnTo>
                  <a:lnTo>
                    <a:pt x="373" y="96"/>
                  </a:lnTo>
                  <a:lnTo>
                    <a:pt x="373" y="96"/>
                  </a:lnTo>
                  <a:lnTo>
                    <a:pt x="372" y="97"/>
                  </a:lnTo>
                  <a:lnTo>
                    <a:pt x="372" y="98"/>
                  </a:lnTo>
                  <a:lnTo>
                    <a:pt x="370" y="102"/>
                  </a:lnTo>
                  <a:lnTo>
                    <a:pt x="369" y="104"/>
                  </a:lnTo>
                  <a:lnTo>
                    <a:pt x="369" y="105"/>
                  </a:lnTo>
                  <a:lnTo>
                    <a:pt x="369" y="106"/>
                  </a:lnTo>
                  <a:lnTo>
                    <a:pt x="369" y="106"/>
                  </a:lnTo>
                  <a:lnTo>
                    <a:pt x="369" y="107"/>
                  </a:lnTo>
                  <a:lnTo>
                    <a:pt x="369" y="108"/>
                  </a:lnTo>
                  <a:lnTo>
                    <a:pt x="370" y="109"/>
                  </a:lnTo>
                  <a:lnTo>
                    <a:pt x="370" y="110"/>
                  </a:lnTo>
                  <a:lnTo>
                    <a:pt x="371" y="110"/>
                  </a:lnTo>
                  <a:lnTo>
                    <a:pt x="372" y="111"/>
                  </a:lnTo>
                  <a:lnTo>
                    <a:pt x="373" y="111"/>
                  </a:lnTo>
                  <a:lnTo>
                    <a:pt x="375" y="112"/>
                  </a:lnTo>
                  <a:lnTo>
                    <a:pt x="376" y="112"/>
                  </a:lnTo>
                  <a:lnTo>
                    <a:pt x="377" y="113"/>
                  </a:lnTo>
                  <a:lnTo>
                    <a:pt x="379" y="113"/>
                  </a:lnTo>
                  <a:lnTo>
                    <a:pt x="380" y="112"/>
                  </a:lnTo>
                  <a:lnTo>
                    <a:pt x="381" y="112"/>
                  </a:lnTo>
                  <a:lnTo>
                    <a:pt x="383" y="111"/>
                  </a:lnTo>
                  <a:lnTo>
                    <a:pt x="385" y="110"/>
                  </a:lnTo>
                  <a:lnTo>
                    <a:pt x="388" y="107"/>
                  </a:lnTo>
                  <a:lnTo>
                    <a:pt x="389" y="107"/>
                  </a:lnTo>
                  <a:lnTo>
                    <a:pt x="390" y="106"/>
                  </a:lnTo>
                  <a:lnTo>
                    <a:pt x="391" y="105"/>
                  </a:lnTo>
                  <a:lnTo>
                    <a:pt x="391" y="105"/>
                  </a:lnTo>
                  <a:lnTo>
                    <a:pt x="392" y="104"/>
                  </a:lnTo>
                  <a:lnTo>
                    <a:pt x="392" y="103"/>
                  </a:lnTo>
                  <a:lnTo>
                    <a:pt x="394" y="101"/>
                  </a:lnTo>
                  <a:lnTo>
                    <a:pt x="396" y="95"/>
                  </a:lnTo>
                  <a:lnTo>
                    <a:pt x="398" y="92"/>
                  </a:lnTo>
                  <a:lnTo>
                    <a:pt x="399" y="90"/>
                  </a:lnTo>
                  <a:lnTo>
                    <a:pt x="401" y="87"/>
                  </a:lnTo>
                  <a:lnTo>
                    <a:pt x="403" y="85"/>
                  </a:lnTo>
                  <a:lnTo>
                    <a:pt x="405" y="83"/>
                  </a:lnTo>
                  <a:lnTo>
                    <a:pt x="407" y="81"/>
                  </a:lnTo>
                  <a:lnTo>
                    <a:pt x="409" y="80"/>
                  </a:lnTo>
                  <a:lnTo>
                    <a:pt x="410" y="79"/>
                  </a:lnTo>
                  <a:lnTo>
                    <a:pt x="411" y="78"/>
                  </a:lnTo>
                  <a:lnTo>
                    <a:pt x="413" y="77"/>
                  </a:lnTo>
                  <a:lnTo>
                    <a:pt x="414" y="77"/>
                  </a:lnTo>
                  <a:lnTo>
                    <a:pt x="415" y="77"/>
                  </a:lnTo>
                  <a:lnTo>
                    <a:pt x="417" y="77"/>
                  </a:lnTo>
                  <a:lnTo>
                    <a:pt x="419" y="77"/>
                  </a:lnTo>
                  <a:lnTo>
                    <a:pt x="421" y="77"/>
                  </a:lnTo>
                  <a:lnTo>
                    <a:pt x="422" y="78"/>
                  </a:lnTo>
                  <a:lnTo>
                    <a:pt x="424" y="78"/>
                  </a:lnTo>
                  <a:lnTo>
                    <a:pt x="430" y="81"/>
                  </a:lnTo>
                  <a:lnTo>
                    <a:pt x="432" y="82"/>
                  </a:lnTo>
                  <a:lnTo>
                    <a:pt x="433" y="83"/>
                  </a:lnTo>
                  <a:lnTo>
                    <a:pt x="435" y="84"/>
                  </a:lnTo>
                  <a:lnTo>
                    <a:pt x="437" y="86"/>
                  </a:lnTo>
                  <a:lnTo>
                    <a:pt x="439" y="87"/>
                  </a:lnTo>
                  <a:lnTo>
                    <a:pt x="443" y="91"/>
                  </a:lnTo>
                  <a:lnTo>
                    <a:pt x="444" y="91"/>
                  </a:lnTo>
                  <a:lnTo>
                    <a:pt x="445" y="92"/>
                  </a:lnTo>
                  <a:lnTo>
                    <a:pt x="446" y="93"/>
                  </a:lnTo>
                  <a:lnTo>
                    <a:pt x="447" y="93"/>
                  </a:lnTo>
                  <a:lnTo>
                    <a:pt x="448" y="93"/>
                  </a:lnTo>
                  <a:lnTo>
                    <a:pt x="449" y="93"/>
                  </a:lnTo>
                  <a:lnTo>
                    <a:pt x="450" y="93"/>
                  </a:lnTo>
                  <a:lnTo>
                    <a:pt x="451" y="93"/>
                  </a:lnTo>
                  <a:lnTo>
                    <a:pt x="452" y="93"/>
                  </a:lnTo>
                  <a:lnTo>
                    <a:pt x="453" y="92"/>
                  </a:lnTo>
                  <a:lnTo>
                    <a:pt x="454" y="92"/>
                  </a:lnTo>
                  <a:lnTo>
                    <a:pt x="455" y="91"/>
                  </a:lnTo>
                  <a:lnTo>
                    <a:pt x="456" y="91"/>
                  </a:lnTo>
                  <a:lnTo>
                    <a:pt x="457" y="90"/>
                  </a:lnTo>
                  <a:lnTo>
                    <a:pt x="458" y="89"/>
                  </a:lnTo>
                  <a:lnTo>
                    <a:pt x="458" y="89"/>
                  </a:lnTo>
                  <a:lnTo>
                    <a:pt x="459" y="88"/>
                  </a:lnTo>
                  <a:lnTo>
                    <a:pt x="459" y="87"/>
                  </a:lnTo>
                  <a:lnTo>
                    <a:pt x="460" y="85"/>
                  </a:lnTo>
                  <a:lnTo>
                    <a:pt x="462" y="81"/>
                  </a:lnTo>
                  <a:lnTo>
                    <a:pt x="463" y="78"/>
                  </a:lnTo>
                  <a:lnTo>
                    <a:pt x="464" y="76"/>
                  </a:lnTo>
                  <a:lnTo>
                    <a:pt x="465" y="75"/>
                  </a:lnTo>
                  <a:lnTo>
                    <a:pt x="466" y="74"/>
                  </a:lnTo>
                  <a:lnTo>
                    <a:pt x="466" y="73"/>
                  </a:lnTo>
                  <a:lnTo>
                    <a:pt x="467" y="72"/>
                  </a:lnTo>
                  <a:lnTo>
                    <a:pt x="468" y="72"/>
                  </a:lnTo>
                  <a:lnTo>
                    <a:pt x="469" y="71"/>
                  </a:lnTo>
                  <a:lnTo>
                    <a:pt x="469" y="71"/>
                  </a:lnTo>
                  <a:lnTo>
                    <a:pt x="470" y="71"/>
                  </a:lnTo>
                  <a:lnTo>
                    <a:pt x="471" y="70"/>
                  </a:lnTo>
                  <a:lnTo>
                    <a:pt x="473" y="70"/>
                  </a:lnTo>
                  <a:lnTo>
                    <a:pt x="474" y="70"/>
                  </a:lnTo>
                  <a:lnTo>
                    <a:pt x="476" y="70"/>
                  </a:lnTo>
                  <a:lnTo>
                    <a:pt x="478" y="70"/>
                  </a:lnTo>
                  <a:lnTo>
                    <a:pt x="480" y="70"/>
                  </a:lnTo>
                  <a:lnTo>
                    <a:pt x="482" y="70"/>
                  </a:lnTo>
                  <a:lnTo>
                    <a:pt x="483" y="71"/>
                  </a:lnTo>
                  <a:lnTo>
                    <a:pt x="488" y="72"/>
                  </a:lnTo>
                  <a:lnTo>
                    <a:pt x="490" y="72"/>
                  </a:lnTo>
                  <a:lnTo>
                    <a:pt x="491" y="72"/>
                  </a:lnTo>
                  <a:lnTo>
                    <a:pt x="493" y="72"/>
                  </a:lnTo>
                  <a:lnTo>
                    <a:pt x="495" y="73"/>
                  </a:lnTo>
                  <a:lnTo>
                    <a:pt x="500" y="73"/>
                  </a:lnTo>
                  <a:lnTo>
                    <a:pt x="502" y="73"/>
                  </a:lnTo>
                  <a:lnTo>
                    <a:pt x="504" y="73"/>
                  </a:lnTo>
                  <a:lnTo>
                    <a:pt x="505" y="73"/>
                  </a:lnTo>
                  <a:lnTo>
                    <a:pt x="507" y="74"/>
                  </a:lnTo>
                  <a:lnTo>
                    <a:pt x="508" y="74"/>
                  </a:lnTo>
                  <a:lnTo>
                    <a:pt x="510" y="75"/>
                  </a:lnTo>
                  <a:lnTo>
                    <a:pt x="511" y="76"/>
                  </a:lnTo>
                  <a:lnTo>
                    <a:pt x="513" y="77"/>
                  </a:lnTo>
                  <a:lnTo>
                    <a:pt x="516" y="80"/>
                  </a:lnTo>
                  <a:lnTo>
                    <a:pt x="519" y="83"/>
                  </a:lnTo>
                  <a:lnTo>
                    <a:pt x="520" y="84"/>
                  </a:lnTo>
                  <a:lnTo>
                    <a:pt x="523" y="86"/>
                  </a:lnTo>
                  <a:lnTo>
                    <a:pt x="526" y="89"/>
                  </a:lnTo>
                  <a:lnTo>
                    <a:pt x="530" y="94"/>
                  </a:lnTo>
                  <a:lnTo>
                    <a:pt x="532" y="97"/>
                  </a:lnTo>
                  <a:lnTo>
                    <a:pt x="534" y="99"/>
                  </a:lnTo>
                  <a:lnTo>
                    <a:pt x="539" y="103"/>
                  </a:lnTo>
                  <a:lnTo>
                    <a:pt x="543" y="107"/>
                  </a:lnTo>
                  <a:lnTo>
                    <a:pt x="545" y="109"/>
                  </a:lnTo>
                  <a:lnTo>
                    <a:pt x="547" y="112"/>
                  </a:lnTo>
                  <a:lnTo>
                    <a:pt x="548" y="114"/>
                  </a:lnTo>
                  <a:lnTo>
                    <a:pt x="550" y="116"/>
                  </a:lnTo>
                  <a:lnTo>
                    <a:pt x="550" y="118"/>
                  </a:lnTo>
                  <a:lnTo>
                    <a:pt x="551" y="120"/>
                  </a:lnTo>
                  <a:lnTo>
                    <a:pt x="551" y="122"/>
                  </a:lnTo>
                  <a:lnTo>
                    <a:pt x="551" y="123"/>
                  </a:lnTo>
                  <a:lnTo>
                    <a:pt x="551" y="123"/>
                  </a:lnTo>
                  <a:lnTo>
                    <a:pt x="551" y="125"/>
                  </a:lnTo>
                  <a:lnTo>
                    <a:pt x="551" y="126"/>
                  </a:lnTo>
                  <a:lnTo>
                    <a:pt x="550" y="127"/>
                  </a:lnTo>
                  <a:lnTo>
                    <a:pt x="550" y="128"/>
                  </a:lnTo>
                  <a:lnTo>
                    <a:pt x="549" y="129"/>
                  </a:lnTo>
                  <a:lnTo>
                    <a:pt x="547" y="131"/>
                  </a:lnTo>
                  <a:lnTo>
                    <a:pt x="544" y="134"/>
                  </a:lnTo>
                  <a:lnTo>
                    <a:pt x="543" y="135"/>
                  </a:lnTo>
                  <a:lnTo>
                    <a:pt x="543" y="136"/>
                  </a:lnTo>
                  <a:lnTo>
                    <a:pt x="542" y="137"/>
                  </a:lnTo>
                  <a:lnTo>
                    <a:pt x="541" y="139"/>
                  </a:lnTo>
                  <a:lnTo>
                    <a:pt x="540" y="143"/>
                  </a:lnTo>
                  <a:lnTo>
                    <a:pt x="539" y="145"/>
                  </a:lnTo>
                  <a:lnTo>
                    <a:pt x="538" y="147"/>
                  </a:lnTo>
                  <a:lnTo>
                    <a:pt x="536" y="150"/>
                  </a:lnTo>
                  <a:lnTo>
                    <a:pt x="536" y="152"/>
                  </a:lnTo>
                  <a:lnTo>
                    <a:pt x="535" y="153"/>
                  </a:lnTo>
                  <a:lnTo>
                    <a:pt x="535" y="157"/>
                  </a:lnTo>
                  <a:lnTo>
                    <a:pt x="534" y="158"/>
                  </a:lnTo>
                  <a:lnTo>
                    <a:pt x="534" y="160"/>
                  </a:lnTo>
                  <a:lnTo>
                    <a:pt x="533" y="162"/>
                  </a:lnTo>
                  <a:lnTo>
                    <a:pt x="532" y="164"/>
                  </a:lnTo>
                  <a:lnTo>
                    <a:pt x="530" y="166"/>
                  </a:lnTo>
                  <a:lnTo>
                    <a:pt x="529" y="167"/>
                  </a:lnTo>
                  <a:lnTo>
                    <a:pt x="524" y="173"/>
                  </a:lnTo>
                  <a:lnTo>
                    <a:pt x="522" y="175"/>
                  </a:lnTo>
                  <a:lnTo>
                    <a:pt x="521" y="176"/>
                  </a:lnTo>
                  <a:lnTo>
                    <a:pt x="520" y="176"/>
                  </a:lnTo>
                  <a:lnTo>
                    <a:pt x="519" y="177"/>
                  </a:lnTo>
                  <a:lnTo>
                    <a:pt x="518" y="178"/>
                  </a:lnTo>
                  <a:lnTo>
                    <a:pt x="517" y="178"/>
                  </a:lnTo>
                  <a:lnTo>
                    <a:pt x="516" y="178"/>
                  </a:lnTo>
                  <a:lnTo>
                    <a:pt x="514" y="179"/>
                  </a:lnTo>
                  <a:lnTo>
                    <a:pt x="513" y="179"/>
                  </a:lnTo>
                  <a:lnTo>
                    <a:pt x="511" y="179"/>
                  </a:lnTo>
                  <a:lnTo>
                    <a:pt x="508" y="178"/>
                  </a:lnTo>
                  <a:lnTo>
                    <a:pt x="506" y="178"/>
                  </a:lnTo>
                  <a:lnTo>
                    <a:pt x="505" y="178"/>
                  </a:lnTo>
                  <a:lnTo>
                    <a:pt x="505" y="178"/>
                  </a:lnTo>
                  <a:lnTo>
                    <a:pt x="504" y="179"/>
                  </a:lnTo>
                  <a:lnTo>
                    <a:pt x="503" y="179"/>
                  </a:lnTo>
                  <a:lnTo>
                    <a:pt x="502" y="179"/>
                  </a:lnTo>
                  <a:lnTo>
                    <a:pt x="501" y="180"/>
                  </a:lnTo>
                  <a:lnTo>
                    <a:pt x="501" y="181"/>
                  </a:lnTo>
                  <a:lnTo>
                    <a:pt x="499" y="183"/>
                  </a:lnTo>
                  <a:lnTo>
                    <a:pt x="495" y="187"/>
                  </a:lnTo>
                  <a:lnTo>
                    <a:pt x="494" y="188"/>
                  </a:lnTo>
                  <a:lnTo>
                    <a:pt x="493" y="189"/>
                  </a:lnTo>
                  <a:lnTo>
                    <a:pt x="491" y="190"/>
                  </a:lnTo>
                  <a:lnTo>
                    <a:pt x="490" y="190"/>
                  </a:lnTo>
                  <a:lnTo>
                    <a:pt x="489" y="191"/>
                  </a:lnTo>
                  <a:lnTo>
                    <a:pt x="486" y="192"/>
                  </a:lnTo>
                  <a:lnTo>
                    <a:pt x="485" y="192"/>
                  </a:lnTo>
                  <a:lnTo>
                    <a:pt x="484" y="192"/>
                  </a:lnTo>
                  <a:lnTo>
                    <a:pt x="482" y="194"/>
                  </a:lnTo>
                  <a:lnTo>
                    <a:pt x="479" y="195"/>
                  </a:lnTo>
                  <a:lnTo>
                    <a:pt x="478" y="196"/>
                  </a:lnTo>
                  <a:lnTo>
                    <a:pt x="477" y="197"/>
                  </a:lnTo>
                  <a:lnTo>
                    <a:pt x="477" y="197"/>
                  </a:lnTo>
                  <a:lnTo>
                    <a:pt x="475" y="199"/>
                  </a:lnTo>
                  <a:lnTo>
                    <a:pt x="474" y="200"/>
                  </a:lnTo>
                  <a:lnTo>
                    <a:pt x="473" y="201"/>
                  </a:lnTo>
                  <a:lnTo>
                    <a:pt x="470" y="203"/>
                  </a:lnTo>
                  <a:lnTo>
                    <a:pt x="470" y="203"/>
                  </a:lnTo>
                  <a:lnTo>
                    <a:pt x="469" y="204"/>
                  </a:lnTo>
                  <a:lnTo>
                    <a:pt x="467" y="206"/>
                  </a:lnTo>
                  <a:lnTo>
                    <a:pt x="466" y="207"/>
                  </a:lnTo>
                  <a:lnTo>
                    <a:pt x="466" y="208"/>
                  </a:lnTo>
                  <a:lnTo>
                    <a:pt x="466" y="209"/>
                  </a:lnTo>
                  <a:lnTo>
                    <a:pt x="466" y="211"/>
                  </a:lnTo>
                  <a:lnTo>
                    <a:pt x="465" y="212"/>
                  </a:lnTo>
                  <a:lnTo>
                    <a:pt x="465" y="213"/>
                  </a:lnTo>
                  <a:lnTo>
                    <a:pt x="465" y="213"/>
                  </a:lnTo>
                  <a:lnTo>
                    <a:pt x="464" y="214"/>
                  </a:lnTo>
                  <a:lnTo>
                    <a:pt x="463" y="214"/>
                  </a:lnTo>
                  <a:lnTo>
                    <a:pt x="463" y="214"/>
                  </a:lnTo>
                  <a:lnTo>
                    <a:pt x="461" y="215"/>
                  </a:lnTo>
                  <a:lnTo>
                    <a:pt x="460" y="215"/>
                  </a:lnTo>
                  <a:lnTo>
                    <a:pt x="460" y="215"/>
                  </a:lnTo>
                  <a:lnTo>
                    <a:pt x="459" y="215"/>
                  </a:lnTo>
                  <a:lnTo>
                    <a:pt x="458" y="216"/>
                  </a:lnTo>
                  <a:lnTo>
                    <a:pt x="458" y="216"/>
                  </a:lnTo>
                  <a:lnTo>
                    <a:pt x="457" y="217"/>
                  </a:lnTo>
                  <a:lnTo>
                    <a:pt x="457" y="218"/>
                  </a:lnTo>
                  <a:lnTo>
                    <a:pt x="456" y="219"/>
                  </a:lnTo>
                  <a:lnTo>
                    <a:pt x="456" y="220"/>
                  </a:lnTo>
                  <a:lnTo>
                    <a:pt x="456" y="221"/>
                  </a:lnTo>
                  <a:lnTo>
                    <a:pt x="456" y="222"/>
                  </a:lnTo>
                  <a:lnTo>
                    <a:pt x="456" y="223"/>
                  </a:lnTo>
                  <a:lnTo>
                    <a:pt x="456" y="224"/>
                  </a:lnTo>
                  <a:lnTo>
                    <a:pt x="456" y="225"/>
                  </a:lnTo>
                  <a:lnTo>
                    <a:pt x="456" y="226"/>
                  </a:lnTo>
                  <a:lnTo>
                    <a:pt x="457" y="228"/>
                  </a:lnTo>
                  <a:lnTo>
                    <a:pt x="459" y="232"/>
                  </a:lnTo>
                  <a:lnTo>
                    <a:pt x="460" y="234"/>
                  </a:lnTo>
                  <a:lnTo>
                    <a:pt x="461" y="236"/>
                  </a:lnTo>
                  <a:lnTo>
                    <a:pt x="462" y="236"/>
                  </a:lnTo>
                  <a:lnTo>
                    <a:pt x="463" y="237"/>
                  </a:lnTo>
                  <a:lnTo>
                    <a:pt x="463" y="237"/>
                  </a:lnTo>
                  <a:lnTo>
                    <a:pt x="464" y="238"/>
                  </a:lnTo>
                  <a:lnTo>
                    <a:pt x="465" y="238"/>
                  </a:lnTo>
                  <a:lnTo>
                    <a:pt x="468" y="239"/>
                  </a:lnTo>
                  <a:lnTo>
                    <a:pt x="469" y="239"/>
                  </a:lnTo>
                  <a:lnTo>
                    <a:pt x="470" y="240"/>
                  </a:lnTo>
                  <a:lnTo>
                    <a:pt x="471" y="241"/>
                  </a:lnTo>
                  <a:lnTo>
                    <a:pt x="473" y="242"/>
                  </a:lnTo>
                  <a:lnTo>
                    <a:pt x="474" y="243"/>
                  </a:lnTo>
                  <a:lnTo>
                    <a:pt x="475" y="244"/>
                  </a:lnTo>
                  <a:lnTo>
                    <a:pt x="477" y="248"/>
                  </a:lnTo>
                  <a:lnTo>
                    <a:pt x="478" y="249"/>
                  </a:lnTo>
                  <a:lnTo>
                    <a:pt x="480" y="251"/>
                  </a:lnTo>
                  <a:lnTo>
                    <a:pt x="481" y="252"/>
                  </a:lnTo>
                  <a:lnTo>
                    <a:pt x="482" y="254"/>
                  </a:lnTo>
                  <a:lnTo>
                    <a:pt x="484" y="257"/>
                  </a:lnTo>
                  <a:lnTo>
                    <a:pt x="485" y="258"/>
                  </a:lnTo>
                  <a:lnTo>
                    <a:pt x="486" y="259"/>
                  </a:lnTo>
                  <a:lnTo>
                    <a:pt x="487" y="260"/>
                  </a:lnTo>
                  <a:lnTo>
                    <a:pt x="488" y="261"/>
                  </a:lnTo>
                  <a:lnTo>
                    <a:pt x="489" y="262"/>
                  </a:lnTo>
                  <a:lnTo>
                    <a:pt x="489" y="262"/>
                  </a:lnTo>
                  <a:lnTo>
                    <a:pt x="490" y="262"/>
                  </a:lnTo>
                  <a:lnTo>
                    <a:pt x="491" y="262"/>
                  </a:lnTo>
                  <a:lnTo>
                    <a:pt x="492" y="262"/>
                  </a:lnTo>
                  <a:lnTo>
                    <a:pt x="493" y="262"/>
                  </a:lnTo>
                  <a:lnTo>
                    <a:pt x="494" y="262"/>
                  </a:lnTo>
                  <a:lnTo>
                    <a:pt x="498" y="260"/>
                  </a:lnTo>
                  <a:lnTo>
                    <a:pt x="499" y="259"/>
                  </a:lnTo>
                  <a:lnTo>
                    <a:pt x="500" y="259"/>
                  </a:lnTo>
                  <a:lnTo>
                    <a:pt x="502" y="259"/>
                  </a:lnTo>
                  <a:lnTo>
                    <a:pt x="503" y="258"/>
                  </a:lnTo>
                  <a:lnTo>
                    <a:pt x="505" y="258"/>
                  </a:lnTo>
                  <a:lnTo>
                    <a:pt x="507" y="258"/>
                  </a:lnTo>
                  <a:lnTo>
                    <a:pt x="509" y="258"/>
                  </a:lnTo>
                  <a:lnTo>
                    <a:pt x="511" y="258"/>
                  </a:lnTo>
                  <a:lnTo>
                    <a:pt x="513" y="258"/>
                  </a:lnTo>
                  <a:lnTo>
                    <a:pt x="515" y="259"/>
                  </a:lnTo>
                  <a:lnTo>
                    <a:pt x="516" y="259"/>
                  </a:lnTo>
                  <a:lnTo>
                    <a:pt x="517" y="260"/>
                  </a:lnTo>
                  <a:lnTo>
                    <a:pt x="519" y="260"/>
                  </a:lnTo>
                  <a:lnTo>
                    <a:pt x="520" y="261"/>
                  </a:lnTo>
                  <a:lnTo>
                    <a:pt x="520" y="261"/>
                  </a:lnTo>
                  <a:lnTo>
                    <a:pt x="521" y="262"/>
                  </a:lnTo>
                  <a:lnTo>
                    <a:pt x="522" y="263"/>
                  </a:lnTo>
                  <a:lnTo>
                    <a:pt x="523" y="265"/>
                  </a:lnTo>
                  <a:lnTo>
                    <a:pt x="524" y="267"/>
                  </a:lnTo>
                  <a:lnTo>
                    <a:pt x="524" y="269"/>
                  </a:lnTo>
                  <a:lnTo>
                    <a:pt x="525" y="274"/>
                  </a:lnTo>
                  <a:lnTo>
                    <a:pt x="526" y="276"/>
                  </a:lnTo>
                  <a:lnTo>
                    <a:pt x="527" y="278"/>
                  </a:lnTo>
                  <a:lnTo>
                    <a:pt x="528" y="280"/>
                  </a:lnTo>
                  <a:lnTo>
                    <a:pt x="529" y="282"/>
                  </a:lnTo>
                  <a:lnTo>
                    <a:pt x="530" y="284"/>
                  </a:lnTo>
                  <a:lnTo>
                    <a:pt x="531" y="286"/>
                  </a:lnTo>
                  <a:lnTo>
                    <a:pt x="532" y="287"/>
                  </a:lnTo>
                  <a:lnTo>
                    <a:pt x="533" y="289"/>
                  </a:lnTo>
                  <a:lnTo>
                    <a:pt x="535" y="290"/>
                  </a:lnTo>
                  <a:lnTo>
                    <a:pt x="536" y="291"/>
                  </a:lnTo>
                  <a:lnTo>
                    <a:pt x="538" y="292"/>
                  </a:lnTo>
                  <a:lnTo>
                    <a:pt x="539" y="293"/>
                  </a:lnTo>
                  <a:lnTo>
                    <a:pt x="541" y="293"/>
                  </a:lnTo>
                  <a:lnTo>
                    <a:pt x="542" y="294"/>
                  </a:lnTo>
                  <a:lnTo>
                    <a:pt x="546" y="294"/>
                  </a:lnTo>
                  <a:lnTo>
                    <a:pt x="548" y="295"/>
                  </a:lnTo>
                  <a:lnTo>
                    <a:pt x="550" y="295"/>
                  </a:lnTo>
                  <a:lnTo>
                    <a:pt x="551" y="296"/>
                  </a:lnTo>
                  <a:lnTo>
                    <a:pt x="553" y="297"/>
                  </a:lnTo>
                  <a:lnTo>
                    <a:pt x="554" y="298"/>
                  </a:lnTo>
                  <a:lnTo>
                    <a:pt x="556" y="299"/>
                  </a:lnTo>
                  <a:lnTo>
                    <a:pt x="557" y="301"/>
                  </a:lnTo>
                  <a:lnTo>
                    <a:pt x="559" y="304"/>
                  </a:lnTo>
                  <a:lnTo>
                    <a:pt x="563" y="308"/>
                  </a:lnTo>
                  <a:lnTo>
                    <a:pt x="565" y="311"/>
                  </a:lnTo>
                  <a:lnTo>
                    <a:pt x="567" y="313"/>
                  </a:lnTo>
                  <a:lnTo>
                    <a:pt x="570" y="318"/>
                  </a:lnTo>
                  <a:lnTo>
                    <a:pt x="573" y="323"/>
                  </a:lnTo>
                  <a:lnTo>
                    <a:pt x="575" y="327"/>
                  </a:lnTo>
                  <a:lnTo>
                    <a:pt x="578" y="330"/>
                  </a:lnTo>
                  <a:lnTo>
                    <a:pt x="579" y="331"/>
                  </a:lnTo>
                  <a:lnTo>
                    <a:pt x="580" y="333"/>
                  </a:lnTo>
                  <a:lnTo>
                    <a:pt x="584" y="337"/>
                  </a:lnTo>
                  <a:lnTo>
                    <a:pt x="589" y="343"/>
                  </a:lnTo>
                  <a:lnTo>
                    <a:pt x="591" y="345"/>
                  </a:lnTo>
                  <a:lnTo>
                    <a:pt x="592" y="346"/>
                  </a:lnTo>
                  <a:lnTo>
                    <a:pt x="594" y="347"/>
                  </a:lnTo>
                  <a:lnTo>
                    <a:pt x="598" y="351"/>
                  </a:lnTo>
                  <a:lnTo>
                    <a:pt x="599" y="352"/>
                  </a:lnTo>
                  <a:lnTo>
                    <a:pt x="600" y="353"/>
                  </a:lnTo>
                  <a:lnTo>
                    <a:pt x="601" y="354"/>
                  </a:lnTo>
                  <a:lnTo>
                    <a:pt x="602" y="356"/>
                  </a:lnTo>
                  <a:lnTo>
                    <a:pt x="603" y="357"/>
                  </a:lnTo>
                  <a:lnTo>
                    <a:pt x="604" y="359"/>
                  </a:lnTo>
                  <a:lnTo>
                    <a:pt x="605" y="361"/>
                  </a:lnTo>
                  <a:lnTo>
                    <a:pt x="606" y="363"/>
                  </a:lnTo>
                  <a:lnTo>
                    <a:pt x="607" y="365"/>
                  </a:lnTo>
                  <a:lnTo>
                    <a:pt x="607" y="368"/>
                  </a:lnTo>
                  <a:lnTo>
                    <a:pt x="607" y="370"/>
                  </a:lnTo>
                  <a:lnTo>
                    <a:pt x="608" y="376"/>
                  </a:lnTo>
                  <a:lnTo>
                    <a:pt x="608" y="380"/>
                  </a:lnTo>
                  <a:lnTo>
                    <a:pt x="609" y="383"/>
                  </a:lnTo>
                  <a:lnTo>
                    <a:pt x="609" y="387"/>
                  </a:lnTo>
                  <a:lnTo>
                    <a:pt x="610" y="390"/>
                  </a:lnTo>
                  <a:lnTo>
                    <a:pt x="610" y="392"/>
                  </a:lnTo>
                  <a:lnTo>
                    <a:pt x="611" y="394"/>
                  </a:lnTo>
                  <a:lnTo>
                    <a:pt x="611" y="395"/>
                  </a:lnTo>
                  <a:lnTo>
                    <a:pt x="612" y="397"/>
                  </a:lnTo>
                  <a:lnTo>
                    <a:pt x="613" y="400"/>
                  </a:lnTo>
                  <a:lnTo>
                    <a:pt x="616" y="405"/>
                  </a:lnTo>
                  <a:lnTo>
                    <a:pt x="617" y="406"/>
                  </a:lnTo>
                  <a:lnTo>
                    <a:pt x="617" y="407"/>
                  </a:lnTo>
                  <a:lnTo>
                    <a:pt x="618" y="409"/>
                  </a:lnTo>
                  <a:lnTo>
                    <a:pt x="618" y="410"/>
                  </a:lnTo>
                  <a:lnTo>
                    <a:pt x="618" y="411"/>
                  </a:lnTo>
                  <a:lnTo>
                    <a:pt x="618" y="411"/>
                  </a:lnTo>
                  <a:lnTo>
                    <a:pt x="618" y="411"/>
                  </a:lnTo>
                  <a:lnTo>
                    <a:pt x="618" y="411"/>
                  </a:lnTo>
                  <a:lnTo>
                    <a:pt x="617" y="412"/>
                  </a:lnTo>
                  <a:lnTo>
                    <a:pt x="617" y="412"/>
                  </a:lnTo>
                  <a:lnTo>
                    <a:pt x="616" y="412"/>
                  </a:lnTo>
                  <a:lnTo>
                    <a:pt x="615" y="412"/>
                  </a:lnTo>
                  <a:lnTo>
                    <a:pt x="613" y="411"/>
                  </a:lnTo>
                  <a:lnTo>
                    <a:pt x="611" y="411"/>
                  </a:lnTo>
                  <a:lnTo>
                    <a:pt x="609" y="410"/>
                  </a:lnTo>
                  <a:lnTo>
                    <a:pt x="602" y="407"/>
                  </a:lnTo>
                  <a:lnTo>
                    <a:pt x="599" y="406"/>
                  </a:lnTo>
                  <a:lnTo>
                    <a:pt x="597" y="405"/>
                  </a:lnTo>
                  <a:lnTo>
                    <a:pt x="594" y="403"/>
                  </a:lnTo>
                  <a:lnTo>
                    <a:pt x="591" y="401"/>
                  </a:lnTo>
                  <a:lnTo>
                    <a:pt x="590" y="401"/>
                  </a:lnTo>
                  <a:lnTo>
                    <a:pt x="588" y="400"/>
                  </a:lnTo>
                  <a:lnTo>
                    <a:pt x="587" y="399"/>
                  </a:lnTo>
                  <a:lnTo>
                    <a:pt x="586" y="399"/>
                  </a:lnTo>
                  <a:lnTo>
                    <a:pt x="585" y="398"/>
                  </a:lnTo>
                  <a:lnTo>
                    <a:pt x="584" y="398"/>
                  </a:lnTo>
                  <a:lnTo>
                    <a:pt x="583" y="398"/>
                  </a:lnTo>
                  <a:lnTo>
                    <a:pt x="582" y="398"/>
                  </a:lnTo>
                  <a:lnTo>
                    <a:pt x="581" y="398"/>
                  </a:lnTo>
                  <a:lnTo>
                    <a:pt x="581" y="399"/>
                  </a:lnTo>
                  <a:lnTo>
                    <a:pt x="580" y="399"/>
                  </a:lnTo>
                  <a:lnTo>
                    <a:pt x="579" y="399"/>
                  </a:lnTo>
                  <a:lnTo>
                    <a:pt x="578" y="400"/>
                  </a:lnTo>
                  <a:lnTo>
                    <a:pt x="578" y="401"/>
                  </a:lnTo>
                  <a:lnTo>
                    <a:pt x="577" y="402"/>
                  </a:lnTo>
                  <a:lnTo>
                    <a:pt x="576" y="402"/>
                  </a:lnTo>
                  <a:lnTo>
                    <a:pt x="576" y="404"/>
                  </a:lnTo>
                  <a:lnTo>
                    <a:pt x="573" y="409"/>
                  </a:lnTo>
                  <a:lnTo>
                    <a:pt x="572" y="411"/>
                  </a:lnTo>
                  <a:lnTo>
                    <a:pt x="572" y="412"/>
                  </a:lnTo>
                  <a:lnTo>
                    <a:pt x="571" y="413"/>
                  </a:lnTo>
                  <a:lnTo>
                    <a:pt x="570" y="415"/>
                  </a:lnTo>
                  <a:lnTo>
                    <a:pt x="568" y="416"/>
                  </a:lnTo>
                  <a:lnTo>
                    <a:pt x="567" y="417"/>
                  </a:lnTo>
                  <a:lnTo>
                    <a:pt x="565" y="419"/>
                  </a:lnTo>
                  <a:lnTo>
                    <a:pt x="563" y="420"/>
                  </a:lnTo>
                  <a:lnTo>
                    <a:pt x="561" y="421"/>
                  </a:lnTo>
                  <a:lnTo>
                    <a:pt x="558" y="422"/>
                  </a:lnTo>
                  <a:lnTo>
                    <a:pt x="555" y="424"/>
                  </a:lnTo>
                  <a:lnTo>
                    <a:pt x="554" y="424"/>
                  </a:lnTo>
                  <a:lnTo>
                    <a:pt x="553" y="426"/>
                  </a:lnTo>
                  <a:lnTo>
                    <a:pt x="552" y="426"/>
                  </a:lnTo>
                  <a:lnTo>
                    <a:pt x="548" y="428"/>
                  </a:lnTo>
                  <a:lnTo>
                    <a:pt x="544" y="430"/>
                  </a:lnTo>
                  <a:lnTo>
                    <a:pt x="541" y="431"/>
                  </a:lnTo>
                  <a:lnTo>
                    <a:pt x="540" y="432"/>
                  </a:lnTo>
                  <a:lnTo>
                    <a:pt x="538" y="433"/>
                  </a:lnTo>
                  <a:lnTo>
                    <a:pt x="534" y="436"/>
                  </a:lnTo>
                  <a:lnTo>
                    <a:pt x="532" y="438"/>
                  </a:lnTo>
                  <a:lnTo>
                    <a:pt x="530" y="439"/>
                  </a:lnTo>
                  <a:lnTo>
                    <a:pt x="527" y="441"/>
                  </a:lnTo>
                  <a:lnTo>
                    <a:pt x="525" y="442"/>
                  </a:lnTo>
                  <a:lnTo>
                    <a:pt x="524" y="443"/>
                  </a:lnTo>
                  <a:lnTo>
                    <a:pt x="523" y="444"/>
                  </a:lnTo>
                  <a:lnTo>
                    <a:pt x="522" y="445"/>
                  </a:lnTo>
                  <a:lnTo>
                    <a:pt x="521" y="446"/>
                  </a:lnTo>
                  <a:lnTo>
                    <a:pt x="521" y="447"/>
                  </a:lnTo>
                  <a:lnTo>
                    <a:pt x="520" y="448"/>
                  </a:lnTo>
                  <a:lnTo>
                    <a:pt x="520" y="449"/>
                  </a:lnTo>
                  <a:lnTo>
                    <a:pt x="520" y="450"/>
                  </a:lnTo>
                  <a:lnTo>
                    <a:pt x="520" y="454"/>
                  </a:lnTo>
                  <a:lnTo>
                    <a:pt x="520" y="455"/>
                  </a:lnTo>
                  <a:lnTo>
                    <a:pt x="519" y="456"/>
                  </a:lnTo>
                  <a:lnTo>
                    <a:pt x="519" y="456"/>
                  </a:lnTo>
                  <a:lnTo>
                    <a:pt x="519" y="457"/>
                  </a:lnTo>
                  <a:lnTo>
                    <a:pt x="518" y="458"/>
                  </a:lnTo>
                  <a:lnTo>
                    <a:pt x="517" y="459"/>
                  </a:lnTo>
                  <a:lnTo>
                    <a:pt x="515" y="460"/>
                  </a:lnTo>
                  <a:lnTo>
                    <a:pt x="513" y="462"/>
                  </a:lnTo>
                  <a:lnTo>
                    <a:pt x="512" y="463"/>
                  </a:lnTo>
                  <a:lnTo>
                    <a:pt x="511" y="464"/>
                  </a:lnTo>
                  <a:lnTo>
                    <a:pt x="511" y="464"/>
                  </a:lnTo>
                  <a:lnTo>
                    <a:pt x="510" y="465"/>
                  </a:lnTo>
                  <a:lnTo>
                    <a:pt x="510" y="466"/>
                  </a:lnTo>
                  <a:lnTo>
                    <a:pt x="510" y="467"/>
                  </a:lnTo>
                  <a:lnTo>
                    <a:pt x="510" y="468"/>
                  </a:lnTo>
                  <a:lnTo>
                    <a:pt x="510" y="468"/>
                  </a:lnTo>
                  <a:lnTo>
                    <a:pt x="510" y="470"/>
                  </a:lnTo>
                  <a:lnTo>
                    <a:pt x="511" y="473"/>
                  </a:lnTo>
                  <a:lnTo>
                    <a:pt x="511" y="474"/>
                  </a:lnTo>
                  <a:lnTo>
                    <a:pt x="511" y="475"/>
                  </a:lnTo>
                  <a:lnTo>
                    <a:pt x="511" y="475"/>
                  </a:lnTo>
                  <a:lnTo>
                    <a:pt x="511" y="476"/>
                  </a:lnTo>
                  <a:lnTo>
                    <a:pt x="510" y="477"/>
                  </a:lnTo>
                  <a:lnTo>
                    <a:pt x="510" y="477"/>
                  </a:lnTo>
                  <a:lnTo>
                    <a:pt x="509" y="477"/>
                  </a:lnTo>
                  <a:lnTo>
                    <a:pt x="508" y="477"/>
                  </a:lnTo>
                  <a:lnTo>
                    <a:pt x="507" y="477"/>
                  </a:lnTo>
                  <a:lnTo>
                    <a:pt x="506" y="477"/>
                  </a:lnTo>
                  <a:lnTo>
                    <a:pt x="505" y="477"/>
                  </a:lnTo>
                  <a:lnTo>
                    <a:pt x="503" y="477"/>
                  </a:lnTo>
                  <a:lnTo>
                    <a:pt x="500" y="476"/>
                  </a:lnTo>
                  <a:lnTo>
                    <a:pt x="498" y="476"/>
                  </a:lnTo>
                  <a:lnTo>
                    <a:pt x="496" y="476"/>
                  </a:lnTo>
                  <a:lnTo>
                    <a:pt x="495" y="475"/>
                  </a:lnTo>
                  <a:lnTo>
                    <a:pt x="494" y="476"/>
                  </a:lnTo>
                  <a:lnTo>
                    <a:pt x="491" y="476"/>
                  </a:lnTo>
                  <a:lnTo>
                    <a:pt x="487" y="476"/>
                  </a:lnTo>
                  <a:lnTo>
                    <a:pt x="485" y="477"/>
                  </a:lnTo>
                  <a:lnTo>
                    <a:pt x="483" y="477"/>
                  </a:lnTo>
                  <a:lnTo>
                    <a:pt x="482" y="476"/>
                  </a:lnTo>
                  <a:lnTo>
                    <a:pt x="482" y="476"/>
                  </a:lnTo>
                  <a:lnTo>
                    <a:pt x="481" y="476"/>
                  </a:lnTo>
                  <a:lnTo>
                    <a:pt x="479" y="475"/>
                  </a:lnTo>
                  <a:lnTo>
                    <a:pt x="478" y="475"/>
                  </a:lnTo>
                  <a:lnTo>
                    <a:pt x="477" y="475"/>
                  </a:lnTo>
                  <a:lnTo>
                    <a:pt x="477" y="475"/>
                  </a:lnTo>
                  <a:lnTo>
                    <a:pt x="476" y="475"/>
                  </a:lnTo>
                  <a:lnTo>
                    <a:pt x="473" y="477"/>
                  </a:lnTo>
                  <a:lnTo>
                    <a:pt x="471" y="477"/>
                  </a:lnTo>
                  <a:lnTo>
                    <a:pt x="470" y="477"/>
                  </a:lnTo>
                  <a:lnTo>
                    <a:pt x="466" y="478"/>
                  </a:lnTo>
                  <a:lnTo>
                    <a:pt x="464" y="479"/>
                  </a:lnTo>
                  <a:lnTo>
                    <a:pt x="462" y="479"/>
                  </a:lnTo>
                  <a:lnTo>
                    <a:pt x="460" y="479"/>
                  </a:lnTo>
                  <a:lnTo>
                    <a:pt x="459" y="479"/>
                  </a:lnTo>
                  <a:lnTo>
                    <a:pt x="458" y="479"/>
                  </a:lnTo>
                  <a:lnTo>
                    <a:pt x="457" y="478"/>
                  </a:lnTo>
                  <a:lnTo>
                    <a:pt x="456" y="478"/>
                  </a:lnTo>
                  <a:lnTo>
                    <a:pt x="455" y="477"/>
                  </a:lnTo>
                  <a:lnTo>
                    <a:pt x="453" y="476"/>
                  </a:lnTo>
                  <a:lnTo>
                    <a:pt x="448" y="472"/>
                  </a:lnTo>
                  <a:lnTo>
                    <a:pt x="446" y="470"/>
                  </a:lnTo>
                  <a:lnTo>
                    <a:pt x="445" y="470"/>
                  </a:lnTo>
                  <a:lnTo>
                    <a:pt x="443" y="469"/>
                  </a:lnTo>
                  <a:lnTo>
                    <a:pt x="440" y="467"/>
                  </a:lnTo>
                  <a:lnTo>
                    <a:pt x="437" y="466"/>
                  </a:lnTo>
                  <a:lnTo>
                    <a:pt x="434" y="465"/>
                  </a:lnTo>
                  <a:lnTo>
                    <a:pt x="432" y="464"/>
                  </a:lnTo>
                  <a:lnTo>
                    <a:pt x="431" y="463"/>
                  </a:lnTo>
                  <a:lnTo>
                    <a:pt x="429" y="462"/>
                  </a:lnTo>
                  <a:lnTo>
                    <a:pt x="428" y="461"/>
                  </a:lnTo>
                  <a:lnTo>
                    <a:pt x="424" y="458"/>
                  </a:lnTo>
                  <a:lnTo>
                    <a:pt x="423" y="457"/>
                  </a:lnTo>
                  <a:lnTo>
                    <a:pt x="422" y="456"/>
                  </a:lnTo>
                  <a:lnTo>
                    <a:pt x="420" y="456"/>
                  </a:lnTo>
                  <a:lnTo>
                    <a:pt x="419" y="455"/>
                  </a:lnTo>
                  <a:lnTo>
                    <a:pt x="415" y="453"/>
                  </a:lnTo>
                  <a:lnTo>
                    <a:pt x="412" y="452"/>
                  </a:lnTo>
                  <a:lnTo>
                    <a:pt x="410" y="451"/>
                  </a:lnTo>
                  <a:lnTo>
                    <a:pt x="409" y="450"/>
                  </a:lnTo>
                  <a:lnTo>
                    <a:pt x="407" y="449"/>
                  </a:lnTo>
                  <a:lnTo>
                    <a:pt x="406" y="447"/>
                  </a:lnTo>
                  <a:lnTo>
                    <a:pt x="405" y="446"/>
                  </a:lnTo>
                  <a:lnTo>
                    <a:pt x="402" y="442"/>
                  </a:lnTo>
                  <a:lnTo>
                    <a:pt x="400" y="440"/>
                  </a:lnTo>
                  <a:lnTo>
                    <a:pt x="399" y="439"/>
                  </a:lnTo>
                  <a:lnTo>
                    <a:pt x="398" y="438"/>
                  </a:lnTo>
                  <a:lnTo>
                    <a:pt x="397" y="438"/>
                  </a:lnTo>
                  <a:lnTo>
                    <a:pt x="396" y="437"/>
                  </a:lnTo>
                  <a:lnTo>
                    <a:pt x="394" y="436"/>
                  </a:lnTo>
                  <a:lnTo>
                    <a:pt x="392" y="436"/>
                  </a:lnTo>
                  <a:lnTo>
                    <a:pt x="387" y="434"/>
                  </a:lnTo>
                  <a:lnTo>
                    <a:pt x="385" y="434"/>
                  </a:lnTo>
                  <a:lnTo>
                    <a:pt x="384" y="433"/>
                  </a:lnTo>
                  <a:lnTo>
                    <a:pt x="383" y="432"/>
                  </a:lnTo>
                  <a:lnTo>
                    <a:pt x="382" y="432"/>
                  </a:lnTo>
                  <a:lnTo>
                    <a:pt x="381" y="431"/>
                  </a:lnTo>
                  <a:lnTo>
                    <a:pt x="380" y="430"/>
                  </a:lnTo>
                  <a:lnTo>
                    <a:pt x="380" y="429"/>
                  </a:lnTo>
                  <a:lnTo>
                    <a:pt x="379" y="428"/>
                  </a:lnTo>
                  <a:lnTo>
                    <a:pt x="378" y="425"/>
                  </a:lnTo>
                  <a:lnTo>
                    <a:pt x="377" y="421"/>
                  </a:lnTo>
                  <a:lnTo>
                    <a:pt x="376" y="419"/>
                  </a:lnTo>
                  <a:lnTo>
                    <a:pt x="375" y="417"/>
                  </a:lnTo>
                  <a:lnTo>
                    <a:pt x="375" y="416"/>
                  </a:lnTo>
                  <a:lnTo>
                    <a:pt x="374" y="415"/>
                  </a:lnTo>
                  <a:lnTo>
                    <a:pt x="374" y="415"/>
                  </a:lnTo>
                  <a:lnTo>
                    <a:pt x="373" y="413"/>
                  </a:lnTo>
                  <a:lnTo>
                    <a:pt x="370" y="410"/>
                  </a:lnTo>
                  <a:lnTo>
                    <a:pt x="369" y="409"/>
                  </a:lnTo>
                  <a:lnTo>
                    <a:pt x="368" y="408"/>
                  </a:lnTo>
                  <a:lnTo>
                    <a:pt x="367" y="408"/>
                  </a:lnTo>
                  <a:lnTo>
                    <a:pt x="365" y="407"/>
                  </a:lnTo>
                  <a:lnTo>
                    <a:pt x="363" y="406"/>
                  </a:lnTo>
                  <a:lnTo>
                    <a:pt x="361" y="405"/>
                  </a:lnTo>
                  <a:lnTo>
                    <a:pt x="356" y="404"/>
                  </a:lnTo>
                  <a:lnTo>
                    <a:pt x="351" y="402"/>
                  </a:lnTo>
                  <a:lnTo>
                    <a:pt x="348" y="402"/>
                  </a:lnTo>
                  <a:lnTo>
                    <a:pt x="344" y="401"/>
                  </a:lnTo>
                  <a:lnTo>
                    <a:pt x="343" y="401"/>
                  </a:lnTo>
                  <a:lnTo>
                    <a:pt x="341" y="401"/>
                  </a:lnTo>
                  <a:lnTo>
                    <a:pt x="340" y="401"/>
                  </a:lnTo>
                  <a:lnTo>
                    <a:pt x="339" y="401"/>
                  </a:lnTo>
                  <a:lnTo>
                    <a:pt x="337" y="401"/>
                  </a:lnTo>
                  <a:lnTo>
                    <a:pt x="333" y="403"/>
                  </a:lnTo>
                  <a:lnTo>
                    <a:pt x="331" y="403"/>
                  </a:lnTo>
                  <a:lnTo>
                    <a:pt x="330" y="404"/>
                  </a:lnTo>
                  <a:lnTo>
                    <a:pt x="328" y="405"/>
                  </a:lnTo>
                  <a:lnTo>
                    <a:pt x="327" y="406"/>
                  </a:lnTo>
                  <a:lnTo>
                    <a:pt x="324" y="410"/>
                  </a:lnTo>
                  <a:lnTo>
                    <a:pt x="323" y="410"/>
                  </a:lnTo>
                  <a:lnTo>
                    <a:pt x="322" y="411"/>
                  </a:lnTo>
                  <a:lnTo>
                    <a:pt x="321" y="412"/>
                  </a:lnTo>
                  <a:lnTo>
                    <a:pt x="320" y="412"/>
                  </a:lnTo>
                  <a:lnTo>
                    <a:pt x="316" y="414"/>
                  </a:lnTo>
                  <a:lnTo>
                    <a:pt x="314" y="415"/>
                  </a:lnTo>
                  <a:lnTo>
                    <a:pt x="313" y="416"/>
                  </a:lnTo>
                  <a:lnTo>
                    <a:pt x="310" y="418"/>
                  </a:lnTo>
                  <a:lnTo>
                    <a:pt x="307" y="419"/>
                  </a:lnTo>
                  <a:lnTo>
                    <a:pt x="306" y="420"/>
                  </a:lnTo>
                  <a:lnTo>
                    <a:pt x="305" y="420"/>
                  </a:lnTo>
                  <a:lnTo>
                    <a:pt x="304" y="420"/>
                  </a:lnTo>
                  <a:lnTo>
                    <a:pt x="304" y="421"/>
                  </a:lnTo>
                  <a:lnTo>
                    <a:pt x="303" y="421"/>
                  </a:lnTo>
                  <a:lnTo>
                    <a:pt x="301" y="420"/>
                  </a:lnTo>
                  <a:lnTo>
                    <a:pt x="300" y="420"/>
                  </a:lnTo>
                  <a:lnTo>
                    <a:pt x="299" y="420"/>
                  </a:lnTo>
                  <a:lnTo>
                    <a:pt x="298" y="420"/>
                  </a:lnTo>
                  <a:lnTo>
                    <a:pt x="297" y="419"/>
                  </a:lnTo>
                  <a:lnTo>
                    <a:pt x="296" y="419"/>
                  </a:lnTo>
                  <a:lnTo>
                    <a:pt x="295" y="418"/>
                  </a:lnTo>
                  <a:lnTo>
                    <a:pt x="294" y="417"/>
                  </a:lnTo>
                  <a:lnTo>
                    <a:pt x="294" y="416"/>
                  </a:lnTo>
                  <a:lnTo>
                    <a:pt x="293" y="415"/>
                  </a:lnTo>
                  <a:lnTo>
                    <a:pt x="292" y="414"/>
                  </a:lnTo>
                  <a:lnTo>
                    <a:pt x="291" y="412"/>
                  </a:lnTo>
                  <a:lnTo>
                    <a:pt x="290" y="408"/>
                  </a:lnTo>
                  <a:lnTo>
                    <a:pt x="289" y="406"/>
                  </a:lnTo>
                  <a:lnTo>
                    <a:pt x="288" y="404"/>
                  </a:lnTo>
                  <a:lnTo>
                    <a:pt x="287" y="402"/>
                  </a:lnTo>
                  <a:lnTo>
                    <a:pt x="286" y="400"/>
                  </a:lnTo>
                  <a:lnTo>
                    <a:pt x="285" y="399"/>
                  </a:lnTo>
                  <a:lnTo>
                    <a:pt x="284" y="399"/>
                  </a:lnTo>
                  <a:lnTo>
                    <a:pt x="284" y="398"/>
                  </a:lnTo>
                  <a:lnTo>
                    <a:pt x="283" y="397"/>
                  </a:lnTo>
                  <a:lnTo>
                    <a:pt x="281" y="396"/>
                  </a:lnTo>
                  <a:lnTo>
                    <a:pt x="281" y="396"/>
                  </a:lnTo>
                  <a:lnTo>
                    <a:pt x="281" y="396"/>
                  </a:lnTo>
                  <a:lnTo>
                    <a:pt x="280" y="396"/>
                  </a:lnTo>
                  <a:lnTo>
                    <a:pt x="280" y="396"/>
                  </a:lnTo>
                  <a:lnTo>
                    <a:pt x="277" y="398"/>
                  </a:lnTo>
                  <a:lnTo>
                    <a:pt x="275" y="399"/>
                  </a:lnTo>
                  <a:lnTo>
                    <a:pt x="273" y="400"/>
                  </a:lnTo>
                  <a:lnTo>
                    <a:pt x="271" y="401"/>
                  </a:lnTo>
                  <a:lnTo>
                    <a:pt x="270" y="402"/>
                  </a:lnTo>
                  <a:lnTo>
                    <a:pt x="269" y="404"/>
                  </a:lnTo>
                  <a:lnTo>
                    <a:pt x="268" y="405"/>
                  </a:lnTo>
                  <a:lnTo>
                    <a:pt x="267" y="406"/>
                  </a:lnTo>
                  <a:lnTo>
                    <a:pt x="267" y="406"/>
                  </a:lnTo>
                  <a:lnTo>
                    <a:pt x="266" y="407"/>
                  </a:lnTo>
                  <a:lnTo>
                    <a:pt x="265" y="409"/>
                  </a:lnTo>
                  <a:lnTo>
                    <a:pt x="264" y="413"/>
                  </a:lnTo>
                  <a:lnTo>
                    <a:pt x="263" y="414"/>
                  </a:lnTo>
                  <a:lnTo>
                    <a:pt x="262" y="415"/>
                  </a:lnTo>
                  <a:lnTo>
                    <a:pt x="262" y="416"/>
                  </a:lnTo>
                  <a:lnTo>
                    <a:pt x="261" y="416"/>
                  </a:lnTo>
                  <a:lnTo>
                    <a:pt x="260" y="417"/>
                  </a:lnTo>
                  <a:lnTo>
                    <a:pt x="259" y="418"/>
                  </a:lnTo>
                  <a:lnTo>
                    <a:pt x="258" y="419"/>
                  </a:lnTo>
                  <a:lnTo>
                    <a:pt x="256" y="420"/>
                  </a:lnTo>
                  <a:lnTo>
                    <a:pt x="255" y="420"/>
                  </a:lnTo>
                  <a:lnTo>
                    <a:pt x="251" y="421"/>
                  </a:lnTo>
                  <a:lnTo>
                    <a:pt x="249" y="422"/>
                  </a:lnTo>
                  <a:lnTo>
                    <a:pt x="247" y="423"/>
                  </a:lnTo>
                  <a:lnTo>
                    <a:pt x="244" y="425"/>
                  </a:lnTo>
                  <a:lnTo>
                    <a:pt x="242" y="425"/>
                  </a:lnTo>
                  <a:lnTo>
                    <a:pt x="241" y="425"/>
                  </a:lnTo>
                  <a:lnTo>
                    <a:pt x="240" y="425"/>
                  </a:lnTo>
                  <a:lnTo>
                    <a:pt x="238" y="425"/>
                  </a:lnTo>
                  <a:lnTo>
                    <a:pt x="237" y="425"/>
                  </a:lnTo>
                  <a:lnTo>
                    <a:pt x="236" y="425"/>
                  </a:lnTo>
                  <a:lnTo>
                    <a:pt x="234" y="425"/>
                  </a:lnTo>
                  <a:lnTo>
                    <a:pt x="230" y="423"/>
                  </a:lnTo>
                  <a:lnTo>
                    <a:pt x="228" y="422"/>
                  </a:lnTo>
                  <a:lnTo>
                    <a:pt x="227" y="422"/>
                  </a:lnTo>
                  <a:lnTo>
                    <a:pt x="226" y="422"/>
                  </a:lnTo>
                  <a:lnTo>
                    <a:pt x="225" y="422"/>
                  </a:lnTo>
                  <a:lnTo>
                    <a:pt x="223" y="422"/>
                  </a:lnTo>
                  <a:lnTo>
                    <a:pt x="221" y="422"/>
                  </a:lnTo>
                  <a:lnTo>
                    <a:pt x="219" y="422"/>
                  </a:lnTo>
                  <a:lnTo>
                    <a:pt x="217" y="421"/>
                  </a:lnTo>
                  <a:lnTo>
                    <a:pt x="215" y="421"/>
                  </a:lnTo>
                  <a:lnTo>
                    <a:pt x="213" y="421"/>
                  </a:lnTo>
                  <a:lnTo>
                    <a:pt x="209" y="421"/>
                  </a:lnTo>
                  <a:lnTo>
                    <a:pt x="208" y="421"/>
                  </a:lnTo>
                  <a:lnTo>
                    <a:pt x="206" y="421"/>
                  </a:lnTo>
                  <a:lnTo>
                    <a:pt x="204" y="421"/>
                  </a:lnTo>
                  <a:lnTo>
                    <a:pt x="203" y="421"/>
                  </a:lnTo>
                  <a:lnTo>
                    <a:pt x="202" y="421"/>
                  </a:lnTo>
                  <a:lnTo>
                    <a:pt x="201" y="421"/>
                  </a:lnTo>
                  <a:lnTo>
                    <a:pt x="200" y="420"/>
                  </a:lnTo>
                  <a:lnTo>
                    <a:pt x="198" y="419"/>
                  </a:lnTo>
                  <a:lnTo>
                    <a:pt x="196" y="417"/>
                  </a:lnTo>
                  <a:lnTo>
                    <a:pt x="195" y="417"/>
                  </a:lnTo>
                  <a:lnTo>
                    <a:pt x="195" y="416"/>
                  </a:lnTo>
                  <a:lnTo>
                    <a:pt x="194" y="416"/>
                  </a:lnTo>
                  <a:lnTo>
                    <a:pt x="194" y="416"/>
                  </a:lnTo>
                  <a:lnTo>
                    <a:pt x="193" y="416"/>
                  </a:lnTo>
                  <a:lnTo>
                    <a:pt x="192" y="416"/>
                  </a:lnTo>
                  <a:lnTo>
                    <a:pt x="192" y="416"/>
                  </a:lnTo>
                  <a:lnTo>
                    <a:pt x="191" y="416"/>
                  </a:lnTo>
                  <a:lnTo>
                    <a:pt x="186" y="419"/>
                  </a:lnTo>
                  <a:lnTo>
                    <a:pt x="185" y="419"/>
                  </a:lnTo>
                  <a:lnTo>
                    <a:pt x="184" y="420"/>
                  </a:lnTo>
                  <a:lnTo>
                    <a:pt x="181" y="420"/>
                  </a:lnTo>
                  <a:lnTo>
                    <a:pt x="180" y="421"/>
                  </a:lnTo>
                  <a:lnTo>
                    <a:pt x="178" y="421"/>
                  </a:lnTo>
                  <a:lnTo>
                    <a:pt x="177" y="422"/>
                  </a:lnTo>
                  <a:lnTo>
                    <a:pt x="176" y="423"/>
                  </a:lnTo>
                  <a:lnTo>
                    <a:pt x="175" y="423"/>
                  </a:lnTo>
                  <a:lnTo>
                    <a:pt x="175" y="424"/>
                  </a:lnTo>
                  <a:lnTo>
                    <a:pt x="174" y="425"/>
                  </a:lnTo>
                  <a:lnTo>
                    <a:pt x="173" y="426"/>
                  </a:lnTo>
                  <a:lnTo>
                    <a:pt x="173" y="427"/>
                  </a:lnTo>
                  <a:lnTo>
                    <a:pt x="171" y="430"/>
                  </a:lnTo>
                  <a:lnTo>
                    <a:pt x="171" y="431"/>
                  </a:lnTo>
                  <a:lnTo>
                    <a:pt x="170" y="431"/>
                  </a:lnTo>
                  <a:lnTo>
                    <a:pt x="169" y="432"/>
                  </a:lnTo>
                  <a:lnTo>
                    <a:pt x="167" y="434"/>
                  </a:lnTo>
                  <a:lnTo>
                    <a:pt x="166" y="435"/>
                  </a:lnTo>
                  <a:lnTo>
                    <a:pt x="164" y="436"/>
                  </a:lnTo>
                  <a:lnTo>
                    <a:pt x="162" y="437"/>
                  </a:lnTo>
                  <a:lnTo>
                    <a:pt x="161" y="437"/>
                  </a:lnTo>
                  <a:lnTo>
                    <a:pt x="159" y="439"/>
                  </a:lnTo>
                  <a:lnTo>
                    <a:pt x="157" y="440"/>
                  </a:lnTo>
                  <a:lnTo>
                    <a:pt x="155" y="441"/>
                  </a:lnTo>
                  <a:lnTo>
                    <a:pt x="154" y="442"/>
                  </a:lnTo>
                  <a:lnTo>
                    <a:pt x="153" y="442"/>
                  </a:lnTo>
                  <a:lnTo>
                    <a:pt x="151" y="443"/>
                  </a:lnTo>
                  <a:lnTo>
                    <a:pt x="150" y="443"/>
                  </a:lnTo>
                  <a:lnTo>
                    <a:pt x="148" y="443"/>
                  </a:lnTo>
                  <a:lnTo>
                    <a:pt x="147" y="444"/>
                  </a:lnTo>
                  <a:lnTo>
                    <a:pt x="146" y="444"/>
                  </a:lnTo>
                  <a:lnTo>
                    <a:pt x="145" y="444"/>
                  </a:lnTo>
                  <a:lnTo>
                    <a:pt x="143" y="444"/>
                  </a:lnTo>
                  <a:lnTo>
                    <a:pt x="142" y="443"/>
                  </a:lnTo>
                  <a:lnTo>
                    <a:pt x="141" y="443"/>
                  </a:lnTo>
                  <a:lnTo>
                    <a:pt x="140" y="443"/>
                  </a:lnTo>
                  <a:lnTo>
                    <a:pt x="139" y="442"/>
                  </a:lnTo>
                  <a:lnTo>
                    <a:pt x="138" y="441"/>
                  </a:lnTo>
                  <a:lnTo>
                    <a:pt x="137" y="441"/>
                  </a:lnTo>
                  <a:lnTo>
                    <a:pt x="137" y="440"/>
                  </a:lnTo>
                  <a:lnTo>
                    <a:pt x="136" y="439"/>
                  </a:lnTo>
                  <a:lnTo>
                    <a:pt x="137" y="439"/>
                  </a:lnTo>
                  <a:lnTo>
                    <a:pt x="137" y="437"/>
                  </a:lnTo>
                  <a:lnTo>
                    <a:pt x="137" y="435"/>
                  </a:lnTo>
                  <a:lnTo>
                    <a:pt x="138" y="433"/>
                  </a:lnTo>
                  <a:lnTo>
                    <a:pt x="137" y="433"/>
                  </a:lnTo>
                  <a:lnTo>
                    <a:pt x="137" y="432"/>
                  </a:lnTo>
                  <a:lnTo>
                    <a:pt x="137" y="431"/>
                  </a:lnTo>
                  <a:lnTo>
                    <a:pt x="137" y="430"/>
                  </a:lnTo>
                  <a:lnTo>
                    <a:pt x="136" y="430"/>
                  </a:lnTo>
                  <a:lnTo>
                    <a:pt x="136" y="429"/>
                  </a:lnTo>
                  <a:lnTo>
                    <a:pt x="135" y="428"/>
                  </a:lnTo>
                  <a:lnTo>
                    <a:pt x="135" y="428"/>
                  </a:lnTo>
                  <a:lnTo>
                    <a:pt x="133" y="426"/>
                  </a:lnTo>
                  <a:lnTo>
                    <a:pt x="132" y="425"/>
                  </a:lnTo>
                  <a:lnTo>
                    <a:pt x="128" y="423"/>
                  </a:lnTo>
                  <a:lnTo>
                    <a:pt x="127" y="422"/>
                  </a:lnTo>
                  <a:lnTo>
                    <a:pt x="126" y="422"/>
                  </a:lnTo>
                  <a:lnTo>
                    <a:pt x="125" y="421"/>
                  </a:lnTo>
                  <a:lnTo>
                    <a:pt x="123" y="421"/>
                  </a:lnTo>
                  <a:lnTo>
                    <a:pt x="120" y="421"/>
                  </a:lnTo>
                  <a:lnTo>
                    <a:pt x="118" y="420"/>
                  </a:lnTo>
                  <a:lnTo>
                    <a:pt x="117" y="419"/>
                  </a:lnTo>
                  <a:lnTo>
                    <a:pt x="112" y="418"/>
                  </a:lnTo>
                  <a:lnTo>
                    <a:pt x="107" y="416"/>
                  </a:lnTo>
                  <a:lnTo>
                    <a:pt x="106" y="416"/>
                  </a:lnTo>
                  <a:lnTo>
                    <a:pt x="105" y="415"/>
                  </a:lnTo>
                  <a:lnTo>
                    <a:pt x="105" y="415"/>
                  </a:lnTo>
                  <a:lnTo>
                    <a:pt x="104" y="415"/>
                  </a:lnTo>
                  <a:lnTo>
                    <a:pt x="104" y="414"/>
                  </a:lnTo>
                  <a:lnTo>
                    <a:pt x="104" y="414"/>
                  </a:lnTo>
                  <a:lnTo>
                    <a:pt x="106" y="410"/>
                  </a:lnTo>
                  <a:lnTo>
                    <a:pt x="106" y="409"/>
                  </a:lnTo>
                  <a:lnTo>
                    <a:pt x="106" y="409"/>
                  </a:lnTo>
                  <a:lnTo>
                    <a:pt x="106" y="407"/>
                  </a:lnTo>
                  <a:lnTo>
                    <a:pt x="105" y="405"/>
                  </a:lnTo>
                  <a:lnTo>
                    <a:pt x="105" y="405"/>
                  </a:lnTo>
                  <a:lnTo>
                    <a:pt x="105" y="404"/>
                  </a:lnTo>
                  <a:lnTo>
                    <a:pt x="105" y="403"/>
                  </a:lnTo>
                  <a:lnTo>
                    <a:pt x="106" y="402"/>
                  </a:lnTo>
                  <a:lnTo>
                    <a:pt x="107" y="400"/>
                  </a:lnTo>
                  <a:lnTo>
                    <a:pt x="109" y="398"/>
                  </a:lnTo>
                  <a:lnTo>
                    <a:pt x="111" y="396"/>
                  </a:lnTo>
                  <a:lnTo>
                    <a:pt x="112" y="395"/>
                  </a:lnTo>
                  <a:lnTo>
                    <a:pt x="114" y="392"/>
                  </a:lnTo>
                  <a:lnTo>
                    <a:pt x="115" y="390"/>
                  </a:lnTo>
                  <a:lnTo>
                    <a:pt x="116" y="389"/>
                  </a:lnTo>
                  <a:lnTo>
                    <a:pt x="116" y="387"/>
                  </a:lnTo>
                  <a:lnTo>
                    <a:pt x="117" y="385"/>
                  </a:lnTo>
                  <a:lnTo>
                    <a:pt x="118" y="383"/>
                  </a:lnTo>
                  <a:lnTo>
                    <a:pt x="118" y="382"/>
                  </a:lnTo>
                  <a:lnTo>
                    <a:pt x="118" y="381"/>
                  </a:lnTo>
                  <a:lnTo>
                    <a:pt x="118" y="379"/>
                  </a:lnTo>
                  <a:lnTo>
                    <a:pt x="118" y="378"/>
                  </a:lnTo>
                  <a:lnTo>
                    <a:pt x="118" y="377"/>
                  </a:lnTo>
                  <a:lnTo>
                    <a:pt x="118" y="377"/>
                  </a:lnTo>
                  <a:lnTo>
                    <a:pt x="117" y="374"/>
                  </a:lnTo>
                  <a:lnTo>
                    <a:pt x="117" y="373"/>
                  </a:lnTo>
                  <a:lnTo>
                    <a:pt x="116" y="371"/>
                  </a:lnTo>
                  <a:lnTo>
                    <a:pt x="115" y="369"/>
                  </a:lnTo>
                  <a:lnTo>
                    <a:pt x="113" y="366"/>
                  </a:lnTo>
                  <a:lnTo>
                    <a:pt x="112" y="364"/>
                  </a:lnTo>
                  <a:lnTo>
                    <a:pt x="111" y="362"/>
                  </a:lnTo>
                  <a:lnTo>
                    <a:pt x="111" y="361"/>
                  </a:lnTo>
                  <a:lnTo>
                    <a:pt x="111" y="360"/>
                  </a:lnTo>
                  <a:lnTo>
                    <a:pt x="110" y="358"/>
                  </a:lnTo>
                  <a:lnTo>
                    <a:pt x="110" y="356"/>
                  </a:lnTo>
                  <a:lnTo>
                    <a:pt x="110" y="354"/>
                  </a:lnTo>
                  <a:lnTo>
                    <a:pt x="110" y="351"/>
                  </a:lnTo>
                  <a:lnTo>
                    <a:pt x="110" y="350"/>
                  </a:lnTo>
                  <a:lnTo>
                    <a:pt x="110" y="349"/>
                  </a:lnTo>
                  <a:lnTo>
                    <a:pt x="111" y="345"/>
                  </a:lnTo>
                  <a:lnTo>
                    <a:pt x="111" y="343"/>
                  </a:lnTo>
                  <a:lnTo>
                    <a:pt x="111" y="340"/>
                  </a:lnTo>
                  <a:lnTo>
                    <a:pt x="111" y="336"/>
                  </a:lnTo>
                  <a:lnTo>
                    <a:pt x="111" y="333"/>
                  </a:lnTo>
                  <a:lnTo>
                    <a:pt x="111" y="331"/>
                  </a:lnTo>
                  <a:lnTo>
                    <a:pt x="110" y="330"/>
                  </a:lnTo>
                  <a:lnTo>
                    <a:pt x="110" y="328"/>
                  </a:lnTo>
                  <a:lnTo>
                    <a:pt x="109" y="327"/>
                  </a:lnTo>
                  <a:lnTo>
                    <a:pt x="109" y="326"/>
                  </a:lnTo>
                  <a:lnTo>
                    <a:pt x="108" y="325"/>
                  </a:lnTo>
                  <a:lnTo>
                    <a:pt x="107" y="324"/>
                  </a:lnTo>
                  <a:lnTo>
                    <a:pt x="107" y="323"/>
                  </a:lnTo>
                  <a:lnTo>
                    <a:pt x="105" y="322"/>
                  </a:lnTo>
                  <a:lnTo>
                    <a:pt x="104" y="321"/>
                  </a:lnTo>
                  <a:lnTo>
                    <a:pt x="102" y="319"/>
                  </a:lnTo>
                  <a:lnTo>
                    <a:pt x="101" y="319"/>
                  </a:lnTo>
                  <a:lnTo>
                    <a:pt x="100" y="318"/>
                  </a:lnTo>
                  <a:lnTo>
                    <a:pt x="99" y="318"/>
                  </a:lnTo>
                  <a:lnTo>
                    <a:pt x="99" y="318"/>
                  </a:lnTo>
                  <a:lnTo>
                    <a:pt x="98" y="318"/>
                  </a:lnTo>
                  <a:lnTo>
                    <a:pt x="97" y="318"/>
                  </a:lnTo>
                  <a:lnTo>
                    <a:pt x="95" y="318"/>
                  </a:lnTo>
                  <a:lnTo>
                    <a:pt x="94" y="319"/>
                  </a:lnTo>
                  <a:lnTo>
                    <a:pt x="92" y="319"/>
                  </a:lnTo>
                  <a:lnTo>
                    <a:pt x="89" y="321"/>
                  </a:lnTo>
                  <a:lnTo>
                    <a:pt x="84" y="322"/>
                  </a:lnTo>
                  <a:lnTo>
                    <a:pt x="82" y="323"/>
                  </a:lnTo>
                  <a:lnTo>
                    <a:pt x="81" y="323"/>
                  </a:lnTo>
                  <a:lnTo>
                    <a:pt x="79" y="323"/>
                  </a:lnTo>
                  <a:lnTo>
                    <a:pt x="78" y="323"/>
                  </a:lnTo>
                  <a:lnTo>
                    <a:pt x="73" y="322"/>
                  </a:lnTo>
                  <a:lnTo>
                    <a:pt x="70" y="322"/>
                  </a:lnTo>
                  <a:lnTo>
                    <a:pt x="64" y="321"/>
                  </a:lnTo>
                  <a:lnTo>
                    <a:pt x="62" y="321"/>
                  </a:lnTo>
                  <a:lnTo>
                    <a:pt x="61" y="321"/>
                  </a:lnTo>
                  <a:lnTo>
                    <a:pt x="54" y="322"/>
                  </a:lnTo>
                  <a:lnTo>
                    <a:pt x="53" y="322"/>
                  </a:lnTo>
                  <a:lnTo>
                    <a:pt x="52" y="322"/>
                  </a:lnTo>
                  <a:lnTo>
                    <a:pt x="51" y="322"/>
                  </a:lnTo>
                  <a:lnTo>
                    <a:pt x="50" y="322"/>
                  </a:lnTo>
                  <a:lnTo>
                    <a:pt x="49" y="321"/>
                  </a:lnTo>
                  <a:lnTo>
                    <a:pt x="48" y="321"/>
                  </a:lnTo>
                  <a:lnTo>
                    <a:pt x="47" y="320"/>
                  </a:lnTo>
                  <a:lnTo>
                    <a:pt x="46" y="320"/>
                  </a:lnTo>
                  <a:lnTo>
                    <a:pt x="45" y="319"/>
                  </a:lnTo>
                  <a:lnTo>
                    <a:pt x="44" y="318"/>
                  </a:lnTo>
                  <a:lnTo>
                    <a:pt x="43" y="317"/>
                  </a:lnTo>
                  <a:lnTo>
                    <a:pt x="42" y="317"/>
                  </a:lnTo>
                  <a:lnTo>
                    <a:pt x="42" y="316"/>
                  </a:lnTo>
                  <a:lnTo>
                    <a:pt x="42" y="315"/>
                  </a:lnTo>
                  <a:lnTo>
                    <a:pt x="41" y="314"/>
                  </a:lnTo>
                  <a:lnTo>
                    <a:pt x="41" y="313"/>
                  </a:lnTo>
                  <a:lnTo>
                    <a:pt x="40" y="311"/>
                  </a:lnTo>
                  <a:lnTo>
                    <a:pt x="40" y="310"/>
                  </a:lnTo>
                  <a:lnTo>
                    <a:pt x="40" y="308"/>
                  </a:lnTo>
                  <a:lnTo>
                    <a:pt x="40" y="305"/>
                  </a:lnTo>
                  <a:lnTo>
                    <a:pt x="40" y="304"/>
                  </a:lnTo>
                  <a:lnTo>
                    <a:pt x="40" y="303"/>
                  </a:lnTo>
                  <a:lnTo>
                    <a:pt x="39" y="302"/>
                  </a:lnTo>
                  <a:lnTo>
                    <a:pt x="38" y="301"/>
                  </a:lnTo>
                  <a:lnTo>
                    <a:pt x="38" y="300"/>
                  </a:lnTo>
                  <a:lnTo>
                    <a:pt x="36" y="298"/>
                  </a:lnTo>
                  <a:lnTo>
                    <a:pt x="34" y="297"/>
                  </a:lnTo>
                  <a:lnTo>
                    <a:pt x="32" y="295"/>
                  </a:lnTo>
                  <a:lnTo>
                    <a:pt x="31" y="294"/>
                  </a:lnTo>
                  <a:lnTo>
                    <a:pt x="30" y="293"/>
                  </a:lnTo>
                  <a:lnTo>
                    <a:pt x="29" y="291"/>
                  </a:lnTo>
                  <a:lnTo>
                    <a:pt x="28" y="290"/>
                  </a:lnTo>
                  <a:lnTo>
                    <a:pt x="27" y="290"/>
                  </a:lnTo>
                  <a:lnTo>
                    <a:pt x="26" y="289"/>
                  </a:lnTo>
                  <a:lnTo>
                    <a:pt x="25" y="288"/>
                  </a:lnTo>
                  <a:lnTo>
                    <a:pt x="23" y="288"/>
                  </a:lnTo>
                  <a:lnTo>
                    <a:pt x="22" y="287"/>
                  </a:lnTo>
                  <a:lnTo>
                    <a:pt x="21" y="287"/>
                  </a:lnTo>
                  <a:lnTo>
                    <a:pt x="17" y="287"/>
                  </a:lnTo>
                  <a:lnTo>
                    <a:pt x="16" y="287"/>
                  </a:lnTo>
                  <a:lnTo>
                    <a:pt x="15" y="286"/>
                  </a:lnTo>
                  <a:lnTo>
                    <a:pt x="14" y="286"/>
                  </a:lnTo>
                  <a:lnTo>
                    <a:pt x="13" y="286"/>
                  </a:lnTo>
                  <a:lnTo>
                    <a:pt x="12" y="285"/>
                  </a:lnTo>
                  <a:lnTo>
                    <a:pt x="11" y="285"/>
                  </a:lnTo>
                  <a:lnTo>
                    <a:pt x="10" y="284"/>
                  </a:lnTo>
                  <a:lnTo>
                    <a:pt x="9" y="283"/>
                  </a:lnTo>
                  <a:lnTo>
                    <a:pt x="8" y="283"/>
                  </a:lnTo>
                  <a:lnTo>
                    <a:pt x="7" y="282"/>
                  </a:lnTo>
                  <a:lnTo>
                    <a:pt x="6" y="281"/>
                  </a:lnTo>
                  <a:lnTo>
                    <a:pt x="6" y="280"/>
                  </a:lnTo>
                  <a:lnTo>
                    <a:pt x="5" y="279"/>
                  </a:lnTo>
                  <a:lnTo>
                    <a:pt x="5" y="277"/>
                  </a:lnTo>
                  <a:lnTo>
                    <a:pt x="4" y="275"/>
                  </a:lnTo>
                  <a:lnTo>
                    <a:pt x="4" y="274"/>
                  </a:lnTo>
                  <a:lnTo>
                    <a:pt x="3" y="273"/>
                  </a:lnTo>
                  <a:lnTo>
                    <a:pt x="1" y="270"/>
                  </a:lnTo>
                  <a:lnTo>
                    <a:pt x="1" y="269"/>
                  </a:lnTo>
                  <a:lnTo>
                    <a:pt x="0" y="268"/>
                  </a:lnTo>
                  <a:lnTo>
                    <a:pt x="0" y="267"/>
                  </a:lnTo>
                  <a:lnTo>
                    <a:pt x="0" y="266"/>
                  </a:lnTo>
                  <a:lnTo>
                    <a:pt x="0" y="265"/>
                  </a:lnTo>
                  <a:lnTo>
                    <a:pt x="0" y="264"/>
                  </a:lnTo>
                  <a:lnTo>
                    <a:pt x="0" y="263"/>
                  </a:lnTo>
                  <a:lnTo>
                    <a:pt x="1" y="262"/>
                  </a:lnTo>
                  <a:lnTo>
                    <a:pt x="2" y="261"/>
                  </a:lnTo>
                  <a:lnTo>
                    <a:pt x="2" y="260"/>
                  </a:lnTo>
                  <a:lnTo>
                    <a:pt x="3" y="260"/>
                  </a:lnTo>
                  <a:lnTo>
                    <a:pt x="4" y="259"/>
                  </a:lnTo>
                  <a:lnTo>
                    <a:pt x="7" y="258"/>
                  </a:lnTo>
                  <a:lnTo>
                    <a:pt x="8" y="257"/>
                  </a:lnTo>
                  <a:lnTo>
                    <a:pt x="9" y="256"/>
                  </a:lnTo>
                  <a:lnTo>
                    <a:pt x="9" y="256"/>
                  </a:lnTo>
                  <a:lnTo>
                    <a:pt x="10" y="255"/>
                  </a:lnTo>
                  <a:lnTo>
                    <a:pt x="10" y="254"/>
                  </a:lnTo>
                  <a:lnTo>
                    <a:pt x="12" y="250"/>
                  </a:lnTo>
                  <a:lnTo>
                    <a:pt x="12" y="249"/>
                  </a:lnTo>
                  <a:lnTo>
                    <a:pt x="13" y="248"/>
                  </a:lnTo>
                  <a:lnTo>
                    <a:pt x="15" y="244"/>
                  </a:lnTo>
                  <a:lnTo>
                    <a:pt x="16" y="243"/>
                  </a:lnTo>
                  <a:lnTo>
                    <a:pt x="16" y="242"/>
                  </a:lnTo>
                  <a:lnTo>
                    <a:pt x="17" y="240"/>
                  </a:lnTo>
                  <a:lnTo>
                    <a:pt x="17" y="238"/>
                  </a:lnTo>
                  <a:lnTo>
                    <a:pt x="17" y="236"/>
                  </a:lnTo>
                  <a:lnTo>
                    <a:pt x="17" y="234"/>
                  </a:lnTo>
                  <a:lnTo>
                    <a:pt x="17" y="233"/>
                  </a:lnTo>
                  <a:lnTo>
                    <a:pt x="17" y="231"/>
                  </a:lnTo>
                  <a:lnTo>
                    <a:pt x="16" y="225"/>
                  </a:lnTo>
                  <a:lnTo>
                    <a:pt x="15" y="224"/>
                  </a:lnTo>
                  <a:lnTo>
                    <a:pt x="14" y="223"/>
                  </a:lnTo>
                  <a:lnTo>
                    <a:pt x="14" y="221"/>
                  </a:lnTo>
                  <a:lnTo>
                    <a:pt x="13" y="220"/>
                  </a:lnTo>
                  <a:lnTo>
                    <a:pt x="12" y="218"/>
                  </a:lnTo>
                  <a:lnTo>
                    <a:pt x="11" y="217"/>
                  </a:lnTo>
                  <a:lnTo>
                    <a:pt x="10" y="216"/>
                  </a:lnTo>
                  <a:lnTo>
                    <a:pt x="10" y="215"/>
                  </a:lnTo>
                  <a:lnTo>
                    <a:pt x="10" y="213"/>
                  </a:lnTo>
                  <a:lnTo>
                    <a:pt x="10" y="211"/>
                  </a:lnTo>
                  <a:lnTo>
                    <a:pt x="10" y="205"/>
                  </a:lnTo>
                  <a:lnTo>
                    <a:pt x="10" y="202"/>
                  </a:lnTo>
                  <a:lnTo>
                    <a:pt x="10" y="201"/>
                  </a:lnTo>
                  <a:lnTo>
                    <a:pt x="10" y="200"/>
                  </a:lnTo>
                  <a:lnTo>
                    <a:pt x="9" y="199"/>
                  </a:lnTo>
                  <a:lnTo>
                    <a:pt x="8" y="196"/>
                  </a:lnTo>
                  <a:lnTo>
                    <a:pt x="7" y="193"/>
                  </a:lnTo>
                  <a:lnTo>
                    <a:pt x="7" y="191"/>
                  </a:lnTo>
                  <a:lnTo>
                    <a:pt x="6" y="189"/>
                  </a:lnTo>
                  <a:lnTo>
                    <a:pt x="4" y="186"/>
                  </a:lnTo>
                  <a:lnTo>
                    <a:pt x="4" y="185"/>
                  </a:lnTo>
                  <a:lnTo>
                    <a:pt x="3" y="184"/>
                  </a:lnTo>
                  <a:lnTo>
                    <a:pt x="3" y="183"/>
                  </a:lnTo>
                  <a:lnTo>
                    <a:pt x="3" y="182"/>
                  </a:lnTo>
                  <a:lnTo>
                    <a:pt x="4" y="181"/>
                  </a:lnTo>
                  <a:lnTo>
                    <a:pt x="4" y="180"/>
                  </a:lnTo>
                  <a:lnTo>
                    <a:pt x="4" y="179"/>
                  </a:lnTo>
                  <a:lnTo>
                    <a:pt x="5" y="178"/>
                  </a:lnTo>
                  <a:lnTo>
                    <a:pt x="6" y="177"/>
                  </a:lnTo>
                  <a:lnTo>
                    <a:pt x="8" y="175"/>
                  </a:lnTo>
                  <a:lnTo>
                    <a:pt x="11" y="172"/>
                  </a:lnTo>
                  <a:lnTo>
                    <a:pt x="13" y="170"/>
                  </a:lnTo>
                  <a:lnTo>
                    <a:pt x="14" y="169"/>
                  </a:lnTo>
                  <a:lnTo>
                    <a:pt x="14" y="170"/>
                  </a:lnTo>
                  <a:lnTo>
                    <a:pt x="15" y="171"/>
                  </a:lnTo>
                  <a:lnTo>
                    <a:pt x="16" y="172"/>
                  </a:lnTo>
                  <a:lnTo>
                    <a:pt x="18" y="173"/>
                  </a:lnTo>
                  <a:lnTo>
                    <a:pt x="21" y="175"/>
                  </a:lnTo>
                  <a:lnTo>
                    <a:pt x="23" y="176"/>
                  </a:lnTo>
                  <a:lnTo>
                    <a:pt x="29" y="179"/>
                  </a:lnTo>
                  <a:lnTo>
                    <a:pt x="31" y="180"/>
                  </a:lnTo>
                  <a:lnTo>
                    <a:pt x="33" y="181"/>
                  </a:lnTo>
                  <a:lnTo>
                    <a:pt x="35" y="182"/>
                  </a:lnTo>
                  <a:lnTo>
                    <a:pt x="37" y="183"/>
                  </a:lnTo>
                  <a:lnTo>
                    <a:pt x="40" y="184"/>
                  </a:lnTo>
                  <a:lnTo>
                    <a:pt x="41" y="184"/>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36" name="Freeform 242">
              <a:extLst>
                <a:ext uri="{FF2B5EF4-FFF2-40B4-BE49-F238E27FC236}">
                  <a16:creationId xmlns:a16="http://schemas.microsoft.com/office/drawing/2014/main" id="{508292C0-6A0B-4A2D-95D0-E4CCA1A552BB}"/>
                </a:ext>
              </a:extLst>
            </p:cNvPr>
            <p:cNvSpPr>
              <a:spLocks/>
            </p:cNvSpPr>
            <p:nvPr/>
          </p:nvSpPr>
          <p:spPr bwMode="auto">
            <a:xfrm>
              <a:off x="4044" y="1780"/>
              <a:ext cx="172" cy="195"/>
            </a:xfrm>
            <a:custGeom>
              <a:avLst/>
              <a:gdLst>
                <a:gd name="T0" fmla="*/ 4 w 172"/>
                <a:gd name="T1" fmla="*/ 185 h 195"/>
                <a:gd name="T2" fmla="*/ 9 w 172"/>
                <a:gd name="T3" fmla="*/ 184 h 195"/>
                <a:gd name="T4" fmla="*/ 13 w 172"/>
                <a:gd name="T5" fmla="*/ 180 h 195"/>
                <a:gd name="T6" fmla="*/ 20 w 172"/>
                <a:gd name="T7" fmla="*/ 172 h 195"/>
                <a:gd name="T8" fmla="*/ 24 w 172"/>
                <a:gd name="T9" fmla="*/ 170 h 195"/>
                <a:gd name="T10" fmla="*/ 28 w 172"/>
                <a:gd name="T11" fmla="*/ 170 h 195"/>
                <a:gd name="T12" fmla="*/ 34 w 172"/>
                <a:gd name="T13" fmla="*/ 171 h 195"/>
                <a:gd name="T14" fmla="*/ 43 w 172"/>
                <a:gd name="T15" fmla="*/ 175 h 195"/>
                <a:gd name="T16" fmla="*/ 50 w 172"/>
                <a:gd name="T17" fmla="*/ 177 h 195"/>
                <a:gd name="T18" fmla="*/ 57 w 172"/>
                <a:gd name="T19" fmla="*/ 180 h 195"/>
                <a:gd name="T20" fmla="*/ 64 w 172"/>
                <a:gd name="T21" fmla="*/ 183 h 195"/>
                <a:gd name="T22" fmla="*/ 69 w 172"/>
                <a:gd name="T23" fmla="*/ 183 h 195"/>
                <a:gd name="T24" fmla="*/ 71 w 172"/>
                <a:gd name="T25" fmla="*/ 185 h 195"/>
                <a:gd name="T26" fmla="*/ 73 w 172"/>
                <a:gd name="T27" fmla="*/ 190 h 195"/>
                <a:gd name="T28" fmla="*/ 76 w 172"/>
                <a:gd name="T29" fmla="*/ 193 h 195"/>
                <a:gd name="T30" fmla="*/ 78 w 172"/>
                <a:gd name="T31" fmla="*/ 195 h 195"/>
                <a:gd name="T32" fmla="*/ 83 w 172"/>
                <a:gd name="T33" fmla="*/ 195 h 195"/>
                <a:gd name="T34" fmla="*/ 89 w 172"/>
                <a:gd name="T35" fmla="*/ 193 h 195"/>
                <a:gd name="T36" fmla="*/ 94 w 172"/>
                <a:gd name="T37" fmla="*/ 189 h 195"/>
                <a:gd name="T38" fmla="*/ 97 w 172"/>
                <a:gd name="T39" fmla="*/ 185 h 195"/>
                <a:gd name="T40" fmla="*/ 96 w 172"/>
                <a:gd name="T41" fmla="*/ 178 h 195"/>
                <a:gd name="T42" fmla="*/ 96 w 172"/>
                <a:gd name="T43" fmla="*/ 173 h 195"/>
                <a:gd name="T44" fmla="*/ 99 w 172"/>
                <a:gd name="T45" fmla="*/ 169 h 195"/>
                <a:gd name="T46" fmla="*/ 109 w 172"/>
                <a:gd name="T47" fmla="*/ 160 h 195"/>
                <a:gd name="T48" fmla="*/ 112 w 172"/>
                <a:gd name="T49" fmla="*/ 157 h 195"/>
                <a:gd name="T50" fmla="*/ 115 w 172"/>
                <a:gd name="T51" fmla="*/ 157 h 195"/>
                <a:gd name="T52" fmla="*/ 118 w 172"/>
                <a:gd name="T53" fmla="*/ 159 h 195"/>
                <a:gd name="T54" fmla="*/ 124 w 172"/>
                <a:gd name="T55" fmla="*/ 167 h 195"/>
                <a:gd name="T56" fmla="*/ 130 w 172"/>
                <a:gd name="T57" fmla="*/ 171 h 195"/>
                <a:gd name="T58" fmla="*/ 135 w 172"/>
                <a:gd name="T59" fmla="*/ 172 h 195"/>
                <a:gd name="T60" fmla="*/ 142 w 172"/>
                <a:gd name="T61" fmla="*/ 170 h 195"/>
                <a:gd name="T62" fmla="*/ 149 w 172"/>
                <a:gd name="T63" fmla="*/ 169 h 195"/>
                <a:gd name="T64" fmla="*/ 156 w 172"/>
                <a:gd name="T65" fmla="*/ 171 h 195"/>
                <a:gd name="T66" fmla="*/ 161 w 172"/>
                <a:gd name="T67" fmla="*/ 171 h 195"/>
                <a:gd name="T68" fmla="*/ 168 w 172"/>
                <a:gd name="T69" fmla="*/ 168 h 195"/>
                <a:gd name="T70" fmla="*/ 171 w 172"/>
                <a:gd name="T71" fmla="*/ 166 h 195"/>
                <a:gd name="T72" fmla="*/ 172 w 172"/>
                <a:gd name="T73" fmla="*/ 162 h 195"/>
                <a:gd name="T74" fmla="*/ 171 w 172"/>
                <a:gd name="T75" fmla="*/ 158 h 195"/>
                <a:gd name="T76" fmla="*/ 162 w 172"/>
                <a:gd name="T77" fmla="*/ 146 h 195"/>
                <a:gd name="T78" fmla="*/ 155 w 172"/>
                <a:gd name="T79" fmla="*/ 132 h 195"/>
                <a:gd name="T80" fmla="*/ 154 w 172"/>
                <a:gd name="T81" fmla="*/ 127 h 195"/>
                <a:gd name="T82" fmla="*/ 155 w 172"/>
                <a:gd name="T83" fmla="*/ 118 h 195"/>
                <a:gd name="T84" fmla="*/ 158 w 172"/>
                <a:gd name="T85" fmla="*/ 109 h 195"/>
                <a:gd name="T86" fmla="*/ 157 w 172"/>
                <a:gd name="T87" fmla="*/ 105 h 195"/>
                <a:gd name="T88" fmla="*/ 151 w 172"/>
                <a:gd name="T89" fmla="*/ 93 h 195"/>
                <a:gd name="T90" fmla="*/ 151 w 172"/>
                <a:gd name="T91" fmla="*/ 88 h 195"/>
                <a:gd name="T92" fmla="*/ 150 w 172"/>
                <a:gd name="T93" fmla="*/ 80 h 195"/>
                <a:gd name="T94" fmla="*/ 147 w 172"/>
                <a:gd name="T95" fmla="*/ 65 h 195"/>
                <a:gd name="T96" fmla="*/ 146 w 172"/>
                <a:gd name="T97" fmla="*/ 44 h 195"/>
                <a:gd name="T98" fmla="*/ 147 w 172"/>
                <a:gd name="T99" fmla="*/ 32 h 195"/>
                <a:gd name="T100" fmla="*/ 146 w 172"/>
                <a:gd name="T101" fmla="*/ 26 h 195"/>
                <a:gd name="T102" fmla="*/ 140 w 172"/>
                <a:gd name="T103" fmla="*/ 15 h 195"/>
                <a:gd name="T104" fmla="*/ 135 w 172"/>
                <a:gd name="T105" fmla="*/ 6 h 195"/>
                <a:gd name="T106" fmla="*/ 133 w 172"/>
                <a:gd name="T107" fmla="*/ 1 h 195"/>
                <a:gd name="T108" fmla="*/ 136 w 172"/>
                <a:gd name="T109"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2" h="195">
                  <a:moveTo>
                    <a:pt x="0" y="184"/>
                  </a:moveTo>
                  <a:lnTo>
                    <a:pt x="2" y="185"/>
                  </a:lnTo>
                  <a:lnTo>
                    <a:pt x="3" y="185"/>
                  </a:lnTo>
                  <a:lnTo>
                    <a:pt x="4" y="185"/>
                  </a:lnTo>
                  <a:lnTo>
                    <a:pt x="5" y="185"/>
                  </a:lnTo>
                  <a:lnTo>
                    <a:pt x="6" y="185"/>
                  </a:lnTo>
                  <a:lnTo>
                    <a:pt x="8" y="184"/>
                  </a:lnTo>
                  <a:lnTo>
                    <a:pt x="9" y="184"/>
                  </a:lnTo>
                  <a:lnTo>
                    <a:pt x="9" y="184"/>
                  </a:lnTo>
                  <a:lnTo>
                    <a:pt x="10" y="183"/>
                  </a:lnTo>
                  <a:lnTo>
                    <a:pt x="11" y="182"/>
                  </a:lnTo>
                  <a:lnTo>
                    <a:pt x="13" y="180"/>
                  </a:lnTo>
                  <a:lnTo>
                    <a:pt x="15" y="177"/>
                  </a:lnTo>
                  <a:lnTo>
                    <a:pt x="18" y="174"/>
                  </a:lnTo>
                  <a:lnTo>
                    <a:pt x="19" y="173"/>
                  </a:lnTo>
                  <a:lnTo>
                    <a:pt x="20" y="172"/>
                  </a:lnTo>
                  <a:lnTo>
                    <a:pt x="21" y="171"/>
                  </a:lnTo>
                  <a:lnTo>
                    <a:pt x="22" y="171"/>
                  </a:lnTo>
                  <a:lnTo>
                    <a:pt x="23" y="170"/>
                  </a:lnTo>
                  <a:lnTo>
                    <a:pt x="24" y="170"/>
                  </a:lnTo>
                  <a:lnTo>
                    <a:pt x="25" y="170"/>
                  </a:lnTo>
                  <a:lnTo>
                    <a:pt x="26" y="170"/>
                  </a:lnTo>
                  <a:lnTo>
                    <a:pt x="27" y="170"/>
                  </a:lnTo>
                  <a:lnTo>
                    <a:pt x="28" y="170"/>
                  </a:lnTo>
                  <a:lnTo>
                    <a:pt x="29" y="170"/>
                  </a:lnTo>
                  <a:lnTo>
                    <a:pt x="30" y="170"/>
                  </a:lnTo>
                  <a:lnTo>
                    <a:pt x="32" y="171"/>
                  </a:lnTo>
                  <a:lnTo>
                    <a:pt x="34" y="171"/>
                  </a:lnTo>
                  <a:lnTo>
                    <a:pt x="35" y="172"/>
                  </a:lnTo>
                  <a:lnTo>
                    <a:pt x="39" y="173"/>
                  </a:lnTo>
                  <a:lnTo>
                    <a:pt x="41" y="174"/>
                  </a:lnTo>
                  <a:lnTo>
                    <a:pt x="43" y="175"/>
                  </a:lnTo>
                  <a:lnTo>
                    <a:pt x="45" y="175"/>
                  </a:lnTo>
                  <a:lnTo>
                    <a:pt x="46" y="176"/>
                  </a:lnTo>
                  <a:lnTo>
                    <a:pt x="49" y="176"/>
                  </a:lnTo>
                  <a:lnTo>
                    <a:pt x="50" y="177"/>
                  </a:lnTo>
                  <a:lnTo>
                    <a:pt x="51" y="177"/>
                  </a:lnTo>
                  <a:lnTo>
                    <a:pt x="52" y="178"/>
                  </a:lnTo>
                  <a:lnTo>
                    <a:pt x="55" y="179"/>
                  </a:lnTo>
                  <a:lnTo>
                    <a:pt x="57" y="180"/>
                  </a:lnTo>
                  <a:lnTo>
                    <a:pt x="60" y="181"/>
                  </a:lnTo>
                  <a:lnTo>
                    <a:pt x="62" y="182"/>
                  </a:lnTo>
                  <a:lnTo>
                    <a:pt x="63" y="183"/>
                  </a:lnTo>
                  <a:lnTo>
                    <a:pt x="64" y="183"/>
                  </a:lnTo>
                  <a:lnTo>
                    <a:pt x="65" y="183"/>
                  </a:lnTo>
                  <a:lnTo>
                    <a:pt x="68" y="182"/>
                  </a:lnTo>
                  <a:lnTo>
                    <a:pt x="69" y="182"/>
                  </a:lnTo>
                  <a:lnTo>
                    <a:pt x="69" y="183"/>
                  </a:lnTo>
                  <a:lnTo>
                    <a:pt x="70" y="183"/>
                  </a:lnTo>
                  <a:lnTo>
                    <a:pt x="70" y="183"/>
                  </a:lnTo>
                  <a:lnTo>
                    <a:pt x="71" y="184"/>
                  </a:lnTo>
                  <a:lnTo>
                    <a:pt x="71" y="185"/>
                  </a:lnTo>
                  <a:lnTo>
                    <a:pt x="72" y="186"/>
                  </a:lnTo>
                  <a:lnTo>
                    <a:pt x="73" y="188"/>
                  </a:lnTo>
                  <a:lnTo>
                    <a:pt x="73" y="189"/>
                  </a:lnTo>
                  <a:lnTo>
                    <a:pt x="73" y="190"/>
                  </a:lnTo>
                  <a:lnTo>
                    <a:pt x="73" y="191"/>
                  </a:lnTo>
                  <a:lnTo>
                    <a:pt x="74" y="192"/>
                  </a:lnTo>
                  <a:lnTo>
                    <a:pt x="75" y="193"/>
                  </a:lnTo>
                  <a:lnTo>
                    <a:pt x="76" y="193"/>
                  </a:lnTo>
                  <a:lnTo>
                    <a:pt x="76" y="194"/>
                  </a:lnTo>
                  <a:lnTo>
                    <a:pt x="77" y="194"/>
                  </a:lnTo>
                  <a:lnTo>
                    <a:pt x="77" y="195"/>
                  </a:lnTo>
                  <a:lnTo>
                    <a:pt x="78" y="195"/>
                  </a:lnTo>
                  <a:lnTo>
                    <a:pt x="79" y="195"/>
                  </a:lnTo>
                  <a:lnTo>
                    <a:pt x="80" y="195"/>
                  </a:lnTo>
                  <a:lnTo>
                    <a:pt x="81" y="195"/>
                  </a:lnTo>
                  <a:lnTo>
                    <a:pt x="83" y="195"/>
                  </a:lnTo>
                  <a:lnTo>
                    <a:pt x="85" y="195"/>
                  </a:lnTo>
                  <a:lnTo>
                    <a:pt x="86" y="194"/>
                  </a:lnTo>
                  <a:lnTo>
                    <a:pt x="88" y="194"/>
                  </a:lnTo>
                  <a:lnTo>
                    <a:pt x="89" y="193"/>
                  </a:lnTo>
                  <a:lnTo>
                    <a:pt x="90" y="192"/>
                  </a:lnTo>
                  <a:lnTo>
                    <a:pt x="91" y="191"/>
                  </a:lnTo>
                  <a:lnTo>
                    <a:pt x="94" y="190"/>
                  </a:lnTo>
                  <a:lnTo>
                    <a:pt x="94" y="189"/>
                  </a:lnTo>
                  <a:lnTo>
                    <a:pt x="95" y="189"/>
                  </a:lnTo>
                  <a:lnTo>
                    <a:pt x="96" y="188"/>
                  </a:lnTo>
                  <a:lnTo>
                    <a:pt x="96" y="186"/>
                  </a:lnTo>
                  <a:lnTo>
                    <a:pt x="97" y="185"/>
                  </a:lnTo>
                  <a:lnTo>
                    <a:pt x="97" y="184"/>
                  </a:lnTo>
                  <a:lnTo>
                    <a:pt x="97" y="183"/>
                  </a:lnTo>
                  <a:lnTo>
                    <a:pt x="97" y="182"/>
                  </a:lnTo>
                  <a:lnTo>
                    <a:pt x="96" y="178"/>
                  </a:lnTo>
                  <a:lnTo>
                    <a:pt x="96" y="176"/>
                  </a:lnTo>
                  <a:lnTo>
                    <a:pt x="96" y="175"/>
                  </a:lnTo>
                  <a:lnTo>
                    <a:pt x="96" y="174"/>
                  </a:lnTo>
                  <a:lnTo>
                    <a:pt x="96" y="173"/>
                  </a:lnTo>
                  <a:lnTo>
                    <a:pt x="97" y="172"/>
                  </a:lnTo>
                  <a:lnTo>
                    <a:pt x="97" y="171"/>
                  </a:lnTo>
                  <a:lnTo>
                    <a:pt x="98" y="170"/>
                  </a:lnTo>
                  <a:lnTo>
                    <a:pt x="99" y="169"/>
                  </a:lnTo>
                  <a:lnTo>
                    <a:pt x="100" y="168"/>
                  </a:lnTo>
                  <a:lnTo>
                    <a:pt x="103" y="165"/>
                  </a:lnTo>
                  <a:lnTo>
                    <a:pt x="106" y="162"/>
                  </a:lnTo>
                  <a:lnTo>
                    <a:pt x="109" y="160"/>
                  </a:lnTo>
                  <a:lnTo>
                    <a:pt x="110" y="159"/>
                  </a:lnTo>
                  <a:lnTo>
                    <a:pt x="111" y="158"/>
                  </a:lnTo>
                  <a:lnTo>
                    <a:pt x="112" y="157"/>
                  </a:lnTo>
                  <a:lnTo>
                    <a:pt x="112" y="157"/>
                  </a:lnTo>
                  <a:lnTo>
                    <a:pt x="113" y="157"/>
                  </a:lnTo>
                  <a:lnTo>
                    <a:pt x="113" y="156"/>
                  </a:lnTo>
                  <a:lnTo>
                    <a:pt x="114" y="156"/>
                  </a:lnTo>
                  <a:lnTo>
                    <a:pt x="115" y="157"/>
                  </a:lnTo>
                  <a:lnTo>
                    <a:pt x="116" y="157"/>
                  </a:lnTo>
                  <a:lnTo>
                    <a:pt x="117" y="158"/>
                  </a:lnTo>
                  <a:lnTo>
                    <a:pt x="117" y="158"/>
                  </a:lnTo>
                  <a:lnTo>
                    <a:pt x="118" y="159"/>
                  </a:lnTo>
                  <a:lnTo>
                    <a:pt x="120" y="162"/>
                  </a:lnTo>
                  <a:lnTo>
                    <a:pt x="122" y="165"/>
                  </a:lnTo>
                  <a:lnTo>
                    <a:pt x="123" y="166"/>
                  </a:lnTo>
                  <a:lnTo>
                    <a:pt x="124" y="167"/>
                  </a:lnTo>
                  <a:lnTo>
                    <a:pt x="125" y="168"/>
                  </a:lnTo>
                  <a:lnTo>
                    <a:pt x="127" y="169"/>
                  </a:lnTo>
                  <a:lnTo>
                    <a:pt x="128" y="170"/>
                  </a:lnTo>
                  <a:lnTo>
                    <a:pt x="130" y="171"/>
                  </a:lnTo>
                  <a:lnTo>
                    <a:pt x="131" y="171"/>
                  </a:lnTo>
                  <a:lnTo>
                    <a:pt x="133" y="172"/>
                  </a:lnTo>
                  <a:lnTo>
                    <a:pt x="134" y="172"/>
                  </a:lnTo>
                  <a:lnTo>
                    <a:pt x="135" y="172"/>
                  </a:lnTo>
                  <a:lnTo>
                    <a:pt x="136" y="172"/>
                  </a:lnTo>
                  <a:lnTo>
                    <a:pt x="137" y="172"/>
                  </a:lnTo>
                  <a:lnTo>
                    <a:pt x="138" y="171"/>
                  </a:lnTo>
                  <a:lnTo>
                    <a:pt x="142" y="170"/>
                  </a:lnTo>
                  <a:lnTo>
                    <a:pt x="145" y="169"/>
                  </a:lnTo>
                  <a:lnTo>
                    <a:pt x="146" y="169"/>
                  </a:lnTo>
                  <a:lnTo>
                    <a:pt x="147" y="169"/>
                  </a:lnTo>
                  <a:lnTo>
                    <a:pt x="149" y="169"/>
                  </a:lnTo>
                  <a:lnTo>
                    <a:pt x="151" y="169"/>
                  </a:lnTo>
                  <a:lnTo>
                    <a:pt x="153" y="170"/>
                  </a:lnTo>
                  <a:lnTo>
                    <a:pt x="155" y="171"/>
                  </a:lnTo>
                  <a:lnTo>
                    <a:pt x="156" y="171"/>
                  </a:lnTo>
                  <a:lnTo>
                    <a:pt x="157" y="171"/>
                  </a:lnTo>
                  <a:lnTo>
                    <a:pt x="158" y="171"/>
                  </a:lnTo>
                  <a:lnTo>
                    <a:pt x="160" y="171"/>
                  </a:lnTo>
                  <a:lnTo>
                    <a:pt x="161" y="171"/>
                  </a:lnTo>
                  <a:lnTo>
                    <a:pt x="163" y="171"/>
                  </a:lnTo>
                  <a:lnTo>
                    <a:pt x="165" y="170"/>
                  </a:lnTo>
                  <a:lnTo>
                    <a:pt x="167" y="169"/>
                  </a:lnTo>
                  <a:lnTo>
                    <a:pt x="168" y="168"/>
                  </a:lnTo>
                  <a:lnTo>
                    <a:pt x="169" y="168"/>
                  </a:lnTo>
                  <a:lnTo>
                    <a:pt x="170" y="167"/>
                  </a:lnTo>
                  <a:lnTo>
                    <a:pt x="171" y="167"/>
                  </a:lnTo>
                  <a:lnTo>
                    <a:pt x="171" y="166"/>
                  </a:lnTo>
                  <a:lnTo>
                    <a:pt x="172" y="165"/>
                  </a:lnTo>
                  <a:lnTo>
                    <a:pt x="172" y="164"/>
                  </a:lnTo>
                  <a:lnTo>
                    <a:pt x="172" y="163"/>
                  </a:lnTo>
                  <a:lnTo>
                    <a:pt x="172" y="162"/>
                  </a:lnTo>
                  <a:lnTo>
                    <a:pt x="172" y="161"/>
                  </a:lnTo>
                  <a:lnTo>
                    <a:pt x="171" y="160"/>
                  </a:lnTo>
                  <a:lnTo>
                    <a:pt x="171" y="159"/>
                  </a:lnTo>
                  <a:lnTo>
                    <a:pt x="171" y="158"/>
                  </a:lnTo>
                  <a:lnTo>
                    <a:pt x="170" y="157"/>
                  </a:lnTo>
                  <a:lnTo>
                    <a:pt x="168" y="153"/>
                  </a:lnTo>
                  <a:lnTo>
                    <a:pt x="164" y="149"/>
                  </a:lnTo>
                  <a:lnTo>
                    <a:pt x="162" y="146"/>
                  </a:lnTo>
                  <a:lnTo>
                    <a:pt x="161" y="145"/>
                  </a:lnTo>
                  <a:lnTo>
                    <a:pt x="158" y="139"/>
                  </a:lnTo>
                  <a:lnTo>
                    <a:pt x="157" y="136"/>
                  </a:lnTo>
                  <a:lnTo>
                    <a:pt x="155" y="132"/>
                  </a:lnTo>
                  <a:lnTo>
                    <a:pt x="154" y="131"/>
                  </a:lnTo>
                  <a:lnTo>
                    <a:pt x="154" y="129"/>
                  </a:lnTo>
                  <a:lnTo>
                    <a:pt x="154" y="128"/>
                  </a:lnTo>
                  <a:lnTo>
                    <a:pt x="154" y="127"/>
                  </a:lnTo>
                  <a:lnTo>
                    <a:pt x="154" y="125"/>
                  </a:lnTo>
                  <a:lnTo>
                    <a:pt x="154" y="124"/>
                  </a:lnTo>
                  <a:lnTo>
                    <a:pt x="154" y="121"/>
                  </a:lnTo>
                  <a:lnTo>
                    <a:pt x="155" y="118"/>
                  </a:lnTo>
                  <a:lnTo>
                    <a:pt x="157" y="113"/>
                  </a:lnTo>
                  <a:lnTo>
                    <a:pt x="157" y="111"/>
                  </a:lnTo>
                  <a:lnTo>
                    <a:pt x="158" y="110"/>
                  </a:lnTo>
                  <a:lnTo>
                    <a:pt x="158" y="109"/>
                  </a:lnTo>
                  <a:lnTo>
                    <a:pt x="158" y="108"/>
                  </a:lnTo>
                  <a:lnTo>
                    <a:pt x="158" y="107"/>
                  </a:lnTo>
                  <a:lnTo>
                    <a:pt x="157" y="106"/>
                  </a:lnTo>
                  <a:lnTo>
                    <a:pt x="157" y="105"/>
                  </a:lnTo>
                  <a:lnTo>
                    <a:pt x="156" y="104"/>
                  </a:lnTo>
                  <a:lnTo>
                    <a:pt x="155" y="100"/>
                  </a:lnTo>
                  <a:lnTo>
                    <a:pt x="152" y="95"/>
                  </a:lnTo>
                  <a:lnTo>
                    <a:pt x="151" y="93"/>
                  </a:lnTo>
                  <a:lnTo>
                    <a:pt x="151" y="92"/>
                  </a:lnTo>
                  <a:lnTo>
                    <a:pt x="151" y="91"/>
                  </a:lnTo>
                  <a:lnTo>
                    <a:pt x="151" y="90"/>
                  </a:lnTo>
                  <a:lnTo>
                    <a:pt x="151" y="88"/>
                  </a:lnTo>
                  <a:lnTo>
                    <a:pt x="151" y="85"/>
                  </a:lnTo>
                  <a:lnTo>
                    <a:pt x="151" y="83"/>
                  </a:lnTo>
                  <a:lnTo>
                    <a:pt x="151" y="82"/>
                  </a:lnTo>
                  <a:lnTo>
                    <a:pt x="150" y="80"/>
                  </a:lnTo>
                  <a:lnTo>
                    <a:pt x="149" y="75"/>
                  </a:lnTo>
                  <a:lnTo>
                    <a:pt x="148" y="72"/>
                  </a:lnTo>
                  <a:lnTo>
                    <a:pt x="147" y="68"/>
                  </a:lnTo>
                  <a:lnTo>
                    <a:pt x="147" y="65"/>
                  </a:lnTo>
                  <a:lnTo>
                    <a:pt x="147" y="63"/>
                  </a:lnTo>
                  <a:lnTo>
                    <a:pt x="146" y="61"/>
                  </a:lnTo>
                  <a:lnTo>
                    <a:pt x="146" y="51"/>
                  </a:lnTo>
                  <a:lnTo>
                    <a:pt x="146" y="44"/>
                  </a:lnTo>
                  <a:lnTo>
                    <a:pt x="146" y="42"/>
                  </a:lnTo>
                  <a:lnTo>
                    <a:pt x="146" y="40"/>
                  </a:lnTo>
                  <a:lnTo>
                    <a:pt x="147" y="34"/>
                  </a:lnTo>
                  <a:lnTo>
                    <a:pt x="147" y="32"/>
                  </a:lnTo>
                  <a:lnTo>
                    <a:pt x="147" y="30"/>
                  </a:lnTo>
                  <a:lnTo>
                    <a:pt x="147" y="28"/>
                  </a:lnTo>
                  <a:lnTo>
                    <a:pt x="146" y="27"/>
                  </a:lnTo>
                  <a:lnTo>
                    <a:pt x="146" y="26"/>
                  </a:lnTo>
                  <a:lnTo>
                    <a:pt x="145" y="24"/>
                  </a:lnTo>
                  <a:lnTo>
                    <a:pt x="145" y="23"/>
                  </a:lnTo>
                  <a:lnTo>
                    <a:pt x="143" y="20"/>
                  </a:lnTo>
                  <a:lnTo>
                    <a:pt x="140" y="15"/>
                  </a:lnTo>
                  <a:lnTo>
                    <a:pt x="138" y="13"/>
                  </a:lnTo>
                  <a:lnTo>
                    <a:pt x="137" y="10"/>
                  </a:lnTo>
                  <a:lnTo>
                    <a:pt x="136" y="8"/>
                  </a:lnTo>
                  <a:lnTo>
                    <a:pt x="135" y="6"/>
                  </a:lnTo>
                  <a:lnTo>
                    <a:pt x="134" y="4"/>
                  </a:lnTo>
                  <a:lnTo>
                    <a:pt x="134" y="3"/>
                  </a:lnTo>
                  <a:lnTo>
                    <a:pt x="134" y="2"/>
                  </a:lnTo>
                  <a:lnTo>
                    <a:pt x="133" y="1"/>
                  </a:lnTo>
                  <a:lnTo>
                    <a:pt x="133" y="0"/>
                  </a:lnTo>
                  <a:lnTo>
                    <a:pt x="134" y="0"/>
                  </a:lnTo>
                  <a:lnTo>
                    <a:pt x="135" y="0"/>
                  </a:lnTo>
                  <a:lnTo>
                    <a:pt x="136" y="0"/>
                  </a:lnTo>
                  <a:lnTo>
                    <a:pt x="139"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37" name="Freeform 243">
              <a:extLst>
                <a:ext uri="{FF2B5EF4-FFF2-40B4-BE49-F238E27FC236}">
                  <a16:creationId xmlns:a16="http://schemas.microsoft.com/office/drawing/2014/main" id="{660292A6-42E8-4F7C-8ECE-BE9D786C3F2F}"/>
                </a:ext>
              </a:extLst>
            </p:cNvPr>
            <p:cNvSpPr>
              <a:spLocks/>
            </p:cNvSpPr>
            <p:nvPr/>
          </p:nvSpPr>
          <p:spPr bwMode="auto">
            <a:xfrm>
              <a:off x="4113" y="2150"/>
              <a:ext cx="626" cy="412"/>
            </a:xfrm>
            <a:custGeom>
              <a:avLst/>
              <a:gdLst>
                <a:gd name="T0" fmla="*/ 186 w 626"/>
                <a:gd name="T1" fmla="*/ 49 h 412"/>
                <a:gd name="T2" fmla="*/ 212 w 626"/>
                <a:gd name="T3" fmla="*/ 41 h 412"/>
                <a:gd name="T4" fmla="*/ 253 w 626"/>
                <a:gd name="T5" fmla="*/ 36 h 412"/>
                <a:gd name="T6" fmla="*/ 272 w 626"/>
                <a:gd name="T7" fmla="*/ 62 h 412"/>
                <a:gd name="T8" fmla="*/ 302 w 626"/>
                <a:gd name="T9" fmla="*/ 82 h 412"/>
                <a:gd name="T10" fmla="*/ 343 w 626"/>
                <a:gd name="T11" fmla="*/ 106 h 412"/>
                <a:gd name="T12" fmla="*/ 371 w 626"/>
                <a:gd name="T13" fmla="*/ 106 h 412"/>
                <a:gd name="T14" fmla="*/ 400 w 626"/>
                <a:gd name="T15" fmla="*/ 107 h 412"/>
                <a:gd name="T16" fmla="*/ 407 w 626"/>
                <a:gd name="T17" fmla="*/ 89 h 412"/>
                <a:gd name="T18" fmla="*/ 422 w 626"/>
                <a:gd name="T19" fmla="*/ 68 h 412"/>
                <a:gd name="T20" fmla="*/ 461 w 626"/>
                <a:gd name="T21" fmla="*/ 43 h 412"/>
                <a:gd name="T22" fmla="*/ 477 w 626"/>
                <a:gd name="T23" fmla="*/ 29 h 412"/>
                <a:gd name="T24" fmla="*/ 510 w 626"/>
                <a:gd name="T25" fmla="*/ 42 h 412"/>
                <a:gd name="T26" fmla="*/ 552 w 626"/>
                <a:gd name="T27" fmla="*/ 67 h 412"/>
                <a:gd name="T28" fmla="*/ 578 w 626"/>
                <a:gd name="T29" fmla="*/ 49 h 412"/>
                <a:gd name="T30" fmla="*/ 605 w 626"/>
                <a:gd name="T31" fmla="*/ 10 h 412"/>
                <a:gd name="T32" fmla="*/ 626 w 626"/>
                <a:gd name="T33" fmla="*/ 2 h 412"/>
                <a:gd name="T34" fmla="*/ 607 w 626"/>
                <a:gd name="T35" fmla="*/ 60 h 412"/>
                <a:gd name="T36" fmla="*/ 605 w 626"/>
                <a:gd name="T37" fmla="*/ 90 h 412"/>
                <a:gd name="T38" fmla="*/ 589 w 626"/>
                <a:gd name="T39" fmla="*/ 124 h 412"/>
                <a:gd name="T40" fmla="*/ 570 w 626"/>
                <a:gd name="T41" fmla="*/ 137 h 412"/>
                <a:gd name="T42" fmla="*/ 585 w 626"/>
                <a:gd name="T43" fmla="*/ 191 h 412"/>
                <a:gd name="T44" fmla="*/ 580 w 626"/>
                <a:gd name="T45" fmla="*/ 230 h 412"/>
                <a:gd name="T46" fmla="*/ 590 w 626"/>
                <a:gd name="T47" fmla="*/ 265 h 412"/>
                <a:gd name="T48" fmla="*/ 608 w 626"/>
                <a:gd name="T49" fmla="*/ 299 h 412"/>
                <a:gd name="T50" fmla="*/ 619 w 626"/>
                <a:gd name="T51" fmla="*/ 312 h 412"/>
                <a:gd name="T52" fmla="*/ 624 w 626"/>
                <a:gd name="T53" fmla="*/ 342 h 412"/>
                <a:gd name="T54" fmla="*/ 614 w 626"/>
                <a:gd name="T55" fmla="*/ 377 h 412"/>
                <a:gd name="T56" fmla="*/ 598 w 626"/>
                <a:gd name="T57" fmla="*/ 394 h 412"/>
                <a:gd name="T58" fmla="*/ 550 w 626"/>
                <a:gd name="T59" fmla="*/ 379 h 412"/>
                <a:gd name="T60" fmla="*/ 513 w 626"/>
                <a:gd name="T61" fmla="*/ 379 h 412"/>
                <a:gd name="T62" fmla="*/ 496 w 626"/>
                <a:gd name="T63" fmla="*/ 402 h 412"/>
                <a:gd name="T64" fmla="*/ 459 w 626"/>
                <a:gd name="T65" fmla="*/ 402 h 412"/>
                <a:gd name="T66" fmla="*/ 439 w 626"/>
                <a:gd name="T67" fmla="*/ 412 h 412"/>
                <a:gd name="T68" fmla="*/ 404 w 626"/>
                <a:gd name="T69" fmla="*/ 387 h 412"/>
                <a:gd name="T70" fmla="*/ 366 w 626"/>
                <a:gd name="T71" fmla="*/ 359 h 412"/>
                <a:gd name="T72" fmla="*/ 314 w 626"/>
                <a:gd name="T73" fmla="*/ 342 h 412"/>
                <a:gd name="T74" fmla="*/ 287 w 626"/>
                <a:gd name="T75" fmla="*/ 325 h 412"/>
                <a:gd name="T76" fmla="*/ 265 w 626"/>
                <a:gd name="T77" fmla="*/ 314 h 412"/>
                <a:gd name="T78" fmla="*/ 243 w 626"/>
                <a:gd name="T79" fmla="*/ 343 h 412"/>
                <a:gd name="T80" fmla="*/ 208 w 626"/>
                <a:gd name="T81" fmla="*/ 327 h 412"/>
                <a:gd name="T82" fmla="*/ 200 w 626"/>
                <a:gd name="T83" fmla="*/ 308 h 412"/>
                <a:gd name="T84" fmla="*/ 173 w 626"/>
                <a:gd name="T85" fmla="*/ 295 h 412"/>
                <a:gd name="T86" fmla="*/ 152 w 626"/>
                <a:gd name="T87" fmla="*/ 280 h 412"/>
                <a:gd name="T88" fmla="*/ 124 w 626"/>
                <a:gd name="T89" fmla="*/ 264 h 412"/>
                <a:gd name="T90" fmla="*/ 95 w 626"/>
                <a:gd name="T91" fmla="*/ 263 h 412"/>
                <a:gd name="T92" fmla="*/ 55 w 626"/>
                <a:gd name="T93" fmla="*/ 213 h 412"/>
                <a:gd name="T94" fmla="*/ 64 w 626"/>
                <a:gd name="T95" fmla="*/ 181 h 412"/>
                <a:gd name="T96" fmla="*/ 53 w 626"/>
                <a:gd name="T97" fmla="*/ 160 h 412"/>
                <a:gd name="T98" fmla="*/ 39 w 626"/>
                <a:gd name="T99" fmla="*/ 140 h 412"/>
                <a:gd name="T100" fmla="*/ 19 w 626"/>
                <a:gd name="T101" fmla="*/ 130 h 412"/>
                <a:gd name="T102" fmla="*/ 0 w 626"/>
                <a:gd name="T103" fmla="*/ 115 h 412"/>
                <a:gd name="T104" fmla="*/ 6 w 626"/>
                <a:gd name="T105" fmla="*/ 105 h 412"/>
                <a:gd name="T106" fmla="*/ 16 w 626"/>
                <a:gd name="T107" fmla="*/ 86 h 412"/>
                <a:gd name="T108" fmla="*/ 17 w 626"/>
                <a:gd name="T109" fmla="*/ 74 h 412"/>
                <a:gd name="T110" fmla="*/ 35 w 626"/>
                <a:gd name="T111" fmla="*/ 74 h 412"/>
                <a:gd name="T112" fmla="*/ 61 w 626"/>
                <a:gd name="T113" fmla="*/ 61 h 412"/>
                <a:gd name="T114" fmla="*/ 83 w 626"/>
                <a:gd name="T115" fmla="*/ 46 h 412"/>
                <a:gd name="T116" fmla="*/ 109 w 626"/>
                <a:gd name="T117" fmla="*/ 52 h 412"/>
                <a:gd name="T118" fmla="*/ 141 w 626"/>
                <a:gd name="T119" fmla="*/ 51 h 412"/>
                <a:gd name="T120" fmla="*/ 161 w 626"/>
                <a:gd name="T121" fmla="*/ 31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6" h="412">
                  <a:moveTo>
                    <a:pt x="171" y="26"/>
                  </a:moveTo>
                  <a:lnTo>
                    <a:pt x="171" y="26"/>
                  </a:lnTo>
                  <a:lnTo>
                    <a:pt x="173" y="27"/>
                  </a:lnTo>
                  <a:lnTo>
                    <a:pt x="174" y="28"/>
                  </a:lnTo>
                  <a:lnTo>
                    <a:pt x="174" y="29"/>
                  </a:lnTo>
                  <a:lnTo>
                    <a:pt x="175" y="29"/>
                  </a:lnTo>
                  <a:lnTo>
                    <a:pt x="176" y="30"/>
                  </a:lnTo>
                  <a:lnTo>
                    <a:pt x="177" y="32"/>
                  </a:lnTo>
                  <a:lnTo>
                    <a:pt x="178" y="34"/>
                  </a:lnTo>
                  <a:lnTo>
                    <a:pt x="179" y="36"/>
                  </a:lnTo>
                  <a:lnTo>
                    <a:pt x="180" y="38"/>
                  </a:lnTo>
                  <a:lnTo>
                    <a:pt x="181" y="42"/>
                  </a:lnTo>
                  <a:lnTo>
                    <a:pt x="182" y="44"/>
                  </a:lnTo>
                  <a:lnTo>
                    <a:pt x="183" y="45"/>
                  </a:lnTo>
                  <a:lnTo>
                    <a:pt x="184" y="46"/>
                  </a:lnTo>
                  <a:lnTo>
                    <a:pt x="184" y="47"/>
                  </a:lnTo>
                  <a:lnTo>
                    <a:pt x="185" y="48"/>
                  </a:lnTo>
                  <a:lnTo>
                    <a:pt x="186" y="49"/>
                  </a:lnTo>
                  <a:lnTo>
                    <a:pt x="187" y="49"/>
                  </a:lnTo>
                  <a:lnTo>
                    <a:pt x="188" y="50"/>
                  </a:lnTo>
                  <a:lnTo>
                    <a:pt x="189" y="50"/>
                  </a:lnTo>
                  <a:lnTo>
                    <a:pt x="190" y="50"/>
                  </a:lnTo>
                  <a:lnTo>
                    <a:pt x="191" y="50"/>
                  </a:lnTo>
                  <a:lnTo>
                    <a:pt x="193" y="51"/>
                  </a:lnTo>
                  <a:lnTo>
                    <a:pt x="194" y="51"/>
                  </a:lnTo>
                  <a:lnTo>
                    <a:pt x="194" y="50"/>
                  </a:lnTo>
                  <a:lnTo>
                    <a:pt x="195" y="50"/>
                  </a:lnTo>
                  <a:lnTo>
                    <a:pt x="196" y="50"/>
                  </a:lnTo>
                  <a:lnTo>
                    <a:pt x="197" y="49"/>
                  </a:lnTo>
                  <a:lnTo>
                    <a:pt x="200" y="48"/>
                  </a:lnTo>
                  <a:lnTo>
                    <a:pt x="203" y="46"/>
                  </a:lnTo>
                  <a:lnTo>
                    <a:pt x="204" y="45"/>
                  </a:lnTo>
                  <a:lnTo>
                    <a:pt x="206" y="44"/>
                  </a:lnTo>
                  <a:lnTo>
                    <a:pt x="210" y="42"/>
                  </a:lnTo>
                  <a:lnTo>
                    <a:pt x="211" y="42"/>
                  </a:lnTo>
                  <a:lnTo>
                    <a:pt x="212" y="41"/>
                  </a:lnTo>
                  <a:lnTo>
                    <a:pt x="213" y="40"/>
                  </a:lnTo>
                  <a:lnTo>
                    <a:pt x="214" y="40"/>
                  </a:lnTo>
                  <a:lnTo>
                    <a:pt x="217" y="36"/>
                  </a:lnTo>
                  <a:lnTo>
                    <a:pt x="218" y="35"/>
                  </a:lnTo>
                  <a:lnTo>
                    <a:pt x="220" y="34"/>
                  </a:lnTo>
                  <a:lnTo>
                    <a:pt x="221" y="33"/>
                  </a:lnTo>
                  <a:lnTo>
                    <a:pt x="223" y="33"/>
                  </a:lnTo>
                  <a:lnTo>
                    <a:pt x="227" y="31"/>
                  </a:lnTo>
                  <a:lnTo>
                    <a:pt x="229" y="31"/>
                  </a:lnTo>
                  <a:lnTo>
                    <a:pt x="230" y="31"/>
                  </a:lnTo>
                  <a:lnTo>
                    <a:pt x="231" y="31"/>
                  </a:lnTo>
                  <a:lnTo>
                    <a:pt x="233" y="31"/>
                  </a:lnTo>
                  <a:lnTo>
                    <a:pt x="234" y="31"/>
                  </a:lnTo>
                  <a:lnTo>
                    <a:pt x="238" y="32"/>
                  </a:lnTo>
                  <a:lnTo>
                    <a:pt x="241" y="32"/>
                  </a:lnTo>
                  <a:lnTo>
                    <a:pt x="246" y="34"/>
                  </a:lnTo>
                  <a:lnTo>
                    <a:pt x="251" y="35"/>
                  </a:lnTo>
                  <a:lnTo>
                    <a:pt x="253" y="36"/>
                  </a:lnTo>
                  <a:lnTo>
                    <a:pt x="255" y="37"/>
                  </a:lnTo>
                  <a:lnTo>
                    <a:pt x="257" y="38"/>
                  </a:lnTo>
                  <a:lnTo>
                    <a:pt x="258" y="38"/>
                  </a:lnTo>
                  <a:lnTo>
                    <a:pt x="259" y="39"/>
                  </a:lnTo>
                  <a:lnTo>
                    <a:pt x="260" y="40"/>
                  </a:lnTo>
                  <a:lnTo>
                    <a:pt x="263" y="43"/>
                  </a:lnTo>
                  <a:lnTo>
                    <a:pt x="264" y="45"/>
                  </a:lnTo>
                  <a:lnTo>
                    <a:pt x="264" y="45"/>
                  </a:lnTo>
                  <a:lnTo>
                    <a:pt x="265" y="46"/>
                  </a:lnTo>
                  <a:lnTo>
                    <a:pt x="265" y="47"/>
                  </a:lnTo>
                  <a:lnTo>
                    <a:pt x="266" y="49"/>
                  </a:lnTo>
                  <a:lnTo>
                    <a:pt x="267" y="51"/>
                  </a:lnTo>
                  <a:lnTo>
                    <a:pt x="268" y="55"/>
                  </a:lnTo>
                  <a:lnTo>
                    <a:pt x="269" y="58"/>
                  </a:lnTo>
                  <a:lnTo>
                    <a:pt x="270" y="59"/>
                  </a:lnTo>
                  <a:lnTo>
                    <a:pt x="270" y="60"/>
                  </a:lnTo>
                  <a:lnTo>
                    <a:pt x="271" y="61"/>
                  </a:lnTo>
                  <a:lnTo>
                    <a:pt x="272" y="62"/>
                  </a:lnTo>
                  <a:lnTo>
                    <a:pt x="273" y="62"/>
                  </a:lnTo>
                  <a:lnTo>
                    <a:pt x="274" y="63"/>
                  </a:lnTo>
                  <a:lnTo>
                    <a:pt x="275" y="64"/>
                  </a:lnTo>
                  <a:lnTo>
                    <a:pt x="277" y="64"/>
                  </a:lnTo>
                  <a:lnTo>
                    <a:pt x="282" y="66"/>
                  </a:lnTo>
                  <a:lnTo>
                    <a:pt x="284" y="66"/>
                  </a:lnTo>
                  <a:lnTo>
                    <a:pt x="286" y="67"/>
                  </a:lnTo>
                  <a:lnTo>
                    <a:pt x="287" y="68"/>
                  </a:lnTo>
                  <a:lnTo>
                    <a:pt x="288" y="68"/>
                  </a:lnTo>
                  <a:lnTo>
                    <a:pt x="289" y="69"/>
                  </a:lnTo>
                  <a:lnTo>
                    <a:pt x="290" y="70"/>
                  </a:lnTo>
                  <a:lnTo>
                    <a:pt x="292" y="72"/>
                  </a:lnTo>
                  <a:lnTo>
                    <a:pt x="295" y="76"/>
                  </a:lnTo>
                  <a:lnTo>
                    <a:pt x="296" y="77"/>
                  </a:lnTo>
                  <a:lnTo>
                    <a:pt x="297" y="79"/>
                  </a:lnTo>
                  <a:lnTo>
                    <a:pt x="299" y="80"/>
                  </a:lnTo>
                  <a:lnTo>
                    <a:pt x="300" y="81"/>
                  </a:lnTo>
                  <a:lnTo>
                    <a:pt x="302" y="82"/>
                  </a:lnTo>
                  <a:lnTo>
                    <a:pt x="305" y="83"/>
                  </a:lnTo>
                  <a:lnTo>
                    <a:pt x="309" y="85"/>
                  </a:lnTo>
                  <a:lnTo>
                    <a:pt x="310" y="86"/>
                  </a:lnTo>
                  <a:lnTo>
                    <a:pt x="312" y="86"/>
                  </a:lnTo>
                  <a:lnTo>
                    <a:pt x="313" y="87"/>
                  </a:lnTo>
                  <a:lnTo>
                    <a:pt x="314" y="88"/>
                  </a:lnTo>
                  <a:lnTo>
                    <a:pt x="318" y="91"/>
                  </a:lnTo>
                  <a:lnTo>
                    <a:pt x="319" y="92"/>
                  </a:lnTo>
                  <a:lnTo>
                    <a:pt x="321" y="93"/>
                  </a:lnTo>
                  <a:lnTo>
                    <a:pt x="322" y="94"/>
                  </a:lnTo>
                  <a:lnTo>
                    <a:pt x="324" y="95"/>
                  </a:lnTo>
                  <a:lnTo>
                    <a:pt x="327" y="96"/>
                  </a:lnTo>
                  <a:lnTo>
                    <a:pt x="330" y="97"/>
                  </a:lnTo>
                  <a:lnTo>
                    <a:pt x="333" y="99"/>
                  </a:lnTo>
                  <a:lnTo>
                    <a:pt x="335" y="100"/>
                  </a:lnTo>
                  <a:lnTo>
                    <a:pt x="336" y="100"/>
                  </a:lnTo>
                  <a:lnTo>
                    <a:pt x="338" y="102"/>
                  </a:lnTo>
                  <a:lnTo>
                    <a:pt x="343" y="106"/>
                  </a:lnTo>
                  <a:lnTo>
                    <a:pt x="345" y="107"/>
                  </a:lnTo>
                  <a:lnTo>
                    <a:pt x="346" y="108"/>
                  </a:lnTo>
                  <a:lnTo>
                    <a:pt x="347" y="108"/>
                  </a:lnTo>
                  <a:lnTo>
                    <a:pt x="348" y="109"/>
                  </a:lnTo>
                  <a:lnTo>
                    <a:pt x="349" y="109"/>
                  </a:lnTo>
                  <a:lnTo>
                    <a:pt x="350" y="109"/>
                  </a:lnTo>
                  <a:lnTo>
                    <a:pt x="352" y="109"/>
                  </a:lnTo>
                  <a:lnTo>
                    <a:pt x="354" y="109"/>
                  </a:lnTo>
                  <a:lnTo>
                    <a:pt x="356" y="108"/>
                  </a:lnTo>
                  <a:lnTo>
                    <a:pt x="360" y="107"/>
                  </a:lnTo>
                  <a:lnTo>
                    <a:pt x="361" y="107"/>
                  </a:lnTo>
                  <a:lnTo>
                    <a:pt x="363" y="107"/>
                  </a:lnTo>
                  <a:lnTo>
                    <a:pt x="366" y="105"/>
                  </a:lnTo>
                  <a:lnTo>
                    <a:pt x="367" y="105"/>
                  </a:lnTo>
                  <a:lnTo>
                    <a:pt x="367" y="105"/>
                  </a:lnTo>
                  <a:lnTo>
                    <a:pt x="368" y="105"/>
                  </a:lnTo>
                  <a:lnTo>
                    <a:pt x="369" y="105"/>
                  </a:lnTo>
                  <a:lnTo>
                    <a:pt x="371" y="106"/>
                  </a:lnTo>
                  <a:lnTo>
                    <a:pt x="372" y="106"/>
                  </a:lnTo>
                  <a:lnTo>
                    <a:pt x="372" y="106"/>
                  </a:lnTo>
                  <a:lnTo>
                    <a:pt x="373" y="107"/>
                  </a:lnTo>
                  <a:lnTo>
                    <a:pt x="375" y="107"/>
                  </a:lnTo>
                  <a:lnTo>
                    <a:pt x="377" y="106"/>
                  </a:lnTo>
                  <a:lnTo>
                    <a:pt x="381" y="106"/>
                  </a:lnTo>
                  <a:lnTo>
                    <a:pt x="384" y="106"/>
                  </a:lnTo>
                  <a:lnTo>
                    <a:pt x="385" y="105"/>
                  </a:lnTo>
                  <a:lnTo>
                    <a:pt x="386" y="106"/>
                  </a:lnTo>
                  <a:lnTo>
                    <a:pt x="388" y="106"/>
                  </a:lnTo>
                  <a:lnTo>
                    <a:pt x="390" y="106"/>
                  </a:lnTo>
                  <a:lnTo>
                    <a:pt x="393" y="107"/>
                  </a:lnTo>
                  <a:lnTo>
                    <a:pt x="395" y="107"/>
                  </a:lnTo>
                  <a:lnTo>
                    <a:pt x="396" y="107"/>
                  </a:lnTo>
                  <a:lnTo>
                    <a:pt x="397" y="107"/>
                  </a:lnTo>
                  <a:lnTo>
                    <a:pt x="398" y="107"/>
                  </a:lnTo>
                  <a:lnTo>
                    <a:pt x="399" y="107"/>
                  </a:lnTo>
                  <a:lnTo>
                    <a:pt x="400" y="107"/>
                  </a:lnTo>
                  <a:lnTo>
                    <a:pt x="400" y="107"/>
                  </a:lnTo>
                  <a:lnTo>
                    <a:pt x="401" y="106"/>
                  </a:lnTo>
                  <a:lnTo>
                    <a:pt x="401" y="105"/>
                  </a:lnTo>
                  <a:lnTo>
                    <a:pt x="401" y="105"/>
                  </a:lnTo>
                  <a:lnTo>
                    <a:pt x="401" y="104"/>
                  </a:lnTo>
                  <a:lnTo>
                    <a:pt x="401" y="103"/>
                  </a:lnTo>
                  <a:lnTo>
                    <a:pt x="400" y="100"/>
                  </a:lnTo>
                  <a:lnTo>
                    <a:pt x="400" y="98"/>
                  </a:lnTo>
                  <a:lnTo>
                    <a:pt x="400" y="98"/>
                  </a:lnTo>
                  <a:lnTo>
                    <a:pt x="400" y="97"/>
                  </a:lnTo>
                  <a:lnTo>
                    <a:pt x="400" y="96"/>
                  </a:lnTo>
                  <a:lnTo>
                    <a:pt x="400" y="95"/>
                  </a:lnTo>
                  <a:lnTo>
                    <a:pt x="401" y="94"/>
                  </a:lnTo>
                  <a:lnTo>
                    <a:pt x="401" y="94"/>
                  </a:lnTo>
                  <a:lnTo>
                    <a:pt x="402" y="93"/>
                  </a:lnTo>
                  <a:lnTo>
                    <a:pt x="403" y="92"/>
                  </a:lnTo>
                  <a:lnTo>
                    <a:pt x="405" y="90"/>
                  </a:lnTo>
                  <a:lnTo>
                    <a:pt x="407" y="89"/>
                  </a:lnTo>
                  <a:lnTo>
                    <a:pt x="408" y="88"/>
                  </a:lnTo>
                  <a:lnTo>
                    <a:pt x="409" y="87"/>
                  </a:lnTo>
                  <a:lnTo>
                    <a:pt x="409" y="86"/>
                  </a:lnTo>
                  <a:lnTo>
                    <a:pt x="409" y="86"/>
                  </a:lnTo>
                  <a:lnTo>
                    <a:pt x="410" y="85"/>
                  </a:lnTo>
                  <a:lnTo>
                    <a:pt x="410" y="84"/>
                  </a:lnTo>
                  <a:lnTo>
                    <a:pt x="410" y="80"/>
                  </a:lnTo>
                  <a:lnTo>
                    <a:pt x="410" y="79"/>
                  </a:lnTo>
                  <a:lnTo>
                    <a:pt x="410" y="78"/>
                  </a:lnTo>
                  <a:lnTo>
                    <a:pt x="411" y="77"/>
                  </a:lnTo>
                  <a:lnTo>
                    <a:pt x="411" y="76"/>
                  </a:lnTo>
                  <a:lnTo>
                    <a:pt x="412" y="75"/>
                  </a:lnTo>
                  <a:lnTo>
                    <a:pt x="413" y="74"/>
                  </a:lnTo>
                  <a:lnTo>
                    <a:pt x="414" y="73"/>
                  </a:lnTo>
                  <a:lnTo>
                    <a:pt x="415" y="72"/>
                  </a:lnTo>
                  <a:lnTo>
                    <a:pt x="417" y="71"/>
                  </a:lnTo>
                  <a:lnTo>
                    <a:pt x="420" y="69"/>
                  </a:lnTo>
                  <a:lnTo>
                    <a:pt x="422" y="68"/>
                  </a:lnTo>
                  <a:lnTo>
                    <a:pt x="424" y="66"/>
                  </a:lnTo>
                  <a:lnTo>
                    <a:pt x="428" y="63"/>
                  </a:lnTo>
                  <a:lnTo>
                    <a:pt x="430" y="62"/>
                  </a:lnTo>
                  <a:lnTo>
                    <a:pt x="431" y="61"/>
                  </a:lnTo>
                  <a:lnTo>
                    <a:pt x="434" y="60"/>
                  </a:lnTo>
                  <a:lnTo>
                    <a:pt x="438" y="58"/>
                  </a:lnTo>
                  <a:lnTo>
                    <a:pt x="442" y="56"/>
                  </a:lnTo>
                  <a:lnTo>
                    <a:pt x="443" y="56"/>
                  </a:lnTo>
                  <a:lnTo>
                    <a:pt x="444" y="54"/>
                  </a:lnTo>
                  <a:lnTo>
                    <a:pt x="445" y="54"/>
                  </a:lnTo>
                  <a:lnTo>
                    <a:pt x="448" y="52"/>
                  </a:lnTo>
                  <a:lnTo>
                    <a:pt x="451" y="51"/>
                  </a:lnTo>
                  <a:lnTo>
                    <a:pt x="453" y="50"/>
                  </a:lnTo>
                  <a:lnTo>
                    <a:pt x="455" y="49"/>
                  </a:lnTo>
                  <a:lnTo>
                    <a:pt x="457" y="47"/>
                  </a:lnTo>
                  <a:lnTo>
                    <a:pt x="458" y="46"/>
                  </a:lnTo>
                  <a:lnTo>
                    <a:pt x="460" y="45"/>
                  </a:lnTo>
                  <a:lnTo>
                    <a:pt x="461" y="43"/>
                  </a:lnTo>
                  <a:lnTo>
                    <a:pt x="462" y="42"/>
                  </a:lnTo>
                  <a:lnTo>
                    <a:pt x="462" y="41"/>
                  </a:lnTo>
                  <a:lnTo>
                    <a:pt x="463" y="39"/>
                  </a:lnTo>
                  <a:lnTo>
                    <a:pt x="466" y="34"/>
                  </a:lnTo>
                  <a:lnTo>
                    <a:pt x="466" y="32"/>
                  </a:lnTo>
                  <a:lnTo>
                    <a:pt x="467" y="32"/>
                  </a:lnTo>
                  <a:lnTo>
                    <a:pt x="468" y="31"/>
                  </a:lnTo>
                  <a:lnTo>
                    <a:pt x="468" y="30"/>
                  </a:lnTo>
                  <a:lnTo>
                    <a:pt x="469" y="29"/>
                  </a:lnTo>
                  <a:lnTo>
                    <a:pt x="470" y="29"/>
                  </a:lnTo>
                  <a:lnTo>
                    <a:pt x="471" y="29"/>
                  </a:lnTo>
                  <a:lnTo>
                    <a:pt x="471" y="28"/>
                  </a:lnTo>
                  <a:lnTo>
                    <a:pt x="472" y="28"/>
                  </a:lnTo>
                  <a:lnTo>
                    <a:pt x="473" y="28"/>
                  </a:lnTo>
                  <a:lnTo>
                    <a:pt x="474" y="28"/>
                  </a:lnTo>
                  <a:lnTo>
                    <a:pt x="475" y="28"/>
                  </a:lnTo>
                  <a:lnTo>
                    <a:pt x="476" y="29"/>
                  </a:lnTo>
                  <a:lnTo>
                    <a:pt x="477" y="29"/>
                  </a:lnTo>
                  <a:lnTo>
                    <a:pt x="478" y="30"/>
                  </a:lnTo>
                  <a:lnTo>
                    <a:pt x="480" y="31"/>
                  </a:lnTo>
                  <a:lnTo>
                    <a:pt x="481" y="31"/>
                  </a:lnTo>
                  <a:lnTo>
                    <a:pt x="484" y="33"/>
                  </a:lnTo>
                  <a:lnTo>
                    <a:pt x="487" y="35"/>
                  </a:lnTo>
                  <a:lnTo>
                    <a:pt x="489" y="36"/>
                  </a:lnTo>
                  <a:lnTo>
                    <a:pt x="492" y="37"/>
                  </a:lnTo>
                  <a:lnTo>
                    <a:pt x="499" y="40"/>
                  </a:lnTo>
                  <a:lnTo>
                    <a:pt x="501" y="41"/>
                  </a:lnTo>
                  <a:lnTo>
                    <a:pt x="503" y="41"/>
                  </a:lnTo>
                  <a:lnTo>
                    <a:pt x="505" y="42"/>
                  </a:lnTo>
                  <a:lnTo>
                    <a:pt x="506" y="42"/>
                  </a:lnTo>
                  <a:lnTo>
                    <a:pt x="507" y="42"/>
                  </a:lnTo>
                  <a:lnTo>
                    <a:pt x="507" y="42"/>
                  </a:lnTo>
                  <a:lnTo>
                    <a:pt x="508" y="41"/>
                  </a:lnTo>
                  <a:lnTo>
                    <a:pt x="508" y="41"/>
                  </a:lnTo>
                  <a:lnTo>
                    <a:pt x="509" y="41"/>
                  </a:lnTo>
                  <a:lnTo>
                    <a:pt x="510" y="42"/>
                  </a:lnTo>
                  <a:lnTo>
                    <a:pt x="511" y="42"/>
                  </a:lnTo>
                  <a:lnTo>
                    <a:pt x="512" y="43"/>
                  </a:lnTo>
                  <a:lnTo>
                    <a:pt x="515" y="45"/>
                  </a:lnTo>
                  <a:lnTo>
                    <a:pt x="517" y="47"/>
                  </a:lnTo>
                  <a:lnTo>
                    <a:pt x="518" y="48"/>
                  </a:lnTo>
                  <a:lnTo>
                    <a:pt x="520" y="49"/>
                  </a:lnTo>
                  <a:lnTo>
                    <a:pt x="524" y="54"/>
                  </a:lnTo>
                  <a:lnTo>
                    <a:pt x="526" y="55"/>
                  </a:lnTo>
                  <a:lnTo>
                    <a:pt x="528" y="57"/>
                  </a:lnTo>
                  <a:lnTo>
                    <a:pt x="530" y="58"/>
                  </a:lnTo>
                  <a:lnTo>
                    <a:pt x="531" y="59"/>
                  </a:lnTo>
                  <a:lnTo>
                    <a:pt x="532" y="60"/>
                  </a:lnTo>
                  <a:lnTo>
                    <a:pt x="534" y="61"/>
                  </a:lnTo>
                  <a:lnTo>
                    <a:pt x="536" y="62"/>
                  </a:lnTo>
                  <a:lnTo>
                    <a:pt x="538" y="63"/>
                  </a:lnTo>
                  <a:lnTo>
                    <a:pt x="543" y="65"/>
                  </a:lnTo>
                  <a:lnTo>
                    <a:pt x="548" y="66"/>
                  </a:lnTo>
                  <a:lnTo>
                    <a:pt x="552" y="67"/>
                  </a:lnTo>
                  <a:lnTo>
                    <a:pt x="553" y="68"/>
                  </a:lnTo>
                  <a:lnTo>
                    <a:pt x="554" y="68"/>
                  </a:lnTo>
                  <a:lnTo>
                    <a:pt x="556" y="68"/>
                  </a:lnTo>
                  <a:lnTo>
                    <a:pt x="557" y="68"/>
                  </a:lnTo>
                  <a:lnTo>
                    <a:pt x="558" y="68"/>
                  </a:lnTo>
                  <a:lnTo>
                    <a:pt x="559" y="68"/>
                  </a:lnTo>
                  <a:lnTo>
                    <a:pt x="560" y="68"/>
                  </a:lnTo>
                  <a:lnTo>
                    <a:pt x="561" y="67"/>
                  </a:lnTo>
                  <a:lnTo>
                    <a:pt x="562" y="67"/>
                  </a:lnTo>
                  <a:lnTo>
                    <a:pt x="563" y="67"/>
                  </a:lnTo>
                  <a:lnTo>
                    <a:pt x="564" y="66"/>
                  </a:lnTo>
                  <a:lnTo>
                    <a:pt x="566" y="65"/>
                  </a:lnTo>
                  <a:lnTo>
                    <a:pt x="567" y="63"/>
                  </a:lnTo>
                  <a:lnTo>
                    <a:pt x="568" y="62"/>
                  </a:lnTo>
                  <a:lnTo>
                    <a:pt x="570" y="60"/>
                  </a:lnTo>
                  <a:lnTo>
                    <a:pt x="575" y="52"/>
                  </a:lnTo>
                  <a:lnTo>
                    <a:pt x="576" y="50"/>
                  </a:lnTo>
                  <a:lnTo>
                    <a:pt x="578" y="49"/>
                  </a:lnTo>
                  <a:lnTo>
                    <a:pt x="579" y="48"/>
                  </a:lnTo>
                  <a:lnTo>
                    <a:pt x="580" y="46"/>
                  </a:lnTo>
                  <a:lnTo>
                    <a:pt x="585" y="43"/>
                  </a:lnTo>
                  <a:lnTo>
                    <a:pt x="587" y="40"/>
                  </a:lnTo>
                  <a:lnTo>
                    <a:pt x="589" y="38"/>
                  </a:lnTo>
                  <a:lnTo>
                    <a:pt x="591" y="36"/>
                  </a:lnTo>
                  <a:lnTo>
                    <a:pt x="592" y="35"/>
                  </a:lnTo>
                  <a:lnTo>
                    <a:pt x="594" y="32"/>
                  </a:lnTo>
                  <a:lnTo>
                    <a:pt x="595" y="30"/>
                  </a:lnTo>
                  <a:lnTo>
                    <a:pt x="596" y="28"/>
                  </a:lnTo>
                  <a:lnTo>
                    <a:pt x="597" y="26"/>
                  </a:lnTo>
                  <a:lnTo>
                    <a:pt x="598" y="24"/>
                  </a:lnTo>
                  <a:lnTo>
                    <a:pt x="601" y="17"/>
                  </a:lnTo>
                  <a:lnTo>
                    <a:pt x="601" y="16"/>
                  </a:lnTo>
                  <a:lnTo>
                    <a:pt x="602" y="14"/>
                  </a:lnTo>
                  <a:lnTo>
                    <a:pt x="603" y="12"/>
                  </a:lnTo>
                  <a:lnTo>
                    <a:pt x="604" y="11"/>
                  </a:lnTo>
                  <a:lnTo>
                    <a:pt x="605" y="10"/>
                  </a:lnTo>
                  <a:lnTo>
                    <a:pt x="606" y="8"/>
                  </a:lnTo>
                  <a:lnTo>
                    <a:pt x="608" y="7"/>
                  </a:lnTo>
                  <a:lnTo>
                    <a:pt x="609" y="6"/>
                  </a:lnTo>
                  <a:lnTo>
                    <a:pt x="611" y="5"/>
                  </a:lnTo>
                  <a:lnTo>
                    <a:pt x="613" y="4"/>
                  </a:lnTo>
                  <a:lnTo>
                    <a:pt x="614" y="3"/>
                  </a:lnTo>
                  <a:lnTo>
                    <a:pt x="616" y="2"/>
                  </a:lnTo>
                  <a:lnTo>
                    <a:pt x="617" y="1"/>
                  </a:lnTo>
                  <a:lnTo>
                    <a:pt x="618" y="1"/>
                  </a:lnTo>
                  <a:lnTo>
                    <a:pt x="619" y="0"/>
                  </a:lnTo>
                  <a:lnTo>
                    <a:pt x="621" y="0"/>
                  </a:lnTo>
                  <a:lnTo>
                    <a:pt x="622" y="0"/>
                  </a:lnTo>
                  <a:lnTo>
                    <a:pt x="623" y="0"/>
                  </a:lnTo>
                  <a:lnTo>
                    <a:pt x="624" y="0"/>
                  </a:lnTo>
                  <a:lnTo>
                    <a:pt x="625" y="1"/>
                  </a:lnTo>
                  <a:lnTo>
                    <a:pt x="625" y="1"/>
                  </a:lnTo>
                  <a:lnTo>
                    <a:pt x="626" y="2"/>
                  </a:lnTo>
                  <a:lnTo>
                    <a:pt x="626" y="2"/>
                  </a:lnTo>
                  <a:lnTo>
                    <a:pt x="626" y="2"/>
                  </a:lnTo>
                  <a:lnTo>
                    <a:pt x="626" y="4"/>
                  </a:lnTo>
                  <a:lnTo>
                    <a:pt x="626" y="6"/>
                  </a:lnTo>
                  <a:lnTo>
                    <a:pt x="626" y="8"/>
                  </a:lnTo>
                  <a:lnTo>
                    <a:pt x="626" y="10"/>
                  </a:lnTo>
                  <a:lnTo>
                    <a:pt x="625" y="12"/>
                  </a:lnTo>
                  <a:lnTo>
                    <a:pt x="625" y="14"/>
                  </a:lnTo>
                  <a:lnTo>
                    <a:pt x="624" y="16"/>
                  </a:lnTo>
                  <a:lnTo>
                    <a:pt x="624" y="18"/>
                  </a:lnTo>
                  <a:lnTo>
                    <a:pt x="621" y="24"/>
                  </a:lnTo>
                  <a:lnTo>
                    <a:pt x="620" y="29"/>
                  </a:lnTo>
                  <a:lnTo>
                    <a:pt x="616" y="40"/>
                  </a:lnTo>
                  <a:lnTo>
                    <a:pt x="614" y="45"/>
                  </a:lnTo>
                  <a:lnTo>
                    <a:pt x="613" y="47"/>
                  </a:lnTo>
                  <a:lnTo>
                    <a:pt x="612" y="51"/>
                  </a:lnTo>
                  <a:lnTo>
                    <a:pt x="610" y="56"/>
                  </a:lnTo>
                  <a:lnTo>
                    <a:pt x="609" y="57"/>
                  </a:lnTo>
                  <a:lnTo>
                    <a:pt x="607" y="60"/>
                  </a:lnTo>
                  <a:lnTo>
                    <a:pt x="607" y="61"/>
                  </a:lnTo>
                  <a:lnTo>
                    <a:pt x="607" y="62"/>
                  </a:lnTo>
                  <a:lnTo>
                    <a:pt x="606" y="63"/>
                  </a:lnTo>
                  <a:lnTo>
                    <a:pt x="606" y="64"/>
                  </a:lnTo>
                  <a:lnTo>
                    <a:pt x="606" y="66"/>
                  </a:lnTo>
                  <a:lnTo>
                    <a:pt x="606" y="68"/>
                  </a:lnTo>
                  <a:lnTo>
                    <a:pt x="607" y="73"/>
                  </a:lnTo>
                  <a:lnTo>
                    <a:pt x="607" y="74"/>
                  </a:lnTo>
                  <a:lnTo>
                    <a:pt x="607" y="76"/>
                  </a:lnTo>
                  <a:lnTo>
                    <a:pt x="607" y="77"/>
                  </a:lnTo>
                  <a:lnTo>
                    <a:pt x="607" y="78"/>
                  </a:lnTo>
                  <a:lnTo>
                    <a:pt x="605" y="82"/>
                  </a:lnTo>
                  <a:lnTo>
                    <a:pt x="605" y="84"/>
                  </a:lnTo>
                  <a:lnTo>
                    <a:pt x="605" y="85"/>
                  </a:lnTo>
                  <a:lnTo>
                    <a:pt x="605" y="86"/>
                  </a:lnTo>
                  <a:lnTo>
                    <a:pt x="604" y="87"/>
                  </a:lnTo>
                  <a:lnTo>
                    <a:pt x="605" y="89"/>
                  </a:lnTo>
                  <a:lnTo>
                    <a:pt x="605" y="90"/>
                  </a:lnTo>
                  <a:lnTo>
                    <a:pt x="605" y="93"/>
                  </a:lnTo>
                  <a:lnTo>
                    <a:pt x="606" y="95"/>
                  </a:lnTo>
                  <a:lnTo>
                    <a:pt x="606" y="100"/>
                  </a:lnTo>
                  <a:lnTo>
                    <a:pt x="606" y="102"/>
                  </a:lnTo>
                  <a:lnTo>
                    <a:pt x="606" y="103"/>
                  </a:lnTo>
                  <a:lnTo>
                    <a:pt x="606" y="104"/>
                  </a:lnTo>
                  <a:lnTo>
                    <a:pt x="606" y="106"/>
                  </a:lnTo>
                  <a:lnTo>
                    <a:pt x="605" y="108"/>
                  </a:lnTo>
                  <a:lnTo>
                    <a:pt x="604" y="109"/>
                  </a:lnTo>
                  <a:lnTo>
                    <a:pt x="604" y="110"/>
                  </a:lnTo>
                  <a:lnTo>
                    <a:pt x="603" y="111"/>
                  </a:lnTo>
                  <a:lnTo>
                    <a:pt x="602" y="112"/>
                  </a:lnTo>
                  <a:lnTo>
                    <a:pt x="601" y="113"/>
                  </a:lnTo>
                  <a:lnTo>
                    <a:pt x="600" y="115"/>
                  </a:lnTo>
                  <a:lnTo>
                    <a:pt x="595" y="118"/>
                  </a:lnTo>
                  <a:lnTo>
                    <a:pt x="594" y="120"/>
                  </a:lnTo>
                  <a:lnTo>
                    <a:pt x="590" y="123"/>
                  </a:lnTo>
                  <a:lnTo>
                    <a:pt x="589" y="124"/>
                  </a:lnTo>
                  <a:lnTo>
                    <a:pt x="588" y="126"/>
                  </a:lnTo>
                  <a:lnTo>
                    <a:pt x="587" y="127"/>
                  </a:lnTo>
                  <a:lnTo>
                    <a:pt x="586" y="129"/>
                  </a:lnTo>
                  <a:lnTo>
                    <a:pt x="584" y="130"/>
                  </a:lnTo>
                  <a:lnTo>
                    <a:pt x="584" y="131"/>
                  </a:lnTo>
                  <a:lnTo>
                    <a:pt x="583" y="131"/>
                  </a:lnTo>
                  <a:lnTo>
                    <a:pt x="582" y="132"/>
                  </a:lnTo>
                  <a:lnTo>
                    <a:pt x="581" y="132"/>
                  </a:lnTo>
                  <a:lnTo>
                    <a:pt x="579" y="133"/>
                  </a:lnTo>
                  <a:lnTo>
                    <a:pt x="576" y="133"/>
                  </a:lnTo>
                  <a:lnTo>
                    <a:pt x="574" y="133"/>
                  </a:lnTo>
                  <a:lnTo>
                    <a:pt x="573" y="134"/>
                  </a:lnTo>
                  <a:lnTo>
                    <a:pt x="572" y="134"/>
                  </a:lnTo>
                  <a:lnTo>
                    <a:pt x="571" y="135"/>
                  </a:lnTo>
                  <a:lnTo>
                    <a:pt x="571" y="135"/>
                  </a:lnTo>
                  <a:lnTo>
                    <a:pt x="570" y="136"/>
                  </a:lnTo>
                  <a:lnTo>
                    <a:pt x="570" y="136"/>
                  </a:lnTo>
                  <a:lnTo>
                    <a:pt x="570" y="137"/>
                  </a:lnTo>
                  <a:lnTo>
                    <a:pt x="569" y="137"/>
                  </a:lnTo>
                  <a:lnTo>
                    <a:pt x="569" y="138"/>
                  </a:lnTo>
                  <a:lnTo>
                    <a:pt x="569" y="139"/>
                  </a:lnTo>
                  <a:lnTo>
                    <a:pt x="569" y="140"/>
                  </a:lnTo>
                  <a:lnTo>
                    <a:pt x="570" y="142"/>
                  </a:lnTo>
                  <a:lnTo>
                    <a:pt x="570" y="144"/>
                  </a:lnTo>
                  <a:lnTo>
                    <a:pt x="572" y="149"/>
                  </a:lnTo>
                  <a:lnTo>
                    <a:pt x="573" y="153"/>
                  </a:lnTo>
                  <a:lnTo>
                    <a:pt x="574" y="156"/>
                  </a:lnTo>
                  <a:lnTo>
                    <a:pt x="576" y="163"/>
                  </a:lnTo>
                  <a:lnTo>
                    <a:pt x="576" y="166"/>
                  </a:lnTo>
                  <a:lnTo>
                    <a:pt x="577" y="168"/>
                  </a:lnTo>
                  <a:lnTo>
                    <a:pt x="578" y="172"/>
                  </a:lnTo>
                  <a:lnTo>
                    <a:pt x="581" y="179"/>
                  </a:lnTo>
                  <a:lnTo>
                    <a:pt x="583" y="185"/>
                  </a:lnTo>
                  <a:lnTo>
                    <a:pt x="584" y="187"/>
                  </a:lnTo>
                  <a:lnTo>
                    <a:pt x="584" y="189"/>
                  </a:lnTo>
                  <a:lnTo>
                    <a:pt x="585" y="191"/>
                  </a:lnTo>
                  <a:lnTo>
                    <a:pt x="585" y="197"/>
                  </a:lnTo>
                  <a:lnTo>
                    <a:pt x="585" y="201"/>
                  </a:lnTo>
                  <a:lnTo>
                    <a:pt x="586" y="203"/>
                  </a:lnTo>
                  <a:lnTo>
                    <a:pt x="586" y="205"/>
                  </a:lnTo>
                  <a:lnTo>
                    <a:pt x="587" y="210"/>
                  </a:lnTo>
                  <a:lnTo>
                    <a:pt x="587" y="212"/>
                  </a:lnTo>
                  <a:lnTo>
                    <a:pt x="587" y="213"/>
                  </a:lnTo>
                  <a:lnTo>
                    <a:pt x="587" y="215"/>
                  </a:lnTo>
                  <a:lnTo>
                    <a:pt x="587" y="216"/>
                  </a:lnTo>
                  <a:lnTo>
                    <a:pt x="586" y="217"/>
                  </a:lnTo>
                  <a:lnTo>
                    <a:pt x="586" y="218"/>
                  </a:lnTo>
                  <a:lnTo>
                    <a:pt x="585" y="219"/>
                  </a:lnTo>
                  <a:lnTo>
                    <a:pt x="583" y="223"/>
                  </a:lnTo>
                  <a:lnTo>
                    <a:pt x="581" y="224"/>
                  </a:lnTo>
                  <a:lnTo>
                    <a:pt x="581" y="226"/>
                  </a:lnTo>
                  <a:lnTo>
                    <a:pt x="580" y="227"/>
                  </a:lnTo>
                  <a:lnTo>
                    <a:pt x="580" y="228"/>
                  </a:lnTo>
                  <a:lnTo>
                    <a:pt x="580" y="230"/>
                  </a:lnTo>
                  <a:lnTo>
                    <a:pt x="579" y="231"/>
                  </a:lnTo>
                  <a:lnTo>
                    <a:pt x="579" y="233"/>
                  </a:lnTo>
                  <a:lnTo>
                    <a:pt x="579" y="234"/>
                  </a:lnTo>
                  <a:lnTo>
                    <a:pt x="579" y="235"/>
                  </a:lnTo>
                  <a:lnTo>
                    <a:pt x="579" y="238"/>
                  </a:lnTo>
                  <a:lnTo>
                    <a:pt x="579" y="239"/>
                  </a:lnTo>
                  <a:lnTo>
                    <a:pt x="579" y="241"/>
                  </a:lnTo>
                  <a:lnTo>
                    <a:pt x="580" y="242"/>
                  </a:lnTo>
                  <a:lnTo>
                    <a:pt x="580" y="244"/>
                  </a:lnTo>
                  <a:lnTo>
                    <a:pt x="581" y="245"/>
                  </a:lnTo>
                  <a:lnTo>
                    <a:pt x="584" y="250"/>
                  </a:lnTo>
                  <a:lnTo>
                    <a:pt x="585" y="252"/>
                  </a:lnTo>
                  <a:lnTo>
                    <a:pt x="586" y="253"/>
                  </a:lnTo>
                  <a:lnTo>
                    <a:pt x="586" y="254"/>
                  </a:lnTo>
                  <a:lnTo>
                    <a:pt x="587" y="256"/>
                  </a:lnTo>
                  <a:lnTo>
                    <a:pt x="588" y="260"/>
                  </a:lnTo>
                  <a:lnTo>
                    <a:pt x="589" y="262"/>
                  </a:lnTo>
                  <a:lnTo>
                    <a:pt x="590" y="265"/>
                  </a:lnTo>
                  <a:lnTo>
                    <a:pt x="592" y="268"/>
                  </a:lnTo>
                  <a:lnTo>
                    <a:pt x="593" y="269"/>
                  </a:lnTo>
                  <a:lnTo>
                    <a:pt x="594" y="271"/>
                  </a:lnTo>
                  <a:lnTo>
                    <a:pt x="596" y="274"/>
                  </a:lnTo>
                  <a:lnTo>
                    <a:pt x="599" y="277"/>
                  </a:lnTo>
                  <a:lnTo>
                    <a:pt x="602" y="280"/>
                  </a:lnTo>
                  <a:lnTo>
                    <a:pt x="603" y="281"/>
                  </a:lnTo>
                  <a:lnTo>
                    <a:pt x="604" y="283"/>
                  </a:lnTo>
                  <a:lnTo>
                    <a:pt x="605" y="284"/>
                  </a:lnTo>
                  <a:lnTo>
                    <a:pt x="605" y="285"/>
                  </a:lnTo>
                  <a:lnTo>
                    <a:pt x="605" y="286"/>
                  </a:lnTo>
                  <a:lnTo>
                    <a:pt x="606" y="290"/>
                  </a:lnTo>
                  <a:lnTo>
                    <a:pt x="606" y="291"/>
                  </a:lnTo>
                  <a:lnTo>
                    <a:pt x="606" y="292"/>
                  </a:lnTo>
                  <a:lnTo>
                    <a:pt x="608" y="296"/>
                  </a:lnTo>
                  <a:lnTo>
                    <a:pt x="608" y="297"/>
                  </a:lnTo>
                  <a:lnTo>
                    <a:pt x="608" y="298"/>
                  </a:lnTo>
                  <a:lnTo>
                    <a:pt x="608" y="299"/>
                  </a:lnTo>
                  <a:lnTo>
                    <a:pt x="608" y="301"/>
                  </a:lnTo>
                  <a:lnTo>
                    <a:pt x="608" y="302"/>
                  </a:lnTo>
                  <a:lnTo>
                    <a:pt x="607" y="305"/>
                  </a:lnTo>
                  <a:lnTo>
                    <a:pt x="606" y="306"/>
                  </a:lnTo>
                  <a:lnTo>
                    <a:pt x="606" y="307"/>
                  </a:lnTo>
                  <a:lnTo>
                    <a:pt x="606" y="308"/>
                  </a:lnTo>
                  <a:lnTo>
                    <a:pt x="607" y="308"/>
                  </a:lnTo>
                  <a:lnTo>
                    <a:pt x="607" y="308"/>
                  </a:lnTo>
                  <a:lnTo>
                    <a:pt x="607" y="309"/>
                  </a:lnTo>
                  <a:lnTo>
                    <a:pt x="608" y="309"/>
                  </a:lnTo>
                  <a:lnTo>
                    <a:pt x="608" y="309"/>
                  </a:lnTo>
                  <a:lnTo>
                    <a:pt x="609" y="309"/>
                  </a:lnTo>
                  <a:lnTo>
                    <a:pt x="611" y="310"/>
                  </a:lnTo>
                  <a:lnTo>
                    <a:pt x="612" y="310"/>
                  </a:lnTo>
                  <a:lnTo>
                    <a:pt x="616" y="311"/>
                  </a:lnTo>
                  <a:lnTo>
                    <a:pt x="618" y="311"/>
                  </a:lnTo>
                  <a:lnTo>
                    <a:pt x="618" y="312"/>
                  </a:lnTo>
                  <a:lnTo>
                    <a:pt x="619" y="312"/>
                  </a:lnTo>
                  <a:lnTo>
                    <a:pt x="620" y="313"/>
                  </a:lnTo>
                  <a:lnTo>
                    <a:pt x="621" y="314"/>
                  </a:lnTo>
                  <a:lnTo>
                    <a:pt x="622" y="315"/>
                  </a:lnTo>
                  <a:lnTo>
                    <a:pt x="623" y="315"/>
                  </a:lnTo>
                  <a:lnTo>
                    <a:pt x="624" y="316"/>
                  </a:lnTo>
                  <a:lnTo>
                    <a:pt x="624" y="318"/>
                  </a:lnTo>
                  <a:lnTo>
                    <a:pt x="625" y="319"/>
                  </a:lnTo>
                  <a:lnTo>
                    <a:pt x="625" y="320"/>
                  </a:lnTo>
                  <a:lnTo>
                    <a:pt x="626" y="322"/>
                  </a:lnTo>
                  <a:lnTo>
                    <a:pt x="626" y="327"/>
                  </a:lnTo>
                  <a:lnTo>
                    <a:pt x="626" y="329"/>
                  </a:lnTo>
                  <a:lnTo>
                    <a:pt x="626" y="330"/>
                  </a:lnTo>
                  <a:lnTo>
                    <a:pt x="626" y="333"/>
                  </a:lnTo>
                  <a:lnTo>
                    <a:pt x="626" y="335"/>
                  </a:lnTo>
                  <a:lnTo>
                    <a:pt x="625" y="338"/>
                  </a:lnTo>
                  <a:lnTo>
                    <a:pt x="625" y="340"/>
                  </a:lnTo>
                  <a:lnTo>
                    <a:pt x="624" y="341"/>
                  </a:lnTo>
                  <a:lnTo>
                    <a:pt x="624" y="342"/>
                  </a:lnTo>
                  <a:lnTo>
                    <a:pt x="623" y="344"/>
                  </a:lnTo>
                  <a:lnTo>
                    <a:pt x="622" y="345"/>
                  </a:lnTo>
                  <a:lnTo>
                    <a:pt x="619" y="349"/>
                  </a:lnTo>
                  <a:lnTo>
                    <a:pt x="615" y="354"/>
                  </a:lnTo>
                  <a:lnTo>
                    <a:pt x="615" y="355"/>
                  </a:lnTo>
                  <a:lnTo>
                    <a:pt x="614" y="356"/>
                  </a:lnTo>
                  <a:lnTo>
                    <a:pt x="613" y="357"/>
                  </a:lnTo>
                  <a:lnTo>
                    <a:pt x="612" y="359"/>
                  </a:lnTo>
                  <a:lnTo>
                    <a:pt x="612" y="360"/>
                  </a:lnTo>
                  <a:lnTo>
                    <a:pt x="611" y="362"/>
                  </a:lnTo>
                  <a:lnTo>
                    <a:pt x="611" y="363"/>
                  </a:lnTo>
                  <a:lnTo>
                    <a:pt x="611" y="365"/>
                  </a:lnTo>
                  <a:lnTo>
                    <a:pt x="611" y="366"/>
                  </a:lnTo>
                  <a:lnTo>
                    <a:pt x="611" y="368"/>
                  </a:lnTo>
                  <a:lnTo>
                    <a:pt x="611" y="369"/>
                  </a:lnTo>
                  <a:lnTo>
                    <a:pt x="612" y="371"/>
                  </a:lnTo>
                  <a:lnTo>
                    <a:pt x="614" y="376"/>
                  </a:lnTo>
                  <a:lnTo>
                    <a:pt x="614" y="377"/>
                  </a:lnTo>
                  <a:lnTo>
                    <a:pt x="614" y="377"/>
                  </a:lnTo>
                  <a:lnTo>
                    <a:pt x="614" y="379"/>
                  </a:lnTo>
                  <a:lnTo>
                    <a:pt x="613" y="381"/>
                  </a:lnTo>
                  <a:lnTo>
                    <a:pt x="612" y="385"/>
                  </a:lnTo>
                  <a:lnTo>
                    <a:pt x="611" y="388"/>
                  </a:lnTo>
                  <a:lnTo>
                    <a:pt x="611" y="391"/>
                  </a:lnTo>
                  <a:lnTo>
                    <a:pt x="611" y="394"/>
                  </a:lnTo>
                  <a:lnTo>
                    <a:pt x="611" y="395"/>
                  </a:lnTo>
                  <a:lnTo>
                    <a:pt x="611" y="395"/>
                  </a:lnTo>
                  <a:lnTo>
                    <a:pt x="611" y="395"/>
                  </a:lnTo>
                  <a:lnTo>
                    <a:pt x="610" y="395"/>
                  </a:lnTo>
                  <a:lnTo>
                    <a:pt x="610" y="395"/>
                  </a:lnTo>
                  <a:lnTo>
                    <a:pt x="608" y="396"/>
                  </a:lnTo>
                  <a:lnTo>
                    <a:pt x="606" y="396"/>
                  </a:lnTo>
                  <a:lnTo>
                    <a:pt x="604" y="395"/>
                  </a:lnTo>
                  <a:lnTo>
                    <a:pt x="602" y="395"/>
                  </a:lnTo>
                  <a:lnTo>
                    <a:pt x="600" y="395"/>
                  </a:lnTo>
                  <a:lnTo>
                    <a:pt x="598" y="394"/>
                  </a:lnTo>
                  <a:lnTo>
                    <a:pt x="595" y="393"/>
                  </a:lnTo>
                  <a:lnTo>
                    <a:pt x="593" y="392"/>
                  </a:lnTo>
                  <a:lnTo>
                    <a:pt x="590" y="391"/>
                  </a:lnTo>
                  <a:lnTo>
                    <a:pt x="588" y="390"/>
                  </a:lnTo>
                  <a:lnTo>
                    <a:pt x="586" y="389"/>
                  </a:lnTo>
                  <a:lnTo>
                    <a:pt x="576" y="385"/>
                  </a:lnTo>
                  <a:lnTo>
                    <a:pt x="572" y="383"/>
                  </a:lnTo>
                  <a:lnTo>
                    <a:pt x="571" y="382"/>
                  </a:lnTo>
                  <a:lnTo>
                    <a:pt x="569" y="381"/>
                  </a:lnTo>
                  <a:lnTo>
                    <a:pt x="567" y="381"/>
                  </a:lnTo>
                  <a:lnTo>
                    <a:pt x="565" y="380"/>
                  </a:lnTo>
                  <a:lnTo>
                    <a:pt x="563" y="380"/>
                  </a:lnTo>
                  <a:lnTo>
                    <a:pt x="562" y="380"/>
                  </a:lnTo>
                  <a:lnTo>
                    <a:pt x="558" y="379"/>
                  </a:lnTo>
                  <a:lnTo>
                    <a:pt x="555" y="379"/>
                  </a:lnTo>
                  <a:lnTo>
                    <a:pt x="553" y="379"/>
                  </a:lnTo>
                  <a:lnTo>
                    <a:pt x="552" y="379"/>
                  </a:lnTo>
                  <a:lnTo>
                    <a:pt x="550" y="379"/>
                  </a:lnTo>
                  <a:lnTo>
                    <a:pt x="546" y="380"/>
                  </a:lnTo>
                  <a:lnTo>
                    <a:pt x="545" y="380"/>
                  </a:lnTo>
                  <a:lnTo>
                    <a:pt x="544" y="380"/>
                  </a:lnTo>
                  <a:lnTo>
                    <a:pt x="543" y="380"/>
                  </a:lnTo>
                  <a:lnTo>
                    <a:pt x="542" y="380"/>
                  </a:lnTo>
                  <a:lnTo>
                    <a:pt x="539" y="378"/>
                  </a:lnTo>
                  <a:lnTo>
                    <a:pt x="537" y="378"/>
                  </a:lnTo>
                  <a:lnTo>
                    <a:pt x="535" y="378"/>
                  </a:lnTo>
                  <a:lnTo>
                    <a:pt x="534" y="378"/>
                  </a:lnTo>
                  <a:lnTo>
                    <a:pt x="533" y="378"/>
                  </a:lnTo>
                  <a:lnTo>
                    <a:pt x="532" y="378"/>
                  </a:lnTo>
                  <a:lnTo>
                    <a:pt x="528" y="379"/>
                  </a:lnTo>
                  <a:lnTo>
                    <a:pt x="526" y="380"/>
                  </a:lnTo>
                  <a:lnTo>
                    <a:pt x="524" y="380"/>
                  </a:lnTo>
                  <a:lnTo>
                    <a:pt x="522" y="380"/>
                  </a:lnTo>
                  <a:lnTo>
                    <a:pt x="518" y="380"/>
                  </a:lnTo>
                  <a:lnTo>
                    <a:pt x="515" y="379"/>
                  </a:lnTo>
                  <a:lnTo>
                    <a:pt x="513" y="379"/>
                  </a:lnTo>
                  <a:lnTo>
                    <a:pt x="509" y="378"/>
                  </a:lnTo>
                  <a:lnTo>
                    <a:pt x="507" y="377"/>
                  </a:lnTo>
                  <a:lnTo>
                    <a:pt x="507" y="377"/>
                  </a:lnTo>
                  <a:lnTo>
                    <a:pt x="506" y="377"/>
                  </a:lnTo>
                  <a:lnTo>
                    <a:pt x="506" y="377"/>
                  </a:lnTo>
                  <a:lnTo>
                    <a:pt x="506" y="377"/>
                  </a:lnTo>
                  <a:lnTo>
                    <a:pt x="505" y="378"/>
                  </a:lnTo>
                  <a:lnTo>
                    <a:pt x="504" y="379"/>
                  </a:lnTo>
                  <a:lnTo>
                    <a:pt x="504" y="381"/>
                  </a:lnTo>
                  <a:lnTo>
                    <a:pt x="503" y="384"/>
                  </a:lnTo>
                  <a:lnTo>
                    <a:pt x="500" y="395"/>
                  </a:lnTo>
                  <a:lnTo>
                    <a:pt x="500" y="397"/>
                  </a:lnTo>
                  <a:lnTo>
                    <a:pt x="499" y="398"/>
                  </a:lnTo>
                  <a:lnTo>
                    <a:pt x="498" y="400"/>
                  </a:lnTo>
                  <a:lnTo>
                    <a:pt x="498" y="400"/>
                  </a:lnTo>
                  <a:lnTo>
                    <a:pt x="497" y="401"/>
                  </a:lnTo>
                  <a:lnTo>
                    <a:pt x="496" y="402"/>
                  </a:lnTo>
                  <a:lnTo>
                    <a:pt x="496" y="402"/>
                  </a:lnTo>
                  <a:lnTo>
                    <a:pt x="495" y="402"/>
                  </a:lnTo>
                  <a:lnTo>
                    <a:pt x="493" y="402"/>
                  </a:lnTo>
                  <a:lnTo>
                    <a:pt x="491" y="403"/>
                  </a:lnTo>
                  <a:lnTo>
                    <a:pt x="488" y="403"/>
                  </a:lnTo>
                  <a:lnTo>
                    <a:pt x="486" y="402"/>
                  </a:lnTo>
                  <a:lnTo>
                    <a:pt x="484" y="402"/>
                  </a:lnTo>
                  <a:lnTo>
                    <a:pt x="478" y="401"/>
                  </a:lnTo>
                  <a:lnTo>
                    <a:pt x="477" y="401"/>
                  </a:lnTo>
                  <a:lnTo>
                    <a:pt x="476" y="401"/>
                  </a:lnTo>
                  <a:lnTo>
                    <a:pt x="475" y="401"/>
                  </a:lnTo>
                  <a:lnTo>
                    <a:pt x="473" y="401"/>
                  </a:lnTo>
                  <a:lnTo>
                    <a:pt x="469" y="402"/>
                  </a:lnTo>
                  <a:lnTo>
                    <a:pt x="467" y="402"/>
                  </a:lnTo>
                  <a:lnTo>
                    <a:pt x="464" y="403"/>
                  </a:lnTo>
                  <a:lnTo>
                    <a:pt x="462" y="403"/>
                  </a:lnTo>
                  <a:lnTo>
                    <a:pt x="461" y="403"/>
                  </a:lnTo>
                  <a:lnTo>
                    <a:pt x="460" y="403"/>
                  </a:lnTo>
                  <a:lnTo>
                    <a:pt x="459" y="402"/>
                  </a:lnTo>
                  <a:lnTo>
                    <a:pt x="458" y="401"/>
                  </a:lnTo>
                  <a:lnTo>
                    <a:pt x="456" y="401"/>
                  </a:lnTo>
                  <a:lnTo>
                    <a:pt x="456" y="401"/>
                  </a:lnTo>
                  <a:lnTo>
                    <a:pt x="455" y="401"/>
                  </a:lnTo>
                  <a:lnTo>
                    <a:pt x="454" y="401"/>
                  </a:lnTo>
                  <a:lnTo>
                    <a:pt x="453" y="401"/>
                  </a:lnTo>
                  <a:lnTo>
                    <a:pt x="452" y="401"/>
                  </a:lnTo>
                  <a:lnTo>
                    <a:pt x="451" y="402"/>
                  </a:lnTo>
                  <a:lnTo>
                    <a:pt x="449" y="402"/>
                  </a:lnTo>
                  <a:lnTo>
                    <a:pt x="448" y="403"/>
                  </a:lnTo>
                  <a:lnTo>
                    <a:pt x="447" y="404"/>
                  </a:lnTo>
                  <a:lnTo>
                    <a:pt x="447" y="404"/>
                  </a:lnTo>
                  <a:lnTo>
                    <a:pt x="444" y="407"/>
                  </a:lnTo>
                  <a:lnTo>
                    <a:pt x="443" y="409"/>
                  </a:lnTo>
                  <a:lnTo>
                    <a:pt x="441" y="410"/>
                  </a:lnTo>
                  <a:lnTo>
                    <a:pt x="440" y="411"/>
                  </a:lnTo>
                  <a:lnTo>
                    <a:pt x="439" y="412"/>
                  </a:lnTo>
                  <a:lnTo>
                    <a:pt x="439" y="412"/>
                  </a:lnTo>
                  <a:lnTo>
                    <a:pt x="438" y="412"/>
                  </a:lnTo>
                  <a:lnTo>
                    <a:pt x="437" y="412"/>
                  </a:lnTo>
                  <a:lnTo>
                    <a:pt x="437" y="412"/>
                  </a:lnTo>
                  <a:lnTo>
                    <a:pt x="436" y="412"/>
                  </a:lnTo>
                  <a:lnTo>
                    <a:pt x="436" y="412"/>
                  </a:lnTo>
                  <a:lnTo>
                    <a:pt x="435" y="412"/>
                  </a:lnTo>
                  <a:lnTo>
                    <a:pt x="435" y="411"/>
                  </a:lnTo>
                  <a:lnTo>
                    <a:pt x="429" y="403"/>
                  </a:lnTo>
                  <a:lnTo>
                    <a:pt x="428" y="401"/>
                  </a:lnTo>
                  <a:lnTo>
                    <a:pt x="426" y="400"/>
                  </a:lnTo>
                  <a:lnTo>
                    <a:pt x="425" y="399"/>
                  </a:lnTo>
                  <a:lnTo>
                    <a:pt x="424" y="398"/>
                  </a:lnTo>
                  <a:lnTo>
                    <a:pt x="420" y="395"/>
                  </a:lnTo>
                  <a:lnTo>
                    <a:pt x="415" y="392"/>
                  </a:lnTo>
                  <a:lnTo>
                    <a:pt x="413" y="391"/>
                  </a:lnTo>
                  <a:lnTo>
                    <a:pt x="411" y="390"/>
                  </a:lnTo>
                  <a:lnTo>
                    <a:pt x="409" y="389"/>
                  </a:lnTo>
                  <a:lnTo>
                    <a:pt x="404" y="387"/>
                  </a:lnTo>
                  <a:lnTo>
                    <a:pt x="398" y="386"/>
                  </a:lnTo>
                  <a:lnTo>
                    <a:pt x="397" y="385"/>
                  </a:lnTo>
                  <a:lnTo>
                    <a:pt x="394" y="385"/>
                  </a:lnTo>
                  <a:lnTo>
                    <a:pt x="393" y="384"/>
                  </a:lnTo>
                  <a:lnTo>
                    <a:pt x="392" y="384"/>
                  </a:lnTo>
                  <a:lnTo>
                    <a:pt x="391" y="384"/>
                  </a:lnTo>
                  <a:lnTo>
                    <a:pt x="389" y="382"/>
                  </a:lnTo>
                  <a:lnTo>
                    <a:pt x="387" y="381"/>
                  </a:lnTo>
                  <a:lnTo>
                    <a:pt x="386" y="379"/>
                  </a:lnTo>
                  <a:lnTo>
                    <a:pt x="384" y="378"/>
                  </a:lnTo>
                  <a:lnTo>
                    <a:pt x="382" y="375"/>
                  </a:lnTo>
                  <a:lnTo>
                    <a:pt x="381" y="373"/>
                  </a:lnTo>
                  <a:lnTo>
                    <a:pt x="379" y="371"/>
                  </a:lnTo>
                  <a:lnTo>
                    <a:pt x="374" y="365"/>
                  </a:lnTo>
                  <a:lnTo>
                    <a:pt x="372" y="364"/>
                  </a:lnTo>
                  <a:lnTo>
                    <a:pt x="370" y="362"/>
                  </a:lnTo>
                  <a:lnTo>
                    <a:pt x="368" y="361"/>
                  </a:lnTo>
                  <a:lnTo>
                    <a:pt x="366" y="359"/>
                  </a:lnTo>
                  <a:lnTo>
                    <a:pt x="364" y="358"/>
                  </a:lnTo>
                  <a:lnTo>
                    <a:pt x="362" y="357"/>
                  </a:lnTo>
                  <a:lnTo>
                    <a:pt x="356" y="355"/>
                  </a:lnTo>
                  <a:lnTo>
                    <a:pt x="351" y="351"/>
                  </a:lnTo>
                  <a:lnTo>
                    <a:pt x="349" y="351"/>
                  </a:lnTo>
                  <a:lnTo>
                    <a:pt x="348" y="351"/>
                  </a:lnTo>
                  <a:lnTo>
                    <a:pt x="344" y="349"/>
                  </a:lnTo>
                  <a:lnTo>
                    <a:pt x="339" y="348"/>
                  </a:lnTo>
                  <a:lnTo>
                    <a:pt x="333" y="346"/>
                  </a:lnTo>
                  <a:lnTo>
                    <a:pt x="332" y="346"/>
                  </a:lnTo>
                  <a:lnTo>
                    <a:pt x="328" y="344"/>
                  </a:lnTo>
                  <a:lnTo>
                    <a:pt x="327" y="344"/>
                  </a:lnTo>
                  <a:lnTo>
                    <a:pt x="326" y="343"/>
                  </a:lnTo>
                  <a:lnTo>
                    <a:pt x="325" y="343"/>
                  </a:lnTo>
                  <a:lnTo>
                    <a:pt x="323" y="343"/>
                  </a:lnTo>
                  <a:lnTo>
                    <a:pt x="317" y="343"/>
                  </a:lnTo>
                  <a:lnTo>
                    <a:pt x="315" y="343"/>
                  </a:lnTo>
                  <a:lnTo>
                    <a:pt x="314" y="342"/>
                  </a:lnTo>
                  <a:lnTo>
                    <a:pt x="313" y="342"/>
                  </a:lnTo>
                  <a:lnTo>
                    <a:pt x="312" y="342"/>
                  </a:lnTo>
                  <a:lnTo>
                    <a:pt x="312" y="342"/>
                  </a:lnTo>
                  <a:lnTo>
                    <a:pt x="311" y="341"/>
                  </a:lnTo>
                  <a:lnTo>
                    <a:pt x="310" y="341"/>
                  </a:lnTo>
                  <a:lnTo>
                    <a:pt x="309" y="340"/>
                  </a:lnTo>
                  <a:lnTo>
                    <a:pt x="307" y="338"/>
                  </a:lnTo>
                  <a:lnTo>
                    <a:pt x="304" y="334"/>
                  </a:lnTo>
                  <a:lnTo>
                    <a:pt x="302" y="333"/>
                  </a:lnTo>
                  <a:lnTo>
                    <a:pt x="300" y="331"/>
                  </a:lnTo>
                  <a:lnTo>
                    <a:pt x="299" y="330"/>
                  </a:lnTo>
                  <a:lnTo>
                    <a:pt x="298" y="329"/>
                  </a:lnTo>
                  <a:lnTo>
                    <a:pt x="297" y="329"/>
                  </a:lnTo>
                  <a:lnTo>
                    <a:pt x="296" y="328"/>
                  </a:lnTo>
                  <a:lnTo>
                    <a:pt x="295" y="327"/>
                  </a:lnTo>
                  <a:lnTo>
                    <a:pt x="293" y="327"/>
                  </a:lnTo>
                  <a:lnTo>
                    <a:pt x="291" y="326"/>
                  </a:lnTo>
                  <a:lnTo>
                    <a:pt x="287" y="325"/>
                  </a:lnTo>
                  <a:lnTo>
                    <a:pt x="284" y="325"/>
                  </a:lnTo>
                  <a:lnTo>
                    <a:pt x="282" y="324"/>
                  </a:lnTo>
                  <a:lnTo>
                    <a:pt x="280" y="323"/>
                  </a:lnTo>
                  <a:lnTo>
                    <a:pt x="279" y="323"/>
                  </a:lnTo>
                  <a:lnTo>
                    <a:pt x="278" y="322"/>
                  </a:lnTo>
                  <a:lnTo>
                    <a:pt x="277" y="321"/>
                  </a:lnTo>
                  <a:lnTo>
                    <a:pt x="276" y="321"/>
                  </a:lnTo>
                  <a:lnTo>
                    <a:pt x="275" y="320"/>
                  </a:lnTo>
                  <a:lnTo>
                    <a:pt x="274" y="319"/>
                  </a:lnTo>
                  <a:lnTo>
                    <a:pt x="273" y="318"/>
                  </a:lnTo>
                  <a:lnTo>
                    <a:pt x="271" y="315"/>
                  </a:lnTo>
                  <a:lnTo>
                    <a:pt x="270" y="314"/>
                  </a:lnTo>
                  <a:lnTo>
                    <a:pt x="269" y="314"/>
                  </a:lnTo>
                  <a:lnTo>
                    <a:pt x="268" y="313"/>
                  </a:lnTo>
                  <a:lnTo>
                    <a:pt x="268" y="313"/>
                  </a:lnTo>
                  <a:lnTo>
                    <a:pt x="267" y="313"/>
                  </a:lnTo>
                  <a:lnTo>
                    <a:pt x="266" y="313"/>
                  </a:lnTo>
                  <a:lnTo>
                    <a:pt x="265" y="314"/>
                  </a:lnTo>
                  <a:lnTo>
                    <a:pt x="264" y="315"/>
                  </a:lnTo>
                  <a:lnTo>
                    <a:pt x="263" y="316"/>
                  </a:lnTo>
                  <a:lnTo>
                    <a:pt x="261" y="318"/>
                  </a:lnTo>
                  <a:lnTo>
                    <a:pt x="260" y="319"/>
                  </a:lnTo>
                  <a:lnTo>
                    <a:pt x="259" y="321"/>
                  </a:lnTo>
                  <a:lnTo>
                    <a:pt x="257" y="323"/>
                  </a:lnTo>
                  <a:lnTo>
                    <a:pt x="256" y="326"/>
                  </a:lnTo>
                  <a:lnTo>
                    <a:pt x="254" y="330"/>
                  </a:lnTo>
                  <a:lnTo>
                    <a:pt x="254" y="331"/>
                  </a:lnTo>
                  <a:lnTo>
                    <a:pt x="253" y="332"/>
                  </a:lnTo>
                  <a:lnTo>
                    <a:pt x="252" y="334"/>
                  </a:lnTo>
                  <a:lnTo>
                    <a:pt x="250" y="336"/>
                  </a:lnTo>
                  <a:lnTo>
                    <a:pt x="248" y="340"/>
                  </a:lnTo>
                  <a:lnTo>
                    <a:pt x="247" y="340"/>
                  </a:lnTo>
                  <a:lnTo>
                    <a:pt x="246" y="341"/>
                  </a:lnTo>
                  <a:lnTo>
                    <a:pt x="245" y="342"/>
                  </a:lnTo>
                  <a:lnTo>
                    <a:pt x="245" y="342"/>
                  </a:lnTo>
                  <a:lnTo>
                    <a:pt x="243" y="343"/>
                  </a:lnTo>
                  <a:lnTo>
                    <a:pt x="242" y="343"/>
                  </a:lnTo>
                  <a:lnTo>
                    <a:pt x="241" y="343"/>
                  </a:lnTo>
                  <a:lnTo>
                    <a:pt x="239" y="343"/>
                  </a:lnTo>
                  <a:lnTo>
                    <a:pt x="237" y="343"/>
                  </a:lnTo>
                  <a:lnTo>
                    <a:pt x="235" y="343"/>
                  </a:lnTo>
                  <a:lnTo>
                    <a:pt x="234" y="343"/>
                  </a:lnTo>
                  <a:lnTo>
                    <a:pt x="233" y="343"/>
                  </a:lnTo>
                  <a:lnTo>
                    <a:pt x="232" y="342"/>
                  </a:lnTo>
                  <a:lnTo>
                    <a:pt x="231" y="342"/>
                  </a:lnTo>
                  <a:lnTo>
                    <a:pt x="229" y="341"/>
                  </a:lnTo>
                  <a:lnTo>
                    <a:pt x="224" y="339"/>
                  </a:lnTo>
                  <a:lnTo>
                    <a:pt x="216" y="334"/>
                  </a:lnTo>
                  <a:lnTo>
                    <a:pt x="213" y="333"/>
                  </a:lnTo>
                  <a:lnTo>
                    <a:pt x="212" y="332"/>
                  </a:lnTo>
                  <a:lnTo>
                    <a:pt x="211" y="331"/>
                  </a:lnTo>
                  <a:lnTo>
                    <a:pt x="210" y="330"/>
                  </a:lnTo>
                  <a:lnTo>
                    <a:pt x="209" y="329"/>
                  </a:lnTo>
                  <a:lnTo>
                    <a:pt x="208" y="327"/>
                  </a:lnTo>
                  <a:lnTo>
                    <a:pt x="207" y="326"/>
                  </a:lnTo>
                  <a:lnTo>
                    <a:pt x="207" y="325"/>
                  </a:lnTo>
                  <a:lnTo>
                    <a:pt x="207" y="323"/>
                  </a:lnTo>
                  <a:lnTo>
                    <a:pt x="207" y="322"/>
                  </a:lnTo>
                  <a:lnTo>
                    <a:pt x="207" y="320"/>
                  </a:lnTo>
                  <a:lnTo>
                    <a:pt x="207" y="318"/>
                  </a:lnTo>
                  <a:lnTo>
                    <a:pt x="208" y="315"/>
                  </a:lnTo>
                  <a:lnTo>
                    <a:pt x="208" y="314"/>
                  </a:lnTo>
                  <a:lnTo>
                    <a:pt x="208" y="314"/>
                  </a:lnTo>
                  <a:lnTo>
                    <a:pt x="208" y="313"/>
                  </a:lnTo>
                  <a:lnTo>
                    <a:pt x="208" y="312"/>
                  </a:lnTo>
                  <a:lnTo>
                    <a:pt x="208" y="311"/>
                  </a:lnTo>
                  <a:lnTo>
                    <a:pt x="207" y="310"/>
                  </a:lnTo>
                  <a:lnTo>
                    <a:pt x="207" y="310"/>
                  </a:lnTo>
                  <a:lnTo>
                    <a:pt x="206" y="310"/>
                  </a:lnTo>
                  <a:lnTo>
                    <a:pt x="203" y="309"/>
                  </a:lnTo>
                  <a:lnTo>
                    <a:pt x="202" y="309"/>
                  </a:lnTo>
                  <a:lnTo>
                    <a:pt x="200" y="308"/>
                  </a:lnTo>
                  <a:lnTo>
                    <a:pt x="199" y="308"/>
                  </a:lnTo>
                  <a:lnTo>
                    <a:pt x="197" y="307"/>
                  </a:lnTo>
                  <a:lnTo>
                    <a:pt x="196" y="306"/>
                  </a:lnTo>
                  <a:lnTo>
                    <a:pt x="194" y="305"/>
                  </a:lnTo>
                  <a:lnTo>
                    <a:pt x="191" y="303"/>
                  </a:lnTo>
                  <a:lnTo>
                    <a:pt x="190" y="302"/>
                  </a:lnTo>
                  <a:lnTo>
                    <a:pt x="188" y="301"/>
                  </a:lnTo>
                  <a:lnTo>
                    <a:pt x="186" y="301"/>
                  </a:lnTo>
                  <a:lnTo>
                    <a:pt x="184" y="300"/>
                  </a:lnTo>
                  <a:lnTo>
                    <a:pt x="182" y="299"/>
                  </a:lnTo>
                  <a:lnTo>
                    <a:pt x="180" y="299"/>
                  </a:lnTo>
                  <a:lnTo>
                    <a:pt x="178" y="298"/>
                  </a:lnTo>
                  <a:lnTo>
                    <a:pt x="177" y="298"/>
                  </a:lnTo>
                  <a:lnTo>
                    <a:pt x="176" y="297"/>
                  </a:lnTo>
                  <a:lnTo>
                    <a:pt x="175" y="297"/>
                  </a:lnTo>
                  <a:lnTo>
                    <a:pt x="174" y="296"/>
                  </a:lnTo>
                  <a:lnTo>
                    <a:pt x="174" y="296"/>
                  </a:lnTo>
                  <a:lnTo>
                    <a:pt x="173" y="295"/>
                  </a:lnTo>
                  <a:lnTo>
                    <a:pt x="173" y="294"/>
                  </a:lnTo>
                  <a:lnTo>
                    <a:pt x="172" y="293"/>
                  </a:lnTo>
                  <a:lnTo>
                    <a:pt x="171" y="289"/>
                  </a:lnTo>
                  <a:lnTo>
                    <a:pt x="171" y="288"/>
                  </a:lnTo>
                  <a:lnTo>
                    <a:pt x="171" y="288"/>
                  </a:lnTo>
                  <a:lnTo>
                    <a:pt x="170" y="287"/>
                  </a:lnTo>
                  <a:lnTo>
                    <a:pt x="170" y="287"/>
                  </a:lnTo>
                  <a:lnTo>
                    <a:pt x="170" y="286"/>
                  </a:lnTo>
                  <a:lnTo>
                    <a:pt x="169" y="286"/>
                  </a:lnTo>
                  <a:lnTo>
                    <a:pt x="168" y="286"/>
                  </a:lnTo>
                  <a:lnTo>
                    <a:pt x="167" y="285"/>
                  </a:lnTo>
                  <a:lnTo>
                    <a:pt x="164" y="284"/>
                  </a:lnTo>
                  <a:lnTo>
                    <a:pt x="162" y="283"/>
                  </a:lnTo>
                  <a:lnTo>
                    <a:pt x="158" y="283"/>
                  </a:lnTo>
                  <a:lnTo>
                    <a:pt x="157" y="282"/>
                  </a:lnTo>
                  <a:lnTo>
                    <a:pt x="155" y="282"/>
                  </a:lnTo>
                  <a:lnTo>
                    <a:pt x="154" y="281"/>
                  </a:lnTo>
                  <a:lnTo>
                    <a:pt x="152" y="280"/>
                  </a:lnTo>
                  <a:lnTo>
                    <a:pt x="150" y="279"/>
                  </a:lnTo>
                  <a:lnTo>
                    <a:pt x="149" y="278"/>
                  </a:lnTo>
                  <a:lnTo>
                    <a:pt x="148" y="277"/>
                  </a:lnTo>
                  <a:lnTo>
                    <a:pt x="147" y="276"/>
                  </a:lnTo>
                  <a:lnTo>
                    <a:pt x="143" y="272"/>
                  </a:lnTo>
                  <a:lnTo>
                    <a:pt x="143" y="272"/>
                  </a:lnTo>
                  <a:lnTo>
                    <a:pt x="142" y="272"/>
                  </a:lnTo>
                  <a:lnTo>
                    <a:pt x="141" y="271"/>
                  </a:lnTo>
                  <a:lnTo>
                    <a:pt x="139" y="270"/>
                  </a:lnTo>
                  <a:lnTo>
                    <a:pt x="135" y="268"/>
                  </a:lnTo>
                  <a:lnTo>
                    <a:pt x="134" y="268"/>
                  </a:lnTo>
                  <a:lnTo>
                    <a:pt x="132" y="267"/>
                  </a:lnTo>
                  <a:lnTo>
                    <a:pt x="131" y="266"/>
                  </a:lnTo>
                  <a:lnTo>
                    <a:pt x="130" y="266"/>
                  </a:lnTo>
                  <a:lnTo>
                    <a:pt x="129" y="265"/>
                  </a:lnTo>
                  <a:lnTo>
                    <a:pt x="126" y="264"/>
                  </a:lnTo>
                  <a:lnTo>
                    <a:pt x="125" y="264"/>
                  </a:lnTo>
                  <a:lnTo>
                    <a:pt x="124" y="264"/>
                  </a:lnTo>
                  <a:lnTo>
                    <a:pt x="123" y="264"/>
                  </a:lnTo>
                  <a:lnTo>
                    <a:pt x="122" y="264"/>
                  </a:lnTo>
                  <a:lnTo>
                    <a:pt x="120" y="265"/>
                  </a:lnTo>
                  <a:lnTo>
                    <a:pt x="119" y="265"/>
                  </a:lnTo>
                  <a:lnTo>
                    <a:pt x="118" y="265"/>
                  </a:lnTo>
                  <a:lnTo>
                    <a:pt x="117" y="265"/>
                  </a:lnTo>
                  <a:lnTo>
                    <a:pt x="115" y="265"/>
                  </a:lnTo>
                  <a:lnTo>
                    <a:pt x="112" y="264"/>
                  </a:lnTo>
                  <a:lnTo>
                    <a:pt x="111" y="264"/>
                  </a:lnTo>
                  <a:lnTo>
                    <a:pt x="110" y="264"/>
                  </a:lnTo>
                  <a:lnTo>
                    <a:pt x="109" y="264"/>
                  </a:lnTo>
                  <a:lnTo>
                    <a:pt x="104" y="265"/>
                  </a:lnTo>
                  <a:lnTo>
                    <a:pt x="102" y="265"/>
                  </a:lnTo>
                  <a:lnTo>
                    <a:pt x="101" y="265"/>
                  </a:lnTo>
                  <a:lnTo>
                    <a:pt x="99" y="264"/>
                  </a:lnTo>
                  <a:lnTo>
                    <a:pt x="97" y="264"/>
                  </a:lnTo>
                  <a:lnTo>
                    <a:pt x="96" y="264"/>
                  </a:lnTo>
                  <a:lnTo>
                    <a:pt x="95" y="263"/>
                  </a:lnTo>
                  <a:lnTo>
                    <a:pt x="94" y="263"/>
                  </a:lnTo>
                  <a:lnTo>
                    <a:pt x="93" y="263"/>
                  </a:lnTo>
                  <a:lnTo>
                    <a:pt x="92" y="261"/>
                  </a:lnTo>
                  <a:lnTo>
                    <a:pt x="89" y="259"/>
                  </a:lnTo>
                  <a:lnTo>
                    <a:pt x="88" y="258"/>
                  </a:lnTo>
                  <a:lnTo>
                    <a:pt x="85" y="255"/>
                  </a:lnTo>
                  <a:lnTo>
                    <a:pt x="84" y="254"/>
                  </a:lnTo>
                  <a:lnTo>
                    <a:pt x="74" y="247"/>
                  </a:lnTo>
                  <a:lnTo>
                    <a:pt x="69" y="244"/>
                  </a:lnTo>
                  <a:lnTo>
                    <a:pt x="67" y="242"/>
                  </a:lnTo>
                  <a:lnTo>
                    <a:pt x="59" y="236"/>
                  </a:lnTo>
                  <a:lnTo>
                    <a:pt x="53" y="232"/>
                  </a:lnTo>
                  <a:lnTo>
                    <a:pt x="53" y="232"/>
                  </a:lnTo>
                  <a:lnTo>
                    <a:pt x="53" y="231"/>
                  </a:lnTo>
                  <a:lnTo>
                    <a:pt x="53" y="228"/>
                  </a:lnTo>
                  <a:lnTo>
                    <a:pt x="54" y="223"/>
                  </a:lnTo>
                  <a:lnTo>
                    <a:pt x="55" y="218"/>
                  </a:lnTo>
                  <a:lnTo>
                    <a:pt x="55" y="213"/>
                  </a:lnTo>
                  <a:lnTo>
                    <a:pt x="55" y="212"/>
                  </a:lnTo>
                  <a:lnTo>
                    <a:pt x="56" y="211"/>
                  </a:lnTo>
                  <a:lnTo>
                    <a:pt x="56" y="210"/>
                  </a:lnTo>
                  <a:lnTo>
                    <a:pt x="56" y="209"/>
                  </a:lnTo>
                  <a:lnTo>
                    <a:pt x="57" y="208"/>
                  </a:lnTo>
                  <a:lnTo>
                    <a:pt x="59" y="205"/>
                  </a:lnTo>
                  <a:lnTo>
                    <a:pt x="60" y="204"/>
                  </a:lnTo>
                  <a:lnTo>
                    <a:pt x="61" y="203"/>
                  </a:lnTo>
                  <a:lnTo>
                    <a:pt x="63" y="198"/>
                  </a:lnTo>
                  <a:lnTo>
                    <a:pt x="64" y="195"/>
                  </a:lnTo>
                  <a:lnTo>
                    <a:pt x="65" y="193"/>
                  </a:lnTo>
                  <a:lnTo>
                    <a:pt x="65" y="191"/>
                  </a:lnTo>
                  <a:lnTo>
                    <a:pt x="66" y="190"/>
                  </a:lnTo>
                  <a:lnTo>
                    <a:pt x="66" y="189"/>
                  </a:lnTo>
                  <a:lnTo>
                    <a:pt x="66" y="187"/>
                  </a:lnTo>
                  <a:lnTo>
                    <a:pt x="65" y="186"/>
                  </a:lnTo>
                  <a:lnTo>
                    <a:pt x="65" y="182"/>
                  </a:lnTo>
                  <a:lnTo>
                    <a:pt x="64" y="181"/>
                  </a:lnTo>
                  <a:lnTo>
                    <a:pt x="64" y="180"/>
                  </a:lnTo>
                  <a:lnTo>
                    <a:pt x="64" y="179"/>
                  </a:lnTo>
                  <a:lnTo>
                    <a:pt x="64" y="178"/>
                  </a:lnTo>
                  <a:lnTo>
                    <a:pt x="65" y="177"/>
                  </a:lnTo>
                  <a:lnTo>
                    <a:pt x="65" y="174"/>
                  </a:lnTo>
                  <a:lnTo>
                    <a:pt x="65" y="172"/>
                  </a:lnTo>
                  <a:lnTo>
                    <a:pt x="65" y="171"/>
                  </a:lnTo>
                  <a:lnTo>
                    <a:pt x="65" y="170"/>
                  </a:lnTo>
                  <a:lnTo>
                    <a:pt x="65" y="169"/>
                  </a:lnTo>
                  <a:lnTo>
                    <a:pt x="65" y="168"/>
                  </a:lnTo>
                  <a:lnTo>
                    <a:pt x="64" y="167"/>
                  </a:lnTo>
                  <a:lnTo>
                    <a:pt x="63" y="166"/>
                  </a:lnTo>
                  <a:lnTo>
                    <a:pt x="62" y="165"/>
                  </a:lnTo>
                  <a:lnTo>
                    <a:pt x="61" y="164"/>
                  </a:lnTo>
                  <a:lnTo>
                    <a:pt x="59" y="163"/>
                  </a:lnTo>
                  <a:lnTo>
                    <a:pt x="58" y="162"/>
                  </a:lnTo>
                  <a:lnTo>
                    <a:pt x="54" y="160"/>
                  </a:lnTo>
                  <a:lnTo>
                    <a:pt x="53" y="160"/>
                  </a:lnTo>
                  <a:lnTo>
                    <a:pt x="50" y="158"/>
                  </a:lnTo>
                  <a:lnTo>
                    <a:pt x="48" y="156"/>
                  </a:lnTo>
                  <a:lnTo>
                    <a:pt x="46" y="155"/>
                  </a:lnTo>
                  <a:lnTo>
                    <a:pt x="45" y="154"/>
                  </a:lnTo>
                  <a:lnTo>
                    <a:pt x="43" y="152"/>
                  </a:lnTo>
                  <a:lnTo>
                    <a:pt x="43" y="151"/>
                  </a:lnTo>
                  <a:lnTo>
                    <a:pt x="42" y="151"/>
                  </a:lnTo>
                  <a:lnTo>
                    <a:pt x="42" y="150"/>
                  </a:lnTo>
                  <a:lnTo>
                    <a:pt x="41" y="149"/>
                  </a:lnTo>
                  <a:lnTo>
                    <a:pt x="41" y="148"/>
                  </a:lnTo>
                  <a:lnTo>
                    <a:pt x="41" y="147"/>
                  </a:lnTo>
                  <a:lnTo>
                    <a:pt x="41" y="144"/>
                  </a:lnTo>
                  <a:lnTo>
                    <a:pt x="40" y="142"/>
                  </a:lnTo>
                  <a:lnTo>
                    <a:pt x="40" y="142"/>
                  </a:lnTo>
                  <a:lnTo>
                    <a:pt x="40" y="141"/>
                  </a:lnTo>
                  <a:lnTo>
                    <a:pt x="40" y="140"/>
                  </a:lnTo>
                  <a:lnTo>
                    <a:pt x="39" y="140"/>
                  </a:lnTo>
                  <a:lnTo>
                    <a:pt x="39" y="140"/>
                  </a:lnTo>
                  <a:lnTo>
                    <a:pt x="37" y="139"/>
                  </a:lnTo>
                  <a:lnTo>
                    <a:pt x="37" y="139"/>
                  </a:lnTo>
                  <a:lnTo>
                    <a:pt x="36" y="138"/>
                  </a:lnTo>
                  <a:lnTo>
                    <a:pt x="35" y="137"/>
                  </a:lnTo>
                  <a:lnTo>
                    <a:pt x="34" y="137"/>
                  </a:lnTo>
                  <a:lnTo>
                    <a:pt x="34" y="136"/>
                  </a:lnTo>
                  <a:lnTo>
                    <a:pt x="33" y="136"/>
                  </a:lnTo>
                  <a:lnTo>
                    <a:pt x="32" y="136"/>
                  </a:lnTo>
                  <a:lnTo>
                    <a:pt x="30" y="136"/>
                  </a:lnTo>
                  <a:lnTo>
                    <a:pt x="29" y="135"/>
                  </a:lnTo>
                  <a:lnTo>
                    <a:pt x="26" y="135"/>
                  </a:lnTo>
                  <a:lnTo>
                    <a:pt x="24" y="134"/>
                  </a:lnTo>
                  <a:lnTo>
                    <a:pt x="23" y="134"/>
                  </a:lnTo>
                  <a:lnTo>
                    <a:pt x="23" y="133"/>
                  </a:lnTo>
                  <a:lnTo>
                    <a:pt x="22" y="133"/>
                  </a:lnTo>
                  <a:lnTo>
                    <a:pt x="21" y="131"/>
                  </a:lnTo>
                  <a:lnTo>
                    <a:pt x="20" y="131"/>
                  </a:lnTo>
                  <a:lnTo>
                    <a:pt x="19" y="130"/>
                  </a:lnTo>
                  <a:lnTo>
                    <a:pt x="17" y="129"/>
                  </a:lnTo>
                  <a:lnTo>
                    <a:pt x="16" y="129"/>
                  </a:lnTo>
                  <a:lnTo>
                    <a:pt x="15" y="128"/>
                  </a:lnTo>
                  <a:lnTo>
                    <a:pt x="12" y="127"/>
                  </a:lnTo>
                  <a:lnTo>
                    <a:pt x="10" y="127"/>
                  </a:lnTo>
                  <a:lnTo>
                    <a:pt x="8" y="126"/>
                  </a:lnTo>
                  <a:lnTo>
                    <a:pt x="7" y="125"/>
                  </a:lnTo>
                  <a:lnTo>
                    <a:pt x="5" y="124"/>
                  </a:lnTo>
                  <a:lnTo>
                    <a:pt x="4" y="124"/>
                  </a:lnTo>
                  <a:lnTo>
                    <a:pt x="3" y="123"/>
                  </a:lnTo>
                  <a:lnTo>
                    <a:pt x="2" y="122"/>
                  </a:lnTo>
                  <a:lnTo>
                    <a:pt x="1" y="121"/>
                  </a:lnTo>
                  <a:lnTo>
                    <a:pt x="1" y="119"/>
                  </a:lnTo>
                  <a:lnTo>
                    <a:pt x="0" y="118"/>
                  </a:lnTo>
                  <a:lnTo>
                    <a:pt x="0" y="117"/>
                  </a:lnTo>
                  <a:lnTo>
                    <a:pt x="0" y="116"/>
                  </a:lnTo>
                  <a:lnTo>
                    <a:pt x="0" y="116"/>
                  </a:lnTo>
                  <a:lnTo>
                    <a:pt x="0" y="115"/>
                  </a:lnTo>
                  <a:lnTo>
                    <a:pt x="0" y="115"/>
                  </a:lnTo>
                  <a:lnTo>
                    <a:pt x="1" y="114"/>
                  </a:lnTo>
                  <a:lnTo>
                    <a:pt x="1" y="113"/>
                  </a:lnTo>
                  <a:lnTo>
                    <a:pt x="2" y="113"/>
                  </a:lnTo>
                  <a:lnTo>
                    <a:pt x="3" y="112"/>
                  </a:lnTo>
                  <a:lnTo>
                    <a:pt x="4" y="112"/>
                  </a:lnTo>
                  <a:lnTo>
                    <a:pt x="5" y="111"/>
                  </a:lnTo>
                  <a:lnTo>
                    <a:pt x="7" y="110"/>
                  </a:lnTo>
                  <a:lnTo>
                    <a:pt x="7" y="110"/>
                  </a:lnTo>
                  <a:lnTo>
                    <a:pt x="8" y="109"/>
                  </a:lnTo>
                  <a:lnTo>
                    <a:pt x="8" y="109"/>
                  </a:lnTo>
                  <a:lnTo>
                    <a:pt x="8" y="109"/>
                  </a:lnTo>
                  <a:lnTo>
                    <a:pt x="8" y="108"/>
                  </a:lnTo>
                  <a:lnTo>
                    <a:pt x="7" y="108"/>
                  </a:lnTo>
                  <a:lnTo>
                    <a:pt x="6" y="106"/>
                  </a:lnTo>
                  <a:lnTo>
                    <a:pt x="6" y="106"/>
                  </a:lnTo>
                  <a:lnTo>
                    <a:pt x="6" y="105"/>
                  </a:lnTo>
                  <a:lnTo>
                    <a:pt x="6" y="105"/>
                  </a:lnTo>
                  <a:lnTo>
                    <a:pt x="6" y="105"/>
                  </a:lnTo>
                  <a:lnTo>
                    <a:pt x="6" y="104"/>
                  </a:lnTo>
                  <a:lnTo>
                    <a:pt x="6" y="104"/>
                  </a:lnTo>
                  <a:lnTo>
                    <a:pt x="6" y="103"/>
                  </a:lnTo>
                  <a:lnTo>
                    <a:pt x="7" y="102"/>
                  </a:lnTo>
                  <a:lnTo>
                    <a:pt x="10" y="100"/>
                  </a:lnTo>
                  <a:lnTo>
                    <a:pt x="11" y="99"/>
                  </a:lnTo>
                  <a:lnTo>
                    <a:pt x="12" y="98"/>
                  </a:lnTo>
                  <a:lnTo>
                    <a:pt x="13" y="98"/>
                  </a:lnTo>
                  <a:lnTo>
                    <a:pt x="13" y="97"/>
                  </a:lnTo>
                  <a:lnTo>
                    <a:pt x="14" y="96"/>
                  </a:lnTo>
                  <a:lnTo>
                    <a:pt x="14" y="95"/>
                  </a:lnTo>
                  <a:lnTo>
                    <a:pt x="14" y="94"/>
                  </a:lnTo>
                  <a:lnTo>
                    <a:pt x="15" y="93"/>
                  </a:lnTo>
                  <a:lnTo>
                    <a:pt x="15" y="89"/>
                  </a:lnTo>
                  <a:lnTo>
                    <a:pt x="15" y="87"/>
                  </a:lnTo>
                  <a:lnTo>
                    <a:pt x="16" y="86"/>
                  </a:lnTo>
                  <a:lnTo>
                    <a:pt x="16" y="86"/>
                  </a:lnTo>
                  <a:lnTo>
                    <a:pt x="17" y="84"/>
                  </a:lnTo>
                  <a:lnTo>
                    <a:pt x="18" y="83"/>
                  </a:lnTo>
                  <a:lnTo>
                    <a:pt x="18" y="83"/>
                  </a:lnTo>
                  <a:lnTo>
                    <a:pt x="17" y="82"/>
                  </a:lnTo>
                  <a:lnTo>
                    <a:pt x="17" y="82"/>
                  </a:lnTo>
                  <a:lnTo>
                    <a:pt x="17" y="81"/>
                  </a:lnTo>
                  <a:lnTo>
                    <a:pt x="15" y="80"/>
                  </a:lnTo>
                  <a:lnTo>
                    <a:pt x="15" y="79"/>
                  </a:lnTo>
                  <a:lnTo>
                    <a:pt x="14" y="78"/>
                  </a:lnTo>
                  <a:lnTo>
                    <a:pt x="14" y="78"/>
                  </a:lnTo>
                  <a:lnTo>
                    <a:pt x="14" y="77"/>
                  </a:lnTo>
                  <a:lnTo>
                    <a:pt x="14" y="77"/>
                  </a:lnTo>
                  <a:lnTo>
                    <a:pt x="14" y="76"/>
                  </a:lnTo>
                  <a:lnTo>
                    <a:pt x="15" y="76"/>
                  </a:lnTo>
                  <a:lnTo>
                    <a:pt x="15" y="75"/>
                  </a:lnTo>
                  <a:lnTo>
                    <a:pt x="16" y="75"/>
                  </a:lnTo>
                  <a:lnTo>
                    <a:pt x="16" y="74"/>
                  </a:lnTo>
                  <a:lnTo>
                    <a:pt x="17" y="74"/>
                  </a:lnTo>
                  <a:lnTo>
                    <a:pt x="19" y="73"/>
                  </a:lnTo>
                  <a:lnTo>
                    <a:pt x="21" y="73"/>
                  </a:lnTo>
                  <a:lnTo>
                    <a:pt x="22" y="72"/>
                  </a:lnTo>
                  <a:lnTo>
                    <a:pt x="23" y="72"/>
                  </a:lnTo>
                  <a:lnTo>
                    <a:pt x="24" y="71"/>
                  </a:lnTo>
                  <a:lnTo>
                    <a:pt x="25" y="71"/>
                  </a:lnTo>
                  <a:lnTo>
                    <a:pt x="25" y="70"/>
                  </a:lnTo>
                  <a:lnTo>
                    <a:pt x="26" y="70"/>
                  </a:lnTo>
                  <a:lnTo>
                    <a:pt x="26" y="69"/>
                  </a:lnTo>
                  <a:lnTo>
                    <a:pt x="27" y="70"/>
                  </a:lnTo>
                  <a:lnTo>
                    <a:pt x="27" y="71"/>
                  </a:lnTo>
                  <a:lnTo>
                    <a:pt x="28" y="71"/>
                  </a:lnTo>
                  <a:lnTo>
                    <a:pt x="29" y="72"/>
                  </a:lnTo>
                  <a:lnTo>
                    <a:pt x="30" y="73"/>
                  </a:lnTo>
                  <a:lnTo>
                    <a:pt x="31" y="73"/>
                  </a:lnTo>
                  <a:lnTo>
                    <a:pt x="32" y="73"/>
                  </a:lnTo>
                  <a:lnTo>
                    <a:pt x="33" y="74"/>
                  </a:lnTo>
                  <a:lnTo>
                    <a:pt x="35" y="74"/>
                  </a:lnTo>
                  <a:lnTo>
                    <a:pt x="36" y="74"/>
                  </a:lnTo>
                  <a:lnTo>
                    <a:pt x="37" y="74"/>
                  </a:lnTo>
                  <a:lnTo>
                    <a:pt x="38" y="73"/>
                  </a:lnTo>
                  <a:lnTo>
                    <a:pt x="40" y="73"/>
                  </a:lnTo>
                  <a:lnTo>
                    <a:pt x="41" y="73"/>
                  </a:lnTo>
                  <a:lnTo>
                    <a:pt x="43" y="72"/>
                  </a:lnTo>
                  <a:lnTo>
                    <a:pt x="44" y="72"/>
                  </a:lnTo>
                  <a:lnTo>
                    <a:pt x="45" y="71"/>
                  </a:lnTo>
                  <a:lnTo>
                    <a:pt x="47" y="70"/>
                  </a:lnTo>
                  <a:lnTo>
                    <a:pt x="49" y="69"/>
                  </a:lnTo>
                  <a:lnTo>
                    <a:pt x="51" y="67"/>
                  </a:lnTo>
                  <a:lnTo>
                    <a:pt x="52" y="67"/>
                  </a:lnTo>
                  <a:lnTo>
                    <a:pt x="54" y="66"/>
                  </a:lnTo>
                  <a:lnTo>
                    <a:pt x="56" y="65"/>
                  </a:lnTo>
                  <a:lnTo>
                    <a:pt x="57" y="64"/>
                  </a:lnTo>
                  <a:lnTo>
                    <a:pt x="59" y="62"/>
                  </a:lnTo>
                  <a:lnTo>
                    <a:pt x="60" y="61"/>
                  </a:lnTo>
                  <a:lnTo>
                    <a:pt x="61" y="61"/>
                  </a:lnTo>
                  <a:lnTo>
                    <a:pt x="61" y="60"/>
                  </a:lnTo>
                  <a:lnTo>
                    <a:pt x="63" y="57"/>
                  </a:lnTo>
                  <a:lnTo>
                    <a:pt x="63" y="56"/>
                  </a:lnTo>
                  <a:lnTo>
                    <a:pt x="64" y="55"/>
                  </a:lnTo>
                  <a:lnTo>
                    <a:pt x="65" y="54"/>
                  </a:lnTo>
                  <a:lnTo>
                    <a:pt x="65" y="53"/>
                  </a:lnTo>
                  <a:lnTo>
                    <a:pt x="66" y="53"/>
                  </a:lnTo>
                  <a:lnTo>
                    <a:pt x="67" y="52"/>
                  </a:lnTo>
                  <a:lnTo>
                    <a:pt x="68" y="51"/>
                  </a:lnTo>
                  <a:lnTo>
                    <a:pt x="70" y="51"/>
                  </a:lnTo>
                  <a:lnTo>
                    <a:pt x="71" y="50"/>
                  </a:lnTo>
                  <a:lnTo>
                    <a:pt x="74" y="50"/>
                  </a:lnTo>
                  <a:lnTo>
                    <a:pt x="75" y="49"/>
                  </a:lnTo>
                  <a:lnTo>
                    <a:pt x="76" y="49"/>
                  </a:lnTo>
                  <a:lnTo>
                    <a:pt x="81" y="46"/>
                  </a:lnTo>
                  <a:lnTo>
                    <a:pt x="82" y="46"/>
                  </a:lnTo>
                  <a:lnTo>
                    <a:pt x="82" y="46"/>
                  </a:lnTo>
                  <a:lnTo>
                    <a:pt x="83" y="46"/>
                  </a:lnTo>
                  <a:lnTo>
                    <a:pt x="84" y="46"/>
                  </a:lnTo>
                  <a:lnTo>
                    <a:pt x="84" y="46"/>
                  </a:lnTo>
                  <a:lnTo>
                    <a:pt x="85" y="46"/>
                  </a:lnTo>
                  <a:lnTo>
                    <a:pt x="85" y="47"/>
                  </a:lnTo>
                  <a:lnTo>
                    <a:pt x="86" y="47"/>
                  </a:lnTo>
                  <a:lnTo>
                    <a:pt x="88" y="49"/>
                  </a:lnTo>
                  <a:lnTo>
                    <a:pt x="90" y="50"/>
                  </a:lnTo>
                  <a:lnTo>
                    <a:pt x="91" y="51"/>
                  </a:lnTo>
                  <a:lnTo>
                    <a:pt x="92" y="51"/>
                  </a:lnTo>
                  <a:lnTo>
                    <a:pt x="93" y="51"/>
                  </a:lnTo>
                  <a:lnTo>
                    <a:pt x="94" y="51"/>
                  </a:lnTo>
                  <a:lnTo>
                    <a:pt x="96" y="51"/>
                  </a:lnTo>
                  <a:lnTo>
                    <a:pt x="98" y="51"/>
                  </a:lnTo>
                  <a:lnTo>
                    <a:pt x="99" y="51"/>
                  </a:lnTo>
                  <a:lnTo>
                    <a:pt x="103" y="51"/>
                  </a:lnTo>
                  <a:lnTo>
                    <a:pt x="105" y="51"/>
                  </a:lnTo>
                  <a:lnTo>
                    <a:pt x="107" y="51"/>
                  </a:lnTo>
                  <a:lnTo>
                    <a:pt x="109" y="52"/>
                  </a:lnTo>
                  <a:lnTo>
                    <a:pt x="111" y="52"/>
                  </a:lnTo>
                  <a:lnTo>
                    <a:pt x="113" y="52"/>
                  </a:lnTo>
                  <a:lnTo>
                    <a:pt x="115" y="52"/>
                  </a:lnTo>
                  <a:lnTo>
                    <a:pt x="116" y="52"/>
                  </a:lnTo>
                  <a:lnTo>
                    <a:pt x="117" y="52"/>
                  </a:lnTo>
                  <a:lnTo>
                    <a:pt x="118" y="52"/>
                  </a:lnTo>
                  <a:lnTo>
                    <a:pt x="120" y="53"/>
                  </a:lnTo>
                  <a:lnTo>
                    <a:pt x="124" y="55"/>
                  </a:lnTo>
                  <a:lnTo>
                    <a:pt x="126" y="55"/>
                  </a:lnTo>
                  <a:lnTo>
                    <a:pt x="127" y="55"/>
                  </a:lnTo>
                  <a:lnTo>
                    <a:pt x="128" y="55"/>
                  </a:lnTo>
                  <a:lnTo>
                    <a:pt x="130" y="55"/>
                  </a:lnTo>
                  <a:lnTo>
                    <a:pt x="131" y="55"/>
                  </a:lnTo>
                  <a:lnTo>
                    <a:pt x="132" y="55"/>
                  </a:lnTo>
                  <a:lnTo>
                    <a:pt x="134" y="55"/>
                  </a:lnTo>
                  <a:lnTo>
                    <a:pt x="137" y="53"/>
                  </a:lnTo>
                  <a:lnTo>
                    <a:pt x="139" y="52"/>
                  </a:lnTo>
                  <a:lnTo>
                    <a:pt x="141" y="51"/>
                  </a:lnTo>
                  <a:lnTo>
                    <a:pt x="145" y="50"/>
                  </a:lnTo>
                  <a:lnTo>
                    <a:pt x="146" y="50"/>
                  </a:lnTo>
                  <a:lnTo>
                    <a:pt x="148" y="49"/>
                  </a:lnTo>
                  <a:lnTo>
                    <a:pt x="149" y="48"/>
                  </a:lnTo>
                  <a:lnTo>
                    <a:pt x="150" y="47"/>
                  </a:lnTo>
                  <a:lnTo>
                    <a:pt x="151" y="46"/>
                  </a:lnTo>
                  <a:lnTo>
                    <a:pt x="152" y="46"/>
                  </a:lnTo>
                  <a:lnTo>
                    <a:pt x="152" y="45"/>
                  </a:lnTo>
                  <a:lnTo>
                    <a:pt x="153" y="44"/>
                  </a:lnTo>
                  <a:lnTo>
                    <a:pt x="154" y="43"/>
                  </a:lnTo>
                  <a:lnTo>
                    <a:pt x="155" y="39"/>
                  </a:lnTo>
                  <a:lnTo>
                    <a:pt x="156" y="37"/>
                  </a:lnTo>
                  <a:lnTo>
                    <a:pt x="157" y="36"/>
                  </a:lnTo>
                  <a:lnTo>
                    <a:pt x="157" y="36"/>
                  </a:lnTo>
                  <a:lnTo>
                    <a:pt x="158" y="35"/>
                  </a:lnTo>
                  <a:lnTo>
                    <a:pt x="159" y="34"/>
                  </a:lnTo>
                  <a:lnTo>
                    <a:pt x="160" y="32"/>
                  </a:lnTo>
                  <a:lnTo>
                    <a:pt x="161" y="31"/>
                  </a:lnTo>
                  <a:lnTo>
                    <a:pt x="163" y="30"/>
                  </a:lnTo>
                  <a:lnTo>
                    <a:pt x="165" y="29"/>
                  </a:lnTo>
                  <a:lnTo>
                    <a:pt x="167" y="28"/>
                  </a:lnTo>
                  <a:lnTo>
                    <a:pt x="170" y="26"/>
                  </a:lnTo>
                  <a:lnTo>
                    <a:pt x="170" y="26"/>
                  </a:lnTo>
                  <a:lnTo>
                    <a:pt x="171" y="26"/>
                  </a:lnTo>
                  <a:lnTo>
                    <a:pt x="171" y="26"/>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38" name="Freeform 244">
              <a:extLst>
                <a:ext uri="{FF2B5EF4-FFF2-40B4-BE49-F238E27FC236}">
                  <a16:creationId xmlns:a16="http://schemas.microsoft.com/office/drawing/2014/main" id="{8DA33BFD-34F3-4D97-A1D7-9C02B15812C8}"/>
                </a:ext>
              </a:extLst>
            </p:cNvPr>
            <p:cNvSpPr>
              <a:spLocks/>
            </p:cNvSpPr>
            <p:nvPr/>
          </p:nvSpPr>
          <p:spPr bwMode="auto">
            <a:xfrm>
              <a:off x="4113" y="2150"/>
              <a:ext cx="626" cy="412"/>
            </a:xfrm>
            <a:custGeom>
              <a:avLst/>
              <a:gdLst>
                <a:gd name="T0" fmla="*/ 185 w 626"/>
                <a:gd name="T1" fmla="*/ 48 h 412"/>
                <a:gd name="T2" fmla="*/ 210 w 626"/>
                <a:gd name="T3" fmla="*/ 42 h 412"/>
                <a:gd name="T4" fmla="*/ 241 w 626"/>
                <a:gd name="T5" fmla="*/ 32 h 412"/>
                <a:gd name="T6" fmla="*/ 269 w 626"/>
                <a:gd name="T7" fmla="*/ 58 h 412"/>
                <a:gd name="T8" fmla="*/ 295 w 626"/>
                <a:gd name="T9" fmla="*/ 76 h 412"/>
                <a:gd name="T10" fmla="*/ 327 w 626"/>
                <a:gd name="T11" fmla="*/ 96 h 412"/>
                <a:gd name="T12" fmla="*/ 361 w 626"/>
                <a:gd name="T13" fmla="*/ 107 h 412"/>
                <a:gd name="T14" fmla="*/ 388 w 626"/>
                <a:gd name="T15" fmla="*/ 106 h 412"/>
                <a:gd name="T16" fmla="*/ 400 w 626"/>
                <a:gd name="T17" fmla="*/ 98 h 412"/>
                <a:gd name="T18" fmla="*/ 410 w 626"/>
                <a:gd name="T19" fmla="*/ 79 h 412"/>
                <a:gd name="T20" fmla="*/ 442 w 626"/>
                <a:gd name="T21" fmla="*/ 56 h 412"/>
                <a:gd name="T22" fmla="*/ 467 w 626"/>
                <a:gd name="T23" fmla="*/ 32 h 412"/>
                <a:gd name="T24" fmla="*/ 487 w 626"/>
                <a:gd name="T25" fmla="*/ 35 h 412"/>
                <a:gd name="T26" fmla="*/ 517 w 626"/>
                <a:gd name="T27" fmla="*/ 47 h 412"/>
                <a:gd name="T28" fmla="*/ 556 w 626"/>
                <a:gd name="T29" fmla="*/ 68 h 412"/>
                <a:gd name="T30" fmla="*/ 580 w 626"/>
                <a:gd name="T31" fmla="*/ 46 h 412"/>
                <a:gd name="T32" fmla="*/ 606 w 626"/>
                <a:gd name="T33" fmla="*/ 8 h 412"/>
                <a:gd name="T34" fmla="*/ 626 w 626"/>
                <a:gd name="T35" fmla="*/ 2 h 412"/>
                <a:gd name="T36" fmla="*/ 609 w 626"/>
                <a:gd name="T37" fmla="*/ 57 h 412"/>
                <a:gd name="T38" fmla="*/ 604 w 626"/>
                <a:gd name="T39" fmla="*/ 87 h 412"/>
                <a:gd name="T40" fmla="*/ 595 w 626"/>
                <a:gd name="T41" fmla="*/ 118 h 412"/>
                <a:gd name="T42" fmla="*/ 571 w 626"/>
                <a:gd name="T43" fmla="*/ 135 h 412"/>
                <a:gd name="T44" fmla="*/ 578 w 626"/>
                <a:gd name="T45" fmla="*/ 172 h 412"/>
                <a:gd name="T46" fmla="*/ 585 w 626"/>
                <a:gd name="T47" fmla="*/ 219 h 412"/>
                <a:gd name="T48" fmla="*/ 584 w 626"/>
                <a:gd name="T49" fmla="*/ 250 h 412"/>
                <a:gd name="T50" fmla="*/ 605 w 626"/>
                <a:gd name="T51" fmla="*/ 285 h 412"/>
                <a:gd name="T52" fmla="*/ 607 w 626"/>
                <a:gd name="T53" fmla="*/ 309 h 412"/>
                <a:gd name="T54" fmla="*/ 625 w 626"/>
                <a:gd name="T55" fmla="*/ 320 h 412"/>
                <a:gd name="T56" fmla="*/ 613 w 626"/>
                <a:gd name="T57" fmla="*/ 357 h 412"/>
                <a:gd name="T58" fmla="*/ 611 w 626"/>
                <a:gd name="T59" fmla="*/ 391 h 412"/>
                <a:gd name="T60" fmla="*/ 586 w 626"/>
                <a:gd name="T61" fmla="*/ 389 h 412"/>
                <a:gd name="T62" fmla="*/ 543 w 626"/>
                <a:gd name="T63" fmla="*/ 380 h 412"/>
                <a:gd name="T64" fmla="*/ 507 w 626"/>
                <a:gd name="T65" fmla="*/ 377 h 412"/>
                <a:gd name="T66" fmla="*/ 493 w 626"/>
                <a:gd name="T67" fmla="*/ 402 h 412"/>
                <a:gd name="T68" fmla="*/ 458 w 626"/>
                <a:gd name="T69" fmla="*/ 401 h 412"/>
                <a:gd name="T70" fmla="*/ 439 w 626"/>
                <a:gd name="T71" fmla="*/ 412 h 412"/>
                <a:gd name="T72" fmla="*/ 409 w 626"/>
                <a:gd name="T73" fmla="*/ 389 h 412"/>
                <a:gd name="T74" fmla="*/ 370 w 626"/>
                <a:gd name="T75" fmla="*/ 362 h 412"/>
                <a:gd name="T76" fmla="*/ 323 w 626"/>
                <a:gd name="T77" fmla="*/ 343 h 412"/>
                <a:gd name="T78" fmla="*/ 296 w 626"/>
                <a:gd name="T79" fmla="*/ 328 h 412"/>
                <a:gd name="T80" fmla="*/ 269 w 626"/>
                <a:gd name="T81" fmla="*/ 314 h 412"/>
                <a:gd name="T82" fmla="*/ 250 w 626"/>
                <a:gd name="T83" fmla="*/ 336 h 412"/>
                <a:gd name="T84" fmla="*/ 224 w 626"/>
                <a:gd name="T85" fmla="*/ 339 h 412"/>
                <a:gd name="T86" fmla="*/ 208 w 626"/>
                <a:gd name="T87" fmla="*/ 313 h 412"/>
                <a:gd name="T88" fmla="*/ 184 w 626"/>
                <a:gd name="T89" fmla="*/ 300 h 412"/>
                <a:gd name="T90" fmla="*/ 170 w 626"/>
                <a:gd name="T91" fmla="*/ 286 h 412"/>
                <a:gd name="T92" fmla="*/ 142 w 626"/>
                <a:gd name="T93" fmla="*/ 272 h 412"/>
                <a:gd name="T94" fmla="*/ 117 w 626"/>
                <a:gd name="T95" fmla="*/ 265 h 412"/>
                <a:gd name="T96" fmla="*/ 88 w 626"/>
                <a:gd name="T97" fmla="*/ 258 h 412"/>
                <a:gd name="T98" fmla="*/ 56 w 626"/>
                <a:gd name="T99" fmla="*/ 209 h 412"/>
                <a:gd name="T100" fmla="*/ 64 w 626"/>
                <a:gd name="T101" fmla="*/ 178 h 412"/>
                <a:gd name="T102" fmla="*/ 48 w 626"/>
                <a:gd name="T103" fmla="*/ 156 h 412"/>
                <a:gd name="T104" fmla="*/ 37 w 626"/>
                <a:gd name="T105" fmla="*/ 139 h 412"/>
                <a:gd name="T106" fmla="*/ 19 w 626"/>
                <a:gd name="T107" fmla="*/ 130 h 412"/>
                <a:gd name="T108" fmla="*/ 0 w 626"/>
                <a:gd name="T109" fmla="*/ 116 h 412"/>
                <a:gd name="T110" fmla="*/ 6 w 626"/>
                <a:gd name="T111" fmla="*/ 106 h 412"/>
                <a:gd name="T112" fmla="*/ 15 w 626"/>
                <a:gd name="T113" fmla="*/ 89 h 412"/>
                <a:gd name="T114" fmla="*/ 15 w 626"/>
                <a:gd name="T115" fmla="*/ 76 h 412"/>
                <a:gd name="T116" fmla="*/ 29 w 626"/>
                <a:gd name="T117" fmla="*/ 72 h 412"/>
                <a:gd name="T118" fmla="*/ 52 w 626"/>
                <a:gd name="T119" fmla="*/ 6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6" h="412">
                  <a:moveTo>
                    <a:pt x="171" y="26"/>
                  </a:moveTo>
                  <a:lnTo>
                    <a:pt x="171" y="26"/>
                  </a:lnTo>
                  <a:lnTo>
                    <a:pt x="173" y="27"/>
                  </a:lnTo>
                  <a:lnTo>
                    <a:pt x="174" y="28"/>
                  </a:lnTo>
                  <a:lnTo>
                    <a:pt x="174" y="29"/>
                  </a:lnTo>
                  <a:lnTo>
                    <a:pt x="175" y="29"/>
                  </a:lnTo>
                  <a:lnTo>
                    <a:pt x="176" y="30"/>
                  </a:lnTo>
                  <a:lnTo>
                    <a:pt x="177" y="32"/>
                  </a:lnTo>
                  <a:lnTo>
                    <a:pt x="178" y="34"/>
                  </a:lnTo>
                  <a:lnTo>
                    <a:pt x="179" y="36"/>
                  </a:lnTo>
                  <a:lnTo>
                    <a:pt x="180" y="38"/>
                  </a:lnTo>
                  <a:lnTo>
                    <a:pt x="181" y="42"/>
                  </a:lnTo>
                  <a:lnTo>
                    <a:pt x="182" y="44"/>
                  </a:lnTo>
                  <a:lnTo>
                    <a:pt x="183" y="45"/>
                  </a:lnTo>
                  <a:lnTo>
                    <a:pt x="184" y="46"/>
                  </a:lnTo>
                  <a:lnTo>
                    <a:pt x="184" y="47"/>
                  </a:lnTo>
                  <a:lnTo>
                    <a:pt x="185" y="48"/>
                  </a:lnTo>
                  <a:lnTo>
                    <a:pt x="186" y="49"/>
                  </a:lnTo>
                  <a:lnTo>
                    <a:pt x="187" y="49"/>
                  </a:lnTo>
                  <a:lnTo>
                    <a:pt x="188" y="50"/>
                  </a:lnTo>
                  <a:lnTo>
                    <a:pt x="189" y="50"/>
                  </a:lnTo>
                  <a:lnTo>
                    <a:pt x="190" y="50"/>
                  </a:lnTo>
                  <a:lnTo>
                    <a:pt x="191" y="50"/>
                  </a:lnTo>
                  <a:lnTo>
                    <a:pt x="193" y="51"/>
                  </a:lnTo>
                  <a:lnTo>
                    <a:pt x="194" y="51"/>
                  </a:lnTo>
                  <a:lnTo>
                    <a:pt x="194" y="50"/>
                  </a:lnTo>
                  <a:lnTo>
                    <a:pt x="195" y="50"/>
                  </a:lnTo>
                  <a:lnTo>
                    <a:pt x="196" y="50"/>
                  </a:lnTo>
                  <a:lnTo>
                    <a:pt x="197" y="49"/>
                  </a:lnTo>
                  <a:lnTo>
                    <a:pt x="200" y="48"/>
                  </a:lnTo>
                  <a:lnTo>
                    <a:pt x="203" y="46"/>
                  </a:lnTo>
                  <a:lnTo>
                    <a:pt x="204" y="45"/>
                  </a:lnTo>
                  <a:lnTo>
                    <a:pt x="206" y="44"/>
                  </a:lnTo>
                  <a:lnTo>
                    <a:pt x="210" y="42"/>
                  </a:lnTo>
                  <a:lnTo>
                    <a:pt x="211" y="42"/>
                  </a:lnTo>
                  <a:lnTo>
                    <a:pt x="212" y="41"/>
                  </a:lnTo>
                  <a:lnTo>
                    <a:pt x="213" y="40"/>
                  </a:lnTo>
                  <a:lnTo>
                    <a:pt x="214" y="40"/>
                  </a:lnTo>
                  <a:lnTo>
                    <a:pt x="217" y="36"/>
                  </a:lnTo>
                  <a:lnTo>
                    <a:pt x="218" y="35"/>
                  </a:lnTo>
                  <a:lnTo>
                    <a:pt x="220" y="34"/>
                  </a:lnTo>
                  <a:lnTo>
                    <a:pt x="221" y="33"/>
                  </a:lnTo>
                  <a:lnTo>
                    <a:pt x="223" y="33"/>
                  </a:lnTo>
                  <a:lnTo>
                    <a:pt x="227" y="31"/>
                  </a:lnTo>
                  <a:lnTo>
                    <a:pt x="229" y="31"/>
                  </a:lnTo>
                  <a:lnTo>
                    <a:pt x="230" y="31"/>
                  </a:lnTo>
                  <a:lnTo>
                    <a:pt x="231" y="31"/>
                  </a:lnTo>
                  <a:lnTo>
                    <a:pt x="233" y="31"/>
                  </a:lnTo>
                  <a:lnTo>
                    <a:pt x="234" y="31"/>
                  </a:lnTo>
                  <a:lnTo>
                    <a:pt x="238" y="32"/>
                  </a:lnTo>
                  <a:lnTo>
                    <a:pt x="241" y="32"/>
                  </a:lnTo>
                  <a:lnTo>
                    <a:pt x="246" y="34"/>
                  </a:lnTo>
                  <a:lnTo>
                    <a:pt x="251" y="35"/>
                  </a:lnTo>
                  <a:lnTo>
                    <a:pt x="253" y="36"/>
                  </a:lnTo>
                  <a:lnTo>
                    <a:pt x="255" y="37"/>
                  </a:lnTo>
                  <a:lnTo>
                    <a:pt x="257" y="38"/>
                  </a:lnTo>
                  <a:lnTo>
                    <a:pt x="258" y="38"/>
                  </a:lnTo>
                  <a:lnTo>
                    <a:pt x="259" y="39"/>
                  </a:lnTo>
                  <a:lnTo>
                    <a:pt x="260" y="40"/>
                  </a:lnTo>
                  <a:lnTo>
                    <a:pt x="263" y="43"/>
                  </a:lnTo>
                  <a:lnTo>
                    <a:pt x="264" y="45"/>
                  </a:lnTo>
                  <a:lnTo>
                    <a:pt x="264" y="45"/>
                  </a:lnTo>
                  <a:lnTo>
                    <a:pt x="265" y="46"/>
                  </a:lnTo>
                  <a:lnTo>
                    <a:pt x="265" y="47"/>
                  </a:lnTo>
                  <a:lnTo>
                    <a:pt x="266" y="49"/>
                  </a:lnTo>
                  <a:lnTo>
                    <a:pt x="267" y="51"/>
                  </a:lnTo>
                  <a:lnTo>
                    <a:pt x="268" y="55"/>
                  </a:lnTo>
                  <a:lnTo>
                    <a:pt x="269" y="58"/>
                  </a:lnTo>
                  <a:lnTo>
                    <a:pt x="270" y="59"/>
                  </a:lnTo>
                  <a:lnTo>
                    <a:pt x="270" y="60"/>
                  </a:lnTo>
                  <a:lnTo>
                    <a:pt x="271" y="61"/>
                  </a:lnTo>
                  <a:lnTo>
                    <a:pt x="272" y="62"/>
                  </a:lnTo>
                  <a:lnTo>
                    <a:pt x="273" y="62"/>
                  </a:lnTo>
                  <a:lnTo>
                    <a:pt x="274" y="63"/>
                  </a:lnTo>
                  <a:lnTo>
                    <a:pt x="275" y="64"/>
                  </a:lnTo>
                  <a:lnTo>
                    <a:pt x="277" y="64"/>
                  </a:lnTo>
                  <a:lnTo>
                    <a:pt x="282" y="66"/>
                  </a:lnTo>
                  <a:lnTo>
                    <a:pt x="284" y="66"/>
                  </a:lnTo>
                  <a:lnTo>
                    <a:pt x="286" y="67"/>
                  </a:lnTo>
                  <a:lnTo>
                    <a:pt x="287" y="68"/>
                  </a:lnTo>
                  <a:lnTo>
                    <a:pt x="288" y="68"/>
                  </a:lnTo>
                  <a:lnTo>
                    <a:pt x="289" y="69"/>
                  </a:lnTo>
                  <a:lnTo>
                    <a:pt x="290" y="70"/>
                  </a:lnTo>
                  <a:lnTo>
                    <a:pt x="292" y="72"/>
                  </a:lnTo>
                  <a:lnTo>
                    <a:pt x="295" y="76"/>
                  </a:lnTo>
                  <a:lnTo>
                    <a:pt x="296" y="77"/>
                  </a:lnTo>
                  <a:lnTo>
                    <a:pt x="297" y="79"/>
                  </a:lnTo>
                  <a:lnTo>
                    <a:pt x="299" y="80"/>
                  </a:lnTo>
                  <a:lnTo>
                    <a:pt x="300" y="81"/>
                  </a:lnTo>
                  <a:lnTo>
                    <a:pt x="302" y="82"/>
                  </a:lnTo>
                  <a:lnTo>
                    <a:pt x="305" y="83"/>
                  </a:lnTo>
                  <a:lnTo>
                    <a:pt x="309" y="85"/>
                  </a:lnTo>
                  <a:lnTo>
                    <a:pt x="310" y="86"/>
                  </a:lnTo>
                  <a:lnTo>
                    <a:pt x="312" y="86"/>
                  </a:lnTo>
                  <a:lnTo>
                    <a:pt x="313" y="87"/>
                  </a:lnTo>
                  <a:lnTo>
                    <a:pt x="314" y="88"/>
                  </a:lnTo>
                  <a:lnTo>
                    <a:pt x="318" y="91"/>
                  </a:lnTo>
                  <a:lnTo>
                    <a:pt x="319" y="92"/>
                  </a:lnTo>
                  <a:lnTo>
                    <a:pt x="321" y="93"/>
                  </a:lnTo>
                  <a:lnTo>
                    <a:pt x="322" y="94"/>
                  </a:lnTo>
                  <a:lnTo>
                    <a:pt x="324" y="95"/>
                  </a:lnTo>
                  <a:lnTo>
                    <a:pt x="327" y="96"/>
                  </a:lnTo>
                  <a:lnTo>
                    <a:pt x="330" y="97"/>
                  </a:lnTo>
                  <a:lnTo>
                    <a:pt x="333" y="99"/>
                  </a:lnTo>
                  <a:lnTo>
                    <a:pt x="335" y="100"/>
                  </a:lnTo>
                  <a:lnTo>
                    <a:pt x="336" y="100"/>
                  </a:lnTo>
                  <a:lnTo>
                    <a:pt x="338" y="102"/>
                  </a:lnTo>
                  <a:lnTo>
                    <a:pt x="343" y="106"/>
                  </a:lnTo>
                  <a:lnTo>
                    <a:pt x="345" y="107"/>
                  </a:lnTo>
                  <a:lnTo>
                    <a:pt x="346" y="108"/>
                  </a:lnTo>
                  <a:lnTo>
                    <a:pt x="347" y="108"/>
                  </a:lnTo>
                  <a:lnTo>
                    <a:pt x="348" y="109"/>
                  </a:lnTo>
                  <a:lnTo>
                    <a:pt x="349" y="109"/>
                  </a:lnTo>
                  <a:lnTo>
                    <a:pt x="350" y="109"/>
                  </a:lnTo>
                  <a:lnTo>
                    <a:pt x="352" y="109"/>
                  </a:lnTo>
                  <a:lnTo>
                    <a:pt x="354" y="109"/>
                  </a:lnTo>
                  <a:lnTo>
                    <a:pt x="356" y="108"/>
                  </a:lnTo>
                  <a:lnTo>
                    <a:pt x="360" y="107"/>
                  </a:lnTo>
                  <a:lnTo>
                    <a:pt x="361" y="107"/>
                  </a:lnTo>
                  <a:lnTo>
                    <a:pt x="363" y="107"/>
                  </a:lnTo>
                  <a:lnTo>
                    <a:pt x="366" y="105"/>
                  </a:lnTo>
                  <a:lnTo>
                    <a:pt x="367" y="105"/>
                  </a:lnTo>
                  <a:lnTo>
                    <a:pt x="367" y="105"/>
                  </a:lnTo>
                  <a:lnTo>
                    <a:pt x="368" y="105"/>
                  </a:lnTo>
                  <a:lnTo>
                    <a:pt x="369" y="105"/>
                  </a:lnTo>
                  <a:lnTo>
                    <a:pt x="371" y="106"/>
                  </a:lnTo>
                  <a:lnTo>
                    <a:pt x="372" y="106"/>
                  </a:lnTo>
                  <a:lnTo>
                    <a:pt x="372" y="106"/>
                  </a:lnTo>
                  <a:lnTo>
                    <a:pt x="373" y="107"/>
                  </a:lnTo>
                  <a:lnTo>
                    <a:pt x="375" y="107"/>
                  </a:lnTo>
                  <a:lnTo>
                    <a:pt x="377" y="106"/>
                  </a:lnTo>
                  <a:lnTo>
                    <a:pt x="381" y="106"/>
                  </a:lnTo>
                  <a:lnTo>
                    <a:pt x="384" y="106"/>
                  </a:lnTo>
                  <a:lnTo>
                    <a:pt x="385" y="105"/>
                  </a:lnTo>
                  <a:lnTo>
                    <a:pt x="386" y="106"/>
                  </a:lnTo>
                  <a:lnTo>
                    <a:pt x="388" y="106"/>
                  </a:lnTo>
                  <a:lnTo>
                    <a:pt x="390" y="106"/>
                  </a:lnTo>
                  <a:lnTo>
                    <a:pt x="393" y="107"/>
                  </a:lnTo>
                  <a:lnTo>
                    <a:pt x="395" y="107"/>
                  </a:lnTo>
                  <a:lnTo>
                    <a:pt x="396" y="107"/>
                  </a:lnTo>
                  <a:lnTo>
                    <a:pt x="397" y="107"/>
                  </a:lnTo>
                  <a:lnTo>
                    <a:pt x="398" y="107"/>
                  </a:lnTo>
                  <a:lnTo>
                    <a:pt x="399" y="107"/>
                  </a:lnTo>
                  <a:lnTo>
                    <a:pt x="400" y="107"/>
                  </a:lnTo>
                  <a:lnTo>
                    <a:pt x="400" y="107"/>
                  </a:lnTo>
                  <a:lnTo>
                    <a:pt x="401" y="106"/>
                  </a:lnTo>
                  <a:lnTo>
                    <a:pt x="401" y="105"/>
                  </a:lnTo>
                  <a:lnTo>
                    <a:pt x="401" y="105"/>
                  </a:lnTo>
                  <a:lnTo>
                    <a:pt x="401" y="104"/>
                  </a:lnTo>
                  <a:lnTo>
                    <a:pt x="401" y="103"/>
                  </a:lnTo>
                  <a:lnTo>
                    <a:pt x="400" y="100"/>
                  </a:lnTo>
                  <a:lnTo>
                    <a:pt x="400" y="98"/>
                  </a:lnTo>
                  <a:lnTo>
                    <a:pt x="400" y="98"/>
                  </a:lnTo>
                  <a:lnTo>
                    <a:pt x="400" y="97"/>
                  </a:lnTo>
                  <a:lnTo>
                    <a:pt x="400" y="96"/>
                  </a:lnTo>
                  <a:lnTo>
                    <a:pt x="400" y="95"/>
                  </a:lnTo>
                  <a:lnTo>
                    <a:pt x="401" y="94"/>
                  </a:lnTo>
                  <a:lnTo>
                    <a:pt x="401" y="94"/>
                  </a:lnTo>
                  <a:lnTo>
                    <a:pt x="402" y="93"/>
                  </a:lnTo>
                  <a:lnTo>
                    <a:pt x="403" y="92"/>
                  </a:lnTo>
                  <a:lnTo>
                    <a:pt x="405" y="90"/>
                  </a:lnTo>
                  <a:lnTo>
                    <a:pt x="407" y="89"/>
                  </a:lnTo>
                  <a:lnTo>
                    <a:pt x="408" y="88"/>
                  </a:lnTo>
                  <a:lnTo>
                    <a:pt x="409" y="87"/>
                  </a:lnTo>
                  <a:lnTo>
                    <a:pt x="409" y="86"/>
                  </a:lnTo>
                  <a:lnTo>
                    <a:pt x="409" y="86"/>
                  </a:lnTo>
                  <a:lnTo>
                    <a:pt x="410" y="85"/>
                  </a:lnTo>
                  <a:lnTo>
                    <a:pt x="410" y="84"/>
                  </a:lnTo>
                  <a:lnTo>
                    <a:pt x="410" y="80"/>
                  </a:lnTo>
                  <a:lnTo>
                    <a:pt x="410" y="79"/>
                  </a:lnTo>
                  <a:lnTo>
                    <a:pt x="410" y="78"/>
                  </a:lnTo>
                  <a:lnTo>
                    <a:pt x="411" y="77"/>
                  </a:lnTo>
                  <a:lnTo>
                    <a:pt x="411" y="76"/>
                  </a:lnTo>
                  <a:lnTo>
                    <a:pt x="412" y="75"/>
                  </a:lnTo>
                  <a:lnTo>
                    <a:pt x="413" y="74"/>
                  </a:lnTo>
                  <a:lnTo>
                    <a:pt x="414" y="73"/>
                  </a:lnTo>
                  <a:lnTo>
                    <a:pt x="415" y="72"/>
                  </a:lnTo>
                  <a:lnTo>
                    <a:pt x="417" y="71"/>
                  </a:lnTo>
                  <a:lnTo>
                    <a:pt x="420" y="69"/>
                  </a:lnTo>
                  <a:lnTo>
                    <a:pt x="422" y="68"/>
                  </a:lnTo>
                  <a:lnTo>
                    <a:pt x="424" y="66"/>
                  </a:lnTo>
                  <a:lnTo>
                    <a:pt x="428" y="63"/>
                  </a:lnTo>
                  <a:lnTo>
                    <a:pt x="430" y="62"/>
                  </a:lnTo>
                  <a:lnTo>
                    <a:pt x="431" y="61"/>
                  </a:lnTo>
                  <a:lnTo>
                    <a:pt x="434" y="60"/>
                  </a:lnTo>
                  <a:lnTo>
                    <a:pt x="438" y="58"/>
                  </a:lnTo>
                  <a:lnTo>
                    <a:pt x="442" y="56"/>
                  </a:lnTo>
                  <a:lnTo>
                    <a:pt x="443" y="56"/>
                  </a:lnTo>
                  <a:lnTo>
                    <a:pt x="444" y="54"/>
                  </a:lnTo>
                  <a:lnTo>
                    <a:pt x="445" y="54"/>
                  </a:lnTo>
                  <a:lnTo>
                    <a:pt x="448" y="52"/>
                  </a:lnTo>
                  <a:lnTo>
                    <a:pt x="451" y="51"/>
                  </a:lnTo>
                  <a:lnTo>
                    <a:pt x="453" y="50"/>
                  </a:lnTo>
                  <a:lnTo>
                    <a:pt x="455" y="49"/>
                  </a:lnTo>
                  <a:lnTo>
                    <a:pt x="457" y="47"/>
                  </a:lnTo>
                  <a:lnTo>
                    <a:pt x="458" y="46"/>
                  </a:lnTo>
                  <a:lnTo>
                    <a:pt x="460" y="45"/>
                  </a:lnTo>
                  <a:lnTo>
                    <a:pt x="461" y="43"/>
                  </a:lnTo>
                  <a:lnTo>
                    <a:pt x="462" y="42"/>
                  </a:lnTo>
                  <a:lnTo>
                    <a:pt x="462" y="41"/>
                  </a:lnTo>
                  <a:lnTo>
                    <a:pt x="463" y="39"/>
                  </a:lnTo>
                  <a:lnTo>
                    <a:pt x="466" y="34"/>
                  </a:lnTo>
                  <a:lnTo>
                    <a:pt x="466" y="32"/>
                  </a:lnTo>
                  <a:lnTo>
                    <a:pt x="467" y="32"/>
                  </a:lnTo>
                  <a:lnTo>
                    <a:pt x="468" y="31"/>
                  </a:lnTo>
                  <a:lnTo>
                    <a:pt x="468" y="30"/>
                  </a:lnTo>
                  <a:lnTo>
                    <a:pt x="469" y="29"/>
                  </a:lnTo>
                  <a:lnTo>
                    <a:pt x="470" y="29"/>
                  </a:lnTo>
                  <a:lnTo>
                    <a:pt x="471" y="29"/>
                  </a:lnTo>
                  <a:lnTo>
                    <a:pt x="471" y="28"/>
                  </a:lnTo>
                  <a:lnTo>
                    <a:pt x="472" y="28"/>
                  </a:lnTo>
                  <a:lnTo>
                    <a:pt x="473" y="28"/>
                  </a:lnTo>
                  <a:lnTo>
                    <a:pt x="474" y="28"/>
                  </a:lnTo>
                  <a:lnTo>
                    <a:pt x="475" y="28"/>
                  </a:lnTo>
                  <a:lnTo>
                    <a:pt x="476" y="29"/>
                  </a:lnTo>
                  <a:lnTo>
                    <a:pt x="477" y="29"/>
                  </a:lnTo>
                  <a:lnTo>
                    <a:pt x="478" y="30"/>
                  </a:lnTo>
                  <a:lnTo>
                    <a:pt x="480" y="31"/>
                  </a:lnTo>
                  <a:lnTo>
                    <a:pt x="481" y="31"/>
                  </a:lnTo>
                  <a:lnTo>
                    <a:pt x="484" y="33"/>
                  </a:lnTo>
                  <a:lnTo>
                    <a:pt x="487" y="35"/>
                  </a:lnTo>
                  <a:lnTo>
                    <a:pt x="489" y="36"/>
                  </a:lnTo>
                  <a:lnTo>
                    <a:pt x="492" y="37"/>
                  </a:lnTo>
                  <a:lnTo>
                    <a:pt x="499" y="40"/>
                  </a:lnTo>
                  <a:lnTo>
                    <a:pt x="501" y="41"/>
                  </a:lnTo>
                  <a:lnTo>
                    <a:pt x="503" y="41"/>
                  </a:lnTo>
                  <a:lnTo>
                    <a:pt x="505" y="42"/>
                  </a:lnTo>
                  <a:lnTo>
                    <a:pt x="506" y="42"/>
                  </a:lnTo>
                  <a:lnTo>
                    <a:pt x="507" y="42"/>
                  </a:lnTo>
                  <a:lnTo>
                    <a:pt x="507" y="42"/>
                  </a:lnTo>
                  <a:lnTo>
                    <a:pt x="508" y="41"/>
                  </a:lnTo>
                  <a:lnTo>
                    <a:pt x="508" y="41"/>
                  </a:lnTo>
                  <a:lnTo>
                    <a:pt x="509" y="41"/>
                  </a:lnTo>
                  <a:lnTo>
                    <a:pt x="510" y="42"/>
                  </a:lnTo>
                  <a:lnTo>
                    <a:pt x="511" y="42"/>
                  </a:lnTo>
                  <a:lnTo>
                    <a:pt x="512" y="43"/>
                  </a:lnTo>
                  <a:lnTo>
                    <a:pt x="515" y="45"/>
                  </a:lnTo>
                  <a:lnTo>
                    <a:pt x="517" y="47"/>
                  </a:lnTo>
                  <a:lnTo>
                    <a:pt x="518" y="48"/>
                  </a:lnTo>
                  <a:lnTo>
                    <a:pt x="520" y="49"/>
                  </a:lnTo>
                  <a:lnTo>
                    <a:pt x="524" y="54"/>
                  </a:lnTo>
                  <a:lnTo>
                    <a:pt x="526" y="55"/>
                  </a:lnTo>
                  <a:lnTo>
                    <a:pt x="528" y="57"/>
                  </a:lnTo>
                  <a:lnTo>
                    <a:pt x="530" y="58"/>
                  </a:lnTo>
                  <a:lnTo>
                    <a:pt x="531" y="59"/>
                  </a:lnTo>
                  <a:lnTo>
                    <a:pt x="532" y="60"/>
                  </a:lnTo>
                  <a:lnTo>
                    <a:pt x="534" y="61"/>
                  </a:lnTo>
                  <a:lnTo>
                    <a:pt x="536" y="62"/>
                  </a:lnTo>
                  <a:lnTo>
                    <a:pt x="538" y="63"/>
                  </a:lnTo>
                  <a:lnTo>
                    <a:pt x="543" y="65"/>
                  </a:lnTo>
                  <a:lnTo>
                    <a:pt x="548" y="66"/>
                  </a:lnTo>
                  <a:lnTo>
                    <a:pt x="552" y="67"/>
                  </a:lnTo>
                  <a:lnTo>
                    <a:pt x="553" y="68"/>
                  </a:lnTo>
                  <a:lnTo>
                    <a:pt x="554" y="68"/>
                  </a:lnTo>
                  <a:lnTo>
                    <a:pt x="556" y="68"/>
                  </a:lnTo>
                  <a:lnTo>
                    <a:pt x="557" y="68"/>
                  </a:lnTo>
                  <a:lnTo>
                    <a:pt x="558" y="68"/>
                  </a:lnTo>
                  <a:lnTo>
                    <a:pt x="559" y="68"/>
                  </a:lnTo>
                  <a:lnTo>
                    <a:pt x="560" y="68"/>
                  </a:lnTo>
                  <a:lnTo>
                    <a:pt x="561" y="67"/>
                  </a:lnTo>
                  <a:lnTo>
                    <a:pt x="562" y="67"/>
                  </a:lnTo>
                  <a:lnTo>
                    <a:pt x="563" y="67"/>
                  </a:lnTo>
                  <a:lnTo>
                    <a:pt x="564" y="66"/>
                  </a:lnTo>
                  <a:lnTo>
                    <a:pt x="566" y="65"/>
                  </a:lnTo>
                  <a:lnTo>
                    <a:pt x="567" y="63"/>
                  </a:lnTo>
                  <a:lnTo>
                    <a:pt x="568" y="62"/>
                  </a:lnTo>
                  <a:lnTo>
                    <a:pt x="570" y="60"/>
                  </a:lnTo>
                  <a:lnTo>
                    <a:pt x="575" y="52"/>
                  </a:lnTo>
                  <a:lnTo>
                    <a:pt x="576" y="50"/>
                  </a:lnTo>
                  <a:lnTo>
                    <a:pt x="578" y="49"/>
                  </a:lnTo>
                  <a:lnTo>
                    <a:pt x="579" y="48"/>
                  </a:lnTo>
                  <a:lnTo>
                    <a:pt x="580" y="46"/>
                  </a:lnTo>
                  <a:lnTo>
                    <a:pt x="585" y="43"/>
                  </a:lnTo>
                  <a:lnTo>
                    <a:pt x="587" y="40"/>
                  </a:lnTo>
                  <a:lnTo>
                    <a:pt x="589" y="38"/>
                  </a:lnTo>
                  <a:lnTo>
                    <a:pt x="591" y="36"/>
                  </a:lnTo>
                  <a:lnTo>
                    <a:pt x="592" y="35"/>
                  </a:lnTo>
                  <a:lnTo>
                    <a:pt x="594" y="32"/>
                  </a:lnTo>
                  <a:lnTo>
                    <a:pt x="595" y="30"/>
                  </a:lnTo>
                  <a:lnTo>
                    <a:pt x="596" y="28"/>
                  </a:lnTo>
                  <a:lnTo>
                    <a:pt x="597" y="26"/>
                  </a:lnTo>
                  <a:lnTo>
                    <a:pt x="598" y="24"/>
                  </a:lnTo>
                  <a:lnTo>
                    <a:pt x="601" y="17"/>
                  </a:lnTo>
                  <a:lnTo>
                    <a:pt x="601" y="16"/>
                  </a:lnTo>
                  <a:lnTo>
                    <a:pt x="602" y="14"/>
                  </a:lnTo>
                  <a:lnTo>
                    <a:pt x="603" y="12"/>
                  </a:lnTo>
                  <a:lnTo>
                    <a:pt x="604" y="11"/>
                  </a:lnTo>
                  <a:lnTo>
                    <a:pt x="605" y="10"/>
                  </a:lnTo>
                  <a:lnTo>
                    <a:pt x="606" y="8"/>
                  </a:lnTo>
                  <a:lnTo>
                    <a:pt x="608" y="7"/>
                  </a:lnTo>
                  <a:lnTo>
                    <a:pt x="609" y="6"/>
                  </a:lnTo>
                  <a:lnTo>
                    <a:pt x="611" y="5"/>
                  </a:lnTo>
                  <a:lnTo>
                    <a:pt x="613" y="4"/>
                  </a:lnTo>
                  <a:lnTo>
                    <a:pt x="614" y="3"/>
                  </a:lnTo>
                  <a:lnTo>
                    <a:pt x="616" y="2"/>
                  </a:lnTo>
                  <a:lnTo>
                    <a:pt x="617" y="1"/>
                  </a:lnTo>
                  <a:lnTo>
                    <a:pt x="618" y="1"/>
                  </a:lnTo>
                  <a:lnTo>
                    <a:pt x="619" y="0"/>
                  </a:lnTo>
                  <a:lnTo>
                    <a:pt x="621" y="0"/>
                  </a:lnTo>
                  <a:lnTo>
                    <a:pt x="622" y="0"/>
                  </a:lnTo>
                  <a:lnTo>
                    <a:pt x="623" y="0"/>
                  </a:lnTo>
                  <a:lnTo>
                    <a:pt x="624" y="0"/>
                  </a:lnTo>
                  <a:lnTo>
                    <a:pt x="625" y="1"/>
                  </a:lnTo>
                  <a:lnTo>
                    <a:pt x="625" y="1"/>
                  </a:lnTo>
                  <a:lnTo>
                    <a:pt x="626" y="2"/>
                  </a:lnTo>
                  <a:lnTo>
                    <a:pt x="626" y="2"/>
                  </a:lnTo>
                  <a:lnTo>
                    <a:pt x="626" y="2"/>
                  </a:lnTo>
                  <a:lnTo>
                    <a:pt x="626" y="4"/>
                  </a:lnTo>
                  <a:lnTo>
                    <a:pt x="626" y="6"/>
                  </a:lnTo>
                  <a:lnTo>
                    <a:pt x="626" y="8"/>
                  </a:lnTo>
                  <a:lnTo>
                    <a:pt x="626" y="10"/>
                  </a:lnTo>
                  <a:lnTo>
                    <a:pt x="625" y="12"/>
                  </a:lnTo>
                  <a:lnTo>
                    <a:pt x="625" y="14"/>
                  </a:lnTo>
                  <a:lnTo>
                    <a:pt x="624" y="16"/>
                  </a:lnTo>
                  <a:lnTo>
                    <a:pt x="624" y="18"/>
                  </a:lnTo>
                  <a:lnTo>
                    <a:pt x="621" y="24"/>
                  </a:lnTo>
                  <a:lnTo>
                    <a:pt x="620" y="29"/>
                  </a:lnTo>
                  <a:lnTo>
                    <a:pt x="616" y="40"/>
                  </a:lnTo>
                  <a:lnTo>
                    <a:pt x="614" y="45"/>
                  </a:lnTo>
                  <a:lnTo>
                    <a:pt x="613" y="47"/>
                  </a:lnTo>
                  <a:lnTo>
                    <a:pt x="612" y="51"/>
                  </a:lnTo>
                  <a:lnTo>
                    <a:pt x="610" y="56"/>
                  </a:lnTo>
                  <a:lnTo>
                    <a:pt x="609" y="57"/>
                  </a:lnTo>
                  <a:lnTo>
                    <a:pt x="607" y="60"/>
                  </a:lnTo>
                  <a:lnTo>
                    <a:pt x="607" y="61"/>
                  </a:lnTo>
                  <a:lnTo>
                    <a:pt x="607" y="62"/>
                  </a:lnTo>
                  <a:lnTo>
                    <a:pt x="606" y="63"/>
                  </a:lnTo>
                  <a:lnTo>
                    <a:pt x="606" y="64"/>
                  </a:lnTo>
                  <a:lnTo>
                    <a:pt x="606" y="66"/>
                  </a:lnTo>
                  <a:lnTo>
                    <a:pt x="606" y="68"/>
                  </a:lnTo>
                  <a:lnTo>
                    <a:pt x="607" y="73"/>
                  </a:lnTo>
                  <a:lnTo>
                    <a:pt x="607" y="74"/>
                  </a:lnTo>
                  <a:lnTo>
                    <a:pt x="607" y="76"/>
                  </a:lnTo>
                  <a:lnTo>
                    <a:pt x="607" y="77"/>
                  </a:lnTo>
                  <a:lnTo>
                    <a:pt x="607" y="78"/>
                  </a:lnTo>
                  <a:lnTo>
                    <a:pt x="605" y="82"/>
                  </a:lnTo>
                  <a:lnTo>
                    <a:pt x="605" y="84"/>
                  </a:lnTo>
                  <a:lnTo>
                    <a:pt x="605" y="85"/>
                  </a:lnTo>
                  <a:lnTo>
                    <a:pt x="605" y="86"/>
                  </a:lnTo>
                  <a:lnTo>
                    <a:pt x="604" y="87"/>
                  </a:lnTo>
                  <a:lnTo>
                    <a:pt x="605" y="89"/>
                  </a:lnTo>
                  <a:lnTo>
                    <a:pt x="605" y="90"/>
                  </a:lnTo>
                  <a:lnTo>
                    <a:pt x="605" y="93"/>
                  </a:lnTo>
                  <a:lnTo>
                    <a:pt x="606" y="95"/>
                  </a:lnTo>
                  <a:lnTo>
                    <a:pt x="606" y="100"/>
                  </a:lnTo>
                  <a:lnTo>
                    <a:pt x="606" y="102"/>
                  </a:lnTo>
                  <a:lnTo>
                    <a:pt x="606" y="103"/>
                  </a:lnTo>
                  <a:lnTo>
                    <a:pt x="606" y="104"/>
                  </a:lnTo>
                  <a:lnTo>
                    <a:pt x="606" y="106"/>
                  </a:lnTo>
                  <a:lnTo>
                    <a:pt x="605" y="108"/>
                  </a:lnTo>
                  <a:lnTo>
                    <a:pt x="604" y="109"/>
                  </a:lnTo>
                  <a:lnTo>
                    <a:pt x="604" y="110"/>
                  </a:lnTo>
                  <a:lnTo>
                    <a:pt x="603" y="111"/>
                  </a:lnTo>
                  <a:lnTo>
                    <a:pt x="602" y="112"/>
                  </a:lnTo>
                  <a:lnTo>
                    <a:pt x="601" y="113"/>
                  </a:lnTo>
                  <a:lnTo>
                    <a:pt x="600" y="115"/>
                  </a:lnTo>
                  <a:lnTo>
                    <a:pt x="595" y="118"/>
                  </a:lnTo>
                  <a:lnTo>
                    <a:pt x="594" y="120"/>
                  </a:lnTo>
                  <a:lnTo>
                    <a:pt x="590" y="123"/>
                  </a:lnTo>
                  <a:lnTo>
                    <a:pt x="589" y="124"/>
                  </a:lnTo>
                  <a:lnTo>
                    <a:pt x="588" y="126"/>
                  </a:lnTo>
                  <a:lnTo>
                    <a:pt x="587" y="127"/>
                  </a:lnTo>
                  <a:lnTo>
                    <a:pt x="586" y="129"/>
                  </a:lnTo>
                  <a:lnTo>
                    <a:pt x="584" y="130"/>
                  </a:lnTo>
                  <a:lnTo>
                    <a:pt x="584" y="131"/>
                  </a:lnTo>
                  <a:lnTo>
                    <a:pt x="583" y="131"/>
                  </a:lnTo>
                  <a:lnTo>
                    <a:pt x="582" y="132"/>
                  </a:lnTo>
                  <a:lnTo>
                    <a:pt x="581" y="132"/>
                  </a:lnTo>
                  <a:lnTo>
                    <a:pt x="579" y="133"/>
                  </a:lnTo>
                  <a:lnTo>
                    <a:pt x="576" y="133"/>
                  </a:lnTo>
                  <a:lnTo>
                    <a:pt x="574" y="133"/>
                  </a:lnTo>
                  <a:lnTo>
                    <a:pt x="573" y="134"/>
                  </a:lnTo>
                  <a:lnTo>
                    <a:pt x="572" y="134"/>
                  </a:lnTo>
                  <a:lnTo>
                    <a:pt x="571" y="135"/>
                  </a:lnTo>
                  <a:lnTo>
                    <a:pt x="571" y="135"/>
                  </a:lnTo>
                  <a:lnTo>
                    <a:pt x="570" y="136"/>
                  </a:lnTo>
                  <a:lnTo>
                    <a:pt x="570" y="136"/>
                  </a:lnTo>
                  <a:lnTo>
                    <a:pt x="570" y="137"/>
                  </a:lnTo>
                  <a:lnTo>
                    <a:pt x="569" y="137"/>
                  </a:lnTo>
                  <a:lnTo>
                    <a:pt x="569" y="138"/>
                  </a:lnTo>
                  <a:lnTo>
                    <a:pt x="569" y="139"/>
                  </a:lnTo>
                  <a:lnTo>
                    <a:pt x="569" y="140"/>
                  </a:lnTo>
                  <a:lnTo>
                    <a:pt x="570" y="142"/>
                  </a:lnTo>
                  <a:lnTo>
                    <a:pt x="570" y="144"/>
                  </a:lnTo>
                  <a:lnTo>
                    <a:pt x="572" y="149"/>
                  </a:lnTo>
                  <a:lnTo>
                    <a:pt x="573" y="153"/>
                  </a:lnTo>
                  <a:lnTo>
                    <a:pt x="574" y="156"/>
                  </a:lnTo>
                  <a:lnTo>
                    <a:pt x="576" y="163"/>
                  </a:lnTo>
                  <a:lnTo>
                    <a:pt x="576" y="166"/>
                  </a:lnTo>
                  <a:lnTo>
                    <a:pt x="577" y="168"/>
                  </a:lnTo>
                  <a:lnTo>
                    <a:pt x="578" y="172"/>
                  </a:lnTo>
                  <a:lnTo>
                    <a:pt x="581" y="179"/>
                  </a:lnTo>
                  <a:lnTo>
                    <a:pt x="583" y="185"/>
                  </a:lnTo>
                  <a:lnTo>
                    <a:pt x="584" y="187"/>
                  </a:lnTo>
                  <a:lnTo>
                    <a:pt x="584" y="189"/>
                  </a:lnTo>
                  <a:lnTo>
                    <a:pt x="585" y="191"/>
                  </a:lnTo>
                  <a:lnTo>
                    <a:pt x="585" y="197"/>
                  </a:lnTo>
                  <a:lnTo>
                    <a:pt x="585" y="201"/>
                  </a:lnTo>
                  <a:lnTo>
                    <a:pt x="586" y="203"/>
                  </a:lnTo>
                  <a:lnTo>
                    <a:pt x="586" y="205"/>
                  </a:lnTo>
                  <a:lnTo>
                    <a:pt x="587" y="210"/>
                  </a:lnTo>
                  <a:lnTo>
                    <a:pt x="587" y="212"/>
                  </a:lnTo>
                  <a:lnTo>
                    <a:pt x="587" y="213"/>
                  </a:lnTo>
                  <a:lnTo>
                    <a:pt x="587" y="215"/>
                  </a:lnTo>
                  <a:lnTo>
                    <a:pt x="587" y="216"/>
                  </a:lnTo>
                  <a:lnTo>
                    <a:pt x="586" y="217"/>
                  </a:lnTo>
                  <a:lnTo>
                    <a:pt x="586" y="218"/>
                  </a:lnTo>
                  <a:lnTo>
                    <a:pt x="585" y="219"/>
                  </a:lnTo>
                  <a:lnTo>
                    <a:pt x="583" y="223"/>
                  </a:lnTo>
                  <a:lnTo>
                    <a:pt x="581" y="224"/>
                  </a:lnTo>
                  <a:lnTo>
                    <a:pt x="581" y="226"/>
                  </a:lnTo>
                  <a:lnTo>
                    <a:pt x="580" y="227"/>
                  </a:lnTo>
                  <a:lnTo>
                    <a:pt x="580" y="228"/>
                  </a:lnTo>
                  <a:lnTo>
                    <a:pt x="580" y="230"/>
                  </a:lnTo>
                  <a:lnTo>
                    <a:pt x="579" y="231"/>
                  </a:lnTo>
                  <a:lnTo>
                    <a:pt x="579" y="233"/>
                  </a:lnTo>
                  <a:lnTo>
                    <a:pt x="579" y="234"/>
                  </a:lnTo>
                  <a:lnTo>
                    <a:pt x="579" y="235"/>
                  </a:lnTo>
                  <a:lnTo>
                    <a:pt x="579" y="238"/>
                  </a:lnTo>
                  <a:lnTo>
                    <a:pt x="579" y="239"/>
                  </a:lnTo>
                  <a:lnTo>
                    <a:pt x="579" y="241"/>
                  </a:lnTo>
                  <a:lnTo>
                    <a:pt x="580" y="242"/>
                  </a:lnTo>
                  <a:lnTo>
                    <a:pt x="580" y="244"/>
                  </a:lnTo>
                  <a:lnTo>
                    <a:pt x="581" y="245"/>
                  </a:lnTo>
                  <a:lnTo>
                    <a:pt x="584" y="250"/>
                  </a:lnTo>
                  <a:lnTo>
                    <a:pt x="585" y="252"/>
                  </a:lnTo>
                  <a:lnTo>
                    <a:pt x="586" y="253"/>
                  </a:lnTo>
                  <a:lnTo>
                    <a:pt x="586" y="254"/>
                  </a:lnTo>
                  <a:lnTo>
                    <a:pt x="587" y="256"/>
                  </a:lnTo>
                  <a:lnTo>
                    <a:pt x="588" y="260"/>
                  </a:lnTo>
                  <a:lnTo>
                    <a:pt x="589" y="262"/>
                  </a:lnTo>
                  <a:lnTo>
                    <a:pt x="590" y="265"/>
                  </a:lnTo>
                  <a:lnTo>
                    <a:pt x="592" y="268"/>
                  </a:lnTo>
                  <a:lnTo>
                    <a:pt x="593" y="269"/>
                  </a:lnTo>
                  <a:lnTo>
                    <a:pt x="594" y="271"/>
                  </a:lnTo>
                  <a:lnTo>
                    <a:pt x="596" y="274"/>
                  </a:lnTo>
                  <a:lnTo>
                    <a:pt x="599" y="277"/>
                  </a:lnTo>
                  <a:lnTo>
                    <a:pt x="602" y="280"/>
                  </a:lnTo>
                  <a:lnTo>
                    <a:pt x="603" y="281"/>
                  </a:lnTo>
                  <a:lnTo>
                    <a:pt x="604" y="283"/>
                  </a:lnTo>
                  <a:lnTo>
                    <a:pt x="605" y="284"/>
                  </a:lnTo>
                  <a:lnTo>
                    <a:pt x="605" y="285"/>
                  </a:lnTo>
                  <a:lnTo>
                    <a:pt x="605" y="286"/>
                  </a:lnTo>
                  <a:lnTo>
                    <a:pt x="606" y="290"/>
                  </a:lnTo>
                  <a:lnTo>
                    <a:pt x="606" y="291"/>
                  </a:lnTo>
                  <a:lnTo>
                    <a:pt x="606" y="292"/>
                  </a:lnTo>
                  <a:lnTo>
                    <a:pt x="608" y="296"/>
                  </a:lnTo>
                  <a:lnTo>
                    <a:pt x="608" y="297"/>
                  </a:lnTo>
                  <a:lnTo>
                    <a:pt x="608" y="298"/>
                  </a:lnTo>
                  <a:lnTo>
                    <a:pt x="608" y="299"/>
                  </a:lnTo>
                  <a:lnTo>
                    <a:pt x="608" y="301"/>
                  </a:lnTo>
                  <a:lnTo>
                    <a:pt x="608" y="302"/>
                  </a:lnTo>
                  <a:lnTo>
                    <a:pt x="607" y="305"/>
                  </a:lnTo>
                  <a:lnTo>
                    <a:pt x="606" y="306"/>
                  </a:lnTo>
                  <a:lnTo>
                    <a:pt x="606" y="307"/>
                  </a:lnTo>
                  <a:lnTo>
                    <a:pt x="606" y="308"/>
                  </a:lnTo>
                  <a:lnTo>
                    <a:pt x="607" y="308"/>
                  </a:lnTo>
                  <a:lnTo>
                    <a:pt x="607" y="308"/>
                  </a:lnTo>
                  <a:lnTo>
                    <a:pt x="607" y="309"/>
                  </a:lnTo>
                  <a:lnTo>
                    <a:pt x="608" y="309"/>
                  </a:lnTo>
                  <a:lnTo>
                    <a:pt x="608" y="309"/>
                  </a:lnTo>
                  <a:lnTo>
                    <a:pt x="609" y="309"/>
                  </a:lnTo>
                  <a:lnTo>
                    <a:pt x="611" y="310"/>
                  </a:lnTo>
                  <a:lnTo>
                    <a:pt x="612" y="310"/>
                  </a:lnTo>
                  <a:lnTo>
                    <a:pt x="616" y="311"/>
                  </a:lnTo>
                  <a:lnTo>
                    <a:pt x="618" y="311"/>
                  </a:lnTo>
                  <a:lnTo>
                    <a:pt x="618" y="312"/>
                  </a:lnTo>
                  <a:lnTo>
                    <a:pt x="619" y="312"/>
                  </a:lnTo>
                  <a:lnTo>
                    <a:pt x="620" y="313"/>
                  </a:lnTo>
                  <a:lnTo>
                    <a:pt x="621" y="314"/>
                  </a:lnTo>
                  <a:lnTo>
                    <a:pt x="622" y="315"/>
                  </a:lnTo>
                  <a:lnTo>
                    <a:pt x="623" y="315"/>
                  </a:lnTo>
                  <a:lnTo>
                    <a:pt x="624" y="316"/>
                  </a:lnTo>
                  <a:lnTo>
                    <a:pt x="624" y="318"/>
                  </a:lnTo>
                  <a:lnTo>
                    <a:pt x="625" y="319"/>
                  </a:lnTo>
                  <a:lnTo>
                    <a:pt x="625" y="320"/>
                  </a:lnTo>
                  <a:lnTo>
                    <a:pt x="626" y="322"/>
                  </a:lnTo>
                  <a:lnTo>
                    <a:pt x="626" y="327"/>
                  </a:lnTo>
                  <a:lnTo>
                    <a:pt x="626" y="329"/>
                  </a:lnTo>
                  <a:lnTo>
                    <a:pt x="626" y="330"/>
                  </a:lnTo>
                  <a:lnTo>
                    <a:pt x="626" y="333"/>
                  </a:lnTo>
                  <a:lnTo>
                    <a:pt x="626" y="335"/>
                  </a:lnTo>
                  <a:lnTo>
                    <a:pt x="625" y="338"/>
                  </a:lnTo>
                  <a:lnTo>
                    <a:pt x="625" y="340"/>
                  </a:lnTo>
                  <a:lnTo>
                    <a:pt x="624" y="341"/>
                  </a:lnTo>
                  <a:lnTo>
                    <a:pt x="624" y="342"/>
                  </a:lnTo>
                  <a:lnTo>
                    <a:pt x="623" y="344"/>
                  </a:lnTo>
                  <a:lnTo>
                    <a:pt x="622" y="345"/>
                  </a:lnTo>
                  <a:lnTo>
                    <a:pt x="619" y="349"/>
                  </a:lnTo>
                  <a:lnTo>
                    <a:pt x="615" y="354"/>
                  </a:lnTo>
                  <a:lnTo>
                    <a:pt x="615" y="355"/>
                  </a:lnTo>
                  <a:lnTo>
                    <a:pt x="614" y="356"/>
                  </a:lnTo>
                  <a:lnTo>
                    <a:pt x="613" y="357"/>
                  </a:lnTo>
                  <a:lnTo>
                    <a:pt x="612" y="359"/>
                  </a:lnTo>
                  <a:lnTo>
                    <a:pt x="612" y="360"/>
                  </a:lnTo>
                  <a:lnTo>
                    <a:pt x="611" y="362"/>
                  </a:lnTo>
                  <a:lnTo>
                    <a:pt x="611" y="363"/>
                  </a:lnTo>
                  <a:lnTo>
                    <a:pt x="611" y="365"/>
                  </a:lnTo>
                  <a:lnTo>
                    <a:pt x="611" y="366"/>
                  </a:lnTo>
                  <a:lnTo>
                    <a:pt x="611" y="368"/>
                  </a:lnTo>
                  <a:lnTo>
                    <a:pt x="611" y="369"/>
                  </a:lnTo>
                  <a:lnTo>
                    <a:pt x="612" y="371"/>
                  </a:lnTo>
                  <a:lnTo>
                    <a:pt x="614" y="376"/>
                  </a:lnTo>
                  <a:lnTo>
                    <a:pt x="614" y="377"/>
                  </a:lnTo>
                  <a:lnTo>
                    <a:pt x="614" y="377"/>
                  </a:lnTo>
                  <a:lnTo>
                    <a:pt x="614" y="379"/>
                  </a:lnTo>
                  <a:lnTo>
                    <a:pt x="613" y="381"/>
                  </a:lnTo>
                  <a:lnTo>
                    <a:pt x="612" y="385"/>
                  </a:lnTo>
                  <a:lnTo>
                    <a:pt x="611" y="388"/>
                  </a:lnTo>
                  <a:lnTo>
                    <a:pt x="611" y="391"/>
                  </a:lnTo>
                  <a:lnTo>
                    <a:pt x="611" y="394"/>
                  </a:lnTo>
                  <a:lnTo>
                    <a:pt x="611" y="395"/>
                  </a:lnTo>
                  <a:lnTo>
                    <a:pt x="611" y="395"/>
                  </a:lnTo>
                  <a:lnTo>
                    <a:pt x="611" y="395"/>
                  </a:lnTo>
                  <a:lnTo>
                    <a:pt x="610" y="395"/>
                  </a:lnTo>
                  <a:lnTo>
                    <a:pt x="610" y="395"/>
                  </a:lnTo>
                  <a:lnTo>
                    <a:pt x="608" y="396"/>
                  </a:lnTo>
                  <a:lnTo>
                    <a:pt x="606" y="396"/>
                  </a:lnTo>
                  <a:lnTo>
                    <a:pt x="604" y="395"/>
                  </a:lnTo>
                  <a:lnTo>
                    <a:pt x="602" y="395"/>
                  </a:lnTo>
                  <a:lnTo>
                    <a:pt x="600" y="395"/>
                  </a:lnTo>
                  <a:lnTo>
                    <a:pt x="598" y="394"/>
                  </a:lnTo>
                  <a:lnTo>
                    <a:pt x="595" y="393"/>
                  </a:lnTo>
                  <a:lnTo>
                    <a:pt x="593" y="392"/>
                  </a:lnTo>
                  <a:lnTo>
                    <a:pt x="590" y="391"/>
                  </a:lnTo>
                  <a:lnTo>
                    <a:pt x="588" y="390"/>
                  </a:lnTo>
                  <a:lnTo>
                    <a:pt x="586" y="389"/>
                  </a:lnTo>
                  <a:lnTo>
                    <a:pt x="576" y="385"/>
                  </a:lnTo>
                  <a:lnTo>
                    <a:pt x="572" y="383"/>
                  </a:lnTo>
                  <a:lnTo>
                    <a:pt x="571" y="382"/>
                  </a:lnTo>
                  <a:lnTo>
                    <a:pt x="569" y="381"/>
                  </a:lnTo>
                  <a:lnTo>
                    <a:pt x="567" y="381"/>
                  </a:lnTo>
                  <a:lnTo>
                    <a:pt x="565" y="380"/>
                  </a:lnTo>
                  <a:lnTo>
                    <a:pt x="563" y="380"/>
                  </a:lnTo>
                  <a:lnTo>
                    <a:pt x="562" y="380"/>
                  </a:lnTo>
                  <a:lnTo>
                    <a:pt x="558" y="379"/>
                  </a:lnTo>
                  <a:lnTo>
                    <a:pt x="555" y="379"/>
                  </a:lnTo>
                  <a:lnTo>
                    <a:pt x="553" y="379"/>
                  </a:lnTo>
                  <a:lnTo>
                    <a:pt x="552" y="379"/>
                  </a:lnTo>
                  <a:lnTo>
                    <a:pt x="550" y="379"/>
                  </a:lnTo>
                  <a:lnTo>
                    <a:pt x="546" y="380"/>
                  </a:lnTo>
                  <a:lnTo>
                    <a:pt x="545" y="380"/>
                  </a:lnTo>
                  <a:lnTo>
                    <a:pt x="544" y="380"/>
                  </a:lnTo>
                  <a:lnTo>
                    <a:pt x="543" y="380"/>
                  </a:lnTo>
                  <a:lnTo>
                    <a:pt x="542" y="380"/>
                  </a:lnTo>
                  <a:lnTo>
                    <a:pt x="539" y="378"/>
                  </a:lnTo>
                  <a:lnTo>
                    <a:pt x="537" y="378"/>
                  </a:lnTo>
                  <a:lnTo>
                    <a:pt x="535" y="378"/>
                  </a:lnTo>
                  <a:lnTo>
                    <a:pt x="534" y="378"/>
                  </a:lnTo>
                  <a:lnTo>
                    <a:pt x="533" y="378"/>
                  </a:lnTo>
                  <a:lnTo>
                    <a:pt x="532" y="378"/>
                  </a:lnTo>
                  <a:lnTo>
                    <a:pt x="528" y="379"/>
                  </a:lnTo>
                  <a:lnTo>
                    <a:pt x="526" y="380"/>
                  </a:lnTo>
                  <a:lnTo>
                    <a:pt x="524" y="380"/>
                  </a:lnTo>
                  <a:lnTo>
                    <a:pt x="522" y="380"/>
                  </a:lnTo>
                  <a:lnTo>
                    <a:pt x="518" y="380"/>
                  </a:lnTo>
                  <a:lnTo>
                    <a:pt x="515" y="379"/>
                  </a:lnTo>
                  <a:lnTo>
                    <a:pt x="513" y="379"/>
                  </a:lnTo>
                  <a:lnTo>
                    <a:pt x="509" y="378"/>
                  </a:lnTo>
                  <a:lnTo>
                    <a:pt x="507" y="377"/>
                  </a:lnTo>
                  <a:lnTo>
                    <a:pt x="507" y="377"/>
                  </a:lnTo>
                  <a:lnTo>
                    <a:pt x="506" y="377"/>
                  </a:lnTo>
                  <a:lnTo>
                    <a:pt x="506" y="377"/>
                  </a:lnTo>
                  <a:lnTo>
                    <a:pt x="506" y="377"/>
                  </a:lnTo>
                  <a:lnTo>
                    <a:pt x="505" y="378"/>
                  </a:lnTo>
                  <a:lnTo>
                    <a:pt x="504" y="379"/>
                  </a:lnTo>
                  <a:lnTo>
                    <a:pt x="504" y="381"/>
                  </a:lnTo>
                  <a:lnTo>
                    <a:pt x="503" y="384"/>
                  </a:lnTo>
                  <a:lnTo>
                    <a:pt x="500" y="395"/>
                  </a:lnTo>
                  <a:lnTo>
                    <a:pt x="500" y="397"/>
                  </a:lnTo>
                  <a:lnTo>
                    <a:pt x="499" y="398"/>
                  </a:lnTo>
                  <a:lnTo>
                    <a:pt x="498" y="400"/>
                  </a:lnTo>
                  <a:lnTo>
                    <a:pt x="498" y="400"/>
                  </a:lnTo>
                  <a:lnTo>
                    <a:pt x="497" y="401"/>
                  </a:lnTo>
                  <a:lnTo>
                    <a:pt x="496" y="402"/>
                  </a:lnTo>
                  <a:lnTo>
                    <a:pt x="496" y="402"/>
                  </a:lnTo>
                  <a:lnTo>
                    <a:pt x="495" y="402"/>
                  </a:lnTo>
                  <a:lnTo>
                    <a:pt x="493" y="402"/>
                  </a:lnTo>
                  <a:lnTo>
                    <a:pt x="491" y="403"/>
                  </a:lnTo>
                  <a:lnTo>
                    <a:pt x="488" y="403"/>
                  </a:lnTo>
                  <a:lnTo>
                    <a:pt x="486" y="402"/>
                  </a:lnTo>
                  <a:lnTo>
                    <a:pt x="484" y="402"/>
                  </a:lnTo>
                  <a:lnTo>
                    <a:pt x="478" y="401"/>
                  </a:lnTo>
                  <a:lnTo>
                    <a:pt x="477" y="401"/>
                  </a:lnTo>
                  <a:lnTo>
                    <a:pt x="476" y="401"/>
                  </a:lnTo>
                  <a:lnTo>
                    <a:pt x="475" y="401"/>
                  </a:lnTo>
                  <a:lnTo>
                    <a:pt x="473" y="401"/>
                  </a:lnTo>
                  <a:lnTo>
                    <a:pt x="469" y="402"/>
                  </a:lnTo>
                  <a:lnTo>
                    <a:pt x="467" y="402"/>
                  </a:lnTo>
                  <a:lnTo>
                    <a:pt x="464" y="403"/>
                  </a:lnTo>
                  <a:lnTo>
                    <a:pt x="462" y="403"/>
                  </a:lnTo>
                  <a:lnTo>
                    <a:pt x="461" y="403"/>
                  </a:lnTo>
                  <a:lnTo>
                    <a:pt x="460" y="403"/>
                  </a:lnTo>
                  <a:lnTo>
                    <a:pt x="459" y="402"/>
                  </a:lnTo>
                  <a:lnTo>
                    <a:pt x="458" y="401"/>
                  </a:lnTo>
                  <a:lnTo>
                    <a:pt x="456" y="401"/>
                  </a:lnTo>
                  <a:lnTo>
                    <a:pt x="456" y="401"/>
                  </a:lnTo>
                  <a:lnTo>
                    <a:pt x="455" y="401"/>
                  </a:lnTo>
                  <a:lnTo>
                    <a:pt x="454" y="401"/>
                  </a:lnTo>
                  <a:lnTo>
                    <a:pt x="453" y="401"/>
                  </a:lnTo>
                  <a:lnTo>
                    <a:pt x="452" y="401"/>
                  </a:lnTo>
                  <a:lnTo>
                    <a:pt x="451" y="402"/>
                  </a:lnTo>
                  <a:lnTo>
                    <a:pt x="449" y="402"/>
                  </a:lnTo>
                  <a:lnTo>
                    <a:pt x="448" y="403"/>
                  </a:lnTo>
                  <a:lnTo>
                    <a:pt x="447" y="404"/>
                  </a:lnTo>
                  <a:lnTo>
                    <a:pt x="447" y="404"/>
                  </a:lnTo>
                  <a:lnTo>
                    <a:pt x="444" y="407"/>
                  </a:lnTo>
                  <a:lnTo>
                    <a:pt x="443" y="409"/>
                  </a:lnTo>
                  <a:lnTo>
                    <a:pt x="441" y="410"/>
                  </a:lnTo>
                  <a:lnTo>
                    <a:pt x="440" y="411"/>
                  </a:lnTo>
                  <a:lnTo>
                    <a:pt x="439" y="412"/>
                  </a:lnTo>
                  <a:lnTo>
                    <a:pt x="439" y="412"/>
                  </a:lnTo>
                  <a:lnTo>
                    <a:pt x="438" y="412"/>
                  </a:lnTo>
                  <a:lnTo>
                    <a:pt x="437" y="412"/>
                  </a:lnTo>
                  <a:lnTo>
                    <a:pt x="437" y="412"/>
                  </a:lnTo>
                  <a:lnTo>
                    <a:pt x="436" y="412"/>
                  </a:lnTo>
                  <a:lnTo>
                    <a:pt x="436" y="412"/>
                  </a:lnTo>
                  <a:lnTo>
                    <a:pt x="435" y="412"/>
                  </a:lnTo>
                  <a:lnTo>
                    <a:pt x="435" y="411"/>
                  </a:lnTo>
                  <a:lnTo>
                    <a:pt x="429" y="403"/>
                  </a:lnTo>
                  <a:lnTo>
                    <a:pt x="428" y="401"/>
                  </a:lnTo>
                  <a:lnTo>
                    <a:pt x="426" y="400"/>
                  </a:lnTo>
                  <a:lnTo>
                    <a:pt x="425" y="399"/>
                  </a:lnTo>
                  <a:lnTo>
                    <a:pt x="424" y="398"/>
                  </a:lnTo>
                  <a:lnTo>
                    <a:pt x="420" y="395"/>
                  </a:lnTo>
                  <a:lnTo>
                    <a:pt x="415" y="392"/>
                  </a:lnTo>
                  <a:lnTo>
                    <a:pt x="413" y="391"/>
                  </a:lnTo>
                  <a:lnTo>
                    <a:pt x="411" y="390"/>
                  </a:lnTo>
                  <a:lnTo>
                    <a:pt x="409" y="389"/>
                  </a:lnTo>
                  <a:lnTo>
                    <a:pt x="404" y="387"/>
                  </a:lnTo>
                  <a:lnTo>
                    <a:pt x="398" y="386"/>
                  </a:lnTo>
                  <a:lnTo>
                    <a:pt x="397" y="385"/>
                  </a:lnTo>
                  <a:lnTo>
                    <a:pt x="394" y="385"/>
                  </a:lnTo>
                  <a:lnTo>
                    <a:pt x="393" y="384"/>
                  </a:lnTo>
                  <a:lnTo>
                    <a:pt x="392" y="384"/>
                  </a:lnTo>
                  <a:lnTo>
                    <a:pt x="391" y="384"/>
                  </a:lnTo>
                  <a:lnTo>
                    <a:pt x="389" y="382"/>
                  </a:lnTo>
                  <a:lnTo>
                    <a:pt x="387" y="381"/>
                  </a:lnTo>
                  <a:lnTo>
                    <a:pt x="386" y="379"/>
                  </a:lnTo>
                  <a:lnTo>
                    <a:pt x="384" y="378"/>
                  </a:lnTo>
                  <a:lnTo>
                    <a:pt x="382" y="375"/>
                  </a:lnTo>
                  <a:lnTo>
                    <a:pt x="381" y="373"/>
                  </a:lnTo>
                  <a:lnTo>
                    <a:pt x="379" y="371"/>
                  </a:lnTo>
                  <a:lnTo>
                    <a:pt x="374" y="365"/>
                  </a:lnTo>
                  <a:lnTo>
                    <a:pt x="372" y="364"/>
                  </a:lnTo>
                  <a:lnTo>
                    <a:pt x="370" y="362"/>
                  </a:lnTo>
                  <a:lnTo>
                    <a:pt x="368" y="361"/>
                  </a:lnTo>
                  <a:lnTo>
                    <a:pt x="366" y="359"/>
                  </a:lnTo>
                  <a:lnTo>
                    <a:pt x="364" y="358"/>
                  </a:lnTo>
                  <a:lnTo>
                    <a:pt x="362" y="357"/>
                  </a:lnTo>
                  <a:lnTo>
                    <a:pt x="356" y="355"/>
                  </a:lnTo>
                  <a:lnTo>
                    <a:pt x="351" y="351"/>
                  </a:lnTo>
                  <a:lnTo>
                    <a:pt x="349" y="351"/>
                  </a:lnTo>
                  <a:lnTo>
                    <a:pt x="348" y="351"/>
                  </a:lnTo>
                  <a:lnTo>
                    <a:pt x="344" y="349"/>
                  </a:lnTo>
                  <a:lnTo>
                    <a:pt x="339" y="348"/>
                  </a:lnTo>
                  <a:lnTo>
                    <a:pt x="333" y="346"/>
                  </a:lnTo>
                  <a:lnTo>
                    <a:pt x="332" y="346"/>
                  </a:lnTo>
                  <a:lnTo>
                    <a:pt x="328" y="344"/>
                  </a:lnTo>
                  <a:lnTo>
                    <a:pt x="327" y="344"/>
                  </a:lnTo>
                  <a:lnTo>
                    <a:pt x="326" y="343"/>
                  </a:lnTo>
                  <a:lnTo>
                    <a:pt x="325" y="343"/>
                  </a:lnTo>
                  <a:lnTo>
                    <a:pt x="323" y="343"/>
                  </a:lnTo>
                  <a:lnTo>
                    <a:pt x="317" y="343"/>
                  </a:lnTo>
                  <a:lnTo>
                    <a:pt x="315" y="343"/>
                  </a:lnTo>
                  <a:lnTo>
                    <a:pt x="314" y="342"/>
                  </a:lnTo>
                  <a:lnTo>
                    <a:pt x="313" y="342"/>
                  </a:lnTo>
                  <a:lnTo>
                    <a:pt x="312" y="342"/>
                  </a:lnTo>
                  <a:lnTo>
                    <a:pt x="312" y="342"/>
                  </a:lnTo>
                  <a:lnTo>
                    <a:pt x="311" y="341"/>
                  </a:lnTo>
                  <a:lnTo>
                    <a:pt x="310" y="341"/>
                  </a:lnTo>
                  <a:lnTo>
                    <a:pt x="309" y="340"/>
                  </a:lnTo>
                  <a:lnTo>
                    <a:pt x="307" y="338"/>
                  </a:lnTo>
                  <a:lnTo>
                    <a:pt x="304" y="334"/>
                  </a:lnTo>
                  <a:lnTo>
                    <a:pt x="302" y="333"/>
                  </a:lnTo>
                  <a:lnTo>
                    <a:pt x="300" y="331"/>
                  </a:lnTo>
                  <a:lnTo>
                    <a:pt x="299" y="330"/>
                  </a:lnTo>
                  <a:lnTo>
                    <a:pt x="298" y="329"/>
                  </a:lnTo>
                  <a:lnTo>
                    <a:pt x="297" y="329"/>
                  </a:lnTo>
                  <a:lnTo>
                    <a:pt x="296" y="328"/>
                  </a:lnTo>
                  <a:lnTo>
                    <a:pt x="295" y="327"/>
                  </a:lnTo>
                  <a:lnTo>
                    <a:pt x="293" y="327"/>
                  </a:lnTo>
                  <a:lnTo>
                    <a:pt x="291" y="326"/>
                  </a:lnTo>
                  <a:lnTo>
                    <a:pt x="287" y="325"/>
                  </a:lnTo>
                  <a:lnTo>
                    <a:pt x="284" y="325"/>
                  </a:lnTo>
                  <a:lnTo>
                    <a:pt x="282" y="324"/>
                  </a:lnTo>
                  <a:lnTo>
                    <a:pt x="280" y="323"/>
                  </a:lnTo>
                  <a:lnTo>
                    <a:pt x="279" y="323"/>
                  </a:lnTo>
                  <a:lnTo>
                    <a:pt x="278" y="322"/>
                  </a:lnTo>
                  <a:lnTo>
                    <a:pt x="277" y="321"/>
                  </a:lnTo>
                  <a:lnTo>
                    <a:pt x="276" y="321"/>
                  </a:lnTo>
                  <a:lnTo>
                    <a:pt x="275" y="320"/>
                  </a:lnTo>
                  <a:lnTo>
                    <a:pt x="274" y="319"/>
                  </a:lnTo>
                  <a:lnTo>
                    <a:pt x="273" y="318"/>
                  </a:lnTo>
                  <a:lnTo>
                    <a:pt x="271" y="315"/>
                  </a:lnTo>
                  <a:lnTo>
                    <a:pt x="270" y="314"/>
                  </a:lnTo>
                  <a:lnTo>
                    <a:pt x="269" y="314"/>
                  </a:lnTo>
                  <a:lnTo>
                    <a:pt x="268" y="313"/>
                  </a:lnTo>
                  <a:lnTo>
                    <a:pt x="268" y="313"/>
                  </a:lnTo>
                  <a:lnTo>
                    <a:pt x="267" y="313"/>
                  </a:lnTo>
                  <a:lnTo>
                    <a:pt x="266" y="313"/>
                  </a:lnTo>
                  <a:lnTo>
                    <a:pt x="265" y="314"/>
                  </a:lnTo>
                  <a:lnTo>
                    <a:pt x="264" y="315"/>
                  </a:lnTo>
                  <a:lnTo>
                    <a:pt x="263" y="316"/>
                  </a:lnTo>
                  <a:lnTo>
                    <a:pt x="261" y="318"/>
                  </a:lnTo>
                  <a:lnTo>
                    <a:pt x="260" y="319"/>
                  </a:lnTo>
                  <a:lnTo>
                    <a:pt x="259" y="321"/>
                  </a:lnTo>
                  <a:lnTo>
                    <a:pt x="257" y="323"/>
                  </a:lnTo>
                  <a:lnTo>
                    <a:pt x="256" y="326"/>
                  </a:lnTo>
                  <a:lnTo>
                    <a:pt x="254" y="330"/>
                  </a:lnTo>
                  <a:lnTo>
                    <a:pt x="254" y="331"/>
                  </a:lnTo>
                  <a:lnTo>
                    <a:pt x="253" y="332"/>
                  </a:lnTo>
                  <a:lnTo>
                    <a:pt x="252" y="334"/>
                  </a:lnTo>
                  <a:lnTo>
                    <a:pt x="250" y="336"/>
                  </a:lnTo>
                  <a:lnTo>
                    <a:pt x="248" y="340"/>
                  </a:lnTo>
                  <a:lnTo>
                    <a:pt x="247" y="340"/>
                  </a:lnTo>
                  <a:lnTo>
                    <a:pt x="246" y="341"/>
                  </a:lnTo>
                  <a:lnTo>
                    <a:pt x="245" y="342"/>
                  </a:lnTo>
                  <a:lnTo>
                    <a:pt x="245" y="342"/>
                  </a:lnTo>
                  <a:lnTo>
                    <a:pt x="243" y="343"/>
                  </a:lnTo>
                  <a:lnTo>
                    <a:pt x="242" y="343"/>
                  </a:lnTo>
                  <a:lnTo>
                    <a:pt x="241" y="343"/>
                  </a:lnTo>
                  <a:lnTo>
                    <a:pt x="239" y="343"/>
                  </a:lnTo>
                  <a:lnTo>
                    <a:pt x="237" y="343"/>
                  </a:lnTo>
                  <a:lnTo>
                    <a:pt x="235" y="343"/>
                  </a:lnTo>
                  <a:lnTo>
                    <a:pt x="234" y="343"/>
                  </a:lnTo>
                  <a:lnTo>
                    <a:pt x="233" y="343"/>
                  </a:lnTo>
                  <a:lnTo>
                    <a:pt x="232" y="342"/>
                  </a:lnTo>
                  <a:lnTo>
                    <a:pt x="231" y="342"/>
                  </a:lnTo>
                  <a:lnTo>
                    <a:pt x="229" y="341"/>
                  </a:lnTo>
                  <a:lnTo>
                    <a:pt x="224" y="339"/>
                  </a:lnTo>
                  <a:lnTo>
                    <a:pt x="216" y="334"/>
                  </a:lnTo>
                  <a:lnTo>
                    <a:pt x="213" y="333"/>
                  </a:lnTo>
                  <a:lnTo>
                    <a:pt x="212" y="332"/>
                  </a:lnTo>
                  <a:lnTo>
                    <a:pt x="211" y="331"/>
                  </a:lnTo>
                  <a:lnTo>
                    <a:pt x="210" y="330"/>
                  </a:lnTo>
                  <a:lnTo>
                    <a:pt x="209" y="329"/>
                  </a:lnTo>
                  <a:lnTo>
                    <a:pt x="208" y="327"/>
                  </a:lnTo>
                  <a:lnTo>
                    <a:pt x="207" y="326"/>
                  </a:lnTo>
                  <a:lnTo>
                    <a:pt x="207" y="325"/>
                  </a:lnTo>
                  <a:lnTo>
                    <a:pt x="207" y="323"/>
                  </a:lnTo>
                  <a:lnTo>
                    <a:pt x="207" y="322"/>
                  </a:lnTo>
                  <a:lnTo>
                    <a:pt x="207" y="320"/>
                  </a:lnTo>
                  <a:lnTo>
                    <a:pt x="207" y="318"/>
                  </a:lnTo>
                  <a:lnTo>
                    <a:pt x="208" y="315"/>
                  </a:lnTo>
                  <a:lnTo>
                    <a:pt x="208" y="314"/>
                  </a:lnTo>
                  <a:lnTo>
                    <a:pt x="208" y="314"/>
                  </a:lnTo>
                  <a:lnTo>
                    <a:pt x="208" y="313"/>
                  </a:lnTo>
                  <a:lnTo>
                    <a:pt x="208" y="312"/>
                  </a:lnTo>
                  <a:lnTo>
                    <a:pt x="208" y="311"/>
                  </a:lnTo>
                  <a:lnTo>
                    <a:pt x="207" y="310"/>
                  </a:lnTo>
                  <a:lnTo>
                    <a:pt x="207" y="310"/>
                  </a:lnTo>
                  <a:lnTo>
                    <a:pt x="206" y="310"/>
                  </a:lnTo>
                  <a:lnTo>
                    <a:pt x="203" y="309"/>
                  </a:lnTo>
                  <a:lnTo>
                    <a:pt x="202" y="309"/>
                  </a:lnTo>
                  <a:lnTo>
                    <a:pt x="200" y="308"/>
                  </a:lnTo>
                  <a:lnTo>
                    <a:pt x="199" y="308"/>
                  </a:lnTo>
                  <a:lnTo>
                    <a:pt x="197" y="307"/>
                  </a:lnTo>
                  <a:lnTo>
                    <a:pt x="196" y="306"/>
                  </a:lnTo>
                  <a:lnTo>
                    <a:pt x="194" y="305"/>
                  </a:lnTo>
                  <a:lnTo>
                    <a:pt x="191" y="303"/>
                  </a:lnTo>
                  <a:lnTo>
                    <a:pt x="190" y="302"/>
                  </a:lnTo>
                  <a:lnTo>
                    <a:pt x="188" y="301"/>
                  </a:lnTo>
                  <a:lnTo>
                    <a:pt x="186" y="301"/>
                  </a:lnTo>
                  <a:lnTo>
                    <a:pt x="184" y="300"/>
                  </a:lnTo>
                  <a:lnTo>
                    <a:pt x="182" y="299"/>
                  </a:lnTo>
                  <a:lnTo>
                    <a:pt x="180" y="299"/>
                  </a:lnTo>
                  <a:lnTo>
                    <a:pt x="178" y="298"/>
                  </a:lnTo>
                  <a:lnTo>
                    <a:pt x="177" y="298"/>
                  </a:lnTo>
                  <a:lnTo>
                    <a:pt x="176" y="297"/>
                  </a:lnTo>
                  <a:lnTo>
                    <a:pt x="175" y="297"/>
                  </a:lnTo>
                  <a:lnTo>
                    <a:pt x="174" y="296"/>
                  </a:lnTo>
                  <a:lnTo>
                    <a:pt x="174" y="296"/>
                  </a:lnTo>
                  <a:lnTo>
                    <a:pt x="173" y="295"/>
                  </a:lnTo>
                  <a:lnTo>
                    <a:pt x="173" y="294"/>
                  </a:lnTo>
                  <a:lnTo>
                    <a:pt x="172" y="293"/>
                  </a:lnTo>
                  <a:lnTo>
                    <a:pt x="171" y="289"/>
                  </a:lnTo>
                  <a:lnTo>
                    <a:pt x="171" y="288"/>
                  </a:lnTo>
                  <a:lnTo>
                    <a:pt x="171" y="288"/>
                  </a:lnTo>
                  <a:lnTo>
                    <a:pt x="170" y="287"/>
                  </a:lnTo>
                  <a:lnTo>
                    <a:pt x="170" y="287"/>
                  </a:lnTo>
                  <a:lnTo>
                    <a:pt x="170" y="286"/>
                  </a:lnTo>
                  <a:lnTo>
                    <a:pt x="169" y="286"/>
                  </a:lnTo>
                  <a:lnTo>
                    <a:pt x="168" y="286"/>
                  </a:lnTo>
                  <a:lnTo>
                    <a:pt x="167" y="285"/>
                  </a:lnTo>
                  <a:lnTo>
                    <a:pt x="164" y="284"/>
                  </a:lnTo>
                  <a:lnTo>
                    <a:pt x="162" y="283"/>
                  </a:lnTo>
                  <a:lnTo>
                    <a:pt x="158" y="283"/>
                  </a:lnTo>
                  <a:lnTo>
                    <a:pt x="157" y="282"/>
                  </a:lnTo>
                  <a:lnTo>
                    <a:pt x="155" y="282"/>
                  </a:lnTo>
                  <a:lnTo>
                    <a:pt x="154" y="281"/>
                  </a:lnTo>
                  <a:lnTo>
                    <a:pt x="152" y="280"/>
                  </a:lnTo>
                  <a:lnTo>
                    <a:pt x="150" y="279"/>
                  </a:lnTo>
                  <a:lnTo>
                    <a:pt x="149" y="278"/>
                  </a:lnTo>
                  <a:lnTo>
                    <a:pt x="148" y="277"/>
                  </a:lnTo>
                  <a:lnTo>
                    <a:pt x="147" y="276"/>
                  </a:lnTo>
                  <a:lnTo>
                    <a:pt x="143" y="272"/>
                  </a:lnTo>
                  <a:lnTo>
                    <a:pt x="143" y="272"/>
                  </a:lnTo>
                  <a:lnTo>
                    <a:pt x="142" y="272"/>
                  </a:lnTo>
                  <a:lnTo>
                    <a:pt x="141" y="271"/>
                  </a:lnTo>
                  <a:lnTo>
                    <a:pt x="139" y="270"/>
                  </a:lnTo>
                  <a:lnTo>
                    <a:pt x="135" y="268"/>
                  </a:lnTo>
                  <a:lnTo>
                    <a:pt x="134" y="268"/>
                  </a:lnTo>
                  <a:lnTo>
                    <a:pt x="132" y="267"/>
                  </a:lnTo>
                  <a:lnTo>
                    <a:pt x="131" y="266"/>
                  </a:lnTo>
                  <a:lnTo>
                    <a:pt x="130" y="266"/>
                  </a:lnTo>
                  <a:lnTo>
                    <a:pt x="129" y="265"/>
                  </a:lnTo>
                  <a:lnTo>
                    <a:pt x="126" y="264"/>
                  </a:lnTo>
                  <a:lnTo>
                    <a:pt x="125" y="264"/>
                  </a:lnTo>
                  <a:lnTo>
                    <a:pt x="124" y="264"/>
                  </a:lnTo>
                  <a:lnTo>
                    <a:pt x="123" y="264"/>
                  </a:lnTo>
                  <a:lnTo>
                    <a:pt x="122" y="264"/>
                  </a:lnTo>
                  <a:lnTo>
                    <a:pt x="120" y="265"/>
                  </a:lnTo>
                  <a:lnTo>
                    <a:pt x="119" y="265"/>
                  </a:lnTo>
                  <a:lnTo>
                    <a:pt x="118" y="265"/>
                  </a:lnTo>
                  <a:lnTo>
                    <a:pt x="117" y="265"/>
                  </a:lnTo>
                  <a:lnTo>
                    <a:pt x="115" y="265"/>
                  </a:lnTo>
                  <a:lnTo>
                    <a:pt x="112" y="264"/>
                  </a:lnTo>
                  <a:lnTo>
                    <a:pt x="111" y="264"/>
                  </a:lnTo>
                  <a:lnTo>
                    <a:pt x="110" y="264"/>
                  </a:lnTo>
                  <a:lnTo>
                    <a:pt x="109" y="264"/>
                  </a:lnTo>
                  <a:lnTo>
                    <a:pt x="104" y="265"/>
                  </a:lnTo>
                  <a:lnTo>
                    <a:pt x="102" y="265"/>
                  </a:lnTo>
                  <a:lnTo>
                    <a:pt x="101" y="265"/>
                  </a:lnTo>
                  <a:lnTo>
                    <a:pt x="99" y="264"/>
                  </a:lnTo>
                  <a:lnTo>
                    <a:pt x="97" y="264"/>
                  </a:lnTo>
                  <a:lnTo>
                    <a:pt x="96" y="264"/>
                  </a:lnTo>
                  <a:lnTo>
                    <a:pt x="95" y="263"/>
                  </a:lnTo>
                  <a:lnTo>
                    <a:pt x="94" y="263"/>
                  </a:lnTo>
                  <a:lnTo>
                    <a:pt x="93" y="263"/>
                  </a:lnTo>
                  <a:lnTo>
                    <a:pt x="92" y="261"/>
                  </a:lnTo>
                  <a:lnTo>
                    <a:pt x="89" y="259"/>
                  </a:lnTo>
                  <a:lnTo>
                    <a:pt x="88" y="258"/>
                  </a:lnTo>
                  <a:lnTo>
                    <a:pt x="85" y="255"/>
                  </a:lnTo>
                  <a:lnTo>
                    <a:pt x="84" y="254"/>
                  </a:lnTo>
                  <a:lnTo>
                    <a:pt x="74" y="247"/>
                  </a:lnTo>
                  <a:lnTo>
                    <a:pt x="69" y="244"/>
                  </a:lnTo>
                  <a:lnTo>
                    <a:pt x="67" y="242"/>
                  </a:lnTo>
                  <a:lnTo>
                    <a:pt x="59" y="236"/>
                  </a:lnTo>
                  <a:lnTo>
                    <a:pt x="53" y="232"/>
                  </a:lnTo>
                  <a:lnTo>
                    <a:pt x="53" y="232"/>
                  </a:lnTo>
                  <a:lnTo>
                    <a:pt x="53" y="231"/>
                  </a:lnTo>
                  <a:lnTo>
                    <a:pt x="53" y="228"/>
                  </a:lnTo>
                  <a:lnTo>
                    <a:pt x="54" y="223"/>
                  </a:lnTo>
                  <a:lnTo>
                    <a:pt x="55" y="218"/>
                  </a:lnTo>
                  <a:lnTo>
                    <a:pt x="55" y="213"/>
                  </a:lnTo>
                  <a:lnTo>
                    <a:pt x="55" y="212"/>
                  </a:lnTo>
                  <a:lnTo>
                    <a:pt x="56" y="211"/>
                  </a:lnTo>
                  <a:lnTo>
                    <a:pt x="56" y="210"/>
                  </a:lnTo>
                  <a:lnTo>
                    <a:pt x="56" y="209"/>
                  </a:lnTo>
                  <a:lnTo>
                    <a:pt x="57" y="208"/>
                  </a:lnTo>
                  <a:lnTo>
                    <a:pt x="59" y="205"/>
                  </a:lnTo>
                  <a:lnTo>
                    <a:pt x="60" y="204"/>
                  </a:lnTo>
                  <a:lnTo>
                    <a:pt x="61" y="203"/>
                  </a:lnTo>
                  <a:lnTo>
                    <a:pt x="63" y="198"/>
                  </a:lnTo>
                  <a:lnTo>
                    <a:pt x="64" y="195"/>
                  </a:lnTo>
                  <a:lnTo>
                    <a:pt x="65" y="193"/>
                  </a:lnTo>
                  <a:lnTo>
                    <a:pt x="65" y="191"/>
                  </a:lnTo>
                  <a:lnTo>
                    <a:pt x="66" y="190"/>
                  </a:lnTo>
                  <a:lnTo>
                    <a:pt x="66" y="189"/>
                  </a:lnTo>
                  <a:lnTo>
                    <a:pt x="66" y="187"/>
                  </a:lnTo>
                  <a:lnTo>
                    <a:pt x="65" y="186"/>
                  </a:lnTo>
                  <a:lnTo>
                    <a:pt x="65" y="182"/>
                  </a:lnTo>
                  <a:lnTo>
                    <a:pt x="64" y="181"/>
                  </a:lnTo>
                  <a:lnTo>
                    <a:pt x="64" y="180"/>
                  </a:lnTo>
                  <a:lnTo>
                    <a:pt x="64" y="179"/>
                  </a:lnTo>
                  <a:lnTo>
                    <a:pt x="64" y="178"/>
                  </a:lnTo>
                  <a:lnTo>
                    <a:pt x="65" y="177"/>
                  </a:lnTo>
                  <a:lnTo>
                    <a:pt x="65" y="174"/>
                  </a:lnTo>
                  <a:lnTo>
                    <a:pt x="65" y="172"/>
                  </a:lnTo>
                  <a:lnTo>
                    <a:pt x="65" y="171"/>
                  </a:lnTo>
                  <a:lnTo>
                    <a:pt x="65" y="170"/>
                  </a:lnTo>
                  <a:lnTo>
                    <a:pt x="65" y="169"/>
                  </a:lnTo>
                  <a:lnTo>
                    <a:pt x="65" y="168"/>
                  </a:lnTo>
                  <a:lnTo>
                    <a:pt x="64" y="167"/>
                  </a:lnTo>
                  <a:lnTo>
                    <a:pt x="63" y="166"/>
                  </a:lnTo>
                  <a:lnTo>
                    <a:pt x="62" y="165"/>
                  </a:lnTo>
                  <a:lnTo>
                    <a:pt x="61" y="164"/>
                  </a:lnTo>
                  <a:lnTo>
                    <a:pt x="59" y="163"/>
                  </a:lnTo>
                  <a:lnTo>
                    <a:pt x="58" y="162"/>
                  </a:lnTo>
                  <a:lnTo>
                    <a:pt x="54" y="160"/>
                  </a:lnTo>
                  <a:lnTo>
                    <a:pt x="53" y="160"/>
                  </a:lnTo>
                  <a:lnTo>
                    <a:pt x="50" y="158"/>
                  </a:lnTo>
                  <a:lnTo>
                    <a:pt x="48" y="156"/>
                  </a:lnTo>
                  <a:lnTo>
                    <a:pt x="46" y="155"/>
                  </a:lnTo>
                  <a:lnTo>
                    <a:pt x="45" y="154"/>
                  </a:lnTo>
                  <a:lnTo>
                    <a:pt x="43" y="152"/>
                  </a:lnTo>
                  <a:lnTo>
                    <a:pt x="43" y="151"/>
                  </a:lnTo>
                  <a:lnTo>
                    <a:pt x="42" y="151"/>
                  </a:lnTo>
                  <a:lnTo>
                    <a:pt x="42" y="150"/>
                  </a:lnTo>
                  <a:lnTo>
                    <a:pt x="41" y="149"/>
                  </a:lnTo>
                  <a:lnTo>
                    <a:pt x="41" y="148"/>
                  </a:lnTo>
                  <a:lnTo>
                    <a:pt x="41" y="147"/>
                  </a:lnTo>
                  <a:lnTo>
                    <a:pt x="41" y="144"/>
                  </a:lnTo>
                  <a:lnTo>
                    <a:pt x="40" y="142"/>
                  </a:lnTo>
                  <a:lnTo>
                    <a:pt x="40" y="142"/>
                  </a:lnTo>
                  <a:lnTo>
                    <a:pt x="40" y="141"/>
                  </a:lnTo>
                  <a:lnTo>
                    <a:pt x="40" y="140"/>
                  </a:lnTo>
                  <a:lnTo>
                    <a:pt x="39" y="140"/>
                  </a:lnTo>
                  <a:lnTo>
                    <a:pt x="39" y="140"/>
                  </a:lnTo>
                  <a:lnTo>
                    <a:pt x="37" y="139"/>
                  </a:lnTo>
                  <a:lnTo>
                    <a:pt x="37" y="139"/>
                  </a:lnTo>
                  <a:lnTo>
                    <a:pt x="36" y="138"/>
                  </a:lnTo>
                  <a:lnTo>
                    <a:pt x="35" y="137"/>
                  </a:lnTo>
                  <a:lnTo>
                    <a:pt x="34" y="137"/>
                  </a:lnTo>
                  <a:lnTo>
                    <a:pt x="34" y="136"/>
                  </a:lnTo>
                  <a:lnTo>
                    <a:pt x="33" y="136"/>
                  </a:lnTo>
                  <a:lnTo>
                    <a:pt x="32" y="136"/>
                  </a:lnTo>
                  <a:lnTo>
                    <a:pt x="30" y="136"/>
                  </a:lnTo>
                  <a:lnTo>
                    <a:pt x="29" y="135"/>
                  </a:lnTo>
                  <a:lnTo>
                    <a:pt x="26" y="135"/>
                  </a:lnTo>
                  <a:lnTo>
                    <a:pt x="24" y="134"/>
                  </a:lnTo>
                  <a:lnTo>
                    <a:pt x="23" y="134"/>
                  </a:lnTo>
                  <a:lnTo>
                    <a:pt x="23" y="133"/>
                  </a:lnTo>
                  <a:lnTo>
                    <a:pt x="22" y="133"/>
                  </a:lnTo>
                  <a:lnTo>
                    <a:pt x="21" y="131"/>
                  </a:lnTo>
                  <a:lnTo>
                    <a:pt x="20" y="131"/>
                  </a:lnTo>
                  <a:lnTo>
                    <a:pt x="19" y="130"/>
                  </a:lnTo>
                  <a:lnTo>
                    <a:pt x="17" y="129"/>
                  </a:lnTo>
                  <a:lnTo>
                    <a:pt x="16" y="129"/>
                  </a:lnTo>
                  <a:lnTo>
                    <a:pt x="15" y="128"/>
                  </a:lnTo>
                  <a:lnTo>
                    <a:pt x="12" y="127"/>
                  </a:lnTo>
                  <a:lnTo>
                    <a:pt x="10" y="127"/>
                  </a:lnTo>
                  <a:lnTo>
                    <a:pt x="8" y="126"/>
                  </a:lnTo>
                  <a:lnTo>
                    <a:pt x="7" y="125"/>
                  </a:lnTo>
                  <a:lnTo>
                    <a:pt x="5" y="124"/>
                  </a:lnTo>
                  <a:lnTo>
                    <a:pt x="4" y="124"/>
                  </a:lnTo>
                  <a:lnTo>
                    <a:pt x="3" y="123"/>
                  </a:lnTo>
                  <a:lnTo>
                    <a:pt x="2" y="122"/>
                  </a:lnTo>
                  <a:lnTo>
                    <a:pt x="1" y="121"/>
                  </a:lnTo>
                  <a:lnTo>
                    <a:pt x="1" y="119"/>
                  </a:lnTo>
                  <a:lnTo>
                    <a:pt x="0" y="118"/>
                  </a:lnTo>
                  <a:lnTo>
                    <a:pt x="0" y="117"/>
                  </a:lnTo>
                  <a:lnTo>
                    <a:pt x="0" y="116"/>
                  </a:lnTo>
                  <a:lnTo>
                    <a:pt x="0" y="116"/>
                  </a:lnTo>
                  <a:lnTo>
                    <a:pt x="0" y="115"/>
                  </a:lnTo>
                  <a:lnTo>
                    <a:pt x="0" y="115"/>
                  </a:lnTo>
                  <a:lnTo>
                    <a:pt x="1" y="114"/>
                  </a:lnTo>
                  <a:lnTo>
                    <a:pt x="1" y="113"/>
                  </a:lnTo>
                  <a:lnTo>
                    <a:pt x="2" y="113"/>
                  </a:lnTo>
                  <a:lnTo>
                    <a:pt x="3" y="112"/>
                  </a:lnTo>
                  <a:lnTo>
                    <a:pt x="4" y="112"/>
                  </a:lnTo>
                  <a:lnTo>
                    <a:pt x="5" y="111"/>
                  </a:lnTo>
                  <a:lnTo>
                    <a:pt x="7" y="110"/>
                  </a:lnTo>
                  <a:lnTo>
                    <a:pt x="7" y="110"/>
                  </a:lnTo>
                  <a:lnTo>
                    <a:pt x="8" y="109"/>
                  </a:lnTo>
                  <a:lnTo>
                    <a:pt x="8" y="109"/>
                  </a:lnTo>
                  <a:lnTo>
                    <a:pt x="8" y="109"/>
                  </a:lnTo>
                  <a:lnTo>
                    <a:pt x="8" y="108"/>
                  </a:lnTo>
                  <a:lnTo>
                    <a:pt x="7" y="108"/>
                  </a:lnTo>
                  <a:lnTo>
                    <a:pt x="6" y="106"/>
                  </a:lnTo>
                  <a:lnTo>
                    <a:pt x="6" y="106"/>
                  </a:lnTo>
                  <a:lnTo>
                    <a:pt x="6" y="105"/>
                  </a:lnTo>
                  <a:lnTo>
                    <a:pt x="6" y="105"/>
                  </a:lnTo>
                  <a:lnTo>
                    <a:pt x="6" y="105"/>
                  </a:lnTo>
                  <a:lnTo>
                    <a:pt x="6" y="104"/>
                  </a:lnTo>
                  <a:lnTo>
                    <a:pt x="6" y="104"/>
                  </a:lnTo>
                  <a:lnTo>
                    <a:pt x="6" y="103"/>
                  </a:lnTo>
                  <a:lnTo>
                    <a:pt x="7" y="102"/>
                  </a:lnTo>
                  <a:lnTo>
                    <a:pt x="10" y="100"/>
                  </a:lnTo>
                  <a:lnTo>
                    <a:pt x="11" y="99"/>
                  </a:lnTo>
                  <a:lnTo>
                    <a:pt x="12" y="98"/>
                  </a:lnTo>
                  <a:lnTo>
                    <a:pt x="13" y="98"/>
                  </a:lnTo>
                  <a:lnTo>
                    <a:pt x="13" y="97"/>
                  </a:lnTo>
                  <a:lnTo>
                    <a:pt x="14" y="96"/>
                  </a:lnTo>
                  <a:lnTo>
                    <a:pt x="14" y="95"/>
                  </a:lnTo>
                  <a:lnTo>
                    <a:pt x="14" y="94"/>
                  </a:lnTo>
                  <a:lnTo>
                    <a:pt x="15" y="93"/>
                  </a:lnTo>
                  <a:lnTo>
                    <a:pt x="15" y="89"/>
                  </a:lnTo>
                  <a:lnTo>
                    <a:pt x="15" y="87"/>
                  </a:lnTo>
                  <a:lnTo>
                    <a:pt x="16" y="86"/>
                  </a:lnTo>
                  <a:lnTo>
                    <a:pt x="16" y="86"/>
                  </a:lnTo>
                  <a:lnTo>
                    <a:pt x="17" y="84"/>
                  </a:lnTo>
                  <a:lnTo>
                    <a:pt x="18" y="83"/>
                  </a:lnTo>
                  <a:lnTo>
                    <a:pt x="18" y="83"/>
                  </a:lnTo>
                  <a:lnTo>
                    <a:pt x="17" y="82"/>
                  </a:lnTo>
                  <a:lnTo>
                    <a:pt x="17" y="82"/>
                  </a:lnTo>
                  <a:lnTo>
                    <a:pt x="17" y="81"/>
                  </a:lnTo>
                  <a:lnTo>
                    <a:pt x="15" y="80"/>
                  </a:lnTo>
                  <a:lnTo>
                    <a:pt x="15" y="79"/>
                  </a:lnTo>
                  <a:lnTo>
                    <a:pt x="14" y="78"/>
                  </a:lnTo>
                  <a:lnTo>
                    <a:pt x="14" y="78"/>
                  </a:lnTo>
                  <a:lnTo>
                    <a:pt x="14" y="77"/>
                  </a:lnTo>
                  <a:lnTo>
                    <a:pt x="14" y="77"/>
                  </a:lnTo>
                  <a:lnTo>
                    <a:pt x="14" y="76"/>
                  </a:lnTo>
                  <a:lnTo>
                    <a:pt x="15" y="76"/>
                  </a:lnTo>
                  <a:lnTo>
                    <a:pt x="15" y="75"/>
                  </a:lnTo>
                  <a:lnTo>
                    <a:pt x="16" y="75"/>
                  </a:lnTo>
                  <a:lnTo>
                    <a:pt x="16" y="74"/>
                  </a:lnTo>
                  <a:lnTo>
                    <a:pt x="17" y="74"/>
                  </a:lnTo>
                  <a:lnTo>
                    <a:pt x="19" y="73"/>
                  </a:lnTo>
                  <a:lnTo>
                    <a:pt x="21" y="73"/>
                  </a:lnTo>
                  <a:lnTo>
                    <a:pt x="22" y="72"/>
                  </a:lnTo>
                  <a:lnTo>
                    <a:pt x="23" y="72"/>
                  </a:lnTo>
                  <a:lnTo>
                    <a:pt x="24" y="71"/>
                  </a:lnTo>
                  <a:lnTo>
                    <a:pt x="25" y="71"/>
                  </a:lnTo>
                  <a:lnTo>
                    <a:pt x="25" y="70"/>
                  </a:lnTo>
                  <a:lnTo>
                    <a:pt x="26" y="70"/>
                  </a:lnTo>
                  <a:lnTo>
                    <a:pt x="26" y="69"/>
                  </a:lnTo>
                  <a:lnTo>
                    <a:pt x="27" y="70"/>
                  </a:lnTo>
                  <a:lnTo>
                    <a:pt x="27" y="71"/>
                  </a:lnTo>
                  <a:lnTo>
                    <a:pt x="28" y="71"/>
                  </a:lnTo>
                  <a:lnTo>
                    <a:pt x="29" y="72"/>
                  </a:lnTo>
                  <a:lnTo>
                    <a:pt x="30" y="73"/>
                  </a:lnTo>
                  <a:lnTo>
                    <a:pt x="31" y="73"/>
                  </a:lnTo>
                  <a:lnTo>
                    <a:pt x="32" y="73"/>
                  </a:lnTo>
                  <a:lnTo>
                    <a:pt x="33" y="74"/>
                  </a:lnTo>
                  <a:lnTo>
                    <a:pt x="35" y="74"/>
                  </a:lnTo>
                  <a:lnTo>
                    <a:pt x="36" y="74"/>
                  </a:lnTo>
                  <a:lnTo>
                    <a:pt x="37" y="74"/>
                  </a:lnTo>
                  <a:lnTo>
                    <a:pt x="38" y="73"/>
                  </a:lnTo>
                  <a:lnTo>
                    <a:pt x="40" y="73"/>
                  </a:lnTo>
                  <a:lnTo>
                    <a:pt x="41" y="73"/>
                  </a:lnTo>
                  <a:lnTo>
                    <a:pt x="43" y="72"/>
                  </a:lnTo>
                  <a:lnTo>
                    <a:pt x="44" y="72"/>
                  </a:lnTo>
                  <a:lnTo>
                    <a:pt x="45" y="71"/>
                  </a:lnTo>
                  <a:lnTo>
                    <a:pt x="47" y="70"/>
                  </a:lnTo>
                  <a:lnTo>
                    <a:pt x="49" y="69"/>
                  </a:lnTo>
                  <a:lnTo>
                    <a:pt x="51" y="67"/>
                  </a:lnTo>
                  <a:lnTo>
                    <a:pt x="52" y="67"/>
                  </a:lnTo>
                  <a:lnTo>
                    <a:pt x="54" y="66"/>
                  </a:lnTo>
                  <a:lnTo>
                    <a:pt x="56" y="65"/>
                  </a:lnTo>
                  <a:lnTo>
                    <a:pt x="57" y="64"/>
                  </a:lnTo>
                  <a:lnTo>
                    <a:pt x="59" y="62"/>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39" name="Freeform 245">
              <a:extLst>
                <a:ext uri="{FF2B5EF4-FFF2-40B4-BE49-F238E27FC236}">
                  <a16:creationId xmlns:a16="http://schemas.microsoft.com/office/drawing/2014/main" id="{35196351-423A-43D6-AD09-6B1262F3DB13}"/>
                </a:ext>
              </a:extLst>
            </p:cNvPr>
            <p:cNvSpPr>
              <a:spLocks/>
            </p:cNvSpPr>
            <p:nvPr/>
          </p:nvSpPr>
          <p:spPr bwMode="auto">
            <a:xfrm>
              <a:off x="4172" y="2176"/>
              <a:ext cx="112" cy="36"/>
            </a:xfrm>
            <a:custGeom>
              <a:avLst/>
              <a:gdLst>
                <a:gd name="T0" fmla="*/ 1 w 112"/>
                <a:gd name="T1" fmla="*/ 35 h 36"/>
                <a:gd name="T2" fmla="*/ 2 w 112"/>
                <a:gd name="T3" fmla="*/ 34 h 36"/>
                <a:gd name="T4" fmla="*/ 4 w 112"/>
                <a:gd name="T5" fmla="*/ 30 h 36"/>
                <a:gd name="T6" fmla="*/ 6 w 112"/>
                <a:gd name="T7" fmla="*/ 28 h 36"/>
                <a:gd name="T8" fmla="*/ 7 w 112"/>
                <a:gd name="T9" fmla="*/ 27 h 36"/>
                <a:gd name="T10" fmla="*/ 9 w 112"/>
                <a:gd name="T11" fmla="*/ 25 h 36"/>
                <a:gd name="T12" fmla="*/ 12 w 112"/>
                <a:gd name="T13" fmla="*/ 24 h 36"/>
                <a:gd name="T14" fmla="*/ 16 w 112"/>
                <a:gd name="T15" fmla="*/ 23 h 36"/>
                <a:gd name="T16" fmla="*/ 22 w 112"/>
                <a:gd name="T17" fmla="*/ 20 h 36"/>
                <a:gd name="T18" fmla="*/ 23 w 112"/>
                <a:gd name="T19" fmla="*/ 20 h 36"/>
                <a:gd name="T20" fmla="*/ 25 w 112"/>
                <a:gd name="T21" fmla="*/ 20 h 36"/>
                <a:gd name="T22" fmla="*/ 26 w 112"/>
                <a:gd name="T23" fmla="*/ 20 h 36"/>
                <a:gd name="T24" fmla="*/ 27 w 112"/>
                <a:gd name="T25" fmla="*/ 21 h 36"/>
                <a:gd name="T26" fmla="*/ 31 w 112"/>
                <a:gd name="T27" fmla="*/ 24 h 36"/>
                <a:gd name="T28" fmla="*/ 33 w 112"/>
                <a:gd name="T29" fmla="*/ 25 h 36"/>
                <a:gd name="T30" fmla="*/ 35 w 112"/>
                <a:gd name="T31" fmla="*/ 25 h 36"/>
                <a:gd name="T32" fmla="*/ 39 w 112"/>
                <a:gd name="T33" fmla="*/ 25 h 36"/>
                <a:gd name="T34" fmla="*/ 44 w 112"/>
                <a:gd name="T35" fmla="*/ 25 h 36"/>
                <a:gd name="T36" fmla="*/ 48 w 112"/>
                <a:gd name="T37" fmla="*/ 25 h 36"/>
                <a:gd name="T38" fmla="*/ 52 w 112"/>
                <a:gd name="T39" fmla="*/ 26 h 36"/>
                <a:gd name="T40" fmla="*/ 56 w 112"/>
                <a:gd name="T41" fmla="*/ 26 h 36"/>
                <a:gd name="T42" fmla="*/ 58 w 112"/>
                <a:gd name="T43" fmla="*/ 26 h 36"/>
                <a:gd name="T44" fmla="*/ 61 w 112"/>
                <a:gd name="T45" fmla="*/ 27 h 36"/>
                <a:gd name="T46" fmla="*/ 67 w 112"/>
                <a:gd name="T47" fmla="*/ 29 h 36"/>
                <a:gd name="T48" fmla="*/ 69 w 112"/>
                <a:gd name="T49" fmla="*/ 29 h 36"/>
                <a:gd name="T50" fmla="*/ 72 w 112"/>
                <a:gd name="T51" fmla="*/ 29 h 36"/>
                <a:gd name="T52" fmla="*/ 75 w 112"/>
                <a:gd name="T53" fmla="*/ 29 h 36"/>
                <a:gd name="T54" fmla="*/ 80 w 112"/>
                <a:gd name="T55" fmla="*/ 26 h 36"/>
                <a:gd name="T56" fmla="*/ 86 w 112"/>
                <a:gd name="T57" fmla="*/ 24 h 36"/>
                <a:gd name="T58" fmla="*/ 89 w 112"/>
                <a:gd name="T59" fmla="*/ 23 h 36"/>
                <a:gd name="T60" fmla="*/ 91 w 112"/>
                <a:gd name="T61" fmla="*/ 21 h 36"/>
                <a:gd name="T62" fmla="*/ 93 w 112"/>
                <a:gd name="T63" fmla="*/ 20 h 36"/>
                <a:gd name="T64" fmla="*/ 94 w 112"/>
                <a:gd name="T65" fmla="*/ 18 h 36"/>
                <a:gd name="T66" fmla="*/ 96 w 112"/>
                <a:gd name="T67" fmla="*/ 13 h 36"/>
                <a:gd name="T68" fmla="*/ 98 w 112"/>
                <a:gd name="T69" fmla="*/ 10 h 36"/>
                <a:gd name="T70" fmla="*/ 99 w 112"/>
                <a:gd name="T71" fmla="*/ 9 h 36"/>
                <a:gd name="T72" fmla="*/ 101 w 112"/>
                <a:gd name="T73" fmla="*/ 6 h 36"/>
                <a:gd name="T74" fmla="*/ 104 w 112"/>
                <a:gd name="T75" fmla="*/ 4 h 36"/>
                <a:gd name="T76" fmla="*/ 108 w 112"/>
                <a:gd name="T77" fmla="*/ 2 h 36"/>
                <a:gd name="T78" fmla="*/ 111 w 112"/>
                <a:gd name="T79" fmla="*/ 0 h 36"/>
                <a:gd name="T80" fmla="*/ 112 w 112"/>
                <a:gd name="T8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36">
                  <a:moveTo>
                    <a:pt x="0" y="36"/>
                  </a:moveTo>
                  <a:lnTo>
                    <a:pt x="1" y="35"/>
                  </a:lnTo>
                  <a:lnTo>
                    <a:pt x="2" y="35"/>
                  </a:lnTo>
                  <a:lnTo>
                    <a:pt x="2" y="34"/>
                  </a:lnTo>
                  <a:lnTo>
                    <a:pt x="4" y="31"/>
                  </a:lnTo>
                  <a:lnTo>
                    <a:pt x="4" y="30"/>
                  </a:lnTo>
                  <a:lnTo>
                    <a:pt x="5" y="29"/>
                  </a:lnTo>
                  <a:lnTo>
                    <a:pt x="6" y="28"/>
                  </a:lnTo>
                  <a:lnTo>
                    <a:pt x="6" y="27"/>
                  </a:lnTo>
                  <a:lnTo>
                    <a:pt x="7" y="27"/>
                  </a:lnTo>
                  <a:lnTo>
                    <a:pt x="8" y="26"/>
                  </a:lnTo>
                  <a:lnTo>
                    <a:pt x="9" y="25"/>
                  </a:lnTo>
                  <a:lnTo>
                    <a:pt x="11" y="25"/>
                  </a:lnTo>
                  <a:lnTo>
                    <a:pt x="12" y="24"/>
                  </a:lnTo>
                  <a:lnTo>
                    <a:pt x="15" y="24"/>
                  </a:lnTo>
                  <a:lnTo>
                    <a:pt x="16" y="23"/>
                  </a:lnTo>
                  <a:lnTo>
                    <a:pt x="17" y="23"/>
                  </a:lnTo>
                  <a:lnTo>
                    <a:pt x="22" y="20"/>
                  </a:lnTo>
                  <a:lnTo>
                    <a:pt x="23" y="20"/>
                  </a:lnTo>
                  <a:lnTo>
                    <a:pt x="23" y="20"/>
                  </a:lnTo>
                  <a:lnTo>
                    <a:pt x="24" y="20"/>
                  </a:lnTo>
                  <a:lnTo>
                    <a:pt x="25" y="20"/>
                  </a:lnTo>
                  <a:lnTo>
                    <a:pt x="25" y="20"/>
                  </a:lnTo>
                  <a:lnTo>
                    <a:pt x="26" y="20"/>
                  </a:lnTo>
                  <a:lnTo>
                    <a:pt x="26" y="21"/>
                  </a:lnTo>
                  <a:lnTo>
                    <a:pt x="27" y="21"/>
                  </a:lnTo>
                  <a:lnTo>
                    <a:pt x="29" y="23"/>
                  </a:lnTo>
                  <a:lnTo>
                    <a:pt x="31" y="24"/>
                  </a:lnTo>
                  <a:lnTo>
                    <a:pt x="32" y="25"/>
                  </a:lnTo>
                  <a:lnTo>
                    <a:pt x="33" y="25"/>
                  </a:lnTo>
                  <a:lnTo>
                    <a:pt x="34" y="25"/>
                  </a:lnTo>
                  <a:lnTo>
                    <a:pt x="35" y="25"/>
                  </a:lnTo>
                  <a:lnTo>
                    <a:pt x="37" y="25"/>
                  </a:lnTo>
                  <a:lnTo>
                    <a:pt x="39" y="25"/>
                  </a:lnTo>
                  <a:lnTo>
                    <a:pt x="40" y="25"/>
                  </a:lnTo>
                  <a:lnTo>
                    <a:pt x="44" y="25"/>
                  </a:lnTo>
                  <a:lnTo>
                    <a:pt x="46" y="25"/>
                  </a:lnTo>
                  <a:lnTo>
                    <a:pt x="48" y="25"/>
                  </a:lnTo>
                  <a:lnTo>
                    <a:pt x="50" y="26"/>
                  </a:lnTo>
                  <a:lnTo>
                    <a:pt x="52" y="26"/>
                  </a:lnTo>
                  <a:lnTo>
                    <a:pt x="54" y="26"/>
                  </a:lnTo>
                  <a:lnTo>
                    <a:pt x="56" y="26"/>
                  </a:lnTo>
                  <a:lnTo>
                    <a:pt x="57" y="26"/>
                  </a:lnTo>
                  <a:lnTo>
                    <a:pt x="58" y="26"/>
                  </a:lnTo>
                  <a:lnTo>
                    <a:pt x="59" y="26"/>
                  </a:lnTo>
                  <a:lnTo>
                    <a:pt x="61" y="27"/>
                  </a:lnTo>
                  <a:lnTo>
                    <a:pt x="65" y="29"/>
                  </a:lnTo>
                  <a:lnTo>
                    <a:pt x="67" y="29"/>
                  </a:lnTo>
                  <a:lnTo>
                    <a:pt x="68" y="29"/>
                  </a:lnTo>
                  <a:lnTo>
                    <a:pt x="69" y="29"/>
                  </a:lnTo>
                  <a:lnTo>
                    <a:pt x="71" y="29"/>
                  </a:lnTo>
                  <a:lnTo>
                    <a:pt x="72" y="29"/>
                  </a:lnTo>
                  <a:lnTo>
                    <a:pt x="73" y="29"/>
                  </a:lnTo>
                  <a:lnTo>
                    <a:pt x="75" y="29"/>
                  </a:lnTo>
                  <a:lnTo>
                    <a:pt x="78" y="27"/>
                  </a:lnTo>
                  <a:lnTo>
                    <a:pt x="80" y="26"/>
                  </a:lnTo>
                  <a:lnTo>
                    <a:pt x="82" y="25"/>
                  </a:lnTo>
                  <a:lnTo>
                    <a:pt x="86" y="24"/>
                  </a:lnTo>
                  <a:lnTo>
                    <a:pt x="87" y="24"/>
                  </a:lnTo>
                  <a:lnTo>
                    <a:pt x="89" y="23"/>
                  </a:lnTo>
                  <a:lnTo>
                    <a:pt x="90" y="22"/>
                  </a:lnTo>
                  <a:lnTo>
                    <a:pt x="91" y="21"/>
                  </a:lnTo>
                  <a:lnTo>
                    <a:pt x="92" y="20"/>
                  </a:lnTo>
                  <a:lnTo>
                    <a:pt x="93" y="20"/>
                  </a:lnTo>
                  <a:lnTo>
                    <a:pt x="93" y="19"/>
                  </a:lnTo>
                  <a:lnTo>
                    <a:pt x="94" y="18"/>
                  </a:lnTo>
                  <a:lnTo>
                    <a:pt x="95" y="17"/>
                  </a:lnTo>
                  <a:lnTo>
                    <a:pt x="96" y="13"/>
                  </a:lnTo>
                  <a:lnTo>
                    <a:pt x="97" y="11"/>
                  </a:lnTo>
                  <a:lnTo>
                    <a:pt x="98" y="10"/>
                  </a:lnTo>
                  <a:lnTo>
                    <a:pt x="98" y="10"/>
                  </a:lnTo>
                  <a:lnTo>
                    <a:pt x="99" y="9"/>
                  </a:lnTo>
                  <a:lnTo>
                    <a:pt x="100" y="8"/>
                  </a:lnTo>
                  <a:lnTo>
                    <a:pt x="101" y="6"/>
                  </a:lnTo>
                  <a:lnTo>
                    <a:pt x="102" y="5"/>
                  </a:lnTo>
                  <a:lnTo>
                    <a:pt x="104" y="4"/>
                  </a:lnTo>
                  <a:lnTo>
                    <a:pt x="106" y="3"/>
                  </a:lnTo>
                  <a:lnTo>
                    <a:pt x="108" y="2"/>
                  </a:lnTo>
                  <a:lnTo>
                    <a:pt x="111" y="0"/>
                  </a:lnTo>
                  <a:lnTo>
                    <a:pt x="111" y="0"/>
                  </a:lnTo>
                  <a:lnTo>
                    <a:pt x="112" y="0"/>
                  </a:lnTo>
                  <a:lnTo>
                    <a:pt x="112"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40" name="Freeform 246">
              <a:extLst>
                <a:ext uri="{FF2B5EF4-FFF2-40B4-BE49-F238E27FC236}">
                  <a16:creationId xmlns:a16="http://schemas.microsoft.com/office/drawing/2014/main" id="{E91A22F3-B920-4ACE-8B91-5EB661BAE97E}"/>
                </a:ext>
              </a:extLst>
            </p:cNvPr>
            <p:cNvSpPr>
              <a:spLocks/>
            </p:cNvSpPr>
            <p:nvPr/>
          </p:nvSpPr>
          <p:spPr bwMode="auto">
            <a:xfrm>
              <a:off x="3910" y="2382"/>
              <a:ext cx="647" cy="601"/>
            </a:xfrm>
            <a:custGeom>
              <a:avLst/>
              <a:gdLst>
                <a:gd name="T0" fmla="*/ 318 w 647"/>
                <a:gd name="T1" fmla="*/ 33 h 601"/>
                <a:gd name="T2" fmla="*/ 352 w 647"/>
                <a:gd name="T3" fmla="*/ 46 h 601"/>
                <a:gd name="T4" fmla="*/ 378 w 647"/>
                <a:gd name="T5" fmla="*/ 65 h 601"/>
                <a:gd name="T6" fmla="*/ 411 w 647"/>
                <a:gd name="T7" fmla="*/ 81 h 601"/>
                <a:gd name="T8" fmla="*/ 438 w 647"/>
                <a:gd name="T9" fmla="*/ 111 h 601"/>
                <a:gd name="T10" fmla="*/ 468 w 647"/>
                <a:gd name="T11" fmla="*/ 82 h 601"/>
                <a:gd name="T12" fmla="*/ 500 w 647"/>
                <a:gd name="T13" fmla="*/ 97 h 601"/>
                <a:gd name="T14" fmla="*/ 542 w 647"/>
                <a:gd name="T15" fmla="*/ 116 h 601"/>
                <a:gd name="T16" fmla="*/ 597 w 647"/>
                <a:gd name="T17" fmla="*/ 153 h 601"/>
                <a:gd name="T18" fmla="*/ 633 w 647"/>
                <a:gd name="T19" fmla="*/ 197 h 601"/>
                <a:gd name="T20" fmla="*/ 647 w 647"/>
                <a:gd name="T21" fmla="*/ 219 h 601"/>
                <a:gd name="T22" fmla="*/ 627 w 647"/>
                <a:gd name="T23" fmla="*/ 237 h 601"/>
                <a:gd name="T24" fmla="*/ 630 w 647"/>
                <a:gd name="T25" fmla="*/ 262 h 601"/>
                <a:gd name="T26" fmla="*/ 609 w 647"/>
                <a:gd name="T27" fmla="*/ 255 h 601"/>
                <a:gd name="T28" fmla="*/ 613 w 647"/>
                <a:gd name="T29" fmla="*/ 271 h 601"/>
                <a:gd name="T30" fmla="*/ 584 w 647"/>
                <a:gd name="T31" fmla="*/ 286 h 601"/>
                <a:gd name="T32" fmla="*/ 571 w 647"/>
                <a:gd name="T33" fmla="*/ 330 h 601"/>
                <a:gd name="T34" fmla="*/ 586 w 647"/>
                <a:gd name="T35" fmla="*/ 349 h 601"/>
                <a:gd name="T36" fmla="*/ 587 w 647"/>
                <a:gd name="T37" fmla="*/ 374 h 601"/>
                <a:gd name="T38" fmla="*/ 583 w 647"/>
                <a:gd name="T39" fmla="*/ 400 h 601"/>
                <a:gd name="T40" fmla="*/ 588 w 647"/>
                <a:gd name="T41" fmla="*/ 427 h 601"/>
                <a:gd name="T42" fmla="*/ 576 w 647"/>
                <a:gd name="T43" fmla="*/ 450 h 601"/>
                <a:gd name="T44" fmla="*/ 567 w 647"/>
                <a:gd name="T45" fmla="*/ 472 h 601"/>
                <a:gd name="T46" fmla="*/ 577 w 647"/>
                <a:gd name="T47" fmla="*/ 495 h 601"/>
                <a:gd name="T48" fmla="*/ 543 w 647"/>
                <a:gd name="T49" fmla="*/ 515 h 601"/>
                <a:gd name="T50" fmla="*/ 521 w 647"/>
                <a:gd name="T51" fmla="*/ 536 h 601"/>
                <a:gd name="T52" fmla="*/ 476 w 647"/>
                <a:gd name="T53" fmla="*/ 541 h 601"/>
                <a:gd name="T54" fmla="*/ 449 w 647"/>
                <a:gd name="T55" fmla="*/ 532 h 601"/>
                <a:gd name="T56" fmla="*/ 427 w 647"/>
                <a:gd name="T57" fmla="*/ 543 h 601"/>
                <a:gd name="T58" fmla="*/ 393 w 647"/>
                <a:gd name="T59" fmla="*/ 563 h 601"/>
                <a:gd name="T60" fmla="*/ 360 w 647"/>
                <a:gd name="T61" fmla="*/ 593 h 601"/>
                <a:gd name="T62" fmla="*/ 327 w 647"/>
                <a:gd name="T63" fmla="*/ 597 h 601"/>
                <a:gd name="T64" fmla="*/ 301 w 647"/>
                <a:gd name="T65" fmla="*/ 596 h 601"/>
                <a:gd name="T66" fmla="*/ 276 w 647"/>
                <a:gd name="T67" fmla="*/ 579 h 601"/>
                <a:gd name="T68" fmla="*/ 259 w 647"/>
                <a:gd name="T69" fmla="*/ 563 h 601"/>
                <a:gd name="T70" fmla="*/ 281 w 647"/>
                <a:gd name="T71" fmla="*/ 525 h 601"/>
                <a:gd name="T72" fmla="*/ 301 w 647"/>
                <a:gd name="T73" fmla="*/ 504 h 601"/>
                <a:gd name="T74" fmla="*/ 286 w 647"/>
                <a:gd name="T75" fmla="*/ 481 h 601"/>
                <a:gd name="T76" fmla="*/ 251 w 647"/>
                <a:gd name="T77" fmla="*/ 484 h 601"/>
                <a:gd name="T78" fmla="*/ 210 w 647"/>
                <a:gd name="T79" fmla="*/ 473 h 601"/>
                <a:gd name="T80" fmla="*/ 192 w 647"/>
                <a:gd name="T81" fmla="*/ 428 h 601"/>
                <a:gd name="T82" fmla="*/ 155 w 647"/>
                <a:gd name="T83" fmla="*/ 425 h 601"/>
                <a:gd name="T84" fmla="*/ 112 w 647"/>
                <a:gd name="T85" fmla="*/ 419 h 601"/>
                <a:gd name="T86" fmla="*/ 83 w 647"/>
                <a:gd name="T87" fmla="*/ 402 h 601"/>
                <a:gd name="T88" fmla="*/ 82 w 647"/>
                <a:gd name="T89" fmla="*/ 387 h 601"/>
                <a:gd name="T90" fmla="*/ 40 w 647"/>
                <a:gd name="T91" fmla="*/ 381 h 601"/>
                <a:gd name="T92" fmla="*/ 7 w 647"/>
                <a:gd name="T93" fmla="*/ 344 h 601"/>
                <a:gd name="T94" fmla="*/ 1 w 647"/>
                <a:gd name="T95" fmla="*/ 316 h 601"/>
                <a:gd name="T96" fmla="*/ 11 w 647"/>
                <a:gd name="T97" fmla="*/ 270 h 601"/>
                <a:gd name="T98" fmla="*/ 7 w 647"/>
                <a:gd name="T99" fmla="*/ 227 h 601"/>
                <a:gd name="T100" fmla="*/ 16 w 647"/>
                <a:gd name="T101" fmla="*/ 205 h 601"/>
                <a:gd name="T102" fmla="*/ 37 w 647"/>
                <a:gd name="T103" fmla="*/ 182 h 601"/>
                <a:gd name="T104" fmla="*/ 53 w 647"/>
                <a:gd name="T105" fmla="*/ 171 h 601"/>
                <a:gd name="T106" fmla="*/ 101 w 647"/>
                <a:gd name="T107" fmla="*/ 170 h 601"/>
                <a:gd name="T108" fmla="*/ 123 w 647"/>
                <a:gd name="T109" fmla="*/ 162 h 601"/>
                <a:gd name="T110" fmla="*/ 150 w 647"/>
                <a:gd name="T111" fmla="*/ 150 h 601"/>
                <a:gd name="T112" fmla="*/ 124 w 647"/>
                <a:gd name="T113" fmla="*/ 123 h 601"/>
                <a:gd name="T114" fmla="*/ 139 w 647"/>
                <a:gd name="T115" fmla="*/ 78 h 601"/>
                <a:gd name="T116" fmla="*/ 158 w 647"/>
                <a:gd name="T117" fmla="*/ 70 h 601"/>
                <a:gd name="T118" fmla="*/ 205 w 647"/>
                <a:gd name="T119" fmla="*/ 46 h 601"/>
                <a:gd name="T120" fmla="*/ 228 w 647"/>
                <a:gd name="T121" fmla="*/ 37 h 601"/>
                <a:gd name="T122" fmla="*/ 236 w 647"/>
                <a:gd name="T123" fmla="*/ 12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7" h="601">
                  <a:moveTo>
                    <a:pt x="262" y="4"/>
                  </a:moveTo>
                  <a:lnTo>
                    <a:pt x="270" y="10"/>
                  </a:lnTo>
                  <a:lnTo>
                    <a:pt x="272" y="12"/>
                  </a:lnTo>
                  <a:lnTo>
                    <a:pt x="277" y="15"/>
                  </a:lnTo>
                  <a:lnTo>
                    <a:pt x="287" y="22"/>
                  </a:lnTo>
                  <a:lnTo>
                    <a:pt x="288" y="23"/>
                  </a:lnTo>
                  <a:lnTo>
                    <a:pt x="291" y="26"/>
                  </a:lnTo>
                  <a:lnTo>
                    <a:pt x="292" y="27"/>
                  </a:lnTo>
                  <a:lnTo>
                    <a:pt x="295" y="29"/>
                  </a:lnTo>
                  <a:lnTo>
                    <a:pt x="296" y="31"/>
                  </a:lnTo>
                  <a:lnTo>
                    <a:pt x="297" y="31"/>
                  </a:lnTo>
                  <a:lnTo>
                    <a:pt x="298" y="31"/>
                  </a:lnTo>
                  <a:lnTo>
                    <a:pt x="299" y="32"/>
                  </a:lnTo>
                  <a:lnTo>
                    <a:pt x="300" y="32"/>
                  </a:lnTo>
                  <a:lnTo>
                    <a:pt x="302" y="32"/>
                  </a:lnTo>
                  <a:lnTo>
                    <a:pt x="304" y="33"/>
                  </a:lnTo>
                  <a:lnTo>
                    <a:pt x="305" y="33"/>
                  </a:lnTo>
                  <a:lnTo>
                    <a:pt x="307" y="33"/>
                  </a:lnTo>
                  <a:lnTo>
                    <a:pt x="312" y="32"/>
                  </a:lnTo>
                  <a:lnTo>
                    <a:pt x="313" y="32"/>
                  </a:lnTo>
                  <a:lnTo>
                    <a:pt x="314" y="32"/>
                  </a:lnTo>
                  <a:lnTo>
                    <a:pt x="315" y="32"/>
                  </a:lnTo>
                  <a:lnTo>
                    <a:pt x="318" y="33"/>
                  </a:lnTo>
                  <a:lnTo>
                    <a:pt x="320" y="33"/>
                  </a:lnTo>
                  <a:lnTo>
                    <a:pt x="321" y="33"/>
                  </a:lnTo>
                  <a:lnTo>
                    <a:pt x="322" y="33"/>
                  </a:lnTo>
                  <a:lnTo>
                    <a:pt x="323" y="33"/>
                  </a:lnTo>
                  <a:lnTo>
                    <a:pt x="325" y="32"/>
                  </a:lnTo>
                  <a:lnTo>
                    <a:pt x="326" y="32"/>
                  </a:lnTo>
                  <a:lnTo>
                    <a:pt x="327" y="32"/>
                  </a:lnTo>
                  <a:lnTo>
                    <a:pt x="328" y="32"/>
                  </a:lnTo>
                  <a:lnTo>
                    <a:pt x="329" y="32"/>
                  </a:lnTo>
                  <a:lnTo>
                    <a:pt x="332" y="33"/>
                  </a:lnTo>
                  <a:lnTo>
                    <a:pt x="333" y="34"/>
                  </a:lnTo>
                  <a:lnTo>
                    <a:pt x="334" y="34"/>
                  </a:lnTo>
                  <a:lnTo>
                    <a:pt x="335" y="35"/>
                  </a:lnTo>
                  <a:lnTo>
                    <a:pt x="337" y="36"/>
                  </a:lnTo>
                  <a:lnTo>
                    <a:pt x="338" y="36"/>
                  </a:lnTo>
                  <a:lnTo>
                    <a:pt x="342" y="38"/>
                  </a:lnTo>
                  <a:lnTo>
                    <a:pt x="344" y="39"/>
                  </a:lnTo>
                  <a:lnTo>
                    <a:pt x="345" y="40"/>
                  </a:lnTo>
                  <a:lnTo>
                    <a:pt x="346" y="40"/>
                  </a:lnTo>
                  <a:lnTo>
                    <a:pt x="346" y="40"/>
                  </a:lnTo>
                  <a:lnTo>
                    <a:pt x="350" y="44"/>
                  </a:lnTo>
                  <a:lnTo>
                    <a:pt x="351" y="45"/>
                  </a:lnTo>
                  <a:lnTo>
                    <a:pt x="352" y="46"/>
                  </a:lnTo>
                  <a:lnTo>
                    <a:pt x="353" y="47"/>
                  </a:lnTo>
                  <a:lnTo>
                    <a:pt x="355" y="48"/>
                  </a:lnTo>
                  <a:lnTo>
                    <a:pt x="357" y="49"/>
                  </a:lnTo>
                  <a:lnTo>
                    <a:pt x="358" y="50"/>
                  </a:lnTo>
                  <a:lnTo>
                    <a:pt x="360" y="50"/>
                  </a:lnTo>
                  <a:lnTo>
                    <a:pt x="361" y="51"/>
                  </a:lnTo>
                  <a:lnTo>
                    <a:pt x="365" y="51"/>
                  </a:lnTo>
                  <a:lnTo>
                    <a:pt x="367" y="52"/>
                  </a:lnTo>
                  <a:lnTo>
                    <a:pt x="370" y="53"/>
                  </a:lnTo>
                  <a:lnTo>
                    <a:pt x="371" y="54"/>
                  </a:lnTo>
                  <a:lnTo>
                    <a:pt x="372" y="54"/>
                  </a:lnTo>
                  <a:lnTo>
                    <a:pt x="373" y="54"/>
                  </a:lnTo>
                  <a:lnTo>
                    <a:pt x="373" y="55"/>
                  </a:lnTo>
                  <a:lnTo>
                    <a:pt x="373" y="55"/>
                  </a:lnTo>
                  <a:lnTo>
                    <a:pt x="374" y="56"/>
                  </a:lnTo>
                  <a:lnTo>
                    <a:pt x="374" y="56"/>
                  </a:lnTo>
                  <a:lnTo>
                    <a:pt x="374" y="57"/>
                  </a:lnTo>
                  <a:lnTo>
                    <a:pt x="375" y="61"/>
                  </a:lnTo>
                  <a:lnTo>
                    <a:pt x="376" y="62"/>
                  </a:lnTo>
                  <a:lnTo>
                    <a:pt x="376" y="63"/>
                  </a:lnTo>
                  <a:lnTo>
                    <a:pt x="377" y="64"/>
                  </a:lnTo>
                  <a:lnTo>
                    <a:pt x="377" y="64"/>
                  </a:lnTo>
                  <a:lnTo>
                    <a:pt x="378" y="65"/>
                  </a:lnTo>
                  <a:lnTo>
                    <a:pt x="379" y="65"/>
                  </a:lnTo>
                  <a:lnTo>
                    <a:pt x="380" y="66"/>
                  </a:lnTo>
                  <a:lnTo>
                    <a:pt x="381" y="66"/>
                  </a:lnTo>
                  <a:lnTo>
                    <a:pt x="383" y="67"/>
                  </a:lnTo>
                  <a:lnTo>
                    <a:pt x="385" y="67"/>
                  </a:lnTo>
                  <a:lnTo>
                    <a:pt x="387" y="68"/>
                  </a:lnTo>
                  <a:lnTo>
                    <a:pt x="389" y="69"/>
                  </a:lnTo>
                  <a:lnTo>
                    <a:pt x="391" y="69"/>
                  </a:lnTo>
                  <a:lnTo>
                    <a:pt x="393" y="70"/>
                  </a:lnTo>
                  <a:lnTo>
                    <a:pt x="394" y="71"/>
                  </a:lnTo>
                  <a:lnTo>
                    <a:pt x="397" y="73"/>
                  </a:lnTo>
                  <a:lnTo>
                    <a:pt x="399" y="74"/>
                  </a:lnTo>
                  <a:lnTo>
                    <a:pt x="400" y="75"/>
                  </a:lnTo>
                  <a:lnTo>
                    <a:pt x="402" y="76"/>
                  </a:lnTo>
                  <a:lnTo>
                    <a:pt x="403" y="76"/>
                  </a:lnTo>
                  <a:lnTo>
                    <a:pt x="405" y="77"/>
                  </a:lnTo>
                  <a:lnTo>
                    <a:pt x="406" y="77"/>
                  </a:lnTo>
                  <a:lnTo>
                    <a:pt x="409" y="78"/>
                  </a:lnTo>
                  <a:lnTo>
                    <a:pt x="410" y="78"/>
                  </a:lnTo>
                  <a:lnTo>
                    <a:pt x="410" y="78"/>
                  </a:lnTo>
                  <a:lnTo>
                    <a:pt x="411" y="79"/>
                  </a:lnTo>
                  <a:lnTo>
                    <a:pt x="411" y="80"/>
                  </a:lnTo>
                  <a:lnTo>
                    <a:pt x="411" y="81"/>
                  </a:lnTo>
                  <a:lnTo>
                    <a:pt x="411" y="82"/>
                  </a:lnTo>
                  <a:lnTo>
                    <a:pt x="411" y="82"/>
                  </a:lnTo>
                  <a:lnTo>
                    <a:pt x="411" y="83"/>
                  </a:lnTo>
                  <a:lnTo>
                    <a:pt x="410" y="86"/>
                  </a:lnTo>
                  <a:lnTo>
                    <a:pt x="410" y="88"/>
                  </a:lnTo>
                  <a:lnTo>
                    <a:pt x="410" y="90"/>
                  </a:lnTo>
                  <a:lnTo>
                    <a:pt x="410" y="91"/>
                  </a:lnTo>
                  <a:lnTo>
                    <a:pt x="410" y="93"/>
                  </a:lnTo>
                  <a:lnTo>
                    <a:pt x="410" y="94"/>
                  </a:lnTo>
                  <a:lnTo>
                    <a:pt x="411" y="95"/>
                  </a:lnTo>
                  <a:lnTo>
                    <a:pt x="412" y="97"/>
                  </a:lnTo>
                  <a:lnTo>
                    <a:pt x="413" y="98"/>
                  </a:lnTo>
                  <a:lnTo>
                    <a:pt x="414" y="99"/>
                  </a:lnTo>
                  <a:lnTo>
                    <a:pt x="415" y="100"/>
                  </a:lnTo>
                  <a:lnTo>
                    <a:pt x="416" y="101"/>
                  </a:lnTo>
                  <a:lnTo>
                    <a:pt x="419" y="102"/>
                  </a:lnTo>
                  <a:lnTo>
                    <a:pt x="427" y="107"/>
                  </a:lnTo>
                  <a:lnTo>
                    <a:pt x="432" y="109"/>
                  </a:lnTo>
                  <a:lnTo>
                    <a:pt x="434" y="110"/>
                  </a:lnTo>
                  <a:lnTo>
                    <a:pt x="435" y="110"/>
                  </a:lnTo>
                  <a:lnTo>
                    <a:pt x="436" y="111"/>
                  </a:lnTo>
                  <a:lnTo>
                    <a:pt x="437" y="111"/>
                  </a:lnTo>
                  <a:lnTo>
                    <a:pt x="438" y="111"/>
                  </a:lnTo>
                  <a:lnTo>
                    <a:pt x="440" y="111"/>
                  </a:lnTo>
                  <a:lnTo>
                    <a:pt x="442" y="111"/>
                  </a:lnTo>
                  <a:lnTo>
                    <a:pt x="444" y="111"/>
                  </a:lnTo>
                  <a:lnTo>
                    <a:pt x="445" y="111"/>
                  </a:lnTo>
                  <a:lnTo>
                    <a:pt x="446" y="111"/>
                  </a:lnTo>
                  <a:lnTo>
                    <a:pt x="448" y="110"/>
                  </a:lnTo>
                  <a:lnTo>
                    <a:pt x="448" y="110"/>
                  </a:lnTo>
                  <a:lnTo>
                    <a:pt x="449" y="109"/>
                  </a:lnTo>
                  <a:lnTo>
                    <a:pt x="450" y="108"/>
                  </a:lnTo>
                  <a:lnTo>
                    <a:pt x="451" y="108"/>
                  </a:lnTo>
                  <a:lnTo>
                    <a:pt x="453" y="104"/>
                  </a:lnTo>
                  <a:lnTo>
                    <a:pt x="455" y="102"/>
                  </a:lnTo>
                  <a:lnTo>
                    <a:pt x="456" y="100"/>
                  </a:lnTo>
                  <a:lnTo>
                    <a:pt x="457" y="99"/>
                  </a:lnTo>
                  <a:lnTo>
                    <a:pt x="457" y="98"/>
                  </a:lnTo>
                  <a:lnTo>
                    <a:pt x="459" y="94"/>
                  </a:lnTo>
                  <a:lnTo>
                    <a:pt x="460" y="91"/>
                  </a:lnTo>
                  <a:lnTo>
                    <a:pt x="462" y="89"/>
                  </a:lnTo>
                  <a:lnTo>
                    <a:pt x="463" y="87"/>
                  </a:lnTo>
                  <a:lnTo>
                    <a:pt x="464" y="86"/>
                  </a:lnTo>
                  <a:lnTo>
                    <a:pt x="466" y="84"/>
                  </a:lnTo>
                  <a:lnTo>
                    <a:pt x="467" y="83"/>
                  </a:lnTo>
                  <a:lnTo>
                    <a:pt x="468" y="82"/>
                  </a:lnTo>
                  <a:lnTo>
                    <a:pt x="469" y="81"/>
                  </a:lnTo>
                  <a:lnTo>
                    <a:pt x="470" y="81"/>
                  </a:lnTo>
                  <a:lnTo>
                    <a:pt x="471" y="81"/>
                  </a:lnTo>
                  <a:lnTo>
                    <a:pt x="471" y="81"/>
                  </a:lnTo>
                  <a:lnTo>
                    <a:pt x="472" y="82"/>
                  </a:lnTo>
                  <a:lnTo>
                    <a:pt x="473" y="82"/>
                  </a:lnTo>
                  <a:lnTo>
                    <a:pt x="474" y="83"/>
                  </a:lnTo>
                  <a:lnTo>
                    <a:pt x="476" y="86"/>
                  </a:lnTo>
                  <a:lnTo>
                    <a:pt x="477" y="87"/>
                  </a:lnTo>
                  <a:lnTo>
                    <a:pt x="478" y="88"/>
                  </a:lnTo>
                  <a:lnTo>
                    <a:pt x="479" y="89"/>
                  </a:lnTo>
                  <a:lnTo>
                    <a:pt x="480" y="89"/>
                  </a:lnTo>
                  <a:lnTo>
                    <a:pt x="481" y="90"/>
                  </a:lnTo>
                  <a:lnTo>
                    <a:pt x="482" y="91"/>
                  </a:lnTo>
                  <a:lnTo>
                    <a:pt x="483" y="91"/>
                  </a:lnTo>
                  <a:lnTo>
                    <a:pt x="485" y="92"/>
                  </a:lnTo>
                  <a:lnTo>
                    <a:pt x="487" y="93"/>
                  </a:lnTo>
                  <a:lnTo>
                    <a:pt x="490" y="93"/>
                  </a:lnTo>
                  <a:lnTo>
                    <a:pt x="494" y="94"/>
                  </a:lnTo>
                  <a:lnTo>
                    <a:pt x="496" y="95"/>
                  </a:lnTo>
                  <a:lnTo>
                    <a:pt x="498" y="95"/>
                  </a:lnTo>
                  <a:lnTo>
                    <a:pt x="499" y="96"/>
                  </a:lnTo>
                  <a:lnTo>
                    <a:pt x="500" y="97"/>
                  </a:lnTo>
                  <a:lnTo>
                    <a:pt x="501" y="97"/>
                  </a:lnTo>
                  <a:lnTo>
                    <a:pt x="502" y="98"/>
                  </a:lnTo>
                  <a:lnTo>
                    <a:pt x="503" y="99"/>
                  </a:lnTo>
                  <a:lnTo>
                    <a:pt x="505" y="101"/>
                  </a:lnTo>
                  <a:lnTo>
                    <a:pt x="507" y="102"/>
                  </a:lnTo>
                  <a:lnTo>
                    <a:pt x="510" y="106"/>
                  </a:lnTo>
                  <a:lnTo>
                    <a:pt x="512" y="108"/>
                  </a:lnTo>
                  <a:lnTo>
                    <a:pt x="513" y="109"/>
                  </a:lnTo>
                  <a:lnTo>
                    <a:pt x="514" y="109"/>
                  </a:lnTo>
                  <a:lnTo>
                    <a:pt x="515" y="110"/>
                  </a:lnTo>
                  <a:lnTo>
                    <a:pt x="515" y="110"/>
                  </a:lnTo>
                  <a:lnTo>
                    <a:pt x="516" y="110"/>
                  </a:lnTo>
                  <a:lnTo>
                    <a:pt x="517" y="110"/>
                  </a:lnTo>
                  <a:lnTo>
                    <a:pt x="518" y="111"/>
                  </a:lnTo>
                  <a:lnTo>
                    <a:pt x="520" y="111"/>
                  </a:lnTo>
                  <a:lnTo>
                    <a:pt x="526" y="111"/>
                  </a:lnTo>
                  <a:lnTo>
                    <a:pt x="528" y="111"/>
                  </a:lnTo>
                  <a:lnTo>
                    <a:pt x="529" y="111"/>
                  </a:lnTo>
                  <a:lnTo>
                    <a:pt x="530" y="112"/>
                  </a:lnTo>
                  <a:lnTo>
                    <a:pt x="531" y="112"/>
                  </a:lnTo>
                  <a:lnTo>
                    <a:pt x="535" y="114"/>
                  </a:lnTo>
                  <a:lnTo>
                    <a:pt x="536" y="114"/>
                  </a:lnTo>
                  <a:lnTo>
                    <a:pt x="542" y="116"/>
                  </a:lnTo>
                  <a:lnTo>
                    <a:pt x="547" y="117"/>
                  </a:lnTo>
                  <a:lnTo>
                    <a:pt x="551" y="119"/>
                  </a:lnTo>
                  <a:lnTo>
                    <a:pt x="552" y="119"/>
                  </a:lnTo>
                  <a:lnTo>
                    <a:pt x="554" y="119"/>
                  </a:lnTo>
                  <a:lnTo>
                    <a:pt x="559" y="123"/>
                  </a:lnTo>
                  <a:lnTo>
                    <a:pt x="565" y="125"/>
                  </a:lnTo>
                  <a:lnTo>
                    <a:pt x="567" y="126"/>
                  </a:lnTo>
                  <a:lnTo>
                    <a:pt x="569" y="127"/>
                  </a:lnTo>
                  <a:lnTo>
                    <a:pt x="571" y="129"/>
                  </a:lnTo>
                  <a:lnTo>
                    <a:pt x="573" y="130"/>
                  </a:lnTo>
                  <a:lnTo>
                    <a:pt x="575" y="132"/>
                  </a:lnTo>
                  <a:lnTo>
                    <a:pt x="577" y="133"/>
                  </a:lnTo>
                  <a:lnTo>
                    <a:pt x="582" y="139"/>
                  </a:lnTo>
                  <a:lnTo>
                    <a:pt x="584" y="141"/>
                  </a:lnTo>
                  <a:lnTo>
                    <a:pt x="585" y="143"/>
                  </a:lnTo>
                  <a:lnTo>
                    <a:pt x="587" y="146"/>
                  </a:lnTo>
                  <a:lnTo>
                    <a:pt x="589" y="147"/>
                  </a:lnTo>
                  <a:lnTo>
                    <a:pt x="590" y="149"/>
                  </a:lnTo>
                  <a:lnTo>
                    <a:pt x="592" y="150"/>
                  </a:lnTo>
                  <a:lnTo>
                    <a:pt x="594" y="152"/>
                  </a:lnTo>
                  <a:lnTo>
                    <a:pt x="595" y="152"/>
                  </a:lnTo>
                  <a:lnTo>
                    <a:pt x="596" y="152"/>
                  </a:lnTo>
                  <a:lnTo>
                    <a:pt x="597" y="153"/>
                  </a:lnTo>
                  <a:lnTo>
                    <a:pt x="600" y="153"/>
                  </a:lnTo>
                  <a:lnTo>
                    <a:pt x="601" y="154"/>
                  </a:lnTo>
                  <a:lnTo>
                    <a:pt x="607" y="155"/>
                  </a:lnTo>
                  <a:lnTo>
                    <a:pt x="612" y="157"/>
                  </a:lnTo>
                  <a:lnTo>
                    <a:pt x="614" y="158"/>
                  </a:lnTo>
                  <a:lnTo>
                    <a:pt x="616" y="159"/>
                  </a:lnTo>
                  <a:lnTo>
                    <a:pt x="618" y="160"/>
                  </a:lnTo>
                  <a:lnTo>
                    <a:pt x="623" y="163"/>
                  </a:lnTo>
                  <a:lnTo>
                    <a:pt x="627" y="166"/>
                  </a:lnTo>
                  <a:lnTo>
                    <a:pt x="628" y="167"/>
                  </a:lnTo>
                  <a:lnTo>
                    <a:pt x="629" y="168"/>
                  </a:lnTo>
                  <a:lnTo>
                    <a:pt x="631" y="169"/>
                  </a:lnTo>
                  <a:lnTo>
                    <a:pt x="632" y="171"/>
                  </a:lnTo>
                  <a:lnTo>
                    <a:pt x="638" y="179"/>
                  </a:lnTo>
                  <a:lnTo>
                    <a:pt x="638" y="180"/>
                  </a:lnTo>
                  <a:lnTo>
                    <a:pt x="638" y="181"/>
                  </a:lnTo>
                  <a:lnTo>
                    <a:pt x="638" y="182"/>
                  </a:lnTo>
                  <a:lnTo>
                    <a:pt x="638" y="184"/>
                  </a:lnTo>
                  <a:lnTo>
                    <a:pt x="637" y="186"/>
                  </a:lnTo>
                  <a:lnTo>
                    <a:pt x="636" y="189"/>
                  </a:lnTo>
                  <a:lnTo>
                    <a:pt x="634" y="195"/>
                  </a:lnTo>
                  <a:lnTo>
                    <a:pt x="634" y="196"/>
                  </a:lnTo>
                  <a:lnTo>
                    <a:pt x="633" y="197"/>
                  </a:lnTo>
                  <a:lnTo>
                    <a:pt x="633" y="198"/>
                  </a:lnTo>
                  <a:lnTo>
                    <a:pt x="633" y="199"/>
                  </a:lnTo>
                  <a:lnTo>
                    <a:pt x="633" y="199"/>
                  </a:lnTo>
                  <a:lnTo>
                    <a:pt x="634" y="200"/>
                  </a:lnTo>
                  <a:lnTo>
                    <a:pt x="634" y="201"/>
                  </a:lnTo>
                  <a:lnTo>
                    <a:pt x="635" y="202"/>
                  </a:lnTo>
                  <a:lnTo>
                    <a:pt x="636" y="204"/>
                  </a:lnTo>
                  <a:lnTo>
                    <a:pt x="637" y="204"/>
                  </a:lnTo>
                  <a:lnTo>
                    <a:pt x="639" y="205"/>
                  </a:lnTo>
                  <a:lnTo>
                    <a:pt x="642" y="207"/>
                  </a:lnTo>
                  <a:lnTo>
                    <a:pt x="643" y="208"/>
                  </a:lnTo>
                  <a:lnTo>
                    <a:pt x="644" y="209"/>
                  </a:lnTo>
                  <a:lnTo>
                    <a:pt x="645" y="210"/>
                  </a:lnTo>
                  <a:lnTo>
                    <a:pt x="646" y="210"/>
                  </a:lnTo>
                  <a:lnTo>
                    <a:pt x="646" y="211"/>
                  </a:lnTo>
                  <a:lnTo>
                    <a:pt x="647" y="212"/>
                  </a:lnTo>
                  <a:lnTo>
                    <a:pt x="647" y="213"/>
                  </a:lnTo>
                  <a:lnTo>
                    <a:pt x="647" y="214"/>
                  </a:lnTo>
                  <a:lnTo>
                    <a:pt x="647" y="215"/>
                  </a:lnTo>
                  <a:lnTo>
                    <a:pt x="647" y="216"/>
                  </a:lnTo>
                  <a:lnTo>
                    <a:pt x="647" y="217"/>
                  </a:lnTo>
                  <a:lnTo>
                    <a:pt x="647" y="218"/>
                  </a:lnTo>
                  <a:lnTo>
                    <a:pt x="647" y="219"/>
                  </a:lnTo>
                  <a:lnTo>
                    <a:pt x="647" y="220"/>
                  </a:lnTo>
                  <a:lnTo>
                    <a:pt x="646" y="222"/>
                  </a:lnTo>
                  <a:lnTo>
                    <a:pt x="645" y="224"/>
                  </a:lnTo>
                  <a:lnTo>
                    <a:pt x="644" y="225"/>
                  </a:lnTo>
                  <a:lnTo>
                    <a:pt x="642" y="227"/>
                  </a:lnTo>
                  <a:lnTo>
                    <a:pt x="640" y="229"/>
                  </a:lnTo>
                  <a:lnTo>
                    <a:pt x="639" y="231"/>
                  </a:lnTo>
                  <a:lnTo>
                    <a:pt x="637" y="232"/>
                  </a:lnTo>
                  <a:lnTo>
                    <a:pt x="636" y="232"/>
                  </a:lnTo>
                  <a:lnTo>
                    <a:pt x="635" y="233"/>
                  </a:lnTo>
                  <a:lnTo>
                    <a:pt x="634" y="233"/>
                  </a:lnTo>
                  <a:lnTo>
                    <a:pt x="633" y="234"/>
                  </a:lnTo>
                  <a:lnTo>
                    <a:pt x="632" y="234"/>
                  </a:lnTo>
                  <a:lnTo>
                    <a:pt x="631" y="234"/>
                  </a:lnTo>
                  <a:lnTo>
                    <a:pt x="629" y="234"/>
                  </a:lnTo>
                  <a:lnTo>
                    <a:pt x="628" y="234"/>
                  </a:lnTo>
                  <a:lnTo>
                    <a:pt x="627" y="234"/>
                  </a:lnTo>
                  <a:lnTo>
                    <a:pt x="627" y="234"/>
                  </a:lnTo>
                  <a:lnTo>
                    <a:pt x="627" y="234"/>
                  </a:lnTo>
                  <a:lnTo>
                    <a:pt x="627" y="234"/>
                  </a:lnTo>
                  <a:lnTo>
                    <a:pt x="627" y="235"/>
                  </a:lnTo>
                  <a:lnTo>
                    <a:pt x="627" y="236"/>
                  </a:lnTo>
                  <a:lnTo>
                    <a:pt x="627" y="237"/>
                  </a:lnTo>
                  <a:lnTo>
                    <a:pt x="628" y="238"/>
                  </a:lnTo>
                  <a:lnTo>
                    <a:pt x="628" y="239"/>
                  </a:lnTo>
                  <a:lnTo>
                    <a:pt x="629" y="240"/>
                  </a:lnTo>
                  <a:lnTo>
                    <a:pt x="630" y="241"/>
                  </a:lnTo>
                  <a:lnTo>
                    <a:pt x="632" y="243"/>
                  </a:lnTo>
                  <a:lnTo>
                    <a:pt x="633" y="244"/>
                  </a:lnTo>
                  <a:lnTo>
                    <a:pt x="634" y="245"/>
                  </a:lnTo>
                  <a:lnTo>
                    <a:pt x="635" y="247"/>
                  </a:lnTo>
                  <a:lnTo>
                    <a:pt x="635" y="248"/>
                  </a:lnTo>
                  <a:lnTo>
                    <a:pt x="635" y="249"/>
                  </a:lnTo>
                  <a:lnTo>
                    <a:pt x="635" y="250"/>
                  </a:lnTo>
                  <a:lnTo>
                    <a:pt x="635" y="251"/>
                  </a:lnTo>
                  <a:lnTo>
                    <a:pt x="635" y="251"/>
                  </a:lnTo>
                  <a:lnTo>
                    <a:pt x="635" y="252"/>
                  </a:lnTo>
                  <a:lnTo>
                    <a:pt x="635" y="253"/>
                  </a:lnTo>
                  <a:lnTo>
                    <a:pt x="634" y="256"/>
                  </a:lnTo>
                  <a:lnTo>
                    <a:pt x="633" y="259"/>
                  </a:lnTo>
                  <a:lnTo>
                    <a:pt x="633" y="260"/>
                  </a:lnTo>
                  <a:lnTo>
                    <a:pt x="632" y="261"/>
                  </a:lnTo>
                  <a:lnTo>
                    <a:pt x="632" y="261"/>
                  </a:lnTo>
                  <a:lnTo>
                    <a:pt x="631" y="262"/>
                  </a:lnTo>
                  <a:lnTo>
                    <a:pt x="630" y="262"/>
                  </a:lnTo>
                  <a:lnTo>
                    <a:pt x="630" y="262"/>
                  </a:lnTo>
                  <a:lnTo>
                    <a:pt x="629" y="263"/>
                  </a:lnTo>
                  <a:lnTo>
                    <a:pt x="627" y="263"/>
                  </a:lnTo>
                  <a:lnTo>
                    <a:pt x="626" y="263"/>
                  </a:lnTo>
                  <a:lnTo>
                    <a:pt x="626" y="262"/>
                  </a:lnTo>
                  <a:lnTo>
                    <a:pt x="625" y="262"/>
                  </a:lnTo>
                  <a:lnTo>
                    <a:pt x="624" y="262"/>
                  </a:lnTo>
                  <a:lnTo>
                    <a:pt x="624" y="261"/>
                  </a:lnTo>
                  <a:lnTo>
                    <a:pt x="623" y="260"/>
                  </a:lnTo>
                  <a:lnTo>
                    <a:pt x="622" y="259"/>
                  </a:lnTo>
                  <a:lnTo>
                    <a:pt x="622" y="259"/>
                  </a:lnTo>
                  <a:lnTo>
                    <a:pt x="621" y="257"/>
                  </a:lnTo>
                  <a:lnTo>
                    <a:pt x="620" y="255"/>
                  </a:lnTo>
                  <a:lnTo>
                    <a:pt x="620" y="255"/>
                  </a:lnTo>
                  <a:lnTo>
                    <a:pt x="619" y="255"/>
                  </a:lnTo>
                  <a:lnTo>
                    <a:pt x="619" y="254"/>
                  </a:lnTo>
                  <a:lnTo>
                    <a:pt x="618" y="254"/>
                  </a:lnTo>
                  <a:lnTo>
                    <a:pt x="617" y="254"/>
                  </a:lnTo>
                  <a:lnTo>
                    <a:pt x="616" y="253"/>
                  </a:lnTo>
                  <a:lnTo>
                    <a:pt x="615" y="253"/>
                  </a:lnTo>
                  <a:lnTo>
                    <a:pt x="613" y="254"/>
                  </a:lnTo>
                  <a:lnTo>
                    <a:pt x="612" y="254"/>
                  </a:lnTo>
                  <a:lnTo>
                    <a:pt x="611" y="255"/>
                  </a:lnTo>
                  <a:lnTo>
                    <a:pt x="609" y="255"/>
                  </a:lnTo>
                  <a:lnTo>
                    <a:pt x="608" y="256"/>
                  </a:lnTo>
                  <a:lnTo>
                    <a:pt x="607" y="257"/>
                  </a:lnTo>
                  <a:lnTo>
                    <a:pt x="606" y="258"/>
                  </a:lnTo>
                  <a:lnTo>
                    <a:pt x="604" y="260"/>
                  </a:lnTo>
                  <a:lnTo>
                    <a:pt x="603" y="261"/>
                  </a:lnTo>
                  <a:lnTo>
                    <a:pt x="603" y="262"/>
                  </a:lnTo>
                  <a:lnTo>
                    <a:pt x="602" y="263"/>
                  </a:lnTo>
                  <a:lnTo>
                    <a:pt x="602" y="263"/>
                  </a:lnTo>
                  <a:lnTo>
                    <a:pt x="602" y="264"/>
                  </a:lnTo>
                  <a:lnTo>
                    <a:pt x="602" y="264"/>
                  </a:lnTo>
                  <a:lnTo>
                    <a:pt x="602" y="265"/>
                  </a:lnTo>
                  <a:lnTo>
                    <a:pt x="602" y="265"/>
                  </a:lnTo>
                  <a:lnTo>
                    <a:pt x="603" y="265"/>
                  </a:lnTo>
                  <a:lnTo>
                    <a:pt x="604" y="265"/>
                  </a:lnTo>
                  <a:lnTo>
                    <a:pt x="608" y="266"/>
                  </a:lnTo>
                  <a:lnTo>
                    <a:pt x="609" y="267"/>
                  </a:lnTo>
                  <a:lnTo>
                    <a:pt x="610" y="267"/>
                  </a:lnTo>
                  <a:lnTo>
                    <a:pt x="611" y="268"/>
                  </a:lnTo>
                  <a:lnTo>
                    <a:pt x="611" y="268"/>
                  </a:lnTo>
                  <a:lnTo>
                    <a:pt x="612" y="269"/>
                  </a:lnTo>
                  <a:lnTo>
                    <a:pt x="612" y="269"/>
                  </a:lnTo>
                  <a:lnTo>
                    <a:pt x="613" y="270"/>
                  </a:lnTo>
                  <a:lnTo>
                    <a:pt x="613" y="271"/>
                  </a:lnTo>
                  <a:lnTo>
                    <a:pt x="613" y="271"/>
                  </a:lnTo>
                  <a:lnTo>
                    <a:pt x="613" y="272"/>
                  </a:lnTo>
                  <a:lnTo>
                    <a:pt x="612" y="273"/>
                  </a:lnTo>
                  <a:lnTo>
                    <a:pt x="612" y="273"/>
                  </a:lnTo>
                  <a:lnTo>
                    <a:pt x="612" y="274"/>
                  </a:lnTo>
                  <a:lnTo>
                    <a:pt x="611" y="275"/>
                  </a:lnTo>
                  <a:lnTo>
                    <a:pt x="610" y="276"/>
                  </a:lnTo>
                  <a:lnTo>
                    <a:pt x="609" y="276"/>
                  </a:lnTo>
                  <a:lnTo>
                    <a:pt x="608" y="277"/>
                  </a:lnTo>
                  <a:lnTo>
                    <a:pt x="606" y="277"/>
                  </a:lnTo>
                  <a:lnTo>
                    <a:pt x="603" y="278"/>
                  </a:lnTo>
                  <a:lnTo>
                    <a:pt x="600" y="278"/>
                  </a:lnTo>
                  <a:lnTo>
                    <a:pt x="596" y="278"/>
                  </a:lnTo>
                  <a:lnTo>
                    <a:pt x="594" y="279"/>
                  </a:lnTo>
                  <a:lnTo>
                    <a:pt x="592" y="279"/>
                  </a:lnTo>
                  <a:lnTo>
                    <a:pt x="591" y="280"/>
                  </a:lnTo>
                  <a:lnTo>
                    <a:pt x="589" y="281"/>
                  </a:lnTo>
                  <a:lnTo>
                    <a:pt x="588" y="282"/>
                  </a:lnTo>
                  <a:lnTo>
                    <a:pt x="587" y="282"/>
                  </a:lnTo>
                  <a:lnTo>
                    <a:pt x="587" y="283"/>
                  </a:lnTo>
                  <a:lnTo>
                    <a:pt x="586" y="284"/>
                  </a:lnTo>
                  <a:lnTo>
                    <a:pt x="585" y="285"/>
                  </a:lnTo>
                  <a:lnTo>
                    <a:pt x="584" y="286"/>
                  </a:lnTo>
                  <a:lnTo>
                    <a:pt x="583" y="288"/>
                  </a:lnTo>
                  <a:lnTo>
                    <a:pt x="581" y="292"/>
                  </a:lnTo>
                  <a:lnTo>
                    <a:pt x="580" y="293"/>
                  </a:lnTo>
                  <a:lnTo>
                    <a:pt x="579" y="295"/>
                  </a:lnTo>
                  <a:lnTo>
                    <a:pt x="577" y="298"/>
                  </a:lnTo>
                  <a:lnTo>
                    <a:pt x="575" y="299"/>
                  </a:lnTo>
                  <a:lnTo>
                    <a:pt x="574" y="301"/>
                  </a:lnTo>
                  <a:lnTo>
                    <a:pt x="573" y="303"/>
                  </a:lnTo>
                  <a:lnTo>
                    <a:pt x="573" y="304"/>
                  </a:lnTo>
                  <a:lnTo>
                    <a:pt x="573" y="305"/>
                  </a:lnTo>
                  <a:lnTo>
                    <a:pt x="572" y="307"/>
                  </a:lnTo>
                  <a:lnTo>
                    <a:pt x="572" y="311"/>
                  </a:lnTo>
                  <a:lnTo>
                    <a:pt x="572" y="314"/>
                  </a:lnTo>
                  <a:lnTo>
                    <a:pt x="572" y="316"/>
                  </a:lnTo>
                  <a:lnTo>
                    <a:pt x="571" y="319"/>
                  </a:lnTo>
                  <a:lnTo>
                    <a:pt x="570" y="323"/>
                  </a:lnTo>
                  <a:lnTo>
                    <a:pt x="570" y="325"/>
                  </a:lnTo>
                  <a:lnTo>
                    <a:pt x="570" y="326"/>
                  </a:lnTo>
                  <a:lnTo>
                    <a:pt x="570" y="327"/>
                  </a:lnTo>
                  <a:lnTo>
                    <a:pt x="570" y="328"/>
                  </a:lnTo>
                  <a:lnTo>
                    <a:pt x="570" y="329"/>
                  </a:lnTo>
                  <a:lnTo>
                    <a:pt x="571" y="329"/>
                  </a:lnTo>
                  <a:lnTo>
                    <a:pt x="571" y="330"/>
                  </a:lnTo>
                  <a:lnTo>
                    <a:pt x="572" y="331"/>
                  </a:lnTo>
                  <a:lnTo>
                    <a:pt x="573" y="331"/>
                  </a:lnTo>
                  <a:lnTo>
                    <a:pt x="577" y="335"/>
                  </a:lnTo>
                  <a:lnTo>
                    <a:pt x="584" y="340"/>
                  </a:lnTo>
                  <a:lnTo>
                    <a:pt x="585" y="340"/>
                  </a:lnTo>
                  <a:lnTo>
                    <a:pt x="585" y="341"/>
                  </a:lnTo>
                  <a:lnTo>
                    <a:pt x="585" y="341"/>
                  </a:lnTo>
                  <a:lnTo>
                    <a:pt x="586" y="342"/>
                  </a:lnTo>
                  <a:lnTo>
                    <a:pt x="585" y="342"/>
                  </a:lnTo>
                  <a:lnTo>
                    <a:pt x="585" y="342"/>
                  </a:lnTo>
                  <a:lnTo>
                    <a:pt x="585" y="343"/>
                  </a:lnTo>
                  <a:lnTo>
                    <a:pt x="583" y="344"/>
                  </a:lnTo>
                  <a:lnTo>
                    <a:pt x="583" y="344"/>
                  </a:lnTo>
                  <a:lnTo>
                    <a:pt x="582" y="345"/>
                  </a:lnTo>
                  <a:lnTo>
                    <a:pt x="582" y="345"/>
                  </a:lnTo>
                  <a:lnTo>
                    <a:pt x="582" y="346"/>
                  </a:lnTo>
                  <a:lnTo>
                    <a:pt x="582" y="346"/>
                  </a:lnTo>
                  <a:lnTo>
                    <a:pt x="582" y="347"/>
                  </a:lnTo>
                  <a:lnTo>
                    <a:pt x="583" y="347"/>
                  </a:lnTo>
                  <a:lnTo>
                    <a:pt x="583" y="348"/>
                  </a:lnTo>
                  <a:lnTo>
                    <a:pt x="584" y="348"/>
                  </a:lnTo>
                  <a:lnTo>
                    <a:pt x="585" y="349"/>
                  </a:lnTo>
                  <a:lnTo>
                    <a:pt x="586" y="349"/>
                  </a:lnTo>
                  <a:lnTo>
                    <a:pt x="588" y="350"/>
                  </a:lnTo>
                  <a:lnTo>
                    <a:pt x="589" y="350"/>
                  </a:lnTo>
                  <a:lnTo>
                    <a:pt x="593" y="351"/>
                  </a:lnTo>
                  <a:lnTo>
                    <a:pt x="594" y="352"/>
                  </a:lnTo>
                  <a:lnTo>
                    <a:pt x="594" y="352"/>
                  </a:lnTo>
                  <a:lnTo>
                    <a:pt x="595" y="353"/>
                  </a:lnTo>
                  <a:lnTo>
                    <a:pt x="595" y="353"/>
                  </a:lnTo>
                  <a:lnTo>
                    <a:pt x="596" y="354"/>
                  </a:lnTo>
                  <a:lnTo>
                    <a:pt x="596" y="355"/>
                  </a:lnTo>
                  <a:lnTo>
                    <a:pt x="596" y="355"/>
                  </a:lnTo>
                  <a:lnTo>
                    <a:pt x="596" y="356"/>
                  </a:lnTo>
                  <a:lnTo>
                    <a:pt x="596" y="357"/>
                  </a:lnTo>
                  <a:lnTo>
                    <a:pt x="596" y="358"/>
                  </a:lnTo>
                  <a:lnTo>
                    <a:pt x="595" y="359"/>
                  </a:lnTo>
                  <a:lnTo>
                    <a:pt x="595" y="360"/>
                  </a:lnTo>
                  <a:lnTo>
                    <a:pt x="594" y="362"/>
                  </a:lnTo>
                  <a:lnTo>
                    <a:pt x="593" y="364"/>
                  </a:lnTo>
                  <a:lnTo>
                    <a:pt x="589" y="369"/>
                  </a:lnTo>
                  <a:lnTo>
                    <a:pt x="588" y="370"/>
                  </a:lnTo>
                  <a:lnTo>
                    <a:pt x="588" y="371"/>
                  </a:lnTo>
                  <a:lnTo>
                    <a:pt x="587" y="372"/>
                  </a:lnTo>
                  <a:lnTo>
                    <a:pt x="587" y="373"/>
                  </a:lnTo>
                  <a:lnTo>
                    <a:pt x="587" y="374"/>
                  </a:lnTo>
                  <a:lnTo>
                    <a:pt x="587" y="375"/>
                  </a:lnTo>
                  <a:lnTo>
                    <a:pt x="587" y="376"/>
                  </a:lnTo>
                  <a:lnTo>
                    <a:pt x="588" y="378"/>
                  </a:lnTo>
                  <a:lnTo>
                    <a:pt x="588" y="379"/>
                  </a:lnTo>
                  <a:lnTo>
                    <a:pt x="589" y="380"/>
                  </a:lnTo>
                  <a:lnTo>
                    <a:pt x="589" y="381"/>
                  </a:lnTo>
                  <a:lnTo>
                    <a:pt x="591" y="383"/>
                  </a:lnTo>
                  <a:lnTo>
                    <a:pt x="592" y="385"/>
                  </a:lnTo>
                  <a:lnTo>
                    <a:pt x="593" y="386"/>
                  </a:lnTo>
                  <a:lnTo>
                    <a:pt x="593" y="387"/>
                  </a:lnTo>
                  <a:lnTo>
                    <a:pt x="594" y="388"/>
                  </a:lnTo>
                  <a:lnTo>
                    <a:pt x="594" y="388"/>
                  </a:lnTo>
                  <a:lnTo>
                    <a:pt x="594" y="389"/>
                  </a:lnTo>
                  <a:lnTo>
                    <a:pt x="594" y="390"/>
                  </a:lnTo>
                  <a:lnTo>
                    <a:pt x="593" y="391"/>
                  </a:lnTo>
                  <a:lnTo>
                    <a:pt x="593" y="391"/>
                  </a:lnTo>
                  <a:lnTo>
                    <a:pt x="592" y="392"/>
                  </a:lnTo>
                  <a:lnTo>
                    <a:pt x="592" y="392"/>
                  </a:lnTo>
                  <a:lnTo>
                    <a:pt x="590" y="394"/>
                  </a:lnTo>
                  <a:lnTo>
                    <a:pt x="587" y="396"/>
                  </a:lnTo>
                  <a:lnTo>
                    <a:pt x="585" y="397"/>
                  </a:lnTo>
                  <a:lnTo>
                    <a:pt x="584" y="398"/>
                  </a:lnTo>
                  <a:lnTo>
                    <a:pt x="583" y="400"/>
                  </a:lnTo>
                  <a:lnTo>
                    <a:pt x="582" y="401"/>
                  </a:lnTo>
                  <a:lnTo>
                    <a:pt x="581" y="403"/>
                  </a:lnTo>
                  <a:lnTo>
                    <a:pt x="580" y="404"/>
                  </a:lnTo>
                  <a:lnTo>
                    <a:pt x="579" y="406"/>
                  </a:lnTo>
                  <a:lnTo>
                    <a:pt x="579" y="407"/>
                  </a:lnTo>
                  <a:lnTo>
                    <a:pt x="578" y="409"/>
                  </a:lnTo>
                  <a:lnTo>
                    <a:pt x="578" y="410"/>
                  </a:lnTo>
                  <a:lnTo>
                    <a:pt x="577" y="412"/>
                  </a:lnTo>
                  <a:lnTo>
                    <a:pt x="577" y="413"/>
                  </a:lnTo>
                  <a:lnTo>
                    <a:pt x="577" y="414"/>
                  </a:lnTo>
                  <a:lnTo>
                    <a:pt x="577" y="415"/>
                  </a:lnTo>
                  <a:lnTo>
                    <a:pt x="577" y="416"/>
                  </a:lnTo>
                  <a:lnTo>
                    <a:pt x="577" y="417"/>
                  </a:lnTo>
                  <a:lnTo>
                    <a:pt x="578" y="418"/>
                  </a:lnTo>
                  <a:lnTo>
                    <a:pt x="578" y="419"/>
                  </a:lnTo>
                  <a:lnTo>
                    <a:pt x="578" y="419"/>
                  </a:lnTo>
                  <a:lnTo>
                    <a:pt x="579" y="420"/>
                  </a:lnTo>
                  <a:lnTo>
                    <a:pt x="580" y="421"/>
                  </a:lnTo>
                  <a:lnTo>
                    <a:pt x="582" y="422"/>
                  </a:lnTo>
                  <a:lnTo>
                    <a:pt x="585" y="425"/>
                  </a:lnTo>
                  <a:lnTo>
                    <a:pt x="586" y="426"/>
                  </a:lnTo>
                  <a:lnTo>
                    <a:pt x="587" y="427"/>
                  </a:lnTo>
                  <a:lnTo>
                    <a:pt x="588" y="427"/>
                  </a:lnTo>
                  <a:lnTo>
                    <a:pt x="588" y="428"/>
                  </a:lnTo>
                  <a:lnTo>
                    <a:pt x="589" y="429"/>
                  </a:lnTo>
                  <a:lnTo>
                    <a:pt x="589" y="430"/>
                  </a:lnTo>
                  <a:lnTo>
                    <a:pt x="590" y="431"/>
                  </a:lnTo>
                  <a:lnTo>
                    <a:pt x="590" y="432"/>
                  </a:lnTo>
                  <a:lnTo>
                    <a:pt x="590" y="433"/>
                  </a:lnTo>
                  <a:lnTo>
                    <a:pt x="590" y="435"/>
                  </a:lnTo>
                  <a:lnTo>
                    <a:pt x="590" y="437"/>
                  </a:lnTo>
                  <a:lnTo>
                    <a:pt x="590" y="438"/>
                  </a:lnTo>
                  <a:lnTo>
                    <a:pt x="590" y="439"/>
                  </a:lnTo>
                  <a:lnTo>
                    <a:pt x="589" y="440"/>
                  </a:lnTo>
                  <a:lnTo>
                    <a:pt x="589" y="441"/>
                  </a:lnTo>
                  <a:lnTo>
                    <a:pt x="588" y="442"/>
                  </a:lnTo>
                  <a:lnTo>
                    <a:pt x="586" y="443"/>
                  </a:lnTo>
                  <a:lnTo>
                    <a:pt x="584" y="444"/>
                  </a:lnTo>
                  <a:lnTo>
                    <a:pt x="583" y="445"/>
                  </a:lnTo>
                  <a:lnTo>
                    <a:pt x="580" y="446"/>
                  </a:lnTo>
                  <a:lnTo>
                    <a:pt x="579" y="447"/>
                  </a:lnTo>
                  <a:lnTo>
                    <a:pt x="578" y="448"/>
                  </a:lnTo>
                  <a:lnTo>
                    <a:pt x="577" y="448"/>
                  </a:lnTo>
                  <a:lnTo>
                    <a:pt x="577" y="449"/>
                  </a:lnTo>
                  <a:lnTo>
                    <a:pt x="576" y="450"/>
                  </a:lnTo>
                  <a:lnTo>
                    <a:pt x="576" y="450"/>
                  </a:lnTo>
                  <a:lnTo>
                    <a:pt x="575" y="452"/>
                  </a:lnTo>
                  <a:lnTo>
                    <a:pt x="575" y="453"/>
                  </a:lnTo>
                  <a:lnTo>
                    <a:pt x="575" y="454"/>
                  </a:lnTo>
                  <a:lnTo>
                    <a:pt x="575" y="455"/>
                  </a:lnTo>
                  <a:lnTo>
                    <a:pt x="575" y="456"/>
                  </a:lnTo>
                  <a:lnTo>
                    <a:pt x="576" y="459"/>
                  </a:lnTo>
                  <a:lnTo>
                    <a:pt x="576" y="461"/>
                  </a:lnTo>
                  <a:lnTo>
                    <a:pt x="577" y="462"/>
                  </a:lnTo>
                  <a:lnTo>
                    <a:pt x="577" y="463"/>
                  </a:lnTo>
                  <a:lnTo>
                    <a:pt x="577" y="464"/>
                  </a:lnTo>
                  <a:lnTo>
                    <a:pt x="577" y="464"/>
                  </a:lnTo>
                  <a:lnTo>
                    <a:pt x="576" y="465"/>
                  </a:lnTo>
                  <a:lnTo>
                    <a:pt x="576" y="466"/>
                  </a:lnTo>
                  <a:lnTo>
                    <a:pt x="575" y="467"/>
                  </a:lnTo>
                  <a:lnTo>
                    <a:pt x="574" y="468"/>
                  </a:lnTo>
                  <a:lnTo>
                    <a:pt x="574" y="469"/>
                  </a:lnTo>
                  <a:lnTo>
                    <a:pt x="573" y="469"/>
                  </a:lnTo>
                  <a:lnTo>
                    <a:pt x="571" y="470"/>
                  </a:lnTo>
                  <a:lnTo>
                    <a:pt x="570" y="470"/>
                  </a:lnTo>
                  <a:lnTo>
                    <a:pt x="569" y="471"/>
                  </a:lnTo>
                  <a:lnTo>
                    <a:pt x="568" y="471"/>
                  </a:lnTo>
                  <a:lnTo>
                    <a:pt x="567" y="471"/>
                  </a:lnTo>
                  <a:lnTo>
                    <a:pt x="567" y="472"/>
                  </a:lnTo>
                  <a:lnTo>
                    <a:pt x="567" y="472"/>
                  </a:lnTo>
                  <a:lnTo>
                    <a:pt x="567" y="472"/>
                  </a:lnTo>
                  <a:lnTo>
                    <a:pt x="567" y="473"/>
                  </a:lnTo>
                  <a:lnTo>
                    <a:pt x="567" y="474"/>
                  </a:lnTo>
                  <a:lnTo>
                    <a:pt x="567" y="475"/>
                  </a:lnTo>
                  <a:lnTo>
                    <a:pt x="568" y="476"/>
                  </a:lnTo>
                  <a:lnTo>
                    <a:pt x="569" y="477"/>
                  </a:lnTo>
                  <a:lnTo>
                    <a:pt x="571" y="479"/>
                  </a:lnTo>
                  <a:lnTo>
                    <a:pt x="572" y="480"/>
                  </a:lnTo>
                  <a:lnTo>
                    <a:pt x="576" y="484"/>
                  </a:lnTo>
                  <a:lnTo>
                    <a:pt x="578" y="485"/>
                  </a:lnTo>
                  <a:lnTo>
                    <a:pt x="578" y="486"/>
                  </a:lnTo>
                  <a:lnTo>
                    <a:pt x="579" y="487"/>
                  </a:lnTo>
                  <a:lnTo>
                    <a:pt x="580" y="488"/>
                  </a:lnTo>
                  <a:lnTo>
                    <a:pt x="580" y="489"/>
                  </a:lnTo>
                  <a:lnTo>
                    <a:pt x="581" y="490"/>
                  </a:lnTo>
                  <a:lnTo>
                    <a:pt x="581" y="491"/>
                  </a:lnTo>
                  <a:lnTo>
                    <a:pt x="580" y="491"/>
                  </a:lnTo>
                  <a:lnTo>
                    <a:pt x="580" y="492"/>
                  </a:lnTo>
                  <a:lnTo>
                    <a:pt x="580" y="493"/>
                  </a:lnTo>
                  <a:lnTo>
                    <a:pt x="579" y="494"/>
                  </a:lnTo>
                  <a:lnTo>
                    <a:pt x="578" y="495"/>
                  </a:lnTo>
                  <a:lnTo>
                    <a:pt x="577" y="495"/>
                  </a:lnTo>
                  <a:lnTo>
                    <a:pt x="575" y="498"/>
                  </a:lnTo>
                  <a:lnTo>
                    <a:pt x="574" y="499"/>
                  </a:lnTo>
                  <a:lnTo>
                    <a:pt x="573" y="499"/>
                  </a:lnTo>
                  <a:lnTo>
                    <a:pt x="573" y="500"/>
                  </a:lnTo>
                  <a:lnTo>
                    <a:pt x="572" y="501"/>
                  </a:lnTo>
                  <a:lnTo>
                    <a:pt x="571" y="504"/>
                  </a:lnTo>
                  <a:lnTo>
                    <a:pt x="571" y="505"/>
                  </a:lnTo>
                  <a:lnTo>
                    <a:pt x="570" y="506"/>
                  </a:lnTo>
                  <a:lnTo>
                    <a:pt x="569" y="507"/>
                  </a:lnTo>
                  <a:lnTo>
                    <a:pt x="568" y="508"/>
                  </a:lnTo>
                  <a:lnTo>
                    <a:pt x="568" y="509"/>
                  </a:lnTo>
                  <a:lnTo>
                    <a:pt x="567" y="509"/>
                  </a:lnTo>
                  <a:lnTo>
                    <a:pt x="566" y="510"/>
                  </a:lnTo>
                  <a:lnTo>
                    <a:pt x="565" y="511"/>
                  </a:lnTo>
                  <a:lnTo>
                    <a:pt x="565" y="511"/>
                  </a:lnTo>
                  <a:lnTo>
                    <a:pt x="564" y="511"/>
                  </a:lnTo>
                  <a:lnTo>
                    <a:pt x="563" y="512"/>
                  </a:lnTo>
                  <a:lnTo>
                    <a:pt x="560" y="512"/>
                  </a:lnTo>
                  <a:lnTo>
                    <a:pt x="557" y="513"/>
                  </a:lnTo>
                  <a:lnTo>
                    <a:pt x="553" y="514"/>
                  </a:lnTo>
                  <a:lnTo>
                    <a:pt x="548" y="514"/>
                  </a:lnTo>
                  <a:lnTo>
                    <a:pt x="545" y="514"/>
                  </a:lnTo>
                  <a:lnTo>
                    <a:pt x="543" y="515"/>
                  </a:lnTo>
                  <a:lnTo>
                    <a:pt x="541" y="516"/>
                  </a:lnTo>
                  <a:lnTo>
                    <a:pt x="540" y="516"/>
                  </a:lnTo>
                  <a:lnTo>
                    <a:pt x="539" y="517"/>
                  </a:lnTo>
                  <a:lnTo>
                    <a:pt x="538" y="518"/>
                  </a:lnTo>
                  <a:lnTo>
                    <a:pt x="537" y="518"/>
                  </a:lnTo>
                  <a:lnTo>
                    <a:pt x="536" y="520"/>
                  </a:lnTo>
                  <a:lnTo>
                    <a:pt x="535" y="521"/>
                  </a:lnTo>
                  <a:lnTo>
                    <a:pt x="535" y="522"/>
                  </a:lnTo>
                  <a:lnTo>
                    <a:pt x="534" y="523"/>
                  </a:lnTo>
                  <a:lnTo>
                    <a:pt x="535" y="524"/>
                  </a:lnTo>
                  <a:lnTo>
                    <a:pt x="535" y="527"/>
                  </a:lnTo>
                  <a:lnTo>
                    <a:pt x="535" y="528"/>
                  </a:lnTo>
                  <a:lnTo>
                    <a:pt x="535" y="528"/>
                  </a:lnTo>
                  <a:lnTo>
                    <a:pt x="534" y="529"/>
                  </a:lnTo>
                  <a:lnTo>
                    <a:pt x="534" y="530"/>
                  </a:lnTo>
                  <a:lnTo>
                    <a:pt x="533" y="530"/>
                  </a:lnTo>
                  <a:lnTo>
                    <a:pt x="533" y="531"/>
                  </a:lnTo>
                  <a:lnTo>
                    <a:pt x="532" y="532"/>
                  </a:lnTo>
                  <a:lnTo>
                    <a:pt x="528" y="534"/>
                  </a:lnTo>
                  <a:lnTo>
                    <a:pt x="527" y="535"/>
                  </a:lnTo>
                  <a:lnTo>
                    <a:pt x="526" y="535"/>
                  </a:lnTo>
                  <a:lnTo>
                    <a:pt x="524" y="535"/>
                  </a:lnTo>
                  <a:lnTo>
                    <a:pt x="521" y="536"/>
                  </a:lnTo>
                  <a:lnTo>
                    <a:pt x="516" y="537"/>
                  </a:lnTo>
                  <a:lnTo>
                    <a:pt x="513" y="538"/>
                  </a:lnTo>
                  <a:lnTo>
                    <a:pt x="512" y="538"/>
                  </a:lnTo>
                  <a:lnTo>
                    <a:pt x="511" y="538"/>
                  </a:lnTo>
                  <a:lnTo>
                    <a:pt x="507" y="537"/>
                  </a:lnTo>
                  <a:lnTo>
                    <a:pt x="504" y="537"/>
                  </a:lnTo>
                  <a:lnTo>
                    <a:pt x="503" y="536"/>
                  </a:lnTo>
                  <a:lnTo>
                    <a:pt x="500" y="536"/>
                  </a:lnTo>
                  <a:lnTo>
                    <a:pt x="498" y="535"/>
                  </a:lnTo>
                  <a:lnTo>
                    <a:pt x="495" y="535"/>
                  </a:lnTo>
                  <a:lnTo>
                    <a:pt x="494" y="535"/>
                  </a:lnTo>
                  <a:lnTo>
                    <a:pt x="493" y="535"/>
                  </a:lnTo>
                  <a:lnTo>
                    <a:pt x="492" y="535"/>
                  </a:lnTo>
                  <a:lnTo>
                    <a:pt x="491" y="535"/>
                  </a:lnTo>
                  <a:lnTo>
                    <a:pt x="490" y="536"/>
                  </a:lnTo>
                  <a:lnTo>
                    <a:pt x="488" y="537"/>
                  </a:lnTo>
                  <a:lnTo>
                    <a:pt x="487" y="538"/>
                  </a:lnTo>
                  <a:lnTo>
                    <a:pt x="485" y="540"/>
                  </a:lnTo>
                  <a:lnTo>
                    <a:pt x="483" y="540"/>
                  </a:lnTo>
                  <a:lnTo>
                    <a:pt x="481" y="541"/>
                  </a:lnTo>
                  <a:lnTo>
                    <a:pt x="479" y="541"/>
                  </a:lnTo>
                  <a:lnTo>
                    <a:pt x="477" y="541"/>
                  </a:lnTo>
                  <a:lnTo>
                    <a:pt x="476" y="541"/>
                  </a:lnTo>
                  <a:lnTo>
                    <a:pt x="475" y="541"/>
                  </a:lnTo>
                  <a:lnTo>
                    <a:pt x="474" y="541"/>
                  </a:lnTo>
                  <a:lnTo>
                    <a:pt x="472" y="540"/>
                  </a:lnTo>
                  <a:lnTo>
                    <a:pt x="471" y="540"/>
                  </a:lnTo>
                  <a:lnTo>
                    <a:pt x="470" y="539"/>
                  </a:lnTo>
                  <a:lnTo>
                    <a:pt x="466" y="537"/>
                  </a:lnTo>
                  <a:lnTo>
                    <a:pt x="465" y="536"/>
                  </a:lnTo>
                  <a:lnTo>
                    <a:pt x="464" y="535"/>
                  </a:lnTo>
                  <a:lnTo>
                    <a:pt x="464" y="534"/>
                  </a:lnTo>
                  <a:lnTo>
                    <a:pt x="462" y="532"/>
                  </a:lnTo>
                  <a:lnTo>
                    <a:pt x="461" y="531"/>
                  </a:lnTo>
                  <a:lnTo>
                    <a:pt x="460" y="530"/>
                  </a:lnTo>
                  <a:lnTo>
                    <a:pt x="460" y="529"/>
                  </a:lnTo>
                  <a:lnTo>
                    <a:pt x="459" y="529"/>
                  </a:lnTo>
                  <a:lnTo>
                    <a:pt x="459" y="529"/>
                  </a:lnTo>
                  <a:lnTo>
                    <a:pt x="458" y="529"/>
                  </a:lnTo>
                  <a:lnTo>
                    <a:pt x="457" y="529"/>
                  </a:lnTo>
                  <a:lnTo>
                    <a:pt x="456" y="529"/>
                  </a:lnTo>
                  <a:lnTo>
                    <a:pt x="455" y="529"/>
                  </a:lnTo>
                  <a:lnTo>
                    <a:pt x="453" y="530"/>
                  </a:lnTo>
                  <a:lnTo>
                    <a:pt x="451" y="531"/>
                  </a:lnTo>
                  <a:lnTo>
                    <a:pt x="450" y="531"/>
                  </a:lnTo>
                  <a:lnTo>
                    <a:pt x="449" y="532"/>
                  </a:lnTo>
                  <a:lnTo>
                    <a:pt x="449" y="532"/>
                  </a:lnTo>
                  <a:lnTo>
                    <a:pt x="448" y="533"/>
                  </a:lnTo>
                  <a:lnTo>
                    <a:pt x="445" y="536"/>
                  </a:lnTo>
                  <a:lnTo>
                    <a:pt x="444" y="537"/>
                  </a:lnTo>
                  <a:lnTo>
                    <a:pt x="443" y="538"/>
                  </a:lnTo>
                  <a:lnTo>
                    <a:pt x="442" y="539"/>
                  </a:lnTo>
                  <a:lnTo>
                    <a:pt x="441" y="539"/>
                  </a:lnTo>
                  <a:lnTo>
                    <a:pt x="440" y="540"/>
                  </a:lnTo>
                  <a:lnTo>
                    <a:pt x="440" y="540"/>
                  </a:lnTo>
                  <a:lnTo>
                    <a:pt x="439" y="540"/>
                  </a:lnTo>
                  <a:lnTo>
                    <a:pt x="438" y="540"/>
                  </a:lnTo>
                  <a:lnTo>
                    <a:pt x="437" y="541"/>
                  </a:lnTo>
                  <a:lnTo>
                    <a:pt x="436" y="540"/>
                  </a:lnTo>
                  <a:lnTo>
                    <a:pt x="433" y="540"/>
                  </a:lnTo>
                  <a:lnTo>
                    <a:pt x="432" y="540"/>
                  </a:lnTo>
                  <a:lnTo>
                    <a:pt x="431" y="540"/>
                  </a:lnTo>
                  <a:lnTo>
                    <a:pt x="430" y="540"/>
                  </a:lnTo>
                  <a:lnTo>
                    <a:pt x="430" y="540"/>
                  </a:lnTo>
                  <a:lnTo>
                    <a:pt x="429" y="540"/>
                  </a:lnTo>
                  <a:lnTo>
                    <a:pt x="429" y="541"/>
                  </a:lnTo>
                  <a:lnTo>
                    <a:pt x="428" y="541"/>
                  </a:lnTo>
                  <a:lnTo>
                    <a:pt x="427" y="542"/>
                  </a:lnTo>
                  <a:lnTo>
                    <a:pt x="427" y="543"/>
                  </a:lnTo>
                  <a:lnTo>
                    <a:pt x="426" y="544"/>
                  </a:lnTo>
                  <a:lnTo>
                    <a:pt x="425" y="546"/>
                  </a:lnTo>
                  <a:lnTo>
                    <a:pt x="424" y="550"/>
                  </a:lnTo>
                  <a:lnTo>
                    <a:pt x="423" y="551"/>
                  </a:lnTo>
                  <a:lnTo>
                    <a:pt x="423" y="552"/>
                  </a:lnTo>
                  <a:lnTo>
                    <a:pt x="422" y="553"/>
                  </a:lnTo>
                  <a:lnTo>
                    <a:pt x="421" y="554"/>
                  </a:lnTo>
                  <a:lnTo>
                    <a:pt x="421" y="554"/>
                  </a:lnTo>
                  <a:lnTo>
                    <a:pt x="420" y="554"/>
                  </a:lnTo>
                  <a:lnTo>
                    <a:pt x="419" y="555"/>
                  </a:lnTo>
                  <a:lnTo>
                    <a:pt x="418" y="555"/>
                  </a:lnTo>
                  <a:lnTo>
                    <a:pt x="416" y="555"/>
                  </a:lnTo>
                  <a:lnTo>
                    <a:pt x="413" y="555"/>
                  </a:lnTo>
                  <a:lnTo>
                    <a:pt x="412" y="555"/>
                  </a:lnTo>
                  <a:lnTo>
                    <a:pt x="409" y="555"/>
                  </a:lnTo>
                  <a:lnTo>
                    <a:pt x="406" y="556"/>
                  </a:lnTo>
                  <a:lnTo>
                    <a:pt x="404" y="557"/>
                  </a:lnTo>
                  <a:lnTo>
                    <a:pt x="400" y="558"/>
                  </a:lnTo>
                  <a:lnTo>
                    <a:pt x="398" y="559"/>
                  </a:lnTo>
                  <a:lnTo>
                    <a:pt x="396" y="560"/>
                  </a:lnTo>
                  <a:lnTo>
                    <a:pt x="394" y="561"/>
                  </a:lnTo>
                  <a:lnTo>
                    <a:pt x="394" y="562"/>
                  </a:lnTo>
                  <a:lnTo>
                    <a:pt x="393" y="563"/>
                  </a:lnTo>
                  <a:lnTo>
                    <a:pt x="392" y="564"/>
                  </a:lnTo>
                  <a:lnTo>
                    <a:pt x="390" y="566"/>
                  </a:lnTo>
                  <a:lnTo>
                    <a:pt x="389" y="568"/>
                  </a:lnTo>
                  <a:lnTo>
                    <a:pt x="387" y="571"/>
                  </a:lnTo>
                  <a:lnTo>
                    <a:pt x="385" y="572"/>
                  </a:lnTo>
                  <a:lnTo>
                    <a:pt x="383" y="573"/>
                  </a:lnTo>
                  <a:lnTo>
                    <a:pt x="382" y="574"/>
                  </a:lnTo>
                  <a:lnTo>
                    <a:pt x="381" y="575"/>
                  </a:lnTo>
                  <a:lnTo>
                    <a:pt x="377" y="577"/>
                  </a:lnTo>
                  <a:lnTo>
                    <a:pt x="376" y="578"/>
                  </a:lnTo>
                  <a:lnTo>
                    <a:pt x="375" y="579"/>
                  </a:lnTo>
                  <a:lnTo>
                    <a:pt x="374" y="579"/>
                  </a:lnTo>
                  <a:lnTo>
                    <a:pt x="372" y="581"/>
                  </a:lnTo>
                  <a:lnTo>
                    <a:pt x="370" y="583"/>
                  </a:lnTo>
                  <a:lnTo>
                    <a:pt x="368" y="585"/>
                  </a:lnTo>
                  <a:lnTo>
                    <a:pt x="367" y="586"/>
                  </a:lnTo>
                  <a:lnTo>
                    <a:pt x="366" y="588"/>
                  </a:lnTo>
                  <a:lnTo>
                    <a:pt x="364" y="591"/>
                  </a:lnTo>
                  <a:lnTo>
                    <a:pt x="363" y="592"/>
                  </a:lnTo>
                  <a:lnTo>
                    <a:pt x="362" y="593"/>
                  </a:lnTo>
                  <a:lnTo>
                    <a:pt x="361" y="593"/>
                  </a:lnTo>
                  <a:lnTo>
                    <a:pt x="361" y="593"/>
                  </a:lnTo>
                  <a:lnTo>
                    <a:pt x="360" y="593"/>
                  </a:lnTo>
                  <a:lnTo>
                    <a:pt x="359" y="593"/>
                  </a:lnTo>
                  <a:lnTo>
                    <a:pt x="358" y="593"/>
                  </a:lnTo>
                  <a:lnTo>
                    <a:pt x="358" y="593"/>
                  </a:lnTo>
                  <a:lnTo>
                    <a:pt x="357" y="592"/>
                  </a:lnTo>
                  <a:lnTo>
                    <a:pt x="354" y="590"/>
                  </a:lnTo>
                  <a:lnTo>
                    <a:pt x="352" y="589"/>
                  </a:lnTo>
                  <a:lnTo>
                    <a:pt x="351" y="588"/>
                  </a:lnTo>
                  <a:lnTo>
                    <a:pt x="349" y="588"/>
                  </a:lnTo>
                  <a:lnTo>
                    <a:pt x="348" y="587"/>
                  </a:lnTo>
                  <a:lnTo>
                    <a:pt x="346" y="587"/>
                  </a:lnTo>
                  <a:lnTo>
                    <a:pt x="345" y="587"/>
                  </a:lnTo>
                  <a:lnTo>
                    <a:pt x="343" y="587"/>
                  </a:lnTo>
                  <a:lnTo>
                    <a:pt x="338" y="588"/>
                  </a:lnTo>
                  <a:lnTo>
                    <a:pt x="336" y="588"/>
                  </a:lnTo>
                  <a:lnTo>
                    <a:pt x="335" y="588"/>
                  </a:lnTo>
                  <a:lnTo>
                    <a:pt x="335" y="589"/>
                  </a:lnTo>
                  <a:lnTo>
                    <a:pt x="334" y="589"/>
                  </a:lnTo>
                  <a:lnTo>
                    <a:pt x="333" y="589"/>
                  </a:lnTo>
                  <a:lnTo>
                    <a:pt x="333" y="590"/>
                  </a:lnTo>
                  <a:lnTo>
                    <a:pt x="332" y="591"/>
                  </a:lnTo>
                  <a:lnTo>
                    <a:pt x="330" y="594"/>
                  </a:lnTo>
                  <a:lnTo>
                    <a:pt x="328" y="596"/>
                  </a:lnTo>
                  <a:lnTo>
                    <a:pt x="327" y="597"/>
                  </a:lnTo>
                  <a:lnTo>
                    <a:pt x="326" y="598"/>
                  </a:lnTo>
                  <a:lnTo>
                    <a:pt x="325" y="599"/>
                  </a:lnTo>
                  <a:lnTo>
                    <a:pt x="325" y="600"/>
                  </a:lnTo>
                  <a:lnTo>
                    <a:pt x="324" y="600"/>
                  </a:lnTo>
                  <a:lnTo>
                    <a:pt x="323" y="601"/>
                  </a:lnTo>
                  <a:lnTo>
                    <a:pt x="322" y="601"/>
                  </a:lnTo>
                  <a:lnTo>
                    <a:pt x="322" y="601"/>
                  </a:lnTo>
                  <a:lnTo>
                    <a:pt x="320" y="601"/>
                  </a:lnTo>
                  <a:lnTo>
                    <a:pt x="319" y="600"/>
                  </a:lnTo>
                  <a:lnTo>
                    <a:pt x="317" y="600"/>
                  </a:lnTo>
                  <a:lnTo>
                    <a:pt x="316" y="600"/>
                  </a:lnTo>
                  <a:lnTo>
                    <a:pt x="315" y="599"/>
                  </a:lnTo>
                  <a:lnTo>
                    <a:pt x="314" y="599"/>
                  </a:lnTo>
                  <a:lnTo>
                    <a:pt x="312" y="597"/>
                  </a:lnTo>
                  <a:lnTo>
                    <a:pt x="311" y="596"/>
                  </a:lnTo>
                  <a:lnTo>
                    <a:pt x="310" y="595"/>
                  </a:lnTo>
                  <a:lnTo>
                    <a:pt x="309" y="595"/>
                  </a:lnTo>
                  <a:lnTo>
                    <a:pt x="308" y="595"/>
                  </a:lnTo>
                  <a:lnTo>
                    <a:pt x="307" y="595"/>
                  </a:lnTo>
                  <a:lnTo>
                    <a:pt x="305" y="595"/>
                  </a:lnTo>
                  <a:lnTo>
                    <a:pt x="304" y="595"/>
                  </a:lnTo>
                  <a:lnTo>
                    <a:pt x="302" y="595"/>
                  </a:lnTo>
                  <a:lnTo>
                    <a:pt x="301" y="596"/>
                  </a:lnTo>
                  <a:lnTo>
                    <a:pt x="300" y="596"/>
                  </a:lnTo>
                  <a:lnTo>
                    <a:pt x="299" y="597"/>
                  </a:lnTo>
                  <a:lnTo>
                    <a:pt x="299" y="597"/>
                  </a:lnTo>
                  <a:lnTo>
                    <a:pt x="299" y="598"/>
                  </a:lnTo>
                  <a:lnTo>
                    <a:pt x="298" y="598"/>
                  </a:lnTo>
                  <a:lnTo>
                    <a:pt x="298" y="598"/>
                  </a:lnTo>
                  <a:lnTo>
                    <a:pt x="298" y="598"/>
                  </a:lnTo>
                  <a:lnTo>
                    <a:pt x="297" y="597"/>
                  </a:lnTo>
                  <a:lnTo>
                    <a:pt x="297" y="596"/>
                  </a:lnTo>
                  <a:lnTo>
                    <a:pt x="295" y="593"/>
                  </a:lnTo>
                  <a:lnTo>
                    <a:pt x="295" y="592"/>
                  </a:lnTo>
                  <a:lnTo>
                    <a:pt x="294" y="591"/>
                  </a:lnTo>
                  <a:lnTo>
                    <a:pt x="293" y="590"/>
                  </a:lnTo>
                  <a:lnTo>
                    <a:pt x="293" y="589"/>
                  </a:lnTo>
                  <a:lnTo>
                    <a:pt x="292" y="588"/>
                  </a:lnTo>
                  <a:lnTo>
                    <a:pt x="291" y="587"/>
                  </a:lnTo>
                  <a:lnTo>
                    <a:pt x="288" y="585"/>
                  </a:lnTo>
                  <a:lnTo>
                    <a:pt x="287" y="584"/>
                  </a:lnTo>
                  <a:lnTo>
                    <a:pt x="285" y="584"/>
                  </a:lnTo>
                  <a:lnTo>
                    <a:pt x="283" y="582"/>
                  </a:lnTo>
                  <a:lnTo>
                    <a:pt x="280" y="581"/>
                  </a:lnTo>
                  <a:lnTo>
                    <a:pt x="278" y="580"/>
                  </a:lnTo>
                  <a:lnTo>
                    <a:pt x="276" y="579"/>
                  </a:lnTo>
                  <a:lnTo>
                    <a:pt x="275" y="578"/>
                  </a:lnTo>
                  <a:lnTo>
                    <a:pt x="274" y="577"/>
                  </a:lnTo>
                  <a:lnTo>
                    <a:pt x="273" y="576"/>
                  </a:lnTo>
                  <a:lnTo>
                    <a:pt x="272" y="575"/>
                  </a:lnTo>
                  <a:lnTo>
                    <a:pt x="271" y="572"/>
                  </a:lnTo>
                  <a:lnTo>
                    <a:pt x="270" y="571"/>
                  </a:lnTo>
                  <a:lnTo>
                    <a:pt x="269" y="570"/>
                  </a:lnTo>
                  <a:lnTo>
                    <a:pt x="268" y="569"/>
                  </a:lnTo>
                  <a:lnTo>
                    <a:pt x="268" y="569"/>
                  </a:lnTo>
                  <a:lnTo>
                    <a:pt x="267" y="569"/>
                  </a:lnTo>
                  <a:lnTo>
                    <a:pt x="266" y="568"/>
                  </a:lnTo>
                  <a:lnTo>
                    <a:pt x="265" y="568"/>
                  </a:lnTo>
                  <a:lnTo>
                    <a:pt x="264" y="568"/>
                  </a:lnTo>
                  <a:lnTo>
                    <a:pt x="261" y="568"/>
                  </a:lnTo>
                  <a:lnTo>
                    <a:pt x="261" y="568"/>
                  </a:lnTo>
                  <a:lnTo>
                    <a:pt x="260" y="567"/>
                  </a:lnTo>
                  <a:lnTo>
                    <a:pt x="259" y="567"/>
                  </a:lnTo>
                  <a:lnTo>
                    <a:pt x="259" y="567"/>
                  </a:lnTo>
                  <a:lnTo>
                    <a:pt x="259" y="566"/>
                  </a:lnTo>
                  <a:lnTo>
                    <a:pt x="259" y="565"/>
                  </a:lnTo>
                  <a:lnTo>
                    <a:pt x="259" y="565"/>
                  </a:lnTo>
                  <a:lnTo>
                    <a:pt x="259" y="564"/>
                  </a:lnTo>
                  <a:lnTo>
                    <a:pt x="259" y="563"/>
                  </a:lnTo>
                  <a:lnTo>
                    <a:pt x="259" y="563"/>
                  </a:lnTo>
                  <a:lnTo>
                    <a:pt x="260" y="561"/>
                  </a:lnTo>
                  <a:lnTo>
                    <a:pt x="261" y="560"/>
                  </a:lnTo>
                  <a:lnTo>
                    <a:pt x="262" y="558"/>
                  </a:lnTo>
                  <a:lnTo>
                    <a:pt x="264" y="555"/>
                  </a:lnTo>
                  <a:lnTo>
                    <a:pt x="265" y="555"/>
                  </a:lnTo>
                  <a:lnTo>
                    <a:pt x="267" y="553"/>
                  </a:lnTo>
                  <a:lnTo>
                    <a:pt x="270" y="549"/>
                  </a:lnTo>
                  <a:lnTo>
                    <a:pt x="271" y="548"/>
                  </a:lnTo>
                  <a:lnTo>
                    <a:pt x="272" y="547"/>
                  </a:lnTo>
                  <a:lnTo>
                    <a:pt x="272" y="546"/>
                  </a:lnTo>
                  <a:lnTo>
                    <a:pt x="273" y="545"/>
                  </a:lnTo>
                  <a:lnTo>
                    <a:pt x="274" y="541"/>
                  </a:lnTo>
                  <a:lnTo>
                    <a:pt x="275" y="540"/>
                  </a:lnTo>
                  <a:lnTo>
                    <a:pt x="275" y="539"/>
                  </a:lnTo>
                  <a:lnTo>
                    <a:pt x="277" y="535"/>
                  </a:lnTo>
                  <a:lnTo>
                    <a:pt x="278" y="534"/>
                  </a:lnTo>
                  <a:lnTo>
                    <a:pt x="279" y="533"/>
                  </a:lnTo>
                  <a:lnTo>
                    <a:pt x="279" y="532"/>
                  </a:lnTo>
                  <a:lnTo>
                    <a:pt x="279" y="531"/>
                  </a:lnTo>
                  <a:lnTo>
                    <a:pt x="280" y="528"/>
                  </a:lnTo>
                  <a:lnTo>
                    <a:pt x="280" y="527"/>
                  </a:lnTo>
                  <a:lnTo>
                    <a:pt x="281" y="525"/>
                  </a:lnTo>
                  <a:lnTo>
                    <a:pt x="282" y="524"/>
                  </a:lnTo>
                  <a:lnTo>
                    <a:pt x="283" y="522"/>
                  </a:lnTo>
                  <a:lnTo>
                    <a:pt x="284" y="519"/>
                  </a:lnTo>
                  <a:lnTo>
                    <a:pt x="285" y="518"/>
                  </a:lnTo>
                  <a:lnTo>
                    <a:pt x="286" y="518"/>
                  </a:lnTo>
                  <a:lnTo>
                    <a:pt x="286" y="517"/>
                  </a:lnTo>
                  <a:lnTo>
                    <a:pt x="287" y="517"/>
                  </a:lnTo>
                  <a:lnTo>
                    <a:pt x="288" y="517"/>
                  </a:lnTo>
                  <a:lnTo>
                    <a:pt x="289" y="516"/>
                  </a:lnTo>
                  <a:lnTo>
                    <a:pt x="292" y="516"/>
                  </a:lnTo>
                  <a:lnTo>
                    <a:pt x="295" y="515"/>
                  </a:lnTo>
                  <a:lnTo>
                    <a:pt x="296" y="514"/>
                  </a:lnTo>
                  <a:lnTo>
                    <a:pt x="298" y="514"/>
                  </a:lnTo>
                  <a:lnTo>
                    <a:pt x="298" y="513"/>
                  </a:lnTo>
                  <a:lnTo>
                    <a:pt x="299" y="513"/>
                  </a:lnTo>
                  <a:lnTo>
                    <a:pt x="300" y="512"/>
                  </a:lnTo>
                  <a:lnTo>
                    <a:pt x="300" y="512"/>
                  </a:lnTo>
                  <a:lnTo>
                    <a:pt x="301" y="510"/>
                  </a:lnTo>
                  <a:lnTo>
                    <a:pt x="301" y="508"/>
                  </a:lnTo>
                  <a:lnTo>
                    <a:pt x="302" y="507"/>
                  </a:lnTo>
                  <a:lnTo>
                    <a:pt x="302" y="506"/>
                  </a:lnTo>
                  <a:lnTo>
                    <a:pt x="302" y="505"/>
                  </a:lnTo>
                  <a:lnTo>
                    <a:pt x="301" y="504"/>
                  </a:lnTo>
                  <a:lnTo>
                    <a:pt x="301" y="503"/>
                  </a:lnTo>
                  <a:lnTo>
                    <a:pt x="300" y="502"/>
                  </a:lnTo>
                  <a:lnTo>
                    <a:pt x="297" y="498"/>
                  </a:lnTo>
                  <a:lnTo>
                    <a:pt x="296" y="497"/>
                  </a:lnTo>
                  <a:lnTo>
                    <a:pt x="296" y="496"/>
                  </a:lnTo>
                  <a:lnTo>
                    <a:pt x="294" y="496"/>
                  </a:lnTo>
                  <a:lnTo>
                    <a:pt x="292" y="494"/>
                  </a:lnTo>
                  <a:lnTo>
                    <a:pt x="290" y="493"/>
                  </a:lnTo>
                  <a:lnTo>
                    <a:pt x="289" y="492"/>
                  </a:lnTo>
                  <a:lnTo>
                    <a:pt x="288" y="491"/>
                  </a:lnTo>
                  <a:lnTo>
                    <a:pt x="288" y="490"/>
                  </a:lnTo>
                  <a:lnTo>
                    <a:pt x="287" y="490"/>
                  </a:lnTo>
                  <a:lnTo>
                    <a:pt x="287" y="489"/>
                  </a:lnTo>
                  <a:lnTo>
                    <a:pt x="287" y="488"/>
                  </a:lnTo>
                  <a:lnTo>
                    <a:pt x="287" y="487"/>
                  </a:lnTo>
                  <a:lnTo>
                    <a:pt x="287" y="486"/>
                  </a:lnTo>
                  <a:lnTo>
                    <a:pt x="288" y="485"/>
                  </a:lnTo>
                  <a:lnTo>
                    <a:pt x="288" y="485"/>
                  </a:lnTo>
                  <a:lnTo>
                    <a:pt x="288" y="484"/>
                  </a:lnTo>
                  <a:lnTo>
                    <a:pt x="287" y="483"/>
                  </a:lnTo>
                  <a:lnTo>
                    <a:pt x="287" y="482"/>
                  </a:lnTo>
                  <a:lnTo>
                    <a:pt x="287" y="481"/>
                  </a:lnTo>
                  <a:lnTo>
                    <a:pt x="286" y="481"/>
                  </a:lnTo>
                  <a:lnTo>
                    <a:pt x="285" y="480"/>
                  </a:lnTo>
                  <a:lnTo>
                    <a:pt x="284" y="479"/>
                  </a:lnTo>
                  <a:lnTo>
                    <a:pt x="283" y="479"/>
                  </a:lnTo>
                  <a:lnTo>
                    <a:pt x="282" y="478"/>
                  </a:lnTo>
                  <a:lnTo>
                    <a:pt x="281" y="478"/>
                  </a:lnTo>
                  <a:lnTo>
                    <a:pt x="280" y="478"/>
                  </a:lnTo>
                  <a:lnTo>
                    <a:pt x="280" y="478"/>
                  </a:lnTo>
                  <a:lnTo>
                    <a:pt x="279" y="478"/>
                  </a:lnTo>
                  <a:lnTo>
                    <a:pt x="278" y="478"/>
                  </a:lnTo>
                  <a:lnTo>
                    <a:pt x="277" y="478"/>
                  </a:lnTo>
                  <a:lnTo>
                    <a:pt x="277" y="478"/>
                  </a:lnTo>
                  <a:lnTo>
                    <a:pt x="275" y="479"/>
                  </a:lnTo>
                  <a:lnTo>
                    <a:pt x="273" y="480"/>
                  </a:lnTo>
                  <a:lnTo>
                    <a:pt x="273" y="480"/>
                  </a:lnTo>
                  <a:lnTo>
                    <a:pt x="269" y="480"/>
                  </a:lnTo>
                  <a:lnTo>
                    <a:pt x="267" y="481"/>
                  </a:lnTo>
                  <a:lnTo>
                    <a:pt x="265" y="481"/>
                  </a:lnTo>
                  <a:lnTo>
                    <a:pt x="262" y="483"/>
                  </a:lnTo>
                  <a:lnTo>
                    <a:pt x="260" y="483"/>
                  </a:lnTo>
                  <a:lnTo>
                    <a:pt x="259" y="484"/>
                  </a:lnTo>
                  <a:lnTo>
                    <a:pt x="257" y="484"/>
                  </a:lnTo>
                  <a:lnTo>
                    <a:pt x="255" y="484"/>
                  </a:lnTo>
                  <a:lnTo>
                    <a:pt x="251" y="484"/>
                  </a:lnTo>
                  <a:lnTo>
                    <a:pt x="248" y="484"/>
                  </a:lnTo>
                  <a:lnTo>
                    <a:pt x="246" y="484"/>
                  </a:lnTo>
                  <a:lnTo>
                    <a:pt x="244" y="484"/>
                  </a:lnTo>
                  <a:lnTo>
                    <a:pt x="243" y="483"/>
                  </a:lnTo>
                  <a:lnTo>
                    <a:pt x="238" y="482"/>
                  </a:lnTo>
                  <a:lnTo>
                    <a:pt x="237" y="482"/>
                  </a:lnTo>
                  <a:lnTo>
                    <a:pt x="236" y="482"/>
                  </a:lnTo>
                  <a:lnTo>
                    <a:pt x="235" y="481"/>
                  </a:lnTo>
                  <a:lnTo>
                    <a:pt x="234" y="481"/>
                  </a:lnTo>
                  <a:lnTo>
                    <a:pt x="232" y="482"/>
                  </a:lnTo>
                  <a:lnTo>
                    <a:pt x="231" y="482"/>
                  </a:lnTo>
                  <a:lnTo>
                    <a:pt x="229" y="483"/>
                  </a:lnTo>
                  <a:lnTo>
                    <a:pt x="228" y="483"/>
                  </a:lnTo>
                  <a:lnTo>
                    <a:pt x="228" y="483"/>
                  </a:lnTo>
                  <a:lnTo>
                    <a:pt x="227" y="483"/>
                  </a:lnTo>
                  <a:lnTo>
                    <a:pt x="227" y="483"/>
                  </a:lnTo>
                  <a:lnTo>
                    <a:pt x="226" y="483"/>
                  </a:lnTo>
                  <a:lnTo>
                    <a:pt x="225" y="483"/>
                  </a:lnTo>
                  <a:lnTo>
                    <a:pt x="222" y="481"/>
                  </a:lnTo>
                  <a:lnTo>
                    <a:pt x="215" y="477"/>
                  </a:lnTo>
                  <a:lnTo>
                    <a:pt x="213" y="475"/>
                  </a:lnTo>
                  <a:lnTo>
                    <a:pt x="211" y="474"/>
                  </a:lnTo>
                  <a:lnTo>
                    <a:pt x="210" y="473"/>
                  </a:lnTo>
                  <a:lnTo>
                    <a:pt x="206" y="469"/>
                  </a:lnTo>
                  <a:lnTo>
                    <a:pt x="202" y="467"/>
                  </a:lnTo>
                  <a:lnTo>
                    <a:pt x="201" y="465"/>
                  </a:lnTo>
                  <a:lnTo>
                    <a:pt x="198" y="463"/>
                  </a:lnTo>
                  <a:lnTo>
                    <a:pt x="197" y="462"/>
                  </a:lnTo>
                  <a:lnTo>
                    <a:pt x="196" y="461"/>
                  </a:lnTo>
                  <a:lnTo>
                    <a:pt x="196" y="460"/>
                  </a:lnTo>
                  <a:lnTo>
                    <a:pt x="195" y="458"/>
                  </a:lnTo>
                  <a:lnTo>
                    <a:pt x="194" y="456"/>
                  </a:lnTo>
                  <a:lnTo>
                    <a:pt x="193" y="454"/>
                  </a:lnTo>
                  <a:lnTo>
                    <a:pt x="193" y="453"/>
                  </a:lnTo>
                  <a:lnTo>
                    <a:pt x="193" y="451"/>
                  </a:lnTo>
                  <a:lnTo>
                    <a:pt x="193" y="449"/>
                  </a:lnTo>
                  <a:lnTo>
                    <a:pt x="193" y="446"/>
                  </a:lnTo>
                  <a:lnTo>
                    <a:pt x="194" y="442"/>
                  </a:lnTo>
                  <a:lnTo>
                    <a:pt x="194" y="439"/>
                  </a:lnTo>
                  <a:lnTo>
                    <a:pt x="194" y="438"/>
                  </a:lnTo>
                  <a:lnTo>
                    <a:pt x="194" y="437"/>
                  </a:lnTo>
                  <a:lnTo>
                    <a:pt x="194" y="435"/>
                  </a:lnTo>
                  <a:lnTo>
                    <a:pt x="194" y="434"/>
                  </a:lnTo>
                  <a:lnTo>
                    <a:pt x="193" y="432"/>
                  </a:lnTo>
                  <a:lnTo>
                    <a:pt x="193" y="429"/>
                  </a:lnTo>
                  <a:lnTo>
                    <a:pt x="192" y="428"/>
                  </a:lnTo>
                  <a:lnTo>
                    <a:pt x="192" y="427"/>
                  </a:lnTo>
                  <a:lnTo>
                    <a:pt x="191" y="426"/>
                  </a:lnTo>
                  <a:lnTo>
                    <a:pt x="190" y="425"/>
                  </a:lnTo>
                  <a:lnTo>
                    <a:pt x="190" y="424"/>
                  </a:lnTo>
                  <a:lnTo>
                    <a:pt x="189" y="423"/>
                  </a:lnTo>
                  <a:lnTo>
                    <a:pt x="188" y="423"/>
                  </a:lnTo>
                  <a:lnTo>
                    <a:pt x="187" y="423"/>
                  </a:lnTo>
                  <a:lnTo>
                    <a:pt x="186" y="422"/>
                  </a:lnTo>
                  <a:lnTo>
                    <a:pt x="185" y="422"/>
                  </a:lnTo>
                  <a:lnTo>
                    <a:pt x="183" y="422"/>
                  </a:lnTo>
                  <a:lnTo>
                    <a:pt x="181" y="422"/>
                  </a:lnTo>
                  <a:lnTo>
                    <a:pt x="180" y="422"/>
                  </a:lnTo>
                  <a:lnTo>
                    <a:pt x="176" y="423"/>
                  </a:lnTo>
                  <a:lnTo>
                    <a:pt x="172" y="423"/>
                  </a:lnTo>
                  <a:lnTo>
                    <a:pt x="171" y="423"/>
                  </a:lnTo>
                  <a:lnTo>
                    <a:pt x="169" y="424"/>
                  </a:lnTo>
                  <a:lnTo>
                    <a:pt x="165" y="425"/>
                  </a:lnTo>
                  <a:lnTo>
                    <a:pt x="163" y="425"/>
                  </a:lnTo>
                  <a:lnTo>
                    <a:pt x="158" y="426"/>
                  </a:lnTo>
                  <a:lnTo>
                    <a:pt x="157" y="426"/>
                  </a:lnTo>
                  <a:lnTo>
                    <a:pt x="157" y="426"/>
                  </a:lnTo>
                  <a:lnTo>
                    <a:pt x="156" y="425"/>
                  </a:lnTo>
                  <a:lnTo>
                    <a:pt x="155" y="425"/>
                  </a:lnTo>
                  <a:lnTo>
                    <a:pt x="154" y="424"/>
                  </a:lnTo>
                  <a:lnTo>
                    <a:pt x="153" y="422"/>
                  </a:lnTo>
                  <a:lnTo>
                    <a:pt x="152" y="422"/>
                  </a:lnTo>
                  <a:lnTo>
                    <a:pt x="151" y="421"/>
                  </a:lnTo>
                  <a:lnTo>
                    <a:pt x="149" y="420"/>
                  </a:lnTo>
                  <a:lnTo>
                    <a:pt x="147" y="419"/>
                  </a:lnTo>
                  <a:lnTo>
                    <a:pt x="144" y="418"/>
                  </a:lnTo>
                  <a:lnTo>
                    <a:pt x="139" y="416"/>
                  </a:lnTo>
                  <a:lnTo>
                    <a:pt x="132" y="415"/>
                  </a:lnTo>
                  <a:lnTo>
                    <a:pt x="131" y="414"/>
                  </a:lnTo>
                  <a:lnTo>
                    <a:pt x="130" y="414"/>
                  </a:lnTo>
                  <a:lnTo>
                    <a:pt x="129" y="414"/>
                  </a:lnTo>
                  <a:lnTo>
                    <a:pt x="128" y="414"/>
                  </a:lnTo>
                  <a:lnTo>
                    <a:pt x="128" y="414"/>
                  </a:lnTo>
                  <a:lnTo>
                    <a:pt x="127" y="415"/>
                  </a:lnTo>
                  <a:lnTo>
                    <a:pt x="125" y="415"/>
                  </a:lnTo>
                  <a:lnTo>
                    <a:pt x="121" y="417"/>
                  </a:lnTo>
                  <a:lnTo>
                    <a:pt x="120" y="418"/>
                  </a:lnTo>
                  <a:lnTo>
                    <a:pt x="118" y="419"/>
                  </a:lnTo>
                  <a:lnTo>
                    <a:pt x="117" y="419"/>
                  </a:lnTo>
                  <a:lnTo>
                    <a:pt x="115" y="419"/>
                  </a:lnTo>
                  <a:lnTo>
                    <a:pt x="114" y="419"/>
                  </a:lnTo>
                  <a:lnTo>
                    <a:pt x="112" y="419"/>
                  </a:lnTo>
                  <a:lnTo>
                    <a:pt x="110" y="418"/>
                  </a:lnTo>
                  <a:lnTo>
                    <a:pt x="109" y="418"/>
                  </a:lnTo>
                  <a:lnTo>
                    <a:pt x="109" y="417"/>
                  </a:lnTo>
                  <a:lnTo>
                    <a:pt x="108" y="417"/>
                  </a:lnTo>
                  <a:lnTo>
                    <a:pt x="107" y="416"/>
                  </a:lnTo>
                  <a:lnTo>
                    <a:pt x="106" y="415"/>
                  </a:lnTo>
                  <a:lnTo>
                    <a:pt x="105" y="415"/>
                  </a:lnTo>
                  <a:lnTo>
                    <a:pt x="102" y="411"/>
                  </a:lnTo>
                  <a:lnTo>
                    <a:pt x="101" y="409"/>
                  </a:lnTo>
                  <a:lnTo>
                    <a:pt x="99" y="408"/>
                  </a:lnTo>
                  <a:lnTo>
                    <a:pt x="98" y="407"/>
                  </a:lnTo>
                  <a:lnTo>
                    <a:pt x="97" y="406"/>
                  </a:lnTo>
                  <a:lnTo>
                    <a:pt x="96" y="406"/>
                  </a:lnTo>
                  <a:lnTo>
                    <a:pt x="96" y="406"/>
                  </a:lnTo>
                  <a:lnTo>
                    <a:pt x="95" y="405"/>
                  </a:lnTo>
                  <a:lnTo>
                    <a:pt x="94" y="405"/>
                  </a:lnTo>
                  <a:lnTo>
                    <a:pt x="92" y="405"/>
                  </a:lnTo>
                  <a:lnTo>
                    <a:pt x="88" y="404"/>
                  </a:lnTo>
                  <a:lnTo>
                    <a:pt x="87" y="404"/>
                  </a:lnTo>
                  <a:lnTo>
                    <a:pt x="86" y="404"/>
                  </a:lnTo>
                  <a:lnTo>
                    <a:pt x="85" y="403"/>
                  </a:lnTo>
                  <a:lnTo>
                    <a:pt x="84" y="403"/>
                  </a:lnTo>
                  <a:lnTo>
                    <a:pt x="83" y="402"/>
                  </a:lnTo>
                  <a:lnTo>
                    <a:pt x="82" y="402"/>
                  </a:lnTo>
                  <a:lnTo>
                    <a:pt x="82" y="402"/>
                  </a:lnTo>
                  <a:lnTo>
                    <a:pt x="82" y="401"/>
                  </a:lnTo>
                  <a:lnTo>
                    <a:pt x="82" y="401"/>
                  </a:lnTo>
                  <a:lnTo>
                    <a:pt x="83" y="401"/>
                  </a:lnTo>
                  <a:lnTo>
                    <a:pt x="84" y="400"/>
                  </a:lnTo>
                  <a:lnTo>
                    <a:pt x="85" y="399"/>
                  </a:lnTo>
                  <a:lnTo>
                    <a:pt x="86" y="399"/>
                  </a:lnTo>
                  <a:lnTo>
                    <a:pt x="86" y="398"/>
                  </a:lnTo>
                  <a:lnTo>
                    <a:pt x="87" y="397"/>
                  </a:lnTo>
                  <a:lnTo>
                    <a:pt x="87" y="397"/>
                  </a:lnTo>
                  <a:lnTo>
                    <a:pt x="87" y="396"/>
                  </a:lnTo>
                  <a:lnTo>
                    <a:pt x="88" y="394"/>
                  </a:lnTo>
                  <a:lnTo>
                    <a:pt x="88" y="393"/>
                  </a:lnTo>
                  <a:lnTo>
                    <a:pt x="88" y="393"/>
                  </a:lnTo>
                  <a:lnTo>
                    <a:pt x="88" y="392"/>
                  </a:lnTo>
                  <a:lnTo>
                    <a:pt x="87" y="391"/>
                  </a:lnTo>
                  <a:lnTo>
                    <a:pt x="87" y="390"/>
                  </a:lnTo>
                  <a:lnTo>
                    <a:pt x="86" y="390"/>
                  </a:lnTo>
                  <a:lnTo>
                    <a:pt x="86" y="389"/>
                  </a:lnTo>
                  <a:lnTo>
                    <a:pt x="85" y="389"/>
                  </a:lnTo>
                  <a:lnTo>
                    <a:pt x="84" y="388"/>
                  </a:lnTo>
                  <a:lnTo>
                    <a:pt x="82" y="387"/>
                  </a:lnTo>
                  <a:lnTo>
                    <a:pt x="80" y="387"/>
                  </a:lnTo>
                  <a:lnTo>
                    <a:pt x="75" y="385"/>
                  </a:lnTo>
                  <a:lnTo>
                    <a:pt x="74" y="384"/>
                  </a:lnTo>
                  <a:lnTo>
                    <a:pt x="72" y="384"/>
                  </a:lnTo>
                  <a:lnTo>
                    <a:pt x="70" y="383"/>
                  </a:lnTo>
                  <a:lnTo>
                    <a:pt x="68" y="381"/>
                  </a:lnTo>
                  <a:lnTo>
                    <a:pt x="66" y="380"/>
                  </a:lnTo>
                  <a:lnTo>
                    <a:pt x="63" y="377"/>
                  </a:lnTo>
                  <a:lnTo>
                    <a:pt x="62" y="376"/>
                  </a:lnTo>
                  <a:lnTo>
                    <a:pt x="61" y="376"/>
                  </a:lnTo>
                  <a:lnTo>
                    <a:pt x="60" y="375"/>
                  </a:lnTo>
                  <a:lnTo>
                    <a:pt x="59" y="375"/>
                  </a:lnTo>
                  <a:lnTo>
                    <a:pt x="58" y="375"/>
                  </a:lnTo>
                  <a:lnTo>
                    <a:pt x="57" y="375"/>
                  </a:lnTo>
                  <a:lnTo>
                    <a:pt x="56" y="375"/>
                  </a:lnTo>
                  <a:lnTo>
                    <a:pt x="54" y="375"/>
                  </a:lnTo>
                  <a:lnTo>
                    <a:pt x="53" y="376"/>
                  </a:lnTo>
                  <a:lnTo>
                    <a:pt x="51" y="376"/>
                  </a:lnTo>
                  <a:lnTo>
                    <a:pt x="49" y="377"/>
                  </a:lnTo>
                  <a:lnTo>
                    <a:pt x="44" y="380"/>
                  </a:lnTo>
                  <a:lnTo>
                    <a:pt x="42" y="380"/>
                  </a:lnTo>
                  <a:lnTo>
                    <a:pt x="41" y="381"/>
                  </a:lnTo>
                  <a:lnTo>
                    <a:pt x="40" y="381"/>
                  </a:lnTo>
                  <a:lnTo>
                    <a:pt x="39" y="381"/>
                  </a:lnTo>
                  <a:lnTo>
                    <a:pt x="38" y="381"/>
                  </a:lnTo>
                  <a:lnTo>
                    <a:pt x="36" y="380"/>
                  </a:lnTo>
                  <a:lnTo>
                    <a:pt x="36" y="380"/>
                  </a:lnTo>
                  <a:lnTo>
                    <a:pt x="35" y="380"/>
                  </a:lnTo>
                  <a:lnTo>
                    <a:pt x="33" y="378"/>
                  </a:lnTo>
                  <a:lnTo>
                    <a:pt x="30" y="376"/>
                  </a:lnTo>
                  <a:lnTo>
                    <a:pt x="27" y="373"/>
                  </a:lnTo>
                  <a:lnTo>
                    <a:pt x="25" y="371"/>
                  </a:lnTo>
                  <a:lnTo>
                    <a:pt x="22" y="368"/>
                  </a:lnTo>
                  <a:lnTo>
                    <a:pt x="21" y="367"/>
                  </a:lnTo>
                  <a:lnTo>
                    <a:pt x="16" y="362"/>
                  </a:lnTo>
                  <a:lnTo>
                    <a:pt x="15" y="361"/>
                  </a:lnTo>
                  <a:lnTo>
                    <a:pt x="15" y="360"/>
                  </a:lnTo>
                  <a:lnTo>
                    <a:pt x="12" y="356"/>
                  </a:lnTo>
                  <a:lnTo>
                    <a:pt x="9" y="352"/>
                  </a:lnTo>
                  <a:lnTo>
                    <a:pt x="8" y="350"/>
                  </a:lnTo>
                  <a:lnTo>
                    <a:pt x="8" y="349"/>
                  </a:lnTo>
                  <a:lnTo>
                    <a:pt x="7" y="348"/>
                  </a:lnTo>
                  <a:lnTo>
                    <a:pt x="7" y="347"/>
                  </a:lnTo>
                  <a:lnTo>
                    <a:pt x="7" y="346"/>
                  </a:lnTo>
                  <a:lnTo>
                    <a:pt x="7" y="345"/>
                  </a:lnTo>
                  <a:lnTo>
                    <a:pt x="7" y="344"/>
                  </a:lnTo>
                  <a:lnTo>
                    <a:pt x="7" y="343"/>
                  </a:lnTo>
                  <a:lnTo>
                    <a:pt x="8" y="342"/>
                  </a:lnTo>
                  <a:lnTo>
                    <a:pt x="9" y="341"/>
                  </a:lnTo>
                  <a:lnTo>
                    <a:pt x="10" y="339"/>
                  </a:lnTo>
                  <a:lnTo>
                    <a:pt x="11" y="337"/>
                  </a:lnTo>
                  <a:lnTo>
                    <a:pt x="13" y="335"/>
                  </a:lnTo>
                  <a:lnTo>
                    <a:pt x="13" y="334"/>
                  </a:lnTo>
                  <a:lnTo>
                    <a:pt x="14" y="333"/>
                  </a:lnTo>
                  <a:lnTo>
                    <a:pt x="14" y="333"/>
                  </a:lnTo>
                  <a:lnTo>
                    <a:pt x="14" y="332"/>
                  </a:lnTo>
                  <a:lnTo>
                    <a:pt x="14" y="332"/>
                  </a:lnTo>
                  <a:lnTo>
                    <a:pt x="13" y="331"/>
                  </a:lnTo>
                  <a:lnTo>
                    <a:pt x="12" y="329"/>
                  </a:lnTo>
                  <a:lnTo>
                    <a:pt x="11" y="328"/>
                  </a:lnTo>
                  <a:lnTo>
                    <a:pt x="11" y="327"/>
                  </a:lnTo>
                  <a:lnTo>
                    <a:pt x="10" y="326"/>
                  </a:lnTo>
                  <a:lnTo>
                    <a:pt x="9" y="325"/>
                  </a:lnTo>
                  <a:lnTo>
                    <a:pt x="6" y="323"/>
                  </a:lnTo>
                  <a:lnTo>
                    <a:pt x="4" y="321"/>
                  </a:lnTo>
                  <a:lnTo>
                    <a:pt x="3" y="320"/>
                  </a:lnTo>
                  <a:lnTo>
                    <a:pt x="2" y="319"/>
                  </a:lnTo>
                  <a:lnTo>
                    <a:pt x="1" y="317"/>
                  </a:lnTo>
                  <a:lnTo>
                    <a:pt x="1" y="316"/>
                  </a:lnTo>
                  <a:lnTo>
                    <a:pt x="1" y="316"/>
                  </a:lnTo>
                  <a:lnTo>
                    <a:pt x="0" y="314"/>
                  </a:lnTo>
                  <a:lnTo>
                    <a:pt x="0" y="313"/>
                  </a:lnTo>
                  <a:lnTo>
                    <a:pt x="0" y="312"/>
                  </a:lnTo>
                  <a:lnTo>
                    <a:pt x="0" y="310"/>
                  </a:lnTo>
                  <a:lnTo>
                    <a:pt x="1" y="308"/>
                  </a:lnTo>
                  <a:lnTo>
                    <a:pt x="1" y="307"/>
                  </a:lnTo>
                  <a:lnTo>
                    <a:pt x="2" y="303"/>
                  </a:lnTo>
                  <a:lnTo>
                    <a:pt x="3" y="301"/>
                  </a:lnTo>
                  <a:lnTo>
                    <a:pt x="4" y="299"/>
                  </a:lnTo>
                  <a:lnTo>
                    <a:pt x="5" y="295"/>
                  </a:lnTo>
                  <a:lnTo>
                    <a:pt x="6" y="290"/>
                  </a:lnTo>
                  <a:lnTo>
                    <a:pt x="6" y="289"/>
                  </a:lnTo>
                  <a:lnTo>
                    <a:pt x="6" y="289"/>
                  </a:lnTo>
                  <a:lnTo>
                    <a:pt x="6" y="288"/>
                  </a:lnTo>
                  <a:lnTo>
                    <a:pt x="5" y="287"/>
                  </a:lnTo>
                  <a:lnTo>
                    <a:pt x="5" y="286"/>
                  </a:lnTo>
                  <a:lnTo>
                    <a:pt x="5" y="285"/>
                  </a:lnTo>
                  <a:lnTo>
                    <a:pt x="6" y="284"/>
                  </a:lnTo>
                  <a:lnTo>
                    <a:pt x="6" y="283"/>
                  </a:lnTo>
                  <a:lnTo>
                    <a:pt x="7" y="279"/>
                  </a:lnTo>
                  <a:lnTo>
                    <a:pt x="9" y="275"/>
                  </a:lnTo>
                  <a:lnTo>
                    <a:pt x="11" y="270"/>
                  </a:lnTo>
                  <a:lnTo>
                    <a:pt x="11" y="268"/>
                  </a:lnTo>
                  <a:lnTo>
                    <a:pt x="12" y="266"/>
                  </a:lnTo>
                  <a:lnTo>
                    <a:pt x="12" y="265"/>
                  </a:lnTo>
                  <a:lnTo>
                    <a:pt x="13" y="263"/>
                  </a:lnTo>
                  <a:lnTo>
                    <a:pt x="13" y="260"/>
                  </a:lnTo>
                  <a:lnTo>
                    <a:pt x="13" y="259"/>
                  </a:lnTo>
                  <a:lnTo>
                    <a:pt x="13" y="255"/>
                  </a:lnTo>
                  <a:lnTo>
                    <a:pt x="13" y="254"/>
                  </a:lnTo>
                  <a:lnTo>
                    <a:pt x="13" y="252"/>
                  </a:lnTo>
                  <a:lnTo>
                    <a:pt x="14" y="248"/>
                  </a:lnTo>
                  <a:lnTo>
                    <a:pt x="14" y="247"/>
                  </a:lnTo>
                  <a:lnTo>
                    <a:pt x="14" y="245"/>
                  </a:lnTo>
                  <a:lnTo>
                    <a:pt x="13" y="242"/>
                  </a:lnTo>
                  <a:lnTo>
                    <a:pt x="13" y="241"/>
                  </a:lnTo>
                  <a:lnTo>
                    <a:pt x="13" y="240"/>
                  </a:lnTo>
                  <a:lnTo>
                    <a:pt x="12" y="238"/>
                  </a:lnTo>
                  <a:lnTo>
                    <a:pt x="12" y="237"/>
                  </a:lnTo>
                  <a:lnTo>
                    <a:pt x="11" y="235"/>
                  </a:lnTo>
                  <a:lnTo>
                    <a:pt x="11" y="234"/>
                  </a:lnTo>
                  <a:lnTo>
                    <a:pt x="8" y="230"/>
                  </a:lnTo>
                  <a:lnTo>
                    <a:pt x="7" y="229"/>
                  </a:lnTo>
                  <a:lnTo>
                    <a:pt x="7" y="228"/>
                  </a:lnTo>
                  <a:lnTo>
                    <a:pt x="7" y="227"/>
                  </a:lnTo>
                  <a:lnTo>
                    <a:pt x="7" y="227"/>
                  </a:lnTo>
                  <a:lnTo>
                    <a:pt x="7" y="226"/>
                  </a:lnTo>
                  <a:lnTo>
                    <a:pt x="7" y="225"/>
                  </a:lnTo>
                  <a:lnTo>
                    <a:pt x="7" y="225"/>
                  </a:lnTo>
                  <a:lnTo>
                    <a:pt x="8" y="225"/>
                  </a:lnTo>
                  <a:lnTo>
                    <a:pt x="8" y="224"/>
                  </a:lnTo>
                  <a:lnTo>
                    <a:pt x="9" y="223"/>
                  </a:lnTo>
                  <a:lnTo>
                    <a:pt x="10" y="223"/>
                  </a:lnTo>
                  <a:lnTo>
                    <a:pt x="11" y="222"/>
                  </a:lnTo>
                  <a:lnTo>
                    <a:pt x="13" y="222"/>
                  </a:lnTo>
                  <a:lnTo>
                    <a:pt x="14" y="221"/>
                  </a:lnTo>
                  <a:lnTo>
                    <a:pt x="15" y="221"/>
                  </a:lnTo>
                  <a:lnTo>
                    <a:pt x="16" y="220"/>
                  </a:lnTo>
                  <a:lnTo>
                    <a:pt x="16" y="219"/>
                  </a:lnTo>
                  <a:lnTo>
                    <a:pt x="17" y="218"/>
                  </a:lnTo>
                  <a:lnTo>
                    <a:pt x="17" y="217"/>
                  </a:lnTo>
                  <a:lnTo>
                    <a:pt x="17" y="217"/>
                  </a:lnTo>
                  <a:lnTo>
                    <a:pt x="17" y="216"/>
                  </a:lnTo>
                  <a:lnTo>
                    <a:pt x="17" y="215"/>
                  </a:lnTo>
                  <a:lnTo>
                    <a:pt x="17" y="213"/>
                  </a:lnTo>
                  <a:lnTo>
                    <a:pt x="17" y="212"/>
                  </a:lnTo>
                  <a:lnTo>
                    <a:pt x="16" y="206"/>
                  </a:lnTo>
                  <a:lnTo>
                    <a:pt x="16" y="205"/>
                  </a:lnTo>
                  <a:lnTo>
                    <a:pt x="16" y="205"/>
                  </a:lnTo>
                  <a:lnTo>
                    <a:pt x="16" y="204"/>
                  </a:lnTo>
                  <a:lnTo>
                    <a:pt x="18" y="201"/>
                  </a:lnTo>
                  <a:lnTo>
                    <a:pt x="18" y="200"/>
                  </a:lnTo>
                  <a:lnTo>
                    <a:pt x="19" y="198"/>
                  </a:lnTo>
                  <a:lnTo>
                    <a:pt x="19" y="194"/>
                  </a:lnTo>
                  <a:lnTo>
                    <a:pt x="20" y="193"/>
                  </a:lnTo>
                  <a:lnTo>
                    <a:pt x="20" y="192"/>
                  </a:lnTo>
                  <a:lnTo>
                    <a:pt x="20" y="191"/>
                  </a:lnTo>
                  <a:lnTo>
                    <a:pt x="21" y="190"/>
                  </a:lnTo>
                  <a:lnTo>
                    <a:pt x="21" y="189"/>
                  </a:lnTo>
                  <a:lnTo>
                    <a:pt x="22" y="188"/>
                  </a:lnTo>
                  <a:lnTo>
                    <a:pt x="22" y="188"/>
                  </a:lnTo>
                  <a:lnTo>
                    <a:pt x="23" y="188"/>
                  </a:lnTo>
                  <a:lnTo>
                    <a:pt x="23" y="187"/>
                  </a:lnTo>
                  <a:lnTo>
                    <a:pt x="25" y="187"/>
                  </a:lnTo>
                  <a:lnTo>
                    <a:pt x="31" y="185"/>
                  </a:lnTo>
                  <a:lnTo>
                    <a:pt x="33" y="185"/>
                  </a:lnTo>
                  <a:lnTo>
                    <a:pt x="34" y="184"/>
                  </a:lnTo>
                  <a:lnTo>
                    <a:pt x="35" y="184"/>
                  </a:lnTo>
                  <a:lnTo>
                    <a:pt x="36" y="183"/>
                  </a:lnTo>
                  <a:lnTo>
                    <a:pt x="36" y="183"/>
                  </a:lnTo>
                  <a:lnTo>
                    <a:pt x="37" y="182"/>
                  </a:lnTo>
                  <a:lnTo>
                    <a:pt x="37" y="182"/>
                  </a:lnTo>
                  <a:lnTo>
                    <a:pt x="37" y="181"/>
                  </a:lnTo>
                  <a:lnTo>
                    <a:pt x="37" y="181"/>
                  </a:lnTo>
                  <a:lnTo>
                    <a:pt x="37" y="180"/>
                  </a:lnTo>
                  <a:lnTo>
                    <a:pt x="37" y="179"/>
                  </a:lnTo>
                  <a:lnTo>
                    <a:pt x="36" y="176"/>
                  </a:lnTo>
                  <a:lnTo>
                    <a:pt x="36" y="175"/>
                  </a:lnTo>
                  <a:lnTo>
                    <a:pt x="36" y="174"/>
                  </a:lnTo>
                  <a:lnTo>
                    <a:pt x="36" y="173"/>
                  </a:lnTo>
                  <a:lnTo>
                    <a:pt x="36" y="173"/>
                  </a:lnTo>
                  <a:lnTo>
                    <a:pt x="37" y="172"/>
                  </a:lnTo>
                  <a:lnTo>
                    <a:pt x="37" y="171"/>
                  </a:lnTo>
                  <a:lnTo>
                    <a:pt x="38" y="171"/>
                  </a:lnTo>
                  <a:lnTo>
                    <a:pt x="39" y="170"/>
                  </a:lnTo>
                  <a:lnTo>
                    <a:pt x="39" y="170"/>
                  </a:lnTo>
                  <a:lnTo>
                    <a:pt x="40" y="170"/>
                  </a:lnTo>
                  <a:lnTo>
                    <a:pt x="41" y="169"/>
                  </a:lnTo>
                  <a:lnTo>
                    <a:pt x="42" y="169"/>
                  </a:lnTo>
                  <a:lnTo>
                    <a:pt x="43" y="169"/>
                  </a:lnTo>
                  <a:lnTo>
                    <a:pt x="45" y="169"/>
                  </a:lnTo>
                  <a:lnTo>
                    <a:pt x="46" y="169"/>
                  </a:lnTo>
                  <a:lnTo>
                    <a:pt x="51" y="171"/>
                  </a:lnTo>
                  <a:lnTo>
                    <a:pt x="53" y="171"/>
                  </a:lnTo>
                  <a:lnTo>
                    <a:pt x="55" y="171"/>
                  </a:lnTo>
                  <a:lnTo>
                    <a:pt x="56" y="172"/>
                  </a:lnTo>
                  <a:lnTo>
                    <a:pt x="60" y="172"/>
                  </a:lnTo>
                  <a:lnTo>
                    <a:pt x="62" y="172"/>
                  </a:lnTo>
                  <a:lnTo>
                    <a:pt x="68" y="173"/>
                  </a:lnTo>
                  <a:lnTo>
                    <a:pt x="69" y="173"/>
                  </a:lnTo>
                  <a:lnTo>
                    <a:pt x="71" y="173"/>
                  </a:lnTo>
                  <a:lnTo>
                    <a:pt x="73" y="173"/>
                  </a:lnTo>
                  <a:lnTo>
                    <a:pt x="75" y="173"/>
                  </a:lnTo>
                  <a:lnTo>
                    <a:pt x="77" y="173"/>
                  </a:lnTo>
                  <a:lnTo>
                    <a:pt x="79" y="172"/>
                  </a:lnTo>
                  <a:lnTo>
                    <a:pt x="80" y="172"/>
                  </a:lnTo>
                  <a:lnTo>
                    <a:pt x="83" y="171"/>
                  </a:lnTo>
                  <a:lnTo>
                    <a:pt x="88" y="169"/>
                  </a:lnTo>
                  <a:lnTo>
                    <a:pt x="90" y="168"/>
                  </a:lnTo>
                  <a:lnTo>
                    <a:pt x="92" y="167"/>
                  </a:lnTo>
                  <a:lnTo>
                    <a:pt x="93" y="167"/>
                  </a:lnTo>
                  <a:lnTo>
                    <a:pt x="93" y="167"/>
                  </a:lnTo>
                  <a:lnTo>
                    <a:pt x="94" y="167"/>
                  </a:lnTo>
                  <a:lnTo>
                    <a:pt x="94" y="168"/>
                  </a:lnTo>
                  <a:lnTo>
                    <a:pt x="98" y="169"/>
                  </a:lnTo>
                  <a:lnTo>
                    <a:pt x="100" y="170"/>
                  </a:lnTo>
                  <a:lnTo>
                    <a:pt x="101" y="170"/>
                  </a:lnTo>
                  <a:lnTo>
                    <a:pt x="104" y="171"/>
                  </a:lnTo>
                  <a:lnTo>
                    <a:pt x="106" y="171"/>
                  </a:lnTo>
                  <a:lnTo>
                    <a:pt x="106" y="172"/>
                  </a:lnTo>
                  <a:lnTo>
                    <a:pt x="108" y="172"/>
                  </a:lnTo>
                  <a:lnTo>
                    <a:pt x="110" y="174"/>
                  </a:lnTo>
                  <a:lnTo>
                    <a:pt x="111" y="175"/>
                  </a:lnTo>
                  <a:lnTo>
                    <a:pt x="112" y="175"/>
                  </a:lnTo>
                  <a:lnTo>
                    <a:pt x="112" y="175"/>
                  </a:lnTo>
                  <a:lnTo>
                    <a:pt x="113" y="175"/>
                  </a:lnTo>
                  <a:lnTo>
                    <a:pt x="113" y="175"/>
                  </a:lnTo>
                  <a:lnTo>
                    <a:pt x="114" y="175"/>
                  </a:lnTo>
                  <a:lnTo>
                    <a:pt x="114" y="174"/>
                  </a:lnTo>
                  <a:lnTo>
                    <a:pt x="115" y="174"/>
                  </a:lnTo>
                  <a:lnTo>
                    <a:pt x="116" y="172"/>
                  </a:lnTo>
                  <a:lnTo>
                    <a:pt x="117" y="171"/>
                  </a:lnTo>
                  <a:lnTo>
                    <a:pt x="117" y="169"/>
                  </a:lnTo>
                  <a:lnTo>
                    <a:pt x="118" y="166"/>
                  </a:lnTo>
                  <a:lnTo>
                    <a:pt x="119" y="166"/>
                  </a:lnTo>
                  <a:lnTo>
                    <a:pt x="119" y="165"/>
                  </a:lnTo>
                  <a:lnTo>
                    <a:pt x="120" y="165"/>
                  </a:lnTo>
                  <a:lnTo>
                    <a:pt x="120" y="164"/>
                  </a:lnTo>
                  <a:lnTo>
                    <a:pt x="122" y="163"/>
                  </a:lnTo>
                  <a:lnTo>
                    <a:pt x="123" y="162"/>
                  </a:lnTo>
                  <a:lnTo>
                    <a:pt x="124" y="162"/>
                  </a:lnTo>
                  <a:lnTo>
                    <a:pt x="125" y="162"/>
                  </a:lnTo>
                  <a:lnTo>
                    <a:pt x="125" y="161"/>
                  </a:lnTo>
                  <a:lnTo>
                    <a:pt x="126" y="161"/>
                  </a:lnTo>
                  <a:lnTo>
                    <a:pt x="128" y="162"/>
                  </a:lnTo>
                  <a:lnTo>
                    <a:pt x="131" y="162"/>
                  </a:lnTo>
                  <a:lnTo>
                    <a:pt x="132" y="162"/>
                  </a:lnTo>
                  <a:lnTo>
                    <a:pt x="135" y="162"/>
                  </a:lnTo>
                  <a:lnTo>
                    <a:pt x="136" y="162"/>
                  </a:lnTo>
                  <a:lnTo>
                    <a:pt x="137" y="162"/>
                  </a:lnTo>
                  <a:lnTo>
                    <a:pt x="139" y="162"/>
                  </a:lnTo>
                  <a:lnTo>
                    <a:pt x="140" y="161"/>
                  </a:lnTo>
                  <a:lnTo>
                    <a:pt x="141" y="161"/>
                  </a:lnTo>
                  <a:lnTo>
                    <a:pt x="143" y="160"/>
                  </a:lnTo>
                  <a:lnTo>
                    <a:pt x="145" y="158"/>
                  </a:lnTo>
                  <a:lnTo>
                    <a:pt x="146" y="157"/>
                  </a:lnTo>
                  <a:lnTo>
                    <a:pt x="147" y="156"/>
                  </a:lnTo>
                  <a:lnTo>
                    <a:pt x="147" y="155"/>
                  </a:lnTo>
                  <a:lnTo>
                    <a:pt x="148" y="155"/>
                  </a:lnTo>
                  <a:lnTo>
                    <a:pt x="149" y="154"/>
                  </a:lnTo>
                  <a:lnTo>
                    <a:pt x="149" y="152"/>
                  </a:lnTo>
                  <a:lnTo>
                    <a:pt x="149" y="151"/>
                  </a:lnTo>
                  <a:lnTo>
                    <a:pt x="150" y="150"/>
                  </a:lnTo>
                  <a:lnTo>
                    <a:pt x="150" y="149"/>
                  </a:lnTo>
                  <a:lnTo>
                    <a:pt x="150" y="147"/>
                  </a:lnTo>
                  <a:lnTo>
                    <a:pt x="150" y="146"/>
                  </a:lnTo>
                  <a:lnTo>
                    <a:pt x="150" y="144"/>
                  </a:lnTo>
                  <a:lnTo>
                    <a:pt x="149" y="143"/>
                  </a:lnTo>
                  <a:lnTo>
                    <a:pt x="149" y="142"/>
                  </a:lnTo>
                  <a:lnTo>
                    <a:pt x="148" y="140"/>
                  </a:lnTo>
                  <a:lnTo>
                    <a:pt x="148" y="139"/>
                  </a:lnTo>
                  <a:lnTo>
                    <a:pt x="146" y="137"/>
                  </a:lnTo>
                  <a:lnTo>
                    <a:pt x="145" y="134"/>
                  </a:lnTo>
                  <a:lnTo>
                    <a:pt x="144" y="134"/>
                  </a:lnTo>
                  <a:lnTo>
                    <a:pt x="143" y="133"/>
                  </a:lnTo>
                  <a:lnTo>
                    <a:pt x="143" y="132"/>
                  </a:lnTo>
                  <a:lnTo>
                    <a:pt x="142" y="132"/>
                  </a:lnTo>
                  <a:lnTo>
                    <a:pt x="141" y="131"/>
                  </a:lnTo>
                  <a:lnTo>
                    <a:pt x="139" y="130"/>
                  </a:lnTo>
                  <a:lnTo>
                    <a:pt x="138" y="130"/>
                  </a:lnTo>
                  <a:lnTo>
                    <a:pt x="134" y="129"/>
                  </a:lnTo>
                  <a:lnTo>
                    <a:pt x="132" y="128"/>
                  </a:lnTo>
                  <a:lnTo>
                    <a:pt x="127" y="125"/>
                  </a:lnTo>
                  <a:lnTo>
                    <a:pt x="126" y="125"/>
                  </a:lnTo>
                  <a:lnTo>
                    <a:pt x="125" y="124"/>
                  </a:lnTo>
                  <a:lnTo>
                    <a:pt x="124" y="123"/>
                  </a:lnTo>
                  <a:lnTo>
                    <a:pt x="124" y="122"/>
                  </a:lnTo>
                  <a:lnTo>
                    <a:pt x="123" y="121"/>
                  </a:lnTo>
                  <a:lnTo>
                    <a:pt x="123" y="119"/>
                  </a:lnTo>
                  <a:lnTo>
                    <a:pt x="122" y="118"/>
                  </a:lnTo>
                  <a:lnTo>
                    <a:pt x="122" y="116"/>
                  </a:lnTo>
                  <a:lnTo>
                    <a:pt x="122" y="114"/>
                  </a:lnTo>
                  <a:lnTo>
                    <a:pt x="122" y="113"/>
                  </a:lnTo>
                  <a:lnTo>
                    <a:pt x="121" y="111"/>
                  </a:lnTo>
                  <a:lnTo>
                    <a:pt x="122" y="110"/>
                  </a:lnTo>
                  <a:lnTo>
                    <a:pt x="122" y="108"/>
                  </a:lnTo>
                  <a:lnTo>
                    <a:pt x="122" y="107"/>
                  </a:lnTo>
                  <a:lnTo>
                    <a:pt x="122" y="106"/>
                  </a:lnTo>
                  <a:lnTo>
                    <a:pt x="123" y="104"/>
                  </a:lnTo>
                  <a:lnTo>
                    <a:pt x="123" y="103"/>
                  </a:lnTo>
                  <a:lnTo>
                    <a:pt x="124" y="101"/>
                  </a:lnTo>
                  <a:lnTo>
                    <a:pt x="124" y="100"/>
                  </a:lnTo>
                  <a:lnTo>
                    <a:pt x="125" y="99"/>
                  </a:lnTo>
                  <a:lnTo>
                    <a:pt x="133" y="89"/>
                  </a:lnTo>
                  <a:lnTo>
                    <a:pt x="134" y="88"/>
                  </a:lnTo>
                  <a:lnTo>
                    <a:pt x="135" y="87"/>
                  </a:lnTo>
                  <a:lnTo>
                    <a:pt x="136" y="85"/>
                  </a:lnTo>
                  <a:lnTo>
                    <a:pt x="137" y="81"/>
                  </a:lnTo>
                  <a:lnTo>
                    <a:pt x="139" y="78"/>
                  </a:lnTo>
                  <a:lnTo>
                    <a:pt x="139" y="77"/>
                  </a:lnTo>
                  <a:lnTo>
                    <a:pt x="140" y="74"/>
                  </a:lnTo>
                  <a:lnTo>
                    <a:pt x="141" y="74"/>
                  </a:lnTo>
                  <a:lnTo>
                    <a:pt x="141" y="73"/>
                  </a:lnTo>
                  <a:lnTo>
                    <a:pt x="142" y="72"/>
                  </a:lnTo>
                  <a:lnTo>
                    <a:pt x="142" y="71"/>
                  </a:lnTo>
                  <a:lnTo>
                    <a:pt x="143" y="70"/>
                  </a:lnTo>
                  <a:lnTo>
                    <a:pt x="144" y="70"/>
                  </a:lnTo>
                  <a:lnTo>
                    <a:pt x="144" y="69"/>
                  </a:lnTo>
                  <a:lnTo>
                    <a:pt x="145" y="69"/>
                  </a:lnTo>
                  <a:lnTo>
                    <a:pt x="147" y="68"/>
                  </a:lnTo>
                  <a:lnTo>
                    <a:pt x="148" y="68"/>
                  </a:lnTo>
                  <a:lnTo>
                    <a:pt x="149" y="68"/>
                  </a:lnTo>
                  <a:lnTo>
                    <a:pt x="150" y="67"/>
                  </a:lnTo>
                  <a:lnTo>
                    <a:pt x="151" y="68"/>
                  </a:lnTo>
                  <a:lnTo>
                    <a:pt x="151" y="68"/>
                  </a:lnTo>
                  <a:lnTo>
                    <a:pt x="153" y="69"/>
                  </a:lnTo>
                  <a:lnTo>
                    <a:pt x="154" y="69"/>
                  </a:lnTo>
                  <a:lnTo>
                    <a:pt x="154" y="69"/>
                  </a:lnTo>
                  <a:lnTo>
                    <a:pt x="155" y="69"/>
                  </a:lnTo>
                  <a:lnTo>
                    <a:pt x="156" y="70"/>
                  </a:lnTo>
                  <a:lnTo>
                    <a:pt x="157" y="70"/>
                  </a:lnTo>
                  <a:lnTo>
                    <a:pt x="158" y="70"/>
                  </a:lnTo>
                  <a:lnTo>
                    <a:pt x="159" y="69"/>
                  </a:lnTo>
                  <a:lnTo>
                    <a:pt x="161" y="69"/>
                  </a:lnTo>
                  <a:lnTo>
                    <a:pt x="162" y="68"/>
                  </a:lnTo>
                  <a:lnTo>
                    <a:pt x="163" y="68"/>
                  </a:lnTo>
                  <a:lnTo>
                    <a:pt x="168" y="65"/>
                  </a:lnTo>
                  <a:lnTo>
                    <a:pt x="170" y="64"/>
                  </a:lnTo>
                  <a:lnTo>
                    <a:pt x="172" y="63"/>
                  </a:lnTo>
                  <a:lnTo>
                    <a:pt x="174" y="63"/>
                  </a:lnTo>
                  <a:lnTo>
                    <a:pt x="177" y="62"/>
                  </a:lnTo>
                  <a:lnTo>
                    <a:pt x="179" y="61"/>
                  </a:lnTo>
                  <a:lnTo>
                    <a:pt x="184" y="60"/>
                  </a:lnTo>
                  <a:lnTo>
                    <a:pt x="186" y="59"/>
                  </a:lnTo>
                  <a:lnTo>
                    <a:pt x="188" y="59"/>
                  </a:lnTo>
                  <a:lnTo>
                    <a:pt x="191" y="58"/>
                  </a:lnTo>
                  <a:lnTo>
                    <a:pt x="193" y="57"/>
                  </a:lnTo>
                  <a:lnTo>
                    <a:pt x="194" y="57"/>
                  </a:lnTo>
                  <a:lnTo>
                    <a:pt x="196" y="56"/>
                  </a:lnTo>
                  <a:lnTo>
                    <a:pt x="198" y="54"/>
                  </a:lnTo>
                  <a:lnTo>
                    <a:pt x="200" y="53"/>
                  </a:lnTo>
                  <a:lnTo>
                    <a:pt x="200" y="52"/>
                  </a:lnTo>
                  <a:lnTo>
                    <a:pt x="201" y="51"/>
                  </a:lnTo>
                  <a:lnTo>
                    <a:pt x="204" y="48"/>
                  </a:lnTo>
                  <a:lnTo>
                    <a:pt x="205" y="46"/>
                  </a:lnTo>
                  <a:lnTo>
                    <a:pt x="206" y="45"/>
                  </a:lnTo>
                  <a:lnTo>
                    <a:pt x="207" y="44"/>
                  </a:lnTo>
                  <a:lnTo>
                    <a:pt x="208" y="44"/>
                  </a:lnTo>
                  <a:lnTo>
                    <a:pt x="209" y="43"/>
                  </a:lnTo>
                  <a:lnTo>
                    <a:pt x="210" y="43"/>
                  </a:lnTo>
                  <a:lnTo>
                    <a:pt x="210" y="43"/>
                  </a:lnTo>
                  <a:lnTo>
                    <a:pt x="213" y="43"/>
                  </a:lnTo>
                  <a:lnTo>
                    <a:pt x="217" y="43"/>
                  </a:lnTo>
                  <a:lnTo>
                    <a:pt x="219" y="43"/>
                  </a:lnTo>
                  <a:lnTo>
                    <a:pt x="220" y="43"/>
                  </a:lnTo>
                  <a:lnTo>
                    <a:pt x="221" y="43"/>
                  </a:lnTo>
                  <a:lnTo>
                    <a:pt x="223" y="43"/>
                  </a:lnTo>
                  <a:lnTo>
                    <a:pt x="224" y="43"/>
                  </a:lnTo>
                  <a:lnTo>
                    <a:pt x="225" y="42"/>
                  </a:lnTo>
                  <a:lnTo>
                    <a:pt x="225" y="42"/>
                  </a:lnTo>
                  <a:lnTo>
                    <a:pt x="226" y="41"/>
                  </a:lnTo>
                  <a:lnTo>
                    <a:pt x="226" y="40"/>
                  </a:lnTo>
                  <a:lnTo>
                    <a:pt x="227" y="40"/>
                  </a:lnTo>
                  <a:lnTo>
                    <a:pt x="227" y="40"/>
                  </a:lnTo>
                  <a:lnTo>
                    <a:pt x="227" y="39"/>
                  </a:lnTo>
                  <a:lnTo>
                    <a:pt x="228" y="38"/>
                  </a:lnTo>
                  <a:lnTo>
                    <a:pt x="228" y="37"/>
                  </a:lnTo>
                  <a:lnTo>
                    <a:pt x="228" y="37"/>
                  </a:lnTo>
                  <a:lnTo>
                    <a:pt x="227" y="36"/>
                  </a:lnTo>
                  <a:lnTo>
                    <a:pt x="227" y="35"/>
                  </a:lnTo>
                  <a:lnTo>
                    <a:pt x="227" y="34"/>
                  </a:lnTo>
                  <a:lnTo>
                    <a:pt x="226" y="32"/>
                  </a:lnTo>
                  <a:lnTo>
                    <a:pt x="225" y="28"/>
                  </a:lnTo>
                  <a:lnTo>
                    <a:pt x="224" y="27"/>
                  </a:lnTo>
                  <a:lnTo>
                    <a:pt x="224" y="26"/>
                  </a:lnTo>
                  <a:lnTo>
                    <a:pt x="224" y="25"/>
                  </a:lnTo>
                  <a:lnTo>
                    <a:pt x="224" y="24"/>
                  </a:lnTo>
                  <a:lnTo>
                    <a:pt x="224" y="23"/>
                  </a:lnTo>
                  <a:lnTo>
                    <a:pt x="225" y="22"/>
                  </a:lnTo>
                  <a:lnTo>
                    <a:pt x="225" y="22"/>
                  </a:lnTo>
                  <a:lnTo>
                    <a:pt x="225" y="21"/>
                  </a:lnTo>
                  <a:lnTo>
                    <a:pt x="226" y="20"/>
                  </a:lnTo>
                  <a:lnTo>
                    <a:pt x="226" y="19"/>
                  </a:lnTo>
                  <a:lnTo>
                    <a:pt x="228" y="18"/>
                  </a:lnTo>
                  <a:lnTo>
                    <a:pt x="229" y="16"/>
                  </a:lnTo>
                  <a:lnTo>
                    <a:pt x="230" y="15"/>
                  </a:lnTo>
                  <a:lnTo>
                    <a:pt x="231" y="15"/>
                  </a:lnTo>
                  <a:lnTo>
                    <a:pt x="232" y="14"/>
                  </a:lnTo>
                  <a:lnTo>
                    <a:pt x="233" y="14"/>
                  </a:lnTo>
                  <a:lnTo>
                    <a:pt x="235" y="13"/>
                  </a:lnTo>
                  <a:lnTo>
                    <a:pt x="236" y="12"/>
                  </a:lnTo>
                  <a:lnTo>
                    <a:pt x="237" y="12"/>
                  </a:lnTo>
                  <a:lnTo>
                    <a:pt x="240" y="12"/>
                  </a:lnTo>
                  <a:lnTo>
                    <a:pt x="241" y="12"/>
                  </a:lnTo>
                  <a:lnTo>
                    <a:pt x="242" y="11"/>
                  </a:lnTo>
                  <a:lnTo>
                    <a:pt x="243" y="11"/>
                  </a:lnTo>
                  <a:lnTo>
                    <a:pt x="244" y="10"/>
                  </a:lnTo>
                  <a:lnTo>
                    <a:pt x="245" y="10"/>
                  </a:lnTo>
                  <a:lnTo>
                    <a:pt x="246" y="9"/>
                  </a:lnTo>
                  <a:lnTo>
                    <a:pt x="249" y="7"/>
                  </a:lnTo>
                  <a:lnTo>
                    <a:pt x="252" y="4"/>
                  </a:lnTo>
                  <a:lnTo>
                    <a:pt x="253" y="3"/>
                  </a:lnTo>
                  <a:lnTo>
                    <a:pt x="254" y="3"/>
                  </a:lnTo>
                  <a:lnTo>
                    <a:pt x="255" y="2"/>
                  </a:lnTo>
                  <a:lnTo>
                    <a:pt x="256" y="1"/>
                  </a:lnTo>
                  <a:lnTo>
                    <a:pt x="256" y="0"/>
                  </a:lnTo>
                  <a:lnTo>
                    <a:pt x="262" y="4"/>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41" name="Freeform 247">
              <a:extLst>
                <a:ext uri="{FF2B5EF4-FFF2-40B4-BE49-F238E27FC236}">
                  <a16:creationId xmlns:a16="http://schemas.microsoft.com/office/drawing/2014/main" id="{6A1E6376-DAFC-47CA-8521-9D18EE64E52E}"/>
                </a:ext>
              </a:extLst>
            </p:cNvPr>
            <p:cNvSpPr>
              <a:spLocks/>
            </p:cNvSpPr>
            <p:nvPr/>
          </p:nvSpPr>
          <p:spPr bwMode="auto">
            <a:xfrm>
              <a:off x="3992" y="2386"/>
              <a:ext cx="565" cy="597"/>
            </a:xfrm>
            <a:custGeom>
              <a:avLst/>
              <a:gdLst>
                <a:gd name="T0" fmla="*/ 223 w 565"/>
                <a:gd name="T1" fmla="*/ 29 h 597"/>
                <a:gd name="T2" fmla="*/ 251 w 565"/>
                <a:gd name="T3" fmla="*/ 30 h 597"/>
                <a:gd name="T4" fmla="*/ 278 w 565"/>
                <a:gd name="T5" fmla="*/ 46 h 597"/>
                <a:gd name="T6" fmla="*/ 295 w 565"/>
                <a:gd name="T7" fmla="*/ 60 h 597"/>
                <a:gd name="T8" fmla="*/ 323 w 565"/>
                <a:gd name="T9" fmla="*/ 73 h 597"/>
                <a:gd name="T10" fmla="*/ 329 w 565"/>
                <a:gd name="T11" fmla="*/ 91 h 597"/>
                <a:gd name="T12" fmla="*/ 363 w 565"/>
                <a:gd name="T13" fmla="*/ 107 h 597"/>
                <a:gd name="T14" fmla="*/ 384 w 565"/>
                <a:gd name="T15" fmla="*/ 80 h 597"/>
                <a:gd name="T16" fmla="*/ 401 w 565"/>
                <a:gd name="T17" fmla="*/ 87 h 597"/>
                <a:gd name="T18" fmla="*/ 432 w 565"/>
                <a:gd name="T19" fmla="*/ 105 h 597"/>
                <a:gd name="T20" fmla="*/ 470 w 565"/>
                <a:gd name="T21" fmla="*/ 115 h 597"/>
                <a:gd name="T22" fmla="*/ 512 w 565"/>
                <a:gd name="T23" fmla="*/ 148 h 597"/>
                <a:gd name="T24" fmla="*/ 556 w 565"/>
                <a:gd name="T25" fmla="*/ 175 h 597"/>
                <a:gd name="T26" fmla="*/ 555 w 565"/>
                <a:gd name="T27" fmla="*/ 200 h 597"/>
                <a:gd name="T28" fmla="*/ 564 w 565"/>
                <a:gd name="T29" fmla="*/ 218 h 597"/>
                <a:gd name="T30" fmla="*/ 545 w 565"/>
                <a:gd name="T31" fmla="*/ 230 h 597"/>
                <a:gd name="T32" fmla="*/ 553 w 565"/>
                <a:gd name="T33" fmla="*/ 247 h 597"/>
                <a:gd name="T34" fmla="*/ 542 w 565"/>
                <a:gd name="T35" fmla="*/ 257 h 597"/>
                <a:gd name="T36" fmla="*/ 526 w 565"/>
                <a:gd name="T37" fmla="*/ 252 h 597"/>
                <a:gd name="T38" fmla="*/ 529 w 565"/>
                <a:gd name="T39" fmla="*/ 264 h 597"/>
                <a:gd name="T40" fmla="*/ 518 w 565"/>
                <a:gd name="T41" fmla="*/ 274 h 597"/>
                <a:gd name="T42" fmla="*/ 493 w 565"/>
                <a:gd name="T43" fmla="*/ 295 h 597"/>
                <a:gd name="T44" fmla="*/ 489 w 565"/>
                <a:gd name="T45" fmla="*/ 326 h 597"/>
                <a:gd name="T46" fmla="*/ 500 w 565"/>
                <a:gd name="T47" fmla="*/ 342 h 597"/>
                <a:gd name="T48" fmla="*/ 514 w 565"/>
                <a:gd name="T49" fmla="*/ 352 h 597"/>
                <a:gd name="T50" fmla="*/ 507 w 565"/>
                <a:gd name="T51" fmla="*/ 376 h 597"/>
                <a:gd name="T52" fmla="*/ 502 w 565"/>
                <a:gd name="T53" fmla="*/ 394 h 597"/>
                <a:gd name="T54" fmla="*/ 496 w 565"/>
                <a:gd name="T55" fmla="*/ 415 h 597"/>
                <a:gd name="T56" fmla="*/ 508 w 565"/>
                <a:gd name="T57" fmla="*/ 435 h 597"/>
                <a:gd name="T58" fmla="*/ 493 w 565"/>
                <a:gd name="T59" fmla="*/ 451 h 597"/>
                <a:gd name="T60" fmla="*/ 486 w 565"/>
                <a:gd name="T61" fmla="*/ 467 h 597"/>
                <a:gd name="T62" fmla="*/ 498 w 565"/>
                <a:gd name="T63" fmla="*/ 485 h 597"/>
                <a:gd name="T64" fmla="*/ 487 w 565"/>
                <a:gd name="T65" fmla="*/ 503 h 597"/>
                <a:gd name="T66" fmla="*/ 457 w 565"/>
                <a:gd name="T67" fmla="*/ 513 h 597"/>
                <a:gd name="T68" fmla="*/ 445 w 565"/>
                <a:gd name="T69" fmla="*/ 531 h 597"/>
                <a:gd name="T70" fmla="*/ 409 w 565"/>
                <a:gd name="T71" fmla="*/ 531 h 597"/>
                <a:gd name="T72" fmla="*/ 382 w 565"/>
                <a:gd name="T73" fmla="*/ 531 h 597"/>
                <a:gd name="T74" fmla="*/ 366 w 565"/>
                <a:gd name="T75" fmla="*/ 529 h 597"/>
                <a:gd name="T76" fmla="*/ 347 w 565"/>
                <a:gd name="T77" fmla="*/ 536 h 597"/>
                <a:gd name="T78" fmla="*/ 331 w 565"/>
                <a:gd name="T79" fmla="*/ 551 h 597"/>
                <a:gd name="T80" fmla="*/ 300 w 565"/>
                <a:gd name="T81" fmla="*/ 570 h 597"/>
                <a:gd name="T82" fmla="*/ 277 w 565"/>
                <a:gd name="T83" fmla="*/ 589 h 597"/>
                <a:gd name="T84" fmla="*/ 251 w 565"/>
                <a:gd name="T85" fmla="*/ 585 h 597"/>
                <a:gd name="T86" fmla="*/ 233 w 565"/>
                <a:gd name="T87" fmla="*/ 595 h 597"/>
                <a:gd name="T88" fmla="*/ 216 w 565"/>
                <a:gd name="T89" fmla="*/ 594 h 597"/>
                <a:gd name="T90" fmla="*/ 194 w 565"/>
                <a:gd name="T91" fmla="*/ 575 h 597"/>
                <a:gd name="T92" fmla="*/ 177 w 565"/>
                <a:gd name="T93" fmla="*/ 563 h 597"/>
                <a:gd name="T94" fmla="*/ 190 w 565"/>
                <a:gd name="T95" fmla="*/ 542 h 597"/>
                <a:gd name="T96" fmla="*/ 204 w 565"/>
                <a:gd name="T97" fmla="*/ 514 h 597"/>
                <a:gd name="T98" fmla="*/ 220 w 565"/>
                <a:gd name="T99" fmla="*/ 501 h 597"/>
                <a:gd name="T100" fmla="*/ 205 w 565"/>
                <a:gd name="T101" fmla="*/ 482 h 597"/>
                <a:gd name="T102" fmla="*/ 195 w 565"/>
                <a:gd name="T103" fmla="*/ 474 h 597"/>
                <a:gd name="T104" fmla="*/ 161 w 565"/>
                <a:gd name="T105" fmla="*/ 479 h 597"/>
                <a:gd name="T106" fmla="*/ 131 w 565"/>
                <a:gd name="T107" fmla="*/ 471 h 597"/>
                <a:gd name="T108" fmla="*/ 112 w 565"/>
                <a:gd name="T109" fmla="*/ 438 h 597"/>
                <a:gd name="T110" fmla="*/ 103 w 565"/>
                <a:gd name="T111" fmla="*/ 418 h 597"/>
                <a:gd name="T112" fmla="*/ 70 w 565"/>
                <a:gd name="T113" fmla="*/ 418 h 597"/>
                <a:gd name="T114" fmla="*/ 35 w 565"/>
                <a:gd name="T115" fmla="*/ 415 h 597"/>
                <a:gd name="T116" fmla="*/ 14 w 565"/>
                <a:gd name="T117" fmla="*/ 402 h 597"/>
                <a:gd name="T118" fmla="*/ 4 w 565"/>
                <a:gd name="T119" fmla="*/ 395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597">
                  <a:moveTo>
                    <a:pt x="180" y="0"/>
                  </a:moveTo>
                  <a:lnTo>
                    <a:pt x="188" y="6"/>
                  </a:lnTo>
                  <a:lnTo>
                    <a:pt x="190" y="8"/>
                  </a:lnTo>
                  <a:lnTo>
                    <a:pt x="195" y="11"/>
                  </a:lnTo>
                  <a:lnTo>
                    <a:pt x="205" y="18"/>
                  </a:lnTo>
                  <a:lnTo>
                    <a:pt x="206" y="19"/>
                  </a:lnTo>
                  <a:lnTo>
                    <a:pt x="209" y="22"/>
                  </a:lnTo>
                  <a:lnTo>
                    <a:pt x="210" y="23"/>
                  </a:lnTo>
                  <a:lnTo>
                    <a:pt x="213" y="25"/>
                  </a:lnTo>
                  <a:lnTo>
                    <a:pt x="214" y="27"/>
                  </a:lnTo>
                  <a:lnTo>
                    <a:pt x="215" y="27"/>
                  </a:lnTo>
                  <a:lnTo>
                    <a:pt x="216" y="27"/>
                  </a:lnTo>
                  <a:lnTo>
                    <a:pt x="217" y="28"/>
                  </a:lnTo>
                  <a:lnTo>
                    <a:pt x="218" y="28"/>
                  </a:lnTo>
                  <a:lnTo>
                    <a:pt x="220" y="28"/>
                  </a:lnTo>
                  <a:lnTo>
                    <a:pt x="222" y="29"/>
                  </a:lnTo>
                  <a:lnTo>
                    <a:pt x="223" y="29"/>
                  </a:lnTo>
                  <a:lnTo>
                    <a:pt x="225" y="29"/>
                  </a:lnTo>
                  <a:lnTo>
                    <a:pt x="230" y="28"/>
                  </a:lnTo>
                  <a:lnTo>
                    <a:pt x="231" y="28"/>
                  </a:lnTo>
                  <a:lnTo>
                    <a:pt x="232" y="28"/>
                  </a:lnTo>
                  <a:lnTo>
                    <a:pt x="233" y="28"/>
                  </a:lnTo>
                  <a:lnTo>
                    <a:pt x="236" y="29"/>
                  </a:lnTo>
                  <a:lnTo>
                    <a:pt x="238" y="29"/>
                  </a:lnTo>
                  <a:lnTo>
                    <a:pt x="239" y="29"/>
                  </a:lnTo>
                  <a:lnTo>
                    <a:pt x="240" y="29"/>
                  </a:lnTo>
                  <a:lnTo>
                    <a:pt x="241" y="29"/>
                  </a:lnTo>
                  <a:lnTo>
                    <a:pt x="243" y="28"/>
                  </a:lnTo>
                  <a:lnTo>
                    <a:pt x="244" y="28"/>
                  </a:lnTo>
                  <a:lnTo>
                    <a:pt x="245" y="28"/>
                  </a:lnTo>
                  <a:lnTo>
                    <a:pt x="246" y="28"/>
                  </a:lnTo>
                  <a:lnTo>
                    <a:pt x="247" y="28"/>
                  </a:lnTo>
                  <a:lnTo>
                    <a:pt x="250" y="29"/>
                  </a:lnTo>
                  <a:lnTo>
                    <a:pt x="251" y="30"/>
                  </a:lnTo>
                  <a:lnTo>
                    <a:pt x="252" y="30"/>
                  </a:lnTo>
                  <a:lnTo>
                    <a:pt x="253" y="31"/>
                  </a:lnTo>
                  <a:lnTo>
                    <a:pt x="255" y="32"/>
                  </a:lnTo>
                  <a:lnTo>
                    <a:pt x="256" y="32"/>
                  </a:lnTo>
                  <a:lnTo>
                    <a:pt x="260" y="34"/>
                  </a:lnTo>
                  <a:lnTo>
                    <a:pt x="262" y="35"/>
                  </a:lnTo>
                  <a:lnTo>
                    <a:pt x="263" y="36"/>
                  </a:lnTo>
                  <a:lnTo>
                    <a:pt x="264" y="36"/>
                  </a:lnTo>
                  <a:lnTo>
                    <a:pt x="264" y="36"/>
                  </a:lnTo>
                  <a:lnTo>
                    <a:pt x="268" y="40"/>
                  </a:lnTo>
                  <a:lnTo>
                    <a:pt x="269" y="41"/>
                  </a:lnTo>
                  <a:lnTo>
                    <a:pt x="270" y="42"/>
                  </a:lnTo>
                  <a:lnTo>
                    <a:pt x="271" y="43"/>
                  </a:lnTo>
                  <a:lnTo>
                    <a:pt x="273" y="44"/>
                  </a:lnTo>
                  <a:lnTo>
                    <a:pt x="275" y="45"/>
                  </a:lnTo>
                  <a:lnTo>
                    <a:pt x="276" y="46"/>
                  </a:lnTo>
                  <a:lnTo>
                    <a:pt x="278" y="46"/>
                  </a:lnTo>
                  <a:lnTo>
                    <a:pt x="279" y="47"/>
                  </a:lnTo>
                  <a:lnTo>
                    <a:pt x="283" y="47"/>
                  </a:lnTo>
                  <a:lnTo>
                    <a:pt x="285" y="48"/>
                  </a:lnTo>
                  <a:lnTo>
                    <a:pt x="288" y="49"/>
                  </a:lnTo>
                  <a:lnTo>
                    <a:pt x="289" y="50"/>
                  </a:lnTo>
                  <a:lnTo>
                    <a:pt x="290" y="50"/>
                  </a:lnTo>
                  <a:lnTo>
                    <a:pt x="291" y="50"/>
                  </a:lnTo>
                  <a:lnTo>
                    <a:pt x="291" y="51"/>
                  </a:lnTo>
                  <a:lnTo>
                    <a:pt x="291" y="51"/>
                  </a:lnTo>
                  <a:lnTo>
                    <a:pt x="292" y="52"/>
                  </a:lnTo>
                  <a:lnTo>
                    <a:pt x="292" y="52"/>
                  </a:lnTo>
                  <a:lnTo>
                    <a:pt x="292" y="53"/>
                  </a:lnTo>
                  <a:lnTo>
                    <a:pt x="293" y="57"/>
                  </a:lnTo>
                  <a:lnTo>
                    <a:pt x="294" y="58"/>
                  </a:lnTo>
                  <a:lnTo>
                    <a:pt x="294" y="59"/>
                  </a:lnTo>
                  <a:lnTo>
                    <a:pt x="295" y="60"/>
                  </a:lnTo>
                  <a:lnTo>
                    <a:pt x="295" y="60"/>
                  </a:lnTo>
                  <a:lnTo>
                    <a:pt x="296" y="61"/>
                  </a:lnTo>
                  <a:lnTo>
                    <a:pt x="297" y="61"/>
                  </a:lnTo>
                  <a:lnTo>
                    <a:pt x="298" y="62"/>
                  </a:lnTo>
                  <a:lnTo>
                    <a:pt x="299" y="62"/>
                  </a:lnTo>
                  <a:lnTo>
                    <a:pt x="301" y="63"/>
                  </a:lnTo>
                  <a:lnTo>
                    <a:pt x="303" y="63"/>
                  </a:lnTo>
                  <a:lnTo>
                    <a:pt x="305" y="64"/>
                  </a:lnTo>
                  <a:lnTo>
                    <a:pt x="307" y="65"/>
                  </a:lnTo>
                  <a:lnTo>
                    <a:pt x="309" y="65"/>
                  </a:lnTo>
                  <a:lnTo>
                    <a:pt x="311" y="66"/>
                  </a:lnTo>
                  <a:lnTo>
                    <a:pt x="312" y="67"/>
                  </a:lnTo>
                  <a:lnTo>
                    <a:pt x="315" y="69"/>
                  </a:lnTo>
                  <a:lnTo>
                    <a:pt x="317" y="70"/>
                  </a:lnTo>
                  <a:lnTo>
                    <a:pt x="318" y="71"/>
                  </a:lnTo>
                  <a:lnTo>
                    <a:pt x="320" y="72"/>
                  </a:lnTo>
                  <a:lnTo>
                    <a:pt x="321" y="72"/>
                  </a:lnTo>
                  <a:lnTo>
                    <a:pt x="323" y="73"/>
                  </a:lnTo>
                  <a:lnTo>
                    <a:pt x="324" y="73"/>
                  </a:lnTo>
                  <a:lnTo>
                    <a:pt x="327" y="74"/>
                  </a:lnTo>
                  <a:lnTo>
                    <a:pt x="328" y="74"/>
                  </a:lnTo>
                  <a:lnTo>
                    <a:pt x="328" y="74"/>
                  </a:lnTo>
                  <a:lnTo>
                    <a:pt x="329" y="75"/>
                  </a:lnTo>
                  <a:lnTo>
                    <a:pt x="329" y="76"/>
                  </a:lnTo>
                  <a:lnTo>
                    <a:pt x="329" y="77"/>
                  </a:lnTo>
                  <a:lnTo>
                    <a:pt x="329" y="78"/>
                  </a:lnTo>
                  <a:lnTo>
                    <a:pt x="329" y="78"/>
                  </a:lnTo>
                  <a:lnTo>
                    <a:pt x="329" y="79"/>
                  </a:lnTo>
                  <a:lnTo>
                    <a:pt x="328" y="82"/>
                  </a:lnTo>
                  <a:lnTo>
                    <a:pt x="328" y="84"/>
                  </a:lnTo>
                  <a:lnTo>
                    <a:pt x="328" y="86"/>
                  </a:lnTo>
                  <a:lnTo>
                    <a:pt x="328" y="87"/>
                  </a:lnTo>
                  <a:lnTo>
                    <a:pt x="328" y="89"/>
                  </a:lnTo>
                  <a:lnTo>
                    <a:pt x="328" y="90"/>
                  </a:lnTo>
                  <a:lnTo>
                    <a:pt x="329" y="91"/>
                  </a:lnTo>
                  <a:lnTo>
                    <a:pt x="330" y="93"/>
                  </a:lnTo>
                  <a:lnTo>
                    <a:pt x="331" y="94"/>
                  </a:lnTo>
                  <a:lnTo>
                    <a:pt x="332" y="95"/>
                  </a:lnTo>
                  <a:lnTo>
                    <a:pt x="333" y="96"/>
                  </a:lnTo>
                  <a:lnTo>
                    <a:pt x="334" y="97"/>
                  </a:lnTo>
                  <a:lnTo>
                    <a:pt x="337" y="98"/>
                  </a:lnTo>
                  <a:lnTo>
                    <a:pt x="345" y="103"/>
                  </a:lnTo>
                  <a:lnTo>
                    <a:pt x="350" y="105"/>
                  </a:lnTo>
                  <a:lnTo>
                    <a:pt x="352" y="106"/>
                  </a:lnTo>
                  <a:lnTo>
                    <a:pt x="353" y="106"/>
                  </a:lnTo>
                  <a:lnTo>
                    <a:pt x="354" y="107"/>
                  </a:lnTo>
                  <a:lnTo>
                    <a:pt x="355" y="107"/>
                  </a:lnTo>
                  <a:lnTo>
                    <a:pt x="356" y="107"/>
                  </a:lnTo>
                  <a:lnTo>
                    <a:pt x="358" y="107"/>
                  </a:lnTo>
                  <a:lnTo>
                    <a:pt x="360" y="107"/>
                  </a:lnTo>
                  <a:lnTo>
                    <a:pt x="362" y="107"/>
                  </a:lnTo>
                  <a:lnTo>
                    <a:pt x="363" y="107"/>
                  </a:lnTo>
                  <a:lnTo>
                    <a:pt x="364" y="107"/>
                  </a:lnTo>
                  <a:lnTo>
                    <a:pt x="366" y="106"/>
                  </a:lnTo>
                  <a:lnTo>
                    <a:pt x="366" y="106"/>
                  </a:lnTo>
                  <a:lnTo>
                    <a:pt x="367" y="105"/>
                  </a:lnTo>
                  <a:lnTo>
                    <a:pt x="368" y="104"/>
                  </a:lnTo>
                  <a:lnTo>
                    <a:pt x="369" y="104"/>
                  </a:lnTo>
                  <a:lnTo>
                    <a:pt x="371" y="100"/>
                  </a:lnTo>
                  <a:lnTo>
                    <a:pt x="373" y="98"/>
                  </a:lnTo>
                  <a:lnTo>
                    <a:pt x="374" y="96"/>
                  </a:lnTo>
                  <a:lnTo>
                    <a:pt x="375" y="95"/>
                  </a:lnTo>
                  <a:lnTo>
                    <a:pt x="375" y="94"/>
                  </a:lnTo>
                  <a:lnTo>
                    <a:pt x="377" y="90"/>
                  </a:lnTo>
                  <a:lnTo>
                    <a:pt x="378" y="87"/>
                  </a:lnTo>
                  <a:lnTo>
                    <a:pt x="380" y="85"/>
                  </a:lnTo>
                  <a:lnTo>
                    <a:pt x="381" y="83"/>
                  </a:lnTo>
                  <a:lnTo>
                    <a:pt x="382" y="82"/>
                  </a:lnTo>
                  <a:lnTo>
                    <a:pt x="384" y="80"/>
                  </a:lnTo>
                  <a:lnTo>
                    <a:pt x="385" y="79"/>
                  </a:lnTo>
                  <a:lnTo>
                    <a:pt x="386" y="78"/>
                  </a:lnTo>
                  <a:lnTo>
                    <a:pt x="387" y="77"/>
                  </a:lnTo>
                  <a:lnTo>
                    <a:pt x="388" y="77"/>
                  </a:lnTo>
                  <a:lnTo>
                    <a:pt x="389" y="77"/>
                  </a:lnTo>
                  <a:lnTo>
                    <a:pt x="389" y="77"/>
                  </a:lnTo>
                  <a:lnTo>
                    <a:pt x="390" y="78"/>
                  </a:lnTo>
                  <a:lnTo>
                    <a:pt x="391" y="78"/>
                  </a:lnTo>
                  <a:lnTo>
                    <a:pt x="392" y="79"/>
                  </a:lnTo>
                  <a:lnTo>
                    <a:pt x="394" y="82"/>
                  </a:lnTo>
                  <a:lnTo>
                    <a:pt x="395" y="83"/>
                  </a:lnTo>
                  <a:lnTo>
                    <a:pt x="396" y="84"/>
                  </a:lnTo>
                  <a:lnTo>
                    <a:pt x="397" y="85"/>
                  </a:lnTo>
                  <a:lnTo>
                    <a:pt x="398" y="85"/>
                  </a:lnTo>
                  <a:lnTo>
                    <a:pt x="399" y="86"/>
                  </a:lnTo>
                  <a:lnTo>
                    <a:pt x="400" y="87"/>
                  </a:lnTo>
                  <a:lnTo>
                    <a:pt x="401" y="87"/>
                  </a:lnTo>
                  <a:lnTo>
                    <a:pt x="403" y="88"/>
                  </a:lnTo>
                  <a:lnTo>
                    <a:pt x="405" y="89"/>
                  </a:lnTo>
                  <a:lnTo>
                    <a:pt x="408" y="89"/>
                  </a:lnTo>
                  <a:lnTo>
                    <a:pt x="412" y="90"/>
                  </a:lnTo>
                  <a:lnTo>
                    <a:pt x="414" y="91"/>
                  </a:lnTo>
                  <a:lnTo>
                    <a:pt x="416" y="91"/>
                  </a:lnTo>
                  <a:lnTo>
                    <a:pt x="417" y="92"/>
                  </a:lnTo>
                  <a:lnTo>
                    <a:pt x="418" y="93"/>
                  </a:lnTo>
                  <a:lnTo>
                    <a:pt x="419" y="93"/>
                  </a:lnTo>
                  <a:lnTo>
                    <a:pt x="420" y="94"/>
                  </a:lnTo>
                  <a:lnTo>
                    <a:pt x="421" y="95"/>
                  </a:lnTo>
                  <a:lnTo>
                    <a:pt x="423" y="97"/>
                  </a:lnTo>
                  <a:lnTo>
                    <a:pt x="425" y="98"/>
                  </a:lnTo>
                  <a:lnTo>
                    <a:pt x="428" y="102"/>
                  </a:lnTo>
                  <a:lnTo>
                    <a:pt x="430" y="104"/>
                  </a:lnTo>
                  <a:lnTo>
                    <a:pt x="431" y="105"/>
                  </a:lnTo>
                  <a:lnTo>
                    <a:pt x="432" y="105"/>
                  </a:lnTo>
                  <a:lnTo>
                    <a:pt x="433" y="106"/>
                  </a:lnTo>
                  <a:lnTo>
                    <a:pt x="433" y="106"/>
                  </a:lnTo>
                  <a:lnTo>
                    <a:pt x="434" y="106"/>
                  </a:lnTo>
                  <a:lnTo>
                    <a:pt x="435" y="106"/>
                  </a:lnTo>
                  <a:lnTo>
                    <a:pt x="436" y="107"/>
                  </a:lnTo>
                  <a:lnTo>
                    <a:pt x="438" y="107"/>
                  </a:lnTo>
                  <a:lnTo>
                    <a:pt x="444" y="107"/>
                  </a:lnTo>
                  <a:lnTo>
                    <a:pt x="446" y="107"/>
                  </a:lnTo>
                  <a:lnTo>
                    <a:pt x="447" y="107"/>
                  </a:lnTo>
                  <a:lnTo>
                    <a:pt x="448" y="108"/>
                  </a:lnTo>
                  <a:lnTo>
                    <a:pt x="449" y="108"/>
                  </a:lnTo>
                  <a:lnTo>
                    <a:pt x="453" y="110"/>
                  </a:lnTo>
                  <a:lnTo>
                    <a:pt x="454" y="110"/>
                  </a:lnTo>
                  <a:lnTo>
                    <a:pt x="460" y="112"/>
                  </a:lnTo>
                  <a:lnTo>
                    <a:pt x="465" y="113"/>
                  </a:lnTo>
                  <a:lnTo>
                    <a:pt x="469" y="115"/>
                  </a:lnTo>
                  <a:lnTo>
                    <a:pt x="470" y="115"/>
                  </a:lnTo>
                  <a:lnTo>
                    <a:pt x="472" y="115"/>
                  </a:lnTo>
                  <a:lnTo>
                    <a:pt x="477" y="119"/>
                  </a:lnTo>
                  <a:lnTo>
                    <a:pt x="483" y="121"/>
                  </a:lnTo>
                  <a:lnTo>
                    <a:pt x="485" y="122"/>
                  </a:lnTo>
                  <a:lnTo>
                    <a:pt x="487" y="123"/>
                  </a:lnTo>
                  <a:lnTo>
                    <a:pt x="489" y="125"/>
                  </a:lnTo>
                  <a:lnTo>
                    <a:pt x="491" y="126"/>
                  </a:lnTo>
                  <a:lnTo>
                    <a:pt x="493" y="128"/>
                  </a:lnTo>
                  <a:lnTo>
                    <a:pt x="495" y="129"/>
                  </a:lnTo>
                  <a:lnTo>
                    <a:pt x="500" y="135"/>
                  </a:lnTo>
                  <a:lnTo>
                    <a:pt x="502" y="137"/>
                  </a:lnTo>
                  <a:lnTo>
                    <a:pt x="503" y="139"/>
                  </a:lnTo>
                  <a:lnTo>
                    <a:pt x="505" y="142"/>
                  </a:lnTo>
                  <a:lnTo>
                    <a:pt x="507" y="143"/>
                  </a:lnTo>
                  <a:lnTo>
                    <a:pt x="508" y="145"/>
                  </a:lnTo>
                  <a:lnTo>
                    <a:pt x="510" y="146"/>
                  </a:lnTo>
                  <a:lnTo>
                    <a:pt x="512" y="148"/>
                  </a:lnTo>
                  <a:lnTo>
                    <a:pt x="513" y="148"/>
                  </a:lnTo>
                  <a:lnTo>
                    <a:pt x="514" y="148"/>
                  </a:lnTo>
                  <a:lnTo>
                    <a:pt x="515" y="149"/>
                  </a:lnTo>
                  <a:lnTo>
                    <a:pt x="518" y="149"/>
                  </a:lnTo>
                  <a:lnTo>
                    <a:pt x="519" y="150"/>
                  </a:lnTo>
                  <a:lnTo>
                    <a:pt x="525" y="151"/>
                  </a:lnTo>
                  <a:lnTo>
                    <a:pt x="530" y="153"/>
                  </a:lnTo>
                  <a:lnTo>
                    <a:pt x="532" y="154"/>
                  </a:lnTo>
                  <a:lnTo>
                    <a:pt x="534" y="155"/>
                  </a:lnTo>
                  <a:lnTo>
                    <a:pt x="536" y="156"/>
                  </a:lnTo>
                  <a:lnTo>
                    <a:pt x="541" y="159"/>
                  </a:lnTo>
                  <a:lnTo>
                    <a:pt x="545" y="162"/>
                  </a:lnTo>
                  <a:lnTo>
                    <a:pt x="546" y="163"/>
                  </a:lnTo>
                  <a:lnTo>
                    <a:pt x="547" y="164"/>
                  </a:lnTo>
                  <a:lnTo>
                    <a:pt x="549" y="165"/>
                  </a:lnTo>
                  <a:lnTo>
                    <a:pt x="550" y="167"/>
                  </a:lnTo>
                  <a:lnTo>
                    <a:pt x="556" y="175"/>
                  </a:lnTo>
                  <a:lnTo>
                    <a:pt x="556" y="176"/>
                  </a:lnTo>
                  <a:lnTo>
                    <a:pt x="556" y="177"/>
                  </a:lnTo>
                  <a:lnTo>
                    <a:pt x="556" y="178"/>
                  </a:lnTo>
                  <a:lnTo>
                    <a:pt x="556" y="180"/>
                  </a:lnTo>
                  <a:lnTo>
                    <a:pt x="555" y="182"/>
                  </a:lnTo>
                  <a:lnTo>
                    <a:pt x="554" y="185"/>
                  </a:lnTo>
                  <a:lnTo>
                    <a:pt x="552" y="191"/>
                  </a:lnTo>
                  <a:lnTo>
                    <a:pt x="552" y="192"/>
                  </a:lnTo>
                  <a:lnTo>
                    <a:pt x="551" y="193"/>
                  </a:lnTo>
                  <a:lnTo>
                    <a:pt x="551" y="194"/>
                  </a:lnTo>
                  <a:lnTo>
                    <a:pt x="551" y="195"/>
                  </a:lnTo>
                  <a:lnTo>
                    <a:pt x="551" y="195"/>
                  </a:lnTo>
                  <a:lnTo>
                    <a:pt x="552" y="196"/>
                  </a:lnTo>
                  <a:lnTo>
                    <a:pt x="552" y="197"/>
                  </a:lnTo>
                  <a:lnTo>
                    <a:pt x="553" y="198"/>
                  </a:lnTo>
                  <a:lnTo>
                    <a:pt x="554" y="200"/>
                  </a:lnTo>
                  <a:lnTo>
                    <a:pt x="555" y="200"/>
                  </a:lnTo>
                  <a:lnTo>
                    <a:pt x="557" y="201"/>
                  </a:lnTo>
                  <a:lnTo>
                    <a:pt x="560" y="203"/>
                  </a:lnTo>
                  <a:lnTo>
                    <a:pt x="561" y="204"/>
                  </a:lnTo>
                  <a:lnTo>
                    <a:pt x="562" y="205"/>
                  </a:lnTo>
                  <a:lnTo>
                    <a:pt x="563" y="206"/>
                  </a:lnTo>
                  <a:lnTo>
                    <a:pt x="564" y="206"/>
                  </a:lnTo>
                  <a:lnTo>
                    <a:pt x="564" y="207"/>
                  </a:lnTo>
                  <a:lnTo>
                    <a:pt x="565" y="208"/>
                  </a:lnTo>
                  <a:lnTo>
                    <a:pt x="565" y="209"/>
                  </a:lnTo>
                  <a:lnTo>
                    <a:pt x="565" y="210"/>
                  </a:lnTo>
                  <a:lnTo>
                    <a:pt x="565" y="211"/>
                  </a:lnTo>
                  <a:lnTo>
                    <a:pt x="565" y="212"/>
                  </a:lnTo>
                  <a:lnTo>
                    <a:pt x="565" y="213"/>
                  </a:lnTo>
                  <a:lnTo>
                    <a:pt x="565" y="214"/>
                  </a:lnTo>
                  <a:lnTo>
                    <a:pt x="565" y="215"/>
                  </a:lnTo>
                  <a:lnTo>
                    <a:pt x="565" y="216"/>
                  </a:lnTo>
                  <a:lnTo>
                    <a:pt x="564" y="218"/>
                  </a:lnTo>
                  <a:lnTo>
                    <a:pt x="563" y="220"/>
                  </a:lnTo>
                  <a:lnTo>
                    <a:pt x="562" y="221"/>
                  </a:lnTo>
                  <a:lnTo>
                    <a:pt x="560" y="223"/>
                  </a:lnTo>
                  <a:lnTo>
                    <a:pt x="558" y="225"/>
                  </a:lnTo>
                  <a:lnTo>
                    <a:pt x="557" y="227"/>
                  </a:lnTo>
                  <a:lnTo>
                    <a:pt x="555" y="228"/>
                  </a:lnTo>
                  <a:lnTo>
                    <a:pt x="554" y="228"/>
                  </a:lnTo>
                  <a:lnTo>
                    <a:pt x="553" y="229"/>
                  </a:lnTo>
                  <a:lnTo>
                    <a:pt x="552" y="229"/>
                  </a:lnTo>
                  <a:lnTo>
                    <a:pt x="551" y="230"/>
                  </a:lnTo>
                  <a:lnTo>
                    <a:pt x="550" y="230"/>
                  </a:lnTo>
                  <a:lnTo>
                    <a:pt x="549" y="230"/>
                  </a:lnTo>
                  <a:lnTo>
                    <a:pt x="547" y="230"/>
                  </a:lnTo>
                  <a:lnTo>
                    <a:pt x="546" y="230"/>
                  </a:lnTo>
                  <a:lnTo>
                    <a:pt x="545" y="230"/>
                  </a:lnTo>
                  <a:lnTo>
                    <a:pt x="545" y="230"/>
                  </a:lnTo>
                  <a:lnTo>
                    <a:pt x="545" y="230"/>
                  </a:lnTo>
                  <a:lnTo>
                    <a:pt x="545" y="230"/>
                  </a:lnTo>
                  <a:lnTo>
                    <a:pt x="545" y="231"/>
                  </a:lnTo>
                  <a:lnTo>
                    <a:pt x="545" y="232"/>
                  </a:lnTo>
                  <a:lnTo>
                    <a:pt x="545" y="233"/>
                  </a:lnTo>
                  <a:lnTo>
                    <a:pt x="546" y="234"/>
                  </a:lnTo>
                  <a:lnTo>
                    <a:pt x="546" y="235"/>
                  </a:lnTo>
                  <a:lnTo>
                    <a:pt x="547" y="236"/>
                  </a:lnTo>
                  <a:lnTo>
                    <a:pt x="548" y="237"/>
                  </a:lnTo>
                  <a:lnTo>
                    <a:pt x="550" y="239"/>
                  </a:lnTo>
                  <a:lnTo>
                    <a:pt x="551" y="240"/>
                  </a:lnTo>
                  <a:lnTo>
                    <a:pt x="552" y="241"/>
                  </a:lnTo>
                  <a:lnTo>
                    <a:pt x="553" y="243"/>
                  </a:lnTo>
                  <a:lnTo>
                    <a:pt x="553" y="244"/>
                  </a:lnTo>
                  <a:lnTo>
                    <a:pt x="553" y="245"/>
                  </a:lnTo>
                  <a:lnTo>
                    <a:pt x="553" y="246"/>
                  </a:lnTo>
                  <a:lnTo>
                    <a:pt x="553" y="247"/>
                  </a:lnTo>
                  <a:lnTo>
                    <a:pt x="553" y="247"/>
                  </a:lnTo>
                  <a:lnTo>
                    <a:pt x="553" y="248"/>
                  </a:lnTo>
                  <a:lnTo>
                    <a:pt x="553" y="249"/>
                  </a:lnTo>
                  <a:lnTo>
                    <a:pt x="552" y="252"/>
                  </a:lnTo>
                  <a:lnTo>
                    <a:pt x="551" y="255"/>
                  </a:lnTo>
                  <a:lnTo>
                    <a:pt x="551" y="256"/>
                  </a:lnTo>
                  <a:lnTo>
                    <a:pt x="550" y="257"/>
                  </a:lnTo>
                  <a:lnTo>
                    <a:pt x="550" y="257"/>
                  </a:lnTo>
                  <a:lnTo>
                    <a:pt x="549" y="258"/>
                  </a:lnTo>
                  <a:lnTo>
                    <a:pt x="548" y="258"/>
                  </a:lnTo>
                  <a:lnTo>
                    <a:pt x="548" y="258"/>
                  </a:lnTo>
                  <a:lnTo>
                    <a:pt x="547" y="259"/>
                  </a:lnTo>
                  <a:lnTo>
                    <a:pt x="545" y="259"/>
                  </a:lnTo>
                  <a:lnTo>
                    <a:pt x="544" y="259"/>
                  </a:lnTo>
                  <a:lnTo>
                    <a:pt x="544" y="258"/>
                  </a:lnTo>
                  <a:lnTo>
                    <a:pt x="543" y="258"/>
                  </a:lnTo>
                  <a:lnTo>
                    <a:pt x="542" y="258"/>
                  </a:lnTo>
                  <a:lnTo>
                    <a:pt x="542" y="257"/>
                  </a:lnTo>
                  <a:lnTo>
                    <a:pt x="541" y="256"/>
                  </a:lnTo>
                  <a:lnTo>
                    <a:pt x="540" y="255"/>
                  </a:lnTo>
                  <a:lnTo>
                    <a:pt x="540" y="255"/>
                  </a:lnTo>
                  <a:lnTo>
                    <a:pt x="539" y="253"/>
                  </a:lnTo>
                  <a:lnTo>
                    <a:pt x="538" y="251"/>
                  </a:lnTo>
                  <a:lnTo>
                    <a:pt x="538" y="251"/>
                  </a:lnTo>
                  <a:lnTo>
                    <a:pt x="537" y="251"/>
                  </a:lnTo>
                  <a:lnTo>
                    <a:pt x="537" y="250"/>
                  </a:lnTo>
                  <a:lnTo>
                    <a:pt x="536" y="250"/>
                  </a:lnTo>
                  <a:lnTo>
                    <a:pt x="535" y="250"/>
                  </a:lnTo>
                  <a:lnTo>
                    <a:pt x="534" y="249"/>
                  </a:lnTo>
                  <a:lnTo>
                    <a:pt x="533" y="249"/>
                  </a:lnTo>
                  <a:lnTo>
                    <a:pt x="531" y="250"/>
                  </a:lnTo>
                  <a:lnTo>
                    <a:pt x="530" y="250"/>
                  </a:lnTo>
                  <a:lnTo>
                    <a:pt x="529" y="251"/>
                  </a:lnTo>
                  <a:lnTo>
                    <a:pt x="527" y="251"/>
                  </a:lnTo>
                  <a:lnTo>
                    <a:pt x="526" y="252"/>
                  </a:lnTo>
                  <a:lnTo>
                    <a:pt x="525" y="253"/>
                  </a:lnTo>
                  <a:lnTo>
                    <a:pt x="524" y="254"/>
                  </a:lnTo>
                  <a:lnTo>
                    <a:pt x="522" y="256"/>
                  </a:lnTo>
                  <a:lnTo>
                    <a:pt x="521" y="257"/>
                  </a:lnTo>
                  <a:lnTo>
                    <a:pt x="521" y="258"/>
                  </a:lnTo>
                  <a:lnTo>
                    <a:pt x="520" y="259"/>
                  </a:lnTo>
                  <a:lnTo>
                    <a:pt x="520" y="259"/>
                  </a:lnTo>
                  <a:lnTo>
                    <a:pt x="520" y="260"/>
                  </a:lnTo>
                  <a:lnTo>
                    <a:pt x="520" y="260"/>
                  </a:lnTo>
                  <a:lnTo>
                    <a:pt x="520" y="261"/>
                  </a:lnTo>
                  <a:lnTo>
                    <a:pt x="520" y="261"/>
                  </a:lnTo>
                  <a:lnTo>
                    <a:pt x="521" y="261"/>
                  </a:lnTo>
                  <a:lnTo>
                    <a:pt x="522" y="261"/>
                  </a:lnTo>
                  <a:lnTo>
                    <a:pt x="526" y="262"/>
                  </a:lnTo>
                  <a:lnTo>
                    <a:pt x="527" y="263"/>
                  </a:lnTo>
                  <a:lnTo>
                    <a:pt x="528" y="263"/>
                  </a:lnTo>
                  <a:lnTo>
                    <a:pt x="529" y="264"/>
                  </a:lnTo>
                  <a:lnTo>
                    <a:pt x="529" y="264"/>
                  </a:lnTo>
                  <a:lnTo>
                    <a:pt x="530" y="265"/>
                  </a:lnTo>
                  <a:lnTo>
                    <a:pt x="530" y="265"/>
                  </a:lnTo>
                  <a:lnTo>
                    <a:pt x="531" y="266"/>
                  </a:lnTo>
                  <a:lnTo>
                    <a:pt x="531" y="267"/>
                  </a:lnTo>
                  <a:lnTo>
                    <a:pt x="531" y="267"/>
                  </a:lnTo>
                  <a:lnTo>
                    <a:pt x="531" y="268"/>
                  </a:lnTo>
                  <a:lnTo>
                    <a:pt x="530" y="269"/>
                  </a:lnTo>
                  <a:lnTo>
                    <a:pt x="530" y="269"/>
                  </a:lnTo>
                  <a:lnTo>
                    <a:pt x="530" y="270"/>
                  </a:lnTo>
                  <a:lnTo>
                    <a:pt x="529" y="271"/>
                  </a:lnTo>
                  <a:lnTo>
                    <a:pt x="528" y="272"/>
                  </a:lnTo>
                  <a:lnTo>
                    <a:pt x="527" y="272"/>
                  </a:lnTo>
                  <a:lnTo>
                    <a:pt x="526" y="273"/>
                  </a:lnTo>
                  <a:lnTo>
                    <a:pt x="524" y="273"/>
                  </a:lnTo>
                  <a:lnTo>
                    <a:pt x="521" y="274"/>
                  </a:lnTo>
                  <a:lnTo>
                    <a:pt x="518" y="274"/>
                  </a:lnTo>
                  <a:lnTo>
                    <a:pt x="514" y="274"/>
                  </a:lnTo>
                  <a:lnTo>
                    <a:pt x="512" y="275"/>
                  </a:lnTo>
                  <a:lnTo>
                    <a:pt x="510" y="275"/>
                  </a:lnTo>
                  <a:lnTo>
                    <a:pt x="509" y="276"/>
                  </a:lnTo>
                  <a:lnTo>
                    <a:pt x="507" y="277"/>
                  </a:lnTo>
                  <a:lnTo>
                    <a:pt x="506" y="278"/>
                  </a:lnTo>
                  <a:lnTo>
                    <a:pt x="505" y="278"/>
                  </a:lnTo>
                  <a:lnTo>
                    <a:pt x="505" y="279"/>
                  </a:lnTo>
                  <a:lnTo>
                    <a:pt x="504" y="280"/>
                  </a:lnTo>
                  <a:lnTo>
                    <a:pt x="503" y="281"/>
                  </a:lnTo>
                  <a:lnTo>
                    <a:pt x="502" y="282"/>
                  </a:lnTo>
                  <a:lnTo>
                    <a:pt x="501" y="284"/>
                  </a:lnTo>
                  <a:lnTo>
                    <a:pt x="499" y="288"/>
                  </a:lnTo>
                  <a:lnTo>
                    <a:pt x="498" y="289"/>
                  </a:lnTo>
                  <a:lnTo>
                    <a:pt x="497" y="291"/>
                  </a:lnTo>
                  <a:lnTo>
                    <a:pt x="495" y="294"/>
                  </a:lnTo>
                  <a:lnTo>
                    <a:pt x="493" y="295"/>
                  </a:lnTo>
                  <a:lnTo>
                    <a:pt x="492" y="297"/>
                  </a:lnTo>
                  <a:lnTo>
                    <a:pt x="491" y="299"/>
                  </a:lnTo>
                  <a:lnTo>
                    <a:pt x="491" y="300"/>
                  </a:lnTo>
                  <a:lnTo>
                    <a:pt x="491" y="301"/>
                  </a:lnTo>
                  <a:lnTo>
                    <a:pt x="490" y="303"/>
                  </a:lnTo>
                  <a:lnTo>
                    <a:pt x="490" y="307"/>
                  </a:lnTo>
                  <a:lnTo>
                    <a:pt x="490" y="310"/>
                  </a:lnTo>
                  <a:lnTo>
                    <a:pt x="490" y="312"/>
                  </a:lnTo>
                  <a:lnTo>
                    <a:pt x="489" y="315"/>
                  </a:lnTo>
                  <a:lnTo>
                    <a:pt x="488" y="319"/>
                  </a:lnTo>
                  <a:lnTo>
                    <a:pt x="488" y="321"/>
                  </a:lnTo>
                  <a:lnTo>
                    <a:pt x="488" y="322"/>
                  </a:lnTo>
                  <a:lnTo>
                    <a:pt x="488" y="323"/>
                  </a:lnTo>
                  <a:lnTo>
                    <a:pt x="488" y="324"/>
                  </a:lnTo>
                  <a:lnTo>
                    <a:pt x="488" y="325"/>
                  </a:lnTo>
                  <a:lnTo>
                    <a:pt x="489" y="325"/>
                  </a:lnTo>
                  <a:lnTo>
                    <a:pt x="489" y="326"/>
                  </a:lnTo>
                  <a:lnTo>
                    <a:pt x="490" y="327"/>
                  </a:lnTo>
                  <a:lnTo>
                    <a:pt x="491" y="327"/>
                  </a:lnTo>
                  <a:lnTo>
                    <a:pt x="495" y="331"/>
                  </a:lnTo>
                  <a:lnTo>
                    <a:pt x="502" y="336"/>
                  </a:lnTo>
                  <a:lnTo>
                    <a:pt x="503" y="336"/>
                  </a:lnTo>
                  <a:lnTo>
                    <a:pt x="503" y="337"/>
                  </a:lnTo>
                  <a:lnTo>
                    <a:pt x="503" y="337"/>
                  </a:lnTo>
                  <a:lnTo>
                    <a:pt x="504" y="338"/>
                  </a:lnTo>
                  <a:lnTo>
                    <a:pt x="503" y="338"/>
                  </a:lnTo>
                  <a:lnTo>
                    <a:pt x="503" y="338"/>
                  </a:lnTo>
                  <a:lnTo>
                    <a:pt x="503" y="339"/>
                  </a:lnTo>
                  <a:lnTo>
                    <a:pt x="501" y="340"/>
                  </a:lnTo>
                  <a:lnTo>
                    <a:pt x="501" y="340"/>
                  </a:lnTo>
                  <a:lnTo>
                    <a:pt x="500" y="341"/>
                  </a:lnTo>
                  <a:lnTo>
                    <a:pt x="500" y="341"/>
                  </a:lnTo>
                  <a:lnTo>
                    <a:pt x="500" y="342"/>
                  </a:lnTo>
                  <a:lnTo>
                    <a:pt x="500" y="342"/>
                  </a:lnTo>
                  <a:lnTo>
                    <a:pt x="500" y="343"/>
                  </a:lnTo>
                  <a:lnTo>
                    <a:pt x="501" y="343"/>
                  </a:lnTo>
                  <a:lnTo>
                    <a:pt x="501" y="344"/>
                  </a:lnTo>
                  <a:lnTo>
                    <a:pt x="502" y="344"/>
                  </a:lnTo>
                  <a:lnTo>
                    <a:pt x="503" y="345"/>
                  </a:lnTo>
                  <a:lnTo>
                    <a:pt x="504" y="345"/>
                  </a:lnTo>
                  <a:lnTo>
                    <a:pt x="506" y="346"/>
                  </a:lnTo>
                  <a:lnTo>
                    <a:pt x="507" y="346"/>
                  </a:lnTo>
                  <a:lnTo>
                    <a:pt x="511" y="347"/>
                  </a:lnTo>
                  <a:lnTo>
                    <a:pt x="512" y="348"/>
                  </a:lnTo>
                  <a:lnTo>
                    <a:pt x="512" y="348"/>
                  </a:lnTo>
                  <a:lnTo>
                    <a:pt x="513" y="349"/>
                  </a:lnTo>
                  <a:lnTo>
                    <a:pt x="513" y="349"/>
                  </a:lnTo>
                  <a:lnTo>
                    <a:pt x="514" y="350"/>
                  </a:lnTo>
                  <a:lnTo>
                    <a:pt x="514" y="351"/>
                  </a:lnTo>
                  <a:lnTo>
                    <a:pt x="514" y="351"/>
                  </a:lnTo>
                  <a:lnTo>
                    <a:pt x="514" y="352"/>
                  </a:lnTo>
                  <a:lnTo>
                    <a:pt x="514" y="353"/>
                  </a:lnTo>
                  <a:lnTo>
                    <a:pt x="514" y="354"/>
                  </a:lnTo>
                  <a:lnTo>
                    <a:pt x="513" y="355"/>
                  </a:lnTo>
                  <a:lnTo>
                    <a:pt x="513" y="356"/>
                  </a:lnTo>
                  <a:lnTo>
                    <a:pt x="512" y="358"/>
                  </a:lnTo>
                  <a:lnTo>
                    <a:pt x="511" y="360"/>
                  </a:lnTo>
                  <a:lnTo>
                    <a:pt x="507" y="365"/>
                  </a:lnTo>
                  <a:lnTo>
                    <a:pt x="506" y="366"/>
                  </a:lnTo>
                  <a:lnTo>
                    <a:pt x="506" y="367"/>
                  </a:lnTo>
                  <a:lnTo>
                    <a:pt x="505" y="368"/>
                  </a:lnTo>
                  <a:lnTo>
                    <a:pt x="505" y="369"/>
                  </a:lnTo>
                  <a:lnTo>
                    <a:pt x="505" y="370"/>
                  </a:lnTo>
                  <a:lnTo>
                    <a:pt x="505" y="371"/>
                  </a:lnTo>
                  <a:lnTo>
                    <a:pt x="505" y="372"/>
                  </a:lnTo>
                  <a:lnTo>
                    <a:pt x="506" y="374"/>
                  </a:lnTo>
                  <a:lnTo>
                    <a:pt x="506" y="375"/>
                  </a:lnTo>
                  <a:lnTo>
                    <a:pt x="507" y="376"/>
                  </a:lnTo>
                  <a:lnTo>
                    <a:pt x="507" y="377"/>
                  </a:lnTo>
                  <a:lnTo>
                    <a:pt x="509" y="379"/>
                  </a:lnTo>
                  <a:lnTo>
                    <a:pt x="510" y="381"/>
                  </a:lnTo>
                  <a:lnTo>
                    <a:pt x="511" y="382"/>
                  </a:lnTo>
                  <a:lnTo>
                    <a:pt x="511" y="383"/>
                  </a:lnTo>
                  <a:lnTo>
                    <a:pt x="512" y="384"/>
                  </a:lnTo>
                  <a:lnTo>
                    <a:pt x="512" y="384"/>
                  </a:lnTo>
                  <a:lnTo>
                    <a:pt x="512" y="385"/>
                  </a:lnTo>
                  <a:lnTo>
                    <a:pt x="512" y="386"/>
                  </a:lnTo>
                  <a:lnTo>
                    <a:pt x="511" y="387"/>
                  </a:lnTo>
                  <a:lnTo>
                    <a:pt x="511" y="387"/>
                  </a:lnTo>
                  <a:lnTo>
                    <a:pt x="510" y="388"/>
                  </a:lnTo>
                  <a:lnTo>
                    <a:pt x="510" y="388"/>
                  </a:lnTo>
                  <a:lnTo>
                    <a:pt x="508" y="390"/>
                  </a:lnTo>
                  <a:lnTo>
                    <a:pt x="505" y="392"/>
                  </a:lnTo>
                  <a:lnTo>
                    <a:pt x="503" y="393"/>
                  </a:lnTo>
                  <a:lnTo>
                    <a:pt x="502" y="394"/>
                  </a:lnTo>
                  <a:lnTo>
                    <a:pt x="501" y="396"/>
                  </a:lnTo>
                  <a:lnTo>
                    <a:pt x="500" y="397"/>
                  </a:lnTo>
                  <a:lnTo>
                    <a:pt x="499" y="399"/>
                  </a:lnTo>
                  <a:lnTo>
                    <a:pt x="498" y="400"/>
                  </a:lnTo>
                  <a:lnTo>
                    <a:pt x="497" y="402"/>
                  </a:lnTo>
                  <a:lnTo>
                    <a:pt x="497" y="403"/>
                  </a:lnTo>
                  <a:lnTo>
                    <a:pt x="496" y="405"/>
                  </a:lnTo>
                  <a:lnTo>
                    <a:pt x="496" y="406"/>
                  </a:lnTo>
                  <a:lnTo>
                    <a:pt x="495" y="408"/>
                  </a:lnTo>
                  <a:lnTo>
                    <a:pt x="495" y="409"/>
                  </a:lnTo>
                  <a:lnTo>
                    <a:pt x="495" y="410"/>
                  </a:lnTo>
                  <a:lnTo>
                    <a:pt x="495" y="411"/>
                  </a:lnTo>
                  <a:lnTo>
                    <a:pt x="495" y="412"/>
                  </a:lnTo>
                  <a:lnTo>
                    <a:pt x="495" y="413"/>
                  </a:lnTo>
                  <a:lnTo>
                    <a:pt x="496" y="414"/>
                  </a:lnTo>
                  <a:lnTo>
                    <a:pt x="496" y="415"/>
                  </a:lnTo>
                  <a:lnTo>
                    <a:pt x="496" y="415"/>
                  </a:lnTo>
                  <a:lnTo>
                    <a:pt x="497" y="416"/>
                  </a:lnTo>
                  <a:lnTo>
                    <a:pt x="498" y="417"/>
                  </a:lnTo>
                  <a:lnTo>
                    <a:pt x="500" y="418"/>
                  </a:lnTo>
                  <a:lnTo>
                    <a:pt x="503" y="421"/>
                  </a:lnTo>
                  <a:lnTo>
                    <a:pt x="504" y="422"/>
                  </a:lnTo>
                  <a:lnTo>
                    <a:pt x="505" y="423"/>
                  </a:lnTo>
                  <a:lnTo>
                    <a:pt x="506" y="423"/>
                  </a:lnTo>
                  <a:lnTo>
                    <a:pt x="506" y="424"/>
                  </a:lnTo>
                  <a:lnTo>
                    <a:pt x="507" y="425"/>
                  </a:lnTo>
                  <a:lnTo>
                    <a:pt x="507" y="426"/>
                  </a:lnTo>
                  <a:lnTo>
                    <a:pt x="508" y="427"/>
                  </a:lnTo>
                  <a:lnTo>
                    <a:pt x="508" y="428"/>
                  </a:lnTo>
                  <a:lnTo>
                    <a:pt x="508" y="429"/>
                  </a:lnTo>
                  <a:lnTo>
                    <a:pt x="508" y="431"/>
                  </a:lnTo>
                  <a:lnTo>
                    <a:pt x="508" y="433"/>
                  </a:lnTo>
                  <a:lnTo>
                    <a:pt x="508" y="434"/>
                  </a:lnTo>
                  <a:lnTo>
                    <a:pt x="508" y="435"/>
                  </a:lnTo>
                  <a:lnTo>
                    <a:pt x="507" y="436"/>
                  </a:lnTo>
                  <a:lnTo>
                    <a:pt x="507" y="437"/>
                  </a:lnTo>
                  <a:lnTo>
                    <a:pt x="506" y="438"/>
                  </a:lnTo>
                  <a:lnTo>
                    <a:pt x="504" y="439"/>
                  </a:lnTo>
                  <a:lnTo>
                    <a:pt x="502" y="440"/>
                  </a:lnTo>
                  <a:lnTo>
                    <a:pt x="501" y="441"/>
                  </a:lnTo>
                  <a:lnTo>
                    <a:pt x="498" y="442"/>
                  </a:lnTo>
                  <a:lnTo>
                    <a:pt x="497" y="443"/>
                  </a:lnTo>
                  <a:lnTo>
                    <a:pt x="496" y="444"/>
                  </a:lnTo>
                  <a:lnTo>
                    <a:pt x="495" y="444"/>
                  </a:lnTo>
                  <a:lnTo>
                    <a:pt x="495" y="445"/>
                  </a:lnTo>
                  <a:lnTo>
                    <a:pt x="494" y="446"/>
                  </a:lnTo>
                  <a:lnTo>
                    <a:pt x="494" y="446"/>
                  </a:lnTo>
                  <a:lnTo>
                    <a:pt x="493" y="448"/>
                  </a:lnTo>
                  <a:lnTo>
                    <a:pt x="493" y="449"/>
                  </a:lnTo>
                  <a:lnTo>
                    <a:pt x="493" y="450"/>
                  </a:lnTo>
                  <a:lnTo>
                    <a:pt x="493" y="451"/>
                  </a:lnTo>
                  <a:lnTo>
                    <a:pt x="493" y="452"/>
                  </a:lnTo>
                  <a:lnTo>
                    <a:pt x="494" y="455"/>
                  </a:lnTo>
                  <a:lnTo>
                    <a:pt x="494" y="457"/>
                  </a:lnTo>
                  <a:lnTo>
                    <a:pt x="495" y="458"/>
                  </a:lnTo>
                  <a:lnTo>
                    <a:pt x="495" y="459"/>
                  </a:lnTo>
                  <a:lnTo>
                    <a:pt x="495" y="460"/>
                  </a:lnTo>
                  <a:lnTo>
                    <a:pt x="495" y="460"/>
                  </a:lnTo>
                  <a:lnTo>
                    <a:pt x="494" y="461"/>
                  </a:lnTo>
                  <a:lnTo>
                    <a:pt x="494" y="462"/>
                  </a:lnTo>
                  <a:lnTo>
                    <a:pt x="493" y="463"/>
                  </a:lnTo>
                  <a:lnTo>
                    <a:pt x="492" y="464"/>
                  </a:lnTo>
                  <a:lnTo>
                    <a:pt x="492" y="465"/>
                  </a:lnTo>
                  <a:lnTo>
                    <a:pt x="491" y="465"/>
                  </a:lnTo>
                  <a:lnTo>
                    <a:pt x="489" y="466"/>
                  </a:lnTo>
                  <a:lnTo>
                    <a:pt x="488" y="466"/>
                  </a:lnTo>
                  <a:lnTo>
                    <a:pt x="487" y="467"/>
                  </a:lnTo>
                  <a:lnTo>
                    <a:pt x="486" y="467"/>
                  </a:lnTo>
                  <a:lnTo>
                    <a:pt x="485" y="467"/>
                  </a:lnTo>
                  <a:lnTo>
                    <a:pt x="485" y="468"/>
                  </a:lnTo>
                  <a:lnTo>
                    <a:pt x="485" y="468"/>
                  </a:lnTo>
                  <a:lnTo>
                    <a:pt x="485" y="468"/>
                  </a:lnTo>
                  <a:lnTo>
                    <a:pt x="485" y="469"/>
                  </a:lnTo>
                  <a:lnTo>
                    <a:pt x="485" y="470"/>
                  </a:lnTo>
                  <a:lnTo>
                    <a:pt x="485" y="471"/>
                  </a:lnTo>
                  <a:lnTo>
                    <a:pt x="486" y="472"/>
                  </a:lnTo>
                  <a:lnTo>
                    <a:pt x="487" y="473"/>
                  </a:lnTo>
                  <a:lnTo>
                    <a:pt x="489" y="475"/>
                  </a:lnTo>
                  <a:lnTo>
                    <a:pt x="490" y="476"/>
                  </a:lnTo>
                  <a:lnTo>
                    <a:pt x="494" y="480"/>
                  </a:lnTo>
                  <a:lnTo>
                    <a:pt x="496" y="481"/>
                  </a:lnTo>
                  <a:lnTo>
                    <a:pt x="496" y="482"/>
                  </a:lnTo>
                  <a:lnTo>
                    <a:pt x="497" y="483"/>
                  </a:lnTo>
                  <a:lnTo>
                    <a:pt x="498" y="484"/>
                  </a:lnTo>
                  <a:lnTo>
                    <a:pt x="498" y="485"/>
                  </a:lnTo>
                  <a:lnTo>
                    <a:pt x="499" y="486"/>
                  </a:lnTo>
                  <a:lnTo>
                    <a:pt x="499" y="487"/>
                  </a:lnTo>
                  <a:lnTo>
                    <a:pt x="498" y="487"/>
                  </a:lnTo>
                  <a:lnTo>
                    <a:pt x="498" y="488"/>
                  </a:lnTo>
                  <a:lnTo>
                    <a:pt x="498" y="489"/>
                  </a:lnTo>
                  <a:lnTo>
                    <a:pt x="497" y="490"/>
                  </a:lnTo>
                  <a:lnTo>
                    <a:pt x="496" y="491"/>
                  </a:lnTo>
                  <a:lnTo>
                    <a:pt x="495" y="491"/>
                  </a:lnTo>
                  <a:lnTo>
                    <a:pt x="493" y="494"/>
                  </a:lnTo>
                  <a:lnTo>
                    <a:pt x="492" y="495"/>
                  </a:lnTo>
                  <a:lnTo>
                    <a:pt x="491" y="495"/>
                  </a:lnTo>
                  <a:lnTo>
                    <a:pt x="491" y="496"/>
                  </a:lnTo>
                  <a:lnTo>
                    <a:pt x="490" y="497"/>
                  </a:lnTo>
                  <a:lnTo>
                    <a:pt x="489" y="500"/>
                  </a:lnTo>
                  <a:lnTo>
                    <a:pt x="489" y="501"/>
                  </a:lnTo>
                  <a:lnTo>
                    <a:pt x="488" y="502"/>
                  </a:lnTo>
                  <a:lnTo>
                    <a:pt x="487" y="503"/>
                  </a:lnTo>
                  <a:lnTo>
                    <a:pt x="486" y="504"/>
                  </a:lnTo>
                  <a:lnTo>
                    <a:pt x="486" y="505"/>
                  </a:lnTo>
                  <a:lnTo>
                    <a:pt x="485" y="505"/>
                  </a:lnTo>
                  <a:lnTo>
                    <a:pt x="484" y="506"/>
                  </a:lnTo>
                  <a:lnTo>
                    <a:pt x="483" y="507"/>
                  </a:lnTo>
                  <a:lnTo>
                    <a:pt x="483" y="507"/>
                  </a:lnTo>
                  <a:lnTo>
                    <a:pt x="482" y="507"/>
                  </a:lnTo>
                  <a:lnTo>
                    <a:pt x="481" y="508"/>
                  </a:lnTo>
                  <a:lnTo>
                    <a:pt x="478" y="508"/>
                  </a:lnTo>
                  <a:lnTo>
                    <a:pt x="475" y="509"/>
                  </a:lnTo>
                  <a:lnTo>
                    <a:pt x="471" y="510"/>
                  </a:lnTo>
                  <a:lnTo>
                    <a:pt x="466" y="510"/>
                  </a:lnTo>
                  <a:lnTo>
                    <a:pt x="463" y="510"/>
                  </a:lnTo>
                  <a:lnTo>
                    <a:pt x="461" y="511"/>
                  </a:lnTo>
                  <a:lnTo>
                    <a:pt x="459" y="512"/>
                  </a:lnTo>
                  <a:lnTo>
                    <a:pt x="458" y="512"/>
                  </a:lnTo>
                  <a:lnTo>
                    <a:pt x="457" y="513"/>
                  </a:lnTo>
                  <a:lnTo>
                    <a:pt x="456" y="514"/>
                  </a:lnTo>
                  <a:lnTo>
                    <a:pt x="455" y="514"/>
                  </a:lnTo>
                  <a:lnTo>
                    <a:pt x="454" y="516"/>
                  </a:lnTo>
                  <a:lnTo>
                    <a:pt x="453" y="517"/>
                  </a:lnTo>
                  <a:lnTo>
                    <a:pt x="453" y="518"/>
                  </a:lnTo>
                  <a:lnTo>
                    <a:pt x="452" y="519"/>
                  </a:lnTo>
                  <a:lnTo>
                    <a:pt x="453" y="520"/>
                  </a:lnTo>
                  <a:lnTo>
                    <a:pt x="453" y="523"/>
                  </a:lnTo>
                  <a:lnTo>
                    <a:pt x="453" y="524"/>
                  </a:lnTo>
                  <a:lnTo>
                    <a:pt x="453" y="524"/>
                  </a:lnTo>
                  <a:lnTo>
                    <a:pt x="452" y="525"/>
                  </a:lnTo>
                  <a:lnTo>
                    <a:pt x="452" y="526"/>
                  </a:lnTo>
                  <a:lnTo>
                    <a:pt x="451" y="526"/>
                  </a:lnTo>
                  <a:lnTo>
                    <a:pt x="451" y="527"/>
                  </a:lnTo>
                  <a:lnTo>
                    <a:pt x="450" y="528"/>
                  </a:lnTo>
                  <a:lnTo>
                    <a:pt x="446" y="530"/>
                  </a:lnTo>
                  <a:lnTo>
                    <a:pt x="445" y="531"/>
                  </a:lnTo>
                  <a:lnTo>
                    <a:pt x="444" y="531"/>
                  </a:lnTo>
                  <a:lnTo>
                    <a:pt x="442" y="531"/>
                  </a:lnTo>
                  <a:lnTo>
                    <a:pt x="439" y="532"/>
                  </a:lnTo>
                  <a:lnTo>
                    <a:pt x="434" y="533"/>
                  </a:lnTo>
                  <a:lnTo>
                    <a:pt x="431" y="534"/>
                  </a:lnTo>
                  <a:lnTo>
                    <a:pt x="430" y="534"/>
                  </a:lnTo>
                  <a:lnTo>
                    <a:pt x="429" y="534"/>
                  </a:lnTo>
                  <a:lnTo>
                    <a:pt x="425" y="533"/>
                  </a:lnTo>
                  <a:lnTo>
                    <a:pt x="422" y="533"/>
                  </a:lnTo>
                  <a:lnTo>
                    <a:pt x="421" y="532"/>
                  </a:lnTo>
                  <a:lnTo>
                    <a:pt x="418" y="532"/>
                  </a:lnTo>
                  <a:lnTo>
                    <a:pt x="416" y="531"/>
                  </a:lnTo>
                  <a:lnTo>
                    <a:pt x="413" y="531"/>
                  </a:lnTo>
                  <a:lnTo>
                    <a:pt x="412" y="531"/>
                  </a:lnTo>
                  <a:lnTo>
                    <a:pt x="411" y="531"/>
                  </a:lnTo>
                  <a:lnTo>
                    <a:pt x="410" y="531"/>
                  </a:lnTo>
                  <a:lnTo>
                    <a:pt x="409" y="531"/>
                  </a:lnTo>
                  <a:lnTo>
                    <a:pt x="408" y="532"/>
                  </a:lnTo>
                  <a:lnTo>
                    <a:pt x="406" y="533"/>
                  </a:lnTo>
                  <a:lnTo>
                    <a:pt x="405" y="534"/>
                  </a:lnTo>
                  <a:lnTo>
                    <a:pt x="403" y="536"/>
                  </a:lnTo>
                  <a:lnTo>
                    <a:pt x="401" y="536"/>
                  </a:lnTo>
                  <a:lnTo>
                    <a:pt x="399" y="537"/>
                  </a:lnTo>
                  <a:lnTo>
                    <a:pt x="397" y="537"/>
                  </a:lnTo>
                  <a:lnTo>
                    <a:pt x="395" y="537"/>
                  </a:lnTo>
                  <a:lnTo>
                    <a:pt x="394" y="537"/>
                  </a:lnTo>
                  <a:lnTo>
                    <a:pt x="393" y="537"/>
                  </a:lnTo>
                  <a:lnTo>
                    <a:pt x="392" y="537"/>
                  </a:lnTo>
                  <a:lnTo>
                    <a:pt x="390" y="536"/>
                  </a:lnTo>
                  <a:lnTo>
                    <a:pt x="389" y="536"/>
                  </a:lnTo>
                  <a:lnTo>
                    <a:pt x="388" y="535"/>
                  </a:lnTo>
                  <a:lnTo>
                    <a:pt x="384" y="533"/>
                  </a:lnTo>
                  <a:lnTo>
                    <a:pt x="383" y="532"/>
                  </a:lnTo>
                  <a:lnTo>
                    <a:pt x="382" y="531"/>
                  </a:lnTo>
                  <a:lnTo>
                    <a:pt x="382" y="530"/>
                  </a:lnTo>
                  <a:lnTo>
                    <a:pt x="380" y="528"/>
                  </a:lnTo>
                  <a:lnTo>
                    <a:pt x="379" y="527"/>
                  </a:lnTo>
                  <a:lnTo>
                    <a:pt x="378" y="526"/>
                  </a:lnTo>
                  <a:lnTo>
                    <a:pt x="378" y="525"/>
                  </a:lnTo>
                  <a:lnTo>
                    <a:pt x="377" y="525"/>
                  </a:lnTo>
                  <a:lnTo>
                    <a:pt x="377" y="525"/>
                  </a:lnTo>
                  <a:lnTo>
                    <a:pt x="376" y="525"/>
                  </a:lnTo>
                  <a:lnTo>
                    <a:pt x="375" y="525"/>
                  </a:lnTo>
                  <a:lnTo>
                    <a:pt x="374" y="525"/>
                  </a:lnTo>
                  <a:lnTo>
                    <a:pt x="373" y="525"/>
                  </a:lnTo>
                  <a:lnTo>
                    <a:pt x="371" y="526"/>
                  </a:lnTo>
                  <a:lnTo>
                    <a:pt x="369" y="527"/>
                  </a:lnTo>
                  <a:lnTo>
                    <a:pt x="368" y="527"/>
                  </a:lnTo>
                  <a:lnTo>
                    <a:pt x="367" y="528"/>
                  </a:lnTo>
                  <a:lnTo>
                    <a:pt x="367" y="528"/>
                  </a:lnTo>
                  <a:lnTo>
                    <a:pt x="366" y="529"/>
                  </a:lnTo>
                  <a:lnTo>
                    <a:pt x="363" y="532"/>
                  </a:lnTo>
                  <a:lnTo>
                    <a:pt x="362" y="533"/>
                  </a:lnTo>
                  <a:lnTo>
                    <a:pt x="361" y="534"/>
                  </a:lnTo>
                  <a:lnTo>
                    <a:pt x="360" y="535"/>
                  </a:lnTo>
                  <a:lnTo>
                    <a:pt x="359" y="535"/>
                  </a:lnTo>
                  <a:lnTo>
                    <a:pt x="358" y="536"/>
                  </a:lnTo>
                  <a:lnTo>
                    <a:pt x="358" y="536"/>
                  </a:lnTo>
                  <a:lnTo>
                    <a:pt x="357" y="536"/>
                  </a:lnTo>
                  <a:lnTo>
                    <a:pt x="356" y="536"/>
                  </a:lnTo>
                  <a:lnTo>
                    <a:pt x="355" y="537"/>
                  </a:lnTo>
                  <a:lnTo>
                    <a:pt x="354" y="536"/>
                  </a:lnTo>
                  <a:lnTo>
                    <a:pt x="351" y="536"/>
                  </a:lnTo>
                  <a:lnTo>
                    <a:pt x="350" y="536"/>
                  </a:lnTo>
                  <a:lnTo>
                    <a:pt x="349" y="536"/>
                  </a:lnTo>
                  <a:lnTo>
                    <a:pt x="348" y="536"/>
                  </a:lnTo>
                  <a:lnTo>
                    <a:pt x="348" y="536"/>
                  </a:lnTo>
                  <a:lnTo>
                    <a:pt x="347" y="536"/>
                  </a:lnTo>
                  <a:lnTo>
                    <a:pt x="347" y="537"/>
                  </a:lnTo>
                  <a:lnTo>
                    <a:pt x="346" y="537"/>
                  </a:lnTo>
                  <a:lnTo>
                    <a:pt x="345" y="538"/>
                  </a:lnTo>
                  <a:lnTo>
                    <a:pt x="345" y="539"/>
                  </a:lnTo>
                  <a:lnTo>
                    <a:pt x="344" y="540"/>
                  </a:lnTo>
                  <a:lnTo>
                    <a:pt x="343" y="542"/>
                  </a:lnTo>
                  <a:lnTo>
                    <a:pt x="342" y="546"/>
                  </a:lnTo>
                  <a:lnTo>
                    <a:pt x="341" y="547"/>
                  </a:lnTo>
                  <a:lnTo>
                    <a:pt x="341" y="548"/>
                  </a:lnTo>
                  <a:lnTo>
                    <a:pt x="340" y="549"/>
                  </a:lnTo>
                  <a:lnTo>
                    <a:pt x="339" y="550"/>
                  </a:lnTo>
                  <a:lnTo>
                    <a:pt x="339" y="550"/>
                  </a:lnTo>
                  <a:lnTo>
                    <a:pt x="338" y="550"/>
                  </a:lnTo>
                  <a:lnTo>
                    <a:pt x="337" y="551"/>
                  </a:lnTo>
                  <a:lnTo>
                    <a:pt x="336" y="551"/>
                  </a:lnTo>
                  <a:lnTo>
                    <a:pt x="334" y="551"/>
                  </a:lnTo>
                  <a:lnTo>
                    <a:pt x="331" y="551"/>
                  </a:lnTo>
                  <a:lnTo>
                    <a:pt x="330" y="551"/>
                  </a:lnTo>
                  <a:lnTo>
                    <a:pt x="327" y="551"/>
                  </a:lnTo>
                  <a:lnTo>
                    <a:pt x="324" y="552"/>
                  </a:lnTo>
                  <a:lnTo>
                    <a:pt x="322" y="553"/>
                  </a:lnTo>
                  <a:lnTo>
                    <a:pt x="318" y="554"/>
                  </a:lnTo>
                  <a:lnTo>
                    <a:pt x="316" y="555"/>
                  </a:lnTo>
                  <a:lnTo>
                    <a:pt x="314" y="556"/>
                  </a:lnTo>
                  <a:lnTo>
                    <a:pt x="312" y="557"/>
                  </a:lnTo>
                  <a:lnTo>
                    <a:pt x="312" y="558"/>
                  </a:lnTo>
                  <a:lnTo>
                    <a:pt x="311" y="559"/>
                  </a:lnTo>
                  <a:lnTo>
                    <a:pt x="310" y="560"/>
                  </a:lnTo>
                  <a:lnTo>
                    <a:pt x="308" y="562"/>
                  </a:lnTo>
                  <a:lnTo>
                    <a:pt x="307" y="564"/>
                  </a:lnTo>
                  <a:lnTo>
                    <a:pt x="305" y="567"/>
                  </a:lnTo>
                  <a:lnTo>
                    <a:pt x="303" y="568"/>
                  </a:lnTo>
                  <a:lnTo>
                    <a:pt x="301" y="569"/>
                  </a:lnTo>
                  <a:lnTo>
                    <a:pt x="300" y="570"/>
                  </a:lnTo>
                  <a:lnTo>
                    <a:pt x="299" y="571"/>
                  </a:lnTo>
                  <a:lnTo>
                    <a:pt x="295" y="573"/>
                  </a:lnTo>
                  <a:lnTo>
                    <a:pt x="294" y="574"/>
                  </a:lnTo>
                  <a:lnTo>
                    <a:pt x="293" y="575"/>
                  </a:lnTo>
                  <a:lnTo>
                    <a:pt x="292" y="575"/>
                  </a:lnTo>
                  <a:lnTo>
                    <a:pt x="290" y="577"/>
                  </a:lnTo>
                  <a:lnTo>
                    <a:pt x="288" y="579"/>
                  </a:lnTo>
                  <a:lnTo>
                    <a:pt x="286" y="581"/>
                  </a:lnTo>
                  <a:lnTo>
                    <a:pt x="285" y="582"/>
                  </a:lnTo>
                  <a:lnTo>
                    <a:pt x="284" y="584"/>
                  </a:lnTo>
                  <a:lnTo>
                    <a:pt x="282" y="587"/>
                  </a:lnTo>
                  <a:lnTo>
                    <a:pt x="281" y="588"/>
                  </a:lnTo>
                  <a:lnTo>
                    <a:pt x="280" y="589"/>
                  </a:lnTo>
                  <a:lnTo>
                    <a:pt x="279" y="589"/>
                  </a:lnTo>
                  <a:lnTo>
                    <a:pt x="279" y="589"/>
                  </a:lnTo>
                  <a:lnTo>
                    <a:pt x="278" y="589"/>
                  </a:lnTo>
                  <a:lnTo>
                    <a:pt x="277" y="589"/>
                  </a:lnTo>
                  <a:lnTo>
                    <a:pt x="276" y="589"/>
                  </a:lnTo>
                  <a:lnTo>
                    <a:pt x="276" y="589"/>
                  </a:lnTo>
                  <a:lnTo>
                    <a:pt x="275" y="588"/>
                  </a:lnTo>
                  <a:lnTo>
                    <a:pt x="272" y="586"/>
                  </a:lnTo>
                  <a:lnTo>
                    <a:pt x="270" y="585"/>
                  </a:lnTo>
                  <a:lnTo>
                    <a:pt x="269" y="584"/>
                  </a:lnTo>
                  <a:lnTo>
                    <a:pt x="267" y="584"/>
                  </a:lnTo>
                  <a:lnTo>
                    <a:pt x="266" y="583"/>
                  </a:lnTo>
                  <a:lnTo>
                    <a:pt x="264" y="583"/>
                  </a:lnTo>
                  <a:lnTo>
                    <a:pt x="263" y="583"/>
                  </a:lnTo>
                  <a:lnTo>
                    <a:pt x="261" y="583"/>
                  </a:lnTo>
                  <a:lnTo>
                    <a:pt x="256" y="584"/>
                  </a:lnTo>
                  <a:lnTo>
                    <a:pt x="254" y="584"/>
                  </a:lnTo>
                  <a:lnTo>
                    <a:pt x="253" y="584"/>
                  </a:lnTo>
                  <a:lnTo>
                    <a:pt x="253" y="585"/>
                  </a:lnTo>
                  <a:lnTo>
                    <a:pt x="252" y="585"/>
                  </a:lnTo>
                  <a:lnTo>
                    <a:pt x="251" y="585"/>
                  </a:lnTo>
                  <a:lnTo>
                    <a:pt x="251" y="586"/>
                  </a:lnTo>
                  <a:lnTo>
                    <a:pt x="250" y="587"/>
                  </a:lnTo>
                  <a:lnTo>
                    <a:pt x="248" y="590"/>
                  </a:lnTo>
                  <a:lnTo>
                    <a:pt x="246" y="592"/>
                  </a:lnTo>
                  <a:lnTo>
                    <a:pt x="245" y="593"/>
                  </a:lnTo>
                  <a:lnTo>
                    <a:pt x="244" y="594"/>
                  </a:lnTo>
                  <a:lnTo>
                    <a:pt x="243" y="595"/>
                  </a:lnTo>
                  <a:lnTo>
                    <a:pt x="243" y="596"/>
                  </a:lnTo>
                  <a:lnTo>
                    <a:pt x="242" y="596"/>
                  </a:lnTo>
                  <a:lnTo>
                    <a:pt x="241" y="597"/>
                  </a:lnTo>
                  <a:lnTo>
                    <a:pt x="240" y="597"/>
                  </a:lnTo>
                  <a:lnTo>
                    <a:pt x="240" y="597"/>
                  </a:lnTo>
                  <a:lnTo>
                    <a:pt x="238" y="597"/>
                  </a:lnTo>
                  <a:lnTo>
                    <a:pt x="237" y="596"/>
                  </a:lnTo>
                  <a:lnTo>
                    <a:pt x="235" y="596"/>
                  </a:lnTo>
                  <a:lnTo>
                    <a:pt x="234" y="596"/>
                  </a:lnTo>
                  <a:lnTo>
                    <a:pt x="233" y="595"/>
                  </a:lnTo>
                  <a:lnTo>
                    <a:pt x="232" y="595"/>
                  </a:lnTo>
                  <a:lnTo>
                    <a:pt x="230" y="593"/>
                  </a:lnTo>
                  <a:lnTo>
                    <a:pt x="229" y="592"/>
                  </a:lnTo>
                  <a:lnTo>
                    <a:pt x="228" y="591"/>
                  </a:lnTo>
                  <a:lnTo>
                    <a:pt x="227" y="591"/>
                  </a:lnTo>
                  <a:lnTo>
                    <a:pt x="226" y="591"/>
                  </a:lnTo>
                  <a:lnTo>
                    <a:pt x="225" y="591"/>
                  </a:lnTo>
                  <a:lnTo>
                    <a:pt x="223" y="591"/>
                  </a:lnTo>
                  <a:lnTo>
                    <a:pt x="222" y="591"/>
                  </a:lnTo>
                  <a:lnTo>
                    <a:pt x="220" y="591"/>
                  </a:lnTo>
                  <a:lnTo>
                    <a:pt x="219" y="592"/>
                  </a:lnTo>
                  <a:lnTo>
                    <a:pt x="218" y="592"/>
                  </a:lnTo>
                  <a:lnTo>
                    <a:pt x="217" y="593"/>
                  </a:lnTo>
                  <a:lnTo>
                    <a:pt x="217" y="593"/>
                  </a:lnTo>
                  <a:lnTo>
                    <a:pt x="217" y="594"/>
                  </a:lnTo>
                  <a:lnTo>
                    <a:pt x="216" y="594"/>
                  </a:lnTo>
                  <a:lnTo>
                    <a:pt x="216" y="594"/>
                  </a:lnTo>
                  <a:lnTo>
                    <a:pt x="216" y="594"/>
                  </a:lnTo>
                  <a:lnTo>
                    <a:pt x="215" y="593"/>
                  </a:lnTo>
                  <a:lnTo>
                    <a:pt x="215" y="592"/>
                  </a:lnTo>
                  <a:lnTo>
                    <a:pt x="213" y="589"/>
                  </a:lnTo>
                  <a:lnTo>
                    <a:pt x="213" y="588"/>
                  </a:lnTo>
                  <a:lnTo>
                    <a:pt x="212" y="587"/>
                  </a:lnTo>
                  <a:lnTo>
                    <a:pt x="211" y="586"/>
                  </a:lnTo>
                  <a:lnTo>
                    <a:pt x="211" y="585"/>
                  </a:lnTo>
                  <a:lnTo>
                    <a:pt x="210" y="584"/>
                  </a:lnTo>
                  <a:lnTo>
                    <a:pt x="209" y="583"/>
                  </a:lnTo>
                  <a:lnTo>
                    <a:pt x="206" y="581"/>
                  </a:lnTo>
                  <a:lnTo>
                    <a:pt x="205" y="580"/>
                  </a:lnTo>
                  <a:lnTo>
                    <a:pt x="203" y="580"/>
                  </a:lnTo>
                  <a:lnTo>
                    <a:pt x="201" y="578"/>
                  </a:lnTo>
                  <a:lnTo>
                    <a:pt x="198" y="577"/>
                  </a:lnTo>
                  <a:lnTo>
                    <a:pt x="196" y="576"/>
                  </a:lnTo>
                  <a:lnTo>
                    <a:pt x="194" y="575"/>
                  </a:lnTo>
                  <a:lnTo>
                    <a:pt x="193" y="574"/>
                  </a:lnTo>
                  <a:lnTo>
                    <a:pt x="192" y="573"/>
                  </a:lnTo>
                  <a:lnTo>
                    <a:pt x="191" y="572"/>
                  </a:lnTo>
                  <a:lnTo>
                    <a:pt x="190" y="571"/>
                  </a:lnTo>
                  <a:lnTo>
                    <a:pt x="189" y="568"/>
                  </a:lnTo>
                  <a:lnTo>
                    <a:pt x="188" y="567"/>
                  </a:lnTo>
                  <a:lnTo>
                    <a:pt x="187" y="566"/>
                  </a:lnTo>
                  <a:lnTo>
                    <a:pt x="186" y="565"/>
                  </a:lnTo>
                  <a:lnTo>
                    <a:pt x="186" y="565"/>
                  </a:lnTo>
                  <a:lnTo>
                    <a:pt x="185" y="565"/>
                  </a:lnTo>
                  <a:lnTo>
                    <a:pt x="184" y="564"/>
                  </a:lnTo>
                  <a:lnTo>
                    <a:pt x="183" y="564"/>
                  </a:lnTo>
                  <a:lnTo>
                    <a:pt x="182" y="564"/>
                  </a:lnTo>
                  <a:lnTo>
                    <a:pt x="179" y="564"/>
                  </a:lnTo>
                  <a:lnTo>
                    <a:pt x="179" y="564"/>
                  </a:lnTo>
                  <a:lnTo>
                    <a:pt x="178" y="563"/>
                  </a:lnTo>
                  <a:lnTo>
                    <a:pt x="177" y="563"/>
                  </a:lnTo>
                  <a:lnTo>
                    <a:pt x="177" y="563"/>
                  </a:lnTo>
                  <a:lnTo>
                    <a:pt x="177" y="562"/>
                  </a:lnTo>
                  <a:lnTo>
                    <a:pt x="177" y="561"/>
                  </a:lnTo>
                  <a:lnTo>
                    <a:pt x="177" y="561"/>
                  </a:lnTo>
                  <a:lnTo>
                    <a:pt x="177" y="560"/>
                  </a:lnTo>
                  <a:lnTo>
                    <a:pt x="177" y="559"/>
                  </a:lnTo>
                  <a:lnTo>
                    <a:pt x="177" y="559"/>
                  </a:lnTo>
                  <a:lnTo>
                    <a:pt x="178" y="557"/>
                  </a:lnTo>
                  <a:lnTo>
                    <a:pt x="179" y="556"/>
                  </a:lnTo>
                  <a:lnTo>
                    <a:pt x="180" y="554"/>
                  </a:lnTo>
                  <a:lnTo>
                    <a:pt x="182" y="551"/>
                  </a:lnTo>
                  <a:lnTo>
                    <a:pt x="183" y="551"/>
                  </a:lnTo>
                  <a:lnTo>
                    <a:pt x="185" y="549"/>
                  </a:lnTo>
                  <a:lnTo>
                    <a:pt x="188" y="545"/>
                  </a:lnTo>
                  <a:lnTo>
                    <a:pt x="189" y="544"/>
                  </a:lnTo>
                  <a:lnTo>
                    <a:pt x="190" y="543"/>
                  </a:lnTo>
                  <a:lnTo>
                    <a:pt x="190" y="542"/>
                  </a:lnTo>
                  <a:lnTo>
                    <a:pt x="191" y="541"/>
                  </a:lnTo>
                  <a:lnTo>
                    <a:pt x="192" y="537"/>
                  </a:lnTo>
                  <a:lnTo>
                    <a:pt x="193" y="536"/>
                  </a:lnTo>
                  <a:lnTo>
                    <a:pt x="193" y="535"/>
                  </a:lnTo>
                  <a:lnTo>
                    <a:pt x="195" y="531"/>
                  </a:lnTo>
                  <a:lnTo>
                    <a:pt x="196" y="530"/>
                  </a:lnTo>
                  <a:lnTo>
                    <a:pt x="197" y="529"/>
                  </a:lnTo>
                  <a:lnTo>
                    <a:pt x="197" y="528"/>
                  </a:lnTo>
                  <a:lnTo>
                    <a:pt x="197" y="527"/>
                  </a:lnTo>
                  <a:lnTo>
                    <a:pt x="198" y="524"/>
                  </a:lnTo>
                  <a:lnTo>
                    <a:pt x="198" y="523"/>
                  </a:lnTo>
                  <a:lnTo>
                    <a:pt x="199" y="521"/>
                  </a:lnTo>
                  <a:lnTo>
                    <a:pt x="200" y="520"/>
                  </a:lnTo>
                  <a:lnTo>
                    <a:pt x="201" y="518"/>
                  </a:lnTo>
                  <a:lnTo>
                    <a:pt x="202" y="515"/>
                  </a:lnTo>
                  <a:lnTo>
                    <a:pt x="203" y="514"/>
                  </a:lnTo>
                  <a:lnTo>
                    <a:pt x="204" y="514"/>
                  </a:lnTo>
                  <a:lnTo>
                    <a:pt x="204" y="513"/>
                  </a:lnTo>
                  <a:lnTo>
                    <a:pt x="205" y="513"/>
                  </a:lnTo>
                  <a:lnTo>
                    <a:pt x="206" y="513"/>
                  </a:lnTo>
                  <a:lnTo>
                    <a:pt x="207" y="512"/>
                  </a:lnTo>
                  <a:lnTo>
                    <a:pt x="210" y="512"/>
                  </a:lnTo>
                  <a:lnTo>
                    <a:pt x="213" y="511"/>
                  </a:lnTo>
                  <a:lnTo>
                    <a:pt x="214" y="510"/>
                  </a:lnTo>
                  <a:lnTo>
                    <a:pt x="216" y="510"/>
                  </a:lnTo>
                  <a:lnTo>
                    <a:pt x="216" y="509"/>
                  </a:lnTo>
                  <a:lnTo>
                    <a:pt x="217" y="509"/>
                  </a:lnTo>
                  <a:lnTo>
                    <a:pt x="218" y="508"/>
                  </a:lnTo>
                  <a:lnTo>
                    <a:pt x="218" y="508"/>
                  </a:lnTo>
                  <a:lnTo>
                    <a:pt x="219" y="506"/>
                  </a:lnTo>
                  <a:lnTo>
                    <a:pt x="219" y="504"/>
                  </a:lnTo>
                  <a:lnTo>
                    <a:pt x="220" y="503"/>
                  </a:lnTo>
                  <a:lnTo>
                    <a:pt x="220" y="502"/>
                  </a:lnTo>
                  <a:lnTo>
                    <a:pt x="220" y="501"/>
                  </a:lnTo>
                  <a:lnTo>
                    <a:pt x="219" y="500"/>
                  </a:lnTo>
                  <a:lnTo>
                    <a:pt x="219" y="499"/>
                  </a:lnTo>
                  <a:lnTo>
                    <a:pt x="218" y="498"/>
                  </a:lnTo>
                  <a:lnTo>
                    <a:pt x="215" y="494"/>
                  </a:lnTo>
                  <a:lnTo>
                    <a:pt x="214" y="493"/>
                  </a:lnTo>
                  <a:lnTo>
                    <a:pt x="214" y="492"/>
                  </a:lnTo>
                  <a:lnTo>
                    <a:pt x="212" y="492"/>
                  </a:lnTo>
                  <a:lnTo>
                    <a:pt x="210" y="490"/>
                  </a:lnTo>
                  <a:lnTo>
                    <a:pt x="208" y="489"/>
                  </a:lnTo>
                  <a:lnTo>
                    <a:pt x="207" y="488"/>
                  </a:lnTo>
                  <a:lnTo>
                    <a:pt x="206" y="487"/>
                  </a:lnTo>
                  <a:lnTo>
                    <a:pt x="206" y="486"/>
                  </a:lnTo>
                  <a:lnTo>
                    <a:pt x="205" y="486"/>
                  </a:lnTo>
                  <a:lnTo>
                    <a:pt x="205" y="485"/>
                  </a:lnTo>
                  <a:lnTo>
                    <a:pt x="205" y="484"/>
                  </a:lnTo>
                  <a:lnTo>
                    <a:pt x="205" y="483"/>
                  </a:lnTo>
                  <a:lnTo>
                    <a:pt x="205" y="482"/>
                  </a:lnTo>
                  <a:lnTo>
                    <a:pt x="206" y="481"/>
                  </a:lnTo>
                  <a:lnTo>
                    <a:pt x="206" y="481"/>
                  </a:lnTo>
                  <a:lnTo>
                    <a:pt x="206" y="480"/>
                  </a:lnTo>
                  <a:lnTo>
                    <a:pt x="205" y="479"/>
                  </a:lnTo>
                  <a:lnTo>
                    <a:pt x="205" y="478"/>
                  </a:lnTo>
                  <a:lnTo>
                    <a:pt x="205" y="477"/>
                  </a:lnTo>
                  <a:lnTo>
                    <a:pt x="204" y="477"/>
                  </a:lnTo>
                  <a:lnTo>
                    <a:pt x="203" y="476"/>
                  </a:lnTo>
                  <a:lnTo>
                    <a:pt x="202" y="475"/>
                  </a:lnTo>
                  <a:lnTo>
                    <a:pt x="201" y="475"/>
                  </a:lnTo>
                  <a:lnTo>
                    <a:pt x="200" y="474"/>
                  </a:lnTo>
                  <a:lnTo>
                    <a:pt x="199" y="474"/>
                  </a:lnTo>
                  <a:lnTo>
                    <a:pt x="198" y="474"/>
                  </a:lnTo>
                  <a:lnTo>
                    <a:pt x="198" y="474"/>
                  </a:lnTo>
                  <a:lnTo>
                    <a:pt x="197" y="474"/>
                  </a:lnTo>
                  <a:lnTo>
                    <a:pt x="196" y="474"/>
                  </a:lnTo>
                  <a:lnTo>
                    <a:pt x="195" y="474"/>
                  </a:lnTo>
                  <a:lnTo>
                    <a:pt x="195" y="474"/>
                  </a:lnTo>
                  <a:lnTo>
                    <a:pt x="193" y="475"/>
                  </a:lnTo>
                  <a:lnTo>
                    <a:pt x="191" y="476"/>
                  </a:lnTo>
                  <a:lnTo>
                    <a:pt x="191" y="476"/>
                  </a:lnTo>
                  <a:lnTo>
                    <a:pt x="187" y="476"/>
                  </a:lnTo>
                  <a:lnTo>
                    <a:pt x="185" y="477"/>
                  </a:lnTo>
                  <a:lnTo>
                    <a:pt x="183" y="477"/>
                  </a:lnTo>
                  <a:lnTo>
                    <a:pt x="180" y="479"/>
                  </a:lnTo>
                  <a:lnTo>
                    <a:pt x="178" y="479"/>
                  </a:lnTo>
                  <a:lnTo>
                    <a:pt x="177" y="480"/>
                  </a:lnTo>
                  <a:lnTo>
                    <a:pt x="175" y="480"/>
                  </a:lnTo>
                  <a:lnTo>
                    <a:pt x="173" y="480"/>
                  </a:lnTo>
                  <a:lnTo>
                    <a:pt x="169" y="480"/>
                  </a:lnTo>
                  <a:lnTo>
                    <a:pt x="166" y="480"/>
                  </a:lnTo>
                  <a:lnTo>
                    <a:pt x="164" y="480"/>
                  </a:lnTo>
                  <a:lnTo>
                    <a:pt x="162" y="480"/>
                  </a:lnTo>
                  <a:lnTo>
                    <a:pt x="161" y="479"/>
                  </a:lnTo>
                  <a:lnTo>
                    <a:pt x="156" y="478"/>
                  </a:lnTo>
                  <a:lnTo>
                    <a:pt x="155" y="478"/>
                  </a:lnTo>
                  <a:lnTo>
                    <a:pt x="154" y="478"/>
                  </a:lnTo>
                  <a:lnTo>
                    <a:pt x="153" y="477"/>
                  </a:lnTo>
                  <a:lnTo>
                    <a:pt x="152" y="477"/>
                  </a:lnTo>
                  <a:lnTo>
                    <a:pt x="150" y="478"/>
                  </a:lnTo>
                  <a:lnTo>
                    <a:pt x="149" y="478"/>
                  </a:lnTo>
                  <a:lnTo>
                    <a:pt x="147" y="479"/>
                  </a:lnTo>
                  <a:lnTo>
                    <a:pt x="146" y="479"/>
                  </a:lnTo>
                  <a:lnTo>
                    <a:pt x="146" y="479"/>
                  </a:lnTo>
                  <a:lnTo>
                    <a:pt x="145" y="479"/>
                  </a:lnTo>
                  <a:lnTo>
                    <a:pt x="145" y="479"/>
                  </a:lnTo>
                  <a:lnTo>
                    <a:pt x="144" y="479"/>
                  </a:lnTo>
                  <a:lnTo>
                    <a:pt x="143" y="479"/>
                  </a:lnTo>
                  <a:lnTo>
                    <a:pt x="140" y="477"/>
                  </a:lnTo>
                  <a:lnTo>
                    <a:pt x="133" y="473"/>
                  </a:lnTo>
                  <a:lnTo>
                    <a:pt x="131" y="471"/>
                  </a:lnTo>
                  <a:lnTo>
                    <a:pt x="129" y="470"/>
                  </a:lnTo>
                  <a:lnTo>
                    <a:pt x="128" y="469"/>
                  </a:lnTo>
                  <a:lnTo>
                    <a:pt x="124" y="465"/>
                  </a:lnTo>
                  <a:lnTo>
                    <a:pt x="120" y="463"/>
                  </a:lnTo>
                  <a:lnTo>
                    <a:pt x="119" y="461"/>
                  </a:lnTo>
                  <a:lnTo>
                    <a:pt x="116" y="459"/>
                  </a:lnTo>
                  <a:lnTo>
                    <a:pt x="115" y="458"/>
                  </a:lnTo>
                  <a:lnTo>
                    <a:pt x="114" y="457"/>
                  </a:lnTo>
                  <a:lnTo>
                    <a:pt x="114" y="456"/>
                  </a:lnTo>
                  <a:lnTo>
                    <a:pt x="113" y="454"/>
                  </a:lnTo>
                  <a:lnTo>
                    <a:pt x="112" y="452"/>
                  </a:lnTo>
                  <a:lnTo>
                    <a:pt x="111" y="450"/>
                  </a:lnTo>
                  <a:lnTo>
                    <a:pt x="111" y="449"/>
                  </a:lnTo>
                  <a:lnTo>
                    <a:pt x="111" y="447"/>
                  </a:lnTo>
                  <a:lnTo>
                    <a:pt x="111" y="445"/>
                  </a:lnTo>
                  <a:lnTo>
                    <a:pt x="111" y="442"/>
                  </a:lnTo>
                  <a:lnTo>
                    <a:pt x="112" y="438"/>
                  </a:lnTo>
                  <a:lnTo>
                    <a:pt x="112" y="435"/>
                  </a:lnTo>
                  <a:lnTo>
                    <a:pt x="112" y="434"/>
                  </a:lnTo>
                  <a:lnTo>
                    <a:pt x="112" y="433"/>
                  </a:lnTo>
                  <a:lnTo>
                    <a:pt x="112" y="431"/>
                  </a:lnTo>
                  <a:lnTo>
                    <a:pt x="112" y="430"/>
                  </a:lnTo>
                  <a:lnTo>
                    <a:pt x="111" y="428"/>
                  </a:lnTo>
                  <a:lnTo>
                    <a:pt x="111" y="425"/>
                  </a:lnTo>
                  <a:lnTo>
                    <a:pt x="110" y="424"/>
                  </a:lnTo>
                  <a:lnTo>
                    <a:pt x="110" y="423"/>
                  </a:lnTo>
                  <a:lnTo>
                    <a:pt x="109" y="422"/>
                  </a:lnTo>
                  <a:lnTo>
                    <a:pt x="108" y="421"/>
                  </a:lnTo>
                  <a:lnTo>
                    <a:pt x="108" y="420"/>
                  </a:lnTo>
                  <a:lnTo>
                    <a:pt x="107" y="419"/>
                  </a:lnTo>
                  <a:lnTo>
                    <a:pt x="106" y="419"/>
                  </a:lnTo>
                  <a:lnTo>
                    <a:pt x="105" y="419"/>
                  </a:lnTo>
                  <a:lnTo>
                    <a:pt x="104" y="418"/>
                  </a:lnTo>
                  <a:lnTo>
                    <a:pt x="103" y="418"/>
                  </a:lnTo>
                  <a:lnTo>
                    <a:pt x="101" y="418"/>
                  </a:lnTo>
                  <a:lnTo>
                    <a:pt x="99" y="418"/>
                  </a:lnTo>
                  <a:lnTo>
                    <a:pt x="98" y="418"/>
                  </a:lnTo>
                  <a:lnTo>
                    <a:pt x="94" y="419"/>
                  </a:lnTo>
                  <a:lnTo>
                    <a:pt x="90" y="419"/>
                  </a:lnTo>
                  <a:lnTo>
                    <a:pt x="89" y="419"/>
                  </a:lnTo>
                  <a:lnTo>
                    <a:pt x="87" y="420"/>
                  </a:lnTo>
                  <a:lnTo>
                    <a:pt x="83" y="421"/>
                  </a:lnTo>
                  <a:lnTo>
                    <a:pt x="81" y="421"/>
                  </a:lnTo>
                  <a:lnTo>
                    <a:pt x="76" y="422"/>
                  </a:lnTo>
                  <a:lnTo>
                    <a:pt x="75" y="422"/>
                  </a:lnTo>
                  <a:lnTo>
                    <a:pt x="75" y="422"/>
                  </a:lnTo>
                  <a:lnTo>
                    <a:pt x="74" y="421"/>
                  </a:lnTo>
                  <a:lnTo>
                    <a:pt x="73" y="421"/>
                  </a:lnTo>
                  <a:lnTo>
                    <a:pt x="72" y="420"/>
                  </a:lnTo>
                  <a:lnTo>
                    <a:pt x="71" y="418"/>
                  </a:lnTo>
                  <a:lnTo>
                    <a:pt x="70" y="418"/>
                  </a:lnTo>
                  <a:lnTo>
                    <a:pt x="69" y="417"/>
                  </a:lnTo>
                  <a:lnTo>
                    <a:pt x="67" y="416"/>
                  </a:lnTo>
                  <a:lnTo>
                    <a:pt x="65" y="415"/>
                  </a:lnTo>
                  <a:lnTo>
                    <a:pt x="62" y="414"/>
                  </a:lnTo>
                  <a:lnTo>
                    <a:pt x="57" y="412"/>
                  </a:lnTo>
                  <a:lnTo>
                    <a:pt x="50" y="411"/>
                  </a:lnTo>
                  <a:lnTo>
                    <a:pt x="49" y="410"/>
                  </a:lnTo>
                  <a:lnTo>
                    <a:pt x="48" y="410"/>
                  </a:lnTo>
                  <a:lnTo>
                    <a:pt x="47" y="410"/>
                  </a:lnTo>
                  <a:lnTo>
                    <a:pt x="46" y="410"/>
                  </a:lnTo>
                  <a:lnTo>
                    <a:pt x="46" y="410"/>
                  </a:lnTo>
                  <a:lnTo>
                    <a:pt x="45" y="411"/>
                  </a:lnTo>
                  <a:lnTo>
                    <a:pt x="43" y="411"/>
                  </a:lnTo>
                  <a:lnTo>
                    <a:pt x="39" y="413"/>
                  </a:lnTo>
                  <a:lnTo>
                    <a:pt x="38" y="414"/>
                  </a:lnTo>
                  <a:lnTo>
                    <a:pt x="36" y="415"/>
                  </a:lnTo>
                  <a:lnTo>
                    <a:pt x="35" y="415"/>
                  </a:lnTo>
                  <a:lnTo>
                    <a:pt x="33" y="415"/>
                  </a:lnTo>
                  <a:lnTo>
                    <a:pt x="32" y="415"/>
                  </a:lnTo>
                  <a:lnTo>
                    <a:pt x="30" y="415"/>
                  </a:lnTo>
                  <a:lnTo>
                    <a:pt x="28" y="414"/>
                  </a:lnTo>
                  <a:lnTo>
                    <a:pt x="27" y="414"/>
                  </a:lnTo>
                  <a:lnTo>
                    <a:pt x="27" y="413"/>
                  </a:lnTo>
                  <a:lnTo>
                    <a:pt x="26" y="413"/>
                  </a:lnTo>
                  <a:lnTo>
                    <a:pt x="25" y="412"/>
                  </a:lnTo>
                  <a:lnTo>
                    <a:pt x="24" y="411"/>
                  </a:lnTo>
                  <a:lnTo>
                    <a:pt x="23" y="411"/>
                  </a:lnTo>
                  <a:lnTo>
                    <a:pt x="20" y="407"/>
                  </a:lnTo>
                  <a:lnTo>
                    <a:pt x="19" y="405"/>
                  </a:lnTo>
                  <a:lnTo>
                    <a:pt x="17" y="404"/>
                  </a:lnTo>
                  <a:lnTo>
                    <a:pt x="16" y="403"/>
                  </a:lnTo>
                  <a:lnTo>
                    <a:pt x="15" y="402"/>
                  </a:lnTo>
                  <a:lnTo>
                    <a:pt x="14" y="402"/>
                  </a:lnTo>
                  <a:lnTo>
                    <a:pt x="14" y="402"/>
                  </a:lnTo>
                  <a:lnTo>
                    <a:pt x="13" y="401"/>
                  </a:lnTo>
                  <a:lnTo>
                    <a:pt x="12" y="401"/>
                  </a:lnTo>
                  <a:lnTo>
                    <a:pt x="10" y="401"/>
                  </a:lnTo>
                  <a:lnTo>
                    <a:pt x="6" y="400"/>
                  </a:lnTo>
                  <a:lnTo>
                    <a:pt x="5" y="400"/>
                  </a:lnTo>
                  <a:lnTo>
                    <a:pt x="4" y="400"/>
                  </a:lnTo>
                  <a:lnTo>
                    <a:pt x="3" y="399"/>
                  </a:lnTo>
                  <a:lnTo>
                    <a:pt x="2" y="399"/>
                  </a:lnTo>
                  <a:lnTo>
                    <a:pt x="1" y="398"/>
                  </a:lnTo>
                  <a:lnTo>
                    <a:pt x="0" y="398"/>
                  </a:lnTo>
                  <a:lnTo>
                    <a:pt x="0" y="398"/>
                  </a:lnTo>
                  <a:lnTo>
                    <a:pt x="0" y="397"/>
                  </a:lnTo>
                  <a:lnTo>
                    <a:pt x="0" y="397"/>
                  </a:lnTo>
                  <a:lnTo>
                    <a:pt x="1" y="397"/>
                  </a:lnTo>
                  <a:lnTo>
                    <a:pt x="2" y="396"/>
                  </a:lnTo>
                  <a:lnTo>
                    <a:pt x="3" y="395"/>
                  </a:lnTo>
                  <a:lnTo>
                    <a:pt x="4" y="395"/>
                  </a:lnTo>
                  <a:lnTo>
                    <a:pt x="4" y="394"/>
                  </a:lnTo>
                  <a:lnTo>
                    <a:pt x="5" y="393"/>
                  </a:lnTo>
                  <a:lnTo>
                    <a:pt x="5" y="393"/>
                  </a:lnTo>
                  <a:lnTo>
                    <a:pt x="5" y="392"/>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42" name="Freeform 248">
              <a:extLst>
                <a:ext uri="{FF2B5EF4-FFF2-40B4-BE49-F238E27FC236}">
                  <a16:creationId xmlns:a16="http://schemas.microsoft.com/office/drawing/2014/main" id="{81FCF104-FE21-4103-B476-6E145E4914F2}"/>
                </a:ext>
              </a:extLst>
            </p:cNvPr>
            <p:cNvSpPr>
              <a:spLocks/>
            </p:cNvSpPr>
            <p:nvPr/>
          </p:nvSpPr>
          <p:spPr bwMode="auto">
            <a:xfrm>
              <a:off x="3910" y="2382"/>
              <a:ext cx="262" cy="396"/>
            </a:xfrm>
            <a:custGeom>
              <a:avLst/>
              <a:gdLst>
                <a:gd name="T0" fmla="*/ 87 w 262"/>
                <a:gd name="T1" fmla="*/ 390 h 396"/>
                <a:gd name="T2" fmla="*/ 75 w 262"/>
                <a:gd name="T3" fmla="*/ 385 h 396"/>
                <a:gd name="T4" fmla="*/ 62 w 262"/>
                <a:gd name="T5" fmla="*/ 376 h 396"/>
                <a:gd name="T6" fmla="*/ 54 w 262"/>
                <a:gd name="T7" fmla="*/ 375 h 396"/>
                <a:gd name="T8" fmla="*/ 40 w 262"/>
                <a:gd name="T9" fmla="*/ 381 h 396"/>
                <a:gd name="T10" fmla="*/ 30 w 262"/>
                <a:gd name="T11" fmla="*/ 376 h 396"/>
                <a:gd name="T12" fmla="*/ 15 w 262"/>
                <a:gd name="T13" fmla="*/ 360 h 396"/>
                <a:gd name="T14" fmla="*/ 7 w 262"/>
                <a:gd name="T15" fmla="*/ 346 h 396"/>
                <a:gd name="T16" fmla="*/ 11 w 262"/>
                <a:gd name="T17" fmla="*/ 337 h 396"/>
                <a:gd name="T18" fmla="*/ 13 w 262"/>
                <a:gd name="T19" fmla="*/ 331 h 396"/>
                <a:gd name="T20" fmla="*/ 4 w 262"/>
                <a:gd name="T21" fmla="*/ 321 h 396"/>
                <a:gd name="T22" fmla="*/ 0 w 262"/>
                <a:gd name="T23" fmla="*/ 313 h 396"/>
                <a:gd name="T24" fmla="*/ 4 w 262"/>
                <a:gd name="T25" fmla="*/ 299 h 396"/>
                <a:gd name="T26" fmla="*/ 5 w 262"/>
                <a:gd name="T27" fmla="*/ 286 h 396"/>
                <a:gd name="T28" fmla="*/ 11 w 262"/>
                <a:gd name="T29" fmla="*/ 268 h 396"/>
                <a:gd name="T30" fmla="*/ 13 w 262"/>
                <a:gd name="T31" fmla="*/ 254 h 396"/>
                <a:gd name="T32" fmla="*/ 13 w 262"/>
                <a:gd name="T33" fmla="*/ 240 h 396"/>
                <a:gd name="T34" fmla="*/ 7 w 262"/>
                <a:gd name="T35" fmla="*/ 228 h 396"/>
                <a:gd name="T36" fmla="*/ 8 w 262"/>
                <a:gd name="T37" fmla="*/ 224 h 396"/>
                <a:gd name="T38" fmla="*/ 16 w 262"/>
                <a:gd name="T39" fmla="*/ 220 h 396"/>
                <a:gd name="T40" fmla="*/ 17 w 262"/>
                <a:gd name="T41" fmla="*/ 213 h 396"/>
                <a:gd name="T42" fmla="*/ 18 w 262"/>
                <a:gd name="T43" fmla="*/ 200 h 396"/>
                <a:gd name="T44" fmla="*/ 21 w 262"/>
                <a:gd name="T45" fmla="*/ 189 h 396"/>
                <a:gd name="T46" fmla="*/ 33 w 262"/>
                <a:gd name="T47" fmla="*/ 185 h 396"/>
                <a:gd name="T48" fmla="*/ 37 w 262"/>
                <a:gd name="T49" fmla="*/ 181 h 396"/>
                <a:gd name="T50" fmla="*/ 36 w 262"/>
                <a:gd name="T51" fmla="*/ 173 h 396"/>
                <a:gd name="T52" fmla="*/ 40 w 262"/>
                <a:gd name="T53" fmla="*/ 170 h 396"/>
                <a:gd name="T54" fmla="*/ 53 w 262"/>
                <a:gd name="T55" fmla="*/ 171 h 396"/>
                <a:gd name="T56" fmla="*/ 71 w 262"/>
                <a:gd name="T57" fmla="*/ 173 h 396"/>
                <a:gd name="T58" fmla="*/ 88 w 262"/>
                <a:gd name="T59" fmla="*/ 169 h 396"/>
                <a:gd name="T60" fmla="*/ 98 w 262"/>
                <a:gd name="T61" fmla="*/ 169 h 396"/>
                <a:gd name="T62" fmla="*/ 110 w 262"/>
                <a:gd name="T63" fmla="*/ 174 h 396"/>
                <a:gd name="T64" fmla="*/ 114 w 262"/>
                <a:gd name="T65" fmla="*/ 174 h 396"/>
                <a:gd name="T66" fmla="*/ 119 w 262"/>
                <a:gd name="T67" fmla="*/ 165 h 396"/>
                <a:gd name="T68" fmla="*/ 125 w 262"/>
                <a:gd name="T69" fmla="*/ 161 h 396"/>
                <a:gd name="T70" fmla="*/ 137 w 262"/>
                <a:gd name="T71" fmla="*/ 162 h 396"/>
                <a:gd name="T72" fmla="*/ 147 w 262"/>
                <a:gd name="T73" fmla="*/ 156 h 396"/>
                <a:gd name="T74" fmla="*/ 150 w 262"/>
                <a:gd name="T75" fmla="*/ 149 h 396"/>
                <a:gd name="T76" fmla="*/ 148 w 262"/>
                <a:gd name="T77" fmla="*/ 139 h 396"/>
                <a:gd name="T78" fmla="*/ 141 w 262"/>
                <a:gd name="T79" fmla="*/ 131 h 396"/>
                <a:gd name="T80" fmla="*/ 125 w 262"/>
                <a:gd name="T81" fmla="*/ 124 h 396"/>
                <a:gd name="T82" fmla="*/ 122 w 262"/>
                <a:gd name="T83" fmla="*/ 114 h 396"/>
                <a:gd name="T84" fmla="*/ 123 w 262"/>
                <a:gd name="T85" fmla="*/ 104 h 396"/>
                <a:gd name="T86" fmla="*/ 135 w 262"/>
                <a:gd name="T87" fmla="*/ 87 h 396"/>
                <a:gd name="T88" fmla="*/ 141 w 262"/>
                <a:gd name="T89" fmla="*/ 73 h 396"/>
                <a:gd name="T90" fmla="*/ 147 w 262"/>
                <a:gd name="T91" fmla="*/ 68 h 396"/>
                <a:gd name="T92" fmla="*/ 154 w 262"/>
                <a:gd name="T93" fmla="*/ 69 h 396"/>
                <a:gd name="T94" fmla="*/ 161 w 262"/>
                <a:gd name="T95" fmla="*/ 69 h 396"/>
                <a:gd name="T96" fmla="*/ 177 w 262"/>
                <a:gd name="T97" fmla="*/ 62 h 396"/>
                <a:gd name="T98" fmla="*/ 194 w 262"/>
                <a:gd name="T99" fmla="*/ 57 h 396"/>
                <a:gd name="T100" fmla="*/ 205 w 262"/>
                <a:gd name="T101" fmla="*/ 46 h 396"/>
                <a:gd name="T102" fmla="*/ 213 w 262"/>
                <a:gd name="T103" fmla="*/ 43 h 396"/>
                <a:gd name="T104" fmla="*/ 225 w 262"/>
                <a:gd name="T105" fmla="*/ 42 h 396"/>
                <a:gd name="T106" fmla="*/ 228 w 262"/>
                <a:gd name="T107" fmla="*/ 38 h 396"/>
                <a:gd name="T108" fmla="*/ 225 w 262"/>
                <a:gd name="T109" fmla="*/ 28 h 396"/>
                <a:gd name="T110" fmla="*/ 225 w 262"/>
                <a:gd name="T111" fmla="*/ 22 h 396"/>
                <a:gd name="T112" fmla="*/ 231 w 262"/>
                <a:gd name="T113" fmla="*/ 15 h 396"/>
                <a:gd name="T114" fmla="*/ 241 w 262"/>
                <a:gd name="T115" fmla="*/ 12 h 396"/>
                <a:gd name="T116" fmla="*/ 252 w 262"/>
                <a:gd name="T117" fmla="*/ 4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2" h="396">
                  <a:moveTo>
                    <a:pt x="87" y="396"/>
                  </a:moveTo>
                  <a:lnTo>
                    <a:pt x="88" y="394"/>
                  </a:lnTo>
                  <a:lnTo>
                    <a:pt x="88" y="393"/>
                  </a:lnTo>
                  <a:lnTo>
                    <a:pt x="88" y="393"/>
                  </a:lnTo>
                  <a:lnTo>
                    <a:pt x="88" y="392"/>
                  </a:lnTo>
                  <a:lnTo>
                    <a:pt x="87" y="391"/>
                  </a:lnTo>
                  <a:lnTo>
                    <a:pt x="87" y="390"/>
                  </a:lnTo>
                  <a:lnTo>
                    <a:pt x="86" y="390"/>
                  </a:lnTo>
                  <a:lnTo>
                    <a:pt x="86" y="389"/>
                  </a:lnTo>
                  <a:lnTo>
                    <a:pt x="85" y="389"/>
                  </a:lnTo>
                  <a:lnTo>
                    <a:pt x="84" y="388"/>
                  </a:lnTo>
                  <a:lnTo>
                    <a:pt x="82" y="387"/>
                  </a:lnTo>
                  <a:lnTo>
                    <a:pt x="80" y="387"/>
                  </a:lnTo>
                  <a:lnTo>
                    <a:pt x="75" y="385"/>
                  </a:lnTo>
                  <a:lnTo>
                    <a:pt x="74" y="384"/>
                  </a:lnTo>
                  <a:lnTo>
                    <a:pt x="72" y="384"/>
                  </a:lnTo>
                  <a:lnTo>
                    <a:pt x="70" y="383"/>
                  </a:lnTo>
                  <a:lnTo>
                    <a:pt x="68" y="381"/>
                  </a:lnTo>
                  <a:lnTo>
                    <a:pt x="66" y="380"/>
                  </a:lnTo>
                  <a:lnTo>
                    <a:pt x="63" y="377"/>
                  </a:lnTo>
                  <a:lnTo>
                    <a:pt x="62" y="376"/>
                  </a:lnTo>
                  <a:lnTo>
                    <a:pt x="61" y="376"/>
                  </a:lnTo>
                  <a:lnTo>
                    <a:pt x="60" y="375"/>
                  </a:lnTo>
                  <a:lnTo>
                    <a:pt x="59" y="375"/>
                  </a:lnTo>
                  <a:lnTo>
                    <a:pt x="58" y="375"/>
                  </a:lnTo>
                  <a:lnTo>
                    <a:pt x="57" y="375"/>
                  </a:lnTo>
                  <a:lnTo>
                    <a:pt x="56" y="375"/>
                  </a:lnTo>
                  <a:lnTo>
                    <a:pt x="54" y="375"/>
                  </a:lnTo>
                  <a:lnTo>
                    <a:pt x="53" y="376"/>
                  </a:lnTo>
                  <a:lnTo>
                    <a:pt x="51" y="376"/>
                  </a:lnTo>
                  <a:lnTo>
                    <a:pt x="49" y="377"/>
                  </a:lnTo>
                  <a:lnTo>
                    <a:pt x="44" y="380"/>
                  </a:lnTo>
                  <a:lnTo>
                    <a:pt x="42" y="380"/>
                  </a:lnTo>
                  <a:lnTo>
                    <a:pt x="41" y="381"/>
                  </a:lnTo>
                  <a:lnTo>
                    <a:pt x="40" y="381"/>
                  </a:lnTo>
                  <a:lnTo>
                    <a:pt x="39" y="381"/>
                  </a:lnTo>
                  <a:lnTo>
                    <a:pt x="38" y="381"/>
                  </a:lnTo>
                  <a:lnTo>
                    <a:pt x="36" y="380"/>
                  </a:lnTo>
                  <a:lnTo>
                    <a:pt x="36" y="380"/>
                  </a:lnTo>
                  <a:lnTo>
                    <a:pt x="35" y="380"/>
                  </a:lnTo>
                  <a:lnTo>
                    <a:pt x="33" y="378"/>
                  </a:lnTo>
                  <a:lnTo>
                    <a:pt x="30" y="376"/>
                  </a:lnTo>
                  <a:lnTo>
                    <a:pt x="27" y="373"/>
                  </a:lnTo>
                  <a:lnTo>
                    <a:pt x="25" y="371"/>
                  </a:lnTo>
                  <a:lnTo>
                    <a:pt x="22" y="368"/>
                  </a:lnTo>
                  <a:lnTo>
                    <a:pt x="21" y="367"/>
                  </a:lnTo>
                  <a:lnTo>
                    <a:pt x="16" y="362"/>
                  </a:lnTo>
                  <a:lnTo>
                    <a:pt x="15" y="361"/>
                  </a:lnTo>
                  <a:lnTo>
                    <a:pt x="15" y="360"/>
                  </a:lnTo>
                  <a:lnTo>
                    <a:pt x="12" y="356"/>
                  </a:lnTo>
                  <a:lnTo>
                    <a:pt x="9" y="352"/>
                  </a:lnTo>
                  <a:lnTo>
                    <a:pt x="8" y="350"/>
                  </a:lnTo>
                  <a:lnTo>
                    <a:pt x="8" y="349"/>
                  </a:lnTo>
                  <a:lnTo>
                    <a:pt x="7" y="348"/>
                  </a:lnTo>
                  <a:lnTo>
                    <a:pt x="7" y="347"/>
                  </a:lnTo>
                  <a:lnTo>
                    <a:pt x="7" y="346"/>
                  </a:lnTo>
                  <a:lnTo>
                    <a:pt x="7" y="345"/>
                  </a:lnTo>
                  <a:lnTo>
                    <a:pt x="7" y="344"/>
                  </a:lnTo>
                  <a:lnTo>
                    <a:pt x="7" y="343"/>
                  </a:lnTo>
                  <a:lnTo>
                    <a:pt x="8" y="342"/>
                  </a:lnTo>
                  <a:lnTo>
                    <a:pt x="9" y="341"/>
                  </a:lnTo>
                  <a:lnTo>
                    <a:pt x="10" y="339"/>
                  </a:lnTo>
                  <a:lnTo>
                    <a:pt x="11" y="337"/>
                  </a:lnTo>
                  <a:lnTo>
                    <a:pt x="13" y="335"/>
                  </a:lnTo>
                  <a:lnTo>
                    <a:pt x="13" y="334"/>
                  </a:lnTo>
                  <a:lnTo>
                    <a:pt x="14" y="333"/>
                  </a:lnTo>
                  <a:lnTo>
                    <a:pt x="14" y="333"/>
                  </a:lnTo>
                  <a:lnTo>
                    <a:pt x="14" y="332"/>
                  </a:lnTo>
                  <a:lnTo>
                    <a:pt x="14" y="332"/>
                  </a:lnTo>
                  <a:lnTo>
                    <a:pt x="13" y="331"/>
                  </a:lnTo>
                  <a:lnTo>
                    <a:pt x="12" y="329"/>
                  </a:lnTo>
                  <a:lnTo>
                    <a:pt x="11" y="328"/>
                  </a:lnTo>
                  <a:lnTo>
                    <a:pt x="11" y="327"/>
                  </a:lnTo>
                  <a:lnTo>
                    <a:pt x="10" y="326"/>
                  </a:lnTo>
                  <a:lnTo>
                    <a:pt x="9" y="325"/>
                  </a:lnTo>
                  <a:lnTo>
                    <a:pt x="6" y="323"/>
                  </a:lnTo>
                  <a:lnTo>
                    <a:pt x="4" y="321"/>
                  </a:lnTo>
                  <a:lnTo>
                    <a:pt x="3" y="320"/>
                  </a:lnTo>
                  <a:lnTo>
                    <a:pt x="2" y="319"/>
                  </a:lnTo>
                  <a:lnTo>
                    <a:pt x="1" y="317"/>
                  </a:lnTo>
                  <a:lnTo>
                    <a:pt x="1" y="316"/>
                  </a:lnTo>
                  <a:lnTo>
                    <a:pt x="1" y="316"/>
                  </a:lnTo>
                  <a:lnTo>
                    <a:pt x="0" y="314"/>
                  </a:lnTo>
                  <a:lnTo>
                    <a:pt x="0" y="313"/>
                  </a:lnTo>
                  <a:lnTo>
                    <a:pt x="0" y="312"/>
                  </a:lnTo>
                  <a:lnTo>
                    <a:pt x="0" y="310"/>
                  </a:lnTo>
                  <a:lnTo>
                    <a:pt x="1" y="308"/>
                  </a:lnTo>
                  <a:lnTo>
                    <a:pt x="1" y="307"/>
                  </a:lnTo>
                  <a:lnTo>
                    <a:pt x="2" y="303"/>
                  </a:lnTo>
                  <a:lnTo>
                    <a:pt x="3" y="301"/>
                  </a:lnTo>
                  <a:lnTo>
                    <a:pt x="4" y="299"/>
                  </a:lnTo>
                  <a:lnTo>
                    <a:pt x="5" y="295"/>
                  </a:lnTo>
                  <a:lnTo>
                    <a:pt x="6" y="290"/>
                  </a:lnTo>
                  <a:lnTo>
                    <a:pt x="6" y="289"/>
                  </a:lnTo>
                  <a:lnTo>
                    <a:pt x="6" y="289"/>
                  </a:lnTo>
                  <a:lnTo>
                    <a:pt x="6" y="288"/>
                  </a:lnTo>
                  <a:lnTo>
                    <a:pt x="5" y="287"/>
                  </a:lnTo>
                  <a:lnTo>
                    <a:pt x="5" y="286"/>
                  </a:lnTo>
                  <a:lnTo>
                    <a:pt x="5" y="285"/>
                  </a:lnTo>
                  <a:lnTo>
                    <a:pt x="6" y="284"/>
                  </a:lnTo>
                  <a:lnTo>
                    <a:pt x="6" y="283"/>
                  </a:lnTo>
                  <a:lnTo>
                    <a:pt x="7" y="279"/>
                  </a:lnTo>
                  <a:lnTo>
                    <a:pt x="9" y="275"/>
                  </a:lnTo>
                  <a:lnTo>
                    <a:pt x="11" y="270"/>
                  </a:lnTo>
                  <a:lnTo>
                    <a:pt x="11" y="268"/>
                  </a:lnTo>
                  <a:lnTo>
                    <a:pt x="12" y="266"/>
                  </a:lnTo>
                  <a:lnTo>
                    <a:pt x="12" y="265"/>
                  </a:lnTo>
                  <a:lnTo>
                    <a:pt x="13" y="263"/>
                  </a:lnTo>
                  <a:lnTo>
                    <a:pt x="13" y="260"/>
                  </a:lnTo>
                  <a:lnTo>
                    <a:pt x="13" y="259"/>
                  </a:lnTo>
                  <a:lnTo>
                    <a:pt x="13" y="255"/>
                  </a:lnTo>
                  <a:lnTo>
                    <a:pt x="13" y="254"/>
                  </a:lnTo>
                  <a:lnTo>
                    <a:pt x="13" y="252"/>
                  </a:lnTo>
                  <a:lnTo>
                    <a:pt x="14" y="248"/>
                  </a:lnTo>
                  <a:lnTo>
                    <a:pt x="14" y="247"/>
                  </a:lnTo>
                  <a:lnTo>
                    <a:pt x="14" y="245"/>
                  </a:lnTo>
                  <a:lnTo>
                    <a:pt x="13" y="242"/>
                  </a:lnTo>
                  <a:lnTo>
                    <a:pt x="13" y="241"/>
                  </a:lnTo>
                  <a:lnTo>
                    <a:pt x="13" y="240"/>
                  </a:lnTo>
                  <a:lnTo>
                    <a:pt x="12" y="238"/>
                  </a:lnTo>
                  <a:lnTo>
                    <a:pt x="12" y="237"/>
                  </a:lnTo>
                  <a:lnTo>
                    <a:pt x="11" y="235"/>
                  </a:lnTo>
                  <a:lnTo>
                    <a:pt x="11" y="234"/>
                  </a:lnTo>
                  <a:lnTo>
                    <a:pt x="8" y="230"/>
                  </a:lnTo>
                  <a:lnTo>
                    <a:pt x="7" y="229"/>
                  </a:lnTo>
                  <a:lnTo>
                    <a:pt x="7" y="228"/>
                  </a:lnTo>
                  <a:lnTo>
                    <a:pt x="7" y="227"/>
                  </a:lnTo>
                  <a:lnTo>
                    <a:pt x="7" y="227"/>
                  </a:lnTo>
                  <a:lnTo>
                    <a:pt x="7" y="226"/>
                  </a:lnTo>
                  <a:lnTo>
                    <a:pt x="7" y="225"/>
                  </a:lnTo>
                  <a:lnTo>
                    <a:pt x="7" y="225"/>
                  </a:lnTo>
                  <a:lnTo>
                    <a:pt x="8" y="225"/>
                  </a:lnTo>
                  <a:lnTo>
                    <a:pt x="8" y="224"/>
                  </a:lnTo>
                  <a:lnTo>
                    <a:pt x="9" y="223"/>
                  </a:lnTo>
                  <a:lnTo>
                    <a:pt x="10" y="223"/>
                  </a:lnTo>
                  <a:lnTo>
                    <a:pt x="11" y="222"/>
                  </a:lnTo>
                  <a:lnTo>
                    <a:pt x="13" y="222"/>
                  </a:lnTo>
                  <a:lnTo>
                    <a:pt x="14" y="221"/>
                  </a:lnTo>
                  <a:lnTo>
                    <a:pt x="15" y="221"/>
                  </a:lnTo>
                  <a:lnTo>
                    <a:pt x="16" y="220"/>
                  </a:lnTo>
                  <a:lnTo>
                    <a:pt x="16" y="219"/>
                  </a:lnTo>
                  <a:lnTo>
                    <a:pt x="17" y="218"/>
                  </a:lnTo>
                  <a:lnTo>
                    <a:pt x="17" y="217"/>
                  </a:lnTo>
                  <a:lnTo>
                    <a:pt x="17" y="217"/>
                  </a:lnTo>
                  <a:lnTo>
                    <a:pt x="17" y="216"/>
                  </a:lnTo>
                  <a:lnTo>
                    <a:pt x="17" y="215"/>
                  </a:lnTo>
                  <a:lnTo>
                    <a:pt x="17" y="213"/>
                  </a:lnTo>
                  <a:lnTo>
                    <a:pt x="17" y="212"/>
                  </a:lnTo>
                  <a:lnTo>
                    <a:pt x="16" y="206"/>
                  </a:lnTo>
                  <a:lnTo>
                    <a:pt x="16" y="205"/>
                  </a:lnTo>
                  <a:lnTo>
                    <a:pt x="16" y="205"/>
                  </a:lnTo>
                  <a:lnTo>
                    <a:pt x="16" y="204"/>
                  </a:lnTo>
                  <a:lnTo>
                    <a:pt x="18" y="201"/>
                  </a:lnTo>
                  <a:lnTo>
                    <a:pt x="18" y="200"/>
                  </a:lnTo>
                  <a:lnTo>
                    <a:pt x="19" y="198"/>
                  </a:lnTo>
                  <a:lnTo>
                    <a:pt x="19" y="194"/>
                  </a:lnTo>
                  <a:lnTo>
                    <a:pt x="20" y="193"/>
                  </a:lnTo>
                  <a:lnTo>
                    <a:pt x="20" y="192"/>
                  </a:lnTo>
                  <a:lnTo>
                    <a:pt x="20" y="191"/>
                  </a:lnTo>
                  <a:lnTo>
                    <a:pt x="21" y="190"/>
                  </a:lnTo>
                  <a:lnTo>
                    <a:pt x="21" y="189"/>
                  </a:lnTo>
                  <a:lnTo>
                    <a:pt x="22" y="188"/>
                  </a:lnTo>
                  <a:lnTo>
                    <a:pt x="22" y="188"/>
                  </a:lnTo>
                  <a:lnTo>
                    <a:pt x="23" y="188"/>
                  </a:lnTo>
                  <a:lnTo>
                    <a:pt x="23" y="187"/>
                  </a:lnTo>
                  <a:lnTo>
                    <a:pt x="25" y="187"/>
                  </a:lnTo>
                  <a:lnTo>
                    <a:pt x="31" y="185"/>
                  </a:lnTo>
                  <a:lnTo>
                    <a:pt x="33" y="185"/>
                  </a:lnTo>
                  <a:lnTo>
                    <a:pt x="34" y="184"/>
                  </a:lnTo>
                  <a:lnTo>
                    <a:pt x="35" y="184"/>
                  </a:lnTo>
                  <a:lnTo>
                    <a:pt x="36" y="183"/>
                  </a:lnTo>
                  <a:lnTo>
                    <a:pt x="36" y="183"/>
                  </a:lnTo>
                  <a:lnTo>
                    <a:pt x="37" y="182"/>
                  </a:lnTo>
                  <a:lnTo>
                    <a:pt x="37" y="182"/>
                  </a:lnTo>
                  <a:lnTo>
                    <a:pt x="37" y="181"/>
                  </a:lnTo>
                  <a:lnTo>
                    <a:pt x="37" y="181"/>
                  </a:lnTo>
                  <a:lnTo>
                    <a:pt x="37" y="180"/>
                  </a:lnTo>
                  <a:lnTo>
                    <a:pt x="37" y="179"/>
                  </a:lnTo>
                  <a:lnTo>
                    <a:pt x="36" y="176"/>
                  </a:lnTo>
                  <a:lnTo>
                    <a:pt x="36" y="175"/>
                  </a:lnTo>
                  <a:lnTo>
                    <a:pt x="36" y="174"/>
                  </a:lnTo>
                  <a:lnTo>
                    <a:pt x="36" y="173"/>
                  </a:lnTo>
                  <a:lnTo>
                    <a:pt x="36" y="173"/>
                  </a:lnTo>
                  <a:lnTo>
                    <a:pt x="37" y="172"/>
                  </a:lnTo>
                  <a:lnTo>
                    <a:pt x="37" y="171"/>
                  </a:lnTo>
                  <a:lnTo>
                    <a:pt x="38" y="171"/>
                  </a:lnTo>
                  <a:lnTo>
                    <a:pt x="39" y="170"/>
                  </a:lnTo>
                  <a:lnTo>
                    <a:pt x="39" y="170"/>
                  </a:lnTo>
                  <a:lnTo>
                    <a:pt x="40" y="170"/>
                  </a:lnTo>
                  <a:lnTo>
                    <a:pt x="41" y="169"/>
                  </a:lnTo>
                  <a:lnTo>
                    <a:pt x="42" y="169"/>
                  </a:lnTo>
                  <a:lnTo>
                    <a:pt x="43" y="169"/>
                  </a:lnTo>
                  <a:lnTo>
                    <a:pt x="45" y="169"/>
                  </a:lnTo>
                  <a:lnTo>
                    <a:pt x="46" y="169"/>
                  </a:lnTo>
                  <a:lnTo>
                    <a:pt x="51" y="171"/>
                  </a:lnTo>
                  <a:lnTo>
                    <a:pt x="53" y="171"/>
                  </a:lnTo>
                  <a:lnTo>
                    <a:pt x="55" y="171"/>
                  </a:lnTo>
                  <a:lnTo>
                    <a:pt x="56" y="172"/>
                  </a:lnTo>
                  <a:lnTo>
                    <a:pt x="60" y="172"/>
                  </a:lnTo>
                  <a:lnTo>
                    <a:pt x="62" y="172"/>
                  </a:lnTo>
                  <a:lnTo>
                    <a:pt x="68" y="173"/>
                  </a:lnTo>
                  <a:lnTo>
                    <a:pt x="69" y="173"/>
                  </a:lnTo>
                  <a:lnTo>
                    <a:pt x="71" y="173"/>
                  </a:lnTo>
                  <a:lnTo>
                    <a:pt x="73" y="173"/>
                  </a:lnTo>
                  <a:lnTo>
                    <a:pt x="75" y="173"/>
                  </a:lnTo>
                  <a:lnTo>
                    <a:pt x="77" y="173"/>
                  </a:lnTo>
                  <a:lnTo>
                    <a:pt x="79" y="172"/>
                  </a:lnTo>
                  <a:lnTo>
                    <a:pt x="80" y="172"/>
                  </a:lnTo>
                  <a:lnTo>
                    <a:pt x="83" y="171"/>
                  </a:lnTo>
                  <a:lnTo>
                    <a:pt x="88" y="169"/>
                  </a:lnTo>
                  <a:lnTo>
                    <a:pt x="90" y="168"/>
                  </a:lnTo>
                  <a:lnTo>
                    <a:pt x="92" y="167"/>
                  </a:lnTo>
                  <a:lnTo>
                    <a:pt x="93" y="167"/>
                  </a:lnTo>
                  <a:lnTo>
                    <a:pt x="93" y="167"/>
                  </a:lnTo>
                  <a:lnTo>
                    <a:pt x="94" y="167"/>
                  </a:lnTo>
                  <a:lnTo>
                    <a:pt x="94" y="168"/>
                  </a:lnTo>
                  <a:lnTo>
                    <a:pt x="98" y="169"/>
                  </a:lnTo>
                  <a:lnTo>
                    <a:pt x="100" y="170"/>
                  </a:lnTo>
                  <a:lnTo>
                    <a:pt x="101" y="170"/>
                  </a:lnTo>
                  <a:lnTo>
                    <a:pt x="104" y="171"/>
                  </a:lnTo>
                  <a:lnTo>
                    <a:pt x="106" y="171"/>
                  </a:lnTo>
                  <a:lnTo>
                    <a:pt x="106" y="172"/>
                  </a:lnTo>
                  <a:lnTo>
                    <a:pt x="108" y="172"/>
                  </a:lnTo>
                  <a:lnTo>
                    <a:pt x="110" y="174"/>
                  </a:lnTo>
                  <a:lnTo>
                    <a:pt x="111" y="175"/>
                  </a:lnTo>
                  <a:lnTo>
                    <a:pt x="112" y="175"/>
                  </a:lnTo>
                  <a:lnTo>
                    <a:pt x="112" y="175"/>
                  </a:lnTo>
                  <a:lnTo>
                    <a:pt x="113" y="175"/>
                  </a:lnTo>
                  <a:lnTo>
                    <a:pt x="113" y="175"/>
                  </a:lnTo>
                  <a:lnTo>
                    <a:pt x="114" y="175"/>
                  </a:lnTo>
                  <a:lnTo>
                    <a:pt x="114" y="174"/>
                  </a:lnTo>
                  <a:lnTo>
                    <a:pt x="115" y="174"/>
                  </a:lnTo>
                  <a:lnTo>
                    <a:pt x="116" y="172"/>
                  </a:lnTo>
                  <a:lnTo>
                    <a:pt x="117" y="171"/>
                  </a:lnTo>
                  <a:lnTo>
                    <a:pt x="117" y="169"/>
                  </a:lnTo>
                  <a:lnTo>
                    <a:pt x="118" y="166"/>
                  </a:lnTo>
                  <a:lnTo>
                    <a:pt x="119" y="166"/>
                  </a:lnTo>
                  <a:lnTo>
                    <a:pt x="119" y="165"/>
                  </a:lnTo>
                  <a:lnTo>
                    <a:pt x="120" y="165"/>
                  </a:lnTo>
                  <a:lnTo>
                    <a:pt x="120" y="164"/>
                  </a:lnTo>
                  <a:lnTo>
                    <a:pt x="122" y="163"/>
                  </a:lnTo>
                  <a:lnTo>
                    <a:pt x="123" y="162"/>
                  </a:lnTo>
                  <a:lnTo>
                    <a:pt x="124" y="162"/>
                  </a:lnTo>
                  <a:lnTo>
                    <a:pt x="125" y="162"/>
                  </a:lnTo>
                  <a:lnTo>
                    <a:pt x="125" y="161"/>
                  </a:lnTo>
                  <a:lnTo>
                    <a:pt x="126" y="161"/>
                  </a:lnTo>
                  <a:lnTo>
                    <a:pt x="128" y="162"/>
                  </a:lnTo>
                  <a:lnTo>
                    <a:pt x="131" y="162"/>
                  </a:lnTo>
                  <a:lnTo>
                    <a:pt x="132" y="162"/>
                  </a:lnTo>
                  <a:lnTo>
                    <a:pt x="135" y="162"/>
                  </a:lnTo>
                  <a:lnTo>
                    <a:pt x="136" y="162"/>
                  </a:lnTo>
                  <a:lnTo>
                    <a:pt x="137" y="162"/>
                  </a:lnTo>
                  <a:lnTo>
                    <a:pt x="139" y="162"/>
                  </a:lnTo>
                  <a:lnTo>
                    <a:pt x="140" y="161"/>
                  </a:lnTo>
                  <a:lnTo>
                    <a:pt x="141" y="161"/>
                  </a:lnTo>
                  <a:lnTo>
                    <a:pt x="143" y="160"/>
                  </a:lnTo>
                  <a:lnTo>
                    <a:pt x="145" y="158"/>
                  </a:lnTo>
                  <a:lnTo>
                    <a:pt x="146" y="157"/>
                  </a:lnTo>
                  <a:lnTo>
                    <a:pt x="147" y="156"/>
                  </a:lnTo>
                  <a:lnTo>
                    <a:pt x="147" y="155"/>
                  </a:lnTo>
                  <a:lnTo>
                    <a:pt x="148" y="155"/>
                  </a:lnTo>
                  <a:lnTo>
                    <a:pt x="149" y="154"/>
                  </a:lnTo>
                  <a:lnTo>
                    <a:pt x="149" y="152"/>
                  </a:lnTo>
                  <a:lnTo>
                    <a:pt x="149" y="151"/>
                  </a:lnTo>
                  <a:lnTo>
                    <a:pt x="150" y="150"/>
                  </a:lnTo>
                  <a:lnTo>
                    <a:pt x="150" y="149"/>
                  </a:lnTo>
                  <a:lnTo>
                    <a:pt x="150" y="147"/>
                  </a:lnTo>
                  <a:lnTo>
                    <a:pt x="150" y="146"/>
                  </a:lnTo>
                  <a:lnTo>
                    <a:pt x="150" y="144"/>
                  </a:lnTo>
                  <a:lnTo>
                    <a:pt x="149" y="143"/>
                  </a:lnTo>
                  <a:lnTo>
                    <a:pt x="149" y="142"/>
                  </a:lnTo>
                  <a:lnTo>
                    <a:pt x="148" y="140"/>
                  </a:lnTo>
                  <a:lnTo>
                    <a:pt x="148" y="139"/>
                  </a:lnTo>
                  <a:lnTo>
                    <a:pt x="146" y="137"/>
                  </a:lnTo>
                  <a:lnTo>
                    <a:pt x="145" y="134"/>
                  </a:lnTo>
                  <a:lnTo>
                    <a:pt x="144" y="134"/>
                  </a:lnTo>
                  <a:lnTo>
                    <a:pt x="143" y="133"/>
                  </a:lnTo>
                  <a:lnTo>
                    <a:pt x="143" y="132"/>
                  </a:lnTo>
                  <a:lnTo>
                    <a:pt x="142" y="132"/>
                  </a:lnTo>
                  <a:lnTo>
                    <a:pt x="141" y="131"/>
                  </a:lnTo>
                  <a:lnTo>
                    <a:pt x="139" y="130"/>
                  </a:lnTo>
                  <a:lnTo>
                    <a:pt x="138" y="130"/>
                  </a:lnTo>
                  <a:lnTo>
                    <a:pt x="134" y="129"/>
                  </a:lnTo>
                  <a:lnTo>
                    <a:pt x="132" y="128"/>
                  </a:lnTo>
                  <a:lnTo>
                    <a:pt x="127" y="125"/>
                  </a:lnTo>
                  <a:lnTo>
                    <a:pt x="126" y="125"/>
                  </a:lnTo>
                  <a:lnTo>
                    <a:pt x="125" y="124"/>
                  </a:lnTo>
                  <a:lnTo>
                    <a:pt x="124" y="123"/>
                  </a:lnTo>
                  <a:lnTo>
                    <a:pt x="124" y="122"/>
                  </a:lnTo>
                  <a:lnTo>
                    <a:pt x="123" y="121"/>
                  </a:lnTo>
                  <a:lnTo>
                    <a:pt x="123" y="119"/>
                  </a:lnTo>
                  <a:lnTo>
                    <a:pt x="122" y="118"/>
                  </a:lnTo>
                  <a:lnTo>
                    <a:pt x="122" y="116"/>
                  </a:lnTo>
                  <a:lnTo>
                    <a:pt x="122" y="114"/>
                  </a:lnTo>
                  <a:lnTo>
                    <a:pt x="122" y="113"/>
                  </a:lnTo>
                  <a:lnTo>
                    <a:pt x="121" y="111"/>
                  </a:lnTo>
                  <a:lnTo>
                    <a:pt x="122" y="110"/>
                  </a:lnTo>
                  <a:lnTo>
                    <a:pt x="122" y="108"/>
                  </a:lnTo>
                  <a:lnTo>
                    <a:pt x="122" y="107"/>
                  </a:lnTo>
                  <a:lnTo>
                    <a:pt x="122" y="106"/>
                  </a:lnTo>
                  <a:lnTo>
                    <a:pt x="123" y="104"/>
                  </a:lnTo>
                  <a:lnTo>
                    <a:pt x="123" y="103"/>
                  </a:lnTo>
                  <a:lnTo>
                    <a:pt x="124" y="101"/>
                  </a:lnTo>
                  <a:lnTo>
                    <a:pt x="124" y="100"/>
                  </a:lnTo>
                  <a:lnTo>
                    <a:pt x="125" y="99"/>
                  </a:lnTo>
                  <a:lnTo>
                    <a:pt x="133" y="89"/>
                  </a:lnTo>
                  <a:lnTo>
                    <a:pt x="134" y="88"/>
                  </a:lnTo>
                  <a:lnTo>
                    <a:pt x="135" y="87"/>
                  </a:lnTo>
                  <a:lnTo>
                    <a:pt x="136" y="85"/>
                  </a:lnTo>
                  <a:lnTo>
                    <a:pt x="137" y="81"/>
                  </a:lnTo>
                  <a:lnTo>
                    <a:pt x="139" y="78"/>
                  </a:lnTo>
                  <a:lnTo>
                    <a:pt x="139" y="77"/>
                  </a:lnTo>
                  <a:lnTo>
                    <a:pt x="140" y="74"/>
                  </a:lnTo>
                  <a:lnTo>
                    <a:pt x="141" y="74"/>
                  </a:lnTo>
                  <a:lnTo>
                    <a:pt x="141" y="73"/>
                  </a:lnTo>
                  <a:lnTo>
                    <a:pt x="142" y="72"/>
                  </a:lnTo>
                  <a:lnTo>
                    <a:pt x="142" y="71"/>
                  </a:lnTo>
                  <a:lnTo>
                    <a:pt x="143" y="70"/>
                  </a:lnTo>
                  <a:lnTo>
                    <a:pt x="144" y="70"/>
                  </a:lnTo>
                  <a:lnTo>
                    <a:pt x="144" y="69"/>
                  </a:lnTo>
                  <a:lnTo>
                    <a:pt x="145" y="69"/>
                  </a:lnTo>
                  <a:lnTo>
                    <a:pt x="147" y="68"/>
                  </a:lnTo>
                  <a:lnTo>
                    <a:pt x="148" y="68"/>
                  </a:lnTo>
                  <a:lnTo>
                    <a:pt x="149" y="68"/>
                  </a:lnTo>
                  <a:lnTo>
                    <a:pt x="150" y="67"/>
                  </a:lnTo>
                  <a:lnTo>
                    <a:pt x="151" y="68"/>
                  </a:lnTo>
                  <a:lnTo>
                    <a:pt x="151" y="68"/>
                  </a:lnTo>
                  <a:lnTo>
                    <a:pt x="153" y="69"/>
                  </a:lnTo>
                  <a:lnTo>
                    <a:pt x="154" y="69"/>
                  </a:lnTo>
                  <a:lnTo>
                    <a:pt x="154" y="69"/>
                  </a:lnTo>
                  <a:lnTo>
                    <a:pt x="155" y="69"/>
                  </a:lnTo>
                  <a:lnTo>
                    <a:pt x="156" y="70"/>
                  </a:lnTo>
                  <a:lnTo>
                    <a:pt x="157" y="70"/>
                  </a:lnTo>
                  <a:lnTo>
                    <a:pt x="158" y="70"/>
                  </a:lnTo>
                  <a:lnTo>
                    <a:pt x="159" y="69"/>
                  </a:lnTo>
                  <a:lnTo>
                    <a:pt x="161" y="69"/>
                  </a:lnTo>
                  <a:lnTo>
                    <a:pt x="162" y="68"/>
                  </a:lnTo>
                  <a:lnTo>
                    <a:pt x="163" y="68"/>
                  </a:lnTo>
                  <a:lnTo>
                    <a:pt x="168" y="65"/>
                  </a:lnTo>
                  <a:lnTo>
                    <a:pt x="170" y="64"/>
                  </a:lnTo>
                  <a:lnTo>
                    <a:pt x="172" y="63"/>
                  </a:lnTo>
                  <a:lnTo>
                    <a:pt x="174" y="63"/>
                  </a:lnTo>
                  <a:lnTo>
                    <a:pt x="177" y="62"/>
                  </a:lnTo>
                  <a:lnTo>
                    <a:pt x="179" y="61"/>
                  </a:lnTo>
                  <a:lnTo>
                    <a:pt x="184" y="60"/>
                  </a:lnTo>
                  <a:lnTo>
                    <a:pt x="186" y="59"/>
                  </a:lnTo>
                  <a:lnTo>
                    <a:pt x="188" y="59"/>
                  </a:lnTo>
                  <a:lnTo>
                    <a:pt x="191" y="58"/>
                  </a:lnTo>
                  <a:lnTo>
                    <a:pt x="193" y="57"/>
                  </a:lnTo>
                  <a:lnTo>
                    <a:pt x="194" y="57"/>
                  </a:lnTo>
                  <a:lnTo>
                    <a:pt x="196" y="56"/>
                  </a:lnTo>
                  <a:lnTo>
                    <a:pt x="198" y="54"/>
                  </a:lnTo>
                  <a:lnTo>
                    <a:pt x="200" y="53"/>
                  </a:lnTo>
                  <a:lnTo>
                    <a:pt x="200" y="52"/>
                  </a:lnTo>
                  <a:lnTo>
                    <a:pt x="201" y="51"/>
                  </a:lnTo>
                  <a:lnTo>
                    <a:pt x="204" y="48"/>
                  </a:lnTo>
                  <a:lnTo>
                    <a:pt x="205" y="46"/>
                  </a:lnTo>
                  <a:lnTo>
                    <a:pt x="206" y="45"/>
                  </a:lnTo>
                  <a:lnTo>
                    <a:pt x="207" y="44"/>
                  </a:lnTo>
                  <a:lnTo>
                    <a:pt x="208" y="44"/>
                  </a:lnTo>
                  <a:lnTo>
                    <a:pt x="209" y="43"/>
                  </a:lnTo>
                  <a:lnTo>
                    <a:pt x="210" y="43"/>
                  </a:lnTo>
                  <a:lnTo>
                    <a:pt x="210" y="43"/>
                  </a:lnTo>
                  <a:lnTo>
                    <a:pt x="213" y="43"/>
                  </a:lnTo>
                  <a:lnTo>
                    <a:pt x="217" y="43"/>
                  </a:lnTo>
                  <a:lnTo>
                    <a:pt x="219" y="43"/>
                  </a:lnTo>
                  <a:lnTo>
                    <a:pt x="220" y="43"/>
                  </a:lnTo>
                  <a:lnTo>
                    <a:pt x="221" y="43"/>
                  </a:lnTo>
                  <a:lnTo>
                    <a:pt x="223" y="43"/>
                  </a:lnTo>
                  <a:lnTo>
                    <a:pt x="224" y="43"/>
                  </a:lnTo>
                  <a:lnTo>
                    <a:pt x="225" y="42"/>
                  </a:lnTo>
                  <a:lnTo>
                    <a:pt x="225" y="42"/>
                  </a:lnTo>
                  <a:lnTo>
                    <a:pt x="226" y="41"/>
                  </a:lnTo>
                  <a:lnTo>
                    <a:pt x="226" y="40"/>
                  </a:lnTo>
                  <a:lnTo>
                    <a:pt x="227" y="40"/>
                  </a:lnTo>
                  <a:lnTo>
                    <a:pt x="227" y="40"/>
                  </a:lnTo>
                  <a:lnTo>
                    <a:pt x="227" y="39"/>
                  </a:lnTo>
                  <a:lnTo>
                    <a:pt x="228" y="38"/>
                  </a:lnTo>
                  <a:lnTo>
                    <a:pt x="228" y="37"/>
                  </a:lnTo>
                  <a:lnTo>
                    <a:pt x="228" y="37"/>
                  </a:lnTo>
                  <a:lnTo>
                    <a:pt x="227" y="36"/>
                  </a:lnTo>
                  <a:lnTo>
                    <a:pt x="227" y="35"/>
                  </a:lnTo>
                  <a:lnTo>
                    <a:pt x="227" y="34"/>
                  </a:lnTo>
                  <a:lnTo>
                    <a:pt x="226" y="32"/>
                  </a:lnTo>
                  <a:lnTo>
                    <a:pt x="225" y="28"/>
                  </a:lnTo>
                  <a:lnTo>
                    <a:pt x="224" y="27"/>
                  </a:lnTo>
                  <a:lnTo>
                    <a:pt x="224" y="26"/>
                  </a:lnTo>
                  <a:lnTo>
                    <a:pt x="224" y="25"/>
                  </a:lnTo>
                  <a:lnTo>
                    <a:pt x="224" y="24"/>
                  </a:lnTo>
                  <a:lnTo>
                    <a:pt x="224" y="23"/>
                  </a:lnTo>
                  <a:lnTo>
                    <a:pt x="225" y="22"/>
                  </a:lnTo>
                  <a:lnTo>
                    <a:pt x="225" y="22"/>
                  </a:lnTo>
                  <a:lnTo>
                    <a:pt x="225" y="21"/>
                  </a:lnTo>
                  <a:lnTo>
                    <a:pt x="226" y="20"/>
                  </a:lnTo>
                  <a:lnTo>
                    <a:pt x="226" y="19"/>
                  </a:lnTo>
                  <a:lnTo>
                    <a:pt x="228" y="18"/>
                  </a:lnTo>
                  <a:lnTo>
                    <a:pt x="229" y="16"/>
                  </a:lnTo>
                  <a:lnTo>
                    <a:pt x="230" y="15"/>
                  </a:lnTo>
                  <a:lnTo>
                    <a:pt x="231" y="15"/>
                  </a:lnTo>
                  <a:lnTo>
                    <a:pt x="232" y="14"/>
                  </a:lnTo>
                  <a:lnTo>
                    <a:pt x="233" y="14"/>
                  </a:lnTo>
                  <a:lnTo>
                    <a:pt x="235" y="13"/>
                  </a:lnTo>
                  <a:lnTo>
                    <a:pt x="236" y="12"/>
                  </a:lnTo>
                  <a:lnTo>
                    <a:pt x="237" y="12"/>
                  </a:lnTo>
                  <a:lnTo>
                    <a:pt x="240" y="12"/>
                  </a:lnTo>
                  <a:lnTo>
                    <a:pt x="241" y="12"/>
                  </a:lnTo>
                  <a:lnTo>
                    <a:pt x="242" y="11"/>
                  </a:lnTo>
                  <a:lnTo>
                    <a:pt x="243" y="11"/>
                  </a:lnTo>
                  <a:lnTo>
                    <a:pt x="244" y="10"/>
                  </a:lnTo>
                  <a:lnTo>
                    <a:pt x="245" y="10"/>
                  </a:lnTo>
                  <a:lnTo>
                    <a:pt x="246" y="9"/>
                  </a:lnTo>
                  <a:lnTo>
                    <a:pt x="249" y="7"/>
                  </a:lnTo>
                  <a:lnTo>
                    <a:pt x="252" y="4"/>
                  </a:lnTo>
                  <a:lnTo>
                    <a:pt x="253" y="3"/>
                  </a:lnTo>
                  <a:lnTo>
                    <a:pt x="254" y="3"/>
                  </a:lnTo>
                  <a:lnTo>
                    <a:pt x="255" y="2"/>
                  </a:lnTo>
                  <a:lnTo>
                    <a:pt x="256" y="1"/>
                  </a:lnTo>
                  <a:lnTo>
                    <a:pt x="256" y="0"/>
                  </a:lnTo>
                  <a:lnTo>
                    <a:pt x="262" y="4"/>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43" name="Freeform 249">
              <a:extLst>
                <a:ext uri="{FF2B5EF4-FFF2-40B4-BE49-F238E27FC236}">
                  <a16:creationId xmlns:a16="http://schemas.microsoft.com/office/drawing/2014/main" id="{8F53AE4E-B1AC-4C81-9465-49C088095260}"/>
                </a:ext>
              </a:extLst>
            </p:cNvPr>
            <p:cNvSpPr>
              <a:spLocks/>
            </p:cNvSpPr>
            <p:nvPr/>
          </p:nvSpPr>
          <p:spPr bwMode="auto">
            <a:xfrm>
              <a:off x="4189" y="2527"/>
              <a:ext cx="911" cy="657"/>
            </a:xfrm>
            <a:custGeom>
              <a:avLst/>
              <a:gdLst>
                <a:gd name="T0" fmla="*/ 482 w 911"/>
                <a:gd name="T1" fmla="*/ 2 h 657"/>
                <a:gd name="T2" fmla="*/ 532 w 911"/>
                <a:gd name="T3" fmla="*/ 24 h 657"/>
                <a:gd name="T4" fmla="*/ 510 w 911"/>
                <a:gd name="T5" fmla="*/ 45 h 657"/>
                <a:gd name="T6" fmla="*/ 540 w 911"/>
                <a:gd name="T7" fmla="*/ 65 h 657"/>
                <a:gd name="T8" fmla="*/ 544 w 911"/>
                <a:gd name="T9" fmla="*/ 123 h 657"/>
                <a:gd name="T10" fmla="*/ 553 w 911"/>
                <a:gd name="T11" fmla="*/ 154 h 657"/>
                <a:gd name="T12" fmla="*/ 581 w 911"/>
                <a:gd name="T13" fmla="*/ 123 h 657"/>
                <a:gd name="T14" fmla="*/ 572 w 911"/>
                <a:gd name="T15" fmla="*/ 88 h 657"/>
                <a:gd name="T16" fmla="*/ 611 w 911"/>
                <a:gd name="T17" fmla="*/ 108 h 657"/>
                <a:gd name="T18" fmla="*/ 636 w 911"/>
                <a:gd name="T19" fmla="*/ 150 h 657"/>
                <a:gd name="T20" fmla="*/ 642 w 911"/>
                <a:gd name="T21" fmla="*/ 172 h 657"/>
                <a:gd name="T22" fmla="*/ 685 w 911"/>
                <a:gd name="T23" fmla="*/ 207 h 657"/>
                <a:gd name="T24" fmla="*/ 692 w 911"/>
                <a:gd name="T25" fmla="*/ 282 h 657"/>
                <a:gd name="T26" fmla="*/ 710 w 911"/>
                <a:gd name="T27" fmla="*/ 300 h 657"/>
                <a:gd name="T28" fmla="*/ 678 w 911"/>
                <a:gd name="T29" fmla="*/ 342 h 657"/>
                <a:gd name="T30" fmla="*/ 713 w 911"/>
                <a:gd name="T31" fmla="*/ 349 h 657"/>
                <a:gd name="T32" fmla="*/ 733 w 911"/>
                <a:gd name="T33" fmla="*/ 382 h 657"/>
                <a:gd name="T34" fmla="*/ 782 w 911"/>
                <a:gd name="T35" fmla="*/ 404 h 657"/>
                <a:gd name="T36" fmla="*/ 818 w 911"/>
                <a:gd name="T37" fmla="*/ 431 h 657"/>
                <a:gd name="T38" fmla="*/ 864 w 911"/>
                <a:gd name="T39" fmla="*/ 441 h 657"/>
                <a:gd name="T40" fmla="*/ 908 w 911"/>
                <a:gd name="T41" fmla="*/ 491 h 657"/>
                <a:gd name="T42" fmla="*/ 868 w 911"/>
                <a:gd name="T43" fmla="*/ 519 h 657"/>
                <a:gd name="T44" fmla="*/ 827 w 911"/>
                <a:gd name="T45" fmla="*/ 507 h 657"/>
                <a:gd name="T46" fmla="*/ 777 w 911"/>
                <a:gd name="T47" fmla="*/ 516 h 657"/>
                <a:gd name="T48" fmla="*/ 714 w 911"/>
                <a:gd name="T49" fmla="*/ 491 h 657"/>
                <a:gd name="T50" fmla="*/ 661 w 911"/>
                <a:gd name="T51" fmla="*/ 554 h 657"/>
                <a:gd name="T52" fmla="*/ 618 w 911"/>
                <a:gd name="T53" fmla="*/ 646 h 657"/>
                <a:gd name="T54" fmla="*/ 600 w 911"/>
                <a:gd name="T55" fmla="*/ 630 h 657"/>
                <a:gd name="T56" fmla="*/ 574 w 911"/>
                <a:gd name="T57" fmla="*/ 597 h 657"/>
                <a:gd name="T58" fmla="*/ 509 w 911"/>
                <a:gd name="T59" fmla="*/ 585 h 657"/>
                <a:gd name="T60" fmla="*/ 486 w 911"/>
                <a:gd name="T61" fmla="*/ 559 h 657"/>
                <a:gd name="T62" fmla="*/ 432 w 911"/>
                <a:gd name="T63" fmla="*/ 540 h 657"/>
                <a:gd name="T64" fmla="*/ 385 w 911"/>
                <a:gd name="T65" fmla="*/ 568 h 657"/>
                <a:gd name="T66" fmla="*/ 346 w 911"/>
                <a:gd name="T67" fmla="*/ 586 h 657"/>
                <a:gd name="T68" fmla="*/ 259 w 911"/>
                <a:gd name="T69" fmla="*/ 583 h 657"/>
                <a:gd name="T70" fmla="*/ 182 w 911"/>
                <a:gd name="T71" fmla="*/ 546 h 657"/>
                <a:gd name="T72" fmla="*/ 157 w 911"/>
                <a:gd name="T73" fmla="*/ 524 h 657"/>
                <a:gd name="T74" fmla="*/ 132 w 911"/>
                <a:gd name="T75" fmla="*/ 505 h 657"/>
                <a:gd name="T76" fmla="*/ 89 w 911"/>
                <a:gd name="T77" fmla="*/ 512 h 657"/>
                <a:gd name="T78" fmla="*/ 13 w 911"/>
                <a:gd name="T79" fmla="*/ 484 h 657"/>
                <a:gd name="T80" fmla="*/ 12 w 911"/>
                <a:gd name="T81" fmla="*/ 459 h 657"/>
                <a:gd name="T82" fmla="*/ 36 w 911"/>
                <a:gd name="T83" fmla="*/ 454 h 657"/>
                <a:gd name="T84" fmla="*/ 70 w 911"/>
                <a:gd name="T85" fmla="*/ 443 h 657"/>
                <a:gd name="T86" fmla="*/ 108 w 911"/>
                <a:gd name="T87" fmla="*/ 426 h 657"/>
                <a:gd name="T88" fmla="*/ 148 w 911"/>
                <a:gd name="T89" fmla="*/ 398 h 657"/>
                <a:gd name="T90" fmla="*/ 176 w 911"/>
                <a:gd name="T91" fmla="*/ 384 h 657"/>
                <a:gd name="T92" fmla="*/ 211 w 911"/>
                <a:gd name="T93" fmla="*/ 391 h 657"/>
                <a:gd name="T94" fmla="*/ 256 w 911"/>
                <a:gd name="T95" fmla="*/ 382 h 657"/>
                <a:gd name="T96" fmla="*/ 292 w 911"/>
                <a:gd name="T97" fmla="*/ 360 h 657"/>
                <a:gd name="T98" fmla="*/ 288 w 911"/>
                <a:gd name="T99" fmla="*/ 328 h 657"/>
                <a:gd name="T100" fmla="*/ 297 w 911"/>
                <a:gd name="T101" fmla="*/ 305 h 657"/>
                <a:gd name="T102" fmla="*/ 301 w 911"/>
                <a:gd name="T103" fmla="*/ 276 h 657"/>
                <a:gd name="T104" fmla="*/ 315 w 911"/>
                <a:gd name="T105" fmla="*/ 245 h 657"/>
                <a:gd name="T106" fmla="*/ 317 w 911"/>
                <a:gd name="T107" fmla="*/ 210 h 657"/>
                <a:gd name="T108" fmla="*/ 306 w 911"/>
                <a:gd name="T109" fmla="*/ 196 h 657"/>
                <a:gd name="T110" fmla="*/ 302 w 911"/>
                <a:gd name="T111" fmla="*/ 147 h 657"/>
                <a:gd name="T112" fmla="*/ 333 w 911"/>
                <a:gd name="T113" fmla="*/ 124 h 657"/>
                <a:gd name="T114" fmla="*/ 338 w 911"/>
                <a:gd name="T115" fmla="*/ 109 h 657"/>
                <a:gd name="T116" fmla="*/ 356 w 911"/>
                <a:gd name="T117" fmla="*/ 106 h 657"/>
                <a:gd name="T118" fmla="*/ 357 w 911"/>
                <a:gd name="T119" fmla="*/ 87 h 657"/>
                <a:gd name="T120" fmla="*/ 355 w 911"/>
                <a:gd name="T121" fmla="*/ 56 h 657"/>
                <a:gd name="T122" fmla="*/ 371 w 911"/>
                <a:gd name="T123" fmla="*/ 27 h 657"/>
                <a:gd name="T124" fmla="*/ 415 w 911"/>
                <a:gd name="T125" fmla="*/ 26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1" h="657">
                  <a:moveTo>
                    <a:pt x="430" y="0"/>
                  </a:moveTo>
                  <a:lnTo>
                    <a:pt x="431" y="0"/>
                  </a:lnTo>
                  <a:lnTo>
                    <a:pt x="431" y="0"/>
                  </a:lnTo>
                  <a:lnTo>
                    <a:pt x="433" y="1"/>
                  </a:lnTo>
                  <a:lnTo>
                    <a:pt x="437" y="2"/>
                  </a:lnTo>
                  <a:lnTo>
                    <a:pt x="439" y="2"/>
                  </a:lnTo>
                  <a:lnTo>
                    <a:pt x="442" y="3"/>
                  </a:lnTo>
                  <a:lnTo>
                    <a:pt x="446" y="3"/>
                  </a:lnTo>
                  <a:lnTo>
                    <a:pt x="448" y="3"/>
                  </a:lnTo>
                  <a:lnTo>
                    <a:pt x="450" y="3"/>
                  </a:lnTo>
                  <a:lnTo>
                    <a:pt x="452" y="2"/>
                  </a:lnTo>
                  <a:lnTo>
                    <a:pt x="456" y="1"/>
                  </a:lnTo>
                  <a:lnTo>
                    <a:pt x="457" y="1"/>
                  </a:lnTo>
                  <a:lnTo>
                    <a:pt x="458" y="1"/>
                  </a:lnTo>
                  <a:lnTo>
                    <a:pt x="459" y="1"/>
                  </a:lnTo>
                  <a:lnTo>
                    <a:pt x="461" y="1"/>
                  </a:lnTo>
                  <a:lnTo>
                    <a:pt x="463" y="1"/>
                  </a:lnTo>
                  <a:lnTo>
                    <a:pt x="466" y="3"/>
                  </a:lnTo>
                  <a:lnTo>
                    <a:pt x="467" y="3"/>
                  </a:lnTo>
                  <a:lnTo>
                    <a:pt x="468" y="3"/>
                  </a:lnTo>
                  <a:lnTo>
                    <a:pt x="469" y="3"/>
                  </a:lnTo>
                  <a:lnTo>
                    <a:pt x="470" y="3"/>
                  </a:lnTo>
                  <a:lnTo>
                    <a:pt x="474" y="2"/>
                  </a:lnTo>
                  <a:lnTo>
                    <a:pt x="476" y="2"/>
                  </a:lnTo>
                  <a:lnTo>
                    <a:pt x="477" y="2"/>
                  </a:lnTo>
                  <a:lnTo>
                    <a:pt x="479" y="2"/>
                  </a:lnTo>
                  <a:lnTo>
                    <a:pt x="482" y="2"/>
                  </a:lnTo>
                  <a:lnTo>
                    <a:pt x="486" y="3"/>
                  </a:lnTo>
                  <a:lnTo>
                    <a:pt x="487" y="3"/>
                  </a:lnTo>
                  <a:lnTo>
                    <a:pt x="489" y="3"/>
                  </a:lnTo>
                  <a:lnTo>
                    <a:pt x="491" y="4"/>
                  </a:lnTo>
                  <a:lnTo>
                    <a:pt x="493" y="4"/>
                  </a:lnTo>
                  <a:lnTo>
                    <a:pt x="495" y="5"/>
                  </a:lnTo>
                  <a:lnTo>
                    <a:pt x="496" y="6"/>
                  </a:lnTo>
                  <a:lnTo>
                    <a:pt x="500" y="8"/>
                  </a:lnTo>
                  <a:lnTo>
                    <a:pt x="510" y="12"/>
                  </a:lnTo>
                  <a:lnTo>
                    <a:pt x="512" y="13"/>
                  </a:lnTo>
                  <a:lnTo>
                    <a:pt x="514" y="14"/>
                  </a:lnTo>
                  <a:lnTo>
                    <a:pt x="517" y="15"/>
                  </a:lnTo>
                  <a:lnTo>
                    <a:pt x="519" y="16"/>
                  </a:lnTo>
                  <a:lnTo>
                    <a:pt x="522" y="17"/>
                  </a:lnTo>
                  <a:lnTo>
                    <a:pt x="524" y="18"/>
                  </a:lnTo>
                  <a:lnTo>
                    <a:pt x="526" y="18"/>
                  </a:lnTo>
                  <a:lnTo>
                    <a:pt x="528" y="18"/>
                  </a:lnTo>
                  <a:lnTo>
                    <a:pt x="530" y="19"/>
                  </a:lnTo>
                  <a:lnTo>
                    <a:pt x="532" y="19"/>
                  </a:lnTo>
                  <a:lnTo>
                    <a:pt x="534" y="18"/>
                  </a:lnTo>
                  <a:lnTo>
                    <a:pt x="534" y="18"/>
                  </a:lnTo>
                  <a:lnTo>
                    <a:pt x="535" y="18"/>
                  </a:lnTo>
                  <a:lnTo>
                    <a:pt x="534" y="19"/>
                  </a:lnTo>
                  <a:lnTo>
                    <a:pt x="534" y="20"/>
                  </a:lnTo>
                  <a:lnTo>
                    <a:pt x="533" y="21"/>
                  </a:lnTo>
                  <a:lnTo>
                    <a:pt x="533" y="22"/>
                  </a:lnTo>
                  <a:lnTo>
                    <a:pt x="532" y="24"/>
                  </a:lnTo>
                  <a:lnTo>
                    <a:pt x="531" y="28"/>
                  </a:lnTo>
                  <a:lnTo>
                    <a:pt x="531" y="29"/>
                  </a:lnTo>
                  <a:lnTo>
                    <a:pt x="531" y="29"/>
                  </a:lnTo>
                  <a:lnTo>
                    <a:pt x="530" y="30"/>
                  </a:lnTo>
                  <a:lnTo>
                    <a:pt x="530" y="31"/>
                  </a:lnTo>
                  <a:lnTo>
                    <a:pt x="529" y="31"/>
                  </a:lnTo>
                  <a:lnTo>
                    <a:pt x="529" y="32"/>
                  </a:lnTo>
                  <a:lnTo>
                    <a:pt x="528" y="32"/>
                  </a:lnTo>
                  <a:lnTo>
                    <a:pt x="527" y="32"/>
                  </a:lnTo>
                  <a:lnTo>
                    <a:pt x="526" y="32"/>
                  </a:lnTo>
                  <a:lnTo>
                    <a:pt x="525" y="32"/>
                  </a:lnTo>
                  <a:lnTo>
                    <a:pt x="524" y="32"/>
                  </a:lnTo>
                  <a:lnTo>
                    <a:pt x="518" y="31"/>
                  </a:lnTo>
                  <a:lnTo>
                    <a:pt x="514" y="30"/>
                  </a:lnTo>
                  <a:lnTo>
                    <a:pt x="513" y="30"/>
                  </a:lnTo>
                  <a:lnTo>
                    <a:pt x="512" y="30"/>
                  </a:lnTo>
                  <a:lnTo>
                    <a:pt x="512" y="31"/>
                  </a:lnTo>
                  <a:lnTo>
                    <a:pt x="511" y="31"/>
                  </a:lnTo>
                  <a:lnTo>
                    <a:pt x="511" y="32"/>
                  </a:lnTo>
                  <a:lnTo>
                    <a:pt x="511" y="33"/>
                  </a:lnTo>
                  <a:lnTo>
                    <a:pt x="510" y="34"/>
                  </a:lnTo>
                  <a:lnTo>
                    <a:pt x="510" y="36"/>
                  </a:lnTo>
                  <a:lnTo>
                    <a:pt x="510" y="37"/>
                  </a:lnTo>
                  <a:lnTo>
                    <a:pt x="510" y="38"/>
                  </a:lnTo>
                  <a:lnTo>
                    <a:pt x="510" y="42"/>
                  </a:lnTo>
                  <a:lnTo>
                    <a:pt x="510" y="43"/>
                  </a:lnTo>
                  <a:lnTo>
                    <a:pt x="510" y="45"/>
                  </a:lnTo>
                  <a:lnTo>
                    <a:pt x="510" y="48"/>
                  </a:lnTo>
                  <a:lnTo>
                    <a:pt x="510" y="50"/>
                  </a:lnTo>
                  <a:lnTo>
                    <a:pt x="510" y="51"/>
                  </a:lnTo>
                  <a:lnTo>
                    <a:pt x="511" y="51"/>
                  </a:lnTo>
                  <a:lnTo>
                    <a:pt x="511" y="52"/>
                  </a:lnTo>
                  <a:lnTo>
                    <a:pt x="511" y="53"/>
                  </a:lnTo>
                  <a:lnTo>
                    <a:pt x="512" y="53"/>
                  </a:lnTo>
                  <a:lnTo>
                    <a:pt x="512" y="54"/>
                  </a:lnTo>
                  <a:lnTo>
                    <a:pt x="513" y="54"/>
                  </a:lnTo>
                  <a:lnTo>
                    <a:pt x="514" y="54"/>
                  </a:lnTo>
                  <a:lnTo>
                    <a:pt x="518" y="56"/>
                  </a:lnTo>
                  <a:lnTo>
                    <a:pt x="522" y="57"/>
                  </a:lnTo>
                  <a:lnTo>
                    <a:pt x="528" y="58"/>
                  </a:lnTo>
                  <a:lnTo>
                    <a:pt x="531" y="59"/>
                  </a:lnTo>
                  <a:lnTo>
                    <a:pt x="533" y="60"/>
                  </a:lnTo>
                  <a:lnTo>
                    <a:pt x="535" y="60"/>
                  </a:lnTo>
                  <a:lnTo>
                    <a:pt x="538" y="60"/>
                  </a:lnTo>
                  <a:lnTo>
                    <a:pt x="541" y="61"/>
                  </a:lnTo>
                  <a:lnTo>
                    <a:pt x="542" y="61"/>
                  </a:lnTo>
                  <a:lnTo>
                    <a:pt x="542" y="61"/>
                  </a:lnTo>
                  <a:lnTo>
                    <a:pt x="543" y="62"/>
                  </a:lnTo>
                  <a:lnTo>
                    <a:pt x="543" y="62"/>
                  </a:lnTo>
                  <a:lnTo>
                    <a:pt x="543" y="62"/>
                  </a:lnTo>
                  <a:lnTo>
                    <a:pt x="543" y="63"/>
                  </a:lnTo>
                  <a:lnTo>
                    <a:pt x="542" y="63"/>
                  </a:lnTo>
                  <a:lnTo>
                    <a:pt x="541" y="64"/>
                  </a:lnTo>
                  <a:lnTo>
                    <a:pt x="540" y="65"/>
                  </a:lnTo>
                  <a:lnTo>
                    <a:pt x="539" y="66"/>
                  </a:lnTo>
                  <a:lnTo>
                    <a:pt x="538" y="67"/>
                  </a:lnTo>
                  <a:lnTo>
                    <a:pt x="537" y="68"/>
                  </a:lnTo>
                  <a:lnTo>
                    <a:pt x="536" y="71"/>
                  </a:lnTo>
                  <a:lnTo>
                    <a:pt x="535" y="73"/>
                  </a:lnTo>
                  <a:lnTo>
                    <a:pt x="532" y="77"/>
                  </a:lnTo>
                  <a:lnTo>
                    <a:pt x="531" y="78"/>
                  </a:lnTo>
                  <a:lnTo>
                    <a:pt x="531" y="80"/>
                  </a:lnTo>
                  <a:lnTo>
                    <a:pt x="530" y="82"/>
                  </a:lnTo>
                  <a:lnTo>
                    <a:pt x="530" y="84"/>
                  </a:lnTo>
                  <a:lnTo>
                    <a:pt x="530" y="86"/>
                  </a:lnTo>
                  <a:lnTo>
                    <a:pt x="530" y="88"/>
                  </a:lnTo>
                  <a:lnTo>
                    <a:pt x="531" y="90"/>
                  </a:lnTo>
                  <a:lnTo>
                    <a:pt x="531" y="92"/>
                  </a:lnTo>
                  <a:lnTo>
                    <a:pt x="532" y="97"/>
                  </a:lnTo>
                  <a:lnTo>
                    <a:pt x="534" y="102"/>
                  </a:lnTo>
                  <a:lnTo>
                    <a:pt x="535" y="106"/>
                  </a:lnTo>
                  <a:lnTo>
                    <a:pt x="536" y="108"/>
                  </a:lnTo>
                  <a:lnTo>
                    <a:pt x="536" y="109"/>
                  </a:lnTo>
                  <a:lnTo>
                    <a:pt x="537" y="110"/>
                  </a:lnTo>
                  <a:lnTo>
                    <a:pt x="538" y="112"/>
                  </a:lnTo>
                  <a:lnTo>
                    <a:pt x="541" y="116"/>
                  </a:lnTo>
                  <a:lnTo>
                    <a:pt x="542" y="117"/>
                  </a:lnTo>
                  <a:lnTo>
                    <a:pt x="542" y="119"/>
                  </a:lnTo>
                  <a:lnTo>
                    <a:pt x="543" y="120"/>
                  </a:lnTo>
                  <a:lnTo>
                    <a:pt x="544" y="122"/>
                  </a:lnTo>
                  <a:lnTo>
                    <a:pt x="544" y="123"/>
                  </a:lnTo>
                  <a:lnTo>
                    <a:pt x="544" y="124"/>
                  </a:lnTo>
                  <a:lnTo>
                    <a:pt x="544" y="125"/>
                  </a:lnTo>
                  <a:lnTo>
                    <a:pt x="544" y="126"/>
                  </a:lnTo>
                  <a:lnTo>
                    <a:pt x="543" y="126"/>
                  </a:lnTo>
                  <a:lnTo>
                    <a:pt x="543" y="127"/>
                  </a:lnTo>
                  <a:lnTo>
                    <a:pt x="542" y="128"/>
                  </a:lnTo>
                  <a:lnTo>
                    <a:pt x="540" y="130"/>
                  </a:lnTo>
                  <a:lnTo>
                    <a:pt x="539" y="131"/>
                  </a:lnTo>
                  <a:lnTo>
                    <a:pt x="538" y="132"/>
                  </a:lnTo>
                  <a:lnTo>
                    <a:pt x="538" y="133"/>
                  </a:lnTo>
                  <a:lnTo>
                    <a:pt x="537" y="134"/>
                  </a:lnTo>
                  <a:lnTo>
                    <a:pt x="537" y="135"/>
                  </a:lnTo>
                  <a:lnTo>
                    <a:pt x="537" y="136"/>
                  </a:lnTo>
                  <a:lnTo>
                    <a:pt x="536" y="137"/>
                  </a:lnTo>
                  <a:lnTo>
                    <a:pt x="536" y="138"/>
                  </a:lnTo>
                  <a:lnTo>
                    <a:pt x="536" y="139"/>
                  </a:lnTo>
                  <a:lnTo>
                    <a:pt x="537" y="140"/>
                  </a:lnTo>
                  <a:lnTo>
                    <a:pt x="537" y="140"/>
                  </a:lnTo>
                  <a:lnTo>
                    <a:pt x="538" y="141"/>
                  </a:lnTo>
                  <a:lnTo>
                    <a:pt x="538" y="142"/>
                  </a:lnTo>
                  <a:lnTo>
                    <a:pt x="540" y="144"/>
                  </a:lnTo>
                  <a:lnTo>
                    <a:pt x="541" y="145"/>
                  </a:lnTo>
                  <a:lnTo>
                    <a:pt x="542" y="146"/>
                  </a:lnTo>
                  <a:lnTo>
                    <a:pt x="544" y="148"/>
                  </a:lnTo>
                  <a:lnTo>
                    <a:pt x="549" y="151"/>
                  </a:lnTo>
                  <a:lnTo>
                    <a:pt x="551" y="153"/>
                  </a:lnTo>
                  <a:lnTo>
                    <a:pt x="553" y="154"/>
                  </a:lnTo>
                  <a:lnTo>
                    <a:pt x="556" y="155"/>
                  </a:lnTo>
                  <a:lnTo>
                    <a:pt x="558" y="155"/>
                  </a:lnTo>
                  <a:lnTo>
                    <a:pt x="559" y="156"/>
                  </a:lnTo>
                  <a:lnTo>
                    <a:pt x="561" y="156"/>
                  </a:lnTo>
                  <a:lnTo>
                    <a:pt x="562" y="155"/>
                  </a:lnTo>
                  <a:lnTo>
                    <a:pt x="563" y="155"/>
                  </a:lnTo>
                  <a:lnTo>
                    <a:pt x="564" y="154"/>
                  </a:lnTo>
                  <a:lnTo>
                    <a:pt x="566" y="153"/>
                  </a:lnTo>
                  <a:lnTo>
                    <a:pt x="568" y="152"/>
                  </a:lnTo>
                  <a:lnTo>
                    <a:pt x="570" y="150"/>
                  </a:lnTo>
                  <a:lnTo>
                    <a:pt x="571" y="148"/>
                  </a:lnTo>
                  <a:lnTo>
                    <a:pt x="572" y="147"/>
                  </a:lnTo>
                  <a:lnTo>
                    <a:pt x="573" y="146"/>
                  </a:lnTo>
                  <a:lnTo>
                    <a:pt x="574" y="144"/>
                  </a:lnTo>
                  <a:lnTo>
                    <a:pt x="575" y="142"/>
                  </a:lnTo>
                  <a:lnTo>
                    <a:pt x="576" y="138"/>
                  </a:lnTo>
                  <a:lnTo>
                    <a:pt x="578" y="135"/>
                  </a:lnTo>
                  <a:lnTo>
                    <a:pt x="579" y="133"/>
                  </a:lnTo>
                  <a:lnTo>
                    <a:pt x="581" y="131"/>
                  </a:lnTo>
                  <a:lnTo>
                    <a:pt x="581" y="129"/>
                  </a:lnTo>
                  <a:lnTo>
                    <a:pt x="582" y="129"/>
                  </a:lnTo>
                  <a:lnTo>
                    <a:pt x="582" y="128"/>
                  </a:lnTo>
                  <a:lnTo>
                    <a:pt x="582" y="127"/>
                  </a:lnTo>
                  <a:lnTo>
                    <a:pt x="582" y="126"/>
                  </a:lnTo>
                  <a:lnTo>
                    <a:pt x="582" y="125"/>
                  </a:lnTo>
                  <a:lnTo>
                    <a:pt x="581" y="124"/>
                  </a:lnTo>
                  <a:lnTo>
                    <a:pt x="581" y="123"/>
                  </a:lnTo>
                  <a:lnTo>
                    <a:pt x="581" y="122"/>
                  </a:lnTo>
                  <a:lnTo>
                    <a:pt x="580" y="120"/>
                  </a:lnTo>
                  <a:lnTo>
                    <a:pt x="578" y="117"/>
                  </a:lnTo>
                  <a:lnTo>
                    <a:pt x="578" y="117"/>
                  </a:lnTo>
                  <a:lnTo>
                    <a:pt x="577" y="115"/>
                  </a:lnTo>
                  <a:lnTo>
                    <a:pt x="576" y="113"/>
                  </a:lnTo>
                  <a:lnTo>
                    <a:pt x="576" y="112"/>
                  </a:lnTo>
                  <a:lnTo>
                    <a:pt x="576" y="111"/>
                  </a:lnTo>
                  <a:lnTo>
                    <a:pt x="575" y="110"/>
                  </a:lnTo>
                  <a:lnTo>
                    <a:pt x="574" y="109"/>
                  </a:lnTo>
                  <a:lnTo>
                    <a:pt x="567" y="102"/>
                  </a:lnTo>
                  <a:lnTo>
                    <a:pt x="566" y="101"/>
                  </a:lnTo>
                  <a:lnTo>
                    <a:pt x="566" y="101"/>
                  </a:lnTo>
                  <a:lnTo>
                    <a:pt x="565" y="100"/>
                  </a:lnTo>
                  <a:lnTo>
                    <a:pt x="565" y="99"/>
                  </a:lnTo>
                  <a:lnTo>
                    <a:pt x="564" y="98"/>
                  </a:lnTo>
                  <a:lnTo>
                    <a:pt x="564" y="97"/>
                  </a:lnTo>
                  <a:lnTo>
                    <a:pt x="563" y="96"/>
                  </a:lnTo>
                  <a:lnTo>
                    <a:pt x="563" y="96"/>
                  </a:lnTo>
                  <a:lnTo>
                    <a:pt x="563" y="96"/>
                  </a:lnTo>
                  <a:lnTo>
                    <a:pt x="564" y="95"/>
                  </a:lnTo>
                  <a:lnTo>
                    <a:pt x="564" y="95"/>
                  </a:lnTo>
                  <a:lnTo>
                    <a:pt x="564" y="94"/>
                  </a:lnTo>
                  <a:lnTo>
                    <a:pt x="566" y="92"/>
                  </a:lnTo>
                  <a:lnTo>
                    <a:pt x="568" y="90"/>
                  </a:lnTo>
                  <a:lnTo>
                    <a:pt x="570" y="89"/>
                  </a:lnTo>
                  <a:lnTo>
                    <a:pt x="572" y="88"/>
                  </a:lnTo>
                  <a:lnTo>
                    <a:pt x="575" y="86"/>
                  </a:lnTo>
                  <a:lnTo>
                    <a:pt x="577" y="85"/>
                  </a:lnTo>
                  <a:lnTo>
                    <a:pt x="579" y="85"/>
                  </a:lnTo>
                  <a:lnTo>
                    <a:pt x="580" y="84"/>
                  </a:lnTo>
                  <a:lnTo>
                    <a:pt x="582" y="84"/>
                  </a:lnTo>
                  <a:lnTo>
                    <a:pt x="583" y="84"/>
                  </a:lnTo>
                  <a:lnTo>
                    <a:pt x="585" y="84"/>
                  </a:lnTo>
                  <a:lnTo>
                    <a:pt x="587" y="85"/>
                  </a:lnTo>
                  <a:lnTo>
                    <a:pt x="591" y="86"/>
                  </a:lnTo>
                  <a:lnTo>
                    <a:pt x="593" y="87"/>
                  </a:lnTo>
                  <a:lnTo>
                    <a:pt x="594" y="87"/>
                  </a:lnTo>
                  <a:lnTo>
                    <a:pt x="595" y="87"/>
                  </a:lnTo>
                  <a:lnTo>
                    <a:pt x="596" y="88"/>
                  </a:lnTo>
                  <a:lnTo>
                    <a:pt x="597" y="89"/>
                  </a:lnTo>
                  <a:lnTo>
                    <a:pt x="598" y="90"/>
                  </a:lnTo>
                  <a:lnTo>
                    <a:pt x="600" y="92"/>
                  </a:lnTo>
                  <a:lnTo>
                    <a:pt x="601" y="94"/>
                  </a:lnTo>
                  <a:lnTo>
                    <a:pt x="601" y="94"/>
                  </a:lnTo>
                  <a:lnTo>
                    <a:pt x="602" y="97"/>
                  </a:lnTo>
                  <a:lnTo>
                    <a:pt x="604" y="99"/>
                  </a:lnTo>
                  <a:lnTo>
                    <a:pt x="605" y="100"/>
                  </a:lnTo>
                  <a:lnTo>
                    <a:pt x="607" y="103"/>
                  </a:lnTo>
                  <a:lnTo>
                    <a:pt x="608" y="104"/>
                  </a:lnTo>
                  <a:lnTo>
                    <a:pt x="608" y="105"/>
                  </a:lnTo>
                  <a:lnTo>
                    <a:pt x="609" y="107"/>
                  </a:lnTo>
                  <a:lnTo>
                    <a:pt x="610" y="107"/>
                  </a:lnTo>
                  <a:lnTo>
                    <a:pt x="611" y="108"/>
                  </a:lnTo>
                  <a:lnTo>
                    <a:pt x="612" y="110"/>
                  </a:lnTo>
                  <a:lnTo>
                    <a:pt x="613" y="111"/>
                  </a:lnTo>
                  <a:lnTo>
                    <a:pt x="613" y="113"/>
                  </a:lnTo>
                  <a:lnTo>
                    <a:pt x="614" y="114"/>
                  </a:lnTo>
                  <a:lnTo>
                    <a:pt x="615" y="118"/>
                  </a:lnTo>
                  <a:lnTo>
                    <a:pt x="617" y="123"/>
                  </a:lnTo>
                  <a:lnTo>
                    <a:pt x="618" y="127"/>
                  </a:lnTo>
                  <a:lnTo>
                    <a:pt x="618" y="128"/>
                  </a:lnTo>
                  <a:lnTo>
                    <a:pt x="619" y="129"/>
                  </a:lnTo>
                  <a:lnTo>
                    <a:pt x="620" y="130"/>
                  </a:lnTo>
                  <a:lnTo>
                    <a:pt x="620" y="131"/>
                  </a:lnTo>
                  <a:lnTo>
                    <a:pt x="621" y="132"/>
                  </a:lnTo>
                  <a:lnTo>
                    <a:pt x="624" y="135"/>
                  </a:lnTo>
                  <a:lnTo>
                    <a:pt x="625" y="135"/>
                  </a:lnTo>
                  <a:lnTo>
                    <a:pt x="625" y="136"/>
                  </a:lnTo>
                  <a:lnTo>
                    <a:pt x="626" y="137"/>
                  </a:lnTo>
                  <a:lnTo>
                    <a:pt x="626" y="138"/>
                  </a:lnTo>
                  <a:lnTo>
                    <a:pt x="628" y="141"/>
                  </a:lnTo>
                  <a:lnTo>
                    <a:pt x="629" y="143"/>
                  </a:lnTo>
                  <a:lnTo>
                    <a:pt x="629" y="144"/>
                  </a:lnTo>
                  <a:lnTo>
                    <a:pt x="631" y="145"/>
                  </a:lnTo>
                  <a:lnTo>
                    <a:pt x="632" y="147"/>
                  </a:lnTo>
                  <a:lnTo>
                    <a:pt x="633" y="148"/>
                  </a:lnTo>
                  <a:lnTo>
                    <a:pt x="634" y="149"/>
                  </a:lnTo>
                  <a:lnTo>
                    <a:pt x="634" y="149"/>
                  </a:lnTo>
                  <a:lnTo>
                    <a:pt x="635" y="150"/>
                  </a:lnTo>
                  <a:lnTo>
                    <a:pt x="636" y="150"/>
                  </a:lnTo>
                  <a:lnTo>
                    <a:pt x="636" y="150"/>
                  </a:lnTo>
                  <a:lnTo>
                    <a:pt x="637" y="151"/>
                  </a:lnTo>
                  <a:lnTo>
                    <a:pt x="637" y="151"/>
                  </a:lnTo>
                  <a:lnTo>
                    <a:pt x="638" y="151"/>
                  </a:lnTo>
                  <a:lnTo>
                    <a:pt x="639" y="150"/>
                  </a:lnTo>
                  <a:lnTo>
                    <a:pt x="639" y="150"/>
                  </a:lnTo>
                  <a:lnTo>
                    <a:pt x="640" y="150"/>
                  </a:lnTo>
                  <a:lnTo>
                    <a:pt x="640" y="149"/>
                  </a:lnTo>
                  <a:lnTo>
                    <a:pt x="641" y="147"/>
                  </a:lnTo>
                  <a:lnTo>
                    <a:pt x="642" y="146"/>
                  </a:lnTo>
                  <a:lnTo>
                    <a:pt x="642" y="146"/>
                  </a:lnTo>
                  <a:lnTo>
                    <a:pt x="643" y="146"/>
                  </a:lnTo>
                  <a:lnTo>
                    <a:pt x="643" y="146"/>
                  </a:lnTo>
                  <a:lnTo>
                    <a:pt x="644" y="146"/>
                  </a:lnTo>
                  <a:lnTo>
                    <a:pt x="644" y="146"/>
                  </a:lnTo>
                  <a:lnTo>
                    <a:pt x="644" y="147"/>
                  </a:lnTo>
                  <a:lnTo>
                    <a:pt x="644" y="148"/>
                  </a:lnTo>
                  <a:lnTo>
                    <a:pt x="645" y="149"/>
                  </a:lnTo>
                  <a:lnTo>
                    <a:pt x="645" y="151"/>
                  </a:lnTo>
                  <a:lnTo>
                    <a:pt x="645" y="153"/>
                  </a:lnTo>
                  <a:lnTo>
                    <a:pt x="644" y="155"/>
                  </a:lnTo>
                  <a:lnTo>
                    <a:pt x="644" y="158"/>
                  </a:lnTo>
                  <a:lnTo>
                    <a:pt x="644" y="159"/>
                  </a:lnTo>
                  <a:lnTo>
                    <a:pt x="643" y="164"/>
                  </a:lnTo>
                  <a:lnTo>
                    <a:pt x="642" y="168"/>
                  </a:lnTo>
                  <a:lnTo>
                    <a:pt x="642" y="171"/>
                  </a:lnTo>
                  <a:lnTo>
                    <a:pt x="642" y="172"/>
                  </a:lnTo>
                  <a:lnTo>
                    <a:pt x="642" y="172"/>
                  </a:lnTo>
                  <a:lnTo>
                    <a:pt x="642" y="173"/>
                  </a:lnTo>
                  <a:lnTo>
                    <a:pt x="642" y="173"/>
                  </a:lnTo>
                  <a:lnTo>
                    <a:pt x="643" y="174"/>
                  </a:lnTo>
                  <a:lnTo>
                    <a:pt x="643" y="175"/>
                  </a:lnTo>
                  <a:lnTo>
                    <a:pt x="644" y="175"/>
                  </a:lnTo>
                  <a:lnTo>
                    <a:pt x="645" y="176"/>
                  </a:lnTo>
                  <a:lnTo>
                    <a:pt x="646" y="177"/>
                  </a:lnTo>
                  <a:lnTo>
                    <a:pt x="649" y="178"/>
                  </a:lnTo>
                  <a:lnTo>
                    <a:pt x="651" y="180"/>
                  </a:lnTo>
                  <a:lnTo>
                    <a:pt x="654" y="181"/>
                  </a:lnTo>
                  <a:lnTo>
                    <a:pt x="656" y="182"/>
                  </a:lnTo>
                  <a:lnTo>
                    <a:pt x="660" y="183"/>
                  </a:lnTo>
                  <a:lnTo>
                    <a:pt x="664" y="184"/>
                  </a:lnTo>
                  <a:lnTo>
                    <a:pt x="666" y="185"/>
                  </a:lnTo>
                  <a:lnTo>
                    <a:pt x="668" y="186"/>
                  </a:lnTo>
                  <a:lnTo>
                    <a:pt x="671" y="187"/>
                  </a:lnTo>
                  <a:lnTo>
                    <a:pt x="672" y="188"/>
                  </a:lnTo>
                  <a:lnTo>
                    <a:pt x="674" y="190"/>
                  </a:lnTo>
                  <a:lnTo>
                    <a:pt x="678" y="193"/>
                  </a:lnTo>
                  <a:lnTo>
                    <a:pt x="680" y="194"/>
                  </a:lnTo>
                  <a:lnTo>
                    <a:pt x="680" y="195"/>
                  </a:lnTo>
                  <a:lnTo>
                    <a:pt x="681" y="196"/>
                  </a:lnTo>
                  <a:lnTo>
                    <a:pt x="682" y="197"/>
                  </a:lnTo>
                  <a:lnTo>
                    <a:pt x="682" y="198"/>
                  </a:lnTo>
                  <a:lnTo>
                    <a:pt x="683" y="200"/>
                  </a:lnTo>
                  <a:lnTo>
                    <a:pt x="685" y="207"/>
                  </a:lnTo>
                  <a:lnTo>
                    <a:pt x="686" y="211"/>
                  </a:lnTo>
                  <a:lnTo>
                    <a:pt x="687" y="213"/>
                  </a:lnTo>
                  <a:lnTo>
                    <a:pt x="689" y="218"/>
                  </a:lnTo>
                  <a:lnTo>
                    <a:pt x="691" y="224"/>
                  </a:lnTo>
                  <a:lnTo>
                    <a:pt x="692" y="226"/>
                  </a:lnTo>
                  <a:lnTo>
                    <a:pt x="692" y="226"/>
                  </a:lnTo>
                  <a:lnTo>
                    <a:pt x="687" y="236"/>
                  </a:lnTo>
                  <a:lnTo>
                    <a:pt x="686" y="239"/>
                  </a:lnTo>
                  <a:lnTo>
                    <a:pt x="685" y="241"/>
                  </a:lnTo>
                  <a:lnTo>
                    <a:pt x="684" y="242"/>
                  </a:lnTo>
                  <a:lnTo>
                    <a:pt x="684" y="243"/>
                  </a:lnTo>
                  <a:lnTo>
                    <a:pt x="684" y="245"/>
                  </a:lnTo>
                  <a:lnTo>
                    <a:pt x="683" y="247"/>
                  </a:lnTo>
                  <a:lnTo>
                    <a:pt x="684" y="249"/>
                  </a:lnTo>
                  <a:lnTo>
                    <a:pt x="684" y="250"/>
                  </a:lnTo>
                  <a:lnTo>
                    <a:pt x="685" y="254"/>
                  </a:lnTo>
                  <a:lnTo>
                    <a:pt x="685" y="256"/>
                  </a:lnTo>
                  <a:lnTo>
                    <a:pt x="685" y="258"/>
                  </a:lnTo>
                  <a:lnTo>
                    <a:pt x="686" y="263"/>
                  </a:lnTo>
                  <a:lnTo>
                    <a:pt x="686" y="265"/>
                  </a:lnTo>
                  <a:lnTo>
                    <a:pt x="686" y="266"/>
                  </a:lnTo>
                  <a:lnTo>
                    <a:pt x="687" y="268"/>
                  </a:lnTo>
                  <a:lnTo>
                    <a:pt x="687" y="270"/>
                  </a:lnTo>
                  <a:lnTo>
                    <a:pt x="690" y="276"/>
                  </a:lnTo>
                  <a:lnTo>
                    <a:pt x="692" y="280"/>
                  </a:lnTo>
                  <a:lnTo>
                    <a:pt x="692" y="281"/>
                  </a:lnTo>
                  <a:lnTo>
                    <a:pt x="692" y="282"/>
                  </a:lnTo>
                  <a:lnTo>
                    <a:pt x="692" y="283"/>
                  </a:lnTo>
                  <a:lnTo>
                    <a:pt x="692" y="284"/>
                  </a:lnTo>
                  <a:lnTo>
                    <a:pt x="692" y="287"/>
                  </a:lnTo>
                  <a:lnTo>
                    <a:pt x="692" y="288"/>
                  </a:lnTo>
                  <a:lnTo>
                    <a:pt x="693" y="289"/>
                  </a:lnTo>
                  <a:lnTo>
                    <a:pt x="693" y="289"/>
                  </a:lnTo>
                  <a:lnTo>
                    <a:pt x="693" y="290"/>
                  </a:lnTo>
                  <a:lnTo>
                    <a:pt x="693" y="290"/>
                  </a:lnTo>
                  <a:lnTo>
                    <a:pt x="694" y="290"/>
                  </a:lnTo>
                  <a:lnTo>
                    <a:pt x="695" y="291"/>
                  </a:lnTo>
                  <a:lnTo>
                    <a:pt x="696" y="291"/>
                  </a:lnTo>
                  <a:lnTo>
                    <a:pt x="698" y="291"/>
                  </a:lnTo>
                  <a:lnTo>
                    <a:pt x="702" y="291"/>
                  </a:lnTo>
                  <a:lnTo>
                    <a:pt x="703" y="291"/>
                  </a:lnTo>
                  <a:lnTo>
                    <a:pt x="706" y="290"/>
                  </a:lnTo>
                  <a:lnTo>
                    <a:pt x="706" y="290"/>
                  </a:lnTo>
                  <a:lnTo>
                    <a:pt x="707" y="290"/>
                  </a:lnTo>
                  <a:lnTo>
                    <a:pt x="708" y="291"/>
                  </a:lnTo>
                  <a:lnTo>
                    <a:pt x="709" y="291"/>
                  </a:lnTo>
                  <a:lnTo>
                    <a:pt x="709" y="292"/>
                  </a:lnTo>
                  <a:lnTo>
                    <a:pt x="710" y="292"/>
                  </a:lnTo>
                  <a:lnTo>
                    <a:pt x="710" y="293"/>
                  </a:lnTo>
                  <a:lnTo>
                    <a:pt x="710" y="294"/>
                  </a:lnTo>
                  <a:lnTo>
                    <a:pt x="710" y="296"/>
                  </a:lnTo>
                  <a:lnTo>
                    <a:pt x="710" y="297"/>
                  </a:lnTo>
                  <a:lnTo>
                    <a:pt x="710" y="298"/>
                  </a:lnTo>
                  <a:lnTo>
                    <a:pt x="710" y="300"/>
                  </a:lnTo>
                  <a:lnTo>
                    <a:pt x="710" y="302"/>
                  </a:lnTo>
                  <a:lnTo>
                    <a:pt x="709" y="304"/>
                  </a:lnTo>
                  <a:lnTo>
                    <a:pt x="708" y="306"/>
                  </a:lnTo>
                  <a:lnTo>
                    <a:pt x="708" y="308"/>
                  </a:lnTo>
                  <a:lnTo>
                    <a:pt x="707" y="309"/>
                  </a:lnTo>
                  <a:lnTo>
                    <a:pt x="706" y="311"/>
                  </a:lnTo>
                  <a:lnTo>
                    <a:pt x="705" y="312"/>
                  </a:lnTo>
                  <a:lnTo>
                    <a:pt x="705" y="313"/>
                  </a:lnTo>
                  <a:lnTo>
                    <a:pt x="704" y="313"/>
                  </a:lnTo>
                  <a:lnTo>
                    <a:pt x="702" y="315"/>
                  </a:lnTo>
                  <a:lnTo>
                    <a:pt x="699" y="318"/>
                  </a:lnTo>
                  <a:lnTo>
                    <a:pt x="696" y="319"/>
                  </a:lnTo>
                  <a:lnTo>
                    <a:pt x="695" y="320"/>
                  </a:lnTo>
                  <a:lnTo>
                    <a:pt x="693" y="321"/>
                  </a:lnTo>
                  <a:lnTo>
                    <a:pt x="692" y="322"/>
                  </a:lnTo>
                  <a:lnTo>
                    <a:pt x="691" y="324"/>
                  </a:lnTo>
                  <a:lnTo>
                    <a:pt x="690" y="326"/>
                  </a:lnTo>
                  <a:lnTo>
                    <a:pt x="689" y="327"/>
                  </a:lnTo>
                  <a:lnTo>
                    <a:pt x="687" y="333"/>
                  </a:lnTo>
                  <a:lnTo>
                    <a:pt x="685" y="335"/>
                  </a:lnTo>
                  <a:lnTo>
                    <a:pt x="685" y="336"/>
                  </a:lnTo>
                  <a:lnTo>
                    <a:pt x="684" y="337"/>
                  </a:lnTo>
                  <a:lnTo>
                    <a:pt x="683" y="338"/>
                  </a:lnTo>
                  <a:lnTo>
                    <a:pt x="682" y="339"/>
                  </a:lnTo>
                  <a:lnTo>
                    <a:pt x="680" y="341"/>
                  </a:lnTo>
                  <a:lnTo>
                    <a:pt x="679" y="341"/>
                  </a:lnTo>
                  <a:lnTo>
                    <a:pt x="678" y="342"/>
                  </a:lnTo>
                  <a:lnTo>
                    <a:pt x="678" y="343"/>
                  </a:lnTo>
                  <a:lnTo>
                    <a:pt x="677" y="344"/>
                  </a:lnTo>
                  <a:lnTo>
                    <a:pt x="677" y="345"/>
                  </a:lnTo>
                  <a:lnTo>
                    <a:pt x="677" y="347"/>
                  </a:lnTo>
                  <a:lnTo>
                    <a:pt x="677" y="348"/>
                  </a:lnTo>
                  <a:lnTo>
                    <a:pt x="677" y="350"/>
                  </a:lnTo>
                  <a:lnTo>
                    <a:pt x="677" y="352"/>
                  </a:lnTo>
                  <a:lnTo>
                    <a:pt x="678" y="354"/>
                  </a:lnTo>
                  <a:lnTo>
                    <a:pt x="678" y="354"/>
                  </a:lnTo>
                  <a:lnTo>
                    <a:pt x="678" y="355"/>
                  </a:lnTo>
                  <a:lnTo>
                    <a:pt x="679" y="355"/>
                  </a:lnTo>
                  <a:lnTo>
                    <a:pt x="680" y="356"/>
                  </a:lnTo>
                  <a:lnTo>
                    <a:pt x="681" y="356"/>
                  </a:lnTo>
                  <a:lnTo>
                    <a:pt x="682" y="356"/>
                  </a:lnTo>
                  <a:lnTo>
                    <a:pt x="683" y="356"/>
                  </a:lnTo>
                  <a:lnTo>
                    <a:pt x="684" y="357"/>
                  </a:lnTo>
                  <a:lnTo>
                    <a:pt x="686" y="356"/>
                  </a:lnTo>
                  <a:lnTo>
                    <a:pt x="688" y="356"/>
                  </a:lnTo>
                  <a:lnTo>
                    <a:pt x="689" y="356"/>
                  </a:lnTo>
                  <a:lnTo>
                    <a:pt x="691" y="355"/>
                  </a:lnTo>
                  <a:lnTo>
                    <a:pt x="695" y="354"/>
                  </a:lnTo>
                  <a:lnTo>
                    <a:pt x="705" y="351"/>
                  </a:lnTo>
                  <a:lnTo>
                    <a:pt x="707" y="350"/>
                  </a:lnTo>
                  <a:lnTo>
                    <a:pt x="710" y="349"/>
                  </a:lnTo>
                  <a:lnTo>
                    <a:pt x="711" y="349"/>
                  </a:lnTo>
                  <a:lnTo>
                    <a:pt x="712" y="349"/>
                  </a:lnTo>
                  <a:lnTo>
                    <a:pt x="713" y="349"/>
                  </a:lnTo>
                  <a:lnTo>
                    <a:pt x="715" y="349"/>
                  </a:lnTo>
                  <a:lnTo>
                    <a:pt x="716" y="349"/>
                  </a:lnTo>
                  <a:lnTo>
                    <a:pt x="716" y="349"/>
                  </a:lnTo>
                  <a:lnTo>
                    <a:pt x="717" y="350"/>
                  </a:lnTo>
                  <a:lnTo>
                    <a:pt x="718" y="350"/>
                  </a:lnTo>
                  <a:lnTo>
                    <a:pt x="719" y="351"/>
                  </a:lnTo>
                  <a:lnTo>
                    <a:pt x="720" y="352"/>
                  </a:lnTo>
                  <a:lnTo>
                    <a:pt x="721" y="355"/>
                  </a:lnTo>
                  <a:lnTo>
                    <a:pt x="723" y="357"/>
                  </a:lnTo>
                  <a:lnTo>
                    <a:pt x="724" y="358"/>
                  </a:lnTo>
                  <a:lnTo>
                    <a:pt x="724" y="360"/>
                  </a:lnTo>
                  <a:lnTo>
                    <a:pt x="725" y="362"/>
                  </a:lnTo>
                  <a:lnTo>
                    <a:pt x="725" y="363"/>
                  </a:lnTo>
                  <a:lnTo>
                    <a:pt x="725" y="365"/>
                  </a:lnTo>
                  <a:lnTo>
                    <a:pt x="725" y="366"/>
                  </a:lnTo>
                  <a:lnTo>
                    <a:pt x="725" y="369"/>
                  </a:lnTo>
                  <a:lnTo>
                    <a:pt x="725" y="374"/>
                  </a:lnTo>
                  <a:lnTo>
                    <a:pt x="725" y="376"/>
                  </a:lnTo>
                  <a:lnTo>
                    <a:pt x="725" y="377"/>
                  </a:lnTo>
                  <a:lnTo>
                    <a:pt x="725" y="378"/>
                  </a:lnTo>
                  <a:lnTo>
                    <a:pt x="725" y="378"/>
                  </a:lnTo>
                  <a:lnTo>
                    <a:pt x="726" y="379"/>
                  </a:lnTo>
                  <a:lnTo>
                    <a:pt x="726" y="380"/>
                  </a:lnTo>
                  <a:lnTo>
                    <a:pt x="727" y="380"/>
                  </a:lnTo>
                  <a:lnTo>
                    <a:pt x="727" y="380"/>
                  </a:lnTo>
                  <a:lnTo>
                    <a:pt x="731" y="381"/>
                  </a:lnTo>
                  <a:lnTo>
                    <a:pt x="733" y="382"/>
                  </a:lnTo>
                  <a:lnTo>
                    <a:pt x="734" y="382"/>
                  </a:lnTo>
                  <a:lnTo>
                    <a:pt x="735" y="383"/>
                  </a:lnTo>
                  <a:lnTo>
                    <a:pt x="737" y="384"/>
                  </a:lnTo>
                  <a:lnTo>
                    <a:pt x="740" y="385"/>
                  </a:lnTo>
                  <a:lnTo>
                    <a:pt x="741" y="385"/>
                  </a:lnTo>
                  <a:lnTo>
                    <a:pt x="742" y="386"/>
                  </a:lnTo>
                  <a:lnTo>
                    <a:pt x="743" y="387"/>
                  </a:lnTo>
                  <a:lnTo>
                    <a:pt x="745" y="389"/>
                  </a:lnTo>
                  <a:lnTo>
                    <a:pt x="747" y="391"/>
                  </a:lnTo>
                  <a:lnTo>
                    <a:pt x="748" y="391"/>
                  </a:lnTo>
                  <a:lnTo>
                    <a:pt x="748" y="392"/>
                  </a:lnTo>
                  <a:lnTo>
                    <a:pt x="750" y="393"/>
                  </a:lnTo>
                  <a:lnTo>
                    <a:pt x="751" y="393"/>
                  </a:lnTo>
                  <a:lnTo>
                    <a:pt x="752" y="393"/>
                  </a:lnTo>
                  <a:lnTo>
                    <a:pt x="760" y="394"/>
                  </a:lnTo>
                  <a:lnTo>
                    <a:pt x="764" y="395"/>
                  </a:lnTo>
                  <a:lnTo>
                    <a:pt x="771" y="396"/>
                  </a:lnTo>
                  <a:lnTo>
                    <a:pt x="772" y="396"/>
                  </a:lnTo>
                  <a:lnTo>
                    <a:pt x="774" y="397"/>
                  </a:lnTo>
                  <a:lnTo>
                    <a:pt x="775" y="397"/>
                  </a:lnTo>
                  <a:lnTo>
                    <a:pt x="776" y="398"/>
                  </a:lnTo>
                  <a:lnTo>
                    <a:pt x="778" y="399"/>
                  </a:lnTo>
                  <a:lnTo>
                    <a:pt x="779" y="400"/>
                  </a:lnTo>
                  <a:lnTo>
                    <a:pt x="780" y="402"/>
                  </a:lnTo>
                  <a:lnTo>
                    <a:pt x="781" y="402"/>
                  </a:lnTo>
                  <a:lnTo>
                    <a:pt x="781" y="403"/>
                  </a:lnTo>
                  <a:lnTo>
                    <a:pt x="782" y="404"/>
                  </a:lnTo>
                  <a:lnTo>
                    <a:pt x="782" y="406"/>
                  </a:lnTo>
                  <a:lnTo>
                    <a:pt x="782" y="408"/>
                  </a:lnTo>
                  <a:lnTo>
                    <a:pt x="783" y="412"/>
                  </a:lnTo>
                  <a:lnTo>
                    <a:pt x="783" y="413"/>
                  </a:lnTo>
                  <a:lnTo>
                    <a:pt x="783" y="414"/>
                  </a:lnTo>
                  <a:lnTo>
                    <a:pt x="784" y="415"/>
                  </a:lnTo>
                  <a:lnTo>
                    <a:pt x="784" y="416"/>
                  </a:lnTo>
                  <a:lnTo>
                    <a:pt x="785" y="416"/>
                  </a:lnTo>
                  <a:lnTo>
                    <a:pt x="785" y="417"/>
                  </a:lnTo>
                  <a:lnTo>
                    <a:pt x="786" y="417"/>
                  </a:lnTo>
                  <a:lnTo>
                    <a:pt x="787" y="418"/>
                  </a:lnTo>
                  <a:lnTo>
                    <a:pt x="789" y="418"/>
                  </a:lnTo>
                  <a:lnTo>
                    <a:pt x="791" y="418"/>
                  </a:lnTo>
                  <a:lnTo>
                    <a:pt x="794" y="419"/>
                  </a:lnTo>
                  <a:lnTo>
                    <a:pt x="795" y="419"/>
                  </a:lnTo>
                  <a:lnTo>
                    <a:pt x="797" y="419"/>
                  </a:lnTo>
                  <a:lnTo>
                    <a:pt x="798" y="420"/>
                  </a:lnTo>
                  <a:lnTo>
                    <a:pt x="799" y="420"/>
                  </a:lnTo>
                  <a:lnTo>
                    <a:pt x="800" y="421"/>
                  </a:lnTo>
                  <a:lnTo>
                    <a:pt x="808" y="427"/>
                  </a:lnTo>
                  <a:lnTo>
                    <a:pt x="810" y="428"/>
                  </a:lnTo>
                  <a:lnTo>
                    <a:pt x="812" y="429"/>
                  </a:lnTo>
                  <a:lnTo>
                    <a:pt x="813" y="430"/>
                  </a:lnTo>
                  <a:lnTo>
                    <a:pt x="815" y="431"/>
                  </a:lnTo>
                  <a:lnTo>
                    <a:pt x="816" y="431"/>
                  </a:lnTo>
                  <a:lnTo>
                    <a:pt x="817" y="431"/>
                  </a:lnTo>
                  <a:lnTo>
                    <a:pt x="818" y="431"/>
                  </a:lnTo>
                  <a:lnTo>
                    <a:pt x="819" y="431"/>
                  </a:lnTo>
                  <a:lnTo>
                    <a:pt x="821" y="431"/>
                  </a:lnTo>
                  <a:lnTo>
                    <a:pt x="823" y="431"/>
                  </a:lnTo>
                  <a:lnTo>
                    <a:pt x="828" y="430"/>
                  </a:lnTo>
                  <a:lnTo>
                    <a:pt x="831" y="429"/>
                  </a:lnTo>
                  <a:lnTo>
                    <a:pt x="833" y="429"/>
                  </a:lnTo>
                  <a:lnTo>
                    <a:pt x="837" y="429"/>
                  </a:lnTo>
                  <a:lnTo>
                    <a:pt x="842" y="428"/>
                  </a:lnTo>
                  <a:lnTo>
                    <a:pt x="843" y="428"/>
                  </a:lnTo>
                  <a:lnTo>
                    <a:pt x="844" y="428"/>
                  </a:lnTo>
                  <a:lnTo>
                    <a:pt x="845" y="428"/>
                  </a:lnTo>
                  <a:lnTo>
                    <a:pt x="846" y="428"/>
                  </a:lnTo>
                  <a:lnTo>
                    <a:pt x="847" y="429"/>
                  </a:lnTo>
                  <a:lnTo>
                    <a:pt x="850" y="430"/>
                  </a:lnTo>
                  <a:lnTo>
                    <a:pt x="854" y="431"/>
                  </a:lnTo>
                  <a:lnTo>
                    <a:pt x="855" y="432"/>
                  </a:lnTo>
                  <a:lnTo>
                    <a:pt x="857" y="432"/>
                  </a:lnTo>
                  <a:lnTo>
                    <a:pt x="858" y="433"/>
                  </a:lnTo>
                  <a:lnTo>
                    <a:pt x="860" y="435"/>
                  </a:lnTo>
                  <a:lnTo>
                    <a:pt x="861" y="436"/>
                  </a:lnTo>
                  <a:lnTo>
                    <a:pt x="862" y="436"/>
                  </a:lnTo>
                  <a:lnTo>
                    <a:pt x="863" y="437"/>
                  </a:lnTo>
                  <a:lnTo>
                    <a:pt x="863" y="438"/>
                  </a:lnTo>
                  <a:lnTo>
                    <a:pt x="863" y="439"/>
                  </a:lnTo>
                  <a:lnTo>
                    <a:pt x="864" y="439"/>
                  </a:lnTo>
                  <a:lnTo>
                    <a:pt x="864" y="440"/>
                  </a:lnTo>
                  <a:lnTo>
                    <a:pt x="864" y="441"/>
                  </a:lnTo>
                  <a:lnTo>
                    <a:pt x="865" y="443"/>
                  </a:lnTo>
                  <a:lnTo>
                    <a:pt x="865" y="446"/>
                  </a:lnTo>
                  <a:lnTo>
                    <a:pt x="865" y="448"/>
                  </a:lnTo>
                  <a:lnTo>
                    <a:pt x="865" y="448"/>
                  </a:lnTo>
                  <a:lnTo>
                    <a:pt x="866" y="449"/>
                  </a:lnTo>
                  <a:lnTo>
                    <a:pt x="866" y="450"/>
                  </a:lnTo>
                  <a:lnTo>
                    <a:pt x="867" y="451"/>
                  </a:lnTo>
                  <a:lnTo>
                    <a:pt x="867" y="451"/>
                  </a:lnTo>
                  <a:lnTo>
                    <a:pt x="868" y="452"/>
                  </a:lnTo>
                  <a:lnTo>
                    <a:pt x="869" y="452"/>
                  </a:lnTo>
                  <a:lnTo>
                    <a:pt x="870" y="453"/>
                  </a:lnTo>
                  <a:lnTo>
                    <a:pt x="873" y="454"/>
                  </a:lnTo>
                  <a:lnTo>
                    <a:pt x="875" y="455"/>
                  </a:lnTo>
                  <a:lnTo>
                    <a:pt x="885" y="459"/>
                  </a:lnTo>
                  <a:lnTo>
                    <a:pt x="886" y="460"/>
                  </a:lnTo>
                  <a:lnTo>
                    <a:pt x="888" y="461"/>
                  </a:lnTo>
                  <a:lnTo>
                    <a:pt x="890" y="463"/>
                  </a:lnTo>
                  <a:lnTo>
                    <a:pt x="891" y="464"/>
                  </a:lnTo>
                  <a:lnTo>
                    <a:pt x="893" y="466"/>
                  </a:lnTo>
                  <a:lnTo>
                    <a:pt x="894" y="468"/>
                  </a:lnTo>
                  <a:lnTo>
                    <a:pt x="896" y="470"/>
                  </a:lnTo>
                  <a:lnTo>
                    <a:pt x="901" y="477"/>
                  </a:lnTo>
                  <a:lnTo>
                    <a:pt x="904" y="481"/>
                  </a:lnTo>
                  <a:lnTo>
                    <a:pt x="905" y="483"/>
                  </a:lnTo>
                  <a:lnTo>
                    <a:pt x="906" y="484"/>
                  </a:lnTo>
                  <a:lnTo>
                    <a:pt x="907" y="486"/>
                  </a:lnTo>
                  <a:lnTo>
                    <a:pt x="908" y="491"/>
                  </a:lnTo>
                  <a:lnTo>
                    <a:pt x="909" y="493"/>
                  </a:lnTo>
                  <a:lnTo>
                    <a:pt x="910" y="495"/>
                  </a:lnTo>
                  <a:lnTo>
                    <a:pt x="910" y="495"/>
                  </a:lnTo>
                  <a:lnTo>
                    <a:pt x="911" y="495"/>
                  </a:lnTo>
                  <a:lnTo>
                    <a:pt x="910" y="495"/>
                  </a:lnTo>
                  <a:lnTo>
                    <a:pt x="910" y="495"/>
                  </a:lnTo>
                  <a:lnTo>
                    <a:pt x="909" y="495"/>
                  </a:lnTo>
                  <a:lnTo>
                    <a:pt x="909" y="496"/>
                  </a:lnTo>
                  <a:lnTo>
                    <a:pt x="907" y="496"/>
                  </a:lnTo>
                  <a:lnTo>
                    <a:pt x="905" y="498"/>
                  </a:lnTo>
                  <a:lnTo>
                    <a:pt x="900" y="501"/>
                  </a:lnTo>
                  <a:lnTo>
                    <a:pt x="894" y="506"/>
                  </a:lnTo>
                  <a:lnTo>
                    <a:pt x="892" y="508"/>
                  </a:lnTo>
                  <a:lnTo>
                    <a:pt x="888" y="511"/>
                  </a:lnTo>
                  <a:lnTo>
                    <a:pt x="886" y="512"/>
                  </a:lnTo>
                  <a:lnTo>
                    <a:pt x="885" y="513"/>
                  </a:lnTo>
                  <a:lnTo>
                    <a:pt x="884" y="513"/>
                  </a:lnTo>
                  <a:lnTo>
                    <a:pt x="883" y="514"/>
                  </a:lnTo>
                  <a:lnTo>
                    <a:pt x="882" y="514"/>
                  </a:lnTo>
                  <a:lnTo>
                    <a:pt x="881" y="514"/>
                  </a:lnTo>
                  <a:lnTo>
                    <a:pt x="878" y="515"/>
                  </a:lnTo>
                  <a:lnTo>
                    <a:pt x="874" y="515"/>
                  </a:lnTo>
                  <a:lnTo>
                    <a:pt x="873" y="516"/>
                  </a:lnTo>
                  <a:lnTo>
                    <a:pt x="872" y="516"/>
                  </a:lnTo>
                  <a:lnTo>
                    <a:pt x="871" y="517"/>
                  </a:lnTo>
                  <a:lnTo>
                    <a:pt x="868" y="519"/>
                  </a:lnTo>
                  <a:lnTo>
                    <a:pt x="868" y="519"/>
                  </a:lnTo>
                  <a:lnTo>
                    <a:pt x="867" y="520"/>
                  </a:lnTo>
                  <a:lnTo>
                    <a:pt x="866" y="520"/>
                  </a:lnTo>
                  <a:lnTo>
                    <a:pt x="865" y="520"/>
                  </a:lnTo>
                  <a:lnTo>
                    <a:pt x="862" y="521"/>
                  </a:lnTo>
                  <a:lnTo>
                    <a:pt x="861" y="521"/>
                  </a:lnTo>
                  <a:lnTo>
                    <a:pt x="860" y="521"/>
                  </a:lnTo>
                  <a:lnTo>
                    <a:pt x="859" y="521"/>
                  </a:lnTo>
                  <a:lnTo>
                    <a:pt x="858" y="521"/>
                  </a:lnTo>
                  <a:lnTo>
                    <a:pt x="857" y="520"/>
                  </a:lnTo>
                  <a:lnTo>
                    <a:pt x="857" y="520"/>
                  </a:lnTo>
                  <a:lnTo>
                    <a:pt x="855" y="518"/>
                  </a:lnTo>
                  <a:lnTo>
                    <a:pt x="855" y="518"/>
                  </a:lnTo>
                  <a:lnTo>
                    <a:pt x="854" y="518"/>
                  </a:lnTo>
                  <a:lnTo>
                    <a:pt x="851" y="517"/>
                  </a:lnTo>
                  <a:lnTo>
                    <a:pt x="850" y="517"/>
                  </a:lnTo>
                  <a:lnTo>
                    <a:pt x="849" y="516"/>
                  </a:lnTo>
                  <a:lnTo>
                    <a:pt x="847" y="515"/>
                  </a:lnTo>
                  <a:lnTo>
                    <a:pt x="843" y="512"/>
                  </a:lnTo>
                  <a:lnTo>
                    <a:pt x="841" y="510"/>
                  </a:lnTo>
                  <a:lnTo>
                    <a:pt x="839" y="509"/>
                  </a:lnTo>
                  <a:lnTo>
                    <a:pt x="837" y="508"/>
                  </a:lnTo>
                  <a:lnTo>
                    <a:pt x="835" y="507"/>
                  </a:lnTo>
                  <a:lnTo>
                    <a:pt x="833" y="507"/>
                  </a:lnTo>
                  <a:lnTo>
                    <a:pt x="831" y="506"/>
                  </a:lnTo>
                  <a:lnTo>
                    <a:pt x="829" y="506"/>
                  </a:lnTo>
                  <a:lnTo>
                    <a:pt x="828" y="506"/>
                  </a:lnTo>
                  <a:lnTo>
                    <a:pt x="827" y="507"/>
                  </a:lnTo>
                  <a:lnTo>
                    <a:pt x="827" y="507"/>
                  </a:lnTo>
                  <a:lnTo>
                    <a:pt x="826" y="507"/>
                  </a:lnTo>
                  <a:lnTo>
                    <a:pt x="824" y="508"/>
                  </a:lnTo>
                  <a:lnTo>
                    <a:pt x="821" y="509"/>
                  </a:lnTo>
                  <a:lnTo>
                    <a:pt x="821" y="510"/>
                  </a:lnTo>
                  <a:lnTo>
                    <a:pt x="819" y="511"/>
                  </a:lnTo>
                  <a:lnTo>
                    <a:pt x="816" y="514"/>
                  </a:lnTo>
                  <a:lnTo>
                    <a:pt x="814" y="515"/>
                  </a:lnTo>
                  <a:lnTo>
                    <a:pt x="808" y="520"/>
                  </a:lnTo>
                  <a:lnTo>
                    <a:pt x="805" y="521"/>
                  </a:lnTo>
                  <a:lnTo>
                    <a:pt x="804" y="522"/>
                  </a:lnTo>
                  <a:lnTo>
                    <a:pt x="803" y="523"/>
                  </a:lnTo>
                  <a:lnTo>
                    <a:pt x="802" y="523"/>
                  </a:lnTo>
                  <a:lnTo>
                    <a:pt x="801" y="523"/>
                  </a:lnTo>
                  <a:lnTo>
                    <a:pt x="799" y="523"/>
                  </a:lnTo>
                  <a:lnTo>
                    <a:pt x="797" y="524"/>
                  </a:lnTo>
                  <a:lnTo>
                    <a:pt x="793" y="524"/>
                  </a:lnTo>
                  <a:lnTo>
                    <a:pt x="791" y="524"/>
                  </a:lnTo>
                  <a:lnTo>
                    <a:pt x="790" y="523"/>
                  </a:lnTo>
                  <a:lnTo>
                    <a:pt x="789" y="523"/>
                  </a:lnTo>
                  <a:lnTo>
                    <a:pt x="788" y="523"/>
                  </a:lnTo>
                  <a:lnTo>
                    <a:pt x="787" y="522"/>
                  </a:lnTo>
                  <a:lnTo>
                    <a:pt x="785" y="521"/>
                  </a:lnTo>
                  <a:lnTo>
                    <a:pt x="783" y="520"/>
                  </a:lnTo>
                  <a:lnTo>
                    <a:pt x="782" y="519"/>
                  </a:lnTo>
                  <a:lnTo>
                    <a:pt x="779" y="517"/>
                  </a:lnTo>
                  <a:lnTo>
                    <a:pt x="777" y="516"/>
                  </a:lnTo>
                  <a:lnTo>
                    <a:pt x="774" y="513"/>
                  </a:lnTo>
                  <a:lnTo>
                    <a:pt x="770" y="509"/>
                  </a:lnTo>
                  <a:lnTo>
                    <a:pt x="769" y="509"/>
                  </a:lnTo>
                  <a:lnTo>
                    <a:pt x="768" y="508"/>
                  </a:lnTo>
                  <a:lnTo>
                    <a:pt x="767" y="507"/>
                  </a:lnTo>
                  <a:lnTo>
                    <a:pt x="764" y="506"/>
                  </a:lnTo>
                  <a:lnTo>
                    <a:pt x="762" y="505"/>
                  </a:lnTo>
                  <a:lnTo>
                    <a:pt x="756" y="501"/>
                  </a:lnTo>
                  <a:lnTo>
                    <a:pt x="751" y="498"/>
                  </a:lnTo>
                  <a:lnTo>
                    <a:pt x="750" y="498"/>
                  </a:lnTo>
                  <a:lnTo>
                    <a:pt x="748" y="497"/>
                  </a:lnTo>
                  <a:lnTo>
                    <a:pt x="747" y="497"/>
                  </a:lnTo>
                  <a:lnTo>
                    <a:pt x="743" y="495"/>
                  </a:lnTo>
                  <a:lnTo>
                    <a:pt x="737" y="493"/>
                  </a:lnTo>
                  <a:lnTo>
                    <a:pt x="735" y="492"/>
                  </a:lnTo>
                  <a:lnTo>
                    <a:pt x="733" y="492"/>
                  </a:lnTo>
                  <a:lnTo>
                    <a:pt x="731" y="491"/>
                  </a:lnTo>
                  <a:lnTo>
                    <a:pt x="729" y="490"/>
                  </a:lnTo>
                  <a:lnTo>
                    <a:pt x="727" y="490"/>
                  </a:lnTo>
                  <a:lnTo>
                    <a:pt x="724" y="490"/>
                  </a:lnTo>
                  <a:lnTo>
                    <a:pt x="722" y="489"/>
                  </a:lnTo>
                  <a:lnTo>
                    <a:pt x="721" y="489"/>
                  </a:lnTo>
                  <a:lnTo>
                    <a:pt x="720" y="489"/>
                  </a:lnTo>
                  <a:lnTo>
                    <a:pt x="718" y="489"/>
                  </a:lnTo>
                  <a:lnTo>
                    <a:pt x="717" y="490"/>
                  </a:lnTo>
                  <a:lnTo>
                    <a:pt x="716" y="490"/>
                  </a:lnTo>
                  <a:lnTo>
                    <a:pt x="714" y="491"/>
                  </a:lnTo>
                  <a:lnTo>
                    <a:pt x="713" y="491"/>
                  </a:lnTo>
                  <a:lnTo>
                    <a:pt x="712" y="492"/>
                  </a:lnTo>
                  <a:lnTo>
                    <a:pt x="710" y="494"/>
                  </a:lnTo>
                  <a:lnTo>
                    <a:pt x="708" y="495"/>
                  </a:lnTo>
                  <a:lnTo>
                    <a:pt x="704" y="499"/>
                  </a:lnTo>
                  <a:lnTo>
                    <a:pt x="697" y="506"/>
                  </a:lnTo>
                  <a:lnTo>
                    <a:pt x="695" y="507"/>
                  </a:lnTo>
                  <a:lnTo>
                    <a:pt x="690" y="511"/>
                  </a:lnTo>
                  <a:lnTo>
                    <a:pt x="687" y="514"/>
                  </a:lnTo>
                  <a:lnTo>
                    <a:pt x="684" y="516"/>
                  </a:lnTo>
                  <a:lnTo>
                    <a:pt x="683" y="517"/>
                  </a:lnTo>
                  <a:lnTo>
                    <a:pt x="682" y="518"/>
                  </a:lnTo>
                  <a:lnTo>
                    <a:pt x="681" y="519"/>
                  </a:lnTo>
                  <a:lnTo>
                    <a:pt x="681" y="520"/>
                  </a:lnTo>
                  <a:lnTo>
                    <a:pt x="680" y="521"/>
                  </a:lnTo>
                  <a:lnTo>
                    <a:pt x="679" y="523"/>
                  </a:lnTo>
                  <a:lnTo>
                    <a:pt x="678" y="525"/>
                  </a:lnTo>
                  <a:lnTo>
                    <a:pt x="676" y="531"/>
                  </a:lnTo>
                  <a:lnTo>
                    <a:pt x="676" y="533"/>
                  </a:lnTo>
                  <a:lnTo>
                    <a:pt x="675" y="534"/>
                  </a:lnTo>
                  <a:lnTo>
                    <a:pt x="674" y="536"/>
                  </a:lnTo>
                  <a:lnTo>
                    <a:pt x="673" y="538"/>
                  </a:lnTo>
                  <a:lnTo>
                    <a:pt x="670" y="543"/>
                  </a:lnTo>
                  <a:lnTo>
                    <a:pt x="669" y="545"/>
                  </a:lnTo>
                  <a:lnTo>
                    <a:pt x="668" y="547"/>
                  </a:lnTo>
                  <a:lnTo>
                    <a:pt x="666" y="549"/>
                  </a:lnTo>
                  <a:lnTo>
                    <a:pt x="661" y="554"/>
                  </a:lnTo>
                  <a:lnTo>
                    <a:pt x="655" y="560"/>
                  </a:lnTo>
                  <a:lnTo>
                    <a:pt x="653" y="563"/>
                  </a:lnTo>
                  <a:lnTo>
                    <a:pt x="651" y="565"/>
                  </a:lnTo>
                  <a:lnTo>
                    <a:pt x="650" y="567"/>
                  </a:lnTo>
                  <a:lnTo>
                    <a:pt x="646" y="575"/>
                  </a:lnTo>
                  <a:lnTo>
                    <a:pt x="644" y="578"/>
                  </a:lnTo>
                  <a:lnTo>
                    <a:pt x="641" y="584"/>
                  </a:lnTo>
                  <a:lnTo>
                    <a:pt x="640" y="587"/>
                  </a:lnTo>
                  <a:lnTo>
                    <a:pt x="638" y="592"/>
                  </a:lnTo>
                  <a:lnTo>
                    <a:pt x="635" y="597"/>
                  </a:lnTo>
                  <a:lnTo>
                    <a:pt x="634" y="599"/>
                  </a:lnTo>
                  <a:lnTo>
                    <a:pt x="633" y="602"/>
                  </a:lnTo>
                  <a:lnTo>
                    <a:pt x="632" y="607"/>
                  </a:lnTo>
                  <a:lnTo>
                    <a:pt x="631" y="610"/>
                  </a:lnTo>
                  <a:lnTo>
                    <a:pt x="629" y="612"/>
                  </a:lnTo>
                  <a:lnTo>
                    <a:pt x="627" y="616"/>
                  </a:lnTo>
                  <a:lnTo>
                    <a:pt x="626" y="618"/>
                  </a:lnTo>
                  <a:lnTo>
                    <a:pt x="625" y="621"/>
                  </a:lnTo>
                  <a:lnTo>
                    <a:pt x="624" y="623"/>
                  </a:lnTo>
                  <a:lnTo>
                    <a:pt x="622" y="627"/>
                  </a:lnTo>
                  <a:lnTo>
                    <a:pt x="622" y="628"/>
                  </a:lnTo>
                  <a:lnTo>
                    <a:pt x="622" y="629"/>
                  </a:lnTo>
                  <a:lnTo>
                    <a:pt x="621" y="633"/>
                  </a:lnTo>
                  <a:lnTo>
                    <a:pt x="620" y="639"/>
                  </a:lnTo>
                  <a:lnTo>
                    <a:pt x="619" y="642"/>
                  </a:lnTo>
                  <a:lnTo>
                    <a:pt x="619" y="644"/>
                  </a:lnTo>
                  <a:lnTo>
                    <a:pt x="618" y="646"/>
                  </a:lnTo>
                  <a:lnTo>
                    <a:pt x="617" y="648"/>
                  </a:lnTo>
                  <a:lnTo>
                    <a:pt x="617" y="649"/>
                  </a:lnTo>
                  <a:lnTo>
                    <a:pt x="616" y="651"/>
                  </a:lnTo>
                  <a:lnTo>
                    <a:pt x="615" y="652"/>
                  </a:lnTo>
                  <a:lnTo>
                    <a:pt x="614" y="653"/>
                  </a:lnTo>
                  <a:lnTo>
                    <a:pt x="613" y="655"/>
                  </a:lnTo>
                  <a:lnTo>
                    <a:pt x="612" y="656"/>
                  </a:lnTo>
                  <a:lnTo>
                    <a:pt x="611" y="656"/>
                  </a:lnTo>
                  <a:lnTo>
                    <a:pt x="610" y="656"/>
                  </a:lnTo>
                  <a:lnTo>
                    <a:pt x="609" y="657"/>
                  </a:lnTo>
                  <a:lnTo>
                    <a:pt x="608" y="657"/>
                  </a:lnTo>
                  <a:lnTo>
                    <a:pt x="608" y="657"/>
                  </a:lnTo>
                  <a:lnTo>
                    <a:pt x="607" y="657"/>
                  </a:lnTo>
                  <a:lnTo>
                    <a:pt x="606" y="657"/>
                  </a:lnTo>
                  <a:lnTo>
                    <a:pt x="605" y="656"/>
                  </a:lnTo>
                  <a:lnTo>
                    <a:pt x="604" y="656"/>
                  </a:lnTo>
                  <a:lnTo>
                    <a:pt x="604" y="655"/>
                  </a:lnTo>
                  <a:lnTo>
                    <a:pt x="603" y="655"/>
                  </a:lnTo>
                  <a:lnTo>
                    <a:pt x="603" y="654"/>
                  </a:lnTo>
                  <a:lnTo>
                    <a:pt x="603" y="653"/>
                  </a:lnTo>
                  <a:lnTo>
                    <a:pt x="602" y="652"/>
                  </a:lnTo>
                  <a:lnTo>
                    <a:pt x="602" y="651"/>
                  </a:lnTo>
                  <a:lnTo>
                    <a:pt x="602" y="646"/>
                  </a:lnTo>
                  <a:lnTo>
                    <a:pt x="601" y="640"/>
                  </a:lnTo>
                  <a:lnTo>
                    <a:pt x="600" y="637"/>
                  </a:lnTo>
                  <a:lnTo>
                    <a:pt x="600" y="633"/>
                  </a:lnTo>
                  <a:lnTo>
                    <a:pt x="600" y="630"/>
                  </a:lnTo>
                  <a:lnTo>
                    <a:pt x="599" y="626"/>
                  </a:lnTo>
                  <a:lnTo>
                    <a:pt x="598" y="622"/>
                  </a:lnTo>
                  <a:lnTo>
                    <a:pt x="598" y="620"/>
                  </a:lnTo>
                  <a:lnTo>
                    <a:pt x="597" y="618"/>
                  </a:lnTo>
                  <a:lnTo>
                    <a:pt x="597" y="611"/>
                  </a:lnTo>
                  <a:lnTo>
                    <a:pt x="597" y="610"/>
                  </a:lnTo>
                  <a:lnTo>
                    <a:pt x="596" y="608"/>
                  </a:lnTo>
                  <a:lnTo>
                    <a:pt x="596" y="607"/>
                  </a:lnTo>
                  <a:lnTo>
                    <a:pt x="595" y="605"/>
                  </a:lnTo>
                  <a:lnTo>
                    <a:pt x="595" y="603"/>
                  </a:lnTo>
                  <a:lnTo>
                    <a:pt x="594" y="602"/>
                  </a:lnTo>
                  <a:lnTo>
                    <a:pt x="593" y="600"/>
                  </a:lnTo>
                  <a:lnTo>
                    <a:pt x="591" y="599"/>
                  </a:lnTo>
                  <a:lnTo>
                    <a:pt x="591" y="598"/>
                  </a:lnTo>
                  <a:lnTo>
                    <a:pt x="590" y="597"/>
                  </a:lnTo>
                  <a:lnTo>
                    <a:pt x="589" y="596"/>
                  </a:lnTo>
                  <a:lnTo>
                    <a:pt x="588" y="596"/>
                  </a:lnTo>
                  <a:lnTo>
                    <a:pt x="587" y="596"/>
                  </a:lnTo>
                  <a:lnTo>
                    <a:pt x="586" y="595"/>
                  </a:lnTo>
                  <a:lnTo>
                    <a:pt x="584" y="595"/>
                  </a:lnTo>
                  <a:lnTo>
                    <a:pt x="583" y="595"/>
                  </a:lnTo>
                  <a:lnTo>
                    <a:pt x="582" y="595"/>
                  </a:lnTo>
                  <a:lnTo>
                    <a:pt x="581" y="595"/>
                  </a:lnTo>
                  <a:lnTo>
                    <a:pt x="580" y="595"/>
                  </a:lnTo>
                  <a:lnTo>
                    <a:pt x="579" y="595"/>
                  </a:lnTo>
                  <a:lnTo>
                    <a:pt x="576" y="596"/>
                  </a:lnTo>
                  <a:lnTo>
                    <a:pt x="574" y="597"/>
                  </a:lnTo>
                  <a:lnTo>
                    <a:pt x="572" y="597"/>
                  </a:lnTo>
                  <a:lnTo>
                    <a:pt x="569" y="597"/>
                  </a:lnTo>
                  <a:lnTo>
                    <a:pt x="566" y="598"/>
                  </a:lnTo>
                  <a:lnTo>
                    <a:pt x="562" y="598"/>
                  </a:lnTo>
                  <a:lnTo>
                    <a:pt x="556" y="599"/>
                  </a:lnTo>
                  <a:lnTo>
                    <a:pt x="553" y="600"/>
                  </a:lnTo>
                  <a:lnTo>
                    <a:pt x="548" y="600"/>
                  </a:lnTo>
                  <a:lnTo>
                    <a:pt x="547" y="600"/>
                  </a:lnTo>
                  <a:lnTo>
                    <a:pt x="546" y="600"/>
                  </a:lnTo>
                  <a:lnTo>
                    <a:pt x="543" y="600"/>
                  </a:lnTo>
                  <a:lnTo>
                    <a:pt x="538" y="598"/>
                  </a:lnTo>
                  <a:lnTo>
                    <a:pt x="536" y="598"/>
                  </a:lnTo>
                  <a:lnTo>
                    <a:pt x="534" y="597"/>
                  </a:lnTo>
                  <a:lnTo>
                    <a:pt x="531" y="595"/>
                  </a:lnTo>
                  <a:lnTo>
                    <a:pt x="529" y="594"/>
                  </a:lnTo>
                  <a:lnTo>
                    <a:pt x="527" y="593"/>
                  </a:lnTo>
                  <a:lnTo>
                    <a:pt x="524" y="590"/>
                  </a:lnTo>
                  <a:lnTo>
                    <a:pt x="523" y="589"/>
                  </a:lnTo>
                  <a:lnTo>
                    <a:pt x="522" y="589"/>
                  </a:lnTo>
                  <a:lnTo>
                    <a:pt x="521" y="588"/>
                  </a:lnTo>
                  <a:lnTo>
                    <a:pt x="517" y="587"/>
                  </a:lnTo>
                  <a:lnTo>
                    <a:pt x="516" y="586"/>
                  </a:lnTo>
                  <a:lnTo>
                    <a:pt x="514" y="586"/>
                  </a:lnTo>
                  <a:lnTo>
                    <a:pt x="513" y="585"/>
                  </a:lnTo>
                  <a:lnTo>
                    <a:pt x="512" y="585"/>
                  </a:lnTo>
                  <a:lnTo>
                    <a:pt x="511" y="585"/>
                  </a:lnTo>
                  <a:lnTo>
                    <a:pt x="509" y="585"/>
                  </a:lnTo>
                  <a:lnTo>
                    <a:pt x="508" y="585"/>
                  </a:lnTo>
                  <a:lnTo>
                    <a:pt x="507" y="585"/>
                  </a:lnTo>
                  <a:lnTo>
                    <a:pt x="502" y="585"/>
                  </a:lnTo>
                  <a:lnTo>
                    <a:pt x="501" y="585"/>
                  </a:lnTo>
                  <a:lnTo>
                    <a:pt x="500" y="585"/>
                  </a:lnTo>
                  <a:lnTo>
                    <a:pt x="499" y="585"/>
                  </a:lnTo>
                  <a:lnTo>
                    <a:pt x="498" y="585"/>
                  </a:lnTo>
                  <a:lnTo>
                    <a:pt x="498" y="585"/>
                  </a:lnTo>
                  <a:lnTo>
                    <a:pt x="497" y="585"/>
                  </a:lnTo>
                  <a:lnTo>
                    <a:pt x="497" y="584"/>
                  </a:lnTo>
                  <a:lnTo>
                    <a:pt x="496" y="584"/>
                  </a:lnTo>
                  <a:lnTo>
                    <a:pt x="496" y="583"/>
                  </a:lnTo>
                  <a:lnTo>
                    <a:pt x="495" y="582"/>
                  </a:lnTo>
                  <a:lnTo>
                    <a:pt x="495" y="582"/>
                  </a:lnTo>
                  <a:lnTo>
                    <a:pt x="494" y="581"/>
                  </a:lnTo>
                  <a:lnTo>
                    <a:pt x="494" y="580"/>
                  </a:lnTo>
                  <a:lnTo>
                    <a:pt x="494" y="579"/>
                  </a:lnTo>
                  <a:lnTo>
                    <a:pt x="493" y="573"/>
                  </a:lnTo>
                  <a:lnTo>
                    <a:pt x="492" y="570"/>
                  </a:lnTo>
                  <a:lnTo>
                    <a:pt x="492" y="568"/>
                  </a:lnTo>
                  <a:lnTo>
                    <a:pt x="492" y="567"/>
                  </a:lnTo>
                  <a:lnTo>
                    <a:pt x="491" y="566"/>
                  </a:lnTo>
                  <a:lnTo>
                    <a:pt x="491" y="564"/>
                  </a:lnTo>
                  <a:lnTo>
                    <a:pt x="490" y="563"/>
                  </a:lnTo>
                  <a:lnTo>
                    <a:pt x="489" y="562"/>
                  </a:lnTo>
                  <a:lnTo>
                    <a:pt x="488" y="560"/>
                  </a:lnTo>
                  <a:lnTo>
                    <a:pt x="486" y="559"/>
                  </a:lnTo>
                  <a:lnTo>
                    <a:pt x="485" y="558"/>
                  </a:lnTo>
                  <a:lnTo>
                    <a:pt x="484" y="557"/>
                  </a:lnTo>
                  <a:lnTo>
                    <a:pt x="483" y="556"/>
                  </a:lnTo>
                  <a:lnTo>
                    <a:pt x="482" y="555"/>
                  </a:lnTo>
                  <a:lnTo>
                    <a:pt x="480" y="555"/>
                  </a:lnTo>
                  <a:lnTo>
                    <a:pt x="478" y="554"/>
                  </a:lnTo>
                  <a:lnTo>
                    <a:pt x="477" y="554"/>
                  </a:lnTo>
                  <a:lnTo>
                    <a:pt x="475" y="554"/>
                  </a:lnTo>
                  <a:lnTo>
                    <a:pt x="470" y="554"/>
                  </a:lnTo>
                  <a:lnTo>
                    <a:pt x="468" y="554"/>
                  </a:lnTo>
                  <a:lnTo>
                    <a:pt x="466" y="554"/>
                  </a:lnTo>
                  <a:lnTo>
                    <a:pt x="464" y="554"/>
                  </a:lnTo>
                  <a:lnTo>
                    <a:pt x="462" y="554"/>
                  </a:lnTo>
                  <a:lnTo>
                    <a:pt x="461" y="553"/>
                  </a:lnTo>
                  <a:lnTo>
                    <a:pt x="459" y="553"/>
                  </a:lnTo>
                  <a:lnTo>
                    <a:pt x="457" y="552"/>
                  </a:lnTo>
                  <a:lnTo>
                    <a:pt x="456" y="552"/>
                  </a:lnTo>
                  <a:lnTo>
                    <a:pt x="446" y="547"/>
                  </a:lnTo>
                  <a:lnTo>
                    <a:pt x="444" y="545"/>
                  </a:lnTo>
                  <a:lnTo>
                    <a:pt x="440" y="542"/>
                  </a:lnTo>
                  <a:lnTo>
                    <a:pt x="438" y="542"/>
                  </a:lnTo>
                  <a:lnTo>
                    <a:pt x="436" y="540"/>
                  </a:lnTo>
                  <a:lnTo>
                    <a:pt x="435" y="540"/>
                  </a:lnTo>
                  <a:lnTo>
                    <a:pt x="434" y="540"/>
                  </a:lnTo>
                  <a:lnTo>
                    <a:pt x="433" y="540"/>
                  </a:lnTo>
                  <a:lnTo>
                    <a:pt x="432" y="540"/>
                  </a:lnTo>
                  <a:lnTo>
                    <a:pt x="432" y="540"/>
                  </a:lnTo>
                  <a:lnTo>
                    <a:pt x="431" y="540"/>
                  </a:lnTo>
                  <a:lnTo>
                    <a:pt x="429" y="540"/>
                  </a:lnTo>
                  <a:lnTo>
                    <a:pt x="426" y="541"/>
                  </a:lnTo>
                  <a:lnTo>
                    <a:pt x="424" y="542"/>
                  </a:lnTo>
                  <a:lnTo>
                    <a:pt x="422" y="542"/>
                  </a:lnTo>
                  <a:lnTo>
                    <a:pt x="420" y="542"/>
                  </a:lnTo>
                  <a:lnTo>
                    <a:pt x="416" y="542"/>
                  </a:lnTo>
                  <a:lnTo>
                    <a:pt x="413" y="542"/>
                  </a:lnTo>
                  <a:lnTo>
                    <a:pt x="409" y="542"/>
                  </a:lnTo>
                  <a:lnTo>
                    <a:pt x="404" y="542"/>
                  </a:lnTo>
                  <a:lnTo>
                    <a:pt x="403" y="542"/>
                  </a:lnTo>
                  <a:lnTo>
                    <a:pt x="402" y="542"/>
                  </a:lnTo>
                  <a:lnTo>
                    <a:pt x="401" y="542"/>
                  </a:lnTo>
                  <a:lnTo>
                    <a:pt x="400" y="542"/>
                  </a:lnTo>
                  <a:lnTo>
                    <a:pt x="399" y="542"/>
                  </a:lnTo>
                  <a:lnTo>
                    <a:pt x="398" y="543"/>
                  </a:lnTo>
                  <a:lnTo>
                    <a:pt x="397" y="544"/>
                  </a:lnTo>
                  <a:lnTo>
                    <a:pt x="396" y="545"/>
                  </a:lnTo>
                  <a:lnTo>
                    <a:pt x="395" y="546"/>
                  </a:lnTo>
                  <a:lnTo>
                    <a:pt x="394" y="548"/>
                  </a:lnTo>
                  <a:lnTo>
                    <a:pt x="392" y="550"/>
                  </a:lnTo>
                  <a:lnTo>
                    <a:pt x="390" y="555"/>
                  </a:lnTo>
                  <a:lnTo>
                    <a:pt x="389" y="558"/>
                  </a:lnTo>
                  <a:lnTo>
                    <a:pt x="387" y="563"/>
                  </a:lnTo>
                  <a:lnTo>
                    <a:pt x="386" y="565"/>
                  </a:lnTo>
                  <a:lnTo>
                    <a:pt x="385" y="567"/>
                  </a:lnTo>
                  <a:lnTo>
                    <a:pt x="385" y="568"/>
                  </a:lnTo>
                  <a:lnTo>
                    <a:pt x="381" y="573"/>
                  </a:lnTo>
                  <a:lnTo>
                    <a:pt x="378" y="579"/>
                  </a:lnTo>
                  <a:lnTo>
                    <a:pt x="376" y="581"/>
                  </a:lnTo>
                  <a:lnTo>
                    <a:pt x="375" y="582"/>
                  </a:lnTo>
                  <a:lnTo>
                    <a:pt x="374" y="583"/>
                  </a:lnTo>
                  <a:lnTo>
                    <a:pt x="372" y="584"/>
                  </a:lnTo>
                  <a:lnTo>
                    <a:pt x="371" y="586"/>
                  </a:lnTo>
                  <a:lnTo>
                    <a:pt x="367" y="588"/>
                  </a:lnTo>
                  <a:lnTo>
                    <a:pt x="366" y="589"/>
                  </a:lnTo>
                  <a:lnTo>
                    <a:pt x="364" y="590"/>
                  </a:lnTo>
                  <a:lnTo>
                    <a:pt x="363" y="590"/>
                  </a:lnTo>
                  <a:lnTo>
                    <a:pt x="361" y="590"/>
                  </a:lnTo>
                  <a:lnTo>
                    <a:pt x="360" y="590"/>
                  </a:lnTo>
                  <a:lnTo>
                    <a:pt x="358" y="590"/>
                  </a:lnTo>
                  <a:lnTo>
                    <a:pt x="357" y="590"/>
                  </a:lnTo>
                  <a:lnTo>
                    <a:pt x="356" y="589"/>
                  </a:lnTo>
                  <a:lnTo>
                    <a:pt x="355" y="589"/>
                  </a:lnTo>
                  <a:lnTo>
                    <a:pt x="354" y="588"/>
                  </a:lnTo>
                  <a:lnTo>
                    <a:pt x="352" y="587"/>
                  </a:lnTo>
                  <a:lnTo>
                    <a:pt x="351" y="586"/>
                  </a:lnTo>
                  <a:lnTo>
                    <a:pt x="351" y="586"/>
                  </a:lnTo>
                  <a:lnTo>
                    <a:pt x="350" y="585"/>
                  </a:lnTo>
                  <a:lnTo>
                    <a:pt x="349" y="585"/>
                  </a:lnTo>
                  <a:lnTo>
                    <a:pt x="349" y="585"/>
                  </a:lnTo>
                  <a:lnTo>
                    <a:pt x="348" y="585"/>
                  </a:lnTo>
                  <a:lnTo>
                    <a:pt x="347" y="585"/>
                  </a:lnTo>
                  <a:lnTo>
                    <a:pt x="346" y="586"/>
                  </a:lnTo>
                  <a:lnTo>
                    <a:pt x="344" y="587"/>
                  </a:lnTo>
                  <a:lnTo>
                    <a:pt x="343" y="587"/>
                  </a:lnTo>
                  <a:lnTo>
                    <a:pt x="342" y="588"/>
                  </a:lnTo>
                  <a:lnTo>
                    <a:pt x="341" y="588"/>
                  </a:lnTo>
                  <a:lnTo>
                    <a:pt x="340" y="588"/>
                  </a:lnTo>
                  <a:lnTo>
                    <a:pt x="339" y="588"/>
                  </a:lnTo>
                  <a:lnTo>
                    <a:pt x="338" y="588"/>
                  </a:lnTo>
                  <a:lnTo>
                    <a:pt x="337" y="588"/>
                  </a:lnTo>
                  <a:lnTo>
                    <a:pt x="335" y="588"/>
                  </a:lnTo>
                  <a:lnTo>
                    <a:pt x="331" y="587"/>
                  </a:lnTo>
                  <a:lnTo>
                    <a:pt x="329" y="587"/>
                  </a:lnTo>
                  <a:lnTo>
                    <a:pt x="325" y="586"/>
                  </a:lnTo>
                  <a:lnTo>
                    <a:pt x="323" y="586"/>
                  </a:lnTo>
                  <a:lnTo>
                    <a:pt x="320" y="586"/>
                  </a:lnTo>
                  <a:lnTo>
                    <a:pt x="318" y="586"/>
                  </a:lnTo>
                  <a:lnTo>
                    <a:pt x="313" y="586"/>
                  </a:lnTo>
                  <a:lnTo>
                    <a:pt x="310" y="586"/>
                  </a:lnTo>
                  <a:lnTo>
                    <a:pt x="306" y="586"/>
                  </a:lnTo>
                  <a:lnTo>
                    <a:pt x="301" y="585"/>
                  </a:lnTo>
                  <a:lnTo>
                    <a:pt x="295" y="585"/>
                  </a:lnTo>
                  <a:lnTo>
                    <a:pt x="277" y="583"/>
                  </a:lnTo>
                  <a:lnTo>
                    <a:pt x="273" y="583"/>
                  </a:lnTo>
                  <a:lnTo>
                    <a:pt x="271" y="583"/>
                  </a:lnTo>
                  <a:lnTo>
                    <a:pt x="268" y="583"/>
                  </a:lnTo>
                  <a:lnTo>
                    <a:pt x="267" y="583"/>
                  </a:lnTo>
                  <a:lnTo>
                    <a:pt x="262" y="583"/>
                  </a:lnTo>
                  <a:lnTo>
                    <a:pt x="259" y="583"/>
                  </a:lnTo>
                  <a:lnTo>
                    <a:pt x="257" y="583"/>
                  </a:lnTo>
                  <a:lnTo>
                    <a:pt x="253" y="583"/>
                  </a:lnTo>
                  <a:lnTo>
                    <a:pt x="246" y="582"/>
                  </a:lnTo>
                  <a:lnTo>
                    <a:pt x="244" y="582"/>
                  </a:lnTo>
                  <a:lnTo>
                    <a:pt x="242" y="582"/>
                  </a:lnTo>
                  <a:lnTo>
                    <a:pt x="240" y="581"/>
                  </a:lnTo>
                  <a:lnTo>
                    <a:pt x="238" y="581"/>
                  </a:lnTo>
                  <a:lnTo>
                    <a:pt x="237" y="580"/>
                  </a:lnTo>
                  <a:lnTo>
                    <a:pt x="235" y="580"/>
                  </a:lnTo>
                  <a:lnTo>
                    <a:pt x="233" y="579"/>
                  </a:lnTo>
                  <a:lnTo>
                    <a:pt x="231" y="578"/>
                  </a:lnTo>
                  <a:lnTo>
                    <a:pt x="229" y="577"/>
                  </a:lnTo>
                  <a:lnTo>
                    <a:pt x="225" y="575"/>
                  </a:lnTo>
                  <a:lnTo>
                    <a:pt x="217" y="571"/>
                  </a:lnTo>
                  <a:lnTo>
                    <a:pt x="205" y="565"/>
                  </a:lnTo>
                  <a:lnTo>
                    <a:pt x="201" y="562"/>
                  </a:lnTo>
                  <a:lnTo>
                    <a:pt x="199" y="561"/>
                  </a:lnTo>
                  <a:lnTo>
                    <a:pt x="197" y="560"/>
                  </a:lnTo>
                  <a:lnTo>
                    <a:pt x="196" y="559"/>
                  </a:lnTo>
                  <a:lnTo>
                    <a:pt x="194" y="557"/>
                  </a:lnTo>
                  <a:lnTo>
                    <a:pt x="191" y="555"/>
                  </a:lnTo>
                  <a:lnTo>
                    <a:pt x="189" y="553"/>
                  </a:lnTo>
                  <a:lnTo>
                    <a:pt x="187" y="552"/>
                  </a:lnTo>
                  <a:lnTo>
                    <a:pt x="185" y="550"/>
                  </a:lnTo>
                  <a:lnTo>
                    <a:pt x="184" y="548"/>
                  </a:lnTo>
                  <a:lnTo>
                    <a:pt x="183" y="547"/>
                  </a:lnTo>
                  <a:lnTo>
                    <a:pt x="182" y="546"/>
                  </a:lnTo>
                  <a:lnTo>
                    <a:pt x="181" y="545"/>
                  </a:lnTo>
                  <a:lnTo>
                    <a:pt x="180" y="544"/>
                  </a:lnTo>
                  <a:lnTo>
                    <a:pt x="180" y="543"/>
                  </a:lnTo>
                  <a:lnTo>
                    <a:pt x="179" y="542"/>
                  </a:lnTo>
                  <a:lnTo>
                    <a:pt x="178" y="538"/>
                  </a:lnTo>
                  <a:lnTo>
                    <a:pt x="178" y="537"/>
                  </a:lnTo>
                  <a:lnTo>
                    <a:pt x="178" y="536"/>
                  </a:lnTo>
                  <a:lnTo>
                    <a:pt x="178" y="536"/>
                  </a:lnTo>
                  <a:lnTo>
                    <a:pt x="177" y="535"/>
                  </a:lnTo>
                  <a:lnTo>
                    <a:pt x="177" y="535"/>
                  </a:lnTo>
                  <a:lnTo>
                    <a:pt x="176" y="534"/>
                  </a:lnTo>
                  <a:lnTo>
                    <a:pt x="175" y="533"/>
                  </a:lnTo>
                  <a:lnTo>
                    <a:pt x="174" y="533"/>
                  </a:lnTo>
                  <a:lnTo>
                    <a:pt x="173" y="533"/>
                  </a:lnTo>
                  <a:lnTo>
                    <a:pt x="172" y="532"/>
                  </a:lnTo>
                  <a:lnTo>
                    <a:pt x="171" y="532"/>
                  </a:lnTo>
                  <a:lnTo>
                    <a:pt x="170" y="532"/>
                  </a:lnTo>
                  <a:lnTo>
                    <a:pt x="170" y="532"/>
                  </a:lnTo>
                  <a:lnTo>
                    <a:pt x="169" y="531"/>
                  </a:lnTo>
                  <a:lnTo>
                    <a:pt x="168" y="530"/>
                  </a:lnTo>
                  <a:lnTo>
                    <a:pt x="166" y="528"/>
                  </a:lnTo>
                  <a:lnTo>
                    <a:pt x="165" y="528"/>
                  </a:lnTo>
                  <a:lnTo>
                    <a:pt x="164" y="527"/>
                  </a:lnTo>
                  <a:lnTo>
                    <a:pt x="163" y="526"/>
                  </a:lnTo>
                  <a:lnTo>
                    <a:pt x="162" y="526"/>
                  </a:lnTo>
                  <a:lnTo>
                    <a:pt x="161" y="525"/>
                  </a:lnTo>
                  <a:lnTo>
                    <a:pt x="157" y="524"/>
                  </a:lnTo>
                  <a:lnTo>
                    <a:pt x="156" y="524"/>
                  </a:lnTo>
                  <a:lnTo>
                    <a:pt x="156" y="524"/>
                  </a:lnTo>
                  <a:lnTo>
                    <a:pt x="155" y="523"/>
                  </a:lnTo>
                  <a:lnTo>
                    <a:pt x="155" y="523"/>
                  </a:lnTo>
                  <a:lnTo>
                    <a:pt x="154" y="522"/>
                  </a:lnTo>
                  <a:lnTo>
                    <a:pt x="154" y="521"/>
                  </a:lnTo>
                  <a:lnTo>
                    <a:pt x="154" y="521"/>
                  </a:lnTo>
                  <a:lnTo>
                    <a:pt x="154" y="520"/>
                  </a:lnTo>
                  <a:lnTo>
                    <a:pt x="153" y="519"/>
                  </a:lnTo>
                  <a:lnTo>
                    <a:pt x="152" y="519"/>
                  </a:lnTo>
                  <a:lnTo>
                    <a:pt x="150" y="518"/>
                  </a:lnTo>
                  <a:lnTo>
                    <a:pt x="149" y="517"/>
                  </a:lnTo>
                  <a:lnTo>
                    <a:pt x="148" y="516"/>
                  </a:lnTo>
                  <a:lnTo>
                    <a:pt x="146" y="514"/>
                  </a:lnTo>
                  <a:lnTo>
                    <a:pt x="145" y="513"/>
                  </a:lnTo>
                  <a:lnTo>
                    <a:pt x="144" y="513"/>
                  </a:lnTo>
                  <a:lnTo>
                    <a:pt x="144" y="512"/>
                  </a:lnTo>
                  <a:lnTo>
                    <a:pt x="143" y="512"/>
                  </a:lnTo>
                  <a:lnTo>
                    <a:pt x="141" y="512"/>
                  </a:lnTo>
                  <a:lnTo>
                    <a:pt x="139" y="511"/>
                  </a:lnTo>
                  <a:lnTo>
                    <a:pt x="137" y="510"/>
                  </a:lnTo>
                  <a:lnTo>
                    <a:pt x="136" y="510"/>
                  </a:lnTo>
                  <a:lnTo>
                    <a:pt x="135" y="509"/>
                  </a:lnTo>
                  <a:lnTo>
                    <a:pt x="135" y="508"/>
                  </a:lnTo>
                  <a:lnTo>
                    <a:pt x="134" y="507"/>
                  </a:lnTo>
                  <a:lnTo>
                    <a:pt x="133" y="507"/>
                  </a:lnTo>
                  <a:lnTo>
                    <a:pt x="132" y="505"/>
                  </a:lnTo>
                  <a:lnTo>
                    <a:pt x="132" y="504"/>
                  </a:lnTo>
                  <a:lnTo>
                    <a:pt x="131" y="504"/>
                  </a:lnTo>
                  <a:lnTo>
                    <a:pt x="131" y="503"/>
                  </a:lnTo>
                  <a:lnTo>
                    <a:pt x="130" y="502"/>
                  </a:lnTo>
                  <a:lnTo>
                    <a:pt x="129" y="502"/>
                  </a:lnTo>
                  <a:lnTo>
                    <a:pt x="129" y="502"/>
                  </a:lnTo>
                  <a:lnTo>
                    <a:pt x="128" y="501"/>
                  </a:lnTo>
                  <a:lnTo>
                    <a:pt x="127" y="501"/>
                  </a:lnTo>
                  <a:lnTo>
                    <a:pt x="126" y="501"/>
                  </a:lnTo>
                  <a:lnTo>
                    <a:pt x="121" y="501"/>
                  </a:lnTo>
                  <a:lnTo>
                    <a:pt x="119" y="501"/>
                  </a:lnTo>
                  <a:lnTo>
                    <a:pt x="116" y="501"/>
                  </a:lnTo>
                  <a:lnTo>
                    <a:pt x="113" y="501"/>
                  </a:lnTo>
                  <a:lnTo>
                    <a:pt x="110" y="502"/>
                  </a:lnTo>
                  <a:lnTo>
                    <a:pt x="108" y="502"/>
                  </a:lnTo>
                  <a:lnTo>
                    <a:pt x="107" y="503"/>
                  </a:lnTo>
                  <a:lnTo>
                    <a:pt x="106" y="503"/>
                  </a:lnTo>
                  <a:lnTo>
                    <a:pt x="105" y="504"/>
                  </a:lnTo>
                  <a:lnTo>
                    <a:pt x="103" y="504"/>
                  </a:lnTo>
                  <a:lnTo>
                    <a:pt x="102" y="505"/>
                  </a:lnTo>
                  <a:lnTo>
                    <a:pt x="97" y="509"/>
                  </a:lnTo>
                  <a:lnTo>
                    <a:pt x="95" y="510"/>
                  </a:lnTo>
                  <a:lnTo>
                    <a:pt x="94" y="510"/>
                  </a:lnTo>
                  <a:lnTo>
                    <a:pt x="92" y="511"/>
                  </a:lnTo>
                  <a:lnTo>
                    <a:pt x="91" y="512"/>
                  </a:lnTo>
                  <a:lnTo>
                    <a:pt x="90" y="512"/>
                  </a:lnTo>
                  <a:lnTo>
                    <a:pt x="89" y="512"/>
                  </a:lnTo>
                  <a:lnTo>
                    <a:pt x="87" y="512"/>
                  </a:lnTo>
                  <a:lnTo>
                    <a:pt x="85" y="512"/>
                  </a:lnTo>
                  <a:lnTo>
                    <a:pt x="83" y="512"/>
                  </a:lnTo>
                  <a:lnTo>
                    <a:pt x="81" y="512"/>
                  </a:lnTo>
                  <a:lnTo>
                    <a:pt x="77" y="512"/>
                  </a:lnTo>
                  <a:lnTo>
                    <a:pt x="68" y="511"/>
                  </a:lnTo>
                  <a:lnTo>
                    <a:pt x="67" y="510"/>
                  </a:lnTo>
                  <a:lnTo>
                    <a:pt x="65" y="510"/>
                  </a:lnTo>
                  <a:lnTo>
                    <a:pt x="63" y="509"/>
                  </a:lnTo>
                  <a:lnTo>
                    <a:pt x="62" y="508"/>
                  </a:lnTo>
                  <a:lnTo>
                    <a:pt x="60" y="507"/>
                  </a:lnTo>
                  <a:lnTo>
                    <a:pt x="58" y="505"/>
                  </a:lnTo>
                  <a:lnTo>
                    <a:pt x="56" y="504"/>
                  </a:lnTo>
                  <a:lnTo>
                    <a:pt x="50" y="499"/>
                  </a:lnTo>
                  <a:lnTo>
                    <a:pt x="48" y="497"/>
                  </a:lnTo>
                  <a:lnTo>
                    <a:pt x="47" y="496"/>
                  </a:lnTo>
                  <a:lnTo>
                    <a:pt x="45" y="495"/>
                  </a:lnTo>
                  <a:lnTo>
                    <a:pt x="44" y="494"/>
                  </a:lnTo>
                  <a:lnTo>
                    <a:pt x="39" y="492"/>
                  </a:lnTo>
                  <a:lnTo>
                    <a:pt x="34" y="489"/>
                  </a:lnTo>
                  <a:lnTo>
                    <a:pt x="33" y="488"/>
                  </a:lnTo>
                  <a:lnTo>
                    <a:pt x="31" y="488"/>
                  </a:lnTo>
                  <a:lnTo>
                    <a:pt x="29" y="487"/>
                  </a:lnTo>
                  <a:lnTo>
                    <a:pt x="26" y="486"/>
                  </a:lnTo>
                  <a:lnTo>
                    <a:pt x="18" y="485"/>
                  </a:lnTo>
                  <a:lnTo>
                    <a:pt x="15" y="484"/>
                  </a:lnTo>
                  <a:lnTo>
                    <a:pt x="13" y="484"/>
                  </a:lnTo>
                  <a:lnTo>
                    <a:pt x="11" y="483"/>
                  </a:lnTo>
                  <a:lnTo>
                    <a:pt x="9" y="482"/>
                  </a:lnTo>
                  <a:lnTo>
                    <a:pt x="0" y="479"/>
                  </a:lnTo>
                  <a:lnTo>
                    <a:pt x="1" y="478"/>
                  </a:lnTo>
                  <a:lnTo>
                    <a:pt x="2" y="476"/>
                  </a:lnTo>
                  <a:lnTo>
                    <a:pt x="4" y="471"/>
                  </a:lnTo>
                  <a:lnTo>
                    <a:pt x="4" y="470"/>
                  </a:lnTo>
                  <a:lnTo>
                    <a:pt x="5" y="470"/>
                  </a:lnTo>
                  <a:lnTo>
                    <a:pt x="5" y="469"/>
                  </a:lnTo>
                  <a:lnTo>
                    <a:pt x="6" y="469"/>
                  </a:lnTo>
                  <a:lnTo>
                    <a:pt x="7" y="469"/>
                  </a:lnTo>
                  <a:lnTo>
                    <a:pt x="7" y="468"/>
                  </a:lnTo>
                  <a:lnTo>
                    <a:pt x="9" y="467"/>
                  </a:lnTo>
                  <a:lnTo>
                    <a:pt x="10" y="467"/>
                  </a:lnTo>
                  <a:lnTo>
                    <a:pt x="10" y="466"/>
                  </a:lnTo>
                  <a:lnTo>
                    <a:pt x="10" y="466"/>
                  </a:lnTo>
                  <a:lnTo>
                    <a:pt x="10" y="466"/>
                  </a:lnTo>
                  <a:lnTo>
                    <a:pt x="9" y="465"/>
                  </a:lnTo>
                  <a:lnTo>
                    <a:pt x="9" y="465"/>
                  </a:lnTo>
                  <a:lnTo>
                    <a:pt x="9" y="465"/>
                  </a:lnTo>
                  <a:lnTo>
                    <a:pt x="9" y="464"/>
                  </a:lnTo>
                  <a:lnTo>
                    <a:pt x="10" y="464"/>
                  </a:lnTo>
                  <a:lnTo>
                    <a:pt x="11" y="463"/>
                  </a:lnTo>
                  <a:lnTo>
                    <a:pt x="11" y="462"/>
                  </a:lnTo>
                  <a:lnTo>
                    <a:pt x="12" y="460"/>
                  </a:lnTo>
                  <a:lnTo>
                    <a:pt x="12" y="460"/>
                  </a:lnTo>
                  <a:lnTo>
                    <a:pt x="12" y="459"/>
                  </a:lnTo>
                  <a:lnTo>
                    <a:pt x="12" y="458"/>
                  </a:lnTo>
                  <a:lnTo>
                    <a:pt x="13" y="458"/>
                  </a:lnTo>
                  <a:lnTo>
                    <a:pt x="13" y="458"/>
                  </a:lnTo>
                  <a:lnTo>
                    <a:pt x="15" y="458"/>
                  </a:lnTo>
                  <a:lnTo>
                    <a:pt x="15" y="457"/>
                  </a:lnTo>
                  <a:lnTo>
                    <a:pt x="16" y="457"/>
                  </a:lnTo>
                  <a:lnTo>
                    <a:pt x="16" y="457"/>
                  </a:lnTo>
                  <a:lnTo>
                    <a:pt x="17" y="456"/>
                  </a:lnTo>
                  <a:lnTo>
                    <a:pt x="19" y="454"/>
                  </a:lnTo>
                  <a:lnTo>
                    <a:pt x="19" y="453"/>
                  </a:lnTo>
                  <a:lnTo>
                    <a:pt x="19" y="453"/>
                  </a:lnTo>
                  <a:lnTo>
                    <a:pt x="20" y="453"/>
                  </a:lnTo>
                  <a:lnTo>
                    <a:pt x="20" y="452"/>
                  </a:lnTo>
                  <a:lnTo>
                    <a:pt x="20" y="452"/>
                  </a:lnTo>
                  <a:lnTo>
                    <a:pt x="21" y="451"/>
                  </a:lnTo>
                  <a:lnTo>
                    <a:pt x="22" y="451"/>
                  </a:lnTo>
                  <a:lnTo>
                    <a:pt x="23" y="450"/>
                  </a:lnTo>
                  <a:lnTo>
                    <a:pt x="25" y="450"/>
                  </a:lnTo>
                  <a:lnTo>
                    <a:pt x="26" y="450"/>
                  </a:lnTo>
                  <a:lnTo>
                    <a:pt x="28" y="450"/>
                  </a:lnTo>
                  <a:lnTo>
                    <a:pt x="29" y="450"/>
                  </a:lnTo>
                  <a:lnTo>
                    <a:pt x="30" y="450"/>
                  </a:lnTo>
                  <a:lnTo>
                    <a:pt x="31" y="450"/>
                  </a:lnTo>
                  <a:lnTo>
                    <a:pt x="32" y="451"/>
                  </a:lnTo>
                  <a:lnTo>
                    <a:pt x="33" y="452"/>
                  </a:lnTo>
                  <a:lnTo>
                    <a:pt x="35" y="454"/>
                  </a:lnTo>
                  <a:lnTo>
                    <a:pt x="36" y="454"/>
                  </a:lnTo>
                  <a:lnTo>
                    <a:pt x="37" y="455"/>
                  </a:lnTo>
                  <a:lnTo>
                    <a:pt x="38" y="455"/>
                  </a:lnTo>
                  <a:lnTo>
                    <a:pt x="40" y="455"/>
                  </a:lnTo>
                  <a:lnTo>
                    <a:pt x="41" y="456"/>
                  </a:lnTo>
                  <a:lnTo>
                    <a:pt x="43" y="456"/>
                  </a:lnTo>
                  <a:lnTo>
                    <a:pt x="43" y="456"/>
                  </a:lnTo>
                  <a:lnTo>
                    <a:pt x="44" y="456"/>
                  </a:lnTo>
                  <a:lnTo>
                    <a:pt x="45" y="455"/>
                  </a:lnTo>
                  <a:lnTo>
                    <a:pt x="46" y="455"/>
                  </a:lnTo>
                  <a:lnTo>
                    <a:pt x="46" y="454"/>
                  </a:lnTo>
                  <a:lnTo>
                    <a:pt x="47" y="453"/>
                  </a:lnTo>
                  <a:lnTo>
                    <a:pt x="48" y="452"/>
                  </a:lnTo>
                  <a:lnTo>
                    <a:pt x="49" y="451"/>
                  </a:lnTo>
                  <a:lnTo>
                    <a:pt x="51" y="449"/>
                  </a:lnTo>
                  <a:lnTo>
                    <a:pt x="53" y="446"/>
                  </a:lnTo>
                  <a:lnTo>
                    <a:pt x="54" y="445"/>
                  </a:lnTo>
                  <a:lnTo>
                    <a:pt x="54" y="444"/>
                  </a:lnTo>
                  <a:lnTo>
                    <a:pt x="55" y="444"/>
                  </a:lnTo>
                  <a:lnTo>
                    <a:pt x="56" y="444"/>
                  </a:lnTo>
                  <a:lnTo>
                    <a:pt x="56" y="443"/>
                  </a:lnTo>
                  <a:lnTo>
                    <a:pt x="57" y="443"/>
                  </a:lnTo>
                  <a:lnTo>
                    <a:pt x="59" y="443"/>
                  </a:lnTo>
                  <a:lnTo>
                    <a:pt x="64" y="442"/>
                  </a:lnTo>
                  <a:lnTo>
                    <a:pt x="66" y="442"/>
                  </a:lnTo>
                  <a:lnTo>
                    <a:pt x="67" y="442"/>
                  </a:lnTo>
                  <a:lnTo>
                    <a:pt x="69" y="442"/>
                  </a:lnTo>
                  <a:lnTo>
                    <a:pt x="70" y="443"/>
                  </a:lnTo>
                  <a:lnTo>
                    <a:pt x="72" y="443"/>
                  </a:lnTo>
                  <a:lnTo>
                    <a:pt x="73" y="444"/>
                  </a:lnTo>
                  <a:lnTo>
                    <a:pt x="75" y="445"/>
                  </a:lnTo>
                  <a:lnTo>
                    <a:pt x="78" y="447"/>
                  </a:lnTo>
                  <a:lnTo>
                    <a:pt x="79" y="448"/>
                  </a:lnTo>
                  <a:lnTo>
                    <a:pt x="79" y="448"/>
                  </a:lnTo>
                  <a:lnTo>
                    <a:pt x="80" y="448"/>
                  </a:lnTo>
                  <a:lnTo>
                    <a:pt x="81" y="448"/>
                  </a:lnTo>
                  <a:lnTo>
                    <a:pt x="82" y="448"/>
                  </a:lnTo>
                  <a:lnTo>
                    <a:pt x="82" y="448"/>
                  </a:lnTo>
                  <a:lnTo>
                    <a:pt x="83" y="448"/>
                  </a:lnTo>
                  <a:lnTo>
                    <a:pt x="84" y="447"/>
                  </a:lnTo>
                  <a:lnTo>
                    <a:pt x="85" y="446"/>
                  </a:lnTo>
                  <a:lnTo>
                    <a:pt x="87" y="443"/>
                  </a:lnTo>
                  <a:lnTo>
                    <a:pt x="88" y="441"/>
                  </a:lnTo>
                  <a:lnTo>
                    <a:pt x="89" y="440"/>
                  </a:lnTo>
                  <a:lnTo>
                    <a:pt x="91" y="438"/>
                  </a:lnTo>
                  <a:lnTo>
                    <a:pt x="93" y="436"/>
                  </a:lnTo>
                  <a:lnTo>
                    <a:pt x="95" y="434"/>
                  </a:lnTo>
                  <a:lnTo>
                    <a:pt x="96" y="434"/>
                  </a:lnTo>
                  <a:lnTo>
                    <a:pt x="97" y="433"/>
                  </a:lnTo>
                  <a:lnTo>
                    <a:pt x="98" y="432"/>
                  </a:lnTo>
                  <a:lnTo>
                    <a:pt x="102" y="430"/>
                  </a:lnTo>
                  <a:lnTo>
                    <a:pt x="103" y="429"/>
                  </a:lnTo>
                  <a:lnTo>
                    <a:pt x="104" y="428"/>
                  </a:lnTo>
                  <a:lnTo>
                    <a:pt x="106" y="427"/>
                  </a:lnTo>
                  <a:lnTo>
                    <a:pt x="108" y="426"/>
                  </a:lnTo>
                  <a:lnTo>
                    <a:pt x="110" y="423"/>
                  </a:lnTo>
                  <a:lnTo>
                    <a:pt x="111" y="421"/>
                  </a:lnTo>
                  <a:lnTo>
                    <a:pt x="113" y="419"/>
                  </a:lnTo>
                  <a:lnTo>
                    <a:pt x="114" y="418"/>
                  </a:lnTo>
                  <a:lnTo>
                    <a:pt x="115" y="417"/>
                  </a:lnTo>
                  <a:lnTo>
                    <a:pt x="115" y="416"/>
                  </a:lnTo>
                  <a:lnTo>
                    <a:pt x="117" y="415"/>
                  </a:lnTo>
                  <a:lnTo>
                    <a:pt x="119" y="414"/>
                  </a:lnTo>
                  <a:lnTo>
                    <a:pt x="121" y="413"/>
                  </a:lnTo>
                  <a:lnTo>
                    <a:pt x="125" y="412"/>
                  </a:lnTo>
                  <a:lnTo>
                    <a:pt x="127" y="411"/>
                  </a:lnTo>
                  <a:lnTo>
                    <a:pt x="130" y="410"/>
                  </a:lnTo>
                  <a:lnTo>
                    <a:pt x="133" y="410"/>
                  </a:lnTo>
                  <a:lnTo>
                    <a:pt x="134" y="410"/>
                  </a:lnTo>
                  <a:lnTo>
                    <a:pt x="137" y="410"/>
                  </a:lnTo>
                  <a:lnTo>
                    <a:pt x="139" y="410"/>
                  </a:lnTo>
                  <a:lnTo>
                    <a:pt x="140" y="410"/>
                  </a:lnTo>
                  <a:lnTo>
                    <a:pt x="141" y="409"/>
                  </a:lnTo>
                  <a:lnTo>
                    <a:pt x="142" y="409"/>
                  </a:lnTo>
                  <a:lnTo>
                    <a:pt x="142" y="409"/>
                  </a:lnTo>
                  <a:lnTo>
                    <a:pt x="143" y="408"/>
                  </a:lnTo>
                  <a:lnTo>
                    <a:pt x="144" y="407"/>
                  </a:lnTo>
                  <a:lnTo>
                    <a:pt x="144" y="406"/>
                  </a:lnTo>
                  <a:lnTo>
                    <a:pt x="145" y="405"/>
                  </a:lnTo>
                  <a:lnTo>
                    <a:pt x="146" y="401"/>
                  </a:lnTo>
                  <a:lnTo>
                    <a:pt x="147" y="399"/>
                  </a:lnTo>
                  <a:lnTo>
                    <a:pt x="148" y="398"/>
                  </a:lnTo>
                  <a:lnTo>
                    <a:pt x="148" y="397"/>
                  </a:lnTo>
                  <a:lnTo>
                    <a:pt x="149" y="396"/>
                  </a:lnTo>
                  <a:lnTo>
                    <a:pt x="150" y="396"/>
                  </a:lnTo>
                  <a:lnTo>
                    <a:pt x="150" y="395"/>
                  </a:lnTo>
                  <a:lnTo>
                    <a:pt x="151" y="395"/>
                  </a:lnTo>
                  <a:lnTo>
                    <a:pt x="151" y="395"/>
                  </a:lnTo>
                  <a:lnTo>
                    <a:pt x="152" y="395"/>
                  </a:lnTo>
                  <a:lnTo>
                    <a:pt x="153" y="395"/>
                  </a:lnTo>
                  <a:lnTo>
                    <a:pt x="154" y="395"/>
                  </a:lnTo>
                  <a:lnTo>
                    <a:pt x="157" y="395"/>
                  </a:lnTo>
                  <a:lnTo>
                    <a:pt x="158" y="396"/>
                  </a:lnTo>
                  <a:lnTo>
                    <a:pt x="159" y="395"/>
                  </a:lnTo>
                  <a:lnTo>
                    <a:pt x="160" y="395"/>
                  </a:lnTo>
                  <a:lnTo>
                    <a:pt x="161" y="395"/>
                  </a:lnTo>
                  <a:lnTo>
                    <a:pt x="161" y="395"/>
                  </a:lnTo>
                  <a:lnTo>
                    <a:pt x="162" y="394"/>
                  </a:lnTo>
                  <a:lnTo>
                    <a:pt x="163" y="394"/>
                  </a:lnTo>
                  <a:lnTo>
                    <a:pt x="164" y="393"/>
                  </a:lnTo>
                  <a:lnTo>
                    <a:pt x="165" y="392"/>
                  </a:lnTo>
                  <a:lnTo>
                    <a:pt x="166" y="391"/>
                  </a:lnTo>
                  <a:lnTo>
                    <a:pt x="169" y="388"/>
                  </a:lnTo>
                  <a:lnTo>
                    <a:pt x="170" y="387"/>
                  </a:lnTo>
                  <a:lnTo>
                    <a:pt x="170" y="387"/>
                  </a:lnTo>
                  <a:lnTo>
                    <a:pt x="171" y="386"/>
                  </a:lnTo>
                  <a:lnTo>
                    <a:pt x="172" y="386"/>
                  </a:lnTo>
                  <a:lnTo>
                    <a:pt x="174" y="385"/>
                  </a:lnTo>
                  <a:lnTo>
                    <a:pt x="176" y="384"/>
                  </a:lnTo>
                  <a:lnTo>
                    <a:pt x="177" y="384"/>
                  </a:lnTo>
                  <a:lnTo>
                    <a:pt x="178" y="384"/>
                  </a:lnTo>
                  <a:lnTo>
                    <a:pt x="179" y="384"/>
                  </a:lnTo>
                  <a:lnTo>
                    <a:pt x="180" y="384"/>
                  </a:lnTo>
                  <a:lnTo>
                    <a:pt x="180" y="384"/>
                  </a:lnTo>
                  <a:lnTo>
                    <a:pt x="181" y="384"/>
                  </a:lnTo>
                  <a:lnTo>
                    <a:pt x="181" y="385"/>
                  </a:lnTo>
                  <a:lnTo>
                    <a:pt x="182" y="386"/>
                  </a:lnTo>
                  <a:lnTo>
                    <a:pt x="183" y="387"/>
                  </a:lnTo>
                  <a:lnTo>
                    <a:pt x="185" y="389"/>
                  </a:lnTo>
                  <a:lnTo>
                    <a:pt x="185" y="390"/>
                  </a:lnTo>
                  <a:lnTo>
                    <a:pt x="186" y="391"/>
                  </a:lnTo>
                  <a:lnTo>
                    <a:pt x="187" y="392"/>
                  </a:lnTo>
                  <a:lnTo>
                    <a:pt x="191" y="394"/>
                  </a:lnTo>
                  <a:lnTo>
                    <a:pt x="192" y="395"/>
                  </a:lnTo>
                  <a:lnTo>
                    <a:pt x="193" y="395"/>
                  </a:lnTo>
                  <a:lnTo>
                    <a:pt x="195" y="396"/>
                  </a:lnTo>
                  <a:lnTo>
                    <a:pt x="196" y="396"/>
                  </a:lnTo>
                  <a:lnTo>
                    <a:pt x="197" y="396"/>
                  </a:lnTo>
                  <a:lnTo>
                    <a:pt x="198" y="396"/>
                  </a:lnTo>
                  <a:lnTo>
                    <a:pt x="200" y="396"/>
                  </a:lnTo>
                  <a:lnTo>
                    <a:pt x="202" y="396"/>
                  </a:lnTo>
                  <a:lnTo>
                    <a:pt x="204" y="395"/>
                  </a:lnTo>
                  <a:lnTo>
                    <a:pt x="206" y="395"/>
                  </a:lnTo>
                  <a:lnTo>
                    <a:pt x="208" y="393"/>
                  </a:lnTo>
                  <a:lnTo>
                    <a:pt x="209" y="392"/>
                  </a:lnTo>
                  <a:lnTo>
                    <a:pt x="211" y="391"/>
                  </a:lnTo>
                  <a:lnTo>
                    <a:pt x="212" y="390"/>
                  </a:lnTo>
                  <a:lnTo>
                    <a:pt x="213" y="390"/>
                  </a:lnTo>
                  <a:lnTo>
                    <a:pt x="214" y="390"/>
                  </a:lnTo>
                  <a:lnTo>
                    <a:pt x="215" y="390"/>
                  </a:lnTo>
                  <a:lnTo>
                    <a:pt x="216" y="390"/>
                  </a:lnTo>
                  <a:lnTo>
                    <a:pt x="219" y="390"/>
                  </a:lnTo>
                  <a:lnTo>
                    <a:pt x="221" y="391"/>
                  </a:lnTo>
                  <a:lnTo>
                    <a:pt x="224" y="391"/>
                  </a:lnTo>
                  <a:lnTo>
                    <a:pt x="225" y="392"/>
                  </a:lnTo>
                  <a:lnTo>
                    <a:pt x="228" y="392"/>
                  </a:lnTo>
                  <a:lnTo>
                    <a:pt x="232" y="393"/>
                  </a:lnTo>
                  <a:lnTo>
                    <a:pt x="233" y="393"/>
                  </a:lnTo>
                  <a:lnTo>
                    <a:pt x="234" y="393"/>
                  </a:lnTo>
                  <a:lnTo>
                    <a:pt x="237" y="392"/>
                  </a:lnTo>
                  <a:lnTo>
                    <a:pt x="242" y="391"/>
                  </a:lnTo>
                  <a:lnTo>
                    <a:pt x="245" y="390"/>
                  </a:lnTo>
                  <a:lnTo>
                    <a:pt x="247" y="390"/>
                  </a:lnTo>
                  <a:lnTo>
                    <a:pt x="248" y="390"/>
                  </a:lnTo>
                  <a:lnTo>
                    <a:pt x="249" y="389"/>
                  </a:lnTo>
                  <a:lnTo>
                    <a:pt x="253" y="387"/>
                  </a:lnTo>
                  <a:lnTo>
                    <a:pt x="254" y="386"/>
                  </a:lnTo>
                  <a:lnTo>
                    <a:pt x="254" y="385"/>
                  </a:lnTo>
                  <a:lnTo>
                    <a:pt x="255" y="385"/>
                  </a:lnTo>
                  <a:lnTo>
                    <a:pt x="255" y="384"/>
                  </a:lnTo>
                  <a:lnTo>
                    <a:pt x="256" y="383"/>
                  </a:lnTo>
                  <a:lnTo>
                    <a:pt x="256" y="383"/>
                  </a:lnTo>
                  <a:lnTo>
                    <a:pt x="256" y="382"/>
                  </a:lnTo>
                  <a:lnTo>
                    <a:pt x="256" y="379"/>
                  </a:lnTo>
                  <a:lnTo>
                    <a:pt x="255" y="378"/>
                  </a:lnTo>
                  <a:lnTo>
                    <a:pt x="256" y="377"/>
                  </a:lnTo>
                  <a:lnTo>
                    <a:pt x="256" y="376"/>
                  </a:lnTo>
                  <a:lnTo>
                    <a:pt x="257" y="375"/>
                  </a:lnTo>
                  <a:lnTo>
                    <a:pt x="258" y="373"/>
                  </a:lnTo>
                  <a:lnTo>
                    <a:pt x="259" y="373"/>
                  </a:lnTo>
                  <a:lnTo>
                    <a:pt x="260" y="372"/>
                  </a:lnTo>
                  <a:lnTo>
                    <a:pt x="261" y="371"/>
                  </a:lnTo>
                  <a:lnTo>
                    <a:pt x="262" y="371"/>
                  </a:lnTo>
                  <a:lnTo>
                    <a:pt x="264" y="370"/>
                  </a:lnTo>
                  <a:lnTo>
                    <a:pt x="266" y="369"/>
                  </a:lnTo>
                  <a:lnTo>
                    <a:pt x="269" y="369"/>
                  </a:lnTo>
                  <a:lnTo>
                    <a:pt x="274" y="369"/>
                  </a:lnTo>
                  <a:lnTo>
                    <a:pt x="278" y="368"/>
                  </a:lnTo>
                  <a:lnTo>
                    <a:pt x="281" y="367"/>
                  </a:lnTo>
                  <a:lnTo>
                    <a:pt x="284" y="367"/>
                  </a:lnTo>
                  <a:lnTo>
                    <a:pt x="285" y="366"/>
                  </a:lnTo>
                  <a:lnTo>
                    <a:pt x="286" y="366"/>
                  </a:lnTo>
                  <a:lnTo>
                    <a:pt x="286" y="366"/>
                  </a:lnTo>
                  <a:lnTo>
                    <a:pt x="287" y="365"/>
                  </a:lnTo>
                  <a:lnTo>
                    <a:pt x="288" y="364"/>
                  </a:lnTo>
                  <a:lnTo>
                    <a:pt x="289" y="364"/>
                  </a:lnTo>
                  <a:lnTo>
                    <a:pt x="289" y="363"/>
                  </a:lnTo>
                  <a:lnTo>
                    <a:pt x="290" y="362"/>
                  </a:lnTo>
                  <a:lnTo>
                    <a:pt x="291" y="361"/>
                  </a:lnTo>
                  <a:lnTo>
                    <a:pt x="292" y="360"/>
                  </a:lnTo>
                  <a:lnTo>
                    <a:pt x="292" y="359"/>
                  </a:lnTo>
                  <a:lnTo>
                    <a:pt x="293" y="356"/>
                  </a:lnTo>
                  <a:lnTo>
                    <a:pt x="294" y="355"/>
                  </a:lnTo>
                  <a:lnTo>
                    <a:pt x="294" y="354"/>
                  </a:lnTo>
                  <a:lnTo>
                    <a:pt x="295" y="354"/>
                  </a:lnTo>
                  <a:lnTo>
                    <a:pt x="296" y="353"/>
                  </a:lnTo>
                  <a:lnTo>
                    <a:pt x="298" y="350"/>
                  </a:lnTo>
                  <a:lnTo>
                    <a:pt x="299" y="350"/>
                  </a:lnTo>
                  <a:lnTo>
                    <a:pt x="300" y="349"/>
                  </a:lnTo>
                  <a:lnTo>
                    <a:pt x="301" y="348"/>
                  </a:lnTo>
                  <a:lnTo>
                    <a:pt x="301" y="347"/>
                  </a:lnTo>
                  <a:lnTo>
                    <a:pt x="301" y="346"/>
                  </a:lnTo>
                  <a:lnTo>
                    <a:pt x="302" y="346"/>
                  </a:lnTo>
                  <a:lnTo>
                    <a:pt x="302" y="345"/>
                  </a:lnTo>
                  <a:lnTo>
                    <a:pt x="301" y="344"/>
                  </a:lnTo>
                  <a:lnTo>
                    <a:pt x="301" y="343"/>
                  </a:lnTo>
                  <a:lnTo>
                    <a:pt x="300" y="342"/>
                  </a:lnTo>
                  <a:lnTo>
                    <a:pt x="299" y="341"/>
                  </a:lnTo>
                  <a:lnTo>
                    <a:pt x="299" y="340"/>
                  </a:lnTo>
                  <a:lnTo>
                    <a:pt x="297" y="339"/>
                  </a:lnTo>
                  <a:lnTo>
                    <a:pt x="293" y="335"/>
                  </a:lnTo>
                  <a:lnTo>
                    <a:pt x="292" y="334"/>
                  </a:lnTo>
                  <a:lnTo>
                    <a:pt x="290" y="332"/>
                  </a:lnTo>
                  <a:lnTo>
                    <a:pt x="289" y="331"/>
                  </a:lnTo>
                  <a:lnTo>
                    <a:pt x="288" y="330"/>
                  </a:lnTo>
                  <a:lnTo>
                    <a:pt x="288" y="329"/>
                  </a:lnTo>
                  <a:lnTo>
                    <a:pt x="288" y="328"/>
                  </a:lnTo>
                  <a:lnTo>
                    <a:pt x="288" y="327"/>
                  </a:lnTo>
                  <a:lnTo>
                    <a:pt x="288" y="327"/>
                  </a:lnTo>
                  <a:lnTo>
                    <a:pt x="288" y="327"/>
                  </a:lnTo>
                  <a:lnTo>
                    <a:pt x="288" y="326"/>
                  </a:lnTo>
                  <a:lnTo>
                    <a:pt x="289" y="326"/>
                  </a:lnTo>
                  <a:lnTo>
                    <a:pt x="290" y="326"/>
                  </a:lnTo>
                  <a:lnTo>
                    <a:pt x="291" y="325"/>
                  </a:lnTo>
                  <a:lnTo>
                    <a:pt x="292" y="325"/>
                  </a:lnTo>
                  <a:lnTo>
                    <a:pt x="294" y="324"/>
                  </a:lnTo>
                  <a:lnTo>
                    <a:pt x="295" y="324"/>
                  </a:lnTo>
                  <a:lnTo>
                    <a:pt x="295" y="323"/>
                  </a:lnTo>
                  <a:lnTo>
                    <a:pt x="296" y="322"/>
                  </a:lnTo>
                  <a:lnTo>
                    <a:pt x="297" y="321"/>
                  </a:lnTo>
                  <a:lnTo>
                    <a:pt x="297" y="320"/>
                  </a:lnTo>
                  <a:lnTo>
                    <a:pt x="298" y="319"/>
                  </a:lnTo>
                  <a:lnTo>
                    <a:pt x="298" y="319"/>
                  </a:lnTo>
                  <a:lnTo>
                    <a:pt x="298" y="318"/>
                  </a:lnTo>
                  <a:lnTo>
                    <a:pt x="298" y="317"/>
                  </a:lnTo>
                  <a:lnTo>
                    <a:pt x="297" y="316"/>
                  </a:lnTo>
                  <a:lnTo>
                    <a:pt x="297" y="314"/>
                  </a:lnTo>
                  <a:lnTo>
                    <a:pt x="296" y="311"/>
                  </a:lnTo>
                  <a:lnTo>
                    <a:pt x="296" y="310"/>
                  </a:lnTo>
                  <a:lnTo>
                    <a:pt x="296" y="309"/>
                  </a:lnTo>
                  <a:lnTo>
                    <a:pt x="296" y="308"/>
                  </a:lnTo>
                  <a:lnTo>
                    <a:pt x="296" y="307"/>
                  </a:lnTo>
                  <a:lnTo>
                    <a:pt x="297" y="305"/>
                  </a:lnTo>
                  <a:lnTo>
                    <a:pt x="297" y="305"/>
                  </a:lnTo>
                  <a:lnTo>
                    <a:pt x="298" y="304"/>
                  </a:lnTo>
                  <a:lnTo>
                    <a:pt x="298" y="303"/>
                  </a:lnTo>
                  <a:lnTo>
                    <a:pt x="299" y="303"/>
                  </a:lnTo>
                  <a:lnTo>
                    <a:pt x="300" y="302"/>
                  </a:lnTo>
                  <a:lnTo>
                    <a:pt x="301" y="301"/>
                  </a:lnTo>
                  <a:lnTo>
                    <a:pt x="304" y="300"/>
                  </a:lnTo>
                  <a:lnTo>
                    <a:pt x="305" y="299"/>
                  </a:lnTo>
                  <a:lnTo>
                    <a:pt x="307" y="298"/>
                  </a:lnTo>
                  <a:lnTo>
                    <a:pt x="309" y="297"/>
                  </a:lnTo>
                  <a:lnTo>
                    <a:pt x="310" y="296"/>
                  </a:lnTo>
                  <a:lnTo>
                    <a:pt x="310" y="295"/>
                  </a:lnTo>
                  <a:lnTo>
                    <a:pt x="311" y="294"/>
                  </a:lnTo>
                  <a:lnTo>
                    <a:pt x="311" y="293"/>
                  </a:lnTo>
                  <a:lnTo>
                    <a:pt x="311" y="292"/>
                  </a:lnTo>
                  <a:lnTo>
                    <a:pt x="311" y="290"/>
                  </a:lnTo>
                  <a:lnTo>
                    <a:pt x="311" y="288"/>
                  </a:lnTo>
                  <a:lnTo>
                    <a:pt x="311" y="287"/>
                  </a:lnTo>
                  <a:lnTo>
                    <a:pt x="311" y="286"/>
                  </a:lnTo>
                  <a:lnTo>
                    <a:pt x="310" y="285"/>
                  </a:lnTo>
                  <a:lnTo>
                    <a:pt x="310" y="284"/>
                  </a:lnTo>
                  <a:lnTo>
                    <a:pt x="309" y="283"/>
                  </a:lnTo>
                  <a:lnTo>
                    <a:pt x="309" y="282"/>
                  </a:lnTo>
                  <a:lnTo>
                    <a:pt x="308" y="282"/>
                  </a:lnTo>
                  <a:lnTo>
                    <a:pt x="307" y="281"/>
                  </a:lnTo>
                  <a:lnTo>
                    <a:pt x="306" y="280"/>
                  </a:lnTo>
                  <a:lnTo>
                    <a:pt x="303" y="277"/>
                  </a:lnTo>
                  <a:lnTo>
                    <a:pt x="301" y="276"/>
                  </a:lnTo>
                  <a:lnTo>
                    <a:pt x="300" y="275"/>
                  </a:lnTo>
                  <a:lnTo>
                    <a:pt x="299" y="274"/>
                  </a:lnTo>
                  <a:lnTo>
                    <a:pt x="299" y="274"/>
                  </a:lnTo>
                  <a:lnTo>
                    <a:pt x="299" y="273"/>
                  </a:lnTo>
                  <a:lnTo>
                    <a:pt x="298" y="272"/>
                  </a:lnTo>
                  <a:lnTo>
                    <a:pt x="298" y="271"/>
                  </a:lnTo>
                  <a:lnTo>
                    <a:pt x="298" y="270"/>
                  </a:lnTo>
                  <a:lnTo>
                    <a:pt x="298" y="269"/>
                  </a:lnTo>
                  <a:lnTo>
                    <a:pt x="298" y="268"/>
                  </a:lnTo>
                  <a:lnTo>
                    <a:pt x="298" y="267"/>
                  </a:lnTo>
                  <a:lnTo>
                    <a:pt x="299" y="265"/>
                  </a:lnTo>
                  <a:lnTo>
                    <a:pt x="299" y="264"/>
                  </a:lnTo>
                  <a:lnTo>
                    <a:pt x="300" y="262"/>
                  </a:lnTo>
                  <a:lnTo>
                    <a:pt x="300" y="261"/>
                  </a:lnTo>
                  <a:lnTo>
                    <a:pt x="301" y="259"/>
                  </a:lnTo>
                  <a:lnTo>
                    <a:pt x="302" y="258"/>
                  </a:lnTo>
                  <a:lnTo>
                    <a:pt x="303" y="256"/>
                  </a:lnTo>
                  <a:lnTo>
                    <a:pt x="304" y="255"/>
                  </a:lnTo>
                  <a:lnTo>
                    <a:pt x="305" y="253"/>
                  </a:lnTo>
                  <a:lnTo>
                    <a:pt x="306" y="252"/>
                  </a:lnTo>
                  <a:lnTo>
                    <a:pt x="308" y="251"/>
                  </a:lnTo>
                  <a:lnTo>
                    <a:pt x="311" y="249"/>
                  </a:lnTo>
                  <a:lnTo>
                    <a:pt x="313" y="247"/>
                  </a:lnTo>
                  <a:lnTo>
                    <a:pt x="313" y="247"/>
                  </a:lnTo>
                  <a:lnTo>
                    <a:pt x="314" y="246"/>
                  </a:lnTo>
                  <a:lnTo>
                    <a:pt x="314" y="246"/>
                  </a:lnTo>
                  <a:lnTo>
                    <a:pt x="315" y="245"/>
                  </a:lnTo>
                  <a:lnTo>
                    <a:pt x="315" y="244"/>
                  </a:lnTo>
                  <a:lnTo>
                    <a:pt x="315" y="243"/>
                  </a:lnTo>
                  <a:lnTo>
                    <a:pt x="315" y="243"/>
                  </a:lnTo>
                  <a:lnTo>
                    <a:pt x="314" y="242"/>
                  </a:lnTo>
                  <a:lnTo>
                    <a:pt x="314" y="241"/>
                  </a:lnTo>
                  <a:lnTo>
                    <a:pt x="313" y="240"/>
                  </a:lnTo>
                  <a:lnTo>
                    <a:pt x="312" y="238"/>
                  </a:lnTo>
                  <a:lnTo>
                    <a:pt x="310" y="236"/>
                  </a:lnTo>
                  <a:lnTo>
                    <a:pt x="310" y="235"/>
                  </a:lnTo>
                  <a:lnTo>
                    <a:pt x="309" y="234"/>
                  </a:lnTo>
                  <a:lnTo>
                    <a:pt x="309" y="233"/>
                  </a:lnTo>
                  <a:lnTo>
                    <a:pt x="308" y="231"/>
                  </a:lnTo>
                  <a:lnTo>
                    <a:pt x="308" y="230"/>
                  </a:lnTo>
                  <a:lnTo>
                    <a:pt x="308" y="229"/>
                  </a:lnTo>
                  <a:lnTo>
                    <a:pt x="308" y="228"/>
                  </a:lnTo>
                  <a:lnTo>
                    <a:pt x="308" y="227"/>
                  </a:lnTo>
                  <a:lnTo>
                    <a:pt x="309" y="226"/>
                  </a:lnTo>
                  <a:lnTo>
                    <a:pt x="309" y="225"/>
                  </a:lnTo>
                  <a:lnTo>
                    <a:pt x="310" y="224"/>
                  </a:lnTo>
                  <a:lnTo>
                    <a:pt x="314" y="219"/>
                  </a:lnTo>
                  <a:lnTo>
                    <a:pt x="315" y="217"/>
                  </a:lnTo>
                  <a:lnTo>
                    <a:pt x="316" y="215"/>
                  </a:lnTo>
                  <a:lnTo>
                    <a:pt x="316" y="214"/>
                  </a:lnTo>
                  <a:lnTo>
                    <a:pt x="317" y="213"/>
                  </a:lnTo>
                  <a:lnTo>
                    <a:pt x="317" y="212"/>
                  </a:lnTo>
                  <a:lnTo>
                    <a:pt x="317" y="211"/>
                  </a:lnTo>
                  <a:lnTo>
                    <a:pt x="317" y="210"/>
                  </a:lnTo>
                  <a:lnTo>
                    <a:pt x="317" y="210"/>
                  </a:lnTo>
                  <a:lnTo>
                    <a:pt x="317" y="209"/>
                  </a:lnTo>
                  <a:lnTo>
                    <a:pt x="316" y="208"/>
                  </a:lnTo>
                  <a:lnTo>
                    <a:pt x="316" y="208"/>
                  </a:lnTo>
                  <a:lnTo>
                    <a:pt x="315" y="207"/>
                  </a:lnTo>
                  <a:lnTo>
                    <a:pt x="315" y="207"/>
                  </a:lnTo>
                  <a:lnTo>
                    <a:pt x="314" y="206"/>
                  </a:lnTo>
                  <a:lnTo>
                    <a:pt x="310" y="205"/>
                  </a:lnTo>
                  <a:lnTo>
                    <a:pt x="309" y="205"/>
                  </a:lnTo>
                  <a:lnTo>
                    <a:pt x="307" y="204"/>
                  </a:lnTo>
                  <a:lnTo>
                    <a:pt x="306" y="204"/>
                  </a:lnTo>
                  <a:lnTo>
                    <a:pt x="305" y="203"/>
                  </a:lnTo>
                  <a:lnTo>
                    <a:pt x="304" y="203"/>
                  </a:lnTo>
                  <a:lnTo>
                    <a:pt x="304" y="202"/>
                  </a:lnTo>
                  <a:lnTo>
                    <a:pt x="303" y="202"/>
                  </a:lnTo>
                  <a:lnTo>
                    <a:pt x="303" y="201"/>
                  </a:lnTo>
                  <a:lnTo>
                    <a:pt x="303" y="201"/>
                  </a:lnTo>
                  <a:lnTo>
                    <a:pt x="303" y="200"/>
                  </a:lnTo>
                  <a:lnTo>
                    <a:pt x="303" y="200"/>
                  </a:lnTo>
                  <a:lnTo>
                    <a:pt x="304" y="199"/>
                  </a:lnTo>
                  <a:lnTo>
                    <a:pt x="304" y="199"/>
                  </a:lnTo>
                  <a:lnTo>
                    <a:pt x="306" y="198"/>
                  </a:lnTo>
                  <a:lnTo>
                    <a:pt x="306" y="197"/>
                  </a:lnTo>
                  <a:lnTo>
                    <a:pt x="306" y="197"/>
                  </a:lnTo>
                  <a:lnTo>
                    <a:pt x="307" y="197"/>
                  </a:lnTo>
                  <a:lnTo>
                    <a:pt x="306" y="196"/>
                  </a:lnTo>
                  <a:lnTo>
                    <a:pt x="306" y="196"/>
                  </a:lnTo>
                  <a:lnTo>
                    <a:pt x="306" y="195"/>
                  </a:lnTo>
                  <a:lnTo>
                    <a:pt x="305" y="195"/>
                  </a:lnTo>
                  <a:lnTo>
                    <a:pt x="298" y="190"/>
                  </a:lnTo>
                  <a:lnTo>
                    <a:pt x="294" y="186"/>
                  </a:lnTo>
                  <a:lnTo>
                    <a:pt x="293" y="186"/>
                  </a:lnTo>
                  <a:lnTo>
                    <a:pt x="292" y="185"/>
                  </a:lnTo>
                  <a:lnTo>
                    <a:pt x="292" y="184"/>
                  </a:lnTo>
                  <a:lnTo>
                    <a:pt x="291" y="184"/>
                  </a:lnTo>
                  <a:lnTo>
                    <a:pt x="291" y="183"/>
                  </a:lnTo>
                  <a:lnTo>
                    <a:pt x="291" y="182"/>
                  </a:lnTo>
                  <a:lnTo>
                    <a:pt x="291" y="181"/>
                  </a:lnTo>
                  <a:lnTo>
                    <a:pt x="291" y="180"/>
                  </a:lnTo>
                  <a:lnTo>
                    <a:pt x="291" y="178"/>
                  </a:lnTo>
                  <a:lnTo>
                    <a:pt x="292" y="174"/>
                  </a:lnTo>
                  <a:lnTo>
                    <a:pt x="293" y="171"/>
                  </a:lnTo>
                  <a:lnTo>
                    <a:pt x="293" y="169"/>
                  </a:lnTo>
                  <a:lnTo>
                    <a:pt x="293" y="166"/>
                  </a:lnTo>
                  <a:lnTo>
                    <a:pt x="293" y="162"/>
                  </a:lnTo>
                  <a:lnTo>
                    <a:pt x="294" y="160"/>
                  </a:lnTo>
                  <a:lnTo>
                    <a:pt x="294" y="159"/>
                  </a:lnTo>
                  <a:lnTo>
                    <a:pt x="294" y="158"/>
                  </a:lnTo>
                  <a:lnTo>
                    <a:pt x="295" y="156"/>
                  </a:lnTo>
                  <a:lnTo>
                    <a:pt x="296" y="154"/>
                  </a:lnTo>
                  <a:lnTo>
                    <a:pt x="298" y="153"/>
                  </a:lnTo>
                  <a:lnTo>
                    <a:pt x="300" y="150"/>
                  </a:lnTo>
                  <a:lnTo>
                    <a:pt x="301" y="148"/>
                  </a:lnTo>
                  <a:lnTo>
                    <a:pt x="302" y="147"/>
                  </a:lnTo>
                  <a:lnTo>
                    <a:pt x="304" y="143"/>
                  </a:lnTo>
                  <a:lnTo>
                    <a:pt x="305" y="141"/>
                  </a:lnTo>
                  <a:lnTo>
                    <a:pt x="306" y="140"/>
                  </a:lnTo>
                  <a:lnTo>
                    <a:pt x="307" y="139"/>
                  </a:lnTo>
                  <a:lnTo>
                    <a:pt x="308" y="138"/>
                  </a:lnTo>
                  <a:lnTo>
                    <a:pt x="308" y="137"/>
                  </a:lnTo>
                  <a:lnTo>
                    <a:pt x="309" y="137"/>
                  </a:lnTo>
                  <a:lnTo>
                    <a:pt x="310" y="136"/>
                  </a:lnTo>
                  <a:lnTo>
                    <a:pt x="312" y="135"/>
                  </a:lnTo>
                  <a:lnTo>
                    <a:pt x="313" y="134"/>
                  </a:lnTo>
                  <a:lnTo>
                    <a:pt x="315" y="134"/>
                  </a:lnTo>
                  <a:lnTo>
                    <a:pt x="317" y="133"/>
                  </a:lnTo>
                  <a:lnTo>
                    <a:pt x="321" y="133"/>
                  </a:lnTo>
                  <a:lnTo>
                    <a:pt x="324" y="133"/>
                  </a:lnTo>
                  <a:lnTo>
                    <a:pt x="327" y="132"/>
                  </a:lnTo>
                  <a:lnTo>
                    <a:pt x="329" y="132"/>
                  </a:lnTo>
                  <a:lnTo>
                    <a:pt x="330" y="131"/>
                  </a:lnTo>
                  <a:lnTo>
                    <a:pt x="331" y="131"/>
                  </a:lnTo>
                  <a:lnTo>
                    <a:pt x="332" y="130"/>
                  </a:lnTo>
                  <a:lnTo>
                    <a:pt x="333" y="129"/>
                  </a:lnTo>
                  <a:lnTo>
                    <a:pt x="333" y="128"/>
                  </a:lnTo>
                  <a:lnTo>
                    <a:pt x="333" y="128"/>
                  </a:lnTo>
                  <a:lnTo>
                    <a:pt x="334" y="127"/>
                  </a:lnTo>
                  <a:lnTo>
                    <a:pt x="334" y="126"/>
                  </a:lnTo>
                  <a:lnTo>
                    <a:pt x="334" y="126"/>
                  </a:lnTo>
                  <a:lnTo>
                    <a:pt x="334" y="125"/>
                  </a:lnTo>
                  <a:lnTo>
                    <a:pt x="333" y="124"/>
                  </a:lnTo>
                  <a:lnTo>
                    <a:pt x="333" y="124"/>
                  </a:lnTo>
                  <a:lnTo>
                    <a:pt x="332" y="123"/>
                  </a:lnTo>
                  <a:lnTo>
                    <a:pt x="332" y="123"/>
                  </a:lnTo>
                  <a:lnTo>
                    <a:pt x="331" y="122"/>
                  </a:lnTo>
                  <a:lnTo>
                    <a:pt x="330" y="122"/>
                  </a:lnTo>
                  <a:lnTo>
                    <a:pt x="329" y="121"/>
                  </a:lnTo>
                  <a:lnTo>
                    <a:pt x="325" y="120"/>
                  </a:lnTo>
                  <a:lnTo>
                    <a:pt x="324" y="120"/>
                  </a:lnTo>
                  <a:lnTo>
                    <a:pt x="323" y="120"/>
                  </a:lnTo>
                  <a:lnTo>
                    <a:pt x="323" y="120"/>
                  </a:lnTo>
                  <a:lnTo>
                    <a:pt x="323" y="119"/>
                  </a:lnTo>
                  <a:lnTo>
                    <a:pt x="323" y="119"/>
                  </a:lnTo>
                  <a:lnTo>
                    <a:pt x="323" y="118"/>
                  </a:lnTo>
                  <a:lnTo>
                    <a:pt x="323" y="118"/>
                  </a:lnTo>
                  <a:lnTo>
                    <a:pt x="324" y="117"/>
                  </a:lnTo>
                  <a:lnTo>
                    <a:pt x="324" y="116"/>
                  </a:lnTo>
                  <a:lnTo>
                    <a:pt x="325" y="115"/>
                  </a:lnTo>
                  <a:lnTo>
                    <a:pt x="327" y="113"/>
                  </a:lnTo>
                  <a:lnTo>
                    <a:pt x="328" y="112"/>
                  </a:lnTo>
                  <a:lnTo>
                    <a:pt x="329" y="111"/>
                  </a:lnTo>
                  <a:lnTo>
                    <a:pt x="330" y="110"/>
                  </a:lnTo>
                  <a:lnTo>
                    <a:pt x="332" y="110"/>
                  </a:lnTo>
                  <a:lnTo>
                    <a:pt x="333" y="109"/>
                  </a:lnTo>
                  <a:lnTo>
                    <a:pt x="334" y="109"/>
                  </a:lnTo>
                  <a:lnTo>
                    <a:pt x="336" y="108"/>
                  </a:lnTo>
                  <a:lnTo>
                    <a:pt x="337" y="108"/>
                  </a:lnTo>
                  <a:lnTo>
                    <a:pt x="338" y="109"/>
                  </a:lnTo>
                  <a:lnTo>
                    <a:pt x="339" y="109"/>
                  </a:lnTo>
                  <a:lnTo>
                    <a:pt x="340" y="109"/>
                  </a:lnTo>
                  <a:lnTo>
                    <a:pt x="340" y="110"/>
                  </a:lnTo>
                  <a:lnTo>
                    <a:pt x="341" y="110"/>
                  </a:lnTo>
                  <a:lnTo>
                    <a:pt x="341" y="110"/>
                  </a:lnTo>
                  <a:lnTo>
                    <a:pt x="342" y="112"/>
                  </a:lnTo>
                  <a:lnTo>
                    <a:pt x="343" y="114"/>
                  </a:lnTo>
                  <a:lnTo>
                    <a:pt x="343" y="114"/>
                  </a:lnTo>
                  <a:lnTo>
                    <a:pt x="344" y="115"/>
                  </a:lnTo>
                  <a:lnTo>
                    <a:pt x="345" y="116"/>
                  </a:lnTo>
                  <a:lnTo>
                    <a:pt x="345" y="117"/>
                  </a:lnTo>
                  <a:lnTo>
                    <a:pt x="346" y="117"/>
                  </a:lnTo>
                  <a:lnTo>
                    <a:pt x="347" y="117"/>
                  </a:lnTo>
                  <a:lnTo>
                    <a:pt x="347" y="118"/>
                  </a:lnTo>
                  <a:lnTo>
                    <a:pt x="348" y="118"/>
                  </a:lnTo>
                  <a:lnTo>
                    <a:pt x="350" y="118"/>
                  </a:lnTo>
                  <a:lnTo>
                    <a:pt x="351" y="117"/>
                  </a:lnTo>
                  <a:lnTo>
                    <a:pt x="351" y="117"/>
                  </a:lnTo>
                  <a:lnTo>
                    <a:pt x="352" y="117"/>
                  </a:lnTo>
                  <a:lnTo>
                    <a:pt x="353" y="116"/>
                  </a:lnTo>
                  <a:lnTo>
                    <a:pt x="353" y="116"/>
                  </a:lnTo>
                  <a:lnTo>
                    <a:pt x="354" y="115"/>
                  </a:lnTo>
                  <a:lnTo>
                    <a:pt x="354" y="114"/>
                  </a:lnTo>
                  <a:lnTo>
                    <a:pt x="355" y="111"/>
                  </a:lnTo>
                  <a:lnTo>
                    <a:pt x="356" y="108"/>
                  </a:lnTo>
                  <a:lnTo>
                    <a:pt x="356" y="107"/>
                  </a:lnTo>
                  <a:lnTo>
                    <a:pt x="356" y="106"/>
                  </a:lnTo>
                  <a:lnTo>
                    <a:pt x="356" y="106"/>
                  </a:lnTo>
                  <a:lnTo>
                    <a:pt x="356" y="105"/>
                  </a:lnTo>
                  <a:lnTo>
                    <a:pt x="356" y="104"/>
                  </a:lnTo>
                  <a:lnTo>
                    <a:pt x="356" y="103"/>
                  </a:lnTo>
                  <a:lnTo>
                    <a:pt x="356" y="102"/>
                  </a:lnTo>
                  <a:lnTo>
                    <a:pt x="355" y="100"/>
                  </a:lnTo>
                  <a:lnTo>
                    <a:pt x="354" y="99"/>
                  </a:lnTo>
                  <a:lnTo>
                    <a:pt x="353" y="98"/>
                  </a:lnTo>
                  <a:lnTo>
                    <a:pt x="351" y="96"/>
                  </a:lnTo>
                  <a:lnTo>
                    <a:pt x="350" y="95"/>
                  </a:lnTo>
                  <a:lnTo>
                    <a:pt x="349" y="94"/>
                  </a:lnTo>
                  <a:lnTo>
                    <a:pt x="349" y="93"/>
                  </a:lnTo>
                  <a:lnTo>
                    <a:pt x="348" y="92"/>
                  </a:lnTo>
                  <a:lnTo>
                    <a:pt x="348" y="91"/>
                  </a:lnTo>
                  <a:lnTo>
                    <a:pt x="348" y="90"/>
                  </a:lnTo>
                  <a:lnTo>
                    <a:pt x="348" y="89"/>
                  </a:lnTo>
                  <a:lnTo>
                    <a:pt x="348" y="89"/>
                  </a:lnTo>
                  <a:lnTo>
                    <a:pt x="348" y="89"/>
                  </a:lnTo>
                  <a:lnTo>
                    <a:pt x="348" y="89"/>
                  </a:lnTo>
                  <a:lnTo>
                    <a:pt x="349" y="89"/>
                  </a:lnTo>
                  <a:lnTo>
                    <a:pt x="350" y="89"/>
                  </a:lnTo>
                  <a:lnTo>
                    <a:pt x="352" y="89"/>
                  </a:lnTo>
                  <a:lnTo>
                    <a:pt x="353" y="89"/>
                  </a:lnTo>
                  <a:lnTo>
                    <a:pt x="354" y="89"/>
                  </a:lnTo>
                  <a:lnTo>
                    <a:pt x="355" y="88"/>
                  </a:lnTo>
                  <a:lnTo>
                    <a:pt x="356" y="88"/>
                  </a:lnTo>
                  <a:lnTo>
                    <a:pt x="357" y="87"/>
                  </a:lnTo>
                  <a:lnTo>
                    <a:pt x="358" y="87"/>
                  </a:lnTo>
                  <a:lnTo>
                    <a:pt x="360" y="86"/>
                  </a:lnTo>
                  <a:lnTo>
                    <a:pt x="361" y="84"/>
                  </a:lnTo>
                  <a:lnTo>
                    <a:pt x="363" y="82"/>
                  </a:lnTo>
                  <a:lnTo>
                    <a:pt x="365" y="80"/>
                  </a:lnTo>
                  <a:lnTo>
                    <a:pt x="366" y="79"/>
                  </a:lnTo>
                  <a:lnTo>
                    <a:pt x="367" y="77"/>
                  </a:lnTo>
                  <a:lnTo>
                    <a:pt x="368" y="75"/>
                  </a:lnTo>
                  <a:lnTo>
                    <a:pt x="368" y="74"/>
                  </a:lnTo>
                  <a:lnTo>
                    <a:pt x="368" y="73"/>
                  </a:lnTo>
                  <a:lnTo>
                    <a:pt x="368" y="72"/>
                  </a:lnTo>
                  <a:lnTo>
                    <a:pt x="368" y="71"/>
                  </a:lnTo>
                  <a:lnTo>
                    <a:pt x="368" y="70"/>
                  </a:lnTo>
                  <a:lnTo>
                    <a:pt x="368" y="69"/>
                  </a:lnTo>
                  <a:lnTo>
                    <a:pt x="368" y="68"/>
                  </a:lnTo>
                  <a:lnTo>
                    <a:pt x="368" y="67"/>
                  </a:lnTo>
                  <a:lnTo>
                    <a:pt x="367" y="66"/>
                  </a:lnTo>
                  <a:lnTo>
                    <a:pt x="367" y="65"/>
                  </a:lnTo>
                  <a:lnTo>
                    <a:pt x="366" y="65"/>
                  </a:lnTo>
                  <a:lnTo>
                    <a:pt x="365" y="64"/>
                  </a:lnTo>
                  <a:lnTo>
                    <a:pt x="364" y="63"/>
                  </a:lnTo>
                  <a:lnTo>
                    <a:pt x="363" y="62"/>
                  </a:lnTo>
                  <a:lnTo>
                    <a:pt x="360" y="60"/>
                  </a:lnTo>
                  <a:lnTo>
                    <a:pt x="358" y="59"/>
                  </a:lnTo>
                  <a:lnTo>
                    <a:pt x="357" y="59"/>
                  </a:lnTo>
                  <a:lnTo>
                    <a:pt x="356" y="57"/>
                  </a:lnTo>
                  <a:lnTo>
                    <a:pt x="355" y="56"/>
                  </a:lnTo>
                  <a:lnTo>
                    <a:pt x="355" y="55"/>
                  </a:lnTo>
                  <a:lnTo>
                    <a:pt x="354" y="54"/>
                  </a:lnTo>
                  <a:lnTo>
                    <a:pt x="354" y="54"/>
                  </a:lnTo>
                  <a:lnTo>
                    <a:pt x="354" y="53"/>
                  </a:lnTo>
                  <a:lnTo>
                    <a:pt x="354" y="52"/>
                  </a:lnTo>
                  <a:lnTo>
                    <a:pt x="355" y="51"/>
                  </a:lnTo>
                  <a:lnTo>
                    <a:pt x="355" y="50"/>
                  </a:lnTo>
                  <a:lnTo>
                    <a:pt x="357" y="44"/>
                  </a:lnTo>
                  <a:lnTo>
                    <a:pt x="358" y="41"/>
                  </a:lnTo>
                  <a:lnTo>
                    <a:pt x="359" y="39"/>
                  </a:lnTo>
                  <a:lnTo>
                    <a:pt x="359" y="37"/>
                  </a:lnTo>
                  <a:lnTo>
                    <a:pt x="359" y="36"/>
                  </a:lnTo>
                  <a:lnTo>
                    <a:pt x="359" y="35"/>
                  </a:lnTo>
                  <a:lnTo>
                    <a:pt x="359" y="34"/>
                  </a:lnTo>
                  <a:lnTo>
                    <a:pt x="359" y="35"/>
                  </a:lnTo>
                  <a:lnTo>
                    <a:pt x="360" y="35"/>
                  </a:lnTo>
                  <a:lnTo>
                    <a:pt x="360" y="35"/>
                  </a:lnTo>
                  <a:lnTo>
                    <a:pt x="361" y="35"/>
                  </a:lnTo>
                  <a:lnTo>
                    <a:pt x="361" y="35"/>
                  </a:lnTo>
                  <a:lnTo>
                    <a:pt x="362" y="35"/>
                  </a:lnTo>
                  <a:lnTo>
                    <a:pt x="363" y="35"/>
                  </a:lnTo>
                  <a:lnTo>
                    <a:pt x="363" y="35"/>
                  </a:lnTo>
                  <a:lnTo>
                    <a:pt x="364" y="34"/>
                  </a:lnTo>
                  <a:lnTo>
                    <a:pt x="365" y="33"/>
                  </a:lnTo>
                  <a:lnTo>
                    <a:pt x="367" y="32"/>
                  </a:lnTo>
                  <a:lnTo>
                    <a:pt x="368" y="30"/>
                  </a:lnTo>
                  <a:lnTo>
                    <a:pt x="371" y="27"/>
                  </a:lnTo>
                  <a:lnTo>
                    <a:pt x="371" y="27"/>
                  </a:lnTo>
                  <a:lnTo>
                    <a:pt x="372" y="26"/>
                  </a:lnTo>
                  <a:lnTo>
                    <a:pt x="373" y="25"/>
                  </a:lnTo>
                  <a:lnTo>
                    <a:pt x="375" y="25"/>
                  </a:lnTo>
                  <a:lnTo>
                    <a:pt x="376" y="24"/>
                  </a:lnTo>
                  <a:lnTo>
                    <a:pt x="377" y="24"/>
                  </a:lnTo>
                  <a:lnTo>
                    <a:pt x="378" y="24"/>
                  </a:lnTo>
                  <a:lnTo>
                    <a:pt x="379" y="24"/>
                  </a:lnTo>
                  <a:lnTo>
                    <a:pt x="380" y="24"/>
                  </a:lnTo>
                  <a:lnTo>
                    <a:pt x="380" y="24"/>
                  </a:lnTo>
                  <a:lnTo>
                    <a:pt x="382" y="24"/>
                  </a:lnTo>
                  <a:lnTo>
                    <a:pt x="383" y="25"/>
                  </a:lnTo>
                  <a:lnTo>
                    <a:pt x="384" y="26"/>
                  </a:lnTo>
                  <a:lnTo>
                    <a:pt x="385" y="26"/>
                  </a:lnTo>
                  <a:lnTo>
                    <a:pt x="386" y="26"/>
                  </a:lnTo>
                  <a:lnTo>
                    <a:pt x="388" y="26"/>
                  </a:lnTo>
                  <a:lnTo>
                    <a:pt x="391" y="25"/>
                  </a:lnTo>
                  <a:lnTo>
                    <a:pt x="393" y="25"/>
                  </a:lnTo>
                  <a:lnTo>
                    <a:pt x="397" y="24"/>
                  </a:lnTo>
                  <a:lnTo>
                    <a:pt x="399" y="24"/>
                  </a:lnTo>
                  <a:lnTo>
                    <a:pt x="400" y="24"/>
                  </a:lnTo>
                  <a:lnTo>
                    <a:pt x="401" y="24"/>
                  </a:lnTo>
                  <a:lnTo>
                    <a:pt x="402" y="24"/>
                  </a:lnTo>
                  <a:lnTo>
                    <a:pt x="408" y="25"/>
                  </a:lnTo>
                  <a:lnTo>
                    <a:pt x="410" y="25"/>
                  </a:lnTo>
                  <a:lnTo>
                    <a:pt x="412" y="26"/>
                  </a:lnTo>
                  <a:lnTo>
                    <a:pt x="415" y="26"/>
                  </a:lnTo>
                  <a:lnTo>
                    <a:pt x="417" y="25"/>
                  </a:lnTo>
                  <a:lnTo>
                    <a:pt x="419" y="25"/>
                  </a:lnTo>
                  <a:lnTo>
                    <a:pt x="420" y="25"/>
                  </a:lnTo>
                  <a:lnTo>
                    <a:pt x="420" y="25"/>
                  </a:lnTo>
                  <a:lnTo>
                    <a:pt x="421" y="24"/>
                  </a:lnTo>
                  <a:lnTo>
                    <a:pt x="422" y="23"/>
                  </a:lnTo>
                  <a:lnTo>
                    <a:pt x="422" y="23"/>
                  </a:lnTo>
                  <a:lnTo>
                    <a:pt x="423" y="21"/>
                  </a:lnTo>
                  <a:lnTo>
                    <a:pt x="424" y="20"/>
                  </a:lnTo>
                  <a:lnTo>
                    <a:pt x="424" y="18"/>
                  </a:lnTo>
                  <a:lnTo>
                    <a:pt x="427" y="7"/>
                  </a:lnTo>
                  <a:lnTo>
                    <a:pt x="428" y="4"/>
                  </a:lnTo>
                  <a:lnTo>
                    <a:pt x="428" y="2"/>
                  </a:lnTo>
                  <a:lnTo>
                    <a:pt x="429" y="1"/>
                  </a:lnTo>
                  <a:lnTo>
                    <a:pt x="430" y="0"/>
                  </a:lnTo>
                  <a:lnTo>
                    <a:pt x="430" y="0"/>
                  </a:lnTo>
                  <a:lnTo>
                    <a:pt x="430"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44" name="Freeform 250">
              <a:extLst>
                <a:ext uri="{FF2B5EF4-FFF2-40B4-BE49-F238E27FC236}">
                  <a16:creationId xmlns:a16="http://schemas.microsoft.com/office/drawing/2014/main" id="{37617D2B-1EF6-4EDC-8E3B-9AC277C529F6}"/>
                </a:ext>
              </a:extLst>
            </p:cNvPr>
            <p:cNvSpPr>
              <a:spLocks/>
            </p:cNvSpPr>
            <p:nvPr/>
          </p:nvSpPr>
          <p:spPr bwMode="auto">
            <a:xfrm>
              <a:off x="4323" y="2527"/>
              <a:ext cx="777" cy="657"/>
            </a:xfrm>
            <a:custGeom>
              <a:avLst/>
              <a:gdLst>
                <a:gd name="T0" fmla="*/ 329 w 777"/>
                <a:gd name="T1" fmla="*/ 1 h 657"/>
                <a:gd name="T2" fmla="*/ 362 w 777"/>
                <a:gd name="T3" fmla="*/ 6 h 657"/>
                <a:gd name="T4" fmla="*/ 400 w 777"/>
                <a:gd name="T5" fmla="*/ 20 h 657"/>
                <a:gd name="T6" fmla="*/ 380 w 777"/>
                <a:gd name="T7" fmla="*/ 30 h 657"/>
                <a:gd name="T8" fmla="*/ 377 w 777"/>
                <a:gd name="T9" fmla="*/ 51 h 657"/>
                <a:gd name="T10" fmla="*/ 409 w 777"/>
                <a:gd name="T11" fmla="*/ 62 h 657"/>
                <a:gd name="T12" fmla="*/ 396 w 777"/>
                <a:gd name="T13" fmla="*/ 86 h 657"/>
                <a:gd name="T14" fmla="*/ 410 w 777"/>
                <a:gd name="T15" fmla="*/ 124 h 657"/>
                <a:gd name="T16" fmla="*/ 403 w 777"/>
                <a:gd name="T17" fmla="*/ 140 h 657"/>
                <a:gd name="T18" fmla="*/ 432 w 777"/>
                <a:gd name="T19" fmla="*/ 153 h 657"/>
                <a:gd name="T20" fmla="*/ 448 w 777"/>
                <a:gd name="T21" fmla="*/ 125 h 657"/>
                <a:gd name="T22" fmla="*/ 431 w 777"/>
                <a:gd name="T23" fmla="*/ 99 h 657"/>
                <a:gd name="T24" fmla="*/ 448 w 777"/>
                <a:gd name="T25" fmla="*/ 84 h 657"/>
                <a:gd name="T26" fmla="*/ 473 w 777"/>
                <a:gd name="T27" fmla="*/ 103 h 657"/>
                <a:gd name="T28" fmla="*/ 487 w 777"/>
                <a:gd name="T29" fmla="*/ 132 h 657"/>
                <a:gd name="T30" fmla="*/ 503 w 777"/>
                <a:gd name="T31" fmla="*/ 151 h 657"/>
                <a:gd name="T32" fmla="*/ 511 w 777"/>
                <a:gd name="T33" fmla="*/ 151 h 657"/>
                <a:gd name="T34" fmla="*/ 515 w 777"/>
                <a:gd name="T35" fmla="*/ 178 h 657"/>
                <a:gd name="T36" fmla="*/ 549 w 777"/>
                <a:gd name="T37" fmla="*/ 200 h 657"/>
                <a:gd name="T38" fmla="*/ 551 w 777"/>
                <a:gd name="T39" fmla="*/ 254 h 657"/>
                <a:gd name="T40" fmla="*/ 559 w 777"/>
                <a:gd name="T41" fmla="*/ 289 h 657"/>
                <a:gd name="T42" fmla="*/ 576 w 777"/>
                <a:gd name="T43" fmla="*/ 294 h 657"/>
                <a:gd name="T44" fmla="*/ 561 w 777"/>
                <a:gd name="T45" fmla="*/ 320 h 657"/>
                <a:gd name="T46" fmla="*/ 543 w 777"/>
                <a:gd name="T47" fmla="*/ 345 h 657"/>
                <a:gd name="T48" fmla="*/ 557 w 777"/>
                <a:gd name="T49" fmla="*/ 355 h 657"/>
                <a:gd name="T50" fmla="*/ 590 w 777"/>
                <a:gd name="T51" fmla="*/ 358 h 657"/>
                <a:gd name="T52" fmla="*/ 599 w 777"/>
                <a:gd name="T53" fmla="*/ 382 h 657"/>
                <a:gd name="T54" fmla="*/ 637 w 777"/>
                <a:gd name="T55" fmla="*/ 396 h 657"/>
                <a:gd name="T56" fmla="*/ 650 w 777"/>
                <a:gd name="T57" fmla="*/ 416 h 657"/>
                <a:gd name="T58" fmla="*/ 681 w 777"/>
                <a:gd name="T59" fmla="*/ 431 h 657"/>
                <a:gd name="T60" fmla="*/ 716 w 777"/>
                <a:gd name="T61" fmla="*/ 430 h 657"/>
                <a:gd name="T62" fmla="*/ 731 w 777"/>
                <a:gd name="T63" fmla="*/ 448 h 657"/>
                <a:gd name="T64" fmla="*/ 762 w 777"/>
                <a:gd name="T65" fmla="*/ 470 h 657"/>
                <a:gd name="T66" fmla="*/ 766 w 777"/>
                <a:gd name="T67" fmla="*/ 501 h 657"/>
                <a:gd name="T68" fmla="*/ 733 w 777"/>
                <a:gd name="T69" fmla="*/ 520 h 657"/>
                <a:gd name="T70" fmla="*/ 709 w 777"/>
                <a:gd name="T71" fmla="*/ 512 h 657"/>
                <a:gd name="T72" fmla="*/ 680 w 777"/>
                <a:gd name="T73" fmla="*/ 515 h 657"/>
                <a:gd name="T74" fmla="*/ 648 w 777"/>
                <a:gd name="T75" fmla="*/ 519 h 657"/>
                <a:gd name="T76" fmla="*/ 601 w 777"/>
                <a:gd name="T77" fmla="*/ 492 h 657"/>
                <a:gd name="T78" fmla="*/ 570 w 777"/>
                <a:gd name="T79" fmla="*/ 499 h 657"/>
                <a:gd name="T80" fmla="*/ 539 w 777"/>
                <a:gd name="T81" fmla="*/ 538 h 657"/>
                <a:gd name="T82" fmla="*/ 499 w 777"/>
                <a:gd name="T83" fmla="*/ 602 h 657"/>
                <a:gd name="T84" fmla="*/ 483 w 777"/>
                <a:gd name="T85" fmla="*/ 649 h 657"/>
                <a:gd name="T86" fmla="*/ 469 w 777"/>
                <a:gd name="T87" fmla="*/ 654 h 657"/>
                <a:gd name="T88" fmla="*/ 461 w 777"/>
                <a:gd name="T89" fmla="*/ 605 h 657"/>
                <a:gd name="T90" fmla="*/ 442 w 777"/>
                <a:gd name="T91" fmla="*/ 596 h 657"/>
                <a:gd name="T92" fmla="*/ 393 w 777"/>
                <a:gd name="T93" fmla="*/ 593 h 657"/>
                <a:gd name="T94" fmla="*/ 365 w 777"/>
                <a:gd name="T95" fmla="*/ 585 h 657"/>
                <a:gd name="T96" fmla="*/ 357 w 777"/>
                <a:gd name="T97" fmla="*/ 564 h 657"/>
                <a:gd name="T98" fmla="*/ 328 w 777"/>
                <a:gd name="T99" fmla="*/ 554 h 657"/>
                <a:gd name="T100" fmla="*/ 292 w 777"/>
                <a:gd name="T101" fmla="*/ 541 h 657"/>
                <a:gd name="T102" fmla="*/ 260 w 777"/>
                <a:gd name="T103" fmla="*/ 548 h 657"/>
                <a:gd name="T104" fmla="*/ 230 w 777"/>
                <a:gd name="T105" fmla="*/ 590 h 657"/>
                <a:gd name="T106" fmla="*/ 212 w 777"/>
                <a:gd name="T107" fmla="*/ 586 h 657"/>
                <a:gd name="T108" fmla="*/ 176 w 777"/>
                <a:gd name="T109" fmla="*/ 586 h 657"/>
                <a:gd name="T110" fmla="*/ 104 w 777"/>
                <a:gd name="T111" fmla="*/ 581 h 657"/>
                <a:gd name="T112" fmla="*/ 51 w 777"/>
                <a:gd name="T113" fmla="*/ 550 h 657"/>
                <a:gd name="T114" fmla="*/ 39 w 777"/>
                <a:gd name="T115" fmla="*/ 533 h 657"/>
                <a:gd name="T116" fmla="*/ 21 w 777"/>
                <a:gd name="T117" fmla="*/ 523 h 657"/>
                <a:gd name="T118" fmla="*/ 3 w 777"/>
                <a:gd name="T119" fmla="*/ 51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7" h="657">
                  <a:moveTo>
                    <a:pt x="296" y="0"/>
                  </a:moveTo>
                  <a:lnTo>
                    <a:pt x="297" y="0"/>
                  </a:lnTo>
                  <a:lnTo>
                    <a:pt x="297" y="0"/>
                  </a:lnTo>
                  <a:lnTo>
                    <a:pt x="299" y="1"/>
                  </a:lnTo>
                  <a:lnTo>
                    <a:pt x="303" y="2"/>
                  </a:lnTo>
                  <a:lnTo>
                    <a:pt x="305" y="2"/>
                  </a:lnTo>
                  <a:lnTo>
                    <a:pt x="308" y="3"/>
                  </a:lnTo>
                  <a:lnTo>
                    <a:pt x="312" y="3"/>
                  </a:lnTo>
                  <a:lnTo>
                    <a:pt x="314" y="3"/>
                  </a:lnTo>
                  <a:lnTo>
                    <a:pt x="316" y="3"/>
                  </a:lnTo>
                  <a:lnTo>
                    <a:pt x="318" y="2"/>
                  </a:lnTo>
                  <a:lnTo>
                    <a:pt x="322" y="1"/>
                  </a:lnTo>
                  <a:lnTo>
                    <a:pt x="323" y="1"/>
                  </a:lnTo>
                  <a:lnTo>
                    <a:pt x="324" y="1"/>
                  </a:lnTo>
                  <a:lnTo>
                    <a:pt x="325" y="1"/>
                  </a:lnTo>
                  <a:lnTo>
                    <a:pt x="327" y="1"/>
                  </a:lnTo>
                  <a:lnTo>
                    <a:pt x="329" y="1"/>
                  </a:lnTo>
                  <a:lnTo>
                    <a:pt x="332" y="3"/>
                  </a:lnTo>
                  <a:lnTo>
                    <a:pt x="333" y="3"/>
                  </a:lnTo>
                  <a:lnTo>
                    <a:pt x="334" y="3"/>
                  </a:lnTo>
                  <a:lnTo>
                    <a:pt x="335" y="3"/>
                  </a:lnTo>
                  <a:lnTo>
                    <a:pt x="336" y="3"/>
                  </a:lnTo>
                  <a:lnTo>
                    <a:pt x="340" y="2"/>
                  </a:lnTo>
                  <a:lnTo>
                    <a:pt x="342" y="2"/>
                  </a:lnTo>
                  <a:lnTo>
                    <a:pt x="343" y="2"/>
                  </a:lnTo>
                  <a:lnTo>
                    <a:pt x="345" y="2"/>
                  </a:lnTo>
                  <a:lnTo>
                    <a:pt x="348" y="2"/>
                  </a:lnTo>
                  <a:lnTo>
                    <a:pt x="352" y="3"/>
                  </a:lnTo>
                  <a:lnTo>
                    <a:pt x="353" y="3"/>
                  </a:lnTo>
                  <a:lnTo>
                    <a:pt x="355" y="3"/>
                  </a:lnTo>
                  <a:lnTo>
                    <a:pt x="357" y="4"/>
                  </a:lnTo>
                  <a:lnTo>
                    <a:pt x="359" y="4"/>
                  </a:lnTo>
                  <a:lnTo>
                    <a:pt x="361" y="5"/>
                  </a:lnTo>
                  <a:lnTo>
                    <a:pt x="362" y="6"/>
                  </a:lnTo>
                  <a:lnTo>
                    <a:pt x="366" y="8"/>
                  </a:lnTo>
                  <a:lnTo>
                    <a:pt x="376" y="12"/>
                  </a:lnTo>
                  <a:lnTo>
                    <a:pt x="378" y="13"/>
                  </a:lnTo>
                  <a:lnTo>
                    <a:pt x="380" y="14"/>
                  </a:lnTo>
                  <a:lnTo>
                    <a:pt x="383" y="15"/>
                  </a:lnTo>
                  <a:lnTo>
                    <a:pt x="385" y="16"/>
                  </a:lnTo>
                  <a:lnTo>
                    <a:pt x="388" y="17"/>
                  </a:lnTo>
                  <a:lnTo>
                    <a:pt x="390" y="18"/>
                  </a:lnTo>
                  <a:lnTo>
                    <a:pt x="392" y="18"/>
                  </a:lnTo>
                  <a:lnTo>
                    <a:pt x="394" y="18"/>
                  </a:lnTo>
                  <a:lnTo>
                    <a:pt x="396" y="19"/>
                  </a:lnTo>
                  <a:lnTo>
                    <a:pt x="398" y="19"/>
                  </a:lnTo>
                  <a:lnTo>
                    <a:pt x="400" y="18"/>
                  </a:lnTo>
                  <a:lnTo>
                    <a:pt x="400" y="18"/>
                  </a:lnTo>
                  <a:lnTo>
                    <a:pt x="401" y="18"/>
                  </a:lnTo>
                  <a:lnTo>
                    <a:pt x="400" y="19"/>
                  </a:lnTo>
                  <a:lnTo>
                    <a:pt x="400" y="20"/>
                  </a:lnTo>
                  <a:lnTo>
                    <a:pt x="399" y="21"/>
                  </a:lnTo>
                  <a:lnTo>
                    <a:pt x="399" y="22"/>
                  </a:lnTo>
                  <a:lnTo>
                    <a:pt x="398" y="24"/>
                  </a:lnTo>
                  <a:lnTo>
                    <a:pt x="397" y="28"/>
                  </a:lnTo>
                  <a:lnTo>
                    <a:pt x="397" y="29"/>
                  </a:lnTo>
                  <a:lnTo>
                    <a:pt x="397" y="29"/>
                  </a:lnTo>
                  <a:lnTo>
                    <a:pt x="396" y="30"/>
                  </a:lnTo>
                  <a:lnTo>
                    <a:pt x="396" y="31"/>
                  </a:lnTo>
                  <a:lnTo>
                    <a:pt x="395" y="31"/>
                  </a:lnTo>
                  <a:lnTo>
                    <a:pt x="395" y="32"/>
                  </a:lnTo>
                  <a:lnTo>
                    <a:pt x="394" y="32"/>
                  </a:lnTo>
                  <a:lnTo>
                    <a:pt x="393" y="32"/>
                  </a:lnTo>
                  <a:lnTo>
                    <a:pt x="392" y="32"/>
                  </a:lnTo>
                  <a:lnTo>
                    <a:pt x="391" y="32"/>
                  </a:lnTo>
                  <a:lnTo>
                    <a:pt x="390" y="32"/>
                  </a:lnTo>
                  <a:lnTo>
                    <a:pt x="384" y="31"/>
                  </a:lnTo>
                  <a:lnTo>
                    <a:pt x="380" y="30"/>
                  </a:lnTo>
                  <a:lnTo>
                    <a:pt x="379" y="30"/>
                  </a:lnTo>
                  <a:lnTo>
                    <a:pt x="378" y="30"/>
                  </a:lnTo>
                  <a:lnTo>
                    <a:pt x="378" y="31"/>
                  </a:lnTo>
                  <a:lnTo>
                    <a:pt x="377" y="31"/>
                  </a:lnTo>
                  <a:lnTo>
                    <a:pt x="377" y="32"/>
                  </a:lnTo>
                  <a:lnTo>
                    <a:pt x="377" y="33"/>
                  </a:lnTo>
                  <a:lnTo>
                    <a:pt x="376" y="34"/>
                  </a:lnTo>
                  <a:lnTo>
                    <a:pt x="376" y="36"/>
                  </a:lnTo>
                  <a:lnTo>
                    <a:pt x="376" y="37"/>
                  </a:lnTo>
                  <a:lnTo>
                    <a:pt x="376" y="38"/>
                  </a:lnTo>
                  <a:lnTo>
                    <a:pt x="376" y="42"/>
                  </a:lnTo>
                  <a:lnTo>
                    <a:pt x="376" y="43"/>
                  </a:lnTo>
                  <a:lnTo>
                    <a:pt x="376" y="45"/>
                  </a:lnTo>
                  <a:lnTo>
                    <a:pt x="376" y="48"/>
                  </a:lnTo>
                  <a:lnTo>
                    <a:pt x="376" y="50"/>
                  </a:lnTo>
                  <a:lnTo>
                    <a:pt x="376" y="51"/>
                  </a:lnTo>
                  <a:lnTo>
                    <a:pt x="377" y="51"/>
                  </a:lnTo>
                  <a:lnTo>
                    <a:pt x="377" y="52"/>
                  </a:lnTo>
                  <a:lnTo>
                    <a:pt x="377" y="53"/>
                  </a:lnTo>
                  <a:lnTo>
                    <a:pt x="378" y="53"/>
                  </a:lnTo>
                  <a:lnTo>
                    <a:pt x="378" y="54"/>
                  </a:lnTo>
                  <a:lnTo>
                    <a:pt x="379" y="54"/>
                  </a:lnTo>
                  <a:lnTo>
                    <a:pt x="380" y="54"/>
                  </a:lnTo>
                  <a:lnTo>
                    <a:pt x="384" y="56"/>
                  </a:lnTo>
                  <a:lnTo>
                    <a:pt x="388" y="57"/>
                  </a:lnTo>
                  <a:lnTo>
                    <a:pt x="394" y="58"/>
                  </a:lnTo>
                  <a:lnTo>
                    <a:pt x="397" y="59"/>
                  </a:lnTo>
                  <a:lnTo>
                    <a:pt x="399" y="60"/>
                  </a:lnTo>
                  <a:lnTo>
                    <a:pt x="401" y="60"/>
                  </a:lnTo>
                  <a:lnTo>
                    <a:pt x="404" y="60"/>
                  </a:lnTo>
                  <a:lnTo>
                    <a:pt x="407" y="61"/>
                  </a:lnTo>
                  <a:lnTo>
                    <a:pt x="408" y="61"/>
                  </a:lnTo>
                  <a:lnTo>
                    <a:pt x="408" y="61"/>
                  </a:lnTo>
                  <a:lnTo>
                    <a:pt x="409" y="62"/>
                  </a:lnTo>
                  <a:lnTo>
                    <a:pt x="409" y="62"/>
                  </a:lnTo>
                  <a:lnTo>
                    <a:pt x="409" y="62"/>
                  </a:lnTo>
                  <a:lnTo>
                    <a:pt x="409" y="63"/>
                  </a:lnTo>
                  <a:lnTo>
                    <a:pt x="408" y="63"/>
                  </a:lnTo>
                  <a:lnTo>
                    <a:pt x="407" y="64"/>
                  </a:lnTo>
                  <a:lnTo>
                    <a:pt x="406" y="65"/>
                  </a:lnTo>
                  <a:lnTo>
                    <a:pt x="405" y="66"/>
                  </a:lnTo>
                  <a:lnTo>
                    <a:pt x="404" y="67"/>
                  </a:lnTo>
                  <a:lnTo>
                    <a:pt x="403" y="68"/>
                  </a:lnTo>
                  <a:lnTo>
                    <a:pt x="402" y="71"/>
                  </a:lnTo>
                  <a:lnTo>
                    <a:pt x="401" y="73"/>
                  </a:lnTo>
                  <a:lnTo>
                    <a:pt x="398" y="77"/>
                  </a:lnTo>
                  <a:lnTo>
                    <a:pt x="397" y="78"/>
                  </a:lnTo>
                  <a:lnTo>
                    <a:pt x="397" y="80"/>
                  </a:lnTo>
                  <a:lnTo>
                    <a:pt x="396" y="82"/>
                  </a:lnTo>
                  <a:lnTo>
                    <a:pt x="396" y="84"/>
                  </a:lnTo>
                  <a:lnTo>
                    <a:pt x="396" y="86"/>
                  </a:lnTo>
                  <a:lnTo>
                    <a:pt x="396" y="88"/>
                  </a:lnTo>
                  <a:lnTo>
                    <a:pt x="397" y="90"/>
                  </a:lnTo>
                  <a:lnTo>
                    <a:pt x="397" y="92"/>
                  </a:lnTo>
                  <a:lnTo>
                    <a:pt x="398" y="97"/>
                  </a:lnTo>
                  <a:lnTo>
                    <a:pt x="400" y="102"/>
                  </a:lnTo>
                  <a:lnTo>
                    <a:pt x="401" y="106"/>
                  </a:lnTo>
                  <a:lnTo>
                    <a:pt x="402" y="108"/>
                  </a:lnTo>
                  <a:lnTo>
                    <a:pt x="402" y="109"/>
                  </a:lnTo>
                  <a:lnTo>
                    <a:pt x="403" y="110"/>
                  </a:lnTo>
                  <a:lnTo>
                    <a:pt x="404" y="112"/>
                  </a:lnTo>
                  <a:lnTo>
                    <a:pt x="407" y="116"/>
                  </a:lnTo>
                  <a:lnTo>
                    <a:pt x="408" y="117"/>
                  </a:lnTo>
                  <a:lnTo>
                    <a:pt x="408" y="119"/>
                  </a:lnTo>
                  <a:lnTo>
                    <a:pt x="409" y="120"/>
                  </a:lnTo>
                  <a:lnTo>
                    <a:pt x="410" y="122"/>
                  </a:lnTo>
                  <a:lnTo>
                    <a:pt x="410" y="123"/>
                  </a:lnTo>
                  <a:lnTo>
                    <a:pt x="410" y="124"/>
                  </a:lnTo>
                  <a:lnTo>
                    <a:pt x="410" y="125"/>
                  </a:lnTo>
                  <a:lnTo>
                    <a:pt x="410" y="126"/>
                  </a:lnTo>
                  <a:lnTo>
                    <a:pt x="409" y="126"/>
                  </a:lnTo>
                  <a:lnTo>
                    <a:pt x="409" y="127"/>
                  </a:lnTo>
                  <a:lnTo>
                    <a:pt x="408" y="128"/>
                  </a:lnTo>
                  <a:lnTo>
                    <a:pt x="406" y="130"/>
                  </a:lnTo>
                  <a:lnTo>
                    <a:pt x="405" y="131"/>
                  </a:lnTo>
                  <a:lnTo>
                    <a:pt x="404" y="132"/>
                  </a:lnTo>
                  <a:lnTo>
                    <a:pt x="404" y="133"/>
                  </a:lnTo>
                  <a:lnTo>
                    <a:pt x="403" y="134"/>
                  </a:lnTo>
                  <a:lnTo>
                    <a:pt x="403" y="135"/>
                  </a:lnTo>
                  <a:lnTo>
                    <a:pt x="403" y="136"/>
                  </a:lnTo>
                  <a:lnTo>
                    <a:pt x="402" y="137"/>
                  </a:lnTo>
                  <a:lnTo>
                    <a:pt x="402" y="138"/>
                  </a:lnTo>
                  <a:lnTo>
                    <a:pt x="402" y="139"/>
                  </a:lnTo>
                  <a:lnTo>
                    <a:pt x="403" y="140"/>
                  </a:lnTo>
                  <a:lnTo>
                    <a:pt x="403" y="140"/>
                  </a:lnTo>
                  <a:lnTo>
                    <a:pt x="404" y="141"/>
                  </a:lnTo>
                  <a:lnTo>
                    <a:pt x="404" y="142"/>
                  </a:lnTo>
                  <a:lnTo>
                    <a:pt x="406" y="144"/>
                  </a:lnTo>
                  <a:lnTo>
                    <a:pt x="407" y="145"/>
                  </a:lnTo>
                  <a:lnTo>
                    <a:pt x="408" y="146"/>
                  </a:lnTo>
                  <a:lnTo>
                    <a:pt x="410" y="148"/>
                  </a:lnTo>
                  <a:lnTo>
                    <a:pt x="415" y="151"/>
                  </a:lnTo>
                  <a:lnTo>
                    <a:pt x="417" y="153"/>
                  </a:lnTo>
                  <a:lnTo>
                    <a:pt x="419" y="154"/>
                  </a:lnTo>
                  <a:lnTo>
                    <a:pt x="422" y="155"/>
                  </a:lnTo>
                  <a:lnTo>
                    <a:pt x="424" y="155"/>
                  </a:lnTo>
                  <a:lnTo>
                    <a:pt x="425" y="156"/>
                  </a:lnTo>
                  <a:lnTo>
                    <a:pt x="427" y="156"/>
                  </a:lnTo>
                  <a:lnTo>
                    <a:pt x="428" y="155"/>
                  </a:lnTo>
                  <a:lnTo>
                    <a:pt x="429" y="155"/>
                  </a:lnTo>
                  <a:lnTo>
                    <a:pt x="430" y="154"/>
                  </a:lnTo>
                  <a:lnTo>
                    <a:pt x="432" y="153"/>
                  </a:lnTo>
                  <a:lnTo>
                    <a:pt x="434" y="152"/>
                  </a:lnTo>
                  <a:lnTo>
                    <a:pt x="436" y="150"/>
                  </a:lnTo>
                  <a:lnTo>
                    <a:pt x="437" y="148"/>
                  </a:lnTo>
                  <a:lnTo>
                    <a:pt x="438" y="147"/>
                  </a:lnTo>
                  <a:lnTo>
                    <a:pt x="439" y="146"/>
                  </a:lnTo>
                  <a:lnTo>
                    <a:pt x="440" y="144"/>
                  </a:lnTo>
                  <a:lnTo>
                    <a:pt x="441" y="142"/>
                  </a:lnTo>
                  <a:lnTo>
                    <a:pt x="442" y="138"/>
                  </a:lnTo>
                  <a:lnTo>
                    <a:pt x="444" y="135"/>
                  </a:lnTo>
                  <a:lnTo>
                    <a:pt x="445" y="133"/>
                  </a:lnTo>
                  <a:lnTo>
                    <a:pt x="447" y="131"/>
                  </a:lnTo>
                  <a:lnTo>
                    <a:pt x="447" y="129"/>
                  </a:lnTo>
                  <a:lnTo>
                    <a:pt x="448" y="129"/>
                  </a:lnTo>
                  <a:lnTo>
                    <a:pt x="448" y="128"/>
                  </a:lnTo>
                  <a:lnTo>
                    <a:pt x="448" y="127"/>
                  </a:lnTo>
                  <a:lnTo>
                    <a:pt x="448" y="126"/>
                  </a:lnTo>
                  <a:lnTo>
                    <a:pt x="448" y="125"/>
                  </a:lnTo>
                  <a:lnTo>
                    <a:pt x="447" y="124"/>
                  </a:lnTo>
                  <a:lnTo>
                    <a:pt x="447" y="123"/>
                  </a:lnTo>
                  <a:lnTo>
                    <a:pt x="447" y="122"/>
                  </a:lnTo>
                  <a:lnTo>
                    <a:pt x="446" y="120"/>
                  </a:lnTo>
                  <a:lnTo>
                    <a:pt x="444" y="117"/>
                  </a:lnTo>
                  <a:lnTo>
                    <a:pt x="444" y="117"/>
                  </a:lnTo>
                  <a:lnTo>
                    <a:pt x="443" y="115"/>
                  </a:lnTo>
                  <a:lnTo>
                    <a:pt x="442" y="113"/>
                  </a:lnTo>
                  <a:lnTo>
                    <a:pt x="442" y="112"/>
                  </a:lnTo>
                  <a:lnTo>
                    <a:pt x="442" y="111"/>
                  </a:lnTo>
                  <a:lnTo>
                    <a:pt x="441" y="110"/>
                  </a:lnTo>
                  <a:lnTo>
                    <a:pt x="440" y="109"/>
                  </a:lnTo>
                  <a:lnTo>
                    <a:pt x="433" y="102"/>
                  </a:lnTo>
                  <a:lnTo>
                    <a:pt x="432" y="101"/>
                  </a:lnTo>
                  <a:lnTo>
                    <a:pt x="432" y="101"/>
                  </a:lnTo>
                  <a:lnTo>
                    <a:pt x="431" y="100"/>
                  </a:lnTo>
                  <a:lnTo>
                    <a:pt x="431" y="99"/>
                  </a:lnTo>
                  <a:lnTo>
                    <a:pt x="430" y="98"/>
                  </a:lnTo>
                  <a:lnTo>
                    <a:pt x="430" y="97"/>
                  </a:lnTo>
                  <a:lnTo>
                    <a:pt x="429" y="96"/>
                  </a:lnTo>
                  <a:lnTo>
                    <a:pt x="429" y="96"/>
                  </a:lnTo>
                  <a:lnTo>
                    <a:pt x="429" y="96"/>
                  </a:lnTo>
                  <a:lnTo>
                    <a:pt x="430" y="95"/>
                  </a:lnTo>
                  <a:lnTo>
                    <a:pt x="430" y="95"/>
                  </a:lnTo>
                  <a:lnTo>
                    <a:pt x="430" y="94"/>
                  </a:lnTo>
                  <a:lnTo>
                    <a:pt x="432" y="92"/>
                  </a:lnTo>
                  <a:lnTo>
                    <a:pt x="434" y="90"/>
                  </a:lnTo>
                  <a:lnTo>
                    <a:pt x="436" y="89"/>
                  </a:lnTo>
                  <a:lnTo>
                    <a:pt x="438" y="88"/>
                  </a:lnTo>
                  <a:lnTo>
                    <a:pt x="441" y="86"/>
                  </a:lnTo>
                  <a:lnTo>
                    <a:pt x="443" y="85"/>
                  </a:lnTo>
                  <a:lnTo>
                    <a:pt x="445" y="85"/>
                  </a:lnTo>
                  <a:lnTo>
                    <a:pt x="446" y="84"/>
                  </a:lnTo>
                  <a:lnTo>
                    <a:pt x="448" y="84"/>
                  </a:lnTo>
                  <a:lnTo>
                    <a:pt x="449" y="84"/>
                  </a:lnTo>
                  <a:lnTo>
                    <a:pt x="451" y="84"/>
                  </a:lnTo>
                  <a:lnTo>
                    <a:pt x="453" y="85"/>
                  </a:lnTo>
                  <a:lnTo>
                    <a:pt x="457" y="86"/>
                  </a:lnTo>
                  <a:lnTo>
                    <a:pt x="459" y="87"/>
                  </a:lnTo>
                  <a:lnTo>
                    <a:pt x="460" y="87"/>
                  </a:lnTo>
                  <a:lnTo>
                    <a:pt x="461" y="87"/>
                  </a:lnTo>
                  <a:lnTo>
                    <a:pt x="462" y="88"/>
                  </a:lnTo>
                  <a:lnTo>
                    <a:pt x="463" y="89"/>
                  </a:lnTo>
                  <a:lnTo>
                    <a:pt x="464" y="90"/>
                  </a:lnTo>
                  <a:lnTo>
                    <a:pt x="466" y="92"/>
                  </a:lnTo>
                  <a:lnTo>
                    <a:pt x="467" y="94"/>
                  </a:lnTo>
                  <a:lnTo>
                    <a:pt x="467" y="94"/>
                  </a:lnTo>
                  <a:lnTo>
                    <a:pt x="468" y="97"/>
                  </a:lnTo>
                  <a:lnTo>
                    <a:pt x="470" y="99"/>
                  </a:lnTo>
                  <a:lnTo>
                    <a:pt x="471" y="100"/>
                  </a:lnTo>
                  <a:lnTo>
                    <a:pt x="473" y="103"/>
                  </a:lnTo>
                  <a:lnTo>
                    <a:pt x="474" y="104"/>
                  </a:lnTo>
                  <a:lnTo>
                    <a:pt x="474" y="105"/>
                  </a:lnTo>
                  <a:lnTo>
                    <a:pt x="475" y="107"/>
                  </a:lnTo>
                  <a:lnTo>
                    <a:pt x="476" y="107"/>
                  </a:lnTo>
                  <a:lnTo>
                    <a:pt x="477" y="108"/>
                  </a:lnTo>
                  <a:lnTo>
                    <a:pt x="478" y="110"/>
                  </a:lnTo>
                  <a:lnTo>
                    <a:pt x="479" y="111"/>
                  </a:lnTo>
                  <a:lnTo>
                    <a:pt x="479" y="113"/>
                  </a:lnTo>
                  <a:lnTo>
                    <a:pt x="480" y="114"/>
                  </a:lnTo>
                  <a:lnTo>
                    <a:pt x="481" y="118"/>
                  </a:lnTo>
                  <a:lnTo>
                    <a:pt x="483" y="123"/>
                  </a:lnTo>
                  <a:lnTo>
                    <a:pt x="484" y="127"/>
                  </a:lnTo>
                  <a:lnTo>
                    <a:pt x="484" y="128"/>
                  </a:lnTo>
                  <a:lnTo>
                    <a:pt x="485" y="129"/>
                  </a:lnTo>
                  <a:lnTo>
                    <a:pt x="486" y="130"/>
                  </a:lnTo>
                  <a:lnTo>
                    <a:pt x="486" y="131"/>
                  </a:lnTo>
                  <a:lnTo>
                    <a:pt x="487" y="132"/>
                  </a:lnTo>
                  <a:lnTo>
                    <a:pt x="490" y="135"/>
                  </a:lnTo>
                  <a:lnTo>
                    <a:pt x="491" y="135"/>
                  </a:lnTo>
                  <a:lnTo>
                    <a:pt x="491" y="136"/>
                  </a:lnTo>
                  <a:lnTo>
                    <a:pt x="492" y="137"/>
                  </a:lnTo>
                  <a:lnTo>
                    <a:pt x="492" y="138"/>
                  </a:lnTo>
                  <a:lnTo>
                    <a:pt x="494" y="141"/>
                  </a:lnTo>
                  <a:lnTo>
                    <a:pt x="495" y="143"/>
                  </a:lnTo>
                  <a:lnTo>
                    <a:pt x="495" y="144"/>
                  </a:lnTo>
                  <a:lnTo>
                    <a:pt x="497" y="145"/>
                  </a:lnTo>
                  <a:lnTo>
                    <a:pt x="498" y="147"/>
                  </a:lnTo>
                  <a:lnTo>
                    <a:pt x="499" y="148"/>
                  </a:lnTo>
                  <a:lnTo>
                    <a:pt x="500" y="149"/>
                  </a:lnTo>
                  <a:lnTo>
                    <a:pt x="500" y="149"/>
                  </a:lnTo>
                  <a:lnTo>
                    <a:pt x="501" y="150"/>
                  </a:lnTo>
                  <a:lnTo>
                    <a:pt x="502" y="150"/>
                  </a:lnTo>
                  <a:lnTo>
                    <a:pt x="502" y="150"/>
                  </a:lnTo>
                  <a:lnTo>
                    <a:pt x="503" y="151"/>
                  </a:lnTo>
                  <a:lnTo>
                    <a:pt x="503" y="151"/>
                  </a:lnTo>
                  <a:lnTo>
                    <a:pt x="504" y="151"/>
                  </a:lnTo>
                  <a:lnTo>
                    <a:pt x="505" y="150"/>
                  </a:lnTo>
                  <a:lnTo>
                    <a:pt x="505" y="150"/>
                  </a:lnTo>
                  <a:lnTo>
                    <a:pt x="506" y="150"/>
                  </a:lnTo>
                  <a:lnTo>
                    <a:pt x="506" y="149"/>
                  </a:lnTo>
                  <a:lnTo>
                    <a:pt x="507" y="147"/>
                  </a:lnTo>
                  <a:lnTo>
                    <a:pt x="508" y="146"/>
                  </a:lnTo>
                  <a:lnTo>
                    <a:pt x="508" y="146"/>
                  </a:lnTo>
                  <a:lnTo>
                    <a:pt x="509" y="146"/>
                  </a:lnTo>
                  <a:lnTo>
                    <a:pt x="509" y="146"/>
                  </a:lnTo>
                  <a:lnTo>
                    <a:pt x="510" y="146"/>
                  </a:lnTo>
                  <a:lnTo>
                    <a:pt x="510" y="146"/>
                  </a:lnTo>
                  <a:lnTo>
                    <a:pt x="510" y="147"/>
                  </a:lnTo>
                  <a:lnTo>
                    <a:pt x="510" y="148"/>
                  </a:lnTo>
                  <a:lnTo>
                    <a:pt x="511" y="149"/>
                  </a:lnTo>
                  <a:lnTo>
                    <a:pt x="511" y="151"/>
                  </a:lnTo>
                  <a:lnTo>
                    <a:pt x="511" y="153"/>
                  </a:lnTo>
                  <a:lnTo>
                    <a:pt x="510" y="155"/>
                  </a:lnTo>
                  <a:lnTo>
                    <a:pt x="510" y="158"/>
                  </a:lnTo>
                  <a:lnTo>
                    <a:pt x="510" y="159"/>
                  </a:lnTo>
                  <a:lnTo>
                    <a:pt x="509" y="164"/>
                  </a:lnTo>
                  <a:lnTo>
                    <a:pt x="508" y="168"/>
                  </a:lnTo>
                  <a:lnTo>
                    <a:pt x="508" y="171"/>
                  </a:lnTo>
                  <a:lnTo>
                    <a:pt x="508" y="172"/>
                  </a:lnTo>
                  <a:lnTo>
                    <a:pt x="508" y="172"/>
                  </a:lnTo>
                  <a:lnTo>
                    <a:pt x="508" y="173"/>
                  </a:lnTo>
                  <a:lnTo>
                    <a:pt x="508" y="173"/>
                  </a:lnTo>
                  <a:lnTo>
                    <a:pt x="509" y="174"/>
                  </a:lnTo>
                  <a:lnTo>
                    <a:pt x="509" y="175"/>
                  </a:lnTo>
                  <a:lnTo>
                    <a:pt x="510" y="175"/>
                  </a:lnTo>
                  <a:lnTo>
                    <a:pt x="511" y="176"/>
                  </a:lnTo>
                  <a:lnTo>
                    <a:pt x="512" y="177"/>
                  </a:lnTo>
                  <a:lnTo>
                    <a:pt x="515" y="178"/>
                  </a:lnTo>
                  <a:lnTo>
                    <a:pt x="517" y="180"/>
                  </a:lnTo>
                  <a:lnTo>
                    <a:pt x="520" y="181"/>
                  </a:lnTo>
                  <a:lnTo>
                    <a:pt x="522" y="182"/>
                  </a:lnTo>
                  <a:lnTo>
                    <a:pt x="526" y="183"/>
                  </a:lnTo>
                  <a:lnTo>
                    <a:pt x="530" y="184"/>
                  </a:lnTo>
                  <a:lnTo>
                    <a:pt x="532" y="185"/>
                  </a:lnTo>
                  <a:lnTo>
                    <a:pt x="534" y="186"/>
                  </a:lnTo>
                  <a:lnTo>
                    <a:pt x="537" y="187"/>
                  </a:lnTo>
                  <a:lnTo>
                    <a:pt x="538" y="188"/>
                  </a:lnTo>
                  <a:lnTo>
                    <a:pt x="540" y="190"/>
                  </a:lnTo>
                  <a:lnTo>
                    <a:pt x="544" y="193"/>
                  </a:lnTo>
                  <a:lnTo>
                    <a:pt x="546" y="194"/>
                  </a:lnTo>
                  <a:lnTo>
                    <a:pt x="546" y="195"/>
                  </a:lnTo>
                  <a:lnTo>
                    <a:pt x="547" y="196"/>
                  </a:lnTo>
                  <a:lnTo>
                    <a:pt x="548" y="197"/>
                  </a:lnTo>
                  <a:lnTo>
                    <a:pt x="548" y="198"/>
                  </a:lnTo>
                  <a:lnTo>
                    <a:pt x="549" y="200"/>
                  </a:lnTo>
                  <a:lnTo>
                    <a:pt x="551" y="207"/>
                  </a:lnTo>
                  <a:lnTo>
                    <a:pt x="552" y="211"/>
                  </a:lnTo>
                  <a:lnTo>
                    <a:pt x="553" y="213"/>
                  </a:lnTo>
                  <a:lnTo>
                    <a:pt x="555" y="218"/>
                  </a:lnTo>
                  <a:lnTo>
                    <a:pt x="557" y="224"/>
                  </a:lnTo>
                  <a:lnTo>
                    <a:pt x="558" y="226"/>
                  </a:lnTo>
                  <a:lnTo>
                    <a:pt x="558" y="226"/>
                  </a:lnTo>
                  <a:lnTo>
                    <a:pt x="553" y="236"/>
                  </a:lnTo>
                  <a:lnTo>
                    <a:pt x="552" y="239"/>
                  </a:lnTo>
                  <a:lnTo>
                    <a:pt x="551" y="241"/>
                  </a:lnTo>
                  <a:lnTo>
                    <a:pt x="550" y="242"/>
                  </a:lnTo>
                  <a:lnTo>
                    <a:pt x="550" y="243"/>
                  </a:lnTo>
                  <a:lnTo>
                    <a:pt x="550" y="245"/>
                  </a:lnTo>
                  <a:lnTo>
                    <a:pt x="549" y="247"/>
                  </a:lnTo>
                  <a:lnTo>
                    <a:pt x="550" y="249"/>
                  </a:lnTo>
                  <a:lnTo>
                    <a:pt x="550" y="250"/>
                  </a:lnTo>
                  <a:lnTo>
                    <a:pt x="551" y="254"/>
                  </a:lnTo>
                  <a:lnTo>
                    <a:pt x="551" y="256"/>
                  </a:lnTo>
                  <a:lnTo>
                    <a:pt x="551" y="258"/>
                  </a:lnTo>
                  <a:lnTo>
                    <a:pt x="552" y="263"/>
                  </a:lnTo>
                  <a:lnTo>
                    <a:pt x="552" y="265"/>
                  </a:lnTo>
                  <a:lnTo>
                    <a:pt x="552" y="266"/>
                  </a:lnTo>
                  <a:lnTo>
                    <a:pt x="553" y="268"/>
                  </a:lnTo>
                  <a:lnTo>
                    <a:pt x="553" y="270"/>
                  </a:lnTo>
                  <a:lnTo>
                    <a:pt x="556" y="276"/>
                  </a:lnTo>
                  <a:lnTo>
                    <a:pt x="558" y="280"/>
                  </a:lnTo>
                  <a:lnTo>
                    <a:pt x="558" y="281"/>
                  </a:lnTo>
                  <a:lnTo>
                    <a:pt x="558" y="282"/>
                  </a:lnTo>
                  <a:lnTo>
                    <a:pt x="558" y="283"/>
                  </a:lnTo>
                  <a:lnTo>
                    <a:pt x="558" y="284"/>
                  </a:lnTo>
                  <a:lnTo>
                    <a:pt x="558" y="287"/>
                  </a:lnTo>
                  <a:lnTo>
                    <a:pt x="558" y="288"/>
                  </a:lnTo>
                  <a:lnTo>
                    <a:pt x="559" y="289"/>
                  </a:lnTo>
                  <a:lnTo>
                    <a:pt x="559" y="289"/>
                  </a:lnTo>
                  <a:lnTo>
                    <a:pt x="559" y="290"/>
                  </a:lnTo>
                  <a:lnTo>
                    <a:pt x="559" y="290"/>
                  </a:lnTo>
                  <a:lnTo>
                    <a:pt x="560" y="290"/>
                  </a:lnTo>
                  <a:lnTo>
                    <a:pt x="561" y="291"/>
                  </a:lnTo>
                  <a:lnTo>
                    <a:pt x="562" y="291"/>
                  </a:lnTo>
                  <a:lnTo>
                    <a:pt x="564" y="291"/>
                  </a:lnTo>
                  <a:lnTo>
                    <a:pt x="568" y="291"/>
                  </a:lnTo>
                  <a:lnTo>
                    <a:pt x="569" y="291"/>
                  </a:lnTo>
                  <a:lnTo>
                    <a:pt x="572" y="290"/>
                  </a:lnTo>
                  <a:lnTo>
                    <a:pt x="572" y="290"/>
                  </a:lnTo>
                  <a:lnTo>
                    <a:pt x="573" y="290"/>
                  </a:lnTo>
                  <a:lnTo>
                    <a:pt x="574" y="291"/>
                  </a:lnTo>
                  <a:lnTo>
                    <a:pt x="575" y="291"/>
                  </a:lnTo>
                  <a:lnTo>
                    <a:pt x="575" y="292"/>
                  </a:lnTo>
                  <a:lnTo>
                    <a:pt x="576" y="292"/>
                  </a:lnTo>
                  <a:lnTo>
                    <a:pt x="576" y="293"/>
                  </a:lnTo>
                  <a:lnTo>
                    <a:pt x="576" y="294"/>
                  </a:lnTo>
                  <a:lnTo>
                    <a:pt x="576" y="296"/>
                  </a:lnTo>
                  <a:lnTo>
                    <a:pt x="576" y="297"/>
                  </a:lnTo>
                  <a:lnTo>
                    <a:pt x="576" y="298"/>
                  </a:lnTo>
                  <a:lnTo>
                    <a:pt x="576" y="300"/>
                  </a:lnTo>
                  <a:lnTo>
                    <a:pt x="576" y="302"/>
                  </a:lnTo>
                  <a:lnTo>
                    <a:pt x="575" y="304"/>
                  </a:lnTo>
                  <a:lnTo>
                    <a:pt x="574" y="306"/>
                  </a:lnTo>
                  <a:lnTo>
                    <a:pt x="574" y="308"/>
                  </a:lnTo>
                  <a:lnTo>
                    <a:pt x="573" y="309"/>
                  </a:lnTo>
                  <a:lnTo>
                    <a:pt x="572" y="311"/>
                  </a:lnTo>
                  <a:lnTo>
                    <a:pt x="571" y="312"/>
                  </a:lnTo>
                  <a:lnTo>
                    <a:pt x="571" y="313"/>
                  </a:lnTo>
                  <a:lnTo>
                    <a:pt x="570" y="313"/>
                  </a:lnTo>
                  <a:lnTo>
                    <a:pt x="568" y="315"/>
                  </a:lnTo>
                  <a:lnTo>
                    <a:pt x="565" y="318"/>
                  </a:lnTo>
                  <a:lnTo>
                    <a:pt x="562" y="319"/>
                  </a:lnTo>
                  <a:lnTo>
                    <a:pt x="561" y="320"/>
                  </a:lnTo>
                  <a:lnTo>
                    <a:pt x="559" y="321"/>
                  </a:lnTo>
                  <a:lnTo>
                    <a:pt x="558" y="322"/>
                  </a:lnTo>
                  <a:lnTo>
                    <a:pt x="557" y="324"/>
                  </a:lnTo>
                  <a:lnTo>
                    <a:pt x="556" y="326"/>
                  </a:lnTo>
                  <a:lnTo>
                    <a:pt x="555" y="327"/>
                  </a:lnTo>
                  <a:lnTo>
                    <a:pt x="553" y="333"/>
                  </a:lnTo>
                  <a:lnTo>
                    <a:pt x="551" y="335"/>
                  </a:lnTo>
                  <a:lnTo>
                    <a:pt x="551" y="336"/>
                  </a:lnTo>
                  <a:lnTo>
                    <a:pt x="550" y="337"/>
                  </a:lnTo>
                  <a:lnTo>
                    <a:pt x="549" y="338"/>
                  </a:lnTo>
                  <a:lnTo>
                    <a:pt x="548" y="339"/>
                  </a:lnTo>
                  <a:lnTo>
                    <a:pt x="546" y="341"/>
                  </a:lnTo>
                  <a:lnTo>
                    <a:pt x="545" y="341"/>
                  </a:lnTo>
                  <a:lnTo>
                    <a:pt x="544" y="342"/>
                  </a:lnTo>
                  <a:lnTo>
                    <a:pt x="544" y="343"/>
                  </a:lnTo>
                  <a:lnTo>
                    <a:pt x="543" y="344"/>
                  </a:lnTo>
                  <a:lnTo>
                    <a:pt x="543" y="345"/>
                  </a:lnTo>
                  <a:lnTo>
                    <a:pt x="543" y="347"/>
                  </a:lnTo>
                  <a:lnTo>
                    <a:pt x="543" y="348"/>
                  </a:lnTo>
                  <a:lnTo>
                    <a:pt x="543" y="350"/>
                  </a:lnTo>
                  <a:lnTo>
                    <a:pt x="543" y="352"/>
                  </a:lnTo>
                  <a:lnTo>
                    <a:pt x="544" y="354"/>
                  </a:lnTo>
                  <a:lnTo>
                    <a:pt x="544" y="354"/>
                  </a:lnTo>
                  <a:lnTo>
                    <a:pt x="544" y="355"/>
                  </a:lnTo>
                  <a:lnTo>
                    <a:pt x="545" y="355"/>
                  </a:lnTo>
                  <a:lnTo>
                    <a:pt x="546" y="356"/>
                  </a:lnTo>
                  <a:lnTo>
                    <a:pt x="547" y="356"/>
                  </a:lnTo>
                  <a:lnTo>
                    <a:pt x="548" y="356"/>
                  </a:lnTo>
                  <a:lnTo>
                    <a:pt x="549" y="356"/>
                  </a:lnTo>
                  <a:lnTo>
                    <a:pt x="550" y="357"/>
                  </a:lnTo>
                  <a:lnTo>
                    <a:pt x="552" y="356"/>
                  </a:lnTo>
                  <a:lnTo>
                    <a:pt x="554" y="356"/>
                  </a:lnTo>
                  <a:lnTo>
                    <a:pt x="555" y="356"/>
                  </a:lnTo>
                  <a:lnTo>
                    <a:pt x="557" y="355"/>
                  </a:lnTo>
                  <a:lnTo>
                    <a:pt x="561" y="354"/>
                  </a:lnTo>
                  <a:lnTo>
                    <a:pt x="571" y="351"/>
                  </a:lnTo>
                  <a:lnTo>
                    <a:pt x="573" y="350"/>
                  </a:lnTo>
                  <a:lnTo>
                    <a:pt x="576" y="349"/>
                  </a:lnTo>
                  <a:lnTo>
                    <a:pt x="577" y="349"/>
                  </a:lnTo>
                  <a:lnTo>
                    <a:pt x="578" y="349"/>
                  </a:lnTo>
                  <a:lnTo>
                    <a:pt x="579" y="349"/>
                  </a:lnTo>
                  <a:lnTo>
                    <a:pt x="581" y="349"/>
                  </a:lnTo>
                  <a:lnTo>
                    <a:pt x="582" y="349"/>
                  </a:lnTo>
                  <a:lnTo>
                    <a:pt x="582" y="349"/>
                  </a:lnTo>
                  <a:lnTo>
                    <a:pt x="583" y="350"/>
                  </a:lnTo>
                  <a:lnTo>
                    <a:pt x="584" y="350"/>
                  </a:lnTo>
                  <a:lnTo>
                    <a:pt x="585" y="351"/>
                  </a:lnTo>
                  <a:lnTo>
                    <a:pt x="586" y="352"/>
                  </a:lnTo>
                  <a:lnTo>
                    <a:pt x="587" y="355"/>
                  </a:lnTo>
                  <a:lnTo>
                    <a:pt x="589" y="357"/>
                  </a:lnTo>
                  <a:lnTo>
                    <a:pt x="590" y="358"/>
                  </a:lnTo>
                  <a:lnTo>
                    <a:pt x="590" y="360"/>
                  </a:lnTo>
                  <a:lnTo>
                    <a:pt x="591" y="362"/>
                  </a:lnTo>
                  <a:lnTo>
                    <a:pt x="591" y="363"/>
                  </a:lnTo>
                  <a:lnTo>
                    <a:pt x="591" y="365"/>
                  </a:lnTo>
                  <a:lnTo>
                    <a:pt x="591" y="366"/>
                  </a:lnTo>
                  <a:lnTo>
                    <a:pt x="591" y="369"/>
                  </a:lnTo>
                  <a:lnTo>
                    <a:pt x="591" y="374"/>
                  </a:lnTo>
                  <a:lnTo>
                    <a:pt x="591" y="376"/>
                  </a:lnTo>
                  <a:lnTo>
                    <a:pt x="591" y="377"/>
                  </a:lnTo>
                  <a:lnTo>
                    <a:pt x="591" y="378"/>
                  </a:lnTo>
                  <a:lnTo>
                    <a:pt x="591" y="378"/>
                  </a:lnTo>
                  <a:lnTo>
                    <a:pt x="592" y="379"/>
                  </a:lnTo>
                  <a:lnTo>
                    <a:pt x="592" y="380"/>
                  </a:lnTo>
                  <a:lnTo>
                    <a:pt x="593" y="380"/>
                  </a:lnTo>
                  <a:lnTo>
                    <a:pt x="593" y="380"/>
                  </a:lnTo>
                  <a:lnTo>
                    <a:pt x="597" y="381"/>
                  </a:lnTo>
                  <a:lnTo>
                    <a:pt x="599" y="382"/>
                  </a:lnTo>
                  <a:lnTo>
                    <a:pt x="600" y="382"/>
                  </a:lnTo>
                  <a:lnTo>
                    <a:pt x="601" y="383"/>
                  </a:lnTo>
                  <a:lnTo>
                    <a:pt x="603" y="384"/>
                  </a:lnTo>
                  <a:lnTo>
                    <a:pt x="606" y="385"/>
                  </a:lnTo>
                  <a:lnTo>
                    <a:pt x="607" y="385"/>
                  </a:lnTo>
                  <a:lnTo>
                    <a:pt x="608" y="386"/>
                  </a:lnTo>
                  <a:lnTo>
                    <a:pt x="609" y="387"/>
                  </a:lnTo>
                  <a:lnTo>
                    <a:pt x="611" y="389"/>
                  </a:lnTo>
                  <a:lnTo>
                    <a:pt x="613" y="391"/>
                  </a:lnTo>
                  <a:lnTo>
                    <a:pt x="614" y="391"/>
                  </a:lnTo>
                  <a:lnTo>
                    <a:pt x="614" y="392"/>
                  </a:lnTo>
                  <a:lnTo>
                    <a:pt x="616" y="393"/>
                  </a:lnTo>
                  <a:lnTo>
                    <a:pt x="617" y="393"/>
                  </a:lnTo>
                  <a:lnTo>
                    <a:pt x="618" y="393"/>
                  </a:lnTo>
                  <a:lnTo>
                    <a:pt x="626" y="394"/>
                  </a:lnTo>
                  <a:lnTo>
                    <a:pt x="630" y="395"/>
                  </a:lnTo>
                  <a:lnTo>
                    <a:pt x="637" y="396"/>
                  </a:lnTo>
                  <a:lnTo>
                    <a:pt x="638" y="396"/>
                  </a:lnTo>
                  <a:lnTo>
                    <a:pt x="640" y="397"/>
                  </a:lnTo>
                  <a:lnTo>
                    <a:pt x="641" y="397"/>
                  </a:lnTo>
                  <a:lnTo>
                    <a:pt x="642" y="398"/>
                  </a:lnTo>
                  <a:lnTo>
                    <a:pt x="644" y="399"/>
                  </a:lnTo>
                  <a:lnTo>
                    <a:pt x="645" y="400"/>
                  </a:lnTo>
                  <a:lnTo>
                    <a:pt x="646" y="402"/>
                  </a:lnTo>
                  <a:lnTo>
                    <a:pt x="647" y="402"/>
                  </a:lnTo>
                  <a:lnTo>
                    <a:pt x="647" y="403"/>
                  </a:lnTo>
                  <a:lnTo>
                    <a:pt x="648" y="404"/>
                  </a:lnTo>
                  <a:lnTo>
                    <a:pt x="648" y="406"/>
                  </a:lnTo>
                  <a:lnTo>
                    <a:pt x="648" y="408"/>
                  </a:lnTo>
                  <a:lnTo>
                    <a:pt x="649" y="412"/>
                  </a:lnTo>
                  <a:lnTo>
                    <a:pt x="649" y="413"/>
                  </a:lnTo>
                  <a:lnTo>
                    <a:pt x="649" y="414"/>
                  </a:lnTo>
                  <a:lnTo>
                    <a:pt x="650" y="415"/>
                  </a:lnTo>
                  <a:lnTo>
                    <a:pt x="650" y="416"/>
                  </a:lnTo>
                  <a:lnTo>
                    <a:pt x="651" y="416"/>
                  </a:lnTo>
                  <a:lnTo>
                    <a:pt x="651" y="417"/>
                  </a:lnTo>
                  <a:lnTo>
                    <a:pt x="652" y="417"/>
                  </a:lnTo>
                  <a:lnTo>
                    <a:pt x="653" y="418"/>
                  </a:lnTo>
                  <a:lnTo>
                    <a:pt x="655" y="418"/>
                  </a:lnTo>
                  <a:lnTo>
                    <a:pt x="657" y="418"/>
                  </a:lnTo>
                  <a:lnTo>
                    <a:pt x="660" y="419"/>
                  </a:lnTo>
                  <a:lnTo>
                    <a:pt x="661" y="419"/>
                  </a:lnTo>
                  <a:lnTo>
                    <a:pt x="663" y="419"/>
                  </a:lnTo>
                  <a:lnTo>
                    <a:pt x="664" y="420"/>
                  </a:lnTo>
                  <a:lnTo>
                    <a:pt x="665" y="420"/>
                  </a:lnTo>
                  <a:lnTo>
                    <a:pt x="666" y="421"/>
                  </a:lnTo>
                  <a:lnTo>
                    <a:pt x="674" y="427"/>
                  </a:lnTo>
                  <a:lnTo>
                    <a:pt x="676" y="428"/>
                  </a:lnTo>
                  <a:lnTo>
                    <a:pt x="678" y="429"/>
                  </a:lnTo>
                  <a:lnTo>
                    <a:pt x="679" y="430"/>
                  </a:lnTo>
                  <a:lnTo>
                    <a:pt x="681" y="431"/>
                  </a:lnTo>
                  <a:lnTo>
                    <a:pt x="682" y="431"/>
                  </a:lnTo>
                  <a:lnTo>
                    <a:pt x="683" y="431"/>
                  </a:lnTo>
                  <a:lnTo>
                    <a:pt x="684" y="431"/>
                  </a:lnTo>
                  <a:lnTo>
                    <a:pt x="685" y="431"/>
                  </a:lnTo>
                  <a:lnTo>
                    <a:pt x="687" y="431"/>
                  </a:lnTo>
                  <a:lnTo>
                    <a:pt x="689" y="431"/>
                  </a:lnTo>
                  <a:lnTo>
                    <a:pt x="694" y="430"/>
                  </a:lnTo>
                  <a:lnTo>
                    <a:pt x="697" y="429"/>
                  </a:lnTo>
                  <a:lnTo>
                    <a:pt x="699" y="429"/>
                  </a:lnTo>
                  <a:lnTo>
                    <a:pt x="703" y="429"/>
                  </a:lnTo>
                  <a:lnTo>
                    <a:pt x="708" y="428"/>
                  </a:lnTo>
                  <a:lnTo>
                    <a:pt x="709" y="428"/>
                  </a:lnTo>
                  <a:lnTo>
                    <a:pt x="710" y="428"/>
                  </a:lnTo>
                  <a:lnTo>
                    <a:pt x="711" y="428"/>
                  </a:lnTo>
                  <a:lnTo>
                    <a:pt x="712" y="428"/>
                  </a:lnTo>
                  <a:lnTo>
                    <a:pt x="713" y="429"/>
                  </a:lnTo>
                  <a:lnTo>
                    <a:pt x="716" y="430"/>
                  </a:lnTo>
                  <a:lnTo>
                    <a:pt x="720" y="431"/>
                  </a:lnTo>
                  <a:lnTo>
                    <a:pt x="721" y="432"/>
                  </a:lnTo>
                  <a:lnTo>
                    <a:pt x="723" y="432"/>
                  </a:lnTo>
                  <a:lnTo>
                    <a:pt x="724" y="433"/>
                  </a:lnTo>
                  <a:lnTo>
                    <a:pt x="726" y="435"/>
                  </a:lnTo>
                  <a:lnTo>
                    <a:pt x="727" y="436"/>
                  </a:lnTo>
                  <a:lnTo>
                    <a:pt x="728" y="436"/>
                  </a:lnTo>
                  <a:lnTo>
                    <a:pt x="729" y="437"/>
                  </a:lnTo>
                  <a:lnTo>
                    <a:pt x="729" y="438"/>
                  </a:lnTo>
                  <a:lnTo>
                    <a:pt x="729" y="439"/>
                  </a:lnTo>
                  <a:lnTo>
                    <a:pt x="730" y="439"/>
                  </a:lnTo>
                  <a:lnTo>
                    <a:pt x="730" y="440"/>
                  </a:lnTo>
                  <a:lnTo>
                    <a:pt x="730" y="441"/>
                  </a:lnTo>
                  <a:lnTo>
                    <a:pt x="731" y="443"/>
                  </a:lnTo>
                  <a:lnTo>
                    <a:pt x="731" y="446"/>
                  </a:lnTo>
                  <a:lnTo>
                    <a:pt x="731" y="448"/>
                  </a:lnTo>
                  <a:lnTo>
                    <a:pt x="731" y="448"/>
                  </a:lnTo>
                  <a:lnTo>
                    <a:pt x="732" y="449"/>
                  </a:lnTo>
                  <a:lnTo>
                    <a:pt x="732" y="450"/>
                  </a:lnTo>
                  <a:lnTo>
                    <a:pt x="733" y="451"/>
                  </a:lnTo>
                  <a:lnTo>
                    <a:pt x="733" y="451"/>
                  </a:lnTo>
                  <a:lnTo>
                    <a:pt x="734" y="452"/>
                  </a:lnTo>
                  <a:lnTo>
                    <a:pt x="735" y="452"/>
                  </a:lnTo>
                  <a:lnTo>
                    <a:pt x="736" y="453"/>
                  </a:lnTo>
                  <a:lnTo>
                    <a:pt x="739" y="454"/>
                  </a:lnTo>
                  <a:lnTo>
                    <a:pt x="741" y="455"/>
                  </a:lnTo>
                  <a:lnTo>
                    <a:pt x="751" y="459"/>
                  </a:lnTo>
                  <a:lnTo>
                    <a:pt x="752" y="460"/>
                  </a:lnTo>
                  <a:lnTo>
                    <a:pt x="754" y="461"/>
                  </a:lnTo>
                  <a:lnTo>
                    <a:pt x="756" y="463"/>
                  </a:lnTo>
                  <a:lnTo>
                    <a:pt x="757" y="464"/>
                  </a:lnTo>
                  <a:lnTo>
                    <a:pt x="759" y="466"/>
                  </a:lnTo>
                  <a:lnTo>
                    <a:pt x="760" y="468"/>
                  </a:lnTo>
                  <a:lnTo>
                    <a:pt x="762" y="470"/>
                  </a:lnTo>
                  <a:lnTo>
                    <a:pt x="767" y="477"/>
                  </a:lnTo>
                  <a:lnTo>
                    <a:pt x="770" y="481"/>
                  </a:lnTo>
                  <a:lnTo>
                    <a:pt x="771" y="483"/>
                  </a:lnTo>
                  <a:lnTo>
                    <a:pt x="772" y="484"/>
                  </a:lnTo>
                  <a:lnTo>
                    <a:pt x="773" y="486"/>
                  </a:lnTo>
                  <a:lnTo>
                    <a:pt x="774" y="491"/>
                  </a:lnTo>
                  <a:lnTo>
                    <a:pt x="775" y="493"/>
                  </a:lnTo>
                  <a:lnTo>
                    <a:pt x="776" y="495"/>
                  </a:lnTo>
                  <a:lnTo>
                    <a:pt x="776" y="495"/>
                  </a:lnTo>
                  <a:lnTo>
                    <a:pt x="777" y="495"/>
                  </a:lnTo>
                  <a:lnTo>
                    <a:pt x="776" y="495"/>
                  </a:lnTo>
                  <a:lnTo>
                    <a:pt x="776" y="495"/>
                  </a:lnTo>
                  <a:lnTo>
                    <a:pt x="775" y="495"/>
                  </a:lnTo>
                  <a:lnTo>
                    <a:pt x="775" y="496"/>
                  </a:lnTo>
                  <a:lnTo>
                    <a:pt x="773" y="496"/>
                  </a:lnTo>
                  <a:lnTo>
                    <a:pt x="771" y="498"/>
                  </a:lnTo>
                  <a:lnTo>
                    <a:pt x="766" y="501"/>
                  </a:lnTo>
                  <a:lnTo>
                    <a:pt x="760" y="506"/>
                  </a:lnTo>
                  <a:lnTo>
                    <a:pt x="758" y="508"/>
                  </a:lnTo>
                  <a:lnTo>
                    <a:pt x="754" y="511"/>
                  </a:lnTo>
                  <a:lnTo>
                    <a:pt x="752" y="512"/>
                  </a:lnTo>
                  <a:lnTo>
                    <a:pt x="751" y="513"/>
                  </a:lnTo>
                  <a:lnTo>
                    <a:pt x="750" y="513"/>
                  </a:lnTo>
                  <a:lnTo>
                    <a:pt x="749" y="514"/>
                  </a:lnTo>
                  <a:lnTo>
                    <a:pt x="748" y="514"/>
                  </a:lnTo>
                  <a:lnTo>
                    <a:pt x="747" y="514"/>
                  </a:lnTo>
                  <a:lnTo>
                    <a:pt x="744" y="515"/>
                  </a:lnTo>
                  <a:lnTo>
                    <a:pt x="740" y="515"/>
                  </a:lnTo>
                  <a:lnTo>
                    <a:pt x="739" y="516"/>
                  </a:lnTo>
                  <a:lnTo>
                    <a:pt x="738" y="516"/>
                  </a:lnTo>
                  <a:lnTo>
                    <a:pt x="737" y="517"/>
                  </a:lnTo>
                  <a:lnTo>
                    <a:pt x="734" y="519"/>
                  </a:lnTo>
                  <a:lnTo>
                    <a:pt x="734" y="519"/>
                  </a:lnTo>
                  <a:lnTo>
                    <a:pt x="733" y="520"/>
                  </a:lnTo>
                  <a:lnTo>
                    <a:pt x="732" y="520"/>
                  </a:lnTo>
                  <a:lnTo>
                    <a:pt x="731" y="520"/>
                  </a:lnTo>
                  <a:lnTo>
                    <a:pt x="728" y="521"/>
                  </a:lnTo>
                  <a:lnTo>
                    <a:pt x="727" y="521"/>
                  </a:lnTo>
                  <a:lnTo>
                    <a:pt x="726" y="521"/>
                  </a:lnTo>
                  <a:lnTo>
                    <a:pt x="725" y="521"/>
                  </a:lnTo>
                  <a:lnTo>
                    <a:pt x="724" y="521"/>
                  </a:lnTo>
                  <a:lnTo>
                    <a:pt x="723" y="520"/>
                  </a:lnTo>
                  <a:lnTo>
                    <a:pt x="723" y="520"/>
                  </a:lnTo>
                  <a:lnTo>
                    <a:pt x="721" y="518"/>
                  </a:lnTo>
                  <a:lnTo>
                    <a:pt x="721" y="518"/>
                  </a:lnTo>
                  <a:lnTo>
                    <a:pt x="720" y="518"/>
                  </a:lnTo>
                  <a:lnTo>
                    <a:pt x="717" y="517"/>
                  </a:lnTo>
                  <a:lnTo>
                    <a:pt x="716" y="517"/>
                  </a:lnTo>
                  <a:lnTo>
                    <a:pt x="715" y="516"/>
                  </a:lnTo>
                  <a:lnTo>
                    <a:pt x="713" y="515"/>
                  </a:lnTo>
                  <a:lnTo>
                    <a:pt x="709" y="512"/>
                  </a:lnTo>
                  <a:lnTo>
                    <a:pt x="707" y="510"/>
                  </a:lnTo>
                  <a:lnTo>
                    <a:pt x="705" y="509"/>
                  </a:lnTo>
                  <a:lnTo>
                    <a:pt x="703" y="508"/>
                  </a:lnTo>
                  <a:lnTo>
                    <a:pt x="701" y="507"/>
                  </a:lnTo>
                  <a:lnTo>
                    <a:pt x="699" y="507"/>
                  </a:lnTo>
                  <a:lnTo>
                    <a:pt x="697" y="506"/>
                  </a:lnTo>
                  <a:lnTo>
                    <a:pt x="695" y="506"/>
                  </a:lnTo>
                  <a:lnTo>
                    <a:pt x="694" y="506"/>
                  </a:lnTo>
                  <a:lnTo>
                    <a:pt x="693" y="507"/>
                  </a:lnTo>
                  <a:lnTo>
                    <a:pt x="693" y="507"/>
                  </a:lnTo>
                  <a:lnTo>
                    <a:pt x="692" y="507"/>
                  </a:lnTo>
                  <a:lnTo>
                    <a:pt x="690" y="508"/>
                  </a:lnTo>
                  <a:lnTo>
                    <a:pt x="687" y="509"/>
                  </a:lnTo>
                  <a:lnTo>
                    <a:pt x="687" y="510"/>
                  </a:lnTo>
                  <a:lnTo>
                    <a:pt x="685" y="511"/>
                  </a:lnTo>
                  <a:lnTo>
                    <a:pt x="682" y="514"/>
                  </a:lnTo>
                  <a:lnTo>
                    <a:pt x="680" y="515"/>
                  </a:lnTo>
                  <a:lnTo>
                    <a:pt x="674" y="520"/>
                  </a:lnTo>
                  <a:lnTo>
                    <a:pt x="671" y="521"/>
                  </a:lnTo>
                  <a:lnTo>
                    <a:pt x="670" y="522"/>
                  </a:lnTo>
                  <a:lnTo>
                    <a:pt x="669" y="523"/>
                  </a:lnTo>
                  <a:lnTo>
                    <a:pt x="668" y="523"/>
                  </a:lnTo>
                  <a:lnTo>
                    <a:pt x="667" y="523"/>
                  </a:lnTo>
                  <a:lnTo>
                    <a:pt x="665" y="523"/>
                  </a:lnTo>
                  <a:lnTo>
                    <a:pt x="663" y="524"/>
                  </a:lnTo>
                  <a:lnTo>
                    <a:pt x="659" y="524"/>
                  </a:lnTo>
                  <a:lnTo>
                    <a:pt x="657" y="524"/>
                  </a:lnTo>
                  <a:lnTo>
                    <a:pt x="656" y="523"/>
                  </a:lnTo>
                  <a:lnTo>
                    <a:pt x="655" y="523"/>
                  </a:lnTo>
                  <a:lnTo>
                    <a:pt x="654" y="523"/>
                  </a:lnTo>
                  <a:lnTo>
                    <a:pt x="653" y="522"/>
                  </a:lnTo>
                  <a:lnTo>
                    <a:pt x="651" y="521"/>
                  </a:lnTo>
                  <a:lnTo>
                    <a:pt x="649" y="520"/>
                  </a:lnTo>
                  <a:lnTo>
                    <a:pt x="648" y="519"/>
                  </a:lnTo>
                  <a:lnTo>
                    <a:pt x="645" y="517"/>
                  </a:lnTo>
                  <a:lnTo>
                    <a:pt x="643" y="516"/>
                  </a:lnTo>
                  <a:lnTo>
                    <a:pt x="640" y="513"/>
                  </a:lnTo>
                  <a:lnTo>
                    <a:pt x="636" y="509"/>
                  </a:lnTo>
                  <a:lnTo>
                    <a:pt x="635" y="509"/>
                  </a:lnTo>
                  <a:lnTo>
                    <a:pt x="634" y="508"/>
                  </a:lnTo>
                  <a:lnTo>
                    <a:pt x="633" y="507"/>
                  </a:lnTo>
                  <a:lnTo>
                    <a:pt x="630" y="506"/>
                  </a:lnTo>
                  <a:lnTo>
                    <a:pt x="628" y="505"/>
                  </a:lnTo>
                  <a:lnTo>
                    <a:pt x="622" y="501"/>
                  </a:lnTo>
                  <a:lnTo>
                    <a:pt x="617" y="498"/>
                  </a:lnTo>
                  <a:lnTo>
                    <a:pt x="616" y="498"/>
                  </a:lnTo>
                  <a:lnTo>
                    <a:pt x="614" y="497"/>
                  </a:lnTo>
                  <a:lnTo>
                    <a:pt x="613" y="497"/>
                  </a:lnTo>
                  <a:lnTo>
                    <a:pt x="609" y="495"/>
                  </a:lnTo>
                  <a:lnTo>
                    <a:pt x="603" y="493"/>
                  </a:lnTo>
                  <a:lnTo>
                    <a:pt x="601" y="492"/>
                  </a:lnTo>
                  <a:lnTo>
                    <a:pt x="599" y="492"/>
                  </a:lnTo>
                  <a:lnTo>
                    <a:pt x="597" y="491"/>
                  </a:lnTo>
                  <a:lnTo>
                    <a:pt x="595" y="490"/>
                  </a:lnTo>
                  <a:lnTo>
                    <a:pt x="593" y="490"/>
                  </a:lnTo>
                  <a:lnTo>
                    <a:pt x="590" y="490"/>
                  </a:lnTo>
                  <a:lnTo>
                    <a:pt x="588" y="489"/>
                  </a:lnTo>
                  <a:lnTo>
                    <a:pt x="587" y="489"/>
                  </a:lnTo>
                  <a:lnTo>
                    <a:pt x="586" y="489"/>
                  </a:lnTo>
                  <a:lnTo>
                    <a:pt x="584" y="489"/>
                  </a:lnTo>
                  <a:lnTo>
                    <a:pt x="583" y="490"/>
                  </a:lnTo>
                  <a:lnTo>
                    <a:pt x="582" y="490"/>
                  </a:lnTo>
                  <a:lnTo>
                    <a:pt x="580" y="491"/>
                  </a:lnTo>
                  <a:lnTo>
                    <a:pt x="579" y="491"/>
                  </a:lnTo>
                  <a:lnTo>
                    <a:pt x="578" y="492"/>
                  </a:lnTo>
                  <a:lnTo>
                    <a:pt x="576" y="494"/>
                  </a:lnTo>
                  <a:lnTo>
                    <a:pt x="574" y="495"/>
                  </a:lnTo>
                  <a:lnTo>
                    <a:pt x="570" y="499"/>
                  </a:lnTo>
                  <a:lnTo>
                    <a:pt x="563" y="506"/>
                  </a:lnTo>
                  <a:lnTo>
                    <a:pt x="561" y="507"/>
                  </a:lnTo>
                  <a:lnTo>
                    <a:pt x="556" y="511"/>
                  </a:lnTo>
                  <a:lnTo>
                    <a:pt x="553" y="514"/>
                  </a:lnTo>
                  <a:lnTo>
                    <a:pt x="550" y="516"/>
                  </a:lnTo>
                  <a:lnTo>
                    <a:pt x="549" y="517"/>
                  </a:lnTo>
                  <a:lnTo>
                    <a:pt x="548" y="518"/>
                  </a:lnTo>
                  <a:lnTo>
                    <a:pt x="547" y="519"/>
                  </a:lnTo>
                  <a:lnTo>
                    <a:pt x="547" y="520"/>
                  </a:lnTo>
                  <a:lnTo>
                    <a:pt x="546" y="521"/>
                  </a:lnTo>
                  <a:lnTo>
                    <a:pt x="545" y="523"/>
                  </a:lnTo>
                  <a:lnTo>
                    <a:pt x="544" y="525"/>
                  </a:lnTo>
                  <a:lnTo>
                    <a:pt x="542" y="531"/>
                  </a:lnTo>
                  <a:lnTo>
                    <a:pt x="542" y="533"/>
                  </a:lnTo>
                  <a:lnTo>
                    <a:pt x="541" y="534"/>
                  </a:lnTo>
                  <a:lnTo>
                    <a:pt x="540" y="536"/>
                  </a:lnTo>
                  <a:lnTo>
                    <a:pt x="539" y="538"/>
                  </a:lnTo>
                  <a:lnTo>
                    <a:pt x="536" y="543"/>
                  </a:lnTo>
                  <a:lnTo>
                    <a:pt x="535" y="545"/>
                  </a:lnTo>
                  <a:lnTo>
                    <a:pt x="534" y="547"/>
                  </a:lnTo>
                  <a:lnTo>
                    <a:pt x="532" y="549"/>
                  </a:lnTo>
                  <a:lnTo>
                    <a:pt x="527" y="554"/>
                  </a:lnTo>
                  <a:lnTo>
                    <a:pt x="521" y="560"/>
                  </a:lnTo>
                  <a:lnTo>
                    <a:pt x="519" y="563"/>
                  </a:lnTo>
                  <a:lnTo>
                    <a:pt x="517" y="565"/>
                  </a:lnTo>
                  <a:lnTo>
                    <a:pt x="516" y="567"/>
                  </a:lnTo>
                  <a:lnTo>
                    <a:pt x="512" y="575"/>
                  </a:lnTo>
                  <a:lnTo>
                    <a:pt x="510" y="578"/>
                  </a:lnTo>
                  <a:lnTo>
                    <a:pt x="507" y="584"/>
                  </a:lnTo>
                  <a:lnTo>
                    <a:pt x="506" y="587"/>
                  </a:lnTo>
                  <a:lnTo>
                    <a:pt x="504" y="592"/>
                  </a:lnTo>
                  <a:lnTo>
                    <a:pt x="501" y="597"/>
                  </a:lnTo>
                  <a:lnTo>
                    <a:pt x="500" y="599"/>
                  </a:lnTo>
                  <a:lnTo>
                    <a:pt x="499" y="602"/>
                  </a:lnTo>
                  <a:lnTo>
                    <a:pt x="498" y="607"/>
                  </a:lnTo>
                  <a:lnTo>
                    <a:pt x="497" y="610"/>
                  </a:lnTo>
                  <a:lnTo>
                    <a:pt x="495" y="612"/>
                  </a:lnTo>
                  <a:lnTo>
                    <a:pt x="493" y="616"/>
                  </a:lnTo>
                  <a:lnTo>
                    <a:pt x="492" y="618"/>
                  </a:lnTo>
                  <a:lnTo>
                    <a:pt x="491" y="621"/>
                  </a:lnTo>
                  <a:lnTo>
                    <a:pt x="490" y="623"/>
                  </a:lnTo>
                  <a:lnTo>
                    <a:pt x="488" y="627"/>
                  </a:lnTo>
                  <a:lnTo>
                    <a:pt x="488" y="628"/>
                  </a:lnTo>
                  <a:lnTo>
                    <a:pt x="488" y="629"/>
                  </a:lnTo>
                  <a:lnTo>
                    <a:pt x="487" y="633"/>
                  </a:lnTo>
                  <a:lnTo>
                    <a:pt x="486" y="639"/>
                  </a:lnTo>
                  <a:lnTo>
                    <a:pt x="485" y="642"/>
                  </a:lnTo>
                  <a:lnTo>
                    <a:pt x="485" y="644"/>
                  </a:lnTo>
                  <a:lnTo>
                    <a:pt x="484" y="646"/>
                  </a:lnTo>
                  <a:lnTo>
                    <a:pt x="483" y="648"/>
                  </a:lnTo>
                  <a:lnTo>
                    <a:pt x="483" y="649"/>
                  </a:lnTo>
                  <a:lnTo>
                    <a:pt x="482" y="651"/>
                  </a:lnTo>
                  <a:lnTo>
                    <a:pt x="481" y="652"/>
                  </a:lnTo>
                  <a:lnTo>
                    <a:pt x="480" y="653"/>
                  </a:lnTo>
                  <a:lnTo>
                    <a:pt x="479" y="655"/>
                  </a:lnTo>
                  <a:lnTo>
                    <a:pt x="478" y="656"/>
                  </a:lnTo>
                  <a:lnTo>
                    <a:pt x="477" y="656"/>
                  </a:lnTo>
                  <a:lnTo>
                    <a:pt x="476" y="656"/>
                  </a:lnTo>
                  <a:lnTo>
                    <a:pt x="475" y="657"/>
                  </a:lnTo>
                  <a:lnTo>
                    <a:pt x="474" y="657"/>
                  </a:lnTo>
                  <a:lnTo>
                    <a:pt x="474" y="657"/>
                  </a:lnTo>
                  <a:lnTo>
                    <a:pt x="473" y="657"/>
                  </a:lnTo>
                  <a:lnTo>
                    <a:pt x="472" y="657"/>
                  </a:lnTo>
                  <a:lnTo>
                    <a:pt x="471" y="656"/>
                  </a:lnTo>
                  <a:lnTo>
                    <a:pt x="470" y="656"/>
                  </a:lnTo>
                  <a:lnTo>
                    <a:pt x="470" y="655"/>
                  </a:lnTo>
                  <a:lnTo>
                    <a:pt x="469" y="655"/>
                  </a:lnTo>
                  <a:lnTo>
                    <a:pt x="469" y="654"/>
                  </a:lnTo>
                  <a:lnTo>
                    <a:pt x="469" y="653"/>
                  </a:lnTo>
                  <a:lnTo>
                    <a:pt x="468" y="652"/>
                  </a:lnTo>
                  <a:lnTo>
                    <a:pt x="468" y="651"/>
                  </a:lnTo>
                  <a:lnTo>
                    <a:pt x="468" y="646"/>
                  </a:lnTo>
                  <a:lnTo>
                    <a:pt x="467" y="640"/>
                  </a:lnTo>
                  <a:lnTo>
                    <a:pt x="466" y="637"/>
                  </a:lnTo>
                  <a:lnTo>
                    <a:pt x="466" y="633"/>
                  </a:lnTo>
                  <a:lnTo>
                    <a:pt x="466" y="630"/>
                  </a:lnTo>
                  <a:lnTo>
                    <a:pt x="465" y="626"/>
                  </a:lnTo>
                  <a:lnTo>
                    <a:pt x="464" y="622"/>
                  </a:lnTo>
                  <a:lnTo>
                    <a:pt x="464" y="620"/>
                  </a:lnTo>
                  <a:lnTo>
                    <a:pt x="463" y="618"/>
                  </a:lnTo>
                  <a:lnTo>
                    <a:pt x="463" y="611"/>
                  </a:lnTo>
                  <a:lnTo>
                    <a:pt x="463" y="610"/>
                  </a:lnTo>
                  <a:lnTo>
                    <a:pt x="462" y="608"/>
                  </a:lnTo>
                  <a:lnTo>
                    <a:pt x="462" y="607"/>
                  </a:lnTo>
                  <a:lnTo>
                    <a:pt x="461" y="605"/>
                  </a:lnTo>
                  <a:lnTo>
                    <a:pt x="461" y="603"/>
                  </a:lnTo>
                  <a:lnTo>
                    <a:pt x="460" y="602"/>
                  </a:lnTo>
                  <a:lnTo>
                    <a:pt x="459" y="600"/>
                  </a:lnTo>
                  <a:lnTo>
                    <a:pt x="457" y="599"/>
                  </a:lnTo>
                  <a:lnTo>
                    <a:pt x="457" y="598"/>
                  </a:lnTo>
                  <a:lnTo>
                    <a:pt x="456" y="597"/>
                  </a:lnTo>
                  <a:lnTo>
                    <a:pt x="455" y="596"/>
                  </a:lnTo>
                  <a:lnTo>
                    <a:pt x="454" y="596"/>
                  </a:lnTo>
                  <a:lnTo>
                    <a:pt x="453" y="596"/>
                  </a:lnTo>
                  <a:lnTo>
                    <a:pt x="452" y="595"/>
                  </a:lnTo>
                  <a:lnTo>
                    <a:pt x="450" y="595"/>
                  </a:lnTo>
                  <a:lnTo>
                    <a:pt x="449" y="595"/>
                  </a:lnTo>
                  <a:lnTo>
                    <a:pt x="448" y="595"/>
                  </a:lnTo>
                  <a:lnTo>
                    <a:pt x="447" y="595"/>
                  </a:lnTo>
                  <a:lnTo>
                    <a:pt x="446" y="595"/>
                  </a:lnTo>
                  <a:lnTo>
                    <a:pt x="445" y="595"/>
                  </a:lnTo>
                  <a:lnTo>
                    <a:pt x="442" y="596"/>
                  </a:lnTo>
                  <a:lnTo>
                    <a:pt x="440" y="597"/>
                  </a:lnTo>
                  <a:lnTo>
                    <a:pt x="438" y="597"/>
                  </a:lnTo>
                  <a:lnTo>
                    <a:pt x="435" y="597"/>
                  </a:lnTo>
                  <a:lnTo>
                    <a:pt x="432" y="598"/>
                  </a:lnTo>
                  <a:lnTo>
                    <a:pt x="428" y="598"/>
                  </a:lnTo>
                  <a:lnTo>
                    <a:pt x="422" y="599"/>
                  </a:lnTo>
                  <a:lnTo>
                    <a:pt x="419" y="600"/>
                  </a:lnTo>
                  <a:lnTo>
                    <a:pt x="414" y="600"/>
                  </a:lnTo>
                  <a:lnTo>
                    <a:pt x="413" y="600"/>
                  </a:lnTo>
                  <a:lnTo>
                    <a:pt x="412" y="600"/>
                  </a:lnTo>
                  <a:lnTo>
                    <a:pt x="409" y="600"/>
                  </a:lnTo>
                  <a:lnTo>
                    <a:pt x="404" y="598"/>
                  </a:lnTo>
                  <a:lnTo>
                    <a:pt x="402" y="598"/>
                  </a:lnTo>
                  <a:lnTo>
                    <a:pt x="400" y="597"/>
                  </a:lnTo>
                  <a:lnTo>
                    <a:pt x="397" y="595"/>
                  </a:lnTo>
                  <a:lnTo>
                    <a:pt x="395" y="594"/>
                  </a:lnTo>
                  <a:lnTo>
                    <a:pt x="393" y="593"/>
                  </a:lnTo>
                  <a:lnTo>
                    <a:pt x="390" y="590"/>
                  </a:lnTo>
                  <a:lnTo>
                    <a:pt x="389" y="589"/>
                  </a:lnTo>
                  <a:lnTo>
                    <a:pt x="388" y="589"/>
                  </a:lnTo>
                  <a:lnTo>
                    <a:pt x="387" y="588"/>
                  </a:lnTo>
                  <a:lnTo>
                    <a:pt x="383" y="587"/>
                  </a:lnTo>
                  <a:lnTo>
                    <a:pt x="382" y="586"/>
                  </a:lnTo>
                  <a:lnTo>
                    <a:pt x="380" y="586"/>
                  </a:lnTo>
                  <a:lnTo>
                    <a:pt x="379" y="585"/>
                  </a:lnTo>
                  <a:lnTo>
                    <a:pt x="378" y="585"/>
                  </a:lnTo>
                  <a:lnTo>
                    <a:pt x="377" y="585"/>
                  </a:lnTo>
                  <a:lnTo>
                    <a:pt x="375" y="585"/>
                  </a:lnTo>
                  <a:lnTo>
                    <a:pt x="374" y="585"/>
                  </a:lnTo>
                  <a:lnTo>
                    <a:pt x="373" y="585"/>
                  </a:lnTo>
                  <a:lnTo>
                    <a:pt x="368" y="585"/>
                  </a:lnTo>
                  <a:lnTo>
                    <a:pt x="367" y="585"/>
                  </a:lnTo>
                  <a:lnTo>
                    <a:pt x="366" y="585"/>
                  </a:lnTo>
                  <a:lnTo>
                    <a:pt x="365" y="585"/>
                  </a:lnTo>
                  <a:lnTo>
                    <a:pt x="364" y="585"/>
                  </a:lnTo>
                  <a:lnTo>
                    <a:pt x="364" y="585"/>
                  </a:lnTo>
                  <a:lnTo>
                    <a:pt x="363" y="585"/>
                  </a:lnTo>
                  <a:lnTo>
                    <a:pt x="363" y="584"/>
                  </a:lnTo>
                  <a:lnTo>
                    <a:pt x="362" y="584"/>
                  </a:lnTo>
                  <a:lnTo>
                    <a:pt x="362" y="583"/>
                  </a:lnTo>
                  <a:lnTo>
                    <a:pt x="361" y="582"/>
                  </a:lnTo>
                  <a:lnTo>
                    <a:pt x="361" y="582"/>
                  </a:lnTo>
                  <a:lnTo>
                    <a:pt x="360" y="581"/>
                  </a:lnTo>
                  <a:lnTo>
                    <a:pt x="360" y="580"/>
                  </a:lnTo>
                  <a:lnTo>
                    <a:pt x="360" y="579"/>
                  </a:lnTo>
                  <a:lnTo>
                    <a:pt x="359" y="573"/>
                  </a:lnTo>
                  <a:lnTo>
                    <a:pt x="358" y="570"/>
                  </a:lnTo>
                  <a:lnTo>
                    <a:pt x="358" y="568"/>
                  </a:lnTo>
                  <a:lnTo>
                    <a:pt x="358" y="567"/>
                  </a:lnTo>
                  <a:lnTo>
                    <a:pt x="357" y="566"/>
                  </a:lnTo>
                  <a:lnTo>
                    <a:pt x="357" y="564"/>
                  </a:lnTo>
                  <a:lnTo>
                    <a:pt x="356" y="563"/>
                  </a:lnTo>
                  <a:lnTo>
                    <a:pt x="355" y="562"/>
                  </a:lnTo>
                  <a:lnTo>
                    <a:pt x="354" y="560"/>
                  </a:lnTo>
                  <a:lnTo>
                    <a:pt x="352" y="559"/>
                  </a:lnTo>
                  <a:lnTo>
                    <a:pt x="351" y="558"/>
                  </a:lnTo>
                  <a:lnTo>
                    <a:pt x="350" y="557"/>
                  </a:lnTo>
                  <a:lnTo>
                    <a:pt x="349" y="556"/>
                  </a:lnTo>
                  <a:lnTo>
                    <a:pt x="348" y="555"/>
                  </a:lnTo>
                  <a:lnTo>
                    <a:pt x="346" y="555"/>
                  </a:lnTo>
                  <a:lnTo>
                    <a:pt x="344" y="554"/>
                  </a:lnTo>
                  <a:lnTo>
                    <a:pt x="343" y="554"/>
                  </a:lnTo>
                  <a:lnTo>
                    <a:pt x="341" y="554"/>
                  </a:lnTo>
                  <a:lnTo>
                    <a:pt x="336" y="554"/>
                  </a:lnTo>
                  <a:lnTo>
                    <a:pt x="334" y="554"/>
                  </a:lnTo>
                  <a:lnTo>
                    <a:pt x="332" y="554"/>
                  </a:lnTo>
                  <a:lnTo>
                    <a:pt x="330" y="554"/>
                  </a:lnTo>
                  <a:lnTo>
                    <a:pt x="328" y="554"/>
                  </a:lnTo>
                  <a:lnTo>
                    <a:pt x="327" y="553"/>
                  </a:lnTo>
                  <a:lnTo>
                    <a:pt x="325" y="553"/>
                  </a:lnTo>
                  <a:lnTo>
                    <a:pt x="323" y="552"/>
                  </a:lnTo>
                  <a:lnTo>
                    <a:pt x="322" y="552"/>
                  </a:lnTo>
                  <a:lnTo>
                    <a:pt x="312" y="547"/>
                  </a:lnTo>
                  <a:lnTo>
                    <a:pt x="310" y="545"/>
                  </a:lnTo>
                  <a:lnTo>
                    <a:pt x="306" y="542"/>
                  </a:lnTo>
                  <a:lnTo>
                    <a:pt x="304" y="542"/>
                  </a:lnTo>
                  <a:lnTo>
                    <a:pt x="302" y="540"/>
                  </a:lnTo>
                  <a:lnTo>
                    <a:pt x="301" y="540"/>
                  </a:lnTo>
                  <a:lnTo>
                    <a:pt x="300" y="540"/>
                  </a:lnTo>
                  <a:lnTo>
                    <a:pt x="299" y="540"/>
                  </a:lnTo>
                  <a:lnTo>
                    <a:pt x="298" y="540"/>
                  </a:lnTo>
                  <a:lnTo>
                    <a:pt x="298" y="540"/>
                  </a:lnTo>
                  <a:lnTo>
                    <a:pt x="297" y="540"/>
                  </a:lnTo>
                  <a:lnTo>
                    <a:pt x="295" y="540"/>
                  </a:lnTo>
                  <a:lnTo>
                    <a:pt x="292" y="541"/>
                  </a:lnTo>
                  <a:lnTo>
                    <a:pt x="290" y="542"/>
                  </a:lnTo>
                  <a:lnTo>
                    <a:pt x="288" y="542"/>
                  </a:lnTo>
                  <a:lnTo>
                    <a:pt x="286" y="542"/>
                  </a:lnTo>
                  <a:lnTo>
                    <a:pt x="282" y="542"/>
                  </a:lnTo>
                  <a:lnTo>
                    <a:pt x="279" y="542"/>
                  </a:lnTo>
                  <a:lnTo>
                    <a:pt x="275" y="542"/>
                  </a:lnTo>
                  <a:lnTo>
                    <a:pt x="270" y="542"/>
                  </a:lnTo>
                  <a:lnTo>
                    <a:pt x="269" y="542"/>
                  </a:lnTo>
                  <a:lnTo>
                    <a:pt x="268" y="542"/>
                  </a:lnTo>
                  <a:lnTo>
                    <a:pt x="267" y="542"/>
                  </a:lnTo>
                  <a:lnTo>
                    <a:pt x="266" y="542"/>
                  </a:lnTo>
                  <a:lnTo>
                    <a:pt x="265" y="542"/>
                  </a:lnTo>
                  <a:lnTo>
                    <a:pt x="264" y="543"/>
                  </a:lnTo>
                  <a:lnTo>
                    <a:pt x="263" y="544"/>
                  </a:lnTo>
                  <a:lnTo>
                    <a:pt x="262" y="545"/>
                  </a:lnTo>
                  <a:lnTo>
                    <a:pt x="261" y="546"/>
                  </a:lnTo>
                  <a:lnTo>
                    <a:pt x="260" y="548"/>
                  </a:lnTo>
                  <a:lnTo>
                    <a:pt x="258" y="550"/>
                  </a:lnTo>
                  <a:lnTo>
                    <a:pt x="256" y="555"/>
                  </a:lnTo>
                  <a:lnTo>
                    <a:pt x="255" y="558"/>
                  </a:lnTo>
                  <a:lnTo>
                    <a:pt x="253" y="563"/>
                  </a:lnTo>
                  <a:lnTo>
                    <a:pt x="252" y="565"/>
                  </a:lnTo>
                  <a:lnTo>
                    <a:pt x="251" y="567"/>
                  </a:lnTo>
                  <a:lnTo>
                    <a:pt x="251" y="568"/>
                  </a:lnTo>
                  <a:lnTo>
                    <a:pt x="247" y="573"/>
                  </a:lnTo>
                  <a:lnTo>
                    <a:pt x="244" y="579"/>
                  </a:lnTo>
                  <a:lnTo>
                    <a:pt x="242" y="581"/>
                  </a:lnTo>
                  <a:lnTo>
                    <a:pt x="241" y="582"/>
                  </a:lnTo>
                  <a:lnTo>
                    <a:pt x="240" y="583"/>
                  </a:lnTo>
                  <a:lnTo>
                    <a:pt x="238" y="584"/>
                  </a:lnTo>
                  <a:lnTo>
                    <a:pt x="237" y="586"/>
                  </a:lnTo>
                  <a:lnTo>
                    <a:pt x="233" y="588"/>
                  </a:lnTo>
                  <a:lnTo>
                    <a:pt x="232" y="589"/>
                  </a:lnTo>
                  <a:lnTo>
                    <a:pt x="230" y="590"/>
                  </a:lnTo>
                  <a:lnTo>
                    <a:pt x="229" y="590"/>
                  </a:lnTo>
                  <a:lnTo>
                    <a:pt x="227" y="590"/>
                  </a:lnTo>
                  <a:lnTo>
                    <a:pt x="226" y="590"/>
                  </a:lnTo>
                  <a:lnTo>
                    <a:pt x="224" y="590"/>
                  </a:lnTo>
                  <a:lnTo>
                    <a:pt x="223" y="590"/>
                  </a:lnTo>
                  <a:lnTo>
                    <a:pt x="222" y="589"/>
                  </a:lnTo>
                  <a:lnTo>
                    <a:pt x="221" y="589"/>
                  </a:lnTo>
                  <a:lnTo>
                    <a:pt x="220" y="588"/>
                  </a:lnTo>
                  <a:lnTo>
                    <a:pt x="218" y="587"/>
                  </a:lnTo>
                  <a:lnTo>
                    <a:pt x="217" y="586"/>
                  </a:lnTo>
                  <a:lnTo>
                    <a:pt x="217" y="586"/>
                  </a:lnTo>
                  <a:lnTo>
                    <a:pt x="216" y="585"/>
                  </a:lnTo>
                  <a:lnTo>
                    <a:pt x="215" y="585"/>
                  </a:lnTo>
                  <a:lnTo>
                    <a:pt x="215" y="585"/>
                  </a:lnTo>
                  <a:lnTo>
                    <a:pt x="214" y="585"/>
                  </a:lnTo>
                  <a:lnTo>
                    <a:pt x="213" y="585"/>
                  </a:lnTo>
                  <a:lnTo>
                    <a:pt x="212" y="586"/>
                  </a:lnTo>
                  <a:lnTo>
                    <a:pt x="210" y="587"/>
                  </a:lnTo>
                  <a:lnTo>
                    <a:pt x="209" y="587"/>
                  </a:lnTo>
                  <a:lnTo>
                    <a:pt x="208" y="588"/>
                  </a:lnTo>
                  <a:lnTo>
                    <a:pt x="207" y="588"/>
                  </a:lnTo>
                  <a:lnTo>
                    <a:pt x="206" y="588"/>
                  </a:lnTo>
                  <a:lnTo>
                    <a:pt x="205" y="588"/>
                  </a:lnTo>
                  <a:lnTo>
                    <a:pt x="204" y="588"/>
                  </a:lnTo>
                  <a:lnTo>
                    <a:pt x="203" y="588"/>
                  </a:lnTo>
                  <a:lnTo>
                    <a:pt x="201" y="588"/>
                  </a:lnTo>
                  <a:lnTo>
                    <a:pt x="197" y="587"/>
                  </a:lnTo>
                  <a:lnTo>
                    <a:pt x="195" y="587"/>
                  </a:lnTo>
                  <a:lnTo>
                    <a:pt x="191" y="586"/>
                  </a:lnTo>
                  <a:lnTo>
                    <a:pt x="189" y="586"/>
                  </a:lnTo>
                  <a:lnTo>
                    <a:pt x="186" y="586"/>
                  </a:lnTo>
                  <a:lnTo>
                    <a:pt x="184" y="586"/>
                  </a:lnTo>
                  <a:lnTo>
                    <a:pt x="179" y="586"/>
                  </a:lnTo>
                  <a:lnTo>
                    <a:pt x="176" y="586"/>
                  </a:lnTo>
                  <a:lnTo>
                    <a:pt x="172" y="586"/>
                  </a:lnTo>
                  <a:lnTo>
                    <a:pt x="167" y="585"/>
                  </a:lnTo>
                  <a:lnTo>
                    <a:pt x="161" y="585"/>
                  </a:lnTo>
                  <a:lnTo>
                    <a:pt x="143" y="583"/>
                  </a:lnTo>
                  <a:lnTo>
                    <a:pt x="139" y="583"/>
                  </a:lnTo>
                  <a:lnTo>
                    <a:pt x="137" y="583"/>
                  </a:lnTo>
                  <a:lnTo>
                    <a:pt x="134" y="583"/>
                  </a:lnTo>
                  <a:lnTo>
                    <a:pt x="133" y="583"/>
                  </a:lnTo>
                  <a:lnTo>
                    <a:pt x="128" y="583"/>
                  </a:lnTo>
                  <a:lnTo>
                    <a:pt x="125" y="583"/>
                  </a:lnTo>
                  <a:lnTo>
                    <a:pt x="123" y="583"/>
                  </a:lnTo>
                  <a:lnTo>
                    <a:pt x="119" y="583"/>
                  </a:lnTo>
                  <a:lnTo>
                    <a:pt x="112" y="582"/>
                  </a:lnTo>
                  <a:lnTo>
                    <a:pt x="110" y="582"/>
                  </a:lnTo>
                  <a:lnTo>
                    <a:pt x="108" y="582"/>
                  </a:lnTo>
                  <a:lnTo>
                    <a:pt x="106" y="581"/>
                  </a:lnTo>
                  <a:lnTo>
                    <a:pt x="104" y="581"/>
                  </a:lnTo>
                  <a:lnTo>
                    <a:pt x="103" y="580"/>
                  </a:lnTo>
                  <a:lnTo>
                    <a:pt x="101" y="580"/>
                  </a:lnTo>
                  <a:lnTo>
                    <a:pt x="99" y="579"/>
                  </a:lnTo>
                  <a:lnTo>
                    <a:pt x="97" y="578"/>
                  </a:lnTo>
                  <a:lnTo>
                    <a:pt x="95" y="577"/>
                  </a:lnTo>
                  <a:lnTo>
                    <a:pt x="91" y="575"/>
                  </a:lnTo>
                  <a:lnTo>
                    <a:pt x="83" y="571"/>
                  </a:lnTo>
                  <a:lnTo>
                    <a:pt x="71" y="565"/>
                  </a:lnTo>
                  <a:lnTo>
                    <a:pt x="67" y="562"/>
                  </a:lnTo>
                  <a:lnTo>
                    <a:pt x="65" y="561"/>
                  </a:lnTo>
                  <a:lnTo>
                    <a:pt x="63" y="560"/>
                  </a:lnTo>
                  <a:lnTo>
                    <a:pt x="62" y="559"/>
                  </a:lnTo>
                  <a:lnTo>
                    <a:pt x="60" y="557"/>
                  </a:lnTo>
                  <a:lnTo>
                    <a:pt x="57" y="555"/>
                  </a:lnTo>
                  <a:lnTo>
                    <a:pt x="55" y="553"/>
                  </a:lnTo>
                  <a:lnTo>
                    <a:pt x="53" y="552"/>
                  </a:lnTo>
                  <a:lnTo>
                    <a:pt x="51" y="550"/>
                  </a:lnTo>
                  <a:lnTo>
                    <a:pt x="50" y="548"/>
                  </a:lnTo>
                  <a:lnTo>
                    <a:pt x="49" y="547"/>
                  </a:lnTo>
                  <a:lnTo>
                    <a:pt x="48" y="546"/>
                  </a:lnTo>
                  <a:lnTo>
                    <a:pt x="47" y="545"/>
                  </a:lnTo>
                  <a:lnTo>
                    <a:pt x="46" y="544"/>
                  </a:lnTo>
                  <a:lnTo>
                    <a:pt x="46" y="543"/>
                  </a:lnTo>
                  <a:lnTo>
                    <a:pt x="45" y="542"/>
                  </a:lnTo>
                  <a:lnTo>
                    <a:pt x="44" y="538"/>
                  </a:lnTo>
                  <a:lnTo>
                    <a:pt x="44" y="537"/>
                  </a:lnTo>
                  <a:lnTo>
                    <a:pt x="44" y="536"/>
                  </a:lnTo>
                  <a:lnTo>
                    <a:pt x="44" y="536"/>
                  </a:lnTo>
                  <a:lnTo>
                    <a:pt x="43" y="535"/>
                  </a:lnTo>
                  <a:lnTo>
                    <a:pt x="43" y="535"/>
                  </a:lnTo>
                  <a:lnTo>
                    <a:pt x="42" y="534"/>
                  </a:lnTo>
                  <a:lnTo>
                    <a:pt x="41" y="533"/>
                  </a:lnTo>
                  <a:lnTo>
                    <a:pt x="40" y="533"/>
                  </a:lnTo>
                  <a:lnTo>
                    <a:pt x="39" y="533"/>
                  </a:lnTo>
                  <a:lnTo>
                    <a:pt x="38" y="532"/>
                  </a:lnTo>
                  <a:lnTo>
                    <a:pt x="37" y="532"/>
                  </a:lnTo>
                  <a:lnTo>
                    <a:pt x="36" y="532"/>
                  </a:lnTo>
                  <a:lnTo>
                    <a:pt x="36" y="532"/>
                  </a:lnTo>
                  <a:lnTo>
                    <a:pt x="35" y="531"/>
                  </a:lnTo>
                  <a:lnTo>
                    <a:pt x="34" y="530"/>
                  </a:lnTo>
                  <a:lnTo>
                    <a:pt x="32" y="528"/>
                  </a:lnTo>
                  <a:lnTo>
                    <a:pt x="31" y="528"/>
                  </a:lnTo>
                  <a:lnTo>
                    <a:pt x="30" y="527"/>
                  </a:lnTo>
                  <a:lnTo>
                    <a:pt x="29" y="526"/>
                  </a:lnTo>
                  <a:lnTo>
                    <a:pt x="28" y="526"/>
                  </a:lnTo>
                  <a:lnTo>
                    <a:pt x="27" y="525"/>
                  </a:lnTo>
                  <a:lnTo>
                    <a:pt x="23" y="524"/>
                  </a:lnTo>
                  <a:lnTo>
                    <a:pt x="22" y="524"/>
                  </a:lnTo>
                  <a:lnTo>
                    <a:pt x="22" y="524"/>
                  </a:lnTo>
                  <a:lnTo>
                    <a:pt x="21" y="523"/>
                  </a:lnTo>
                  <a:lnTo>
                    <a:pt x="21" y="523"/>
                  </a:lnTo>
                  <a:lnTo>
                    <a:pt x="20" y="522"/>
                  </a:lnTo>
                  <a:lnTo>
                    <a:pt x="20" y="521"/>
                  </a:lnTo>
                  <a:lnTo>
                    <a:pt x="20" y="521"/>
                  </a:lnTo>
                  <a:lnTo>
                    <a:pt x="20" y="520"/>
                  </a:lnTo>
                  <a:lnTo>
                    <a:pt x="19" y="519"/>
                  </a:lnTo>
                  <a:lnTo>
                    <a:pt x="18" y="519"/>
                  </a:lnTo>
                  <a:lnTo>
                    <a:pt x="16" y="518"/>
                  </a:lnTo>
                  <a:lnTo>
                    <a:pt x="15" y="517"/>
                  </a:lnTo>
                  <a:lnTo>
                    <a:pt x="14" y="516"/>
                  </a:lnTo>
                  <a:lnTo>
                    <a:pt x="12" y="514"/>
                  </a:lnTo>
                  <a:lnTo>
                    <a:pt x="11" y="513"/>
                  </a:lnTo>
                  <a:lnTo>
                    <a:pt x="10" y="513"/>
                  </a:lnTo>
                  <a:lnTo>
                    <a:pt x="10" y="512"/>
                  </a:lnTo>
                  <a:lnTo>
                    <a:pt x="9" y="512"/>
                  </a:lnTo>
                  <a:lnTo>
                    <a:pt x="7" y="512"/>
                  </a:lnTo>
                  <a:lnTo>
                    <a:pt x="5" y="511"/>
                  </a:lnTo>
                  <a:lnTo>
                    <a:pt x="3" y="510"/>
                  </a:lnTo>
                  <a:lnTo>
                    <a:pt x="2" y="510"/>
                  </a:lnTo>
                  <a:lnTo>
                    <a:pt x="1" y="509"/>
                  </a:lnTo>
                  <a:lnTo>
                    <a:pt x="1" y="508"/>
                  </a:lnTo>
                  <a:lnTo>
                    <a:pt x="0" y="507"/>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45" name="Freeform 251">
              <a:extLst>
                <a:ext uri="{FF2B5EF4-FFF2-40B4-BE49-F238E27FC236}">
                  <a16:creationId xmlns:a16="http://schemas.microsoft.com/office/drawing/2014/main" id="{DACC8366-3508-40A4-A507-020730519D40}"/>
                </a:ext>
              </a:extLst>
            </p:cNvPr>
            <p:cNvSpPr>
              <a:spLocks/>
            </p:cNvSpPr>
            <p:nvPr/>
          </p:nvSpPr>
          <p:spPr bwMode="auto">
            <a:xfrm>
              <a:off x="4189" y="2527"/>
              <a:ext cx="430" cy="512"/>
            </a:xfrm>
            <a:custGeom>
              <a:avLst/>
              <a:gdLst>
                <a:gd name="T0" fmla="*/ 127 w 430"/>
                <a:gd name="T1" fmla="*/ 501 h 512"/>
                <a:gd name="T2" fmla="*/ 103 w 430"/>
                <a:gd name="T3" fmla="*/ 504 h 512"/>
                <a:gd name="T4" fmla="*/ 83 w 430"/>
                <a:gd name="T5" fmla="*/ 512 h 512"/>
                <a:gd name="T6" fmla="*/ 50 w 430"/>
                <a:gd name="T7" fmla="*/ 499 h 512"/>
                <a:gd name="T8" fmla="*/ 18 w 430"/>
                <a:gd name="T9" fmla="*/ 485 h 512"/>
                <a:gd name="T10" fmla="*/ 5 w 430"/>
                <a:gd name="T11" fmla="*/ 469 h 512"/>
                <a:gd name="T12" fmla="*/ 9 w 430"/>
                <a:gd name="T13" fmla="*/ 465 h 512"/>
                <a:gd name="T14" fmla="*/ 15 w 430"/>
                <a:gd name="T15" fmla="*/ 458 h 512"/>
                <a:gd name="T16" fmla="*/ 21 w 430"/>
                <a:gd name="T17" fmla="*/ 451 h 512"/>
                <a:gd name="T18" fmla="*/ 35 w 430"/>
                <a:gd name="T19" fmla="*/ 454 h 512"/>
                <a:gd name="T20" fmla="*/ 46 w 430"/>
                <a:gd name="T21" fmla="*/ 454 h 512"/>
                <a:gd name="T22" fmla="*/ 57 w 430"/>
                <a:gd name="T23" fmla="*/ 443 h 512"/>
                <a:gd name="T24" fmla="*/ 79 w 430"/>
                <a:gd name="T25" fmla="*/ 448 h 512"/>
                <a:gd name="T26" fmla="*/ 89 w 430"/>
                <a:gd name="T27" fmla="*/ 440 h 512"/>
                <a:gd name="T28" fmla="*/ 108 w 430"/>
                <a:gd name="T29" fmla="*/ 426 h 512"/>
                <a:gd name="T30" fmla="*/ 127 w 430"/>
                <a:gd name="T31" fmla="*/ 411 h 512"/>
                <a:gd name="T32" fmla="*/ 144 w 430"/>
                <a:gd name="T33" fmla="*/ 407 h 512"/>
                <a:gd name="T34" fmla="*/ 151 w 430"/>
                <a:gd name="T35" fmla="*/ 395 h 512"/>
                <a:gd name="T36" fmla="*/ 163 w 430"/>
                <a:gd name="T37" fmla="*/ 394 h 512"/>
                <a:gd name="T38" fmla="*/ 177 w 430"/>
                <a:gd name="T39" fmla="*/ 384 h 512"/>
                <a:gd name="T40" fmla="*/ 186 w 430"/>
                <a:gd name="T41" fmla="*/ 391 h 512"/>
                <a:gd name="T42" fmla="*/ 204 w 430"/>
                <a:gd name="T43" fmla="*/ 395 h 512"/>
                <a:gd name="T44" fmla="*/ 221 w 430"/>
                <a:gd name="T45" fmla="*/ 391 h 512"/>
                <a:gd name="T46" fmla="*/ 248 w 430"/>
                <a:gd name="T47" fmla="*/ 390 h 512"/>
                <a:gd name="T48" fmla="*/ 255 w 430"/>
                <a:gd name="T49" fmla="*/ 378 h 512"/>
                <a:gd name="T50" fmla="*/ 269 w 430"/>
                <a:gd name="T51" fmla="*/ 369 h 512"/>
                <a:gd name="T52" fmla="*/ 289 w 430"/>
                <a:gd name="T53" fmla="*/ 363 h 512"/>
                <a:gd name="T54" fmla="*/ 299 w 430"/>
                <a:gd name="T55" fmla="*/ 350 h 512"/>
                <a:gd name="T56" fmla="*/ 299 w 430"/>
                <a:gd name="T57" fmla="*/ 340 h 512"/>
                <a:gd name="T58" fmla="*/ 288 w 430"/>
                <a:gd name="T59" fmla="*/ 327 h 512"/>
                <a:gd name="T60" fmla="*/ 297 w 430"/>
                <a:gd name="T61" fmla="*/ 320 h 512"/>
                <a:gd name="T62" fmla="*/ 296 w 430"/>
                <a:gd name="T63" fmla="*/ 307 h 512"/>
                <a:gd name="T64" fmla="*/ 309 w 430"/>
                <a:gd name="T65" fmla="*/ 297 h 512"/>
                <a:gd name="T66" fmla="*/ 310 w 430"/>
                <a:gd name="T67" fmla="*/ 284 h 512"/>
                <a:gd name="T68" fmla="*/ 299 w 430"/>
                <a:gd name="T69" fmla="*/ 273 h 512"/>
                <a:gd name="T70" fmla="*/ 301 w 430"/>
                <a:gd name="T71" fmla="*/ 259 h 512"/>
                <a:gd name="T72" fmla="*/ 314 w 430"/>
                <a:gd name="T73" fmla="*/ 246 h 512"/>
                <a:gd name="T74" fmla="*/ 309 w 430"/>
                <a:gd name="T75" fmla="*/ 234 h 512"/>
                <a:gd name="T76" fmla="*/ 315 w 430"/>
                <a:gd name="T77" fmla="*/ 217 h 512"/>
                <a:gd name="T78" fmla="*/ 315 w 430"/>
                <a:gd name="T79" fmla="*/ 207 h 512"/>
                <a:gd name="T80" fmla="*/ 303 w 430"/>
                <a:gd name="T81" fmla="*/ 201 h 512"/>
                <a:gd name="T82" fmla="*/ 306 w 430"/>
                <a:gd name="T83" fmla="*/ 196 h 512"/>
                <a:gd name="T84" fmla="*/ 291 w 430"/>
                <a:gd name="T85" fmla="*/ 181 h 512"/>
                <a:gd name="T86" fmla="*/ 295 w 430"/>
                <a:gd name="T87" fmla="*/ 156 h 512"/>
                <a:gd name="T88" fmla="*/ 308 w 430"/>
                <a:gd name="T89" fmla="*/ 137 h 512"/>
                <a:gd name="T90" fmla="*/ 330 w 430"/>
                <a:gd name="T91" fmla="*/ 131 h 512"/>
                <a:gd name="T92" fmla="*/ 333 w 430"/>
                <a:gd name="T93" fmla="*/ 124 h 512"/>
                <a:gd name="T94" fmla="*/ 323 w 430"/>
                <a:gd name="T95" fmla="*/ 119 h 512"/>
                <a:gd name="T96" fmla="*/ 333 w 430"/>
                <a:gd name="T97" fmla="*/ 109 h 512"/>
                <a:gd name="T98" fmla="*/ 343 w 430"/>
                <a:gd name="T99" fmla="*/ 114 h 512"/>
                <a:gd name="T100" fmla="*/ 351 w 430"/>
                <a:gd name="T101" fmla="*/ 117 h 512"/>
                <a:gd name="T102" fmla="*/ 356 w 430"/>
                <a:gd name="T103" fmla="*/ 105 h 512"/>
                <a:gd name="T104" fmla="*/ 348 w 430"/>
                <a:gd name="T105" fmla="*/ 92 h 512"/>
                <a:gd name="T106" fmla="*/ 354 w 430"/>
                <a:gd name="T107" fmla="*/ 89 h 512"/>
                <a:gd name="T108" fmla="*/ 368 w 430"/>
                <a:gd name="T109" fmla="*/ 75 h 512"/>
                <a:gd name="T110" fmla="*/ 366 w 430"/>
                <a:gd name="T111" fmla="*/ 65 h 512"/>
                <a:gd name="T112" fmla="*/ 354 w 430"/>
                <a:gd name="T113" fmla="*/ 54 h 512"/>
                <a:gd name="T114" fmla="*/ 359 w 430"/>
                <a:gd name="T115" fmla="*/ 34 h 512"/>
                <a:gd name="T116" fmla="*/ 367 w 430"/>
                <a:gd name="T117" fmla="*/ 32 h 512"/>
                <a:gd name="T118" fmla="*/ 380 w 430"/>
                <a:gd name="T119" fmla="*/ 24 h 512"/>
                <a:gd name="T120" fmla="*/ 399 w 430"/>
                <a:gd name="T121" fmla="*/ 24 h 512"/>
                <a:gd name="T122" fmla="*/ 420 w 430"/>
                <a:gd name="T123" fmla="*/ 25 h 512"/>
                <a:gd name="T124" fmla="*/ 430 w 430"/>
                <a:gd name="T125"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0" h="512">
                  <a:moveTo>
                    <a:pt x="134" y="507"/>
                  </a:moveTo>
                  <a:lnTo>
                    <a:pt x="133" y="507"/>
                  </a:lnTo>
                  <a:lnTo>
                    <a:pt x="132" y="505"/>
                  </a:lnTo>
                  <a:lnTo>
                    <a:pt x="132" y="504"/>
                  </a:lnTo>
                  <a:lnTo>
                    <a:pt x="131" y="504"/>
                  </a:lnTo>
                  <a:lnTo>
                    <a:pt x="131" y="503"/>
                  </a:lnTo>
                  <a:lnTo>
                    <a:pt x="130" y="502"/>
                  </a:lnTo>
                  <a:lnTo>
                    <a:pt x="129" y="502"/>
                  </a:lnTo>
                  <a:lnTo>
                    <a:pt x="129" y="502"/>
                  </a:lnTo>
                  <a:lnTo>
                    <a:pt x="128" y="501"/>
                  </a:lnTo>
                  <a:lnTo>
                    <a:pt x="127" y="501"/>
                  </a:lnTo>
                  <a:lnTo>
                    <a:pt x="126" y="501"/>
                  </a:lnTo>
                  <a:lnTo>
                    <a:pt x="121" y="501"/>
                  </a:lnTo>
                  <a:lnTo>
                    <a:pt x="119" y="501"/>
                  </a:lnTo>
                  <a:lnTo>
                    <a:pt x="116" y="501"/>
                  </a:lnTo>
                  <a:lnTo>
                    <a:pt x="113" y="501"/>
                  </a:lnTo>
                  <a:lnTo>
                    <a:pt x="110" y="502"/>
                  </a:lnTo>
                  <a:lnTo>
                    <a:pt x="108" y="502"/>
                  </a:lnTo>
                  <a:lnTo>
                    <a:pt x="107" y="503"/>
                  </a:lnTo>
                  <a:lnTo>
                    <a:pt x="106" y="503"/>
                  </a:lnTo>
                  <a:lnTo>
                    <a:pt x="105" y="504"/>
                  </a:lnTo>
                  <a:lnTo>
                    <a:pt x="103" y="504"/>
                  </a:lnTo>
                  <a:lnTo>
                    <a:pt x="102" y="505"/>
                  </a:lnTo>
                  <a:lnTo>
                    <a:pt x="97" y="509"/>
                  </a:lnTo>
                  <a:lnTo>
                    <a:pt x="95" y="510"/>
                  </a:lnTo>
                  <a:lnTo>
                    <a:pt x="94" y="510"/>
                  </a:lnTo>
                  <a:lnTo>
                    <a:pt x="92" y="511"/>
                  </a:lnTo>
                  <a:lnTo>
                    <a:pt x="91" y="512"/>
                  </a:lnTo>
                  <a:lnTo>
                    <a:pt x="90" y="512"/>
                  </a:lnTo>
                  <a:lnTo>
                    <a:pt x="89" y="512"/>
                  </a:lnTo>
                  <a:lnTo>
                    <a:pt x="87" y="512"/>
                  </a:lnTo>
                  <a:lnTo>
                    <a:pt x="85" y="512"/>
                  </a:lnTo>
                  <a:lnTo>
                    <a:pt x="83" y="512"/>
                  </a:lnTo>
                  <a:lnTo>
                    <a:pt x="81" y="512"/>
                  </a:lnTo>
                  <a:lnTo>
                    <a:pt x="77" y="512"/>
                  </a:lnTo>
                  <a:lnTo>
                    <a:pt x="68" y="511"/>
                  </a:lnTo>
                  <a:lnTo>
                    <a:pt x="67" y="510"/>
                  </a:lnTo>
                  <a:lnTo>
                    <a:pt x="65" y="510"/>
                  </a:lnTo>
                  <a:lnTo>
                    <a:pt x="63" y="509"/>
                  </a:lnTo>
                  <a:lnTo>
                    <a:pt x="62" y="508"/>
                  </a:lnTo>
                  <a:lnTo>
                    <a:pt x="60" y="507"/>
                  </a:lnTo>
                  <a:lnTo>
                    <a:pt x="58" y="505"/>
                  </a:lnTo>
                  <a:lnTo>
                    <a:pt x="56" y="504"/>
                  </a:lnTo>
                  <a:lnTo>
                    <a:pt x="50" y="499"/>
                  </a:lnTo>
                  <a:lnTo>
                    <a:pt x="48" y="497"/>
                  </a:lnTo>
                  <a:lnTo>
                    <a:pt x="47" y="496"/>
                  </a:lnTo>
                  <a:lnTo>
                    <a:pt x="45" y="495"/>
                  </a:lnTo>
                  <a:lnTo>
                    <a:pt x="44" y="494"/>
                  </a:lnTo>
                  <a:lnTo>
                    <a:pt x="39" y="492"/>
                  </a:lnTo>
                  <a:lnTo>
                    <a:pt x="34" y="489"/>
                  </a:lnTo>
                  <a:lnTo>
                    <a:pt x="33" y="488"/>
                  </a:lnTo>
                  <a:lnTo>
                    <a:pt x="31" y="488"/>
                  </a:lnTo>
                  <a:lnTo>
                    <a:pt x="29" y="487"/>
                  </a:lnTo>
                  <a:lnTo>
                    <a:pt x="26" y="486"/>
                  </a:lnTo>
                  <a:lnTo>
                    <a:pt x="18" y="485"/>
                  </a:lnTo>
                  <a:lnTo>
                    <a:pt x="15" y="484"/>
                  </a:lnTo>
                  <a:lnTo>
                    <a:pt x="13" y="484"/>
                  </a:lnTo>
                  <a:lnTo>
                    <a:pt x="11" y="483"/>
                  </a:lnTo>
                  <a:lnTo>
                    <a:pt x="9" y="482"/>
                  </a:lnTo>
                  <a:lnTo>
                    <a:pt x="0" y="479"/>
                  </a:lnTo>
                  <a:lnTo>
                    <a:pt x="1" y="478"/>
                  </a:lnTo>
                  <a:lnTo>
                    <a:pt x="2" y="476"/>
                  </a:lnTo>
                  <a:lnTo>
                    <a:pt x="4" y="471"/>
                  </a:lnTo>
                  <a:lnTo>
                    <a:pt x="4" y="470"/>
                  </a:lnTo>
                  <a:lnTo>
                    <a:pt x="5" y="470"/>
                  </a:lnTo>
                  <a:lnTo>
                    <a:pt x="5" y="469"/>
                  </a:lnTo>
                  <a:lnTo>
                    <a:pt x="6" y="469"/>
                  </a:lnTo>
                  <a:lnTo>
                    <a:pt x="7" y="469"/>
                  </a:lnTo>
                  <a:lnTo>
                    <a:pt x="7" y="468"/>
                  </a:lnTo>
                  <a:lnTo>
                    <a:pt x="9" y="467"/>
                  </a:lnTo>
                  <a:lnTo>
                    <a:pt x="10" y="467"/>
                  </a:lnTo>
                  <a:lnTo>
                    <a:pt x="10" y="466"/>
                  </a:lnTo>
                  <a:lnTo>
                    <a:pt x="10" y="466"/>
                  </a:lnTo>
                  <a:lnTo>
                    <a:pt x="10" y="466"/>
                  </a:lnTo>
                  <a:lnTo>
                    <a:pt x="9" y="465"/>
                  </a:lnTo>
                  <a:lnTo>
                    <a:pt x="9" y="465"/>
                  </a:lnTo>
                  <a:lnTo>
                    <a:pt x="9" y="465"/>
                  </a:lnTo>
                  <a:lnTo>
                    <a:pt x="9" y="464"/>
                  </a:lnTo>
                  <a:lnTo>
                    <a:pt x="10" y="464"/>
                  </a:lnTo>
                  <a:lnTo>
                    <a:pt x="11" y="463"/>
                  </a:lnTo>
                  <a:lnTo>
                    <a:pt x="11" y="462"/>
                  </a:lnTo>
                  <a:lnTo>
                    <a:pt x="12" y="460"/>
                  </a:lnTo>
                  <a:lnTo>
                    <a:pt x="12" y="460"/>
                  </a:lnTo>
                  <a:lnTo>
                    <a:pt x="12" y="459"/>
                  </a:lnTo>
                  <a:lnTo>
                    <a:pt x="12" y="458"/>
                  </a:lnTo>
                  <a:lnTo>
                    <a:pt x="13" y="458"/>
                  </a:lnTo>
                  <a:lnTo>
                    <a:pt x="13" y="458"/>
                  </a:lnTo>
                  <a:lnTo>
                    <a:pt x="15" y="458"/>
                  </a:lnTo>
                  <a:lnTo>
                    <a:pt x="15" y="457"/>
                  </a:lnTo>
                  <a:lnTo>
                    <a:pt x="16" y="457"/>
                  </a:lnTo>
                  <a:lnTo>
                    <a:pt x="16" y="457"/>
                  </a:lnTo>
                  <a:lnTo>
                    <a:pt x="17" y="456"/>
                  </a:lnTo>
                  <a:lnTo>
                    <a:pt x="19" y="454"/>
                  </a:lnTo>
                  <a:lnTo>
                    <a:pt x="19" y="453"/>
                  </a:lnTo>
                  <a:lnTo>
                    <a:pt x="19" y="453"/>
                  </a:lnTo>
                  <a:lnTo>
                    <a:pt x="20" y="453"/>
                  </a:lnTo>
                  <a:lnTo>
                    <a:pt x="20" y="452"/>
                  </a:lnTo>
                  <a:lnTo>
                    <a:pt x="20" y="452"/>
                  </a:lnTo>
                  <a:lnTo>
                    <a:pt x="21" y="451"/>
                  </a:lnTo>
                  <a:lnTo>
                    <a:pt x="22" y="451"/>
                  </a:lnTo>
                  <a:lnTo>
                    <a:pt x="23" y="450"/>
                  </a:lnTo>
                  <a:lnTo>
                    <a:pt x="25" y="450"/>
                  </a:lnTo>
                  <a:lnTo>
                    <a:pt x="26" y="450"/>
                  </a:lnTo>
                  <a:lnTo>
                    <a:pt x="28" y="450"/>
                  </a:lnTo>
                  <a:lnTo>
                    <a:pt x="29" y="450"/>
                  </a:lnTo>
                  <a:lnTo>
                    <a:pt x="30" y="450"/>
                  </a:lnTo>
                  <a:lnTo>
                    <a:pt x="31" y="450"/>
                  </a:lnTo>
                  <a:lnTo>
                    <a:pt x="32" y="451"/>
                  </a:lnTo>
                  <a:lnTo>
                    <a:pt x="33" y="452"/>
                  </a:lnTo>
                  <a:lnTo>
                    <a:pt x="35" y="454"/>
                  </a:lnTo>
                  <a:lnTo>
                    <a:pt x="36" y="454"/>
                  </a:lnTo>
                  <a:lnTo>
                    <a:pt x="37" y="455"/>
                  </a:lnTo>
                  <a:lnTo>
                    <a:pt x="38" y="455"/>
                  </a:lnTo>
                  <a:lnTo>
                    <a:pt x="40" y="455"/>
                  </a:lnTo>
                  <a:lnTo>
                    <a:pt x="41" y="456"/>
                  </a:lnTo>
                  <a:lnTo>
                    <a:pt x="43" y="456"/>
                  </a:lnTo>
                  <a:lnTo>
                    <a:pt x="43" y="456"/>
                  </a:lnTo>
                  <a:lnTo>
                    <a:pt x="44" y="456"/>
                  </a:lnTo>
                  <a:lnTo>
                    <a:pt x="45" y="455"/>
                  </a:lnTo>
                  <a:lnTo>
                    <a:pt x="46" y="455"/>
                  </a:lnTo>
                  <a:lnTo>
                    <a:pt x="46" y="454"/>
                  </a:lnTo>
                  <a:lnTo>
                    <a:pt x="47" y="453"/>
                  </a:lnTo>
                  <a:lnTo>
                    <a:pt x="48" y="452"/>
                  </a:lnTo>
                  <a:lnTo>
                    <a:pt x="49" y="451"/>
                  </a:lnTo>
                  <a:lnTo>
                    <a:pt x="51" y="449"/>
                  </a:lnTo>
                  <a:lnTo>
                    <a:pt x="53" y="446"/>
                  </a:lnTo>
                  <a:lnTo>
                    <a:pt x="54" y="445"/>
                  </a:lnTo>
                  <a:lnTo>
                    <a:pt x="54" y="444"/>
                  </a:lnTo>
                  <a:lnTo>
                    <a:pt x="55" y="444"/>
                  </a:lnTo>
                  <a:lnTo>
                    <a:pt x="56" y="444"/>
                  </a:lnTo>
                  <a:lnTo>
                    <a:pt x="56" y="443"/>
                  </a:lnTo>
                  <a:lnTo>
                    <a:pt x="57" y="443"/>
                  </a:lnTo>
                  <a:lnTo>
                    <a:pt x="59" y="443"/>
                  </a:lnTo>
                  <a:lnTo>
                    <a:pt x="64" y="442"/>
                  </a:lnTo>
                  <a:lnTo>
                    <a:pt x="66" y="442"/>
                  </a:lnTo>
                  <a:lnTo>
                    <a:pt x="67" y="442"/>
                  </a:lnTo>
                  <a:lnTo>
                    <a:pt x="69" y="442"/>
                  </a:lnTo>
                  <a:lnTo>
                    <a:pt x="70" y="443"/>
                  </a:lnTo>
                  <a:lnTo>
                    <a:pt x="72" y="443"/>
                  </a:lnTo>
                  <a:lnTo>
                    <a:pt x="73" y="444"/>
                  </a:lnTo>
                  <a:lnTo>
                    <a:pt x="75" y="445"/>
                  </a:lnTo>
                  <a:lnTo>
                    <a:pt x="78" y="447"/>
                  </a:lnTo>
                  <a:lnTo>
                    <a:pt x="79" y="448"/>
                  </a:lnTo>
                  <a:lnTo>
                    <a:pt x="79" y="448"/>
                  </a:lnTo>
                  <a:lnTo>
                    <a:pt x="80" y="448"/>
                  </a:lnTo>
                  <a:lnTo>
                    <a:pt x="81" y="448"/>
                  </a:lnTo>
                  <a:lnTo>
                    <a:pt x="82" y="448"/>
                  </a:lnTo>
                  <a:lnTo>
                    <a:pt x="82" y="448"/>
                  </a:lnTo>
                  <a:lnTo>
                    <a:pt x="83" y="448"/>
                  </a:lnTo>
                  <a:lnTo>
                    <a:pt x="84" y="447"/>
                  </a:lnTo>
                  <a:lnTo>
                    <a:pt x="85" y="446"/>
                  </a:lnTo>
                  <a:lnTo>
                    <a:pt x="87" y="443"/>
                  </a:lnTo>
                  <a:lnTo>
                    <a:pt x="88" y="441"/>
                  </a:lnTo>
                  <a:lnTo>
                    <a:pt x="89" y="440"/>
                  </a:lnTo>
                  <a:lnTo>
                    <a:pt x="91" y="438"/>
                  </a:lnTo>
                  <a:lnTo>
                    <a:pt x="93" y="436"/>
                  </a:lnTo>
                  <a:lnTo>
                    <a:pt x="95" y="434"/>
                  </a:lnTo>
                  <a:lnTo>
                    <a:pt x="96" y="434"/>
                  </a:lnTo>
                  <a:lnTo>
                    <a:pt x="97" y="433"/>
                  </a:lnTo>
                  <a:lnTo>
                    <a:pt x="98" y="432"/>
                  </a:lnTo>
                  <a:lnTo>
                    <a:pt x="102" y="430"/>
                  </a:lnTo>
                  <a:lnTo>
                    <a:pt x="103" y="429"/>
                  </a:lnTo>
                  <a:lnTo>
                    <a:pt x="104" y="428"/>
                  </a:lnTo>
                  <a:lnTo>
                    <a:pt x="106" y="427"/>
                  </a:lnTo>
                  <a:lnTo>
                    <a:pt x="108" y="426"/>
                  </a:lnTo>
                  <a:lnTo>
                    <a:pt x="110" y="423"/>
                  </a:lnTo>
                  <a:lnTo>
                    <a:pt x="111" y="421"/>
                  </a:lnTo>
                  <a:lnTo>
                    <a:pt x="113" y="419"/>
                  </a:lnTo>
                  <a:lnTo>
                    <a:pt x="114" y="418"/>
                  </a:lnTo>
                  <a:lnTo>
                    <a:pt x="115" y="417"/>
                  </a:lnTo>
                  <a:lnTo>
                    <a:pt x="115" y="416"/>
                  </a:lnTo>
                  <a:lnTo>
                    <a:pt x="117" y="415"/>
                  </a:lnTo>
                  <a:lnTo>
                    <a:pt x="119" y="414"/>
                  </a:lnTo>
                  <a:lnTo>
                    <a:pt x="121" y="413"/>
                  </a:lnTo>
                  <a:lnTo>
                    <a:pt x="125" y="412"/>
                  </a:lnTo>
                  <a:lnTo>
                    <a:pt x="127" y="411"/>
                  </a:lnTo>
                  <a:lnTo>
                    <a:pt x="130" y="410"/>
                  </a:lnTo>
                  <a:lnTo>
                    <a:pt x="133" y="410"/>
                  </a:lnTo>
                  <a:lnTo>
                    <a:pt x="134" y="410"/>
                  </a:lnTo>
                  <a:lnTo>
                    <a:pt x="137" y="410"/>
                  </a:lnTo>
                  <a:lnTo>
                    <a:pt x="139" y="410"/>
                  </a:lnTo>
                  <a:lnTo>
                    <a:pt x="140" y="410"/>
                  </a:lnTo>
                  <a:lnTo>
                    <a:pt x="141" y="409"/>
                  </a:lnTo>
                  <a:lnTo>
                    <a:pt x="142" y="409"/>
                  </a:lnTo>
                  <a:lnTo>
                    <a:pt x="142" y="409"/>
                  </a:lnTo>
                  <a:lnTo>
                    <a:pt x="143" y="408"/>
                  </a:lnTo>
                  <a:lnTo>
                    <a:pt x="144" y="407"/>
                  </a:lnTo>
                  <a:lnTo>
                    <a:pt x="144" y="406"/>
                  </a:lnTo>
                  <a:lnTo>
                    <a:pt x="145" y="405"/>
                  </a:lnTo>
                  <a:lnTo>
                    <a:pt x="146" y="401"/>
                  </a:lnTo>
                  <a:lnTo>
                    <a:pt x="147" y="399"/>
                  </a:lnTo>
                  <a:lnTo>
                    <a:pt x="148" y="398"/>
                  </a:lnTo>
                  <a:lnTo>
                    <a:pt x="148" y="397"/>
                  </a:lnTo>
                  <a:lnTo>
                    <a:pt x="149" y="396"/>
                  </a:lnTo>
                  <a:lnTo>
                    <a:pt x="150" y="396"/>
                  </a:lnTo>
                  <a:lnTo>
                    <a:pt x="150" y="395"/>
                  </a:lnTo>
                  <a:lnTo>
                    <a:pt x="151" y="395"/>
                  </a:lnTo>
                  <a:lnTo>
                    <a:pt x="151" y="395"/>
                  </a:lnTo>
                  <a:lnTo>
                    <a:pt x="152" y="395"/>
                  </a:lnTo>
                  <a:lnTo>
                    <a:pt x="153" y="395"/>
                  </a:lnTo>
                  <a:lnTo>
                    <a:pt x="154" y="395"/>
                  </a:lnTo>
                  <a:lnTo>
                    <a:pt x="157" y="395"/>
                  </a:lnTo>
                  <a:lnTo>
                    <a:pt x="158" y="396"/>
                  </a:lnTo>
                  <a:lnTo>
                    <a:pt x="159" y="395"/>
                  </a:lnTo>
                  <a:lnTo>
                    <a:pt x="160" y="395"/>
                  </a:lnTo>
                  <a:lnTo>
                    <a:pt x="161" y="395"/>
                  </a:lnTo>
                  <a:lnTo>
                    <a:pt x="161" y="395"/>
                  </a:lnTo>
                  <a:lnTo>
                    <a:pt x="162" y="394"/>
                  </a:lnTo>
                  <a:lnTo>
                    <a:pt x="163" y="394"/>
                  </a:lnTo>
                  <a:lnTo>
                    <a:pt x="164" y="393"/>
                  </a:lnTo>
                  <a:lnTo>
                    <a:pt x="165" y="392"/>
                  </a:lnTo>
                  <a:lnTo>
                    <a:pt x="166" y="391"/>
                  </a:lnTo>
                  <a:lnTo>
                    <a:pt x="169" y="388"/>
                  </a:lnTo>
                  <a:lnTo>
                    <a:pt x="170" y="387"/>
                  </a:lnTo>
                  <a:lnTo>
                    <a:pt x="170" y="387"/>
                  </a:lnTo>
                  <a:lnTo>
                    <a:pt x="171" y="386"/>
                  </a:lnTo>
                  <a:lnTo>
                    <a:pt x="172" y="386"/>
                  </a:lnTo>
                  <a:lnTo>
                    <a:pt x="174" y="385"/>
                  </a:lnTo>
                  <a:lnTo>
                    <a:pt x="176" y="384"/>
                  </a:lnTo>
                  <a:lnTo>
                    <a:pt x="177" y="384"/>
                  </a:lnTo>
                  <a:lnTo>
                    <a:pt x="178" y="384"/>
                  </a:lnTo>
                  <a:lnTo>
                    <a:pt x="179" y="384"/>
                  </a:lnTo>
                  <a:lnTo>
                    <a:pt x="180" y="384"/>
                  </a:lnTo>
                  <a:lnTo>
                    <a:pt x="180" y="384"/>
                  </a:lnTo>
                  <a:lnTo>
                    <a:pt x="181" y="384"/>
                  </a:lnTo>
                  <a:lnTo>
                    <a:pt x="181" y="385"/>
                  </a:lnTo>
                  <a:lnTo>
                    <a:pt x="182" y="386"/>
                  </a:lnTo>
                  <a:lnTo>
                    <a:pt x="183" y="387"/>
                  </a:lnTo>
                  <a:lnTo>
                    <a:pt x="185" y="389"/>
                  </a:lnTo>
                  <a:lnTo>
                    <a:pt x="185" y="390"/>
                  </a:lnTo>
                  <a:lnTo>
                    <a:pt x="186" y="391"/>
                  </a:lnTo>
                  <a:lnTo>
                    <a:pt x="187" y="392"/>
                  </a:lnTo>
                  <a:lnTo>
                    <a:pt x="191" y="394"/>
                  </a:lnTo>
                  <a:lnTo>
                    <a:pt x="192" y="395"/>
                  </a:lnTo>
                  <a:lnTo>
                    <a:pt x="193" y="395"/>
                  </a:lnTo>
                  <a:lnTo>
                    <a:pt x="195" y="396"/>
                  </a:lnTo>
                  <a:lnTo>
                    <a:pt x="196" y="396"/>
                  </a:lnTo>
                  <a:lnTo>
                    <a:pt x="197" y="396"/>
                  </a:lnTo>
                  <a:lnTo>
                    <a:pt x="198" y="396"/>
                  </a:lnTo>
                  <a:lnTo>
                    <a:pt x="200" y="396"/>
                  </a:lnTo>
                  <a:lnTo>
                    <a:pt x="202" y="396"/>
                  </a:lnTo>
                  <a:lnTo>
                    <a:pt x="204" y="395"/>
                  </a:lnTo>
                  <a:lnTo>
                    <a:pt x="206" y="395"/>
                  </a:lnTo>
                  <a:lnTo>
                    <a:pt x="208" y="393"/>
                  </a:lnTo>
                  <a:lnTo>
                    <a:pt x="209" y="392"/>
                  </a:lnTo>
                  <a:lnTo>
                    <a:pt x="211" y="391"/>
                  </a:lnTo>
                  <a:lnTo>
                    <a:pt x="212" y="390"/>
                  </a:lnTo>
                  <a:lnTo>
                    <a:pt x="213" y="390"/>
                  </a:lnTo>
                  <a:lnTo>
                    <a:pt x="214" y="390"/>
                  </a:lnTo>
                  <a:lnTo>
                    <a:pt x="215" y="390"/>
                  </a:lnTo>
                  <a:lnTo>
                    <a:pt x="216" y="390"/>
                  </a:lnTo>
                  <a:lnTo>
                    <a:pt x="219" y="390"/>
                  </a:lnTo>
                  <a:lnTo>
                    <a:pt x="221" y="391"/>
                  </a:lnTo>
                  <a:lnTo>
                    <a:pt x="224" y="391"/>
                  </a:lnTo>
                  <a:lnTo>
                    <a:pt x="225" y="392"/>
                  </a:lnTo>
                  <a:lnTo>
                    <a:pt x="228" y="392"/>
                  </a:lnTo>
                  <a:lnTo>
                    <a:pt x="232" y="393"/>
                  </a:lnTo>
                  <a:lnTo>
                    <a:pt x="233" y="393"/>
                  </a:lnTo>
                  <a:lnTo>
                    <a:pt x="234" y="393"/>
                  </a:lnTo>
                  <a:lnTo>
                    <a:pt x="237" y="392"/>
                  </a:lnTo>
                  <a:lnTo>
                    <a:pt x="242" y="391"/>
                  </a:lnTo>
                  <a:lnTo>
                    <a:pt x="245" y="390"/>
                  </a:lnTo>
                  <a:lnTo>
                    <a:pt x="247" y="390"/>
                  </a:lnTo>
                  <a:lnTo>
                    <a:pt x="248" y="390"/>
                  </a:lnTo>
                  <a:lnTo>
                    <a:pt x="249" y="389"/>
                  </a:lnTo>
                  <a:lnTo>
                    <a:pt x="253" y="387"/>
                  </a:lnTo>
                  <a:lnTo>
                    <a:pt x="254" y="386"/>
                  </a:lnTo>
                  <a:lnTo>
                    <a:pt x="254" y="385"/>
                  </a:lnTo>
                  <a:lnTo>
                    <a:pt x="255" y="385"/>
                  </a:lnTo>
                  <a:lnTo>
                    <a:pt x="255" y="384"/>
                  </a:lnTo>
                  <a:lnTo>
                    <a:pt x="256" y="383"/>
                  </a:lnTo>
                  <a:lnTo>
                    <a:pt x="256" y="383"/>
                  </a:lnTo>
                  <a:lnTo>
                    <a:pt x="256" y="382"/>
                  </a:lnTo>
                  <a:lnTo>
                    <a:pt x="256" y="379"/>
                  </a:lnTo>
                  <a:lnTo>
                    <a:pt x="255" y="378"/>
                  </a:lnTo>
                  <a:lnTo>
                    <a:pt x="256" y="377"/>
                  </a:lnTo>
                  <a:lnTo>
                    <a:pt x="256" y="376"/>
                  </a:lnTo>
                  <a:lnTo>
                    <a:pt x="257" y="375"/>
                  </a:lnTo>
                  <a:lnTo>
                    <a:pt x="258" y="373"/>
                  </a:lnTo>
                  <a:lnTo>
                    <a:pt x="259" y="373"/>
                  </a:lnTo>
                  <a:lnTo>
                    <a:pt x="260" y="372"/>
                  </a:lnTo>
                  <a:lnTo>
                    <a:pt x="261" y="371"/>
                  </a:lnTo>
                  <a:lnTo>
                    <a:pt x="262" y="371"/>
                  </a:lnTo>
                  <a:lnTo>
                    <a:pt x="264" y="370"/>
                  </a:lnTo>
                  <a:lnTo>
                    <a:pt x="266" y="369"/>
                  </a:lnTo>
                  <a:lnTo>
                    <a:pt x="269" y="369"/>
                  </a:lnTo>
                  <a:lnTo>
                    <a:pt x="274" y="369"/>
                  </a:lnTo>
                  <a:lnTo>
                    <a:pt x="278" y="368"/>
                  </a:lnTo>
                  <a:lnTo>
                    <a:pt x="281" y="367"/>
                  </a:lnTo>
                  <a:lnTo>
                    <a:pt x="284" y="367"/>
                  </a:lnTo>
                  <a:lnTo>
                    <a:pt x="285" y="366"/>
                  </a:lnTo>
                  <a:lnTo>
                    <a:pt x="286" y="366"/>
                  </a:lnTo>
                  <a:lnTo>
                    <a:pt x="286" y="366"/>
                  </a:lnTo>
                  <a:lnTo>
                    <a:pt x="287" y="365"/>
                  </a:lnTo>
                  <a:lnTo>
                    <a:pt x="288" y="364"/>
                  </a:lnTo>
                  <a:lnTo>
                    <a:pt x="289" y="364"/>
                  </a:lnTo>
                  <a:lnTo>
                    <a:pt x="289" y="363"/>
                  </a:lnTo>
                  <a:lnTo>
                    <a:pt x="290" y="362"/>
                  </a:lnTo>
                  <a:lnTo>
                    <a:pt x="291" y="361"/>
                  </a:lnTo>
                  <a:lnTo>
                    <a:pt x="292" y="360"/>
                  </a:lnTo>
                  <a:lnTo>
                    <a:pt x="292" y="359"/>
                  </a:lnTo>
                  <a:lnTo>
                    <a:pt x="293" y="356"/>
                  </a:lnTo>
                  <a:lnTo>
                    <a:pt x="294" y="355"/>
                  </a:lnTo>
                  <a:lnTo>
                    <a:pt x="294" y="354"/>
                  </a:lnTo>
                  <a:lnTo>
                    <a:pt x="295" y="354"/>
                  </a:lnTo>
                  <a:lnTo>
                    <a:pt x="296" y="353"/>
                  </a:lnTo>
                  <a:lnTo>
                    <a:pt x="298" y="350"/>
                  </a:lnTo>
                  <a:lnTo>
                    <a:pt x="299" y="350"/>
                  </a:lnTo>
                  <a:lnTo>
                    <a:pt x="300" y="349"/>
                  </a:lnTo>
                  <a:lnTo>
                    <a:pt x="301" y="348"/>
                  </a:lnTo>
                  <a:lnTo>
                    <a:pt x="301" y="347"/>
                  </a:lnTo>
                  <a:lnTo>
                    <a:pt x="301" y="346"/>
                  </a:lnTo>
                  <a:lnTo>
                    <a:pt x="302" y="346"/>
                  </a:lnTo>
                  <a:lnTo>
                    <a:pt x="302" y="345"/>
                  </a:lnTo>
                  <a:lnTo>
                    <a:pt x="301" y="344"/>
                  </a:lnTo>
                  <a:lnTo>
                    <a:pt x="301" y="343"/>
                  </a:lnTo>
                  <a:lnTo>
                    <a:pt x="300" y="342"/>
                  </a:lnTo>
                  <a:lnTo>
                    <a:pt x="299" y="341"/>
                  </a:lnTo>
                  <a:lnTo>
                    <a:pt x="299" y="340"/>
                  </a:lnTo>
                  <a:lnTo>
                    <a:pt x="297" y="339"/>
                  </a:lnTo>
                  <a:lnTo>
                    <a:pt x="293" y="335"/>
                  </a:lnTo>
                  <a:lnTo>
                    <a:pt x="292" y="334"/>
                  </a:lnTo>
                  <a:lnTo>
                    <a:pt x="290" y="332"/>
                  </a:lnTo>
                  <a:lnTo>
                    <a:pt x="289" y="331"/>
                  </a:lnTo>
                  <a:lnTo>
                    <a:pt x="288" y="330"/>
                  </a:lnTo>
                  <a:lnTo>
                    <a:pt x="288" y="329"/>
                  </a:lnTo>
                  <a:lnTo>
                    <a:pt x="288" y="328"/>
                  </a:lnTo>
                  <a:lnTo>
                    <a:pt x="288" y="327"/>
                  </a:lnTo>
                  <a:lnTo>
                    <a:pt x="288" y="327"/>
                  </a:lnTo>
                  <a:lnTo>
                    <a:pt x="288" y="327"/>
                  </a:lnTo>
                  <a:lnTo>
                    <a:pt x="288" y="326"/>
                  </a:lnTo>
                  <a:lnTo>
                    <a:pt x="289" y="326"/>
                  </a:lnTo>
                  <a:lnTo>
                    <a:pt x="290" y="326"/>
                  </a:lnTo>
                  <a:lnTo>
                    <a:pt x="291" y="325"/>
                  </a:lnTo>
                  <a:lnTo>
                    <a:pt x="292" y="325"/>
                  </a:lnTo>
                  <a:lnTo>
                    <a:pt x="294" y="324"/>
                  </a:lnTo>
                  <a:lnTo>
                    <a:pt x="295" y="324"/>
                  </a:lnTo>
                  <a:lnTo>
                    <a:pt x="295" y="323"/>
                  </a:lnTo>
                  <a:lnTo>
                    <a:pt x="296" y="322"/>
                  </a:lnTo>
                  <a:lnTo>
                    <a:pt x="297" y="321"/>
                  </a:lnTo>
                  <a:lnTo>
                    <a:pt x="297" y="320"/>
                  </a:lnTo>
                  <a:lnTo>
                    <a:pt x="298" y="319"/>
                  </a:lnTo>
                  <a:lnTo>
                    <a:pt x="298" y="319"/>
                  </a:lnTo>
                  <a:lnTo>
                    <a:pt x="298" y="318"/>
                  </a:lnTo>
                  <a:lnTo>
                    <a:pt x="298" y="317"/>
                  </a:lnTo>
                  <a:lnTo>
                    <a:pt x="297" y="316"/>
                  </a:lnTo>
                  <a:lnTo>
                    <a:pt x="297" y="314"/>
                  </a:lnTo>
                  <a:lnTo>
                    <a:pt x="296" y="311"/>
                  </a:lnTo>
                  <a:lnTo>
                    <a:pt x="296" y="310"/>
                  </a:lnTo>
                  <a:lnTo>
                    <a:pt x="296" y="309"/>
                  </a:lnTo>
                  <a:lnTo>
                    <a:pt x="296" y="308"/>
                  </a:lnTo>
                  <a:lnTo>
                    <a:pt x="296" y="307"/>
                  </a:lnTo>
                  <a:lnTo>
                    <a:pt x="297" y="305"/>
                  </a:lnTo>
                  <a:lnTo>
                    <a:pt x="297" y="305"/>
                  </a:lnTo>
                  <a:lnTo>
                    <a:pt x="298" y="304"/>
                  </a:lnTo>
                  <a:lnTo>
                    <a:pt x="298" y="303"/>
                  </a:lnTo>
                  <a:lnTo>
                    <a:pt x="299" y="303"/>
                  </a:lnTo>
                  <a:lnTo>
                    <a:pt x="300" y="302"/>
                  </a:lnTo>
                  <a:lnTo>
                    <a:pt x="301" y="301"/>
                  </a:lnTo>
                  <a:lnTo>
                    <a:pt x="304" y="300"/>
                  </a:lnTo>
                  <a:lnTo>
                    <a:pt x="305" y="299"/>
                  </a:lnTo>
                  <a:lnTo>
                    <a:pt x="307" y="298"/>
                  </a:lnTo>
                  <a:lnTo>
                    <a:pt x="309" y="297"/>
                  </a:lnTo>
                  <a:lnTo>
                    <a:pt x="310" y="296"/>
                  </a:lnTo>
                  <a:lnTo>
                    <a:pt x="310" y="295"/>
                  </a:lnTo>
                  <a:lnTo>
                    <a:pt x="311" y="294"/>
                  </a:lnTo>
                  <a:lnTo>
                    <a:pt x="311" y="293"/>
                  </a:lnTo>
                  <a:lnTo>
                    <a:pt x="311" y="292"/>
                  </a:lnTo>
                  <a:lnTo>
                    <a:pt x="311" y="290"/>
                  </a:lnTo>
                  <a:lnTo>
                    <a:pt x="311" y="288"/>
                  </a:lnTo>
                  <a:lnTo>
                    <a:pt x="311" y="287"/>
                  </a:lnTo>
                  <a:lnTo>
                    <a:pt x="311" y="286"/>
                  </a:lnTo>
                  <a:lnTo>
                    <a:pt x="310" y="285"/>
                  </a:lnTo>
                  <a:lnTo>
                    <a:pt x="310" y="284"/>
                  </a:lnTo>
                  <a:lnTo>
                    <a:pt x="309" y="283"/>
                  </a:lnTo>
                  <a:lnTo>
                    <a:pt x="309" y="282"/>
                  </a:lnTo>
                  <a:lnTo>
                    <a:pt x="308" y="282"/>
                  </a:lnTo>
                  <a:lnTo>
                    <a:pt x="307" y="281"/>
                  </a:lnTo>
                  <a:lnTo>
                    <a:pt x="306" y="280"/>
                  </a:lnTo>
                  <a:lnTo>
                    <a:pt x="303" y="277"/>
                  </a:lnTo>
                  <a:lnTo>
                    <a:pt x="301" y="276"/>
                  </a:lnTo>
                  <a:lnTo>
                    <a:pt x="300" y="275"/>
                  </a:lnTo>
                  <a:lnTo>
                    <a:pt x="299" y="274"/>
                  </a:lnTo>
                  <a:lnTo>
                    <a:pt x="299" y="274"/>
                  </a:lnTo>
                  <a:lnTo>
                    <a:pt x="299" y="273"/>
                  </a:lnTo>
                  <a:lnTo>
                    <a:pt x="298" y="272"/>
                  </a:lnTo>
                  <a:lnTo>
                    <a:pt x="298" y="271"/>
                  </a:lnTo>
                  <a:lnTo>
                    <a:pt x="298" y="270"/>
                  </a:lnTo>
                  <a:lnTo>
                    <a:pt x="298" y="269"/>
                  </a:lnTo>
                  <a:lnTo>
                    <a:pt x="298" y="268"/>
                  </a:lnTo>
                  <a:lnTo>
                    <a:pt x="298" y="267"/>
                  </a:lnTo>
                  <a:lnTo>
                    <a:pt x="299" y="265"/>
                  </a:lnTo>
                  <a:lnTo>
                    <a:pt x="299" y="264"/>
                  </a:lnTo>
                  <a:lnTo>
                    <a:pt x="300" y="262"/>
                  </a:lnTo>
                  <a:lnTo>
                    <a:pt x="300" y="261"/>
                  </a:lnTo>
                  <a:lnTo>
                    <a:pt x="301" y="259"/>
                  </a:lnTo>
                  <a:lnTo>
                    <a:pt x="302" y="258"/>
                  </a:lnTo>
                  <a:lnTo>
                    <a:pt x="303" y="256"/>
                  </a:lnTo>
                  <a:lnTo>
                    <a:pt x="304" y="255"/>
                  </a:lnTo>
                  <a:lnTo>
                    <a:pt x="305" y="253"/>
                  </a:lnTo>
                  <a:lnTo>
                    <a:pt x="306" y="252"/>
                  </a:lnTo>
                  <a:lnTo>
                    <a:pt x="308" y="251"/>
                  </a:lnTo>
                  <a:lnTo>
                    <a:pt x="311" y="249"/>
                  </a:lnTo>
                  <a:lnTo>
                    <a:pt x="313" y="247"/>
                  </a:lnTo>
                  <a:lnTo>
                    <a:pt x="313" y="247"/>
                  </a:lnTo>
                  <a:lnTo>
                    <a:pt x="314" y="246"/>
                  </a:lnTo>
                  <a:lnTo>
                    <a:pt x="314" y="246"/>
                  </a:lnTo>
                  <a:lnTo>
                    <a:pt x="315" y="245"/>
                  </a:lnTo>
                  <a:lnTo>
                    <a:pt x="315" y="244"/>
                  </a:lnTo>
                  <a:lnTo>
                    <a:pt x="315" y="243"/>
                  </a:lnTo>
                  <a:lnTo>
                    <a:pt x="315" y="243"/>
                  </a:lnTo>
                  <a:lnTo>
                    <a:pt x="314" y="242"/>
                  </a:lnTo>
                  <a:lnTo>
                    <a:pt x="314" y="241"/>
                  </a:lnTo>
                  <a:lnTo>
                    <a:pt x="313" y="240"/>
                  </a:lnTo>
                  <a:lnTo>
                    <a:pt x="312" y="238"/>
                  </a:lnTo>
                  <a:lnTo>
                    <a:pt x="310" y="236"/>
                  </a:lnTo>
                  <a:lnTo>
                    <a:pt x="310" y="235"/>
                  </a:lnTo>
                  <a:lnTo>
                    <a:pt x="309" y="234"/>
                  </a:lnTo>
                  <a:lnTo>
                    <a:pt x="309" y="233"/>
                  </a:lnTo>
                  <a:lnTo>
                    <a:pt x="308" y="231"/>
                  </a:lnTo>
                  <a:lnTo>
                    <a:pt x="308" y="230"/>
                  </a:lnTo>
                  <a:lnTo>
                    <a:pt x="308" y="229"/>
                  </a:lnTo>
                  <a:lnTo>
                    <a:pt x="308" y="228"/>
                  </a:lnTo>
                  <a:lnTo>
                    <a:pt x="308" y="227"/>
                  </a:lnTo>
                  <a:lnTo>
                    <a:pt x="309" y="226"/>
                  </a:lnTo>
                  <a:lnTo>
                    <a:pt x="309" y="225"/>
                  </a:lnTo>
                  <a:lnTo>
                    <a:pt x="310" y="224"/>
                  </a:lnTo>
                  <a:lnTo>
                    <a:pt x="314" y="219"/>
                  </a:lnTo>
                  <a:lnTo>
                    <a:pt x="315" y="217"/>
                  </a:lnTo>
                  <a:lnTo>
                    <a:pt x="316" y="215"/>
                  </a:lnTo>
                  <a:lnTo>
                    <a:pt x="316" y="214"/>
                  </a:lnTo>
                  <a:lnTo>
                    <a:pt x="317" y="213"/>
                  </a:lnTo>
                  <a:lnTo>
                    <a:pt x="317" y="212"/>
                  </a:lnTo>
                  <a:lnTo>
                    <a:pt x="317" y="211"/>
                  </a:lnTo>
                  <a:lnTo>
                    <a:pt x="317" y="210"/>
                  </a:lnTo>
                  <a:lnTo>
                    <a:pt x="317" y="210"/>
                  </a:lnTo>
                  <a:lnTo>
                    <a:pt x="317" y="209"/>
                  </a:lnTo>
                  <a:lnTo>
                    <a:pt x="316" y="208"/>
                  </a:lnTo>
                  <a:lnTo>
                    <a:pt x="316" y="208"/>
                  </a:lnTo>
                  <a:lnTo>
                    <a:pt x="315" y="207"/>
                  </a:lnTo>
                  <a:lnTo>
                    <a:pt x="315" y="207"/>
                  </a:lnTo>
                  <a:lnTo>
                    <a:pt x="314" y="206"/>
                  </a:lnTo>
                  <a:lnTo>
                    <a:pt x="310" y="205"/>
                  </a:lnTo>
                  <a:lnTo>
                    <a:pt x="309" y="205"/>
                  </a:lnTo>
                  <a:lnTo>
                    <a:pt x="307" y="204"/>
                  </a:lnTo>
                  <a:lnTo>
                    <a:pt x="306" y="204"/>
                  </a:lnTo>
                  <a:lnTo>
                    <a:pt x="305" y="203"/>
                  </a:lnTo>
                  <a:lnTo>
                    <a:pt x="304" y="203"/>
                  </a:lnTo>
                  <a:lnTo>
                    <a:pt x="304" y="202"/>
                  </a:lnTo>
                  <a:lnTo>
                    <a:pt x="303" y="202"/>
                  </a:lnTo>
                  <a:lnTo>
                    <a:pt x="303" y="201"/>
                  </a:lnTo>
                  <a:lnTo>
                    <a:pt x="303" y="201"/>
                  </a:lnTo>
                  <a:lnTo>
                    <a:pt x="303" y="200"/>
                  </a:lnTo>
                  <a:lnTo>
                    <a:pt x="303" y="200"/>
                  </a:lnTo>
                  <a:lnTo>
                    <a:pt x="304" y="199"/>
                  </a:lnTo>
                  <a:lnTo>
                    <a:pt x="304" y="199"/>
                  </a:lnTo>
                  <a:lnTo>
                    <a:pt x="306" y="198"/>
                  </a:lnTo>
                  <a:lnTo>
                    <a:pt x="306" y="197"/>
                  </a:lnTo>
                  <a:lnTo>
                    <a:pt x="306" y="197"/>
                  </a:lnTo>
                  <a:lnTo>
                    <a:pt x="307" y="197"/>
                  </a:lnTo>
                  <a:lnTo>
                    <a:pt x="306" y="196"/>
                  </a:lnTo>
                  <a:lnTo>
                    <a:pt x="306" y="196"/>
                  </a:lnTo>
                  <a:lnTo>
                    <a:pt x="306" y="195"/>
                  </a:lnTo>
                  <a:lnTo>
                    <a:pt x="305" y="195"/>
                  </a:lnTo>
                  <a:lnTo>
                    <a:pt x="298" y="190"/>
                  </a:lnTo>
                  <a:lnTo>
                    <a:pt x="294" y="186"/>
                  </a:lnTo>
                  <a:lnTo>
                    <a:pt x="293" y="186"/>
                  </a:lnTo>
                  <a:lnTo>
                    <a:pt x="292" y="185"/>
                  </a:lnTo>
                  <a:lnTo>
                    <a:pt x="292" y="184"/>
                  </a:lnTo>
                  <a:lnTo>
                    <a:pt x="291" y="184"/>
                  </a:lnTo>
                  <a:lnTo>
                    <a:pt x="291" y="183"/>
                  </a:lnTo>
                  <a:lnTo>
                    <a:pt x="291" y="182"/>
                  </a:lnTo>
                  <a:lnTo>
                    <a:pt x="291" y="181"/>
                  </a:lnTo>
                  <a:lnTo>
                    <a:pt x="291" y="180"/>
                  </a:lnTo>
                  <a:lnTo>
                    <a:pt x="291" y="178"/>
                  </a:lnTo>
                  <a:lnTo>
                    <a:pt x="292" y="174"/>
                  </a:lnTo>
                  <a:lnTo>
                    <a:pt x="293" y="171"/>
                  </a:lnTo>
                  <a:lnTo>
                    <a:pt x="293" y="169"/>
                  </a:lnTo>
                  <a:lnTo>
                    <a:pt x="293" y="166"/>
                  </a:lnTo>
                  <a:lnTo>
                    <a:pt x="293" y="162"/>
                  </a:lnTo>
                  <a:lnTo>
                    <a:pt x="294" y="160"/>
                  </a:lnTo>
                  <a:lnTo>
                    <a:pt x="294" y="159"/>
                  </a:lnTo>
                  <a:lnTo>
                    <a:pt x="294" y="158"/>
                  </a:lnTo>
                  <a:lnTo>
                    <a:pt x="295" y="156"/>
                  </a:lnTo>
                  <a:lnTo>
                    <a:pt x="296" y="154"/>
                  </a:lnTo>
                  <a:lnTo>
                    <a:pt x="298" y="153"/>
                  </a:lnTo>
                  <a:lnTo>
                    <a:pt x="300" y="150"/>
                  </a:lnTo>
                  <a:lnTo>
                    <a:pt x="301" y="148"/>
                  </a:lnTo>
                  <a:lnTo>
                    <a:pt x="302" y="147"/>
                  </a:lnTo>
                  <a:lnTo>
                    <a:pt x="304" y="143"/>
                  </a:lnTo>
                  <a:lnTo>
                    <a:pt x="305" y="141"/>
                  </a:lnTo>
                  <a:lnTo>
                    <a:pt x="306" y="140"/>
                  </a:lnTo>
                  <a:lnTo>
                    <a:pt x="307" y="139"/>
                  </a:lnTo>
                  <a:lnTo>
                    <a:pt x="308" y="138"/>
                  </a:lnTo>
                  <a:lnTo>
                    <a:pt x="308" y="137"/>
                  </a:lnTo>
                  <a:lnTo>
                    <a:pt x="309" y="137"/>
                  </a:lnTo>
                  <a:lnTo>
                    <a:pt x="310" y="136"/>
                  </a:lnTo>
                  <a:lnTo>
                    <a:pt x="312" y="135"/>
                  </a:lnTo>
                  <a:lnTo>
                    <a:pt x="313" y="134"/>
                  </a:lnTo>
                  <a:lnTo>
                    <a:pt x="315" y="134"/>
                  </a:lnTo>
                  <a:lnTo>
                    <a:pt x="317" y="133"/>
                  </a:lnTo>
                  <a:lnTo>
                    <a:pt x="321" y="133"/>
                  </a:lnTo>
                  <a:lnTo>
                    <a:pt x="324" y="133"/>
                  </a:lnTo>
                  <a:lnTo>
                    <a:pt x="327" y="132"/>
                  </a:lnTo>
                  <a:lnTo>
                    <a:pt x="329" y="132"/>
                  </a:lnTo>
                  <a:lnTo>
                    <a:pt x="330" y="131"/>
                  </a:lnTo>
                  <a:lnTo>
                    <a:pt x="331" y="131"/>
                  </a:lnTo>
                  <a:lnTo>
                    <a:pt x="332" y="130"/>
                  </a:lnTo>
                  <a:lnTo>
                    <a:pt x="333" y="129"/>
                  </a:lnTo>
                  <a:lnTo>
                    <a:pt x="333" y="128"/>
                  </a:lnTo>
                  <a:lnTo>
                    <a:pt x="333" y="128"/>
                  </a:lnTo>
                  <a:lnTo>
                    <a:pt x="334" y="127"/>
                  </a:lnTo>
                  <a:lnTo>
                    <a:pt x="334" y="126"/>
                  </a:lnTo>
                  <a:lnTo>
                    <a:pt x="334" y="126"/>
                  </a:lnTo>
                  <a:lnTo>
                    <a:pt x="334" y="125"/>
                  </a:lnTo>
                  <a:lnTo>
                    <a:pt x="333" y="124"/>
                  </a:lnTo>
                  <a:lnTo>
                    <a:pt x="333" y="124"/>
                  </a:lnTo>
                  <a:lnTo>
                    <a:pt x="332" y="123"/>
                  </a:lnTo>
                  <a:lnTo>
                    <a:pt x="332" y="123"/>
                  </a:lnTo>
                  <a:lnTo>
                    <a:pt x="331" y="122"/>
                  </a:lnTo>
                  <a:lnTo>
                    <a:pt x="330" y="122"/>
                  </a:lnTo>
                  <a:lnTo>
                    <a:pt x="329" y="121"/>
                  </a:lnTo>
                  <a:lnTo>
                    <a:pt x="325" y="120"/>
                  </a:lnTo>
                  <a:lnTo>
                    <a:pt x="324" y="120"/>
                  </a:lnTo>
                  <a:lnTo>
                    <a:pt x="323" y="120"/>
                  </a:lnTo>
                  <a:lnTo>
                    <a:pt x="323" y="120"/>
                  </a:lnTo>
                  <a:lnTo>
                    <a:pt x="323" y="119"/>
                  </a:lnTo>
                  <a:lnTo>
                    <a:pt x="323" y="119"/>
                  </a:lnTo>
                  <a:lnTo>
                    <a:pt x="323" y="118"/>
                  </a:lnTo>
                  <a:lnTo>
                    <a:pt x="323" y="118"/>
                  </a:lnTo>
                  <a:lnTo>
                    <a:pt x="324" y="117"/>
                  </a:lnTo>
                  <a:lnTo>
                    <a:pt x="324" y="116"/>
                  </a:lnTo>
                  <a:lnTo>
                    <a:pt x="325" y="115"/>
                  </a:lnTo>
                  <a:lnTo>
                    <a:pt x="327" y="113"/>
                  </a:lnTo>
                  <a:lnTo>
                    <a:pt x="328" y="112"/>
                  </a:lnTo>
                  <a:lnTo>
                    <a:pt x="329" y="111"/>
                  </a:lnTo>
                  <a:lnTo>
                    <a:pt x="330" y="110"/>
                  </a:lnTo>
                  <a:lnTo>
                    <a:pt x="332" y="110"/>
                  </a:lnTo>
                  <a:lnTo>
                    <a:pt x="333" y="109"/>
                  </a:lnTo>
                  <a:lnTo>
                    <a:pt x="334" y="109"/>
                  </a:lnTo>
                  <a:lnTo>
                    <a:pt x="336" y="108"/>
                  </a:lnTo>
                  <a:lnTo>
                    <a:pt x="337" y="108"/>
                  </a:lnTo>
                  <a:lnTo>
                    <a:pt x="338" y="109"/>
                  </a:lnTo>
                  <a:lnTo>
                    <a:pt x="339" y="109"/>
                  </a:lnTo>
                  <a:lnTo>
                    <a:pt x="340" y="109"/>
                  </a:lnTo>
                  <a:lnTo>
                    <a:pt x="340" y="110"/>
                  </a:lnTo>
                  <a:lnTo>
                    <a:pt x="341" y="110"/>
                  </a:lnTo>
                  <a:lnTo>
                    <a:pt x="341" y="110"/>
                  </a:lnTo>
                  <a:lnTo>
                    <a:pt x="342" y="112"/>
                  </a:lnTo>
                  <a:lnTo>
                    <a:pt x="343" y="114"/>
                  </a:lnTo>
                  <a:lnTo>
                    <a:pt x="343" y="114"/>
                  </a:lnTo>
                  <a:lnTo>
                    <a:pt x="344" y="115"/>
                  </a:lnTo>
                  <a:lnTo>
                    <a:pt x="345" y="116"/>
                  </a:lnTo>
                  <a:lnTo>
                    <a:pt x="345" y="117"/>
                  </a:lnTo>
                  <a:lnTo>
                    <a:pt x="346" y="117"/>
                  </a:lnTo>
                  <a:lnTo>
                    <a:pt x="347" y="117"/>
                  </a:lnTo>
                  <a:lnTo>
                    <a:pt x="347" y="118"/>
                  </a:lnTo>
                  <a:lnTo>
                    <a:pt x="348" y="118"/>
                  </a:lnTo>
                  <a:lnTo>
                    <a:pt x="350" y="118"/>
                  </a:lnTo>
                  <a:lnTo>
                    <a:pt x="351" y="117"/>
                  </a:lnTo>
                  <a:lnTo>
                    <a:pt x="351" y="117"/>
                  </a:lnTo>
                  <a:lnTo>
                    <a:pt x="352" y="117"/>
                  </a:lnTo>
                  <a:lnTo>
                    <a:pt x="353" y="116"/>
                  </a:lnTo>
                  <a:lnTo>
                    <a:pt x="353" y="116"/>
                  </a:lnTo>
                  <a:lnTo>
                    <a:pt x="354" y="115"/>
                  </a:lnTo>
                  <a:lnTo>
                    <a:pt x="354" y="114"/>
                  </a:lnTo>
                  <a:lnTo>
                    <a:pt x="355" y="111"/>
                  </a:lnTo>
                  <a:lnTo>
                    <a:pt x="356" y="108"/>
                  </a:lnTo>
                  <a:lnTo>
                    <a:pt x="356" y="107"/>
                  </a:lnTo>
                  <a:lnTo>
                    <a:pt x="356" y="106"/>
                  </a:lnTo>
                  <a:lnTo>
                    <a:pt x="356" y="106"/>
                  </a:lnTo>
                  <a:lnTo>
                    <a:pt x="356" y="105"/>
                  </a:lnTo>
                  <a:lnTo>
                    <a:pt x="356" y="104"/>
                  </a:lnTo>
                  <a:lnTo>
                    <a:pt x="356" y="103"/>
                  </a:lnTo>
                  <a:lnTo>
                    <a:pt x="356" y="102"/>
                  </a:lnTo>
                  <a:lnTo>
                    <a:pt x="355" y="100"/>
                  </a:lnTo>
                  <a:lnTo>
                    <a:pt x="354" y="99"/>
                  </a:lnTo>
                  <a:lnTo>
                    <a:pt x="353" y="98"/>
                  </a:lnTo>
                  <a:lnTo>
                    <a:pt x="351" y="96"/>
                  </a:lnTo>
                  <a:lnTo>
                    <a:pt x="350" y="95"/>
                  </a:lnTo>
                  <a:lnTo>
                    <a:pt x="349" y="94"/>
                  </a:lnTo>
                  <a:lnTo>
                    <a:pt x="349" y="93"/>
                  </a:lnTo>
                  <a:lnTo>
                    <a:pt x="348" y="92"/>
                  </a:lnTo>
                  <a:lnTo>
                    <a:pt x="348" y="91"/>
                  </a:lnTo>
                  <a:lnTo>
                    <a:pt x="348" y="90"/>
                  </a:lnTo>
                  <a:lnTo>
                    <a:pt x="348" y="89"/>
                  </a:lnTo>
                  <a:lnTo>
                    <a:pt x="348" y="89"/>
                  </a:lnTo>
                  <a:lnTo>
                    <a:pt x="348" y="89"/>
                  </a:lnTo>
                  <a:lnTo>
                    <a:pt x="348" y="89"/>
                  </a:lnTo>
                  <a:lnTo>
                    <a:pt x="349" y="89"/>
                  </a:lnTo>
                  <a:lnTo>
                    <a:pt x="350" y="89"/>
                  </a:lnTo>
                  <a:lnTo>
                    <a:pt x="352" y="89"/>
                  </a:lnTo>
                  <a:lnTo>
                    <a:pt x="353" y="89"/>
                  </a:lnTo>
                  <a:lnTo>
                    <a:pt x="354" y="89"/>
                  </a:lnTo>
                  <a:lnTo>
                    <a:pt x="355" y="88"/>
                  </a:lnTo>
                  <a:lnTo>
                    <a:pt x="356" y="88"/>
                  </a:lnTo>
                  <a:lnTo>
                    <a:pt x="357" y="87"/>
                  </a:lnTo>
                  <a:lnTo>
                    <a:pt x="358" y="87"/>
                  </a:lnTo>
                  <a:lnTo>
                    <a:pt x="360" y="86"/>
                  </a:lnTo>
                  <a:lnTo>
                    <a:pt x="361" y="84"/>
                  </a:lnTo>
                  <a:lnTo>
                    <a:pt x="363" y="82"/>
                  </a:lnTo>
                  <a:lnTo>
                    <a:pt x="365" y="80"/>
                  </a:lnTo>
                  <a:lnTo>
                    <a:pt x="366" y="79"/>
                  </a:lnTo>
                  <a:lnTo>
                    <a:pt x="367" y="77"/>
                  </a:lnTo>
                  <a:lnTo>
                    <a:pt x="368" y="75"/>
                  </a:lnTo>
                  <a:lnTo>
                    <a:pt x="368" y="74"/>
                  </a:lnTo>
                  <a:lnTo>
                    <a:pt x="368" y="73"/>
                  </a:lnTo>
                  <a:lnTo>
                    <a:pt x="368" y="72"/>
                  </a:lnTo>
                  <a:lnTo>
                    <a:pt x="368" y="71"/>
                  </a:lnTo>
                  <a:lnTo>
                    <a:pt x="368" y="70"/>
                  </a:lnTo>
                  <a:lnTo>
                    <a:pt x="368" y="69"/>
                  </a:lnTo>
                  <a:lnTo>
                    <a:pt x="368" y="68"/>
                  </a:lnTo>
                  <a:lnTo>
                    <a:pt x="368" y="67"/>
                  </a:lnTo>
                  <a:lnTo>
                    <a:pt x="367" y="66"/>
                  </a:lnTo>
                  <a:lnTo>
                    <a:pt x="367" y="65"/>
                  </a:lnTo>
                  <a:lnTo>
                    <a:pt x="366" y="65"/>
                  </a:lnTo>
                  <a:lnTo>
                    <a:pt x="365" y="64"/>
                  </a:lnTo>
                  <a:lnTo>
                    <a:pt x="364" y="63"/>
                  </a:lnTo>
                  <a:lnTo>
                    <a:pt x="363" y="62"/>
                  </a:lnTo>
                  <a:lnTo>
                    <a:pt x="360" y="60"/>
                  </a:lnTo>
                  <a:lnTo>
                    <a:pt x="358" y="59"/>
                  </a:lnTo>
                  <a:lnTo>
                    <a:pt x="357" y="59"/>
                  </a:lnTo>
                  <a:lnTo>
                    <a:pt x="356" y="57"/>
                  </a:lnTo>
                  <a:lnTo>
                    <a:pt x="355" y="56"/>
                  </a:lnTo>
                  <a:lnTo>
                    <a:pt x="355" y="55"/>
                  </a:lnTo>
                  <a:lnTo>
                    <a:pt x="354" y="54"/>
                  </a:lnTo>
                  <a:lnTo>
                    <a:pt x="354" y="54"/>
                  </a:lnTo>
                  <a:lnTo>
                    <a:pt x="354" y="53"/>
                  </a:lnTo>
                  <a:lnTo>
                    <a:pt x="354" y="52"/>
                  </a:lnTo>
                  <a:lnTo>
                    <a:pt x="355" y="51"/>
                  </a:lnTo>
                  <a:lnTo>
                    <a:pt x="355" y="50"/>
                  </a:lnTo>
                  <a:lnTo>
                    <a:pt x="357" y="44"/>
                  </a:lnTo>
                  <a:lnTo>
                    <a:pt x="358" y="41"/>
                  </a:lnTo>
                  <a:lnTo>
                    <a:pt x="359" y="39"/>
                  </a:lnTo>
                  <a:lnTo>
                    <a:pt x="359" y="37"/>
                  </a:lnTo>
                  <a:lnTo>
                    <a:pt x="359" y="36"/>
                  </a:lnTo>
                  <a:lnTo>
                    <a:pt x="359" y="35"/>
                  </a:lnTo>
                  <a:lnTo>
                    <a:pt x="359" y="34"/>
                  </a:lnTo>
                  <a:lnTo>
                    <a:pt x="359" y="35"/>
                  </a:lnTo>
                  <a:lnTo>
                    <a:pt x="360" y="35"/>
                  </a:lnTo>
                  <a:lnTo>
                    <a:pt x="360" y="35"/>
                  </a:lnTo>
                  <a:lnTo>
                    <a:pt x="361" y="35"/>
                  </a:lnTo>
                  <a:lnTo>
                    <a:pt x="361" y="35"/>
                  </a:lnTo>
                  <a:lnTo>
                    <a:pt x="362" y="35"/>
                  </a:lnTo>
                  <a:lnTo>
                    <a:pt x="363" y="35"/>
                  </a:lnTo>
                  <a:lnTo>
                    <a:pt x="363" y="35"/>
                  </a:lnTo>
                  <a:lnTo>
                    <a:pt x="364" y="34"/>
                  </a:lnTo>
                  <a:lnTo>
                    <a:pt x="365" y="33"/>
                  </a:lnTo>
                  <a:lnTo>
                    <a:pt x="367" y="32"/>
                  </a:lnTo>
                  <a:lnTo>
                    <a:pt x="368" y="30"/>
                  </a:lnTo>
                  <a:lnTo>
                    <a:pt x="371" y="27"/>
                  </a:lnTo>
                  <a:lnTo>
                    <a:pt x="371" y="27"/>
                  </a:lnTo>
                  <a:lnTo>
                    <a:pt x="372" y="26"/>
                  </a:lnTo>
                  <a:lnTo>
                    <a:pt x="373" y="25"/>
                  </a:lnTo>
                  <a:lnTo>
                    <a:pt x="375" y="25"/>
                  </a:lnTo>
                  <a:lnTo>
                    <a:pt x="376" y="24"/>
                  </a:lnTo>
                  <a:lnTo>
                    <a:pt x="377" y="24"/>
                  </a:lnTo>
                  <a:lnTo>
                    <a:pt x="378" y="24"/>
                  </a:lnTo>
                  <a:lnTo>
                    <a:pt x="379" y="24"/>
                  </a:lnTo>
                  <a:lnTo>
                    <a:pt x="380" y="24"/>
                  </a:lnTo>
                  <a:lnTo>
                    <a:pt x="380" y="24"/>
                  </a:lnTo>
                  <a:lnTo>
                    <a:pt x="382" y="24"/>
                  </a:lnTo>
                  <a:lnTo>
                    <a:pt x="383" y="25"/>
                  </a:lnTo>
                  <a:lnTo>
                    <a:pt x="384" y="26"/>
                  </a:lnTo>
                  <a:lnTo>
                    <a:pt x="385" y="26"/>
                  </a:lnTo>
                  <a:lnTo>
                    <a:pt x="386" y="26"/>
                  </a:lnTo>
                  <a:lnTo>
                    <a:pt x="388" y="26"/>
                  </a:lnTo>
                  <a:lnTo>
                    <a:pt x="391" y="25"/>
                  </a:lnTo>
                  <a:lnTo>
                    <a:pt x="393" y="25"/>
                  </a:lnTo>
                  <a:lnTo>
                    <a:pt x="397" y="24"/>
                  </a:lnTo>
                  <a:lnTo>
                    <a:pt x="399" y="24"/>
                  </a:lnTo>
                  <a:lnTo>
                    <a:pt x="400" y="24"/>
                  </a:lnTo>
                  <a:lnTo>
                    <a:pt x="401" y="24"/>
                  </a:lnTo>
                  <a:lnTo>
                    <a:pt x="402" y="24"/>
                  </a:lnTo>
                  <a:lnTo>
                    <a:pt x="408" y="25"/>
                  </a:lnTo>
                  <a:lnTo>
                    <a:pt x="410" y="25"/>
                  </a:lnTo>
                  <a:lnTo>
                    <a:pt x="412" y="26"/>
                  </a:lnTo>
                  <a:lnTo>
                    <a:pt x="415" y="26"/>
                  </a:lnTo>
                  <a:lnTo>
                    <a:pt x="417" y="25"/>
                  </a:lnTo>
                  <a:lnTo>
                    <a:pt x="419" y="25"/>
                  </a:lnTo>
                  <a:lnTo>
                    <a:pt x="420" y="25"/>
                  </a:lnTo>
                  <a:lnTo>
                    <a:pt x="420" y="25"/>
                  </a:lnTo>
                  <a:lnTo>
                    <a:pt x="421" y="24"/>
                  </a:lnTo>
                  <a:lnTo>
                    <a:pt x="422" y="23"/>
                  </a:lnTo>
                  <a:lnTo>
                    <a:pt x="422" y="23"/>
                  </a:lnTo>
                  <a:lnTo>
                    <a:pt x="423" y="21"/>
                  </a:lnTo>
                  <a:lnTo>
                    <a:pt x="424" y="20"/>
                  </a:lnTo>
                  <a:lnTo>
                    <a:pt x="424" y="18"/>
                  </a:lnTo>
                  <a:lnTo>
                    <a:pt x="427" y="7"/>
                  </a:lnTo>
                  <a:lnTo>
                    <a:pt x="428" y="4"/>
                  </a:lnTo>
                  <a:lnTo>
                    <a:pt x="428" y="2"/>
                  </a:lnTo>
                  <a:lnTo>
                    <a:pt x="429" y="1"/>
                  </a:lnTo>
                  <a:lnTo>
                    <a:pt x="430" y="0"/>
                  </a:lnTo>
                  <a:lnTo>
                    <a:pt x="430" y="0"/>
                  </a:lnTo>
                  <a:lnTo>
                    <a:pt x="430"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46" name="Freeform 252">
              <a:extLst>
                <a:ext uri="{FF2B5EF4-FFF2-40B4-BE49-F238E27FC236}">
                  <a16:creationId xmlns:a16="http://schemas.microsoft.com/office/drawing/2014/main" id="{BD1998E8-83EF-4B6B-B4BA-467600279FA3}"/>
                </a:ext>
              </a:extLst>
            </p:cNvPr>
            <p:cNvSpPr>
              <a:spLocks/>
            </p:cNvSpPr>
            <p:nvPr/>
          </p:nvSpPr>
          <p:spPr bwMode="auto">
            <a:xfrm>
              <a:off x="4682" y="1987"/>
              <a:ext cx="517" cy="767"/>
            </a:xfrm>
            <a:custGeom>
              <a:avLst/>
              <a:gdLst>
                <a:gd name="T0" fmla="*/ 258 w 517"/>
                <a:gd name="T1" fmla="*/ 105 h 767"/>
                <a:gd name="T2" fmla="*/ 281 w 517"/>
                <a:gd name="T3" fmla="*/ 107 h 767"/>
                <a:gd name="T4" fmla="*/ 290 w 517"/>
                <a:gd name="T5" fmla="*/ 147 h 767"/>
                <a:gd name="T6" fmla="*/ 254 w 517"/>
                <a:gd name="T7" fmla="*/ 165 h 767"/>
                <a:gd name="T8" fmla="*/ 217 w 517"/>
                <a:gd name="T9" fmla="*/ 213 h 767"/>
                <a:gd name="T10" fmla="*/ 194 w 517"/>
                <a:gd name="T11" fmla="*/ 277 h 767"/>
                <a:gd name="T12" fmla="*/ 201 w 517"/>
                <a:gd name="T13" fmla="*/ 320 h 767"/>
                <a:gd name="T14" fmla="*/ 189 w 517"/>
                <a:gd name="T15" fmla="*/ 356 h 767"/>
                <a:gd name="T16" fmla="*/ 201 w 517"/>
                <a:gd name="T17" fmla="*/ 389 h 767"/>
                <a:gd name="T18" fmla="*/ 215 w 517"/>
                <a:gd name="T19" fmla="*/ 406 h 767"/>
                <a:gd name="T20" fmla="*/ 258 w 517"/>
                <a:gd name="T21" fmla="*/ 384 h 767"/>
                <a:gd name="T22" fmla="*/ 276 w 517"/>
                <a:gd name="T23" fmla="*/ 406 h 767"/>
                <a:gd name="T24" fmla="*/ 294 w 517"/>
                <a:gd name="T25" fmla="*/ 409 h 767"/>
                <a:gd name="T26" fmla="*/ 314 w 517"/>
                <a:gd name="T27" fmla="*/ 396 h 767"/>
                <a:gd name="T28" fmla="*/ 322 w 517"/>
                <a:gd name="T29" fmla="*/ 379 h 767"/>
                <a:gd name="T30" fmla="*/ 336 w 517"/>
                <a:gd name="T31" fmla="*/ 420 h 767"/>
                <a:gd name="T32" fmla="*/ 379 w 517"/>
                <a:gd name="T33" fmla="*/ 449 h 767"/>
                <a:gd name="T34" fmla="*/ 416 w 517"/>
                <a:gd name="T35" fmla="*/ 449 h 767"/>
                <a:gd name="T36" fmla="*/ 419 w 517"/>
                <a:gd name="T37" fmla="*/ 495 h 767"/>
                <a:gd name="T38" fmla="*/ 444 w 517"/>
                <a:gd name="T39" fmla="*/ 501 h 767"/>
                <a:gd name="T40" fmla="*/ 491 w 517"/>
                <a:gd name="T41" fmla="*/ 558 h 767"/>
                <a:gd name="T42" fmla="*/ 501 w 517"/>
                <a:gd name="T43" fmla="*/ 569 h 767"/>
                <a:gd name="T44" fmla="*/ 513 w 517"/>
                <a:gd name="T45" fmla="*/ 593 h 767"/>
                <a:gd name="T46" fmla="*/ 484 w 517"/>
                <a:gd name="T47" fmla="*/ 602 h 767"/>
                <a:gd name="T48" fmla="*/ 459 w 517"/>
                <a:gd name="T49" fmla="*/ 646 h 767"/>
                <a:gd name="T50" fmla="*/ 424 w 517"/>
                <a:gd name="T51" fmla="*/ 640 h 767"/>
                <a:gd name="T52" fmla="*/ 400 w 517"/>
                <a:gd name="T53" fmla="*/ 647 h 767"/>
                <a:gd name="T54" fmla="*/ 400 w 517"/>
                <a:gd name="T55" fmla="*/ 674 h 767"/>
                <a:gd name="T56" fmla="*/ 364 w 517"/>
                <a:gd name="T57" fmla="*/ 676 h 767"/>
                <a:gd name="T58" fmla="*/ 339 w 517"/>
                <a:gd name="T59" fmla="*/ 702 h 767"/>
                <a:gd name="T60" fmla="*/ 298 w 517"/>
                <a:gd name="T61" fmla="*/ 692 h 767"/>
                <a:gd name="T62" fmla="*/ 281 w 517"/>
                <a:gd name="T63" fmla="*/ 678 h 767"/>
                <a:gd name="T64" fmla="*/ 278 w 517"/>
                <a:gd name="T65" fmla="*/ 719 h 767"/>
                <a:gd name="T66" fmla="*/ 239 w 517"/>
                <a:gd name="T67" fmla="*/ 750 h 767"/>
                <a:gd name="T68" fmla="*/ 200 w 517"/>
                <a:gd name="T69" fmla="*/ 767 h 767"/>
                <a:gd name="T70" fmla="*/ 161 w 517"/>
                <a:gd name="T71" fmla="*/ 721 h 767"/>
                <a:gd name="T72" fmla="*/ 151 w 517"/>
                <a:gd name="T73" fmla="*/ 686 h 767"/>
                <a:gd name="T74" fmla="*/ 133 w 517"/>
                <a:gd name="T75" fmla="*/ 678 h 767"/>
                <a:gd name="T76" fmla="*/ 111 w 517"/>
                <a:gd name="T77" fmla="*/ 639 h 767"/>
                <a:gd name="T78" fmla="*/ 71 w 517"/>
                <a:gd name="T79" fmla="*/ 634 h 767"/>
                <a:gd name="T80" fmla="*/ 88 w 517"/>
                <a:gd name="T81" fmla="*/ 664 h 767"/>
                <a:gd name="T82" fmla="*/ 65 w 517"/>
                <a:gd name="T83" fmla="*/ 695 h 767"/>
                <a:gd name="T84" fmla="*/ 50 w 517"/>
                <a:gd name="T85" fmla="*/ 667 h 767"/>
                <a:gd name="T86" fmla="*/ 38 w 517"/>
                <a:gd name="T87" fmla="*/ 620 h 767"/>
                <a:gd name="T88" fmla="*/ 25 w 517"/>
                <a:gd name="T89" fmla="*/ 596 h 767"/>
                <a:gd name="T90" fmla="*/ 21 w 517"/>
                <a:gd name="T91" fmla="*/ 570 h 767"/>
                <a:gd name="T92" fmla="*/ 42 w 517"/>
                <a:gd name="T93" fmla="*/ 551 h 767"/>
                <a:gd name="T94" fmla="*/ 55 w 517"/>
                <a:gd name="T95" fmla="*/ 504 h 767"/>
                <a:gd name="T96" fmla="*/ 39 w 517"/>
                <a:gd name="T97" fmla="*/ 472 h 767"/>
                <a:gd name="T98" fmla="*/ 30 w 517"/>
                <a:gd name="T99" fmla="*/ 440 h 767"/>
                <a:gd name="T100" fmla="*/ 11 w 517"/>
                <a:gd name="T101" fmla="*/ 391 h 767"/>
                <a:gd name="T102" fmla="*/ 7 w 517"/>
                <a:gd name="T103" fmla="*/ 329 h 767"/>
                <a:gd name="T104" fmla="*/ 15 w 517"/>
                <a:gd name="T105" fmla="*/ 294 h 767"/>
                <a:gd name="T106" fmla="*/ 36 w 517"/>
                <a:gd name="T107" fmla="*/ 252 h 767"/>
                <a:gd name="T108" fmla="*/ 51 w 517"/>
                <a:gd name="T109" fmla="*/ 192 h 767"/>
                <a:gd name="T110" fmla="*/ 74 w 517"/>
                <a:gd name="T111" fmla="*/ 150 h 767"/>
                <a:gd name="T112" fmla="*/ 113 w 517"/>
                <a:gd name="T113" fmla="*/ 146 h 767"/>
                <a:gd name="T114" fmla="*/ 120 w 517"/>
                <a:gd name="T115" fmla="*/ 114 h 767"/>
                <a:gd name="T116" fmla="*/ 84 w 517"/>
                <a:gd name="T117" fmla="*/ 70 h 767"/>
                <a:gd name="T118" fmla="*/ 55 w 517"/>
                <a:gd name="T119" fmla="*/ 22 h 767"/>
                <a:gd name="T120" fmla="*/ 96 w 517"/>
                <a:gd name="T121" fmla="*/ 15 h 767"/>
                <a:gd name="T122" fmla="*/ 157 w 517"/>
                <a:gd name="T123" fmla="*/ 31 h 767"/>
                <a:gd name="T124" fmla="*/ 200 w 517"/>
                <a:gd name="T125" fmla="*/ 54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7" h="767">
                  <a:moveTo>
                    <a:pt x="238" y="79"/>
                  </a:moveTo>
                  <a:lnTo>
                    <a:pt x="240" y="79"/>
                  </a:lnTo>
                  <a:lnTo>
                    <a:pt x="241" y="79"/>
                  </a:lnTo>
                  <a:lnTo>
                    <a:pt x="243" y="78"/>
                  </a:lnTo>
                  <a:lnTo>
                    <a:pt x="249" y="77"/>
                  </a:lnTo>
                  <a:lnTo>
                    <a:pt x="250" y="77"/>
                  </a:lnTo>
                  <a:lnTo>
                    <a:pt x="251" y="77"/>
                  </a:lnTo>
                  <a:lnTo>
                    <a:pt x="252" y="77"/>
                  </a:lnTo>
                  <a:lnTo>
                    <a:pt x="253" y="77"/>
                  </a:lnTo>
                  <a:lnTo>
                    <a:pt x="254" y="77"/>
                  </a:lnTo>
                  <a:lnTo>
                    <a:pt x="254" y="77"/>
                  </a:lnTo>
                  <a:lnTo>
                    <a:pt x="255" y="77"/>
                  </a:lnTo>
                  <a:lnTo>
                    <a:pt x="255" y="78"/>
                  </a:lnTo>
                  <a:lnTo>
                    <a:pt x="255" y="78"/>
                  </a:lnTo>
                  <a:lnTo>
                    <a:pt x="256" y="79"/>
                  </a:lnTo>
                  <a:lnTo>
                    <a:pt x="257" y="83"/>
                  </a:lnTo>
                  <a:lnTo>
                    <a:pt x="258" y="87"/>
                  </a:lnTo>
                  <a:lnTo>
                    <a:pt x="258" y="87"/>
                  </a:lnTo>
                  <a:lnTo>
                    <a:pt x="258" y="89"/>
                  </a:lnTo>
                  <a:lnTo>
                    <a:pt x="258" y="90"/>
                  </a:lnTo>
                  <a:lnTo>
                    <a:pt x="258" y="92"/>
                  </a:lnTo>
                  <a:lnTo>
                    <a:pt x="258" y="103"/>
                  </a:lnTo>
                  <a:lnTo>
                    <a:pt x="258" y="104"/>
                  </a:lnTo>
                  <a:lnTo>
                    <a:pt x="258" y="105"/>
                  </a:lnTo>
                  <a:lnTo>
                    <a:pt x="258" y="107"/>
                  </a:lnTo>
                  <a:lnTo>
                    <a:pt x="259" y="109"/>
                  </a:lnTo>
                  <a:lnTo>
                    <a:pt x="259" y="110"/>
                  </a:lnTo>
                  <a:lnTo>
                    <a:pt x="260" y="110"/>
                  </a:lnTo>
                  <a:lnTo>
                    <a:pt x="260" y="111"/>
                  </a:lnTo>
                  <a:lnTo>
                    <a:pt x="260" y="111"/>
                  </a:lnTo>
                  <a:lnTo>
                    <a:pt x="261" y="112"/>
                  </a:lnTo>
                  <a:lnTo>
                    <a:pt x="262" y="112"/>
                  </a:lnTo>
                  <a:lnTo>
                    <a:pt x="263" y="112"/>
                  </a:lnTo>
                  <a:lnTo>
                    <a:pt x="263" y="112"/>
                  </a:lnTo>
                  <a:lnTo>
                    <a:pt x="264" y="111"/>
                  </a:lnTo>
                  <a:lnTo>
                    <a:pt x="264" y="111"/>
                  </a:lnTo>
                  <a:lnTo>
                    <a:pt x="267" y="109"/>
                  </a:lnTo>
                  <a:lnTo>
                    <a:pt x="268" y="108"/>
                  </a:lnTo>
                  <a:lnTo>
                    <a:pt x="269" y="107"/>
                  </a:lnTo>
                  <a:lnTo>
                    <a:pt x="270" y="107"/>
                  </a:lnTo>
                  <a:lnTo>
                    <a:pt x="271" y="107"/>
                  </a:lnTo>
                  <a:lnTo>
                    <a:pt x="272" y="106"/>
                  </a:lnTo>
                  <a:lnTo>
                    <a:pt x="274" y="106"/>
                  </a:lnTo>
                  <a:lnTo>
                    <a:pt x="275" y="106"/>
                  </a:lnTo>
                  <a:lnTo>
                    <a:pt x="276" y="106"/>
                  </a:lnTo>
                  <a:lnTo>
                    <a:pt x="278" y="106"/>
                  </a:lnTo>
                  <a:lnTo>
                    <a:pt x="279" y="106"/>
                  </a:lnTo>
                  <a:lnTo>
                    <a:pt x="281" y="107"/>
                  </a:lnTo>
                  <a:lnTo>
                    <a:pt x="282" y="107"/>
                  </a:lnTo>
                  <a:lnTo>
                    <a:pt x="284" y="108"/>
                  </a:lnTo>
                  <a:lnTo>
                    <a:pt x="285" y="109"/>
                  </a:lnTo>
                  <a:lnTo>
                    <a:pt x="287" y="110"/>
                  </a:lnTo>
                  <a:lnTo>
                    <a:pt x="288" y="111"/>
                  </a:lnTo>
                  <a:lnTo>
                    <a:pt x="289" y="112"/>
                  </a:lnTo>
                  <a:lnTo>
                    <a:pt x="290" y="112"/>
                  </a:lnTo>
                  <a:lnTo>
                    <a:pt x="291" y="113"/>
                  </a:lnTo>
                  <a:lnTo>
                    <a:pt x="292" y="115"/>
                  </a:lnTo>
                  <a:lnTo>
                    <a:pt x="292" y="116"/>
                  </a:lnTo>
                  <a:lnTo>
                    <a:pt x="293" y="117"/>
                  </a:lnTo>
                  <a:lnTo>
                    <a:pt x="294" y="119"/>
                  </a:lnTo>
                  <a:lnTo>
                    <a:pt x="294" y="120"/>
                  </a:lnTo>
                  <a:lnTo>
                    <a:pt x="294" y="121"/>
                  </a:lnTo>
                  <a:lnTo>
                    <a:pt x="294" y="121"/>
                  </a:lnTo>
                  <a:lnTo>
                    <a:pt x="294" y="122"/>
                  </a:lnTo>
                  <a:lnTo>
                    <a:pt x="293" y="134"/>
                  </a:lnTo>
                  <a:lnTo>
                    <a:pt x="293" y="137"/>
                  </a:lnTo>
                  <a:lnTo>
                    <a:pt x="293" y="140"/>
                  </a:lnTo>
                  <a:lnTo>
                    <a:pt x="292" y="143"/>
                  </a:lnTo>
                  <a:lnTo>
                    <a:pt x="292" y="144"/>
                  </a:lnTo>
                  <a:lnTo>
                    <a:pt x="291" y="145"/>
                  </a:lnTo>
                  <a:lnTo>
                    <a:pt x="291" y="147"/>
                  </a:lnTo>
                  <a:lnTo>
                    <a:pt x="290" y="147"/>
                  </a:lnTo>
                  <a:lnTo>
                    <a:pt x="290" y="148"/>
                  </a:lnTo>
                  <a:lnTo>
                    <a:pt x="289" y="148"/>
                  </a:lnTo>
                  <a:lnTo>
                    <a:pt x="288" y="149"/>
                  </a:lnTo>
                  <a:lnTo>
                    <a:pt x="287" y="149"/>
                  </a:lnTo>
                  <a:lnTo>
                    <a:pt x="286" y="149"/>
                  </a:lnTo>
                  <a:lnTo>
                    <a:pt x="285" y="149"/>
                  </a:lnTo>
                  <a:lnTo>
                    <a:pt x="284" y="149"/>
                  </a:lnTo>
                  <a:lnTo>
                    <a:pt x="282" y="149"/>
                  </a:lnTo>
                  <a:lnTo>
                    <a:pt x="280" y="149"/>
                  </a:lnTo>
                  <a:lnTo>
                    <a:pt x="278" y="148"/>
                  </a:lnTo>
                  <a:lnTo>
                    <a:pt x="276" y="148"/>
                  </a:lnTo>
                  <a:lnTo>
                    <a:pt x="275" y="148"/>
                  </a:lnTo>
                  <a:lnTo>
                    <a:pt x="274" y="148"/>
                  </a:lnTo>
                  <a:lnTo>
                    <a:pt x="273" y="149"/>
                  </a:lnTo>
                  <a:lnTo>
                    <a:pt x="272" y="149"/>
                  </a:lnTo>
                  <a:lnTo>
                    <a:pt x="271" y="150"/>
                  </a:lnTo>
                  <a:lnTo>
                    <a:pt x="269" y="152"/>
                  </a:lnTo>
                  <a:lnTo>
                    <a:pt x="266" y="155"/>
                  </a:lnTo>
                  <a:lnTo>
                    <a:pt x="262" y="160"/>
                  </a:lnTo>
                  <a:lnTo>
                    <a:pt x="260" y="161"/>
                  </a:lnTo>
                  <a:lnTo>
                    <a:pt x="259" y="162"/>
                  </a:lnTo>
                  <a:lnTo>
                    <a:pt x="257" y="164"/>
                  </a:lnTo>
                  <a:lnTo>
                    <a:pt x="256" y="165"/>
                  </a:lnTo>
                  <a:lnTo>
                    <a:pt x="254" y="165"/>
                  </a:lnTo>
                  <a:lnTo>
                    <a:pt x="251" y="166"/>
                  </a:lnTo>
                  <a:lnTo>
                    <a:pt x="250" y="167"/>
                  </a:lnTo>
                  <a:lnTo>
                    <a:pt x="248" y="168"/>
                  </a:lnTo>
                  <a:lnTo>
                    <a:pt x="247" y="169"/>
                  </a:lnTo>
                  <a:lnTo>
                    <a:pt x="246" y="170"/>
                  </a:lnTo>
                  <a:lnTo>
                    <a:pt x="245" y="171"/>
                  </a:lnTo>
                  <a:lnTo>
                    <a:pt x="241" y="174"/>
                  </a:lnTo>
                  <a:lnTo>
                    <a:pt x="240" y="175"/>
                  </a:lnTo>
                  <a:lnTo>
                    <a:pt x="239" y="176"/>
                  </a:lnTo>
                  <a:lnTo>
                    <a:pt x="236" y="178"/>
                  </a:lnTo>
                  <a:lnTo>
                    <a:pt x="235" y="179"/>
                  </a:lnTo>
                  <a:lnTo>
                    <a:pt x="233" y="181"/>
                  </a:lnTo>
                  <a:lnTo>
                    <a:pt x="230" y="185"/>
                  </a:lnTo>
                  <a:lnTo>
                    <a:pt x="223" y="193"/>
                  </a:lnTo>
                  <a:lnTo>
                    <a:pt x="221" y="196"/>
                  </a:lnTo>
                  <a:lnTo>
                    <a:pt x="220" y="198"/>
                  </a:lnTo>
                  <a:lnTo>
                    <a:pt x="220" y="199"/>
                  </a:lnTo>
                  <a:lnTo>
                    <a:pt x="219" y="200"/>
                  </a:lnTo>
                  <a:lnTo>
                    <a:pt x="219" y="202"/>
                  </a:lnTo>
                  <a:lnTo>
                    <a:pt x="218" y="205"/>
                  </a:lnTo>
                  <a:lnTo>
                    <a:pt x="218" y="209"/>
                  </a:lnTo>
                  <a:lnTo>
                    <a:pt x="218" y="211"/>
                  </a:lnTo>
                  <a:lnTo>
                    <a:pt x="217" y="212"/>
                  </a:lnTo>
                  <a:lnTo>
                    <a:pt x="217" y="213"/>
                  </a:lnTo>
                  <a:lnTo>
                    <a:pt x="216" y="215"/>
                  </a:lnTo>
                  <a:lnTo>
                    <a:pt x="214" y="220"/>
                  </a:lnTo>
                  <a:lnTo>
                    <a:pt x="214" y="222"/>
                  </a:lnTo>
                  <a:lnTo>
                    <a:pt x="213" y="223"/>
                  </a:lnTo>
                  <a:lnTo>
                    <a:pt x="213" y="225"/>
                  </a:lnTo>
                  <a:lnTo>
                    <a:pt x="213" y="227"/>
                  </a:lnTo>
                  <a:lnTo>
                    <a:pt x="213" y="229"/>
                  </a:lnTo>
                  <a:lnTo>
                    <a:pt x="213" y="236"/>
                  </a:lnTo>
                  <a:lnTo>
                    <a:pt x="213" y="242"/>
                  </a:lnTo>
                  <a:lnTo>
                    <a:pt x="213" y="245"/>
                  </a:lnTo>
                  <a:lnTo>
                    <a:pt x="213" y="247"/>
                  </a:lnTo>
                  <a:lnTo>
                    <a:pt x="213" y="249"/>
                  </a:lnTo>
                  <a:lnTo>
                    <a:pt x="213" y="250"/>
                  </a:lnTo>
                  <a:lnTo>
                    <a:pt x="212" y="252"/>
                  </a:lnTo>
                  <a:lnTo>
                    <a:pt x="211" y="254"/>
                  </a:lnTo>
                  <a:lnTo>
                    <a:pt x="211" y="255"/>
                  </a:lnTo>
                  <a:lnTo>
                    <a:pt x="210" y="257"/>
                  </a:lnTo>
                  <a:lnTo>
                    <a:pt x="209" y="259"/>
                  </a:lnTo>
                  <a:lnTo>
                    <a:pt x="208" y="260"/>
                  </a:lnTo>
                  <a:lnTo>
                    <a:pt x="207" y="261"/>
                  </a:lnTo>
                  <a:lnTo>
                    <a:pt x="199" y="270"/>
                  </a:lnTo>
                  <a:lnTo>
                    <a:pt x="197" y="273"/>
                  </a:lnTo>
                  <a:lnTo>
                    <a:pt x="196" y="275"/>
                  </a:lnTo>
                  <a:lnTo>
                    <a:pt x="194" y="277"/>
                  </a:lnTo>
                  <a:lnTo>
                    <a:pt x="193" y="279"/>
                  </a:lnTo>
                  <a:lnTo>
                    <a:pt x="192" y="283"/>
                  </a:lnTo>
                  <a:lnTo>
                    <a:pt x="191" y="284"/>
                  </a:lnTo>
                  <a:lnTo>
                    <a:pt x="191" y="285"/>
                  </a:lnTo>
                  <a:lnTo>
                    <a:pt x="190" y="287"/>
                  </a:lnTo>
                  <a:lnTo>
                    <a:pt x="190" y="288"/>
                  </a:lnTo>
                  <a:lnTo>
                    <a:pt x="190" y="290"/>
                  </a:lnTo>
                  <a:lnTo>
                    <a:pt x="189" y="295"/>
                  </a:lnTo>
                  <a:lnTo>
                    <a:pt x="188" y="300"/>
                  </a:lnTo>
                  <a:lnTo>
                    <a:pt x="188" y="301"/>
                  </a:lnTo>
                  <a:lnTo>
                    <a:pt x="188" y="302"/>
                  </a:lnTo>
                  <a:lnTo>
                    <a:pt x="189" y="303"/>
                  </a:lnTo>
                  <a:lnTo>
                    <a:pt x="189" y="304"/>
                  </a:lnTo>
                  <a:lnTo>
                    <a:pt x="189" y="304"/>
                  </a:lnTo>
                  <a:lnTo>
                    <a:pt x="189" y="305"/>
                  </a:lnTo>
                  <a:lnTo>
                    <a:pt x="190" y="306"/>
                  </a:lnTo>
                  <a:lnTo>
                    <a:pt x="191" y="307"/>
                  </a:lnTo>
                  <a:lnTo>
                    <a:pt x="192" y="309"/>
                  </a:lnTo>
                  <a:lnTo>
                    <a:pt x="198" y="315"/>
                  </a:lnTo>
                  <a:lnTo>
                    <a:pt x="199" y="316"/>
                  </a:lnTo>
                  <a:lnTo>
                    <a:pt x="200" y="318"/>
                  </a:lnTo>
                  <a:lnTo>
                    <a:pt x="200" y="318"/>
                  </a:lnTo>
                  <a:lnTo>
                    <a:pt x="201" y="319"/>
                  </a:lnTo>
                  <a:lnTo>
                    <a:pt x="201" y="320"/>
                  </a:lnTo>
                  <a:lnTo>
                    <a:pt x="201" y="321"/>
                  </a:lnTo>
                  <a:lnTo>
                    <a:pt x="202" y="322"/>
                  </a:lnTo>
                  <a:lnTo>
                    <a:pt x="202" y="323"/>
                  </a:lnTo>
                  <a:lnTo>
                    <a:pt x="202" y="324"/>
                  </a:lnTo>
                  <a:lnTo>
                    <a:pt x="202" y="325"/>
                  </a:lnTo>
                  <a:lnTo>
                    <a:pt x="202" y="326"/>
                  </a:lnTo>
                  <a:lnTo>
                    <a:pt x="201" y="328"/>
                  </a:lnTo>
                  <a:lnTo>
                    <a:pt x="201" y="329"/>
                  </a:lnTo>
                  <a:lnTo>
                    <a:pt x="200" y="331"/>
                  </a:lnTo>
                  <a:lnTo>
                    <a:pt x="199" y="333"/>
                  </a:lnTo>
                  <a:lnTo>
                    <a:pt x="198" y="334"/>
                  </a:lnTo>
                  <a:lnTo>
                    <a:pt x="195" y="338"/>
                  </a:lnTo>
                  <a:lnTo>
                    <a:pt x="193" y="340"/>
                  </a:lnTo>
                  <a:lnTo>
                    <a:pt x="191" y="342"/>
                  </a:lnTo>
                  <a:lnTo>
                    <a:pt x="191" y="343"/>
                  </a:lnTo>
                  <a:lnTo>
                    <a:pt x="191" y="344"/>
                  </a:lnTo>
                  <a:lnTo>
                    <a:pt x="190" y="345"/>
                  </a:lnTo>
                  <a:lnTo>
                    <a:pt x="190" y="347"/>
                  </a:lnTo>
                  <a:lnTo>
                    <a:pt x="190" y="348"/>
                  </a:lnTo>
                  <a:lnTo>
                    <a:pt x="190" y="350"/>
                  </a:lnTo>
                  <a:lnTo>
                    <a:pt x="190" y="351"/>
                  </a:lnTo>
                  <a:lnTo>
                    <a:pt x="190" y="353"/>
                  </a:lnTo>
                  <a:lnTo>
                    <a:pt x="190" y="354"/>
                  </a:lnTo>
                  <a:lnTo>
                    <a:pt x="189" y="356"/>
                  </a:lnTo>
                  <a:lnTo>
                    <a:pt x="188" y="358"/>
                  </a:lnTo>
                  <a:lnTo>
                    <a:pt x="186" y="363"/>
                  </a:lnTo>
                  <a:lnTo>
                    <a:pt x="185" y="365"/>
                  </a:lnTo>
                  <a:lnTo>
                    <a:pt x="185" y="366"/>
                  </a:lnTo>
                  <a:lnTo>
                    <a:pt x="185" y="367"/>
                  </a:lnTo>
                  <a:lnTo>
                    <a:pt x="185" y="369"/>
                  </a:lnTo>
                  <a:lnTo>
                    <a:pt x="185" y="369"/>
                  </a:lnTo>
                  <a:lnTo>
                    <a:pt x="185" y="370"/>
                  </a:lnTo>
                  <a:lnTo>
                    <a:pt x="185" y="371"/>
                  </a:lnTo>
                  <a:lnTo>
                    <a:pt x="185" y="372"/>
                  </a:lnTo>
                  <a:lnTo>
                    <a:pt x="186" y="373"/>
                  </a:lnTo>
                  <a:lnTo>
                    <a:pt x="187" y="375"/>
                  </a:lnTo>
                  <a:lnTo>
                    <a:pt x="188" y="377"/>
                  </a:lnTo>
                  <a:lnTo>
                    <a:pt x="189" y="378"/>
                  </a:lnTo>
                  <a:lnTo>
                    <a:pt x="189" y="379"/>
                  </a:lnTo>
                  <a:lnTo>
                    <a:pt x="192" y="382"/>
                  </a:lnTo>
                  <a:lnTo>
                    <a:pt x="194" y="385"/>
                  </a:lnTo>
                  <a:lnTo>
                    <a:pt x="195" y="386"/>
                  </a:lnTo>
                  <a:lnTo>
                    <a:pt x="197" y="388"/>
                  </a:lnTo>
                  <a:lnTo>
                    <a:pt x="197" y="388"/>
                  </a:lnTo>
                  <a:lnTo>
                    <a:pt x="198" y="389"/>
                  </a:lnTo>
                  <a:lnTo>
                    <a:pt x="199" y="389"/>
                  </a:lnTo>
                  <a:lnTo>
                    <a:pt x="200" y="389"/>
                  </a:lnTo>
                  <a:lnTo>
                    <a:pt x="201" y="389"/>
                  </a:lnTo>
                  <a:lnTo>
                    <a:pt x="202" y="389"/>
                  </a:lnTo>
                  <a:lnTo>
                    <a:pt x="203" y="389"/>
                  </a:lnTo>
                  <a:lnTo>
                    <a:pt x="207" y="389"/>
                  </a:lnTo>
                  <a:lnTo>
                    <a:pt x="208" y="388"/>
                  </a:lnTo>
                  <a:lnTo>
                    <a:pt x="210" y="388"/>
                  </a:lnTo>
                  <a:lnTo>
                    <a:pt x="211" y="387"/>
                  </a:lnTo>
                  <a:lnTo>
                    <a:pt x="212" y="387"/>
                  </a:lnTo>
                  <a:lnTo>
                    <a:pt x="212" y="387"/>
                  </a:lnTo>
                  <a:lnTo>
                    <a:pt x="213" y="387"/>
                  </a:lnTo>
                  <a:lnTo>
                    <a:pt x="213" y="388"/>
                  </a:lnTo>
                  <a:lnTo>
                    <a:pt x="213" y="388"/>
                  </a:lnTo>
                  <a:lnTo>
                    <a:pt x="213" y="389"/>
                  </a:lnTo>
                  <a:lnTo>
                    <a:pt x="214" y="390"/>
                  </a:lnTo>
                  <a:lnTo>
                    <a:pt x="214" y="391"/>
                  </a:lnTo>
                  <a:lnTo>
                    <a:pt x="213" y="394"/>
                  </a:lnTo>
                  <a:lnTo>
                    <a:pt x="213" y="398"/>
                  </a:lnTo>
                  <a:lnTo>
                    <a:pt x="213" y="400"/>
                  </a:lnTo>
                  <a:lnTo>
                    <a:pt x="212" y="401"/>
                  </a:lnTo>
                  <a:lnTo>
                    <a:pt x="213" y="403"/>
                  </a:lnTo>
                  <a:lnTo>
                    <a:pt x="213" y="403"/>
                  </a:lnTo>
                  <a:lnTo>
                    <a:pt x="213" y="404"/>
                  </a:lnTo>
                  <a:lnTo>
                    <a:pt x="214" y="405"/>
                  </a:lnTo>
                  <a:lnTo>
                    <a:pt x="214" y="406"/>
                  </a:lnTo>
                  <a:lnTo>
                    <a:pt x="215" y="406"/>
                  </a:lnTo>
                  <a:lnTo>
                    <a:pt x="215" y="406"/>
                  </a:lnTo>
                  <a:lnTo>
                    <a:pt x="216" y="406"/>
                  </a:lnTo>
                  <a:lnTo>
                    <a:pt x="217" y="407"/>
                  </a:lnTo>
                  <a:lnTo>
                    <a:pt x="218" y="407"/>
                  </a:lnTo>
                  <a:lnTo>
                    <a:pt x="223" y="406"/>
                  </a:lnTo>
                  <a:lnTo>
                    <a:pt x="228" y="406"/>
                  </a:lnTo>
                  <a:lnTo>
                    <a:pt x="229" y="406"/>
                  </a:lnTo>
                  <a:lnTo>
                    <a:pt x="230" y="406"/>
                  </a:lnTo>
                  <a:lnTo>
                    <a:pt x="231" y="406"/>
                  </a:lnTo>
                  <a:lnTo>
                    <a:pt x="232" y="405"/>
                  </a:lnTo>
                  <a:lnTo>
                    <a:pt x="232" y="404"/>
                  </a:lnTo>
                  <a:lnTo>
                    <a:pt x="234" y="402"/>
                  </a:lnTo>
                  <a:lnTo>
                    <a:pt x="235" y="401"/>
                  </a:lnTo>
                  <a:lnTo>
                    <a:pt x="236" y="400"/>
                  </a:lnTo>
                  <a:lnTo>
                    <a:pt x="237" y="399"/>
                  </a:lnTo>
                  <a:lnTo>
                    <a:pt x="238" y="397"/>
                  </a:lnTo>
                  <a:lnTo>
                    <a:pt x="243" y="394"/>
                  </a:lnTo>
                  <a:lnTo>
                    <a:pt x="247" y="391"/>
                  </a:lnTo>
                  <a:lnTo>
                    <a:pt x="249" y="389"/>
                  </a:lnTo>
                  <a:lnTo>
                    <a:pt x="252" y="387"/>
                  </a:lnTo>
                  <a:lnTo>
                    <a:pt x="253" y="386"/>
                  </a:lnTo>
                  <a:lnTo>
                    <a:pt x="254" y="386"/>
                  </a:lnTo>
                  <a:lnTo>
                    <a:pt x="255" y="385"/>
                  </a:lnTo>
                  <a:lnTo>
                    <a:pt x="258" y="384"/>
                  </a:lnTo>
                  <a:lnTo>
                    <a:pt x="260" y="383"/>
                  </a:lnTo>
                  <a:lnTo>
                    <a:pt x="261" y="383"/>
                  </a:lnTo>
                  <a:lnTo>
                    <a:pt x="262" y="382"/>
                  </a:lnTo>
                  <a:lnTo>
                    <a:pt x="264" y="382"/>
                  </a:lnTo>
                  <a:lnTo>
                    <a:pt x="267" y="382"/>
                  </a:lnTo>
                  <a:lnTo>
                    <a:pt x="269" y="381"/>
                  </a:lnTo>
                  <a:lnTo>
                    <a:pt x="270" y="381"/>
                  </a:lnTo>
                  <a:lnTo>
                    <a:pt x="271" y="382"/>
                  </a:lnTo>
                  <a:lnTo>
                    <a:pt x="272" y="382"/>
                  </a:lnTo>
                  <a:lnTo>
                    <a:pt x="273" y="382"/>
                  </a:lnTo>
                  <a:lnTo>
                    <a:pt x="274" y="383"/>
                  </a:lnTo>
                  <a:lnTo>
                    <a:pt x="275" y="384"/>
                  </a:lnTo>
                  <a:lnTo>
                    <a:pt x="276" y="384"/>
                  </a:lnTo>
                  <a:lnTo>
                    <a:pt x="277" y="385"/>
                  </a:lnTo>
                  <a:lnTo>
                    <a:pt x="277" y="386"/>
                  </a:lnTo>
                  <a:lnTo>
                    <a:pt x="278" y="387"/>
                  </a:lnTo>
                  <a:lnTo>
                    <a:pt x="278" y="389"/>
                  </a:lnTo>
                  <a:lnTo>
                    <a:pt x="278" y="390"/>
                  </a:lnTo>
                  <a:lnTo>
                    <a:pt x="278" y="390"/>
                  </a:lnTo>
                  <a:lnTo>
                    <a:pt x="278" y="391"/>
                  </a:lnTo>
                  <a:lnTo>
                    <a:pt x="278" y="394"/>
                  </a:lnTo>
                  <a:lnTo>
                    <a:pt x="277" y="397"/>
                  </a:lnTo>
                  <a:lnTo>
                    <a:pt x="276" y="403"/>
                  </a:lnTo>
                  <a:lnTo>
                    <a:pt x="276" y="406"/>
                  </a:lnTo>
                  <a:lnTo>
                    <a:pt x="276" y="408"/>
                  </a:lnTo>
                  <a:lnTo>
                    <a:pt x="276" y="409"/>
                  </a:lnTo>
                  <a:lnTo>
                    <a:pt x="276" y="410"/>
                  </a:lnTo>
                  <a:lnTo>
                    <a:pt x="276" y="412"/>
                  </a:lnTo>
                  <a:lnTo>
                    <a:pt x="277" y="413"/>
                  </a:lnTo>
                  <a:lnTo>
                    <a:pt x="278" y="415"/>
                  </a:lnTo>
                  <a:lnTo>
                    <a:pt x="279" y="417"/>
                  </a:lnTo>
                  <a:lnTo>
                    <a:pt x="280" y="418"/>
                  </a:lnTo>
                  <a:lnTo>
                    <a:pt x="281" y="419"/>
                  </a:lnTo>
                  <a:lnTo>
                    <a:pt x="282" y="420"/>
                  </a:lnTo>
                  <a:lnTo>
                    <a:pt x="283" y="420"/>
                  </a:lnTo>
                  <a:lnTo>
                    <a:pt x="283" y="421"/>
                  </a:lnTo>
                  <a:lnTo>
                    <a:pt x="284" y="421"/>
                  </a:lnTo>
                  <a:lnTo>
                    <a:pt x="284" y="420"/>
                  </a:lnTo>
                  <a:lnTo>
                    <a:pt x="285" y="420"/>
                  </a:lnTo>
                  <a:lnTo>
                    <a:pt x="285" y="420"/>
                  </a:lnTo>
                  <a:lnTo>
                    <a:pt x="286" y="420"/>
                  </a:lnTo>
                  <a:lnTo>
                    <a:pt x="287" y="418"/>
                  </a:lnTo>
                  <a:lnTo>
                    <a:pt x="288" y="415"/>
                  </a:lnTo>
                  <a:lnTo>
                    <a:pt x="289" y="414"/>
                  </a:lnTo>
                  <a:lnTo>
                    <a:pt x="290" y="414"/>
                  </a:lnTo>
                  <a:lnTo>
                    <a:pt x="293" y="410"/>
                  </a:lnTo>
                  <a:lnTo>
                    <a:pt x="294" y="410"/>
                  </a:lnTo>
                  <a:lnTo>
                    <a:pt x="294" y="409"/>
                  </a:lnTo>
                  <a:lnTo>
                    <a:pt x="295" y="408"/>
                  </a:lnTo>
                  <a:lnTo>
                    <a:pt x="296" y="406"/>
                  </a:lnTo>
                  <a:lnTo>
                    <a:pt x="296" y="405"/>
                  </a:lnTo>
                  <a:lnTo>
                    <a:pt x="297" y="404"/>
                  </a:lnTo>
                  <a:lnTo>
                    <a:pt x="297" y="404"/>
                  </a:lnTo>
                  <a:lnTo>
                    <a:pt x="298" y="403"/>
                  </a:lnTo>
                  <a:lnTo>
                    <a:pt x="299" y="403"/>
                  </a:lnTo>
                  <a:lnTo>
                    <a:pt x="301" y="401"/>
                  </a:lnTo>
                  <a:lnTo>
                    <a:pt x="302" y="401"/>
                  </a:lnTo>
                  <a:lnTo>
                    <a:pt x="303" y="400"/>
                  </a:lnTo>
                  <a:lnTo>
                    <a:pt x="304" y="400"/>
                  </a:lnTo>
                  <a:lnTo>
                    <a:pt x="304" y="399"/>
                  </a:lnTo>
                  <a:lnTo>
                    <a:pt x="305" y="399"/>
                  </a:lnTo>
                  <a:lnTo>
                    <a:pt x="305" y="399"/>
                  </a:lnTo>
                  <a:lnTo>
                    <a:pt x="306" y="400"/>
                  </a:lnTo>
                  <a:lnTo>
                    <a:pt x="307" y="400"/>
                  </a:lnTo>
                  <a:lnTo>
                    <a:pt x="308" y="400"/>
                  </a:lnTo>
                  <a:lnTo>
                    <a:pt x="308" y="400"/>
                  </a:lnTo>
                  <a:lnTo>
                    <a:pt x="309" y="400"/>
                  </a:lnTo>
                  <a:lnTo>
                    <a:pt x="310" y="400"/>
                  </a:lnTo>
                  <a:lnTo>
                    <a:pt x="311" y="399"/>
                  </a:lnTo>
                  <a:lnTo>
                    <a:pt x="311" y="398"/>
                  </a:lnTo>
                  <a:lnTo>
                    <a:pt x="313" y="397"/>
                  </a:lnTo>
                  <a:lnTo>
                    <a:pt x="314" y="396"/>
                  </a:lnTo>
                  <a:lnTo>
                    <a:pt x="314" y="395"/>
                  </a:lnTo>
                  <a:lnTo>
                    <a:pt x="314" y="395"/>
                  </a:lnTo>
                  <a:lnTo>
                    <a:pt x="315" y="394"/>
                  </a:lnTo>
                  <a:lnTo>
                    <a:pt x="315" y="393"/>
                  </a:lnTo>
                  <a:lnTo>
                    <a:pt x="315" y="391"/>
                  </a:lnTo>
                  <a:lnTo>
                    <a:pt x="315" y="390"/>
                  </a:lnTo>
                  <a:lnTo>
                    <a:pt x="314" y="389"/>
                  </a:lnTo>
                  <a:lnTo>
                    <a:pt x="312" y="379"/>
                  </a:lnTo>
                  <a:lnTo>
                    <a:pt x="312" y="377"/>
                  </a:lnTo>
                  <a:lnTo>
                    <a:pt x="312" y="376"/>
                  </a:lnTo>
                  <a:lnTo>
                    <a:pt x="312" y="375"/>
                  </a:lnTo>
                  <a:lnTo>
                    <a:pt x="312" y="374"/>
                  </a:lnTo>
                  <a:lnTo>
                    <a:pt x="313" y="374"/>
                  </a:lnTo>
                  <a:lnTo>
                    <a:pt x="313" y="373"/>
                  </a:lnTo>
                  <a:lnTo>
                    <a:pt x="314" y="373"/>
                  </a:lnTo>
                  <a:lnTo>
                    <a:pt x="315" y="373"/>
                  </a:lnTo>
                  <a:lnTo>
                    <a:pt x="316" y="373"/>
                  </a:lnTo>
                  <a:lnTo>
                    <a:pt x="318" y="373"/>
                  </a:lnTo>
                  <a:lnTo>
                    <a:pt x="319" y="373"/>
                  </a:lnTo>
                  <a:lnTo>
                    <a:pt x="319" y="374"/>
                  </a:lnTo>
                  <a:lnTo>
                    <a:pt x="319" y="374"/>
                  </a:lnTo>
                  <a:lnTo>
                    <a:pt x="320" y="375"/>
                  </a:lnTo>
                  <a:lnTo>
                    <a:pt x="320" y="376"/>
                  </a:lnTo>
                  <a:lnTo>
                    <a:pt x="322" y="379"/>
                  </a:lnTo>
                  <a:lnTo>
                    <a:pt x="324" y="383"/>
                  </a:lnTo>
                  <a:lnTo>
                    <a:pt x="325" y="385"/>
                  </a:lnTo>
                  <a:lnTo>
                    <a:pt x="326" y="387"/>
                  </a:lnTo>
                  <a:lnTo>
                    <a:pt x="326" y="389"/>
                  </a:lnTo>
                  <a:lnTo>
                    <a:pt x="326" y="391"/>
                  </a:lnTo>
                  <a:lnTo>
                    <a:pt x="326" y="394"/>
                  </a:lnTo>
                  <a:lnTo>
                    <a:pt x="326" y="395"/>
                  </a:lnTo>
                  <a:lnTo>
                    <a:pt x="327" y="397"/>
                  </a:lnTo>
                  <a:lnTo>
                    <a:pt x="327" y="398"/>
                  </a:lnTo>
                  <a:lnTo>
                    <a:pt x="328" y="401"/>
                  </a:lnTo>
                  <a:lnTo>
                    <a:pt x="329" y="402"/>
                  </a:lnTo>
                  <a:lnTo>
                    <a:pt x="331" y="406"/>
                  </a:lnTo>
                  <a:lnTo>
                    <a:pt x="331" y="407"/>
                  </a:lnTo>
                  <a:lnTo>
                    <a:pt x="332" y="408"/>
                  </a:lnTo>
                  <a:lnTo>
                    <a:pt x="333" y="409"/>
                  </a:lnTo>
                  <a:lnTo>
                    <a:pt x="333" y="410"/>
                  </a:lnTo>
                  <a:lnTo>
                    <a:pt x="333" y="411"/>
                  </a:lnTo>
                  <a:lnTo>
                    <a:pt x="333" y="412"/>
                  </a:lnTo>
                  <a:lnTo>
                    <a:pt x="334" y="414"/>
                  </a:lnTo>
                  <a:lnTo>
                    <a:pt x="334" y="416"/>
                  </a:lnTo>
                  <a:lnTo>
                    <a:pt x="334" y="417"/>
                  </a:lnTo>
                  <a:lnTo>
                    <a:pt x="335" y="418"/>
                  </a:lnTo>
                  <a:lnTo>
                    <a:pt x="335" y="419"/>
                  </a:lnTo>
                  <a:lnTo>
                    <a:pt x="336" y="420"/>
                  </a:lnTo>
                  <a:lnTo>
                    <a:pt x="340" y="424"/>
                  </a:lnTo>
                  <a:lnTo>
                    <a:pt x="341" y="425"/>
                  </a:lnTo>
                  <a:lnTo>
                    <a:pt x="342" y="427"/>
                  </a:lnTo>
                  <a:lnTo>
                    <a:pt x="343" y="429"/>
                  </a:lnTo>
                  <a:lnTo>
                    <a:pt x="344" y="431"/>
                  </a:lnTo>
                  <a:lnTo>
                    <a:pt x="345" y="432"/>
                  </a:lnTo>
                  <a:lnTo>
                    <a:pt x="346" y="433"/>
                  </a:lnTo>
                  <a:lnTo>
                    <a:pt x="347" y="434"/>
                  </a:lnTo>
                  <a:lnTo>
                    <a:pt x="349" y="435"/>
                  </a:lnTo>
                  <a:lnTo>
                    <a:pt x="349" y="435"/>
                  </a:lnTo>
                  <a:lnTo>
                    <a:pt x="352" y="436"/>
                  </a:lnTo>
                  <a:lnTo>
                    <a:pt x="353" y="437"/>
                  </a:lnTo>
                  <a:lnTo>
                    <a:pt x="354" y="438"/>
                  </a:lnTo>
                  <a:lnTo>
                    <a:pt x="356" y="439"/>
                  </a:lnTo>
                  <a:lnTo>
                    <a:pt x="358" y="441"/>
                  </a:lnTo>
                  <a:lnTo>
                    <a:pt x="359" y="442"/>
                  </a:lnTo>
                  <a:lnTo>
                    <a:pt x="361" y="443"/>
                  </a:lnTo>
                  <a:lnTo>
                    <a:pt x="362" y="444"/>
                  </a:lnTo>
                  <a:lnTo>
                    <a:pt x="368" y="447"/>
                  </a:lnTo>
                  <a:lnTo>
                    <a:pt x="371" y="448"/>
                  </a:lnTo>
                  <a:lnTo>
                    <a:pt x="372" y="448"/>
                  </a:lnTo>
                  <a:lnTo>
                    <a:pt x="373" y="448"/>
                  </a:lnTo>
                  <a:lnTo>
                    <a:pt x="378" y="449"/>
                  </a:lnTo>
                  <a:lnTo>
                    <a:pt x="379" y="449"/>
                  </a:lnTo>
                  <a:lnTo>
                    <a:pt x="380" y="449"/>
                  </a:lnTo>
                  <a:lnTo>
                    <a:pt x="381" y="449"/>
                  </a:lnTo>
                  <a:lnTo>
                    <a:pt x="382" y="449"/>
                  </a:lnTo>
                  <a:lnTo>
                    <a:pt x="383" y="449"/>
                  </a:lnTo>
                  <a:lnTo>
                    <a:pt x="386" y="447"/>
                  </a:lnTo>
                  <a:lnTo>
                    <a:pt x="389" y="446"/>
                  </a:lnTo>
                  <a:lnTo>
                    <a:pt x="391" y="445"/>
                  </a:lnTo>
                  <a:lnTo>
                    <a:pt x="393" y="445"/>
                  </a:lnTo>
                  <a:lnTo>
                    <a:pt x="400" y="442"/>
                  </a:lnTo>
                  <a:lnTo>
                    <a:pt x="402" y="442"/>
                  </a:lnTo>
                  <a:lnTo>
                    <a:pt x="406" y="441"/>
                  </a:lnTo>
                  <a:lnTo>
                    <a:pt x="407" y="441"/>
                  </a:lnTo>
                  <a:lnTo>
                    <a:pt x="407" y="441"/>
                  </a:lnTo>
                  <a:lnTo>
                    <a:pt x="408" y="441"/>
                  </a:lnTo>
                  <a:lnTo>
                    <a:pt x="409" y="441"/>
                  </a:lnTo>
                  <a:lnTo>
                    <a:pt x="410" y="441"/>
                  </a:lnTo>
                  <a:lnTo>
                    <a:pt x="410" y="442"/>
                  </a:lnTo>
                  <a:lnTo>
                    <a:pt x="411" y="442"/>
                  </a:lnTo>
                  <a:lnTo>
                    <a:pt x="412" y="442"/>
                  </a:lnTo>
                  <a:lnTo>
                    <a:pt x="413" y="443"/>
                  </a:lnTo>
                  <a:lnTo>
                    <a:pt x="414" y="445"/>
                  </a:lnTo>
                  <a:lnTo>
                    <a:pt x="414" y="446"/>
                  </a:lnTo>
                  <a:lnTo>
                    <a:pt x="415" y="447"/>
                  </a:lnTo>
                  <a:lnTo>
                    <a:pt x="416" y="449"/>
                  </a:lnTo>
                  <a:lnTo>
                    <a:pt x="416" y="451"/>
                  </a:lnTo>
                  <a:lnTo>
                    <a:pt x="417" y="454"/>
                  </a:lnTo>
                  <a:lnTo>
                    <a:pt x="417" y="456"/>
                  </a:lnTo>
                  <a:lnTo>
                    <a:pt x="417" y="457"/>
                  </a:lnTo>
                  <a:lnTo>
                    <a:pt x="418" y="459"/>
                  </a:lnTo>
                  <a:lnTo>
                    <a:pt x="417" y="461"/>
                  </a:lnTo>
                  <a:lnTo>
                    <a:pt x="417" y="462"/>
                  </a:lnTo>
                  <a:lnTo>
                    <a:pt x="417" y="464"/>
                  </a:lnTo>
                  <a:lnTo>
                    <a:pt x="417" y="465"/>
                  </a:lnTo>
                  <a:lnTo>
                    <a:pt x="415" y="471"/>
                  </a:lnTo>
                  <a:lnTo>
                    <a:pt x="415" y="474"/>
                  </a:lnTo>
                  <a:lnTo>
                    <a:pt x="415" y="475"/>
                  </a:lnTo>
                  <a:lnTo>
                    <a:pt x="415" y="477"/>
                  </a:lnTo>
                  <a:lnTo>
                    <a:pt x="414" y="478"/>
                  </a:lnTo>
                  <a:lnTo>
                    <a:pt x="414" y="480"/>
                  </a:lnTo>
                  <a:lnTo>
                    <a:pt x="415" y="482"/>
                  </a:lnTo>
                  <a:lnTo>
                    <a:pt x="415" y="484"/>
                  </a:lnTo>
                  <a:lnTo>
                    <a:pt x="415" y="486"/>
                  </a:lnTo>
                  <a:lnTo>
                    <a:pt x="416" y="488"/>
                  </a:lnTo>
                  <a:lnTo>
                    <a:pt x="416" y="490"/>
                  </a:lnTo>
                  <a:lnTo>
                    <a:pt x="417" y="492"/>
                  </a:lnTo>
                  <a:lnTo>
                    <a:pt x="418" y="493"/>
                  </a:lnTo>
                  <a:lnTo>
                    <a:pt x="419" y="494"/>
                  </a:lnTo>
                  <a:lnTo>
                    <a:pt x="419" y="495"/>
                  </a:lnTo>
                  <a:lnTo>
                    <a:pt x="420" y="496"/>
                  </a:lnTo>
                  <a:lnTo>
                    <a:pt x="422" y="497"/>
                  </a:lnTo>
                  <a:lnTo>
                    <a:pt x="423" y="498"/>
                  </a:lnTo>
                  <a:lnTo>
                    <a:pt x="425" y="499"/>
                  </a:lnTo>
                  <a:lnTo>
                    <a:pt x="426" y="500"/>
                  </a:lnTo>
                  <a:lnTo>
                    <a:pt x="428" y="501"/>
                  </a:lnTo>
                  <a:lnTo>
                    <a:pt x="429" y="501"/>
                  </a:lnTo>
                  <a:lnTo>
                    <a:pt x="430" y="501"/>
                  </a:lnTo>
                  <a:lnTo>
                    <a:pt x="431" y="501"/>
                  </a:lnTo>
                  <a:lnTo>
                    <a:pt x="432" y="501"/>
                  </a:lnTo>
                  <a:lnTo>
                    <a:pt x="433" y="501"/>
                  </a:lnTo>
                  <a:lnTo>
                    <a:pt x="434" y="501"/>
                  </a:lnTo>
                  <a:lnTo>
                    <a:pt x="434" y="500"/>
                  </a:lnTo>
                  <a:lnTo>
                    <a:pt x="436" y="499"/>
                  </a:lnTo>
                  <a:lnTo>
                    <a:pt x="437" y="499"/>
                  </a:lnTo>
                  <a:lnTo>
                    <a:pt x="437" y="498"/>
                  </a:lnTo>
                  <a:lnTo>
                    <a:pt x="438" y="498"/>
                  </a:lnTo>
                  <a:lnTo>
                    <a:pt x="439" y="498"/>
                  </a:lnTo>
                  <a:lnTo>
                    <a:pt x="439" y="498"/>
                  </a:lnTo>
                  <a:lnTo>
                    <a:pt x="440" y="498"/>
                  </a:lnTo>
                  <a:lnTo>
                    <a:pt x="440" y="499"/>
                  </a:lnTo>
                  <a:lnTo>
                    <a:pt x="441" y="499"/>
                  </a:lnTo>
                  <a:lnTo>
                    <a:pt x="443" y="500"/>
                  </a:lnTo>
                  <a:lnTo>
                    <a:pt x="444" y="501"/>
                  </a:lnTo>
                  <a:lnTo>
                    <a:pt x="445" y="503"/>
                  </a:lnTo>
                  <a:lnTo>
                    <a:pt x="447" y="505"/>
                  </a:lnTo>
                  <a:lnTo>
                    <a:pt x="448" y="507"/>
                  </a:lnTo>
                  <a:lnTo>
                    <a:pt x="449" y="508"/>
                  </a:lnTo>
                  <a:lnTo>
                    <a:pt x="450" y="510"/>
                  </a:lnTo>
                  <a:lnTo>
                    <a:pt x="452" y="514"/>
                  </a:lnTo>
                  <a:lnTo>
                    <a:pt x="453" y="515"/>
                  </a:lnTo>
                  <a:lnTo>
                    <a:pt x="454" y="518"/>
                  </a:lnTo>
                  <a:lnTo>
                    <a:pt x="455" y="519"/>
                  </a:lnTo>
                  <a:lnTo>
                    <a:pt x="456" y="520"/>
                  </a:lnTo>
                  <a:lnTo>
                    <a:pt x="457" y="521"/>
                  </a:lnTo>
                  <a:lnTo>
                    <a:pt x="458" y="521"/>
                  </a:lnTo>
                  <a:lnTo>
                    <a:pt x="468" y="529"/>
                  </a:lnTo>
                  <a:lnTo>
                    <a:pt x="470" y="531"/>
                  </a:lnTo>
                  <a:lnTo>
                    <a:pt x="472" y="532"/>
                  </a:lnTo>
                  <a:lnTo>
                    <a:pt x="477" y="537"/>
                  </a:lnTo>
                  <a:lnTo>
                    <a:pt x="480" y="540"/>
                  </a:lnTo>
                  <a:lnTo>
                    <a:pt x="481" y="542"/>
                  </a:lnTo>
                  <a:lnTo>
                    <a:pt x="484" y="545"/>
                  </a:lnTo>
                  <a:lnTo>
                    <a:pt x="486" y="548"/>
                  </a:lnTo>
                  <a:lnTo>
                    <a:pt x="488" y="551"/>
                  </a:lnTo>
                  <a:lnTo>
                    <a:pt x="490" y="555"/>
                  </a:lnTo>
                  <a:lnTo>
                    <a:pt x="491" y="556"/>
                  </a:lnTo>
                  <a:lnTo>
                    <a:pt x="491" y="558"/>
                  </a:lnTo>
                  <a:lnTo>
                    <a:pt x="491" y="559"/>
                  </a:lnTo>
                  <a:lnTo>
                    <a:pt x="491" y="559"/>
                  </a:lnTo>
                  <a:lnTo>
                    <a:pt x="491" y="560"/>
                  </a:lnTo>
                  <a:lnTo>
                    <a:pt x="491" y="561"/>
                  </a:lnTo>
                  <a:lnTo>
                    <a:pt x="491" y="562"/>
                  </a:lnTo>
                  <a:lnTo>
                    <a:pt x="490" y="564"/>
                  </a:lnTo>
                  <a:lnTo>
                    <a:pt x="489" y="565"/>
                  </a:lnTo>
                  <a:lnTo>
                    <a:pt x="489" y="567"/>
                  </a:lnTo>
                  <a:lnTo>
                    <a:pt x="489" y="568"/>
                  </a:lnTo>
                  <a:lnTo>
                    <a:pt x="489" y="568"/>
                  </a:lnTo>
                  <a:lnTo>
                    <a:pt x="489" y="569"/>
                  </a:lnTo>
                  <a:lnTo>
                    <a:pt x="489" y="571"/>
                  </a:lnTo>
                  <a:lnTo>
                    <a:pt x="490" y="572"/>
                  </a:lnTo>
                  <a:lnTo>
                    <a:pt x="490" y="573"/>
                  </a:lnTo>
                  <a:lnTo>
                    <a:pt x="491" y="574"/>
                  </a:lnTo>
                  <a:lnTo>
                    <a:pt x="492" y="574"/>
                  </a:lnTo>
                  <a:lnTo>
                    <a:pt x="492" y="575"/>
                  </a:lnTo>
                  <a:lnTo>
                    <a:pt x="493" y="575"/>
                  </a:lnTo>
                  <a:lnTo>
                    <a:pt x="494" y="575"/>
                  </a:lnTo>
                  <a:lnTo>
                    <a:pt x="494" y="574"/>
                  </a:lnTo>
                  <a:lnTo>
                    <a:pt x="495" y="574"/>
                  </a:lnTo>
                  <a:lnTo>
                    <a:pt x="498" y="571"/>
                  </a:lnTo>
                  <a:lnTo>
                    <a:pt x="500" y="570"/>
                  </a:lnTo>
                  <a:lnTo>
                    <a:pt x="501" y="569"/>
                  </a:lnTo>
                  <a:lnTo>
                    <a:pt x="502" y="568"/>
                  </a:lnTo>
                  <a:lnTo>
                    <a:pt x="503" y="568"/>
                  </a:lnTo>
                  <a:lnTo>
                    <a:pt x="505" y="568"/>
                  </a:lnTo>
                  <a:lnTo>
                    <a:pt x="506" y="568"/>
                  </a:lnTo>
                  <a:lnTo>
                    <a:pt x="507" y="568"/>
                  </a:lnTo>
                  <a:lnTo>
                    <a:pt x="507" y="568"/>
                  </a:lnTo>
                  <a:lnTo>
                    <a:pt x="508" y="568"/>
                  </a:lnTo>
                  <a:lnTo>
                    <a:pt x="508" y="568"/>
                  </a:lnTo>
                  <a:lnTo>
                    <a:pt x="509" y="568"/>
                  </a:lnTo>
                  <a:lnTo>
                    <a:pt x="509" y="569"/>
                  </a:lnTo>
                  <a:lnTo>
                    <a:pt x="511" y="570"/>
                  </a:lnTo>
                  <a:lnTo>
                    <a:pt x="512" y="572"/>
                  </a:lnTo>
                  <a:lnTo>
                    <a:pt x="513" y="574"/>
                  </a:lnTo>
                  <a:lnTo>
                    <a:pt x="515" y="579"/>
                  </a:lnTo>
                  <a:lnTo>
                    <a:pt x="516" y="582"/>
                  </a:lnTo>
                  <a:lnTo>
                    <a:pt x="517" y="583"/>
                  </a:lnTo>
                  <a:lnTo>
                    <a:pt x="517" y="583"/>
                  </a:lnTo>
                  <a:lnTo>
                    <a:pt x="517" y="584"/>
                  </a:lnTo>
                  <a:lnTo>
                    <a:pt x="517" y="585"/>
                  </a:lnTo>
                  <a:lnTo>
                    <a:pt x="516" y="586"/>
                  </a:lnTo>
                  <a:lnTo>
                    <a:pt x="516" y="587"/>
                  </a:lnTo>
                  <a:lnTo>
                    <a:pt x="515" y="588"/>
                  </a:lnTo>
                  <a:lnTo>
                    <a:pt x="514" y="590"/>
                  </a:lnTo>
                  <a:lnTo>
                    <a:pt x="513" y="593"/>
                  </a:lnTo>
                  <a:lnTo>
                    <a:pt x="511" y="595"/>
                  </a:lnTo>
                  <a:lnTo>
                    <a:pt x="510" y="596"/>
                  </a:lnTo>
                  <a:lnTo>
                    <a:pt x="510" y="596"/>
                  </a:lnTo>
                  <a:lnTo>
                    <a:pt x="509" y="597"/>
                  </a:lnTo>
                  <a:lnTo>
                    <a:pt x="508" y="598"/>
                  </a:lnTo>
                  <a:lnTo>
                    <a:pt x="507" y="598"/>
                  </a:lnTo>
                  <a:lnTo>
                    <a:pt x="506" y="599"/>
                  </a:lnTo>
                  <a:lnTo>
                    <a:pt x="505" y="599"/>
                  </a:lnTo>
                  <a:lnTo>
                    <a:pt x="505" y="599"/>
                  </a:lnTo>
                  <a:lnTo>
                    <a:pt x="504" y="599"/>
                  </a:lnTo>
                  <a:lnTo>
                    <a:pt x="503" y="599"/>
                  </a:lnTo>
                  <a:lnTo>
                    <a:pt x="502" y="599"/>
                  </a:lnTo>
                  <a:lnTo>
                    <a:pt x="501" y="599"/>
                  </a:lnTo>
                  <a:lnTo>
                    <a:pt x="499" y="599"/>
                  </a:lnTo>
                  <a:lnTo>
                    <a:pt x="497" y="598"/>
                  </a:lnTo>
                  <a:lnTo>
                    <a:pt x="493" y="597"/>
                  </a:lnTo>
                  <a:lnTo>
                    <a:pt x="491" y="597"/>
                  </a:lnTo>
                  <a:lnTo>
                    <a:pt x="489" y="597"/>
                  </a:lnTo>
                  <a:lnTo>
                    <a:pt x="488" y="597"/>
                  </a:lnTo>
                  <a:lnTo>
                    <a:pt x="488" y="597"/>
                  </a:lnTo>
                  <a:lnTo>
                    <a:pt x="487" y="597"/>
                  </a:lnTo>
                  <a:lnTo>
                    <a:pt x="486" y="598"/>
                  </a:lnTo>
                  <a:lnTo>
                    <a:pt x="485" y="599"/>
                  </a:lnTo>
                  <a:lnTo>
                    <a:pt x="484" y="602"/>
                  </a:lnTo>
                  <a:lnTo>
                    <a:pt x="483" y="603"/>
                  </a:lnTo>
                  <a:lnTo>
                    <a:pt x="482" y="604"/>
                  </a:lnTo>
                  <a:lnTo>
                    <a:pt x="482" y="605"/>
                  </a:lnTo>
                  <a:lnTo>
                    <a:pt x="481" y="606"/>
                  </a:lnTo>
                  <a:lnTo>
                    <a:pt x="480" y="607"/>
                  </a:lnTo>
                  <a:lnTo>
                    <a:pt x="479" y="608"/>
                  </a:lnTo>
                  <a:lnTo>
                    <a:pt x="476" y="610"/>
                  </a:lnTo>
                  <a:lnTo>
                    <a:pt x="474" y="611"/>
                  </a:lnTo>
                  <a:lnTo>
                    <a:pt x="473" y="612"/>
                  </a:lnTo>
                  <a:lnTo>
                    <a:pt x="471" y="615"/>
                  </a:lnTo>
                  <a:lnTo>
                    <a:pt x="468" y="617"/>
                  </a:lnTo>
                  <a:lnTo>
                    <a:pt x="468" y="618"/>
                  </a:lnTo>
                  <a:lnTo>
                    <a:pt x="467" y="619"/>
                  </a:lnTo>
                  <a:lnTo>
                    <a:pt x="467" y="620"/>
                  </a:lnTo>
                  <a:lnTo>
                    <a:pt x="466" y="621"/>
                  </a:lnTo>
                  <a:lnTo>
                    <a:pt x="466" y="622"/>
                  </a:lnTo>
                  <a:lnTo>
                    <a:pt x="466" y="626"/>
                  </a:lnTo>
                  <a:lnTo>
                    <a:pt x="466" y="628"/>
                  </a:lnTo>
                  <a:lnTo>
                    <a:pt x="466" y="629"/>
                  </a:lnTo>
                  <a:lnTo>
                    <a:pt x="465" y="632"/>
                  </a:lnTo>
                  <a:lnTo>
                    <a:pt x="464" y="634"/>
                  </a:lnTo>
                  <a:lnTo>
                    <a:pt x="462" y="638"/>
                  </a:lnTo>
                  <a:lnTo>
                    <a:pt x="461" y="642"/>
                  </a:lnTo>
                  <a:lnTo>
                    <a:pt x="459" y="646"/>
                  </a:lnTo>
                  <a:lnTo>
                    <a:pt x="459" y="647"/>
                  </a:lnTo>
                  <a:lnTo>
                    <a:pt x="458" y="647"/>
                  </a:lnTo>
                  <a:lnTo>
                    <a:pt x="457" y="648"/>
                  </a:lnTo>
                  <a:lnTo>
                    <a:pt x="456" y="649"/>
                  </a:lnTo>
                  <a:lnTo>
                    <a:pt x="456" y="649"/>
                  </a:lnTo>
                  <a:lnTo>
                    <a:pt x="456" y="650"/>
                  </a:lnTo>
                  <a:lnTo>
                    <a:pt x="454" y="650"/>
                  </a:lnTo>
                  <a:lnTo>
                    <a:pt x="450" y="651"/>
                  </a:lnTo>
                  <a:lnTo>
                    <a:pt x="447" y="652"/>
                  </a:lnTo>
                  <a:lnTo>
                    <a:pt x="445" y="652"/>
                  </a:lnTo>
                  <a:lnTo>
                    <a:pt x="444" y="652"/>
                  </a:lnTo>
                  <a:lnTo>
                    <a:pt x="442" y="652"/>
                  </a:lnTo>
                  <a:lnTo>
                    <a:pt x="440" y="651"/>
                  </a:lnTo>
                  <a:lnTo>
                    <a:pt x="439" y="651"/>
                  </a:lnTo>
                  <a:lnTo>
                    <a:pt x="437" y="650"/>
                  </a:lnTo>
                  <a:lnTo>
                    <a:pt x="436" y="650"/>
                  </a:lnTo>
                  <a:lnTo>
                    <a:pt x="435" y="649"/>
                  </a:lnTo>
                  <a:lnTo>
                    <a:pt x="434" y="648"/>
                  </a:lnTo>
                  <a:lnTo>
                    <a:pt x="433" y="647"/>
                  </a:lnTo>
                  <a:lnTo>
                    <a:pt x="430" y="645"/>
                  </a:lnTo>
                  <a:lnTo>
                    <a:pt x="429" y="643"/>
                  </a:lnTo>
                  <a:lnTo>
                    <a:pt x="427" y="642"/>
                  </a:lnTo>
                  <a:lnTo>
                    <a:pt x="425" y="641"/>
                  </a:lnTo>
                  <a:lnTo>
                    <a:pt x="424" y="640"/>
                  </a:lnTo>
                  <a:lnTo>
                    <a:pt x="423" y="640"/>
                  </a:lnTo>
                  <a:lnTo>
                    <a:pt x="422" y="639"/>
                  </a:lnTo>
                  <a:lnTo>
                    <a:pt x="421" y="639"/>
                  </a:lnTo>
                  <a:lnTo>
                    <a:pt x="419" y="639"/>
                  </a:lnTo>
                  <a:lnTo>
                    <a:pt x="418" y="639"/>
                  </a:lnTo>
                  <a:lnTo>
                    <a:pt x="417" y="640"/>
                  </a:lnTo>
                  <a:lnTo>
                    <a:pt x="417" y="640"/>
                  </a:lnTo>
                  <a:lnTo>
                    <a:pt x="416" y="641"/>
                  </a:lnTo>
                  <a:lnTo>
                    <a:pt x="415" y="642"/>
                  </a:lnTo>
                  <a:lnTo>
                    <a:pt x="413" y="645"/>
                  </a:lnTo>
                  <a:lnTo>
                    <a:pt x="412" y="646"/>
                  </a:lnTo>
                  <a:lnTo>
                    <a:pt x="412" y="646"/>
                  </a:lnTo>
                  <a:lnTo>
                    <a:pt x="411" y="647"/>
                  </a:lnTo>
                  <a:lnTo>
                    <a:pt x="411" y="647"/>
                  </a:lnTo>
                  <a:lnTo>
                    <a:pt x="410" y="648"/>
                  </a:lnTo>
                  <a:lnTo>
                    <a:pt x="410" y="648"/>
                  </a:lnTo>
                  <a:lnTo>
                    <a:pt x="409" y="648"/>
                  </a:lnTo>
                  <a:lnTo>
                    <a:pt x="408" y="648"/>
                  </a:lnTo>
                  <a:lnTo>
                    <a:pt x="407" y="647"/>
                  </a:lnTo>
                  <a:lnTo>
                    <a:pt x="404" y="647"/>
                  </a:lnTo>
                  <a:lnTo>
                    <a:pt x="403" y="647"/>
                  </a:lnTo>
                  <a:lnTo>
                    <a:pt x="402" y="647"/>
                  </a:lnTo>
                  <a:lnTo>
                    <a:pt x="401" y="647"/>
                  </a:lnTo>
                  <a:lnTo>
                    <a:pt x="400" y="647"/>
                  </a:lnTo>
                  <a:lnTo>
                    <a:pt x="399" y="647"/>
                  </a:lnTo>
                  <a:lnTo>
                    <a:pt x="399" y="647"/>
                  </a:lnTo>
                  <a:lnTo>
                    <a:pt x="398" y="648"/>
                  </a:lnTo>
                  <a:lnTo>
                    <a:pt x="398" y="648"/>
                  </a:lnTo>
                  <a:lnTo>
                    <a:pt x="397" y="648"/>
                  </a:lnTo>
                  <a:lnTo>
                    <a:pt x="397" y="649"/>
                  </a:lnTo>
                  <a:lnTo>
                    <a:pt x="397" y="649"/>
                  </a:lnTo>
                  <a:lnTo>
                    <a:pt x="397" y="650"/>
                  </a:lnTo>
                  <a:lnTo>
                    <a:pt x="397" y="650"/>
                  </a:lnTo>
                  <a:lnTo>
                    <a:pt x="397" y="651"/>
                  </a:lnTo>
                  <a:lnTo>
                    <a:pt x="397" y="652"/>
                  </a:lnTo>
                  <a:lnTo>
                    <a:pt x="398" y="653"/>
                  </a:lnTo>
                  <a:lnTo>
                    <a:pt x="401" y="659"/>
                  </a:lnTo>
                  <a:lnTo>
                    <a:pt x="402" y="662"/>
                  </a:lnTo>
                  <a:lnTo>
                    <a:pt x="402" y="663"/>
                  </a:lnTo>
                  <a:lnTo>
                    <a:pt x="402" y="664"/>
                  </a:lnTo>
                  <a:lnTo>
                    <a:pt x="403" y="666"/>
                  </a:lnTo>
                  <a:lnTo>
                    <a:pt x="403" y="667"/>
                  </a:lnTo>
                  <a:lnTo>
                    <a:pt x="402" y="668"/>
                  </a:lnTo>
                  <a:lnTo>
                    <a:pt x="402" y="669"/>
                  </a:lnTo>
                  <a:lnTo>
                    <a:pt x="402" y="670"/>
                  </a:lnTo>
                  <a:lnTo>
                    <a:pt x="401" y="671"/>
                  </a:lnTo>
                  <a:lnTo>
                    <a:pt x="401" y="673"/>
                  </a:lnTo>
                  <a:lnTo>
                    <a:pt x="400" y="674"/>
                  </a:lnTo>
                  <a:lnTo>
                    <a:pt x="398" y="675"/>
                  </a:lnTo>
                  <a:lnTo>
                    <a:pt x="398" y="676"/>
                  </a:lnTo>
                  <a:lnTo>
                    <a:pt x="397" y="677"/>
                  </a:lnTo>
                  <a:lnTo>
                    <a:pt x="396" y="677"/>
                  </a:lnTo>
                  <a:lnTo>
                    <a:pt x="395" y="678"/>
                  </a:lnTo>
                  <a:lnTo>
                    <a:pt x="394" y="678"/>
                  </a:lnTo>
                  <a:lnTo>
                    <a:pt x="392" y="679"/>
                  </a:lnTo>
                  <a:lnTo>
                    <a:pt x="391" y="679"/>
                  </a:lnTo>
                  <a:lnTo>
                    <a:pt x="390" y="679"/>
                  </a:lnTo>
                  <a:lnTo>
                    <a:pt x="388" y="679"/>
                  </a:lnTo>
                  <a:lnTo>
                    <a:pt x="387" y="679"/>
                  </a:lnTo>
                  <a:lnTo>
                    <a:pt x="386" y="679"/>
                  </a:lnTo>
                  <a:lnTo>
                    <a:pt x="384" y="679"/>
                  </a:lnTo>
                  <a:lnTo>
                    <a:pt x="383" y="678"/>
                  </a:lnTo>
                  <a:lnTo>
                    <a:pt x="382" y="678"/>
                  </a:lnTo>
                  <a:lnTo>
                    <a:pt x="379" y="677"/>
                  </a:lnTo>
                  <a:lnTo>
                    <a:pt x="378" y="677"/>
                  </a:lnTo>
                  <a:lnTo>
                    <a:pt x="377" y="676"/>
                  </a:lnTo>
                  <a:lnTo>
                    <a:pt x="376" y="676"/>
                  </a:lnTo>
                  <a:lnTo>
                    <a:pt x="374" y="676"/>
                  </a:lnTo>
                  <a:lnTo>
                    <a:pt x="372" y="676"/>
                  </a:lnTo>
                  <a:lnTo>
                    <a:pt x="370" y="676"/>
                  </a:lnTo>
                  <a:lnTo>
                    <a:pt x="368" y="676"/>
                  </a:lnTo>
                  <a:lnTo>
                    <a:pt x="364" y="676"/>
                  </a:lnTo>
                  <a:lnTo>
                    <a:pt x="362" y="677"/>
                  </a:lnTo>
                  <a:lnTo>
                    <a:pt x="361" y="677"/>
                  </a:lnTo>
                  <a:lnTo>
                    <a:pt x="358" y="678"/>
                  </a:lnTo>
                  <a:lnTo>
                    <a:pt x="355" y="679"/>
                  </a:lnTo>
                  <a:lnTo>
                    <a:pt x="352" y="680"/>
                  </a:lnTo>
                  <a:lnTo>
                    <a:pt x="350" y="680"/>
                  </a:lnTo>
                  <a:lnTo>
                    <a:pt x="349" y="680"/>
                  </a:lnTo>
                  <a:lnTo>
                    <a:pt x="349" y="681"/>
                  </a:lnTo>
                  <a:lnTo>
                    <a:pt x="348" y="681"/>
                  </a:lnTo>
                  <a:lnTo>
                    <a:pt x="348" y="682"/>
                  </a:lnTo>
                  <a:lnTo>
                    <a:pt x="348" y="682"/>
                  </a:lnTo>
                  <a:lnTo>
                    <a:pt x="348" y="684"/>
                  </a:lnTo>
                  <a:lnTo>
                    <a:pt x="348" y="685"/>
                  </a:lnTo>
                  <a:lnTo>
                    <a:pt x="347" y="688"/>
                  </a:lnTo>
                  <a:lnTo>
                    <a:pt x="347" y="690"/>
                  </a:lnTo>
                  <a:lnTo>
                    <a:pt x="346" y="691"/>
                  </a:lnTo>
                  <a:lnTo>
                    <a:pt x="346" y="692"/>
                  </a:lnTo>
                  <a:lnTo>
                    <a:pt x="345" y="694"/>
                  </a:lnTo>
                  <a:lnTo>
                    <a:pt x="344" y="695"/>
                  </a:lnTo>
                  <a:lnTo>
                    <a:pt x="343" y="697"/>
                  </a:lnTo>
                  <a:lnTo>
                    <a:pt x="342" y="698"/>
                  </a:lnTo>
                  <a:lnTo>
                    <a:pt x="341" y="700"/>
                  </a:lnTo>
                  <a:lnTo>
                    <a:pt x="340" y="701"/>
                  </a:lnTo>
                  <a:lnTo>
                    <a:pt x="339" y="702"/>
                  </a:lnTo>
                  <a:lnTo>
                    <a:pt x="338" y="703"/>
                  </a:lnTo>
                  <a:lnTo>
                    <a:pt x="336" y="704"/>
                  </a:lnTo>
                  <a:lnTo>
                    <a:pt x="335" y="704"/>
                  </a:lnTo>
                  <a:lnTo>
                    <a:pt x="334" y="705"/>
                  </a:lnTo>
                  <a:lnTo>
                    <a:pt x="333" y="705"/>
                  </a:lnTo>
                  <a:lnTo>
                    <a:pt x="333" y="705"/>
                  </a:lnTo>
                  <a:lnTo>
                    <a:pt x="332" y="704"/>
                  </a:lnTo>
                  <a:lnTo>
                    <a:pt x="330" y="703"/>
                  </a:lnTo>
                  <a:lnTo>
                    <a:pt x="326" y="700"/>
                  </a:lnTo>
                  <a:lnTo>
                    <a:pt x="324" y="699"/>
                  </a:lnTo>
                  <a:lnTo>
                    <a:pt x="323" y="698"/>
                  </a:lnTo>
                  <a:lnTo>
                    <a:pt x="321" y="697"/>
                  </a:lnTo>
                  <a:lnTo>
                    <a:pt x="320" y="697"/>
                  </a:lnTo>
                  <a:lnTo>
                    <a:pt x="319" y="696"/>
                  </a:lnTo>
                  <a:lnTo>
                    <a:pt x="318" y="696"/>
                  </a:lnTo>
                  <a:lnTo>
                    <a:pt x="316" y="696"/>
                  </a:lnTo>
                  <a:lnTo>
                    <a:pt x="315" y="695"/>
                  </a:lnTo>
                  <a:lnTo>
                    <a:pt x="312" y="695"/>
                  </a:lnTo>
                  <a:lnTo>
                    <a:pt x="309" y="695"/>
                  </a:lnTo>
                  <a:lnTo>
                    <a:pt x="307" y="694"/>
                  </a:lnTo>
                  <a:lnTo>
                    <a:pt x="304" y="693"/>
                  </a:lnTo>
                  <a:lnTo>
                    <a:pt x="301" y="692"/>
                  </a:lnTo>
                  <a:lnTo>
                    <a:pt x="300" y="692"/>
                  </a:lnTo>
                  <a:lnTo>
                    <a:pt x="298" y="692"/>
                  </a:lnTo>
                  <a:lnTo>
                    <a:pt x="295" y="692"/>
                  </a:lnTo>
                  <a:lnTo>
                    <a:pt x="293" y="691"/>
                  </a:lnTo>
                  <a:lnTo>
                    <a:pt x="293" y="691"/>
                  </a:lnTo>
                  <a:lnTo>
                    <a:pt x="292" y="691"/>
                  </a:lnTo>
                  <a:lnTo>
                    <a:pt x="292" y="690"/>
                  </a:lnTo>
                  <a:lnTo>
                    <a:pt x="291" y="689"/>
                  </a:lnTo>
                  <a:lnTo>
                    <a:pt x="291" y="688"/>
                  </a:lnTo>
                  <a:lnTo>
                    <a:pt x="290" y="687"/>
                  </a:lnTo>
                  <a:lnTo>
                    <a:pt x="290" y="686"/>
                  </a:lnTo>
                  <a:lnTo>
                    <a:pt x="289" y="682"/>
                  </a:lnTo>
                  <a:lnTo>
                    <a:pt x="289" y="681"/>
                  </a:lnTo>
                  <a:lnTo>
                    <a:pt x="289" y="680"/>
                  </a:lnTo>
                  <a:lnTo>
                    <a:pt x="289" y="679"/>
                  </a:lnTo>
                  <a:lnTo>
                    <a:pt x="288" y="678"/>
                  </a:lnTo>
                  <a:lnTo>
                    <a:pt x="287" y="677"/>
                  </a:lnTo>
                  <a:lnTo>
                    <a:pt x="287" y="677"/>
                  </a:lnTo>
                  <a:lnTo>
                    <a:pt x="286" y="676"/>
                  </a:lnTo>
                  <a:lnTo>
                    <a:pt x="285" y="676"/>
                  </a:lnTo>
                  <a:lnTo>
                    <a:pt x="285" y="676"/>
                  </a:lnTo>
                  <a:lnTo>
                    <a:pt x="284" y="676"/>
                  </a:lnTo>
                  <a:lnTo>
                    <a:pt x="283" y="677"/>
                  </a:lnTo>
                  <a:lnTo>
                    <a:pt x="282" y="677"/>
                  </a:lnTo>
                  <a:lnTo>
                    <a:pt x="281" y="677"/>
                  </a:lnTo>
                  <a:lnTo>
                    <a:pt x="281" y="678"/>
                  </a:lnTo>
                  <a:lnTo>
                    <a:pt x="280" y="679"/>
                  </a:lnTo>
                  <a:lnTo>
                    <a:pt x="280" y="679"/>
                  </a:lnTo>
                  <a:lnTo>
                    <a:pt x="278" y="681"/>
                  </a:lnTo>
                  <a:lnTo>
                    <a:pt x="275" y="686"/>
                  </a:lnTo>
                  <a:lnTo>
                    <a:pt x="274" y="688"/>
                  </a:lnTo>
                  <a:lnTo>
                    <a:pt x="273" y="690"/>
                  </a:lnTo>
                  <a:lnTo>
                    <a:pt x="273" y="691"/>
                  </a:lnTo>
                  <a:lnTo>
                    <a:pt x="273" y="693"/>
                  </a:lnTo>
                  <a:lnTo>
                    <a:pt x="273" y="695"/>
                  </a:lnTo>
                  <a:lnTo>
                    <a:pt x="273" y="697"/>
                  </a:lnTo>
                  <a:lnTo>
                    <a:pt x="273" y="698"/>
                  </a:lnTo>
                  <a:lnTo>
                    <a:pt x="274" y="701"/>
                  </a:lnTo>
                  <a:lnTo>
                    <a:pt x="274" y="702"/>
                  </a:lnTo>
                  <a:lnTo>
                    <a:pt x="275" y="704"/>
                  </a:lnTo>
                  <a:lnTo>
                    <a:pt x="276" y="708"/>
                  </a:lnTo>
                  <a:lnTo>
                    <a:pt x="278" y="711"/>
                  </a:lnTo>
                  <a:lnTo>
                    <a:pt x="278" y="712"/>
                  </a:lnTo>
                  <a:lnTo>
                    <a:pt x="279" y="713"/>
                  </a:lnTo>
                  <a:lnTo>
                    <a:pt x="279" y="714"/>
                  </a:lnTo>
                  <a:lnTo>
                    <a:pt x="279" y="715"/>
                  </a:lnTo>
                  <a:lnTo>
                    <a:pt x="279" y="717"/>
                  </a:lnTo>
                  <a:lnTo>
                    <a:pt x="279" y="718"/>
                  </a:lnTo>
                  <a:lnTo>
                    <a:pt x="278" y="718"/>
                  </a:lnTo>
                  <a:lnTo>
                    <a:pt x="278" y="719"/>
                  </a:lnTo>
                  <a:lnTo>
                    <a:pt x="277" y="720"/>
                  </a:lnTo>
                  <a:lnTo>
                    <a:pt x="276" y="721"/>
                  </a:lnTo>
                  <a:lnTo>
                    <a:pt x="273" y="724"/>
                  </a:lnTo>
                  <a:lnTo>
                    <a:pt x="270" y="726"/>
                  </a:lnTo>
                  <a:lnTo>
                    <a:pt x="269" y="728"/>
                  </a:lnTo>
                  <a:lnTo>
                    <a:pt x="268" y="729"/>
                  </a:lnTo>
                  <a:lnTo>
                    <a:pt x="267" y="730"/>
                  </a:lnTo>
                  <a:lnTo>
                    <a:pt x="265" y="731"/>
                  </a:lnTo>
                  <a:lnTo>
                    <a:pt x="263" y="736"/>
                  </a:lnTo>
                  <a:lnTo>
                    <a:pt x="260" y="739"/>
                  </a:lnTo>
                  <a:lnTo>
                    <a:pt x="258" y="742"/>
                  </a:lnTo>
                  <a:lnTo>
                    <a:pt x="256" y="745"/>
                  </a:lnTo>
                  <a:lnTo>
                    <a:pt x="254" y="746"/>
                  </a:lnTo>
                  <a:lnTo>
                    <a:pt x="254" y="746"/>
                  </a:lnTo>
                  <a:lnTo>
                    <a:pt x="253" y="747"/>
                  </a:lnTo>
                  <a:lnTo>
                    <a:pt x="252" y="748"/>
                  </a:lnTo>
                  <a:lnTo>
                    <a:pt x="251" y="748"/>
                  </a:lnTo>
                  <a:lnTo>
                    <a:pt x="250" y="749"/>
                  </a:lnTo>
                  <a:lnTo>
                    <a:pt x="249" y="749"/>
                  </a:lnTo>
                  <a:lnTo>
                    <a:pt x="248" y="750"/>
                  </a:lnTo>
                  <a:lnTo>
                    <a:pt x="247" y="750"/>
                  </a:lnTo>
                  <a:lnTo>
                    <a:pt x="245" y="750"/>
                  </a:lnTo>
                  <a:lnTo>
                    <a:pt x="241" y="750"/>
                  </a:lnTo>
                  <a:lnTo>
                    <a:pt x="239" y="750"/>
                  </a:lnTo>
                  <a:lnTo>
                    <a:pt x="234" y="751"/>
                  </a:lnTo>
                  <a:lnTo>
                    <a:pt x="230" y="752"/>
                  </a:lnTo>
                  <a:lnTo>
                    <a:pt x="229" y="752"/>
                  </a:lnTo>
                  <a:lnTo>
                    <a:pt x="221" y="754"/>
                  </a:lnTo>
                  <a:lnTo>
                    <a:pt x="219" y="754"/>
                  </a:lnTo>
                  <a:lnTo>
                    <a:pt x="216" y="754"/>
                  </a:lnTo>
                  <a:lnTo>
                    <a:pt x="215" y="754"/>
                  </a:lnTo>
                  <a:lnTo>
                    <a:pt x="214" y="755"/>
                  </a:lnTo>
                  <a:lnTo>
                    <a:pt x="213" y="755"/>
                  </a:lnTo>
                  <a:lnTo>
                    <a:pt x="212" y="756"/>
                  </a:lnTo>
                  <a:lnTo>
                    <a:pt x="211" y="757"/>
                  </a:lnTo>
                  <a:lnTo>
                    <a:pt x="209" y="758"/>
                  </a:lnTo>
                  <a:lnTo>
                    <a:pt x="209" y="759"/>
                  </a:lnTo>
                  <a:lnTo>
                    <a:pt x="208" y="760"/>
                  </a:lnTo>
                  <a:lnTo>
                    <a:pt x="206" y="763"/>
                  </a:lnTo>
                  <a:lnTo>
                    <a:pt x="205" y="764"/>
                  </a:lnTo>
                  <a:lnTo>
                    <a:pt x="204" y="765"/>
                  </a:lnTo>
                  <a:lnTo>
                    <a:pt x="203" y="766"/>
                  </a:lnTo>
                  <a:lnTo>
                    <a:pt x="203" y="767"/>
                  </a:lnTo>
                  <a:lnTo>
                    <a:pt x="202" y="767"/>
                  </a:lnTo>
                  <a:lnTo>
                    <a:pt x="201" y="767"/>
                  </a:lnTo>
                  <a:lnTo>
                    <a:pt x="201" y="767"/>
                  </a:lnTo>
                  <a:lnTo>
                    <a:pt x="200" y="767"/>
                  </a:lnTo>
                  <a:lnTo>
                    <a:pt x="200" y="767"/>
                  </a:lnTo>
                  <a:lnTo>
                    <a:pt x="199" y="767"/>
                  </a:lnTo>
                  <a:lnTo>
                    <a:pt x="199" y="766"/>
                  </a:lnTo>
                  <a:lnTo>
                    <a:pt x="199" y="766"/>
                  </a:lnTo>
                  <a:lnTo>
                    <a:pt x="198" y="764"/>
                  </a:lnTo>
                  <a:lnTo>
                    <a:pt x="196" y="758"/>
                  </a:lnTo>
                  <a:lnTo>
                    <a:pt x="194" y="753"/>
                  </a:lnTo>
                  <a:lnTo>
                    <a:pt x="193" y="751"/>
                  </a:lnTo>
                  <a:lnTo>
                    <a:pt x="192" y="747"/>
                  </a:lnTo>
                  <a:lnTo>
                    <a:pt x="190" y="740"/>
                  </a:lnTo>
                  <a:lnTo>
                    <a:pt x="189" y="738"/>
                  </a:lnTo>
                  <a:lnTo>
                    <a:pt x="189" y="737"/>
                  </a:lnTo>
                  <a:lnTo>
                    <a:pt x="188" y="736"/>
                  </a:lnTo>
                  <a:lnTo>
                    <a:pt x="187" y="735"/>
                  </a:lnTo>
                  <a:lnTo>
                    <a:pt x="187" y="734"/>
                  </a:lnTo>
                  <a:lnTo>
                    <a:pt x="185" y="733"/>
                  </a:lnTo>
                  <a:lnTo>
                    <a:pt x="181" y="730"/>
                  </a:lnTo>
                  <a:lnTo>
                    <a:pt x="179" y="728"/>
                  </a:lnTo>
                  <a:lnTo>
                    <a:pt x="178" y="727"/>
                  </a:lnTo>
                  <a:lnTo>
                    <a:pt x="175" y="726"/>
                  </a:lnTo>
                  <a:lnTo>
                    <a:pt x="173" y="725"/>
                  </a:lnTo>
                  <a:lnTo>
                    <a:pt x="171" y="724"/>
                  </a:lnTo>
                  <a:lnTo>
                    <a:pt x="167" y="723"/>
                  </a:lnTo>
                  <a:lnTo>
                    <a:pt x="163" y="722"/>
                  </a:lnTo>
                  <a:lnTo>
                    <a:pt x="161" y="721"/>
                  </a:lnTo>
                  <a:lnTo>
                    <a:pt x="158" y="720"/>
                  </a:lnTo>
                  <a:lnTo>
                    <a:pt x="156" y="718"/>
                  </a:lnTo>
                  <a:lnTo>
                    <a:pt x="153" y="717"/>
                  </a:lnTo>
                  <a:lnTo>
                    <a:pt x="152" y="716"/>
                  </a:lnTo>
                  <a:lnTo>
                    <a:pt x="151" y="715"/>
                  </a:lnTo>
                  <a:lnTo>
                    <a:pt x="150" y="715"/>
                  </a:lnTo>
                  <a:lnTo>
                    <a:pt x="150" y="714"/>
                  </a:lnTo>
                  <a:lnTo>
                    <a:pt x="149" y="713"/>
                  </a:lnTo>
                  <a:lnTo>
                    <a:pt x="149" y="713"/>
                  </a:lnTo>
                  <a:lnTo>
                    <a:pt x="149" y="712"/>
                  </a:lnTo>
                  <a:lnTo>
                    <a:pt x="149" y="712"/>
                  </a:lnTo>
                  <a:lnTo>
                    <a:pt x="149" y="711"/>
                  </a:lnTo>
                  <a:lnTo>
                    <a:pt x="149" y="708"/>
                  </a:lnTo>
                  <a:lnTo>
                    <a:pt x="150" y="704"/>
                  </a:lnTo>
                  <a:lnTo>
                    <a:pt x="151" y="699"/>
                  </a:lnTo>
                  <a:lnTo>
                    <a:pt x="151" y="698"/>
                  </a:lnTo>
                  <a:lnTo>
                    <a:pt x="151" y="695"/>
                  </a:lnTo>
                  <a:lnTo>
                    <a:pt x="152" y="693"/>
                  </a:lnTo>
                  <a:lnTo>
                    <a:pt x="152" y="691"/>
                  </a:lnTo>
                  <a:lnTo>
                    <a:pt x="152" y="689"/>
                  </a:lnTo>
                  <a:lnTo>
                    <a:pt x="151" y="688"/>
                  </a:lnTo>
                  <a:lnTo>
                    <a:pt x="151" y="687"/>
                  </a:lnTo>
                  <a:lnTo>
                    <a:pt x="151" y="686"/>
                  </a:lnTo>
                  <a:lnTo>
                    <a:pt x="151" y="686"/>
                  </a:lnTo>
                  <a:lnTo>
                    <a:pt x="150" y="686"/>
                  </a:lnTo>
                  <a:lnTo>
                    <a:pt x="150" y="686"/>
                  </a:lnTo>
                  <a:lnTo>
                    <a:pt x="149" y="686"/>
                  </a:lnTo>
                  <a:lnTo>
                    <a:pt x="149" y="686"/>
                  </a:lnTo>
                  <a:lnTo>
                    <a:pt x="148" y="687"/>
                  </a:lnTo>
                  <a:lnTo>
                    <a:pt x="147" y="689"/>
                  </a:lnTo>
                  <a:lnTo>
                    <a:pt x="147" y="690"/>
                  </a:lnTo>
                  <a:lnTo>
                    <a:pt x="146" y="690"/>
                  </a:lnTo>
                  <a:lnTo>
                    <a:pt x="146" y="690"/>
                  </a:lnTo>
                  <a:lnTo>
                    <a:pt x="145" y="691"/>
                  </a:lnTo>
                  <a:lnTo>
                    <a:pt x="144" y="691"/>
                  </a:lnTo>
                  <a:lnTo>
                    <a:pt x="144" y="691"/>
                  </a:lnTo>
                  <a:lnTo>
                    <a:pt x="143" y="690"/>
                  </a:lnTo>
                  <a:lnTo>
                    <a:pt x="143" y="690"/>
                  </a:lnTo>
                  <a:lnTo>
                    <a:pt x="142" y="690"/>
                  </a:lnTo>
                  <a:lnTo>
                    <a:pt x="141" y="689"/>
                  </a:lnTo>
                  <a:lnTo>
                    <a:pt x="141" y="689"/>
                  </a:lnTo>
                  <a:lnTo>
                    <a:pt x="140" y="688"/>
                  </a:lnTo>
                  <a:lnTo>
                    <a:pt x="139" y="687"/>
                  </a:lnTo>
                  <a:lnTo>
                    <a:pt x="138" y="685"/>
                  </a:lnTo>
                  <a:lnTo>
                    <a:pt x="136" y="684"/>
                  </a:lnTo>
                  <a:lnTo>
                    <a:pt x="136" y="683"/>
                  </a:lnTo>
                  <a:lnTo>
                    <a:pt x="135" y="681"/>
                  </a:lnTo>
                  <a:lnTo>
                    <a:pt x="133" y="678"/>
                  </a:lnTo>
                  <a:lnTo>
                    <a:pt x="133" y="677"/>
                  </a:lnTo>
                  <a:lnTo>
                    <a:pt x="132" y="676"/>
                  </a:lnTo>
                  <a:lnTo>
                    <a:pt x="132" y="675"/>
                  </a:lnTo>
                  <a:lnTo>
                    <a:pt x="131" y="675"/>
                  </a:lnTo>
                  <a:lnTo>
                    <a:pt x="128" y="672"/>
                  </a:lnTo>
                  <a:lnTo>
                    <a:pt x="127" y="671"/>
                  </a:lnTo>
                  <a:lnTo>
                    <a:pt x="127" y="670"/>
                  </a:lnTo>
                  <a:lnTo>
                    <a:pt x="126" y="669"/>
                  </a:lnTo>
                  <a:lnTo>
                    <a:pt x="125" y="668"/>
                  </a:lnTo>
                  <a:lnTo>
                    <a:pt x="125" y="667"/>
                  </a:lnTo>
                  <a:lnTo>
                    <a:pt x="124" y="663"/>
                  </a:lnTo>
                  <a:lnTo>
                    <a:pt x="122" y="658"/>
                  </a:lnTo>
                  <a:lnTo>
                    <a:pt x="121" y="654"/>
                  </a:lnTo>
                  <a:lnTo>
                    <a:pt x="120" y="653"/>
                  </a:lnTo>
                  <a:lnTo>
                    <a:pt x="120" y="651"/>
                  </a:lnTo>
                  <a:lnTo>
                    <a:pt x="119" y="650"/>
                  </a:lnTo>
                  <a:lnTo>
                    <a:pt x="118" y="648"/>
                  </a:lnTo>
                  <a:lnTo>
                    <a:pt x="117" y="647"/>
                  </a:lnTo>
                  <a:lnTo>
                    <a:pt x="116" y="647"/>
                  </a:lnTo>
                  <a:lnTo>
                    <a:pt x="115" y="645"/>
                  </a:lnTo>
                  <a:lnTo>
                    <a:pt x="115" y="644"/>
                  </a:lnTo>
                  <a:lnTo>
                    <a:pt x="114" y="643"/>
                  </a:lnTo>
                  <a:lnTo>
                    <a:pt x="112" y="640"/>
                  </a:lnTo>
                  <a:lnTo>
                    <a:pt x="111" y="639"/>
                  </a:lnTo>
                  <a:lnTo>
                    <a:pt x="109" y="637"/>
                  </a:lnTo>
                  <a:lnTo>
                    <a:pt x="108" y="634"/>
                  </a:lnTo>
                  <a:lnTo>
                    <a:pt x="108" y="634"/>
                  </a:lnTo>
                  <a:lnTo>
                    <a:pt x="107" y="632"/>
                  </a:lnTo>
                  <a:lnTo>
                    <a:pt x="105" y="630"/>
                  </a:lnTo>
                  <a:lnTo>
                    <a:pt x="104" y="629"/>
                  </a:lnTo>
                  <a:lnTo>
                    <a:pt x="103" y="628"/>
                  </a:lnTo>
                  <a:lnTo>
                    <a:pt x="102" y="627"/>
                  </a:lnTo>
                  <a:lnTo>
                    <a:pt x="101" y="627"/>
                  </a:lnTo>
                  <a:lnTo>
                    <a:pt x="100" y="627"/>
                  </a:lnTo>
                  <a:lnTo>
                    <a:pt x="98" y="626"/>
                  </a:lnTo>
                  <a:lnTo>
                    <a:pt x="94" y="625"/>
                  </a:lnTo>
                  <a:lnTo>
                    <a:pt x="92" y="624"/>
                  </a:lnTo>
                  <a:lnTo>
                    <a:pt x="90" y="624"/>
                  </a:lnTo>
                  <a:lnTo>
                    <a:pt x="89" y="624"/>
                  </a:lnTo>
                  <a:lnTo>
                    <a:pt x="87" y="624"/>
                  </a:lnTo>
                  <a:lnTo>
                    <a:pt x="86" y="625"/>
                  </a:lnTo>
                  <a:lnTo>
                    <a:pt x="84" y="625"/>
                  </a:lnTo>
                  <a:lnTo>
                    <a:pt x="82" y="626"/>
                  </a:lnTo>
                  <a:lnTo>
                    <a:pt x="79" y="628"/>
                  </a:lnTo>
                  <a:lnTo>
                    <a:pt x="77" y="629"/>
                  </a:lnTo>
                  <a:lnTo>
                    <a:pt x="75" y="630"/>
                  </a:lnTo>
                  <a:lnTo>
                    <a:pt x="73" y="632"/>
                  </a:lnTo>
                  <a:lnTo>
                    <a:pt x="71" y="634"/>
                  </a:lnTo>
                  <a:lnTo>
                    <a:pt x="71" y="635"/>
                  </a:lnTo>
                  <a:lnTo>
                    <a:pt x="71" y="635"/>
                  </a:lnTo>
                  <a:lnTo>
                    <a:pt x="70" y="636"/>
                  </a:lnTo>
                  <a:lnTo>
                    <a:pt x="70" y="636"/>
                  </a:lnTo>
                  <a:lnTo>
                    <a:pt x="70" y="636"/>
                  </a:lnTo>
                  <a:lnTo>
                    <a:pt x="71" y="637"/>
                  </a:lnTo>
                  <a:lnTo>
                    <a:pt x="71" y="638"/>
                  </a:lnTo>
                  <a:lnTo>
                    <a:pt x="72" y="639"/>
                  </a:lnTo>
                  <a:lnTo>
                    <a:pt x="72" y="640"/>
                  </a:lnTo>
                  <a:lnTo>
                    <a:pt x="73" y="641"/>
                  </a:lnTo>
                  <a:lnTo>
                    <a:pt x="73" y="641"/>
                  </a:lnTo>
                  <a:lnTo>
                    <a:pt x="74" y="642"/>
                  </a:lnTo>
                  <a:lnTo>
                    <a:pt x="81" y="649"/>
                  </a:lnTo>
                  <a:lnTo>
                    <a:pt x="82" y="650"/>
                  </a:lnTo>
                  <a:lnTo>
                    <a:pt x="83" y="651"/>
                  </a:lnTo>
                  <a:lnTo>
                    <a:pt x="83" y="652"/>
                  </a:lnTo>
                  <a:lnTo>
                    <a:pt x="83" y="653"/>
                  </a:lnTo>
                  <a:lnTo>
                    <a:pt x="84" y="655"/>
                  </a:lnTo>
                  <a:lnTo>
                    <a:pt x="85" y="657"/>
                  </a:lnTo>
                  <a:lnTo>
                    <a:pt x="85" y="657"/>
                  </a:lnTo>
                  <a:lnTo>
                    <a:pt x="87" y="660"/>
                  </a:lnTo>
                  <a:lnTo>
                    <a:pt x="88" y="662"/>
                  </a:lnTo>
                  <a:lnTo>
                    <a:pt x="88" y="663"/>
                  </a:lnTo>
                  <a:lnTo>
                    <a:pt x="88" y="664"/>
                  </a:lnTo>
                  <a:lnTo>
                    <a:pt x="89" y="665"/>
                  </a:lnTo>
                  <a:lnTo>
                    <a:pt x="89" y="666"/>
                  </a:lnTo>
                  <a:lnTo>
                    <a:pt x="89" y="667"/>
                  </a:lnTo>
                  <a:lnTo>
                    <a:pt x="89" y="668"/>
                  </a:lnTo>
                  <a:lnTo>
                    <a:pt x="89" y="669"/>
                  </a:lnTo>
                  <a:lnTo>
                    <a:pt x="88" y="669"/>
                  </a:lnTo>
                  <a:lnTo>
                    <a:pt x="88" y="671"/>
                  </a:lnTo>
                  <a:lnTo>
                    <a:pt x="86" y="673"/>
                  </a:lnTo>
                  <a:lnTo>
                    <a:pt x="85" y="675"/>
                  </a:lnTo>
                  <a:lnTo>
                    <a:pt x="83" y="678"/>
                  </a:lnTo>
                  <a:lnTo>
                    <a:pt x="82" y="682"/>
                  </a:lnTo>
                  <a:lnTo>
                    <a:pt x="81" y="684"/>
                  </a:lnTo>
                  <a:lnTo>
                    <a:pt x="80" y="686"/>
                  </a:lnTo>
                  <a:lnTo>
                    <a:pt x="79" y="687"/>
                  </a:lnTo>
                  <a:lnTo>
                    <a:pt x="78" y="688"/>
                  </a:lnTo>
                  <a:lnTo>
                    <a:pt x="77" y="690"/>
                  </a:lnTo>
                  <a:lnTo>
                    <a:pt x="75" y="692"/>
                  </a:lnTo>
                  <a:lnTo>
                    <a:pt x="73" y="693"/>
                  </a:lnTo>
                  <a:lnTo>
                    <a:pt x="71" y="694"/>
                  </a:lnTo>
                  <a:lnTo>
                    <a:pt x="70" y="695"/>
                  </a:lnTo>
                  <a:lnTo>
                    <a:pt x="69" y="695"/>
                  </a:lnTo>
                  <a:lnTo>
                    <a:pt x="68" y="696"/>
                  </a:lnTo>
                  <a:lnTo>
                    <a:pt x="66" y="696"/>
                  </a:lnTo>
                  <a:lnTo>
                    <a:pt x="65" y="695"/>
                  </a:lnTo>
                  <a:lnTo>
                    <a:pt x="63" y="695"/>
                  </a:lnTo>
                  <a:lnTo>
                    <a:pt x="60" y="694"/>
                  </a:lnTo>
                  <a:lnTo>
                    <a:pt x="58" y="693"/>
                  </a:lnTo>
                  <a:lnTo>
                    <a:pt x="56" y="691"/>
                  </a:lnTo>
                  <a:lnTo>
                    <a:pt x="51" y="688"/>
                  </a:lnTo>
                  <a:lnTo>
                    <a:pt x="49" y="686"/>
                  </a:lnTo>
                  <a:lnTo>
                    <a:pt x="48" y="685"/>
                  </a:lnTo>
                  <a:lnTo>
                    <a:pt x="47" y="684"/>
                  </a:lnTo>
                  <a:lnTo>
                    <a:pt x="45" y="682"/>
                  </a:lnTo>
                  <a:lnTo>
                    <a:pt x="45" y="681"/>
                  </a:lnTo>
                  <a:lnTo>
                    <a:pt x="44" y="680"/>
                  </a:lnTo>
                  <a:lnTo>
                    <a:pt x="44" y="680"/>
                  </a:lnTo>
                  <a:lnTo>
                    <a:pt x="43" y="679"/>
                  </a:lnTo>
                  <a:lnTo>
                    <a:pt x="43" y="678"/>
                  </a:lnTo>
                  <a:lnTo>
                    <a:pt x="43" y="677"/>
                  </a:lnTo>
                  <a:lnTo>
                    <a:pt x="44" y="676"/>
                  </a:lnTo>
                  <a:lnTo>
                    <a:pt x="44" y="675"/>
                  </a:lnTo>
                  <a:lnTo>
                    <a:pt x="44" y="674"/>
                  </a:lnTo>
                  <a:lnTo>
                    <a:pt x="45" y="673"/>
                  </a:lnTo>
                  <a:lnTo>
                    <a:pt x="45" y="672"/>
                  </a:lnTo>
                  <a:lnTo>
                    <a:pt x="46" y="671"/>
                  </a:lnTo>
                  <a:lnTo>
                    <a:pt x="47" y="670"/>
                  </a:lnTo>
                  <a:lnTo>
                    <a:pt x="49" y="668"/>
                  </a:lnTo>
                  <a:lnTo>
                    <a:pt x="50" y="667"/>
                  </a:lnTo>
                  <a:lnTo>
                    <a:pt x="50" y="666"/>
                  </a:lnTo>
                  <a:lnTo>
                    <a:pt x="51" y="666"/>
                  </a:lnTo>
                  <a:lnTo>
                    <a:pt x="51" y="665"/>
                  </a:lnTo>
                  <a:lnTo>
                    <a:pt x="51" y="664"/>
                  </a:lnTo>
                  <a:lnTo>
                    <a:pt x="51" y="663"/>
                  </a:lnTo>
                  <a:lnTo>
                    <a:pt x="51" y="662"/>
                  </a:lnTo>
                  <a:lnTo>
                    <a:pt x="50" y="660"/>
                  </a:lnTo>
                  <a:lnTo>
                    <a:pt x="49" y="659"/>
                  </a:lnTo>
                  <a:lnTo>
                    <a:pt x="49" y="657"/>
                  </a:lnTo>
                  <a:lnTo>
                    <a:pt x="48" y="656"/>
                  </a:lnTo>
                  <a:lnTo>
                    <a:pt x="45" y="652"/>
                  </a:lnTo>
                  <a:lnTo>
                    <a:pt x="44" y="650"/>
                  </a:lnTo>
                  <a:lnTo>
                    <a:pt x="43" y="649"/>
                  </a:lnTo>
                  <a:lnTo>
                    <a:pt x="43" y="648"/>
                  </a:lnTo>
                  <a:lnTo>
                    <a:pt x="42" y="646"/>
                  </a:lnTo>
                  <a:lnTo>
                    <a:pt x="41" y="642"/>
                  </a:lnTo>
                  <a:lnTo>
                    <a:pt x="39" y="637"/>
                  </a:lnTo>
                  <a:lnTo>
                    <a:pt x="38" y="632"/>
                  </a:lnTo>
                  <a:lnTo>
                    <a:pt x="38" y="630"/>
                  </a:lnTo>
                  <a:lnTo>
                    <a:pt x="37" y="628"/>
                  </a:lnTo>
                  <a:lnTo>
                    <a:pt x="37" y="626"/>
                  </a:lnTo>
                  <a:lnTo>
                    <a:pt x="37" y="624"/>
                  </a:lnTo>
                  <a:lnTo>
                    <a:pt x="37" y="622"/>
                  </a:lnTo>
                  <a:lnTo>
                    <a:pt x="38" y="620"/>
                  </a:lnTo>
                  <a:lnTo>
                    <a:pt x="38" y="618"/>
                  </a:lnTo>
                  <a:lnTo>
                    <a:pt x="39" y="617"/>
                  </a:lnTo>
                  <a:lnTo>
                    <a:pt x="42" y="613"/>
                  </a:lnTo>
                  <a:lnTo>
                    <a:pt x="43" y="611"/>
                  </a:lnTo>
                  <a:lnTo>
                    <a:pt x="44" y="608"/>
                  </a:lnTo>
                  <a:lnTo>
                    <a:pt x="45" y="607"/>
                  </a:lnTo>
                  <a:lnTo>
                    <a:pt x="46" y="606"/>
                  </a:lnTo>
                  <a:lnTo>
                    <a:pt x="47" y="605"/>
                  </a:lnTo>
                  <a:lnTo>
                    <a:pt x="48" y="604"/>
                  </a:lnTo>
                  <a:lnTo>
                    <a:pt x="49" y="603"/>
                  </a:lnTo>
                  <a:lnTo>
                    <a:pt x="50" y="603"/>
                  </a:lnTo>
                  <a:lnTo>
                    <a:pt x="50" y="602"/>
                  </a:lnTo>
                  <a:lnTo>
                    <a:pt x="50" y="602"/>
                  </a:lnTo>
                  <a:lnTo>
                    <a:pt x="50" y="602"/>
                  </a:lnTo>
                  <a:lnTo>
                    <a:pt x="49" y="601"/>
                  </a:lnTo>
                  <a:lnTo>
                    <a:pt x="49" y="601"/>
                  </a:lnTo>
                  <a:lnTo>
                    <a:pt x="48" y="601"/>
                  </a:lnTo>
                  <a:lnTo>
                    <a:pt x="45" y="600"/>
                  </a:lnTo>
                  <a:lnTo>
                    <a:pt x="42" y="600"/>
                  </a:lnTo>
                  <a:lnTo>
                    <a:pt x="40" y="600"/>
                  </a:lnTo>
                  <a:lnTo>
                    <a:pt x="38" y="599"/>
                  </a:lnTo>
                  <a:lnTo>
                    <a:pt x="35" y="598"/>
                  </a:lnTo>
                  <a:lnTo>
                    <a:pt x="29" y="597"/>
                  </a:lnTo>
                  <a:lnTo>
                    <a:pt x="25" y="596"/>
                  </a:lnTo>
                  <a:lnTo>
                    <a:pt x="21" y="594"/>
                  </a:lnTo>
                  <a:lnTo>
                    <a:pt x="20" y="594"/>
                  </a:lnTo>
                  <a:lnTo>
                    <a:pt x="19" y="594"/>
                  </a:lnTo>
                  <a:lnTo>
                    <a:pt x="19" y="593"/>
                  </a:lnTo>
                  <a:lnTo>
                    <a:pt x="18" y="593"/>
                  </a:lnTo>
                  <a:lnTo>
                    <a:pt x="18" y="592"/>
                  </a:lnTo>
                  <a:lnTo>
                    <a:pt x="18" y="591"/>
                  </a:lnTo>
                  <a:lnTo>
                    <a:pt x="17" y="591"/>
                  </a:lnTo>
                  <a:lnTo>
                    <a:pt x="17" y="590"/>
                  </a:lnTo>
                  <a:lnTo>
                    <a:pt x="17" y="588"/>
                  </a:lnTo>
                  <a:lnTo>
                    <a:pt x="17" y="585"/>
                  </a:lnTo>
                  <a:lnTo>
                    <a:pt x="17" y="583"/>
                  </a:lnTo>
                  <a:lnTo>
                    <a:pt x="17" y="582"/>
                  </a:lnTo>
                  <a:lnTo>
                    <a:pt x="17" y="578"/>
                  </a:lnTo>
                  <a:lnTo>
                    <a:pt x="17" y="577"/>
                  </a:lnTo>
                  <a:lnTo>
                    <a:pt x="17" y="576"/>
                  </a:lnTo>
                  <a:lnTo>
                    <a:pt x="17" y="574"/>
                  </a:lnTo>
                  <a:lnTo>
                    <a:pt x="18" y="573"/>
                  </a:lnTo>
                  <a:lnTo>
                    <a:pt x="18" y="572"/>
                  </a:lnTo>
                  <a:lnTo>
                    <a:pt x="18" y="571"/>
                  </a:lnTo>
                  <a:lnTo>
                    <a:pt x="19" y="571"/>
                  </a:lnTo>
                  <a:lnTo>
                    <a:pt x="19" y="570"/>
                  </a:lnTo>
                  <a:lnTo>
                    <a:pt x="20" y="570"/>
                  </a:lnTo>
                  <a:lnTo>
                    <a:pt x="21" y="570"/>
                  </a:lnTo>
                  <a:lnTo>
                    <a:pt x="25" y="571"/>
                  </a:lnTo>
                  <a:lnTo>
                    <a:pt x="31" y="572"/>
                  </a:lnTo>
                  <a:lnTo>
                    <a:pt x="32" y="572"/>
                  </a:lnTo>
                  <a:lnTo>
                    <a:pt x="33" y="572"/>
                  </a:lnTo>
                  <a:lnTo>
                    <a:pt x="34" y="572"/>
                  </a:lnTo>
                  <a:lnTo>
                    <a:pt x="35" y="572"/>
                  </a:lnTo>
                  <a:lnTo>
                    <a:pt x="36" y="572"/>
                  </a:lnTo>
                  <a:lnTo>
                    <a:pt x="36" y="571"/>
                  </a:lnTo>
                  <a:lnTo>
                    <a:pt x="37" y="571"/>
                  </a:lnTo>
                  <a:lnTo>
                    <a:pt x="37" y="570"/>
                  </a:lnTo>
                  <a:lnTo>
                    <a:pt x="38" y="569"/>
                  </a:lnTo>
                  <a:lnTo>
                    <a:pt x="38" y="569"/>
                  </a:lnTo>
                  <a:lnTo>
                    <a:pt x="38" y="568"/>
                  </a:lnTo>
                  <a:lnTo>
                    <a:pt x="39" y="564"/>
                  </a:lnTo>
                  <a:lnTo>
                    <a:pt x="40" y="562"/>
                  </a:lnTo>
                  <a:lnTo>
                    <a:pt x="40" y="561"/>
                  </a:lnTo>
                  <a:lnTo>
                    <a:pt x="41" y="560"/>
                  </a:lnTo>
                  <a:lnTo>
                    <a:pt x="41" y="559"/>
                  </a:lnTo>
                  <a:lnTo>
                    <a:pt x="42" y="558"/>
                  </a:lnTo>
                  <a:lnTo>
                    <a:pt x="42" y="558"/>
                  </a:lnTo>
                  <a:lnTo>
                    <a:pt x="42" y="558"/>
                  </a:lnTo>
                  <a:lnTo>
                    <a:pt x="42" y="557"/>
                  </a:lnTo>
                  <a:lnTo>
                    <a:pt x="42" y="554"/>
                  </a:lnTo>
                  <a:lnTo>
                    <a:pt x="42" y="551"/>
                  </a:lnTo>
                  <a:lnTo>
                    <a:pt x="43" y="548"/>
                  </a:lnTo>
                  <a:lnTo>
                    <a:pt x="44" y="544"/>
                  </a:lnTo>
                  <a:lnTo>
                    <a:pt x="45" y="542"/>
                  </a:lnTo>
                  <a:lnTo>
                    <a:pt x="45" y="540"/>
                  </a:lnTo>
                  <a:lnTo>
                    <a:pt x="45" y="540"/>
                  </a:lnTo>
                  <a:lnTo>
                    <a:pt x="45" y="539"/>
                  </a:lnTo>
                  <a:lnTo>
                    <a:pt x="43" y="534"/>
                  </a:lnTo>
                  <a:lnTo>
                    <a:pt x="42" y="532"/>
                  </a:lnTo>
                  <a:lnTo>
                    <a:pt x="42" y="531"/>
                  </a:lnTo>
                  <a:lnTo>
                    <a:pt x="42" y="529"/>
                  </a:lnTo>
                  <a:lnTo>
                    <a:pt x="42" y="528"/>
                  </a:lnTo>
                  <a:lnTo>
                    <a:pt x="42" y="526"/>
                  </a:lnTo>
                  <a:lnTo>
                    <a:pt x="42" y="525"/>
                  </a:lnTo>
                  <a:lnTo>
                    <a:pt x="43" y="523"/>
                  </a:lnTo>
                  <a:lnTo>
                    <a:pt x="43" y="522"/>
                  </a:lnTo>
                  <a:lnTo>
                    <a:pt x="44" y="520"/>
                  </a:lnTo>
                  <a:lnTo>
                    <a:pt x="45" y="519"/>
                  </a:lnTo>
                  <a:lnTo>
                    <a:pt x="46" y="518"/>
                  </a:lnTo>
                  <a:lnTo>
                    <a:pt x="46" y="517"/>
                  </a:lnTo>
                  <a:lnTo>
                    <a:pt x="50" y="512"/>
                  </a:lnTo>
                  <a:lnTo>
                    <a:pt x="53" y="508"/>
                  </a:lnTo>
                  <a:lnTo>
                    <a:pt x="54" y="507"/>
                  </a:lnTo>
                  <a:lnTo>
                    <a:pt x="55" y="505"/>
                  </a:lnTo>
                  <a:lnTo>
                    <a:pt x="55" y="504"/>
                  </a:lnTo>
                  <a:lnTo>
                    <a:pt x="56" y="503"/>
                  </a:lnTo>
                  <a:lnTo>
                    <a:pt x="56" y="501"/>
                  </a:lnTo>
                  <a:lnTo>
                    <a:pt x="57" y="498"/>
                  </a:lnTo>
                  <a:lnTo>
                    <a:pt x="57" y="496"/>
                  </a:lnTo>
                  <a:lnTo>
                    <a:pt x="57" y="493"/>
                  </a:lnTo>
                  <a:lnTo>
                    <a:pt x="57" y="492"/>
                  </a:lnTo>
                  <a:lnTo>
                    <a:pt x="57" y="490"/>
                  </a:lnTo>
                  <a:lnTo>
                    <a:pt x="57" y="485"/>
                  </a:lnTo>
                  <a:lnTo>
                    <a:pt x="56" y="483"/>
                  </a:lnTo>
                  <a:lnTo>
                    <a:pt x="56" y="482"/>
                  </a:lnTo>
                  <a:lnTo>
                    <a:pt x="55" y="481"/>
                  </a:lnTo>
                  <a:lnTo>
                    <a:pt x="55" y="479"/>
                  </a:lnTo>
                  <a:lnTo>
                    <a:pt x="54" y="478"/>
                  </a:lnTo>
                  <a:lnTo>
                    <a:pt x="53" y="478"/>
                  </a:lnTo>
                  <a:lnTo>
                    <a:pt x="52" y="477"/>
                  </a:lnTo>
                  <a:lnTo>
                    <a:pt x="51" y="476"/>
                  </a:lnTo>
                  <a:lnTo>
                    <a:pt x="50" y="475"/>
                  </a:lnTo>
                  <a:lnTo>
                    <a:pt x="49" y="475"/>
                  </a:lnTo>
                  <a:lnTo>
                    <a:pt x="49" y="474"/>
                  </a:lnTo>
                  <a:lnTo>
                    <a:pt x="47" y="474"/>
                  </a:lnTo>
                  <a:lnTo>
                    <a:pt x="43" y="473"/>
                  </a:lnTo>
                  <a:lnTo>
                    <a:pt x="42" y="473"/>
                  </a:lnTo>
                  <a:lnTo>
                    <a:pt x="40" y="472"/>
                  </a:lnTo>
                  <a:lnTo>
                    <a:pt x="39" y="472"/>
                  </a:lnTo>
                  <a:lnTo>
                    <a:pt x="39" y="472"/>
                  </a:lnTo>
                  <a:lnTo>
                    <a:pt x="38" y="472"/>
                  </a:lnTo>
                  <a:lnTo>
                    <a:pt x="38" y="471"/>
                  </a:lnTo>
                  <a:lnTo>
                    <a:pt x="38" y="471"/>
                  </a:lnTo>
                  <a:lnTo>
                    <a:pt x="37" y="471"/>
                  </a:lnTo>
                  <a:lnTo>
                    <a:pt x="37" y="470"/>
                  </a:lnTo>
                  <a:lnTo>
                    <a:pt x="37" y="469"/>
                  </a:lnTo>
                  <a:lnTo>
                    <a:pt x="38" y="468"/>
                  </a:lnTo>
                  <a:lnTo>
                    <a:pt x="39" y="465"/>
                  </a:lnTo>
                  <a:lnTo>
                    <a:pt x="39" y="464"/>
                  </a:lnTo>
                  <a:lnTo>
                    <a:pt x="39" y="462"/>
                  </a:lnTo>
                  <a:lnTo>
                    <a:pt x="39" y="461"/>
                  </a:lnTo>
                  <a:lnTo>
                    <a:pt x="39" y="460"/>
                  </a:lnTo>
                  <a:lnTo>
                    <a:pt x="39" y="459"/>
                  </a:lnTo>
                  <a:lnTo>
                    <a:pt x="37" y="455"/>
                  </a:lnTo>
                  <a:lnTo>
                    <a:pt x="37" y="454"/>
                  </a:lnTo>
                  <a:lnTo>
                    <a:pt x="37" y="453"/>
                  </a:lnTo>
                  <a:lnTo>
                    <a:pt x="36" y="449"/>
                  </a:lnTo>
                  <a:lnTo>
                    <a:pt x="36" y="448"/>
                  </a:lnTo>
                  <a:lnTo>
                    <a:pt x="36" y="447"/>
                  </a:lnTo>
                  <a:lnTo>
                    <a:pt x="35" y="446"/>
                  </a:lnTo>
                  <a:lnTo>
                    <a:pt x="34" y="444"/>
                  </a:lnTo>
                  <a:lnTo>
                    <a:pt x="33" y="443"/>
                  </a:lnTo>
                  <a:lnTo>
                    <a:pt x="30" y="440"/>
                  </a:lnTo>
                  <a:lnTo>
                    <a:pt x="27" y="437"/>
                  </a:lnTo>
                  <a:lnTo>
                    <a:pt x="25" y="434"/>
                  </a:lnTo>
                  <a:lnTo>
                    <a:pt x="24" y="432"/>
                  </a:lnTo>
                  <a:lnTo>
                    <a:pt x="23" y="431"/>
                  </a:lnTo>
                  <a:lnTo>
                    <a:pt x="21" y="428"/>
                  </a:lnTo>
                  <a:lnTo>
                    <a:pt x="20" y="425"/>
                  </a:lnTo>
                  <a:lnTo>
                    <a:pt x="19" y="423"/>
                  </a:lnTo>
                  <a:lnTo>
                    <a:pt x="18" y="419"/>
                  </a:lnTo>
                  <a:lnTo>
                    <a:pt x="17" y="417"/>
                  </a:lnTo>
                  <a:lnTo>
                    <a:pt x="17" y="416"/>
                  </a:lnTo>
                  <a:lnTo>
                    <a:pt x="16" y="415"/>
                  </a:lnTo>
                  <a:lnTo>
                    <a:pt x="15" y="413"/>
                  </a:lnTo>
                  <a:lnTo>
                    <a:pt x="12" y="408"/>
                  </a:lnTo>
                  <a:lnTo>
                    <a:pt x="11" y="407"/>
                  </a:lnTo>
                  <a:lnTo>
                    <a:pt x="11" y="405"/>
                  </a:lnTo>
                  <a:lnTo>
                    <a:pt x="10" y="404"/>
                  </a:lnTo>
                  <a:lnTo>
                    <a:pt x="10" y="402"/>
                  </a:lnTo>
                  <a:lnTo>
                    <a:pt x="10" y="401"/>
                  </a:lnTo>
                  <a:lnTo>
                    <a:pt x="10" y="398"/>
                  </a:lnTo>
                  <a:lnTo>
                    <a:pt x="10" y="397"/>
                  </a:lnTo>
                  <a:lnTo>
                    <a:pt x="10" y="396"/>
                  </a:lnTo>
                  <a:lnTo>
                    <a:pt x="10" y="394"/>
                  </a:lnTo>
                  <a:lnTo>
                    <a:pt x="11" y="393"/>
                  </a:lnTo>
                  <a:lnTo>
                    <a:pt x="11" y="391"/>
                  </a:lnTo>
                  <a:lnTo>
                    <a:pt x="11" y="390"/>
                  </a:lnTo>
                  <a:lnTo>
                    <a:pt x="12" y="389"/>
                  </a:lnTo>
                  <a:lnTo>
                    <a:pt x="12" y="387"/>
                  </a:lnTo>
                  <a:lnTo>
                    <a:pt x="14" y="386"/>
                  </a:lnTo>
                  <a:lnTo>
                    <a:pt x="16" y="382"/>
                  </a:lnTo>
                  <a:lnTo>
                    <a:pt x="17" y="381"/>
                  </a:lnTo>
                  <a:lnTo>
                    <a:pt x="17" y="380"/>
                  </a:lnTo>
                  <a:lnTo>
                    <a:pt x="18" y="379"/>
                  </a:lnTo>
                  <a:lnTo>
                    <a:pt x="18" y="378"/>
                  </a:lnTo>
                  <a:lnTo>
                    <a:pt x="18" y="376"/>
                  </a:lnTo>
                  <a:lnTo>
                    <a:pt x="18" y="375"/>
                  </a:lnTo>
                  <a:lnTo>
                    <a:pt x="18" y="373"/>
                  </a:lnTo>
                  <a:lnTo>
                    <a:pt x="17" y="368"/>
                  </a:lnTo>
                  <a:lnTo>
                    <a:pt x="17" y="366"/>
                  </a:lnTo>
                  <a:lnTo>
                    <a:pt x="16" y="364"/>
                  </a:lnTo>
                  <a:lnTo>
                    <a:pt x="16" y="360"/>
                  </a:lnTo>
                  <a:lnTo>
                    <a:pt x="16" y="354"/>
                  </a:lnTo>
                  <a:lnTo>
                    <a:pt x="15" y="352"/>
                  </a:lnTo>
                  <a:lnTo>
                    <a:pt x="15" y="350"/>
                  </a:lnTo>
                  <a:lnTo>
                    <a:pt x="14" y="348"/>
                  </a:lnTo>
                  <a:lnTo>
                    <a:pt x="12" y="342"/>
                  </a:lnTo>
                  <a:lnTo>
                    <a:pt x="9" y="335"/>
                  </a:lnTo>
                  <a:lnTo>
                    <a:pt x="8" y="331"/>
                  </a:lnTo>
                  <a:lnTo>
                    <a:pt x="7" y="329"/>
                  </a:lnTo>
                  <a:lnTo>
                    <a:pt x="7" y="326"/>
                  </a:lnTo>
                  <a:lnTo>
                    <a:pt x="5" y="319"/>
                  </a:lnTo>
                  <a:lnTo>
                    <a:pt x="4" y="316"/>
                  </a:lnTo>
                  <a:lnTo>
                    <a:pt x="3" y="312"/>
                  </a:lnTo>
                  <a:lnTo>
                    <a:pt x="1" y="307"/>
                  </a:lnTo>
                  <a:lnTo>
                    <a:pt x="1" y="305"/>
                  </a:lnTo>
                  <a:lnTo>
                    <a:pt x="0" y="303"/>
                  </a:lnTo>
                  <a:lnTo>
                    <a:pt x="0" y="302"/>
                  </a:lnTo>
                  <a:lnTo>
                    <a:pt x="0" y="301"/>
                  </a:lnTo>
                  <a:lnTo>
                    <a:pt x="0" y="300"/>
                  </a:lnTo>
                  <a:lnTo>
                    <a:pt x="1" y="300"/>
                  </a:lnTo>
                  <a:lnTo>
                    <a:pt x="1" y="299"/>
                  </a:lnTo>
                  <a:lnTo>
                    <a:pt x="1" y="299"/>
                  </a:lnTo>
                  <a:lnTo>
                    <a:pt x="2" y="298"/>
                  </a:lnTo>
                  <a:lnTo>
                    <a:pt x="2" y="298"/>
                  </a:lnTo>
                  <a:lnTo>
                    <a:pt x="3" y="297"/>
                  </a:lnTo>
                  <a:lnTo>
                    <a:pt x="4" y="297"/>
                  </a:lnTo>
                  <a:lnTo>
                    <a:pt x="5" y="296"/>
                  </a:lnTo>
                  <a:lnTo>
                    <a:pt x="7" y="296"/>
                  </a:lnTo>
                  <a:lnTo>
                    <a:pt x="10" y="296"/>
                  </a:lnTo>
                  <a:lnTo>
                    <a:pt x="12" y="295"/>
                  </a:lnTo>
                  <a:lnTo>
                    <a:pt x="13" y="295"/>
                  </a:lnTo>
                  <a:lnTo>
                    <a:pt x="14" y="294"/>
                  </a:lnTo>
                  <a:lnTo>
                    <a:pt x="15" y="294"/>
                  </a:lnTo>
                  <a:lnTo>
                    <a:pt x="15" y="293"/>
                  </a:lnTo>
                  <a:lnTo>
                    <a:pt x="17" y="292"/>
                  </a:lnTo>
                  <a:lnTo>
                    <a:pt x="18" y="290"/>
                  </a:lnTo>
                  <a:lnTo>
                    <a:pt x="19" y="289"/>
                  </a:lnTo>
                  <a:lnTo>
                    <a:pt x="20" y="287"/>
                  </a:lnTo>
                  <a:lnTo>
                    <a:pt x="21" y="286"/>
                  </a:lnTo>
                  <a:lnTo>
                    <a:pt x="25" y="283"/>
                  </a:lnTo>
                  <a:lnTo>
                    <a:pt x="26" y="281"/>
                  </a:lnTo>
                  <a:lnTo>
                    <a:pt x="31" y="278"/>
                  </a:lnTo>
                  <a:lnTo>
                    <a:pt x="32" y="276"/>
                  </a:lnTo>
                  <a:lnTo>
                    <a:pt x="33" y="275"/>
                  </a:lnTo>
                  <a:lnTo>
                    <a:pt x="34" y="274"/>
                  </a:lnTo>
                  <a:lnTo>
                    <a:pt x="35" y="273"/>
                  </a:lnTo>
                  <a:lnTo>
                    <a:pt x="35" y="272"/>
                  </a:lnTo>
                  <a:lnTo>
                    <a:pt x="36" y="271"/>
                  </a:lnTo>
                  <a:lnTo>
                    <a:pt x="37" y="269"/>
                  </a:lnTo>
                  <a:lnTo>
                    <a:pt x="37" y="267"/>
                  </a:lnTo>
                  <a:lnTo>
                    <a:pt x="37" y="266"/>
                  </a:lnTo>
                  <a:lnTo>
                    <a:pt x="37" y="265"/>
                  </a:lnTo>
                  <a:lnTo>
                    <a:pt x="37" y="263"/>
                  </a:lnTo>
                  <a:lnTo>
                    <a:pt x="37" y="258"/>
                  </a:lnTo>
                  <a:lnTo>
                    <a:pt x="36" y="256"/>
                  </a:lnTo>
                  <a:lnTo>
                    <a:pt x="36" y="253"/>
                  </a:lnTo>
                  <a:lnTo>
                    <a:pt x="36" y="252"/>
                  </a:lnTo>
                  <a:lnTo>
                    <a:pt x="35" y="250"/>
                  </a:lnTo>
                  <a:lnTo>
                    <a:pt x="36" y="249"/>
                  </a:lnTo>
                  <a:lnTo>
                    <a:pt x="36" y="248"/>
                  </a:lnTo>
                  <a:lnTo>
                    <a:pt x="36" y="247"/>
                  </a:lnTo>
                  <a:lnTo>
                    <a:pt x="36" y="245"/>
                  </a:lnTo>
                  <a:lnTo>
                    <a:pt x="38" y="241"/>
                  </a:lnTo>
                  <a:lnTo>
                    <a:pt x="38" y="240"/>
                  </a:lnTo>
                  <a:lnTo>
                    <a:pt x="38" y="239"/>
                  </a:lnTo>
                  <a:lnTo>
                    <a:pt x="38" y="237"/>
                  </a:lnTo>
                  <a:lnTo>
                    <a:pt x="38" y="236"/>
                  </a:lnTo>
                  <a:lnTo>
                    <a:pt x="37" y="231"/>
                  </a:lnTo>
                  <a:lnTo>
                    <a:pt x="37" y="229"/>
                  </a:lnTo>
                  <a:lnTo>
                    <a:pt x="37" y="227"/>
                  </a:lnTo>
                  <a:lnTo>
                    <a:pt x="37" y="226"/>
                  </a:lnTo>
                  <a:lnTo>
                    <a:pt x="38" y="225"/>
                  </a:lnTo>
                  <a:lnTo>
                    <a:pt x="38" y="224"/>
                  </a:lnTo>
                  <a:lnTo>
                    <a:pt x="38" y="223"/>
                  </a:lnTo>
                  <a:lnTo>
                    <a:pt x="40" y="220"/>
                  </a:lnTo>
                  <a:lnTo>
                    <a:pt x="41" y="219"/>
                  </a:lnTo>
                  <a:lnTo>
                    <a:pt x="43" y="214"/>
                  </a:lnTo>
                  <a:lnTo>
                    <a:pt x="44" y="210"/>
                  </a:lnTo>
                  <a:lnTo>
                    <a:pt x="45" y="208"/>
                  </a:lnTo>
                  <a:lnTo>
                    <a:pt x="47" y="203"/>
                  </a:lnTo>
                  <a:lnTo>
                    <a:pt x="51" y="192"/>
                  </a:lnTo>
                  <a:lnTo>
                    <a:pt x="52" y="187"/>
                  </a:lnTo>
                  <a:lnTo>
                    <a:pt x="55" y="181"/>
                  </a:lnTo>
                  <a:lnTo>
                    <a:pt x="55" y="179"/>
                  </a:lnTo>
                  <a:lnTo>
                    <a:pt x="56" y="177"/>
                  </a:lnTo>
                  <a:lnTo>
                    <a:pt x="56" y="175"/>
                  </a:lnTo>
                  <a:lnTo>
                    <a:pt x="57" y="173"/>
                  </a:lnTo>
                  <a:lnTo>
                    <a:pt x="57" y="171"/>
                  </a:lnTo>
                  <a:lnTo>
                    <a:pt x="57" y="169"/>
                  </a:lnTo>
                  <a:lnTo>
                    <a:pt x="57" y="167"/>
                  </a:lnTo>
                  <a:lnTo>
                    <a:pt x="57" y="165"/>
                  </a:lnTo>
                  <a:lnTo>
                    <a:pt x="57" y="165"/>
                  </a:lnTo>
                  <a:lnTo>
                    <a:pt x="57" y="165"/>
                  </a:lnTo>
                  <a:lnTo>
                    <a:pt x="58" y="165"/>
                  </a:lnTo>
                  <a:lnTo>
                    <a:pt x="59" y="164"/>
                  </a:lnTo>
                  <a:lnTo>
                    <a:pt x="60" y="163"/>
                  </a:lnTo>
                  <a:lnTo>
                    <a:pt x="60" y="163"/>
                  </a:lnTo>
                  <a:lnTo>
                    <a:pt x="61" y="162"/>
                  </a:lnTo>
                  <a:lnTo>
                    <a:pt x="65" y="157"/>
                  </a:lnTo>
                  <a:lnTo>
                    <a:pt x="66" y="156"/>
                  </a:lnTo>
                  <a:lnTo>
                    <a:pt x="67" y="155"/>
                  </a:lnTo>
                  <a:lnTo>
                    <a:pt x="69" y="154"/>
                  </a:lnTo>
                  <a:lnTo>
                    <a:pt x="71" y="152"/>
                  </a:lnTo>
                  <a:lnTo>
                    <a:pt x="72" y="151"/>
                  </a:lnTo>
                  <a:lnTo>
                    <a:pt x="74" y="150"/>
                  </a:lnTo>
                  <a:lnTo>
                    <a:pt x="75" y="150"/>
                  </a:lnTo>
                  <a:lnTo>
                    <a:pt x="76" y="149"/>
                  </a:lnTo>
                  <a:lnTo>
                    <a:pt x="78" y="149"/>
                  </a:lnTo>
                  <a:lnTo>
                    <a:pt x="79" y="148"/>
                  </a:lnTo>
                  <a:lnTo>
                    <a:pt x="81" y="148"/>
                  </a:lnTo>
                  <a:lnTo>
                    <a:pt x="86" y="147"/>
                  </a:lnTo>
                  <a:lnTo>
                    <a:pt x="88" y="147"/>
                  </a:lnTo>
                  <a:lnTo>
                    <a:pt x="91" y="146"/>
                  </a:lnTo>
                  <a:lnTo>
                    <a:pt x="92" y="146"/>
                  </a:lnTo>
                  <a:lnTo>
                    <a:pt x="94" y="145"/>
                  </a:lnTo>
                  <a:lnTo>
                    <a:pt x="95" y="144"/>
                  </a:lnTo>
                  <a:lnTo>
                    <a:pt x="97" y="143"/>
                  </a:lnTo>
                  <a:lnTo>
                    <a:pt x="99" y="141"/>
                  </a:lnTo>
                  <a:lnTo>
                    <a:pt x="100" y="140"/>
                  </a:lnTo>
                  <a:lnTo>
                    <a:pt x="101" y="140"/>
                  </a:lnTo>
                  <a:lnTo>
                    <a:pt x="102" y="139"/>
                  </a:lnTo>
                  <a:lnTo>
                    <a:pt x="102" y="139"/>
                  </a:lnTo>
                  <a:lnTo>
                    <a:pt x="103" y="139"/>
                  </a:lnTo>
                  <a:lnTo>
                    <a:pt x="104" y="139"/>
                  </a:lnTo>
                  <a:lnTo>
                    <a:pt x="105" y="139"/>
                  </a:lnTo>
                  <a:lnTo>
                    <a:pt x="106" y="140"/>
                  </a:lnTo>
                  <a:lnTo>
                    <a:pt x="107" y="141"/>
                  </a:lnTo>
                  <a:lnTo>
                    <a:pt x="111" y="145"/>
                  </a:lnTo>
                  <a:lnTo>
                    <a:pt x="113" y="146"/>
                  </a:lnTo>
                  <a:lnTo>
                    <a:pt x="113" y="147"/>
                  </a:lnTo>
                  <a:lnTo>
                    <a:pt x="114" y="147"/>
                  </a:lnTo>
                  <a:lnTo>
                    <a:pt x="115" y="147"/>
                  </a:lnTo>
                  <a:lnTo>
                    <a:pt x="116" y="148"/>
                  </a:lnTo>
                  <a:lnTo>
                    <a:pt x="117" y="148"/>
                  </a:lnTo>
                  <a:lnTo>
                    <a:pt x="118" y="147"/>
                  </a:lnTo>
                  <a:lnTo>
                    <a:pt x="119" y="147"/>
                  </a:lnTo>
                  <a:lnTo>
                    <a:pt x="119" y="146"/>
                  </a:lnTo>
                  <a:lnTo>
                    <a:pt x="120" y="145"/>
                  </a:lnTo>
                  <a:lnTo>
                    <a:pt x="121" y="144"/>
                  </a:lnTo>
                  <a:lnTo>
                    <a:pt x="121" y="143"/>
                  </a:lnTo>
                  <a:lnTo>
                    <a:pt x="122" y="142"/>
                  </a:lnTo>
                  <a:lnTo>
                    <a:pt x="122" y="141"/>
                  </a:lnTo>
                  <a:lnTo>
                    <a:pt x="121" y="139"/>
                  </a:lnTo>
                  <a:lnTo>
                    <a:pt x="121" y="138"/>
                  </a:lnTo>
                  <a:lnTo>
                    <a:pt x="120" y="134"/>
                  </a:lnTo>
                  <a:lnTo>
                    <a:pt x="119" y="132"/>
                  </a:lnTo>
                  <a:lnTo>
                    <a:pt x="119" y="129"/>
                  </a:lnTo>
                  <a:lnTo>
                    <a:pt x="119" y="127"/>
                  </a:lnTo>
                  <a:lnTo>
                    <a:pt x="118" y="126"/>
                  </a:lnTo>
                  <a:lnTo>
                    <a:pt x="119" y="124"/>
                  </a:lnTo>
                  <a:lnTo>
                    <a:pt x="119" y="119"/>
                  </a:lnTo>
                  <a:lnTo>
                    <a:pt x="119" y="116"/>
                  </a:lnTo>
                  <a:lnTo>
                    <a:pt x="120" y="114"/>
                  </a:lnTo>
                  <a:lnTo>
                    <a:pt x="119" y="111"/>
                  </a:lnTo>
                  <a:lnTo>
                    <a:pt x="119" y="109"/>
                  </a:lnTo>
                  <a:lnTo>
                    <a:pt x="118" y="107"/>
                  </a:lnTo>
                  <a:lnTo>
                    <a:pt x="118" y="105"/>
                  </a:lnTo>
                  <a:lnTo>
                    <a:pt x="117" y="103"/>
                  </a:lnTo>
                  <a:lnTo>
                    <a:pt x="115" y="101"/>
                  </a:lnTo>
                  <a:lnTo>
                    <a:pt x="114" y="99"/>
                  </a:lnTo>
                  <a:lnTo>
                    <a:pt x="112" y="98"/>
                  </a:lnTo>
                  <a:lnTo>
                    <a:pt x="111" y="97"/>
                  </a:lnTo>
                  <a:lnTo>
                    <a:pt x="110" y="96"/>
                  </a:lnTo>
                  <a:lnTo>
                    <a:pt x="108" y="94"/>
                  </a:lnTo>
                  <a:lnTo>
                    <a:pt x="100" y="90"/>
                  </a:lnTo>
                  <a:lnTo>
                    <a:pt x="98" y="89"/>
                  </a:lnTo>
                  <a:lnTo>
                    <a:pt x="95" y="88"/>
                  </a:lnTo>
                  <a:lnTo>
                    <a:pt x="94" y="87"/>
                  </a:lnTo>
                  <a:lnTo>
                    <a:pt x="92" y="86"/>
                  </a:lnTo>
                  <a:lnTo>
                    <a:pt x="91" y="85"/>
                  </a:lnTo>
                  <a:lnTo>
                    <a:pt x="90" y="84"/>
                  </a:lnTo>
                  <a:lnTo>
                    <a:pt x="89" y="83"/>
                  </a:lnTo>
                  <a:lnTo>
                    <a:pt x="88" y="82"/>
                  </a:lnTo>
                  <a:lnTo>
                    <a:pt x="88" y="80"/>
                  </a:lnTo>
                  <a:lnTo>
                    <a:pt x="87" y="79"/>
                  </a:lnTo>
                  <a:lnTo>
                    <a:pt x="86" y="77"/>
                  </a:lnTo>
                  <a:lnTo>
                    <a:pt x="84" y="70"/>
                  </a:lnTo>
                  <a:lnTo>
                    <a:pt x="80" y="64"/>
                  </a:lnTo>
                  <a:lnTo>
                    <a:pt x="79" y="60"/>
                  </a:lnTo>
                  <a:lnTo>
                    <a:pt x="78" y="57"/>
                  </a:lnTo>
                  <a:lnTo>
                    <a:pt x="76" y="52"/>
                  </a:lnTo>
                  <a:lnTo>
                    <a:pt x="75" y="48"/>
                  </a:lnTo>
                  <a:lnTo>
                    <a:pt x="74" y="46"/>
                  </a:lnTo>
                  <a:lnTo>
                    <a:pt x="73" y="44"/>
                  </a:lnTo>
                  <a:lnTo>
                    <a:pt x="72" y="43"/>
                  </a:lnTo>
                  <a:lnTo>
                    <a:pt x="72" y="42"/>
                  </a:lnTo>
                  <a:lnTo>
                    <a:pt x="71" y="41"/>
                  </a:lnTo>
                  <a:lnTo>
                    <a:pt x="70" y="40"/>
                  </a:lnTo>
                  <a:lnTo>
                    <a:pt x="69" y="39"/>
                  </a:lnTo>
                  <a:lnTo>
                    <a:pt x="65" y="36"/>
                  </a:lnTo>
                  <a:lnTo>
                    <a:pt x="61" y="32"/>
                  </a:lnTo>
                  <a:lnTo>
                    <a:pt x="59" y="31"/>
                  </a:lnTo>
                  <a:lnTo>
                    <a:pt x="58" y="30"/>
                  </a:lnTo>
                  <a:lnTo>
                    <a:pt x="58" y="29"/>
                  </a:lnTo>
                  <a:lnTo>
                    <a:pt x="57" y="28"/>
                  </a:lnTo>
                  <a:lnTo>
                    <a:pt x="56" y="27"/>
                  </a:lnTo>
                  <a:lnTo>
                    <a:pt x="56" y="26"/>
                  </a:lnTo>
                  <a:lnTo>
                    <a:pt x="55" y="25"/>
                  </a:lnTo>
                  <a:lnTo>
                    <a:pt x="55" y="24"/>
                  </a:lnTo>
                  <a:lnTo>
                    <a:pt x="55" y="23"/>
                  </a:lnTo>
                  <a:lnTo>
                    <a:pt x="55" y="22"/>
                  </a:lnTo>
                  <a:lnTo>
                    <a:pt x="55" y="21"/>
                  </a:lnTo>
                  <a:lnTo>
                    <a:pt x="56" y="19"/>
                  </a:lnTo>
                  <a:lnTo>
                    <a:pt x="56" y="17"/>
                  </a:lnTo>
                  <a:lnTo>
                    <a:pt x="57" y="15"/>
                  </a:lnTo>
                  <a:lnTo>
                    <a:pt x="58" y="13"/>
                  </a:lnTo>
                  <a:lnTo>
                    <a:pt x="60" y="11"/>
                  </a:lnTo>
                  <a:lnTo>
                    <a:pt x="61" y="9"/>
                  </a:lnTo>
                  <a:lnTo>
                    <a:pt x="63" y="7"/>
                  </a:lnTo>
                  <a:lnTo>
                    <a:pt x="64" y="5"/>
                  </a:lnTo>
                  <a:lnTo>
                    <a:pt x="65" y="4"/>
                  </a:lnTo>
                  <a:lnTo>
                    <a:pt x="67" y="3"/>
                  </a:lnTo>
                  <a:lnTo>
                    <a:pt x="69" y="1"/>
                  </a:lnTo>
                  <a:lnTo>
                    <a:pt x="70" y="1"/>
                  </a:lnTo>
                  <a:lnTo>
                    <a:pt x="71" y="0"/>
                  </a:lnTo>
                  <a:lnTo>
                    <a:pt x="72" y="0"/>
                  </a:lnTo>
                  <a:lnTo>
                    <a:pt x="72" y="0"/>
                  </a:lnTo>
                  <a:lnTo>
                    <a:pt x="72" y="1"/>
                  </a:lnTo>
                  <a:lnTo>
                    <a:pt x="74" y="2"/>
                  </a:lnTo>
                  <a:lnTo>
                    <a:pt x="76" y="4"/>
                  </a:lnTo>
                  <a:lnTo>
                    <a:pt x="79" y="5"/>
                  </a:lnTo>
                  <a:lnTo>
                    <a:pt x="83" y="7"/>
                  </a:lnTo>
                  <a:lnTo>
                    <a:pt x="89" y="11"/>
                  </a:lnTo>
                  <a:lnTo>
                    <a:pt x="92" y="13"/>
                  </a:lnTo>
                  <a:lnTo>
                    <a:pt x="96" y="15"/>
                  </a:lnTo>
                  <a:lnTo>
                    <a:pt x="97" y="15"/>
                  </a:lnTo>
                  <a:lnTo>
                    <a:pt x="98" y="16"/>
                  </a:lnTo>
                  <a:lnTo>
                    <a:pt x="100" y="16"/>
                  </a:lnTo>
                  <a:lnTo>
                    <a:pt x="102" y="16"/>
                  </a:lnTo>
                  <a:lnTo>
                    <a:pt x="104" y="16"/>
                  </a:lnTo>
                  <a:lnTo>
                    <a:pt x="107" y="16"/>
                  </a:lnTo>
                  <a:lnTo>
                    <a:pt x="109" y="16"/>
                  </a:lnTo>
                  <a:lnTo>
                    <a:pt x="111" y="16"/>
                  </a:lnTo>
                  <a:lnTo>
                    <a:pt x="113" y="17"/>
                  </a:lnTo>
                  <a:lnTo>
                    <a:pt x="118" y="18"/>
                  </a:lnTo>
                  <a:lnTo>
                    <a:pt x="120" y="19"/>
                  </a:lnTo>
                  <a:lnTo>
                    <a:pt x="122" y="20"/>
                  </a:lnTo>
                  <a:lnTo>
                    <a:pt x="130" y="23"/>
                  </a:lnTo>
                  <a:lnTo>
                    <a:pt x="133" y="24"/>
                  </a:lnTo>
                  <a:lnTo>
                    <a:pt x="135" y="25"/>
                  </a:lnTo>
                  <a:lnTo>
                    <a:pt x="138" y="26"/>
                  </a:lnTo>
                  <a:lnTo>
                    <a:pt x="142" y="27"/>
                  </a:lnTo>
                  <a:lnTo>
                    <a:pt x="144" y="27"/>
                  </a:lnTo>
                  <a:lnTo>
                    <a:pt x="149" y="28"/>
                  </a:lnTo>
                  <a:lnTo>
                    <a:pt x="151" y="28"/>
                  </a:lnTo>
                  <a:lnTo>
                    <a:pt x="152" y="28"/>
                  </a:lnTo>
                  <a:lnTo>
                    <a:pt x="154" y="29"/>
                  </a:lnTo>
                  <a:lnTo>
                    <a:pt x="155" y="30"/>
                  </a:lnTo>
                  <a:lnTo>
                    <a:pt x="157" y="31"/>
                  </a:lnTo>
                  <a:lnTo>
                    <a:pt x="159" y="32"/>
                  </a:lnTo>
                  <a:lnTo>
                    <a:pt x="160" y="33"/>
                  </a:lnTo>
                  <a:lnTo>
                    <a:pt x="167" y="37"/>
                  </a:lnTo>
                  <a:lnTo>
                    <a:pt x="169" y="38"/>
                  </a:lnTo>
                  <a:lnTo>
                    <a:pt x="170" y="38"/>
                  </a:lnTo>
                  <a:lnTo>
                    <a:pt x="172" y="39"/>
                  </a:lnTo>
                  <a:lnTo>
                    <a:pt x="174" y="39"/>
                  </a:lnTo>
                  <a:lnTo>
                    <a:pt x="175" y="39"/>
                  </a:lnTo>
                  <a:lnTo>
                    <a:pt x="177" y="40"/>
                  </a:lnTo>
                  <a:lnTo>
                    <a:pt x="179" y="40"/>
                  </a:lnTo>
                  <a:lnTo>
                    <a:pt x="185" y="39"/>
                  </a:lnTo>
                  <a:lnTo>
                    <a:pt x="187" y="39"/>
                  </a:lnTo>
                  <a:lnTo>
                    <a:pt x="188" y="39"/>
                  </a:lnTo>
                  <a:lnTo>
                    <a:pt x="189" y="39"/>
                  </a:lnTo>
                  <a:lnTo>
                    <a:pt x="191" y="40"/>
                  </a:lnTo>
                  <a:lnTo>
                    <a:pt x="191" y="40"/>
                  </a:lnTo>
                  <a:lnTo>
                    <a:pt x="192" y="40"/>
                  </a:lnTo>
                  <a:lnTo>
                    <a:pt x="193" y="41"/>
                  </a:lnTo>
                  <a:lnTo>
                    <a:pt x="193" y="42"/>
                  </a:lnTo>
                  <a:lnTo>
                    <a:pt x="194" y="42"/>
                  </a:lnTo>
                  <a:lnTo>
                    <a:pt x="195" y="44"/>
                  </a:lnTo>
                  <a:lnTo>
                    <a:pt x="197" y="50"/>
                  </a:lnTo>
                  <a:lnTo>
                    <a:pt x="198" y="52"/>
                  </a:lnTo>
                  <a:lnTo>
                    <a:pt x="200" y="54"/>
                  </a:lnTo>
                  <a:lnTo>
                    <a:pt x="201" y="57"/>
                  </a:lnTo>
                  <a:lnTo>
                    <a:pt x="203" y="59"/>
                  </a:lnTo>
                  <a:lnTo>
                    <a:pt x="205" y="61"/>
                  </a:lnTo>
                  <a:lnTo>
                    <a:pt x="206" y="63"/>
                  </a:lnTo>
                  <a:lnTo>
                    <a:pt x="207" y="64"/>
                  </a:lnTo>
                  <a:lnTo>
                    <a:pt x="209" y="66"/>
                  </a:lnTo>
                  <a:lnTo>
                    <a:pt x="211" y="67"/>
                  </a:lnTo>
                  <a:lnTo>
                    <a:pt x="213" y="69"/>
                  </a:lnTo>
                  <a:lnTo>
                    <a:pt x="216" y="71"/>
                  </a:lnTo>
                  <a:lnTo>
                    <a:pt x="217" y="72"/>
                  </a:lnTo>
                  <a:lnTo>
                    <a:pt x="219" y="73"/>
                  </a:lnTo>
                  <a:lnTo>
                    <a:pt x="221" y="74"/>
                  </a:lnTo>
                  <a:lnTo>
                    <a:pt x="223" y="76"/>
                  </a:lnTo>
                  <a:lnTo>
                    <a:pt x="226" y="77"/>
                  </a:lnTo>
                  <a:lnTo>
                    <a:pt x="227" y="77"/>
                  </a:lnTo>
                  <a:lnTo>
                    <a:pt x="229" y="78"/>
                  </a:lnTo>
                  <a:lnTo>
                    <a:pt x="230" y="78"/>
                  </a:lnTo>
                  <a:lnTo>
                    <a:pt x="232" y="79"/>
                  </a:lnTo>
                  <a:lnTo>
                    <a:pt x="233" y="79"/>
                  </a:lnTo>
                  <a:lnTo>
                    <a:pt x="235" y="79"/>
                  </a:lnTo>
                  <a:lnTo>
                    <a:pt x="236" y="79"/>
                  </a:lnTo>
                  <a:lnTo>
                    <a:pt x="238" y="79"/>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47" name="Freeform 253">
              <a:extLst>
                <a:ext uri="{FF2B5EF4-FFF2-40B4-BE49-F238E27FC236}">
                  <a16:creationId xmlns:a16="http://schemas.microsoft.com/office/drawing/2014/main" id="{B5DB6A77-AD6F-475A-945C-6816C8492558}"/>
                </a:ext>
              </a:extLst>
            </p:cNvPr>
            <p:cNvSpPr>
              <a:spLocks/>
            </p:cNvSpPr>
            <p:nvPr/>
          </p:nvSpPr>
          <p:spPr bwMode="auto">
            <a:xfrm>
              <a:off x="4725" y="2064"/>
              <a:ext cx="474" cy="690"/>
            </a:xfrm>
            <a:custGeom>
              <a:avLst/>
              <a:gdLst>
                <a:gd name="T0" fmla="*/ 215 w 474"/>
                <a:gd name="T1" fmla="*/ 10 h 690"/>
                <a:gd name="T2" fmla="*/ 220 w 474"/>
                <a:gd name="T3" fmla="*/ 35 h 690"/>
                <a:gd name="T4" fmla="*/ 242 w 474"/>
                <a:gd name="T5" fmla="*/ 32 h 690"/>
                <a:gd name="T6" fmla="*/ 249 w 474"/>
                <a:gd name="T7" fmla="*/ 66 h 690"/>
                <a:gd name="T8" fmla="*/ 231 w 474"/>
                <a:gd name="T9" fmla="*/ 71 h 690"/>
                <a:gd name="T10" fmla="*/ 202 w 474"/>
                <a:gd name="T11" fmla="*/ 94 h 690"/>
                <a:gd name="T12" fmla="*/ 174 w 474"/>
                <a:gd name="T13" fmla="*/ 135 h 690"/>
                <a:gd name="T14" fmla="*/ 168 w 474"/>
                <a:gd name="T15" fmla="*/ 178 h 690"/>
                <a:gd name="T16" fmla="*/ 145 w 474"/>
                <a:gd name="T17" fmla="*/ 223 h 690"/>
                <a:gd name="T18" fmla="*/ 159 w 474"/>
                <a:gd name="T19" fmla="*/ 245 h 690"/>
                <a:gd name="T20" fmla="*/ 147 w 474"/>
                <a:gd name="T21" fmla="*/ 271 h 690"/>
                <a:gd name="T22" fmla="*/ 144 w 474"/>
                <a:gd name="T23" fmla="*/ 298 h 690"/>
                <a:gd name="T24" fmla="*/ 167 w 474"/>
                <a:gd name="T25" fmla="*/ 311 h 690"/>
                <a:gd name="T26" fmla="*/ 171 w 474"/>
                <a:gd name="T27" fmla="*/ 328 h 690"/>
                <a:gd name="T28" fmla="*/ 194 w 474"/>
                <a:gd name="T29" fmla="*/ 322 h 690"/>
                <a:gd name="T30" fmla="*/ 228 w 474"/>
                <a:gd name="T31" fmla="*/ 305 h 690"/>
                <a:gd name="T32" fmla="*/ 233 w 474"/>
                <a:gd name="T33" fmla="*/ 331 h 690"/>
                <a:gd name="T34" fmla="*/ 244 w 474"/>
                <a:gd name="T35" fmla="*/ 341 h 690"/>
                <a:gd name="T36" fmla="*/ 261 w 474"/>
                <a:gd name="T37" fmla="*/ 323 h 690"/>
                <a:gd name="T38" fmla="*/ 272 w 474"/>
                <a:gd name="T39" fmla="*/ 316 h 690"/>
                <a:gd name="T40" fmla="*/ 276 w 474"/>
                <a:gd name="T41" fmla="*/ 297 h 690"/>
                <a:gd name="T42" fmla="*/ 289 w 474"/>
                <a:gd name="T43" fmla="*/ 331 h 690"/>
                <a:gd name="T44" fmla="*/ 303 w 474"/>
                <a:gd name="T45" fmla="*/ 356 h 690"/>
                <a:gd name="T46" fmla="*/ 336 w 474"/>
                <a:gd name="T47" fmla="*/ 372 h 690"/>
                <a:gd name="T48" fmla="*/ 367 w 474"/>
                <a:gd name="T49" fmla="*/ 365 h 690"/>
                <a:gd name="T50" fmla="*/ 372 w 474"/>
                <a:gd name="T51" fmla="*/ 394 h 690"/>
                <a:gd name="T52" fmla="*/ 380 w 474"/>
                <a:gd name="T53" fmla="*/ 421 h 690"/>
                <a:gd name="T54" fmla="*/ 397 w 474"/>
                <a:gd name="T55" fmla="*/ 421 h 690"/>
                <a:gd name="T56" fmla="*/ 425 w 474"/>
                <a:gd name="T57" fmla="*/ 452 h 690"/>
                <a:gd name="T58" fmla="*/ 447 w 474"/>
                <a:gd name="T59" fmla="*/ 487 h 690"/>
                <a:gd name="T60" fmla="*/ 457 w 474"/>
                <a:gd name="T61" fmla="*/ 493 h 690"/>
                <a:gd name="T62" fmla="*/ 474 w 474"/>
                <a:gd name="T63" fmla="*/ 506 h 690"/>
                <a:gd name="T64" fmla="*/ 462 w 474"/>
                <a:gd name="T65" fmla="*/ 522 h 690"/>
                <a:gd name="T66" fmla="*/ 439 w 474"/>
                <a:gd name="T67" fmla="*/ 527 h 690"/>
                <a:gd name="T68" fmla="*/ 423 w 474"/>
                <a:gd name="T69" fmla="*/ 552 h 690"/>
                <a:gd name="T70" fmla="*/ 399 w 474"/>
                <a:gd name="T71" fmla="*/ 575 h 690"/>
                <a:gd name="T72" fmla="*/ 375 w 474"/>
                <a:gd name="T73" fmla="*/ 562 h 690"/>
                <a:gd name="T74" fmla="*/ 359 w 474"/>
                <a:gd name="T75" fmla="*/ 570 h 690"/>
                <a:gd name="T76" fmla="*/ 359 w 474"/>
                <a:gd name="T77" fmla="*/ 586 h 690"/>
                <a:gd name="T78" fmla="*/ 348 w 474"/>
                <a:gd name="T79" fmla="*/ 602 h 690"/>
                <a:gd name="T80" fmla="*/ 319 w 474"/>
                <a:gd name="T81" fmla="*/ 600 h 690"/>
                <a:gd name="T82" fmla="*/ 302 w 474"/>
                <a:gd name="T83" fmla="*/ 617 h 690"/>
                <a:gd name="T84" fmla="*/ 280 w 474"/>
                <a:gd name="T85" fmla="*/ 621 h 690"/>
                <a:gd name="T86" fmla="*/ 249 w 474"/>
                <a:gd name="T87" fmla="*/ 614 h 690"/>
                <a:gd name="T88" fmla="*/ 240 w 474"/>
                <a:gd name="T89" fmla="*/ 600 h 690"/>
                <a:gd name="T90" fmla="*/ 232 w 474"/>
                <a:gd name="T91" fmla="*/ 627 h 690"/>
                <a:gd name="T92" fmla="*/ 224 w 474"/>
                <a:gd name="T93" fmla="*/ 653 h 690"/>
                <a:gd name="T94" fmla="*/ 196 w 474"/>
                <a:gd name="T95" fmla="*/ 673 h 690"/>
                <a:gd name="T96" fmla="*/ 161 w 474"/>
                <a:gd name="T97" fmla="*/ 688 h 690"/>
                <a:gd name="T98" fmla="*/ 146 w 474"/>
                <a:gd name="T99" fmla="*/ 661 h 690"/>
                <a:gd name="T100" fmla="*/ 110 w 474"/>
                <a:gd name="T101" fmla="*/ 640 h 690"/>
                <a:gd name="T102" fmla="*/ 109 w 474"/>
                <a:gd name="T103" fmla="*/ 612 h 690"/>
                <a:gd name="T104" fmla="*/ 100 w 474"/>
                <a:gd name="T105" fmla="*/ 613 h 690"/>
                <a:gd name="T106" fmla="*/ 84 w 474"/>
                <a:gd name="T107" fmla="*/ 594 h 690"/>
                <a:gd name="T108" fmla="*/ 69 w 474"/>
                <a:gd name="T109" fmla="*/ 563 h 690"/>
                <a:gd name="T110" fmla="*/ 44 w 474"/>
                <a:gd name="T111" fmla="*/ 547 h 690"/>
                <a:gd name="T112" fmla="*/ 29 w 474"/>
                <a:gd name="T113" fmla="*/ 563 h 690"/>
                <a:gd name="T114" fmla="*/ 46 w 474"/>
                <a:gd name="T115" fmla="*/ 589 h 690"/>
                <a:gd name="T116" fmla="*/ 28 w 474"/>
                <a:gd name="T117" fmla="*/ 617 h 690"/>
                <a:gd name="T118" fmla="*/ 1 w 474"/>
                <a:gd name="T119" fmla="*/ 6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4" h="690">
                  <a:moveTo>
                    <a:pt x="195" y="2"/>
                  </a:moveTo>
                  <a:lnTo>
                    <a:pt x="197" y="2"/>
                  </a:lnTo>
                  <a:lnTo>
                    <a:pt x="198" y="2"/>
                  </a:lnTo>
                  <a:lnTo>
                    <a:pt x="200" y="1"/>
                  </a:lnTo>
                  <a:lnTo>
                    <a:pt x="206" y="0"/>
                  </a:lnTo>
                  <a:lnTo>
                    <a:pt x="207" y="0"/>
                  </a:lnTo>
                  <a:lnTo>
                    <a:pt x="208" y="0"/>
                  </a:lnTo>
                  <a:lnTo>
                    <a:pt x="209" y="0"/>
                  </a:lnTo>
                  <a:lnTo>
                    <a:pt x="210" y="0"/>
                  </a:lnTo>
                  <a:lnTo>
                    <a:pt x="211" y="0"/>
                  </a:lnTo>
                  <a:lnTo>
                    <a:pt x="211" y="0"/>
                  </a:lnTo>
                  <a:lnTo>
                    <a:pt x="212" y="0"/>
                  </a:lnTo>
                  <a:lnTo>
                    <a:pt x="212" y="1"/>
                  </a:lnTo>
                  <a:lnTo>
                    <a:pt x="212" y="1"/>
                  </a:lnTo>
                  <a:lnTo>
                    <a:pt x="213" y="2"/>
                  </a:lnTo>
                  <a:lnTo>
                    <a:pt x="214" y="6"/>
                  </a:lnTo>
                  <a:lnTo>
                    <a:pt x="215" y="10"/>
                  </a:lnTo>
                  <a:lnTo>
                    <a:pt x="215" y="10"/>
                  </a:lnTo>
                  <a:lnTo>
                    <a:pt x="215" y="12"/>
                  </a:lnTo>
                  <a:lnTo>
                    <a:pt x="215" y="13"/>
                  </a:lnTo>
                  <a:lnTo>
                    <a:pt x="215" y="15"/>
                  </a:lnTo>
                  <a:lnTo>
                    <a:pt x="215" y="26"/>
                  </a:lnTo>
                  <a:lnTo>
                    <a:pt x="215" y="27"/>
                  </a:lnTo>
                  <a:lnTo>
                    <a:pt x="215" y="28"/>
                  </a:lnTo>
                  <a:lnTo>
                    <a:pt x="215" y="30"/>
                  </a:lnTo>
                  <a:lnTo>
                    <a:pt x="216" y="32"/>
                  </a:lnTo>
                  <a:lnTo>
                    <a:pt x="216" y="33"/>
                  </a:lnTo>
                  <a:lnTo>
                    <a:pt x="217" y="33"/>
                  </a:lnTo>
                  <a:lnTo>
                    <a:pt x="217" y="34"/>
                  </a:lnTo>
                  <a:lnTo>
                    <a:pt x="217" y="34"/>
                  </a:lnTo>
                  <a:lnTo>
                    <a:pt x="218" y="35"/>
                  </a:lnTo>
                  <a:lnTo>
                    <a:pt x="219" y="35"/>
                  </a:lnTo>
                  <a:lnTo>
                    <a:pt x="220" y="35"/>
                  </a:lnTo>
                  <a:lnTo>
                    <a:pt x="220" y="35"/>
                  </a:lnTo>
                  <a:lnTo>
                    <a:pt x="221" y="34"/>
                  </a:lnTo>
                  <a:lnTo>
                    <a:pt x="221" y="34"/>
                  </a:lnTo>
                  <a:lnTo>
                    <a:pt x="224" y="32"/>
                  </a:lnTo>
                  <a:lnTo>
                    <a:pt x="225" y="31"/>
                  </a:lnTo>
                  <a:lnTo>
                    <a:pt x="226" y="30"/>
                  </a:lnTo>
                  <a:lnTo>
                    <a:pt x="227" y="30"/>
                  </a:lnTo>
                  <a:lnTo>
                    <a:pt x="228" y="30"/>
                  </a:lnTo>
                  <a:lnTo>
                    <a:pt x="229" y="29"/>
                  </a:lnTo>
                  <a:lnTo>
                    <a:pt x="231" y="29"/>
                  </a:lnTo>
                  <a:lnTo>
                    <a:pt x="232" y="29"/>
                  </a:lnTo>
                  <a:lnTo>
                    <a:pt x="233" y="29"/>
                  </a:lnTo>
                  <a:lnTo>
                    <a:pt x="235" y="29"/>
                  </a:lnTo>
                  <a:lnTo>
                    <a:pt x="236" y="29"/>
                  </a:lnTo>
                  <a:lnTo>
                    <a:pt x="238" y="30"/>
                  </a:lnTo>
                  <a:lnTo>
                    <a:pt x="239" y="30"/>
                  </a:lnTo>
                  <a:lnTo>
                    <a:pt x="241" y="31"/>
                  </a:lnTo>
                  <a:lnTo>
                    <a:pt x="242" y="32"/>
                  </a:lnTo>
                  <a:lnTo>
                    <a:pt x="244" y="33"/>
                  </a:lnTo>
                  <a:lnTo>
                    <a:pt x="245" y="34"/>
                  </a:lnTo>
                  <a:lnTo>
                    <a:pt x="246" y="35"/>
                  </a:lnTo>
                  <a:lnTo>
                    <a:pt x="247" y="35"/>
                  </a:lnTo>
                  <a:lnTo>
                    <a:pt x="248" y="36"/>
                  </a:lnTo>
                  <a:lnTo>
                    <a:pt x="249" y="38"/>
                  </a:lnTo>
                  <a:lnTo>
                    <a:pt x="249" y="39"/>
                  </a:lnTo>
                  <a:lnTo>
                    <a:pt x="250" y="40"/>
                  </a:lnTo>
                  <a:lnTo>
                    <a:pt x="251" y="42"/>
                  </a:lnTo>
                  <a:lnTo>
                    <a:pt x="251" y="43"/>
                  </a:lnTo>
                  <a:lnTo>
                    <a:pt x="251" y="44"/>
                  </a:lnTo>
                  <a:lnTo>
                    <a:pt x="251" y="44"/>
                  </a:lnTo>
                  <a:lnTo>
                    <a:pt x="251" y="45"/>
                  </a:lnTo>
                  <a:lnTo>
                    <a:pt x="250" y="57"/>
                  </a:lnTo>
                  <a:lnTo>
                    <a:pt x="250" y="60"/>
                  </a:lnTo>
                  <a:lnTo>
                    <a:pt x="250" y="63"/>
                  </a:lnTo>
                  <a:lnTo>
                    <a:pt x="249" y="66"/>
                  </a:lnTo>
                  <a:lnTo>
                    <a:pt x="249" y="67"/>
                  </a:lnTo>
                  <a:lnTo>
                    <a:pt x="248" y="68"/>
                  </a:lnTo>
                  <a:lnTo>
                    <a:pt x="248" y="70"/>
                  </a:lnTo>
                  <a:lnTo>
                    <a:pt x="247" y="70"/>
                  </a:lnTo>
                  <a:lnTo>
                    <a:pt x="247" y="71"/>
                  </a:lnTo>
                  <a:lnTo>
                    <a:pt x="246" y="71"/>
                  </a:lnTo>
                  <a:lnTo>
                    <a:pt x="245" y="72"/>
                  </a:lnTo>
                  <a:lnTo>
                    <a:pt x="244" y="72"/>
                  </a:lnTo>
                  <a:lnTo>
                    <a:pt x="243" y="72"/>
                  </a:lnTo>
                  <a:lnTo>
                    <a:pt x="242" y="72"/>
                  </a:lnTo>
                  <a:lnTo>
                    <a:pt x="241" y="72"/>
                  </a:lnTo>
                  <a:lnTo>
                    <a:pt x="239" y="72"/>
                  </a:lnTo>
                  <a:lnTo>
                    <a:pt x="237" y="72"/>
                  </a:lnTo>
                  <a:lnTo>
                    <a:pt x="235" y="71"/>
                  </a:lnTo>
                  <a:lnTo>
                    <a:pt x="233" y="71"/>
                  </a:lnTo>
                  <a:lnTo>
                    <a:pt x="232" y="71"/>
                  </a:lnTo>
                  <a:lnTo>
                    <a:pt x="231" y="71"/>
                  </a:lnTo>
                  <a:lnTo>
                    <a:pt x="230" y="72"/>
                  </a:lnTo>
                  <a:lnTo>
                    <a:pt x="229" y="72"/>
                  </a:lnTo>
                  <a:lnTo>
                    <a:pt x="228" y="73"/>
                  </a:lnTo>
                  <a:lnTo>
                    <a:pt x="226" y="75"/>
                  </a:lnTo>
                  <a:lnTo>
                    <a:pt x="223" y="78"/>
                  </a:lnTo>
                  <a:lnTo>
                    <a:pt x="219" y="83"/>
                  </a:lnTo>
                  <a:lnTo>
                    <a:pt x="217" y="84"/>
                  </a:lnTo>
                  <a:lnTo>
                    <a:pt x="216" y="85"/>
                  </a:lnTo>
                  <a:lnTo>
                    <a:pt x="214" y="87"/>
                  </a:lnTo>
                  <a:lnTo>
                    <a:pt x="213" y="88"/>
                  </a:lnTo>
                  <a:lnTo>
                    <a:pt x="211" y="88"/>
                  </a:lnTo>
                  <a:lnTo>
                    <a:pt x="208" y="89"/>
                  </a:lnTo>
                  <a:lnTo>
                    <a:pt x="207" y="90"/>
                  </a:lnTo>
                  <a:lnTo>
                    <a:pt x="205" y="91"/>
                  </a:lnTo>
                  <a:lnTo>
                    <a:pt x="204" y="92"/>
                  </a:lnTo>
                  <a:lnTo>
                    <a:pt x="203" y="93"/>
                  </a:lnTo>
                  <a:lnTo>
                    <a:pt x="202" y="94"/>
                  </a:lnTo>
                  <a:lnTo>
                    <a:pt x="198" y="97"/>
                  </a:lnTo>
                  <a:lnTo>
                    <a:pt x="197" y="98"/>
                  </a:lnTo>
                  <a:lnTo>
                    <a:pt x="196" y="99"/>
                  </a:lnTo>
                  <a:lnTo>
                    <a:pt x="193" y="101"/>
                  </a:lnTo>
                  <a:lnTo>
                    <a:pt x="192" y="102"/>
                  </a:lnTo>
                  <a:lnTo>
                    <a:pt x="190" y="104"/>
                  </a:lnTo>
                  <a:lnTo>
                    <a:pt x="187" y="108"/>
                  </a:lnTo>
                  <a:lnTo>
                    <a:pt x="180" y="116"/>
                  </a:lnTo>
                  <a:lnTo>
                    <a:pt x="178" y="119"/>
                  </a:lnTo>
                  <a:lnTo>
                    <a:pt x="177" y="121"/>
                  </a:lnTo>
                  <a:lnTo>
                    <a:pt x="177" y="122"/>
                  </a:lnTo>
                  <a:lnTo>
                    <a:pt x="176" y="123"/>
                  </a:lnTo>
                  <a:lnTo>
                    <a:pt x="176" y="125"/>
                  </a:lnTo>
                  <a:lnTo>
                    <a:pt x="175" y="128"/>
                  </a:lnTo>
                  <a:lnTo>
                    <a:pt x="175" y="132"/>
                  </a:lnTo>
                  <a:lnTo>
                    <a:pt x="175" y="134"/>
                  </a:lnTo>
                  <a:lnTo>
                    <a:pt x="174" y="135"/>
                  </a:lnTo>
                  <a:lnTo>
                    <a:pt x="174" y="136"/>
                  </a:lnTo>
                  <a:lnTo>
                    <a:pt x="173" y="138"/>
                  </a:lnTo>
                  <a:lnTo>
                    <a:pt x="171" y="143"/>
                  </a:lnTo>
                  <a:lnTo>
                    <a:pt x="171" y="145"/>
                  </a:lnTo>
                  <a:lnTo>
                    <a:pt x="170" y="146"/>
                  </a:lnTo>
                  <a:lnTo>
                    <a:pt x="170" y="148"/>
                  </a:lnTo>
                  <a:lnTo>
                    <a:pt x="170" y="150"/>
                  </a:lnTo>
                  <a:lnTo>
                    <a:pt x="170" y="152"/>
                  </a:lnTo>
                  <a:lnTo>
                    <a:pt x="170" y="159"/>
                  </a:lnTo>
                  <a:lnTo>
                    <a:pt x="170" y="165"/>
                  </a:lnTo>
                  <a:lnTo>
                    <a:pt x="170" y="168"/>
                  </a:lnTo>
                  <a:lnTo>
                    <a:pt x="170" y="170"/>
                  </a:lnTo>
                  <a:lnTo>
                    <a:pt x="170" y="172"/>
                  </a:lnTo>
                  <a:lnTo>
                    <a:pt x="170" y="173"/>
                  </a:lnTo>
                  <a:lnTo>
                    <a:pt x="169" y="175"/>
                  </a:lnTo>
                  <a:lnTo>
                    <a:pt x="168" y="177"/>
                  </a:lnTo>
                  <a:lnTo>
                    <a:pt x="168" y="178"/>
                  </a:lnTo>
                  <a:lnTo>
                    <a:pt x="167" y="180"/>
                  </a:lnTo>
                  <a:lnTo>
                    <a:pt x="166" y="182"/>
                  </a:lnTo>
                  <a:lnTo>
                    <a:pt x="165" y="183"/>
                  </a:lnTo>
                  <a:lnTo>
                    <a:pt x="164" y="184"/>
                  </a:lnTo>
                  <a:lnTo>
                    <a:pt x="156" y="193"/>
                  </a:lnTo>
                  <a:lnTo>
                    <a:pt x="154" y="196"/>
                  </a:lnTo>
                  <a:lnTo>
                    <a:pt x="153" y="198"/>
                  </a:lnTo>
                  <a:lnTo>
                    <a:pt x="151" y="200"/>
                  </a:lnTo>
                  <a:lnTo>
                    <a:pt x="150" y="202"/>
                  </a:lnTo>
                  <a:lnTo>
                    <a:pt x="149" y="206"/>
                  </a:lnTo>
                  <a:lnTo>
                    <a:pt x="148" y="207"/>
                  </a:lnTo>
                  <a:lnTo>
                    <a:pt x="148" y="208"/>
                  </a:lnTo>
                  <a:lnTo>
                    <a:pt x="147" y="210"/>
                  </a:lnTo>
                  <a:lnTo>
                    <a:pt x="147" y="211"/>
                  </a:lnTo>
                  <a:lnTo>
                    <a:pt x="147" y="213"/>
                  </a:lnTo>
                  <a:lnTo>
                    <a:pt x="146" y="218"/>
                  </a:lnTo>
                  <a:lnTo>
                    <a:pt x="145" y="223"/>
                  </a:lnTo>
                  <a:lnTo>
                    <a:pt x="145" y="224"/>
                  </a:lnTo>
                  <a:lnTo>
                    <a:pt x="145" y="225"/>
                  </a:lnTo>
                  <a:lnTo>
                    <a:pt x="146" y="226"/>
                  </a:lnTo>
                  <a:lnTo>
                    <a:pt x="146" y="227"/>
                  </a:lnTo>
                  <a:lnTo>
                    <a:pt x="146" y="227"/>
                  </a:lnTo>
                  <a:lnTo>
                    <a:pt x="146" y="228"/>
                  </a:lnTo>
                  <a:lnTo>
                    <a:pt x="147" y="229"/>
                  </a:lnTo>
                  <a:lnTo>
                    <a:pt x="148" y="230"/>
                  </a:lnTo>
                  <a:lnTo>
                    <a:pt x="149" y="232"/>
                  </a:lnTo>
                  <a:lnTo>
                    <a:pt x="155" y="238"/>
                  </a:lnTo>
                  <a:lnTo>
                    <a:pt x="156" y="239"/>
                  </a:lnTo>
                  <a:lnTo>
                    <a:pt x="157" y="241"/>
                  </a:lnTo>
                  <a:lnTo>
                    <a:pt x="157" y="241"/>
                  </a:lnTo>
                  <a:lnTo>
                    <a:pt x="158" y="242"/>
                  </a:lnTo>
                  <a:lnTo>
                    <a:pt x="158" y="243"/>
                  </a:lnTo>
                  <a:lnTo>
                    <a:pt x="158" y="244"/>
                  </a:lnTo>
                  <a:lnTo>
                    <a:pt x="159" y="245"/>
                  </a:lnTo>
                  <a:lnTo>
                    <a:pt x="159" y="246"/>
                  </a:lnTo>
                  <a:lnTo>
                    <a:pt x="159" y="247"/>
                  </a:lnTo>
                  <a:lnTo>
                    <a:pt x="159" y="248"/>
                  </a:lnTo>
                  <a:lnTo>
                    <a:pt x="159" y="249"/>
                  </a:lnTo>
                  <a:lnTo>
                    <a:pt x="158" y="251"/>
                  </a:lnTo>
                  <a:lnTo>
                    <a:pt x="158" y="252"/>
                  </a:lnTo>
                  <a:lnTo>
                    <a:pt x="157" y="254"/>
                  </a:lnTo>
                  <a:lnTo>
                    <a:pt x="156" y="256"/>
                  </a:lnTo>
                  <a:lnTo>
                    <a:pt x="155" y="257"/>
                  </a:lnTo>
                  <a:lnTo>
                    <a:pt x="152" y="261"/>
                  </a:lnTo>
                  <a:lnTo>
                    <a:pt x="150" y="263"/>
                  </a:lnTo>
                  <a:lnTo>
                    <a:pt x="148" y="265"/>
                  </a:lnTo>
                  <a:lnTo>
                    <a:pt x="148" y="266"/>
                  </a:lnTo>
                  <a:lnTo>
                    <a:pt x="148" y="267"/>
                  </a:lnTo>
                  <a:lnTo>
                    <a:pt x="147" y="268"/>
                  </a:lnTo>
                  <a:lnTo>
                    <a:pt x="147" y="270"/>
                  </a:lnTo>
                  <a:lnTo>
                    <a:pt x="147" y="271"/>
                  </a:lnTo>
                  <a:lnTo>
                    <a:pt x="147" y="273"/>
                  </a:lnTo>
                  <a:lnTo>
                    <a:pt x="147" y="274"/>
                  </a:lnTo>
                  <a:lnTo>
                    <a:pt x="147" y="276"/>
                  </a:lnTo>
                  <a:lnTo>
                    <a:pt x="147" y="277"/>
                  </a:lnTo>
                  <a:lnTo>
                    <a:pt x="146" y="279"/>
                  </a:lnTo>
                  <a:lnTo>
                    <a:pt x="145" y="281"/>
                  </a:lnTo>
                  <a:lnTo>
                    <a:pt x="143" y="286"/>
                  </a:lnTo>
                  <a:lnTo>
                    <a:pt x="142" y="288"/>
                  </a:lnTo>
                  <a:lnTo>
                    <a:pt x="142" y="289"/>
                  </a:lnTo>
                  <a:lnTo>
                    <a:pt x="142" y="290"/>
                  </a:lnTo>
                  <a:lnTo>
                    <a:pt x="142" y="292"/>
                  </a:lnTo>
                  <a:lnTo>
                    <a:pt x="142" y="292"/>
                  </a:lnTo>
                  <a:lnTo>
                    <a:pt x="142" y="293"/>
                  </a:lnTo>
                  <a:lnTo>
                    <a:pt x="142" y="294"/>
                  </a:lnTo>
                  <a:lnTo>
                    <a:pt x="142" y="295"/>
                  </a:lnTo>
                  <a:lnTo>
                    <a:pt x="143" y="296"/>
                  </a:lnTo>
                  <a:lnTo>
                    <a:pt x="144" y="298"/>
                  </a:lnTo>
                  <a:lnTo>
                    <a:pt x="145" y="300"/>
                  </a:lnTo>
                  <a:lnTo>
                    <a:pt x="146" y="301"/>
                  </a:lnTo>
                  <a:lnTo>
                    <a:pt x="146" y="302"/>
                  </a:lnTo>
                  <a:lnTo>
                    <a:pt x="149" y="305"/>
                  </a:lnTo>
                  <a:lnTo>
                    <a:pt x="151" y="308"/>
                  </a:lnTo>
                  <a:lnTo>
                    <a:pt x="152" y="309"/>
                  </a:lnTo>
                  <a:lnTo>
                    <a:pt x="154" y="311"/>
                  </a:lnTo>
                  <a:lnTo>
                    <a:pt x="154" y="311"/>
                  </a:lnTo>
                  <a:lnTo>
                    <a:pt x="155" y="312"/>
                  </a:lnTo>
                  <a:lnTo>
                    <a:pt x="156" y="312"/>
                  </a:lnTo>
                  <a:lnTo>
                    <a:pt x="157" y="312"/>
                  </a:lnTo>
                  <a:lnTo>
                    <a:pt x="158" y="312"/>
                  </a:lnTo>
                  <a:lnTo>
                    <a:pt x="159" y="312"/>
                  </a:lnTo>
                  <a:lnTo>
                    <a:pt x="160" y="312"/>
                  </a:lnTo>
                  <a:lnTo>
                    <a:pt x="164" y="312"/>
                  </a:lnTo>
                  <a:lnTo>
                    <a:pt x="165" y="311"/>
                  </a:lnTo>
                  <a:lnTo>
                    <a:pt x="167" y="311"/>
                  </a:lnTo>
                  <a:lnTo>
                    <a:pt x="168" y="310"/>
                  </a:lnTo>
                  <a:lnTo>
                    <a:pt x="169" y="310"/>
                  </a:lnTo>
                  <a:lnTo>
                    <a:pt x="169" y="310"/>
                  </a:lnTo>
                  <a:lnTo>
                    <a:pt x="170" y="310"/>
                  </a:lnTo>
                  <a:lnTo>
                    <a:pt x="170" y="311"/>
                  </a:lnTo>
                  <a:lnTo>
                    <a:pt x="170" y="311"/>
                  </a:lnTo>
                  <a:lnTo>
                    <a:pt x="170" y="312"/>
                  </a:lnTo>
                  <a:lnTo>
                    <a:pt x="171" y="313"/>
                  </a:lnTo>
                  <a:lnTo>
                    <a:pt x="171" y="314"/>
                  </a:lnTo>
                  <a:lnTo>
                    <a:pt x="170" y="317"/>
                  </a:lnTo>
                  <a:lnTo>
                    <a:pt x="170" y="321"/>
                  </a:lnTo>
                  <a:lnTo>
                    <a:pt x="170" y="323"/>
                  </a:lnTo>
                  <a:lnTo>
                    <a:pt x="169" y="324"/>
                  </a:lnTo>
                  <a:lnTo>
                    <a:pt x="170" y="326"/>
                  </a:lnTo>
                  <a:lnTo>
                    <a:pt x="170" y="326"/>
                  </a:lnTo>
                  <a:lnTo>
                    <a:pt x="170" y="327"/>
                  </a:lnTo>
                  <a:lnTo>
                    <a:pt x="171" y="328"/>
                  </a:lnTo>
                  <a:lnTo>
                    <a:pt x="171" y="329"/>
                  </a:lnTo>
                  <a:lnTo>
                    <a:pt x="172" y="329"/>
                  </a:lnTo>
                  <a:lnTo>
                    <a:pt x="172" y="329"/>
                  </a:lnTo>
                  <a:lnTo>
                    <a:pt x="173" y="329"/>
                  </a:lnTo>
                  <a:lnTo>
                    <a:pt x="174" y="330"/>
                  </a:lnTo>
                  <a:lnTo>
                    <a:pt x="175" y="330"/>
                  </a:lnTo>
                  <a:lnTo>
                    <a:pt x="180" y="329"/>
                  </a:lnTo>
                  <a:lnTo>
                    <a:pt x="185" y="329"/>
                  </a:lnTo>
                  <a:lnTo>
                    <a:pt x="186" y="329"/>
                  </a:lnTo>
                  <a:lnTo>
                    <a:pt x="187" y="329"/>
                  </a:lnTo>
                  <a:lnTo>
                    <a:pt x="188" y="329"/>
                  </a:lnTo>
                  <a:lnTo>
                    <a:pt x="189" y="328"/>
                  </a:lnTo>
                  <a:lnTo>
                    <a:pt x="189" y="327"/>
                  </a:lnTo>
                  <a:lnTo>
                    <a:pt x="191" y="325"/>
                  </a:lnTo>
                  <a:lnTo>
                    <a:pt x="192" y="324"/>
                  </a:lnTo>
                  <a:lnTo>
                    <a:pt x="193" y="323"/>
                  </a:lnTo>
                  <a:lnTo>
                    <a:pt x="194" y="322"/>
                  </a:lnTo>
                  <a:lnTo>
                    <a:pt x="195" y="320"/>
                  </a:lnTo>
                  <a:lnTo>
                    <a:pt x="200" y="317"/>
                  </a:lnTo>
                  <a:lnTo>
                    <a:pt x="204" y="314"/>
                  </a:lnTo>
                  <a:lnTo>
                    <a:pt x="206" y="312"/>
                  </a:lnTo>
                  <a:lnTo>
                    <a:pt x="209" y="310"/>
                  </a:lnTo>
                  <a:lnTo>
                    <a:pt x="210" y="309"/>
                  </a:lnTo>
                  <a:lnTo>
                    <a:pt x="211" y="309"/>
                  </a:lnTo>
                  <a:lnTo>
                    <a:pt x="212" y="308"/>
                  </a:lnTo>
                  <a:lnTo>
                    <a:pt x="215" y="307"/>
                  </a:lnTo>
                  <a:lnTo>
                    <a:pt x="217" y="306"/>
                  </a:lnTo>
                  <a:lnTo>
                    <a:pt x="218" y="306"/>
                  </a:lnTo>
                  <a:lnTo>
                    <a:pt x="219" y="305"/>
                  </a:lnTo>
                  <a:lnTo>
                    <a:pt x="221" y="305"/>
                  </a:lnTo>
                  <a:lnTo>
                    <a:pt x="224" y="305"/>
                  </a:lnTo>
                  <a:lnTo>
                    <a:pt x="226" y="304"/>
                  </a:lnTo>
                  <a:lnTo>
                    <a:pt x="227" y="304"/>
                  </a:lnTo>
                  <a:lnTo>
                    <a:pt x="228" y="305"/>
                  </a:lnTo>
                  <a:lnTo>
                    <a:pt x="229" y="305"/>
                  </a:lnTo>
                  <a:lnTo>
                    <a:pt x="230" y="305"/>
                  </a:lnTo>
                  <a:lnTo>
                    <a:pt x="231" y="306"/>
                  </a:lnTo>
                  <a:lnTo>
                    <a:pt x="232" y="307"/>
                  </a:lnTo>
                  <a:lnTo>
                    <a:pt x="233" y="307"/>
                  </a:lnTo>
                  <a:lnTo>
                    <a:pt x="234" y="308"/>
                  </a:lnTo>
                  <a:lnTo>
                    <a:pt x="234" y="309"/>
                  </a:lnTo>
                  <a:lnTo>
                    <a:pt x="235" y="310"/>
                  </a:lnTo>
                  <a:lnTo>
                    <a:pt x="235" y="312"/>
                  </a:lnTo>
                  <a:lnTo>
                    <a:pt x="235" y="313"/>
                  </a:lnTo>
                  <a:lnTo>
                    <a:pt x="235" y="313"/>
                  </a:lnTo>
                  <a:lnTo>
                    <a:pt x="235" y="314"/>
                  </a:lnTo>
                  <a:lnTo>
                    <a:pt x="235" y="317"/>
                  </a:lnTo>
                  <a:lnTo>
                    <a:pt x="234" y="320"/>
                  </a:lnTo>
                  <a:lnTo>
                    <a:pt x="233" y="326"/>
                  </a:lnTo>
                  <a:lnTo>
                    <a:pt x="233" y="329"/>
                  </a:lnTo>
                  <a:lnTo>
                    <a:pt x="233" y="331"/>
                  </a:lnTo>
                  <a:lnTo>
                    <a:pt x="233" y="332"/>
                  </a:lnTo>
                  <a:lnTo>
                    <a:pt x="233" y="333"/>
                  </a:lnTo>
                  <a:lnTo>
                    <a:pt x="233" y="335"/>
                  </a:lnTo>
                  <a:lnTo>
                    <a:pt x="234" y="336"/>
                  </a:lnTo>
                  <a:lnTo>
                    <a:pt x="235" y="338"/>
                  </a:lnTo>
                  <a:lnTo>
                    <a:pt x="236" y="340"/>
                  </a:lnTo>
                  <a:lnTo>
                    <a:pt x="237" y="341"/>
                  </a:lnTo>
                  <a:lnTo>
                    <a:pt x="238" y="342"/>
                  </a:lnTo>
                  <a:lnTo>
                    <a:pt x="239" y="343"/>
                  </a:lnTo>
                  <a:lnTo>
                    <a:pt x="240" y="343"/>
                  </a:lnTo>
                  <a:lnTo>
                    <a:pt x="240" y="344"/>
                  </a:lnTo>
                  <a:lnTo>
                    <a:pt x="241" y="344"/>
                  </a:lnTo>
                  <a:lnTo>
                    <a:pt x="241" y="343"/>
                  </a:lnTo>
                  <a:lnTo>
                    <a:pt x="242" y="343"/>
                  </a:lnTo>
                  <a:lnTo>
                    <a:pt x="242" y="343"/>
                  </a:lnTo>
                  <a:lnTo>
                    <a:pt x="243" y="343"/>
                  </a:lnTo>
                  <a:lnTo>
                    <a:pt x="244" y="341"/>
                  </a:lnTo>
                  <a:lnTo>
                    <a:pt x="245" y="338"/>
                  </a:lnTo>
                  <a:lnTo>
                    <a:pt x="246" y="337"/>
                  </a:lnTo>
                  <a:lnTo>
                    <a:pt x="247" y="337"/>
                  </a:lnTo>
                  <a:lnTo>
                    <a:pt x="250" y="333"/>
                  </a:lnTo>
                  <a:lnTo>
                    <a:pt x="251" y="333"/>
                  </a:lnTo>
                  <a:lnTo>
                    <a:pt x="251" y="332"/>
                  </a:lnTo>
                  <a:lnTo>
                    <a:pt x="252" y="331"/>
                  </a:lnTo>
                  <a:lnTo>
                    <a:pt x="253" y="329"/>
                  </a:lnTo>
                  <a:lnTo>
                    <a:pt x="253" y="328"/>
                  </a:lnTo>
                  <a:lnTo>
                    <a:pt x="254" y="327"/>
                  </a:lnTo>
                  <a:lnTo>
                    <a:pt x="254" y="327"/>
                  </a:lnTo>
                  <a:lnTo>
                    <a:pt x="255" y="326"/>
                  </a:lnTo>
                  <a:lnTo>
                    <a:pt x="256" y="326"/>
                  </a:lnTo>
                  <a:lnTo>
                    <a:pt x="258" y="324"/>
                  </a:lnTo>
                  <a:lnTo>
                    <a:pt x="259" y="324"/>
                  </a:lnTo>
                  <a:lnTo>
                    <a:pt x="260" y="323"/>
                  </a:lnTo>
                  <a:lnTo>
                    <a:pt x="261" y="323"/>
                  </a:lnTo>
                  <a:lnTo>
                    <a:pt x="261" y="322"/>
                  </a:lnTo>
                  <a:lnTo>
                    <a:pt x="262" y="322"/>
                  </a:lnTo>
                  <a:lnTo>
                    <a:pt x="262" y="322"/>
                  </a:lnTo>
                  <a:lnTo>
                    <a:pt x="263" y="323"/>
                  </a:lnTo>
                  <a:lnTo>
                    <a:pt x="264" y="323"/>
                  </a:lnTo>
                  <a:lnTo>
                    <a:pt x="265" y="323"/>
                  </a:lnTo>
                  <a:lnTo>
                    <a:pt x="265" y="323"/>
                  </a:lnTo>
                  <a:lnTo>
                    <a:pt x="266" y="323"/>
                  </a:lnTo>
                  <a:lnTo>
                    <a:pt x="267" y="323"/>
                  </a:lnTo>
                  <a:lnTo>
                    <a:pt x="268" y="322"/>
                  </a:lnTo>
                  <a:lnTo>
                    <a:pt x="268" y="321"/>
                  </a:lnTo>
                  <a:lnTo>
                    <a:pt x="270" y="320"/>
                  </a:lnTo>
                  <a:lnTo>
                    <a:pt x="271" y="319"/>
                  </a:lnTo>
                  <a:lnTo>
                    <a:pt x="271" y="318"/>
                  </a:lnTo>
                  <a:lnTo>
                    <a:pt x="271" y="318"/>
                  </a:lnTo>
                  <a:lnTo>
                    <a:pt x="272" y="317"/>
                  </a:lnTo>
                  <a:lnTo>
                    <a:pt x="272" y="316"/>
                  </a:lnTo>
                  <a:lnTo>
                    <a:pt x="272" y="314"/>
                  </a:lnTo>
                  <a:lnTo>
                    <a:pt x="272" y="313"/>
                  </a:lnTo>
                  <a:lnTo>
                    <a:pt x="271" y="312"/>
                  </a:lnTo>
                  <a:lnTo>
                    <a:pt x="269" y="302"/>
                  </a:lnTo>
                  <a:lnTo>
                    <a:pt x="269" y="300"/>
                  </a:lnTo>
                  <a:lnTo>
                    <a:pt x="269" y="299"/>
                  </a:lnTo>
                  <a:lnTo>
                    <a:pt x="269" y="298"/>
                  </a:lnTo>
                  <a:lnTo>
                    <a:pt x="269" y="297"/>
                  </a:lnTo>
                  <a:lnTo>
                    <a:pt x="270" y="297"/>
                  </a:lnTo>
                  <a:lnTo>
                    <a:pt x="270" y="296"/>
                  </a:lnTo>
                  <a:lnTo>
                    <a:pt x="271" y="296"/>
                  </a:lnTo>
                  <a:lnTo>
                    <a:pt x="272" y="296"/>
                  </a:lnTo>
                  <a:lnTo>
                    <a:pt x="273" y="296"/>
                  </a:lnTo>
                  <a:lnTo>
                    <a:pt x="275" y="296"/>
                  </a:lnTo>
                  <a:lnTo>
                    <a:pt x="276" y="296"/>
                  </a:lnTo>
                  <a:lnTo>
                    <a:pt x="276" y="297"/>
                  </a:lnTo>
                  <a:lnTo>
                    <a:pt x="276" y="297"/>
                  </a:lnTo>
                  <a:lnTo>
                    <a:pt x="277" y="298"/>
                  </a:lnTo>
                  <a:lnTo>
                    <a:pt x="277" y="299"/>
                  </a:lnTo>
                  <a:lnTo>
                    <a:pt x="279" y="302"/>
                  </a:lnTo>
                  <a:lnTo>
                    <a:pt x="281" y="306"/>
                  </a:lnTo>
                  <a:lnTo>
                    <a:pt x="282" y="308"/>
                  </a:lnTo>
                  <a:lnTo>
                    <a:pt x="283" y="310"/>
                  </a:lnTo>
                  <a:lnTo>
                    <a:pt x="283" y="312"/>
                  </a:lnTo>
                  <a:lnTo>
                    <a:pt x="283" y="314"/>
                  </a:lnTo>
                  <a:lnTo>
                    <a:pt x="283" y="317"/>
                  </a:lnTo>
                  <a:lnTo>
                    <a:pt x="283" y="318"/>
                  </a:lnTo>
                  <a:lnTo>
                    <a:pt x="284" y="320"/>
                  </a:lnTo>
                  <a:lnTo>
                    <a:pt x="284" y="321"/>
                  </a:lnTo>
                  <a:lnTo>
                    <a:pt x="285" y="324"/>
                  </a:lnTo>
                  <a:lnTo>
                    <a:pt x="286" y="325"/>
                  </a:lnTo>
                  <a:lnTo>
                    <a:pt x="288" y="329"/>
                  </a:lnTo>
                  <a:lnTo>
                    <a:pt x="288" y="330"/>
                  </a:lnTo>
                  <a:lnTo>
                    <a:pt x="289" y="331"/>
                  </a:lnTo>
                  <a:lnTo>
                    <a:pt x="290" y="332"/>
                  </a:lnTo>
                  <a:lnTo>
                    <a:pt x="290" y="333"/>
                  </a:lnTo>
                  <a:lnTo>
                    <a:pt x="290" y="334"/>
                  </a:lnTo>
                  <a:lnTo>
                    <a:pt x="290" y="335"/>
                  </a:lnTo>
                  <a:lnTo>
                    <a:pt x="291" y="337"/>
                  </a:lnTo>
                  <a:lnTo>
                    <a:pt x="291" y="339"/>
                  </a:lnTo>
                  <a:lnTo>
                    <a:pt x="291" y="340"/>
                  </a:lnTo>
                  <a:lnTo>
                    <a:pt x="292" y="341"/>
                  </a:lnTo>
                  <a:lnTo>
                    <a:pt x="292" y="342"/>
                  </a:lnTo>
                  <a:lnTo>
                    <a:pt x="293" y="343"/>
                  </a:lnTo>
                  <a:lnTo>
                    <a:pt x="297" y="347"/>
                  </a:lnTo>
                  <a:lnTo>
                    <a:pt x="298" y="348"/>
                  </a:lnTo>
                  <a:lnTo>
                    <a:pt x="299" y="350"/>
                  </a:lnTo>
                  <a:lnTo>
                    <a:pt x="300" y="352"/>
                  </a:lnTo>
                  <a:lnTo>
                    <a:pt x="301" y="354"/>
                  </a:lnTo>
                  <a:lnTo>
                    <a:pt x="302" y="355"/>
                  </a:lnTo>
                  <a:lnTo>
                    <a:pt x="303" y="356"/>
                  </a:lnTo>
                  <a:lnTo>
                    <a:pt x="304" y="357"/>
                  </a:lnTo>
                  <a:lnTo>
                    <a:pt x="306" y="358"/>
                  </a:lnTo>
                  <a:lnTo>
                    <a:pt x="306" y="358"/>
                  </a:lnTo>
                  <a:lnTo>
                    <a:pt x="309" y="359"/>
                  </a:lnTo>
                  <a:lnTo>
                    <a:pt x="310" y="360"/>
                  </a:lnTo>
                  <a:lnTo>
                    <a:pt x="311" y="361"/>
                  </a:lnTo>
                  <a:lnTo>
                    <a:pt x="313" y="362"/>
                  </a:lnTo>
                  <a:lnTo>
                    <a:pt x="315" y="364"/>
                  </a:lnTo>
                  <a:lnTo>
                    <a:pt x="316" y="365"/>
                  </a:lnTo>
                  <a:lnTo>
                    <a:pt x="318" y="366"/>
                  </a:lnTo>
                  <a:lnTo>
                    <a:pt x="319" y="367"/>
                  </a:lnTo>
                  <a:lnTo>
                    <a:pt x="325" y="370"/>
                  </a:lnTo>
                  <a:lnTo>
                    <a:pt x="328" y="371"/>
                  </a:lnTo>
                  <a:lnTo>
                    <a:pt x="329" y="371"/>
                  </a:lnTo>
                  <a:lnTo>
                    <a:pt x="330" y="371"/>
                  </a:lnTo>
                  <a:lnTo>
                    <a:pt x="335" y="372"/>
                  </a:lnTo>
                  <a:lnTo>
                    <a:pt x="336" y="372"/>
                  </a:lnTo>
                  <a:lnTo>
                    <a:pt x="337" y="372"/>
                  </a:lnTo>
                  <a:lnTo>
                    <a:pt x="338" y="372"/>
                  </a:lnTo>
                  <a:lnTo>
                    <a:pt x="339" y="372"/>
                  </a:lnTo>
                  <a:lnTo>
                    <a:pt x="340" y="372"/>
                  </a:lnTo>
                  <a:lnTo>
                    <a:pt x="343" y="370"/>
                  </a:lnTo>
                  <a:lnTo>
                    <a:pt x="346" y="369"/>
                  </a:lnTo>
                  <a:lnTo>
                    <a:pt x="348" y="368"/>
                  </a:lnTo>
                  <a:lnTo>
                    <a:pt x="350" y="368"/>
                  </a:lnTo>
                  <a:lnTo>
                    <a:pt x="357" y="365"/>
                  </a:lnTo>
                  <a:lnTo>
                    <a:pt x="359" y="365"/>
                  </a:lnTo>
                  <a:lnTo>
                    <a:pt x="363" y="364"/>
                  </a:lnTo>
                  <a:lnTo>
                    <a:pt x="364" y="364"/>
                  </a:lnTo>
                  <a:lnTo>
                    <a:pt x="364" y="364"/>
                  </a:lnTo>
                  <a:lnTo>
                    <a:pt x="365" y="364"/>
                  </a:lnTo>
                  <a:lnTo>
                    <a:pt x="366" y="364"/>
                  </a:lnTo>
                  <a:lnTo>
                    <a:pt x="367" y="364"/>
                  </a:lnTo>
                  <a:lnTo>
                    <a:pt x="367" y="365"/>
                  </a:lnTo>
                  <a:lnTo>
                    <a:pt x="368" y="365"/>
                  </a:lnTo>
                  <a:lnTo>
                    <a:pt x="369" y="365"/>
                  </a:lnTo>
                  <a:lnTo>
                    <a:pt x="370" y="366"/>
                  </a:lnTo>
                  <a:lnTo>
                    <a:pt x="371" y="368"/>
                  </a:lnTo>
                  <a:lnTo>
                    <a:pt x="371" y="369"/>
                  </a:lnTo>
                  <a:lnTo>
                    <a:pt x="372" y="370"/>
                  </a:lnTo>
                  <a:lnTo>
                    <a:pt x="373" y="372"/>
                  </a:lnTo>
                  <a:lnTo>
                    <a:pt x="373" y="374"/>
                  </a:lnTo>
                  <a:lnTo>
                    <a:pt x="374" y="377"/>
                  </a:lnTo>
                  <a:lnTo>
                    <a:pt x="374" y="379"/>
                  </a:lnTo>
                  <a:lnTo>
                    <a:pt x="374" y="380"/>
                  </a:lnTo>
                  <a:lnTo>
                    <a:pt x="375" y="382"/>
                  </a:lnTo>
                  <a:lnTo>
                    <a:pt x="374" y="384"/>
                  </a:lnTo>
                  <a:lnTo>
                    <a:pt x="374" y="385"/>
                  </a:lnTo>
                  <a:lnTo>
                    <a:pt x="374" y="387"/>
                  </a:lnTo>
                  <a:lnTo>
                    <a:pt x="374" y="388"/>
                  </a:lnTo>
                  <a:lnTo>
                    <a:pt x="372" y="394"/>
                  </a:lnTo>
                  <a:lnTo>
                    <a:pt x="372" y="397"/>
                  </a:lnTo>
                  <a:lnTo>
                    <a:pt x="372" y="398"/>
                  </a:lnTo>
                  <a:lnTo>
                    <a:pt x="372" y="400"/>
                  </a:lnTo>
                  <a:lnTo>
                    <a:pt x="371" y="401"/>
                  </a:lnTo>
                  <a:lnTo>
                    <a:pt x="371" y="403"/>
                  </a:lnTo>
                  <a:lnTo>
                    <a:pt x="372" y="405"/>
                  </a:lnTo>
                  <a:lnTo>
                    <a:pt x="372" y="407"/>
                  </a:lnTo>
                  <a:lnTo>
                    <a:pt x="372" y="409"/>
                  </a:lnTo>
                  <a:lnTo>
                    <a:pt x="373" y="411"/>
                  </a:lnTo>
                  <a:lnTo>
                    <a:pt x="373" y="413"/>
                  </a:lnTo>
                  <a:lnTo>
                    <a:pt x="374" y="415"/>
                  </a:lnTo>
                  <a:lnTo>
                    <a:pt x="375" y="416"/>
                  </a:lnTo>
                  <a:lnTo>
                    <a:pt x="376" y="417"/>
                  </a:lnTo>
                  <a:lnTo>
                    <a:pt x="376" y="418"/>
                  </a:lnTo>
                  <a:lnTo>
                    <a:pt x="377" y="419"/>
                  </a:lnTo>
                  <a:lnTo>
                    <a:pt x="379" y="420"/>
                  </a:lnTo>
                  <a:lnTo>
                    <a:pt x="380" y="421"/>
                  </a:lnTo>
                  <a:lnTo>
                    <a:pt x="382" y="422"/>
                  </a:lnTo>
                  <a:lnTo>
                    <a:pt x="383" y="423"/>
                  </a:lnTo>
                  <a:lnTo>
                    <a:pt x="385" y="424"/>
                  </a:lnTo>
                  <a:lnTo>
                    <a:pt x="386" y="424"/>
                  </a:lnTo>
                  <a:lnTo>
                    <a:pt x="387" y="424"/>
                  </a:lnTo>
                  <a:lnTo>
                    <a:pt x="388" y="424"/>
                  </a:lnTo>
                  <a:lnTo>
                    <a:pt x="389" y="424"/>
                  </a:lnTo>
                  <a:lnTo>
                    <a:pt x="390" y="424"/>
                  </a:lnTo>
                  <a:lnTo>
                    <a:pt x="391" y="424"/>
                  </a:lnTo>
                  <a:lnTo>
                    <a:pt x="391" y="423"/>
                  </a:lnTo>
                  <a:lnTo>
                    <a:pt x="393" y="422"/>
                  </a:lnTo>
                  <a:lnTo>
                    <a:pt x="394" y="422"/>
                  </a:lnTo>
                  <a:lnTo>
                    <a:pt x="394" y="421"/>
                  </a:lnTo>
                  <a:lnTo>
                    <a:pt x="395" y="421"/>
                  </a:lnTo>
                  <a:lnTo>
                    <a:pt x="396" y="421"/>
                  </a:lnTo>
                  <a:lnTo>
                    <a:pt x="396" y="421"/>
                  </a:lnTo>
                  <a:lnTo>
                    <a:pt x="397" y="421"/>
                  </a:lnTo>
                  <a:lnTo>
                    <a:pt x="397" y="422"/>
                  </a:lnTo>
                  <a:lnTo>
                    <a:pt x="398" y="422"/>
                  </a:lnTo>
                  <a:lnTo>
                    <a:pt x="400" y="423"/>
                  </a:lnTo>
                  <a:lnTo>
                    <a:pt x="401" y="424"/>
                  </a:lnTo>
                  <a:lnTo>
                    <a:pt x="402" y="426"/>
                  </a:lnTo>
                  <a:lnTo>
                    <a:pt x="404" y="428"/>
                  </a:lnTo>
                  <a:lnTo>
                    <a:pt x="405" y="430"/>
                  </a:lnTo>
                  <a:lnTo>
                    <a:pt x="406" y="431"/>
                  </a:lnTo>
                  <a:lnTo>
                    <a:pt x="407" y="433"/>
                  </a:lnTo>
                  <a:lnTo>
                    <a:pt x="409" y="437"/>
                  </a:lnTo>
                  <a:lnTo>
                    <a:pt x="410" y="438"/>
                  </a:lnTo>
                  <a:lnTo>
                    <a:pt x="411" y="441"/>
                  </a:lnTo>
                  <a:lnTo>
                    <a:pt x="412" y="442"/>
                  </a:lnTo>
                  <a:lnTo>
                    <a:pt x="413" y="443"/>
                  </a:lnTo>
                  <a:lnTo>
                    <a:pt x="414" y="444"/>
                  </a:lnTo>
                  <a:lnTo>
                    <a:pt x="415" y="444"/>
                  </a:lnTo>
                  <a:lnTo>
                    <a:pt x="425" y="452"/>
                  </a:lnTo>
                  <a:lnTo>
                    <a:pt x="427" y="454"/>
                  </a:lnTo>
                  <a:lnTo>
                    <a:pt x="429" y="455"/>
                  </a:lnTo>
                  <a:lnTo>
                    <a:pt x="434" y="460"/>
                  </a:lnTo>
                  <a:lnTo>
                    <a:pt x="437" y="463"/>
                  </a:lnTo>
                  <a:lnTo>
                    <a:pt x="438" y="465"/>
                  </a:lnTo>
                  <a:lnTo>
                    <a:pt x="441" y="468"/>
                  </a:lnTo>
                  <a:lnTo>
                    <a:pt x="443" y="471"/>
                  </a:lnTo>
                  <a:lnTo>
                    <a:pt x="445" y="474"/>
                  </a:lnTo>
                  <a:lnTo>
                    <a:pt x="447" y="478"/>
                  </a:lnTo>
                  <a:lnTo>
                    <a:pt x="448" y="479"/>
                  </a:lnTo>
                  <a:lnTo>
                    <a:pt x="448" y="481"/>
                  </a:lnTo>
                  <a:lnTo>
                    <a:pt x="448" y="482"/>
                  </a:lnTo>
                  <a:lnTo>
                    <a:pt x="448" y="482"/>
                  </a:lnTo>
                  <a:lnTo>
                    <a:pt x="448" y="483"/>
                  </a:lnTo>
                  <a:lnTo>
                    <a:pt x="448" y="484"/>
                  </a:lnTo>
                  <a:lnTo>
                    <a:pt x="448" y="485"/>
                  </a:lnTo>
                  <a:lnTo>
                    <a:pt x="447" y="487"/>
                  </a:lnTo>
                  <a:lnTo>
                    <a:pt x="446" y="488"/>
                  </a:lnTo>
                  <a:lnTo>
                    <a:pt x="446" y="490"/>
                  </a:lnTo>
                  <a:lnTo>
                    <a:pt x="446" y="491"/>
                  </a:lnTo>
                  <a:lnTo>
                    <a:pt x="446" y="491"/>
                  </a:lnTo>
                  <a:lnTo>
                    <a:pt x="446" y="492"/>
                  </a:lnTo>
                  <a:lnTo>
                    <a:pt x="446" y="494"/>
                  </a:lnTo>
                  <a:lnTo>
                    <a:pt x="447" y="495"/>
                  </a:lnTo>
                  <a:lnTo>
                    <a:pt x="447" y="496"/>
                  </a:lnTo>
                  <a:lnTo>
                    <a:pt x="448" y="497"/>
                  </a:lnTo>
                  <a:lnTo>
                    <a:pt x="449" y="497"/>
                  </a:lnTo>
                  <a:lnTo>
                    <a:pt x="449" y="498"/>
                  </a:lnTo>
                  <a:lnTo>
                    <a:pt x="450" y="498"/>
                  </a:lnTo>
                  <a:lnTo>
                    <a:pt x="451" y="498"/>
                  </a:lnTo>
                  <a:lnTo>
                    <a:pt x="451" y="497"/>
                  </a:lnTo>
                  <a:lnTo>
                    <a:pt x="452" y="497"/>
                  </a:lnTo>
                  <a:lnTo>
                    <a:pt x="455" y="494"/>
                  </a:lnTo>
                  <a:lnTo>
                    <a:pt x="457" y="493"/>
                  </a:lnTo>
                  <a:lnTo>
                    <a:pt x="458" y="492"/>
                  </a:lnTo>
                  <a:lnTo>
                    <a:pt x="459" y="491"/>
                  </a:lnTo>
                  <a:lnTo>
                    <a:pt x="460" y="491"/>
                  </a:lnTo>
                  <a:lnTo>
                    <a:pt x="462" y="491"/>
                  </a:lnTo>
                  <a:lnTo>
                    <a:pt x="463" y="491"/>
                  </a:lnTo>
                  <a:lnTo>
                    <a:pt x="464" y="491"/>
                  </a:lnTo>
                  <a:lnTo>
                    <a:pt x="464" y="491"/>
                  </a:lnTo>
                  <a:lnTo>
                    <a:pt x="465" y="491"/>
                  </a:lnTo>
                  <a:lnTo>
                    <a:pt x="465" y="491"/>
                  </a:lnTo>
                  <a:lnTo>
                    <a:pt x="466" y="491"/>
                  </a:lnTo>
                  <a:lnTo>
                    <a:pt x="466" y="492"/>
                  </a:lnTo>
                  <a:lnTo>
                    <a:pt x="468" y="493"/>
                  </a:lnTo>
                  <a:lnTo>
                    <a:pt x="469" y="495"/>
                  </a:lnTo>
                  <a:lnTo>
                    <a:pt x="470" y="497"/>
                  </a:lnTo>
                  <a:lnTo>
                    <a:pt x="472" y="502"/>
                  </a:lnTo>
                  <a:lnTo>
                    <a:pt x="473" y="505"/>
                  </a:lnTo>
                  <a:lnTo>
                    <a:pt x="474" y="506"/>
                  </a:lnTo>
                  <a:lnTo>
                    <a:pt x="474" y="506"/>
                  </a:lnTo>
                  <a:lnTo>
                    <a:pt x="474" y="507"/>
                  </a:lnTo>
                  <a:lnTo>
                    <a:pt x="474" y="508"/>
                  </a:lnTo>
                  <a:lnTo>
                    <a:pt x="473" y="509"/>
                  </a:lnTo>
                  <a:lnTo>
                    <a:pt x="473" y="510"/>
                  </a:lnTo>
                  <a:lnTo>
                    <a:pt x="472" y="511"/>
                  </a:lnTo>
                  <a:lnTo>
                    <a:pt x="471" y="513"/>
                  </a:lnTo>
                  <a:lnTo>
                    <a:pt x="470" y="516"/>
                  </a:lnTo>
                  <a:lnTo>
                    <a:pt x="468" y="518"/>
                  </a:lnTo>
                  <a:lnTo>
                    <a:pt x="467" y="519"/>
                  </a:lnTo>
                  <a:lnTo>
                    <a:pt x="467" y="519"/>
                  </a:lnTo>
                  <a:lnTo>
                    <a:pt x="466" y="520"/>
                  </a:lnTo>
                  <a:lnTo>
                    <a:pt x="465" y="521"/>
                  </a:lnTo>
                  <a:lnTo>
                    <a:pt x="464" y="521"/>
                  </a:lnTo>
                  <a:lnTo>
                    <a:pt x="463" y="522"/>
                  </a:lnTo>
                  <a:lnTo>
                    <a:pt x="462" y="522"/>
                  </a:lnTo>
                  <a:lnTo>
                    <a:pt x="462" y="522"/>
                  </a:lnTo>
                  <a:lnTo>
                    <a:pt x="461" y="522"/>
                  </a:lnTo>
                  <a:lnTo>
                    <a:pt x="460" y="522"/>
                  </a:lnTo>
                  <a:lnTo>
                    <a:pt x="459" y="522"/>
                  </a:lnTo>
                  <a:lnTo>
                    <a:pt x="458" y="522"/>
                  </a:lnTo>
                  <a:lnTo>
                    <a:pt x="456" y="522"/>
                  </a:lnTo>
                  <a:lnTo>
                    <a:pt x="454" y="521"/>
                  </a:lnTo>
                  <a:lnTo>
                    <a:pt x="450" y="520"/>
                  </a:lnTo>
                  <a:lnTo>
                    <a:pt x="448" y="520"/>
                  </a:lnTo>
                  <a:lnTo>
                    <a:pt x="446" y="520"/>
                  </a:lnTo>
                  <a:lnTo>
                    <a:pt x="445" y="520"/>
                  </a:lnTo>
                  <a:lnTo>
                    <a:pt x="445" y="520"/>
                  </a:lnTo>
                  <a:lnTo>
                    <a:pt x="444" y="520"/>
                  </a:lnTo>
                  <a:lnTo>
                    <a:pt x="443" y="521"/>
                  </a:lnTo>
                  <a:lnTo>
                    <a:pt x="442" y="522"/>
                  </a:lnTo>
                  <a:lnTo>
                    <a:pt x="441" y="525"/>
                  </a:lnTo>
                  <a:lnTo>
                    <a:pt x="440" y="526"/>
                  </a:lnTo>
                  <a:lnTo>
                    <a:pt x="439" y="527"/>
                  </a:lnTo>
                  <a:lnTo>
                    <a:pt x="439" y="528"/>
                  </a:lnTo>
                  <a:lnTo>
                    <a:pt x="438" y="529"/>
                  </a:lnTo>
                  <a:lnTo>
                    <a:pt x="437" y="530"/>
                  </a:lnTo>
                  <a:lnTo>
                    <a:pt x="436" y="531"/>
                  </a:lnTo>
                  <a:lnTo>
                    <a:pt x="433" y="533"/>
                  </a:lnTo>
                  <a:lnTo>
                    <a:pt x="431" y="534"/>
                  </a:lnTo>
                  <a:lnTo>
                    <a:pt x="430" y="535"/>
                  </a:lnTo>
                  <a:lnTo>
                    <a:pt x="428" y="538"/>
                  </a:lnTo>
                  <a:lnTo>
                    <a:pt x="425" y="540"/>
                  </a:lnTo>
                  <a:lnTo>
                    <a:pt x="425" y="541"/>
                  </a:lnTo>
                  <a:lnTo>
                    <a:pt x="424" y="542"/>
                  </a:lnTo>
                  <a:lnTo>
                    <a:pt x="424" y="543"/>
                  </a:lnTo>
                  <a:lnTo>
                    <a:pt x="423" y="544"/>
                  </a:lnTo>
                  <a:lnTo>
                    <a:pt x="423" y="545"/>
                  </a:lnTo>
                  <a:lnTo>
                    <a:pt x="423" y="549"/>
                  </a:lnTo>
                  <a:lnTo>
                    <a:pt x="423" y="551"/>
                  </a:lnTo>
                  <a:lnTo>
                    <a:pt x="423" y="552"/>
                  </a:lnTo>
                  <a:lnTo>
                    <a:pt x="422" y="555"/>
                  </a:lnTo>
                  <a:lnTo>
                    <a:pt x="421" y="557"/>
                  </a:lnTo>
                  <a:lnTo>
                    <a:pt x="419" y="561"/>
                  </a:lnTo>
                  <a:lnTo>
                    <a:pt x="418" y="565"/>
                  </a:lnTo>
                  <a:lnTo>
                    <a:pt x="416" y="569"/>
                  </a:lnTo>
                  <a:lnTo>
                    <a:pt x="416" y="570"/>
                  </a:lnTo>
                  <a:lnTo>
                    <a:pt x="415" y="570"/>
                  </a:lnTo>
                  <a:lnTo>
                    <a:pt x="414" y="571"/>
                  </a:lnTo>
                  <a:lnTo>
                    <a:pt x="413" y="572"/>
                  </a:lnTo>
                  <a:lnTo>
                    <a:pt x="413" y="572"/>
                  </a:lnTo>
                  <a:lnTo>
                    <a:pt x="413" y="573"/>
                  </a:lnTo>
                  <a:lnTo>
                    <a:pt x="411" y="573"/>
                  </a:lnTo>
                  <a:lnTo>
                    <a:pt x="407" y="574"/>
                  </a:lnTo>
                  <a:lnTo>
                    <a:pt x="404" y="575"/>
                  </a:lnTo>
                  <a:lnTo>
                    <a:pt x="402" y="575"/>
                  </a:lnTo>
                  <a:lnTo>
                    <a:pt x="401" y="575"/>
                  </a:lnTo>
                  <a:lnTo>
                    <a:pt x="399" y="575"/>
                  </a:lnTo>
                  <a:lnTo>
                    <a:pt x="397" y="574"/>
                  </a:lnTo>
                  <a:lnTo>
                    <a:pt x="396" y="574"/>
                  </a:lnTo>
                  <a:lnTo>
                    <a:pt x="394" y="573"/>
                  </a:lnTo>
                  <a:lnTo>
                    <a:pt x="393" y="573"/>
                  </a:lnTo>
                  <a:lnTo>
                    <a:pt x="392" y="572"/>
                  </a:lnTo>
                  <a:lnTo>
                    <a:pt x="391" y="571"/>
                  </a:lnTo>
                  <a:lnTo>
                    <a:pt x="390" y="570"/>
                  </a:lnTo>
                  <a:lnTo>
                    <a:pt x="387" y="568"/>
                  </a:lnTo>
                  <a:lnTo>
                    <a:pt x="386" y="566"/>
                  </a:lnTo>
                  <a:lnTo>
                    <a:pt x="384" y="565"/>
                  </a:lnTo>
                  <a:lnTo>
                    <a:pt x="382" y="564"/>
                  </a:lnTo>
                  <a:lnTo>
                    <a:pt x="381" y="563"/>
                  </a:lnTo>
                  <a:lnTo>
                    <a:pt x="380" y="563"/>
                  </a:lnTo>
                  <a:lnTo>
                    <a:pt x="379" y="562"/>
                  </a:lnTo>
                  <a:lnTo>
                    <a:pt x="378" y="562"/>
                  </a:lnTo>
                  <a:lnTo>
                    <a:pt x="376" y="562"/>
                  </a:lnTo>
                  <a:lnTo>
                    <a:pt x="375" y="562"/>
                  </a:lnTo>
                  <a:lnTo>
                    <a:pt x="374" y="563"/>
                  </a:lnTo>
                  <a:lnTo>
                    <a:pt x="374" y="563"/>
                  </a:lnTo>
                  <a:lnTo>
                    <a:pt x="373" y="564"/>
                  </a:lnTo>
                  <a:lnTo>
                    <a:pt x="372" y="565"/>
                  </a:lnTo>
                  <a:lnTo>
                    <a:pt x="370" y="568"/>
                  </a:lnTo>
                  <a:lnTo>
                    <a:pt x="369" y="569"/>
                  </a:lnTo>
                  <a:lnTo>
                    <a:pt x="369" y="569"/>
                  </a:lnTo>
                  <a:lnTo>
                    <a:pt x="368" y="570"/>
                  </a:lnTo>
                  <a:lnTo>
                    <a:pt x="368" y="570"/>
                  </a:lnTo>
                  <a:lnTo>
                    <a:pt x="367" y="571"/>
                  </a:lnTo>
                  <a:lnTo>
                    <a:pt x="367" y="571"/>
                  </a:lnTo>
                  <a:lnTo>
                    <a:pt x="366" y="571"/>
                  </a:lnTo>
                  <a:lnTo>
                    <a:pt x="365" y="571"/>
                  </a:lnTo>
                  <a:lnTo>
                    <a:pt x="364" y="570"/>
                  </a:lnTo>
                  <a:lnTo>
                    <a:pt x="361" y="570"/>
                  </a:lnTo>
                  <a:lnTo>
                    <a:pt x="360" y="570"/>
                  </a:lnTo>
                  <a:lnTo>
                    <a:pt x="359" y="570"/>
                  </a:lnTo>
                  <a:lnTo>
                    <a:pt x="358" y="570"/>
                  </a:lnTo>
                  <a:lnTo>
                    <a:pt x="357" y="570"/>
                  </a:lnTo>
                  <a:lnTo>
                    <a:pt x="356" y="570"/>
                  </a:lnTo>
                  <a:lnTo>
                    <a:pt x="356" y="570"/>
                  </a:lnTo>
                  <a:lnTo>
                    <a:pt x="355" y="571"/>
                  </a:lnTo>
                  <a:lnTo>
                    <a:pt x="355" y="571"/>
                  </a:lnTo>
                  <a:lnTo>
                    <a:pt x="354" y="571"/>
                  </a:lnTo>
                  <a:lnTo>
                    <a:pt x="354" y="572"/>
                  </a:lnTo>
                  <a:lnTo>
                    <a:pt x="354" y="572"/>
                  </a:lnTo>
                  <a:lnTo>
                    <a:pt x="354" y="573"/>
                  </a:lnTo>
                  <a:lnTo>
                    <a:pt x="354" y="573"/>
                  </a:lnTo>
                  <a:lnTo>
                    <a:pt x="354" y="574"/>
                  </a:lnTo>
                  <a:lnTo>
                    <a:pt x="354" y="575"/>
                  </a:lnTo>
                  <a:lnTo>
                    <a:pt x="355" y="576"/>
                  </a:lnTo>
                  <a:lnTo>
                    <a:pt x="358" y="582"/>
                  </a:lnTo>
                  <a:lnTo>
                    <a:pt x="359" y="585"/>
                  </a:lnTo>
                  <a:lnTo>
                    <a:pt x="359" y="586"/>
                  </a:lnTo>
                  <a:lnTo>
                    <a:pt x="359" y="587"/>
                  </a:lnTo>
                  <a:lnTo>
                    <a:pt x="360" y="589"/>
                  </a:lnTo>
                  <a:lnTo>
                    <a:pt x="360" y="590"/>
                  </a:lnTo>
                  <a:lnTo>
                    <a:pt x="359" y="591"/>
                  </a:lnTo>
                  <a:lnTo>
                    <a:pt x="359" y="592"/>
                  </a:lnTo>
                  <a:lnTo>
                    <a:pt x="359" y="593"/>
                  </a:lnTo>
                  <a:lnTo>
                    <a:pt x="358" y="594"/>
                  </a:lnTo>
                  <a:lnTo>
                    <a:pt x="358" y="596"/>
                  </a:lnTo>
                  <a:lnTo>
                    <a:pt x="357" y="597"/>
                  </a:lnTo>
                  <a:lnTo>
                    <a:pt x="355" y="598"/>
                  </a:lnTo>
                  <a:lnTo>
                    <a:pt x="355" y="599"/>
                  </a:lnTo>
                  <a:lnTo>
                    <a:pt x="354" y="600"/>
                  </a:lnTo>
                  <a:lnTo>
                    <a:pt x="353" y="600"/>
                  </a:lnTo>
                  <a:lnTo>
                    <a:pt x="352" y="601"/>
                  </a:lnTo>
                  <a:lnTo>
                    <a:pt x="351" y="601"/>
                  </a:lnTo>
                  <a:lnTo>
                    <a:pt x="349" y="602"/>
                  </a:lnTo>
                  <a:lnTo>
                    <a:pt x="348" y="602"/>
                  </a:lnTo>
                  <a:lnTo>
                    <a:pt x="347" y="602"/>
                  </a:lnTo>
                  <a:lnTo>
                    <a:pt x="345" y="602"/>
                  </a:lnTo>
                  <a:lnTo>
                    <a:pt x="344" y="602"/>
                  </a:lnTo>
                  <a:lnTo>
                    <a:pt x="343" y="602"/>
                  </a:lnTo>
                  <a:lnTo>
                    <a:pt x="341" y="602"/>
                  </a:lnTo>
                  <a:lnTo>
                    <a:pt x="340" y="601"/>
                  </a:lnTo>
                  <a:lnTo>
                    <a:pt x="339" y="601"/>
                  </a:lnTo>
                  <a:lnTo>
                    <a:pt x="336" y="600"/>
                  </a:lnTo>
                  <a:lnTo>
                    <a:pt x="335" y="600"/>
                  </a:lnTo>
                  <a:lnTo>
                    <a:pt x="334" y="599"/>
                  </a:lnTo>
                  <a:lnTo>
                    <a:pt x="333" y="599"/>
                  </a:lnTo>
                  <a:lnTo>
                    <a:pt x="331" y="599"/>
                  </a:lnTo>
                  <a:lnTo>
                    <a:pt x="329" y="599"/>
                  </a:lnTo>
                  <a:lnTo>
                    <a:pt x="327" y="599"/>
                  </a:lnTo>
                  <a:lnTo>
                    <a:pt x="325" y="599"/>
                  </a:lnTo>
                  <a:lnTo>
                    <a:pt x="321" y="599"/>
                  </a:lnTo>
                  <a:lnTo>
                    <a:pt x="319" y="600"/>
                  </a:lnTo>
                  <a:lnTo>
                    <a:pt x="318" y="600"/>
                  </a:lnTo>
                  <a:lnTo>
                    <a:pt x="315" y="601"/>
                  </a:lnTo>
                  <a:lnTo>
                    <a:pt x="312" y="602"/>
                  </a:lnTo>
                  <a:lnTo>
                    <a:pt x="309" y="603"/>
                  </a:lnTo>
                  <a:lnTo>
                    <a:pt x="307" y="603"/>
                  </a:lnTo>
                  <a:lnTo>
                    <a:pt x="306" y="603"/>
                  </a:lnTo>
                  <a:lnTo>
                    <a:pt x="306" y="604"/>
                  </a:lnTo>
                  <a:lnTo>
                    <a:pt x="305" y="604"/>
                  </a:lnTo>
                  <a:lnTo>
                    <a:pt x="305" y="605"/>
                  </a:lnTo>
                  <a:lnTo>
                    <a:pt x="305" y="605"/>
                  </a:lnTo>
                  <a:lnTo>
                    <a:pt x="305" y="607"/>
                  </a:lnTo>
                  <a:lnTo>
                    <a:pt x="305" y="608"/>
                  </a:lnTo>
                  <a:lnTo>
                    <a:pt x="304" y="611"/>
                  </a:lnTo>
                  <a:lnTo>
                    <a:pt x="304" y="613"/>
                  </a:lnTo>
                  <a:lnTo>
                    <a:pt x="303" y="614"/>
                  </a:lnTo>
                  <a:lnTo>
                    <a:pt x="303" y="615"/>
                  </a:lnTo>
                  <a:lnTo>
                    <a:pt x="302" y="617"/>
                  </a:lnTo>
                  <a:lnTo>
                    <a:pt x="301" y="618"/>
                  </a:lnTo>
                  <a:lnTo>
                    <a:pt x="300" y="620"/>
                  </a:lnTo>
                  <a:lnTo>
                    <a:pt x="299" y="621"/>
                  </a:lnTo>
                  <a:lnTo>
                    <a:pt x="298" y="623"/>
                  </a:lnTo>
                  <a:lnTo>
                    <a:pt x="297" y="624"/>
                  </a:lnTo>
                  <a:lnTo>
                    <a:pt x="296" y="625"/>
                  </a:lnTo>
                  <a:lnTo>
                    <a:pt x="295" y="626"/>
                  </a:lnTo>
                  <a:lnTo>
                    <a:pt x="293" y="627"/>
                  </a:lnTo>
                  <a:lnTo>
                    <a:pt x="292" y="627"/>
                  </a:lnTo>
                  <a:lnTo>
                    <a:pt x="291" y="628"/>
                  </a:lnTo>
                  <a:lnTo>
                    <a:pt x="290" y="628"/>
                  </a:lnTo>
                  <a:lnTo>
                    <a:pt x="290" y="628"/>
                  </a:lnTo>
                  <a:lnTo>
                    <a:pt x="289" y="627"/>
                  </a:lnTo>
                  <a:lnTo>
                    <a:pt x="287" y="626"/>
                  </a:lnTo>
                  <a:lnTo>
                    <a:pt x="283" y="623"/>
                  </a:lnTo>
                  <a:lnTo>
                    <a:pt x="281" y="622"/>
                  </a:lnTo>
                  <a:lnTo>
                    <a:pt x="280" y="621"/>
                  </a:lnTo>
                  <a:lnTo>
                    <a:pt x="278" y="620"/>
                  </a:lnTo>
                  <a:lnTo>
                    <a:pt x="277" y="620"/>
                  </a:lnTo>
                  <a:lnTo>
                    <a:pt x="276" y="619"/>
                  </a:lnTo>
                  <a:lnTo>
                    <a:pt x="275" y="619"/>
                  </a:lnTo>
                  <a:lnTo>
                    <a:pt x="273" y="619"/>
                  </a:lnTo>
                  <a:lnTo>
                    <a:pt x="272" y="618"/>
                  </a:lnTo>
                  <a:lnTo>
                    <a:pt x="269" y="618"/>
                  </a:lnTo>
                  <a:lnTo>
                    <a:pt x="266" y="618"/>
                  </a:lnTo>
                  <a:lnTo>
                    <a:pt x="264" y="617"/>
                  </a:lnTo>
                  <a:lnTo>
                    <a:pt x="261" y="616"/>
                  </a:lnTo>
                  <a:lnTo>
                    <a:pt x="258" y="615"/>
                  </a:lnTo>
                  <a:lnTo>
                    <a:pt x="257" y="615"/>
                  </a:lnTo>
                  <a:lnTo>
                    <a:pt x="255" y="615"/>
                  </a:lnTo>
                  <a:lnTo>
                    <a:pt x="252" y="615"/>
                  </a:lnTo>
                  <a:lnTo>
                    <a:pt x="250" y="614"/>
                  </a:lnTo>
                  <a:lnTo>
                    <a:pt x="250" y="614"/>
                  </a:lnTo>
                  <a:lnTo>
                    <a:pt x="249" y="614"/>
                  </a:lnTo>
                  <a:lnTo>
                    <a:pt x="249" y="613"/>
                  </a:lnTo>
                  <a:lnTo>
                    <a:pt x="248" y="612"/>
                  </a:lnTo>
                  <a:lnTo>
                    <a:pt x="248" y="611"/>
                  </a:lnTo>
                  <a:lnTo>
                    <a:pt x="247" y="610"/>
                  </a:lnTo>
                  <a:lnTo>
                    <a:pt x="247" y="609"/>
                  </a:lnTo>
                  <a:lnTo>
                    <a:pt x="246" y="605"/>
                  </a:lnTo>
                  <a:lnTo>
                    <a:pt x="246" y="604"/>
                  </a:lnTo>
                  <a:lnTo>
                    <a:pt x="246" y="603"/>
                  </a:lnTo>
                  <a:lnTo>
                    <a:pt x="246" y="602"/>
                  </a:lnTo>
                  <a:lnTo>
                    <a:pt x="245" y="601"/>
                  </a:lnTo>
                  <a:lnTo>
                    <a:pt x="244" y="600"/>
                  </a:lnTo>
                  <a:lnTo>
                    <a:pt x="244" y="600"/>
                  </a:lnTo>
                  <a:lnTo>
                    <a:pt x="243" y="599"/>
                  </a:lnTo>
                  <a:lnTo>
                    <a:pt x="242" y="599"/>
                  </a:lnTo>
                  <a:lnTo>
                    <a:pt x="242" y="599"/>
                  </a:lnTo>
                  <a:lnTo>
                    <a:pt x="241" y="599"/>
                  </a:lnTo>
                  <a:lnTo>
                    <a:pt x="240" y="600"/>
                  </a:lnTo>
                  <a:lnTo>
                    <a:pt x="239" y="600"/>
                  </a:lnTo>
                  <a:lnTo>
                    <a:pt x="238" y="600"/>
                  </a:lnTo>
                  <a:lnTo>
                    <a:pt x="238" y="601"/>
                  </a:lnTo>
                  <a:lnTo>
                    <a:pt x="237" y="602"/>
                  </a:lnTo>
                  <a:lnTo>
                    <a:pt x="237" y="602"/>
                  </a:lnTo>
                  <a:lnTo>
                    <a:pt x="235" y="604"/>
                  </a:lnTo>
                  <a:lnTo>
                    <a:pt x="232" y="609"/>
                  </a:lnTo>
                  <a:lnTo>
                    <a:pt x="231" y="611"/>
                  </a:lnTo>
                  <a:lnTo>
                    <a:pt x="230" y="613"/>
                  </a:lnTo>
                  <a:lnTo>
                    <a:pt x="230" y="614"/>
                  </a:lnTo>
                  <a:lnTo>
                    <a:pt x="230" y="616"/>
                  </a:lnTo>
                  <a:lnTo>
                    <a:pt x="230" y="618"/>
                  </a:lnTo>
                  <a:lnTo>
                    <a:pt x="230" y="620"/>
                  </a:lnTo>
                  <a:lnTo>
                    <a:pt x="230" y="621"/>
                  </a:lnTo>
                  <a:lnTo>
                    <a:pt x="231" y="624"/>
                  </a:lnTo>
                  <a:lnTo>
                    <a:pt x="231" y="625"/>
                  </a:lnTo>
                  <a:lnTo>
                    <a:pt x="232" y="627"/>
                  </a:lnTo>
                  <a:lnTo>
                    <a:pt x="233" y="631"/>
                  </a:lnTo>
                  <a:lnTo>
                    <a:pt x="235" y="634"/>
                  </a:lnTo>
                  <a:lnTo>
                    <a:pt x="235" y="635"/>
                  </a:lnTo>
                  <a:lnTo>
                    <a:pt x="236" y="636"/>
                  </a:lnTo>
                  <a:lnTo>
                    <a:pt x="236" y="637"/>
                  </a:lnTo>
                  <a:lnTo>
                    <a:pt x="236" y="638"/>
                  </a:lnTo>
                  <a:lnTo>
                    <a:pt x="236" y="640"/>
                  </a:lnTo>
                  <a:lnTo>
                    <a:pt x="236" y="641"/>
                  </a:lnTo>
                  <a:lnTo>
                    <a:pt x="235" y="641"/>
                  </a:lnTo>
                  <a:lnTo>
                    <a:pt x="235" y="642"/>
                  </a:lnTo>
                  <a:lnTo>
                    <a:pt x="234" y="643"/>
                  </a:lnTo>
                  <a:lnTo>
                    <a:pt x="233" y="644"/>
                  </a:lnTo>
                  <a:lnTo>
                    <a:pt x="230" y="647"/>
                  </a:lnTo>
                  <a:lnTo>
                    <a:pt x="227" y="649"/>
                  </a:lnTo>
                  <a:lnTo>
                    <a:pt x="226" y="651"/>
                  </a:lnTo>
                  <a:lnTo>
                    <a:pt x="225" y="652"/>
                  </a:lnTo>
                  <a:lnTo>
                    <a:pt x="224" y="653"/>
                  </a:lnTo>
                  <a:lnTo>
                    <a:pt x="222" y="654"/>
                  </a:lnTo>
                  <a:lnTo>
                    <a:pt x="220" y="659"/>
                  </a:lnTo>
                  <a:lnTo>
                    <a:pt x="217" y="662"/>
                  </a:lnTo>
                  <a:lnTo>
                    <a:pt x="215" y="665"/>
                  </a:lnTo>
                  <a:lnTo>
                    <a:pt x="213" y="668"/>
                  </a:lnTo>
                  <a:lnTo>
                    <a:pt x="211" y="669"/>
                  </a:lnTo>
                  <a:lnTo>
                    <a:pt x="211" y="669"/>
                  </a:lnTo>
                  <a:lnTo>
                    <a:pt x="210" y="670"/>
                  </a:lnTo>
                  <a:lnTo>
                    <a:pt x="209" y="671"/>
                  </a:lnTo>
                  <a:lnTo>
                    <a:pt x="208" y="671"/>
                  </a:lnTo>
                  <a:lnTo>
                    <a:pt x="207" y="672"/>
                  </a:lnTo>
                  <a:lnTo>
                    <a:pt x="206" y="672"/>
                  </a:lnTo>
                  <a:lnTo>
                    <a:pt x="205" y="673"/>
                  </a:lnTo>
                  <a:lnTo>
                    <a:pt x="204" y="673"/>
                  </a:lnTo>
                  <a:lnTo>
                    <a:pt x="202" y="673"/>
                  </a:lnTo>
                  <a:lnTo>
                    <a:pt x="198" y="673"/>
                  </a:lnTo>
                  <a:lnTo>
                    <a:pt x="196" y="673"/>
                  </a:lnTo>
                  <a:lnTo>
                    <a:pt x="191" y="674"/>
                  </a:lnTo>
                  <a:lnTo>
                    <a:pt x="187" y="675"/>
                  </a:lnTo>
                  <a:lnTo>
                    <a:pt x="186" y="675"/>
                  </a:lnTo>
                  <a:lnTo>
                    <a:pt x="178" y="677"/>
                  </a:lnTo>
                  <a:lnTo>
                    <a:pt x="176" y="677"/>
                  </a:lnTo>
                  <a:lnTo>
                    <a:pt x="173" y="677"/>
                  </a:lnTo>
                  <a:lnTo>
                    <a:pt x="172" y="677"/>
                  </a:lnTo>
                  <a:lnTo>
                    <a:pt x="171" y="678"/>
                  </a:lnTo>
                  <a:lnTo>
                    <a:pt x="170" y="678"/>
                  </a:lnTo>
                  <a:lnTo>
                    <a:pt x="169" y="679"/>
                  </a:lnTo>
                  <a:lnTo>
                    <a:pt x="168" y="680"/>
                  </a:lnTo>
                  <a:lnTo>
                    <a:pt x="166" y="681"/>
                  </a:lnTo>
                  <a:lnTo>
                    <a:pt x="166" y="682"/>
                  </a:lnTo>
                  <a:lnTo>
                    <a:pt x="165" y="683"/>
                  </a:lnTo>
                  <a:lnTo>
                    <a:pt x="163" y="686"/>
                  </a:lnTo>
                  <a:lnTo>
                    <a:pt x="162" y="687"/>
                  </a:lnTo>
                  <a:lnTo>
                    <a:pt x="161" y="688"/>
                  </a:lnTo>
                  <a:lnTo>
                    <a:pt x="160" y="689"/>
                  </a:lnTo>
                  <a:lnTo>
                    <a:pt x="160" y="690"/>
                  </a:lnTo>
                  <a:lnTo>
                    <a:pt x="159" y="690"/>
                  </a:lnTo>
                  <a:lnTo>
                    <a:pt x="158" y="690"/>
                  </a:lnTo>
                  <a:lnTo>
                    <a:pt x="158" y="690"/>
                  </a:lnTo>
                  <a:lnTo>
                    <a:pt x="157" y="690"/>
                  </a:lnTo>
                  <a:lnTo>
                    <a:pt x="157" y="690"/>
                  </a:lnTo>
                  <a:lnTo>
                    <a:pt x="156" y="690"/>
                  </a:lnTo>
                  <a:lnTo>
                    <a:pt x="156" y="689"/>
                  </a:lnTo>
                  <a:lnTo>
                    <a:pt x="156" y="689"/>
                  </a:lnTo>
                  <a:lnTo>
                    <a:pt x="155" y="687"/>
                  </a:lnTo>
                  <a:lnTo>
                    <a:pt x="153" y="681"/>
                  </a:lnTo>
                  <a:lnTo>
                    <a:pt x="151" y="676"/>
                  </a:lnTo>
                  <a:lnTo>
                    <a:pt x="150" y="674"/>
                  </a:lnTo>
                  <a:lnTo>
                    <a:pt x="149" y="670"/>
                  </a:lnTo>
                  <a:lnTo>
                    <a:pt x="147" y="663"/>
                  </a:lnTo>
                  <a:lnTo>
                    <a:pt x="146" y="661"/>
                  </a:lnTo>
                  <a:lnTo>
                    <a:pt x="146" y="660"/>
                  </a:lnTo>
                  <a:lnTo>
                    <a:pt x="145" y="659"/>
                  </a:lnTo>
                  <a:lnTo>
                    <a:pt x="144" y="658"/>
                  </a:lnTo>
                  <a:lnTo>
                    <a:pt x="144" y="657"/>
                  </a:lnTo>
                  <a:lnTo>
                    <a:pt x="142" y="656"/>
                  </a:lnTo>
                  <a:lnTo>
                    <a:pt x="138" y="653"/>
                  </a:lnTo>
                  <a:lnTo>
                    <a:pt x="136" y="651"/>
                  </a:lnTo>
                  <a:lnTo>
                    <a:pt x="135" y="650"/>
                  </a:lnTo>
                  <a:lnTo>
                    <a:pt x="132" y="649"/>
                  </a:lnTo>
                  <a:lnTo>
                    <a:pt x="130" y="648"/>
                  </a:lnTo>
                  <a:lnTo>
                    <a:pt x="128" y="647"/>
                  </a:lnTo>
                  <a:lnTo>
                    <a:pt x="124" y="646"/>
                  </a:lnTo>
                  <a:lnTo>
                    <a:pt x="120" y="645"/>
                  </a:lnTo>
                  <a:lnTo>
                    <a:pt x="118" y="644"/>
                  </a:lnTo>
                  <a:lnTo>
                    <a:pt x="115" y="643"/>
                  </a:lnTo>
                  <a:lnTo>
                    <a:pt x="113" y="641"/>
                  </a:lnTo>
                  <a:lnTo>
                    <a:pt x="110" y="640"/>
                  </a:lnTo>
                  <a:lnTo>
                    <a:pt x="109" y="639"/>
                  </a:lnTo>
                  <a:lnTo>
                    <a:pt x="108" y="638"/>
                  </a:lnTo>
                  <a:lnTo>
                    <a:pt x="107" y="638"/>
                  </a:lnTo>
                  <a:lnTo>
                    <a:pt x="107" y="637"/>
                  </a:lnTo>
                  <a:lnTo>
                    <a:pt x="106" y="636"/>
                  </a:lnTo>
                  <a:lnTo>
                    <a:pt x="106" y="636"/>
                  </a:lnTo>
                  <a:lnTo>
                    <a:pt x="106" y="635"/>
                  </a:lnTo>
                  <a:lnTo>
                    <a:pt x="106" y="635"/>
                  </a:lnTo>
                  <a:lnTo>
                    <a:pt x="106" y="634"/>
                  </a:lnTo>
                  <a:lnTo>
                    <a:pt x="106" y="631"/>
                  </a:lnTo>
                  <a:lnTo>
                    <a:pt x="107" y="627"/>
                  </a:lnTo>
                  <a:lnTo>
                    <a:pt x="108" y="622"/>
                  </a:lnTo>
                  <a:lnTo>
                    <a:pt x="108" y="621"/>
                  </a:lnTo>
                  <a:lnTo>
                    <a:pt x="108" y="618"/>
                  </a:lnTo>
                  <a:lnTo>
                    <a:pt x="109" y="616"/>
                  </a:lnTo>
                  <a:lnTo>
                    <a:pt x="109" y="614"/>
                  </a:lnTo>
                  <a:lnTo>
                    <a:pt x="109" y="612"/>
                  </a:lnTo>
                  <a:lnTo>
                    <a:pt x="108" y="611"/>
                  </a:lnTo>
                  <a:lnTo>
                    <a:pt x="108" y="610"/>
                  </a:lnTo>
                  <a:lnTo>
                    <a:pt x="108" y="609"/>
                  </a:lnTo>
                  <a:lnTo>
                    <a:pt x="108" y="609"/>
                  </a:lnTo>
                  <a:lnTo>
                    <a:pt x="107" y="609"/>
                  </a:lnTo>
                  <a:lnTo>
                    <a:pt x="107" y="609"/>
                  </a:lnTo>
                  <a:lnTo>
                    <a:pt x="106" y="609"/>
                  </a:lnTo>
                  <a:lnTo>
                    <a:pt x="106" y="609"/>
                  </a:lnTo>
                  <a:lnTo>
                    <a:pt x="105" y="610"/>
                  </a:lnTo>
                  <a:lnTo>
                    <a:pt x="104" y="612"/>
                  </a:lnTo>
                  <a:lnTo>
                    <a:pt x="104" y="613"/>
                  </a:lnTo>
                  <a:lnTo>
                    <a:pt x="103" y="613"/>
                  </a:lnTo>
                  <a:lnTo>
                    <a:pt x="103" y="613"/>
                  </a:lnTo>
                  <a:lnTo>
                    <a:pt x="102" y="614"/>
                  </a:lnTo>
                  <a:lnTo>
                    <a:pt x="101" y="614"/>
                  </a:lnTo>
                  <a:lnTo>
                    <a:pt x="101" y="614"/>
                  </a:lnTo>
                  <a:lnTo>
                    <a:pt x="100" y="613"/>
                  </a:lnTo>
                  <a:lnTo>
                    <a:pt x="100" y="613"/>
                  </a:lnTo>
                  <a:lnTo>
                    <a:pt x="99" y="613"/>
                  </a:lnTo>
                  <a:lnTo>
                    <a:pt x="98" y="612"/>
                  </a:lnTo>
                  <a:lnTo>
                    <a:pt x="98" y="612"/>
                  </a:lnTo>
                  <a:lnTo>
                    <a:pt x="97" y="611"/>
                  </a:lnTo>
                  <a:lnTo>
                    <a:pt x="96" y="610"/>
                  </a:lnTo>
                  <a:lnTo>
                    <a:pt x="95" y="608"/>
                  </a:lnTo>
                  <a:lnTo>
                    <a:pt x="93" y="607"/>
                  </a:lnTo>
                  <a:lnTo>
                    <a:pt x="93" y="606"/>
                  </a:lnTo>
                  <a:lnTo>
                    <a:pt x="92" y="604"/>
                  </a:lnTo>
                  <a:lnTo>
                    <a:pt x="90" y="601"/>
                  </a:lnTo>
                  <a:lnTo>
                    <a:pt x="90" y="600"/>
                  </a:lnTo>
                  <a:lnTo>
                    <a:pt x="89" y="599"/>
                  </a:lnTo>
                  <a:lnTo>
                    <a:pt x="89" y="598"/>
                  </a:lnTo>
                  <a:lnTo>
                    <a:pt x="88" y="598"/>
                  </a:lnTo>
                  <a:lnTo>
                    <a:pt x="85" y="595"/>
                  </a:lnTo>
                  <a:lnTo>
                    <a:pt x="84" y="594"/>
                  </a:lnTo>
                  <a:lnTo>
                    <a:pt x="84" y="593"/>
                  </a:lnTo>
                  <a:lnTo>
                    <a:pt x="83" y="592"/>
                  </a:lnTo>
                  <a:lnTo>
                    <a:pt x="82" y="591"/>
                  </a:lnTo>
                  <a:lnTo>
                    <a:pt x="82" y="590"/>
                  </a:lnTo>
                  <a:lnTo>
                    <a:pt x="81" y="586"/>
                  </a:lnTo>
                  <a:lnTo>
                    <a:pt x="79" y="581"/>
                  </a:lnTo>
                  <a:lnTo>
                    <a:pt x="78" y="577"/>
                  </a:lnTo>
                  <a:lnTo>
                    <a:pt x="77" y="576"/>
                  </a:lnTo>
                  <a:lnTo>
                    <a:pt x="77" y="574"/>
                  </a:lnTo>
                  <a:lnTo>
                    <a:pt x="76" y="573"/>
                  </a:lnTo>
                  <a:lnTo>
                    <a:pt x="75" y="571"/>
                  </a:lnTo>
                  <a:lnTo>
                    <a:pt x="74" y="570"/>
                  </a:lnTo>
                  <a:lnTo>
                    <a:pt x="73" y="570"/>
                  </a:lnTo>
                  <a:lnTo>
                    <a:pt x="72" y="568"/>
                  </a:lnTo>
                  <a:lnTo>
                    <a:pt x="72" y="567"/>
                  </a:lnTo>
                  <a:lnTo>
                    <a:pt x="71" y="566"/>
                  </a:lnTo>
                  <a:lnTo>
                    <a:pt x="69" y="563"/>
                  </a:lnTo>
                  <a:lnTo>
                    <a:pt x="68" y="562"/>
                  </a:lnTo>
                  <a:lnTo>
                    <a:pt x="66" y="560"/>
                  </a:lnTo>
                  <a:lnTo>
                    <a:pt x="65" y="557"/>
                  </a:lnTo>
                  <a:lnTo>
                    <a:pt x="65" y="557"/>
                  </a:lnTo>
                  <a:lnTo>
                    <a:pt x="64" y="555"/>
                  </a:lnTo>
                  <a:lnTo>
                    <a:pt x="62" y="553"/>
                  </a:lnTo>
                  <a:lnTo>
                    <a:pt x="61" y="552"/>
                  </a:lnTo>
                  <a:lnTo>
                    <a:pt x="60" y="551"/>
                  </a:lnTo>
                  <a:lnTo>
                    <a:pt x="59" y="550"/>
                  </a:lnTo>
                  <a:lnTo>
                    <a:pt x="58" y="550"/>
                  </a:lnTo>
                  <a:lnTo>
                    <a:pt x="57" y="550"/>
                  </a:lnTo>
                  <a:lnTo>
                    <a:pt x="55" y="549"/>
                  </a:lnTo>
                  <a:lnTo>
                    <a:pt x="51" y="548"/>
                  </a:lnTo>
                  <a:lnTo>
                    <a:pt x="49" y="547"/>
                  </a:lnTo>
                  <a:lnTo>
                    <a:pt x="47" y="547"/>
                  </a:lnTo>
                  <a:lnTo>
                    <a:pt x="46" y="547"/>
                  </a:lnTo>
                  <a:lnTo>
                    <a:pt x="44" y="547"/>
                  </a:lnTo>
                  <a:lnTo>
                    <a:pt x="43" y="548"/>
                  </a:lnTo>
                  <a:lnTo>
                    <a:pt x="41" y="548"/>
                  </a:lnTo>
                  <a:lnTo>
                    <a:pt x="39" y="549"/>
                  </a:lnTo>
                  <a:lnTo>
                    <a:pt x="36" y="551"/>
                  </a:lnTo>
                  <a:lnTo>
                    <a:pt x="34" y="552"/>
                  </a:lnTo>
                  <a:lnTo>
                    <a:pt x="32" y="553"/>
                  </a:lnTo>
                  <a:lnTo>
                    <a:pt x="30" y="555"/>
                  </a:lnTo>
                  <a:lnTo>
                    <a:pt x="28" y="557"/>
                  </a:lnTo>
                  <a:lnTo>
                    <a:pt x="28" y="558"/>
                  </a:lnTo>
                  <a:lnTo>
                    <a:pt x="28" y="558"/>
                  </a:lnTo>
                  <a:lnTo>
                    <a:pt x="27" y="559"/>
                  </a:lnTo>
                  <a:lnTo>
                    <a:pt x="27" y="559"/>
                  </a:lnTo>
                  <a:lnTo>
                    <a:pt x="27" y="559"/>
                  </a:lnTo>
                  <a:lnTo>
                    <a:pt x="28" y="560"/>
                  </a:lnTo>
                  <a:lnTo>
                    <a:pt x="28" y="561"/>
                  </a:lnTo>
                  <a:lnTo>
                    <a:pt x="29" y="562"/>
                  </a:lnTo>
                  <a:lnTo>
                    <a:pt x="29" y="563"/>
                  </a:lnTo>
                  <a:lnTo>
                    <a:pt x="30" y="564"/>
                  </a:lnTo>
                  <a:lnTo>
                    <a:pt x="30" y="564"/>
                  </a:lnTo>
                  <a:lnTo>
                    <a:pt x="31" y="565"/>
                  </a:lnTo>
                  <a:lnTo>
                    <a:pt x="38" y="572"/>
                  </a:lnTo>
                  <a:lnTo>
                    <a:pt x="39" y="573"/>
                  </a:lnTo>
                  <a:lnTo>
                    <a:pt x="40" y="574"/>
                  </a:lnTo>
                  <a:lnTo>
                    <a:pt x="40" y="575"/>
                  </a:lnTo>
                  <a:lnTo>
                    <a:pt x="40" y="576"/>
                  </a:lnTo>
                  <a:lnTo>
                    <a:pt x="41" y="578"/>
                  </a:lnTo>
                  <a:lnTo>
                    <a:pt x="42" y="580"/>
                  </a:lnTo>
                  <a:lnTo>
                    <a:pt x="42" y="580"/>
                  </a:lnTo>
                  <a:lnTo>
                    <a:pt x="44" y="583"/>
                  </a:lnTo>
                  <a:lnTo>
                    <a:pt x="45" y="585"/>
                  </a:lnTo>
                  <a:lnTo>
                    <a:pt x="45" y="586"/>
                  </a:lnTo>
                  <a:lnTo>
                    <a:pt x="45" y="587"/>
                  </a:lnTo>
                  <a:lnTo>
                    <a:pt x="46" y="588"/>
                  </a:lnTo>
                  <a:lnTo>
                    <a:pt x="46" y="589"/>
                  </a:lnTo>
                  <a:lnTo>
                    <a:pt x="46" y="590"/>
                  </a:lnTo>
                  <a:lnTo>
                    <a:pt x="46" y="591"/>
                  </a:lnTo>
                  <a:lnTo>
                    <a:pt x="46" y="592"/>
                  </a:lnTo>
                  <a:lnTo>
                    <a:pt x="45" y="592"/>
                  </a:lnTo>
                  <a:lnTo>
                    <a:pt x="45" y="594"/>
                  </a:lnTo>
                  <a:lnTo>
                    <a:pt x="43" y="596"/>
                  </a:lnTo>
                  <a:lnTo>
                    <a:pt x="42" y="598"/>
                  </a:lnTo>
                  <a:lnTo>
                    <a:pt x="40" y="601"/>
                  </a:lnTo>
                  <a:lnTo>
                    <a:pt x="39" y="605"/>
                  </a:lnTo>
                  <a:lnTo>
                    <a:pt x="38" y="607"/>
                  </a:lnTo>
                  <a:lnTo>
                    <a:pt x="37" y="609"/>
                  </a:lnTo>
                  <a:lnTo>
                    <a:pt x="36" y="610"/>
                  </a:lnTo>
                  <a:lnTo>
                    <a:pt x="35" y="611"/>
                  </a:lnTo>
                  <a:lnTo>
                    <a:pt x="34" y="613"/>
                  </a:lnTo>
                  <a:lnTo>
                    <a:pt x="32" y="615"/>
                  </a:lnTo>
                  <a:lnTo>
                    <a:pt x="30" y="616"/>
                  </a:lnTo>
                  <a:lnTo>
                    <a:pt x="28" y="617"/>
                  </a:lnTo>
                  <a:lnTo>
                    <a:pt x="27" y="618"/>
                  </a:lnTo>
                  <a:lnTo>
                    <a:pt x="26" y="618"/>
                  </a:lnTo>
                  <a:lnTo>
                    <a:pt x="25" y="619"/>
                  </a:lnTo>
                  <a:lnTo>
                    <a:pt x="23" y="619"/>
                  </a:lnTo>
                  <a:lnTo>
                    <a:pt x="22" y="618"/>
                  </a:lnTo>
                  <a:lnTo>
                    <a:pt x="20" y="618"/>
                  </a:lnTo>
                  <a:lnTo>
                    <a:pt x="17" y="617"/>
                  </a:lnTo>
                  <a:lnTo>
                    <a:pt x="15" y="616"/>
                  </a:lnTo>
                  <a:lnTo>
                    <a:pt x="13" y="614"/>
                  </a:lnTo>
                  <a:lnTo>
                    <a:pt x="8" y="611"/>
                  </a:lnTo>
                  <a:lnTo>
                    <a:pt x="6" y="609"/>
                  </a:lnTo>
                  <a:lnTo>
                    <a:pt x="5" y="608"/>
                  </a:lnTo>
                  <a:lnTo>
                    <a:pt x="4" y="607"/>
                  </a:lnTo>
                  <a:lnTo>
                    <a:pt x="2" y="605"/>
                  </a:lnTo>
                  <a:lnTo>
                    <a:pt x="2" y="604"/>
                  </a:lnTo>
                  <a:lnTo>
                    <a:pt x="1" y="603"/>
                  </a:lnTo>
                  <a:lnTo>
                    <a:pt x="1" y="603"/>
                  </a:lnTo>
                  <a:lnTo>
                    <a:pt x="0" y="602"/>
                  </a:lnTo>
                  <a:lnTo>
                    <a:pt x="0" y="601"/>
                  </a:lnTo>
                  <a:lnTo>
                    <a:pt x="0" y="600"/>
                  </a:lnTo>
                  <a:lnTo>
                    <a:pt x="1" y="599"/>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48" name="Freeform 254">
              <a:extLst>
                <a:ext uri="{FF2B5EF4-FFF2-40B4-BE49-F238E27FC236}">
                  <a16:creationId xmlns:a16="http://schemas.microsoft.com/office/drawing/2014/main" id="{9C7230E5-BF82-4148-B484-8ECB1343DDB8}"/>
                </a:ext>
              </a:extLst>
            </p:cNvPr>
            <p:cNvSpPr>
              <a:spLocks/>
            </p:cNvSpPr>
            <p:nvPr/>
          </p:nvSpPr>
          <p:spPr bwMode="auto">
            <a:xfrm>
              <a:off x="4682" y="1987"/>
              <a:ext cx="238" cy="676"/>
            </a:xfrm>
            <a:custGeom>
              <a:avLst/>
              <a:gdLst>
                <a:gd name="T0" fmla="*/ 49 w 238"/>
                <a:gd name="T1" fmla="*/ 668 h 676"/>
                <a:gd name="T2" fmla="*/ 50 w 238"/>
                <a:gd name="T3" fmla="*/ 660 h 676"/>
                <a:gd name="T4" fmla="*/ 42 w 238"/>
                <a:gd name="T5" fmla="*/ 646 h 676"/>
                <a:gd name="T6" fmla="*/ 37 w 238"/>
                <a:gd name="T7" fmla="*/ 622 h 676"/>
                <a:gd name="T8" fmla="*/ 46 w 238"/>
                <a:gd name="T9" fmla="*/ 606 h 676"/>
                <a:gd name="T10" fmla="*/ 49 w 238"/>
                <a:gd name="T11" fmla="*/ 601 h 676"/>
                <a:gd name="T12" fmla="*/ 29 w 238"/>
                <a:gd name="T13" fmla="*/ 597 h 676"/>
                <a:gd name="T14" fmla="*/ 18 w 238"/>
                <a:gd name="T15" fmla="*/ 591 h 676"/>
                <a:gd name="T16" fmla="*/ 17 w 238"/>
                <a:gd name="T17" fmla="*/ 577 h 676"/>
                <a:gd name="T18" fmla="*/ 20 w 238"/>
                <a:gd name="T19" fmla="*/ 570 h 676"/>
                <a:gd name="T20" fmla="*/ 36 w 238"/>
                <a:gd name="T21" fmla="*/ 572 h 676"/>
                <a:gd name="T22" fmla="*/ 40 w 238"/>
                <a:gd name="T23" fmla="*/ 562 h 676"/>
                <a:gd name="T24" fmla="*/ 42 w 238"/>
                <a:gd name="T25" fmla="*/ 554 h 676"/>
                <a:gd name="T26" fmla="*/ 43 w 238"/>
                <a:gd name="T27" fmla="*/ 534 h 676"/>
                <a:gd name="T28" fmla="*/ 43 w 238"/>
                <a:gd name="T29" fmla="*/ 522 h 676"/>
                <a:gd name="T30" fmla="*/ 55 w 238"/>
                <a:gd name="T31" fmla="*/ 505 h 676"/>
                <a:gd name="T32" fmla="*/ 57 w 238"/>
                <a:gd name="T33" fmla="*/ 490 h 676"/>
                <a:gd name="T34" fmla="*/ 52 w 238"/>
                <a:gd name="T35" fmla="*/ 477 h 676"/>
                <a:gd name="T36" fmla="*/ 40 w 238"/>
                <a:gd name="T37" fmla="*/ 472 h 676"/>
                <a:gd name="T38" fmla="*/ 37 w 238"/>
                <a:gd name="T39" fmla="*/ 469 h 676"/>
                <a:gd name="T40" fmla="*/ 37 w 238"/>
                <a:gd name="T41" fmla="*/ 455 h 676"/>
                <a:gd name="T42" fmla="*/ 33 w 238"/>
                <a:gd name="T43" fmla="*/ 443 h 676"/>
                <a:gd name="T44" fmla="*/ 19 w 238"/>
                <a:gd name="T45" fmla="*/ 423 h 676"/>
                <a:gd name="T46" fmla="*/ 11 w 238"/>
                <a:gd name="T47" fmla="*/ 405 h 676"/>
                <a:gd name="T48" fmla="*/ 11 w 238"/>
                <a:gd name="T49" fmla="*/ 393 h 676"/>
                <a:gd name="T50" fmla="*/ 17 w 238"/>
                <a:gd name="T51" fmla="*/ 380 h 676"/>
                <a:gd name="T52" fmla="*/ 16 w 238"/>
                <a:gd name="T53" fmla="*/ 364 h 676"/>
                <a:gd name="T54" fmla="*/ 8 w 238"/>
                <a:gd name="T55" fmla="*/ 331 h 676"/>
                <a:gd name="T56" fmla="*/ 0 w 238"/>
                <a:gd name="T57" fmla="*/ 303 h 676"/>
                <a:gd name="T58" fmla="*/ 2 w 238"/>
                <a:gd name="T59" fmla="*/ 298 h 676"/>
                <a:gd name="T60" fmla="*/ 14 w 238"/>
                <a:gd name="T61" fmla="*/ 294 h 676"/>
                <a:gd name="T62" fmla="*/ 25 w 238"/>
                <a:gd name="T63" fmla="*/ 283 h 676"/>
                <a:gd name="T64" fmla="*/ 36 w 238"/>
                <a:gd name="T65" fmla="*/ 271 h 676"/>
                <a:gd name="T66" fmla="*/ 36 w 238"/>
                <a:gd name="T67" fmla="*/ 253 h 676"/>
                <a:gd name="T68" fmla="*/ 38 w 238"/>
                <a:gd name="T69" fmla="*/ 240 h 676"/>
                <a:gd name="T70" fmla="*/ 38 w 238"/>
                <a:gd name="T71" fmla="*/ 225 h 676"/>
                <a:gd name="T72" fmla="*/ 47 w 238"/>
                <a:gd name="T73" fmla="*/ 203 h 676"/>
                <a:gd name="T74" fmla="*/ 57 w 238"/>
                <a:gd name="T75" fmla="*/ 171 h 676"/>
                <a:gd name="T76" fmla="*/ 60 w 238"/>
                <a:gd name="T77" fmla="*/ 163 h 676"/>
                <a:gd name="T78" fmla="*/ 72 w 238"/>
                <a:gd name="T79" fmla="*/ 151 h 676"/>
                <a:gd name="T80" fmla="*/ 88 w 238"/>
                <a:gd name="T81" fmla="*/ 147 h 676"/>
                <a:gd name="T82" fmla="*/ 101 w 238"/>
                <a:gd name="T83" fmla="*/ 140 h 676"/>
                <a:gd name="T84" fmla="*/ 111 w 238"/>
                <a:gd name="T85" fmla="*/ 145 h 676"/>
                <a:gd name="T86" fmla="*/ 119 w 238"/>
                <a:gd name="T87" fmla="*/ 147 h 676"/>
                <a:gd name="T88" fmla="*/ 121 w 238"/>
                <a:gd name="T89" fmla="*/ 138 h 676"/>
                <a:gd name="T90" fmla="*/ 119 w 238"/>
                <a:gd name="T91" fmla="*/ 116 h 676"/>
                <a:gd name="T92" fmla="*/ 114 w 238"/>
                <a:gd name="T93" fmla="*/ 99 h 676"/>
                <a:gd name="T94" fmla="*/ 94 w 238"/>
                <a:gd name="T95" fmla="*/ 87 h 676"/>
                <a:gd name="T96" fmla="*/ 86 w 238"/>
                <a:gd name="T97" fmla="*/ 77 h 676"/>
                <a:gd name="T98" fmla="*/ 73 w 238"/>
                <a:gd name="T99" fmla="*/ 44 h 676"/>
                <a:gd name="T100" fmla="*/ 59 w 238"/>
                <a:gd name="T101" fmla="*/ 31 h 676"/>
                <a:gd name="T102" fmla="*/ 55 w 238"/>
                <a:gd name="T103" fmla="*/ 23 h 676"/>
                <a:gd name="T104" fmla="*/ 61 w 238"/>
                <a:gd name="T105" fmla="*/ 9 h 676"/>
                <a:gd name="T106" fmla="*/ 72 w 238"/>
                <a:gd name="T107" fmla="*/ 0 h 676"/>
                <a:gd name="T108" fmla="*/ 92 w 238"/>
                <a:gd name="T109" fmla="*/ 13 h 676"/>
                <a:gd name="T110" fmla="*/ 109 w 238"/>
                <a:gd name="T111" fmla="*/ 16 h 676"/>
                <a:gd name="T112" fmla="*/ 135 w 238"/>
                <a:gd name="T113" fmla="*/ 25 h 676"/>
                <a:gd name="T114" fmla="*/ 155 w 238"/>
                <a:gd name="T115" fmla="*/ 30 h 676"/>
                <a:gd name="T116" fmla="*/ 174 w 238"/>
                <a:gd name="T117" fmla="*/ 39 h 676"/>
                <a:gd name="T118" fmla="*/ 191 w 238"/>
                <a:gd name="T119" fmla="*/ 40 h 676"/>
                <a:gd name="T120" fmla="*/ 198 w 238"/>
                <a:gd name="T121" fmla="*/ 52 h 676"/>
                <a:gd name="T122" fmla="*/ 211 w 238"/>
                <a:gd name="T123" fmla="*/ 67 h 676"/>
                <a:gd name="T124" fmla="*/ 227 w 238"/>
                <a:gd name="T125" fmla="*/ 77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8" h="676">
                  <a:moveTo>
                    <a:pt x="44" y="676"/>
                  </a:moveTo>
                  <a:lnTo>
                    <a:pt x="44" y="675"/>
                  </a:lnTo>
                  <a:lnTo>
                    <a:pt x="44" y="674"/>
                  </a:lnTo>
                  <a:lnTo>
                    <a:pt x="45" y="673"/>
                  </a:lnTo>
                  <a:lnTo>
                    <a:pt x="45" y="672"/>
                  </a:lnTo>
                  <a:lnTo>
                    <a:pt x="46" y="671"/>
                  </a:lnTo>
                  <a:lnTo>
                    <a:pt x="47" y="670"/>
                  </a:lnTo>
                  <a:lnTo>
                    <a:pt x="49" y="668"/>
                  </a:lnTo>
                  <a:lnTo>
                    <a:pt x="50" y="667"/>
                  </a:lnTo>
                  <a:lnTo>
                    <a:pt x="50" y="666"/>
                  </a:lnTo>
                  <a:lnTo>
                    <a:pt x="51" y="666"/>
                  </a:lnTo>
                  <a:lnTo>
                    <a:pt x="51" y="665"/>
                  </a:lnTo>
                  <a:lnTo>
                    <a:pt x="51" y="664"/>
                  </a:lnTo>
                  <a:lnTo>
                    <a:pt x="51" y="663"/>
                  </a:lnTo>
                  <a:lnTo>
                    <a:pt x="51" y="662"/>
                  </a:lnTo>
                  <a:lnTo>
                    <a:pt x="50" y="660"/>
                  </a:lnTo>
                  <a:lnTo>
                    <a:pt x="49" y="659"/>
                  </a:lnTo>
                  <a:lnTo>
                    <a:pt x="49" y="657"/>
                  </a:lnTo>
                  <a:lnTo>
                    <a:pt x="48" y="656"/>
                  </a:lnTo>
                  <a:lnTo>
                    <a:pt x="45" y="652"/>
                  </a:lnTo>
                  <a:lnTo>
                    <a:pt x="44" y="650"/>
                  </a:lnTo>
                  <a:lnTo>
                    <a:pt x="43" y="649"/>
                  </a:lnTo>
                  <a:lnTo>
                    <a:pt x="43" y="648"/>
                  </a:lnTo>
                  <a:lnTo>
                    <a:pt x="42" y="646"/>
                  </a:lnTo>
                  <a:lnTo>
                    <a:pt x="41" y="642"/>
                  </a:lnTo>
                  <a:lnTo>
                    <a:pt x="39" y="637"/>
                  </a:lnTo>
                  <a:lnTo>
                    <a:pt x="38" y="632"/>
                  </a:lnTo>
                  <a:lnTo>
                    <a:pt x="38" y="630"/>
                  </a:lnTo>
                  <a:lnTo>
                    <a:pt x="37" y="628"/>
                  </a:lnTo>
                  <a:lnTo>
                    <a:pt x="37" y="626"/>
                  </a:lnTo>
                  <a:lnTo>
                    <a:pt x="37" y="624"/>
                  </a:lnTo>
                  <a:lnTo>
                    <a:pt x="37" y="622"/>
                  </a:lnTo>
                  <a:lnTo>
                    <a:pt x="38" y="620"/>
                  </a:lnTo>
                  <a:lnTo>
                    <a:pt x="38" y="618"/>
                  </a:lnTo>
                  <a:lnTo>
                    <a:pt x="39" y="617"/>
                  </a:lnTo>
                  <a:lnTo>
                    <a:pt x="42" y="613"/>
                  </a:lnTo>
                  <a:lnTo>
                    <a:pt x="43" y="611"/>
                  </a:lnTo>
                  <a:lnTo>
                    <a:pt x="44" y="608"/>
                  </a:lnTo>
                  <a:lnTo>
                    <a:pt x="45" y="607"/>
                  </a:lnTo>
                  <a:lnTo>
                    <a:pt x="46" y="606"/>
                  </a:lnTo>
                  <a:lnTo>
                    <a:pt x="47" y="605"/>
                  </a:lnTo>
                  <a:lnTo>
                    <a:pt x="48" y="604"/>
                  </a:lnTo>
                  <a:lnTo>
                    <a:pt x="49" y="603"/>
                  </a:lnTo>
                  <a:lnTo>
                    <a:pt x="50" y="603"/>
                  </a:lnTo>
                  <a:lnTo>
                    <a:pt x="50" y="602"/>
                  </a:lnTo>
                  <a:lnTo>
                    <a:pt x="50" y="602"/>
                  </a:lnTo>
                  <a:lnTo>
                    <a:pt x="50" y="602"/>
                  </a:lnTo>
                  <a:lnTo>
                    <a:pt x="49" y="601"/>
                  </a:lnTo>
                  <a:lnTo>
                    <a:pt x="49" y="601"/>
                  </a:lnTo>
                  <a:lnTo>
                    <a:pt x="48" y="601"/>
                  </a:lnTo>
                  <a:lnTo>
                    <a:pt x="45" y="600"/>
                  </a:lnTo>
                  <a:lnTo>
                    <a:pt x="42" y="600"/>
                  </a:lnTo>
                  <a:lnTo>
                    <a:pt x="40" y="600"/>
                  </a:lnTo>
                  <a:lnTo>
                    <a:pt x="38" y="599"/>
                  </a:lnTo>
                  <a:lnTo>
                    <a:pt x="35" y="598"/>
                  </a:lnTo>
                  <a:lnTo>
                    <a:pt x="29" y="597"/>
                  </a:lnTo>
                  <a:lnTo>
                    <a:pt x="25" y="596"/>
                  </a:lnTo>
                  <a:lnTo>
                    <a:pt x="21" y="594"/>
                  </a:lnTo>
                  <a:lnTo>
                    <a:pt x="20" y="594"/>
                  </a:lnTo>
                  <a:lnTo>
                    <a:pt x="19" y="594"/>
                  </a:lnTo>
                  <a:lnTo>
                    <a:pt x="19" y="593"/>
                  </a:lnTo>
                  <a:lnTo>
                    <a:pt x="18" y="593"/>
                  </a:lnTo>
                  <a:lnTo>
                    <a:pt x="18" y="592"/>
                  </a:lnTo>
                  <a:lnTo>
                    <a:pt x="18" y="591"/>
                  </a:lnTo>
                  <a:lnTo>
                    <a:pt x="17" y="591"/>
                  </a:lnTo>
                  <a:lnTo>
                    <a:pt x="17" y="590"/>
                  </a:lnTo>
                  <a:lnTo>
                    <a:pt x="17" y="588"/>
                  </a:lnTo>
                  <a:lnTo>
                    <a:pt x="17" y="585"/>
                  </a:lnTo>
                  <a:lnTo>
                    <a:pt x="17" y="583"/>
                  </a:lnTo>
                  <a:lnTo>
                    <a:pt x="17" y="582"/>
                  </a:lnTo>
                  <a:lnTo>
                    <a:pt x="17" y="578"/>
                  </a:lnTo>
                  <a:lnTo>
                    <a:pt x="17" y="577"/>
                  </a:lnTo>
                  <a:lnTo>
                    <a:pt x="17" y="576"/>
                  </a:lnTo>
                  <a:lnTo>
                    <a:pt x="17" y="574"/>
                  </a:lnTo>
                  <a:lnTo>
                    <a:pt x="18" y="573"/>
                  </a:lnTo>
                  <a:lnTo>
                    <a:pt x="18" y="572"/>
                  </a:lnTo>
                  <a:lnTo>
                    <a:pt x="18" y="571"/>
                  </a:lnTo>
                  <a:lnTo>
                    <a:pt x="19" y="571"/>
                  </a:lnTo>
                  <a:lnTo>
                    <a:pt x="19" y="570"/>
                  </a:lnTo>
                  <a:lnTo>
                    <a:pt x="20" y="570"/>
                  </a:lnTo>
                  <a:lnTo>
                    <a:pt x="21" y="570"/>
                  </a:lnTo>
                  <a:lnTo>
                    <a:pt x="25" y="571"/>
                  </a:lnTo>
                  <a:lnTo>
                    <a:pt x="31" y="572"/>
                  </a:lnTo>
                  <a:lnTo>
                    <a:pt x="32" y="572"/>
                  </a:lnTo>
                  <a:lnTo>
                    <a:pt x="33" y="572"/>
                  </a:lnTo>
                  <a:lnTo>
                    <a:pt x="34" y="572"/>
                  </a:lnTo>
                  <a:lnTo>
                    <a:pt x="35" y="572"/>
                  </a:lnTo>
                  <a:lnTo>
                    <a:pt x="36" y="572"/>
                  </a:lnTo>
                  <a:lnTo>
                    <a:pt x="36" y="571"/>
                  </a:lnTo>
                  <a:lnTo>
                    <a:pt x="37" y="571"/>
                  </a:lnTo>
                  <a:lnTo>
                    <a:pt x="37" y="570"/>
                  </a:lnTo>
                  <a:lnTo>
                    <a:pt x="38" y="569"/>
                  </a:lnTo>
                  <a:lnTo>
                    <a:pt x="38" y="569"/>
                  </a:lnTo>
                  <a:lnTo>
                    <a:pt x="38" y="568"/>
                  </a:lnTo>
                  <a:lnTo>
                    <a:pt x="39" y="564"/>
                  </a:lnTo>
                  <a:lnTo>
                    <a:pt x="40" y="562"/>
                  </a:lnTo>
                  <a:lnTo>
                    <a:pt x="40" y="561"/>
                  </a:lnTo>
                  <a:lnTo>
                    <a:pt x="41" y="560"/>
                  </a:lnTo>
                  <a:lnTo>
                    <a:pt x="41" y="559"/>
                  </a:lnTo>
                  <a:lnTo>
                    <a:pt x="42" y="558"/>
                  </a:lnTo>
                  <a:lnTo>
                    <a:pt x="42" y="558"/>
                  </a:lnTo>
                  <a:lnTo>
                    <a:pt x="42" y="558"/>
                  </a:lnTo>
                  <a:lnTo>
                    <a:pt x="42" y="557"/>
                  </a:lnTo>
                  <a:lnTo>
                    <a:pt x="42" y="554"/>
                  </a:lnTo>
                  <a:lnTo>
                    <a:pt x="42" y="551"/>
                  </a:lnTo>
                  <a:lnTo>
                    <a:pt x="43" y="548"/>
                  </a:lnTo>
                  <a:lnTo>
                    <a:pt x="44" y="544"/>
                  </a:lnTo>
                  <a:lnTo>
                    <a:pt x="45" y="542"/>
                  </a:lnTo>
                  <a:lnTo>
                    <a:pt x="45" y="540"/>
                  </a:lnTo>
                  <a:lnTo>
                    <a:pt x="45" y="540"/>
                  </a:lnTo>
                  <a:lnTo>
                    <a:pt x="45" y="539"/>
                  </a:lnTo>
                  <a:lnTo>
                    <a:pt x="43" y="534"/>
                  </a:lnTo>
                  <a:lnTo>
                    <a:pt x="42" y="532"/>
                  </a:lnTo>
                  <a:lnTo>
                    <a:pt x="42" y="531"/>
                  </a:lnTo>
                  <a:lnTo>
                    <a:pt x="42" y="529"/>
                  </a:lnTo>
                  <a:lnTo>
                    <a:pt x="42" y="528"/>
                  </a:lnTo>
                  <a:lnTo>
                    <a:pt x="42" y="526"/>
                  </a:lnTo>
                  <a:lnTo>
                    <a:pt x="42" y="525"/>
                  </a:lnTo>
                  <a:lnTo>
                    <a:pt x="43" y="523"/>
                  </a:lnTo>
                  <a:lnTo>
                    <a:pt x="43" y="522"/>
                  </a:lnTo>
                  <a:lnTo>
                    <a:pt x="44" y="520"/>
                  </a:lnTo>
                  <a:lnTo>
                    <a:pt x="45" y="519"/>
                  </a:lnTo>
                  <a:lnTo>
                    <a:pt x="46" y="518"/>
                  </a:lnTo>
                  <a:lnTo>
                    <a:pt x="46" y="517"/>
                  </a:lnTo>
                  <a:lnTo>
                    <a:pt x="50" y="512"/>
                  </a:lnTo>
                  <a:lnTo>
                    <a:pt x="53" y="508"/>
                  </a:lnTo>
                  <a:lnTo>
                    <a:pt x="54" y="507"/>
                  </a:lnTo>
                  <a:lnTo>
                    <a:pt x="55" y="505"/>
                  </a:lnTo>
                  <a:lnTo>
                    <a:pt x="55" y="504"/>
                  </a:lnTo>
                  <a:lnTo>
                    <a:pt x="56" y="503"/>
                  </a:lnTo>
                  <a:lnTo>
                    <a:pt x="56" y="501"/>
                  </a:lnTo>
                  <a:lnTo>
                    <a:pt x="57" y="498"/>
                  </a:lnTo>
                  <a:lnTo>
                    <a:pt x="57" y="496"/>
                  </a:lnTo>
                  <a:lnTo>
                    <a:pt x="57" y="493"/>
                  </a:lnTo>
                  <a:lnTo>
                    <a:pt x="57" y="492"/>
                  </a:lnTo>
                  <a:lnTo>
                    <a:pt x="57" y="490"/>
                  </a:lnTo>
                  <a:lnTo>
                    <a:pt x="57" y="485"/>
                  </a:lnTo>
                  <a:lnTo>
                    <a:pt x="56" y="483"/>
                  </a:lnTo>
                  <a:lnTo>
                    <a:pt x="56" y="482"/>
                  </a:lnTo>
                  <a:lnTo>
                    <a:pt x="55" y="481"/>
                  </a:lnTo>
                  <a:lnTo>
                    <a:pt x="55" y="479"/>
                  </a:lnTo>
                  <a:lnTo>
                    <a:pt x="54" y="478"/>
                  </a:lnTo>
                  <a:lnTo>
                    <a:pt x="53" y="478"/>
                  </a:lnTo>
                  <a:lnTo>
                    <a:pt x="52" y="477"/>
                  </a:lnTo>
                  <a:lnTo>
                    <a:pt x="51" y="476"/>
                  </a:lnTo>
                  <a:lnTo>
                    <a:pt x="50" y="475"/>
                  </a:lnTo>
                  <a:lnTo>
                    <a:pt x="49" y="475"/>
                  </a:lnTo>
                  <a:lnTo>
                    <a:pt x="49" y="474"/>
                  </a:lnTo>
                  <a:lnTo>
                    <a:pt x="47" y="474"/>
                  </a:lnTo>
                  <a:lnTo>
                    <a:pt x="43" y="473"/>
                  </a:lnTo>
                  <a:lnTo>
                    <a:pt x="42" y="473"/>
                  </a:lnTo>
                  <a:lnTo>
                    <a:pt x="40" y="472"/>
                  </a:lnTo>
                  <a:lnTo>
                    <a:pt x="39" y="472"/>
                  </a:lnTo>
                  <a:lnTo>
                    <a:pt x="39" y="472"/>
                  </a:lnTo>
                  <a:lnTo>
                    <a:pt x="38" y="472"/>
                  </a:lnTo>
                  <a:lnTo>
                    <a:pt x="38" y="471"/>
                  </a:lnTo>
                  <a:lnTo>
                    <a:pt x="38" y="471"/>
                  </a:lnTo>
                  <a:lnTo>
                    <a:pt x="37" y="471"/>
                  </a:lnTo>
                  <a:lnTo>
                    <a:pt x="37" y="470"/>
                  </a:lnTo>
                  <a:lnTo>
                    <a:pt x="37" y="469"/>
                  </a:lnTo>
                  <a:lnTo>
                    <a:pt x="38" y="468"/>
                  </a:lnTo>
                  <a:lnTo>
                    <a:pt x="39" y="465"/>
                  </a:lnTo>
                  <a:lnTo>
                    <a:pt x="39" y="464"/>
                  </a:lnTo>
                  <a:lnTo>
                    <a:pt x="39" y="462"/>
                  </a:lnTo>
                  <a:lnTo>
                    <a:pt x="39" y="461"/>
                  </a:lnTo>
                  <a:lnTo>
                    <a:pt x="39" y="460"/>
                  </a:lnTo>
                  <a:lnTo>
                    <a:pt x="39" y="459"/>
                  </a:lnTo>
                  <a:lnTo>
                    <a:pt x="37" y="455"/>
                  </a:lnTo>
                  <a:lnTo>
                    <a:pt x="37" y="454"/>
                  </a:lnTo>
                  <a:lnTo>
                    <a:pt x="37" y="453"/>
                  </a:lnTo>
                  <a:lnTo>
                    <a:pt x="36" y="449"/>
                  </a:lnTo>
                  <a:lnTo>
                    <a:pt x="36" y="448"/>
                  </a:lnTo>
                  <a:lnTo>
                    <a:pt x="36" y="447"/>
                  </a:lnTo>
                  <a:lnTo>
                    <a:pt x="35" y="446"/>
                  </a:lnTo>
                  <a:lnTo>
                    <a:pt x="34" y="444"/>
                  </a:lnTo>
                  <a:lnTo>
                    <a:pt x="33" y="443"/>
                  </a:lnTo>
                  <a:lnTo>
                    <a:pt x="30" y="440"/>
                  </a:lnTo>
                  <a:lnTo>
                    <a:pt x="27" y="437"/>
                  </a:lnTo>
                  <a:lnTo>
                    <a:pt x="25" y="434"/>
                  </a:lnTo>
                  <a:lnTo>
                    <a:pt x="24" y="432"/>
                  </a:lnTo>
                  <a:lnTo>
                    <a:pt x="23" y="431"/>
                  </a:lnTo>
                  <a:lnTo>
                    <a:pt x="21" y="428"/>
                  </a:lnTo>
                  <a:lnTo>
                    <a:pt x="20" y="425"/>
                  </a:lnTo>
                  <a:lnTo>
                    <a:pt x="19" y="423"/>
                  </a:lnTo>
                  <a:lnTo>
                    <a:pt x="18" y="419"/>
                  </a:lnTo>
                  <a:lnTo>
                    <a:pt x="17" y="417"/>
                  </a:lnTo>
                  <a:lnTo>
                    <a:pt x="17" y="416"/>
                  </a:lnTo>
                  <a:lnTo>
                    <a:pt x="16" y="415"/>
                  </a:lnTo>
                  <a:lnTo>
                    <a:pt x="15" y="413"/>
                  </a:lnTo>
                  <a:lnTo>
                    <a:pt x="12" y="408"/>
                  </a:lnTo>
                  <a:lnTo>
                    <a:pt x="11" y="407"/>
                  </a:lnTo>
                  <a:lnTo>
                    <a:pt x="11" y="405"/>
                  </a:lnTo>
                  <a:lnTo>
                    <a:pt x="10" y="404"/>
                  </a:lnTo>
                  <a:lnTo>
                    <a:pt x="10" y="402"/>
                  </a:lnTo>
                  <a:lnTo>
                    <a:pt x="10" y="401"/>
                  </a:lnTo>
                  <a:lnTo>
                    <a:pt x="10" y="398"/>
                  </a:lnTo>
                  <a:lnTo>
                    <a:pt x="10" y="397"/>
                  </a:lnTo>
                  <a:lnTo>
                    <a:pt x="10" y="396"/>
                  </a:lnTo>
                  <a:lnTo>
                    <a:pt x="10" y="394"/>
                  </a:lnTo>
                  <a:lnTo>
                    <a:pt x="11" y="393"/>
                  </a:lnTo>
                  <a:lnTo>
                    <a:pt x="11" y="391"/>
                  </a:lnTo>
                  <a:lnTo>
                    <a:pt x="11" y="390"/>
                  </a:lnTo>
                  <a:lnTo>
                    <a:pt x="12" y="389"/>
                  </a:lnTo>
                  <a:lnTo>
                    <a:pt x="12" y="387"/>
                  </a:lnTo>
                  <a:lnTo>
                    <a:pt x="14" y="386"/>
                  </a:lnTo>
                  <a:lnTo>
                    <a:pt x="16" y="382"/>
                  </a:lnTo>
                  <a:lnTo>
                    <a:pt x="17" y="381"/>
                  </a:lnTo>
                  <a:lnTo>
                    <a:pt x="17" y="380"/>
                  </a:lnTo>
                  <a:lnTo>
                    <a:pt x="18" y="379"/>
                  </a:lnTo>
                  <a:lnTo>
                    <a:pt x="18" y="378"/>
                  </a:lnTo>
                  <a:lnTo>
                    <a:pt x="18" y="376"/>
                  </a:lnTo>
                  <a:lnTo>
                    <a:pt x="18" y="375"/>
                  </a:lnTo>
                  <a:lnTo>
                    <a:pt x="18" y="373"/>
                  </a:lnTo>
                  <a:lnTo>
                    <a:pt x="17" y="368"/>
                  </a:lnTo>
                  <a:lnTo>
                    <a:pt x="17" y="366"/>
                  </a:lnTo>
                  <a:lnTo>
                    <a:pt x="16" y="364"/>
                  </a:lnTo>
                  <a:lnTo>
                    <a:pt x="16" y="360"/>
                  </a:lnTo>
                  <a:lnTo>
                    <a:pt x="16" y="354"/>
                  </a:lnTo>
                  <a:lnTo>
                    <a:pt x="15" y="352"/>
                  </a:lnTo>
                  <a:lnTo>
                    <a:pt x="15" y="350"/>
                  </a:lnTo>
                  <a:lnTo>
                    <a:pt x="14" y="348"/>
                  </a:lnTo>
                  <a:lnTo>
                    <a:pt x="12" y="342"/>
                  </a:lnTo>
                  <a:lnTo>
                    <a:pt x="9" y="335"/>
                  </a:lnTo>
                  <a:lnTo>
                    <a:pt x="8" y="331"/>
                  </a:lnTo>
                  <a:lnTo>
                    <a:pt x="7" y="329"/>
                  </a:lnTo>
                  <a:lnTo>
                    <a:pt x="7" y="326"/>
                  </a:lnTo>
                  <a:lnTo>
                    <a:pt x="5" y="319"/>
                  </a:lnTo>
                  <a:lnTo>
                    <a:pt x="4" y="316"/>
                  </a:lnTo>
                  <a:lnTo>
                    <a:pt x="3" y="312"/>
                  </a:lnTo>
                  <a:lnTo>
                    <a:pt x="1" y="307"/>
                  </a:lnTo>
                  <a:lnTo>
                    <a:pt x="1" y="305"/>
                  </a:lnTo>
                  <a:lnTo>
                    <a:pt x="0" y="303"/>
                  </a:lnTo>
                  <a:lnTo>
                    <a:pt x="0" y="302"/>
                  </a:lnTo>
                  <a:lnTo>
                    <a:pt x="0" y="301"/>
                  </a:lnTo>
                  <a:lnTo>
                    <a:pt x="0" y="300"/>
                  </a:lnTo>
                  <a:lnTo>
                    <a:pt x="1" y="300"/>
                  </a:lnTo>
                  <a:lnTo>
                    <a:pt x="1" y="299"/>
                  </a:lnTo>
                  <a:lnTo>
                    <a:pt x="1" y="299"/>
                  </a:lnTo>
                  <a:lnTo>
                    <a:pt x="2" y="298"/>
                  </a:lnTo>
                  <a:lnTo>
                    <a:pt x="2" y="298"/>
                  </a:lnTo>
                  <a:lnTo>
                    <a:pt x="3" y="297"/>
                  </a:lnTo>
                  <a:lnTo>
                    <a:pt x="4" y="297"/>
                  </a:lnTo>
                  <a:lnTo>
                    <a:pt x="5" y="296"/>
                  </a:lnTo>
                  <a:lnTo>
                    <a:pt x="7" y="296"/>
                  </a:lnTo>
                  <a:lnTo>
                    <a:pt x="10" y="296"/>
                  </a:lnTo>
                  <a:lnTo>
                    <a:pt x="12" y="295"/>
                  </a:lnTo>
                  <a:lnTo>
                    <a:pt x="13" y="295"/>
                  </a:lnTo>
                  <a:lnTo>
                    <a:pt x="14" y="294"/>
                  </a:lnTo>
                  <a:lnTo>
                    <a:pt x="15" y="294"/>
                  </a:lnTo>
                  <a:lnTo>
                    <a:pt x="15" y="293"/>
                  </a:lnTo>
                  <a:lnTo>
                    <a:pt x="17" y="292"/>
                  </a:lnTo>
                  <a:lnTo>
                    <a:pt x="18" y="290"/>
                  </a:lnTo>
                  <a:lnTo>
                    <a:pt x="19" y="289"/>
                  </a:lnTo>
                  <a:lnTo>
                    <a:pt x="20" y="287"/>
                  </a:lnTo>
                  <a:lnTo>
                    <a:pt x="21" y="286"/>
                  </a:lnTo>
                  <a:lnTo>
                    <a:pt x="25" y="283"/>
                  </a:lnTo>
                  <a:lnTo>
                    <a:pt x="26" y="281"/>
                  </a:lnTo>
                  <a:lnTo>
                    <a:pt x="31" y="278"/>
                  </a:lnTo>
                  <a:lnTo>
                    <a:pt x="32" y="276"/>
                  </a:lnTo>
                  <a:lnTo>
                    <a:pt x="33" y="275"/>
                  </a:lnTo>
                  <a:lnTo>
                    <a:pt x="34" y="274"/>
                  </a:lnTo>
                  <a:lnTo>
                    <a:pt x="35" y="273"/>
                  </a:lnTo>
                  <a:lnTo>
                    <a:pt x="35" y="272"/>
                  </a:lnTo>
                  <a:lnTo>
                    <a:pt x="36" y="271"/>
                  </a:lnTo>
                  <a:lnTo>
                    <a:pt x="37" y="269"/>
                  </a:lnTo>
                  <a:lnTo>
                    <a:pt x="37" y="267"/>
                  </a:lnTo>
                  <a:lnTo>
                    <a:pt x="37" y="266"/>
                  </a:lnTo>
                  <a:lnTo>
                    <a:pt x="37" y="265"/>
                  </a:lnTo>
                  <a:lnTo>
                    <a:pt x="37" y="263"/>
                  </a:lnTo>
                  <a:lnTo>
                    <a:pt x="37" y="258"/>
                  </a:lnTo>
                  <a:lnTo>
                    <a:pt x="36" y="256"/>
                  </a:lnTo>
                  <a:lnTo>
                    <a:pt x="36" y="253"/>
                  </a:lnTo>
                  <a:lnTo>
                    <a:pt x="36" y="252"/>
                  </a:lnTo>
                  <a:lnTo>
                    <a:pt x="35" y="250"/>
                  </a:lnTo>
                  <a:lnTo>
                    <a:pt x="36" y="249"/>
                  </a:lnTo>
                  <a:lnTo>
                    <a:pt x="36" y="248"/>
                  </a:lnTo>
                  <a:lnTo>
                    <a:pt x="36" y="247"/>
                  </a:lnTo>
                  <a:lnTo>
                    <a:pt x="36" y="245"/>
                  </a:lnTo>
                  <a:lnTo>
                    <a:pt x="38" y="241"/>
                  </a:lnTo>
                  <a:lnTo>
                    <a:pt x="38" y="240"/>
                  </a:lnTo>
                  <a:lnTo>
                    <a:pt x="38" y="239"/>
                  </a:lnTo>
                  <a:lnTo>
                    <a:pt x="38" y="237"/>
                  </a:lnTo>
                  <a:lnTo>
                    <a:pt x="38" y="236"/>
                  </a:lnTo>
                  <a:lnTo>
                    <a:pt x="37" y="231"/>
                  </a:lnTo>
                  <a:lnTo>
                    <a:pt x="37" y="229"/>
                  </a:lnTo>
                  <a:lnTo>
                    <a:pt x="37" y="227"/>
                  </a:lnTo>
                  <a:lnTo>
                    <a:pt x="37" y="226"/>
                  </a:lnTo>
                  <a:lnTo>
                    <a:pt x="38" y="225"/>
                  </a:lnTo>
                  <a:lnTo>
                    <a:pt x="38" y="224"/>
                  </a:lnTo>
                  <a:lnTo>
                    <a:pt x="38" y="223"/>
                  </a:lnTo>
                  <a:lnTo>
                    <a:pt x="40" y="220"/>
                  </a:lnTo>
                  <a:lnTo>
                    <a:pt x="41" y="219"/>
                  </a:lnTo>
                  <a:lnTo>
                    <a:pt x="43" y="214"/>
                  </a:lnTo>
                  <a:lnTo>
                    <a:pt x="44" y="210"/>
                  </a:lnTo>
                  <a:lnTo>
                    <a:pt x="45" y="208"/>
                  </a:lnTo>
                  <a:lnTo>
                    <a:pt x="47" y="203"/>
                  </a:lnTo>
                  <a:lnTo>
                    <a:pt x="51" y="192"/>
                  </a:lnTo>
                  <a:lnTo>
                    <a:pt x="52" y="187"/>
                  </a:lnTo>
                  <a:lnTo>
                    <a:pt x="55" y="181"/>
                  </a:lnTo>
                  <a:lnTo>
                    <a:pt x="55" y="179"/>
                  </a:lnTo>
                  <a:lnTo>
                    <a:pt x="56" y="177"/>
                  </a:lnTo>
                  <a:lnTo>
                    <a:pt x="56" y="175"/>
                  </a:lnTo>
                  <a:lnTo>
                    <a:pt x="57" y="173"/>
                  </a:lnTo>
                  <a:lnTo>
                    <a:pt x="57" y="171"/>
                  </a:lnTo>
                  <a:lnTo>
                    <a:pt x="57" y="169"/>
                  </a:lnTo>
                  <a:lnTo>
                    <a:pt x="57" y="167"/>
                  </a:lnTo>
                  <a:lnTo>
                    <a:pt x="57" y="165"/>
                  </a:lnTo>
                  <a:lnTo>
                    <a:pt x="57" y="165"/>
                  </a:lnTo>
                  <a:lnTo>
                    <a:pt x="57" y="165"/>
                  </a:lnTo>
                  <a:lnTo>
                    <a:pt x="58" y="165"/>
                  </a:lnTo>
                  <a:lnTo>
                    <a:pt x="59" y="164"/>
                  </a:lnTo>
                  <a:lnTo>
                    <a:pt x="60" y="163"/>
                  </a:lnTo>
                  <a:lnTo>
                    <a:pt x="60" y="163"/>
                  </a:lnTo>
                  <a:lnTo>
                    <a:pt x="61" y="162"/>
                  </a:lnTo>
                  <a:lnTo>
                    <a:pt x="65" y="157"/>
                  </a:lnTo>
                  <a:lnTo>
                    <a:pt x="66" y="156"/>
                  </a:lnTo>
                  <a:lnTo>
                    <a:pt x="67" y="155"/>
                  </a:lnTo>
                  <a:lnTo>
                    <a:pt x="69" y="154"/>
                  </a:lnTo>
                  <a:lnTo>
                    <a:pt x="71" y="152"/>
                  </a:lnTo>
                  <a:lnTo>
                    <a:pt x="72" y="151"/>
                  </a:lnTo>
                  <a:lnTo>
                    <a:pt x="74" y="150"/>
                  </a:lnTo>
                  <a:lnTo>
                    <a:pt x="75" y="150"/>
                  </a:lnTo>
                  <a:lnTo>
                    <a:pt x="76" y="149"/>
                  </a:lnTo>
                  <a:lnTo>
                    <a:pt x="78" y="149"/>
                  </a:lnTo>
                  <a:lnTo>
                    <a:pt x="79" y="148"/>
                  </a:lnTo>
                  <a:lnTo>
                    <a:pt x="81" y="148"/>
                  </a:lnTo>
                  <a:lnTo>
                    <a:pt x="86" y="147"/>
                  </a:lnTo>
                  <a:lnTo>
                    <a:pt x="88" y="147"/>
                  </a:lnTo>
                  <a:lnTo>
                    <a:pt x="91" y="146"/>
                  </a:lnTo>
                  <a:lnTo>
                    <a:pt x="92" y="146"/>
                  </a:lnTo>
                  <a:lnTo>
                    <a:pt x="94" y="145"/>
                  </a:lnTo>
                  <a:lnTo>
                    <a:pt x="95" y="144"/>
                  </a:lnTo>
                  <a:lnTo>
                    <a:pt x="97" y="143"/>
                  </a:lnTo>
                  <a:lnTo>
                    <a:pt x="99" y="141"/>
                  </a:lnTo>
                  <a:lnTo>
                    <a:pt x="100" y="140"/>
                  </a:lnTo>
                  <a:lnTo>
                    <a:pt x="101" y="140"/>
                  </a:lnTo>
                  <a:lnTo>
                    <a:pt x="102" y="139"/>
                  </a:lnTo>
                  <a:lnTo>
                    <a:pt x="102" y="139"/>
                  </a:lnTo>
                  <a:lnTo>
                    <a:pt x="103" y="139"/>
                  </a:lnTo>
                  <a:lnTo>
                    <a:pt x="104" y="139"/>
                  </a:lnTo>
                  <a:lnTo>
                    <a:pt x="105" y="139"/>
                  </a:lnTo>
                  <a:lnTo>
                    <a:pt x="106" y="140"/>
                  </a:lnTo>
                  <a:lnTo>
                    <a:pt x="107" y="141"/>
                  </a:lnTo>
                  <a:lnTo>
                    <a:pt x="111" y="145"/>
                  </a:lnTo>
                  <a:lnTo>
                    <a:pt x="113" y="146"/>
                  </a:lnTo>
                  <a:lnTo>
                    <a:pt x="113" y="147"/>
                  </a:lnTo>
                  <a:lnTo>
                    <a:pt x="114" y="147"/>
                  </a:lnTo>
                  <a:lnTo>
                    <a:pt x="115" y="147"/>
                  </a:lnTo>
                  <a:lnTo>
                    <a:pt x="116" y="148"/>
                  </a:lnTo>
                  <a:lnTo>
                    <a:pt x="117" y="148"/>
                  </a:lnTo>
                  <a:lnTo>
                    <a:pt x="118" y="147"/>
                  </a:lnTo>
                  <a:lnTo>
                    <a:pt x="119" y="147"/>
                  </a:lnTo>
                  <a:lnTo>
                    <a:pt x="119" y="146"/>
                  </a:lnTo>
                  <a:lnTo>
                    <a:pt x="120" y="145"/>
                  </a:lnTo>
                  <a:lnTo>
                    <a:pt x="121" y="144"/>
                  </a:lnTo>
                  <a:lnTo>
                    <a:pt x="121" y="143"/>
                  </a:lnTo>
                  <a:lnTo>
                    <a:pt x="122" y="142"/>
                  </a:lnTo>
                  <a:lnTo>
                    <a:pt x="122" y="141"/>
                  </a:lnTo>
                  <a:lnTo>
                    <a:pt x="121" y="139"/>
                  </a:lnTo>
                  <a:lnTo>
                    <a:pt x="121" y="138"/>
                  </a:lnTo>
                  <a:lnTo>
                    <a:pt x="120" y="134"/>
                  </a:lnTo>
                  <a:lnTo>
                    <a:pt x="119" y="132"/>
                  </a:lnTo>
                  <a:lnTo>
                    <a:pt x="119" y="129"/>
                  </a:lnTo>
                  <a:lnTo>
                    <a:pt x="119" y="127"/>
                  </a:lnTo>
                  <a:lnTo>
                    <a:pt x="118" y="126"/>
                  </a:lnTo>
                  <a:lnTo>
                    <a:pt x="119" y="124"/>
                  </a:lnTo>
                  <a:lnTo>
                    <a:pt x="119" y="119"/>
                  </a:lnTo>
                  <a:lnTo>
                    <a:pt x="119" y="116"/>
                  </a:lnTo>
                  <a:lnTo>
                    <a:pt x="120" y="114"/>
                  </a:lnTo>
                  <a:lnTo>
                    <a:pt x="119" y="111"/>
                  </a:lnTo>
                  <a:lnTo>
                    <a:pt x="119" y="109"/>
                  </a:lnTo>
                  <a:lnTo>
                    <a:pt x="118" y="107"/>
                  </a:lnTo>
                  <a:lnTo>
                    <a:pt x="118" y="105"/>
                  </a:lnTo>
                  <a:lnTo>
                    <a:pt x="117" y="103"/>
                  </a:lnTo>
                  <a:lnTo>
                    <a:pt x="115" y="101"/>
                  </a:lnTo>
                  <a:lnTo>
                    <a:pt x="114" y="99"/>
                  </a:lnTo>
                  <a:lnTo>
                    <a:pt x="112" y="98"/>
                  </a:lnTo>
                  <a:lnTo>
                    <a:pt x="111" y="97"/>
                  </a:lnTo>
                  <a:lnTo>
                    <a:pt x="110" y="96"/>
                  </a:lnTo>
                  <a:lnTo>
                    <a:pt x="108" y="94"/>
                  </a:lnTo>
                  <a:lnTo>
                    <a:pt x="100" y="90"/>
                  </a:lnTo>
                  <a:lnTo>
                    <a:pt x="98" y="89"/>
                  </a:lnTo>
                  <a:lnTo>
                    <a:pt x="95" y="88"/>
                  </a:lnTo>
                  <a:lnTo>
                    <a:pt x="94" y="87"/>
                  </a:lnTo>
                  <a:lnTo>
                    <a:pt x="92" y="86"/>
                  </a:lnTo>
                  <a:lnTo>
                    <a:pt x="91" y="85"/>
                  </a:lnTo>
                  <a:lnTo>
                    <a:pt x="90" y="84"/>
                  </a:lnTo>
                  <a:lnTo>
                    <a:pt x="89" y="83"/>
                  </a:lnTo>
                  <a:lnTo>
                    <a:pt x="88" y="82"/>
                  </a:lnTo>
                  <a:lnTo>
                    <a:pt x="88" y="80"/>
                  </a:lnTo>
                  <a:lnTo>
                    <a:pt x="87" y="79"/>
                  </a:lnTo>
                  <a:lnTo>
                    <a:pt x="86" y="77"/>
                  </a:lnTo>
                  <a:lnTo>
                    <a:pt x="84" y="70"/>
                  </a:lnTo>
                  <a:lnTo>
                    <a:pt x="80" y="64"/>
                  </a:lnTo>
                  <a:lnTo>
                    <a:pt x="79" y="60"/>
                  </a:lnTo>
                  <a:lnTo>
                    <a:pt x="78" y="57"/>
                  </a:lnTo>
                  <a:lnTo>
                    <a:pt x="76" y="52"/>
                  </a:lnTo>
                  <a:lnTo>
                    <a:pt x="75" y="48"/>
                  </a:lnTo>
                  <a:lnTo>
                    <a:pt x="74" y="46"/>
                  </a:lnTo>
                  <a:lnTo>
                    <a:pt x="73" y="44"/>
                  </a:lnTo>
                  <a:lnTo>
                    <a:pt x="72" y="43"/>
                  </a:lnTo>
                  <a:lnTo>
                    <a:pt x="72" y="42"/>
                  </a:lnTo>
                  <a:lnTo>
                    <a:pt x="71" y="41"/>
                  </a:lnTo>
                  <a:lnTo>
                    <a:pt x="70" y="40"/>
                  </a:lnTo>
                  <a:lnTo>
                    <a:pt x="69" y="39"/>
                  </a:lnTo>
                  <a:lnTo>
                    <a:pt x="65" y="36"/>
                  </a:lnTo>
                  <a:lnTo>
                    <a:pt x="61" y="32"/>
                  </a:lnTo>
                  <a:lnTo>
                    <a:pt x="59" y="31"/>
                  </a:lnTo>
                  <a:lnTo>
                    <a:pt x="58" y="30"/>
                  </a:lnTo>
                  <a:lnTo>
                    <a:pt x="58" y="29"/>
                  </a:lnTo>
                  <a:lnTo>
                    <a:pt x="57" y="28"/>
                  </a:lnTo>
                  <a:lnTo>
                    <a:pt x="56" y="27"/>
                  </a:lnTo>
                  <a:lnTo>
                    <a:pt x="56" y="26"/>
                  </a:lnTo>
                  <a:lnTo>
                    <a:pt x="55" y="25"/>
                  </a:lnTo>
                  <a:lnTo>
                    <a:pt x="55" y="24"/>
                  </a:lnTo>
                  <a:lnTo>
                    <a:pt x="55" y="23"/>
                  </a:lnTo>
                  <a:lnTo>
                    <a:pt x="55" y="22"/>
                  </a:lnTo>
                  <a:lnTo>
                    <a:pt x="55" y="21"/>
                  </a:lnTo>
                  <a:lnTo>
                    <a:pt x="56" y="19"/>
                  </a:lnTo>
                  <a:lnTo>
                    <a:pt x="56" y="17"/>
                  </a:lnTo>
                  <a:lnTo>
                    <a:pt x="57" y="15"/>
                  </a:lnTo>
                  <a:lnTo>
                    <a:pt x="58" y="13"/>
                  </a:lnTo>
                  <a:lnTo>
                    <a:pt x="60" y="11"/>
                  </a:lnTo>
                  <a:lnTo>
                    <a:pt x="61" y="9"/>
                  </a:lnTo>
                  <a:lnTo>
                    <a:pt x="63" y="7"/>
                  </a:lnTo>
                  <a:lnTo>
                    <a:pt x="64" y="5"/>
                  </a:lnTo>
                  <a:lnTo>
                    <a:pt x="65" y="4"/>
                  </a:lnTo>
                  <a:lnTo>
                    <a:pt x="67" y="3"/>
                  </a:lnTo>
                  <a:lnTo>
                    <a:pt x="69" y="1"/>
                  </a:lnTo>
                  <a:lnTo>
                    <a:pt x="70" y="1"/>
                  </a:lnTo>
                  <a:lnTo>
                    <a:pt x="71" y="0"/>
                  </a:lnTo>
                  <a:lnTo>
                    <a:pt x="72" y="0"/>
                  </a:lnTo>
                  <a:lnTo>
                    <a:pt x="72" y="0"/>
                  </a:lnTo>
                  <a:lnTo>
                    <a:pt x="72" y="1"/>
                  </a:lnTo>
                  <a:lnTo>
                    <a:pt x="74" y="2"/>
                  </a:lnTo>
                  <a:lnTo>
                    <a:pt x="76" y="4"/>
                  </a:lnTo>
                  <a:lnTo>
                    <a:pt x="79" y="5"/>
                  </a:lnTo>
                  <a:lnTo>
                    <a:pt x="83" y="7"/>
                  </a:lnTo>
                  <a:lnTo>
                    <a:pt x="89" y="11"/>
                  </a:lnTo>
                  <a:lnTo>
                    <a:pt x="92" y="13"/>
                  </a:lnTo>
                  <a:lnTo>
                    <a:pt x="96" y="15"/>
                  </a:lnTo>
                  <a:lnTo>
                    <a:pt x="97" y="15"/>
                  </a:lnTo>
                  <a:lnTo>
                    <a:pt x="98" y="16"/>
                  </a:lnTo>
                  <a:lnTo>
                    <a:pt x="100" y="16"/>
                  </a:lnTo>
                  <a:lnTo>
                    <a:pt x="102" y="16"/>
                  </a:lnTo>
                  <a:lnTo>
                    <a:pt x="104" y="16"/>
                  </a:lnTo>
                  <a:lnTo>
                    <a:pt x="107" y="16"/>
                  </a:lnTo>
                  <a:lnTo>
                    <a:pt x="109" y="16"/>
                  </a:lnTo>
                  <a:lnTo>
                    <a:pt x="111" y="16"/>
                  </a:lnTo>
                  <a:lnTo>
                    <a:pt x="113" y="17"/>
                  </a:lnTo>
                  <a:lnTo>
                    <a:pt x="118" y="18"/>
                  </a:lnTo>
                  <a:lnTo>
                    <a:pt x="120" y="19"/>
                  </a:lnTo>
                  <a:lnTo>
                    <a:pt x="122" y="20"/>
                  </a:lnTo>
                  <a:lnTo>
                    <a:pt x="130" y="23"/>
                  </a:lnTo>
                  <a:lnTo>
                    <a:pt x="133" y="24"/>
                  </a:lnTo>
                  <a:lnTo>
                    <a:pt x="135" y="25"/>
                  </a:lnTo>
                  <a:lnTo>
                    <a:pt x="138" y="26"/>
                  </a:lnTo>
                  <a:lnTo>
                    <a:pt x="142" y="27"/>
                  </a:lnTo>
                  <a:lnTo>
                    <a:pt x="144" y="27"/>
                  </a:lnTo>
                  <a:lnTo>
                    <a:pt x="149" y="28"/>
                  </a:lnTo>
                  <a:lnTo>
                    <a:pt x="151" y="28"/>
                  </a:lnTo>
                  <a:lnTo>
                    <a:pt x="152" y="28"/>
                  </a:lnTo>
                  <a:lnTo>
                    <a:pt x="154" y="29"/>
                  </a:lnTo>
                  <a:lnTo>
                    <a:pt x="155" y="30"/>
                  </a:lnTo>
                  <a:lnTo>
                    <a:pt x="157" y="31"/>
                  </a:lnTo>
                  <a:lnTo>
                    <a:pt x="159" y="32"/>
                  </a:lnTo>
                  <a:lnTo>
                    <a:pt x="160" y="33"/>
                  </a:lnTo>
                  <a:lnTo>
                    <a:pt x="167" y="37"/>
                  </a:lnTo>
                  <a:lnTo>
                    <a:pt x="169" y="38"/>
                  </a:lnTo>
                  <a:lnTo>
                    <a:pt x="170" y="38"/>
                  </a:lnTo>
                  <a:lnTo>
                    <a:pt x="172" y="39"/>
                  </a:lnTo>
                  <a:lnTo>
                    <a:pt x="174" y="39"/>
                  </a:lnTo>
                  <a:lnTo>
                    <a:pt x="175" y="39"/>
                  </a:lnTo>
                  <a:lnTo>
                    <a:pt x="177" y="40"/>
                  </a:lnTo>
                  <a:lnTo>
                    <a:pt x="179" y="40"/>
                  </a:lnTo>
                  <a:lnTo>
                    <a:pt x="185" y="39"/>
                  </a:lnTo>
                  <a:lnTo>
                    <a:pt x="187" y="39"/>
                  </a:lnTo>
                  <a:lnTo>
                    <a:pt x="188" y="39"/>
                  </a:lnTo>
                  <a:lnTo>
                    <a:pt x="189" y="39"/>
                  </a:lnTo>
                  <a:lnTo>
                    <a:pt x="191" y="40"/>
                  </a:lnTo>
                  <a:lnTo>
                    <a:pt x="191" y="40"/>
                  </a:lnTo>
                  <a:lnTo>
                    <a:pt x="192" y="40"/>
                  </a:lnTo>
                  <a:lnTo>
                    <a:pt x="193" y="41"/>
                  </a:lnTo>
                  <a:lnTo>
                    <a:pt x="193" y="42"/>
                  </a:lnTo>
                  <a:lnTo>
                    <a:pt x="194" y="42"/>
                  </a:lnTo>
                  <a:lnTo>
                    <a:pt x="195" y="44"/>
                  </a:lnTo>
                  <a:lnTo>
                    <a:pt x="197" y="50"/>
                  </a:lnTo>
                  <a:lnTo>
                    <a:pt x="198" y="52"/>
                  </a:lnTo>
                  <a:lnTo>
                    <a:pt x="200" y="54"/>
                  </a:lnTo>
                  <a:lnTo>
                    <a:pt x="201" y="57"/>
                  </a:lnTo>
                  <a:lnTo>
                    <a:pt x="203" y="59"/>
                  </a:lnTo>
                  <a:lnTo>
                    <a:pt x="205" y="61"/>
                  </a:lnTo>
                  <a:lnTo>
                    <a:pt x="206" y="63"/>
                  </a:lnTo>
                  <a:lnTo>
                    <a:pt x="207" y="64"/>
                  </a:lnTo>
                  <a:lnTo>
                    <a:pt x="209" y="66"/>
                  </a:lnTo>
                  <a:lnTo>
                    <a:pt x="211" y="67"/>
                  </a:lnTo>
                  <a:lnTo>
                    <a:pt x="213" y="69"/>
                  </a:lnTo>
                  <a:lnTo>
                    <a:pt x="216" y="71"/>
                  </a:lnTo>
                  <a:lnTo>
                    <a:pt x="217" y="72"/>
                  </a:lnTo>
                  <a:lnTo>
                    <a:pt x="219" y="73"/>
                  </a:lnTo>
                  <a:lnTo>
                    <a:pt x="221" y="74"/>
                  </a:lnTo>
                  <a:lnTo>
                    <a:pt x="223" y="76"/>
                  </a:lnTo>
                  <a:lnTo>
                    <a:pt x="226" y="77"/>
                  </a:lnTo>
                  <a:lnTo>
                    <a:pt x="227" y="77"/>
                  </a:lnTo>
                  <a:lnTo>
                    <a:pt x="229" y="78"/>
                  </a:lnTo>
                  <a:lnTo>
                    <a:pt x="230" y="78"/>
                  </a:lnTo>
                  <a:lnTo>
                    <a:pt x="232" y="79"/>
                  </a:lnTo>
                  <a:lnTo>
                    <a:pt x="233" y="79"/>
                  </a:lnTo>
                  <a:lnTo>
                    <a:pt x="235" y="79"/>
                  </a:lnTo>
                  <a:lnTo>
                    <a:pt x="236" y="79"/>
                  </a:lnTo>
                  <a:lnTo>
                    <a:pt x="238" y="79"/>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49" name="Freeform 255">
              <a:extLst>
                <a:ext uri="{FF2B5EF4-FFF2-40B4-BE49-F238E27FC236}">
                  <a16:creationId xmlns:a16="http://schemas.microsoft.com/office/drawing/2014/main" id="{D6306D6E-A828-4ACC-8C5C-7BA70A9AEDBE}"/>
                </a:ext>
              </a:extLst>
            </p:cNvPr>
            <p:cNvSpPr>
              <a:spLocks/>
            </p:cNvSpPr>
            <p:nvPr/>
          </p:nvSpPr>
          <p:spPr bwMode="auto">
            <a:xfrm>
              <a:off x="4866" y="2569"/>
              <a:ext cx="548" cy="453"/>
            </a:xfrm>
            <a:custGeom>
              <a:avLst/>
              <a:gdLst>
                <a:gd name="T0" fmla="*/ 363 w 548"/>
                <a:gd name="T1" fmla="*/ 11 h 453"/>
                <a:gd name="T2" fmla="*/ 390 w 548"/>
                <a:gd name="T3" fmla="*/ 16 h 453"/>
                <a:gd name="T4" fmla="*/ 436 w 548"/>
                <a:gd name="T5" fmla="*/ 14 h 453"/>
                <a:gd name="T6" fmla="*/ 469 w 548"/>
                <a:gd name="T7" fmla="*/ 28 h 453"/>
                <a:gd name="T8" fmla="*/ 495 w 548"/>
                <a:gd name="T9" fmla="*/ 28 h 453"/>
                <a:gd name="T10" fmla="*/ 518 w 548"/>
                <a:gd name="T11" fmla="*/ 54 h 453"/>
                <a:gd name="T12" fmla="*/ 534 w 548"/>
                <a:gd name="T13" fmla="*/ 78 h 453"/>
                <a:gd name="T14" fmla="*/ 547 w 548"/>
                <a:gd name="T15" fmla="*/ 93 h 453"/>
                <a:gd name="T16" fmla="*/ 536 w 548"/>
                <a:gd name="T17" fmla="*/ 126 h 453"/>
                <a:gd name="T18" fmla="*/ 481 w 548"/>
                <a:gd name="T19" fmla="*/ 153 h 453"/>
                <a:gd name="T20" fmla="*/ 452 w 548"/>
                <a:gd name="T21" fmla="*/ 172 h 453"/>
                <a:gd name="T22" fmla="*/ 441 w 548"/>
                <a:gd name="T23" fmla="*/ 204 h 453"/>
                <a:gd name="T24" fmla="*/ 434 w 548"/>
                <a:gd name="T25" fmla="*/ 242 h 453"/>
                <a:gd name="T26" fmla="*/ 429 w 548"/>
                <a:gd name="T27" fmla="*/ 272 h 453"/>
                <a:gd name="T28" fmla="*/ 420 w 548"/>
                <a:gd name="T29" fmla="*/ 313 h 453"/>
                <a:gd name="T30" fmla="*/ 391 w 548"/>
                <a:gd name="T31" fmla="*/ 336 h 453"/>
                <a:gd name="T32" fmla="*/ 355 w 548"/>
                <a:gd name="T33" fmla="*/ 340 h 453"/>
                <a:gd name="T34" fmla="*/ 342 w 548"/>
                <a:gd name="T35" fmla="*/ 366 h 453"/>
                <a:gd name="T36" fmla="*/ 332 w 548"/>
                <a:gd name="T37" fmla="*/ 399 h 453"/>
                <a:gd name="T38" fmla="*/ 297 w 548"/>
                <a:gd name="T39" fmla="*/ 406 h 453"/>
                <a:gd name="T40" fmla="*/ 272 w 548"/>
                <a:gd name="T41" fmla="*/ 432 h 453"/>
                <a:gd name="T42" fmla="*/ 233 w 548"/>
                <a:gd name="T43" fmla="*/ 453 h 453"/>
                <a:gd name="T44" fmla="*/ 211 w 548"/>
                <a:gd name="T45" fmla="*/ 419 h 453"/>
                <a:gd name="T46" fmla="*/ 188 w 548"/>
                <a:gd name="T47" fmla="*/ 404 h 453"/>
                <a:gd name="T48" fmla="*/ 177 w 548"/>
                <a:gd name="T49" fmla="*/ 389 h 453"/>
                <a:gd name="T50" fmla="*/ 142 w 548"/>
                <a:gd name="T51" fmla="*/ 389 h 453"/>
                <a:gd name="T52" fmla="*/ 117 w 548"/>
                <a:gd name="T53" fmla="*/ 377 h 453"/>
                <a:gd name="T54" fmla="*/ 105 w 548"/>
                <a:gd name="T55" fmla="*/ 362 h 453"/>
                <a:gd name="T56" fmla="*/ 74 w 548"/>
                <a:gd name="T57" fmla="*/ 351 h 453"/>
                <a:gd name="T58" fmla="*/ 54 w 548"/>
                <a:gd name="T59" fmla="*/ 339 h 453"/>
                <a:gd name="T60" fmla="*/ 48 w 548"/>
                <a:gd name="T61" fmla="*/ 320 h 453"/>
                <a:gd name="T62" fmla="*/ 34 w 548"/>
                <a:gd name="T63" fmla="*/ 307 h 453"/>
                <a:gd name="T64" fmla="*/ 2 w 548"/>
                <a:gd name="T65" fmla="*/ 313 h 453"/>
                <a:gd name="T66" fmla="*/ 5 w 548"/>
                <a:gd name="T67" fmla="*/ 297 h 453"/>
                <a:gd name="T68" fmla="*/ 25 w 548"/>
                <a:gd name="T69" fmla="*/ 273 h 453"/>
                <a:gd name="T70" fmla="*/ 33 w 548"/>
                <a:gd name="T71" fmla="*/ 252 h 453"/>
                <a:gd name="T72" fmla="*/ 17 w 548"/>
                <a:gd name="T73" fmla="*/ 248 h 453"/>
                <a:gd name="T74" fmla="*/ 10 w 548"/>
                <a:gd name="T75" fmla="*/ 226 h 453"/>
                <a:gd name="T76" fmla="*/ 9 w 548"/>
                <a:gd name="T77" fmla="*/ 197 h 453"/>
                <a:gd name="T78" fmla="*/ 24 w 548"/>
                <a:gd name="T79" fmla="*/ 178 h 453"/>
                <a:gd name="T80" fmla="*/ 55 w 548"/>
                <a:gd name="T81" fmla="*/ 168 h 453"/>
                <a:gd name="T82" fmla="*/ 76 w 548"/>
                <a:gd name="T83" fmla="*/ 157 h 453"/>
                <a:gd name="T84" fmla="*/ 95 w 548"/>
                <a:gd name="T85" fmla="*/ 133 h 453"/>
                <a:gd name="T86" fmla="*/ 89 w 548"/>
                <a:gd name="T87" fmla="*/ 108 h 453"/>
                <a:gd name="T88" fmla="*/ 103 w 548"/>
                <a:gd name="T89" fmla="*/ 95 h 453"/>
                <a:gd name="T90" fmla="*/ 109 w 548"/>
                <a:gd name="T91" fmla="*/ 109 h 453"/>
                <a:gd name="T92" fmla="*/ 137 w 548"/>
                <a:gd name="T93" fmla="*/ 115 h 453"/>
                <a:gd name="T94" fmla="*/ 157 w 548"/>
                <a:gd name="T95" fmla="*/ 118 h 453"/>
                <a:gd name="T96" fmla="*/ 165 w 548"/>
                <a:gd name="T97" fmla="*/ 99 h 453"/>
                <a:gd name="T98" fmla="*/ 193 w 548"/>
                <a:gd name="T99" fmla="*/ 94 h 453"/>
                <a:gd name="T100" fmla="*/ 212 w 548"/>
                <a:gd name="T101" fmla="*/ 95 h 453"/>
                <a:gd name="T102" fmla="*/ 218 w 548"/>
                <a:gd name="T103" fmla="*/ 80 h 453"/>
                <a:gd name="T104" fmla="*/ 216 w 548"/>
                <a:gd name="T105" fmla="*/ 65 h 453"/>
                <a:gd name="T106" fmla="*/ 229 w 548"/>
                <a:gd name="T107" fmla="*/ 63 h 453"/>
                <a:gd name="T108" fmla="*/ 246 w 548"/>
                <a:gd name="T109" fmla="*/ 63 h 453"/>
                <a:gd name="T110" fmla="*/ 272 w 548"/>
                <a:gd name="T111" fmla="*/ 68 h 453"/>
                <a:gd name="T112" fmla="*/ 282 w 548"/>
                <a:gd name="T113" fmla="*/ 40 h 453"/>
                <a:gd name="T114" fmla="*/ 298 w 548"/>
                <a:gd name="T115" fmla="*/ 22 h 453"/>
                <a:gd name="T116" fmla="*/ 318 w 548"/>
                <a:gd name="T117" fmla="*/ 17 h 453"/>
                <a:gd name="T118" fmla="*/ 331 w 548"/>
                <a:gd name="T119" fmla="*/ 6 h 453"/>
                <a:gd name="T120" fmla="*/ 340 w 548"/>
                <a:gd name="T121" fmla="*/ 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8" h="453">
                  <a:moveTo>
                    <a:pt x="341" y="0"/>
                  </a:moveTo>
                  <a:lnTo>
                    <a:pt x="343" y="0"/>
                  </a:lnTo>
                  <a:lnTo>
                    <a:pt x="345" y="0"/>
                  </a:lnTo>
                  <a:lnTo>
                    <a:pt x="348" y="1"/>
                  </a:lnTo>
                  <a:lnTo>
                    <a:pt x="350" y="2"/>
                  </a:lnTo>
                  <a:lnTo>
                    <a:pt x="352" y="2"/>
                  </a:lnTo>
                  <a:lnTo>
                    <a:pt x="354" y="3"/>
                  </a:lnTo>
                  <a:lnTo>
                    <a:pt x="356" y="4"/>
                  </a:lnTo>
                  <a:lnTo>
                    <a:pt x="358" y="5"/>
                  </a:lnTo>
                  <a:lnTo>
                    <a:pt x="359" y="6"/>
                  </a:lnTo>
                  <a:lnTo>
                    <a:pt x="361" y="8"/>
                  </a:lnTo>
                  <a:lnTo>
                    <a:pt x="362" y="9"/>
                  </a:lnTo>
                  <a:lnTo>
                    <a:pt x="363" y="10"/>
                  </a:lnTo>
                  <a:lnTo>
                    <a:pt x="363" y="11"/>
                  </a:lnTo>
                  <a:lnTo>
                    <a:pt x="366" y="15"/>
                  </a:lnTo>
                  <a:lnTo>
                    <a:pt x="366" y="16"/>
                  </a:lnTo>
                  <a:lnTo>
                    <a:pt x="367" y="17"/>
                  </a:lnTo>
                  <a:lnTo>
                    <a:pt x="368" y="18"/>
                  </a:lnTo>
                  <a:lnTo>
                    <a:pt x="368" y="18"/>
                  </a:lnTo>
                  <a:lnTo>
                    <a:pt x="369" y="19"/>
                  </a:lnTo>
                  <a:lnTo>
                    <a:pt x="370" y="19"/>
                  </a:lnTo>
                  <a:lnTo>
                    <a:pt x="371" y="20"/>
                  </a:lnTo>
                  <a:lnTo>
                    <a:pt x="373" y="20"/>
                  </a:lnTo>
                  <a:lnTo>
                    <a:pt x="374" y="20"/>
                  </a:lnTo>
                  <a:lnTo>
                    <a:pt x="375" y="20"/>
                  </a:lnTo>
                  <a:lnTo>
                    <a:pt x="377" y="19"/>
                  </a:lnTo>
                  <a:lnTo>
                    <a:pt x="380" y="19"/>
                  </a:lnTo>
                  <a:lnTo>
                    <a:pt x="390" y="16"/>
                  </a:lnTo>
                  <a:lnTo>
                    <a:pt x="395" y="14"/>
                  </a:lnTo>
                  <a:lnTo>
                    <a:pt x="398" y="13"/>
                  </a:lnTo>
                  <a:lnTo>
                    <a:pt x="404" y="12"/>
                  </a:lnTo>
                  <a:lnTo>
                    <a:pt x="408" y="12"/>
                  </a:lnTo>
                  <a:lnTo>
                    <a:pt x="412" y="11"/>
                  </a:lnTo>
                  <a:lnTo>
                    <a:pt x="417" y="11"/>
                  </a:lnTo>
                  <a:lnTo>
                    <a:pt x="420" y="11"/>
                  </a:lnTo>
                  <a:lnTo>
                    <a:pt x="421" y="12"/>
                  </a:lnTo>
                  <a:lnTo>
                    <a:pt x="422" y="12"/>
                  </a:lnTo>
                  <a:lnTo>
                    <a:pt x="427" y="13"/>
                  </a:lnTo>
                  <a:lnTo>
                    <a:pt x="428" y="13"/>
                  </a:lnTo>
                  <a:lnTo>
                    <a:pt x="430" y="14"/>
                  </a:lnTo>
                  <a:lnTo>
                    <a:pt x="434" y="14"/>
                  </a:lnTo>
                  <a:lnTo>
                    <a:pt x="436" y="14"/>
                  </a:lnTo>
                  <a:lnTo>
                    <a:pt x="438" y="14"/>
                  </a:lnTo>
                  <a:lnTo>
                    <a:pt x="439" y="15"/>
                  </a:lnTo>
                  <a:lnTo>
                    <a:pt x="441" y="16"/>
                  </a:lnTo>
                  <a:lnTo>
                    <a:pt x="442" y="17"/>
                  </a:lnTo>
                  <a:lnTo>
                    <a:pt x="444" y="18"/>
                  </a:lnTo>
                  <a:lnTo>
                    <a:pt x="449" y="22"/>
                  </a:lnTo>
                  <a:lnTo>
                    <a:pt x="451" y="23"/>
                  </a:lnTo>
                  <a:lnTo>
                    <a:pt x="452" y="24"/>
                  </a:lnTo>
                  <a:lnTo>
                    <a:pt x="454" y="24"/>
                  </a:lnTo>
                  <a:lnTo>
                    <a:pt x="456" y="25"/>
                  </a:lnTo>
                  <a:lnTo>
                    <a:pt x="457" y="26"/>
                  </a:lnTo>
                  <a:lnTo>
                    <a:pt x="459" y="26"/>
                  </a:lnTo>
                  <a:lnTo>
                    <a:pt x="467" y="28"/>
                  </a:lnTo>
                  <a:lnTo>
                    <a:pt x="469" y="28"/>
                  </a:lnTo>
                  <a:lnTo>
                    <a:pt x="473" y="29"/>
                  </a:lnTo>
                  <a:lnTo>
                    <a:pt x="475" y="29"/>
                  </a:lnTo>
                  <a:lnTo>
                    <a:pt x="476" y="29"/>
                  </a:lnTo>
                  <a:lnTo>
                    <a:pt x="477" y="29"/>
                  </a:lnTo>
                  <a:lnTo>
                    <a:pt x="479" y="28"/>
                  </a:lnTo>
                  <a:lnTo>
                    <a:pt x="480" y="28"/>
                  </a:lnTo>
                  <a:lnTo>
                    <a:pt x="485" y="27"/>
                  </a:lnTo>
                  <a:lnTo>
                    <a:pt x="487" y="27"/>
                  </a:lnTo>
                  <a:lnTo>
                    <a:pt x="487" y="27"/>
                  </a:lnTo>
                  <a:lnTo>
                    <a:pt x="489" y="27"/>
                  </a:lnTo>
                  <a:lnTo>
                    <a:pt x="490" y="27"/>
                  </a:lnTo>
                  <a:lnTo>
                    <a:pt x="491" y="27"/>
                  </a:lnTo>
                  <a:lnTo>
                    <a:pt x="493" y="28"/>
                  </a:lnTo>
                  <a:lnTo>
                    <a:pt x="495" y="28"/>
                  </a:lnTo>
                  <a:lnTo>
                    <a:pt x="496" y="29"/>
                  </a:lnTo>
                  <a:lnTo>
                    <a:pt x="497" y="30"/>
                  </a:lnTo>
                  <a:lnTo>
                    <a:pt x="498" y="31"/>
                  </a:lnTo>
                  <a:lnTo>
                    <a:pt x="499" y="33"/>
                  </a:lnTo>
                  <a:lnTo>
                    <a:pt x="499" y="34"/>
                  </a:lnTo>
                  <a:lnTo>
                    <a:pt x="502" y="39"/>
                  </a:lnTo>
                  <a:lnTo>
                    <a:pt x="504" y="41"/>
                  </a:lnTo>
                  <a:lnTo>
                    <a:pt x="505" y="43"/>
                  </a:lnTo>
                  <a:lnTo>
                    <a:pt x="506" y="44"/>
                  </a:lnTo>
                  <a:lnTo>
                    <a:pt x="507" y="46"/>
                  </a:lnTo>
                  <a:lnTo>
                    <a:pt x="508" y="47"/>
                  </a:lnTo>
                  <a:lnTo>
                    <a:pt x="509" y="48"/>
                  </a:lnTo>
                  <a:lnTo>
                    <a:pt x="511" y="49"/>
                  </a:lnTo>
                  <a:lnTo>
                    <a:pt x="518" y="54"/>
                  </a:lnTo>
                  <a:lnTo>
                    <a:pt x="520" y="56"/>
                  </a:lnTo>
                  <a:lnTo>
                    <a:pt x="521" y="57"/>
                  </a:lnTo>
                  <a:lnTo>
                    <a:pt x="522" y="57"/>
                  </a:lnTo>
                  <a:lnTo>
                    <a:pt x="523" y="59"/>
                  </a:lnTo>
                  <a:lnTo>
                    <a:pt x="526" y="63"/>
                  </a:lnTo>
                  <a:lnTo>
                    <a:pt x="527" y="64"/>
                  </a:lnTo>
                  <a:lnTo>
                    <a:pt x="527" y="65"/>
                  </a:lnTo>
                  <a:lnTo>
                    <a:pt x="528" y="66"/>
                  </a:lnTo>
                  <a:lnTo>
                    <a:pt x="529" y="67"/>
                  </a:lnTo>
                  <a:lnTo>
                    <a:pt x="531" y="73"/>
                  </a:lnTo>
                  <a:lnTo>
                    <a:pt x="532" y="75"/>
                  </a:lnTo>
                  <a:lnTo>
                    <a:pt x="532" y="76"/>
                  </a:lnTo>
                  <a:lnTo>
                    <a:pt x="533" y="77"/>
                  </a:lnTo>
                  <a:lnTo>
                    <a:pt x="534" y="78"/>
                  </a:lnTo>
                  <a:lnTo>
                    <a:pt x="534" y="79"/>
                  </a:lnTo>
                  <a:lnTo>
                    <a:pt x="535" y="80"/>
                  </a:lnTo>
                  <a:lnTo>
                    <a:pt x="536" y="81"/>
                  </a:lnTo>
                  <a:lnTo>
                    <a:pt x="538" y="82"/>
                  </a:lnTo>
                  <a:lnTo>
                    <a:pt x="539" y="83"/>
                  </a:lnTo>
                  <a:lnTo>
                    <a:pt x="541" y="84"/>
                  </a:lnTo>
                  <a:lnTo>
                    <a:pt x="542" y="84"/>
                  </a:lnTo>
                  <a:lnTo>
                    <a:pt x="544" y="85"/>
                  </a:lnTo>
                  <a:lnTo>
                    <a:pt x="544" y="85"/>
                  </a:lnTo>
                  <a:lnTo>
                    <a:pt x="545" y="85"/>
                  </a:lnTo>
                  <a:lnTo>
                    <a:pt x="545" y="86"/>
                  </a:lnTo>
                  <a:lnTo>
                    <a:pt x="546" y="87"/>
                  </a:lnTo>
                  <a:lnTo>
                    <a:pt x="547" y="90"/>
                  </a:lnTo>
                  <a:lnTo>
                    <a:pt x="547" y="93"/>
                  </a:lnTo>
                  <a:lnTo>
                    <a:pt x="548" y="95"/>
                  </a:lnTo>
                  <a:lnTo>
                    <a:pt x="548" y="97"/>
                  </a:lnTo>
                  <a:lnTo>
                    <a:pt x="548" y="99"/>
                  </a:lnTo>
                  <a:lnTo>
                    <a:pt x="548" y="102"/>
                  </a:lnTo>
                  <a:lnTo>
                    <a:pt x="548" y="104"/>
                  </a:lnTo>
                  <a:lnTo>
                    <a:pt x="547" y="107"/>
                  </a:lnTo>
                  <a:lnTo>
                    <a:pt x="547" y="109"/>
                  </a:lnTo>
                  <a:lnTo>
                    <a:pt x="546" y="111"/>
                  </a:lnTo>
                  <a:lnTo>
                    <a:pt x="545" y="114"/>
                  </a:lnTo>
                  <a:lnTo>
                    <a:pt x="544" y="116"/>
                  </a:lnTo>
                  <a:lnTo>
                    <a:pt x="543" y="117"/>
                  </a:lnTo>
                  <a:lnTo>
                    <a:pt x="542" y="119"/>
                  </a:lnTo>
                  <a:lnTo>
                    <a:pt x="538" y="124"/>
                  </a:lnTo>
                  <a:lnTo>
                    <a:pt x="536" y="126"/>
                  </a:lnTo>
                  <a:lnTo>
                    <a:pt x="535" y="128"/>
                  </a:lnTo>
                  <a:lnTo>
                    <a:pt x="533" y="130"/>
                  </a:lnTo>
                  <a:lnTo>
                    <a:pt x="531" y="131"/>
                  </a:lnTo>
                  <a:lnTo>
                    <a:pt x="529" y="132"/>
                  </a:lnTo>
                  <a:lnTo>
                    <a:pt x="527" y="133"/>
                  </a:lnTo>
                  <a:lnTo>
                    <a:pt x="523" y="135"/>
                  </a:lnTo>
                  <a:lnTo>
                    <a:pt x="515" y="139"/>
                  </a:lnTo>
                  <a:lnTo>
                    <a:pt x="507" y="143"/>
                  </a:lnTo>
                  <a:lnTo>
                    <a:pt x="503" y="145"/>
                  </a:lnTo>
                  <a:lnTo>
                    <a:pt x="500" y="147"/>
                  </a:lnTo>
                  <a:lnTo>
                    <a:pt x="497" y="148"/>
                  </a:lnTo>
                  <a:lnTo>
                    <a:pt x="489" y="151"/>
                  </a:lnTo>
                  <a:lnTo>
                    <a:pt x="484" y="152"/>
                  </a:lnTo>
                  <a:lnTo>
                    <a:pt x="481" y="153"/>
                  </a:lnTo>
                  <a:lnTo>
                    <a:pt x="479" y="154"/>
                  </a:lnTo>
                  <a:lnTo>
                    <a:pt x="471" y="156"/>
                  </a:lnTo>
                  <a:lnTo>
                    <a:pt x="467" y="157"/>
                  </a:lnTo>
                  <a:lnTo>
                    <a:pt x="465" y="157"/>
                  </a:lnTo>
                  <a:lnTo>
                    <a:pt x="463" y="158"/>
                  </a:lnTo>
                  <a:lnTo>
                    <a:pt x="462" y="159"/>
                  </a:lnTo>
                  <a:lnTo>
                    <a:pt x="461" y="159"/>
                  </a:lnTo>
                  <a:lnTo>
                    <a:pt x="459" y="160"/>
                  </a:lnTo>
                  <a:lnTo>
                    <a:pt x="458" y="161"/>
                  </a:lnTo>
                  <a:lnTo>
                    <a:pt x="457" y="162"/>
                  </a:lnTo>
                  <a:lnTo>
                    <a:pt x="456" y="163"/>
                  </a:lnTo>
                  <a:lnTo>
                    <a:pt x="455" y="165"/>
                  </a:lnTo>
                  <a:lnTo>
                    <a:pt x="452" y="170"/>
                  </a:lnTo>
                  <a:lnTo>
                    <a:pt x="452" y="172"/>
                  </a:lnTo>
                  <a:lnTo>
                    <a:pt x="450" y="174"/>
                  </a:lnTo>
                  <a:lnTo>
                    <a:pt x="446" y="179"/>
                  </a:lnTo>
                  <a:lnTo>
                    <a:pt x="445" y="182"/>
                  </a:lnTo>
                  <a:lnTo>
                    <a:pt x="443" y="184"/>
                  </a:lnTo>
                  <a:lnTo>
                    <a:pt x="442" y="186"/>
                  </a:lnTo>
                  <a:lnTo>
                    <a:pt x="441" y="188"/>
                  </a:lnTo>
                  <a:lnTo>
                    <a:pt x="441" y="190"/>
                  </a:lnTo>
                  <a:lnTo>
                    <a:pt x="441" y="192"/>
                  </a:lnTo>
                  <a:lnTo>
                    <a:pt x="441" y="195"/>
                  </a:lnTo>
                  <a:lnTo>
                    <a:pt x="441" y="197"/>
                  </a:lnTo>
                  <a:lnTo>
                    <a:pt x="441" y="198"/>
                  </a:lnTo>
                  <a:lnTo>
                    <a:pt x="441" y="201"/>
                  </a:lnTo>
                  <a:lnTo>
                    <a:pt x="441" y="203"/>
                  </a:lnTo>
                  <a:lnTo>
                    <a:pt x="441" y="204"/>
                  </a:lnTo>
                  <a:lnTo>
                    <a:pt x="441" y="206"/>
                  </a:lnTo>
                  <a:lnTo>
                    <a:pt x="441" y="207"/>
                  </a:lnTo>
                  <a:lnTo>
                    <a:pt x="440" y="212"/>
                  </a:lnTo>
                  <a:lnTo>
                    <a:pt x="440" y="214"/>
                  </a:lnTo>
                  <a:lnTo>
                    <a:pt x="439" y="216"/>
                  </a:lnTo>
                  <a:lnTo>
                    <a:pt x="438" y="219"/>
                  </a:lnTo>
                  <a:lnTo>
                    <a:pt x="436" y="225"/>
                  </a:lnTo>
                  <a:lnTo>
                    <a:pt x="436" y="226"/>
                  </a:lnTo>
                  <a:lnTo>
                    <a:pt x="435" y="228"/>
                  </a:lnTo>
                  <a:lnTo>
                    <a:pt x="435" y="230"/>
                  </a:lnTo>
                  <a:lnTo>
                    <a:pt x="435" y="233"/>
                  </a:lnTo>
                  <a:lnTo>
                    <a:pt x="434" y="235"/>
                  </a:lnTo>
                  <a:lnTo>
                    <a:pt x="434" y="241"/>
                  </a:lnTo>
                  <a:lnTo>
                    <a:pt x="434" y="242"/>
                  </a:lnTo>
                  <a:lnTo>
                    <a:pt x="433" y="244"/>
                  </a:lnTo>
                  <a:lnTo>
                    <a:pt x="433" y="245"/>
                  </a:lnTo>
                  <a:lnTo>
                    <a:pt x="433" y="246"/>
                  </a:lnTo>
                  <a:lnTo>
                    <a:pt x="431" y="251"/>
                  </a:lnTo>
                  <a:lnTo>
                    <a:pt x="430" y="253"/>
                  </a:lnTo>
                  <a:lnTo>
                    <a:pt x="429" y="258"/>
                  </a:lnTo>
                  <a:lnTo>
                    <a:pt x="428" y="259"/>
                  </a:lnTo>
                  <a:lnTo>
                    <a:pt x="428" y="260"/>
                  </a:lnTo>
                  <a:lnTo>
                    <a:pt x="428" y="262"/>
                  </a:lnTo>
                  <a:lnTo>
                    <a:pt x="428" y="264"/>
                  </a:lnTo>
                  <a:lnTo>
                    <a:pt x="428" y="265"/>
                  </a:lnTo>
                  <a:lnTo>
                    <a:pt x="429" y="269"/>
                  </a:lnTo>
                  <a:lnTo>
                    <a:pt x="429" y="271"/>
                  </a:lnTo>
                  <a:lnTo>
                    <a:pt x="429" y="272"/>
                  </a:lnTo>
                  <a:lnTo>
                    <a:pt x="429" y="273"/>
                  </a:lnTo>
                  <a:lnTo>
                    <a:pt x="429" y="278"/>
                  </a:lnTo>
                  <a:lnTo>
                    <a:pt x="428" y="285"/>
                  </a:lnTo>
                  <a:lnTo>
                    <a:pt x="428" y="287"/>
                  </a:lnTo>
                  <a:lnTo>
                    <a:pt x="428" y="289"/>
                  </a:lnTo>
                  <a:lnTo>
                    <a:pt x="428" y="292"/>
                  </a:lnTo>
                  <a:lnTo>
                    <a:pt x="427" y="293"/>
                  </a:lnTo>
                  <a:lnTo>
                    <a:pt x="427" y="295"/>
                  </a:lnTo>
                  <a:lnTo>
                    <a:pt x="426" y="297"/>
                  </a:lnTo>
                  <a:lnTo>
                    <a:pt x="425" y="299"/>
                  </a:lnTo>
                  <a:lnTo>
                    <a:pt x="424" y="303"/>
                  </a:lnTo>
                  <a:lnTo>
                    <a:pt x="422" y="308"/>
                  </a:lnTo>
                  <a:lnTo>
                    <a:pt x="420" y="312"/>
                  </a:lnTo>
                  <a:lnTo>
                    <a:pt x="420" y="313"/>
                  </a:lnTo>
                  <a:lnTo>
                    <a:pt x="418" y="315"/>
                  </a:lnTo>
                  <a:lnTo>
                    <a:pt x="416" y="319"/>
                  </a:lnTo>
                  <a:lnTo>
                    <a:pt x="415" y="322"/>
                  </a:lnTo>
                  <a:lnTo>
                    <a:pt x="413" y="324"/>
                  </a:lnTo>
                  <a:lnTo>
                    <a:pt x="411" y="326"/>
                  </a:lnTo>
                  <a:lnTo>
                    <a:pt x="409" y="327"/>
                  </a:lnTo>
                  <a:lnTo>
                    <a:pt x="407" y="329"/>
                  </a:lnTo>
                  <a:lnTo>
                    <a:pt x="405" y="331"/>
                  </a:lnTo>
                  <a:lnTo>
                    <a:pt x="403" y="332"/>
                  </a:lnTo>
                  <a:lnTo>
                    <a:pt x="399" y="333"/>
                  </a:lnTo>
                  <a:lnTo>
                    <a:pt x="397" y="334"/>
                  </a:lnTo>
                  <a:lnTo>
                    <a:pt x="393" y="335"/>
                  </a:lnTo>
                  <a:lnTo>
                    <a:pt x="392" y="335"/>
                  </a:lnTo>
                  <a:lnTo>
                    <a:pt x="391" y="336"/>
                  </a:lnTo>
                  <a:lnTo>
                    <a:pt x="389" y="336"/>
                  </a:lnTo>
                  <a:lnTo>
                    <a:pt x="388" y="336"/>
                  </a:lnTo>
                  <a:lnTo>
                    <a:pt x="385" y="336"/>
                  </a:lnTo>
                  <a:lnTo>
                    <a:pt x="379" y="336"/>
                  </a:lnTo>
                  <a:lnTo>
                    <a:pt x="376" y="336"/>
                  </a:lnTo>
                  <a:lnTo>
                    <a:pt x="375" y="336"/>
                  </a:lnTo>
                  <a:lnTo>
                    <a:pt x="367" y="337"/>
                  </a:lnTo>
                  <a:lnTo>
                    <a:pt x="364" y="337"/>
                  </a:lnTo>
                  <a:lnTo>
                    <a:pt x="362" y="337"/>
                  </a:lnTo>
                  <a:lnTo>
                    <a:pt x="360" y="338"/>
                  </a:lnTo>
                  <a:lnTo>
                    <a:pt x="358" y="338"/>
                  </a:lnTo>
                  <a:lnTo>
                    <a:pt x="357" y="339"/>
                  </a:lnTo>
                  <a:lnTo>
                    <a:pt x="356" y="339"/>
                  </a:lnTo>
                  <a:lnTo>
                    <a:pt x="355" y="340"/>
                  </a:lnTo>
                  <a:lnTo>
                    <a:pt x="354" y="340"/>
                  </a:lnTo>
                  <a:lnTo>
                    <a:pt x="352" y="341"/>
                  </a:lnTo>
                  <a:lnTo>
                    <a:pt x="351" y="342"/>
                  </a:lnTo>
                  <a:lnTo>
                    <a:pt x="350" y="343"/>
                  </a:lnTo>
                  <a:lnTo>
                    <a:pt x="349" y="344"/>
                  </a:lnTo>
                  <a:lnTo>
                    <a:pt x="349" y="345"/>
                  </a:lnTo>
                  <a:lnTo>
                    <a:pt x="348" y="346"/>
                  </a:lnTo>
                  <a:lnTo>
                    <a:pt x="347" y="347"/>
                  </a:lnTo>
                  <a:lnTo>
                    <a:pt x="347" y="349"/>
                  </a:lnTo>
                  <a:lnTo>
                    <a:pt x="346" y="350"/>
                  </a:lnTo>
                  <a:lnTo>
                    <a:pt x="345" y="353"/>
                  </a:lnTo>
                  <a:lnTo>
                    <a:pt x="344" y="358"/>
                  </a:lnTo>
                  <a:lnTo>
                    <a:pt x="343" y="363"/>
                  </a:lnTo>
                  <a:lnTo>
                    <a:pt x="342" y="366"/>
                  </a:lnTo>
                  <a:lnTo>
                    <a:pt x="342" y="368"/>
                  </a:lnTo>
                  <a:lnTo>
                    <a:pt x="341" y="370"/>
                  </a:lnTo>
                  <a:lnTo>
                    <a:pt x="340" y="377"/>
                  </a:lnTo>
                  <a:lnTo>
                    <a:pt x="340" y="379"/>
                  </a:lnTo>
                  <a:lnTo>
                    <a:pt x="339" y="382"/>
                  </a:lnTo>
                  <a:lnTo>
                    <a:pt x="339" y="385"/>
                  </a:lnTo>
                  <a:lnTo>
                    <a:pt x="338" y="387"/>
                  </a:lnTo>
                  <a:lnTo>
                    <a:pt x="337" y="390"/>
                  </a:lnTo>
                  <a:lnTo>
                    <a:pt x="336" y="392"/>
                  </a:lnTo>
                  <a:lnTo>
                    <a:pt x="335" y="394"/>
                  </a:lnTo>
                  <a:lnTo>
                    <a:pt x="334" y="396"/>
                  </a:lnTo>
                  <a:lnTo>
                    <a:pt x="334" y="397"/>
                  </a:lnTo>
                  <a:lnTo>
                    <a:pt x="333" y="398"/>
                  </a:lnTo>
                  <a:lnTo>
                    <a:pt x="332" y="399"/>
                  </a:lnTo>
                  <a:lnTo>
                    <a:pt x="331" y="400"/>
                  </a:lnTo>
                  <a:lnTo>
                    <a:pt x="330" y="400"/>
                  </a:lnTo>
                  <a:lnTo>
                    <a:pt x="329" y="401"/>
                  </a:lnTo>
                  <a:lnTo>
                    <a:pt x="328" y="402"/>
                  </a:lnTo>
                  <a:lnTo>
                    <a:pt x="327" y="402"/>
                  </a:lnTo>
                  <a:lnTo>
                    <a:pt x="326" y="402"/>
                  </a:lnTo>
                  <a:lnTo>
                    <a:pt x="324" y="403"/>
                  </a:lnTo>
                  <a:lnTo>
                    <a:pt x="323" y="403"/>
                  </a:lnTo>
                  <a:lnTo>
                    <a:pt x="310" y="403"/>
                  </a:lnTo>
                  <a:lnTo>
                    <a:pt x="307" y="404"/>
                  </a:lnTo>
                  <a:lnTo>
                    <a:pt x="305" y="404"/>
                  </a:lnTo>
                  <a:lnTo>
                    <a:pt x="301" y="405"/>
                  </a:lnTo>
                  <a:lnTo>
                    <a:pt x="298" y="405"/>
                  </a:lnTo>
                  <a:lnTo>
                    <a:pt x="297" y="406"/>
                  </a:lnTo>
                  <a:lnTo>
                    <a:pt x="296" y="406"/>
                  </a:lnTo>
                  <a:lnTo>
                    <a:pt x="294" y="407"/>
                  </a:lnTo>
                  <a:lnTo>
                    <a:pt x="293" y="407"/>
                  </a:lnTo>
                  <a:lnTo>
                    <a:pt x="293" y="407"/>
                  </a:lnTo>
                  <a:lnTo>
                    <a:pt x="292" y="408"/>
                  </a:lnTo>
                  <a:lnTo>
                    <a:pt x="290" y="409"/>
                  </a:lnTo>
                  <a:lnTo>
                    <a:pt x="286" y="414"/>
                  </a:lnTo>
                  <a:lnTo>
                    <a:pt x="283" y="416"/>
                  </a:lnTo>
                  <a:lnTo>
                    <a:pt x="281" y="419"/>
                  </a:lnTo>
                  <a:lnTo>
                    <a:pt x="279" y="421"/>
                  </a:lnTo>
                  <a:lnTo>
                    <a:pt x="278" y="423"/>
                  </a:lnTo>
                  <a:lnTo>
                    <a:pt x="275" y="427"/>
                  </a:lnTo>
                  <a:lnTo>
                    <a:pt x="272" y="431"/>
                  </a:lnTo>
                  <a:lnTo>
                    <a:pt x="272" y="432"/>
                  </a:lnTo>
                  <a:lnTo>
                    <a:pt x="270" y="434"/>
                  </a:lnTo>
                  <a:lnTo>
                    <a:pt x="268" y="436"/>
                  </a:lnTo>
                  <a:lnTo>
                    <a:pt x="264" y="440"/>
                  </a:lnTo>
                  <a:lnTo>
                    <a:pt x="262" y="442"/>
                  </a:lnTo>
                  <a:lnTo>
                    <a:pt x="260" y="444"/>
                  </a:lnTo>
                  <a:lnTo>
                    <a:pt x="258" y="445"/>
                  </a:lnTo>
                  <a:lnTo>
                    <a:pt x="256" y="447"/>
                  </a:lnTo>
                  <a:lnTo>
                    <a:pt x="254" y="448"/>
                  </a:lnTo>
                  <a:lnTo>
                    <a:pt x="251" y="449"/>
                  </a:lnTo>
                  <a:lnTo>
                    <a:pt x="245" y="451"/>
                  </a:lnTo>
                  <a:lnTo>
                    <a:pt x="240" y="452"/>
                  </a:lnTo>
                  <a:lnTo>
                    <a:pt x="237" y="453"/>
                  </a:lnTo>
                  <a:lnTo>
                    <a:pt x="234" y="453"/>
                  </a:lnTo>
                  <a:lnTo>
                    <a:pt x="233" y="453"/>
                  </a:lnTo>
                  <a:lnTo>
                    <a:pt x="233" y="453"/>
                  </a:lnTo>
                  <a:lnTo>
                    <a:pt x="232" y="451"/>
                  </a:lnTo>
                  <a:lnTo>
                    <a:pt x="231" y="449"/>
                  </a:lnTo>
                  <a:lnTo>
                    <a:pt x="230" y="444"/>
                  </a:lnTo>
                  <a:lnTo>
                    <a:pt x="229" y="442"/>
                  </a:lnTo>
                  <a:lnTo>
                    <a:pt x="228" y="441"/>
                  </a:lnTo>
                  <a:lnTo>
                    <a:pt x="227" y="439"/>
                  </a:lnTo>
                  <a:lnTo>
                    <a:pt x="224" y="435"/>
                  </a:lnTo>
                  <a:lnTo>
                    <a:pt x="219" y="428"/>
                  </a:lnTo>
                  <a:lnTo>
                    <a:pt x="217" y="426"/>
                  </a:lnTo>
                  <a:lnTo>
                    <a:pt x="216" y="424"/>
                  </a:lnTo>
                  <a:lnTo>
                    <a:pt x="214" y="422"/>
                  </a:lnTo>
                  <a:lnTo>
                    <a:pt x="213" y="421"/>
                  </a:lnTo>
                  <a:lnTo>
                    <a:pt x="211" y="419"/>
                  </a:lnTo>
                  <a:lnTo>
                    <a:pt x="209" y="418"/>
                  </a:lnTo>
                  <a:lnTo>
                    <a:pt x="208" y="417"/>
                  </a:lnTo>
                  <a:lnTo>
                    <a:pt x="198" y="413"/>
                  </a:lnTo>
                  <a:lnTo>
                    <a:pt x="196" y="412"/>
                  </a:lnTo>
                  <a:lnTo>
                    <a:pt x="193" y="411"/>
                  </a:lnTo>
                  <a:lnTo>
                    <a:pt x="192" y="410"/>
                  </a:lnTo>
                  <a:lnTo>
                    <a:pt x="191" y="410"/>
                  </a:lnTo>
                  <a:lnTo>
                    <a:pt x="190" y="409"/>
                  </a:lnTo>
                  <a:lnTo>
                    <a:pt x="190" y="409"/>
                  </a:lnTo>
                  <a:lnTo>
                    <a:pt x="189" y="408"/>
                  </a:lnTo>
                  <a:lnTo>
                    <a:pt x="189" y="407"/>
                  </a:lnTo>
                  <a:lnTo>
                    <a:pt x="188" y="406"/>
                  </a:lnTo>
                  <a:lnTo>
                    <a:pt x="188" y="406"/>
                  </a:lnTo>
                  <a:lnTo>
                    <a:pt x="188" y="404"/>
                  </a:lnTo>
                  <a:lnTo>
                    <a:pt x="188" y="401"/>
                  </a:lnTo>
                  <a:lnTo>
                    <a:pt x="187" y="399"/>
                  </a:lnTo>
                  <a:lnTo>
                    <a:pt x="187" y="398"/>
                  </a:lnTo>
                  <a:lnTo>
                    <a:pt x="187" y="397"/>
                  </a:lnTo>
                  <a:lnTo>
                    <a:pt x="186" y="397"/>
                  </a:lnTo>
                  <a:lnTo>
                    <a:pt x="186" y="396"/>
                  </a:lnTo>
                  <a:lnTo>
                    <a:pt x="186" y="395"/>
                  </a:lnTo>
                  <a:lnTo>
                    <a:pt x="185" y="394"/>
                  </a:lnTo>
                  <a:lnTo>
                    <a:pt x="184" y="394"/>
                  </a:lnTo>
                  <a:lnTo>
                    <a:pt x="183" y="393"/>
                  </a:lnTo>
                  <a:lnTo>
                    <a:pt x="181" y="391"/>
                  </a:lnTo>
                  <a:lnTo>
                    <a:pt x="180" y="390"/>
                  </a:lnTo>
                  <a:lnTo>
                    <a:pt x="178" y="390"/>
                  </a:lnTo>
                  <a:lnTo>
                    <a:pt x="177" y="389"/>
                  </a:lnTo>
                  <a:lnTo>
                    <a:pt x="173" y="388"/>
                  </a:lnTo>
                  <a:lnTo>
                    <a:pt x="170" y="387"/>
                  </a:lnTo>
                  <a:lnTo>
                    <a:pt x="169" y="386"/>
                  </a:lnTo>
                  <a:lnTo>
                    <a:pt x="168" y="386"/>
                  </a:lnTo>
                  <a:lnTo>
                    <a:pt x="167" y="386"/>
                  </a:lnTo>
                  <a:lnTo>
                    <a:pt x="166" y="386"/>
                  </a:lnTo>
                  <a:lnTo>
                    <a:pt x="165" y="386"/>
                  </a:lnTo>
                  <a:lnTo>
                    <a:pt x="160" y="387"/>
                  </a:lnTo>
                  <a:lnTo>
                    <a:pt x="156" y="387"/>
                  </a:lnTo>
                  <a:lnTo>
                    <a:pt x="154" y="387"/>
                  </a:lnTo>
                  <a:lnTo>
                    <a:pt x="151" y="388"/>
                  </a:lnTo>
                  <a:lnTo>
                    <a:pt x="146" y="389"/>
                  </a:lnTo>
                  <a:lnTo>
                    <a:pt x="144" y="389"/>
                  </a:lnTo>
                  <a:lnTo>
                    <a:pt x="142" y="389"/>
                  </a:lnTo>
                  <a:lnTo>
                    <a:pt x="141" y="389"/>
                  </a:lnTo>
                  <a:lnTo>
                    <a:pt x="140" y="389"/>
                  </a:lnTo>
                  <a:lnTo>
                    <a:pt x="139" y="389"/>
                  </a:lnTo>
                  <a:lnTo>
                    <a:pt x="138" y="389"/>
                  </a:lnTo>
                  <a:lnTo>
                    <a:pt x="136" y="388"/>
                  </a:lnTo>
                  <a:lnTo>
                    <a:pt x="135" y="387"/>
                  </a:lnTo>
                  <a:lnTo>
                    <a:pt x="133" y="386"/>
                  </a:lnTo>
                  <a:lnTo>
                    <a:pt x="131" y="385"/>
                  </a:lnTo>
                  <a:lnTo>
                    <a:pt x="123" y="379"/>
                  </a:lnTo>
                  <a:lnTo>
                    <a:pt x="122" y="378"/>
                  </a:lnTo>
                  <a:lnTo>
                    <a:pt x="121" y="378"/>
                  </a:lnTo>
                  <a:lnTo>
                    <a:pt x="120" y="377"/>
                  </a:lnTo>
                  <a:lnTo>
                    <a:pt x="118" y="377"/>
                  </a:lnTo>
                  <a:lnTo>
                    <a:pt x="117" y="377"/>
                  </a:lnTo>
                  <a:lnTo>
                    <a:pt x="114" y="376"/>
                  </a:lnTo>
                  <a:lnTo>
                    <a:pt x="112" y="376"/>
                  </a:lnTo>
                  <a:lnTo>
                    <a:pt x="110" y="376"/>
                  </a:lnTo>
                  <a:lnTo>
                    <a:pt x="109" y="375"/>
                  </a:lnTo>
                  <a:lnTo>
                    <a:pt x="108" y="375"/>
                  </a:lnTo>
                  <a:lnTo>
                    <a:pt x="108" y="374"/>
                  </a:lnTo>
                  <a:lnTo>
                    <a:pt x="107" y="374"/>
                  </a:lnTo>
                  <a:lnTo>
                    <a:pt x="107" y="373"/>
                  </a:lnTo>
                  <a:lnTo>
                    <a:pt x="106" y="372"/>
                  </a:lnTo>
                  <a:lnTo>
                    <a:pt x="106" y="371"/>
                  </a:lnTo>
                  <a:lnTo>
                    <a:pt x="106" y="370"/>
                  </a:lnTo>
                  <a:lnTo>
                    <a:pt x="105" y="366"/>
                  </a:lnTo>
                  <a:lnTo>
                    <a:pt x="105" y="364"/>
                  </a:lnTo>
                  <a:lnTo>
                    <a:pt x="105" y="362"/>
                  </a:lnTo>
                  <a:lnTo>
                    <a:pt x="104" y="361"/>
                  </a:lnTo>
                  <a:lnTo>
                    <a:pt x="104" y="360"/>
                  </a:lnTo>
                  <a:lnTo>
                    <a:pt x="103" y="360"/>
                  </a:lnTo>
                  <a:lnTo>
                    <a:pt x="102" y="358"/>
                  </a:lnTo>
                  <a:lnTo>
                    <a:pt x="101" y="357"/>
                  </a:lnTo>
                  <a:lnTo>
                    <a:pt x="99" y="356"/>
                  </a:lnTo>
                  <a:lnTo>
                    <a:pt x="98" y="355"/>
                  </a:lnTo>
                  <a:lnTo>
                    <a:pt x="97" y="355"/>
                  </a:lnTo>
                  <a:lnTo>
                    <a:pt x="95" y="354"/>
                  </a:lnTo>
                  <a:lnTo>
                    <a:pt x="94" y="354"/>
                  </a:lnTo>
                  <a:lnTo>
                    <a:pt x="87" y="353"/>
                  </a:lnTo>
                  <a:lnTo>
                    <a:pt x="83" y="352"/>
                  </a:lnTo>
                  <a:lnTo>
                    <a:pt x="75" y="351"/>
                  </a:lnTo>
                  <a:lnTo>
                    <a:pt x="74" y="351"/>
                  </a:lnTo>
                  <a:lnTo>
                    <a:pt x="73" y="351"/>
                  </a:lnTo>
                  <a:lnTo>
                    <a:pt x="71" y="350"/>
                  </a:lnTo>
                  <a:lnTo>
                    <a:pt x="71" y="349"/>
                  </a:lnTo>
                  <a:lnTo>
                    <a:pt x="70" y="349"/>
                  </a:lnTo>
                  <a:lnTo>
                    <a:pt x="68" y="347"/>
                  </a:lnTo>
                  <a:lnTo>
                    <a:pt x="66" y="345"/>
                  </a:lnTo>
                  <a:lnTo>
                    <a:pt x="65" y="344"/>
                  </a:lnTo>
                  <a:lnTo>
                    <a:pt x="64" y="343"/>
                  </a:lnTo>
                  <a:lnTo>
                    <a:pt x="63" y="343"/>
                  </a:lnTo>
                  <a:lnTo>
                    <a:pt x="60" y="342"/>
                  </a:lnTo>
                  <a:lnTo>
                    <a:pt x="58" y="341"/>
                  </a:lnTo>
                  <a:lnTo>
                    <a:pt x="57" y="340"/>
                  </a:lnTo>
                  <a:lnTo>
                    <a:pt x="56" y="340"/>
                  </a:lnTo>
                  <a:lnTo>
                    <a:pt x="54" y="339"/>
                  </a:lnTo>
                  <a:lnTo>
                    <a:pt x="50" y="338"/>
                  </a:lnTo>
                  <a:lnTo>
                    <a:pt x="50" y="338"/>
                  </a:lnTo>
                  <a:lnTo>
                    <a:pt x="49" y="338"/>
                  </a:lnTo>
                  <a:lnTo>
                    <a:pt x="49" y="337"/>
                  </a:lnTo>
                  <a:lnTo>
                    <a:pt x="48" y="336"/>
                  </a:lnTo>
                  <a:lnTo>
                    <a:pt x="48" y="336"/>
                  </a:lnTo>
                  <a:lnTo>
                    <a:pt x="48" y="335"/>
                  </a:lnTo>
                  <a:lnTo>
                    <a:pt x="48" y="334"/>
                  </a:lnTo>
                  <a:lnTo>
                    <a:pt x="48" y="332"/>
                  </a:lnTo>
                  <a:lnTo>
                    <a:pt x="48" y="327"/>
                  </a:lnTo>
                  <a:lnTo>
                    <a:pt x="48" y="324"/>
                  </a:lnTo>
                  <a:lnTo>
                    <a:pt x="48" y="323"/>
                  </a:lnTo>
                  <a:lnTo>
                    <a:pt x="48" y="321"/>
                  </a:lnTo>
                  <a:lnTo>
                    <a:pt x="48" y="320"/>
                  </a:lnTo>
                  <a:lnTo>
                    <a:pt x="47" y="318"/>
                  </a:lnTo>
                  <a:lnTo>
                    <a:pt x="47" y="316"/>
                  </a:lnTo>
                  <a:lnTo>
                    <a:pt x="46" y="315"/>
                  </a:lnTo>
                  <a:lnTo>
                    <a:pt x="44" y="313"/>
                  </a:lnTo>
                  <a:lnTo>
                    <a:pt x="43" y="310"/>
                  </a:lnTo>
                  <a:lnTo>
                    <a:pt x="42" y="309"/>
                  </a:lnTo>
                  <a:lnTo>
                    <a:pt x="41" y="308"/>
                  </a:lnTo>
                  <a:lnTo>
                    <a:pt x="40" y="308"/>
                  </a:lnTo>
                  <a:lnTo>
                    <a:pt x="39" y="307"/>
                  </a:lnTo>
                  <a:lnTo>
                    <a:pt x="39" y="307"/>
                  </a:lnTo>
                  <a:lnTo>
                    <a:pt x="38" y="307"/>
                  </a:lnTo>
                  <a:lnTo>
                    <a:pt x="36" y="307"/>
                  </a:lnTo>
                  <a:lnTo>
                    <a:pt x="35" y="307"/>
                  </a:lnTo>
                  <a:lnTo>
                    <a:pt x="34" y="307"/>
                  </a:lnTo>
                  <a:lnTo>
                    <a:pt x="33" y="307"/>
                  </a:lnTo>
                  <a:lnTo>
                    <a:pt x="30" y="308"/>
                  </a:lnTo>
                  <a:lnTo>
                    <a:pt x="28" y="309"/>
                  </a:lnTo>
                  <a:lnTo>
                    <a:pt x="18" y="312"/>
                  </a:lnTo>
                  <a:lnTo>
                    <a:pt x="14" y="313"/>
                  </a:lnTo>
                  <a:lnTo>
                    <a:pt x="12" y="314"/>
                  </a:lnTo>
                  <a:lnTo>
                    <a:pt x="11" y="314"/>
                  </a:lnTo>
                  <a:lnTo>
                    <a:pt x="9" y="314"/>
                  </a:lnTo>
                  <a:lnTo>
                    <a:pt x="7" y="315"/>
                  </a:lnTo>
                  <a:lnTo>
                    <a:pt x="6" y="314"/>
                  </a:lnTo>
                  <a:lnTo>
                    <a:pt x="5" y="314"/>
                  </a:lnTo>
                  <a:lnTo>
                    <a:pt x="4" y="314"/>
                  </a:lnTo>
                  <a:lnTo>
                    <a:pt x="3" y="314"/>
                  </a:lnTo>
                  <a:lnTo>
                    <a:pt x="2" y="313"/>
                  </a:lnTo>
                  <a:lnTo>
                    <a:pt x="1" y="313"/>
                  </a:lnTo>
                  <a:lnTo>
                    <a:pt x="1" y="312"/>
                  </a:lnTo>
                  <a:lnTo>
                    <a:pt x="1" y="312"/>
                  </a:lnTo>
                  <a:lnTo>
                    <a:pt x="0" y="310"/>
                  </a:lnTo>
                  <a:lnTo>
                    <a:pt x="0" y="308"/>
                  </a:lnTo>
                  <a:lnTo>
                    <a:pt x="0" y="306"/>
                  </a:lnTo>
                  <a:lnTo>
                    <a:pt x="0" y="305"/>
                  </a:lnTo>
                  <a:lnTo>
                    <a:pt x="0" y="303"/>
                  </a:lnTo>
                  <a:lnTo>
                    <a:pt x="0" y="302"/>
                  </a:lnTo>
                  <a:lnTo>
                    <a:pt x="1" y="301"/>
                  </a:lnTo>
                  <a:lnTo>
                    <a:pt x="1" y="300"/>
                  </a:lnTo>
                  <a:lnTo>
                    <a:pt x="2" y="299"/>
                  </a:lnTo>
                  <a:lnTo>
                    <a:pt x="3" y="299"/>
                  </a:lnTo>
                  <a:lnTo>
                    <a:pt x="5" y="297"/>
                  </a:lnTo>
                  <a:lnTo>
                    <a:pt x="6" y="296"/>
                  </a:lnTo>
                  <a:lnTo>
                    <a:pt x="7" y="295"/>
                  </a:lnTo>
                  <a:lnTo>
                    <a:pt x="8" y="294"/>
                  </a:lnTo>
                  <a:lnTo>
                    <a:pt x="8" y="293"/>
                  </a:lnTo>
                  <a:lnTo>
                    <a:pt x="10" y="291"/>
                  </a:lnTo>
                  <a:lnTo>
                    <a:pt x="12" y="285"/>
                  </a:lnTo>
                  <a:lnTo>
                    <a:pt x="13" y="284"/>
                  </a:lnTo>
                  <a:lnTo>
                    <a:pt x="14" y="282"/>
                  </a:lnTo>
                  <a:lnTo>
                    <a:pt x="15" y="280"/>
                  </a:lnTo>
                  <a:lnTo>
                    <a:pt x="16" y="279"/>
                  </a:lnTo>
                  <a:lnTo>
                    <a:pt x="18" y="278"/>
                  </a:lnTo>
                  <a:lnTo>
                    <a:pt x="19" y="277"/>
                  </a:lnTo>
                  <a:lnTo>
                    <a:pt x="22" y="276"/>
                  </a:lnTo>
                  <a:lnTo>
                    <a:pt x="25" y="273"/>
                  </a:lnTo>
                  <a:lnTo>
                    <a:pt x="27" y="271"/>
                  </a:lnTo>
                  <a:lnTo>
                    <a:pt x="28" y="271"/>
                  </a:lnTo>
                  <a:lnTo>
                    <a:pt x="28" y="270"/>
                  </a:lnTo>
                  <a:lnTo>
                    <a:pt x="29" y="269"/>
                  </a:lnTo>
                  <a:lnTo>
                    <a:pt x="30" y="267"/>
                  </a:lnTo>
                  <a:lnTo>
                    <a:pt x="31" y="266"/>
                  </a:lnTo>
                  <a:lnTo>
                    <a:pt x="31" y="264"/>
                  </a:lnTo>
                  <a:lnTo>
                    <a:pt x="32" y="262"/>
                  </a:lnTo>
                  <a:lnTo>
                    <a:pt x="33" y="260"/>
                  </a:lnTo>
                  <a:lnTo>
                    <a:pt x="33" y="258"/>
                  </a:lnTo>
                  <a:lnTo>
                    <a:pt x="33" y="256"/>
                  </a:lnTo>
                  <a:lnTo>
                    <a:pt x="33" y="255"/>
                  </a:lnTo>
                  <a:lnTo>
                    <a:pt x="33" y="254"/>
                  </a:lnTo>
                  <a:lnTo>
                    <a:pt x="33" y="252"/>
                  </a:lnTo>
                  <a:lnTo>
                    <a:pt x="33" y="251"/>
                  </a:lnTo>
                  <a:lnTo>
                    <a:pt x="33" y="250"/>
                  </a:lnTo>
                  <a:lnTo>
                    <a:pt x="32" y="250"/>
                  </a:lnTo>
                  <a:lnTo>
                    <a:pt x="32" y="249"/>
                  </a:lnTo>
                  <a:lnTo>
                    <a:pt x="31" y="249"/>
                  </a:lnTo>
                  <a:lnTo>
                    <a:pt x="30" y="248"/>
                  </a:lnTo>
                  <a:lnTo>
                    <a:pt x="29" y="248"/>
                  </a:lnTo>
                  <a:lnTo>
                    <a:pt x="29" y="248"/>
                  </a:lnTo>
                  <a:lnTo>
                    <a:pt x="26" y="249"/>
                  </a:lnTo>
                  <a:lnTo>
                    <a:pt x="25" y="249"/>
                  </a:lnTo>
                  <a:lnTo>
                    <a:pt x="21" y="249"/>
                  </a:lnTo>
                  <a:lnTo>
                    <a:pt x="19" y="249"/>
                  </a:lnTo>
                  <a:lnTo>
                    <a:pt x="18" y="249"/>
                  </a:lnTo>
                  <a:lnTo>
                    <a:pt x="17" y="248"/>
                  </a:lnTo>
                  <a:lnTo>
                    <a:pt x="16" y="248"/>
                  </a:lnTo>
                  <a:lnTo>
                    <a:pt x="16" y="248"/>
                  </a:lnTo>
                  <a:lnTo>
                    <a:pt x="16" y="247"/>
                  </a:lnTo>
                  <a:lnTo>
                    <a:pt x="16" y="247"/>
                  </a:lnTo>
                  <a:lnTo>
                    <a:pt x="15" y="246"/>
                  </a:lnTo>
                  <a:lnTo>
                    <a:pt x="15" y="245"/>
                  </a:lnTo>
                  <a:lnTo>
                    <a:pt x="15" y="242"/>
                  </a:lnTo>
                  <a:lnTo>
                    <a:pt x="15" y="241"/>
                  </a:lnTo>
                  <a:lnTo>
                    <a:pt x="15" y="240"/>
                  </a:lnTo>
                  <a:lnTo>
                    <a:pt x="15" y="239"/>
                  </a:lnTo>
                  <a:lnTo>
                    <a:pt x="15" y="238"/>
                  </a:lnTo>
                  <a:lnTo>
                    <a:pt x="13" y="234"/>
                  </a:lnTo>
                  <a:lnTo>
                    <a:pt x="10" y="228"/>
                  </a:lnTo>
                  <a:lnTo>
                    <a:pt x="10" y="226"/>
                  </a:lnTo>
                  <a:lnTo>
                    <a:pt x="9" y="224"/>
                  </a:lnTo>
                  <a:lnTo>
                    <a:pt x="9" y="223"/>
                  </a:lnTo>
                  <a:lnTo>
                    <a:pt x="9" y="221"/>
                  </a:lnTo>
                  <a:lnTo>
                    <a:pt x="8" y="216"/>
                  </a:lnTo>
                  <a:lnTo>
                    <a:pt x="8" y="214"/>
                  </a:lnTo>
                  <a:lnTo>
                    <a:pt x="8" y="212"/>
                  </a:lnTo>
                  <a:lnTo>
                    <a:pt x="7" y="208"/>
                  </a:lnTo>
                  <a:lnTo>
                    <a:pt x="7" y="207"/>
                  </a:lnTo>
                  <a:lnTo>
                    <a:pt x="6" y="205"/>
                  </a:lnTo>
                  <a:lnTo>
                    <a:pt x="7" y="203"/>
                  </a:lnTo>
                  <a:lnTo>
                    <a:pt x="7" y="201"/>
                  </a:lnTo>
                  <a:lnTo>
                    <a:pt x="7" y="200"/>
                  </a:lnTo>
                  <a:lnTo>
                    <a:pt x="8" y="199"/>
                  </a:lnTo>
                  <a:lnTo>
                    <a:pt x="9" y="197"/>
                  </a:lnTo>
                  <a:lnTo>
                    <a:pt x="10" y="194"/>
                  </a:lnTo>
                  <a:lnTo>
                    <a:pt x="15" y="184"/>
                  </a:lnTo>
                  <a:lnTo>
                    <a:pt x="15" y="185"/>
                  </a:lnTo>
                  <a:lnTo>
                    <a:pt x="16" y="185"/>
                  </a:lnTo>
                  <a:lnTo>
                    <a:pt x="16" y="185"/>
                  </a:lnTo>
                  <a:lnTo>
                    <a:pt x="17" y="185"/>
                  </a:lnTo>
                  <a:lnTo>
                    <a:pt x="17" y="185"/>
                  </a:lnTo>
                  <a:lnTo>
                    <a:pt x="18" y="185"/>
                  </a:lnTo>
                  <a:lnTo>
                    <a:pt x="19" y="185"/>
                  </a:lnTo>
                  <a:lnTo>
                    <a:pt x="19" y="184"/>
                  </a:lnTo>
                  <a:lnTo>
                    <a:pt x="20" y="183"/>
                  </a:lnTo>
                  <a:lnTo>
                    <a:pt x="21" y="182"/>
                  </a:lnTo>
                  <a:lnTo>
                    <a:pt x="22" y="181"/>
                  </a:lnTo>
                  <a:lnTo>
                    <a:pt x="24" y="178"/>
                  </a:lnTo>
                  <a:lnTo>
                    <a:pt x="25" y="177"/>
                  </a:lnTo>
                  <a:lnTo>
                    <a:pt x="25" y="176"/>
                  </a:lnTo>
                  <a:lnTo>
                    <a:pt x="27" y="175"/>
                  </a:lnTo>
                  <a:lnTo>
                    <a:pt x="28" y="174"/>
                  </a:lnTo>
                  <a:lnTo>
                    <a:pt x="29" y="173"/>
                  </a:lnTo>
                  <a:lnTo>
                    <a:pt x="30" y="173"/>
                  </a:lnTo>
                  <a:lnTo>
                    <a:pt x="31" y="172"/>
                  </a:lnTo>
                  <a:lnTo>
                    <a:pt x="32" y="172"/>
                  </a:lnTo>
                  <a:lnTo>
                    <a:pt x="35" y="172"/>
                  </a:lnTo>
                  <a:lnTo>
                    <a:pt x="37" y="172"/>
                  </a:lnTo>
                  <a:lnTo>
                    <a:pt x="45" y="170"/>
                  </a:lnTo>
                  <a:lnTo>
                    <a:pt x="46" y="170"/>
                  </a:lnTo>
                  <a:lnTo>
                    <a:pt x="50" y="169"/>
                  </a:lnTo>
                  <a:lnTo>
                    <a:pt x="55" y="168"/>
                  </a:lnTo>
                  <a:lnTo>
                    <a:pt x="57" y="168"/>
                  </a:lnTo>
                  <a:lnTo>
                    <a:pt x="61" y="168"/>
                  </a:lnTo>
                  <a:lnTo>
                    <a:pt x="63" y="168"/>
                  </a:lnTo>
                  <a:lnTo>
                    <a:pt x="64" y="168"/>
                  </a:lnTo>
                  <a:lnTo>
                    <a:pt x="65" y="167"/>
                  </a:lnTo>
                  <a:lnTo>
                    <a:pt x="66" y="167"/>
                  </a:lnTo>
                  <a:lnTo>
                    <a:pt x="67" y="166"/>
                  </a:lnTo>
                  <a:lnTo>
                    <a:pt x="68" y="166"/>
                  </a:lnTo>
                  <a:lnTo>
                    <a:pt x="69" y="165"/>
                  </a:lnTo>
                  <a:lnTo>
                    <a:pt x="70" y="164"/>
                  </a:lnTo>
                  <a:lnTo>
                    <a:pt x="70" y="164"/>
                  </a:lnTo>
                  <a:lnTo>
                    <a:pt x="72" y="163"/>
                  </a:lnTo>
                  <a:lnTo>
                    <a:pt x="74" y="160"/>
                  </a:lnTo>
                  <a:lnTo>
                    <a:pt x="76" y="157"/>
                  </a:lnTo>
                  <a:lnTo>
                    <a:pt x="79" y="154"/>
                  </a:lnTo>
                  <a:lnTo>
                    <a:pt x="81" y="149"/>
                  </a:lnTo>
                  <a:lnTo>
                    <a:pt x="83" y="148"/>
                  </a:lnTo>
                  <a:lnTo>
                    <a:pt x="84" y="147"/>
                  </a:lnTo>
                  <a:lnTo>
                    <a:pt x="85" y="146"/>
                  </a:lnTo>
                  <a:lnTo>
                    <a:pt x="86" y="144"/>
                  </a:lnTo>
                  <a:lnTo>
                    <a:pt x="89" y="142"/>
                  </a:lnTo>
                  <a:lnTo>
                    <a:pt x="92" y="139"/>
                  </a:lnTo>
                  <a:lnTo>
                    <a:pt x="93" y="138"/>
                  </a:lnTo>
                  <a:lnTo>
                    <a:pt x="94" y="137"/>
                  </a:lnTo>
                  <a:lnTo>
                    <a:pt x="94" y="136"/>
                  </a:lnTo>
                  <a:lnTo>
                    <a:pt x="95" y="136"/>
                  </a:lnTo>
                  <a:lnTo>
                    <a:pt x="95" y="135"/>
                  </a:lnTo>
                  <a:lnTo>
                    <a:pt x="95" y="133"/>
                  </a:lnTo>
                  <a:lnTo>
                    <a:pt x="95" y="132"/>
                  </a:lnTo>
                  <a:lnTo>
                    <a:pt x="95" y="131"/>
                  </a:lnTo>
                  <a:lnTo>
                    <a:pt x="94" y="130"/>
                  </a:lnTo>
                  <a:lnTo>
                    <a:pt x="94" y="129"/>
                  </a:lnTo>
                  <a:lnTo>
                    <a:pt x="92" y="126"/>
                  </a:lnTo>
                  <a:lnTo>
                    <a:pt x="91" y="122"/>
                  </a:lnTo>
                  <a:lnTo>
                    <a:pt x="90" y="120"/>
                  </a:lnTo>
                  <a:lnTo>
                    <a:pt x="90" y="119"/>
                  </a:lnTo>
                  <a:lnTo>
                    <a:pt x="89" y="116"/>
                  </a:lnTo>
                  <a:lnTo>
                    <a:pt x="89" y="115"/>
                  </a:lnTo>
                  <a:lnTo>
                    <a:pt x="89" y="113"/>
                  </a:lnTo>
                  <a:lnTo>
                    <a:pt x="89" y="111"/>
                  </a:lnTo>
                  <a:lnTo>
                    <a:pt x="89" y="109"/>
                  </a:lnTo>
                  <a:lnTo>
                    <a:pt x="89" y="108"/>
                  </a:lnTo>
                  <a:lnTo>
                    <a:pt x="90" y="106"/>
                  </a:lnTo>
                  <a:lnTo>
                    <a:pt x="91" y="104"/>
                  </a:lnTo>
                  <a:lnTo>
                    <a:pt x="94" y="99"/>
                  </a:lnTo>
                  <a:lnTo>
                    <a:pt x="96" y="97"/>
                  </a:lnTo>
                  <a:lnTo>
                    <a:pt x="96" y="97"/>
                  </a:lnTo>
                  <a:lnTo>
                    <a:pt x="97" y="96"/>
                  </a:lnTo>
                  <a:lnTo>
                    <a:pt x="97" y="95"/>
                  </a:lnTo>
                  <a:lnTo>
                    <a:pt x="98" y="95"/>
                  </a:lnTo>
                  <a:lnTo>
                    <a:pt x="99" y="95"/>
                  </a:lnTo>
                  <a:lnTo>
                    <a:pt x="100" y="94"/>
                  </a:lnTo>
                  <a:lnTo>
                    <a:pt x="101" y="94"/>
                  </a:lnTo>
                  <a:lnTo>
                    <a:pt x="101" y="94"/>
                  </a:lnTo>
                  <a:lnTo>
                    <a:pt x="102" y="94"/>
                  </a:lnTo>
                  <a:lnTo>
                    <a:pt x="103" y="95"/>
                  </a:lnTo>
                  <a:lnTo>
                    <a:pt x="103" y="95"/>
                  </a:lnTo>
                  <a:lnTo>
                    <a:pt x="104" y="96"/>
                  </a:lnTo>
                  <a:lnTo>
                    <a:pt x="105" y="97"/>
                  </a:lnTo>
                  <a:lnTo>
                    <a:pt x="105" y="98"/>
                  </a:lnTo>
                  <a:lnTo>
                    <a:pt x="105" y="99"/>
                  </a:lnTo>
                  <a:lnTo>
                    <a:pt x="105" y="100"/>
                  </a:lnTo>
                  <a:lnTo>
                    <a:pt x="106" y="104"/>
                  </a:lnTo>
                  <a:lnTo>
                    <a:pt x="106" y="105"/>
                  </a:lnTo>
                  <a:lnTo>
                    <a:pt x="107" y="106"/>
                  </a:lnTo>
                  <a:lnTo>
                    <a:pt x="107" y="107"/>
                  </a:lnTo>
                  <a:lnTo>
                    <a:pt x="108" y="108"/>
                  </a:lnTo>
                  <a:lnTo>
                    <a:pt x="108" y="109"/>
                  </a:lnTo>
                  <a:lnTo>
                    <a:pt x="109" y="109"/>
                  </a:lnTo>
                  <a:lnTo>
                    <a:pt x="109" y="109"/>
                  </a:lnTo>
                  <a:lnTo>
                    <a:pt x="111" y="110"/>
                  </a:lnTo>
                  <a:lnTo>
                    <a:pt x="114" y="110"/>
                  </a:lnTo>
                  <a:lnTo>
                    <a:pt x="116" y="110"/>
                  </a:lnTo>
                  <a:lnTo>
                    <a:pt x="117" y="110"/>
                  </a:lnTo>
                  <a:lnTo>
                    <a:pt x="120" y="111"/>
                  </a:lnTo>
                  <a:lnTo>
                    <a:pt x="123" y="112"/>
                  </a:lnTo>
                  <a:lnTo>
                    <a:pt x="125" y="113"/>
                  </a:lnTo>
                  <a:lnTo>
                    <a:pt x="128" y="113"/>
                  </a:lnTo>
                  <a:lnTo>
                    <a:pt x="131" y="113"/>
                  </a:lnTo>
                  <a:lnTo>
                    <a:pt x="132" y="114"/>
                  </a:lnTo>
                  <a:lnTo>
                    <a:pt x="134" y="114"/>
                  </a:lnTo>
                  <a:lnTo>
                    <a:pt x="135" y="114"/>
                  </a:lnTo>
                  <a:lnTo>
                    <a:pt x="136" y="115"/>
                  </a:lnTo>
                  <a:lnTo>
                    <a:pt x="137" y="115"/>
                  </a:lnTo>
                  <a:lnTo>
                    <a:pt x="139" y="116"/>
                  </a:lnTo>
                  <a:lnTo>
                    <a:pt x="140" y="117"/>
                  </a:lnTo>
                  <a:lnTo>
                    <a:pt x="142" y="118"/>
                  </a:lnTo>
                  <a:lnTo>
                    <a:pt x="146" y="121"/>
                  </a:lnTo>
                  <a:lnTo>
                    <a:pt x="148" y="122"/>
                  </a:lnTo>
                  <a:lnTo>
                    <a:pt x="149" y="123"/>
                  </a:lnTo>
                  <a:lnTo>
                    <a:pt x="149" y="123"/>
                  </a:lnTo>
                  <a:lnTo>
                    <a:pt x="150" y="123"/>
                  </a:lnTo>
                  <a:lnTo>
                    <a:pt x="151" y="122"/>
                  </a:lnTo>
                  <a:lnTo>
                    <a:pt x="152" y="122"/>
                  </a:lnTo>
                  <a:lnTo>
                    <a:pt x="154" y="121"/>
                  </a:lnTo>
                  <a:lnTo>
                    <a:pt x="155" y="120"/>
                  </a:lnTo>
                  <a:lnTo>
                    <a:pt x="156" y="119"/>
                  </a:lnTo>
                  <a:lnTo>
                    <a:pt x="157" y="118"/>
                  </a:lnTo>
                  <a:lnTo>
                    <a:pt x="158" y="116"/>
                  </a:lnTo>
                  <a:lnTo>
                    <a:pt x="159" y="115"/>
                  </a:lnTo>
                  <a:lnTo>
                    <a:pt x="160" y="113"/>
                  </a:lnTo>
                  <a:lnTo>
                    <a:pt x="161" y="112"/>
                  </a:lnTo>
                  <a:lnTo>
                    <a:pt x="162" y="110"/>
                  </a:lnTo>
                  <a:lnTo>
                    <a:pt x="162" y="109"/>
                  </a:lnTo>
                  <a:lnTo>
                    <a:pt x="163" y="108"/>
                  </a:lnTo>
                  <a:lnTo>
                    <a:pt x="163" y="106"/>
                  </a:lnTo>
                  <a:lnTo>
                    <a:pt x="164" y="103"/>
                  </a:lnTo>
                  <a:lnTo>
                    <a:pt x="164" y="102"/>
                  </a:lnTo>
                  <a:lnTo>
                    <a:pt x="164" y="100"/>
                  </a:lnTo>
                  <a:lnTo>
                    <a:pt x="164" y="100"/>
                  </a:lnTo>
                  <a:lnTo>
                    <a:pt x="164" y="99"/>
                  </a:lnTo>
                  <a:lnTo>
                    <a:pt x="165" y="99"/>
                  </a:lnTo>
                  <a:lnTo>
                    <a:pt x="165" y="98"/>
                  </a:lnTo>
                  <a:lnTo>
                    <a:pt x="166" y="98"/>
                  </a:lnTo>
                  <a:lnTo>
                    <a:pt x="168" y="98"/>
                  </a:lnTo>
                  <a:lnTo>
                    <a:pt x="171" y="97"/>
                  </a:lnTo>
                  <a:lnTo>
                    <a:pt x="174" y="96"/>
                  </a:lnTo>
                  <a:lnTo>
                    <a:pt x="177" y="95"/>
                  </a:lnTo>
                  <a:lnTo>
                    <a:pt x="178" y="95"/>
                  </a:lnTo>
                  <a:lnTo>
                    <a:pt x="180" y="94"/>
                  </a:lnTo>
                  <a:lnTo>
                    <a:pt x="184" y="94"/>
                  </a:lnTo>
                  <a:lnTo>
                    <a:pt x="186" y="94"/>
                  </a:lnTo>
                  <a:lnTo>
                    <a:pt x="188" y="94"/>
                  </a:lnTo>
                  <a:lnTo>
                    <a:pt x="190" y="94"/>
                  </a:lnTo>
                  <a:lnTo>
                    <a:pt x="192" y="94"/>
                  </a:lnTo>
                  <a:lnTo>
                    <a:pt x="193" y="94"/>
                  </a:lnTo>
                  <a:lnTo>
                    <a:pt x="194" y="95"/>
                  </a:lnTo>
                  <a:lnTo>
                    <a:pt x="195" y="95"/>
                  </a:lnTo>
                  <a:lnTo>
                    <a:pt x="198" y="96"/>
                  </a:lnTo>
                  <a:lnTo>
                    <a:pt x="199" y="96"/>
                  </a:lnTo>
                  <a:lnTo>
                    <a:pt x="200" y="97"/>
                  </a:lnTo>
                  <a:lnTo>
                    <a:pt x="202" y="97"/>
                  </a:lnTo>
                  <a:lnTo>
                    <a:pt x="203" y="97"/>
                  </a:lnTo>
                  <a:lnTo>
                    <a:pt x="204" y="97"/>
                  </a:lnTo>
                  <a:lnTo>
                    <a:pt x="206" y="97"/>
                  </a:lnTo>
                  <a:lnTo>
                    <a:pt x="207" y="97"/>
                  </a:lnTo>
                  <a:lnTo>
                    <a:pt x="208" y="97"/>
                  </a:lnTo>
                  <a:lnTo>
                    <a:pt x="210" y="96"/>
                  </a:lnTo>
                  <a:lnTo>
                    <a:pt x="211" y="96"/>
                  </a:lnTo>
                  <a:lnTo>
                    <a:pt x="212" y="95"/>
                  </a:lnTo>
                  <a:lnTo>
                    <a:pt x="213" y="95"/>
                  </a:lnTo>
                  <a:lnTo>
                    <a:pt x="214" y="94"/>
                  </a:lnTo>
                  <a:lnTo>
                    <a:pt x="214" y="93"/>
                  </a:lnTo>
                  <a:lnTo>
                    <a:pt x="216" y="92"/>
                  </a:lnTo>
                  <a:lnTo>
                    <a:pt x="217" y="91"/>
                  </a:lnTo>
                  <a:lnTo>
                    <a:pt x="217" y="89"/>
                  </a:lnTo>
                  <a:lnTo>
                    <a:pt x="218" y="88"/>
                  </a:lnTo>
                  <a:lnTo>
                    <a:pt x="218" y="87"/>
                  </a:lnTo>
                  <a:lnTo>
                    <a:pt x="218" y="86"/>
                  </a:lnTo>
                  <a:lnTo>
                    <a:pt x="219" y="85"/>
                  </a:lnTo>
                  <a:lnTo>
                    <a:pt x="219" y="84"/>
                  </a:lnTo>
                  <a:lnTo>
                    <a:pt x="218" y="82"/>
                  </a:lnTo>
                  <a:lnTo>
                    <a:pt x="218" y="81"/>
                  </a:lnTo>
                  <a:lnTo>
                    <a:pt x="218" y="80"/>
                  </a:lnTo>
                  <a:lnTo>
                    <a:pt x="217" y="77"/>
                  </a:lnTo>
                  <a:lnTo>
                    <a:pt x="214" y="71"/>
                  </a:lnTo>
                  <a:lnTo>
                    <a:pt x="213" y="70"/>
                  </a:lnTo>
                  <a:lnTo>
                    <a:pt x="213" y="69"/>
                  </a:lnTo>
                  <a:lnTo>
                    <a:pt x="213" y="68"/>
                  </a:lnTo>
                  <a:lnTo>
                    <a:pt x="213" y="68"/>
                  </a:lnTo>
                  <a:lnTo>
                    <a:pt x="213" y="67"/>
                  </a:lnTo>
                  <a:lnTo>
                    <a:pt x="213" y="67"/>
                  </a:lnTo>
                  <a:lnTo>
                    <a:pt x="213" y="66"/>
                  </a:lnTo>
                  <a:lnTo>
                    <a:pt x="214" y="66"/>
                  </a:lnTo>
                  <a:lnTo>
                    <a:pt x="214" y="66"/>
                  </a:lnTo>
                  <a:lnTo>
                    <a:pt x="215" y="65"/>
                  </a:lnTo>
                  <a:lnTo>
                    <a:pt x="215" y="65"/>
                  </a:lnTo>
                  <a:lnTo>
                    <a:pt x="216" y="65"/>
                  </a:lnTo>
                  <a:lnTo>
                    <a:pt x="217" y="65"/>
                  </a:lnTo>
                  <a:lnTo>
                    <a:pt x="218" y="65"/>
                  </a:lnTo>
                  <a:lnTo>
                    <a:pt x="219" y="65"/>
                  </a:lnTo>
                  <a:lnTo>
                    <a:pt x="220" y="65"/>
                  </a:lnTo>
                  <a:lnTo>
                    <a:pt x="223" y="65"/>
                  </a:lnTo>
                  <a:lnTo>
                    <a:pt x="224" y="66"/>
                  </a:lnTo>
                  <a:lnTo>
                    <a:pt x="225" y="66"/>
                  </a:lnTo>
                  <a:lnTo>
                    <a:pt x="226" y="66"/>
                  </a:lnTo>
                  <a:lnTo>
                    <a:pt x="226" y="66"/>
                  </a:lnTo>
                  <a:lnTo>
                    <a:pt x="227" y="65"/>
                  </a:lnTo>
                  <a:lnTo>
                    <a:pt x="227" y="65"/>
                  </a:lnTo>
                  <a:lnTo>
                    <a:pt x="228" y="64"/>
                  </a:lnTo>
                  <a:lnTo>
                    <a:pt x="228" y="64"/>
                  </a:lnTo>
                  <a:lnTo>
                    <a:pt x="229" y="63"/>
                  </a:lnTo>
                  <a:lnTo>
                    <a:pt x="231" y="60"/>
                  </a:lnTo>
                  <a:lnTo>
                    <a:pt x="232" y="59"/>
                  </a:lnTo>
                  <a:lnTo>
                    <a:pt x="233" y="58"/>
                  </a:lnTo>
                  <a:lnTo>
                    <a:pt x="233" y="58"/>
                  </a:lnTo>
                  <a:lnTo>
                    <a:pt x="234" y="57"/>
                  </a:lnTo>
                  <a:lnTo>
                    <a:pt x="235" y="57"/>
                  </a:lnTo>
                  <a:lnTo>
                    <a:pt x="237" y="57"/>
                  </a:lnTo>
                  <a:lnTo>
                    <a:pt x="238" y="57"/>
                  </a:lnTo>
                  <a:lnTo>
                    <a:pt x="239" y="58"/>
                  </a:lnTo>
                  <a:lnTo>
                    <a:pt x="240" y="58"/>
                  </a:lnTo>
                  <a:lnTo>
                    <a:pt x="241" y="59"/>
                  </a:lnTo>
                  <a:lnTo>
                    <a:pt x="243" y="60"/>
                  </a:lnTo>
                  <a:lnTo>
                    <a:pt x="245" y="61"/>
                  </a:lnTo>
                  <a:lnTo>
                    <a:pt x="246" y="63"/>
                  </a:lnTo>
                  <a:lnTo>
                    <a:pt x="249" y="65"/>
                  </a:lnTo>
                  <a:lnTo>
                    <a:pt x="250" y="66"/>
                  </a:lnTo>
                  <a:lnTo>
                    <a:pt x="251" y="67"/>
                  </a:lnTo>
                  <a:lnTo>
                    <a:pt x="252" y="68"/>
                  </a:lnTo>
                  <a:lnTo>
                    <a:pt x="253" y="68"/>
                  </a:lnTo>
                  <a:lnTo>
                    <a:pt x="255" y="69"/>
                  </a:lnTo>
                  <a:lnTo>
                    <a:pt x="256" y="69"/>
                  </a:lnTo>
                  <a:lnTo>
                    <a:pt x="258" y="70"/>
                  </a:lnTo>
                  <a:lnTo>
                    <a:pt x="260" y="70"/>
                  </a:lnTo>
                  <a:lnTo>
                    <a:pt x="261" y="70"/>
                  </a:lnTo>
                  <a:lnTo>
                    <a:pt x="263" y="70"/>
                  </a:lnTo>
                  <a:lnTo>
                    <a:pt x="266" y="69"/>
                  </a:lnTo>
                  <a:lnTo>
                    <a:pt x="270" y="68"/>
                  </a:lnTo>
                  <a:lnTo>
                    <a:pt x="272" y="68"/>
                  </a:lnTo>
                  <a:lnTo>
                    <a:pt x="272" y="67"/>
                  </a:lnTo>
                  <a:lnTo>
                    <a:pt x="272" y="67"/>
                  </a:lnTo>
                  <a:lnTo>
                    <a:pt x="273" y="66"/>
                  </a:lnTo>
                  <a:lnTo>
                    <a:pt x="274" y="65"/>
                  </a:lnTo>
                  <a:lnTo>
                    <a:pt x="275" y="65"/>
                  </a:lnTo>
                  <a:lnTo>
                    <a:pt x="275" y="64"/>
                  </a:lnTo>
                  <a:lnTo>
                    <a:pt x="277" y="60"/>
                  </a:lnTo>
                  <a:lnTo>
                    <a:pt x="278" y="56"/>
                  </a:lnTo>
                  <a:lnTo>
                    <a:pt x="280" y="52"/>
                  </a:lnTo>
                  <a:lnTo>
                    <a:pt x="281" y="50"/>
                  </a:lnTo>
                  <a:lnTo>
                    <a:pt x="282" y="47"/>
                  </a:lnTo>
                  <a:lnTo>
                    <a:pt x="282" y="46"/>
                  </a:lnTo>
                  <a:lnTo>
                    <a:pt x="282" y="44"/>
                  </a:lnTo>
                  <a:lnTo>
                    <a:pt x="282" y="40"/>
                  </a:lnTo>
                  <a:lnTo>
                    <a:pt x="282" y="39"/>
                  </a:lnTo>
                  <a:lnTo>
                    <a:pt x="283" y="38"/>
                  </a:lnTo>
                  <a:lnTo>
                    <a:pt x="283" y="37"/>
                  </a:lnTo>
                  <a:lnTo>
                    <a:pt x="284" y="36"/>
                  </a:lnTo>
                  <a:lnTo>
                    <a:pt x="284" y="35"/>
                  </a:lnTo>
                  <a:lnTo>
                    <a:pt x="287" y="33"/>
                  </a:lnTo>
                  <a:lnTo>
                    <a:pt x="289" y="30"/>
                  </a:lnTo>
                  <a:lnTo>
                    <a:pt x="290" y="29"/>
                  </a:lnTo>
                  <a:lnTo>
                    <a:pt x="292" y="28"/>
                  </a:lnTo>
                  <a:lnTo>
                    <a:pt x="295" y="26"/>
                  </a:lnTo>
                  <a:lnTo>
                    <a:pt x="296" y="25"/>
                  </a:lnTo>
                  <a:lnTo>
                    <a:pt x="297" y="24"/>
                  </a:lnTo>
                  <a:lnTo>
                    <a:pt x="298" y="23"/>
                  </a:lnTo>
                  <a:lnTo>
                    <a:pt x="298" y="22"/>
                  </a:lnTo>
                  <a:lnTo>
                    <a:pt x="299" y="21"/>
                  </a:lnTo>
                  <a:lnTo>
                    <a:pt x="300" y="20"/>
                  </a:lnTo>
                  <a:lnTo>
                    <a:pt x="301" y="17"/>
                  </a:lnTo>
                  <a:lnTo>
                    <a:pt x="302" y="16"/>
                  </a:lnTo>
                  <a:lnTo>
                    <a:pt x="303" y="15"/>
                  </a:lnTo>
                  <a:lnTo>
                    <a:pt x="304" y="15"/>
                  </a:lnTo>
                  <a:lnTo>
                    <a:pt x="304" y="15"/>
                  </a:lnTo>
                  <a:lnTo>
                    <a:pt x="305" y="15"/>
                  </a:lnTo>
                  <a:lnTo>
                    <a:pt x="307" y="15"/>
                  </a:lnTo>
                  <a:lnTo>
                    <a:pt x="309" y="15"/>
                  </a:lnTo>
                  <a:lnTo>
                    <a:pt x="313" y="16"/>
                  </a:lnTo>
                  <a:lnTo>
                    <a:pt x="315" y="17"/>
                  </a:lnTo>
                  <a:lnTo>
                    <a:pt x="317" y="17"/>
                  </a:lnTo>
                  <a:lnTo>
                    <a:pt x="318" y="17"/>
                  </a:lnTo>
                  <a:lnTo>
                    <a:pt x="319" y="17"/>
                  </a:lnTo>
                  <a:lnTo>
                    <a:pt x="320" y="17"/>
                  </a:lnTo>
                  <a:lnTo>
                    <a:pt x="321" y="17"/>
                  </a:lnTo>
                  <a:lnTo>
                    <a:pt x="321" y="17"/>
                  </a:lnTo>
                  <a:lnTo>
                    <a:pt x="322" y="17"/>
                  </a:lnTo>
                  <a:lnTo>
                    <a:pt x="323" y="16"/>
                  </a:lnTo>
                  <a:lnTo>
                    <a:pt x="324" y="16"/>
                  </a:lnTo>
                  <a:lnTo>
                    <a:pt x="325" y="15"/>
                  </a:lnTo>
                  <a:lnTo>
                    <a:pt x="326" y="14"/>
                  </a:lnTo>
                  <a:lnTo>
                    <a:pt x="326" y="14"/>
                  </a:lnTo>
                  <a:lnTo>
                    <a:pt x="327" y="13"/>
                  </a:lnTo>
                  <a:lnTo>
                    <a:pt x="329" y="11"/>
                  </a:lnTo>
                  <a:lnTo>
                    <a:pt x="330" y="8"/>
                  </a:lnTo>
                  <a:lnTo>
                    <a:pt x="331" y="6"/>
                  </a:lnTo>
                  <a:lnTo>
                    <a:pt x="332" y="5"/>
                  </a:lnTo>
                  <a:lnTo>
                    <a:pt x="332" y="4"/>
                  </a:lnTo>
                  <a:lnTo>
                    <a:pt x="333" y="3"/>
                  </a:lnTo>
                  <a:lnTo>
                    <a:pt x="333" y="2"/>
                  </a:lnTo>
                  <a:lnTo>
                    <a:pt x="333" y="1"/>
                  </a:lnTo>
                  <a:lnTo>
                    <a:pt x="333" y="1"/>
                  </a:lnTo>
                  <a:lnTo>
                    <a:pt x="334" y="1"/>
                  </a:lnTo>
                  <a:lnTo>
                    <a:pt x="334" y="1"/>
                  </a:lnTo>
                  <a:lnTo>
                    <a:pt x="336" y="1"/>
                  </a:lnTo>
                  <a:lnTo>
                    <a:pt x="337" y="1"/>
                  </a:lnTo>
                  <a:lnTo>
                    <a:pt x="339" y="0"/>
                  </a:lnTo>
                  <a:lnTo>
                    <a:pt x="339" y="0"/>
                  </a:lnTo>
                  <a:lnTo>
                    <a:pt x="340" y="0"/>
                  </a:lnTo>
                  <a:lnTo>
                    <a:pt x="340" y="0"/>
                  </a:lnTo>
                  <a:lnTo>
                    <a:pt x="341" y="0"/>
                  </a:lnTo>
                  <a:close/>
                </a:path>
              </a:pathLst>
            </a:custGeom>
            <a:solidFill>
              <a:srgbClr val="CCCCCC"/>
            </a:solidFill>
            <a:ln w="98425">
              <a:solidFill>
                <a:srgbClr val="CC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50" name="Freeform 256">
              <a:extLst>
                <a:ext uri="{FF2B5EF4-FFF2-40B4-BE49-F238E27FC236}">
                  <a16:creationId xmlns:a16="http://schemas.microsoft.com/office/drawing/2014/main" id="{0AA1BDAB-CBDF-4506-A8A1-530349E7882F}"/>
                </a:ext>
              </a:extLst>
            </p:cNvPr>
            <p:cNvSpPr>
              <a:spLocks/>
            </p:cNvSpPr>
            <p:nvPr/>
          </p:nvSpPr>
          <p:spPr bwMode="auto">
            <a:xfrm>
              <a:off x="4867" y="2061"/>
              <a:ext cx="731" cy="593"/>
            </a:xfrm>
            <a:custGeom>
              <a:avLst/>
              <a:gdLst>
                <a:gd name="T0" fmla="*/ 239 w 731"/>
                <a:gd name="T1" fmla="*/ 12 h 593"/>
                <a:gd name="T2" fmla="*/ 240 w 731"/>
                <a:gd name="T3" fmla="*/ 45 h 593"/>
                <a:gd name="T4" fmla="*/ 240 w 731"/>
                <a:gd name="T5" fmla="*/ 75 h 593"/>
                <a:gd name="T6" fmla="*/ 197 w 731"/>
                <a:gd name="T7" fmla="*/ 97 h 593"/>
                <a:gd name="T8" fmla="*/ 191 w 731"/>
                <a:gd name="T9" fmla="*/ 121 h 593"/>
                <a:gd name="T10" fmla="*/ 227 w 731"/>
                <a:gd name="T11" fmla="*/ 138 h 593"/>
                <a:gd name="T12" fmla="*/ 257 w 731"/>
                <a:gd name="T13" fmla="*/ 180 h 593"/>
                <a:gd name="T14" fmla="*/ 287 w 731"/>
                <a:gd name="T15" fmla="*/ 213 h 593"/>
                <a:gd name="T16" fmla="*/ 326 w 731"/>
                <a:gd name="T17" fmla="*/ 215 h 593"/>
                <a:gd name="T18" fmla="*/ 372 w 731"/>
                <a:gd name="T19" fmla="*/ 197 h 593"/>
                <a:gd name="T20" fmla="*/ 360 w 731"/>
                <a:gd name="T21" fmla="*/ 180 h 593"/>
                <a:gd name="T22" fmla="*/ 370 w 731"/>
                <a:gd name="T23" fmla="*/ 165 h 593"/>
                <a:gd name="T24" fmla="*/ 401 w 731"/>
                <a:gd name="T25" fmla="*/ 202 h 593"/>
                <a:gd name="T26" fmla="*/ 432 w 731"/>
                <a:gd name="T27" fmla="*/ 205 h 593"/>
                <a:gd name="T28" fmla="*/ 455 w 731"/>
                <a:gd name="T29" fmla="*/ 220 h 593"/>
                <a:gd name="T30" fmla="*/ 484 w 731"/>
                <a:gd name="T31" fmla="*/ 248 h 593"/>
                <a:gd name="T32" fmla="*/ 501 w 731"/>
                <a:gd name="T33" fmla="*/ 238 h 593"/>
                <a:gd name="T34" fmla="*/ 546 w 731"/>
                <a:gd name="T35" fmla="*/ 246 h 593"/>
                <a:gd name="T36" fmla="*/ 585 w 731"/>
                <a:gd name="T37" fmla="*/ 256 h 593"/>
                <a:gd name="T38" fmla="*/ 599 w 731"/>
                <a:gd name="T39" fmla="*/ 251 h 593"/>
                <a:gd name="T40" fmla="*/ 608 w 731"/>
                <a:gd name="T41" fmla="*/ 282 h 593"/>
                <a:gd name="T42" fmla="*/ 607 w 731"/>
                <a:gd name="T43" fmla="*/ 317 h 593"/>
                <a:gd name="T44" fmla="*/ 635 w 731"/>
                <a:gd name="T45" fmla="*/ 380 h 593"/>
                <a:gd name="T46" fmla="*/ 676 w 731"/>
                <a:gd name="T47" fmla="*/ 399 h 593"/>
                <a:gd name="T48" fmla="*/ 706 w 731"/>
                <a:gd name="T49" fmla="*/ 407 h 593"/>
                <a:gd name="T50" fmla="*/ 730 w 731"/>
                <a:gd name="T51" fmla="*/ 482 h 593"/>
                <a:gd name="T52" fmla="*/ 712 w 731"/>
                <a:gd name="T53" fmla="*/ 510 h 593"/>
                <a:gd name="T54" fmla="*/ 658 w 731"/>
                <a:gd name="T55" fmla="*/ 518 h 593"/>
                <a:gd name="T56" fmla="*/ 612 w 731"/>
                <a:gd name="T57" fmla="*/ 519 h 593"/>
                <a:gd name="T58" fmla="*/ 599 w 731"/>
                <a:gd name="T59" fmla="*/ 544 h 593"/>
                <a:gd name="T60" fmla="*/ 561 w 731"/>
                <a:gd name="T61" fmla="*/ 592 h 593"/>
                <a:gd name="T62" fmla="*/ 532 w 731"/>
                <a:gd name="T63" fmla="*/ 585 h 593"/>
                <a:gd name="T64" fmla="*/ 501 w 731"/>
                <a:gd name="T65" fmla="*/ 547 h 593"/>
                <a:gd name="T66" fmla="*/ 466 w 731"/>
                <a:gd name="T67" fmla="*/ 536 h 593"/>
                <a:gd name="T68" fmla="*/ 416 w 731"/>
                <a:gd name="T69" fmla="*/ 519 h 593"/>
                <a:gd name="T70" fmla="*/ 362 w 731"/>
                <a:gd name="T71" fmla="*/ 518 h 593"/>
                <a:gd name="T72" fmla="*/ 332 w 731"/>
                <a:gd name="T73" fmla="*/ 509 h 593"/>
                <a:gd name="T74" fmla="*/ 309 w 731"/>
                <a:gd name="T75" fmla="*/ 501 h 593"/>
                <a:gd name="T76" fmla="*/ 305 w 731"/>
                <a:gd name="T77" fmla="*/ 481 h 593"/>
                <a:gd name="T78" fmla="*/ 260 w 731"/>
                <a:gd name="T79" fmla="*/ 429 h 593"/>
                <a:gd name="T80" fmla="*/ 240 w 731"/>
                <a:gd name="T81" fmla="*/ 425 h 593"/>
                <a:gd name="T82" fmla="*/ 232 w 731"/>
                <a:gd name="T83" fmla="*/ 388 h 593"/>
                <a:gd name="T84" fmla="*/ 217 w 731"/>
                <a:gd name="T85" fmla="*/ 368 h 593"/>
                <a:gd name="T86" fmla="*/ 169 w 731"/>
                <a:gd name="T87" fmla="*/ 364 h 593"/>
                <a:gd name="T88" fmla="*/ 148 w 731"/>
                <a:gd name="T89" fmla="*/ 336 h 593"/>
                <a:gd name="T90" fmla="*/ 134 w 731"/>
                <a:gd name="T91" fmla="*/ 299 h 593"/>
                <a:gd name="T92" fmla="*/ 126 w 731"/>
                <a:gd name="T93" fmla="*/ 324 h 593"/>
                <a:gd name="T94" fmla="*/ 110 w 731"/>
                <a:gd name="T95" fmla="*/ 334 h 593"/>
                <a:gd name="T96" fmla="*/ 91 w 731"/>
                <a:gd name="T97" fmla="*/ 338 h 593"/>
                <a:gd name="T98" fmla="*/ 85 w 731"/>
                <a:gd name="T99" fmla="*/ 307 h 593"/>
                <a:gd name="T100" fmla="*/ 47 w 731"/>
                <a:gd name="T101" fmla="*/ 331 h 593"/>
                <a:gd name="T102" fmla="*/ 29 w 731"/>
                <a:gd name="T103" fmla="*/ 316 h 593"/>
                <a:gd name="T104" fmla="*/ 7 w 731"/>
                <a:gd name="T105" fmla="*/ 308 h 593"/>
                <a:gd name="T106" fmla="*/ 5 w 731"/>
                <a:gd name="T107" fmla="*/ 274 h 593"/>
                <a:gd name="T108" fmla="*/ 15 w 731"/>
                <a:gd name="T109" fmla="*/ 244 h 593"/>
                <a:gd name="T110" fmla="*/ 8 w 731"/>
                <a:gd name="T111" fmla="*/ 205 h 593"/>
                <a:gd name="T112" fmla="*/ 28 w 731"/>
                <a:gd name="T113" fmla="*/ 149 h 593"/>
                <a:gd name="T114" fmla="*/ 56 w 731"/>
                <a:gd name="T115" fmla="*/ 100 h 593"/>
                <a:gd name="T116" fmla="*/ 93 w 731"/>
                <a:gd name="T117" fmla="*/ 74 h 593"/>
                <a:gd name="T118" fmla="*/ 110 w 731"/>
                <a:gd name="T119" fmla="*/ 48 h 593"/>
                <a:gd name="T120" fmla="*/ 162 w 731"/>
                <a:gd name="T121" fmla="*/ 34 h 593"/>
                <a:gd name="T122" fmla="*/ 203 w 731"/>
                <a:gd name="T123" fmla="*/ 26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593">
                  <a:moveTo>
                    <a:pt x="222" y="0"/>
                  </a:moveTo>
                  <a:lnTo>
                    <a:pt x="222" y="0"/>
                  </a:lnTo>
                  <a:lnTo>
                    <a:pt x="223" y="0"/>
                  </a:lnTo>
                  <a:lnTo>
                    <a:pt x="224" y="1"/>
                  </a:lnTo>
                  <a:lnTo>
                    <a:pt x="225" y="1"/>
                  </a:lnTo>
                  <a:lnTo>
                    <a:pt x="226" y="2"/>
                  </a:lnTo>
                  <a:lnTo>
                    <a:pt x="228" y="3"/>
                  </a:lnTo>
                  <a:lnTo>
                    <a:pt x="228" y="3"/>
                  </a:lnTo>
                  <a:lnTo>
                    <a:pt x="229" y="4"/>
                  </a:lnTo>
                  <a:lnTo>
                    <a:pt x="231" y="5"/>
                  </a:lnTo>
                  <a:lnTo>
                    <a:pt x="231" y="6"/>
                  </a:lnTo>
                  <a:lnTo>
                    <a:pt x="232" y="7"/>
                  </a:lnTo>
                  <a:lnTo>
                    <a:pt x="233" y="8"/>
                  </a:lnTo>
                  <a:lnTo>
                    <a:pt x="233" y="10"/>
                  </a:lnTo>
                  <a:lnTo>
                    <a:pt x="233" y="10"/>
                  </a:lnTo>
                  <a:lnTo>
                    <a:pt x="233" y="10"/>
                  </a:lnTo>
                  <a:lnTo>
                    <a:pt x="235" y="11"/>
                  </a:lnTo>
                  <a:lnTo>
                    <a:pt x="236" y="11"/>
                  </a:lnTo>
                  <a:lnTo>
                    <a:pt x="237" y="11"/>
                  </a:lnTo>
                  <a:lnTo>
                    <a:pt x="238" y="12"/>
                  </a:lnTo>
                  <a:lnTo>
                    <a:pt x="239" y="12"/>
                  </a:lnTo>
                  <a:lnTo>
                    <a:pt x="239" y="13"/>
                  </a:lnTo>
                  <a:lnTo>
                    <a:pt x="240" y="14"/>
                  </a:lnTo>
                  <a:lnTo>
                    <a:pt x="240" y="14"/>
                  </a:lnTo>
                  <a:lnTo>
                    <a:pt x="240" y="15"/>
                  </a:lnTo>
                  <a:lnTo>
                    <a:pt x="240" y="16"/>
                  </a:lnTo>
                  <a:lnTo>
                    <a:pt x="240" y="17"/>
                  </a:lnTo>
                  <a:lnTo>
                    <a:pt x="240" y="18"/>
                  </a:lnTo>
                  <a:lnTo>
                    <a:pt x="239" y="20"/>
                  </a:lnTo>
                  <a:lnTo>
                    <a:pt x="237" y="26"/>
                  </a:lnTo>
                  <a:lnTo>
                    <a:pt x="236" y="28"/>
                  </a:lnTo>
                  <a:lnTo>
                    <a:pt x="236" y="30"/>
                  </a:lnTo>
                  <a:lnTo>
                    <a:pt x="235" y="31"/>
                  </a:lnTo>
                  <a:lnTo>
                    <a:pt x="235" y="33"/>
                  </a:lnTo>
                  <a:lnTo>
                    <a:pt x="235" y="35"/>
                  </a:lnTo>
                  <a:lnTo>
                    <a:pt x="235" y="36"/>
                  </a:lnTo>
                  <a:lnTo>
                    <a:pt x="236" y="38"/>
                  </a:lnTo>
                  <a:lnTo>
                    <a:pt x="236" y="39"/>
                  </a:lnTo>
                  <a:lnTo>
                    <a:pt x="237" y="41"/>
                  </a:lnTo>
                  <a:lnTo>
                    <a:pt x="237" y="42"/>
                  </a:lnTo>
                  <a:lnTo>
                    <a:pt x="238" y="44"/>
                  </a:lnTo>
                  <a:lnTo>
                    <a:pt x="240" y="45"/>
                  </a:lnTo>
                  <a:lnTo>
                    <a:pt x="243" y="50"/>
                  </a:lnTo>
                  <a:lnTo>
                    <a:pt x="245" y="52"/>
                  </a:lnTo>
                  <a:lnTo>
                    <a:pt x="246" y="53"/>
                  </a:lnTo>
                  <a:lnTo>
                    <a:pt x="246" y="54"/>
                  </a:lnTo>
                  <a:lnTo>
                    <a:pt x="247" y="55"/>
                  </a:lnTo>
                  <a:lnTo>
                    <a:pt x="247" y="56"/>
                  </a:lnTo>
                  <a:lnTo>
                    <a:pt x="247" y="58"/>
                  </a:lnTo>
                  <a:lnTo>
                    <a:pt x="248" y="60"/>
                  </a:lnTo>
                  <a:lnTo>
                    <a:pt x="248" y="62"/>
                  </a:lnTo>
                  <a:lnTo>
                    <a:pt x="248" y="64"/>
                  </a:lnTo>
                  <a:lnTo>
                    <a:pt x="247" y="66"/>
                  </a:lnTo>
                  <a:lnTo>
                    <a:pt x="247" y="67"/>
                  </a:lnTo>
                  <a:lnTo>
                    <a:pt x="247" y="69"/>
                  </a:lnTo>
                  <a:lnTo>
                    <a:pt x="246" y="70"/>
                  </a:lnTo>
                  <a:lnTo>
                    <a:pt x="246" y="71"/>
                  </a:lnTo>
                  <a:lnTo>
                    <a:pt x="245" y="72"/>
                  </a:lnTo>
                  <a:lnTo>
                    <a:pt x="245" y="72"/>
                  </a:lnTo>
                  <a:lnTo>
                    <a:pt x="244" y="73"/>
                  </a:lnTo>
                  <a:lnTo>
                    <a:pt x="242" y="74"/>
                  </a:lnTo>
                  <a:lnTo>
                    <a:pt x="241" y="75"/>
                  </a:lnTo>
                  <a:lnTo>
                    <a:pt x="240" y="75"/>
                  </a:lnTo>
                  <a:lnTo>
                    <a:pt x="239" y="76"/>
                  </a:lnTo>
                  <a:lnTo>
                    <a:pt x="236" y="77"/>
                  </a:lnTo>
                  <a:lnTo>
                    <a:pt x="235" y="77"/>
                  </a:lnTo>
                  <a:lnTo>
                    <a:pt x="233" y="78"/>
                  </a:lnTo>
                  <a:lnTo>
                    <a:pt x="232" y="79"/>
                  </a:lnTo>
                  <a:lnTo>
                    <a:pt x="231" y="80"/>
                  </a:lnTo>
                  <a:lnTo>
                    <a:pt x="230" y="81"/>
                  </a:lnTo>
                  <a:lnTo>
                    <a:pt x="229" y="81"/>
                  </a:lnTo>
                  <a:lnTo>
                    <a:pt x="227" y="84"/>
                  </a:lnTo>
                  <a:lnTo>
                    <a:pt x="227" y="85"/>
                  </a:lnTo>
                  <a:lnTo>
                    <a:pt x="226" y="86"/>
                  </a:lnTo>
                  <a:lnTo>
                    <a:pt x="225" y="87"/>
                  </a:lnTo>
                  <a:lnTo>
                    <a:pt x="224" y="88"/>
                  </a:lnTo>
                  <a:lnTo>
                    <a:pt x="223" y="88"/>
                  </a:lnTo>
                  <a:lnTo>
                    <a:pt x="222" y="89"/>
                  </a:lnTo>
                  <a:lnTo>
                    <a:pt x="221" y="89"/>
                  </a:lnTo>
                  <a:lnTo>
                    <a:pt x="220" y="90"/>
                  </a:lnTo>
                  <a:lnTo>
                    <a:pt x="217" y="91"/>
                  </a:lnTo>
                  <a:lnTo>
                    <a:pt x="210" y="93"/>
                  </a:lnTo>
                  <a:lnTo>
                    <a:pt x="201" y="96"/>
                  </a:lnTo>
                  <a:lnTo>
                    <a:pt x="197" y="97"/>
                  </a:lnTo>
                  <a:lnTo>
                    <a:pt x="189" y="100"/>
                  </a:lnTo>
                  <a:lnTo>
                    <a:pt x="188" y="100"/>
                  </a:lnTo>
                  <a:lnTo>
                    <a:pt x="187" y="101"/>
                  </a:lnTo>
                  <a:lnTo>
                    <a:pt x="186" y="102"/>
                  </a:lnTo>
                  <a:lnTo>
                    <a:pt x="185" y="103"/>
                  </a:lnTo>
                  <a:lnTo>
                    <a:pt x="184" y="103"/>
                  </a:lnTo>
                  <a:lnTo>
                    <a:pt x="184" y="104"/>
                  </a:lnTo>
                  <a:lnTo>
                    <a:pt x="184" y="105"/>
                  </a:lnTo>
                  <a:lnTo>
                    <a:pt x="183" y="106"/>
                  </a:lnTo>
                  <a:lnTo>
                    <a:pt x="183" y="107"/>
                  </a:lnTo>
                  <a:lnTo>
                    <a:pt x="183" y="109"/>
                  </a:lnTo>
                  <a:lnTo>
                    <a:pt x="184" y="109"/>
                  </a:lnTo>
                  <a:lnTo>
                    <a:pt x="184" y="110"/>
                  </a:lnTo>
                  <a:lnTo>
                    <a:pt x="184" y="112"/>
                  </a:lnTo>
                  <a:lnTo>
                    <a:pt x="185" y="113"/>
                  </a:lnTo>
                  <a:lnTo>
                    <a:pt x="186" y="114"/>
                  </a:lnTo>
                  <a:lnTo>
                    <a:pt x="187" y="115"/>
                  </a:lnTo>
                  <a:lnTo>
                    <a:pt x="187" y="117"/>
                  </a:lnTo>
                  <a:lnTo>
                    <a:pt x="188" y="118"/>
                  </a:lnTo>
                  <a:lnTo>
                    <a:pt x="189" y="119"/>
                  </a:lnTo>
                  <a:lnTo>
                    <a:pt x="191" y="121"/>
                  </a:lnTo>
                  <a:lnTo>
                    <a:pt x="196" y="125"/>
                  </a:lnTo>
                  <a:lnTo>
                    <a:pt x="198" y="127"/>
                  </a:lnTo>
                  <a:lnTo>
                    <a:pt x="200" y="129"/>
                  </a:lnTo>
                  <a:lnTo>
                    <a:pt x="203" y="132"/>
                  </a:lnTo>
                  <a:lnTo>
                    <a:pt x="204" y="134"/>
                  </a:lnTo>
                  <a:lnTo>
                    <a:pt x="205" y="135"/>
                  </a:lnTo>
                  <a:lnTo>
                    <a:pt x="207" y="136"/>
                  </a:lnTo>
                  <a:lnTo>
                    <a:pt x="208" y="137"/>
                  </a:lnTo>
                  <a:lnTo>
                    <a:pt x="210" y="138"/>
                  </a:lnTo>
                  <a:lnTo>
                    <a:pt x="212" y="138"/>
                  </a:lnTo>
                  <a:lnTo>
                    <a:pt x="214" y="139"/>
                  </a:lnTo>
                  <a:lnTo>
                    <a:pt x="215" y="139"/>
                  </a:lnTo>
                  <a:lnTo>
                    <a:pt x="216" y="138"/>
                  </a:lnTo>
                  <a:lnTo>
                    <a:pt x="217" y="138"/>
                  </a:lnTo>
                  <a:lnTo>
                    <a:pt x="220" y="137"/>
                  </a:lnTo>
                  <a:lnTo>
                    <a:pt x="221" y="137"/>
                  </a:lnTo>
                  <a:lnTo>
                    <a:pt x="222" y="137"/>
                  </a:lnTo>
                  <a:lnTo>
                    <a:pt x="223" y="137"/>
                  </a:lnTo>
                  <a:lnTo>
                    <a:pt x="224" y="137"/>
                  </a:lnTo>
                  <a:lnTo>
                    <a:pt x="226" y="137"/>
                  </a:lnTo>
                  <a:lnTo>
                    <a:pt x="227" y="138"/>
                  </a:lnTo>
                  <a:lnTo>
                    <a:pt x="228" y="138"/>
                  </a:lnTo>
                  <a:lnTo>
                    <a:pt x="229" y="138"/>
                  </a:lnTo>
                  <a:lnTo>
                    <a:pt x="230" y="139"/>
                  </a:lnTo>
                  <a:lnTo>
                    <a:pt x="231" y="140"/>
                  </a:lnTo>
                  <a:lnTo>
                    <a:pt x="233" y="141"/>
                  </a:lnTo>
                  <a:lnTo>
                    <a:pt x="234" y="142"/>
                  </a:lnTo>
                  <a:lnTo>
                    <a:pt x="235" y="144"/>
                  </a:lnTo>
                  <a:lnTo>
                    <a:pt x="237" y="145"/>
                  </a:lnTo>
                  <a:lnTo>
                    <a:pt x="238" y="146"/>
                  </a:lnTo>
                  <a:lnTo>
                    <a:pt x="240" y="151"/>
                  </a:lnTo>
                  <a:lnTo>
                    <a:pt x="242" y="153"/>
                  </a:lnTo>
                  <a:lnTo>
                    <a:pt x="247" y="159"/>
                  </a:lnTo>
                  <a:lnTo>
                    <a:pt x="248" y="161"/>
                  </a:lnTo>
                  <a:lnTo>
                    <a:pt x="250" y="164"/>
                  </a:lnTo>
                  <a:lnTo>
                    <a:pt x="250" y="165"/>
                  </a:lnTo>
                  <a:lnTo>
                    <a:pt x="251" y="166"/>
                  </a:lnTo>
                  <a:lnTo>
                    <a:pt x="252" y="169"/>
                  </a:lnTo>
                  <a:lnTo>
                    <a:pt x="253" y="170"/>
                  </a:lnTo>
                  <a:lnTo>
                    <a:pt x="255" y="176"/>
                  </a:lnTo>
                  <a:lnTo>
                    <a:pt x="256" y="178"/>
                  </a:lnTo>
                  <a:lnTo>
                    <a:pt x="257" y="180"/>
                  </a:lnTo>
                  <a:lnTo>
                    <a:pt x="258" y="185"/>
                  </a:lnTo>
                  <a:lnTo>
                    <a:pt x="260" y="190"/>
                  </a:lnTo>
                  <a:lnTo>
                    <a:pt x="261" y="191"/>
                  </a:lnTo>
                  <a:lnTo>
                    <a:pt x="262" y="192"/>
                  </a:lnTo>
                  <a:lnTo>
                    <a:pt x="263" y="193"/>
                  </a:lnTo>
                  <a:lnTo>
                    <a:pt x="264" y="194"/>
                  </a:lnTo>
                  <a:lnTo>
                    <a:pt x="265" y="195"/>
                  </a:lnTo>
                  <a:lnTo>
                    <a:pt x="266" y="196"/>
                  </a:lnTo>
                  <a:lnTo>
                    <a:pt x="269" y="198"/>
                  </a:lnTo>
                  <a:lnTo>
                    <a:pt x="271" y="199"/>
                  </a:lnTo>
                  <a:lnTo>
                    <a:pt x="276" y="201"/>
                  </a:lnTo>
                  <a:lnTo>
                    <a:pt x="277" y="202"/>
                  </a:lnTo>
                  <a:lnTo>
                    <a:pt x="279" y="203"/>
                  </a:lnTo>
                  <a:lnTo>
                    <a:pt x="280" y="204"/>
                  </a:lnTo>
                  <a:lnTo>
                    <a:pt x="281" y="205"/>
                  </a:lnTo>
                  <a:lnTo>
                    <a:pt x="282" y="206"/>
                  </a:lnTo>
                  <a:lnTo>
                    <a:pt x="283" y="207"/>
                  </a:lnTo>
                  <a:lnTo>
                    <a:pt x="284" y="210"/>
                  </a:lnTo>
                  <a:lnTo>
                    <a:pt x="285" y="211"/>
                  </a:lnTo>
                  <a:lnTo>
                    <a:pt x="286" y="212"/>
                  </a:lnTo>
                  <a:lnTo>
                    <a:pt x="287" y="213"/>
                  </a:lnTo>
                  <a:lnTo>
                    <a:pt x="289" y="215"/>
                  </a:lnTo>
                  <a:lnTo>
                    <a:pt x="290" y="217"/>
                  </a:lnTo>
                  <a:lnTo>
                    <a:pt x="294" y="219"/>
                  </a:lnTo>
                  <a:lnTo>
                    <a:pt x="295" y="220"/>
                  </a:lnTo>
                  <a:lnTo>
                    <a:pt x="296" y="220"/>
                  </a:lnTo>
                  <a:lnTo>
                    <a:pt x="298" y="221"/>
                  </a:lnTo>
                  <a:lnTo>
                    <a:pt x="300" y="222"/>
                  </a:lnTo>
                  <a:lnTo>
                    <a:pt x="301" y="222"/>
                  </a:lnTo>
                  <a:lnTo>
                    <a:pt x="302" y="222"/>
                  </a:lnTo>
                  <a:lnTo>
                    <a:pt x="303" y="222"/>
                  </a:lnTo>
                  <a:lnTo>
                    <a:pt x="304" y="222"/>
                  </a:lnTo>
                  <a:lnTo>
                    <a:pt x="306" y="222"/>
                  </a:lnTo>
                  <a:lnTo>
                    <a:pt x="311" y="221"/>
                  </a:lnTo>
                  <a:lnTo>
                    <a:pt x="314" y="221"/>
                  </a:lnTo>
                  <a:lnTo>
                    <a:pt x="316" y="221"/>
                  </a:lnTo>
                  <a:lnTo>
                    <a:pt x="318" y="220"/>
                  </a:lnTo>
                  <a:lnTo>
                    <a:pt x="319" y="219"/>
                  </a:lnTo>
                  <a:lnTo>
                    <a:pt x="321" y="218"/>
                  </a:lnTo>
                  <a:lnTo>
                    <a:pt x="323" y="217"/>
                  </a:lnTo>
                  <a:lnTo>
                    <a:pt x="324" y="216"/>
                  </a:lnTo>
                  <a:lnTo>
                    <a:pt x="326" y="215"/>
                  </a:lnTo>
                  <a:lnTo>
                    <a:pt x="332" y="209"/>
                  </a:lnTo>
                  <a:lnTo>
                    <a:pt x="334" y="207"/>
                  </a:lnTo>
                  <a:lnTo>
                    <a:pt x="335" y="206"/>
                  </a:lnTo>
                  <a:lnTo>
                    <a:pt x="337" y="205"/>
                  </a:lnTo>
                  <a:lnTo>
                    <a:pt x="339" y="204"/>
                  </a:lnTo>
                  <a:lnTo>
                    <a:pt x="341" y="202"/>
                  </a:lnTo>
                  <a:lnTo>
                    <a:pt x="343" y="202"/>
                  </a:lnTo>
                  <a:lnTo>
                    <a:pt x="347" y="200"/>
                  </a:lnTo>
                  <a:lnTo>
                    <a:pt x="351" y="198"/>
                  </a:lnTo>
                  <a:lnTo>
                    <a:pt x="352" y="198"/>
                  </a:lnTo>
                  <a:lnTo>
                    <a:pt x="354" y="197"/>
                  </a:lnTo>
                  <a:lnTo>
                    <a:pt x="355" y="197"/>
                  </a:lnTo>
                  <a:lnTo>
                    <a:pt x="356" y="197"/>
                  </a:lnTo>
                  <a:lnTo>
                    <a:pt x="358" y="197"/>
                  </a:lnTo>
                  <a:lnTo>
                    <a:pt x="364" y="197"/>
                  </a:lnTo>
                  <a:lnTo>
                    <a:pt x="366" y="197"/>
                  </a:lnTo>
                  <a:lnTo>
                    <a:pt x="369" y="197"/>
                  </a:lnTo>
                  <a:lnTo>
                    <a:pt x="370" y="197"/>
                  </a:lnTo>
                  <a:lnTo>
                    <a:pt x="371" y="197"/>
                  </a:lnTo>
                  <a:lnTo>
                    <a:pt x="372" y="197"/>
                  </a:lnTo>
                  <a:lnTo>
                    <a:pt x="372" y="197"/>
                  </a:lnTo>
                  <a:lnTo>
                    <a:pt x="373" y="196"/>
                  </a:lnTo>
                  <a:lnTo>
                    <a:pt x="373" y="196"/>
                  </a:lnTo>
                  <a:lnTo>
                    <a:pt x="373" y="195"/>
                  </a:lnTo>
                  <a:lnTo>
                    <a:pt x="373" y="193"/>
                  </a:lnTo>
                  <a:lnTo>
                    <a:pt x="373" y="191"/>
                  </a:lnTo>
                  <a:lnTo>
                    <a:pt x="373" y="190"/>
                  </a:lnTo>
                  <a:lnTo>
                    <a:pt x="373" y="188"/>
                  </a:lnTo>
                  <a:lnTo>
                    <a:pt x="373" y="187"/>
                  </a:lnTo>
                  <a:lnTo>
                    <a:pt x="372" y="186"/>
                  </a:lnTo>
                  <a:lnTo>
                    <a:pt x="372" y="185"/>
                  </a:lnTo>
                  <a:lnTo>
                    <a:pt x="372" y="185"/>
                  </a:lnTo>
                  <a:lnTo>
                    <a:pt x="371" y="184"/>
                  </a:lnTo>
                  <a:lnTo>
                    <a:pt x="370" y="183"/>
                  </a:lnTo>
                  <a:lnTo>
                    <a:pt x="369" y="183"/>
                  </a:lnTo>
                  <a:lnTo>
                    <a:pt x="368" y="182"/>
                  </a:lnTo>
                  <a:lnTo>
                    <a:pt x="366" y="182"/>
                  </a:lnTo>
                  <a:lnTo>
                    <a:pt x="363" y="181"/>
                  </a:lnTo>
                  <a:lnTo>
                    <a:pt x="362" y="181"/>
                  </a:lnTo>
                  <a:lnTo>
                    <a:pt x="361" y="180"/>
                  </a:lnTo>
                  <a:lnTo>
                    <a:pt x="361" y="180"/>
                  </a:lnTo>
                  <a:lnTo>
                    <a:pt x="360" y="180"/>
                  </a:lnTo>
                  <a:lnTo>
                    <a:pt x="360" y="179"/>
                  </a:lnTo>
                  <a:lnTo>
                    <a:pt x="360" y="179"/>
                  </a:lnTo>
                  <a:lnTo>
                    <a:pt x="359" y="178"/>
                  </a:lnTo>
                  <a:lnTo>
                    <a:pt x="359" y="177"/>
                  </a:lnTo>
                  <a:lnTo>
                    <a:pt x="359" y="176"/>
                  </a:lnTo>
                  <a:lnTo>
                    <a:pt x="359" y="175"/>
                  </a:lnTo>
                  <a:lnTo>
                    <a:pt x="359" y="174"/>
                  </a:lnTo>
                  <a:lnTo>
                    <a:pt x="359" y="173"/>
                  </a:lnTo>
                  <a:lnTo>
                    <a:pt x="359" y="172"/>
                  </a:lnTo>
                  <a:lnTo>
                    <a:pt x="360" y="171"/>
                  </a:lnTo>
                  <a:lnTo>
                    <a:pt x="360" y="170"/>
                  </a:lnTo>
                  <a:lnTo>
                    <a:pt x="361" y="169"/>
                  </a:lnTo>
                  <a:lnTo>
                    <a:pt x="362" y="168"/>
                  </a:lnTo>
                  <a:lnTo>
                    <a:pt x="363" y="167"/>
                  </a:lnTo>
                  <a:lnTo>
                    <a:pt x="364" y="166"/>
                  </a:lnTo>
                  <a:lnTo>
                    <a:pt x="365" y="166"/>
                  </a:lnTo>
                  <a:lnTo>
                    <a:pt x="366" y="165"/>
                  </a:lnTo>
                  <a:lnTo>
                    <a:pt x="367" y="165"/>
                  </a:lnTo>
                  <a:lnTo>
                    <a:pt x="368" y="165"/>
                  </a:lnTo>
                  <a:lnTo>
                    <a:pt x="369" y="165"/>
                  </a:lnTo>
                  <a:lnTo>
                    <a:pt x="370" y="165"/>
                  </a:lnTo>
                  <a:lnTo>
                    <a:pt x="372" y="165"/>
                  </a:lnTo>
                  <a:lnTo>
                    <a:pt x="373" y="165"/>
                  </a:lnTo>
                  <a:lnTo>
                    <a:pt x="375" y="166"/>
                  </a:lnTo>
                  <a:lnTo>
                    <a:pt x="377" y="167"/>
                  </a:lnTo>
                  <a:lnTo>
                    <a:pt x="379" y="168"/>
                  </a:lnTo>
                  <a:lnTo>
                    <a:pt x="380" y="169"/>
                  </a:lnTo>
                  <a:lnTo>
                    <a:pt x="381" y="170"/>
                  </a:lnTo>
                  <a:lnTo>
                    <a:pt x="386" y="173"/>
                  </a:lnTo>
                  <a:lnTo>
                    <a:pt x="387" y="175"/>
                  </a:lnTo>
                  <a:lnTo>
                    <a:pt x="388" y="176"/>
                  </a:lnTo>
                  <a:lnTo>
                    <a:pt x="389" y="177"/>
                  </a:lnTo>
                  <a:lnTo>
                    <a:pt x="390" y="179"/>
                  </a:lnTo>
                  <a:lnTo>
                    <a:pt x="394" y="187"/>
                  </a:lnTo>
                  <a:lnTo>
                    <a:pt x="395" y="188"/>
                  </a:lnTo>
                  <a:lnTo>
                    <a:pt x="395" y="189"/>
                  </a:lnTo>
                  <a:lnTo>
                    <a:pt x="397" y="194"/>
                  </a:lnTo>
                  <a:lnTo>
                    <a:pt x="397" y="196"/>
                  </a:lnTo>
                  <a:lnTo>
                    <a:pt x="398" y="197"/>
                  </a:lnTo>
                  <a:lnTo>
                    <a:pt x="399" y="199"/>
                  </a:lnTo>
                  <a:lnTo>
                    <a:pt x="400" y="200"/>
                  </a:lnTo>
                  <a:lnTo>
                    <a:pt x="401" y="202"/>
                  </a:lnTo>
                  <a:lnTo>
                    <a:pt x="402" y="202"/>
                  </a:lnTo>
                  <a:lnTo>
                    <a:pt x="403" y="203"/>
                  </a:lnTo>
                  <a:lnTo>
                    <a:pt x="404" y="204"/>
                  </a:lnTo>
                  <a:lnTo>
                    <a:pt x="405" y="204"/>
                  </a:lnTo>
                  <a:lnTo>
                    <a:pt x="406" y="205"/>
                  </a:lnTo>
                  <a:lnTo>
                    <a:pt x="407" y="205"/>
                  </a:lnTo>
                  <a:lnTo>
                    <a:pt x="411" y="207"/>
                  </a:lnTo>
                  <a:lnTo>
                    <a:pt x="418" y="209"/>
                  </a:lnTo>
                  <a:lnTo>
                    <a:pt x="419" y="210"/>
                  </a:lnTo>
                  <a:lnTo>
                    <a:pt x="420" y="210"/>
                  </a:lnTo>
                  <a:lnTo>
                    <a:pt x="421" y="210"/>
                  </a:lnTo>
                  <a:lnTo>
                    <a:pt x="422" y="210"/>
                  </a:lnTo>
                  <a:lnTo>
                    <a:pt x="423" y="209"/>
                  </a:lnTo>
                  <a:lnTo>
                    <a:pt x="424" y="209"/>
                  </a:lnTo>
                  <a:lnTo>
                    <a:pt x="425" y="209"/>
                  </a:lnTo>
                  <a:lnTo>
                    <a:pt x="426" y="208"/>
                  </a:lnTo>
                  <a:lnTo>
                    <a:pt x="428" y="206"/>
                  </a:lnTo>
                  <a:lnTo>
                    <a:pt x="429" y="206"/>
                  </a:lnTo>
                  <a:lnTo>
                    <a:pt x="430" y="205"/>
                  </a:lnTo>
                  <a:lnTo>
                    <a:pt x="431" y="205"/>
                  </a:lnTo>
                  <a:lnTo>
                    <a:pt x="432" y="205"/>
                  </a:lnTo>
                  <a:lnTo>
                    <a:pt x="432" y="204"/>
                  </a:lnTo>
                  <a:lnTo>
                    <a:pt x="434" y="204"/>
                  </a:lnTo>
                  <a:lnTo>
                    <a:pt x="435" y="204"/>
                  </a:lnTo>
                  <a:lnTo>
                    <a:pt x="436" y="205"/>
                  </a:lnTo>
                  <a:lnTo>
                    <a:pt x="437" y="205"/>
                  </a:lnTo>
                  <a:lnTo>
                    <a:pt x="439" y="205"/>
                  </a:lnTo>
                  <a:lnTo>
                    <a:pt x="440" y="206"/>
                  </a:lnTo>
                  <a:lnTo>
                    <a:pt x="441" y="206"/>
                  </a:lnTo>
                  <a:lnTo>
                    <a:pt x="441" y="207"/>
                  </a:lnTo>
                  <a:lnTo>
                    <a:pt x="442" y="207"/>
                  </a:lnTo>
                  <a:lnTo>
                    <a:pt x="443" y="208"/>
                  </a:lnTo>
                  <a:lnTo>
                    <a:pt x="444" y="209"/>
                  </a:lnTo>
                  <a:lnTo>
                    <a:pt x="445" y="211"/>
                  </a:lnTo>
                  <a:lnTo>
                    <a:pt x="447" y="214"/>
                  </a:lnTo>
                  <a:lnTo>
                    <a:pt x="448" y="215"/>
                  </a:lnTo>
                  <a:lnTo>
                    <a:pt x="449" y="217"/>
                  </a:lnTo>
                  <a:lnTo>
                    <a:pt x="450" y="217"/>
                  </a:lnTo>
                  <a:lnTo>
                    <a:pt x="451" y="218"/>
                  </a:lnTo>
                  <a:lnTo>
                    <a:pt x="452" y="219"/>
                  </a:lnTo>
                  <a:lnTo>
                    <a:pt x="454" y="219"/>
                  </a:lnTo>
                  <a:lnTo>
                    <a:pt x="455" y="220"/>
                  </a:lnTo>
                  <a:lnTo>
                    <a:pt x="462" y="222"/>
                  </a:lnTo>
                  <a:lnTo>
                    <a:pt x="463" y="222"/>
                  </a:lnTo>
                  <a:lnTo>
                    <a:pt x="465" y="223"/>
                  </a:lnTo>
                  <a:lnTo>
                    <a:pt x="467" y="224"/>
                  </a:lnTo>
                  <a:lnTo>
                    <a:pt x="468" y="225"/>
                  </a:lnTo>
                  <a:lnTo>
                    <a:pt x="470" y="226"/>
                  </a:lnTo>
                  <a:lnTo>
                    <a:pt x="471" y="226"/>
                  </a:lnTo>
                  <a:lnTo>
                    <a:pt x="471" y="227"/>
                  </a:lnTo>
                  <a:lnTo>
                    <a:pt x="472" y="228"/>
                  </a:lnTo>
                  <a:lnTo>
                    <a:pt x="473" y="229"/>
                  </a:lnTo>
                  <a:lnTo>
                    <a:pt x="474" y="230"/>
                  </a:lnTo>
                  <a:lnTo>
                    <a:pt x="475" y="233"/>
                  </a:lnTo>
                  <a:lnTo>
                    <a:pt x="476" y="238"/>
                  </a:lnTo>
                  <a:lnTo>
                    <a:pt x="477" y="239"/>
                  </a:lnTo>
                  <a:lnTo>
                    <a:pt x="478" y="241"/>
                  </a:lnTo>
                  <a:lnTo>
                    <a:pt x="479" y="242"/>
                  </a:lnTo>
                  <a:lnTo>
                    <a:pt x="480" y="244"/>
                  </a:lnTo>
                  <a:lnTo>
                    <a:pt x="481" y="245"/>
                  </a:lnTo>
                  <a:lnTo>
                    <a:pt x="482" y="246"/>
                  </a:lnTo>
                  <a:lnTo>
                    <a:pt x="483" y="247"/>
                  </a:lnTo>
                  <a:lnTo>
                    <a:pt x="484" y="248"/>
                  </a:lnTo>
                  <a:lnTo>
                    <a:pt x="486" y="249"/>
                  </a:lnTo>
                  <a:lnTo>
                    <a:pt x="487" y="250"/>
                  </a:lnTo>
                  <a:lnTo>
                    <a:pt x="488" y="250"/>
                  </a:lnTo>
                  <a:lnTo>
                    <a:pt x="489" y="251"/>
                  </a:lnTo>
                  <a:lnTo>
                    <a:pt x="490" y="251"/>
                  </a:lnTo>
                  <a:lnTo>
                    <a:pt x="491" y="251"/>
                  </a:lnTo>
                  <a:lnTo>
                    <a:pt x="493" y="251"/>
                  </a:lnTo>
                  <a:lnTo>
                    <a:pt x="494" y="251"/>
                  </a:lnTo>
                  <a:lnTo>
                    <a:pt x="494" y="250"/>
                  </a:lnTo>
                  <a:lnTo>
                    <a:pt x="495" y="250"/>
                  </a:lnTo>
                  <a:lnTo>
                    <a:pt x="498" y="248"/>
                  </a:lnTo>
                  <a:lnTo>
                    <a:pt x="500" y="247"/>
                  </a:lnTo>
                  <a:lnTo>
                    <a:pt x="501" y="246"/>
                  </a:lnTo>
                  <a:lnTo>
                    <a:pt x="501" y="245"/>
                  </a:lnTo>
                  <a:lnTo>
                    <a:pt x="502" y="244"/>
                  </a:lnTo>
                  <a:lnTo>
                    <a:pt x="502" y="244"/>
                  </a:lnTo>
                  <a:lnTo>
                    <a:pt x="502" y="242"/>
                  </a:lnTo>
                  <a:lnTo>
                    <a:pt x="502" y="241"/>
                  </a:lnTo>
                  <a:lnTo>
                    <a:pt x="502" y="240"/>
                  </a:lnTo>
                  <a:lnTo>
                    <a:pt x="501" y="238"/>
                  </a:lnTo>
                  <a:lnTo>
                    <a:pt x="501" y="238"/>
                  </a:lnTo>
                  <a:lnTo>
                    <a:pt x="501" y="237"/>
                  </a:lnTo>
                  <a:lnTo>
                    <a:pt x="501" y="237"/>
                  </a:lnTo>
                  <a:lnTo>
                    <a:pt x="502" y="236"/>
                  </a:lnTo>
                  <a:lnTo>
                    <a:pt x="502" y="236"/>
                  </a:lnTo>
                  <a:lnTo>
                    <a:pt x="503" y="236"/>
                  </a:lnTo>
                  <a:lnTo>
                    <a:pt x="504" y="236"/>
                  </a:lnTo>
                  <a:lnTo>
                    <a:pt x="506" y="237"/>
                  </a:lnTo>
                  <a:lnTo>
                    <a:pt x="508" y="237"/>
                  </a:lnTo>
                  <a:lnTo>
                    <a:pt x="513" y="238"/>
                  </a:lnTo>
                  <a:lnTo>
                    <a:pt x="516" y="239"/>
                  </a:lnTo>
                  <a:lnTo>
                    <a:pt x="518" y="239"/>
                  </a:lnTo>
                  <a:lnTo>
                    <a:pt x="520" y="239"/>
                  </a:lnTo>
                  <a:lnTo>
                    <a:pt x="523" y="240"/>
                  </a:lnTo>
                  <a:lnTo>
                    <a:pt x="529" y="240"/>
                  </a:lnTo>
                  <a:lnTo>
                    <a:pt x="532" y="240"/>
                  </a:lnTo>
                  <a:lnTo>
                    <a:pt x="534" y="240"/>
                  </a:lnTo>
                  <a:lnTo>
                    <a:pt x="536" y="241"/>
                  </a:lnTo>
                  <a:lnTo>
                    <a:pt x="536" y="241"/>
                  </a:lnTo>
                  <a:lnTo>
                    <a:pt x="538" y="241"/>
                  </a:lnTo>
                  <a:lnTo>
                    <a:pt x="539" y="242"/>
                  </a:lnTo>
                  <a:lnTo>
                    <a:pt x="546" y="246"/>
                  </a:lnTo>
                  <a:lnTo>
                    <a:pt x="550" y="248"/>
                  </a:lnTo>
                  <a:lnTo>
                    <a:pt x="552" y="249"/>
                  </a:lnTo>
                  <a:lnTo>
                    <a:pt x="554" y="250"/>
                  </a:lnTo>
                  <a:lnTo>
                    <a:pt x="562" y="256"/>
                  </a:lnTo>
                  <a:lnTo>
                    <a:pt x="564" y="257"/>
                  </a:lnTo>
                  <a:lnTo>
                    <a:pt x="565" y="257"/>
                  </a:lnTo>
                  <a:lnTo>
                    <a:pt x="566" y="258"/>
                  </a:lnTo>
                  <a:lnTo>
                    <a:pt x="569" y="259"/>
                  </a:lnTo>
                  <a:lnTo>
                    <a:pt x="571" y="260"/>
                  </a:lnTo>
                  <a:lnTo>
                    <a:pt x="573" y="260"/>
                  </a:lnTo>
                  <a:lnTo>
                    <a:pt x="575" y="260"/>
                  </a:lnTo>
                  <a:lnTo>
                    <a:pt x="577" y="260"/>
                  </a:lnTo>
                  <a:lnTo>
                    <a:pt x="578" y="260"/>
                  </a:lnTo>
                  <a:lnTo>
                    <a:pt x="579" y="260"/>
                  </a:lnTo>
                  <a:lnTo>
                    <a:pt x="580" y="260"/>
                  </a:lnTo>
                  <a:lnTo>
                    <a:pt x="581" y="260"/>
                  </a:lnTo>
                  <a:lnTo>
                    <a:pt x="582" y="259"/>
                  </a:lnTo>
                  <a:lnTo>
                    <a:pt x="583" y="259"/>
                  </a:lnTo>
                  <a:lnTo>
                    <a:pt x="584" y="258"/>
                  </a:lnTo>
                  <a:lnTo>
                    <a:pt x="584" y="257"/>
                  </a:lnTo>
                  <a:lnTo>
                    <a:pt x="585" y="256"/>
                  </a:lnTo>
                  <a:lnTo>
                    <a:pt x="585" y="256"/>
                  </a:lnTo>
                  <a:lnTo>
                    <a:pt x="586" y="255"/>
                  </a:lnTo>
                  <a:lnTo>
                    <a:pt x="586" y="254"/>
                  </a:lnTo>
                  <a:lnTo>
                    <a:pt x="587" y="251"/>
                  </a:lnTo>
                  <a:lnTo>
                    <a:pt x="588" y="249"/>
                  </a:lnTo>
                  <a:lnTo>
                    <a:pt x="588" y="249"/>
                  </a:lnTo>
                  <a:lnTo>
                    <a:pt x="588" y="248"/>
                  </a:lnTo>
                  <a:lnTo>
                    <a:pt x="589" y="248"/>
                  </a:lnTo>
                  <a:lnTo>
                    <a:pt x="589" y="247"/>
                  </a:lnTo>
                  <a:lnTo>
                    <a:pt x="590" y="247"/>
                  </a:lnTo>
                  <a:lnTo>
                    <a:pt x="591" y="247"/>
                  </a:lnTo>
                  <a:lnTo>
                    <a:pt x="591" y="247"/>
                  </a:lnTo>
                  <a:lnTo>
                    <a:pt x="592" y="247"/>
                  </a:lnTo>
                  <a:lnTo>
                    <a:pt x="593" y="247"/>
                  </a:lnTo>
                  <a:lnTo>
                    <a:pt x="594" y="248"/>
                  </a:lnTo>
                  <a:lnTo>
                    <a:pt x="595" y="248"/>
                  </a:lnTo>
                  <a:lnTo>
                    <a:pt x="596" y="248"/>
                  </a:lnTo>
                  <a:lnTo>
                    <a:pt x="597" y="249"/>
                  </a:lnTo>
                  <a:lnTo>
                    <a:pt x="598" y="249"/>
                  </a:lnTo>
                  <a:lnTo>
                    <a:pt x="598" y="250"/>
                  </a:lnTo>
                  <a:lnTo>
                    <a:pt x="599" y="251"/>
                  </a:lnTo>
                  <a:lnTo>
                    <a:pt x="599" y="252"/>
                  </a:lnTo>
                  <a:lnTo>
                    <a:pt x="600" y="253"/>
                  </a:lnTo>
                  <a:lnTo>
                    <a:pt x="600" y="254"/>
                  </a:lnTo>
                  <a:lnTo>
                    <a:pt x="601" y="256"/>
                  </a:lnTo>
                  <a:lnTo>
                    <a:pt x="601" y="258"/>
                  </a:lnTo>
                  <a:lnTo>
                    <a:pt x="601" y="260"/>
                  </a:lnTo>
                  <a:lnTo>
                    <a:pt x="601" y="265"/>
                  </a:lnTo>
                  <a:lnTo>
                    <a:pt x="601" y="268"/>
                  </a:lnTo>
                  <a:lnTo>
                    <a:pt x="601" y="270"/>
                  </a:lnTo>
                  <a:lnTo>
                    <a:pt x="601" y="271"/>
                  </a:lnTo>
                  <a:lnTo>
                    <a:pt x="601" y="272"/>
                  </a:lnTo>
                  <a:lnTo>
                    <a:pt x="601" y="272"/>
                  </a:lnTo>
                  <a:lnTo>
                    <a:pt x="602" y="274"/>
                  </a:lnTo>
                  <a:lnTo>
                    <a:pt x="602" y="275"/>
                  </a:lnTo>
                  <a:lnTo>
                    <a:pt x="602" y="276"/>
                  </a:lnTo>
                  <a:lnTo>
                    <a:pt x="603" y="276"/>
                  </a:lnTo>
                  <a:lnTo>
                    <a:pt x="604" y="277"/>
                  </a:lnTo>
                  <a:lnTo>
                    <a:pt x="604" y="278"/>
                  </a:lnTo>
                  <a:lnTo>
                    <a:pt x="605" y="279"/>
                  </a:lnTo>
                  <a:lnTo>
                    <a:pt x="606" y="280"/>
                  </a:lnTo>
                  <a:lnTo>
                    <a:pt x="608" y="282"/>
                  </a:lnTo>
                  <a:lnTo>
                    <a:pt x="609" y="283"/>
                  </a:lnTo>
                  <a:lnTo>
                    <a:pt x="610" y="284"/>
                  </a:lnTo>
                  <a:lnTo>
                    <a:pt x="610" y="284"/>
                  </a:lnTo>
                  <a:lnTo>
                    <a:pt x="610" y="285"/>
                  </a:lnTo>
                  <a:lnTo>
                    <a:pt x="611" y="285"/>
                  </a:lnTo>
                  <a:lnTo>
                    <a:pt x="611" y="286"/>
                  </a:lnTo>
                  <a:lnTo>
                    <a:pt x="611" y="287"/>
                  </a:lnTo>
                  <a:lnTo>
                    <a:pt x="610" y="288"/>
                  </a:lnTo>
                  <a:lnTo>
                    <a:pt x="610" y="289"/>
                  </a:lnTo>
                  <a:lnTo>
                    <a:pt x="608" y="292"/>
                  </a:lnTo>
                  <a:lnTo>
                    <a:pt x="607" y="296"/>
                  </a:lnTo>
                  <a:lnTo>
                    <a:pt x="605" y="300"/>
                  </a:lnTo>
                  <a:lnTo>
                    <a:pt x="605" y="301"/>
                  </a:lnTo>
                  <a:lnTo>
                    <a:pt x="604" y="302"/>
                  </a:lnTo>
                  <a:lnTo>
                    <a:pt x="604" y="304"/>
                  </a:lnTo>
                  <a:lnTo>
                    <a:pt x="604" y="306"/>
                  </a:lnTo>
                  <a:lnTo>
                    <a:pt x="604" y="308"/>
                  </a:lnTo>
                  <a:lnTo>
                    <a:pt x="605" y="310"/>
                  </a:lnTo>
                  <a:lnTo>
                    <a:pt x="605" y="312"/>
                  </a:lnTo>
                  <a:lnTo>
                    <a:pt x="607" y="315"/>
                  </a:lnTo>
                  <a:lnTo>
                    <a:pt x="607" y="317"/>
                  </a:lnTo>
                  <a:lnTo>
                    <a:pt x="608" y="319"/>
                  </a:lnTo>
                  <a:lnTo>
                    <a:pt x="609" y="321"/>
                  </a:lnTo>
                  <a:lnTo>
                    <a:pt x="611" y="325"/>
                  </a:lnTo>
                  <a:lnTo>
                    <a:pt x="613" y="330"/>
                  </a:lnTo>
                  <a:lnTo>
                    <a:pt x="615" y="336"/>
                  </a:lnTo>
                  <a:lnTo>
                    <a:pt x="620" y="345"/>
                  </a:lnTo>
                  <a:lnTo>
                    <a:pt x="623" y="353"/>
                  </a:lnTo>
                  <a:lnTo>
                    <a:pt x="625" y="358"/>
                  </a:lnTo>
                  <a:lnTo>
                    <a:pt x="626" y="360"/>
                  </a:lnTo>
                  <a:lnTo>
                    <a:pt x="627" y="361"/>
                  </a:lnTo>
                  <a:lnTo>
                    <a:pt x="627" y="363"/>
                  </a:lnTo>
                  <a:lnTo>
                    <a:pt x="629" y="369"/>
                  </a:lnTo>
                  <a:lnTo>
                    <a:pt x="630" y="371"/>
                  </a:lnTo>
                  <a:lnTo>
                    <a:pt x="630" y="373"/>
                  </a:lnTo>
                  <a:lnTo>
                    <a:pt x="631" y="374"/>
                  </a:lnTo>
                  <a:lnTo>
                    <a:pt x="631" y="375"/>
                  </a:lnTo>
                  <a:lnTo>
                    <a:pt x="632" y="376"/>
                  </a:lnTo>
                  <a:lnTo>
                    <a:pt x="633" y="377"/>
                  </a:lnTo>
                  <a:lnTo>
                    <a:pt x="634" y="378"/>
                  </a:lnTo>
                  <a:lnTo>
                    <a:pt x="634" y="379"/>
                  </a:lnTo>
                  <a:lnTo>
                    <a:pt x="635" y="380"/>
                  </a:lnTo>
                  <a:lnTo>
                    <a:pt x="637" y="380"/>
                  </a:lnTo>
                  <a:lnTo>
                    <a:pt x="638" y="381"/>
                  </a:lnTo>
                  <a:lnTo>
                    <a:pt x="639" y="382"/>
                  </a:lnTo>
                  <a:lnTo>
                    <a:pt x="640" y="382"/>
                  </a:lnTo>
                  <a:lnTo>
                    <a:pt x="642" y="383"/>
                  </a:lnTo>
                  <a:lnTo>
                    <a:pt x="648" y="385"/>
                  </a:lnTo>
                  <a:lnTo>
                    <a:pt x="650" y="385"/>
                  </a:lnTo>
                  <a:lnTo>
                    <a:pt x="655" y="386"/>
                  </a:lnTo>
                  <a:lnTo>
                    <a:pt x="657" y="386"/>
                  </a:lnTo>
                  <a:lnTo>
                    <a:pt x="658" y="386"/>
                  </a:lnTo>
                  <a:lnTo>
                    <a:pt x="659" y="387"/>
                  </a:lnTo>
                  <a:lnTo>
                    <a:pt x="661" y="388"/>
                  </a:lnTo>
                  <a:lnTo>
                    <a:pt x="663" y="388"/>
                  </a:lnTo>
                  <a:lnTo>
                    <a:pt x="664" y="390"/>
                  </a:lnTo>
                  <a:lnTo>
                    <a:pt x="666" y="392"/>
                  </a:lnTo>
                  <a:lnTo>
                    <a:pt x="669" y="395"/>
                  </a:lnTo>
                  <a:lnTo>
                    <a:pt x="670" y="396"/>
                  </a:lnTo>
                  <a:lnTo>
                    <a:pt x="671" y="397"/>
                  </a:lnTo>
                  <a:lnTo>
                    <a:pt x="672" y="397"/>
                  </a:lnTo>
                  <a:lnTo>
                    <a:pt x="674" y="398"/>
                  </a:lnTo>
                  <a:lnTo>
                    <a:pt x="676" y="399"/>
                  </a:lnTo>
                  <a:lnTo>
                    <a:pt x="678" y="399"/>
                  </a:lnTo>
                  <a:lnTo>
                    <a:pt x="679" y="400"/>
                  </a:lnTo>
                  <a:lnTo>
                    <a:pt x="681" y="400"/>
                  </a:lnTo>
                  <a:lnTo>
                    <a:pt x="682" y="400"/>
                  </a:lnTo>
                  <a:lnTo>
                    <a:pt x="683" y="400"/>
                  </a:lnTo>
                  <a:lnTo>
                    <a:pt x="684" y="400"/>
                  </a:lnTo>
                  <a:lnTo>
                    <a:pt x="688" y="399"/>
                  </a:lnTo>
                  <a:lnTo>
                    <a:pt x="691" y="399"/>
                  </a:lnTo>
                  <a:lnTo>
                    <a:pt x="693" y="399"/>
                  </a:lnTo>
                  <a:lnTo>
                    <a:pt x="694" y="399"/>
                  </a:lnTo>
                  <a:lnTo>
                    <a:pt x="695" y="399"/>
                  </a:lnTo>
                  <a:lnTo>
                    <a:pt x="696" y="399"/>
                  </a:lnTo>
                  <a:lnTo>
                    <a:pt x="698" y="400"/>
                  </a:lnTo>
                  <a:lnTo>
                    <a:pt x="700" y="400"/>
                  </a:lnTo>
                  <a:lnTo>
                    <a:pt x="701" y="401"/>
                  </a:lnTo>
                  <a:lnTo>
                    <a:pt x="702" y="402"/>
                  </a:lnTo>
                  <a:lnTo>
                    <a:pt x="703" y="403"/>
                  </a:lnTo>
                  <a:lnTo>
                    <a:pt x="704" y="403"/>
                  </a:lnTo>
                  <a:lnTo>
                    <a:pt x="705" y="404"/>
                  </a:lnTo>
                  <a:lnTo>
                    <a:pt x="706" y="405"/>
                  </a:lnTo>
                  <a:lnTo>
                    <a:pt x="706" y="407"/>
                  </a:lnTo>
                  <a:lnTo>
                    <a:pt x="706" y="408"/>
                  </a:lnTo>
                  <a:lnTo>
                    <a:pt x="707" y="410"/>
                  </a:lnTo>
                  <a:lnTo>
                    <a:pt x="708" y="413"/>
                  </a:lnTo>
                  <a:lnTo>
                    <a:pt x="709" y="419"/>
                  </a:lnTo>
                  <a:lnTo>
                    <a:pt x="711" y="427"/>
                  </a:lnTo>
                  <a:lnTo>
                    <a:pt x="715" y="439"/>
                  </a:lnTo>
                  <a:lnTo>
                    <a:pt x="717" y="447"/>
                  </a:lnTo>
                  <a:lnTo>
                    <a:pt x="717" y="449"/>
                  </a:lnTo>
                  <a:lnTo>
                    <a:pt x="718" y="450"/>
                  </a:lnTo>
                  <a:lnTo>
                    <a:pt x="719" y="452"/>
                  </a:lnTo>
                  <a:lnTo>
                    <a:pt x="720" y="455"/>
                  </a:lnTo>
                  <a:lnTo>
                    <a:pt x="721" y="456"/>
                  </a:lnTo>
                  <a:lnTo>
                    <a:pt x="721" y="458"/>
                  </a:lnTo>
                  <a:lnTo>
                    <a:pt x="722" y="464"/>
                  </a:lnTo>
                  <a:lnTo>
                    <a:pt x="723" y="466"/>
                  </a:lnTo>
                  <a:lnTo>
                    <a:pt x="723" y="468"/>
                  </a:lnTo>
                  <a:lnTo>
                    <a:pt x="724" y="471"/>
                  </a:lnTo>
                  <a:lnTo>
                    <a:pt x="725" y="474"/>
                  </a:lnTo>
                  <a:lnTo>
                    <a:pt x="726" y="475"/>
                  </a:lnTo>
                  <a:lnTo>
                    <a:pt x="728" y="479"/>
                  </a:lnTo>
                  <a:lnTo>
                    <a:pt x="730" y="482"/>
                  </a:lnTo>
                  <a:lnTo>
                    <a:pt x="730" y="484"/>
                  </a:lnTo>
                  <a:lnTo>
                    <a:pt x="731" y="485"/>
                  </a:lnTo>
                  <a:lnTo>
                    <a:pt x="731" y="487"/>
                  </a:lnTo>
                  <a:lnTo>
                    <a:pt x="731" y="488"/>
                  </a:lnTo>
                  <a:lnTo>
                    <a:pt x="731" y="490"/>
                  </a:lnTo>
                  <a:lnTo>
                    <a:pt x="731" y="491"/>
                  </a:lnTo>
                  <a:lnTo>
                    <a:pt x="730" y="492"/>
                  </a:lnTo>
                  <a:lnTo>
                    <a:pt x="729" y="496"/>
                  </a:lnTo>
                  <a:lnTo>
                    <a:pt x="728" y="499"/>
                  </a:lnTo>
                  <a:lnTo>
                    <a:pt x="727" y="502"/>
                  </a:lnTo>
                  <a:lnTo>
                    <a:pt x="727" y="503"/>
                  </a:lnTo>
                  <a:lnTo>
                    <a:pt x="727" y="504"/>
                  </a:lnTo>
                  <a:lnTo>
                    <a:pt x="726" y="504"/>
                  </a:lnTo>
                  <a:lnTo>
                    <a:pt x="725" y="505"/>
                  </a:lnTo>
                  <a:lnTo>
                    <a:pt x="725" y="505"/>
                  </a:lnTo>
                  <a:lnTo>
                    <a:pt x="724" y="506"/>
                  </a:lnTo>
                  <a:lnTo>
                    <a:pt x="722" y="506"/>
                  </a:lnTo>
                  <a:lnTo>
                    <a:pt x="718" y="508"/>
                  </a:lnTo>
                  <a:lnTo>
                    <a:pt x="716" y="508"/>
                  </a:lnTo>
                  <a:lnTo>
                    <a:pt x="714" y="509"/>
                  </a:lnTo>
                  <a:lnTo>
                    <a:pt x="712" y="510"/>
                  </a:lnTo>
                  <a:lnTo>
                    <a:pt x="707" y="513"/>
                  </a:lnTo>
                  <a:lnTo>
                    <a:pt x="704" y="514"/>
                  </a:lnTo>
                  <a:lnTo>
                    <a:pt x="701" y="516"/>
                  </a:lnTo>
                  <a:lnTo>
                    <a:pt x="696" y="520"/>
                  </a:lnTo>
                  <a:lnTo>
                    <a:pt x="694" y="521"/>
                  </a:lnTo>
                  <a:lnTo>
                    <a:pt x="692" y="522"/>
                  </a:lnTo>
                  <a:lnTo>
                    <a:pt x="690" y="522"/>
                  </a:lnTo>
                  <a:lnTo>
                    <a:pt x="689" y="523"/>
                  </a:lnTo>
                  <a:lnTo>
                    <a:pt x="688" y="523"/>
                  </a:lnTo>
                  <a:lnTo>
                    <a:pt x="686" y="523"/>
                  </a:lnTo>
                  <a:lnTo>
                    <a:pt x="685" y="523"/>
                  </a:lnTo>
                  <a:lnTo>
                    <a:pt x="684" y="523"/>
                  </a:lnTo>
                  <a:lnTo>
                    <a:pt x="683" y="523"/>
                  </a:lnTo>
                  <a:lnTo>
                    <a:pt x="680" y="522"/>
                  </a:lnTo>
                  <a:lnTo>
                    <a:pt x="675" y="521"/>
                  </a:lnTo>
                  <a:lnTo>
                    <a:pt x="673" y="520"/>
                  </a:lnTo>
                  <a:lnTo>
                    <a:pt x="671" y="520"/>
                  </a:lnTo>
                  <a:lnTo>
                    <a:pt x="669" y="519"/>
                  </a:lnTo>
                  <a:lnTo>
                    <a:pt x="665" y="519"/>
                  </a:lnTo>
                  <a:lnTo>
                    <a:pt x="660" y="518"/>
                  </a:lnTo>
                  <a:lnTo>
                    <a:pt x="658" y="518"/>
                  </a:lnTo>
                  <a:lnTo>
                    <a:pt x="656" y="518"/>
                  </a:lnTo>
                  <a:lnTo>
                    <a:pt x="653" y="518"/>
                  </a:lnTo>
                  <a:lnTo>
                    <a:pt x="648" y="519"/>
                  </a:lnTo>
                  <a:lnTo>
                    <a:pt x="640" y="521"/>
                  </a:lnTo>
                  <a:lnTo>
                    <a:pt x="638" y="521"/>
                  </a:lnTo>
                  <a:lnTo>
                    <a:pt x="635" y="522"/>
                  </a:lnTo>
                  <a:lnTo>
                    <a:pt x="633" y="522"/>
                  </a:lnTo>
                  <a:lnTo>
                    <a:pt x="632" y="522"/>
                  </a:lnTo>
                  <a:lnTo>
                    <a:pt x="630" y="521"/>
                  </a:lnTo>
                  <a:lnTo>
                    <a:pt x="629" y="521"/>
                  </a:lnTo>
                  <a:lnTo>
                    <a:pt x="628" y="521"/>
                  </a:lnTo>
                  <a:lnTo>
                    <a:pt x="627" y="520"/>
                  </a:lnTo>
                  <a:lnTo>
                    <a:pt x="624" y="519"/>
                  </a:lnTo>
                  <a:lnTo>
                    <a:pt x="622" y="518"/>
                  </a:lnTo>
                  <a:lnTo>
                    <a:pt x="621" y="518"/>
                  </a:lnTo>
                  <a:lnTo>
                    <a:pt x="619" y="518"/>
                  </a:lnTo>
                  <a:lnTo>
                    <a:pt x="618" y="518"/>
                  </a:lnTo>
                  <a:lnTo>
                    <a:pt x="617" y="518"/>
                  </a:lnTo>
                  <a:lnTo>
                    <a:pt x="615" y="518"/>
                  </a:lnTo>
                  <a:lnTo>
                    <a:pt x="613" y="518"/>
                  </a:lnTo>
                  <a:lnTo>
                    <a:pt x="612" y="519"/>
                  </a:lnTo>
                  <a:lnTo>
                    <a:pt x="611" y="519"/>
                  </a:lnTo>
                  <a:lnTo>
                    <a:pt x="610" y="519"/>
                  </a:lnTo>
                  <a:lnTo>
                    <a:pt x="609" y="520"/>
                  </a:lnTo>
                  <a:lnTo>
                    <a:pt x="607" y="521"/>
                  </a:lnTo>
                  <a:lnTo>
                    <a:pt x="606" y="521"/>
                  </a:lnTo>
                  <a:lnTo>
                    <a:pt x="605" y="522"/>
                  </a:lnTo>
                  <a:lnTo>
                    <a:pt x="603" y="523"/>
                  </a:lnTo>
                  <a:lnTo>
                    <a:pt x="603" y="524"/>
                  </a:lnTo>
                  <a:lnTo>
                    <a:pt x="602" y="526"/>
                  </a:lnTo>
                  <a:lnTo>
                    <a:pt x="601" y="527"/>
                  </a:lnTo>
                  <a:lnTo>
                    <a:pt x="600" y="528"/>
                  </a:lnTo>
                  <a:lnTo>
                    <a:pt x="600" y="529"/>
                  </a:lnTo>
                  <a:lnTo>
                    <a:pt x="600" y="530"/>
                  </a:lnTo>
                  <a:lnTo>
                    <a:pt x="600" y="531"/>
                  </a:lnTo>
                  <a:lnTo>
                    <a:pt x="599" y="532"/>
                  </a:lnTo>
                  <a:lnTo>
                    <a:pt x="599" y="534"/>
                  </a:lnTo>
                  <a:lnTo>
                    <a:pt x="599" y="538"/>
                  </a:lnTo>
                  <a:lnTo>
                    <a:pt x="600" y="540"/>
                  </a:lnTo>
                  <a:lnTo>
                    <a:pt x="599" y="541"/>
                  </a:lnTo>
                  <a:lnTo>
                    <a:pt x="599" y="542"/>
                  </a:lnTo>
                  <a:lnTo>
                    <a:pt x="599" y="544"/>
                  </a:lnTo>
                  <a:lnTo>
                    <a:pt x="598" y="545"/>
                  </a:lnTo>
                  <a:lnTo>
                    <a:pt x="598" y="546"/>
                  </a:lnTo>
                  <a:lnTo>
                    <a:pt x="597" y="548"/>
                  </a:lnTo>
                  <a:lnTo>
                    <a:pt x="595" y="551"/>
                  </a:lnTo>
                  <a:lnTo>
                    <a:pt x="592" y="555"/>
                  </a:lnTo>
                  <a:lnTo>
                    <a:pt x="590" y="557"/>
                  </a:lnTo>
                  <a:lnTo>
                    <a:pt x="586" y="562"/>
                  </a:lnTo>
                  <a:lnTo>
                    <a:pt x="582" y="567"/>
                  </a:lnTo>
                  <a:lnTo>
                    <a:pt x="581" y="568"/>
                  </a:lnTo>
                  <a:lnTo>
                    <a:pt x="580" y="571"/>
                  </a:lnTo>
                  <a:lnTo>
                    <a:pt x="577" y="575"/>
                  </a:lnTo>
                  <a:lnTo>
                    <a:pt x="573" y="581"/>
                  </a:lnTo>
                  <a:lnTo>
                    <a:pt x="573" y="582"/>
                  </a:lnTo>
                  <a:lnTo>
                    <a:pt x="571" y="584"/>
                  </a:lnTo>
                  <a:lnTo>
                    <a:pt x="570" y="585"/>
                  </a:lnTo>
                  <a:lnTo>
                    <a:pt x="569" y="587"/>
                  </a:lnTo>
                  <a:lnTo>
                    <a:pt x="567" y="588"/>
                  </a:lnTo>
                  <a:lnTo>
                    <a:pt x="566" y="589"/>
                  </a:lnTo>
                  <a:lnTo>
                    <a:pt x="564" y="590"/>
                  </a:lnTo>
                  <a:lnTo>
                    <a:pt x="562" y="591"/>
                  </a:lnTo>
                  <a:lnTo>
                    <a:pt x="561" y="592"/>
                  </a:lnTo>
                  <a:lnTo>
                    <a:pt x="559" y="592"/>
                  </a:lnTo>
                  <a:lnTo>
                    <a:pt x="558" y="593"/>
                  </a:lnTo>
                  <a:lnTo>
                    <a:pt x="556" y="593"/>
                  </a:lnTo>
                  <a:lnTo>
                    <a:pt x="555" y="593"/>
                  </a:lnTo>
                  <a:lnTo>
                    <a:pt x="553" y="593"/>
                  </a:lnTo>
                  <a:lnTo>
                    <a:pt x="551" y="593"/>
                  </a:lnTo>
                  <a:lnTo>
                    <a:pt x="550" y="593"/>
                  </a:lnTo>
                  <a:lnTo>
                    <a:pt x="544" y="593"/>
                  </a:lnTo>
                  <a:lnTo>
                    <a:pt x="544" y="593"/>
                  </a:lnTo>
                  <a:lnTo>
                    <a:pt x="544" y="593"/>
                  </a:lnTo>
                  <a:lnTo>
                    <a:pt x="543" y="593"/>
                  </a:lnTo>
                  <a:lnTo>
                    <a:pt x="543" y="593"/>
                  </a:lnTo>
                  <a:lnTo>
                    <a:pt x="541" y="592"/>
                  </a:lnTo>
                  <a:lnTo>
                    <a:pt x="540" y="592"/>
                  </a:lnTo>
                  <a:lnTo>
                    <a:pt x="538" y="591"/>
                  </a:lnTo>
                  <a:lnTo>
                    <a:pt x="537" y="590"/>
                  </a:lnTo>
                  <a:lnTo>
                    <a:pt x="535" y="589"/>
                  </a:lnTo>
                  <a:lnTo>
                    <a:pt x="534" y="588"/>
                  </a:lnTo>
                  <a:lnTo>
                    <a:pt x="533" y="587"/>
                  </a:lnTo>
                  <a:lnTo>
                    <a:pt x="533" y="586"/>
                  </a:lnTo>
                  <a:lnTo>
                    <a:pt x="532" y="585"/>
                  </a:lnTo>
                  <a:lnTo>
                    <a:pt x="531" y="584"/>
                  </a:lnTo>
                  <a:lnTo>
                    <a:pt x="531" y="583"/>
                  </a:lnTo>
                  <a:lnTo>
                    <a:pt x="530" y="581"/>
                  </a:lnTo>
                  <a:lnTo>
                    <a:pt x="528" y="575"/>
                  </a:lnTo>
                  <a:lnTo>
                    <a:pt x="527" y="574"/>
                  </a:lnTo>
                  <a:lnTo>
                    <a:pt x="526" y="573"/>
                  </a:lnTo>
                  <a:lnTo>
                    <a:pt x="526" y="572"/>
                  </a:lnTo>
                  <a:lnTo>
                    <a:pt x="525" y="571"/>
                  </a:lnTo>
                  <a:lnTo>
                    <a:pt x="522" y="567"/>
                  </a:lnTo>
                  <a:lnTo>
                    <a:pt x="521" y="565"/>
                  </a:lnTo>
                  <a:lnTo>
                    <a:pt x="520" y="565"/>
                  </a:lnTo>
                  <a:lnTo>
                    <a:pt x="519" y="564"/>
                  </a:lnTo>
                  <a:lnTo>
                    <a:pt x="517" y="562"/>
                  </a:lnTo>
                  <a:lnTo>
                    <a:pt x="510" y="557"/>
                  </a:lnTo>
                  <a:lnTo>
                    <a:pt x="508" y="556"/>
                  </a:lnTo>
                  <a:lnTo>
                    <a:pt x="507" y="555"/>
                  </a:lnTo>
                  <a:lnTo>
                    <a:pt x="506" y="554"/>
                  </a:lnTo>
                  <a:lnTo>
                    <a:pt x="505" y="552"/>
                  </a:lnTo>
                  <a:lnTo>
                    <a:pt x="504" y="551"/>
                  </a:lnTo>
                  <a:lnTo>
                    <a:pt x="503" y="549"/>
                  </a:lnTo>
                  <a:lnTo>
                    <a:pt x="501" y="547"/>
                  </a:lnTo>
                  <a:lnTo>
                    <a:pt x="498" y="542"/>
                  </a:lnTo>
                  <a:lnTo>
                    <a:pt x="498" y="541"/>
                  </a:lnTo>
                  <a:lnTo>
                    <a:pt x="497" y="539"/>
                  </a:lnTo>
                  <a:lnTo>
                    <a:pt x="496" y="538"/>
                  </a:lnTo>
                  <a:lnTo>
                    <a:pt x="495" y="537"/>
                  </a:lnTo>
                  <a:lnTo>
                    <a:pt x="494" y="536"/>
                  </a:lnTo>
                  <a:lnTo>
                    <a:pt x="492" y="536"/>
                  </a:lnTo>
                  <a:lnTo>
                    <a:pt x="490" y="535"/>
                  </a:lnTo>
                  <a:lnTo>
                    <a:pt x="489" y="535"/>
                  </a:lnTo>
                  <a:lnTo>
                    <a:pt x="488" y="535"/>
                  </a:lnTo>
                  <a:lnTo>
                    <a:pt x="486" y="535"/>
                  </a:lnTo>
                  <a:lnTo>
                    <a:pt x="486" y="535"/>
                  </a:lnTo>
                  <a:lnTo>
                    <a:pt x="484" y="535"/>
                  </a:lnTo>
                  <a:lnTo>
                    <a:pt x="479" y="536"/>
                  </a:lnTo>
                  <a:lnTo>
                    <a:pt x="478" y="536"/>
                  </a:lnTo>
                  <a:lnTo>
                    <a:pt x="476" y="537"/>
                  </a:lnTo>
                  <a:lnTo>
                    <a:pt x="475" y="537"/>
                  </a:lnTo>
                  <a:lnTo>
                    <a:pt x="474" y="537"/>
                  </a:lnTo>
                  <a:lnTo>
                    <a:pt x="472" y="537"/>
                  </a:lnTo>
                  <a:lnTo>
                    <a:pt x="468" y="536"/>
                  </a:lnTo>
                  <a:lnTo>
                    <a:pt x="466" y="536"/>
                  </a:lnTo>
                  <a:lnTo>
                    <a:pt x="458" y="534"/>
                  </a:lnTo>
                  <a:lnTo>
                    <a:pt x="456" y="534"/>
                  </a:lnTo>
                  <a:lnTo>
                    <a:pt x="455" y="533"/>
                  </a:lnTo>
                  <a:lnTo>
                    <a:pt x="453" y="532"/>
                  </a:lnTo>
                  <a:lnTo>
                    <a:pt x="451" y="532"/>
                  </a:lnTo>
                  <a:lnTo>
                    <a:pt x="450" y="531"/>
                  </a:lnTo>
                  <a:lnTo>
                    <a:pt x="448" y="530"/>
                  </a:lnTo>
                  <a:lnTo>
                    <a:pt x="443" y="526"/>
                  </a:lnTo>
                  <a:lnTo>
                    <a:pt x="441" y="525"/>
                  </a:lnTo>
                  <a:lnTo>
                    <a:pt x="440" y="524"/>
                  </a:lnTo>
                  <a:lnTo>
                    <a:pt x="438" y="523"/>
                  </a:lnTo>
                  <a:lnTo>
                    <a:pt x="437" y="522"/>
                  </a:lnTo>
                  <a:lnTo>
                    <a:pt x="435" y="522"/>
                  </a:lnTo>
                  <a:lnTo>
                    <a:pt x="433" y="522"/>
                  </a:lnTo>
                  <a:lnTo>
                    <a:pt x="429" y="522"/>
                  </a:lnTo>
                  <a:lnTo>
                    <a:pt x="427" y="521"/>
                  </a:lnTo>
                  <a:lnTo>
                    <a:pt x="426" y="521"/>
                  </a:lnTo>
                  <a:lnTo>
                    <a:pt x="421" y="520"/>
                  </a:lnTo>
                  <a:lnTo>
                    <a:pt x="420" y="520"/>
                  </a:lnTo>
                  <a:lnTo>
                    <a:pt x="419" y="519"/>
                  </a:lnTo>
                  <a:lnTo>
                    <a:pt x="416" y="519"/>
                  </a:lnTo>
                  <a:lnTo>
                    <a:pt x="411" y="519"/>
                  </a:lnTo>
                  <a:lnTo>
                    <a:pt x="407" y="520"/>
                  </a:lnTo>
                  <a:lnTo>
                    <a:pt x="403" y="520"/>
                  </a:lnTo>
                  <a:lnTo>
                    <a:pt x="397" y="521"/>
                  </a:lnTo>
                  <a:lnTo>
                    <a:pt x="394" y="522"/>
                  </a:lnTo>
                  <a:lnTo>
                    <a:pt x="389" y="524"/>
                  </a:lnTo>
                  <a:lnTo>
                    <a:pt x="379" y="527"/>
                  </a:lnTo>
                  <a:lnTo>
                    <a:pt x="376" y="527"/>
                  </a:lnTo>
                  <a:lnTo>
                    <a:pt x="374" y="528"/>
                  </a:lnTo>
                  <a:lnTo>
                    <a:pt x="373" y="528"/>
                  </a:lnTo>
                  <a:lnTo>
                    <a:pt x="372" y="528"/>
                  </a:lnTo>
                  <a:lnTo>
                    <a:pt x="370" y="528"/>
                  </a:lnTo>
                  <a:lnTo>
                    <a:pt x="369" y="527"/>
                  </a:lnTo>
                  <a:lnTo>
                    <a:pt x="368" y="527"/>
                  </a:lnTo>
                  <a:lnTo>
                    <a:pt x="367" y="526"/>
                  </a:lnTo>
                  <a:lnTo>
                    <a:pt x="367" y="526"/>
                  </a:lnTo>
                  <a:lnTo>
                    <a:pt x="366" y="525"/>
                  </a:lnTo>
                  <a:lnTo>
                    <a:pt x="365" y="524"/>
                  </a:lnTo>
                  <a:lnTo>
                    <a:pt x="365" y="523"/>
                  </a:lnTo>
                  <a:lnTo>
                    <a:pt x="362" y="519"/>
                  </a:lnTo>
                  <a:lnTo>
                    <a:pt x="362" y="518"/>
                  </a:lnTo>
                  <a:lnTo>
                    <a:pt x="361" y="517"/>
                  </a:lnTo>
                  <a:lnTo>
                    <a:pt x="360" y="516"/>
                  </a:lnTo>
                  <a:lnTo>
                    <a:pt x="358" y="514"/>
                  </a:lnTo>
                  <a:lnTo>
                    <a:pt x="357" y="513"/>
                  </a:lnTo>
                  <a:lnTo>
                    <a:pt x="355" y="512"/>
                  </a:lnTo>
                  <a:lnTo>
                    <a:pt x="353" y="511"/>
                  </a:lnTo>
                  <a:lnTo>
                    <a:pt x="351" y="510"/>
                  </a:lnTo>
                  <a:lnTo>
                    <a:pt x="349" y="510"/>
                  </a:lnTo>
                  <a:lnTo>
                    <a:pt x="347" y="509"/>
                  </a:lnTo>
                  <a:lnTo>
                    <a:pt x="344" y="508"/>
                  </a:lnTo>
                  <a:lnTo>
                    <a:pt x="342" y="508"/>
                  </a:lnTo>
                  <a:lnTo>
                    <a:pt x="340" y="508"/>
                  </a:lnTo>
                  <a:lnTo>
                    <a:pt x="339" y="508"/>
                  </a:lnTo>
                  <a:lnTo>
                    <a:pt x="339" y="508"/>
                  </a:lnTo>
                  <a:lnTo>
                    <a:pt x="338" y="508"/>
                  </a:lnTo>
                  <a:lnTo>
                    <a:pt x="338" y="508"/>
                  </a:lnTo>
                  <a:lnTo>
                    <a:pt x="336" y="509"/>
                  </a:lnTo>
                  <a:lnTo>
                    <a:pt x="335" y="509"/>
                  </a:lnTo>
                  <a:lnTo>
                    <a:pt x="333" y="509"/>
                  </a:lnTo>
                  <a:lnTo>
                    <a:pt x="333" y="509"/>
                  </a:lnTo>
                  <a:lnTo>
                    <a:pt x="332" y="509"/>
                  </a:lnTo>
                  <a:lnTo>
                    <a:pt x="331" y="508"/>
                  </a:lnTo>
                  <a:lnTo>
                    <a:pt x="330" y="505"/>
                  </a:lnTo>
                  <a:lnTo>
                    <a:pt x="328" y="500"/>
                  </a:lnTo>
                  <a:lnTo>
                    <a:pt x="327" y="498"/>
                  </a:lnTo>
                  <a:lnTo>
                    <a:pt x="326" y="496"/>
                  </a:lnTo>
                  <a:lnTo>
                    <a:pt x="324" y="495"/>
                  </a:lnTo>
                  <a:lnTo>
                    <a:pt x="324" y="494"/>
                  </a:lnTo>
                  <a:lnTo>
                    <a:pt x="323" y="494"/>
                  </a:lnTo>
                  <a:lnTo>
                    <a:pt x="323" y="494"/>
                  </a:lnTo>
                  <a:lnTo>
                    <a:pt x="322" y="494"/>
                  </a:lnTo>
                  <a:lnTo>
                    <a:pt x="322" y="494"/>
                  </a:lnTo>
                  <a:lnTo>
                    <a:pt x="321" y="494"/>
                  </a:lnTo>
                  <a:lnTo>
                    <a:pt x="320" y="494"/>
                  </a:lnTo>
                  <a:lnTo>
                    <a:pt x="318" y="494"/>
                  </a:lnTo>
                  <a:lnTo>
                    <a:pt x="317" y="494"/>
                  </a:lnTo>
                  <a:lnTo>
                    <a:pt x="316" y="495"/>
                  </a:lnTo>
                  <a:lnTo>
                    <a:pt x="315" y="496"/>
                  </a:lnTo>
                  <a:lnTo>
                    <a:pt x="313" y="497"/>
                  </a:lnTo>
                  <a:lnTo>
                    <a:pt x="310" y="500"/>
                  </a:lnTo>
                  <a:lnTo>
                    <a:pt x="309" y="500"/>
                  </a:lnTo>
                  <a:lnTo>
                    <a:pt x="309" y="501"/>
                  </a:lnTo>
                  <a:lnTo>
                    <a:pt x="308" y="501"/>
                  </a:lnTo>
                  <a:lnTo>
                    <a:pt x="307" y="501"/>
                  </a:lnTo>
                  <a:lnTo>
                    <a:pt x="307" y="500"/>
                  </a:lnTo>
                  <a:lnTo>
                    <a:pt x="306" y="500"/>
                  </a:lnTo>
                  <a:lnTo>
                    <a:pt x="305" y="499"/>
                  </a:lnTo>
                  <a:lnTo>
                    <a:pt x="305" y="498"/>
                  </a:lnTo>
                  <a:lnTo>
                    <a:pt x="304" y="497"/>
                  </a:lnTo>
                  <a:lnTo>
                    <a:pt x="304" y="495"/>
                  </a:lnTo>
                  <a:lnTo>
                    <a:pt x="304" y="494"/>
                  </a:lnTo>
                  <a:lnTo>
                    <a:pt x="304" y="494"/>
                  </a:lnTo>
                  <a:lnTo>
                    <a:pt x="304" y="493"/>
                  </a:lnTo>
                  <a:lnTo>
                    <a:pt x="304" y="491"/>
                  </a:lnTo>
                  <a:lnTo>
                    <a:pt x="305" y="490"/>
                  </a:lnTo>
                  <a:lnTo>
                    <a:pt x="306" y="488"/>
                  </a:lnTo>
                  <a:lnTo>
                    <a:pt x="306" y="487"/>
                  </a:lnTo>
                  <a:lnTo>
                    <a:pt x="306" y="486"/>
                  </a:lnTo>
                  <a:lnTo>
                    <a:pt x="306" y="485"/>
                  </a:lnTo>
                  <a:lnTo>
                    <a:pt x="306" y="485"/>
                  </a:lnTo>
                  <a:lnTo>
                    <a:pt x="306" y="484"/>
                  </a:lnTo>
                  <a:lnTo>
                    <a:pt x="306" y="482"/>
                  </a:lnTo>
                  <a:lnTo>
                    <a:pt x="305" y="481"/>
                  </a:lnTo>
                  <a:lnTo>
                    <a:pt x="303" y="477"/>
                  </a:lnTo>
                  <a:lnTo>
                    <a:pt x="301" y="474"/>
                  </a:lnTo>
                  <a:lnTo>
                    <a:pt x="299" y="471"/>
                  </a:lnTo>
                  <a:lnTo>
                    <a:pt x="296" y="468"/>
                  </a:lnTo>
                  <a:lnTo>
                    <a:pt x="295" y="466"/>
                  </a:lnTo>
                  <a:lnTo>
                    <a:pt x="292" y="463"/>
                  </a:lnTo>
                  <a:lnTo>
                    <a:pt x="287" y="458"/>
                  </a:lnTo>
                  <a:lnTo>
                    <a:pt x="285" y="457"/>
                  </a:lnTo>
                  <a:lnTo>
                    <a:pt x="283" y="455"/>
                  </a:lnTo>
                  <a:lnTo>
                    <a:pt x="273" y="447"/>
                  </a:lnTo>
                  <a:lnTo>
                    <a:pt x="272" y="447"/>
                  </a:lnTo>
                  <a:lnTo>
                    <a:pt x="271" y="446"/>
                  </a:lnTo>
                  <a:lnTo>
                    <a:pt x="270" y="445"/>
                  </a:lnTo>
                  <a:lnTo>
                    <a:pt x="269" y="444"/>
                  </a:lnTo>
                  <a:lnTo>
                    <a:pt x="268" y="441"/>
                  </a:lnTo>
                  <a:lnTo>
                    <a:pt x="267" y="440"/>
                  </a:lnTo>
                  <a:lnTo>
                    <a:pt x="265" y="436"/>
                  </a:lnTo>
                  <a:lnTo>
                    <a:pt x="264" y="434"/>
                  </a:lnTo>
                  <a:lnTo>
                    <a:pt x="263" y="433"/>
                  </a:lnTo>
                  <a:lnTo>
                    <a:pt x="262" y="431"/>
                  </a:lnTo>
                  <a:lnTo>
                    <a:pt x="260" y="429"/>
                  </a:lnTo>
                  <a:lnTo>
                    <a:pt x="259" y="427"/>
                  </a:lnTo>
                  <a:lnTo>
                    <a:pt x="258" y="426"/>
                  </a:lnTo>
                  <a:lnTo>
                    <a:pt x="256" y="425"/>
                  </a:lnTo>
                  <a:lnTo>
                    <a:pt x="255" y="425"/>
                  </a:lnTo>
                  <a:lnTo>
                    <a:pt x="255" y="424"/>
                  </a:lnTo>
                  <a:lnTo>
                    <a:pt x="254" y="424"/>
                  </a:lnTo>
                  <a:lnTo>
                    <a:pt x="254" y="424"/>
                  </a:lnTo>
                  <a:lnTo>
                    <a:pt x="253" y="424"/>
                  </a:lnTo>
                  <a:lnTo>
                    <a:pt x="252" y="424"/>
                  </a:lnTo>
                  <a:lnTo>
                    <a:pt x="252" y="425"/>
                  </a:lnTo>
                  <a:lnTo>
                    <a:pt x="251" y="425"/>
                  </a:lnTo>
                  <a:lnTo>
                    <a:pt x="249" y="426"/>
                  </a:lnTo>
                  <a:lnTo>
                    <a:pt x="249" y="427"/>
                  </a:lnTo>
                  <a:lnTo>
                    <a:pt x="248" y="427"/>
                  </a:lnTo>
                  <a:lnTo>
                    <a:pt x="247" y="427"/>
                  </a:lnTo>
                  <a:lnTo>
                    <a:pt x="246" y="427"/>
                  </a:lnTo>
                  <a:lnTo>
                    <a:pt x="245" y="427"/>
                  </a:lnTo>
                  <a:lnTo>
                    <a:pt x="244" y="427"/>
                  </a:lnTo>
                  <a:lnTo>
                    <a:pt x="243" y="427"/>
                  </a:lnTo>
                  <a:lnTo>
                    <a:pt x="241" y="426"/>
                  </a:lnTo>
                  <a:lnTo>
                    <a:pt x="240" y="425"/>
                  </a:lnTo>
                  <a:lnTo>
                    <a:pt x="238" y="424"/>
                  </a:lnTo>
                  <a:lnTo>
                    <a:pt x="237" y="423"/>
                  </a:lnTo>
                  <a:lnTo>
                    <a:pt x="235" y="422"/>
                  </a:lnTo>
                  <a:lnTo>
                    <a:pt x="234" y="421"/>
                  </a:lnTo>
                  <a:lnTo>
                    <a:pt x="234" y="420"/>
                  </a:lnTo>
                  <a:lnTo>
                    <a:pt x="233" y="419"/>
                  </a:lnTo>
                  <a:lnTo>
                    <a:pt x="232" y="418"/>
                  </a:lnTo>
                  <a:lnTo>
                    <a:pt x="231" y="416"/>
                  </a:lnTo>
                  <a:lnTo>
                    <a:pt x="231" y="414"/>
                  </a:lnTo>
                  <a:lnTo>
                    <a:pt x="230" y="412"/>
                  </a:lnTo>
                  <a:lnTo>
                    <a:pt x="230" y="410"/>
                  </a:lnTo>
                  <a:lnTo>
                    <a:pt x="230" y="408"/>
                  </a:lnTo>
                  <a:lnTo>
                    <a:pt x="229" y="406"/>
                  </a:lnTo>
                  <a:lnTo>
                    <a:pt x="229" y="404"/>
                  </a:lnTo>
                  <a:lnTo>
                    <a:pt x="230" y="403"/>
                  </a:lnTo>
                  <a:lnTo>
                    <a:pt x="230" y="401"/>
                  </a:lnTo>
                  <a:lnTo>
                    <a:pt x="230" y="400"/>
                  </a:lnTo>
                  <a:lnTo>
                    <a:pt x="230" y="397"/>
                  </a:lnTo>
                  <a:lnTo>
                    <a:pt x="232" y="391"/>
                  </a:lnTo>
                  <a:lnTo>
                    <a:pt x="232" y="390"/>
                  </a:lnTo>
                  <a:lnTo>
                    <a:pt x="232" y="388"/>
                  </a:lnTo>
                  <a:lnTo>
                    <a:pt x="232" y="387"/>
                  </a:lnTo>
                  <a:lnTo>
                    <a:pt x="233" y="385"/>
                  </a:lnTo>
                  <a:lnTo>
                    <a:pt x="232" y="383"/>
                  </a:lnTo>
                  <a:lnTo>
                    <a:pt x="232" y="382"/>
                  </a:lnTo>
                  <a:lnTo>
                    <a:pt x="232" y="380"/>
                  </a:lnTo>
                  <a:lnTo>
                    <a:pt x="231" y="377"/>
                  </a:lnTo>
                  <a:lnTo>
                    <a:pt x="231" y="375"/>
                  </a:lnTo>
                  <a:lnTo>
                    <a:pt x="230" y="373"/>
                  </a:lnTo>
                  <a:lnTo>
                    <a:pt x="229" y="372"/>
                  </a:lnTo>
                  <a:lnTo>
                    <a:pt x="229" y="371"/>
                  </a:lnTo>
                  <a:lnTo>
                    <a:pt x="228" y="369"/>
                  </a:lnTo>
                  <a:lnTo>
                    <a:pt x="227" y="368"/>
                  </a:lnTo>
                  <a:lnTo>
                    <a:pt x="226" y="368"/>
                  </a:lnTo>
                  <a:lnTo>
                    <a:pt x="225" y="368"/>
                  </a:lnTo>
                  <a:lnTo>
                    <a:pt x="225" y="367"/>
                  </a:lnTo>
                  <a:lnTo>
                    <a:pt x="224" y="367"/>
                  </a:lnTo>
                  <a:lnTo>
                    <a:pt x="223" y="367"/>
                  </a:lnTo>
                  <a:lnTo>
                    <a:pt x="222" y="367"/>
                  </a:lnTo>
                  <a:lnTo>
                    <a:pt x="222" y="367"/>
                  </a:lnTo>
                  <a:lnTo>
                    <a:pt x="221" y="367"/>
                  </a:lnTo>
                  <a:lnTo>
                    <a:pt x="217" y="368"/>
                  </a:lnTo>
                  <a:lnTo>
                    <a:pt x="215" y="368"/>
                  </a:lnTo>
                  <a:lnTo>
                    <a:pt x="208" y="371"/>
                  </a:lnTo>
                  <a:lnTo>
                    <a:pt x="206" y="371"/>
                  </a:lnTo>
                  <a:lnTo>
                    <a:pt x="204" y="372"/>
                  </a:lnTo>
                  <a:lnTo>
                    <a:pt x="201" y="373"/>
                  </a:lnTo>
                  <a:lnTo>
                    <a:pt x="198" y="375"/>
                  </a:lnTo>
                  <a:lnTo>
                    <a:pt x="197" y="375"/>
                  </a:lnTo>
                  <a:lnTo>
                    <a:pt x="196" y="375"/>
                  </a:lnTo>
                  <a:lnTo>
                    <a:pt x="195" y="375"/>
                  </a:lnTo>
                  <a:lnTo>
                    <a:pt x="194" y="375"/>
                  </a:lnTo>
                  <a:lnTo>
                    <a:pt x="193" y="375"/>
                  </a:lnTo>
                  <a:lnTo>
                    <a:pt x="188" y="374"/>
                  </a:lnTo>
                  <a:lnTo>
                    <a:pt x="187" y="374"/>
                  </a:lnTo>
                  <a:lnTo>
                    <a:pt x="186" y="374"/>
                  </a:lnTo>
                  <a:lnTo>
                    <a:pt x="183" y="373"/>
                  </a:lnTo>
                  <a:lnTo>
                    <a:pt x="177" y="370"/>
                  </a:lnTo>
                  <a:lnTo>
                    <a:pt x="176" y="369"/>
                  </a:lnTo>
                  <a:lnTo>
                    <a:pt x="174" y="368"/>
                  </a:lnTo>
                  <a:lnTo>
                    <a:pt x="173" y="367"/>
                  </a:lnTo>
                  <a:lnTo>
                    <a:pt x="171" y="365"/>
                  </a:lnTo>
                  <a:lnTo>
                    <a:pt x="169" y="364"/>
                  </a:lnTo>
                  <a:lnTo>
                    <a:pt x="168" y="363"/>
                  </a:lnTo>
                  <a:lnTo>
                    <a:pt x="167" y="362"/>
                  </a:lnTo>
                  <a:lnTo>
                    <a:pt x="164" y="361"/>
                  </a:lnTo>
                  <a:lnTo>
                    <a:pt x="164" y="361"/>
                  </a:lnTo>
                  <a:lnTo>
                    <a:pt x="162" y="360"/>
                  </a:lnTo>
                  <a:lnTo>
                    <a:pt x="161" y="359"/>
                  </a:lnTo>
                  <a:lnTo>
                    <a:pt x="160" y="358"/>
                  </a:lnTo>
                  <a:lnTo>
                    <a:pt x="159" y="357"/>
                  </a:lnTo>
                  <a:lnTo>
                    <a:pt x="158" y="355"/>
                  </a:lnTo>
                  <a:lnTo>
                    <a:pt x="157" y="353"/>
                  </a:lnTo>
                  <a:lnTo>
                    <a:pt x="156" y="351"/>
                  </a:lnTo>
                  <a:lnTo>
                    <a:pt x="155" y="350"/>
                  </a:lnTo>
                  <a:lnTo>
                    <a:pt x="151" y="346"/>
                  </a:lnTo>
                  <a:lnTo>
                    <a:pt x="150" y="345"/>
                  </a:lnTo>
                  <a:lnTo>
                    <a:pt x="150" y="344"/>
                  </a:lnTo>
                  <a:lnTo>
                    <a:pt x="149" y="343"/>
                  </a:lnTo>
                  <a:lnTo>
                    <a:pt x="149" y="342"/>
                  </a:lnTo>
                  <a:lnTo>
                    <a:pt x="149" y="340"/>
                  </a:lnTo>
                  <a:lnTo>
                    <a:pt x="148" y="338"/>
                  </a:lnTo>
                  <a:lnTo>
                    <a:pt x="148" y="337"/>
                  </a:lnTo>
                  <a:lnTo>
                    <a:pt x="148" y="336"/>
                  </a:lnTo>
                  <a:lnTo>
                    <a:pt x="148" y="335"/>
                  </a:lnTo>
                  <a:lnTo>
                    <a:pt x="147" y="334"/>
                  </a:lnTo>
                  <a:lnTo>
                    <a:pt x="146" y="333"/>
                  </a:lnTo>
                  <a:lnTo>
                    <a:pt x="146" y="332"/>
                  </a:lnTo>
                  <a:lnTo>
                    <a:pt x="144" y="328"/>
                  </a:lnTo>
                  <a:lnTo>
                    <a:pt x="143" y="327"/>
                  </a:lnTo>
                  <a:lnTo>
                    <a:pt x="142" y="324"/>
                  </a:lnTo>
                  <a:lnTo>
                    <a:pt x="142" y="323"/>
                  </a:lnTo>
                  <a:lnTo>
                    <a:pt x="141" y="321"/>
                  </a:lnTo>
                  <a:lnTo>
                    <a:pt x="141" y="320"/>
                  </a:lnTo>
                  <a:lnTo>
                    <a:pt x="141" y="317"/>
                  </a:lnTo>
                  <a:lnTo>
                    <a:pt x="141" y="315"/>
                  </a:lnTo>
                  <a:lnTo>
                    <a:pt x="141" y="313"/>
                  </a:lnTo>
                  <a:lnTo>
                    <a:pt x="140" y="311"/>
                  </a:lnTo>
                  <a:lnTo>
                    <a:pt x="139" y="309"/>
                  </a:lnTo>
                  <a:lnTo>
                    <a:pt x="137" y="305"/>
                  </a:lnTo>
                  <a:lnTo>
                    <a:pt x="135" y="302"/>
                  </a:lnTo>
                  <a:lnTo>
                    <a:pt x="135" y="301"/>
                  </a:lnTo>
                  <a:lnTo>
                    <a:pt x="134" y="300"/>
                  </a:lnTo>
                  <a:lnTo>
                    <a:pt x="134" y="300"/>
                  </a:lnTo>
                  <a:lnTo>
                    <a:pt x="134" y="299"/>
                  </a:lnTo>
                  <a:lnTo>
                    <a:pt x="133" y="299"/>
                  </a:lnTo>
                  <a:lnTo>
                    <a:pt x="131" y="299"/>
                  </a:lnTo>
                  <a:lnTo>
                    <a:pt x="130" y="299"/>
                  </a:lnTo>
                  <a:lnTo>
                    <a:pt x="129" y="299"/>
                  </a:lnTo>
                  <a:lnTo>
                    <a:pt x="128" y="299"/>
                  </a:lnTo>
                  <a:lnTo>
                    <a:pt x="128" y="300"/>
                  </a:lnTo>
                  <a:lnTo>
                    <a:pt x="127" y="300"/>
                  </a:lnTo>
                  <a:lnTo>
                    <a:pt x="127" y="301"/>
                  </a:lnTo>
                  <a:lnTo>
                    <a:pt x="127" y="302"/>
                  </a:lnTo>
                  <a:lnTo>
                    <a:pt x="127" y="303"/>
                  </a:lnTo>
                  <a:lnTo>
                    <a:pt x="127" y="305"/>
                  </a:lnTo>
                  <a:lnTo>
                    <a:pt x="129" y="315"/>
                  </a:lnTo>
                  <a:lnTo>
                    <a:pt x="130" y="316"/>
                  </a:lnTo>
                  <a:lnTo>
                    <a:pt x="130" y="317"/>
                  </a:lnTo>
                  <a:lnTo>
                    <a:pt x="130" y="319"/>
                  </a:lnTo>
                  <a:lnTo>
                    <a:pt x="130" y="320"/>
                  </a:lnTo>
                  <a:lnTo>
                    <a:pt x="129" y="321"/>
                  </a:lnTo>
                  <a:lnTo>
                    <a:pt x="129" y="321"/>
                  </a:lnTo>
                  <a:lnTo>
                    <a:pt x="129" y="322"/>
                  </a:lnTo>
                  <a:lnTo>
                    <a:pt x="128" y="323"/>
                  </a:lnTo>
                  <a:lnTo>
                    <a:pt x="126" y="324"/>
                  </a:lnTo>
                  <a:lnTo>
                    <a:pt x="126" y="325"/>
                  </a:lnTo>
                  <a:lnTo>
                    <a:pt x="125" y="326"/>
                  </a:lnTo>
                  <a:lnTo>
                    <a:pt x="124" y="326"/>
                  </a:lnTo>
                  <a:lnTo>
                    <a:pt x="123" y="326"/>
                  </a:lnTo>
                  <a:lnTo>
                    <a:pt x="123" y="326"/>
                  </a:lnTo>
                  <a:lnTo>
                    <a:pt x="122" y="326"/>
                  </a:lnTo>
                  <a:lnTo>
                    <a:pt x="121" y="326"/>
                  </a:lnTo>
                  <a:lnTo>
                    <a:pt x="120" y="325"/>
                  </a:lnTo>
                  <a:lnTo>
                    <a:pt x="120" y="325"/>
                  </a:lnTo>
                  <a:lnTo>
                    <a:pt x="119" y="325"/>
                  </a:lnTo>
                  <a:lnTo>
                    <a:pt x="119" y="326"/>
                  </a:lnTo>
                  <a:lnTo>
                    <a:pt x="118" y="326"/>
                  </a:lnTo>
                  <a:lnTo>
                    <a:pt x="117" y="327"/>
                  </a:lnTo>
                  <a:lnTo>
                    <a:pt x="116" y="327"/>
                  </a:lnTo>
                  <a:lnTo>
                    <a:pt x="114" y="329"/>
                  </a:lnTo>
                  <a:lnTo>
                    <a:pt x="113" y="329"/>
                  </a:lnTo>
                  <a:lnTo>
                    <a:pt x="112" y="330"/>
                  </a:lnTo>
                  <a:lnTo>
                    <a:pt x="112" y="330"/>
                  </a:lnTo>
                  <a:lnTo>
                    <a:pt x="111" y="331"/>
                  </a:lnTo>
                  <a:lnTo>
                    <a:pt x="111" y="332"/>
                  </a:lnTo>
                  <a:lnTo>
                    <a:pt x="110" y="334"/>
                  </a:lnTo>
                  <a:lnTo>
                    <a:pt x="109" y="335"/>
                  </a:lnTo>
                  <a:lnTo>
                    <a:pt x="109" y="336"/>
                  </a:lnTo>
                  <a:lnTo>
                    <a:pt x="108" y="336"/>
                  </a:lnTo>
                  <a:lnTo>
                    <a:pt x="105" y="340"/>
                  </a:lnTo>
                  <a:lnTo>
                    <a:pt x="104" y="340"/>
                  </a:lnTo>
                  <a:lnTo>
                    <a:pt x="103" y="341"/>
                  </a:lnTo>
                  <a:lnTo>
                    <a:pt x="102" y="344"/>
                  </a:lnTo>
                  <a:lnTo>
                    <a:pt x="101" y="346"/>
                  </a:lnTo>
                  <a:lnTo>
                    <a:pt x="100" y="346"/>
                  </a:lnTo>
                  <a:lnTo>
                    <a:pt x="100" y="346"/>
                  </a:lnTo>
                  <a:lnTo>
                    <a:pt x="99" y="346"/>
                  </a:lnTo>
                  <a:lnTo>
                    <a:pt x="99" y="347"/>
                  </a:lnTo>
                  <a:lnTo>
                    <a:pt x="98" y="347"/>
                  </a:lnTo>
                  <a:lnTo>
                    <a:pt x="98" y="346"/>
                  </a:lnTo>
                  <a:lnTo>
                    <a:pt x="97" y="346"/>
                  </a:lnTo>
                  <a:lnTo>
                    <a:pt x="96" y="345"/>
                  </a:lnTo>
                  <a:lnTo>
                    <a:pt x="95" y="344"/>
                  </a:lnTo>
                  <a:lnTo>
                    <a:pt x="94" y="343"/>
                  </a:lnTo>
                  <a:lnTo>
                    <a:pt x="93" y="341"/>
                  </a:lnTo>
                  <a:lnTo>
                    <a:pt x="92" y="339"/>
                  </a:lnTo>
                  <a:lnTo>
                    <a:pt x="91" y="338"/>
                  </a:lnTo>
                  <a:lnTo>
                    <a:pt x="91" y="336"/>
                  </a:lnTo>
                  <a:lnTo>
                    <a:pt x="91" y="335"/>
                  </a:lnTo>
                  <a:lnTo>
                    <a:pt x="91" y="334"/>
                  </a:lnTo>
                  <a:lnTo>
                    <a:pt x="91" y="332"/>
                  </a:lnTo>
                  <a:lnTo>
                    <a:pt x="91" y="329"/>
                  </a:lnTo>
                  <a:lnTo>
                    <a:pt x="92" y="323"/>
                  </a:lnTo>
                  <a:lnTo>
                    <a:pt x="93" y="320"/>
                  </a:lnTo>
                  <a:lnTo>
                    <a:pt x="93" y="317"/>
                  </a:lnTo>
                  <a:lnTo>
                    <a:pt x="93" y="316"/>
                  </a:lnTo>
                  <a:lnTo>
                    <a:pt x="93" y="316"/>
                  </a:lnTo>
                  <a:lnTo>
                    <a:pt x="93" y="315"/>
                  </a:lnTo>
                  <a:lnTo>
                    <a:pt x="93" y="313"/>
                  </a:lnTo>
                  <a:lnTo>
                    <a:pt x="92" y="312"/>
                  </a:lnTo>
                  <a:lnTo>
                    <a:pt x="92" y="311"/>
                  </a:lnTo>
                  <a:lnTo>
                    <a:pt x="91" y="310"/>
                  </a:lnTo>
                  <a:lnTo>
                    <a:pt x="90" y="310"/>
                  </a:lnTo>
                  <a:lnTo>
                    <a:pt x="89" y="309"/>
                  </a:lnTo>
                  <a:lnTo>
                    <a:pt x="88" y="308"/>
                  </a:lnTo>
                  <a:lnTo>
                    <a:pt x="87" y="308"/>
                  </a:lnTo>
                  <a:lnTo>
                    <a:pt x="86" y="308"/>
                  </a:lnTo>
                  <a:lnTo>
                    <a:pt x="85" y="307"/>
                  </a:lnTo>
                  <a:lnTo>
                    <a:pt x="84" y="307"/>
                  </a:lnTo>
                  <a:lnTo>
                    <a:pt x="82" y="308"/>
                  </a:lnTo>
                  <a:lnTo>
                    <a:pt x="79" y="308"/>
                  </a:lnTo>
                  <a:lnTo>
                    <a:pt x="77" y="308"/>
                  </a:lnTo>
                  <a:lnTo>
                    <a:pt x="76" y="309"/>
                  </a:lnTo>
                  <a:lnTo>
                    <a:pt x="75" y="309"/>
                  </a:lnTo>
                  <a:lnTo>
                    <a:pt x="73" y="310"/>
                  </a:lnTo>
                  <a:lnTo>
                    <a:pt x="70" y="311"/>
                  </a:lnTo>
                  <a:lnTo>
                    <a:pt x="69" y="312"/>
                  </a:lnTo>
                  <a:lnTo>
                    <a:pt x="68" y="312"/>
                  </a:lnTo>
                  <a:lnTo>
                    <a:pt x="67" y="313"/>
                  </a:lnTo>
                  <a:lnTo>
                    <a:pt x="64" y="315"/>
                  </a:lnTo>
                  <a:lnTo>
                    <a:pt x="62" y="317"/>
                  </a:lnTo>
                  <a:lnTo>
                    <a:pt x="58" y="320"/>
                  </a:lnTo>
                  <a:lnTo>
                    <a:pt x="53" y="323"/>
                  </a:lnTo>
                  <a:lnTo>
                    <a:pt x="52" y="325"/>
                  </a:lnTo>
                  <a:lnTo>
                    <a:pt x="51" y="326"/>
                  </a:lnTo>
                  <a:lnTo>
                    <a:pt x="50" y="327"/>
                  </a:lnTo>
                  <a:lnTo>
                    <a:pt x="49" y="328"/>
                  </a:lnTo>
                  <a:lnTo>
                    <a:pt x="47" y="330"/>
                  </a:lnTo>
                  <a:lnTo>
                    <a:pt x="47" y="331"/>
                  </a:lnTo>
                  <a:lnTo>
                    <a:pt x="46" y="332"/>
                  </a:lnTo>
                  <a:lnTo>
                    <a:pt x="45" y="332"/>
                  </a:lnTo>
                  <a:lnTo>
                    <a:pt x="44" y="332"/>
                  </a:lnTo>
                  <a:lnTo>
                    <a:pt x="43" y="332"/>
                  </a:lnTo>
                  <a:lnTo>
                    <a:pt x="38" y="332"/>
                  </a:lnTo>
                  <a:lnTo>
                    <a:pt x="33" y="333"/>
                  </a:lnTo>
                  <a:lnTo>
                    <a:pt x="32" y="333"/>
                  </a:lnTo>
                  <a:lnTo>
                    <a:pt x="31" y="332"/>
                  </a:lnTo>
                  <a:lnTo>
                    <a:pt x="30" y="332"/>
                  </a:lnTo>
                  <a:lnTo>
                    <a:pt x="30" y="332"/>
                  </a:lnTo>
                  <a:lnTo>
                    <a:pt x="29" y="332"/>
                  </a:lnTo>
                  <a:lnTo>
                    <a:pt x="29" y="331"/>
                  </a:lnTo>
                  <a:lnTo>
                    <a:pt x="28" y="330"/>
                  </a:lnTo>
                  <a:lnTo>
                    <a:pt x="28" y="329"/>
                  </a:lnTo>
                  <a:lnTo>
                    <a:pt x="28" y="329"/>
                  </a:lnTo>
                  <a:lnTo>
                    <a:pt x="27" y="327"/>
                  </a:lnTo>
                  <a:lnTo>
                    <a:pt x="28" y="326"/>
                  </a:lnTo>
                  <a:lnTo>
                    <a:pt x="28" y="324"/>
                  </a:lnTo>
                  <a:lnTo>
                    <a:pt x="28" y="320"/>
                  </a:lnTo>
                  <a:lnTo>
                    <a:pt x="29" y="317"/>
                  </a:lnTo>
                  <a:lnTo>
                    <a:pt x="29" y="316"/>
                  </a:lnTo>
                  <a:lnTo>
                    <a:pt x="28" y="315"/>
                  </a:lnTo>
                  <a:lnTo>
                    <a:pt x="28" y="314"/>
                  </a:lnTo>
                  <a:lnTo>
                    <a:pt x="28" y="314"/>
                  </a:lnTo>
                  <a:lnTo>
                    <a:pt x="28" y="313"/>
                  </a:lnTo>
                  <a:lnTo>
                    <a:pt x="27" y="313"/>
                  </a:lnTo>
                  <a:lnTo>
                    <a:pt x="27" y="313"/>
                  </a:lnTo>
                  <a:lnTo>
                    <a:pt x="26" y="313"/>
                  </a:lnTo>
                  <a:lnTo>
                    <a:pt x="25" y="314"/>
                  </a:lnTo>
                  <a:lnTo>
                    <a:pt x="23" y="314"/>
                  </a:lnTo>
                  <a:lnTo>
                    <a:pt x="22" y="315"/>
                  </a:lnTo>
                  <a:lnTo>
                    <a:pt x="18" y="315"/>
                  </a:lnTo>
                  <a:lnTo>
                    <a:pt x="17" y="315"/>
                  </a:lnTo>
                  <a:lnTo>
                    <a:pt x="16" y="315"/>
                  </a:lnTo>
                  <a:lnTo>
                    <a:pt x="15" y="315"/>
                  </a:lnTo>
                  <a:lnTo>
                    <a:pt x="14" y="315"/>
                  </a:lnTo>
                  <a:lnTo>
                    <a:pt x="13" y="315"/>
                  </a:lnTo>
                  <a:lnTo>
                    <a:pt x="12" y="314"/>
                  </a:lnTo>
                  <a:lnTo>
                    <a:pt x="12" y="314"/>
                  </a:lnTo>
                  <a:lnTo>
                    <a:pt x="10" y="312"/>
                  </a:lnTo>
                  <a:lnTo>
                    <a:pt x="9" y="311"/>
                  </a:lnTo>
                  <a:lnTo>
                    <a:pt x="7" y="308"/>
                  </a:lnTo>
                  <a:lnTo>
                    <a:pt x="4" y="305"/>
                  </a:lnTo>
                  <a:lnTo>
                    <a:pt x="4" y="304"/>
                  </a:lnTo>
                  <a:lnTo>
                    <a:pt x="3" y="303"/>
                  </a:lnTo>
                  <a:lnTo>
                    <a:pt x="2" y="301"/>
                  </a:lnTo>
                  <a:lnTo>
                    <a:pt x="1" y="299"/>
                  </a:lnTo>
                  <a:lnTo>
                    <a:pt x="0" y="298"/>
                  </a:lnTo>
                  <a:lnTo>
                    <a:pt x="0" y="297"/>
                  </a:lnTo>
                  <a:lnTo>
                    <a:pt x="0" y="296"/>
                  </a:lnTo>
                  <a:lnTo>
                    <a:pt x="0" y="295"/>
                  </a:lnTo>
                  <a:lnTo>
                    <a:pt x="0" y="295"/>
                  </a:lnTo>
                  <a:lnTo>
                    <a:pt x="0" y="293"/>
                  </a:lnTo>
                  <a:lnTo>
                    <a:pt x="0" y="292"/>
                  </a:lnTo>
                  <a:lnTo>
                    <a:pt x="0" y="291"/>
                  </a:lnTo>
                  <a:lnTo>
                    <a:pt x="1" y="289"/>
                  </a:lnTo>
                  <a:lnTo>
                    <a:pt x="3" y="284"/>
                  </a:lnTo>
                  <a:lnTo>
                    <a:pt x="4" y="282"/>
                  </a:lnTo>
                  <a:lnTo>
                    <a:pt x="5" y="280"/>
                  </a:lnTo>
                  <a:lnTo>
                    <a:pt x="5" y="279"/>
                  </a:lnTo>
                  <a:lnTo>
                    <a:pt x="5" y="277"/>
                  </a:lnTo>
                  <a:lnTo>
                    <a:pt x="5" y="276"/>
                  </a:lnTo>
                  <a:lnTo>
                    <a:pt x="5" y="274"/>
                  </a:lnTo>
                  <a:lnTo>
                    <a:pt x="5" y="273"/>
                  </a:lnTo>
                  <a:lnTo>
                    <a:pt x="5" y="271"/>
                  </a:lnTo>
                  <a:lnTo>
                    <a:pt x="6" y="270"/>
                  </a:lnTo>
                  <a:lnTo>
                    <a:pt x="6" y="269"/>
                  </a:lnTo>
                  <a:lnTo>
                    <a:pt x="6" y="268"/>
                  </a:lnTo>
                  <a:lnTo>
                    <a:pt x="8" y="266"/>
                  </a:lnTo>
                  <a:lnTo>
                    <a:pt x="10" y="264"/>
                  </a:lnTo>
                  <a:lnTo>
                    <a:pt x="13" y="260"/>
                  </a:lnTo>
                  <a:lnTo>
                    <a:pt x="14" y="259"/>
                  </a:lnTo>
                  <a:lnTo>
                    <a:pt x="15" y="257"/>
                  </a:lnTo>
                  <a:lnTo>
                    <a:pt x="16" y="255"/>
                  </a:lnTo>
                  <a:lnTo>
                    <a:pt x="16" y="254"/>
                  </a:lnTo>
                  <a:lnTo>
                    <a:pt x="17" y="252"/>
                  </a:lnTo>
                  <a:lnTo>
                    <a:pt x="17" y="251"/>
                  </a:lnTo>
                  <a:lnTo>
                    <a:pt x="17" y="250"/>
                  </a:lnTo>
                  <a:lnTo>
                    <a:pt x="17" y="249"/>
                  </a:lnTo>
                  <a:lnTo>
                    <a:pt x="17" y="248"/>
                  </a:lnTo>
                  <a:lnTo>
                    <a:pt x="16" y="247"/>
                  </a:lnTo>
                  <a:lnTo>
                    <a:pt x="16" y="246"/>
                  </a:lnTo>
                  <a:lnTo>
                    <a:pt x="16" y="245"/>
                  </a:lnTo>
                  <a:lnTo>
                    <a:pt x="15" y="244"/>
                  </a:lnTo>
                  <a:lnTo>
                    <a:pt x="15" y="244"/>
                  </a:lnTo>
                  <a:lnTo>
                    <a:pt x="14" y="242"/>
                  </a:lnTo>
                  <a:lnTo>
                    <a:pt x="13" y="241"/>
                  </a:lnTo>
                  <a:lnTo>
                    <a:pt x="7" y="235"/>
                  </a:lnTo>
                  <a:lnTo>
                    <a:pt x="6" y="233"/>
                  </a:lnTo>
                  <a:lnTo>
                    <a:pt x="5" y="232"/>
                  </a:lnTo>
                  <a:lnTo>
                    <a:pt x="4" y="231"/>
                  </a:lnTo>
                  <a:lnTo>
                    <a:pt x="4" y="230"/>
                  </a:lnTo>
                  <a:lnTo>
                    <a:pt x="4" y="230"/>
                  </a:lnTo>
                  <a:lnTo>
                    <a:pt x="4" y="229"/>
                  </a:lnTo>
                  <a:lnTo>
                    <a:pt x="3" y="228"/>
                  </a:lnTo>
                  <a:lnTo>
                    <a:pt x="3" y="227"/>
                  </a:lnTo>
                  <a:lnTo>
                    <a:pt x="3" y="226"/>
                  </a:lnTo>
                  <a:lnTo>
                    <a:pt x="4" y="221"/>
                  </a:lnTo>
                  <a:lnTo>
                    <a:pt x="5" y="216"/>
                  </a:lnTo>
                  <a:lnTo>
                    <a:pt x="5" y="214"/>
                  </a:lnTo>
                  <a:lnTo>
                    <a:pt x="5" y="213"/>
                  </a:lnTo>
                  <a:lnTo>
                    <a:pt x="6" y="211"/>
                  </a:lnTo>
                  <a:lnTo>
                    <a:pt x="6" y="210"/>
                  </a:lnTo>
                  <a:lnTo>
                    <a:pt x="7" y="209"/>
                  </a:lnTo>
                  <a:lnTo>
                    <a:pt x="8" y="205"/>
                  </a:lnTo>
                  <a:lnTo>
                    <a:pt x="9" y="203"/>
                  </a:lnTo>
                  <a:lnTo>
                    <a:pt x="11" y="201"/>
                  </a:lnTo>
                  <a:lnTo>
                    <a:pt x="12" y="199"/>
                  </a:lnTo>
                  <a:lnTo>
                    <a:pt x="14" y="196"/>
                  </a:lnTo>
                  <a:lnTo>
                    <a:pt x="22" y="187"/>
                  </a:lnTo>
                  <a:lnTo>
                    <a:pt x="23" y="186"/>
                  </a:lnTo>
                  <a:lnTo>
                    <a:pt x="24" y="185"/>
                  </a:lnTo>
                  <a:lnTo>
                    <a:pt x="25" y="183"/>
                  </a:lnTo>
                  <a:lnTo>
                    <a:pt x="26" y="181"/>
                  </a:lnTo>
                  <a:lnTo>
                    <a:pt x="26" y="180"/>
                  </a:lnTo>
                  <a:lnTo>
                    <a:pt x="27" y="178"/>
                  </a:lnTo>
                  <a:lnTo>
                    <a:pt x="28" y="176"/>
                  </a:lnTo>
                  <a:lnTo>
                    <a:pt x="28" y="175"/>
                  </a:lnTo>
                  <a:lnTo>
                    <a:pt x="28" y="173"/>
                  </a:lnTo>
                  <a:lnTo>
                    <a:pt x="28" y="171"/>
                  </a:lnTo>
                  <a:lnTo>
                    <a:pt x="28" y="168"/>
                  </a:lnTo>
                  <a:lnTo>
                    <a:pt x="28" y="162"/>
                  </a:lnTo>
                  <a:lnTo>
                    <a:pt x="28" y="155"/>
                  </a:lnTo>
                  <a:lnTo>
                    <a:pt x="28" y="153"/>
                  </a:lnTo>
                  <a:lnTo>
                    <a:pt x="28" y="151"/>
                  </a:lnTo>
                  <a:lnTo>
                    <a:pt x="28" y="149"/>
                  </a:lnTo>
                  <a:lnTo>
                    <a:pt x="29" y="148"/>
                  </a:lnTo>
                  <a:lnTo>
                    <a:pt x="29" y="146"/>
                  </a:lnTo>
                  <a:lnTo>
                    <a:pt x="31" y="141"/>
                  </a:lnTo>
                  <a:lnTo>
                    <a:pt x="32" y="139"/>
                  </a:lnTo>
                  <a:lnTo>
                    <a:pt x="32" y="138"/>
                  </a:lnTo>
                  <a:lnTo>
                    <a:pt x="33" y="137"/>
                  </a:lnTo>
                  <a:lnTo>
                    <a:pt x="33" y="135"/>
                  </a:lnTo>
                  <a:lnTo>
                    <a:pt x="33" y="131"/>
                  </a:lnTo>
                  <a:lnTo>
                    <a:pt x="34" y="128"/>
                  </a:lnTo>
                  <a:lnTo>
                    <a:pt x="34" y="126"/>
                  </a:lnTo>
                  <a:lnTo>
                    <a:pt x="35" y="125"/>
                  </a:lnTo>
                  <a:lnTo>
                    <a:pt x="35" y="124"/>
                  </a:lnTo>
                  <a:lnTo>
                    <a:pt x="36" y="122"/>
                  </a:lnTo>
                  <a:lnTo>
                    <a:pt x="38" y="119"/>
                  </a:lnTo>
                  <a:lnTo>
                    <a:pt x="45" y="111"/>
                  </a:lnTo>
                  <a:lnTo>
                    <a:pt x="48" y="107"/>
                  </a:lnTo>
                  <a:lnTo>
                    <a:pt x="50" y="105"/>
                  </a:lnTo>
                  <a:lnTo>
                    <a:pt x="51" y="104"/>
                  </a:lnTo>
                  <a:lnTo>
                    <a:pt x="54" y="102"/>
                  </a:lnTo>
                  <a:lnTo>
                    <a:pt x="55" y="101"/>
                  </a:lnTo>
                  <a:lnTo>
                    <a:pt x="56" y="100"/>
                  </a:lnTo>
                  <a:lnTo>
                    <a:pt x="60" y="97"/>
                  </a:lnTo>
                  <a:lnTo>
                    <a:pt x="61" y="96"/>
                  </a:lnTo>
                  <a:lnTo>
                    <a:pt x="62" y="95"/>
                  </a:lnTo>
                  <a:lnTo>
                    <a:pt x="63" y="94"/>
                  </a:lnTo>
                  <a:lnTo>
                    <a:pt x="65" y="93"/>
                  </a:lnTo>
                  <a:lnTo>
                    <a:pt x="66" y="92"/>
                  </a:lnTo>
                  <a:lnTo>
                    <a:pt x="69" y="91"/>
                  </a:lnTo>
                  <a:lnTo>
                    <a:pt x="71" y="91"/>
                  </a:lnTo>
                  <a:lnTo>
                    <a:pt x="72" y="90"/>
                  </a:lnTo>
                  <a:lnTo>
                    <a:pt x="74" y="88"/>
                  </a:lnTo>
                  <a:lnTo>
                    <a:pt x="75" y="87"/>
                  </a:lnTo>
                  <a:lnTo>
                    <a:pt x="77" y="86"/>
                  </a:lnTo>
                  <a:lnTo>
                    <a:pt x="81" y="81"/>
                  </a:lnTo>
                  <a:lnTo>
                    <a:pt x="84" y="78"/>
                  </a:lnTo>
                  <a:lnTo>
                    <a:pt x="86" y="76"/>
                  </a:lnTo>
                  <a:lnTo>
                    <a:pt x="87" y="75"/>
                  </a:lnTo>
                  <a:lnTo>
                    <a:pt x="88" y="75"/>
                  </a:lnTo>
                  <a:lnTo>
                    <a:pt x="89" y="74"/>
                  </a:lnTo>
                  <a:lnTo>
                    <a:pt x="90" y="74"/>
                  </a:lnTo>
                  <a:lnTo>
                    <a:pt x="91" y="74"/>
                  </a:lnTo>
                  <a:lnTo>
                    <a:pt x="93" y="74"/>
                  </a:lnTo>
                  <a:lnTo>
                    <a:pt x="95" y="75"/>
                  </a:lnTo>
                  <a:lnTo>
                    <a:pt x="97" y="75"/>
                  </a:lnTo>
                  <a:lnTo>
                    <a:pt x="99" y="75"/>
                  </a:lnTo>
                  <a:lnTo>
                    <a:pt x="100" y="75"/>
                  </a:lnTo>
                  <a:lnTo>
                    <a:pt x="101" y="75"/>
                  </a:lnTo>
                  <a:lnTo>
                    <a:pt x="102" y="75"/>
                  </a:lnTo>
                  <a:lnTo>
                    <a:pt x="103" y="75"/>
                  </a:lnTo>
                  <a:lnTo>
                    <a:pt x="104" y="74"/>
                  </a:lnTo>
                  <a:lnTo>
                    <a:pt x="105" y="74"/>
                  </a:lnTo>
                  <a:lnTo>
                    <a:pt x="105" y="73"/>
                  </a:lnTo>
                  <a:lnTo>
                    <a:pt x="106" y="73"/>
                  </a:lnTo>
                  <a:lnTo>
                    <a:pt x="106" y="71"/>
                  </a:lnTo>
                  <a:lnTo>
                    <a:pt x="107" y="70"/>
                  </a:lnTo>
                  <a:lnTo>
                    <a:pt x="107" y="69"/>
                  </a:lnTo>
                  <a:lnTo>
                    <a:pt x="108" y="66"/>
                  </a:lnTo>
                  <a:lnTo>
                    <a:pt x="108" y="63"/>
                  </a:lnTo>
                  <a:lnTo>
                    <a:pt x="108" y="60"/>
                  </a:lnTo>
                  <a:lnTo>
                    <a:pt x="109" y="48"/>
                  </a:lnTo>
                  <a:lnTo>
                    <a:pt x="109" y="48"/>
                  </a:lnTo>
                  <a:lnTo>
                    <a:pt x="110" y="48"/>
                  </a:lnTo>
                  <a:lnTo>
                    <a:pt x="110" y="48"/>
                  </a:lnTo>
                  <a:lnTo>
                    <a:pt x="111" y="47"/>
                  </a:lnTo>
                  <a:lnTo>
                    <a:pt x="112" y="47"/>
                  </a:lnTo>
                  <a:lnTo>
                    <a:pt x="114" y="46"/>
                  </a:lnTo>
                  <a:lnTo>
                    <a:pt x="115" y="45"/>
                  </a:lnTo>
                  <a:lnTo>
                    <a:pt x="118" y="42"/>
                  </a:lnTo>
                  <a:lnTo>
                    <a:pt x="120" y="40"/>
                  </a:lnTo>
                  <a:lnTo>
                    <a:pt x="122" y="39"/>
                  </a:lnTo>
                  <a:lnTo>
                    <a:pt x="124" y="38"/>
                  </a:lnTo>
                  <a:lnTo>
                    <a:pt x="127" y="37"/>
                  </a:lnTo>
                  <a:lnTo>
                    <a:pt x="130" y="36"/>
                  </a:lnTo>
                  <a:lnTo>
                    <a:pt x="133" y="35"/>
                  </a:lnTo>
                  <a:lnTo>
                    <a:pt x="135" y="34"/>
                  </a:lnTo>
                  <a:lnTo>
                    <a:pt x="137" y="34"/>
                  </a:lnTo>
                  <a:lnTo>
                    <a:pt x="139" y="34"/>
                  </a:lnTo>
                  <a:lnTo>
                    <a:pt x="142" y="34"/>
                  </a:lnTo>
                  <a:lnTo>
                    <a:pt x="144" y="34"/>
                  </a:lnTo>
                  <a:lnTo>
                    <a:pt x="148" y="34"/>
                  </a:lnTo>
                  <a:lnTo>
                    <a:pt x="156" y="34"/>
                  </a:lnTo>
                  <a:lnTo>
                    <a:pt x="158" y="34"/>
                  </a:lnTo>
                  <a:lnTo>
                    <a:pt x="160" y="34"/>
                  </a:lnTo>
                  <a:lnTo>
                    <a:pt x="162" y="34"/>
                  </a:lnTo>
                  <a:lnTo>
                    <a:pt x="164" y="33"/>
                  </a:lnTo>
                  <a:lnTo>
                    <a:pt x="166" y="33"/>
                  </a:lnTo>
                  <a:lnTo>
                    <a:pt x="170" y="32"/>
                  </a:lnTo>
                  <a:lnTo>
                    <a:pt x="172" y="32"/>
                  </a:lnTo>
                  <a:lnTo>
                    <a:pt x="173" y="31"/>
                  </a:lnTo>
                  <a:lnTo>
                    <a:pt x="175" y="32"/>
                  </a:lnTo>
                  <a:lnTo>
                    <a:pt x="176" y="32"/>
                  </a:lnTo>
                  <a:lnTo>
                    <a:pt x="178" y="32"/>
                  </a:lnTo>
                  <a:lnTo>
                    <a:pt x="181" y="33"/>
                  </a:lnTo>
                  <a:lnTo>
                    <a:pt x="182" y="34"/>
                  </a:lnTo>
                  <a:lnTo>
                    <a:pt x="183" y="34"/>
                  </a:lnTo>
                  <a:lnTo>
                    <a:pt x="185" y="34"/>
                  </a:lnTo>
                  <a:lnTo>
                    <a:pt x="186" y="34"/>
                  </a:lnTo>
                  <a:lnTo>
                    <a:pt x="188" y="34"/>
                  </a:lnTo>
                  <a:lnTo>
                    <a:pt x="190" y="34"/>
                  </a:lnTo>
                  <a:lnTo>
                    <a:pt x="192" y="33"/>
                  </a:lnTo>
                  <a:lnTo>
                    <a:pt x="195" y="32"/>
                  </a:lnTo>
                  <a:lnTo>
                    <a:pt x="197" y="30"/>
                  </a:lnTo>
                  <a:lnTo>
                    <a:pt x="199" y="29"/>
                  </a:lnTo>
                  <a:lnTo>
                    <a:pt x="201" y="28"/>
                  </a:lnTo>
                  <a:lnTo>
                    <a:pt x="203" y="26"/>
                  </a:lnTo>
                  <a:lnTo>
                    <a:pt x="206" y="23"/>
                  </a:lnTo>
                  <a:lnTo>
                    <a:pt x="208" y="21"/>
                  </a:lnTo>
                  <a:lnTo>
                    <a:pt x="210" y="19"/>
                  </a:lnTo>
                  <a:lnTo>
                    <a:pt x="212" y="17"/>
                  </a:lnTo>
                  <a:lnTo>
                    <a:pt x="213" y="15"/>
                  </a:lnTo>
                  <a:lnTo>
                    <a:pt x="214" y="14"/>
                  </a:lnTo>
                  <a:lnTo>
                    <a:pt x="214" y="12"/>
                  </a:lnTo>
                  <a:lnTo>
                    <a:pt x="215" y="11"/>
                  </a:lnTo>
                  <a:lnTo>
                    <a:pt x="215" y="10"/>
                  </a:lnTo>
                  <a:lnTo>
                    <a:pt x="217" y="3"/>
                  </a:lnTo>
                  <a:lnTo>
                    <a:pt x="218" y="2"/>
                  </a:lnTo>
                  <a:lnTo>
                    <a:pt x="218" y="1"/>
                  </a:lnTo>
                  <a:lnTo>
                    <a:pt x="219" y="1"/>
                  </a:lnTo>
                  <a:lnTo>
                    <a:pt x="219" y="0"/>
                  </a:lnTo>
                  <a:lnTo>
                    <a:pt x="220" y="0"/>
                  </a:lnTo>
                  <a:lnTo>
                    <a:pt x="221" y="0"/>
                  </a:lnTo>
                  <a:lnTo>
                    <a:pt x="222"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51" name="Freeform 257">
              <a:extLst>
                <a:ext uri="{FF2B5EF4-FFF2-40B4-BE49-F238E27FC236}">
                  <a16:creationId xmlns:a16="http://schemas.microsoft.com/office/drawing/2014/main" id="{9D3AFEB0-A4DC-4580-AB26-00C8305DB571}"/>
                </a:ext>
              </a:extLst>
            </p:cNvPr>
            <p:cNvSpPr>
              <a:spLocks/>
            </p:cNvSpPr>
            <p:nvPr/>
          </p:nvSpPr>
          <p:spPr bwMode="auto">
            <a:xfrm>
              <a:off x="4963" y="2061"/>
              <a:ext cx="635" cy="593"/>
            </a:xfrm>
            <a:custGeom>
              <a:avLst/>
              <a:gdLst>
                <a:gd name="T0" fmla="*/ 139 w 635"/>
                <a:gd name="T1" fmla="*/ 11 h 593"/>
                <a:gd name="T2" fmla="*/ 139 w 635"/>
                <a:gd name="T3" fmla="*/ 33 h 593"/>
                <a:gd name="T4" fmla="*/ 152 w 635"/>
                <a:gd name="T5" fmla="*/ 62 h 593"/>
                <a:gd name="T6" fmla="*/ 136 w 635"/>
                <a:gd name="T7" fmla="*/ 79 h 593"/>
                <a:gd name="T8" fmla="*/ 93 w 635"/>
                <a:gd name="T9" fmla="*/ 100 h 593"/>
                <a:gd name="T10" fmla="*/ 91 w 635"/>
                <a:gd name="T11" fmla="*/ 117 h 593"/>
                <a:gd name="T12" fmla="*/ 121 w 635"/>
                <a:gd name="T13" fmla="*/ 138 h 593"/>
                <a:gd name="T14" fmla="*/ 144 w 635"/>
                <a:gd name="T15" fmla="*/ 151 h 593"/>
                <a:gd name="T16" fmla="*/ 168 w 635"/>
                <a:gd name="T17" fmla="*/ 194 h 593"/>
                <a:gd name="T18" fmla="*/ 194 w 635"/>
                <a:gd name="T19" fmla="*/ 217 h 593"/>
                <a:gd name="T20" fmla="*/ 227 w 635"/>
                <a:gd name="T21" fmla="*/ 217 h 593"/>
                <a:gd name="T22" fmla="*/ 268 w 635"/>
                <a:gd name="T23" fmla="*/ 197 h 593"/>
                <a:gd name="T24" fmla="*/ 276 w 635"/>
                <a:gd name="T25" fmla="*/ 185 h 593"/>
                <a:gd name="T26" fmla="*/ 263 w 635"/>
                <a:gd name="T27" fmla="*/ 174 h 593"/>
                <a:gd name="T28" fmla="*/ 279 w 635"/>
                <a:gd name="T29" fmla="*/ 166 h 593"/>
                <a:gd name="T30" fmla="*/ 304 w 635"/>
                <a:gd name="T31" fmla="*/ 200 h 593"/>
                <a:gd name="T32" fmla="*/ 330 w 635"/>
                <a:gd name="T33" fmla="*/ 208 h 593"/>
                <a:gd name="T34" fmla="*/ 348 w 635"/>
                <a:gd name="T35" fmla="*/ 209 h 593"/>
                <a:gd name="T36" fmla="*/ 375 w 635"/>
                <a:gd name="T37" fmla="*/ 227 h 593"/>
                <a:gd name="T38" fmla="*/ 393 w 635"/>
                <a:gd name="T39" fmla="*/ 251 h 593"/>
                <a:gd name="T40" fmla="*/ 405 w 635"/>
                <a:gd name="T41" fmla="*/ 238 h 593"/>
                <a:gd name="T42" fmla="*/ 440 w 635"/>
                <a:gd name="T43" fmla="*/ 241 h 593"/>
                <a:gd name="T44" fmla="*/ 482 w 635"/>
                <a:gd name="T45" fmla="*/ 260 h 593"/>
                <a:gd name="T46" fmla="*/ 493 w 635"/>
                <a:gd name="T47" fmla="*/ 247 h 593"/>
                <a:gd name="T48" fmla="*/ 505 w 635"/>
                <a:gd name="T49" fmla="*/ 258 h 593"/>
                <a:gd name="T50" fmla="*/ 513 w 635"/>
                <a:gd name="T51" fmla="*/ 283 h 593"/>
                <a:gd name="T52" fmla="*/ 509 w 635"/>
                <a:gd name="T53" fmla="*/ 310 h 593"/>
                <a:gd name="T54" fmla="*/ 534 w 635"/>
                <a:gd name="T55" fmla="*/ 373 h 593"/>
                <a:gd name="T56" fmla="*/ 562 w 635"/>
                <a:gd name="T57" fmla="*/ 386 h 593"/>
                <a:gd name="T58" fmla="*/ 588 w 635"/>
                <a:gd name="T59" fmla="*/ 400 h 593"/>
                <a:gd name="T60" fmla="*/ 611 w 635"/>
                <a:gd name="T61" fmla="*/ 410 h 593"/>
                <a:gd name="T62" fmla="*/ 630 w 635"/>
                <a:gd name="T63" fmla="*/ 475 h 593"/>
                <a:gd name="T64" fmla="*/ 629 w 635"/>
                <a:gd name="T65" fmla="*/ 505 h 593"/>
                <a:gd name="T66" fmla="*/ 589 w 635"/>
                <a:gd name="T67" fmla="*/ 523 h 593"/>
                <a:gd name="T68" fmla="*/ 537 w 635"/>
                <a:gd name="T69" fmla="*/ 522 h 593"/>
                <a:gd name="T70" fmla="*/ 513 w 635"/>
                <a:gd name="T71" fmla="*/ 520 h 593"/>
                <a:gd name="T72" fmla="*/ 503 w 635"/>
                <a:gd name="T73" fmla="*/ 542 h 593"/>
                <a:gd name="T74" fmla="*/ 473 w 635"/>
                <a:gd name="T75" fmla="*/ 587 h 593"/>
                <a:gd name="T76" fmla="*/ 447 w 635"/>
                <a:gd name="T77" fmla="*/ 593 h 593"/>
                <a:gd name="T78" fmla="*/ 429 w 635"/>
                <a:gd name="T79" fmla="*/ 571 h 593"/>
                <a:gd name="T80" fmla="*/ 400 w 635"/>
                <a:gd name="T81" fmla="*/ 538 h 593"/>
                <a:gd name="T82" fmla="*/ 370 w 635"/>
                <a:gd name="T83" fmla="*/ 536 h 593"/>
                <a:gd name="T84" fmla="*/ 330 w 635"/>
                <a:gd name="T85" fmla="*/ 521 h 593"/>
                <a:gd name="T86" fmla="*/ 273 w 635"/>
                <a:gd name="T87" fmla="*/ 527 h 593"/>
                <a:gd name="T88" fmla="*/ 251 w 635"/>
                <a:gd name="T89" fmla="*/ 509 h 593"/>
                <a:gd name="T90" fmla="*/ 230 w 635"/>
                <a:gd name="T91" fmla="*/ 496 h 593"/>
                <a:gd name="T92" fmla="*/ 212 w 635"/>
                <a:gd name="T93" fmla="*/ 501 h 593"/>
                <a:gd name="T94" fmla="*/ 210 w 635"/>
                <a:gd name="T95" fmla="*/ 485 h 593"/>
                <a:gd name="T96" fmla="*/ 173 w 635"/>
                <a:gd name="T97" fmla="*/ 444 h 593"/>
                <a:gd name="T98" fmla="*/ 156 w 635"/>
                <a:gd name="T99" fmla="*/ 425 h 593"/>
                <a:gd name="T100" fmla="*/ 137 w 635"/>
                <a:gd name="T101" fmla="*/ 419 h 593"/>
                <a:gd name="T102" fmla="*/ 137 w 635"/>
                <a:gd name="T103" fmla="*/ 385 h 593"/>
                <a:gd name="T104" fmla="*/ 126 w 635"/>
                <a:gd name="T105" fmla="*/ 367 h 593"/>
                <a:gd name="T106" fmla="*/ 87 w 635"/>
                <a:gd name="T107" fmla="*/ 373 h 593"/>
                <a:gd name="T108" fmla="*/ 60 w 635"/>
                <a:gd name="T109" fmla="*/ 351 h 593"/>
                <a:gd name="T110" fmla="*/ 46 w 635"/>
                <a:gd name="T111" fmla="*/ 324 h 593"/>
                <a:gd name="T112" fmla="*/ 34 w 635"/>
                <a:gd name="T113" fmla="*/ 299 h 593"/>
                <a:gd name="T114" fmla="*/ 32 w 635"/>
                <a:gd name="T115" fmla="*/ 323 h 593"/>
                <a:gd name="T116" fmla="*/ 17 w 635"/>
                <a:gd name="T117" fmla="*/ 329 h 593"/>
                <a:gd name="T118" fmla="*/ 3 w 635"/>
                <a:gd name="T119" fmla="*/ 347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5" h="593">
                  <a:moveTo>
                    <a:pt x="126" y="0"/>
                  </a:moveTo>
                  <a:lnTo>
                    <a:pt x="126" y="0"/>
                  </a:lnTo>
                  <a:lnTo>
                    <a:pt x="127" y="0"/>
                  </a:lnTo>
                  <a:lnTo>
                    <a:pt x="128" y="1"/>
                  </a:lnTo>
                  <a:lnTo>
                    <a:pt x="129" y="1"/>
                  </a:lnTo>
                  <a:lnTo>
                    <a:pt x="130" y="2"/>
                  </a:lnTo>
                  <a:lnTo>
                    <a:pt x="132" y="3"/>
                  </a:lnTo>
                  <a:lnTo>
                    <a:pt x="132" y="3"/>
                  </a:lnTo>
                  <a:lnTo>
                    <a:pt x="133" y="4"/>
                  </a:lnTo>
                  <a:lnTo>
                    <a:pt x="135" y="5"/>
                  </a:lnTo>
                  <a:lnTo>
                    <a:pt x="135" y="6"/>
                  </a:lnTo>
                  <a:lnTo>
                    <a:pt x="136" y="7"/>
                  </a:lnTo>
                  <a:lnTo>
                    <a:pt x="137" y="8"/>
                  </a:lnTo>
                  <a:lnTo>
                    <a:pt x="137" y="10"/>
                  </a:lnTo>
                  <a:lnTo>
                    <a:pt x="137" y="10"/>
                  </a:lnTo>
                  <a:lnTo>
                    <a:pt x="137" y="10"/>
                  </a:lnTo>
                  <a:lnTo>
                    <a:pt x="139" y="11"/>
                  </a:lnTo>
                  <a:lnTo>
                    <a:pt x="140" y="11"/>
                  </a:lnTo>
                  <a:lnTo>
                    <a:pt x="141" y="11"/>
                  </a:lnTo>
                  <a:lnTo>
                    <a:pt x="142" y="12"/>
                  </a:lnTo>
                  <a:lnTo>
                    <a:pt x="143" y="12"/>
                  </a:lnTo>
                  <a:lnTo>
                    <a:pt x="143" y="13"/>
                  </a:lnTo>
                  <a:lnTo>
                    <a:pt x="144" y="14"/>
                  </a:lnTo>
                  <a:lnTo>
                    <a:pt x="144" y="14"/>
                  </a:lnTo>
                  <a:lnTo>
                    <a:pt x="144" y="15"/>
                  </a:lnTo>
                  <a:lnTo>
                    <a:pt x="144" y="16"/>
                  </a:lnTo>
                  <a:lnTo>
                    <a:pt x="144" y="17"/>
                  </a:lnTo>
                  <a:lnTo>
                    <a:pt x="144" y="18"/>
                  </a:lnTo>
                  <a:lnTo>
                    <a:pt x="143" y="20"/>
                  </a:lnTo>
                  <a:lnTo>
                    <a:pt x="141" y="26"/>
                  </a:lnTo>
                  <a:lnTo>
                    <a:pt x="140" y="28"/>
                  </a:lnTo>
                  <a:lnTo>
                    <a:pt x="140" y="30"/>
                  </a:lnTo>
                  <a:lnTo>
                    <a:pt x="139" y="31"/>
                  </a:lnTo>
                  <a:lnTo>
                    <a:pt x="139" y="33"/>
                  </a:lnTo>
                  <a:lnTo>
                    <a:pt x="139" y="35"/>
                  </a:lnTo>
                  <a:lnTo>
                    <a:pt x="139" y="36"/>
                  </a:lnTo>
                  <a:lnTo>
                    <a:pt x="140" y="38"/>
                  </a:lnTo>
                  <a:lnTo>
                    <a:pt x="140" y="39"/>
                  </a:lnTo>
                  <a:lnTo>
                    <a:pt x="141" y="41"/>
                  </a:lnTo>
                  <a:lnTo>
                    <a:pt x="141" y="42"/>
                  </a:lnTo>
                  <a:lnTo>
                    <a:pt x="142" y="44"/>
                  </a:lnTo>
                  <a:lnTo>
                    <a:pt x="144" y="45"/>
                  </a:lnTo>
                  <a:lnTo>
                    <a:pt x="147" y="50"/>
                  </a:lnTo>
                  <a:lnTo>
                    <a:pt x="149" y="52"/>
                  </a:lnTo>
                  <a:lnTo>
                    <a:pt x="150" y="53"/>
                  </a:lnTo>
                  <a:lnTo>
                    <a:pt x="150" y="54"/>
                  </a:lnTo>
                  <a:lnTo>
                    <a:pt x="151" y="55"/>
                  </a:lnTo>
                  <a:lnTo>
                    <a:pt x="151" y="56"/>
                  </a:lnTo>
                  <a:lnTo>
                    <a:pt x="151" y="58"/>
                  </a:lnTo>
                  <a:lnTo>
                    <a:pt x="152" y="60"/>
                  </a:lnTo>
                  <a:lnTo>
                    <a:pt x="152" y="62"/>
                  </a:lnTo>
                  <a:lnTo>
                    <a:pt x="152" y="64"/>
                  </a:lnTo>
                  <a:lnTo>
                    <a:pt x="151" y="66"/>
                  </a:lnTo>
                  <a:lnTo>
                    <a:pt x="151" y="67"/>
                  </a:lnTo>
                  <a:lnTo>
                    <a:pt x="151" y="69"/>
                  </a:lnTo>
                  <a:lnTo>
                    <a:pt x="150" y="70"/>
                  </a:lnTo>
                  <a:lnTo>
                    <a:pt x="150" y="71"/>
                  </a:lnTo>
                  <a:lnTo>
                    <a:pt x="149" y="72"/>
                  </a:lnTo>
                  <a:lnTo>
                    <a:pt x="149" y="72"/>
                  </a:lnTo>
                  <a:lnTo>
                    <a:pt x="148" y="73"/>
                  </a:lnTo>
                  <a:lnTo>
                    <a:pt x="146" y="74"/>
                  </a:lnTo>
                  <a:lnTo>
                    <a:pt x="145" y="75"/>
                  </a:lnTo>
                  <a:lnTo>
                    <a:pt x="144" y="75"/>
                  </a:lnTo>
                  <a:lnTo>
                    <a:pt x="143" y="76"/>
                  </a:lnTo>
                  <a:lnTo>
                    <a:pt x="140" y="77"/>
                  </a:lnTo>
                  <a:lnTo>
                    <a:pt x="139" y="77"/>
                  </a:lnTo>
                  <a:lnTo>
                    <a:pt x="137" y="78"/>
                  </a:lnTo>
                  <a:lnTo>
                    <a:pt x="136" y="79"/>
                  </a:lnTo>
                  <a:lnTo>
                    <a:pt x="135" y="80"/>
                  </a:lnTo>
                  <a:lnTo>
                    <a:pt x="134" y="81"/>
                  </a:lnTo>
                  <a:lnTo>
                    <a:pt x="133" y="81"/>
                  </a:lnTo>
                  <a:lnTo>
                    <a:pt x="131" y="84"/>
                  </a:lnTo>
                  <a:lnTo>
                    <a:pt x="131" y="85"/>
                  </a:lnTo>
                  <a:lnTo>
                    <a:pt x="130" y="86"/>
                  </a:lnTo>
                  <a:lnTo>
                    <a:pt x="129" y="87"/>
                  </a:lnTo>
                  <a:lnTo>
                    <a:pt x="128" y="88"/>
                  </a:lnTo>
                  <a:lnTo>
                    <a:pt x="127" y="88"/>
                  </a:lnTo>
                  <a:lnTo>
                    <a:pt x="126" y="89"/>
                  </a:lnTo>
                  <a:lnTo>
                    <a:pt x="125" y="89"/>
                  </a:lnTo>
                  <a:lnTo>
                    <a:pt x="124" y="90"/>
                  </a:lnTo>
                  <a:lnTo>
                    <a:pt x="121" y="91"/>
                  </a:lnTo>
                  <a:lnTo>
                    <a:pt x="114" y="93"/>
                  </a:lnTo>
                  <a:lnTo>
                    <a:pt x="105" y="96"/>
                  </a:lnTo>
                  <a:lnTo>
                    <a:pt x="101" y="97"/>
                  </a:lnTo>
                  <a:lnTo>
                    <a:pt x="93" y="100"/>
                  </a:lnTo>
                  <a:lnTo>
                    <a:pt x="92" y="100"/>
                  </a:lnTo>
                  <a:lnTo>
                    <a:pt x="91" y="101"/>
                  </a:lnTo>
                  <a:lnTo>
                    <a:pt x="90" y="102"/>
                  </a:lnTo>
                  <a:lnTo>
                    <a:pt x="89" y="103"/>
                  </a:lnTo>
                  <a:lnTo>
                    <a:pt x="88" y="103"/>
                  </a:lnTo>
                  <a:lnTo>
                    <a:pt x="88" y="104"/>
                  </a:lnTo>
                  <a:lnTo>
                    <a:pt x="88" y="105"/>
                  </a:lnTo>
                  <a:lnTo>
                    <a:pt x="87" y="106"/>
                  </a:lnTo>
                  <a:lnTo>
                    <a:pt x="87" y="107"/>
                  </a:lnTo>
                  <a:lnTo>
                    <a:pt x="87" y="109"/>
                  </a:lnTo>
                  <a:lnTo>
                    <a:pt x="88" y="109"/>
                  </a:lnTo>
                  <a:lnTo>
                    <a:pt x="88" y="110"/>
                  </a:lnTo>
                  <a:lnTo>
                    <a:pt x="88" y="112"/>
                  </a:lnTo>
                  <a:lnTo>
                    <a:pt x="89" y="113"/>
                  </a:lnTo>
                  <a:lnTo>
                    <a:pt x="90" y="114"/>
                  </a:lnTo>
                  <a:lnTo>
                    <a:pt x="91" y="115"/>
                  </a:lnTo>
                  <a:lnTo>
                    <a:pt x="91" y="117"/>
                  </a:lnTo>
                  <a:lnTo>
                    <a:pt x="92" y="118"/>
                  </a:lnTo>
                  <a:lnTo>
                    <a:pt x="93" y="119"/>
                  </a:lnTo>
                  <a:lnTo>
                    <a:pt x="95" y="121"/>
                  </a:lnTo>
                  <a:lnTo>
                    <a:pt x="100" y="125"/>
                  </a:lnTo>
                  <a:lnTo>
                    <a:pt x="102" y="127"/>
                  </a:lnTo>
                  <a:lnTo>
                    <a:pt x="104" y="129"/>
                  </a:lnTo>
                  <a:lnTo>
                    <a:pt x="107" y="132"/>
                  </a:lnTo>
                  <a:lnTo>
                    <a:pt x="108" y="134"/>
                  </a:lnTo>
                  <a:lnTo>
                    <a:pt x="109" y="135"/>
                  </a:lnTo>
                  <a:lnTo>
                    <a:pt x="111" y="136"/>
                  </a:lnTo>
                  <a:lnTo>
                    <a:pt x="112" y="137"/>
                  </a:lnTo>
                  <a:lnTo>
                    <a:pt x="114" y="138"/>
                  </a:lnTo>
                  <a:lnTo>
                    <a:pt x="116" y="138"/>
                  </a:lnTo>
                  <a:lnTo>
                    <a:pt x="118" y="139"/>
                  </a:lnTo>
                  <a:lnTo>
                    <a:pt x="119" y="139"/>
                  </a:lnTo>
                  <a:lnTo>
                    <a:pt x="120" y="138"/>
                  </a:lnTo>
                  <a:lnTo>
                    <a:pt x="121" y="138"/>
                  </a:lnTo>
                  <a:lnTo>
                    <a:pt x="124" y="137"/>
                  </a:lnTo>
                  <a:lnTo>
                    <a:pt x="125" y="137"/>
                  </a:lnTo>
                  <a:lnTo>
                    <a:pt x="126" y="137"/>
                  </a:lnTo>
                  <a:lnTo>
                    <a:pt x="127" y="137"/>
                  </a:lnTo>
                  <a:lnTo>
                    <a:pt x="128" y="137"/>
                  </a:lnTo>
                  <a:lnTo>
                    <a:pt x="130" y="137"/>
                  </a:lnTo>
                  <a:lnTo>
                    <a:pt x="131" y="138"/>
                  </a:lnTo>
                  <a:lnTo>
                    <a:pt x="132" y="138"/>
                  </a:lnTo>
                  <a:lnTo>
                    <a:pt x="133" y="138"/>
                  </a:lnTo>
                  <a:lnTo>
                    <a:pt x="134" y="139"/>
                  </a:lnTo>
                  <a:lnTo>
                    <a:pt x="135" y="140"/>
                  </a:lnTo>
                  <a:lnTo>
                    <a:pt x="137" y="141"/>
                  </a:lnTo>
                  <a:lnTo>
                    <a:pt x="138" y="142"/>
                  </a:lnTo>
                  <a:lnTo>
                    <a:pt x="139" y="144"/>
                  </a:lnTo>
                  <a:lnTo>
                    <a:pt x="141" y="145"/>
                  </a:lnTo>
                  <a:lnTo>
                    <a:pt x="142" y="146"/>
                  </a:lnTo>
                  <a:lnTo>
                    <a:pt x="144" y="151"/>
                  </a:lnTo>
                  <a:lnTo>
                    <a:pt x="146" y="153"/>
                  </a:lnTo>
                  <a:lnTo>
                    <a:pt x="151" y="159"/>
                  </a:lnTo>
                  <a:lnTo>
                    <a:pt x="152" y="161"/>
                  </a:lnTo>
                  <a:lnTo>
                    <a:pt x="154" y="164"/>
                  </a:lnTo>
                  <a:lnTo>
                    <a:pt x="154" y="165"/>
                  </a:lnTo>
                  <a:lnTo>
                    <a:pt x="155" y="166"/>
                  </a:lnTo>
                  <a:lnTo>
                    <a:pt x="156" y="169"/>
                  </a:lnTo>
                  <a:lnTo>
                    <a:pt x="157" y="170"/>
                  </a:lnTo>
                  <a:lnTo>
                    <a:pt x="159" y="176"/>
                  </a:lnTo>
                  <a:lnTo>
                    <a:pt x="160" y="178"/>
                  </a:lnTo>
                  <a:lnTo>
                    <a:pt x="161" y="180"/>
                  </a:lnTo>
                  <a:lnTo>
                    <a:pt x="162" y="185"/>
                  </a:lnTo>
                  <a:lnTo>
                    <a:pt x="164" y="190"/>
                  </a:lnTo>
                  <a:lnTo>
                    <a:pt x="165" y="191"/>
                  </a:lnTo>
                  <a:lnTo>
                    <a:pt x="166" y="192"/>
                  </a:lnTo>
                  <a:lnTo>
                    <a:pt x="167" y="193"/>
                  </a:lnTo>
                  <a:lnTo>
                    <a:pt x="168" y="194"/>
                  </a:lnTo>
                  <a:lnTo>
                    <a:pt x="169" y="195"/>
                  </a:lnTo>
                  <a:lnTo>
                    <a:pt x="170" y="196"/>
                  </a:lnTo>
                  <a:lnTo>
                    <a:pt x="173" y="198"/>
                  </a:lnTo>
                  <a:lnTo>
                    <a:pt x="175" y="199"/>
                  </a:lnTo>
                  <a:lnTo>
                    <a:pt x="180" y="201"/>
                  </a:lnTo>
                  <a:lnTo>
                    <a:pt x="181" y="202"/>
                  </a:lnTo>
                  <a:lnTo>
                    <a:pt x="183" y="203"/>
                  </a:lnTo>
                  <a:lnTo>
                    <a:pt x="184" y="204"/>
                  </a:lnTo>
                  <a:lnTo>
                    <a:pt x="185" y="205"/>
                  </a:lnTo>
                  <a:lnTo>
                    <a:pt x="186" y="206"/>
                  </a:lnTo>
                  <a:lnTo>
                    <a:pt x="187" y="207"/>
                  </a:lnTo>
                  <a:lnTo>
                    <a:pt x="188" y="210"/>
                  </a:lnTo>
                  <a:lnTo>
                    <a:pt x="189" y="211"/>
                  </a:lnTo>
                  <a:lnTo>
                    <a:pt x="190" y="212"/>
                  </a:lnTo>
                  <a:lnTo>
                    <a:pt x="191" y="213"/>
                  </a:lnTo>
                  <a:lnTo>
                    <a:pt x="193" y="215"/>
                  </a:lnTo>
                  <a:lnTo>
                    <a:pt x="194" y="217"/>
                  </a:lnTo>
                  <a:lnTo>
                    <a:pt x="198" y="219"/>
                  </a:lnTo>
                  <a:lnTo>
                    <a:pt x="199" y="220"/>
                  </a:lnTo>
                  <a:lnTo>
                    <a:pt x="200" y="220"/>
                  </a:lnTo>
                  <a:lnTo>
                    <a:pt x="202" y="221"/>
                  </a:lnTo>
                  <a:lnTo>
                    <a:pt x="204" y="222"/>
                  </a:lnTo>
                  <a:lnTo>
                    <a:pt x="205" y="222"/>
                  </a:lnTo>
                  <a:lnTo>
                    <a:pt x="206" y="222"/>
                  </a:lnTo>
                  <a:lnTo>
                    <a:pt x="207" y="222"/>
                  </a:lnTo>
                  <a:lnTo>
                    <a:pt x="208" y="222"/>
                  </a:lnTo>
                  <a:lnTo>
                    <a:pt x="210" y="222"/>
                  </a:lnTo>
                  <a:lnTo>
                    <a:pt x="215" y="221"/>
                  </a:lnTo>
                  <a:lnTo>
                    <a:pt x="218" y="221"/>
                  </a:lnTo>
                  <a:lnTo>
                    <a:pt x="220" y="221"/>
                  </a:lnTo>
                  <a:lnTo>
                    <a:pt x="222" y="220"/>
                  </a:lnTo>
                  <a:lnTo>
                    <a:pt x="223" y="219"/>
                  </a:lnTo>
                  <a:lnTo>
                    <a:pt x="225" y="218"/>
                  </a:lnTo>
                  <a:lnTo>
                    <a:pt x="227" y="217"/>
                  </a:lnTo>
                  <a:lnTo>
                    <a:pt x="228" y="216"/>
                  </a:lnTo>
                  <a:lnTo>
                    <a:pt x="230" y="215"/>
                  </a:lnTo>
                  <a:lnTo>
                    <a:pt x="236" y="209"/>
                  </a:lnTo>
                  <a:lnTo>
                    <a:pt x="238" y="207"/>
                  </a:lnTo>
                  <a:lnTo>
                    <a:pt x="239" y="206"/>
                  </a:lnTo>
                  <a:lnTo>
                    <a:pt x="241" y="205"/>
                  </a:lnTo>
                  <a:lnTo>
                    <a:pt x="243" y="204"/>
                  </a:lnTo>
                  <a:lnTo>
                    <a:pt x="245" y="202"/>
                  </a:lnTo>
                  <a:lnTo>
                    <a:pt x="247" y="202"/>
                  </a:lnTo>
                  <a:lnTo>
                    <a:pt x="251" y="200"/>
                  </a:lnTo>
                  <a:lnTo>
                    <a:pt x="255" y="198"/>
                  </a:lnTo>
                  <a:lnTo>
                    <a:pt x="256" y="198"/>
                  </a:lnTo>
                  <a:lnTo>
                    <a:pt x="258" y="197"/>
                  </a:lnTo>
                  <a:lnTo>
                    <a:pt x="259" y="197"/>
                  </a:lnTo>
                  <a:lnTo>
                    <a:pt x="260" y="197"/>
                  </a:lnTo>
                  <a:lnTo>
                    <a:pt x="262" y="197"/>
                  </a:lnTo>
                  <a:lnTo>
                    <a:pt x="268" y="197"/>
                  </a:lnTo>
                  <a:lnTo>
                    <a:pt x="270" y="197"/>
                  </a:lnTo>
                  <a:lnTo>
                    <a:pt x="273" y="197"/>
                  </a:lnTo>
                  <a:lnTo>
                    <a:pt x="274" y="197"/>
                  </a:lnTo>
                  <a:lnTo>
                    <a:pt x="275" y="197"/>
                  </a:lnTo>
                  <a:lnTo>
                    <a:pt x="276" y="197"/>
                  </a:lnTo>
                  <a:lnTo>
                    <a:pt x="276" y="197"/>
                  </a:lnTo>
                  <a:lnTo>
                    <a:pt x="277" y="196"/>
                  </a:lnTo>
                  <a:lnTo>
                    <a:pt x="277" y="196"/>
                  </a:lnTo>
                  <a:lnTo>
                    <a:pt x="277" y="195"/>
                  </a:lnTo>
                  <a:lnTo>
                    <a:pt x="277" y="193"/>
                  </a:lnTo>
                  <a:lnTo>
                    <a:pt x="277" y="191"/>
                  </a:lnTo>
                  <a:lnTo>
                    <a:pt x="277" y="190"/>
                  </a:lnTo>
                  <a:lnTo>
                    <a:pt x="277" y="188"/>
                  </a:lnTo>
                  <a:lnTo>
                    <a:pt x="277" y="187"/>
                  </a:lnTo>
                  <a:lnTo>
                    <a:pt x="276" y="186"/>
                  </a:lnTo>
                  <a:lnTo>
                    <a:pt x="276" y="185"/>
                  </a:lnTo>
                  <a:lnTo>
                    <a:pt x="276" y="185"/>
                  </a:lnTo>
                  <a:lnTo>
                    <a:pt x="275" y="184"/>
                  </a:lnTo>
                  <a:lnTo>
                    <a:pt x="274" y="183"/>
                  </a:lnTo>
                  <a:lnTo>
                    <a:pt x="273" y="183"/>
                  </a:lnTo>
                  <a:lnTo>
                    <a:pt x="272" y="182"/>
                  </a:lnTo>
                  <a:lnTo>
                    <a:pt x="270" y="182"/>
                  </a:lnTo>
                  <a:lnTo>
                    <a:pt x="267" y="181"/>
                  </a:lnTo>
                  <a:lnTo>
                    <a:pt x="266" y="181"/>
                  </a:lnTo>
                  <a:lnTo>
                    <a:pt x="265" y="180"/>
                  </a:lnTo>
                  <a:lnTo>
                    <a:pt x="265" y="180"/>
                  </a:lnTo>
                  <a:lnTo>
                    <a:pt x="264" y="180"/>
                  </a:lnTo>
                  <a:lnTo>
                    <a:pt x="264" y="179"/>
                  </a:lnTo>
                  <a:lnTo>
                    <a:pt x="264" y="179"/>
                  </a:lnTo>
                  <a:lnTo>
                    <a:pt x="263" y="178"/>
                  </a:lnTo>
                  <a:lnTo>
                    <a:pt x="263" y="177"/>
                  </a:lnTo>
                  <a:lnTo>
                    <a:pt x="263" y="176"/>
                  </a:lnTo>
                  <a:lnTo>
                    <a:pt x="263" y="175"/>
                  </a:lnTo>
                  <a:lnTo>
                    <a:pt x="263" y="174"/>
                  </a:lnTo>
                  <a:lnTo>
                    <a:pt x="263" y="173"/>
                  </a:lnTo>
                  <a:lnTo>
                    <a:pt x="263" y="172"/>
                  </a:lnTo>
                  <a:lnTo>
                    <a:pt x="264" y="171"/>
                  </a:lnTo>
                  <a:lnTo>
                    <a:pt x="264" y="170"/>
                  </a:lnTo>
                  <a:lnTo>
                    <a:pt x="265" y="169"/>
                  </a:lnTo>
                  <a:lnTo>
                    <a:pt x="266" y="168"/>
                  </a:lnTo>
                  <a:lnTo>
                    <a:pt x="267" y="167"/>
                  </a:lnTo>
                  <a:lnTo>
                    <a:pt x="268" y="166"/>
                  </a:lnTo>
                  <a:lnTo>
                    <a:pt x="269" y="166"/>
                  </a:lnTo>
                  <a:lnTo>
                    <a:pt x="270" y="165"/>
                  </a:lnTo>
                  <a:lnTo>
                    <a:pt x="271" y="165"/>
                  </a:lnTo>
                  <a:lnTo>
                    <a:pt x="272" y="165"/>
                  </a:lnTo>
                  <a:lnTo>
                    <a:pt x="273" y="165"/>
                  </a:lnTo>
                  <a:lnTo>
                    <a:pt x="274" y="165"/>
                  </a:lnTo>
                  <a:lnTo>
                    <a:pt x="276" y="165"/>
                  </a:lnTo>
                  <a:lnTo>
                    <a:pt x="277" y="165"/>
                  </a:lnTo>
                  <a:lnTo>
                    <a:pt x="279" y="166"/>
                  </a:lnTo>
                  <a:lnTo>
                    <a:pt x="281" y="167"/>
                  </a:lnTo>
                  <a:lnTo>
                    <a:pt x="283" y="168"/>
                  </a:lnTo>
                  <a:lnTo>
                    <a:pt x="284" y="169"/>
                  </a:lnTo>
                  <a:lnTo>
                    <a:pt x="285" y="170"/>
                  </a:lnTo>
                  <a:lnTo>
                    <a:pt x="290" y="173"/>
                  </a:lnTo>
                  <a:lnTo>
                    <a:pt x="291" y="175"/>
                  </a:lnTo>
                  <a:lnTo>
                    <a:pt x="292" y="176"/>
                  </a:lnTo>
                  <a:lnTo>
                    <a:pt x="293" y="177"/>
                  </a:lnTo>
                  <a:lnTo>
                    <a:pt x="294" y="179"/>
                  </a:lnTo>
                  <a:lnTo>
                    <a:pt x="298" y="187"/>
                  </a:lnTo>
                  <a:lnTo>
                    <a:pt x="299" y="188"/>
                  </a:lnTo>
                  <a:lnTo>
                    <a:pt x="299" y="189"/>
                  </a:lnTo>
                  <a:lnTo>
                    <a:pt x="301" y="194"/>
                  </a:lnTo>
                  <a:lnTo>
                    <a:pt x="301" y="196"/>
                  </a:lnTo>
                  <a:lnTo>
                    <a:pt x="302" y="197"/>
                  </a:lnTo>
                  <a:lnTo>
                    <a:pt x="303" y="199"/>
                  </a:lnTo>
                  <a:lnTo>
                    <a:pt x="304" y="200"/>
                  </a:lnTo>
                  <a:lnTo>
                    <a:pt x="305" y="202"/>
                  </a:lnTo>
                  <a:lnTo>
                    <a:pt x="306" y="202"/>
                  </a:lnTo>
                  <a:lnTo>
                    <a:pt x="307" y="203"/>
                  </a:lnTo>
                  <a:lnTo>
                    <a:pt x="308" y="204"/>
                  </a:lnTo>
                  <a:lnTo>
                    <a:pt x="309" y="204"/>
                  </a:lnTo>
                  <a:lnTo>
                    <a:pt x="310" y="205"/>
                  </a:lnTo>
                  <a:lnTo>
                    <a:pt x="311" y="205"/>
                  </a:lnTo>
                  <a:lnTo>
                    <a:pt x="315" y="207"/>
                  </a:lnTo>
                  <a:lnTo>
                    <a:pt x="322" y="209"/>
                  </a:lnTo>
                  <a:lnTo>
                    <a:pt x="323" y="210"/>
                  </a:lnTo>
                  <a:lnTo>
                    <a:pt x="324" y="210"/>
                  </a:lnTo>
                  <a:lnTo>
                    <a:pt x="325" y="210"/>
                  </a:lnTo>
                  <a:lnTo>
                    <a:pt x="326" y="210"/>
                  </a:lnTo>
                  <a:lnTo>
                    <a:pt x="327" y="209"/>
                  </a:lnTo>
                  <a:lnTo>
                    <a:pt x="328" y="209"/>
                  </a:lnTo>
                  <a:lnTo>
                    <a:pt x="329" y="209"/>
                  </a:lnTo>
                  <a:lnTo>
                    <a:pt x="330" y="208"/>
                  </a:lnTo>
                  <a:lnTo>
                    <a:pt x="332" y="206"/>
                  </a:lnTo>
                  <a:lnTo>
                    <a:pt x="333" y="206"/>
                  </a:lnTo>
                  <a:lnTo>
                    <a:pt x="334" y="205"/>
                  </a:lnTo>
                  <a:lnTo>
                    <a:pt x="335" y="205"/>
                  </a:lnTo>
                  <a:lnTo>
                    <a:pt x="336" y="205"/>
                  </a:lnTo>
                  <a:lnTo>
                    <a:pt x="336" y="204"/>
                  </a:lnTo>
                  <a:lnTo>
                    <a:pt x="338" y="204"/>
                  </a:lnTo>
                  <a:lnTo>
                    <a:pt x="339" y="204"/>
                  </a:lnTo>
                  <a:lnTo>
                    <a:pt x="340" y="205"/>
                  </a:lnTo>
                  <a:lnTo>
                    <a:pt x="341" y="205"/>
                  </a:lnTo>
                  <a:lnTo>
                    <a:pt x="343" y="205"/>
                  </a:lnTo>
                  <a:lnTo>
                    <a:pt x="344" y="206"/>
                  </a:lnTo>
                  <a:lnTo>
                    <a:pt x="345" y="206"/>
                  </a:lnTo>
                  <a:lnTo>
                    <a:pt x="345" y="207"/>
                  </a:lnTo>
                  <a:lnTo>
                    <a:pt x="346" y="207"/>
                  </a:lnTo>
                  <a:lnTo>
                    <a:pt x="347" y="208"/>
                  </a:lnTo>
                  <a:lnTo>
                    <a:pt x="348" y="209"/>
                  </a:lnTo>
                  <a:lnTo>
                    <a:pt x="349" y="211"/>
                  </a:lnTo>
                  <a:lnTo>
                    <a:pt x="351" y="214"/>
                  </a:lnTo>
                  <a:lnTo>
                    <a:pt x="352" y="215"/>
                  </a:lnTo>
                  <a:lnTo>
                    <a:pt x="353" y="217"/>
                  </a:lnTo>
                  <a:lnTo>
                    <a:pt x="354" y="217"/>
                  </a:lnTo>
                  <a:lnTo>
                    <a:pt x="355" y="218"/>
                  </a:lnTo>
                  <a:lnTo>
                    <a:pt x="356" y="219"/>
                  </a:lnTo>
                  <a:lnTo>
                    <a:pt x="358" y="219"/>
                  </a:lnTo>
                  <a:lnTo>
                    <a:pt x="359" y="220"/>
                  </a:lnTo>
                  <a:lnTo>
                    <a:pt x="366" y="222"/>
                  </a:lnTo>
                  <a:lnTo>
                    <a:pt x="367" y="222"/>
                  </a:lnTo>
                  <a:lnTo>
                    <a:pt x="369" y="223"/>
                  </a:lnTo>
                  <a:lnTo>
                    <a:pt x="371" y="224"/>
                  </a:lnTo>
                  <a:lnTo>
                    <a:pt x="372" y="225"/>
                  </a:lnTo>
                  <a:lnTo>
                    <a:pt x="374" y="226"/>
                  </a:lnTo>
                  <a:lnTo>
                    <a:pt x="375" y="226"/>
                  </a:lnTo>
                  <a:lnTo>
                    <a:pt x="375" y="227"/>
                  </a:lnTo>
                  <a:lnTo>
                    <a:pt x="376" y="228"/>
                  </a:lnTo>
                  <a:lnTo>
                    <a:pt x="377" y="229"/>
                  </a:lnTo>
                  <a:lnTo>
                    <a:pt x="378" y="230"/>
                  </a:lnTo>
                  <a:lnTo>
                    <a:pt x="379" y="233"/>
                  </a:lnTo>
                  <a:lnTo>
                    <a:pt x="380" y="238"/>
                  </a:lnTo>
                  <a:lnTo>
                    <a:pt x="381" y="239"/>
                  </a:lnTo>
                  <a:lnTo>
                    <a:pt x="382" y="241"/>
                  </a:lnTo>
                  <a:lnTo>
                    <a:pt x="383" y="242"/>
                  </a:lnTo>
                  <a:lnTo>
                    <a:pt x="384" y="244"/>
                  </a:lnTo>
                  <a:lnTo>
                    <a:pt x="385" y="245"/>
                  </a:lnTo>
                  <a:lnTo>
                    <a:pt x="386" y="246"/>
                  </a:lnTo>
                  <a:lnTo>
                    <a:pt x="387" y="247"/>
                  </a:lnTo>
                  <a:lnTo>
                    <a:pt x="388" y="248"/>
                  </a:lnTo>
                  <a:lnTo>
                    <a:pt x="390" y="249"/>
                  </a:lnTo>
                  <a:lnTo>
                    <a:pt x="391" y="250"/>
                  </a:lnTo>
                  <a:lnTo>
                    <a:pt x="392" y="250"/>
                  </a:lnTo>
                  <a:lnTo>
                    <a:pt x="393" y="251"/>
                  </a:lnTo>
                  <a:lnTo>
                    <a:pt x="394" y="251"/>
                  </a:lnTo>
                  <a:lnTo>
                    <a:pt x="395" y="251"/>
                  </a:lnTo>
                  <a:lnTo>
                    <a:pt x="397" y="251"/>
                  </a:lnTo>
                  <a:lnTo>
                    <a:pt x="398" y="251"/>
                  </a:lnTo>
                  <a:lnTo>
                    <a:pt x="398" y="250"/>
                  </a:lnTo>
                  <a:lnTo>
                    <a:pt x="399" y="250"/>
                  </a:lnTo>
                  <a:lnTo>
                    <a:pt x="402" y="248"/>
                  </a:lnTo>
                  <a:lnTo>
                    <a:pt x="404" y="247"/>
                  </a:lnTo>
                  <a:lnTo>
                    <a:pt x="405" y="246"/>
                  </a:lnTo>
                  <a:lnTo>
                    <a:pt x="405" y="245"/>
                  </a:lnTo>
                  <a:lnTo>
                    <a:pt x="406" y="244"/>
                  </a:lnTo>
                  <a:lnTo>
                    <a:pt x="406" y="244"/>
                  </a:lnTo>
                  <a:lnTo>
                    <a:pt x="406" y="242"/>
                  </a:lnTo>
                  <a:lnTo>
                    <a:pt x="406" y="241"/>
                  </a:lnTo>
                  <a:lnTo>
                    <a:pt x="406" y="240"/>
                  </a:lnTo>
                  <a:lnTo>
                    <a:pt x="405" y="238"/>
                  </a:lnTo>
                  <a:lnTo>
                    <a:pt x="405" y="238"/>
                  </a:lnTo>
                  <a:lnTo>
                    <a:pt x="405" y="237"/>
                  </a:lnTo>
                  <a:lnTo>
                    <a:pt x="405" y="237"/>
                  </a:lnTo>
                  <a:lnTo>
                    <a:pt x="406" y="236"/>
                  </a:lnTo>
                  <a:lnTo>
                    <a:pt x="406" y="236"/>
                  </a:lnTo>
                  <a:lnTo>
                    <a:pt x="407" y="236"/>
                  </a:lnTo>
                  <a:lnTo>
                    <a:pt x="408" y="236"/>
                  </a:lnTo>
                  <a:lnTo>
                    <a:pt x="410" y="237"/>
                  </a:lnTo>
                  <a:lnTo>
                    <a:pt x="412" y="237"/>
                  </a:lnTo>
                  <a:lnTo>
                    <a:pt x="417" y="238"/>
                  </a:lnTo>
                  <a:lnTo>
                    <a:pt x="420" y="239"/>
                  </a:lnTo>
                  <a:lnTo>
                    <a:pt x="422" y="239"/>
                  </a:lnTo>
                  <a:lnTo>
                    <a:pt x="424" y="239"/>
                  </a:lnTo>
                  <a:lnTo>
                    <a:pt x="427" y="240"/>
                  </a:lnTo>
                  <a:lnTo>
                    <a:pt x="433" y="240"/>
                  </a:lnTo>
                  <a:lnTo>
                    <a:pt x="436" y="240"/>
                  </a:lnTo>
                  <a:lnTo>
                    <a:pt x="438" y="240"/>
                  </a:lnTo>
                  <a:lnTo>
                    <a:pt x="440" y="241"/>
                  </a:lnTo>
                  <a:lnTo>
                    <a:pt x="440" y="241"/>
                  </a:lnTo>
                  <a:lnTo>
                    <a:pt x="442" y="241"/>
                  </a:lnTo>
                  <a:lnTo>
                    <a:pt x="443" y="242"/>
                  </a:lnTo>
                  <a:lnTo>
                    <a:pt x="450" y="246"/>
                  </a:lnTo>
                  <a:lnTo>
                    <a:pt x="454" y="248"/>
                  </a:lnTo>
                  <a:lnTo>
                    <a:pt x="456" y="249"/>
                  </a:lnTo>
                  <a:lnTo>
                    <a:pt x="458" y="250"/>
                  </a:lnTo>
                  <a:lnTo>
                    <a:pt x="466" y="256"/>
                  </a:lnTo>
                  <a:lnTo>
                    <a:pt x="468" y="257"/>
                  </a:lnTo>
                  <a:lnTo>
                    <a:pt x="469" y="257"/>
                  </a:lnTo>
                  <a:lnTo>
                    <a:pt x="470" y="258"/>
                  </a:lnTo>
                  <a:lnTo>
                    <a:pt x="473" y="259"/>
                  </a:lnTo>
                  <a:lnTo>
                    <a:pt x="475" y="260"/>
                  </a:lnTo>
                  <a:lnTo>
                    <a:pt x="477" y="260"/>
                  </a:lnTo>
                  <a:lnTo>
                    <a:pt x="479" y="260"/>
                  </a:lnTo>
                  <a:lnTo>
                    <a:pt x="481" y="260"/>
                  </a:lnTo>
                  <a:lnTo>
                    <a:pt x="482" y="260"/>
                  </a:lnTo>
                  <a:lnTo>
                    <a:pt x="483" y="260"/>
                  </a:lnTo>
                  <a:lnTo>
                    <a:pt x="484" y="260"/>
                  </a:lnTo>
                  <a:lnTo>
                    <a:pt x="485" y="260"/>
                  </a:lnTo>
                  <a:lnTo>
                    <a:pt x="486" y="259"/>
                  </a:lnTo>
                  <a:lnTo>
                    <a:pt x="487" y="259"/>
                  </a:lnTo>
                  <a:lnTo>
                    <a:pt x="488" y="258"/>
                  </a:lnTo>
                  <a:lnTo>
                    <a:pt x="488" y="257"/>
                  </a:lnTo>
                  <a:lnTo>
                    <a:pt x="489" y="256"/>
                  </a:lnTo>
                  <a:lnTo>
                    <a:pt x="489" y="256"/>
                  </a:lnTo>
                  <a:lnTo>
                    <a:pt x="490" y="255"/>
                  </a:lnTo>
                  <a:lnTo>
                    <a:pt x="490" y="254"/>
                  </a:lnTo>
                  <a:lnTo>
                    <a:pt x="491" y="251"/>
                  </a:lnTo>
                  <a:lnTo>
                    <a:pt x="492" y="249"/>
                  </a:lnTo>
                  <a:lnTo>
                    <a:pt x="492" y="249"/>
                  </a:lnTo>
                  <a:lnTo>
                    <a:pt x="492" y="248"/>
                  </a:lnTo>
                  <a:lnTo>
                    <a:pt x="493" y="248"/>
                  </a:lnTo>
                  <a:lnTo>
                    <a:pt x="493" y="247"/>
                  </a:lnTo>
                  <a:lnTo>
                    <a:pt x="494" y="247"/>
                  </a:lnTo>
                  <a:lnTo>
                    <a:pt x="495" y="247"/>
                  </a:lnTo>
                  <a:lnTo>
                    <a:pt x="495" y="247"/>
                  </a:lnTo>
                  <a:lnTo>
                    <a:pt x="496" y="247"/>
                  </a:lnTo>
                  <a:lnTo>
                    <a:pt x="497" y="247"/>
                  </a:lnTo>
                  <a:lnTo>
                    <a:pt x="498" y="248"/>
                  </a:lnTo>
                  <a:lnTo>
                    <a:pt x="499" y="248"/>
                  </a:lnTo>
                  <a:lnTo>
                    <a:pt x="500" y="248"/>
                  </a:lnTo>
                  <a:lnTo>
                    <a:pt x="501" y="249"/>
                  </a:lnTo>
                  <a:lnTo>
                    <a:pt x="502" y="249"/>
                  </a:lnTo>
                  <a:lnTo>
                    <a:pt x="502" y="250"/>
                  </a:lnTo>
                  <a:lnTo>
                    <a:pt x="503" y="251"/>
                  </a:lnTo>
                  <a:lnTo>
                    <a:pt x="503" y="252"/>
                  </a:lnTo>
                  <a:lnTo>
                    <a:pt x="504" y="253"/>
                  </a:lnTo>
                  <a:lnTo>
                    <a:pt x="504" y="254"/>
                  </a:lnTo>
                  <a:lnTo>
                    <a:pt x="505" y="256"/>
                  </a:lnTo>
                  <a:lnTo>
                    <a:pt x="505" y="258"/>
                  </a:lnTo>
                  <a:lnTo>
                    <a:pt x="505" y="260"/>
                  </a:lnTo>
                  <a:lnTo>
                    <a:pt x="505" y="265"/>
                  </a:lnTo>
                  <a:lnTo>
                    <a:pt x="505" y="268"/>
                  </a:lnTo>
                  <a:lnTo>
                    <a:pt x="505" y="270"/>
                  </a:lnTo>
                  <a:lnTo>
                    <a:pt x="505" y="271"/>
                  </a:lnTo>
                  <a:lnTo>
                    <a:pt x="505" y="272"/>
                  </a:lnTo>
                  <a:lnTo>
                    <a:pt x="505" y="272"/>
                  </a:lnTo>
                  <a:lnTo>
                    <a:pt x="506" y="274"/>
                  </a:lnTo>
                  <a:lnTo>
                    <a:pt x="506" y="275"/>
                  </a:lnTo>
                  <a:lnTo>
                    <a:pt x="506" y="276"/>
                  </a:lnTo>
                  <a:lnTo>
                    <a:pt x="507" y="276"/>
                  </a:lnTo>
                  <a:lnTo>
                    <a:pt x="508" y="277"/>
                  </a:lnTo>
                  <a:lnTo>
                    <a:pt x="508" y="278"/>
                  </a:lnTo>
                  <a:lnTo>
                    <a:pt x="509" y="279"/>
                  </a:lnTo>
                  <a:lnTo>
                    <a:pt x="510" y="280"/>
                  </a:lnTo>
                  <a:lnTo>
                    <a:pt x="512" y="282"/>
                  </a:lnTo>
                  <a:lnTo>
                    <a:pt x="513" y="283"/>
                  </a:lnTo>
                  <a:lnTo>
                    <a:pt x="514" y="284"/>
                  </a:lnTo>
                  <a:lnTo>
                    <a:pt x="514" y="284"/>
                  </a:lnTo>
                  <a:lnTo>
                    <a:pt x="514" y="285"/>
                  </a:lnTo>
                  <a:lnTo>
                    <a:pt x="515" y="285"/>
                  </a:lnTo>
                  <a:lnTo>
                    <a:pt x="515" y="286"/>
                  </a:lnTo>
                  <a:lnTo>
                    <a:pt x="515" y="287"/>
                  </a:lnTo>
                  <a:lnTo>
                    <a:pt x="514" y="288"/>
                  </a:lnTo>
                  <a:lnTo>
                    <a:pt x="514" y="289"/>
                  </a:lnTo>
                  <a:lnTo>
                    <a:pt x="512" y="292"/>
                  </a:lnTo>
                  <a:lnTo>
                    <a:pt x="511" y="296"/>
                  </a:lnTo>
                  <a:lnTo>
                    <a:pt x="509" y="300"/>
                  </a:lnTo>
                  <a:lnTo>
                    <a:pt x="509" y="301"/>
                  </a:lnTo>
                  <a:lnTo>
                    <a:pt x="508" y="302"/>
                  </a:lnTo>
                  <a:lnTo>
                    <a:pt x="508" y="304"/>
                  </a:lnTo>
                  <a:lnTo>
                    <a:pt x="508" y="306"/>
                  </a:lnTo>
                  <a:lnTo>
                    <a:pt x="508" y="308"/>
                  </a:lnTo>
                  <a:lnTo>
                    <a:pt x="509" y="310"/>
                  </a:lnTo>
                  <a:lnTo>
                    <a:pt x="509" y="312"/>
                  </a:lnTo>
                  <a:lnTo>
                    <a:pt x="511" y="315"/>
                  </a:lnTo>
                  <a:lnTo>
                    <a:pt x="511" y="317"/>
                  </a:lnTo>
                  <a:lnTo>
                    <a:pt x="512" y="319"/>
                  </a:lnTo>
                  <a:lnTo>
                    <a:pt x="513" y="321"/>
                  </a:lnTo>
                  <a:lnTo>
                    <a:pt x="515" y="325"/>
                  </a:lnTo>
                  <a:lnTo>
                    <a:pt x="517" y="330"/>
                  </a:lnTo>
                  <a:lnTo>
                    <a:pt x="519" y="336"/>
                  </a:lnTo>
                  <a:lnTo>
                    <a:pt x="524" y="345"/>
                  </a:lnTo>
                  <a:lnTo>
                    <a:pt x="527" y="353"/>
                  </a:lnTo>
                  <a:lnTo>
                    <a:pt x="529" y="358"/>
                  </a:lnTo>
                  <a:lnTo>
                    <a:pt x="530" y="360"/>
                  </a:lnTo>
                  <a:lnTo>
                    <a:pt x="531" y="361"/>
                  </a:lnTo>
                  <a:lnTo>
                    <a:pt x="531" y="363"/>
                  </a:lnTo>
                  <a:lnTo>
                    <a:pt x="533" y="369"/>
                  </a:lnTo>
                  <a:lnTo>
                    <a:pt x="534" y="371"/>
                  </a:lnTo>
                  <a:lnTo>
                    <a:pt x="534" y="373"/>
                  </a:lnTo>
                  <a:lnTo>
                    <a:pt x="535" y="374"/>
                  </a:lnTo>
                  <a:lnTo>
                    <a:pt x="535" y="375"/>
                  </a:lnTo>
                  <a:lnTo>
                    <a:pt x="536" y="376"/>
                  </a:lnTo>
                  <a:lnTo>
                    <a:pt x="537" y="377"/>
                  </a:lnTo>
                  <a:lnTo>
                    <a:pt x="538" y="378"/>
                  </a:lnTo>
                  <a:lnTo>
                    <a:pt x="538" y="379"/>
                  </a:lnTo>
                  <a:lnTo>
                    <a:pt x="539" y="380"/>
                  </a:lnTo>
                  <a:lnTo>
                    <a:pt x="541" y="380"/>
                  </a:lnTo>
                  <a:lnTo>
                    <a:pt x="542" y="381"/>
                  </a:lnTo>
                  <a:lnTo>
                    <a:pt x="543" y="382"/>
                  </a:lnTo>
                  <a:lnTo>
                    <a:pt x="544" y="382"/>
                  </a:lnTo>
                  <a:lnTo>
                    <a:pt x="546" y="383"/>
                  </a:lnTo>
                  <a:lnTo>
                    <a:pt x="552" y="385"/>
                  </a:lnTo>
                  <a:lnTo>
                    <a:pt x="554" y="385"/>
                  </a:lnTo>
                  <a:lnTo>
                    <a:pt x="559" y="386"/>
                  </a:lnTo>
                  <a:lnTo>
                    <a:pt x="561" y="386"/>
                  </a:lnTo>
                  <a:lnTo>
                    <a:pt x="562" y="386"/>
                  </a:lnTo>
                  <a:lnTo>
                    <a:pt x="563" y="387"/>
                  </a:lnTo>
                  <a:lnTo>
                    <a:pt x="565" y="388"/>
                  </a:lnTo>
                  <a:lnTo>
                    <a:pt x="567" y="388"/>
                  </a:lnTo>
                  <a:lnTo>
                    <a:pt x="568" y="390"/>
                  </a:lnTo>
                  <a:lnTo>
                    <a:pt x="570" y="392"/>
                  </a:lnTo>
                  <a:lnTo>
                    <a:pt x="573" y="395"/>
                  </a:lnTo>
                  <a:lnTo>
                    <a:pt x="574" y="396"/>
                  </a:lnTo>
                  <a:lnTo>
                    <a:pt x="575" y="397"/>
                  </a:lnTo>
                  <a:lnTo>
                    <a:pt x="576" y="397"/>
                  </a:lnTo>
                  <a:lnTo>
                    <a:pt x="578" y="398"/>
                  </a:lnTo>
                  <a:lnTo>
                    <a:pt x="580" y="399"/>
                  </a:lnTo>
                  <a:lnTo>
                    <a:pt x="582" y="399"/>
                  </a:lnTo>
                  <a:lnTo>
                    <a:pt x="583" y="400"/>
                  </a:lnTo>
                  <a:lnTo>
                    <a:pt x="585" y="400"/>
                  </a:lnTo>
                  <a:lnTo>
                    <a:pt x="586" y="400"/>
                  </a:lnTo>
                  <a:lnTo>
                    <a:pt x="587" y="400"/>
                  </a:lnTo>
                  <a:lnTo>
                    <a:pt x="588" y="400"/>
                  </a:lnTo>
                  <a:lnTo>
                    <a:pt x="592" y="399"/>
                  </a:lnTo>
                  <a:lnTo>
                    <a:pt x="595" y="399"/>
                  </a:lnTo>
                  <a:lnTo>
                    <a:pt x="597" y="399"/>
                  </a:lnTo>
                  <a:lnTo>
                    <a:pt x="598" y="399"/>
                  </a:lnTo>
                  <a:lnTo>
                    <a:pt x="599" y="399"/>
                  </a:lnTo>
                  <a:lnTo>
                    <a:pt x="600" y="399"/>
                  </a:lnTo>
                  <a:lnTo>
                    <a:pt x="602" y="400"/>
                  </a:lnTo>
                  <a:lnTo>
                    <a:pt x="604" y="400"/>
                  </a:lnTo>
                  <a:lnTo>
                    <a:pt x="605" y="401"/>
                  </a:lnTo>
                  <a:lnTo>
                    <a:pt x="606" y="402"/>
                  </a:lnTo>
                  <a:lnTo>
                    <a:pt x="607" y="403"/>
                  </a:lnTo>
                  <a:lnTo>
                    <a:pt x="608" y="403"/>
                  </a:lnTo>
                  <a:lnTo>
                    <a:pt x="609" y="404"/>
                  </a:lnTo>
                  <a:lnTo>
                    <a:pt x="610" y="405"/>
                  </a:lnTo>
                  <a:lnTo>
                    <a:pt x="610" y="407"/>
                  </a:lnTo>
                  <a:lnTo>
                    <a:pt x="610" y="408"/>
                  </a:lnTo>
                  <a:lnTo>
                    <a:pt x="611" y="410"/>
                  </a:lnTo>
                  <a:lnTo>
                    <a:pt x="612" y="413"/>
                  </a:lnTo>
                  <a:lnTo>
                    <a:pt x="613" y="419"/>
                  </a:lnTo>
                  <a:lnTo>
                    <a:pt x="615" y="427"/>
                  </a:lnTo>
                  <a:lnTo>
                    <a:pt x="619" y="439"/>
                  </a:lnTo>
                  <a:lnTo>
                    <a:pt x="621" y="447"/>
                  </a:lnTo>
                  <a:lnTo>
                    <a:pt x="621" y="449"/>
                  </a:lnTo>
                  <a:lnTo>
                    <a:pt x="622" y="450"/>
                  </a:lnTo>
                  <a:lnTo>
                    <a:pt x="623" y="452"/>
                  </a:lnTo>
                  <a:lnTo>
                    <a:pt x="624" y="455"/>
                  </a:lnTo>
                  <a:lnTo>
                    <a:pt x="625" y="456"/>
                  </a:lnTo>
                  <a:lnTo>
                    <a:pt x="625" y="458"/>
                  </a:lnTo>
                  <a:lnTo>
                    <a:pt x="626" y="464"/>
                  </a:lnTo>
                  <a:lnTo>
                    <a:pt x="627" y="466"/>
                  </a:lnTo>
                  <a:lnTo>
                    <a:pt x="627" y="468"/>
                  </a:lnTo>
                  <a:lnTo>
                    <a:pt x="628" y="471"/>
                  </a:lnTo>
                  <a:lnTo>
                    <a:pt x="629" y="474"/>
                  </a:lnTo>
                  <a:lnTo>
                    <a:pt x="630" y="475"/>
                  </a:lnTo>
                  <a:lnTo>
                    <a:pt x="632" y="479"/>
                  </a:lnTo>
                  <a:lnTo>
                    <a:pt x="634" y="482"/>
                  </a:lnTo>
                  <a:lnTo>
                    <a:pt x="634" y="484"/>
                  </a:lnTo>
                  <a:lnTo>
                    <a:pt x="635" y="485"/>
                  </a:lnTo>
                  <a:lnTo>
                    <a:pt x="635" y="487"/>
                  </a:lnTo>
                  <a:lnTo>
                    <a:pt x="635" y="488"/>
                  </a:lnTo>
                  <a:lnTo>
                    <a:pt x="635" y="490"/>
                  </a:lnTo>
                  <a:lnTo>
                    <a:pt x="635" y="491"/>
                  </a:lnTo>
                  <a:lnTo>
                    <a:pt x="634" y="492"/>
                  </a:lnTo>
                  <a:lnTo>
                    <a:pt x="633" y="496"/>
                  </a:lnTo>
                  <a:lnTo>
                    <a:pt x="632" y="499"/>
                  </a:lnTo>
                  <a:lnTo>
                    <a:pt x="631" y="502"/>
                  </a:lnTo>
                  <a:lnTo>
                    <a:pt x="631" y="503"/>
                  </a:lnTo>
                  <a:lnTo>
                    <a:pt x="631" y="504"/>
                  </a:lnTo>
                  <a:lnTo>
                    <a:pt x="630" y="504"/>
                  </a:lnTo>
                  <a:lnTo>
                    <a:pt x="629" y="505"/>
                  </a:lnTo>
                  <a:lnTo>
                    <a:pt x="629" y="505"/>
                  </a:lnTo>
                  <a:lnTo>
                    <a:pt x="628" y="506"/>
                  </a:lnTo>
                  <a:lnTo>
                    <a:pt x="626" y="506"/>
                  </a:lnTo>
                  <a:lnTo>
                    <a:pt x="622" y="508"/>
                  </a:lnTo>
                  <a:lnTo>
                    <a:pt x="620" y="508"/>
                  </a:lnTo>
                  <a:lnTo>
                    <a:pt x="618" y="509"/>
                  </a:lnTo>
                  <a:lnTo>
                    <a:pt x="616" y="510"/>
                  </a:lnTo>
                  <a:lnTo>
                    <a:pt x="611" y="513"/>
                  </a:lnTo>
                  <a:lnTo>
                    <a:pt x="608" y="514"/>
                  </a:lnTo>
                  <a:lnTo>
                    <a:pt x="605" y="516"/>
                  </a:lnTo>
                  <a:lnTo>
                    <a:pt x="600" y="520"/>
                  </a:lnTo>
                  <a:lnTo>
                    <a:pt x="598" y="521"/>
                  </a:lnTo>
                  <a:lnTo>
                    <a:pt x="596" y="522"/>
                  </a:lnTo>
                  <a:lnTo>
                    <a:pt x="594" y="522"/>
                  </a:lnTo>
                  <a:lnTo>
                    <a:pt x="593" y="523"/>
                  </a:lnTo>
                  <a:lnTo>
                    <a:pt x="592" y="523"/>
                  </a:lnTo>
                  <a:lnTo>
                    <a:pt x="590" y="523"/>
                  </a:lnTo>
                  <a:lnTo>
                    <a:pt x="589" y="523"/>
                  </a:lnTo>
                  <a:lnTo>
                    <a:pt x="588" y="523"/>
                  </a:lnTo>
                  <a:lnTo>
                    <a:pt x="587" y="523"/>
                  </a:lnTo>
                  <a:lnTo>
                    <a:pt x="584" y="522"/>
                  </a:lnTo>
                  <a:lnTo>
                    <a:pt x="579" y="521"/>
                  </a:lnTo>
                  <a:lnTo>
                    <a:pt x="577" y="520"/>
                  </a:lnTo>
                  <a:lnTo>
                    <a:pt x="575" y="520"/>
                  </a:lnTo>
                  <a:lnTo>
                    <a:pt x="573" y="519"/>
                  </a:lnTo>
                  <a:lnTo>
                    <a:pt x="569" y="519"/>
                  </a:lnTo>
                  <a:lnTo>
                    <a:pt x="564" y="518"/>
                  </a:lnTo>
                  <a:lnTo>
                    <a:pt x="562" y="518"/>
                  </a:lnTo>
                  <a:lnTo>
                    <a:pt x="560" y="518"/>
                  </a:lnTo>
                  <a:lnTo>
                    <a:pt x="557" y="518"/>
                  </a:lnTo>
                  <a:lnTo>
                    <a:pt x="552" y="519"/>
                  </a:lnTo>
                  <a:lnTo>
                    <a:pt x="544" y="521"/>
                  </a:lnTo>
                  <a:lnTo>
                    <a:pt x="542" y="521"/>
                  </a:lnTo>
                  <a:lnTo>
                    <a:pt x="539" y="522"/>
                  </a:lnTo>
                  <a:lnTo>
                    <a:pt x="537" y="522"/>
                  </a:lnTo>
                  <a:lnTo>
                    <a:pt x="536" y="522"/>
                  </a:lnTo>
                  <a:lnTo>
                    <a:pt x="534" y="521"/>
                  </a:lnTo>
                  <a:lnTo>
                    <a:pt x="533" y="521"/>
                  </a:lnTo>
                  <a:lnTo>
                    <a:pt x="532" y="521"/>
                  </a:lnTo>
                  <a:lnTo>
                    <a:pt x="531" y="520"/>
                  </a:lnTo>
                  <a:lnTo>
                    <a:pt x="528" y="519"/>
                  </a:lnTo>
                  <a:lnTo>
                    <a:pt x="526" y="518"/>
                  </a:lnTo>
                  <a:lnTo>
                    <a:pt x="525" y="518"/>
                  </a:lnTo>
                  <a:lnTo>
                    <a:pt x="523" y="518"/>
                  </a:lnTo>
                  <a:lnTo>
                    <a:pt x="522" y="518"/>
                  </a:lnTo>
                  <a:lnTo>
                    <a:pt x="521" y="518"/>
                  </a:lnTo>
                  <a:lnTo>
                    <a:pt x="519" y="518"/>
                  </a:lnTo>
                  <a:lnTo>
                    <a:pt x="517" y="518"/>
                  </a:lnTo>
                  <a:lnTo>
                    <a:pt x="516" y="519"/>
                  </a:lnTo>
                  <a:lnTo>
                    <a:pt x="515" y="519"/>
                  </a:lnTo>
                  <a:lnTo>
                    <a:pt x="514" y="519"/>
                  </a:lnTo>
                  <a:lnTo>
                    <a:pt x="513" y="520"/>
                  </a:lnTo>
                  <a:lnTo>
                    <a:pt x="511" y="521"/>
                  </a:lnTo>
                  <a:lnTo>
                    <a:pt x="510" y="521"/>
                  </a:lnTo>
                  <a:lnTo>
                    <a:pt x="509" y="522"/>
                  </a:lnTo>
                  <a:lnTo>
                    <a:pt x="507" y="523"/>
                  </a:lnTo>
                  <a:lnTo>
                    <a:pt x="507" y="524"/>
                  </a:lnTo>
                  <a:lnTo>
                    <a:pt x="506" y="526"/>
                  </a:lnTo>
                  <a:lnTo>
                    <a:pt x="505" y="527"/>
                  </a:lnTo>
                  <a:lnTo>
                    <a:pt x="504" y="528"/>
                  </a:lnTo>
                  <a:lnTo>
                    <a:pt x="504" y="529"/>
                  </a:lnTo>
                  <a:lnTo>
                    <a:pt x="504" y="530"/>
                  </a:lnTo>
                  <a:lnTo>
                    <a:pt x="504" y="531"/>
                  </a:lnTo>
                  <a:lnTo>
                    <a:pt x="503" y="532"/>
                  </a:lnTo>
                  <a:lnTo>
                    <a:pt x="503" y="534"/>
                  </a:lnTo>
                  <a:lnTo>
                    <a:pt x="503" y="538"/>
                  </a:lnTo>
                  <a:lnTo>
                    <a:pt x="504" y="540"/>
                  </a:lnTo>
                  <a:lnTo>
                    <a:pt x="503" y="541"/>
                  </a:lnTo>
                  <a:lnTo>
                    <a:pt x="503" y="542"/>
                  </a:lnTo>
                  <a:lnTo>
                    <a:pt x="503" y="544"/>
                  </a:lnTo>
                  <a:lnTo>
                    <a:pt x="502" y="545"/>
                  </a:lnTo>
                  <a:lnTo>
                    <a:pt x="502" y="546"/>
                  </a:lnTo>
                  <a:lnTo>
                    <a:pt x="501" y="548"/>
                  </a:lnTo>
                  <a:lnTo>
                    <a:pt x="499" y="551"/>
                  </a:lnTo>
                  <a:lnTo>
                    <a:pt x="496" y="555"/>
                  </a:lnTo>
                  <a:lnTo>
                    <a:pt x="494" y="557"/>
                  </a:lnTo>
                  <a:lnTo>
                    <a:pt x="490" y="562"/>
                  </a:lnTo>
                  <a:lnTo>
                    <a:pt x="486" y="567"/>
                  </a:lnTo>
                  <a:lnTo>
                    <a:pt x="485" y="568"/>
                  </a:lnTo>
                  <a:lnTo>
                    <a:pt x="484" y="571"/>
                  </a:lnTo>
                  <a:lnTo>
                    <a:pt x="481" y="575"/>
                  </a:lnTo>
                  <a:lnTo>
                    <a:pt x="477" y="581"/>
                  </a:lnTo>
                  <a:lnTo>
                    <a:pt x="477" y="582"/>
                  </a:lnTo>
                  <a:lnTo>
                    <a:pt x="475" y="584"/>
                  </a:lnTo>
                  <a:lnTo>
                    <a:pt x="474" y="585"/>
                  </a:lnTo>
                  <a:lnTo>
                    <a:pt x="473" y="587"/>
                  </a:lnTo>
                  <a:lnTo>
                    <a:pt x="471" y="588"/>
                  </a:lnTo>
                  <a:lnTo>
                    <a:pt x="470" y="589"/>
                  </a:lnTo>
                  <a:lnTo>
                    <a:pt x="468" y="590"/>
                  </a:lnTo>
                  <a:lnTo>
                    <a:pt x="466" y="591"/>
                  </a:lnTo>
                  <a:lnTo>
                    <a:pt x="465" y="592"/>
                  </a:lnTo>
                  <a:lnTo>
                    <a:pt x="463" y="592"/>
                  </a:lnTo>
                  <a:lnTo>
                    <a:pt x="462" y="593"/>
                  </a:lnTo>
                  <a:lnTo>
                    <a:pt x="460" y="593"/>
                  </a:lnTo>
                  <a:lnTo>
                    <a:pt x="459" y="593"/>
                  </a:lnTo>
                  <a:lnTo>
                    <a:pt x="457" y="593"/>
                  </a:lnTo>
                  <a:lnTo>
                    <a:pt x="455" y="593"/>
                  </a:lnTo>
                  <a:lnTo>
                    <a:pt x="454" y="593"/>
                  </a:lnTo>
                  <a:lnTo>
                    <a:pt x="448" y="593"/>
                  </a:lnTo>
                  <a:lnTo>
                    <a:pt x="448" y="593"/>
                  </a:lnTo>
                  <a:lnTo>
                    <a:pt x="448" y="593"/>
                  </a:lnTo>
                  <a:lnTo>
                    <a:pt x="447" y="593"/>
                  </a:lnTo>
                  <a:lnTo>
                    <a:pt x="447" y="593"/>
                  </a:lnTo>
                  <a:lnTo>
                    <a:pt x="445" y="592"/>
                  </a:lnTo>
                  <a:lnTo>
                    <a:pt x="444" y="592"/>
                  </a:lnTo>
                  <a:lnTo>
                    <a:pt x="442" y="591"/>
                  </a:lnTo>
                  <a:lnTo>
                    <a:pt x="441" y="590"/>
                  </a:lnTo>
                  <a:lnTo>
                    <a:pt x="439" y="589"/>
                  </a:lnTo>
                  <a:lnTo>
                    <a:pt x="438" y="588"/>
                  </a:lnTo>
                  <a:lnTo>
                    <a:pt x="437" y="587"/>
                  </a:lnTo>
                  <a:lnTo>
                    <a:pt x="437" y="586"/>
                  </a:lnTo>
                  <a:lnTo>
                    <a:pt x="436" y="585"/>
                  </a:lnTo>
                  <a:lnTo>
                    <a:pt x="435" y="584"/>
                  </a:lnTo>
                  <a:lnTo>
                    <a:pt x="435" y="583"/>
                  </a:lnTo>
                  <a:lnTo>
                    <a:pt x="434" y="581"/>
                  </a:lnTo>
                  <a:lnTo>
                    <a:pt x="432" y="575"/>
                  </a:lnTo>
                  <a:lnTo>
                    <a:pt x="431" y="574"/>
                  </a:lnTo>
                  <a:lnTo>
                    <a:pt x="430" y="573"/>
                  </a:lnTo>
                  <a:lnTo>
                    <a:pt x="430" y="572"/>
                  </a:lnTo>
                  <a:lnTo>
                    <a:pt x="429" y="571"/>
                  </a:lnTo>
                  <a:lnTo>
                    <a:pt x="426" y="567"/>
                  </a:lnTo>
                  <a:lnTo>
                    <a:pt x="425" y="565"/>
                  </a:lnTo>
                  <a:lnTo>
                    <a:pt x="424" y="565"/>
                  </a:lnTo>
                  <a:lnTo>
                    <a:pt x="423" y="564"/>
                  </a:lnTo>
                  <a:lnTo>
                    <a:pt x="421" y="562"/>
                  </a:lnTo>
                  <a:lnTo>
                    <a:pt x="414" y="557"/>
                  </a:lnTo>
                  <a:lnTo>
                    <a:pt x="412" y="556"/>
                  </a:lnTo>
                  <a:lnTo>
                    <a:pt x="411" y="555"/>
                  </a:lnTo>
                  <a:lnTo>
                    <a:pt x="410" y="554"/>
                  </a:lnTo>
                  <a:lnTo>
                    <a:pt x="409" y="552"/>
                  </a:lnTo>
                  <a:lnTo>
                    <a:pt x="408" y="551"/>
                  </a:lnTo>
                  <a:lnTo>
                    <a:pt x="407" y="549"/>
                  </a:lnTo>
                  <a:lnTo>
                    <a:pt x="405" y="547"/>
                  </a:lnTo>
                  <a:lnTo>
                    <a:pt x="402" y="542"/>
                  </a:lnTo>
                  <a:lnTo>
                    <a:pt x="402" y="541"/>
                  </a:lnTo>
                  <a:lnTo>
                    <a:pt x="401" y="539"/>
                  </a:lnTo>
                  <a:lnTo>
                    <a:pt x="400" y="538"/>
                  </a:lnTo>
                  <a:lnTo>
                    <a:pt x="399" y="537"/>
                  </a:lnTo>
                  <a:lnTo>
                    <a:pt x="398" y="536"/>
                  </a:lnTo>
                  <a:lnTo>
                    <a:pt x="396" y="536"/>
                  </a:lnTo>
                  <a:lnTo>
                    <a:pt x="394" y="535"/>
                  </a:lnTo>
                  <a:lnTo>
                    <a:pt x="393" y="535"/>
                  </a:lnTo>
                  <a:lnTo>
                    <a:pt x="392" y="535"/>
                  </a:lnTo>
                  <a:lnTo>
                    <a:pt x="390" y="535"/>
                  </a:lnTo>
                  <a:lnTo>
                    <a:pt x="390" y="535"/>
                  </a:lnTo>
                  <a:lnTo>
                    <a:pt x="388" y="535"/>
                  </a:lnTo>
                  <a:lnTo>
                    <a:pt x="383" y="536"/>
                  </a:lnTo>
                  <a:lnTo>
                    <a:pt x="382" y="536"/>
                  </a:lnTo>
                  <a:lnTo>
                    <a:pt x="380" y="537"/>
                  </a:lnTo>
                  <a:lnTo>
                    <a:pt x="379" y="537"/>
                  </a:lnTo>
                  <a:lnTo>
                    <a:pt x="378" y="537"/>
                  </a:lnTo>
                  <a:lnTo>
                    <a:pt x="376" y="537"/>
                  </a:lnTo>
                  <a:lnTo>
                    <a:pt x="372" y="536"/>
                  </a:lnTo>
                  <a:lnTo>
                    <a:pt x="370" y="536"/>
                  </a:lnTo>
                  <a:lnTo>
                    <a:pt x="362" y="534"/>
                  </a:lnTo>
                  <a:lnTo>
                    <a:pt x="360" y="534"/>
                  </a:lnTo>
                  <a:lnTo>
                    <a:pt x="359" y="533"/>
                  </a:lnTo>
                  <a:lnTo>
                    <a:pt x="357" y="532"/>
                  </a:lnTo>
                  <a:lnTo>
                    <a:pt x="355" y="532"/>
                  </a:lnTo>
                  <a:lnTo>
                    <a:pt x="354" y="531"/>
                  </a:lnTo>
                  <a:lnTo>
                    <a:pt x="352" y="530"/>
                  </a:lnTo>
                  <a:lnTo>
                    <a:pt x="347" y="526"/>
                  </a:lnTo>
                  <a:lnTo>
                    <a:pt x="345" y="525"/>
                  </a:lnTo>
                  <a:lnTo>
                    <a:pt x="344" y="524"/>
                  </a:lnTo>
                  <a:lnTo>
                    <a:pt x="342" y="523"/>
                  </a:lnTo>
                  <a:lnTo>
                    <a:pt x="341" y="522"/>
                  </a:lnTo>
                  <a:lnTo>
                    <a:pt x="339" y="522"/>
                  </a:lnTo>
                  <a:lnTo>
                    <a:pt x="337" y="522"/>
                  </a:lnTo>
                  <a:lnTo>
                    <a:pt x="333" y="522"/>
                  </a:lnTo>
                  <a:lnTo>
                    <a:pt x="331" y="521"/>
                  </a:lnTo>
                  <a:lnTo>
                    <a:pt x="330" y="521"/>
                  </a:lnTo>
                  <a:lnTo>
                    <a:pt x="325" y="520"/>
                  </a:lnTo>
                  <a:lnTo>
                    <a:pt x="324" y="520"/>
                  </a:lnTo>
                  <a:lnTo>
                    <a:pt x="323" y="519"/>
                  </a:lnTo>
                  <a:lnTo>
                    <a:pt x="320" y="519"/>
                  </a:lnTo>
                  <a:lnTo>
                    <a:pt x="315" y="519"/>
                  </a:lnTo>
                  <a:lnTo>
                    <a:pt x="311" y="520"/>
                  </a:lnTo>
                  <a:lnTo>
                    <a:pt x="307" y="520"/>
                  </a:lnTo>
                  <a:lnTo>
                    <a:pt x="301" y="521"/>
                  </a:lnTo>
                  <a:lnTo>
                    <a:pt x="298" y="522"/>
                  </a:lnTo>
                  <a:lnTo>
                    <a:pt x="293" y="524"/>
                  </a:lnTo>
                  <a:lnTo>
                    <a:pt x="283" y="527"/>
                  </a:lnTo>
                  <a:lnTo>
                    <a:pt x="280" y="527"/>
                  </a:lnTo>
                  <a:lnTo>
                    <a:pt x="278" y="528"/>
                  </a:lnTo>
                  <a:lnTo>
                    <a:pt x="277" y="528"/>
                  </a:lnTo>
                  <a:lnTo>
                    <a:pt x="276" y="528"/>
                  </a:lnTo>
                  <a:lnTo>
                    <a:pt x="274" y="528"/>
                  </a:lnTo>
                  <a:lnTo>
                    <a:pt x="273" y="527"/>
                  </a:lnTo>
                  <a:lnTo>
                    <a:pt x="272" y="527"/>
                  </a:lnTo>
                  <a:lnTo>
                    <a:pt x="271" y="526"/>
                  </a:lnTo>
                  <a:lnTo>
                    <a:pt x="271" y="526"/>
                  </a:lnTo>
                  <a:lnTo>
                    <a:pt x="270" y="525"/>
                  </a:lnTo>
                  <a:lnTo>
                    <a:pt x="269" y="524"/>
                  </a:lnTo>
                  <a:lnTo>
                    <a:pt x="269" y="523"/>
                  </a:lnTo>
                  <a:lnTo>
                    <a:pt x="266" y="519"/>
                  </a:lnTo>
                  <a:lnTo>
                    <a:pt x="266" y="518"/>
                  </a:lnTo>
                  <a:lnTo>
                    <a:pt x="265" y="517"/>
                  </a:lnTo>
                  <a:lnTo>
                    <a:pt x="264" y="516"/>
                  </a:lnTo>
                  <a:lnTo>
                    <a:pt x="262" y="514"/>
                  </a:lnTo>
                  <a:lnTo>
                    <a:pt x="261" y="513"/>
                  </a:lnTo>
                  <a:lnTo>
                    <a:pt x="259" y="512"/>
                  </a:lnTo>
                  <a:lnTo>
                    <a:pt x="257" y="511"/>
                  </a:lnTo>
                  <a:lnTo>
                    <a:pt x="255" y="510"/>
                  </a:lnTo>
                  <a:lnTo>
                    <a:pt x="253" y="510"/>
                  </a:lnTo>
                  <a:lnTo>
                    <a:pt x="251" y="509"/>
                  </a:lnTo>
                  <a:lnTo>
                    <a:pt x="248" y="508"/>
                  </a:lnTo>
                  <a:lnTo>
                    <a:pt x="246" y="508"/>
                  </a:lnTo>
                  <a:lnTo>
                    <a:pt x="244" y="508"/>
                  </a:lnTo>
                  <a:lnTo>
                    <a:pt x="243" y="508"/>
                  </a:lnTo>
                  <a:lnTo>
                    <a:pt x="243" y="508"/>
                  </a:lnTo>
                  <a:lnTo>
                    <a:pt x="242" y="508"/>
                  </a:lnTo>
                  <a:lnTo>
                    <a:pt x="242" y="508"/>
                  </a:lnTo>
                  <a:lnTo>
                    <a:pt x="240" y="509"/>
                  </a:lnTo>
                  <a:lnTo>
                    <a:pt x="239" y="509"/>
                  </a:lnTo>
                  <a:lnTo>
                    <a:pt x="237" y="509"/>
                  </a:lnTo>
                  <a:lnTo>
                    <a:pt x="237" y="509"/>
                  </a:lnTo>
                  <a:lnTo>
                    <a:pt x="236" y="509"/>
                  </a:lnTo>
                  <a:lnTo>
                    <a:pt x="235" y="508"/>
                  </a:lnTo>
                  <a:lnTo>
                    <a:pt x="234" y="505"/>
                  </a:lnTo>
                  <a:lnTo>
                    <a:pt x="232" y="500"/>
                  </a:lnTo>
                  <a:lnTo>
                    <a:pt x="231" y="498"/>
                  </a:lnTo>
                  <a:lnTo>
                    <a:pt x="230" y="496"/>
                  </a:lnTo>
                  <a:lnTo>
                    <a:pt x="228" y="495"/>
                  </a:lnTo>
                  <a:lnTo>
                    <a:pt x="228" y="494"/>
                  </a:lnTo>
                  <a:lnTo>
                    <a:pt x="227" y="494"/>
                  </a:lnTo>
                  <a:lnTo>
                    <a:pt x="227" y="494"/>
                  </a:lnTo>
                  <a:lnTo>
                    <a:pt x="226" y="494"/>
                  </a:lnTo>
                  <a:lnTo>
                    <a:pt x="226" y="494"/>
                  </a:lnTo>
                  <a:lnTo>
                    <a:pt x="225" y="494"/>
                  </a:lnTo>
                  <a:lnTo>
                    <a:pt x="224" y="494"/>
                  </a:lnTo>
                  <a:lnTo>
                    <a:pt x="222" y="494"/>
                  </a:lnTo>
                  <a:lnTo>
                    <a:pt x="221" y="494"/>
                  </a:lnTo>
                  <a:lnTo>
                    <a:pt x="220" y="495"/>
                  </a:lnTo>
                  <a:lnTo>
                    <a:pt x="219" y="496"/>
                  </a:lnTo>
                  <a:lnTo>
                    <a:pt x="217" y="497"/>
                  </a:lnTo>
                  <a:lnTo>
                    <a:pt x="214" y="500"/>
                  </a:lnTo>
                  <a:lnTo>
                    <a:pt x="213" y="500"/>
                  </a:lnTo>
                  <a:lnTo>
                    <a:pt x="213" y="501"/>
                  </a:lnTo>
                  <a:lnTo>
                    <a:pt x="212" y="501"/>
                  </a:lnTo>
                  <a:lnTo>
                    <a:pt x="211" y="501"/>
                  </a:lnTo>
                  <a:lnTo>
                    <a:pt x="211" y="500"/>
                  </a:lnTo>
                  <a:lnTo>
                    <a:pt x="210" y="500"/>
                  </a:lnTo>
                  <a:lnTo>
                    <a:pt x="209" y="499"/>
                  </a:lnTo>
                  <a:lnTo>
                    <a:pt x="209" y="498"/>
                  </a:lnTo>
                  <a:lnTo>
                    <a:pt x="208" y="497"/>
                  </a:lnTo>
                  <a:lnTo>
                    <a:pt x="208" y="495"/>
                  </a:lnTo>
                  <a:lnTo>
                    <a:pt x="208" y="494"/>
                  </a:lnTo>
                  <a:lnTo>
                    <a:pt x="208" y="494"/>
                  </a:lnTo>
                  <a:lnTo>
                    <a:pt x="208" y="493"/>
                  </a:lnTo>
                  <a:lnTo>
                    <a:pt x="208" y="491"/>
                  </a:lnTo>
                  <a:lnTo>
                    <a:pt x="209" y="490"/>
                  </a:lnTo>
                  <a:lnTo>
                    <a:pt x="210" y="488"/>
                  </a:lnTo>
                  <a:lnTo>
                    <a:pt x="210" y="487"/>
                  </a:lnTo>
                  <a:lnTo>
                    <a:pt x="210" y="486"/>
                  </a:lnTo>
                  <a:lnTo>
                    <a:pt x="210" y="485"/>
                  </a:lnTo>
                  <a:lnTo>
                    <a:pt x="210" y="485"/>
                  </a:lnTo>
                  <a:lnTo>
                    <a:pt x="210" y="484"/>
                  </a:lnTo>
                  <a:lnTo>
                    <a:pt x="210" y="482"/>
                  </a:lnTo>
                  <a:lnTo>
                    <a:pt x="209" y="481"/>
                  </a:lnTo>
                  <a:lnTo>
                    <a:pt x="207" y="477"/>
                  </a:lnTo>
                  <a:lnTo>
                    <a:pt x="205" y="474"/>
                  </a:lnTo>
                  <a:lnTo>
                    <a:pt x="203" y="471"/>
                  </a:lnTo>
                  <a:lnTo>
                    <a:pt x="200" y="468"/>
                  </a:lnTo>
                  <a:lnTo>
                    <a:pt x="199" y="466"/>
                  </a:lnTo>
                  <a:lnTo>
                    <a:pt x="196" y="463"/>
                  </a:lnTo>
                  <a:lnTo>
                    <a:pt x="191" y="458"/>
                  </a:lnTo>
                  <a:lnTo>
                    <a:pt x="189" y="457"/>
                  </a:lnTo>
                  <a:lnTo>
                    <a:pt x="187" y="455"/>
                  </a:lnTo>
                  <a:lnTo>
                    <a:pt x="177" y="447"/>
                  </a:lnTo>
                  <a:lnTo>
                    <a:pt x="176" y="447"/>
                  </a:lnTo>
                  <a:lnTo>
                    <a:pt x="175" y="446"/>
                  </a:lnTo>
                  <a:lnTo>
                    <a:pt x="174" y="445"/>
                  </a:lnTo>
                  <a:lnTo>
                    <a:pt x="173" y="444"/>
                  </a:lnTo>
                  <a:lnTo>
                    <a:pt x="172" y="441"/>
                  </a:lnTo>
                  <a:lnTo>
                    <a:pt x="171" y="440"/>
                  </a:lnTo>
                  <a:lnTo>
                    <a:pt x="169" y="436"/>
                  </a:lnTo>
                  <a:lnTo>
                    <a:pt x="168" y="434"/>
                  </a:lnTo>
                  <a:lnTo>
                    <a:pt x="167" y="433"/>
                  </a:lnTo>
                  <a:lnTo>
                    <a:pt x="166" y="431"/>
                  </a:lnTo>
                  <a:lnTo>
                    <a:pt x="164" y="429"/>
                  </a:lnTo>
                  <a:lnTo>
                    <a:pt x="163" y="427"/>
                  </a:lnTo>
                  <a:lnTo>
                    <a:pt x="162" y="426"/>
                  </a:lnTo>
                  <a:lnTo>
                    <a:pt x="160" y="425"/>
                  </a:lnTo>
                  <a:lnTo>
                    <a:pt x="159" y="425"/>
                  </a:lnTo>
                  <a:lnTo>
                    <a:pt x="159" y="424"/>
                  </a:lnTo>
                  <a:lnTo>
                    <a:pt x="158" y="424"/>
                  </a:lnTo>
                  <a:lnTo>
                    <a:pt x="158" y="424"/>
                  </a:lnTo>
                  <a:lnTo>
                    <a:pt x="157" y="424"/>
                  </a:lnTo>
                  <a:lnTo>
                    <a:pt x="156" y="424"/>
                  </a:lnTo>
                  <a:lnTo>
                    <a:pt x="156" y="425"/>
                  </a:lnTo>
                  <a:lnTo>
                    <a:pt x="155" y="425"/>
                  </a:lnTo>
                  <a:lnTo>
                    <a:pt x="153" y="426"/>
                  </a:lnTo>
                  <a:lnTo>
                    <a:pt x="153" y="427"/>
                  </a:lnTo>
                  <a:lnTo>
                    <a:pt x="152" y="427"/>
                  </a:lnTo>
                  <a:lnTo>
                    <a:pt x="151" y="427"/>
                  </a:lnTo>
                  <a:lnTo>
                    <a:pt x="150" y="427"/>
                  </a:lnTo>
                  <a:lnTo>
                    <a:pt x="149" y="427"/>
                  </a:lnTo>
                  <a:lnTo>
                    <a:pt x="148" y="427"/>
                  </a:lnTo>
                  <a:lnTo>
                    <a:pt x="147" y="427"/>
                  </a:lnTo>
                  <a:lnTo>
                    <a:pt x="145" y="426"/>
                  </a:lnTo>
                  <a:lnTo>
                    <a:pt x="144" y="425"/>
                  </a:lnTo>
                  <a:lnTo>
                    <a:pt x="142" y="424"/>
                  </a:lnTo>
                  <a:lnTo>
                    <a:pt x="141" y="423"/>
                  </a:lnTo>
                  <a:lnTo>
                    <a:pt x="139" y="422"/>
                  </a:lnTo>
                  <a:lnTo>
                    <a:pt x="138" y="421"/>
                  </a:lnTo>
                  <a:lnTo>
                    <a:pt x="138" y="420"/>
                  </a:lnTo>
                  <a:lnTo>
                    <a:pt x="137" y="419"/>
                  </a:lnTo>
                  <a:lnTo>
                    <a:pt x="136" y="418"/>
                  </a:lnTo>
                  <a:lnTo>
                    <a:pt x="135" y="416"/>
                  </a:lnTo>
                  <a:lnTo>
                    <a:pt x="135" y="414"/>
                  </a:lnTo>
                  <a:lnTo>
                    <a:pt x="134" y="412"/>
                  </a:lnTo>
                  <a:lnTo>
                    <a:pt x="134" y="410"/>
                  </a:lnTo>
                  <a:lnTo>
                    <a:pt x="134" y="408"/>
                  </a:lnTo>
                  <a:lnTo>
                    <a:pt x="133" y="406"/>
                  </a:lnTo>
                  <a:lnTo>
                    <a:pt x="133" y="404"/>
                  </a:lnTo>
                  <a:lnTo>
                    <a:pt x="134" y="403"/>
                  </a:lnTo>
                  <a:lnTo>
                    <a:pt x="134" y="401"/>
                  </a:lnTo>
                  <a:lnTo>
                    <a:pt x="134" y="400"/>
                  </a:lnTo>
                  <a:lnTo>
                    <a:pt x="134" y="397"/>
                  </a:lnTo>
                  <a:lnTo>
                    <a:pt x="136" y="391"/>
                  </a:lnTo>
                  <a:lnTo>
                    <a:pt x="136" y="390"/>
                  </a:lnTo>
                  <a:lnTo>
                    <a:pt x="136" y="388"/>
                  </a:lnTo>
                  <a:lnTo>
                    <a:pt x="136" y="387"/>
                  </a:lnTo>
                  <a:lnTo>
                    <a:pt x="137" y="385"/>
                  </a:lnTo>
                  <a:lnTo>
                    <a:pt x="136" y="383"/>
                  </a:lnTo>
                  <a:lnTo>
                    <a:pt x="136" y="382"/>
                  </a:lnTo>
                  <a:lnTo>
                    <a:pt x="136" y="380"/>
                  </a:lnTo>
                  <a:lnTo>
                    <a:pt x="135" y="377"/>
                  </a:lnTo>
                  <a:lnTo>
                    <a:pt x="135" y="375"/>
                  </a:lnTo>
                  <a:lnTo>
                    <a:pt x="134" y="373"/>
                  </a:lnTo>
                  <a:lnTo>
                    <a:pt x="133" y="372"/>
                  </a:lnTo>
                  <a:lnTo>
                    <a:pt x="133" y="371"/>
                  </a:lnTo>
                  <a:lnTo>
                    <a:pt x="132" y="369"/>
                  </a:lnTo>
                  <a:lnTo>
                    <a:pt x="131" y="368"/>
                  </a:lnTo>
                  <a:lnTo>
                    <a:pt x="130" y="368"/>
                  </a:lnTo>
                  <a:lnTo>
                    <a:pt x="129" y="368"/>
                  </a:lnTo>
                  <a:lnTo>
                    <a:pt x="129" y="367"/>
                  </a:lnTo>
                  <a:lnTo>
                    <a:pt x="128" y="367"/>
                  </a:lnTo>
                  <a:lnTo>
                    <a:pt x="127" y="367"/>
                  </a:lnTo>
                  <a:lnTo>
                    <a:pt x="126" y="367"/>
                  </a:lnTo>
                  <a:lnTo>
                    <a:pt x="126" y="367"/>
                  </a:lnTo>
                  <a:lnTo>
                    <a:pt x="125" y="367"/>
                  </a:lnTo>
                  <a:lnTo>
                    <a:pt x="121" y="368"/>
                  </a:lnTo>
                  <a:lnTo>
                    <a:pt x="119" y="368"/>
                  </a:lnTo>
                  <a:lnTo>
                    <a:pt x="112" y="371"/>
                  </a:lnTo>
                  <a:lnTo>
                    <a:pt x="110" y="371"/>
                  </a:lnTo>
                  <a:lnTo>
                    <a:pt x="108" y="372"/>
                  </a:lnTo>
                  <a:lnTo>
                    <a:pt x="105" y="373"/>
                  </a:lnTo>
                  <a:lnTo>
                    <a:pt x="102" y="375"/>
                  </a:lnTo>
                  <a:lnTo>
                    <a:pt x="101" y="375"/>
                  </a:lnTo>
                  <a:lnTo>
                    <a:pt x="100" y="375"/>
                  </a:lnTo>
                  <a:lnTo>
                    <a:pt x="99" y="375"/>
                  </a:lnTo>
                  <a:lnTo>
                    <a:pt x="98" y="375"/>
                  </a:lnTo>
                  <a:lnTo>
                    <a:pt x="97" y="375"/>
                  </a:lnTo>
                  <a:lnTo>
                    <a:pt x="92" y="374"/>
                  </a:lnTo>
                  <a:lnTo>
                    <a:pt x="91" y="374"/>
                  </a:lnTo>
                  <a:lnTo>
                    <a:pt x="90" y="374"/>
                  </a:lnTo>
                  <a:lnTo>
                    <a:pt x="87" y="373"/>
                  </a:lnTo>
                  <a:lnTo>
                    <a:pt x="81" y="370"/>
                  </a:lnTo>
                  <a:lnTo>
                    <a:pt x="80" y="369"/>
                  </a:lnTo>
                  <a:lnTo>
                    <a:pt x="78" y="368"/>
                  </a:lnTo>
                  <a:lnTo>
                    <a:pt x="77" y="367"/>
                  </a:lnTo>
                  <a:lnTo>
                    <a:pt x="75" y="365"/>
                  </a:lnTo>
                  <a:lnTo>
                    <a:pt x="73" y="364"/>
                  </a:lnTo>
                  <a:lnTo>
                    <a:pt x="72" y="363"/>
                  </a:lnTo>
                  <a:lnTo>
                    <a:pt x="71" y="362"/>
                  </a:lnTo>
                  <a:lnTo>
                    <a:pt x="68" y="361"/>
                  </a:lnTo>
                  <a:lnTo>
                    <a:pt x="68" y="361"/>
                  </a:lnTo>
                  <a:lnTo>
                    <a:pt x="66" y="360"/>
                  </a:lnTo>
                  <a:lnTo>
                    <a:pt x="65" y="359"/>
                  </a:lnTo>
                  <a:lnTo>
                    <a:pt x="64" y="358"/>
                  </a:lnTo>
                  <a:lnTo>
                    <a:pt x="63" y="357"/>
                  </a:lnTo>
                  <a:lnTo>
                    <a:pt x="62" y="355"/>
                  </a:lnTo>
                  <a:lnTo>
                    <a:pt x="61" y="353"/>
                  </a:lnTo>
                  <a:lnTo>
                    <a:pt x="60" y="351"/>
                  </a:lnTo>
                  <a:lnTo>
                    <a:pt x="59" y="350"/>
                  </a:lnTo>
                  <a:lnTo>
                    <a:pt x="55" y="346"/>
                  </a:lnTo>
                  <a:lnTo>
                    <a:pt x="54" y="345"/>
                  </a:lnTo>
                  <a:lnTo>
                    <a:pt x="54" y="344"/>
                  </a:lnTo>
                  <a:lnTo>
                    <a:pt x="53" y="343"/>
                  </a:lnTo>
                  <a:lnTo>
                    <a:pt x="53" y="342"/>
                  </a:lnTo>
                  <a:lnTo>
                    <a:pt x="53" y="340"/>
                  </a:lnTo>
                  <a:lnTo>
                    <a:pt x="52" y="338"/>
                  </a:lnTo>
                  <a:lnTo>
                    <a:pt x="52" y="337"/>
                  </a:lnTo>
                  <a:lnTo>
                    <a:pt x="52" y="336"/>
                  </a:lnTo>
                  <a:lnTo>
                    <a:pt x="52" y="335"/>
                  </a:lnTo>
                  <a:lnTo>
                    <a:pt x="51" y="334"/>
                  </a:lnTo>
                  <a:lnTo>
                    <a:pt x="50" y="333"/>
                  </a:lnTo>
                  <a:lnTo>
                    <a:pt x="50" y="332"/>
                  </a:lnTo>
                  <a:lnTo>
                    <a:pt x="48" y="328"/>
                  </a:lnTo>
                  <a:lnTo>
                    <a:pt x="47" y="327"/>
                  </a:lnTo>
                  <a:lnTo>
                    <a:pt x="46" y="324"/>
                  </a:lnTo>
                  <a:lnTo>
                    <a:pt x="46" y="323"/>
                  </a:lnTo>
                  <a:lnTo>
                    <a:pt x="45" y="321"/>
                  </a:lnTo>
                  <a:lnTo>
                    <a:pt x="45" y="320"/>
                  </a:lnTo>
                  <a:lnTo>
                    <a:pt x="45" y="317"/>
                  </a:lnTo>
                  <a:lnTo>
                    <a:pt x="45" y="315"/>
                  </a:lnTo>
                  <a:lnTo>
                    <a:pt x="45" y="313"/>
                  </a:lnTo>
                  <a:lnTo>
                    <a:pt x="44" y="311"/>
                  </a:lnTo>
                  <a:lnTo>
                    <a:pt x="43" y="309"/>
                  </a:lnTo>
                  <a:lnTo>
                    <a:pt x="41" y="305"/>
                  </a:lnTo>
                  <a:lnTo>
                    <a:pt x="39" y="302"/>
                  </a:lnTo>
                  <a:lnTo>
                    <a:pt x="39" y="301"/>
                  </a:lnTo>
                  <a:lnTo>
                    <a:pt x="38" y="300"/>
                  </a:lnTo>
                  <a:lnTo>
                    <a:pt x="38" y="300"/>
                  </a:lnTo>
                  <a:lnTo>
                    <a:pt x="38" y="299"/>
                  </a:lnTo>
                  <a:lnTo>
                    <a:pt x="37" y="299"/>
                  </a:lnTo>
                  <a:lnTo>
                    <a:pt x="35" y="299"/>
                  </a:lnTo>
                  <a:lnTo>
                    <a:pt x="34" y="299"/>
                  </a:lnTo>
                  <a:lnTo>
                    <a:pt x="33" y="299"/>
                  </a:lnTo>
                  <a:lnTo>
                    <a:pt x="32" y="299"/>
                  </a:lnTo>
                  <a:lnTo>
                    <a:pt x="32" y="300"/>
                  </a:lnTo>
                  <a:lnTo>
                    <a:pt x="31" y="300"/>
                  </a:lnTo>
                  <a:lnTo>
                    <a:pt x="31" y="301"/>
                  </a:lnTo>
                  <a:lnTo>
                    <a:pt x="31" y="302"/>
                  </a:lnTo>
                  <a:lnTo>
                    <a:pt x="31" y="303"/>
                  </a:lnTo>
                  <a:lnTo>
                    <a:pt x="31" y="305"/>
                  </a:lnTo>
                  <a:lnTo>
                    <a:pt x="33" y="315"/>
                  </a:lnTo>
                  <a:lnTo>
                    <a:pt x="34" y="316"/>
                  </a:lnTo>
                  <a:lnTo>
                    <a:pt x="34" y="317"/>
                  </a:lnTo>
                  <a:lnTo>
                    <a:pt x="34" y="319"/>
                  </a:lnTo>
                  <a:lnTo>
                    <a:pt x="34" y="320"/>
                  </a:lnTo>
                  <a:lnTo>
                    <a:pt x="33" y="321"/>
                  </a:lnTo>
                  <a:lnTo>
                    <a:pt x="33" y="321"/>
                  </a:lnTo>
                  <a:lnTo>
                    <a:pt x="33" y="322"/>
                  </a:lnTo>
                  <a:lnTo>
                    <a:pt x="32" y="323"/>
                  </a:lnTo>
                  <a:lnTo>
                    <a:pt x="30" y="324"/>
                  </a:lnTo>
                  <a:lnTo>
                    <a:pt x="30" y="325"/>
                  </a:lnTo>
                  <a:lnTo>
                    <a:pt x="29" y="326"/>
                  </a:lnTo>
                  <a:lnTo>
                    <a:pt x="28" y="326"/>
                  </a:lnTo>
                  <a:lnTo>
                    <a:pt x="27" y="326"/>
                  </a:lnTo>
                  <a:lnTo>
                    <a:pt x="27" y="326"/>
                  </a:lnTo>
                  <a:lnTo>
                    <a:pt x="26" y="326"/>
                  </a:lnTo>
                  <a:lnTo>
                    <a:pt x="25" y="326"/>
                  </a:lnTo>
                  <a:lnTo>
                    <a:pt x="24" y="325"/>
                  </a:lnTo>
                  <a:lnTo>
                    <a:pt x="24" y="325"/>
                  </a:lnTo>
                  <a:lnTo>
                    <a:pt x="23" y="325"/>
                  </a:lnTo>
                  <a:lnTo>
                    <a:pt x="23" y="326"/>
                  </a:lnTo>
                  <a:lnTo>
                    <a:pt x="22" y="326"/>
                  </a:lnTo>
                  <a:lnTo>
                    <a:pt x="21" y="327"/>
                  </a:lnTo>
                  <a:lnTo>
                    <a:pt x="20" y="327"/>
                  </a:lnTo>
                  <a:lnTo>
                    <a:pt x="18" y="329"/>
                  </a:lnTo>
                  <a:lnTo>
                    <a:pt x="17" y="329"/>
                  </a:lnTo>
                  <a:lnTo>
                    <a:pt x="16" y="330"/>
                  </a:lnTo>
                  <a:lnTo>
                    <a:pt x="16" y="330"/>
                  </a:lnTo>
                  <a:lnTo>
                    <a:pt x="15" y="331"/>
                  </a:lnTo>
                  <a:lnTo>
                    <a:pt x="15" y="332"/>
                  </a:lnTo>
                  <a:lnTo>
                    <a:pt x="14" y="334"/>
                  </a:lnTo>
                  <a:lnTo>
                    <a:pt x="13" y="335"/>
                  </a:lnTo>
                  <a:lnTo>
                    <a:pt x="13" y="336"/>
                  </a:lnTo>
                  <a:lnTo>
                    <a:pt x="12" y="336"/>
                  </a:lnTo>
                  <a:lnTo>
                    <a:pt x="9" y="340"/>
                  </a:lnTo>
                  <a:lnTo>
                    <a:pt x="8" y="340"/>
                  </a:lnTo>
                  <a:lnTo>
                    <a:pt x="7" y="341"/>
                  </a:lnTo>
                  <a:lnTo>
                    <a:pt x="6" y="344"/>
                  </a:lnTo>
                  <a:lnTo>
                    <a:pt x="5" y="346"/>
                  </a:lnTo>
                  <a:lnTo>
                    <a:pt x="4" y="346"/>
                  </a:lnTo>
                  <a:lnTo>
                    <a:pt x="4" y="346"/>
                  </a:lnTo>
                  <a:lnTo>
                    <a:pt x="3" y="346"/>
                  </a:lnTo>
                  <a:lnTo>
                    <a:pt x="3" y="347"/>
                  </a:lnTo>
                  <a:lnTo>
                    <a:pt x="2" y="347"/>
                  </a:lnTo>
                  <a:lnTo>
                    <a:pt x="2" y="346"/>
                  </a:lnTo>
                  <a:lnTo>
                    <a:pt x="1" y="346"/>
                  </a:lnTo>
                  <a:lnTo>
                    <a:pt x="0" y="345"/>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52" name="Freeform 258">
              <a:extLst>
                <a:ext uri="{FF2B5EF4-FFF2-40B4-BE49-F238E27FC236}">
                  <a16:creationId xmlns:a16="http://schemas.microsoft.com/office/drawing/2014/main" id="{01FBC09A-4313-4487-AE9F-91D7E1820B55}"/>
                </a:ext>
              </a:extLst>
            </p:cNvPr>
            <p:cNvSpPr>
              <a:spLocks/>
            </p:cNvSpPr>
            <p:nvPr/>
          </p:nvSpPr>
          <p:spPr bwMode="auto">
            <a:xfrm>
              <a:off x="4867" y="2061"/>
              <a:ext cx="222" cy="345"/>
            </a:xfrm>
            <a:custGeom>
              <a:avLst/>
              <a:gdLst>
                <a:gd name="T0" fmla="*/ 92 w 222"/>
                <a:gd name="T1" fmla="*/ 339 h 345"/>
                <a:gd name="T2" fmla="*/ 91 w 222"/>
                <a:gd name="T3" fmla="*/ 332 h 345"/>
                <a:gd name="T4" fmla="*/ 93 w 222"/>
                <a:gd name="T5" fmla="*/ 316 h 345"/>
                <a:gd name="T6" fmla="*/ 92 w 222"/>
                <a:gd name="T7" fmla="*/ 311 h 345"/>
                <a:gd name="T8" fmla="*/ 87 w 222"/>
                <a:gd name="T9" fmla="*/ 308 h 345"/>
                <a:gd name="T10" fmla="*/ 79 w 222"/>
                <a:gd name="T11" fmla="*/ 308 h 345"/>
                <a:gd name="T12" fmla="*/ 70 w 222"/>
                <a:gd name="T13" fmla="*/ 311 h 345"/>
                <a:gd name="T14" fmla="*/ 62 w 222"/>
                <a:gd name="T15" fmla="*/ 317 h 345"/>
                <a:gd name="T16" fmla="*/ 50 w 222"/>
                <a:gd name="T17" fmla="*/ 327 h 345"/>
                <a:gd name="T18" fmla="*/ 45 w 222"/>
                <a:gd name="T19" fmla="*/ 332 h 345"/>
                <a:gd name="T20" fmla="*/ 32 w 222"/>
                <a:gd name="T21" fmla="*/ 333 h 345"/>
                <a:gd name="T22" fmla="*/ 29 w 222"/>
                <a:gd name="T23" fmla="*/ 331 h 345"/>
                <a:gd name="T24" fmla="*/ 28 w 222"/>
                <a:gd name="T25" fmla="*/ 326 h 345"/>
                <a:gd name="T26" fmla="*/ 28 w 222"/>
                <a:gd name="T27" fmla="*/ 315 h 345"/>
                <a:gd name="T28" fmla="*/ 27 w 222"/>
                <a:gd name="T29" fmla="*/ 313 h 345"/>
                <a:gd name="T30" fmla="*/ 18 w 222"/>
                <a:gd name="T31" fmla="*/ 315 h 345"/>
                <a:gd name="T32" fmla="*/ 13 w 222"/>
                <a:gd name="T33" fmla="*/ 315 h 345"/>
                <a:gd name="T34" fmla="*/ 7 w 222"/>
                <a:gd name="T35" fmla="*/ 308 h 345"/>
                <a:gd name="T36" fmla="*/ 1 w 222"/>
                <a:gd name="T37" fmla="*/ 299 h 345"/>
                <a:gd name="T38" fmla="*/ 0 w 222"/>
                <a:gd name="T39" fmla="*/ 295 h 345"/>
                <a:gd name="T40" fmla="*/ 3 w 222"/>
                <a:gd name="T41" fmla="*/ 284 h 345"/>
                <a:gd name="T42" fmla="*/ 5 w 222"/>
                <a:gd name="T43" fmla="*/ 276 h 345"/>
                <a:gd name="T44" fmla="*/ 6 w 222"/>
                <a:gd name="T45" fmla="*/ 269 h 345"/>
                <a:gd name="T46" fmla="*/ 14 w 222"/>
                <a:gd name="T47" fmla="*/ 259 h 345"/>
                <a:gd name="T48" fmla="*/ 17 w 222"/>
                <a:gd name="T49" fmla="*/ 251 h 345"/>
                <a:gd name="T50" fmla="*/ 16 w 222"/>
                <a:gd name="T51" fmla="*/ 246 h 345"/>
                <a:gd name="T52" fmla="*/ 13 w 222"/>
                <a:gd name="T53" fmla="*/ 241 h 345"/>
                <a:gd name="T54" fmla="*/ 4 w 222"/>
                <a:gd name="T55" fmla="*/ 230 h 345"/>
                <a:gd name="T56" fmla="*/ 3 w 222"/>
                <a:gd name="T57" fmla="*/ 226 h 345"/>
                <a:gd name="T58" fmla="*/ 6 w 222"/>
                <a:gd name="T59" fmla="*/ 211 h 345"/>
                <a:gd name="T60" fmla="*/ 11 w 222"/>
                <a:gd name="T61" fmla="*/ 201 h 345"/>
                <a:gd name="T62" fmla="*/ 24 w 222"/>
                <a:gd name="T63" fmla="*/ 185 h 345"/>
                <a:gd name="T64" fmla="*/ 28 w 222"/>
                <a:gd name="T65" fmla="*/ 176 h 345"/>
                <a:gd name="T66" fmla="*/ 28 w 222"/>
                <a:gd name="T67" fmla="*/ 162 h 345"/>
                <a:gd name="T68" fmla="*/ 29 w 222"/>
                <a:gd name="T69" fmla="*/ 148 h 345"/>
                <a:gd name="T70" fmla="*/ 33 w 222"/>
                <a:gd name="T71" fmla="*/ 137 h 345"/>
                <a:gd name="T72" fmla="*/ 35 w 222"/>
                <a:gd name="T73" fmla="*/ 125 h 345"/>
                <a:gd name="T74" fmla="*/ 48 w 222"/>
                <a:gd name="T75" fmla="*/ 107 h 345"/>
                <a:gd name="T76" fmla="*/ 56 w 222"/>
                <a:gd name="T77" fmla="*/ 100 h 345"/>
                <a:gd name="T78" fmla="*/ 65 w 222"/>
                <a:gd name="T79" fmla="*/ 93 h 345"/>
                <a:gd name="T80" fmla="*/ 74 w 222"/>
                <a:gd name="T81" fmla="*/ 88 h 345"/>
                <a:gd name="T82" fmla="*/ 86 w 222"/>
                <a:gd name="T83" fmla="*/ 76 h 345"/>
                <a:gd name="T84" fmla="*/ 91 w 222"/>
                <a:gd name="T85" fmla="*/ 74 h 345"/>
                <a:gd name="T86" fmla="*/ 100 w 222"/>
                <a:gd name="T87" fmla="*/ 75 h 345"/>
                <a:gd name="T88" fmla="*/ 105 w 222"/>
                <a:gd name="T89" fmla="*/ 74 h 345"/>
                <a:gd name="T90" fmla="*/ 107 w 222"/>
                <a:gd name="T91" fmla="*/ 69 h 345"/>
                <a:gd name="T92" fmla="*/ 109 w 222"/>
                <a:gd name="T93" fmla="*/ 48 h 345"/>
                <a:gd name="T94" fmla="*/ 114 w 222"/>
                <a:gd name="T95" fmla="*/ 46 h 345"/>
                <a:gd name="T96" fmla="*/ 124 w 222"/>
                <a:gd name="T97" fmla="*/ 38 h 345"/>
                <a:gd name="T98" fmla="*/ 137 w 222"/>
                <a:gd name="T99" fmla="*/ 34 h 345"/>
                <a:gd name="T100" fmla="*/ 156 w 222"/>
                <a:gd name="T101" fmla="*/ 34 h 345"/>
                <a:gd name="T102" fmla="*/ 166 w 222"/>
                <a:gd name="T103" fmla="*/ 33 h 345"/>
                <a:gd name="T104" fmla="*/ 176 w 222"/>
                <a:gd name="T105" fmla="*/ 32 h 345"/>
                <a:gd name="T106" fmla="*/ 185 w 222"/>
                <a:gd name="T107" fmla="*/ 34 h 345"/>
                <a:gd name="T108" fmla="*/ 195 w 222"/>
                <a:gd name="T109" fmla="*/ 32 h 345"/>
                <a:gd name="T110" fmla="*/ 206 w 222"/>
                <a:gd name="T111" fmla="*/ 23 h 345"/>
                <a:gd name="T112" fmla="*/ 214 w 222"/>
                <a:gd name="T113" fmla="*/ 14 h 345"/>
                <a:gd name="T114" fmla="*/ 218 w 222"/>
                <a:gd name="T115" fmla="*/ 2 h 345"/>
                <a:gd name="T116" fmla="*/ 221 w 222"/>
                <a:gd name="T117"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 h="345">
                  <a:moveTo>
                    <a:pt x="96" y="345"/>
                  </a:moveTo>
                  <a:lnTo>
                    <a:pt x="95" y="344"/>
                  </a:lnTo>
                  <a:lnTo>
                    <a:pt x="94" y="343"/>
                  </a:lnTo>
                  <a:lnTo>
                    <a:pt x="93" y="341"/>
                  </a:lnTo>
                  <a:lnTo>
                    <a:pt x="92" y="339"/>
                  </a:lnTo>
                  <a:lnTo>
                    <a:pt x="91" y="338"/>
                  </a:lnTo>
                  <a:lnTo>
                    <a:pt x="91" y="336"/>
                  </a:lnTo>
                  <a:lnTo>
                    <a:pt x="91" y="335"/>
                  </a:lnTo>
                  <a:lnTo>
                    <a:pt x="91" y="334"/>
                  </a:lnTo>
                  <a:lnTo>
                    <a:pt x="91" y="332"/>
                  </a:lnTo>
                  <a:lnTo>
                    <a:pt x="91" y="329"/>
                  </a:lnTo>
                  <a:lnTo>
                    <a:pt x="92" y="323"/>
                  </a:lnTo>
                  <a:lnTo>
                    <a:pt x="93" y="320"/>
                  </a:lnTo>
                  <a:lnTo>
                    <a:pt x="93" y="317"/>
                  </a:lnTo>
                  <a:lnTo>
                    <a:pt x="93" y="316"/>
                  </a:lnTo>
                  <a:lnTo>
                    <a:pt x="93" y="316"/>
                  </a:lnTo>
                  <a:lnTo>
                    <a:pt x="93" y="315"/>
                  </a:lnTo>
                  <a:lnTo>
                    <a:pt x="93" y="313"/>
                  </a:lnTo>
                  <a:lnTo>
                    <a:pt x="92" y="312"/>
                  </a:lnTo>
                  <a:lnTo>
                    <a:pt x="92" y="311"/>
                  </a:lnTo>
                  <a:lnTo>
                    <a:pt x="91" y="310"/>
                  </a:lnTo>
                  <a:lnTo>
                    <a:pt x="90" y="310"/>
                  </a:lnTo>
                  <a:lnTo>
                    <a:pt x="89" y="309"/>
                  </a:lnTo>
                  <a:lnTo>
                    <a:pt x="88" y="308"/>
                  </a:lnTo>
                  <a:lnTo>
                    <a:pt x="87" y="308"/>
                  </a:lnTo>
                  <a:lnTo>
                    <a:pt x="86" y="308"/>
                  </a:lnTo>
                  <a:lnTo>
                    <a:pt x="85" y="307"/>
                  </a:lnTo>
                  <a:lnTo>
                    <a:pt x="84" y="307"/>
                  </a:lnTo>
                  <a:lnTo>
                    <a:pt x="82" y="308"/>
                  </a:lnTo>
                  <a:lnTo>
                    <a:pt x="79" y="308"/>
                  </a:lnTo>
                  <a:lnTo>
                    <a:pt x="77" y="308"/>
                  </a:lnTo>
                  <a:lnTo>
                    <a:pt x="76" y="309"/>
                  </a:lnTo>
                  <a:lnTo>
                    <a:pt x="75" y="309"/>
                  </a:lnTo>
                  <a:lnTo>
                    <a:pt x="73" y="310"/>
                  </a:lnTo>
                  <a:lnTo>
                    <a:pt x="70" y="311"/>
                  </a:lnTo>
                  <a:lnTo>
                    <a:pt x="69" y="312"/>
                  </a:lnTo>
                  <a:lnTo>
                    <a:pt x="68" y="312"/>
                  </a:lnTo>
                  <a:lnTo>
                    <a:pt x="67" y="313"/>
                  </a:lnTo>
                  <a:lnTo>
                    <a:pt x="64" y="315"/>
                  </a:lnTo>
                  <a:lnTo>
                    <a:pt x="62" y="317"/>
                  </a:lnTo>
                  <a:lnTo>
                    <a:pt x="58" y="320"/>
                  </a:lnTo>
                  <a:lnTo>
                    <a:pt x="53" y="323"/>
                  </a:lnTo>
                  <a:lnTo>
                    <a:pt x="52" y="325"/>
                  </a:lnTo>
                  <a:lnTo>
                    <a:pt x="51" y="326"/>
                  </a:lnTo>
                  <a:lnTo>
                    <a:pt x="50" y="327"/>
                  </a:lnTo>
                  <a:lnTo>
                    <a:pt x="49" y="328"/>
                  </a:lnTo>
                  <a:lnTo>
                    <a:pt x="47" y="330"/>
                  </a:lnTo>
                  <a:lnTo>
                    <a:pt x="47" y="331"/>
                  </a:lnTo>
                  <a:lnTo>
                    <a:pt x="46" y="332"/>
                  </a:lnTo>
                  <a:lnTo>
                    <a:pt x="45" y="332"/>
                  </a:lnTo>
                  <a:lnTo>
                    <a:pt x="44" y="332"/>
                  </a:lnTo>
                  <a:lnTo>
                    <a:pt x="43" y="332"/>
                  </a:lnTo>
                  <a:lnTo>
                    <a:pt x="38" y="332"/>
                  </a:lnTo>
                  <a:lnTo>
                    <a:pt x="33" y="333"/>
                  </a:lnTo>
                  <a:lnTo>
                    <a:pt x="32" y="333"/>
                  </a:lnTo>
                  <a:lnTo>
                    <a:pt x="31" y="332"/>
                  </a:lnTo>
                  <a:lnTo>
                    <a:pt x="30" y="332"/>
                  </a:lnTo>
                  <a:lnTo>
                    <a:pt x="30" y="332"/>
                  </a:lnTo>
                  <a:lnTo>
                    <a:pt x="29" y="332"/>
                  </a:lnTo>
                  <a:lnTo>
                    <a:pt x="29" y="331"/>
                  </a:lnTo>
                  <a:lnTo>
                    <a:pt x="28" y="330"/>
                  </a:lnTo>
                  <a:lnTo>
                    <a:pt x="28" y="329"/>
                  </a:lnTo>
                  <a:lnTo>
                    <a:pt x="28" y="329"/>
                  </a:lnTo>
                  <a:lnTo>
                    <a:pt x="27" y="327"/>
                  </a:lnTo>
                  <a:lnTo>
                    <a:pt x="28" y="326"/>
                  </a:lnTo>
                  <a:lnTo>
                    <a:pt x="28" y="324"/>
                  </a:lnTo>
                  <a:lnTo>
                    <a:pt x="28" y="320"/>
                  </a:lnTo>
                  <a:lnTo>
                    <a:pt x="29" y="317"/>
                  </a:lnTo>
                  <a:lnTo>
                    <a:pt x="29" y="316"/>
                  </a:lnTo>
                  <a:lnTo>
                    <a:pt x="28" y="315"/>
                  </a:lnTo>
                  <a:lnTo>
                    <a:pt x="28" y="314"/>
                  </a:lnTo>
                  <a:lnTo>
                    <a:pt x="28" y="314"/>
                  </a:lnTo>
                  <a:lnTo>
                    <a:pt x="28" y="313"/>
                  </a:lnTo>
                  <a:lnTo>
                    <a:pt x="27" y="313"/>
                  </a:lnTo>
                  <a:lnTo>
                    <a:pt x="27" y="313"/>
                  </a:lnTo>
                  <a:lnTo>
                    <a:pt x="26" y="313"/>
                  </a:lnTo>
                  <a:lnTo>
                    <a:pt x="25" y="314"/>
                  </a:lnTo>
                  <a:lnTo>
                    <a:pt x="23" y="314"/>
                  </a:lnTo>
                  <a:lnTo>
                    <a:pt x="22" y="315"/>
                  </a:lnTo>
                  <a:lnTo>
                    <a:pt x="18" y="315"/>
                  </a:lnTo>
                  <a:lnTo>
                    <a:pt x="17" y="315"/>
                  </a:lnTo>
                  <a:lnTo>
                    <a:pt x="16" y="315"/>
                  </a:lnTo>
                  <a:lnTo>
                    <a:pt x="15" y="315"/>
                  </a:lnTo>
                  <a:lnTo>
                    <a:pt x="14" y="315"/>
                  </a:lnTo>
                  <a:lnTo>
                    <a:pt x="13" y="315"/>
                  </a:lnTo>
                  <a:lnTo>
                    <a:pt x="12" y="314"/>
                  </a:lnTo>
                  <a:lnTo>
                    <a:pt x="12" y="314"/>
                  </a:lnTo>
                  <a:lnTo>
                    <a:pt x="10" y="312"/>
                  </a:lnTo>
                  <a:lnTo>
                    <a:pt x="9" y="311"/>
                  </a:lnTo>
                  <a:lnTo>
                    <a:pt x="7" y="308"/>
                  </a:lnTo>
                  <a:lnTo>
                    <a:pt x="4" y="305"/>
                  </a:lnTo>
                  <a:lnTo>
                    <a:pt x="4" y="304"/>
                  </a:lnTo>
                  <a:lnTo>
                    <a:pt x="3" y="303"/>
                  </a:lnTo>
                  <a:lnTo>
                    <a:pt x="2" y="301"/>
                  </a:lnTo>
                  <a:lnTo>
                    <a:pt x="1" y="299"/>
                  </a:lnTo>
                  <a:lnTo>
                    <a:pt x="0" y="298"/>
                  </a:lnTo>
                  <a:lnTo>
                    <a:pt x="0" y="297"/>
                  </a:lnTo>
                  <a:lnTo>
                    <a:pt x="0" y="296"/>
                  </a:lnTo>
                  <a:lnTo>
                    <a:pt x="0" y="295"/>
                  </a:lnTo>
                  <a:lnTo>
                    <a:pt x="0" y="295"/>
                  </a:lnTo>
                  <a:lnTo>
                    <a:pt x="0" y="293"/>
                  </a:lnTo>
                  <a:lnTo>
                    <a:pt x="0" y="292"/>
                  </a:lnTo>
                  <a:lnTo>
                    <a:pt x="0" y="291"/>
                  </a:lnTo>
                  <a:lnTo>
                    <a:pt x="1" y="289"/>
                  </a:lnTo>
                  <a:lnTo>
                    <a:pt x="3" y="284"/>
                  </a:lnTo>
                  <a:lnTo>
                    <a:pt x="4" y="282"/>
                  </a:lnTo>
                  <a:lnTo>
                    <a:pt x="5" y="280"/>
                  </a:lnTo>
                  <a:lnTo>
                    <a:pt x="5" y="279"/>
                  </a:lnTo>
                  <a:lnTo>
                    <a:pt x="5" y="277"/>
                  </a:lnTo>
                  <a:lnTo>
                    <a:pt x="5" y="276"/>
                  </a:lnTo>
                  <a:lnTo>
                    <a:pt x="5" y="274"/>
                  </a:lnTo>
                  <a:lnTo>
                    <a:pt x="5" y="273"/>
                  </a:lnTo>
                  <a:lnTo>
                    <a:pt x="5" y="271"/>
                  </a:lnTo>
                  <a:lnTo>
                    <a:pt x="6" y="270"/>
                  </a:lnTo>
                  <a:lnTo>
                    <a:pt x="6" y="269"/>
                  </a:lnTo>
                  <a:lnTo>
                    <a:pt x="6" y="268"/>
                  </a:lnTo>
                  <a:lnTo>
                    <a:pt x="8" y="266"/>
                  </a:lnTo>
                  <a:lnTo>
                    <a:pt x="10" y="264"/>
                  </a:lnTo>
                  <a:lnTo>
                    <a:pt x="13" y="260"/>
                  </a:lnTo>
                  <a:lnTo>
                    <a:pt x="14" y="259"/>
                  </a:lnTo>
                  <a:lnTo>
                    <a:pt x="15" y="257"/>
                  </a:lnTo>
                  <a:lnTo>
                    <a:pt x="16" y="255"/>
                  </a:lnTo>
                  <a:lnTo>
                    <a:pt x="16" y="254"/>
                  </a:lnTo>
                  <a:lnTo>
                    <a:pt x="17" y="252"/>
                  </a:lnTo>
                  <a:lnTo>
                    <a:pt x="17" y="251"/>
                  </a:lnTo>
                  <a:lnTo>
                    <a:pt x="17" y="250"/>
                  </a:lnTo>
                  <a:lnTo>
                    <a:pt x="17" y="249"/>
                  </a:lnTo>
                  <a:lnTo>
                    <a:pt x="17" y="248"/>
                  </a:lnTo>
                  <a:lnTo>
                    <a:pt x="16" y="247"/>
                  </a:lnTo>
                  <a:lnTo>
                    <a:pt x="16" y="246"/>
                  </a:lnTo>
                  <a:lnTo>
                    <a:pt x="16" y="245"/>
                  </a:lnTo>
                  <a:lnTo>
                    <a:pt x="15" y="244"/>
                  </a:lnTo>
                  <a:lnTo>
                    <a:pt x="15" y="244"/>
                  </a:lnTo>
                  <a:lnTo>
                    <a:pt x="14" y="242"/>
                  </a:lnTo>
                  <a:lnTo>
                    <a:pt x="13" y="241"/>
                  </a:lnTo>
                  <a:lnTo>
                    <a:pt x="7" y="235"/>
                  </a:lnTo>
                  <a:lnTo>
                    <a:pt x="6" y="233"/>
                  </a:lnTo>
                  <a:lnTo>
                    <a:pt x="5" y="232"/>
                  </a:lnTo>
                  <a:lnTo>
                    <a:pt x="4" y="231"/>
                  </a:lnTo>
                  <a:lnTo>
                    <a:pt x="4" y="230"/>
                  </a:lnTo>
                  <a:lnTo>
                    <a:pt x="4" y="230"/>
                  </a:lnTo>
                  <a:lnTo>
                    <a:pt x="4" y="229"/>
                  </a:lnTo>
                  <a:lnTo>
                    <a:pt x="3" y="228"/>
                  </a:lnTo>
                  <a:lnTo>
                    <a:pt x="3" y="227"/>
                  </a:lnTo>
                  <a:lnTo>
                    <a:pt x="3" y="226"/>
                  </a:lnTo>
                  <a:lnTo>
                    <a:pt x="4" y="221"/>
                  </a:lnTo>
                  <a:lnTo>
                    <a:pt x="5" y="216"/>
                  </a:lnTo>
                  <a:lnTo>
                    <a:pt x="5" y="214"/>
                  </a:lnTo>
                  <a:lnTo>
                    <a:pt x="5" y="213"/>
                  </a:lnTo>
                  <a:lnTo>
                    <a:pt x="6" y="211"/>
                  </a:lnTo>
                  <a:lnTo>
                    <a:pt x="6" y="210"/>
                  </a:lnTo>
                  <a:lnTo>
                    <a:pt x="7" y="209"/>
                  </a:lnTo>
                  <a:lnTo>
                    <a:pt x="8" y="205"/>
                  </a:lnTo>
                  <a:lnTo>
                    <a:pt x="9" y="203"/>
                  </a:lnTo>
                  <a:lnTo>
                    <a:pt x="11" y="201"/>
                  </a:lnTo>
                  <a:lnTo>
                    <a:pt x="12" y="199"/>
                  </a:lnTo>
                  <a:lnTo>
                    <a:pt x="14" y="196"/>
                  </a:lnTo>
                  <a:lnTo>
                    <a:pt x="22" y="187"/>
                  </a:lnTo>
                  <a:lnTo>
                    <a:pt x="23" y="186"/>
                  </a:lnTo>
                  <a:lnTo>
                    <a:pt x="24" y="185"/>
                  </a:lnTo>
                  <a:lnTo>
                    <a:pt x="25" y="183"/>
                  </a:lnTo>
                  <a:lnTo>
                    <a:pt x="26" y="181"/>
                  </a:lnTo>
                  <a:lnTo>
                    <a:pt x="26" y="180"/>
                  </a:lnTo>
                  <a:lnTo>
                    <a:pt x="27" y="178"/>
                  </a:lnTo>
                  <a:lnTo>
                    <a:pt x="28" y="176"/>
                  </a:lnTo>
                  <a:lnTo>
                    <a:pt x="28" y="175"/>
                  </a:lnTo>
                  <a:lnTo>
                    <a:pt x="28" y="173"/>
                  </a:lnTo>
                  <a:lnTo>
                    <a:pt x="28" y="171"/>
                  </a:lnTo>
                  <a:lnTo>
                    <a:pt x="28" y="168"/>
                  </a:lnTo>
                  <a:lnTo>
                    <a:pt x="28" y="162"/>
                  </a:lnTo>
                  <a:lnTo>
                    <a:pt x="28" y="155"/>
                  </a:lnTo>
                  <a:lnTo>
                    <a:pt x="28" y="153"/>
                  </a:lnTo>
                  <a:lnTo>
                    <a:pt x="28" y="151"/>
                  </a:lnTo>
                  <a:lnTo>
                    <a:pt x="28" y="149"/>
                  </a:lnTo>
                  <a:lnTo>
                    <a:pt x="29" y="148"/>
                  </a:lnTo>
                  <a:lnTo>
                    <a:pt x="29" y="146"/>
                  </a:lnTo>
                  <a:lnTo>
                    <a:pt x="31" y="141"/>
                  </a:lnTo>
                  <a:lnTo>
                    <a:pt x="32" y="139"/>
                  </a:lnTo>
                  <a:lnTo>
                    <a:pt x="32" y="138"/>
                  </a:lnTo>
                  <a:lnTo>
                    <a:pt x="33" y="137"/>
                  </a:lnTo>
                  <a:lnTo>
                    <a:pt x="33" y="135"/>
                  </a:lnTo>
                  <a:lnTo>
                    <a:pt x="33" y="131"/>
                  </a:lnTo>
                  <a:lnTo>
                    <a:pt x="34" y="128"/>
                  </a:lnTo>
                  <a:lnTo>
                    <a:pt x="34" y="126"/>
                  </a:lnTo>
                  <a:lnTo>
                    <a:pt x="35" y="125"/>
                  </a:lnTo>
                  <a:lnTo>
                    <a:pt x="35" y="124"/>
                  </a:lnTo>
                  <a:lnTo>
                    <a:pt x="36" y="122"/>
                  </a:lnTo>
                  <a:lnTo>
                    <a:pt x="38" y="119"/>
                  </a:lnTo>
                  <a:lnTo>
                    <a:pt x="45" y="111"/>
                  </a:lnTo>
                  <a:lnTo>
                    <a:pt x="48" y="107"/>
                  </a:lnTo>
                  <a:lnTo>
                    <a:pt x="50" y="105"/>
                  </a:lnTo>
                  <a:lnTo>
                    <a:pt x="51" y="104"/>
                  </a:lnTo>
                  <a:lnTo>
                    <a:pt x="54" y="102"/>
                  </a:lnTo>
                  <a:lnTo>
                    <a:pt x="55" y="101"/>
                  </a:lnTo>
                  <a:lnTo>
                    <a:pt x="56" y="100"/>
                  </a:lnTo>
                  <a:lnTo>
                    <a:pt x="60" y="97"/>
                  </a:lnTo>
                  <a:lnTo>
                    <a:pt x="61" y="96"/>
                  </a:lnTo>
                  <a:lnTo>
                    <a:pt x="62" y="95"/>
                  </a:lnTo>
                  <a:lnTo>
                    <a:pt x="63" y="94"/>
                  </a:lnTo>
                  <a:lnTo>
                    <a:pt x="65" y="93"/>
                  </a:lnTo>
                  <a:lnTo>
                    <a:pt x="66" y="92"/>
                  </a:lnTo>
                  <a:lnTo>
                    <a:pt x="69" y="91"/>
                  </a:lnTo>
                  <a:lnTo>
                    <a:pt x="71" y="91"/>
                  </a:lnTo>
                  <a:lnTo>
                    <a:pt x="72" y="90"/>
                  </a:lnTo>
                  <a:lnTo>
                    <a:pt x="74" y="88"/>
                  </a:lnTo>
                  <a:lnTo>
                    <a:pt x="75" y="87"/>
                  </a:lnTo>
                  <a:lnTo>
                    <a:pt x="77" y="86"/>
                  </a:lnTo>
                  <a:lnTo>
                    <a:pt x="81" y="81"/>
                  </a:lnTo>
                  <a:lnTo>
                    <a:pt x="84" y="78"/>
                  </a:lnTo>
                  <a:lnTo>
                    <a:pt x="86" y="76"/>
                  </a:lnTo>
                  <a:lnTo>
                    <a:pt x="87" y="75"/>
                  </a:lnTo>
                  <a:lnTo>
                    <a:pt x="88" y="75"/>
                  </a:lnTo>
                  <a:lnTo>
                    <a:pt x="89" y="74"/>
                  </a:lnTo>
                  <a:lnTo>
                    <a:pt x="90" y="74"/>
                  </a:lnTo>
                  <a:lnTo>
                    <a:pt x="91" y="74"/>
                  </a:lnTo>
                  <a:lnTo>
                    <a:pt x="93" y="74"/>
                  </a:lnTo>
                  <a:lnTo>
                    <a:pt x="95" y="75"/>
                  </a:lnTo>
                  <a:lnTo>
                    <a:pt x="97" y="75"/>
                  </a:lnTo>
                  <a:lnTo>
                    <a:pt x="99" y="75"/>
                  </a:lnTo>
                  <a:lnTo>
                    <a:pt x="100" y="75"/>
                  </a:lnTo>
                  <a:lnTo>
                    <a:pt x="101" y="75"/>
                  </a:lnTo>
                  <a:lnTo>
                    <a:pt x="102" y="75"/>
                  </a:lnTo>
                  <a:lnTo>
                    <a:pt x="103" y="75"/>
                  </a:lnTo>
                  <a:lnTo>
                    <a:pt x="104" y="74"/>
                  </a:lnTo>
                  <a:lnTo>
                    <a:pt x="105" y="74"/>
                  </a:lnTo>
                  <a:lnTo>
                    <a:pt x="105" y="73"/>
                  </a:lnTo>
                  <a:lnTo>
                    <a:pt x="106" y="73"/>
                  </a:lnTo>
                  <a:lnTo>
                    <a:pt x="106" y="71"/>
                  </a:lnTo>
                  <a:lnTo>
                    <a:pt x="107" y="70"/>
                  </a:lnTo>
                  <a:lnTo>
                    <a:pt x="107" y="69"/>
                  </a:lnTo>
                  <a:lnTo>
                    <a:pt x="108" y="66"/>
                  </a:lnTo>
                  <a:lnTo>
                    <a:pt x="108" y="63"/>
                  </a:lnTo>
                  <a:lnTo>
                    <a:pt x="108" y="60"/>
                  </a:lnTo>
                  <a:lnTo>
                    <a:pt x="109" y="48"/>
                  </a:lnTo>
                  <a:lnTo>
                    <a:pt x="109" y="48"/>
                  </a:lnTo>
                  <a:lnTo>
                    <a:pt x="110" y="48"/>
                  </a:lnTo>
                  <a:lnTo>
                    <a:pt x="110" y="48"/>
                  </a:lnTo>
                  <a:lnTo>
                    <a:pt x="111" y="47"/>
                  </a:lnTo>
                  <a:lnTo>
                    <a:pt x="112" y="47"/>
                  </a:lnTo>
                  <a:lnTo>
                    <a:pt x="114" y="46"/>
                  </a:lnTo>
                  <a:lnTo>
                    <a:pt x="115" y="45"/>
                  </a:lnTo>
                  <a:lnTo>
                    <a:pt x="118" y="42"/>
                  </a:lnTo>
                  <a:lnTo>
                    <a:pt x="120" y="40"/>
                  </a:lnTo>
                  <a:lnTo>
                    <a:pt x="122" y="39"/>
                  </a:lnTo>
                  <a:lnTo>
                    <a:pt x="124" y="38"/>
                  </a:lnTo>
                  <a:lnTo>
                    <a:pt x="127" y="37"/>
                  </a:lnTo>
                  <a:lnTo>
                    <a:pt x="130" y="36"/>
                  </a:lnTo>
                  <a:lnTo>
                    <a:pt x="133" y="35"/>
                  </a:lnTo>
                  <a:lnTo>
                    <a:pt x="135" y="34"/>
                  </a:lnTo>
                  <a:lnTo>
                    <a:pt x="137" y="34"/>
                  </a:lnTo>
                  <a:lnTo>
                    <a:pt x="139" y="34"/>
                  </a:lnTo>
                  <a:lnTo>
                    <a:pt x="142" y="34"/>
                  </a:lnTo>
                  <a:lnTo>
                    <a:pt x="144" y="34"/>
                  </a:lnTo>
                  <a:lnTo>
                    <a:pt x="148" y="34"/>
                  </a:lnTo>
                  <a:lnTo>
                    <a:pt x="156" y="34"/>
                  </a:lnTo>
                  <a:lnTo>
                    <a:pt x="158" y="34"/>
                  </a:lnTo>
                  <a:lnTo>
                    <a:pt x="160" y="34"/>
                  </a:lnTo>
                  <a:lnTo>
                    <a:pt x="162" y="34"/>
                  </a:lnTo>
                  <a:lnTo>
                    <a:pt x="164" y="33"/>
                  </a:lnTo>
                  <a:lnTo>
                    <a:pt x="166" y="33"/>
                  </a:lnTo>
                  <a:lnTo>
                    <a:pt x="170" y="32"/>
                  </a:lnTo>
                  <a:lnTo>
                    <a:pt x="172" y="32"/>
                  </a:lnTo>
                  <a:lnTo>
                    <a:pt x="173" y="31"/>
                  </a:lnTo>
                  <a:lnTo>
                    <a:pt x="175" y="32"/>
                  </a:lnTo>
                  <a:lnTo>
                    <a:pt x="176" y="32"/>
                  </a:lnTo>
                  <a:lnTo>
                    <a:pt x="178" y="32"/>
                  </a:lnTo>
                  <a:lnTo>
                    <a:pt x="181" y="33"/>
                  </a:lnTo>
                  <a:lnTo>
                    <a:pt x="182" y="34"/>
                  </a:lnTo>
                  <a:lnTo>
                    <a:pt x="183" y="34"/>
                  </a:lnTo>
                  <a:lnTo>
                    <a:pt x="185" y="34"/>
                  </a:lnTo>
                  <a:lnTo>
                    <a:pt x="186" y="34"/>
                  </a:lnTo>
                  <a:lnTo>
                    <a:pt x="188" y="34"/>
                  </a:lnTo>
                  <a:lnTo>
                    <a:pt x="190" y="34"/>
                  </a:lnTo>
                  <a:lnTo>
                    <a:pt x="192" y="33"/>
                  </a:lnTo>
                  <a:lnTo>
                    <a:pt x="195" y="32"/>
                  </a:lnTo>
                  <a:lnTo>
                    <a:pt x="197" y="30"/>
                  </a:lnTo>
                  <a:lnTo>
                    <a:pt x="199" y="29"/>
                  </a:lnTo>
                  <a:lnTo>
                    <a:pt x="201" y="28"/>
                  </a:lnTo>
                  <a:lnTo>
                    <a:pt x="203" y="26"/>
                  </a:lnTo>
                  <a:lnTo>
                    <a:pt x="206" y="23"/>
                  </a:lnTo>
                  <a:lnTo>
                    <a:pt x="208" y="21"/>
                  </a:lnTo>
                  <a:lnTo>
                    <a:pt x="210" y="19"/>
                  </a:lnTo>
                  <a:lnTo>
                    <a:pt x="212" y="17"/>
                  </a:lnTo>
                  <a:lnTo>
                    <a:pt x="213" y="15"/>
                  </a:lnTo>
                  <a:lnTo>
                    <a:pt x="214" y="14"/>
                  </a:lnTo>
                  <a:lnTo>
                    <a:pt x="214" y="12"/>
                  </a:lnTo>
                  <a:lnTo>
                    <a:pt x="215" y="11"/>
                  </a:lnTo>
                  <a:lnTo>
                    <a:pt x="215" y="10"/>
                  </a:lnTo>
                  <a:lnTo>
                    <a:pt x="217" y="3"/>
                  </a:lnTo>
                  <a:lnTo>
                    <a:pt x="218" y="2"/>
                  </a:lnTo>
                  <a:lnTo>
                    <a:pt x="218" y="1"/>
                  </a:lnTo>
                  <a:lnTo>
                    <a:pt x="219" y="1"/>
                  </a:lnTo>
                  <a:lnTo>
                    <a:pt x="219" y="0"/>
                  </a:lnTo>
                  <a:lnTo>
                    <a:pt x="220" y="0"/>
                  </a:lnTo>
                  <a:lnTo>
                    <a:pt x="221" y="0"/>
                  </a:lnTo>
                  <a:lnTo>
                    <a:pt x="222"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53" name="Freeform 259">
              <a:extLst>
                <a:ext uri="{FF2B5EF4-FFF2-40B4-BE49-F238E27FC236}">
                  <a16:creationId xmlns:a16="http://schemas.microsoft.com/office/drawing/2014/main" id="{D50DE63F-0EFE-4E90-9059-699613E65867}"/>
                </a:ext>
              </a:extLst>
            </p:cNvPr>
            <p:cNvSpPr>
              <a:spLocks/>
            </p:cNvSpPr>
            <p:nvPr/>
          </p:nvSpPr>
          <p:spPr bwMode="auto">
            <a:xfrm>
              <a:off x="3633" y="2175"/>
              <a:ext cx="195" cy="150"/>
            </a:xfrm>
            <a:custGeom>
              <a:avLst/>
              <a:gdLst>
                <a:gd name="T0" fmla="*/ 125 w 195"/>
                <a:gd name="T1" fmla="*/ 1 h 150"/>
                <a:gd name="T2" fmla="*/ 127 w 195"/>
                <a:gd name="T3" fmla="*/ 5 h 150"/>
                <a:gd name="T4" fmla="*/ 140 w 195"/>
                <a:gd name="T5" fmla="*/ 15 h 150"/>
                <a:gd name="T6" fmla="*/ 149 w 195"/>
                <a:gd name="T7" fmla="*/ 18 h 150"/>
                <a:gd name="T8" fmla="*/ 153 w 195"/>
                <a:gd name="T9" fmla="*/ 26 h 150"/>
                <a:gd name="T10" fmla="*/ 159 w 195"/>
                <a:gd name="T11" fmla="*/ 31 h 150"/>
                <a:gd name="T12" fmla="*/ 175 w 195"/>
                <a:gd name="T13" fmla="*/ 38 h 150"/>
                <a:gd name="T14" fmla="*/ 182 w 195"/>
                <a:gd name="T15" fmla="*/ 45 h 150"/>
                <a:gd name="T16" fmla="*/ 191 w 195"/>
                <a:gd name="T17" fmla="*/ 53 h 150"/>
                <a:gd name="T18" fmla="*/ 195 w 195"/>
                <a:gd name="T19" fmla="*/ 60 h 150"/>
                <a:gd name="T20" fmla="*/ 193 w 195"/>
                <a:gd name="T21" fmla="*/ 67 h 150"/>
                <a:gd name="T22" fmla="*/ 179 w 195"/>
                <a:gd name="T23" fmla="*/ 76 h 150"/>
                <a:gd name="T24" fmla="*/ 174 w 195"/>
                <a:gd name="T25" fmla="*/ 80 h 150"/>
                <a:gd name="T26" fmla="*/ 174 w 195"/>
                <a:gd name="T27" fmla="*/ 85 h 150"/>
                <a:gd name="T28" fmla="*/ 178 w 195"/>
                <a:gd name="T29" fmla="*/ 91 h 150"/>
                <a:gd name="T30" fmla="*/ 180 w 195"/>
                <a:gd name="T31" fmla="*/ 105 h 150"/>
                <a:gd name="T32" fmla="*/ 176 w 195"/>
                <a:gd name="T33" fmla="*/ 112 h 150"/>
                <a:gd name="T34" fmla="*/ 168 w 195"/>
                <a:gd name="T35" fmla="*/ 117 h 150"/>
                <a:gd name="T36" fmla="*/ 159 w 195"/>
                <a:gd name="T37" fmla="*/ 116 h 150"/>
                <a:gd name="T38" fmla="*/ 148 w 195"/>
                <a:gd name="T39" fmla="*/ 110 h 150"/>
                <a:gd name="T40" fmla="*/ 136 w 195"/>
                <a:gd name="T41" fmla="*/ 109 h 150"/>
                <a:gd name="T42" fmla="*/ 126 w 195"/>
                <a:gd name="T43" fmla="*/ 111 h 150"/>
                <a:gd name="T44" fmla="*/ 120 w 195"/>
                <a:gd name="T45" fmla="*/ 116 h 150"/>
                <a:gd name="T46" fmla="*/ 110 w 195"/>
                <a:gd name="T47" fmla="*/ 120 h 150"/>
                <a:gd name="T48" fmla="*/ 94 w 195"/>
                <a:gd name="T49" fmla="*/ 132 h 150"/>
                <a:gd name="T50" fmla="*/ 81 w 195"/>
                <a:gd name="T51" fmla="*/ 137 h 150"/>
                <a:gd name="T52" fmla="*/ 71 w 195"/>
                <a:gd name="T53" fmla="*/ 140 h 150"/>
                <a:gd name="T54" fmla="*/ 65 w 195"/>
                <a:gd name="T55" fmla="*/ 148 h 150"/>
                <a:gd name="T56" fmla="*/ 62 w 195"/>
                <a:gd name="T57" fmla="*/ 150 h 150"/>
                <a:gd name="T58" fmla="*/ 47 w 195"/>
                <a:gd name="T59" fmla="*/ 148 h 150"/>
                <a:gd name="T60" fmla="*/ 43 w 195"/>
                <a:gd name="T61" fmla="*/ 145 h 150"/>
                <a:gd name="T62" fmla="*/ 41 w 195"/>
                <a:gd name="T63" fmla="*/ 140 h 150"/>
                <a:gd name="T64" fmla="*/ 42 w 195"/>
                <a:gd name="T65" fmla="*/ 134 h 150"/>
                <a:gd name="T66" fmla="*/ 41 w 195"/>
                <a:gd name="T67" fmla="*/ 128 h 150"/>
                <a:gd name="T68" fmla="*/ 40 w 195"/>
                <a:gd name="T69" fmla="*/ 123 h 150"/>
                <a:gd name="T70" fmla="*/ 33 w 195"/>
                <a:gd name="T71" fmla="*/ 119 h 150"/>
                <a:gd name="T72" fmla="*/ 29 w 195"/>
                <a:gd name="T73" fmla="*/ 114 h 150"/>
                <a:gd name="T74" fmla="*/ 30 w 195"/>
                <a:gd name="T75" fmla="*/ 108 h 150"/>
                <a:gd name="T76" fmla="*/ 29 w 195"/>
                <a:gd name="T77" fmla="*/ 102 h 150"/>
                <a:gd name="T78" fmla="*/ 18 w 195"/>
                <a:gd name="T79" fmla="*/ 91 h 150"/>
                <a:gd name="T80" fmla="*/ 12 w 195"/>
                <a:gd name="T81" fmla="*/ 81 h 150"/>
                <a:gd name="T82" fmla="*/ 9 w 195"/>
                <a:gd name="T83" fmla="*/ 75 h 150"/>
                <a:gd name="T84" fmla="*/ 13 w 195"/>
                <a:gd name="T85" fmla="*/ 69 h 150"/>
                <a:gd name="T86" fmla="*/ 18 w 195"/>
                <a:gd name="T87" fmla="*/ 64 h 150"/>
                <a:gd name="T88" fmla="*/ 9 w 195"/>
                <a:gd name="T89" fmla="*/ 53 h 150"/>
                <a:gd name="T90" fmla="*/ 1 w 195"/>
                <a:gd name="T91" fmla="*/ 48 h 150"/>
                <a:gd name="T92" fmla="*/ 1 w 195"/>
                <a:gd name="T93" fmla="*/ 45 h 150"/>
                <a:gd name="T94" fmla="*/ 12 w 195"/>
                <a:gd name="T95" fmla="*/ 40 h 150"/>
                <a:gd name="T96" fmla="*/ 27 w 195"/>
                <a:gd name="T97" fmla="*/ 34 h 150"/>
                <a:gd name="T98" fmla="*/ 33 w 195"/>
                <a:gd name="T99" fmla="*/ 34 h 150"/>
                <a:gd name="T100" fmla="*/ 42 w 195"/>
                <a:gd name="T101" fmla="*/ 38 h 150"/>
                <a:gd name="T102" fmla="*/ 50 w 195"/>
                <a:gd name="T103" fmla="*/ 36 h 150"/>
                <a:gd name="T104" fmla="*/ 53 w 195"/>
                <a:gd name="T105" fmla="*/ 26 h 150"/>
                <a:gd name="T106" fmla="*/ 58 w 195"/>
                <a:gd name="T107" fmla="*/ 21 h 150"/>
                <a:gd name="T108" fmla="*/ 69 w 195"/>
                <a:gd name="T109" fmla="*/ 20 h 150"/>
                <a:gd name="T110" fmla="*/ 85 w 195"/>
                <a:gd name="T111" fmla="*/ 13 h 150"/>
                <a:gd name="T112" fmla="*/ 102 w 195"/>
                <a:gd name="T113" fmla="*/ 5 h 150"/>
                <a:gd name="T114" fmla="*/ 123 w 195"/>
                <a:gd name="T11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50">
                  <a:moveTo>
                    <a:pt x="124" y="0"/>
                  </a:moveTo>
                  <a:lnTo>
                    <a:pt x="125" y="0"/>
                  </a:lnTo>
                  <a:lnTo>
                    <a:pt x="125" y="0"/>
                  </a:lnTo>
                  <a:lnTo>
                    <a:pt x="125" y="0"/>
                  </a:lnTo>
                  <a:lnTo>
                    <a:pt x="125" y="1"/>
                  </a:lnTo>
                  <a:lnTo>
                    <a:pt x="125" y="1"/>
                  </a:lnTo>
                  <a:lnTo>
                    <a:pt x="125" y="1"/>
                  </a:lnTo>
                  <a:lnTo>
                    <a:pt x="125" y="2"/>
                  </a:lnTo>
                  <a:lnTo>
                    <a:pt x="125" y="3"/>
                  </a:lnTo>
                  <a:lnTo>
                    <a:pt x="126" y="4"/>
                  </a:lnTo>
                  <a:lnTo>
                    <a:pt x="126" y="4"/>
                  </a:lnTo>
                  <a:lnTo>
                    <a:pt x="127" y="5"/>
                  </a:lnTo>
                  <a:lnTo>
                    <a:pt x="128" y="6"/>
                  </a:lnTo>
                  <a:lnTo>
                    <a:pt x="129" y="6"/>
                  </a:lnTo>
                  <a:lnTo>
                    <a:pt x="132" y="9"/>
                  </a:lnTo>
                  <a:lnTo>
                    <a:pt x="135" y="10"/>
                  </a:lnTo>
                  <a:lnTo>
                    <a:pt x="139" y="14"/>
                  </a:lnTo>
                  <a:lnTo>
                    <a:pt x="140" y="15"/>
                  </a:lnTo>
                  <a:lnTo>
                    <a:pt x="142" y="15"/>
                  </a:lnTo>
                  <a:lnTo>
                    <a:pt x="143" y="16"/>
                  </a:lnTo>
                  <a:lnTo>
                    <a:pt x="146" y="17"/>
                  </a:lnTo>
                  <a:lnTo>
                    <a:pt x="147" y="17"/>
                  </a:lnTo>
                  <a:lnTo>
                    <a:pt x="148" y="17"/>
                  </a:lnTo>
                  <a:lnTo>
                    <a:pt x="149" y="18"/>
                  </a:lnTo>
                  <a:lnTo>
                    <a:pt x="149" y="18"/>
                  </a:lnTo>
                  <a:lnTo>
                    <a:pt x="150" y="19"/>
                  </a:lnTo>
                  <a:lnTo>
                    <a:pt x="151" y="23"/>
                  </a:lnTo>
                  <a:lnTo>
                    <a:pt x="152" y="24"/>
                  </a:lnTo>
                  <a:lnTo>
                    <a:pt x="152" y="25"/>
                  </a:lnTo>
                  <a:lnTo>
                    <a:pt x="153" y="26"/>
                  </a:lnTo>
                  <a:lnTo>
                    <a:pt x="154" y="27"/>
                  </a:lnTo>
                  <a:lnTo>
                    <a:pt x="155" y="28"/>
                  </a:lnTo>
                  <a:lnTo>
                    <a:pt x="156" y="29"/>
                  </a:lnTo>
                  <a:lnTo>
                    <a:pt x="157" y="30"/>
                  </a:lnTo>
                  <a:lnTo>
                    <a:pt x="158" y="30"/>
                  </a:lnTo>
                  <a:lnTo>
                    <a:pt x="159" y="31"/>
                  </a:lnTo>
                  <a:lnTo>
                    <a:pt x="161" y="31"/>
                  </a:lnTo>
                  <a:lnTo>
                    <a:pt x="166" y="33"/>
                  </a:lnTo>
                  <a:lnTo>
                    <a:pt x="168" y="34"/>
                  </a:lnTo>
                  <a:lnTo>
                    <a:pt x="173" y="36"/>
                  </a:lnTo>
                  <a:lnTo>
                    <a:pt x="174" y="37"/>
                  </a:lnTo>
                  <a:lnTo>
                    <a:pt x="175" y="38"/>
                  </a:lnTo>
                  <a:lnTo>
                    <a:pt x="176" y="39"/>
                  </a:lnTo>
                  <a:lnTo>
                    <a:pt x="177" y="40"/>
                  </a:lnTo>
                  <a:lnTo>
                    <a:pt x="178" y="41"/>
                  </a:lnTo>
                  <a:lnTo>
                    <a:pt x="180" y="44"/>
                  </a:lnTo>
                  <a:lnTo>
                    <a:pt x="181" y="45"/>
                  </a:lnTo>
                  <a:lnTo>
                    <a:pt x="182" y="45"/>
                  </a:lnTo>
                  <a:lnTo>
                    <a:pt x="182" y="46"/>
                  </a:lnTo>
                  <a:lnTo>
                    <a:pt x="183" y="47"/>
                  </a:lnTo>
                  <a:lnTo>
                    <a:pt x="188" y="51"/>
                  </a:lnTo>
                  <a:lnTo>
                    <a:pt x="189" y="52"/>
                  </a:lnTo>
                  <a:lnTo>
                    <a:pt x="190" y="52"/>
                  </a:lnTo>
                  <a:lnTo>
                    <a:pt x="191" y="53"/>
                  </a:lnTo>
                  <a:lnTo>
                    <a:pt x="193" y="55"/>
                  </a:lnTo>
                  <a:lnTo>
                    <a:pt x="193" y="56"/>
                  </a:lnTo>
                  <a:lnTo>
                    <a:pt x="194" y="57"/>
                  </a:lnTo>
                  <a:lnTo>
                    <a:pt x="195" y="58"/>
                  </a:lnTo>
                  <a:lnTo>
                    <a:pt x="195" y="60"/>
                  </a:lnTo>
                  <a:lnTo>
                    <a:pt x="195" y="60"/>
                  </a:lnTo>
                  <a:lnTo>
                    <a:pt x="195" y="61"/>
                  </a:lnTo>
                  <a:lnTo>
                    <a:pt x="195" y="62"/>
                  </a:lnTo>
                  <a:lnTo>
                    <a:pt x="195" y="63"/>
                  </a:lnTo>
                  <a:lnTo>
                    <a:pt x="194" y="65"/>
                  </a:lnTo>
                  <a:lnTo>
                    <a:pt x="193" y="66"/>
                  </a:lnTo>
                  <a:lnTo>
                    <a:pt x="193" y="67"/>
                  </a:lnTo>
                  <a:lnTo>
                    <a:pt x="192" y="67"/>
                  </a:lnTo>
                  <a:lnTo>
                    <a:pt x="191" y="68"/>
                  </a:lnTo>
                  <a:lnTo>
                    <a:pt x="190" y="69"/>
                  </a:lnTo>
                  <a:lnTo>
                    <a:pt x="189" y="70"/>
                  </a:lnTo>
                  <a:lnTo>
                    <a:pt x="186" y="72"/>
                  </a:lnTo>
                  <a:lnTo>
                    <a:pt x="179" y="76"/>
                  </a:lnTo>
                  <a:lnTo>
                    <a:pt x="178" y="76"/>
                  </a:lnTo>
                  <a:lnTo>
                    <a:pt x="177" y="77"/>
                  </a:lnTo>
                  <a:lnTo>
                    <a:pt x="176" y="78"/>
                  </a:lnTo>
                  <a:lnTo>
                    <a:pt x="175" y="79"/>
                  </a:lnTo>
                  <a:lnTo>
                    <a:pt x="174" y="80"/>
                  </a:lnTo>
                  <a:lnTo>
                    <a:pt x="174" y="80"/>
                  </a:lnTo>
                  <a:lnTo>
                    <a:pt x="174" y="81"/>
                  </a:lnTo>
                  <a:lnTo>
                    <a:pt x="173" y="82"/>
                  </a:lnTo>
                  <a:lnTo>
                    <a:pt x="173" y="83"/>
                  </a:lnTo>
                  <a:lnTo>
                    <a:pt x="174" y="84"/>
                  </a:lnTo>
                  <a:lnTo>
                    <a:pt x="174" y="85"/>
                  </a:lnTo>
                  <a:lnTo>
                    <a:pt x="174" y="85"/>
                  </a:lnTo>
                  <a:lnTo>
                    <a:pt x="174" y="86"/>
                  </a:lnTo>
                  <a:lnTo>
                    <a:pt x="176" y="87"/>
                  </a:lnTo>
                  <a:lnTo>
                    <a:pt x="177" y="88"/>
                  </a:lnTo>
                  <a:lnTo>
                    <a:pt x="177" y="89"/>
                  </a:lnTo>
                  <a:lnTo>
                    <a:pt x="178" y="90"/>
                  </a:lnTo>
                  <a:lnTo>
                    <a:pt x="178" y="91"/>
                  </a:lnTo>
                  <a:lnTo>
                    <a:pt x="178" y="91"/>
                  </a:lnTo>
                  <a:lnTo>
                    <a:pt x="178" y="92"/>
                  </a:lnTo>
                  <a:lnTo>
                    <a:pt x="179" y="96"/>
                  </a:lnTo>
                  <a:lnTo>
                    <a:pt x="180" y="101"/>
                  </a:lnTo>
                  <a:lnTo>
                    <a:pt x="180" y="104"/>
                  </a:lnTo>
                  <a:lnTo>
                    <a:pt x="180" y="105"/>
                  </a:lnTo>
                  <a:lnTo>
                    <a:pt x="180" y="106"/>
                  </a:lnTo>
                  <a:lnTo>
                    <a:pt x="179" y="107"/>
                  </a:lnTo>
                  <a:lnTo>
                    <a:pt x="179" y="109"/>
                  </a:lnTo>
                  <a:lnTo>
                    <a:pt x="178" y="110"/>
                  </a:lnTo>
                  <a:lnTo>
                    <a:pt x="177" y="111"/>
                  </a:lnTo>
                  <a:lnTo>
                    <a:pt x="176" y="112"/>
                  </a:lnTo>
                  <a:lnTo>
                    <a:pt x="173" y="114"/>
                  </a:lnTo>
                  <a:lnTo>
                    <a:pt x="171" y="116"/>
                  </a:lnTo>
                  <a:lnTo>
                    <a:pt x="170" y="116"/>
                  </a:lnTo>
                  <a:lnTo>
                    <a:pt x="170" y="117"/>
                  </a:lnTo>
                  <a:lnTo>
                    <a:pt x="169" y="117"/>
                  </a:lnTo>
                  <a:lnTo>
                    <a:pt x="168" y="117"/>
                  </a:lnTo>
                  <a:lnTo>
                    <a:pt x="167" y="117"/>
                  </a:lnTo>
                  <a:lnTo>
                    <a:pt x="165" y="117"/>
                  </a:lnTo>
                  <a:lnTo>
                    <a:pt x="163" y="117"/>
                  </a:lnTo>
                  <a:lnTo>
                    <a:pt x="162" y="117"/>
                  </a:lnTo>
                  <a:lnTo>
                    <a:pt x="160" y="116"/>
                  </a:lnTo>
                  <a:lnTo>
                    <a:pt x="159" y="116"/>
                  </a:lnTo>
                  <a:lnTo>
                    <a:pt x="158" y="115"/>
                  </a:lnTo>
                  <a:lnTo>
                    <a:pt x="156" y="114"/>
                  </a:lnTo>
                  <a:lnTo>
                    <a:pt x="153" y="112"/>
                  </a:lnTo>
                  <a:lnTo>
                    <a:pt x="151" y="111"/>
                  </a:lnTo>
                  <a:lnTo>
                    <a:pt x="150" y="110"/>
                  </a:lnTo>
                  <a:lnTo>
                    <a:pt x="148" y="110"/>
                  </a:lnTo>
                  <a:lnTo>
                    <a:pt x="146" y="109"/>
                  </a:lnTo>
                  <a:lnTo>
                    <a:pt x="145" y="109"/>
                  </a:lnTo>
                  <a:lnTo>
                    <a:pt x="144" y="109"/>
                  </a:lnTo>
                  <a:lnTo>
                    <a:pt x="143" y="109"/>
                  </a:lnTo>
                  <a:lnTo>
                    <a:pt x="140" y="109"/>
                  </a:lnTo>
                  <a:lnTo>
                    <a:pt x="136" y="109"/>
                  </a:lnTo>
                  <a:lnTo>
                    <a:pt x="135" y="109"/>
                  </a:lnTo>
                  <a:lnTo>
                    <a:pt x="133" y="109"/>
                  </a:lnTo>
                  <a:lnTo>
                    <a:pt x="129" y="110"/>
                  </a:lnTo>
                  <a:lnTo>
                    <a:pt x="128" y="110"/>
                  </a:lnTo>
                  <a:lnTo>
                    <a:pt x="127" y="110"/>
                  </a:lnTo>
                  <a:lnTo>
                    <a:pt x="126" y="111"/>
                  </a:lnTo>
                  <a:lnTo>
                    <a:pt x="125" y="111"/>
                  </a:lnTo>
                  <a:lnTo>
                    <a:pt x="124" y="112"/>
                  </a:lnTo>
                  <a:lnTo>
                    <a:pt x="124" y="112"/>
                  </a:lnTo>
                  <a:lnTo>
                    <a:pt x="123" y="113"/>
                  </a:lnTo>
                  <a:lnTo>
                    <a:pt x="121" y="115"/>
                  </a:lnTo>
                  <a:lnTo>
                    <a:pt x="120" y="116"/>
                  </a:lnTo>
                  <a:lnTo>
                    <a:pt x="119" y="117"/>
                  </a:lnTo>
                  <a:lnTo>
                    <a:pt x="117" y="118"/>
                  </a:lnTo>
                  <a:lnTo>
                    <a:pt x="116" y="118"/>
                  </a:lnTo>
                  <a:lnTo>
                    <a:pt x="115" y="119"/>
                  </a:lnTo>
                  <a:lnTo>
                    <a:pt x="112" y="120"/>
                  </a:lnTo>
                  <a:lnTo>
                    <a:pt x="110" y="120"/>
                  </a:lnTo>
                  <a:lnTo>
                    <a:pt x="108" y="121"/>
                  </a:lnTo>
                  <a:lnTo>
                    <a:pt x="107" y="122"/>
                  </a:lnTo>
                  <a:lnTo>
                    <a:pt x="106" y="123"/>
                  </a:lnTo>
                  <a:lnTo>
                    <a:pt x="103" y="125"/>
                  </a:lnTo>
                  <a:lnTo>
                    <a:pt x="95" y="131"/>
                  </a:lnTo>
                  <a:lnTo>
                    <a:pt x="94" y="132"/>
                  </a:lnTo>
                  <a:lnTo>
                    <a:pt x="93" y="133"/>
                  </a:lnTo>
                  <a:lnTo>
                    <a:pt x="92" y="133"/>
                  </a:lnTo>
                  <a:lnTo>
                    <a:pt x="91" y="134"/>
                  </a:lnTo>
                  <a:lnTo>
                    <a:pt x="88" y="135"/>
                  </a:lnTo>
                  <a:lnTo>
                    <a:pt x="84" y="136"/>
                  </a:lnTo>
                  <a:lnTo>
                    <a:pt x="81" y="137"/>
                  </a:lnTo>
                  <a:lnTo>
                    <a:pt x="80" y="137"/>
                  </a:lnTo>
                  <a:lnTo>
                    <a:pt x="78" y="138"/>
                  </a:lnTo>
                  <a:lnTo>
                    <a:pt x="73" y="139"/>
                  </a:lnTo>
                  <a:lnTo>
                    <a:pt x="72" y="139"/>
                  </a:lnTo>
                  <a:lnTo>
                    <a:pt x="71" y="140"/>
                  </a:lnTo>
                  <a:lnTo>
                    <a:pt x="71" y="140"/>
                  </a:lnTo>
                  <a:lnTo>
                    <a:pt x="70" y="141"/>
                  </a:lnTo>
                  <a:lnTo>
                    <a:pt x="69" y="142"/>
                  </a:lnTo>
                  <a:lnTo>
                    <a:pt x="69" y="142"/>
                  </a:lnTo>
                  <a:lnTo>
                    <a:pt x="68" y="144"/>
                  </a:lnTo>
                  <a:lnTo>
                    <a:pt x="66" y="147"/>
                  </a:lnTo>
                  <a:lnTo>
                    <a:pt x="65" y="148"/>
                  </a:lnTo>
                  <a:lnTo>
                    <a:pt x="65" y="148"/>
                  </a:lnTo>
                  <a:lnTo>
                    <a:pt x="65" y="149"/>
                  </a:lnTo>
                  <a:lnTo>
                    <a:pt x="64" y="149"/>
                  </a:lnTo>
                  <a:lnTo>
                    <a:pt x="64" y="149"/>
                  </a:lnTo>
                  <a:lnTo>
                    <a:pt x="63" y="150"/>
                  </a:lnTo>
                  <a:lnTo>
                    <a:pt x="62" y="150"/>
                  </a:lnTo>
                  <a:lnTo>
                    <a:pt x="59" y="150"/>
                  </a:lnTo>
                  <a:lnTo>
                    <a:pt x="57" y="150"/>
                  </a:lnTo>
                  <a:lnTo>
                    <a:pt x="52" y="149"/>
                  </a:lnTo>
                  <a:lnTo>
                    <a:pt x="50" y="149"/>
                  </a:lnTo>
                  <a:lnTo>
                    <a:pt x="48" y="149"/>
                  </a:lnTo>
                  <a:lnTo>
                    <a:pt x="47" y="148"/>
                  </a:lnTo>
                  <a:lnTo>
                    <a:pt x="46" y="148"/>
                  </a:lnTo>
                  <a:lnTo>
                    <a:pt x="45" y="148"/>
                  </a:lnTo>
                  <a:lnTo>
                    <a:pt x="44" y="147"/>
                  </a:lnTo>
                  <a:lnTo>
                    <a:pt x="44" y="147"/>
                  </a:lnTo>
                  <a:lnTo>
                    <a:pt x="43" y="146"/>
                  </a:lnTo>
                  <a:lnTo>
                    <a:pt x="43" y="145"/>
                  </a:lnTo>
                  <a:lnTo>
                    <a:pt x="42" y="145"/>
                  </a:lnTo>
                  <a:lnTo>
                    <a:pt x="42" y="144"/>
                  </a:lnTo>
                  <a:lnTo>
                    <a:pt x="41" y="143"/>
                  </a:lnTo>
                  <a:lnTo>
                    <a:pt x="41" y="142"/>
                  </a:lnTo>
                  <a:lnTo>
                    <a:pt x="41" y="142"/>
                  </a:lnTo>
                  <a:lnTo>
                    <a:pt x="41" y="140"/>
                  </a:lnTo>
                  <a:lnTo>
                    <a:pt x="41" y="139"/>
                  </a:lnTo>
                  <a:lnTo>
                    <a:pt x="42" y="137"/>
                  </a:lnTo>
                  <a:lnTo>
                    <a:pt x="42" y="136"/>
                  </a:lnTo>
                  <a:lnTo>
                    <a:pt x="42" y="135"/>
                  </a:lnTo>
                  <a:lnTo>
                    <a:pt x="42" y="135"/>
                  </a:lnTo>
                  <a:lnTo>
                    <a:pt x="42" y="134"/>
                  </a:lnTo>
                  <a:lnTo>
                    <a:pt x="42" y="134"/>
                  </a:lnTo>
                  <a:lnTo>
                    <a:pt x="41" y="133"/>
                  </a:lnTo>
                  <a:lnTo>
                    <a:pt x="41" y="132"/>
                  </a:lnTo>
                  <a:lnTo>
                    <a:pt x="41" y="132"/>
                  </a:lnTo>
                  <a:lnTo>
                    <a:pt x="41" y="131"/>
                  </a:lnTo>
                  <a:lnTo>
                    <a:pt x="41" y="128"/>
                  </a:lnTo>
                  <a:lnTo>
                    <a:pt x="41" y="127"/>
                  </a:lnTo>
                  <a:lnTo>
                    <a:pt x="41" y="126"/>
                  </a:lnTo>
                  <a:lnTo>
                    <a:pt x="41" y="125"/>
                  </a:lnTo>
                  <a:lnTo>
                    <a:pt x="41" y="124"/>
                  </a:lnTo>
                  <a:lnTo>
                    <a:pt x="41" y="124"/>
                  </a:lnTo>
                  <a:lnTo>
                    <a:pt x="40" y="123"/>
                  </a:lnTo>
                  <a:lnTo>
                    <a:pt x="40" y="123"/>
                  </a:lnTo>
                  <a:lnTo>
                    <a:pt x="39" y="122"/>
                  </a:lnTo>
                  <a:lnTo>
                    <a:pt x="38" y="121"/>
                  </a:lnTo>
                  <a:lnTo>
                    <a:pt x="35" y="120"/>
                  </a:lnTo>
                  <a:lnTo>
                    <a:pt x="34" y="119"/>
                  </a:lnTo>
                  <a:lnTo>
                    <a:pt x="33" y="119"/>
                  </a:lnTo>
                  <a:lnTo>
                    <a:pt x="32" y="118"/>
                  </a:lnTo>
                  <a:lnTo>
                    <a:pt x="31" y="117"/>
                  </a:lnTo>
                  <a:lnTo>
                    <a:pt x="30" y="116"/>
                  </a:lnTo>
                  <a:lnTo>
                    <a:pt x="29" y="116"/>
                  </a:lnTo>
                  <a:lnTo>
                    <a:pt x="29" y="115"/>
                  </a:lnTo>
                  <a:lnTo>
                    <a:pt x="29" y="114"/>
                  </a:lnTo>
                  <a:lnTo>
                    <a:pt x="28" y="113"/>
                  </a:lnTo>
                  <a:lnTo>
                    <a:pt x="28" y="113"/>
                  </a:lnTo>
                  <a:lnTo>
                    <a:pt x="28" y="112"/>
                  </a:lnTo>
                  <a:lnTo>
                    <a:pt x="29" y="111"/>
                  </a:lnTo>
                  <a:lnTo>
                    <a:pt x="29" y="110"/>
                  </a:lnTo>
                  <a:lnTo>
                    <a:pt x="30" y="108"/>
                  </a:lnTo>
                  <a:lnTo>
                    <a:pt x="30" y="107"/>
                  </a:lnTo>
                  <a:lnTo>
                    <a:pt x="30" y="106"/>
                  </a:lnTo>
                  <a:lnTo>
                    <a:pt x="30" y="105"/>
                  </a:lnTo>
                  <a:lnTo>
                    <a:pt x="30" y="104"/>
                  </a:lnTo>
                  <a:lnTo>
                    <a:pt x="30" y="103"/>
                  </a:lnTo>
                  <a:lnTo>
                    <a:pt x="29" y="102"/>
                  </a:lnTo>
                  <a:lnTo>
                    <a:pt x="29" y="101"/>
                  </a:lnTo>
                  <a:lnTo>
                    <a:pt x="28" y="100"/>
                  </a:lnTo>
                  <a:lnTo>
                    <a:pt x="23" y="97"/>
                  </a:lnTo>
                  <a:lnTo>
                    <a:pt x="21" y="95"/>
                  </a:lnTo>
                  <a:lnTo>
                    <a:pt x="19" y="93"/>
                  </a:lnTo>
                  <a:lnTo>
                    <a:pt x="18" y="91"/>
                  </a:lnTo>
                  <a:lnTo>
                    <a:pt x="17" y="90"/>
                  </a:lnTo>
                  <a:lnTo>
                    <a:pt x="16" y="88"/>
                  </a:lnTo>
                  <a:lnTo>
                    <a:pt x="15" y="87"/>
                  </a:lnTo>
                  <a:lnTo>
                    <a:pt x="13" y="83"/>
                  </a:lnTo>
                  <a:lnTo>
                    <a:pt x="13" y="82"/>
                  </a:lnTo>
                  <a:lnTo>
                    <a:pt x="12" y="81"/>
                  </a:lnTo>
                  <a:lnTo>
                    <a:pt x="10" y="78"/>
                  </a:lnTo>
                  <a:lnTo>
                    <a:pt x="9" y="77"/>
                  </a:lnTo>
                  <a:lnTo>
                    <a:pt x="9" y="76"/>
                  </a:lnTo>
                  <a:lnTo>
                    <a:pt x="9" y="76"/>
                  </a:lnTo>
                  <a:lnTo>
                    <a:pt x="9" y="75"/>
                  </a:lnTo>
                  <a:lnTo>
                    <a:pt x="9" y="75"/>
                  </a:lnTo>
                  <a:lnTo>
                    <a:pt x="9" y="73"/>
                  </a:lnTo>
                  <a:lnTo>
                    <a:pt x="10" y="72"/>
                  </a:lnTo>
                  <a:lnTo>
                    <a:pt x="11" y="71"/>
                  </a:lnTo>
                  <a:lnTo>
                    <a:pt x="12" y="70"/>
                  </a:lnTo>
                  <a:lnTo>
                    <a:pt x="12" y="70"/>
                  </a:lnTo>
                  <a:lnTo>
                    <a:pt x="13" y="69"/>
                  </a:lnTo>
                  <a:lnTo>
                    <a:pt x="16" y="67"/>
                  </a:lnTo>
                  <a:lnTo>
                    <a:pt x="17" y="66"/>
                  </a:lnTo>
                  <a:lnTo>
                    <a:pt x="18" y="66"/>
                  </a:lnTo>
                  <a:lnTo>
                    <a:pt x="18" y="65"/>
                  </a:lnTo>
                  <a:lnTo>
                    <a:pt x="18" y="64"/>
                  </a:lnTo>
                  <a:lnTo>
                    <a:pt x="18" y="64"/>
                  </a:lnTo>
                  <a:lnTo>
                    <a:pt x="18" y="63"/>
                  </a:lnTo>
                  <a:lnTo>
                    <a:pt x="18" y="62"/>
                  </a:lnTo>
                  <a:lnTo>
                    <a:pt x="17" y="62"/>
                  </a:lnTo>
                  <a:lnTo>
                    <a:pt x="15" y="60"/>
                  </a:lnTo>
                  <a:lnTo>
                    <a:pt x="12" y="56"/>
                  </a:lnTo>
                  <a:lnTo>
                    <a:pt x="9" y="53"/>
                  </a:lnTo>
                  <a:lnTo>
                    <a:pt x="7" y="51"/>
                  </a:lnTo>
                  <a:lnTo>
                    <a:pt x="6" y="51"/>
                  </a:lnTo>
                  <a:lnTo>
                    <a:pt x="5" y="50"/>
                  </a:lnTo>
                  <a:lnTo>
                    <a:pt x="4" y="49"/>
                  </a:lnTo>
                  <a:lnTo>
                    <a:pt x="2" y="48"/>
                  </a:lnTo>
                  <a:lnTo>
                    <a:pt x="1" y="48"/>
                  </a:lnTo>
                  <a:lnTo>
                    <a:pt x="1" y="47"/>
                  </a:lnTo>
                  <a:lnTo>
                    <a:pt x="0" y="47"/>
                  </a:lnTo>
                  <a:lnTo>
                    <a:pt x="0" y="47"/>
                  </a:lnTo>
                  <a:lnTo>
                    <a:pt x="0" y="46"/>
                  </a:lnTo>
                  <a:lnTo>
                    <a:pt x="0" y="46"/>
                  </a:lnTo>
                  <a:lnTo>
                    <a:pt x="1" y="45"/>
                  </a:lnTo>
                  <a:lnTo>
                    <a:pt x="1" y="45"/>
                  </a:lnTo>
                  <a:lnTo>
                    <a:pt x="2" y="44"/>
                  </a:lnTo>
                  <a:lnTo>
                    <a:pt x="3" y="43"/>
                  </a:lnTo>
                  <a:lnTo>
                    <a:pt x="5" y="43"/>
                  </a:lnTo>
                  <a:lnTo>
                    <a:pt x="9" y="41"/>
                  </a:lnTo>
                  <a:lnTo>
                    <a:pt x="12" y="40"/>
                  </a:lnTo>
                  <a:lnTo>
                    <a:pt x="15" y="39"/>
                  </a:lnTo>
                  <a:lnTo>
                    <a:pt x="19" y="38"/>
                  </a:lnTo>
                  <a:lnTo>
                    <a:pt x="21" y="37"/>
                  </a:lnTo>
                  <a:lnTo>
                    <a:pt x="23" y="36"/>
                  </a:lnTo>
                  <a:lnTo>
                    <a:pt x="26" y="35"/>
                  </a:lnTo>
                  <a:lnTo>
                    <a:pt x="27" y="34"/>
                  </a:lnTo>
                  <a:lnTo>
                    <a:pt x="28" y="34"/>
                  </a:lnTo>
                  <a:lnTo>
                    <a:pt x="29" y="34"/>
                  </a:lnTo>
                  <a:lnTo>
                    <a:pt x="30" y="34"/>
                  </a:lnTo>
                  <a:lnTo>
                    <a:pt x="31" y="34"/>
                  </a:lnTo>
                  <a:lnTo>
                    <a:pt x="32" y="34"/>
                  </a:lnTo>
                  <a:lnTo>
                    <a:pt x="33" y="34"/>
                  </a:lnTo>
                  <a:lnTo>
                    <a:pt x="34" y="35"/>
                  </a:lnTo>
                  <a:lnTo>
                    <a:pt x="36" y="36"/>
                  </a:lnTo>
                  <a:lnTo>
                    <a:pt x="37" y="37"/>
                  </a:lnTo>
                  <a:lnTo>
                    <a:pt x="39" y="37"/>
                  </a:lnTo>
                  <a:lnTo>
                    <a:pt x="40" y="37"/>
                  </a:lnTo>
                  <a:lnTo>
                    <a:pt x="42" y="38"/>
                  </a:lnTo>
                  <a:lnTo>
                    <a:pt x="44" y="38"/>
                  </a:lnTo>
                  <a:lnTo>
                    <a:pt x="46" y="38"/>
                  </a:lnTo>
                  <a:lnTo>
                    <a:pt x="47" y="37"/>
                  </a:lnTo>
                  <a:lnTo>
                    <a:pt x="48" y="37"/>
                  </a:lnTo>
                  <a:lnTo>
                    <a:pt x="49" y="36"/>
                  </a:lnTo>
                  <a:lnTo>
                    <a:pt x="50" y="36"/>
                  </a:lnTo>
                  <a:lnTo>
                    <a:pt x="50" y="35"/>
                  </a:lnTo>
                  <a:lnTo>
                    <a:pt x="50" y="34"/>
                  </a:lnTo>
                  <a:lnTo>
                    <a:pt x="51" y="32"/>
                  </a:lnTo>
                  <a:lnTo>
                    <a:pt x="52" y="29"/>
                  </a:lnTo>
                  <a:lnTo>
                    <a:pt x="52" y="27"/>
                  </a:lnTo>
                  <a:lnTo>
                    <a:pt x="53" y="26"/>
                  </a:lnTo>
                  <a:lnTo>
                    <a:pt x="54" y="25"/>
                  </a:lnTo>
                  <a:lnTo>
                    <a:pt x="54" y="24"/>
                  </a:lnTo>
                  <a:lnTo>
                    <a:pt x="55" y="23"/>
                  </a:lnTo>
                  <a:lnTo>
                    <a:pt x="56" y="22"/>
                  </a:lnTo>
                  <a:lnTo>
                    <a:pt x="57" y="22"/>
                  </a:lnTo>
                  <a:lnTo>
                    <a:pt x="58" y="21"/>
                  </a:lnTo>
                  <a:lnTo>
                    <a:pt x="59" y="21"/>
                  </a:lnTo>
                  <a:lnTo>
                    <a:pt x="60" y="21"/>
                  </a:lnTo>
                  <a:lnTo>
                    <a:pt x="62" y="20"/>
                  </a:lnTo>
                  <a:lnTo>
                    <a:pt x="66" y="20"/>
                  </a:lnTo>
                  <a:lnTo>
                    <a:pt x="68" y="20"/>
                  </a:lnTo>
                  <a:lnTo>
                    <a:pt x="69" y="20"/>
                  </a:lnTo>
                  <a:lnTo>
                    <a:pt x="73" y="18"/>
                  </a:lnTo>
                  <a:lnTo>
                    <a:pt x="75" y="18"/>
                  </a:lnTo>
                  <a:lnTo>
                    <a:pt x="77" y="17"/>
                  </a:lnTo>
                  <a:lnTo>
                    <a:pt x="83" y="14"/>
                  </a:lnTo>
                  <a:lnTo>
                    <a:pt x="84" y="13"/>
                  </a:lnTo>
                  <a:lnTo>
                    <a:pt x="85" y="13"/>
                  </a:lnTo>
                  <a:lnTo>
                    <a:pt x="90" y="11"/>
                  </a:lnTo>
                  <a:lnTo>
                    <a:pt x="93" y="10"/>
                  </a:lnTo>
                  <a:lnTo>
                    <a:pt x="95" y="9"/>
                  </a:lnTo>
                  <a:lnTo>
                    <a:pt x="99" y="7"/>
                  </a:lnTo>
                  <a:lnTo>
                    <a:pt x="100" y="6"/>
                  </a:lnTo>
                  <a:lnTo>
                    <a:pt x="102" y="5"/>
                  </a:lnTo>
                  <a:lnTo>
                    <a:pt x="106" y="4"/>
                  </a:lnTo>
                  <a:lnTo>
                    <a:pt x="109" y="3"/>
                  </a:lnTo>
                  <a:lnTo>
                    <a:pt x="112" y="3"/>
                  </a:lnTo>
                  <a:lnTo>
                    <a:pt x="119" y="1"/>
                  </a:lnTo>
                  <a:lnTo>
                    <a:pt x="122" y="1"/>
                  </a:lnTo>
                  <a:lnTo>
                    <a:pt x="123" y="0"/>
                  </a:lnTo>
                  <a:lnTo>
                    <a:pt x="123" y="0"/>
                  </a:lnTo>
                  <a:lnTo>
                    <a:pt x="123" y="0"/>
                  </a:lnTo>
                  <a:lnTo>
                    <a:pt x="124" y="0"/>
                  </a:lnTo>
                  <a:close/>
                </a:path>
              </a:pathLst>
            </a:custGeom>
            <a:solidFill>
              <a:srgbClr val="7191D1"/>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54" name="Freeform 260">
              <a:extLst>
                <a:ext uri="{FF2B5EF4-FFF2-40B4-BE49-F238E27FC236}">
                  <a16:creationId xmlns:a16="http://schemas.microsoft.com/office/drawing/2014/main" id="{07A0932E-5DCC-4C54-9C9D-5062531CAC03}"/>
                </a:ext>
              </a:extLst>
            </p:cNvPr>
            <p:cNvSpPr>
              <a:spLocks noEditPoints="1"/>
            </p:cNvSpPr>
            <p:nvPr/>
          </p:nvSpPr>
          <p:spPr bwMode="auto">
            <a:xfrm>
              <a:off x="3281" y="1886"/>
              <a:ext cx="898" cy="727"/>
            </a:xfrm>
            <a:custGeom>
              <a:avLst/>
              <a:gdLst>
                <a:gd name="T0" fmla="*/ 691 w 898"/>
                <a:gd name="T1" fmla="*/ 30 h 727"/>
                <a:gd name="T2" fmla="*/ 725 w 898"/>
                <a:gd name="T3" fmla="*/ 76 h 727"/>
                <a:gd name="T4" fmla="*/ 732 w 898"/>
                <a:gd name="T5" fmla="*/ 149 h 727"/>
                <a:gd name="T6" fmla="*/ 745 w 898"/>
                <a:gd name="T7" fmla="*/ 182 h 727"/>
                <a:gd name="T8" fmla="*/ 784 w 898"/>
                <a:gd name="T9" fmla="*/ 215 h 727"/>
                <a:gd name="T10" fmla="*/ 832 w 898"/>
                <a:gd name="T11" fmla="*/ 248 h 727"/>
                <a:gd name="T12" fmla="*/ 826 w 898"/>
                <a:gd name="T13" fmla="*/ 308 h 727"/>
                <a:gd name="T14" fmla="*/ 849 w 898"/>
                <a:gd name="T15" fmla="*/ 338 h 727"/>
                <a:gd name="T16" fmla="*/ 838 w 898"/>
                <a:gd name="T17" fmla="*/ 370 h 727"/>
                <a:gd name="T18" fmla="*/ 855 w 898"/>
                <a:gd name="T19" fmla="*/ 397 h 727"/>
                <a:gd name="T20" fmla="*/ 895 w 898"/>
                <a:gd name="T21" fmla="*/ 430 h 727"/>
                <a:gd name="T22" fmla="*/ 884 w 898"/>
                <a:gd name="T23" fmla="*/ 498 h 727"/>
                <a:gd name="T24" fmla="*/ 857 w 898"/>
                <a:gd name="T25" fmla="*/ 534 h 727"/>
                <a:gd name="T26" fmla="*/ 799 w 898"/>
                <a:gd name="T27" fmla="*/ 560 h 727"/>
                <a:gd name="T28" fmla="*/ 752 w 898"/>
                <a:gd name="T29" fmla="*/ 599 h 727"/>
                <a:gd name="T30" fmla="*/ 778 w 898"/>
                <a:gd name="T31" fmla="*/ 647 h 727"/>
                <a:gd name="T32" fmla="*/ 741 w 898"/>
                <a:gd name="T33" fmla="*/ 671 h 727"/>
                <a:gd name="T34" fmla="*/ 668 w 898"/>
                <a:gd name="T35" fmla="*/ 666 h 727"/>
                <a:gd name="T36" fmla="*/ 644 w 898"/>
                <a:gd name="T37" fmla="*/ 701 h 727"/>
                <a:gd name="T38" fmla="*/ 608 w 898"/>
                <a:gd name="T39" fmla="*/ 679 h 727"/>
                <a:gd name="T40" fmla="*/ 559 w 898"/>
                <a:gd name="T41" fmla="*/ 678 h 727"/>
                <a:gd name="T42" fmla="*/ 522 w 898"/>
                <a:gd name="T43" fmla="*/ 726 h 727"/>
                <a:gd name="T44" fmla="*/ 481 w 898"/>
                <a:gd name="T45" fmla="*/ 710 h 727"/>
                <a:gd name="T46" fmla="*/ 422 w 898"/>
                <a:gd name="T47" fmla="*/ 698 h 727"/>
                <a:gd name="T48" fmla="*/ 386 w 898"/>
                <a:gd name="T49" fmla="*/ 706 h 727"/>
                <a:gd name="T50" fmla="*/ 337 w 898"/>
                <a:gd name="T51" fmla="*/ 707 h 727"/>
                <a:gd name="T52" fmla="*/ 276 w 898"/>
                <a:gd name="T53" fmla="*/ 692 h 727"/>
                <a:gd name="T54" fmla="*/ 227 w 898"/>
                <a:gd name="T55" fmla="*/ 722 h 727"/>
                <a:gd name="T56" fmla="*/ 179 w 898"/>
                <a:gd name="T57" fmla="*/ 720 h 727"/>
                <a:gd name="T58" fmla="*/ 141 w 898"/>
                <a:gd name="T59" fmla="*/ 698 h 727"/>
                <a:gd name="T60" fmla="*/ 123 w 898"/>
                <a:gd name="T61" fmla="*/ 645 h 727"/>
                <a:gd name="T62" fmla="*/ 119 w 898"/>
                <a:gd name="T63" fmla="*/ 622 h 727"/>
                <a:gd name="T64" fmla="*/ 112 w 898"/>
                <a:gd name="T65" fmla="*/ 600 h 727"/>
                <a:gd name="T66" fmla="*/ 159 w 898"/>
                <a:gd name="T67" fmla="*/ 571 h 727"/>
                <a:gd name="T68" fmla="*/ 167 w 898"/>
                <a:gd name="T69" fmla="*/ 519 h 727"/>
                <a:gd name="T70" fmla="*/ 152 w 898"/>
                <a:gd name="T71" fmla="*/ 440 h 727"/>
                <a:gd name="T72" fmla="*/ 103 w 898"/>
                <a:gd name="T73" fmla="*/ 402 h 727"/>
                <a:gd name="T74" fmla="*/ 47 w 898"/>
                <a:gd name="T75" fmla="*/ 381 h 727"/>
                <a:gd name="T76" fmla="*/ 2 w 898"/>
                <a:gd name="T77" fmla="*/ 376 h 727"/>
                <a:gd name="T78" fmla="*/ 9 w 898"/>
                <a:gd name="T79" fmla="*/ 332 h 727"/>
                <a:gd name="T80" fmla="*/ 39 w 898"/>
                <a:gd name="T81" fmla="*/ 297 h 727"/>
                <a:gd name="T82" fmla="*/ 102 w 898"/>
                <a:gd name="T83" fmla="*/ 258 h 727"/>
                <a:gd name="T84" fmla="*/ 163 w 898"/>
                <a:gd name="T85" fmla="*/ 242 h 727"/>
                <a:gd name="T86" fmla="*/ 213 w 898"/>
                <a:gd name="T87" fmla="*/ 224 h 727"/>
                <a:gd name="T88" fmla="*/ 249 w 898"/>
                <a:gd name="T89" fmla="*/ 188 h 727"/>
                <a:gd name="T90" fmla="*/ 335 w 898"/>
                <a:gd name="T91" fmla="*/ 181 h 727"/>
                <a:gd name="T92" fmla="*/ 408 w 898"/>
                <a:gd name="T93" fmla="*/ 171 h 727"/>
                <a:gd name="T94" fmla="*/ 426 w 898"/>
                <a:gd name="T95" fmla="*/ 126 h 727"/>
                <a:gd name="T96" fmla="*/ 450 w 898"/>
                <a:gd name="T97" fmla="*/ 83 h 727"/>
                <a:gd name="T98" fmla="*/ 482 w 898"/>
                <a:gd name="T99" fmla="*/ 76 h 727"/>
                <a:gd name="T100" fmla="*/ 514 w 898"/>
                <a:gd name="T101" fmla="*/ 92 h 727"/>
                <a:gd name="T102" fmla="*/ 573 w 898"/>
                <a:gd name="T103" fmla="*/ 45 h 727"/>
                <a:gd name="T104" fmla="*/ 619 w 898"/>
                <a:gd name="T105" fmla="*/ 29 h 727"/>
                <a:gd name="T106" fmla="*/ 429 w 898"/>
                <a:gd name="T107" fmla="*/ 306 h 727"/>
                <a:gd name="T108" fmla="*/ 380 w 898"/>
                <a:gd name="T109" fmla="*/ 323 h 727"/>
                <a:gd name="T110" fmla="*/ 364 w 898"/>
                <a:gd name="T111" fmla="*/ 359 h 727"/>
                <a:gd name="T112" fmla="*/ 382 w 898"/>
                <a:gd name="T113" fmla="*/ 405 h 727"/>
                <a:gd name="T114" fmla="*/ 398 w 898"/>
                <a:gd name="T115" fmla="*/ 437 h 727"/>
                <a:gd name="T116" fmla="*/ 464 w 898"/>
                <a:gd name="T117" fmla="*/ 409 h 727"/>
                <a:gd name="T118" fmla="*/ 522 w 898"/>
                <a:gd name="T119" fmla="*/ 405 h 727"/>
                <a:gd name="T120" fmla="*/ 544 w 898"/>
                <a:gd name="T121" fmla="*/ 356 h 727"/>
                <a:gd name="T122" fmla="*/ 504 w 898"/>
                <a:gd name="T123" fmla="*/ 314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8" h="727">
                  <a:moveTo>
                    <a:pt x="639" y="0"/>
                  </a:moveTo>
                  <a:lnTo>
                    <a:pt x="640" y="1"/>
                  </a:lnTo>
                  <a:lnTo>
                    <a:pt x="641" y="1"/>
                  </a:lnTo>
                  <a:lnTo>
                    <a:pt x="642" y="2"/>
                  </a:lnTo>
                  <a:lnTo>
                    <a:pt x="642" y="2"/>
                  </a:lnTo>
                  <a:lnTo>
                    <a:pt x="645" y="5"/>
                  </a:lnTo>
                  <a:lnTo>
                    <a:pt x="646" y="6"/>
                  </a:lnTo>
                  <a:lnTo>
                    <a:pt x="648" y="7"/>
                  </a:lnTo>
                  <a:lnTo>
                    <a:pt x="651" y="9"/>
                  </a:lnTo>
                  <a:lnTo>
                    <a:pt x="652" y="10"/>
                  </a:lnTo>
                  <a:lnTo>
                    <a:pt x="653" y="11"/>
                  </a:lnTo>
                  <a:lnTo>
                    <a:pt x="654" y="13"/>
                  </a:lnTo>
                  <a:lnTo>
                    <a:pt x="654" y="13"/>
                  </a:lnTo>
                  <a:lnTo>
                    <a:pt x="655" y="14"/>
                  </a:lnTo>
                  <a:lnTo>
                    <a:pt x="656" y="14"/>
                  </a:lnTo>
                  <a:lnTo>
                    <a:pt x="657" y="15"/>
                  </a:lnTo>
                  <a:lnTo>
                    <a:pt x="658" y="15"/>
                  </a:lnTo>
                  <a:lnTo>
                    <a:pt x="658" y="15"/>
                  </a:lnTo>
                  <a:lnTo>
                    <a:pt x="659" y="14"/>
                  </a:lnTo>
                  <a:lnTo>
                    <a:pt x="660" y="14"/>
                  </a:lnTo>
                  <a:lnTo>
                    <a:pt x="660" y="14"/>
                  </a:lnTo>
                  <a:lnTo>
                    <a:pt x="662" y="13"/>
                  </a:lnTo>
                  <a:lnTo>
                    <a:pt x="663" y="12"/>
                  </a:lnTo>
                  <a:lnTo>
                    <a:pt x="664" y="11"/>
                  </a:lnTo>
                  <a:lnTo>
                    <a:pt x="665" y="11"/>
                  </a:lnTo>
                  <a:lnTo>
                    <a:pt x="666" y="11"/>
                  </a:lnTo>
                  <a:lnTo>
                    <a:pt x="667" y="11"/>
                  </a:lnTo>
                  <a:lnTo>
                    <a:pt x="668" y="11"/>
                  </a:lnTo>
                  <a:lnTo>
                    <a:pt x="672" y="12"/>
                  </a:lnTo>
                  <a:lnTo>
                    <a:pt x="673" y="12"/>
                  </a:lnTo>
                  <a:lnTo>
                    <a:pt x="674" y="12"/>
                  </a:lnTo>
                  <a:lnTo>
                    <a:pt x="675" y="13"/>
                  </a:lnTo>
                  <a:lnTo>
                    <a:pt x="676" y="13"/>
                  </a:lnTo>
                  <a:lnTo>
                    <a:pt x="677" y="14"/>
                  </a:lnTo>
                  <a:lnTo>
                    <a:pt x="678" y="16"/>
                  </a:lnTo>
                  <a:lnTo>
                    <a:pt x="682" y="20"/>
                  </a:lnTo>
                  <a:lnTo>
                    <a:pt x="688" y="27"/>
                  </a:lnTo>
                  <a:lnTo>
                    <a:pt x="691" y="30"/>
                  </a:lnTo>
                  <a:lnTo>
                    <a:pt x="692" y="30"/>
                  </a:lnTo>
                  <a:lnTo>
                    <a:pt x="692" y="31"/>
                  </a:lnTo>
                  <a:lnTo>
                    <a:pt x="693" y="32"/>
                  </a:lnTo>
                  <a:lnTo>
                    <a:pt x="695" y="32"/>
                  </a:lnTo>
                  <a:lnTo>
                    <a:pt x="696" y="33"/>
                  </a:lnTo>
                  <a:lnTo>
                    <a:pt x="699" y="34"/>
                  </a:lnTo>
                  <a:lnTo>
                    <a:pt x="700" y="34"/>
                  </a:lnTo>
                  <a:lnTo>
                    <a:pt x="701" y="35"/>
                  </a:lnTo>
                  <a:lnTo>
                    <a:pt x="703" y="36"/>
                  </a:lnTo>
                  <a:lnTo>
                    <a:pt x="705" y="38"/>
                  </a:lnTo>
                  <a:lnTo>
                    <a:pt x="708" y="40"/>
                  </a:lnTo>
                  <a:lnTo>
                    <a:pt x="709" y="41"/>
                  </a:lnTo>
                  <a:lnTo>
                    <a:pt x="710" y="42"/>
                  </a:lnTo>
                  <a:lnTo>
                    <a:pt x="711" y="43"/>
                  </a:lnTo>
                  <a:lnTo>
                    <a:pt x="712" y="45"/>
                  </a:lnTo>
                  <a:lnTo>
                    <a:pt x="713" y="46"/>
                  </a:lnTo>
                  <a:lnTo>
                    <a:pt x="715" y="50"/>
                  </a:lnTo>
                  <a:lnTo>
                    <a:pt x="716" y="52"/>
                  </a:lnTo>
                  <a:lnTo>
                    <a:pt x="717" y="53"/>
                  </a:lnTo>
                  <a:lnTo>
                    <a:pt x="718" y="53"/>
                  </a:lnTo>
                  <a:lnTo>
                    <a:pt x="719" y="55"/>
                  </a:lnTo>
                  <a:lnTo>
                    <a:pt x="720" y="55"/>
                  </a:lnTo>
                  <a:lnTo>
                    <a:pt x="721" y="56"/>
                  </a:lnTo>
                  <a:lnTo>
                    <a:pt x="722" y="57"/>
                  </a:lnTo>
                  <a:lnTo>
                    <a:pt x="724" y="58"/>
                  </a:lnTo>
                  <a:lnTo>
                    <a:pt x="727" y="59"/>
                  </a:lnTo>
                  <a:lnTo>
                    <a:pt x="733" y="62"/>
                  </a:lnTo>
                  <a:lnTo>
                    <a:pt x="734" y="62"/>
                  </a:lnTo>
                  <a:lnTo>
                    <a:pt x="736" y="63"/>
                  </a:lnTo>
                  <a:lnTo>
                    <a:pt x="735" y="64"/>
                  </a:lnTo>
                  <a:lnTo>
                    <a:pt x="733" y="66"/>
                  </a:lnTo>
                  <a:lnTo>
                    <a:pt x="730" y="69"/>
                  </a:lnTo>
                  <a:lnTo>
                    <a:pt x="728" y="71"/>
                  </a:lnTo>
                  <a:lnTo>
                    <a:pt x="727" y="72"/>
                  </a:lnTo>
                  <a:lnTo>
                    <a:pt x="726" y="73"/>
                  </a:lnTo>
                  <a:lnTo>
                    <a:pt x="726" y="74"/>
                  </a:lnTo>
                  <a:lnTo>
                    <a:pt x="726" y="75"/>
                  </a:lnTo>
                  <a:lnTo>
                    <a:pt x="725" y="76"/>
                  </a:lnTo>
                  <a:lnTo>
                    <a:pt x="725" y="77"/>
                  </a:lnTo>
                  <a:lnTo>
                    <a:pt x="725" y="78"/>
                  </a:lnTo>
                  <a:lnTo>
                    <a:pt x="726" y="79"/>
                  </a:lnTo>
                  <a:lnTo>
                    <a:pt x="726" y="80"/>
                  </a:lnTo>
                  <a:lnTo>
                    <a:pt x="728" y="83"/>
                  </a:lnTo>
                  <a:lnTo>
                    <a:pt x="729" y="85"/>
                  </a:lnTo>
                  <a:lnTo>
                    <a:pt x="729" y="87"/>
                  </a:lnTo>
                  <a:lnTo>
                    <a:pt x="730" y="90"/>
                  </a:lnTo>
                  <a:lnTo>
                    <a:pt x="731" y="93"/>
                  </a:lnTo>
                  <a:lnTo>
                    <a:pt x="732" y="94"/>
                  </a:lnTo>
                  <a:lnTo>
                    <a:pt x="732" y="95"/>
                  </a:lnTo>
                  <a:lnTo>
                    <a:pt x="732" y="96"/>
                  </a:lnTo>
                  <a:lnTo>
                    <a:pt x="732" y="99"/>
                  </a:lnTo>
                  <a:lnTo>
                    <a:pt x="732" y="105"/>
                  </a:lnTo>
                  <a:lnTo>
                    <a:pt x="732" y="107"/>
                  </a:lnTo>
                  <a:lnTo>
                    <a:pt x="732" y="109"/>
                  </a:lnTo>
                  <a:lnTo>
                    <a:pt x="732" y="110"/>
                  </a:lnTo>
                  <a:lnTo>
                    <a:pt x="733" y="111"/>
                  </a:lnTo>
                  <a:lnTo>
                    <a:pt x="734" y="112"/>
                  </a:lnTo>
                  <a:lnTo>
                    <a:pt x="735" y="114"/>
                  </a:lnTo>
                  <a:lnTo>
                    <a:pt x="736" y="115"/>
                  </a:lnTo>
                  <a:lnTo>
                    <a:pt x="736" y="117"/>
                  </a:lnTo>
                  <a:lnTo>
                    <a:pt x="737" y="118"/>
                  </a:lnTo>
                  <a:lnTo>
                    <a:pt x="738" y="119"/>
                  </a:lnTo>
                  <a:lnTo>
                    <a:pt x="739" y="125"/>
                  </a:lnTo>
                  <a:lnTo>
                    <a:pt x="739" y="127"/>
                  </a:lnTo>
                  <a:lnTo>
                    <a:pt x="739" y="128"/>
                  </a:lnTo>
                  <a:lnTo>
                    <a:pt x="739" y="130"/>
                  </a:lnTo>
                  <a:lnTo>
                    <a:pt x="739" y="132"/>
                  </a:lnTo>
                  <a:lnTo>
                    <a:pt x="739" y="134"/>
                  </a:lnTo>
                  <a:lnTo>
                    <a:pt x="738" y="136"/>
                  </a:lnTo>
                  <a:lnTo>
                    <a:pt x="738" y="137"/>
                  </a:lnTo>
                  <a:lnTo>
                    <a:pt x="737" y="138"/>
                  </a:lnTo>
                  <a:lnTo>
                    <a:pt x="735" y="142"/>
                  </a:lnTo>
                  <a:lnTo>
                    <a:pt x="734" y="143"/>
                  </a:lnTo>
                  <a:lnTo>
                    <a:pt x="734" y="144"/>
                  </a:lnTo>
                  <a:lnTo>
                    <a:pt x="732" y="148"/>
                  </a:lnTo>
                  <a:lnTo>
                    <a:pt x="732" y="149"/>
                  </a:lnTo>
                  <a:lnTo>
                    <a:pt x="731" y="150"/>
                  </a:lnTo>
                  <a:lnTo>
                    <a:pt x="731" y="150"/>
                  </a:lnTo>
                  <a:lnTo>
                    <a:pt x="730" y="151"/>
                  </a:lnTo>
                  <a:lnTo>
                    <a:pt x="729" y="152"/>
                  </a:lnTo>
                  <a:lnTo>
                    <a:pt x="726" y="153"/>
                  </a:lnTo>
                  <a:lnTo>
                    <a:pt x="725" y="154"/>
                  </a:lnTo>
                  <a:lnTo>
                    <a:pt x="724" y="154"/>
                  </a:lnTo>
                  <a:lnTo>
                    <a:pt x="724" y="155"/>
                  </a:lnTo>
                  <a:lnTo>
                    <a:pt x="723" y="156"/>
                  </a:lnTo>
                  <a:lnTo>
                    <a:pt x="722" y="157"/>
                  </a:lnTo>
                  <a:lnTo>
                    <a:pt x="722" y="158"/>
                  </a:lnTo>
                  <a:lnTo>
                    <a:pt x="722" y="159"/>
                  </a:lnTo>
                  <a:lnTo>
                    <a:pt x="722" y="160"/>
                  </a:lnTo>
                  <a:lnTo>
                    <a:pt x="722" y="161"/>
                  </a:lnTo>
                  <a:lnTo>
                    <a:pt x="722" y="162"/>
                  </a:lnTo>
                  <a:lnTo>
                    <a:pt x="723" y="163"/>
                  </a:lnTo>
                  <a:lnTo>
                    <a:pt x="723" y="164"/>
                  </a:lnTo>
                  <a:lnTo>
                    <a:pt x="725" y="167"/>
                  </a:lnTo>
                  <a:lnTo>
                    <a:pt x="726" y="168"/>
                  </a:lnTo>
                  <a:lnTo>
                    <a:pt x="726" y="169"/>
                  </a:lnTo>
                  <a:lnTo>
                    <a:pt x="727" y="171"/>
                  </a:lnTo>
                  <a:lnTo>
                    <a:pt x="727" y="173"/>
                  </a:lnTo>
                  <a:lnTo>
                    <a:pt x="728" y="174"/>
                  </a:lnTo>
                  <a:lnTo>
                    <a:pt x="728" y="175"/>
                  </a:lnTo>
                  <a:lnTo>
                    <a:pt x="729" y="176"/>
                  </a:lnTo>
                  <a:lnTo>
                    <a:pt x="730" y="177"/>
                  </a:lnTo>
                  <a:lnTo>
                    <a:pt x="731" y="177"/>
                  </a:lnTo>
                  <a:lnTo>
                    <a:pt x="732" y="178"/>
                  </a:lnTo>
                  <a:lnTo>
                    <a:pt x="733" y="179"/>
                  </a:lnTo>
                  <a:lnTo>
                    <a:pt x="734" y="179"/>
                  </a:lnTo>
                  <a:lnTo>
                    <a:pt x="735" y="180"/>
                  </a:lnTo>
                  <a:lnTo>
                    <a:pt x="736" y="180"/>
                  </a:lnTo>
                  <a:lnTo>
                    <a:pt x="737" y="180"/>
                  </a:lnTo>
                  <a:lnTo>
                    <a:pt x="738" y="181"/>
                  </a:lnTo>
                  <a:lnTo>
                    <a:pt x="739" y="181"/>
                  </a:lnTo>
                  <a:lnTo>
                    <a:pt x="743" y="181"/>
                  </a:lnTo>
                  <a:lnTo>
                    <a:pt x="744" y="181"/>
                  </a:lnTo>
                  <a:lnTo>
                    <a:pt x="745" y="182"/>
                  </a:lnTo>
                  <a:lnTo>
                    <a:pt x="747" y="182"/>
                  </a:lnTo>
                  <a:lnTo>
                    <a:pt x="748" y="183"/>
                  </a:lnTo>
                  <a:lnTo>
                    <a:pt x="749" y="184"/>
                  </a:lnTo>
                  <a:lnTo>
                    <a:pt x="750" y="184"/>
                  </a:lnTo>
                  <a:lnTo>
                    <a:pt x="751" y="185"/>
                  </a:lnTo>
                  <a:lnTo>
                    <a:pt x="752" y="187"/>
                  </a:lnTo>
                  <a:lnTo>
                    <a:pt x="753" y="188"/>
                  </a:lnTo>
                  <a:lnTo>
                    <a:pt x="754" y="189"/>
                  </a:lnTo>
                  <a:lnTo>
                    <a:pt x="756" y="191"/>
                  </a:lnTo>
                  <a:lnTo>
                    <a:pt x="758" y="192"/>
                  </a:lnTo>
                  <a:lnTo>
                    <a:pt x="760" y="194"/>
                  </a:lnTo>
                  <a:lnTo>
                    <a:pt x="760" y="195"/>
                  </a:lnTo>
                  <a:lnTo>
                    <a:pt x="761" y="196"/>
                  </a:lnTo>
                  <a:lnTo>
                    <a:pt x="762" y="197"/>
                  </a:lnTo>
                  <a:lnTo>
                    <a:pt x="762" y="198"/>
                  </a:lnTo>
                  <a:lnTo>
                    <a:pt x="762" y="199"/>
                  </a:lnTo>
                  <a:lnTo>
                    <a:pt x="762" y="202"/>
                  </a:lnTo>
                  <a:lnTo>
                    <a:pt x="762" y="204"/>
                  </a:lnTo>
                  <a:lnTo>
                    <a:pt x="762" y="205"/>
                  </a:lnTo>
                  <a:lnTo>
                    <a:pt x="763" y="207"/>
                  </a:lnTo>
                  <a:lnTo>
                    <a:pt x="763" y="208"/>
                  </a:lnTo>
                  <a:lnTo>
                    <a:pt x="764" y="209"/>
                  </a:lnTo>
                  <a:lnTo>
                    <a:pt x="764" y="210"/>
                  </a:lnTo>
                  <a:lnTo>
                    <a:pt x="764" y="211"/>
                  </a:lnTo>
                  <a:lnTo>
                    <a:pt x="765" y="211"/>
                  </a:lnTo>
                  <a:lnTo>
                    <a:pt x="766" y="212"/>
                  </a:lnTo>
                  <a:lnTo>
                    <a:pt x="767" y="213"/>
                  </a:lnTo>
                  <a:lnTo>
                    <a:pt x="768" y="214"/>
                  </a:lnTo>
                  <a:lnTo>
                    <a:pt x="769" y="214"/>
                  </a:lnTo>
                  <a:lnTo>
                    <a:pt x="770" y="215"/>
                  </a:lnTo>
                  <a:lnTo>
                    <a:pt x="771" y="215"/>
                  </a:lnTo>
                  <a:lnTo>
                    <a:pt x="772" y="216"/>
                  </a:lnTo>
                  <a:lnTo>
                    <a:pt x="773" y="216"/>
                  </a:lnTo>
                  <a:lnTo>
                    <a:pt x="774" y="216"/>
                  </a:lnTo>
                  <a:lnTo>
                    <a:pt x="775" y="216"/>
                  </a:lnTo>
                  <a:lnTo>
                    <a:pt x="776" y="216"/>
                  </a:lnTo>
                  <a:lnTo>
                    <a:pt x="783" y="215"/>
                  </a:lnTo>
                  <a:lnTo>
                    <a:pt x="784" y="215"/>
                  </a:lnTo>
                  <a:lnTo>
                    <a:pt x="786" y="215"/>
                  </a:lnTo>
                  <a:lnTo>
                    <a:pt x="792" y="216"/>
                  </a:lnTo>
                  <a:lnTo>
                    <a:pt x="795" y="216"/>
                  </a:lnTo>
                  <a:lnTo>
                    <a:pt x="800" y="217"/>
                  </a:lnTo>
                  <a:lnTo>
                    <a:pt x="801" y="217"/>
                  </a:lnTo>
                  <a:lnTo>
                    <a:pt x="803" y="217"/>
                  </a:lnTo>
                  <a:lnTo>
                    <a:pt x="804" y="217"/>
                  </a:lnTo>
                  <a:lnTo>
                    <a:pt x="806" y="216"/>
                  </a:lnTo>
                  <a:lnTo>
                    <a:pt x="811" y="215"/>
                  </a:lnTo>
                  <a:lnTo>
                    <a:pt x="814" y="213"/>
                  </a:lnTo>
                  <a:lnTo>
                    <a:pt x="816" y="213"/>
                  </a:lnTo>
                  <a:lnTo>
                    <a:pt x="817" y="212"/>
                  </a:lnTo>
                  <a:lnTo>
                    <a:pt x="819" y="212"/>
                  </a:lnTo>
                  <a:lnTo>
                    <a:pt x="820" y="212"/>
                  </a:lnTo>
                  <a:lnTo>
                    <a:pt x="821" y="212"/>
                  </a:lnTo>
                  <a:lnTo>
                    <a:pt x="821" y="212"/>
                  </a:lnTo>
                  <a:lnTo>
                    <a:pt x="822" y="212"/>
                  </a:lnTo>
                  <a:lnTo>
                    <a:pt x="823" y="213"/>
                  </a:lnTo>
                  <a:lnTo>
                    <a:pt x="824" y="213"/>
                  </a:lnTo>
                  <a:lnTo>
                    <a:pt x="826" y="215"/>
                  </a:lnTo>
                  <a:lnTo>
                    <a:pt x="827" y="216"/>
                  </a:lnTo>
                  <a:lnTo>
                    <a:pt x="829" y="217"/>
                  </a:lnTo>
                  <a:lnTo>
                    <a:pt x="829" y="218"/>
                  </a:lnTo>
                  <a:lnTo>
                    <a:pt x="830" y="219"/>
                  </a:lnTo>
                  <a:lnTo>
                    <a:pt x="831" y="220"/>
                  </a:lnTo>
                  <a:lnTo>
                    <a:pt x="831" y="221"/>
                  </a:lnTo>
                  <a:lnTo>
                    <a:pt x="832" y="222"/>
                  </a:lnTo>
                  <a:lnTo>
                    <a:pt x="832" y="224"/>
                  </a:lnTo>
                  <a:lnTo>
                    <a:pt x="833" y="225"/>
                  </a:lnTo>
                  <a:lnTo>
                    <a:pt x="833" y="227"/>
                  </a:lnTo>
                  <a:lnTo>
                    <a:pt x="833" y="230"/>
                  </a:lnTo>
                  <a:lnTo>
                    <a:pt x="833" y="234"/>
                  </a:lnTo>
                  <a:lnTo>
                    <a:pt x="833" y="237"/>
                  </a:lnTo>
                  <a:lnTo>
                    <a:pt x="833" y="239"/>
                  </a:lnTo>
                  <a:lnTo>
                    <a:pt x="832" y="243"/>
                  </a:lnTo>
                  <a:lnTo>
                    <a:pt x="832" y="244"/>
                  </a:lnTo>
                  <a:lnTo>
                    <a:pt x="832" y="245"/>
                  </a:lnTo>
                  <a:lnTo>
                    <a:pt x="832" y="248"/>
                  </a:lnTo>
                  <a:lnTo>
                    <a:pt x="832" y="250"/>
                  </a:lnTo>
                  <a:lnTo>
                    <a:pt x="832" y="252"/>
                  </a:lnTo>
                  <a:lnTo>
                    <a:pt x="833" y="254"/>
                  </a:lnTo>
                  <a:lnTo>
                    <a:pt x="833" y="255"/>
                  </a:lnTo>
                  <a:lnTo>
                    <a:pt x="833" y="256"/>
                  </a:lnTo>
                  <a:lnTo>
                    <a:pt x="834" y="258"/>
                  </a:lnTo>
                  <a:lnTo>
                    <a:pt x="835" y="260"/>
                  </a:lnTo>
                  <a:lnTo>
                    <a:pt x="837" y="263"/>
                  </a:lnTo>
                  <a:lnTo>
                    <a:pt x="838" y="265"/>
                  </a:lnTo>
                  <a:lnTo>
                    <a:pt x="839" y="267"/>
                  </a:lnTo>
                  <a:lnTo>
                    <a:pt x="839" y="268"/>
                  </a:lnTo>
                  <a:lnTo>
                    <a:pt x="840" y="271"/>
                  </a:lnTo>
                  <a:lnTo>
                    <a:pt x="840" y="271"/>
                  </a:lnTo>
                  <a:lnTo>
                    <a:pt x="840" y="272"/>
                  </a:lnTo>
                  <a:lnTo>
                    <a:pt x="840" y="273"/>
                  </a:lnTo>
                  <a:lnTo>
                    <a:pt x="840" y="275"/>
                  </a:lnTo>
                  <a:lnTo>
                    <a:pt x="840" y="276"/>
                  </a:lnTo>
                  <a:lnTo>
                    <a:pt x="840" y="277"/>
                  </a:lnTo>
                  <a:lnTo>
                    <a:pt x="839" y="279"/>
                  </a:lnTo>
                  <a:lnTo>
                    <a:pt x="838" y="281"/>
                  </a:lnTo>
                  <a:lnTo>
                    <a:pt x="838" y="283"/>
                  </a:lnTo>
                  <a:lnTo>
                    <a:pt x="837" y="284"/>
                  </a:lnTo>
                  <a:lnTo>
                    <a:pt x="836" y="286"/>
                  </a:lnTo>
                  <a:lnTo>
                    <a:pt x="834" y="289"/>
                  </a:lnTo>
                  <a:lnTo>
                    <a:pt x="833" y="290"/>
                  </a:lnTo>
                  <a:lnTo>
                    <a:pt x="831" y="292"/>
                  </a:lnTo>
                  <a:lnTo>
                    <a:pt x="829" y="294"/>
                  </a:lnTo>
                  <a:lnTo>
                    <a:pt x="828" y="296"/>
                  </a:lnTo>
                  <a:lnTo>
                    <a:pt x="827" y="297"/>
                  </a:lnTo>
                  <a:lnTo>
                    <a:pt x="827" y="298"/>
                  </a:lnTo>
                  <a:lnTo>
                    <a:pt x="827" y="299"/>
                  </a:lnTo>
                  <a:lnTo>
                    <a:pt x="827" y="299"/>
                  </a:lnTo>
                  <a:lnTo>
                    <a:pt x="828" y="301"/>
                  </a:lnTo>
                  <a:lnTo>
                    <a:pt x="828" y="303"/>
                  </a:lnTo>
                  <a:lnTo>
                    <a:pt x="828" y="303"/>
                  </a:lnTo>
                  <a:lnTo>
                    <a:pt x="828" y="304"/>
                  </a:lnTo>
                  <a:lnTo>
                    <a:pt x="826" y="308"/>
                  </a:lnTo>
                  <a:lnTo>
                    <a:pt x="826" y="308"/>
                  </a:lnTo>
                  <a:lnTo>
                    <a:pt x="826" y="309"/>
                  </a:lnTo>
                  <a:lnTo>
                    <a:pt x="827" y="309"/>
                  </a:lnTo>
                  <a:lnTo>
                    <a:pt x="827" y="309"/>
                  </a:lnTo>
                  <a:lnTo>
                    <a:pt x="828" y="310"/>
                  </a:lnTo>
                  <a:lnTo>
                    <a:pt x="829" y="310"/>
                  </a:lnTo>
                  <a:lnTo>
                    <a:pt x="834" y="312"/>
                  </a:lnTo>
                  <a:lnTo>
                    <a:pt x="839" y="313"/>
                  </a:lnTo>
                  <a:lnTo>
                    <a:pt x="840" y="314"/>
                  </a:lnTo>
                  <a:lnTo>
                    <a:pt x="842" y="315"/>
                  </a:lnTo>
                  <a:lnTo>
                    <a:pt x="845" y="315"/>
                  </a:lnTo>
                  <a:lnTo>
                    <a:pt x="847" y="315"/>
                  </a:lnTo>
                  <a:lnTo>
                    <a:pt x="848" y="316"/>
                  </a:lnTo>
                  <a:lnTo>
                    <a:pt x="849" y="316"/>
                  </a:lnTo>
                  <a:lnTo>
                    <a:pt x="850" y="317"/>
                  </a:lnTo>
                  <a:lnTo>
                    <a:pt x="854" y="319"/>
                  </a:lnTo>
                  <a:lnTo>
                    <a:pt x="855" y="320"/>
                  </a:lnTo>
                  <a:lnTo>
                    <a:pt x="857" y="322"/>
                  </a:lnTo>
                  <a:lnTo>
                    <a:pt x="857" y="322"/>
                  </a:lnTo>
                  <a:lnTo>
                    <a:pt x="858" y="323"/>
                  </a:lnTo>
                  <a:lnTo>
                    <a:pt x="858" y="324"/>
                  </a:lnTo>
                  <a:lnTo>
                    <a:pt x="859" y="324"/>
                  </a:lnTo>
                  <a:lnTo>
                    <a:pt x="859" y="325"/>
                  </a:lnTo>
                  <a:lnTo>
                    <a:pt x="859" y="326"/>
                  </a:lnTo>
                  <a:lnTo>
                    <a:pt x="859" y="327"/>
                  </a:lnTo>
                  <a:lnTo>
                    <a:pt x="860" y="327"/>
                  </a:lnTo>
                  <a:lnTo>
                    <a:pt x="859" y="329"/>
                  </a:lnTo>
                  <a:lnTo>
                    <a:pt x="859" y="331"/>
                  </a:lnTo>
                  <a:lnTo>
                    <a:pt x="859" y="333"/>
                  </a:lnTo>
                  <a:lnTo>
                    <a:pt x="858" y="333"/>
                  </a:lnTo>
                  <a:lnTo>
                    <a:pt x="858" y="334"/>
                  </a:lnTo>
                  <a:lnTo>
                    <a:pt x="857" y="334"/>
                  </a:lnTo>
                  <a:lnTo>
                    <a:pt x="857" y="335"/>
                  </a:lnTo>
                  <a:lnTo>
                    <a:pt x="856" y="335"/>
                  </a:lnTo>
                  <a:lnTo>
                    <a:pt x="855" y="336"/>
                  </a:lnTo>
                  <a:lnTo>
                    <a:pt x="854" y="336"/>
                  </a:lnTo>
                  <a:lnTo>
                    <a:pt x="853" y="337"/>
                  </a:lnTo>
                  <a:lnTo>
                    <a:pt x="851" y="337"/>
                  </a:lnTo>
                  <a:lnTo>
                    <a:pt x="849" y="338"/>
                  </a:lnTo>
                  <a:lnTo>
                    <a:pt x="848" y="338"/>
                  </a:lnTo>
                  <a:lnTo>
                    <a:pt x="848" y="339"/>
                  </a:lnTo>
                  <a:lnTo>
                    <a:pt x="847" y="339"/>
                  </a:lnTo>
                  <a:lnTo>
                    <a:pt x="847" y="340"/>
                  </a:lnTo>
                  <a:lnTo>
                    <a:pt x="846" y="340"/>
                  </a:lnTo>
                  <a:lnTo>
                    <a:pt x="846" y="341"/>
                  </a:lnTo>
                  <a:lnTo>
                    <a:pt x="846" y="341"/>
                  </a:lnTo>
                  <a:lnTo>
                    <a:pt x="846" y="342"/>
                  </a:lnTo>
                  <a:lnTo>
                    <a:pt x="846" y="342"/>
                  </a:lnTo>
                  <a:lnTo>
                    <a:pt x="847" y="343"/>
                  </a:lnTo>
                  <a:lnTo>
                    <a:pt x="847" y="344"/>
                  </a:lnTo>
                  <a:lnTo>
                    <a:pt x="849" y="345"/>
                  </a:lnTo>
                  <a:lnTo>
                    <a:pt x="849" y="346"/>
                  </a:lnTo>
                  <a:lnTo>
                    <a:pt x="849" y="346"/>
                  </a:lnTo>
                  <a:lnTo>
                    <a:pt x="850" y="347"/>
                  </a:lnTo>
                  <a:lnTo>
                    <a:pt x="850" y="347"/>
                  </a:lnTo>
                  <a:lnTo>
                    <a:pt x="849" y="348"/>
                  </a:lnTo>
                  <a:lnTo>
                    <a:pt x="848" y="350"/>
                  </a:lnTo>
                  <a:lnTo>
                    <a:pt x="848" y="350"/>
                  </a:lnTo>
                  <a:lnTo>
                    <a:pt x="847" y="351"/>
                  </a:lnTo>
                  <a:lnTo>
                    <a:pt x="847" y="353"/>
                  </a:lnTo>
                  <a:lnTo>
                    <a:pt x="847" y="357"/>
                  </a:lnTo>
                  <a:lnTo>
                    <a:pt x="846" y="358"/>
                  </a:lnTo>
                  <a:lnTo>
                    <a:pt x="846" y="359"/>
                  </a:lnTo>
                  <a:lnTo>
                    <a:pt x="846" y="360"/>
                  </a:lnTo>
                  <a:lnTo>
                    <a:pt x="845" y="361"/>
                  </a:lnTo>
                  <a:lnTo>
                    <a:pt x="845" y="362"/>
                  </a:lnTo>
                  <a:lnTo>
                    <a:pt x="844" y="362"/>
                  </a:lnTo>
                  <a:lnTo>
                    <a:pt x="843" y="363"/>
                  </a:lnTo>
                  <a:lnTo>
                    <a:pt x="842" y="364"/>
                  </a:lnTo>
                  <a:lnTo>
                    <a:pt x="839" y="366"/>
                  </a:lnTo>
                  <a:lnTo>
                    <a:pt x="838" y="367"/>
                  </a:lnTo>
                  <a:lnTo>
                    <a:pt x="838" y="368"/>
                  </a:lnTo>
                  <a:lnTo>
                    <a:pt x="838" y="368"/>
                  </a:lnTo>
                  <a:lnTo>
                    <a:pt x="838" y="369"/>
                  </a:lnTo>
                  <a:lnTo>
                    <a:pt x="838" y="369"/>
                  </a:lnTo>
                  <a:lnTo>
                    <a:pt x="838" y="369"/>
                  </a:lnTo>
                  <a:lnTo>
                    <a:pt x="838" y="370"/>
                  </a:lnTo>
                  <a:lnTo>
                    <a:pt x="838" y="370"/>
                  </a:lnTo>
                  <a:lnTo>
                    <a:pt x="839" y="372"/>
                  </a:lnTo>
                  <a:lnTo>
                    <a:pt x="840" y="372"/>
                  </a:lnTo>
                  <a:lnTo>
                    <a:pt x="840" y="373"/>
                  </a:lnTo>
                  <a:lnTo>
                    <a:pt x="840" y="373"/>
                  </a:lnTo>
                  <a:lnTo>
                    <a:pt x="840" y="373"/>
                  </a:lnTo>
                  <a:lnTo>
                    <a:pt x="839" y="374"/>
                  </a:lnTo>
                  <a:lnTo>
                    <a:pt x="839" y="374"/>
                  </a:lnTo>
                  <a:lnTo>
                    <a:pt x="837" y="375"/>
                  </a:lnTo>
                  <a:lnTo>
                    <a:pt x="836" y="376"/>
                  </a:lnTo>
                  <a:lnTo>
                    <a:pt x="835" y="376"/>
                  </a:lnTo>
                  <a:lnTo>
                    <a:pt x="834" y="377"/>
                  </a:lnTo>
                  <a:lnTo>
                    <a:pt x="833" y="377"/>
                  </a:lnTo>
                  <a:lnTo>
                    <a:pt x="833" y="378"/>
                  </a:lnTo>
                  <a:lnTo>
                    <a:pt x="832" y="379"/>
                  </a:lnTo>
                  <a:lnTo>
                    <a:pt x="832" y="379"/>
                  </a:lnTo>
                  <a:lnTo>
                    <a:pt x="832" y="380"/>
                  </a:lnTo>
                  <a:lnTo>
                    <a:pt x="832" y="380"/>
                  </a:lnTo>
                  <a:lnTo>
                    <a:pt x="832" y="381"/>
                  </a:lnTo>
                  <a:lnTo>
                    <a:pt x="832" y="382"/>
                  </a:lnTo>
                  <a:lnTo>
                    <a:pt x="833" y="383"/>
                  </a:lnTo>
                  <a:lnTo>
                    <a:pt x="833" y="385"/>
                  </a:lnTo>
                  <a:lnTo>
                    <a:pt x="834" y="386"/>
                  </a:lnTo>
                  <a:lnTo>
                    <a:pt x="835" y="387"/>
                  </a:lnTo>
                  <a:lnTo>
                    <a:pt x="836" y="388"/>
                  </a:lnTo>
                  <a:lnTo>
                    <a:pt x="837" y="388"/>
                  </a:lnTo>
                  <a:lnTo>
                    <a:pt x="839" y="389"/>
                  </a:lnTo>
                  <a:lnTo>
                    <a:pt x="840" y="390"/>
                  </a:lnTo>
                  <a:lnTo>
                    <a:pt x="842" y="391"/>
                  </a:lnTo>
                  <a:lnTo>
                    <a:pt x="844" y="391"/>
                  </a:lnTo>
                  <a:lnTo>
                    <a:pt x="847" y="392"/>
                  </a:lnTo>
                  <a:lnTo>
                    <a:pt x="848" y="393"/>
                  </a:lnTo>
                  <a:lnTo>
                    <a:pt x="849" y="393"/>
                  </a:lnTo>
                  <a:lnTo>
                    <a:pt x="851" y="394"/>
                  </a:lnTo>
                  <a:lnTo>
                    <a:pt x="852" y="395"/>
                  </a:lnTo>
                  <a:lnTo>
                    <a:pt x="853" y="395"/>
                  </a:lnTo>
                  <a:lnTo>
                    <a:pt x="854" y="397"/>
                  </a:lnTo>
                  <a:lnTo>
                    <a:pt x="855" y="397"/>
                  </a:lnTo>
                  <a:lnTo>
                    <a:pt x="855" y="398"/>
                  </a:lnTo>
                  <a:lnTo>
                    <a:pt x="856" y="398"/>
                  </a:lnTo>
                  <a:lnTo>
                    <a:pt x="858" y="399"/>
                  </a:lnTo>
                  <a:lnTo>
                    <a:pt x="861" y="399"/>
                  </a:lnTo>
                  <a:lnTo>
                    <a:pt x="862" y="400"/>
                  </a:lnTo>
                  <a:lnTo>
                    <a:pt x="864" y="400"/>
                  </a:lnTo>
                  <a:lnTo>
                    <a:pt x="865" y="400"/>
                  </a:lnTo>
                  <a:lnTo>
                    <a:pt x="866" y="400"/>
                  </a:lnTo>
                  <a:lnTo>
                    <a:pt x="866" y="401"/>
                  </a:lnTo>
                  <a:lnTo>
                    <a:pt x="867" y="401"/>
                  </a:lnTo>
                  <a:lnTo>
                    <a:pt x="868" y="402"/>
                  </a:lnTo>
                  <a:lnTo>
                    <a:pt x="869" y="403"/>
                  </a:lnTo>
                  <a:lnTo>
                    <a:pt x="869" y="403"/>
                  </a:lnTo>
                  <a:lnTo>
                    <a:pt x="871" y="404"/>
                  </a:lnTo>
                  <a:lnTo>
                    <a:pt x="871" y="404"/>
                  </a:lnTo>
                  <a:lnTo>
                    <a:pt x="872" y="404"/>
                  </a:lnTo>
                  <a:lnTo>
                    <a:pt x="872" y="405"/>
                  </a:lnTo>
                  <a:lnTo>
                    <a:pt x="872" y="406"/>
                  </a:lnTo>
                  <a:lnTo>
                    <a:pt x="872" y="406"/>
                  </a:lnTo>
                  <a:lnTo>
                    <a:pt x="873" y="408"/>
                  </a:lnTo>
                  <a:lnTo>
                    <a:pt x="873" y="411"/>
                  </a:lnTo>
                  <a:lnTo>
                    <a:pt x="873" y="412"/>
                  </a:lnTo>
                  <a:lnTo>
                    <a:pt x="873" y="413"/>
                  </a:lnTo>
                  <a:lnTo>
                    <a:pt x="874" y="414"/>
                  </a:lnTo>
                  <a:lnTo>
                    <a:pt x="874" y="415"/>
                  </a:lnTo>
                  <a:lnTo>
                    <a:pt x="875" y="415"/>
                  </a:lnTo>
                  <a:lnTo>
                    <a:pt x="875" y="416"/>
                  </a:lnTo>
                  <a:lnTo>
                    <a:pt x="877" y="418"/>
                  </a:lnTo>
                  <a:lnTo>
                    <a:pt x="878" y="419"/>
                  </a:lnTo>
                  <a:lnTo>
                    <a:pt x="880" y="420"/>
                  </a:lnTo>
                  <a:lnTo>
                    <a:pt x="882" y="422"/>
                  </a:lnTo>
                  <a:lnTo>
                    <a:pt x="885" y="424"/>
                  </a:lnTo>
                  <a:lnTo>
                    <a:pt x="886" y="424"/>
                  </a:lnTo>
                  <a:lnTo>
                    <a:pt x="890" y="426"/>
                  </a:lnTo>
                  <a:lnTo>
                    <a:pt x="891" y="427"/>
                  </a:lnTo>
                  <a:lnTo>
                    <a:pt x="893" y="428"/>
                  </a:lnTo>
                  <a:lnTo>
                    <a:pt x="894" y="429"/>
                  </a:lnTo>
                  <a:lnTo>
                    <a:pt x="895" y="430"/>
                  </a:lnTo>
                  <a:lnTo>
                    <a:pt x="896" y="431"/>
                  </a:lnTo>
                  <a:lnTo>
                    <a:pt x="897" y="432"/>
                  </a:lnTo>
                  <a:lnTo>
                    <a:pt x="897" y="433"/>
                  </a:lnTo>
                  <a:lnTo>
                    <a:pt x="897" y="434"/>
                  </a:lnTo>
                  <a:lnTo>
                    <a:pt x="897" y="435"/>
                  </a:lnTo>
                  <a:lnTo>
                    <a:pt x="897" y="436"/>
                  </a:lnTo>
                  <a:lnTo>
                    <a:pt x="897" y="438"/>
                  </a:lnTo>
                  <a:lnTo>
                    <a:pt x="897" y="441"/>
                  </a:lnTo>
                  <a:lnTo>
                    <a:pt x="896" y="442"/>
                  </a:lnTo>
                  <a:lnTo>
                    <a:pt x="896" y="443"/>
                  </a:lnTo>
                  <a:lnTo>
                    <a:pt x="896" y="444"/>
                  </a:lnTo>
                  <a:lnTo>
                    <a:pt x="896" y="445"/>
                  </a:lnTo>
                  <a:lnTo>
                    <a:pt x="897" y="446"/>
                  </a:lnTo>
                  <a:lnTo>
                    <a:pt x="897" y="450"/>
                  </a:lnTo>
                  <a:lnTo>
                    <a:pt x="898" y="451"/>
                  </a:lnTo>
                  <a:lnTo>
                    <a:pt x="898" y="453"/>
                  </a:lnTo>
                  <a:lnTo>
                    <a:pt x="898" y="454"/>
                  </a:lnTo>
                  <a:lnTo>
                    <a:pt x="897" y="455"/>
                  </a:lnTo>
                  <a:lnTo>
                    <a:pt x="897" y="457"/>
                  </a:lnTo>
                  <a:lnTo>
                    <a:pt x="896" y="459"/>
                  </a:lnTo>
                  <a:lnTo>
                    <a:pt x="895" y="462"/>
                  </a:lnTo>
                  <a:lnTo>
                    <a:pt x="893" y="467"/>
                  </a:lnTo>
                  <a:lnTo>
                    <a:pt x="892" y="468"/>
                  </a:lnTo>
                  <a:lnTo>
                    <a:pt x="891" y="469"/>
                  </a:lnTo>
                  <a:lnTo>
                    <a:pt x="889" y="472"/>
                  </a:lnTo>
                  <a:lnTo>
                    <a:pt x="888" y="473"/>
                  </a:lnTo>
                  <a:lnTo>
                    <a:pt x="888" y="474"/>
                  </a:lnTo>
                  <a:lnTo>
                    <a:pt x="888" y="475"/>
                  </a:lnTo>
                  <a:lnTo>
                    <a:pt x="887" y="476"/>
                  </a:lnTo>
                  <a:lnTo>
                    <a:pt x="887" y="477"/>
                  </a:lnTo>
                  <a:lnTo>
                    <a:pt x="887" y="482"/>
                  </a:lnTo>
                  <a:lnTo>
                    <a:pt x="886" y="487"/>
                  </a:lnTo>
                  <a:lnTo>
                    <a:pt x="885" y="492"/>
                  </a:lnTo>
                  <a:lnTo>
                    <a:pt x="885" y="495"/>
                  </a:lnTo>
                  <a:lnTo>
                    <a:pt x="885" y="496"/>
                  </a:lnTo>
                  <a:lnTo>
                    <a:pt x="885" y="496"/>
                  </a:lnTo>
                  <a:lnTo>
                    <a:pt x="885" y="497"/>
                  </a:lnTo>
                  <a:lnTo>
                    <a:pt x="884" y="498"/>
                  </a:lnTo>
                  <a:lnTo>
                    <a:pt x="883" y="499"/>
                  </a:lnTo>
                  <a:lnTo>
                    <a:pt x="882" y="499"/>
                  </a:lnTo>
                  <a:lnTo>
                    <a:pt x="881" y="500"/>
                  </a:lnTo>
                  <a:lnTo>
                    <a:pt x="878" y="503"/>
                  </a:lnTo>
                  <a:lnTo>
                    <a:pt x="875" y="505"/>
                  </a:lnTo>
                  <a:lnTo>
                    <a:pt x="874" y="506"/>
                  </a:lnTo>
                  <a:lnTo>
                    <a:pt x="873" y="506"/>
                  </a:lnTo>
                  <a:lnTo>
                    <a:pt x="872" y="507"/>
                  </a:lnTo>
                  <a:lnTo>
                    <a:pt x="871" y="507"/>
                  </a:lnTo>
                  <a:lnTo>
                    <a:pt x="870" y="508"/>
                  </a:lnTo>
                  <a:lnTo>
                    <a:pt x="869" y="508"/>
                  </a:lnTo>
                  <a:lnTo>
                    <a:pt x="866" y="508"/>
                  </a:lnTo>
                  <a:lnTo>
                    <a:pt x="865" y="508"/>
                  </a:lnTo>
                  <a:lnTo>
                    <a:pt x="864" y="509"/>
                  </a:lnTo>
                  <a:lnTo>
                    <a:pt x="862" y="510"/>
                  </a:lnTo>
                  <a:lnTo>
                    <a:pt x="861" y="510"/>
                  </a:lnTo>
                  <a:lnTo>
                    <a:pt x="860" y="511"/>
                  </a:lnTo>
                  <a:lnTo>
                    <a:pt x="859" y="511"/>
                  </a:lnTo>
                  <a:lnTo>
                    <a:pt x="858" y="512"/>
                  </a:lnTo>
                  <a:lnTo>
                    <a:pt x="857" y="514"/>
                  </a:lnTo>
                  <a:lnTo>
                    <a:pt x="855" y="515"/>
                  </a:lnTo>
                  <a:lnTo>
                    <a:pt x="855" y="516"/>
                  </a:lnTo>
                  <a:lnTo>
                    <a:pt x="854" y="517"/>
                  </a:lnTo>
                  <a:lnTo>
                    <a:pt x="854" y="518"/>
                  </a:lnTo>
                  <a:lnTo>
                    <a:pt x="854" y="518"/>
                  </a:lnTo>
                  <a:lnTo>
                    <a:pt x="853" y="519"/>
                  </a:lnTo>
                  <a:lnTo>
                    <a:pt x="853" y="520"/>
                  </a:lnTo>
                  <a:lnTo>
                    <a:pt x="853" y="521"/>
                  </a:lnTo>
                  <a:lnTo>
                    <a:pt x="853" y="522"/>
                  </a:lnTo>
                  <a:lnTo>
                    <a:pt x="853" y="523"/>
                  </a:lnTo>
                  <a:lnTo>
                    <a:pt x="854" y="524"/>
                  </a:lnTo>
                  <a:lnTo>
                    <a:pt x="855" y="528"/>
                  </a:lnTo>
                  <a:lnTo>
                    <a:pt x="856" y="530"/>
                  </a:lnTo>
                  <a:lnTo>
                    <a:pt x="856" y="531"/>
                  </a:lnTo>
                  <a:lnTo>
                    <a:pt x="856" y="532"/>
                  </a:lnTo>
                  <a:lnTo>
                    <a:pt x="857" y="533"/>
                  </a:lnTo>
                  <a:lnTo>
                    <a:pt x="857" y="533"/>
                  </a:lnTo>
                  <a:lnTo>
                    <a:pt x="857" y="534"/>
                  </a:lnTo>
                  <a:lnTo>
                    <a:pt x="856" y="535"/>
                  </a:lnTo>
                  <a:lnTo>
                    <a:pt x="856" y="536"/>
                  </a:lnTo>
                  <a:lnTo>
                    <a:pt x="856" y="536"/>
                  </a:lnTo>
                  <a:lnTo>
                    <a:pt x="855" y="536"/>
                  </a:lnTo>
                  <a:lnTo>
                    <a:pt x="855" y="537"/>
                  </a:lnTo>
                  <a:lnTo>
                    <a:pt x="854" y="538"/>
                  </a:lnTo>
                  <a:lnTo>
                    <a:pt x="854" y="538"/>
                  </a:lnTo>
                  <a:lnTo>
                    <a:pt x="853" y="539"/>
                  </a:lnTo>
                  <a:lnTo>
                    <a:pt x="852" y="539"/>
                  </a:lnTo>
                  <a:lnTo>
                    <a:pt x="850" y="539"/>
                  </a:lnTo>
                  <a:lnTo>
                    <a:pt x="849" y="539"/>
                  </a:lnTo>
                  <a:lnTo>
                    <a:pt x="848" y="539"/>
                  </a:lnTo>
                  <a:lnTo>
                    <a:pt x="846" y="539"/>
                  </a:lnTo>
                  <a:lnTo>
                    <a:pt x="842" y="539"/>
                  </a:lnTo>
                  <a:lnTo>
                    <a:pt x="839" y="539"/>
                  </a:lnTo>
                  <a:lnTo>
                    <a:pt x="839" y="539"/>
                  </a:lnTo>
                  <a:lnTo>
                    <a:pt x="838" y="539"/>
                  </a:lnTo>
                  <a:lnTo>
                    <a:pt x="837" y="540"/>
                  </a:lnTo>
                  <a:lnTo>
                    <a:pt x="836" y="540"/>
                  </a:lnTo>
                  <a:lnTo>
                    <a:pt x="835" y="541"/>
                  </a:lnTo>
                  <a:lnTo>
                    <a:pt x="834" y="542"/>
                  </a:lnTo>
                  <a:lnTo>
                    <a:pt x="833" y="544"/>
                  </a:lnTo>
                  <a:lnTo>
                    <a:pt x="830" y="547"/>
                  </a:lnTo>
                  <a:lnTo>
                    <a:pt x="829" y="548"/>
                  </a:lnTo>
                  <a:lnTo>
                    <a:pt x="829" y="549"/>
                  </a:lnTo>
                  <a:lnTo>
                    <a:pt x="827" y="550"/>
                  </a:lnTo>
                  <a:lnTo>
                    <a:pt x="825" y="552"/>
                  </a:lnTo>
                  <a:lnTo>
                    <a:pt x="823" y="553"/>
                  </a:lnTo>
                  <a:lnTo>
                    <a:pt x="822" y="553"/>
                  </a:lnTo>
                  <a:lnTo>
                    <a:pt x="820" y="554"/>
                  </a:lnTo>
                  <a:lnTo>
                    <a:pt x="817" y="555"/>
                  </a:lnTo>
                  <a:lnTo>
                    <a:pt x="815" y="555"/>
                  </a:lnTo>
                  <a:lnTo>
                    <a:pt x="813" y="556"/>
                  </a:lnTo>
                  <a:lnTo>
                    <a:pt x="808" y="557"/>
                  </a:lnTo>
                  <a:lnTo>
                    <a:pt x="806" y="558"/>
                  </a:lnTo>
                  <a:lnTo>
                    <a:pt x="803" y="559"/>
                  </a:lnTo>
                  <a:lnTo>
                    <a:pt x="801" y="559"/>
                  </a:lnTo>
                  <a:lnTo>
                    <a:pt x="799" y="560"/>
                  </a:lnTo>
                  <a:lnTo>
                    <a:pt x="797" y="561"/>
                  </a:lnTo>
                  <a:lnTo>
                    <a:pt x="792" y="564"/>
                  </a:lnTo>
                  <a:lnTo>
                    <a:pt x="791" y="564"/>
                  </a:lnTo>
                  <a:lnTo>
                    <a:pt x="790" y="565"/>
                  </a:lnTo>
                  <a:lnTo>
                    <a:pt x="788" y="565"/>
                  </a:lnTo>
                  <a:lnTo>
                    <a:pt x="787" y="566"/>
                  </a:lnTo>
                  <a:lnTo>
                    <a:pt x="786" y="566"/>
                  </a:lnTo>
                  <a:lnTo>
                    <a:pt x="785" y="566"/>
                  </a:lnTo>
                  <a:lnTo>
                    <a:pt x="784" y="565"/>
                  </a:lnTo>
                  <a:lnTo>
                    <a:pt x="783" y="565"/>
                  </a:lnTo>
                  <a:lnTo>
                    <a:pt x="783" y="565"/>
                  </a:lnTo>
                  <a:lnTo>
                    <a:pt x="782" y="565"/>
                  </a:lnTo>
                  <a:lnTo>
                    <a:pt x="780" y="564"/>
                  </a:lnTo>
                  <a:lnTo>
                    <a:pt x="780" y="564"/>
                  </a:lnTo>
                  <a:lnTo>
                    <a:pt x="779" y="563"/>
                  </a:lnTo>
                  <a:lnTo>
                    <a:pt x="778" y="564"/>
                  </a:lnTo>
                  <a:lnTo>
                    <a:pt x="777" y="564"/>
                  </a:lnTo>
                  <a:lnTo>
                    <a:pt x="776" y="564"/>
                  </a:lnTo>
                  <a:lnTo>
                    <a:pt x="774" y="565"/>
                  </a:lnTo>
                  <a:lnTo>
                    <a:pt x="773" y="565"/>
                  </a:lnTo>
                  <a:lnTo>
                    <a:pt x="773" y="566"/>
                  </a:lnTo>
                  <a:lnTo>
                    <a:pt x="772" y="566"/>
                  </a:lnTo>
                  <a:lnTo>
                    <a:pt x="771" y="567"/>
                  </a:lnTo>
                  <a:lnTo>
                    <a:pt x="771" y="568"/>
                  </a:lnTo>
                  <a:lnTo>
                    <a:pt x="770" y="569"/>
                  </a:lnTo>
                  <a:lnTo>
                    <a:pt x="770" y="570"/>
                  </a:lnTo>
                  <a:lnTo>
                    <a:pt x="769" y="570"/>
                  </a:lnTo>
                  <a:lnTo>
                    <a:pt x="768" y="573"/>
                  </a:lnTo>
                  <a:lnTo>
                    <a:pt x="768" y="574"/>
                  </a:lnTo>
                  <a:lnTo>
                    <a:pt x="766" y="577"/>
                  </a:lnTo>
                  <a:lnTo>
                    <a:pt x="765" y="581"/>
                  </a:lnTo>
                  <a:lnTo>
                    <a:pt x="764" y="583"/>
                  </a:lnTo>
                  <a:lnTo>
                    <a:pt x="763" y="584"/>
                  </a:lnTo>
                  <a:lnTo>
                    <a:pt x="762" y="585"/>
                  </a:lnTo>
                  <a:lnTo>
                    <a:pt x="754" y="595"/>
                  </a:lnTo>
                  <a:lnTo>
                    <a:pt x="753" y="596"/>
                  </a:lnTo>
                  <a:lnTo>
                    <a:pt x="753" y="597"/>
                  </a:lnTo>
                  <a:lnTo>
                    <a:pt x="752" y="599"/>
                  </a:lnTo>
                  <a:lnTo>
                    <a:pt x="752" y="600"/>
                  </a:lnTo>
                  <a:lnTo>
                    <a:pt x="751" y="602"/>
                  </a:lnTo>
                  <a:lnTo>
                    <a:pt x="751" y="603"/>
                  </a:lnTo>
                  <a:lnTo>
                    <a:pt x="751" y="604"/>
                  </a:lnTo>
                  <a:lnTo>
                    <a:pt x="751" y="606"/>
                  </a:lnTo>
                  <a:lnTo>
                    <a:pt x="750" y="607"/>
                  </a:lnTo>
                  <a:lnTo>
                    <a:pt x="751" y="609"/>
                  </a:lnTo>
                  <a:lnTo>
                    <a:pt x="751" y="610"/>
                  </a:lnTo>
                  <a:lnTo>
                    <a:pt x="751" y="612"/>
                  </a:lnTo>
                  <a:lnTo>
                    <a:pt x="751" y="614"/>
                  </a:lnTo>
                  <a:lnTo>
                    <a:pt x="752" y="615"/>
                  </a:lnTo>
                  <a:lnTo>
                    <a:pt x="752" y="617"/>
                  </a:lnTo>
                  <a:lnTo>
                    <a:pt x="753" y="618"/>
                  </a:lnTo>
                  <a:lnTo>
                    <a:pt x="753" y="619"/>
                  </a:lnTo>
                  <a:lnTo>
                    <a:pt x="754" y="620"/>
                  </a:lnTo>
                  <a:lnTo>
                    <a:pt x="755" y="621"/>
                  </a:lnTo>
                  <a:lnTo>
                    <a:pt x="756" y="621"/>
                  </a:lnTo>
                  <a:lnTo>
                    <a:pt x="761" y="624"/>
                  </a:lnTo>
                  <a:lnTo>
                    <a:pt x="763" y="625"/>
                  </a:lnTo>
                  <a:lnTo>
                    <a:pt x="767" y="626"/>
                  </a:lnTo>
                  <a:lnTo>
                    <a:pt x="768" y="626"/>
                  </a:lnTo>
                  <a:lnTo>
                    <a:pt x="770" y="627"/>
                  </a:lnTo>
                  <a:lnTo>
                    <a:pt x="771" y="628"/>
                  </a:lnTo>
                  <a:lnTo>
                    <a:pt x="772" y="628"/>
                  </a:lnTo>
                  <a:lnTo>
                    <a:pt x="772" y="629"/>
                  </a:lnTo>
                  <a:lnTo>
                    <a:pt x="773" y="630"/>
                  </a:lnTo>
                  <a:lnTo>
                    <a:pt x="774" y="630"/>
                  </a:lnTo>
                  <a:lnTo>
                    <a:pt x="775" y="633"/>
                  </a:lnTo>
                  <a:lnTo>
                    <a:pt x="777" y="635"/>
                  </a:lnTo>
                  <a:lnTo>
                    <a:pt x="777" y="636"/>
                  </a:lnTo>
                  <a:lnTo>
                    <a:pt x="778" y="638"/>
                  </a:lnTo>
                  <a:lnTo>
                    <a:pt x="778" y="639"/>
                  </a:lnTo>
                  <a:lnTo>
                    <a:pt x="779" y="640"/>
                  </a:lnTo>
                  <a:lnTo>
                    <a:pt x="779" y="642"/>
                  </a:lnTo>
                  <a:lnTo>
                    <a:pt x="779" y="643"/>
                  </a:lnTo>
                  <a:lnTo>
                    <a:pt x="779" y="645"/>
                  </a:lnTo>
                  <a:lnTo>
                    <a:pt x="779" y="646"/>
                  </a:lnTo>
                  <a:lnTo>
                    <a:pt x="778" y="647"/>
                  </a:lnTo>
                  <a:lnTo>
                    <a:pt x="778" y="648"/>
                  </a:lnTo>
                  <a:lnTo>
                    <a:pt x="778" y="650"/>
                  </a:lnTo>
                  <a:lnTo>
                    <a:pt x="777" y="651"/>
                  </a:lnTo>
                  <a:lnTo>
                    <a:pt x="776" y="651"/>
                  </a:lnTo>
                  <a:lnTo>
                    <a:pt x="776" y="652"/>
                  </a:lnTo>
                  <a:lnTo>
                    <a:pt x="775" y="653"/>
                  </a:lnTo>
                  <a:lnTo>
                    <a:pt x="774" y="654"/>
                  </a:lnTo>
                  <a:lnTo>
                    <a:pt x="772" y="656"/>
                  </a:lnTo>
                  <a:lnTo>
                    <a:pt x="770" y="657"/>
                  </a:lnTo>
                  <a:lnTo>
                    <a:pt x="769" y="657"/>
                  </a:lnTo>
                  <a:lnTo>
                    <a:pt x="768" y="658"/>
                  </a:lnTo>
                  <a:lnTo>
                    <a:pt x="766" y="658"/>
                  </a:lnTo>
                  <a:lnTo>
                    <a:pt x="765" y="658"/>
                  </a:lnTo>
                  <a:lnTo>
                    <a:pt x="764" y="658"/>
                  </a:lnTo>
                  <a:lnTo>
                    <a:pt x="761" y="658"/>
                  </a:lnTo>
                  <a:lnTo>
                    <a:pt x="760" y="658"/>
                  </a:lnTo>
                  <a:lnTo>
                    <a:pt x="757" y="658"/>
                  </a:lnTo>
                  <a:lnTo>
                    <a:pt x="755" y="657"/>
                  </a:lnTo>
                  <a:lnTo>
                    <a:pt x="754" y="657"/>
                  </a:lnTo>
                  <a:lnTo>
                    <a:pt x="754" y="658"/>
                  </a:lnTo>
                  <a:lnTo>
                    <a:pt x="753" y="658"/>
                  </a:lnTo>
                  <a:lnTo>
                    <a:pt x="752" y="658"/>
                  </a:lnTo>
                  <a:lnTo>
                    <a:pt x="751" y="659"/>
                  </a:lnTo>
                  <a:lnTo>
                    <a:pt x="749" y="660"/>
                  </a:lnTo>
                  <a:lnTo>
                    <a:pt x="749" y="661"/>
                  </a:lnTo>
                  <a:lnTo>
                    <a:pt x="748" y="661"/>
                  </a:lnTo>
                  <a:lnTo>
                    <a:pt x="748" y="662"/>
                  </a:lnTo>
                  <a:lnTo>
                    <a:pt x="747" y="662"/>
                  </a:lnTo>
                  <a:lnTo>
                    <a:pt x="746" y="665"/>
                  </a:lnTo>
                  <a:lnTo>
                    <a:pt x="746" y="667"/>
                  </a:lnTo>
                  <a:lnTo>
                    <a:pt x="745" y="668"/>
                  </a:lnTo>
                  <a:lnTo>
                    <a:pt x="744" y="670"/>
                  </a:lnTo>
                  <a:lnTo>
                    <a:pt x="743" y="670"/>
                  </a:lnTo>
                  <a:lnTo>
                    <a:pt x="743" y="671"/>
                  </a:lnTo>
                  <a:lnTo>
                    <a:pt x="742" y="671"/>
                  </a:lnTo>
                  <a:lnTo>
                    <a:pt x="742" y="671"/>
                  </a:lnTo>
                  <a:lnTo>
                    <a:pt x="741" y="671"/>
                  </a:lnTo>
                  <a:lnTo>
                    <a:pt x="741" y="671"/>
                  </a:lnTo>
                  <a:lnTo>
                    <a:pt x="740" y="671"/>
                  </a:lnTo>
                  <a:lnTo>
                    <a:pt x="739" y="670"/>
                  </a:lnTo>
                  <a:lnTo>
                    <a:pt x="737" y="668"/>
                  </a:lnTo>
                  <a:lnTo>
                    <a:pt x="735" y="668"/>
                  </a:lnTo>
                  <a:lnTo>
                    <a:pt x="735" y="667"/>
                  </a:lnTo>
                  <a:lnTo>
                    <a:pt x="733" y="667"/>
                  </a:lnTo>
                  <a:lnTo>
                    <a:pt x="730" y="666"/>
                  </a:lnTo>
                  <a:lnTo>
                    <a:pt x="729" y="666"/>
                  </a:lnTo>
                  <a:lnTo>
                    <a:pt x="727" y="665"/>
                  </a:lnTo>
                  <a:lnTo>
                    <a:pt x="723" y="664"/>
                  </a:lnTo>
                  <a:lnTo>
                    <a:pt x="723" y="663"/>
                  </a:lnTo>
                  <a:lnTo>
                    <a:pt x="722" y="663"/>
                  </a:lnTo>
                  <a:lnTo>
                    <a:pt x="722" y="663"/>
                  </a:lnTo>
                  <a:lnTo>
                    <a:pt x="721" y="663"/>
                  </a:lnTo>
                  <a:lnTo>
                    <a:pt x="719" y="664"/>
                  </a:lnTo>
                  <a:lnTo>
                    <a:pt x="717" y="665"/>
                  </a:lnTo>
                  <a:lnTo>
                    <a:pt x="712" y="667"/>
                  </a:lnTo>
                  <a:lnTo>
                    <a:pt x="709" y="668"/>
                  </a:lnTo>
                  <a:lnTo>
                    <a:pt x="708" y="668"/>
                  </a:lnTo>
                  <a:lnTo>
                    <a:pt x="706" y="669"/>
                  </a:lnTo>
                  <a:lnTo>
                    <a:pt x="704" y="669"/>
                  </a:lnTo>
                  <a:lnTo>
                    <a:pt x="702" y="669"/>
                  </a:lnTo>
                  <a:lnTo>
                    <a:pt x="700" y="669"/>
                  </a:lnTo>
                  <a:lnTo>
                    <a:pt x="698" y="669"/>
                  </a:lnTo>
                  <a:lnTo>
                    <a:pt x="697" y="669"/>
                  </a:lnTo>
                  <a:lnTo>
                    <a:pt x="691" y="668"/>
                  </a:lnTo>
                  <a:lnTo>
                    <a:pt x="689" y="668"/>
                  </a:lnTo>
                  <a:lnTo>
                    <a:pt x="685" y="668"/>
                  </a:lnTo>
                  <a:lnTo>
                    <a:pt x="684" y="667"/>
                  </a:lnTo>
                  <a:lnTo>
                    <a:pt x="682" y="667"/>
                  </a:lnTo>
                  <a:lnTo>
                    <a:pt x="680" y="667"/>
                  </a:lnTo>
                  <a:lnTo>
                    <a:pt x="675" y="665"/>
                  </a:lnTo>
                  <a:lnTo>
                    <a:pt x="674" y="665"/>
                  </a:lnTo>
                  <a:lnTo>
                    <a:pt x="672" y="665"/>
                  </a:lnTo>
                  <a:lnTo>
                    <a:pt x="671" y="665"/>
                  </a:lnTo>
                  <a:lnTo>
                    <a:pt x="670" y="665"/>
                  </a:lnTo>
                  <a:lnTo>
                    <a:pt x="669" y="666"/>
                  </a:lnTo>
                  <a:lnTo>
                    <a:pt x="668" y="666"/>
                  </a:lnTo>
                  <a:lnTo>
                    <a:pt x="668" y="666"/>
                  </a:lnTo>
                  <a:lnTo>
                    <a:pt x="667" y="667"/>
                  </a:lnTo>
                  <a:lnTo>
                    <a:pt x="666" y="667"/>
                  </a:lnTo>
                  <a:lnTo>
                    <a:pt x="666" y="668"/>
                  </a:lnTo>
                  <a:lnTo>
                    <a:pt x="665" y="669"/>
                  </a:lnTo>
                  <a:lnTo>
                    <a:pt x="665" y="669"/>
                  </a:lnTo>
                  <a:lnTo>
                    <a:pt x="665" y="670"/>
                  </a:lnTo>
                  <a:lnTo>
                    <a:pt x="665" y="671"/>
                  </a:lnTo>
                  <a:lnTo>
                    <a:pt x="665" y="672"/>
                  </a:lnTo>
                  <a:lnTo>
                    <a:pt x="666" y="675"/>
                  </a:lnTo>
                  <a:lnTo>
                    <a:pt x="666" y="676"/>
                  </a:lnTo>
                  <a:lnTo>
                    <a:pt x="666" y="677"/>
                  </a:lnTo>
                  <a:lnTo>
                    <a:pt x="666" y="677"/>
                  </a:lnTo>
                  <a:lnTo>
                    <a:pt x="666" y="678"/>
                  </a:lnTo>
                  <a:lnTo>
                    <a:pt x="666" y="678"/>
                  </a:lnTo>
                  <a:lnTo>
                    <a:pt x="665" y="679"/>
                  </a:lnTo>
                  <a:lnTo>
                    <a:pt x="665" y="679"/>
                  </a:lnTo>
                  <a:lnTo>
                    <a:pt x="664" y="680"/>
                  </a:lnTo>
                  <a:lnTo>
                    <a:pt x="663" y="680"/>
                  </a:lnTo>
                  <a:lnTo>
                    <a:pt x="662" y="681"/>
                  </a:lnTo>
                  <a:lnTo>
                    <a:pt x="660" y="681"/>
                  </a:lnTo>
                  <a:lnTo>
                    <a:pt x="654" y="683"/>
                  </a:lnTo>
                  <a:lnTo>
                    <a:pt x="652" y="683"/>
                  </a:lnTo>
                  <a:lnTo>
                    <a:pt x="652" y="684"/>
                  </a:lnTo>
                  <a:lnTo>
                    <a:pt x="651" y="684"/>
                  </a:lnTo>
                  <a:lnTo>
                    <a:pt x="651" y="684"/>
                  </a:lnTo>
                  <a:lnTo>
                    <a:pt x="650" y="685"/>
                  </a:lnTo>
                  <a:lnTo>
                    <a:pt x="650" y="686"/>
                  </a:lnTo>
                  <a:lnTo>
                    <a:pt x="649" y="687"/>
                  </a:lnTo>
                  <a:lnTo>
                    <a:pt x="649" y="688"/>
                  </a:lnTo>
                  <a:lnTo>
                    <a:pt x="649" y="689"/>
                  </a:lnTo>
                  <a:lnTo>
                    <a:pt x="648" y="690"/>
                  </a:lnTo>
                  <a:lnTo>
                    <a:pt x="648" y="694"/>
                  </a:lnTo>
                  <a:lnTo>
                    <a:pt x="647" y="696"/>
                  </a:lnTo>
                  <a:lnTo>
                    <a:pt x="647" y="697"/>
                  </a:lnTo>
                  <a:lnTo>
                    <a:pt x="645" y="700"/>
                  </a:lnTo>
                  <a:lnTo>
                    <a:pt x="645" y="701"/>
                  </a:lnTo>
                  <a:lnTo>
                    <a:pt x="644" y="701"/>
                  </a:lnTo>
                  <a:lnTo>
                    <a:pt x="643" y="702"/>
                  </a:lnTo>
                  <a:lnTo>
                    <a:pt x="643" y="702"/>
                  </a:lnTo>
                  <a:lnTo>
                    <a:pt x="642" y="702"/>
                  </a:lnTo>
                  <a:lnTo>
                    <a:pt x="641" y="702"/>
                  </a:lnTo>
                  <a:lnTo>
                    <a:pt x="640" y="702"/>
                  </a:lnTo>
                  <a:lnTo>
                    <a:pt x="639" y="702"/>
                  </a:lnTo>
                  <a:lnTo>
                    <a:pt x="638" y="702"/>
                  </a:lnTo>
                  <a:lnTo>
                    <a:pt x="637" y="702"/>
                  </a:lnTo>
                  <a:lnTo>
                    <a:pt x="636" y="702"/>
                  </a:lnTo>
                  <a:lnTo>
                    <a:pt x="635" y="701"/>
                  </a:lnTo>
                  <a:lnTo>
                    <a:pt x="634" y="701"/>
                  </a:lnTo>
                  <a:lnTo>
                    <a:pt x="633" y="700"/>
                  </a:lnTo>
                  <a:lnTo>
                    <a:pt x="631" y="699"/>
                  </a:lnTo>
                  <a:lnTo>
                    <a:pt x="631" y="698"/>
                  </a:lnTo>
                  <a:lnTo>
                    <a:pt x="630" y="697"/>
                  </a:lnTo>
                  <a:lnTo>
                    <a:pt x="629" y="696"/>
                  </a:lnTo>
                  <a:lnTo>
                    <a:pt x="628" y="694"/>
                  </a:lnTo>
                  <a:lnTo>
                    <a:pt x="626" y="690"/>
                  </a:lnTo>
                  <a:lnTo>
                    <a:pt x="624" y="686"/>
                  </a:lnTo>
                  <a:lnTo>
                    <a:pt x="623" y="684"/>
                  </a:lnTo>
                  <a:lnTo>
                    <a:pt x="622" y="682"/>
                  </a:lnTo>
                  <a:lnTo>
                    <a:pt x="621" y="680"/>
                  </a:lnTo>
                  <a:lnTo>
                    <a:pt x="620" y="678"/>
                  </a:lnTo>
                  <a:lnTo>
                    <a:pt x="620" y="677"/>
                  </a:lnTo>
                  <a:lnTo>
                    <a:pt x="619" y="677"/>
                  </a:lnTo>
                  <a:lnTo>
                    <a:pt x="619" y="677"/>
                  </a:lnTo>
                  <a:lnTo>
                    <a:pt x="618" y="676"/>
                  </a:lnTo>
                  <a:lnTo>
                    <a:pt x="618" y="676"/>
                  </a:lnTo>
                  <a:lnTo>
                    <a:pt x="617" y="676"/>
                  </a:lnTo>
                  <a:lnTo>
                    <a:pt x="617" y="676"/>
                  </a:lnTo>
                  <a:lnTo>
                    <a:pt x="615" y="677"/>
                  </a:lnTo>
                  <a:lnTo>
                    <a:pt x="614" y="677"/>
                  </a:lnTo>
                  <a:lnTo>
                    <a:pt x="613" y="678"/>
                  </a:lnTo>
                  <a:lnTo>
                    <a:pt x="611" y="679"/>
                  </a:lnTo>
                  <a:lnTo>
                    <a:pt x="610" y="679"/>
                  </a:lnTo>
                  <a:lnTo>
                    <a:pt x="609" y="680"/>
                  </a:lnTo>
                  <a:lnTo>
                    <a:pt x="609" y="680"/>
                  </a:lnTo>
                  <a:lnTo>
                    <a:pt x="608" y="679"/>
                  </a:lnTo>
                  <a:lnTo>
                    <a:pt x="608" y="679"/>
                  </a:lnTo>
                  <a:lnTo>
                    <a:pt x="606" y="679"/>
                  </a:lnTo>
                  <a:lnTo>
                    <a:pt x="605" y="678"/>
                  </a:lnTo>
                  <a:lnTo>
                    <a:pt x="604" y="677"/>
                  </a:lnTo>
                  <a:lnTo>
                    <a:pt x="602" y="676"/>
                  </a:lnTo>
                  <a:lnTo>
                    <a:pt x="600" y="674"/>
                  </a:lnTo>
                  <a:lnTo>
                    <a:pt x="595" y="670"/>
                  </a:lnTo>
                  <a:lnTo>
                    <a:pt x="594" y="669"/>
                  </a:lnTo>
                  <a:lnTo>
                    <a:pt x="593" y="668"/>
                  </a:lnTo>
                  <a:lnTo>
                    <a:pt x="592" y="667"/>
                  </a:lnTo>
                  <a:lnTo>
                    <a:pt x="590" y="667"/>
                  </a:lnTo>
                  <a:lnTo>
                    <a:pt x="585" y="664"/>
                  </a:lnTo>
                  <a:lnTo>
                    <a:pt x="582" y="663"/>
                  </a:lnTo>
                  <a:lnTo>
                    <a:pt x="581" y="662"/>
                  </a:lnTo>
                  <a:lnTo>
                    <a:pt x="578" y="660"/>
                  </a:lnTo>
                  <a:lnTo>
                    <a:pt x="577" y="659"/>
                  </a:lnTo>
                  <a:lnTo>
                    <a:pt x="576" y="659"/>
                  </a:lnTo>
                  <a:lnTo>
                    <a:pt x="575" y="659"/>
                  </a:lnTo>
                  <a:lnTo>
                    <a:pt x="574" y="659"/>
                  </a:lnTo>
                  <a:lnTo>
                    <a:pt x="574" y="659"/>
                  </a:lnTo>
                  <a:lnTo>
                    <a:pt x="573" y="659"/>
                  </a:lnTo>
                  <a:lnTo>
                    <a:pt x="572" y="659"/>
                  </a:lnTo>
                  <a:lnTo>
                    <a:pt x="570" y="661"/>
                  </a:lnTo>
                  <a:lnTo>
                    <a:pt x="567" y="663"/>
                  </a:lnTo>
                  <a:lnTo>
                    <a:pt x="566" y="664"/>
                  </a:lnTo>
                  <a:lnTo>
                    <a:pt x="566" y="665"/>
                  </a:lnTo>
                  <a:lnTo>
                    <a:pt x="565" y="666"/>
                  </a:lnTo>
                  <a:lnTo>
                    <a:pt x="564" y="667"/>
                  </a:lnTo>
                  <a:lnTo>
                    <a:pt x="563" y="668"/>
                  </a:lnTo>
                  <a:lnTo>
                    <a:pt x="563" y="669"/>
                  </a:lnTo>
                  <a:lnTo>
                    <a:pt x="561" y="670"/>
                  </a:lnTo>
                  <a:lnTo>
                    <a:pt x="560" y="671"/>
                  </a:lnTo>
                  <a:lnTo>
                    <a:pt x="560" y="672"/>
                  </a:lnTo>
                  <a:lnTo>
                    <a:pt x="559" y="673"/>
                  </a:lnTo>
                  <a:lnTo>
                    <a:pt x="559" y="673"/>
                  </a:lnTo>
                  <a:lnTo>
                    <a:pt x="559" y="674"/>
                  </a:lnTo>
                  <a:lnTo>
                    <a:pt x="559" y="676"/>
                  </a:lnTo>
                  <a:lnTo>
                    <a:pt x="559" y="678"/>
                  </a:lnTo>
                  <a:lnTo>
                    <a:pt x="558" y="679"/>
                  </a:lnTo>
                  <a:lnTo>
                    <a:pt x="557" y="683"/>
                  </a:lnTo>
                  <a:lnTo>
                    <a:pt x="557" y="684"/>
                  </a:lnTo>
                  <a:lnTo>
                    <a:pt x="557" y="686"/>
                  </a:lnTo>
                  <a:lnTo>
                    <a:pt x="557" y="687"/>
                  </a:lnTo>
                  <a:lnTo>
                    <a:pt x="557" y="688"/>
                  </a:lnTo>
                  <a:lnTo>
                    <a:pt x="558" y="690"/>
                  </a:lnTo>
                  <a:lnTo>
                    <a:pt x="559" y="693"/>
                  </a:lnTo>
                  <a:lnTo>
                    <a:pt x="559" y="696"/>
                  </a:lnTo>
                  <a:lnTo>
                    <a:pt x="560" y="697"/>
                  </a:lnTo>
                  <a:lnTo>
                    <a:pt x="560" y="698"/>
                  </a:lnTo>
                  <a:lnTo>
                    <a:pt x="560" y="699"/>
                  </a:lnTo>
                  <a:lnTo>
                    <a:pt x="559" y="700"/>
                  </a:lnTo>
                  <a:lnTo>
                    <a:pt x="559" y="701"/>
                  </a:lnTo>
                  <a:lnTo>
                    <a:pt x="558" y="701"/>
                  </a:lnTo>
                  <a:lnTo>
                    <a:pt x="558" y="702"/>
                  </a:lnTo>
                  <a:lnTo>
                    <a:pt x="556" y="702"/>
                  </a:lnTo>
                  <a:lnTo>
                    <a:pt x="555" y="703"/>
                  </a:lnTo>
                  <a:lnTo>
                    <a:pt x="553" y="704"/>
                  </a:lnTo>
                  <a:lnTo>
                    <a:pt x="552" y="704"/>
                  </a:lnTo>
                  <a:lnTo>
                    <a:pt x="547" y="706"/>
                  </a:lnTo>
                  <a:lnTo>
                    <a:pt x="545" y="706"/>
                  </a:lnTo>
                  <a:lnTo>
                    <a:pt x="544" y="707"/>
                  </a:lnTo>
                  <a:lnTo>
                    <a:pt x="543" y="707"/>
                  </a:lnTo>
                  <a:lnTo>
                    <a:pt x="540" y="709"/>
                  </a:lnTo>
                  <a:lnTo>
                    <a:pt x="538" y="711"/>
                  </a:lnTo>
                  <a:lnTo>
                    <a:pt x="534" y="715"/>
                  </a:lnTo>
                  <a:lnTo>
                    <a:pt x="532" y="717"/>
                  </a:lnTo>
                  <a:lnTo>
                    <a:pt x="530" y="718"/>
                  </a:lnTo>
                  <a:lnTo>
                    <a:pt x="528" y="720"/>
                  </a:lnTo>
                  <a:lnTo>
                    <a:pt x="527" y="721"/>
                  </a:lnTo>
                  <a:lnTo>
                    <a:pt x="526" y="724"/>
                  </a:lnTo>
                  <a:lnTo>
                    <a:pt x="525" y="725"/>
                  </a:lnTo>
                  <a:lnTo>
                    <a:pt x="525" y="726"/>
                  </a:lnTo>
                  <a:lnTo>
                    <a:pt x="524" y="726"/>
                  </a:lnTo>
                  <a:lnTo>
                    <a:pt x="523" y="726"/>
                  </a:lnTo>
                  <a:lnTo>
                    <a:pt x="523" y="726"/>
                  </a:lnTo>
                  <a:lnTo>
                    <a:pt x="522" y="726"/>
                  </a:lnTo>
                  <a:lnTo>
                    <a:pt x="522" y="726"/>
                  </a:lnTo>
                  <a:lnTo>
                    <a:pt x="521" y="726"/>
                  </a:lnTo>
                  <a:lnTo>
                    <a:pt x="521" y="726"/>
                  </a:lnTo>
                  <a:lnTo>
                    <a:pt x="520" y="725"/>
                  </a:lnTo>
                  <a:lnTo>
                    <a:pt x="517" y="724"/>
                  </a:lnTo>
                  <a:lnTo>
                    <a:pt x="516" y="723"/>
                  </a:lnTo>
                  <a:lnTo>
                    <a:pt x="515" y="722"/>
                  </a:lnTo>
                  <a:lnTo>
                    <a:pt x="513" y="721"/>
                  </a:lnTo>
                  <a:lnTo>
                    <a:pt x="510" y="721"/>
                  </a:lnTo>
                  <a:lnTo>
                    <a:pt x="508" y="720"/>
                  </a:lnTo>
                  <a:lnTo>
                    <a:pt x="506" y="720"/>
                  </a:lnTo>
                  <a:lnTo>
                    <a:pt x="503" y="719"/>
                  </a:lnTo>
                  <a:lnTo>
                    <a:pt x="501" y="719"/>
                  </a:lnTo>
                  <a:lnTo>
                    <a:pt x="500" y="719"/>
                  </a:lnTo>
                  <a:lnTo>
                    <a:pt x="499" y="719"/>
                  </a:lnTo>
                  <a:lnTo>
                    <a:pt x="499" y="718"/>
                  </a:lnTo>
                  <a:lnTo>
                    <a:pt x="498" y="718"/>
                  </a:lnTo>
                  <a:lnTo>
                    <a:pt x="497" y="717"/>
                  </a:lnTo>
                  <a:lnTo>
                    <a:pt x="497" y="717"/>
                  </a:lnTo>
                  <a:lnTo>
                    <a:pt x="497" y="716"/>
                  </a:lnTo>
                  <a:lnTo>
                    <a:pt x="496" y="716"/>
                  </a:lnTo>
                  <a:lnTo>
                    <a:pt x="496" y="715"/>
                  </a:lnTo>
                  <a:lnTo>
                    <a:pt x="497" y="714"/>
                  </a:lnTo>
                  <a:lnTo>
                    <a:pt x="497" y="711"/>
                  </a:lnTo>
                  <a:lnTo>
                    <a:pt x="497" y="710"/>
                  </a:lnTo>
                  <a:lnTo>
                    <a:pt x="497" y="709"/>
                  </a:lnTo>
                  <a:lnTo>
                    <a:pt x="497" y="708"/>
                  </a:lnTo>
                  <a:lnTo>
                    <a:pt x="497" y="708"/>
                  </a:lnTo>
                  <a:lnTo>
                    <a:pt x="497" y="708"/>
                  </a:lnTo>
                  <a:lnTo>
                    <a:pt x="496" y="708"/>
                  </a:lnTo>
                  <a:lnTo>
                    <a:pt x="496" y="708"/>
                  </a:lnTo>
                  <a:lnTo>
                    <a:pt x="493" y="709"/>
                  </a:lnTo>
                  <a:lnTo>
                    <a:pt x="491" y="709"/>
                  </a:lnTo>
                  <a:lnTo>
                    <a:pt x="489" y="710"/>
                  </a:lnTo>
                  <a:lnTo>
                    <a:pt x="486" y="710"/>
                  </a:lnTo>
                  <a:lnTo>
                    <a:pt x="485" y="710"/>
                  </a:lnTo>
                  <a:lnTo>
                    <a:pt x="484" y="711"/>
                  </a:lnTo>
                  <a:lnTo>
                    <a:pt x="481" y="710"/>
                  </a:lnTo>
                  <a:lnTo>
                    <a:pt x="479" y="710"/>
                  </a:lnTo>
                  <a:lnTo>
                    <a:pt x="474" y="710"/>
                  </a:lnTo>
                  <a:lnTo>
                    <a:pt x="471" y="709"/>
                  </a:lnTo>
                  <a:lnTo>
                    <a:pt x="470" y="709"/>
                  </a:lnTo>
                  <a:lnTo>
                    <a:pt x="468" y="708"/>
                  </a:lnTo>
                  <a:lnTo>
                    <a:pt x="467" y="708"/>
                  </a:lnTo>
                  <a:lnTo>
                    <a:pt x="464" y="706"/>
                  </a:lnTo>
                  <a:lnTo>
                    <a:pt x="463" y="706"/>
                  </a:lnTo>
                  <a:lnTo>
                    <a:pt x="462" y="706"/>
                  </a:lnTo>
                  <a:lnTo>
                    <a:pt x="461" y="706"/>
                  </a:lnTo>
                  <a:lnTo>
                    <a:pt x="460" y="705"/>
                  </a:lnTo>
                  <a:lnTo>
                    <a:pt x="457" y="705"/>
                  </a:lnTo>
                  <a:lnTo>
                    <a:pt x="456" y="705"/>
                  </a:lnTo>
                  <a:lnTo>
                    <a:pt x="454" y="705"/>
                  </a:lnTo>
                  <a:lnTo>
                    <a:pt x="453" y="705"/>
                  </a:lnTo>
                  <a:lnTo>
                    <a:pt x="453" y="706"/>
                  </a:lnTo>
                  <a:lnTo>
                    <a:pt x="451" y="706"/>
                  </a:lnTo>
                  <a:lnTo>
                    <a:pt x="449" y="707"/>
                  </a:lnTo>
                  <a:lnTo>
                    <a:pt x="447" y="709"/>
                  </a:lnTo>
                  <a:lnTo>
                    <a:pt x="447" y="709"/>
                  </a:lnTo>
                  <a:lnTo>
                    <a:pt x="446" y="709"/>
                  </a:lnTo>
                  <a:lnTo>
                    <a:pt x="446" y="709"/>
                  </a:lnTo>
                  <a:lnTo>
                    <a:pt x="445" y="709"/>
                  </a:lnTo>
                  <a:lnTo>
                    <a:pt x="444" y="709"/>
                  </a:lnTo>
                  <a:lnTo>
                    <a:pt x="442" y="708"/>
                  </a:lnTo>
                  <a:lnTo>
                    <a:pt x="441" y="707"/>
                  </a:lnTo>
                  <a:lnTo>
                    <a:pt x="436" y="704"/>
                  </a:lnTo>
                  <a:lnTo>
                    <a:pt x="435" y="703"/>
                  </a:lnTo>
                  <a:lnTo>
                    <a:pt x="434" y="703"/>
                  </a:lnTo>
                  <a:lnTo>
                    <a:pt x="431" y="702"/>
                  </a:lnTo>
                  <a:lnTo>
                    <a:pt x="430" y="701"/>
                  </a:lnTo>
                  <a:lnTo>
                    <a:pt x="429" y="700"/>
                  </a:lnTo>
                  <a:lnTo>
                    <a:pt x="425" y="698"/>
                  </a:lnTo>
                  <a:lnTo>
                    <a:pt x="424" y="698"/>
                  </a:lnTo>
                  <a:lnTo>
                    <a:pt x="423" y="697"/>
                  </a:lnTo>
                  <a:lnTo>
                    <a:pt x="423" y="698"/>
                  </a:lnTo>
                  <a:lnTo>
                    <a:pt x="422" y="698"/>
                  </a:lnTo>
                  <a:lnTo>
                    <a:pt x="422" y="698"/>
                  </a:lnTo>
                  <a:lnTo>
                    <a:pt x="421" y="699"/>
                  </a:lnTo>
                  <a:lnTo>
                    <a:pt x="421" y="699"/>
                  </a:lnTo>
                  <a:lnTo>
                    <a:pt x="421" y="699"/>
                  </a:lnTo>
                  <a:lnTo>
                    <a:pt x="421" y="700"/>
                  </a:lnTo>
                  <a:lnTo>
                    <a:pt x="421" y="703"/>
                  </a:lnTo>
                  <a:lnTo>
                    <a:pt x="421" y="705"/>
                  </a:lnTo>
                  <a:lnTo>
                    <a:pt x="421" y="705"/>
                  </a:lnTo>
                  <a:lnTo>
                    <a:pt x="421" y="706"/>
                  </a:lnTo>
                  <a:lnTo>
                    <a:pt x="421" y="706"/>
                  </a:lnTo>
                  <a:lnTo>
                    <a:pt x="420" y="706"/>
                  </a:lnTo>
                  <a:lnTo>
                    <a:pt x="420" y="706"/>
                  </a:lnTo>
                  <a:lnTo>
                    <a:pt x="419" y="706"/>
                  </a:lnTo>
                  <a:lnTo>
                    <a:pt x="417" y="706"/>
                  </a:lnTo>
                  <a:lnTo>
                    <a:pt x="415" y="706"/>
                  </a:lnTo>
                  <a:lnTo>
                    <a:pt x="414" y="706"/>
                  </a:lnTo>
                  <a:lnTo>
                    <a:pt x="413" y="707"/>
                  </a:lnTo>
                  <a:lnTo>
                    <a:pt x="411" y="707"/>
                  </a:lnTo>
                  <a:lnTo>
                    <a:pt x="410" y="708"/>
                  </a:lnTo>
                  <a:lnTo>
                    <a:pt x="409" y="709"/>
                  </a:lnTo>
                  <a:lnTo>
                    <a:pt x="405" y="712"/>
                  </a:lnTo>
                  <a:lnTo>
                    <a:pt x="404" y="712"/>
                  </a:lnTo>
                  <a:lnTo>
                    <a:pt x="403" y="713"/>
                  </a:lnTo>
                  <a:lnTo>
                    <a:pt x="403" y="713"/>
                  </a:lnTo>
                  <a:lnTo>
                    <a:pt x="400" y="714"/>
                  </a:lnTo>
                  <a:lnTo>
                    <a:pt x="399" y="714"/>
                  </a:lnTo>
                  <a:lnTo>
                    <a:pt x="398" y="714"/>
                  </a:lnTo>
                  <a:lnTo>
                    <a:pt x="396" y="713"/>
                  </a:lnTo>
                  <a:lnTo>
                    <a:pt x="394" y="713"/>
                  </a:lnTo>
                  <a:lnTo>
                    <a:pt x="391" y="713"/>
                  </a:lnTo>
                  <a:lnTo>
                    <a:pt x="390" y="712"/>
                  </a:lnTo>
                  <a:lnTo>
                    <a:pt x="390" y="712"/>
                  </a:lnTo>
                  <a:lnTo>
                    <a:pt x="390" y="712"/>
                  </a:lnTo>
                  <a:lnTo>
                    <a:pt x="389" y="712"/>
                  </a:lnTo>
                  <a:lnTo>
                    <a:pt x="389" y="711"/>
                  </a:lnTo>
                  <a:lnTo>
                    <a:pt x="388" y="708"/>
                  </a:lnTo>
                  <a:lnTo>
                    <a:pt x="387" y="708"/>
                  </a:lnTo>
                  <a:lnTo>
                    <a:pt x="387" y="707"/>
                  </a:lnTo>
                  <a:lnTo>
                    <a:pt x="386" y="706"/>
                  </a:lnTo>
                  <a:lnTo>
                    <a:pt x="385" y="705"/>
                  </a:lnTo>
                  <a:lnTo>
                    <a:pt x="384" y="704"/>
                  </a:lnTo>
                  <a:lnTo>
                    <a:pt x="384" y="704"/>
                  </a:lnTo>
                  <a:lnTo>
                    <a:pt x="383" y="703"/>
                  </a:lnTo>
                  <a:lnTo>
                    <a:pt x="381" y="702"/>
                  </a:lnTo>
                  <a:lnTo>
                    <a:pt x="379" y="701"/>
                  </a:lnTo>
                  <a:lnTo>
                    <a:pt x="376" y="700"/>
                  </a:lnTo>
                  <a:lnTo>
                    <a:pt x="376" y="700"/>
                  </a:lnTo>
                  <a:lnTo>
                    <a:pt x="375" y="699"/>
                  </a:lnTo>
                  <a:lnTo>
                    <a:pt x="374" y="699"/>
                  </a:lnTo>
                  <a:lnTo>
                    <a:pt x="373" y="698"/>
                  </a:lnTo>
                  <a:lnTo>
                    <a:pt x="373" y="697"/>
                  </a:lnTo>
                  <a:lnTo>
                    <a:pt x="371" y="695"/>
                  </a:lnTo>
                  <a:lnTo>
                    <a:pt x="370" y="694"/>
                  </a:lnTo>
                  <a:lnTo>
                    <a:pt x="369" y="693"/>
                  </a:lnTo>
                  <a:lnTo>
                    <a:pt x="368" y="692"/>
                  </a:lnTo>
                  <a:lnTo>
                    <a:pt x="366" y="691"/>
                  </a:lnTo>
                  <a:lnTo>
                    <a:pt x="364" y="690"/>
                  </a:lnTo>
                  <a:lnTo>
                    <a:pt x="362" y="690"/>
                  </a:lnTo>
                  <a:lnTo>
                    <a:pt x="361" y="689"/>
                  </a:lnTo>
                  <a:lnTo>
                    <a:pt x="360" y="689"/>
                  </a:lnTo>
                  <a:lnTo>
                    <a:pt x="359" y="689"/>
                  </a:lnTo>
                  <a:lnTo>
                    <a:pt x="357" y="689"/>
                  </a:lnTo>
                  <a:lnTo>
                    <a:pt x="356" y="690"/>
                  </a:lnTo>
                  <a:lnTo>
                    <a:pt x="354" y="690"/>
                  </a:lnTo>
                  <a:lnTo>
                    <a:pt x="349" y="691"/>
                  </a:lnTo>
                  <a:lnTo>
                    <a:pt x="348" y="692"/>
                  </a:lnTo>
                  <a:lnTo>
                    <a:pt x="347" y="692"/>
                  </a:lnTo>
                  <a:lnTo>
                    <a:pt x="346" y="693"/>
                  </a:lnTo>
                  <a:lnTo>
                    <a:pt x="345" y="694"/>
                  </a:lnTo>
                  <a:lnTo>
                    <a:pt x="344" y="695"/>
                  </a:lnTo>
                  <a:lnTo>
                    <a:pt x="343" y="698"/>
                  </a:lnTo>
                  <a:lnTo>
                    <a:pt x="342" y="700"/>
                  </a:lnTo>
                  <a:lnTo>
                    <a:pt x="341" y="702"/>
                  </a:lnTo>
                  <a:lnTo>
                    <a:pt x="339" y="704"/>
                  </a:lnTo>
                  <a:lnTo>
                    <a:pt x="338" y="706"/>
                  </a:lnTo>
                  <a:lnTo>
                    <a:pt x="338" y="707"/>
                  </a:lnTo>
                  <a:lnTo>
                    <a:pt x="337" y="707"/>
                  </a:lnTo>
                  <a:lnTo>
                    <a:pt x="336" y="708"/>
                  </a:lnTo>
                  <a:lnTo>
                    <a:pt x="335" y="708"/>
                  </a:lnTo>
                  <a:lnTo>
                    <a:pt x="335" y="708"/>
                  </a:lnTo>
                  <a:lnTo>
                    <a:pt x="334" y="708"/>
                  </a:lnTo>
                  <a:lnTo>
                    <a:pt x="332" y="708"/>
                  </a:lnTo>
                  <a:lnTo>
                    <a:pt x="330" y="708"/>
                  </a:lnTo>
                  <a:lnTo>
                    <a:pt x="328" y="709"/>
                  </a:lnTo>
                  <a:lnTo>
                    <a:pt x="323" y="709"/>
                  </a:lnTo>
                  <a:lnTo>
                    <a:pt x="312" y="710"/>
                  </a:lnTo>
                  <a:lnTo>
                    <a:pt x="310" y="710"/>
                  </a:lnTo>
                  <a:lnTo>
                    <a:pt x="306" y="710"/>
                  </a:lnTo>
                  <a:lnTo>
                    <a:pt x="304" y="710"/>
                  </a:lnTo>
                  <a:lnTo>
                    <a:pt x="302" y="710"/>
                  </a:lnTo>
                  <a:lnTo>
                    <a:pt x="299" y="711"/>
                  </a:lnTo>
                  <a:lnTo>
                    <a:pt x="298" y="711"/>
                  </a:lnTo>
                  <a:lnTo>
                    <a:pt x="296" y="711"/>
                  </a:lnTo>
                  <a:lnTo>
                    <a:pt x="293" y="710"/>
                  </a:lnTo>
                  <a:lnTo>
                    <a:pt x="292" y="710"/>
                  </a:lnTo>
                  <a:lnTo>
                    <a:pt x="291" y="710"/>
                  </a:lnTo>
                  <a:lnTo>
                    <a:pt x="289" y="711"/>
                  </a:lnTo>
                  <a:lnTo>
                    <a:pt x="288" y="711"/>
                  </a:lnTo>
                  <a:lnTo>
                    <a:pt x="286" y="711"/>
                  </a:lnTo>
                  <a:lnTo>
                    <a:pt x="285" y="711"/>
                  </a:lnTo>
                  <a:lnTo>
                    <a:pt x="283" y="711"/>
                  </a:lnTo>
                  <a:lnTo>
                    <a:pt x="282" y="711"/>
                  </a:lnTo>
                  <a:lnTo>
                    <a:pt x="281" y="710"/>
                  </a:lnTo>
                  <a:lnTo>
                    <a:pt x="280" y="710"/>
                  </a:lnTo>
                  <a:lnTo>
                    <a:pt x="279" y="709"/>
                  </a:lnTo>
                  <a:lnTo>
                    <a:pt x="279" y="708"/>
                  </a:lnTo>
                  <a:lnTo>
                    <a:pt x="278" y="708"/>
                  </a:lnTo>
                  <a:lnTo>
                    <a:pt x="277" y="707"/>
                  </a:lnTo>
                  <a:lnTo>
                    <a:pt x="277" y="706"/>
                  </a:lnTo>
                  <a:lnTo>
                    <a:pt x="277" y="705"/>
                  </a:lnTo>
                  <a:lnTo>
                    <a:pt x="277" y="703"/>
                  </a:lnTo>
                  <a:lnTo>
                    <a:pt x="276" y="702"/>
                  </a:lnTo>
                  <a:lnTo>
                    <a:pt x="276" y="700"/>
                  </a:lnTo>
                  <a:lnTo>
                    <a:pt x="276" y="694"/>
                  </a:lnTo>
                  <a:lnTo>
                    <a:pt x="276" y="692"/>
                  </a:lnTo>
                  <a:lnTo>
                    <a:pt x="276" y="692"/>
                  </a:lnTo>
                  <a:lnTo>
                    <a:pt x="276" y="691"/>
                  </a:lnTo>
                  <a:lnTo>
                    <a:pt x="275" y="690"/>
                  </a:lnTo>
                  <a:lnTo>
                    <a:pt x="275" y="690"/>
                  </a:lnTo>
                  <a:lnTo>
                    <a:pt x="275" y="690"/>
                  </a:lnTo>
                  <a:lnTo>
                    <a:pt x="272" y="691"/>
                  </a:lnTo>
                  <a:lnTo>
                    <a:pt x="270" y="692"/>
                  </a:lnTo>
                  <a:lnTo>
                    <a:pt x="268" y="692"/>
                  </a:lnTo>
                  <a:lnTo>
                    <a:pt x="266" y="693"/>
                  </a:lnTo>
                  <a:lnTo>
                    <a:pt x="263" y="695"/>
                  </a:lnTo>
                  <a:lnTo>
                    <a:pt x="258" y="697"/>
                  </a:lnTo>
                  <a:lnTo>
                    <a:pt x="256" y="698"/>
                  </a:lnTo>
                  <a:lnTo>
                    <a:pt x="255" y="699"/>
                  </a:lnTo>
                  <a:lnTo>
                    <a:pt x="255" y="699"/>
                  </a:lnTo>
                  <a:lnTo>
                    <a:pt x="254" y="700"/>
                  </a:lnTo>
                  <a:lnTo>
                    <a:pt x="254" y="701"/>
                  </a:lnTo>
                  <a:lnTo>
                    <a:pt x="253" y="702"/>
                  </a:lnTo>
                  <a:lnTo>
                    <a:pt x="252" y="705"/>
                  </a:lnTo>
                  <a:lnTo>
                    <a:pt x="251" y="708"/>
                  </a:lnTo>
                  <a:lnTo>
                    <a:pt x="250" y="709"/>
                  </a:lnTo>
                  <a:lnTo>
                    <a:pt x="250" y="710"/>
                  </a:lnTo>
                  <a:lnTo>
                    <a:pt x="249" y="712"/>
                  </a:lnTo>
                  <a:lnTo>
                    <a:pt x="248" y="714"/>
                  </a:lnTo>
                  <a:lnTo>
                    <a:pt x="247" y="714"/>
                  </a:lnTo>
                  <a:lnTo>
                    <a:pt x="246" y="715"/>
                  </a:lnTo>
                  <a:lnTo>
                    <a:pt x="246" y="715"/>
                  </a:lnTo>
                  <a:lnTo>
                    <a:pt x="246" y="715"/>
                  </a:lnTo>
                  <a:lnTo>
                    <a:pt x="243" y="716"/>
                  </a:lnTo>
                  <a:lnTo>
                    <a:pt x="242" y="716"/>
                  </a:lnTo>
                  <a:lnTo>
                    <a:pt x="241" y="717"/>
                  </a:lnTo>
                  <a:lnTo>
                    <a:pt x="239" y="718"/>
                  </a:lnTo>
                  <a:lnTo>
                    <a:pt x="237" y="719"/>
                  </a:lnTo>
                  <a:lnTo>
                    <a:pt x="236" y="720"/>
                  </a:lnTo>
                  <a:lnTo>
                    <a:pt x="235" y="720"/>
                  </a:lnTo>
                  <a:lnTo>
                    <a:pt x="234" y="721"/>
                  </a:lnTo>
                  <a:lnTo>
                    <a:pt x="233" y="721"/>
                  </a:lnTo>
                  <a:lnTo>
                    <a:pt x="228" y="721"/>
                  </a:lnTo>
                  <a:lnTo>
                    <a:pt x="227" y="722"/>
                  </a:lnTo>
                  <a:lnTo>
                    <a:pt x="225" y="722"/>
                  </a:lnTo>
                  <a:lnTo>
                    <a:pt x="224" y="723"/>
                  </a:lnTo>
                  <a:lnTo>
                    <a:pt x="223" y="723"/>
                  </a:lnTo>
                  <a:lnTo>
                    <a:pt x="221" y="725"/>
                  </a:lnTo>
                  <a:lnTo>
                    <a:pt x="220" y="725"/>
                  </a:lnTo>
                  <a:lnTo>
                    <a:pt x="219" y="726"/>
                  </a:lnTo>
                  <a:lnTo>
                    <a:pt x="217" y="726"/>
                  </a:lnTo>
                  <a:lnTo>
                    <a:pt x="216" y="727"/>
                  </a:lnTo>
                  <a:lnTo>
                    <a:pt x="215" y="727"/>
                  </a:lnTo>
                  <a:lnTo>
                    <a:pt x="213" y="727"/>
                  </a:lnTo>
                  <a:lnTo>
                    <a:pt x="212" y="727"/>
                  </a:lnTo>
                  <a:lnTo>
                    <a:pt x="211" y="726"/>
                  </a:lnTo>
                  <a:lnTo>
                    <a:pt x="209" y="726"/>
                  </a:lnTo>
                  <a:lnTo>
                    <a:pt x="208" y="725"/>
                  </a:lnTo>
                  <a:lnTo>
                    <a:pt x="206" y="724"/>
                  </a:lnTo>
                  <a:lnTo>
                    <a:pt x="205" y="724"/>
                  </a:lnTo>
                  <a:lnTo>
                    <a:pt x="204" y="724"/>
                  </a:lnTo>
                  <a:lnTo>
                    <a:pt x="204" y="723"/>
                  </a:lnTo>
                  <a:lnTo>
                    <a:pt x="203" y="722"/>
                  </a:lnTo>
                  <a:lnTo>
                    <a:pt x="202" y="722"/>
                  </a:lnTo>
                  <a:lnTo>
                    <a:pt x="201" y="721"/>
                  </a:lnTo>
                  <a:lnTo>
                    <a:pt x="199" y="720"/>
                  </a:lnTo>
                  <a:lnTo>
                    <a:pt x="198" y="720"/>
                  </a:lnTo>
                  <a:lnTo>
                    <a:pt x="195" y="717"/>
                  </a:lnTo>
                  <a:lnTo>
                    <a:pt x="194" y="717"/>
                  </a:lnTo>
                  <a:lnTo>
                    <a:pt x="193" y="716"/>
                  </a:lnTo>
                  <a:lnTo>
                    <a:pt x="193" y="716"/>
                  </a:lnTo>
                  <a:lnTo>
                    <a:pt x="192" y="716"/>
                  </a:lnTo>
                  <a:lnTo>
                    <a:pt x="191" y="716"/>
                  </a:lnTo>
                  <a:lnTo>
                    <a:pt x="189" y="716"/>
                  </a:lnTo>
                  <a:lnTo>
                    <a:pt x="188" y="717"/>
                  </a:lnTo>
                  <a:lnTo>
                    <a:pt x="185" y="719"/>
                  </a:lnTo>
                  <a:lnTo>
                    <a:pt x="183" y="719"/>
                  </a:lnTo>
                  <a:lnTo>
                    <a:pt x="182" y="719"/>
                  </a:lnTo>
                  <a:lnTo>
                    <a:pt x="181" y="720"/>
                  </a:lnTo>
                  <a:lnTo>
                    <a:pt x="181" y="720"/>
                  </a:lnTo>
                  <a:lnTo>
                    <a:pt x="180" y="720"/>
                  </a:lnTo>
                  <a:lnTo>
                    <a:pt x="179" y="720"/>
                  </a:lnTo>
                  <a:lnTo>
                    <a:pt x="178" y="720"/>
                  </a:lnTo>
                  <a:lnTo>
                    <a:pt x="178" y="719"/>
                  </a:lnTo>
                  <a:lnTo>
                    <a:pt x="177" y="719"/>
                  </a:lnTo>
                  <a:lnTo>
                    <a:pt x="174" y="716"/>
                  </a:lnTo>
                  <a:lnTo>
                    <a:pt x="173" y="715"/>
                  </a:lnTo>
                  <a:lnTo>
                    <a:pt x="172" y="715"/>
                  </a:lnTo>
                  <a:lnTo>
                    <a:pt x="172" y="715"/>
                  </a:lnTo>
                  <a:lnTo>
                    <a:pt x="171" y="715"/>
                  </a:lnTo>
                  <a:lnTo>
                    <a:pt x="170" y="715"/>
                  </a:lnTo>
                  <a:lnTo>
                    <a:pt x="170" y="715"/>
                  </a:lnTo>
                  <a:lnTo>
                    <a:pt x="169" y="715"/>
                  </a:lnTo>
                  <a:lnTo>
                    <a:pt x="166" y="716"/>
                  </a:lnTo>
                  <a:lnTo>
                    <a:pt x="164" y="717"/>
                  </a:lnTo>
                  <a:lnTo>
                    <a:pt x="158" y="719"/>
                  </a:lnTo>
                  <a:lnTo>
                    <a:pt x="154" y="720"/>
                  </a:lnTo>
                  <a:lnTo>
                    <a:pt x="153" y="720"/>
                  </a:lnTo>
                  <a:lnTo>
                    <a:pt x="151" y="721"/>
                  </a:lnTo>
                  <a:lnTo>
                    <a:pt x="149" y="721"/>
                  </a:lnTo>
                  <a:lnTo>
                    <a:pt x="149" y="720"/>
                  </a:lnTo>
                  <a:lnTo>
                    <a:pt x="148" y="720"/>
                  </a:lnTo>
                  <a:lnTo>
                    <a:pt x="148" y="720"/>
                  </a:lnTo>
                  <a:lnTo>
                    <a:pt x="147" y="720"/>
                  </a:lnTo>
                  <a:lnTo>
                    <a:pt x="148" y="720"/>
                  </a:lnTo>
                  <a:lnTo>
                    <a:pt x="148" y="718"/>
                  </a:lnTo>
                  <a:lnTo>
                    <a:pt x="148" y="716"/>
                  </a:lnTo>
                  <a:lnTo>
                    <a:pt x="148" y="714"/>
                  </a:lnTo>
                  <a:lnTo>
                    <a:pt x="148" y="712"/>
                  </a:lnTo>
                  <a:lnTo>
                    <a:pt x="148" y="710"/>
                  </a:lnTo>
                  <a:lnTo>
                    <a:pt x="148" y="709"/>
                  </a:lnTo>
                  <a:lnTo>
                    <a:pt x="147" y="707"/>
                  </a:lnTo>
                  <a:lnTo>
                    <a:pt x="147" y="705"/>
                  </a:lnTo>
                  <a:lnTo>
                    <a:pt x="146" y="703"/>
                  </a:lnTo>
                  <a:lnTo>
                    <a:pt x="146" y="702"/>
                  </a:lnTo>
                  <a:lnTo>
                    <a:pt x="145" y="701"/>
                  </a:lnTo>
                  <a:lnTo>
                    <a:pt x="144" y="700"/>
                  </a:lnTo>
                  <a:lnTo>
                    <a:pt x="143" y="699"/>
                  </a:lnTo>
                  <a:lnTo>
                    <a:pt x="142" y="698"/>
                  </a:lnTo>
                  <a:lnTo>
                    <a:pt x="141" y="698"/>
                  </a:lnTo>
                  <a:lnTo>
                    <a:pt x="139" y="697"/>
                  </a:lnTo>
                  <a:lnTo>
                    <a:pt x="139" y="696"/>
                  </a:lnTo>
                  <a:lnTo>
                    <a:pt x="138" y="696"/>
                  </a:lnTo>
                  <a:lnTo>
                    <a:pt x="138" y="695"/>
                  </a:lnTo>
                  <a:lnTo>
                    <a:pt x="138" y="695"/>
                  </a:lnTo>
                  <a:lnTo>
                    <a:pt x="138" y="694"/>
                  </a:lnTo>
                  <a:lnTo>
                    <a:pt x="138" y="693"/>
                  </a:lnTo>
                  <a:lnTo>
                    <a:pt x="138" y="687"/>
                  </a:lnTo>
                  <a:lnTo>
                    <a:pt x="138" y="686"/>
                  </a:lnTo>
                  <a:lnTo>
                    <a:pt x="138" y="682"/>
                  </a:lnTo>
                  <a:lnTo>
                    <a:pt x="138" y="677"/>
                  </a:lnTo>
                  <a:lnTo>
                    <a:pt x="139" y="675"/>
                  </a:lnTo>
                  <a:lnTo>
                    <a:pt x="139" y="673"/>
                  </a:lnTo>
                  <a:lnTo>
                    <a:pt x="140" y="667"/>
                  </a:lnTo>
                  <a:lnTo>
                    <a:pt x="141" y="665"/>
                  </a:lnTo>
                  <a:lnTo>
                    <a:pt x="141" y="664"/>
                  </a:lnTo>
                  <a:lnTo>
                    <a:pt x="141" y="661"/>
                  </a:lnTo>
                  <a:lnTo>
                    <a:pt x="141" y="659"/>
                  </a:lnTo>
                  <a:lnTo>
                    <a:pt x="141" y="656"/>
                  </a:lnTo>
                  <a:lnTo>
                    <a:pt x="141" y="654"/>
                  </a:lnTo>
                  <a:lnTo>
                    <a:pt x="141" y="652"/>
                  </a:lnTo>
                  <a:lnTo>
                    <a:pt x="140" y="652"/>
                  </a:lnTo>
                  <a:lnTo>
                    <a:pt x="140" y="651"/>
                  </a:lnTo>
                  <a:lnTo>
                    <a:pt x="139" y="650"/>
                  </a:lnTo>
                  <a:lnTo>
                    <a:pt x="139" y="650"/>
                  </a:lnTo>
                  <a:lnTo>
                    <a:pt x="138" y="649"/>
                  </a:lnTo>
                  <a:lnTo>
                    <a:pt x="137" y="648"/>
                  </a:lnTo>
                  <a:lnTo>
                    <a:pt x="135" y="648"/>
                  </a:lnTo>
                  <a:lnTo>
                    <a:pt x="134" y="647"/>
                  </a:lnTo>
                  <a:lnTo>
                    <a:pt x="132" y="647"/>
                  </a:lnTo>
                  <a:lnTo>
                    <a:pt x="131" y="646"/>
                  </a:lnTo>
                  <a:lnTo>
                    <a:pt x="129" y="646"/>
                  </a:lnTo>
                  <a:lnTo>
                    <a:pt x="126" y="646"/>
                  </a:lnTo>
                  <a:lnTo>
                    <a:pt x="125" y="646"/>
                  </a:lnTo>
                  <a:lnTo>
                    <a:pt x="124" y="646"/>
                  </a:lnTo>
                  <a:lnTo>
                    <a:pt x="124" y="646"/>
                  </a:lnTo>
                  <a:lnTo>
                    <a:pt x="123" y="646"/>
                  </a:lnTo>
                  <a:lnTo>
                    <a:pt x="123" y="645"/>
                  </a:lnTo>
                  <a:lnTo>
                    <a:pt x="122" y="645"/>
                  </a:lnTo>
                  <a:lnTo>
                    <a:pt x="122" y="645"/>
                  </a:lnTo>
                  <a:lnTo>
                    <a:pt x="122" y="644"/>
                  </a:lnTo>
                  <a:lnTo>
                    <a:pt x="122" y="644"/>
                  </a:lnTo>
                  <a:lnTo>
                    <a:pt x="123" y="643"/>
                  </a:lnTo>
                  <a:lnTo>
                    <a:pt x="123" y="642"/>
                  </a:lnTo>
                  <a:lnTo>
                    <a:pt x="123" y="641"/>
                  </a:lnTo>
                  <a:lnTo>
                    <a:pt x="122" y="640"/>
                  </a:lnTo>
                  <a:lnTo>
                    <a:pt x="122" y="640"/>
                  </a:lnTo>
                  <a:lnTo>
                    <a:pt x="121" y="639"/>
                  </a:lnTo>
                  <a:lnTo>
                    <a:pt x="120" y="638"/>
                  </a:lnTo>
                  <a:lnTo>
                    <a:pt x="118" y="637"/>
                  </a:lnTo>
                  <a:lnTo>
                    <a:pt x="117" y="636"/>
                  </a:lnTo>
                  <a:lnTo>
                    <a:pt x="116" y="636"/>
                  </a:lnTo>
                  <a:lnTo>
                    <a:pt x="116" y="635"/>
                  </a:lnTo>
                  <a:lnTo>
                    <a:pt x="116" y="635"/>
                  </a:lnTo>
                  <a:lnTo>
                    <a:pt x="116" y="635"/>
                  </a:lnTo>
                  <a:lnTo>
                    <a:pt x="116" y="635"/>
                  </a:lnTo>
                  <a:lnTo>
                    <a:pt x="117" y="635"/>
                  </a:lnTo>
                  <a:lnTo>
                    <a:pt x="118" y="634"/>
                  </a:lnTo>
                  <a:lnTo>
                    <a:pt x="120" y="634"/>
                  </a:lnTo>
                  <a:lnTo>
                    <a:pt x="121" y="634"/>
                  </a:lnTo>
                  <a:lnTo>
                    <a:pt x="122" y="634"/>
                  </a:lnTo>
                  <a:lnTo>
                    <a:pt x="123" y="633"/>
                  </a:lnTo>
                  <a:lnTo>
                    <a:pt x="124" y="633"/>
                  </a:lnTo>
                  <a:lnTo>
                    <a:pt x="124" y="632"/>
                  </a:lnTo>
                  <a:lnTo>
                    <a:pt x="124" y="632"/>
                  </a:lnTo>
                  <a:lnTo>
                    <a:pt x="125" y="631"/>
                  </a:lnTo>
                  <a:lnTo>
                    <a:pt x="125" y="631"/>
                  </a:lnTo>
                  <a:lnTo>
                    <a:pt x="124" y="630"/>
                  </a:lnTo>
                  <a:lnTo>
                    <a:pt x="124" y="629"/>
                  </a:lnTo>
                  <a:lnTo>
                    <a:pt x="123" y="628"/>
                  </a:lnTo>
                  <a:lnTo>
                    <a:pt x="123" y="627"/>
                  </a:lnTo>
                  <a:lnTo>
                    <a:pt x="122" y="626"/>
                  </a:lnTo>
                  <a:lnTo>
                    <a:pt x="120" y="624"/>
                  </a:lnTo>
                  <a:lnTo>
                    <a:pt x="120" y="623"/>
                  </a:lnTo>
                  <a:lnTo>
                    <a:pt x="119" y="622"/>
                  </a:lnTo>
                  <a:lnTo>
                    <a:pt x="119" y="622"/>
                  </a:lnTo>
                  <a:lnTo>
                    <a:pt x="119" y="621"/>
                  </a:lnTo>
                  <a:lnTo>
                    <a:pt x="119" y="620"/>
                  </a:lnTo>
                  <a:lnTo>
                    <a:pt x="119" y="619"/>
                  </a:lnTo>
                  <a:lnTo>
                    <a:pt x="119" y="619"/>
                  </a:lnTo>
                  <a:lnTo>
                    <a:pt x="119" y="618"/>
                  </a:lnTo>
                  <a:lnTo>
                    <a:pt x="119" y="618"/>
                  </a:lnTo>
                  <a:lnTo>
                    <a:pt x="120" y="618"/>
                  </a:lnTo>
                  <a:lnTo>
                    <a:pt x="125" y="615"/>
                  </a:lnTo>
                  <a:lnTo>
                    <a:pt x="127" y="614"/>
                  </a:lnTo>
                  <a:lnTo>
                    <a:pt x="127" y="614"/>
                  </a:lnTo>
                  <a:lnTo>
                    <a:pt x="128" y="613"/>
                  </a:lnTo>
                  <a:lnTo>
                    <a:pt x="128" y="613"/>
                  </a:lnTo>
                  <a:lnTo>
                    <a:pt x="129" y="612"/>
                  </a:lnTo>
                  <a:lnTo>
                    <a:pt x="128" y="612"/>
                  </a:lnTo>
                  <a:lnTo>
                    <a:pt x="128" y="611"/>
                  </a:lnTo>
                  <a:lnTo>
                    <a:pt x="128" y="611"/>
                  </a:lnTo>
                  <a:lnTo>
                    <a:pt x="127" y="610"/>
                  </a:lnTo>
                  <a:lnTo>
                    <a:pt x="127" y="610"/>
                  </a:lnTo>
                  <a:lnTo>
                    <a:pt x="126" y="609"/>
                  </a:lnTo>
                  <a:lnTo>
                    <a:pt x="125" y="609"/>
                  </a:lnTo>
                  <a:lnTo>
                    <a:pt x="123" y="609"/>
                  </a:lnTo>
                  <a:lnTo>
                    <a:pt x="122" y="609"/>
                  </a:lnTo>
                  <a:lnTo>
                    <a:pt x="120" y="609"/>
                  </a:lnTo>
                  <a:lnTo>
                    <a:pt x="118" y="609"/>
                  </a:lnTo>
                  <a:lnTo>
                    <a:pt x="116" y="609"/>
                  </a:lnTo>
                  <a:lnTo>
                    <a:pt x="115" y="609"/>
                  </a:lnTo>
                  <a:lnTo>
                    <a:pt x="114" y="609"/>
                  </a:lnTo>
                  <a:lnTo>
                    <a:pt x="113" y="609"/>
                  </a:lnTo>
                  <a:lnTo>
                    <a:pt x="113" y="609"/>
                  </a:lnTo>
                  <a:lnTo>
                    <a:pt x="112" y="608"/>
                  </a:lnTo>
                  <a:lnTo>
                    <a:pt x="112" y="608"/>
                  </a:lnTo>
                  <a:lnTo>
                    <a:pt x="111" y="607"/>
                  </a:lnTo>
                  <a:lnTo>
                    <a:pt x="111" y="606"/>
                  </a:lnTo>
                  <a:lnTo>
                    <a:pt x="111" y="605"/>
                  </a:lnTo>
                  <a:lnTo>
                    <a:pt x="111" y="604"/>
                  </a:lnTo>
                  <a:lnTo>
                    <a:pt x="111" y="603"/>
                  </a:lnTo>
                  <a:lnTo>
                    <a:pt x="111" y="601"/>
                  </a:lnTo>
                  <a:lnTo>
                    <a:pt x="112" y="600"/>
                  </a:lnTo>
                  <a:lnTo>
                    <a:pt x="112" y="599"/>
                  </a:lnTo>
                  <a:lnTo>
                    <a:pt x="113" y="598"/>
                  </a:lnTo>
                  <a:lnTo>
                    <a:pt x="114" y="596"/>
                  </a:lnTo>
                  <a:lnTo>
                    <a:pt x="118" y="591"/>
                  </a:lnTo>
                  <a:lnTo>
                    <a:pt x="119" y="589"/>
                  </a:lnTo>
                  <a:lnTo>
                    <a:pt x="120" y="588"/>
                  </a:lnTo>
                  <a:lnTo>
                    <a:pt x="122" y="587"/>
                  </a:lnTo>
                  <a:lnTo>
                    <a:pt x="123" y="586"/>
                  </a:lnTo>
                  <a:lnTo>
                    <a:pt x="124" y="584"/>
                  </a:lnTo>
                  <a:lnTo>
                    <a:pt x="125" y="584"/>
                  </a:lnTo>
                  <a:lnTo>
                    <a:pt x="127" y="582"/>
                  </a:lnTo>
                  <a:lnTo>
                    <a:pt x="128" y="581"/>
                  </a:lnTo>
                  <a:lnTo>
                    <a:pt x="130" y="581"/>
                  </a:lnTo>
                  <a:lnTo>
                    <a:pt x="132" y="580"/>
                  </a:lnTo>
                  <a:lnTo>
                    <a:pt x="133" y="579"/>
                  </a:lnTo>
                  <a:lnTo>
                    <a:pt x="134" y="579"/>
                  </a:lnTo>
                  <a:lnTo>
                    <a:pt x="135" y="578"/>
                  </a:lnTo>
                  <a:lnTo>
                    <a:pt x="137" y="578"/>
                  </a:lnTo>
                  <a:lnTo>
                    <a:pt x="138" y="578"/>
                  </a:lnTo>
                  <a:lnTo>
                    <a:pt x="139" y="578"/>
                  </a:lnTo>
                  <a:lnTo>
                    <a:pt x="139" y="579"/>
                  </a:lnTo>
                  <a:lnTo>
                    <a:pt x="140" y="579"/>
                  </a:lnTo>
                  <a:lnTo>
                    <a:pt x="144" y="581"/>
                  </a:lnTo>
                  <a:lnTo>
                    <a:pt x="145" y="582"/>
                  </a:lnTo>
                  <a:lnTo>
                    <a:pt x="146" y="582"/>
                  </a:lnTo>
                  <a:lnTo>
                    <a:pt x="147" y="582"/>
                  </a:lnTo>
                  <a:lnTo>
                    <a:pt x="147" y="582"/>
                  </a:lnTo>
                  <a:lnTo>
                    <a:pt x="148" y="582"/>
                  </a:lnTo>
                  <a:lnTo>
                    <a:pt x="149" y="582"/>
                  </a:lnTo>
                  <a:lnTo>
                    <a:pt x="150" y="582"/>
                  </a:lnTo>
                  <a:lnTo>
                    <a:pt x="150" y="581"/>
                  </a:lnTo>
                  <a:lnTo>
                    <a:pt x="151" y="581"/>
                  </a:lnTo>
                  <a:lnTo>
                    <a:pt x="152" y="580"/>
                  </a:lnTo>
                  <a:lnTo>
                    <a:pt x="153" y="579"/>
                  </a:lnTo>
                  <a:lnTo>
                    <a:pt x="155" y="575"/>
                  </a:lnTo>
                  <a:lnTo>
                    <a:pt x="156" y="574"/>
                  </a:lnTo>
                  <a:lnTo>
                    <a:pt x="158" y="573"/>
                  </a:lnTo>
                  <a:lnTo>
                    <a:pt x="159" y="571"/>
                  </a:lnTo>
                  <a:lnTo>
                    <a:pt x="163" y="568"/>
                  </a:lnTo>
                  <a:lnTo>
                    <a:pt x="165" y="566"/>
                  </a:lnTo>
                  <a:lnTo>
                    <a:pt x="166" y="566"/>
                  </a:lnTo>
                  <a:lnTo>
                    <a:pt x="166" y="565"/>
                  </a:lnTo>
                  <a:lnTo>
                    <a:pt x="167" y="564"/>
                  </a:lnTo>
                  <a:lnTo>
                    <a:pt x="167" y="563"/>
                  </a:lnTo>
                  <a:lnTo>
                    <a:pt x="167" y="563"/>
                  </a:lnTo>
                  <a:lnTo>
                    <a:pt x="167" y="562"/>
                  </a:lnTo>
                  <a:lnTo>
                    <a:pt x="167" y="561"/>
                  </a:lnTo>
                  <a:lnTo>
                    <a:pt x="167" y="560"/>
                  </a:lnTo>
                  <a:lnTo>
                    <a:pt x="166" y="559"/>
                  </a:lnTo>
                  <a:lnTo>
                    <a:pt x="165" y="558"/>
                  </a:lnTo>
                  <a:lnTo>
                    <a:pt x="164" y="558"/>
                  </a:lnTo>
                  <a:lnTo>
                    <a:pt x="162" y="557"/>
                  </a:lnTo>
                  <a:lnTo>
                    <a:pt x="162" y="556"/>
                  </a:lnTo>
                  <a:lnTo>
                    <a:pt x="161" y="556"/>
                  </a:lnTo>
                  <a:lnTo>
                    <a:pt x="161" y="555"/>
                  </a:lnTo>
                  <a:lnTo>
                    <a:pt x="161" y="554"/>
                  </a:lnTo>
                  <a:lnTo>
                    <a:pt x="161" y="553"/>
                  </a:lnTo>
                  <a:lnTo>
                    <a:pt x="162" y="551"/>
                  </a:lnTo>
                  <a:lnTo>
                    <a:pt x="162" y="549"/>
                  </a:lnTo>
                  <a:lnTo>
                    <a:pt x="162" y="548"/>
                  </a:lnTo>
                  <a:lnTo>
                    <a:pt x="163" y="546"/>
                  </a:lnTo>
                  <a:lnTo>
                    <a:pt x="163" y="545"/>
                  </a:lnTo>
                  <a:lnTo>
                    <a:pt x="163" y="543"/>
                  </a:lnTo>
                  <a:lnTo>
                    <a:pt x="163" y="539"/>
                  </a:lnTo>
                  <a:lnTo>
                    <a:pt x="163" y="537"/>
                  </a:lnTo>
                  <a:lnTo>
                    <a:pt x="163" y="536"/>
                  </a:lnTo>
                  <a:lnTo>
                    <a:pt x="163" y="535"/>
                  </a:lnTo>
                  <a:lnTo>
                    <a:pt x="163" y="534"/>
                  </a:lnTo>
                  <a:lnTo>
                    <a:pt x="164" y="533"/>
                  </a:lnTo>
                  <a:lnTo>
                    <a:pt x="165" y="529"/>
                  </a:lnTo>
                  <a:lnTo>
                    <a:pt x="166" y="527"/>
                  </a:lnTo>
                  <a:lnTo>
                    <a:pt x="166" y="525"/>
                  </a:lnTo>
                  <a:lnTo>
                    <a:pt x="166" y="524"/>
                  </a:lnTo>
                  <a:lnTo>
                    <a:pt x="167" y="522"/>
                  </a:lnTo>
                  <a:lnTo>
                    <a:pt x="167" y="521"/>
                  </a:lnTo>
                  <a:lnTo>
                    <a:pt x="167" y="519"/>
                  </a:lnTo>
                  <a:lnTo>
                    <a:pt x="166" y="516"/>
                  </a:lnTo>
                  <a:lnTo>
                    <a:pt x="166" y="513"/>
                  </a:lnTo>
                  <a:lnTo>
                    <a:pt x="166" y="512"/>
                  </a:lnTo>
                  <a:lnTo>
                    <a:pt x="167" y="506"/>
                  </a:lnTo>
                  <a:lnTo>
                    <a:pt x="167" y="504"/>
                  </a:lnTo>
                  <a:lnTo>
                    <a:pt x="168" y="502"/>
                  </a:lnTo>
                  <a:lnTo>
                    <a:pt x="169" y="498"/>
                  </a:lnTo>
                  <a:lnTo>
                    <a:pt x="170" y="495"/>
                  </a:lnTo>
                  <a:lnTo>
                    <a:pt x="171" y="493"/>
                  </a:lnTo>
                  <a:lnTo>
                    <a:pt x="171" y="492"/>
                  </a:lnTo>
                  <a:lnTo>
                    <a:pt x="172" y="491"/>
                  </a:lnTo>
                  <a:lnTo>
                    <a:pt x="173" y="490"/>
                  </a:lnTo>
                  <a:lnTo>
                    <a:pt x="173" y="490"/>
                  </a:lnTo>
                  <a:lnTo>
                    <a:pt x="176" y="488"/>
                  </a:lnTo>
                  <a:lnTo>
                    <a:pt x="177" y="487"/>
                  </a:lnTo>
                  <a:lnTo>
                    <a:pt x="177" y="486"/>
                  </a:lnTo>
                  <a:lnTo>
                    <a:pt x="177" y="485"/>
                  </a:lnTo>
                  <a:lnTo>
                    <a:pt x="178" y="484"/>
                  </a:lnTo>
                  <a:lnTo>
                    <a:pt x="178" y="483"/>
                  </a:lnTo>
                  <a:lnTo>
                    <a:pt x="178" y="482"/>
                  </a:lnTo>
                  <a:lnTo>
                    <a:pt x="178" y="480"/>
                  </a:lnTo>
                  <a:lnTo>
                    <a:pt x="178" y="475"/>
                  </a:lnTo>
                  <a:lnTo>
                    <a:pt x="177" y="473"/>
                  </a:lnTo>
                  <a:lnTo>
                    <a:pt x="177" y="467"/>
                  </a:lnTo>
                  <a:lnTo>
                    <a:pt x="176" y="462"/>
                  </a:lnTo>
                  <a:lnTo>
                    <a:pt x="176" y="460"/>
                  </a:lnTo>
                  <a:lnTo>
                    <a:pt x="176" y="453"/>
                  </a:lnTo>
                  <a:lnTo>
                    <a:pt x="176" y="452"/>
                  </a:lnTo>
                  <a:lnTo>
                    <a:pt x="176" y="451"/>
                  </a:lnTo>
                  <a:lnTo>
                    <a:pt x="175" y="451"/>
                  </a:lnTo>
                  <a:lnTo>
                    <a:pt x="175" y="450"/>
                  </a:lnTo>
                  <a:lnTo>
                    <a:pt x="174" y="450"/>
                  </a:lnTo>
                  <a:lnTo>
                    <a:pt x="173" y="449"/>
                  </a:lnTo>
                  <a:lnTo>
                    <a:pt x="164" y="444"/>
                  </a:lnTo>
                  <a:lnTo>
                    <a:pt x="161" y="443"/>
                  </a:lnTo>
                  <a:lnTo>
                    <a:pt x="159" y="442"/>
                  </a:lnTo>
                  <a:lnTo>
                    <a:pt x="156" y="441"/>
                  </a:lnTo>
                  <a:lnTo>
                    <a:pt x="152" y="440"/>
                  </a:lnTo>
                  <a:lnTo>
                    <a:pt x="148" y="439"/>
                  </a:lnTo>
                  <a:lnTo>
                    <a:pt x="147" y="439"/>
                  </a:lnTo>
                  <a:lnTo>
                    <a:pt x="147" y="438"/>
                  </a:lnTo>
                  <a:lnTo>
                    <a:pt x="146" y="438"/>
                  </a:lnTo>
                  <a:lnTo>
                    <a:pt x="146" y="438"/>
                  </a:lnTo>
                  <a:lnTo>
                    <a:pt x="146" y="437"/>
                  </a:lnTo>
                  <a:lnTo>
                    <a:pt x="145" y="437"/>
                  </a:lnTo>
                  <a:lnTo>
                    <a:pt x="145" y="436"/>
                  </a:lnTo>
                  <a:lnTo>
                    <a:pt x="144" y="432"/>
                  </a:lnTo>
                  <a:lnTo>
                    <a:pt x="144" y="431"/>
                  </a:lnTo>
                  <a:lnTo>
                    <a:pt x="144" y="430"/>
                  </a:lnTo>
                  <a:lnTo>
                    <a:pt x="144" y="429"/>
                  </a:lnTo>
                  <a:lnTo>
                    <a:pt x="143" y="429"/>
                  </a:lnTo>
                  <a:lnTo>
                    <a:pt x="143" y="428"/>
                  </a:lnTo>
                  <a:lnTo>
                    <a:pt x="142" y="427"/>
                  </a:lnTo>
                  <a:lnTo>
                    <a:pt x="141" y="427"/>
                  </a:lnTo>
                  <a:lnTo>
                    <a:pt x="140" y="426"/>
                  </a:lnTo>
                  <a:lnTo>
                    <a:pt x="139" y="425"/>
                  </a:lnTo>
                  <a:lnTo>
                    <a:pt x="137" y="425"/>
                  </a:lnTo>
                  <a:lnTo>
                    <a:pt x="136" y="424"/>
                  </a:lnTo>
                  <a:lnTo>
                    <a:pt x="135" y="424"/>
                  </a:lnTo>
                  <a:lnTo>
                    <a:pt x="130" y="423"/>
                  </a:lnTo>
                  <a:lnTo>
                    <a:pt x="129" y="423"/>
                  </a:lnTo>
                  <a:lnTo>
                    <a:pt x="127" y="422"/>
                  </a:lnTo>
                  <a:lnTo>
                    <a:pt x="126" y="422"/>
                  </a:lnTo>
                  <a:lnTo>
                    <a:pt x="125" y="421"/>
                  </a:lnTo>
                  <a:lnTo>
                    <a:pt x="121" y="417"/>
                  </a:lnTo>
                  <a:lnTo>
                    <a:pt x="118" y="414"/>
                  </a:lnTo>
                  <a:lnTo>
                    <a:pt x="117" y="413"/>
                  </a:lnTo>
                  <a:lnTo>
                    <a:pt x="115" y="411"/>
                  </a:lnTo>
                  <a:lnTo>
                    <a:pt x="111" y="407"/>
                  </a:lnTo>
                  <a:lnTo>
                    <a:pt x="110" y="405"/>
                  </a:lnTo>
                  <a:lnTo>
                    <a:pt x="109" y="404"/>
                  </a:lnTo>
                  <a:lnTo>
                    <a:pt x="108" y="404"/>
                  </a:lnTo>
                  <a:lnTo>
                    <a:pt x="107" y="403"/>
                  </a:lnTo>
                  <a:lnTo>
                    <a:pt x="106" y="402"/>
                  </a:lnTo>
                  <a:lnTo>
                    <a:pt x="105" y="402"/>
                  </a:lnTo>
                  <a:lnTo>
                    <a:pt x="103" y="402"/>
                  </a:lnTo>
                  <a:lnTo>
                    <a:pt x="102" y="401"/>
                  </a:lnTo>
                  <a:lnTo>
                    <a:pt x="100" y="401"/>
                  </a:lnTo>
                  <a:lnTo>
                    <a:pt x="99" y="402"/>
                  </a:lnTo>
                  <a:lnTo>
                    <a:pt x="97" y="402"/>
                  </a:lnTo>
                  <a:lnTo>
                    <a:pt x="92" y="403"/>
                  </a:lnTo>
                  <a:lnTo>
                    <a:pt x="91" y="403"/>
                  </a:lnTo>
                  <a:lnTo>
                    <a:pt x="89" y="404"/>
                  </a:lnTo>
                  <a:lnTo>
                    <a:pt x="87" y="404"/>
                  </a:lnTo>
                  <a:lnTo>
                    <a:pt x="86" y="404"/>
                  </a:lnTo>
                  <a:lnTo>
                    <a:pt x="84" y="404"/>
                  </a:lnTo>
                  <a:lnTo>
                    <a:pt x="82" y="404"/>
                  </a:lnTo>
                  <a:lnTo>
                    <a:pt x="80" y="404"/>
                  </a:lnTo>
                  <a:lnTo>
                    <a:pt x="78" y="404"/>
                  </a:lnTo>
                  <a:lnTo>
                    <a:pt x="76" y="403"/>
                  </a:lnTo>
                  <a:lnTo>
                    <a:pt x="75" y="403"/>
                  </a:lnTo>
                  <a:lnTo>
                    <a:pt x="73" y="402"/>
                  </a:lnTo>
                  <a:lnTo>
                    <a:pt x="72" y="402"/>
                  </a:lnTo>
                  <a:lnTo>
                    <a:pt x="70" y="401"/>
                  </a:lnTo>
                  <a:lnTo>
                    <a:pt x="69" y="400"/>
                  </a:lnTo>
                  <a:lnTo>
                    <a:pt x="67" y="399"/>
                  </a:lnTo>
                  <a:lnTo>
                    <a:pt x="62" y="395"/>
                  </a:lnTo>
                  <a:lnTo>
                    <a:pt x="60" y="394"/>
                  </a:lnTo>
                  <a:lnTo>
                    <a:pt x="57" y="392"/>
                  </a:lnTo>
                  <a:lnTo>
                    <a:pt x="52" y="390"/>
                  </a:lnTo>
                  <a:lnTo>
                    <a:pt x="51" y="389"/>
                  </a:lnTo>
                  <a:lnTo>
                    <a:pt x="50" y="388"/>
                  </a:lnTo>
                  <a:lnTo>
                    <a:pt x="49" y="387"/>
                  </a:lnTo>
                  <a:lnTo>
                    <a:pt x="47" y="386"/>
                  </a:lnTo>
                  <a:lnTo>
                    <a:pt x="47" y="385"/>
                  </a:lnTo>
                  <a:lnTo>
                    <a:pt x="47" y="385"/>
                  </a:lnTo>
                  <a:lnTo>
                    <a:pt x="46" y="384"/>
                  </a:lnTo>
                  <a:lnTo>
                    <a:pt x="46" y="384"/>
                  </a:lnTo>
                  <a:lnTo>
                    <a:pt x="46" y="384"/>
                  </a:lnTo>
                  <a:lnTo>
                    <a:pt x="46" y="383"/>
                  </a:lnTo>
                  <a:lnTo>
                    <a:pt x="46" y="383"/>
                  </a:lnTo>
                  <a:lnTo>
                    <a:pt x="46" y="382"/>
                  </a:lnTo>
                  <a:lnTo>
                    <a:pt x="47" y="382"/>
                  </a:lnTo>
                  <a:lnTo>
                    <a:pt x="47" y="381"/>
                  </a:lnTo>
                  <a:lnTo>
                    <a:pt x="48" y="381"/>
                  </a:lnTo>
                  <a:lnTo>
                    <a:pt x="49" y="380"/>
                  </a:lnTo>
                  <a:lnTo>
                    <a:pt x="52" y="379"/>
                  </a:lnTo>
                  <a:lnTo>
                    <a:pt x="52" y="379"/>
                  </a:lnTo>
                  <a:lnTo>
                    <a:pt x="52" y="378"/>
                  </a:lnTo>
                  <a:lnTo>
                    <a:pt x="52" y="378"/>
                  </a:lnTo>
                  <a:lnTo>
                    <a:pt x="52" y="378"/>
                  </a:lnTo>
                  <a:lnTo>
                    <a:pt x="52" y="377"/>
                  </a:lnTo>
                  <a:lnTo>
                    <a:pt x="51" y="377"/>
                  </a:lnTo>
                  <a:lnTo>
                    <a:pt x="50" y="376"/>
                  </a:lnTo>
                  <a:lnTo>
                    <a:pt x="48" y="375"/>
                  </a:lnTo>
                  <a:lnTo>
                    <a:pt x="47" y="375"/>
                  </a:lnTo>
                  <a:lnTo>
                    <a:pt x="46" y="375"/>
                  </a:lnTo>
                  <a:lnTo>
                    <a:pt x="45" y="374"/>
                  </a:lnTo>
                  <a:lnTo>
                    <a:pt x="44" y="374"/>
                  </a:lnTo>
                  <a:lnTo>
                    <a:pt x="42" y="374"/>
                  </a:lnTo>
                  <a:lnTo>
                    <a:pt x="38" y="375"/>
                  </a:lnTo>
                  <a:lnTo>
                    <a:pt x="37" y="375"/>
                  </a:lnTo>
                  <a:lnTo>
                    <a:pt x="36" y="375"/>
                  </a:lnTo>
                  <a:lnTo>
                    <a:pt x="34" y="375"/>
                  </a:lnTo>
                  <a:lnTo>
                    <a:pt x="31" y="374"/>
                  </a:lnTo>
                  <a:lnTo>
                    <a:pt x="28" y="374"/>
                  </a:lnTo>
                  <a:lnTo>
                    <a:pt x="27" y="374"/>
                  </a:lnTo>
                  <a:lnTo>
                    <a:pt x="25" y="374"/>
                  </a:lnTo>
                  <a:lnTo>
                    <a:pt x="22" y="374"/>
                  </a:lnTo>
                  <a:lnTo>
                    <a:pt x="21" y="374"/>
                  </a:lnTo>
                  <a:lnTo>
                    <a:pt x="20" y="374"/>
                  </a:lnTo>
                  <a:lnTo>
                    <a:pt x="18" y="375"/>
                  </a:lnTo>
                  <a:lnTo>
                    <a:pt x="15" y="376"/>
                  </a:lnTo>
                  <a:lnTo>
                    <a:pt x="13" y="377"/>
                  </a:lnTo>
                  <a:lnTo>
                    <a:pt x="12" y="377"/>
                  </a:lnTo>
                  <a:lnTo>
                    <a:pt x="11" y="377"/>
                  </a:lnTo>
                  <a:lnTo>
                    <a:pt x="10" y="378"/>
                  </a:lnTo>
                  <a:lnTo>
                    <a:pt x="9" y="377"/>
                  </a:lnTo>
                  <a:lnTo>
                    <a:pt x="8" y="377"/>
                  </a:lnTo>
                  <a:lnTo>
                    <a:pt x="4" y="376"/>
                  </a:lnTo>
                  <a:lnTo>
                    <a:pt x="3" y="376"/>
                  </a:lnTo>
                  <a:lnTo>
                    <a:pt x="2" y="376"/>
                  </a:lnTo>
                  <a:lnTo>
                    <a:pt x="2" y="375"/>
                  </a:lnTo>
                  <a:lnTo>
                    <a:pt x="1" y="375"/>
                  </a:lnTo>
                  <a:lnTo>
                    <a:pt x="1" y="375"/>
                  </a:lnTo>
                  <a:lnTo>
                    <a:pt x="0" y="374"/>
                  </a:lnTo>
                  <a:lnTo>
                    <a:pt x="0" y="373"/>
                  </a:lnTo>
                  <a:lnTo>
                    <a:pt x="0" y="373"/>
                  </a:lnTo>
                  <a:lnTo>
                    <a:pt x="0" y="372"/>
                  </a:lnTo>
                  <a:lnTo>
                    <a:pt x="0" y="371"/>
                  </a:lnTo>
                  <a:lnTo>
                    <a:pt x="1" y="370"/>
                  </a:lnTo>
                  <a:lnTo>
                    <a:pt x="1" y="369"/>
                  </a:lnTo>
                  <a:lnTo>
                    <a:pt x="2" y="368"/>
                  </a:lnTo>
                  <a:lnTo>
                    <a:pt x="3" y="364"/>
                  </a:lnTo>
                  <a:lnTo>
                    <a:pt x="4" y="363"/>
                  </a:lnTo>
                  <a:lnTo>
                    <a:pt x="6" y="361"/>
                  </a:lnTo>
                  <a:lnTo>
                    <a:pt x="8" y="358"/>
                  </a:lnTo>
                  <a:lnTo>
                    <a:pt x="8" y="357"/>
                  </a:lnTo>
                  <a:lnTo>
                    <a:pt x="9" y="356"/>
                  </a:lnTo>
                  <a:lnTo>
                    <a:pt x="9" y="355"/>
                  </a:lnTo>
                  <a:lnTo>
                    <a:pt x="9" y="355"/>
                  </a:lnTo>
                  <a:lnTo>
                    <a:pt x="9" y="354"/>
                  </a:lnTo>
                  <a:lnTo>
                    <a:pt x="9" y="352"/>
                  </a:lnTo>
                  <a:lnTo>
                    <a:pt x="9" y="351"/>
                  </a:lnTo>
                  <a:lnTo>
                    <a:pt x="8" y="350"/>
                  </a:lnTo>
                  <a:lnTo>
                    <a:pt x="8" y="349"/>
                  </a:lnTo>
                  <a:lnTo>
                    <a:pt x="7" y="347"/>
                  </a:lnTo>
                  <a:lnTo>
                    <a:pt x="6" y="345"/>
                  </a:lnTo>
                  <a:lnTo>
                    <a:pt x="5" y="344"/>
                  </a:lnTo>
                  <a:lnTo>
                    <a:pt x="3" y="342"/>
                  </a:lnTo>
                  <a:lnTo>
                    <a:pt x="3" y="341"/>
                  </a:lnTo>
                  <a:lnTo>
                    <a:pt x="3" y="340"/>
                  </a:lnTo>
                  <a:lnTo>
                    <a:pt x="2" y="340"/>
                  </a:lnTo>
                  <a:lnTo>
                    <a:pt x="3" y="339"/>
                  </a:lnTo>
                  <a:lnTo>
                    <a:pt x="3" y="338"/>
                  </a:lnTo>
                  <a:lnTo>
                    <a:pt x="4" y="337"/>
                  </a:lnTo>
                  <a:lnTo>
                    <a:pt x="4" y="336"/>
                  </a:lnTo>
                  <a:lnTo>
                    <a:pt x="6" y="335"/>
                  </a:lnTo>
                  <a:lnTo>
                    <a:pt x="8" y="333"/>
                  </a:lnTo>
                  <a:lnTo>
                    <a:pt x="9" y="332"/>
                  </a:lnTo>
                  <a:lnTo>
                    <a:pt x="11" y="331"/>
                  </a:lnTo>
                  <a:lnTo>
                    <a:pt x="12" y="330"/>
                  </a:lnTo>
                  <a:lnTo>
                    <a:pt x="13" y="330"/>
                  </a:lnTo>
                  <a:lnTo>
                    <a:pt x="14" y="330"/>
                  </a:lnTo>
                  <a:lnTo>
                    <a:pt x="15" y="329"/>
                  </a:lnTo>
                  <a:lnTo>
                    <a:pt x="17" y="329"/>
                  </a:lnTo>
                  <a:lnTo>
                    <a:pt x="20" y="329"/>
                  </a:lnTo>
                  <a:lnTo>
                    <a:pt x="21" y="329"/>
                  </a:lnTo>
                  <a:lnTo>
                    <a:pt x="22" y="328"/>
                  </a:lnTo>
                  <a:lnTo>
                    <a:pt x="23" y="328"/>
                  </a:lnTo>
                  <a:lnTo>
                    <a:pt x="24" y="328"/>
                  </a:lnTo>
                  <a:lnTo>
                    <a:pt x="24" y="327"/>
                  </a:lnTo>
                  <a:lnTo>
                    <a:pt x="25" y="327"/>
                  </a:lnTo>
                  <a:lnTo>
                    <a:pt x="25" y="326"/>
                  </a:lnTo>
                  <a:lnTo>
                    <a:pt x="27" y="324"/>
                  </a:lnTo>
                  <a:lnTo>
                    <a:pt x="28" y="323"/>
                  </a:lnTo>
                  <a:lnTo>
                    <a:pt x="28" y="322"/>
                  </a:lnTo>
                  <a:lnTo>
                    <a:pt x="30" y="318"/>
                  </a:lnTo>
                  <a:lnTo>
                    <a:pt x="30" y="317"/>
                  </a:lnTo>
                  <a:lnTo>
                    <a:pt x="31" y="317"/>
                  </a:lnTo>
                  <a:lnTo>
                    <a:pt x="31" y="316"/>
                  </a:lnTo>
                  <a:lnTo>
                    <a:pt x="32" y="316"/>
                  </a:lnTo>
                  <a:lnTo>
                    <a:pt x="34" y="315"/>
                  </a:lnTo>
                  <a:lnTo>
                    <a:pt x="35" y="314"/>
                  </a:lnTo>
                  <a:lnTo>
                    <a:pt x="35" y="314"/>
                  </a:lnTo>
                  <a:lnTo>
                    <a:pt x="36" y="313"/>
                  </a:lnTo>
                  <a:lnTo>
                    <a:pt x="36" y="313"/>
                  </a:lnTo>
                  <a:lnTo>
                    <a:pt x="36" y="313"/>
                  </a:lnTo>
                  <a:lnTo>
                    <a:pt x="36" y="312"/>
                  </a:lnTo>
                  <a:lnTo>
                    <a:pt x="37" y="310"/>
                  </a:lnTo>
                  <a:lnTo>
                    <a:pt x="37" y="309"/>
                  </a:lnTo>
                  <a:lnTo>
                    <a:pt x="37" y="307"/>
                  </a:lnTo>
                  <a:lnTo>
                    <a:pt x="37" y="306"/>
                  </a:lnTo>
                  <a:lnTo>
                    <a:pt x="37" y="305"/>
                  </a:lnTo>
                  <a:lnTo>
                    <a:pt x="38" y="303"/>
                  </a:lnTo>
                  <a:lnTo>
                    <a:pt x="38" y="302"/>
                  </a:lnTo>
                  <a:lnTo>
                    <a:pt x="38" y="300"/>
                  </a:lnTo>
                  <a:lnTo>
                    <a:pt x="39" y="297"/>
                  </a:lnTo>
                  <a:lnTo>
                    <a:pt x="39" y="296"/>
                  </a:lnTo>
                  <a:lnTo>
                    <a:pt x="39" y="294"/>
                  </a:lnTo>
                  <a:lnTo>
                    <a:pt x="40" y="293"/>
                  </a:lnTo>
                  <a:lnTo>
                    <a:pt x="40" y="293"/>
                  </a:lnTo>
                  <a:lnTo>
                    <a:pt x="41" y="292"/>
                  </a:lnTo>
                  <a:lnTo>
                    <a:pt x="42" y="291"/>
                  </a:lnTo>
                  <a:lnTo>
                    <a:pt x="45" y="289"/>
                  </a:lnTo>
                  <a:lnTo>
                    <a:pt x="47" y="287"/>
                  </a:lnTo>
                  <a:lnTo>
                    <a:pt x="48" y="286"/>
                  </a:lnTo>
                  <a:lnTo>
                    <a:pt x="51" y="284"/>
                  </a:lnTo>
                  <a:lnTo>
                    <a:pt x="52" y="283"/>
                  </a:lnTo>
                  <a:lnTo>
                    <a:pt x="54" y="281"/>
                  </a:lnTo>
                  <a:lnTo>
                    <a:pt x="57" y="279"/>
                  </a:lnTo>
                  <a:lnTo>
                    <a:pt x="58" y="278"/>
                  </a:lnTo>
                  <a:lnTo>
                    <a:pt x="60" y="277"/>
                  </a:lnTo>
                  <a:lnTo>
                    <a:pt x="61" y="277"/>
                  </a:lnTo>
                  <a:lnTo>
                    <a:pt x="63" y="276"/>
                  </a:lnTo>
                  <a:lnTo>
                    <a:pt x="65" y="276"/>
                  </a:lnTo>
                  <a:lnTo>
                    <a:pt x="66" y="276"/>
                  </a:lnTo>
                  <a:lnTo>
                    <a:pt x="68" y="276"/>
                  </a:lnTo>
                  <a:lnTo>
                    <a:pt x="71" y="276"/>
                  </a:lnTo>
                  <a:lnTo>
                    <a:pt x="73" y="276"/>
                  </a:lnTo>
                  <a:lnTo>
                    <a:pt x="75" y="276"/>
                  </a:lnTo>
                  <a:lnTo>
                    <a:pt x="77" y="276"/>
                  </a:lnTo>
                  <a:lnTo>
                    <a:pt x="79" y="275"/>
                  </a:lnTo>
                  <a:lnTo>
                    <a:pt x="81" y="275"/>
                  </a:lnTo>
                  <a:lnTo>
                    <a:pt x="84" y="274"/>
                  </a:lnTo>
                  <a:lnTo>
                    <a:pt x="86" y="273"/>
                  </a:lnTo>
                  <a:lnTo>
                    <a:pt x="87" y="272"/>
                  </a:lnTo>
                  <a:lnTo>
                    <a:pt x="88" y="271"/>
                  </a:lnTo>
                  <a:lnTo>
                    <a:pt x="90" y="270"/>
                  </a:lnTo>
                  <a:lnTo>
                    <a:pt x="91" y="269"/>
                  </a:lnTo>
                  <a:lnTo>
                    <a:pt x="93" y="267"/>
                  </a:lnTo>
                  <a:lnTo>
                    <a:pt x="94" y="265"/>
                  </a:lnTo>
                  <a:lnTo>
                    <a:pt x="95" y="264"/>
                  </a:lnTo>
                  <a:lnTo>
                    <a:pt x="96" y="264"/>
                  </a:lnTo>
                  <a:lnTo>
                    <a:pt x="99" y="261"/>
                  </a:lnTo>
                  <a:lnTo>
                    <a:pt x="102" y="258"/>
                  </a:lnTo>
                  <a:lnTo>
                    <a:pt x="108" y="253"/>
                  </a:lnTo>
                  <a:lnTo>
                    <a:pt x="110" y="252"/>
                  </a:lnTo>
                  <a:lnTo>
                    <a:pt x="111" y="251"/>
                  </a:lnTo>
                  <a:lnTo>
                    <a:pt x="112" y="250"/>
                  </a:lnTo>
                  <a:lnTo>
                    <a:pt x="113" y="250"/>
                  </a:lnTo>
                  <a:lnTo>
                    <a:pt x="113" y="250"/>
                  </a:lnTo>
                  <a:lnTo>
                    <a:pt x="114" y="250"/>
                  </a:lnTo>
                  <a:lnTo>
                    <a:pt x="114" y="250"/>
                  </a:lnTo>
                  <a:lnTo>
                    <a:pt x="115" y="250"/>
                  </a:lnTo>
                  <a:lnTo>
                    <a:pt x="115" y="250"/>
                  </a:lnTo>
                  <a:lnTo>
                    <a:pt x="117" y="251"/>
                  </a:lnTo>
                  <a:lnTo>
                    <a:pt x="118" y="252"/>
                  </a:lnTo>
                  <a:lnTo>
                    <a:pt x="119" y="252"/>
                  </a:lnTo>
                  <a:lnTo>
                    <a:pt x="120" y="253"/>
                  </a:lnTo>
                  <a:lnTo>
                    <a:pt x="122" y="253"/>
                  </a:lnTo>
                  <a:lnTo>
                    <a:pt x="124" y="254"/>
                  </a:lnTo>
                  <a:lnTo>
                    <a:pt x="126" y="254"/>
                  </a:lnTo>
                  <a:lnTo>
                    <a:pt x="127" y="254"/>
                  </a:lnTo>
                  <a:lnTo>
                    <a:pt x="129" y="254"/>
                  </a:lnTo>
                  <a:lnTo>
                    <a:pt x="131" y="254"/>
                  </a:lnTo>
                  <a:lnTo>
                    <a:pt x="138" y="254"/>
                  </a:lnTo>
                  <a:lnTo>
                    <a:pt x="140" y="254"/>
                  </a:lnTo>
                  <a:lnTo>
                    <a:pt x="142" y="254"/>
                  </a:lnTo>
                  <a:lnTo>
                    <a:pt x="143" y="253"/>
                  </a:lnTo>
                  <a:lnTo>
                    <a:pt x="145" y="253"/>
                  </a:lnTo>
                  <a:lnTo>
                    <a:pt x="146" y="252"/>
                  </a:lnTo>
                  <a:lnTo>
                    <a:pt x="148" y="252"/>
                  </a:lnTo>
                  <a:lnTo>
                    <a:pt x="149" y="251"/>
                  </a:lnTo>
                  <a:lnTo>
                    <a:pt x="152" y="249"/>
                  </a:lnTo>
                  <a:lnTo>
                    <a:pt x="153" y="248"/>
                  </a:lnTo>
                  <a:lnTo>
                    <a:pt x="154" y="247"/>
                  </a:lnTo>
                  <a:lnTo>
                    <a:pt x="156" y="247"/>
                  </a:lnTo>
                  <a:lnTo>
                    <a:pt x="156" y="247"/>
                  </a:lnTo>
                  <a:lnTo>
                    <a:pt x="157" y="246"/>
                  </a:lnTo>
                  <a:lnTo>
                    <a:pt x="158" y="246"/>
                  </a:lnTo>
                  <a:lnTo>
                    <a:pt x="160" y="244"/>
                  </a:lnTo>
                  <a:lnTo>
                    <a:pt x="161" y="243"/>
                  </a:lnTo>
                  <a:lnTo>
                    <a:pt x="163" y="242"/>
                  </a:lnTo>
                  <a:lnTo>
                    <a:pt x="167" y="237"/>
                  </a:lnTo>
                  <a:lnTo>
                    <a:pt x="169" y="236"/>
                  </a:lnTo>
                  <a:lnTo>
                    <a:pt x="170" y="235"/>
                  </a:lnTo>
                  <a:lnTo>
                    <a:pt x="171" y="234"/>
                  </a:lnTo>
                  <a:lnTo>
                    <a:pt x="173" y="233"/>
                  </a:lnTo>
                  <a:lnTo>
                    <a:pt x="174" y="232"/>
                  </a:lnTo>
                  <a:lnTo>
                    <a:pt x="175" y="232"/>
                  </a:lnTo>
                  <a:lnTo>
                    <a:pt x="176" y="232"/>
                  </a:lnTo>
                  <a:lnTo>
                    <a:pt x="177" y="232"/>
                  </a:lnTo>
                  <a:lnTo>
                    <a:pt x="179" y="233"/>
                  </a:lnTo>
                  <a:lnTo>
                    <a:pt x="180" y="234"/>
                  </a:lnTo>
                  <a:lnTo>
                    <a:pt x="181" y="234"/>
                  </a:lnTo>
                  <a:lnTo>
                    <a:pt x="182" y="235"/>
                  </a:lnTo>
                  <a:lnTo>
                    <a:pt x="185" y="238"/>
                  </a:lnTo>
                  <a:lnTo>
                    <a:pt x="186" y="239"/>
                  </a:lnTo>
                  <a:lnTo>
                    <a:pt x="187" y="240"/>
                  </a:lnTo>
                  <a:lnTo>
                    <a:pt x="188" y="240"/>
                  </a:lnTo>
                  <a:lnTo>
                    <a:pt x="188" y="240"/>
                  </a:lnTo>
                  <a:lnTo>
                    <a:pt x="189" y="240"/>
                  </a:lnTo>
                  <a:lnTo>
                    <a:pt x="190" y="241"/>
                  </a:lnTo>
                  <a:lnTo>
                    <a:pt x="190" y="241"/>
                  </a:lnTo>
                  <a:lnTo>
                    <a:pt x="192" y="240"/>
                  </a:lnTo>
                  <a:lnTo>
                    <a:pt x="192" y="240"/>
                  </a:lnTo>
                  <a:lnTo>
                    <a:pt x="193" y="240"/>
                  </a:lnTo>
                  <a:lnTo>
                    <a:pt x="194" y="239"/>
                  </a:lnTo>
                  <a:lnTo>
                    <a:pt x="194" y="239"/>
                  </a:lnTo>
                  <a:lnTo>
                    <a:pt x="196" y="238"/>
                  </a:lnTo>
                  <a:lnTo>
                    <a:pt x="197" y="236"/>
                  </a:lnTo>
                  <a:lnTo>
                    <a:pt x="200" y="233"/>
                  </a:lnTo>
                  <a:lnTo>
                    <a:pt x="202" y="230"/>
                  </a:lnTo>
                  <a:lnTo>
                    <a:pt x="203" y="230"/>
                  </a:lnTo>
                  <a:lnTo>
                    <a:pt x="204" y="229"/>
                  </a:lnTo>
                  <a:lnTo>
                    <a:pt x="206" y="227"/>
                  </a:lnTo>
                  <a:lnTo>
                    <a:pt x="207" y="227"/>
                  </a:lnTo>
                  <a:lnTo>
                    <a:pt x="208" y="226"/>
                  </a:lnTo>
                  <a:lnTo>
                    <a:pt x="209" y="225"/>
                  </a:lnTo>
                  <a:lnTo>
                    <a:pt x="211" y="225"/>
                  </a:lnTo>
                  <a:lnTo>
                    <a:pt x="213" y="224"/>
                  </a:lnTo>
                  <a:lnTo>
                    <a:pt x="214" y="224"/>
                  </a:lnTo>
                  <a:lnTo>
                    <a:pt x="219" y="222"/>
                  </a:lnTo>
                  <a:lnTo>
                    <a:pt x="220" y="222"/>
                  </a:lnTo>
                  <a:lnTo>
                    <a:pt x="221" y="221"/>
                  </a:lnTo>
                  <a:lnTo>
                    <a:pt x="223" y="221"/>
                  </a:lnTo>
                  <a:lnTo>
                    <a:pt x="225" y="219"/>
                  </a:lnTo>
                  <a:lnTo>
                    <a:pt x="227" y="218"/>
                  </a:lnTo>
                  <a:lnTo>
                    <a:pt x="228" y="218"/>
                  </a:lnTo>
                  <a:lnTo>
                    <a:pt x="229" y="216"/>
                  </a:lnTo>
                  <a:lnTo>
                    <a:pt x="231" y="214"/>
                  </a:lnTo>
                  <a:lnTo>
                    <a:pt x="232" y="213"/>
                  </a:lnTo>
                  <a:lnTo>
                    <a:pt x="233" y="212"/>
                  </a:lnTo>
                  <a:lnTo>
                    <a:pt x="234" y="211"/>
                  </a:lnTo>
                  <a:lnTo>
                    <a:pt x="235" y="209"/>
                  </a:lnTo>
                  <a:lnTo>
                    <a:pt x="235" y="208"/>
                  </a:lnTo>
                  <a:lnTo>
                    <a:pt x="236" y="206"/>
                  </a:lnTo>
                  <a:lnTo>
                    <a:pt x="236" y="206"/>
                  </a:lnTo>
                  <a:lnTo>
                    <a:pt x="236" y="205"/>
                  </a:lnTo>
                  <a:lnTo>
                    <a:pt x="237" y="204"/>
                  </a:lnTo>
                  <a:lnTo>
                    <a:pt x="238" y="204"/>
                  </a:lnTo>
                  <a:lnTo>
                    <a:pt x="239" y="204"/>
                  </a:lnTo>
                  <a:lnTo>
                    <a:pt x="241" y="204"/>
                  </a:lnTo>
                  <a:lnTo>
                    <a:pt x="243" y="204"/>
                  </a:lnTo>
                  <a:lnTo>
                    <a:pt x="245" y="203"/>
                  </a:lnTo>
                  <a:lnTo>
                    <a:pt x="246" y="203"/>
                  </a:lnTo>
                  <a:lnTo>
                    <a:pt x="247" y="203"/>
                  </a:lnTo>
                  <a:lnTo>
                    <a:pt x="247" y="202"/>
                  </a:lnTo>
                  <a:lnTo>
                    <a:pt x="248" y="202"/>
                  </a:lnTo>
                  <a:lnTo>
                    <a:pt x="248" y="201"/>
                  </a:lnTo>
                  <a:lnTo>
                    <a:pt x="249" y="201"/>
                  </a:lnTo>
                  <a:lnTo>
                    <a:pt x="249" y="200"/>
                  </a:lnTo>
                  <a:lnTo>
                    <a:pt x="249" y="199"/>
                  </a:lnTo>
                  <a:lnTo>
                    <a:pt x="249" y="197"/>
                  </a:lnTo>
                  <a:lnTo>
                    <a:pt x="249" y="195"/>
                  </a:lnTo>
                  <a:lnTo>
                    <a:pt x="249" y="194"/>
                  </a:lnTo>
                  <a:lnTo>
                    <a:pt x="249" y="191"/>
                  </a:lnTo>
                  <a:lnTo>
                    <a:pt x="249" y="189"/>
                  </a:lnTo>
                  <a:lnTo>
                    <a:pt x="249" y="188"/>
                  </a:lnTo>
                  <a:lnTo>
                    <a:pt x="249" y="187"/>
                  </a:lnTo>
                  <a:lnTo>
                    <a:pt x="250" y="186"/>
                  </a:lnTo>
                  <a:lnTo>
                    <a:pt x="250" y="186"/>
                  </a:lnTo>
                  <a:lnTo>
                    <a:pt x="250" y="185"/>
                  </a:lnTo>
                  <a:lnTo>
                    <a:pt x="251" y="183"/>
                  </a:lnTo>
                  <a:lnTo>
                    <a:pt x="252" y="182"/>
                  </a:lnTo>
                  <a:lnTo>
                    <a:pt x="253" y="181"/>
                  </a:lnTo>
                  <a:lnTo>
                    <a:pt x="254" y="180"/>
                  </a:lnTo>
                  <a:lnTo>
                    <a:pt x="255" y="180"/>
                  </a:lnTo>
                  <a:lnTo>
                    <a:pt x="256" y="179"/>
                  </a:lnTo>
                  <a:lnTo>
                    <a:pt x="258" y="178"/>
                  </a:lnTo>
                  <a:lnTo>
                    <a:pt x="259" y="178"/>
                  </a:lnTo>
                  <a:lnTo>
                    <a:pt x="260" y="178"/>
                  </a:lnTo>
                  <a:lnTo>
                    <a:pt x="261" y="177"/>
                  </a:lnTo>
                  <a:lnTo>
                    <a:pt x="262" y="177"/>
                  </a:lnTo>
                  <a:lnTo>
                    <a:pt x="264" y="177"/>
                  </a:lnTo>
                  <a:lnTo>
                    <a:pt x="271" y="178"/>
                  </a:lnTo>
                  <a:lnTo>
                    <a:pt x="273" y="178"/>
                  </a:lnTo>
                  <a:lnTo>
                    <a:pt x="276" y="179"/>
                  </a:lnTo>
                  <a:lnTo>
                    <a:pt x="281" y="180"/>
                  </a:lnTo>
                  <a:lnTo>
                    <a:pt x="287" y="182"/>
                  </a:lnTo>
                  <a:lnTo>
                    <a:pt x="291" y="183"/>
                  </a:lnTo>
                  <a:lnTo>
                    <a:pt x="293" y="183"/>
                  </a:lnTo>
                  <a:lnTo>
                    <a:pt x="296" y="184"/>
                  </a:lnTo>
                  <a:lnTo>
                    <a:pt x="305" y="185"/>
                  </a:lnTo>
                  <a:lnTo>
                    <a:pt x="308" y="185"/>
                  </a:lnTo>
                  <a:lnTo>
                    <a:pt x="312" y="185"/>
                  </a:lnTo>
                  <a:lnTo>
                    <a:pt x="315" y="185"/>
                  </a:lnTo>
                  <a:lnTo>
                    <a:pt x="318" y="185"/>
                  </a:lnTo>
                  <a:lnTo>
                    <a:pt x="321" y="185"/>
                  </a:lnTo>
                  <a:lnTo>
                    <a:pt x="324" y="184"/>
                  </a:lnTo>
                  <a:lnTo>
                    <a:pt x="327" y="183"/>
                  </a:lnTo>
                  <a:lnTo>
                    <a:pt x="329" y="183"/>
                  </a:lnTo>
                  <a:lnTo>
                    <a:pt x="331" y="182"/>
                  </a:lnTo>
                  <a:lnTo>
                    <a:pt x="332" y="181"/>
                  </a:lnTo>
                  <a:lnTo>
                    <a:pt x="333" y="181"/>
                  </a:lnTo>
                  <a:lnTo>
                    <a:pt x="334" y="181"/>
                  </a:lnTo>
                  <a:lnTo>
                    <a:pt x="335" y="181"/>
                  </a:lnTo>
                  <a:lnTo>
                    <a:pt x="336" y="181"/>
                  </a:lnTo>
                  <a:lnTo>
                    <a:pt x="340" y="182"/>
                  </a:lnTo>
                  <a:lnTo>
                    <a:pt x="342" y="183"/>
                  </a:lnTo>
                  <a:lnTo>
                    <a:pt x="347" y="183"/>
                  </a:lnTo>
                  <a:lnTo>
                    <a:pt x="352" y="184"/>
                  </a:lnTo>
                  <a:lnTo>
                    <a:pt x="354" y="185"/>
                  </a:lnTo>
                  <a:lnTo>
                    <a:pt x="356" y="185"/>
                  </a:lnTo>
                  <a:lnTo>
                    <a:pt x="357" y="185"/>
                  </a:lnTo>
                  <a:lnTo>
                    <a:pt x="358" y="185"/>
                  </a:lnTo>
                  <a:lnTo>
                    <a:pt x="359" y="185"/>
                  </a:lnTo>
                  <a:lnTo>
                    <a:pt x="360" y="184"/>
                  </a:lnTo>
                  <a:lnTo>
                    <a:pt x="360" y="184"/>
                  </a:lnTo>
                  <a:lnTo>
                    <a:pt x="362" y="183"/>
                  </a:lnTo>
                  <a:lnTo>
                    <a:pt x="363" y="182"/>
                  </a:lnTo>
                  <a:lnTo>
                    <a:pt x="364" y="181"/>
                  </a:lnTo>
                  <a:lnTo>
                    <a:pt x="367" y="178"/>
                  </a:lnTo>
                  <a:lnTo>
                    <a:pt x="368" y="177"/>
                  </a:lnTo>
                  <a:lnTo>
                    <a:pt x="369" y="176"/>
                  </a:lnTo>
                  <a:lnTo>
                    <a:pt x="370" y="176"/>
                  </a:lnTo>
                  <a:lnTo>
                    <a:pt x="371" y="175"/>
                  </a:lnTo>
                  <a:lnTo>
                    <a:pt x="372" y="175"/>
                  </a:lnTo>
                  <a:lnTo>
                    <a:pt x="374" y="175"/>
                  </a:lnTo>
                  <a:lnTo>
                    <a:pt x="383" y="173"/>
                  </a:lnTo>
                  <a:lnTo>
                    <a:pt x="386" y="173"/>
                  </a:lnTo>
                  <a:lnTo>
                    <a:pt x="392" y="172"/>
                  </a:lnTo>
                  <a:lnTo>
                    <a:pt x="394" y="172"/>
                  </a:lnTo>
                  <a:lnTo>
                    <a:pt x="395" y="172"/>
                  </a:lnTo>
                  <a:lnTo>
                    <a:pt x="397" y="173"/>
                  </a:lnTo>
                  <a:lnTo>
                    <a:pt x="401" y="173"/>
                  </a:lnTo>
                  <a:lnTo>
                    <a:pt x="402" y="174"/>
                  </a:lnTo>
                  <a:lnTo>
                    <a:pt x="403" y="174"/>
                  </a:lnTo>
                  <a:lnTo>
                    <a:pt x="404" y="173"/>
                  </a:lnTo>
                  <a:lnTo>
                    <a:pt x="405" y="173"/>
                  </a:lnTo>
                  <a:lnTo>
                    <a:pt x="406" y="173"/>
                  </a:lnTo>
                  <a:lnTo>
                    <a:pt x="407" y="172"/>
                  </a:lnTo>
                  <a:lnTo>
                    <a:pt x="407" y="172"/>
                  </a:lnTo>
                  <a:lnTo>
                    <a:pt x="408" y="171"/>
                  </a:lnTo>
                  <a:lnTo>
                    <a:pt x="408" y="171"/>
                  </a:lnTo>
                  <a:lnTo>
                    <a:pt x="409" y="169"/>
                  </a:lnTo>
                  <a:lnTo>
                    <a:pt x="410" y="168"/>
                  </a:lnTo>
                  <a:lnTo>
                    <a:pt x="410" y="167"/>
                  </a:lnTo>
                  <a:lnTo>
                    <a:pt x="410" y="166"/>
                  </a:lnTo>
                  <a:lnTo>
                    <a:pt x="411" y="160"/>
                  </a:lnTo>
                  <a:lnTo>
                    <a:pt x="412" y="156"/>
                  </a:lnTo>
                  <a:lnTo>
                    <a:pt x="412" y="155"/>
                  </a:lnTo>
                  <a:lnTo>
                    <a:pt x="412" y="153"/>
                  </a:lnTo>
                  <a:lnTo>
                    <a:pt x="412" y="152"/>
                  </a:lnTo>
                  <a:lnTo>
                    <a:pt x="412" y="150"/>
                  </a:lnTo>
                  <a:lnTo>
                    <a:pt x="412" y="148"/>
                  </a:lnTo>
                  <a:lnTo>
                    <a:pt x="412" y="147"/>
                  </a:lnTo>
                  <a:lnTo>
                    <a:pt x="412" y="145"/>
                  </a:lnTo>
                  <a:lnTo>
                    <a:pt x="411" y="141"/>
                  </a:lnTo>
                  <a:lnTo>
                    <a:pt x="410" y="140"/>
                  </a:lnTo>
                  <a:lnTo>
                    <a:pt x="410" y="139"/>
                  </a:lnTo>
                  <a:lnTo>
                    <a:pt x="410" y="137"/>
                  </a:lnTo>
                  <a:lnTo>
                    <a:pt x="410" y="135"/>
                  </a:lnTo>
                  <a:lnTo>
                    <a:pt x="410" y="134"/>
                  </a:lnTo>
                  <a:lnTo>
                    <a:pt x="410" y="133"/>
                  </a:lnTo>
                  <a:lnTo>
                    <a:pt x="410" y="130"/>
                  </a:lnTo>
                  <a:lnTo>
                    <a:pt x="410" y="126"/>
                  </a:lnTo>
                  <a:lnTo>
                    <a:pt x="410" y="125"/>
                  </a:lnTo>
                  <a:lnTo>
                    <a:pt x="410" y="125"/>
                  </a:lnTo>
                  <a:lnTo>
                    <a:pt x="410" y="124"/>
                  </a:lnTo>
                  <a:lnTo>
                    <a:pt x="410" y="124"/>
                  </a:lnTo>
                  <a:lnTo>
                    <a:pt x="411" y="124"/>
                  </a:lnTo>
                  <a:lnTo>
                    <a:pt x="412" y="123"/>
                  </a:lnTo>
                  <a:lnTo>
                    <a:pt x="412" y="123"/>
                  </a:lnTo>
                  <a:lnTo>
                    <a:pt x="413" y="123"/>
                  </a:lnTo>
                  <a:lnTo>
                    <a:pt x="414" y="123"/>
                  </a:lnTo>
                  <a:lnTo>
                    <a:pt x="414" y="123"/>
                  </a:lnTo>
                  <a:lnTo>
                    <a:pt x="415" y="123"/>
                  </a:lnTo>
                  <a:lnTo>
                    <a:pt x="416" y="123"/>
                  </a:lnTo>
                  <a:lnTo>
                    <a:pt x="421" y="125"/>
                  </a:lnTo>
                  <a:lnTo>
                    <a:pt x="423" y="125"/>
                  </a:lnTo>
                  <a:lnTo>
                    <a:pt x="424" y="126"/>
                  </a:lnTo>
                  <a:lnTo>
                    <a:pt x="426" y="126"/>
                  </a:lnTo>
                  <a:lnTo>
                    <a:pt x="427" y="126"/>
                  </a:lnTo>
                  <a:lnTo>
                    <a:pt x="428" y="126"/>
                  </a:lnTo>
                  <a:lnTo>
                    <a:pt x="429" y="126"/>
                  </a:lnTo>
                  <a:lnTo>
                    <a:pt x="429" y="126"/>
                  </a:lnTo>
                  <a:lnTo>
                    <a:pt x="429" y="125"/>
                  </a:lnTo>
                  <a:lnTo>
                    <a:pt x="430" y="125"/>
                  </a:lnTo>
                  <a:lnTo>
                    <a:pt x="430" y="125"/>
                  </a:lnTo>
                  <a:lnTo>
                    <a:pt x="430" y="124"/>
                  </a:lnTo>
                  <a:lnTo>
                    <a:pt x="430" y="122"/>
                  </a:lnTo>
                  <a:lnTo>
                    <a:pt x="430" y="122"/>
                  </a:lnTo>
                  <a:lnTo>
                    <a:pt x="432" y="118"/>
                  </a:lnTo>
                  <a:lnTo>
                    <a:pt x="434" y="114"/>
                  </a:lnTo>
                  <a:lnTo>
                    <a:pt x="435" y="113"/>
                  </a:lnTo>
                  <a:lnTo>
                    <a:pt x="435" y="113"/>
                  </a:lnTo>
                  <a:lnTo>
                    <a:pt x="436" y="112"/>
                  </a:lnTo>
                  <a:lnTo>
                    <a:pt x="437" y="112"/>
                  </a:lnTo>
                  <a:lnTo>
                    <a:pt x="441" y="111"/>
                  </a:lnTo>
                  <a:lnTo>
                    <a:pt x="445" y="110"/>
                  </a:lnTo>
                  <a:lnTo>
                    <a:pt x="448" y="109"/>
                  </a:lnTo>
                  <a:lnTo>
                    <a:pt x="449" y="108"/>
                  </a:lnTo>
                  <a:lnTo>
                    <a:pt x="450" y="108"/>
                  </a:lnTo>
                  <a:lnTo>
                    <a:pt x="450" y="108"/>
                  </a:lnTo>
                  <a:lnTo>
                    <a:pt x="451" y="107"/>
                  </a:lnTo>
                  <a:lnTo>
                    <a:pt x="451" y="107"/>
                  </a:lnTo>
                  <a:lnTo>
                    <a:pt x="451" y="106"/>
                  </a:lnTo>
                  <a:lnTo>
                    <a:pt x="452" y="105"/>
                  </a:lnTo>
                  <a:lnTo>
                    <a:pt x="452" y="104"/>
                  </a:lnTo>
                  <a:lnTo>
                    <a:pt x="452" y="103"/>
                  </a:lnTo>
                  <a:lnTo>
                    <a:pt x="453" y="102"/>
                  </a:lnTo>
                  <a:lnTo>
                    <a:pt x="453" y="101"/>
                  </a:lnTo>
                  <a:lnTo>
                    <a:pt x="453" y="100"/>
                  </a:lnTo>
                  <a:lnTo>
                    <a:pt x="452" y="96"/>
                  </a:lnTo>
                  <a:lnTo>
                    <a:pt x="452" y="94"/>
                  </a:lnTo>
                  <a:lnTo>
                    <a:pt x="452" y="91"/>
                  </a:lnTo>
                  <a:lnTo>
                    <a:pt x="451" y="87"/>
                  </a:lnTo>
                  <a:lnTo>
                    <a:pt x="450" y="85"/>
                  </a:lnTo>
                  <a:lnTo>
                    <a:pt x="450" y="84"/>
                  </a:lnTo>
                  <a:lnTo>
                    <a:pt x="450" y="83"/>
                  </a:lnTo>
                  <a:lnTo>
                    <a:pt x="451" y="82"/>
                  </a:lnTo>
                  <a:lnTo>
                    <a:pt x="451" y="81"/>
                  </a:lnTo>
                  <a:lnTo>
                    <a:pt x="451" y="80"/>
                  </a:lnTo>
                  <a:lnTo>
                    <a:pt x="451" y="79"/>
                  </a:lnTo>
                  <a:lnTo>
                    <a:pt x="452" y="78"/>
                  </a:lnTo>
                  <a:lnTo>
                    <a:pt x="453" y="77"/>
                  </a:lnTo>
                  <a:lnTo>
                    <a:pt x="454" y="76"/>
                  </a:lnTo>
                  <a:lnTo>
                    <a:pt x="455" y="75"/>
                  </a:lnTo>
                  <a:lnTo>
                    <a:pt x="455" y="75"/>
                  </a:lnTo>
                  <a:lnTo>
                    <a:pt x="456" y="74"/>
                  </a:lnTo>
                  <a:lnTo>
                    <a:pt x="457" y="74"/>
                  </a:lnTo>
                  <a:lnTo>
                    <a:pt x="457" y="74"/>
                  </a:lnTo>
                  <a:lnTo>
                    <a:pt x="458" y="73"/>
                  </a:lnTo>
                  <a:lnTo>
                    <a:pt x="459" y="74"/>
                  </a:lnTo>
                  <a:lnTo>
                    <a:pt x="459" y="74"/>
                  </a:lnTo>
                  <a:lnTo>
                    <a:pt x="459" y="74"/>
                  </a:lnTo>
                  <a:lnTo>
                    <a:pt x="459" y="74"/>
                  </a:lnTo>
                  <a:lnTo>
                    <a:pt x="460" y="75"/>
                  </a:lnTo>
                  <a:lnTo>
                    <a:pt x="460" y="75"/>
                  </a:lnTo>
                  <a:lnTo>
                    <a:pt x="461" y="76"/>
                  </a:lnTo>
                  <a:lnTo>
                    <a:pt x="462" y="76"/>
                  </a:lnTo>
                  <a:lnTo>
                    <a:pt x="462" y="77"/>
                  </a:lnTo>
                  <a:lnTo>
                    <a:pt x="463" y="77"/>
                  </a:lnTo>
                  <a:lnTo>
                    <a:pt x="464" y="77"/>
                  </a:lnTo>
                  <a:lnTo>
                    <a:pt x="464" y="77"/>
                  </a:lnTo>
                  <a:lnTo>
                    <a:pt x="465" y="76"/>
                  </a:lnTo>
                  <a:lnTo>
                    <a:pt x="466" y="76"/>
                  </a:lnTo>
                  <a:lnTo>
                    <a:pt x="469" y="75"/>
                  </a:lnTo>
                  <a:lnTo>
                    <a:pt x="470" y="74"/>
                  </a:lnTo>
                  <a:lnTo>
                    <a:pt x="471" y="74"/>
                  </a:lnTo>
                  <a:lnTo>
                    <a:pt x="472" y="73"/>
                  </a:lnTo>
                  <a:lnTo>
                    <a:pt x="473" y="73"/>
                  </a:lnTo>
                  <a:lnTo>
                    <a:pt x="475" y="74"/>
                  </a:lnTo>
                  <a:lnTo>
                    <a:pt x="476" y="74"/>
                  </a:lnTo>
                  <a:lnTo>
                    <a:pt x="479" y="76"/>
                  </a:lnTo>
                  <a:lnTo>
                    <a:pt x="480" y="76"/>
                  </a:lnTo>
                  <a:lnTo>
                    <a:pt x="482" y="76"/>
                  </a:lnTo>
                  <a:lnTo>
                    <a:pt x="482" y="76"/>
                  </a:lnTo>
                  <a:lnTo>
                    <a:pt x="483" y="76"/>
                  </a:lnTo>
                  <a:lnTo>
                    <a:pt x="484" y="76"/>
                  </a:lnTo>
                  <a:lnTo>
                    <a:pt x="485" y="76"/>
                  </a:lnTo>
                  <a:lnTo>
                    <a:pt x="486" y="76"/>
                  </a:lnTo>
                  <a:lnTo>
                    <a:pt x="488" y="75"/>
                  </a:lnTo>
                  <a:lnTo>
                    <a:pt x="489" y="74"/>
                  </a:lnTo>
                  <a:lnTo>
                    <a:pt x="491" y="74"/>
                  </a:lnTo>
                  <a:lnTo>
                    <a:pt x="492" y="73"/>
                  </a:lnTo>
                  <a:lnTo>
                    <a:pt x="493" y="73"/>
                  </a:lnTo>
                  <a:lnTo>
                    <a:pt x="494" y="73"/>
                  </a:lnTo>
                  <a:lnTo>
                    <a:pt x="494" y="73"/>
                  </a:lnTo>
                  <a:lnTo>
                    <a:pt x="495" y="73"/>
                  </a:lnTo>
                  <a:lnTo>
                    <a:pt x="496" y="74"/>
                  </a:lnTo>
                  <a:lnTo>
                    <a:pt x="496" y="74"/>
                  </a:lnTo>
                  <a:lnTo>
                    <a:pt x="497" y="75"/>
                  </a:lnTo>
                  <a:lnTo>
                    <a:pt x="497" y="76"/>
                  </a:lnTo>
                  <a:lnTo>
                    <a:pt x="498" y="77"/>
                  </a:lnTo>
                  <a:lnTo>
                    <a:pt x="498" y="78"/>
                  </a:lnTo>
                  <a:lnTo>
                    <a:pt x="499" y="82"/>
                  </a:lnTo>
                  <a:lnTo>
                    <a:pt x="499" y="84"/>
                  </a:lnTo>
                  <a:lnTo>
                    <a:pt x="500" y="86"/>
                  </a:lnTo>
                  <a:lnTo>
                    <a:pt x="500" y="87"/>
                  </a:lnTo>
                  <a:lnTo>
                    <a:pt x="501" y="88"/>
                  </a:lnTo>
                  <a:lnTo>
                    <a:pt x="501" y="89"/>
                  </a:lnTo>
                  <a:lnTo>
                    <a:pt x="502" y="90"/>
                  </a:lnTo>
                  <a:lnTo>
                    <a:pt x="502" y="91"/>
                  </a:lnTo>
                  <a:lnTo>
                    <a:pt x="503" y="91"/>
                  </a:lnTo>
                  <a:lnTo>
                    <a:pt x="504" y="91"/>
                  </a:lnTo>
                  <a:lnTo>
                    <a:pt x="505" y="92"/>
                  </a:lnTo>
                  <a:lnTo>
                    <a:pt x="506" y="92"/>
                  </a:lnTo>
                  <a:lnTo>
                    <a:pt x="507" y="93"/>
                  </a:lnTo>
                  <a:lnTo>
                    <a:pt x="508" y="93"/>
                  </a:lnTo>
                  <a:lnTo>
                    <a:pt x="509" y="93"/>
                  </a:lnTo>
                  <a:lnTo>
                    <a:pt x="510" y="93"/>
                  </a:lnTo>
                  <a:lnTo>
                    <a:pt x="510" y="93"/>
                  </a:lnTo>
                  <a:lnTo>
                    <a:pt x="511" y="93"/>
                  </a:lnTo>
                  <a:lnTo>
                    <a:pt x="512" y="92"/>
                  </a:lnTo>
                  <a:lnTo>
                    <a:pt x="514" y="92"/>
                  </a:lnTo>
                  <a:lnTo>
                    <a:pt x="515" y="91"/>
                  </a:lnTo>
                  <a:lnTo>
                    <a:pt x="520" y="90"/>
                  </a:lnTo>
                  <a:lnTo>
                    <a:pt x="521" y="89"/>
                  </a:lnTo>
                  <a:lnTo>
                    <a:pt x="523" y="89"/>
                  </a:lnTo>
                  <a:lnTo>
                    <a:pt x="526" y="89"/>
                  </a:lnTo>
                  <a:lnTo>
                    <a:pt x="527" y="89"/>
                  </a:lnTo>
                  <a:lnTo>
                    <a:pt x="530" y="89"/>
                  </a:lnTo>
                  <a:lnTo>
                    <a:pt x="531" y="88"/>
                  </a:lnTo>
                  <a:lnTo>
                    <a:pt x="540" y="88"/>
                  </a:lnTo>
                  <a:lnTo>
                    <a:pt x="542" y="88"/>
                  </a:lnTo>
                  <a:lnTo>
                    <a:pt x="542" y="87"/>
                  </a:lnTo>
                  <a:lnTo>
                    <a:pt x="543" y="87"/>
                  </a:lnTo>
                  <a:lnTo>
                    <a:pt x="544" y="86"/>
                  </a:lnTo>
                  <a:lnTo>
                    <a:pt x="547" y="83"/>
                  </a:lnTo>
                  <a:lnTo>
                    <a:pt x="552" y="80"/>
                  </a:lnTo>
                  <a:lnTo>
                    <a:pt x="554" y="78"/>
                  </a:lnTo>
                  <a:lnTo>
                    <a:pt x="555" y="77"/>
                  </a:lnTo>
                  <a:lnTo>
                    <a:pt x="556" y="76"/>
                  </a:lnTo>
                  <a:lnTo>
                    <a:pt x="557" y="74"/>
                  </a:lnTo>
                  <a:lnTo>
                    <a:pt x="560" y="71"/>
                  </a:lnTo>
                  <a:lnTo>
                    <a:pt x="560" y="70"/>
                  </a:lnTo>
                  <a:lnTo>
                    <a:pt x="561" y="69"/>
                  </a:lnTo>
                  <a:lnTo>
                    <a:pt x="562" y="68"/>
                  </a:lnTo>
                  <a:lnTo>
                    <a:pt x="563" y="68"/>
                  </a:lnTo>
                  <a:lnTo>
                    <a:pt x="566" y="65"/>
                  </a:lnTo>
                  <a:lnTo>
                    <a:pt x="567" y="65"/>
                  </a:lnTo>
                  <a:lnTo>
                    <a:pt x="568" y="64"/>
                  </a:lnTo>
                  <a:lnTo>
                    <a:pt x="568" y="63"/>
                  </a:lnTo>
                  <a:lnTo>
                    <a:pt x="569" y="62"/>
                  </a:lnTo>
                  <a:lnTo>
                    <a:pt x="570" y="61"/>
                  </a:lnTo>
                  <a:lnTo>
                    <a:pt x="570" y="60"/>
                  </a:lnTo>
                  <a:lnTo>
                    <a:pt x="570" y="58"/>
                  </a:lnTo>
                  <a:lnTo>
                    <a:pt x="571" y="56"/>
                  </a:lnTo>
                  <a:lnTo>
                    <a:pt x="571" y="50"/>
                  </a:lnTo>
                  <a:lnTo>
                    <a:pt x="572" y="49"/>
                  </a:lnTo>
                  <a:lnTo>
                    <a:pt x="572" y="48"/>
                  </a:lnTo>
                  <a:lnTo>
                    <a:pt x="573" y="46"/>
                  </a:lnTo>
                  <a:lnTo>
                    <a:pt x="573" y="45"/>
                  </a:lnTo>
                  <a:lnTo>
                    <a:pt x="574" y="45"/>
                  </a:lnTo>
                  <a:lnTo>
                    <a:pt x="575" y="44"/>
                  </a:lnTo>
                  <a:lnTo>
                    <a:pt x="576" y="44"/>
                  </a:lnTo>
                  <a:lnTo>
                    <a:pt x="577" y="44"/>
                  </a:lnTo>
                  <a:lnTo>
                    <a:pt x="579" y="44"/>
                  </a:lnTo>
                  <a:lnTo>
                    <a:pt x="580" y="44"/>
                  </a:lnTo>
                  <a:lnTo>
                    <a:pt x="582" y="44"/>
                  </a:lnTo>
                  <a:lnTo>
                    <a:pt x="585" y="44"/>
                  </a:lnTo>
                  <a:lnTo>
                    <a:pt x="588" y="45"/>
                  </a:lnTo>
                  <a:lnTo>
                    <a:pt x="591" y="46"/>
                  </a:lnTo>
                  <a:lnTo>
                    <a:pt x="596" y="47"/>
                  </a:lnTo>
                  <a:lnTo>
                    <a:pt x="598" y="48"/>
                  </a:lnTo>
                  <a:lnTo>
                    <a:pt x="600" y="48"/>
                  </a:lnTo>
                  <a:lnTo>
                    <a:pt x="600" y="48"/>
                  </a:lnTo>
                  <a:lnTo>
                    <a:pt x="601" y="48"/>
                  </a:lnTo>
                  <a:lnTo>
                    <a:pt x="602" y="48"/>
                  </a:lnTo>
                  <a:lnTo>
                    <a:pt x="603" y="48"/>
                  </a:lnTo>
                  <a:lnTo>
                    <a:pt x="604" y="48"/>
                  </a:lnTo>
                  <a:lnTo>
                    <a:pt x="605" y="47"/>
                  </a:lnTo>
                  <a:lnTo>
                    <a:pt x="606" y="47"/>
                  </a:lnTo>
                  <a:lnTo>
                    <a:pt x="607" y="46"/>
                  </a:lnTo>
                  <a:lnTo>
                    <a:pt x="608" y="45"/>
                  </a:lnTo>
                  <a:lnTo>
                    <a:pt x="609" y="44"/>
                  </a:lnTo>
                  <a:lnTo>
                    <a:pt x="610" y="43"/>
                  </a:lnTo>
                  <a:lnTo>
                    <a:pt x="611" y="43"/>
                  </a:lnTo>
                  <a:lnTo>
                    <a:pt x="611" y="42"/>
                  </a:lnTo>
                  <a:lnTo>
                    <a:pt x="612" y="41"/>
                  </a:lnTo>
                  <a:lnTo>
                    <a:pt x="612" y="40"/>
                  </a:lnTo>
                  <a:lnTo>
                    <a:pt x="613" y="39"/>
                  </a:lnTo>
                  <a:lnTo>
                    <a:pt x="613" y="36"/>
                  </a:lnTo>
                  <a:lnTo>
                    <a:pt x="614" y="34"/>
                  </a:lnTo>
                  <a:lnTo>
                    <a:pt x="614" y="34"/>
                  </a:lnTo>
                  <a:lnTo>
                    <a:pt x="614" y="33"/>
                  </a:lnTo>
                  <a:lnTo>
                    <a:pt x="615" y="32"/>
                  </a:lnTo>
                  <a:lnTo>
                    <a:pt x="615" y="32"/>
                  </a:lnTo>
                  <a:lnTo>
                    <a:pt x="616" y="31"/>
                  </a:lnTo>
                  <a:lnTo>
                    <a:pt x="617" y="30"/>
                  </a:lnTo>
                  <a:lnTo>
                    <a:pt x="619" y="29"/>
                  </a:lnTo>
                  <a:lnTo>
                    <a:pt x="620" y="28"/>
                  </a:lnTo>
                  <a:lnTo>
                    <a:pt x="623" y="27"/>
                  </a:lnTo>
                  <a:lnTo>
                    <a:pt x="628" y="24"/>
                  </a:lnTo>
                  <a:lnTo>
                    <a:pt x="630" y="23"/>
                  </a:lnTo>
                  <a:lnTo>
                    <a:pt x="631" y="23"/>
                  </a:lnTo>
                  <a:lnTo>
                    <a:pt x="631" y="22"/>
                  </a:lnTo>
                  <a:lnTo>
                    <a:pt x="632" y="21"/>
                  </a:lnTo>
                  <a:lnTo>
                    <a:pt x="633" y="20"/>
                  </a:lnTo>
                  <a:lnTo>
                    <a:pt x="633" y="19"/>
                  </a:lnTo>
                  <a:lnTo>
                    <a:pt x="634" y="18"/>
                  </a:lnTo>
                  <a:lnTo>
                    <a:pt x="634" y="17"/>
                  </a:lnTo>
                  <a:lnTo>
                    <a:pt x="634" y="13"/>
                  </a:lnTo>
                  <a:lnTo>
                    <a:pt x="635" y="11"/>
                  </a:lnTo>
                  <a:lnTo>
                    <a:pt x="636" y="9"/>
                  </a:lnTo>
                  <a:lnTo>
                    <a:pt x="637" y="6"/>
                  </a:lnTo>
                  <a:lnTo>
                    <a:pt x="637" y="5"/>
                  </a:lnTo>
                  <a:lnTo>
                    <a:pt x="638" y="3"/>
                  </a:lnTo>
                  <a:lnTo>
                    <a:pt x="638" y="1"/>
                  </a:lnTo>
                  <a:lnTo>
                    <a:pt x="638" y="0"/>
                  </a:lnTo>
                  <a:lnTo>
                    <a:pt x="639" y="0"/>
                  </a:lnTo>
                  <a:lnTo>
                    <a:pt x="639" y="0"/>
                  </a:lnTo>
                  <a:close/>
                  <a:moveTo>
                    <a:pt x="475" y="289"/>
                  </a:moveTo>
                  <a:lnTo>
                    <a:pt x="475" y="289"/>
                  </a:lnTo>
                  <a:lnTo>
                    <a:pt x="474" y="290"/>
                  </a:lnTo>
                  <a:lnTo>
                    <a:pt x="471" y="290"/>
                  </a:lnTo>
                  <a:lnTo>
                    <a:pt x="464" y="292"/>
                  </a:lnTo>
                  <a:lnTo>
                    <a:pt x="461" y="292"/>
                  </a:lnTo>
                  <a:lnTo>
                    <a:pt x="458" y="293"/>
                  </a:lnTo>
                  <a:lnTo>
                    <a:pt x="454" y="294"/>
                  </a:lnTo>
                  <a:lnTo>
                    <a:pt x="452" y="295"/>
                  </a:lnTo>
                  <a:lnTo>
                    <a:pt x="451" y="296"/>
                  </a:lnTo>
                  <a:lnTo>
                    <a:pt x="447" y="298"/>
                  </a:lnTo>
                  <a:lnTo>
                    <a:pt x="445" y="299"/>
                  </a:lnTo>
                  <a:lnTo>
                    <a:pt x="442" y="300"/>
                  </a:lnTo>
                  <a:lnTo>
                    <a:pt x="437" y="302"/>
                  </a:lnTo>
                  <a:lnTo>
                    <a:pt x="436" y="302"/>
                  </a:lnTo>
                  <a:lnTo>
                    <a:pt x="435" y="303"/>
                  </a:lnTo>
                  <a:lnTo>
                    <a:pt x="429" y="306"/>
                  </a:lnTo>
                  <a:lnTo>
                    <a:pt x="427" y="307"/>
                  </a:lnTo>
                  <a:lnTo>
                    <a:pt x="425" y="307"/>
                  </a:lnTo>
                  <a:lnTo>
                    <a:pt x="421" y="309"/>
                  </a:lnTo>
                  <a:lnTo>
                    <a:pt x="420" y="309"/>
                  </a:lnTo>
                  <a:lnTo>
                    <a:pt x="418" y="309"/>
                  </a:lnTo>
                  <a:lnTo>
                    <a:pt x="414" y="309"/>
                  </a:lnTo>
                  <a:lnTo>
                    <a:pt x="412" y="310"/>
                  </a:lnTo>
                  <a:lnTo>
                    <a:pt x="411" y="310"/>
                  </a:lnTo>
                  <a:lnTo>
                    <a:pt x="410" y="310"/>
                  </a:lnTo>
                  <a:lnTo>
                    <a:pt x="409" y="311"/>
                  </a:lnTo>
                  <a:lnTo>
                    <a:pt x="408" y="311"/>
                  </a:lnTo>
                  <a:lnTo>
                    <a:pt x="407" y="312"/>
                  </a:lnTo>
                  <a:lnTo>
                    <a:pt x="406" y="313"/>
                  </a:lnTo>
                  <a:lnTo>
                    <a:pt x="406" y="314"/>
                  </a:lnTo>
                  <a:lnTo>
                    <a:pt x="405" y="315"/>
                  </a:lnTo>
                  <a:lnTo>
                    <a:pt x="404" y="316"/>
                  </a:lnTo>
                  <a:lnTo>
                    <a:pt x="404" y="318"/>
                  </a:lnTo>
                  <a:lnTo>
                    <a:pt x="403" y="321"/>
                  </a:lnTo>
                  <a:lnTo>
                    <a:pt x="402" y="323"/>
                  </a:lnTo>
                  <a:lnTo>
                    <a:pt x="402" y="324"/>
                  </a:lnTo>
                  <a:lnTo>
                    <a:pt x="402" y="325"/>
                  </a:lnTo>
                  <a:lnTo>
                    <a:pt x="401" y="325"/>
                  </a:lnTo>
                  <a:lnTo>
                    <a:pt x="400" y="326"/>
                  </a:lnTo>
                  <a:lnTo>
                    <a:pt x="399" y="326"/>
                  </a:lnTo>
                  <a:lnTo>
                    <a:pt x="398" y="327"/>
                  </a:lnTo>
                  <a:lnTo>
                    <a:pt x="396" y="327"/>
                  </a:lnTo>
                  <a:lnTo>
                    <a:pt x="394" y="327"/>
                  </a:lnTo>
                  <a:lnTo>
                    <a:pt x="392" y="326"/>
                  </a:lnTo>
                  <a:lnTo>
                    <a:pt x="391" y="326"/>
                  </a:lnTo>
                  <a:lnTo>
                    <a:pt x="389" y="326"/>
                  </a:lnTo>
                  <a:lnTo>
                    <a:pt x="388" y="325"/>
                  </a:lnTo>
                  <a:lnTo>
                    <a:pt x="386" y="324"/>
                  </a:lnTo>
                  <a:lnTo>
                    <a:pt x="385" y="323"/>
                  </a:lnTo>
                  <a:lnTo>
                    <a:pt x="384" y="323"/>
                  </a:lnTo>
                  <a:lnTo>
                    <a:pt x="383" y="323"/>
                  </a:lnTo>
                  <a:lnTo>
                    <a:pt x="382" y="323"/>
                  </a:lnTo>
                  <a:lnTo>
                    <a:pt x="381" y="323"/>
                  </a:lnTo>
                  <a:lnTo>
                    <a:pt x="380" y="323"/>
                  </a:lnTo>
                  <a:lnTo>
                    <a:pt x="379" y="323"/>
                  </a:lnTo>
                  <a:lnTo>
                    <a:pt x="378" y="324"/>
                  </a:lnTo>
                  <a:lnTo>
                    <a:pt x="375" y="325"/>
                  </a:lnTo>
                  <a:lnTo>
                    <a:pt x="373" y="326"/>
                  </a:lnTo>
                  <a:lnTo>
                    <a:pt x="371" y="327"/>
                  </a:lnTo>
                  <a:lnTo>
                    <a:pt x="367" y="328"/>
                  </a:lnTo>
                  <a:lnTo>
                    <a:pt x="364" y="329"/>
                  </a:lnTo>
                  <a:lnTo>
                    <a:pt x="361" y="330"/>
                  </a:lnTo>
                  <a:lnTo>
                    <a:pt x="357" y="332"/>
                  </a:lnTo>
                  <a:lnTo>
                    <a:pt x="355" y="332"/>
                  </a:lnTo>
                  <a:lnTo>
                    <a:pt x="354" y="333"/>
                  </a:lnTo>
                  <a:lnTo>
                    <a:pt x="353" y="334"/>
                  </a:lnTo>
                  <a:lnTo>
                    <a:pt x="353" y="334"/>
                  </a:lnTo>
                  <a:lnTo>
                    <a:pt x="352" y="335"/>
                  </a:lnTo>
                  <a:lnTo>
                    <a:pt x="352" y="335"/>
                  </a:lnTo>
                  <a:lnTo>
                    <a:pt x="352" y="336"/>
                  </a:lnTo>
                  <a:lnTo>
                    <a:pt x="352" y="336"/>
                  </a:lnTo>
                  <a:lnTo>
                    <a:pt x="353" y="336"/>
                  </a:lnTo>
                  <a:lnTo>
                    <a:pt x="353" y="337"/>
                  </a:lnTo>
                  <a:lnTo>
                    <a:pt x="354" y="337"/>
                  </a:lnTo>
                  <a:lnTo>
                    <a:pt x="356" y="338"/>
                  </a:lnTo>
                  <a:lnTo>
                    <a:pt x="357" y="339"/>
                  </a:lnTo>
                  <a:lnTo>
                    <a:pt x="358" y="340"/>
                  </a:lnTo>
                  <a:lnTo>
                    <a:pt x="359" y="340"/>
                  </a:lnTo>
                  <a:lnTo>
                    <a:pt x="361" y="342"/>
                  </a:lnTo>
                  <a:lnTo>
                    <a:pt x="364" y="345"/>
                  </a:lnTo>
                  <a:lnTo>
                    <a:pt x="367" y="349"/>
                  </a:lnTo>
                  <a:lnTo>
                    <a:pt x="369" y="351"/>
                  </a:lnTo>
                  <a:lnTo>
                    <a:pt x="370" y="351"/>
                  </a:lnTo>
                  <a:lnTo>
                    <a:pt x="370" y="352"/>
                  </a:lnTo>
                  <a:lnTo>
                    <a:pt x="370" y="353"/>
                  </a:lnTo>
                  <a:lnTo>
                    <a:pt x="370" y="353"/>
                  </a:lnTo>
                  <a:lnTo>
                    <a:pt x="370" y="354"/>
                  </a:lnTo>
                  <a:lnTo>
                    <a:pt x="370" y="355"/>
                  </a:lnTo>
                  <a:lnTo>
                    <a:pt x="369" y="355"/>
                  </a:lnTo>
                  <a:lnTo>
                    <a:pt x="368" y="356"/>
                  </a:lnTo>
                  <a:lnTo>
                    <a:pt x="365" y="358"/>
                  </a:lnTo>
                  <a:lnTo>
                    <a:pt x="364" y="359"/>
                  </a:lnTo>
                  <a:lnTo>
                    <a:pt x="364" y="359"/>
                  </a:lnTo>
                  <a:lnTo>
                    <a:pt x="363" y="360"/>
                  </a:lnTo>
                  <a:lnTo>
                    <a:pt x="362" y="361"/>
                  </a:lnTo>
                  <a:lnTo>
                    <a:pt x="361" y="362"/>
                  </a:lnTo>
                  <a:lnTo>
                    <a:pt x="361" y="364"/>
                  </a:lnTo>
                  <a:lnTo>
                    <a:pt x="361" y="364"/>
                  </a:lnTo>
                  <a:lnTo>
                    <a:pt x="361" y="365"/>
                  </a:lnTo>
                  <a:lnTo>
                    <a:pt x="361" y="365"/>
                  </a:lnTo>
                  <a:lnTo>
                    <a:pt x="361" y="366"/>
                  </a:lnTo>
                  <a:lnTo>
                    <a:pt x="362" y="367"/>
                  </a:lnTo>
                  <a:lnTo>
                    <a:pt x="364" y="370"/>
                  </a:lnTo>
                  <a:lnTo>
                    <a:pt x="365" y="371"/>
                  </a:lnTo>
                  <a:lnTo>
                    <a:pt x="365" y="372"/>
                  </a:lnTo>
                  <a:lnTo>
                    <a:pt x="367" y="376"/>
                  </a:lnTo>
                  <a:lnTo>
                    <a:pt x="368" y="377"/>
                  </a:lnTo>
                  <a:lnTo>
                    <a:pt x="369" y="379"/>
                  </a:lnTo>
                  <a:lnTo>
                    <a:pt x="370" y="380"/>
                  </a:lnTo>
                  <a:lnTo>
                    <a:pt x="371" y="382"/>
                  </a:lnTo>
                  <a:lnTo>
                    <a:pt x="373" y="384"/>
                  </a:lnTo>
                  <a:lnTo>
                    <a:pt x="375" y="386"/>
                  </a:lnTo>
                  <a:lnTo>
                    <a:pt x="380" y="389"/>
                  </a:lnTo>
                  <a:lnTo>
                    <a:pt x="381" y="390"/>
                  </a:lnTo>
                  <a:lnTo>
                    <a:pt x="381" y="391"/>
                  </a:lnTo>
                  <a:lnTo>
                    <a:pt x="382" y="392"/>
                  </a:lnTo>
                  <a:lnTo>
                    <a:pt x="382" y="393"/>
                  </a:lnTo>
                  <a:lnTo>
                    <a:pt x="382" y="394"/>
                  </a:lnTo>
                  <a:lnTo>
                    <a:pt x="382" y="395"/>
                  </a:lnTo>
                  <a:lnTo>
                    <a:pt x="382" y="396"/>
                  </a:lnTo>
                  <a:lnTo>
                    <a:pt x="382" y="397"/>
                  </a:lnTo>
                  <a:lnTo>
                    <a:pt x="381" y="399"/>
                  </a:lnTo>
                  <a:lnTo>
                    <a:pt x="381" y="400"/>
                  </a:lnTo>
                  <a:lnTo>
                    <a:pt x="380" y="401"/>
                  </a:lnTo>
                  <a:lnTo>
                    <a:pt x="380" y="402"/>
                  </a:lnTo>
                  <a:lnTo>
                    <a:pt x="380" y="402"/>
                  </a:lnTo>
                  <a:lnTo>
                    <a:pt x="381" y="403"/>
                  </a:lnTo>
                  <a:lnTo>
                    <a:pt x="381" y="404"/>
                  </a:lnTo>
                  <a:lnTo>
                    <a:pt x="381" y="405"/>
                  </a:lnTo>
                  <a:lnTo>
                    <a:pt x="382" y="405"/>
                  </a:lnTo>
                  <a:lnTo>
                    <a:pt x="383" y="406"/>
                  </a:lnTo>
                  <a:lnTo>
                    <a:pt x="384" y="407"/>
                  </a:lnTo>
                  <a:lnTo>
                    <a:pt x="385" y="408"/>
                  </a:lnTo>
                  <a:lnTo>
                    <a:pt x="386" y="408"/>
                  </a:lnTo>
                  <a:lnTo>
                    <a:pt x="387" y="409"/>
                  </a:lnTo>
                  <a:lnTo>
                    <a:pt x="390" y="410"/>
                  </a:lnTo>
                  <a:lnTo>
                    <a:pt x="391" y="411"/>
                  </a:lnTo>
                  <a:lnTo>
                    <a:pt x="392" y="412"/>
                  </a:lnTo>
                  <a:lnTo>
                    <a:pt x="392" y="412"/>
                  </a:lnTo>
                  <a:lnTo>
                    <a:pt x="393" y="413"/>
                  </a:lnTo>
                  <a:lnTo>
                    <a:pt x="393" y="413"/>
                  </a:lnTo>
                  <a:lnTo>
                    <a:pt x="393" y="414"/>
                  </a:lnTo>
                  <a:lnTo>
                    <a:pt x="393" y="415"/>
                  </a:lnTo>
                  <a:lnTo>
                    <a:pt x="393" y="416"/>
                  </a:lnTo>
                  <a:lnTo>
                    <a:pt x="393" y="417"/>
                  </a:lnTo>
                  <a:lnTo>
                    <a:pt x="393" y="420"/>
                  </a:lnTo>
                  <a:lnTo>
                    <a:pt x="393" y="421"/>
                  </a:lnTo>
                  <a:lnTo>
                    <a:pt x="393" y="421"/>
                  </a:lnTo>
                  <a:lnTo>
                    <a:pt x="393" y="422"/>
                  </a:lnTo>
                  <a:lnTo>
                    <a:pt x="394" y="423"/>
                  </a:lnTo>
                  <a:lnTo>
                    <a:pt x="394" y="423"/>
                  </a:lnTo>
                  <a:lnTo>
                    <a:pt x="394" y="424"/>
                  </a:lnTo>
                  <a:lnTo>
                    <a:pt x="394" y="424"/>
                  </a:lnTo>
                  <a:lnTo>
                    <a:pt x="394" y="425"/>
                  </a:lnTo>
                  <a:lnTo>
                    <a:pt x="394" y="426"/>
                  </a:lnTo>
                  <a:lnTo>
                    <a:pt x="393" y="428"/>
                  </a:lnTo>
                  <a:lnTo>
                    <a:pt x="393" y="429"/>
                  </a:lnTo>
                  <a:lnTo>
                    <a:pt x="393" y="431"/>
                  </a:lnTo>
                  <a:lnTo>
                    <a:pt x="393" y="431"/>
                  </a:lnTo>
                  <a:lnTo>
                    <a:pt x="393" y="432"/>
                  </a:lnTo>
                  <a:lnTo>
                    <a:pt x="394" y="433"/>
                  </a:lnTo>
                  <a:lnTo>
                    <a:pt x="394" y="434"/>
                  </a:lnTo>
                  <a:lnTo>
                    <a:pt x="395" y="434"/>
                  </a:lnTo>
                  <a:lnTo>
                    <a:pt x="395" y="435"/>
                  </a:lnTo>
                  <a:lnTo>
                    <a:pt x="396" y="436"/>
                  </a:lnTo>
                  <a:lnTo>
                    <a:pt x="396" y="436"/>
                  </a:lnTo>
                  <a:lnTo>
                    <a:pt x="397" y="437"/>
                  </a:lnTo>
                  <a:lnTo>
                    <a:pt x="398" y="437"/>
                  </a:lnTo>
                  <a:lnTo>
                    <a:pt x="399" y="437"/>
                  </a:lnTo>
                  <a:lnTo>
                    <a:pt x="400" y="438"/>
                  </a:lnTo>
                  <a:lnTo>
                    <a:pt x="402" y="438"/>
                  </a:lnTo>
                  <a:lnTo>
                    <a:pt x="404" y="438"/>
                  </a:lnTo>
                  <a:lnTo>
                    <a:pt x="409" y="439"/>
                  </a:lnTo>
                  <a:lnTo>
                    <a:pt x="411" y="439"/>
                  </a:lnTo>
                  <a:lnTo>
                    <a:pt x="414" y="439"/>
                  </a:lnTo>
                  <a:lnTo>
                    <a:pt x="415" y="439"/>
                  </a:lnTo>
                  <a:lnTo>
                    <a:pt x="416" y="438"/>
                  </a:lnTo>
                  <a:lnTo>
                    <a:pt x="416" y="438"/>
                  </a:lnTo>
                  <a:lnTo>
                    <a:pt x="417" y="438"/>
                  </a:lnTo>
                  <a:lnTo>
                    <a:pt x="417" y="437"/>
                  </a:lnTo>
                  <a:lnTo>
                    <a:pt x="417" y="437"/>
                  </a:lnTo>
                  <a:lnTo>
                    <a:pt x="418" y="436"/>
                  </a:lnTo>
                  <a:lnTo>
                    <a:pt x="420" y="433"/>
                  </a:lnTo>
                  <a:lnTo>
                    <a:pt x="421" y="431"/>
                  </a:lnTo>
                  <a:lnTo>
                    <a:pt x="421" y="431"/>
                  </a:lnTo>
                  <a:lnTo>
                    <a:pt x="422" y="430"/>
                  </a:lnTo>
                  <a:lnTo>
                    <a:pt x="423" y="429"/>
                  </a:lnTo>
                  <a:lnTo>
                    <a:pt x="423" y="429"/>
                  </a:lnTo>
                  <a:lnTo>
                    <a:pt x="424" y="428"/>
                  </a:lnTo>
                  <a:lnTo>
                    <a:pt x="425" y="428"/>
                  </a:lnTo>
                  <a:lnTo>
                    <a:pt x="430" y="427"/>
                  </a:lnTo>
                  <a:lnTo>
                    <a:pt x="432" y="426"/>
                  </a:lnTo>
                  <a:lnTo>
                    <a:pt x="433" y="426"/>
                  </a:lnTo>
                  <a:lnTo>
                    <a:pt x="436" y="425"/>
                  </a:lnTo>
                  <a:lnTo>
                    <a:pt x="440" y="424"/>
                  </a:lnTo>
                  <a:lnTo>
                    <a:pt x="443" y="423"/>
                  </a:lnTo>
                  <a:lnTo>
                    <a:pt x="444" y="422"/>
                  </a:lnTo>
                  <a:lnTo>
                    <a:pt x="445" y="422"/>
                  </a:lnTo>
                  <a:lnTo>
                    <a:pt x="446" y="421"/>
                  </a:lnTo>
                  <a:lnTo>
                    <a:pt x="447" y="420"/>
                  </a:lnTo>
                  <a:lnTo>
                    <a:pt x="455" y="414"/>
                  </a:lnTo>
                  <a:lnTo>
                    <a:pt x="458" y="412"/>
                  </a:lnTo>
                  <a:lnTo>
                    <a:pt x="459" y="411"/>
                  </a:lnTo>
                  <a:lnTo>
                    <a:pt x="460" y="410"/>
                  </a:lnTo>
                  <a:lnTo>
                    <a:pt x="462" y="409"/>
                  </a:lnTo>
                  <a:lnTo>
                    <a:pt x="464" y="409"/>
                  </a:lnTo>
                  <a:lnTo>
                    <a:pt x="467" y="408"/>
                  </a:lnTo>
                  <a:lnTo>
                    <a:pt x="468" y="407"/>
                  </a:lnTo>
                  <a:lnTo>
                    <a:pt x="469" y="407"/>
                  </a:lnTo>
                  <a:lnTo>
                    <a:pt x="471" y="406"/>
                  </a:lnTo>
                  <a:lnTo>
                    <a:pt x="472" y="405"/>
                  </a:lnTo>
                  <a:lnTo>
                    <a:pt x="473" y="404"/>
                  </a:lnTo>
                  <a:lnTo>
                    <a:pt x="475" y="402"/>
                  </a:lnTo>
                  <a:lnTo>
                    <a:pt x="476" y="401"/>
                  </a:lnTo>
                  <a:lnTo>
                    <a:pt x="476" y="401"/>
                  </a:lnTo>
                  <a:lnTo>
                    <a:pt x="477" y="400"/>
                  </a:lnTo>
                  <a:lnTo>
                    <a:pt x="478" y="400"/>
                  </a:lnTo>
                  <a:lnTo>
                    <a:pt x="479" y="399"/>
                  </a:lnTo>
                  <a:lnTo>
                    <a:pt x="480" y="399"/>
                  </a:lnTo>
                  <a:lnTo>
                    <a:pt x="481" y="399"/>
                  </a:lnTo>
                  <a:lnTo>
                    <a:pt x="485" y="398"/>
                  </a:lnTo>
                  <a:lnTo>
                    <a:pt x="487" y="398"/>
                  </a:lnTo>
                  <a:lnTo>
                    <a:pt x="488" y="398"/>
                  </a:lnTo>
                  <a:lnTo>
                    <a:pt x="492" y="398"/>
                  </a:lnTo>
                  <a:lnTo>
                    <a:pt x="495" y="398"/>
                  </a:lnTo>
                  <a:lnTo>
                    <a:pt x="496" y="398"/>
                  </a:lnTo>
                  <a:lnTo>
                    <a:pt x="497" y="398"/>
                  </a:lnTo>
                  <a:lnTo>
                    <a:pt x="498" y="398"/>
                  </a:lnTo>
                  <a:lnTo>
                    <a:pt x="500" y="399"/>
                  </a:lnTo>
                  <a:lnTo>
                    <a:pt x="502" y="399"/>
                  </a:lnTo>
                  <a:lnTo>
                    <a:pt x="503" y="400"/>
                  </a:lnTo>
                  <a:lnTo>
                    <a:pt x="505" y="401"/>
                  </a:lnTo>
                  <a:lnTo>
                    <a:pt x="508" y="403"/>
                  </a:lnTo>
                  <a:lnTo>
                    <a:pt x="510" y="404"/>
                  </a:lnTo>
                  <a:lnTo>
                    <a:pt x="511" y="405"/>
                  </a:lnTo>
                  <a:lnTo>
                    <a:pt x="512" y="405"/>
                  </a:lnTo>
                  <a:lnTo>
                    <a:pt x="514" y="406"/>
                  </a:lnTo>
                  <a:lnTo>
                    <a:pt x="515" y="406"/>
                  </a:lnTo>
                  <a:lnTo>
                    <a:pt x="517" y="406"/>
                  </a:lnTo>
                  <a:lnTo>
                    <a:pt x="519" y="406"/>
                  </a:lnTo>
                  <a:lnTo>
                    <a:pt x="520" y="406"/>
                  </a:lnTo>
                  <a:lnTo>
                    <a:pt x="521" y="406"/>
                  </a:lnTo>
                  <a:lnTo>
                    <a:pt x="522" y="406"/>
                  </a:lnTo>
                  <a:lnTo>
                    <a:pt x="522" y="405"/>
                  </a:lnTo>
                  <a:lnTo>
                    <a:pt x="523" y="405"/>
                  </a:lnTo>
                  <a:lnTo>
                    <a:pt x="525" y="403"/>
                  </a:lnTo>
                  <a:lnTo>
                    <a:pt x="528" y="401"/>
                  </a:lnTo>
                  <a:lnTo>
                    <a:pt x="529" y="400"/>
                  </a:lnTo>
                  <a:lnTo>
                    <a:pt x="530" y="399"/>
                  </a:lnTo>
                  <a:lnTo>
                    <a:pt x="531" y="398"/>
                  </a:lnTo>
                  <a:lnTo>
                    <a:pt x="531" y="396"/>
                  </a:lnTo>
                  <a:lnTo>
                    <a:pt x="532" y="395"/>
                  </a:lnTo>
                  <a:lnTo>
                    <a:pt x="532" y="394"/>
                  </a:lnTo>
                  <a:lnTo>
                    <a:pt x="532" y="393"/>
                  </a:lnTo>
                  <a:lnTo>
                    <a:pt x="532" y="390"/>
                  </a:lnTo>
                  <a:lnTo>
                    <a:pt x="531" y="385"/>
                  </a:lnTo>
                  <a:lnTo>
                    <a:pt x="530" y="381"/>
                  </a:lnTo>
                  <a:lnTo>
                    <a:pt x="530" y="380"/>
                  </a:lnTo>
                  <a:lnTo>
                    <a:pt x="530" y="380"/>
                  </a:lnTo>
                  <a:lnTo>
                    <a:pt x="530" y="379"/>
                  </a:lnTo>
                  <a:lnTo>
                    <a:pt x="529" y="378"/>
                  </a:lnTo>
                  <a:lnTo>
                    <a:pt x="529" y="377"/>
                  </a:lnTo>
                  <a:lnTo>
                    <a:pt x="528" y="376"/>
                  </a:lnTo>
                  <a:lnTo>
                    <a:pt x="526" y="375"/>
                  </a:lnTo>
                  <a:lnTo>
                    <a:pt x="526" y="374"/>
                  </a:lnTo>
                  <a:lnTo>
                    <a:pt x="526" y="374"/>
                  </a:lnTo>
                  <a:lnTo>
                    <a:pt x="526" y="373"/>
                  </a:lnTo>
                  <a:lnTo>
                    <a:pt x="525" y="372"/>
                  </a:lnTo>
                  <a:lnTo>
                    <a:pt x="525" y="371"/>
                  </a:lnTo>
                  <a:lnTo>
                    <a:pt x="526" y="370"/>
                  </a:lnTo>
                  <a:lnTo>
                    <a:pt x="526" y="369"/>
                  </a:lnTo>
                  <a:lnTo>
                    <a:pt x="526" y="369"/>
                  </a:lnTo>
                  <a:lnTo>
                    <a:pt x="527" y="368"/>
                  </a:lnTo>
                  <a:lnTo>
                    <a:pt x="528" y="367"/>
                  </a:lnTo>
                  <a:lnTo>
                    <a:pt x="529" y="366"/>
                  </a:lnTo>
                  <a:lnTo>
                    <a:pt x="530" y="365"/>
                  </a:lnTo>
                  <a:lnTo>
                    <a:pt x="531" y="365"/>
                  </a:lnTo>
                  <a:lnTo>
                    <a:pt x="538" y="361"/>
                  </a:lnTo>
                  <a:lnTo>
                    <a:pt x="541" y="359"/>
                  </a:lnTo>
                  <a:lnTo>
                    <a:pt x="542" y="358"/>
                  </a:lnTo>
                  <a:lnTo>
                    <a:pt x="543" y="357"/>
                  </a:lnTo>
                  <a:lnTo>
                    <a:pt x="544" y="356"/>
                  </a:lnTo>
                  <a:lnTo>
                    <a:pt x="545" y="356"/>
                  </a:lnTo>
                  <a:lnTo>
                    <a:pt x="545" y="355"/>
                  </a:lnTo>
                  <a:lnTo>
                    <a:pt x="546" y="354"/>
                  </a:lnTo>
                  <a:lnTo>
                    <a:pt x="547" y="352"/>
                  </a:lnTo>
                  <a:lnTo>
                    <a:pt x="547" y="351"/>
                  </a:lnTo>
                  <a:lnTo>
                    <a:pt x="547" y="350"/>
                  </a:lnTo>
                  <a:lnTo>
                    <a:pt x="547" y="349"/>
                  </a:lnTo>
                  <a:lnTo>
                    <a:pt x="547" y="349"/>
                  </a:lnTo>
                  <a:lnTo>
                    <a:pt x="547" y="347"/>
                  </a:lnTo>
                  <a:lnTo>
                    <a:pt x="546" y="346"/>
                  </a:lnTo>
                  <a:lnTo>
                    <a:pt x="545" y="345"/>
                  </a:lnTo>
                  <a:lnTo>
                    <a:pt x="545" y="344"/>
                  </a:lnTo>
                  <a:lnTo>
                    <a:pt x="543" y="342"/>
                  </a:lnTo>
                  <a:lnTo>
                    <a:pt x="542" y="341"/>
                  </a:lnTo>
                  <a:lnTo>
                    <a:pt x="541" y="341"/>
                  </a:lnTo>
                  <a:lnTo>
                    <a:pt x="540" y="340"/>
                  </a:lnTo>
                  <a:lnTo>
                    <a:pt x="535" y="336"/>
                  </a:lnTo>
                  <a:lnTo>
                    <a:pt x="534" y="335"/>
                  </a:lnTo>
                  <a:lnTo>
                    <a:pt x="534" y="334"/>
                  </a:lnTo>
                  <a:lnTo>
                    <a:pt x="533" y="334"/>
                  </a:lnTo>
                  <a:lnTo>
                    <a:pt x="532" y="333"/>
                  </a:lnTo>
                  <a:lnTo>
                    <a:pt x="530" y="330"/>
                  </a:lnTo>
                  <a:lnTo>
                    <a:pt x="529" y="329"/>
                  </a:lnTo>
                  <a:lnTo>
                    <a:pt x="528" y="328"/>
                  </a:lnTo>
                  <a:lnTo>
                    <a:pt x="527" y="327"/>
                  </a:lnTo>
                  <a:lnTo>
                    <a:pt x="526" y="326"/>
                  </a:lnTo>
                  <a:lnTo>
                    <a:pt x="525" y="325"/>
                  </a:lnTo>
                  <a:lnTo>
                    <a:pt x="520" y="323"/>
                  </a:lnTo>
                  <a:lnTo>
                    <a:pt x="518" y="322"/>
                  </a:lnTo>
                  <a:lnTo>
                    <a:pt x="513" y="320"/>
                  </a:lnTo>
                  <a:lnTo>
                    <a:pt x="511" y="320"/>
                  </a:lnTo>
                  <a:lnTo>
                    <a:pt x="510" y="319"/>
                  </a:lnTo>
                  <a:lnTo>
                    <a:pt x="509" y="319"/>
                  </a:lnTo>
                  <a:lnTo>
                    <a:pt x="508" y="318"/>
                  </a:lnTo>
                  <a:lnTo>
                    <a:pt x="507" y="317"/>
                  </a:lnTo>
                  <a:lnTo>
                    <a:pt x="506" y="316"/>
                  </a:lnTo>
                  <a:lnTo>
                    <a:pt x="505" y="315"/>
                  </a:lnTo>
                  <a:lnTo>
                    <a:pt x="504" y="314"/>
                  </a:lnTo>
                  <a:lnTo>
                    <a:pt x="504" y="313"/>
                  </a:lnTo>
                  <a:lnTo>
                    <a:pt x="503" y="312"/>
                  </a:lnTo>
                  <a:lnTo>
                    <a:pt x="502" y="308"/>
                  </a:lnTo>
                  <a:lnTo>
                    <a:pt x="501" y="307"/>
                  </a:lnTo>
                  <a:lnTo>
                    <a:pt x="501" y="307"/>
                  </a:lnTo>
                  <a:lnTo>
                    <a:pt x="500" y="306"/>
                  </a:lnTo>
                  <a:lnTo>
                    <a:pt x="499" y="306"/>
                  </a:lnTo>
                  <a:lnTo>
                    <a:pt x="498" y="306"/>
                  </a:lnTo>
                  <a:lnTo>
                    <a:pt x="495" y="305"/>
                  </a:lnTo>
                  <a:lnTo>
                    <a:pt x="494" y="304"/>
                  </a:lnTo>
                  <a:lnTo>
                    <a:pt x="492" y="304"/>
                  </a:lnTo>
                  <a:lnTo>
                    <a:pt x="491" y="303"/>
                  </a:lnTo>
                  <a:lnTo>
                    <a:pt x="487" y="299"/>
                  </a:lnTo>
                  <a:lnTo>
                    <a:pt x="484" y="298"/>
                  </a:lnTo>
                  <a:lnTo>
                    <a:pt x="481" y="295"/>
                  </a:lnTo>
                  <a:lnTo>
                    <a:pt x="480" y="295"/>
                  </a:lnTo>
                  <a:lnTo>
                    <a:pt x="479" y="294"/>
                  </a:lnTo>
                  <a:lnTo>
                    <a:pt x="478" y="293"/>
                  </a:lnTo>
                  <a:lnTo>
                    <a:pt x="478" y="293"/>
                  </a:lnTo>
                  <a:lnTo>
                    <a:pt x="477" y="292"/>
                  </a:lnTo>
                  <a:lnTo>
                    <a:pt x="477" y="291"/>
                  </a:lnTo>
                  <a:lnTo>
                    <a:pt x="477" y="290"/>
                  </a:lnTo>
                  <a:lnTo>
                    <a:pt x="477" y="290"/>
                  </a:lnTo>
                  <a:lnTo>
                    <a:pt x="477" y="290"/>
                  </a:lnTo>
                  <a:lnTo>
                    <a:pt x="477" y="289"/>
                  </a:lnTo>
                  <a:lnTo>
                    <a:pt x="476" y="289"/>
                  </a:lnTo>
                  <a:lnTo>
                    <a:pt x="475" y="289"/>
                  </a:lnTo>
                  <a:lnTo>
                    <a:pt x="475" y="289"/>
                  </a:lnTo>
                  <a:close/>
                </a:path>
              </a:pathLst>
            </a:custGeom>
            <a:solidFill>
              <a:srgbClr val="D8E0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55" name="Freeform 261">
              <a:extLst>
                <a:ext uri="{FF2B5EF4-FFF2-40B4-BE49-F238E27FC236}">
                  <a16:creationId xmlns:a16="http://schemas.microsoft.com/office/drawing/2014/main" id="{1ADC7400-E3A8-4B6D-BAF9-4CD2C17C717F}"/>
                </a:ext>
              </a:extLst>
            </p:cNvPr>
            <p:cNvSpPr>
              <a:spLocks/>
            </p:cNvSpPr>
            <p:nvPr/>
          </p:nvSpPr>
          <p:spPr bwMode="auto">
            <a:xfrm>
              <a:off x="3557" y="1886"/>
              <a:ext cx="622" cy="726"/>
            </a:xfrm>
            <a:custGeom>
              <a:avLst/>
              <a:gdLst>
                <a:gd name="T0" fmla="*/ 382 w 622"/>
                <a:gd name="T1" fmla="*/ 15 h 726"/>
                <a:gd name="T2" fmla="*/ 401 w 622"/>
                <a:gd name="T3" fmla="*/ 14 h 726"/>
                <a:gd name="T4" fmla="*/ 434 w 622"/>
                <a:gd name="T5" fmla="*/ 42 h 726"/>
                <a:gd name="T6" fmla="*/ 459 w 622"/>
                <a:gd name="T7" fmla="*/ 64 h 726"/>
                <a:gd name="T8" fmla="*/ 455 w 622"/>
                <a:gd name="T9" fmla="*/ 93 h 726"/>
                <a:gd name="T10" fmla="*/ 463 w 622"/>
                <a:gd name="T11" fmla="*/ 127 h 726"/>
                <a:gd name="T12" fmla="*/ 450 w 622"/>
                <a:gd name="T13" fmla="*/ 153 h 726"/>
                <a:gd name="T14" fmla="*/ 451 w 622"/>
                <a:gd name="T15" fmla="*/ 173 h 726"/>
                <a:gd name="T16" fmla="*/ 471 w 622"/>
                <a:gd name="T17" fmla="*/ 182 h 726"/>
                <a:gd name="T18" fmla="*/ 486 w 622"/>
                <a:gd name="T19" fmla="*/ 204 h 726"/>
                <a:gd name="T20" fmla="*/ 499 w 622"/>
                <a:gd name="T21" fmla="*/ 216 h 726"/>
                <a:gd name="T22" fmla="*/ 544 w 622"/>
                <a:gd name="T23" fmla="*/ 212 h 726"/>
                <a:gd name="T24" fmla="*/ 557 w 622"/>
                <a:gd name="T25" fmla="*/ 230 h 726"/>
                <a:gd name="T26" fmla="*/ 563 w 622"/>
                <a:gd name="T27" fmla="*/ 267 h 726"/>
                <a:gd name="T28" fmla="*/ 553 w 622"/>
                <a:gd name="T29" fmla="*/ 294 h 726"/>
                <a:gd name="T30" fmla="*/ 558 w 622"/>
                <a:gd name="T31" fmla="*/ 312 h 726"/>
                <a:gd name="T32" fmla="*/ 583 w 622"/>
                <a:gd name="T33" fmla="*/ 326 h 726"/>
                <a:gd name="T34" fmla="*/ 572 w 622"/>
                <a:gd name="T35" fmla="*/ 339 h 726"/>
                <a:gd name="T36" fmla="*/ 572 w 622"/>
                <a:gd name="T37" fmla="*/ 350 h 726"/>
                <a:gd name="T38" fmla="*/ 562 w 622"/>
                <a:gd name="T39" fmla="*/ 369 h 726"/>
                <a:gd name="T40" fmla="*/ 556 w 622"/>
                <a:gd name="T41" fmla="*/ 379 h 726"/>
                <a:gd name="T42" fmla="*/ 572 w 622"/>
                <a:gd name="T43" fmla="*/ 393 h 726"/>
                <a:gd name="T44" fmla="*/ 592 w 622"/>
                <a:gd name="T45" fmla="*/ 402 h 726"/>
                <a:gd name="T46" fmla="*/ 601 w 622"/>
                <a:gd name="T47" fmla="*/ 418 h 726"/>
                <a:gd name="T48" fmla="*/ 621 w 622"/>
                <a:gd name="T49" fmla="*/ 438 h 726"/>
                <a:gd name="T50" fmla="*/ 615 w 622"/>
                <a:gd name="T51" fmla="*/ 469 h 726"/>
                <a:gd name="T52" fmla="*/ 605 w 622"/>
                <a:gd name="T53" fmla="*/ 500 h 726"/>
                <a:gd name="T54" fmla="*/ 581 w 622"/>
                <a:gd name="T55" fmla="*/ 514 h 726"/>
                <a:gd name="T56" fmla="*/ 581 w 622"/>
                <a:gd name="T57" fmla="*/ 533 h 726"/>
                <a:gd name="T58" fmla="*/ 563 w 622"/>
                <a:gd name="T59" fmla="*/ 539 h 726"/>
                <a:gd name="T60" fmla="*/ 537 w 622"/>
                <a:gd name="T61" fmla="*/ 556 h 726"/>
                <a:gd name="T62" fmla="*/ 506 w 622"/>
                <a:gd name="T63" fmla="*/ 565 h 726"/>
                <a:gd name="T64" fmla="*/ 492 w 622"/>
                <a:gd name="T65" fmla="*/ 574 h 726"/>
                <a:gd name="T66" fmla="*/ 475 w 622"/>
                <a:gd name="T67" fmla="*/ 610 h 726"/>
                <a:gd name="T68" fmla="*/ 496 w 622"/>
                <a:gd name="T69" fmla="*/ 629 h 726"/>
                <a:gd name="T70" fmla="*/ 500 w 622"/>
                <a:gd name="T71" fmla="*/ 651 h 726"/>
                <a:gd name="T72" fmla="*/ 477 w 622"/>
                <a:gd name="T73" fmla="*/ 658 h 726"/>
                <a:gd name="T74" fmla="*/ 465 w 622"/>
                <a:gd name="T75" fmla="*/ 671 h 726"/>
                <a:gd name="T76" fmla="*/ 436 w 622"/>
                <a:gd name="T77" fmla="*/ 667 h 726"/>
                <a:gd name="T78" fmla="*/ 396 w 622"/>
                <a:gd name="T79" fmla="*/ 665 h 726"/>
                <a:gd name="T80" fmla="*/ 390 w 622"/>
                <a:gd name="T81" fmla="*/ 677 h 726"/>
                <a:gd name="T82" fmla="*/ 373 w 622"/>
                <a:gd name="T83" fmla="*/ 688 h 726"/>
                <a:gd name="T84" fmla="*/ 360 w 622"/>
                <a:gd name="T85" fmla="*/ 702 h 726"/>
                <a:gd name="T86" fmla="*/ 343 w 622"/>
                <a:gd name="T87" fmla="*/ 677 h 726"/>
                <a:gd name="T88" fmla="*/ 326 w 622"/>
                <a:gd name="T89" fmla="*/ 676 h 726"/>
                <a:gd name="T90" fmla="*/ 296 w 622"/>
                <a:gd name="T91" fmla="*/ 659 h 726"/>
                <a:gd name="T92" fmla="*/ 282 w 622"/>
                <a:gd name="T93" fmla="*/ 679 h 726"/>
                <a:gd name="T94" fmla="*/ 279 w 622"/>
                <a:gd name="T95" fmla="*/ 703 h 726"/>
                <a:gd name="T96" fmla="*/ 248 w 622"/>
                <a:gd name="T97" fmla="*/ 726 h 726"/>
                <a:gd name="T98" fmla="*/ 224 w 622"/>
                <a:gd name="T99" fmla="*/ 719 h 726"/>
                <a:gd name="T100" fmla="*/ 220 w 622"/>
                <a:gd name="T101" fmla="*/ 708 h 726"/>
                <a:gd name="T102" fmla="*/ 185 w 622"/>
                <a:gd name="T103" fmla="*/ 706 h 726"/>
                <a:gd name="T104" fmla="*/ 160 w 622"/>
                <a:gd name="T105" fmla="*/ 704 h 726"/>
                <a:gd name="T106" fmla="*/ 145 w 622"/>
                <a:gd name="T107" fmla="*/ 705 h 726"/>
                <a:gd name="T108" fmla="*/ 127 w 622"/>
                <a:gd name="T109" fmla="*/ 713 h 726"/>
                <a:gd name="T110" fmla="*/ 108 w 622"/>
                <a:gd name="T111" fmla="*/ 704 h 726"/>
                <a:gd name="T112" fmla="*/ 86 w 622"/>
                <a:gd name="T113" fmla="*/ 690 h 726"/>
                <a:gd name="T114" fmla="*/ 62 w 622"/>
                <a:gd name="T115" fmla="*/ 706 h 726"/>
                <a:gd name="T116" fmla="*/ 22 w 622"/>
                <a:gd name="T117" fmla="*/ 711 h 726"/>
                <a:gd name="T118" fmla="*/ 1 w 622"/>
                <a:gd name="T119" fmla="*/ 706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2" h="726">
                  <a:moveTo>
                    <a:pt x="363" y="0"/>
                  </a:moveTo>
                  <a:lnTo>
                    <a:pt x="364" y="1"/>
                  </a:lnTo>
                  <a:lnTo>
                    <a:pt x="365" y="1"/>
                  </a:lnTo>
                  <a:lnTo>
                    <a:pt x="366" y="2"/>
                  </a:lnTo>
                  <a:lnTo>
                    <a:pt x="366" y="2"/>
                  </a:lnTo>
                  <a:lnTo>
                    <a:pt x="369" y="5"/>
                  </a:lnTo>
                  <a:lnTo>
                    <a:pt x="370" y="6"/>
                  </a:lnTo>
                  <a:lnTo>
                    <a:pt x="372" y="7"/>
                  </a:lnTo>
                  <a:lnTo>
                    <a:pt x="375" y="9"/>
                  </a:lnTo>
                  <a:lnTo>
                    <a:pt x="376" y="10"/>
                  </a:lnTo>
                  <a:lnTo>
                    <a:pt x="377" y="11"/>
                  </a:lnTo>
                  <a:lnTo>
                    <a:pt x="378" y="13"/>
                  </a:lnTo>
                  <a:lnTo>
                    <a:pt x="378" y="13"/>
                  </a:lnTo>
                  <a:lnTo>
                    <a:pt x="379" y="14"/>
                  </a:lnTo>
                  <a:lnTo>
                    <a:pt x="380" y="14"/>
                  </a:lnTo>
                  <a:lnTo>
                    <a:pt x="381" y="15"/>
                  </a:lnTo>
                  <a:lnTo>
                    <a:pt x="382" y="15"/>
                  </a:lnTo>
                  <a:lnTo>
                    <a:pt x="382" y="15"/>
                  </a:lnTo>
                  <a:lnTo>
                    <a:pt x="383" y="14"/>
                  </a:lnTo>
                  <a:lnTo>
                    <a:pt x="384" y="14"/>
                  </a:lnTo>
                  <a:lnTo>
                    <a:pt x="384" y="14"/>
                  </a:lnTo>
                  <a:lnTo>
                    <a:pt x="386" y="13"/>
                  </a:lnTo>
                  <a:lnTo>
                    <a:pt x="387" y="12"/>
                  </a:lnTo>
                  <a:lnTo>
                    <a:pt x="388" y="11"/>
                  </a:lnTo>
                  <a:lnTo>
                    <a:pt x="389" y="11"/>
                  </a:lnTo>
                  <a:lnTo>
                    <a:pt x="390" y="11"/>
                  </a:lnTo>
                  <a:lnTo>
                    <a:pt x="391" y="11"/>
                  </a:lnTo>
                  <a:lnTo>
                    <a:pt x="392" y="11"/>
                  </a:lnTo>
                  <a:lnTo>
                    <a:pt x="396" y="12"/>
                  </a:lnTo>
                  <a:lnTo>
                    <a:pt x="397" y="12"/>
                  </a:lnTo>
                  <a:lnTo>
                    <a:pt x="398" y="12"/>
                  </a:lnTo>
                  <a:lnTo>
                    <a:pt x="399" y="13"/>
                  </a:lnTo>
                  <a:lnTo>
                    <a:pt x="400" y="13"/>
                  </a:lnTo>
                  <a:lnTo>
                    <a:pt x="401" y="14"/>
                  </a:lnTo>
                  <a:lnTo>
                    <a:pt x="402" y="16"/>
                  </a:lnTo>
                  <a:lnTo>
                    <a:pt x="406" y="20"/>
                  </a:lnTo>
                  <a:lnTo>
                    <a:pt x="412" y="27"/>
                  </a:lnTo>
                  <a:lnTo>
                    <a:pt x="415" y="30"/>
                  </a:lnTo>
                  <a:lnTo>
                    <a:pt x="416" y="30"/>
                  </a:lnTo>
                  <a:lnTo>
                    <a:pt x="416" y="31"/>
                  </a:lnTo>
                  <a:lnTo>
                    <a:pt x="417" y="32"/>
                  </a:lnTo>
                  <a:lnTo>
                    <a:pt x="419" y="32"/>
                  </a:lnTo>
                  <a:lnTo>
                    <a:pt x="420" y="33"/>
                  </a:lnTo>
                  <a:lnTo>
                    <a:pt x="423" y="34"/>
                  </a:lnTo>
                  <a:lnTo>
                    <a:pt x="424" y="34"/>
                  </a:lnTo>
                  <a:lnTo>
                    <a:pt x="425" y="35"/>
                  </a:lnTo>
                  <a:lnTo>
                    <a:pt x="427" y="36"/>
                  </a:lnTo>
                  <a:lnTo>
                    <a:pt x="429" y="38"/>
                  </a:lnTo>
                  <a:lnTo>
                    <a:pt x="432" y="40"/>
                  </a:lnTo>
                  <a:lnTo>
                    <a:pt x="433" y="41"/>
                  </a:lnTo>
                  <a:lnTo>
                    <a:pt x="434" y="42"/>
                  </a:lnTo>
                  <a:lnTo>
                    <a:pt x="435" y="43"/>
                  </a:lnTo>
                  <a:lnTo>
                    <a:pt x="436" y="45"/>
                  </a:lnTo>
                  <a:lnTo>
                    <a:pt x="437" y="46"/>
                  </a:lnTo>
                  <a:lnTo>
                    <a:pt x="439" y="50"/>
                  </a:lnTo>
                  <a:lnTo>
                    <a:pt x="440" y="52"/>
                  </a:lnTo>
                  <a:lnTo>
                    <a:pt x="441" y="53"/>
                  </a:lnTo>
                  <a:lnTo>
                    <a:pt x="442" y="53"/>
                  </a:lnTo>
                  <a:lnTo>
                    <a:pt x="443" y="55"/>
                  </a:lnTo>
                  <a:lnTo>
                    <a:pt x="444" y="55"/>
                  </a:lnTo>
                  <a:lnTo>
                    <a:pt x="445" y="56"/>
                  </a:lnTo>
                  <a:lnTo>
                    <a:pt x="446" y="57"/>
                  </a:lnTo>
                  <a:lnTo>
                    <a:pt x="448" y="58"/>
                  </a:lnTo>
                  <a:lnTo>
                    <a:pt x="451" y="59"/>
                  </a:lnTo>
                  <a:lnTo>
                    <a:pt x="457" y="62"/>
                  </a:lnTo>
                  <a:lnTo>
                    <a:pt x="458" y="62"/>
                  </a:lnTo>
                  <a:lnTo>
                    <a:pt x="460" y="63"/>
                  </a:lnTo>
                  <a:lnTo>
                    <a:pt x="459" y="64"/>
                  </a:lnTo>
                  <a:lnTo>
                    <a:pt x="457" y="66"/>
                  </a:lnTo>
                  <a:lnTo>
                    <a:pt x="454" y="69"/>
                  </a:lnTo>
                  <a:lnTo>
                    <a:pt x="452" y="71"/>
                  </a:lnTo>
                  <a:lnTo>
                    <a:pt x="451" y="72"/>
                  </a:lnTo>
                  <a:lnTo>
                    <a:pt x="450" y="73"/>
                  </a:lnTo>
                  <a:lnTo>
                    <a:pt x="450" y="74"/>
                  </a:lnTo>
                  <a:lnTo>
                    <a:pt x="450" y="75"/>
                  </a:lnTo>
                  <a:lnTo>
                    <a:pt x="449" y="76"/>
                  </a:lnTo>
                  <a:lnTo>
                    <a:pt x="449" y="77"/>
                  </a:lnTo>
                  <a:lnTo>
                    <a:pt x="449" y="78"/>
                  </a:lnTo>
                  <a:lnTo>
                    <a:pt x="450" y="79"/>
                  </a:lnTo>
                  <a:lnTo>
                    <a:pt x="450" y="80"/>
                  </a:lnTo>
                  <a:lnTo>
                    <a:pt x="452" y="83"/>
                  </a:lnTo>
                  <a:lnTo>
                    <a:pt x="453" y="85"/>
                  </a:lnTo>
                  <a:lnTo>
                    <a:pt x="453" y="87"/>
                  </a:lnTo>
                  <a:lnTo>
                    <a:pt x="454" y="90"/>
                  </a:lnTo>
                  <a:lnTo>
                    <a:pt x="455" y="93"/>
                  </a:lnTo>
                  <a:lnTo>
                    <a:pt x="456" y="94"/>
                  </a:lnTo>
                  <a:lnTo>
                    <a:pt x="456" y="95"/>
                  </a:lnTo>
                  <a:lnTo>
                    <a:pt x="456" y="96"/>
                  </a:lnTo>
                  <a:lnTo>
                    <a:pt x="456" y="99"/>
                  </a:lnTo>
                  <a:lnTo>
                    <a:pt x="456" y="105"/>
                  </a:lnTo>
                  <a:lnTo>
                    <a:pt x="456" y="107"/>
                  </a:lnTo>
                  <a:lnTo>
                    <a:pt x="456" y="109"/>
                  </a:lnTo>
                  <a:lnTo>
                    <a:pt x="456" y="110"/>
                  </a:lnTo>
                  <a:lnTo>
                    <a:pt x="457" y="111"/>
                  </a:lnTo>
                  <a:lnTo>
                    <a:pt x="458" y="112"/>
                  </a:lnTo>
                  <a:lnTo>
                    <a:pt x="459" y="114"/>
                  </a:lnTo>
                  <a:lnTo>
                    <a:pt x="460" y="115"/>
                  </a:lnTo>
                  <a:lnTo>
                    <a:pt x="460" y="117"/>
                  </a:lnTo>
                  <a:lnTo>
                    <a:pt x="461" y="118"/>
                  </a:lnTo>
                  <a:lnTo>
                    <a:pt x="462" y="119"/>
                  </a:lnTo>
                  <a:lnTo>
                    <a:pt x="463" y="125"/>
                  </a:lnTo>
                  <a:lnTo>
                    <a:pt x="463" y="127"/>
                  </a:lnTo>
                  <a:lnTo>
                    <a:pt x="463" y="128"/>
                  </a:lnTo>
                  <a:lnTo>
                    <a:pt x="463" y="130"/>
                  </a:lnTo>
                  <a:lnTo>
                    <a:pt x="463" y="132"/>
                  </a:lnTo>
                  <a:lnTo>
                    <a:pt x="463" y="134"/>
                  </a:lnTo>
                  <a:lnTo>
                    <a:pt x="462" y="136"/>
                  </a:lnTo>
                  <a:lnTo>
                    <a:pt x="462" y="137"/>
                  </a:lnTo>
                  <a:lnTo>
                    <a:pt x="461" y="138"/>
                  </a:lnTo>
                  <a:lnTo>
                    <a:pt x="459" y="142"/>
                  </a:lnTo>
                  <a:lnTo>
                    <a:pt x="458" y="143"/>
                  </a:lnTo>
                  <a:lnTo>
                    <a:pt x="458" y="144"/>
                  </a:lnTo>
                  <a:lnTo>
                    <a:pt x="456" y="148"/>
                  </a:lnTo>
                  <a:lnTo>
                    <a:pt x="456" y="149"/>
                  </a:lnTo>
                  <a:lnTo>
                    <a:pt x="455" y="150"/>
                  </a:lnTo>
                  <a:lnTo>
                    <a:pt x="455" y="150"/>
                  </a:lnTo>
                  <a:lnTo>
                    <a:pt x="454" y="151"/>
                  </a:lnTo>
                  <a:lnTo>
                    <a:pt x="453" y="152"/>
                  </a:lnTo>
                  <a:lnTo>
                    <a:pt x="450" y="153"/>
                  </a:lnTo>
                  <a:lnTo>
                    <a:pt x="449" y="154"/>
                  </a:lnTo>
                  <a:lnTo>
                    <a:pt x="448" y="154"/>
                  </a:lnTo>
                  <a:lnTo>
                    <a:pt x="448" y="155"/>
                  </a:lnTo>
                  <a:lnTo>
                    <a:pt x="447" y="156"/>
                  </a:lnTo>
                  <a:lnTo>
                    <a:pt x="446" y="157"/>
                  </a:lnTo>
                  <a:lnTo>
                    <a:pt x="446" y="158"/>
                  </a:lnTo>
                  <a:lnTo>
                    <a:pt x="446" y="159"/>
                  </a:lnTo>
                  <a:lnTo>
                    <a:pt x="446" y="160"/>
                  </a:lnTo>
                  <a:lnTo>
                    <a:pt x="446" y="161"/>
                  </a:lnTo>
                  <a:lnTo>
                    <a:pt x="446" y="162"/>
                  </a:lnTo>
                  <a:lnTo>
                    <a:pt x="447" y="163"/>
                  </a:lnTo>
                  <a:lnTo>
                    <a:pt x="447" y="164"/>
                  </a:lnTo>
                  <a:lnTo>
                    <a:pt x="449" y="167"/>
                  </a:lnTo>
                  <a:lnTo>
                    <a:pt x="450" y="168"/>
                  </a:lnTo>
                  <a:lnTo>
                    <a:pt x="450" y="169"/>
                  </a:lnTo>
                  <a:lnTo>
                    <a:pt x="451" y="171"/>
                  </a:lnTo>
                  <a:lnTo>
                    <a:pt x="451" y="173"/>
                  </a:lnTo>
                  <a:lnTo>
                    <a:pt x="452" y="174"/>
                  </a:lnTo>
                  <a:lnTo>
                    <a:pt x="452" y="175"/>
                  </a:lnTo>
                  <a:lnTo>
                    <a:pt x="453" y="176"/>
                  </a:lnTo>
                  <a:lnTo>
                    <a:pt x="454" y="177"/>
                  </a:lnTo>
                  <a:lnTo>
                    <a:pt x="455" y="177"/>
                  </a:lnTo>
                  <a:lnTo>
                    <a:pt x="456" y="178"/>
                  </a:lnTo>
                  <a:lnTo>
                    <a:pt x="457" y="179"/>
                  </a:lnTo>
                  <a:lnTo>
                    <a:pt x="458" y="179"/>
                  </a:lnTo>
                  <a:lnTo>
                    <a:pt x="459" y="180"/>
                  </a:lnTo>
                  <a:lnTo>
                    <a:pt x="460" y="180"/>
                  </a:lnTo>
                  <a:lnTo>
                    <a:pt x="461" y="180"/>
                  </a:lnTo>
                  <a:lnTo>
                    <a:pt x="462" y="181"/>
                  </a:lnTo>
                  <a:lnTo>
                    <a:pt x="463" y="181"/>
                  </a:lnTo>
                  <a:lnTo>
                    <a:pt x="467" y="181"/>
                  </a:lnTo>
                  <a:lnTo>
                    <a:pt x="468" y="181"/>
                  </a:lnTo>
                  <a:lnTo>
                    <a:pt x="469" y="182"/>
                  </a:lnTo>
                  <a:lnTo>
                    <a:pt x="471" y="182"/>
                  </a:lnTo>
                  <a:lnTo>
                    <a:pt x="472" y="183"/>
                  </a:lnTo>
                  <a:lnTo>
                    <a:pt x="473" y="184"/>
                  </a:lnTo>
                  <a:lnTo>
                    <a:pt x="474" y="184"/>
                  </a:lnTo>
                  <a:lnTo>
                    <a:pt x="475" y="185"/>
                  </a:lnTo>
                  <a:lnTo>
                    <a:pt x="476" y="187"/>
                  </a:lnTo>
                  <a:lnTo>
                    <a:pt x="477" y="188"/>
                  </a:lnTo>
                  <a:lnTo>
                    <a:pt x="478" y="189"/>
                  </a:lnTo>
                  <a:lnTo>
                    <a:pt x="480" y="191"/>
                  </a:lnTo>
                  <a:lnTo>
                    <a:pt x="482" y="192"/>
                  </a:lnTo>
                  <a:lnTo>
                    <a:pt x="484" y="194"/>
                  </a:lnTo>
                  <a:lnTo>
                    <a:pt x="484" y="195"/>
                  </a:lnTo>
                  <a:lnTo>
                    <a:pt x="485" y="196"/>
                  </a:lnTo>
                  <a:lnTo>
                    <a:pt x="486" y="197"/>
                  </a:lnTo>
                  <a:lnTo>
                    <a:pt x="486" y="198"/>
                  </a:lnTo>
                  <a:lnTo>
                    <a:pt x="486" y="199"/>
                  </a:lnTo>
                  <a:lnTo>
                    <a:pt x="486" y="202"/>
                  </a:lnTo>
                  <a:lnTo>
                    <a:pt x="486" y="204"/>
                  </a:lnTo>
                  <a:lnTo>
                    <a:pt x="486" y="205"/>
                  </a:lnTo>
                  <a:lnTo>
                    <a:pt x="487" y="207"/>
                  </a:lnTo>
                  <a:lnTo>
                    <a:pt x="487" y="208"/>
                  </a:lnTo>
                  <a:lnTo>
                    <a:pt x="488" y="209"/>
                  </a:lnTo>
                  <a:lnTo>
                    <a:pt x="488" y="210"/>
                  </a:lnTo>
                  <a:lnTo>
                    <a:pt x="488" y="211"/>
                  </a:lnTo>
                  <a:lnTo>
                    <a:pt x="489" y="211"/>
                  </a:lnTo>
                  <a:lnTo>
                    <a:pt x="490" y="212"/>
                  </a:lnTo>
                  <a:lnTo>
                    <a:pt x="491" y="213"/>
                  </a:lnTo>
                  <a:lnTo>
                    <a:pt x="492" y="214"/>
                  </a:lnTo>
                  <a:lnTo>
                    <a:pt x="493" y="214"/>
                  </a:lnTo>
                  <a:lnTo>
                    <a:pt x="494" y="215"/>
                  </a:lnTo>
                  <a:lnTo>
                    <a:pt x="495" y="215"/>
                  </a:lnTo>
                  <a:lnTo>
                    <a:pt x="496" y="216"/>
                  </a:lnTo>
                  <a:lnTo>
                    <a:pt x="497" y="216"/>
                  </a:lnTo>
                  <a:lnTo>
                    <a:pt x="498" y="216"/>
                  </a:lnTo>
                  <a:lnTo>
                    <a:pt x="499" y="216"/>
                  </a:lnTo>
                  <a:lnTo>
                    <a:pt x="500" y="216"/>
                  </a:lnTo>
                  <a:lnTo>
                    <a:pt x="507" y="215"/>
                  </a:lnTo>
                  <a:lnTo>
                    <a:pt x="508" y="215"/>
                  </a:lnTo>
                  <a:lnTo>
                    <a:pt x="510" y="215"/>
                  </a:lnTo>
                  <a:lnTo>
                    <a:pt x="516" y="216"/>
                  </a:lnTo>
                  <a:lnTo>
                    <a:pt x="519" y="216"/>
                  </a:lnTo>
                  <a:lnTo>
                    <a:pt x="524" y="217"/>
                  </a:lnTo>
                  <a:lnTo>
                    <a:pt x="525" y="217"/>
                  </a:lnTo>
                  <a:lnTo>
                    <a:pt x="527" y="217"/>
                  </a:lnTo>
                  <a:lnTo>
                    <a:pt x="528" y="217"/>
                  </a:lnTo>
                  <a:lnTo>
                    <a:pt x="530" y="216"/>
                  </a:lnTo>
                  <a:lnTo>
                    <a:pt x="535" y="215"/>
                  </a:lnTo>
                  <a:lnTo>
                    <a:pt x="538" y="213"/>
                  </a:lnTo>
                  <a:lnTo>
                    <a:pt x="540" y="213"/>
                  </a:lnTo>
                  <a:lnTo>
                    <a:pt x="541" y="212"/>
                  </a:lnTo>
                  <a:lnTo>
                    <a:pt x="543" y="212"/>
                  </a:lnTo>
                  <a:lnTo>
                    <a:pt x="544" y="212"/>
                  </a:lnTo>
                  <a:lnTo>
                    <a:pt x="545" y="212"/>
                  </a:lnTo>
                  <a:lnTo>
                    <a:pt x="545" y="212"/>
                  </a:lnTo>
                  <a:lnTo>
                    <a:pt x="546" y="212"/>
                  </a:lnTo>
                  <a:lnTo>
                    <a:pt x="547" y="213"/>
                  </a:lnTo>
                  <a:lnTo>
                    <a:pt x="548" y="213"/>
                  </a:lnTo>
                  <a:lnTo>
                    <a:pt x="550" y="215"/>
                  </a:lnTo>
                  <a:lnTo>
                    <a:pt x="551" y="216"/>
                  </a:lnTo>
                  <a:lnTo>
                    <a:pt x="553" y="217"/>
                  </a:lnTo>
                  <a:lnTo>
                    <a:pt x="553" y="218"/>
                  </a:lnTo>
                  <a:lnTo>
                    <a:pt x="554" y="219"/>
                  </a:lnTo>
                  <a:lnTo>
                    <a:pt x="555" y="220"/>
                  </a:lnTo>
                  <a:lnTo>
                    <a:pt x="555" y="221"/>
                  </a:lnTo>
                  <a:lnTo>
                    <a:pt x="556" y="222"/>
                  </a:lnTo>
                  <a:lnTo>
                    <a:pt x="556" y="224"/>
                  </a:lnTo>
                  <a:lnTo>
                    <a:pt x="557" y="225"/>
                  </a:lnTo>
                  <a:lnTo>
                    <a:pt x="557" y="227"/>
                  </a:lnTo>
                  <a:lnTo>
                    <a:pt x="557" y="230"/>
                  </a:lnTo>
                  <a:lnTo>
                    <a:pt x="557" y="234"/>
                  </a:lnTo>
                  <a:lnTo>
                    <a:pt x="557" y="237"/>
                  </a:lnTo>
                  <a:lnTo>
                    <a:pt x="557" y="239"/>
                  </a:lnTo>
                  <a:lnTo>
                    <a:pt x="556" y="243"/>
                  </a:lnTo>
                  <a:lnTo>
                    <a:pt x="556" y="244"/>
                  </a:lnTo>
                  <a:lnTo>
                    <a:pt x="556" y="245"/>
                  </a:lnTo>
                  <a:lnTo>
                    <a:pt x="556" y="248"/>
                  </a:lnTo>
                  <a:lnTo>
                    <a:pt x="556" y="250"/>
                  </a:lnTo>
                  <a:lnTo>
                    <a:pt x="556" y="252"/>
                  </a:lnTo>
                  <a:lnTo>
                    <a:pt x="557" y="254"/>
                  </a:lnTo>
                  <a:lnTo>
                    <a:pt x="557" y="255"/>
                  </a:lnTo>
                  <a:lnTo>
                    <a:pt x="557" y="256"/>
                  </a:lnTo>
                  <a:lnTo>
                    <a:pt x="558" y="258"/>
                  </a:lnTo>
                  <a:lnTo>
                    <a:pt x="559" y="260"/>
                  </a:lnTo>
                  <a:lnTo>
                    <a:pt x="561" y="263"/>
                  </a:lnTo>
                  <a:lnTo>
                    <a:pt x="562" y="265"/>
                  </a:lnTo>
                  <a:lnTo>
                    <a:pt x="563" y="267"/>
                  </a:lnTo>
                  <a:lnTo>
                    <a:pt x="563" y="268"/>
                  </a:lnTo>
                  <a:lnTo>
                    <a:pt x="564" y="271"/>
                  </a:lnTo>
                  <a:lnTo>
                    <a:pt x="564" y="271"/>
                  </a:lnTo>
                  <a:lnTo>
                    <a:pt x="564" y="272"/>
                  </a:lnTo>
                  <a:lnTo>
                    <a:pt x="564" y="273"/>
                  </a:lnTo>
                  <a:lnTo>
                    <a:pt x="564" y="275"/>
                  </a:lnTo>
                  <a:lnTo>
                    <a:pt x="564" y="276"/>
                  </a:lnTo>
                  <a:lnTo>
                    <a:pt x="564" y="277"/>
                  </a:lnTo>
                  <a:lnTo>
                    <a:pt x="563" y="279"/>
                  </a:lnTo>
                  <a:lnTo>
                    <a:pt x="562" y="281"/>
                  </a:lnTo>
                  <a:lnTo>
                    <a:pt x="562" y="283"/>
                  </a:lnTo>
                  <a:lnTo>
                    <a:pt x="561" y="284"/>
                  </a:lnTo>
                  <a:lnTo>
                    <a:pt x="560" y="286"/>
                  </a:lnTo>
                  <a:lnTo>
                    <a:pt x="558" y="289"/>
                  </a:lnTo>
                  <a:lnTo>
                    <a:pt x="557" y="290"/>
                  </a:lnTo>
                  <a:lnTo>
                    <a:pt x="555" y="292"/>
                  </a:lnTo>
                  <a:lnTo>
                    <a:pt x="553" y="294"/>
                  </a:lnTo>
                  <a:lnTo>
                    <a:pt x="552" y="296"/>
                  </a:lnTo>
                  <a:lnTo>
                    <a:pt x="551" y="297"/>
                  </a:lnTo>
                  <a:lnTo>
                    <a:pt x="551" y="298"/>
                  </a:lnTo>
                  <a:lnTo>
                    <a:pt x="551" y="299"/>
                  </a:lnTo>
                  <a:lnTo>
                    <a:pt x="551" y="299"/>
                  </a:lnTo>
                  <a:lnTo>
                    <a:pt x="552" y="301"/>
                  </a:lnTo>
                  <a:lnTo>
                    <a:pt x="552" y="303"/>
                  </a:lnTo>
                  <a:lnTo>
                    <a:pt x="552" y="303"/>
                  </a:lnTo>
                  <a:lnTo>
                    <a:pt x="552" y="304"/>
                  </a:lnTo>
                  <a:lnTo>
                    <a:pt x="550" y="308"/>
                  </a:lnTo>
                  <a:lnTo>
                    <a:pt x="550" y="308"/>
                  </a:lnTo>
                  <a:lnTo>
                    <a:pt x="550" y="309"/>
                  </a:lnTo>
                  <a:lnTo>
                    <a:pt x="551" y="309"/>
                  </a:lnTo>
                  <a:lnTo>
                    <a:pt x="551" y="309"/>
                  </a:lnTo>
                  <a:lnTo>
                    <a:pt x="552" y="310"/>
                  </a:lnTo>
                  <a:lnTo>
                    <a:pt x="553" y="310"/>
                  </a:lnTo>
                  <a:lnTo>
                    <a:pt x="558" y="312"/>
                  </a:lnTo>
                  <a:lnTo>
                    <a:pt x="563" y="313"/>
                  </a:lnTo>
                  <a:lnTo>
                    <a:pt x="564" y="314"/>
                  </a:lnTo>
                  <a:lnTo>
                    <a:pt x="566" y="315"/>
                  </a:lnTo>
                  <a:lnTo>
                    <a:pt x="569" y="315"/>
                  </a:lnTo>
                  <a:lnTo>
                    <a:pt x="571" y="315"/>
                  </a:lnTo>
                  <a:lnTo>
                    <a:pt x="572" y="316"/>
                  </a:lnTo>
                  <a:lnTo>
                    <a:pt x="573" y="316"/>
                  </a:lnTo>
                  <a:lnTo>
                    <a:pt x="574" y="317"/>
                  </a:lnTo>
                  <a:lnTo>
                    <a:pt x="578" y="319"/>
                  </a:lnTo>
                  <a:lnTo>
                    <a:pt x="579" y="320"/>
                  </a:lnTo>
                  <a:lnTo>
                    <a:pt x="581" y="322"/>
                  </a:lnTo>
                  <a:lnTo>
                    <a:pt x="581" y="322"/>
                  </a:lnTo>
                  <a:lnTo>
                    <a:pt x="582" y="323"/>
                  </a:lnTo>
                  <a:lnTo>
                    <a:pt x="582" y="324"/>
                  </a:lnTo>
                  <a:lnTo>
                    <a:pt x="583" y="324"/>
                  </a:lnTo>
                  <a:lnTo>
                    <a:pt x="583" y="325"/>
                  </a:lnTo>
                  <a:lnTo>
                    <a:pt x="583" y="326"/>
                  </a:lnTo>
                  <a:lnTo>
                    <a:pt x="583" y="327"/>
                  </a:lnTo>
                  <a:lnTo>
                    <a:pt x="584" y="327"/>
                  </a:lnTo>
                  <a:lnTo>
                    <a:pt x="583" y="329"/>
                  </a:lnTo>
                  <a:lnTo>
                    <a:pt x="583" y="331"/>
                  </a:lnTo>
                  <a:lnTo>
                    <a:pt x="583" y="333"/>
                  </a:lnTo>
                  <a:lnTo>
                    <a:pt x="582" y="333"/>
                  </a:lnTo>
                  <a:lnTo>
                    <a:pt x="582" y="334"/>
                  </a:lnTo>
                  <a:lnTo>
                    <a:pt x="581" y="334"/>
                  </a:lnTo>
                  <a:lnTo>
                    <a:pt x="581" y="335"/>
                  </a:lnTo>
                  <a:lnTo>
                    <a:pt x="580" y="335"/>
                  </a:lnTo>
                  <a:lnTo>
                    <a:pt x="579" y="336"/>
                  </a:lnTo>
                  <a:lnTo>
                    <a:pt x="578" y="336"/>
                  </a:lnTo>
                  <a:lnTo>
                    <a:pt x="577" y="337"/>
                  </a:lnTo>
                  <a:lnTo>
                    <a:pt x="575" y="337"/>
                  </a:lnTo>
                  <a:lnTo>
                    <a:pt x="573" y="338"/>
                  </a:lnTo>
                  <a:lnTo>
                    <a:pt x="572" y="338"/>
                  </a:lnTo>
                  <a:lnTo>
                    <a:pt x="572" y="339"/>
                  </a:lnTo>
                  <a:lnTo>
                    <a:pt x="571" y="339"/>
                  </a:lnTo>
                  <a:lnTo>
                    <a:pt x="571" y="340"/>
                  </a:lnTo>
                  <a:lnTo>
                    <a:pt x="570" y="340"/>
                  </a:lnTo>
                  <a:lnTo>
                    <a:pt x="570" y="341"/>
                  </a:lnTo>
                  <a:lnTo>
                    <a:pt x="570" y="341"/>
                  </a:lnTo>
                  <a:lnTo>
                    <a:pt x="570" y="342"/>
                  </a:lnTo>
                  <a:lnTo>
                    <a:pt x="570" y="342"/>
                  </a:lnTo>
                  <a:lnTo>
                    <a:pt x="571" y="343"/>
                  </a:lnTo>
                  <a:lnTo>
                    <a:pt x="571" y="344"/>
                  </a:lnTo>
                  <a:lnTo>
                    <a:pt x="573" y="345"/>
                  </a:lnTo>
                  <a:lnTo>
                    <a:pt x="573" y="346"/>
                  </a:lnTo>
                  <a:lnTo>
                    <a:pt x="573" y="346"/>
                  </a:lnTo>
                  <a:lnTo>
                    <a:pt x="574" y="347"/>
                  </a:lnTo>
                  <a:lnTo>
                    <a:pt x="574" y="347"/>
                  </a:lnTo>
                  <a:lnTo>
                    <a:pt x="573" y="348"/>
                  </a:lnTo>
                  <a:lnTo>
                    <a:pt x="572" y="350"/>
                  </a:lnTo>
                  <a:lnTo>
                    <a:pt x="572" y="350"/>
                  </a:lnTo>
                  <a:lnTo>
                    <a:pt x="571" y="351"/>
                  </a:lnTo>
                  <a:lnTo>
                    <a:pt x="571" y="353"/>
                  </a:lnTo>
                  <a:lnTo>
                    <a:pt x="571" y="357"/>
                  </a:lnTo>
                  <a:lnTo>
                    <a:pt x="570" y="358"/>
                  </a:lnTo>
                  <a:lnTo>
                    <a:pt x="570" y="359"/>
                  </a:lnTo>
                  <a:lnTo>
                    <a:pt x="570" y="360"/>
                  </a:lnTo>
                  <a:lnTo>
                    <a:pt x="569" y="361"/>
                  </a:lnTo>
                  <a:lnTo>
                    <a:pt x="569" y="362"/>
                  </a:lnTo>
                  <a:lnTo>
                    <a:pt x="568" y="362"/>
                  </a:lnTo>
                  <a:lnTo>
                    <a:pt x="567" y="363"/>
                  </a:lnTo>
                  <a:lnTo>
                    <a:pt x="566" y="364"/>
                  </a:lnTo>
                  <a:lnTo>
                    <a:pt x="563" y="366"/>
                  </a:lnTo>
                  <a:lnTo>
                    <a:pt x="562" y="367"/>
                  </a:lnTo>
                  <a:lnTo>
                    <a:pt x="562" y="368"/>
                  </a:lnTo>
                  <a:lnTo>
                    <a:pt x="562" y="368"/>
                  </a:lnTo>
                  <a:lnTo>
                    <a:pt x="562" y="369"/>
                  </a:lnTo>
                  <a:lnTo>
                    <a:pt x="562" y="369"/>
                  </a:lnTo>
                  <a:lnTo>
                    <a:pt x="562" y="369"/>
                  </a:lnTo>
                  <a:lnTo>
                    <a:pt x="562" y="370"/>
                  </a:lnTo>
                  <a:lnTo>
                    <a:pt x="562" y="370"/>
                  </a:lnTo>
                  <a:lnTo>
                    <a:pt x="563" y="372"/>
                  </a:lnTo>
                  <a:lnTo>
                    <a:pt x="564" y="372"/>
                  </a:lnTo>
                  <a:lnTo>
                    <a:pt x="564" y="373"/>
                  </a:lnTo>
                  <a:lnTo>
                    <a:pt x="564" y="373"/>
                  </a:lnTo>
                  <a:lnTo>
                    <a:pt x="564" y="373"/>
                  </a:lnTo>
                  <a:lnTo>
                    <a:pt x="563" y="374"/>
                  </a:lnTo>
                  <a:lnTo>
                    <a:pt x="563" y="374"/>
                  </a:lnTo>
                  <a:lnTo>
                    <a:pt x="561" y="375"/>
                  </a:lnTo>
                  <a:lnTo>
                    <a:pt x="560" y="376"/>
                  </a:lnTo>
                  <a:lnTo>
                    <a:pt x="559" y="376"/>
                  </a:lnTo>
                  <a:lnTo>
                    <a:pt x="558" y="377"/>
                  </a:lnTo>
                  <a:lnTo>
                    <a:pt x="557" y="377"/>
                  </a:lnTo>
                  <a:lnTo>
                    <a:pt x="557" y="378"/>
                  </a:lnTo>
                  <a:lnTo>
                    <a:pt x="556" y="379"/>
                  </a:lnTo>
                  <a:lnTo>
                    <a:pt x="556" y="379"/>
                  </a:lnTo>
                  <a:lnTo>
                    <a:pt x="556" y="380"/>
                  </a:lnTo>
                  <a:lnTo>
                    <a:pt x="556" y="380"/>
                  </a:lnTo>
                  <a:lnTo>
                    <a:pt x="556" y="381"/>
                  </a:lnTo>
                  <a:lnTo>
                    <a:pt x="556" y="382"/>
                  </a:lnTo>
                  <a:lnTo>
                    <a:pt x="557" y="383"/>
                  </a:lnTo>
                  <a:lnTo>
                    <a:pt x="557" y="385"/>
                  </a:lnTo>
                  <a:lnTo>
                    <a:pt x="558" y="386"/>
                  </a:lnTo>
                  <a:lnTo>
                    <a:pt x="559" y="387"/>
                  </a:lnTo>
                  <a:lnTo>
                    <a:pt x="560" y="388"/>
                  </a:lnTo>
                  <a:lnTo>
                    <a:pt x="561" y="388"/>
                  </a:lnTo>
                  <a:lnTo>
                    <a:pt x="563" y="389"/>
                  </a:lnTo>
                  <a:lnTo>
                    <a:pt x="564" y="390"/>
                  </a:lnTo>
                  <a:lnTo>
                    <a:pt x="566" y="391"/>
                  </a:lnTo>
                  <a:lnTo>
                    <a:pt x="568" y="391"/>
                  </a:lnTo>
                  <a:lnTo>
                    <a:pt x="571" y="392"/>
                  </a:lnTo>
                  <a:lnTo>
                    <a:pt x="572" y="393"/>
                  </a:lnTo>
                  <a:lnTo>
                    <a:pt x="573" y="393"/>
                  </a:lnTo>
                  <a:lnTo>
                    <a:pt x="575" y="394"/>
                  </a:lnTo>
                  <a:lnTo>
                    <a:pt x="576" y="395"/>
                  </a:lnTo>
                  <a:lnTo>
                    <a:pt x="577" y="395"/>
                  </a:lnTo>
                  <a:lnTo>
                    <a:pt x="578" y="397"/>
                  </a:lnTo>
                  <a:lnTo>
                    <a:pt x="579" y="397"/>
                  </a:lnTo>
                  <a:lnTo>
                    <a:pt x="579" y="398"/>
                  </a:lnTo>
                  <a:lnTo>
                    <a:pt x="580" y="398"/>
                  </a:lnTo>
                  <a:lnTo>
                    <a:pt x="582" y="399"/>
                  </a:lnTo>
                  <a:lnTo>
                    <a:pt x="585" y="399"/>
                  </a:lnTo>
                  <a:lnTo>
                    <a:pt x="586" y="400"/>
                  </a:lnTo>
                  <a:lnTo>
                    <a:pt x="588" y="400"/>
                  </a:lnTo>
                  <a:lnTo>
                    <a:pt x="589" y="400"/>
                  </a:lnTo>
                  <a:lnTo>
                    <a:pt x="590" y="400"/>
                  </a:lnTo>
                  <a:lnTo>
                    <a:pt x="590" y="401"/>
                  </a:lnTo>
                  <a:lnTo>
                    <a:pt x="591" y="401"/>
                  </a:lnTo>
                  <a:lnTo>
                    <a:pt x="592" y="402"/>
                  </a:lnTo>
                  <a:lnTo>
                    <a:pt x="593" y="403"/>
                  </a:lnTo>
                  <a:lnTo>
                    <a:pt x="593" y="403"/>
                  </a:lnTo>
                  <a:lnTo>
                    <a:pt x="595" y="404"/>
                  </a:lnTo>
                  <a:lnTo>
                    <a:pt x="595" y="404"/>
                  </a:lnTo>
                  <a:lnTo>
                    <a:pt x="596" y="404"/>
                  </a:lnTo>
                  <a:lnTo>
                    <a:pt x="596" y="405"/>
                  </a:lnTo>
                  <a:lnTo>
                    <a:pt x="596" y="406"/>
                  </a:lnTo>
                  <a:lnTo>
                    <a:pt x="596" y="406"/>
                  </a:lnTo>
                  <a:lnTo>
                    <a:pt x="597" y="408"/>
                  </a:lnTo>
                  <a:lnTo>
                    <a:pt x="597" y="411"/>
                  </a:lnTo>
                  <a:lnTo>
                    <a:pt x="597" y="412"/>
                  </a:lnTo>
                  <a:lnTo>
                    <a:pt x="597" y="413"/>
                  </a:lnTo>
                  <a:lnTo>
                    <a:pt x="598" y="414"/>
                  </a:lnTo>
                  <a:lnTo>
                    <a:pt x="598" y="415"/>
                  </a:lnTo>
                  <a:lnTo>
                    <a:pt x="599" y="415"/>
                  </a:lnTo>
                  <a:lnTo>
                    <a:pt x="599" y="416"/>
                  </a:lnTo>
                  <a:lnTo>
                    <a:pt x="601" y="418"/>
                  </a:lnTo>
                  <a:lnTo>
                    <a:pt x="602" y="419"/>
                  </a:lnTo>
                  <a:lnTo>
                    <a:pt x="604" y="420"/>
                  </a:lnTo>
                  <a:lnTo>
                    <a:pt x="606" y="422"/>
                  </a:lnTo>
                  <a:lnTo>
                    <a:pt x="609" y="424"/>
                  </a:lnTo>
                  <a:lnTo>
                    <a:pt x="610" y="424"/>
                  </a:lnTo>
                  <a:lnTo>
                    <a:pt x="614" y="426"/>
                  </a:lnTo>
                  <a:lnTo>
                    <a:pt x="615" y="427"/>
                  </a:lnTo>
                  <a:lnTo>
                    <a:pt x="617" y="428"/>
                  </a:lnTo>
                  <a:lnTo>
                    <a:pt x="618" y="429"/>
                  </a:lnTo>
                  <a:lnTo>
                    <a:pt x="619" y="430"/>
                  </a:lnTo>
                  <a:lnTo>
                    <a:pt x="620" y="431"/>
                  </a:lnTo>
                  <a:lnTo>
                    <a:pt x="621" y="432"/>
                  </a:lnTo>
                  <a:lnTo>
                    <a:pt x="621" y="433"/>
                  </a:lnTo>
                  <a:lnTo>
                    <a:pt x="621" y="434"/>
                  </a:lnTo>
                  <a:lnTo>
                    <a:pt x="621" y="435"/>
                  </a:lnTo>
                  <a:lnTo>
                    <a:pt x="621" y="436"/>
                  </a:lnTo>
                  <a:lnTo>
                    <a:pt x="621" y="438"/>
                  </a:lnTo>
                  <a:lnTo>
                    <a:pt x="621" y="441"/>
                  </a:lnTo>
                  <a:lnTo>
                    <a:pt x="620" y="442"/>
                  </a:lnTo>
                  <a:lnTo>
                    <a:pt x="620" y="443"/>
                  </a:lnTo>
                  <a:lnTo>
                    <a:pt x="620" y="444"/>
                  </a:lnTo>
                  <a:lnTo>
                    <a:pt x="620" y="445"/>
                  </a:lnTo>
                  <a:lnTo>
                    <a:pt x="621" y="446"/>
                  </a:lnTo>
                  <a:lnTo>
                    <a:pt x="621" y="450"/>
                  </a:lnTo>
                  <a:lnTo>
                    <a:pt x="622" y="451"/>
                  </a:lnTo>
                  <a:lnTo>
                    <a:pt x="622" y="453"/>
                  </a:lnTo>
                  <a:lnTo>
                    <a:pt x="622" y="454"/>
                  </a:lnTo>
                  <a:lnTo>
                    <a:pt x="621" y="455"/>
                  </a:lnTo>
                  <a:lnTo>
                    <a:pt x="621" y="457"/>
                  </a:lnTo>
                  <a:lnTo>
                    <a:pt x="620" y="459"/>
                  </a:lnTo>
                  <a:lnTo>
                    <a:pt x="619" y="462"/>
                  </a:lnTo>
                  <a:lnTo>
                    <a:pt x="617" y="467"/>
                  </a:lnTo>
                  <a:lnTo>
                    <a:pt x="616" y="468"/>
                  </a:lnTo>
                  <a:lnTo>
                    <a:pt x="615" y="469"/>
                  </a:lnTo>
                  <a:lnTo>
                    <a:pt x="613" y="472"/>
                  </a:lnTo>
                  <a:lnTo>
                    <a:pt x="612" y="473"/>
                  </a:lnTo>
                  <a:lnTo>
                    <a:pt x="612" y="474"/>
                  </a:lnTo>
                  <a:lnTo>
                    <a:pt x="612" y="475"/>
                  </a:lnTo>
                  <a:lnTo>
                    <a:pt x="611" y="476"/>
                  </a:lnTo>
                  <a:lnTo>
                    <a:pt x="611" y="477"/>
                  </a:lnTo>
                  <a:lnTo>
                    <a:pt x="611" y="482"/>
                  </a:lnTo>
                  <a:lnTo>
                    <a:pt x="610" y="487"/>
                  </a:lnTo>
                  <a:lnTo>
                    <a:pt x="609" y="492"/>
                  </a:lnTo>
                  <a:lnTo>
                    <a:pt x="609" y="495"/>
                  </a:lnTo>
                  <a:lnTo>
                    <a:pt x="609" y="496"/>
                  </a:lnTo>
                  <a:lnTo>
                    <a:pt x="609" y="496"/>
                  </a:lnTo>
                  <a:lnTo>
                    <a:pt x="609" y="497"/>
                  </a:lnTo>
                  <a:lnTo>
                    <a:pt x="608" y="498"/>
                  </a:lnTo>
                  <a:lnTo>
                    <a:pt x="607" y="499"/>
                  </a:lnTo>
                  <a:lnTo>
                    <a:pt x="606" y="499"/>
                  </a:lnTo>
                  <a:lnTo>
                    <a:pt x="605" y="500"/>
                  </a:lnTo>
                  <a:lnTo>
                    <a:pt x="602" y="503"/>
                  </a:lnTo>
                  <a:lnTo>
                    <a:pt x="599" y="505"/>
                  </a:lnTo>
                  <a:lnTo>
                    <a:pt x="598" y="506"/>
                  </a:lnTo>
                  <a:lnTo>
                    <a:pt x="597" y="506"/>
                  </a:lnTo>
                  <a:lnTo>
                    <a:pt x="596" y="507"/>
                  </a:lnTo>
                  <a:lnTo>
                    <a:pt x="595" y="507"/>
                  </a:lnTo>
                  <a:lnTo>
                    <a:pt x="594" y="508"/>
                  </a:lnTo>
                  <a:lnTo>
                    <a:pt x="593" y="508"/>
                  </a:lnTo>
                  <a:lnTo>
                    <a:pt x="590" y="508"/>
                  </a:lnTo>
                  <a:lnTo>
                    <a:pt x="589" y="508"/>
                  </a:lnTo>
                  <a:lnTo>
                    <a:pt x="588" y="509"/>
                  </a:lnTo>
                  <a:lnTo>
                    <a:pt x="586" y="510"/>
                  </a:lnTo>
                  <a:lnTo>
                    <a:pt x="585" y="510"/>
                  </a:lnTo>
                  <a:lnTo>
                    <a:pt x="584" y="511"/>
                  </a:lnTo>
                  <a:lnTo>
                    <a:pt x="583" y="511"/>
                  </a:lnTo>
                  <a:lnTo>
                    <a:pt x="582" y="512"/>
                  </a:lnTo>
                  <a:lnTo>
                    <a:pt x="581" y="514"/>
                  </a:lnTo>
                  <a:lnTo>
                    <a:pt x="579" y="515"/>
                  </a:lnTo>
                  <a:lnTo>
                    <a:pt x="579" y="516"/>
                  </a:lnTo>
                  <a:lnTo>
                    <a:pt x="578" y="517"/>
                  </a:lnTo>
                  <a:lnTo>
                    <a:pt x="578" y="518"/>
                  </a:lnTo>
                  <a:lnTo>
                    <a:pt x="578" y="518"/>
                  </a:lnTo>
                  <a:lnTo>
                    <a:pt x="577" y="519"/>
                  </a:lnTo>
                  <a:lnTo>
                    <a:pt x="577" y="520"/>
                  </a:lnTo>
                  <a:lnTo>
                    <a:pt x="577" y="521"/>
                  </a:lnTo>
                  <a:lnTo>
                    <a:pt x="577" y="522"/>
                  </a:lnTo>
                  <a:lnTo>
                    <a:pt x="577" y="523"/>
                  </a:lnTo>
                  <a:lnTo>
                    <a:pt x="578" y="524"/>
                  </a:lnTo>
                  <a:lnTo>
                    <a:pt x="579" y="528"/>
                  </a:lnTo>
                  <a:lnTo>
                    <a:pt x="580" y="530"/>
                  </a:lnTo>
                  <a:lnTo>
                    <a:pt x="580" y="531"/>
                  </a:lnTo>
                  <a:lnTo>
                    <a:pt x="580" y="532"/>
                  </a:lnTo>
                  <a:lnTo>
                    <a:pt x="581" y="533"/>
                  </a:lnTo>
                  <a:lnTo>
                    <a:pt x="581" y="533"/>
                  </a:lnTo>
                  <a:lnTo>
                    <a:pt x="581" y="534"/>
                  </a:lnTo>
                  <a:lnTo>
                    <a:pt x="580" y="535"/>
                  </a:lnTo>
                  <a:lnTo>
                    <a:pt x="580" y="536"/>
                  </a:lnTo>
                  <a:lnTo>
                    <a:pt x="580" y="536"/>
                  </a:lnTo>
                  <a:lnTo>
                    <a:pt x="579" y="536"/>
                  </a:lnTo>
                  <a:lnTo>
                    <a:pt x="579" y="537"/>
                  </a:lnTo>
                  <a:lnTo>
                    <a:pt x="578" y="538"/>
                  </a:lnTo>
                  <a:lnTo>
                    <a:pt x="578" y="538"/>
                  </a:lnTo>
                  <a:lnTo>
                    <a:pt x="577" y="539"/>
                  </a:lnTo>
                  <a:lnTo>
                    <a:pt x="576" y="539"/>
                  </a:lnTo>
                  <a:lnTo>
                    <a:pt x="574" y="539"/>
                  </a:lnTo>
                  <a:lnTo>
                    <a:pt x="573" y="539"/>
                  </a:lnTo>
                  <a:lnTo>
                    <a:pt x="572" y="539"/>
                  </a:lnTo>
                  <a:lnTo>
                    <a:pt x="570" y="539"/>
                  </a:lnTo>
                  <a:lnTo>
                    <a:pt x="566" y="539"/>
                  </a:lnTo>
                  <a:lnTo>
                    <a:pt x="563" y="539"/>
                  </a:lnTo>
                  <a:lnTo>
                    <a:pt x="563" y="539"/>
                  </a:lnTo>
                  <a:lnTo>
                    <a:pt x="562" y="539"/>
                  </a:lnTo>
                  <a:lnTo>
                    <a:pt x="561" y="540"/>
                  </a:lnTo>
                  <a:lnTo>
                    <a:pt x="560" y="540"/>
                  </a:lnTo>
                  <a:lnTo>
                    <a:pt x="559" y="541"/>
                  </a:lnTo>
                  <a:lnTo>
                    <a:pt x="558" y="542"/>
                  </a:lnTo>
                  <a:lnTo>
                    <a:pt x="557" y="544"/>
                  </a:lnTo>
                  <a:lnTo>
                    <a:pt x="554" y="547"/>
                  </a:lnTo>
                  <a:lnTo>
                    <a:pt x="553" y="548"/>
                  </a:lnTo>
                  <a:lnTo>
                    <a:pt x="553" y="549"/>
                  </a:lnTo>
                  <a:lnTo>
                    <a:pt x="551" y="550"/>
                  </a:lnTo>
                  <a:lnTo>
                    <a:pt x="549" y="552"/>
                  </a:lnTo>
                  <a:lnTo>
                    <a:pt x="547" y="553"/>
                  </a:lnTo>
                  <a:lnTo>
                    <a:pt x="546" y="553"/>
                  </a:lnTo>
                  <a:lnTo>
                    <a:pt x="544" y="554"/>
                  </a:lnTo>
                  <a:lnTo>
                    <a:pt x="541" y="555"/>
                  </a:lnTo>
                  <a:lnTo>
                    <a:pt x="539" y="555"/>
                  </a:lnTo>
                  <a:lnTo>
                    <a:pt x="537" y="556"/>
                  </a:lnTo>
                  <a:lnTo>
                    <a:pt x="532" y="557"/>
                  </a:lnTo>
                  <a:lnTo>
                    <a:pt x="530" y="558"/>
                  </a:lnTo>
                  <a:lnTo>
                    <a:pt x="527" y="559"/>
                  </a:lnTo>
                  <a:lnTo>
                    <a:pt x="525" y="559"/>
                  </a:lnTo>
                  <a:lnTo>
                    <a:pt x="523" y="560"/>
                  </a:lnTo>
                  <a:lnTo>
                    <a:pt x="521" y="561"/>
                  </a:lnTo>
                  <a:lnTo>
                    <a:pt x="516" y="564"/>
                  </a:lnTo>
                  <a:lnTo>
                    <a:pt x="515" y="564"/>
                  </a:lnTo>
                  <a:lnTo>
                    <a:pt x="514" y="565"/>
                  </a:lnTo>
                  <a:lnTo>
                    <a:pt x="512" y="565"/>
                  </a:lnTo>
                  <a:lnTo>
                    <a:pt x="511" y="566"/>
                  </a:lnTo>
                  <a:lnTo>
                    <a:pt x="510" y="566"/>
                  </a:lnTo>
                  <a:lnTo>
                    <a:pt x="509" y="566"/>
                  </a:lnTo>
                  <a:lnTo>
                    <a:pt x="508" y="565"/>
                  </a:lnTo>
                  <a:lnTo>
                    <a:pt x="507" y="565"/>
                  </a:lnTo>
                  <a:lnTo>
                    <a:pt x="507" y="565"/>
                  </a:lnTo>
                  <a:lnTo>
                    <a:pt x="506" y="565"/>
                  </a:lnTo>
                  <a:lnTo>
                    <a:pt x="504" y="564"/>
                  </a:lnTo>
                  <a:lnTo>
                    <a:pt x="504" y="564"/>
                  </a:lnTo>
                  <a:lnTo>
                    <a:pt x="503" y="563"/>
                  </a:lnTo>
                  <a:lnTo>
                    <a:pt x="502" y="564"/>
                  </a:lnTo>
                  <a:lnTo>
                    <a:pt x="501" y="564"/>
                  </a:lnTo>
                  <a:lnTo>
                    <a:pt x="500" y="564"/>
                  </a:lnTo>
                  <a:lnTo>
                    <a:pt x="498" y="565"/>
                  </a:lnTo>
                  <a:lnTo>
                    <a:pt x="497" y="565"/>
                  </a:lnTo>
                  <a:lnTo>
                    <a:pt x="497" y="566"/>
                  </a:lnTo>
                  <a:lnTo>
                    <a:pt x="496" y="566"/>
                  </a:lnTo>
                  <a:lnTo>
                    <a:pt x="495" y="567"/>
                  </a:lnTo>
                  <a:lnTo>
                    <a:pt x="495" y="568"/>
                  </a:lnTo>
                  <a:lnTo>
                    <a:pt x="494" y="569"/>
                  </a:lnTo>
                  <a:lnTo>
                    <a:pt x="494" y="570"/>
                  </a:lnTo>
                  <a:lnTo>
                    <a:pt x="493" y="570"/>
                  </a:lnTo>
                  <a:lnTo>
                    <a:pt x="492" y="573"/>
                  </a:lnTo>
                  <a:lnTo>
                    <a:pt x="492" y="574"/>
                  </a:lnTo>
                  <a:lnTo>
                    <a:pt x="490" y="577"/>
                  </a:lnTo>
                  <a:lnTo>
                    <a:pt x="489" y="581"/>
                  </a:lnTo>
                  <a:lnTo>
                    <a:pt x="488" y="583"/>
                  </a:lnTo>
                  <a:lnTo>
                    <a:pt x="487" y="584"/>
                  </a:lnTo>
                  <a:lnTo>
                    <a:pt x="486" y="585"/>
                  </a:lnTo>
                  <a:lnTo>
                    <a:pt x="478" y="595"/>
                  </a:lnTo>
                  <a:lnTo>
                    <a:pt x="477" y="596"/>
                  </a:lnTo>
                  <a:lnTo>
                    <a:pt x="477" y="597"/>
                  </a:lnTo>
                  <a:lnTo>
                    <a:pt x="476" y="599"/>
                  </a:lnTo>
                  <a:lnTo>
                    <a:pt x="476" y="600"/>
                  </a:lnTo>
                  <a:lnTo>
                    <a:pt x="475" y="602"/>
                  </a:lnTo>
                  <a:lnTo>
                    <a:pt x="475" y="603"/>
                  </a:lnTo>
                  <a:lnTo>
                    <a:pt x="475" y="604"/>
                  </a:lnTo>
                  <a:lnTo>
                    <a:pt x="475" y="606"/>
                  </a:lnTo>
                  <a:lnTo>
                    <a:pt x="474" y="607"/>
                  </a:lnTo>
                  <a:lnTo>
                    <a:pt x="475" y="609"/>
                  </a:lnTo>
                  <a:lnTo>
                    <a:pt x="475" y="610"/>
                  </a:lnTo>
                  <a:lnTo>
                    <a:pt x="475" y="612"/>
                  </a:lnTo>
                  <a:lnTo>
                    <a:pt x="475" y="614"/>
                  </a:lnTo>
                  <a:lnTo>
                    <a:pt x="476" y="615"/>
                  </a:lnTo>
                  <a:lnTo>
                    <a:pt x="476" y="617"/>
                  </a:lnTo>
                  <a:lnTo>
                    <a:pt x="477" y="618"/>
                  </a:lnTo>
                  <a:lnTo>
                    <a:pt x="477" y="619"/>
                  </a:lnTo>
                  <a:lnTo>
                    <a:pt x="478" y="620"/>
                  </a:lnTo>
                  <a:lnTo>
                    <a:pt x="479" y="621"/>
                  </a:lnTo>
                  <a:lnTo>
                    <a:pt x="480" y="621"/>
                  </a:lnTo>
                  <a:lnTo>
                    <a:pt x="485" y="624"/>
                  </a:lnTo>
                  <a:lnTo>
                    <a:pt x="487" y="625"/>
                  </a:lnTo>
                  <a:lnTo>
                    <a:pt x="491" y="626"/>
                  </a:lnTo>
                  <a:lnTo>
                    <a:pt x="492" y="626"/>
                  </a:lnTo>
                  <a:lnTo>
                    <a:pt x="494" y="627"/>
                  </a:lnTo>
                  <a:lnTo>
                    <a:pt x="495" y="628"/>
                  </a:lnTo>
                  <a:lnTo>
                    <a:pt x="496" y="628"/>
                  </a:lnTo>
                  <a:lnTo>
                    <a:pt x="496" y="629"/>
                  </a:lnTo>
                  <a:lnTo>
                    <a:pt x="497" y="630"/>
                  </a:lnTo>
                  <a:lnTo>
                    <a:pt x="498" y="630"/>
                  </a:lnTo>
                  <a:lnTo>
                    <a:pt x="499" y="633"/>
                  </a:lnTo>
                  <a:lnTo>
                    <a:pt x="501" y="635"/>
                  </a:lnTo>
                  <a:lnTo>
                    <a:pt x="501" y="636"/>
                  </a:lnTo>
                  <a:lnTo>
                    <a:pt x="502" y="638"/>
                  </a:lnTo>
                  <a:lnTo>
                    <a:pt x="502" y="639"/>
                  </a:lnTo>
                  <a:lnTo>
                    <a:pt x="503" y="640"/>
                  </a:lnTo>
                  <a:lnTo>
                    <a:pt x="503" y="642"/>
                  </a:lnTo>
                  <a:lnTo>
                    <a:pt x="503" y="643"/>
                  </a:lnTo>
                  <a:lnTo>
                    <a:pt x="503" y="645"/>
                  </a:lnTo>
                  <a:lnTo>
                    <a:pt x="503" y="646"/>
                  </a:lnTo>
                  <a:lnTo>
                    <a:pt x="502" y="647"/>
                  </a:lnTo>
                  <a:lnTo>
                    <a:pt x="502" y="648"/>
                  </a:lnTo>
                  <a:lnTo>
                    <a:pt x="502" y="650"/>
                  </a:lnTo>
                  <a:lnTo>
                    <a:pt x="501" y="651"/>
                  </a:lnTo>
                  <a:lnTo>
                    <a:pt x="500" y="651"/>
                  </a:lnTo>
                  <a:lnTo>
                    <a:pt x="500" y="652"/>
                  </a:lnTo>
                  <a:lnTo>
                    <a:pt x="499" y="653"/>
                  </a:lnTo>
                  <a:lnTo>
                    <a:pt x="498" y="654"/>
                  </a:lnTo>
                  <a:lnTo>
                    <a:pt x="496" y="656"/>
                  </a:lnTo>
                  <a:lnTo>
                    <a:pt x="494" y="657"/>
                  </a:lnTo>
                  <a:lnTo>
                    <a:pt x="493" y="657"/>
                  </a:lnTo>
                  <a:lnTo>
                    <a:pt x="492" y="658"/>
                  </a:lnTo>
                  <a:lnTo>
                    <a:pt x="490" y="658"/>
                  </a:lnTo>
                  <a:lnTo>
                    <a:pt x="489" y="658"/>
                  </a:lnTo>
                  <a:lnTo>
                    <a:pt x="488" y="658"/>
                  </a:lnTo>
                  <a:lnTo>
                    <a:pt x="485" y="658"/>
                  </a:lnTo>
                  <a:lnTo>
                    <a:pt x="484" y="658"/>
                  </a:lnTo>
                  <a:lnTo>
                    <a:pt x="481" y="658"/>
                  </a:lnTo>
                  <a:lnTo>
                    <a:pt x="479" y="657"/>
                  </a:lnTo>
                  <a:lnTo>
                    <a:pt x="478" y="657"/>
                  </a:lnTo>
                  <a:lnTo>
                    <a:pt x="478" y="658"/>
                  </a:lnTo>
                  <a:lnTo>
                    <a:pt x="477" y="658"/>
                  </a:lnTo>
                  <a:lnTo>
                    <a:pt x="476" y="658"/>
                  </a:lnTo>
                  <a:lnTo>
                    <a:pt x="475" y="659"/>
                  </a:lnTo>
                  <a:lnTo>
                    <a:pt x="473" y="660"/>
                  </a:lnTo>
                  <a:lnTo>
                    <a:pt x="473" y="661"/>
                  </a:lnTo>
                  <a:lnTo>
                    <a:pt x="472" y="661"/>
                  </a:lnTo>
                  <a:lnTo>
                    <a:pt x="472" y="662"/>
                  </a:lnTo>
                  <a:lnTo>
                    <a:pt x="471" y="662"/>
                  </a:lnTo>
                  <a:lnTo>
                    <a:pt x="470" y="665"/>
                  </a:lnTo>
                  <a:lnTo>
                    <a:pt x="470" y="667"/>
                  </a:lnTo>
                  <a:lnTo>
                    <a:pt x="469" y="668"/>
                  </a:lnTo>
                  <a:lnTo>
                    <a:pt x="468" y="670"/>
                  </a:lnTo>
                  <a:lnTo>
                    <a:pt x="467" y="670"/>
                  </a:lnTo>
                  <a:lnTo>
                    <a:pt x="467" y="671"/>
                  </a:lnTo>
                  <a:lnTo>
                    <a:pt x="466" y="671"/>
                  </a:lnTo>
                  <a:lnTo>
                    <a:pt x="466" y="671"/>
                  </a:lnTo>
                  <a:lnTo>
                    <a:pt x="465" y="671"/>
                  </a:lnTo>
                  <a:lnTo>
                    <a:pt x="465" y="671"/>
                  </a:lnTo>
                  <a:lnTo>
                    <a:pt x="464" y="671"/>
                  </a:lnTo>
                  <a:lnTo>
                    <a:pt x="463" y="670"/>
                  </a:lnTo>
                  <a:lnTo>
                    <a:pt x="461" y="668"/>
                  </a:lnTo>
                  <a:lnTo>
                    <a:pt x="459" y="668"/>
                  </a:lnTo>
                  <a:lnTo>
                    <a:pt x="459" y="667"/>
                  </a:lnTo>
                  <a:lnTo>
                    <a:pt x="457" y="667"/>
                  </a:lnTo>
                  <a:lnTo>
                    <a:pt x="454" y="666"/>
                  </a:lnTo>
                  <a:lnTo>
                    <a:pt x="453" y="666"/>
                  </a:lnTo>
                  <a:lnTo>
                    <a:pt x="451" y="665"/>
                  </a:lnTo>
                  <a:lnTo>
                    <a:pt x="447" y="664"/>
                  </a:lnTo>
                  <a:lnTo>
                    <a:pt x="447" y="663"/>
                  </a:lnTo>
                  <a:lnTo>
                    <a:pt x="446" y="663"/>
                  </a:lnTo>
                  <a:lnTo>
                    <a:pt x="446" y="663"/>
                  </a:lnTo>
                  <a:lnTo>
                    <a:pt x="445" y="663"/>
                  </a:lnTo>
                  <a:lnTo>
                    <a:pt x="443" y="664"/>
                  </a:lnTo>
                  <a:lnTo>
                    <a:pt x="441" y="665"/>
                  </a:lnTo>
                  <a:lnTo>
                    <a:pt x="436" y="667"/>
                  </a:lnTo>
                  <a:lnTo>
                    <a:pt x="433" y="668"/>
                  </a:lnTo>
                  <a:lnTo>
                    <a:pt x="432" y="668"/>
                  </a:lnTo>
                  <a:lnTo>
                    <a:pt x="430" y="669"/>
                  </a:lnTo>
                  <a:lnTo>
                    <a:pt x="428" y="669"/>
                  </a:lnTo>
                  <a:lnTo>
                    <a:pt x="426" y="669"/>
                  </a:lnTo>
                  <a:lnTo>
                    <a:pt x="424" y="669"/>
                  </a:lnTo>
                  <a:lnTo>
                    <a:pt x="422" y="669"/>
                  </a:lnTo>
                  <a:lnTo>
                    <a:pt x="421" y="669"/>
                  </a:lnTo>
                  <a:lnTo>
                    <a:pt x="415" y="668"/>
                  </a:lnTo>
                  <a:lnTo>
                    <a:pt x="413" y="668"/>
                  </a:lnTo>
                  <a:lnTo>
                    <a:pt x="409" y="668"/>
                  </a:lnTo>
                  <a:lnTo>
                    <a:pt x="408" y="667"/>
                  </a:lnTo>
                  <a:lnTo>
                    <a:pt x="406" y="667"/>
                  </a:lnTo>
                  <a:lnTo>
                    <a:pt x="404" y="667"/>
                  </a:lnTo>
                  <a:lnTo>
                    <a:pt x="399" y="665"/>
                  </a:lnTo>
                  <a:lnTo>
                    <a:pt x="398" y="665"/>
                  </a:lnTo>
                  <a:lnTo>
                    <a:pt x="396" y="665"/>
                  </a:lnTo>
                  <a:lnTo>
                    <a:pt x="395" y="665"/>
                  </a:lnTo>
                  <a:lnTo>
                    <a:pt x="394" y="665"/>
                  </a:lnTo>
                  <a:lnTo>
                    <a:pt x="393" y="666"/>
                  </a:lnTo>
                  <a:lnTo>
                    <a:pt x="392" y="666"/>
                  </a:lnTo>
                  <a:lnTo>
                    <a:pt x="392" y="666"/>
                  </a:lnTo>
                  <a:lnTo>
                    <a:pt x="391" y="667"/>
                  </a:lnTo>
                  <a:lnTo>
                    <a:pt x="390" y="667"/>
                  </a:lnTo>
                  <a:lnTo>
                    <a:pt x="390" y="668"/>
                  </a:lnTo>
                  <a:lnTo>
                    <a:pt x="389" y="669"/>
                  </a:lnTo>
                  <a:lnTo>
                    <a:pt x="389" y="669"/>
                  </a:lnTo>
                  <a:lnTo>
                    <a:pt x="389" y="670"/>
                  </a:lnTo>
                  <a:lnTo>
                    <a:pt x="389" y="671"/>
                  </a:lnTo>
                  <a:lnTo>
                    <a:pt x="389" y="672"/>
                  </a:lnTo>
                  <a:lnTo>
                    <a:pt x="390" y="675"/>
                  </a:lnTo>
                  <a:lnTo>
                    <a:pt x="390" y="676"/>
                  </a:lnTo>
                  <a:lnTo>
                    <a:pt x="390" y="677"/>
                  </a:lnTo>
                  <a:lnTo>
                    <a:pt x="390" y="677"/>
                  </a:lnTo>
                  <a:lnTo>
                    <a:pt x="390" y="678"/>
                  </a:lnTo>
                  <a:lnTo>
                    <a:pt x="390" y="678"/>
                  </a:lnTo>
                  <a:lnTo>
                    <a:pt x="389" y="679"/>
                  </a:lnTo>
                  <a:lnTo>
                    <a:pt x="389" y="679"/>
                  </a:lnTo>
                  <a:lnTo>
                    <a:pt x="388" y="680"/>
                  </a:lnTo>
                  <a:lnTo>
                    <a:pt x="387" y="680"/>
                  </a:lnTo>
                  <a:lnTo>
                    <a:pt x="386" y="681"/>
                  </a:lnTo>
                  <a:lnTo>
                    <a:pt x="384" y="681"/>
                  </a:lnTo>
                  <a:lnTo>
                    <a:pt x="378" y="683"/>
                  </a:lnTo>
                  <a:lnTo>
                    <a:pt x="376" y="683"/>
                  </a:lnTo>
                  <a:lnTo>
                    <a:pt x="376" y="684"/>
                  </a:lnTo>
                  <a:lnTo>
                    <a:pt x="375" y="684"/>
                  </a:lnTo>
                  <a:lnTo>
                    <a:pt x="375" y="684"/>
                  </a:lnTo>
                  <a:lnTo>
                    <a:pt x="374" y="685"/>
                  </a:lnTo>
                  <a:lnTo>
                    <a:pt x="374" y="686"/>
                  </a:lnTo>
                  <a:lnTo>
                    <a:pt x="373" y="687"/>
                  </a:lnTo>
                  <a:lnTo>
                    <a:pt x="373" y="688"/>
                  </a:lnTo>
                  <a:lnTo>
                    <a:pt x="373" y="689"/>
                  </a:lnTo>
                  <a:lnTo>
                    <a:pt x="372" y="690"/>
                  </a:lnTo>
                  <a:lnTo>
                    <a:pt x="372" y="694"/>
                  </a:lnTo>
                  <a:lnTo>
                    <a:pt x="371" y="696"/>
                  </a:lnTo>
                  <a:lnTo>
                    <a:pt x="371" y="697"/>
                  </a:lnTo>
                  <a:lnTo>
                    <a:pt x="369" y="700"/>
                  </a:lnTo>
                  <a:lnTo>
                    <a:pt x="369" y="701"/>
                  </a:lnTo>
                  <a:lnTo>
                    <a:pt x="368" y="701"/>
                  </a:lnTo>
                  <a:lnTo>
                    <a:pt x="367" y="702"/>
                  </a:lnTo>
                  <a:lnTo>
                    <a:pt x="367" y="702"/>
                  </a:lnTo>
                  <a:lnTo>
                    <a:pt x="366" y="702"/>
                  </a:lnTo>
                  <a:lnTo>
                    <a:pt x="365" y="702"/>
                  </a:lnTo>
                  <a:lnTo>
                    <a:pt x="364" y="702"/>
                  </a:lnTo>
                  <a:lnTo>
                    <a:pt x="363" y="702"/>
                  </a:lnTo>
                  <a:lnTo>
                    <a:pt x="362" y="702"/>
                  </a:lnTo>
                  <a:lnTo>
                    <a:pt x="361" y="702"/>
                  </a:lnTo>
                  <a:lnTo>
                    <a:pt x="360" y="702"/>
                  </a:lnTo>
                  <a:lnTo>
                    <a:pt x="359" y="701"/>
                  </a:lnTo>
                  <a:lnTo>
                    <a:pt x="358" y="701"/>
                  </a:lnTo>
                  <a:lnTo>
                    <a:pt x="357" y="700"/>
                  </a:lnTo>
                  <a:lnTo>
                    <a:pt x="355" y="699"/>
                  </a:lnTo>
                  <a:lnTo>
                    <a:pt x="355" y="698"/>
                  </a:lnTo>
                  <a:lnTo>
                    <a:pt x="354" y="697"/>
                  </a:lnTo>
                  <a:lnTo>
                    <a:pt x="353" y="696"/>
                  </a:lnTo>
                  <a:lnTo>
                    <a:pt x="352" y="694"/>
                  </a:lnTo>
                  <a:lnTo>
                    <a:pt x="350" y="690"/>
                  </a:lnTo>
                  <a:lnTo>
                    <a:pt x="348" y="686"/>
                  </a:lnTo>
                  <a:lnTo>
                    <a:pt x="347" y="684"/>
                  </a:lnTo>
                  <a:lnTo>
                    <a:pt x="346" y="682"/>
                  </a:lnTo>
                  <a:lnTo>
                    <a:pt x="345" y="680"/>
                  </a:lnTo>
                  <a:lnTo>
                    <a:pt x="344" y="678"/>
                  </a:lnTo>
                  <a:lnTo>
                    <a:pt x="344" y="677"/>
                  </a:lnTo>
                  <a:lnTo>
                    <a:pt x="343" y="677"/>
                  </a:lnTo>
                  <a:lnTo>
                    <a:pt x="343" y="677"/>
                  </a:lnTo>
                  <a:lnTo>
                    <a:pt x="342" y="676"/>
                  </a:lnTo>
                  <a:lnTo>
                    <a:pt x="342" y="676"/>
                  </a:lnTo>
                  <a:lnTo>
                    <a:pt x="341" y="676"/>
                  </a:lnTo>
                  <a:lnTo>
                    <a:pt x="341" y="676"/>
                  </a:lnTo>
                  <a:lnTo>
                    <a:pt x="339" y="677"/>
                  </a:lnTo>
                  <a:lnTo>
                    <a:pt x="338" y="677"/>
                  </a:lnTo>
                  <a:lnTo>
                    <a:pt x="337" y="678"/>
                  </a:lnTo>
                  <a:lnTo>
                    <a:pt x="335" y="679"/>
                  </a:lnTo>
                  <a:lnTo>
                    <a:pt x="334" y="679"/>
                  </a:lnTo>
                  <a:lnTo>
                    <a:pt x="333" y="680"/>
                  </a:lnTo>
                  <a:lnTo>
                    <a:pt x="333" y="680"/>
                  </a:lnTo>
                  <a:lnTo>
                    <a:pt x="332" y="679"/>
                  </a:lnTo>
                  <a:lnTo>
                    <a:pt x="332" y="679"/>
                  </a:lnTo>
                  <a:lnTo>
                    <a:pt x="330" y="679"/>
                  </a:lnTo>
                  <a:lnTo>
                    <a:pt x="329" y="678"/>
                  </a:lnTo>
                  <a:lnTo>
                    <a:pt x="328" y="677"/>
                  </a:lnTo>
                  <a:lnTo>
                    <a:pt x="326" y="676"/>
                  </a:lnTo>
                  <a:lnTo>
                    <a:pt x="324" y="674"/>
                  </a:lnTo>
                  <a:lnTo>
                    <a:pt x="319" y="670"/>
                  </a:lnTo>
                  <a:lnTo>
                    <a:pt x="318" y="669"/>
                  </a:lnTo>
                  <a:lnTo>
                    <a:pt x="317" y="668"/>
                  </a:lnTo>
                  <a:lnTo>
                    <a:pt x="316" y="667"/>
                  </a:lnTo>
                  <a:lnTo>
                    <a:pt x="314" y="667"/>
                  </a:lnTo>
                  <a:lnTo>
                    <a:pt x="309" y="664"/>
                  </a:lnTo>
                  <a:lnTo>
                    <a:pt x="306" y="663"/>
                  </a:lnTo>
                  <a:lnTo>
                    <a:pt x="305" y="662"/>
                  </a:lnTo>
                  <a:lnTo>
                    <a:pt x="302" y="660"/>
                  </a:lnTo>
                  <a:lnTo>
                    <a:pt x="301" y="659"/>
                  </a:lnTo>
                  <a:lnTo>
                    <a:pt x="300" y="659"/>
                  </a:lnTo>
                  <a:lnTo>
                    <a:pt x="299" y="659"/>
                  </a:lnTo>
                  <a:lnTo>
                    <a:pt x="298" y="659"/>
                  </a:lnTo>
                  <a:lnTo>
                    <a:pt x="298" y="659"/>
                  </a:lnTo>
                  <a:lnTo>
                    <a:pt x="297" y="659"/>
                  </a:lnTo>
                  <a:lnTo>
                    <a:pt x="296" y="659"/>
                  </a:lnTo>
                  <a:lnTo>
                    <a:pt x="294" y="661"/>
                  </a:lnTo>
                  <a:lnTo>
                    <a:pt x="291" y="663"/>
                  </a:lnTo>
                  <a:lnTo>
                    <a:pt x="290" y="664"/>
                  </a:lnTo>
                  <a:lnTo>
                    <a:pt x="290" y="665"/>
                  </a:lnTo>
                  <a:lnTo>
                    <a:pt x="289" y="666"/>
                  </a:lnTo>
                  <a:lnTo>
                    <a:pt x="288" y="667"/>
                  </a:lnTo>
                  <a:lnTo>
                    <a:pt x="287" y="668"/>
                  </a:lnTo>
                  <a:lnTo>
                    <a:pt x="287" y="669"/>
                  </a:lnTo>
                  <a:lnTo>
                    <a:pt x="285" y="670"/>
                  </a:lnTo>
                  <a:lnTo>
                    <a:pt x="284" y="671"/>
                  </a:lnTo>
                  <a:lnTo>
                    <a:pt x="284" y="672"/>
                  </a:lnTo>
                  <a:lnTo>
                    <a:pt x="283" y="673"/>
                  </a:lnTo>
                  <a:lnTo>
                    <a:pt x="283" y="673"/>
                  </a:lnTo>
                  <a:lnTo>
                    <a:pt x="283" y="674"/>
                  </a:lnTo>
                  <a:lnTo>
                    <a:pt x="283" y="676"/>
                  </a:lnTo>
                  <a:lnTo>
                    <a:pt x="283" y="678"/>
                  </a:lnTo>
                  <a:lnTo>
                    <a:pt x="282" y="679"/>
                  </a:lnTo>
                  <a:lnTo>
                    <a:pt x="281" y="683"/>
                  </a:lnTo>
                  <a:lnTo>
                    <a:pt x="281" y="684"/>
                  </a:lnTo>
                  <a:lnTo>
                    <a:pt x="281" y="686"/>
                  </a:lnTo>
                  <a:lnTo>
                    <a:pt x="281" y="687"/>
                  </a:lnTo>
                  <a:lnTo>
                    <a:pt x="281" y="688"/>
                  </a:lnTo>
                  <a:lnTo>
                    <a:pt x="282" y="690"/>
                  </a:lnTo>
                  <a:lnTo>
                    <a:pt x="283" y="693"/>
                  </a:lnTo>
                  <a:lnTo>
                    <a:pt x="283" y="696"/>
                  </a:lnTo>
                  <a:lnTo>
                    <a:pt x="284" y="697"/>
                  </a:lnTo>
                  <a:lnTo>
                    <a:pt x="284" y="698"/>
                  </a:lnTo>
                  <a:lnTo>
                    <a:pt x="284" y="699"/>
                  </a:lnTo>
                  <a:lnTo>
                    <a:pt x="283" y="700"/>
                  </a:lnTo>
                  <a:lnTo>
                    <a:pt x="283" y="701"/>
                  </a:lnTo>
                  <a:lnTo>
                    <a:pt x="282" y="701"/>
                  </a:lnTo>
                  <a:lnTo>
                    <a:pt x="282" y="702"/>
                  </a:lnTo>
                  <a:lnTo>
                    <a:pt x="280" y="702"/>
                  </a:lnTo>
                  <a:lnTo>
                    <a:pt x="279" y="703"/>
                  </a:lnTo>
                  <a:lnTo>
                    <a:pt x="277" y="704"/>
                  </a:lnTo>
                  <a:lnTo>
                    <a:pt x="276" y="704"/>
                  </a:lnTo>
                  <a:lnTo>
                    <a:pt x="271" y="706"/>
                  </a:lnTo>
                  <a:lnTo>
                    <a:pt x="269" y="706"/>
                  </a:lnTo>
                  <a:lnTo>
                    <a:pt x="268" y="707"/>
                  </a:lnTo>
                  <a:lnTo>
                    <a:pt x="267" y="707"/>
                  </a:lnTo>
                  <a:lnTo>
                    <a:pt x="264" y="709"/>
                  </a:lnTo>
                  <a:lnTo>
                    <a:pt x="262" y="711"/>
                  </a:lnTo>
                  <a:lnTo>
                    <a:pt x="258" y="715"/>
                  </a:lnTo>
                  <a:lnTo>
                    <a:pt x="256" y="717"/>
                  </a:lnTo>
                  <a:lnTo>
                    <a:pt x="254" y="718"/>
                  </a:lnTo>
                  <a:lnTo>
                    <a:pt x="252" y="720"/>
                  </a:lnTo>
                  <a:lnTo>
                    <a:pt x="251" y="721"/>
                  </a:lnTo>
                  <a:lnTo>
                    <a:pt x="250" y="724"/>
                  </a:lnTo>
                  <a:lnTo>
                    <a:pt x="249" y="725"/>
                  </a:lnTo>
                  <a:lnTo>
                    <a:pt x="249" y="726"/>
                  </a:lnTo>
                  <a:lnTo>
                    <a:pt x="248" y="726"/>
                  </a:lnTo>
                  <a:lnTo>
                    <a:pt x="247" y="726"/>
                  </a:lnTo>
                  <a:lnTo>
                    <a:pt x="247" y="726"/>
                  </a:lnTo>
                  <a:lnTo>
                    <a:pt x="246" y="726"/>
                  </a:lnTo>
                  <a:lnTo>
                    <a:pt x="246" y="726"/>
                  </a:lnTo>
                  <a:lnTo>
                    <a:pt x="245" y="726"/>
                  </a:lnTo>
                  <a:lnTo>
                    <a:pt x="245" y="726"/>
                  </a:lnTo>
                  <a:lnTo>
                    <a:pt x="244" y="725"/>
                  </a:lnTo>
                  <a:lnTo>
                    <a:pt x="241" y="724"/>
                  </a:lnTo>
                  <a:lnTo>
                    <a:pt x="240" y="723"/>
                  </a:lnTo>
                  <a:lnTo>
                    <a:pt x="239" y="722"/>
                  </a:lnTo>
                  <a:lnTo>
                    <a:pt x="237" y="721"/>
                  </a:lnTo>
                  <a:lnTo>
                    <a:pt x="234" y="721"/>
                  </a:lnTo>
                  <a:lnTo>
                    <a:pt x="232" y="720"/>
                  </a:lnTo>
                  <a:lnTo>
                    <a:pt x="230" y="720"/>
                  </a:lnTo>
                  <a:lnTo>
                    <a:pt x="227" y="719"/>
                  </a:lnTo>
                  <a:lnTo>
                    <a:pt x="225" y="719"/>
                  </a:lnTo>
                  <a:lnTo>
                    <a:pt x="224" y="719"/>
                  </a:lnTo>
                  <a:lnTo>
                    <a:pt x="223" y="719"/>
                  </a:lnTo>
                  <a:lnTo>
                    <a:pt x="223" y="718"/>
                  </a:lnTo>
                  <a:lnTo>
                    <a:pt x="222" y="718"/>
                  </a:lnTo>
                  <a:lnTo>
                    <a:pt x="221" y="717"/>
                  </a:lnTo>
                  <a:lnTo>
                    <a:pt x="221" y="717"/>
                  </a:lnTo>
                  <a:lnTo>
                    <a:pt x="221" y="716"/>
                  </a:lnTo>
                  <a:lnTo>
                    <a:pt x="220" y="716"/>
                  </a:lnTo>
                  <a:lnTo>
                    <a:pt x="220" y="715"/>
                  </a:lnTo>
                  <a:lnTo>
                    <a:pt x="221" y="714"/>
                  </a:lnTo>
                  <a:lnTo>
                    <a:pt x="221" y="711"/>
                  </a:lnTo>
                  <a:lnTo>
                    <a:pt x="221" y="710"/>
                  </a:lnTo>
                  <a:lnTo>
                    <a:pt x="221" y="709"/>
                  </a:lnTo>
                  <a:lnTo>
                    <a:pt x="221" y="708"/>
                  </a:lnTo>
                  <a:lnTo>
                    <a:pt x="221" y="708"/>
                  </a:lnTo>
                  <a:lnTo>
                    <a:pt x="221" y="708"/>
                  </a:lnTo>
                  <a:lnTo>
                    <a:pt x="220" y="708"/>
                  </a:lnTo>
                  <a:lnTo>
                    <a:pt x="220" y="708"/>
                  </a:lnTo>
                  <a:lnTo>
                    <a:pt x="217" y="709"/>
                  </a:lnTo>
                  <a:lnTo>
                    <a:pt x="215" y="709"/>
                  </a:lnTo>
                  <a:lnTo>
                    <a:pt x="213" y="710"/>
                  </a:lnTo>
                  <a:lnTo>
                    <a:pt x="210" y="710"/>
                  </a:lnTo>
                  <a:lnTo>
                    <a:pt x="209" y="710"/>
                  </a:lnTo>
                  <a:lnTo>
                    <a:pt x="208" y="711"/>
                  </a:lnTo>
                  <a:lnTo>
                    <a:pt x="205" y="710"/>
                  </a:lnTo>
                  <a:lnTo>
                    <a:pt x="203" y="710"/>
                  </a:lnTo>
                  <a:lnTo>
                    <a:pt x="198" y="710"/>
                  </a:lnTo>
                  <a:lnTo>
                    <a:pt x="195" y="709"/>
                  </a:lnTo>
                  <a:lnTo>
                    <a:pt x="194" y="709"/>
                  </a:lnTo>
                  <a:lnTo>
                    <a:pt x="192" y="708"/>
                  </a:lnTo>
                  <a:lnTo>
                    <a:pt x="191" y="708"/>
                  </a:lnTo>
                  <a:lnTo>
                    <a:pt x="188" y="706"/>
                  </a:lnTo>
                  <a:lnTo>
                    <a:pt x="187" y="706"/>
                  </a:lnTo>
                  <a:lnTo>
                    <a:pt x="186" y="706"/>
                  </a:lnTo>
                  <a:lnTo>
                    <a:pt x="185" y="706"/>
                  </a:lnTo>
                  <a:lnTo>
                    <a:pt x="184" y="705"/>
                  </a:lnTo>
                  <a:lnTo>
                    <a:pt x="181" y="705"/>
                  </a:lnTo>
                  <a:lnTo>
                    <a:pt x="180" y="705"/>
                  </a:lnTo>
                  <a:lnTo>
                    <a:pt x="178" y="705"/>
                  </a:lnTo>
                  <a:lnTo>
                    <a:pt x="177" y="705"/>
                  </a:lnTo>
                  <a:lnTo>
                    <a:pt x="177" y="706"/>
                  </a:lnTo>
                  <a:lnTo>
                    <a:pt x="175" y="706"/>
                  </a:lnTo>
                  <a:lnTo>
                    <a:pt x="173" y="707"/>
                  </a:lnTo>
                  <a:lnTo>
                    <a:pt x="171" y="709"/>
                  </a:lnTo>
                  <a:lnTo>
                    <a:pt x="171" y="709"/>
                  </a:lnTo>
                  <a:lnTo>
                    <a:pt x="170" y="709"/>
                  </a:lnTo>
                  <a:lnTo>
                    <a:pt x="170" y="709"/>
                  </a:lnTo>
                  <a:lnTo>
                    <a:pt x="169" y="709"/>
                  </a:lnTo>
                  <a:lnTo>
                    <a:pt x="168" y="709"/>
                  </a:lnTo>
                  <a:lnTo>
                    <a:pt x="166" y="708"/>
                  </a:lnTo>
                  <a:lnTo>
                    <a:pt x="165" y="707"/>
                  </a:lnTo>
                  <a:lnTo>
                    <a:pt x="160" y="704"/>
                  </a:lnTo>
                  <a:lnTo>
                    <a:pt x="159" y="703"/>
                  </a:lnTo>
                  <a:lnTo>
                    <a:pt x="158" y="703"/>
                  </a:lnTo>
                  <a:lnTo>
                    <a:pt x="155" y="702"/>
                  </a:lnTo>
                  <a:lnTo>
                    <a:pt x="154" y="701"/>
                  </a:lnTo>
                  <a:lnTo>
                    <a:pt x="153" y="700"/>
                  </a:lnTo>
                  <a:lnTo>
                    <a:pt x="149" y="698"/>
                  </a:lnTo>
                  <a:lnTo>
                    <a:pt x="148" y="698"/>
                  </a:lnTo>
                  <a:lnTo>
                    <a:pt x="147" y="697"/>
                  </a:lnTo>
                  <a:lnTo>
                    <a:pt x="147" y="698"/>
                  </a:lnTo>
                  <a:lnTo>
                    <a:pt x="146" y="698"/>
                  </a:lnTo>
                  <a:lnTo>
                    <a:pt x="146" y="698"/>
                  </a:lnTo>
                  <a:lnTo>
                    <a:pt x="145" y="699"/>
                  </a:lnTo>
                  <a:lnTo>
                    <a:pt x="145" y="699"/>
                  </a:lnTo>
                  <a:lnTo>
                    <a:pt x="145" y="699"/>
                  </a:lnTo>
                  <a:lnTo>
                    <a:pt x="145" y="700"/>
                  </a:lnTo>
                  <a:lnTo>
                    <a:pt x="145" y="703"/>
                  </a:lnTo>
                  <a:lnTo>
                    <a:pt x="145" y="705"/>
                  </a:lnTo>
                  <a:lnTo>
                    <a:pt x="145" y="705"/>
                  </a:lnTo>
                  <a:lnTo>
                    <a:pt x="145" y="706"/>
                  </a:lnTo>
                  <a:lnTo>
                    <a:pt x="145" y="706"/>
                  </a:lnTo>
                  <a:lnTo>
                    <a:pt x="144" y="706"/>
                  </a:lnTo>
                  <a:lnTo>
                    <a:pt x="144" y="706"/>
                  </a:lnTo>
                  <a:lnTo>
                    <a:pt x="143" y="706"/>
                  </a:lnTo>
                  <a:lnTo>
                    <a:pt x="141" y="706"/>
                  </a:lnTo>
                  <a:lnTo>
                    <a:pt x="139" y="706"/>
                  </a:lnTo>
                  <a:lnTo>
                    <a:pt x="138" y="706"/>
                  </a:lnTo>
                  <a:lnTo>
                    <a:pt x="137" y="707"/>
                  </a:lnTo>
                  <a:lnTo>
                    <a:pt x="135" y="707"/>
                  </a:lnTo>
                  <a:lnTo>
                    <a:pt x="134" y="708"/>
                  </a:lnTo>
                  <a:lnTo>
                    <a:pt x="133" y="709"/>
                  </a:lnTo>
                  <a:lnTo>
                    <a:pt x="129" y="712"/>
                  </a:lnTo>
                  <a:lnTo>
                    <a:pt x="128" y="712"/>
                  </a:lnTo>
                  <a:lnTo>
                    <a:pt x="127" y="713"/>
                  </a:lnTo>
                  <a:lnTo>
                    <a:pt x="127" y="713"/>
                  </a:lnTo>
                  <a:lnTo>
                    <a:pt x="124" y="714"/>
                  </a:lnTo>
                  <a:lnTo>
                    <a:pt x="123" y="714"/>
                  </a:lnTo>
                  <a:lnTo>
                    <a:pt x="122" y="714"/>
                  </a:lnTo>
                  <a:lnTo>
                    <a:pt x="120" y="713"/>
                  </a:lnTo>
                  <a:lnTo>
                    <a:pt x="118" y="713"/>
                  </a:lnTo>
                  <a:lnTo>
                    <a:pt x="115" y="713"/>
                  </a:lnTo>
                  <a:lnTo>
                    <a:pt x="114" y="712"/>
                  </a:lnTo>
                  <a:lnTo>
                    <a:pt x="114" y="712"/>
                  </a:lnTo>
                  <a:lnTo>
                    <a:pt x="114" y="712"/>
                  </a:lnTo>
                  <a:lnTo>
                    <a:pt x="113" y="712"/>
                  </a:lnTo>
                  <a:lnTo>
                    <a:pt x="113" y="711"/>
                  </a:lnTo>
                  <a:lnTo>
                    <a:pt x="112" y="708"/>
                  </a:lnTo>
                  <a:lnTo>
                    <a:pt x="111" y="708"/>
                  </a:lnTo>
                  <a:lnTo>
                    <a:pt x="111" y="707"/>
                  </a:lnTo>
                  <a:lnTo>
                    <a:pt x="110" y="706"/>
                  </a:lnTo>
                  <a:lnTo>
                    <a:pt x="109" y="705"/>
                  </a:lnTo>
                  <a:lnTo>
                    <a:pt x="108" y="704"/>
                  </a:lnTo>
                  <a:lnTo>
                    <a:pt x="108" y="704"/>
                  </a:lnTo>
                  <a:lnTo>
                    <a:pt x="107" y="703"/>
                  </a:lnTo>
                  <a:lnTo>
                    <a:pt x="105" y="702"/>
                  </a:lnTo>
                  <a:lnTo>
                    <a:pt x="103" y="701"/>
                  </a:lnTo>
                  <a:lnTo>
                    <a:pt x="100" y="700"/>
                  </a:lnTo>
                  <a:lnTo>
                    <a:pt x="100" y="700"/>
                  </a:lnTo>
                  <a:lnTo>
                    <a:pt x="99" y="699"/>
                  </a:lnTo>
                  <a:lnTo>
                    <a:pt x="98" y="699"/>
                  </a:lnTo>
                  <a:lnTo>
                    <a:pt x="97" y="698"/>
                  </a:lnTo>
                  <a:lnTo>
                    <a:pt x="97" y="697"/>
                  </a:lnTo>
                  <a:lnTo>
                    <a:pt x="95" y="695"/>
                  </a:lnTo>
                  <a:lnTo>
                    <a:pt x="94" y="694"/>
                  </a:lnTo>
                  <a:lnTo>
                    <a:pt x="93" y="693"/>
                  </a:lnTo>
                  <a:lnTo>
                    <a:pt x="92" y="692"/>
                  </a:lnTo>
                  <a:lnTo>
                    <a:pt x="90" y="691"/>
                  </a:lnTo>
                  <a:lnTo>
                    <a:pt x="88" y="690"/>
                  </a:lnTo>
                  <a:lnTo>
                    <a:pt x="86" y="690"/>
                  </a:lnTo>
                  <a:lnTo>
                    <a:pt x="85" y="689"/>
                  </a:lnTo>
                  <a:lnTo>
                    <a:pt x="84" y="689"/>
                  </a:lnTo>
                  <a:lnTo>
                    <a:pt x="83" y="689"/>
                  </a:lnTo>
                  <a:lnTo>
                    <a:pt x="81" y="689"/>
                  </a:lnTo>
                  <a:lnTo>
                    <a:pt x="80" y="690"/>
                  </a:lnTo>
                  <a:lnTo>
                    <a:pt x="78" y="690"/>
                  </a:lnTo>
                  <a:lnTo>
                    <a:pt x="73" y="691"/>
                  </a:lnTo>
                  <a:lnTo>
                    <a:pt x="72" y="692"/>
                  </a:lnTo>
                  <a:lnTo>
                    <a:pt x="71" y="692"/>
                  </a:lnTo>
                  <a:lnTo>
                    <a:pt x="70" y="693"/>
                  </a:lnTo>
                  <a:lnTo>
                    <a:pt x="69" y="694"/>
                  </a:lnTo>
                  <a:lnTo>
                    <a:pt x="68" y="695"/>
                  </a:lnTo>
                  <a:lnTo>
                    <a:pt x="67" y="698"/>
                  </a:lnTo>
                  <a:lnTo>
                    <a:pt x="66" y="700"/>
                  </a:lnTo>
                  <a:lnTo>
                    <a:pt x="65" y="702"/>
                  </a:lnTo>
                  <a:lnTo>
                    <a:pt x="63" y="704"/>
                  </a:lnTo>
                  <a:lnTo>
                    <a:pt x="62" y="706"/>
                  </a:lnTo>
                  <a:lnTo>
                    <a:pt x="62" y="707"/>
                  </a:lnTo>
                  <a:lnTo>
                    <a:pt x="61" y="707"/>
                  </a:lnTo>
                  <a:lnTo>
                    <a:pt x="60" y="708"/>
                  </a:lnTo>
                  <a:lnTo>
                    <a:pt x="59" y="708"/>
                  </a:lnTo>
                  <a:lnTo>
                    <a:pt x="59" y="708"/>
                  </a:lnTo>
                  <a:lnTo>
                    <a:pt x="58" y="708"/>
                  </a:lnTo>
                  <a:lnTo>
                    <a:pt x="56" y="708"/>
                  </a:lnTo>
                  <a:lnTo>
                    <a:pt x="54" y="708"/>
                  </a:lnTo>
                  <a:lnTo>
                    <a:pt x="52" y="709"/>
                  </a:lnTo>
                  <a:lnTo>
                    <a:pt x="47" y="709"/>
                  </a:lnTo>
                  <a:lnTo>
                    <a:pt x="36" y="710"/>
                  </a:lnTo>
                  <a:lnTo>
                    <a:pt x="34" y="710"/>
                  </a:lnTo>
                  <a:lnTo>
                    <a:pt x="30" y="710"/>
                  </a:lnTo>
                  <a:lnTo>
                    <a:pt x="28" y="710"/>
                  </a:lnTo>
                  <a:lnTo>
                    <a:pt x="26" y="710"/>
                  </a:lnTo>
                  <a:lnTo>
                    <a:pt x="23" y="711"/>
                  </a:lnTo>
                  <a:lnTo>
                    <a:pt x="22" y="711"/>
                  </a:lnTo>
                  <a:lnTo>
                    <a:pt x="20" y="711"/>
                  </a:lnTo>
                  <a:lnTo>
                    <a:pt x="17" y="710"/>
                  </a:lnTo>
                  <a:lnTo>
                    <a:pt x="16" y="710"/>
                  </a:lnTo>
                  <a:lnTo>
                    <a:pt x="15" y="710"/>
                  </a:lnTo>
                  <a:lnTo>
                    <a:pt x="13" y="711"/>
                  </a:lnTo>
                  <a:lnTo>
                    <a:pt x="12" y="711"/>
                  </a:lnTo>
                  <a:lnTo>
                    <a:pt x="10" y="711"/>
                  </a:lnTo>
                  <a:lnTo>
                    <a:pt x="9" y="711"/>
                  </a:lnTo>
                  <a:lnTo>
                    <a:pt x="7" y="711"/>
                  </a:lnTo>
                  <a:lnTo>
                    <a:pt x="6" y="711"/>
                  </a:lnTo>
                  <a:lnTo>
                    <a:pt x="5" y="710"/>
                  </a:lnTo>
                  <a:lnTo>
                    <a:pt x="4" y="710"/>
                  </a:lnTo>
                  <a:lnTo>
                    <a:pt x="3" y="709"/>
                  </a:lnTo>
                  <a:lnTo>
                    <a:pt x="3" y="708"/>
                  </a:lnTo>
                  <a:lnTo>
                    <a:pt x="2" y="708"/>
                  </a:lnTo>
                  <a:lnTo>
                    <a:pt x="1" y="707"/>
                  </a:lnTo>
                  <a:lnTo>
                    <a:pt x="1" y="706"/>
                  </a:lnTo>
                  <a:lnTo>
                    <a:pt x="1" y="705"/>
                  </a:lnTo>
                  <a:lnTo>
                    <a:pt x="1" y="703"/>
                  </a:lnTo>
                  <a:lnTo>
                    <a:pt x="0" y="702"/>
                  </a:lnTo>
                  <a:lnTo>
                    <a:pt x="0" y="70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56" name="Freeform 262">
              <a:extLst>
                <a:ext uri="{FF2B5EF4-FFF2-40B4-BE49-F238E27FC236}">
                  <a16:creationId xmlns:a16="http://schemas.microsoft.com/office/drawing/2014/main" id="{E72D562A-2501-47FB-9365-6FCC321BAAB7}"/>
                </a:ext>
              </a:extLst>
            </p:cNvPr>
            <p:cNvSpPr>
              <a:spLocks/>
            </p:cNvSpPr>
            <p:nvPr/>
          </p:nvSpPr>
          <p:spPr bwMode="auto">
            <a:xfrm>
              <a:off x="3281" y="1886"/>
              <a:ext cx="639" cy="727"/>
            </a:xfrm>
            <a:custGeom>
              <a:avLst/>
              <a:gdLst>
                <a:gd name="T0" fmla="*/ 255 w 639"/>
                <a:gd name="T1" fmla="*/ 699 h 727"/>
                <a:gd name="T2" fmla="*/ 242 w 639"/>
                <a:gd name="T3" fmla="*/ 716 h 727"/>
                <a:gd name="T4" fmla="*/ 217 w 639"/>
                <a:gd name="T5" fmla="*/ 726 h 727"/>
                <a:gd name="T6" fmla="*/ 198 w 639"/>
                <a:gd name="T7" fmla="*/ 720 h 727"/>
                <a:gd name="T8" fmla="*/ 178 w 639"/>
                <a:gd name="T9" fmla="*/ 720 h 727"/>
                <a:gd name="T10" fmla="*/ 151 w 639"/>
                <a:gd name="T11" fmla="*/ 721 h 727"/>
                <a:gd name="T12" fmla="*/ 146 w 639"/>
                <a:gd name="T13" fmla="*/ 702 h 727"/>
                <a:gd name="T14" fmla="*/ 138 w 639"/>
                <a:gd name="T15" fmla="*/ 677 h 727"/>
                <a:gd name="T16" fmla="*/ 137 w 639"/>
                <a:gd name="T17" fmla="*/ 648 h 727"/>
                <a:gd name="T18" fmla="*/ 123 w 639"/>
                <a:gd name="T19" fmla="*/ 643 h 727"/>
                <a:gd name="T20" fmla="*/ 120 w 639"/>
                <a:gd name="T21" fmla="*/ 634 h 727"/>
                <a:gd name="T22" fmla="*/ 119 w 639"/>
                <a:gd name="T23" fmla="*/ 622 h 727"/>
                <a:gd name="T24" fmla="*/ 128 w 639"/>
                <a:gd name="T25" fmla="*/ 611 h 727"/>
                <a:gd name="T26" fmla="*/ 112 w 639"/>
                <a:gd name="T27" fmla="*/ 608 h 727"/>
                <a:gd name="T28" fmla="*/ 124 w 639"/>
                <a:gd name="T29" fmla="*/ 584 h 727"/>
                <a:gd name="T30" fmla="*/ 146 w 639"/>
                <a:gd name="T31" fmla="*/ 582 h 727"/>
                <a:gd name="T32" fmla="*/ 166 w 639"/>
                <a:gd name="T33" fmla="*/ 566 h 727"/>
                <a:gd name="T34" fmla="*/ 161 w 639"/>
                <a:gd name="T35" fmla="*/ 553 h 727"/>
                <a:gd name="T36" fmla="*/ 166 w 639"/>
                <a:gd name="T37" fmla="*/ 524 h 727"/>
                <a:gd name="T38" fmla="*/ 173 w 639"/>
                <a:gd name="T39" fmla="*/ 490 h 727"/>
                <a:gd name="T40" fmla="*/ 176 w 639"/>
                <a:gd name="T41" fmla="*/ 451 h 727"/>
                <a:gd name="T42" fmla="*/ 145 w 639"/>
                <a:gd name="T43" fmla="*/ 437 h 727"/>
                <a:gd name="T44" fmla="*/ 129 w 639"/>
                <a:gd name="T45" fmla="*/ 423 h 727"/>
                <a:gd name="T46" fmla="*/ 102 w 639"/>
                <a:gd name="T47" fmla="*/ 401 h 727"/>
                <a:gd name="T48" fmla="*/ 72 w 639"/>
                <a:gd name="T49" fmla="*/ 402 h 727"/>
                <a:gd name="T50" fmla="*/ 46 w 639"/>
                <a:gd name="T51" fmla="*/ 384 h 727"/>
                <a:gd name="T52" fmla="*/ 48 w 639"/>
                <a:gd name="T53" fmla="*/ 375 h 727"/>
                <a:gd name="T54" fmla="*/ 20 w 639"/>
                <a:gd name="T55" fmla="*/ 374 h 727"/>
                <a:gd name="T56" fmla="*/ 0 w 639"/>
                <a:gd name="T57" fmla="*/ 373 h 727"/>
                <a:gd name="T58" fmla="*/ 9 w 639"/>
                <a:gd name="T59" fmla="*/ 352 h 727"/>
                <a:gd name="T60" fmla="*/ 8 w 639"/>
                <a:gd name="T61" fmla="*/ 333 h 727"/>
                <a:gd name="T62" fmla="*/ 27 w 639"/>
                <a:gd name="T63" fmla="*/ 324 h 727"/>
                <a:gd name="T64" fmla="*/ 37 w 639"/>
                <a:gd name="T65" fmla="*/ 309 h 727"/>
                <a:gd name="T66" fmla="*/ 48 w 639"/>
                <a:gd name="T67" fmla="*/ 286 h 727"/>
                <a:gd name="T68" fmla="*/ 79 w 639"/>
                <a:gd name="T69" fmla="*/ 275 h 727"/>
                <a:gd name="T70" fmla="*/ 111 w 639"/>
                <a:gd name="T71" fmla="*/ 251 h 727"/>
                <a:gd name="T72" fmla="*/ 129 w 639"/>
                <a:gd name="T73" fmla="*/ 254 h 727"/>
                <a:gd name="T74" fmla="*/ 158 w 639"/>
                <a:gd name="T75" fmla="*/ 246 h 727"/>
                <a:gd name="T76" fmla="*/ 182 w 639"/>
                <a:gd name="T77" fmla="*/ 235 h 727"/>
                <a:gd name="T78" fmla="*/ 200 w 639"/>
                <a:gd name="T79" fmla="*/ 233 h 727"/>
                <a:gd name="T80" fmla="*/ 227 w 639"/>
                <a:gd name="T81" fmla="*/ 218 h 727"/>
                <a:gd name="T82" fmla="*/ 243 w 639"/>
                <a:gd name="T83" fmla="*/ 204 h 727"/>
                <a:gd name="T84" fmla="*/ 249 w 639"/>
                <a:gd name="T85" fmla="*/ 187 h 727"/>
                <a:gd name="T86" fmla="*/ 271 w 639"/>
                <a:gd name="T87" fmla="*/ 178 h 727"/>
                <a:gd name="T88" fmla="*/ 329 w 639"/>
                <a:gd name="T89" fmla="*/ 183 h 727"/>
                <a:gd name="T90" fmla="*/ 360 w 639"/>
                <a:gd name="T91" fmla="*/ 184 h 727"/>
                <a:gd name="T92" fmla="*/ 395 w 639"/>
                <a:gd name="T93" fmla="*/ 172 h 727"/>
                <a:gd name="T94" fmla="*/ 411 w 639"/>
                <a:gd name="T95" fmla="*/ 160 h 727"/>
                <a:gd name="T96" fmla="*/ 410 w 639"/>
                <a:gd name="T97" fmla="*/ 130 h 727"/>
                <a:gd name="T98" fmla="*/ 424 w 639"/>
                <a:gd name="T99" fmla="*/ 126 h 727"/>
                <a:gd name="T100" fmla="*/ 436 w 639"/>
                <a:gd name="T101" fmla="*/ 112 h 727"/>
                <a:gd name="T102" fmla="*/ 453 w 639"/>
                <a:gd name="T103" fmla="*/ 100 h 727"/>
                <a:gd name="T104" fmla="*/ 455 w 639"/>
                <a:gd name="T105" fmla="*/ 75 h 727"/>
                <a:gd name="T106" fmla="*/ 464 w 639"/>
                <a:gd name="T107" fmla="*/ 77 h 727"/>
                <a:gd name="T108" fmla="*/ 485 w 639"/>
                <a:gd name="T109" fmla="*/ 76 h 727"/>
                <a:gd name="T110" fmla="*/ 499 w 639"/>
                <a:gd name="T111" fmla="*/ 82 h 727"/>
                <a:gd name="T112" fmla="*/ 510 w 639"/>
                <a:gd name="T113" fmla="*/ 93 h 727"/>
                <a:gd name="T114" fmla="*/ 544 w 639"/>
                <a:gd name="T115" fmla="*/ 86 h 727"/>
                <a:gd name="T116" fmla="*/ 569 w 639"/>
                <a:gd name="T117" fmla="*/ 62 h 727"/>
                <a:gd name="T118" fmla="*/ 582 w 639"/>
                <a:gd name="T119" fmla="*/ 44 h 727"/>
                <a:gd name="T120" fmla="*/ 609 w 639"/>
                <a:gd name="T121" fmla="*/ 44 h 727"/>
                <a:gd name="T122" fmla="*/ 620 w 639"/>
                <a:gd name="T123" fmla="*/ 28 h 727"/>
                <a:gd name="T124" fmla="*/ 638 w 639"/>
                <a:gd name="T125" fmla="*/ 3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9" h="727">
                  <a:moveTo>
                    <a:pt x="276" y="700"/>
                  </a:moveTo>
                  <a:lnTo>
                    <a:pt x="276" y="694"/>
                  </a:lnTo>
                  <a:lnTo>
                    <a:pt x="276" y="692"/>
                  </a:lnTo>
                  <a:lnTo>
                    <a:pt x="276" y="692"/>
                  </a:lnTo>
                  <a:lnTo>
                    <a:pt x="276" y="691"/>
                  </a:lnTo>
                  <a:lnTo>
                    <a:pt x="275" y="690"/>
                  </a:lnTo>
                  <a:lnTo>
                    <a:pt x="275" y="690"/>
                  </a:lnTo>
                  <a:lnTo>
                    <a:pt x="275" y="690"/>
                  </a:lnTo>
                  <a:lnTo>
                    <a:pt x="272" y="691"/>
                  </a:lnTo>
                  <a:lnTo>
                    <a:pt x="270" y="692"/>
                  </a:lnTo>
                  <a:lnTo>
                    <a:pt x="268" y="692"/>
                  </a:lnTo>
                  <a:lnTo>
                    <a:pt x="266" y="693"/>
                  </a:lnTo>
                  <a:lnTo>
                    <a:pt x="263" y="695"/>
                  </a:lnTo>
                  <a:lnTo>
                    <a:pt x="258" y="697"/>
                  </a:lnTo>
                  <a:lnTo>
                    <a:pt x="256" y="698"/>
                  </a:lnTo>
                  <a:lnTo>
                    <a:pt x="255" y="699"/>
                  </a:lnTo>
                  <a:lnTo>
                    <a:pt x="255" y="699"/>
                  </a:lnTo>
                  <a:lnTo>
                    <a:pt x="254" y="700"/>
                  </a:lnTo>
                  <a:lnTo>
                    <a:pt x="254" y="701"/>
                  </a:lnTo>
                  <a:lnTo>
                    <a:pt x="253" y="702"/>
                  </a:lnTo>
                  <a:lnTo>
                    <a:pt x="252" y="705"/>
                  </a:lnTo>
                  <a:lnTo>
                    <a:pt x="251" y="708"/>
                  </a:lnTo>
                  <a:lnTo>
                    <a:pt x="250" y="709"/>
                  </a:lnTo>
                  <a:lnTo>
                    <a:pt x="250" y="710"/>
                  </a:lnTo>
                  <a:lnTo>
                    <a:pt x="249" y="712"/>
                  </a:lnTo>
                  <a:lnTo>
                    <a:pt x="248" y="714"/>
                  </a:lnTo>
                  <a:lnTo>
                    <a:pt x="247" y="714"/>
                  </a:lnTo>
                  <a:lnTo>
                    <a:pt x="246" y="715"/>
                  </a:lnTo>
                  <a:lnTo>
                    <a:pt x="246" y="715"/>
                  </a:lnTo>
                  <a:lnTo>
                    <a:pt x="246" y="715"/>
                  </a:lnTo>
                  <a:lnTo>
                    <a:pt x="243" y="716"/>
                  </a:lnTo>
                  <a:lnTo>
                    <a:pt x="242" y="716"/>
                  </a:lnTo>
                  <a:lnTo>
                    <a:pt x="241" y="717"/>
                  </a:lnTo>
                  <a:lnTo>
                    <a:pt x="239" y="718"/>
                  </a:lnTo>
                  <a:lnTo>
                    <a:pt x="237" y="719"/>
                  </a:lnTo>
                  <a:lnTo>
                    <a:pt x="236" y="720"/>
                  </a:lnTo>
                  <a:lnTo>
                    <a:pt x="235" y="720"/>
                  </a:lnTo>
                  <a:lnTo>
                    <a:pt x="234" y="721"/>
                  </a:lnTo>
                  <a:lnTo>
                    <a:pt x="233" y="721"/>
                  </a:lnTo>
                  <a:lnTo>
                    <a:pt x="228" y="721"/>
                  </a:lnTo>
                  <a:lnTo>
                    <a:pt x="227" y="722"/>
                  </a:lnTo>
                  <a:lnTo>
                    <a:pt x="225" y="722"/>
                  </a:lnTo>
                  <a:lnTo>
                    <a:pt x="224" y="723"/>
                  </a:lnTo>
                  <a:lnTo>
                    <a:pt x="223" y="723"/>
                  </a:lnTo>
                  <a:lnTo>
                    <a:pt x="221" y="725"/>
                  </a:lnTo>
                  <a:lnTo>
                    <a:pt x="220" y="725"/>
                  </a:lnTo>
                  <a:lnTo>
                    <a:pt x="219" y="726"/>
                  </a:lnTo>
                  <a:lnTo>
                    <a:pt x="217" y="726"/>
                  </a:lnTo>
                  <a:lnTo>
                    <a:pt x="216" y="727"/>
                  </a:lnTo>
                  <a:lnTo>
                    <a:pt x="215" y="727"/>
                  </a:lnTo>
                  <a:lnTo>
                    <a:pt x="213" y="727"/>
                  </a:lnTo>
                  <a:lnTo>
                    <a:pt x="212" y="727"/>
                  </a:lnTo>
                  <a:lnTo>
                    <a:pt x="211" y="726"/>
                  </a:lnTo>
                  <a:lnTo>
                    <a:pt x="209" y="726"/>
                  </a:lnTo>
                  <a:lnTo>
                    <a:pt x="208" y="725"/>
                  </a:lnTo>
                  <a:lnTo>
                    <a:pt x="206" y="724"/>
                  </a:lnTo>
                  <a:lnTo>
                    <a:pt x="205" y="724"/>
                  </a:lnTo>
                  <a:lnTo>
                    <a:pt x="204" y="724"/>
                  </a:lnTo>
                  <a:lnTo>
                    <a:pt x="204" y="723"/>
                  </a:lnTo>
                  <a:lnTo>
                    <a:pt x="203" y="722"/>
                  </a:lnTo>
                  <a:lnTo>
                    <a:pt x="202" y="722"/>
                  </a:lnTo>
                  <a:lnTo>
                    <a:pt x="201" y="721"/>
                  </a:lnTo>
                  <a:lnTo>
                    <a:pt x="199" y="720"/>
                  </a:lnTo>
                  <a:lnTo>
                    <a:pt x="198" y="720"/>
                  </a:lnTo>
                  <a:lnTo>
                    <a:pt x="195" y="717"/>
                  </a:lnTo>
                  <a:lnTo>
                    <a:pt x="194" y="717"/>
                  </a:lnTo>
                  <a:lnTo>
                    <a:pt x="193" y="716"/>
                  </a:lnTo>
                  <a:lnTo>
                    <a:pt x="193" y="716"/>
                  </a:lnTo>
                  <a:lnTo>
                    <a:pt x="192" y="716"/>
                  </a:lnTo>
                  <a:lnTo>
                    <a:pt x="191" y="716"/>
                  </a:lnTo>
                  <a:lnTo>
                    <a:pt x="189" y="716"/>
                  </a:lnTo>
                  <a:lnTo>
                    <a:pt x="188" y="717"/>
                  </a:lnTo>
                  <a:lnTo>
                    <a:pt x="185" y="719"/>
                  </a:lnTo>
                  <a:lnTo>
                    <a:pt x="183" y="719"/>
                  </a:lnTo>
                  <a:lnTo>
                    <a:pt x="182" y="719"/>
                  </a:lnTo>
                  <a:lnTo>
                    <a:pt x="181" y="720"/>
                  </a:lnTo>
                  <a:lnTo>
                    <a:pt x="181" y="720"/>
                  </a:lnTo>
                  <a:lnTo>
                    <a:pt x="180" y="720"/>
                  </a:lnTo>
                  <a:lnTo>
                    <a:pt x="179" y="720"/>
                  </a:lnTo>
                  <a:lnTo>
                    <a:pt x="178" y="720"/>
                  </a:lnTo>
                  <a:lnTo>
                    <a:pt x="178" y="719"/>
                  </a:lnTo>
                  <a:lnTo>
                    <a:pt x="177" y="719"/>
                  </a:lnTo>
                  <a:lnTo>
                    <a:pt x="174" y="716"/>
                  </a:lnTo>
                  <a:lnTo>
                    <a:pt x="173" y="715"/>
                  </a:lnTo>
                  <a:lnTo>
                    <a:pt x="172" y="715"/>
                  </a:lnTo>
                  <a:lnTo>
                    <a:pt x="172" y="715"/>
                  </a:lnTo>
                  <a:lnTo>
                    <a:pt x="171" y="715"/>
                  </a:lnTo>
                  <a:lnTo>
                    <a:pt x="170" y="715"/>
                  </a:lnTo>
                  <a:lnTo>
                    <a:pt x="170" y="715"/>
                  </a:lnTo>
                  <a:lnTo>
                    <a:pt x="169" y="715"/>
                  </a:lnTo>
                  <a:lnTo>
                    <a:pt x="166" y="716"/>
                  </a:lnTo>
                  <a:lnTo>
                    <a:pt x="164" y="717"/>
                  </a:lnTo>
                  <a:lnTo>
                    <a:pt x="158" y="719"/>
                  </a:lnTo>
                  <a:lnTo>
                    <a:pt x="154" y="720"/>
                  </a:lnTo>
                  <a:lnTo>
                    <a:pt x="153" y="720"/>
                  </a:lnTo>
                  <a:lnTo>
                    <a:pt x="151" y="721"/>
                  </a:lnTo>
                  <a:lnTo>
                    <a:pt x="149" y="721"/>
                  </a:lnTo>
                  <a:lnTo>
                    <a:pt x="149" y="720"/>
                  </a:lnTo>
                  <a:lnTo>
                    <a:pt x="148" y="720"/>
                  </a:lnTo>
                  <a:lnTo>
                    <a:pt x="148" y="720"/>
                  </a:lnTo>
                  <a:lnTo>
                    <a:pt x="147" y="720"/>
                  </a:lnTo>
                  <a:lnTo>
                    <a:pt x="148" y="720"/>
                  </a:lnTo>
                  <a:lnTo>
                    <a:pt x="148" y="718"/>
                  </a:lnTo>
                  <a:lnTo>
                    <a:pt x="148" y="716"/>
                  </a:lnTo>
                  <a:lnTo>
                    <a:pt x="148" y="714"/>
                  </a:lnTo>
                  <a:lnTo>
                    <a:pt x="148" y="712"/>
                  </a:lnTo>
                  <a:lnTo>
                    <a:pt x="148" y="710"/>
                  </a:lnTo>
                  <a:lnTo>
                    <a:pt x="148" y="709"/>
                  </a:lnTo>
                  <a:lnTo>
                    <a:pt x="147" y="707"/>
                  </a:lnTo>
                  <a:lnTo>
                    <a:pt x="147" y="705"/>
                  </a:lnTo>
                  <a:lnTo>
                    <a:pt x="146" y="703"/>
                  </a:lnTo>
                  <a:lnTo>
                    <a:pt x="146" y="702"/>
                  </a:lnTo>
                  <a:lnTo>
                    <a:pt x="145" y="701"/>
                  </a:lnTo>
                  <a:lnTo>
                    <a:pt x="144" y="700"/>
                  </a:lnTo>
                  <a:lnTo>
                    <a:pt x="143" y="699"/>
                  </a:lnTo>
                  <a:lnTo>
                    <a:pt x="142" y="698"/>
                  </a:lnTo>
                  <a:lnTo>
                    <a:pt x="141" y="698"/>
                  </a:lnTo>
                  <a:lnTo>
                    <a:pt x="139" y="697"/>
                  </a:lnTo>
                  <a:lnTo>
                    <a:pt x="139" y="696"/>
                  </a:lnTo>
                  <a:lnTo>
                    <a:pt x="138" y="696"/>
                  </a:lnTo>
                  <a:lnTo>
                    <a:pt x="138" y="695"/>
                  </a:lnTo>
                  <a:lnTo>
                    <a:pt x="138" y="695"/>
                  </a:lnTo>
                  <a:lnTo>
                    <a:pt x="138" y="694"/>
                  </a:lnTo>
                  <a:lnTo>
                    <a:pt x="138" y="693"/>
                  </a:lnTo>
                  <a:lnTo>
                    <a:pt x="138" y="687"/>
                  </a:lnTo>
                  <a:lnTo>
                    <a:pt x="138" y="686"/>
                  </a:lnTo>
                  <a:lnTo>
                    <a:pt x="138" y="682"/>
                  </a:lnTo>
                  <a:lnTo>
                    <a:pt x="138" y="677"/>
                  </a:lnTo>
                  <a:lnTo>
                    <a:pt x="139" y="675"/>
                  </a:lnTo>
                  <a:lnTo>
                    <a:pt x="139" y="673"/>
                  </a:lnTo>
                  <a:lnTo>
                    <a:pt x="140" y="667"/>
                  </a:lnTo>
                  <a:lnTo>
                    <a:pt x="141" y="665"/>
                  </a:lnTo>
                  <a:lnTo>
                    <a:pt x="141" y="664"/>
                  </a:lnTo>
                  <a:lnTo>
                    <a:pt x="141" y="661"/>
                  </a:lnTo>
                  <a:lnTo>
                    <a:pt x="141" y="659"/>
                  </a:lnTo>
                  <a:lnTo>
                    <a:pt x="141" y="656"/>
                  </a:lnTo>
                  <a:lnTo>
                    <a:pt x="141" y="654"/>
                  </a:lnTo>
                  <a:lnTo>
                    <a:pt x="141" y="652"/>
                  </a:lnTo>
                  <a:lnTo>
                    <a:pt x="140" y="652"/>
                  </a:lnTo>
                  <a:lnTo>
                    <a:pt x="140" y="651"/>
                  </a:lnTo>
                  <a:lnTo>
                    <a:pt x="139" y="650"/>
                  </a:lnTo>
                  <a:lnTo>
                    <a:pt x="139" y="650"/>
                  </a:lnTo>
                  <a:lnTo>
                    <a:pt x="138" y="649"/>
                  </a:lnTo>
                  <a:lnTo>
                    <a:pt x="137" y="648"/>
                  </a:lnTo>
                  <a:lnTo>
                    <a:pt x="135" y="648"/>
                  </a:lnTo>
                  <a:lnTo>
                    <a:pt x="134" y="647"/>
                  </a:lnTo>
                  <a:lnTo>
                    <a:pt x="132" y="647"/>
                  </a:lnTo>
                  <a:lnTo>
                    <a:pt x="131" y="646"/>
                  </a:lnTo>
                  <a:lnTo>
                    <a:pt x="129" y="646"/>
                  </a:lnTo>
                  <a:lnTo>
                    <a:pt x="126" y="646"/>
                  </a:lnTo>
                  <a:lnTo>
                    <a:pt x="125" y="646"/>
                  </a:lnTo>
                  <a:lnTo>
                    <a:pt x="124" y="646"/>
                  </a:lnTo>
                  <a:lnTo>
                    <a:pt x="124" y="646"/>
                  </a:lnTo>
                  <a:lnTo>
                    <a:pt x="123" y="646"/>
                  </a:lnTo>
                  <a:lnTo>
                    <a:pt x="123" y="645"/>
                  </a:lnTo>
                  <a:lnTo>
                    <a:pt x="122" y="645"/>
                  </a:lnTo>
                  <a:lnTo>
                    <a:pt x="122" y="645"/>
                  </a:lnTo>
                  <a:lnTo>
                    <a:pt x="122" y="644"/>
                  </a:lnTo>
                  <a:lnTo>
                    <a:pt x="122" y="644"/>
                  </a:lnTo>
                  <a:lnTo>
                    <a:pt x="123" y="643"/>
                  </a:lnTo>
                  <a:lnTo>
                    <a:pt x="123" y="642"/>
                  </a:lnTo>
                  <a:lnTo>
                    <a:pt x="123" y="641"/>
                  </a:lnTo>
                  <a:lnTo>
                    <a:pt x="122" y="640"/>
                  </a:lnTo>
                  <a:lnTo>
                    <a:pt x="122" y="640"/>
                  </a:lnTo>
                  <a:lnTo>
                    <a:pt x="121" y="639"/>
                  </a:lnTo>
                  <a:lnTo>
                    <a:pt x="120" y="638"/>
                  </a:lnTo>
                  <a:lnTo>
                    <a:pt x="118" y="637"/>
                  </a:lnTo>
                  <a:lnTo>
                    <a:pt x="117" y="636"/>
                  </a:lnTo>
                  <a:lnTo>
                    <a:pt x="116" y="636"/>
                  </a:lnTo>
                  <a:lnTo>
                    <a:pt x="116" y="635"/>
                  </a:lnTo>
                  <a:lnTo>
                    <a:pt x="116" y="635"/>
                  </a:lnTo>
                  <a:lnTo>
                    <a:pt x="116" y="635"/>
                  </a:lnTo>
                  <a:lnTo>
                    <a:pt x="116" y="635"/>
                  </a:lnTo>
                  <a:lnTo>
                    <a:pt x="117" y="635"/>
                  </a:lnTo>
                  <a:lnTo>
                    <a:pt x="118" y="634"/>
                  </a:lnTo>
                  <a:lnTo>
                    <a:pt x="120" y="634"/>
                  </a:lnTo>
                  <a:lnTo>
                    <a:pt x="121" y="634"/>
                  </a:lnTo>
                  <a:lnTo>
                    <a:pt x="122" y="634"/>
                  </a:lnTo>
                  <a:lnTo>
                    <a:pt x="123" y="633"/>
                  </a:lnTo>
                  <a:lnTo>
                    <a:pt x="124" y="633"/>
                  </a:lnTo>
                  <a:lnTo>
                    <a:pt x="124" y="632"/>
                  </a:lnTo>
                  <a:lnTo>
                    <a:pt x="124" y="632"/>
                  </a:lnTo>
                  <a:lnTo>
                    <a:pt x="125" y="631"/>
                  </a:lnTo>
                  <a:lnTo>
                    <a:pt x="125" y="631"/>
                  </a:lnTo>
                  <a:lnTo>
                    <a:pt x="124" y="630"/>
                  </a:lnTo>
                  <a:lnTo>
                    <a:pt x="124" y="629"/>
                  </a:lnTo>
                  <a:lnTo>
                    <a:pt x="123" y="628"/>
                  </a:lnTo>
                  <a:lnTo>
                    <a:pt x="123" y="627"/>
                  </a:lnTo>
                  <a:lnTo>
                    <a:pt x="122" y="626"/>
                  </a:lnTo>
                  <a:lnTo>
                    <a:pt x="120" y="624"/>
                  </a:lnTo>
                  <a:lnTo>
                    <a:pt x="120" y="623"/>
                  </a:lnTo>
                  <a:lnTo>
                    <a:pt x="119" y="622"/>
                  </a:lnTo>
                  <a:lnTo>
                    <a:pt x="119" y="622"/>
                  </a:lnTo>
                  <a:lnTo>
                    <a:pt x="119" y="621"/>
                  </a:lnTo>
                  <a:lnTo>
                    <a:pt x="119" y="620"/>
                  </a:lnTo>
                  <a:lnTo>
                    <a:pt x="119" y="619"/>
                  </a:lnTo>
                  <a:lnTo>
                    <a:pt x="119" y="619"/>
                  </a:lnTo>
                  <a:lnTo>
                    <a:pt x="119" y="618"/>
                  </a:lnTo>
                  <a:lnTo>
                    <a:pt x="119" y="618"/>
                  </a:lnTo>
                  <a:lnTo>
                    <a:pt x="120" y="618"/>
                  </a:lnTo>
                  <a:lnTo>
                    <a:pt x="125" y="615"/>
                  </a:lnTo>
                  <a:lnTo>
                    <a:pt x="127" y="614"/>
                  </a:lnTo>
                  <a:lnTo>
                    <a:pt x="127" y="614"/>
                  </a:lnTo>
                  <a:lnTo>
                    <a:pt x="128" y="613"/>
                  </a:lnTo>
                  <a:lnTo>
                    <a:pt x="128" y="613"/>
                  </a:lnTo>
                  <a:lnTo>
                    <a:pt x="129" y="612"/>
                  </a:lnTo>
                  <a:lnTo>
                    <a:pt x="128" y="612"/>
                  </a:lnTo>
                  <a:lnTo>
                    <a:pt x="128" y="611"/>
                  </a:lnTo>
                  <a:lnTo>
                    <a:pt x="128" y="611"/>
                  </a:lnTo>
                  <a:lnTo>
                    <a:pt x="127" y="610"/>
                  </a:lnTo>
                  <a:lnTo>
                    <a:pt x="127" y="610"/>
                  </a:lnTo>
                  <a:lnTo>
                    <a:pt x="126" y="609"/>
                  </a:lnTo>
                  <a:lnTo>
                    <a:pt x="125" y="609"/>
                  </a:lnTo>
                  <a:lnTo>
                    <a:pt x="123" y="609"/>
                  </a:lnTo>
                  <a:lnTo>
                    <a:pt x="122" y="609"/>
                  </a:lnTo>
                  <a:lnTo>
                    <a:pt x="120" y="609"/>
                  </a:lnTo>
                  <a:lnTo>
                    <a:pt x="118" y="609"/>
                  </a:lnTo>
                  <a:lnTo>
                    <a:pt x="116" y="609"/>
                  </a:lnTo>
                  <a:lnTo>
                    <a:pt x="115" y="609"/>
                  </a:lnTo>
                  <a:lnTo>
                    <a:pt x="114" y="609"/>
                  </a:lnTo>
                  <a:lnTo>
                    <a:pt x="113" y="609"/>
                  </a:lnTo>
                  <a:lnTo>
                    <a:pt x="113" y="609"/>
                  </a:lnTo>
                  <a:lnTo>
                    <a:pt x="112" y="608"/>
                  </a:lnTo>
                  <a:lnTo>
                    <a:pt x="112" y="608"/>
                  </a:lnTo>
                  <a:lnTo>
                    <a:pt x="111" y="607"/>
                  </a:lnTo>
                  <a:lnTo>
                    <a:pt x="111" y="606"/>
                  </a:lnTo>
                  <a:lnTo>
                    <a:pt x="111" y="605"/>
                  </a:lnTo>
                  <a:lnTo>
                    <a:pt x="111" y="604"/>
                  </a:lnTo>
                  <a:lnTo>
                    <a:pt x="111" y="603"/>
                  </a:lnTo>
                  <a:lnTo>
                    <a:pt x="111" y="601"/>
                  </a:lnTo>
                  <a:lnTo>
                    <a:pt x="112" y="600"/>
                  </a:lnTo>
                  <a:lnTo>
                    <a:pt x="112" y="599"/>
                  </a:lnTo>
                  <a:lnTo>
                    <a:pt x="113" y="598"/>
                  </a:lnTo>
                  <a:lnTo>
                    <a:pt x="114" y="596"/>
                  </a:lnTo>
                  <a:lnTo>
                    <a:pt x="118" y="591"/>
                  </a:lnTo>
                  <a:lnTo>
                    <a:pt x="119" y="589"/>
                  </a:lnTo>
                  <a:lnTo>
                    <a:pt x="120" y="588"/>
                  </a:lnTo>
                  <a:lnTo>
                    <a:pt x="122" y="587"/>
                  </a:lnTo>
                  <a:lnTo>
                    <a:pt x="123" y="586"/>
                  </a:lnTo>
                  <a:lnTo>
                    <a:pt x="124" y="584"/>
                  </a:lnTo>
                  <a:lnTo>
                    <a:pt x="125" y="584"/>
                  </a:lnTo>
                  <a:lnTo>
                    <a:pt x="127" y="582"/>
                  </a:lnTo>
                  <a:lnTo>
                    <a:pt x="128" y="581"/>
                  </a:lnTo>
                  <a:lnTo>
                    <a:pt x="130" y="581"/>
                  </a:lnTo>
                  <a:lnTo>
                    <a:pt x="132" y="580"/>
                  </a:lnTo>
                  <a:lnTo>
                    <a:pt x="133" y="579"/>
                  </a:lnTo>
                  <a:lnTo>
                    <a:pt x="134" y="579"/>
                  </a:lnTo>
                  <a:lnTo>
                    <a:pt x="135" y="578"/>
                  </a:lnTo>
                  <a:lnTo>
                    <a:pt x="137" y="578"/>
                  </a:lnTo>
                  <a:lnTo>
                    <a:pt x="138" y="578"/>
                  </a:lnTo>
                  <a:lnTo>
                    <a:pt x="139" y="578"/>
                  </a:lnTo>
                  <a:lnTo>
                    <a:pt x="139" y="579"/>
                  </a:lnTo>
                  <a:lnTo>
                    <a:pt x="140" y="579"/>
                  </a:lnTo>
                  <a:lnTo>
                    <a:pt x="144" y="581"/>
                  </a:lnTo>
                  <a:lnTo>
                    <a:pt x="145" y="582"/>
                  </a:lnTo>
                  <a:lnTo>
                    <a:pt x="146" y="582"/>
                  </a:lnTo>
                  <a:lnTo>
                    <a:pt x="147" y="582"/>
                  </a:lnTo>
                  <a:lnTo>
                    <a:pt x="147" y="582"/>
                  </a:lnTo>
                  <a:lnTo>
                    <a:pt x="148" y="582"/>
                  </a:lnTo>
                  <a:lnTo>
                    <a:pt x="149" y="582"/>
                  </a:lnTo>
                  <a:lnTo>
                    <a:pt x="150" y="582"/>
                  </a:lnTo>
                  <a:lnTo>
                    <a:pt x="150" y="581"/>
                  </a:lnTo>
                  <a:lnTo>
                    <a:pt x="151" y="581"/>
                  </a:lnTo>
                  <a:lnTo>
                    <a:pt x="152" y="580"/>
                  </a:lnTo>
                  <a:lnTo>
                    <a:pt x="153" y="579"/>
                  </a:lnTo>
                  <a:lnTo>
                    <a:pt x="155" y="575"/>
                  </a:lnTo>
                  <a:lnTo>
                    <a:pt x="156" y="574"/>
                  </a:lnTo>
                  <a:lnTo>
                    <a:pt x="158" y="573"/>
                  </a:lnTo>
                  <a:lnTo>
                    <a:pt x="159" y="571"/>
                  </a:lnTo>
                  <a:lnTo>
                    <a:pt x="163" y="568"/>
                  </a:lnTo>
                  <a:lnTo>
                    <a:pt x="165" y="566"/>
                  </a:lnTo>
                  <a:lnTo>
                    <a:pt x="166" y="566"/>
                  </a:lnTo>
                  <a:lnTo>
                    <a:pt x="166" y="565"/>
                  </a:lnTo>
                  <a:lnTo>
                    <a:pt x="167" y="564"/>
                  </a:lnTo>
                  <a:lnTo>
                    <a:pt x="167" y="563"/>
                  </a:lnTo>
                  <a:lnTo>
                    <a:pt x="167" y="563"/>
                  </a:lnTo>
                  <a:lnTo>
                    <a:pt x="167" y="562"/>
                  </a:lnTo>
                  <a:lnTo>
                    <a:pt x="167" y="561"/>
                  </a:lnTo>
                  <a:lnTo>
                    <a:pt x="167" y="560"/>
                  </a:lnTo>
                  <a:lnTo>
                    <a:pt x="166" y="559"/>
                  </a:lnTo>
                  <a:lnTo>
                    <a:pt x="165" y="558"/>
                  </a:lnTo>
                  <a:lnTo>
                    <a:pt x="164" y="558"/>
                  </a:lnTo>
                  <a:lnTo>
                    <a:pt x="162" y="557"/>
                  </a:lnTo>
                  <a:lnTo>
                    <a:pt x="162" y="556"/>
                  </a:lnTo>
                  <a:lnTo>
                    <a:pt x="161" y="556"/>
                  </a:lnTo>
                  <a:lnTo>
                    <a:pt x="161" y="555"/>
                  </a:lnTo>
                  <a:lnTo>
                    <a:pt x="161" y="554"/>
                  </a:lnTo>
                  <a:lnTo>
                    <a:pt x="161" y="553"/>
                  </a:lnTo>
                  <a:lnTo>
                    <a:pt x="162" y="551"/>
                  </a:lnTo>
                  <a:lnTo>
                    <a:pt x="162" y="549"/>
                  </a:lnTo>
                  <a:lnTo>
                    <a:pt x="162" y="548"/>
                  </a:lnTo>
                  <a:lnTo>
                    <a:pt x="163" y="546"/>
                  </a:lnTo>
                  <a:lnTo>
                    <a:pt x="163" y="545"/>
                  </a:lnTo>
                  <a:lnTo>
                    <a:pt x="163" y="543"/>
                  </a:lnTo>
                  <a:lnTo>
                    <a:pt x="163" y="539"/>
                  </a:lnTo>
                  <a:lnTo>
                    <a:pt x="163" y="537"/>
                  </a:lnTo>
                  <a:lnTo>
                    <a:pt x="163" y="536"/>
                  </a:lnTo>
                  <a:lnTo>
                    <a:pt x="163" y="535"/>
                  </a:lnTo>
                  <a:lnTo>
                    <a:pt x="163" y="534"/>
                  </a:lnTo>
                  <a:lnTo>
                    <a:pt x="164" y="533"/>
                  </a:lnTo>
                  <a:lnTo>
                    <a:pt x="165" y="529"/>
                  </a:lnTo>
                  <a:lnTo>
                    <a:pt x="166" y="527"/>
                  </a:lnTo>
                  <a:lnTo>
                    <a:pt x="166" y="525"/>
                  </a:lnTo>
                  <a:lnTo>
                    <a:pt x="166" y="524"/>
                  </a:lnTo>
                  <a:lnTo>
                    <a:pt x="167" y="522"/>
                  </a:lnTo>
                  <a:lnTo>
                    <a:pt x="167" y="521"/>
                  </a:lnTo>
                  <a:lnTo>
                    <a:pt x="167" y="519"/>
                  </a:lnTo>
                  <a:lnTo>
                    <a:pt x="166" y="516"/>
                  </a:lnTo>
                  <a:lnTo>
                    <a:pt x="166" y="513"/>
                  </a:lnTo>
                  <a:lnTo>
                    <a:pt x="166" y="512"/>
                  </a:lnTo>
                  <a:lnTo>
                    <a:pt x="167" y="506"/>
                  </a:lnTo>
                  <a:lnTo>
                    <a:pt x="167" y="504"/>
                  </a:lnTo>
                  <a:lnTo>
                    <a:pt x="168" y="502"/>
                  </a:lnTo>
                  <a:lnTo>
                    <a:pt x="169" y="498"/>
                  </a:lnTo>
                  <a:lnTo>
                    <a:pt x="170" y="495"/>
                  </a:lnTo>
                  <a:lnTo>
                    <a:pt x="171" y="493"/>
                  </a:lnTo>
                  <a:lnTo>
                    <a:pt x="171" y="492"/>
                  </a:lnTo>
                  <a:lnTo>
                    <a:pt x="172" y="491"/>
                  </a:lnTo>
                  <a:lnTo>
                    <a:pt x="173" y="490"/>
                  </a:lnTo>
                  <a:lnTo>
                    <a:pt x="173" y="490"/>
                  </a:lnTo>
                  <a:lnTo>
                    <a:pt x="176" y="488"/>
                  </a:lnTo>
                  <a:lnTo>
                    <a:pt x="177" y="487"/>
                  </a:lnTo>
                  <a:lnTo>
                    <a:pt x="177" y="486"/>
                  </a:lnTo>
                  <a:lnTo>
                    <a:pt x="177" y="485"/>
                  </a:lnTo>
                  <a:lnTo>
                    <a:pt x="178" y="484"/>
                  </a:lnTo>
                  <a:lnTo>
                    <a:pt x="178" y="483"/>
                  </a:lnTo>
                  <a:lnTo>
                    <a:pt x="178" y="482"/>
                  </a:lnTo>
                  <a:lnTo>
                    <a:pt x="178" y="480"/>
                  </a:lnTo>
                  <a:lnTo>
                    <a:pt x="178" y="475"/>
                  </a:lnTo>
                  <a:lnTo>
                    <a:pt x="177" y="473"/>
                  </a:lnTo>
                  <a:lnTo>
                    <a:pt x="177" y="467"/>
                  </a:lnTo>
                  <a:lnTo>
                    <a:pt x="176" y="462"/>
                  </a:lnTo>
                  <a:lnTo>
                    <a:pt x="176" y="460"/>
                  </a:lnTo>
                  <a:lnTo>
                    <a:pt x="176" y="453"/>
                  </a:lnTo>
                  <a:lnTo>
                    <a:pt x="176" y="452"/>
                  </a:lnTo>
                  <a:lnTo>
                    <a:pt x="176" y="451"/>
                  </a:lnTo>
                  <a:lnTo>
                    <a:pt x="175" y="451"/>
                  </a:lnTo>
                  <a:lnTo>
                    <a:pt x="175" y="450"/>
                  </a:lnTo>
                  <a:lnTo>
                    <a:pt x="174" y="450"/>
                  </a:lnTo>
                  <a:lnTo>
                    <a:pt x="173" y="449"/>
                  </a:lnTo>
                  <a:lnTo>
                    <a:pt x="164" y="444"/>
                  </a:lnTo>
                  <a:lnTo>
                    <a:pt x="161" y="443"/>
                  </a:lnTo>
                  <a:lnTo>
                    <a:pt x="159" y="442"/>
                  </a:lnTo>
                  <a:lnTo>
                    <a:pt x="156" y="441"/>
                  </a:lnTo>
                  <a:lnTo>
                    <a:pt x="152" y="440"/>
                  </a:lnTo>
                  <a:lnTo>
                    <a:pt x="148" y="439"/>
                  </a:lnTo>
                  <a:lnTo>
                    <a:pt x="147" y="439"/>
                  </a:lnTo>
                  <a:lnTo>
                    <a:pt x="147" y="438"/>
                  </a:lnTo>
                  <a:lnTo>
                    <a:pt x="146" y="438"/>
                  </a:lnTo>
                  <a:lnTo>
                    <a:pt x="146" y="438"/>
                  </a:lnTo>
                  <a:lnTo>
                    <a:pt x="146" y="437"/>
                  </a:lnTo>
                  <a:lnTo>
                    <a:pt x="145" y="437"/>
                  </a:lnTo>
                  <a:lnTo>
                    <a:pt x="145" y="436"/>
                  </a:lnTo>
                  <a:lnTo>
                    <a:pt x="144" y="432"/>
                  </a:lnTo>
                  <a:lnTo>
                    <a:pt x="144" y="431"/>
                  </a:lnTo>
                  <a:lnTo>
                    <a:pt x="144" y="430"/>
                  </a:lnTo>
                  <a:lnTo>
                    <a:pt x="144" y="429"/>
                  </a:lnTo>
                  <a:lnTo>
                    <a:pt x="143" y="429"/>
                  </a:lnTo>
                  <a:lnTo>
                    <a:pt x="143" y="428"/>
                  </a:lnTo>
                  <a:lnTo>
                    <a:pt x="142" y="427"/>
                  </a:lnTo>
                  <a:lnTo>
                    <a:pt x="141" y="427"/>
                  </a:lnTo>
                  <a:lnTo>
                    <a:pt x="140" y="426"/>
                  </a:lnTo>
                  <a:lnTo>
                    <a:pt x="139" y="425"/>
                  </a:lnTo>
                  <a:lnTo>
                    <a:pt x="137" y="425"/>
                  </a:lnTo>
                  <a:lnTo>
                    <a:pt x="136" y="424"/>
                  </a:lnTo>
                  <a:lnTo>
                    <a:pt x="135" y="424"/>
                  </a:lnTo>
                  <a:lnTo>
                    <a:pt x="130" y="423"/>
                  </a:lnTo>
                  <a:lnTo>
                    <a:pt x="129" y="423"/>
                  </a:lnTo>
                  <a:lnTo>
                    <a:pt x="127" y="422"/>
                  </a:lnTo>
                  <a:lnTo>
                    <a:pt x="126" y="422"/>
                  </a:lnTo>
                  <a:lnTo>
                    <a:pt x="125" y="421"/>
                  </a:lnTo>
                  <a:lnTo>
                    <a:pt x="121" y="417"/>
                  </a:lnTo>
                  <a:lnTo>
                    <a:pt x="118" y="414"/>
                  </a:lnTo>
                  <a:lnTo>
                    <a:pt x="117" y="413"/>
                  </a:lnTo>
                  <a:lnTo>
                    <a:pt x="115" y="411"/>
                  </a:lnTo>
                  <a:lnTo>
                    <a:pt x="111" y="407"/>
                  </a:lnTo>
                  <a:lnTo>
                    <a:pt x="110" y="405"/>
                  </a:lnTo>
                  <a:lnTo>
                    <a:pt x="109" y="404"/>
                  </a:lnTo>
                  <a:lnTo>
                    <a:pt x="108" y="404"/>
                  </a:lnTo>
                  <a:lnTo>
                    <a:pt x="107" y="403"/>
                  </a:lnTo>
                  <a:lnTo>
                    <a:pt x="106" y="402"/>
                  </a:lnTo>
                  <a:lnTo>
                    <a:pt x="105" y="402"/>
                  </a:lnTo>
                  <a:lnTo>
                    <a:pt x="103" y="402"/>
                  </a:lnTo>
                  <a:lnTo>
                    <a:pt x="102" y="401"/>
                  </a:lnTo>
                  <a:lnTo>
                    <a:pt x="100" y="401"/>
                  </a:lnTo>
                  <a:lnTo>
                    <a:pt x="99" y="402"/>
                  </a:lnTo>
                  <a:lnTo>
                    <a:pt x="97" y="402"/>
                  </a:lnTo>
                  <a:lnTo>
                    <a:pt x="92" y="403"/>
                  </a:lnTo>
                  <a:lnTo>
                    <a:pt x="91" y="403"/>
                  </a:lnTo>
                  <a:lnTo>
                    <a:pt x="89" y="404"/>
                  </a:lnTo>
                  <a:lnTo>
                    <a:pt x="87" y="404"/>
                  </a:lnTo>
                  <a:lnTo>
                    <a:pt x="86" y="404"/>
                  </a:lnTo>
                  <a:lnTo>
                    <a:pt x="84" y="404"/>
                  </a:lnTo>
                  <a:lnTo>
                    <a:pt x="82" y="404"/>
                  </a:lnTo>
                  <a:lnTo>
                    <a:pt x="80" y="404"/>
                  </a:lnTo>
                  <a:lnTo>
                    <a:pt x="78" y="404"/>
                  </a:lnTo>
                  <a:lnTo>
                    <a:pt x="76" y="403"/>
                  </a:lnTo>
                  <a:lnTo>
                    <a:pt x="75" y="403"/>
                  </a:lnTo>
                  <a:lnTo>
                    <a:pt x="73" y="402"/>
                  </a:lnTo>
                  <a:lnTo>
                    <a:pt x="72" y="402"/>
                  </a:lnTo>
                  <a:lnTo>
                    <a:pt x="70" y="401"/>
                  </a:lnTo>
                  <a:lnTo>
                    <a:pt x="69" y="400"/>
                  </a:lnTo>
                  <a:lnTo>
                    <a:pt x="67" y="399"/>
                  </a:lnTo>
                  <a:lnTo>
                    <a:pt x="62" y="395"/>
                  </a:lnTo>
                  <a:lnTo>
                    <a:pt x="60" y="394"/>
                  </a:lnTo>
                  <a:lnTo>
                    <a:pt x="57" y="392"/>
                  </a:lnTo>
                  <a:lnTo>
                    <a:pt x="52" y="390"/>
                  </a:lnTo>
                  <a:lnTo>
                    <a:pt x="51" y="389"/>
                  </a:lnTo>
                  <a:lnTo>
                    <a:pt x="50" y="388"/>
                  </a:lnTo>
                  <a:lnTo>
                    <a:pt x="49" y="387"/>
                  </a:lnTo>
                  <a:lnTo>
                    <a:pt x="47" y="386"/>
                  </a:lnTo>
                  <a:lnTo>
                    <a:pt x="47" y="385"/>
                  </a:lnTo>
                  <a:lnTo>
                    <a:pt x="47" y="385"/>
                  </a:lnTo>
                  <a:lnTo>
                    <a:pt x="46" y="384"/>
                  </a:lnTo>
                  <a:lnTo>
                    <a:pt x="46" y="384"/>
                  </a:lnTo>
                  <a:lnTo>
                    <a:pt x="46" y="384"/>
                  </a:lnTo>
                  <a:lnTo>
                    <a:pt x="46" y="383"/>
                  </a:lnTo>
                  <a:lnTo>
                    <a:pt x="46" y="383"/>
                  </a:lnTo>
                  <a:lnTo>
                    <a:pt x="46" y="382"/>
                  </a:lnTo>
                  <a:lnTo>
                    <a:pt x="47" y="382"/>
                  </a:lnTo>
                  <a:lnTo>
                    <a:pt x="47" y="381"/>
                  </a:lnTo>
                  <a:lnTo>
                    <a:pt x="48" y="381"/>
                  </a:lnTo>
                  <a:lnTo>
                    <a:pt x="49" y="380"/>
                  </a:lnTo>
                  <a:lnTo>
                    <a:pt x="52" y="379"/>
                  </a:lnTo>
                  <a:lnTo>
                    <a:pt x="52" y="379"/>
                  </a:lnTo>
                  <a:lnTo>
                    <a:pt x="52" y="378"/>
                  </a:lnTo>
                  <a:lnTo>
                    <a:pt x="52" y="378"/>
                  </a:lnTo>
                  <a:lnTo>
                    <a:pt x="52" y="378"/>
                  </a:lnTo>
                  <a:lnTo>
                    <a:pt x="52" y="377"/>
                  </a:lnTo>
                  <a:lnTo>
                    <a:pt x="51" y="377"/>
                  </a:lnTo>
                  <a:lnTo>
                    <a:pt x="50" y="376"/>
                  </a:lnTo>
                  <a:lnTo>
                    <a:pt x="48" y="375"/>
                  </a:lnTo>
                  <a:lnTo>
                    <a:pt x="47" y="375"/>
                  </a:lnTo>
                  <a:lnTo>
                    <a:pt x="46" y="375"/>
                  </a:lnTo>
                  <a:lnTo>
                    <a:pt x="45" y="374"/>
                  </a:lnTo>
                  <a:lnTo>
                    <a:pt x="44" y="374"/>
                  </a:lnTo>
                  <a:lnTo>
                    <a:pt x="42" y="374"/>
                  </a:lnTo>
                  <a:lnTo>
                    <a:pt x="38" y="375"/>
                  </a:lnTo>
                  <a:lnTo>
                    <a:pt x="37" y="375"/>
                  </a:lnTo>
                  <a:lnTo>
                    <a:pt x="36" y="375"/>
                  </a:lnTo>
                  <a:lnTo>
                    <a:pt x="34" y="375"/>
                  </a:lnTo>
                  <a:lnTo>
                    <a:pt x="31" y="374"/>
                  </a:lnTo>
                  <a:lnTo>
                    <a:pt x="28" y="374"/>
                  </a:lnTo>
                  <a:lnTo>
                    <a:pt x="27" y="374"/>
                  </a:lnTo>
                  <a:lnTo>
                    <a:pt x="25" y="374"/>
                  </a:lnTo>
                  <a:lnTo>
                    <a:pt x="22" y="374"/>
                  </a:lnTo>
                  <a:lnTo>
                    <a:pt x="21" y="374"/>
                  </a:lnTo>
                  <a:lnTo>
                    <a:pt x="20" y="374"/>
                  </a:lnTo>
                  <a:lnTo>
                    <a:pt x="18" y="375"/>
                  </a:lnTo>
                  <a:lnTo>
                    <a:pt x="15" y="376"/>
                  </a:lnTo>
                  <a:lnTo>
                    <a:pt x="13" y="377"/>
                  </a:lnTo>
                  <a:lnTo>
                    <a:pt x="12" y="377"/>
                  </a:lnTo>
                  <a:lnTo>
                    <a:pt x="11" y="377"/>
                  </a:lnTo>
                  <a:lnTo>
                    <a:pt x="10" y="378"/>
                  </a:lnTo>
                  <a:lnTo>
                    <a:pt x="9" y="377"/>
                  </a:lnTo>
                  <a:lnTo>
                    <a:pt x="8" y="377"/>
                  </a:lnTo>
                  <a:lnTo>
                    <a:pt x="4" y="376"/>
                  </a:lnTo>
                  <a:lnTo>
                    <a:pt x="3" y="376"/>
                  </a:lnTo>
                  <a:lnTo>
                    <a:pt x="2" y="376"/>
                  </a:lnTo>
                  <a:lnTo>
                    <a:pt x="2" y="375"/>
                  </a:lnTo>
                  <a:lnTo>
                    <a:pt x="1" y="375"/>
                  </a:lnTo>
                  <a:lnTo>
                    <a:pt x="1" y="375"/>
                  </a:lnTo>
                  <a:lnTo>
                    <a:pt x="0" y="374"/>
                  </a:lnTo>
                  <a:lnTo>
                    <a:pt x="0" y="373"/>
                  </a:lnTo>
                  <a:lnTo>
                    <a:pt x="0" y="373"/>
                  </a:lnTo>
                  <a:lnTo>
                    <a:pt x="0" y="372"/>
                  </a:lnTo>
                  <a:lnTo>
                    <a:pt x="0" y="371"/>
                  </a:lnTo>
                  <a:lnTo>
                    <a:pt x="1" y="370"/>
                  </a:lnTo>
                  <a:lnTo>
                    <a:pt x="1" y="369"/>
                  </a:lnTo>
                  <a:lnTo>
                    <a:pt x="2" y="368"/>
                  </a:lnTo>
                  <a:lnTo>
                    <a:pt x="3" y="364"/>
                  </a:lnTo>
                  <a:lnTo>
                    <a:pt x="4" y="363"/>
                  </a:lnTo>
                  <a:lnTo>
                    <a:pt x="6" y="361"/>
                  </a:lnTo>
                  <a:lnTo>
                    <a:pt x="8" y="358"/>
                  </a:lnTo>
                  <a:lnTo>
                    <a:pt x="8" y="357"/>
                  </a:lnTo>
                  <a:lnTo>
                    <a:pt x="9" y="356"/>
                  </a:lnTo>
                  <a:lnTo>
                    <a:pt x="9" y="355"/>
                  </a:lnTo>
                  <a:lnTo>
                    <a:pt x="9" y="355"/>
                  </a:lnTo>
                  <a:lnTo>
                    <a:pt x="9" y="354"/>
                  </a:lnTo>
                  <a:lnTo>
                    <a:pt x="9" y="352"/>
                  </a:lnTo>
                  <a:lnTo>
                    <a:pt x="9" y="351"/>
                  </a:lnTo>
                  <a:lnTo>
                    <a:pt x="8" y="350"/>
                  </a:lnTo>
                  <a:lnTo>
                    <a:pt x="8" y="349"/>
                  </a:lnTo>
                  <a:lnTo>
                    <a:pt x="7" y="347"/>
                  </a:lnTo>
                  <a:lnTo>
                    <a:pt x="6" y="345"/>
                  </a:lnTo>
                  <a:lnTo>
                    <a:pt x="5" y="344"/>
                  </a:lnTo>
                  <a:lnTo>
                    <a:pt x="3" y="342"/>
                  </a:lnTo>
                  <a:lnTo>
                    <a:pt x="3" y="341"/>
                  </a:lnTo>
                  <a:lnTo>
                    <a:pt x="3" y="340"/>
                  </a:lnTo>
                  <a:lnTo>
                    <a:pt x="2" y="340"/>
                  </a:lnTo>
                  <a:lnTo>
                    <a:pt x="3" y="339"/>
                  </a:lnTo>
                  <a:lnTo>
                    <a:pt x="3" y="338"/>
                  </a:lnTo>
                  <a:lnTo>
                    <a:pt x="4" y="337"/>
                  </a:lnTo>
                  <a:lnTo>
                    <a:pt x="4" y="336"/>
                  </a:lnTo>
                  <a:lnTo>
                    <a:pt x="6" y="335"/>
                  </a:lnTo>
                  <a:lnTo>
                    <a:pt x="8" y="333"/>
                  </a:lnTo>
                  <a:lnTo>
                    <a:pt x="9" y="332"/>
                  </a:lnTo>
                  <a:lnTo>
                    <a:pt x="11" y="331"/>
                  </a:lnTo>
                  <a:lnTo>
                    <a:pt x="12" y="330"/>
                  </a:lnTo>
                  <a:lnTo>
                    <a:pt x="13" y="330"/>
                  </a:lnTo>
                  <a:lnTo>
                    <a:pt x="14" y="330"/>
                  </a:lnTo>
                  <a:lnTo>
                    <a:pt x="15" y="329"/>
                  </a:lnTo>
                  <a:lnTo>
                    <a:pt x="17" y="329"/>
                  </a:lnTo>
                  <a:lnTo>
                    <a:pt x="20" y="329"/>
                  </a:lnTo>
                  <a:lnTo>
                    <a:pt x="21" y="329"/>
                  </a:lnTo>
                  <a:lnTo>
                    <a:pt x="22" y="328"/>
                  </a:lnTo>
                  <a:lnTo>
                    <a:pt x="23" y="328"/>
                  </a:lnTo>
                  <a:lnTo>
                    <a:pt x="24" y="328"/>
                  </a:lnTo>
                  <a:lnTo>
                    <a:pt x="24" y="327"/>
                  </a:lnTo>
                  <a:lnTo>
                    <a:pt x="25" y="327"/>
                  </a:lnTo>
                  <a:lnTo>
                    <a:pt x="25" y="326"/>
                  </a:lnTo>
                  <a:lnTo>
                    <a:pt x="27" y="324"/>
                  </a:lnTo>
                  <a:lnTo>
                    <a:pt x="28" y="323"/>
                  </a:lnTo>
                  <a:lnTo>
                    <a:pt x="28" y="322"/>
                  </a:lnTo>
                  <a:lnTo>
                    <a:pt x="30" y="318"/>
                  </a:lnTo>
                  <a:lnTo>
                    <a:pt x="30" y="317"/>
                  </a:lnTo>
                  <a:lnTo>
                    <a:pt x="31" y="317"/>
                  </a:lnTo>
                  <a:lnTo>
                    <a:pt x="31" y="316"/>
                  </a:lnTo>
                  <a:lnTo>
                    <a:pt x="32" y="316"/>
                  </a:lnTo>
                  <a:lnTo>
                    <a:pt x="34" y="315"/>
                  </a:lnTo>
                  <a:lnTo>
                    <a:pt x="35" y="314"/>
                  </a:lnTo>
                  <a:lnTo>
                    <a:pt x="35" y="314"/>
                  </a:lnTo>
                  <a:lnTo>
                    <a:pt x="36" y="313"/>
                  </a:lnTo>
                  <a:lnTo>
                    <a:pt x="36" y="313"/>
                  </a:lnTo>
                  <a:lnTo>
                    <a:pt x="36" y="313"/>
                  </a:lnTo>
                  <a:lnTo>
                    <a:pt x="36" y="312"/>
                  </a:lnTo>
                  <a:lnTo>
                    <a:pt x="37" y="310"/>
                  </a:lnTo>
                  <a:lnTo>
                    <a:pt x="37" y="309"/>
                  </a:lnTo>
                  <a:lnTo>
                    <a:pt x="37" y="307"/>
                  </a:lnTo>
                  <a:lnTo>
                    <a:pt x="37" y="306"/>
                  </a:lnTo>
                  <a:lnTo>
                    <a:pt x="37" y="305"/>
                  </a:lnTo>
                  <a:lnTo>
                    <a:pt x="38" y="303"/>
                  </a:lnTo>
                  <a:lnTo>
                    <a:pt x="38" y="302"/>
                  </a:lnTo>
                  <a:lnTo>
                    <a:pt x="38" y="300"/>
                  </a:lnTo>
                  <a:lnTo>
                    <a:pt x="39" y="297"/>
                  </a:lnTo>
                  <a:lnTo>
                    <a:pt x="39" y="296"/>
                  </a:lnTo>
                  <a:lnTo>
                    <a:pt x="39" y="294"/>
                  </a:lnTo>
                  <a:lnTo>
                    <a:pt x="40" y="293"/>
                  </a:lnTo>
                  <a:lnTo>
                    <a:pt x="40" y="293"/>
                  </a:lnTo>
                  <a:lnTo>
                    <a:pt x="41" y="292"/>
                  </a:lnTo>
                  <a:lnTo>
                    <a:pt x="42" y="291"/>
                  </a:lnTo>
                  <a:lnTo>
                    <a:pt x="45" y="289"/>
                  </a:lnTo>
                  <a:lnTo>
                    <a:pt x="47" y="287"/>
                  </a:lnTo>
                  <a:lnTo>
                    <a:pt x="48" y="286"/>
                  </a:lnTo>
                  <a:lnTo>
                    <a:pt x="51" y="284"/>
                  </a:lnTo>
                  <a:lnTo>
                    <a:pt x="52" y="283"/>
                  </a:lnTo>
                  <a:lnTo>
                    <a:pt x="54" y="281"/>
                  </a:lnTo>
                  <a:lnTo>
                    <a:pt x="57" y="279"/>
                  </a:lnTo>
                  <a:lnTo>
                    <a:pt x="58" y="278"/>
                  </a:lnTo>
                  <a:lnTo>
                    <a:pt x="60" y="277"/>
                  </a:lnTo>
                  <a:lnTo>
                    <a:pt x="61" y="277"/>
                  </a:lnTo>
                  <a:lnTo>
                    <a:pt x="63" y="276"/>
                  </a:lnTo>
                  <a:lnTo>
                    <a:pt x="65" y="276"/>
                  </a:lnTo>
                  <a:lnTo>
                    <a:pt x="66" y="276"/>
                  </a:lnTo>
                  <a:lnTo>
                    <a:pt x="68" y="276"/>
                  </a:lnTo>
                  <a:lnTo>
                    <a:pt x="71" y="276"/>
                  </a:lnTo>
                  <a:lnTo>
                    <a:pt x="73" y="276"/>
                  </a:lnTo>
                  <a:lnTo>
                    <a:pt x="75" y="276"/>
                  </a:lnTo>
                  <a:lnTo>
                    <a:pt x="77" y="276"/>
                  </a:lnTo>
                  <a:lnTo>
                    <a:pt x="79" y="275"/>
                  </a:lnTo>
                  <a:lnTo>
                    <a:pt x="81" y="275"/>
                  </a:lnTo>
                  <a:lnTo>
                    <a:pt x="84" y="274"/>
                  </a:lnTo>
                  <a:lnTo>
                    <a:pt x="86" y="273"/>
                  </a:lnTo>
                  <a:lnTo>
                    <a:pt x="87" y="272"/>
                  </a:lnTo>
                  <a:lnTo>
                    <a:pt x="88" y="271"/>
                  </a:lnTo>
                  <a:lnTo>
                    <a:pt x="90" y="270"/>
                  </a:lnTo>
                  <a:lnTo>
                    <a:pt x="91" y="269"/>
                  </a:lnTo>
                  <a:lnTo>
                    <a:pt x="93" y="267"/>
                  </a:lnTo>
                  <a:lnTo>
                    <a:pt x="94" y="265"/>
                  </a:lnTo>
                  <a:lnTo>
                    <a:pt x="95" y="264"/>
                  </a:lnTo>
                  <a:lnTo>
                    <a:pt x="96" y="264"/>
                  </a:lnTo>
                  <a:lnTo>
                    <a:pt x="99" y="261"/>
                  </a:lnTo>
                  <a:lnTo>
                    <a:pt x="102" y="258"/>
                  </a:lnTo>
                  <a:lnTo>
                    <a:pt x="108" y="253"/>
                  </a:lnTo>
                  <a:lnTo>
                    <a:pt x="110" y="252"/>
                  </a:lnTo>
                  <a:lnTo>
                    <a:pt x="111" y="251"/>
                  </a:lnTo>
                  <a:lnTo>
                    <a:pt x="112" y="250"/>
                  </a:lnTo>
                  <a:lnTo>
                    <a:pt x="113" y="250"/>
                  </a:lnTo>
                  <a:lnTo>
                    <a:pt x="113" y="250"/>
                  </a:lnTo>
                  <a:lnTo>
                    <a:pt x="114" y="250"/>
                  </a:lnTo>
                  <a:lnTo>
                    <a:pt x="114" y="250"/>
                  </a:lnTo>
                  <a:lnTo>
                    <a:pt x="115" y="250"/>
                  </a:lnTo>
                  <a:lnTo>
                    <a:pt x="115" y="250"/>
                  </a:lnTo>
                  <a:lnTo>
                    <a:pt x="117" y="251"/>
                  </a:lnTo>
                  <a:lnTo>
                    <a:pt x="118" y="252"/>
                  </a:lnTo>
                  <a:lnTo>
                    <a:pt x="119" y="252"/>
                  </a:lnTo>
                  <a:lnTo>
                    <a:pt x="120" y="253"/>
                  </a:lnTo>
                  <a:lnTo>
                    <a:pt x="122" y="253"/>
                  </a:lnTo>
                  <a:lnTo>
                    <a:pt x="124" y="254"/>
                  </a:lnTo>
                  <a:lnTo>
                    <a:pt x="126" y="254"/>
                  </a:lnTo>
                  <a:lnTo>
                    <a:pt x="127" y="254"/>
                  </a:lnTo>
                  <a:lnTo>
                    <a:pt x="129" y="254"/>
                  </a:lnTo>
                  <a:lnTo>
                    <a:pt x="131" y="254"/>
                  </a:lnTo>
                  <a:lnTo>
                    <a:pt x="138" y="254"/>
                  </a:lnTo>
                  <a:lnTo>
                    <a:pt x="140" y="254"/>
                  </a:lnTo>
                  <a:lnTo>
                    <a:pt x="142" y="254"/>
                  </a:lnTo>
                  <a:lnTo>
                    <a:pt x="143" y="253"/>
                  </a:lnTo>
                  <a:lnTo>
                    <a:pt x="145" y="253"/>
                  </a:lnTo>
                  <a:lnTo>
                    <a:pt x="146" y="252"/>
                  </a:lnTo>
                  <a:lnTo>
                    <a:pt x="148" y="252"/>
                  </a:lnTo>
                  <a:lnTo>
                    <a:pt x="149" y="251"/>
                  </a:lnTo>
                  <a:lnTo>
                    <a:pt x="152" y="249"/>
                  </a:lnTo>
                  <a:lnTo>
                    <a:pt x="153" y="248"/>
                  </a:lnTo>
                  <a:lnTo>
                    <a:pt x="154" y="247"/>
                  </a:lnTo>
                  <a:lnTo>
                    <a:pt x="156" y="247"/>
                  </a:lnTo>
                  <a:lnTo>
                    <a:pt x="156" y="247"/>
                  </a:lnTo>
                  <a:lnTo>
                    <a:pt x="157" y="246"/>
                  </a:lnTo>
                  <a:lnTo>
                    <a:pt x="158" y="246"/>
                  </a:lnTo>
                  <a:lnTo>
                    <a:pt x="160" y="244"/>
                  </a:lnTo>
                  <a:lnTo>
                    <a:pt x="161" y="243"/>
                  </a:lnTo>
                  <a:lnTo>
                    <a:pt x="163" y="242"/>
                  </a:lnTo>
                  <a:lnTo>
                    <a:pt x="167" y="237"/>
                  </a:lnTo>
                  <a:lnTo>
                    <a:pt x="169" y="236"/>
                  </a:lnTo>
                  <a:lnTo>
                    <a:pt x="170" y="235"/>
                  </a:lnTo>
                  <a:lnTo>
                    <a:pt x="171" y="234"/>
                  </a:lnTo>
                  <a:lnTo>
                    <a:pt x="173" y="233"/>
                  </a:lnTo>
                  <a:lnTo>
                    <a:pt x="174" y="232"/>
                  </a:lnTo>
                  <a:lnTo>
                    <a:pt x="175" y="232"/>
                  </a:lnTo>
                  <a:lnTo>
                    <a:pt x="176" y="232"/>
                  </a:lnTo>
                  <a:lnTo>
                    <a:pt x="177" y="232"/>
                  </a:lnTo>
                  <a:lnTo>
                    <a:pt x="179" y="233"/>
                  </a:lnTo>
                  <a:lnTo>
                    <a:pt x="180" y="234"/>
                  </a:lnTo>
                  <a:lnTo>
                    <a:pt x="181" y="234"/>
                  </a:lnTo>
                  <a:lnTo>
                    <a:pt x="182" y="235"/>
                  </a:lnTo>
                  <a:lnTo>
                    <a:pt x="185" y="238"/>
                  </a:lnTo>
                  <a:lnTo>
                    <a:pt x="186" y="239"/>
                  </a:lnTo>
                  <a:lnTo>
                    <a:pt x="187" y="240"/>
                  </a:lnTo>
                  <a:lnTo>
                    <a:pt x="188" y="240"/>
                  </a:lnTo>
                  <a:lnTo>
                    <a:pt x="188" y="240"/>
                  </a:lnTo>
                  <a:lnTo>
                    <a:pt x="189" y="240"/>
                  </a:lnTo>
                  <a:lnTo>
                    <a:pt x="190" y="241"/>
                  </a:lnTo>
                  <a:lnTo>
                    <a:pt x="190" y="241"/>
                  </a:lnTo>
                  <a:lnTo>
                    <a:pt x="192" y="240"/>
                  </a:lnTo>
                  <a:lnTo>
                    <a:pt x="192" y="240"/>
                  </a:lnTo>
                  <a:lnTo>
                    <a:pt x="193" y="240"/>
                  </a:lnTo>
                  <a:lnTo>
                    <a:pt x="194" y="239"/>
                  </a:lnTo>
                  <a:lnTo>
                    <a:pt x="194" y="239"/>
                  </a:lnTo>
                  <a:lnTo>
                    <a:pt x="196" y="238"/>
                  </a:lnTo>
                  <a:lnTo>
                    <a:pt x="197" y="236"/>
                  </a:lnTo>
                  <a:lnTo>
                    <a:pt x="200" y="233"/>
                  </a:lnTo>
                  <a:lnTo>
                    <a:pt x="202" y="230"/>
                  </a:lnTo>
                  <a:lnTo>
                    <a:pt x="203" y="230"/>
                  </a:lnTo>
                  <a:lnTo>
                    <a:pt x="204" y="229"/>
                  </a:lnTo>
                  <a:lnTo>
                    <a:pt x="206" y="227"/>
                  </a:lnTo>
                  <a:lnTo>
                    <a:pt x="207" y="227"/>
                  </a:lnTo>
                  <a:lnTo>
                    <a:pt x="208" y="226"/>
                  </a:lnTo>
                  <a:lnTo>
                    <a:pt x="209" y="225"/>
                  </a:lnTo>
                  <a:lnTo>
                    <a:pt x="211" y="225"/>
                  </a:lnTo>
                  <a:lnTo>
                    <a:pt x="213" y="224"/>
                  </a:lnTo>
                  <a:lnTo>
                    <a:pt x="214" y="224"/>
                  </a:lnTo>
                  <a:lnTo>
                    <a:pt x="219" y="222"/>
                  </a:lnTo>
                  <a:lnTo>
                    <a:pt x="220" y="222"/>
                  </a:lnTo>
                  <a:lnTo>
                    <a:pt x="221" y="221"/>
                  </a:lnTo>
                  <a:lnTo>
                    <a:pt x="223" y="221"/>
                  </a:lnTo>
                  <a:lnTo>
                    <a:pt x="225" y="219"/>
                  </a:lnTo>
                  <a:lnTo>
                    <a:pt x="227" y="218"/>
                  </a:lnTo>
                  <a:lnTo>
                    <a:pt x="228" y="218"/>
                  </a:lnTo>
                  <a:lnTo>
                    <a:pt x="229" y="216"/>
                  </a:lnTo>
                  <a:lnTo>
                    <a:pt x="231" y="214"/>
                  </a:lnTo>
                  <a:lnTo>
                    <a:pt x="232" y="213"/>
                  </a:lnTo>
                  <a:lnTo>
                    <a:pt x="233" y="212"/>
                  </a:lnTo>
                  <a:lnTo>
                    <a:pt x="234" y="211"/>
                  </a:lnTo>
                  <a:lnTo>
                    <a:pt x="235" y="209"/>
                  </a:lnTo>
                  <a:lnTo>
                    <a:pt x="235" y="208"/>
                  </a:lnTo>
                  <a:lnTo>
                    <a:pt x="236" y="206"/>
                  </a:lnTo>
                  <a:lnTo>
                    <a:pt x="236" y="206"/>
                  </a:lnTo>
                  <a:lnTo>
                    <a:pt x="236" y="205"/>
                  </a:lnTo>
                  <a:lnTo>
                    <a:pt x="237" y="204"/>
                  </a:lnTo>
                  <a:lnTo>
                    <a:pt x="238" y="204"/>
                  </a:lnTo>
                  <a:lnTo>
                    <a:pt x="239" y="204"/>
                  </a:lnTo>
                  <a:lnTo>
                    <a:pt x="241" y="204"/>
                  </a:lnTo>
                  <a:lnTo>
                    <a:pt x="243" y="204"/>
                  </a:lnTo>
                  <a:lnTo>
                    <a:pt x="245" y="203"/>
                  </a:lnTo>
                  <a:lnTo>
                    <a:pt x="246" y="203"/>
                  </a:lnTo>
                  <a:lnTo>
                    <a:pt x="247" y="203"/>
                  </a:lnTo>
                  <a:lnTo>
                    <a:pt x="247" y="202"/>
                  </a:lnTo>
                  <a:lnTo>
                    <a:pt x="248" y="202"/>
                  </a:lnTo>
                  <a:lnTo>
                    <a:pt x="248" y="201"/>
                  </a:lnTo>
                  <a:lnTo>
                    <a:pt x="249" y="201"/>
                  </a:lnTo>
                  <a:lnTo>
                    <a:pt x="249" y="200"/>
                  </a:lnTo>
                  <a:lnTo>
                    <a:pt x="249" y="199"/>
                  </a:lnTo>
                  <a:lnTo>
                    <a:pt x="249" y="197"/>
                  </a:lnTo>
                  <a:lnTo>
                    <a:pt x="249" y="195"/>
                  </a:lnTo>
                  <a:lnTo>
                    <a:pt x="249" y="194"/>
                  </a:lnTo>
                  <a:lnTo>
                    <a:pt x="249" y="191"/>
                  </a:lnTo>
                  <a:lnTo>
                    <a:pt x="249" y="189"/>
                  </a:lnTo>
                  <a:lnTo>
                    <a:pt x="249" y="188"/>
                  </a:lnTo>
                  <a:lnTo>
                    <a:pt x="249" y="187"/>
                  </a:lnTo>
                  <a:lnTo>
                    <a:pt x="250" y="186"/>
                  </a:lnTo>
                  <a:lnTo>
                    <a:pt x="250" y="186"/>
                  </a:lnTo>
                  <a:lnTo>
                    <a:pt x="250" y="185"/>
                  </a:lnTo>
                  <a:lnTo>
                    <a:pt x="251" y="183"/>
                  </a:lnTo>
                  <a:lnTo>
                    <a:pt x="252" y="182"/>
                  </a:lnTo>
                  <a:lnTo>
                    <a:pt x="253" y="181"/>
                  </a:lnTo>
                  <a:lnTo>
                    <a:pt x="254" y="180"/>
                  </a:lnTo>
                  <a:lnTo>
                    <a:pt x="255" y="180"/>
                  </a:lnTo>
                  <a:lnTo>
                    <a:pt x="256" y="179"/>
                  </a:lnTo>
                  <a:lnTo>
                    <a:pt x="258" y="178"/>
                  </a:lnTo>
                  <a:lnTo>
                    <a:pt x="259" y="178"/>
                  </a:lnTo>
                  <a:lnTo>
                    <a:pt x="260" y="178"/>
                  </a:lnTo>
                  <a:lnTo>
                    <a:pt x="261" y="177"/>
                  </a:lnTo>
                  <a:lnTo>
                    <a:pt x="262" y="177"/>
                  </a:lnTo>
                  <a:lnTo>
                    <a:pt x="264" y="177"/>
                  </a:lnTo>
                  <a:lnTo>
                    <a:pt x="271" y="178"/>
                  </a:lnTo>
                  <a:lnTo>
                    <a:pt x="273" y="178"/>
                  </a:lnTo>
                  <a:lnTo>
                    <a:pt x="276" y="179"/>
                  </a:lnTo>
                  <a:lnTo>
                    <a:pt x="281" y="180"/>
                  </a:lnTo>
                  <a:lnTo>
                    <a:pt x="287" y="182"/>
                  </a:lnTo>
                  <a:lnTo>
                    <a:pt x="291" y="183"/>
                  </a:lnTo>
                  <a:lnTo>
                    <a:pt x="293" y="183"/>
                  </a:lnTo>
                  <a:lnTo>
                    <a:pt x="296" y="184"/>
                  </a:lnTo>
                  <a:lnTo>
                    <a:pt x="305" y="185"/>
                  </a:lnTo>
                  <a:lnTo>
                    <a:pt x="308" y="185"/>
                  </a:lnTo>
                  <a:lnTo>
                    <a:pt x="312" y="185"/>
                  </a:lnTo>
                  <a:lnTo>
                    <a:pt x="315" y="185"/>
                  </a:lnTo>
                  <a:lnTo>
                    <a:pt x="318" y="185"/>
                  </a:lnTo>
                  <a:lnTo>
                    <a:pt x="321" y="185"/>
                  </a:lnTo>
                  <a:lnTo>
                    <a:pt x="324" y="184"/>
                  </a:lnTo>
                  <a:lnTo>
                    <a:pt x="327" y="183"/>
                  </a:lnTo>
                  <a:lnTo>
                    <a:pt x="329" y="183"/>
                  </a:lnTo>
                  <a:lnTo>
                    <a:pt x="331" y="182"/>
                  </a:lnTo>
                  <a:lnTo>
                    <a:pt x="332" y="181"/>
                  </a:lnTo>
                  <a:lnTo>
                    <a:pt x="333" y="181"/>
                  </a:lnTo>
                  <a:lnTo>
                    <a:pt x="334" y="181"/>
                  </a:lnTo>
                  <a:lnTo>
                    <a:pt x="335" y="181"/>
                  </a:lnTo>
                  <a:lnTo>
                    <a:pt x="336" y="181"/>
                  </a:lnTo>
                  <a:lnTo>
                    <a:pt x="340" y="182"/>
                  </a:lnTo>
                  <a:lnTo>
                    <a:pt x="342" y="183"/>
                  </a:lnTo>
                  <a:lnTo>
                    <a:pt x="347" y="183"/>
                  </a:lnTo>
                  <a:lnTo>
                    <a:pt x="352" y="184"/>
                  </a:lnTo>
                  <a:lnTo>
                    <a:pt x="354" y="185"/>
                  </a:lnTo>
                  <a:lnTo>
                    <a:pt x="356" y="185"/>
                  </a:lnTo>
                  <a:lnTo>
                    <a:pt x="357" y="185"/>
                  </a:lnTo>
                  <a:lnTo>
                    <a:pt x="358" y="185"/>
                  </a:lnTo>
                  <a:lnTo>
                    <a:pt x="359" y="185"/>
                  </a:lnTo>
                  <a:lnTo>
                    <a:pt x="360" y="184"/>
                  </a:lnTo>
                  <a:lnTo>
                    <a:pt x="360" y="184"/>
                  </a:lnTo>
                  <a:lnTo>
                    <a:pt x="362" y="183"/>
                  </a:lnTo>
                  <a:lnTo>
                    <a:pt x="363" y="182"/>
                  </a:lnTo>
                  <a:lnTo>
                    <a:pt x="364" y="181"/>
                  </a:lnTo>
                  <a:lnTo>
                    <a:pt x="367" y="178"/>
                  </a:lnTo>
                  <a:lnTo>
                    <a:pt x="368" y="177"/>
                  </a:lnTo>
                  <a:lnTo>
                    <a:pt x="369" y="176"/>
                  </a:lnTo>
                  <a:lnTo>
                    <a:pt x="370" y="176"/>
                  </a:lnTo>
                  <a:lnTo>
                    <a:pt x="371" y="175"/>
                  </a:lnTo>
                  <a:lnTo>
                    <a:pt x="372" y="175"/>
                  </a:lnTo>
                  <a:lnTo>
                    <a:pt x="374" y="175"/>
                  </a:lnTo>
                  <a:lnTo>
                    <a:pt x="383" y="173"/>
                  </a:lnTo>
                  <a:lnTo>
                    <a:pt x="386" y="173"/>
                  </a:lnTo>
                  <a:lnTo>
                    <a:pt x="392" y="172"/>
                  </a:lnTo>
                  <a:lnTo>
                    <a:pt x="394" y="172"/>
                  </a:lnTo>
                  <a:lnTo>
                    <a:pt x="395" y="172"/>
                  </a:lnTo>
                  <a:lnTo>
                    <a:pt x="397" y="173"/>
                  </a:lnTo>
                  <a:lnTo>
                    <a:pt x="401" y="173"/>
                  </a:lnTo>
                  <a:lnTo>
                    <a:pt x="402" y="174"/>
                  </a:lnTo>
                  <a:lnTo>
                    <a:pt x="403" y="174"/>
                  </a:lnTo>
                  <a:lnTo>
                    <a:pt x="404" y="173"/>
                  </a:lnTo>
                  <a:lnTo>
                    <a:pt x="405" y="173"/>
                  </a:lnTo>
                  <a:lnTo>
                    <a:pt x="406" y="173"/>
                  </a:lnTo>
                  <a:lnTo>
                    <a:pt x="407" y="172"/>
                  </a:lnTo>
                  <a:lnTo>
                    <a:pt x="407" y="172"/>
                  </a:lnTo>
                  <a:lnTo>
                    <a:pt x="408" y="171"/>
                  </a:lnTo>
                  <a:lnTo>
                    <a:pt x="408" y="171"/>
                  </a:lnTo>
                  <a:lnTo>
                    <a:pt x="409" y="169"/>
                  </a:lnTo>
                  <a:lnTo>
                    <a:pt x="410" y="168"/>
                  </a:lnTo>
                  <a:lnTo>
                    <a:pt x="410" y="167"/>
                  </a:lnTo>
                  <a:lnTo>
                    <a:pt x="410" y="166"/>
                  </a:lnTo>
                  <a:lnTo>
                    <a:pt x="411" y="160"/>
                  </a:lnTo>
                  <a:lnTo>
                    <a:pt x="412" y="156"/>
                  </a:lnTo>
                  <a:lnTo>
                    <a:pt x="412" y="155"/>
                  </a:lnTo>
                  <a:lnTo>
                    <a:pt x="412" y="153"/>
                  </a:lnTo>
                  <a:lnTo>
                    <a:pt x="412" y="152"/>
                  </a:lnTo>
                  <a:lnTo>
                    <a:pt x="412" y="150"/>
                  </a:lnTo>
                  <a:lnTo>
                    <a:pt x="412" y="148"/>
                  </a:lnTo>
                  <a:lnTo>
                    <a:pt x="412" y="147"/>
                  </a:lnTo>
                  <a:lnTo>
                    <a:pt x="412" y="145"/>
                  </a:lnTo>
                  <a:lnTo>
                    <a:pt x="411" y="141"/>
                  </a:lnTo>
                  <a:lnTo>
                    <a:pt x="410" y="140"/>
                  </a:lnTo>
                  <a:lnTo>
                    <a:pt x="410" y="139"/>
                  </a:lnTo>
                  <a:lnTo>
                    <a:pt x="410" y="137"/>
                  </a:lnTo>
                  <a:lnTo>
                    <a:pt x="410" y="135"/>
                  </a:lnTo>
                  <a:lnTo>
                    <a:pt x="410" y="134"/>
                  </a:lnTo>
                  <a:lnTo>
                    <a:pt x="410" y="133"/>
                  </a:lnTo>
                  <a:lnTo>
                    <a:pt x="410" y="130"/>
                  </a:lnTo>
                  <a:lnTo>
                    <a:pt x="410" y="126"/>
                  </a:lnTo>
                  <a:lnTo>
                    <a:pt x="410" y="125"/>
                  </a:lnTo>
                  <a:lnTo>
                    <a:pt x="410" y="125"/>
                  </a:lnTo>
                  <a:lnTo>
                    <a:pt x="410" y="124"/>
                  </a:lnTo>
                  <a:lnTo>
                    <a:pt x="410" y="124"/>
                  </a:lnTo>
                  <a:lnTo>
                    <a:pt x="411" y="124"/>
                  </a:lnTo>
                  <a:lnTo>
                    <a:pt x="412" y="123"/>
                  </a:lnTo>
                  <a:lnTo>
                    <a:pt x="412" y="123"/>
                  </a:lnTo>
                  <a:lnTo>
                    <a:pt x="413" y="123"/>
                  </a:lnTo>
                  <a:lnTo>
                    <a:pt x="414" y="123"/>
                  </a:lnTo>
                  <a:lnTo>
                    <a:pt x="414" y="123"/>
                  </a:lnTo>
                  <a:lnTo>
                    <a:pt x="415" y="123"/>
                  </a:lnTo>
                  <a:lnTo>
                    <a:pt x="416" y="123"/>
                  </a:lnTo>
                  <a:lnTo>
                    <a:pt x="421" y="125"/>
                  </a:lnTo>
                  <a:lnTo>
                    <a:pt x="423" y="125"/>
                  </a:lnTo>
                  <a:lnTo>
                    <a:pt x="424" y="126"/>
                  </a:lnTo>
                  <a:lnTo>
                    <a:pt x="426" y="126"/>
                  </a:lnTo>
                  <a:lnTo>
                    <a:pt x="427" y="126"/>
                  </a:lnTo>
                  <a:lnTo>
                    <a:pt x="428" y="126"/>
                  </a:lnTo>
                  <a:lnTo>
                    <a:pt x="429" y="126"/>
                  </a:lnTo>
                  <a:lnTo>
                    <a:pt x="429" y="126"/>
                  </a:lnTo>
                  <a:lnTo>
                    <a:pt x="429" y="125"/>
                  </a:lnTo>
                  <a:lnTo>
                    <a:pt x="430" y="125"/>
                  </a:lnTo>
                  <a:lnTo>
                    <a:pt x="430" y="125"/>
                  </a:lnTo>
                  <a:lnTo>
                    <a:pt x="430" y="124"/>
                  </a:lnTo>
                  <a:lnTo>
                    <a:pt x="430" y="122"/>
                  </a:lnTo>
                  <a:lnTo>
                    <a:pt x="430" y="122"/>
                  </a:lnTo>
                  <a:lnTo>
                    <a:pt x="432" y="118"/>
                  </a:lnTo>
                  <a:lnTo>
                    <a:pt x="434" y="114"/>
                  </a:lnTo>
                  <a:lnTo>
                    <a:pt x="435" y="113"/>
                  </a:lnTo>
                  <a:lnTo>
                    <a:pt x="435" y="113"/>
                  </a:lnTo>
                  <a:lnTo>
                    <a:pt x="436" y="112"/>
                  </a:lnTo>
                  <a:lnTo>
                    <a:pt x="437" y="112"/>
                  </a:lnTo>
                  <a:lnTo>
                    <a:pt x="441" y="111"/>
                  </a:lnTo>
                  <a:lnTo>
                    <a:pt x="445" y="110"/>
                  </a:lnTo>
                  <a:lnTo>
                    <a:pt x="448" y="109"/>
                  </a:lnTo>
                  <a:lnTo>
                    <a:pt x="449" y="108"/>
                  </a:lnTo>
                  <a:lnTo>
                    <a:pt x="450" y="108"/>
                  </a:lnTo>
                  <a:lnTo>
                    <a:pt x="450" y="108"/>
                  </a:lnTo>
                  <a:lnTo>
                    <a:pt x="451" y="107"/>
                  </a:lnTo>
                  <a:lnTo>
                    <a:pt x="451" y="107"/>
                  </a:lnTo>
                  <a:lnTo>
                    <a:pt x="451" y="106"/>
                  </a:lnTo>
                  <a:lnTo>
                    <a:pt x="452" y="105"/>
                  </a:lnTo>
                  <a:lnTo>
                    <a:pt x="452" y="104"/>
                  </a:lnTo>
                  <a:lnTo>
                    <a:pt x="452" y="103"/>
                  </a:lnTo>
                  <a:lnTo>
                    <a:pt x="453" y="102"/>
                  </a:lnTo>
                  <a:lnTo>
                    <a:pt x="453" y="101"/>
                  </a:lnTo>
                  <a:lnTo>
                    <a:pt x="453" y="100"/>
                  </a:lnTo>
                  <a:lnTo>
                    <a:pt x="452" y="96"/>
                  </a:lnTo>
                  <a:lnTo>
                    <a:pt x="452" y="94"/>
                  </a:lnTo>
                  <a:lnTo>
                    <a:pt x="452" y="91"/>
                  </a:lnTo>
                  <a:lnTo>
                    <a:pt x="451" y="87"/>
                  </a:lnTo>
                  <a:lnTo>
                    <a:pt x="450" y="85"/>
                  </a:lnTo>
                  <a:lnTo>
                    <a:pt x="450" y="84"/>
                  </a:lnTo>
                  <a:lnTo>
                    <a:pt x="450" y="83"/>
                  </a:lnTo>
                  <a:lnTo>
                    <a:pt x="451" y="82"/>
                  </a:lnTo>
                  <a:lnTo>
                    <a:pt x="451" y="81"/>
                  </a:lnTo>
                  <a:lnTo>
                    <a:pt x="451" y="80"/>
                  </a:lnTo>
                  <a:lnTo>
                    <a:pt x="451" y="79"/>
                  </a:lnTo>
                  <a:lnTo>
                    <a:pt x="452" y="78"/>
                  </a:lnTo>
                  <a:lnTo>
                    <a:pt x="453" y="77"/>
                  </a:lnTo>
                  <a:lnTo>
                    <a:pt x="454" y="76"/>
                  </a:lnTo>
                  <a:lnTo>
                    <a:pt x="455" y="75"/>
                  </a:lnTo>
                  <a:lnTo>
                    <a:pt x="455" y="75"/>
                  </a:lnTo>
                  <a:lnTo>
                    <a:pt x="456" y="74"/>
                  </a:lnTo>
                  <a:lnTo>
                    <a:pt x="457" y="74"/>
                  </a:lnTo>
                  <a:lnTo>
                    <a:pt x="457" y="74"/>
                  </a:lnTo>
                  <a:lnTo>
                    <a:pt x="458" y="73"/>
                  </a:lnTo>
                  <a:lnTo>
                    <a:pt x="459" y="74"/>
                  </a:lnTo>
                  <a:lnTo>
                    <a:pt x="459" y="74"/>
                  </a:lnTo>
                  <a:lnTo>
                    <a:pt x="459" y="74"/>
                  </a:lnTo>
                  <a:lnTo>
                    <a:pt x="459" y="74"/>
                  </a:lnTo>
                  <a:lnTo>
                    <a:pt x="460" y="75"/>
                  </a:lnTo>
                  <a:lnTo>
                    <a:pt x="460" y="75"/>
                  </a:lnTo>
                  <a:lnTo>
                    <a:pt x="461" y="76"/>
                  </a:lnTo>
                  <a:lnTo>
                    <a:pt x="462" y="76"/>
                  </a:lnTo>
                  <a:lnTo>
                    <a:pt x="462" y="77"/>
                  </a:lnTo>
                  <a:lnTo>
                    <a:pt x="463" y="77"/>
                  </a:lnTo>
                  <a:lnTo>
                    <a:pt x="464" y="77"/>
                  </a:lnTo>
                  <a:lnTo>
                    <a:pt x="464" y="77"/>
                  </a:lnTo>
                  <a:lnTo>
                    <a:pt x="465" y="76"/>
                  </a:lnTo>
                  <a:lnTo>
                    <a:pt x="466" y="76"/>
                  </a:lnTo>
                  <a:lnTo>
                    <a:pt x="469" y="75"/>
                  </a:lnTo>
                  <a:lnTo>
                    <a:pt x="470" y="74"/>
                  </a:lnTo>
                  <a:lnTo>
                    <a:pt x="471" y="74"/>
                  </a:lnTo>
                  <a:lnTo>
                    <a:pt x="472" y="73"/>
                  </a:lnTo>
                  <a:lnTo>
                    <a:pt x="473" y="73"/>
                  </a:lnTo>
                  <a:lnTo>
                    <a:pt x="475" y="74"/>
                  </a:lnTo>
                  <a:lnTo>
                    <a:pt x="476" y="74"/>
                  </a:lnTo>
                  <a:lnTo>
                    <a:pt x="479" y="76"/>
                  </a:lnTo>
                  <a:lnTo>
                    <a:pt x="480" y="76"/>
                  </a:lnTo>
                  <a:lnTo>
                    <a:pt x="482" y="76"/>
                  </a:lnTo>
                  <a:lnTo>
                    <a:pt x="482" y="76"/>
                  </a:lnTo>
                  <a:lnTo>
                    <a:pt x="483" y="76"/>
                  </a:lnTo>
                  <a:lnTo>
                    <a:pt x="484" y="76"/>
                  </a:lnTo>
                  <a:lnTo>
                    <a:pt x="485" y="76"/>
                  </a:lnTo>
                  <a:lnTo>
                    <a:pt x="486" y="76"/>
                  </a:lnTo>
                  <a:lnTo>
                    <a:pt x="488" y="75"/>
                  </a:lnTo>
                  <a:lnTo>
                    <a:pt x="489" y="74"/>
                  </a:lnTo>
                  <a:lnTo>
                    <a:pt x="491" y="74"/>
                  </a:lnTo>
                  <a:lnTo>
                    <a:pt x="492" y="73"/>
                  </a:lnTo>
                  <a:lnTo>
                    <a:pt x="493" y="73"/>
                  </a:lnTo>
                  <a:lnTo>
                    <a:pt x="494" y="73"/>
                  </a:lnTo>
                  <a:lnTo>
                    <a:pt x="494" y="73"/>
                  </a:lnTo>
                  <a:lnTo>
                    <a:pt x="495" y="73"/>
                  </a:lnTo>
                  <a:lnTo>
                    <a:pt x="496" y="74"/>
                  </a:lnTo>
                  <a:lnTo>
                    <a:pt x="496" y="74"/>
                  </a:lnTo>
                  <a:lnTo>
                    <a:pt x="497" y="75"/>
                  </a:lnTo>
                  <a:lnTo>
                    <a:pt x="497" y="76"/>
                  </a:lnTo>
                  <a:lnTo>
                    <a:pt x="498" y="77"/>
                  </a:lnTo>
                  <a:lnTo>
                    <a:pt x="498" y="78"/>
                  </a:lnTo>
                  <a:lnTo>
                    <a:pt x="499" y="82"/>
                  </a:lnTo>
                  <a:lnTo>
                    <a:pt x="499" y="84"/>
                  </a:lnTo>
                  <a:lnTo>
                    <a:pt x="500" y="86"/>
                  </a:lnTo>
                  <a:lnTo>
                    <a:pt x="500" y="87"/>
                  </a:lnTo>
                  <a:lnTo>
                    <a:pt x="501" y="88"/>
                  </a:lnTo>
                  <a:lnTo>
                    <a:pt x="501" y="89"/>
                  </a:lnTo>
                  <a:lnTo>
                    <a:pt x="502" y="90"/>
                  </a:lnTo>
                  <a:lnTo>
                    <a:pt x="502" y="91"/>
                  </a:lnTo>
                  <a:lnTo>
                    <a:pt x="503" y="91"/>
                  </a:lnTo>
                  <a:lnTo>
                    <a:pt x="504" y="91"/>
                  </a:lnTo>
                  <a:lnTo>
                    <a:pt x="505" y="92"/>
                  </a:lnTo>
                  <a:lnTo>
                    <a:pt x="506" y="92"/>
                  </a:lnTo>
                  <a:lnTo>
                    <a:pt x="507" y="93"/>
                  </a:lnTo>
                  <a:lnTo>
                    <a:pt x="508" y="93"/>
                  </a:lnTo>
                  <a:lnTo>
                    <a:pt x="509" y="93"/>
                  </a:lnTo>
                  <a:lnTo>
                    <a:pt x="510" y="93"/>
                  </a:lnTo>
                  <a:lnTo>
                    <a:pt x="510" y="93"/>
                  </a:lnTo>
                  <a:lnTo>
                    <a:pt x="511" y="93"/>
                  </a:lnTo>
                  <a:lnTo>
                    <a:pt x="512" y="92"/>
                  </a:lnTo>
                  <a:lnTo>
                    <a:pt x="514" y="92"/>
                  </a:lnTo>
                  <a:lnTo>
                    <a:pt x="515" y="91"/>
                  </a:lnTo>
                  <a:lnTo>
                    <a:pt x="520" y="90"/>
                  </a:lnTo>
                  <a:lnTo>
                    <a:pt x="521" y="89"/>
                  </a:lnTo>
                  <a:lnTo>
                    <a:pt x="523" y="89"/>
                  </a:lnTo>
                  <a:lnTo>
                    <a:pt x="526" y="89"/>
                  </a:lnTo>
                  <a:lnTo>
                    <a:pt x="527" y="89"/>
                  </a:lnTo>
                  <a:lnTo>
                    <a:pt x="530" y="89"/>
                  </a:lnTo>
                  <a:lnTo>
                    <a:pt x="531" y="88"/>
                  </a:lnTo>
                  <a:lnTo>
                    <a:pt x="540" y="88"/>
                  </a:lnTo>
                  <a:lnTo>
                    <a:pt x="542" y="88"/>
                  </a:lnTo>
                  <a:lnTo>
                    <a:pt x="542" y="87"/>
                  </a:lnTo>
                  <a:lnTo>
                    <a:pt x="543" y="87"/>
                  </a:lnTo>
                  <a:lnTo>
                    <a:pt x="544" y="86"/>
                  </a:lnTo>
                  <a:lnTo>
                    <a:pt x="547" y="83"/>
                  </a:lnTo>
                  <a:lnTo>
                    <a:pt x="552" y="80"/>
                  </a:lnTo>
                  <a:lnTo>
                    <a:pt x="554" y="78"/>
                  </a:lnTo>
                  <a:lnTo>
                    <a:pt x="555" y="77"/>
                  </a:lnTo>
                  <a:lnTo>
                    <a:pt x="556" y="76"/>
                  </a:lnTo>
                  <a:lnTo>
                    <a:pt x="557" y="74"/>
                  </a:lnTo>
                  <a:lnTo>
                    <a:pt x="560" y="71"/>
                  </a:lnTo>
                  <a:lnTo>
                    <a:pt x="560" y="70"/>
                  </a:lnTo>
                  <a:lnTo>
                    <a:pt x="561" y="69"/>
                  </a:lnTo>
                  <a:lnTo>
                    <a:pt x="562" y="68"/>
                  </a:lnTo>
                  <a:lnTo>
                    <a:pt x="563" y="68"/>
                  </a:lnTo>
                  <a:lnTo>
                    <a:pt x="566" y="65"/>
                  </a:lnTo>
                  <a:lnTo>
                    <a:pt x="567" y="65"/>
                  </a:lnTo>
                  <a:lnTo>
                    <a:pt x="568" y="64"/>
                  </a:lnTo>
                  <a:lnTo>
                    <a:pt x="568" y="63"/>
                  </a:lnTo>
                  <a:lnTo>
                    <a:pt x="569" y="62"/>
                  </a:lnTo>
                  <a:lnTo>
                    <a:pt x="570" y="61"/>
                  </a:lnTo>
                  <a:lnTo>
                    <a:pt x="570" y="60"/>
                  </a:lnTo>
                  <a:lnTo>
                    <a:pt x="570" y="58"/>
                  </a:lnTo>
                  <a:lnTo>
                    <a:pt x="571" y="56"/>
                  </a:lnTo>
                  <a:lnTo>
                    <a:pt x="571" y="50"/>
                  </a:lnTo>
                  <a:lnTo>
                    <a:pt x="572" y="49"/>
                  </a:lnTo>
                  <a:lnTo>
                    <a:pt x="572" y="48"/>
                  </a:lnTo>
                  <a:lnTo>
                    <a:pt x="573" y="46"/>
                  </a:lnTo>
                  <a:lnTo>
                    <a:pt x="573" y="45"/>
                  </a:lnTo>
                  <a:lnTo>
                    <a:pt x="574" y="45"/>
                  </a:lnTo>
                  <a:lnTo>
                    <a:pt x="575" y="44"/>
                  </a:lnTo>
                  <a:lnTo>
                    <a:pt x="576" y="44"/>
                  </a:lnTo>
                  <a:lnTo>
                    <a:pt x="577" y="44"/>
                  </a:lnTo>
                  <a:lnTo>
                    <a:pt x="579" y="44"/>
                  </a:lnTo>
                  <a:lnTo>
                    <a:pt x="580" y="44"/>
                  </a:lnTo>
                  <a:lnTo>
                    <a:pt x="582" y="44"/>
                  </a:lnTo>
                  <a:lnTo>
                    <a:pt x="585" y="44"/>
                  </a:lnTo>
                  <a:lnTo>
                    <a:pt x="588" y="45"/>
                  </a:lnTo>
                  <a:lnTo>
                    <a:pt x="591" y="46"/>
                  </a:lnTo>
                  <a:lnTo>
                    <a:pt x="596" y="47"/>
                  </a:lnTo>
                  <a:lnTo>
                    <a:pt x="598" y="48"/>
                  </a:lnTo>
                  <a:lnTo>
                    <a:pt x="600" y="48"/>
                  </a:lnTo>
                  <a:lnTo>
                    <a:pt x="600" y="48"/>
                  </a:lnTo>
                  <a:lnTo>
                    <a:pt x="601" y="48"/>
                  </a:lnTo>
                  <a:lnTo>
                    <a:pt x="602" y="48"/>
                  </a:lnTo>
                  <a:lnTo>
                    <a:pt x="603" y="48"/>
                  </a:lnTo>
                  <a:lnTo>
                    <a:pt x="604" y="48"/>
                  </a:lnTo>
                  <a:lnTo>
                    <a:pt x="605" y="47"/>
                  </a:lnTo>
                  <a:lnTo>
                    <a:pt x="606" y="47"/>
                  </a:lnTo>
                  <a:lnTo>
                    <a:pt x="607" y="46"/>
                  </a:lnTo>
                  <a:lnTo>
                    <a:pt x="608" y="45"/>
                  </a:lnTo>
                  <a:lnTo>
                    <a:pt x="609" y="44"/>
                  </a:lnTo>
                  <a:lnTo>
                    <a:pt x="610" y="43"/>
                  </a:lnTo>
                  <a:lnTo>
                    <a:pt x="611" y="43"/>
                  </a:lnTo>
                  <a:lnTo>
                    <a:pt x="611" y="42"/>
                  </a:lnTo>
                  <a:lnTo>
                    <a:pt x="612" y="41"/>
                  </a:lnTo>
                  <a:lnTo>
                    <a:pt x="612" y="40"/>
                  </a:lnTo>
                  <a:lnTo>
                    <a:pt x="613" y="39"/>
                  </a:lnTo>
                  <a:lnTo>
                    <a:pt x="613" y="36"/>
                  </a:lnTo>
                  <a:lnTo>
                    <a:pt x="614" y="34"/>
                  </a:lnTo>
                  <a:lnTo>
                    <a:pt x="614" y="34"/>
                  </a:lnTo>
                  <a:lnTo>
                    <a:pt x="614" y="33"/>
                  </a:lnTo>
                  <a:lnTo>
                    <a:pt x="615" y="32"/>
                  </a:lnTo>
                  <a:lnTo>
                    <a:pt x="615" y="32"/>
                  </a:lnTo>
                  <a:lnTo>
                    <a:pt x="616" y="31"/>
                  </a:lnTo>
                  <a:lnTo>
                    <a:pt x="617" y="30"/>
                  </a:lnTo>
                  <a:lnTo>
                    <a:pt x="619" y="29"/>
                  </a:lnTo>
                  <a:lnTo>
                    <a:pt x="620" y="28"/>
                  </a:lnTo>
                  <a:lnTo>
                    <a:pt x="623" y="27"/>
                  </a:lnTo>
                  <a:lnTo>
                    <a:pt x="628" y="24"/>
                  </a:lnTo>
                  <a:lnTo>
                    <a:pt x="630" y="23"/>
                  </a:lnTo>
                  <a:lnTo>
                    <a:pt x="631" y="23"/>
                  </a:lnTo>
                  <a:lnTo>
                    <a:pt x="631" y="22"/>
                  </a:lnTo>
                  <a:lnTo>
                    <a:pt x="632" y="21"/>
                  </a:lnTo>
                  <a:lnTo>
                    <a:pt x="633" y="20"/>
                  </a:lnTo>
                  <a:lnTo>
                    <a:pt x="633" y="19"/>
                  </a:lnTo>
                  <a:lnTo>
                    <a:pt x="634" y="18"/>
                  </a:lnTo>
                  <a:lnTo>
                    <a:pt x="634" y="17"/>
                  </a:lnTo>
                  <a:lnTo>
                    <a:pt x="634" y="13"/>
                  </a:lnTo>
                  <a:lnTo>
                    <a:pt x="635" y="11"/>
                  </a:lnTo>
                  <a:lnTo>
                    <a:pt x="636" y="9"/>
                  </a:lnTo>
                  <a:lnTo>
                    <a:pt x="637" y="6"/>
                  </a:lnTo>
                  <a:lnTo>
                    <a:pt x="637" y="5"/>
                  </a:lnTo>
                  <a:lnTo>
                    <a:pt x="638" y="3"/>
                  </a:lnTo>
                  <a:lnTo>
                    <a:pt x="638" y="1"/>
                  </a:lnTo>
                  <a:lnTo>
                    <a:pt x="638" y="0"/>
                  </a:lnTo>
                  <a:lnTo>
                    <a:pt x="639" y="0"/>
                  </a:lnTo>
                  <a:lnTo>
                    <a:pt x="639"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57" name="Freeform 263">
              <a:extLst>
                <a:ext uri="{FF2B5EF4-FFF2-40B4-BE49-F238E27FC236}">
                  <a16:creationId xmlns:a16="http://schemas.microsoft.com/office/drawing/2014/main" id="{AAB30DF0-8DC0-404C-BC76-A01CC3BA94A1}"/>
                </a:ext>
              </a:extLst>
            </p:cNvPr>
            <p:cNvSpPr>
              <a:spLocks/>
            </p:cNvSpPr>
            <p:nvPr/>
          </p:nvSpPr>
          <p:spPr bwMode="auto">
            <a:xfrm>
              <a:off x="3633" y="2175"/>
              <a:ext cx="195" cy="150"/>
            </a:xfrm>
            <a:custGeom>
              <a:avLst/>
              <a:gdLst>
                <a:gd name="T0" fmla="*/ 109 w 195"/>
                <a:gd name="T1" fmla="*/ 3 h 150"/>
                <a:gd name="T2" fmla="*/ 93 w 195"/>
                <a:gd name="T3" fmla="*/ 10 h 150"/>
                <a:gd name="T4" fmla="*/ 75 w 195"/>
                <a:gd name="T5" fmla="*/ 18 h 150"/>
                <a:gd name="T6" fmla="*/ 60 w 195"/>
                <a:gd name="T7" fmla="*/ 21 h 150"/>
                <a:gd name="T8" fmla="*/ 54 w 195"/>
                <a:gd name="T9" fmla="*/ 24 h 150"/>
                <a:gd name="T10" fmla="*/ 50 w 195"/>
                <a:gd name="T11" fmla="*/ 34 h 150"/>
                <a:gd name="T12" fmla="*/ 46 w 195"/>
                <a:gd name="T13" fmla="*/ 38 h 150"/>
                <a:gd name="T14" fmla="*/ 36 w 195"/>
                <a:gd name="T15" fmla="*/ 36 h 150"/>
                <a:gd name="T16" fmla="*/ 29 w 195"/>
                <a:gd name="T17" fmla="*/ 34 h 150"/>
                <a:gd name="T18" fmla="*/ 19 w 195"/>
                <a:gd name="T19" fmla="*/ 38 h 150"/>
                <a:gd name="T20" fmla="*/ 2 w 195"/>
                <a:gd name="T21" fmla="*/ 44 h 150"/>
                <a:gd name="T22" fmla="*/ 0 w 195"/>
                <a:gd name="T23" fmla="*/ 47 h 150"/>
                <a:gd name="T24" fmla="*/ 6 w 195"/>
                <a:gd name="T25" fmla="*/ 51 h 150"/>
                <a:gd name="T26" fmla="*/ 18 w 195"/>
                <a:gd name="T27" fmla="*/ 62 h 150"/>
                <a:gd name="T28" fmla="*/ 17 w 195"/>
                <a:gd name="T29" fmla="*/ 66 h 150"/>
                <a:gd name="T30" fmla="*/ 10 w 195"/>
                <a:gd name="T31" fmla="*/ 72 h 150"/>
                <a:gd name="T32" fmla="*/ 9 w 195"/>
                <a:gd name="T33" fmla="*/ 77 h 150"/>
                <a:gd name="T34" fmla="*/ 16 w 195"/>
                <a:gd name="T35" fmla="*/ 88 h 150"/>
                <a:gd name="T36" fmla="*/ 28 w 195"/>
                <a:gd name="T37" fmla="*/ 100 h 150"/>
                <a:gd name="T38" fmla="*/ 30 w 195"/>
                <a:gd name="T39" fmla="*/ 106 h 150"/>
                <a:gd name="T40" fmla="*/ 28 w 195"/>
                <a:gd name="T41" fmla="*/ 113 h 150"/>
                <a:gd name="T42" fmla="*/ 31 w 195"/>
                <a:gd name="T43" fmla="*/ 117 h 150"/>
                <a:gd name="T44" fmla="*/ 39 w 195"/>
                <a:gd name="T45" fmla="*/ 122 h 150"/>
                <a:gd name="T46" fmla="*/ 41 w 195"/>
                <a:gd name="T47" fmla="*/ 126 h 150"/>
                <a:gd name="T48" fmla="*/ 41 w 195"/>
                <a:gd name="T49" fmla="*/ 133 h 150"/>
                <a:gd name="T50" fmla="*/ 42 w 195"/>
                <a:gd name="T51" fmla="*/ 137 h 150"/>
                <a:gd name="T52" fmla="*/ 42 w 195"/>
                <a:gd name="T53" fmla="*/ 144 h 150"/>
                <a:gd name="T54" fmla="*/ 45 w 195"/>
                <a:gd name="T55" fmla="*/ 148 h 150"/>
                <a:gd name="T56" fmla="*/ 57 w 195"/>
                <a:gd name="T57" fmla="*/ 150 h 150"/>
                <a:gd name="T58" fmla="*/ 65 w 195"/>
                <a:gd name="T59" fmla="*/ 149 h 150"/>
                <a:gd name="T60" fmla="*/ 69 w 195"/>
                <a:gd name="T61" fmla="*/ 142 h 150"/>
                <a:gd name="T62" fmla="*/ 78 w 195"/>
                <a:gd name="T63" fmla="*/ 138 h 150"/>
                <a:gd name="T64" fmla="*/ 92 w 195"/>
                <a:gd name="T65" fmla="*/ 133 h 150"/>
                <a:gd name="T66" fmla="*/ 107 w 195"/>
                <a:gd name="T67" fmla="*/ 122 h 150"/>
                <a:gd name="T68" fmla="*/ 117 w 195"/>
                <a:gd name="T69" fmla="*/ 118 h 150"/>
                <a:gd name="T70" fmla="*/ 124 w 195"/>
                <a:gd name="T71" fmla="*/ 112 h 150"/>
                <a:gd name="T72" fmla="*/ 133 w 195"/>
                <a:gd name="T73" fmla="*/ 109 h 150"/>
                <a:gd name="T74" fmla="*/ 145 w 195"/>
                <a:gd name="T75" fmla="*/ 109 h 150"/>
                <a:gd name="T76" fmla="*/ 156 w 195"/>
                <a:gd name="T77" fmla="*/ 114 h 150"/>
                <a:gd name="T78" fmla="*/ 165 w 195"/>
                <a:gd name="T79" fmla="*/ 117 h 150"/>
                <a:gd name="T80" fmla="*/ 171 w 195"/>
                <a:gd name="T81" fmla="*/ 116 h 150"/>
                <a:gd name="T82" fmla="*/ 179 w 195"/>
                <a:gd name="T83" fmla="*/ 107 h 150"/>
                <a:gd name="T84" fmla="*/ 178 w 195"/>
                <a:gd name="T85" fmla="*/ 92 h 150"/>
                <a:gd name="T86" fmla="*/ 176 w 195"/>
                <a:gd name="T87" fmla="*/ 87 h 150"/>
                <a:gd name="T88" fmla="*/ 173 w 195"/>
                <a:gd name="T89" fmla="*/ 82 h 150"/>
                <a:gd name="T90" fmla="*/ 177 w 195"/>
                <a:gd name="T91" fmla="*/ 77 h 150"/>
                <a:gd name="T92" fmla="*/ 191 w 195"/>
                <a:gd name="T93" fmla="*/ 68 h 150"/>
                <a:gd name="T94" fmla="*/ 195 w 195"/>
                <a:gd name="T95" fmla="*/ 62 h 150"/>
                <a:gd name="T96" fmla="*/ 193 w 195"/>
                <a:gd name="T97" fmla="*/ 56 h 150"/>
                <a:gd name="T98" fmla="*/ 183 w 195"/>
                <a:gd name="T99" fmla="*/ 47 h 150"/>
                <a:gd name="T100" fmla="*/ 177 w 195"/>
                <a:gd name="T101" fmla="*/ 40 h 150"/>
                <a:gd name="T102" fmla="*/ 166 w 195"/>
                <a:gd name="T103" fmla="*/ 33 h 150"/>
                <a:gd name="T104" fmla="*/ 155 w 195"/>
                <a:gd name="T105" fmla="*/ 28 h 150"/>
                <a:gd name="T106" fmla="*/ 150 w 195"/>
                <a:gd name="T107" fmla="*/ 19 h 150"/>
                <a:gd name="T108" fmla="*/ 143 w 195"/>
                <a:gd name="T109" fmla="*/ 16 h 150"/>
                <a:gd name="T110" fmla="*/ 129 w 195"/>
                <a:gd name="T111" fmla="*/ 6 h 150"/>
                <a:gd name="T112" fmla="*/ 125 w 195"/>
                <a:gd name="T113" fmla="*/ 2 h 150"/>
                <a:gd name="T114" fmla="*/ 123 w 195"/>
                <a:gd name="T11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50">
                  <a:moveTo>
                    <a:pt x="123" y="0"/>
                  </a:moveTo>
                  <a:lnTo>
                    <a:pt x="123" y="0"/>
                  </a:lnTo>
                  <a:lnTo>
                    <a:pt x="122" y="1"/>
                  </a:lnTo>
                  <a:lnTo>
                    <a:pt x="119" y="1"/>
                  </a:lnTo>
                  <a:lnTo>
                    <a:pt x="112" y="3"/>
                  </a:lnTo>
                  <a:lnTo>
                    <a:pt x="109" y="3"/>
                  </a:lnTo>
                  <a:lnTo>
                    <a:pt x="106" y="4"/>
                  </a:lnTo>
                  <a:lnTo>
                    <a:pt x="102" y="5"/>
                  </a:lnTo>
                  <a:lnTo>
                    <a:pt x="100" y="6"/>
                  </a:lnTo>
                  <a:lnTo>
                    <a:pt x="99" y="7"/>
                  </a:lnTo>
                  <a:lnTo>
                    <a:pt x="95" y="9"/>
                  </a:lnTo>
                  <a:lnTo>
                    <a:pt x="93" y="10"/>
                  </a:lnTo>
                  <a:lnTo>
                    <a:pt x="90" y="11"/>
                  </a:lnTo>
                  <a:lnTo>
                    <a:pt x="85" y="13"/>
                  </a:lnTo>
                  <a:lnTo>
                    <a:pt x="84" y="13"/>
                  </a:lnTo>
                  <a:lnTo>
                    <a:pt x="83" y="14"/>
                  </a:lnTo>
                  <a:lnTo>
                    <a:pt x="77" y="17"/>
                  </a:lnTo>
                  <a:lnTo>
                    <a:pt x="75" y="18"/>
                  </a:lnTo>
                  <a:lnTo>
                    <a:pt x="73" y="18"/>
                  </a:lnTo>
                  <a:lnTo>
                    <a:pt x="69" y="20"/>
                  </a:lnTo>
                  <a:lnTo>
                    <a:pt x="68" y="20"/>
                  </a:lnTo>
                  <a:lnTo>
                    <a:pt x="66" y="20"/>
                  </a:lnTo>
                  <a:lnTo>
                    <a:pt x="62" y="20"/>
                  </a:lnTo>
                  <a:lnTo>
                    <a:pt x="60" y="21"/>
                  </a:lnTo>
                  <a:lnTo>
                    <a:pt x="59" y="21"/>
                  </a:lnTo>
                  <a:lnTo>
                    <a:pt x="58" y="21"/>
                  </a:lnTo>
                  <a:lnTo>
                    <a:pt x="57" y="22"/>
                  </a:lnTo>
                  <a:lnTo>
                    <a:pt x="56" y="22"/>
                  </a:lnTo>
                  <a:lnTo>
                    <a:pt x="55" y="23"/>
                  </a:lnTo>
                  <a:lnTo>
                    <a:pt x="54" y="24"/>
                  </a:lnTo>
                  <a:lnTo>
                    <a:pt x="54" y="25"/>
                  </a:lnTo>
                  <a:lnTo>
                    <a:pt x="53" y="26"/>
                  </a:lnTo>
                  <a:lnTo>
                    <a:pt x="52" y="27"/>
                  </a:lnTo>
                  <a:lnTo>
                    <a:pt x="52" y="29"/>
                  </a:lnTo>
                  <a:lnTo>
                    <a:pt x="51" y="32"/>
                  </a:lnTo>
                  <a:lnTo>
                    <a:pt x="50" y="34"/>
                  </a:lnTo>
                  <a:lnTo>
                    <a:pt x="50" y="35"/>
                  </a:lnTo>
                  <a:lnTo>
                    <a:pt x="50" y="36"/>
                  </a:lnTo>
                  <a:lnTo>
                    <a:pt x="49" y="36"/>
                  </a:lnTo>
                  <a:lnTo>
                    <a:pt x="48" y="37"/>
                  </a:lnTo>
                  <a:lnTo>
                    <a:pt x="47" y="37"/>
                  </a:lnTo>
                  <a:lnTo>
                    <a:pt x="46" y="38"/>
                  </a:lnTo>
                  <a:lnTo>
                    <a:pt x="44" y="38"/>
                  </a:lnTo>
                  <a:lnTo>
                    <a:pt x="42" y="38"/>
                  </a:lnTo>
                  <a:lnTo>
                    <a:pt x="40" y="37"/>
                  </a:lnTo>
                  <a:lnTo>
                    <a:pt x="39" y="37"/>
                  </a:lnTo>
                  <a:lnTo>
                    <a:pt x="37" y="37"/>
                  </a:lnTo>
                  <a:lnTo>
                    <a:pt x="36" y="36"/>
                  </a:lnTo>
                  <a:lnTo>
                    <a:pt x="34" y="35"/>
                  </a:lnTo>
                  <a:lnTo>
                    <a:pt x="33" y="34"/>
                  </a:lnTo>
                  <a:lnTo>
                    <a:pt x="32" y="34"/>
                  </a:lnTo>
                  <a:lnTo>
                    <a:pt x="31" y="34"/>
                  </a:lnTo>
                  <a:lnTo>
                    <a:pt x="30" y="34"/>
                  </a:lnTo>
                  <a:lnTo>
                    <a:pt x="29" y="34"/>
                  </a:lnTo>
                  <a:lnTo>
                    <a:pt x="28" y="34"/>
                  </a:lnTo>
                  <a:lnTo>
                    <a:pt x="27" y="34"/>
                  </a:lnTo>
                  <a:lnTo>
                    <a:pt x="26" y="35"/>
                  </a:lnTo>
                  <a:lnTo>
                    <a:pt x="23" y="36"/>
                  </a:lnTo>
                  <a:lnTo>
                    <a:pt x="21" y="37"/>
                  </a:lnTo>
                  <a:lnTo>
                    <a:pt x="19" y="38"/>
                  </a:lnTo>
                  <a:lnTo>
                    <a:pt x="15" y="39"/>
                  </a:lnTo>
                  <a:lnTo>
                    <a:pt x="12" y="40"/>
                  </a:lnTo>
                  <a:lnTo>
                    <a:pt x="9" y="41"/>
                  </a:lnTo>
                  <a:lnTo>
                    <a:pt x="5" y="43"/>
                  </a:lnTo>
                  <a:lnTo>
                    <a:pt x="3" y="43"/>
                  </a:lnTo>
                  <a:lnTo>
                    <a:pt x="2" y="44"/>
                  </a:lnTo>
                  <a:lnTo>
                    <a:pt x="1" y="45"/>
                  </a:lnTo>
                  <a:lnTo>
                    <a:pt x="1" y="45"/>
                  </a:lnTo>
                  <a:lnTo>
                    <a:pt x="0" y="46"/>
                  </a:lnTo>
                  <a:lnTo>
                    <a:pt x="0" y="46"/>
                  </a:lnTo>
                  <a:lnTo>
                    <a:pt x="0" y="47"/>
                  </a:lnTo>
                  <a:lnTo>
                    <a:pt x="0" y="47"/>
                  </a:lnTo>
                  <a:lnTo>
                    <a:pt x="1" y="47"/>
                  </a:lnTo>
                  <a:lnTo>
                    <a:pt x="1" y="48"/>
                  </a:lnTo>
                  <a:lnTo>
                    <a:pt x="2" y="48"/>
                  </a:lnTo>
                  <a:lnTo>
                    <a:pt x="4" y="49"/>
                  </a:lnTo>
                  <a:lnTo>
                    <a:pt x="5" y="50"/>
                  </a:lnTo>
                  <a:lnTo>
                    <a:pt x="6" y="51"/>
                  </a:lnTo>
                  <a:lnTo>
                    <a:pt x="7" y="51"/>
                  </a:lnTo>
                  <a:lnTo>
                    <a:pt x="9" y="53"/>
                  </a:lnTo>
                  <a:lnTo>
                    <a:pt x="12" y="56"/>
                  </a:lnTo>
                  <a:lnTo>
                    <a:pt x="15" y="60"/>
                  </a:lnTo>
                  <a:lnTo>
                    <a:pt x="17" y="62"/>
                  </a:lnTo>
                  <a:lnTo>
                    <a:pt x="18" y="62"/>
                  </a:lnTo>
                  <a:lnTo>
                    <a:pt x="18" y="63"/>
                  </a:lnTo>
                  <a:lnTo>
                    <a:pt x="18" y="64"/>
                  </a:lnTo>
                  <a:lnTo>
                    <a:pt x="18" y="64"/>
                  </a:lnTo>
                  <a:lnTo>
                    <a:pt x="18" y="65"/>
                  </a:lnTo>
                  <a:lnTo>
                    <a:pt x="18" y="66"/>
                  </a:lnTo>
                  <a:lnTo>
                    <a:pt x="17" y="66"/>
                  </a:lnTo>
                  <a:lnTo>
                    <a:pt x="16" y="67"/>
                  </a:lnTo>
                  <a:lnTo>
                    <a:pt x="13" y="69"/>
                  </a:lnTo>
                  <a:lnTo>
                    <a:pt x="12" y="70"/>
                  </a:lnTo>
                  <a:lnTo>
                    <a:pt x="12" y="70"/>
                  </a:lnTo>
                  <a:lnTo>
                    <a:pt x="11" y="71"/>
                  </a:lnTo>
                  <a:lnTo>
                    <a:pt x="10" y="72"/>
                  </a:lnTo>
                  <a:lnTo>
                    <a:pt x="9" y="73"/>
                  </a:lnTo>
                  <a:lnTo>
                    <a:pt x="9" y="75"/>
                  </a:lnTo>
                  <a:lnTo>
                    <a:pt x="9" y="75"/>
                  </a:lnTo>
                  <a:lnTo>
                    <a:pt x="9" y="76"/>
                  </a:lnTo>
                  <a:lnTo>
                    <a:pt x="9" y="76"/>
                  </a:lnTo>
                  <a:lnTo>
                    <a:pt x="9" y="77"/>
                  </a:lnTo>
                  <a:lnTo>
                    <a:pt x="10" y="78"/>
                  </a:lnTo>
                  <a:lnTo>
                    <a:pt x="12" y="81"/>
                  </a:lnTo>
                  <a:lnTo>
                    <a:pt x="13" y="82"/>
                  </a:lnTo>
                  <a:lnTo>
                    <a:pt x="13" y="83"/>
                  </a:lnTo>
                  <a:lnTo>
                    <a:pt x="15" y="87"/>
                  </a:lnTo>
                  <a:lnTo>
                    <a:pt x="16" y="88"/>
                  </a:lnTo>
                  <a:lnTo>
                    <a:pt x="17" y="90"/>
                  </a:lnTo>
                  <a:lnTo>
                    <a:pt x="18" y="91"/>
                  </a:lnTo>
                  <a:lnTo>
                    <a:pt x="19" y="93"/>
                  </a:lnTo>
                  <a:lnTo>
                    <a:pt x="21" y="95"/>
                  </a:lnTo>
                  <a:lnTo>
                    <a:pt x="23" y="97"/>
                  </a:lnTo>
                  <a:lnTo>
                    <a:pt x="28" y="100"/>
                  </a:lnTo>
                  <a:lnTo>
                    <a:pt x="29" y="101"/>
                  </a:lnTo>
                  <a:lnTo>
                    <a:pt x="29" y="102"/>
                  </a:lnTo>
                  <a:lnTo>
                    <a:pt x="30" y="103"/>
                  </a:lnTo>
                  <a:lnTo>
                    <a:pt x="30" y="104"/>
                  </a:lnTo>
                  <a:lnTo>
                    <a:pt x="30" y="105"/>
                  </a:lnTo>
                  <a:lnTo>
                    <a:pt x="30" y="106"/>
                  </a:lnTo>
                  <a:lnTo>
                    <a:pt x="30" y="107"/>
                  </a:lnTo>
                  <a:lnTo>
                    <a:pt x="30" y="108"/>
                  </a:lnTo>
                  <a:lnTo>
                    <a:pt x="29" y="110"/>
                  </a:lnTo>
                  <a:lnTo>
                    <a:pt x="29" y="111"/>
                  </a:lnTo>
                  <a:lnTo>
                    <a:pt x="28" y="112"/>
                  </a:lnTo>
                  <a:lnTo>
                    <a:pt x="28" y="113"/>
                  </a:lnTo>
                  <a:lnTo>
                    <a:pt x="28" y="113"/>
                  </a:lnTo>
                  <a:lnTo>
                    <a:pt x="29" y="114"/>
                  </a:lnTo>
                  <a:lnTo>
                    <a:pt x="29" y="115"/>
                  </a:lnTo>
                  <a:lnTo>
                    <a:pt x="29" y="116"/>
                  </a:lnTo>
                  <a:lnTo>
                    <a:pt x="30" y="116"/>
                  </a:lnTo>
                  <a:lnTo>
                    <a:pt x="31" y="117"/>
                  </a:lnTo>
                  <a:lnTo>
                    <a:pt x="32" y="118"/>
                  </a:lnTo>
                  <a:lnTo>
                    <a:pt x="33" y="119"/>
                  </a:lnTo>
                  <a:lnTo>
                    <a:pt x="34" y="119"/>
                  </a:lnTo>
                  <a:lnTo>
                    <a:pt x="35" y="120"/>
                  </a:lnTo>
                  <a:lnTo>
                    <a:pt x="38" y="121"/>
                  </a:lnTo>
                  <a:lnTo>
                    <a:pt x="39" y="122"/>
                  </a:lnTo>
                  <a:lnTo>
                    <a:pt x="40" y="123"/>
                  </a:lnTo>
                  <a:lnTo>
                    <a:pt x="40" y="123"/>
                  </a:lnTo>
                  <a:lnTo>
                    <a:pt x="41" y="124"/>
                  </a:lnTo>
                  <a:lnTo>
                    <a:pt x="41" y="124"/>
                  </a:lnTo>
                  <a:lnTo>
                    <a:pt x="41" y="125"/>
                  </a:lnTo>
                  <a:lnTo>
                    <a:pt x="41" y="126"/>
                  </a:lnTo>
                  <a:lnTo>
                    <a:pt x="41" y="127"/>
                  </a:lnTo>
                  <a:lnTo>
                    <a:pt x="41" y="128"/>
                  </a:lnTo>
                  <a:lnTo>
                    <a:pt x="41" y="131"/>
                  </a:lnTo>
                  <a:lnTo>
                    <a:pt x="41" y="132"/>
                  </a:lnTo>
                  <a:lnTo>
                    <a:pt x="41" y="132"/>
                  </a:lnTo>
                  <a:lnTo>
                    <a:pt x="41" y="133"/>
                  </a:lnTo>
                  <a:lnTo>
                    <a:pt x="42" y="134"/>
                  </a:lnTo>
                  <a:lnTo>
                    <a:pt x="42" y="134"/>
                  </a:lnTo>
                  <a:lnTo>
                    <a:pt x="42" y="135"/>
                  </a:lnTo>
                  <a:lnTo>
                    <a:pt x="42" y="135"/>
                  </a:lnTo>
                  <a:lnTo>
                    <a:pt x="42" y="136"/>
                  </a:lnTo>
                  <a:lnTo>
                    <a:pt x="42" y="137"/>
                  </a:lnTo>
                  <a:lnTo>
                    <a:pt x="41" y="139"/>
                  </a:lnTo>
                  <a:lnTo>
                    <a:pt x="41" y="140"/>
                  </a:lnTo>
                  <a:lnTo>
                    <a:pt x="41" y="142"/>
                  </a:lnTo>
                  <a:lnTo>
                    <a:pt x="41" y="142"/>
                  </a:lnTo>
                  <a:lnTo>
                    <a:pt x="41" y="143"/>
                  </a:lnTo>
                  <a:lnTo>
                    <a:pt x="42" y="144"/>
                  </a:lnTo>
                  <a:lnTo>
                    <a:pt x="42" y="145"/>
                  </a:lnTo>
                  <a:lnTo>
                    <a:pt x="43" y="145"/>
                  </a:lnTo>
                  <a:lnTo>
                    <a:pt x="43" y="146"/>
                  </a:lnTo>
                  <a:lnTo>
                    <a:pt x="44" y="147"/>
                  </a:lnTo>
                  <a:lnTo>
                    <a:pt x="44" y="147"/>
                  </a:lnTo>
                  <a:lnTo>
                    <a:pt x="45" y="148"/>
                  </a:lnTo>
                  <a:lnTo>
                    <a:pt x="46" y="148"/>
                  </a:lnTo>
                  <a:lnTo>
                    <a:pt x="47" y="148"/>
                  </a:lnTo>
                  <a:lnTo>
                    <a:pt x="48" y="149"/>
                  </a:lnTo>
                  <a:lnTo>
                    <a:pt x="50" y="149"/>
                  </a:lnTo>
                  <a:lnTo>
                    <a:pt x="52" y="149"/>
                  </a:lnTo>
                  <a:lnTo>
                    <a:pt x="57" y="150"/>
                  </a:lnTo>
                  <a:lnTo>
                    <a:pt x="59" y="150"/>
                  </a:lnTo>
                  <a:lnTo>
                    <a:pt x="62" y="150"/>
                  </a:lnTo>
                  <a:lnTo>
                    <a:pt x="63" y="150"/>
                  </a:lnTo>
                  <a:lnTo>
                    <a:pt x="64" y="149"/>
                  </a:lnTo>
                  <a:lnTo>
                    <a:pt x="64" y="149"/>
                  </a:lnTo>
                  <a:lnTo>
                    <a:pt x="65" y="149"/>
                  </a:lnTo>
                  <a:lnTo>
                    <a:pt x="65" y="148"/>
                  </a:lnTo>
                  <a:lnTo>
                    <a:pt x="65" y="148"/>
                  </a:lnTo>
                  <a:lnTo>
                    <a:pt x="66" y="147"/>
                  </a:lnTo>
                  <a:lnTo>
                    <a:pt x="68" y="144"/>
                  </a:lnTo>
                  <a:lnTo>
                    <a:pt x="69" y="142"/>
                  </a:lnTo>
                  <a:lnTo>
                    <a:pt x="69" y="142"/>
                  </a:lnTo>
                  <a:lnTo>
                    <a:pt x="70" y="141"/>
                  </a:lnTo>
                  <a:lnTo>
                    <a:pt x="71" y="140"/>
                  </a:lnTo>
                  <a:lnTo>
                    <a:pt x="71" y="140"/>
                  </a:lnTo>
                  <a:lnTo>
                    <a:pt x="72" y="139"/>
                  </a:lnTo>
                  <a:lnTo>
                    <a:pt x="73" y="139"/>
                  </a:lnTo>
                  <a:lnTo>
                    <a:pt x="78" y="138"/>
                  </a:lnTo>
                  <a:lnTo>
                    <a:pt x="80" y="137"/>
                  </a:lnTo>
                  <a:lnTo>
                    <a:pt x="81" y="137"/>
                  </a:lnTo>
                  <a:lnTo>
                    <a:pt x="84" y="136"/>
                  </a:lnTo>
                  <a:lnTo>
                    <a:pt x="88" y="135"/>
                  </a:lnTo>
                  <a:lnTo>
                    <a:pt x="91" y="134"/>
                  </a:lnTo>
                  <a:lnTo>
                    <a:pt x="92" y="133"/>
                  </a:lnTo>
                  <a:lnTo>
                    <a:pt x="93" y="133"/>
                  </a:lnTo>
                  <a:lnTo>
                    <a:pt x="94" y="132"/>
                  </a:lnTo>
                  <a:lnTo>
                    <a:pt x="95" y="131"/>
                  </a:lnTo>
                  <a:lnTo>
                    <a:pt x="103" y="125"/>
                  </a:lnTo>
                  <a:lnTo>
                    <a:pt x="106" y="123"/>
                  </a:lnTo>
                  <a:lnTo>
                    <a:pt x="107" y="122"/>
                  </a:lnTo>
                  <a:lnTo>
                    <a:pt x="108" y="121"/>
                  </a:lnTo>
                  <a:lnTo>
                    <a:pt x="110" y="120"/>
                  </a:lnTo>
                  <a:lnTo>
                    <a:pt x="112" y="120"/>
                  </a:lnTo>
                  <a:lnTo>
                    <a:pt x="115" y="119"/>
                  </a:lnTo>
                  <a:lnTo>
                    <a:pt x="116" y="118"/>
                  </a:lnTo>
                  <a:lnTo>
                    <a:pt x="117" y="118"/>
                  </a:lnTo>
                  <a:lnTo>
                    <a:pt x="119" y="117"/>
                  </a:lnTo>
                  <a:lnTo>
                    <a:pt x="120" y="116"/>
                  </a:lnTo>
                  <a:lnTo>
                    <a:pt x="121" y="115"/>
                  </a:lnTo>
                  <a:lnTo>
                    <a:pt x="123" y="113"/>
                  </a:lnTo>
                  <a:lnTo>
                    <a:pt x="124" y="112"/>
                  </a:lnTo>
                  <a:lnTo>
                    <a:pt x="124" y="112"/>
                  </a:lnTo>
                  <a:lnTo>
                    <a:pt x="125" y="111"/>
                  </a:lnTo>
                  <a:lnTo>
                    <a:pt x="126" y="111"/>
                  </a:lnTo>
                  <a:lnTo>
                    <a:pt x="127" y="110"/>
                  </a:lnTo>
                  <a:lnTo>
                    <a:pt x="128" y="110"/>
                  </a:lnTo>
                  <a:lnTo>
                    <a:pt x="129" y="110"/>
                  </a:lnTo>
                  <a:lnTo>
                    <a:pt x="133" y="109"/>
                  </a:lnTo>
                  <a:lnTo>
                    <a:pt x="135" y="109"/>
                  </a:lnTo>
                  <a:lnTo>
                    <a:pt x="136" y="109"/>
                  </a:lnTo>
                  <a:lnTo>
                    <a:pt x="140" y="109"/>
                  </a:lnTo>
                  <a:lnTo>
                    <a:pt x="143" y="109"/>
                  </a:lnTo>
                  <a:lnTo>
                    <a:pt x="144" y="109"/>
                  </a:lnTo>
                  <a:lnTo>
                    <a:pt x="145" y="109"/>
                  </a:lnTo>
                  <a:lnTo>
                    <a:pt x="146" y="109"/>
                  </a:lnTo>
                  <a:lnTo>
                    <a:pt x="148" y="110"/>
                  </a:lnTo>
                  <a:lnTo>
                    <a:pt x="150" y="110"/>
                  </a:lnTo>
                  <a:lnTo>
                    <a:pt x="151" y="111"/>
                  </a:lnTo>
                  <a:lnTo>
                    <a:pt x="153" y="112"/>
                  </a:lnTo>
                  <a:lnTo>
                    <a:pt x="156" y="114"/>
                  </a:lnTo>
                  <a:lnTo>
                    <a:pt x="158" y="115"/>
                  </a:lnTo>
                  <a:lnTo>
                    <a:pt x="159" y="116"/>
                  </a:lnTo>
                  <a:lnTo>
                    <a:pt x="160" y="116"/>
                  </a:lnTo>
                  <a:lnTo>
                    <a:pt x="162" y="117"/>
                  </a:lnTo>
                  <a:lnTo>
                    <a:pt x="163" y="117"/>
                  </a:lnTo>
                  <a:lnTo>
                    <a:pt x="165" y="117"/>
                  </a:lnTo>
                  <a:lnTo>
                    <a:pt x="167" y="117"/>
                  </a:lnTo>
                  <a:lnTo>
                    <a:pt x="168" y="117"/>
                  </a:lnTo>
                  <a:lnTo>
                    <a:pt x="169" y="117"/>
                  </a:lnTo>
                  <a:lnTo>
                    <a:pt x="170" y="117"/>
                  </a:lnTo>
                  <a:lnTo>
                    <a:pt x="170" y="116"/>
                  </a:lnTo>
                  <a:lnTo>
                    <a:pt x="171" y="116"/>
                  </a:lnTo>
                  <a:lnTo>
                    <a:pt x="173" y="114"/>
                  </a:lnTo>
                  <a:lnTo>
                    <a:pt x="176" y="112"/>
                  </a:lnTo>
                  <a:lnTo>
                    <a:pt x="177" y="111"/>
                  </a:lnTo>
                  <a:lnTo>
                    <a:pt x="178" y="110"/>
                  </a:lnTo>
                  <a:lnTo>
                    <a:pt x="179" y="109"/>
                  </a:lnTo>
                  <a:lnTo>
                    <a:pt x="179" y="107"/>
                  </a:lnTo>
                  <a:lnTo>
                    <a:pt x="180" y="106"/>
                  </a:lnTo>
                  <a:lnTo>
                    <a:pt x="180" y="105"/>
                  </a:lnTo>
                  <a:lnTo>
                    <a:pt x="180" y="104"/>
                  </a:lnTo>
                  <a:lnTo>
                    <a:pt x="180" y="101"/>
                  </a:lnTo>
                  <a:lnTo>
                    <a:pt x="179" y="96"/>
                  </a:lnTo>
                  <a:lnTo>
                    <a:pt x="178" y="92"/>
                  </a:lnTo>
                  <a:lnTo>
                    <a:pt x="178" y="91"/>
                  </a:lnTo>
                  <a:lnTo>
                    <a:pt x="178" y="91"/>
                  </a:lnTo>
                  <a:lnTo>
                    <a:pt x="178" y="90"/>
                  </a:lnTo>
                  <a:lnTo>
                    <a:pt x="177" y="89"/>
                  </a:lnTo>
                  <a:lnTo>
                    <a:pt x="177" y="88"/>
                  </a:lnTo>
                  <a:lnTo>
                    <a:pt x="176" y="87"/>
                  </a:lnTo>
                  <a:lnTo>
                    <a:pt x="174" y="86"/>
                  </a:lnTo>
                  <a:lnTo>
                    <a:pt x="174" y="85"/>
                  </a:lnTo>
                  <a:lnTo>
                    <a:pt x="174" y="85"/>
                  </a:lnTo>
                  <a:lnTo>
                    <a:pt x="174" y="84"/>
                  </a:lnTo>
                  <a:lnTo>
                    <a:pt x="173" y="83"/>
                  </a:lnTo>
                  <a:lnTo>
                    <a:pt x="173" y="82"/>
                  </a:lnTo>
                  <a:lnTo>
                    <a:pt x="174" y="81"/>
                  </a:lnTo>
                  <a:lnTo>
                    <a:pt x="174" y="80"/>
                  </a:lnTo>
                  <a:lnTo>
                    <a:pt x="174" y="80"/>
                  </a:lnTo>
                  <a:lnTo>
                    <a:pt x="175" y="79"/>
                  </a:lnTo>
                  <a:lnTo>
                    <a:pt x="176" y="78"/>
                  </a:lnTo>
                  <a:lnTo>
                    <a:pt x="177" y="77"/>
                  </a:lnTo>
                  <a:lnTo>
                    <a:pt x="178" y="76"/>
                  </a:lnTo>
                  <a:lnTo>
                    <a:pt x="179" y="76"/>
                  </a:lnTo>
                  <a:lnTo>
                    <a:pt x="186" y="72"/>
                  </a:lnTo>
                  <a:lnTo>
                    <a:pt x="189" y="70"/>
                  </a:lnTo>
                  <a:lnTo>
                    <a:pt x="190" y="69"/>
                  </a:lnTo>
                  <a:lnTo>
                    <a:pt x="191" y="68"/>
                  </a:lnTo>
                  <a:lnTo>
                    <a:pt x="192" y="67"/>
                  </a:lnTo>
                  <a:lnTo>
                    <a:pt x="193" y="67"/>
                  </a:lnTo>
                  <a:lnTo>
                    <a:pt x="193" y="66"/>
                  </a:lnTo>
                  <a:lnTo>
                    <a:pt x="194" y="65"/>
                  </a:lnTo>
                  <a:lnTo>
                    <a:pt x="195" y="63"/>
                  </a:lnTo>
                  <a:lnTo>
                    <a:pt x="195" y="62"/>
                  </a:lnTo>
                  <a:lnTo>
                    <a:pt x="195" y="61"/>
                  </a:lnTo>
                  <a:lnTo>
                    <a:pt x="195" y="60"/>
                  </a:lnTo>
                  <a:lnTo>
                    <a:pt x="195" y="60"/>
                  </a:lnTo>
                  <a:lnTo>
                    <a:pt x="195" y="58"/>
                  </a:lnTo>
                  <a:lnTo>
                    <a:pt x="194" y="57"/>
                  </a:lnTo>
                  <a:lnTo>
                    <a:pt x="193" y="56"/>
                  </a:lnTo>
                  <a:lnTo>
                    <a:pt x="193" y="55"/>
                  </a:lnTo>
                  <a:lnTo>
                    <a:pt x="191" y="53"/>
                  </a:lnTo>
                  <a:lnTo>
                    <a:pt x="190" y="52"/>
                  </a:lnTo>
                  <a:lnTo>
                    <a:pt x="189" y="52"/>
                  </a:lnTo>
                  <a:lnTo>
                    <a:pt x="188" y="51"/>
                  </a:lnTo>
                  <a:lnTo>
                    <a:pt x="183" y="47"/>
                  </a:lnTo>
                  <a:lnTo>
                    <a:pt x="182" y="46"/>
                  </a:lnTo>
                  <a:lnTo>
                    <a:pt x="182" y="45"/>
                  </a:lnTo>
                  <a:lnTo>
                    <a:pt x="181" y="45"/>
                  </a:lnTo>
                  <a:lnTo>
                    <a:pt x="180" y="44"/>
                  </a:lnTo>
                  <a:lnTo>
                    <a:pt x="178" y="41"/>
                  </a:lnTo>
                  <a:lnTo>
                    <a:pt x="177" y="40"/>
                  </a:lnTo>
                  <a:lnTo>
                    <a:pt x="176" y="39"/>
                  </a:lnTo>
                  <a:lnTo>
                    <a:pt x="175" y="38"/>
                  </a:lnTo>
                  <a:lnTo>
                    <a:pt x="174" y="37"/>
                  </a:lnTo>
                  <a:lnTo>
                    <a:pt x="173" y="36"/>
                  </a:lnTo>
                  <a:lnTo>
                    <a:pt x="168" y="34"/>
                  </a:lnTo>
                  <a:lnTo>
                    <a:pt x="166" y="33"/>
                  </a:lnTo>
                  <a:lnTo>
                    <a:pt x="161" y="31"/>
                  </a:lnTo>
                  <a:lnTo>
                    <a:pt x="159" y="31"/>
                  </a:lnTo>
                  <a:lnTo>
                    <a:pt x="158" y="30"/>
                  </a:lnTo>
                  <a:lnTo>
                    <a:pt x="157" y="30"/>
                  </a:lnTo>
                  <a:lnTo>
                    <a:pt x="156" y="29"/>
                  </a:lnTo>
                  <a:lnTo>
                    <a:pt x="155" y="28"/>
                  </a:lnTo>
                  <a:lnTo>
                    <a:pt x="154" y="27"/>
                  </a:lnTo>
                  <a:lnTo>
                    <a:pt x="153" y="26"/>
                  </a:lnTo>
                  <a:lnTo>
                    <a:pt x="152" y="25"/>
                  </a:lnTo>
                  <a:lnTo>
                    <a:pt x="152" y="24"/>
                  </a:lnTo>
                  <a:lnTo>
                    <a:pt x="151" y="23"/>
                  </a:lnTo>
                  <a:lnTo>
                    <a:pt x="150" y="19"/>
                  </a:lnTo>
                  <a:lnTo>
                    <a:pt x="149" y="18"/>
                  </a:lnTo>
                  <a:lnTo>
                    <a:pt x="149" y="18"/>
                  </a:lnTo>
                  <a:lnTo>
                    <a:pt x="148" y="17"/>
                  </a:lnTo>
                  <a:lnTo>
                    <a:pt x="147" y="17"/>
                  </a:lnTo>
                  <a:lnTo>
                    <a:pt x="146" y="17"/>
                  </a:lnTo>
                  <a:lnTo>
                    <a:pt x="143" y="16"/>
                  </a:lnTo>
                  <a:lnTo>
                    <a:pt x="142" y="15"/>
                  </a:lnTo>
                  <a:lnTo>
                    <a:pt x="140" y="15"/>
                  </a:lnTo>
                  <a:lnTo>
                    <a:pt x="139" y="14"/>
                  </a:lnTo>
                  <a:lnTo>
                    <a:pt x="135" y="10"/>
                  </a:lnTo>
                  <a:lnTo>
                    <a:pt x="132" y="9"/>
                  </a:lnTo>
                  <a:lnTo>
                    <a:pt x="129" y="6"/>
                  </a:lnTo>
                  <a:lnTo>
                    <a:pt x="128" y="6"/>
                  </a:lnTo>
                  <a:lnTo>
                    <a:pt x="127" y="5"/>
                  </a:lnTo>
                  <a:lnTo>
                    <a:pt x="126" y="4"/>
                  </a:lnTo>
                  <a:lnTo>
                    <a:pt x="126" y="4"/>
                  </a:lnTo>
                  <a:lnTo>
                    <a:pt x="125" y="3"/>
                  </a:lnTo>
                  <a:lnTo>
                    <a:pt x="125" y="2"/>
                  </a:lnTo>
                  <a:lnTo>
                    <a:pt x="125" y="1"/>
                  </a:lnTo>
                  <a:lnTo>
                    <a:pt x="125" y="1"/>
                  </a:lnTo>
                  <a:lnTo>
                    <a:pt x="125" y="1"/>
                  </a:lnTo>
                  <a:lnTo>
                    <a:pt x="125" y="0"/>
                  </a:lnTo>
                  <a:lnTo>
                    <a:pt x="124" y="0"/>
                  </a:lnTo>
                  <a:lnTo>
                    <a:pt x="123" y="0"/>
                  </a:lnTo>
                  <a:lnTo>
                    <a:pt x="123"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58" name="Freeform 264">
              <a:extLst>
                <a:ext uri="{FF2B5EF4-FFF2-40B4-BE49-F238E27FC236}">
                  <a16:creationId xmlns:a16="http://schemas.microsoft.com/office/drawing/2014/main" id="{AC9012AD-3A5E-4662-A2AF-B4228F965481}"/>
                </a:ext>
              </a:extLst>
            </p:cNvPr>
            <p:cNvSpPr>
              <a:spLocks/>
            </p:cNvSpPr>
            <p:nvPr/>
          </p:nvSpPr>
          <p:spPr bwMode="auto">
            <a:xfrm>
              <a:off x="3326" y="2545"/>
              <a:ext cx="886" cy="690"/>
            </a:xfrm>
            <a:custGeom>
              <a:avLst/>
              <a:gdLst>
                <a:gd name="T0" fmla="*/ 253 w 886"/>
                <a:gd name="T1" fmla="*/ 52 h 690"/>
                <a:gd name="T2" fmla="*/ 309 w 886"/>
                <a:gd name="T3" fmla="*/ 31 h 690"/>
                <a:gd name="T4" fmla="*/ 343 w 886"/>
                <a:gd name="T5" fmla="*/ 49 h 690"/>
                <a:gd name="T6" fmla="*/ 376 w 886"/>
                <a:gd name="T7" fmla="*/ 46 h 690"/>
                <a:gd name="T8" fmla="*/ 406 w 886"/>
                <a:gd name="T9" fmla="*/ 47 h 690"/>
                <a:gd name="T10" fmla="*/ 452 w 886"/>
                <a:gd name="T11" fmla="*/ 49 h 690"/>
                <a:gd name="T12" fmla="*/ 478 w 886"/>
                <a:gd name="T13" fmla="*/ 67 h 690"/>
                <a:gd name="T14" fmla="*/ 514 w 886"/>
                <a:gd name="T15" fmla="*/ 37 h 690"/>
                <a:gd name="T16" fmla="*/ 529 w 886"/>
                <a:gd name="T17" fmla="*/ 0 h 690"/>
                <a:gd name="T18" fmla="*/ 572 w 886"/>
                <a:gd name="T19" fmla="*/ 17 h 690"/>
                <a:gd name="T20" fmla="*/ 598 w 886"/>
                <a:gd name="T21" fmla="*/ 43 h 690"/>
                <a:gd name="T22" fmla="*/ 591 w 886"/>
                <a:gd name="T23" fmla="*/ 66 h 690"/>
                <a:gd name="T24" fmla="*/ 589 w 886"/>
                <a:gd name="T25" fmla="*/ 124 h 690"/>
                <a:gd name="T26" fmla="*/ 598 w 886"/>
                <a:gd name="T27" fmla="*/ 169 h 690"/>
                <a:gd name="T28" fmla="*/ 617 w 886"/>
                <a:gd name="T29" fmla="*/ 215 h 690"/>
                <a:gd name="T30" fmla="*/ 664 w 886"/>
                <a:gd name="T31" fmla="*/ 224 h 690"/>
                <a:gd name="T32" fmla="*/ 671 w 886"/>
                <a:gd name="T33" fmla="*/ 241 h 690"/>
                <a:gd name="T34" fmla="*/ 712 w 886"/>
                <a:gd name="T35" fmla="*/ 251 h 690"/>
                <a:gd name="T36" fmla="*/ 769 w 886"/>
                <a:gd name="T37" fmla="*/ 259 h 690"/>
                <a:gd name="T38" fmla="*/ 782 w 886"/>
                <a:gd name="T39" fmla="*/ 300 h 690"/>
                <a:gd name="T40" fmla="*/ 839 w 886"/>
                <a:gd name="T41" fmla="*/ 321 h 690"/>
                <a:gd name="T42" fmla="*/ 872 w 886"/>
                <a:gd name="T43" fmla="*/ 322 h 690"/>
                <a:gd name="T44" fmla="*/ 880 w 886"/>
                <a:gd name="T45" fmla="*/ 351 h 690"/>
                <a:gd name="T46" fmla="*/ 851 w 886"/>
                <a:gd name="T47" fmla="*/ 390 h 690"/>
                <a:gd name="T48" fmla="*/ 858 w 886"/>
                <a:gd name="T49" fmla="*/ 414 h 690"/>
                <a:gd name="T50" fmla="*/ 875 w 886"/>
                <a:gd name="T51" fmla="*/ 440 h 690"/>
                <a:gd name="T52" fmla="*/ 861 w 886"/>
                <a:gd name="T53" fmla="*/ 460 h 690"/>
                <a:gd name="T54" fmla="*/ 800 w 886"/>
                <a:gd name="T55" fmla="*/ 424 h 690"/>
                <a:gd name="T56" fmla="*/ 750 w 886"/>
                <a:gd name="T57" fmla="*/ 411 h 690"/>
                <a:gd name="T58" fmla="*/ 703 w 886"/>
                <a:gd name="T59" fmla="*/ 437 h 690"/>
                <a:gd name="T60" fmla="*/ 689 w 886"/>
                <a:gd name="T61" fmla="*/ 404 h 690"/>
                <a:gd name="T62" fmla="*/ 638 w 886"/>
                <a:gd name="T63" fmla="*/ 391 h 690"/>
                <a:gd name="T64" fmla="*/ 621 w 886"/>
                <a:gd name="T65" fmla="*/ 436 h 690"/>
                <a:gd name="T66" fmla="*/ 613 w 886"/>
                <a:gd name="T67" fmla="*/ 522 h 690"/>
                <a:gd name="T68" fmla="*/ 604 w 886"/>
                <a:gd name="T69" fmla="*/ 557 h 690"/>
                <a:gd name="T70" fmla="*/ 547 w 886"/>
                <a:gd name="T71" fmla="*/ 552 h 690"/>
                <a:gd name="T72" fmla="*/ 509 w 886"/>
                <a:gd name="T73" fmla="*/ 614 h 690"/>
                <a:gd name="T74" fmla="*/ 497 w 886"/>
                <a:gd name="T75" fmla="*/ 673 h 690"/>
                <a:gd name="T76" fmla="*/ 466 w 886"/>
                <a:gd name="T77" fmla="*/ 654 h 690"/>
                <a:gd name="T78" fmla="*/ 414 w 886"/>
                <a:gd name="T79" fmla="*/ 648 h 690"/>
                <a:gd name="T80" fmla="*/ 388 w 886"/>
                <a:gd name="T81" fmla="*/ 656 h 690"/>
                <a:gd name="T82" fmla="*/ 360 w 886"/>
                <a:gd name="T83" fmla="*/ 679 h 690"/>
                <a:gd name="T84" fmla="*/ 302 w 886"/>
                <a:gd name="T85" fmla="*/ 675 h 690"/>
                <a:gd name="T86" fmla="*/ 226 w 886"/>
                <a:gd name="T87" fmla="*/ 661 h 690"/>
                <a:gd name="T88" fmla="*/ 205 w 886"/>
                <a:gd name="T89" fmla="*/ 631 h 690"/>
                <a:gd name="T90" fmla="*/ 203 w 886"/>
                <a:gd name="T91" fmla="*/ 599 h 690"/>
                <a:gd name="T92" fmla="*/ 146 w 886"/>
                <a:gd name="T93" fmla="*/ 555 h 690"/>
                <a:gd name="T94" fmla="*/ 105 w 886"/>
                <a:gd name="T95" fmla="*/ 511 h 690"/>
                <a:gd name="T96" fmla="*/ 70 w 886"/>
                <a:gd name="T97" fmla="*/ 475 h 690"/>
                <a:gd name="T98" fmla="*/ 29 w 886"/>
                <a:gd name="T99" fmla="*/ 432 h 690"/>
                <a:gd name="T100" fmla="*/ 1 w 886"/>
                <a:gd name="T101" fmla="*/ 405 h 690"/>
                <a:gd name="T102" fmla="*/ 24 w 886"/>
                <a:gd name="T103" fmla="*/ 360 h 690"/>
                <a:gd name="T104" fmla="*/ 26 w 886"/>
                <a:gd name="T105" fmla="*/ 302 h 690"/>
                <a:gd name="T106" fmla="*/ 67 w 886"/>
                <a:gd name="T107" fmla="*/ 284 h 690"/>
                <a:gd name="T108" fmla="*/ 70 w 886"/>
                <a:gd name="T109" fmla="*/ 245 h 690"/>
                <a:gd name="T110" fmla="*/ 75 w 886"/>
                <a:gd name="T111" fmla="*/ 221 h 690"/>
                <a:gd name="T112" fmla="*/ 84 w 886"/>
                <a:gd name="T113" fmla="*/ 197 h 690"/>
                <a:gd name="T114" fmla="*/ 106 w 886"/>
                <a:gd name="T115" fmla="*/ 151 h 690"/>
                <a:gd name="T116" fmla="*/ 102 w 886"/>
                <a:gd name="T117" fmla="*/ 94 h 690"/>
                <a:gd name="T118" fmla="*/ 104 w 886"/>
                <a:gd name="T119" fmla="*/ 62 h 690"/>
                <a:gd name="T120" fmla="*/ 147 w 886"/>
                <a:gd name="T121" fmla="*/ 57 h 690"/>
                <a:gd name="T122" fmla="*/ 182 w 886"/>
                <a:gd name="T123" fmla="*/ 63 h 690"/>
                <a:gd name="T124" fmla="*/ 218 w 886"/>
                <a:gd name="T125" fmla="*/ 36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6" h="690">
                  <a:moveTo>
                    <a:pt x="230" y="31"/>
                  </a:moveTo>
                  <a:lnTo>
                    <a:pt x="230" y="31"/>
                  </a:lnTo>
                  <a:lnTo>
                    <a:pt x="231" y="32"/>
                  </a:lnTo>
                  <a:lnTo>
                    <a:pt x="231" y="33"/>
                  </a:lnTo>
                  <a:lnTo>
                    <a:pt x="231" y="33"/>
                  </a:lnTo>
                  <a:lnTo>
                    <a:pt x="231" y="35"/>
                  </a:lnTo>
                  <a:lnTo>
                    <a:pt x="231" y="41"/>
                  </a:lnTo>
                  <a:lnTo>
                    <a:pt x="231" y="43"/>
                  </a:lnTo>
                  <a:lnTo>
                    <a:pt x="232" y="44"/>
                  </a:lnTo>
                  <a:lnTo>
                    <a:pt x="232" y="46"/>
                  </a:lnTo>
                  <a:lnTo>
                    <a:pt x="232" y="47"/>
                  </a:lnTo>
                  <a:lnTo>
                    <a:pt x="232" y="48"/>
                  </a:lnTo>
                  <a:lnTo>
                    <a:pt x="233" y="49"/>
                  </a:lnTo>
                  <a:lnTo>
                    <a:pt x="234" y="49"/>
                  </a:lnTo>
                  <a:lnTo>
                    <a:pt x="234" y="50"/>
                  </a:lnTo>
                  <a:lnTo>
                    <a:pt x="235" y="51"/>
                  </a:lnTo>
                  <a:lnTo>
                    <a:pt x="236" y="51"/>
                  </a:lnTo>
                  <a:lnTo>
                    <a:pt x="237" y="52"/>
                  </a:lnTo>
                  <a:lnTo>
                    <a:pt x="238" y="52"/>
                  </a:lnTo>
                  <a:lnTo>
                    <a:pt x="240" y="52"/>
                  </a:lnTo>
                  <a:lnTo>
                    <a:pt x="241" y="52"/>
                  </a:lnTo>
                  <a:lnTo>
                    <a:pt x="243" y="52"/>
                  </a:lnTo>
                  <a:lnTo>
                    <a:pt x="244" y="52"/>
                  </a:lnTo>
                  <a:lnTo>
                    <a:pt x="246" y="51"/>
                  </a:lnTo>
                  <a:lnTo>
                    <a:pt x="247" y="51"/>
                  </a:lnTo>
                  <a:lnTo>
                    <a:pt x="248" y="51"/>
                  </a:lnTo>
                  <a:lnTo>
                    <a:pt x="251" y="52"/>
                  </a:lnTo>
                  <a:lnTo>
                    <a:pt x="253" y="52"/>
                  </a:lnTo>
                  <a:lnTo>
                    <a:pt x="254" y="52"/>
                  </a:lnTo>
                  <a:lnTo>
                    <a:pt x="257" y="51"/>
                  </a:lnTo>
                  <a:lnTo>
                    <a:pt x="259" y="51"/>
                  </a:lnTo>
                  <a:lnTo>
                    <a:pt x="261" y="51"/>
                  </a:lnTo>
                  <a:lnTo>
                    <a:pt x="265" y="51"/>
                  </a:lnTo>
                  <a:lnTo>
                    <a:pt x="267" y="51"/>
                  </a:lnTo>
                  <a:lnTo>
                    <a:pt x="278" y="50"/>
                  </a:lnTo>
                  <a:lnTo>
                    <a:pt x="283" y="50"/>
                  </a:lnTo>
                  <a:lnTo>
                    <a:pt x="285" y="49"/>
                  </a:lnTo>
                  <a:lnTo>
                    <a:pt x="287" y="49"/>
                  </a:lnTo>
                  <a:lnTo>
                    <a:pt x="289" y="49"/>
                  </a:lnTo>
                  <a:lnTo>
                    <a:pt x="290" y="49"/>
                  </a:lnTo>
                  <a:lnTo>
                    <a:pt x="290" y="49"/>
                  </a:lnTo>
                  <a:lnTo>
                    <a:pt x="291" y="49"/>
                  </a:lnTo>
                  <a:lnTo>
                    <a:pt x="292" y="48"/>
                  </a:lnTo>
                  <a:lnTo>
                    <a:pt x="293" y="48"/>
                  </a:lnTo>
                  <a:lnTo>
                    <a:pt x="293" y="47"/>
                  </a:lnTo>
                  <a:lnTo>
                    <a:pt x="294" y="45"/>
                  </a:lnTo>
                  <a:lnTo>
                    <a:pt x="296" y="43"/>
                  </a:lnTo>
                  <a:lnTo>
                    <a:pt x="297" y="41"/>
                  </a:lnTo>
                  <a:lnTo>
                    <a:pt x="298" y="39"/>
                  </a:lnTo>
                  <a:lnTo>
                    <a:pt x="299" y="36"/>
                  </a:lnTo>
                  <a:lnTo>
                    <a:pt x="300" y="35"/>
                  </a:lnTo>
                  <a:lnTo>
                    <a:pt x="301" y="34"/>
                  </a:lnTo>
                  <a:lnTo>
                    <a:pt x="302" y="33"/>
                  </a:lnTo>
                  <a:lnTo>
                    <a:pt x="303" y="33"/>
                  </a:lnTo>
                  <a:lnTo>
                    <a:pt x="304" y="32"/>
                  </a:lnTo>
                  <a:lnTo>
                    <a:pt x="309" y="31"/>
                  </a:lnTo>
                  <a:lnTo>
                    <a:pt x="311" y="31"/>
                  </a:lnTo>
                  <a:lnTo>
                    <a:pt x="312" y="30"/>
                  </a:lnTo>
                  <a:lnTo>
                    <a:pt x="314" y="30"/>
                  </a:lnTo>
                  <a:lnTo>
                    <a:pt x="315" y="30"/>
                  </a:lnTo>
                  <a:lnTo>
                    <a:pt x="316" y="30"/>
                  </a:lnTo>
                  <a:lnTo>
                    <a:pt x="317" y="31"/>
                  </a:lnTo>
                  <a:lnTo>
                    <a:pt x="319" y="31"/>
                  </a:lnTo>
                  <a:lnTo>
                    <a:pt x="321" y="32"/>
                  </a:lnTo>
                  <a:lnTo>
                    <a:pt x="323" y="33"/>
                  </a:lnTo>
                  <a:lnTo>
                    <a:pt x="324" y="34"/>
                  </a:lnTo>
                  <a:lnTo>
                    <a:pt x="325" y="35"/>
                  </a:lnTo>
                  <a:lnTo>
                    <a:pt x="326" y="36"/>
                  </a:lnTo>
                  <a:lnTo>
                    <a:pt x="328" y="38"/>
                  </a:lnTo>
                  <a:lnTo>
                    <a:pt x="328" y="39"/>
                  </a:lnTo>
                  <a:lnTo>
                    <a:pt x="329" y="40"/>
                  </a:lnTo>
                  <a:lnTo>
                    <a:pt x="330" y="40"/>
                  </a:lnTo>
                  <a:lnTo>
                    <a:pt x="331" y="41"/>
                  </a:lnTo>
                  <a:lnTo>
                    <a:pt x="331" y="41"/>
                  </a:lnTo>
                  <a:lnTo>
                    <a:pt x="334" y="42"/>
                  </a:lnTo>
                  <a:lnTo>
                    <a:pt x="336" y="43"/>
                  </a:lnTo>
                  <a:lnTo>
                    <a:pt x="338" y="44"/>
                  </a:lnTo>
                  <a:lnTo>
                    <a:pt x="339" y="45"/>
                  </a:lnTo>
                  <a:lnTo>
                    <a:pt x="339" y="45"/>
                  </a:lnTo>
                  <a:lnTo>
                    <a:pt x="340" y="46"/>
                  </a:lnTo>
                  <a:lnTo>
                    <a:pt x="341" y="47"/>
                  </a:lnTo>
                  <a:lnTo>
                    <a:pt x="342" y="48"/>
                  </a:lnTo>
                  <a:lnTo>
                    <a:pt x="342" y="49"/>
                  </a:lnTo>
                  <a:lnTo>
                    <a:pt x="343" y="49"/>
                  </a:lnTo>
                  <a:lnTo>
                    <a:pt x="344" y="52"/>
                  </a:lnTo>
                  <a:lnTo>
                    <a:pt x="344" y="53"/>
                  </a:lnTo>
                  <a:lnTo>
                    <a:pt x="345" y="53"/>
                  </a:lnTo>
                  <a:lnTo>
                    <a:pt x="345" y="53"/>
                  </a:lnTo>
                  <a:lnTo>
                    <a:pt x="345" y="53"/>
                  </a:lnTo>
                  <a:lnTo>
                    <a:pt x="346" y="54"/>
                  </a:lnTo>
                  <a:lnTo>
                    <a:pt x="349" y="54"/>
                  </a:lnTo>
                  <a:lnTo>
                    <a:pt x="351" y="54"/>
                  </a:lnTo>
                  <a:lnTo>
                    <a:pt x="353" y="55"/>
                  </a:lnTo>
                  <a:lnTo>
                    <a:pt x="354" y="55"/>
                  </a:lnTo>
                  <a:lnTo>
                    <a:pt x="355" y="55"/>
                  </a:lnTo>
                  <a:lnTo>
                    <a:pt x="358" y="54"/>
                  </a:lnTo>
                  <a:lnTo>
                    <a:pt x="358" y="54"/>
                  </a:lnTo>
                  <a:lnTo>
                    <a:pt x="359" y="53"/>
                  </a:lnTo>
                  <a:lnTo>
                    <a:pt x="360" y="53"/>
                  </a:lnTo>
                  <a:lnTo>
                    <a:pt x="364" y="50"/>
                  </a:lnTo>
                  <a:lnTo>
                    <a:pt x="365" y="49"/>
                  </a:lnTo>
                  <a:lnTo>
                    <a:pt x="366" y="48"/>
                  </a:lnTo>
                  <a:lnTo>
                    <a:pt x="368" y="48"/>
                  </a:lnTo>
                  <a:lnTo>
                    <a:pt x="369" y="47"/>
                  </a:lnTo>
                  <a:lnTo>
                    <a:pt x="370" y="47"/>
                  </a:lnTo>
                  <a:lnTo>
                    <a:pt x="372" y="47"/>
                  </a:lnTo>
                  <a:lnTo>
                    <a:pt x="374" y="47"/>
                  </a:lnTo>
                  <a:lnTo>
                    <a:pt x="375" y="47"/>
                  </a:lnTo>
                  <a:lnTo>
                    <a:pt x="375" y="47"/>
                  </a:lnTo>
                  <a:lnTo>
                    <a:pt x="376" y="47"/>
                  </a:lnTo>
                  <a:lnTo>
                    <a:pt x="376" y="47"/>
                  </a:lnTo>
                  <a:lnTo>
                    <a:pt x="376" y="46"/>
                  </a:lnTo>
                  <a:lnTo>
                    <a:pt x="376" y="46"/>
                  </a:lnTo>
                  <a:lnTo>
                    <a:pt x="376" y="44"/>
                  </a:lnTo>
                  <a:lnTo>
                    <a:pt x="376" y="41"/>
                  </a:lnTo>
                  <a:lnTo>
                    <a:pt x="376" y="40"/>
                  </a:lnTo>
                  <a:lnTo>
                    <a:pt x="376" y="40"/>
                  </a:lnTo>
                  <a:lnTo>
                    <a:pt x="376" y="40"/>
                  </a:lnTo>
                  <a:lnTo>
                    <a:pt x="377" y="39"/>
                  </a:lnTo>
                  <a:lnTo>
                    <a:pt x="377" y="39"/>
                  </a:lnTo>
                  <a:lnTo>
                    <a:pt x="378" y="39"/>
                  </a:lnTo>
                  <a:lnTo>
                    <a:pt x="378" y="38"/>
                  </a:lnTo>
                  <a:lnTo>
                    <a:pt x="379" y="39"/>
                  </a:lnTo>
                  <a:lnTo>
                    <a:pt x="380" y="39"/>
                  </a:lnTo>
                  <a:lnTo>
                    <a:pt x="384" y="41"/>
                  </a:lnTo>
                  <a:lnTo>
                    <a:pt x="385" y="42"/>
                  </a:lnTo>
                  <a:lnTo>
                    <a:pt x="386" y="43"/>
                  </a:lnTo>
                  <a:lnTo>
                    <a:pt x="389" y="44"/>
                  </a:lnTo>
                  <a:lnTo>
                    <a:pt x="390" y="44"/>
                  </a:lnTo>
                  <a:lnTo>
                    <a:pt x="391" y="45"/>
                  </a:lnTo>
                  <a:lnTo>
                    <a:pt x="396" y="48"/>
                  </a:lnTo>
                  <a:lnTo>
                    <a:pt x="397" y="49"/>
                  </a:lnTo>
                  <a:lnTo>
                    <a:pt x="399" y="50"/>
                  </a:lnTo>
                  <a:lnTo>
                    <a:pt x="400" y="50"/>
                  </a:lnTo>
                  <a:lnTo>
                    <a:pt x="401" y="50"/>
                  </a:lnTo>
                  <a:lnTo>
                    <a:pt x="401" y="50"/>
                  </a:lnTo>
                  <a:lnTo>
                    <a:pt x="402" y="50"/>
                  </a:lnTo>
                  <a:lnTo>
                    <a:pt x="402" y="50"/>
                  </a:lnTo>
                  <a:lnTo>
                    <a:pt x="404" y="48"/>
                  </a:lnTo>
                  <a:lnTo>
                    <a:pt x="406" y="47"/>
                  </a:lnTo>
                  <a:lnTo>
                    <a:pt x="408" y="47"/>
                  </a:lnTo>
                  <a:lnTo>
                    <a:pt x="408" y="46"/>
                  </a:lnTo>
                  <a:lnTo>
                    <a:pt x="409" y="46"/>
                  </a:lnTo>
                  <a:lnTo>
                    <a:pt x="411" y="46"/>
                  </a:lnTo>
                  <a:lnTo>
                    <a:pt x="412" y="46"/>
                  </a:lnTo>
                  <a:lnTo>
                    <a:pt x="415" y="46"/>
                  </a:lnTo>
                  <a:lnTo>
                    <a:pt x="416" y="47"/>
                  </a:lnTo>
                  <a:lnTo>
                    <a:pt x="417" y="47"/>
                  </a:lnTo>
                  <a:lnTo>
                    <a:pt x="418" y="47"/>
                  </a:lnTo>
                  <a:lnTo>
                    <a:pt x="419" y="47"/>
                  </a:lnTo>
                  <a:lnTo>
                    <a:pt x="422" y="49"/>
                  </a:lnTo>
                  <a:lnTo>
                    <a:pt x="423" y="49"/>
                  </a:lnTo>
                  <a:lnTo>
                    <a:pt x="425" y="50"/>
                  </a:lnTo>
                  <a:lnTo>
                    <a:pt x="426" y="50"/>
                  </a:lnTo>
                  <a:lnTo>
                    <a:pt x="429" y="51"/>
                  </a:lnTo>
                  <a:lnTo>
                    <a:pt x="434" y="51"/>
                  </a:lnTo>
                  <a:lnTo>
                    <a:pt x="436" y="51"/>
                  </a:lnTo>
                  <a:lnTo>
                    <a:pt x="439" y="52"/>
                  </a:lnTo>
                  <a:lnTo>
                    <a:pt x="440" y="51"/>
                  </a:lnTo>
                  <a:lnTo>
                    <a:pt x="441" y="51"/>
                  </a:lnTo>
                  <a:lnTo>
                    <a:pt x="444" y="51"/>
                  </a:lnTo>
                  <a:lnTo>
                    <a:pt x="446" y="50"/>
                  </a:lnTo>
                  <a:lnTo>
                    <a:pt x="448" y="50"/>
                  </a:lnTo>
                  <a:lnTo>
                    <a:pt x="451" y="49"/>
                  </a:lnTo>
                  <a:lnTo>
                    <a:pt x="451" y="49"/>
                  </a:lnTo>
                  <a:lnTo>
                    <a:pt x="452" y="49"/>
                  </a:lnTo>
                  <a:lnTo>
                    <a:pt x="452" y="49"/>
                  </a:lnTo>
                  <a:lnTo>
                    <a:pt x="452" y="49"/>
                  </a:lnTo>
                  <a:lnTo>
                    <a:pt x="452" y="50"/>
                  </a:lnTo>
                  <a:lnTo>
                    <a:pt x="452" y="51"/>
                  </a:lnTo>
                  <a:lnTo>
                    <a:pt x="452" y="52"/>
                  </a:lnTo>
                  <a:lnTo>
                    <a:pt x="452" y="55"/>
                  </a:lnTo>
                  <a:lnTo>
                    <a:pt x="451" y="56"/>
                  </a:lnTo>
                  <a:lnTo>
                    <a:pt x="451" y="57"/>
                  </a:lnTo>
                  <a:lnTo>
                    <a:pt x="452" y="57"/>
                  </a:lnTo>
                  <a:lnTo>
                    <a:pt x="452" y="58"/>
                  </a:lnTo>
                  <a:lnTo>
                    <a:pt x="452" y="58"/>
                  </a:lnTo>
                  <a:lnTo>
                    <a:pt x="453" y="59"/>
                  </a:lnTo>
                  <a:lnTo>
                    <a:pt x="454" y="59"/>
                  </a:lnTo>
                  <a:lnTo>
                    <a:pt x="454" y="60"/>
                  </a:lnTo>
                  <a:lnTo>
                    <a:pt x="455" y="60"/>
                  </a:lnTo>
                  <a:lnTo>
                    <a:pt x="456" y="60"/>
                  </a:lnTo>
                  <a:lnTo>
                    <a:pt x="458" y="60"/>
                  </a:lnTo>
                  <a:lnTo>
                    <a:pt x="461" y="61"/>
                  </a:lnTo>
                  <a:lnTo>
                    <a:pt x="463" y="61"/>
                  </a:lnTo>
                  <a:lnTo>
                    <a:pt x="465" y="62"/>
                  </a:lnTo>
                  <a:lnTo>
                    <a:pt x="468" y="62"/>
                  </a:lnTo>
                  <a:lnTo>
                    <a:pt x="470" y="63"/>
                  </a:lnTo>
                  <a:lnTo>
                    <a:pt x="471" y="64"/>
                  </a:lnTo>
                  <a:lnTo>
                    <a:pt x="472" y="65"/>
                  </a:lnTo>
                  <a:lnTo>
                    <a:pt x="475" y="66"/>
                  </a:lnTo>
                  <a:lnTo>
                    <a:pt x="476" y="67"/>
                  </a:lnTo>
                  <a:lnTo>
                    <a:pt x="476" y="67"/>
                  </a:lnTo>
                  <a:lnTo>
                    <a:pt x="477" y="67"/>
                  </a:lnTo>
                  <a:lnTo>
                    <a:pt x="477" y="67"/>
                  </a:lnTo>
                  <a:lnTo>
                    <a:pt x="478" y="67"/>
                  </a:lnTo>
                  <a:lnTo>
                    <a:pt x="478" y="67"/>
                  </a:lnTo>
                  <a:lnTo>
                    <a:pt x="479" y="67"/>
                  </a:lnTo>
                  <a:lnTo>
                    <a:pt x="480" y="67"/>
                  </a:lnTo>
                  <a:lnTo>
                    <a:pt x="480" y="66"/>
                  </a:lnTo>
                  <a:lnTo>
                    <a:pt x="481" y="65"/>
                  </a:lnTo>
                  <a:lnTo>
                    <a:pt x="482" y="62"/>
                  </a:lnTo>
                  <a:lnTo>
                    <a:pt x="483" y="61"/>
                  </a:lnTo>
                  <a:lnTo>
                    <a:pt x="485" y="59"/>
                  </a:lnTo>
                  <a:lnTo>
                    <a:pt x="487" y="58"/>
                  </a:lnTo>
                  <a:lnTo>
                    <a:pt x="489" y="56"/>
                  </a:lnTo>
                  <a:lnTo>
                    <a:pt x="493" y="52"/>
                  </a:lnTo>
                  <a:lnTo>
                    <a:pt x="495" y="50"/>
                  </a:lnTo>
                  <a:lnTo>
                    <a:pt x="498" y="48"/>
                  </a:lnTo>
                  <a:lnTo>
                    <a:pt x="499" y="48"/>
                  </a:lnTo>
                  <a:lnTo>
                    <a:pt x="500" y="47"/>
                  </a:lnTo>
                  <a:lnTo>
                    <a:pt x="502" y="47"/>
                  </a:lnTo>
                  <a:lnTo>
                    <a:pt x="507" y="45"/>
                  </a:lnTo>
                  <a:lnTo>
                    <a:pt x="508" y="45"/>
                  </a:lnTo>
                  <a:lnTo>
                    <a:pt x="510" y="44"/>
                  </a:lnTo>
                  <a:lnTo>
                    <a:pt x="511" y="43"/>
                  </a:lnTo>
                  <a:lnTo>
                    <a:pt x="513" y="43"/>
                  </a:lnTo>
                  <a:lnTo>
                    <a:pt x="513" y="42"/>
                  </a:lnTo>
                  <a:lnTo>
                    <a:pt x="514" y="42"/>
                  </a:lnTo>
                  <a:lnTo>
                    <a:pt x="514" y="41"/>
                  </a:lnTo>
                  <a:lnTo>
                    <a:pt x="515" y="40"/>
                  </a:lnTo>
                  <a:lnTo>
                    <a:pt x="515" y="39"/>
                  </a:lnTo>
                  <a:lnTo>
                    <a:pt x="515" y="38"/>
                  </a:lnTo>
                  <a:lnTo>
                    <a:pt x="514" y="37"/>
                  </a:lnTo>
                  <a:lnTo>
                    <a:pt x="514" y="34"/>
                  </a:lnTo>
                  <a:lnTo>
                    <a:pt x="513" y="31"/>
                  </a:lnTo>
                  <a:lnTo>
                    <a:pt x="512" y="29"/>
                  </a:lnTo>
                  <a:lnTo>
                    <a:pt x="512" y="28"/>
                  </a:lnTo>
                  <a:lnTo>
                    <a:pt x="512" y="27"/>
                  </a:lnTo>
                  <a:lnTo>
                    <a:pt x="512" y="25"/>
                  </a:lnTo>
                  <a:lnTo>
                    <a:pt x="512" y="24"/>
                  </a:lnTo>
                  <a:lnTo>
                    <a:pt x="513" y="20"/>
                  </a:lnTo>
                  <a:lnTo>
                    <a:pt x="514" y="19"/>
                  </a:lnTo>
                  <a:lnTo>
                    <a:pt x="514" y="17"/>
                  </a:lnTo>
                  <a:lnTo>
                    <a:pt x="514" y="15"/>
                  </a:lnTo>
                  <a:lnTo>
                    <a:pt x="514" y="14"/>
                  </a:lnTo>
                  <a:lnTo>
                    <a:pt x="514" y="14"/>
                  </a:lnTo>
                  <a:lnTo>
                    <a:pt x="515" y="13"/>
                  </a:lnTo>
                  <a:lnTo>
                    <a:pt x="515" y="12"/>
                  </a:lnTo>
                  <a:lnTo>
                    <a:pt x="516" y="11"/>
                  </a:lnTo>
                  <a:lnTo>
                    <a:pt x="518" y="10"/>
                  </a:lnTo>
                  <a:lnTo>
                    <a:pt x="518" y="9"/>
                  </a:lnTo>
                  <a:lnTo>
                    <a:pt x="519" y="8"/>
                  </a:lnTo>
                  <a:lnTo>
                    <a:pt x="520" y="7"/>
                  </a:lnTo>
                  <a:lnTo>
                    <a:pt x="521" y="6"/>
                  </a:lnTo>
                  <a:lnTo>
                    <a:pt x="521" y="5"/>
                  </a:lnTo>
                  <a:lnTo>
                    <a:pt x="522" y="4"/>
                  </a:lnTo>
                  <a:lnTo>
                    <a:pt x="525" y="2"/>
                  </a:lnTo>
                  <a:lnTo>
                    <a:pt x="527" y="0"/>
                  </a:lnTo>
                  <a:lnTo>
                    <a:pt x="528" y="0"/>
                  </a:lnTo>
                  <a:lnTo>
                    <a:pt x="529" y="0"/>
                  </a:lnTo>
                  <a:lnTo>
                    <a:pt x="529" y="0"/>
                  </a:lnTo>
                  <a:lnTo>
                    <a:pt x="530" y="0"/>
                  </a:lnTo>
                  <a:lnTo>
                    <a:pt x="531" y="0"/>
                  </a:lnTo>
                  <a:lnTo>
                    <a:pt x="532" y="0"/>
                  </a:lnTo>
                  <a:lnTo>
                    <a:pt x="533" y="1"/>
                  </a:lnTo>
                  <a:lnTo>
                    <a:pt x="536" y="3"/>
                  </a:lnTo>
                  <a:lnTo>
                    <a:pt x="537" y="4"/>
                  </a:lnTo>
                  <a:lnTo>
                    <a:pt x="540" y="5"/>
                  </a:lnTo>
                  <a:lnTo>
                    <a:pt x="545" y="8"/>
                  </a:lnTo>
                  <a:lnTo>
                    <a:pt x="547" y="8"/>
                  </a:lnTo>
                  <a:lnTo>
                    <a:pt x="548" y="9"/>
                  </a:lnTo>
                  <a:lnTo>
                    <a:pt x="549" y="10"/>
                  </a:lnTo>
                  <a:lnTo>
                    <a:pt x="550" y="11"/>
                  </a:lnTo>
                  <a:lnTo>
                    <a:pt x="555" y="15"/>
                  </a:lnTo>
                  <a:lnTo>
                    <a:pt x="557" y="17"/>
                  </a:lnTo>
                  <a:lnTo>
                    <a:pt x="559" y="18"/>
                  </a:lnTo>
                  <a:lnTo>
                    <a:pt x="560" y="19"/>
                  </a:lnTo>
                  <a:lnTo>
                    <a:pt x="561" y="20"/>
                  </a:lnTo>
                  <a:lnTo>
                    <a:pt x="563" y="20"/>
                  </a:lnTo>
                  <a:lnTo>
                    <a:pt x="563" y="20"/>
                  </a:lnTo>
                  <a:lnTo>
                    <a:pt x="564" y="21"/>
                  </a:lnTo>
                  <a:lnTo>
                    <a:pt x="564" y="21"/>
                  </a:lnTo>
                  <a:lnTo>
                    <a:pt x="565" y="20"/>
                  </a:lnTo>
                  <a:lnTo>
                    <a:pt x="566" y="20"/>
                  </a:lnTo>
                  <a:lnTo>
                    <a:pt x="568" y="19"/>
                  </a:lnTo>
                  <a:lnTo>
                    <a:pt x="569" y="18"/>
                  </a:lnTo>
                  <a:lnTo>
                    <a:pt x="570" y="18"/>
                  </a:lnTo>
                  <a:lnTo>
                    <a:pt x="572" y="17"/>
                  </a:lnTo>
                  <a:lnTo>
                    <a:pt x="572" y="17"/>
                  </a:lnTo>
                  <a:lnTo>
                    <a:pt x="573" y="17"/>
                  </a:lnTo>
                  <a:lnTo>
                    <a:pt x="573" y="17"/>
                  </a:lnTo>
                  <a:lnTo>
                    <a:pt x="574" y="18"/>
                  </a:lnTo>
                  <a:lnTo>
                    <a:pt x="574" y="18"/>
                  </a:lnTo>
                  <a:lnTo>
                    <a:pt x="575" y="18"/>
                  </a:lnTo>
                  <a:lnTo>
                    <a:pt x="575" y="19"/>
                  </a:lnTo>
                  <a:lnTo>
                    <a:pt x="576" y="21"/>
                  </a:lnTo>
                  <a:lnTo>
                    <a:pt x="577" y="23"/>
                  </a:lnTo>
                  <a:lnTo>
                    <a:pt x="578" y="25"/>
                  </a:lnTo>
                  <a:lnTo>
                    <a:pt x="579" y="27"/>
                  </a:lnTo>
                  <a:lnTo>
                    <a:pt x="581" y="31"/>
                  </a:lnTo>
                  <a:lnTo>
                    <a:pt x="583" y="35"/>
                  </a:lnTo>
                  <a:lnTo>
                    <a:pt x="584" y="37"/>
                  </a:lnTo>
                  <a:lnTo>
                    <a:pt x="585" y="38"/>
                  </a:lnTo>
                  <a:lnTo>
                    <a:pt x="586" y="39"/>
                  </a:lnTo>
                  <a:lnTo>
                    <a:pt x="586" y="40"/>
                  </a:lnTo>
                  <a:lnTo>
                    <a:pt x="588" y="41"/>
                  </a:lnTo>
                  <a:lnTo>
                    <a:pt x="589" y="42"/>
                  </a:lnTo>
                  <a:lnTo>
                    <a:pt x="590" y="42"/>
                  </a:lnTo>
                  <a:lnTo>
                    <a:pt x="591" y="43"/>
                  </a:lnTo>
                  <a:lnTo>
                    <a:pt x="592" y="43"/>
                  </a:lnTo>
                  <a:lnTo>
                    <a:pt x="593" y="43"/>
                  </a:lnTo>
                  <a:lnTo>
                    <a:pt x="594" y="43"/>
                  </a:lnTo>
                  <a:lnTo>
                    <a:pt x="595" y="43"/>
                  </a:lnTo>
                  <a:lnTo>
                    <a:pt x="596" y="43"/>
                  </a:lnTo>
                  <a:lnTo>
                    <a:pt x="597" y="43"/>
                  </a:lnTo>
                  <a:lnTo>
                    <a:pt x="598" y="43"/>
                  </a:lnTo>
                  <a:lnTo>
                    <a:pt x="598" y="43"/>
                  </a:lnTo>
                  <a:lnTo>
                    <a:pt x="599" y="42"/>
                  </a:lnTo>
                  <a:lnTo>
                    <a:pt x="600" y="42"/>
                  </a:lnTo>
                  <a:lnTo>
                    <a:pt x="600" y="42"/>
                  </a:lnTo>
                  <a:lnTo>
                    <a:pt x="600" y="43"/>
                  </a:lnTo>
                  <a:lnTo>
                    <a:pt x="601" y="49"/>
                  </a:lnTo>
                  <a:lnTo>
                    <a:pt x="601" y="50"/>
                  </a:lnTo>
                  <a:lnTo>
                    <a:pt x="601" y="52"/>
                  </a:lnTo>
                  <a:lnTo>
                    <a:pt x="601" y="53"/>
                  </a:lnTo>
                  <a:lnTo>
                    <a:pt x="601" y="54"/>
                  </a:lnTo>
                  <a:lnTo>
                    <a:pt x="601" y="54"/>
                  </a:lnTo>
                  <a:lnTo>
                    <a:pt x="601" y="55"/>
                  </a:lnTo>
                  <a:lnTo>
                    <a:pt x="600" y="56"/>
                  </a:lnTo>
                  <a:lnTo>
                    <a:pt x="600" y="57"/>
                  </a:lnTo>
                  <a:lnTo>
                    <a:pt x="599" y="58"/>
                  </a:lnTo>
                  <a:lnTo>
                    <a:pt x="598" y="58"/>
                  </a:lnTo>
                  <a:lnTo>
                    <a:pt x="597" y="59"/>
                  </a:lnTo>
                  <a:lnTo>
                    <a:pt x="595" y="59"/>
                  </a:lnTo>
                  <a:lnTo>
                    <a:pt x="594" y="60"/>
                  </a:lnTo>
                  <a:lnTo>
                    <a:pt x="593" y="60"/>
                  </a:lnTo>
                  <a:lnTo>
                    <a:pt x="592" y="61"/>
                  </a:lnTo>
                  <a:lnTo>
                    <a:pt x="592" y="62"/>
                  </a:lnTo>
                  <a:lnTo>
                    <a:pt x="591" y="62"/>
                  </a:lnTo>
                  <a:lnTo>
                    <a:pt x="591" y="62"/>
                  </a:lnTo>
                  <a:lnTo>
                    <a:pt x="591" y="63"/>
                  </a:lnTo>
                  <a:lnTo>
                    <a:pt x="591" y="64"/>
                  </a:lnTo>
                  <a:lnTo>
                    <a:pt x="591" y="64"/>
                  </a:lnTo>
                  <a:lnTo>
                    <a:pt x="591" y="65"/>
                  </a:lnTo>
                  <a:lnTo>
                    <a:pt x="591" y="66"/>
                  </a:lnTo>
                  <a:lnTo>
                    <a:pt x="592" y="67"/>
                  </a:lnTo>
                  <a:lnTo>
                    <a:pt x="595" y="71"/>
                  </a:lnTo>
                  <a:lnTo>
                    <a:pt x="595" y="72"/>
                  </a:lnTo>
                  <a:lnTo>
                    <a:pt x="596" y="74"/>
                  </a:lnTo>
                  <a:lnTo>
                    <a:pt x="596" y="75"/>
                  </a:lnTo>
                  <a:lnTo>
                    <a:pt x="597" y="77"/>
                  </a:lnTo>
                  <a:lnTo>
                    <a:pt x="597" y="78"/>
                  </a:lnTo>
                  <a:lnTo>
                    <a:pt x="597" y="79"/>
                  </a:lnTo>
                  <a:lnTo>
                    <a:pt x="598" y="82"/>
                  </a:lnTo>
                  <a:lnTo>
                    <a:pt x="598" y="84"/>
                  </a:lnTo>
                  <a:lnTo>
                    <a:pt x="598" y="85"/>
                  </a:lnTo>
                  <a:lnTo>
                    <a:pt x="597" y="89"/>
                  </a:lnTo>
                  <a:lnTo>
                    <a:pt x="597" y="91"/>
                  </a:lnTo>
                  <a:lnTo>
                    <a:pt x="597" y="92"/>
                  </a:lnTo>
                  <a:lnTo>
                    <a:pt x="597" y="96"/>
                  </a:lnTo>
                  <a:lnTo>
                    <a:pt x="597" y="97"/>
                  </a:lnTo>
                  <a:lnTo>
                    <a:pt x="597" y="100"/>
                  </a:lnTo>
                  <a:lnTo>
                    <a:pt x="596" y="102"/>
                  </a:lnTo>
                  <a:lnTo>
                    <a:pt x="596" y="103"/>
                  </a:lnTo>
                  <a:lnTo>
                    <a:pt x="595" y="105"/>
                  </a:lnTo>
                  <a:lnTo>
                    <a:pt x="595" y="107"/>
                  </a:lnTo>
                  <a:lnTo>
                    <a:pt x="593" y="112"/>
                  </a:lnTo>
                  <a:lnTo>
                    <a:pt x="591" y="116"/>
                  </a:lnTo>
                  <a:lnTo>
                    <a:pt x="590" y="120"/>
                  </a:lnTo>
                  <a:lnTo>
                    <a:pt x="590" y="121"/>
                  </a:lnTo>
                  <a:lnTo>
                    <a:pt x="589" y="122"/>
                  </a:lnTo>
                  <a:lnTo>
                    <a:pt x="589" y="123"/>
                  </a:lnTo>
                  <a:lnTo>
                    <a:pt x="589" y="124"/>
                  </a:lnTo>
                  <a:lnTo>
                    <a:pt x="590" y="125"/>
                  </a:lnTo>
                  <a:lnTo>
                    <a:pt x="590" y="126"/>
                  </a:lnTo>
                  <a:lnTo>
                    <a:pt x="590" y="126"/>
                  </a:lnTo>
                  <a:lnTo>
                    <a:pt x="590" y="127"/>
                  </a:lnTo>
                  <a:lnTo>
                    <a:pt x="589" y="132"/>
                  </a:lnTo>
                  <a:lnTo>
                    <a:pt x="588" y="136"/>
                  </a:lnTo>
                  <a:lnTo>
                    <a:pt x="587" y="138"/>
                  </a:lnTo>
                  <a:lnTo>
                    <a:pt x="586" y="140"/>
                  </a:lnTo>
                  <a:lnTo>
                    <a:pt x="585" y="144"/>
                  </a:lnTo>
                  <a:lnTo>
                    <a:pt x="585" y="145"/>
                  </a:lnTo>
                  <a:lnTo>
                    <a:pt x="584" y="147"/>
                  </a:lnTo>
                  <a:lnTo>
                    <a:pt x="584" y="149"/>
                  </a:lnTo>
                  <a:lnTo>
                    <a:pt x="584" y="150"/>
                  </a:lnTo>
                  <a:lnTo>
                    <a:pt x="584" y="151"/>
                  </a:lnTo>
                  <a:lnTo>
                    <a:pt x="585" y="153"/>
                  </a:lnTo>
                  <a:lnTo>
                    <a:pt x="585" y="153"/>
                  </a:lnTo>
                  <a:lnTo>
                    <a:pt x="585" y="154"/>
                  </a:lnTo>
                  <a:lnTo>
                    <a:pt x="586" y="156"/>
                  </a:lnTo>
                  <a:lnTo>
                    <a:pt x="587" y="157"/>
                  </a:lnTo>
                  <a:lnTo>
                    <a:pt x="588" y="158"/>
                  </a:lnTo>
                  <a:lnTo>
                    <a:pt x="590" y="160"/>
                  </a:lnTo>
                  <a:lnTo>
                    <a:pt x="593" y="162"/>
                  </a:lnTo>
                  <a:lnTo>
                    <a:pt x="594" y="163"/>
                  </a:lnTo>
                  <a:lnTo>
                    <a:pt x="595" y="164"/>
                  </a:lnTo>
                  <a:lnTo>
                    <a:pt x="595" y="165"/>
                  </a:lnTo>
                  <a:lnTo>
                    <a:pt x="596" y="166"/>
                  </a:lnTo>
                  <a:lnTo>
                    <a:pt x="597" y="168"/>
                  </a:lnTo>
                  <a:lnTo>
                    <a:pt x="598" y="169"/>
                  </a:lnTo>
                  <a:lnTo>
                    <a:pt x="598" y="169"/>
                  </a:lnTo>
                  <a:lnTo>
                    <a:pt x="598" y="170"/>
                  </a:lnTo>
                  <a:lnTo>
                    <a:pt x="598" y="170"/>
                  </a:lnTo>
                  <a:lnTo>
                    <a:pt x="597" y="171"/>
                  </a:lnTo>
                  <a:lnTo>
                    <a:pt x="597" y="172"/>
                  </a:lnTo>
                  <a:lnTo>
                    <a:pt x="595" y="174"/>
                  </a:lnTo>
                  <a:lnTo>
                    <a:pt x="594" y="176"/>
                  </a:lnTo>
                  <a:lnTo>
                    <a:pt x="593" y="178"/>
                  </a:lnTo>
                  <a:lnTo>
                    <a:pt x="592" y="179"/>
                  </a:lnTo>
                  <a:lnTo>
                    <a:pt x="591" y="180"/>
                  </a:lnTo>
                  <a:lnTo>
                    <a:pt x="591" y="181"/>
                  </a:lnTo>
                  <a:lnTo>
                    <a:pt x="591" y="182"/>
                  </a:lnTo>
                  <a:lnTo>
                    <a:pt x="591" y="183"/>
                  </a:lnTo>
                  <a:lnTo>
                    <a:pt x="591" y="184"/>
                  </a:lnTo>
                  <a:lnTo>
                    <a:pt x="591" y="185"/>
                  </a:lnTo>
                  <a:lnTo>
                    <a:pt x="592" y="186"/>
                  </a:lnTo>
                  <a:lnTo>
                    <a:pt x="592" y="187"/>
                  </a:lnTo>
                  <a:lnTo>
                    <a:pt x="593" y="189"/>
                  </a:lnTo>
                  <a:lnTo>
                    <a:pt x="596" y="193"/>
                  </a:lnTo>
                  <a:lnTo>
                    <a:pt x="599" y="197"/>
                  </a:lnTo>
                  <a:lnTo>
                    <a:pt x="599" y="198"/>
                  </a:lnTo>
                  <a:lnTo>
                    <a:pt x="600" y="199"/>
                  </a:lnTo>
                  <a:lnTo>
                    <a:pt x="605" y="204"/>
                  </a:lnTo>
                  <a:lnTo>
                    <a:pt x="606" y="205"/>
                  </a:lnTo>
                  <a:lnTo>
                    <a:pt x="609" y="208"/>
                  </a:lnTo>
                  <a:lnTo>
                    <a:pt x="611" y="210"/>
                  </a:lnTo>
                  <a:lnTo>
                    <a:pt x="614" y="213"/>
                  </a:lnTo>
                  <a:lnTo>
                    <a:pt x="617" y="215"/>
                  </a:lnTo>
                  <a:lnTo>
                    <a:pt x="619" y="217"/>
                  </a:lnTo>
                  <a:lnTo>
                    <a:pt x="620" y="217"/>
                  </a:lnTo>
                  <a:lnTo>
                    <a:pt x="620" y="217"/>
                  </a:lnTo>
                  <a:lnTo>
                    <a:pt x="622" y="218"/>
                  </a:lnTo>
                  <a:lnTo>
                    <a:pt x="623" y="218"/>
                  </a:lnTo>
                  <a:lnTo>
                    <a:pt x="624" y="218"/>
                  </a:lnTo>
                  <a:lnTo>
                    <a:pt x="625" y="218"/>
                  </a:lnTo>
                  <a:lnTo>
                    <a:pt x="626" y="217"/>
                  </a:lnTo>
                  <a:lnTo>
                    <a:pt x="628" y="217"/>
                  </a:lnTo>
                  <a:lnTo>
                    <a:pt x="633" y="214"/>
                  </a:lnTo>
                  <a:lnTo>
                    <a:pt x="635" y="213"/>
                  </a:lnTo>
                  <a:lnTo>
                    <a:pt x="637" y="213"/>
                  </a:lnTo>
                  <a:lnTo>
                    <a:pt x="638" y="212"/>
                  </a:lnTo>
                  <a:lnTo>
                    <a:pt x="640" y="212"/>
                  </a:lnTo>
                  <a:lnTo>
                    <a:pt x="641" y="212"/>
                  </a:lnTo>
                  <a:lnTo>
                    <a:pt x="642" y="212"/>
                  </a:lnTo>
                  <a:lnTo>
                    <a:pt x="643" y="212"/>
                  </a:lnTo>
                  <a:lnTo>
                    <a:pt x="644" y="212"/>
                  </a:lnTo>
                  <a:lnTo>
                    <a:pt x="645" y="213"/>
                  </a:lnTo>
                  <a:lnTo>
                    <a:pt x="646" y="213"/>
                  </a:lnTo>
                  <a:lnTo>
                    <a:pt x="647" y="214"/>
                  </a:lnTo>
                  <a:lnTo>
                    <a:pt x="650" y="217"/>
                  </a:lnTo>
                  <a:lnTo>
                    <a:pt x="652" y="218"/>
                  </a:lnTo>
                  <a:lnTo>
                    <a:pt x="654" y="220"/>
                  </a:lnTo>
                  <a:lnTo>
                    <a:pt x="656" y="221"/>
                  </a:lnTo>
                  <a:lnTo>
                    <a:pt x="658" y="221"/>
                  </a:lnTo>
                  <a:lnTo>
                    <a:pt x="659" y="222"/>
                  </a:lnTo>
                  <a:lnTo>
                    <a:pt x="664" y="224"/>
                  </a:lnTo>
                  <a:lnTo>
                    <a:pt x="666" y="224"/>
                  </a:lnTo>
                  <a:lnTo>
                    <a:pt x="668" y="225"/>
                  </a:lnTo>
                  <a:lnTo>
                    <a:pt x="669" y="226"/>
                  </a:lnTo>
                  <a:lnTo>
                    <a:pt x="670" y="226"/>
                  </a:lnTo>
                  <a:lnTo>
                    <a:pt x="670" y="227"/>
                  </a:lnTo>
                  <a:lnTo>
                    <a:pt x="671" y="227"/>
                  </a:lnTo>
                  <a:lnTo>
                    <a:pt x="671" y="228"/>
                  </a:lnTo>
                  <a:lnTo>
                    <a:pt x="672" y="229"/>
                  </a:lnTo>
                  <a:lnTo>
                    <a:pt x="672" y="230"/>
                  </a:lnTo>
                  <a:lnTo>
                    <a:pt x="672" y="230"/>
                  </a:lnTo>
                  <a:lnTo>
                    <a:pt x="672" y="231"/>
                  </a:lnTo>
                  <a:lnTo>
                    <a:pt x="671" y="233"/>
                  </a:lnTo>
                  <a:lnTo>
                    <a:pt x="671" y="234"/>
                  </a:lnTo>
                  <a:lnTo>
                    <a:pt x="671" y="234"/>
                  </a:lnTo>
                  <a:lnTo>
                    <a:pt x="670" y="235"/>
                  </a:lnTo>
                  <a:lnTo>
                    <a:pt x="670" y="236"/>
                  </a:lnTo>
                  <a:lnTo>
                    <a:pt x="669" y="236"/>
                  </a:lnTo>
                  <a:lnTo>
                    <a:pt x="668" y="237"/>
                  </a:lnTo>
                  <a:lnTo>
                    <a:pt x="667" y="238"/>
                  </a:lnTo>
                  <a:lnTo>
                    <a:pt x="666" y="238"/>
                  </a:lnTo>
                  <a:lnTo>
                    <a:pt x="666" y="238"/>
                  </a:lnTo>
                  <a:lnTo>
                    <a:pt x="666" y="239"/>
                  </a:lnTo>
                  <a:lnTo>
                    <a:pt x="666" y="239"/>
                  </a:lnTo>
                  <a:lnTo>
                    <a:pt x="667" y="239"/>
                  </a:lnTo>
                  <a:lnTo>
                    <a:pt x="668" y="240"/>
                  </a:lnTo>
                  <a:lnTo>
                    <a:pt x="669" y="240"/>
                  </a:lnTo>
                  <a:lnTo>
                    <a:pt x="670" y="241"/>
                  </a:lnTo>
                  <a:lnTo>
                    <a:pt x="671" y="241"/>
                  </a:lnTo>
                  <a:lnTo>
                    <a:pt x="672" y="241"/>
                  </a:lnTo>
                  <a:lnTo>
                    <a:pt x="676" y="242"/>
                  </a:lnTo>
                  <a:lnTo>
                    <a:pt x="678" y="242"/>
                  </a:lnTo>
                  <a:lnTo>
                    <a:pt x="679" y="242"/>
                  </a:lnTo>
                  <a:lnTo>
                    <a:pt x="680" y="243"/>
                  </a:lnTo>
                  <a:lnTo>
                    <a:pt x="680" y="243"/>
                  </a:lnTo>
                  <a:lnTo>
                    <a:pt x="681" y="243"/>
                  </a:lnTo>
                  <a:lnTo>
                    <a:pt x="682" y="244"/>
                  </a:lnTo>
                  <a:lnTo>
                    <a:pt x="683" y="245"/>
                  </a:lnTo>
                  <a:lnTo>
                    <a:pt x="685" y="246"/>
                  </a:lnTo>
                  <a:lnTo>
                    <a:pt x="686" y="248"/>
                  </a:lnTo>
                  <a:lnTo>
                    <a:pt x="689" y="252"/>
                  </a:lnTo>
                  <a:lnTo>
                    <a:pt x="690" y="252"/>
                  </a:lnTo>
                  <a:lnTo>
                    <a:pt x="691" y="253"/>
                  </a:lnTo>
                  <a:lnTo>
                    <a:pt x="692" y="254"/>
                  </a:lnTo>
                  <a:lnTo>
                    <a:pt x="693" y="254"/>
                  </a:lnTo>
                  <a:lnTo>
                    <a:pt x="693" y="255"/>
                  </a:lnTo>
                  <a:lnTo>
                    <a:pt x="694" y="255"/>
                  </a:lnTo>
                  <a:lnTo>
                    <a:pt x="696" y="256"/>
                  </a:lnTo>
                  <a:lnTo>
                    <a:pt x="698" y="256"/>
                  </a:lnTo>
                  <a:lnTo>
                    <a:pt x="699" y="256"/>
                  </a:lnTo>
                  <a:lnTo>
                    <a:pt x="701" y="256"/>
                  </a:lnTo>
                  <a:lnTo>
                    <a:pt x="702" y="256"/>
                  </a:lnTo>
                  <a:lnTo>
                    <a:pt x="704" y="255"/>
                  </a:lnTo>
                  <a:lnTo>
                    <a:pt x="705" y="254"/>
                  </a:lnTo>
                  <a:lnTo>
                    <a:pt x="709" y="252"/>
                  </a:lnTo>
                  <a:lnTo>
                    <a:pt x="711" y="252"/>
                  </a:lnTo>
                  <a:lnTo>
                    <a:pt x="712" y="251"/>
                  </a:lnTo>
                  <a:lnTo>
                    <a:pt x="712" y="251"/>
                  </a:lnTo>
                  <a:lnTo>
                    <a:pt x="713" y="251"/>
                  </a:lnTo>
                  <a:lnTo>
                    <a:pt x="714" y="251"/>
                  </a:lnTo>
                  <a:lnTo>
                    <a:pt x="715" y="251"/>
                  </a:lnTo>
                  <a:lnTo>
                    <a:pt x="716" y="252"/>
                  </a:lnTo>
                  <a:lnTo>
                    <a:pt x="723" y="253"/>
                  </a:lnTo>
                  <a:lnTo>
                    <a:pt x="728" y="255"/>
                  </a:lnTo>
                  <a:lnTo>
                    <a:pt x="731" y="256"/>
                  </a:lnTo>
                  <a:lnTo>
                    <a:pt x="733" y="257"/>
                  </a:lnTo>
                  <a:lnTo>
                    <a:pt x="735" y="258"/>
                  </a:lnTo>
                  <a:lnTo>
                    <a:pt x="736" y="259"/>
                  </a:lnTo>
                  <a:lnTo>
                    <a:pt x="737" y="259"/>
                  </a:lnTo>
                  <a:lnTo>
                    <a:pt x="738" y="261"/>
                  </a:lnTo>
                  <a:lnTo>
                    <a:pt x="739" y="262"/>
                  </a:lnTo>
                  <a:lnTo>
                    <a:pt x="740" y="262"/>
                  </a:lnTo>
                  <a:lnTo>
                    <a:pt x="741" y="263"/>
                  </a:lnTo>
                  <a:lnTo>
                    <a:pt x="741" y="263"/>
                  </a:lnTo>
                  <a:lnTo>
                    <a:pt x="742" y="263"/>
                  </a:lnTo>
                  <a:lnTo>
                    <a:pt x="747" y="262"/>
                  </a:lnTo>
                  <a:lnTo>
                    <a:pt x="749" y="262"/>
                  </a:lnTo>
                  <a:lnTo>
                    <a:pt x="753" y="261"/>
                  </a:lnTo>
                  <a:lnTo>
                    <a:pt x="755" y="260"/>
                  </a:lnTo>
                  <a:lnTo>
                    <a:pt x="756" y="260"/>
                  </a:lnTo>
                  <a:lnTo>
                    <a:pt x="760" y="260"/>
                  </a:lnTo>
                  <a:lnTo>
                    <a:pt x="764" y="259"/>
                  </a:lnTo>
                  <a:lnTo>
                    <a:pt x="765" y="259"/>
                  </a:lnTo>
                  <a:lnTo>
                    <a:pt x="767" y="259"/>
                  </a:lnTo>
                  <a:lnTo>
                    <a:pt x="769" y="259"/>
                  </a:lnTo>
                  <a:lnTo>
                    <a:pt x="770" y="259"/>
                  </a:lnTo>
                  <a:lnTo>
                    <a:pt x="771" y="260"/>
                  </a:lnTo>
                  <a:lnTo>
                    <a:pt x="772" y="260"/>
                  </a:lnTo>
                  <a:lnTo>
                    <a:pt x="773" y="260"/>
                  </a:lnTo>
                  <a:lnTo>
                    <a:pt x="774" y="261"/>
                  </a:lnTo>
                  <a:lnTo>
                    <a:pt x="774" y="262"/>
                  </a:lnTo>
                  <a:lnTo>
                    <a:pt x="775" y="263"/>
                  </a:lnTo>
                  <a:lnTo>
                    <a:pt x="776" y="264"/>
                  </a:lnTo>
                  <a:lnTo>
                    <a:pt x="776" y="265"/>
                  </a:lnTo>
                  <a:lnTo>
                    <a:pt x="777" y="266"/>
                  </a:lnTo>
                  <a:lnTo>
                    <a:pt x="777" y="269"/>
                  </a:lnTo>
                  <a:lnTo>
                    <a:pt x="778" y="271"/>
                  </a:lnTo>
                  <a:lnTo>
                    <a:pt x="778" y="272"/>
                  </a:lnTo>
                  <a:lnTo>
                    <a:pt x="778" y="274"/>
                  </a:lnTo>
                  <a:lnTo>
                    <a:pt x="778" y="275"/>
                  </a:lnTo>
                  <a:lnTo>
                    <a:pt x="778" y="276"/>
                  </a:lnTo>
                  <a:lnTo>
                    <a:pt x="778" y="279"/>
                  </a:lnTo>
                  <a:lnTo>
                    <a:pt x="777" y="283"/>
                  </a:lnTo>
                  <a:lnTo>
                    <a:pt x="777" y="286"/>
                  </a:lnTo>
                  <a:lnTo>
                    <a:pt x="777" y="288"/>
                  </a:lnTo>
                  <a:lnTo>
                    <a:pt x="777" y="290"/>
                  </a:lnTo>
                  <a:lnTo>
                    <a:pt x="777" y="291"/>
                  </a:lnTo>
                  <a:lnTo>
                    <a:pt x="778" y="293"/>
                  </a:lnTo>
                  <a:lnTo>
                    <a:pt x="779" y="295"/>
                  </a:lnTo>
                  <a:lnTo>
                    <a:pt x="780" y="297"/>
                  </a:lnTo>
                  <a:lnTo>
                    <a:pt x="780" y="298"/>
                  </a:lnTo>
                  <a:lnTo>
                    <a:pt x="781" y="299"/>
                  </a:lnTo>
                  <a:lnTo>
                    <a:pt x="782" y="300"/>
                  </a:lnTo>
                  <a:lnTo>
                    <a:pt x="785" y="302"/>
                  </a:lnTo>
                  <a:lnTo>
                    <a:pt x="786" y="304"/>
                  </a:lnTo>
                  <a:lnTo>
                    <a:pt x="790" y="306"/>
                  </a:lnTo>
                  <a:lnTo>
                    <a:pt x="794" y="310"/>
                  </a:lnTo>
                  <a:lnTo>
                    <a:pt x="795" y="311"/>
                  </a:lnTo>
                  <a:lnTo>
                    <a:pt x="797" y="312"/>
                  </a:lnTo>
                  <a:lnTo>
                    <a:pt x="799" y="314"/>
                  </a:lnTo>
                  <a:lnTo>
                    <a:pt x="806" y="318"/>
                  </a:lnTo>
                  <a:lnTo>
                    <a:pt x="809" y="320"/>
                  </a:lnTo>
                  <a:lnTo>
                    <a:pt x="810" y="320"/>
                  </a:lnTo>
                  <a:lnTo>
                    <a:pt x="811" y="320"/>
                  </a:lnTo>
                  <a:lnTo>
                    <a:pt x="811" y="320"/>
                  </a:lnTo>
                  <a:lnTo>
                    <a:pt x="812" y="320"/>
                  </a:lnTo>
                  <a:lnTo>
                    <a:pt x="812" y="320"/>
                  </a:lnTo>
                  <a:lnTo>
                    <a:pt x="813" y="320"/>
                  </a:lnTo>
                  <a:lnTo>
                    <a:pt x="815" y="319"/>
                  </a:lnTo>
                  <a:lnTo>
                    <a:pt x="816" y="319"/>
                  </a:lnTo>
                  <a:lnTo>
                    <a:pt x="818" y="318"/>
                  </a:lnTo>
                  <a:lnTo>
                    <a:pt x="819" y="318"/>
                  </a:lnTo>
                  <a:lnTo>
                    <a:pt x="820" y="319"/>
                  </a:lnTo>
                  <a:lnTo>
                    <a:pt x="821" y="319"/>
                  </a:lnTo>
                  <a:lnTo>
                    <a:pt x="822" y="319"/>
                  </a:lnTo>
                  <a:lnTo>
                    <a:pt x="827" y="320"/>
                  </a:lnTo>
                  <a:lnTo>
                    <a:pt x="828" y="321"/>
                  </a:lnTo>
                  <a:lnTo>
                    <a:pt x="830" y="321"/>
                  </a:lnTo>
                  <a:lnTo>
                    <a:pt x="832" y="321"/>
                  </a:lnTo>
                  <a:lnTo>
                    <a:pt x="835" y="321"/>
                  </a:lnTo>
                  <a:lnTo>
                    <a:pt x="839" y="321"/>
                  </a:lnTo>
                  <a:lnTo>
                    <a:pt x="841" y="321"/>
                  </a:lnTo>
                  <a:lnTo>
                    <a:pt x="843" y="321"/>
                  </a:lnTo>
                  <a:lnTo>
                    <a:pt x="844" y="320"/>
                  </a:lnTo>
                  <a:lnTo>
                    <a:pt x="846" y="320"/>
                  </a:lnTo>
                  <a:lnTo>
                    <a:pt x="849" y="318"/>
                  </a:lnTo>
                  <a:lnTo>
                    <a:pt x="851" y="318"/>
                  </a:lnTo>
                  <a:lnTo>
                    <a:pt x="853" y="317"/>
                  </a:lnTo>
                  <a:lnTo>
                    <a:pt x="857" y="317"/>
                  </a:lnTo>
                  <a:lnTo>
                    <a:pt x="857" y="317"/>
                  </a:lnTo>
                  <a:lnTo>
                    <a:pt x="859" y="316"/>
                  </a:lnTo>
                  <a:lnTo>
                    <a:pt x="861" y="315"/>
                  </a:lnTo>
                  <a:lnTo>
                    <a:pt x="861" y="315"/>
                  </a:lnTo>
                  <a:lnTo>
                    <a:pt x="862" y="315"/>
                  </a:lnTo>
                  <a:lnTo>
                    <a:pt x="863" y="315"/>
                  </a:lnTo>
                  <a:lnTo>
                    <a:pt x="864" y="315"/>
                  </a:lnTo>
                  <a:lnTo>
                    <a:pt x="864" y="315"/>
                  </a:lnTo>
                  <a:lnTo>
                    <a:pt x="865" y="315"/>
                  </a:lnTo>
                  <a:lnTo>
                    <a:pt x="866" y="315"/>
                  </a:lnTo>
                  <a:lnTo>
                    <a:pt x="867" y="316"/>
                  </a:lnTo>
                  <a:lnTo>
                    <a:pt x="868" y="316"/>
                  </a:lnTo>
                  <a:lnTo>
                    <a:pt x="869" y="317"/>
                  </a:lnTo>
                  <a:lnTo>
                    <a:pt x="870" y="318"/>
                  </a:lnTo>
                  <a:lnTo>
                    <a:pt x="871" y="318"/>
                  </a:lnTo>
                  <a:lnTo>
                    <a:pt x="871" y="319"/>
                  </a:lnTo>
                  <a:lnTo>
                    <a:pt x="871" y="320"/>
                  </a:lnTo>
                  <a:lnTo>
                    <a:pt x="872" y="321"/>
                  </a:lnTo>
                  <a:lnTo>
                    <a:pt x="872" y="322"/>
                  </a:lnTo>
                  <a:lnTo>
                    <a:pt x="872" y="322"/>
                  </a:lnTo>
                  <a:lnTo>
                    <a:pt x="871" y="323"/>
                  </a:lnTo>
                  <a:lnTo>
                    <a:pt x="871" y="324"/>
                  </a:lnTo>
                  <a:lnTo>
                    <a:pt x="871" y="325"/>
                  </a:lnTo>
                  <a:lnTo>
                    <a:pt x="871" y="326"/>
                  </a:lnTo>
                  <a:lnTo>
                    <a:pt x="871" y="327"/>
                  </a:lnTo>
                  <a:lnTo>
                    <a:pt x="872" y="327"/>
                  </a:lnTo>
                  <a:lnTo>
                    <a:pt x="872" y="328"/>
                  </a:lnTo>
                  <a:lnTo>
                    <a:pt x="873" y="329"/>
                  </a:lnTo>
                  <a:lnTo>
                    <a:pt x="874" y="330"/>
                  </a:lnTo>
                  <a:lnTo>
                    <a:pt x="876" y="331"/>
                  </a:lnTo>
                  <a:lnTo>
                    <a:pt x="878" y="333"/>
                  </a:lnTo>
                  <a:lnTo>
                    <a:pt x="880" y="333"/>
                  </a:lnTo>
                  <a:lnTo>
                    <a:pt x="880" y="334"/>
                  </a:lnTo>
                  <a:lnTo>
                    <a:pt x="881" y="335"/>
                  </a:lnTo>
                  <a:lnTo>
                    <a:pt x="884" y="339"/>
                  </a:lnTo>
                  <a:lnTo>
                    <a:pt x="885" y="340"/>
                  </a:lnTo>
                  <a:lnTo>
                    <a:pt x="885" y="341"/>
                  </a:lnTo>
                  <a:lnTo>
                    <a:pt x="886" y="342"/>
                  </a:lnTo>
                  <a:lnTo>
                    <a:pt x="886" y="343"/>
                  </a:lnTo>
                  <a:lnTo>
                    <a:pt x="886" y="344"/>
                  </a:lnTo>
                  <a:lnTo>
                    <a:pt x="885" y="345"/>
                  </a:lnTo>
                  <a:lnTo>
                    <a:pt x="885" y="347"/>
                  </a:lnTo>
                  <a:lnTo>
                    <a:pt x="884" y="349"/>
                  </a:lnTo>
                  <a:lnTo>
                    <a:pt x="884" y="349"/>
                  </a:lnTo>
                  <a:lnTo>
                    <a:pt x="883" y="350"/>
                  </a:lnTo>
                  <a:lnTo>
                    <a:pt x="882" y="350"/>
                  </a:lnTo>
                  <a:lnTo>
                    <a:pt x="882" y="351"/>
                  </a:lnTo>
                  <a:lnTo>
                    <a:pt x="880" y="351"/>
                  </a:lnTo>
                  <a:lnTo>
                    <a:pt x="879" y="352"/>
                  </a:lnTo>
                  <a:lnTo>
                    <a:pt x="876" y="353"/>
                  </a:lnTo>
                  <a:lnTo>
                    <a:pt x="873" y="353"/>
                  </a:lnTo>
                  <a:lnTo>
                    <a:pt x="872" y="354"/>
                  </a:lnTo>
                  <a:lnTo>
                    <a:pt x="871" y="354"/>
                  </a:lnTo>
                  <a:lnTo>
                    <a:pt x="870" y="354"/>
                  </a:lnTo>
                  <a:lnTo>
                    <a:pt x="870" y="355"/>
                  </a:lnTo>
                  <a:lnTo>
                    <a:pt x="869" y="355"/>
                  </a:lnTo>
                  <a:lnTo>
                    <a:pt x="868" y="356"/>
                  </a:lnTo>
                  <a:lnTo>
                    <a:pt x="867" y="359"/>
                  </a:lnTo>
                  <a:lnTo>
                    <a:pt x="866" y="361"/>
                  </a:lnTo>
                  <a:lnTo>
                    <a:pt x="865" y="362"/>
                  </a:lnTo>
                  <a:lnTo>
                    <a:pt x="864" y="364"/>
                  </a:lnTo>
                  <a:lnTo>
                    <a:pt x="864" y="365"/>
                  </a:lnTo>
                  <a:lnTo>
                    <a:pt x="863" y="368"/>
                  </a:lnTo>
                  <a:lnTo>
                    <a:pt x="863" y="369"/>
                  </a:lnTo>
                  <a:lnTo>
                    <a:pt x="863" y="370"/>
                  </a:lnTo>
                  <a:lnTo>
                    <a:pt x="862" y="371"/>
                  </a:lnTo>
                  <a:lnTo>
                    <a:pt x="861" y="372"/>
                  </a:lnTo>
                  <a:lnTo>
                    <a:pt x="859" y="376"/>
                  </a:lnTo>
                  <a:lnTo>
                    <a:pt x="859" y="377"/>
                  </a:lnTo>
                  <a:lnTo>
                    <a:pt x="858" y="378"/>
                  </a:lnTo>
                  <a:lnTo>
                    <a:pt x="857" y="382"/>
                  </a:lnTo>
                  <a:lnTo>
                    <a:pt x="856" y="383"/>
                  </a:lnTo>
                  <a:lnTo>
                    <a:pt x="856" y="384"/>
                  </a:lnTo>
                  <a:lnTo>
                    <a:pt x="855" y="385"/>
                  </a:lnTo>
                  <a:lnTo>
                    <a:pt x="854" y="386"/>
                  </a:lnTo>
                  <a:lnTo>
                    <a:pt x="851" y="390"/>
                  </a:lnTo>
                  <a:lnTo>
                    <a:pt x="849" y="392"/>
                  </a:lnTo>
                  <a:lnTo>
                    <a:pt x="848" y="392"/>
                  </a:lnTo>
                  <a:lnTo>
                    <a:pt x="846" y="395"/>
                  </a:lnTo>
                  <a:lnTo>
                    <a:pt x="845" y="397"/>
                  </a:lnTo>
                  <a:lnTo>
                    <a:pt x="844" y="398"/>
                  </a:lnTo>
                  <a:lnTo>
                    <a:pt x="843" y="400"/>
                  </a:lnTo>
                  <a:lnTo>
                    <a:pt x="843" y="400"/>
                  </a:lnTo>
                  <a:lnTo>
                    <a:pt x="843" y="401"/>
                  </a:lnTo>
                  <a:lnTo>
                    <a:pt x="843" y="402"/>
                  </a:lnTo>
                  <a:lnTo>
                    <a:pt x="843" y="402"/>
                  </a:lnTo>
                  <a:lnTo>
                    <a:pt x="843" y="403"/>
                  </a:lnTo>
                  <a:lnTo>
                    <a:pt x="843" y="404"/>
                  </a:lnTo>
                  <a:lnTo>
                    <a:pt x="843" y="404"/>
                  </a:lnTo>
                  <a:lnTo>
                    <a:pt x="844" y="404"/>
                  </a:lnTo>
                  <a:lnTo>
                    <a:pt x="845" y="405"/>
                  </a:lnTo>
                  <a:lnTo>
                    <a:pt x="845" y="405"/>
                  </a:lnTo>
                  <a:lnTo>
                    <a:pt x="848" y="405"/>
                  </a:lnTo>
                  <a:lnTo>
                    <a:pt x="849" y="405"/>
                  </a:lnTo>
                  <a:lnTo>
                    <a:pt x="850" y="405"/>
                  </a:lnTo>
                  <a:lnTo>
                    <a:pt x="851" y="406"/>
                  </a:lnTo>
                  <a:lnTo>
                    <a:pt x="852" y="406"/>
                  </a:lnTo>
                  <a:lnTo>
                    <a:pt x="852" y="406"/>
                  </a:lnTo>
                  <a:lnTo>
                    <a:pt x="853" y="407"/>
                  </a:lnTo>
                  <a:lnTo>
                    <a:pt x="854" y="408"/>
                  </a:lnTo>
                  <a:lnTo>
                    <a:pt x="855" y="409"/>
                  </a:lnTo>
                  <a:lnTo>
                    <a:pt x="856" y="412"/>
                  </a:lnTo>
                  <a:lnTo>
                    <a:pt x="857" y="413"/>
                  </a:lnTo>
                  <a:lnTo>
                    <a:pt x="858" y="414"/>
                  </a:lnTo>
                  <a:lnTo>
                    <a:pt x="859" y="415"/>
                  </a:lnTo>
                  <a:lnTo>
                    <a:pt x="860" y="416"/>
                  </a:lnTo>
                  <a:lnTo>
                    <a:pt x="862" y="417"/>
                  </a:lnTo>
                  <a:lnTo>
                    <a:pt x="864" y="418"/>
                  </a:lnTo>
                  <a:lnTo>
                    <a:pt x="867" y="419"/>
                  </a:lnTo>
                  <a:lnTo>
                    <a:pt x="869" y="421"/>
                  </a:lnTo>
                  <a:lnTo>
                    <a:pt x="871" y="421"/>
                  </a:lnTo>
                  <a:lnTo>
                    <a:pt x="872" y="422"/>
                  </a:lnTo>
                  <a:lnTo>
                    <a:pt x="875" y="424"/>
                  </a:lnTo>
                  <a:lnTo>
                    <a:pt x="876" y="425"/>
                  </a:lnTo>
                  <a:lnTo>
                    <a:pt x="877" y="426"/>
                  </a:lnTo>
                  <a:lnTo>
                    <a:pt x="877" y="427"/>
                  </a:lnTo>
                  <a:lnTo>
                    <a:pt x="878" y="428"/>
                  </a:lnTo>
                  <a:lnTo>
                    <a:pt x="879" y="429"/>
                  </a:lnTo>
                  <a:lnTo>
                    <a:pt x="879" y="430"/>
                  </a:lnTo>
                  <a:lnTo>
                    <a:pt x="881" y="433"/>
                  </a:lnTo>
                  <a:lnTo>
                    <a:pt x="881" y="434"/>
                  </a:lnTo>
                  <a:lnTo>
                    <a:pt x="882" y="435"/>
                  </a:lnTo>
                  <a:lnTo>
                    <a:pt x="882" y="435"/>
                  </a:lnTo>
                  <a:lnTo>
                    <a:pt x="882" y="436"/>
                  </a:lnTo>
                  <a:lnTo>
                    <a:pt x="880" y="438"/>
                  </a:lnTo>
                  <a:lnTo>
                    <a:pt x="879" y="439"/>
                  </a:lnTo>
                  <a:lnTo>
                    <a:pt x="879" y="439"/>
                  </a:lnTo>
                  <a:lnTo>
                    <a:pt x="878" y="439"/>
                  </a:lnTo>
                  <a:lnTo>
                    <a:pt x="878" y="440"/>
                  </a:lnTo>
                  <a:lnTo>
                    <a:pt x="876" y="440"/>
                  </a:lnTo>
                  <a:lnTo>
                    <a:pt x="876" y="440"/>
                  </a:lnTo>
                  <a:lnTo>
                    <a:pt x="875" y="440"/>
                  </a:lnTo>
                  <a:lnTo>
                    <a:pt x="875" y="441"/>
                  </a:lnTo>
                  <a:lnTo>
                    <a:pt x="875" y="442"/>
                  </a:lnTo>
                  <a:lnTo>
                    <a:pt x="875" y="442"/>
                  </a:lnTo>
                  <a:lnTo>
                    <a:pt x="874" y="444"/>
                  </a:lnTo>
                  <a:lnTo>
                    <a:pt x="874" y="445"/>
                  </a:lnTo>
                  <a:lnTo>
                    <a:pt x="873" y="446"/>
                  </a:lnTo>
                  <a:lnTo>
                    <a:pt x="872" y="446"/>
                  </a:lnTo>
                  <a:lnTo>
                    <a:pt x="872" y="447"/>
                  </a:lnTo>
                  <a:lnTo>
                    <a:pt x="872" y="447"/>
                  </a:lnTo>
                  <a:lnTo>
                    <a:pt x="872" y="447"/>
                  </a:lnTo>
                  <a:lnTo>
                    <a:pt x="873" y="448"/>
                  </a:lnTo>
                  <a:lnTo>
                    <a:pt x="873" y="448"/>
                  </a:lnTo>
                  <a:lnTo>
                    <a:pt x="873" y="448"/>
                  </a:lnTo>
                  <a:lnTo>
                    <a:pt x="873" y="449"/>
                  </a:lnTo>
                  <a:lnTo>
                    <a:pt x="872" y="449"/>
                  </a:lnTo>
                  <a:lnTo>
                    <a:pt x="870" y="450"/>
                  </a:lnTo>
                  <a:lnTo>
                    <a:pt x="870" y="451"/>
                  </a:lnTo>
                  <a:lnTo>
                    <a:pt x="869" y="451"/>
                  </a:lnTo>
                  <a:lnTo>
                    <a:pt x="868" y="451"/>
                  </a:lnTo>
                  <a:lnTo>
                    <a:pt x="868" y="452"/>
                  </a:lnTo>
                  <a:lnTo>
                    <a:pt x="867" y="452"/>
                  </a:lnTo>
                  <a:lnTo>
                    <a:pt x="867" y="453"/>
                  </a:lnTo>
                  <a:lnTo>
                    <a:pt x="865" y="458"/>
                  </a:lnTo>
                  <a:lnTo>
                    <a:pt x="864" y="460"/>
                  </a:lnTo>
                  <a:lnTo>
                    <a:pt x="863" y="461"/>
                  </a:lnTo>
                  <a:lnTo>
                    <a:pt x="863" y="461"/>
                  </a:lnTo>
                  <a:lnTo>
                    <a:pt x="862" y="461"/>
                  </a:lnTo>
                  <a:lnTo>
                    <a:pt x="861" y="460"/>
                  </a:lnTo>
                  <a:lnTo>
                    <a:pt x="859" y="459"/>
                  </a:lnTo>
                  <a:lnTo>
                    <a:pt x="857" y="458"/>
                  </a:lnTo>
                  <a:lnTo>
                    <a:pt x="855" y="456"/>
                  </a:lnTo>
                  <a:lnTo>
                    <a:pt x="853" y="454"/>
                  </a:lnTo>
                  <a:lnTo>
                    <a:pt x="851" y="452"/>
                  </a:lnTo>
                  <a:lnTo>
                    <a:pt x="849" y="450"/>
                  </a:lnTo>
                  <a:lnTo>
                    <a:pt x="845" y="445"/>
                  </a:lnTo>
                  <a:lnTo>
                    <a:pt x="843" y="443"/>
                  </a:lnTo>
                  <a:lnTo>
                    <a:pt x="842" y="442"/>
                  </a:lnTo>
                  <a:lnTo>
                    <a:pt x="841" y="441"/>
                  </a:lnTo>
                  <a:lnTo>
                    <a:pt x="839" y="439"/>
                  </a:lnTo>
                  <a:lnTo>
                    <a:pt x="837" y="438"/>
                  </a:lnTo>
                  <a:lnTo>
                    <a:pt x="836" y="437"/>
                  </a:lnTo>
                  <a:lnTo>
                    <a:pt x="834" y="437"/>
                  </a:lnTo>
                  <a:lnTo>
                    <a:pt x="833" y="436"/>
                  </a:lnTo>
                  <a:lnTo>
                    <a:pt x="831" y="436"/>
                  </a:lnTo>
                  <a:lnTo>
                    <a:pt x="829" y="435"/>
                  </a:lnTo>
                  <a:lnTo>
                    <a:pt x="826" y="435"/>
                  </a:lnTo>
                  <a:lnTo>
                    <a:pt x="825" y="434"/>
                  </a:lnTo>
                  <a:lnTo>
                    <a:pt x="819" y="433"/>
                  </a:lnTo>
                  <a:lnTo>
                    <a:pt x="817" y="432"/>
                  </a:lnTo>
                  <a:lnTo>
                    <a:pt x="815" y="432"/>
                  </a:lnTo>
                  <a:lnTo>
                    <a:pt x="814" y="432"/>
                  </a:lnTo>
                  <a:lnTo>
                    <a:pt x="812" y="431"/>
                  </a:lnTo>
                  <a:lnTo>
                    <a:pt x="811" y="430"/>
                  </a:lnTo>
                  <a:lnTo>
                    <a:pt x="809" y="429"/>
                  </a:lnTo>
                  <a:lnTo>
                    <a:pt x="806" y="428"/>
                  </a:lnTo>
                  <a:lnTo>
                    <a:pt x="800" y="424"/>
                  </a:lnTo>
                  <a:lnTo>
                    <a:pt x="795" y="420"/>
                  </a:lnTo>
                  <a:lnTo>
                    <a:pt x="793" y="418"/>
                  </a:lnTo>
                  <a:lnTo>
                    <a:pt x="791" y="417"/>
                  </a:lnTo>
                  <a:lnTo>
                    <a:pt x="788" y="416"/>
                  </a:lnTo>
                  <a:lnTo>
                    <a:pt x="786" y="415"/>
                  </a:lnTo>
                  <a:lnTo>
                    <a:pt x="783" y="414"/>
                  </a:lnTo>
                  <a:lnTo>
                    <a:pt x="782" y="414"/>
                  </a:lnTo>
                  <a:lnTo>
                    <a:pt x="780" y="413"/>
                  </a:lnTo>
                  <a:lnTo>
                    <a:pt x="778" y="413"/>
                  </a:lnTo>
                  <a:lnTo>
                    <a:pt x="776" y="413"/>
                  </a:lnTo>
                  <a:lnTo>
                    <a:pt x="773" y="413"/>
                  </a:lnTo>
                  <a:lnTo>
                    <a:pt x="769" y="414"/>
                  </a:lnTo>
                  <a:lnTo>
                    <a:pt x="768" y="414"/>
                  </a:lnTo>
                  <a:lnTo>
                    <a:pt x="766" y="414"/>
                  </a:lnTo>
                  <a:lnTo>
                    <a:pt x="764" y="413"/>
                  </a:lnTo>
                  <a:lnTo>
                    <a:pt x="762" y="413"/>
                  </a:lnTo>
                  <a:lnTo>
                    <a:pt x="761" y="413"/>
                  </a:lnTo>
                  <a:lnTo>
                    <a:pt x="760" y="412"/>
                  </a:lnTo>
                  <a:lnTo>
                    <a:pt x="758" y="412"/>
                  </a:lnTo>
                  <a:lnTo>
                    <a:pt x="755" y="410"/>
                  </a:lnTo>
                  <a:lnTo>
                    <a:pt x="754" y="410"/>
                  </a:lnTo>
                  <a:lnTo>
                    <a:pt x="753" y="410"/>
                  </a:lnTo>
                  <a:lnTo>
                    <a:pt x="753" y="410"/>
                  </a:lnTo>
                  <a:lnTo>
                    <a:pt x="752" y="410"/>
                  </a:lnTo>
                  <a:lnTo>
                    <a:pt x="752" y="410"/>
                  </a:lnTo>
                  <a:lnTo>
                    <a:pt x="751" y="410"/>
                  </a:lnTo>
                  <a:lnTo>
                    <a:pt x="751" y="410"/>
                  </a:lnTo>
                  <a:lnTo>
                    <a:pt x="750" y="411"/>
                  </a:lnTo>
                  <a:lnTo>
                    <a:pt x="750" y="412"/>
                  </a:lnTo>
                  <a:lnTo>
                    <a:pt x="750" y="413"/>
                  </a:lnTo>
                  <a:lnTo>
                    <a:pt x="748" y="417"/>
                  </a:lnTo>
                  <a:lnTo>
                    <a:pt x="748" y="419"/>
                  </a:lnTo>
                  <a:lnTo>
                    <a:pt x="746" y="421"/>
                  </a:lnTo>
                  <a:lnTo>
                    <a:pt x="745" y="425"/>
                  </a:lnTo>
                  <a:lnTo>
                    <a:pt x="744" y="426"/>
                  </a:lnTo>
                  <a:lnTo>
                    <a:pt x="743" y="427"/>
                  </a:lnTo>
                  <a:lnTo>
                    <a:pt x="742" y="428"/>
                  </a:lnTo>
                  <a:lnTo>
                    <a:pt x="741" y="428"/>
                  </a:lnTo>
                  <a:lnTo>
                    <a:pt x="740" y="429"/>
                  </a:lnTo>
                  <a:lnTo>
                    <a:pt x="740" y="429"/>
                  </a:lnTo>
                  <a:lnTo>
                    <a:pt x="738" y="429"/>
                  </a:lnTo>
                  <a:lnTo>
                    <a:pt x="737" y="429"/>
                  </a:lnTo>
                  <a:lnTo>
                    <a:pt x="733" y="430"/>
                  </a:lnTo>
                  <a:lnTo>
                    <a:pt x="729" y="430"/>
                  </a:lnTo>
                  <a:lnTo>
                    <a:pt x="727" y="430"/>
                  </a:lnTo>
                  <a:lnTo>
                    <a:pt x="725" y="430"/>
                  </a:lnTo>
                  <a:lnTo>
                    <a:pt x="723" y="431"/>
                  </a:lnTo>
                  <a:lnTo>
                    <a:pt x="720" y="432"/>
                  </a:lnTo>
                  <a:lnTo>
                    <a:pt x="718" y="433"/>
                  </a:lnTo>
                  <a:lnTo>
                    <a:pt x="713" y="435"/>
                  </a:lnTo>
                  <a:lnTo>
                    <a:pt x="711" y="436"/>
                  </a:lnTo>
                  <a:lnTo>
                    <a:pt x="710" y="436"/>
                  </a:lnTo>
                  <a:lnTo>
                    <a:pt x="709" y="436"/>
                  </a:lnTo>
                  <a:lnTo>
                    <a:pt x="708" y="437"/>
                  </a:lnTo>
                  <a:lnTo>
                    <a:pt x="705" y="437"/>
                  </a:lnTo>
                  <a:lnTo>
                    <a:pt x="703" y="437"/>
                  </a:lnTo>
                  <a:lnTo>
                    <a:pt x="703" y="437"/>
                  </a:lnTo>
                  <a:lnTo>
                    <a:pt x="702" y="437"/>
                  </a:lnTo>
                  <a:lnTo>
                    <a:pt x="701" y="436"/>
                  </a:lnTo>
                  <a:lnTo>
                    <a:pt x="701" y="436"/>
                  </a:lnTo>
                  <a:lnTo>
                    <a:pt x="700" y="436"/>
                  </a:lnTo>
                  <a:lnTo>
                    <a:pt x="700" y="436"/>
                  </a:lnTo>
                  <a:lnTo>
                    <a:pt x="700" y="435"/>
                  </a:lnTo>
                  <a:lnTo>
                    <a:pt x="700" y="435"/>
                  </a:lnTo>
                  <a:lnTo>
                    <a:pt x="700" y="434"/>
                  </a:lnTo>
                  <a:lnTo>
                    <a:pt x="699" y="433"/>
                  </a:lnTo>
                  <a:lnTo>
                    <a:pt x="699" y="432"/>
                  </a:lnTo>
                  <a:lnTo>
                    <a:pt x="700" y="427"/>
                  </a:lnTo>
                  <a:lnTo>
                    <a:pt x="700" y="426"/>
                  </a:lnTo>
                  <a:lnTo>
                    <a:pt x="700" y="425"/>
                  </a:lnTo>
                  <a:lnTo>
                    <a:pt x="699" y="424"/>
                  </a:lnTo>
                  <a:lnTo>
                    <a:pt x="699" y="422"/>
                  </a:lnTo>
                  <a:lnTo>
                    <a:pt x="698" y="419"/>
                  </a:lnTo>
                  <a:lnTo>
                    <a:pt x="698" y="418"/>
                  </a:lnTo>
                  <a:lnTo>
                    <a:pt x="697" y="414"/>
                  </a:lnTo>
                  <a:lnTo>
                    <a:pt x="696" y="411"/>
                  </a:lnTo>
                  <a:lnTo>
                    <a:pt x="695" y="410"/>
                  </a:lnTo>
                  <a:lnTo>
                    <a:pt x="695" y="409"/>
                  </a:lnTo>
                  <a:lnTo>
                    <a:pt x="694" y="409"/>
                  </a:lnTo>
                  <a:lnTo>
                    <a:pt x="693" y="408"/>
                  </a:lnTo>
                  <a:lnTo>
                    <a:pt x="693" y="407"/>
                  </a:lnTo>
                  <a:lnTo>
                    <a:pt x="692" y="406"/>
                  </a:lnTo>
                  <a:lnTo>
                    <a:pt x="690" y="405"/>
                  </a:lnTo>
                  <a:lnTo>
                    <a:pt x="689" y="404"/>
                  </a:lnTo>
                  <a:lnTo>
                    <a:pt x="687" y="404"/>
                  </a:lnTo>
                  <a:lnTo>
                    <a:pt x="685" y="404"/>
                  </a:lnTo>
                  <a:lnTo>
                    <a:pt x="683" y="403"/>
                  </a:lnTo>
                  <a:lnTo>
                    <a:pt x="680" y="403"/>
                  </a:lnTo>
                  <a:lnTo>
                    <a:pt x="678" y="403"/>
                  </a:lnTo>
                  <a:lnTo>
                    <a:pt x="674" y="403"/>
                  </a:lnTo>
                  <a:lnTo>
                    <a:pt x="672" y="403"/>
                  </a:lnTo>
                  <a:lnTo>
                    <a:pt x="670" y="403"/>
                  </a:lnTo>
                  <a:lnTo>
                    <a:pt x="668" y="402"/>
                  </a:lnTo>
                  <a:lnTo>
                    <a:pt x="666" y="402"/>
                  </a:lnTo>
                  <a:lnTo>
                    <a:pt x="665" y="402"/>
                  </a:lnTo>
                  <a:lnTo>
                    <a:pt x="663" y="401"/>
                  </a:lnTo>
                  <a:lnTo>
                    <a:pt x="662" y="401"/>
                  </a:lnTo>
                  <a:lnTo>
                    <a:pt x="661" y="400"/>
                  </a:lnTo>
                  <a:lnTo>
                    <a:pt x="660" y="399"/>
                  </a:lnTo>
                  <a:lnTo>
                    <a:pt x="659" y="398"/>
                  </a:lnTo>
                  <a:lnTo>
                    <a:pt x="656" y="396"/>
                  </a:lnTo>
                  <a:lnTo>
                    <a:pt x="655" y="395"/>
                  </a:lnTo>
                  <a:lnTo>
                    <a:pt x="654" y="395"/>
                  </a:lnTo>
                  <a:lnTo>
                    <a:pt x="654" y="394"/>
                  </a:lnTo>
                  <a:lnTo>
                    <a:pt x="653" y="394"/>
                  </a:lnTo>
                  <a:lnTo>
                    <a:pt x="652" y="393"/>
                  </a:lnTo>
                  <a:lnTo>
                    <a:pt x="651" y="393"/>
                  </a:lnTo>
                  <a:lnTo>
                    <a:pt x="646" y="392"/>
                  </a:lnTo>
                  <a:lnTo>
                    <a:pt x="641" y="391"/>
                  </a:lnTo>
                  <a:lnTo>
                    <a:pt x="640" y="391"/>
                  </a:lnTo>
                  <a:lnTo>
                    <a:pt x="639" y="391"/>
                  </a:lnTo>
                  <a:lnTo>
                    <a:pt x="638" y="391"/>
                  </a:lnTo>
                  <a:lnTo>
                    <a:pt x="636" y="391"/>
                  </a:lnTo>
                  <a:lnTo>
                    <a:pt x="635" y="392"/>
                  </a:lnTo>
                  <a:lnTo>
                    <a:pt x="633" y="392"/>
                  </a:lnTo>
                  <a:lnTo>
                    <a:pt x="631" y="393"/>
                  </a:lnTo>
                  <a:lnTo>
                    <a:pt x="630" y="394"/>
                  </a:lnTo>
                  <a:lnTo>
                    <a:pt x="629" y="395"/>
                  </a:lnTo>
                  <a:lnTo>
                    <a:pt x="629" y="395"/>
                  </a:lnTo>
                  <a:lnTo>
                    <a:pt x="628" y="396"/>
                  </a:lnTo>
                  <a:lnTo>
                    <a:pt x="628" y="396"/>
                  </a:lnTo>
                  <a:lnTo>
                    <a:pt x="628" y="397"/>
                  </a:lnTo>
                  <a:lnTo>
                    <a:pt x="627" y="400"/>
                  </a:lnTo>
                  <a:lnTo>
                    <a:pt x="627" y="402"/>
                  </a:lnTo>
                  <a:lnTo>
                    <a:pt x="626" y="403"/>
                  </a:lnTo>
                  <a:lnTo>
                    <a:pt x="626" y="405"/>
                  </a:lnTo>
                  <a:lnTo>
                    <a:pt x="625" y="407"/>
                  </a:lnTo>
                  <a:lnTo>
                    <a:pt x="623" y="410"/>
                  </a:lnTo>
                  <a:lnTo>
                    <a:pt x="622" y="412"/>
                  </a:lnTo>
                  <a:lnTo>
                    <a:pt x="622" y="413"/>
                  </a:lnTo>
                  <a:lnTo>
                    <a:pt x="621" y="415"/>
                  </a:lnTo>
                  <a:lnTo>
                    <a:pt x="621" y="417"/>
                  </a:lnTo>
                  <a:lnTo>
                    <a:pt x="620" y="418"/>
                  </a:lnTo>
                  <a:lnTo>
                    <a:pt x="620" y="420"/>
                  </a:lnTo>
                  <a:lnTo>
                    <a:pt x="620" y="421"/>
                  </a:lnTo>
                  <a:lnTo>
                    <a:pt x="620" y="423"/>
                  </a:lnTo>
                  <a:lnTo>
                    <a:pt x="620" y="426"/>
                  </a:lnTo>
                  <a:lnTo>
                    <a:pt x="620" y="429"/>
                  </a:lnTo>
                  <a:lnTo>
                    <a:pt x="620" y="432"/>
                  </a:lnTo>
                  <a:lnTo>
                    <a:pt x="621" y="436"/>
                  </a:lnTo>
                  <a:lnTo>
                    <a:pt x="621" y="442"/>
                  </a:lnTo>
                  <a:lnTo>
                    <a:pt x="622" y="447"/>
                  </a:lnTo>
                  <a:lnTo>
                    <a:pt x="622" y="449"/>
                  </a:lnTo>
                  <a:lnTo>
                    <a:pt x="624" y="457"/>
                  </a:lnTo>
                  <a:lnTo>
                    <a:pt x="624" y="459"/>
                  </a:lnTo>
                  <a:lnTo>
                    <a:pt x="624" y="461"/>
                  </a:lnTo>
                  <a:lnTo>
                    <a:pt x="624" y="463"/>
                  </a:lnTo>
                  <a:lnTo>
                    <a:pt x="624" y="465"/>
                  </a:lnTo>
                  <a:lnTo>
                    <a:pt x="624" y="467"/>
                  </a:lnTo>
                  <a:lnTo>
                    <a:pt x="624" y="469"/>
                  </a:lnTo>
                  <a:lnTo>
                    <a:pt x="623" y="472"/>
                  </a:lnTo>
                  <a:lnTo>
                    <a:pt x="621" y="481"/>
                  </a:lnTo>
                  <a:lnTo>
                    <a:pt x="621" y="482"/>
                  </a:lnTo>
                  <a:lnTo>
                    <a:pt x="620" y="485"/>
                  </a:lnTo>
                  <a:lnTo>
                    <a:pt x="620" y="486"/>
                  </a:lnTo>
                  <a:lnTo>
                    <a:pt x="619" y="489"/>
                  </a:lnTo>
                  <a:lnTo>
                    <a:pt x="619" y="491"/>
                  </a:lnTo>
                  <a:lnTo>
                    <a:pt x="619" y="493"/>
                  </a:lnTo>
                  <a:lnTo>
                    <a:pt x="619" y="496"/>
                  </a:lnTo>
                  <a:lnTo>
                    <a:pt x="619" y="501"/>
                  </a:lnTo>
                  <a:lnTo>
                    <a:pt x="619" y="502"/>
                  </a:lnTo>
                  <a:lnTo>
                    <a:pt x="619" y="503"/>
                  </a:lnTo>
                  <a:lnTo>
                    <a:pt x="619" y="504"/>
                  </a:lnTo>
                  <a:lnTo>
                    <a:pt x="618" y="505"/>
                  </a:lnTo>
                  <a:lnTo>
                    <a:pt x="617" y="508"/>
                  </a:lnTo>
                  <a:lnTo>
                    <a:pt x="616" y="511"/>
                  </a:lnTo>
                  <a:lnTo>
                    <a:pt x="614" y="517"/>
                  </a:lnTo>
                  <a:lnTo>
                    <a:pt x="613" y="522"/>
                  </a:lnTo>
                  <a:lnTo>
                    <a:pt x="612" y="524"/>
                  </a:lnTo>
                  <a:lnTo>
                    <a:pt x="612" y="526"/>
                  </a:lnTo>
                  <a:lnTo>
                    <a:pt x="612" y="528"/>
                  </a:lnTo>
                  <a:lnTo>
                    <a:pt x="611" y="531"/>
                  </a:lnTo>
                  <a:lnTo>
                    <a:pt x="611" y="533"/>
                  </a:lnTo>
                  <a:lnTo>
                    <a:pt x="611" y="535"/>
                  </a:lnTo>
                  <a:lnTo>
                    <a:pt x="611" y="536"/>
                  </a:lnTo>
                  <a:lnTo>
                    <a:pt x="612" y="538"/>
                  </a:lnTo>
                  <a:lnTo>
                    <a:pt x="612" y="539"/>
                  </a:lnTo>
                  <a:lnTo>
                    <a:pt x="612" y="540"/>
                  </a:lnTo>
                  <a:lnTo>
                    <a:pt x="613" y="541"/>
                  </a:lnTo>
                  <a:lnTo>
                    <a:pt x="615" y="544"/>
                  </a:lnTo>
                  <a:lnTo>
                    <a:pt x="616" y="545"/>
                  </a:lnTo>
                  <a:lnTo>
                    <a:pt x="616" y="546"/>
                  </a:lnTo>
                  <a:lnTo>
                    <a:pt x="617" y="547"/>
                  </a:lnTo>
                  <a:lnTo>
                    <a:pt x="617" y="548"/>
                  </a:lnTo>
                  <a:lnTo>
                    <a:pt x="617" y="550"/>
                  </a:lnTo>
                  <a:lnTo>
                    <a:pt x="617" y="551"/>
                  </a:lnTo>
                  <a:lnTo>
                    <a:pt x="616" y="552"/>
                  </a:lnTo>
                  <a:lnTo>
                    <a:pt x="616" y="553"/>
                  </a:lnTo>
                  <a:lnTo>
                    <a:pt x="615" y="554"/>
                  </a:lnTo>
                  <a:lnTo>
                    <a:pt x="614" y="555"/>
                  </a:lnTo>
                  <a:lnTo>
                    <a:pt x="612" y="556"/>
                  </a:lnTo>
                  <a:lnTo>
                    <a:pt x="611" y="557"/>
                  </a:lnTo>
                  <a:lnTo>
                    <a:pt x="610" y="557"/>
                  </a:lnTo>
                  <a:lnTo>
                    <a:pt x="609" y="557"/>
                  </a:lnTo>
                  <a:lnTo>
                    <a:pt x="607" y="557"/>
                  </a:lnTo>
                  <a:lnTo>
                    <a:pt x="604" y="557"/>
                  </a:lnTo>
                  <a:lnTo>
                    <a:pt x="602" y="556"/>
                  </a:lnTo>
                  <a:lnTo>
                    <a:pt x="595" y="555"/>
                  </a:lnTo>
                  <a:lnTo>
                    <a:pt x="591" y="553"/>
                  </a:lnTo>
                  <a:lnTo>
                    <a:pt x="589" y="553"/>
                  </a:lnTo>
                  <a:lnTo>
                    <a:pt x="587" y="552"/>
                  </a:lnTo>
                  <a:lnTo>
                    <a:pt x="582" y="550"/>
                  </a:lnTo>
                  <a:lnTo>
                    <a:pt x="581" y="550"/>
                  </a:lnTo>
                  <a:lnTo>
                    <a:pt x="578" y="548"/>
                  </a:lnTo>
                  <a:lnTo>
                    <a:pt x="577" y="548"/>
                  </a:lnTo>
                  <a:lnTo>
                    <a:pt x="575" y="547"/>
                  </a:lnTo>
                  <a:lnTo>
                    <a:pt x="573" y="547"/>
                  </a:lnTo>
                  <a:lnTo>
                    <a:pt x="567" y="546"/>
                  </a:lnTo>
                  <a:lnTo>
                    <a:pt x="563" y="545"/>
                  </a:lnTo>
                  <a:lnTo>
                    <a:pt x="561" y="545"/>
                  </a:lnTo>
                  <a:lnTo>
                    <a:pt x="560" y="545"/>
                  </a:lnTo>
                  <a:lnTo>
                    <a:pt x="558" y="545"/>
                  </a:lnTo>
                  <a:lnTo>
                    <a:pt x="557" y="545"/>
                  </a:lnTo>
                  <a:lnTo>
                    <a:pt x="555" y="545"/>
                  </a:lnTo>
                  <a:lnTo>
                    <a:pt x="554" y="545"/>
                  </a:lnTo>
                  <a:lnTo>
                    <a:pt x="553" y="546"/>
                  </a:lnTo>
                  <a:lnTo>
                    <a:pt x="552" y="546"/>
                  </a:lnTo>
                  <a:lnTo>
                    <a:pt x="551" y="546"/>
                  </a:lnTo>
                  <a:lnTo>
                    <a:pt x="551" y="547"/>
                  </a:lnTo>
                  <a:lnTo>
                    <a:pt x="550" y="548"/>
                  </a:lnTo>
                  <a:lnTo>
                    <a:pt x="549" y="548"/>
                  </a:lnTo>
                  <a:lnTo>
                    <a:pt x="548" y="549"/>
                  </a:lnTo>
                  <a:lnTo>
                    <a:pt x="548" y="551"/>
                  </a:lnTo>
                  <a:lnTo>
                    <a:pt x="547" y="552"/>
                  </a:lnTo>
                  <a:lnTo>
                    <a:pt x="547" y="553"/>
                  </a:lnTo>
                  <a:lnTo>
                    <a:pt x="546" y="558"/>
                  </a:lnTo>
                  <a:lnTo>
                    <a:pt x="545" y="565"/>
                  </a:lnTo>
                  <a:lnTo>
                    <a:pt x="544" y="567"/>
                  </a:lnTo>
                  <a:lnTo>
                    <a:pt x="544" y="571"/>
                  </a:lnTo>
                  <a:lnTo>
                    <a:pt x="543" y="573"/>
                  </a:lnTo>
                  <a:lnTo>
                    <a:pt x="543" y="574"/>
                  </a:lnTo>
                  <a:lnTo>
                    <a:pt x="542" y="575"/>
                  </a:lnTo>
                  <a:lnTo>
                    <a:pt x="542" y="576"/>
                  </a:lnTo>
                  <a:lnTo>
                    <a:pt x="541" y="578"/>
                  </a:lnTo>
                  <a:lnTo>
                    <a:pt x="539" y="580"/>
                  </a:lnTo>
                  <a:lnTo>
                    <a:pt x="537" y="582"/>
                  </a:lnTo>
                  <a:lnTo>
                    <a:pt x="535" y="585"/>
                  </a:lnTo>
                  <a:lnTo>
                    <a:pt x="534" y="586"/>
                  </a:lnTo>
                  <a:lnTo>
                    <a:pt x="532" y="588"/>
                  </a:lnTo>
                  <a:lnTo>
                    <a:pt x="531" y="589"/>
                  </a:lnTo>
                  <a:lnTo>
                    <a:pt x="529" y="590"/>
                  </a:lnTo>
                  <a:lnTo>
                    <a:pt x="525" y="593"/>
                  </a:lnTo>
                  <a:lnTo>
                    <a:pt x="520" y="597"/>
                  </a:lnTo>
                  <a:lnTo>
                    <a:pt x="518" y="598"/>
                  </a:lnTo>
                  <a:lnTo>
                    <a:pt x="517" y="600"/>
                  </a:lnTo>
                  <a:lnTo>
                    <a:pt x="516" y="601"/>
                  </a:lnTo>
                  <a:lnTo>
                    <a:pt x="515" y="602"/>
                  </a:lnTo>
                  <a:lnTo>
                    <a:pt x="514" y="604"/>
                  </a:lnTo>
                  <a:lnTo>
                    <a:pt x="512" y="606"/>
                  </a:lnTo>
                  <a:lnTo>
                    <a:pt x="511" y="609"/>
                  </a:lnTo>
                  <a:lnTo>
                    <a:pt x="510" y="611"/>
                  </a:lnTo>
                  <a:lnTo>
                    <a:pt x="509" y="614"/>
                  </a:lnTo>
                  <a:lnTo>
                    <a:pt x="508" y="618"/>
                  </a:lnTo>
                  <a:lnTo>
                    <a:pt x="507" y="620"/>
                  </a:lnTo>
                  <a:lnTo>
                    <a:pt x="507" y="622"/>
                  </a:lnTo>
                  <a:lnTo>
                    <a:pt x="507" y="624"/>
                  </a:lnTo>
                  <a:lnTo>
                    <a:pt x="506" y="626"/>
                  </a:lnTo>
                  <a:lnTo>
                    <a:pt x="506" y="627"/>
                  </a:lnTo>
                  <a:lnTo>
                    <a:pt x="506" y="629"/>
                  </a:lnTo>
                  <a:lnTo>
                    <a:pt x="507" y="637"/>
                  </a:lnTo>
                  <a:lnTo>
                    <a:pt x="507" y="640"/>
                  </a:lnTo>
                  <a:lnTo>
                    <a:pt x="507" y="642"/>
                  </a:lnTo>
                  <a:lnTo>
                    <a:pt x="507" y="645"/>
                  </a:lnTo>
                  <a:lnTo>
                    <a:pt x="506" y="652"/>
                  </a:lnTo>
                  <a:lnTo>
                    <a:pt x="506" y="657"/>
                  </a:lnTo>
                  <a:lnTo>
                    <a:pt x="506" y="658"/>
                  </a:lnTo>
                  <a:lnTo>
                    <a:pt x="506" y="660"/>
                  </a:lnTo>
                  <a:lnTo>
                    <a:pt x="505" y="661"/>
                  </a:lnTo>
                  <a:lnTo>
                    <a:pt x="505" y="663"/>
                  </a:lnTo>
                  <a:lnTo>
                    <a:pt x="504" y="664"/>
                  </a:lnTo>
                  <a:lnTo>
                    <a:pt x="504" y="666"/>
                  </a:lnTo>
                  <a:lnTo>
                    <a:pt x="503" y="667"/>
                  </a:lnTo>
                  <a:lnTo>
                    <a:pt x="502" y="668"/>
                  </a:lnTo>
                  <a:lnTo>
                    <a:pt x="501" y="670"/>
                  </a:lnTo>
                  <a:lnTo>
                    <a:pt x="500" y="671"/>
                  </a:lnTo>
                  <a:lnTo>
                    <a:pt x="500" y="671"/>
                  </a:lnTo>
                  <a:lnTo>
                    <a:pt x="499" y="672"/>
                  </a:lnTo>
                  <a:lnTo>
                    <a:pt x="498" y="672"/>
                  </a:lnTo>
                  <a:lnTo>
                    <a:pt x="498" y="672"/>
                  </a:lnTo>
                  <a:lnTo>
                    <a:pt x="497" y="673"/>
                  </a:lnTo>
                  <a:lnTo>
                    <a:pt x="496" y="673"/>
                  </a:lnTo>
                  <a:lnTo>
                    <a:pt x="495" y="673"/>
                  </a:lnTo>
                  <a:lnTo>
                    <a:pt x="494" y="673"/>
                  </a:lnTo>
                  <a:lnTo>
                    <a:pt x="492" y="674"/>
                  </a:lnTo>
                  <a:lnTo>
                    <a:pt x="491" y="674"/>
                  </a:lnTo>
                  <a:lnTo>
                    <a:pt x="490" y="673"/>
                  </a:lnTo>
                  <a:lnTo>
                    <a:pt x="489" y="673"/>
                  </a:lnTo>
                  <a:lnTo>
                    <a:pt x="488" y="673"/>
                  </a:lnTo>
                  <a:lnTo>
                    <a:pt x="487" y="673"/>
                  </a:lnTo>
                  <a:lnTo>
                    <a:pt x="486" y="672"/>
                  </a:lnTo>
                  <a:lnTo>
                    <a:pt x="486" y="672"/>
                  </a:lnTo>
                  <a:lnTo>
                    <a:pt x="485" y="671"/>
                  </a:lnTo>
                  <a:lnTo>
                    <a:pt x="484" y="670"/>
                  </a:lnTo>
                  <a:lnTo>
                    <a:pt x="483" y="670"/>
                  </a:lnTo>
                  <a:lnTo>
                    <a:pt x="482" y="668"/>
                  </a:lnTo>
                  <a:lnTo>
                    <a:pt x="479" y="664"/>
                  </a:lnTo>
                  <a:lnTo>
                    <a:pt x="478" y="663"/>
                  </a:lnTo>
                  <a:lnTo>
                    <a:pt x="477" y="662"/>
                  </a:lnTo>
                  <a:lnTo>
                    <a:pt x="476" y="661"/>
                  </a:lnTo>
                  <a:lnTo>
                    <a:pt x="474" y="660"/>
                  </a:lnTo>
                  <a:lnTo>
                    <a:pt x="473" y="660"/>
                  </a:lnTo>
                  <a:lnTo>
                    <a:pt x="471" y="659"/>
                  </a:lnTo>
                  <a:lnTo>
                    <a:pt x="470" y="658"/>
                  </a:lnTo>
                  <a:lnTo>
                    <a:pt x="469" y="658"/>
                  </a:lnTo>
                  <a:lnTo>
                    <a:pt x="468" y="657"/>
                  </a:lnTo>
                  <a:lnTo>
                    <a:pt x="467" y="656"/>
                  </a:lnTo>
                  <a:lnTo>
                    <a:pt x="466" y="655"/>
                  </a:lnTo>
                  <a:lnTo>
                    <a:pt x="466" y="654"/>
                  </a:lnTo>
                  <a:lnTo>
                    <a:pt x="463" y="651"/>
                  </a:lnTo>
                  <a:lnTo>
                    <a:pt x="462" y="650"/>
                  </a:lnTo>
                  <a:lnTo>
                    <a:pt x="461" y="649"/>
                  </a:lnTo>
                  <a:lnTo>
                    <a:pt x="461" y="648"/>
                  </a:lnTo>
                  <a:lnTo>
                    <a:pt x="460" y="648"/>
                  </a:lnTo>
                  <a:lnTo>
                    <a:pt x="459" y="648"/>
                  </a:lnTo>
                  <a:lnTo>
                    <a:pt x="458" y="647"/>
                  </a:lnTo>
                  <a:lnTo>
                    <a:pt x="457" y="648"/>
                  </a:lnTo>
                  <a:lnTo>
                    <a:pt x="456" y="648"/>
                  </a:lnTo>
                  <a:lnTo>
                    <a:pt x="455" y="648"/>
                  </a:lnTo>
                  <a:lnTo>
                    <a:pt x="454" y="649"/>
                  </a:lnTo>
                  <a:lnTo>
                    <a:pt x="445" y="654"/>
                  </a:lnTo>
                  <a:lnTo>
                    <a:pt x="444" y="655"/>
                  </a:lnTo>
                  <a:lnTo>
                    <a:pt x="442" y="656"/>
                  </a:lnTo>
                  <a:lnTo>
                    <a:pt x="441" y="656"/>
                  </a:lnTo>
                  <a:lnTo>
                    <a:pt x="440" y="657"/>
                  </a:lnTo>
                  <a:lnTo>
                    <a:pt x="439" y="657"/>
                  </a:lnTo>
                  <a:lnTo>
                    <a:pt x="438" y="657"/>
                  </a:lnTo>
                  <a:lnTo>
                    <a:pt x="437" y="657"/>
                  </a:lnTo>
                  <a:lnTo>
                    <a:pt x="436" y="657"/>
                  </a:lnTo>
                  <a:lnTo>
                    <a:pt x="435" y="657"/>
                  </a:lnTo>
                  <a:lnTo>
                    <a:pt x="434" y="656"/>
                  </a:lnTo>
                  <a:lnTo>
                    <a:pt x="430" y="655"/>
                  </a:lnTo>
                  <a:lnTo>
                    <a:pt x="424" y="653"/>
                  </a:lnTo>
                  <a:lnTo>
                    <a:pt x="422" y="652"/>
                  </a:lnTo>
                  <a:lnTo>
                    <a:pt x="417" y="650"/>
                  </a:lnTo>
                  <a:lnTo>
                    <a:pt x="415" y="649"/>
                  </a:lnTo>
                  <a:lnTo>
                    <a:pt x="414" y="648"/>
                  </a:lnTo>
                  <a:lnTo>
                    <a:pt x="413" y="648"/>
                  </a:lnTo>
                  <a:lnTo>
                    <a:pt x="412" y="647"/>
                  </a:lnTo>
                  <a:lnTo>
                    <a:pt x="411" y="646"/>
                  </a:lnTo>
                  <a:lnTo>
                    <a:pt x="409" y="643"/>
                  </a:lnTo>
                  <a:lnTo>
                    <a:pt x="407" y="642"/>
                  </a:lnTo>
                  <a:lnTo>
                    <a:pt x="403" y="638"/>
                  </a:lnTo>
                  <a:lnTo>
                    <a:pt x="401" y="636"/>
                  </a:lnTo>
                  <a:lnTo>
                    <a:pt x="400" y="635"/>
                  </a:lnTo>
                  <a:lnTo>
                    <a:pt x="399" y="634"/>
                  </a:lnTo>
                  <a:lnTo>
                    <a:pt x="398" y="634"/>
                  </a:lnTo>
                  <a:lnTo>
                    <a:pt x="398" y="634"/>
                  </a:lnTo>
                  <a:lnTo>
                    <a:pt x="396" y="634"/>
                  </a:lnTo>
                  <a:lnTo>
                    <a:pt x="396" y="634"/>
                  </a:lnTo>
                  <a:lnTo>
                    <a:pt x="395" y="634"/>
                  </a:lnTo>
                  <a:lnTo>
                    <a:pt x="394" y="635"/>
                  </a:lnTo>
                  <a:lnTo>
                    <a:pt x="393" y="635"/>
                  </a:lnTo>
                  <a:lnTo>
                    <a:pt x="393" y="636"/>
                  </a:lnTo>
                  <a:lnTo>
                    <a:pt x="392" y="636"/>
                  </a:lnTo>
                  <a:lnTo>
                    <a:pt x="392" y="637"/>
                  </a:lnTo>
                  <a:lnTo>
                    <a:pt x="391" y="637"/>
                  </a:lnTo>
                  <a:lnTo>
                    <a:pt x="391" y="638"/>
                  </a:lnTo>
                  <a:lnTo>
                    <a:pt x="391" y="639"/>
                  </a:lnTo>
                  <a:lnTo>
                    <a:pt x="391" y="644"/>
                  </a:lnTo>
                  <a:lnTo>
                    <a:pt x="390" y="646"/>
                  </a:lnTo>
                  <a:lnTo>
                    <a:pt x="390" y="648"/>
                  </a:lnTo>
                  <a:lnTo>
                    <a:pt x="389" y="651"/>
                  </a:lnTo>
                  <a:lnTo>
                    <a:pt x="388" y="655"/>
                  </a:lnTo>
                  <a:lnTo>
                    <a:pt x="388" y="656"/>
                  </a:lnTo>
                  <a:lnTo>
                    <a:pt x="387" y="658"/>
                  </a:lnTo>
                  <a:lnTo>
                    <a:pt x="387" y="659"/>
                  </a:lnTo>
                  <a:lnTo>
                    <a:pt x="386" y="661"/>
                  </a:lnTo>
                  <a:lnTo>
                    <a:pt x="385" y="662"/>
                  </a:lnTo>
                  <a:lnTo>
                    <a:pt x="384" y="663"/>
                  </a:lnTo>
                  <a:lnTo>
                    <a:pt x="383" y="664"/>
                  </a:lnTo>
                  <a:lnTo>
                    <a:pt x="382" y="665"/>
                  </a:lnTo>
                  <a:lnTo>
                    <a:pt x="381" y="666"/>
                  </a:lnTo>
                  <a:lnTo>
                    <a:pt x="381" y="667"/>
                  </a:lnTo>
                  <a:lnTo>
                    <a:pt x="380" y="667"/>
                  </a:lnTo>
                  <a:lnTo>
                    <a:pt x="379" y="667"/>
                  </a:lnTo>
                  <a:lnTo>
                    <a:pt x="378" y="668"/>
                  </a:lnTo>
                  <a:lnTo>
                    <a:pt x="377" y="668"/>
                  </a:lnTo>
                  <a:lnTo>
                    <a:pt x="372" y="668"/>
                  </a:lnTo>
                  <a:lnTo>
                    <a:pt x="370" y="669"/>
                  </a:lnTo>
                  <a:lnTo>
                    <a:pt x="368" y="669"/>
                  </a:lnTo>
                  <a:lnTo>
                    <a:pt x="367" y="669"/>
                  </a:lnTo>
                  <a:lnTo>
                    <a:pt x="367" y="670"/>
                  </a:lnTo>
                  <a:lnTo>
                    <a:pt x="366" y="670"/>
                  </a:lnTo>
                  <a:lnTo>
                    <a:pt x="365" y="671"/>
                  </a:lnTo>
                  <a:lnTo>
                    <a:pt x="365" y="671"/>
                  </a:lnTo>
                  <a:lnTo>
                    <a:pt x="364" y="673"/>
                  </a:lnTo>
                  <a:lnTo>
                    <a:pt x="363" y="675"/>
                  </a:lnTo>
                  <a:lnTo>
                    <a:pt x="362" y="677"/>
                  </a:lnTo>
                  <a:lnTo>
                    <a:pt x="362" y="677"/>
                  </a:lnTo>
                  <a:lnTo>
                    <a:pt x="362" y="678"/>
                  </a:lnTo>
                  <a:lnTo>
                    <a:pt x="361" y="679"/>
                  </a:lnTo>
                  <a:lnTo>
                    <a:pt x="360" y="679"/>
                  </a:lnTo>
                  <a:lnTo>
                    <a:pt x="359" y="680"/>
                  </a:lnTo>
                  <a:lnTo>
                    <a:pt x="358" y="680"/>
                  </a:lnTo>
                  <a:lnTo>
                    <a:pt x="356" y="681"/>
                  </a:lnTo>
                  <a:lnTo>
                    <a:pt x="354" y="682"/>
                  </a:lnTo>
                  <a:lnTo>
                    <a:pt x="353" y="682"/>
                  </a:lnTo>
                  <a:lnTo>
                    <a:pt x="352" y="682"/>
                  </a:lnTo>
                  <a:lnTo>
                    <a:pt x="351" y="683"/>
                  </a:lnTo>
                  <a:lnTo>
                    <a:pt x="350" y="684"/>
                  </a:lnTo>
                  <a:lnTo>
                    <a:pt x="349" y="684"/>
                  </a:lnTo>
                  <a:lnTo>
                    <a:pt x="346" y="687"/>
                  </a:lnTo>
                  <a:lnTo>
                    <a:pt x="345" y="688"/>
                  </a:lnTo>
                  <a:lnTo>
                    <a:pt x="344" y="689"/>
                  </a:lnTo>
                  <a:lnTo>
                    <a:pt x="343" y="690"/>
                  </a:lnTo>
                  <a:lnTo>
                    <a:pt x="342" y="690"/>
                  </a:lnTo>
                  <a:lnTo>
                    <a:pt x="340" y="690"/>
                  </a:lnTo>
                  <a:lnTo>
                    <a:pt x="339" y="690"/>
                  </a:lnTo>
                  <a:lnTo>
                    <a:pt x="339" y="690"/>
                  </a:lnTo>
                  <a:lnTo>
                    <a:pt x="338" y="690"/>
                  </a:lnTo>
                  <a:lnTo>
                    <a:pt x="337" y="689"/>
                  </a:lnTo>
                  <a:lnTo>
                    <a:pt x="333" y="688"/>
                  </a:lnTo>
                  <a:lnTo>
                    <a:pt x="328" y="685"/>
                  </a:lnTo>
                  <a:lnTo>
                    <a:pt x="324" y="683"/>
                  </a:lnTo>
                  <a:lnTo>
                    <a:pt x="313" y="678"/>
                  </a:lnTo>
                  <a:lnTo>
                    <a:pt x="311" y="677"/>
                  </a:lnTo>
                  <a:lnTo>
                    <a:pt x="309" y="676"/>
                  </a:lnTo>
                  <a:lnTo>
                    <a:pt x="308" y="676"/>
                  </a:lnTo>
                  <a:lnTo>
                    <a:pt x="307" y="675"/>
                  </a:lnTo>
                  <a:lnTo>
                    <a:pt x="302" y="675"/>
                  </a:lnTo>
                  <a:lnTo>
                    <a:pt x="299" y="674"/>
                  </a:lnTo>
                  <a:lnTo>
                    <a:pt x="297" y="674"/>
                  </a:lnTo>
                  <a:lnTo>
                    <a:pt x="291" y="671"/>
                  </a:lnTo>
                  <a:lnTo>
                    <a:pt x="284" y="669"/>
                  </a:lnTo>
                  <a:lnTo>
                    <a:pt x="280" y="668"/>
                  </a:lnTo>
                  <a:lnTo>
                    <a:pt x="279" y="668"/>
                  </a:lnTo>
                  <a:lnTo>
                    <a:pt x="277" y="667"/>
                  </a:lnTo>
                  <a:lnTo>
                    <a:pt x="274" y="667"/>
                  </a:lnTo>
                  <a:lnTo>
                    <a:pt x="269" y="667"/>
                  </a:lnTo>
                  <a:lnTo>
                    <a:pt x="268" y="667"/>
                  </a:lnTo>
                  <a:lnTo>
                    <a:pt x="266" y="667"/>
                  </a:lnTo>
                  <a:lnTo>
                    <a:pt x="260" y="666"/>
                  </a:lnTo>
                  <a:lnTo>
                    <a:pt x="258" y="665"/>
                  </a:lnTo>
                  <a:lnTo>
                    <a:pt x="254" y="665"/>
                  </a:lnTo>
                  <a:lnTo>
                    <a:pt x="253" y="665"/>
                  </a:lnTo>
                  <a:lnTo>
                    <a:pt x="251" y="665"/>
                  </a:lnTo>
                  <a:lnTo>
                    <a:pt x="246" y="666"/>
                  </a:lnTo>
                  <a:lnTo>
                    <a:pt x="244" y="666"/>
                  </a:lnTo>
                  <a:lnTo>
                    <a:pt x="242" y="666"/>
                  </a:lnTo>
                  <a:lnTo>
                    <a:pt x="241" y="666"/>
                  </a:lnTo>
                  <a:lnTo>
                    <a:pt x="240" y="666"/>
                  </a:lnTo>
                  <a:lnTo>
                    <a:pt x="239" y="666"/>
                  </a:lnTo>
                  <a:lnTo>
                    <a:pt x="238" y="665"/>
                  </a:lnTo>
                  <a:lnTo>
                    <a:pt x="235" y="664"/>
                  </a:lnTo>
                  <a:lnTo>
                    <a:pt x="234" y="663"/>
                  </a:lnTo>
                  <a:lnTo>
                    <a:pt x="231" y="663"/>
                  </a:lnTo>
                  <a:lnTo>
                    <a:pt x="227" y="662"/>
                  </a:lnTo>
                  <a:lnTo>
                    <a:pt x="226" y="661"/>
                  </a:lnTo>
                  <a:lnTo>
                    <a:pt x="225" y="661"/>
                  </a:lnTo>
                  <a:lnTo>
                    <a:pt x="224" y="661"/>
                  </a:lnTo>
                  <a:lnTo>
                    <a:pt x="222" y="659"/>
                  </a:lnTo>
                  <a:lnTo>
                    <a:pt x="219" y="656"/>
                  </a:lnTo>
                  <a:lnTo>
                    <a:pt x="218" y="655"/>
                  </a:lnTo>
                  <a:lnTo>
                    <a:pt x="217" y="655"/>
                  </a:lnTo>
                  <a:lnTo>
                    <a:pt x="216" y="653"/>
                  </a:lnTo>
                  <a:lnTo>
                    <a:pt x="215" y="652"/>
                  </a:lnTo>
                  <a:lnTo>
                    <a:pt x="215" y="651"/>
                  </a:lnTo>
                  <a:lnTo>
                    <a:pt x="214" y="650"/>
                  </a:lnTo>
                  <a:lnTo>
                    <a:pt x="213" y="647"/>
                  </a:lnTo>
                  <a:lnTo>
                    <a:pt x="212" y="646"/>
                  </a:lnTo>
                  <a:lnTo>
                    <a:pt x="212" y="645"/>
                  </a:lnTo>
                  <a:lnTo>
                    <a:pt x="211" y="645"/>
                  </a:lnTo>
                  <a:lnTo>
                    <a:pt x="211" y="644"/>
                  </a:lnTo>
                  <a:lnTo>
                    <a:pt x="209" y="642"/>
                  </a:lnTo>
                  <a:lnTo>
                    <a:pt x="208" y="641"/>
                  </a:lnTo>
                  <a:lnTo>
                    <a:pt x="207" y="640"/>
                  </a:lnTo>
                  <a:lnTo>
                    <a:pt x="206" y="639"/>
                  </a:lnTo>
                  <a:lnTo>
                    <a:pt x="205" y="638"/>
                  </a:lnTo>
                  <a:lnTo>
                    <a:pt x="205" y="637"/>
                  </a:lnTo>
                  <a:lnTo>
                    <a:pt x="204" y="636"/>
                  </a:lnTo>
                  <a:lnTo>
                    <a:pt x="204" y="635"/>
                  </a:lnTo>
                  <a:lnTo>
                    <a:pt x="204" y="634"/>
                  </a:lnTo>
                  <a:lnTo>
                    <a:pt x="204" y="634"/>
                  </a:lnTo>
                  <a:lnTo>
                    <a:pt x="205" y="633"/>
                  </a:lnTo>
                  <a:lnTo>
                    <a:pt x="205" y="632"/>
                  </a:lnTo>
                  <a:lnTo>
                    <a:pt x="205" y="631"/>
                  </a:lnTo>
                  <a:lnTo>
                    <a:pt x="206" y="630"/>
                  </a:lnTo>
                  <a:lnTo>
                    <a:pt x="207" y="630"/>
                  </a:lnTo>
                  <a:lnTo>
                    <a:pt x="207" y="629"/>
                  </a:lnTo>
                  <a:lnTo>
                    <a:pt x="209" y="628"/>
                  </a:lnTo>
                  <a:lnTo>
                    <a:pt x="210" y="627"/>
                  </a:lnTo>
                  <a:lnTo>
                    <a:pt x="211" y="626"/>
                  </a:lnTo>
                  <a:lnTo>
                    <a:pt x="215" y="625"/>
                  </a:lnTo>
                  <a:lnTo>
                    <a:pt x="216" y="624"/>
                  </a:lnTo>
                  <a:lnTo>
                    <a:pt x="216" y="624"/>
                  </a:lnTo>
                  <a:lnTo>
                    <a:pt x="217" y="623"/>
                  </a:lnTo>
                  <a:lnTo>
                    <a:pt x="217" y="622"/>
                  </a:lnTo>
                  <a:lnTo>
                    <a:pt x="218" y="622"/>
                  </a:lnTo>
                  <a:lnTo>
                    <a:pt x="218" y="621"/>
                  </a:lnTo>
                  <a:lnTo>
                    <a:pt x="219" y="620"/>
                  </a:lnTo>
                  <a:lnTo>
                    <a:pt x="219" y="618"/>
                  </a:lnTo>
                  <a:lnTo>
                    <a:pt x="219" y="617"/>
                  </a:lnTo>
                  <a:lnTo>
                    <a:pt x="219" y="616"/>
                  </a:lnTo>
                  <a:lnTo>
                    <a:pt x="218" y="615"/>
                  </a:lnTo>
                  <a:lnTo>
                    <a:pt x="218" y="614"/>
                  </a:lnTo>
                  <a:lnTo>
                    <a:pt x="217" y="614"/>
                  </a:lnTo>
                  <a:lnTo>
                    <a:pt x="217" y="613"/>
                  </a:lnTo>
                  <a:lnTo>
                    <a:pt x="216" y="612"/>
                  </a:lnTo>
                  <a:lnTo>
                    <a:pt x="212" y="609"/>
                  </a:lnTo>
                  <a:lnTo>
                    <a:pt x="210" y="608"/>
                  </a:lnTo>
                  <a:lnTo>
                    <a:pt x="209" y="607"/>
                  </a:lnTo>
                  <a:lnTo>
                    <a:pt x="208" y="605"/>
                  </a:lnTo>
                  <a:lnTo>
                    <a:pt x="205" y="601"/>
                  </a:lnTo>
                  <a:lnTo>
                    <a:pt x="203" y="599"/>
                  </a:lnTo>
                  <a:lnTo>
                    <a:pt x="201" y="597"/>
                  </a:lnTo>
                  <a:lnTo>
                    <a:pt x="200" y="595"/>
                  </a:lnTo>
                  <a:lnTo>
                    <a:pt x="198" y="594"/>
                  </a:lnTo>
                  <a:lnTo>
                    <a:pt x="197" y="593"/>
                  </a:lnTo>
                  <a:lnTo>
                    <a:pt x="196" y="592"/>
                  </a:lnTo>
                  <a:lnTo>
                    <a:pt x="195" y="591"/>
                  </a:lnTo>
                  <a:lnTo>
                    <a:pt x="194" y="591"/>
                  </a:lnTo>
                  <a:lnTo>
                    <a:pt x="193" y="590"/>
                  </a:lnTo>
                  <a:lnTo>
                    <a:pt x="190" y="589"/>
                  </a:lnTo>
                  <a:lnTo>
                    <a:pt x="186" y="588"/>
                  </a:lnTo>
                  <a:lnTo>
                    <a:pt x="184" y="587"/>
                  </a:lnTo>
                  <a:lnTo>
                    <a:pt x="182" y="586"/>
                  </a:lnTo>
                  <a:lnTo>
                    <a:pt x="180" y="585"/>
                  </a:lnTo>
                  <a:lnTo>
                    <a:pt x="178" y="584"/>
                  </a:lnTo>
                  <a:lnTo>
                    <a:pt x="177" y="584"/>
                  </a:lnTo>
                  <a:lnTo>
                    <a:pt x="172" y="580"/>
                  </a:lnTo>
                  <a:lnTo>
                    <a:pt x="171" y="579"/>
                  </a:lnTo>
                  <a:lnTo>
                    <a:pt x="170" y="578"/>
                  </a:lnTo>
                  <a:lnTo>
                    <a:pt x="168" y="577"/>
                  </a:lnTo>
                  <a:lnTo>
                    <a:pt x="167" y="575"/>
                  </a:lnTo>
                  <a:lnTo>
                    <a:pt x="165" y="573"/>
                  </a:lnTo>
                  <a:lnTo>
                    <a:pt x="159" y="566"/>
                  </a:lnTo>
                  <a:lnTo>
                    <a:pt x="156" y="564"/>
                  </a:lnTo>
                  <a:lnTo>
                    <a:pt x="154" y="562"/>
                  </a:lnTo>
                  <a:lnTo>
                    <a:pt x="152" y="560"/>
                  </a:lnTo>
                  <a:lnTo>
                    <a:pt x="150" y="559"/>
                  </a:lnTo>
                  <a:lnTo>
                    <a:pt x="148" y="557"/>
                  </a:lnTo>
                  <a:lnTo>
                    <a:pt x="146" y="555"/>
                  </a:lnTo>
                  <a:lnTo>
                    <a:pt x="144" y="554"/>
                  </a:lnTo>
                  <a:lnTo>
                    <a:pt x="142" y="553"/>
                  </a:lnTo>
                  <a:lnTo>
                    <a:pt x="140" y="552"/>
                  </a:lnTo>
                  <a:lnTo>
                    <a:pt x="138" y="551"/>
                  </a:lnTo>
                  <a:lnTo>
                    <a:pt x="136" y="550"/>
                  </a:lnTo>
                  <a:lnTo>
                    <a:pt x="134" y="549"/>
                  </a:lnTo>
                  <a:lnTo>
                    <a:pt x="125" y="547"/>
                  </a:lnTo>
                  <a:lnTo>
                    <a:pt x="123" y="546"/>
                  </a:lnTo>
                  <a:lnTo>
                    <a:pt x="121" y="545"/>
                  </a:lnTo>
                  <a:lnTo>
                    <a:pt x="120" y="545"/>
                  </a:lnTo>
                  <a:lnTo>
                    <a:pt x="118" y="544"/>
                  </a:lnTo>
                  <a:lnTo>
                    <a:pt x="117" y="543"/>
                  </a:lnTo>
                  <a:lnTo>
                    <a:pt x="117" y="543"/>
                  </a:lnTo>
                  <a:lnTo>
                    <a:pt x="116" y="542"/>
                  </a:lnTo>
                  <a:lnTo>
                    <a:pt x="115" y="541"/>
                  </a:lnTo>
                  <a:lnTo>
                    <a:pt x="115" y="539"/>
                  </a:lnTo>
                  <a:lnTo>
                    <a:pt x="114" y="537"/>
                  </a:lnTo>
                  <a:lnTo>
                    <a:pt x="114" y="536"/>
                  </a:lnTo>
                  <a:lnTo>
                    <a:pt x="113" y="532"/>
                  </a:lnTo>
                  <a:lnTo>
                    <a:pt x="113" y="530"/>
                  </a:lnTo>
                  <a:lnTo>
                    <a:pt x="113" y="529"/>
                  </a:lnTo>
                  <a:lnTo>
                    <a:pt x="112" y="527"/>
                  </a:lnTo>
                  <a:lnTo>
                    <a:pt x="111" y="524"/>
                  </a:lnTo>
                  <a:lnTo>
                    <a:pt x="108" y="518"/>
                  </a:lnTo>
                  <a:lnTo>
                    <a:pt x="107" y="516"/>
                  </a:lnTo>
                  <a:lnTo>
                    <a:pt x="107" y="514"/>
                  </a:lnTo>
                  <a:lnTo>
                    <a:pt x="105" y="512"/>
                  </a:lnTo>
                  <a:lnTo>
                    <a:pt x="105" y="511"/>
                  </a:lnTo>
                  <a:lnTo>
                    <a:pt x="104" y="511"/>
                  </a:lnTo>
                  <a:lnTo>
                    <a:pt x="103" y="510"/>
                  </a:lnTo>
                  <a:lnTo>
                    <a:pt x="103" y="509"/>
                  </a:lnTo>
                  <a:lnTo>
                    <a:pt x="99" y="507"/>
                  </a:lnTo>
                  <a:lnTo>
                    <a:pt x="98" y="506"/>
                  </a:lnTo>
                  <a:lnTo>
                    <a:pt x="97" y="505"/>
                  </a:lnTo>
                  <a:lnTo>
                    <a:pt x="97" y="504"/>
                  </a:lnTo>
                  <a:lnTo>
                    <a:pt x="96" y="504"/>
                  </a:lnTo>
                  <a:lnTo>
                    <a:pt x="95" y="503"/>
                  </a:lnTo>
                  <a:lnTo>
                    <a:pt x="95" y="501"/>
                  </a:lnTo>
                  <a:lnTo>
                    <a:pt x="94" y="500"/>
                  </a:lnTo>
                  <a:lnTo>
                    <a:pt x="93" y="498"/>
                  </a:lnTo>
                  <a:lnTo>
                    <a:pt x="92" y="496"/>
                  </a:lnTo>
                  <a:lnTo>
                    <a:pt x="90" y="490"/>
                  </a:lnTo>
                  <a:lnTo>
                    <a:pt x="88" y="485"/>
                  </a:lnTo>
                  <a:lnTo>
                    <a:pt x="87" y="482"/>
                  </a:lnTo>
                  <a:lnTo>
                    <a:pt x="86" y="480"/>
                  </a:lnTo>
                  <a:lnTo>
                    <a:pt x="85" y="479"/>
                  </a:lnTo>
                  <a:lnTo>
                    <a:pt x="84" y="477"/>
                  </a:lnTo>
                  <a:lnTo>
                    <a:pt x="83" y="476"/>
                  </a:lnTo>
                  <a:lnTo>
                    <a:pt x="82" y="475"/>
                  </a:lnTo>
                  <a:lnTo>
                    <a:pt x="82" y="475"/>
                  </a:lnTo>
                  <a:lnTo>
                    <a:pt x="81" y="475"/>
                  </a:lnTo>
                  <a:lnTo>
                    <a:pt x="80" y="474"/>
                  </a:lnTo>
                  <a:lnTo>
                    <a:pt x="79" y="474"/>
                  </a:lnTo>
                  <a:lnTo>
                    <a:pt x="75" y="475"/>
                  </a:lnTo>
                  <a:lnTo>
                    <a:pt x="72" y="475"/>
                  </a:lnTo>
                  <a:lnTo>
                    <a:pt x="70" y="475"/>
                  </a:lnTo>
                  <a:lnTo>
                    <a:pt x="66" y="475"/>
                  </a:lnTo>
                  <a:lnTo>
                    <a:pt x="65" y="475"/>
                  </a:lnTo>
                  <a:lnTo>
                    <a:pt x="63" y="475"/>
                  </a:lnTo>
                  <a:lnTo>
                    <a:pt x="61" y="474"/>
                  </a:lnTo>
                  <a:lnTo>
                    <a:pt x="60" y="474"/>
                  </a:lnTo>
                  <a:lnTo>
                    <a:pt x="58" y="473"/>
                  </a:lnTo>
                  <a:lnTo>
                    <a:pt x="58" y="473"/>
                  </a:lnTo>
                  <a:lnTo>
                    <a:pt x="57" y="472"/>
                  </a:lnTo>
                  <a:lnTo>
                    <a:pt x="56" y="471"/>
                  </a:lnTo>
                  <a:lnTo>
                    <a:pt x="55" y="470"/>
                  </a:lnTo>
                  <a:lnTo>
                    <a:pt x="51" y="466"/>
                  </a:lnTo>
                  <a:lnTo>
                    <a:pt x="50" y="465"/>
                  </a:lnTo>
                  <a:lnTo>
                    <a:pt x="49" y="463"/>
                  </a:lnTo>
                  <a:lnTo>
                    <a:pt x="47" y="461"/>
                  </a:lnTo>
                  <a:lnTo>
                    <a:pt x="46" y="458"/>
                  </a:lnTo>
                  <a:lnTo>
                    <a:pt x="43" y="453"/>
                  </a:lnTo>
                  <a:lnTo>
                    <a:pt x="42" y="450"/>
                  </a:lnTo>
                  <a:lnTo>
                    <a:pt x="40" y="444"/>
                  </a:lnTo>
                  <a:lnTo>
                    <a:pt x="37" y="439"/>
                  </a:lnTo>
                  <a:lnTo>
                    <a:pt x="36" y="435"/>
                  </a:lnTo>
                  <a:lnTo>
                    <a:pt x="35" y="434"/>
                  </a:lnTo>
                  <a:lnTo>
                    <a:pt x="35" y="433"/>
                  </a:lnTo>
                  <a:lnTo>
                    <a:pt x="34" y="433"/>
                  </a:lnTo>
                  <a:lnTo>
                    <a:pt x="34" y="433"/>
                  </a:lnTo>
                  <a:lnTo>
                    <a:pt x="34" y="432"/>
                  </a:lnTo>
                  <a:lnTo>
                    <a:pt x="33" y="432"/>
                  </a:lnTo>
                  <a:lnTo>
                    <a:pt x="32" y="432"/>
                  </a:lnTo>
                  <a:lnTo>
                    <a:pt x="29" y="432"/>
                  </a:lnTo>
                  <a:lnTo>
                    <a:pt x="28" y="432"/>
                  </a:lnTo>
                  <a:lnTo>
                    <a:pt x="27" y="432"/>
                  </a:lnTo>
                  <a:lnTo>
                    <a:pt x="26" y="431"/>
                  </a:lnTo>
                  <a:lnTo>
                    <a:pt x="25" y="430"/>
                  </a:lnTo>
                  <a:lnTo>
                    <a:pt x="24" y="429"/>
                  </a:lnTo>
                  <a:lnTo>
                    <a:pt x="23" y="427"/>
                  </a:lnTo>
                  <a:lnTo>
                    <a:pt x="21" y="424"/>
                  </a:lnTo>
                  <a:lnTo>
                    <a:pt x="20" y="423"/>
                  </a:lnTo>
                  <a:lnTo>
                    <a:pt x="19" y="422"/>
                  </a:lnTo>
                  <a:lnTo>
                    <a:pt x="18" y="421"/>
                  </a:lnTo>
                  <a:lnTo>
                    <a:pt x="17" y="420"/>
                  </a:lnTo>
                  <a:lnTo>
                    <a:pt x="16" y="419"/>
                  </a:lnTo>
                  <a:lnTo>
                    <a:pt x="15" y="419"/>
                  </a:lnTo>
                  <a:lnTo>
                    <a:pt x="14" y="418"/>
                  </a:lnTo>
                  <a:lnTo>
                    <a:pt x="13" y="418"/>
                  </a:lnTo>
                  <a:lnTo>
                    <a:pt x="12" y="418"/>
                  </a:lnTo>
                  <a:lnTo>
                    <a:pt x="10" y="417"/>
                  </a:lnTo>
                  <a:lnTo>
                    <a:pt x="8" y="417"/>
                  </a:lnTo>
                  <a:lnTo>
                    <a:pt x="6" y="417"/>
                  </a:lnTo>
                  <a:lnTo>
                    <a:pt x="5" y="417"/>
                  </a:lnTo>
                  <a:lnTo>
                    <a:pt x="4" y="417"/>
                  </a:lnTo>
                  <a:lnTo>
                    <a:pt x="4" y="417"/>
                  </a:lnTo>
                  <a:lnTo>
                    <a:pt x="4" y="415"/>
                  </a:lnTo>
                  <a:lnTo>
                    <a:pt x="2" y="410"/>
                  </a:lnTo>
                  <a:lnTo>
                    <a:pt x="1" y="409"/>
                  </a:lnTo>
                  <a:lnTo>
                    <a:pt x="1" y="407"/>
                  </a:lnTo>
                  <a:lnTo>
                    <a:pt x="1" y="406"/>
                  </a:lnTo>
                  <a:lnTo>
                    <a:pt x="1" y="405"/>
                  </a:lnTo>
                  <a:lnTo>
                    <a:pt x="0" y="403"/>
                  </a:lnTo>
                  <a:lnTo>
                    <a:pt x="0" y="401"/>
                  </a:lnTo>
                  <a:lnTo>
                    <a:pt x="0" y="399"/>
                  </a:lnTo>
                  <a:lnTo>
                    <a:pt x="0" y="397"/>
                  </a:lnTo>
                  <a:lnTo>
                    <a:pt x="1" y="395"/>
                  </a:lnTo>
                  <a:lnTo>
                    <a:pt x="1" y="393"/>
                  </a:lnTo>
                  <a:lnTo>
                    <a:pt x="2" y="389"/>
                  </a:lnTo>
                  <a:lnTo>
                    <a:pt x="2" y="387"/>
                  </a:lnTo>
                  <a:lnTo>
                    <a:pt x="3" y="384"/>
                  </a:lnTo>
                  <a:lnTo>
                    <a:pt x="3" y="383"/>
                  </a:lnTo>
                  <a:lnTo>
                    <a:pt x="4" y="381"/>
                  </a:lnTo>
                  <a:lnTo>
                    <a:pt x="5" y="379"/>
                  </a:lnTo>
                  <a:lnTo>
                    <a:pt x="6" y="376"/>
                  </a:lnTo>
                  <a:lnTo>
                    <a:pt x="8" y="373"/>
                  </a:lnTo>
                  <a:lnTo>
                    <a:pt x="9" y="371"/>
                  </a:lnTo>
                  <a:lnTo>
                    <a:pt x="10" y="370"/>
                  </a:lnTo>
                  <a:lnTo>
                    <a:pt x="11" y="369"/>
                  </a:lnTo>
                  <a:lnTo>
                    <a:pt x="12" y="368"/>
                  </a:lnTo>
                  <a:lnTo>
                    <a:pt x="13" y="367"/>
                  </a:lnTo>
                  <a:lnTo>
                    <a:pt x="14" y="367"/>
                  </a:lnTo>
                  <a:lnTo>
                    <a:pt x="15" y="366"/>
                  </a:lnTo>
                  <a:lnTo>
                    <a:pt x="16" y="366"/>
                  </a:lnTo>
                  <a:lnTo>
                    <a:pt x="19" y="364"/>
                  </a:lnTo>
                  <a:lnTo>
                    <a:pt x="20" y="364"/>
                  </a:lnTo>
                  <a:lnTo>
                    <a:pt x="21" y="363"/>
                  </a:lnTo>
                  <a:lnTo>
                    <a:pt x="23" y="362"/>
                  </a:lnTo>
                  <a:lnTo>
                    <a:pt x="23" y="361"/>
                  </a:lnTo>
                  <a:lnTo>
                    <a:pt x="24" y="360"/>
                  </a:lnTo>
                  <a:lnTo>
                    <a:pt x="25" y="359"/>
                  </a:lnTo>
                  <a:lnTo>
                    <a:pt x="25" y="359"/>
                  </a:lnTo>
                  <a:lnTo>
                    <a:pt x="26" y="358"/>
                  </a:lnTo>
                  <a:lnTo>
                    <a:pt x="26" y="357"/>
                  </a:lnTo>
                  <a:lnTo>
                    <a:pt x="26" y="356"/>
                  </a:lnTo>
                  <a:lnTo>
                    <a:pt x="27" y="355"/>
                  </a:lnTo>
                  <a:lnTo>
                    <a:pt x="27" y="353"/>
                  </a:lnTo>
                  <a:lnTo>
                    <a:pt x="27" y="351"/>
                  </a:lnTo>
                  <a:lnTo>
                    <a:pt x="27" y="349"/>
                  </a:lnTo>
                  <a:lnTo>
                    <a:pt x="27" y="347"/>
                  </a:lnTo>
                  <a:lnTo>
                    <a:pt x="25" y="341"/>
                  </a:lnTo>
                  <a:lnTo>
                    <a:pt x="25" y="340"/>
                  </a:lnTo>
                  <a:lnTo>
                    <a:pt x="24" y="338"/>
                  </a:lnTo>
                  <a:lnTo>
                    <a:pt x="23" y="334"/>
                  </a:lnTo>
                  <a:lnTo>
                    <a:pt x="22" y="333"/>
                  </a:lnTo>
                  <a:lnTo>
                    <a:pt x="22" y="331"/>
                  </a:lnTo>
                  <a:lnTo>
                    <a:pt x="22" y="330"/>
                  </a:lnTo>
                  <a:lnTo>
                    <a:pt x="22" y="329"/>
                  </a:lnTo>
                  <a:lnTo>
                    <a:pt x="22" y="327"/>
                  </a:lnTo>
                  <a:lnTo>
                    <a:pt x="23" y="324"/>
                  </a:lnTo>
                  <a:lnTo>
                    <a:pt x="23" y="322"/>
                  </a:lnTo>
                  <a:lnTo>
                    <a:pt x="24" y="320"/>
                  </a:lnTo>
                  <a:lnTo>
                    <a:pt x="24" y="314"/>
                  </a:lnTo>
                  <a:lnTo>
                    <a:pt x="24" y="312"/>
                  </a:lnTo>
                  <a:lnTo>
                    <a:pt x="25" y="309"/>
                  </a:lnTo>
                  <a:lnTo>
                    <a:pt x="26" y="304"/>
                  </a:lnTo>
                  <a:lnTo>
                    <a:pt x="26" y="303"/>
                  </a:lnTo>
                  <a:lnTo>
                    <a:pt x="26" y="302"/>
                  </a:lnTo>
                  <a:lnTo>
                    <a:pt x="27" y="302"/>
                  </a:lnTo>
                  <a:lnTo>
                    <a:pt x="27" y="302"/>
                  </a:lnTo>
                  <a:lnTo>
                    <a:pt x="28" y="302"/>
                  </a:lnTo>
                  <a:lnTo>
                    <a:pt x="29" y="302"/>
                  </a:lnTo>
                  <a:lnTo>
                    <a:pt x="30" y="302"/>
                  </a:lnTo>
                  <a:lnTo>
                    <a:pt x="35" y="303"/>
                  </a:lnTo>
                  <a:lnTo>
                    <a:pt x="37" y="303"/>
                  </a:lnTo>
                  <a:lnTo>
                    <a:pt x="38" y="303"/>
                  </a:lnTo>
                  <a:lnTo>
                    <a:pt x="39" y="303"/>
                  </a:lnTo>
                  <a:lnTo>
                    <a:pt x="40" y="303"/>
                  </a:lnTo>
                  <a:lnTo>
                    <a:pt x="41" y="303"/>
                  </a:lnTo>
                  <a:lnTo>
                    <a:pt x="42" y="302"/>
                  </a:lnTo>
                  <a:lnTo>
                    <a:pt x="44" y="302"/>
                  </a:lnTo>
                  <a:lnTo>
                    <a:pt x="45" y="301"/>
                  </a:lnTo>
                  <a:lnTo>
                    <a:pt x="46" y="301"/>
                  </a:lnTo>
                  <a:lnTo>
                    <a:pt x="48" y="300"/>
                  </a:lnTo>
                  <a:lnTo>
                    <a:pt x="50" y="298"/>
                  </a:lnTo>
                  <a:lnTo>
                    <a:pt x="54" y="295"/>
                  </a:lnTo>
                  <a:lnTo>
                    <a:pt x="55" y="294"/>
                  </a:lnTo>
                  <a:lnTo>
                    <a:pt x="57" y="293"/>
                  </a:lnTo>
                  <a:lnTo>
                    <a:pt x="59" y="292"/>
                  </a:lnTo>
                  <a:lnTo>
                    <a:pt x="63" y="290"/>
                  </a:lnTo>
                  <a:lnTo>
                    <a:pt x="64" y="290"/>
                  </a:lnTo>
                  <a:lnTo>
                    <a:pt x="65" y="290"/>
                  </a:lnTo>
                  <a:lnTo>
                    <a:pt x="65" y="289"/>
                  </a:lnTo>
                  <a:lnTo>
                    <a:pt x="66" y="288"/>
                  </a:lnTo>
                  <a:lnTo>
                    <a:pt x="66" y="288"/>
                  </a:lnTo>
                  <a:lnTo>
                    <a:pt x="67" y="284"/>
                  </a:lnTo>
                  <a:lnTo>
                    <a:pt x="69" y="279"/>
                  </a:lnTo>
                  <a:lnTo>
                    <a:pt x="69" y="277"/>
                  </a:lnTo>
                  <a:lnTo>
                    <a:pt x="70" y="276"/>
                  </a:lnTo>
                  <a:lnTo>
                    <a:pt x="71" y="275"/>
                  </a:lnTo>
                  <a:lnTo>
                    <a:pt x="72" y="273"/>
                  </a:lnTo>
                  <a:lnTo>
                    <a:pt x="73" y="272"/>
                  </a:lnTo>
                  <a:lnTo>
                    <a:pt x="75" y="270"/>
                  </a:lnTo>
                  <a:lnTo>
                    <a:pt x="75" y="269"/>
                  </a:lnTo>
                  <a:lnTo>
                    <a:pt x="76" y="269"/>
                  </a:lnTo>
                  <a:lnTo>
                    <a:pt x="76" y="268"/>
                  </a:lnTo>
                  <a:lnTo>
                    <a:pt x="76" y="267"/>
                  </a:lnTo>
                  <a:lnTo>
                    <a:pt x="76" y="266"/>
                  </a:lnTo>
                  <a:lnTo>
                    <a:pt x="76" y="265"/>
                  </a:lnTo>
                  <a:lnTo>
                    <a:pt x="76" y="264"/>
                  </a:lnTo>
                  <a:lnTo>
                    <a:pt x="76" y="262"/>
                  </a:lnTo>
                  <a:lnTo>
                    <a:pt x="75" y="261"/>
                  </a:lnTo>
                  <a:lnTo>
                    <a:pt x="75" y="260"/>
                  </a:lnTo>
                  <a:lnTo>
                    <a:pt x="74" y="259"/>
                  </a:lnTo>
                  <a:lnTo>
                    <a:pt x="72" y="256"/>
                  </a:lnTo>
                  <a:lnTo>
                    <a:pt x="71" y="255"/>
                  </a:lnTo>
                  <a:lnTo>
                    <a:pt x="70" y="253"/>
                  </a:lnTo>
                  <a:lnTo>
                    <a:pt x="69" y="251"/>
                  </a:lnTo>
                  <a:lnTo>
                    <a:pt x="69" y="250"/>
                  </a:lnTo>
                  <a:lnTo>
                    <a:pt x="69" y="249"/>
                  </a:lnTo>
                  <a:lnTo>
                    <a:pt x="69" y="248"/>
                  </a:lnTo>
                  <a:lnTo>
                    <a:pt x="69" y="247"/>
                  </a:lnTo>
                  <a:lnTo>
                    <a:pt x="69" y="246"/>
                  </a:lnTo>
                  <a:lnTo>
                    <a:pt x="70" y="245"/>
                  </a:lnTo>
                  <a:lnTo>
                    <a:pt x="70" y="244"/>
                  </a:lnTo>
                  <a:lnTo>
                    <a:pt x="71" y="243"/>
                  </a:lnTo>
                  <a:lnTo>
                    <a:pt x="72" y="242"/>
                  </a:lnTo>
                  <a:lnTo>
                    <a:pt x="74" y="241"/>
                  </a:lnTo>
                  <a:lnTo>
                    <a:pt x="75" y="238"/>
                  </a:lnTo>
                  <a:lnTo>
                    <a:pt x="76" y="238"/>
                  </a:lnTo>
                  <a:lnTo>
                    <a:pt x="77" y="237"/>
                  </a:lnTo>
                  <a:lnTo>
                    <a:pt x="79" y="236"/>
                  </a:lnTo>
                  <a:lnTo>
                    <a:pt x="79" y="236"/>
                  </a:lnTo>
                  <a:lnTo>
                    <a:pt x="80" y="236"/>
                  </a:lnTo>
                  <a:lnTo>
                    <a:pt x="80" y="235"/>
                  </a:lnTo>
                  <a:lnTo>
                    <a:pt x="81" y="235"/>
                  </a:lnTo>
                  <a:lnTo>
                    <a:pt x="81" y="234"/>
                  </a:lnTo>
                  <a:lnTo>
                    <a:pt x="82" y="232"/>
                  </a:lnTo>
                  <a:lnTo>
                    <a:pt x="82" y="231"/>
                  </a:lnTo>
                  <a:lnTo>
                    <a:pt x="82" y="231"/>
                  </a:lnTo>
                  <a:lnTo>
                    <a:pt x="82" y="230"/>
                  </a:lnTo>
                  <a:lnTo>
                    <a:pt x="82" y="230"/>
                  </a:lnTo>
                  <a:lnTo>
                    <a:pt x="81" y="229"/>
                  </a:lnTo>
                  <a:lnTo>
                    <a:pt x="81" y="229"/>
                  </a:lnTo>
                  <a:lnTo>
                    <a:pt x="79" y="227"/>
                  </a:lnTo>
                  <a:lnTo>
                    <a:pt x="78" y="226"/>
                  </a:lnTo>
                  <a:lnTo>
                    <a:pt x="77" y="225"/>
                  </a:lnTo>
                  <a:lnTo>
                    <a:pt x="76" y="225"/>
                  </a:lnTo>
                  <a:lnTo>
                    <a:pt x="76" y="224"/>
                  </a:lnTo>
                  <a:lnTo>
                    <a:pt x="76" y="223"/>
                  </a:lnTo>
                  <a:lnTo>
                    <a:pt x="75" y="222"/>
                  </a:lnTo>
                  <a:lnTo>
                    <a:pt x="75" y="221"/>
                  </a:lnTo>
                  <a:lnTo>
                    <a:pt x="75" y="221"/>
                  </a:lnTo>
                  <a:lnTo>
                    <a:pt x="75" y="220"/>
                  </a:lnTo>
                  <a:lnTo>
                    <a:pt x="75" y="219"/>
                  </a:lnTo>
                  <a:lnTo>
                    <a:pt x="75" y="218"/>
                  </a:lnTo>
                  <a:lnTo>
                    <a:pt x="75" y="218"/>
                  </a:lnTo>
                  <a:lnTo>
                    <a:pt x="75" y="217"/>
                  </a:lnTo>
                  <a:lnTo>
                    <a:pt x="75" y="217"/>
                  </a:lnTo>
                  <a:lnTo>
                    <a:pt x="76" y="216"/>
                  </a:lnTo>
                  <a:lnTo>
                    <a:pt x="76" y="216"/>
                  </a:lnTo>
                  <a:lnTo>
                    <a:pt x="77" y="216"/>
                  </a:lnTo>
                  <a:lnTo>
                    <a:pt x="80" y="214"/>
                  </a:lnTo>
                  <a:lnTo>
                    <a:pt x="81" y="213"/>
                  </a:lnTo>
                  <a:lnTo>
                    <a:pt x="81" y="213"/>
                  </a:lnTo>
                  <a:lnTo>
                    <a:pt x="82" y="212"/>
                  </a:lnTo>
                  <a:lnTo>
                    <a:pt x="82" y="212"/>
                  </a:lnTo>
                  <a:lnTo>
                    <a:pt x="83" y="211"/>
                  </a:lnTo>
                  <a:lnTo>
                    <a:pt x="83" y="210"/>
                  </a:lnTo>
                  <a:lnTo>
                    <a:pt x="83" y="209"/>
                  </a:lnTo>
                  <a:lnTo>
                    <a:pt x="84" y="209"/>
                  </a:lnTo>
                  <a:lnTo>
                    <a:pt x="84" y="208"/>
                  </a:lnTo>
                  <a:lnTo>
                    <a:pt x="84" y="207"/>
                  </a:lnTo>
                  <a:lnTo>
                    <a:pt x="84" y="206"/>
                  </a:lnTo>
                  <a:lnTo>
                    <a:pt x="83" y="204"/>
                  </a:lnTo>
                  <a:lnTo>
                    <a:pt x="83" y="202"/>
                  </a:lnTo>
                  <a:lnTo>
                    <a:pt x="83" y="201"/>
                  </a:lnTo>
                  <a:lnTo>
                    <a:pt x="83" y="200"/>
                  </a:lnTo>
                  <a:lnTo>
                    <a:pt x="84" y="199"/>
                  </a:lnTo>
                  <a:lnTo>
                    <a:pt x="84" y="197"/>
                  </a:lnTo>
                  <a:lnTo>
                    <a:pt x="84" y="196"/>
                  </a:lnTo>
                  <a:lnTo>
                    <a:pt x="85" y="195"/>
                  </a:lnTo>
                  <a:lnTo>
                    <a:pt x="86" y="194"/>
                  </a:lnTo>
                  <a:lnTo>
                    <a:pt x="88" y="192"/>
                  </a:lnTo>
                  <a:lnTo>
                    <a:pt x="89" y="191"/>
                  </a:lnTo>
                  <a:lnTo>
                    <a:pt x="91" y="189"/>
                  </a:lnTo>
                  <a:lnTo>
                    <a:pt x="94" y="187"/>
                  </a:lnTo>
                  <a:lnTo>
                    <a:pt x="98" y="184"/>
                  </a:lnTo>
                  <a:lnTo>
                    <a:pt x="99" y="183"/>
                  </a:lnTo>
                  <a:lnTo>
                    <a:pt x="100" y="183"/>
                  </a:lnTo>
                  <a:lnTo>
                    <a:pt x="100" y="181"/>
                  </a:lnTo>
                  <a:lnTo>
                    <a:pt x="101" y="180"/>
                  </a:lnTo>
                  <a:lnTo>
                    <a:pt x="102" y="178"/>
                  </a:lnTo>
                  <a:lnTo>
                    <a:pt x="103" y="174"/>
                  </a:lnTo>
                  <a:lnTo>
                    <a:pt x="104" y="172"/>
                  </a:lnTo>
                  <a:lnTo>
                    <a:pt x="105" y="170"/>
                  </a:lnTo>
                  <a:lnTo>
                    <a:pt x="107" y="167"/>
                  </a:lnTo>
                  <a:lnTo>
                    <a:pt x="108" y="166"/>
                  </a:lnTo>
                  <a:lnTo>
                    <a:pt x="108" y="165"/>
                  </a:lnTo>
                  <a:lnTo>
                    <a:pt x="109" y="163"/>
                  </a:lnTo>
                  <a:lnTo>
                    <a:pt x="109" y="160"/>
                  </a:lnTo>
                  <a:lnTo>
                    <a:pt x="110" y="159"/>
                  </a:lnTo>
                  <a:lnTo>
                    <a:pt x="110" y="158"/>
                  </a:lnTo>
                  <a:lnTo>
                    <a:pt x="110" y="156"/>
                  </a:lnTo>
                  <a:lnTo>
                    <a:pt x="109" y="155"/>
                  </a:lnTo>
                  <a:lnTo>
                    <a:pt x="109" y="154"/>
                  </a:lnTo>
                  <a:lnTo>
                    <a:pt x="108" y="154"/>
                  </a:lnTo>
                  <a:lnTo>
                    <a:pt x="106" y="151"/>
                  </a:lnTo>
                  <a:lnTo>
                    <a:pt x="105" y="150"/>
                  </a:lnTo>
                  <a:lnTo>
                    <a:pt x="104" y="148"/>
                  </a:lnTo>
                  <a:lnTo>
                    <a:pt x="102" y="144"/>
                  </a:lnTo>
                  <a:lnTo>
                    <a:pt x="101" y="142"/>
                  </a:lnTo>
                  <a:lnTo>
                    <a:pt x="101" y="140"/>
                  </a:lnTo>
                  <a:lnTo>
                    <a:pt x="100" y="137"/>
                  </a:lnTo>
                  <a:lnTo>
                    <a:pt x="100" y="135"/>
                  </a:lnTo>
                  <a:lnTo>
                    <a:pt x="100" y="133"/>
                  </a:lnTo>
                  <a:lnTo>
                    <a:pt x="100" y="131"/>
                  </a:lnTo>
                  <a:lnTo>
                    <a:pt x="101" y="127"/>
                  </a:lnTo>
                  <a:lnTo>
                    <a:pt x="101" y="125"/>
                  </a:lnTo>
                  <a:lnTo>
                    <a:pt x="101" y="124"/>
                  </a:lnTo>
                  <a:lnTo>
                    <a:pt x="102" y="122"/>
                  </a:lnTo>
                  <a:lnTo>
                    <a:pt x="103" y="120"/>
                  </a:lnTo>
                  <a:lnTo>
                    <a:pt x="104" y="119"/>
                  </a:lnTo>
                  <a:lnTo>
                    <a:pt x="107" y="114"/>
                  </a:lnTo>
                  <a:lnTo>
                    <a:pt x="108" y="113"/>
                  </a:lnTo>
                  <a:lnTo>
                    <a:pt x="108" y="112"/>
                  </a:lnTo>
                  <a:lnTo>
                    <a:pt x="108" y="112"/>
                  </a:lnTo>
                  <a:lnTo>
                    <a:pt x="107" y="111"/>
                  </a:lnTo>
                  <a:lnTo>
                    <a:pt x="107" y="109"/>
                  </a:lnTo>
                  <a:lnTo>
                    <a:pt x="106" y="108"/>
                  </a:lnTo>
                  <a:lnTo>
                    <a:pt x="105" y="105"/>
                  </a:lnTo>
                  <a:lnTo>
                    <a:pt x="104" y="102"/>
                  </a:lnTo>
                  <a:lnTo>
                    <a:pt x="103" y="100"/>
                  </a:lnTo>
                  <a:lnTo>
                    <a:pt x="103" y="99"/>
                  </a:lnTo>
                  <a:lnTo>
                    <a:pt x="102" y="96"/>
                  </a:lnTo>
                  <a:lnTo>
                    <a:pt x="102" y="94"/>
                  </a:lnTo>
                  <a:lnTo>
                    <a:pt x="102" y="88"/>
                  </a:lnTo>
                  <a:lnTo>
                    <a:pt x="101" y="87"/>
                  </a:lnTo>
                  <a:lnTo>
                    <a:pt x="101" y="85"/>
                  </a:lnTo>
                  <a:lnTo>
                    <a:pt x="101" y="83"/>
                  </a:lnTo>
                  <a:lnTo>
                    <a:pt x="100" y="82"/>
                  </a:lnTo>
                  <a:lnTo>
                    <a:pt x="100" y="81"/>
                  </a:lnTo>
                  <a:lnTo>
                    <a:pt x="100" y="81"/>
                  </a:lnTo>
                  <a:lnTo>
                    <a:pt x="98" y="79"/>
                  </a:lnTo>
                  <a:lnTo>
                    <a:pt x="97" y="78"/>
                  </a:lnTo>
                  <a:lnTo>
                    <a:pt x="97" y="77"/>
                  </a:lnTo>
                  <a:lnTo>
                    <a:pt x="97" y="76"/>
                  </a:lnTo>
                  <a:lnTo>
                    <a:pt x="97" y="76"/>
                  </a:lnTo>
                  <a:lnTo>
                    <a:pt x="97" y="75"/>
                  </a:lnTo>
                  <a:lnTo>
                    <a:pt x="97" y="74"/>
                  </a:lnTo>
                  <a:lnTo>
                    <a:pt x="97" y="74"/>
                  </a:lnTo>
                  <a:lnTo>
                    <a:pt x="97" y="72"/>
                  </a:lnTo>
                  <a:lnTo>
                    <a:pt x="99" y="66"/>
                  </a:lnTo>
                  <a:lnTo>
                    <a:pt x="99" y="65"/>
                  </a:lnTo>
                  <a:lnTo>
                    <a:pt x="100" y="64"/>
                  </a:lnTo>
                  <a:lnTo>
                    <a:pt x="100" y="63"/>
                  </a:lnTo>
                  <a:lnTo>
                    <a:pt x="101" y="62"/>
                  </a:lnTo>
                  <a:lnTo>
                    <a:pt x="101" y="61"/>
                  </a:lnTo>
                  <a:lnTo>
                    <a:pt x="102" y="61"/>
                  </a:lnTo>
                  <a:lnTo>
                    <a:pt x="102" y="61"/>
                  </a:lnTo>
                  <a:lnTo>
                    <a:pt x="103" y="61"/>
                  </a:lnTo>
                  <a:lnTo>
                    <a:pt x="103" y="61"/>
                  </a:lnTo>
                  <a:lnTo>
                    <a:pt x="104" y="61"/>
                  </a:lnTo>
                  <a:lnTo>
                    <a:pt x="104" y="62"/>
                  </a:lnTo>
                  <a:lnTo>
                    <a:pt x="106" y="62"/>
                  </a:lnTo>
                  <a:lnTo>
                    <a:pt x="108" y="61"/>
                  </a:lnTo>
                  <a:lnTo>
                    <a:pt x="109" y="61"/>
                  </a:lnTo>
                  <a:lnTo>
                    <a:pt x="113" y="60"/>
                  </a:lnTo>
                  <a:lnTo>
                    <a:pt x="119" y="58"/>
                  </a:lnTo>
                  <a:lnTo>
                    <a:pt x="121" y="57"/>
                  </a:lnTo>
                  <a:lnTo>
                    <a:pt x="124" y="56"/>
                  </a:lnTo>
                  <a:lnTo>
                    <a:pt x="125" y="56"/>
                  </a:lnTo>
                  <a:lnTo>
                    <a:pt x="125" y="56"/>
                  </a:lnTo>
                  <a:lnTo>
                    <a:pt x="126" y="56"/>
                  </a:lnTo>
                  <a:lnTo>
                    <a:pt x="127" y="56"/>
                  </a:lnTo>
                  <a:lnTo>
                    <a:pt x="127" y="56"/>
                  </a:lnTo>
                  <a:lnTo>
                    <a:pt x="128" y="56"/>
                  </a:lnTo>
                  <a:lnTo>
                    <a:pt x="129" y="57"/>
                  </a:lnTo>
                  <a:lnTo>
                    <a:pt x="132" y="60"/>
                  </a:lnTo>
                  <a:lnTo>
                    <a:pt x="133" y="60"/>
                  </a:lnTo>
                  <a:lnTo>
                    <a:pt x="133" y="61"/>
                  </a:lnTo>
                  <a:lnTo>
                    <a:pt x="134" y="61"/>
                  </a:lnTo>
                  <a:lnTo>
                    <a:pt x="135" y="61"/>
                  </a:lnTo>
                  <a:lnTo>
                    <a:pt x="136" y="61"/>
                  </a:lnTo>
                  <a:lnTo>
                    <a:pt x="136" y="61"/>
                  </a:lnTo>
                  <a:lnTo>
                    <a:pt x="137" y="60"/>
                  </a:lnTo>
                  <a:lnTo>
                    <a:pt x="138" y="60"/>
                  </a:lnTo>
                  <a:lnTo>
                    <a:pt x="140" y="60"/>
                  </a:lnTo>
                  <a:lnTo>
                    <a:pt x="143" y="58"/>
                  </a:lnTo>
                  <a:lnTo>
                    <a:pt x="144" y="57"/>
                  </a:lnTo>
                  <a:lnTo>
                    <a:pt x="146" y="57"/>
                  </a:lnTo>
                  <a:lnTo>
                    <a:pt x="147" y="57"/>
                  </a:lnTo>
                  <a:lnTo>
                    <a:pt x="148" y="57"/>
                  </a:lnTo>
                  <a:lnTo>
                    <a:pt x="148" y="57"/>
                  </a:lnTo>
                  <a:lnTo>
                    <a:pt x="149" y="58"/>
                  </a:lnTo>
                  <a:lnTo>
                    <a:pt x="150" y="58"/>
                  </a:lnTo>
                  <a:lnTo>
                    <a:pt x="153" y="61"/>
                  </a:lnTo>
                  <a:lnTo>
                    <a:pt x="154" y="61"/>
                  </a:lnTo>
                  <a:lnTo>
                    <a:pt x="156" y="62"/>
                  </a:lnTo>
                  <a:lnTo>
                    <a:pt x="157" y="63"/>
                  </a:lnTo>
                  <a:lnTo>
                    <a:pt x="158" y="63"/>
                  </a:lnTo>
                  <a:lnTo>
                    <a:pt x="159" y="64"/>
                  </a:lnTo>
                  <a:lnTo>
                    <a:pt x="159" y="65"/>
                  </a:lnTo>
                  <a:lnTo>
                    <a:pt x="160" y="65"/>
                  </a:lnTo>
                  <a:lnTo>
                    <a:pt x="161" y="65"/>
                  </a:lnTo>
                  <a:lnTo>
                    <a:pt x="163" y="66"/>
                  </a:lnTo>
                  <a:lnTo>
                    <a:pt x="164" y="67"/>
                  </a:lnTo>
                  <a:lnTo>
                    <a:pt x="166" y="67"/>
                  </a:lnTo>
                  <a:lnTo>
                    <a:pt x="167" y="68"/>
                  </a:lnTo>
                  <a:lnTo>
                    <a:pt x="168" y="68"/>
                  </a:lnTo>
                  <a:lnTo>
                    <a:pt x="170" y="68"/>
                  </a:lnTo>
                  <a:lnTo>
                    <a:pt x="171" y="68"/>
                  </a:lnTo>
                  <a:lnTo>
                    <a:pt x="172" y="67"/>
                  </a:lnTo>
                  <a:lnTo>
                    <a:pt x="174" y="67"/>
                  </a:lnTo>
                  <a:lnTo>
                    <a:pt x="175" y="66"/>
                  </a:lnTo>
                  <a:lnTo>
                    <a:pt x="176" y="66"/>
                  </a:lnTo>
                  <a:lnTo>
                    <a:pt x="178" y="64"/>
                  </a:lnTo>
                  <a:lnTo>
                    <a:pt x="179" y="64"/>
                  </a:lnTo>
                  <a:lnTo>
                    <a:pt x="180" y="63"/>
                  </a:lnTo>
                  <a:lnTo>
                    <a:pt x="182" y="63"/>
                  </a:lnTo>
                  <a:lnTo>
                    <a:pt x="183" y="62"/>
                  </a:lnTo>
                  <a:lnTo>
                    <a:pt x="188" y="62"/>
                  </a:lnTo>
                  <a:lnTo>
                    <a:pt x="189" y="62"/>
                  </a:lnTo>
                  <a:lnTo>
                    <a:pt x="190" y="61"/>
                  </a:lnTo>
                  <a:lnTo>
                    <a:pt x="191" y="61"/>
                  </a:lnTo>
                  <a:lnTo>
                    <a:pt x="192" y="60"/>
                  </a:lnTo>
                  <a:lnTo>
                    <a:pt x="194" y="59"/>
                  </a:lnTo>
                  <a:lnTo>
                    <a:pt x="196" y="58"/>
                  </a:lnTo>
                  <a:lnTo>
                    <a:pt x="197" y="57"/>
                  </a:lnTo>
                  <a:lnTo>
                    <a:pt x="198" y="57"/>
                  </a:lnTo>
                  <a:lnTo>
                    <a:pt x="201" y="56"/>
                  </a:lnTo>
                  <a:lnTo>
                    <a:pt x="201" y="56"/>
                  </a:lnTo>
                  <a:lnTo>
                    <a:pt x="201" y="56"/>
                  </a:lnTo>
                  <a:lnTo>
                    <a:pt x="202" y="55"/>
                  </a:lnTo>
                  <a:lnTo>
                    <a:pt x="203" y="55"/>
                  </a:lnTo>
                  <a:lnTo>
                    <a:pt x="204" y="53"/>
                  </a:lnTo>
                  <a:lnTo>
                    <a:pt x="205" y="51"/>
                  </a:lnTo>
                  <a:lnTo>
                    <a:pt x="205" y="50"/>
                  </a:lnTo>
                  <a:lnTo>
                    <a:pt x="206" y="49"/>
                  </a:lnTo>
                  <a:lnTo>
                    <a:pt x="207" y="46"/>
                  </a:lnTo>
                  <a:lnTo>
                    <a:pt x="208" y="43"/>
                  </a:lnTo>
                  <a:lnTo>
                    <a:pt x="209" y="42"/>
                  </a:lnTo>
                  <a:lnTo>
                    <a:pt x="209" y="41"/>
                  </a:lnTo>
                  <a:lnTo>
                    <a:pt x="210" y="40"/>
                  </a:lnTo>
                  <a:lnTo>
                    <a:pt x="210" y="40"/>
                  </a:lnTo>
                  <a:lnTo>
                    <a:pt x="211" y="39"/>
                  </a:lnTo>
                  <a:lnTo>
                    <a:pt x="213" y="38"/>
                  </a:lnTo>
                  <a:lnTo>
                    <a:pt x="218" y="36"/>
                  </a:lnTo>
                  <a:lnTo>
                    <a:pt x="221" y="34"/>
                  </a:lnTo>
                  <a:lnTo>
                    <a:pt x="223" y="33"/>
                  </a:lnTo>
                  <a:lnTo>
                    <a:pt x="225" y="33"/>
                  </a:lnTo>
                  <a:lnTo>
                    <a:pt x="227" y="32"/>
                  </a:lnTo>
                  <a:lnTo>
                    <a:pt x="230" y="31"/>
                  </a:lnTo>
                  <a:lnTo>
                    <a:pt x="230" y="31"/>
                  </a:lnTo>
                  <a:close/>
                </a:path>
              </a:pathLst>
            </a:custGeom>
            <a:solidFill>
              <a:srgbClr val="B0C2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59" name="Freeform 265">
              <a:extLst>
                <a:ext uri="{FF2B5EF4-FFF2-40B4-BE49-F238E27FC236}">
                  <a16:creationId xmlns:a16="http://schemas.microsoft.com/office/drawing/2014/main" id="{23FFE2CA-352C-4129-9BE9-7EEC3A8966D6}"/>
                </a:ext>
              </a:extLst>
            </p:cNvPr>
            <p:cNvSpPr>
              <a:spLocks/>
            </p:cNvSpPr>
            <p:nvPr/>
          </p:nvSpPr>
          <p:spPr bwMode="auto">
            <a:xfrm>
              <a:off x="3556" y="2545"/>
              <a:ext cx="656" cy="589"/>
            </a:xfrm>
            <a:custGeom>
              <a:avLst/>
              <a:gdLst>
                <a:gd name="T0" fmla="*/ 6 w 656"/>
                <a:gd name="T1" fmla="*/ 51 h 589"/>
                <a:gd name="T2" fmla="*/ 37 w 656"/>
                <a:gd name="T3" fmla="*/ 51 h 589"/>
                <a:gd name="T4" fmla="*/ 70 w 656"/>
                <a:gd name="T5" fmla="*/ 35 h 589"/>
                <a:gd name="T6" fmla="*/ 96 w 656"/>
                <a:gd name="T7" fmla="*/ 36 h 589"/>
                <a:gd name="T8" fmla="*/ 114 w 656"/>
                <a:gd name="T9" fmla="*/ 52 h 589"/>
                <a:gd name="T10" fmla="*/ 136 w 656"/>
                <a:gd name="T11" fmla="*/ 48 h 589"/>
                <a:gd name="T12" fmla="*/ 147 w 656"/>
                <a:gd name="T13" fmla="*/ 39 h 589"/>
                <a:gd name="T14" fmla="*/ 171 w 656"/>
                <a:gd name="T15" fmla="*/ 50 h 589"/>
                <a:gd name="T16" fmla="*/ 195 w 656"/>
                <a:gd name="T17" fmla="*/ 50 h 589"/>
                <a:gd name="T18" fmla="*/ 222 w 656"/>
                <a:gd name="T19" fmla="*/ 51 h 589"/>
                <a:gd name="T20" fmla="*/ 238 w 656"/>
                <a:gd name="T21" fmla="*/ 62 h 589"/>
                <a:gd name="T22" fmla="*/ 255 w 656"/>
                <a:gd name="T23" fmla="*/ 59 h 589"/>
                <a:gd name="T24" fmla="*/ 285 w 656"/>
                <a:gd name="T25" fmla="*/ 40 h 589"/>
                <a:gd name="T26" fmla="*/ 285 w 656"/>
                <a:gd name="T27" fmla="*/ 13 h 589"/>
                <a:gd name="T28" fmla="*/ 302 w 656"/>
                <a:gd name="T29" fmla="*/ 0 h 589"/>
                <a:gd name="T30" fmla="*/ 334 w 656"/>
                <a:gd name="T31" fmla="*/ 21 h 589"/>
                <a:gd name="T32" fmla="*/ 348 w 656"/>
                <a:gd name="T33" fmla="*/ 25 h 589"/>
                <a:gd name="T34" fmla="*/ 367 w 656"/>
                <a:gd name="T35" fmla="*/ 43 h 589"/>
                <a:gd name="T36" fmla="*/ 368 w 656"/>
                <a:gd name="T37" fmla="*/ 58 h 589"/>
                <a:gd name="T38" fmla="*/ 366 w 656"/>
                <a:gd name="T39" fmla="*/ 74 h 589"/>
                <a:gd name="T40" fmla="*/ 365 w 656"/>
                <a:gd name="T41" fmla="*/ 107 h 589"/>
                <a:gd name="T42" fmla="*/ 355 w 656"/>
                <a:gd name="T43" fmla="*/ 145 h 589"/>
                <a:gd name="T44" fmla="*/ 367 w 656"/>
                <a:gd name="T45" fmla="*/ 168 h 589"/>
                <a:gd name="T46" fmla="*/ 362 w 656"/>
                <a:gd name="T47" fmla="*/ 186 h 589"/>
                <a:gd name="T48" fmla="*/ 393 w 656"/>
                <a:gd name="T49" fmla="*/ 218 h 589"/>
                <a:gd name="T50" fmla="*/ 420 w 656"/>
                <a:gd name="T51" fmla="*/ 217 h 589"/>
                <a:gd name="T52" fmla="*/ 442 w 656"/>
                <a:gd name="T53" fmla="*/ 231 h 589"/>
                <a:gd name="T54" fmla="*/ 441 w 656"/>
                <a:gd name="T55" fmla="*/ 241 h 589"/>
                <a:gd name="T56" fmla="*/ 463 w 656"/>
                <a:gd name="T57" fmla="*/ 255 h 589"/>
                <a:gd name="T58" fmla="*/ 493 w 656"/>
                <a:gd name="T59" fmla="*/ 253 h 589"/>
                <a:gd name="T60" fmla="*/ 526 w 656"/>
                <a:gd name="T61" fmla="*/ 260 h 589"/>
                <a:gd name="T62" fmla="*/ 548 w 656"/>
                <a:gd name="T63" fmla="*/ 271 h 589"/>
                <a:gd name="T64" fmla="*/ 555 w 656"/>
                <a:gd name="T65" fmla="*/ 302 h 589"/>
                <a:gd name="T66" fmla="*/ 588 w 656"/>
                <a:gd name="T67" fmla="*/ 318 h 589"/>
                <a:gd name="T68" fmla="*/ 623 w 656"/>
                <a:gd name="T69" fmla="*/ 317 h 589"/>
                <a:gd name="T70" fmla="*/ 641 w 656"/>
                <a:gd name="T71" fmla="*/ 319 h 589"/>
                <a:gd name="T72" fmla="*/ 650 w 656"/>
                <a:gd name="T73" fmla="*/ 334 h 589"/>
                <a:gd name="T74" fmla="*/ 646 w 656"/>
                <a:gd name="T75" fmla="*/ 353 h 589"/>
                <a:gd name="T76" fmla="*/ 631 w 656"/>
                <a:gd name="T77" fmla="*/ 372 h 589"/>
                <a:gd name="T78" fmla="*/ 613 w 656"/>
                <a:gd name="T79" fmla="*/ 401 h 589"/>
                <a:gd name="T80" fmla="*/ 625 w 656"/>
                <a:gd name="T81" fmla="*/ 409 h 589"/>
                <a:gd name="T82" fmla="*/ 649 w 656"/>
                <a:gd name="T83" fmla="*/ 429 h 589"/>
                <a:gd name="T84" fmla="*/ 645 w 656"/>
                <a:gd name="T85" fmla="*/ 442 h 589"/>
                <a:gd name="T86" fmla="*/ 638 w 656"/>
                <a:gd name="T87" fmla="*/ 452 h 589"/>
                <a:gd name="T88" fmla="*/ 612 w 656"/>
                <a:gd name="T89" fmla="*/ 442 h 589"/>
                <a:gd name="T90" fmla="*/ 579 w 656"/>
                <a:gd name="T91" fmla="*/ 429 h 589"/>
                <a:gd name="T92" fmla="*/ 534 w 656"/>
                <a:gd name="T93" fmla="*/ 413 h 589"/>
                <a:gd name="T94" fmla="*/ 518 w 656"/>
                <a:gd name="T95" fmla="*/ 419 h 589"/>
                <a:gd name="T96" fmla="*/ 488 w 656"/>
                <a:gd name="T97" fmla="*/ 433 h 589"/>
                <a:gd name="T98" fmla="*/ 469 w 656"/>
                <a:gd name="T99" fmla="*/ 433 h 589"/>
                <a:gd name="T100" fmla="*/ 460 w 656"/>
                <a:gd name="T101" fmla="*/ 405 h 589"/>
                <a:gd name="T102" fmla="*/ 429 w 656"/>
                <a:gd name="T103" fmla="*/ 398 h 589"/>
                <a:gd name="T104" fmla="*/ 400 w 656"/>
                <a:gd name="T105" fmla="*/ 394 h 589"/>
                <a:gd name="T106" fmla="*/ 390 w 656"/>
                <a:gd name="T107" fmla="*/ 420 h 589"/>
                <a:gd name="T108" fmla="*/ 393 w 656"/>
                <a:gd name="T109" fmla="*/ 472 h 589"/>
                <a:gd name="T110" fmla="*/ 383 w 656"/>
                <a:gd name="T111" fmla="*/ 522 h 589"/>
                <a:gd name="T112" fmla="*/ 387 w 656"/>
                <a:gd name="T113" fmla="*/ 550 h 589"/>
                <a:gd name="T114" fmla="*/ 352 w 656"/>
                <a:gd name="T115" fmla="*/ 550 h 589"/>
                <a:gd name="T116" fmla="*/ 321 w 656"/>
                <a:gd name="T117" fmla="*/ 547 h 589"/>
                <a:gd name="T118" fmla="*/ 307 w 656"/>
                <a:gd name="T119" fmla="*/ 582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6" h="589">
                  <a:moveTo>
                    <a:pt x="0" y="31"/>
                  </a:moveTo>
                  <a:lnTo>
                    <a:pt x="0" y="31"/>
                  </a:lnTo>
                  <a:lnTo>
                    <a:pt x="1" y="32"/>
                  </a:lnTo>
                  <a:lnTo>
                    <a:pt x="1" y="33"/>
                  </a:lnTo>
                  <a:lnTo>
                    <a:pt x="1" y="33"/>
                  </a:lnTo>
                  <a:lnTo>
                    <a:pt x="1" y="35"/>
                  </a:lnTo>
                  <a:lnTo>
                    <a:pt x="1" y="41"/>
                  </a:lnTo>
                  <a:lnTo>
                    <a:pt x="1" y="43"/>
                  </a:lnTo>
                  <a:lnTo>
                    <a:pt x="2" y="44"/>
                  </a:lnTo>
                  <a:lnTo>
                    <a:pt x="2" y="46"/>
                  </a:lnTo>
                  <a:lnTo>
                    <a:pt x="2" y="47"/>
                  </a:lnTo>
                  <a:lnTo>
                    <a:pt x="2" y="48"/>
                  </a:lnTo>
                  <a:lnTo>
                    <a:pt x="3" y="49"/>
                  </a:lnTo>
                  <a:lnTo>
                    <a:pt x="4" y="49"/>
                  </a:lnTo>
                  <a:lnTo>
                    <a:pt x="4" y="50"/>
                  </a:lnTo>
                  <a:lnTo>
                    <a:pt x="5" y="51"/>
                  </a:lnTo>
                  <a:lnTo>
                    <a:pt x="6" y="51"/>
                  </a:lnTo>
                  <a:lnTo>
                    <a:pt x="7" y="52"/>
                  </a:lnTo>
                  <a:lnTo>
                    <a:pt x="8" y="52"/>
                  </a:lnTo>
                  <a:lnTo>
                    <a:pt x="10" y="52"/>
                  </a:lnTo>
                  <a:lnTo>
                    <a:pt x="11" y="52"/>
                  </a:lnTo>
                  <a:lnTo>
                    <a:pt x="13" y="52"/>
                  </a:lnTo>
                  <a:lnTo>
                    <a:pt x="14" y="52"/>
                  </a:lnTo>
                  <a:lnTo>
                    <a:pt x="16" y="51"/>
                  </a:lnTo>
                  <a:lnTo>
                    <a:pt x="17" y="51"/>
                  </a:lnTo>
                  <a:lnTo>
                    <a:pt x="18" y="51"/>
                  </a:lnTo>
                  <a:lnTo>
                    <a:pt x="21" y="52"/>
                  </a:lnTo>
                  <a:lnTo>
                    <a:pt x="23" y="52"/>
                  </a:lnTo>
                  <a:lnTo>
                    <a:pt x="24" y="52"/>
                  </a:lnTo>
                  <a:lnTo>
                    <a:pt x="27" y="51"/>
                  </a:lnTo>
                  <a:lnTo>
                    <a:pt x="29" y="51"/>
                  </a:lnTo>
                  <a:lnTo>
                    <a:pt x="31" y="51"/>
                  </a:lnTo>
                  <a:lnTo>
                    <a:pt x="35" y="51"/>
                  </a:lnTo>
                  <a:lnTo>
                    <a:pt x="37" y="51"/>
                  </a:lnTo>
                  <a:lnTo>
                    <a:pt x="48" y="50"/>
                  </a:lnTo>
                  <a:lnTo>
                    <a:pt x="53" y="50"/>
                  </a:lnTo>
                  <a:lnTo>
                    <a:pt x="55" y="49"/>
                  </a:lnTo>
                  <a:lnTo>
                    <a:pt x="57" y="49"/>
                  </a:lnTo>
                  <a:lnTo>
                    <a:pt x="59" y="49"/>
                  </a:lnTo>
                  <a:lnTo>
                    <a:pt x="60" y="49"/>
                  </a:lnTo>
                  <a:lnTo>
                    <a:pt x="60" y="49"/>
                  </a:lnTo>
                  <a:lnTo>
                    <a:pt x="61" y="49"/>
                  </a:lnTo>
                  <a:lnTo>
                    <a:pt x="62" y="48"/>
                  </a:lnTo>
                  <a:lnTo>
                    <a:pt x="63" y="48"/>
                  </a:lnTo>
                  <a:lnTo>
                    <a:pt x="63" y="47"/>
                  </a:lnTo>
                  <a:lnTo>
                    <a:pt x="64" y="45"/>
                  </a:lnTo>
                  <a:lnTo>
                    <a:pt x="66" y="43"/>
                  </a:lnTo>
                  <a:lnTo>
                    <a:pt x="67" y="41"/>
                  </a:lnTo>
                  <a:lnTo>
                    <a:pt x="68" y="39"/>
                  </a:lnTo>
                  <a:lnTo>
                    <a:pt x="69" y="36"/>
                  </a:lnTo>
                  <a:lnTo>
                    <a:pt x="70" y="35"/>
                  </a:lnTo>
                  <a:lnTo>
                    <a:pt x="71" y="34"/>
                  </a:lnTo>
                  <a:lnTo>
                    <a:pt x="72" y="33"/>
                  </a:lnTo>
                  <a:lnTo>
                    <a:pt x="73" y="33"/>
                  </a:lnTo>
                  <a:lnTo>
                    <a:pt x="74" y="32"/>
                  </a:lnTo>
                  <a:lnTo>
                    <a:pt x="79" y="31"/>
                  </a:lnTo>
                  <a:lnTo>
                    <a:pt x="81" y="31"/>
                  </a:lnTo>
                  <a:lnTo>
                    <a:pt x="82" y="30"/>
                  </a:lnTo>
                  <a:lnTo>
                    <a:pt x="84" y="30"/>
                  </a:lnTo>
                  <a:lnTo>
                    <a:pt x="85" y="30"/>
                  </a:lnTo>
                  <a:lnTo>
                    <a:pt x="86" y="30"/>
                  </a:lnTo>
                  <a:lnTo>
                    <a:pt x="87" y="31"/>
                  </a:lnTo>
                  <a:lnTo>
                    <a:pt x="89" y="31"/>
                  </a:lnTo>
                  <a:lnTo>
                    <a:pt x="91" y="32"/>
                  </a:lnTo>
                  <a:lnTo>
                    <a:pt x="93" y="33"/>
                  </a:lnTo>
                  <a:lnTo>
                    <a:pt x="94" y="34"/>
                  </a:lnTo>
                  <a:lnTo>
                    <a:pt x="95" y="35"/>
                  </a:lnTo>
                  <a:lnTo>
                    <a:pt x="96" y="36"/>
                  </a:lnTo>
                  <a:lnTo>
                    <a:pt x="98" y="38"/>
                  </a:lnTo>
                  <a:lnTo>
                    <a:pt x="98" y="39"/>
                  </a:lnTo>
                  <a:lnTo>
                    <a:pt x="99" y="40"/>
                  </a:lnTo>
                  <a:lnTo>
                    <a:pt x="100" y="40"/>
                  </a:lnTo>
                  <a:lnTo>
                    <a:pt x="101" y="41"/>
                  </a:lnTo>
                  <a:lnTo>
                    <a:pt x="101" y="41"/>
                  </a:lnTo>
                  <a:lnTo>
                    <a:pt x="104" y="42"/>
                  </a:lnTo>
                  <a:lnTo>
                    <a:pt x="106" y="43"/>
                  </a:lnTo>
                  <a:lnTo>
                    <a:pt x="108" y="44"/>
                  </a:lnTo>
                  <a:lnTo>
                    <a:pt x="109" y="45"/>
                  </a:lnTo>
                  <a:lnTo>
                    <a:pt x="109" y="45"/>
                  </a:lnTo>
                  <a:lnTo>
                    <a:pt x="110" y="46"/>
                  </a:lnTo>
                  <a:lnTo>
                    <a:pt x="111" y="47"/>
                  </a:lnTo>
                  <a:lnTo>
                    <a:pt x="112" y="48"/>
                  </a:lnTo>
                  <a:lnTo>
                    <a:pt x="112" y="49"/>
                  </a:lnTo>
                  <a:lnTo>
                    <a:pt x="113" y="49"/>
                  </a:lnTo>
                  <a:lnTo>
                    <a:pt x="114" y="52"/>
                  </a:lnTo>
                  <a:lnTo>
                    <a:pt x="114" y="53"/>
                  </a:lnTo>
                  <a:lnTo>
                    <a:pt x="115" y="53"/>
                  </a:lnTo>
                  <a:lnTo>
                    <a:pt x="115" y="53"/>
                  </a:lnTo>
                  <a:lnTo>
                    <a:pt x="115" y="53"/>
                  </a:lnTo>
                  <a:lnTo>
                    <a:pt x="116" y="54"/>
                  </a:lnTo>
                  <a:lnTo>
                    <a:pt x="119" y="54"/>
                  </a:lnTo>
                  <a:lnTo>
                    <a:pt x="121" y="54"/>
                  </a:lnTo>
                  <a:lnTo>
                    <a:pt x="123" y="55"/>
                  </a:lnTo>
                  <a:lnTo>
                    <a:pt x="124" y="55"/>
                  </a:lnTo>
                  <a:lnTo>
                    <a:pt x="125" y="55"/>
                  </a:lnTo>
                  <a:lnTo>
                    <a:pt x="128" y="54"/>
                  </a:lnTo>
                  <a:lnTo>
                    <a:pt x="128" y="54"/>
                  </a:lnTo>
                  <a:lnTo>
                    <a:pt x="129" y="53"/>
                  </a:lnTo>
                  <a:lnTo>
                    <a:pt x="130" y="53"/>
                  </a:lnTo>
                  <a:lnTo>
                    <a:pt x="134" y="50"/>
                  </a:lnTo>
                  <a:lnTo>
                    <a:pt x="135" y="49"/>
                  </a:lnTo>
                  <a:lnTo>
                    <a:pt x="136" y="48"/>
                  </a:lnTo>
                  <a:lnTo>
                    <a:pt x="138" y="48"/>
                  </a:lnTo>
                  <a:lnTo>
                    <a:pt x="139" y="47"/>
                  </a:lnTo>
                  <a:lnTo>
                    <a:pt x="140" y="47"/>
                  </a:lnTo>
                  <a:lnTo>
                    <a:pt x="142" y="47"/>
                  </a:lnTo>
                  <a:lnTo>
                    <a:pt x="144" y="47"/>
                  </a:lnTo>
                  <a:lnTo>
                    <a:pt x="145" y="47"/>
                  </a:lnTo>
                  <a:lnTo>
                    <a:pt x="145" y="47"/>
                  </a:lnTo>
                  <a:lnTo>
                    <a:pt x="146" y="47"/>
                  </a:lnTo>
                  <a:lnTo>
                    <a:pt x="146" y="47"/>
                  </a:lnTo>
                  <a:lnTo>
                    <a:pt x="146" y="46"/>
                  </a:lnTo>
                  <a:lnTo>
                    <a:pt x="146" y="46"/>
                  </a:lnTo>
                  <a:lnTo>
                    <a:pt x="146" y="44"/>
                  </a:lnTo>
                  <a:lnTo>
                    <a:pt x="146" y="41"/>
                  </a:lnTo>
                  <a:lnTo>
                    <a:pt x="146" y="40"/>
                  </a:lnTo>
                  <a:lnTo>
                    <a:pt x="146" y="40"/>
                  </a:lnTo>
                  <a:lnTo>
                    <a:pt x="146" y="40"/>
                  </a:lnTo>
                  <a:lnTo>
                    <a:pt x="147" y="39"/>
                  </a:lnTo>
                  <a:lnTo>
                    <a:pt x="147" y="39"/>
                  </a:lnTo>
                  <a:lnTo>
                    <a:pt x="148" y="39"/>
                  </a:lnTo>
                  <a:lnTo>
                    <a:pt x="148" y="38"/>
                  </a:lnTo>
                  <a:lnTo>
                    <a:pt x="149" y="39"/>
                  </a:lnTo>
                  <a:lnTo>
                    <a:pt x="150" y="39"/>
                  </a:lnTo>
                  <a:lnTo>
                    <a:pt x="154" y="41"/>
                  </a:lnTo>
                  <a:lnTo>
                    <a:pt x="155" y="42"/>
                  </a:lnTo>
                  <a:lnTo>
                    <a:pt x="156" y="43"/>
                  </a:lnTo>
                  <a:lnTo>
                    <a:pt x="159" y="44"/>
                  </a:lnTo>
                  <a:lnTo>
                    <a:pt x="160" y="44"/>
                  </a:lnTo>
                  <a:lnTo>
                    <a:pt x="161" y="45"/>
                  </a:lnTo>
                  <a:lnTo>
                    <a:pt x="166" y="48"/>
                  </a:lnTo>
                  <a:lnTo>
                    <a:pt x="167" y="49"/>
                  </a:lnTo>
                  <a:lnTo>
                    <a:pt x="169" y="50"/>
                  </a:lnTo>
                  <a:lnTo>
                    <a:pt x="170" y="50"/>
                  </a:lnTo>
                  <a:lnTo>
                    <a:pt x="171" y="50"/>
                  </a:lnTo>
                  <a:lnTo>
                    <a:pt x="171" y="50"/>
                  </a:lnTo>
                  <a:lnTo>
                    <a:pt x="172" y="50"/>
                  </a:lnTo>
                  <a:lnTo>
                    <a:pt x="172" y="50"/>
                  </a:lnTo>
                  <a:lnTo>
                    <a:pt x="174" y="48"/>
                  </a:lnTo>
                  <a:lnTo>
                    <a:pt x="176" y="47"/>
                  </a:lnTo>
                  <a:lnTo>
                    <a:pt x="178" y="47"/>
                  </a:lnTo>
                  <a:lnTo>
                    <a:pt x="178" y="46"/>
                  </a:lnTo>
                  <a:lnTo>
                    <a:pt x="179" y="46"/>
                  </a:lnTo>
                  <a:lnTo>
                    <a:pt x="181" y="46"/>
                  </a:lnTo>
                  <a:lnTo>
                    <a:pt x="182" y="46"/>
                  </a:lnTo>
                  <a:lnTo>
                    <a:pt x="185" y="46"/>
                  </a:lnTo>
                  <a:lnTo>
                    <a:pt x="186" y="47"/>
                  </a:lnTo>
                  <a:lnTo>
                    <a:pt x="187" y="47"/>
                  </a:lnTo>
                  <a:lnTo>
                    <a:pt x="188" y="47"/>
                  </a:lnTo>
                  <a:lnTo>
                    <a:pt x="189" y="47"/>
                  </a:lnTo>
                  <a:lnTo>
                    <a:pt x="192" y="49"/>
                  </a:lnTo>
                  <a:lnTo>
                    <a:pt x="193" y="49"/>
                  </a:lnTo>
                  <a:lnTo>
                    <a:pt x="195" y="50"/>
                  </a:lnTo>
                  <a:lnTo>
                    <a:pt x="196" y="50"/>
                  </a:lnTo>
                  <a:lnTo>
                    <a:pt x="199" y="51"/>
                  </a:lnTo>
                  <a:lnTo>
                    <a:pt x="204" y="51"/>
                  </a:lnTo>
                  <a:lnTo>
                    <a:pt x="206" y="51"/>
                  </a:lnTo>
                  <a:lnTo>
                    <a:pt x="209" y="52"/>
                  </a:lnTo>
                  <a:lnTo>
                    <a:pt x="210" y="51"/>
                  </a:lnTo>
                  <a:lnTo>
                    <a:pt x="211" y="51"/>
                  </a:lnTo>
                  <a:lnTo>
                    <a:pt x="214" y="51"/>
                  </a:lnTo>
                  <a:lnTo>
                    <a:pt x="216" y="50"/>
                  </a:lnTo>
                  <a:lnTo>
                    <a:pt x="218" y="50"/>
                  </a:lnTo>
                  <a:lnTo>
                    <a:pt x="221" y="49"/>
                  </a:lnTo>
                  <a:lnTo>
                    <a:pt x="221" y="49"/>
                  </a:lnTo>
                  <a:lnTo>
                    <a:pt x="222" y="49"/>
                  </a:lnTo>
                  <a:lnTo>
                    <a:pt x="222" y="49"/>
                  </a:lnTo>
                  <a:lnTo>
                    <a:pt x="222" y="49"/>
                  </a:lnTo>
                  <a:lnTo>
                    <a:pt x="222" y="50"/>
                  </a:lnTo>
                  <a:lnTo>
                    <a:pt x="222" y="51"/>
                  </a:lnTo>
                  <a:lnTo>
                    <a:pt x="222" y="52"/>
                  </a:lnTo>
                  <a:lnTo>
                    <a:pt x="222" y="55"/>
                  </a:lnTo>
                  <a:lnTo>
                    <a:pt x="221" y="56"/>
                  </a:lnTo>
                  <a:lnTo>
                    <a:pt x="221" y="57"/>
                  </a:lnTo>
                  <a:lnTo>
                    <a:pt x="222" y="57"/>
                  </a:lnTo>
                  <a:lnTo>
                    <a:pt x="222" y="58"/>
                  </a:lnTo>
                  <a:lnTo>
                    <a:pt x="222" y="58"/>
                  </a:lnTo>
                  <a:lnTo>
                    <a:pt x="223" y="59"/>
                  </a:lnTo>
                  <a:lnTo>
                    <a:pt x="224" y="59"/>
                  </a:lnTo>
                  <a:lnTo>
                    <a:pt x="224" y="60"/>
                  </a:lnTo>
                  <a:lnTo>
                    <a:pt x="225" y="60"/>
                  </a:lnTo>
                  <a:lnTo>
                    <a:pt x="226" y="60"/>
                  </a:lnTo>
                  <a:lnTo>
                    <a:pt x="228" y="60"/>
                  </a:lnTo>
                  <a:lnTo>
                    <a:pt x="231" y="61"/>
                  </a:lnTo>
                  <a:lnTo>
                    <a:pt x="233" y="61"/>
                  </a:lnTo>
                  <a:lnTo>
                    <a:pt x="235" y="62"/>
                  </a:lnTo>
                  <a:lnTo>
                    <a:pt x="238" y="62"/>
                  </a:lnTo>
                  <a:lnTo>
                    <a:pt x="240" y="63"/>
                  </a:lnTo>
                  <a:lnTo>
                    <a:pt x="241" y="64"/>
                  </a:lnTo>
                  <a:lnTo>
                    <a:pt x="242" y="65"/>
                  </a:lnTo>
                  <a:lnTo>
                    <a:pt x="245" y="66"/>
                  </a:lnTo>
                  <a:lnTo>
                    <a:pt x="246" y="67"/>
                  </a:lnTo>
                  <a:lnTo>
                    <a:pt x="246" y="67"/>
                  </a:lnTo>
                  <a:lnTo>
                    <a:pt x="247" y="67"/>
                  </a:lnTo>
                  <a:lnTo>
                    <a:pt x="247" y="67"/>
                  </a:lnTo>
                  <a:lnTo>
                    <a:pt x="248" y="67"/>
                  </a:lnTo>
                  <a:lnTo>
                    <a:pt x="248" y="67"/>
                  </a:lnTo>
                  <a:lnTo>
                    <a:pt x="249" y="67"/>
                  </a:lnTo>
                  <a:lnTo>
                    <a:pt x="250" y="67"/>
                  </a:lnTo>
                  <a:lnTo>
                    <a:pt x="250" y="66"/>
                  </a:lnTo>
                  <a:lnTo>
                    <a:pt x="251" y="65"/>
                  </a:lnTo>
                  <a:lnTo>
                    <a:pt x="252" y="62"/>
                  </a:lnTo>
                  <a:lnTo>
                    <a:pt x="253" y="61"/>
                  </a:lnTo>
                  <a:lnTo>
                    <a:pt x="255" y="59"/>
                  </a:lnTo>
                  <a:lnTo>
                    <a:pt x="257" y="58"/>
                  </a:lnTo>
                  <a:lnTo>
                    <a:pt x="259" y="56"/>
                  </a:lnTo>
                  <a:lnTo>
                    <a:pt x="263" y="52"/>
                  </a:lnTo>
                  <a:lnTo>
                    <a:pt x="265" y="50"/>
                  </a:lnTo>
                  <a:lnTo>
                    <a:pt x="268" y="48"/>
                  </a:lnTo>
                  <a:lnTo>
                    <a:pt x="269" y="48"/>
                  </a:lnTo>
                  <a:lnTo>
                    <a:pt x="270" y="47"/>
                  </a:lnTo>
                  <a:lnTo>
                    <a:pt x="272" y="47"/>
                  </a:lnTo>
                  <a:lnTo>
                    <a:pt x="277" y="45"/>
                  </a:lnTo>
                  <a:lnTo>
                    <a:pt x="278" y="45"/>
                  </a:lnTo>
                  <a:lnTo>
                    <a:pt x="280" y="44"/>
                  </a:lnTo>
                  <a:lnTo>
                    <a:pt x="281" y="43"/>
                  </a:lnTo>
                  <a:lnTo>
                    <a:pt x="283" y="43"/>
                  </a:lnTo>
                  <a:lnTo>
                    <a:pt x="283" y="42"/>
                  </a:lnTo>
                  <a:lnTo>
                    <a:pt x="284" y="42"/>
                  </a:lnTo>
                  <a:lnTo>
                    <a:pt x="284" y="41"/>
                  </a:lnTo>
                  <a:lnTo>
                    <a:pt x="285" y="40"/>
                  </a:lnTo>
                  <a:lnTo>
                    <a:pt x="285" y="39"/>
                  </a:lnTo>
                  <a:lnTo>
                    <a:pt x="285" y="38"/>
                  </a:lnTo>
                  <a:lnTo>
                    <a:pt x="284" y="37"/>
                  </a:lnTo>
                  <a:lnTo>
                    <a:pt x="284" y="34"/>
                  </a:lnTo>
                  <a:lnTo>
                    <a:pt x="283" y="31"/>
                  </a:lnTo>
                  <a:lnTo>
                    <a:pt x="282" y="29"/>
                  </a:lnTo>
                  <a:lnTo>
                    <a:pt x="282" y="28"/>
                  </a:lnTo>
                  <a:lnTo>
                    <a:pt x="282" y="27"/>
                  </a:lnTo>
                  <a:lnTo>
                    <a:pt x="282" y="25"/>
                  </a:lnTo>
                  <a:lnTo>
                    <a:pt x="282" y="24"/>
                  </a:lnTo>
                  <a:lnTo>
                    <a:pt x="283" y="20"/>
                  </a:lnTo>
                  <a:lnTo>
                    <a:pt x="284" y="19"/>
                  </a:lnTo>
                  <a:lnTo>
                    <a:pt x="284" y="17"/>
                  </a:lnTo>
                  <a:lnTo>
                    <a:pt x="284" y="15"/>
                  </a:lnTo>
                  <a:lnTo>
                    <a:pt x="284" y="14"/>
                  </a:lnTo>
                  <a:lnTo>
                    <a:pt x="284" y="14"/>
                  </a:lnTo>
                  <a:lnTo>
                    <a:pt x="285" y="13"/>
                  </a:lnTo>
                  <a:lnTo>
                    <a:pt x="285" y="12"/>
                  </a:lnTo>
                  <a:lnTo>
                    <a:pt x="286" y="11"/>
                  </a:lnTo>
                  <a:lnTo>
                    <a:pt x="288" y="10"/>
                  </a:lnTo>
                  <a:lnTo>
                    <a:pt x="288" y="9"/>
                  </a:lnTo>
                  <a:lnTo>
                    <a:pt x="289" y="8"/>
                  </a:lnTo>
                  <a:lnTo>
                    <a:pt x="290" y="7"/>
                  </a:lnTo>
                  <a:lnTo>
                    <a:pt x="291" y="6"/>
                  </a:lnTo>
                  <a:lnTo>
                    <a:pt x="291" y="5"/>
                  </a:lnTo>
                  <a:lnTo>
                    <a:pt x="292" y="4"/>
                  </a:lnTo>
                  <a:lnTo>
                    <a:pt x="295" y="2"/>
                  </a:lnTo>
                  <a:lnTo>
                    <a:pt x="297" y="0"/>
                  </a:lnTo>
                  <a:lnTo>
                    <a:pt x="298" y="0"/>
                  </a:lnTo>
                  <a:lnTo>
                    <a:pt x="299" y="0"/>
                  </a:lnTo>
                  <a:lnTo>
                    <a:pt x="299" y="0"/>
                  </a:lnTo>
                  <a:lnTo>
                    <a:pt x="300" y="0"/>
                  </a:lnTo>
                  <a:lnTo>
                    <a:pt x="301" y="0"/>
                  </a:lnTo>
                  <a:lnTo>
                    <a:pt x="302" y="0"/>
                  </a:lnTo>
                  <a:lnTo>
                    <a:pt x="303" y="1"/>
                  </a:lnTo>
                  <a:lnTo>
                    <a:pt x="306" y="3"/>
                  </a:lnTo>
                  <a:lnTo>
                    <a:pt x="307" y="4"/>
                  </a:lnTo>
                  <a:lnTo>
                    <a:pt x="310" y="5"/>
                  </a:lnTo>
                  <a:lnTo>
                    <a:pt x="315" y="8"/>
                  </a:lnTo>
                  <a:lnTo>
                    <a:pt x="317" y="8"/>
                  </a:lnTo>
                  <a:lnTo>
                    <a:pt x="318" y="9"/>
                  </a:lnTo>
                  <a:lnTo>
                    <a:pt x="319" y="10"/>
                  </a:lnTo>
                  <a:lnTo>
                    <a:pt x="320" y="11"/>
                  </a:lnTo>
                  <a:lnTo>
                    <a:pt x="325" y="15"/>
                  </a:lnTo>
                  <a:lnTo>
                    <a:pt x="327" y="17"/>
                  </a:lnTo>
                  <a:lnTo>
                    <a:pt x="329" y="18"/>
                  </a:lnTo>
                  <a:lnTo>
                    <a:pt x="330" y="19"/>
                  </a:lnTo>
                  <a:lnTo>
                    <a:pt x="331" y="20"/>
                  </a:lnTo>
                  <a:lnTo>
                    <a:pt x="333" y="20"/>
                  </a:lnTo>
                  <a:lnTo>
                    <a:pt x="333" y="20"/>
                  </a:lnTo>
                  <a:lnTo>
                    <a:pt x="334" y="21"/>
                  </a:lnTo>
                  <a:lnTo>
                    <a:pt x="334" y="21"/>
                  </a:lnTo>
                  <a:lnTo>
                    <a:pt x="335" y="20"/>
                  </a:lnTo>
                  <a:lnTo>
                    <a:pt x="336" y="20"/>
                  </a:lnTo>
                  <a:lnTo>
                    <a:pt x="338" y="19"/>
                  </a:lnTo>
                  <a:lnTo>
                    <a:pt x="339" y="18"/>
                  </a:lnTo>
                  <a:lnTo>
                    <a:pt x="340" y="18"/>
                  </a:lnTo>
                  <a:lnTo>
                    <a:pt x="342" y="17"/>
                  </a:lnTo>
                  <a:lnTo>
                    <a:pt x="342" y="17"/>
                  </a:lnTo>
                  <a:lnTo>
                    <a:pt x="343" y="17"/>
                  </a:lnTo>
                  <a:lnTo>
                    <a:pt x="343" y="17"/>
                  </a:lnTo>
                  <a:lnTo>
                    <a:pt x="344" y="18"/>
                  </a:lnTo>
                  <a:lnTo>
                    <a:pt x="344" y="18"/>
                  </a:lnTo>
                  <a:lnTo>
                    <a:pt x="345" y="18"/>
                  </a:lnTo>
                  <a:lnTo>
                    <a:pt x="345" y="19"/>
                  </a:lnTo>
                  <a:lnTo>
                    <a:pt x="346" y="21"/>
                  </a:lnTo>
                  <a:lnTo>
                    <a:pt x="347" y="23"/>
                  </a:lnTo>
                  <a:lnTo>
                    <a:pt x="348" y="25"/>
                  </a:lnTo>
                  <a:lnTo>
                    <a:pt x="349" y="27"/>
                  </a:lnTo>
                  <a:lnTo>
                    <a:pt x="351" y="31"/>
                  </a:lnTo>
                  <a:lnTo>
                    <a:pt x="353" y="35"/>
                  </a:lnTo>
                  <a:lnTo>
                    <a:pt x="354" y="37"/>
                  </a:lnTo>
                  <a:lnTo>
                    <a:pt x="355" y="38"/>
                  </a:lnTo>
                  <a:lnTo>
                    <a:pt x="356" y="39"/>
                  </a:lnTo>
                  <a:lnTo>
                    <a:pt x="356" y="40"/>
                  </a:lnTo>
                  <a:lnTo>
                    <a:pt x="358" y="41"/>
                  </a:lnTo>
                  <a:lnTo>
                    <a:pt x="359" y="42"/>
                  </a:lnTo>
                  <a:lnTo>
                    <a:pt x="360" y="42"/>
                  </a:lnTo>
                  <a:lnTo>
                    <a:pt x="361" y="43"/>
                  </a:lnTo>
                  <a:lnTo>
                    <a:pt x="362" y="43"/>
                  </a:lnTo>
                  <a:lnTo>
                    <a:pt x="363" y="43"/>
                  </a:lnTo>
                  <a:lnTo>
                    <a:pt x="364" y="43"/>
                  </a:lnTo>
                  <a:lnTo>
                    <a:pt x="365" y="43"/>
                  </a:lnTo>
                  <a:lnTo>
                    <a:pt x="366" y="43"/>
                  </a:lnTo>
                  <a:lnTo>
                    <a:pt x="367" y="43"/>
                  </a:lnTo>
                  <a:lnTo>
                    <a:pt x="368" y="43"/>
                  </a:lnTo>
                  <a:lnTo>
                    <a:pt x="368" y="43"/>
                  </a:lnTo>
                  <a:lnTo>
                    <a:pt x="369" y="42"/>
                  </a:lnTo>
                  <a:lnTo>
                    <a:pt x="370" y="42"/>
                  </a:lnTo>
                  <a:lnTo>
                    <a:pt x="370" y="42"/>
                  </a:lnTo>
                  <a:lnTo>
                    <a:pt x="370" y="43"/>
                  </a:lnTo>
                  <a:lnTo>
                    <a:pt x="371" y="49"/>
                  </a:lnTo>
                  <a:lnTo>
                    <a:pt x="371" y="50"/>
                  </a:lnTo>
                  <a:lnTo>
                    <a:pt x="371" y="52"/>
                  </a:lnTo>
                  <a:lnTo>
                    <a:pt x="371" y="53"/>
                  </a:lnTo>
                  <a:lnTo>
                    <a:pt x="371" y="54"/>
                  </a:lnTo>
                  <a:lnTo>
                    <a:pt x="371" y="54"/>
                  </a:lnTo>
                  <a:lnTo>
                    <a:pt x="371" y="55"/>
                  </a:lnTo>
                  <a:lnTo>
                    <a:pt x="370" y="56"/>
                  </a:lnTo>
                  <a:lnTo>
                    <a:pt x="370" y="57"/>
                  </a:lnTo>
                  <a:lnTo>
                    <a:pt x="369" y="58"/>
                  </a:lnTo>
                  <a:lnTo>
                    <a:pt x="368" y="58"/>
                  </a:lnTo>
                  <a:lnTo>
                    <a:pt x="367" y="59"/>
                  </a:lnTo>
                  <a:lnTo>
                    <a:pt x="365" y="59"/>
                  </a:lnTo>
                  <a:lnTo>
                    <a:pt x="364" y="60"/>
                  </a:lnTo>
                  <a:lnTo>
                    <a:pt x="363" y="60"/>
                  </a:lnTo>
                  <a:lnTo>
                    <a:pt x="362" y="61"/>
                  </a:lnTo>
                  <a:lnTo>
                    <a:pt x="362" y="62"/>
                  </a:lnTo>
                  <a:lnTo>
                    <a:pt x="361" y="62"/>
                  </a:lnTo>
                  <a:lnTo>
                    <a:pt x="361" y="62"/>
                  </a:lnTo>
                  <a:lnTo>
                    <a:pt x="361" y="63"/>
                  </a:lnTo>
                  <a:lnTo>
                    <a:pt x="361" y="64"/>
                  </a:lnTo>
                  <a:lnTo>
                    <a:pt x="361" y="64"/>
                  </a:lnTo>
                  <a:lnTo>
                    <a:pt x="361" y="65"/>
                  </a:lnTo>
                  <a:lnTo>
                    <a:pt x="361" y="66"/>
                  </a:lnTo>
                  <a:lnTo>
                    <a:pt x="362" y="67"/>
                  </a:lnTo>
                  <a:lnTo>
                    <a:pt x="365" y="71"/>
                  </a:lnTo>
                  <a:lnTo>
                    <a:pt x="365" y="72"/>
                  </a:lnTo>
                  <a:lnTo>
                    <a:pt x="366" y="74"/>
                  </a:lnTo>
                  <a:lnTo>
                    <a:pt x="366" y="75"/>
                  </a:lnTo>
                  <a:lnTo>
                    <a:pt x="367" y="77"/>
                  </a:lnTo>
                  <a:lnTo>
                    <a:pt x="367" y="78"/>
                  </a:lnTo>
                  <a:lnTo>
                    <a:pt x="367" y="79"/>
                  </a:lnTo>
                  <a:lnTo>
                    <a:pt x="368" y="82"/>
                  </a:lnTo>
                  <a:lnTo>
                    <a:pt x="368" y="84"/>
                  </a:lnTo>
                  <a:lnTo>
                    <a:pt x="368" y="85"/>
                  </a:lnTo>
                  <a:lnTo>
                    <a:pt x="367" y="89"/>
                  </a:lnTo>
                  <a:lnTo>
                    <a:pt x="367" y="91"/>
                  </a:lnTo>
                  <a:lnTo>
                    <a:pt x="367" y="92"/>
                  </a:lnTo>
                  <a:lnTo>
                    <a:pt x="367" y="96"/>
                  </a:lnTo>
                  <a:lnTo>
                    <a:pt x="367" y="97"/>
                  </a:lnTo>
                  <a:lnTo>
                    <a:pt x="367" y="100"/>
                  </a:lnTo>
                  <a:lnTo>
                    <a:pt x="366" y="102"/>
                  </a:lnTo>
                  <a:lnTo>
                    <a:pt x="366" y="103"/>
                  </a:lnTo>
                  <a:lnTo>
                    <a:pt x="365" y="105"/>
                  </a:lnTo>
                  <a:lnTo>
                    <a:pt x="365" y="107"/>
                  </a:lnTo>
                  <a:lnTo>
                    <a:pt x="363" y="112"/>
                  </a:lnTo>
                  <a:lnTo>
                    <a:pt x="361" y="116"/>
                  </a:lnTo>
                  <a:lnTo>
                    <a:pt x="360" y="120"/>
                  </a:lnTo>
                  <a:lnTo>
                    <a:pt x="360" y="121"/>
                  </a:lnTo>
                  <a:lnTo>
                    <a:pt x="359" y="122"/>
                  </a:lnTo>
                  <a:lnTo>
                    <a:pt x="359" y="123"/>
                  </a:lnTo>
                  <a:lnTo>
                    <a:pt x="359" y="124"/>
                  </a:lnTo>
                  <a:lnTo>
                    <a:pt x="360" y="125"/>
                  </a:lnTo>
                  <a:lnTo>
                    <a:pt x="360" y="126"/>
                  </a:lnTo>
                  <a:lnTo>
                    <a:pt x="360" y="126"/>
                  </a:lnTo>
                  <a:lnTo>
                    <a:pt x="360" y="127"/>
                  </a:lnTo>
                  <a:lnTo>
                    <a:pt x="359" y="132"/>
                  </a:lnTo>
                  <a:lnTo>
                    <a:pt x="358" y="136"/>
                  </a:lnTo>
                  <a:lnTo>
                    <a:pt x="357" y="138"/>
                  </a:lnTo>
                  <a:lnTo>
                    <a:pt x="356" y="140"/>
                  </a:lnTo>
                  <a:lnTo>
                    <a:pt x="355" y="144"/>
                  </a:lnTo>
                  <a:lnTo>
                    <a:pt x="355" y="145"/>
                  </a:lnTo>
                  <a:lnTo>
                    <a:pt x="354" y="147"/>
                  </a:lnTo>
                  <a:lnTo>
                    <a:pt x="354" y="149"/>
                  </a:lnTo>
                  <a:lnTo>
                    <a:pt x="354" y="150"/>
                  </a:lnTo>
                  <a:lnTo>
                    <a:pt x="354" y="151"/>
                  </a:lnTo>
                  <a:lnTo>
                    <a:pt x="355" y="153"/>
                  </a:lnTo>
                  <a:lnTo>
                    <a:pt x="355" y="153"/>
                  </a:lnTo>
                  <a:lnTo>
                    <a:pt x="355" y="154"/>
                  </a:lnTo>
                  <a:lnTo>
                    <a:pt x="356" y="156"/>
                  </a:lnTo>
                  <a:lnTo>
                    <a:pt x="357" y="157"/>
                  </a:lnTo>
                  <a:lnTo>
                    <a:pt x="358" y="158"/>
                  </a:lnTo>
                  <a:lnTo>
                    <a:pt x="360" y="160"/>
                  </a:lnTo>
                  <a:lnTo>
                    <a:pt x="363" y="162"/>
                  </a:lnTo>
                  <a:lnTo>
                    <a:pt x="364" y="163"/>
                  </a:lnTo>
                  <a:lnTo>
                    <a:pt x="365" y="164"/>
                  </a:lnTo>
                  <a:lnTo>
                    <a:pt x="365" y="165"/>
                  </a:lnTo>
                  <a:lnTo>
                    <a:pt x="366" y="166"/>
                  </a:lnTo>
                  <a:lnTo>
                    <a:pt x="367" y="168"/>
                  </a:lnTo>
                  <a:lnTo>
                    <a:pt x="368" y="169"/>
                  </a:lnTo>
                  <a:lnTo>
                    <a:pt x="368" y="169"/>
                  </a:lnTo>
                  <a:lnTo>
                    <a:pt x="368" y="170"/>
                  </a:lnTo>
                  <a:lnTo>
                    <a:pt x="368" y="170"/>
                  </a:lnTo>
                  <a:lnTo>
                    <a:pt x="367" y="171"/>
                  </a:lnTo>
                  <a:lnTo>
                    <a:pt x="367" y="172"/>
                  </a:lnTo>
                  <a:lnTo>
                    <a:pt x="365" y="174"/>
                  </a:lnTo>
                  <a:lnTo>
                    <a:pt x="364" y="176"/>
                  </a:lnTo>
                  <a:lnTo>
                    <a:pt x="363" y="178"/>
                  </a:lnTo>
                  <a:lnTo>
                    <a:pt x="362" y="179"/>
                  </a:lnTo>
                  <a:lnTo>
                    <a:pt x="361" y="180"/>
                  </a:lnTo>
                  <a:lnTo>
                    <a:pt x="361" y="181"/>
                  </a:lnTo>
                  <a:lnTo>
                    <a:pt x="361" y="182"/>
                  </a:lnTo>
                  <a:lnTo>
                    <a:pt x="361" y="183"/>
                  </a:lnTo>
                  <a:lnTo>
                    <a:pt x="361" y="184"/>
                  </a:lnTo>
                  <a:lnTo>
                    <a:pt x="361" y="185"/>
                  </a:lnTo>
                  <a:lnTo>
                    <a:pt x="362" y="186"/>
                  </a:lnTo>
                  <a:lnTo>
                    <a:pt x="362" y="187"/>
                  </a:lnTo>
                  <a:lnTo>
                    <a:pt x="363" y="189"/>
                  </a:lnTo>
                  <a:lnTo>
                    <a:pt x="366" y="193"/>
                  </a:lnTo>
                  <a:lnTo>
                    <a:pt x="369" y="197"/>
                  </a:lnTo>
                  <a:lnTo>
                    <a:pt x="369" y="198"/>
                  </a:lnTo>
                  <a:lnTo>
                    <a:pt x="370" y="199"/>
                  </a:lnTo>
                  <a:lnTo>
                    <a:pt x="375" y="204"/>
                  </a:lnTo>
                  <a:lnTo>
                    <a:pt x="376" y="205"/>
                  </a:lnTo>
                  <a:lnTo>
                    <a:pt x="379" y="208"/>
                  </a:lnTo>
                  <a:lnTo>
                    <a:pt x="381" y="210"/>
                  </a:lnTo>
                  <a:lnTo>
                    <a:pt x="384" y="213"/>
                  </a:lnTo>
                  <a:lnTo>
                    <a:pt x="387" y="215"/>
                  </a:lnTo>
                  <a:lnTo>
                    <a:pt x="389" y="217"/>
                  </a:lnTo>
                  <a:lnTo>
                    <a:pt x="390" y="217"/>
                  </a:lnTo>
                  <a:lnTo>
                    <a:pt x="390" y="217"/>
                  </a:lnTo>
                  <a:lnTo>
                    <a:pt x="392" y="218"/>
                  </a:lnTo>
                  <a:lnTo>
                    <a:pt x="393" y="218"/>
                  </a:lnTo>
                  <a:lnTo>
                    <a:pt x="394" y="218"/>
                  </a:lnTo>
                  <a:lnTo>
                    <a:pt x="395" y="218"/>
                  </a:lnTo>
                  <a:lnTo>
                    <a:pt x="396" y="217"/>
                  </a:lnTo>
                  <a:lnTo>
                    <a:pt x="398" y="217"/>
                  </a:lnTo>
                  <a:lnTo>
                    <a:pt x="403" y="214"/>
                  </a:lnTo>
                  <a:lnTo>
                    <a:pt x="405" y="213"/>
                  </a:lnTo>
                  <a:lnTo>
                    <a:pt x="407" y="213"/>
                  </a:lnTo>
                  <a:lnTo>
                    <a:pt x="408" y="212"/>
                  </a:lnTo>
                  <a:lnTo>
                    <a:pt x="410" y="212"/>
                  </a:lnTo>
                  <a:lnTo>
                    <a:pt x="411" y="212"/>
                  </a:lnTo>
                  <a:lnTo>
                    <a:pt x="412" y="212"/>
                  </a:lnTo>
                  <a:lnTo>
                    <a:pt x="413" y="212"/>
                  </a:lnTo>
                  <a:lnTo>
                    <a:pt x="414" y="212"/>
                  </a:lnTo>
                  <a:lnTo>
                    <a:pt x="415" y="213"/>
                  </a:lnTo>
                  <a:lnTo>
                    <a:pt x="416" y="213"/>
                  </a:lnTo>
                  <a:lnTo>
                    <a:pt x="417" y="214"/>
                  </a:lnTo>
                  <a:lnTo>
                    <a:pt x="420" y="217"/>
                  </a:lnTo>
                  <a:lnTo>
                    <a:pt x="422" y="218"/>
                  </a:lnTo>
                  <a:lnTo>
                    <a:pt x="424" y="220"/>
                  </a:lnTo>
                  <a:lnTo>
                    <a:pt x="426" y="221"/>
                  </a:lnTo>
                  <a:lnTo>
                    <a:pt x="428" y="221"/>
                  </a:lnTo>
                  <a:lnTo>
                    <a:pt x="429" y="222"/>
                  </a:lnTo>
                  <a:lnTo>
                    <a:pt x="434" y="224"/>
                  </a:lnTo>
                  <a:lnTo>
                    <a:pt x="436" y="224"/>
                  </a:lnTo>
                  <a:lnTo>
                    <a:pt x="438" y="225"/>
                  </a:lnTo>
                  <a:lnTo>
                    <a:pt x="439" y="226"/>
                  </a:lnTo>
                  <a:lnTo>
                    <a:pt x="440" y="226"/>
                  </a:lnTo>
                  <a:lnTo>
                    <a:pt x="440" y="227"/>
                  </a:lnTo>
                  <a:lnTo>
                    <a:pt x="441" y="227"/>
                  </a:lnTo>
                  <a:lnTo>
                    <a:pt x="441" y="228"/>
                  </a:lnTo>
                  <a:lnTo>
                    <a:pt x="442" y="229"/>
                  </a:lnTo>
                  <a:lnTo>
                    <a:pt x="442" y="230"/>
                  </a:lnTo>
                  <a:lnTo>
                    <a:pt x="442" y="230"/>
                  </a:lnTo>
                  <a:lnTo>
                    <a:pt x="442" y="231"/>
                  </a:lnTo>
                  <a:lnTo>
                    <a:pt x="441" y="233"/>
                  </a:lnTo>
                  <a:lnTo>
                    <a:pt x="441" y="234"/>
                  </a:lnTo>
                  <a:lnTo>
                    <a:pt x="441" y="234"/>
                  </a:lnTo>
                  <a:lnTo>
                    <a:pt x="440" y="235"/>
                  </a:lnTo>
                  <a:lnTo>
                    <a:pt x="440" y="236"/>
                  </a:lnTo>
                  <a:lnTo>
                    <a:pt x="439" y="236"/>
                  </a:lnTo>
                  <a:lnTo>
                    <a:pt x="438" y="237"/>
                  </a:lnTo>
                  <a:lnTo>
                    <a:pt x="437" y="238"/>
                  </a:lnTo>
                  <a:lnTo>
                    <a:pt x="436" y="238"/>
                  </a:lnTo>
                  <a:lnTo>
                    <a:pt x="436" y="238"/>
                  </a:lnTo>
                  <a:lnTo>
                    <a:pt x="436" y="239"/>
                  </a:lnTo>
                  <a:lnTo>
                    <a:pt x="436" y="239"/>
                  </a:lnTo>
                  <a:lnTo>
                    <a:pt x="437" y="239"/>
                  </a:lnTo>
                  <a:lnTo>
                    <a:pt x="438" y="240"/>
                  </a:lnTo>
                  <a:lnTo>
                    <a:pt x="439" y="240"/>
                  </a:lnTo>
                  <a:lnTo>
                    <a:pt x="440" y="241"/>
                  </a:lnTo>
                  <a:lnTo>
                    <a:pt x="441" y="241"/>
                  </a:lnTo>
                  <a:lnTo>
                    <a:pt x="442" y="241"/>
                  </a:lnTo>
                  <a:lnTo>
                    <a:pt x="446" y="242"/>
                  </a:lnTo>
                  <a:lnTo>
                    <a:pt x="448" y="242"/>
                  </a:lnTo>
                  <a:lnTo>
                    <a:pt x="449" y="242"/>
                  </a:lnTo>
                  <a:lnTo>
                    <a:pt x="450" y="243"/>
                  </a:lnTo>
                  <a:lnTo>
                    <a:pt x="450" y="243"/>
                  </a:lnTo>
                  <a:lnTo>
                    <a:pt x="451" y="243"/>
                  </a:lnTo>
                  <a:lnTo>
                    <a:pt x="452" y="244"/>
                  </a:lnTo>
                  <a:lnTo>
                    <a:pt x="453" y="245"/>
                  </a:lnTo>
                  <a:lnTo>
                    <a:pt x="455" y="246"/>
                  </a:lnTo>
                  <a:lnTo>
                    <a:pt x="456" y="248"/>
                  </a:lnTo>
                  <a:lnTo>
                    <a:pt x="459" y="252"/>
                  </a:lnTo>
                  <a:lnTo>
                    <a:pt x="460" y="252"/>
                  </a:lnTo>
                  <a:lnTo>
                    <a:pt x="461" y="253"/>
                  </a:lnTo>
                  <a:lnTo>
                    <a:pt x="462" y="254"/>
                  </a:lnTo>
                  <a:lnTo>
                    <a:pt x="463" y="254"/>
                  </a:lnTo>
                  <a:lnTo>
                    <a:pt x="463" y="255"/>
                  </a:lnTo>
                  <a:lnTo>
                    <a:pt x="464" y="255"/>
                  </a:lnTo>
                  <a:lnTo>
                    <a:pt x="466" y="256"/>
                  </a:lnTo>
                  <a:lnTo>
                    <a:pt x="468" y="256"/>
                  </a:lnTo>
                  <a:lnTo>
                    <a:pt x="469" y="256"/>
                  </a:lnTo>
                  <a:lnTo>
                    <a:pt x="471" y="256"/>
                  </a:lnTo>
                  <a:lnTo>
                    <a:pt x="472" y="256"/>
                  </a:lnTo>
                  <a:lnTo>
                    <a:pt x="474" y="255"/>
                  </a:lnTo>
                  <a:lnTo>
                    <a:pt x="475" y="254"/>
                  </a:lnTo>
                  <a:lnTo>
                    <a:pt x="479" y="252"/>
                  </a:lnTo>
                  <a:lnTo>
                    <a:pt x="481" y="252"/>
                  </a:lnTo>
                  <a:lnTo>
                    <a:pt x="482" y="251"/>
                  </a:lnTo>
                  <a:lnTo>
                    <a:pt x="482" y="251"/>
                  </a:lnTo>
                  <a:lnTo>
                    <a:pt x="483" y="251"/>
                  </a:lnTo>
                  <a:lnTo>
                    <a:pt x="484" y="251"/>
                  </a:lnTo>
                  <a:lnTo>
                    <a:pt x="485" y="251"/>
                  </a:lnTo>
                  <a:lnTo>
                    <a:pt x="486" y="252"/>
                  </a:lnTo>
                  <a:lnTo>
                    <a:pt x="493" y="253"/>
                  </a:lnTo>
                  <a:lnTo>
                    <a:pt x="498" y="255"/>
                  </a:lnTo>
                  <a:lnTo>
                    <a:pt x="501" y="256"/>
                  </a:lnTo>
                  <a:lnTo>
                    <a:pt x="503" y="257"/>
                  </a:lnTo>
                  <a:lnTo>
                    <a:pt x="505" y="258"/>
                  </a:lnTo>
                  <a:lnTo>
                    <a:pt x="506" y="259"/>
                  </a:lnTo>
                  <a:lnTo>
                    <a:pt x="507" y="259"/>
                  </a:lnTo>
                  <a:lnTo>
                    <a:pt x="508" y="261"/>
                  </a:lnTo>
                  <a:lnTo>
                    <a:pt x="509" y="262"/>
                  </a:lnTo>
                  <a:lnTo>
                    <a:pt x="510" y="262"/>
                  </a:lnTo>
                  <a:lnTo>
                    <a:pt x="511" y="263"/>
                  </a:lnTo>
                  <a:lnTo>
                    <a:pt x="511" y="263"/>
                  </a:lnTo>
                  <a:lnTo>
                    <a:pt x="512" y="263"/>
                  </a:lnTo>
                  <a:lnTo>
                    <a:pt x="517" y="262"/>
                  </a:lnTo>
                  <a:lnTo>
                    <a:pt x="519" y="262"/>
                  </a:lnTo>
                  <a:lnTo>
                    <a:pt x="523" y="261"/>
                  </a:lnTo>
                  <a:lnTo>
                    <a:pt x="525" y="260"/>
                  </a:lnTo>
                  <a:lnTo>
                    <a:pt x="526" y="260"/>
                  </a:lnTo>
                  <a:lnTo>
                    <a:pt x="530" y="260"/>
                  </a:lnTo>
                  <a:lnTo>
                    <a:pt x="534" y="259"/>
                  </a:lnTo>
                  <a:lnTo>
                    <a:pt x="535" y="259"/>
                  </a:lnTo>
                  <a:lnTo>
                    <a:pt x="537" y="259"/>
                  </a:lnTo>
                  <a:lnTo>
                    <a:pt x="539" y="259"/>
                  </a:lnTo>
                  <a:lnTo>
                    <a:pt x="540" y="259"/>
                  </a:lnTo>
                  <a:lnTo>
                    <a:pt x="541" y="260"/>
                  </a:lnTo>
                  <a:lnTo>
                    <a:pt x="542" y="260"/>
                  </a:lnTo>
                  <a:lnTo>
                    <a:pt x="543" y="260"/>
                  </a:lnTo>
                  <a:lnTo>
                    <a:pt x="544" y="261"/>
                  </a:lnTo>
                  <a:lnTo>
                    <a:pt x="544" y="262"/>
                  </a:lnTo>
                  <a:lnTo>
                    <a:pt x="545" y="263"/>
                  </a:lnTo>
                  <a:lnTo>
                    <a:pt x="546" y="264"/>
                  </a:lnTo>
                  <a:lnTo>
                    <a:pt x="546" y="265"/>
                  </a:lnTo>
                  <a:lnTo>
                    <a:pt x="547" y="266"/>
                  </a:lnTo>
                  <a:lnTo>
                    <a:pt x="547" y="269"/>
                  </a:lnTo>
                  <a:lnTo>
                    <a:pt x="548" y="271"/>
                  </a:lnTo>
                  <a:lnTo>
                    <a:pt x="548" y="272"/>
                  </a:lnTo>
                  <a:lnTo>
                    <a:pt x="548" y="274"/>
                  </a:lnTo>
                  <a:lnTo>
                    <a:pt x="548" y="275"/>
                  </a:lnTo>
                  <a:lnTo>
                    <a:pt x="548" y="276"/>
                  </a:lnTo>
                  <a:lnTo>
                    <a:pt x="548" y="279"/>
                  </a:lnTo>
                  <a:lnTo>
                    <a:pt x="547" y="283"/>
                  </a:lnTo>
                  <a:lnTo>
                    <a:pt x="547" y="286"/>
                  </a:lnTo>
                  <a:lnTo>
                    <a:pt x="547" y="288"/>
                  </a:lnTo>
                  <a:lnTo>
                    <a:pt x="547" y="290"/>
                  </a:lnTo>
                  <a:lnTo>
                    <a:pt x="547" y="291"/>
                  </a:lnTo>
                  <a:lnTo>
                    <a:pt x="548" y="293"/>
                  </a:lnTo>
                  <a:lnTo>
                    <a:pt x="549" y="295"/>
                  </a:lnTo>
                  <a:lnTo>
                    <a:pt x="550" y="297"/>
                  </a:lnTo>
                  <a:lnTo>
                    <a:pt x="550" y="298"/>
                  </a:lnTo>
                  <a:lnTo>
                    <a:pt x="551" y="299"/>
                  </a:lnTo>
                  <a:lnTo>
                    <a:pt x="552" y="300"/>
                  </a:lnTo>
                  <a:lnTo>
                    <a:pt x="555" y="302"/>
                  </a:lnTo>
                  <a:lnTo>
                    <a:pt x="556" y="304"/>
                  </a:lnTo>
                  <a:lnTo>
                    <a:pt x="560" y="306"/>
                  </a:lnTo>
                  <a:lnTo>
                    <a:pt x="564" y="310"/>
                  </a:lnTo>
                  <a:lnTo>
                    <a:pt x="565" y="311"/>
                  </a:lnTo>
                  <a:lnTo>
                    <a:pt x="567" y="312"/>
                  </a:lnTo>
                  <a:lnTo>
                    <a:pt x="569" y="314"/>
                  </a:lnTo>
                  <a:lnTo>
                    <a:pt x="576" y="318"/>
                  </a:lnTo>
                  <a:lnTo>
                    <a:pt x="579" y="320"/>
                  </a:lnTo>
                  <a:lnTo>
                    <a:pt x="580" y="320"/>
                  </a:lnTo>
                  <a:lnTo>
                    <a:pt x="581" y="320"/>
                  </a:lnTo>
                  <a:lnTo>
                    <a:pt x="581" y="320"/>
                  </a:lnTo>
                  <a:lnTo>
                    <a:pt x="582" y="320"/>
                  </a:lnTo>
                  <a:lnTo>
                    <a:pt x="582" y="320"/>
                  </a:lnTo>
                  <a:lnTo>
                    <a:pt x="583" y="320"/>
                  </a:lnTo>
                  <a:lnTo>
                    <a:pt x="585" y="319"/>
                  </a:lnTo>
                  <a:lnTo>
                    <a:pt x="586" y="319"/>
                  </a:lnTo>
                  <a:lnTo>
                    <a:pt x="588" y="318"/>
                  </a:lnTo>
                  <a:lnTo>
                    <a:pt x="589" y="318"/>
                  </a:lnTo>
                  <a:lnTo>
                    <a:pt x="590" y="319"/>
                  </a:lnTo>
                  <a:lnTo>
                    <a:pt x="591" y="319"/>
                  </a:lnTo>
                  <a:lnTo>
                    <a:pt x="592" y="319"/>
                  </a:lnTo>
                  <a:lnTo>
                    <a:pt x="597" y="320"/>
                  </a:lnTo>
                  <a:lnTo>
                    <a:pt x="598" y="321"/>
                  </a:lnTo>
                  <a:lnTo>
                    <a:pt x="600" y="321"/>
                  </a:lnTo>
                  <a:lnTo>
                    <a:pt x="602" y="321"/>
                  </a:lnTo>
                  <a:lnTo>
                    <a:pt x="605" y="321"/>
                  </a:lnTo>
                  <a:lnTo>
                    <a:pt x="609" y="321"/>
                  </a:lnTo>
                  <a:lnTo>
                    <a:pt x="611" y="321"/>
                  </a:lnTo>
                  <a:lnTo>
                    <a:pt x="613" y="321"/>
                  </a:lnTo>
                  <a:lnTo>
                    <a:pt x="614" y="320"/>
                  </a:lnTo>
                  <a:lnTo>
                    <a:pt x="616" y="320"/>
                  </a:lnTo>
                  <a:lnTo>
                    <a:pt x="619" y="318"/>
                  </a:lnTo>
                  <a:lnTo>
                    <a:pt x="621" y="318"/>
                  </a:lnTo>
                  <a:lnTo>
                    <a:pt x="623" y="317"/>
                  </a:lnTo>
                  <a:lnTo>
                    <a:pt x="627" y="317"/>
                  </a:lnTo>
                  <a:lnTo>
                    <a:pt x="627" y="317"/>
                  </a:lnTo>
                  <a:lnTo>
                    <a:pt x="629" y="316"/>
                  </a:lnTo>
                  <a:lnTo>
                    <a:pt x="631" y="315"/>
                  </a:lnTo>
                  <a:lnTo>
                    <a:pt x="631" y="315"/>
                  </a:lnTo>
                  <a:lnTo>
                    <a:pt x="632" y="315"/>
                  </a:lnTo>
                  <a:lnTo>
                    <a:pt x="633" y="315"/>
                  </a:lnTo>
                  <a:lnTo>
                    <a:pt x="634" y="315"/>
                  </a:lnTo>
                  <a:lnTo>
                    <a:pt x="634" y="315"/>
                  </a:lnTo>
                  <a:lnTo>
                    <a:pt x="635" y="315"/>
                  </a:lnTo>
                  <a:lnTo>
                    <a:pt x="636" y="315"/>
                  </a:lnTo>
                  <a:lnTo>
                    <a:pt x="637" y="316"/>
                  </a:lnTo>
                  <a:lnTo>
                    <a:pt x="638" y="316"/>
                  </a:lnTo>
                  <a:lnTo>
                    <a:pt x="639" y="317"/>
                  </a:lnTo>
                  <a:lnTo>
                    <a:pt x="640" y="318"/>
                  </a:lnTo>
                  <a:lnTo>
                    <a:pt x="641" y="318"/>
                  </a:lnTo>
                  <a:lnTo>
                    <a:pt x="641" y="319"/>
                  </a:lnTo>
                  <a:lnTo>
                    <a:pt x="641" y="320"/>
                  </a:lnTo>
                  <a:lnTo>
                    <a:pt x="642" y="321"/>
                  </a:lnTo>
                  <a:lnTo>
                    <a:pt x="642" y="322"/>
                  </a:lnTo>
                  <a:lnTo>
                    <a:pt x="642" y="322"/>
                  </a:lnTo>
                  <a:lnTo>
                    <a:pt x="641" y="323"/>
                  </a:lnTo>
                  <a:lnTo>
                    <a:pt x="641" y="324"/>
                  </a:lnTo>
                  <a:lnTo>
                    <a:pt x="641" y="325"/>
                  </a:lnTo>
                  <a:lnTo>
                    <a:pt x="641" y="326"/>
                  </a:lnTo>
                  <a:lnTo>
                    <a:pt x="641" y="327"/>
                  </a:lnTo>
                  <a:lnTo>
                    <a:pt x="642" y="327"/>
                  </a:lnTo>
                  <a:lnTo>
                    <a:pt x="642" y="328"/>
                  </a:lnTo>
                  <a:lnTo>
                    <a:pt x="643" y="329"/>
                  </a:lnTo>
                  <a:lnTo>
                    <a:pt x="644" y="330"/>
                  </a:lnTo>
                  <a:lnTo>
                    <a:pt x="646" y="331"/>
                  </a:lnTo>
                  <a:lnTo>
                    <a:pt x="648" y="333"/>
                  </a:lnTo>
                  <a:lnTo>
                    <a:pt x="650" y="333"/>
                  </a:lnTo>
                  <a:lnTo>
                    <a:pt x="650" y="334"/>
                  </a:lnTo>
                  <a:lnTo>
                    <a:pt x="651" y="335"/>
                  </a:lnTo>
                  <a:lnTo>
                    <a:pt x="654" y="339"/>
                  </a:lnTo>
                  <a:lnTo>
                    <a:pt x="655" y="340"/>
                  </a:lnTo>
                  <a:lnTo>
                    <a:pt x="655" y="341"/>
                  </a:lnTo>
                  <a:lnTo>
                    <a:pt x="656" y="342"/>
                  </a:lnTo>
                  <a:lnTo>
                    <a:pt x="656" y="343"/>
                  </a:lnTo>
                  <a:lnTo>
                    <a:pt x="656" y="344"/>
                  </a:lnTo>
                  <a:lnTo>
                    <a:pt x="655" y="345"/>
                  </a:lnTo>
                  <a:lnTo>
                    <a:pt x="655" y="347"/>
                  </a:lnTo>
                  <a:lnTo>
                    <a:pt x="654" y="349"/>
                  </a:lnTo>
                  <a:lnTo>
                    <a:pt x="654" y="349"/>
                  </a:lnTo>
                  <a:lnTo>
                    <a:pt x="653" y="350"/>
                  </a:lnTo>
                  <a:lnTo>
                    <a:pt x="652" y="350"/>
                  </a:lnTo>
                  <a:lnTo>
                    <a:pt x="652" y="351"/>
                  </a:lnTo>
                  <a:lnTo>
                    <a:pt x="650" y="351"/>
                  </a:lnTo>
                  <a:lnTo>
                    <a:pt x="649" y="352"/>
                  </a:lnTo>
                  <a:lnTo>
                    <a:pt x="646" y="353"/>
                  </a:lnTo>
                  <a:lnTo>
                    <a:pt x="643" y="353"/>
                  </a:lnTo>
                  <a:lnTo>
                    <a:pt x="642" y="354"/>
                  </a:lnTo>
                  <a:lnTo>
                    <a:pt x="641" y="354"/>
                  </a:lnTo>
                  <a:lnTo>
                    <a:pt x="640" y="354"/>
                  </a:lnTo>
                  <a:lnTo>
                    <a:pt x="640" y="355"/>
                  </a:lnTo>
                  <a:lnTo>
                    <a:pt x="639" y="355"/>
                  </a:lnTo>
                  <a:lnTo>
                    <a:pt x="638" y="356"/>
                  </a:lnTo>
                  <a:lnTo>
                    <a:pt x="637" y="359"/>
                  </a:lnTo>
                  <a:lnTo>
                    <a:pt x="636" y="361"/>
                  </a:lnTo>
                  <a:lnTo>
                    <a:pt x="635" y="362"/>
                  </a:lnTo>
                  <a:lnTo>
                    <a:pt x="634" y="364"/>
                  </a:lnTo>
                  <a:lnTo>
                    <a:pt x="634" y="365"/>
                  </a:lnTo>
                  <a:lnTo>
                    <a:pt x="633" y="368"/>
                  </a:lnTo>
                  <a:lnTo>
                    <a:pt x="633" y="369"/>
                  </a:lnTo>
                  <a:lnTo>
                    <a:pt x="633" y="370"/>
                  </a:lnTo>
                  <a:lnTo>
                    <a:pt x="632" y="371"/>
                  </a:lnTo>
                  <a:lnTo>
                    <a:pt x="631" y="372"/>
                  </a:lnTo>
                  <a:lnTo>
                    <a:pt x="629" y="376"/>
                  </a:lnTo>
                  <a:lnTo>
                    <a:pt x="629" y="377"/>
                  </a:lnTo>
                  <a:lnTo>
                    <a:pt x="628" y="378"/>
                  </a:lnTo>
                  <a:lnTo>
                    <a:pt x="627" y="382"/>
                  </a:lnTo>
                  <a:lnTo>
                    <a:pt x="626" y="383"/>
                  </a:lnTo>
                  <a:lnTo>
                    <a:pt x="626" y="384"/>
                  </a:lnTo>
                  <a:lnTo>
                    <a:pt x="625" y="385"/>
                  </a:lnTo>
                  <a:lnTo>
                    <a:pt x="624" y="386"/>
                  </a:lnTo>
                  <a:lnTo>
                    <a:pt x="621" y="390"/>
                  </a:lnTo>
                  <a:lnTo>
                    <a:pt x="619" y="392"/>
                  </a:lnTo>
                  <a:lnTo>
                    <a:pt x="618" y="392"/>
                  </a:lnTo>
                  <a:lnTo>
                    <a:pt x="616" y="395"/>
                  </a:lnTo>
                  <a:lnTo>
                    <a:pt x="615" y="397"/>
                  </a:lnTo>
                  <a:lnTo>
                    <a:pt x="614" y="398"/>
                  </a:lnTo>
                  <a:lnTo>
                    <a:pt x="613" y="400"/>
                  </a:lnTo>
                  <a:lnTo>
                    <a:pt x="613" y="400"/>
                  </a:lnTo>
                  <a:lnTo>
                    <a:pt x="613" y="401"/>
                  </a:lnTo>
                  <a:lnTo>
                    <a:pt x="613" y="402"/>
                  </a:lnTo>
                  <a:lnTo>
                    <a:pt x="613" y="402"/>
                  </a:lnTo>
                  <a:lnTo>
                    <a:pt x="613" y="403"/>
                  </a:lnTo>
                  <a:lnTo>
                    <a:pt x="613" y="404"/>
                  </a:lnTo>
                  <a:lnTo>
                    <a:pt x="613" y="404"/>
                  </a:lnTo>
                  <a:lnTo>
                    <a:pt x="614" y="404"/>
                  </a:lnTo>
                  <a:lnTo>
                    <a:pt x="615" y="405"/>
                  </a:lnTo>
                  <a:lnTo>
                    <a:pt x="615" y="405"/>
                  </a:lnTo>
                  <a:lnTo>
                    <a:pt x="618" y="405"/>
                  </a:lnTo>
                  <a:lnTo>
                    <a:pt x="619" y="405"/>
                  </a:lnTo>
                  <a:lnTo>
                    <a:pt x="620" y="405"/>
                  </a:lnTo>
                  <a:lnTo>
                    <a:pt x="621" y="406"/>
                  </a:lnTo>
                  <a:lnTo>
                    <a:pt x="622" y="406"/>
                  </a:lnTo>
                  <a:lnTo>
                    <a:pt x="622" y="406"/>
                  </a:lnTo>
                  <a:lnTo>
                    <a:pt x="623" y="407"/>
                  </a:lnTo>
                  <a:lnTo>
                    <a:pt x="624" y="408"/>
                  </a:lnTo>
                  <a:lnTo>
                    <a:pt x="625" y="409"/>
                  </a:lnTo>
                  <a:lnTo>
                    <a:pt x="626" y="412"/>
                  </a:lnTo>
                  <a:lnTo>
                    <a:pt x="627" y="413"/>
                  </a:lnTo>
                  <a:lnTo>
                    <a:pt x="628" y="414"/>
                  </a:lnTo>
                  <a:lnTo>
                    <a:pt x="629" y="415"/>
                  </a:lnTo>
                  <a:lnTo>
                    <a:pt x="630" y="416"/>
                  </a:lnTo>
                  <a:lnTo>
                    <a:pt x="632" y="417"/>
                  </a:lnTo>
                  <a:lnTo>
                    <a:pt x="634" y="418"/>
                  </a:lnTo>
                  <a:lnTo>
                    <a:pt x="637" y="419"/>
                  </a:lnTo>
                  <a:lnTo>
                    <a:pt x="639" y="421"/>
                  </a:lnTo>
                  <a:lnTo>
                    <a:pt x="641" y="421"/>
                  </a:lnTo>
                  <a:lnTo>
                    <a:pt x="642" y="422"/>
                  </a:lnTo>
                  <a:lnTo>
                    <a:pt x="645" y="424"/>
                  </a:lnTo>
                  <a:lnTo>
                    <a:pt x="646" y="425"/>
                  </a:lnTo>
                  <a:lnTo>
                    <a:pt x="647" y="426"/>
                  </a:lnTo>
                  <a:lnTo>
                    <a:pt x="647" y="427"/>
                  </a:lnTo>
                  <a:lnTo>
                    <a:pt x="648" y="428"/>
                  </a:lnTo>
                  <a:lnTo>
                    <a:pt x="649" y="429"/>
                  </a:lnTo>
                  <a:lnTo>
                    <a:pt x="649" y="430"/>
                  </a:lnTo>
                  <a:lnTo>
                    <a:pt x="651" y="433"/>
                  </a:lnTo>
                  <a:lnTo>
                    <a:pt x="651" y="434"/>
                  </a:lnTo>
                  <a:lnTo>
                    <a:pt x="652" y="435"/>
                  </a:lnTo>
                  <a:lnTo>
                    <a:pt x="652" y="435"/>
                  </a:lnTo>
                  <a:lnTo>
                    <a:pt x="652" y="436"/>
                  </a:lnTo>
                  <a:lnTo>
                    <a:pt x="650" y="438"/>
                  </a:lnTo>
                  <a:lnTo>
                    <a:pt x="649" y="439"/>
                  </a:lnTo>
                  <a:lnTo>
                    <a:pt x="649" y="439"/>
                  </a:lnTo>
                  <a:lnTo>
                    <a:pt x="648" y="439"/>
                  </a:lnTo>
                  <a:lnTo>
                    <a:pt x="648" y="440"/>
                  </a:lnTo>
                  <a:lnTo>
                    <a:pt x="646" y="440"/>
                  </a:lnTo>
                  <a:lnTo>
                    <a:pt x="646" y="440"/>
                  </a:lnTo>
                  <a:lnTo>
                    <a:pt x="645" y="440"/>
                  </a:lnTo>
                  <a:lnTo>
                    <a:pt x="645" y="441"/>
                  </a:lnTo>
                  <a:lnTo>
                    <a:pt x="645" y="442"/>
                  </a:lnTo>
                  <a:lnTo>
                    <a:pt x="645" y="442"/>
                  </a:lnTo>
                  <a:lnTo>
                    <a:pt x="644" y="444"/>
                  </a:lnTo>
                  <a:lnTo>
                    <a:pt x="644" y="445"/>
                  </a:lnTo>
                  <a:lnTo>
                    <a:pt x="643" y="446"/>
                  </a:lnTo>
                  <a:lnTo>
                    <a:pt x="642" y="446"/>
                  </a:lnTo>
                  <a:lnTo>
                    <a:pt x="642" y="447"/>
                  </a:lnTo>
                  <a:lnTo>
                    <a:pt x="642" y="447"/>
                  </a:lnTo>
                  <a:lnTo>
                    <a:pt x="642" y="447"/>
                  </a:lnTo>
                  <a:lnTo>
                    <a:pt x="643" y="448"/>
                  </a:lnTo>
                  <a:lnTo>
                    <a:pt x="643" y="448"/>
                  </a:lnTo>
                  <a:lnTo>
                    <a:pt x="643" y="448"/>
                  </a:lnTo>
                  <a:lnTo>
                    <a:pt x="643" y="449"/>
                  </a:lnTo>
                  <a:lnTo>
                    <a:pt x="642" y="449"/>
                  </a:lnTo>
                  <a:lnTo>
                    <a:pt x="640" y="450"/>
                  </a:lnTo>
                  <a:lnTo>
                    <a:pt x="640" y="451"/>
                  </a:lnTo>
                  <a:lnTo>
                    <a:pt x="639" y="451"/>
                  </a:lnTo>
                  <a:lnTo>
                    <a:pt x="638" y="451"/>
                  </a:lnTo>
                  <a:lnTo>
                    <a:pt x="638" y="452"/>
                  </a:lnTo>
                  <a:lnTo>
                    <a:pt x="637" y="452"/>
                  </a:lnTo>
                  <a:lnTo>
                    <a:pt x="637" y="453"/>
                  </a:lnTo>
                  <a:lnTo>
                    <a:pt x="635" y="458"/>
                  </a:lnTo>
                  <a:lnTo>
                    <a:pt x="634" y="460"/>
                  </a:lnTo>
                  <a:lnTo>
                    <a:pt x="633" y="461"/>
                  </a:lnTo>
                  <a:lnTo>
                    <a:pt x="633" y="461"/>
                  </a:lnTo>
                  <a:lnTo>
                    <a:pt x="632" y="461"/>
                  </a:lnTo>
                  <a:lnTo>
                    <a:pt x="631" y="460"/>
                  </a:lnTo>
                  <a:lnTo>
                    <a:pt x="629" y="459"/>
                  </a:lnTo>
                  <a:lnTo>
                    <a:pt x="627" y="458"/>
                  </a:lnTo>
                  <a:lnTo>
                    <a:pt x="625" y="456"/>
                  </a:lnTo>
                  <a:lnTo>
                    <a:pt x="623" y="454"/>
                  </a:lnTo>
                  <a:lnTo>
                    <a:pt x="621" y="452"/>
                  </a:lnTo>
                  <a:lnTo>
                    <a:pt x="619" y="450"/>
                  </a:lnTo>
                  <a:lnTo>
                    <a:pt x="615" y="445"/>
                  </a:lnTo>
                  <a:lnTo>
                    <a:pt x="613" y="443"/>
                  </a:lnTo>
                  <a:lnTo>
                    <a:pt x="612" y="442"/>
                  </a:lnTo>
                  <a:lnTo>
                    <a:pt x="611" y="441"/>
                  </a:lnTo>
                  <a:lnTo>
                    <a:pt x="609" y="439"/>
                  </a:lnTo>
                  <a:lnTo>
                    <a:pt x="607" y="438"/>
                  </a:lnTo>
                  <a:lnTo>
                    <a:pt x="606" y="437"/>
                  </a:lnTo>
                  <a:lnTo>
                    <a:pt x="604" y="437"/>
                  </a:lnTo>
                  <a:lnTo>
                    <a:pt x="603" y="436"/>
                  </a:lnTo>
                  <a:lnTo>
                    <a:pt x="601" y="436"/>
                  </a:lnTo>
                  <a:lnTo>
                    <a:pt x="599" y="435"/>
                  </a:lnTo>
                  <a:lnTo>
                    <a:pt x="596" y="435"/>
                  </a:lnTo>
                  <a:lnTo>
                    <a:pt x="595" y="434"/>
                  </a:lnTo>
                  <a:lnTo>
                    <a:pt x="589" y="433"/>
                  </a:lnTo>
                  <a:lnTo>
                    <a:pt x="587" y="432"/>
                  </a:lnTo>
                  <a:lnTo>
                    <a:pt x="585" y="432"/>
                  </a:lnTo>
                  <a:lnTo>
                    <a:pt x="584" y="432"/>
                  </a:lnTo>
                  <a:lnTo>
                    <a:pt x="582" y="431"/>
                  </a:lnTo>
                  <a:lnTo>
                    <a:pt x="581" y="430"/>
                  </a:lnTo>
                  <a:lnTo>
                    <a:pt x="579" y="429"/>
                  </a:lnTo>
                  <a:lnTo>
                    <a:pt x="576" y="428"/>
                  </a:lnTo>
                  <a:lnTo>
                    <a:pt x="570" y="424"/>
                  </a:lnTo>
                  <a:lnTo>
                    <a:pt x="565" y="420"/>
                  </a:lnTo>
                  <a:lnTo>
                    <a:pt x="563" y="418"/>
                  </a:lnTo>
                  <a:lnTo>
                    <a:pt x="561" y="417"/>
                  </a:lnTo>
                  <a:lnTo>
                    <a:pt x="558" y="416"/>
                  </a:lnTo>
                  <a:lnTo>
                    <a:pt x="556" y="415"/>
                  </a:lnTo>
                  <a:lnTo>
                    <a:pt x="553" y="414"/>
                  </a:lnTo>
                  <a:lnTo>
                    <a:pt x="552" y="414"/>
                  </a:lnTo>
                  <a:lnTo>
                    <a:pt x="550" y="413"/>
                  </a:lnTo>
                  <a:lnTo>
                    <a:pt x="548" y="413"/>
                  </a:lnTo>
                  <a:lnTo>
                    <a:pt x="546" y="413"/>
                  </a:lnTo>
                  <a:lnTo>
                    <a:pt x="543" y="413"/>
                  </a:lnTo>
                  <a:lnTo>
                    <a:pt x="539" y="414"/>
                  </a:lnTo>
                  <a:lnTo>
                    <a:pt x="538" y="414"/>
                  </a:lnTo>
                  <a:lnTo>
                    <a:pt x="536" y="414"/>
                  </a:lnTo>
                  <a:lnTo>
                    <a:pt x="534" y="413"/>
                  </a:lnTo>
                  <a:lnTo>
                    <a:pt x="532" y="413"/>
                  </a:lnTo>
                  <a:lnTo>
                    <a:pt x="531" y="413"/>
                  </a:lnTo>
                  <a:lnTo>
                    <a:pt x="530" y="412"/>
                  </a:lnTo>
                  <a:lnTo>
                    <a:pt x="528" y="412"/>
                  </a:lnTo>
                  <a:lnTo>
                    <a:pt x="525" y="410"/>
                  </a:lnTo>
                  <a:lnTo>
                    <a:pt x="524" y="410"/>
                  </a:lnTo>
                  <a:lnTo>
                    <a:pt x="523" y="410"/>
                  </a:lnTo>
                  <a:lnTo>
                    <a:pt x="523" y="410"/>
                  </a:lnTo>
                  <a:lnTo>
                    <a:pt x="522" y="410"/>
                  </a:lnTo>
                  <a:lnTo>
                    <a:pt x="522" y="410"/>
                  </a:lnTo>
                  <a:lnTo>
                    <a:pt x="521" y="410"/>
                  </a:lnTo>
                  <a:lnTo>
                    <a:pt x="521" y="410"/>
                  </a:lnTo>
                  <a:lnTo>
                    <a:pt x="520" y="411"/>
                  </a:lnTo>
                  <a:lnTo>
                    <a:pt x="520" y="412"/>
                  </a:lnTo>
                  <a:lnTo>
                    <a:pt x="520" y="413"/>
                  </a:lnTo>
                  <a:lnTo>
                    <a:pt x="518" y="417"/>
                  </a:lnTo>
                  <a:lnTo>
                    <a:pt x="518" y="419"/>
                  </a:lnTo>
                  <a:lnTo>
                    <a:pt x="516" y="421"/>
                  </a:lnTo>
                  <a:lnTo>
                    <a:pt x="515" y="425"/>
                  </a:lnTo>
                  <a:lnTo>
                    <a:pt x="514" y="426"/>
                  </a:lnTo>
                  <a:lnTo>
                    <a:pt x="513" y="427"/>
                  </a:lnTo>
                  <a:lnTo>
                    <a:pt x="512" y="428"/>
                  </a:lnTo>
                  <a:lnTo>
                    <a:pt x="511" y="428"/>
                  </a:lnTo>
                  <a:lnTo>
                    <a:pt x="510" y="429"/>
                  </a:lnTo>
                  <a:lnTo>
                    <a:pt x="510" y="429"/>
                  </a:lnTo>
                  <a:lnTo>
                    <a:pt x="508" y="429"/>
                  </a:lnTo>
                  <a:lnTo>
                    <a:pt x="507" y="429"/>
                  </a:lnTo>
                  <a:lnTo>
                    <a:pt x="503" y="430"/>
                  </a:lnTo>
                  <a:lnTo>
                    <a:pt x="499" y="430"/>
                  </a:lnTo>
                  <a:lnTo>
                    <a:pt x="497" y="430"/>
                  </a:lnTo>
                  <a:lnTo>
                    <a:pt x="495" y="430"/>
                  </a:lnTo>
                  <a:lnTo>
                    <a:pt x="493" y="431"/>
                  </a:lnTo>
                  <a:lnTo>
                    <a:pt x="490" y="432"/>
                  </a:lnTo>
                  <a:lnTo>
                    <a:pt x="488" y="433"/>
                  </a:lnTo>
                  <a:lnTo>
                    <a:pt x="483" y="435"/>
                  </a:lnTo>
                  <a:lnTo>
                    <a:pt x="481" y="436"/>
                  </a:lnTo>
                  <a:lnTo>
                    <a:pt x="480" y="436"/>
                  </a:lnTo>
                  <a:lnTo>
                    <a:pt x="479" y="436"/>
                  </a:lnTo>
                  <a:lnTo>
                    <a:pt x="478" y="437"/>
                  </a:lnTo>
                  <a:lnTo>
                    <a:pt x="475" y="437"/>
                  </a:lnTo>
                  <a:lnTo>
                    <a:pt x="473" y="437"/>
                  </a:lnTo>
                  <a:lnTo>
                    <a:pt x="473" y="437"/>
                  </a:lnTo>
                  <a:lnTo>
                    <a:pt x="472" y="437"/>
                  </a:lnTo>
                  <a:lnTo>
                    <a:pt x="471" y="436"/>
                  </a:lnTo>
                  <a:lnTo>
                    <a:pt x="471" y="436"/>
                  </a:lnTo>
                  <a:lnTo>
                    <a:pt x="470" y="436"/>
                  </a:lnTo>
                  <a:lnTo>
                    <a:pt x="470" y="436"/>
                  </a:lnTo>
                  <a:lnTo>
                    <a:pt x="470" y="435"/>
                  </a:lnTo>
                  <a:lnTo>
                    <a:pt x="470" y="435"/>
                  </a:lnTo>
                  <a:lnTo>
                    <a:pt x="470" y="434"/>
                  </a:lnTo>
                  <a:lnTo>
                    <a:pt x="469" y="433"/>
                  </a:lnTo>
                  <a:lnTo>
                    <a:pt x="469" y="432"/>
                  </a:lnTo>
                  <a:lnTo>
                    <a:pt x="470" y="427"/>
                  </a:lnTo>
                  <a:lnTo>
                    <a:pt x="470" y="426"/>
                  </a:lnTo>
                  <a:lnTo>
                    <a:pt x="470" y="425"/>
                  </a:lnTo>
                  <a:lnTo>
                    <a:pt x="469" y="424"/>
                  </a:lnTo>
                  <a:lnTo>
                    <a:pt x="469" y="422"/>
                  </a:lnTo>
                  <a:lnTo>
                    <a:pt x="468" y="419"/>
                  </a:lnTo>
                  <a:lnTo>
                    <a:pt x="468" y="418"/>
                  </a:lnTo>
                  <a:lnTo>
                    <a:pt x="467" y="414"/>
                  </a:lnTo>
                  <a:lnTo>
                    <a:pt x="466" y="411"/>
                  </a:lnTo>
                  <a:lnTo>
                    <a:pt x="465" y="410"/>
                  </a:lnTo>
                  <a:lnTo>
                    <a:pt x="465" y="409"/>
                  </a:lnTo>
                  <a:lnTo>
                    <a:pt x="464" y="409"/>
                  </a:lnTo>
                  <a:lnTo>
                    <a:pt x="463" y="408"/>
                  </a:lnTo>
                  <a:lnTo>
                    <a:pt x="463" y="407"/>
                  </a:lnTo>
                  <a:lnTo>
                    <a:pt x="462" y="406"/>
                  </a:lnTo>
                  <a:lnTo>
                    <a:pt x="460" y="405"/>
                  </a:lnTo>
                  <a:lnTo>
                    <a:pt x="459" y="404"/>
                  </a:lnTo>
                  <a:lnTo>
                    <a:pt x="457" y="404"/>
                  </a:lnTo>
                  <a:lnTo>
                    <a:pt x="455" y="404"/>
                  </a:lnTo>
                  <a:lnTo>
                    <a:pt x="453" y="403"/>
                  </a:lnTo>
                  <a:lnTo>
                    <a:pt x="450" y="403"/>
                  </a:lnTo>
                  <a:lnTo>
                    <a:pt x="448" y="403"/>
                  </a:lnTo>
                  <a:lnTo>
                    <a:pt x="444" y="403"/>
                  </a:lnTo>
                  <a:lnTo>
                    <a:pt x="442" y="403"/>
                  </a:lnTo>
                  <a:lnTo>
                    <a:pt x="440" y="403"/>
                  </a:lnTo>
                  <a:lnTo>
                    <a:pt x="438" y="402"/>
                  </a:lnTo>
                  <a:lnTo>
                    <a:pt x="436" y="402"/>
                  </a:lnTo>
                  <a:lnTo>
                    <a:pt x="435" y="402"/>
                  </a:lnTo>
                  <a:lnTo>
                    <a:pt x="433" y="401"/>
                  </a:lnTo>
                  <a:lnTo>
                    <a:pt x="432" y="401"/>
                  </a:lnTo>
                  <a:lnTo>
                    <a:pt x="431" y="400"/>
                  </a:lnTo>
                  <a:lnTo>
                    <a:pt x="430" y="399"/>
                  </a:lnTo>
                  <a:lnTo>
                    <a:pt x="429" y="398"/>
                  </a:lnTo>
                  <a:lnTo>
                    <a:pt x="426" y="396"/>
                  </a:lnTo>
                  <a:lnTo>
                    <a:pt x="425" y="395"/>
                  </a:lnTo>
                  <a:lnTo>
                    <a:pt x="424" y="395"/>
                  </a:lnTo>
                  <a:lnTo>
                    <a:pt x="424" y="394"/>
                  </a:lnTo>
                  <a:lnTo>
                    <a:pt x="423" y="394"/>
                  </a:lnTo>
                  <a:lnTo>
                    <a:pt x="422" y="393"/>
                  </a:lnTo>
                  <a:lnTo>
                    <a:pt x="421" y="393"/>
                  </a:lnTo>
                  <a:lnTo>
                    <a:pt x="416" y="392"/>
                  </a:lnTo>
                  <a:lnTo>
                    <a:pt x="411" y="391"/>
                  </a:lnTo>
                  <a:lnTo>
                    <a:pt x="410" y="391"/>
                  </a:lnTo>
                  <a:lnTo>
                    <a:pt x="409" y="391"/>
                  </a:lnTo>
                  <a:lnTo>
                    <a:pt x="408" y="391"/>
                  </a:lnTo>
                  <a:lnTo>
                    <a:pt x="406" y="391"/>
                  </a:lnTo>
                  <a:lnTo>
                    <a:pt x="405" y="392"/>
                  </a:lnTo>
                  <a:lnTo>
                    <a:pt x="403" y="392"/>
                  </a:lnTo>
                  <a:lnTo>
                    <a:pt x="401" y="393"/>
                  </a:lnTo>
                  <a:lnTo>
                    <a:pt x="400" y="394"/>
                  </a:lnTo>
                  <a:lnTo>
                    <a:pt x="399" y="395"/>
                  </a:lnTo>
                  <a:lnTo>
                    <a:pt x="399" y="395"/>
                  </a:lnTo>
                  <a:lnTo>
                    <a:pt x="398" y="396"/>
                  </a:lnTo>
                  <a:lnTo>
                    <a:pt x="398" y="396"/>
                  </a:lnTo>
                  <a:lnTo>
                    <a:pt x="398" y="397"/>
                  </a:lnTo>
                  <a:lnTo>
                    <a:pt x="397" y="400"/>
                  </a:lnTo>
                  <a:lnTo>
                    <a:pt x="397" y="402"/>
                  </a:lnTo>
                  <a:lnTo>
                    <a:pt x="396" y="403"/>
                  </a:lnTo>
                  <a:lnTo>
                    <a:pt x="396" y="405"/>
                  </a:lnTo>
                  <a:lnTo>
                    <a:pt x="395" y="407"/>
                  </a:lnTo>
                  <a:lnTo>
                    <a:pt x="393" y="410"/>
                  </a:lnTo>
                  <a:lnTo>
                    <a:pt x="392" y="412"/>
                  </a:lnTo>
                  <a:lnTo>
                    <a:pt x="392" y="413"/>
                  </a:lnTo>
                  <a:lnTo>
                    <a:pt x="391" y="415"/>
                  </a:lnTo>
                  <a:lnTo>
                    <a:pt x="391" y="417"/>
                  </a:lnTo>
                  <a:lnTo>
                    <a:pt x="390" y="418"/>
                  </a:lnTo>
                  <a:lnTo>
                    <a:pt x="390" y="420"/>
                  </a:lnTo>
                  <a:lnTo>
                    <a:pt x="390" y="421"/>
                  </a:lnTo>
                  <a:lnTo>
                    <a:pt x="390" y="423"/>
                  </a:lnTo>
                  <a:lnTo>
                    <a:pt x="390" y="426"/>
                  </a:lnTo>
                  <a:lnTo>
                    <a:pt x="390" y="429"/>
                  </a:lnTo>
                  <a:lnTo>
                    <a:pt x="390" y="432"/>
                  </a:lnTo>
                  <a:lnTo>
                    <a:pt x="391" y="436"/>
                  </a:lnTo>
                  <a:lnTo>
                    <a:pt x="391" y="442"/>
                  </a:lnTo>
                  <a:lnTo>
                    <a:pt x="392" y="447"/>
                  </a:lnTo>
                  <a:lnTo>
                    <a:pt x="392" y="449"/>
                  </a:lnTo>
                  <a:lnTo>
                    <a:pt x="394" y="457"/>
                  </a:lnTo>
                  <a:lnTo>
                    <a:pt x="394" y="459"/>
                  </a:lnTo>
                  <a:lnTo>
                    <a:pt x="394" y="461"/>
                  </a:lnTo>
                  <a:lnTo>
                    <a:pt x="394" y="463"/>
                  </a:lnTo>
                  <a:lnTo>
                    <a:pt x="394" y="465"/>
                  </a:lnTo>
                  <a:lnTo>
                    <a:pt x="394" y="467"/>
                  </a:lnTo>
                  <a:lnTo>
                    <a:pt x="394" y="469"/>
                  </a:lnTo>
                  <a:lnTo>
                    <a:pt x="393" y="472"/>
                  </a:lnTo>
                  <a:lnTo>
                    <a:pt x="391" y="481"/>
                  </a:lnTo>
                  <a:lnTo>
                    <a:pt x="391" y="482"/>
                  </a:lnTo>
                  <a:lnTo>
                    <a:pt x="390" y="485"/>
                  </a:lnTo>
                  <a:lnTo>
                    <a:pt x="390" y="486"/>
                  </a:lnTo>
                  <a:lnTo>
                    <a:pt x="389" y="489"/>
                  </a:lnTo>
                  <a:lnTo>
                    <a:pt x="389" y="491"/>
                  </a:lnTo>
                  <a:lnTo>
                    <a:pt x="389" y="493"/>
                  </a:lnTo>
                  <a:lnTo>
                    <a:pt x="389" y="496"/>
                  </a:lnTo>
                  <a:lnTo>
                    <a:pt x="389" y="501"/>
                  </a:lnTo>
                  <a:lnTo>
                    <a:pt x="389" y="502"/>
                  </a:lnTo>
                  <a:lnTo>
                    <a:pt x="389" y="503"/>
                  </a:lnTo>
                  <a:lnTo>
                    <a:pt x="389" y="504"/>
                  </a:lnTo>
                  <a:lnTo>
                    <a:pt x="388" y="505"/>
                  </a:lnTo>
                  <a:lnTo>
                    <a:pt x="387" y="508"/>
                  </a:lnTo>
                  <a:lnTo>
                    <a:pt x="386" y="511"/>
                  </a:lnTo>
                  <a:lnTo>
                    <a:pt x="384" y="517"/>
                  </a:lnTo>
                  <a:lnTo>
                    <a:pt x="383" y="522"/>
                  </a:lnTo>
                  <a:lnTo>
                    <a:pt x="382" y="524"/>
                  </a:lnTo>
                  <a:lnTo>
                    <a:pt x="382" y="526"/>
                  </a:lnTo>
                  <a:lnTo>
                    <a:pt x="382" y="528"/>
                  </a:lnTo>
                  <a:lnTo>
                    <a:pt x="381" y="531"/>
                  </a:lnTo>
                  <a:lnTo>
                    <a:pt x="381" y="533"/>
                  </a:lnTo>
                  <a:lnTo>
                    <a:pt x="381" y="535"/>
                  </a:lnTo>
                  <a:lnTo>
                    <a:pt x="381" y="536"/>
                  </a:lnTo>
                  <a:lnTo>
                    <a:pt x="382" y="538"/>
                  </a:lnTo>
                  <a:lnTo>
                    <a:pt x="382" y="539"/>
                  </a:lnTo>
                  <a:lnTo>
                    <a:pt x="382" y="540"/>
                  </a:lnTo>
                  <a:lnTo>
                    <a:pt x="383" y="541"/>
                  </a:lnTo>
                  <a:lnTo>
                    <a:pt x="385" y="544"/>
                  </a:lnTo>
                  <a:lnTo>
                    <a:pt x="386" y="545"/>
                  </a:lnTo>
                  <a:lnTo>
                    <a:pt x="386" y="546"/>
                  </a:lnTo>
                  <a:lnTo>
                    <a:pt x="387" y="547"/>
                  </a:lnTo>
                  <a:lnTo>
                    <a:pt x="387" y="548"/>
                  </a:lnTo>
                  <a:lnTo>
                    <a:pt x="387" y="550"/>
                  </a:lnTo>
                  <a:lnTo>
                    <a:pt x="387" y="551"/>
                  </a:lnTo>
                  <a:lnTo>
                    <a:pt x="386" y="552"/>
                  </a:lnTo>
                  <a:lnTo>
                    <a:pt x="386" y="553"/>
                  </a:lnTo>
                  <a:lnTo>
                    <a:pt x="385" y="554"/>
                  </a:lnTo>
                  <a:lnTo>
                    <a:pt x="384" y="555"/>
                  </a:lnTo>
                  <a:lnTo>
                    <a:pt x="382" y="556"/>
                  </a:lnTo>
                  <a:lnTo>
                    <a:pt x="381" y="557"/>
                  </a:lnTo>
                  <a:lnTo>
                    <a:pt x="380" y="557"/>
                  </a:lnTo>
                  <a:lnTo>
                    <a:pt x="379" y="557"/>
                  </a:lnTo>
                  <a:lnTo>
                    <a:pt x="377" y="557"/>
                  </a:lnTo>
                  <a:lnTo>
                    <a:pt x="374" y="557"/>
                  </a:lnTo>
                  <a:lnTo>
                    <a:pt x="372" y="556"/>
                  </a:lnTo>
                  <a:lnTo>
                    <a:pt x="365" y="555"/>
                  </a:lnTo>
                  <a:lnTo>
                    <a:pt x="361" y="553"/>
                  </a:lnTo>
                  <a:lnTo>
                    <a:pt x="359" y="553"/>
                  </a:lnTo>
                  <a:lnTo>
                    <a:pt x="357" y="552"/>
                  </a:lnTo>
                  <a:lnTo>
                    <a:pt x="352" y="550"/>
                  </a:lnTo>
                  <a:lnTo>
                    <a:pt x="351" y="550"/>
                  </a:lnTo>
                  <a:lnTo>
                    <a:pt x="348" y="548"/>
                  </a:lnTo>
                  <a:lnTo>
                    <a:pt x="347" y="548"/>
                  </a:lnTo>
                  <a:lnTo>
                    <a:pt x="345" y="547"/>
                  </a:lnTo>
                  <a:lnTo>
                    <a:pt x="343" y="547"/>
                  </a:lnTo>
                  <a:lnTo>
                    <a:pt x="337" y="546"/>
                  </a:lnTo>
                  <a:lnTo>
                    <a:pt x="333" y="545"/>
                  </a:lnTo>
                  <a:lnTo>
                    <a:pt x="331" y="545"/>
                  </a:lnTo>
                  <a:lnTo>
                    <a:pt x="330" y="545"/>
                  </a:lnTo>
                  <a:lnTo>
                    <a:pt x="328" y="545"/>
                  </a:lnTo>
                  <a:lnTo>
                    <a:pt x="327" y="545"/>
                  </a:lnTo>
                  <a:lnTo>
                    <a:pt x="325" y="545"/>
                  </a:lnTo>
                  <a:lnTo>
                    <a:pt x="324" y="545"/>
                  </a:lnTo>
                  <a:lnTo>
                    <a:pt x="323" y="546"/>
                  </a:lnTo>
                  <a:lnTo>
                    <a:pt x="322" y="546"/>
                  </a:lnTo>
                  <a:lnTo>
                    <a:pt x="321" y="546"/>
                  </a:lnTo>
                  <a:lnTo>
                    <a:pt x="321" y="547"/>
                  </a:lnTo>
                  <a:lnTo>
                    <a:pt x="320" y="548"/>
                  </a:lnTo>
                  <a:lnTo>
                    <a:pt x="319" y="548"/>
                  </a:lnTo>
                  <a:lnTo>
                    <a:pt x="318" y="549"/>
                  </a:lnTo>
                  <a:lnTo>
                    <a:pt x="318" y="551"/>
                  </a:lnTo>
                  <a:lnTo>
                    <a:pt x="317" y="552"/>
                  </a:lnTo>
                  <a:lnTo>
                    <a:pt x="317" y="553"/>
                  </a:lnTo>
                  <a:lnTo>
                    <a:pt x="316" y="558"/>
                  </a:lnTo>
                  <a:lnTo>
                    <a:pt x="315" y="565"/>
                  </a:lnTo>
                  <a:lnTo>
                    <a:pt x="314" y="567"/>
                  </a:lnTo>
                  <a:lnTo>
                    <a:pt x="314" y="571"/>
                  </a:lnTo>
                  <a:lnTo>
                    <a:pt x="313" y="573"/>
                  </a:lnTo>
                  <a:lnTo>
                    <a:pt x="313" y="574"/>
                  </a:lnTo>
                  <a:lnTo>
                    <a:pt x="312" y="575"/>
                  </a:lnTo>
                  <a:lnTo>
                    <a:pt x="312" y="576"/>
                  </a:lnTo>
                  <a:lnTo>
                    <a:pt x="311" y="578"/>
                  </a:lnTo>
                  <a:lnTo>
                    <a:pt x="309" y="580"/>
                  </a:lnTo>
                  <a:lnTo>
                    <a:pt x="307" y="582"/>
                  </a:lnTo>
                  <a:lnTo>
                    <a:pt x="305" y="585"/>
                  </a:lnTo>
                  <a:lnTo>
                    <a:pt x="304" y="586"/>
                  </a:lnTo>
                  <a:lnTo>
                    <a:pt x="302" y="588"/>
                  </a:lnTo>
                  <a:lnTo>
                    <a:pt x="301" y="589"/>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60" name="Freeform 266">
              <a:extLst>
                <a:ext uri="{FF2B5EF4-FFF2-40B4-BE49-F238E27FC236}">
                  <a16:creationId xmlns:a16="http://schemas.microsoft.com/office/drawing/2014/main" id="{D1714D27-6E64-45A9-AAA0-320643DE7605}"/>
                </a:ext>
              </a:extLst>
            </p:cNvPr>
            <p:cNvSpPr>
              <a:spLocks/>
            </p:cNvSpPr>
            <p:nvPr/>
          </p:nvSpPr>
          <p:spPr bwMode="auto">
            <a:xfrm>
              <a:off x="3326" y="2576"/>
              <a:ext cx="531" cy="659"/>
            </a:xfrm>
            <a:custGeom>
              <a:avLst/>
              <a:gdLst>
                <a:gd name="T0" fmla="*/ 510 w 531"/>
                <a:gd name="T1" fmla="*/ 580 h 659"/>
                <a:gd name="T2" fmla="*/ 507 w 531"/>
                <a:gd name="T3" fmla="*/ 614 h 659"/>
                <a:gd name="T4" fmla="*/ 500 w 531"/>
                <a:gd name="T5" fmla="*/ 640 h 659"/>
                <a:gd name="T6" fmla="*/ 489 w 531"/>
                <a:gd name="T7" fmla="*/ 642 h 659"/>
                <a:gd name="T8" fmla="*/ 476 w 531"/>
                <a:gd name="T9" fmla="*/ 630 h 659"/>
                <a:gd name="T10" fmla="*/ 461 w 531"/>
                <a:gd name="T11" fmla="*/ 618 h 659"/>
                <a:gd name="T12" fmla="*/ 441 w 531"/>
                <a:gd name="T13" fmla="*/ 625 h 659"/>
                <a:gd name="T14" fmla="*/ 415 w 531"/>
                <a:gd name="T15" fmla="*/ 618 h 659"/>
                <a:gd name="T16" fmla="*/ 398 w 531"/>
                <a:gd name="T17" fmla="*/ 603 h 659"/>
                <a:gd name="T18" fmla="*/ 391 w 531"/>
                <a:gd name="T19" fmla="*/ 613 h 659"/>
                <a:gd name="T20" fmla="*/ 382 w 531"/>
                <a:gd name="T21" fmla="*/ 634 h 659"/>
                <a:gd name="T22" fmla="*/ 366 w 531"/>
                <a:gd name="T23" fmla="*/ 639 h 659"/>
                <a:gd name="T24" fmla="*/ 356 w 531"/>
                <a:gd name="T25" fmla="*/ 650 h 659"/>
                <a:gd name="T26" fmla="*/ 340 w 531"/>
                <a:gd name="T27" fmla="*/ 659 h 659"/>
                <a:gd name="T28" fmla="*/ 307 w 531"/>
                <a:gd name="T29" fmla="*/ 644 h 659"/>
                <a:gd name="T30" fmla="*/ 266 w 531"/>
                <a:gd name="T31" fmla="*/ 636 h 659"/>
                <a:gd name="T32" fmla="*/ 238 w 531"/>
                <a:gd name="T33" fmla="*/ 634 h 659"/>
                <a:gd name="T34" fmla="*/ 216 w 531"/>
                <a:gd name="T35" fmla="*/ 622 h 659"/>
                <a:gd name="T36" fmla="*/ 206 w 531"/>
                <a:gd name="T37" fmla="*/ 608 h 659"/>
                <a:gd name="T38" fmla="*/ 207 w 531"/>
                <a:gd name="T39" fmla="*/ 598 h 659"/>
                <a:gd name="T40" fmla="*/ 219 w 531"/>
                <a:gd name="T41" fmla="*/ 587 h 659"/>
                <a:gd name="T42" fmla="*/ 205 w 531"/>
                <a:gd name="T43" fmla="*/ 570 h 659"/>
                <a:gd name="T44" fmla="*/ 184 w 531"/>
                <a:gd name="T45" fmla="*/ 556 h 659"/>
                <a:gd name="T46" fmla="*/ 156 w 531"/>
                <a:gd name="T47" fmla="*/ 533 h 659"/>
                <a:gd name="T48" fmla="*/ 125 w 531"/>
                <a:gd name="T49" fmla="*/ 516 h 659"/>
                <a:gd name="T50" fmla="*/ 113 w 531"/>
                <a:gd name="T51" fmla="*/ 501 h 659"/>
                <a:gd name="T52" fmla="*/ 103 w 531"/>
                <a:gd name="T53" fmla="*/ 478 h 659"/>
                <a:gd name="T54" fmla="*/ 88 w 531"/>
                <a:gd name="T55" fmla="*/ 454 h 659"/>
                <a:gd name="T56" fmla="*/ 72 w 531"/>
                <a:gd name="T57" fmla="*/ 444 h 659"/>
                <a:gd name="T58" fmla="*/ 51 w 531"/>
                <a:gd name="T59" fmla="*/ 435 h 659"/>
                <a:gd name="T60" fmla="*/ 34 w 531"/>
                <a:gd name="T61" fmla="*/ 402 h 659"/>
                <a:gd name="T62" fmla="*/ 21 w 531"/>
                <a:gd name="T63" fmla="*/ 393 h 659"/>
                <a:gd name="T64" fmla="*/ 6 w 531"/>
                <a:gd name="T65" fmla="*/ 386 h 659"/>
                <a:gd name="T66" fmla="*/ 0 w 531"/>
                <a:gd name="T67" fmla="*/ 368 h 659"/>
                <a:gd name="T68" fmla="*/ 9 w 531"/>
                <a:gd name="T69" fmla="*/ 340 h 659"/>
                <a:gd name="T70" fmla="*/ 23 w 531"/>
                <a:gd name="T71" fmla="*/ 330 h 659"/>
                <a:gd name="T72" fmla="*/ 25 w 531"/>
                <a:gd name="T73" fmla="*/ 310 h 659"/>
                <a:gd name="T74" fmla="*/ 24 w 531"/>
                <a:gd name="T75" fmla="*/ 283 h 659"/>
                <a:gd name="T76" fmla="*/ 37 w 531"/>
                <a:gd name="T77" fmla="*/ 272 h 659"/>
                <a:gd name="T78" fmla="*/ 55 w 531"/>
                <a:gd name="T79" fmla="*/ 263 h 659"/>
                <a:gd name="T80" fmla="*/ 70 w 531"/>
                <a:gd name="T81" fmla="*/ 245 h 659"/>
                <a:gd name="T82" fmla="*/ 76 w 531"/>
                <a:gd name="T83" fmla="*/ 231 h 659"/>
                <a:gd name="T84" fmla="*/ 69 w 531"/>
                <a:gd name="T85" fmla="*/ 215 h 659"/>
                <a:gd name="T86" fmla="*/ 80 w 531"/>
                <a:gd name="T87" fmla="*/ 204 h 659"/>
                <a:gd name="T88" fmla="*/ 77 w 531"/>
                <a:gd name="T89" fmla="*/ 194 h 659"/>
                <a:gd name="T90" fmla="*/ 75 w 531"/>
                <a:gd name="T91" fmla="*/ 186 h 659"/>
                <a:gd name="T92" fmla="*/ 84 w 531"/>
                <a:gd name="T93" fmla="*/ 178 h 659"/>
                <a:gd name="T94" fmla="*/ 86 w 531"/>
                <a:gd name="T95" fmla="*/ 163 h 659"/>
                <a:gd name="T96" fmla="*/ 104 w 531"/>
                <a:gd name="T97" fmla="*/ 141 h 659"/>
                <a:gd name="T98" fmla="*/ 108 w 531"/>
                <a:gd name="T99" fmla="*/ 123 h 659"/>
                <a:gd name="T100" fmla="*/ 101 w 531"/>
                <a:gd name="T101" fmla="*/ 94 h 659"/>
                <a:gd name="T102" fmla="*/ 105 w 531"/>
                <a:gd name="T103" fmla="*/ 74 h 659"/>
                <a:gd name="T104" fmla="*/ 100 w 531"/>
                <a:gd name="T105" fmla="*/ 50 h 659"/>
                <a:gd name="T106" fmla="*/ 100 w 531"/>
                <a:gd name="T107" fmla="*/ 33 h 659"/>
                <a:gd name="T108" fmla="*/ 109 w 531"/>
                <a:gd name="T109" fmla="*/ 30 h 659"/>
                <a:gd name="T110" fmla="*/ 132 w 531"/>
                <a:gd name="T111" fmla="*/ 29 h 659"/>
                <a:gd name="T112" fmla="*/ 146 w 531"/>
                <a:gd name="T113" fmla="*/ 26 h 659"/>
                <a:gd name="T114" fmla="*/ 159 w 531"/>
                <a:gd name="T115" fmla="*/ 34 h 659"/>
                <a:gd name="T116" fmla="*/ 175 w 531"/>
                <a:gd name="T117" fmla="*/ 35 h 659"/>
                <a:gd name="T118" fmla="*/ 194 w 531"/>
                <a:gd name="T119" fmla="*/ 28 h 659"/>
                <a:gd name="T120" fmla="*/ 206 w 531"/>
                <a:gd name="T121" fmla="*/ 18 h 659"/>
                <a:gd name="T122" fmla="*/ 225 w 531"/>
                <a:gd name="T123" fmla="*/ 2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1" h="659">
                  <a:moveTo>
                    <a:pt x="531" y="558"/>
                  </a:moveTo>
                  <a:lnTo>
                    <a:pt x="529" y="559"/>
                  </a:lnTo>
                  <a:lnTo>
                    <a:pt x="525" y="562"/>
                  </a:lnTo>
                  <a:lnTo>
                    <a:pt x="520" y="566"/>
                  </a:lnTo>
                  <a:lnTo>
                    <a:pt x="518" y="567"/>
                  </a:lnTo>
                  <a:lnTo>
                    <a:pt x="517" y="569"/>
                  </a:lnTo>
                  <a:lnTo>
                    <a:pt x="516" y="570"/>
                  </a:lnTo>
                  <a:lnTo>
                    <a:pt x="515" y="571"/>
                  </a:lnTo>
                  <a:lnTo>
                    <a:pt x="514" y="573"/>
                  </a:lnTo>
                  <a:lnTo>
                    <a:pt x="512" y="575"/>
                  </a:lnTo>
                  <a:lnTo>
                    <a:pt x="511" y="578"/>
                  </a:lnTo>
                  <a:lnTo>
                    <a:pt x="510" y="580"/>
                  </a:lnTo>
                  <a:lnTo>
                    <a:pt x="509" y="583"/>
                  </a:lnTo>
                  <a:lnTo>
                    <a:pt x="508" y="587"/>
                  </a:lnTo>
                  <a:lnTo>
                    <a:pt x="507" y="589"/>
                  </a:lnTo>
                  <a:lnTo>
                    <a:pt x="507" y="591"/>
                  </a:lnTo>
                  <a:lnTo>
                    <a:pt x="507" y="593"/>
                  </a:lnTo>
                  <a:lnTo>
                    <a:pt x="506" y="595"/>
                  </a:lnTo>
                  <a:lnTo>
                    <a:pt x="506" y="596"/>
                  </a:lnTo>
                  <a:lnTo>
                    <a:pt x="506" y="598"/>
                  </a:lnTo>
                  <a:lnTo>
                    <a:pt x="507" y="606"/>
                  </a:lnTo>
                  <a:lnTo>
                    <a:pt x="507" y="609"/>
                  </a:lnTo>
                  <a:lnTo>
                    <a:pt x="507" y="611"/>
                  </a:lnTo>
                  <a:lnTo>
                    <a:pt x="507" y="614"/>
                  </a:lnTo>
                  <a:lnTo>
                    <a:pt x="506" y="621"/>
                  </a:lnTo>
                  <a:lnTo>
                    <a:pt x="506" y="626"/>
                  </a:lnTo>
                  <a:lnTo>
                    <a:pt x="506" y="627"/>
                  </a:lnTo>
                  <a:lnTo>
                    <a:pt x="506" y="629"/>
                  </a:lnTo>
                  <a:lnTo>
                    <a:pt x="505" y="630"/>
                  </a:lnTo>
                  <a:lnTo>
                    <a:pt x="505" y="632"/>
                  </a:lnTo>
                  <a:lnTo>
                    <a:pt x="504" y="633"/>
                  </a:lnTo>
                  <a:lnTo>
                    <a:pt x="504" y="635"/>
                  </a:lnTo>
                  <a:lnTo>
                    <a:pt x="503" y="636"/>
                  </a:lnTo>
                  <a:lnTo>
                    <a:pt x="502" y="637"/>
                  </a:lnTo>
                  <a:lnTo>
                    <a:pt x="501" y="639"/>
                  </a:lnTo>
                  <a:lnTo>
                    <a:pt x="500" y="640"/>
                  </a:lnTo>
                  <a:lnTo>
                    <a:pt x="500" y="640"/>
                  </a:lnTo>
                  <a:lnTo>
                    <a:pt x="499" y="641"/>
                  </a:lnTo>
                  <a:lnTo>
                    <a:pt x="498" y="641"/>
                  </a:lnTo>
                  <a:lnTo>
                    <a:pt x="498" y="641"/>
                  </a:lnTo>
                  <a:lnTo>
                    <a:pt x="497" y="642"/>
                  </a:lnTo>
                  <a:lnTo>
                    <a:pt x="496" y="642"/>
                  </a:lnTo>
                  <a:lnTo>
                    <a:pt x="495" y="642"/>
                  </a:lnTo>
                  <a:lnTo>
                    <a:pt x="494" y="642"/>
                  </a:lnTo>
                  <a:lnTo>
                    <a:pt x="492" y="643"/>
                  </a:lnTo>
                  <a:lnTo>
                    <a:pt x="491" y="643"/>
                  </a:lnTo>
                  <a:lnTo>
                    <a:pt x="490" y="642"/>
                  </a:lnTo>
                  <a:lnTo>
                    <a:pt x="489" y="642"/>
                  </a:lnTo>
                  <a:lnTo>
                    <a:pt x="488" y="642"/>
                  </a:lnTo>
                  <a:lnTo>
                    <a:pt x="487" y="642"/>
                  </a:lnTo>
                  <a:lnTo>
                    <a:pt x="486" y="641"/>
                  </a:lnTo>
                  <a:lnTo>
                    <a:pt x="486" y="641"/>
                  </a:lnTo>
                  <a:lnTo>
                    <a:pt x="485" y="640"/>
                  </a:lnTo>
                  <a:lnTo>
                    <a:pt x="484" y="639"/>
                  </a:lnTo>
                  <a:lnTo>
                    <a:pt x="483" y="639"/>
                  </a:lnTo>
                  <a:lnTo>
                    <a:pt x="482" y="637"/>
                  </a:lnTo>
                  <a:lnTo>
                    <a:pt x="479" y="633"/>
                  </a:lnTo>
                  <a:lnTo>
                    <a:pt x="478" y="632"/>
                  </a:lnTo>
                  <a:lnTo>
                    <a:pt x="477" y="631"/>
                  </a:lnTo>
                  <a:lnTo>
                    <a:pt x="476" y="630"/>
                  </a:lnTo>
                  <a:lnTo>
                    <a:pt x="474" y="629"/>
                  </a:lnTo>
                  <a:lnTo>
                    <a:pt x="473" y="629"/>
                  </a:lnTo>
                  <a:lnTo>
                    <a:pt x="471" y="628"/>
                  </a:lnTo>
                  <a:lnTo>
                    <a:pt x="470" y="627"/>
                  </a:lnTo>
                  <a:lnTo>
                    <a:pt x="469" y="627"/>
                  </a:lnTo>
                  <a:lnTo>
                    <a:pt x="468" y="626"/>
                  </a:lnTo>
                  <a:lnTo>
                    <a:pt x="467" y="625"/>
                  </a:lnTo>
                  <a:lnTo>
                    <a:pt x="466" y="624"/>
                  </a:lnTo>
                  <a:lnTo>
                    <a:pt x="466" y="623"/>
                  </a:lnTo>
                  <a:lnTo>
                    <a:pt x="463" y="620"/>
                  </a:lnTo>
                  <a:lnTo>
                    <a:pt x="462" y="619"/>
                  </a:lnTo>
                  <a:lnTo>
                    <a:pt x="461" y="618"/>
                  </a:lnTo>
                  <a:lnTo>
                    <a:pt x="461" y="617"/>
                  </a:lnTo>
                  <a:lnTo>
                    <a:pt x="460" y="617"/>
                  </a:lnTo>
                  <a:lnTo>
                    <a:pt x="459" y="617"/>
                  </a:lnTo>
                  <a:lnTo>
                    <a:pt x="458" y="616"/>
                  </a:lnTo>
                  <a:lnTo>
                    <a:pt x="457" y="617"/>
                  </a:lnTo>
                  <a:lnTo>
                    <a:pt x="456" y="617"/>
                  </a:lnTo>
                  <a:lnTo>
                    <a:pt x="455" y="617"/>
                  </a:lnTo>
                  <a:lnTo>
                    <a:pt x="454" y="618"/>
                  </a:lnTo>
                  <a:lnTo>
                    <a:pt x="445" y="623"/>
                  </a:lnTo>
                  <a:lnTo>
                    <a:pt x="444" y="624"/>
                  </a:lnTo>
                  <a:lnTo>
                    <a:pt x="442" y="625"/>
                  </a:lnTo>
                  <a:lnTo>
                    <a:pt x="441" y="625"/>
                  </a:lnTo>
                  <a:lnTo>
                    <a:pt x="440" y="626"/>
                  </a:lnTo>
                  <a:lnTo>
                    <a:pt x="439" y="626"/>
                  </a:lnTo>
                  <a:lnTo>
                    <a:pt x="438" y="626"/>
                  </a:lnTo>
                  <a:lnTo>
                    <a:pt x="437" y="626"/>
                  </a:lnTo>
                  <a:lnTo>
                    <a:pt x="436" y="626"/>
                  </a:lnTo>
                  <a:lnTo>
                    <a:pt x="435" y="626"/>
                  </a:lnTo>
                  <a:lnTo>
                    <a:pt x="434" y="625"/>
                  </a:lnTo>
                  <a:lnTo>
                    <a:pt x="430" y="624"/>
                  </a:lnTo>
                  <a:lnTo>
                    <a:pt x="424" y="622"/>
                  </a:lnTo>
                  <a:lnTo>
                    <a:pt x="422" y="621"/>
                  </a:lnTo>
                  <a:lnTo>
                    <a:pt x="417" y="619"/>
                  </a:lnTo>
                  <a:lnTo>
                    <a:pt x="415" y="618"/>
                  </a:lnTo>
                  <a:lnTo>
                    <a:pt x="414" y="617"/>
                  </a:lnTo>
                  <a:lnTo>
                    <a:pt x="413" y="617"/>
                  </a:lnTo>
                  <a:lnTo>
                    <a:pt x="412" y="616"/>
                  </a:lnTo>
                  <a:lnTo>
                    <a:pt x="411" y="615"/>
                  </a:lnTo>
                  <a:lnTo>
                    <a:pt x="409" y="612"/>
                  </a:lnTo>
                  <a:lnTo>
                    <a:pt x="407" y="611"/>
                  </a:lnTo>
                  <a:lnTo>
                    <a:pt x="403" y="607"/>
                  </a:lnTo>
                  <a:lnTo>
                    <a:pt x="401" y="605"/>
                  </a:lnTo>
                  <a:lnTo>
                    <a:pt x="400" y="604"/>
                  </a:lnTo>
                  <a:lnTo>
                    <a:pt x="399" y="603"/>
                  </a:lnTo>
                  <a:lnTo>
                    <a:pt x="398" y="603"/>
                  </a:lnTo>
                  <a:lnTo>
                    <a:pt x="398" y="603"/>
                  </a:lnTo>
                  <a:lnTo>
                    <a:pt x="396" y="603"/>
                  </a:lnTo>
                  <a:lnTo>
                    <a:pt x="396" y="603"/>
                  </a:lnTo>
                  <a:lnTo>
                    <a:pt x="395" y="603"/>
                  </a:lnTo>
                  <a:lnTo>
                    <a:pt x="394" y="604"/>
                  </a:lnTo>
                  <a:lnTo>
                    <a:pt x="393" y="604"/>
                  </a:lnTo>
                  <a:lnTo>
                    <a:pt x="393" y="605"/>
                  </a:lnTo>
                  <a:lnTo>
                    <a:pt x="392" y="605"/>
                  </a:lnTo>
                  <a:lnTo>
                    <a:pt x="392" y="606"/>
                  </a:lnTo>
                  <a:lnTo>
                    <a:pt x="391" y="606"/>
                  </a:lnTo>
                  <a:lnTo>
                    <a:pt x="391" y="607"/>
                  </a:lnTo>
                  <a:lnTo>
                    <a:pt x="391" y="608"/>
                  </a:lnTo>
                  <a:lnTo>
                    <a:pt x="391" y="613"/>
                  </a:lnTo>
                  <a:lnTo>
                    <a:pt x="390" y="615"/>
                  </a:lnTo>
                  <a:lnTo>
                    <a:pt x="390" y="617"/>
                  </a:lnTo>
                  <a:lnTo>
                    <a:pt x="389" y="620"/>
                  </a:lnTo>
                  <a:lnTo>
                    <a:pt x="388" y="624"/>
                  </a:lnTo>
                  <a:lnTo>
                    <a:pt x="388" y="625"/>
                  </a:lnTo>
                  <a:lnTo>
                    <a:pt x="387" y="627"/>
                  </a:lnTo>
                  <a:lnTo>
                    <a:pt x="387" y="628"/>
                  </a:lnTo>
                  <a:lnTo>
                    <a:pt x="386" y="630"/>
                  </a:lnTo>
                  <a:lnTo>
                    <a:pt x="385" y="631"/>
                  </a:lnTo>
                  <a:lnTo>
                    <a:pt x="384" y="632"/>
                  </a:lnTo>
                  <a:lnTo>
                    <a:pt x="383" y="633"/>
                  </a:lnTo>
                  <a:lnTo>
                    <a:pt x="382" y="634"/>
                  </a:lnTo>
                  <a:lnTo>
                    <a:pt x="381" y="635"/>
                  </a:lnTo>
                  <a:lnTo>
                    <a:pt x="381" y="636"/>
                  </a:lnTo>
                  <a:lnTo>
                    <a:pt x="380" y="636"/>
                  </a:lnTo>
                  <a:lnTo>
                    <a:pt x="379" y="636"/>
                  </a:lnTo>
                  <a:lnTo>
                    <a:pt x="378" y="637"/>
                  </a:lnTo>
                  <a:lnTo>
                    <a:pt x="377" y="637"/>
                  </a:lnTo>
                  <a:lnTo>
                    <a:pt x="372" y="637"/>
                  </a:lnTo>
                  <a:lnTo>
                    <a:pt x="370" y="638"/>
                  </a:lnTo>
                  <a:lnTo>
                    <a:pt x="368" y="638"/>
                  </a:lnTo>
                  <a:lnTo>
                    <a:pt x="367" y="638"/>
                  </a:lnTo>
                  <a:lnTo>
                    <a:pt x="367" y="639"/>
                  </a:lnTo>
                  <a:lnTo>
                    <a:pt x="366" y="639"/>
                  </a:lnTo>
                  <a:lnTo>
                    <a:pt x="365" y="640"/>
                  </a:lnTo>
                  <a:lnTo>
                    <a:pt x="365" y="640"/>
                  </a:lnTo>
                  <a:lnTo>
                    <a:pt x="364" y="642"/>
                  </a:lnTo>
                  <a:lnTo>
                    <a:pt x="363" y="644"/>
                  </a:lnTo>
                  <a:lnTo>
                    <a:pt x="362" y="646"/>
                  </a:lnTo>
                  <a:lnTo>
                    <a:pt x="362" y="646"/>
                  </a:lnTo>
                  <a:lnTo>
                    <a:pt x="362" y="647"/>
                  </a:lnTo>
                  <a:lnTo>
                    <a:pt x="361" y="648"/>
                  </a:lnTo>
                  <a:lnTo>
                    <a:pt x="360" y="648"/>
                  </a:lnTo>
                  <a:lnTo>
                    <a:pt x="359" y="649"/>
                  </a:lnTo>
                  <a:lnTo>
                    <a:pt x="358" y="649"/>
                  </a:lnTo>
                  <a:lnTo>
                    <a:pt x="356" y="650"/>
                  </a:lnTo>
                  <a:lnTo>
                    <a:pt x="354" y="651"/>
                  </a:lnTo>
                  <a:lnTo>
                    <a:pt x="353" y="651"/>
                  </a:lnTo>
                  <a:lnTo>
                    <a:pt x="352" y="651"/>
                  </a:lnTo>
                  <a:lnTo>
                    <a:pt x="351" y="652"/>
                  </a:lnTo>
                  <a:lnTo>
                    <a:pt x="350" y="653"/>
                  </a:lnTo>
                  <a:lnTo>
                    <a:pt x="349" y="653"/>
                  </a:lnTo>
                  <a:lnTo>
                    <a:pt x="346" y="656"/>
                  </a:lnTo>
                  <a:lnTo>
                    <a:pt x="345" y="657"/>
                  </a:lnTo>
                  <a:lnTo>
                    <a:pt x="344" y="658"/>
                  </a:lnTo>
                  <a:lnTo>
                    <a:pt x="343" y="659"/>
                  </a:lnTo>
                  <a:lnTo>
                    <a:pt x="342" y="659"/>
                  </a:lnTo>
                  <a:lnTo>
                    <a:pt x="340" y="659"/>
                  </a:lnTo>
                  <a:lnTo>
                    <a:pt x="339" y="659"/>
                  </a:lnTo>
                  <a:lnTo>
                    <a:pt x="339" y="659"/>
                  </a:lnTo>
                  <a:lnTo>
                    <a:pt x="338" y="659"/>
                  </a:lnTo>
                  <a:lnTo>
                    <a:pt x="337" y="658"/>
                  </a:lnTo>
                  <a:lnTo>
                    <a:pt x="333" y="657"/>
                  </a:lnTo>
                  <a:lnTo>
                    <a:pt x="328" y="654"/>
                  </a:lnTo>
                  <a:lnTo>
                    <a:pt x="324" y="652"/>
                  </a:lnTo>
                  <a:lnTo>
                    <a:pt x="313" y="647"/>
                  </a:lnTo>
                  <a:lnTo>
                    <a:pt x="311" y="646"/>
                  </a:lnTo>
                  <a:lnTo>
                    <a:pt x="309" y="645"/>
                  </a:lnTo>
                  <a:lnTo>
                    <a:pt x="308" y="645"/>
                  </a:lnTo>
                  <a:lnTo>
                    <a:pt x="307" y="644"/>
                  </a:lnTo>
                  <a:lnTo>
                    <a:pt x="302" y="644"/>
                  </a:lnTo>
                  <a:lnTo>
                    <a:pt x="299" y="643"/>
                  </a:lnTo>
                  <a:lnTo>
                    <a:pt x="297" y="643"/>
                  </a:lnTo>
                  <a:lnTo>
                    <a:pt x="291" y="640"/>
                  </a:lnTo>
                  <a:lnTo>
                    <a:pt x="284" y="638"/>
                  </a:lnTo>
                  <a:lnTo>
                    <a:pt x="280" y="637"/>
                  </a:lnTo>
                  <a:lnTo>
                    <a:pt x="279" y="637"/>
                  </a:lnTo>
                  <a:lnTo>
                    <a:pt x="277" y="636"/>
                  </a:lnTo>
                  <a:lnTo>
                    <a:pt x="274" y="636"/>
                  </a:lnTo>
                  <a:lnTo>
                    <a:pt x="269" y="636"/>
                  </a:lnTo>
                  <a:lnTo>
                    <a:pt x="268" y="636"/>
                  </a:lnTo>
                  <a:lnTo>
                    <a:pt x="266" y="636"/>
                  </a:lnTo>
                  <a:lnTo>
                    <a:pt x="260" y="635"/>
                  </a:lnTo>
                  <a:lnTo>
                    <a:pt x="258" y="634"/>
                  </a:lnTo>
                  <a:lnTo>
                    <a:pt x="254" y="634"/>
                  </a:lnTo>
                  <a:lnTo>
                    <a:pt x="253" y="634"/>
                  </a:lnTo>
                  <a:lnTo>
                    <a:pt x="251" y="634"/>
                  </a:lnTo>
                  <a:lnTo>
                    <a:pt x="246" y="635"/>
                  </a:lnTo>
                  <a:lnTo>
                    <a:pt x="244" y="635"/>
                  </a:lnTo>
                  <a:lnTo>
                    <a:pt x="242" y="635"/>
                  </a:lnTo>
                  <a:lnTo>
                    <a:pt x="241" y="635"/>
                  </a:lnTo>
                  <a:lnTo>
                    <a:pt x="240" y="635"/>
                  </a:lnTo>
                  <a:lnTo>
                    <a:pt x="239" y="635"/>
                  </a:lnTo>
                  <a:lnTo>
                    <a:pt x="238" y="634"/>
                  </a:lnTo>
                  <a:lnTo>
                    <a:pt x="235" y="633"/>
                  </a:lnTo>
                  <a:lnTo>
                    <a:pt x="234" y="632"/>
                  </a:lnTo>
                  <a:lnTo>
                    <a:pt x="231" y="632"/>
                  </a:lnTo>
                  <a:lnTo>
                    <a:pt x="227" y="631"/>
                  </a:lnTo>
                  <a:lnTo>
                    <a:pt x="226" y="630"/>
                  </a:lnTo>
                  <a:lnTo>
                    <a:pt x="225" y="630"/>
                  </a:lnTo>
                  <a:lnTo>
                    <a:pt x="224" y="630"/>
                  </a:lnTo>
                  <a:lnTo>
                    <a:pt x="222" y="628"/>
                  </a:lnTo>
                  <a:lnTo>
                    <a:pt x="219" y="625"/>
                  </a:lnTo>
                  <a:lnTo>
                    <a:pt x="218" y="624"/>
                  </a:lnTo>
                  <a:lnTo>
                    <a:pt x="217" y="624"/>
                  </a:lnTo>
                  <a:lnTo>
                    <a:pt x="216" y="622"/>
                  </a:lnTo>
                  <a:lnTo>
                    <a:pt x="215" y="621"/>
                  </a:lnTo>
                  <a:lnTo>
                    <a:pt x="215" y="620"/>
                  </a:lnTo>
                  <a:lnTo>
                    <a:pt x="214" y="619"/>
                  </a:lnTo>
                  <a:lnTo>
                    <a:pt x="213" y="616"/>
                  </a:lnTo>
                  <a:lnTo>
                    <a:pt x="212" y="615"/>
                  </a:lnTo>
                  <a:lnTo>
                    <a:pt x="212" y="614"/>
                  </a:lnTo>
                  <a:lnTo>
                    <a:pt x="211" y="614"/>
                  </a:lnTo>
                  <a:lnTo>
                    <a:pt x="211" y="613"/>
                  </a:lnTo>
                  <a:lnTo>
                    <a:pt x="209" y="611"/>
                  </a:lnTo>
                  <a:lnTo>
                    <a:pt x="208" y="610"/>
                  </a:lnTo>
                  <a:lnTo>
                    <a:pt x="207" y="609"/>
                  </a:lnTo>
                  <a:lnTo>
                    <a:pt x="206" y="608"/>
                  </a:lnTo>
                  <a:lnTo>
                    <a:pt x="205" y="607"/>
                  </a:lnTo>
                  <a:lnTo>
                    <a:pt x="205" y="606"/>
                  </a:lnTo>
                  <a:lnTo>
                    <a:pt x="204" y="605"/>
                  </a:lnTo>
                  <a:lnTo>
                    <a:pt x="204" y="604"/>
                  </a:lnTo>
                  <a:lnTo>
                    <a:pt x="204" y="603"/>
                  </a:lnTo>
                  <a:lnTo>
                    <a:pt x="204" y="603"/>
                  </a:lnTo>
                  <a:lnTo>
                    <a:pt x="205" y="602"/>
                  </a:lnTo>
                  <a:lnTo>
                    <a:pt x="205" y="601"/>
                  </a:lnTo>
                  <a:lnTo>
                    <a:pt x="205" y="600"/>
                  </a:lnTo>
                  <a:lnTo>
                    <a:pt x="206" y="599"/>
                  </a:lnTo>
                  <a:lnTo>
                    <a:pt x="207" y="599"/>
                  </a:lnTo>
                  <a:lnTo>
                    <a:pt x="207" y="598"/>
                  </a:lnTo>
                  <a:lnTo>
                    <a:pt x="209" y="597"/>
                  </a:lnTo>
                  <a:lnTo>
                    <a:pt x="210" y="596"/>
                  </a:lnTo>
                  <a:lnTo>
                    <a:pt x="211" y="595"/>
                  </a:lnTo>
                  <a:lnTo>
                    <a:pt x="215" y="594"/>
                  </a:lnTo>
                  <a:lnTo>
                    <a:pt x="216" y="593"/>
                  </a:lnTo>
                  <a:lnTo>
                    <a:pt x="216" y="593"/>
                  </a:lnTo>
                  <a:lnTo>
                    <a:pt x="217" y="592"/>
                  </a:lnTo>
                  <a:lnTo>
                    <a:pt x="217" y="591"/>
                  </a:lnTo>
                  <a:lnTo>
                    <a:pt x="218" y="591"/>
                  </a:lnTo>
                  <a:lnTo>
                    <a:pt x="218" y="590"/>
                  </a:lnTo>
                  <a:lnTo>
                    <a:pt x="219" y="589"/>
                  </a:lnTo>
                  <a:lnTo>
                    <a:pt x="219" y="587"/>
                  </a:lnTo>
                  <a:lnTo>
                    <a:pt x="219" y="586"/>
                  </a:lnTo>
                  <a:lnTo>
                    <a:pt x="219" y="585"/>
                  </a:lnTo>
                  <a:lnTo>
                    <a:pt x="218" y="584"/>
                  </a:lnTo>
                  <a:lnTo>
                    <a:pt x="218" y="583"/>
                  </a:lnTo>
                  <a:lnTo>
                    <a:pt x="217" y="583"/>
                  </a:lnTo>
                  <a:lnTo>
                    <a:pt x="217" y="582"/>
                  </a:lnTo>
                  <a:lnTo>
                    <a:pt x="216" y="581"/>
                  </a:lnTo>
                  <a:lnTo>
                    <a:pt x="212" y="578"/>
                  </a:lnTo>
                  <a:lnTo>
                    <a:pt x="210" y="577"/>
                  </a:lnTo>
                  <a:lnTo>
                    <a:pt x="209" y="576"/>
                  </a:lnTo>
                  <a:lnTo>
                    <a:pt x="208" y="574"/>
                  </a:lnTo>
                  <a:lnTo>
                    <a:pt x="205" y="570"/>
                  </a:lnTo>
                  <a:lnTo>
                    <a:pt x="203" y="568"/>
                  </a:lnTo>
                  <a:lnTo>
                    <a:pt x="201" y="566"/>
                  </a:lnTo>
                  <a:lnTo>
                    <a:pt x="200" y="564"/>
                  </a:lnTo>
                  <a:lnTo>
                    <a:pt x="198" y="563"/>
                  </a:lnTo>
                  <a:lnTo>
                    <a:pt x="197" y="562"/>
                  </a:lnTo>
                  <a:lnTo>
                    <a:pt x="196" y="561"/>
                  </a:lnTo>
                  <a:lnTo>
                    <a:pt x="195" y="560"/>
                  </a:lnTo>
                  <a:lnTo>
                    <a:pt x="194" y="560"/>
                  </a:lnTo>
                  <a:lnTo>
                    <a:pt x="193" y="559"/>
                  </a:lnTo>
                  <a:lnTo>
                    <a:pt x="190" y="558"/>
                  </a:lnTo>
                  <a:lnTo>
                    <a:pt x="186" y="557"/>
                  </a:lnTo>
                  <a:lnTo>
                    <a:pt x="184" y="556"/>
                  </a:lnTo>
                  <a:lnTo>
                    <a:pt x="182" y="555"/>
                  </a:lnTo>
                  <a:lnTo>
                    <a:pt x="180" y="554"/>
                  </a:lnTo>
                  <a:lnTo>
                    <a:pt x="178" y="553"/>
                  </a:lnTo>
                  <a:lnTo>
                    <a:pt x="177" y="553"/>
                  </a:lnTo>
                  <a:lnTo>
                    <a:pt x="172" y="549"/>
                  </a:lnTo>
                  <a:lnTo>
                    <a:pt x="171" y="548"/>
                  </a:lnTo>
                  <a:lnTo>
                    <a:pt x="170" y="547"/>
                  </a:lnTo>
                  <a:lnTo>
                    <a:pt x="168" y="546"/>
                  </a:lnTo>
                  <a:lnTo>
                    <a:pt x="167" y="544"/>
                  </a:lnTo>
                  <a:lnTo>
                    <a:pt x="165" y="542"/>
                  </a:lnTo>
                  <a:lnTo>
                    <a:pt x="159" y="535"/>
                  </a:lnTo>
                  <a:lnTo>
                    <a:pt x="156" y="533"/>
                  </a:lnTo>
                  <a:lnTo>
                    <a:pt x="154" y="531"/>
                  </a:lnTo>
                  <a:lnTo>
                    <a:pt x="152" y="529"/>
                  </a:lnTo>
                  <a:lnTo>
                    <a:pt x="150" y="528"/>
                  </a:lnTo>
                  <a:lnTo>
                    <a:pt x="148" y="526"/>
                  </a:lnTo>
                  <a:lnTo>
                    <a:pt x="146" y="524"/>
                  </a:lnTo>
                  <a:lnTo>
                    <a:pt x="144" y="523"/>
                  </a:lnTo>
                  <a:lnTo>
                    <a:pt x="142" y="522"/>
                  </a:lnTo>
                  <a:lnTo>
                    <a:pt x="140" y="521"/>
                  </a:lnTo>
                  <a:lnTo>
                    <a:pt x="138" y="520"/>
                  </a:lnTo>
                  <a:lnTo>
                    <a:pt x="136" y="519"/>
                  </a:lnTo>
                  <a:lnTo>
                    <a:pt x="134" y="518"/>
                  </a:lnTo>
                  <a:lnTo>
                    <a:pt x="125" y="516"/>
                  </a:lnTo>
                  <a:lnTo>
                    <a:pt x="123" y="515"/>
                  </a:lnTo>
                  <a:lnTo>
                    <a:pt x="121" y="514"/>
                  </a:lnTo>
                  <a:lnTo>
                    <a:pt x="120" y="514"/>
                  </a:lnTo>
                  <a:lnTo>
                    <a:pt x="118" y="513"/>
                  </a:lnTo>
                  <a:lnTo>
                    <a:pt x="117" y="512"/>
                  </a:lnTo>
                  <a:lnTo>
                    <a:pt x="117" y="512"/>
                  </a:lnTo>
                  <a:lnTo>
                    <a:pt x="116" y="511"/>
                  </a:lnTo>
                  <a:lnTo>
                    <a:pt x="115" y="510"/>
                  </a:lnTo>
                  <a:lnTo>
                    <a:pt x="115" y="508"/>
                  </a:lnTo>
                  <a:lnTo>
                    <a:pt x="114" y="506"/>
                  </a:lnTo>
                  <a:lnTo>
                    <a:pt x="114" y="505"/>
                  </a:lnTo>
                  <a:lnTo>
                    <a:pt x="113" y="501"/>
                  </a:lnTo>
                  <a:lnTo>
                    <a:pt x="113" y="499"/>
                  </a:lnTo>
                  <a:lnTo>
                    <a:pt x="113" y="498"/>
                  </a:lnTo>
                  <a:lnTo>
                    <a:pt x="112" y="496"/>
                  </a:lnTo>
                  <a:lnTo>
                    <a:pt x="111" y="493"/>
                  </a:lnTo>
                  <a:lnTo>
                    <a:pt x="108" y="487"/>
                  </a:lnTo>
                  <a:lnTo>
                    <a:pt x="107" y="485"/>
                  </a:lnTo>
                  <a:lnTo>
                    <a:pt x="107" y="483"/>
                  </a:lnTo>
                  <a:lnTo>
                    <a:pt x="105" y="481"/>
                  </a:lnTo>
                  <a:lnTo>
                    <a:pt x="105" y="480"/>
                  </a:lnTo>
                  <a:lnTo>
                    <a:pt x="104" y="480"/>
                  </a:lnTo>
                  <a:lnTo>
                    <a:pt x="103" y="479"/>
                  </a:lnTo>
                  <a:lnTo>
                    <a:pt x="103" y="478"/>
                  </a:lnTo>
                  <a:lnTo>
                    <a:pt x="99" y="476"/>
                  </a:lnTo>
                  <a:lnTo>
                    <a:pt x="98" y="475"/>
                  </a:lnTo>
                  <a:lnTo>
                    <a:pt x="97" y="474"/>
                  </a:lnTo>
                  <a:lnTo>
                    <a:pt x="97" y="473"/>
                  </a:lnTo>
                  <a:lnTo>
                    <a:pt x="96" y="473"/>
                  </a:lnTo>
                  <a:lnTo>
                    <a:pt x="95" y="472"/>
                  </a:lnTo>
                  <a:lnTo>
                    <a:pt x="95" y="470"/>
                  </a:lnTo>
                  <a:lnTo>
                    <a:pt x="94" y="469"/>
                  </a:lnTo>
                  <a:lnTo>
                    <a:pt x="93" y="467"/>
                  </a:lnTo>
                  <a:lnTo>
                    <a:pt x="92" y="465"/>
                  </a:lnTo>
                  <a:lnTo>
                    <a:pt x="90" y="459"/>
                  </a:lnTo>
                  <a:lnTo>
                    <a:pt x="88" y="454"/>
                  </a:lnTo>
                  <a:lnTo>
                    <a:pt x="87" y="451"/>
                  </a:lnTo>
                  <a:lnTo>
                    <a:pt x="86" y="449"/>
                  </a:lnTo>
                  <a:lnTo>
                    <a:pt x="85" y="448"/>
                  </a:lnTo>
                  <a:lnTo>
                    <a:pt x="84" y="446"/>
                  </a:lnTo>
                  <a:lnTo>
                    <a:pt x="83" y="445"/>
                  </a:lnTo>
                  <a:lnTo>
                    <a:pt x="82" y="444"/>
                  </a:lnTo>
                  <a:lnTo>
                    <a:pt x="82" y="444"/>
                  </a:lnTo>
                  <a:lnTo>
                    <a:pt x="81" y="444"/>
                  </a:lnTo>
                  <a:lnTo>
                    <a:pt x="80" y="443"/>
                  </a:lnTo>
                  <a:lnTo>
                    <a:pt x="79" y="443"/>
                  </a:lnTo>
                  <a:lnTo>
                    <a:pt x="75" y="444"/>
                  </a:lnTo>
                  <a:lnTo>
                    <a:pt x="72" y="444"/>
                  </a:lnTo>
                  <a:lnTo>
                    <a:pt x="70" y="444"/>
                  </a:lnTo>
                  <a:lnTo>
                    <a:pt x="66" y="444"/>
                  </a:lnTo>
                  <a:lnTo>
                    <a:pt x="65" y="444"/>
                  </a:lnTo>
                  <a:lnTo>
                    <a:pt x="63" y="444"/>
                  </a:lnTo>
                  <a:lnTo>
                    <a:pt x="61" y="443"/>
                  </a:lnTo>
                  <a:lnTo>
                    <a:pt x="60" y="443"/>
                  </a:lnTo>
                  <a:lnTo>
                    <a:pt x="58" y="442"/>
                  </a:lnTo>
                  <a:lnTo>
                    <a:pt x="58" y="442"/>
                  </a:lnTo>
                  <a:lnTo>
                    <a:pt x="57" y="441"/>
                  </a:lnTo>
                  <a:lnTo>
                    <a:pt x="56" y="440"/>
                  </a:lnTo>
                  <a:lnTo>
                    <a:pt x="55" y="439"/>
                  </a:lnTo>
                  <a:lnTo>
                    <a:pt x="51" y="435"/>
                  </a:lnTo>
                  <a:lnTo>
                    <a:pt x="50" y="434"/>
                  </a:lnTo>
                  <a:lnTo>
                    <a:pt x="49" y="432"/>
                  </a:lnTo>
                  <a:lnTo>
                    <a:pt x="47" y="430"/>
                  </a:lnTo>
                  <a:lnTo>
                    <a:pt x="46" y="427"/>
                  </a:lnTo>
                  <a:lnTo>
                    <a:pt x="43" y="422"/>
                  </a:lnTo>
                  <a:lnTo>
                    <a:pt x="42" y="419"/>
                  </a:lnTo>
                  <a:lnTo>
                    <a:pt x="40" y="413"/>
                  </a:lnTo>
                  <a:lnTo>
                    <a:pt x="37" y="408"/>
                  </a:lnTo>
                  <a:lnTo>
                    <a:pt x="36" y="404"/>
                  </a:lnTo>
                  <a:lnTo>
                    <a:pt x="35" y="403"/>
                  </a:lnTo>
                  <a:lnTo>
                    <a:pt x="35" y="402"/>
                  </a:lnTo>
                  <a:lnTo>
                    <a:pt x="34" y="402"/>
                  </a:lnTo>
                  <a:lnTo>
                    <a:pt x="34" y="402"/>
                  </a:lnTo>
                  <a:lnTo>
                    <a:pt x="34" y="401"/>
                  </a:lnTo>
                  <a:lnTo>
                    <a:pt x="33" y="401"/>
                  </a:lnTo>
                  <a:lnTo>
                    <a:pt x="32" y="401"/>
                  </a:lnTo>
                  <a:lnTo>
                    <a:pt x="29" y="401"/>
                  </a:lnTo>
                  <a:lnTo>
                    <a:pt x="28" y="401"/>
                  </a:lnTo>
                  <a:lnTo>
                    <a:pt x="27" y="401"/>
                  </a:lnTo>
                  <a:lnTo>
                    <a:pt x="26" y="400"/>
                  </a:lnTo>
                  <a:lnTo>
                    <a:pt x="25" y="399"/>
                  </a:lnTo>
                  <a:lnTo>
                    <a:pt x="24" y="398"/>
                  </a:lnTo>
                  <a:lnTo>
                    <a:pt x="23" y="396"/>
                  </a:lnTo>
                  <a:lnTo>
                    <a:pt x="21" y="393"/>
                  </a:lnTo>
                  <a:lnTo>
                    <a:pt x="20" y="392"/>
                  </a:lnTo>
                  <a:lnTo>
                    <a:pt x="19" y="391"/>
                  </a:lnTo>
                  <a:lnTo>
                    <a:pt x="18" y="390"/>
                  </a:lnTo>
                  <a:lnTo>
                    <a:pt x="17" y="389"/>
                  </a:lnTo>
                  <a:lnTo>
                    <a:pt x="16" y="388"/>
                  </a:lnTo>
                  <a:lnTo>
                    <a:pt x="15" y="388"/>
                  </a:lnTo>
                  <a:lnTo>
                    <a:pt x="14" y="387"/>
                  </a:lnTo>
                  <a:lnTo>
                    <a:pt x="13" y="387"/>
                  </a:lnTo>
                  <a:lnTo>
                    <a:pt x="12" y="387"/>
                  </a:lnTo>
                  <a:lnTo>
                    <a:pt x="10" y="386"/>
                  </a:lnTo>
                  <a:lnTo>
                    <a:pt x="8" y="386"/>
                  </a:lnTo>
                  <a:lnTo>
                    <a:pt x="6" y="386"/>
                  </a:lnTo>
                  <a:lnTo>
                    <a:pt x="5" y="386"/>
                  </a:lnTo>
                  <a:lnTo>
                    <a:pt x="4" y="386"/>
                  </a:lnTo>
                  <a:lnTo>
                    <a:pt x="4" y="386"/>
                  </a:lnTo>
                  <a:lnTo>
                    <a:pt x="4" y="384"/>
                  </a:lnTo>
                  <a:lnTo>
                    <a:pt x="2" y="379"/>
                  </a:lnTo>
                  <a:lnTo>
                    <a:pt x="1" y="378"/>
                  </a:lnTo>
                  <a:lnTo>
                    <a:pt x="1" y="376"/>
                  </a:lnTo>
                  <a:lnTo>
                    <a:pt x="1" y="375"/>
                  </a:lnTo>
                  <a:lnTo>
                    <a:pt x="1" y="374"/>
                  </a:lnTo>
                  <a:lnTo>
                    <a:pt x="0" y="372"/>
                  </a:lnTo>
                  <a:lnTo>
                    <a:pt x="0" y="370"/>
                  </a:lnTo>
                  <a:lnTo>
                    <a:pt x="0" y="368"/>
                  </a:lnTo>
                  <a:lnTo>
                    <a:pt x="0" y="366"/>
                  </a:lnTo>
                  <a:lnTo>
                    <a:pt x="1" y="364"/>
                  </a:lnTo>
                  <a:lnTo>
                    <a:pt x="1" y="362"/>
                  </a:lnTo>
                  <a:lnTo>
                    <a:pt x="2" y="358"/>
                  </a:lnTo>
                  <a:lnTo>
                    <a:pt x="2" y="356"/>
                  </a:lnTo>
                  <a:lnTo>
                    <a:pt x="3" y="353"/>
                  </a:lnTo>
                  <a:lnTo>
                    <a:pt x="3" y="352"/>
                  </a:lnTo>
                  <a:lnTo>
                    <a:pt x="4" y="350"/>
                  </a:lnTo>
                  <a:lnTo>
                    <a:pt x="5" y="348"/>
                  </a:lnTo>
                  <a:lnTo>
                    <a:pt x="6" y="345"/>
                  </a:lnTo>
                  <a:lnTo>
                    <a:pt x="8" y="342"/>
                  </a:lnTo>
                  <a:lnTo>
                    <a:pt x="9" y="340"/>
                  </a:lnTo>
                  <a:lnTo>
                    <a:pt x="10" y="339"/>
                  </a:lnTo>
                  <a:lnTo>
                    <a:pt x="11" y="338"/>
                  </a:lnTo>
                  <a:lnTo>
                    <a:pt x="12" y="337"/>
                  </a:lnTo>
                  <a:lnTo>
                    <a:pt x="13" y="336"/>
                  </a:lnTo>
                  <a:lnTo>
                    <a:pt x="14" y="336"/>
                  </a:lnTo>
                  <a:lnTo>
                    <a:pt x="15" y="335"/>
                  </a:lnTo>
                  <a:lnTo>
                    <a:pt x="16" y="335"/>
                  </a:lnTo>
                  <a:lnTo>
                    <a:pt x="19" y="333"/>
                  </a:lnTo>
                  <a:lnTo>
                    <a:pt x="20" y="333"/>
                  </a:lnTo>
                  <a:lnTo>
                    <a:pt x="21" y="332"/>
                  </a:lnTo>
                  <a:lnTo>
                    <a:pt x="23" y="331"/>
                  </a:lnTo>
                  <a:lnTo>
                    <a:pt x="23" y="330"/>
                  </a:lnTo>
                  <a:lnTo>
                    <a:pt x="24" y="329"/>
                  </a:lnTo>
                  <a:lnTo>
                    <a:pt x="25" y="328"/>
                  </a:lnTo>
                  <a:lnTo>
                    <a:pt x="25" y="328"/>
                  </a:lnTo>
                  <a:lnTo>
                    <a:pt x="26" y="327"/>
                  </a:lnTo>
                  <a:lnTo>
                    <a:pt x="26" y="326"/>
                  </a:lnTo>
                  <a:lnTo>
                    <a:pt x="26" y="325"/>
                  </a:lnTo>
                  <a:lnTo>
                    <a:pt x="27" y="324"/>
                  </a:lnTo>
                  <a:lnTo>
                    <a:pt x="27" y="322"/>
                  </a:lnTo>
                  <a:lnTo>
                    <a:pt x="27" y="320"/>
                  </a:lnTo>
                  <a:lnTo>
                    <a:pt x="27" y="318"/>
                  </a:lnTo>
                  <a:lnTo>
                    <a:pt x="27" y="316"/>
                  </a:lnTo>
                  <a:lnTo>
                    <a:pt x="25" y="310"/>
                  </a:lnTo>
                  <a:lnTo>
                    <a:pt x="25" y="309"/>
                  </a:lnTo>
                  <a:lnTo>
                    <a:pt x="24" y="307"/>
                  </a:lnTo>
                  <a:lnTo>
                    <a:pt x="23" y="303"/>
                  </a:lnTo>
                  <a:lnTo>
                    <a:pt x="22" y="302"/>
                  </a:lnTo>
                  <a:lnTo>
                    <a:pt x="22" y="300"/>
                  </a:lnTo>
                  <a:lnTo>
                    <a:pt x="22" y="299"/>
                  </a:lnTo>
                  <a:lnTo>
                    <a:pt x="22" y="298"/>
                  </a:lnTo>
                  <a:lnTo>
                    <a:pt x="22" y="296"/>
                  </a:lnTo>
                  <a:lnTo>
                    <a:pt x="23" y="293"/>
                  </a:lnTo>
                  <a:lnTo>
                    <a:pt x="23" y="291"/>
                  </a:lnTo>
                  <a:lnTo>
                    <a:pt x="24" y="289"/>
                  </a:lnTo>
                  <a:lnTo>
                    <a:pt x="24" y="283"/>
                  </a:lnTo>
                  <a:lnTo>
                    <a:pt x="24" y="281"/>
                  </a:lnTo>
                  <a:lnTo>
                    <a:pt x="25" y="278"/>
                  </a:lnTo>
                  <a:lnTo>
                    <a:pt x="26" y="273"/>
                  </a:lnTo>
                  <a:lnTo>
                    <a:pt x="26" y="272"/>
                  </a:lnTo>
                  <a:lnTo>
                    <a:pt x="26" y="271"/>
                  </a:lnTo>
                  <a:lnTo>
                    <a:pt x="27" y="271"/>
                  </a:lnTo>
                  <a:lnTo>
                    <a:pt x="27" y="271"/>
                  </a:lnTo>
                  <a:lnTo>
                    <a:pt x="28" y="271"/>
                  </a:lnTo>
                  <a:lnTo>
                    <a:pt x="29" y="271"/>
                  </a:lnTo>
                  <a:lnTo>
                    <a:pt x="30" y="271"/>
                  </a:lnTo>
                  <a:lnTo>
                    <a:pt x="35" y="272"/>
                  </a:lnTo>
                  <a:lnTo>
                    <a:pt x="37" y="272"/>
                  </a:lnTo>
                  <a:lnTo>
                    <a:pt x="38" y="272"/>
                  </a:lnTo>
                  <a:lnTo>
                    <a:pt x="39" y="272"/>
                  </a:lnTo>
                  <a:lnTo>
                    <a:pt x="40" y="272"/>
                  </a:lnTo>
                  <a:lnTo>
                    <a:pt x="41" y="272"/>
                  </a:lnTo>
                  <a:lnTo>
                    <a:pt x="42" y="271"/>
                  </a:lnTo>
                  <a:lnTo>
                    <a:pt x="44" y="271"/>
                  </a:lnTo>
                  <a:lnTo>
                    <a:pt x="45" y="270"/>
                  </a:lnTo>
                  <a:lnTo>
                    <a:pt x="46" y="270"/>
                  </a:lnTo>
                  <a:lnTo>
                    <a:pt x="48" y="269"/>
                  </a:lnTo>
                  <a:lnTo>
                    <a:pt x="50" y="267"/>
                  </a:lnTo>
                  <a:lnTo>
                    <a:pt x="54" y="264"/>
                  </a:lnTo>
                  <a:lnTo>
                    <a:pt x="55" y="263"/>
                  </a:lnTo>
                  <a:lnTo>
                    <a:pt x="57" y="262"/>
                  </a:lnTo>
                  <a:lnTo>
                    <a:pt x="59" y="261"/>
                  </a:lnTo>
                  <a:lnTo>
                    <a:pt x="63" y="259"/>
                  </a:lnTo>
                  <a:lnTo>
                    <a:pt x="64" y="259"/>
                  </a:lnTo>
                  <a:lnTo>
                    <a:pt x="65" y="259"/>
                  </a:lnTo>
                  <a:lnTo>
                    <a:pt x="65" y="258"/>
                  </a:lnTo>
                  <a:lnTo>
                    <a:pt x="66" y="257"/>
                  </a:lnTo>
                  <a:lnTo>
                    <a:pt x="66" y="257"/>
                  </a:lnTo>
                  <a:lnTo>
                    <a:pt x="67" y="253"/>
                  </a:lnTo>
                  <a:lnTo>
                    <a:pt x="69" y="248"/>
                  </a:lnTo>
                  <a:lnTo>
                    <a:pt x="69" y="246"/>
                  </a:lnTo>
                  <a:lnTo>
                    <a:pt x="70" y="245"/>
                  </a:lnTo>
                  <a:lnTo>
                    <a:pt x="71" y="244"/>
                  </a:lnTo>
                  <a:lnTo>
                    <a:pt x="72" y="242"/>
                  </a:lnTo>
                  <a:lnTo>
                    <a:pt x="73" y="241"/>
                  </a:lnTo>
                  <a:lnTo>
                    <a:pt x="75" y="239"/>
                  </a:lnTo>
                  <a:lnTo>
                    <a:pt x="75" y="238"/>
                  </a:lnTo>
                  <a:lnTo>
                    <a:pt x="76" y="238"/>
                  </a:lnTo>
                  <a:lnTo>
                    <a:pt x="76" y="237"/>
                  </a:lnTo>
                  <a:lnTo>
                    <a:pt x="76" y="236"/>
                  </a:lnTo>
                  <a:lnTo>
                    <a:pt x="76" y="235"/>
                  </a:lnTo>
                  <a:lnTo>
                    <a:pt x="76" y="234"/>
                  </a:lnTo>
                  <a:lnTo>
                    <a:pt x="76" y="233"/>
                  </a:lnTo>
                  <a:lnTo>
                    <a:pt x="76" y="231"/>
                  </a:lnTo>
                  <a:lnTo>
                    <a:pt x="75" y="230"/>
                  </a:lnTo>
                  <a:lnTo>
                    <a:pt x="75" y="229"/>
                  </a:lnTo>
                  <a:lnTo>
                    <a:pt x="74" y="228"/>
                  </a:lnTo>
                  <a:lnTo>
                    <a:pt x="72" y="225"/>
                  </a:lnTo>
                  <a:lnTo>
                    <a:pt x="71" y="224"/>
                  </a:lnTo>
                  <a:lnTo>
                    <a:pt x="70" y="222"/>
                  </a:lnTo>
                  <a:lnTo>
                    <a:pt x="69" y="220"/>
                  </a:lnTo>
                  <a:lnTo>
                    <a:pt x="69" y="219"/>
                  </a:lnTo>
                  <a:lnTo>
                    <a:pt x="69" y="218"/>
                  </a:lnTo>
                  <a:lnTo>
                    <a:pt x="69" y="217"/>
                  </a:lnTo>
                  <a:lnTo>
                    <a:pt x="69" y="216"/>
                  </a:lnTo>
                  <a:lnTo>
                    <a:pt x="69" y="215"/>
                  </a:lnTo>
                  <a:lnTo>
                    <a:pt x="70" y="214"/>
                  </a:lnTo>
                  <a:lnTo>
                    <a:pt x="70" y="213"/>
                  </a:lnTo>
                  <a:lnTo>
                    <a:pt x="71" y="212"/>
                  </a:lnTo>
                  <a:lnTo>
                    <a:pt x="72" y="211"/>
                  </a:lnTo>
                  <a:lnTo>
                    <a:pt x="74" y="210"/>
                  </a:lnTo>
                  <a:lnTo>
                    <a:pt x="75" y="207"/>
                  </a:lnTo>
                  <a:lnTo>
                    <a:pt x="76" y="207"/>
                  </a:lnTo>
                  <a:lnTo>
                    <a:pt x="77" y="206"/>
                  </a:lnTo>
                  <a:lnTo>
                    <a:pt x="79" y="205"/>
                  </a:lnTo>
                  <a:lnTo>
                    <a:pt x="79" y="205"/>
                  </a:lnTo>
                  <a:lnTo>
                    <a:pt x="80" y="205"/>
                  </a:lnTo>
                  <a:lnTo>
                    <a:pt x="80" y="204"/>
                  </a:lnTo>
                  <a:lnTo>
                    <a:pt x="81" y="204"/>
                  </a:lnTo>
                  <a:lnTo>
                    <a:pt x="81" y="203"/>
                  </a:lnTo>
                  <a:lnTo>
                    <a:pt x="82" y="201"/>
                  </a:lnTo>
                  <a:lnTo>
                    <a:pt x="82" y="200"/>
                  </a:lnTo>
                  <a:lnTo>
                    <a:pt x="82" y="200"/>
                  </a:lnTo>
                  <a:lnTo>
                    <a:pt x="82" y="199"/>
                  </a:lnTo>
                  <a:lnTo>
                    <a:pt x="82" y="199"/>
                  </a:lnTo>
                  <a:lnTo>
                    <a:pt x="81" y="198"/>
                  </a:lnTo>
                  <a:lnTo>
                    <a:pt x="81" y="198"/>
                  </a:lnTo>
                  <a:lnTo>
                    <a:pt x="79" y="196"/>
                  </a:lnTo>
                  <a:lnTo>
                    <a:pt x="78" y="195"/>
                  </a:lnTo>
                  <a:lnTo>
                    <a:pt x="77" y="194"/>
                  </a:lnTo>
                  <a:lnTo>
                    <a:pt x="76" y="194"/>
                  </a:lnTo>
                  <a:lnTo>
                    <a:pt x="76" y="193"/>
                  </a:lnTo>
                  <a:lnTo>
                    <a:pt x="76" y="192"/>
                  </a:lnTo>
                  <a:lnTo>
                    <a:pt x="75" y="191"/>
                  </a:lnTo>
                  <a:lnTo>
                    <a:pt x="75" y="190"/>
                  </a:lnTo>
                  <a:lnTo>
                    <a:pt x="75" y="190"/>
                  </a:lnTo>
                  <a:lnTo>
                    <a:pt x="75" y="189"/>
                  </a:lnTo>
                  <a:lnTo>
                    <a:pt x="75" y="188"/>
                  </a:lnTo>
                  <a:lnTo>
                    <a:pt x="75" y="187"/>
                  </a:lnTo>
                  <a:lnTo>
                    <a:pt x="75" y="187"/>
                  </a:lnTo>
                  <a:lnTo>
                    <a:pt x="75" y="186"/>
                  </a:lnTo>
                  <a:lnTo>
                    <a:pt x="75" y="186"/>
                  </a:lnTo>
                  <a:lnTo>
                    <a:pt x="76" y="185"/>
                  </a:lnTo>
                  <a:lnTo>
                    <a:pt x="76" y="185"/>
                  </a:lnTo>
                  <a:lnTo>
                    <a:pt x="77" y="185"/>
                  </a:lnTo>
                  <a:lnTo>
                    <a:pt x="80" y="183"/>
                  </a:lnTo>
                  <a:lnTo>
                    <a:pt x="81" y="182"/>
                  </a:lnTo>
                  <a:lnTo>
                    <a:pt x="81" y="182"/>
                  </a:lnTo>
                  <a:lnTo>
                    <a:pt x="82" y="181"/>
                  </a:lnTo>
                  <a:lnTo>
                    <a:pt x="82" y="181"/>
                  </a:lnTo>
                  <a:lnTo>
                    <a:pt x="83" y="180"/>
                  </a:lnTo>
                  <a:lnTo>
                    <a:pt x="83" y="179"/>
                  </a:lnTo>
                  <a:lnTo>
                    <a:pt x="83" y="178"/>
                  </a:lnTo>
                  <a:lnTo>
                    <a:pt x="84" y="178"/>
                  </a:lnTo>
                  <a:lnTo>
                    <a:pt x="84" y="177"/>
                  </a:lnTo>
                  <a:lnTo>
                    <a:pt x="84" y="176"/>
                  </a:lnTo>
                  <a:lnTo>
                    <a:pt x="84" y="175"/>
                  </a:lnTo>
                  <a:lnTo>
                    <a:pt x="83" y="173"/>
                  </a:lnTo>
                  <a:lnTo>
                    <a:pt x="83" y="171"/>
                  </a:lnTo>
                  <a:lnTo>
                    <a:pt x="83" y="170"/>
                  </a:lnTo>
                  <a:lnTo>
                    <a:pt x="83" y="169"/>
                  </a:lnTo>
                  <a:lnTo>
                    <a:pt x="84" y="168"/>
                  </a:lnTo>
                  <a:lnTo>
                    <a:pt x="84" y="166"/>
                  </a:lnTo>
                  <a:lnTo>
                    <a:pt x="84" y="165"/>
                  </a:lnTo>
                  <a:lnTo>
                    <a:pt x="85" y="164"/>
                  </a:lnTo>
                  <a:lnTo>
                    <a:pt x="86" y="163"/>
                  </a:lnTo>
                  <a:lnTo>
                    <a:pt x="88" y="161"/>
                  </a:lnTo>
                  <a:lnTo>
                    <a:pt x="89" y="160"/>
                  </a:lnTo>
                  <a:lnTo>
                    <a:pt x="91" y="158"/>
                  </a:lnTo>
                  <a:lnTo>
                    <a:pt x="94" y="156"/>
                  </a:lnTo>
                  <a:lnTo>
                    <a:pt x="98" y="153"/>
                  </a:lnTo>
                  <a:lnTo>
                    <a:pt x="99" y="152"/>
                  </a:lnTo>
                  <a:lnTo>
                    <a:pt x="100" y="152"/>
                  </a:lnTo>
                  <a:lnTo>
                    <a:pt x="100" y="150"/>
                  </a:lnTo>
                  <a:lnTo>
                    <a:pt x="101" y="149"/>
                  </a:lnTo>
                  <a:lnTo>
                    <a:pt x="102" y="147"/>
                  </a:lnTo>
                  <a:lnTo>
                    <a:pt x="103" y="143"/>
                  </a:lnTo>
                  <a:lnTo>
                    <a:pt x="104" y="141"/>
                  </a:lnTo>
                  <a:lnTo>
                    <a:pt x="105" y="139"/>
                  </a:lnTo>
                  <a:lnTo>
                    <a:pt x="107" y="136"/>
                  </a:lnTo>
                  <a:lnTo>
                    <a:pt x="108" y="135"/>
                  </a:lnTo>
                  <a:lnTo>
                    <a:pt x="108" y="134"/>
                  </a:lnTo>
                  <a:lnTo>
                    <a:pt x="109" y="132"/>
                  </a:lnTo>
                  <a:lnTo>
                    <a:pt x="109" y="129"/>
                  </a:lnTo>
                  <a:lnTo>
                    <a:pt x="110" y="128"/>
                  </a:lnTo>
                  <a:lnTo>
                    <a:pt x="110" y="127"/>
                  </a:lnTo>
                  <a:lnTo>
                    <a:pt x="110" y="125"/>
                  </a:lnTo>
                  <a:lnTo>
                    <a:pt x="109" y="124"/>
                  </a:lnTo>
                  <a:lnTo>
                    <a:pt x="109" y="123"/>
                  </a:lnTo>
                  <a:lnTo>
                    <a:pt x="108" y="123"/>
                  </a:lnTo>
                  <a:lnTo>
                    <a:pt x="106" y="120"/>
                  </a:lnTo>
                  <a:lnTo>
                    <a:pt x="105" y="119"/>
                  </a:lnTo>
                  <a:lnTo>
                    <a:pt x="104" y="117"/>
                  </a:lnTo>
                  <a:lnTo>
                    <a:pt x="102" y="113"/>
                  </a:lnTo>
                  <a:lnTo>
                    <a:pt x="101" y="111"/>
                  </a:lnTo>
                  <a:lnTo>
                    <a:pt x="101" y="109"/>
                  </a:lnTo>
                  <a:lnTo>
                    <a:pt x="100" y="106"/>
                  </a:lnTo>
                  <a:lnTo>
                    <a:pt x="100" y="104"/>
                  </a:lnTo>
                  <a:lnTo>
                    <a:pt x="100" y="102"/>
                  </a:lnTo>
                  <a:lnTo>
                    <a:pt x="100" y="100"/>
                  </a:lnTo>
                  <a:lnTo>
                    <a:pt x="101" y="96"/>
                  </a:lnTo>
                  <a:lnTo>
                    <a:pt x="101" y="94"/>
                  </a:lnTo>
                  <a:lnTo>
                    <a:pt x="101" y="93"/>
                  </a:lnTo>
                  <a:lnTo>
                    <a:pt x="102" y="91"/>
                  </a:lnTo>
                  <a:lnTo>
                    <a:pt x="103" y="89"/>
                  </a:lnTo>
                  <a:lnTo>
                    <a:pt x="104" y="88"/>
                  </a:lnTo>
                  <a:lnTo>
                    <a:pt x="107" y="83"/>
                  </a:lnTo>
                  <a:lnTo>
                    <a:pt x="108" y="82"/>
                  </a:lnTo>
                  <a:lnTo>
                    <a:pt x="108" y="81"/>
                  </a:lnTo>
                  <a:lnTo>
                    <a:pt x="108" y="81"/>
                  </a:lnTo>
                  <a:lnTo>
                    <a:pt x="107" y="80"/>
                  </a:lnTo>
                  <a:lnTo>
                    <a:pt x="107" y="78"/>
                  </a:lnTo>
                  <a:lnTo>
                    <a:pt x="106" y="77"/>
                  </a:lnTo>
                  <a:lnTo>
                    <a:pt x="105" y="74"/>
                  </a:lnTo>
                  <a:lnTo>
                    <a:pt x="104" y="71"/>
                  </a:lnTo>
                  <a:lnTo>
                    <a:pt x="103" y="69"/>
                  </a:lnTo>
                  <a:lnTo>
                    <a:pt x="103" y="68"/>
                  </a:lnTo>
                  <a:lnTo>
                    <a:pt x="102" y="65"/>
                  </a:lnTo>
                  <a:lnTo>
                    <a:pt x="102" y="63"/>
                  </a:lnTo>
                  <a:lnTo>
                    <a:pt x="102" y="57"/>
                  </a:lnTo>
                  <a:lnTo>
                    <a:pt x="101" y="56"/>
                  </a:lnTo>
                  <a:lnTo>
                    <a:pt x="101" y="54"/>
                  </a:lnTo>
                  <a:lnTo>
                    <a:pt x="101" y="52"/>
                  </a:lnTo>
                  <a:lnTo>
                    <a:pt x="100" y="51"/>
                  </a:lnTo>
                  <a:lnTo>
                    <a:pt x="100" y="50"/>
                  </a:lnTo>
                  <a:lnTo>
                    <a:pt x="100" y="50"/>
                  </a:lnTo>
                  <a:lnTo>
                    <a:pt x="98" y="48"/>
                  </a:lnTo>
                  <a:lnTo>
                    <a:pt x="97" y="47"/>
                  </a:lnTo>
                  <a:lnTo>
                    <a:pt x="97" y="46"/>
                  </a:lnTo>
                  <a:lnTo>
                    <a:pt x="97" y="45"/>
                  </a:lnTo>
                  <a:lnTo>
                    <a:pt x="97" y="45"/>
                  </a:lnTo>
                  <a:lnTo>
                    <a:pt x="97" y="44"/>
                  </a:lnTo>
                  <a:lnTo>
                    <a:pt x="97" y="43"/>
                  </a:lnTo>
                  <a:lnTo>
                    <a:pt x="97" y="43"/>
                  </a:lnTo>
                  <a:lnTo>
                    <a:pt x="97" y="41"/>
                  </a:lnTo>
                  <a:lnTo>
                    <a:pt x="99" y="35"/>
                  </a:lnTo>
                  <a:lnTo>
                    <a:pt x="99" y="34"/>
                  </a:lnTo>
                  <a:lnTo>
                    <a:pt x="100" y="33"/>
                  </a:lnTo>
                  <a:lnTo>
                    <a:pt x="100" y="32"/>
                  </a:lnTo>
                  <a:lnTo>
                    <a:pt x="101" y="31"/>
                  </a:lnTo>
                  <a:lnTo>
                    <a:pt x="101" y="30"/>
                  </a:lnTo>
                  <a:lnTo>
                    <a:pt x="102" y="30"/>
                  </a:lnTo>
                  <a:lnTo>
                    <a:pt x="102" y="30"/>
                  </a:lnTo>
                  <a:lnTo>
                    <a:pt x="103" y="30"/>
                  </a:lnTo>
                  <a:lnTo>
                    <a:pt x="103" y="30"/>
                  </a:lnTo>
                  <a:lnTo>
                    <a:pt x="104" y="30"/>
                  </a:lnTo>
                  <a:lnTo>
                    <a:pt x="104" y="31"/>
                  </a:lnTo>
                  <a:lnTo>
                    <a:pt x="106" y="31"/>
                  </a:lnTo>
                  <a:lnTo>
                    <a:pt x="108" y="30"/>
                  </a:lnTo>
                  <a:lnTo>
                    <a:pt x="109" y="30"/>
                  </a:lnTo>
                  <a:lnTo>
                    <a:pt x="113" y="29"/>
                  </a:lnTo>
                  <a:lnTo>
                    <a:pt x="119" y="27"/>
                  </a:lnTo>
                  <a:lnTo>
                    <a:pt x="121" y="26"/>
                  </a:lnTo>
                  <a:lnTo>
                    <a:pt x="124" y="25"/>
                  </a:lnTo>
                  <a:lnTo>
                    <a:pt x="125" y="25"/>
                  </a:lnTo>
                  <a:lnTo>
                    <a:pt x="125" y="25"/>
                  </a:lnTo>
                  <a:lnTo>
                    <a:pt x="126" y="25"/>
                  </a:lnTo>
                  <a:lnTo>
                    <a:pt x="127" y="25"/>
                  </a:lnTo>
                  <a:lnTo>
                    <a:pt x="127" y="25"/>
                  </a:lnTo>
                  <a:lnTo>
                    <a:pt x="128" y="25"/>
                  </a:lnTo>
                  <a:lnTo>
                    <a:pt x="129" y="26"/>
                  </a:lnTo>
                  <a:lnTo>
                    <a:pt x="132" y="29"/>
                  </a:lnTo>
                  <a:lnTo>
                    <a:pt x="133" y="29"/>
                  </a:lnTo>
                  <a:lnTo>
                    <a:pt x="133" y="30"/>
                  </a:lnTo>
                  <a:lnTo>
                    <a:pt x="134" y="30"/>
                  </a:lnTo>
                  <a:lnTo>
                    <a:pt x="135" y="30"/>
                  </a:lnTo>
                  <a:lnTo>
                    <a:pt x="136" y="30"/>
                  </a:lnTo>
                  <a:lnTo>
                    <a:pt x="136" y="30"/>
                  </a:lnTo>
                  <a:lnTo>
                    <a:pt x="137" y="29"/>
                  </a:lnTo>
                  <a:lnTo>
                    <a:pt x="138" y="29"/>
                  </a:lnTo>
                  <a:lnTo>
                    <a:pt x="140" y="29"/>
                  </a:lnTo>
                  <a:lnTo>
                    <a:pt x="143" y="27"/>
                  </a:lnTo>
                  <a:lnTo>
                    <a:pt x="144" y="26"/>
                  </a:lnTo>
                  <a:lnTo>
                    <a:pt x="146" y="26"/>
                  </a:lnTo>
                  <a:lnTo>
                    <a:pt x="147" y="26"/>
                  </a:lnTo>
                  <a:lnTo>
                    <a:pt x="148" y="26"/>
                  </a:lnTo>
                  <a:lnTo>
                    <a:pt x="148" y="26"/>
                  </a:lnTo>
                  <a:lnTo>
                    <a:pt x="149" y="27"/>
                  </a:lnTo>
                  <a:lnTo>
                    <a:pt x="150" y="27"/>
                  </a:lnTo>
                  <a:lnTo>
                    <a:pt x="153" y="30"/>
                  </a:lnTo>
                  <a:lnTo>
                    <a:pt x="154" y="30"/>
                  </a:lnTo>
                  <a:lnTo>
                    <a:pt x="156" y="31"/>
                  </a:lnTo>
                  <a:lnTo>
                    <a:pt x="157" y="32"/>
                  </a:lnTo>
                  <a:lnTo>
                    <a:pt x="158" y="32"/>
                  </a:lnTo>
                  <a:lnTo>
                    <a:pt x="159" y="33"/>
                  </a:lnTo>
                  <a:lnTo>
                    <a:pt x="159" y="34"/>
                  </a:lnTo>
                  <a:lnTo>
                    <a:pt x="160" y="34"/>
                  </a:lnTo>
                  <a:lnTo>
                    <a:pt x="161" y="34"/>
                  </a:lnTo>
                  <a:lnTo>
                    <a:pt x="163" y="35"/>
                  </a:lnTo>
                  <a:lnTo>
                    <a:pt x="164" y="36"/>
                  </a:lnTo>
                  <a:lnTo>
                    <a:pt x="166" y="36"/>
                  </a:lnTo>
                  <a:lnTo>
                    <a:pt x="167" y="37"/>
                  </a:lnTo>
                  <a:lnTo>
                    <a:pt x="168" y="37"/>
                  </a:lnTo>
                  <a:lnTo>
                    <a:pt x="170" y="37"/>
                  </a:lnTo>
                  <a:lnTo>
                    <a:pt x="171" y="37"/>
                  </a:lnTo>
                  <a:lnTo>
                    <a:pt x="172" y="36"/>
                  </a:lnTo>
                  <a:lnTo>
                    <a:pt x="174" y="36"/>
                  </a:lnTo>
                  <a:lnTo>
                    <a:pt x="175" y="35"/>
                  </a:lnTo>
                  <a:lnTo>
                    <a:pt x="176" y="35"/>
                  </a:lnTo>
                  <a:lnTo>
                    <a:pt x="178" y="33"/>
                  </a:lnTo>
                  <a:lnTo>
                    <a:pt x="179" y="33"/>
                  </a:lnTo>
                  <a:lnTo>
                    <a:pt x="180" y="32"/>
                  </a:lnTo>
                  <a:lnTo>
                    <a:pt x="182" y="32"/>
                  </a:lnTo>
                  <a:lnTo>
                    <a:pt x="183" y="31"/>
                  </a:lnTo>
                  <a:lnTo>
                    <a:pt x="188" y="31"/>
                  </a:lnTo>
                  <a:lnTo>
                    <a:pt x="189" y="31"/>
                  </a:lnTo>
                  <a:lnTo>
                    <a:pt x="190" y="30"/>
                  </a:lnTo>
                  <a:lnTo>
                    <a:pt x="191" y="30"/>
                  </a:lnTo>
                  <a:lnTo>
                    <a:pt x="192" y="29"/>
                  </a:lnTo>
                  <a:lnTo>
                    <a:pt x="194" y="28"/>
                  </a:lnTo>
                  <a:lnTo>
                    <a:pt x="196" y="27"/>
                  </a:lnTo>
                  <a:lnTo>
                    <a:pt x="197" y="26"/>
                  </a:lnTo>
                  <a:lnTo>
                    <a:pt x="198" y="26"/>
                  </a:lnTo>
                  <a:lnTo>
                    <a:pt x="201" y="25"/>
                  </a:lnTo>
                  <a:lnTo>
                    <a:pt x="201" y="25"/>
                  </a:lnTo>
                  <a:lnTo>
                    <a:pt x="201" y="25"/>
                  </a:lnTo>
                  <a:lnTo>
                    <a:pt x="202" y="24"/>
                  </a:lnTo>
                  <a:lnTo>
                    <a:pt x="203" y="24"/>
                  </a:lnTo>
                  <a:lnTo>
                    <a:pt x="204" y="22"/>
                  </a:lnTo>
                  <a:lnTo>
                    <a:pt x="205" y="20"/>
                  </a:lnTo>
                  <a:lnTo>
                    <a:pt x="205" y="19"/>
                  </a:lnTo>
                  <a:lnTo>
                    <a:pt x="206" y="18"/>
                  </a:lnTo>
                  <a:lnTo>
                    <a:pt x="207" y="15"/>
                  </a:lnTo>
                  <a:lnTo>
                    <a:pt x="208" y="12"/>
                  </a:lnTo>
                  <a:lnTo>
                    <a:pt x="209" y="11"/>
                  </a:lnTo>
                  <a:lnTo>
                    <a:pt x="209" y="10"/>
                  </a:lnTo>
                  <a:lnTo>
                    <a:pt x="210" y="9"/>
                  </a:lnTo>
                  <a:lnTo>
                    <a:pt x="210" y="9"/>
                  </a:lnTo>
                  <a:lnTo>
                    <a:pt x="211" y="8"/>
                  </a:lnTo>
                  <a:lnTo>
                    <a:pt x="213" y="7"/>
                  </a:lnTo>
                  <a:lnTo>
                    <a:pt x="218" y="5"/>
                  </a:lnTo>
                  <a:lnTo>
                    <a:pt x="221" y="3"/>
                  </a:lnTo>
                  <a:lnTo>
                    <a:pt x="223" y="2"/>
                  </a:lnTo>
                  <a:lnTo>
                    <a:pt x="225" y="2"/>
                  </a:lnTo>
                  <a:lnTo>
                    <a:pt x="227" y="1"/>
                  </a:lnTo>
                  <a:lnTo>
                    <a:pt x="230" y="0"/>
                  </a:lnTo>
                  <a:lnTo>
                    <a:pt x="230"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61" name="Freeform 267">
              <a:extLst>
                <a:ext uri="{FF2B5EF4-FFF2-40B4-BE49-F238E27FC236}">
                  <a16:creationId xmlns:a16="http://schemas.microsoft.com/office/drawing/2014/main" id="{B07719A0-BEDB-455C-AE42-B48F44CDCF23}"/>
                </a:ext>
              </a:extLst>
            </p:cNvPr>
            <p:cNvSpPr>
              <a:spLocks/>
            </p:cNvSpPr>
            <p:nvPr/>
          </p:nvSpPr>
          <p:spPr bwMode="auto">
            <a:xfrm>
              <a:off x="2854" y="2216"/>
              <a:ext cx="605" cy="760"/>
            </a:xfrm>
            <a:custGeom>
              <a:avLst/>
              <a:gdLst>
                <a:gd name="T0" fmla="*/ 405 w 605"/>
                <a:gd name="T1" fmla="*/ 2 h 760"/>
                <a:gd name="T2" fmla="*/ 424 w 605"/>
                <a:gd name="T3" fmla="*/ 15 h 760"/>
                <a:gd name="T4" fmla="*/ 433 w 605"/>
                <a:gd name="T5" fmla="*/ 31 h 760"/>
                <a:gd name="T6" fmla="*/ 439 w 605"/>
                <a:gd name="T7" fmla="*/ 47 h 760"/>
                <a:gd name="T8" fmla="*/ 477 w 605"/>
                <a:gd name="T9" fmla="*/ 46 h 760"/>
                <a:gd name="T10" fmla="*/ 476 w 605"/>
                <a:gd name="T11" fmla="*/ 57 h 760"/>
                <a:gd name="T12" fmla="*/ 518 w 605"/>
                <a:gd name="T13" fmla="*/ 73 h 760"/>
                <a:gd name="T14" fmla="*/ 556 w 605"/>
                <a:gd name="T15" fmla="*/ 93 h 760"/>
                <a:gd name="T16" fmla="*/ 574 w 605"/>
                <a:gd name="T17" fmla="*/ 109 h 760"/>
                <a:gd name="T18" fmla="*/ 605 w 605"/>
                <a:gd name="T19" fmla="*/ 153 h 760"/>
                <a:gd name="T20" fmla="*/ 594 w 605"/>
                <a:gd name="T21" fmla="*/ 192 h 760"/>
                <a:gd name="T22" fmla="*/ 589 w 605"/>
                <a:gd name="T23" fmla="*/ 226 h 760"/>
                <a:gd name="T24" fmla="*/ 578 w 605"/>
                <a:gd name="T25" fmla="*/ 251 h 760"/>
                <a:gd name="T26" fmla="*/ 554 w 605"/>
                <a:gd name="T27" fmla="*/ 252 h 760"/>
                <a:gd name="T28" fmla="*/ 540 w 605"/>
                <a:gd name="T29" fmla="*/ 279 h 760"/>
                <a:gd name="T30" fmla="*/ 547 w 605"/>
                <a:gd name="T31" fmla="*/ 288 h 760"/>
                <a:gd name="T32" fmla="*/ 550 w 605"/>
                <a:gd name="T33" fmla="*/ 303 h 760"/>
                <a:gd name="T34" fmla="*/ 549 w 605"/>
                <a:gd name="T35" fmla="*/ 314 h 760"/>
                <a:gd name="T36" fmla="*/ 568 w 605"/>
                <a:gd name="T37" fmla="*/ 324 h 760"/>
                <a:gd name="T38" fmla="*/ 569 w 605"/>
                <a:gd name="T39" fmla="*/ 368 h 760"/>
                <a:gd name="T40" fmla="*/ 571 w 605"/>
                <a:gd name="T41" fmla="*/ 394 h 760"/>
                <a:gd name="T42" fmla="*/ 575 w 605"/>
                <a:gd name="T43" fmla="*/ 429 h 760"/>
                <a:gd name="T44" fmla="*/ 573 w 605"/>
                <a:gd name="T45" fmla="*/ 471 h 760"/>
                <a:gd name="T46" fmla="*/ 572 w 605"/>
                <a:gd name="T47" fmla="*/ 510 h 760"/>
                <a:gd name="T48" fmla="*/ 555 w 605"/>
                <a:gd name="T49" fmla="*/ 538 h 760"/>
                <a:gd name="T50" fmla="*/ 548 w 605"/>
                <a:gd name="T51" fmla="*/ 553 h 760"/>
                <a:gd name="T52" fmla="*/ 546 w 605"/>
                <a:gd name="T53" fmla="*/ 570 h 760"/>
                <a:gd name="T54" fmla="*/ 548 w 605"/>
                <a:gd name="T55" fmla="*/ 596 h 760"/>
                <a:gd name="T56" fmla="*/ 526 w 605"/>
                <a:gd name="T57" fmla="*/ 624 h 760"/>
                <a:gd name="T58" fmla="*/ 497 w 605"/>
                <a:gd name="T59" fmla="*/ 638 h 760"/>
                <a:gd name="T60" fmla="*/ 498 w 605"/>
                <a:gd name="T61" fmla="*/ 686 h 760"/>
                <a:gd name="T62" fmla="*/ 476 w 605"/>
                <a:gd name="T63" fmla="*/ 710 h 760"/>
                <a:gd name="T64" fmla="*/ 473 w 605"/>
                <a:gd name="T65" fmla="*/ 745 h 760"/>
                <a:gd name="T66" fmla="*/ 452 w 605"/>
                <a:gd name="T67" fmla="*/ 760 h 760"/>
                <a:gd name="T68" fmla="*/ 414 w 605"/>
                <a:gd name="T69" fmla="*/ 726 h 760"/>
                <a:gd name="T70" fmla="*/ 382 w 605"/>
                <a:gd name="T71" fmla="*/ 660 h 760"/>
                <a:gd name="T72" fmla="*/ 336 w 605"/>
                <a:gd name="T73" fmla="*/ 643 h 760"/>
                <a:gd name="T74" fmla="*/ 312 w 605"/>
                <a:gd name="T75" fmla="*/ 608 h 760"/>
                <a:gd name="T76" fmla="*/ 272 w 605"/>
                <a:gd name="T77" fmla="*/ 556 h 760"/>
                <a:gd name="T78" fmla="*/ 252 w 605"/>
                <a:gd name="T79" fmla="*/ 521 h 760"/>
                <a:gd name="T80" fmla="*/ 199 w 605"/>
                <a:gd name="T81" fmla="*/ 491 h 760"/>
                <a:gd name="T82" fmla="*/ 167 w 605"/>
                <a:gd name="T83" fmla="*/ 493 h 760"/>
                <a:gd name="T84" fmla="*/ 139 w 605"/>
                <a:gd name="T85" fmla="*/ 458 h 760"/>
                <a:gd name="T86" fmla="*/ 101 w 605"/>
                <a:gd name="T87" fmla="*/ 426 h 760"/>
                <a:gd name="T88" fmla="*/ 94 w 605"/>
                <a:gd name="T89" fmla="*/ 373 h 760"/>
                <a:gd name="T90" fmla="*/ 68 w 605"/>
                <a:gd name="T91" fmla="*/ 344 h 760"/>
                <a:gd name="T92" fmla="*/ 49 w 605"/>
                <a:gd name="T93" fmla="*/ 302 h 760"/>
                <a:gd name="T94" fmla="*/ 45 w 605"/>
                <a:gd name="T95" fmla="*/ 266 h 760"/>
                <a:gd name="T96" fmla="*/ 2 w 605"/>
                <a:gd name="T97" fmla="*/ 229 h 760"/>
                <a:gd name="T98" fmla="*/ 25 w 605"/>
                <a:gd name="T99" fmla="*/ 197 h 760"/>
                <a:gd name="T100" fmla="*/ 47 w 605"/>
                <a:gd name="T101" fmla="*/ 147 h 760"/>
                <a:gd name="T102" fmla="*/ 89 w 605"/>
                <a:gd name="T103" fmla="*/ 123 h 760"/>
                <a:gd name="T104" fmla="*/ 117 w 605"/>
                <a:gd name="T105" fmla="*/ 127 h 760"/>
                <a:gd name="T106" fmla="*/ 134 w 605"/>
                <a:gd name="T107" fmla="*/ 112 h 760"/>
                <a:gd name="T108" fmla="*/ 176 w 605"/>
                <a:gd name="T109" fmla="*/ 104 h 760"/>
                <a:gd name="T110" fmla="*/ 220 w 605"/>
                <a:gd name="T111" fmla="*/ 112 h 760"/>
                <a:gd name="T112" fmla="*/ 241 w 605"/>
                <a:gd name="T113" fmla="*/ 85 h 760"/>
                <a:gd name="T114" fmla="*/ 283 w 605"/>
                <a:gd name="T115" fmla="*/ 58 h 760"/>
                <a:gd name="T116" fmla="*/ 324 w 605"/>
                <a:gd name="T117" fmla="*/ 51 h 760"/>
                <a:gd name="T118" fmla="*/ 353 w 605"/>
                <a:gd name="T119" fmla="*/ 64 h 760"/>
                <a:gd name="T120" fmla="*/ 366 w 605"/>
                <a:gd name="T121" fmla="*/ 34 h 760"/>
                <a:gd name="T122" fmla="*/ 378 w 605"/>
                <a:gd name="T123" fmla="*/ 15 h 760"/>
                <a:gd name="T124" fmla="*/ 393 w 605"/>
                <a:gd name="T125" fmla="*/ 1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5" h="760">
                  <a:moveTo>
                    <a:pt x="395" y="0"/>
                  </a:moveTo>
                  <a:lnTo>
                    <a:pt x="395" y="1"/>
                  </a:lnTo>
                  <a:lnTo>
                    <a:pt x="395" y="1"/>
                  </a:lnTo>
                  <a:lnTo>
                    <a:pt x="395" y="1"/>
                  </a:lnTo>
                  <a:lnTo>
                    <a:pt x="395" y="3"/>
                  </a:lnTo>
                  <a:lnTo>
                    <a:pt x="395" y="4"/>
                  </a:lnTo>
                  <a:lnTo>
                    <a:pt x="395" y="5"/>
                  </a:lnTo>
                  <a:lnTo>
                    <a:pt x="396" y="7"/>
                  </a:lnTo>
                  <a:lnTo>
                    <a:pt x="396" y="7"/>
                  </a:lnTo>
                  <a:lnTo>
                    <a:pt x="397" y="8"/>
                  </a:lnTo>
                  <a:lnTo>
                    <a:pt x="397" y="8"/>
                  </a:lnTo>
                  <a:lnTo>
                    <a:pt x="398" y="8"/>
                  </a:lnTo>
                  <a:lnTo>
                    <a:pt x="399" y="8"/>
                  </a:lnTo>
                  <a:lnTo>
                    <a:pt x="399" y="8"/>
                  </a:lnTo>
                  <a:lnTo>
                    <a:pt x="400" y="8"/>
                  </a:lnTo>
                  <a:lnTo>
                    <a:pt x="400" y="7"/>
                  </a:lnTo>
                  <a:lnTo>
                    <a:pt x="401" y="6"/>
                  </a:lnTo>
                  <a:lnTo>
                    <a:pt x="403" y="4"/>
                  </a:lnTo>
                  <a:lnTo>
                    <a:pt x="404" y="3"/>
                  </a:lnTo>
                  <a:lnTo>
                    <a:pt x="404" y="3"/>
                  </a:lnTo>
                  <a:lnTo>
                    <a:pt x="405" y="2"/>
                  </a:lnTo>
                  <a:lnTo>
                    <a:pt x="406" y="2"/>
                  </a:lnTo>
                  <a:lnTo>
                    <a:pt x="407" y="2"/>
                  </a:lnTo>
                  <a:lnTo>
                    <a:pt x="407" y="2"/>
                  </a:lnTo>
                  <a:lnTo>
                    <a:pt x="408" y="2"/>
                  </a:lnTo>
                  <a:lnTo>
                    <a:pt x="408" y="4"/>
                  </a:lnTo>
                  <a:lnTo>
                    <a:pt x="410" y="6"/>
                  </a:lnTo>
                  <a:lnTo>
                    <a:pt x="412" y="8"/>
                  </a:lnTo>
                  <a:lnTo>
                    <a:pt x="413" y="10"/>
                  </a:lnTo>
                  <a:lnTo>
                    <a:pt x="413" y="11"/>
                  </a:lnTo>
                  <a:lnTo>
                    <a:pt x="414" y="14"/>
                  </a:lnTo>
                  <a:lnTo>
                    <a:pt x="415" y="15"/>
                  </a:lnTo>
                  <a:lnTo>
                    <a:pt x="415" y="15"/>
                  </a:lnTo>
                  <a:lnTo>
                    <a:pt x="415" y="16"/>
                  </a:lnTo>
                  <a:lnTo>
                    <a:pt x="416" y="16"/>
                  </a:lnTo>
                  <a:lnTo>
                    <a:pt x="417" y="16"/>
                  </a:lnTo>
                  <a:lnTo>
                    <a:pt x="417" y="16"/>
                  </a:lnTo>
                  <a:lnTo>
                    <a:pt x="418" y="16"/>
                  </a:lnTo>
                  <a:lnTo>
                    <a:pt x="419" y="16"/>
                  </a:lnTo>
                  <a:lnTo>
                    <a:pt x="422" y="15"/>
                  </a:lnTo>
                  <a:lnTo>
                    <a:pt x="423" y="15"/>
                  </a:lnTo>
                  <a:lnTo>
                    <a:pt x="424" y="15"/>
                  </a:lnTo>
                  <a:lnTo>
                    <a:pt x="426" y="14"/>
                  </a:lnTo>
                  <a:lnTo>
                    <a:pt x="427" y="13"/>
                  </a:lnTo>
                  <a:lnTo>
                    <a:pt x="428" y="12"/>
                  </a:lnTo>
                  <a:lnTo>
                    <a:pt x="429" y="11"/>
                  </a:lnTo>
                  <a:lnTo>
                    <a:pt x="430" y="10"/>
                  </a:lnTo>
                  <a:lnTo>
                    <a:pt x="430" y="11"/>
                  </a:lnTo>
                  <a:lnTo>
                    <a:pt x="430" y="12"/>
                  </a:lnTo>
                  <a:lnTo>
                    <a:pt x="432" y="14"/>
                  </a:lnTo>
                  <a:lnTo>
                    <a:pt x="433" y="15"/>
                  </a:lnTo>
                  <a:lnTo>
                    <a:pt x="434" y="17"/>
                  </a:lnTo>
                  <a:lnTo>
                    <a:pt x="435" y="19"/>
                  </a:lnTo>
                  <a:lnTo>
                    <a:pt x="435" y="20"/>
                  </a:lnTo>
                  <a:lnTo>
                    <a:pt x="436" y="21"/>
                  </a:lnTo>
                  <a:lnTo>
                    <a:pt x="436" y="22"/>
                  </a:lnTo>
                  <a:lnTo>
                    <a:pt x="436" y="24"/>
                  </a:lnTo>
                  <a:lnTo>
                    <a:pt x="436" y="25"/>
                  </a:lnTo>
                  <a:lnTo>
                    <a:pt x="436" y="25"/>
                  </a:lnTo>
                  <a:lnTo>
                    <a:pt x="436" y="26"/>
                  </a:lnTo>
                  <a:lnTo>
                    <a:pt x="435" y="27"/>
                  </a:lnTo>
                  <a:lnTo>
                    <a:pt x="435" y="28"/>
                  </a:lnTo>
                  <a:lnTo>
                    <a:pt x="433" y="31"/>
                  </a:lnTo>
                  <a:lnTo>
                    <a:pt x="431" y="33"/>
                  </a:lnTo>
                  <a:lnTo>
                    <a:pt x="430" y="34"/>
                  </a:lnTo>
                  <a:lnTo>
                    <a:pt x="429" y="38"/>
                  </a:lnTo>
                  <a:lnTo>
                    <a:pt x="428" y="39"/>
                  </a:lnTo>
                  <a:lnTo>
                    <a:pt x="428" y="40"/>
                  </a:lnTo>
                  <a:lnTo>
                    <a:pt x="427" y="41"/>
                  </a:lnTo>
                  <a:lnTo>
                    <a:pt x="427" y="42"/>
                  </a:lnTo>
                  <a:lnTo>
                    <a:pt x="427" y="43"/>
                  </a:lnTo>
                  <a:lnTo>
                    <a:pt x="427" y="43"/>
                  </a:lnTo>
                  <a:lnTo>
                    <a:pt x="427" y="44"/>
                  </a:lnTo>
                  <a:lnTo>
                    <a:pt x="428" y="45"/>
                  </a:lnTo>
                  <a:lnTo>
                    <a:pt x="428" y="45"/>
                  </a:lnTo>
                  <a:lnTo>
                    <a:pt x="429" y="45"/>
                  </a:lnTo>
                  <a:lnTo>
                    <a:pt x="429" y="46"/>
                  </a:lnTo>
                  <a:lnTo>
                    <a:pt x="430" y="46"/>
                  </a:lnTo>
                  <a:lnTo>
                    <a:pt x="431" y="46"/>
                  </a:lnTo>
                  <a:lnTo>
                    <a:pt x="435" y="47"/>
                  </a:lnTo>
                  <a:lnTo>
                    <a:pt x="436" y="47"/>
                  </a:lnTo>
                  <a:lnTo>
                    <a:pt x="437" y="48"/>
                  </a:lnTo>
                  <a:lnTo>
                    <a:pt x="438" y="47"/>
                  </a:lnTo>
                  <a:lnTo>
                    <a:pt x="439" y="47"/>
                  </a:lnTo>
                  <a:lnTo>
                    <a:pt x="440" y="47"/>
                  </a:lnTo>
                  <a:lnTo>
                    <a:pt x="442" y="46"/>
                  </a:lnTo>
                  <a:lnTo>
                    <a:pt x="445" y="45"/>
                  </a:lnTo>
                  <a:lnTo>
                    <a:pt x="447" y="44"/>
                  </a:lnTo>
                  <a:lnTo>
                    <a:pt x="448" y="44"/>
                  </a:lnTo>
                  <a:lnTo>
                    <a:pt x="449" y="44"/>
                  </a:lnTo>
                  <a:lnTo>
                    <a:pt x="452" y="44"/>
                  </a:lnTo>
                  <a:lnTo>
                    <a:pt x="454" y="44"/>
                  </a:lnTo>
                  <a:lnTo>
                    <a:pt x="455" y="44"/>
                  </a:lnTo>
                  <a:lnTo>
                    <a:pt x="458" y="44"/>
                  </a:lnTo>
                  <a:lnTo>
                    <a:pt x="461" y="45"/>
                  </a:lnTo>
                  <a:lnTo>
                    <a:pt x="463" y="45"/>
                  </a:lnTo>
                  <a:lnTo>
                    <a:pt x="464" y="45"/>
                  </a:lnTo>
                  <a:lnTo>
                    <a:pt x="465" y="45"/>
                  </a:lnTo>
                  <a:lnTo>
                    <a:pt x="469" y="44"/>
                  </a:lnTo>
                  <a:lnTo>
                    <a:pt x="471" y="44"/>
                  </a:lnTo>
                  <a:lnTo>
                    <a:pt x="472" y="44"/>
                  </a:lnTo>
                  <a:lnTo>
                    <a:pt x="473" y="45"/>
                  </a:lnTo>
                  <a:lnTo>
                    <a:pt x="474" y="45"/>
                  </a:lnTo>
                  <a:lnTo>
                    <a:pt x="475" y="45"/>
                  </a:lnTo>
                  <a:lnTo>
                    <a:pt x="477" y="46"/>
                  </a:lnTo>
                  <a:lnTo>
                    <a:pt x="478" y="47"/>
                  </a:lnTo>
                  <a:lnTo>
                    <a:pt x="479" y="47"/>
                  </a:lnTo>
                  <a:lnTo>
                    <a:pt x="479" y="48"/>
                  </a:lnTo>
                  <a:lnTo>
                    <a:pt x="479" y="48"/>
                  </a:lnTo>
                  <a:lnTo>
                    <a:pt x="479" y="48"/>
                  </a:lnTo>
                  <a:lnTo>
                    <a:pt x="479" y="49"/>
                  </a:lnTo>
                  <a:lnTo>
                    <a:pt x="479" y="49"/>
                  </a:lnTo>
                  <a:lnTo>
                    <a:pt x="476" y="50"/>
                  </a:lnTo>
                  <a:lnTo>
                    <a:pt x="475" y="51"/>
                  </a:lnTo>
                  <a:lnTo>
                    <a:pt x="474" y="51"/>
                  </a:lnTo>
                  <a:lnTo>
                    <a:pt x="474" y="52"/>
                  </a:lnTo>
                  <a:lnTo>
                    <a:pt x="473" y="52"/>
                  </a:lnTo>
                  <a:lnTo>
                    <a:pt x="473" y="53"/>
                  </a:lnTo>
                  <a:lnTo>
                    <a:pt x="473" y="53"/>
                  </a:lnTo>
                  <a:lnTo>
                    <a:pt x="473" y="54"/>
                  </a:lnTo>
                  <a:lnTo>
                    <a:pt x="473" y="54"/>
                  </a:lnTo>
                  <a:lnTo>
                    <a:pt x="473" y="54"/>
                  </a:lnTo>
                  <a:lnTo>
                    <a:pt x="474" y="55"/>
                  </a:lnTo>
                  <a:lnTo>
                    <a:pt x="474" y="55"/>
                  </a:lnTo>
                  <a:lnTo>
                    <a:pt x="474" y="56"/>
                  </a:lnTo>
                  <a:lnTo>
                    <a:pt x="476" y="57"/>
                  </a:lnTo>
                  <a:lnTo>
                    <a:pt x="477" y="58"/>
                  </a:lnTo>
                  <a:lnTo>
                    <a:pt x="478" y="59"/>
                  </a:lnTo>
                  <a:lnTo>
                    <a:pt x="479" y="60"/>
                  </a:lnTo>
                  <a:lnTo>
                    <a:pt x="484" y="62"/>
                  </a:lnTo>
                  <a:lnTo>
                    <a:pt x="487" y="64"/>
                  </a:lnTo>
                  <a:lnTo>
                    <a:pt x="489" y="65"/>
                  </a:lnTo>
                  <a:lnTo>
                    <a:pt x="494" y="69"/>
                  </a:lnTo>
                  <a:lnTo>
                    <a:pt x="496" y="70"/>
                  </a:lnTo>
                  <a:lnTo>
                    <a:pt x="497" y="71"/>
                  </a:lnTo>
                  <a:lnTo>
                    <a:pt x="499" y="72"/>
                  </a:lnTo>
                  <a:lnTo>
                    <a:pt x="500" y="72"/>
                  </a:lnTo>
                  <a:lnTo>
                    <a:pt x="502" y="73"/>
                  </a:lnTo>
                  <a:lnTo>
                    <a:pt x="503" y="73"/>
                  </a:lnTo>
                  <a:lnTo>
                    <a:pt x="505" y="74"/>
                  </a:lnTo>
                  <a:lnTo>
                    <a:pt x="507" y="74"/>
                  </a:lnTo>
                  <a:lnTo>
                    <a:pt x="509" y="74"/>
                  </a:lnTo>
                  <a:lnTo>
                    <a:pt x="511" y="74"/>
                  </a:lnTo>
                  <a:lnTo>
                    <a:pt x="513" y="74"/>
                  </a:lnTo>
                  <a:lnTo>
                    <a:pt x="514" y="74"/>
                  </a:lnTo>
                  <a:lnTo>
                    <a:pt x="516" y="74"/>
                  </a:lnTo>
                  <a:lnTo>
                    <a:pt x="518" y="73"/>
                  </a:lnTo>
                  <a:lnTo>
                    <a:pt x="519" y="73"/>
                  </a:lnTo>
                  <a:lnTo>
                    <a:pt x="524" y="72"/>
                  </a:lnTo>
                  <a:lnTo>
                    <a:pt x="526" y="72"/>
                  </a:lnTo>
                  <a:lnTo>
                    <a:pt x="527" y="71"/>
                  </a:lnTo>
                  <a:lnTo>
                    <a:pt x="529" y="71"/>
                  </a:lnTo>
                  <a:lnTo>
                    <a:pt x="530" y="72"/>
                  </a:lnTo>
                  <a:lnTo>
                    <a:pt x="532" y="72"/>
                  </a:lnTo>
                  <a:lnTo>
                    <a:pt x="533" y="72"/>
                  </a:lnTo>
                  <a:lnTo>
                    <a:pt x="534" y="73"/>
                  </a:lnTo>
                  <a:lnTo>
                    <a:pt x="535" y="74"/>
                  </a:lnTo>
                  <a:lnTo>
                    <a:pt x="536" y="74"/>
                  </a:lnTo>
                  <a:lnTo>
                    <a:pt x="537" y="75"/>
                  </a:lnTo>
                  <a:lnTo>
                    <a:pt x="538" y="77"/>
                  </a:lnTo>
                  <a:lnTo>
                    <a:pt x="542" y="81"/>
                  </a:lnTo>
                  <a:lnTo>
                    <a:pt x="544" y="83"/>
                  </a:lnTo>
                  <a:lnTo>
                    <a:pt x="545" y="84"/>
                  </a:lnTo>
                  <a:lnTo>
                    <a:pt x="548" y="87"/>
                  </a:lnTo>
                  <a:lnTo>
                    <a:pt x="552" y="91"/>
                  </a:lnTo>
                  <a:lnTo>
                    <a:pt x="553" y="92"/>
                  </a:lnTo>
                  <a:lnTo>
                    <a:pt x="554" y="92"/>
                  </a:lnTo>
                  <a:lnTo>
                    <a:pt x="556" y="93"/>
                  </a:lnTo>
                  <a:lnTo>
                    <a:pt x="557" y="93"/>
                  </a:lnTo>
                  <a:lnTo>
                    <a:pt x="562" y="94"/>
                  </a:lnTo>
                  <a:lnTo>
                    <a:pt x="563" y="94"/>
                  </a:lnTo>
                  <a:lnTo>
                    <a:pt x="564" y="95"/>
                  </a:lnTo>
                  <a:lnTo>
                    <a:pt x="566" y="95"/>
                  </a:lnTo>
                  <a:lnTo>
                    <a:pt x="567" y="96"/>
                  </a:lnTo>
                  <a:lnTo>
                    <a:pt x="568" y="97"/>
                  </a:lnTo>
                  <a:lnTo>
                    <a:pt x="569" y="97"/>
                  </a:lnTo>
                  <a:lnTo>
                    <a:pt x="570" y="98"/>
                  </a:lnTo>
                  <a:lnTo>
                    <a:pt x="570" y="99"/>
                  </a:lnTo>
                  <a:lnTo>
                    <a:pt x="571" y="99"/>
                  </a:lnTo>
                  <a:lnTo>
                    <a:pt x="571" y="100"/>
                  </a:lnTo>
                  <a:lnTo>
                    <a:pt x="571" y="101"/>
                  </a:lnTo>
                  <a:lnTo>
                    <a:pt x="571" y="102"/>
                  </a:lnTo>
                  <a:lnTo>
                    <a:pt x="572" y="106"/>
                  </a:lnTo>
                  <a:lnTo>
                    <a:pt x="572" y="107"/>
                  </a:lnTo>
                  <a:lnTo>
                    <a:pt x="573" y="107"/>
                  </a:lnTo>
                  <a:lnTo>
                    <a:pt x="573" y="108"/>
                  </a:lnTo>
                  <a:lnTo>
                    <a:pt x="573" y="108"/>
                  </a:lnTo>
                  <a:lnTo>
                    <a:pt x="574" y="108"/>
                  </a:lnTo>
                  <a:lnTo>
                    <a:pt x="574" y="109"/>
                  </a:lnTo>
                  <a:lnTo>
                    <a:pt x="575" y="109"/>
                  </a:lnTo>
                  <a:lnTo>
                    <a:pt x="579" y="110"/>
                  </a:lnTo>
                  <a:lnTo>
                    <a:pt x="583" y="111"/>
                  </a:lnTo>
                  <a:lnTo>
                    <a:pt x="586" y="112"/>
                  </a:lnTo>
                  <a:lnTo>
                    <a:pt x="588" y="113"/>
                  </a:lnTo>
                  <a:lnTo>
                    <a:pt x="591" y="114"/>
                  </a:lnTo>
                  <a:lnTo>
                    <a:pt x="600" y="119"/>
                  </a:lnTo>
                  <a:lnTo>
                    <a:pt x="601" y="120"/>
                  </a:lnTo>
                  <a:lnTo>
                    <a:pt x="602" y="120"/>
                  </a:lnTo>
                  <a:lnTo>
                    <a:pt x="602" y="121"/>
                  </a:lnTo>
                  <a:lnTo>
                    <a:pt x="603" y="121"/>
                  </a:lnTo>
                  <a:lnTo>
                    <a:pt x="603" y="122"/>
                  </a:lnTo>
                  <a:lnTo>
                    <a:pt x="603" y="123"/>
                  </a:lnTo>
                  <a:lnTo>
                    <a:pt x="603" y="130"/>
                  </a:lnTo>
                  <a:lnTo>
                    <a:pt x="603" y="132"/>
                  </a:lnTo>
                  <a:lnTo>
                    <a:pt x="604" y="137"/>
                  </a:lnTo>
                  <a:lnTo>
                    <a:pt x="604" y="143"/>
                  </a:lnTo>
                  <a:lnTo>
                    <a:pt x="605" y="145"/>
                  </a:lnTo>
                  <a:lnTo>
                    <a:pt x="605" y="150"/>
                  </a:lnTo>
                  <a:lnTo>
                    <a:pt x="605" y="152"/>
                  </a:lnTo>
                  <a:lnTo>
                    <a:pt x="605" y="153"/>
                  </a:lnTo>
                  <a:lnTo>
                    <a:pt x="605" y="154"/>
                  </a:lnTo>
                  <a:lnTo>
                    <a:pt x="604" y="155"/>
                  </a:lnTo>
                  <a:lnTo>
                    <a:pt x="604" y="156"/>
                  </a:lnTo>
                  <a:lnTo>
                    <a:pt x="604" y="157"/>
                  </a:lnTo>
                  <a:lnTo>
                    <a:pt x="603" y="158"/>
                  </a:lnTo>
                  <a:lnTo>
                    <a:pt x="600" y="160"/>
                  </a:lnTo>
                  <a:lnTo>
                    <a:pt x="600" y="160"/>
                  </a:lnTo>
                  <a:lnTo>
                    <a:pt x="599" y="161"/>
                  </a:lnTo>
                  <a:lnTo>
                    <a:pt x="598" y="162"/>
                  </a:lnTo>
                  <a:lnTo>
                    <a:pt x="598" y="163"/>
                  </a:lnTo>
                  <a:lnTo>
                    <a:pt x="597" y="165"/>
                  </a:lnTo>
                  <a:lnTo>
                    <a:pt x="596" y="168"/>
                  </a:lnTo>
                  <a:lnTo>
                    <a:pt x="595" y="172"/>
                  </a:lnTo>
                  <a:lnTo>
                    <a:pt x="594" y="174"/>
                  </a:lnTo>
                  <a:lnTo>
                    <a:pt x="594" y="176"/>
                  </a:lnTo>
                  <a:lnTo>
                    <a:pt x="593" y="182"/>
                  </a:lnTo>
                  <a:lnTo>
                    <a:pt x="593" y="183"/>
                  </a:lnTo>
                  <a:lnTo>
                    <a:pt x="593" y="186"/>
                  </a:lnTo>
                  <a:lnTo>
                    <a:pt x="594" y="189"/>
                  </a:lnTo>
                  <a:lnTo>
                    <a:pt x="594" y="191"/>
                  </a:lnTo>
                  <a:lnTo>
                    <a:pt x="594" y="192"/>
                  </a:lnTo>
                  <a:lnTo>
                    <a:pt x="593" y="194"/>
                  </a:lnTo>
                  <a:lnTo>
                    <a:pt x="593" y="195"/>
                  </a:lnTo>
                  <a:lnTo>
                    <a:pt x="593" y="197"/>
                  </a:lnTo>
                  <a:lnTo>
                    <a:pt x="592" y="199"/>
                  </a:lnTo>
                  <a:lnTo>
                    <a:pt x="591" y="203"/>
                  </a:lnTo>
                  <a:lnTo>
                    <a:pt x="590" y="204"/>
                  </a:lnTo>
                  <a:lnTo>
                    <a:pt x="590" y="205"/>
                  </a:lnTo>
                  <a:lnTo>
                    <a:pt x="590" y="206"/>
                  </a:lnTo>
                  <a:lnTo>
                    <a:pt x="590" y="207"/>
                  </a:lnTo>
                  <a:lnTo>
                    <a:pt x="590" y="209"/>
                  </a:lnTo>
                  <a:lnTo>
                    <a:pt x="590" y="213"/>
                  </a:lnTo>
                  <a:lnTo>
                    <a:pt x="590" y="215"/>
                  </a:lnTo>
                  <a:lnTo>
                    <a:pt x="590" y="216"/>
                  </a:lnTo>
                  <a:lnTo>
                    <a:pt x="589" y="218"/>
                  </a:lnTo>
                  <a:lnTo>
                    <a:pt x="589" y="219"/>
                  </a:lnTo>
                  <a:lnTo>
                    <a:pt x="589" y="221"/>
                  </a:lnTo>
                  <a:lnTo>
                    <a:pt x="588" y="223"/>
                  </a:lnTo>
                  <a:lnTo>
                    <a:pt x="588" y="224"/>
                  </a:lnTo>
                  <a:lnTo>
                    <a:pt x="588" y="225"/>
                  </a:lnTo>
                  <a:lnTo>
                    <a:pt x="588" y="226"/>
                  </a:lnTo>
                  <a:lnTo>
                    <a:pt x="589" y="226"/>
                  </a:lnTo>
                  <a:lnTo>
                    <a:pt x="589" y="227"/>
                  </a:lnTo>
                  <a:lnTo>
                    <a:pt x="591" y="228"/>
                  </a:lnTo>
                  <a:lnTo>
                    <a:pt x="592" y="228"/>
                  </a:lnTo>
                  <a:lnTo>
                    <a:pt x="593" y="229"/>
                  </a:lnTo>
                  <a:lnTo>
                    <a:pt x="594" y="230"/>
                  </a:lnTo>
                  <a:lnTo>
                    <a:pt x="594" y="231"/>
                  </a:lnTo>
                  <a:lnTo>
                    <a:pt x="594" y="232"/>
                  </a:lnTo>
                  <a:lnTo>
                    <a:pt x="594" y="233"/>
                  </a:lnTo>
                  <a:lnTo>
                    <a:pt x="594" y="233"/>
                  </a:lnTo>
                  <a:lnTo>
                    <a:pt x="594" y="234"/>
                  </a:lnTo>
                  <a:lnTo>
                    <a:pt x="593" y="235"/>
                  </a:lnTo>
                  <a:lnTo>
                    <a:pt x="593" y="236"/>
                  </a:lnTo>
                  <a:lnTo>
                    <a:pt x="592" y="236"/>
                  </a:lnTo>
                  <a:lnTo>
                    <a:pt x="590" y="238"/>
                  </a:lnTo>
                  <a:lnTo>
                    <a:pt x="586" y="241"/>
                  </a:lnTo>
                  <a:lnTo>
                    <a:pt x="585" y="243"/>
                  </a:lnTo>
                  <a:lnTo>
                    <a:pt x="583" y="244"/>
                  </a:lnTo>
                  <a:lnTo>
                    <a:pt x="582" y="245"/>
                  </a:lnTo>
                  <a:lnTo>
                    <a:pt x="580" y="249"/>
                  </a:lnTo>
                  <a:lnTo>
                    <a:pt x="579" y="250"/>
                  </a:lnTo>
                  <a:lnTo>
                    <a:pt x="578" y="251"/>
                  </a:lnTo>
                  <a:lnTo>
                    <a:pt x="577" y="251"/>
                  </a:lnTo>
                  <a:lnTo>
                    <a:pt x="577" y="252"/>
                  </a:lnTo>
                  <a:lnTo>
                    <a:pt x="576" y="252"/>
                  </a:lnTo>
                  <a:lnTo>
                    <a:pt x="575" y="252"/>
                  </a:lnTo>
                  <a:lnTo>
                    <a:pt x="574" y="252"/>
                  </a:lnTo>
                  <a:lnTo>
                    <a:pt x="574" y="252"/>
                  </a:lnTo>
                  <a:lnTo>
                    <a:pt x="573" y="252"/>
                  </a:lnTo>
                  <a:lnTo>
                    <a:pt x="572" y="252"/>
                  </a:lnTo>
                  <a:lnTo>
                    <a:pt x="571" y="251"/>
                  </a:lnTo>
                  <a:lnTo>
                    <a:pt x="567" y="249"/>
                  </a:lnTo>
                  <a:lnTo>
                    <a:pt x="566" y="249"/>
                  </a:lnTo>
                  <a:lnTo>
                    <a:pt x="566" y="248"/>
                  </a:lnTo>
                  <a:lnTo>
                    <a:pt x="565" y="248"/>
                  </a:lnTo>
                  <a:lnTo>
                    <a:pt x="564" y="248"/>
                  </a:lnTo>
                  <a:lnTo>
                    <a:pt x="562" y="248"/>
                  </a:lnTo>
                  <a:lnTo>
                    <a:pt x="561" y="249"/>
                  </a:lnTo>
                  <a:lnTo>
                    <a:pt x="560" y="249"/>
                  </a:lnTo>
                  <a:lnTo>
                    <a:pt x="559" y="250"/>
                  </a:lnTo>
                  <a:lnTo>
                    <a:pt x="557" y="251"/>
                  </a:lnTo>
                  <a:lnTo>
                    <a:pt x="555" y="251"/>
                  </a:lnTo>
                  <a:lnTo>
                    <a:pt x="554" y="252"/>
                  </a:lnTo>
                  <a:lnTo>
                    <a:pt x="552" y="254"/>
                  </a:lnTo>
                  <a:lnTo>
                    <a:pt x="551" y="254"/>
                  </a:lnTo>
                  <a:lnTo>
                    <a:pt x="550" y="256"/>
                  </a:lnTo>
                  <a:lnTo>
                    <a:pt x="549" y="257"/>
                  </a:lnTo>
                  <a:lnTo>
                    <a:pt x="547" y="258"/>
                  </a:lnTo>
                  <a:lnTo>
                    <a:pt x="546" y="259"/>
                  </a:lnTo>
                  <a:lnTo>
                    <a:pt x="545" y="261"/>
                  </a:lnTo>
                  <a:lnTo>
                    <a:pt x="541" y="266"/>
                  </a:lnTo>
                  <a:lnTo>
                    <a:pt x="540" y="268"/>
                  </a:lnTo>
                  <a:lnTo>
                    <a:pt x="539" y="269"/>
                  </a:lnTo>
                  <a:lnTo>
                    <a:pt x="539" y="270"/>
                  </a:lnTo>
                  <a:lnTo>
                    <a:pt x="538" y="271"/>
                  </a:lnTo>
                  <a:lnTo>
                    <a:pt x="538" y="273"/>
                  </a:lnTo>
                  <a:lnTo>
                    <a:pt x="538" y="274"/>
                  </a:lnTo>
                  <a:lnTo>
                    <a:pt x="538" y="275"/>
                  </a:lnTo>
                  <a:lnTo>
                    <a:pt x="538" y="276"/>
                  </a:lnTo>
                  <a:lnTo>
                    <a:pt x="538" y="277"/>
                  </a:lnTo>
                  <a:lnTo>
                    <a:pt x="539" y="278"/>
                  </a:lnTo>
                  <a:lnTo>
                    <a:pt x="539" y="278"/>
                  </a:lnTo>
                  <a:lnTo>
                    <a:pt x="540" y="279"/>
                  </a:lnTo>
                  <a:lnTo>
                    <a:pt x="540" y="279"/>
                  </a:lnTo>
                  <a:lnTo>
                    <a:pt x="541" y="279"/>
                  </a:lnTo>
                  <a:lnTo>
                    <a:pt x="542" y="279"/>
                  </a:lnTo>
                  <a:lnTo>
                    <a:pt x="543" y="279"/>
                  </a:lnTo>
                  <a:lnTo>
                    <a:pt x="545" y="279"/>
                  </a:lnTo>
                  <a:lnTo>
                    <a:pt x="547" y="279"/>
                  </a:lnTo>
                  <a:lnTo>
                    <a:pt x="549" y="279"/>
                  </a:lnTo>
                  <a:lnTo>
                    <a:pt x="550" y="279"/>
                  </a:lnTo>
                  <a:lnTo>
                    <a:pt x="552" y="279"/>
                  </a:lnTo>
                  <a:lnTo>
                    <a:pt x="553" y="279"/>
                  </a:lnTo>
                  <a:lnTo>
                    <a:pt x="554" y="280"/>
                  </a:lnTo>
                  <a:lnTo>
                    <a:pt x="554" y="280"/>
                  </a:lnTo>
                  <a:lnTo>
                    <a:pt x="555" y="281"/>
                  </a:lnTo>
                  <a:lnTo>
                    <a:pt x="555" y="281"/>
                  </a:lnTo>
                  <a:lnTo>
                    <a:pt x="555" y="282"/>
                  </a:lnTo>
                  <a:lnTo>
                    <a:pt x="556" y="282"/>
                  </a:lnTo>
                  <a:lnTo>
                    <a:pt x="555" y="283"/>
                  </a:lnTo>
                  <a:lnTo>
                    <a:pt x="555" y="283"/>
                  </a:lnTo>
                  <a:lnTo>
                    <a:pt x="554" y="284"/>
                  </a:lnTo>
                  <a:lnTo>
                    <a:pt x="554" y="284"/>
                  </a:lnTo>
                  <a:lnTo>
                    <a:pt x="552" y="285"/>
                  </a:lnTo>
                  <a:lnTo>
                    <a:pt x="547" y="288"/>
                  </a:lnTo>
                  <a:lnTo>
                    <a:pt x="546" y="288"/>
                  </a:lnTo>
                  <a:lnTo>
                    <a:pt x="546" y="288"/>
                  </a:lnTo>
                  <a:lnTo>
                    <a:pt x="546" y="289"/>
                  </a:lnTo>
                  <a:lnTo>
                    <a:pt x="546" y="289"/>
                  </a:lnTo>
                  <a:lnTo>
                    <a:pt x="546" y="290"/>
                  </a:lnTo>
                  <a:lnTo>
                    <a:pt x="546" y="291"/>
                  </a:lnTo>
                  <a:lnTo>
                    <a:pt x="546" y="292"/>
                  </a:lnTo>
                  <a:lnTo>
                    <a:pt x="546" y="292"/>
                  </a:lnTo>
                  <a:lnTo>
                    <a:pt x="547" y="293"/>
                  </a:lnTo>
                  <a:lnTo>
                    <a:pt x="547" y="294"/>
                  </a:lnTo>
                  <a:lnTo>
                    <a:pt x="549" y="296"/>
                  </a:lnTo>
                  <a:lnTo>
                    <a:pt x="550" y="297"/>
                  </a:lnTo>
                  <a:lnTo>
                    <a:pt x="550" y="298"/>
                  </a:lnTo>
                  <a:lnTo>
                    <a:pt x="551" y="299"/>
                  </a:lnTo>
                  <a:lnTo>
                    <a:pt x="551" y="300"/>
                  </a:lnTo>
                  <a:lnTo>
                    <a:pt x="552" y="301"/>
                  </a:lnTo>
                  <a:lnTo>
                    <a:pt x="552" y="301"/>
                  </a:lnTo>
                  <a:lnTo>
                    <a:pt x="551" y="302"/>
                  </a:lnTo>
                  <a:lnTo>
                    <a:pt x="551" y="302"/>
                  </a:lnTo>
                  <a:lnTo>
                    <a:pt x="551" y="303"/>
                  </a:lnTo>
                  <a:lnTo>
                    <a:pt x="550" y="303"/>
                  </a:lnTo>
                  <a:lnTo>
                    <a:pt x="549" y="304"/>
                  </a:lnTo>
                  <a:lnTo>
                    <a:pt x="548" y="304"/>
                  </a:lnTo>
                  <a:lnTo>
                    <a:pt x="547" y="304"/>
                  </a:lnTo>
                  <a:lnTo>
                    <a:pt x="545" y="304"/>
                  </a:lnTo>
                  <a:lnTo>
                    <a:pt x="544" y="305"/>
                  </a:lnTo>
                  <a:lnTo>
                    <a:pt x="543" y="305"/>
                  </a:lnTo>
                  <a:lnTo>
                    <a:pt x="543" y="305"/>
                  </a:lnTo>
                  <a:lnTo>
                    <a:pt x="543" y="305"/>
                  </a:lnTo>
                  <a:lnTo>
                    <a:pt x="543" y="305"/>
                  </a:lnTo>
                  <a:lnTo>
                    <a:pt x="543" y="306"/>
                  </a:lnTo>
                  <a:lnTo>
                    <a:pt x="544" y="306"/>
                  </a:lnTo>
                  <a:lnTo>
                    <a:pt x="545" y="307"/>
                  </a:lnTo>
                  <a:lnTo>
                    <a:pt x="547" y="308"/>
                  </a:lnTo>
                  <a:lnTo>
                    <a:pt x="548" y="309"/>
                  </a:lnTo>
                  <a:lnTo>
                    <a:pt x="549" y="310"/>
                  </a:lnTo>
                  <a:lnTo>
                    <a:pt x="549" y="310"/>
                  </a:lnTo>
                  <a:lnTo>
                    <a:pt x="550" y="311"/>
                  </a:lnTo>
                  <a:lnTo>
                    <a:pt x="550" y="312"/>
                  </a:lnTo>
                  <a:lnTo>
                    <a:pt x="550" y="313"/>
                  </a:lnTo>
                  <a:lnTo>
                    <a:pt x="549" y="314"/>
                  </a:lnTo>
                  <a:lnTo>
                    <a:pt x="549" y="314"/>
                  </a:lnTo>
                  <a:lnTo>
                    <a:pt x="549" y="315"/>
                  </a:lnTo>
                  <a:lnTo>
                    <a:pt x="549" y="315"/>
                  </a:lnTo>
                  <a:lnTo>
                    <a:pt x="550" y="315"/>
                  </a:lnTo>
                  <a:lnTo>
                    <a:pt x="550" y="316"/>
                  </a:lnTo>
                  <a:lnTo>
                    <a:pt x="551" y="316"/>
                  </a:lnTo>
                  <a:lnTo>
                    <a:pt x="551" y="316"/>
                  </a:lnTo>
                  <a:lnTo>
                    <a:pt x="552" y="316"/>
                  </a:lnTo>
                  <a:lnTo>
                    <a:pt x="553" y="316"/>
                  </a:lnTo>
                  <a:lnTo>
                    <a:pt x="556" y="316"/>
                  </a:lnTo>
                  <a:lnTo>
                    <a:pt x="558" y="316"/>
                  </a:lnTo>
                  <a:lnTo>
                    <a:pt x="559" y="317"/>
                  </a:lnTo>
                  <a:lnTo>
                    <a:pt x="561" y="317"/>
                  </a:lnTo>
                  <a:lnTo>
                    <a:pt x="562" y="318"/>
                  </a:lnTo>
                  <a:lnTo>
                    <a:pt x="564" y="318"/>
                  </a:lnTo>
                  <a:lnTo>
                    <a:pt x="565" y="319"/>
                  </a:lnTo>
                  <a:lnTo>
                    <a:pt x="566" y="320"/>
                  </a:lnTo>
                  <a:lnTo>
                    <a:pt x="566" y="320"/>
                  </a:lnTo>
                  <a:lnTo>
                    <a:pt x="567" y="321"/>
                  </a:lnTo>
                  <a:lnTo>
                    <a:pt x="567" y="322"/>
                  </a:lnTo>
                  <a:lnTo>
                    <a:pt x="568" y="322"/>
                  </a:lnTo>
                  <a:lnTo>
                    <a:pt x="568" y="324"/>
                  </a:lnTo>
                  <a:lnTo>
                    <a:pt x="568" y="326"/>
                  </a:lnTo>
                  <a:lnTo>
                    <a:pt x="568" y="329"/>
                  </a:lnTo>
                  <a:lnTo>
                    <a:pt x="568" y="331"/>
                  </a:lnTo>
                  <a:lnTo>
                    <a:pt x="568" y="334"/>
                  </a:lnTo>
                  <a:lnTo>
                    <a:pt x="568" y="335"/>
                  </a:lnTo>
                  <a:lnTo>
                    <a:pt x="567" y="337"/>
                  </a:lnTo>
                  <a:lnTo>
                    <a:pt x="566" y="343"/>
                  </a:lnTo>
                  <a:lnTo>
                    <a:pt x="566" y="345"/>
                  </a:lnTo>
                  <a:lnTo>
                    <a:pt x="565" y="347"/>
                  </a:lnTo>
                  <a:lnTo>
                    <a:pt x="565" y="352"/>
                  </a:lnTo>
                  <a:lnTo>
                    <a:pt x="565" y="356"/>
                  </a:lnTo>
                  <a:lnTo>
                    <a:pt x="565" y="357"/>
                  </a:lnTo>
                  <a:lnTo>
                    <a:pt x="565" y="363"/>
                  </a:lnTo>
                  <a:lnTo>
                    <a:pt x="565" y="364"/>
                  </a:lnTo>
                  <a:lnTo>
                    <a:pt x="565" y="365"/>
                  </a:lnTo>
                  <a:lnTo>
                    <a:pt x="565" y="365"/>
                  </a:lnTo>
                  <a:lnTo>
                    <a:pt x="565" y="366"/>
                  </a:lnTo>
                  <a:lnTo>
                    <a:pt x="566" y="366"/>
                  </a:lnTo>
                  <a:lnTo>
                    <a:pt x="566" y="367"/>
                  </a:lnTo>
                  <a:lnTo>
                    <a:pt x="568" y="368"/>
                  </a:lnTo>
                  <a:lnTo>
                    <a:pt x="569" y="368"/>
                  </a:lnTo>
                  <a:lnTo>
                    <a:pt x="570" y="369"/>
                  </a:lnTo>
                  <a:lnTo>
                    <a:pt x="571" y="370"/>
                  </a:lnTo>
                  <a:lnTo>
                    <a:pt x="572" y="371"/>
                  </a:lnTo>
                  <a:lnTo>
                    <a:pt x="573" y="372"/>
                  </a:lnTo>
                  <a:lnTo>
                    <a:pt x="573" y="373"/>
                  </a:lnTo>
                  <a:lnTo>
                    <a:pt x="574" y="375"/>
                  </a:lnTo>
                  <a:lnTo>
                    <a:pt x="574" y="377"/>
                  </a:lnTo>
                  <a:lnTo>
                    <a:pt x="575" y="379"/>
                  </a:lnTo>
                  <a:lnTo>
                    <a:pt x="575" y="380"/>
                  </a:lnTo>
                  <a:lnTo>
                    <a:pt x="575" y="382"/>
                  </a:lnTo>
                  <a:lnTo>
                    <a:pt x="575" y="384"/>
                  </a:lnTo>
                  <a:lnTo>
                    <a:pt x="575" y="386"/>
                  </a:lnTo>
                  <a:lnTo>
                    <a:pt x="575" y="388"/>
                  </a:lnTo>
                  <a:lnTo>
                    <a:pt x="575" y="390"/>
                  </a:lnTo>
                  <a:lnTo>
                    <a:pt x="574" y="390"/>
                  </a:lnTo>
                  <a:lnTo>
                    <a:pt x="574" y="390"/>
                  </a:lnTo>
                  <a:lnTo>
                    <a:pt x="573" y="390"/>
                  </a:lnTo>
                  <a:lnTo>
                    <a:pt x="573" y="391"/>
                  </a:lnTo>
                  <a:lnTo>
                    <a:pt x="572" y="392"/>
                  </a:lnTo>
                  <a:lnTo>
                    <a:pt x="572" y="393"/>
                  </a:lnTo>
                  <a:lnTo>
                    <a:pt x="571" y="394"/>
                  </a:lnTo>
                  <a:lnTo>
                    <a:pt x="571" y="395"/>
                  </a:lnTo>
                  <a:lnTo>
                    <a:pt x="569" y="401"/>
                  </a:lnTo>
                  <a:lnTo>
                    <a:pt x="569" y="403"/>
                  </a:lnTo>
                  <a:lnTo>
                    <a:pt x="569" y="403"/>
                  </a:lnTo>
                  <a:lnTo>
                    <a:pt x="569" y="404"/>
                  </a:lnTo>
                  <a:lnTo>
                    <a:pt x="569" y="405"/>
                  </a:lnTo>
                  <a:lnTo>
                    <a:pt x="569" y="405"/>
                  </a:lnTo>
                  <a:lnTo>
                    <a:pt x="569" y="406"/>
                  </a:lnTo>
                  <a:lnTo>
                    <a:pt x="569" y="407"/>
                  </a:lnTo>
                  <a:lnTo>
                    <a:pt x="570" y="408"/>
                  </a:lnTo>
                  <a:lnTo>
                    <a:pt x="572" y="410"/>
                  </a:lnTo>
                  <a:lnTo>
                    <a:pt x="572" y="410"/>
                  </a:lnTo>
                  <a:lnTo>
                    <a:pt x="572" y="411"/>
                  </a:lnTo>
                  <a:lnTo>
                    <a:pt x="573" y="412"/>
                  </a:lnTo>
                  <a:lnTo>
                    <a:pt x="573" y="414"/>
                  </a:lnTo>
                  <a:lnTo>
                    <a:pt x="573" y="416"/>
                  </a:lnTo>
                  <a:lnTo>
                    <a:pt x="574" y="417"/>
                  </a:lnTo>
                  <a:lnTo>
                    <a:pt x="574" y="423"/>
                  </a:lnTo>
                  <a:lnTo>
                    <a:pt x="574" y="425"/>
                  </a:lnTo>
                  <a:lnTo>
                    <a:pt x="575" y="428"/>
                  </a:lnTo>
                  <a:lnTo>
                    <a:pt x="575" y="429"/>
                  </a:lnTo>
                  <a:lnTo>
                    <a:pt x="576" y="431"/>
                  </a:lnTo>
                  <a:lnTo>
                    <a:pt x="577" y="434"/>
                  </a:lnTo>
                  <a:lnTo>
                    <a:pt x="578" y="437"/>
                  </a:lnTo>
                  <a:lnTo>
                    <a:pt x="579" y="438"/>
                  </a:lnTo>
                  <a:lnTo>
                    <a:pt x="579" y="440"/>
                  </a:lnTo>
                  <a:lnTo>
                    <a:pt x="580" y="441"/>
                  </a:lnTo>
                  <a:lnTo>
                    <a:pt x="580" y="441"/>
                  </a:lnTo>
                  <a:lnTo>
                    <a:pt x="580" y="442"/>
                  </a:lnTo>
                  <a:lnTo>
                    <a:pt x="579" y="443"/>
                  </a:lnTo>
                  <a:lnTo>
                    <a:pt x="576" y="448"/>
                  </a:lnTo>
                  <a:lnTo>
                    <a:pt x="575" y="449"/>
                  </a:lnTo>
                  <a:lnTo>
                    <a:pt x="574" y="451"/>
                  </a:lnTo>
                  <a:lnTo>
                    <a:pt x="573" y="453"/>
                  </a:lnTo>
                  <a:lnTo>
                    <a:pt x="573" y="454"/>
                  </a:lnTo>
                  <a:lnTo>
                    <a:pt x="573" y="456"/>
                  </a:lnTo>
                  <a:lnTo>
                    <a:pt x="572" y="460"/>
                  </a:lnTo>
                  <a:lnTo>
                    <a:pt x="572" y="462"/>
                  </a:lnTo>
                  <a:lnTo>
                    <a:pt x="572" y="464"/>
                  </a:lnTo>
                  <a:lnTo>
                    <a:pt x="572" y="466"/>
                  </a:lnTo>
                  <a:lnTo>
                    <a:pt x="573" y="469"/>
                  </a:lnTo>
                  <a:lnTo>
                    <a:pt x="573" y="471"/>
                  </a:lnTo>
                  <a:lnTo>
                    <a:pt x="574" y="473"/>
                  </a:lnTo>
                  <a:lnTo>
                    <a:pt x="576" y="477"/>
                  </a:lnTo>
                  <a:lnTo>
                    <a:pt x="577" y="479"/>
                  </a:lnTo>
                  <a:lnTo>
                    <a:pt x="578" y="480"/>
                  </a:lnTo>
                  <a:lnTo>
                    <a:pt x="580" y="483"/>
                  </a:lnTo>
                  <a:lnTo>
                    <a:pt x="581" y="483"/>
                  </a:lnTo>
                  <a:lnTo>
                    <a:pt x="581" y="484"/>
                  </a:lnTo>
                  <a:lnTo>
                    <a:pt x="582" y="485"/>
                  </a:lnTo>
                  <a:lnTo>
                    <a:pt x="582" y="487"/>
                  </a:lnTo>
                  <a:lnTo>
                    <a:pt x="582" y="488"/>
                  </a:lnTo>
                  <a:lnTo>
                    <a:pt x="581" y="489"/>
                  </a:lnTo>
                  <a:lnTo>
                    <a:pt x="581" y="492"/>
                  </a:lnTo>
                  <a:lnTo>
                    <a:pt x="580" y="494"/>
                  </a:lnTo>
                  <a:lnTo>
                    <a:pt x="580" y="495"/>
                  </a:lnTo>
                  <a:lnTo>
                    <a:pt x="579" y="496"/>
                  </a:lnTo>
                  <a:lnTo>
                    <a:pt x="577" y="499"/>
                  </a:lnTo>
                  <a:lnTo>
                    <a:pt x="576" y="501"/>
                  </a:lnTo>
                  <a:lnTo>
                    <a:pt x="575" y="503"/>
                  </a:lnTo>
                  <a:lnTo>
                    <a:pt x="574" y="507"/>
                  </a:lnTo>
                  <a:lnTo>
                    <a:pt x="573" y="509"/>
                  </a:lnTo>
                  <a:lnTo>
                    <a:pt x="572" y="510"/>
                  </a:lnTo>
                  <a:lnTo>
                    <a:pt x="572" y="512"/>
                  </a:lnTo>
                  <a:lnTo>
                    <a:pt x="571" y="512"/>
                  </a:lnTo>
                  <a:lnTo>
                    <a:pt x="570" y="513"/>
                  </a:lnTo>
                  <a:lnTo>
                    <a:pt x="566" y="516"/>
                  </a:lnTo>
                  <a:lnTo>
                    <a:pt x="563" y="518"/>
                  </a:lnTo>
                  <a:lnTo>
                    <a:pt x="561" y="520"/>
                  </a:lnTo>
                  <a:lnTo>
                    <a:pt x="560" y="521"/>
                  </a:lnTo>
                  <a:lnTo>
                    <a:pt x="558" y="523"/>
                  </a:lnTo>
                  <a:lnTo>
                    <a:pt x="557" y="524"/>
                  </a:lnTo>
                  <a:lnTo>
                    <a:pt x="556" y="525"/>
                  </a:lnTo>
                  <a:lnTo>
                    <a:pt x="556" y="526"/>
                  </a:lnTo>
                  <a:lnTo>
                    <a:pt x="556" y="528"/>
                  </a:lnTo>
                  <a:lnTo>
                    <a:pt x="555" y="529"/>
                  </a:lnTo>
                  <a:lnTo>
                    <a:pt x="555" y="530"/>
                  </a:lnTo>
                  <a:lnTo>
                    <a:pt x="555" y="531"/>
                  </a:lnTo>
                  <a:lnTo>
                    <a:pt x="555" y="533"/>
                  </a:lnTo>
                  <a:lnTo>
                    <a:pt x="556" y="535"/>
                  </a:lnTo>
                  <a:lnTo>
                    <a:pt x="556" y="536"/>
                  </a:lnTo>
                  <a:lnTo>
                    <a:pt x="556" y="537"/>
                  </a:lnTo>
                  <a:lnTo>
                    <a:pt x="556" y="538"/>
                  </a:lnTo>
                  <a:lnTo>
                    <a:pt x="555" y="538"/>
                  </a:lnTo>
                  <a:lnTo>
                    <a:pt x="555" y="539"/>
                  </a:lnTo>
                  <a:lnTo>
                    <a:pt x="555" y="540"/>
                  </a:lnTo>
                  <a:lnTo>
                    <a:pt x="554" y="541"/>
                  </a:lnTo>
                  <a:lnTo>
                    <a:pt x="554" y="541"/>
                  </a:lnTo>
                  <a:lnTo>
                    <a:pt x="553" y="542"/>
                  </a:lnTo>
                  <a:lnTo>
                    <a:pt x="553" y="542"/>
                  </a:lnTo>
                  <a:lnTo>
                    <a:pt x="552" y="543"/>
                  </a:lnTo>
                  <a:lnTo>
                    <a:pt x="549" y="545"/>
                  </a:lnTo>
                  <a:lnTo>
                    <a:pt x="548" y="545"/>
                  </a:lnTo>
                  <a:lnTo>
                    <a:pt x="548" y="545"/>
                  </a:lnTo>
                  <a:lnTo>
                    <a:pt x="547" y="546"/>
                  </a:lnTo>
                  <a:lnTo>
                    <a:pt x="547" y="546"/>
                  </a:lnTo>
                  <a:lnTo>
                    <a:pt x="547" y="547"/>
                  </a:lnTo>
                  <a:lnTo>
                    <a:pt x="547" y="547"/>
                  </a:lnTo>
                  <a:lnTo>
                    <a:pt x="547" y="548"/>
                  </a:lnTo>
                  <a:lnTo>
                    <a:pt x="547" y="549"/>
                  </a:lnTo>
                  <a:lnTo>
                    <a:pt x="547" y="550"/>
                  </a:lnTo>
                  <a:lnTo>
                    <a:pt x="547" y="550"/>
                  </a:lnTo>
                  <a:lnTo>
                    <a:pt x="547" y="551"/>
                  </a:lnTo>
                  <a:lnTo>
                    <a:pt x="548" y="552"/>
                  </a:lnTo>
                  <a:lnTo>
                    <a:pt x="548" y="553"/>
                  </a:lnTo>
                  <a:lnTo>
                    <a:pt x="548" y="554"/>
                  </a:lnTo>
                  <a:lnTo>
                    <a:pt x="549" y="554"/>
                  </a:lnTo>
                  <a:lnTo>
                    <a:pt x="550" y="555"/>
                  </a:lnTo>
                  <a:lnTo>
                    <a:pt x="551" y="556"/>
                  </a:lnTo>
                  <a:lnTo>
                    <a:pt x="553" y="558"/>
                  </a:lnTo>
                  <a:lnTo>
                    <a:pt x="553" y="558"/>
                  </a:lnTo>
                  <a:lnTo>
                    <a:pt x="554" y="559"/>
                  </a:lnTo>
                  <a:lnTo>
                    <a:pt x="554" y="559"/>
                  </a:lnTo>
                  <a:lnTo>
                    <a:pt x="554" y="560"/>
                  </a:lnTo>
                  <a:lnTo>
                    <a:pt x="554" y="560"/>
                  </a:lnTo>
                  <a:lnTo>
                    <a:pt x="554" y="561"/>
                  </a:lnTo>
                  <a:lnTo>
                    <a:pt x="553" y="563"/>
                  </a:lnTo>
                  <a:lnTo>
                    <a:pt x="553" y="564"/>
                  </a:lnTo>
                  <a:lnTo>
                    <a:pt x="552" y="564"/>
                  </a:lnTo>
                  <a:lnTo>
                    <a:pt x="552" y="565"/>
                  </a:lnTo>
                  <a:lnTo>
                    <a:pt x="551" y="565"/>
                  </a:lnTo>
                  <a:lnTo>
                    <a:pt x="551" y="565"/>
                  </a:lnTo>
                  <a:lnTo>
                    <a:pt x="549" y="566"/>
                  </a:lnTo>
                  <a:lnTo>
                    <a:pt x="548" y="567"/>
                  </a:lnTo>
                  <a:lnTo>
                    <a:pt x="547" y="567"/>
                  </a:lnTo>
                  <a:lnTo>
                    <a:pt x="546" y="570"/>
                  </a:lnTo>
                  <a:lnTo>
                    <a:pt x="544" y="571"/>
                  </a:lnTo>
                  <a:lnTo>
                    <a:pt x="543" y="572"/>
                  </a:lnTo>
                  <a:lnTo>
                    <a:pt x="542" y="573"/>
                  </a:lnTo>
                  <a:lnTo>
                    <a:pt x="542" y="574"/>
                  </a:lnTo>
                  <a:lnTo>
                    <a:pt x="541" y="575"/>
                  </a:lnTo>
                  <a:lnTo>
                    <a:pt x="541" y="576"/>
                  </a:lnTo>
                  <a:lnTo>
                    <a:pt x="541" y="577"/>
                  </a:lnTo>
                  <a:lnTo>
                    <a:pt x="541" y="578"/>
                  </a:lnTo>
                  <a:lnTo>
                    <a:pt x="541" y="579"/>
                  </a:lnTo>
                  <a:lnTo>
                    <a:pt x="541" y="580"/>
                  </a:lnTo>
                  <a:lnTo>
                    <a:pt x="542" y="582"/>
                  </a:lnTo>
                  <a:lnTo>
                    <a:pt x="543" y="584"/>
                  </a:lnTo>
                  <a:lnTo>
                    <a:pt x="544" y="585"/>
                  </a:lnTo>
                  <a:lnTo>
                    <a:pt x="546" y="588"/>
                  </a:lnTo>
                  <a:lnTo>
                    <a:pt x="547" y="589"/>
                  </a:lnTo>
                  <a:lnTo>
                    <a:pt x="547" y="590"/>
                  </a:lnTo>
                  <a:lnTo>
                    <a:pt x="548" y="591"/>
                  </a:lnTo>
                  <a:lnTo>
                    <a:pt x="548" y="593"/>
                  </a:lnTo>
                  <a:lnTo>
                    <a:pt x="548" y="594"/>
                  </a:lnTo>
                  <a:lnTo>
                    <a:pt x="548" y="595"/>
                  </a:lnTo>
                  <a:lnTo>
                    <a:pt x="548" y="596"/>
                  </a:lnTo>
                  <a:lnTo>
                    <a:pt x="548" y="597"/>
                  </a:lnTo>
                  <a:lnTo>
                    <a:pt x="548" y="598"/>
                  </a:lnTo>
                  <a:lnTo>
                    <a:pt x="547" y="598"/>
                  </a:lnTo>
                  <a:lnTo>
                    <a:pt x="547" y="599"/>
                  </a:lnTo>
                  <a:lnTo>
                    <a:pt x="545" y="601"/>
                  </a:lnTo>
                  <a:lnTo>
                    <a:pt x="544" y="602"/>
                  </a:lnTo>
                  <a:lnTo>
                    <a:pt x="543" y="604"/>
                  </a:lnTo>
                  <a:lnTo>
                    <a:pt x="542" y="605"/>
                  </a:lnTo>
                  <a:lnTo>
                    <a:pt x="541" y="606"/>
                  </a:lnTo>
                  <a:lnTo>
                    <a:pt x="541" y="608"/>
                  </a:lnTo>
                  <a:lnTo>
                    <a:pt x="539" y="613"/>
                  </a:lnTo>
                  <a:lnTo>
                    <a:pt x="538" y="617"/>
                  </a:lnTo>
                  <a:lnTo>
                    <a:pt x="538" y="617"/>
                  </a:lnTo>
                  <a:lnTo>
                    <a:pt x="537" y="618"/>
                  </a:lnTo>
                  <a:lnTo>
                    <a:pt x="537" y="619"/>
                  </a:lnTo>
                  <a:lnTo>
                    <a:pt x="536" y="619"/>
                  </a:lnTo>
                  <a:lnTo>
                    <a:pt x="535" y="619"/>
                  </a:lnTo>
                  <a:lnTo>
                    <a:pt x="531" y="621"/>
                  </a:lnTo>
                  <a:lnTo>
                    <a:pt x="529" y="622"/>
                  </a:lnTo>
                  <a:lnTo>
                    <a:pt x="527" y="623"/>
                  </a:lnTo>
                  <a:lnTo>
                    <a:pt x="526" y="624"/>
                  </a:lnTo>
                  <a:lnTo>
                    <a:pt x="522" y="627"/>
                  </a:lnTo>
                  <a:lnTo>
                    <a:pt x="520" y="629"/>
                  </a:lnTo>
                  <a:lnTo>
                    <a:pt x="518" y="630"/>
                  </a:lnTo>
                  <a:lnTo>
                    <a:pt x="517" y="630"/>
                  </a:lnTo>
                  <a:lnTo>
                    <a:pt x="516" y="631"/>
                  </a:lnTo>
                  <a:lnTo>
                    <a:pt x="514" y="631"/>
                  </a:lnTo>
                  <a:lnTo>
                    <a:pt x="513" y="632"/>
                  </a:lnTo>
                  <a:lnTo>
                    <a:pt x="512" y="632"/>
                  </a:lnTo>
                  <a:lnTo>
                    <a:pt x="511" y="632"/>
                  </a:lnTo>
                  <a:lnTo>
                    <a:pt x="510" y="632"/>
                  </a:lnTo>
                  <a:lnTo>
                    <a:pt x="509" y="632"/>
                  </a:lnTo>
                  <a:lnTo>
                    <a:pt x="507" y="632"/>
                  </a:lnTo>
                  <a:lnTo>
                    <a:pt x="502" y="631"/>
                  </a:lnTo>
                  <a:lnTo>
                    <a:pt x="501" y="631"/>
                  </a:lnTo>
                  <a:lnTo>
                    <a:pt x="500" y="631"/>
                  </a:lnTo>
                  <a:lnTo>
                    <a:pt x="499" y="631"/>
                  </a:lnTo>
                  <a:lnTo>
                    <a:pt x="499" y="631"/>
                  </a:lnTo>
                  <a:lnTo>
                    <a:pt x="498" y="631"/>
                  </a:lnTo>
                  <a:lnTo>
                    <a:pt x="498" y="632"/>
                  </a:lnTo>
                  <a:lnTo>
                    <a:pt x="498" y="633"/>
                  </a:lnTo>
                  <a:lnTo>
                    <a:pt x="497" y="638"/>
                  </a:lnTo>
                  <a:lnTo>
                    <a:pt x="496" y="641"/>
                  </a:lnTo>
                  <a:lnTo>
                    <a:pt x="496" y="643"/>
                  </a:lnTo>
                  <a:lnTo>
                    <a:pt x="496" y="649"/>
                  </a:lnTo>
                  <a:lnTo>
                    <a:pt x="495" y="651"/>
                  </a:lnTo>
                  <a:lnTo>
                    <a:pt x="495" y="653"/>
                  </a:lnTo>
                  <a:lnTo>
                    <a:pt x="494" y="656"/>
                  </a:lnTo>
                  <a:lnTo>
                    <a:pt x="494" y="658"/>
                  </a:lnTo>
                  <a:lnTo>
                    <a:pt x="494" y="659"/>
                  </a:lnTo>
                  <a:lnTo>
                    <a:pt x="494" y="660"/>
                  </a:lnTo>
                  <a:lnTo>
                    <a:pt x="494" y="662"/>
                  </a:lnTo>
                  <a:lnTo>
                    <a:pt x="495" y="663"/>
                  </a:lnTo>
                  <a:lnTo>
                    <a:pt x="496" y="667"/>
                  </a:lnTo>
                  <a:lnTo>
                    <a:pt x="497" y="669"/>
                  </a:lnTo>
                  <a:lnTo>
                    <a:pt x="497" y="670"/>
                  </a:lnTo>
                  <a:lnTo>
                    <a:pt x="499" y="676"/>
                  </a:lnTo>
                  <a:lnTo>
                    <a:pt x="499" y="678"/>
                  </a:lnTo>
                  <a:lnTo>
                    <a:pt x="499" y="680"/>
                  </a:lnTo>
                  <a:lnTo>
                    <a:pt x="499" y="682"/>
                  </a:lnTo>
                  <a:lnTo>
                    <a:pt x="499" y="684"/>
                  </a:lnTo>
                  <a:lnTo>
                    <a:pt x="498" y="685"/>
                  </a:lnTo>
                  <a:lnTo>
                    <a:pt x="498" y="686"/>
                  </a:lnTo>
                  <a:lnTo>
                    <a:pt x="498" y="687"/>
                  </a:lnTo>
                  <a:lnTo>
                    <a:pt x="497" y="688"/>
                  </a:lnTo>
                  <a:lnTo>
                    <a:pt x="497" y="688"/>
                  </a:lnTo>
                  <a:lnTo>
                    <a:pt x="496" y="689"/>
                  </a:lnTo>
                  <a:lnTo>
                    <a:pt x="495" y="690"/>
                  </a:lnTo>
                  <a:lnTo>
                    <a:pt x="495" y="691"/>
                  </a:lnTo>
                  <a:lnTo>
                    <a:pt x="493" y="692"/>
                  </a:lnTo>
                  <a:lnTo>
                    <a:pt x="492" y="693"/>
                  </a:lnTo>
                  <a:lnTo>
                    <a:pt x="491" y="693"/>
                  </a:lnTo>
                  <a:lnTo>
                    <a:pt x="488" y="695"/>
                  </a:lnTo>
                  <a:lnTo>
                    <a:pt x="487" y="695"/>
                  </a:lnTo>
                  <a:lnTo>
                    <a:pt x="486" y="696"/>
                  </a:lnTo>
                  <a:lnTo>
                    <a:pt x="485" y="696"/>
                  </a:lnTo>
                  <a:lnTo>
                    <a:pt x="484" y="697"/>
                  </a:lnTo>
                  <a:lnTo>
                    <a:pt x="483" y="698"/>
                  </a:lnTo>
                  <a:lnTo>
                    <a:pt x="482" y="699"/>
                  </a:lnTo>
                  <a:lnTo>
                    <a:pt x="481" y="700"/>
                  </a:lnTo>
                  <a:lnTo>
                    <a:pt x="480" y="702"/>
                  </a:lnTo>
                  <a:lnTo>
                    <a:pt x="478" y="705"/>
                  </a:lnTo>
                  <a:lnTo>
                    <a:pt x="477" y="708"/>
                  </a:lnTo>
                  <a:lnTo>
                    <a:pt x="476" y="710"/>
                  </a:lnTo>
                  <a:lnTo>
                    <a:pt x="475" y="712"/>
                  </a:lnTo>
                  <a:lnTo>
                    <a:pt x="475" y="713"/>
                  </a:lnTo>
                  <a:lnTo>
                    <a:pt x="474" y="716"/>
                  </a:lnTo>
                  <a:lnTo>
                    <a:pt x="474" y="718"/>
                  </a:lnTo>
                  <a:lnTo>
                    <a:pt x="473" y="722"/>
                  </a:lnTo>
                  <a:lnTo>
                    <a:pt x="473" y="724"/>
                  </a:lnTo>
                  <a:lnTo>
                    <a:pt x="472" y="726"/>
                  </a:lnTo>
                  <a:lnTo>
                    <a:pt x="472" y="728"/>
                  </a:lnTo>
                  <a:lnTo>
                    <a:pt x="472" y="730"/>
                  </a:lnTo>
                  <a:lnTo>
                    <a:pt x="472" y="732"/>
                  </a:lnTo>
                  <a:lnTo>
                    <a:pt x="473" y="734"/>
                  </a:lnTo>
                  <a:lnTo>
                    <a:pt x="473" y="735"/>
                  </a:lnTo>
                  <a:lnTo>
                    <a:pt x="473" y="736"/>
                  </a:lnTo>
                  <a:lnTo>
                    <a:pt x="473" y="738"/>
                  </a:lnTo>
                  <a:lnTo>
                    <a:pt x="474" y="739"/>
                  </a:lnTo>
                  <a:lnTo>
                    <a:pt x="476" y="744"/>
                  </a:lnTo>
                  <a:lnTo>
                    <a:pt x="476" y="746"/>
                  </a:lnTo>
                  <a:lnTo>
                    <a:pt x="476" y="746"/>
                  </a:lnTo>
                  <a:lnTo>
                    <a:pt x="475" y="746"/>
                  </a:lnTo>
                  <a:lnTo>
                    <a:pt x="474" y="745"/>
                  </a:lnTo>
                  <a:lnTo>
                    <a:pt x="473" y="745"/>
                  </a:lnTo>
                  <a:lnTo>
                    <a:pt x="472" y="745"/>
                  </a:lnTo>
                  <a:lnTo>
                    <a:pt x="471" y="745"/>
                  </a:lnTo>
                  <a:lnTo>
                    <a:pt x="469" y="745"/>
                  </a:lnTo>
                  <a:lnTo>
                    <a:pt x="468" y="745"/>
                  </a:lnTo>
                  <a:lnTo>
                    <a:pt x="466" y="746"/>
                  </a:lnTo>
                  <a:lnTo>
                    <a:pt x="465" y="747"/>
                  </a:lnTo>
                  <a:lnTo>
                    <a:pt x="463" y="747"/>
                  </a:lnTo>
                  <a:lnTo>
                    <a:pt x="462" y="748"/>
                  </a:lnTo>
                  <a:lnTo>
                    <a:pt x="461" y="749"/>
                  </a:lnTo>
                  <a:lnTo>
                    <a:pt x="460" y="750"/>
                  </a:lnTo>
                  <a:lnTo>
                    <a:pt x="459" y="751"/>
                  </a:lnTo>
                  <a:lnTo>
                    <a:pt x="459" y="752"/>
                  </a:lnTo>
                  <a:lnTo>
                    <a:pt x="458" y="753"/>
                  </a:lnTo>
                  <a:lnTo>
                    <a:pt x="456" y="757"/>
                  </a:lnTo>
                  <a:lnTo>
                    <a:pt x="455" y="758"/>
                  </a:lnTo>
                  <a:lnTo>
                    <a:pt x="455" y="758"/>
                  </a:lnTo>
                  <a:lnTo>
                    <a:pt x="455" y="759"/>
                  </a:lnTo>
                  <a:lnTo>
                    <a:pt x="454" y="759"/>
                  </a:lnTo>
                  <a:lnTo>
                    <a:pt x="454" y="759"/>
                  </a:lnTo>
                  <a:lnTo>
                    <a:pt x="453" y="759"/>
                  </a:lnTo>
                  <a:lnTo>
                    <a:pt x="452" y="760"/>
                  </a:lnTo>
                  <a:lnTo>
                    <a:pt x="451" y="759"/>
                  </a:lnTo>
                  <a:lnTo>
                    <a:pt x="450" y="759"/>
                  </a:lnTo>
                  <a:lnTo>
                    <a:pt x="449" y="759"/>
                  </a:lnTo>
                  <a:lnTo>
                    <a:pt x="448" y="758"/>
                  </a:lnTo>
                  <a:lnTo>
                    <a:pt x="446" y="757"/>
                  </a:lnTo>
                  <a:lnTo>
                    <a:pt x="442" y="755"/>
                  </a:lnTo>
                  <a:lnTo>
                    <a:pt x="440" y="753"/>
                  </a:lnTo>
                  <a:lnTo>
                    <a:pt x="436" y="750"/>
                  </a:lnTo>
                  <a:lnTo>
                    <a:pt x="430" y="746"/>
                  </a:lnTo>
                  <a:lnTo>
                    <a:pt x="427" y="744"/>
                  </a:lnTo>
                  <a:lnTo>
                    <a:pt x="424" y="742"/>
                  </a:lnTo>
                  <a:lnTo>
                    <a:pt x="423" y="741"/>
                  </a:lnTo>
                  <a:lnTo>
                    <a:pt x="421" y="739"/>
                  </a:lnTo>
                  <a:lnTo>
                    <a:pt x="419" y="737"/>
                  </a:lnTo>
                  <a:lnTo>
                    <a:pt x="418" y="735"/>
                  </a:lnTo>
                  <a:lnTo>
                    <a:pt x="417" y="734"/>
                  </a:lnTo>
                  <a:lnTo>
                    <a:pt x="416" y="732"/>
                  </a:lnTo>
                  <a:lnTo>
                    <a:pt x="416" y="731"/>
                  </a:lnTo>
                  <a:lnTo>
                    <a:pt x="415" y="730"/>
                  </a:lnTo>
                  <a:lnTo>
                    <a:pt x="415" y="728"/>
                  </a:lnTo>
                  <a:lnTo>
                    <a:pt x="414" y="726"/>
                  </a:lnTo>
                  <a:lnTo>
                    <a:pt x="414" y="720"/>
                  </a:lnTo>
                  <a:lnTo>
                    <a:pt x="413" y="714"/>
                  </a:lnTo>
                  <a:lnTo>
                    <a:pt x="413" y="709"/>
                  </a:lnTo>
                  <a:lnTo>
                    <a:pt x="413" y="707"/>
                  </a:lnTo>
                  <a:lnTo>
                    <a:pt x="412" y="704"/>
                  </a:lnTo>
                  <a:lnTo>
                    <a:pt x="412" y="702"/>
                  </a:lnTo>
                  <a:lnTo>
                    <a:pt x="411" y="699"/>
                  </a:lnTo>
                  <a:lnTo>
                    <a:pt x="410" y="694"/>
                  </a:lnTo>
                  <a:lnTo>
                    <a:pt x="409" y="692"/>
                  </a:lnTo>
                  <a:lnTo>
                    <a:pt x="408" y="691"/>
                  </a:lnTo>
                  <a:lnTo>
                    <a:pt x="408" y="690"/>
                  </a:lnTo>
                  <a:lnTo>
                    <a:pt x="407" y="689"/>
                  </a:lnTo>
                  <a:lnTo>
                    <a:pt x="406" y="687"/>
                  </a:lnTo>
                  <a:lnTo>
                    <a:pt x="403" y="683"/>
                  </a:lnTo>
                  <a:lnTo>
                    <a:pt x="399" y="679"/>
                  </a:lnTo>
                  <a:lnTo>
                    <a:pt x="395" y="674"/>
                  </a:lnTo>
                  <a:lnTo>
                    <a:pt x="388" y="666"/>
                  </a:lnTo>
                  <a:lnTo>
                    <a:pt x="387" y="665"/>
                  </a:lnTo>
                  <a:lnTo>
                    <a:pt x="385" y="663"/>
                  </a:lnTo>
                  <a:lnTo>
                    <a:pt x="384" y="661"/>
                  </a:lnTo>
                  <a:lnTo>
                    <a:pt x="382" y="660"/>
                  </a:lnTo>
                  <a:lnTo>
                    <a:pt x="380" y="657"/>
                  </a:lnTo>
                  <a:lnTo>
                    <a:pt x="378" y="656"/>
                  </a:lnTo>
                  <a:lnTo>
                    <a:pt x="376" y="655"/>
                  </a:lnTo>
                  <a:lnTo>
                    <a:pt x="374" y="653"/>
                  </a:lnTo>
                  <a:lnTo>
                    <a:pt x="372" y="651"/>
                  </a:lnTo>
                  <a:lnTo>
                    <a:pt x="370" y="650"/>
                  </a:lnTo>
                  <a:lnTo>
                    <a:pt x="368" y="649"/>
                  </a:lnTo>
                  <a:lnTo>
                    <a:pt x="365" y="647"/>
                  </a:lnTo>
                  <a:lnTo>
                    <a:pt x="364" y="647"/>
                  </a:lnTo>
                  <a:lnTo>
                    <a:pt x="363" y="646"/>
                  </a:lnTo>
                  <a:lnTo>
                    <a:pt x="360" y="646"/>
                  </a:lnTo>
                  <a:lnTo>
                    <a:pt x="358" y="646"/>
                  </a:lnTo>
                  <a:lnTo>
                    <a:pt x="356" y="645"/>
                  </a:lnTo>
                  <a:lnTo>
                    <a:pt x="353" y="645"/>
                  </a:lnTo>
                  <a:lnTo>
                    <a:pt x="347" y="645"/>
                  </a:lnTo>
                  <a:lnTo>
                    <a:pt x="344" y="645"/>
                  </a:lnTo>
                  <a:lnTo>
                    <a:pt x="343" y="645"/>
                  </a:lnTo>
                  <a:lnTo>
                    <a:pt x="341" y="645"/>
                  </a:lnTo>
                  <a:lnTo>
                    <a:pt x="340" y="644"/>
                  </a:lnTo>
                  <a:lnTo>
                    <a:pt x="338" y="644"/>
                  </a:lnTo>
                  <a:lnTo>
                    <a:pt x="336" y="643"/>
                  </a:lnTo>
                  <a:lnTo>
                    <a:pt x="334" y="642"/>
                  </a:lnTo>
                  <a:lnTo>
                    <a:pt x="332" y="641"/>
                  </a:lnTo>
                  <a:lnTo>
                    <a:pt x="330" y="640"/>
                  </a:lnTo>
                  <a:lnTo>
                    <a:pt x="328" y="639"/>
                  </a:lnTo>
                  <a:lnTo>
                    <a:pt x="326" y="637"/>
                  </a:lnTo>
                  <a:lnTo>
                    <a:pt x="324" y="636"/>
                  </a:lnTo>
                  <a:lnTo>
                    <a:pt x="323" y="634"/>
                  </a:lnTo>
                  <a:lnTo>
                    <a:pt x="321" y="633"/>
                  </a:lnTo>
                  <a:lnTo>
                    <a:pt x="320" y="631"/>
                  </a:lnTo>
                  <a:lnTo>
                    <a:pt x="320" y="630"/>
                  </a:lnTo>
                  <a:lnTo>
                    <a:pt x="319" y="629"/>
                  </a:lnTo>
                  <a:lnTo>
                    <a:pt x="318" y="627"/>
                  </a:lnTo>
                  <a:lnTo>
                    <a:pt x="318" y="625"/>
                  </a:lnTo>
                  <a:lnTo>
                    <a:pt x="317" y="623"/>
                  </a:lnTo>
                  <a:lnTo>
                    <a:pt x="316" y="617"/>
                  </a:lnTo>
                  <a:lnTo>
                    <a:pt x="315" y="615"/>
                  </a:lnTo>
                  <a:lnTo>
                    <a:pt x="315" y="613"/>
                  </a:lnTo>
                  <a:lnTo>
                    <a:pt x="314" y="612"/>
                  </a:lnTo>
                  <a:lnTo>
                    <a:pt x="313" y="610"/>
                  </a:lnTo>
                  <a:lnTo>
                    <a:pt x="313" y="609"/>
                  </a:lnTo>
                  <a:lnTo>
                    <a:pt x="312" y="608"/>
                  </a:lnTo>
                  <a:lnTo>
                    <a:pt x="311" y="606"/>
                  </a:lnTo>
                  <a:lnTo>
                    <a:pt x="308" y="603"/>
                  </a:lnTo>
                  <a:lnTo>
                    <a:pt x="303" y="597"/>
                  </a:lnTo>
                  <a:lnTo>
                    <a:pt x="296" y="590"/>
                  </a:lnTo>
                  <a:lnTo>
                    <a:pt x="295" y="589"/>
                  </a:lnTo>
                  <a:lnTo>
                    <a:pt x="294" y="588"/>
                  </a:lnTo>
                  <a:lnTo>
                    <a:pt x="293" y="587"/>
                  </a:lnTo>
                  <a:lnTo>
                    <a:pt x="292" y="585"/>
                  </a:lnTo>
                  <a:lnTo>
                    <a:pt x="292" y="584"/>
                  </a:lnTo>
                  <a:lnTo>
                    <a:pt x="290" y="580"/>
                  </a:lnTo>
                  <a:lnTo>
                    <a:pt x="289" y="578"/>
                  </a:lnTo>
                  <a:lnTo>
                    <a:pt x="287" y="576"/>
                  </a:lnTo>
                  <a:lnTo>
                    <a:pt x="284" y="572"/>
                  </a:lnTo>
                  <a:lnTo>
                    <a:pt x="283" y="571"/>
                  </a:lnTo>
                  <a:lnTo>
                    <a:pt x="282" y="569"/>
                  </a:lnTo>
                  <a:lnTo>
                    <a:pt x="279" y="564"/>
                  </a:lnTo>
                  <a:lnTo>
                    <a:pt x="279" y="563"/>
                  </a:lnTo>
                  <a:lnTo>
                    <a:pt x="278" y="562"/>
                  </a:lnTo>
                  <a:lnTo>
                    <a:pt x="277" y="561"/>
                  </a:lnTo>
                  <a:lnTo>
                    <a:pt x="276" y="560"/>
                  </a:lnTo>
                  <a:lnTo>
                    <a:pt x="272" y="556"/>
                  </a:lnTo>
                  <a:lnTo>
                    <a:pt x="270" y="555"/>
                  </a:lnTo>
                  <a:lnTo>
                    <a:pt x="269" y="553"/>
                  </a:lnTo>
                  <a:lnTo>
                    <a:pt x="267" y="551"/>
                  </a:lnTo>
                  <a:lnTo>
                    <a:pt x="266" y="549"/>
                  </a:lnTo>
                  <a:lnTo>
                    <a:pt x="265" y="548"/>
                  </a:lnTo>
                  <a:lnTo>
                    <a:pt x="261" y="545"/>
                  </a:lnTo>
                  <a:lnTo>
                    <a:pt x="260" y="544"/>
                  </a:lnTo>
                  <a:lnTo>
                    <a:pt x="260" y="543"/>
                  </a:lnTo>
                  <a:lnTo>
                    <a:pt x="259" y="542"/>
                  </a:lnTo>
                  <a:lnTo>
                    <a:pt x="258" y="541"/>
                  </a:lnTo>
                  <a:lnTo>
                    <a:pt x="258" y="539"/>
                  </a:lnTo>
                  <a:lnTo>
                    <a:pt x="257" y="538"/>
                  </a:lnTo>
                  <a:lnTo>
                    <a:pt x="257" y="536"/>
                  </a:lnTo>
                  <a:lnTo>
                    <a:pt x="256" y="530"/>
                  </a:lnTo>
                  <a:lnTo>
                    <a:pt x="255" y="528"/>
                  </a:lnTo>
                  <a:lnTo>
                    <a:pt x="255" y="527"/>
                  </a:lnTo>
                  <a:lnTo>
                    <a:pt x="255" y="525"/>
                  </a:lnTo>
                  <a:lnTo>
                    <a:pt x="254" y="524"/>
                  </a:lnTo>
                  <a:lnTo>
                    <a:pt x="254" y="523"/>
                  </a:lnTo>
                  <a:lnTo>
                    <a:pt x="253" y="522"/>
                  </a:lnTo>
                  <a:lnTo>
                    <a:pt x="252" y="521"/>
                  </a:lnTo>
                  <a:lnTo>
                    <a:pt x="249" y="517"/>
                  </a:lnTo>
                  <a:lnTo>
                    <a:pt x="245" y="514"/>
                  </a:lnTo>
                  <a:lnTo>
                    <a:pt x="241" y="509"/>
                  </a:lnTo>
                  <a:lnTo>
                    <a:pt x="238" y="506"/>
                  </a:lnTo>
                  <a:lnTo>
                    <a:pt x="236" y="504"/>
                  </a:lnTo>
                  <a:lnTo>
                    <a:pt x="234" y="503"/>
                  </a:lnTo>
                  <a:lnTo>
                    <a:pt x="233" y="501"/>
                  </a:lnTo>
                  <a:lnTo>
                    <a:pt x="231" y="500"/>
                  </a:lnTo>
                  <a:lnTo>
                    <a:pt x="230" y="499"/>
                  </a:lnTo>
                  <a:lnTo>
                    <a:pt x="228" y="498"/>
                  </a:lnTo>
                  <a:lnTo>
                    <a:pt x="226" y="497"/>
                  </a:lnTo>
                  <a:lnTo>
                    <a:pt x="224" y="496"/>
                  </a:lnTo>
                  <a:lnTo>
                    <a:pt x="222" y="495"/>
                  </a:lnTo>
                  <a:lnTo>
                    <a:pt x="221" y="495"/>
                  </a:lnTo>
                  <a:lnTo>
                    <a:pt x="217" y="493"/>
                  </a:lnTo>
                  <a:lnTo>
                    <a:pt x="214" y="493"/>
                  </a:lnTo>
                  <a:lnTo>
                    <a:pt x="206" y="491"/>
                  </a:lnTo>
                  <a:lnTo>
                    <a:pt x="204" y="491"/>
                  </a:lnTo>
                  <a:lnTo>
                    <a:pt x="201" y="490"/>
                  </a:lnTo>
                  <a:lnTo>
                    <a:pt x="200" y="491"/>
                  </a:lnTo>
                  <a:lnTo>
                    <a:pt x="199" y="491"/>
                  </a:lnTo>
                  <a:lnTo>
                    <a:pt x="199" y="491"/>
                  </a:lnTo>
                  <a:lnTo>
                    <a:pt x="198" y="491"/>
                  </a:lnTo>
                  <a:lnTo>
                    <a:pt x="197" y="492"/>
                  </a:lnTo>
                  <a:lnTo>
                    <a:pt x="196" y="492"/>
                  </a:lnTo>
                  <a:lnTo>
                    <a:pt x="196" y="493"/>
                  </a:lnTo>
                  <a:lnTo>
                    <a:pt x="195" y="495"/>
                  </a:lnTo>
                  <a:lnTo>
                    <a:pt x="194" y="496"/>
                  </a:lnTo>
                  <a:lnTo>
                    <a:pt x="194" y="496"/>
                  </a:lnTo>
                  <a:lnTo>
                    <a:pt x="193" y="497"/>
                  </a:lnTo>
                  <a:lnTo>
                    <a:pt x="192" y="497"/>
                  </a:lnTo>
                  <a:lnTo>
                    <a:pt x="192" y="497"/>
                  </a:lnTo>
                  <a:lnTo>
                    <a:pt x="191" y="497"/>
                  </a:lnTo>
                  <a:lnTo>
                    <a:pt x="189" y="497"/>
                  </a:lnTo>
                  <a:lnTo>
                    <a:pt x="187" y="497"/>
                  </a:lnTo>
                  <a:lnTo>
                    <a:pt x="184" y="496"/>
                  </a:lnTo>
                  <a:lnTo>
                    <a:pt x="180" y="495"/>
                  </a:lnTo>
                  <a:lnTo>
                    <a:pt x="179" y="495"/>
                  </a:lnTo>
                  <a:lnTo>
                    <a:pt x="177" y="494"/>
                  </a:lnTo>
                  <a:lnTo>
                    <a:pt x="172" y="494"/>
                  </a:lnTo>
                  <a:lnTo>
                    <a:pt x="169" y="494"/>
                  </a:lnTo>
                  <a:lnTo>
                    <a:pt x="167" y="493"/>
                  </a:lnTo>
                  <a:lnTo>
                    <a:pt x="165" y="493"/>
                  </a:lnTo>
                  <a:lnTo>
                    <a:pt x="163" y="492"/>
                  </a:lnTo>
                  <a:lnTo>
                    <a:pt x="161" y="492"/>
                  </a:lnTo>
                  <a:lnTo>
                    <a:pt x="159" y="491"/>
                  </a:lnTo>
                  <a:lnTo>
                    <a:pt x="157" y="490"/>
                  </a:lnTo>
                  <a:lnTo>
                    <a:pt x="156" y="489"/>
                  </a:lnTo>
                  <a:lnTo>
                    <a:pt x="155" y="489"/>
                  </a:lnTo>
                  <a:lnTo>
                    <a:pt x="154" y="488"/>
                  </a:lnTo>
                  <a:lnTo>
                    <a:pt x="153" y="487"/>
                  </a:lnTo>
                  <a:lnTo>
                    <a:pt x="152" y="485"/>
                  </a:lnTo>
                  <a:lnTo>
                    <a:pt x="152" y="485"/>
                  </a:lnTo>
                  <a:lnTo>
                    <a:pt x="149" y="481"/>
                  </a:lnTo>
                  <a:lnTo>
                    <a:pt x="147" y="476"/>
                  </a:lnTo>
                  <a:lnTo>
                    <a:pt x="145" y="473"/>
                  </a:lnTo>
                  <a:lnTo>
                    <a:pt x="145" y="471"/>
                  </a:lnTo>
                  <a:lnTo>
                    <a:pt x="144" y="470"/>
                  </a:lnTo>
                  <a:lnTo>
                    <a:pt x="143" y="465"/>
                  </a:lnTo>
                  <a:lnTo>
                    <a:pt x="142" y="463"/>
                  </a:lnTo>
                  <a:lnTo>
                    <a:pt x="141" y="461"/>
                  </a:lnTo>
                  <a:lnTo>
                    <a:pt x="140" y="460"/>
                  </a:lnTo>
                  <a:lnTo>
                    <a:pt x="139" y="458"/>
                  </a:lnTo>
                  <a:lnTo>
                    <a:pt x="138" y="456"/>
                  </a:lnTo>
                  <a:lnTo>
                    <a:pt x="137" y="455"/>
                  </a:lnTo>
                  <a:lnTo>
                    <a:pt x="136" y="453"/>
                  </a:lnTo>
                  <a:lnTo>
                    <a:pt x="133" y="450"/>
                  </a:lnTo>
                  <a:lnTo>
                    <a:pt x="131" y="448"/>
                  </a:lnTo>
                  <a:lnTo>
                    <a:pt x="124" y="442"/>
                  </a:lnTo>
                  <a:lnTo>
                    <a:pt x="122" y="441"/>
                  </a:lnTo>
                  <a:lnTo>
                    <a:pt x="120" y="440"/>
                  </a:lnTo>
                  <a:lnTo>
                    <a:pt x="118" y="439"/>
                  </a:lnTo>
                  <a:lnTo>
                    <a:pt x="116" y="438"/>
                  </a:lnTo>
                  <a:lnTo>
                    <a:pt x="111" y="435"/>
                  </a:lnTo>
                  <a:lnTo>
                    <a:pt x="109" y="435"/>
                  </a:lnTo>
                  <a:lnTo>
                    <a:pt x="108" y="434"/>
                  </a:lnTo>
                  <a:lnTo>
                    <a:pt x="106" y="433"/>
                  </a:lnTo>
                  <a:lnTo>
                    <a:pt x="105" y="431"/>
                  </a:lnTo>
                  <a:lnTo>
                    <a:pt x="104" y="430"/>
                  </a:lnTo>
                  <a:lnTo>
                    <a:pt x="103" y="429"/>
                  </a:lnTo>
                  <a:lnTo>
                    <a:pt x="102" y="429"/>
                  </a:lnTo>
                  <a:lnTo>
                    <a:pt x="102" y="428"/>
                  </a:lnTo>
                  <a:lnTo>
                    <a:pt x="101" y="427"/>
                  </a:lnTo>
                  <a:lnTo>
                    <a:pt x="101" y="426"/>
                  </a:lnTo>
                  <a:lnTo>
                    <a:pt x="101" y="425"/>
                  </a:lnTo>
                  <a:lnTo>
                    <a:pt x="100" y="422"/>
                  </a:lnTo>
                  <a:lnTo>
                    <a:pt x="99" y="418"/>
                  </a:lnTo>
                  <a:lnTo>
                    <a:pt x="98" y="415"/>
                  </a:lnTo>
                  <a:lnTo>
                    <a:pt x="97" y="411"/>
                  </a:lnTo>
                  <a:lnTo>
                    <a:pt x="95" y="406"/>
                  </a:lnTo>
                  <a:lnTo>
                    <a:pt x="94" y="405"/>
                  </a:lnTo>
                  <a:lnTo>
                    <a:pt x="94" y="403"/>
                  </a:lnTo>
                  <a:lnTo>
                    <a:pt x="94" y="402"/>
                  </a:lnTo>
                  <a:lnTo>
                    <a:pt x="94" y="400"/>
                  </a:lnTo>
                  <a:lnTo>
                    <a:pt x="94" y="399"/>
                  </a:lnTo>
                  <a:lnTo>
                    <a:pt x="95" y="396"/>
                  </a:lnTo>
                  <a:lnTo>
                    <a:pt x="95" y="393"/>
                  </a:lnTo>
                  <a:lnTo>
                    <a:pt x="95" y="391"/>
                  </a:lnTo>
                  <a:lnTo>
                    <a:pt x="95" y="387"/>
                  </a:lnTo>
                  <a:lnTo>
                    <a:pt x="95" y="382"/>
                  </a:lnTo>
                  <a:lnTo>
                    <a:pt x="95" y="380"/>
                  </a:lnTo>
                  <a:lnTo>
                    <a:pt x="95" y="378"/>
                  </a:lnTo>
                  <a:lnTo>
                    <a:pt x="95" y="376"/>
                  </a:lnTo>
                  <a:lnTo>
                    <a:pt x="94" y="374"/>
                  </a:lnTo>
                  <a:lnTo>
                    <a:pt x="94" y="373"/>
                  </a:lnTo>
                  <a:lnTo>
                    <a:pt x="93" y="372"/>
                  </a:lnTo>
                  <a:lnTo>
                    <a:pt x="92" y="371"/>
                  </a:lnTo>
                  <a:lnTo>
                    <a:pt x="91" y="370"/>
                  </a:lnTo>
                  <a:lnTo>
                    <a:pt x="90" y="369"/>
                  </a:lnTo>
                  <a:lnTo>
                    <a:pt x="87" y="368"/>
                  </a:lnTo>
                  <a:lnTo>
                    <a:pt x="85" y="367"/>
                  </a:lnTo>
                  <a:lnTo>
                    <a:pt x="82" y="366"/>
                  </a:lnTo>
                  <a:lnTo>
                    <a:pt x="81" y="365"/>
                  </a:lnTo>
                  <a:lnTo>
                    <a:pt x="80" y="365"/>
                  </a:lnTo>
                  <a:lnTo>
                    <a:pt x="78" y="364"/>
                  </a:lnTo>
                  <a:lnTo>
                    <a:pt x="77" y="363"/>
                  </a:lnTo>
                  <a:lnTo>
                    <a:pt x="77" y="362"/>
                  </a:lnTo>
                  <a:lnTo>
                    <a:pt x="76" y="361"/>
                  </a:lnTo>
                  <a:lnTo>
                    <a:pt x="75" y="359"/>
                  </a:lnTo>
                  <a:lnTo>
                    <a:pt x="73" y="356"/>
                  </a:lnTo>
                  <a:lnTo>
                    <a:pt x="72" y="354"/>
                  </a:lnTo>
                  <a:lnTo>
                    <a:pt x="71" y="352"/>
                  </a:lnTo>
                  <a:lnTo>
                    <a:pt x="70" y="350"/>
                  </a:lnTo>
                  <a:lnTo>
                    <a:pt x="69" y="348"/>
                  </a:lnTo>
                  <a:lnTo>
                    <a:pt x="69" y="346"/>
                  </a:lnTo>
                  <a:lnTo>
                    <a:pt x="68" y="344"/>
                  </a:lnTo>
                  <a:lnTo>
                    <a:pt x="68" y="342"/>
                  </a:lnTo>
                  <a:lnTo>
                    <a:pt x="67" y="340"/>
                  </a:lnTo>
                  <a:lnTo>
                    <a:pt x="67" y="332"/>
                  </a:lnTo>
                  <a:lnTo>
                    <a:pt x="66" y="330"/>
                  </a:lnTo>
                  <a:lnTo>
                    <a:pt x="66" y="328"/>
                  </a:lnTo>
                  <a:lnTo>
                    <a:pt x="65" y="326"/>
                  </a:lnTo>
                  <a:lnTo>
                    <a:pt x="63" y="319"/>
                  </a:lnTo>
                  <a:lnTo>
                    <a:pt x="63" y="317"/>
                  </a:lnTo>
                  <a:lnTo>
                    <a:pt x="62" y="315"/>
                  </a:lnTo>
                  <a:lnTo>
                    <a:pt x="61" y="313"/>
                  </a:lnTo>
                  <a:lnTo>
                    <a:pt x="60" y="312"/>
                  </a:lnTo>
                  <a:lnTo>
                    <a:pt x="59" y="310"/>
                  </a:lnTo>
                  <a:lnTo>
                    <a:pt x="58" y="310"/>
                  </a:lnTo>
                  <a:lnTo>
                    <a:pt x="57" y="309"/>
                  </a:lnTo>
                  <a:lnTo>
                    <a:pt x="57" y="308"/>
                  </a:lnTo>
                  <a:lnTo>
                    <a:pt x="53" y="307"/>
                  </a:lnTo>
                  <a:lnTo>
                    <a:pt x="53" y="306"/>
                  </a:lnTo>
                  <a:lnTo>
                    <a:pt x="52" y="306"/>
                  </a:lnTo>
                  <a:lnTo>
                    <a:pt x="51" y="305"/>
                  </a:lnTo>
                  <a:lnTo>
                    <a:pt x="51" y="304"/>
                  </a:lnTo>
                  <a:lnTo>
                    <a:pt x="49" y="302"/>
                  </a:lnTo>
                  <a:lnTo>
                    <a:pt x="48" y="301"/>
                  </a:lnTo>
                  <a:lnTo>
                    <a:pt x="48" y="300"/>
                  </a:lnTo>
                  <a:lnTo>
                    <a:pt x="48" y="298"/>
                  </a:lnTo>
                  <a:lnTo>
                    <a:pt x="48" y="295"/>
                  </a:lnTo>
                  <a:lnTo>
                    <a:pt x="47" y="294"/>
                  </a:lnTo>
                  <a:lnTo>
                    <a:pt x="47" y="292"/>
                  </a:lnTo>
                  <a:lnTo>
                    <a:pt x="47" y="291"/>
                  </a:lnTo>
                  <a:lnTo>
                    <a:pt x="47" y="290"/>
                  </a:lnTo>
                  <a:lnTo>
                    <a:pt x="47" y="288"/>
                  </a:lnTo>
                  <a:lnTo>
                    <a:pt x="48" y="285"/>
                  </a:lnTo>
                  <a:lnTo>
                    <a:pt x="48" y="282"/>
                  </a:lnTo>
                  <a:lnTo>
                    <a:pt x="49" y="278"/>
                  </a:lnTo>
                  <a:lnTo>
                    <a:pt x="49" y="277"/>
                  </a:lnTo>
                  <a:lnTo>
                    <a:pt x="49" y="276"/>
                  </a:lnTo>
                  <a:lnTo>
                    <a:pt x="49" y="274"/>
                  </a:lnTo>
                  <a:lnTo>
                    <a:pt x="49" y="272"/>
                  </a:lnTo>
                  <a:lnTo>
                    <a:pt x="48" y="271"/>
                  </a:lnTo>
                  <a:lnTo>
                    <a:pt x="47" y="269"/>
                  </a:lnTo>
                  <a:lnTo>
                    <a:pt x="47" y="268"/>
                  </a:lnTo>
                  <a:lnTo>
                    <a:pt x="46" y="267"/>
                  </a:lnTo>
                  <a:lnTo>
                    <a:pt x="45" y="266"/>
                  </a:lnTo>
                  <a:lnTo>
                    <a:pt x="44" y="265"/>
                  </a:lnTo>
                  <a:lnTo>
                    <a:pt x="43" y="265"/>
                  </a:lnTo>
                  <a:lnTo>
                    <a:pt x="42" y="264"/>
                  </a:lnTo>
                  <a:lnTo>
                    <a:pt x="37" y="262"/>
                  </a:lnTo>
                  <a:lnTo>
                    <a:pt x="35" y="261"/>
                  </a:lnTo>
                  <a:lnTo>
                    <a:pt x="34" y="261"/>
                  </a:lnTo>
                  <a:lnTo>
                    <a:pt x="30" y="258"/>
                  </a:lnTo>
                  <a:lnTo>
                    <a:pt x="23" y="254"/>
                  </a:lnTo>
                  <a:lnTo>
                    <a:pt x="20" y="252"/>
                  </a:lnTo>
                  <a:lnTo>
                    <a:pt x="19" y="252"/>
                  </a:lnTo>
                  <a:lnTo>
                    <a:pt x="17" y="251"/>
                  </a:lnTo>
                  <a:lnTo>
                    <a:pt x="16" y="250"/>
                  </a:lnTo>
                  <a:lnTo>
                    <a:pt x="15" y="249"/>
                  </a:lnTo>
                  <a:lnTo>
                    <a:pt x="14" y="248"/>
                  </a:lnTo>
                  <a:lnTo>
                    <a:pt x="13" y="247"/>
                  </a:lnTo>
                  <a:lnTo>
                    <a:pt x="12" y="245"/>
                  </a:lnTo>
                  <a:lnTo>
                    <a:pt x="11" y="244"/>
                  </a:lnTo>
                  <a:lnTo>
                    <a:pt x="9" y="241"/>
                  </a:lnTo>
                  <a:lnTo>
                    <a:pt x="6" y="236"/>
                  </a:lnTo>
                  <a:lnTo>
                    <a:pt x="3" y="231"/>
                  </a:lnTo>
                  <a:lnTo>
                    <a:pt x="2" y="229"/>
                  </a:lnTo>
                  <a:lnTo>
                    <a:pt x="1" y="227"/>
                  </a:lnTo>
                  <a:lnTo>
                    <a:pt x="1" y="225"/>
                  </a:lnTo>
                  <a:lnTo>
                    <a:pt x="0" y="223"/>
                  </a:lnTo>
                  <a:lnTo>
                    <a:pt x="0" y="221"/>
                  </a:lnTo>
                  <a:lnTo>
                    <a:pt x="0" y="219"/>
                  </a:lnTo>
                  <a:lnTo>
                    <a:pt x="0" y="218"/>
                  </a:lnTo>
                  <a:lnTo>
                    <a:pt x="1" y="217"/>
                  </a:lnTo>
                  <a:lnTo>
                    <a:pt x="1" y="215"/>
                  </a:lnTo>
                  <a:lnTo>
                    <a:pt x="2" y="214"/>
                  </a:lnTo>
                  <a:lnTo>
                    <a:pt x="3" y="213"/>
                  </a:lnTo>
                  <a:lnTo>
                    <a:pt x="4" y="212"/>
                  </a:lnTo>
                  <a:lnTo>
                    <a:pt x="4" y="211"/>
                  </a:lnTo>
                  <a:lnTo>
                    <a:pt x="6" y="210"/>
                  </a:lnTo>
                  <a:lnTo>
                    <a:pt x="8" y="208"/>
                  </a:lnTo>
                  <a:lnTo>
                    <a:pt x="11" y="206"/>
                  </a:lnTo>
                  <a:lnTo>
                    <a:pt x="19" y="202"/>
                  </a:lnTo>
                  <a:lnTo>
                    <a:pt x="20" y="201"/>
                  </a:lnTo>
                  <a:lnTo>
                    <a:pt x="22" y="200"/>
                  </a:lnTo>
                  <a:lnTo>
                    <a:pt x="23" y="199"/>
                  </a:lnTo>
                  <a:lnTo>
                    <a:pt x="24" y="198"/>
                  </a:lnTo>
                  <a:lnTo>
                    <a:pt x="25" y="197"/>
                  </a:lnTo>
                  <a:lnTo>
                    <a:pt x="26" y="196"/>
                  </a:lnTo>
                  <a:lnTo>
                    <a:pt x="26" y="195"/>
                  </a:lnTo>
                  <a:lnTo>
                    <a:pt x="27" y="194"/>
                  </a:lnTo>
                  <a:lnTo>
                    <a:pt x="27" y="192"/>
                  </a:lnTo>
                  <a:lnTo>
                    <a:pt x="28" y="188"/>
                  </a:lnTo>
                  <a:lnTo>
                    <a:pt x="28" y="183"/>
                  </a:lnTo>
                  <a:lnTo>
                    <a:pt x="29" y="180"/>
                  </a:lnTo>
                  <a:lnTo>
                    <a:pt x="32" y="171"/>
                  </a:lnTo>
                  <a:lnTo>
                    <a:pt x="32" y="169"/>
                  </a:lnTo>
                  <a:lnTo>
                    <a:pt x="33" y="168"/>
                  </a:lnTo>
                  <a:lnTo>
                    <a:pt x="34" y="166"/>
                  </a:lnTo>
                  <a:lnTo>
                    <a:pt x="35" y="165"/>
                  </a:lnTo>
                  <a:lnTo>
                    <a:pt x="36" y="164"/>
                  </a:lnTo>
                  <a:lnTo>
                    <a:pt x="38" y="162"/>
                  </a:lnTo>
                  <a:lnTo>
                    <a:pt x="39" y="161"/>
                  </a:lnTo>
                  <a:lnTo>
                    <a:pt x="40" y="160"/>
                  </a:lnTo>
                  <a:lnTo>
                    <a:pt x="41" y="158"/>
                  </a:lnTo>
                  <a:lnTo>
                    <a:pt x="43" y="154"/>
                  </a:lnTo>
                  <a:lnTo>
                    <a:pt x="44" y="153"/>
                  </a:lnTo>
                  <a:lnTo>
                    <a:pt x="46" y="149"/>
                  </a:lnTo>
                  <a:lnTo>
                    <a:pt x="47" y="147"/>
                  </a:lnTo>
                  <a:lnTo>
                    <a:pt x="48" y="145"/>
                  </a:lnTo>
                  <a:lnTo>
                    <a:pt x="52" y="139"/>
                  </a:lnTo>
                  <a:lnTo>
                    <a:pt x="54" y="135"/>
                  </a:lnTo>
                  <a:lnTo>
                    <a:pt x="55" y="134"/>
                  </a:lnTo>
                  <a:lnTo>
                    <a:pt x="57" y="131"/>
                  </a:lnTo>
                  <a:lnTo>
                    <a:pt x="58" y="129"/>
                  </a:lnTo>
                  <a:lnTo>
                    <a:pt x="62" y="124"/>
                  </a:lnTo>
                  <a:lnTo>
                    <a:pt x="63" y="123"/>
                  </a:lnTo>
                  <a:lnTo>
                    <a:pt x="64" y="121"/>
                  </a:lnTo>
                  <a:lnTo>
                    <a:pt x="64" y="121"/>
                  </a:lnTo>
                  <a:lnTo>
                    <a:pt x="67" y="121"/>
                  </a:lnTo>
                  <a:lnTo>
                    <a:pt x="73" y="123"/>
                  </a:lnTo>
                  <a:lnTo>
                    <a:pt x="79" y="125"/>
                  </a:lnTo>
                  <a:lnTo>
                    <a:pt x="81" y="125"/>
                  </a:lnTo>
                  <a:lnTo>
                    <a:pt x="82" y="125"/>
                  </a:lnTo>
                  <a:lnTo>
                    <a:pt x="83" y="125"/>
                  </a:lnTo>
                  <a:lnTo>
                    <a:pt x="84" y="125"/>
                  </a:lnTo>
                  <a:lnTo>
                    <a:pt x="85" y="125"/>
                  </a:lnTo>
                  <a:lnTo>
                    <a:pt x="86" y="124"/>
                  </a:lnTo>
                  <a:lnTo>
                    <a:pt x="88" y="124"/>
                  </a:lnTo>
                  <a:lnTo>
                    <a:pt x="89" y="123"/>
                  </a:lnTo>
                  <a:lnTo>
                    <a:pt x="91" y="121"/>
                  </a:lnTo>
                  <a:lnTo>
                    <a:pt x="92" y="120"/>
                  </a:lnTo>
                  <a:lnTo>
                    <a:pt x="94" y="119"/>
                  </a:lnTo>
                  <a:lnTo>
                    <a:pt x="96" y="118"/>
                  </a:lnTo>
                  <a:lnTo>
                    <a:pt x="98" y="118"/>
                  </a:lnTo>
                  <a:lnTo>
                    <a:pt x="99" y="117"/>
                  </a:lnTo>
                  <a:lnTo>
                    <a:pt x="101" y="117"/>
                  </a:lnTo>
                  <a:lnTo>
                    <a:pt x="103" y="117"/>
                  </a:lnTo>
                  <a:lnTo>
                    <a:pt x="104" y="117"/>
                  </a:lnTo>
                  <a:lnTo>
                    <a:pt x="105" y="118"/>
                  </a:lnTo>
                  <a:lnTo>
                    <a:pt x="107" y="118"/>
                  </a:lnTo>
                  <a:lnTo>
                    <a:pt x="108" y="119"/>
                  </a:lnTo>
                  <a:lnTo>
                    <a:pt x="110" y="120"/>
                  </a:lnTo>
                  <a:lnTo>
                    <a:pt x="111" y="121"/>
                  </a:lnTo>
                  <a:lnTo>
                    <a:pt x="112" y="122"/>
                  </a:lnTo>
                  <a:lnTo>
                    <a:pt x="113" y="123"/>
                  </a:lnTo>
                  <a:lnTo>
                    <a:pt x="115" y="126"/>
                  </a:lnTo>
                  <a:lnTo>
                    <a:pt x="116" y="127"/>
                  </a:lnTo>
                  <a:lnTo>
                    <a:pt x="116" y="127"/>
                  </a:lnTo>
                  <a:lnTo>
                    <a:pt x="117" y="127"/>
                  </a:lnTo>
                  <a:lnTo>
                    <a:pt x="117" y="127"/>
                  </a:lnTo>
                  <a:lnTo>
                    <a:pt x="118" y="127"/>
                  </a:lnTo>
                  <a:lnTo>
                    <a:pt x="118" y="127"/>
                  </a:lnTo>
                  <a:lnTo>
                    <a:pt x="118" y="127"/>
                  </a:lnTo>
                  <a:lnTo>
                    <a:pt x="119" y="127"/>
                  </a:lnTo>
                  <a:lnTo>
                    <a:pt x="119" y="127"/>
                  </a:lnTo>
                  <a:lnTo>
                    <a:pt x="119" y="126"/>
                  </a:lnTo>
                  <a:lnTo>
                    <a:pt x="120" y="124"/>
                  </a:lnTo>
                  <a:lnTo>
                    <a:pt x="120" y="123"/>
                  </a:lnTo>
                  <a:lnTo>
                    <a:pt x="121" y="122"/>
                  </a:lnTo>
                  <a:lnTo>
                    <a:pt x="122" y="121"/>
                  </a:lnTo>
                  <a:lnTo>
                    <a:pt x="123" y="121"/>
                  </a:lnTo>
                  <a:lnTo>
                    <a:pt x="124" y="120"/>
                  </a:lnTo>
                  <a:lnTo>
                    <a:pt x="125" y="119"/>
                  </a:lnTo>
                  <a:lnTo>
                    <a:pt x="128" y="117"/>
                  </a:lnTo>
                  <a:lnTo>
                    <a:pt x="129" y="117"/>
                  </a:lnTo>
                  <a:lnTo>
                    <a:pt x="130" y="116"/>
                  </a:lnTo>
                  <a:lnTo>
                    <a:pt x="131" y="115"/>
                  </a:lnTo>
                  <a:lnTo>
                    <a:pt x="132" y="113"/>
                  </a:lnTo>
                  <a:lnTo>
                    <a:pt x="133" y="113"/>
                  </a:lnTo>
                  <a:lnTo>
                    <a:pt x="133" y="112"/>
                  </a:lnTo>
                  <a:lnTo>
                    <a:pt x="134" y="112"/>
                  </a:lnTo>
                  <a:lnTo>
                    <a:pt x="136" y="111"/>
                  </a:lnTo>
                  <a:lnTo>
                    <a:pt x="139" y="110"/>
                  </a:lnTo>
                  <a:lnTo>
                    <a:pt x="141" y="110"/>
                  </a:lnTo>
                  <a:lnTo>
                    <a:pt x="142" y="109"/>
                  </a:lnTo>
                  <a:lnTo>
                    <a:pt x="146" y="108"/>
                  </a:lnTo>
                  <a:lnTo>
                    <a:pt x="147" y="107"/>
                  </a:lnTo>
                  <a:lnTo>
                    <a:pt x="149" y="107"/>
                  </a:lnTo>
                  <a:lnTo>
                    <a:pt x="154" y="106"/>
                  </a:lnTo>
                  <a:lnTo>
                    <a:pt x="155" y="106"/>
                  </a:lnTo>
                  <a:lnTo>
                    <a:pt x="158" y="106"/>
                  </a:lnTo>
                  <a:lnTo>
                    <a:pt x="159" y="106"/>
                  </a:lnTo>
                  <a:lnTo>
                    <a:pt x="161" y="105"/>
                  </a:lnTo>
                  <a:lnTo>
                    <a:pt x="165" y="104"/>
                  </a:lnTo>
                  <a:lnTo>
                    <a:pt x="166" y="103"/>
                  </a:lnTo>
                  <a:lnTo>
                    <a:pt x="167" y="103"/>
                  </a:lnTo>
                  <a:lnTo>
                    <a:pt x="168" y="103"/>
                  </a:lnTo>
                  <a:lnTo>
                    <a:pt x="170" y="103"/>
                  </a:lnTo>
                  <a:lnTo>
                    <a:pt x="171" y="103"/>
                  </a:lnTo>
                  <a:lnTo>
                    <a:pt x="173" y="103"/>
                  </a:lnTo>
                  <a:lnTo>
                    <a:pt x="174" y="104"/>
                  </a:lnTo>
                  <a:lnTo>
                    <a:pt x="176" y="104"/>
                  </a:lnTo>
                  <a:lnTo>
                    <a:pt x="178" y="105"/>
                  </a:lnTo>
                  <a:lnTo>
                    <a:pt x="180" y="106"/>
                  </a:lnTo>
                  <a:lnTo>
                    <a:pt x="186" y="107"/>
                  </a:lnTo>
                  <a:lnTo>
                    <a:pt x="188" y="108"/>
                  </a:lnTo>
                  <a:lnTo>
                    <a:pt x="192" y="110"/>
                  </a:lnTo>
                  <a:lnTo>
                    <a:pt x="193" y="110"/>
                  </a:lnTo>
                  <a:lnTo>
                    <a:pt x="195" y="110"/>
                  </a:lnTo>
                  <a:lnTo>
                    <a:pt x="196" y="110"/>
                  </a:lnTo>
                  <a:lnTo>
                    <a:pt x="197" y="110"/>
                  </a:lnTo>
                  <a:lnTo>
                    <a:pt x="200" y="110"/>
                  </a:lnTo>
                  <a:lnTo>
                    <a:pt x="201" y="110"/>
                  </a:lnTo>
                  <a:lnTo>
                    <a:pt x="203" y="110"/>
                  </a:lnTo>
                  <a:lnTo>
                    <a:pt x="206" y="110"/>
                  </a:lnTo>
                  <a:lnTo>
                    <a:pt x="208" y="110"/>
                  </a:lnTo>
                  <a:lnTo>
                    <a:pt x="209" y="109"/>
                  </a:lnTo>
                  <a:lnTo>
                    <a:pt x="210" y="109"/>
                  </a:lnTo>
                  <a:lnTo>
                    <a:pt x="212" y="110"/>
                  </a:lnTo>
                  <a:lnTo>
                    <a:pt x="213" y="110"/>
                  </a:lnTo>
                  <a:lnTo>
                    <a:pt x="215" y="110"/>
                  </a:lnTo>
                  <a:lnTo>
                    <a:pt x="219" y="112"/>
                  </a:lnTo>
                  <a:lnTo>
                    <a:pt x="220" y="112"/>
                  </a:lnTo>
                  <a:lnTo>
                    <a:pt x="221" y="112"/>
                  </a:lnTo>
                  <a:lnTo>
                    <a:pt x="222" y="113"/>
                  </a:lnTo>
                  <a:lnTo>
                    <a:pt x="223" y="112"/>
                  </a:lnTo>
                  <a:lnTo>
                    <a:pt x="225" y="112"/>
                  </a:lnTo>
                  <a:lnTo>
                    <a:pt x="226" y="112"/>
                  </a:lnTo>
                  <a:lnTo>
                    <a:pt x="228" y="111"/>
                  </a:lnTo>
                  <a:lnTo>
                    <a:pt x="230" y="110"/>
                  </a:lnTo>
                  <a:lnTo>
                    <a:pt x="231" y="109"/>
                  </a:lnTo>
                  <a:lnTo>
                    <a:pt x="233" y="108"/>
                  </a:lnTo>
                  <a:lnTo>
                    <a:pt x="235" y="106"/>
                  </a:lnTo>
                  <a:lnTo>
                    <a:pt x="236" y="104"/>
                  </a:lnTo>
                  <a:lnTo>
                    <a:pt x="238" y="103"/>
                  </a:lnTo>
                  <a:lnTo>
                    <a:pt x="238" y="101"/>
                  </a:lnTo>
                  <a:lnTo>
                    <a:pt x="239" y="101"/>
                  </a:lnTo>
                  <a:lnTo>
                    <a:pt x="239" y="100"/>
                  </a:lnTo>
                  <a:lnTo>
                    <a:pt x="241" y="93"/>
                  </a:lnTo>
                  <a:lnTo>
                    <a:pt x="241" y="92"/>
                  </a:lnTo>
                  <a:lnTo>
                    <a:pt x="241" y="91"/>
                  </a:lnTo>
                  <a:lnTo>
                    <a:pt x="241" y="86"/>
                  </a:lnTo>
                  <a:lnTo>
                    <a:pt x="241" y="85"/>
                  </a:lnTo>
                  <a:lnTo>
                    <a:pt x="241" y="85"/>
                  </a:lnTo>
                  <a:lnTo>
                    <a:pt x="241" y="84"/>
                  </a:lnTo>
                  <a:lnTo>
                    <a:pt x="242" y="83"/>
                  </a:lnTo>
                  <a:lnTo>
                    <a:pt x="242" y="82"/>
                  </a:lnTo>
                  <a:lnTo>
                    <a:pt x="243" y="82"/>
                  </a:lnTo>
                  <a:lnTo>
                    <a:pt x="244" y="81"/>
                  </a:lnTo>
                  <a:lnTo>
                    <a:pt x="245" y="80"/>
                  </a:lnTo>
                  <a:lnTo>
                    <a:pt x="246" y="80"/>
                  </a:lnTo>
                  <a:lnTo>
                    <a:pt x="249" y="78"/>
                  </a:lnTo>
                  <a:lnTo>
                    <a:pt x="254" y="76"/>
                  </a:lnTo>
                  <a:lnTo>
                    <a:pt x="255" y="76"/>
                  </a:lnTo>
                  <a:lnTo>
                    <a:pt x="257" y="74"/>
                  </a:lnTo>
                  <a:lnTo>
                    <a:pt x="258" y="73"/>
                  </a:lnTo>
                  <a:lnTo>
                    <a:pt x="260" y="72"/>
                  </a:lnTo>
                  <a:lnTo>
                    <a:pt x="263" y="71"/>
                  </a:lnTo>
                  <a:lnTo>
                    <a:pt x="264" y="70"/>
                  </a:lnTo>
                  <a:lnTo>
                    <a:pt x="271" y="66"/>
                  </a:lnTo>
                  <a:lnTo>
                    <a:pt x="274" y="64"/>
                  </a:lnTo>
                  <a:lnTo>
                    <a:pt x="276" y="62"/>
                  </a:lnTo>
                  <a:lnTo>
                    <a:pt x="279" y="60"/>
                  </a:lnTo>
                  <a:lnTo>
                    <a:pt x="282" y="58"/>
                  </a:lnTo>
                  <a:lnTo>
                    <a:pt x="283" y="58"/>
                  </a:lnTo>
                  <a:lnTo>
                    <a:pt x="285" y="56"/>
                  </a:lnTo>
                  <a:lnTo>
                    <a:pt x="288" y="54"/>
                  </a:lnTo>
                  <a:lnTo>
                    <a:pt x="291" y="51"/>
                  </a:lnTo>
                  <a:lnTo>
                    <a:pt x="293" y="49"/>
                  </a:lnTo>
                  <a:lnTo>
                    <a:pt x="293" y="48"/>
                  </a:lnTo>
                  <a:lnTo>
                    <a:pt x="294" y="48"/>
                  </a:lnTo>
                  <a:lnTo>
                    <a:pt x="295" y="47"/>
                  </a:lnTo>
                  <a:lnTo>
                    <a:pt x="296" y="47"/>
                  </a:lnTo>
                  <a:lnTo>
                    <a:pt x="297" y="46"/>
                  </a:lnTo>
                  <a:lnTo>
                    <a:pt x="298" y="46"/>
                  </a:lnTo>
                  <a:lnTo>
                    <a:pt x="298" y="46"/>
                  </a:lnTo>
                  <a:lnTo>
                    <a:pt x="299" y="46"/>
                  </a:lnTo>
                  <a:lnTo>
                    <a:pt x="303" y="47"/>
                  </a:lnTo>
                  <a:lnTo>
                    <a:pt x="306" y="48"/>
                  </a:lnTo>
                  <a:lnTo>
                    <a:pt x="308" y="48"/>
                  </a:lnTo>
                  <a:lnTo>
                    <a:pt x="312" y="49"/>
                  </a:lnTo>
                  <a:lnTo>
                    <a:pt x="317" y="49"/>
                  </a:lnTo>
                  <a:lnTo>
                    <a:pt x="318" y="49"/>
                  </a:lnTo>
                  <a:lnTo>
                    <a:pt x="320" y="50"/>
                  </a:lnTo>
                  <a:lnTo>
                    <a:pt x="323" y="51"/>
                  </a:lnTo>
                  <a:lnTo>
                    <a:pt x="324" y="51"/>
                  </a:lnTo>
                  <a:lnTo>
                    <a:pt x="325" y="51"/>
                  </a:lnTo>
                  <a:lnTo>
                    <a:pt x="326" y="52"/>
                  </a:lnTo>
                  <a:lnTo>
                    <a:pt x="328" y="54"/>
                  </a:lnTo>
                  <a:lnTo>
                    <a:pt x="330" y="55"/>
                  </a:lnTo>
                  <a:lnTo>
                    <a:pt x="333" y="57"/>
                  </a:lnTo>
                  <a:lnTo>
                    <a:pt x="333" y="58"/>
                  </a:lnTo>
                  <a:lnTo>
                    <a:pt x="335" y="59"/>
                  </a:lnTo>
                  <a:lnTo>
                    <a:pt x="339" y="62"/>
                  </a:lnTo>
                  <a:lnTo>
                    <a:pt x="341" y="63"/>
                  </a:lnTo>
                  <a:lnTo>
                    <a:pt x="343" y="64"/>
                  </a:lnTo>
                  <a:lnTo>
                    <a:pt x="344" y="65"/>
                  </a:lnTo>
                  <a:lnTo>
                    <a:pt x="345" y="65"/>
                  </a:lnTo>
                  <a:lnTo>
                    <a:pt x="346" y="66"/>
                  </a:lnTo>
                  <a:lnTo>
                    <a:pt x="347" y="66"/>
                  </a:lnTo>
                  <a:lnTo>
                    <a:pt x="348" y="66"/>
                  </a:lnTo>
                  <a:lnTo>
                    <a:pt x="349" y="66"/>
                  </a:lnTo>
                  <a:lnTo>
                    <a:pt x="350" y="66"/>
                  </a:lnTo>
                  <a:lnTo>
                    <a:pt x="351" y="66"/>
                  </a:lnTo>
                  <a:lnTo>
                    <a:pt x="351" y="65"/>
                  </a:lnTo>
                  <a:lnTo>
                    <a:pt x="352" y="65"/>
                  </a:lnTo>
                  <a:lnTo>
                    <a:pt x="353" y="64"/>
                  </a:lnTo>
                  <a:lnTo>
                    <a:pt x="353" y="63"/>
                  </a:lnTo>
                  <a:lnTo>
                    <a:pt x="354" y="62"/>
                  </a:lnTo>
                  <a:lnTo>
                    <a:pt x="354" y="60"/>
                  </a:lnTo>
                  <a:lnTo>
                    <a:pt x="356" y="52"/>
                  </a:lnTo>
                  <a:lnTo>
                    <a:pt x="357" y="50"/>
                  </a:lnTo>
                  <a:lnTo>
                    <a:pt x="357" y="49"/>
                  </a:lnTo>
                  <a:lnTo>
                    <a:pt x="357" y="47"/>
                  </a:lnTo>
                  <a:lnTo>
                    <a:pt x="357" y="44"/>
                  </a:lnTo>
                  <a:lnTo>
                    <a:pt x="357" y="43"/>
                  </a:lnTo>
                  <a:lnTo>
                    <a:pt x="356" y="41"/>
                  </a:lnTo>
                  <a:lnTo>
                    <a:pt x="356" y="40"/>
                  </a:lnTo>
                  <a:lnTo>
                    <a:pt x="357" y="39"/>
                  </a:lnTo>
                  <a:lnTo>
                    <a:pt x="357" y="38"/>
                  </a:lnTo>
                  <a:lnTo>
                    <a:pt x="357" y="37"/>
                  </a:lnTo>
                  <a:lnTo>
                    <a:pt x="358" y="37"/>
                  </a:lnTo>
                  <a:lnTo>
                    <a:pt x="358" y="36"/>
                  </a:lnTo>
                  <a:lnTo>
                    <a:pt x="359" y="36"/>
                  </a:lnTo>
                  <a:lnTo>
                    <a:pt x="361" y="35"/>
                  </a:lnTo>
                  <a:lnTo>
                    <a:pt x="363" y="35"/>
                  </a:lnTo>
                  <a:lnTo>
                    <a:pt x="364" y="35"/>
                  </a:lnTo>
                  <a:lnTo>
                    <a:pt x="366" y="34"/>
                  </a:lnTo>
                  <a:lnTo>
                    <a:pt x="371" y="32"/>
                  </a:lnTo>
                  <a:lnTo>
                    <a:pt x="372" y="31"/>
                  </a:lnTo>
                  <a:lnTo>
                    <a:pt x="373" y="31"/>
                  </a:lnTo>
                  <a:lnTo>
                    <a:pt x="375" y="29"/>
                  </a:lnTo>
                  <a:lnTo>
                    <a:pt x="377" y="28"/>
                  </a:lnTo>
                  <a:lnTo>
                    <a:pt x="378" y="28"/>
                  </a:lnTo>
                  <a:lnTo>
                    <a:pt x="379" y="27"/>
                  </a:lnTo>
                  <a:lnTo>
                    <a:pt x="379" y="26"/>
                  </a:lnTo>
                  <a:lnTo>
                    <a:pt x="380" y="25"/>
                  </a:lnTo>
                  <a:lnTo>
                    <a:pt x="380" y="25"/>
                  </a:lnTo>
                  <a:lnTo>
                    <a:pt x="381" y="24"/>
                  </a:lnTo>
                  <a:lnTo>
                    <a:pt x="381" y="22"/>
                  </a:lnTo>
                  <a:lnTo>
                    <a:pt x="381" y="22"/>
                  </a:lnTo>
                  <a:lnTo>
                    <a:pt x="381" y="21"/>
                  </a:lnTo>
                  <a:lnTo>
                    <a:pt x="381" y="20"/>
                  </a:lnTo>
                  <a:lnTo>
                    <a:pt x="380" y="20"/>
                  </a:lnTo>
                  <a:lnTo>
                    <a:pt x="380" y="19"/>
                  </a:lnTo>
                  <a:lnTo>
                    <a:pt x="378" y="17"/>
                  </a:lnTo>
                  <a:lnTo>
                    <a:pt x="378" y="16"/>
                  </a:lnTo>
                  <a:lnTo>
                    <a:pt x="378" y="16"/>
                  </a:lnTo>
                  <a:lnTo>
                    <a:pt x="378" y="15"/>
                  </a:lnTo>
                  <a:lnTo>
                    <a:pt x="378" y="14"/>
                  </a:lnTo>
                  <a:lnTo>
                    <a:pt x="378" y="13"/>
                  </a:lnTo>
                  <a:lnTo>
                    <a:pt x="378" y="12"/>
                  </a:lnTo>
                  <a:lnTo>
                    <a:pt x="378" y="10"/>
                  </a:lnTo>
                  <a:lnTo>
                    <a:pt x="379" y="8"/>
                  </a:lnTo>
                  <a:lnTo>
                    <a:pt x="380" y="6"/>
                  </a:lnTo>
                  <a:lnTo>
                    <a:pt x="381" y="5"/>
                  </a:lnTo>
                  <a:lnTo>
                    <a:pt x="381" y="4"/>
                  </a:lnTo>
                  <a:lnTo>
                    <a:pt x="382" y="4"/>
                  </a:lnTo>
                  <a:lnTo>
                    <a:pt x="383" y="3"/>
                  </a:lnTo>
                  <a:lnTo>
                    <a:pt x="384" y="3"/>
                  </a:lnTo>
                  <a:lnTo>
                    <a:pt x="385" y="3"/>
                  </a:lnTo>
                  <a:lnTo>
                    <a:pt x="386" y="2"/>
                  </a:lnTo>
                  <a:lnTo>
                    <a:pt x="386" y="2"/>
                  </a:lnTo>
                  <a:lnTo>
                    <a:pt x="387" y="2"/>
                  </a:lnTo>
                  <a:lnTo>
                    <a:pt x="387" y="2"/>
                  </a:lnTo>
                  <a:lnTo>
                    <a:pt x="387" y="2"/>
                  </a:lnTo>
                  <a:lnTo>
                    <a:pt x="388" y="2"/>
                  </a:lnTo>
                  <a:lnTo>
                    <a:pt x="390" y="2"/>
                  </a:lnTo>
                  <a:lnTo>
                    <a:pt x="393" y="2"/>
                  </a:lnTo>
                  <a:lnTo>
                    <a:pt x="393" y="1"/>
                  </a:lnTo>
                  <a:lnTo>
                    <a:pt x="394" y="1"/>
                  </a:lnTo>
                  <a:lnTo>
                    <a:pt x="394" y="1"/>
                  </a:lnTo>
                  <a:lnTo>
                    <a:pt x="394" y="0"/>
                  </a:lnTo>
                  <a:lnTo>
                    <a:pt x="394" y="0"/>
                  </a:lnTo>
                  <a:lnTo>
                    <a:pt x="395" y="0"/>
                  </a:lnTo>
                  <a:close/>
                </a:path>
              </a:pathLst>
            </a:custGeom>
            <a:solidFill>
              <a:srgbClr val="7191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62" name="Freeform 268">
              <a:extLst>
                <a:ext uri="{FF2B5EF4-FFF2-40B4-BE49-F238E27FC236}">
                  <a16:creationId xmlns:a16="http://schemas.microsoft.com/office/drawing/2014/main" id="{C1DD190A-F599-4D4D-8A90-4D93FC6A0913}"/>
                </a:ext>
              </a:extLst>
            </p:cNvPr>
            <p:cNvSpPr>
              <a:spLocks/>
            </p:cNvSpPr>
            <p:nvPr/>
          </p:nvSpPr>
          <p:spPr bwMode="auto">
            <a:xfrm>
              <a:off x="2866" y="2216"/>
              <a:ext cx="593" cy="760"/>
            </a:xfrm>
            <a:custGeom>
              <a:avLst/>
              <a:gdLst>
                <a:gd name="T0" fmla="*/ 389 w 593"/>
                <a:gd name="T1" fmla="*/ 6 h 760"/>
                <a:gd name="T2" fmla="*/ 403 w 593"/>
                <a:gd name="T3" fmla="*/ 16 h 760"/>
                <a:gd name="T4" fmla="*/ 421 w 593"/>
                <a:gd name="T5" fmla="*/ 15 h 760"/>
                <a:gd name="T6" fmla="*/ 416 w 593"/>
                <a:gd name="T7" fmla="*/ 40 h 760"/>
                <a:gd name="T8" fmla="*/ 428 w 593"/>
                <a:gd name="T9" fmla="*/ 47 h 760"/>
                <a:gd name="T10" fmla="*/ 461 w 593"/>
                <a:gd name="T11" fmla="*/ 45 h 760"/>
                <a:gd name="T12" fmla="*/ 461 w 593"/>
                <a:gd name="T13" fmla="*/ 53 h 760"/>
                <a:gd name="T14" fmla="*/ 487 w 593"/>
                <a:gd name="T15" fmla="*/ 72 h 760"/>
                <a:gd name="T16" fmla="*/ 518 w 593"/>
                <a:gd name="T17" fmla="*/ 72 h 760"/>
                <a:gd name="T18" fmla="*/ 550 w 593"/>
                <a:gd name="T19" fmla="*/ 94 h 760"/>
                <a:gd name="T20" fmla="*/ 561 w 593"/>
                <a:gd name="T21" fmla="*/ 108 h 760"/>
                <a:gd name="T22" fmla="*/ 591 w 593"/>
                <a:gd name="T23" fmla="*/ 132 h 760"/>
                <a:gd name="T24" fmla="*/ 585 w 593"/>
                <a:gd name="T25" fmla="*/ 165 h 760"/>
                <a:gd name="T26" fmla="*/ 578 w 593"/>
                <a:gd name="T27" fmla="*/ 205 h 760"/>
                <a:gd name="T28" fmla="*/ 580 w 593"/>
                <a:gd name="T29" fmla="*/ 228 h 760"/>
                <a:gd name="T30" fmla="*/ 567 w 593"/>
                <a:gd name="T31" fmla="*/ 250 h 760"/>
                <a:gd name="T32" fmla="*/ 549 w 593"/>
                <a:gd name="T33" fmla="*/ 249 h 760"/>
                <a:gd name="T34" fmla="*/ 526 w 593"/>
                <a:gd name="T35" fmla="*/ 271 h 760"/>
                <a:gd name="T36" fmla="*/ 540 w 593"/>
                <a:gd name="T37" fmla="*/ 279 h 760"/>
                <a:gd name="T38" fmla="*/ 534 w 593"/>
                <a:gd name="T39" fmla="*/ 289 h 760"/>
                <a:gd name="T40" fmla="*/ 538 w 593"/>
                <a:gd name="T41" fmla="*/ 303 h 760"/>
                <a:gd name="T42" fmla="*/ 538 w 593"/>
                <a:gd name="T43" fmla="*/ 311 h 760"/>
                <a:gd name="T44" fmla="*/ 550 w 593"/>
                <a:gd name="T45" fmla="*/ 318 h 760"/>
                <a:gd name="T46" fmla="*/ 553 w 593"/>
                <a:gd name="T47" fmla="*/ 347 h 760"/>
                <a:gd name="T48" fmla="*/ 561 w 593"/>
                <a:gd name="T49" fmla="*/ 373 h 760"/>
                <a:gd name="T50" fmla="*/ 559 w 593"/>
                <a:gd name="T51" fmla="*/ 395 h 760"/>
                <a:gd name="T52" fmla="*/ 562 w 593"/>
                <a:gd name="T53" fmla="*/ 423 h 760"/>
                <a:gd name="T54" fmla="*/ 561 w 593"/>
                <a:gd name="T55" fmla="*/ 454 h 760"/>
                <a:gd name="T56" fmla="*/ 570 w 593"/>
                <a:gd name="T57" fmla="*/ 488 h 760"/>
                <a:gd name="T58" fmla="*/ 549 w 593"/>
                <a:gd name="T59" fmla="*/ 520 h 760"/>
                <a:gd name="T60" fmla="*/ 543 w 593"/>
                <a:gd name="T61" fmla="*/ 540 h 760"/>
                <a:gd name="T62" fmla="*/ 535 w 593"/>
                <a:gd name="T63" fmla="*/ 551 h 760"/>
                <a:gd name="T64" fmla="*/ 540 w 593"/>
                <a:gd name="T65" fmla="*/ 565 h 760"/>
                <a:gd name="T66" fmla="*/ 530 w 593"/>
                <a:gd name="T67" fmla="*/ 582 h 760"/>
                <a:gd name="T68" fmla="*/ 531 w 593"/>
                <a:gd name="T69" fmla="*/ 604 h 760"/>
                <a:gd name="T70" fmla="*/ 506 w 593"/>
                <a:gd name="T71" fmla="*/ 630 h 760"/>
                <a:gd name="T72" fmla="*/ 486 w 593"/>
                <a:gd name="T73" fmla="*/ 633 h 760"/>
                <a:gd name="T74" fmla="*/ 487 w 593"/>
                <a:gd name="T75" fmla="*/ 678 h 760"/>
                <a:gd name="T76" fmla="*/ 474 w 593"/>
                <a:gd name="T77" fmla="*/ 696 h 760"/>
                <a:gd name="T78" fmla="*/ 460 w 593"/>
                <a:gd name="T79" fmla="*/ 728 h 760"/>
                <a:gd name="T80" fmla="*/ 456 w 593"/>
                <a:gd name="T81" fmla="*/ 745 h 760"/>
                <a:gd name="T82" fmla="*/ 440 w 593"/>
                <a:gd name="T83" fmla="*/ 760 h 760"/>
                <a:gd name="T84" fmla="*/ 404 w 593"/>
                <a:gd name="T85" fmla="*/ 732 h 760"/>
                <a:gd name="T86" fmla="*/ 394 w 593"/>
                <a:gd name="T87" fmla="*/ 687 h 760"/>
                <a:gd name="T88" fmla="*/ 352 w 593"/>
                <a:gd name="T89" fmla="*/ 647 h 760"/>
                <a:gd name="T90" fmla="*/ 314 w 593"/>
                <a:gd name="T91" fmla="*/ 637 h 760"/>
                <a:gd name="T92" fmla="*/ 299 w 593"/>
                <a:gd name="T93" fmla="*/ 606 h 760"/>
                <a:gd name="T94" fmla="*/ 266 w 593"/>
                <a:gd name="T95" fmla="*/ 562 h 760"/>
                <a:gd name="T96" fmla="*/ 244 w 593"/>
                <a:gd name="T97" fmla="*/ 530 h 760"/>
                <a:gd name="T98" fmla="*/ 216 w 593"/>
                <a:gd name="T99" fmla="*/ 498 h 760"/>
                <a:gd name="T100" fmla="*/ 183 w 593"/>
                <a:gd name="T101" fmla="*/ 495 h 760"/>
                <a:gd name="T102" fmla="*/ 151 w 593"/>
                <a:gd name="T103" fmla="*/ 492 h 760"/>
                <a:gd name="T104" fmla="*/ 129 w 593"/>
                <a:gd name="T105" fmla="*/ 461 h 760"/>
                <a:gd name="T106" fmla="*/ 93 w 593"/>
                <a:gd name="T107" fmla="*/ 431 h 760"/>
                <a:gd name="T108" fmla="*/ 82 w 593"/>
                <a:gd name="T109" fmla="*/ 399 h 760"/>
                <a:gd name="T110" fmla="*/ 70 w 593"/>
                <a:gd name="T111" fmla="*/ 366 h 760"/>
                <a:gd name="T112" fmla="*/ 55 w 593"/>
                <a:gd name="T113" fmla="*/ 332 h 760"/>
                <a:gd name="T114" fmla="*/ 39 w 593"/>
                <a:gd name="T115" fmla="*/ 304 h 760"/>
                <a:gd name="T116" fmla="*/ 37 w 593"/>
                <a:gd name="T117" fmla="*/ 272 h 760"/>
                <a:gd name="T118" fmla="*/ 4 w 593"/>
                <a:gd name="T119" fmla="*/ 250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3" h="760">
                  <a:moveTo>
                    <a:pt x="383" y="0"/>
                  </a:moveTo>
                  <a:lnTo>
                    <a:pt x="383" y="1"/>
                  </a:lnTo>
                  <a:lnTo>
                    <a:pt x="383" y="1"/>
                  </a:lnTo>
                  <a:lnTo>
                    <a:pt x="383" y="1"/>
                  </a:lnTo>
                  <a:lnTo>
                    <a:pt x="383" y="3"/>
                  </a:lnTo>
                  <a:lnTo>
                    <a:pt x="383" y="4"/>
                  </a:lnTo>
                  <a:lnTo>
                    <a:pt x="383" y="5"/>
                  </a:lnTo>
                  <a:lnTo>
                    <a:pt x="384" y="7"/>
                  </a:lnTo>
                  <a:lnTo>
                    <a:pt x="384" y="7"/>
                  </a:lnTo>
                  <a:lnTo>
                    <a:pt x="385" y="8"/>
                  </a:lnTo>
                  <a:lnTo>
                    <a:pt x="385" y="8"/>
                  </a:lnTo>
                  <a:lnTo>
                    <a:pt x="386" y="8"/>
                  </a:lnTo>
                  <a:lnTo>
                    <a:pt x="387" y="8"/>
                  </a:lnTo>
                  <a:lnTo>
                    <a:pt x="387" y="8"/>
                  </a:lnTo>
                  <a:lnTo>
                    <a:pt x="388" y="8"/>
                  </a:lnTo>
                  <a:lnTo>
                    <a:pt x="388" y="7"/>
                  </a:lnTo>
                  <a:lnTo>
                    <a:pt x="389" y="6"/>
                  </a:lnTo>
                  <a:lnTo>
                    <a:pt x="391" y="4"/>
                  </a:lnTo>
                  <a:lnTo>
                    <a:pt x="392" y="3"/>
                  </a:lnTo>
                  <a:lnTo>
                    <a:pt x="392" y="3"/>
                  </a:lnTo>
                  <a:lnTo>
                    <a:pt x="393" y="2"/>
                  </a:lnTo>
                  <a:lnTo>
                    <a:pt x="394" y="2"/>
                  </a:lnTo>
                  <a:lnTo>
                    <a:pt x="395" y="2"/>
                  </a:lnTo>
                  <a:lnTo>
                    <a:pt x="395" y="2"/>
                  </a:lnTo>
                  <a:lnTo>
                    <a:pt x="396" y="2"/>
                  </a:lnTo>
                  <a:lnTo>
                    <a:pt x="396" y="4"/>
                  </a:lnTo>
                  <a:lnTo>
                    <a:pt x="398" y="6"/>
                  </a:lnTo>
                  <a:lnTo>
                    <a:pt x="400" y="8"/>
                  </a:lnTo>
                  <a:lnTo>
                    <a:pt x="401" y="10"/>
                  </a:lnTo>
                  <a:lnTo>
                    <a:pt x="401" y="11"/>
                  </a:lnTo>
                  <a:lnTo>
                    <a:pt x="402" y="14"/>
                  </a:lnTo>
                  <a:lnTo>
                    <a:pt x="403" y="15"/>
                  </a:lnTo>
                  <a:lnTo>
                    <a:pt x="403" y="15"/>
                  </a:lnTo>
                  <a:lnTo>
                    <a:pt x="403" y="16"/>
                  </a:lnTo>
                  <a:lnTo>
                    <a:pt x="404" y="16"/>
                  </a:lnTo>
                  <a:lnTo>
                    <a:pt x="405" y="16"/>
                  </a:lnTo>
                  <a:lnTo>
                    <a:pt x="405" y="16"/>
                  </a:lnTo>
                  <a:lnTo>
                    <a:pt x="406" y="16"/>
                  </a:lnTo>
                  <a:lnTo>
                    <a:pt x="407" y="16"/>
                  </a:lnTo>
                  <a:lnTo>
                    <a:pt x="410" y="15"/>
                  </a:lnTo>
                  <a:lnTo>
                    <a:pt x="411" y="15"/>
                  </a:lnTo>
                  <a:lnTo>
                    <a:pt x="412" y="15"/>
                  </a:lnTo>
                  <a:lnTo>
                    <a:pt x="414" y="14"/>
                  </a:lnTo>
                  <a:lnTo>
                    <a:pt x="415" y="13"/>
                  </a:lnTo>
                  <a:lnTo>
                    <a:pt x="416" y="12"/>
                  </a:lnTo>
                  <a:lnTo>
                    <a:pt x="417" y="11"/>
                  </a:lnTo>
                  <a:lnTo>
                    <a:pt x="418" y="10"/>
                  </a:lnTo>
                  <a:lnTo>
                    <a:pt x="418" y="11"/>
                  </a:lnTo>
                  <a:lnTo>
                    <a:pt x="418" y="12"/>
                  </a:lnTo>
                  <a:lnTo>
                    <a:pt x="420" y="14"/>
                  </a:lnTo>
                  <a:lnTo>
                    <a:pt x="421" y="15"/>
                  </a:lnTo>
                  <a:lnTo>
                    <a:pt x="422" y="17"/>
                  </a:lnTo>
                  <a:lnTo>
                    <a:pt x="423" y="19"/>
                  </a:lnTo>
                  <a:lnTo>
                    <a:pt x="423" y="20"/>
                  </a:lnTo>
                  <a:lnTo>
                    <a:pt x="424" y="21"/>
                  </a:lnTo>
                  <a:lnTo>
                    <a:pt x="424" y="22"/>
                  </a:lnTo>
                  <a:lnTo>
                    <a:pt x="424" y="24"/>
                  </a:lnTo>
                  <a:lnTo>
                    <a:pt x="424" y="25"/>
                  </a:lnTo>
                  <a:lnTo>
                    <a:pt x="424" y="25"/>
                  </a:lnTo>
                  <a:lnTo>
                    <a:pt x="424" y="26"/>
                  </a:lnTo>
                  <a:lnTo>
                    <a:pt x="423" y="27"/>
                  </a:lnTo>
                  <a:lnTo>
                    <a:pt x="423" y="28"/>
                  </a:lnTo>
                  <a:lnTo>
                    <a:pt x="421" y="31"/>
                  </a:lnTo>
                  <a:lnTo>
                    <a:pt x="419" y="33"/>
                  </a:lnTo>
                  <a:lnTo>
                    <a:pt x="418" y="34"/>
                  </a:lnTo>
                  <a:lnTo>
                    <a:pt x="417" y="38"/>
                  </a:lnTo>
                  <a:lnTo>
                    <a:pt x="416" y="39"/>
                  </a:lnTo>
                  <a:lnTo>
                    <a:pt x="416" y="40"/>
                  </a:lnTo>
                  <a:lnTo>
                    <a:pt x="415" y="41"/>
                  </a:lnTo>
                  <a:lnTo>
                    <a:pt x="415" y="42"/>
                  </a:lnTo>
                  <a:lnTo>
                    <a:pt x="415" y="43"/>
                  </a:lnTo>
                  <a:lnTo>
                    <a:pt x="415" y="43"/>
                  </a:lnTo>
                  <a:lnTo>
                    <a:pt x="415" y="44"/>
                  </a:lnTo>
                  <a:lnTo>
                    <a:pt x="416" y="45"/>
                  </a:lnTo>
                  <a:lnTo>
                    <a:pt x="416" y="45"/>
                  </a:lnTo>
                  <a:lnTo>
                    <a:pt x="417" y="45"/>
                  </a:lnTo>
                  <a:lnTo>
                    <a:pt x="417" y="46"/>
                  </a:lnTo>
                  <a:lnTo>
                    <a:pt x="418" y="46"/>
                  </a:lnTo>
                  <a:lnTo>
                    <a:pt x="419" y="46"/>
                  </a:lnTo>
                  <a:lnTo>
                    <a:pt x="423" y="47"/>
                  </a:lnTo>
                  <a:lnTo>
                    <a:pt x="424" y="47"/>
                  </a:lnTo>
                  <a:lnTo>
                    <a:pt x="425" y="48"/>
                  </a:lnTo>
                  <a:lnTo>
                    <a:pt x="426" y="47"/>
                  </a:lnTo>
                  <a:lnTo>
                    <a:pt x="427" y="47"/>
                  </a:lnTo>
                  <a:lnTo>
                    <a:pt x="428" y="47"/>
                  </a:lnTo>
                  <a:lnTo>
                    <a:pt x="430" y="46"/>
                  </a:lnTo>
                  <a:lnTo>
                    <a:pt x="433" y="45"/>
                  </a:lnTo>
                  <a:lnTo>
                    <a:pt x="435" y="44"/>
                  </a:lnTo>
                  <a:lnTo>
                    <a:pt x="436" y="44"/>
                  </a:lnTo>
                  <a:lnTo>
                    <a:pt x="437" y="44"/>
                  </a:lnTo>
                  <a:lnTo>
                    <a:pt x="440" y="44"/>
                  </a:lnTo>
                  <a:lnTo>
                    <a:pt x="442" y="44"/>
                  </a:lnTo>
                  <a:lnTo>
                    <a:pt x="443" y="44"/>
                  </a:lnTo>
                  <a:lnTo>
                    <a:pt x="446" y="44"/>
                  </a:lnTo>
                  <a:lnTo>
                    <a:pt x="449" y="45"/>
                  </a:lnTo>
                  <a:lnTo>
                    <a:pt x="451" y="45"/>
                  </a:lnTo>
                  <a:lnTo>
                    <a:pt x="452" y="45"/>
                  </a:lnTo>
                  <a:lnTo>
                    <a:pt x="453" y="45"/>
                  </a:lnTo>
                  <a:lnTo>
                    <a:pt x="457" y="44"/>
                  </a:lnTo>
                  <a:lnTo>
                    <a:pt x="459" y="44"/>
                  </a:lnTo>
                  <a:lnTo>
                    <a:pt x="460" y="44"/>
                  </a:lnTo>
                  <a:lnTo>
                    <a:pt x="461" y="45"/>
                  </a:lnTo>
                  <a:lnTo>
                    <a:pt x="462" y="45"/>
                  </a:lnTo>
                  <a:lnTo>
                    <a:pt x="463" y="45"/>
                  </a:lnTo>
                  <a:lnTo>
                    <a:pt x="465" y="46"/>
                  </a:lnTo>
                  <a:lnTo>
                    <a:pt x="466" y="47"/>
                  </a:lnTo>
                  <a:lnTo>
                    <a:pt x="467" y="47"/>
                  </a:lnTo>
                  <a:lnTo>
                    <a:pt x="467" y="48"/>
                  </a:lnTo>
                  <a:lnTo>
                    <a:pt x="467" y="48"/>
                  </a:lnTo>
                  <a:lnTo>
                    <a:pt x="467" y="48"/>
                  </a:lnTo>
                  <a:lnTo>
                    <a:pt x="467" y="49"/>
                  </a:lnTo>
                  <a:lnTo>
                    <a:pt x="467" y="49"/>
                  </a:lnTo>
                  <a:lnTo>
                    <a:pt x="464" y="50"/>
                  </a:lnTo>
                  <a:lnTo>
                    <a:pt x="463" y="51"/>
                  </a:lnTo>
                  <a:lnTo>
                    <a:pt x="462" y="51"/>
                  </a:lnTo>
                  <a:lnTo>
                    <a:pt x="462" y="52"/>
                  </a:lnTo>
                  <a:lnTo>
                    <a:pt x="461" y="52"/>
                  </a:lnTo>
                  <a:lnTo>
                    <a:pt x="461" y="53"/>
                  </a:lnTo>
                  <a:lnTo>
                    <a:pt x="461" y="53"/>
                  </a:lnTo>
                  <a:lnTo>
                    <a:pt x="461" y="54"/>
                  </a:lnTo>
                  <a:lnTo>
                    <a:pt x="461" y="54"/>
                  </a:lnTo>
                  <a:lnTo>
                    <a:pt x="461" y="54"/>
                  </a:lnTo>
                  <a:lnTo>
                    <a:pt x="462" y="55"/>
                  </a:lnTo>
                  <a:lnTo>
                    <a:pt x="462" y="55"/>
                  </a:lnTo>
                  <a:lnTo>
                    <a:pt x="462" y="56"/>
                  </a:lnTo>
                  <a:lnTo>
                    <a:pt x="464" y="57"/>
                  </a:lnTo>
                  <a:lnTo>
                    <a:pt x="465" y="58"/>
                  </a:lnTo>
                  <a:lnTo>
                    <a:pt x="466" y="59"/>
                  </a:lnTo>
                  <a:lnTo>
                    <a:pt x="467" y="60"/>
                  </a:lnTo>
                  <a:lnTo>
                    <a:pt x="472" y="62"/>
                  </a:lnTo>
                  <a:lnTo>
                    <a:pt x="475" y="64"/>
                  </a:lnTo>
                  <a:lnTo>
                    <a:pt x="477" y="65"/>
                  </a:lnTo>
                  <a:lnTo>
                    <a:pt x="482" y="69"/>
                  </a:lnTo>
                  <a:lnTo>
                    <a:pt x="484" y="70"/>
                  </a:lnTo>
                  <a:lnTo>
                    <a:pt x="485" y="71"/>
                  </a:lnTo>
                  <a:lnTo>
                    <a:pt x="487" y="72"/>
                  </a:lnTo>
                  <a:lnTo>
                    <a:pt x="488" y="72"/>
                  </a:lnTo>
                  <a:lnTo>
                    <a:pt x="490" y="73"/>
                  </a:lnTo>
                  <a:lnTo>
                    <a:pt x="491" y="73"/>
                  </a:lnTo>
                  <a:lnTo>
                    <a:pt x="493" y="74"/>
                  </a:lnTo>
                  <a:lnTo>
                    <a:pt x="495" y="74"/>
                  </a:lnTo>
                  <a:lnTo>
                    <a:pt x="497" y="74"/>
                  </a:lnTo>
                  <a:lnTo>
                    <a:pt x="499" y="74"/>
                  </a:lnTo>
                  <a:lnTo>
                    <a:pt x="501" y="74"/>
                  </a:lnTo>
                  <a:lnTo>
                    <a:pt x="502" y="74"/>
                  </a:lnTo>
                  <a:lnTo>
                    <a:pt x="504" y="74"/>
                  </a:lnTo>
                  <a:lnTo>
                    <a:pt x="506" y="73"/>
                  </a:lnTo>
                  <a:lnTo>
                    <a:pt x="507" y="73"/>
                  </a:lnTo>
                  <a:lnTo>
                    <a:pt x="512" y="72"/>
                  </a:lnTo>
                  <a:lnTo>
                    <a:pt x="514" y="72"/>
                  </a:lnTo>
                  <a:lnTo>
                    <a:pt x="515" y="71"/>
                  </a:lnTo>
                  <a:lnTo>
                    <a:pt x="517" y="71"/>
                  </a:lnTo>
                  <a:lnTo>
                    <a:pt x="518" y="72"/>
                  </a:lnTo>
                  <a:lnTo>
                    <a:pt x="520" y="72"/>
                  </a:lnTo>
                  <a:lnTo>
                    <a:pt x="521" y="72"/>
                  </a:lnTo>
                  <a:lnTo>
                    <a:pt x="522" y="73"/>
                  </a:lnTo>
                  <a:lnTo>
                    <a:pt x="523" y="74"/>
                  </a:lnTo>
                  <a:lnTo>
                    <a:pt x="524" y="74"/>
                  </a:lnTo>
                  <a:lnTo>
                    <a:pt x="525" y="75"/>
                  </a:lnTo>
                  <a:lnTo>
                    <a:pt x="526" y="77"/>
                  </a:lnTo>
                  <a:lnTo>
                    <a:pt x="530" y="81"/>
                  </a:lnTo>
                  <a:lnTo>
                    <a:pt x="532" y="83"/>
                  </a:lnTo>
                  <a:lnTo>
                    <a:pt x="533" y="84"/>
                  </a:lnTo>
                  <a:lnTo>
                    <a:pt x="536" y="87"/>
                  </a:lnTo>
                  <a:lnTo>
                    <a:pt x="540" y="91"/>
                  </a:lnTo>
                  <a:lnTo>
                    <a:pt x="541" y="92"/>
                  </a:lnTo>
                  <a:lnTo>
                    <a:pt x="542" y="92"/>
                  </a:lnTo>
                  <a:lnTo>
                    <a:pt x="544" y="93"/>
                  </a:lnTo>
                  <a:lnTo>
                    <a:pt x="545" y="93"/>
                  </a:lnTo>
                  <a:lnTo>
                    <a:pt x="550" y="94"/>
                  </a:lnTo>
                  <a:lnTo>
                    <a:pt x="551" y="94"/>
                  </a:lnTo>
                  <a:lnTo>
                    <a:pt x="552" y="95"/>
                  </a:lnTo>
                  <a:lnTo>
                    <a:pt x="554" y="95"/>
                  </a:lnTo>
                  <a:lnTo>
                    <a:pt x="555" y="96"/>
                  </a:lnTo>
                  <a:lnTo>
                    <a:pt x="556" y="97"/>
                  </a:lnTo>
                  <a:lnTo>
                    <a:pt x="557" y="97"/>
                  </a:lnTo>
                  <a:lnTo>
                    <a:pt x="558" y="98"/>
                  </a:lnTo>
                  <a:lnTo>
                    <a:pt x="558" y="99"/>
                  </a:lnTo>
                  <a:lnTo>
                    <a:pt x="559" y="99"/>
                  </a:lnTo>
                  <a:lnTo>
                    <a:pt x="559" y="100"/>
                  </a:lnTo>
                  <a:lnTo>
                    <a:pt x="559" y="101"/>
                  </a:lnTo>
                  <a:lnTo>
                    <a:pt x="559" y="102"/>
                  </a:lnTo>
                  <a:lnTo>
                    <a:pt x="560" y="106"/>
                  </a:lnTo>
                  <a:lnTo>
                    <a:pt x="560" y="107"/>
                  </a:lnTo>
                  <a:lnTo>
                    <a:pt x="561" y="107"/>
                  </a:lnTo>
                  <a:lnTo>
                    <a:pt x="561" y="108"/>
                  </a:lnTo>
                  <a:lnTo>
                    <a:pt x="561" y="108"/>
                  </a:lnTo>
                  <a:lnTo>
                    <a:pt x="562" y="108"/>
                  </a:lnTo>
                  <a:lnTo>
                    <a:pt x="562" y="109"/>
                  </a:lnTo>
                  <a:lnTo>
                    <a:pt x="563" y="109"/>
                  </a:lnTo>
                  <a:lnTo>
                    <a:pt x="567" y="110"/>
                  </a:lnTo>
                  <a:lnTo>
                    <a:pt x="571" y="111"/>
                  </a:lnTo>
                  <a:lnTo>
                    <a:pt x="574" y="112"/>
                  </a:lnTo>
                  <a:lnTo>
                    <a:pt x="576" y="113"/>
                  </a:lnTo>
                  <a:lnTo>
                    <a:pt x="579" y="114"/>
                  </a:lnTo>
                  <a:lnTo>
                    <a:pt x="588" y="119"/>
                  </a:lnTo>
                  <a:lnTo>
                    <a:pt x="589" y="120"/>
                  </a:lnTo>
                  <a:lnTo>
                    <a:pt x="590" y="120"/>
                  </a:lnTo>
                  <a:lnTo>
                    <a:pt x="590" y="121"/>
                  </a:lnTo>
                  <a:lnTo>
                    <a:pt x="591" y="121"/>
                  </a:lnTo>
                  <a:lnTo>
                    <a:pt x="591" y="122"/>
                  </a:lnTo>
                  <a:lnTo>
                    <a:pt x="591" y="123"/>
                  </a:lnTo>
                  <a:lnTo>
                    <a:pt x="591" y="130"/>
                  </a:lnTo>
                  <a:lnTo>
                    <a:pt x="591" y="132"/>
                  </a:lnTo>
                  <a:lnTo>
                    <a:pt x="592" y="137"/>
                  </a:lnTo>
                  <a:lnTo>
                    <a:pt x="592" y="143"/>
                  </a:lnTo>
                  <a:lnTo>
                    <a:pt x="593" y="145"/>
                  </a:lnTo>
                  <a:lnTo>
                    <a:pt x="593" y="150"/>
                  </a:lnTo>
                  <a:lnTo>
                    <a:pt x="593" y="152"/>
                  </a:lnTo>
                  <a:lnTo>
                    <a:pt x="593" y="153"/>
                  </a:lnTo>
                  <a:lnTo>
                    <a:pt x="593" y="154"/>
                  </a:lnTo>
                  <a:lnTo>
                    <a:pt x="592" y="155"/>
                  </a:lnTo>
                  <a:lnTo>
                    <a:pt x="592" y="156"/>
                  </a:lnTo>
                  <a:lnTo>
                    <a:pt x="592" y="157"/>
                  </a:lnTo>
                  <a:lnTo>
                    <a:pt x="591" y="158"/>
                  </a:lnTo>
                  <a:lnTo>
                    <a:pt x="588" y="160"/>
                  </a:lnTo>
                  <a:lnTo>
                    <a:pt x="588" y="160"/>
                  </a:lnTo>
                  <a:lnTo>
                    <a:pt x="587" y="161"/>
                  </a:lnTo>
                  <a:lnTo>
                    <a:pt x="586" y="162"/>
                  </a:lnTo>
                  <a:lnTo>
                    <a:pt x="586" y="163"/>
                  </a:lnTo>
                  <a:lnTo>
                    <a:pt x="585" y="165"/>
                  </a:lnTo>
                  <a:lnTo>
                    <a:pt x="584" y="168"/>
                  </a:lnTo>
                  <a:lnTo>
                    <a:pt x="583" y="172"/>
                  </a:lnTo>
                  <a:lnTo>
                    <a:pt x="582" y="174"/>
                  </a:lnTo>
                  <a:lnTo>
                    <a:pt x="582" y="176"/>
                  </a:lnTo>
                  <a:lnTo>
                    <a:pt x="581" y="182"/>
                  </a:lnTo>
                  <a:lnTo>
                    <a:pt x="581" y="183"/>
                  </a:lnTo>
                  <a:lnTo>
                    <a:pt x="581" y="186"/>
                  </a:lnTo>
                  <a:lnTo>
                    <a:pt x="582" y="189"/>
                  </a:lnTo>
                  <a:lnTo>
                    <a:pt x="582" y="191"/>
                  </a:lnTo>
                  <a:lnTo>
                    <a:pt x="582" y="192"/>
                  </a:lnTo>
                  <a:lnTo>
                    <a:pt x="581" y="194"/>
                  </a:lnTo>
                  <a:lnTo>
                    <a:pt x="581" y="195"/>
                  </a:lnTo>
                  <a:lnTo>
                    <a:pt x="581" y="197"/>
                  </a:lnTo>
                  <a:lnTo>
                    <a:pt x="580" y="199"/>
                  </a:lnTo>
                  <a:lnTo>
                    <a:pt x="579" y="203"/>
                  </a:lnTo>
                  <a:lnTo>
                    <a:pt x="578" y="204"/>
                  </a:lnTo>
                  <a:lnTo>
                    <a:pt x="578" y="205"/>
                  </a:lnTo>
                  <a:lnTo>
                    <a:pt x="578" y="206"/>
                  </a:lnTo>
                  <a:lnTo>
                    <a:pt x="578" y="207"/>
                  </a:lnTo>
                  <a:lnTo>
                    <a:pt x="578" y="209"/>
                  </a:lnTo>
                  <a:lnTo>
                    <a:pt x="578" y="213"/>
                  </a:lnTo>
                  <a:lnTo>
                    <a:pt x="578" y="215"/>
                  </a:lnTo>
                  <a:lnTo>
                    <a:pt x="578" y="216"/>
                  </a:lnTo>
                  <a:lnTo>
                    <a:pt x="577" y="218"/>
                  </a:lnTo>
                  <a:lnTo>
                    <a:pt x="577" y="219"/>
                  </a:lnTo>
                  <a:lnTo>
                    <a:pt x="577" y="221"/>
                  </a:lnTo>
                  <a:lnTo>
                    <a:pt x="576" y="223"/>
                  </a:lnTo>
                  <a:lnTo>
                    <a:pt x="576" y="224"/>
                  </a:lnTo>
                  <a:lnTo>
                    <a:pt x="576" y="225"/>
                  </a:lnTo>
                  <a:lnTo>
                    <a:pt x="576" y="226"/>
                  </a:lnTo>
                  <a:lnTo>
                    <a:pt x="577" y="226"/>
                  </a:lnTo>
                  <a:lnTo>
                    <a:pt x="577" y="227"/>
                  </a:lnTo>
                  <a:lnTo>
                    <a:pt x="579" y="228"/>
                  </a:lnTo>
                  <a:lnTo>
                    <a:pt x="580" y="228"/>
                  </a:lnTo>
                  <a:lnTo>
                    <a:pt x="581" y="229"/>
                  </a:lnTo>
                  <a:lnTo>
                    <a:pt x="582" y="230"/>
                  </a:lnTo>
                  <a:lnTo>
                    <a:pt x="582" y="231"/>
                  </a:lnTo>
                  <a:lnTo>
                    <a:pt x="582" y="232"/>
                  </a:lnTo>
                  <a:lnTo>
                    <a:pt x="582" y="233"/>
                  </a:lnTo>
                  <a:lnTo>
                    <a:pt x="582" y="233"/>
                  </a:lnTo>
                  <a:lnTo>
                    <a:pt x="582" y="234"/>
                  </a:lnTo>
                  <a:lnTo>
                    <a:pt x="581" y="235"/>
                  </a:lnTo>
                  <a:lnTo>
                    <a:pt x="581" y="236"/>
                  </a:lnTo>
                  <a:lnTo>
                    <a:pt x="580" y="236"/>
                  </a:lnTo>
                  <a:lnTo>
                    <a:pt x="578" y="238"/>
                  </a:lnTo>
                  <a:lnTo>
                    <a:pt x="574" y="241"/>
                  </a:lnTo>
                  <a:lnTo>
                    <a:pt x="573" y="243"/>
                  </a:lnTo>
                  <a:lnTo>
                    <a:pt x="571" y="244"/>
                  </a:lnTo>
                  <a:lnTo>
                    <a:pt x="570" y="245"/>
                  </a:lnTo>
                  <a:lnTo>
                    <a:pt x="568" y="249"/>
                  </a:lnTo>
                  <a:lnTo>
                    <a:pt x="567" y="250"/>
                  </a:lnTo>
                  <a:lnTo>
                    <a:pt x="566" y="251"/>
                  </a:lnTo>
                  <a:lnTo>
                    <a:pt x="565" y="251"/>
                  </a:lnTo>
                  <a:lnTo>
                    <a:pt x="565" y="252"/>
                  </a:lnTo>
                  <a:lnTo>
                    <a:pt x="564" y="252"/>
                  </a:lnTo>
                  <a:lnTo>
                    <a:pt x="563" y="252"/>
                  </a:lnTo>
                  <a:lnTo>
                    <a:pt x="562" y="252"/>
                  </a:lnTo>
                  <a:lnTo>
                    <a:pt x="562" y="252"/>
                  </a:lnTo>
                  <a:lnTo>
                    <a:pt x="561" y="252"/>
                  </a:lnTo>
                  <a:lnTo>
                    <a:pt x="560" y="252"/>
                  </a:lnTo>
                  <a:lnTo>
                    <a:pt x="559" y="251"/>
                  </a:lnTo>
                  <a:lnTo>
                    <a:pt x="555" y="249"/>
                  </a:lnTo>
                  <a:lnTo>
                    <a:pt x="554" y="249"/>
                  </a:lnTo>
                  <a:lnTo>
                    <a:pt x="554" y="248"/>
                  </a:lnTo>
                  <a:lnTo>
                    <a:pt x="553" y="248"/>
                  </a:lnTo>
                  <a:lnTo>
                    <a:pt x="552" y="248"/>
                  </a:lnTo>
                  <a:lnTo>
                    <a:pt x="550" y="248"/>
                  </a:lnTo>
                  <a:lnTo>
                    <a:pt x="549" y="249"/>
                  </a:lnTo>
                  <a:lnTo>
                    <a:pt x="548" y="249"/>
                  </a:lnTo>
                  <a:lnTo>
                    <a:pt x="547" y="250"/>
                  </a:lnTo>
                  <a:lnTo>
                    <a:pt x="545" y="251"/>
                  </a:lnTo>
                  <a:lnTo>
                    <a:pt x="543" y="251"/>
                  </a:lnTo>
                  <a:lnTo>
                    <a:pt x="542" y="252"/>
                  </a:lnTo>
                  <a:lnTo>
                    <a:pt x="540" y="254"/>
                  </a:lnTo>
                  <a:lnTo>
                    <a:pt x="539" y="254"/>
                  </a:lnTo>
                  <a:lnTo>
                    <a:pt x="538" y="256"/>
                  </a:lnTo>
                  <a:lnTo>
                    <a:pt x="537" y="257"/>
                  </a:lnTo>
                  <a:lnTo>
                    <a:pt x="535" y="258"/>
                  </a:lnTo>
                  <a:lnTo>
                    <a:pt x="534" y="259"/>
                  </a:lnTo>
                  <a:lnTo>
                    <a:pt x="533" y="261"/>
                  </a:lnTo>
                  <a:lnTo>
                    <a:pt x="529" y="266"/>
                  </a:lnTo>
                  <a:lnTo>
                    <a:pt x="528" y="268"/>
                  </a:lnTo>
                  <a:lnTo>
                    <a:pt x="527" y="269"/>
                  </a:lnTo>
                  <a:lnTo>
                    <a:pt x="527" y="270"/>
                  </a:lnTo>
                  <a:lnTo>
                    <a:pt x="526" y="271"/>
                  </a:lnTo>
                  <a:lnTo>
                    <a:pt x="526" y="273"/>
                  </a:lnTo>
                  <a:lnTo>
                    <a:pt x="526" y="274"/>
                  </a:lnTo>
                  <a:lnTo>
                    <a:pt x="526" y="275"/>
                  </a:lnTo>
                  <a:lnTo>
                    <a:pt x="526" y="276"/>
                  </a:lnTo>
                  <a:lnTo>
                    <a:pt x="526" y="277"/>
                  </a:lnTo>
                  <a:lnTo>
                    <a:pt x="527" y="278"/>
                  </a:lnTo>
                  <a:lnTo>
                    <a:pt x="527" y="278"/>
                  </a:lnTo>
                  <a:lnTo>
                    <a:pt x="528" y="279"/>
                  </a:lnTo>
                  <a:lnTo>
                    <a:pt x="528" y="279"/>
                  </a:lnTo>
                  <a:lnTo>
                    <a:pt x="529" y="279"/>
                  </a:lnTo>
                  <a:lnTo>
                    <a:pt x="530" y="279"/>
                  </a:lnTo>
                  <a:lnTo>
                    <a:pt x="531" y="279"/>
                  </a:lnTo>
                  <a:lnTo>
                    <a:pt x="533" y="279"/>
                  </a:lnTo>
                  <a:lnTo>
                    <a:pt x="535" y="279"/>
                  </a:lnTo>
                  <a:lnTo>
                    <a:pt x="537" y="279"/>
                  </a:lnTo>
                  <a:lnTo>
                    <a:pt x="538" y="279"/>
                  </a:lnTo>
                  <a:lnTo>
                    <a:pt x="540" y="279"/>
                  </a:lnTo>
                  <a:lnTo>
                    <a:pt x="541" y="279"/>
                  </a:lnTo>
                  <a:lnTo>
                    <a:pt x="542" y="280"/>
                  </a:lnTo>
                  <a:lnTo>
                    <a:pt x="542" y="280"/>
                  </a:lnTo>
                  <a:lnTo>
                    <a:pt x="543" y="281"/>
                  </a:lnTo>
                  <a:lnTo>
                    <a:pt x="543" y="281"/>
                  </a:lnTo>
                  <a:lnTo>
                    <a:pt x="543" y="282"/>
                  </a:lnTo>
                  <a:lnTo>
                    <a:pt x="544" y="282"/>
                  </a:lnTo>
                  <a:lnTo>
                    <a:pt x="543" y="283"/>
                  </a:lnTo>
                  <a:lnTo>
                    <a:pt x="543" y="283"/>
                  </a:lnTo>
                  <a:lnTo>
                    <a:pt x="542" y="284"/>
                  </a:lnTo>
                  <a:lnTo>
                    <a:pt x="542" y="284"/>
                  </a:lnTo>
                  <a:lnTo>
                    <a:pt x="540" y="285"/>
                  </a:lnTo>
                  <a:lnTo>
                    <a:pt x="535" y="288"/>
                  </a:lnTo>
                  <a:lnTo>
                    <a:pt x="534" y="288"/>
                  </a:lnTo>
                  <a:lnTo>
                    <a:pt x="534" y="288"/>
                  </a:lnTo>
                  <a:lnTo>
                    <a:pt x="534" y="289"/>
                  </a:lnTo>
                  <a:lnTo>
                    <a:pt x="534" y="289"/>
                  </a:lnTo>
                  <a:lnTo>
                    <a:pt x="534" y="290"/>
                  </a:lnTo>
                  <a:lnTo>
                    <a:pt x="534" y="291"/>
                  </a:lnTo>
                  <a:lnTo>
                    <a:pt x="534" y="292"/>
                  </a:lnTo>
                  <a:lnTo>
                    <a:pt x="534" y="292"/>
                  </a:lnTo>
                  <a:lnTo>
                    <a:pt x="535" y="293"/>
                  </a:lnTo>
                  <a:lnTo>
                    <a:pt x="535" y="294"/>
                  </a:lnTo>
                  <a:lnTo>
                    <a:pt x="537" y="296"/>
                  </a:lnTo>
                  <a:lnTo>
                    <a:pt x="538" y="297"/>
                  </a:lnTo>
                  <a:lnTo>
                    <a:pt x="538" y="298"/>
                  </a:lnTo>
                  <a:lnTo>
                    <a:pt x="539" y="299"/>
                  </a:lnTo>
                  <a:lnTo>
                    <a:pt x="539" y="300"/>
                  </a:lnTo>
                  <a:lnTo>
                    <a:pt x="540" y="301"/>
                  </a:lnTo>
                  <a:lnTo>
                    <a:pt x="540" y="301"/>
                  </a:lnTo>
                  <a:lnTo>
                    <a:pt x="539" y="302"/>
                  </a:lnTo>
                  <a:lnTo>
                    <a:pt x="539" y="302"/>
                  </a:lnTo>
                  <a:lnTo>
                    <a:pt x="539" y="303"/>
                  </a:lnTo>
                  <a:lnTo>
                    <a:pt x="538" y="303"/>
                  </a:lnTo>
                  <a:lnTo>
                    <a:pt x="537" y="304"/>
                  </a:lnTo>
                  <a:lnTo>
                    <a:pt x="536" y="304"/>
                  </a:lnTo>
                  <a:lnTo>
                    <a:pt x="535" y="304"/>
                  </a:lnTo>
                  <a:lnTo>
                    <a:pt x="533" y="304"/>
                  </a:lnTo>
                  <a:lnTo>
                    <a:pt x="532" y="305"/>
                  </a:lnTo>
                  <a:lnTo>
                    <a:pt x="531" y="305"/>
                  </a:lnTo>
                  <a:lnTo>
                    <a:pt x="531" y="305"/>
                  </a:lnTo>
                  <a:lnTo>
                    <a:pt x="531" y="305"/>
                  </a:lnTo>
                  <a:lnTo>
                    <a:pt x="531" y="305"/>
                  </a:lnTo>
                  <a:lnTo>
                    <a:pt x="531" y="306"/>
                  </a:lnTo>
                  <a:lnTo>
                    <a:pt x="532" y="306"/>
                  </a:lnTo>
                  <a:lnTo>
                    <a:pt x="533" y="307"/>
                  </a:lnTo>
                  <a:lnTo>
                    <a:pt x="535" y="308"/>
                  </a:lnTo>
                  <a:lnTo>
                    <a:pt x="536" y="309"/>
                  </a:lnTo>
                  <a:lnTo>
                    <a:pt x="537" y="310"/>
                  </a:lnTo>
                  <a:lnTo>
                    <a:pt x="537" y="310"/>
                  </a:lnTo>
                  <a:lnTo>
                    <a:pt x="538" y="311"/>
                  </a:lnTo>
                  <a:lnTo>
                    <a:pt x="538" y="312"/>
                  </a:lnTo>
                  <a:lnTo>
                    <a:pt x="538" y="313"/>
                  </a:lnTo>
                  <a:lnTo>
                    <a:pt x="537" y="314"/>
                  </a:lnTo>
                  <a:lnTo>
                    <a:pt x="537" y="314"/>
                  </a:lnTo>
                  <a:lnTo>
                    <a:pt x="537" y="315"/>
                  </a:lnTo>
                  <a:lnTo>
                    <a:pt x="537" y="315"/>
                  </a:lnTo>
                  <a:lnTo>
                    <a:pt x="538" y="315"/>
                  </a:lnTo>
                  <a:lnTo>
                    <a:pt x="538" y="316"/>
                  </a:lnTo>
                  <a:lnTo>
                    <a:pt x="539" y="316"/>
                  </a:lnTo>
                  <a:lnTo>
                    <a:pt x="539" y="316"/>
                  </a:lnTo>
                  <a:lnTo>
                    <a:pt x="540" y="316"/>
                  </a:lnTo>
                  <a:lnTo>
                    <a:pt x="541" y="316"/>
                  </a:lnTo>
                  <a:lnTo>
                    <a:pt x="544" y="316"/>
                  </a:lnTo>
                  <a:lnTo>
                    <a:pt x="546" y="316"/>
                  </a:lnTo>
                  <a:lnTo>
                    <a:pt x="547" y="317"/>
                  </a:lnTo>
                  <a:lnTo>
                    <a:pt x="549" y="317"/>
                  </a:lnTo>
                  <a:lnTo>
                    <a:pt x="550" y="318"/>
                  </a:lnTo>
                  <a:lnTo>
                    <a:pt x="552" y="318"/>
                  </a:lnTo>
                  <a:lnTo>
                    <a:pt x="553" y="319"/>
                  </a:lnTo>
                  <a:lnTo>
                    <a:pt x="554" y="320"/>
                  </a:lnTo>
                  <a:lnTo>
                    <a:pt x="554" y="320"/>
                  </a:lnTo>
                  <a:lnTo>
                    <a:pt x="555" y="321"/>
                  </a:lnTo>
                  <a:lnTo>
                    <a:pt x="555" y="322"/>
                  </a:lnTo>
                  <a:lnTo>
                    <a:pt x="556" y="322"/>
                  </a:lnTo>
                  <a:lnTo>
                    <a:pt x="556" y="324"/>
                  </a:lnTo>
                  <a:lnTo>
                    <a:pt x="556" y="326"/>
                  </a:lnTo>
                  <a:lnTo>
                    <a:pt x="556" y="329"/>
                  </a:lnTo>
                  <a:lnTo>
                    <a:pt x="556" y="331"/>
                  </a:lnTo>
                  <a:lnTo>
                    <a:pt x="556" y="334"/>
                  </a:lnTo>
                  <a:lnTo>
                    <a:pt x="556" y="335"/>
                  </a:lnTo>
                  <a:lnTo>
                    <a:pt x="555" y="337"/>
                  </a:lnTo>
                  <a:lnTo>
                    <a:pt x="554" y="343"/>
                  </a:lnTo>
                  <a:lnTo>
                    <a:pt x="554" y="345"/>
                  </a:lnTo>
                  <a:lnTo>
                    <a:pt x="553" y="347"/>
                  </a:lnTo>
                  <a:lnTo>
                    <a:pt x="553" y="352"/>
                  </a:lnTo>
                  <a:lnTo>
                    <a:pt x="553" y="356"/>
                  </a:lnTo>
                  <a:lnTo>
                    <a:pt x="553" y="357"/>
                  </a:lnTo>
                  <a:lnTo>
                    <a:pt x="553" y="363"/>
                  </a:lnTo>
                  <a:lnTo>
                    <a:pt x="553" y="364"/>
                  </a:lnTo>
                  <a:lnTo>
                    <a:pt x="553" y="365"/>
                  </a:lnTo>
                  <a:lnTo>
                    <a:pt x="553" y="365"/>
                  </a:lnTo>
                  <a:lnTo>
                    <a:pt x="553" y="366"/>
                  </a:lnTo>
                  <a:lnTo>
                    <a:pt x="554" y="366"/>
                  </a:lnTo>
                  <a:lnTo>
                    <a:pt x="554" y="367"/>
                  </a:lnTo>
                  <a:lnTo>
                    <a:pt x="556" y="368"/>
                  </a:lnTo>
                  <a:lnTo>
                    <a:pt x="557" y="368"/>
                  </a:lnTo>
                  <a:lnTo>
                    <a:pt x="558" y="369"/>
                  </a:lnTo>
                  <a:lnTo>
                    <a:pt x="559" y="370"/>
                  </a:lnTo>
                  <a:lnTo>
                    <a:pt x="560" y="371"/>
                  </a:lnTo>
                  <a:lnTo>
                    <a:pt x="561" y="372"/>
                  </a:lnTo>
                  <a:lnTo>
                    <a:pt x="561" y="373"/>
                  </a:lnTo>
                  <a:lnTo>
                    <a:pt x="562" y="375"/>
                  </a:lnTo>
                  <a:lnTo>
                    <a:pt x="562" y="377"/>
                  </a:lnTo>
                  <a:lnTo>
                    <a:pt x="563" y="379"/>
                  </a:lnTo>
                  <a:lnTo>
                    <a:pt x="563" y="380"/>
                  </a:lnTo>
                  <a:lnTo>
                    <a:pt x="563" y="382"/>
                  </a:lnTo>
                  <a:lnTo>
                    <a:pt x="563" y="384"/>
                  </a:lnTo>
                  <a:lnTo>
                    <a:pt x="563" y="386"/>
                  </a:lnTo>
                  <a:lnTo>
                    <a:pt x="563" y="388"/>
                  </a:lnTo>
                  <a:lnTo>
                    <a:pt x="563" y="390"/>
                  </a:lnTo>
                  <a:lnTo>
                    <a:pt x="562" y="390"/>
                  </a:lnTo>
                  <a:lnTo>
                    <a:pt x="562" y="390"/>
                  </a:lnTo>
                  <a:lnTo>
                    <a:pt x="561" y="390"/>
                  </a:lnTo>
                  <a:lnTo>
                    <a:pt x="561" y="391"/>
                  </a:lnTo>
                  <a:lnTo>
                    <a:pt x="560" y="392"/>
                  </a:lnTo>
                  <a:lnTo>
                    <a:pt x="560" y="393"/>
                  </a:lnTo>
                  <a:lnTo>
                    <a:pt x="559" y="394"/>
                  </a:lnTo>
                  <a:lnTo>
                    <a:pt x="559" y="395"/>
                  </a:lnTo>
                  <a:lnTo>
                    <a:pt x="557" y="401"/>
                  </a:lnTo>
                  <a:lnTo>
                    <a:pt x="557" y="403"/>
                  </a:lnTo>
                  <a:lnTo>
                    <a:pt x="557" y="403"/>
                  </a:lnTo>
                  <a:lnTo>
                    <a:pt x="557" y="404"/>
                  </a:lnTo>
                  <a:lnTo>
                    <a:pt x="557" y="405"/>
                  </a:lnTo>
                  <a:lnTo>
                    <a:pt x="557" y="405"/>
                  </a:lnTo>
                  <a:lnTo>
                    <a:pt x="557" y="406"/>
                  </a:lnTo>
                  <a:lnTo>
                    <a:pt x="557" y="407"/>
                  </a:lnTo>
                  <a:lnTo>
                    <a:pt x="558" y="408"/>
                  </a:lnTo>
                  <a:lnTo>
                    <a:pt x="560" y="410"/>
                  </a:lnTo>
                  <a:lnTo>
                    <a:pt x="560" y="410"/>
                  </a:lnTo>
                  <a:lnTo>
                    <a:pt x="560" y="411"/>
                  </a:lnTo>
                  <a:lnTo>
                    <a:pt x="561" y="412"/>
                  </a:lnTo>
                  <a:lnTo>
                    <a:pt x="561" y="414"/>
                  </a:lnTo>
                  <a:lnTo>
                    <a:pt x="561" y="416"/>
                  </a:lnTo>
                  <a:lnTo>
                    <a:pt x="562" y="417"/>
                  </a:lnTo>
                  <a:lnTo>
                    <a:pt x="562" y="423"/>
                  </a:lnTo>
                  <a:lnTo>
                    <a:pt x="562" y="425"/>
                  </a:lnTo>
                  <a:lnTo>
                    <a:pt x="563" y="428"/>
                  </a:lnTo>
                  <a:lnTo>
                    <a:pt x="563" y="429"/>
                  </a:lnTo>
                  <a:lnTo>
                    <a:pt x="564" y="431"/>
                  </a:lnTo>
                  <a:lnTo>
                    <a:pt x="565" y="434"/>
                  </a:lnTo>
                  <a:lnTo>
                    <a:pt x="566" y="437"/>
                  </a:lnTo>
                  <a:lnTo>
                    <a:pt x="567" y="438"/>
                  </a:lnTo>
                  <a:lnTo>
                    <a:pt x="567" y="440"/>
                  </a:lnTo>
                  <a:lnTo>
                    <a:pt x="568" y="441"/>
                  </a:lnTo>
                  <a:lnTo>
                    <a:pt x="568" y="441"/>
                  </a:lnTo>
                  <a:lnTo>
                    <a:pt x="568" y="442"/>
                  </a:lnTo>
                  <a:lnTo>
                    <a:pt x="567" y="443"/>
                  </a:lnTo>
                  <a:lnTo>
                    <a:pt x="564" y="448"/>
                  </a:lnTo>
                  <a:lnTo>
                    <a:pt x="563" y="449"/>
                  </a:lnTo>
                  <a:lnTo>
                    <a:pt x="562" y="451"/>
                  </a:lnTo>
                  <a:lnTo>
                    <a:pt x="561" y="453"/>
                  </a:lnTo>
                  <a:lnTo>
                    <a:pt x="561" y="454"/>
                  </a:lnTo>
                  <a:lnTo>
                    <a:pt x="561" y="456"/>
                  </a:lnTo>
                  <a:lnTo>
                    <a:pt x="560" y="460"/>
                  </a:lnTo>
                  <a:lnTo>
                    <a:pt x="560" y="462"/>
                  </a:lnTo>
                  <a:lnTo>
                    <a:pt x="560" y="464"/>
                  </a:lnTo>
                  <a:lnTo>
                    <a:pt x="560" y="466"/>
                  </a:lnTo>
                  <a:lnTo>
                    <a:pt x="561" y="469"/>
                  </a:lnTo>
                  <a:lnTo>
                    <a:pt x="561" y="471"/>
                  </a:lnTo>
                  <a:lnTo>
                    <a:pt x="562" y="473"/>
                  </a:lnTo>
                  <a:lnTo>
                    <a:pt x="564" y="477"/>
                  </a:lnTo>
                  <a:lnTo>
                    <a:pt x="565" y="479"/>
                  </a:lnTo>
                  <a:lnTo>
                    <a:pt x="566" y="480"/>
                  </a:lnTo>
                  <a:lnTo>
                    <a:pt x="568" y="483"/>
                  </a:lnTo>
                  <a:lnTo>
                    <a:pt x="569" y="483"/>
                  </a:lnTo>
                  <a:lnTo>
                    <a:pt x="569" y="484"/>
                  </a:lnTo>
                  <a:lnTo>
                    <a:pt x="570" y="485"/>
                  </a:lnTo>
                  <a:lnTo>
                    <a:pt x="570" y="487"/>
                  </a:lnTo>
                  <a:lnTo>
                    <a:pt x="570" y="488"/>
                  </a:lnTo>
                  <a:lnTo>
                    <a:pt x="569" y="489"/>
                  </a:lnTo>
                  <a:lnTo>
                    <a:pt x="569" y="492"/>
                  </a:lnTo>
                  <a:lnTo>
                    <a:pt x="568" y="494"/>
                  </a:lnTo>
                  <a:lnTo>
                    <a:pt x="568" y="495"/>
                  </a:lnTo>
                  <a:lnTo>
                    <a:pt x="567" y="496"/>
                  </a:lnTo>
                  <a:lnTo>
                    <a:pt x="565" y="499"/>
                  </a:lnTo>
                  <a:lnTo>
                    <a:pt x="564" y="501"/>
                  </a:lnTo>
                  <a:lnTo>
                    <a:pt x="563" y="503"/>
                  </a:lnTo>
                  <a:lnTo>
                    <a:pt x="562" y="507"/>
                  </a:lnTo>
                  <a:lnTo>
                    <a:pt x="561" y="509"/>
                  </a:lnTo>
                  <a:lnTo>
                    <a:pt x="560" y="510"/>
                  </a:lnTo>
                  <a:lnTo>
                    <a:pt x="560" y="512"/>
                  </a:lnTo>
                  <a:lnTo>
                    <a:pt x="559" y="512"/>
                  </a:lnTo>
                  <a:lnTo>
                    <a:pt x="558" y="513"/>
                  </a:lnTo>
                  <a:lnTo>
                    <a:pt x="554" y="516"/>
                  </a:lnTo>
                  <a:lnTo>
                    <a:pt x="551" y="518"/>
                  </a:lnTo>
                  <a:lnTo>
                    <a:pt x="549" y="520"/>
                  </a:lnTo>
                  <a:lnTo>
                    <a:pt x="548" y="521"/>
                  </a:lnTo>
                  <a:lnTo>
                    <a:pt x="546" y="523"/>
                  </a:lnTo>
                  <a:lnTo>
                    <a:pt x="545" y="524"/>
                  </a:lnTo>
                  <a:lnTo>
                    <a:pt x="544" y="525"/>
                  </a:lnTo>
                  <a:lnTo>
                    <a:pt x="544" y="526"/>
                  </a:lnTo>
                  <a:lnTo>
                    <a:pt x="544" y="528"/>
                  </a:lnTo>
                  <a:lnTo>
                    <a:pt x="543" y="529"/>
                  </a:lnTo>
                  <a:lnTo>
                    <a:pt x="543" y="530"/>
                  </a:lnTo>
                  <a:lnTo>
                    <a:pt x="543" y="531"/>
                  </a:lnTo>
                  <a:lnTo>
                    <a:pt x="543" y="533"/>
                  </a:lnTo>
                  <a:lnTo>
                    <a:pt x="544" y="535"/>
                  </a:lnTo>
                  <a:lnTo>
                    <a:pt x="544" y="536"/>
                  </a:lnTo>
                  <a:lnTo>
                    <a:pt x="544" y="537"/>
                  </a:lnTo>
                  <a:lnTo>
                    <a:pt x="544" y="538"/>
                  </a:lnTo>
                  <a:lnTo>
                    <a:pt x="543" y="538"/>
                  </a:lnTo>
                  <a:lnTo>
                    <a:pt x="543" y="539"/>
                  </a:lnTo>
                  <a:lnTo>
                    <a:pt x="543" y="540"/>
                  </a:lnTo>
                  <a:lnTo>
                    <a:pt x="542" y="541"/>
                  </a:lnTo>
                  <a:lnTo>
                    <a:pt x="542" y="541"/>
                  </a:lnTo>
                  <a:lnTo>
                    <a:pt x="541" y="542"/>
                  </a:lnTo>
                  <a:lnTo>
                    <a:pt x="541" y="542"/>
                  </a:lnTo>
                  <a:lnTo>
                    <a:pt x="540" y="543"/>
                  </a:lnTo>
                  <a:lnTo>
                    <a:pt x="537" y="545"/>
                  </a:lnTo>
                  <a:lnTo>
                    <a:pt x="536" y="545"/>
                  </a:lnTo>
                  <a:lnTo>
                    <a:pt x="536" y="545"/>
                  </a:lnTo>
                  <a:lnTo>
                    <a:pt x="535" y="546"/>
                  </a:lnTo>
                  <a:lnTo>
                    <a:pt x="535" y="546"/>
                  </a:lnTo>
                  <a:lnTo>
                    <a:pt x="535" y="547"/>
                  </a:lnTo>
                  <a:lnTo>
                    <a:pt x="535" y="547"/>
                  </a:lnTo>
                  <a:lnTo>
                    <a:pt x="535" y="548"/>
                  </a:lnTo>
                  <a:lnTo>
                    <a:pt x="535" y="549"/>
                  </a:lnTo>
                  <a:lnTo>
                    <a:pt x="535" y="550"/>
                  </a:lnTo>
                  <a:lnTo>
                    <a:pt x="535" y="550"/>
                  </a:lnTo>
                  <a:lnTo>
                    <a:pt x="535" y="551"/>
                  </a:lnTo>
                  <a:lnTo>
                    <a:pt x="536" y="552"/>
                  </a:lnTo>
                  <a:lnTo>
                    <a:pt x="536" y="553"/>
                  </a:lnTo>
                  <a:lnTo>
                    <a:pt x="536" y="554"/>
                  </a:lnTo>
                  <a:lnTo>
                    <a:pt x="537" y="554"/>
                  </a:lnTo>
                  <a:lnTo>
                    <a:pt x="538" y="555"/>
                  </a:lnTo>
                  <a:lnTo>
                    <a:pt x="539" y="556"/>
                  </a:lnTo>
                  <a:lnTo>
                    <a:pt x="541" y="558"/>
                  </a:lnTo>
                  <a:lnTo>
                    <a:pt x="541" y="558"/>
                  </a:lnTo>
                  <a:lnTo>
                    <a:pt x="542" y="559"/>
                  </a:lnTo>
                  <a:lnTo>
                    <a:pt x="542" y="559"/>
                  </a:lnTo>
                  <a:lnTo>
                    <a:pt x="542" y="560"/>
                  </a:lnTo>
                  <a:lnTo>
                    <a:pt x="542" y="560"/>
                  </a:lnTo>
                  <a:lnTo>
                    <a:pt x="542" y="561"/>
                  </a:lnTo>
                  <a:lnTo>
                    <a:pt x="541" y="563"/>
                  </a:lnTo>
                  <a:lnTo>
                    <a:pt x="541" y="564"/>
                  </a:lnTo>
                  <a:lnTo>
                    <a:pt x="540" y="564"/>
                  </a:lnTo>
                  <a:lnTo>
                    <a:pt x="540" y="565"/>
                  </a:lnTo>
                  <a:lnTo>
                    <a:pt x="539" y="565"/>
                  </a:lnTo>
                  <a:lnTo>
                    <a:pt x="539" y="565"/>
                  </a:lnTo>
                  <a:lnTo>
                    <a:pt x="537" y="566"/>
                  </a:lnTo>
                  <a:lnTo>
                    <a:pt x="536" y="567"/>
                  </a:lnTo>
                  <a:lnTo>
                    <a:pt x="535" y="567"/>
                  </a:lnTo>
                  <a:lnTo>
                    <a:pt x="534" y="570"/>
                  </a:lnTo>
                  <a:lnTo>
                    <a:pt x="532" y="571"/>
                  </a:lnTo>
                  <a:lnTo>
                    <a:pt x="531" y="572"/>
                  </a:lnTo>
                  <a:lnTo>
                    <a:pt x="530" y="573"/>
                  </a:lnTo>
                  <a:lnTo>
                    <a:pt x="530" y="574"/>
                  </a:lnTo>
                  <a:lnTo>
                    <a:pt x="529" y="575"/>
                  </a:lnTo>
                  <a:lnTo>
                    <a:pt x="529" y="576"/>
                  </a:lnTo>
                  <a:lnTo>
                    <a:pt x="529" y="577"/>
                  </a:lnTo>
                  <a:lnTo>
                    <a:pt x="529" y="578"/>
                  </a:lnTo>
                  <a:lnTo>
                    <a:pt x="529" y="579"/>
                  </a:lnTo>
                  <a:lnTo>
                    <a:pt x="529" y="580"/>
                  </a:lnTo>
                  <a:lnTo>
                    <a:pt x="530" y="582"/>
                  </a:lnTo>
                  <a:lnTo>
                    <a:pt x="531" y="584"/>
                  </a:lnTo>
                  <a:lnTo>
                    <a:pt x="532" y="585"/>
                  </a:lnTo>
                  <a:lnTo>
                    <a:pt x="534" y="588"/>
                  </a:lnTo>
                  <a:lnTo>
                    <a:pt x="535" y="589"/>
                  </a:lnTo>
                  <a:lnTo>
                    <a:pt x="535" y="590"/>
                  </a:lnTo>
                  <a:lnTo>
                    <a:pt x="536" y="591"/>
                  </a:lnTo>
                  <a:lnTo>
                    <a:pt x="536" y="593"/>
                  </a:lnTo>
                  <a:lnTo>
                    <a:pt x="536" y="594"/>
                  </a:lnTo>
                  <a:lnTo>
                    <a:pt x="536" y="595"/>
                  </a:lnTo>
                  <a:lnTo>
                    <a:pt x="536" y="596"/>
                  </a:lnTo>
                  <a:lnTo>
                    <a:pt x="536" y="597"/>
                  </a:lnTo>
                  <a:lnTo>
                    <a:pt x="536" y="598"/>
                  </a:lnTo>
                  <a:lnTo>
                    <a:pt x="535" y="598"/>
                  </a:lnTo>
                  <a:lnTo>
                    <a:pt x="535" y="599"/>
                  </a:lnTo>
                  <a:lnTo>
                    <a:pt x="533" y="601"/>
                  </a:lnTo>
                  <a:lnTo>
                    <a:pt x="532" y="602"/>
                  </a:lnTo>
                  <a:lnTo>
                    <a:pt x="531" y="604"/>
                  </a:lnTo>
                  <a:lnTo>
                    <a:pt x="530" y="605"/>
                  </a:lnTo>
                  <a:lnTo>
                    <a:pt x="529" y="606"/>
                  </a:lnTo>
                  <a:lnTo>
                    <a:pt x="529" y="608"/>
                  </a:lnTo>
                  <a:lnTo>
                    <a:pt x="527" y="613"/>
                  </a:lnTo>
                  <a:lnTo>
                    <a:pt x="526" y="617"/>
                  </a:lnTo>
                  <a:lnTo>
                    <a:pt x="526" y="617"/>
                  </a:lnTo>
                  <a:lnTo>
                    <a:pt x="525" y="618"/>
                  </a:lnTo>
                  <a:lnTo>
                    <a:pt x="525" y="619"/>
                  </a:lnTo>
                  <a:lnTo>
                    <a:pt x="524" y="619"/>
                  </a:lnTo>
                  <a:lnTo>
                    <a:pt x="523" y="619"/>
                  </a:lnTo>
                  <a:lnTo>
                    <a:pt x="519" y="621"/>
                  </a:lnTo>
                  <a:lnTo>
                    <a:pt x="517" y="622"/>
                  </a:lnTo>
                  <a:lnTo>
                    <a:pt x="515" y="623"/>
                  </a:lnTo>
                  <a:lnTo>
                    <a:pt x="514" y="624"/>
                  </a:lnTo>
                  <a:lnTo>
                    <a:pt x="510" y="627"/>
                  </a:lnTo>
                  <a:lnTo>
                    <a:pt x="508" y="629"/>
                  </a:lnTo>
                  <a:lnTo>
                    <a:pt x="506" y="630"/>
                  </a:lnTo>
                  <a:lnTo>
                    <a:pt x="505" y="630"/>
                  </a:lnTo>
                  <a:lnTo>
                    <a:pt x="504" y="631"/>
                  </a:lnTo>
                  <a:lnTo>
                    <a:pt x="502" y="631"/>
                  </a:lnTo>
                  <a:lnTo>
                    <a:pt x="501" y="632"/>
                  </a:lnTo>
                  <a:lnTo>
                    <a:pt x="500" y="632"/>
                  </a:lnTo>
                  <a:lnTo>
                    <a:pt x="499" y="632"/>
                  </a:lnTo>
                  <a:lnTo>
                    <a:pt x="498" y="632"/>
                  </a:lnTo>
                  <a:lnTo>
                    <a:pt x="497" y="632"/>
                  </a:lnTo>
                  <a:lnTo>
                    <a:pt x="495" y="632"/>
                  </a:lnTo>
                  <a:lnTo>
                    <a:pt x="490" y="631"/>
                  </a:lnTo>
                  <a:lnTo>
                    <a:pt x="489" y="631"/>
                  </a:lnTo>
                  <a:lnTo>
                    <a:pt x="488" y="631"/>
                  </a:lnTo>
                  <a:lnTo>
                    <a:pt x="487" y="631"/>
                  </a:lnTo>
                  <a:lnTo>
                    <a:pt x="487" y="631"/>
                  </a:lnTo>
                  <a:lnTo>
                    <a:pt x="486" y="631"/>
                  </a:lnTo>
                  <a:lnTo>
                    <a:pt x="486" y="632"/>
                  </a:lnTo>
                  <a:lnTo>
                    <a:pt x="486" y="633"/>
                  </a:lnTo>
                  <a:lnTo>
                    <a:pt x="485" y="638"/>
                  </a:lnTo>
                  <a:lnTo>
                    <a:pt x="484" y="641"/>
                  </a:lnTo>
                  <a:lnTo>
                    <a:pt x="484" y="643"/>
                  </a:lnTo>
                  <a:lnTo>
                    <a:pt x="484" y="649"/>
                  </a:lnTo>
                  <a:lnTo>
                    <a:pt x="483" y="651"/>
                  </a:lnTo>
                  <a:lnTo>
                    <a:pt x="483" y="653"/>
                  </a:lnTo>
                  <a:lnTo>
                    <a:pt x="482" y="656"/>
                  </a:lnTo>
                  <a:lnTo>
                    <a:pt x="482" y="658"/>
                  </a:lnTo>
                  <a:lnTo>
                    <a:pt x="482" y="659"/>
                  </a:lnTo>
                  <a:lnTo>
                    <a:pt x="482" y="660"/>
                  </a:lnTo>
                  <a:lnTo>
                    <a:pt x="482" y="662"/>
                  </a:lnTo>
                  <a:lnTo>
                    <a:pt x="483" y="663"/>
                  </a:lnTo>
                  <a:lnTo>
                    <a:pt x="484" y="667"/>
                  </a:lnTo>
                  <a:lnTo>
                    <a:pt x="485" y="669"/>
                  </a:lnTo>
                  <a:lnTo>
                    <a:pt x="485" y="670"/>
                  </a:lnTo>
                  <a:lnTo>
                    <a:pt x="487" y="676"/>
                  </a:lnTo>
                  <a:lnTo>
                    <a:pt x="487" y="678"/>
                  </a:lnTo>
                  <a:lnTo>
                    <a:pt x="487" y="680"/>
                  </a:lnTo>
                  <a:lnTo>
                    <a:pt x="487" y="682"/>
                  </a:lnTo>
                  <a:lnTo>
                    <a:pt x="487" y="684"/>
                  </a:lnTo>
                  <a:lnTo>
                    <a:pt x="486" y="685"/>
                  </a:lnTo>
                  <a:lnTo>
                    <a:pt x="486" y="686"/>
                  </a:lnTo>
                  <a:lnTo>
                    <a:pt x="486" y="687"/>
                  </a:lnTo>
                  <a:lnTo>
                    <a:pt x="485" y="688"/>
                  </a:lnTo>
                  <a:lnTo>
                    <a:pt x="485" y="688"/>
                  </a:lnTo>
                  <a:lnTo>
                    <a:pt x="484" y="689"/>
                  </a:lnTo>
                  <a:lnTo>
                    <a:pt x="483" y="690"/>
                  </a:lnTo>
                  <a:lnTo>
                    <a:pt x="483" y="691"/>
                  </a:lnTo>
                  <a:lnTo>
                    <a:pt x="481" y="692"/>
                  </a:lnTo>
                  <a:lnTo>
                    <a:pt x="480" y="693"/>
                  </a:lnTo>
                  <a:lnTo>
                    <a:pt x="479" y="693"/>
                  </a:lnTo>
                  <a:lnTo>
                    <a:pt x="476" y="695"/>
                  </a:lnTo>
                  <a:lnTo>
                    <a:pt x="475" y="695"/>
                  </a:lnTo>
                  <a:lnTo>
                    <a:pt x="474" y="696"/>
                  </a:lnTo>
                  <a:lnTo>
                    <a:pt x="473" y="696"/>
                  </a:lnTo>
                  <a:lnTo>
                    <a:pt x="472" y="697"/>
                  </a:lnTo>
                  <a:lnTo>
                    <a:pt x="471" y="698"/>
                  </a:lnTo>
                  <a:lnTo>
                    <a:pt x="470" y="699"/>
                  </a:lnTo>
                  <a:lnTo>
                    <a:pt x="469" y="700"/>
                  </a:lnTo>
                  <a:lnTo>
                    <a:pt x="468" y="702"/>
                  </a:lnTo>
                  <a:lnTo>
                    <a:pt x="466" y="705"/>
                  </a:lnTo>
                  <a:lnTo>
                    <a:pt x="465" y="708"/>
                  </a:lnTo>
                  <a:lnTo>
                    <a:pt x="464" y="710"/>
                  </a:lnTo>
                  <a:lnTo>
                    <a:pt x="463" y="712"/>
                  </a:lnTo>
                  <a:lnTo>
                    <a:pt x="463" y="713"/>
                  </a:lnTo>
                  <a:lnTo>
                    <a:pt x="462" y="716"/>
                  </a:lnTo>
                  <a:lnTo>
                    <a:pt x="462" y="718"/>
                  </a:lnTo>
                  <a:lnTo>
                    <a:pt x="461" y="722"/>
                  </a:lnTo>
                  <a:lnTo>
                    <a:pt x="461" y="724"/>
                  </a:lnTo>
                  <a:lnTo>
                    <a:pt x="460" y="726"/>
                  </a:lnTo>
                  <a:lnTo>
                    <a:pt x="460" y="728"/>
                  </a:lnTo>
                  <a:lnTo>
                    <a:pt x="460" y="730"/>
                  </a:lnTo>
                  <a:lnTo>
                    <a:pt x="460" y="732"/>
                  </a:lnTo>
                  <a:lnTo>
                    <a:pt x="461" y="734"/>
                  </a:lnTo>
                  <a:lnTo>
                    <a:pt x="461" y="735"/>
                  </a:lnTo>
                  <a:lnTo>
                    <a:pt x="461" y="736"/>
                  </a:lnTo>
                  <a:lnTo>
                    <a:pt x="461" y="738"/>
                  </a:lnTo>
                  <a:lnTo>
                    <a:pt x="462" y="739"/>
                  </a:lnTo>
                  <a:lnTo>
                    <a:pt x="464" y="744"/>
                  </a:lnTo>
                  <a:lnTo>
                    <a:pt x="464" y="746"/>
                  </a:lnTo>
                  <a:lnTo>
                    <a:pt x="464" y="746"/>
                  </a:lnTo>
                  <a:lnTo>
                    <a:pt x="463" y="746"/>
                  </a:lnTo>
                  <a:lnTo>
                    <a:pt x="462" y="745"/>
                  </a:lnTo>
                  <a:lnTo>
                    <a:pt x="461" y="745"/>
                  </a:lnTo>
                  <a:lnTo>
                    <a:pt x="460" y="745"/>
                  </a:lnTo>
                  <a:lnTo>
                    <a:pt x="459" y="745"/>
                  </a:lnTo>
                  <a:lnTo>
                    <a:pt x="457" y="745"/>
                  </a:lnTo>
                  <a:lnTo>
                    <a:pt x="456" y="745"/>
                  </a:lnTo>
                  <a:lnTo>
                    <a:pt x="454" y="746"/>
                  </a:lnTo>
                  <a:lnTo>
                    <a:pt x="453" y="747"/>
                  </a:lnTo>
                  <a:lnTo>
                    <a:pt x="451" y="747"/>
                  </a:lnTo>
                  <a:lnTo>
                    <a:pt x="450" y="748"/>
                  </a:lnTo>
                  <a:lnTo>
                    <a:pt x="449" y="749"/>
                  </a:lnTo>
                  <a:lnTo>
                    <a:pt x="448" y="750"/>
                  </a:lnTo>
                  <a:lnTo>
                    <a:pt x="447" y="751"/>
                  </a:lnTo>
                  <a:lnTo>
                    <a:pt x="447" y="752"/>
                  </a:lnTo>
                  <a:lnTo>
                    <a:pt x="446" y="753"/>
                  </a:lnTo>
                  <a:lnTo>
                    <a:pt x="444" y="757"/>
                  </a:lnTo>
                  <a:lnTo>
                    <a:pt x="443" y="758"/>
                  </a:lnTo>
                  <a:lnTo>
                    <a:pt x="443" y="758"/>
                  </a:lnTo>
                  <a:lnTo>
                    <a:pt x="443" y="759"/>
                  </a:lnTo>
                  <a:lnTo>
                    <a:pt x="442" y="759"/>
                  </a:lnTo>
                  <a:lnTo>
                    <a:pt x="442" y="759"/>
                  </a:lnTo>
                  <a:lnTo>
                    <a:pt x="441" y="759"/>
                  </a:lnTo>
                  <a:lnTo>
                    <a:pt x="440" y="760"/>
                  </a:lnTo>
                  <a:lnTo>
                    <a:pt x="439" y="759"/>
                  </a:lnTo>
                  <a:lnTo>
                    <a:pt x="438" y="759"/>
                  </a:lnTo>
                  <a:lnTo>
                    <a:pt x="437" y="759"/>
                  </a:lnTo>
                  <a:lnTo>
                    <a:pt x="436" y="758"/>
                  </a:lnTo>
                  <a:lnTo>
                    <a:pt x="434" y="757"/>
                  </a:lnTo>
                  <a:lnTo>
                    <a:pt x="430" y="755"/>
                  </a:lnTo>
                  <a:lnTo>
                    <a:pt x="428" y="753"/>
                  </a:lnTo>
                  <a:lnTo>
                    <a:pt x="424" y="750"/>
                  </a:lnTo>
                  <a:lnTo>
                    <a:pt x="418" y="746"/>
                  </a:lnTo>
                  <a:lnTo>
                    <a:pt x="415" y="744"/>
                  </a:lnTo>
                  <a:lnTo>
                    <a:pt x="412" y="742"/>
                  </a:lnTo>
                  <a:lnTo>
                    <a:pt x="411" y="741"/>
                  </a:lnTo>
                  <a:lnTo>
                    <a:pt x="409" y="739"/>
                  </a:lnTo>
                  <a:lnTo>
                    <a:pt x="407" y="737"/>
                  </a:lnTo>
                  <a:lnTo>
                    <a:pt x="406" y="735"/>
                  </a:lnTo>
                  <a:lnTo>
                    <a:pt x="405" y="734"/>
                  </a:lnTo>
                  <a:lnTo>
                    <a:pt x="404" y="732"/>
                  </a:lnTo>
                  <a:lnTo>
                    <a:pt x="404" y="731"/>
                  </a:lnTo>
                  <a:lnTo>
                    <a:pt x="403" y="730"/>
                  </a:lnTo>
                  <a:lnTo>
                    <a:pt x="403" y="728"/>
                  </a:lnTo>
                  <a:lnTo>
                    <a:pt x="402" y="726"/>
                  </a:lnTo>
                  <a:lnTo>
                    <a:pt x="402" y="720"/>
                  </a:lnTo>
                  <a:lnTo>
                    <a:pt x="401" y="714"/>
                  </a:lnTo>
                  <a:lnTo>
                    <a:pt x="401" y="709"/>
                  </a:lnTo>
                  <a:lnTo>
                    <a:pt x="401" y="707"/>
                  </a:lnTo>
                  <a:lnTo>
                    <a:pt x="400" y="704"/>
                  </a:lnTo>
                  <a:lnTo>
                    <a:pt x="400" y="702"/>
                  </a:lnTo>
                  <a:lnTo>
                    <a:pt x="399" y="699"/>
                  </a:lnTo>
                  <a:lnTo>
                    <a:pt x="398" y="694"/>
                  </a:lnTo>
                  <a:lnTo>
                    <a:pt x="397" y="692"/>
                  </a:lnTo>
                  <a:lnTo>
                    <a:pt x="396" y="691"/>
                  </a:lnTo>
                  <a:lnTo>
                    <a:pt x="396" y="690"/>
                  </a:lnTo>
                  <a:lnTo>
                    <a:pt x="395" y="689"/>
                  </a:lnTo>
                  <a:lnTo>
                    <a:pt x="394" y="687"/>
                  </a:lnTo>
                  <a:lnTo>
                    <a:pt x="391" y="683"/>
                  </a:lnTo>
                  <a:lnTo>
                    <a:pt x="387" y="679"/>
                  </a:lnTo>
                  <a:lnTo>
                    <a:pt x="383" y="674"/>
                  </a:lnTo>
                  <a:lnTo>
                    <a:pt x="376" y="666"/>
                  </a:lnTo>
                  <a:lnTo>
                    <a:pt x="375" y="665"/>
                  </a:lnTo>
                  <a:lnTo>
                    <a:pt x="373" y="663"/>
                  </a:lnTo>
                  <a:lnTo>
                    <a:pt x="372" y="661"/>
                  </a:lnTo>
                  <a:lnTo>
                    <a:pt x="370" y="660"/>
                  </a:lnTo>
                  <a:lnTo>
                    <a:pt x="368" y="657"/>
                  </a:lnTo>
                  <a:lnTo>
                    <a:pt x="366" y="656"/>
                  </a:lnTo>
                  <a:lnTo>
                    <a:pt x="364" y="655"/>
                  </a:lnTo>
                  <a:lnTo>
                    <a:pt x="362" y="653"/>
                  </a:lnTo>
                  <a:lnTo>
                    <a:pt x="360" y="651"/>
                  </a:lnTo>
                  <a:lnTo>
                    <a:pt x="358" y="650"/>
                  </a:lnTo>
                  <a:lnTo>
                    <a:pt x="356" y="649"/>
                  </a:lnTo>
                  <a:lnTo>
                    <a:pt x="353" y="647"/>
                  </a:lnTo>
                  <a:lnTo>
                    <a:pt x="352" y="647"/>
                  </a:lnTo>
                  <a:lnTo>
                    <a:pt x="351" y="646"/>
                  </a:lnTo>
                  <a:lnTo>
                    <a:pt x="348" y="646"/>
                  </a:lnTo>
                  <a:lnTo>
                    <a:pt x="346" y="646"/>
                  </a:lnTo>
                  <a:lnTo>
                    <a:pt x="344" y="645"/>
                  </a:lnTo>
                  <a:lnTo>
                    <a:pt x="341" y="645"/>
                  </a:lnTo>
                  <a:lnTo>
                    <a:pt x="335" y="645"/>
                  </a:lnTo>
                  <a:lnTo>
                    <a:pt x="332" y="645"/>
                  </a:lnTo>
                  <a:lnTo>
                    <a:pt x="331" y="645"/>
                  </a:lnTo>
                  <a:lnTo>
                    <a:pt x="329" y="645"/>
                  </a:lnTo>
                  <a:lnTo>
                    <a:pt x="328" y="644"/>
                  </a:lnTo>
                  <a:lnTo>
                    <a:pt x="326" y="644"/>
                  </a:lnTo>
                  <a:lnTo>
                    <a:pt x="324" y="643"/>
                  </a:lnTo>
                  <a:lnTo>
                    <a:pt x="322" y="642"/>
                  </a:lnTo>
                  <a:lnTo>
                    <a:pt x="320" y="641"/>
                  </a:lnTo>
                  <a:lnTo>
                    <a:pt x="318" y="640"/>
                  </a:lnTo>
                  <a:lnTo>
                    <a:pt x="316" y="639"/>
                  </a:lnTo>
                  <a:lnTo>
                    <a:pt x="314" y="637"/>
                  </a:lnTo>
                  <a:lnTo>
                    <a:pt x="312" y="636"/>
                  </a:lnTo>
                  <a:lnTo>
                    <a:pt x="311" y="634"/>
                  </a:lnTo>
                  <a:lnTo>
                    <a:pt x="309" y="633"/>
                  </a:lnTo>
                  <a:lnTo>
                    <a:pt x="308" y="631"/>
                  </a:lnTo>
                  <a:lnTo>
                    <a:pt x="308" y="630"/>
                  </a:lnTo>
                  <a:lnTo>
                    <a:pt x="307" y="629"/>
                  </a:lnTo>
                  <a:lnTo>
                    <a:pt x="306" y="627"/>
                  </a:lnTo>
                  <a:lnTo>
                    <a:pt x="306" y="625"/>
                  </a:lnTo>
                  <a:lnTo>
                    <a:pt x="305" y="623"/>
                  </a:lnTo>
                  <a:lnTo>
                    <a:pt x="304" y="617"/>
                  </a:lnTo>
                  <a:lnTo>
                    <a:pt x="303" y="615"/>
                  </a:lnTo>
                  <a:lnTo>
                    <a:pt x="303" y="613"/>
                  </a:lnTo>
                  <a:lnTo>
                    <a:pt x="302" y="612"/>
                  </a:lnTo>
                  <a:lnTo>
                    <a:pt x="301" y="610"/>
                  </a:lnTo>
                  <a:lnTo>
                    <a:pt x="301" y="609"/>
                  </a:lnTo>
                  <a:lnTo>
                    <a:pt x="300" y="608"/>
                  </a:lnTo>
                  <a:lnTo>
                    <a:pt x="299" y="606"/>
                  </a:lnTo>
                  <a:lnTo>
                    <a:pt x="296" y="603"/>
                  </a:lnTo>
                  <a:lnTo>
                    <a:pt x="291" y="597"/>
                  </a:lnTo>
                  <a:lnTo>
                    <a:pt x="284" y="590"/>
                  </a:lnTo>
                  <a:lnTo>
                    <a:pt x="283" y="589"/>
                  </a:lnTo>
                  <a:lnTo>
                    <a:pt x="282" y="588"/>
                  </a:lnTo>
                  <a:lnTo>
                    <a:pt x="281" y="587"/>
                  </a:lnTo>
                  <a:lnTo>
                    <a:pt x="280" y="585"/>
                  </a:lnTo>
                  <a:lnTo>
                    <a:pt x="280" y="584"/>
                  </a:lnTo>
                  <a:lnTo>
                    <a:pt x="278" y="580"/>
                  </a:lnTo>
                  <a:lnTo>
                    <a:pt x="277" y="578"/>
                  </a:lnTo>
                  <a:lnTo>
                    <a:pt x="275" y="576"/>
                  </a:lnTo>
                  <a:lnTo>
                    <a:pt x="272" y="572"/>
                  </a:lnTo>
                  <a:lnTo>
                    <a:pt x="271" y="571"/>
                  </a:lnTo>
                  <a:lnTo>
                    <a:pt x="270" y="569"/>
                  </a:lnTo>
                  <a:lnTo>
                    <a:pt x="267" y="564"/>
                  </a:lnTo>
                  <a:lnTo>
                    <a:pt x="267" y="563"/>
                  </a:lnTo>
                  <a:lnTo>
                    <a:pt x="266" y="562"/>
                  </a:lnTo>
                  <a:lnTo>
                    <a:pt x="265" y="561"/>
                  </a:lnTo>
                  <a:lnTo>
                    <a:pt x="264" y="560"/>
                  </a:lnTo>
                  <a:lnTo>
                    <a:pt x="260" y="556"/>
                  </a:lnTo>
                  <a:lnTo>
                    <a:pt x="258" y="555"/>
                  </a:lnTo>
                  <a:lnTo>
                    <a:pt x="257" y="553"/>
                  </a:lnTo>
                  <a:lnTo>
                    <a:pt x="255" y="551"/>
                  </a:lnTo>
                  <a:lnTo>
                    <a:pt x="254" y="549"/>
                  </a:lnTo>
                  <a:lnTo>
                    <a:pt x="253" y="548"/>
                  </a:lnTo>
                  <a:lnTo>
                    <a:pt x="249" y="545"/>
                  </a:lnTo>
                  <a:lnTo>
                    <a:pt x="248" y="544"/>
                  </a:lnTo>
                  <a:lnTo>
                    <a:pt x="248" y="543"/>
                  </a:lnTo>
                  <a:lnTo>
                    <a:pt x="247" y="542"/>
                  </a:lnTo>
                  <a:lnTo>
                    <a:pt x="246" y="541"/>
                  </a:lnTo>
                  <a:lnTo>
                    <a:pt x="246" y="539"/>
                  </a:lnTo>
                  <a:lnTo>
                    <a:pt x="245" y="538"/>
                  </a:lnTo>
                  <a:lnTo>
                    <a:pt x="245" y="536"/>
                  </a:lnTo>
                  <a:lnTo>
                    <a:pt x="244" y="530"/>
                  </a:lnTo>
                  <a:lnTo>
                    <a:pt x="243" y="528"/>
                  </a:lnTo>
                  <a:lnTo>
                    <a:pt x="243" y="527"/>
                  </a:lnTo>
                  <a:lnTo>
                    <a:pt x="243" y="525"/>
                  </a:lnTo>
                  <a:lnTo>
                    <a:pt x="242" y="524"/>
                  </a:lnTo>
                  <a:lnTo>
                    <a:pt x="242" y="523"/>
                  </a:lnTo>
                  <a:lnTo>
                    <a:pt x="241" y="522"/>
                  </a:lnTo>
                  <a:lnTo>
                    <a:pt x="240" y="521"/>
                  </a:lnTo>
                  <a:lnTo>
                    <a:pt x="237" y="517"/>
                  </a:lnTo>
                  <a:lnTo>
                    <a:pt x="233" y="514"/>
                  </a:lnTo>
                  <a:lnTo>
                    <a:pt x="229" y="509"/>
                  </a:lnTo>
                  <a:lnTo>
                    <a:pt x="226" y="506"/>
                  </a:lnTo>
                  <a:lnTo>
                    <a:pt x="224" y="504"/>
                  </a:lnTo>
                  <a:lnTo>
                    <a:pt x="222" y="503"/>
                  </a:lnTo>
                  <a:lnTo>
                    <a:pt x="221" y="501"/>
                  </a:lnTo>
                  <a:lnTo>
                    <a:pt x="219" y="500"/>
                  </a:lnTo>
                  <a:lnTo>
                    <a:pt x="218" y="499"/>
                  </a:lnTo>
                  <a:lnTo>
                    <a:pt x="216" y="498"/>
                  </a:lnTo>
                  <a:lnTo>
                    <a:pt x="214" y="497"/>
                  </a:lnTo>
                  <a:lnTo>
                    <a:pt x="212" y="496"/>
                  </a:lnTo>
                  <a:lnTo>
                    <a:pt x="210" y="495"/>
                  </a:lnTo>
                  <a:lnTo>
                    <a:pt x="209" y="495"/>
                  </a:lnTo>
                  <a:lnTo>
                    <a:pt x="205" y="493"/>
                  </a:lnTo>
                  <a:lnTo>
                    <a:pt x="202" y="493"/>
                  </a:lnTo>
                  <a:lnTo>
                    <a:pt x="194" y="491"/>
                  </a:lnTo>
                  <a:lnTo>
                    <a:pt x="192" y="491"/>
                  </a:lnTo>
                  <a:lnTo>
                    <a:pt x="189" y="490"/>
                  </a:lnTo>
                  <a:lnTo>
                    <a:pt x="188" y="491"/>
                  </a:lnTo>
                  <a:lnTo>
                    <a:pt x="187" y="491"/>
                  </a:lnTo>
                  <a:lnTo>
                    <a:pt x="187" y="491"/>
                  </a:lnTo>
                  <a:lnTo>
                    <a:pt x="186" y="491"/>
                  </a:lnTo>
                  <a:lnTo>
                    <a:pt x="185" y="492"/>
                  </a:lnTo>
                  <a:lnTo>
                    <a:pt x="184" y="492"/>
                  </a:lnTo>
                  <a:lnTo>
                    <a:pt x="184" y="493"/>
                  </a:lnTo>
                  <a:lnTo>
                    <a:pt x="183" y="495"/>
                  </a:lnTo>
                  <a:lnTo>
                    <a:pt x="182" y="496"/>
                  </a:lnTo>
                  <a:lnTo>
                    <a:pt x="182" y="496"/>
                  </a:lnTo>
                  <a:lnTo>
                    <a:pt x="181" y="497"/>
                  </a:lnTo>
                  <a:lnTo>
                    <a:pt x="180" y="497"/>
                  </a:lnTo>
                  <a:lnTo>
                    <a:pt x="180" y="497"/>
                  </a:lnTo>
                  <a:lnTo>
                    <a:pt x="179" y="497"/>
                  </a:lnTo>
                  <a:lnTo>
                    <a:pt x="177" y="497"/>
                  </a:lnTo>
                  <a:lnTo>
                    <a:pt x="175" y="497"/>
                  </a:lnTo>
                  <a:lnTo>
                    <a:pt x="172" y="496"/>
                  </a:lnTo>
                  <a:lnTo>
                    <a:pt x="168" y="495"/>
                  </a:lnTo>
                  <a:lnTo>
                    <a:pt x="167" y="495"/>
                  </a:lnTo>
                  <a:lnTo>
                    <a:pt x="165" y="494"/>
                  </a:lnTo>
                  <a:lnTo>
                    <a:pt x="160" y="494"/>
                  </a:lnTo>
                  <a:lnTo>
                    <a:pt x="157" y="494"/>
                  </a:lnTo>
                  <a:lnTo>
                    <a:pt x="155" y="493"/>
                  </a:lnTo>
                  <a:lnTo>
                    <a:pt x="153" y="493"/>
                  </a:lnTo>
                  <a:lnTo>
                    <a:pt x="151" y="492"/>
                  </a:lnTo>
                  <a:lnTo>
                    <a:pt x="149" y="492"/>
                  </a:lnTo>
                  <a:lnTo>
                    <a:pt x="147" y="491"/>
                  </a:lnTo>
                  <a:lnTo>
                    <a:pt x="145" y="490"/>
                  </a:lnTo>
                  <a:lnTo>
                    <a:pt x="144" y="489"/>
                  </a:lnTo>
                  <a:lnTo>
                    <a:pt x="143" y="489"/>
                  </a:lnTo>
                  <a:lnTo>
                    <a:pt x="142" y="488"/>
                  </a:lnTo>
                  <a:lnTo>
                    <a:pt x="141" y="487"/>
                  </a:lnTo>
                  <a:lnTo>
                    <a:pt x="140" y="485"/>
                  </a:lnTo>
                  <a:lnTo>
                    <a:pt x="140" y="485"/>
                  </a:lnTo>
                  <a:lnTo>
                    <a:pt x="137" y="481"/>
                  </a:lnTo>
                  <a:lnTo>
                    <a:pt x="135" y="476"/>
                  </a:lnTo>
                  <a:lnTo>
                    <a:pt x="133" y="473"/>
                  </a:lnTo>
                  <a:lnTo>
                    <a:pt x="133" y="471"/>
                  </a:lnTo>
                  <a:lnTo>
                    <a:pt x="132" y="470"/>
                  </a:lnTo>
                  <a:lnTo>
                    <a:pt x="131" y="465"/>
                  </a:lnTo>
                  <a:lnTo>
                    <a:pt x="130" y="463"/>
                  </a:lnTo>
                  <a:lnTo>
                    <a:pt x="129" y="461"/>
                  </a:lnTo>
                  <a:lnTo>
                    <a:pt x="128" y="460"/>
                  </a:lnTo>
                  <a:lnTo>
                    <a:pt x="127" y="458"/>
                  </a:lnTo>
                  <a:lnTo>
                    <a:pt x="126" y="456"/>
                  </a:lnTo>
                  <a:lnTo>
                    <a:pt x="125" y="455"/>
                  </a:lnTo>
                  <a:lnTo>
                    <a:pt x="124" y="453"/>
                  </a:lnTo>
                  <a:lnTo>
                    <a:pt x="121" y="450"/>
                  </a:lnTo>
                  <a:lnTo>
                    <a:pt x="119" y="448"/>
                  </a:lnTo>
                  <a:lnTo>
                    <a:pt x="112" y="442"/>
                  </a:lnTo>
                  <a:lnTo>
                    <a:pt x="110" y="441"/>
                  </a:lnTo>
                  <a:lnTo>
                    <a:pt x="108" y="440"/>
                  </a:lnTo>
                  <a:lnTo>
                    <a:pt x="106" y="439"/>
                  </a:lnTo>
                  <a:lnTo>
                    <a:pt x="104" y="438"/>
                  </a:lnTo>
                  <a:lnTo>
                    <a:pt x="99" y="435"/>
                  </a:lnTo>
                  <a:lnTo>
                    <a:pt x="97" y="435"/>
                  </a:lnTo>
                  <a:lnTo>
                    <a:pt x="96" y="434"/>
                  </a:lnTo>
                  <a:lnTo>
                    <a:pt x="94" y="433"/>
                  </a:lnTo>
                  <a:lnTo>
                    <a:pt x="93" y="431"/>
                  </a:lnTo>
                  <a:lnTo>
                    <a:pt x="92" y="430"/>
                  </a:lnTo>
                  <a:lnTo>
                    <a:pt x="91" y="429"/>
                  </a:lnTo>
                  <a:lnTo>
                    <a:pt x="90" y="429"/>
                  </a:lnTo>
                  <a:lnTo>
                    <a:pt x="90" y="428"/>
                  </a:lnTo>
                  <a:lnTo>
                    <a:pt x="89" y="427"/>
                  </a:lnTo>
                  <a:lnTo>
                    <a:pt x="89" y="426"/>
                  </a:lnTo>
                  <a:lnTo>
                    <a:pt x="89" y="425"/>
                  </a:lnTo>
                  <a:lnTo>
                    <a:pt x="88" y="422"/>
                  </a:lnTo>
                  <a:lnTo>
                    <a:pt x="87" y="418"/>
                  </a:lnTo>
                  <a:lnTo>
                    <a:pt x="86" y="415"/>
                  </a:lnTo>
                  <a:lnTo>
                    <a:pt x="85" y="411"/>
                  </a:lnTo>
                  <a:lnTo>
                    <a:pt x="83" y="406"/>
                  </a:lnTo>
                  <a:lnTo>
                    <a:pt x="82" y="405"/>
                  </a:lnTo>
                  <a:lnTo>
                    <a:pt x="82" y="403"/>
                  </a:lnTo>
                  <a:lnTo>
                    <a:pt x="82" y="402"/>
                  </a:lnTo>
                  <a:lnTo>
                    <a:pt x="82" y="400"/>
                  </a:lnTo>
                  <a:lnTo>
                    <a:pt x="82" y="399"/>
                  </a:lnTo>
                  <a:lnTo>
                    <a:pt x="83" y="396"/>
                  </a:lnTo>
                  <a:lnTo>
                    <a:pt x="83" y="393"/>
                  </a:lnTo>
                  <a:lnTo>
                    <a:pt x="83" y="391"/>
                  </a:lnTo>
                  <a:lnTo>
                    <a:pt x="83" y="387"/>
                  </a:lnTo>
                  <a:lnTo>
                    <a:pt x="83" y="382"/>
                  </a:lnTo>
                  <a:lnTo>
                    <a:pt x="83" y="380"/>
                  </a:lnTo>
                  <a:lnTo>
                    <a:pt x="83" y="378"/>
                  </a:lnTo>
                  <a:lnTo>
                    <a:pt x="83" y="376"/>
                  </a:lnTo>
                  <a:lnTo>
                    <a:pt x="82" y="374"/>
                  </a:lnTo>
                  <a:lnTo>
                    <a:pt x="82" y="373"/>
                  </a:lnTo>
                  <a:lnTo>
                    <a:pt x="81" y="372"/>
                  </a:lnTo>
                  <a:lnTo>
                    <a:pt x="80" y="371"/>
                  </a:lnTo>
                  <a:lnTo>
                    <a:pt x="79" y="370"/>
                  </a:lnTo>
                  <a:lnTo>
                    <a:pt x="78" y="369"/>
                  </a:lnTo>
                  <a:lnTo>
                    <a:pt x="75" y="368"/>
                  </a:lnTo>
                  <a:lnTo>
                    <a:pt x="73" y="367"/>
                  </a:lnTo>
                  <a:lnTo>
                    <a:pt x="70" y="366"/>
                  </a:lnTo>
                  <a:lnTo>
                    <a:pt x="69" y="365"/>
                  </a:lnTo>
                  <a:lnTo>
                    <a:pt x="68" y="365"/>
                  </a:lnTo>
                  <a:lnTo>
                    <a:pt x="66" y="364"/>
                  </a:lnTo>
                  <a:lnTo>
                    <a:pt x="65" y="363"/>
                  </a:lnTo>
                  <a:lnTo>
                    <a:pt x="65" y="362"/>
                  </a:lnTo>
                  <a:lnTo>
                    <a:pt x="64" y="361"/>
                  </a:lnTo>
                  <a:lnTo>
                    <a:pt x="63" y="359"/>
                  </a:lnTo>
                  <a:lnTo>
                    <a:pt x="61" y="356"/>
                  </a:lnTo>
                  <a:lnTo>
                    <a:pt x="60" y="354"/>
                  </a:lnTo>
                  <a:lnTo>
                    <a:pt x="59" y="352"/>
                  </a:lnTo>
                  <a:lnTo>
                    <a:pt x="58" y="350"/>
                  </a:lnTo>
                  <a:lnTo>
                    <a:pt x="57" y="348"/>
                  </a:lnTo>
                  <a:lnTo>
                    <a:pt x="57" y="346"/>
                  </a:lnTo>
                  <a:lnTo>
                    <a:pt x="56" y="344"/>
                  </a:lnTo>
                  <a:lnTo>
                    <a:pt x="56" y="342"/>
                  </a:lnTo>
                  <a:lnTo>
                    <a:pt x="55" y="340"/>
                  </a:lnTo>
                  <a:lnTo>
                    <a:pt x="55" y="332"/>
                  </a:lnTo>
                  <a:lnTo>
                    <a:pt x="54" y="330"/>
                  </a:lnTo>
                  <a:lnTo>
                    <a:pt x="54" y="328"/>
                  </a:lnTo>
                  <a:lnTo>
                    <a:pt x="53" y="326"/>
                  </a:lnTo>
                  <a:lnTo>
                    <a:pt x="51" y="319"/>
                  </a:lnTo>
                  <a:lnTo>
                    <a:pt x="51" y="317"/>
                  </a:lnTo>
                  <a:lnTo>
                    <a:pt x="50" y="315"/>
                  </a:lnTo>
                  <a:lnTo>
                    <a:pt x="49" y="313"/>
                  </a:lnTo>
                  <a:lnTo>
                    <a:pt x="48" y="312"/>
                  </a:lnTo>
                  <a:lnTo>
                    <a:pt x="47" y="310"/>
                  </a:lnTo>
                  <a:lnTo>
                    <a:pt x="46" y="310"/>
                  </a:lnTo>
                  <a:lnTo>
                    <a:pt x="45" y="309"/>
                  </a:lnTo>
                  <a:lnTo>
                    <a:pt x="45" y="308"/>
                  </a:lnTo>
                  <a:lnTo>
                    <a:pt x="41" y="307"/>
                  </a:lnTo>
                  <a:lnTo>
                    <a:pt x="41" y="306"/>
                  </a:lnTo>
                  <a:lnTo>
                    <a:pt x="40" y="306"/>
                  </a:lnTo>
                  <a:lnTo>
                    <a:pt x="39" y="305"/>
                  </a:lnTo>
                  <a:lnTo>
                    <a:pt x="39" y="304"/>
                  </a:lnTo>
                  <a:lnTo>
                    <a:pt x="37" y="302"/>
                  </a:lnTo>
                  <a:lnTo>
                    <a:pt x="36" y="301"/>
                  </a:lnTo>
                  <a:lnTo>
                    <a:pt x="36" y="300"/>
                  </a:lnTo>
                  <a:lnTo>
                    <a:pt x="36" y="298"/>
                  </a:lnTo>
                  <a:lnTo>
                    <a:pt x="36" y="295"/>
                  </a:lnTo>
                  <a:lnTo>
                    <a:pt x="35" y="294"/>
                  </a:lnTo>
                  <a:lnTo>
                    <a:pt x="35" y="292"/>
                  </a:lnTo>
                  <a:lnTo>
                    <a:pt x="35" y="291"/>
                  </a:lnTo>
                  <a:lnTo>
                    <a:pt x="35" y="290"/>
                  </a:lnTo>
                  <a:lnTo>
                    <a:pt x="35" y="288"/>
                  </a:lnTo>
                  <a:lnTo>
                    <a:pt x="36" y="285"/>
                  </a:lnTo>
                  <a:lnTo>
                    <a:pt x="36" y="282"/>
                  </a:lnTo>
                  <a:lnTo>
                    <a:pt x="37" y="278"/>
                  </a:lnTo>
                  <a:lnTo>
                    <a:pt x="37" y="277"/>
                  </a:lnTo>
                  <a:lnTo>
                    <a:pt x="37" y="276"/>
                  </a:lnTo>
                  <a:lnTo>
                    <a:pt x="37" y="274"/>
                  </a:lnTo>
                  <a:lnTo>
                    <a:pt x="37" y="272"/>
                  </a:lnTo>
                  <a:lnTo>
                    <a:pt x="36" y="271"/>
                  </a:lnTo>
                  <a:lnTo>
                    <a:pt x="35" y="269"/>
                  </a:lnTo>
                  <a:lnTo>
                    <a:pt x="35" y="268"/>
                  </a:lnTo>
                  <a:lnTo>
                    <a:pt x="34" y="267"/>
                  </a:lnTo>
                  <a:lnTo>
                    <a:pt x="33" y="266"/>
                  </a:lnTo>
                  <a:lnTo>
                    <a:pt x="32" y="265"/>
                  </a:lnTo>
                  <a:lnTo>
                    <a:pt x="31" y="265"/>
                  </a:lnTo>
                  <a:lnTo>
                    <a:pt x="30" y="264"/>
                  </a:lnTo>
                  <a:lnTo>
                    <a:pt x="25" y="262"/>
                  </a:lnTo>
                  <a:lnTo>
                    <a:pt x="23" y="261"/>
                  </a:lnTo>
                  <a:lnTo>
                    <a:pt x="22" y="261"/>
                  </a:lnTo>
                  <a:lnTo>
                    <a:pt x="18" y="258"/>
                  </a:lnTo>
                  <a:lnTo>
                    <a:pt x="11" y="254"/>
                  </a:lnTo>
                  <a:lnTo>
                    <a:pt x="8" y="252"/>
                  </a:lnTo>
                  <a:lnTo>
                    <a:pt x="7" y="252"/>
                  </a:lnTo>
                  <a:lnTo>
                    <a:pt x="5" y="251"/>
                  </a:lnTo>
                  <a:lnTo>
                    <a:pt x="4" y="250"/>
                  </a:lnTo>
                  <a:lnTo>
                    <a:pt x="3" y="249"/>
                  </a:lnTo>
                  <a:lnTo>
                    <a:pt x="2" y="248"/>
                  </a:lnTo>
                  <a:lnTo>
                    <a:pt x="1" y="247"/>
                  </a:lnTo>
                  <a:lnTo>
                    <a:pt x="0" y="245"/>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63" name="Freeform 269">
              <a:extLst>
                <a:ext uri="{FF2B5EF4-FFF2-40B4-BE49-F238E27FC236}">
                  <a16:creationId xmlns:a16="http://schemas.microsoft.com/office/drawing/2014/main" id="{22315010-8210-4619-862B-2A47A0411625}"/>
                </a:ext>
              </a:extLst>
            </p:cNvPr>
            <p:cNvSpPr>
              <a:spLocks/>
            </p:cNvSpPr>
            <p:nvPr/>
          </p:nvSpPr>
          <p:spPr bwMode="auto">
            <a:xfrm>
              <a:off x="2854" y="2216"/>
              <a:ext cx="395" cy="245"/>
            </a:xfrm>
            <a:custGeom>
              <a:avLst/>
              <a:gdLst>
                <a:gd name="T0" fmla="*/ 3 w 395"/>
                <a:gd name="T1" fmla="*/ 231 h 245"/>
                <a:gd name="T2" fmla="*/ 0 w 395"/>
                <a:gd name="T3" fmla="*/ 221 h 245"/>
                <a:gd name="T4" fmla="*/ 2 w 395"/>
                <a:gd name="T5" fmla="*/ 214 h 245"/>
                <a:gd name="T6" fmla="*/ 8 w 395"/>
                <a:gd name="T7" fmla="*/ 208 h 245"/>
                <a:gd name="T8" fmla="*/ 23 w 395"/>
                <a:gd name="T9" fmla="*/ 199 h 245"/>
                <a:gd name="T10" fmla="*/ 27 w 395"/>
                <a:gd name="T11" fmla="*/ 194 h 245"/>
                <a:gd name="T12" fmla="*/ 32 w 395"/>
                <a:gd name="T13" fmla="*/ 171 h 245"/>
                <a:gd name="T14" fmla="*/ 36 w 395"/>
                <a:gd name="T15" fmla="*/ 164 h 245"/>
                <a:gd name="T16" fmla="*/ 43 w 395"/>
                <a:gd name="T17" fmla="*/ 154 h 245"/>
                <a:gd name="T18" fmla="*/ 52 w 395"/>
                <a:gd name="T19" fmla="*/ 139 h 245"/>
                <a:gd name="T20" fmla="*/ 62 w 395"/>
                <a:gd name="T21" fmla="*/ 124 h 245"/>
                <a:gd name="T22" fmla="*/ 73 w 395"/>
                <a:gd name="T23" fmla="*/ 123 h 245"/>
                <a:gd name="T24" fmla="*/ 84 w 395"/>
                <a:gd name="T25" fmla="*/ 125 h 245"/>
                <a:gd name="T26" fmla="*/ 91 w 395"/>
                <a:gd name="T27" fmla="*/ 121 h 245"/>
                <a:gd name="T28" fmla="*/ 99 w 395"/>
                <a:gd name="T29" fmla="*/ 117 h 245"/>
                <a:gd name="T30" fmla="*/ 107 w 395"/>
                <a:gd name="T31" fmla="*/ 118 h 245"/>
                <a:gd name="T32" fmla="*/ 113 w 395"/>
                <a:gd name="T33" fmla="*/ 123 h 245"/>
                <a:gd name="T34" fmla="*/ 117 w 395"/>
                <a:gd name="T35" fmla="*/ 127 h 245"/>
                <a:gd name="T36" fmla="*/ 119 w 395"/>
                <a:gd name="T37" fmla="*/ 127 h 245"/>
                <a:gd name="T38" fmla="*/ 122 w 395"/>
                <a:gd name="T39" fmla="*/ 121 h 245"/>
                <a:gd name="T40" fmla="*/ 129 w 395"/>
                <a:gd name="T41" fmla="*/ 117 h 245"/>
                <a:gd name="T42" fmla="*/ 133 w 395"/>
                <a:gd name="T43" fmla="*/ 112 h 245"/>
                <a:gd name="T44" fmla="*/ 142 w 395"/>
                <a:gd name="T45" fmla="*/ 109 h 245"/>
                <a:gd name="T46" fmla="*/ 155 w 395"/>
                <a:gd name="T47" fmla="*/ 106 h 245"/>
                <a:gd name="T48" fmla="*/ 166 w 395"/>
                <a:gd name="T49" fmla="*/ 103 h 245"/>
                <a:gd name="T50" fmla="*/ 173 w 395"/>
                <a:gd name="T51" fmla="*/ 103 h 245"/>
                <a:gd name="T52" fmla="*/ 186 w 395"/>
                <a:gd name="T53" fmla="*/ 107 h 245"/>
                <a:gd name="T54" fmla="*/ 196 w 395"/>
                <a:gd name="T55" fmla="*/ 110 h 245"/>
                <a:gd name="T56" fmla="*/ 206 w 395"/>
                <a:gd name="T57" fmla="*/ 110 h 245"/>
                <a:gd name="T58" fmla="*/ 213 w 395"/>
                <a:gd name="T59" fmla="*/ 110 h 245"/>
                <a:gd name="T60" fmla="*/ 222 w 395"/>
                <a:gd name="T61" fmla="*/ 113 h 245"/>
                <a:gd name="T62" fmla="*/ 230 w 395"/>
                <a:gd name="T63" fmla="*/ 110 h 245"/>
                <a:gd name="T64" fmla="*/ 238 w 395"/>
                <a:gd name="T65" fmla="*/ 103 h 245"/>
                <a:gd name="T66" fmla="*/ 241 w 395"/>
                <a:gd name="T67" fmla="*/ 92 h 245"/>
                <a:gd name="T68" fmla="*/ 241 w 395"/>
                <a:gd name="T69" fmla="*/ 84 h 245"/>
                <a:gd name="T70" fmla="*/ 245 w 395"/>
                <a:gd name="T71" fmla="*/ 80 h 245"/>
                <a:gd name="T72" fmla="*/ 257 w 395"/>
                <a:gd name="T73" fmla="*/ 74 h 245"/>
                <a:gd name="T74" fmla="*/ 271 w 395"/>
                <a:gd name="T75" fmla="*/ 66 h 245"/>
                <a:gd name="T76" fmla="*/ 283 w 395"/>
                <a:gd name="T77" fmla="*/ 58 h 245"/>
                <a:gd name="T78" fmla="*/ 293 w 395"/>
                <a:gd name="T79" fmla="*/ 48 h 245"/>
                <a:gd name="T80" fmla="*/ 298 w 395"/>
                <a:gd name="T81" fmla="*/ 46 h 245"/>
                <a:gd name="T82" fmla="*/ 308 w 395"/>
                <a:gd name="T83" fmla="*/ 48 h 245"/>
                <a:gd name="T84" fmla="*/ 323 w 395"/>
                <a:gd name="T85" fmla="*/ 51 h 245"/>
                <a:gd name="T86" fmla="*/ 330 w 395"/>
                <a:gd name="T87" fmla="*/ 55 h 245"/>
                <a:gd name="T88" fmla="*/ 341 w 395"/>
                <a:gd name="T89" fmla="*/ 63 h 245"/>
                <a:gd name="T90" fmla="*/ 347 w 395"/>
                <a:gd name="T91" fmla="*/ 66 h 245"/>
                <a:gd name="T92" fmla="*/ 351 w 395"/>
                <a:gd name="T93" fmla="*/ 65 h 245"/>
                <a:gd name="T94" fmla="*/ 354 w 395"/>
                <a:gd name="T95" fmla="*/ 60 h 245"/>
                <a:gd name="T96" fmla="*/ 357 w 395"/>
                <a:gd name="T97" fmla="*/ 44 h 245"/>
                <a:gd name="T98" fmla="*/ 357 w 395"/>
                <a:gd name="T99" fmla="*/ 38 h 245"/>
                <a:gd name="T100" fmla="*/ 361 w 395"/>
                <a:gd name="T101" fmla="*/ 35 h 245"/>
                <a:gd name="T102" fmla="*/ 372 w 395"/>
                <a:gd name="T103" fmla="*/ 31 h 245"/>
                <a:gd name="T104" fmla="*/ 379 w 395"/>
                <a:gd name="T105" fmla="*/ 27 h 245"/>
                <a:gd name="T106" fmla="*/ 381 w 395"/>
                <a:gd name="T107" fmla="*/ 22 h 245"/>
                <a:gd name="T108" fmla="*/ 380 w 395"/>
                <a:gd name="T109" fmla="*/ 19 h 245"/>
                <a:gd name="T110" fmla="*/ 378 w 395"/>
                <a:gd name="T111" fmla="*/ 14 h 245"/>
                <a:gd name="T112" fmla="*/ 380 w 395"/>
                <a:gd name="T113" fmla="*/ 6 h 245"/>
                <a:gd name="T114" fmla="*/ 384 w 395"/>
                <a:gd name="T115" fmla="*/ 3 h 245"/>
                <a:gd name="T116" fmla="*/ 387 w 395"/>
                <a:gd name="T117" fmla="*/ 2 h 245"/>
                <a:gd name="T118" fmla="*/ 393 w 395"/>
                <a:gd name="T119" fmla="*/ 1 h 245"/>
                <a:gd name="T120" fmla="*/ 395 w 395"/>
                <a:gd name="T12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5" h="245">
                  <a:moveTo>
                    <a:pt x="12" y="245"/>
                  </a:moveTo>
                  <a:lnTo>
                    <a:pt x="11" y="244"/>
                  </a:lnTo>
                  <a:lnTo>
                    <a:pt x="9" y="241"/>
                  </a:lnTo>
                  <a:lnTo>
                    <a:pt x="6" y="236"/>
                  </a:lnTo>
                  <a:lnTo>
                    <a:pt x="3" y="231"/>
                  </a:lnTo>
                  <a:lnTo>
                    <a:pt x="2" y="229"/>
                  </a:lnTo>
                  <a:lnTo>
                    <a:pt x="1" y="227"/>
                  </a:lnTo>
                  <a:lnTo>
                    <a:pt x="1" y="225"/>
                  </a:lnTo>
                  <a:lnTo>
                    <a:pt x="0" y="223"/>
                  </a:lnTo>
                  <a:lnTo>
                    <a:pt x="0" y="221"/>
                  </a:lnTo>
                  <a:lnTo>
                    <a:pt x="0" y="219"/>
                  </a:lnTo>
                  <a:lnTo>
                    <a:pt x="0" y="218"/>
                  </a:lnTo>
                  <a:lnTo>
                    <a:pt x="1" y="217"/>
                  </a:lnTo>
                  <a:lnTo>
                    <a:pt x="1" y="215"/>
                  </a:lnTo>
                  <a:lnTo>
                    <a:pt x="2" y="214"/>
                  </a:lnTo>
                  <a:lnTo>
                    <a:pt x="3" y="213"/>
                  </a:lnTo>
                  <a:lnTo>
                    <a:pt x="4" y="212"/>
                  </a:lnTo>
                  <a:lnTo>
                    <a:pt x="4" y="211"/>
                  </a:lnTo>
                  <a:lnTo>
                    <a:pt x="6" y="210"/>
                  </a:lnTo>
                  <a:lnTo>
                    <a:pt x="8" y="208"/>
                  </a:lnTo>
                  <a:lnTo>
                    <a:pt x="11" y="206"/>
                  </a:lnTo>
                  <a:lnTo>
                    <a:pt x="19" y="202"/>
                  </a:lnTo>
                  <a:lnTo>
                    <a:pt x="20" y="201"/>
                  </a:lnTo>
                  <a:lnTo>
                    <a:pt x="22" y="200"/>
                  </a:lnTo>
                  <a:lnTo>
                    <a:pt x="23" y="199"/>
                  </a:lnTo>
                  <a:lnTo>
                    <a:pt x="24" y="198"/>
                  </a:lnTo>
                  <a:lnTo>
                    <a:pt x="25" y="197"/>
                  </a:lnTo>
                  <a:lnTo>
                    <a:pt x="26" y="196"/>
                  </a:lnTo>
                  <a:lnTo>
                    <a:pt x="26" y="195"/>
                  </a:lnTo>
                  <a:lnTo>
                    <a:pt x="27" y="194"/>
                  </a:lnTo>
                  <a:lnTo>
                    <a:pt x="27" y="192"/>
                  </a:lnTo>
                  <a:lnTo>
                    <a:pt x="28" y="188"/>
                  </a:lnTo>
                  <a:lnTo>
                    <a:pt x="28" y="183"/>
                  </a:lnTo>
                  <a:lnTo>
                    <a:pt x="29" y="180"/>
                  </a:lnTo>
                  <a:lnTo>
                    <a:pt x="32" y="171"/>
                  </a:lnTo>
                  <a:lnTo>
                    <a:pt x="32" y="169"/>
                  </a:lnTo>
                  <a:lnTo>
                    <a:pt x="33" y="168"/>
                  </a:lnTo>
                  <a:lnTo>
                    <a:pt x="34" y="166"/>
                  </a:lnTo>
                  <a:lnTo>
                    <a:pt x="35" y="165"/>
                  </a:lnTo>
                  <a:lnTo>
                    <a:pt x="36" y="164"/>
                  </a:lnTo>
                  <a:lnTo>
                    <a:pt x="38" y="162"/>
                  </a:lnTo>
                  <a:lnTo>
                    <a:pt x="39" y="161"/>
                  </a:lnTo>
                  <a:lnTo>
                    <a:pt x="40" y="160"/>
                  </a:lnTo>
                  <a:lnTo>
                    <a:pt x="41" y="158"/>
                  </a:lnTo>
                  <a:lnTo>
                    <a:pt x="43" y="154"/>
                  </a:lnTo>
                  <a:lnTo>
                    <a:pt x="44" y="153"/>
                  </a:lnTo>
                  <a:lnTo>
                    <a:pt x="46" y="149"/>
                  </a:lnTo>
                  <a:lnTo>
                    <a:pt x="47" y="147"/>
                  </a:lnTo>
                  <a:lnTo>
                    <a:pt x="48" y="145"/>
                  </a:lnTo>
                  <a:lnTo>
                    <a:pt x="52" y="139"/>
                  </a:lnTo>
                  <a:lnTo>
                    <a:pt x="54" y="135"/>
                  </a:lnTo>
                  <a:lnTo>
                    <a:pt x="55" y="134"/>
                  </a:lnTo>
                  <a:lnTo>
                    <a:pt x="57" y="131"/>
                  </a:lnTo>
                  <a:lnTo>
                    <a:pt x="58" y="129"/>
                  </a:lnTo>
                  <a:lnTo>
                    <a:pt x="62" y="124"/>
                  </a:lnTo>
                  <a:lnTo>
                    <a:pt x="63" y="123"/>
                  </a:lnTo>
                  <a:lnTo>
                    <a:pt x="64" y="121"/>
                  </a:lnTo>
                  <a:lnTo>
                    <a:pt x="64" y="121"/>
                  </a:lnTo>
                  <a:lnTo>
                    <a:pt x="67" y="121"/>
                  </a:lnTo>
                  <a:lnTo>
                    <a:pt x="73" y="123"/>
                  </a:lnTo>
                  <a:lnTo>
                    <a:pt x="79" y="125"/>
                  </a:lnTo>
                  <a:lnTo>
                    <a:pt x="81" y="125"/>
                  </a:lnTo>
                  <a:lnTo>
                    <a:pt x="82" y="125"/>
                  </a:lnTo>
                  <a:lnTo>
                    <a:pt x="83" y="125"/>
                  </a:lnTo>
                  <a:lnTo>
                    <a:pt x="84" y="125"/>
                  </a:lnTo>
                  <a:lnTo>
                    <a:pt x="85" y="125"/>
                  </a:lnTo>
                  <a:lnTo>
                    <a:pt x="86" y="124"/>
                  </a:lnTo>
                  <a:lnTo>
                    <a:pt x="88" y="124"/>
                  </a:lnTo>
                  <a:lnTo>
                    <a:pt x="89" y="123"/>
                  </a:lnTo>
                  <a:lnTo>
                    <a:pt x="91" y="121"/>
                  </a:lnTo>
                  <a:lnTo>
                    <a:pt x="92" y="120"/>
                  </a:lnTo>
                  <a:lnTo>
                    <a:pt x="94" y="119"/>
                  </a:lnTo>
                  <a:lnTo>
                    <a:pt x="96" y="118"/>
                  </a:lnTo>
                  <a:lnTo>
                    <a:pt x="98" y="118"/>
                  </a:lnTo>
                  <a:lnTo>
                    <a:pt x="99" y="117"/>
                  </a:lnTo>
                  <a:lnTo>
                    <a:pt x="101" y="117"/>
                  </a:lnTo>
                  <a:lnTo>
                    <a:pt x="103" y="117"/>
                  </a:lnTo>
                  <a:lnTo>
                    <a:pt x="104" y="117"/>
                  </a:lnTo>
                  <a:lnTo>
                    <a:pt x="105" y="118"/>
                  </a:lnTo>
                  <a:lnTo>
                    <a:pt x="107" y="118"/>
                  </a:lnTo>
                  <a:lnTo>
                    <a:pt x="108" y="119"/>
                  </a:lnTo>
                  <a:lnTo>
                    <a:pt x="110" y="120"/>
                  </a:lnTo>
                  <a:lnTo>
                    <a:pt x="111" y="121"/>
                  </a:lnTo>
                  <a:lnTo>
                    <a:pt x="112" y="122"/>
                  </a:lnTo>
                  <a:lnTo>
                    <a:pt x="113" y="123"/>
                  </a:lnTo>
                  <a:lnTo>
                    <a:pt x="115" y="126"/>
                  </a:lnTo>
                  <a:lnTo>
                    <a:pt x="116" y="127"/>
                  </a:lnTo>
                  <a:lnTo>
                    <a:pt x="116" y="127"/>
                  </a:lnTo>
                  <a:lnTo>
                    <a:pt x="117" y="127"/>
                  </a:lnTo>
                  <a:lnTo>
                    <a:pt x="117" y="127"/>
                  </a:lnTo>
                  <a:lnTo>
                    <a:pt x="118" y="127"/>
                  </a:lnTo>
                  <a:lnTo>
                    <a:pt x="118" y="127"/>
                  </a:lnTo>
                  <a:lnTo>
                    <a:pt x="118" y="127"/>
                  </a:lnTo>
                  <a:lnTo>
                    <a:pt x="119" y="127"/>
                  </a:lnTo>
                  <a:lnTo>
                    <a:pt x="119" y="127"/>
                  </a:lnTo>
                  <a:lnTo>
                    <a:pt x="119" y="126"/>
                  </a:lnTo>
                  <a:lnTo>
                    <a:pt x="120" y="124"/>
                  </a:lnTo>
                  <a:lnTo>
                    <a:pt x="120" y="123"/>
                  </a:lnTo>
                  <a:lnTo>
                    <a:pt x="121" y="122"/>
                  </a:lnTo>
                  <a:lnTo>
                    <a:pt x="122" y="121"/>
                  </a:lnTo>
                  <a:lnTo>
                    <a:pt x="123" y="121"/>
                  </a:lnTo>
                  <a:lnTo>
                    <a:pt x="124" y="120"/>
                  </a:lnTo>
                  <a:lnTo>
                    <a:pt x="125" y="119"/>
                  </a:lnTo>
                  <a:lnTo>
                    <a:pt x="128" y="117"/>
                  </a:lnTo>
                  <a:lnTo>
                    <a:pt x="129" y="117"/>
                  </a:lnTo>
                  <a:lnTo>
                    <a:pt x="130" y="116"/>
                  </a:lnTo>
                  <a:lnTo>
                    <a:pt x="131" y="115"/>
                  </a:lnTo>
                  <a:lnTo>
                    <a:pt x="132" y="113"/>
                  </a:lnTo>
                  <a:lnTo>
                    <a:pt x="133" y="113"/>
                  </a:lnTo>
                  <a:lnTo>
                    <a:pt x="133" y="112"/>
                  </a:lnTo>
                  <a:lnTo>
                    <a:pt x="134" y="112"/>
                  </a:lnTo>
                  <a:lnTo>
                    <a:pt x="136" y="111"/>
                  </a:lnTo>
                  <a:lnTo>
                    <a:pt x="139" y="110"/>
                  </a:lnTo>
                  <a:lnTo>
                    <a:pt x="141" y="110"/>
                  </a:lnTo>
                  <a:lnTo>
                    <a:pt x="142" y="109"/>
                  </a:lnTo>
                  <a:lnTo>
                    <a:pt x="146" y="108"/>
                  </a:lnTo>
                  <a:lnTo>
                    <a:pt x="147" y="107"/>
                  </a:lnTo>
                  <a:lnTo>
                    <a:pt x="149" y="107"/>
                  </a:lnTo>
                  <a:lnTo>
                    <a:pt x="154" y="106"/>
                  </a:lnTo>
                  <a:lnTo>
                    <a:pt x="155" y="106"/>
                  </a:lnTo>
                  <a:lnTo>
                    <a:pt x="158" y="106"/>
                  </a:lnTo>
                  <a:lnTo>
                    <a:pt x="159" y="106"/>
                  </a:lnTo>
                  <a:lnTo>
                    <a:pt x="161" y="105"/>
                  </a:lnTo>
                  <a:lnTo>
                    <a:pt x="165" y="104"/>
                  </a:lnTo>
                  <a:lnTo>
                    <a:pt x="166" y="103"/>
                  </a:lnTo>
                  <a:lnTo>
                    <a:pt x="167" y="103"/>
                  </a:lnTo>
                  <a:lnTo>
                    <a:pt x="168" y="103"/>
                  </a:lnTo>
                  <a:lnTo>
                    <a:pt x="170" y="103"/>
                  </a:lnTo>
                  <a:lnTo>
                    <a:pt x="171" y="103"/>
                  </a:lnTo>
                  <a:lnTo>
                    <a:pt x="173" y="103"/>
                  </a:lnTo>
                  <a:lnTo>
                    <a:pt x="174" y="104"/>
                  </a:lnTo>
                  <a:lnTo>
                    <a:pt x="176" y="104"/>
                  </a:lnTo>
                  <a:lnTo>
                    <a:pt x="178" y="105"/>
                  </a:lnTo>
                  <a:lnTo>
                    <a:pt x="180" y="106"/>
                  </a:lnTo>
                  <a:lnTo>
                    <a:pt x="186" y="107"/>
                  </a:lnTo>
                  <a:lnTo>
                    <a:pt x="188" y="108"/>
                  </a:lnTo>
                  <a:lnTo>
                    <a:pt x="192" y="110"/>
                  </a:lnTo>
                  <a:lnTo>
                    <a:pt x="193" y="110"/>
                  </a:lnTo>
                  <a:lnTo>
                    <a:pt x="195" y="110"/>
                  </a:lnTo>
                  <a:lnTo>
                    <a:pt x="196" y="110"/>
                  </a:lnTo>
                  <a:lnTo>
                    <a:pt x="197" y="110"/>
                  </a:lnTo>
                  <a:lnTo>
                    <a:pt x="200" y="110"/>
                  </a:lnTo>
                  <a:lnTo>
                    <a:pt x="201" y="110"/>
                  </a:lnTo>
                  <a:lnTo>
                    <a:pt x="203" y="110"/>
                  </a:lnTo>
                  <a:lnTo>
                    <a:pt x="206" y="110"/>
                  </a:lnTo>
                  <a:lnTo>
                    <a:pt x="208" y="110"/>
                  </a:lnTo>
                  <a:lnTo>
                    <a:pt x="209" y="109"/>
                  </a:lnTo>
                  <a:lnTo>
                    <a:pt x="210" y="109"/>
                  </a:lnTo>
                  <a:lnTo>
                    <a:pt x="212" y="110"/>
                  </a:lnTo>
                  <a:lnTo>
                    <a:pt x="213" y="110"/>
                  </a:lnTo>
                  <a:lnTo>
                    <a:pt x="215" y="110"/>
                  </a:lnTo>
                  <a:lnTo>
                    <a:pt x="219" y="112"/>
                  </a:lnTo>
                  <a:lnTo>
                    <a:pt x="220" y="112"/>
                  </a:lnTo>
                  <a:lnTo>
                    <a:pt x="221" y="112"/>
                  </a:lnTo>
                  <a:lnTo>
                    <a:pt x="222" y="113"/>
                  </a:lnTo>
                  <a:lnTo>
                    <a:pt x="223" y="112"/>
                  </a:lnTo>
                  <a:lnTo>
                    <a:pt x="225" y="112"/>
                  </a:lnTo>
                  <a:lnTo>
                    <a:pt x="226" y="112"/>
                  </a:lnTo>
                  <a:lnTo>
                    <a:pt x="228" y="111"/>
                  </a:lnTo>
                  <a:lnTo>
                    <a:pt x="230" y="110"/>
                  </a:lnTo>
                  <a:lnTo>
                    <a:pt x="231" y="109"/>
                  </a:lnTo>
                  <a:lnTo>
                    <a:pt x="233" y="108"/>
                  </a:lnTo>
                  <a:lnTo>
                    <a:pt x="235" y="106"/>
                  </a:lnTo>
                  <a:lnTo>
                    <a:pt x="236" y="104"/>
                  </a:lnTo>
                  <a:lnTo>
                    <a:pt x="238" y="103"/>
                  </a:lnTo>
                  <a:lnTo>
                    <a:pt x="238" y="101"/>
                  </a:lnTo>
                  <a:lnTo>
                    <a:pt x="239" y="101"/>
                  </a:lnTo>
                  <a:lnTo>
                    <a:pt x="239" y="100"/>
                  </a:lnTo>
                  <a:lnTo>
                    <a:pt x="241" y="93"/>
                  </a:lnTo>
                  <a:lnTo>
                    <a:pt x="241" y="92"/>
                  </a:lnTo>
                  <a:lnTo>
                    <a:pt x="241" y="91"/>
                  </a:lnTo>
                  <a:lnTo>
                    <a:pt x="241" y="86"/>
                  </a:lnTo>
                  <a:lnTo>
                    <a:pt x="241" y="85"/>
                  </a:lnTo>
                  <a:lnTo>
                    <a:pt x="241" y="85"/>
                  </a:lnTo>
                  <a:lnTo>
                    <a:pt x="241" y="84"/>
                  </a:lnTo>
                  <a:lnTo>
                    <a:pt x="242" y="83"/>
                  </a:lnTo>
                  <a:lnTo>
                    <a:pt x="242" y="82"/>
                  </a:lnTo>
                  <a:lnTo>
                    <a:pt x="243" y="82"/>
                  </a:lnTo>
                  <a:lnTo>
                    <a:pt x="244" y="81"/>
                  </a:lnTo>
                  <a:lnTo>
                    <a:pt x="245" y="80"/>
                  </a:lnTo>
                  <a:lnTo>
                    <a:pt x="246" y="80"/>
                  </a:lnTo>
                  <a:lnTo>
                    <a:pt x="249" y="78"/>
                  </a:lnTo>
                  <a:lnTo>
                    <a:pt x="254" y="76"/>
                  </a:lnTo>
                  <a:lnTo>
                    <a:pt x="255" y="76"/>
                  </a:lnTo>
                  <a:lnTo>
                    <a:pt x="257" y="74"/>
                  </a:lnTo>
                  <a:lnTo>
                    <a:pt x="258" y="73"/>
                  </a:lnTo>
                  <a:lnTo>
                    <a:pt x="260" y="72"/>
                  </a:lnTo>
                  <a:lnTo>
                    <a:pt x="263" y="71"/>
                  </a:lnTo>
                  <a:lnTo>
                    <a:pt x="264" y="70"/>
                  </a:lnTo>
                  <a:lnTo>
                    <a:pt x="271" y="66"/>
                  </a:lnTo>
                  <a:lnTo>
                    <a:pt x="274" y="64"/>
                  </a:lnTo>
                  <a:lnTo>
                    <a:pt x="276" y="62"/>
                  </a:lnTo>
                  <a:lnTo>
                    <a:pt x="279" y="60"/>
                  </a:lnTo>
                  <a:lnTo>
                    <a:pt x="282" y="58"/>
                  </a:lnTo>
                  <a:lnTo>
                    <a:pt x="283" y="58"/>
                  </a:lnTo>
                  <a:lnTo>
                    <a:pt x="285" y="56"/>
                  </a:lnTo>
                  <a:lnTo>
                    <a:pt x="288" y="54"/>
                  </a:lnTo>
                  <a:lnTo>
                    <a:pt x="291" y="51"/>
                  </a:lnTo>
                  <a:lnTo>
                    <a:pt x="293" y="49"/>
                  </a:lnTo>
                  <a:lnTo>
                    <a:pt x="293" y="48"/>
                  </a:lnTo>
                  <a:lnTo>
                    <a:pt x="294" y="48"/>
                  </a:lnTo>
                  <a:lnTo>
                    <a:pt x="295" y="47"/>
                  </a:lnTo>
                  <a:lnTo>
                    <a:pt x="296" y="47"/>
                  </a:lnTo>
                  <a:lnTo>
                    <a:pt x="297" y="46"/>
                  </a:lnTo>
                  <a:lnTo>
                    <a:pt x="298" y="46"/>
                  </a:lnTo>
                  <a:lnTo>
                    <a:pt x="298" y="46"/>
                  </a:lnTo>
                  <a:lnTo>
                    <a:pt x="299" y="46"/>
                  </a:lnTo>
                  <a:lnTo>
                    <a:pt x="303" y="47"/>
                  </a:lnTo>
                  <a:lnTo>
                    <a:pt x="306" y="48"/>
                  </a:lnTo>
                  <a:lnTo>
                    <a:pt x="308" y="48"/>
                  </a:lnTo>
                  <a:lnTo>
                    <a:pt x="312" y="49"/>
                  </a:lnTo>
                  <a:lnTo>
                    <a:pt x="317" y="49"/>
                  </a:lnTo>
                  <a:lnTo>
                    <a:pt x="318" y="49"/>
                  </a:lnTo>
                  <a:lnTo>
                    <a:pt x="320" y="50"/>
                  </a:lnTo>
                  <a:lnTo>
                    <a:pt x="323" y="51"/>
                  </a:lnTo>
                  <a:lnTo>
                    <a:pt x="324" y="51"/>
                  </a:lnTo>
                  <a:lnTo>
                    <a:pt x="325" y="51"/>
                  </a:lnTo>
                  <a:lnTo>
                    <a:pt x="326" y="52"/>
                  </a:lnTo>
                  <a:lnTo>
                    <a:pt x="328" y="54"/>
                  </a:lnTo>
                  <a:lnTo>
                    <a:pt x="330" y="55"/>
                  </a:lnTo>
                  <a:lnTo>
                    <a:pt x="333" y="57"/>
                  </a:lnTo>
                  <a:lnTo>
                    <a:pt x="333" y="58"/>
                  </a:lnTo>
                  <a:lnTo>
                    <a:pt x="335" y="59"/>
                  </a:lnTo>
                  <a:lnTo>
                    <a:pt x="339" y="62"/>
                  </a:lnTo>
                  <a:lnTo>
                    <a:pt x="341" y="63"/>
                  </a:lnTo>
                  <a:lnTo>
                    <a:pt x="343" y="64"/>
                  </a:lnTo>
                  <a:lnTo>
                    <a:pt x="344" y="65"/>
                  </a:lnTo>
                  <a:lnTo>
                    <a:pt x="345" y="65"/>
                  </a:lnTo>
                  <a:lnTo>
                    <a:pt x="346" y="66"/>
                  </a:lnTo>
                  <a:lnTo>
                    <a:pt x="347" y="66"/>
                  </a:lnTo>
                  <a:lnTo>
                    <a:pt x="348" y="66"/>
                  </a:lnTo>
                  <a:lnTo>
                    <a:pt x="349" y="66"/>
                  </a:lnTo>
                  <a:lnTo>
                    <a:pt x="350" y="66"/>
                  </a:lnTo>
                  <a:lnTo>
                    <a:pt x="351" y="66"/>
                  </a:lnTo>
                  <a:lnTo>
                    <a:pt x="351" y="65"/>
                  </a:lnTo>
                  <a:lnTo>
                    <a:pt x="352" y="65"/>
                  </a:lnTo>
                  <a:lnTo>
                    <a:pt x="353" y="64"/>
                  </a:lnTo>
                  <a:lnTo>
                    <a:pt x="353" y="63"/>
                  </a:lnTo>
                  <a:lnTo>
                    <a:pt x="354" y="62"/>
                  </a:lnTo>
                  <a:lnTo>
                    <a:pt x="354" y="60"/>
                  </a:lnTo>
                  <a:lnTo>
                    <a:pt x="356" y="52"/>
                  </a:lnTo>
                  <a:lnTo>
                    <a:pt x="357" y="50"/>
                  </a:lnTo>
                  <a:lnTo>
                    <a:pt x="357" y="49"/>
                  </a:lnTo>
                  <a:lnTo>
                    <a:pt x="357" y="47"/>
                  </a:lnTo>
                  <a:lnTo>
                    <a:pt x="357" y="44"/>
                  </a:lnTo>
                  <a:lnTo>
                    <a:pt x="357" y="43"/>
                  </a:lnTo>
                  <a:lnTo>
                    <a:pt x="356" y="41"/>
                  </a:lnTo>
                  <a:lnTo>
                    <a:pt x="356" y="40"/>
                  </a:lnTo>
                  <a:lnTo>
                    <a:pt x="357" y="39"/>
                  </a:lnTo>
                  <a:lnTo>
                    <a:pt x="357" y="38"/>
                  </a:lnTo>
                  <a:lnTo>
                    <a:pt x="357" y="37"/>
                  </a:lnTo>
                  <a:lnTo>
                    <a:pt x="358" y="37"/>
                  </a:lnTo>
                  <a:lnTo>
                    <a:pt x="358" y="36"/>
                  </a:lnTo>
                  <a:lnTo>
                    <a:pt x="359" y="36"/>
                  </a:lnTo>
                  <a:lnTo>
                    <a:pt x="361" y="35"/>
                  </a:lnTo>
                  <a:lnTo>
                    <a:pt x="363" y="35"/>
                  </a:lnTo>
                  <a:lnTo>
                    <a:pt x="364" y="35"/>
                  </a:lnTo>
                  <a:lnTo>
                    <a:pt x="366" y="34"/>
                  </a:lnTo>
                  <a:lnTo>
                    <a:pt x="371" y="32"/>
                  </a:lnTo>
                  <a:lnTo>
                    <a:pt x="372" y="31"/>
                  </a:lnTo>
                  <a:lnTo>
                    <a:pt x="373" y="31"/>
                  </a:lnTo>
                  <a:lnTo>
                    <a:pt x="375" y="29"/>
                  </a:lnTo>
                  <a:lnTo>
                    <a:pt x="377" y="28"/>
                  </a:lnTo>
                  <a:lnTo>
                    <a:pt x="378" y="28"/>
                  </a:lnTo>
                  <a:lnTo>
                    <a:pt x="379" y="27"/>
                  </a:lnTo>
                  <a:lnTo>
                    <a:pt x="379" y="26"/>
                  </a:lnTo>
                  <a:lnTo>
                    <a:pt x="380" y="25"/>
                  </a:lnTo>
                  <a:lnTo>
                    <a:pt x="380" y="25"/>
                  </a:lnTo>
                  <a:lnTo>
                    <a:pt x="381" y="24"/>
                  </a:lnTo>
                  <a:lnTo>
                    <a:pt x="381" y="22"/>
                  </a:lnTo>
                  <a:lnTo>
                    <a:pt x="381" y="22"/>
                  </a:lnTo>
                  <a:lnTo>
                    <a:pt x="381" y="21"/>
                  </a:lnTo>
                  <a:lnTo>
                    <a:pt x="381" y="20"/>
                  </a:lnTo>
                  <a:lnTo>
                    <a:pt x="380" y="20"/>
                  </a:lnTo>
                  <a:lnTo>
                    <a:pt x="380" y="19"/>
                  </a:lnTo>
                  <a:lnTo>
                    <a:pt x="378" y="17"/>
                  </a:lnTo>
                  <a:lnTo>
                    <a:pt x="378" y="16"/>
                  </a:lnTo>
                  <a:lnTo>
                    <a:pt x="378" y="16"/>
                  </a:lnTo>
                  <a:lnTo>
                    <a:pt x="378" y="15"/>
                  </a:lnTo>
                  <a:lnTo>
                    <a:pt x="378" y="14"/>
                  </a:lnTo>
                  <a:lnTo>
                    <a:pt x="378" y="13"/>
                  </a:lnTo>
                  <a:lnTo>
                    <a:pt x="378" y="12"/>
                  </a:lnTo>
                  <a:lnTo>
                    <a:pt x="378" y="10"/>
                  </a:lnTo>
                  <a:lnTo>
                    <a:pt x="379" y="8"/>
                  </a:lnTo>
                  <a:lnTo>
                    <a:pt x="380" y="6"/>
                  </a:lnTo>
                  <a:lnTo>
                    <a:pt x="381" y="5"/>
                  </a:lnTo>
                  <a:lnTo>
                    <a:pt x="381" y="4"/>
                  </a:lnTo>
                  <a:lnTo>
                    <a:pt x="382" y="4"/>
                  </a:lnTo>
                  <a:lnTo>
                    <a:pt x="383" y="3"/>
                  </a:lnTo>
                  <a:lnTo>
                    <a:pt x="384" y="3"/>
                  </a:lnTo>
                  <a:lnTo>
                    <a:pt x="385" y="3"/>
                  </a:lnTo>
                  <a:lnTo>
                    <a:pt x="386" y="2"/>
                  </a:lnTo>
                  <a:lnTo>
                    <a:pt x="386" y="2"/>
                  </a:lnTo>
                  <a:lnTo>
                    <a:pt x="387" y="2"/>
                  </a:lnTo>
                  <a:lnTo>
                    <a:pt x="387" y="2"/>
                  </a:lnTo>
                  <a:lnTo>
                    <a:pt x="387" y="2"/>
                  </a:lnTo>
                  <a:lnTo>
                    <a:pt x="388" y="2"/>
                  </a:lnTo>
                  <a:lnTo>
                    <a:pt x="390" y="2"/>
                  </a:lnTo>
                  <a:lnTo>
                    <a:pt x="393" y="2"/>
                  </a:lnTo>
                  <a:lnTo>
                    <a:pt x="393" y="1"/>
                  </a:lnTo>
                  <a:lnTo>
                    <a:pt x="394" y="1"/>
                  </a:lnTo>
                  <a:lnTo>
                    <a:pt x="394" y="1"/>
                  </a:lnTo>
                  <a:lnTo>
                    <a:pt x="394" y="0"/>
                  </a:lnTo>
                  <a:lnTo>
                    <a:pt x="394" y="0"/>
                  </a:lnTo>
                  <a:lnTo>
                    <a:pt x="395"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64" name="Freeform 270">
              <a:extLst>
                <a:ext uri="{FF2B5EF4-FFF2-40B4-BE49-F238E27FC236}">
                  <a16:creationId xmlns:a16="http://schemas.microsoft.com/office/drawing/2014/main" id="{35D5C6A7-AE72-4791-B32B-A388AE0A4794}"/>
                </a:ext>
              </a:extLst>
            </p:cNvPr>
            <p:cNvSpPr>
              <a:spLocks/>
            </p:cNvSpPr>
            <p:nvPr/>
          </p:nvSpPr>
          <p:spPr bwMode="auto">
            <a:xfrm>
              <a:off x="2737" y="1977"/>
              <a:ext cx="502" cy="366"/>
            </a:xfrm>
            <a:custGeom>
              <a:avLst/>
              <a:gdLst>
                <a:gd name="T0" fmla="*/ 347 w 502"/>
                <a:gd name="T1" fmla="*/ 27 h 366"/>
                <a:gd name="T2" fmla="*/ 372 w 502"/>
                <a:gd name="T3" fmla="*/ 45 h 366"/>
                <a:gd name="T4" fmla="*/ 410 w 502"/>
                <a:gd name="T5" fmla="*/ 52 h 366"/>
                <a:gd name="T6" fmla="*/ 422 w 502"/>
                <a:gd name="T7" fmla="*/ 69 h 366"/>
                <a:gd name="T8" fmla="*/ 433 w 502"/>
                <a:gd name="T9" fmla="*/ 73 h 366"/>
                <a:gd name="T10" fmla="*/ 466 w 502"/>
                <a:gd name="T11" fmla="*/ 73 h 366"/>
                <a:gd name="T12" fmla="*/ 477 w 502"/>
                <a:gd name="T13" fmla="*/ 90 h 366"/>
                <a:gd name="T14" fmla="*/ 472 w 502"/>
                <a:gd name="T15" fmla="*/ 121 h 366"/>
                <a:gd name="T16" fmla="*/ 474 w 502"/>
                <a:gd name="T17" fmla="*/ 148 h 366"/>
                <a:gd name="T18" fmla="*/ 482 w 502"/>
                <a:gd name="T19" fmla="*/ 168 h 366"/>
                <a:gd name="T20" fmla="*/ 494 w 502"/>
                <a:gd name="T21" fmla="*/ 199 h 366"/>
                <a:gd name="T22" fmla="*/ 492 w 502"/>
                <a:gd name="T23" fmla="*/ 213 h 366"/>
                <a:gd name="T24" fmla="*/ 477 w 502"/>
                <a:gd name="T25" fmla="*/ 216 h 366"/>
                <a:gd name="T26" fmla="*/ 489 w 502"/>
                <a:gd name="T27" fmla="*/ 225 h 366"/>
                <a:gd name="T28" fmla="*/ 500 w 502"/>
                <a:gd name="T29" fmla="*/ 242 h 366"/>
                <a:gd name="T30" fmla="*/ 497 w 502"/>
                <a:gd name="T31" fmla="*/ 259 h 366"/>
                <a:gd name="T32" fmla="*/ 488 w 502"/>
                <a:gd name="T33" fmla="*/ 271 h 366"/>
                <a:gd name="T34" fmla="*/ 474 w 502"/>
                <a:gd name="T35" fmla="*/ 286 h 366"/>
                <a:gd name="T36" fmla="*/ 463 w 502"/>
                <a:gd name="T37" fmla="*/ 305 h 366"/>
                <a:gd name="T38" fmla="*/ 437 w 502"/>
                <a:gd name="T39" fmla="*/ 289 h 366"/>
                <a:gd name="T40" fmla="*/ 410 w 502"/>
                <a:gd name="T41" fmla="*/ 288 h 366"/>
                <a:gd name="T42" fmla="*/ 372 w 502"/>
                <a:gd name="T43" fmla="*/ 315 h 366"/>
                <a:gd name="T44" fmla="*/ 358 w 502"/>
                <a:gd name="T45" fmla="*/ 332 h 366"/>
                <a:gd name="T46" fmla="*/ 338 w 502"/>
                <a:gd name="T47" fmla="*/ 351 h 366"/>
                <a:gd name="T48" fmla="*/ 312 w 502"/>
                <a:gd name="T49" fmla="*/ 349 h 366"/>
                <a:gd name="T50" fmla="*/ 282 w 502"/>
                <a:gd name="T51" fmla="*/ 343 h 366"/>
                <a:gd name="T52" fmla="*/ 250 w 502"/>
                <a:gd name="T53" fmla="*/ 352 h 366"/>
                <a:gd name="T54" fmla="*/ 236 w 502"/>
                <a:gd name="T55" fmla="*/ 366 h 366"/>
                <a:gd name="T56" fmla="*/ 222 w 502"/>
                <a:gd name="T57" fmla="*/ 357 h 366"/>
                <a:gd name="T58" fmla="*/ 200 w 502"/>
                <a:gd name="T59" fmla="*/ 364 h 366"/>
                <a:gd name="T60" fmla="*/ 175 w 502"/>
                <a:gd name="T61" fmla="*/ 351 h 366"/>
                <a:gd name="T62" fmla="*/ 152 w 502"/>
                <a:gd name="T63" fmla="*/ 331 h 366"/>
                <a:gd name="T64" fmla="*/ 156 w 502"/>
                <a:gd name="T65" fmla="*/ 312 h 366"/>
                <a:gd name="T66" fmla="*/ 135 w 502"/>
                <a:gd name="T67" fmla="*/ 302 h 366"/>
                <a:gd name="T68" fmla="*/ 113 w 502"/>
                <a:gd name="T69" fmla="*/ 285 h 366"/>
                <a:gd name="T70" fmla="*/ 87 w 502"/>
                <a:gd name="T71" fmla="*/ 265 h 366"/>
                <a:gd name="T72" fmla="*/ 65 w 502"/>
                <a:gd name="T73" fmla="*/ 252 h 366"/>
                <a:gd name="T74" fmla="*/ 56 w 502"/>
                <a:gd name="T75" fmla="*/ 231 h 366"/>
                <a:gd name="T76" fmla="*/ 39 w 502"/>
                <a:gd name="T77" fmla="*/ 214 h 366"/>
                <a:gd name="T78" fmla="*/ 43 w 502"/>
                <a:gd name="T79" fmla="*/ 178 h 366"/>
                <a:gd name="T80" fmla="*/ 26 w 502"/>
                <a:gd name="T81" fmla="*/ 150 h 366"/>
                <a:gd name="T82" fmla="*/ 4 w 502"/>
                <a:gd name="T83" fmla="*/ 133 h 366"/>
                <a:gd name="T84" fmla="*/ 3 w 502"/>
                <a:gd name="T85" fmla="*/ 119 h 366"/>
                <a:gd name="T86" fmla="*/ 13 w 502"/>
                <a:gd name="T87" fmla="*/ 103 h 366"/>
                <a:gd name="T88" fmla="*/ 6 w 502"/>
                <a:gd name="T89" fmla="*/ 82 h 366"/>
                <a:gd name="T90" fmla="*/ 34 w 502"/>
                <a:gd name="T91" fmla="*/ 83 h 366"/>
                <a:gd name="T92" fmla="*/ 46 w 502"/>
                <a:gd name="T93" fmla="*/ 110 h 366"/>
                <a:gd name="T94" fmla="*/ 66 w 502"/>
                <a:gd name="T95" fmla="*/ 123 h 366"/>
                <a:gd name="T96" fmla="*/ 63 w 502"/>
                <a:gd name="T97" fmla="*/ 134 h 366"/>
                <a:gd name="T98" fmla="*/ 76 w 502"/>
                <a:gd name="T99" fmla="*/ 159 h 366"/>
                <a:gd name="T100" fmla="*/ 83 w 502"/>
                <a:gd name="T101" fmla="*/ 179 h 366"/>
                <a:gd name="T102" fmla="*/ 95 w 502"/>
                <a:gd name="T103" fmla="*/ 172 h 366"/>
                <a:gd name="T104" fmla="*/ 98 w 502"/>
                <a:gd name="T105" fmla="*/ 140 h 366"/>
                <a:gd name="T106" fmla="*/ 106 w 502"/>
                <a:gd name="T107" fmla="*/ 128 h 366"/>
                <a:gd name="T108" fmla="*/ 126 w 502"/>
                <a:gd name="T109" fmla="*/ 98 h 366"/>
                <a:gd name="T110" fmla="*/ 142 w 502"/>
                <a:gd name="T111" fmla="*/ 79 h 366"/>
                <a:gd name="T112" fmla="*/ 164 w 502"/>
                <a:gd name="T113" fmla="*/ 62 h 366"/>
                <a:gd name="T114" fmla="*/ 182 w 502"/>
                <a:gd name="T115" fmla="*/ 38 h 366"/>
                <a:gd name="T116" fmla="*/ 242 w 502"/>
                <a:gd name="T117" fmla="*/ 30 h 366"/>
                <a:gd name="T118" fmla="*/ 270 w 502"/>
                <a:gd name="T119" fmla="*/ 20 h 366"/>
                <a:gd name="T120" fmla="*/ 295 w 502"/>
                <a:gd name="T121" fmla="*/ 11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2" h="366">
                  <a:moveTo>
                    <a:pt x="308" y="1"/>
                  </a:moveTo>
                  <a:lnTo>
                    <a:pt x="310" y="2"/>
                  </a:lnTo>
                  <a:lnTo>
                    <a:pt x="312" y="4"/>
                  </a:lnTo>
                  <a:lnTo>
                    <a:pt x="314" y="5"/>
                  </a:lnTo>
                  <a:lnTo>
                    <a:pt x="320" y="10"/>
                  </a:lnTo>
                  <a:lnTo>
                    <a:pt x="327" y="14"/>
                  </a:lnTo>
                  <a:lnTo>
                    <a:pt x="331" y="17"/>
                  </a:lnTo>
                  <a:lnTo>
                    <a:pt x="333" y="18"/>
                  </a:lnTo>
                  <a:lnTo>
                    <a:pt x="337" y="21"/>
                  </a:lnTo>
                  <a:lnTo>
                    <a:pt x="339" y="23"/>
                  </a:lnTo>
                  <a:lnTo>
                    <a:pt x="340" y="24"/>
                  </a:lnTo>
                  <a:lnTo>
                    <a:pt x="341" y="25"/>
                  </a:lnTo>
                  <a:lnTo>
                    <a:pt x="344" y="26"/>
                  </a:lnTo>
                  <a:lnTo>
                    <a:pt x="345" y="26"/>
                  </a:lnTo>
                  <a:lnTo>
                    <a:pt x="347" y="27"/>
                  </a:lnTo>
                  <a:lnTo>
                    <a:pt x="349" y="29"/>
                  </a:lnTo>
                  <a:lnTo>
                    <a:pt x="352" y="32"/>
                  </a:lnTo>
                  <a:lnTo>
                    <a:pt x="354" y="33"/>
                  </a:lnTo>
                  <a:lnTo>
                    <a:pt x="356" y="36"/>
                  </a:lnTo>
                  <a:lnTo>
                    <a:pt x="357" y="37"/>
                  </a:lnTo>
                  <a:lnTo>
                    <a:pt x="357" y="37"/>
                  </a:lnTo>
                  <a:lnTo>
                    <a:pt x="358" y="38"/>
                  </a:lnTo>
                  <a:lnTo>
                    <a:pt x="358" y="38"/>
                  </a:lnTo>
                  <a:lnTo>
                    <a:pt x="359" y="38"/>
                  </a:lnTo>
                  <a:lnTo>
                    <a:pt x="359" y="38"/>
                  </a:lnTo>
                  <a:lnTo>
                    <a:pt x="364" y="41"/>
                  </a:lnTo>
                  <a:lnTo>
                    <a:pt x="366" y="43"/>
                  </a:lnTo>
                  <a:lnTo>
                    <a:pt x="368" y="43"/>
                  </a:lnTo>
                  <a:lnTo>
                    <a:pt x="369" y="44"/>
                  </a:lnTo>
                  <a:lnTo>
                    <a:pt x="372" y="45"/>
                  </a:lnTo>
                  <a:lnTo>
                    <a:pt x="376" y="46"/>
                  </a:lnTo>
                  <a:lnTo>
                    <a:pt x="379" y="46"/>
                  </a:lnTo>
                  <a:lnTo>
                    <a:pt x="381" y="46"/>
                  </a:lnTo>
                  <a:lnTo>
                    <a:pt x="386" y="47"/>
                  </a:lnTo>
                  <a:lnTo>
                    <a:pt x="388" y="47"/>
                  </a:lnTo>
                  <a:lnTo>
                    <a:pt x="389" y="47"/>
                  </a:lnTo>
                  <a:lnTo>
                    <a:pt x="394" y="49"/>
                  </a:lnTo>
                  <a:lnTo>
                    <a:pt x="397" y="49"/>
                  </a:lnTo>
                  <a:lnTo>
                    <a:pt x="399" y="50"/>
                  </a:lnTo>
                  <a:lnTo>
                    <a:pt x="402" y="50"/>
                  </a:lnTo>
                  <a:lnTo>
                    <a:pt x="404" y="50"/>
                  </a:lnTo>
                  <a:lnTo>
                    <a:pt x="406" y="51"/>
                  </a:lnTo>
                  <a:lnTo>
                    <a:pt x="408" y="51"/>
                  </a:lnTo>
                  <a:lnTo>
                    <a:pt x="409" y="51"/>
                  </a:lnTo>
                  <a:lnTo>
                    <a:pt x="410" y="52"/>
                  </a:lnTo>
                  <a:lnTo>
                    <a:pt x="412" y="53"/>
                  </a:lnTo>
                  <a:lnTo>
                    <a:pt x="416" y="55"/>
                  </a:lnTo>
                  <a:lnTo>
                    <a:pt x="418" y="56"/>
                  </a:lnTo>
                  <a:lnTo>
                    <a:pt x="419" y="56"/>
                  </a:lnTo>
                  <a:lnTo>
                    <a:pt x="419" y="57"/>
                  </a:lnTo>
                  <a:lnTo>
                    <a:pt x="420" y="58"/>
                  </a:lnTo>
                  <a:lnTo>
                    <a:pt x="420" y="58"/>
                  </a:lnTo>
                  <a:lnTo>
                    <a:pt x="421" y="59"/>
                  </a:lnTo>
                  <a:lnTo>
                    <a:pt x="421" y="60"/>
                  </a:lnTo>
                  <a:lnTo>
                    <a:pt x="421" y="61"/>
                  </a:lnTo>
                  <a:lnTo>
                    <a:pt x="422" y="62"/>
                  </a:lnTo>
                  <a:lnTo>
                    <a:pt x="422" y="63"/>
                  </a:lnTo>
                  <a:lnTo>
                    <a:pt x="422" y="66"/>
                  </a:lnTo>
                  <a:lnTo>
                    <a:pt x="422" y="68"/>
                  </a:lnTo>
                  <a:lnTo>
                    <a:pt x="422" y="69"/>
                  </a:lnTo>
                  <a:lnTo>
                    <a:pt x="422" y="70"/>
                  </a:lnTo>
                  <a:lnTo>
                    <a:pt x="422" y="70"/>
                  </a:lnTo>
                  <a:lnTo>
                    <a:pt x="423" y="71"/>
                  </a:lnTo>
                  <a:lnTo>
                    <a:pt x="423" y="71"/>
                  </a:lnTo>
                  <a:lnTo>
                    <a:pt x="424" y="72"/>
                  </a:lnTo>
                  <a:lnTo>
                    <a:pt x="424" y="72"/>
                  </a:lnTo>
                  <a:lnTo>
                    <a:pt x="425" y="72"/>
                  </a:lnTo>
                  <a:lnTo>
                    <a:pt x="426" y="73"/>
                  </a:lnTo>
                  <a:lnTo>
                    <a:pt x="427" y="73"/>
                  </a:lnTo>
                  <a:lnTo>
                    <a:pt x="427" y="73"/>
                  </a:lnTo>
                  <a:lnTo>
                    <a:pt x="428" y="74"/>
                  </a:lnTo>
                  <a:lnTo>
                    <a:pt x="429" y="74"/>
                  </a:lnTo>
                  <a:lnTo>
                    <a:pt x="429" y="73"/>
                  </a:lnTo>
                  <a:lnTo>
                    <a:pt x="430" y="73"/>
                  </a:lnTo>
                  <a:lnTo>
                    <a:pt x="433" y="73"/>
                  </a:lnTo>
                  <a:lnTo>
                    <a:pt x="435" y="72"/>
                  </a:lnTo>
                  <a:lnTo>
                    <a:pt x="436" y="72"/>
                  </a:lnTo>
                  <a:lnTo>
                    <a:pt x="437" y="72"/>
                  </a:lnTo>
                  <a:lnTo>
                    <a:pt x="439" y="72"/>
                  </a:lnTo>
                  <a:lnTo>
                    <a:pt x="441" y="72"/>
                  </a:lnTo>
                  <a:lnTo>
                    <a:pt x="446" y="73"/>
                  </a:lnTo>
                  <a:lnTo>
                    <a:pt x="449" y="73"/>
                  </a:lnTo>
                  <a:lnTo>
                    <a:pt x="451" y="73"/>
                  </a:lnTo>
                  <a:lnTo>
                    <a:pt x="456" y="73"/>
                  </a:lnTo>
                  <a:lnTo>
                    <a:pt x="457" y="73"/>
                  </a:lnTo>
                  <a:lnTo>
                    <a:pt x="458" y="73"/>
                  </a:lnTo>
                  <a:lnTo>
                    <a:pt x="464" y="73"/>
                  </a:lnTo>
                  <a:lnTo>
                    <a:pt x="465" y="72"/>
                  </a:lnTo>
                  <a:lnTo>
                    <a:pt x="466" y="73"/>
                  </a:lnTo>
                  <a:lnTo>
                    <a:pt x="466" y="73"/>
                  </a:lnTo>
                  <a:lnTo>
                    <a:pt x="467" y="73"/>
                  </a:lnTo>
                  <a:lnTo>
                    <a:pt x="468" y="73"/>
                  </a:lnTo>
                  <a:lnTo>
                    <a:pt x="469" y="74"/>
                  </a:lnTo>
                  <a:lnTo>
                    <a:pt x="470" y="75"/>
                  </a:lnTo>
                  <a:lnTo>
                    <a:pt x="471" y="75"/>
                  </a:lnTo>
                  <a:lnTo>
                    <a:pt x="472" y="76"/>
                  </a:lnTo>
                  <a:lnTo>
                    <a:pt x="472" y="77"/>
                  </a:lnTo>
                  <a:lnTo>
                    <a:pt x="473" y="79"/>
                  </a:lnTo>
                  <a:lnTo>
                    <a:pt x="474" y="80"/>
                  </a:lnTo>
                  <a:lnTo>
                    <a:pt x="475" y="82"/>
                  </a:lnTo>
                  <a:lnTo>
                    <a:pt x="476" y="84"/>
                  </a:lnTo>
                  <a:lnTo>
                    <a:pt x="476" y="85"/>
                  </a:lnTo>
                  <a:lnTo>
                    <a:pt x="476" y="87"/>
                  </a:lnTo>
                  <a:lnTo>
                    <a:pt x="476" y="88"/>
                  </a:lnTo>
                  <a:lnTo>
                    <a:pt x="477" y="90"/>
                  </a:lnTo>
                  <a:lnTo>
                    <a:pt x="477" y="91"/>
                  </a:lnTo>
                  <a:lnTo>
                    <a:pt x="476" y="93"/>
                  </a:lnTo>
                  <a:lnTo>
                    <a:pt x="476" y="95"/>
                  </a:lnTo>
                  <a:lnTo>
                    <a:pt x="475" y="99"/>
                  </a:lnTo>
                  <a:lnTo>
                    <a:pt x="475" y="100"/>
                  </a:lnTo>
                  <a:lnTo>
                    <a:pt x="474" y="101"/>
                  </a:lnTo>
                  <a:lnTo>
                    <a:pt x="474" y="102"/>
                  </a:lnTo>
                  <a:lnTo>
                    <a:pt x="474" y="103"/>
                  </a:lnTo>
                  <a:lnTo>
                    <a:pt x="474" y="108"/>
                  </a:lnTo>
                  <a:lnTo>
                    <a:pt x="474" y="109"/>
                  </a:lnTo>
                  <a:lnTo>
                    <a:pt x="474" y="110"/>
                  </a:lnTo>
                  <a:lnTo>
                    <a:pt x="474" y="111"/>
                  </a:lnTo>
                  <a:lnTo>
                    <a:pt x="473" y="114"/>
                  </a:lnTo>
                  <a:lnTo>
                    <a:pt x="472" y="119"/>
                  </a:lnTo>
                  <a:lnTo>
                    <a:pt x="472" y="121"/>
                  </a:lnTo>
                  <a:lnTo>
                    <a:pt x="471" y="123"/>
                  </a:lnTo>
                  <a:lnTo>
                    <a:pt x="471" y="124"/>
                  </a:lnTo>
                  <a:lnTo>
                    <a:pt x="472" y="125"/>
                  </a:lnTo>
                  <a:lnTo>
                    <a:pt x="472" y="126"/>
                  </a:lnTo>
                  <a:lnTo>
                    <a:pt x="473" y="129"/>
                  </a:lnTo>
                  <a:lnTo>
                    <a:pt x="474" y="131"/>
                  </a:lnTo>
                  <a:lnTo>
                    <a:pt x="475" y="135"/>
                  </a:lnTo>
                  <a:lnTo>
                    <a:pt x="475" y="137"/>
                  </a:lnTo>
                  <a:lnTo>
                    <a:pt x="475" y="139"/>
                  </a:lnTo>
                  <a:lnTo>
                    <a:pt x="475" y="141"/>
                  </a:lnTo>
                  <a:lnTo>
                    <a:pt x="475" y="142"/>
                  </a:lnTo>
                  <a:lnTo>
                    <a:pt x="474" y="145"/>
                  </a:lnTo>
                  <a:lnTo>
                    <a:pt x="474" y="146"/>
                  </a:lnTo>
                  <a:lnTo>
                    <a:pt x="474" y="147"/>
                  </a:lnTo>
                  <a:lnTo>
                    <a:pt x="474" y="148"/>
                  </a:lnTo>
                  <a:lnTo>
                    <a:pt x="474" y="149"/>
                  </a:lnTo>
                  <a:lnTo>
                    <a:pt x="475" y="150"/>
                  </a:lnTo>
                  <a:lnTo>
                    <a:pt x="475" y="151"/>
                  </a:lnTo>
                  <a:lnTo>
                    <a:pt x="476" y="151"/>
                  </a:lnTo>
                  <a:lnTo>
                    <a:pt x="477" y="152"/>
                  </a:lnTo>
                  <a:lnTo>
                    <a:pt x="479" y="154"/>
                  </a:lnTo>
                  <a:lnTo>
                    <a:pt x="480" y="155"/>
                  </a:lnTo>
                  <a:lnTo>
                    <a:pt x="480" y="156"/>
                  </a:lnTo>
                  <a:lnTo>
                    <a:pt x="481" y="157"/>
                  </a:lnTo>
                  <a:lnTo>
                    <a:pt x="481" y="158"/>
                  </a:lnTo>
                  <a:lnTo>
                    <a:pt x="481" y="161"/>
                  </a:lnTo>
                  <a:lnTo>
                    <a:pt x="481" y="162"/>
                  </a:lnTo>
                  <a:lnTo>
                    <a:pt x="481" y="166"/>
                  </a:lnTo>
                  <a:lnTo>
                    <a:pt x="481" y="167"/>
                  </a:lnTo>
                  <a:lnTo>
                    <a:pt x="482" y="168"/>
                  </a:lnTo>
                  <a:lnTo>
                    <a:pt x="482" y="169"/>
                  </a:lnTo>
                  <a:lnTo>
                    <a:pt x="483" y="169"/>
                  </a:lnTo>
                  <a:lnTo>
                    <a:pt x="485" y="173"/>
                  </a:lnTo>
                  <a:lnTo>
                    <a:pt x="486" y="175"/>
                  </a:lnTo>
                  <a:lnTo>
                    <a:pt x="488" y="178"/>
                  </a:lnTo>
                  <a:lnTo>
                    <a:pt x="489" y="180"/>
                  </a:lnTo>
                  <a:lnTo>
                    <a:pt x="491" y="185"/>
                  </a:lnTo>
                  <a:lnTo>
                    <a:pt x="492" y="188"/>
                  </a:lnTo>
                  <a:lnTo>
                    <a:pt x="493" y="190"/>
                  </a:lnTo>
                  <a:lnTo>
                    <a:pt x="494" y="194"/>
                  </a:lnTo>
                  <a:lnTo>
                    <a:pt x="494" y="196"/>
                  </a:lnTo>
                  <a:lnTo>
                    <a:pt x="494" y="197"/>
                  </a:lnTo>
                  <a:lnTo>
                    <a:pt x="494" y="198"/>
                  </a:lnTo>
                  <a:lnTo>
                    <a:pt x="494" y="199"/>
                  </a:lnTo>
                  <a:lnTo>
                    <a:pt x="494" y="199"/>
                  </a:lnTo>
                  <a:lnTo>
                    <a:pt x="494" y="200"/>
                  </a:lnTo>
                  <a:lnTo>
                    <a:pt x="494" y="201"/>
                  </a:lnTo>
                  <a:lnTo>
                    <a:pt x="493" y="202"/>
                  </a:lnTo>
                  <a:lnTo>
                    <a:pt x="492" y="204"/>
                  </a:lnTo>
                  <a:lnTo>
                    <a:pt x="492" y="204"/>
                  </a:lnTo>
                  <a:lnTo>
                    <a:pt x="492" y="205"/>
                  </a:lnTo>
                  <a:lnTo>
                    <a:pt x="492" y="206"/>
                  </a:lnTo>
                  <a:lnTo>
                    <a:pt x="492" y="207"/>
                  </a:lnTo>
                  <a:lnTo>
                    <a:pt x="493" y="209"/>
                  </a:lnTo>
                  <a:lnTo>
                    <a:pt x="493" y="211"/>
                  </a:lnTo>
                  <a:lnTo>
                    <a:pt x="493" y="212"/>
                  </a:lnTo>
                  <a:lnTo>
                    <a:pt x="493" y="212"/>
                  </a:lnTo>
                  <a:lnTo>
                    <a:pt x="493" y="213"/>
                  </a:lnTo>
                  <a:lnTo>
                    <a:pt x="492" y="213"/>
                  </a:lnTo>
                  <a:lnTo>
                    <a:pt x="492" y="213"/>
                  </a:lnTo>
                  <a:lnTo>
                    <a:pt x="492" y="214"/>
                  </a:lnTo>
                  <a:lnTo>
                    <a:pt x="491" y="214"/>
                  </a:lnTo>
                  <a:lnTo>
                    <a:pt x="491" y="214"/>
                  </a:lnTo>
                  <a:lnTo>
                    <a:pt x="490" y="214"/>
                  </a:lnTo>
                  <a:lnTo>
                    <a:pt x="487" y="213"/>
                  </a:lnTo>
                  <a:lnTo>
                    <a:pt x="484" y="213"/>
                  </a:lnTo>
                  <a:lnTo>
                    <a:pt x="483" y="213"/>
                  </a:lnTo>
                  <a:lnTo>
                    <a:pt x="482" y="213"/>
                  </a:lnTo>
                  <a:lnTo>
                    <a:pt x="481" y="213"/>
                  </a:lnTo>
                  <a:lnTo>
                    <a:pt x="480" y="214"/>
                  </a:lnTo>
                  <a:lnTo>
                    <a:pt x="479" y="214"/>
                  </a:lnTo>
                  <a:lnTo>
                    <a:pt x="478" y="214"/>
                  </a:lnTo>
                  <a:lnTo>
                    <a:pt x="478" y="215"/>
                  </a:lnTo>
                  <a:lnTo>
                    <a:pt x="477" y="215"/>
                  </a:lnTo>
                  <a:lnTo>
                    <a:pt x="477" y="216"/>
                  </a:lnTo>
                  <a:lnTo>
                    <a:pt x="476" y="217"/>
                  </a:lnTo>
                  <a:lnTo>
                    <a:pt x="476" y="218"/>
                  </a:lnTo>
                  <a:lnTo>
                    <a:pt x="476" y="219"/>
                  </a:lnTo>
                  <a:lnTo>
                    <a:pt x="476" y="219"/>
                  </a:lnTo>
                  <a:lnTo>
                    <a:pt x="476" y="219"/>
                  </a:lnTo>
                  <a:lnTo>
                    <a:pt x="476" y="220"/>
                  </a:lnTo>
                  <a:lnTo>
                    <a:pt x="477" y="220"/>
                  </a:lnTo>
                  <a:lnTo>
                    <a:pt x="478" y="221"/>
                  </a:lnTo>
                  <a:lnTo>
                    <a:pt x="479" y="222"/>
                  </a:lnTo>
                  <a:lnTo>
                    <a:pt x="480" y="222"/>
                  </a:lnTo>
                  <a:lnTo>
                    <a:pt x="481" y="223"/>
                  </a:lnTo>
                  <a:lnTo>
                    <a:pt x="486" y="224"/>
                  </a:lnTo>
                  <a:lnTo>
                    <a:pt x="487" y="224"/>
                  </a:lnTo>
                  <a:lnTo>
                    <a:pt x="488" y="224"/>
                  </a:lnTo>
                  <a:lnTo>
                    <a:pt x="489" y="225"/>
                  </a:lnTo>
                  <a:lnTo>
                    <a:pt x="491" y="226"/>
                  </a:lnTo>
                  <a:lnTo>
                    <a:pt x="492" y="226"/>
                  </a:lnTo>
                  <a:lnTo>
                    <a:pt x="493" y="227"/>
                  </a:lnTo>
                  <a:lnTo>
                    <a:pt x="494" y="228"/>
                  </a:lnTo>
                  <a:lnTo>
                    <a:pt x="495" y="229"/>
                  </a:lnTo>
                  <a:lnTo>
                    <a:pt x="498" y="233"/>
                  </a:lnTo>
                  <a:lnTo>
                    <a:pt x="499" y="235"/>
                  </a:lnTo>
                  <a:lnTo>
                    <a:pt x="500" y="236"/>
                  </a:lnTo>
                  <a:lnTo>
                    <a:pt x="500" y="237"/>
                  </a:lnTo>
                  <a:lnTo>
                    <a:pt x="501" y="239"/>
                  </a:lnTo>
                  <a:lnTo>
                    <a:pt x="502" y="241"/>
                  </a:lnTo>
                  <a:lnTo>
                    <a:pt x="502" y="241"/>
                  </a:lnTo>
                  <a:lnTo>
                    <a:pt x="502" y="242"/>
                  </a:lnTo>
                  <a:lnTo>
                    <a:pt x="501" y="242"/>
                  </a:lnTo>
                  <a:lnTo>
                    <a:pt x="500" y="242"/>
                  </a:lnTo>
                  <a:lnTo>
                    <a:pt x="499" y="243"/>
                  </a:lnTo>
                  <a:lnTo>
                    <a:pt x="498" y="243"/>
                  </a:lnTo>
                  <a:lnTo>
                    <a:pt x="498" y="244"/>
                  </a:lnTo>
                  <a:lnTo>
                    <a:pt x="497" y="245"/>
                  </a:lnTo>
                  <a:lnTo>
                    <a:pt x="496" y="247"/>
                  </a:lnTo>
                  <a:lnTo>
                    <a:pt x="495" y="249"/>
                  </a:lnTo>
                  <a:lnTo>
                    <a:pt x="495" y="251"/>
                  </a:lnTo>
                  <a:lnTo>
                    <a:pt x="495" y="252"/>
                  </a:lnTo>
                  <a:lnTo>
                    <a:pt x="495" y="253"/>
                  </a:lnTo>
                  <a:lnTo>
                    <a:pt x="495" y="254"/>
                  </a:lnTo>
                  <a:lnTo>
                    <a:pt x="495" y="255"/>
                  </a:lnTo>
                  <a:lnTo>
                    <a:pt x="495" y="255"/>
                  </a:lnTo>
                  <a:lnTo>
                    <a:pt x="495" y="256"/>
                  </a:lnTo>
                  <a:lnTo>
                    <a:pt x="497" y="258"/>
                  </a:lnTo>
                  <a:lnTo>
                    <a:pt x="497" y="259"/>
                  </a:lnTo>
                  <a:lnTo>
                    <a:pt x="498" y="259"/>
                  </a:lnTo>
                  <a:lnTo>
                    <a:pt x="498" y="260"/>
                  </a:lnTo>
                  <a:lnTo>
                    <a:pt x="498" y="261"/>
                  </a:lnTo>
                  <a:lnTo>
                    <a:pt x="498" y="261"/>
                  </a:lnTo>
                  <a:lnTo>
                    <a:pt x="498" y="263"/>
                  </a:lnTo>
                  <a:lnTo>
                    <a:pt x="497" y="264"/>
                  </a:lnTo>
                  <a:lnTo>
                    <a:pt x="497" y="264"/>
                  </a:lnTo>
                  <a:lnTo>
                    <a:pt x="496" y="265"/>
                  </a:lnTo>
                  <a:lnTo>
                    <a:pt x="496" y="266"/>
                  </a:lnTo>
                  <a:lnTo>
                    <a:pt x="495" y="267"/>
                  </a:lnTo>
                  <a:lnTo>
                    <a:pt x="494" y="267"/>
                  </a:lnTo>
                  <a:lnTo>
                    <a:pt x="492" y="268"/>
                  </a:lnTo>
                  <a:lnTo>
                    <a:pt x="490" y="270"/>
                  </a:lnTo>
                  <a:lnTo>
                    <a:pt x="489" y="270"/>
                  </a:lnTo>
                  <a:lnTo>
                    <a:pt x="488" y="271"/>
                  </a:lnTo>
                  <a:lnTo>
                    <a:pt x="483" y="273"/>
                  </a:lnTo>
                  <a:lnTo>
                    <a:pt x="481" y="274"/>
                  </a:lnTo>
                  <a:lnTo>
                    <a:pt x="480" y="274"/>
                  </a:lnTo>
                  <a:lnTo>
                    <a:pt x="478" y="274"/>
                  </a:lnTo>
                  <a:lnTo>
                    <a:pt x="476" y="275"/>
                  </a:lnTo>
                  <a:lnTo>
                    <a:pt x="475" y="275"/>
                  </a:lnTo>
                  <a:lnTo>
                    <a:pt x="475" y="276"/>
                  </a:lnTo>
                  <a:lnTo>
                    <a:pt x="474" y="276"/>
                  </a:lnTo>
                  <a:lnTo>
                    <a:pt x="474" y="277"/>
                  </a:lnTo>
                  <a:lnTo>
                    <a:pt x="474" y="278"/>
                  </a:lnTo>
                  <a:lnTo>
                    <a:pt x="473" y="279"/>
                  </a:lnTo>
                  <a:lnTo>
                    <a:pt x="473" y="280"/>
                  </a:lnTo>
                  <a:lnTo>
                    <a:pt x="474" y="282"/>
                  </a:lnTo>
                  <a:lnTo>
                    <a:pt x="474" y="283"/>
                  </a:lnTo>
                  <a:lnTo>
                    <a:pt x="474" y="286"/>
                  </a:lnTo>
                  <a:lnTo>
                    <a:pt x="474" y="288"/>
                  </a:lnTo>
                  <a:lnTo>
                    <a:pt x="474" y="289"/>
                  </a:lnTo>
                  <a:lnTo>
                    <a:pt x="473" y="291"/>
                  </a:lnTo>
                  <a:lnTo>
                    <a:pt x="471" y="299"/>
                  </a:lnTo>
                  <a:lnTo>
                    <a:pt x="471" y="301"/>
                  </a:lnTo>
                  <a:lnTo>
                    <a:pt x="470" y="302"/>
                  </a:lnTo>
                  <a:lnTo>
                    <a:pt x="470" y="303"/>
                  </a:lnTo>
                  <a:lnTo>
                    <a:pt x="469" y="304"/>
                  </a:lnTo>
                  <a:lnTo>
                    <a:pt x="468" y="304"/>
                  </a:lnTo>
                  <a:lnTo>
                    <a:pt x="468" y="305"/>
                  </a:lnTo>
                  <a:lnTo>
                    <a:pt x="467" y="305"/>
                  </a:lnTo>
                  <a:lnTo>
                    <a:pt x="466" y="305"/>
                  </a:lnTo>
                  <a:lnTo>
                    <a:pt x="465" y="305"/>
                  </a:lnTo>
                  <a:lnTo>
                    <a:pt x="464" y="305"/>
                  </a:lnTo>
                  <a:lnTo>
                    <a:pt x="463" y="305"/>
                  </a:lnTo>
                  <a:lnTo>
                    <a:pt x="462" y="304"/>
                  </a:lnTo>
                  <a:lnTo>
                    <a:pt x="461" y="304"/>
                  </a:lnTo>
                  <a:lnTo>
                    <a:pt x="460" y="303"/>
                  </a:lnTo>
                  <a:lnTo>
                    <a:pt x="458" y="302"/>
                  </a:lnTo>
                  <a:lnTo>
                    <a:pt x="456" y="301"/>
                  </a:lnTo>
                  <a:lnTo>
                    <a:pt x="452" y="298"/>
                  </a:lnTo>
                  <a:lnTo>
                    <a:pt x="450" y="297"/>
                  </a:lnTo>
                  <a:lnTo>
                    <a:pt x="450" y="296"/>
                  </a:lnTo>
                  <a:lnTo>
                    <a:pt x="447" y="294"/>
                  </a:lnTo>
                  <a:lnTo>
                    <a:pt x="445" y="293"/>
                  </a:lnTo>
                  <a:lnTo>
                    <a:pt x="443" y="291"/>
                  </a:lnTo>
                  <a:lnTo>
                    <a:pt x="442" y="290"/>
                  </a:lnTo>
                  <a:lnTo>
                    <a:pt x="441" y="290"/>
                  </a:lnTo>
                  <a:lnTo>
                    <a:pt x="440" y="290"/>
                  </a:lnTo>
                  <a:lnTo>
                    <a:pt x="437" y="289"/>
                  </a:lnTo>
                  <a:lnTo>
                    <a:pt x="435" y="288"/>
                  </a:lnTo>
                  <a:lnTo>
                    <a:pt x="434" y="288"/>
                  </a:lnTo>
                  <a:lnTo>
                    <a:pt x="429" y="288"/>
                  </a:lnTo>
                  <a:lnTo>
                    <a:pt x="425" y="287"/>
                  </a:lnTo>
                  <a:lnTo>
                    <a:pt x="423" y="287"/>
                  </a:lnTo>
                  <a:lnTo>
                    <a:pt x="420" y="286"/>
                  </a:lnTo>
                  <a:lnTo>
                    <a:pt x="416" y="285"/>
                  </a:lnTo>
                  <a:lnTo>
                    <a:pt x="415" y="285"/>
                  </a:lnTo>
                  <a:lnTo>
                    <a:pt x="415" y="285"/>
                  </a:lnTo>
                  <a:lnTo>
                    <a:pt x="414" y="285"/>
                  </a:lnTo>
                  <a:lnTo>
                    <a:pt x="413" y="286"/>
                  </a:lnTo>
                  <a:lnTo>
                    <a:pt x="412" y="286"/>
                  </a:lnTo>
                  <a:lnTo>
                    <a:pt x="411" y="287"/>
                  </a:lnTo>
                  <a:lnTo>
                    <a:pt x="410" y="287"/>
                  </a:lnTo>
                  <a:lnTo>
                    <a:pt x="410" y="288"/>
                  </a:lnTo>
                  <a:lnTo>
                    <a:pt x="408" y="290"/>
                  </a:lnTo>
                  <a:lnTo>
                    <a:pt x="405" y="293"/>
                  </a:lnTo>
                  <a:lnTo>
                    <a:pt x="402" y="295"/>
                  </a:lnTo>
                  <a:lnTo>
                    <a:pt x="400" y="297"/>
                  </a:lnTo>
                  <a:lnTo>
                    <a:pt x="399" y="297"/>
                  </a:lnTo>
                  <a:lnTo>
                    <a:pt x="396" y="299"/>
                  </a:lnTo>
                  <a:lnTo>
                    <a:pt x="393" y="301"/>
                  </a:lnTo>
                  <a:lnTo>
                    <a:pt x="391" y="303"/>
                  </a:lnTo>
                  <a:lnTo>
                    <a:pt x="388" y="305"/>
                  </a:lnTo>
                  <a:lnTo>
                    <a:pt x="381" y="309"/>
                  </a:lnTo>
                  <a:lnTo>
                    <a:pt x="380" y="310"/>
                  </a:lnTo>
                  <a:lnTo>
                    <a:pt x="377" y="311"/>
                  </a:lnTo>
                  <a:lnTo>
                    <a:pt x="375" y="312"/>
                  </a:lnTo>
                  <a:lnTo>
                    <a:pt x="374" y="313"/>
                  </a:lnTo>
                  <a:lnTo>
                    <a:pt x="372" y="315"/>
                  </a:lnTo>
                  <a:lnTo>
                    <a:pt x="371" y="315"/>
                  </a:lnTo>
                  <a:lnTo>
                    <a:pt x="366" y="317"/>
                  </a:lnTo>
                  <a:lnTo>
                    <a:pt x="363" y="319"/>
                  </a:lnTo>
                  <a:lnTo>
                    <a:pt x="362" y="319"/>
                  </a:lnTo>
                  <a:lnTo>
                    <a:pt x="361" y="320"/>
                  </a:lnTo>
                  <a:lnTo>
                    <a:pt x="360" y="321"/>
                  </a:lnTo>
                  <a:lnTo>
                    <a:pt x="359" y="321"/>
                  </a:lnTo>
                  <a:lnTo>
                    <a:pt x="359" y="322"/>
                  </a:lnTo>
                  <a:lnTo>
                    <a:pt x="358" y="323"/>
                  </a:lnTo>
                  <a:lnTo>
                    <a:pt x="358" y="324"/>
                  </a:lnTo>
                  <a:lnTo>
                    <a:pt x="358" y="324"/>
                  </a:lnTo>
                  <a:lnTo>
                    <a:pt x="358" y="325"/>
                  </a:lnTo>
                  <a:lnTo>
                    <a:pt x="358" y="330"/>
                  </a:lnTo>
                  <a:lnTo>
                    <a:pt x="358" y="331"/>
                  </a:lnTo>
                  <a:lnTo>
                    <a:pt x="358" y="332"/>
                  </a:lnTo>
                  <a:lnTo>
                    <a:pt x="356" y="339"/>
                  </a:lnTo>
                  <a:lnTo>
                    <a:pt x="356" y="340"/>
                  </a:lnTo>
                  <a:lnTo>
                    <a:pt x="355" y="340"/>
                  </a:lnTo>
                  <a:lnTo>
                    <a:pt x="355" y="342"/>
                  </a:lnTo>
                  <a:lnTo>
                    <a:pt x="353" y="343"/>
                  </a:lnTo>
                  <a:lnTo>
                    <a:pt x="352" y="345"/>
                  </a:lnTo>
                  <a:lnTo>
                    <a:pt x="350" y="347"/>
                  </a:lnTo>
                  <a:lnTo>
                    <a:pt x="348" y="348"/>
                  </a:lnTo>
                  <a:lnTo>
                    <a:pt x="347" y="349"/>
                  </a:lnTo>
                  <a:lnTo>
                    <a:pt x="345" y="350"/>
                  </a:lnTo>
                  <a:lnTo>
                    <a:pt x="343" y="351"/>
                  </a:lnTo>
                  <a:lnTo>
                    <a:pt x="342" y="351"/>
                  </a:lnTo>
                  <a:lnTo>
                    <a:pt x="340" y="351"/>
                  </a:lnTo>
                  <a:lnTo>
                    <a:pt x="339" y="352"/>
                  </a:lnTo>
                  <a:lnTo>
                    <a:pt x="338" y="351"/>
                  </a:lnTo>
                  <a:lnTo>
                    <a:pt x="337" y="351"/>
                  </a:lnTo>
                  <a:lnTo>
                    <a:pt x="336" y="351"/>
                  </a:lnTo>
                  <a:lnTo>
                    <a:pt x="332" y="349"/>
                  </a:lnTo>
                  <a:lnTo>
                    <a:pt x="330" y="349"/>
                  </a:lnTo>
                  <a:lnTo>
                    <a:pt x="329" y="349"/>
                  </a:lnTo>
                  <a:lnTo>
                    <a:pt x="327" y="348"/>
                  </a:lnTo>
                  <a:lnTo>
                    <a:pt x="326" y="348"/>
                  </a:lnTo>
                  <a:lnTo>
                    <a:pt x="325" y="349"/>
                  </a:lnTo>
                  <a:lnTo>
                    <a:pt x="323" y="349"/>
                  </a:lnTo>
                  <a:lnTo>
                    <a:pt x="320" y="349"/>
                  </a:lnTo>
                  <a:lnTo>
                    <a:pt x="318" y="349"/>
                  </a:lnTo>
                  <a:lnTo>
                    <a:pt x="317" y="349"/>
                  </a:lnTo>
                  <a:lnTo>
                    <a:pt x="314" y="349"/>
                  </a:lnTo>
                  <a:lnTo>
                    <a:pt x="313" y="349"/>
                  </a:lnTo>
                  <a:lnTo>
                    <a:pt x="312" y="349"/>
                  </a:lnTo>
                  <a:lnTo>
                    <a:pt x="310" y="349"/>
                  </a:lnTo>
                  <a:lnTo>
                    <a:pt x="309" y="349"/>
                  </a:lnTo>
                  <a:lnTo>
                    <a:pt x="305" y="347"/>
                  </a:lnTo>
                  <a:lnTo>
                    <a:pt x="303" y="346"/>
                  </a:lnTo>
                  <a:lnTo>
                    <a:pt x="297" y="345"/>
                  </a:lnTo>
                  <a:lnTo>
                    <a:pt x="295" y="344"/>
                  </a:lnTo>
                  <a:lnTo>
                    <a:pt x="293" y="343"/>
                  </a:lnTo>
                  <a:lnTo>
                    <a:pt x="291" y="343"/>
                  </a:lnTo>
                  <a:lnTo>
                    <a:pt x="290" y="342"/>
                  </a:lnTo>
                  <a:lnTo>
                    <a:pt x="288" y="342"/>
                  </a:lnTo>
                  <a:lnTo>
                    <a:pt x="287" y="342"/>
                  </a:lnTo>
                  <a:lnTo>
                    <a:pt x="285" y="342"/>
                  </a:lnTo>
                  <a:lnTo>
                    <a:pt x="284" y="342"/>
                  </a:lnTo>
                  <a:lnTo>
                    <a:pt x="283" y="342"/>
                  </a:lnTo>
                  <a:lnTo>
                    <a:pt x="282" y="343"/>
                  </a:lnTo>
                  <a:lnTo>
                    <a:pt x="278" y="344"/>
                  </a:lnTo>
                  <a:lnTo>
                    <a:pt x="276" y="345"/>
                  </a:lnTo>
                  <a:lnTo>
                    <a:pt x="275" y="345"/>
                  </a:lnTo>
                  <a:lnTo>
                    <a:pt x="272" y="345"/>
                  </a:lnTo>
                  <a:lnTo>
                    <a:pt x="271" y="345"/>
                  </a:lnTo>
                  <a:lnTo>
                    <a:pt x="266" y="346"/>
                  </a:lnTo>
                  <a:lnTo>
                    <a:pt x="264" y="346"/>
                  </a:lnTo>
                  <a:lnTo>
                    <a:pt x="263" y="347"/>
                  </a:lnTo>
                  <a:lnTo>
                    <a:pt x="259" y="348"/>
                  </a:lnTo>
                  <a:lnTo>
                    <a:pt x="258" y="349"/>
                  </a:lnTo>
                  <a:lnTo>
                    <a:pt x="256" y="349"/>
                  </a:lnTo>
                  <a:lnTo>
                    <a:pt x="253" y="350"/>
                  </a:lnTo>
                  <a:lnTo>
                    <a:pt x="251" y="351"/>
                  </a:lnTo>
                  <a:lnTo>
                    <a:pt x="250" y="351"/>
                  </a:lnTo>
                  <a:lnTo>
                    <a:pt x="250" y="352"/>
                  </a:lnTo>
                  <a:lnTo>
                    <a:pt x="249" y="352"/>
                  </a:lnTo>
                  <a:lnTo>
                    <a:pt x="248" y="354"/>
                  </a:lnTo>
                  <a:lnTo>
                    <a:pt x="247" y="355"/>
                  </a:lnTo>
                  <a:lnTo>
                    <a:pt x="246" y="356"/>
                  </a:lnTo>
                  <a:lnTo>
                    <a:pt x="245" y="356"/>
                  </a:lnTo>
                  <a:lnTo>
                    <a:pt x="242" y="358"/>
                  </a:lnTo>
                  <a:lnTo>
                    <a:pt x="241" y="359"/>
                  </a:lnTo>
                  <a:lnTo>
                    <a:pt x="240" y="360"/>
                  </a:lnTo>
                  <a:lnTo>
                    <a:pt x="239" y="360"/>
                  </a:lnTo>
                  <a:lnTo>
                    <a:pt x="238" y="361"/>
                  </a:lnTo>
                  <a:lnTo>
                    <a:pt x="237" y="362"/>
                  </a:lnTo>
                  <a:lnTo>
                    <a:pt x="237" y="363"/>
                  </a:lnTo>
                  <a:lnTo>
                    <a:pt x="236" y="365"/>
                  </a:lnTo>
                  <a:lnTo>
                    <a:pt x="236" y="366"/>
                  </a:lnTo>
                  <a:lnTo>
                    <a:pt x="236" y="366"/>
                  </a:lnTo>
                  <a:lnTo>
                    <a:pt x="235" y="366"/>
                  </a:lnTo>
                  <a:lnTo>
                    <a:pt x="235" y="366"/>
                  </a:lnTo>
                  <a:lnTo>
                    <a:pt x="235" y="366"/>
                  </a:lnTo>
                  <a:lnTo>
                    <a:pt x="234" y="366"/>
                  </a:lnTo>
                  <a:lnTo>
                    <a:pt x="234" y="366"/>
                  </a:lnTo>
                  <a:lnTo>
                    <a:pt x="233" y="366"/>
                  </a:lnTo>
                  <a:lnTo>
                    <a:pt x="233" y="366"/>
                  </a:lnTo>
                  <a:lnTo>
                    <a:pt x="232" y="365"/>
                  </a:lnTo>
                  <a:lnTo>
                    <a:pt x="230" y="362"/>
                  </a:lnTo>
                  <a:lnTo>
                    <a:pt x="229" y="361"/>
                  </a:lnTo>
                  <a:lnTo>
                    <a:pt x="228" y="360"/>
                  </a:lnTo>
                  <a:lnTo>
                    <a:pt x="227" y="359"/>
                  </a:lnTo>
                  <a:lnTo>
                    <a:pt x="225" y="358"/>
                  </a:lnTo>
                  <a:lnTo>
                    <a:pt x="224" y="357"/>
                  </a:lnTo>
                  <a:lnTo>
                    <a:pt x="222" y="357"/>
                  </a:lnTo>
                  <a:lnTo>
                    <a:pt x="221" y="356"/>
                  </a:lnTo>
                  <a:lnTo>
                    <a:pt x="220" y="356"/>
                  </a:lnTo>
                  <a:lnTo>
                    <a:pt x="218" y="356"/>
                  </a:lnTo>
                  <a:lnTo>
                    <a:pt x="216" y="356"/>
                  </a:lnTo>
                  <a:lnTo>
                    <a:pt x="215" y="357"/>
                  </a:lnTo>
                  <a:lnTo>
                    <a:pt x="213" y="357"/>
                  </a:lnTo>
                  <a:lnTo>
                    <a:pt x="211" y="358"/>
                  </a:lnTo>
                  <a:lnTo>
                    <a:pt x="209" y="359"/>
                  </a:lnTo>
                  <a:lnTo>
                    <a:pt x="208" y="360"/>
                  </a:lnTo>
                  <a:lnTo>
                    <a:pt x="206" y="362"/>
                  </a:lnTo>
                  <a:lnTo>
                    <a:pt x="205" y="363"/>
                  </a:lnTo>
                  <a:lnTo>
                    <a:pt x="203" y="363"/>
                  </a:lnTo>
                  <a:lnTo>
                    <a:pt x="202" y="364"/>
                  </a:lnTo>
                  <a:lnTo>
                    <a:pt x="201" y="364"/>
                  </a:lnTo>
                  <a:lnTo>
                    <a:pt x="200" y="364"/>
                  </a:lnTo>
                  <a:lnTo>
                    <a:pt x="199" y="364"/>
                  </a:lnTo>
                  <a:lnTo>
                    <a:pt x="198" y="364"/>
                  </a:lnTo>
                  <a:lnTo>
                    <a:pt x="196" y="364"/>
                  </a:lnTo>
                  <a:lnTo>
                    <a:pt x="190" y="362"/>
                  </a:lnTo>
                  <a:lnTo>
                    <a:pt x="184" y="360"/>
                  </a:lnTo>
                  <a:lnTo>
                    <a:pt x="181" y="360"/>
                  </a:lnTo>
                  <a:lnTo>
                    <a:pt x="182" y="359"/>
                  </a:lnTo>
                  <a:lnTo>
                    <a:pt x="182" y="358"/>
                  </a:lnTo>
                  <a:lnTo>
                    <a:pt x="181" y="357"/>
                  </a:lnTo>
                  <a:lnTo>
                    <a:pt x="180" y="356"/>
                  </a:lnTo>
                  <a:lnTo>
                    <a:pt x="180" y="355"/>
                  </a:lnTo>
                  <a:lnTo>
                    <a:pt x="179" y="354"/>
                  </a:lnTo>
                  <a:lnTo>
                    <a:pt x="178" y="352"/>
                  </a:lnTo>
                  <a:lnTo>
                    <a:pt x="176" y="351"/>
                  </a:lnTo>
                  <a:lnTo>
                    <a:pt x="175" y="351"/>
                  </a:lnTo>
                  <a:lnTo>
                    <a:pt x="174" y="349"/>
                  </a:lnTo>
                  <a:lnTo>
                    <a:pt x="171" y="348"/>
                  </a:lnTo>
                  <a:lnTo>
                    <a:pt x="169" y="346"/>
                  </a:lnTo>
                  <a:lnTo>
                    <a:pt x="161" y="342"/>
                  </a:lnTo>
                  <a:lnTo>
                    <a:pt x="159" y="341"/>
                  </a:lnTo>
                  <a:lnTo>
                    <a:pt x="156" y="339"/>
                  </a:lnTo>
                  <a:lnTo>
                    <a:pt x="155" y="338"/>
                  </a:lnTo>
                  <a:lnTo>
                    <a:pt x="154" y="337"/>
                  </a:lnTo>
                  <a:lnTo>
                    <a:pt x="154" y="336"/>
                  </a:lnTo>
                  <a:lnTo>
                    <a:pt x="153" y="336"/>
                  </a:lnTo>
                  <a:lnTo>
                    <a:pt x="153" y="334"/>
                  </a:lnTo>
                  <a:lnTo>
                    <a:pt x="152" y="333"/>
                  </a:lnTo>
                  <a:lnTo>
                    <a:pt x="152" y="333"/>
                  </a:lnTo>
                  <a:lnTo>
                    <a:pt x="152" y="331"/>
                  </a:lnTo>
                  <a:lnTo>
                    <a:pt x="152" y="331"/>
                  </a:lnTo>
                  <a:lnTo>
                    <a:pt x="152" y="330"/>
                  </a:lnTo>
                  <a:lnTo>
                    <a:pt x="153" y="328"/>
                  </a:lnTo>
                  <a:lnTo>
                    <a:pt x="153" y="327"/>
                  </a:lnTo>
                  <a:lnTo>
                    <a:pt x="154" y="326"/>
                  </a:lnTo>
                  <a:lnTo>
                    <a:pt x="156" y="323"/>
                  </a:lnTo>
                  <a:lnTo>
                    <a:pt x="156" y="321"/>
                  </a:lnTo>
                  <a:lnTo>
                    <a:pt x="157" y="320"/>
                  </a:lnTo>
                  <a:lnTo>
                    <a:pt x="157" y="319"/>
                  </a:lnTo>
                  <a:lnTo>
                    <a:pt x="157" y="317"/>
                  </a:lnTo>
                  <a:lnTo>
                    <a:pt x="157" y="316"/>
                  </a:lnTo>
                  <a:lnTo>
                    <a:pt x="157" y="315"/>
                  </a:lnTo>
                  <a:lnTo>
                    <a:pt x="157" y="314"/>
                  </a:lnTo>
                  <a:lnTo>
                    <a:pt x="157" y="314"/>
                  </a:lnTo>
                  <a:lnTo>
                    <a:pt x="157" y="313"/>
                  </a:lnTo>
                  <a:lnTo>
                    <a:pt x="156" y="312"/>
                  </a:lnTo>
                  <a:lnTo>
                    <a:pt x="156" y="311"/>
                  </a:lnTo>
                  <a:lnTo>
                    <a:pt x="155" y="310"/>
                  </a:lnTo>
                  <a:lnTo>
                    <a:pt x="154" y="309"/>
                  </a:lnTo>
                  <a:lnTo>
                    <a:pt x="152" y="307"/>
                  </a:lnTo>
                  <a:lnTo>
                    <a:pt x="150" y="305"/>
                  </a:lnTo>
                  <a:lnTo>
                    <a:pt x="148" y="304"/>
                  </a:lnTo>
                  <a:lnTo>
                    <a:pt x="147" y="304"/>
                  </a:lnTo>
                  <a:lnTo>
                    <a:pt x="147" y="304"/>
                  </a:lnTo>
                  <a:lnTo>
                    <a:pt x="145" y="303"/>
                  </a:lnTo>
                  <a:lnTo>
                    <a:pt x="144" y="303"/>
                  </a:lnTo>
                  <a:lnTo>
                    <a:pt x="142" y="303"/>
                  </a:lnTo>
                  <a:lnTo>
                    <a:pt x="139" y="303"/>
                  </a:lnTo>
                  <a:lnTo>
                    <a:pt x="137" y="303"/>
                  </a:lnTo>
                  <a:lnTo>
                    <a:pt x="136" y="302"/>
                  </a:lnTo>
                  <a:lnTo>
                    <a:pt x="135" y="302"/>
                  </a:lnTo>
                  <a:lnTo>
                    <a:pt x="135" y="301"/>
                  </a:lnTo>
                  <a:lnTo>
                    <a:pt x="134" y="301"/>
                  </a:lnTo>
                  <a:lnTo>
                    <a:pt x="134" y="300"/>
                  </a:lnTo>
                  <a:lnTo>
                    <a:pt x="132" y="298"/>
                  </a:lnTo>
                  <a:lnTo>
                    <a:pt x="132" y="297"/>
                  </a:lnTo>
                  <a:lnTo>
                    <a:pt x="131" y="297"/>
                  </a:lnTo>
                  <a:lnTo>
                    <a:pt x="130" y="296"/>
                  </a:lnTo>
                  <a:lnTo>
                    <a:pt x="127" y="294"/>
                  </a:lnTo>
                  <a:lnTo>
                    <a:pt x="123" y="291"/>
                  </a:lnTo>
                  <a:lnTo>
                    <a:pt x="121" y="290"/>
                  </a:lnTo>
                  <a:lnTo>
                    <a:pt x="119" y="288"/>
                  </a:lnTo>
                  <a:lnTo>
                    <a:pt x="118" y="288"/>
                  </a:lnTo>
                  <a:lnTo>
                    <a:pt x="117" y="287"/>
                  </a:lnTo>
                  <a:lnTo>
                    <a:pt x="115" y="286"/>
                  </a:lnTo>
                  <a:lnTo>
                    <a:pt x="113" y="285"/>
                  </a:lnTo>
                  <a:lnTo>
                    <a:pt x="112" y="284"/>
                  </a:lnTo>
                  <a:lnTo>
                    <a:pt x="108" y="282"/>
                  </a:lnTo>
                  <a:lnTo>
                    <a:pt x="107" y="281"/>
                  </a:lnTo>
                  <a:lnTo>
                    <a:pt x="104" y="279"/>
                  </a:lnTo>
                  <a:lnTo>
                    <a:pt x="99" y="274"/>
                  </a:lnTo>
                  <a:lnTo>
                    <a:pt x="98" y="273"/>
                  </a:lnTo>
                  <a:lnTo>
                    <a:pt x="97" y="272"/>
                  </a:lnTo>
                  <a:lnTo>
                    <a:pt x="96" y="272"/>
                  </a:lnTo>
                  <a:lnTo>
                    <a:pt x="95" y="271"/>
                  </a:lnTo>
                  <a:lnTo>
                    <a:pt x="92" y="270"/>
                  </a:lnTo>
                  <a:lnTo>
                    <a:pt x="91" y="270"/>
                  </a:lnTo>
                  <a:lnTo>
                    <a:pt x="91" y="269"/>
                  </a:lnTo>
                  <a:lnTo>
                    <a:pt x="90" y="268"/>
                  </a:lnTo>
                  <a:lnTo>
                    <a:pt x="88" y="267"/>
                  </a:lnTo>
                  <a:lnTo>
                    <a:pt x="87" y="265"/>
                  </a:lnTo>
                  <a:lnTo>
                    <a:pt x="85" y="263"/>
                  </a:lnTo>
                  <a:lnTo>
                    <a:pt x="84" y="262"/>
                  </a:lnTo>
                  <a:lnTo>
                    <a:pt x="83" y="261"/>
                  </a:lnTo>
                  <a:lnTo>
                    <a:pt x="82" y="260"/>
                  </a:lnTo>
                  <a:lnTo>
                    <a:pt x="80" y="259"/>
                  </a:lnTo>
                  <a:lnTo>
                    <a:pt x="78" y="258"/>
                  </a:lnTo>
                  <a:lnTo>
                    <a:pt x="76" y="257"/>
                  </a:lnTo>
                  <a:lnTo>
                    <a:pt x="72" y="256"/>
                  </a:lnTo>
                  <a:lnTo>
                    <a:pt x="71" y="256"/>
                  </a:lnTo>
                  <a:lnTo>
                    <a:pt x="68" y="254"/>
                  </a:lnTo>
                  <a:lnTo>
                    <a:pt x="67" y="254"/>
                  </a:lnTo>
                  <a:lnTo>
                    <a:pt x="67" y="253"/>
                  </a:lnTo>
                  <a:lnTo>
                    <a:pt x="66" y="253"/>
                  </a:lnTo>
                  <a:lnTo>
                    <a:pt x="66" y="252"/>
                  </a:lnTo>
                  <a:lnTo>
                    <a:pt x="65" y="252"/>
                  </a:lnTo>
                  <a:lnTo>
                    <a:pt x="65" y="251"/>
                  </a:lnTo>
                  <a:lnTo>
                    <a:pt x="65" y="250"/>
                  </a:lnTo>
                  <a:lnTo>
                    <a:pt x="65" y="249"/>
                  </a:lnTo>
                  <a:lnTo>
                    <a:pt x="65" y="247"/>
                  </a:lnTo>
                  <a:lnTo>
                    <a:pt x="65" y="245"/>
                  </a:lnTo>
                  <a:lnTo>
                    <a:pt x="65" y="244"/>
                  </a:lnTo>
                  <a:lnTo>
                    <a:pt x="65" y="243"/>
                  </a:lnTo>
                  <a:lnTo>
                    <a:pt x="64" y="242"/>
                  </a:lnTo>
                  <a:lnTo>
                    <a:pt x="63" y="240"/>
                  </a:lnTo>
                  <a:lnTo>
                    <a:pt x="62" y="238"/>
                  </a:lnTo>
                  <a:lnTo>
                    <a:pt x="60" y="235"/>
                  </a:lnTo>
                  <a:lnTo>
                    <a:pt x="59" y="234"/>
                  </a:lnTo>
                  <a:lnTo>
                    <a:pt x="58" y="233"/>
                  </a:lnTo>
                  <a:lnTo>
                    <a:pt x="57" y="232"/>
                  </a:lnTo>
                  <a:lnTo>
                    <a:pt x="56" y="231"/>
                  </a:lnTo>
                  <a:lnTo>
                    <a:pt x="55" y="231"/>
                  </a:lnTo>
                  <a:lnTo>
                    <a:pt x="52" y="230"/>
                  </a:lnTo>
                  <a:lnTo>
                    <a:pt x="51" y="229"/>
                  </a:lnTo>
                  <a:lnTo>
                    <a:pt x="50" y="228"/>
                  </a:lnTo>
                  <a:lnTo>
                    <a:pt x="48" y="227"/>
                  </a:lnTo>
                  <a:lnTo>
                    <a:pt x="45" y="225"/>
                  </a:lnTo>
                  <a:lnTo>
                    <a:pt x="44" y="224"/>
                  </a:lnTo>
                  <a:lnTo>
                    <a:pt x="43" y="223"/>
                  </a:lnTo>
                  <a:lnTo>
                    <a:pt x="43" y="223"/>
                  </a:lnTo>
                  <a:lnTo>
                    <a:pt x="42" y="222"/>
                  </a:lnTo>
                  <a:lnTo>
                    <a:pt x="41" y="221"/>
                  </a:lnTo>
                  <a:lnTo>
                    <a:pt x="40" y="219"/>
                  </a:lnTo>
                  <a:lnTo>
                    <a:pt x="40" y="218"/>
                  </a:lnTo>
                  <a:lnTo>
                    <a:pt x="39" y="216"/>
                  </a:lnTo>
                  <a:lnTo>
                    <a:pt x="39" y="214"/>
                  </a:lnTo>
                  <a:lnTo>
                    <a:pt x="38" y="212"/>
                  </a:lnTo>
                  <a:lnTo>
                    <a:pt x="38" y="210"/>
                  </a:lnTo>
                  <a:lnTo>
                    <a:pt x="38" y="207"/>
                  </a:lnTo>
                  <a:lnTo>
                    <a:pt x="38" y="205"/>
                  </a:lnTo>
                  <a:lnTo>
                    <a:pt x="38" y="202"/>
                  </a:lnTo>
                  <a:lnTo>
                    <a:pt x="39" y="201"/>
                  </a:lnTo>
                  <a:lnTo>
                    <a:pt x="39" y="200"/>
                  </a:lnTo>
                  <a:lnTo>
                    <a:pt x="41" y="193"/>
                  </a:lnTo>
                  <a:lnTo>
                    <a:pt x="42" y="188"/>
                  </a:lnTo>
                  <a:lnTo>
                    <a:pt x="43" y="187"/>
                  </a:lnTo>
                  <a:lnTo>
                    <a:pt x="43" y="185"/>
                  </a:lnTo>
                  <a:lnTo>
                    <a:pt x="43" y="184"/>
                  </a:lnTo>
                  <a:lnTo>
                    <a:pt x="43" y="182"/>
                  </a:lnTo>
                  <a:lnTo>
                    <a:pt x="43" y="180"/>
                  </a:lnTo>
                  <a:lnTo>
                    <a:pt x="43" y="178"/>
                  </a:lnTo>
                  <a:lnTo>
                    <a:pt x="42" y="176"/>
                  </a:lnTo>
                  <a:lnTo>
                    <a:pt x="41" y="173"/>
                  </a:lnTo>
                  <a:lnTo>
                    <a:pt x="41" y="171"/>
                  </a:lnTo>
                  <a:lnTo>
                    <a:pt x="40" y="170"/>
                  </a:lnTo>
                  <a:lnTo>
                    <a:pt x="38" y="166"/>
                  </a:lnTo>
                  <a:lnTo>
                    <a:pt x="37" y="164"/>
                  </a:lnTo>
                  <a:lnTo>
                    <a:pt x="37" y="163"/>
                  </a:lnTo>
                  <a:lnTo>
                    <a:pt x="36" y="162"/>
                  </a:lnTo>
                  <a:lnTo>
                    <a:pt x="35" y="160"/>
                  </a:lnTo>
                  <a:lnTo>
                    <a:pt x="33" y="158"/>
                  </a:lnTo>
                  <a:lnTo>
                    <a:pt x="31" y="156"/>
                  </a:lnTo>
                  <a:lnTo>
                    <a:pt x="30" y="154"/>
                  </a:lnTo>
                  <a:lnTo>
                    <a:pt x="27" y="152"/>
                  </a:lnTo>
                  <a:lnTo>
                    <a:pt x="26" y="151"/>
                  </a:lnTo>
                  <a:lnTo>
                    <a:pt x="26" y="150"/>
                  </a:lnTo>
                  <a:lnTo>
                    <a:pt x="24" y="146"/>
                  </a:lnTo>
                  <a:lnTo>
                    <a:pt x="23" y="145"/>
                  </a:lnTo>
                  <a:lnTo>
                    <a:pt x="21" y="143"/>
                  </a:lnTo>
                  <a:lnTo>
                    <a:pt x="19" y="141"/>
                  </a:lnTo>
                  <a:lnTo>
                    <a:pt x="19" y="140"/>
                  </a:lnTo>
                  <a:lnTo>
                    <a:pt x="18" y="140"/>
                  </a:lnTo>
                  <a:lnTo>
                    <a:pt x="16" y="139"/>
                  </a:lnTo>
                  <a:lnTo>
                    <a:pt x="13" y="138"/>
                  </a:lnTo>
                  <a:lnTo>
                    <a:pt x="11" y="138"/>
                  </a:lnTo>
                  <a:lnTo>
                    <a:pt x="10" y="137"/>
                  </a:lnTo>
                  <a:lnTo>
                    <a:pt x="9" y="136"/>
                  </a:lnTo>
                  <a:lnTo>
                    <a:pt x="7" y="136"/>
                  </a:lnTo>
                  <a:lnTo>
                    <a:pt x="6" y="135"/>
                  </a:lnTo>
                  <a:lnTo>
                    <a:pt x="5" y="134"/>
                  </a:lnTo>
                  <a:lnTo>
                    <a:pt x="4" y="133"/>
                  </a:lnTo>
                  <a:lnTo>
                    <a:pt x="3" y="132"/>
                  </a:lnTo>
                  <a:lnTo>
                    <a:pt x="2" y="131"/>
                  </a:lnTo>
                  <a:lnTo>
                    <a:pt x="1" y="130"/>
                  </a:lnTo>
                  <a:lnTo>
                    <a:pt x="1" y="129"/>
                  </a:lnTo>
                  <a:lnTo>
                    <a:pt x="0" y="128"/>
                  </a:lnTo>
                  <a:lnTo>
                    <a:pt x="0" y="127"/>
                  </a:lnTo>
                  <a:lnTo>
                    <a:pt x="0" y="127"/>
                  </a:lnTo>
                  <a:lnTo>
                    <a:pt x="0" y="126"/>
                  </a:lnTo>
                  <a:lnTo>
                    <a:pt x="0" y="125"/>
                  </a:lnTo>
                  <a:lnTo>
                    <a:pt x="0" y="124"/>
                  </a:lnTo>
                  <a:lnTo>
                    <a:pt x="0" y="123"/>
                  </a:lnTo>
                  <a:lnTo>
                    <a:pt x="1" y="122"/>
                  </a:lnTo>
                  <a:lnTo>
                    <a:pt x="1" y="121"/>
                  </a:lnTo>
                  <a:lnTo>
                    <a:pt x="2" y="121"/>
                  </a:lnTo>
                  <a:lnTo>
                    <a:pt x="3" y="119"/>
                  </a:lnTo>
                  <a:lnTo>
                    <a:pt x="4" y="118"/>
                  </a:lnTo>
                  <a:lnTo>
                    <a:pt x="6" y="117"/>
                  </a:lnTo>
                  <a:lnTo>
                    <a:pt x="8" y="115"/>
                  </a:lnTo>
                  <a:lnTo>
                    <a:pt x="9" y="114"/>
                  </a:lnTo>
                  <a:lnTo>
                    <a:pt x="10" y="113"/>
                  </a:lnTo>
                  <a:lnTo>
                    <a:pt x="11" y="112"/>
                  </a:lnTo>
                  <a:lnTo>
                    <a:pt x="12" y="111"/>
                  </a:lnTo>
                  <a:lnTo>
                    <a:pt x="13" y="110"/>
                  </a:lnTo>
                  <a:lnTo>
                    <a:pt x="13" y="109"/>
                  </a:lnTo>
                  <a:lnTo>
                    <a:pt x="13" y="108"/>
                  </a:lnTo>
                  <a:lnTo>
                    <a:pt x="13" y="107"/>
                  </a:lnTo>
                  <a:lnTo>
                    <a:pt x="13" y="106"/>
                  </a:lnTo>
                  <a:lnTo>
                    <a:pt x="13" y="106"/>
                  </a:lnTo>
                  <a:lnTo>
                    <a:pt x="13" y="105"/>
                  </a:lnTo>
                  <a:lnTo>
                    <a:pt x="13" y="103"/>
                  </a:lnTo>
                  <a:lnTo>
                    <a:pt x="12" y="100"/>
                  </a:lnTo>
                  <a:lnTo>
                    <a:pt x="11" y="98"/>
                  </a:lnTo>
                  <a:lnTo>
                    <a:pt x="11" y="96"/>
                  </a:lnTo>
                  <a:lnTo>
                    <a:pt x="10" y="92"/>
                  </a:lnTo>
                  <a:lnTo>
                    <a:pt x="10" y="91"/>
                  </a:lnTo>
                  <a:lnTo>
                    <a:pt x="9" y="89"/>
                  </a:lnTo>
                  <a:lnTo>
                    <a:pt x="8" y="88"/>
                  </a:lnTo>
                  <a:lnTo>
                    <a:pt x="8" y="87"/>
                  </a:lnTo>
                  <a:lnTo>
                    <a:pt x="6" y="85"/>
                  </a:lnTo>
                  <a:lnTo>
                    <a:pt x="6" y="84"/>
                  </a:lnTo>
                  <a:lnTo>
                    <a:pt x="5" y="84"/>
                  </a:lnTo>
                  <a:lnTo>
                    <a:pt x="5" y="83"/>
                  </a:lnTo>
                  <a:lnTo>
                    <a:pt x="5" y="83"/>
                  </a:lnTo>
                  <a:lnTo>
                    <a:pt x="6" y="83"/>
                  </a:lnTo>
                  <a:lnTo>
                    <a:pt x="6" y="82"/>
                  </a:lnTo>
                  <a:lnTo>
                    <a:pt x="6" y="82"/>
                  </a:lnTo>
                  <a:lnTo>
                    <a:pt x="7" y="82"/>
                  </a:lnTo>
                  <a:lnTo>
                    <a:pt x="7" y="82"/>
                  </a:lnTo>
                  <a:lnTo>
                    <a:pt x="9" y="82"/>
                  </a:lnTo>
                  <a:lnTo>
                    <a:pt x="11" y="82"/>
                  </a:lnTo>
                  <a:lnTo>
                    <a:pt x="12" y="82"/>
                  </a:lnTo>
                  <a:lnTo>
                    <a:pt x="17" y="81"/>
                  </a:lnTo>
                  <a:lnTo>
                    <a:pt x="20" y="81"/>
                  </a:lnTo>
                  <a:lnTo>
                    <a:pt x="23" y="81"/>
                  </a:lnTo>
                  <a:lnTo>
                    <a:pt x="26" y="81"/>
                  </a:lnTo>
                  <a:lnTo>
                    <a:pt x="28" y="81"/>
                  </a:lnTo>
                  <a:lnTo>
                    <a:pt x="30" y="82"/>
                  </a:lnTo>
                  <a:lnTo>
                    <a:pt x="31" y="82"/>
                  </a:lnTo>
                  <a:lnTo>
                    <a:pt x="33" y="83"/>
                  </a:lnTo>
                  <a:lnTo>
                    <a:pt x="34" y="83"/>
                  </a:lnTo>
                  <a:lnTo>
                    <a:pt x="35" y="84"/>
                  </a:lnTo>
                  <a:lnTo>
                    <a:pt x="36" y="85"/>
                  </a:lnTo>
                  <a:lnTo>
                    <a:pt x="37" y="86"/>
                  </a:lnTo>
                  <a:lnTo>
                    <a:pt x="38" y="87"/>
                  </a:lnTo>
                  <a:lnTo>
                    <a:pt x="39" y="89"/>
                  </a:lnTo>
                  <a:lnTo>
                    <a:pt x="40" y="91"/>
                  </a:lnTo>
                  <a:lnTo>
                    <a:pt x="41" y="92"/>
                  </a:lnTo>
                  <a:lnTo>
                    <a:pt x="41" y="93"/>
                  </a:lnTo>
                  <a:lnTo>
                    <a:pt x="42" y="94"/>
                  </a:lnTo>
                  <a:lnTo>
                    <a:pt x="42" y="99"/>
                  </a:lnTo>
                  <a:lnTo>
                    <a:pt x="43" y="101"/>
                  </a:lnTo>
                  <a:lnTo>
                    <a:pt x="44" y="106"/>
                  </a:lnTo>
                  <a:lnTo>
                    <a:pt x="45" y="107"/>
                  </a:lnTo>
                  <a:lnTo>
                    <a:pt x="45" y="109"/>
                  </a:lnTo>
                  <a:lnTo>
                    <a:pt x="46" y="110"/>
                  </a:lnTo>
                  <a:lnTo>
                    <a:pt x="46" y="111"/>
                  </a:lnTo>
                  <a:lnTo>
                    <a:pt x="47" y="112"/>
                  </a:lnTo>
                  <a:lnTo>
                    <a:pt x="48" y="113"/>
                  </a:lnTo>
                  <a:lnTo>
                    <a:pt x="49" y="113"/>
                  </a:lnTo>
                  <a:lnTo>
                    <a:pt x="51" y="114"/>
                  </a:lnTo>
                  <a:lnTo>
                    <a:pt x="52" y="115"/>
                  </a:lnTo>
                  <a:lnTo>
                    <a:pt x="53" y="115"/>
                  </a:lnTo>
                  <a:lnTo>
                    <a:pt x="60" y="118"/>
                  </a:lnTo>
                  <a:lnTo>
                    <a:pt x="61" y="118"/>
                  </a:lnTo>
                  <a:lnTo>
                    <a:pt x="62" y="119"/>
                  </a:lnTo>
                  <a:lnTo>
                    <a:pt x="64" y="119"/>
                  </a:lnTo>
                  <a:lnTo>
                    <a:pt x="64" y="120"/>
                  </a:lnTo>
                  <a:lnTo>
                    <a:pt x="65" y="121"/>
                  </a:lnTo>
                  <a:lnTo>
                    <a:pt x="66" y="122"/>
                  </a:lnTo>
                  <a:lnTo>
                    <a:pt x="66" y="123"/>
                  </a:lnTo>
                  <a:lnTo>
                    <a:pt x="66" y="124"/>
                  </a:lnTo>
                  <a:lnTo>
                    <a:pt x="66" y="125"/>
                  </a:lnTo>
                  <a:lnTo>
                    <a:pt x="66" y="126"/>
                  </a:lnTo>
                  <a:lnTo>
                    <a:pt x="66" y="126"/>
                  </a:lnTo>
                  <a:lnTo>
                    <a:pt x="66" y="127"/>
                  </a:lnTo>
                  <a:lnTo>
                    <a:pt x="65" y="127"/>
                  </a:lnTo>
                  <a:lnTo>
                    <a:pt x="64" y="128"/>
                  </a:lnTo>
                  <a:lnTo>
                    <a:pt x="63" y="128"/>
                  </a:lnTo>
                  <a:lnTo>
                    <a:pt x="63" y="129"/>
                  </a:lnTo>
                  <a:lnTo>
                    <a:pt x="63" y="130"/>
                  </a:lnTo>
                  <a:lnTo>
                    <a:pt x="62" y="130"/>
                  </a:lnTo>
                  <a:lnTo>
                    <a:pt x="62" y="131"/>
                  </a:lnTo>
                  <a:lnTo>
                    <a:pt x="62" y="132"/>
                  </a:lnTo>
                  <a:lnTo>
                    <a:pt x="63" y="133"/>
                  </a:lnTo>
                  <a:lnTo>
                    <a:pt x="63" y="134"/>
                  </a:lnTo>
                  <a:lnTo>
                    <a:pt x="64" y="136"/>
                  </a:lnTo>
                  <a:lnTo>
                    <a:pt x="65" y="137"/>
                  </a:lnTo>
                  <a:lnTo>
                    <a:pt x="67" y="138"/>
                  </a:lnTo>
                  <a:lnTo>
                    <a:pt x="68" y="140"/>
                  </a:lnTo>
                  <a:lnTo>
                    <a:pt x="72" y="143"/>
                  </a:lnTo>
                  <a:lnTo>
                    <a:pt x="73" y="144"/>
                  </a:lnTo>
                  <a:lnTo>
                    <a:pt x="74" y="145"/>
                  </a:lnTo>
                  <a:lnTo>
                    <a:pt x="75" y="146"/>
                  </a:lnTo>
                  <a:lnTo>
                    <a:pt x="76" y="149"/>
                  </a:lnTo>
                  <a:lnTo>
                    <a:pt x="77" y="150"/>
                  </a:lnTo>
                  <a:lnTo>
                    <a:pt x="77" y="150"/>
                  </a:lnTo>
                  <a:lnTo>
                    <a:pt x="77" y="151"/>
                  </a:lnTo>
                  <a:lnTo>
                    <a:pt x="77" y="152"/>
                  </a:lnTo>
                  <a:lnTo>
                    <a:pt x="76" y="155"/>
                  </a:lnTo>
                  <a:lnTo>
                    <a:pt x="76" y="159"/>
                  </a:lnTo>
                  <a:lnTo>
                    <a:pt x="76" y="161"/>
                  </a:lnTo>
                  <a:lnTo>
                    <a:pt x="75" y="164"/>
                  </a:lnTo>
                  <a:lnTo>
                    <a:pt x="75" y="165"/>
                  </a:lnTo>
                  <a:lnTo>
                    <a:pt x="75" y="166"/>
                  </a:lnTo>
                  <a:lnTo>
                    <a:pt x="75" y="167"/>
                  </a:lnTo>
                  <a:lnTo>
                    <a:pt x="75" y="167"/>
                  </a:lnTo>
                  <a:lnTo>
                    <a:pt x="76" y="169"/>
                  </a:lnTo>
                  <a:lnTo>
                    <a:pt x="76" y="171"/>
                  </a:lnTo>
                  <a:lnTo>
                    <a:pt x="77" y="173"/>
                  </a:lnTo>
                  <a:lnTo>
                    <a:pt x="79" y="175"/>
                  </a:lnTo>
                  <a:lnTo>
                    <a:pt x="80" y="177"/>
                  </a:lnTo>
                  <a:lnTo>
                    <a:pt x="81" y="177"/>
                  </a:lnTo>
                  <a:lnTo>
                    <a:pt x="81" y="178"/>
                  </a:lnTo>
                  <a:lnTo>
                    <a:pt x="82" y="178"/>
                  </a:lnTo>
                  <a:lnTo>
                    <a:pt x="83" y="179"/>
                  </a:lnTo>
                  <a:lnTo>
                    <a:pt x="84" y="179"/>
                  </a:lnTo>
                  <a:lnTo>
                    <a:pt x="85" y="180"/>
                  </a:lnTo>
                  <a:lnTo>
                    <a:pt x="87" y="180"/>
                  </a:lnTo>
                  <a:lnTo>
                    <a:pt x="88" y="181"/>
                  </a:lnTo>
                  <a:lnTo>
                    <a:pt x="89" y="181"/>
                  </a:lnTo>
                  <a:lnTo>
                    <a:pt x="90" y="181"/>
                  </a:lnTo>
                  <a:lnTo>
                    <a:pt x="91" y="181"/>
                  </a:lnTo>
                  <a:lnTo>
                    <a:pt x="92" y="181"/>
                  </a:lnTo>
                  <a:lnTo>
                    <a:pt x="93" y="180"/>
                  </a:lnTo>
                  <a:lnTo>
                    <a:pt x="93" y="180"/>
                  </a:lnTo>
                  <a:lnTo>
                    <a:pt x="94" y="180"/>
                  </a:lnTo>
                  <a:lnTo>
                    <a:pt x="94" y="179"/>
                  </a:lnTo>
                  <a:lnTo>
                    <a:pt x="94" y="178"/>
                  </a:lnTo>
                  <a:lnTo>
                    <a:pt x="95" y="175"/>
                  </a:lnTo>
                  <a:lnTo>
                    <a:pt x="95" y="172"/>
                  </a:lnTo>
                  <a:lnTo>
                    <a:pt x="96" y="170"/>
                  </a:lnTo>
                  <a:lnTo>
                    <a:pt x="96" y="169"/>
                  </a:lnTo>
                  <a:lnTo>
                    <a:pt x="96" y="167"/>
                  </a:lnTo>
                  <a:lnTo>
                    <a:pt x="95" y="165"/>
                  </a:lnTo>
                  <a:lnTo>
                    <a:pt x="95" y="162"/>
                  </a:lnTo>
                  <a:lnTo>
                    <a:pt x="95" y="161"/>
                  </a:lnTo>
                  <a:lnTo>
                    <a:pt x="95" y="159"/>
                  </a:lnTo>
                  <a:lnTo>
                    <a:pt x="95" y="157"/>
                  </a:lnTo>
                  <a:lnTo>
                    <a:pt x="95" y="154"/>
                  </a:lnTo>
                  <a:lnTo>
                    <a:pt x="96" y="150"/>
                  </a:lnTo>
                  <a:lnTo>
                    <a:pt x="96" y="146"/>
                  </a:lnTo>
                  <a:lnTo>
                    <a:pt x="97" y="144"/>
                  </a:lnTo>
                  <a:lnTo>
                    <a:pt x="97" y="142"/>
                  </a:lnTo>
                  <a:lnTo>
                    <a:pt x="97" y="141"/>
                  </a:lnTo>
                  <a:lnTo>
                    <a:pt x="98" y="140"/>
                  </a:lnTo>
                  <a:lnTo>
                    <a:pt x="98" y="140"/>
                  </a:lnTo>
                  <a:lnTo>
                    <a:pt x="99" y="139"/>
                  </a:lnTo>
                  <a:lnTo>
                    <a:pt x="99" y="139"/>
                  </a:lnTo>
                  <a:lnTo>
                    <a:pt x="100" y="138"/>
                  </a:lnTo>
                  <a:lnTo>
                    <a:pt x="102" y="138"/>
                  </a:lnTo>
                  <a:lnTo>
                    <a:pt x="103" y="137"/>
                  </a:lnTo>
                  <a:lnTo>
                    <a:pt x="104" y="137"/>
                  </a:lnTo>
                  <a:lnTo>
                    <a:pt x="104" y="137"/>
                  </a:lnTo>
                  <a:lnTo>
                    <a:pt x="105" y="136"/>
                  </a:lnTo>
                  <a:lnTo>
                    <a:pt x="105" y="135"/>
                  </a:lnTo>
                  <a:lnTo>
                    <a:pt x="105" y="134"/>
                  </a:lnTo>
                  <a:lnTo>
                    <a:pt x="106" y="133"/>
                  </a:lnTo>
                  <a:lnTo>
                    <a:pt x="106" y="132"/>
                  </a:lnTo>
                  <a:lnTo>
                    <a:pt x="106" y="129"/>
                  </a:lnTo>
                  <a:lnTo>
                    <a:pt x="106" y="128"/>
                  </a:lnTo>
                  <a:lnTo>
                    <a:pt x="107" y="126"/>
                  </a:lnTo>
                  <a:lnTo>
                    <a:pt x="107" y="124"/>
                  </a:lnTo>
                  <a:lnTo>
                    <a:pt x="108" y="122"/>
                  </a:lnTo>
                  <a:lnTo>
                    <a:pt x="109" y="120"/>
                  </a:lnTo>
                  <a:lnTo>
                    <a:pt x="110" y="117"/>
                  </a:lnTo>
                  <a:lnTo>
                    <a:pt x="111" y="115"/>
                  </a:lnTo>
                  <a:lnTo>
                    <a:pt x="112" y="114"/>
                  </a:lnTo>
                  <a:lnTo>
                    <a:pt x="113" y="113"/>
                  </a:lnTo>
                  <a:lnTo>
                    <a:pt x="115" y="110"/>
                  </a:lnTo>
                  <a:lnTo>
                    <a:pt x="117" y="108"/>
                  </a:lnTo>
                  <a:lnTo>
                    <a:pt x="121" y="104"/>
                  </a:lnTo>
                  <a:lnTo>
                    <a:pt x="123" y="103"/>
                  </a:lnTo>
                  <a:lnTo>
                    <a:pt x="124" y="102"/>
                  </a:lnTo>
                  <a:lnTo>
                    <a:pt x="125" y="100"/>
                  </a:lnTo>
                  <a:lnTo>
                    <a:pt x="126" y="98"/>
                  </a:lnTo>
                  <a:lnTo>
                    <a:pt x="126" y="96"/>
                  </a:lnTo>
                  <a:lnTo>
                    <a:pt x="128" y="92"/>
                  </a:lnTo>
                  <a:lnTo>
                    <a:pt x="129" y="90"/>
                  </a:lnTo>
                  <a:lnTo>
                    <a:pt x="129" y="89"/>
                  </a:lnTo>
                  <a:lnTo>
                    <a:pt x="130" y="88"/>
                  </a:lnTo>
                  <a:lnTo>
                    <a:pt x="130" y="87"/>
                  </a:lnTo>
                  <a:lnTo>
                    <a:pt x="131" y="86"/>
                  </a:lnTo>
                  <a:lnTo>
                    <a:pt x="132" y="86"/>
                  </a:lnTo>
                  <a:lnTo>
                    <a:pt x="133" y="85"/>
                  </a:lnTo>
                  <a:lnTo>
                    <a:pt x="134" y="84"/>
                  </a:lnTo>
                  <a:lnTo>
                    <a:pt x="138" y="82"/>
                  </a:lnTo>
                  <a:lnTo>
                    <a:pt x="139" y="81"/>
                  </a:lnTo>
                  <a:lnTo>
                    <a:pt x="140" y="81"/>
                  </a:lnTo>
                  <a:lnTo>
                    <a:pt x="141" y="80"/>
                  </a:lnTo>
                  <a:lnTo>
                    <a:pt x="142" y="79"/>
                  </a:lnTo>
                  <a:lnTo>
                    <a:pt x="145" y="75"/>
                  </a:lnTo>
                  <a:lnTo>
                    <a:pt x="147" y="74"/>
                  </a:lnTo>
                  <a:lnTo>
                    <a:pt x="149" y="72"/>
                  </a:lnTo>
                  <a:lnTo>
                    <a:pt x="151" y="71"/>
                  </a:lnTo>
                  <a:lnTo>
                    <a:pt x="153" y="69"/>
                  </a:lnTo>
                  <a:lnTo>
                    <a:pt x="155" y="68"/>
                  </a:lnTo>
                  <a:lnTo>
                    <a:pt x="157" y="67"/>
                  </a:lnTo>
                  <a:lnTo>
                    <a:pt x="160" y="67"/>
                  </a:lnTo>
                  <a:lnTo>
                    <a:pt x="161" y="66"/>
                  </a:lnTo>
                  <a:lnTo>
                    <a:pt x="162" y="66"/>
                  </a:lnTo>
                  <a:lnTo>
                    <a:pt x="162" y="65"/>
                  </a:lnTo>
                  <a:lnTo>
                    <a:pt x="163" y="64"/>
                  </a:lnTo>
                  <a:lnTo>
                    <a:pt x="163" y="64"/>
                  </a:lnTo>
                  <a:lnTo>
                    <a:pt x="164" y="63"/>
                  </a:lnTo>
                  <a:lnTo>
                    <a:pt x="164" y="62"/>
                  </a:lnTo>
                  <a:lnTo>
                    <a:pt x="165" y="60"/>
                  </a:lnTo>
                  <a:lnTo>
                    <a:pt x="166" y="56"/>
                  </a:lnTo>
                  <a:lnTo>
                    <a:pt x="167" y="54"/>
                  </a:lnTo>
                  <a:lnTo>
                    <a:pt x="167" y="53"/>
                  </a:lnTo>
                  <a:lnTo>
                    <a:pt x="168" y="50"/>
                  </a:lnTo>
                  <a:lnTo>
                    <a:pt x="170" y="48"/>
                  </a:lnTo>
                  <a:lnTo>
                    <a:pt x="172" y="45"/>
                  </a:lnTo>
                  <a:lnTo>
                    <a:pt x="173" y="44"/>
                  </a:lnTo>
                  <a:lnTo>
                    <a:pt x="174" y="43"/>
                  </a:lnTo>
                  <a:lnTo>
                    <a:pt x="175" y="42"/>
                  </a:lnTo>
                  <a:lnTo>
                    <a:pt x="176" y="41"/>
                  </a:lnTo>
                  <a:lnTo>
                    <a:pt x="178" y="40"/>
                  </a:lnTo>
                  <a:lnTo>
                    <a:pt x="178" y="39"/>
                  </a:lnTo>
                  <a:lnTo>
                    <a:pt x="179" y="39"/>
                  </a:lnTo>
                  <a:lnTo>
                    <a:pt x="182" y="38"/>
                  </a:lnTo>
                  <a:lnTo>
                    <a:pt x="185" y="37"/>
                  </a:lnTo>
                  <a:lnTo>
                    <a:pt x="189" y="36"/>
                  </a:lnTo>
                  <a:lnTo>
                    <a:pt x="195" y="35"/>
                  </a:lnTo>
                  <a:lnTo>
                    <a:pt x="198" y="34"/>
                  </a:lnTo>
                  <a:lnTo>
                    <a:pt x="205" y="32"/>
                  </a:lnTo>
                  <a:lnTo>
                    <a:pt x="213" y="31"/>
                  </a:lnTo>
                  <a:lnTo>
                    <a:pt x="218" y="29"/>
                  </a:lnTo>
                  <a:lnTo>
                    <a:pt x="220" y="29"/>
                  </a:lnTo>
                  <a:lnTo>
                    <a:pt x="221" y="29"/>
                  </a:lnTo>
                  <a:lnTo>
                    <a:pt x="223" y="28"/>
                  </a:lnTo>
                  <a:lnTo>
                    <a:pt x="225" y="28"/>
                  </a:lnTo>
                  <a:lnTo>
                    <a:pt x="228" y="28"/>
                  </a:lnTo>
                  <a:lnTo>
                    <a:pt x="233" y="29"/>
                  </a:lnTo>
                  <a:lnTo>
                    <a:pt x="240" y="29"/>
                  </a:lnTo>
                  <a:lnTo>
                    <a:pt x="242" y="30"/>
                  </a:lnTo>
                  <a:lnTo>
                    <a:pt x="244" y="30"/>
                  </a:lnTo>
                  <a:lnTo>
                    <a:pt x="245" y="31"/>
                  </a:lnTo>
                  <a:lnTo>
                    <a:pt x="247" y="31"/>
                  </a:lnTo>
                  <a:lnTo>
                    <a:pt x="251" y="33"/>
                  </a:lnTo>
                  <a:lnTo>
                    <a:pt x="253" y="34"/>
                  </a:lnTo>
                  <a:lnTo>
                    <a:pt x="254" y="34"/>
                  </a:lnTo>
                  <a:lnTo>
                    <a:pt x="255" y="35"/>
                  </a:lnTo>
                  <a:lnTo>
                    <a:pt x="255" y="35"/>
                  </a:lnTo>
                  <a:lnTo>
                    <a:pt x="256" y="34"/>
                  </a:lnTo>
                  <a:lnTo>
                    <a:pt x="257" y="34"/>
                  </a:lnTo>
                  <a:lnTo>
                    <a:pt x="258" y="34"/>
                  </a:lnTo>
                  <a:lnTo>
                    <a:pt x="258" y="33"/>
                  </a:lnTo>
                  <a:lnTo>
                    <a:pt x="259" y="33"/>
                  </a:lnTo>
                  <a:lnTo>
                    <a:pt x="269" y="21"/>
                  </a:lnTo>
                  <a:lnTo>
                    <a:pt x="270" y="20"/>
                  </a:lnTo>
                  <a:lnTo>
                    <a:pt x="272" y="19"/>
                  </a:lnTo>
                  <a:lnTo>
                    <a:pt x="273" y="18"/>
                  </a:lnTo>
                  <a:lnTo>
                    <a:pt x="274" y="17"/>
                  </a:lnTo>
                  <a:lnTo>
                    <a:pt x="277" y="15"/>
                  </a:lnTo>
                  <a:lnTo>
                    <a:pt x="279" y="14"/>
                  </a:lnTo>
                  <a:lnTo>
                    <a:pt x="282" y="13"/>
                  </a:lnTo>
                  <a:lnTo>
                    <a:pt x="285" y="12"/>
                  </a:lnTo>
                  <a:lnTo>
                    <a:pt x="288" y="11"/>
                  </a:lnTo>
                  <a:lnTo>
                    <a:pt x="289" y="10"/>
                  </a:lnTo>
                  <a:lnTo>
                    <a:pt x="291" y="10"/>
                  </a:lnTo>
                  <a:lnTo>
                    <a:pt x="292" y="10"/>
                  </a:lnTo>
                  <a:lnTo>
                    <a:pt x="293" y="10"/>
                  </a:lnTo>
                  <a:lnTo>
                    <a:pt x="294" y="10"/>
                  </a:lnTo>
                  <a:lnTo>
                    <a:pt x="294" y="10"/>
                  </a:lnTo>
                  <a:lnTo>
                    <a:pt x="295" y="11"/>
                  </a:lnTo>
                  <a:lnTo>
                    <a:pt x="298" y="12"/>
                  </a:lnTo>
                  <a:lnTo>
                    <a:pt x="299" y="12"/>
                  </a:lnTo>
                  <a:lnTo>
                    <a:pt x="300" y="12"/>
                  </a:lnTo>
                  <a:lnTo>
                    <a:pt x="300" y="12"/>
                  </a:lnTo>
                  <a:lnTo>
                    <a:pt x="301" y="12"/>
                  </a:lnTo>
                  <a:lnTo>
                    <a:pt x="301" y="12"/>
                  </a:lnTo>
                  <a:lnTo>
                    <a:pt x="301" y="12"/>
                  </a:lnTo>
                  <a:lnTo>
                    <a:pt x="302" y="11"/>
                  </a:lnTo>
                  <a:lnTo>
                    <a:pt x="302" y="10"/>
                  </a:lnTo>
                  <a:lnTo>
                    <a:pt x="303" y="10"/>
                  </a:lnTo>
                  <a:lnTo>
                    <a:pt x="305" y="4"/>
                  </a:lnTo>
                  <a:lnTo>
                    <a:pt x="307" y="1"/>
                  </a:lnTo>
                  <a:lnTo>
                    <a:pt x="307" y="0"/>
                  </a:lnTo>
                  <a:lnTo>
                    <a:pt x="308" y="1"/>
                  </a:lnTo>
                  <a:close/>
                </a:path>
              </a:pathLst>
            </a:custGeom>
            <a:solidFill>
              <a:srgbClr val="D8E0F2"/>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65" name="Freeform 271">
              <a:extLst>
                <a:ext uri="{FF2B5EF4-FFF2-40B4-BE49-F238E27FC236}">
                  <a16:creationId xmlns:a16="http://schemas.microsoft.com/office/drawing/2014/main" id="{57B9E7D1-6BFD-400A-8937-65504F14E09E}"/>
                </a:ext>
              </a:extLst>
            </p:cNvPr>
            <p:cNvSpPr>
              <a:spLocks/>
            </p:cNvSpPr>
            <p:nvPr/>
          </p:nvSpPr>
          <p:spPr bwMode="auto">
            <a:xfrm>
              <a:off x="3095" y="1599"/>
              <a:ext cx="715" cy="633"/>
            </a:xfrm>
            <a:custGeom>
              <a:avLst/>
              <a:gdLst>
                <a:gd name="T0" fmla="*/ 616 w 715"/>
                <a:gd name="T1" fmla="*/ 21 h 633"/>
                <a:gd name="T2" fmla="*/ 651 w 715"/>
                <a:gd name="T3" fmla="*/ 12 h 633"/>
                <a:gd name="T4" fmla="*/ 670 w 715"/>
                <a:gd name="T5" fmla="*/ 31 h 633"/>
                <a:gd name="T6" fmla="*/ 689 w 715"/>
                <a:gd name="T7" fmla="*/ 67 h 633"/>
                <a:gd name="T8" fmla="*/ 693 w 715"/>
                <a:gd name="T9" fmla="*/ 90 h 633"/>
                <a:gd name="T10" fmla="*/ 706 w 715"/>
                <a:gd name="T11" fmla="*/ 120 h 633"/>
                <a:gd name="T12" fmla="*/ 680 w 715"/>
                <a:gd name="T13" fmla="*/ 154 h 633"/>
                <a:gd name="T14" fmla="*/ 650 w 715"/>
                <a:gd name="T15" fmla="*/ 162 h 633"/>
                <a:gd name="T16" fmla="*/ 632 w 715"/>
                <a:gd name="T17" fmla="*/ 180 h 633"/>
                <a:gd name="T18" fmla="*/ 618 w 715"/>
                <a:gd name="T19" fmla="*/ 210 h 633"/>
                <a:gd name="T20" fmla="*/ 591 w 715"/>
                <a:gd name="T21" fmla="*/ 249 h 633"/>
                <a:gd name="T22" fmla="*/ 603 w 715"/>
                <a:gd name="T23" fmla="*/ 296 h 633"/>
                <a:gd name="T24" fmla="*/ 638 w 715"/>
                <a:gd name="T25" fmla="*/ 350 h 633"/>
                <a:gd name="T26" fmla="*/ 637 w 715"/>
                <a:gd name="T27" fmla="*/ 367 h 633"/>
                <a:gd name="T28" fmla="*/ 631 w 715"/>
                <a:gd name="T29" fmla="*/ 397 h 633"/>
                <a:gd name="T30" fmla="*/ 601 w 715"/>
                <a:gd name="T31" fmla="*/ 410 h 633"/>
                <a:gd name="T32" fmla="*/ 598 w 715"/>
                <a:gd name="T33" fmla="*/ 437 h 633"/>
                <a:gd name="T34" fmla="*/ 578 w 715"/>
                <a:gd name="T35" fmla="*/ 459 h 633"/>
                <a:gd name="T36" fmla="*/ 526 w 715"/>
                <a:gd name="T37" fmla="*/ 469 h 633"/>
                <a:gd name="T38" fmla="*/ 457 w 715"/>
                <a:gd name="T39" fmla="*/ 465 h 633"/>
                <a:gd name="T40" fmla="*/ 435 w 715"/>
                <a:gd name="T41" fmla="*/ 486 h 633"/>
                <a:gd name="T42" fmla="*/ 415 w 715"/>
                <a:gd name="T43" fmla="*/ 503 h 633"/>
                <a:gd name="T44" fmla="*/ 379 w 715"/>
                <a:gd name="T45" fmla="*/ 527 h 633"/>
                <a:gd name="T46" fmla="*/ 353 w 715"/>
                <a:gd name="T47" fmla="*/ 524 h 633"/>
                <a:gd name="T48" fmla="*/ 310 w 715"/>
                <a:gd name="T49" fmla="*/ 541 h 633"/>
                <a:gd name="T50" fmla="*/ 276 w 715"/>
                <a:gd name="T51" fmla="*/ 557 h 633"/>
                <a:gd name="T52" fmla="*/ 233 w 715"/>
                <a:gd name="T53" fmla="*/ 574 h 633"/>
                <a:gd name="T54" fmla="*/ 220 w 715"/>
                <a:gd name="T55" fmla="*/ 602 h 633"/>
                <a:gd name="T56" fmla="*/ 195 w 715"/>
                <a:gd name="T57" fmla="*/ 619 h 633"/>
                <a:gd name="T58" fmla="*/ 174 w 715"/>
                <a:gd name="T59" fmla="*/ 632 h 633"/>
                <a:gd name="T60" fmla="*/ 155 w 715"/>
                <a:gd name="T61" fmla="*/ 624 h 633"/>
                <a:gd name="T62" fmla="*/ 144 w 715"/>
                <a:gd name="T63" fmla="*/ 619 h 633"/>
                <a:gd name="T64" fmla="*/ 118 w 715"/>
                <a:gd name="T65" fmla="*/ 597 h 633"/>
                <a:gd name="T66" fmla="*/ 135 w 715"/>
                <a:gd name="T67" fmla="*/ 590 h 633"/>
                <a:gd name="T68" fmla="*/ 127 w 715"/>
                <a:gd name="T69" fmla="*/ 551 h 633"/>
                <a:gd name="T70" fmla="*/ 117 w 715"/>
                <a:gd name="T71" fmla="*/ 519 h 633"/>
                <a:gd name="T72" fmla="*/ 118 w 715"/>
                <a:gd name="T73" fmla="*/ 471 h 633"/>
                <a:gd name="T74" fmla="*/ 98 w 715"/>
                <a:gd name="T75" fmla="*/ 451 h 633"/>
                <a:gd name="T76" fmla="*/ 64 w 715"/>
                <a:gd name="T77" fmla="*/ 448 h 633"/>
                <a:gd name="T78" fmla="*/ 39 w 715"/>
                <a:gd name="T79" fmla="*/ 427 h 633"/>
                <a:gd name="T80" fmla="*/ 9 w 715"/>
                <a:gd name="T81" fmla="*/ 409 h 633"/>
                <a:gd name="T82" fmla="*/ 37 w 715"/>
                <a:gd name="T83" fmla="*/ 354 h 633"/>
                <a:gd name="T84" fmla="*/ 77 w 715"/>
                <a:gd name="T85" fmla="*/ 348 h 633"/>
                <a:gd name="T86" fmla="*/ 111 w 715"/>
                <a:gd name="T87" fmla="*/ 341 h 633"/>
                <a:gd name="T88" fmla="*/ 133 w 715"/>
                <a:gd name="T89" fmla="*/ 297 h 633"/>
                <a:gd name="T90" fmla="*/ 158 w 715"/>
                <a:gd name="T91" fmla="*/ 301 h 633"/>
                <a:gd name="T92" fmla="*/ 184 w 715"/>
                <a:gd name="T93" fmla="*/ 264 h 633"/>
                <a:gd name="T94" fmla="*/ 212 w 715"/>
                <a:gd name="T95" fmla="*/ 287 h 633"/>
                <a:gd name="T96" fmla="*/ 244 w 715"/>
                <a:gd name="T97" fmla="*/ 260 h 633"/>
                <a:gd name="T98" fmla="*/ 252 w 715"/>
                <a:gd name="T99" fmla="*/ 225 h 633"/>
                <a:gd name="T100" fmla="*/ 295 w 715"/>
                <a:gd name="T101" fmla="*/ 212 h 633"/>
                <a:gd name="T102" fmla="*/ 328 w 715"/>
                <a:gd name="T103" fmla="*/ 212 h 633"/>
                <a:gd name="T104" fmla="*/ 383 w 715"/>
                <a:gd name="T105" fmla="*/ 211 h 633"/>
                <a:gd name="T106" fmla="*/ 401 w 715"/>
                <a:gd name="T107" fmla="*/ 180 h 633"/>
                <a:gd name="T108" fmla="*/ 435 w 715"/>
                <a:gd name="T109" fmla="*/ 158 h 633"/>
                <a:gd name="T110" fmla="*/ 485 w 715"/>
                <a:gd name="T111" fmla="*/ 150 h 633"/>
                <a:gd name="T112" fmla="*/ 549 w 715"/>
                <a:gd name="T113" fmla="*/ 110 h 633"/>
                <a:gd name="T114" fmla="*/ 599 w 715"/>
                <a:gd name="T115" fmla="*/ 103 h 633"/>
                <a:gd name="T116" fmla="*/ 606 w 715"/>
                <a:gd name="T117" fmla="*/ 78 h 633"/>
                <a:gd name="T118" fmla="*/ 577 w 715"/>
                <a:gd name="T119" fmla="*/ 56 h 633"/>
                <a:gd name="T120" fmla="*/ 557 w 715"/>
                <a:gd name="T121" fmla="*/ 43 h 633"/>
                <a:gd name="T122" fmla="*/ 566 w 715"/>
                <a:gd name="T123" fmla="*/ 8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5" h="633">
                  <a:moveTo>
                    <a:pt x="573" y="0"/>
                  </a:moveTo>
                  <a:lnTo>
                    <a:pt x="574" y="0"/>
                  </a:lnTo>
                  <a:lnTo>
                    <a:pt x="575" y="1"/>
                  </a:lnTo>
                  <a:lnTo>
                    <a:pt x="577" y="2"/>
                  </a:lnTo>
                  <a:lnTo>
                    <a:pt x="582" y="5"/>
                  </a:lnTo>
                  <a:lnTo>
                    <a:pt x="584" y="6"/>
                  </a:lnTo>
                  <a:lnTo>
                    <a:pt x="586" y="7"/>
                  </a:lnTo>
                  <a:lnTo>
                    <a:pt x="587" y="7"/>
                  </a:lnTo>
                  <a:lnTo>
                    <a:pt x="589" y="8"/>
                  </a:lnTo>
                  <a:lnTo>
                    <a:pt x="594" y="9"/>
                  </a:lnTo>
                  <a:lnTo>
                    <a:pt x="596" y="10"/>
                  </a:lnTo>
                  <a:lnTo>
                    <a:pt x="597" y="10"/>
                  </a:lnTo>
                  <a:lnTo>
                    <a:pt x="599" y="11"/>
                  </a:lnTo>
                  <a:lnTo>
                    <a:pt x="601" y="12"/>
                  </a:lnTo>
                  <a:lnTo>
                    <a:pt x="603" y="13"/>
                  </a:lnTo>
                  <a:lnTo>
                    <a:pt x="604" y="14"/>
                  </a:lnTo>
                  <a:lnTo>
                    <a:pt x="607" y="17"/>
                  </a:lnTo>
                  <a:lnTo>
                    <a:pt x="608" y="18"/>
                  </a:lnTo>
                  <a:lnTo>
                    <a:pt x="610" y="19"/>
                  </a:lnTo>
                  <a:lnTo>
                    <a:pt x="611" y="20"/>
                  </a:lnTo>
                  <a:lnTo>
                    <a:pt x="613" y="20"/>
                  </a:lnTo>
                  <a:lnTo>
                    <a:pt x="615" y="21"/>
                  </a:lnTo>
                  <a:lnTo>
                    <a:pt x="616" y="21"/>
                  </a:lnTo>
                  <a:lnTo>
                    <a:pt x="618" y="21"/>
                  </a:lnTo>
                  <a:lnTo>
                    <a:pt x="619" y="21"/>
                  </a:lnTo>
                  <a:lnTo>
                    <a:pt x="620" y="21"/>
                  </a:lnTo>
                  <a:lnTo>
                    <a:pt x="622" y="21"/>
                  </a:lnTo>
                  <a:lnTo>
                    <a:pt x="623" y="20"/>
                  </a:lnTo>
                  <a:lnTo>
                    <a:pt x="625" y="20"/>
                  </a:lnTo>
                  <a:lnTo>
                    <a:pt x="630" y="18"/>
                  </a:lnTo>
                  <a:lnTo>
                    <a:pt x="631" y="17"/>
                  </a:lnTo>
                  <a:lnTo>
                    <a:pt x="633" y="17"/>
                  </a:lnTo>
                  <a:lnTo>
                    <a:pt x="635" y="16"/>
                  </a:lnTo>
                  <a:lnTo>
                    <a:pt x="637" y="16"/>
                  </a:lnTo>
                  <a:lnTo>
                    <a:pt x="639" y="16"/>
                  </a:lnTo>
                  <a:lnTo>
                    <a:pt x="640" y="17"/>
                  </a:lnTo>
                  <a:lnTo>
                    <a:pt x="643" y="17"/>
                  </a:lnTo>
                  <a:lnTo>
                    <a:pt x="644" y="17"/>
                  </a:lnTo>
                  <a:lnTo>
                    <a:pt x="646" y="17"/>
                  </a:lnTo>
                  <a:lnTo>
                    <a:pt x="647" y="17"/>
                  </a:lnTo>
                  <a:lnTo>
                    <a:pt x="647" y="17"/>
                  </a:lnTo>
                  <a:lnTo>
                    <a:pt x="648" y="17"/>
                  </a:lnTo>
                  <a:lnTo>
                    <a:pt x="649" y="16"/>
                  </a:lnTo>
                  <a:lnTo>
                    <a:pt x="649" y="16"/>
                  </a:lnTo>
                  <a:lnTo>
                    <a:pt x="650" y="15"/>
                  </a:lnTo>
                  <a:lnTo>
                    <a:pt x="651" y="12"/>
                  </a:lnTo>
                  <a:lnTo>
                    <a:pt x="652" y="12"/>
                  </a:lnTo>
                  <a:lnTo>
                    <a:pt x="652" y="11"/>
                  </a:lnTo>
                  <a:lnTo>
                    <a:pt x="653" y="11"/>
                  </a:lnTo>
                  <a:lnTo>
                    <a:pt x="653" y="11"/>
                  </a:lnTo>
                  <a:lnTo>
                    <a:pt x="653" y="11"/>
                  </a:lnTo>
                  <a:lnTo>
                    <a:pt x="654" y="11"/>
                  </a:lnTo>
                  <a:lnTo>
                    <a:pt x="654" y="12"/>
                  </a:lnTo>
                  <a:lnTo>
                    <a:pt x="654" y="12"/>
                  </a:lnTo>
                  <a:lnTo>
                    <a:pt x="655" y="12"/>
                  </a:lnTo>
                  <a:lnTo>
                    <a:pt x="655" y="13"/>
                  </a:lnTo>
                  <a:lnTo>
                    <a:pt x="655" y="16"/>
                  </a:lnTo>
                  <a:lnTo>
                    <a:pt x="656" y="17"/>
                  </a:lnTo>
                  <a:lnTo>
                    <a:pt x="656" y="18"/>
                  </a:lnTo>
                  <a:lnTo>
                    <a:pt x="656" y="19"/>
                  </a:lnTo>
                  <a:lnTo>
                    <a:pt x="657" y="20"/>
                  </a:lnTo>
                  <a:lnTo>
                    <a:pt x="658" y="21"/>
                  </a:lnTo>
                  <a:lnTo>
                    <a:pt x="658" y="21"/>
                  </a:lnTo>
                  <a:lnTo>
                    <a:pt x="659" y="22"/>
                  </a:lnTo>
                  <a:lnTo>
                    <a:pt x="661" y="23"/>
                  </a:lnTo>
                  <a:lnTo>
                    <a:pt x="665" y="26"/>
                  </a:lnTo>
                  <a:lnTo>
                    <a:pt x="666" y="28"/>
                  </a:lnTo>
                  <a:lnTo>
                    <a:pt x="669" y="30"/>
                  </a:lnTo>
                  <a:lnTo>
                    <a:pt x="670" y="31"/>
                  </a:lnTo>
                  <a:lnTo>
                    <a:pt x="671" y="31"/>
                  </a:lnTo>
                  <a:lnTo>
                    <a:pt x="672" y="32"/>
                  </a:lnTo>
                  <a:lnTo>
                    <a:pt x="674" y="32"/>
                  </a:lnTo>
                  <a:lnTo>
                    <a:pt x="678" y="33"/>
                  </a:lnTo>
                  <a:lnTo>
                    <a:pt x="679" y="33"/>
                  </a:lnTo>
                  <a:lnTo>
                    <a:pt x="680" y="34"/>
                  </a:lnTo>
                  <a:lnTo>
                    <a:pt x="681" y="34"/>
                  </a:lnTo>
                  <a:lnTo>
                    <a:pt x="682" y="35"/>
                  </a:lnTo>
                  <a:lnTo>
                    <a:pt x="684" y="36"/>
                  </a:lnTo>
                  <a:lnTo>
                    <a:pt x="685" y="38"/>
                  </a:lnTo>
                  <a:lnTo>
                    <a:pt x="687" y="40"/>
                  </a:lnTo>
                  <a:lnTo>
                    <a:pt x="689" y="42"/>
                  </a:lnTo>
                  <a:lnTo>
                    <a:pt x="690" y="45"/>
                  </a:lnTo>
                  <a:lnTo>
                    <a:pt x="691" y="46"/>
                  </a:lnTo>
                  <a:lnTo>
                    <a:pt x="692" y="48"/>
                  </a:lnTo>
                  <a:lnTo>
                    <a:pt x="692" y="50"/>
                  </a:lnTo>
                  <a:lnTo>
                    <a:pt x="693" y="52"/>
                  </a:lnTo>
                  <a:lnTo>
                    <a:pt x="693" y="54"/>
                  </a:lnTo>
                  <a:lnTo>
                    <a:pt x="692" y="56"/>
                  </a:lnTo>
                  <a:lnTo>
                    <a:pt x="692" y="58"/>
                  </a:lnTo>
                  <a:lnTo>
                    <a:pt x="691" y="61"/>
                  </a:lnTo>
                  <a:lnTo>
                    <a:pt x="691" y="64"/>
                  </a:lnTo>
                  <a:lnTo>
                    <a:pt x="689" y="67"/>
                  </a:lnTo>
                  <a:lnTo>
                    <a:pt x="688" y="71"/>
                  </a:lnTo>
                  <a:lnTo>
                    <a:pt x="686" y="74"/>
                  </a:lnTo>
                  <a:lnTo>
                    <a:pt x="684" y="78"/>
                  </a:lnTo>
                  <a:lnTo>
                    <a:pt x="684" y="79"/>
                  </a:lnTo>
                  <a:lnTo>
                    <a:pt x="683" y="81"/>
                  </a:lnTo>
                  <a:lnTo>
                    <a:pt x="683" y="82"/>
                  </a:lnTo>
                  <a:lnTo>
                    <a:pt x="682" y="83"/>
                  </a:lnTo>
                  <a:lnTo>
                    <a:pt x="682" y="84"/>
                  </a:lnTo>
                  <a:lnTo>
                    <a:pt x="682" y="85"/>
                  </a:lnTo>
                  <a:lnTo>
                    <a:pt x="682" y="86"/>
                  </a:lnTo>
                  <a:lnTo>
                    <a:pt x="682" y="86"/>
                  </a:lnTo>
                  <a:lnTo>
                    <a:pt x="683" y="87"/>
                  </a:lnTo>
                  <a:lnTo>
                    <a:pt x="683" y="87"/>
                  </a:lnTo>
                  <a:lnTo>
                    <a:pt x="683" y="88"/>
                  </a:lnTo>
                  <a:lnTo>
                    <a:pt x="684" y="89"/>
                  </a:lnTo>
                  <a:lnTo>
                    <a:pt x="685" y="89"/>
                  </a:lnTo>
                  <a:lnTo>
                    <a:pt x="686" y="90"/>
                  </a:lnTo>
                  <a:lnTo>
                    <a:pt x="686" y="90"/>
                  </a:lnTo>
                  <a:lnTo>
                    <a:pt x="687" y="90"/>
                  </a:lnTo>
                  <a:lnTo>
                    <a:pt x="688" y="90"/>
                  </a:lnTo>
                  <a:lnTo>
                    <a:pt x="689" y="90"/>
                  </a:lnTo>
                  <a:lnTo>
                    <a:pt x="691" y="90"/>
                  </a:lnTo>
                  <a:lnTo>
                    <a:pt x="693" y="90"/>
                  </a:lnTo>
                  <a:lnTo>
                    <a:pt x="696" y="89"/>
                  </a:lnTo>
                  <a:lnTo>
                    <a:pt x="702" y="87"/>
                  </a:lnTo>
                  <a:lnTo>
                    <a:pt x="705" y="86"/>
                  </a:lnTo>
                  <a:lnTo>
                    <a:pt x="707" y="86"/>
                  </a:lnTo>
                  <a:lnTo>
                    <a:pt x="708" y="86"/>
                  </a:lnTo>
                  <a:lnTo>
                    <a:pt x="709" y="86"/>
                  </a:lnTo>
                  <a:lnTo>
                    <a:pt x="710" y="86"/>
                  </a:lnTo>
                  <a:lnTo>
                    <a:pt x="711" y="86"/>
                  </a:lnTo>
                  <a:lnTo>
                    <a:pt x="712" y="86"/>
                  </a:lnTo>
                  <a:lnTo>
                    <a:pt x="713" y="86"/>
                  </a:lnTo>
                  <a:lnTo>
                    <a:pt x="713" y="87"/>
                  </a:lnTo>
                  <a:lnTo>
                    <a:pt x="714" y="88"/>
                  </a:lnTo>
                  <a:lnTo>
                    <a:pt x="714" y="88"/>
                  </a:lnTo>
                  <a:lnTo>
                    <a:pt x="715" y="89"/>
                  </a:lnTo>
                  <a:lnTo>
                    <a:pt x="715" y="90"/>
                  </a:lnTo>
                  <a:lnTo>
                    <a:pt x="715" y="92"/>
                  </a:lnTo>
                  <a:lnTo>
                    <a:pt x="715" y="94"/>
                  </a:lnTo>
                  <a:lnTo>
                    <a:pt x="715" y="96"/>
                  </a:lnTo>
                  <a:lnTo>
                    <a:pt x="714" y="98"/>
                  </a:lnTo>
                  <a:lnTo>
                    <a:pt x="714" y="100"/>
                  </a:lnTo>
                  <a:lnTo>
                    <a:pt x="712" y="104"/>
                  </a:lnTo>
                  <a:lnTo>
                    <a:pt x="711" y="107"/>
                  </a:lnTo>
                  <a:lnTo>
                    <a:pt x="706" y="120"/>
                  </a:lnTo>
                  <a:lnTo>
                    <a:pt x="703" y="128"/>
                  </a:lnTo>
                  <a:lnTo>
                    <a:pt x="702" y="130"/>
                  </a:lnTo>
                  <a:lnTo>
                    <a:pt x="702" y="130"/>
                  </a:lnTo>
                  <a:lnTo>
                    <a:pt x="702" y="130"/>
                  </a:lnTo>
                  <a:lnTo>
                    <a:pt x="702" y="131"/>
                  </a:lnTo>
                  <a:lnTo>
                    <a:pt x="702" y="131"/>
                  </a:lnTo>
                  <a:lnTo>
                    <a:pt x="701" y="132"/>
                  </a:lnTo>
                  <a:lnTo>
                    <a:pt x="701" y="133"/>
                  </a:lnTo>
                  <a:lnTo>
                    <a:pt x="699" y="134"/>
                  </a:lnTo>
                  <a:lnTo>
                    <a:pt x="697" y="136"/>
                  </a:lnTo>
                  <a:lnTo>
                    <a:pt x="696" y="137"/>
                  </a:lnTo>
                  <a:lnTo>
                    <a:pt x="693" y="139"/>
                  </a:lnTo>
                  <a:lnTo>
                    <a:pt x="692" y="140"/>
                  </a:lnTo>
                  <a:lnTo>
                    <a:pt x="688" y="143"/>
                  </a:lnTo>
                  <a:lnTo>
                    <a:pt x="686" y="144"/>
                  </a:lnTo>
                  <a:lnTo>
                    <a:pt x="685" y="145"/>
                  </a:lnTo>
                  <a:lnTo>
                    <a:pt x="684" y="145"/>
                  </a:lnTo>
                  <a:lnTo>
                    <a:pt x="683" y="146"/>
                  </a:lnTo>
                  <a:lnTo>
                    <a:pt x="683" y="147"/>
                  </a:lnTo>
                  <a:lnTo>
                    <a:pt x="682" y="148"/>
                  </a:lnTo>
                  <a:lnTo>
                    <a:pt x="682" y="149"/>
                  </a:lnTo>
                  <a:lnTo>
                    <a:pt x="681" y="152"/>
                  </a:lnTo>
                  <a:lnTo>
                    <a:pt x="680" y="154"/>
                  </a:lnTo>
                  <a:lnTo>
                    <a:pt x="678" y="161"/>
                  </a:lnTo>
                  <a:lnTo>
                    <a:pt x="677" y="163"/>
                  </a:lnTo>
                  <a:lnTo>
                    <a:pt x="677" y="164"/>
                  </a:lnTo>
                  <a:lnTo>
                    <a:pt x="676" y="165"/>
                  </a:lnTo>
                  <a:lnTo>
                    <a:pt x="676" y="166"/>
                  </a:lnTo>
                  <a:lnTo>
                    <a:pt x="675" y="167"/>
                  </a:lnTo>
                  <a:lnTo>
                    <a:pt x="674" y="167"/>
                  </a:lnTo>
                  <a:lnTo>
                    <a:pt x="673" y="168"/>
                  </a:lnTo>
                  <a:lnTo>
                    <a:pt x="673" y="168"/>
                  </a:lnTo>
                  <a:lnTo>
                    <a:pt x="672" y="169"/>
                  </a:lnTo>
                  <a:lnTo>
                    <a:pt x="671" y="169"/>
                  </a:lnTo>
                  <a:lnTo>
                    <a:pt x="670" y="169"/>
                  </a:lnTo>
                  <a:lnTo>
                    <a:pt x="669" y="169"/>
                  </a:lnTo>
                  <a:lnTo>
                    <a:pt x="668" y="170"/>
                  </a:lnTo>
                  <a:lnTo>
                    <a:pt x="667" y="169"/>
                  </a:lnTo>
                  <a:lnTo>
                    <a:pt x="665" y="169"/>
                  </a:lnTo>
                  <a:lnTo>
                    <a:pt x="664" y="169"/>
                  </a:lnTo>
                  <a:lnTo>
                    <a:pt x="662" y="169"/>
                  </a:lnTo>
                  <a:lnTo>
                    <a:pt x="660" y="168"/>
                  </a:lnTo>
                  <a:lnTo>
                    <a:pt x="658" y="167"/>
                  </a:lnTo>
                  <a:lnTo>
                    <a:pt x="657" y="166"/>
                  </a:lnTo>
                  <a:lnTo>
                    <a:pt x="653" y="164"/>
                  </a:lnTo>
                  <a:lnTo>
                    <a:pt x="650" y="162"/>
                  </a:lnTo>
                  <a:lnTo>
                    <a:pt x="649" y="162"/>
                  </a:lnTo>
                  <a:lnTo>
                    <a:pt x="646" y="161"/>
                  </a:lnTo>
                  <a:lnTo>
                    <a:pt x="643" y="160"/>
                  </a:lnTo>
                  <a:lnTo>
                    <a:pt x="642" y="159"/>
                  </a:lnTo>
                  <a:lnTo>
                    <a:pt x="641" y="159"/>
                  </a:lnTo>
                  <a:lnTo>
                    <a:pt x="640" y="159"/>
                  </a:lnTo>
                  <a:lnTo>
                    <a:pt x="639" y="159"/>
                  </a:lnTo>
                  <a:lnTo>
                    <a:pt x="638" y="159"/>
                  </a:lnTo>
                  <a:lnTo>
                    <a:pt x="635" y="160"/>
                  </a:lnTo>
                  <a:lnTo>
                    <a:pt x="634" y="160"/>
                  </a:lnTo>
                  <a:lnTo>
                    <a:pt x="633" y="161"/>
                  </a:lnTo>
                  <a:lnTo>
                    <a:pt x="633" y="161"/>
                  </a:lnTo>
                  <a:lnTo>
                    <a:pt x="632" y="161"/>
                  </a:lnTo>
                  <a:lnTo>
                    <a:pt x="632" y="162"/>
                  </a:lnTo>
                  <a:lnTo>
                    <a:pt x="632" y="163"/>
                  </a:lnTo>
                  <a:lnTo>
                    <a:pt x="632" y="163"/>
                  </a:lnTo>
                  <a:lnTo>
                    <a:pt x="632" y="165"/>
                  </a:lnTo>
                  <a:lnTo>
                    <a:pt x="632" y="170"/>
                  </a:lnTo>
                  <a:lnTo>
                    <a:pt x="633" y="172"/>
                  </a:lnTo>
                  <a:lnTo>
                    <a:pt x="633" y="174"/>
                  </a:lnTo>
                  <a:lnTo>
                    <a:pt x="633" y="175"/>
                  </a:lnTo>
                  <a:lnTo>
                    <a:pt x="632" y="179"/>
                  </a:lnTo>
                  <a:lnTo>
                    <a:pt x="632" y="180"/>
                  </a:lnTo>
                  <a:lnTo>
                    <a:pt x="631" y="181"/>
                  </a:lnTo>
                  <a:lnTo>
                    <a:pt x="631" y="182"/>
                  </a:lnTo>
                  <a:lnTo>
                    <a:pt x="630" y="183"/>
                  </a:lnTo>
                  <a:lnTo>
                    <a:pt x="629" y="184"/>
                  </a:lnTo>
                  <a:lnTo>
                    <a:pt x="627" y="187"/>
                  </a:lnTo>
                  <a:lnTo>
                    <a:pt x="626" y="188"/>
                  </a:lnTo>
                  <a:lnTo>
                    <a:pt x="625" y="189"/>
                  </a:lnTo>
                  <a:lnTo>
                    <a:pt x="624" y="190"/>
                  </a:lnTo>
                  <a:lnTo>
                    <a:pt x="624" y="191"/>
                  </a:lnTo>
                  <a:lnTo>
                    <a:pt x="623" y="193"/>
                  </a:lnTo>
                  <a:lnTo>
                    <a:pt x="622" y="194"/>
                  </a:lnTo>
                  <a:lnTo>
                    <a:pt x="622" y="196"/>
                  </a:lnTo>
                  <a:lnTo>
                    <a:pt x="621" y="198"/>
                  </a:lnTo>
                  <a:lnTo>
                    <a:pt x="620" y="200"/>
                  </a:lnTo>
                  <a:lnTo>
                    <a:pt x="620" y="202"/>
                  </a:lnTo>
                  <a:lnTo>
                    <a:pt x="620" y="203"/>
                  </a:lnTo>
                  <a:lnTo>
                    <a:pt x="620" y="204"/>
                  </a:lnTo>
                  <a:lnTo>
                    <a:pt x="620" y="207"/>
                  </a:lnTo>
                  <a:lnTo>
                    <a:pt x="620" y="208"/>
                  </a:lnTo>
                  <a:lnTo>
                    <a:pt x="619" y="208"/>
                  </a:lnTo>
                  <a:lnTo>
                    <a:pt x="619" y="209"/>
                  </a:lnTo>
                  <a:lnTo>
                    <a:pt x="618" y="209"/>
                  </a:lnTo>
                  <a:lnTo>
                    <a:pt x="618" y="210"/>
                  </a:lnTo>
                  <a:lnTo>
                    <a:pt x="618" y="210"/>
                  </a:lnTo>
                  <a:lnTo>
                    <a:pt x="616" y="211"/>
                  </a:lnTo>
                  <a:lnTo>
                    <a:pt x="615" y="211"/>
                  </a:lnTo>
                  <a:lnTo>
                    <a:pt x="614" y="212"/>
                  </a:lnTo>
                  <a:lnTo>
                    <a:pt x="611" y="215"/>
                  </a:lnTo>
                  <a:lnTo>
                    <a:pt x="606" y="219"/>
                  </a:lnTo>
                  <a:lnTo>
                    <a:pt x="605" y="220"/>
                  </a:lnTo>
                  <a:lnTo>
                    <a:pt x="604" y="221"/>
                  </a:lnTo>
                  <a:lnTo>
                    <a:pt x="603" y="222"/>
                  </a:lnTo>
                  <a:lnTo>
                    <a:pt x="602" y="223"/>
                  </a:lnTo>
                  <a:lnTo>
                    <a:pt x="601" y="224"/>
                  </a:lnTo>
                  <a:lnTo>
                    <a:pt x="601" y="225"/>
                  </a:lnTo>
                  <a:lnTo>
                    <a:pt x="600" y="227"/>
                  </a:lnTo>
                  <a:lnTo>
                    <a:pt x="599" y="229"/>
                  </a:lnTo>
                  <a:lnTo>
                    <a:pt x="599" y="231"/>
                  </a:lnTo>
                  <a:lnTo>
                    <a:pt x="598" y="232"/>
                  </a:lnTo>
                  <a:lnTo>
                    <a:pt x="598" y="237"/>
                  </a:lnTo>
                  <a:lnTo>
                    <a:pt x="597" y="238"/>
                  </a:lnTo>
                  <a:lnTo>
                    <a:pt x="597" y="239"/>
                  </a:lnTo>
                  <a:lnTo>
                    <a:pt x="597" y="241"/>
                  </a:lnTo>
                  <a:lnTo>
                    <a:pt x="596" y="242"/>
                  </a:lnTo>
                  <a:lnTo>
                    <a:pt x="592" y="247"/>
                  </a:lnTo>
                  <a:lnTo>
                    <a:pt x="591" y="249"/>
                  </a:lnTo>
                  <a:lnTo>
                    <a:pt x="591" y="250"/>
                  </a:lnTo>
                  <a:lnTo>
                    <a:pt x="590" y="251"/>
                  </a:lnTo>
                  <a:lnTo>
                    <a:pt x="590" y="252"/>
                  </a:lnTo>
                  <a:lnTo>
                    <a:pt x="590" y="253"/>
                  </a:lnTo>
                  <a:lnTo>
                    <a:pt x="589" y="255"/>
                  </a:lnTo>
                  <a:lnTo>
                    <a:pt x="589" y="256"/>
                  </a:lnTo>
                  <a:lnTo>
                    <a:pt x="589" y="257"/>
                  </a:lnTo>
                  <a:lnTo>
                    <a:pt x="589" y="258"/>
                  </a:lnTo>
                  <a:lnTo>
                    <a:pt x="590" y="259"/>
                  </a:lnTo>
                  <a:lnTo>
                    <a:pt x="590" y="260"/>
                  </a:lnTo>
                  <a:lnTo>
                    <a:pt x="591" y="263"/>
                  </a:lnTo>
                  <a:lnTo>
                    <a:pt x="592" y="263"/>
                  </a:lnTo>
                  <a:lnTo>
                    <a:pt x="593" y="265"/>
                  </a:lnTo>
                  <a:lnTo>
                    <a:pt x="594" y="269"/>
                  </a:lnTo>
                  <a:lnTo>
                    <a:pt x="594" y="271"/>
                  </a:lnTo>
                  <a:lnTo>
                    <a:pt x="595" y="273"/>
                  </a:lnTo>
                  <a:lnTo>
                    <a:pt x="595" y="277"/>
                  </a:lnTo>
                  <a:lnTo>
                    <a:pt x="596" y="279"/>
                  </a:lnTo>
                  <a:lnTo>
                    <a:pt x="596" y="280"/>
                  </a:lnTo>
                  <a:lnTo>
                    <a:pt x="597" y="283"/>
                  </a:lnTo>
                  <a:lnTo>
                    <a:pt x="598" y="285"/>
                  </a:lnTo>
                  <a:lnTo>
                    <a:pt x="601" y="290"/>
                  </a:lnTo>
                  <a:lnTo>
                    <a:pt x="603" y="296"/>
                  </a:lnTo>
                  <a:lnTo>
                    <a:pt x="604" y="298"/>
                  </a:lnTo>
                  <a:lnTo>
                    <a:pt x="605" y="300"/>
                  </a:lnTo>
                  <a:lnTo>
                    <a:pt x="607" y="302"/>
                  </a:lnTo>
                  <a:lnTo>
                    <a:pt x="608" y="304"/>
                  </a:lnTo>
                  <a:lnTo>
                    <a:pt x="610" y="306"/>
                  </a:lnTo>
                  <a:lnTo>
                    <a:pt x="610" y="307"/>
                  </a:lnTo>
                  <a:lnTo>
                    <a:pt x="612" y="310"/>
                  </a:lnTo>
                  <a:lnTo>
                    <a:pt x="613" y="313"/>
                  </a:lnTo>
                  <a:lnTo>
                    <a:pt x="614" y="315"/>
                  </a:lnTo>
                  <a:lnTo>
                    <a:pt x="615" y="317"/>
                  </a:lnTo>
                  <a:lnTo>
                    <a:pt x="618" y="325"/>
                  </a:lnTo>
                  <a:lnTo>
                    <a:pt x="619" y="327"/>
                  </a:lnTo>
                  <a:lnTo>
                    <a:pt x="619" y="328"/>
                  </a:lnTo>
                  <a:lnTo>
                    <a:pt x="623" y="335"/>
                  </a:lnTo>
                  <a:lnTo>
                    <a:pt x="626" y="340"/>
                  </a:lnTo>
                  <a:lnTo>
                    <a:pt x="627" y="341"/>
                  </a:lnTo>
                  <a:lnTo>
                    <a:pt x="627" y="342"/>
                  </a:lnTo>
                  <a:lnTo>
                    <a:pt x="628" y="344"/>
                  </a:lnTo>
                  <a:lnTo>
                    <a:pt x="629" y="344"/>
                  </a:lnTo>
                  <a:lnTo>
                    <a:pt x="631" y="345"/>
                  </a:lnTo>
                  <a:lnTo>
                    <a:pt x="634" y="347"/>
                  </a:lnTo>
                  <a:lnTo>
                    <a:pt x="636" y="348"/>
                  </a:lnTo>
                  <a:lnTo>
                    <a:pt x="638" y="350"/>
                  </a:lnTo>
                  <a:lnTo>
                    <a:pt x="639" y="351"/>
                  </a:lnTo>
                  <a:lnTo>
                    <a:pt x="640" y="352"/>
                  </a:lnTo>
                  <a:lnTo>
                    <a:pt x="641" y="354"/>
                  </a:lnTo>
                  <a:lnTo>
                    <a:pt x="642" y="355"/>
                  </a:lnTo>
                  <a:lnTo>
                    <a:pt x="643" y="356"/>
                  </a:lnTo>
                  <a:lnTo>
                    <a:pt x="644" y="358"/>
                  </a:lnTo>
                  <a:lnTo>
                    <a:pt x="645" y="360"/>
                  </a:lnTo>
                  <a:lnTo>
                    <a:pt x="645" y="360"/>
                  </a:lnTo>
                  <a:lnTo>
                    <a:pt x="645" y="361"/>
                  </a:lnTo>
                  <a:lnTo>
                    <a:pt x="645" y="361"/>
                  </a:lnTo>
                  <a:lnTo>
                    <a:pt x="645" y="361"/>
                  </a:lnTo>
                  <a:lnTo>
                    <a:pt x="645" y="361"/>
                  </a:lnTo>
                  <a:lnTo>
                    <a:pt x="644" y="360"/>
                  </a:lnTo>
                  <a:lnTo>
                    <a:pt x="643" y="361"/>
                  </a:lnTo>
                  <a:lnTo>
                    <a:pt x="643" y="361"/>
                  </a:lnTo>
                  <a:lnTo>
                    <a:pt x="642" y="361"/>
                  </a:lnTo>
                  <a:lnTo>
                    <a:pt x="641" y="362"/>
                  </a:lnTo>
                  <a:lnTo>
                    <a:pt x="641" y="362"/>
                  </a:lnTo>
                  <a:lnTo>
                    <a:pt x="640" y="363"/>
                  </a:lnTo>
                  <a:lnTo>
                    <a:pt x="639" y="364"/>
                  </a:lnTo>
                  <a:lnTo>
                    <a:pt x="638" y="365"/>
                  </a:lnTo>
                  <a:lnTo>
                    <a:pt x="637" y="366"/>
                  </a:lnTo>
                  <a:lnTo>
                    <a:pt x="637" y="367"/>
                  </a:lnTo>
                  <a:lnTo>
                    <a:pt x="637" y="368"/>
                  </a:lnTo>
                  <a:lnTo>
                    <a:pt x="637" y="369"/>
                  </a:lnTo>
                  <a:lnTo>
                    <a:pt x="636" y="370"/>
                  </a:lnTo>
                  <a:lnTo>
                    <a:pt x="636" y="371"/>
                  </a:lnTo>
                  <a:lnTo>
                    <a:pt x="636" y="372"/>
                  </a:lnTo>
                  <a:lnTo>
                    <a:pt x="637" y="374"/>
                  </a:lnTo>
                  <a:lnTo>
                    <a:pt x="638" y="378"/>
                  </a:lnTo>
                  <a:lnTo>
                    <a:pt x="638" y="381"/>
                  </a:lnTo>
                  <a:lnTo>
                    <a:pt x="638" y="383"/>
                  </a:lnTo>
                  <a:lnTo>
                    <a:pt x="639" y="387"/>
                  </a:lnTo>
                  <a:lnTo>
                    <a:pt x="639" y="388"/>
                  </a:lnTo>
                  <a:lnTo>
                    <a:pt x="639" y="389"/>
                  </a:lnTo>
                  <a:lnTo>
                    <a:pt x="638" y="390"/>
                  </a:lnTo>
                  <a:lnTo>
                    <a:pt x="638" y="391"/>
                  </a:lnTo>
                  <a:lnTo>
                    <a:pt x="638" y="392"/>
                  </a:lnTo>
                  <a:lnTo>
                    <a:pt x="637" y="393"/>
                  </a:lnTo>
                  <a:lnTo>
                    <a:pt x="637" y="394"/>
                  </a:lnTo>
                  <a:lnTo>
                    <a:pt x="637" y="394"/>
                  </a:lnTo>
                  <a:lnTo>
                    <a:pt x="636" y="395"/>
                  </a:lnTo>
                  <a:lnTo>
                    <a:pt x="636" y="395"/>
                  </a:lnTo>
                  <a:lnTo>
                    <a:pt x="635" y="395"/>
                  </a:lnTo>
                  <a:lnTo>
                    <a:pt x="634" y="396"/>
                  </a:lnTo>
                  <a:lnTo>
                    <a:pt x="631" y="397"/>
                  </a:lnTo>
                  <a:lnTo>
                    <a:pt x="627" y="398"/>
                  </a:lnTo>
                  <a:lnTo>
                    <a:pt x="623" y="399"/>
                  </a:lnTo>
                  <a:lnTo>
                    <a:pt x="622" y="399"/>
                  </a:lnTo>
                  <a:lnTo>
                    <a:pt x="621" y="400"/>
                  </a:lnTo>
                  <a:lnTo>
                    <a:pt x="621" y="400"/>
                  </a:lnTo>
                  <a:lnTo>
                    <a:pt x="620" y="401"/>
                  </a:lnTo>
                  <a:lnTo>
                    <a:pt x="618" y="405"/>
                  </a:lnTo>
                  <a:lnTo>
                    <a:pt x="616" y="409"/>
                  </a:lnTo>
                  <a:lnTo>
                    <a:pt x="616" y="409"/>
                  </a:lnTo>
                  <a:lnTo>
                    <a:pt x="616" y="411"/>
                  </a:lnTo>
                  <a:lnTo>
                    <a:pt x="616" y="412"/>
                  </a:lnTo>
                  <a:lnTo>
                    <a:pt x="616" y="412"/>
                  </a:lnTo>
                  <a:lnTo>
                    <a:pt x="615" y="412"/>
                  </a:lnTo>
                  <a:lnTo>
                    <a:pt x="615" y="413"/>
                  </a:lnTo>
                  <a:lnTo>
                    <a:pt x="615" y="413"/>
                  </a:lnTo>
                  <a:lnTo>
                    <a:pt x="614" y="413"/>
                  </a:lnTo>
                  <a:lnTo>
                    <a:pt x="613" y="413"/>
                  </a:lnTo>
                  <a:lnTo>
                    <a:pt x="612" y="413"/>
                  </a:lnTo>
                  <a:lnTo>
                    <a:pt x="610" y="413"/>
                  </a:lnTo>
                  <a:lnTo>
                    <a:pt x="609" y="412"/>
                  </a:lnTo>
                  <a:lnTo>
                    <a:pt x="607" y="412"/>
                  </a:lnTo>
                  <a:lnTo>
                    <a:pt x="602" y="410"/>
                  </a:lnTo>
                  <a:lnTo>
                    <a:pt x="601" y="410"/>
                  </a:lnTo>
                  <a:lnTo>
                    <a:pt x="600" y="410"/>
                  </a:lnTo>
                  <a:lnTo>
                    <a:pt x="600" y="410"/>
                  </a:lnTo>
                  <a:lnTo>
                    <a:pt x="599" y="410"/>
                  </a:lnTo>
                  <a:lnTo>
                    <a:pt x="598" y="410"/>
                  </a:lnTo>
                  <a:lnTo>
                    <a:pt x="598" y="410"/>
                  </a:lnTo>
                  <a:lnTo>
                    <a:pt x="597" y="411"/>
                  </a:lnTo>
                  <a:lnTo>
                    <a:pt x="596" y="411"/>
                  </a:lnTo>
                  <a:lnTo>
                    <a:pt x="596" y="411"/>
                  </a:lnTo>
                  <a:lnTo>
                    <a:pt x="596" y="412"/>
                  </a:lnTo>
                  <a:lnTo>
                    <a:pt x="596" y="412"/>
                  </a:lnTo>
                  <a:lnTo>
                    <a:pt x="596" y="413"/>
                  </a:lnTo>
                  <a:lnTo>
                    <a:pt x="596" y="417"/>
                  </a:lnTo>
                  <a:lnTo>
                    <a:pt x="596" y="420"/>
                  </a:lnTo>
                  <a:lnTo>
                    <a:pt x="596" y="421"/>
                  </a:lnTo>
                  <a:lnTo>
                    <a:pt x="596" y="422"/>
                  </a:lnTo>
                  <a:lnTo>
                    <a:pt x="596" y="424"/>
                  </a:lnTo>
                  <a:lnTo>
                    <a:pt x="596" y="426"/>
                  </a:lnTo>
                  <a:lnTo>
                    <a:pt x="596" y="427"/>
                  </a:lnTo>
                  <a:lnTo>
                    <a:pt x="597" y="428"/>
                  </a:lnTo>
                  <a:lnTo>
                    <a:pt x="598" y="432"/>
                  </a:lnTo>
                  <a:lnTo>
                    <a:pt x="598" y="434"/>
                  </a:lnTo>
                  <a:lnTo>
                    <a:pt x="598" y="435"/>
                  </a:lnTo>
                  <a:lnTo>
                    <a:pt x="598" y="437"/>
                  </a:lnTo>
                  <a:lnTo>
                    <a:pt x="598" y="439"/>
                  </a:lnTo>
                  <a:lnTo>
                    <a:pt x="598" y="440"/>
                  </a:lnTo>
                  <a:lnTo>
                    <a:pt x="598" y="442"/>
                  </a:lnTo>
                  <a:lnTo>
                    <a:pt x="598" y="443"/>
                  </a:lnTo>
                  <a:lnTo>
                    <a:pt x="597" y="447"/>
                  </a:lnTo>
                  <a:lnTo>
                    <a:pt x="596" y="453"/>
                  </a:lnTo>
                  <a:lnTo>
                    <a:pt x="596" y="454"/>
                  </a:lnTo>
                  <a:lnTo>
                    <a:pt x="596" y="455"/>
                  </a:lnTo>
                  <a:lnTo>
                    <a:pt x="595" y="456"/>
                  </a:lnTo>
                  <a:lnTo>
                    <a:pt x="594" y="458"/>
                  </a:lnTo>
                  <a:lnTo>
                    <a:pt x="594" y="458"/>
                  </a:lnTo>
                  <a:lnTo>
                    <a:pt x="593" y="459"/>
                  </a:lnTo>
                  <a:lnTo>
                    <a:pt x="593" y="459"/>
                  </a:lnTo>
                  <a:lnTo>
                    <a:pt x="592" y="460"/>
                  </a:lnTo>
                  <a:lnTo>
                    <a:pt x="591" y="460"/>
                  </a:lnTo>
                  <a:lnTo>
                    <a:pt x="590" y="460"/>
                  </a:lnTo>
                  <a:lnTo>
                    <a:pt x="589" y="461"/>
                  </a:lnTo>
                  <a:lnTo>
                    <a:pt x="588" y="461"/>
                  </a:lnTo>
                  <a:lnTo>
                    <a:pt x="587" y="460"/>
                  </a:lnTo>
                  <a:lnTo>
                    <a:pt x="583" y="460"/>
                  </a:lnTo>
                  <a:lnTo>
                    <a:pt x="581" y="459"/>
                  </a:lnTo>
                  <a:lnTo>
                    <a:pt x="580" y="459"/>
                  </a:lnTo>
                  <a:lnTo>
                    <a:pt x="578" y="459"/>
                  </a:lnTo>
                  <a:lnTo>
                    <a:pt x="572" y="460"/>
                  </a:lnTo>
                  <a:lnTo>
                    <a:pt x="569" y="460"/>
                  </a:lnTo>
                  <a:lnTo>
                    <a:pt x="560" y="462"/>
                  </a:lnTo>
                  <a:lnTo>
                    <a:pt x="558" y="462"/>
                  </a:lnTo>
                  <a:lnTo>
                    <a:pt x="557" y="462"/>
                  </a:lnTo>
                  <a:lnTo>
                    <a:pt x="556" y="463"/>
                  </a:lnTo>
                  <a:lnTo>
                    <a:pt x="555" y="463"/>
                  </a:lnTo>
                  <a:lnTo>
                    <a:pt x="554" y="464"/>
                  </a:lnTo>
                  <a:lnTo>
                    <a:pt x="553" y="465"/>
                  </a:lnTo>
                  <a:lnTo>
                    <a:pt x="550" y="468"/>
                  </a:lnTo>
                  <a:lnTo>
                    <a:pt x="549" y="469"/>
                  </a:lnTo>
                  <a:lnTo>
                    <a:pt x="548" y="470"/>
                  </a:lnTo>
                  <a:lnTo>
                    <a:pt x="546" y="471"/>
                  </a:lnTo>
                  <a:lnTo>
                    <a:pt x="546" y="471"/>
                  </a:lnTo>
                  <a:lnTo>
                    <a:pt x="545" y="472"/>
                  </a:lnTo>
                  <a:lnTo>
                    <a:pt x="544" y="472"/>
                  </a:lnTo>
                  <a:lnTo>
                    <a:pt x="543" y="472"/>
                  </a:lnTo>
                  <a:lnTo>
                    <a:pt x="542" y="472"/>
                  </a:lnTo>
                  <a:lnTo>
                    <a:pt x="540" y="472"/>
                  </a:lnTo>
                  <a:lnTo>
                    <a:pt x="538" y="471"/>
                  </a:lnTo>
                  <a:lnTo>
                    <a:pt x="533" y="470"/>
                  </a:lnTo>
                  <a:lnTo>
                    <a:pt x="528" y="470"/>
                  </a:lnTo>
                  <a:lnTo>
                    <a:pt x="526" y="469"/>
                  </a:lnTo>
                  <a:lnTo>
                    <a:pt x="522" y="468"/>
                  </a:lnTo>
                  <a:lnTo>
                    <a:pt x="521" y="468"/>
                  </a:lnTo>
                  <a:lnTo>
                    <a:pt x="520" y="468"/>
                  </a:lnTo>
                  <a:lnTo>
                    <a:pt x="519" y="468"/>
                  </a:lnTo>
                  <a:lnTo>
                    <a:pt x="518" y="468"/>
                  </a:lnTo>
                  <a:lnTo>
                    <a:pt x="517" y="469"/>
                  </a:lnTo>
                  <a:lnTo>
                    <a:pt x="515" y="470"/>
                  </a:lnTo>
                  <a:lnTo>
                    <a:pt x="513" y="470"/>
                  </a:lnTo>
                  <a:lnTo>
                    <a:pt x="510" y="471"/>
                  </a:lnTo>
                  <a:lnTo>
                    <a:pt x="507" y="472"/>
                  </a:lnTo>
                  <a:lnTo>
                    <a:pt x="504" y="472"/>
                  </a:lnTo>
                  <a:lnTo>
                    <a:pt x="501" y="472"/>
                  </a:lnTo>
                  <a:lnTo>
                    <a:pt x="498" y="472"/>
                  </a:lnTo>
                  <a:lnTo>
                    <a:pt x="494" y="472"/>
                  </a:lnTo>
                  <a:lnTo>
                    <a:pt x="491" y="472"/>
                  </a:lnTo>
                  <a:lnTo>
                    <a:pt x="482" y="471"/>
                  </a:lnTo>
                  <a:lnTo>
                    <a:pt x="479" y="470"/>
                  </a:lnTo>
                  <a:lnTo>
                    <a:pt x="477" y="470"/>
                  </a:lnTo>
                  <a:lnTo>
                    <a:pt x="473" y="469"/>
                  </a:lnTo>
                  <a:lnTo>
                    <a:pt x="467" y="467"/>
                  </a:lnTo>
                  <a:lnTo>
                    <a:pt x="462" y="466"/>
                  </a:lnTo>
                  <a:lnTo>
                    <a:pt x="459" y="465"/>
                  </a:lnTo>
                  <a:lnTo>
                    <a:pt x="457" y="465"/>
                  </a:lnTo>
                  <a:lnTo>
                    <a:pt x="450" y="464"/>
                  </a:lnTo>
                  <a:lnTo>
                    <a:pt x="448" y="464"/>
                  </a:lnTo>
                  <a:lnTo>
                    <a:pt x="447" y="464"/>
                  </a:lnTo>
                  <a:lnTo>
                    <a:pt x="446" y="465"/>
                  </a:lnTo>
                  <a:lnTo>
                    <a:pt x="445" y="465"/>
                  </a:lnTo>
                  <a:lnTo>
                    <a:pt x="444" y="465"/>
                  </a:lnTo>
                  <a:lnTo>
                    <a:pt x="442" y="466"/>
                  </a:lnTo>
                  <a:lnTo>
                    <a:pt x="441" y="467"/>
                  </a:lnTo>
                  <a:lnTo>
                    <a:pt x="440" y="467"/>
                  </a:lnTo>
                  <a:lnTo>
                    <a:pt x="439" y="468"/>
                  </a:lnTo>
                  <a:lnTo>
                    <a:pt x="438" y="469"/>
                  </a:lnTo>
                  <a:lnTo>
                    <a:pt x="437" y="470"/>
                  </a:lnTo>
                  <a:lnTo>
                    <a:pt x="436" y="472"/>
                  </a:lnTo>
                  <a:lnTo>
                    <a:pt x="436" y="473"/>
                  </a:lnTo>
                  <a:lnTo>
                    <a:pt x="436" y="473"/>
                  </a:lnTo>
                  <a:lnTo>
                    <a:pt x="435" y="474"/>
                  </a:lnTo>
                  <a:lnTo>
                    <a:pt x="435" y="475"/>
                  </a:lnTo>
                  <a:lnTo>
                    <a:pt x="435" y="476"/>
                  </a:lnTo>
                  <a:lnTo>
                    <a:pt x="435" y="478"/>
                  </a:lnTo>
                  <a:lnTo>
                    <a:pt x="435" y="481"/>
                  </a:lnTo>
                  <a:lnTo>
                    <a:pt x="435" y="482"/>
                  </a:lnTo>
                  <a:lnTo>
                    <a:pt x="435" y="484"/>
                  </a:lnTo>
                  <a:lnTo>
                    <a:pt x="435" y="486"/>
                  </a:lnTo>
                  <a:lnTo>
                    <a:pt x="435" y="487"/>
                  </a:lnTo>
                  <a:lnTo>
                    <a:pt x="435" y="488"/>
                  </a:lnTo>
                  <a:lnTo>
                    <a:pt x="434" y="488"/>
                  </a:lnTo>
                  <a:lnTo>
                    <a:pt x="434" y="489"/>
                  </a:lnTo>
                  <a:lnTo>
                    <a:pt x="433" y="489"/>
                  </a:lnTo>
                  <a:lnTo>
                    <a:pt x="433" y="490"/>
                  </a:lnTo>
                  <a:lnTo>
                    <a:pt x="432" y="490"/>
                  </a:lnTo>
                  <a:lnTo>
                    <a:pt x="431" y="490"/>
                  </a:lnTo>
                  <a:lnTo>
                    <a:pt x="429" y="491"/>
                  </a:lnTo>
                  <a:lnTo>
                    <a:pt x="427" y="491"/>
                  </a:lnTo>
                  <a:lnTo>
                    <a:pt x="425" y="491"/>
                  </a:lnTo>
                  <a:lnTo>
                    <a:pt x="424" y="491"/>
                  </a:lnTo>
                  <a:lnTo>
                    <a:pt x="423" y="491"/>
                  </a:lnTo>
                  <a:lnTo>
                    <a:pt x="422" y="492"/>
                  </a:lnTo>
                  <a:lnTo>
                    <a:pt x="422" y="493"/>
                  </a:lnTo>
                  <a:lnTo>
                    <a:pt x="422" y="493"/>
                  </a:lnTo>
                  <a:lnTo>
                    <a:pt x="421" y="495"/>
                  </a:lnTo>
                  <a:lnTo>
                    <a:pt x="421" y="496"/>
                  </a:lnTo>
                  <a:lnTo>
                    <a:pt x="420" y="498"/>
                  </a:lnTo>
                  <a:lnTo>
                    <a:pt x="419" y="499"/>
                  </a:lnTo>
                  <a:lnTo>
                    <a:pt x="418" y="500"/>
                  </a:lnTo>
                  <a:lnTo>
                    <a:pt x="417" y="501"/>
                  </a:lnTo>
                  <a:lnTo>
                    <a:pt x="415" y="503"/>
                  </a:lnTo>
                  <a:lnTo>
                    <a:pt x="414" y="505"/>
                  </a:lnTo>
                  <a:lnTo>
                    <a:pt x="413" y="505"/>
                  </a:lnTo>
                  <a:lnTo>
                    <a:pt x="411" y="506"/>
                  </a:lnTo>
                  <a:lnTo>
                    <a:pt x="409" y="508"/>
                  </a:lnTo>
                  <a:lnTo>
                    <a:pt x="407" y="508"/>
                  </a:lnTo>
                  <a:lnTo>
                    <a:pt x="406" y="509"/>
                  </a:lnTo>
                  <a:lnTo>
                    <a:pt x="405" y="509"/>
                  </a:lnTo>
                  <a:lnTo>
                    <a:pt x="400" y="511"/>
                  </a:lnTo>
                  <a:lnTo>
                    <a:pt x="399" y="511"/>
                  </a:lnTo>
                  <a:lnTo>
                    <a:pt x="397" y="512"/>
                  </a:lnTo>
                  <a:lnTo>
                    <a:pt x="395" y="512"/>
                  </a:lnTo>
                  <a:lnTo>
                    <a:pt x="394" y="513"/>
                  </a:lnTo>
                  <a:lnTo>
                    <a:pt x="393" y="514"/>
                  </a:lnTo>
                  <a:lnTo>
                    <a:pt x="392" y="514"/>
                  </a:lnTo>
                  <a:lnTo>
                    <a:pt x="390" y="516"/>
                  </a:lnTo>
                  <a:lnTo>
                    <a:pt x="389" y="517"/>
                  </a:lnTo>
                  <a:lnTo>
                    <a:pt x="388" y="517"/>
                  </a:lnTo>
                  <a:lnTo>
                    <a:pt x="386" y="520"/>
                  </a:lnTo>
                  <a:lnTo>
                    <a:pt x="383" y="523"/>
                  </a:lnTo>
                  <a:lnTo>
                    <a:pt x="382" y="525"/>
                  </a:lnTo>
                  <a:lnTo>
                    <a:pt x="380" y="526"/>
                  </a:lnTo>
                  <a:lnTo>
                    <a:pt x="380" y="526"/>
                  </a:lnTo>
                  <a:lnTo>
                    <a:pt x="379" y="527"/>
                  </a:lnTo>
                  <a:lnTo>
                    <a:pt x="378" y="527"/>
                  </a:lnTo>
                  <a:lnTo>
                    <a:pt x="378" y="527"/>
                  </a:lnTo>
                  <a:lnTo>
                    <a:pt x="376" y="528"/>
                  </a:lnTo>
                  <a:lnTo>
                    <a:pt x="376" y="528"/>
                  </a:lnTo>
                  <a:lnTo>
                    <a:pt x="375" y="527"/>
                  </a:lnTo>
                  <a:lnTo>
                    <a:pt x="374" y="527"/>
                  </a:lnTo>
                  <a:lnTo>
                    <a:pt x="374" y="527"/>
                  </a:lnTo>
                  <a:lnTo>
                    <a:pt x="373" y="527"/>
                  </a:lnTo>
                  <a:lnTo>
                    <a:pt x="372" y="526"/>
                  </a:lnTo>
                  <a:lnTo>
                    <a:pt x="371" y="525"/>
                  </a:lnTo>
                  <a:lnTo>
                    <a:pt x="368" y="522"/>
                  </a:lnTo>
                  <a:lnTo>
                    <a:pt x="367" y="521"/>
                  </a:lnTo>
                  <a:lnTo>
                    <a:pt x="366" y="521"/>
                  </a:lnTo>
                  <a:lnTo>
                    <a:pt x="365" y="520"/>
                  </a:lnTo>
                  <a:lnTo>
                    <a:pt x="363" y="519"/>
                  </a:lnTo>
                  <a:lnTo>
                    <a:pt x="362" y="519"/>
                  </a:lnTo>
                  <a:lnTo>
                    <a:pt x="361" y="519"/>
                  </a:lnTo>
                  <a:lnTo>
                    <a:pt x="360" y="519"/>
                  </a:lnTo>
                  <a:lnTo>
                    <a:pt x="359" y="520"/>
                  </a:lnTo>
                  <a:lnTo>
                    <a:pt x="357" y="521"/>
                  </a:lnTo>
                  <a:lnTo>
                    <a:pt x="356" y="522"/>
                  </a:lnTo>
                  <a:lnTo>
                    <a:pt x="355" y="523"/>
                  </a:lnTo>
                  <a:lnTo>
                    <a:pt x="353" y="524"/>
                  </a:lnTo>
                  <a:lnTo>
                    <a:pt x="349" y="529"/>
                  </a:lnTo>
                  <a:lnTo>
                    <a:pt x="347" y="530"/>
                  </a:lnTo>
                  <a:lnTo>
                    <a:pt x="346" y="531"/>
                  </a:lnTo>
                  <a:lnTo>
                    <a:pt x="344" y="533"/>
                  </a:lnTo>
                  <a:lnTo>
                    <a:pt x="343" y="533"/>
                  </a:lnTo>
                  <a:lnTo>
                    <a:pt x="342" y="534"/>
                  </a:lnTo>
                  <a:lnTo>
                    <a:pt x="342" y="534"/>
                  </a:lnTo>
                  <a:lnTo>
                    <a:pt x="340" y="534"/>
                  </a:lnTo>
                  <a:lnTo>
                    <a:pt x="339" y="535"/>
                  </a:lnTo>
                  <a:lnTo>
                    <a:pt x="338" y="536"/>
                  </a:lnTo>
                  <a:lnTo>
                    <a:pt x="335" y="538"/>
                  </a:lnTo>
                  <a:lnTo>
                    <a:pt x="334" y="539"/>
                  </a:lnTo>
                  <a:lnTo>
                    <a:pt x="332" y="539"/>
                  </a:lnTo>
                  <a:lnTo>
                    <a:pt x="331" y="540"/>
                  </a:lnTo>
                  <a:lnTo>
                    <a:pt x="329" y="540"/>
                  </a:lnTo>
                  <a:lnTo>
                    <a:pt x="328" y="541"/>
                  </a:lnTo>
                  <a:lnTo>
                    <a:pt x="326" y="541"/>
                  </a:lnTo>
                  <a:lnTo>
                    <a:pt x="324" y="541"/>
                  </a:lnTo>
                  <a:lnTo>
                    <a:pt x="317" y="541"/>
                  </a:lnTo>
                  <a:lnTo>
                    <a:pt x="315" y="541"/>
                  </a:lnTo>
                  <a:lnTo>
                    <a:pt x="313" y="541"/>
                  </a:lnTo>
                  <a:lnTo>
                    <a:pt x="312" y="541"/>
                  </a:lnTo>
                  <a:lnTo>
                    <a:pt x="310" y="541"/>
                  </a:lnTo>
                  <a:lnTo>
                    <a:pt x="308" y="540"/>
                  </a:lnTo>
                  <a:lnTo>
                    <a:pt x="306" y="540"/>
                  </a:lnTo>
                  <a:lnTo>
                    <a:pt x="305" y="539"/>
                  </a:lnTo>
                  <a:lnTo>
                    <a:pt x="304" y="539"/>
                  </a:lnTo>
                  <a:lnTo>
                    <a:pt x="303" y="538"/>
                  </a:lnTo>
                  <a:lnTo>
                    <a:pt x="301" y="537"/>
                  </a:lnTo>
                  <a:lnTo>
                    <a:pt x="301" y="537"/>
                  </a:lnTo>
                  <a:lnTo>
                    <a:pt x="300" y="537"/>
                  </a:lnTo>
                  <a:lnTo>
                    <a:pt x="300" y="537"/>
                  </a:lnTo>
                  <a:lnTo>
                    <a:pt x="299" y="537"/>
                  </a:lnTo>
                  <a:lnTo>
                    <a:pt x="299" y="537"/>
                  </a:lnTo>
                  <a:lnTo>
                    <a:pt x="298" y="537"/>
                  </a:lnTo>
                  <a:lnTo>
                    <a:pt x="297" y="538"/>
                  </a:lnTo>
                  <a:lnTo>
                    <a:pt x="296" y="539"/>
                  </a:lnTo>
                  <a:lnTo>
                    <a:pt x="294" y="540"/>
                  </a:lnTo>
                  <a:lnTo>
                    <a:pt x="288" y="545"/>
                  </a:lnTo>
                  <a:lnTo>
                    <a:pt x="285" y="548"/>
                  </a:lnTo>
                  <a:lnTo>
                    <a:pt x="282" y="551"/>
                  </a:lnTo>
                  <a:lnTo>
                    <a:pt x="281" y="551"/>
                  </a:lnTo>
                  <a:lnTo>
                    <a:pt x="280" y="552"/>
                  </a:lnTo>
                  <a:lnTo>
                    <a:pt x="279" y="554"/>
                  </a:lnTo>
                  <a:lnTo>
                    <a:pt x="277" y="556"/>
                  </a:lnTo>
                  <a:lnTo>
                    <a:pt x="276" y="557"/>
                  </a:lnTo>
                  <a:lnTo>
                    <a:pt x="274" y="558"/>
                  </a:lnTo>
                  <a:lnTo>
                    <a:pt x="273" y="559"/>
                  </a:lnTo>
                  <a:lnTo>
                    <a:pt x="272" y="560"/>
                  </a:lnTo>
                  <a:lnTo>
                    <a:pt x="270" y="561"/>
                  </a:lnTo>
                  <a:lnTo>
                    <a:pt x="267" y="562"/>
                  </a:lnTo>
                  <a:lnTo>
                    <a:pt x="265" y="562"/>
                  </a:lnTo>
                  <a:lnTo>
                    <a:pt x="263" y="563"/>
                  </a:lnTo>
                  <a:lnTo>
                    <a:pt x="261" y="563"/>
                  </a:lnTo>
                  <a:lnTo>
                    <a:pt x="259" y="563"/>
                  </a:lnTo>
                  <a:lnTo>
                    <a:pt x="257" y="563"/>
                  </a:lnTo>
                  <a:lnTo>
                    <a:pt x="254" y="563"/>
                  </a:lnTo>
                  <a:lnTo>
                    <a:pt x="252" y="563"/>
                  </a:lnTo>
                  <a:lnTo>
                    <a:pt x="251" y="563"/>
                  </a:lnTo>
                  <a:lnTo>
                    <a:pt x="249" y="563"/>
                  </a:lnTo>
                  <a:lnTo>
                    <a:pt x="247" y="564"/>
                  </a:lnTo>
                  <a:lnTo>
                    <a:pt x="246" y="564"/>
                  </a:lnTo>
                  <a:lnTo>
                    <a:pt x="244" y="565"/>
                  </a:lnTo>
                  <a:lnTo>
                    <a:pt x="243" y="566"/>
                  </a:lnTo>
                  <a:lnTo>
                    <a:pt x="240" y="568"/>
                  </a:lnTo>
                  <a:lnTo>
                    <a:pt x="238" y="570"/>
                  </a:lnTo>
                  <a:lnTo>
                    <a:pt x="237" y="571"/>
                  </a:lnTo>
                  <a:lnTo>
                    <a:pt x="234" y="573"/>
                  </a:lnTo>
                  <a:lnTo>
                    <a:pt x="233" y="574"/>
                  </a:lnTo>
                  <a:lnTo>
                    <a:pt x="231" y="576"/>
                  </a:lnTo>
                  <a:lnTo>
                    <a:pt x="228" y="578"/>
                  </a:lnTo>
                  <a:lnTo>
                    <a:pt x="227" y="579"/>
                  </a:lnTo>
                  <a:lnTo>
                    <a:pt x="226" y="580"/>
                  </a:lnTo>
                  <a:lnTo>
                    <a:pt x="226" y="580"/>
                  </a:lnTo>
                  <a:lnTo>
                    <a:pt x="225" y="581"/>
                  </a:lnTo>
                  <a:lnTo>
                    <a:pt x="225" y="583"/>
                  </a:lnTo>
                  <a:lnTo>
                    <a:pt x="225" y="584"/>
                  </a:lnTo>
                  <a:lnTo>
                    <a:pt x="224" y="587"/>
                  </a:lnTo>
                  <a:lnTo>
                    <a:pt x="224" y="589"/>
                  </a:lnTo>
                  <a:lnTo>
                    <a:pt x="224" y="590"/>
                  </a:lnTo>
                  <a:lnTo>
                    <a:pt x="223" y="592"/>
                  </a:lnTo>
                  <a:lnTo>
                    <a:pt x="223" y="593"/>
                  </a:lnTo>
                  <a:lnTo>
                    <a:pt x="223" y="594"/>
                  </a:lnTo>
                  <a:lnTo>
                    <a:pt x="223" y="596"/>
                  </a:lnTo>
                  <a:lnTo>
                    <a:pt x="223" y="597"/>
                  </a:lnTo>
                  <a:lnTo>
                    <a:pt x="222" y="599"/>
                  </a:lnTo>
                  <a:lnTo>
                    <a:pt x="222" y="600"/>
                  </a:lnTo>
                  <a:lnTo>
                    <a:pt x="222" y="600"/>
                  </a:lnTo>
                  <a:lnTo>
                    <a:pt x="222" y="600"/>
                  </a:lnTo>
                  <a:lnTo>
                    <a:pt x="221" y="601"/>
                  </a:lnTo>
                  <a:lnTo>
                    <a:pt x="221" y="601"/>
                  </a:lnTo>
                  <a:lnTo>
                    <a:pt x="220" y="602"/>
                  </a:lnTo>
                  <a:lnTo>
                    <a:pt x="218" y="603"/>
                  </a:lnTo>
                  <a:lnTo>
                    <a:pt x="217" y="603"/>
                  </a:lnTo>
                  <a:lnTo>
                    <a:pt x="217" y="604"/>
                  </a:lnTo>
                  <a:lnTo>
                    <a:pt x="216" y="604"/>
                  </a:lnTo>
                  <a:lnTo>
                    <a:pt x="216" y="605"/>
                  </a:lnTo>
                  <a:lnTo>
                    <a:pt x="214" y="609"/>
                  </a:lnTo>
                  <a:lnTo>
                    <a:pt x="214" y="610"/>
                  </a:lnTo>
                  <a:lnTo>
                    <a:pt x="213" y="611"/>
                  </a:lnTo>
                  <a:lnTo>
                    <a:pt x="211" y="613"/>
                  </a:lnTo>
                  <a:lnTo>
                    <a:pt x="211" y="614"/>
                  </a:lnTo>
                  <a:lnTo>
                    <a:pt x="210" y="614"/>
                  </a:lnTo>
                  <a:lnTo>
                    <a:pt x="210" y="615"/>
                  </a:lnTo>
                  <a:lnTo>
                    <a:pt x="209" y="615"/>
                  </a:lnTo>
                  <a:lnTo>
                    <a:pt x="208" y="615"/>
                  </a:lnTo>
                  <a:lnTo>
                    <a:pt x="207" y="616"/>
                  </a:lnTo>
                  <a:lnTo>
                    <a:pt x="206" y="616"/>
                  </a:lnTo>
                  <a:lnTo>
                    <a:pt x="203" y="616"/>
                  </a:lnTo>
                  <a:lnTo>
                    <a:pt x="201" y="616"/>
                  </a:lnTo>
                  <a:lnTo>
                    <a:pt x="200" y="617"/>
                  </a:lnTo>
                  <a:lnTo>
                    <a:pt x="199" y="617"/>
                  </a:lnTo>
                  <a:lnTo>
                    <a:pt x="198" y="617"/>
                  </a:lnTo>
                  <a:lnTo>
                    <a:pt x="197" y="618"/>
                  </a:lnTo>
                  <a:lnTo>
                    <a:pt x="195" y="619"/>
                  </a:lnTo>
                  <a:lnTo>
                    <a:pt x="194" y="620"/>
                  </a:lnTo>
                  <a:lnTo>
                    <a:pt x="192" y="622"/>
                  </a:lnTo>
                  <a:lnTo>
                    <a:pt x="190" y="623"/>
                  </a:lnTo>
                  <a:lnTo>
                    <a:pt x="190" y="624"/>
                  </a:lnTo>
                  <a:lnTo>
                    <a:pt x="189" y="625"/>
                  </a:lnTo>
                  <a:lnTo>
                    <a:pt x="189" y="626"/>
                  </a:lnTo>
                  <a:lnTo>
                    <a:pt x="188" y="627"/>
                  </a:lnTo>
                  <a:lnTo>
                    <a:pt x="189" y="627"/>
                  </a:lnTo>
                  <a:lnTo>
                    <a:pt x="188" y="628"/>
                  </a:lnTo>
                  <a:lnTo>
                    <a:pt x="187" y="629"/>
                  </a:lnTo>
                  <a:lnTo>
                    <a:pt x="186" y="630"/>
                  </a:lnTo>
                  <a:lnTo>
                    <a:pt x="185" y="631"/>
                  </a:lnTo>
                  <a:lnTo>
                    <a:pt x="183" y="632"/>
                  </a:lnTo>
                  <a:lnTo>
                    <a:pt x="182" y="632"/>
                  </a:lnTo>
                  <a:lnTo>
                    <a:pt x="181" y="632"/>
                  </a:lnTo>
                  <a:lnTo>
                    <a:pt x="178" y="633"/>
                  </a:lnTo>
                  <a:lnTo>
                    <a:pt x="177" y="633"/>
                  </a:lnTo>
                  <a:lnTo>
                    <a:pt x="176" y="633"/>
                  </a:lnTo>
                  <a:lnTo>
                    <a:pt x="176" y="633"/>
                  </a:lnTo>
                  <a:lnTo>
                    <a:pt x="175" y="633"/>
                  </a:lnTo>
                  <a:lnTo>
                    <a:pt x="174" y="633"/>
                  </a:lnTo>
                  <a:lnTo>
                    <a:pt x="174" y="632"/>
                  </a:lnTo>
                  <a:lnTo>
                    <a:pt x="174" y="632"/>
                  </a:lnTo>
                  <a:lnTo>
                    <a:pt x="173" y="631"/>
                  </a:lnTo>
                  <a:lnTo>
                    <a:pt x="172" y="628"/>
                  </a:lnTo>
                  <a:lnTo>
                    <a:pt x="172" y="627"/>
                  </a:lnTo>
                  <a:lnTo>
                    <a:pt x="171" y="625"/>
                  </a:lnTo>
                  <a:lnTo>
                    <a:pt x="169" y="623"/>
                  </a:lnTo>
                  <a:lnTo>
                    <a:pt x="167" y="621"/>
                  </a:lnTo>
                  <a:lnTo>
                    <a:pt x="167" y="619"/>
                  </a:lnTo>
                  <a:lnTo>
                    <a:pt x="166" y="619"/>
                  </a:lnTo>
                  <a:lnTo>
                    <a:pt x="166" y="619"/>
                  </a:lnTo>
                  <a:lnTo>
                    <a:pt x="165" y="619"/>
                  </a:lnTo>
                  <a:lnTo>
                    <a:pt x="164" y="619"/>
                  </a:lnTo>
                  <a:lnTo>
                    <a:pt x="163" y="620"/>
                  </a:lnTo>
                  <a:lnTo>
                    <a:pt x="163" y="620"/>
                  </a:lnTo>
                  <a:lnTo>
                    <a:pt x="162" y="621"/>
                  </a:lnTo>
                  <a:lnTo>
                    <a:pt x="160" y="623"/>
                  </a:lnTo>
                  <a:lnTo>
                    <a:pt x="159" y="624"/>
                  </a:lnTo>
                  <a:lnTo>
                    <a:pt x="159" y="625"/>
                  </a:lnTo>
                  <a:lnTo>
                    <a:pt x="158" y="625"/>
                  </a:lnTo>
                  <a:lnTo>
                    <a:pt x="158" y="625"/>
                  </a:lnTo>
                  <a:lnTo>
                    <a:pt x="157" y="625"/>
                  </a:lnTo>
                  <a:lnTo>
                    <a:pt x="156" y="625"/>
                  </a:lnTo>
                  <a:lnTo>
                    <a:pt x="156" y="625"/>
                  </a:lnTo>
                  <a:lnTo>
                    <a:pt x="155" y="624"/>
                  </a:lnTo>
                  <a:lnTo>
                    <a:pt x="155" y="624"/>
                  </a:lnTo>
                  <a:lnTo>
                    <a:pt x="154" y="622"/>
                  </a:lnTo>
                  <a:lnTo>
                    <a:pt x="154" y="621"/>
                  </a:lnTo>
                  <a:lnTo>
                    <a:pt x="154" y="620"/>
                  </a:lnTo>
                  <a:lnTo>
                    <a:pt x="154" y="618"/>
                  </a:lnTo>
                  <a:lnTo>
                    <a:pt x="154" y="618"/>
                  </a:lnTo>
                  <a:lnTo>
                    <a:pt x="154" y="618"/>
                  </a:lnTo>
                  <a:lnTo>
                    <a:pt x="154" y="617"/>
                  </a:lnTo>
                  <a:lnTo>
                    <a:pt x="153" y="617"/>
                  </a:lnTo>
                  <a:lnTo>
                    <a:pt x="153" y="617"/>
                  </a:lnTo>
                  <a:lnTo>
                    <a:pt x="153" y="618"/>
                  </a:lnTo>
                  <a:lnTo>
                    <a:pt x="153" y="618"/>
                  </a:lnTo>
                  <a:lnTo>
                    <a:pt x="152" y="618"/>
                  </a:lnTo>
                  <a:lnTo>
                    <a:pt x="152" y="619"/>
                  </a:lnTo>
                  <a:lnTo>
                    <a:pt x="149" y="619"/>
                  </a:lnTo>
                  <a:lnTo>
                    <a:pt x="147" y="619"/>
                  </a:lnTo>
                  <a:lnTo>
                    <a:pt x="146" y="619"/>
                  </a:lnTo>
                  <a:lnTo>
                    <a:pt x="146" y="619"/>
                  </a:lnTo>
                  <a:lnTo>
                    <a:pt x="146" y="619"/>
                  </a:lnTo>
                  <a:lnTo>
                    <a:pt x="145" y="619"/>
                  </a:lnTo>
                  <a:lnTo>
                    <a:pt x="145" y="619"/>
                  </a:lnTo>
                  <a:lnTo>
                    <a:pt x="144" y="620"/>
                  </a:lnTo>
                  <a:lnTo>
                    <a:pt x="144" y="619"/>
                  </a:lnTo>
                  <a:lnTo>
                    <a:pt x="144" y="619"/>
                  </a:lnTo>
                  <a:lnTo>
                    <a:pt x="143" y="617"/>
                  </a:lnTo>
                  <a:lnTo>
                    <a:pt x="142" y="615"/>
                  </a:lnTo>
                  <a:lnTo>
                    <a:pt x="142" y="614"/>
                  </a:lnTo>
                  <a:lnTo>
                    <a:pt x="141" y="613"/>
                  </a:lnTo>
                  <a:lnTo>
                    <a:pt x="140" y="611"/>
                  </a:lnTo>
                  <a:lnTo>
                    <a:pt x="137" y="607"/>
                  </a:lnTo>
                  <a:lnTo>
                    <a:pt x="136" y="606"/>
                  </a:lnTo>
                  <a:lnTo>
                    <a:pt x="135" y="605"/>
                  </a:lnTo>
                  <a:lnTo>
                    <a:pt x="134" y="604"/>
                  </a:lnTo>
                  <a:lnTo>
                    <a:pt x="133" y="604"/>
                  </a:lnTo>
                  <a:lnTo>
                    <a:pt x="131" y="603"/>
                  </a:lnTo>
                  <a:lnTo>
                    <a:pt x="130" y="602"/>
                  </a:lnTo>
                  <a:lnTo>
                    <a:pt x="129" y="602"/>
                  </a:lnTo>
                  <a:lnTo>
                    <a:pt x="128" y="602"/>
                  </a:lnTo>
                  <a:lnTo>
                    <a:pt x="123" y="601"/>
                  </a:lnTo>
                  <a:lnTo>
                    <a:pt x="122" y="600"/>
                  </a:lnTo>
                  <a:lnTo>
                    <a:pt x="121" y="600"/>
                  </a:lnTo>
                  <a:lnTo>
                    <a:pt x="120" y="599"/>
                  </a:lnTo>
                  <a:lnTo>
                    <a:pt x="119" y="598"/>
                  </a:lnTo>
                  <a:lnTo>
                    <a:pt x="118" y="598"/>
                  </a:lnTo>
                  <a:lnTo>
                    <a:pt x="118" y="597"/>
                  </a:lnTo>
                  <a:lnTo>
                    <a:pt x="118" y="597"/>
                  </a:lnTo>
                  <a:lnTo>
                    <a:pt x="118" y="597"/>
                  </a:lnTo>
                  <a:lnTo>
                    <a:pt x="118" y="596"/>
                  </a:lnTo>
                  <a:lnTo>
                    <a:pt x="118" y="595"/>
                  </a:lnTo>
                  <a:lnTo>
                    <a:pt x="119" y="594"/>
                  </a:lnTo>
                  <a:lnTo>
                    <a:pt x="119" y="593"/>
                  </a:lnTo>
                  <a:lnTo>
                    <a:pt x="120" y="593"/>
                  </a:lnTo>
                  <a:lnTo>
                    <a:pt x="120" y="592"/>
                  </a:lnTo>
                  <a:lnTo>
                    <a:pt x="121" y="592"/>
                  </a:lnTo>
                  <a:lnTo>
                    <a:pt x="122" y="592"/>
                  </a:lnTo>
                  <a:lnTo>
                    <a:pt x="123" y="591"/>
                  </a:lnTo>
                  <a:lnTo>
                    <a:pt x="124" y="591"/>
                  </a:lnTo>
                  <a:lnTo>
                    <a:pt x="125" y="591"/>
                  </a:lnTo>
                  <a:lnTo>
                    <a:pt x="126" y="591"/>
                  </a:lnTo>
                  <a:lnTo>
                    <a:pt x="129" y="591"/>
                  </a:lnTo>
                  <a:lnTo>
                    <a:pt x="132" y="592"/>
                  </a:lnTo>
                  <a:lnTo>
                    <a:pt x="133" y="592"/>
                  </a:lnTo>
                  <a:lnTo>
                    <a:pt x="133" y="592"/>
                  </a:lnTo>
                  <a:lnTo>
                    <a:pt x="134" y="592"/>
                  </a:lnTo>
                  <a:lnTo>
                    <a:pt x="134" y="591"/>
                  </a:lnTo>
                  <a:lnTo>
                    <a:pt x="134" y="591"/>
                  </a:lnTo>
                  <a:lnTo>
                    <a:pt x="135" y="591"/>
                  </a:lnTo>
                  <a:lnTo>
                    <a:pt x="135" y="590"/>
                  </a:lnTo>
                  <a:lnTo>
                    <a:pt x="135" y="590"/>
                  </a:lnTo>
                  <a:lnTo>
                    <a:pt x="135" y="589"/>
                  </a:lnTo>
                  <a:lnTo>
                    <a:pt x="135" y="587"/>
                  </a:lnTo>
                  <a:lnTo>
                    <a:pt x="134" y="585"/>
                  </a:lnTo>
                  <a:lnTo>
                    <a:pt x="134" y="584"/>
                  </a:lnTo>
                  <a:lnTo>
                    <a:pt x="134" y="583"/>
                  </a:lnTo>
                  <a:lnTo>
                    <a:pt x="134" y="582"/>
                  </a:lnTo>
                  <a:lnTo>
                    <a:pt x="134" y="582"/>
                  </a:lnTo>
                  <a:lnTo>
                    <a:pt x="135" y="580"/>
                  </a:lnTo>
                  <a:lnTo>
                    <a:pt x="136" y="579"/>
                  </a:lnTo>
                  <a:lnTo>
                    <a:pt x="136" y="578"/>
                  </a:lnTo>
                  <a:lnTo>
                    <a:pt x="136" y="577"/>
                  </a:lnTo>
                  <a:lnTo>
                    <a:pt x="136" y="577"/>
                  </a:lnTo>
                  <a:lnTo>
                    <a:pt x="136" y="576"/>
                  </a:lnTo>
                  <a:lnTo>
                    <a:pt x="136" y="575"/>
                  </a:lnTo>
                  <a:lnTo>
                    <a:pt x="136" y="574"/>
                  </a:lnTo>
                  <a:lnTo>
                    <a:pt x="136" y="572"/>
                  </a:lnTo>
                  <a:lnTo>
                    <a:pt x="135" y="568"/>
                  </a:lnTo>
                  <a:lnTo>
                    <a:pt x="134" y="566"/>
                  </a:lnTo>
                  <a:lnTo>
                    <a:pt x="133" y="563"/>
                  </a:lnTo>
                  <a:lnTo>
                    <a:pt x="131" y="558"/>
                  </a:lnTo>
                  <a:lnTo>
                    <a:pt x="130" y="556"/>
                  </a:lnTo>
                  <a:lnTo>
                    <a:pt x="128" y="553"/>
                  </a:lnTo>
                  <a:lnTo>
                    <a:pt x="127" y="551"/>
                  </a:lnTo>
                  <a:lnTo>
                    <a:pt x="125" y="547"/>
                  </a:lnTo>
                  <a:lnTo>
                    <a:pt x="124" y="547"/>
                  </a:lnTo>
                  <a:lnTo>
                    <a:pt x="124" y="546"/>
                  </a:lnTo>
                  <a:lnTo>
                    <a:pt x="123" y="545"/>
                  </a:lnTo>
                  <a:lnTo>
                    <a:pt x="123" y="544"/>
                  </a:lnTo>
                  <a:lnTo>
                    <a:pt x="123" y="540"/>
                  </a:lnTo>
                  <a:lnTo>
                    <a:pt x="123" y="539"/>
                  </a:lnTo>
                  <a:lnTo>
                    <a:pt x="123" y="536"/>
                  </a:lnTo>
                  <a:lnTo>
                    <a:pt x="123" y="535"/>
                  </a:lnTo>
                  <a:lnTo>
                    <a:pt x="122" y="534"/>
                  </a:lnTo>
                  <a:lnTo>
                    <a:pt x="122" y="533"/>
                  </a:lnTo>
                  <a:lnTo>
                    <a:pt x="121" y="532"/>
                  </a:lnTo>
                  <a:lnTo>
                    <a:pt x="119" y="530"/>
                  </a:lnTo>
                  <a:lnTo>
                    <a:pt x="118" y="529"/>
                  </a:lnTo>
                  <a:lnTo>
                    <a:pt x="117" y="529"/>
                  </a:lnTo>
                  <a:lnTo>
                    <a:pt x="117" y="528"/>
                  </a:lnTo>
                  <a:lnTo>
                    <a:pt x="116" y="527"/>
                  </a:lnTo>
                  <a:lnTo>
                    <a:pt x="116" y="526"/>
                  </a:lnTo>
                  <a:lnTo>
                    <a:pt x="116" y="525"/>
                  </a:lnTo>
                  <a:lnTo>
                    <a:pt x="116" y="524"/>
                  </a:lnTo>
                  <a:lnTo>
                    <a:pt x="116" y="523"/>
                  </a:lnTo>
                  <a:lnTo>
                    <a:pt x="117" y="520"/>
                  </a:lnTo>
                  <a:lnTo>
                    <a:pt x="117" y="519"/>
                  </a:lnTo>
                  <a:lnTo>
                    <a:pt x="117" y="517"/>
                  </a:lnTo>
                  <a:lnTo>
                    <a:pt x="117" y="515"/>
                  </a:lnTo>
                  <a:lnTo>
                    <a:pt x="117" y="513"/>
                  </a:lnTo>
                  <a:lnTo>
                    <a:pt x="116" y="509"/>
                  </a:lnTo>
                  <a:lnTo>
                    <a:pt x="115" y="507"/>
                  </a:lnTo>
                  <a:lnTo>
                    <a:pt x="114" y="504"/>
                  </a:lnTo>
                  <a:lnTo>
                    <a:pt x="114" y="503"/>
                  </a:lnTo>
                  <a:lnTo>
                    <a:pt x="113" y="502"/>
                  </a:lnTo>
                  <a:lnTo>
                    <a:pt x="113" y="501"/>
                  </a:lnTo>
                  <a:lnTo>
                    <a:pt x="114" y="499"/>
                  </a:lnTo>
                  <a:lnTo>
                    <a:pt x="114" y="497"/>
                  </a:lnTo>
                  <a:lnTo>
                    <a:pt x="115" y="492"/>
                  </a:lnTo>
                  <a:lnTo>
                    <a:pt x="116" y="489"/>
                  </a:lnTo>
                  <a:lnTo>
                    <a:pt x="116" y="488"/>
                  </a:lnTo>
                  <a:lnTo>
                    <a:pt x="116" y="487"/>
                  </a:lnTo>
                  <a:lnTo>
                    <a:pt x="116" y="486"/>
                  </a:lnTo>
                  <a:lnTo>
                    <a:pt x="116" y="481"/>
                  </a:lnTo>
                  <a:lnTo>
                    <a:pt x="116" y="480"/>
                  </a:lnTo>
                  <a:lnTo>
                    <a:pt x="116" y="479"/>
                  </a:lnTo>
                  <a:lnTo>
                    <a:pt x="117" y="478"/>
                  </a:lnTo>
                  <a:lnTo>
                    <a:pt x="117" y="477"/>
                  </a:lnTo>
                  <a:lnTo>
                    <a:pt x="118" y="473"/>
                  </a:lnTo>
                  <a:lnTo>
                    <a:pt x="118" y="471"/>
                  </a:lnTo>
                  <a:lnTo>
                    <a:pt x="119" y="469"/>
                  </a:lnTo>
                  <a:lnTo>
                    <a:pt x="119" y="468"/>
                  </a:lnTo>
                  <a:lnTo>
                    <a:pt x="118" y="466"/>
                  </a:lnTo>
                  <a:lnTo>
                    <a:pt x="118" y="465"/>
                  </a:lnTo>
                  <a:lnTo>
                    <a:pt x="118" y="463"/>
                  </a:lnTo>
                  <a:lnTo>
                    <a:pt x="118" y="462"/>
                  </a:lnTo>
                  <a:lnTo>
                    <a:pt x="117" y="460"/>
                  </a:lnTo>
                  <a:lnTo>
                    <a:pt x="116" y="458"/>
                  </a:lnTo>
                  <a:lnTo>
                    <a:pt x="115" y="457"/>
                  </a:lnTo>
                  <a:lnTo>
                    <a:pt x="114" y="455"/>
                  </a:lnTo>
                  <a:lnTo>
                    <a:pt x="114" y="454"/>
                  </a:lnTo>
                  <a:lnTo>
                    <a:pt x="113" y="453"/>
                  </a:lnTo>
                  <a:lnTo>
                    <a:pt x="112" y="453"/>
                  </a:lnTo>
                  <a:lnTo>
                    <a:pt x="111" y="452"/>
                  </a:lnTo>
                  <a:lnTo>
                    <a:pt x="110" y="451"/>
                  </a:lnTo>
                  <a:lnTo>
                    <a:pt x="109" y="451"/>
                  </a:lnTo>
                  <a:lnTo>
                    <a:pt x="108" y="451"/>
                  </a:lnTo>
                  <a:lnTo>
                    <a:pt x="108" y="451"/>
                  </a:lnTo>
                  <a:lnTo>
                    <a:pt x="107" y="450"/>
                  </a:lnTo>
                  <a:lnTo>
                    <a:pt x="106" y="451"/>
                  </a:lnTo>
                  <a:lnTo>
                    <a:pt x="100" y="451"/>
                  </a:lnTo>
                  <a:lnTo>
                    <a:pt x="99" y="451"/>
                  </a:lnTo>
                  <a:lnTo>
                    <a:pt x="98" y="451"/>
                  </a:lnTo>
                  <a:lnTo>
                    <a:pt x="93" y="451"/>
                  </a:lnTo>
                  <a:lnTo>
                    <a:pt x="91" y="451"/>
                  </a:lnTo>
                  <a:lnTo>
                    <a:pt x="88" y="451"/>
                  </a:lnTo>
                  <a:lnTo>
                    <a:pt x="83" y="450"/>
                  </a:lnTo>
                  <a:lnTo>
                    <a:pt x="81" y="450"/>
                  </a:lnTo>
                  <a:lnTo>
                    <a:pt x="79" y="450"/>
                  </a:lnTo>
                  <a:lnTo>
                    <a:pt x="78" y="450"/>
                  </a:lnTo>
                  <a:lnTo>
                    <a:pt x="77" y="450"/>
                  </a:lnTo>
                  <a:lnTo>
                    <a:pt x="75" y="451"/>
                  </a:lnTo>
                  <a:lnTo>
                    <a:pt x="72" y="451"/>
                  </a:lnTo>
                  <a:lnTo>
                    <a:pt x="71" y="451"/>
                  </a:lnTo>
                  <a:lnTo>
                    <a:pt x="71" y="452"/>
                  </a:lnTo>
                  <a:lnTo>
                    <a:pt x="70" y="452"/>
                  </a:lnTo>
                  <a:lnTo>
                    <a:pt x="69" y="451"/>
                  </a:lnTo>
                  <a:lnTo>
                    <a:pt x="69" y="451"/>
                  </a:lnTo>
                  <a:lnTo>
                    <a:pt x="68" y="451"/>
                  </a:lnTo>
                  <a:lnTo>
                    <a:pt x="67" y="450"/>
                  </a:lnTo>
                  <a:lnTo>
                    <a:pt x="66" y="450"/>
                  </a:lnTo>
                  <a:lnTo>
                    <a:pt x="66" y="450"/>
                  </a:lnTo>
                  <a:lnTo>
                    <a:pt x="65" y="449"/>
                  </a:lnTo>
                  <a:lnTo>
                    <a:pt x="65" y="449"/>
                  </a:lnTo>
                  <a:lnTo>
                    <a:pt x="64" y="448"/>
                  </a:lnTo>
                  <a:lnTo>
                    <a:pt x="64" y="448"/>
                  </a:lnTo>
                  <a:lnTo>
                    <a:pt x="64" y="447"/>
                  </a:lnTo>
                  <a:lnTo>
                    <a:pt x="64" y="446"/>
                  </a:lnTo>
                  <a:lnTo>
                    <a:pt x="64" y="444"/>
                  </a:lnTo>
                  <a:lnTo>
                    <a:pt x="64" y="441"/>
                  </a:lnTo>
                  <a:lnTo>
                    <a:pt x="64" y="440"/>
                  </a:lnTo>
                  <a:lnTo>
                    <a:pt x="63" y="439"/>
                  </a:lnTo>
                  <a:lnTo>
                    <a:pt x="63" y="438"/>
                  </a:lnTo>
                  <a:lnTo>
                    <a:pt x="63" y="437"/>
                  </a:lnTo>
                  <a:lnTo>
                    <a:pt x="62" y="436"/>
                  </a:lnTo>
                  <a:lnTo>
                    <a:pt x="62" y="436"/>
                  </a:lnTo>
                  <a:lnTo>
                    <a:pt x="61" y="435"/>
                  </a:lnTo>
                  <a:lnTo>
                    <a:pt x="61" y="434"/>
                  </a:lnTo>
                  <a:lnTo>
                    <a:pt x="60" y="434"/>
                  </a:lnTo>
                  <a:lnTo>
                    <a:pt x="58" y="433"/>
                  </a:lnTo>
                  <a:lnTo>
                    <a:pt x="54" y="431"/>
                  </a:lnTo>
                  <a:lnTo>
                    <a:pt x="52" y="430"/>
                  </a:lnTo>
                  <a:lnTo>
                    <a:pt x="51" y="429"/>
                  </a:lnTo>
                  <a:lnTo>
                    <a:pt x="50" y="429"/>
                  </a:lnTo>
                  <a:lnTo>
                    <a:pt x="48" y="429"/>
                  </a:lnTo>
                  <a:lnTo>
                    <a:pt x="46" y="428"/>
                  </a:lnTo>
                  <a:lnTo>
                    <a:pt x="44" y="428"/>
                  </a:lnTo>
                  <a:lnTo>
                    <a:pt x="41" y="428"/>
                  </a:lnTo>
                  <a:lnTo>
                    <a:pt x="39" y="427"/>
                  </a:lnTo>
                  <a:lnTo>
                    <a:pt x="36" y="427"/>
                  </a:lnTo>
                  <a:lnTo>
                    <a:pt x="31" y="425"/>
                  </a:lnTo>
                  <a:lnTo>
                    <a:pt x="30" y="425"/>
                  </a:lnTo>
                  <a:lnTo>
                    <a:pt x="28" y="425"/>
                  </a:lnTo>
                  <a:lnTo>
                    <a:pt x="23" y="424"/>
                  </a:lnTo>
                  <a:lnTo>
                    <a:pt x="21" y="424"/>
                  </a:lnTo>
                  <a:lnTo>
                    <a:pt x="18" y="424"/>
                  </a:lnTo>
                  <a:lnTo>
                    <a:pt x="14" y="423"/>
                  </a:lnTo>
                  <a:lnTo>
                    <a:pt x="11" y="422"/>
                  </a:lnTo>
                  <a:lnTo>
                    <a:pt x="10" y="421"/>
                  </a:lnTo>
                  <a:lnTo>
                    <a:pt x="8" y="421"/>
                  </a:lnTo>
                  <a:lnTo>
                    <a:pt x="6" y="419"/>
                  </a:lnTo>
                  <a:lnTo>
                    <a:pt x="1" y="416"/>
                  </a:lnTo>
                  <a:lnTo>
                    <a:pt x="1" y="416"/>
                  </a:lnTo>
                  <a:lnTo>
                    <a:pt x="0" y="415"/>
                  </a:lnTo>
                  <a:lnTo>
                    <a:pt x="0" y="415"/>
                  </a:lnTo>
                  <a:lnTo>
                    <a:pt x="1" y="415"/>
                  </a:lnTo>
                  <a:lnTo>
                    <a:pt x="1" y="414"/>
                  </a:lnTo>
                  <a:lnTo>
                    <a:pt x="1" y="414"/>
                  </a:lnTo>
                  <a:lnTo>
                    <a:pt x="2" y="413"/>
                  </a:lnTo>
                  <a:lnTo>
                    <a:pt x="3" y="412"/>
                  </a:lnTo>
                  <a:lnTo>
                    <a:pt x="4" y="412"/>
                  </a:lnTo>
                  <a:lnTo>
                    <a:pt x="9" y="409"/>
                  </a:lnTo>
                  <a:lnTo>
                    <a:pt x="12" y="407"/>
                  </a:lnTo>
                  <a:lnTo>
                    <a:pt x="15" y="405"/>
                  </a:lnTo>
                  <a:lnTo>
                    <a:pt x="16" y="404"/>
                  </a:lnTo>
                  <a:lnTo>
                    <a:pt x="17" y="403"/>
                  </a:lnTo>
                  <a:lnTo>
                    <a:pt x="19" y="401"/>
                  </a:lnTo>
                  <a:lnTo>
                    <a:pt x="26" y="394"/>
                  </a:lnTo>
                  <a:lnTo>
                    <a:pt x="27" y="392"/>
                  </a:lnTo>
                  <a:lnTo>
                    <a:pt x="29" y="390"/>
                  </a:lnTo>
                  <a:lnTo>
                    <a:pt x="30" y="388"/>
                  </a:lnTo>
                  <a:lnTo>
                    <a:pt x="30" y="387"/>
                  </a:lnTo>
                  <a:lnTo>
                    <a:pt x="31" y="385"/>
                  </a:lnTo>
                  <a:lnTo>
                    <a:pt x="31" y="384"/>
                  </a:lnTo>
                  <a:lnTo>
                    <a:pt x="32" y="381"/>
                  </a:lnTo>
                  <a:lnTo>
                    <a:pt x="32" y="374"/>
                  </a:lnTo>
                  <a:lnTo>
                    <a:pt x="33" y="370"/>
                  </a:lnTo>
                  <a:lnTo>
                    <a:pt x="33" y="366"/>
                  </a:lnTo>
                  <a:lnTo>
                    <a:pt x="34" y="364"/>
                  </a:lnTo>
                  <a:lnTo>
                    <a:pt x="34" y="362"/>
                  </a:lnTo>
                  <a:lnTo>
                    <a:pt x="35" y="360"/>
                  </a:lnTo>
                  <a:lnTo>
                    <a:pt x="35" y="359"/>
                  </a:lnTo>
                  <a:lnTo>
                    <a:pt x="36" y="357"/>
                  </a:lnTo>
                  <a:lnTo>
                    <a:pt x="37" y="356"/>
                  </a:lnTo>
                  <a:lnTo>
                    <a:pt x="37" y="354"/>
                  </a:lnTo>
                  <a:lnTo>
                    <a:pt x="38" y="354"/>
                  </a:lnTo>
                  <a:lnTo>
                    <a:pt x="39" y="353"/>
                  </a:lnTo>
                  <a:lnTo>
                    <a:pt x="39" y="352"/>
                  </a:lnTo>
                  <a:lnTo>
                    <a:pt x="40" y="351"/>
                  </a:lnTo>
                  <a:lnTo>
                    <a:pt x="41" y="351"/>
                  </a:lnTo>
                  <a:lnTo>
                    <a:pt x="42" y="351"/>
                  </a:lnTo>
                  <a:lnTo>
                    <a:pt x="43" y="351"/>
                  </a:lnTo>
                  <a:lnTo>
                    <a:pt x="44" y="351"/>
                  </a:lnTo>
                  <a:lnTo>
                    <a:pt x="45" y="351"/>
                  </a:lnTo>
                  <a:lnTo>
                    <a:pt x="50" y="352"/>
                  </a:lnTo>
                  <a:lnTo>
                    <a:pt x="51" y="352"/>
                  </a:lnTo>
                  <a:lnTo>
                    <a:pt x="53" y="352"/>
                  </a:lnTo>
                  <a:lnTo>
                    <a:pt x="55" y="352"/>
                  </a:lnTo>
                  <a:lnTo>
                    <a:pt x="56" y="353"/>
                  </a:lnTo>
                  <a:lnTo>
                    <a:pt x="58" y="352"/>
                  </a:lnTo>
                  <a:lnTo>
                    <a:pt x="60" y="352"/>
                  </a:lnTo>
                  <a:lnTo>
                    <a:pt x="63" y="352"/>
                  </a:lnTo>
                  <a:lnTo>
                    <a:pt x="65" y="351"/>
                  </a:lnTo>
                  <a:lnTo>
                    <a:pt x="68" y="351"/>
                  </a:lnTo>
                  <a:lnTo>
                    <a:pt x="73" y="349"/>
                  </a:lnTo>
                  <a:lnTo>
                    <a:pt x="74" y="348"/>
                  </a:lnTo>
                  <a:lnTo>
                    <a:pt x="76" y="348"/>
                  </a:lnTo>
                  <a:lnTo>
                    <a:pt x="77" y="348"/>
                  </a:lnTo>
                  <a:lnTo>
                    <a:pt x="78" y="348"/>
                  </a:lnTo>
                  <a:lnTo>
                    <a:pt x="79" y="348"/>
                  </a:lnTo>
                  <a:lnTo>
                    <a:pt x="80" y="348"/>
                  </a:lnTo>
                  <a:lnTo>
                    <a:pt x="81" y="348"/>
                  </a:lnTo>
                  <a:lnTo>
                    <a:pt x="84" y="350"/>
                  </a:lnTo>
                  <a:lnTo>
                    <a:pt x="85" y="350"/>
                  </a:lnTo>
                  <a:lnTo>
                    <a:pt x="86" y="350"/>
                  </a:lnTo>
                  <a:lnTo>
                    <a:pt x="91" y="351"/>
                  </a:lnTo>
                  <a:lnTo>
                    <a:pt x="95" y="352"/>
                  </a:lnTo>
                  <a:lnTo>
                    <a:pt x="97" y="352"/>
                  </a:lnTo>
                  <a:lnTo>
                    <a:pt x="98" y="352"/>
                  </a:lnTo>
                  <a:lnTo>
                    <a:pt x="99" y="352"/>
                  </a:lnTo>
                  <a:lnTo>
                    <a:pt x="100" y="352"/>
                  </a:lnTo>
                  <a:lnTo>
                    <a:pt x="101" y="352"/>
                  </a:lnTo>
                  <a:lnTo>
                    <a:pt x="102" y="351"/>
                  </a:lnTo>
                  <a:lnTo>
                    <a:pt x="103" y="351"/>
                  </a:lnTo>
                  <a:lnTo>
                    <a:pt x="104" y="351"/>
                  </a:lnTo>
                  <a:lnTo>
                    <a:pt x="104" y="350"/>
                  </a:lnTo>
                  <a:lnTo>
                    <a:pt x="105" y="350"/>
                  </a:lnTo>
                  <a:lnTo>
                    <a:pt x="106" y="349"/>
                  </a:lnTo>
                  <a:lnTo>
                    <a:pt x="107" y="348"/>
                  </a:lnTo>
                  <a:lnTo>
                    <a:pt x="110" y="343"/>
                  </a:lnTo>
                  <a:lnTo>
                    <a:pt x="111" y="341"/>
                  </a:lnTo>
                  <a:lnTo>
                    <a:pt x="111" y="340"/>
                  </a:lnTo>
                  <a:lnTo>
                    <a:pt x="115" y="333"/>
                  </a:lnTo>
                  <a:lnTo>
                    <a:pt x="116" y="331"/>
                  </a:lnTo>
                  <a:lnTo>
                    <a:pt x="117" y="329"/>
                  </a:lnTo>
                  <a:lnTo>
                    <a:pt x="118" y="325"/>
                  </a:lnTo>
                  <a:lnTo>
                    <a:pt x="119" y="324"/>
                  </a:lnTo>
                  <a:lnTo>
                    <a:pt x="119" y="321"/>
                  </a:lnTo>
                  <a:lnTo>
                    <a:pt x="120" y="318"/>
                  </a:lnTo>
                  <a:lnTo>
                    <a:pt x="120" y="316"/>
                  </a:lnTo>
                  <a:lnTo>
                    <a:pt x="120" y="315"/>
                  </a:lnTo>
                  <a:lnTo>
                    <a:pt x="121" y="313"/>
                  </a:lnTo>
                  <a:lnTo>
                    <a:pt x="123" y="307"/>
                  </a:lnTo>
                  <a:lnTo>
                    <a:pt x="124" y="305"/>
                  </a:lnTo>
                  <a:lnTo>
                    <a:pt x="125" y="304"/>
                  </a:lnTo>
                  <a:lnTo>
                    <a:pt x="125" y="303"/>
                  </a:lnTo>
                  <a:lnTo>
                    <a:pt x="126" y="302"/>
                  </a:lnTo>
                  <a:lnTo>
                    <a:pt x="127" y="301"/>
                  </a:lnTo>
                  <a:lnTo>
                    <a:pt x="128" y="300"/>
                  </a:lnTo>
                  <a:lnTo>
                    <a:pt x="129" y="299"/>
                  </a:lnTo>
                  <a:lnTo>
                    <a:pt x="130" y="299"/>
                  </a:lnTo>
                  <a:lnTo>
                    <a:pt x="131" y="298"/>
                  </a:lnTo>
                  <a:lnTo>
                    <a:pt x="132" y="298"/>
                  </a:lnTo>
                  <a:lnTo>
                    <a:pt x="133" y="297"/>
                  </a:lnTo>
                  <a:lnTo>
                    <a:pt x="134" y="297"/>
                  </a:lnTo>
                  <a:lnTo>
                    <a:pt x="135" y="297"/>
                  </a:lnTo>
                  <a:lnTo>
                    <a:pt x="136" y="297"/>
                  </a:lnTo>
                  <a:lnTo>
                    <a:pt x="137" y="298"/>
                  </a:lnTo>
                  <a:lnTo>
                    <a:pt x="139" y="298"/>
                  </a:lnTo>
                  <a:lnTo>
                    <a:pt x="140" y="299"/>
                  </a:lnTo>
                  <a:lnTo>
                    <a:pt x="141" y="299"/>
                  </a:lnTo>
                  <a:lnTo>
                    <a:pt x="142" y="300"/>
                  </a:lnTo>
                  <a:lnTo>
                    <a:pt x="145" y="302"/>
                  </a:lnTo>
                  <a:lnTo>
                    <a:pt x="146" y="303"/>
                  </a:lnTo>
                  <a:lnTo>
                    <a:pt x="148" y="303"/>
                  </a:lnTo>
                  <a:lnTo>
                    <a:pt x="149" y="304"/>
                  </a:lnTo>
                  <a:lnTo>
                    <a:pt x="150" y="304"/>
                  </a:lnTo>
                  <a:lnTo>
                    <a:pt x="151" y="304"/>
                  </a:lnTo>
                  <a:lnTo>
                    <a:pt x="152" y="304"/>
                  </a:lnTo>
                  <a:lnTo>
                    <a:pt x="153" y="304"/>
                  </a:lnTo>
                  <a:lnTo>
                    <a:pt x="154" y="303"/>
                  </a:lnTo>
                  <a:lnTo>
                    <a:pt x="155" y="303"/>
                  </a:lnTo>
                  <a:lnTo>
                    <a:pt x="156" y="303"/>
                  </a:lnTo>
                  <a:lnTo>
                    <a:pt x="156" y="302"/>
                  </a:lnTo>
                  <a:lnTo>
                    <a:pt x="157" y="302"/>
                  </a:lnTo>
                  <a:lnTo>
                    <a:pt x="158" y="301"/>
                  </a:lnTo>
                  <a:lnTo>
                    <a:pt x="158" y="301"/>
                  </a:lnTo>
                  <a:lnTo>
                    <a:pt x="159" y="300"/>
                  </a:lnTo>
                  <a:lnTo>
                    <a:pt x="159" y="298"/>
                  </a:lnTo>
                  <a:lnTo>
                    <a:pt x="161" y="294"/>
                  </a:lnTo>
                  <a:lnTo>
                    <a:pt x="162" y="292"/>
                  </a:lnTo>
                  <a:lnTo>
                    <a:pt x="163" y="290"/>
                  </a:lnTo>
                  <a:lnTo>
                    <a:pt x="163" y="289"/>
                  </a:lnTo>
                  <a:lnTo>
                    <a:pt x="164" y="289"/>
                  </a:lnTo>
                  <a:lnTo>
                    <a:pt x="165" y="287"/>
                  </a:lnTo>
                  <a:lnTo>
                    <a:pt x="168" y="285"/>
                  </a:lnTo>
                  <a:lnTo>
                    <a:pt x="170" y="284"/>
                  </a:lnTo>
                  <a:lnTo>
                    <a:pt x="173" y="281"/>
                  </a:lnTo>
                  <a:lnTo>
                    <a:pt x="176" y="279"/>
                  </a:lnTo>
                  <a:lnTo>
                    <a:pt x="177" y="278"/>
                  </a:lnTo>
                  <a:lnTo>
                    <a:pt x="178" y="278"/>
                  </a:lnTo>
                  <a:lnTo>
                    <a:pt x="178" y="277"/>
                  </a:lnTo>
                  <a:lnTo>
                    <a:pt x="179" y="276"/>
                  </a:lnTo>
                  <a:lnTo>
                    <a:pt x="180" y="274"/>
                  </a:lnTo>
                  <a:lnTo>
                    <a:pt x="181" y="272"/>
                  </a:lnTo>
                  <a:lnTo>
                    <a:pt x="182" y="270"/>
                  </a:lnTo>
                  <a:lnTo>
                    <a:pt x="183" y="266"/>
                  </a:lnTo>
                  <a:lnTo>
                    <a:pt x="183" y="265"/>
                  </a:lnTo>
                  <a:lnTo>
                    <a:pt x="184" y="264"/>
                  </a:lnTo>
                  <a:lnTo>
                    <a:pt x="184" y="264"/>
                  </a:lnTo>
                  <a:lnTo>
                    <a:pt x="184" y="263"/>
                  </a:lnTo>
                  <a:lnTo>
                    <a:pt x="184" y="263"/>
                  </a:lnTo>
                  <a:lnTo>
                    <a:pt x="185" y="263"/>
                  </a:lnTo>
                  <a:lnTo>
                    <a:pt x="186" y="263"/>
                  </a:lnTo>
                  <a:lnTo>
                    <a:pt x="186" y="263"/>
                  </a:lnTo>
                  <a:lnTo>
                    <a:pt x="187" y="263"/>
                  </a:lnTo>
                  <a:lnTo>
                    <a:pt x="188" y="264"/>
                  </a:lnTo>
                  <a:lnTo>
                    <a:pt x="189" y="264"/>
                  </a:lnTo>
                  <a:lnTo>
                    <a:pt x="189" y="265"/>
                  </a:lnTo>
                  <a:lnTo>
                    <a:pt x="190" y="265"/>
                  </a:lnTo>
                  <a:lnTo>
                    <a:pt x="192" y="267"/>
                  </a:lnTo>
                  <a:lnTo>
                    <a:pt x="194" y="269"/>
                  </a:lnTo>
                  <a:lnTo>
                    <a:pt x="195" y="271"/>
                  </a:lnTo>
                  <a:lnTo>
                    <a:pt x="198" y="276"/>
                  </a:lnTo>
                  <a:lnTo>
                    <a:pt x="199" y="278"/>
                  </a:lnTo>
                  <a:lnTo>
                    <a:pt x="200" y="279"/>
                  </a:lnTo>
                  <a:lnTo>
                    <a:pt x="201" y="281"/>
                  </a:lnTo>
                  <a:lnTo>
                    <a:pt x="203" y="282"/>
                  </a:lnTo>
                  <a:lnTo>
                    <a:pt x="205" y="283"/>
                  </a:lnTo>
                  <a:lnTo>
                    <a:pt x="207" y="285"/>
                  </a:lnTo>
                  <a:lnTo>
                    <a:pt x="208" y="285"/>
                  </a:lnTo>
                  <a:lnTo>
                    <a:pt x="209" y="286"/>
                  </a:lnTo>
                  <a:lnTo>
                    <a:pt x="212" y="287"/>
                  </a:lnTo>
                  <a:lnTo>
                    <a:pt x="214" y="288"/>
                  </a:lnTo>
                  <a:lnTo>
                    <a:pt x="215" y="288"/>
                  </a:lnTo>
                  <a:lnTo>
                    <a:pt x="216" y="288"/>
                  </a:lnTo>
                  <a:lnTo>
                    <a:pt x="217" y="288"/>
                  </a:lnTo>
                  <a:lnTo>
                    <a:pt x="218" y="288"/>
                  </a:lnTo>
                  <a:lnTo>
                    <a:pt x="219" y="288"/>
                  </a:lnTo>
                  <a:lnTo>
                    <a:pt x="219" y="288"/>
                  </a:lnTo>
                  <a:lnTo>
                    <a:pt x="220" y="287"/>
                  </a:lnTo>
                  <a:lnTo>
                    <a:pt x="221" y="287"/>
                  </a:lnTo>
                  <a:lnTo>
                    <a:pt x="222" y="286"/>
                  </a:lnTo>
                  <a:lnTo>
                    <a:pt x="223" y="286"/>
                  </a:lnTo>
                  <a:lnTo>
                    <a:pt x="225" y="285"/>
                  </a:lnTo>
                  <a:lnTo>
                    <a:pt x="227" y="283"/>
                  </a:lnTo>
                  <a:lnTo>
                    <a:pt x="231" y="278"/>
                  </a:lnTo>
                  <a:lnTo>
                    <a:pt x="235" y="274"/>
                  </a:lnTo>
                  <a:lnTo>
                    <a:pt x="240" y="269"/>
                  </a:lnTo>
                  <a:lnTo>
                    <a:pt x="241" y="268"/>
                  </a:lnTo>
                  <a:lnTo>
                    <a:pt x="242" y="267"/>
                  </a:lnTo>
                  <a:lnTo>
                    <a:pt x="242" y="266"/>
                  </a:lnTo>
                  <a:lnTo>
                    <a:pt x="243" y="265"/>
                  </a:lnTo>
                  <a:lnTo>
                    <a:pt x="243" y="263"/>
                  </a:lnTo>
                  <a:lnTo>
                    <a:pt x="244" y="262"/>
                  </a:lnTo>
                  <a:lnTo>
                    <a:pt x="244" y="260"/>
                  </a:lnTo>
                  <a:lnTo>
                    <a:pt x="244" y="259"/>
                  </a:lnTo>
                  <a:lnTo>
                    <a:pt x="244" y="258"/>
                  </a:lnTo>
                  <a:lnTo>
                    <a:pt x="244" y="257"/>
                  </a:lnTo>
                  <a:lnTo>
                    <a:pt x="245" y="255"/>
                  </a:lnTo>
                  <a:lnTo>
                    <a:pt x="246" y="253"/>
                  </a:lnTo>
                  <a:lnTo>
                    <a:pt x="247" y="251"/>
                  </a:lnTo>
                  <a:lnTo>
                    <a:pt x="249" y="248"/>
                  </a:lnTo>
                  <a:lnTo>
                    <a:pt x="250" y="247"/>
                  </a:lnTo>
                  <a:lnTo>
                    <a:pt x="250" y="246"/>
                  </a:lnTo>
                  <a:lnTo>
                    <a:pt x="250" y="245"/>
                  </a:lnTo>
                  <a:lnTo>
                    <a:pt x="251" y="244"/>
                  </a:lnTo>
                  <a:lnTo>
                    <a:pt x="251" y="243"/>
                  </a:lnTo>
                  <a:lnTo>
                    <a:pt x="251" y="242"/>
                  </a:lnTo>
                  <a:lnTo>
                    <a:pt x="251" y="241"/>
                  </a:lnTo>
                  <a:lnTo>
                    <a:pt x="251" y="238"/>
                  </a:lnTo>
                  <a:lnTo>
                    <a:pt x="251" y="236"/>
                  </a:lnTo>
                  <a:lnTo>
                    <a:pt x="250" y="232"/>
                  </a:lnTo>
                  <a:lnTo>
                    <a:pt x="250" y="230"/>
                  </a:lnTo>
                  <a:lnTo>
                    <a:pt x="250" y="229"/>
                  </a:lnTo>
                  <a:lnTo>
                    <a:pt x="250" y="227"/>
                  </a:lnTo>
                  <a:lnTo>
                    <a:pt x="251" y="227"/>
                  </a:lnTo>
                  <a:lnTo>
                    <a:pt x="251" y="226"/>
                  </a:lnTo>
                  <a:lnTo>
                    <a:pt x="252" y="225"/>
                  </a:lnTo>
                  <a:lnTo>
                    <a:pt x="252" y="224"/>
                  </a:lnTo>
                  <a:lnTo>
                    <a:pt x="253" y="224"/>
                  </a:lnTo>
                  <a:lnTo>
                    <a:pt x="254" y="223"/>
                  </a:lnTo>
                  <a:lnTo>
                    <a:pt x="255" y="222"/>
                  </a:lnTo>
                  <a:lnTo>
                    <a:pt x="256" y="222"/>
                  </a:lnTo>
                  <a:lnTo>
                    <a:pt x="257" y="221"/>
                  </a:lnTo>
                  <a:lnTo>
                    <a:pt x="259" y="221"/>
                  </a:lnTo>
                  <a:lnTo>
                    <a:pt x="260" y="220"/>
                  </a:lnTo>
                  <a:lnTo>
                    <a:pt x="262" y="220"/>
                  </a:lnTo>
                  <a:lnTo>
                    <a:pt x="263" y="220"/>
                  </a:lnTo>
                  <a:lnTo>
                    <a:pt x="266" y="220"/>
                  </a:lnTo>
                  <a:lnTo>
                    <a:pt x="273" y="220"/>
                  </a:lnTo>
                  <a:lnTo>
                    <a:pt x="276" y="220"/>
                  </a:lnTo>
                  <a:lnTo>
                    <a:pt x="278" y="219"/>
                  </a:lnTo>
                  <a:lnTo>
                    <a:pt x="281" y="219"/>
                  </a:lnTo>
                  <a:lnTo>
                    <a:pt x="283" y="218"/>
                  </a:lnTo>
                  <a:lnTo>
                    <a:pt x="284" y="218"/>
                  </a:lnTo>
                  <a:lnTo>
                    <a:pt x="285" y="217"/>
                  </a:lnTo>
                  <a:lnTo>
                    <a:pt x="287" y="216"/>
                  </a:lnTo>
                  <a:lnTo>
                    <a:pt x="289" y="215"/>
                  </a:lnTo>
                  <a:lnTo>
                    <a:pt x="291" y="214"/>
                  </a:lnTo>
                  <a:lnTo>
                    <a:pt x="293" y="212"/>
                  </a:lnTo>
                  <a:lnTo>
                    <a:pt x="295" y="212"/>
                  </a:lnTo>
                  <a:lnTo>
                    <a:pt x="296" y="211"/>
                  </a:lnTo>
                  <a:lnTo>
                    <a:pt x="298" y="211"/>
                  </a:lnTo>
                  <a:lnTo>
                    <a:pt x="299" y="210"/>
                  </a:lnTo>
                  <a:lnTo>
                    <a:pt x="301" y="210"/>
                  </a:lnTo>
                  <a:lnTo>
                    <a:pt x="302" y="210"/>
                  </a:lnTo>
                  <a:lnTo>
                    <a:pt x="303" y="210"/>
                  </a:lnTo>
                  <a:lnTo>
                    <a:pt x="305" y="210"/>
                  </a:lnTo>
                  <a:lnTo>
                    <a:pt x="306" y="211"/>
                  </a:lnTo>
                  <a:lnTo>
                    <a:pt x="307" y="211"/>
                  </a:lnTo>
                  <a:lnTo>
                    <a:pt x="308" y="211"/>
                  </a:lnTo>
                  <a:lnTo>
                    <a:pt x="313" y="214"/>
                  </a:lnTo>
                  <a:lnTo>
                    <a:pt x="315" y="214"/>
                  </a:lnTo>
                  <a:lnTo>
                    <a:pt x="316" y="215"/>
                  </a:lnTo>
                  <a:lnTo>
                    <a:pt x="317" y="215"/>
                  </a:lnTo>
                  <a:lnTo>
                    <a:pt x="318" y="215"/>
                  </a:lnTo>
                  <a:lnTo>
                    <a:pt x="319" y="215"/>
                  </a:lnTo>
                  <a:lnTo>
                    <a:pt x="320" y="215"/>
                  </a:lnTo>
                  <a:lnTo>
                    <a:pt x="321" y="215"/>
                  </a:lnTo>
                  <a:lnTo>
                    <a:pt x="321" y="215"/>
                  </a:lnTo>
                  <a:lnTo>
                    <a:pt x="322" y="215"/>
                  </a:lnTo>
                  <a:lnTo>
                    <a:pt x="323" y="214"/>
                  </a:lnTo>
                  <a:lnTo>
                    <a:pt x="325" y="213"/>
                  </a:lnTo>
                  <a:lnTo>
                    <a:pt x="328" y="212"/>
                  </a:lnTo>
                  <a:lnTo>
                    <a:pt x="330" y="211"/>
                  </a:lnTo>
                  <a:lnTo>
                    <a:pt x="331" y="210"/>
                  </a:lnTo>
                  <a:lnTo>
                    <a:pt x="333" y="210"/>
                  </a:lnTo>
                  <a:lnTo>
                    <a:pt x="338" y="210"/>
                  </a:lnTo>
                  <a:lnTo>
                    <a:pt x="344" y="208"/>
                  </a:lnTo>
                  <a:lnTo>
                    <a:pt x="345" y="208"/>
                  </a:lnTo>
                  <a:lnTo>
                    <a:pt x="347" y="208"/>
                  </a:lnTo>
                  <a:lnTo>
                    <a:pt x="350" y="208"/>
                  </a:lnTo>
                  <a:lnTo>
                    <a:pt x="352" y="208"/>
                  </a:lnTo>
                  <a:lnTo>
                    <a:pt x="355" y="208"/>
                  </a:lnTo>
                  <a:lnTo>
                    <a:pt x="357" y="208"/>
                  </a:lnTo>
                  <a:lnTo>
                    <a:pt x="360" y="209"/>
                  </a:lnTo>
                  <a:lnTo>
                    <a:pt x="362" y="209"/>
                  </a:lnTo>
                  <a:lnTo>
                    <a:pt x="364" y="210"/>
                  </a:lnTo>
                  <a:lnTo>
                    <a:pt x="368" y="211"/>
                  </a:lnTo>
                  <a:lnTo>
                    <a:pt x="369" y="212"/>
                  </a:lnTo>
                  <a:lnTo>
                    <a:pt x="371" y="212"/>
                  </a:lnTo>
                  <a:lnTo>
                    <a:pt x="373" y="212"/>
                  </a:lnTo>
                  <a:lnTo>
                    <a:pt x="375" y="212"/>
                  </a:lnTo>
                  <a:lnTo>
                    <a:pt x="377" y="212"/>
                  </a:lnTo>
                  <a:lnTo>
                    <a:pt x="379" y="212"/>
                  </a:lnTo>
                  <a:lnTo>
                    <a:pt x="381" y="212"/>
                  </a:lnTo>
                  <a:lnTo>
                    <a:pt x="383" y="211"/>
                  </a:lnTo>
                  <a:lnTo>
                    <a:pt x="384" y="210"/>
                  </a:lnTo>
                  <a:lnTo>
                    <a:pt x="385" y="209"/>
                  </a:lnTo>
                  <a:lnTo>
                    <a:pt x="388" y="207"/>
                  </a:lnTo>
                  <a:lnTo>
                    <a:pt x="389" y="206"/>
                  </a:lnTo>
                  <a:lnTo>
                    <a:pt x="391" y="205"/>
                  </a:lnTo>
                  <a:lnTo>
                    <a:pt x="394" y="204"/>
                  </a:lnTo>
                  <a:lnTo>
                    <a:pt x="395" y="204"/>
                  </a:lnTo>
                  <a:lnTo>
                    <a:pt x="396" y="203"/>
                  </a:lnTo>
                  <a:lnTo>
                    <a:pt x="397" y="202"/>
                  </a:lnTo>
                  <a:lnTo>
                    <a:pt x="398" y="202"/>
                  </a:lnTo>
                  <a:lnTo>
                    <a:pt x="399" y="201"/>
                  </a:lnTo>
                  <a:lnTo>
                    <a:pt x="399" y="200"/>
                  </a:lnTo>
                  <a:lnTo>
                    <a:pt x="400" y="199"/>
                  </a:lnTo>
                  <a:lnTo>
                    <a:pt x="400" y="198"/>
                  </a:lnTo>
                  <a:lnTo>
                    <a:pt x="400" y="197"/>
                  </a:lnTo>
                  <a:lnTo>
                    <a:pt x="401" y="195"/>
                  </a:lnTo>
                  <a:lnTo>
                    <a:pt x="401" y="193"/>
                  </a:lnTo>
                  <a:lnTo>
                    <a:pt x="400" y="189"/>
                  </a:lnTo>
                  <a:lnTo>
                    <a:pt x="400" y="187"/>
                  </a:lnTo>
                  <a:lnTo>
                    <a:pt x="400" y="185"/>
                  </a:lnTo>
                  <a:lnTo>
                    <a:pt x="401" y="183"/>
                  </a:lnTo>
                  <a:lnTo>
                    <a:pt x="401" y="182"/>
                  </a:lnTo>
                  <a:lnTo>
                    <a:pt x="401" y="180"/>
                  </a:lnTo>
                  <a:lnTo>
                    <a:pt x="402" y="179"/>
                  </a:lnTo>
                  <a:lnTo>
                    <a:pt x="402" y="178"/>
                  </a:lnTo>
                  <a:lnTo>
                    <a:pt x="403" y="176"/>
                  </a:lnTo>
                  <a:lnTo>
                    <a:pt x="403" y="175"/>
                  </a:lnTo>
                  <a:lnTo>
                    <a:pt x="404" y="175"/>
                  </a:lnTo>
                  <a:lnTo>
                    <a:pt x="405" y="174"/>
                  </a:lnTo>
                  <a:lnTo>
                    <a:pt x="405" y="173"/>
                  </a:lnTo>
                  <a:lnTo>
                    <a:pt x="406" y="173"/>
                  </a:lnTo>
                  <a:lnTo>
                    <a:pt x="407" y="173"/>
                  </a:lnTo>
                  <a:lnTo>
                    <a:pt x="407" y="172"/>
                  </a:lnTo>
                  <a:lnTo>
                    <a:pt x="409" y="172"/>
                  </a:lnTo>
                  <a:lnTo>
                    <a:pt x="413" y="171"/>
                  </a:lnTo>
                  <a:lnTo>
                    <a:pt x="415" y="171"/>
                  </a:lnTo>
                  <a:lnTo>
                    <a:pt x="417" y="170"/>
                  </a:lnTo>
                  <a:lnTo>
                    <a:pt x="419" y="169"/>
                  </a:lnTo>
                  <a:lnTo>
                    <a:pt x="421" y="168"/>
                  </a:lnTo>
                  <a:lnTo>
                    <a:pt x="423" y="166"/>
                  </a:lnTo>
                  <a:lnTo>
                    <a:pt x="425" y="165"/>
                  </a:lnTo>
                  <a:lnTo>
                    <a:pt x="427" y="162"/>
                  </a:lnTo>
                  <a:lnTo>
                    <a:pt x="429" y="161"/>
                  </a:lnTo>
                  <a:lnTo>
                    <a:pt x="430" y="160"/>
                  </a:lnTo>
                  <a:lnTo>
                    <a:pt x="432" y="159"/>
                  </a:lnTo>
                  <a:lnTo>
                    <a:pt x="435" y="158"/>
                  </a:lnTo>
                  <a:lnTo>
                    <a:pt x="437" y="157"/>
                  </a:lnTo>
                  <a:lnTo>
                    <a:pt x="439" y="156"/>
                  </a:lnTo>
                  <a:lnTo>
                    <a:pt x="440" y="156"/>
                  </a:lnTo>
                  <a:lnTo>
                    <a:pt x="441" y="156"/>
                  </a:lnTo>
                  <a:lnTo>
                    <a:pt x="442" y="156"/>
                  </a:lnTo>
                  <a:lnTo>
                    <a:pt x="444" y="157"/>
                  </a:lnTo>
                  <a:lnTo>
                    <a:pt x="445" y="157"/>
                  </a:lnTo>
                  <a:lnTo>
                    <a:pt x="449" y="158"/>
                  </a:lnTo>
                  <a:lnTo>
                    <a:pt x="453" y="159"/>
                  </a:lnTo>
                  <a:lnTo>
                    <a:pt x="456" y="160"/>
                  </a:lnTo>
                  <a:lnTo>
                    <a:pt x="458" y="160"/>
                  </a:lnTo>
                  <a:lnTo>
                    <a:pt x="459" y="160"/>
                  </a:lnTo>
                  <a:lnTo>
                    <a:pt x="460" y="160"/>
                  </a:lnTo>
                  <a:lnTo>
                    <a:pt x="465" y="159"/>
                  </a:lnTo>
                  <a:lnTo>
                    <a:pt x="469" y="159"/>
                  </a:lnTo>
                  <a:lnTo>
                    <a:pt x="470" y="158"/>
                  </a:lnTo>
                  <a:lnTo>
                    <a:pt x="472" y="158"/>
                  </a:lnTo>
                  <a:lnTo>
                    <a:pt x="474" y="157"/>
                  </a:lnTo>
                  <a:lnTo>
                    <a:pt x="475" y="156"/>
                  </a:lnTo>
                  <a:lnTo>
                    <a:pt x="477" y="155"/>
                  </a:lnTo>
                  <a:lnTo>
                    <a:pt x="481" y="152"/>
                  </a:lnTo>
                  <a:lnTo>
                    <a:pt x="483" y="151"/>
                  </a:lnTo>
                  <a:lnTo>
                    <a:pt x="485" y="150"/>
                  </a:lnTo>
                  <a:lnTo>
                    <a:pt x="489" y="148"/>
                  </a:lnTo>
                  <a:lnTo>
                    <a:pt x="500" y="143"/>
                  </a:lnTo>
                  <a:lnTo>
                    <a:pt x="507" y="140"/>
                  </a:lnTo>
                  <a:lnTo>
                    <a:pt x="511" y="138"/>
                  </a:lnTo>
                  <a:lnTo>
                    <a:pt x="514" y="137"/>
                  </a:lnTo>
                  <a:lnTo>
                    <a:pt x="521" y="134"/>
                  </a:lnTo>
                  <a:lnTo>
                    <a:pt x="524" y="133"/>
                  </a:lnTo>
                  <a:lnTo>
                    <a:pt x="528" y="132"/>
                  </a:lnTo>
                  <a:lnTo>
                    <a:pt x="529" y="131"/>
                  </a:lnTo>
                  <a:lnTo>
                    <a:pt x="530" y="130"/>
                  </a:lnTo>
                  <a:lnTo>
                    <a:pt x="533" y="129"/>
                  </a:lnTo>
                  <a:lnTo>
                    <a:pt x="535" y="127"/>
                  </a:lnTo>
                  <a:lnTo>
                    <a:pt x="537" y="126"/>
                  </a:lnTo>
                  <a:lnTo>
                    <a:pt x="538" y="124"/>
                  </a:lnTo>
                  <a:lnTo>
                    <a:pt x="539" y="123"/>
                  </a:lnTo>
                  <a:lnTo>
                    <a:pt x="540" y="121"/>
                  </a:lnTo>
                  <a:lnTo>
                    <a:pt x="541" y="119"/>
                  </a:lnTo>
                  <a:lnTo>
                    <a:pt x="544" y="115"/>
                  </a:lnTo>
                  <a:lnTo>
                    <a:pt x="545" y="114"/>
                  </a:lnTo>
                  <a:lnTo>
                    <a:pt x="546" y="112"/>
                  </a:lnTo>
                  <a:lnTo>
                    <a:pt x="546" y="112"/>
                  </a:lnTo>
                  <a:lnTo>
                    <a:pt x="548" y="111"/>
                  </a:lnTo>
                  <a:lnTo>
                    <a:pt x="549" y="110"/>
                  </a:lnTo>
                  <a:lnTo>
                    <a:pt x="550" y="109"/>
                  </a:lnTo>
                  <a:lnTo>
                    <a:pt x="553" y="109"/>
                  </a:lnTo>
                  <a:lnTo>
                    <a:pt x="555" y="108"/>
                  </a:lnTo>
                  <a:lnTo>
                    <a:pt x="556" y="108"/>
                  </a:lnTo>
                  <a:lnTo>
                    <a:pt x="558" y="108"/>
                  </a:lnTo>
                  <a:lnTo>
                    <a:pt x="559" y="108"/>
                  </a:lnTo>
                  <a:lnTo>
                    <a:pt x="561" y="108"/>
                  </a:lnTo>
                  <a:lnTo>
                    <a:pt x="563" y="108"/>
                  </a:lnTo>
                  <a:lnTo>
                    <a:pt x="567" y="109"/>
                  </a:lnTo>
                  <a:lnTo>
                    <a:pt x="568" y="109"/>
                  </a:lnTo>
                  <a:lnTo>
                    <a:pt x="570" y="109"/>
                  </a:lnTo>
                  <a:lnTo>
                    <a:pt x="572" y="109"/>
                  </a:lnTo>
                  <a:lnTo>
                    <a:pt x="573" y="109"/>
                  </a:lnTo>
                  <a:lnTo>
                    <a:pt x="575" y="109"/>
                  </a:lnTo>
                  <a:lnTo>
                    <a:pt x="577" y="109"/>
                  </a:lnTo>
                  <a:lnTo>
                    <a:pt x="581" y="108"/>
                  </a:lnTo>
                  <a:lnTo>
                    <a:pt x="583" y="108"/>
                  </a:lnTo>
                  <a:lnTo>
                    <a:pt x="585" y="107"/>
                  </a:lnTo>
                  <a:lnTo>
                    <a:pt x="588" y="106"/>
                  </a:lnTo>
                  <a:lnTo>
                    <a:pt x="591" y="105"/>
                  </a:lnTo>
                  <a:lnTo>
                    <a:pt x="592" y="104"/>
                  </a:lnTo>
                  <a:lnTo>
                    <a:pt x="594" y="104"/>
                  </a:lnTo>
                  <a:lnTo>
                    <a:pt x="599" y="103"/>
                  </a:lnTo>
                  <a:lnTo>
                    <a:pt x="600" y="102"/>
                  </a:lnTo>
                  <a:lnTo>
                    <a:pt x="602" y="102"/>
                  </a:lnTo>
                  <a:lnTo>
                    <a:pt x="603" y="101"/>
                  </a:lnTo>
                  <a:lnTo>
                    <a:pt x="603" y="101"/>
                  </a:lnTo>
                  <a:lnTo>
                    <a:pt x="604" y="100"/>
                  </a:lnTo>
                  <a:lnTo>
                    <a:pt x="605" y="100"/>
                  </a:lnTo>
                  <a:lnTo>
                    <a:pt x="606" y="98"/>
                  </a:lnTo>
                  <a:lnTo>
                    <a:pt x="606" y="97"/>
                  </a:lnTo>
                  <a:lnTo>
                    <a:pt x="607" y="96"/>
                  </a:lnTo>
                  <a:lnTo>
                    <a:pt x="608" y="93"/>
                  </a:lnTo>
                  <a:lnTo>
                    <a:pt x="609" y="89"/>
                  </a:lnTo>
                  <a:lnTo>
                    <a:pt x="610" y="87"/>
                  </a:lnTo>
                  <a:lnTo>
                    <a:pt x="610" y="86"/>
                  </a:lnTo>
                  <a:lnTo>
                    <a:pt x="610" y="85"/>
                  </a:lnTo>
                  <a:lnTo>
                    <a:pt x="610" y="84"/>
                  </a:lnTo>
                  <a:lnTo>
                    <a:pt x="610" y="83"/>
                  </a:lnTo>
                  <a:lnTo>
                    <a:pt x="610" y="82"/>
                  </a:lnTo>
                  <a:lnTo>
                    <a:pt x="610" y="81"/>
                  </a:lnTo>
                  <a:lnTo>
                    <a:pt x="609" y="81"/>
                  </a:lnTo>
                  <a:lnTo>
                    <a:pt x="609" y="80"/>
                  </a:lnTo>
                  <a:lnTo>
                    <a:pt x="608" y="79"/>
                  </a:lnTo>
                  <a:lnTo>
                    <a:pt x="607" y="78"/>
                  </a:lnTo>
                  <a:lnTo>
                    <a:pt x="606" y="78"/>
                  </a:lnTo>
                  <a:lnTo>
                    <a:pt x="605" y="77"/>
                  </a:lnTo>
                  <a:lnTo>
                    <a:pt x="604" y="77"/>
                  </a:lnTo>
                  <a:lnTo>
                    <a:pt x="601" y="75"/>
                  </a:lnTo>
                  <a:lnTo>
                    <a:pt x="595" y="73"/>
                  </a:lnTo>
                  <a:lnTo>
                    <a:pt x="591" y="72"/>
                  </a:lnTo>
                  <a:lnTo>
                    <a:pt x="585" y="69"/>
                  </a:lnTo>
                  <a:lnTo>
                    <a:pt x="583" y="69"/>
                  </a:lnTo>
                  <a:lnTo>
                    <a:pt x="582" y="68"/>
                  </a:lnTo>
                  <a:lnTo>
                    <a:pt x="581" y="67"/>
                  </a:lnTo>
                  <a:lnTo>
                    <a:pt x="580" y="67"/>
                  </a:lnTo>
                  <a:lnTo>
                    <a:pt x="579" y="66"/>
                  </a:lnTo>
                  <a:lnTo>
                    <a:pt x="579" y="65"/>
                  </a:lnTo>
                  <a:lnTo>
                    <a:pt x="578" y="65"/>
                  </a:lnTo>
                  <a:lnTo>
                    <a:pt x="578" y="64"/>
                  </a:lnTo>
                  <a:lnTo>
                    <a:pt x="577" y="63"/>
                  </a:lnTo>
                  <a:lnTo>
                    <a:pt x="577" y="61"/>
                  </a:lnTo>
                  <a:lnTo>
                    <a:pt x="576" y="60"/>
                  </a:lnTo>
                  <a:lnTo>
                    <a:pt x="576" y="60"/>
                  </a:lnTo>
                  <a:lnTo>
                    <a:pt x="576" y="59"/>
                  </a:lnTo>
                  <a:lnTo>
                    <a:pt x="576" y="58"/>
                  </a:lnTo>
                  <a:lnTo>
                    <a:pt x="576" y="58"/>
                  </a:lnTo>
                  <a:lnTo>
                    <a:pt x="576" y="57"/>
                  </a:lnTo>
                  <a:lnTo>
                    <a:pt x="577" y="56"/>
                  </a:lnTo>
                  <a:lnTo>
                    <a:pt x="578" y="54"/>
                  </a:lnTo>
                  <a:lnTo>
                    <a:pt x="578" y="53"/>
                  </a:lnTo>
                  <a:lnTo>
                    <a:pt x="579" y="52"/>
                  </a:lnTo>
                  <a:lnTo>
                    <a:pt x="579" y="52"/>
                  </a:lnTo>
                  <a:lnTo>
                    <a:pt x="579" y="51"/>
                  </a:lnTo>
                  <a:lnTo>
                    <a:pt x="578" y="50"/>
                  </a:lnTo>
                  <a:lnTo>
                    <a:pt x="578" y="50"/>
                  </a:lnTo>
                  <a:lnTo>
                    <a:pt x="577" y="49"/>
                  </a:lnTo>
                  <a:lnTo>
                    <a:pt x="577" y="49"/>
                  </a:lnTo>
                  <a:lnTo>
                    <a:pt x="576" y="49"/>
                  </a:lnTo>
                  <a:lnTo>
                    <a:pt x="575" y="49"/>
                  </a:lnTo>
                  <a:lnTo>
                    <a:pt x="574" y="48"/>
                  </a:lnTo>
                  <a:lnTo>
                    <a:pt x="570" y="49"/>
                  </a:lnTo>
                  <a:lnTo>
                    <a:pt x="568" y="48"/>
                  </a:lnTo>
                  <a:lnTo>
                    <a:pt x="565" y="48"/>
                  </a:lnTo>
                  <a:lnTo>
                    <a:pt x="564" y="48"/>
                  </a:lnTo>
                  <a:lnTo>
                    <a:pt x="564" y="48"/>
                  </a:lnTo>
                  <a:lnTo>
                    <a:pt x="562" y="47"/>
                  </a:lnTo>
                  <a:lnTo>
                    <a:pt x="561" y="46"/>
                  </a:lnTo>
                  <a:lnTo>
                    <a:pt x="560" y="46"/>
                  </a:lnTo>
                  <a:lnTo>
                    <a:pt x="559" y="45"/>
                  </a:lnTo>
                  <a:lnTo>
                    <a:pt x="558" y="44"/>
                  </a:lnTo>
                  <a:lnTo>
                    <a:pt x="557" y="43"/>
                  </a:lnTo>
                  <a:lnTo>
                    <a:pt x="557" y="42"/>
                  </a:lnTo>
                  <a:lnTo>
                    <a:pt x="556" y="41"/>
                  </a:lnTo>
                  <a:lnTo>
                    <a:pt x="556" y="41"/>
                  </a:lnTo>
                  <a:lnTo>
                    <a:pt x="556" y="40"/>
                  </a:lnTo>
                  <a:lnTo>
                    <a:pt x="556" y="38"/>
                  </a:lnTo>
                  <a:lnTo>
                    <a:pt x="556" y="35"/>
                  </a:lnTo>
                  <a:lnTo>
                    <a:pt x="556" y="34"/>
                  </a:lnTo>
                  <a:lnTo>
                    <a:pt x="557" y="33"/>
                  </a:lnTo>
                  <a:lnTo>
                    <a:pt x="557" y="32"/>
                  </a:lnTo>
                  <a:lnTo>
                    <a:pt x="557" y="31"/>
                  </a:lnTo>
                  <a:lnTo>
                    <a:pt x="559" y="27"/>
                  </a:lnTo>
                  <a:lnTo>
                    <a:pt x="560" y="26"/>
                  </a:lnTo>
                  <a:lnTo>
                    <a:pt x="561" y="24"/>
                  </a:lnTo>
                  <a:lnTo>
                    <a:pt x="561" y="22"/>
                  </a:lnTo>
                  <a:lnTo>
                    <a:pt x="562" y="21"/>
                  </a:lnTo>
                  <a:lnTo>
                    <a:pt x="562" y="19"/>
                  </a:lnTo>
                  <a:lnTo>
                    <a:pt x="563" y="18"/>
                  </a:lnTo>
                  <a:lnTo>
                    <a:pt x="564" y="13"/>
                  </a:lnTo>
                  <a:lnTo>
                    <a:pt x="564" y="12"/>
                  </a:lnTo>
                  <a:lnTo>
                    <a:pt x="564" y="11"/>
                  </a:lnTo>
                  <a:lnTo>
                    <a:pt x="565" y="10"/>
                  </a:lnTo>
                  <a:lnTo>
                    <a:pt x="565" y="10"/>
                  </a:lnTo>
                  <a:lnTo>
                    <a:pt x="566" y="8"/>
                  </a:lnTo>
                  <a:lnTo>
                    <a:pt x="571" y="2"/>
                  </a:lnTo>
                  <a:lnTo>
                    <a:pt x="572" y="1"/>
                  </a:lnTo>
                  <a:lnTo>
                    <a:pt x="573" y="0"/>
                  </a:lnTo>
                  <a:lnTo>
                    <a:pt x="573" y="0"/>
                  </a:lnTo>
                  <a:lnTo>
                    <a:pt x="573" y="0"/>
                  </a:lnTo>
                  <a:close/>
                </a:path>
              </a:pathLst>
            </a:custGeom>
            <a:solidFill>
              <a:srgbClr val="D8E0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66" name="Freeform 272">
              <a:extLst>
                <a:ext uri="{FF2B5EF4-FFF2-40B4-BE49-F238E27FC236}">
                  <a16:creationId xmlns:a16="http://schemas.microsoft.com/office/drawing/2014/main" id="{53A9B29B-619B-4E12-8059-2D0B8064A3C3}"/>
                </a:ext>
              </a:extLst>
            </p:cNvPr>
            <p:cNvSpPr>
              <a:spLocks/>
            </p:cNvSpPr>
            <p:nvPr/>
          </p:nvSpPr>
          <p:spPr bwMode="auto">
            <a:xfrm>
              <a:off x="3095" y="1599"/>
              <a:ext cx="715" cy="633"/>
            </a:xfrm>
            <a:custGeom>
              <a:avLst/>
              <a:gdLst>
                <a:gd name="T0" fmla="*/ 607 w 715"/>
                <a:gd name="T1" fmla="*/ 17 h 633"/>
                <a:gd name="T2" fmla="*/ 637 w 715"/>
                <a:gd name="T3" fmla="*/ 16 h 633"/>
                <a:gd name="T4" fmla="*/ 653 w 715"/>
                <a:gd name="T5" fmla="*/ 11 h 633"/>
                <a:gd name="T6" fmla="*/ 669 w 715"/>
                <a:gd name="T7" fmla="*/ 30 h 633"/>
                <a:gd name="T8" fmla="*/ 692 w 715"/>
                <a:gd name="T9" fmla="*/ 50 h 633"/>
                <a:gd name="T10" fmla="*/ 682 w 715"/>
                <a:gd name="T11" fmla="*/ 86 h 633"/>
                <a:gd name="T12" fmla="*/ 707 w 715"/>
                <a:gd name="T13" fmla="*/ 86 h 633"/>
                <a:gd name="T14" fmla="*/ 712 w 715"/>
                <a:gd name="T15" fmla="*/ 104 h 633"/>
                <a:gd name="T16" fmla="*/ 686 w 715"/>
                <a:gd name="T17" fmla="*/ 144 h 633"/>
                <a:gd name="T18" fmla="*/ 673 w 715"/>
                <a:gd name="T19" fmla="*/ 168 h 633"/>
                <a:gd name="T20" fmla="*/ 643 w 715"/>
                <a:gd name="T21" fmla="*/ 160 h 633"/>
                <a:gd name="T22" fmla="*/ 633 w 715"/>
                <a:gd name="T23" fmla="*/ 174 h 633"/>
                <a:gd name="T24" fmla="*/ 620 w 715"/>
                <a:gd name="T25" fmla="*/ 200 h 633"/>
                <a:gd name="T26" fmla="*/ 604 w 715"/>
                <a:gd name="T27" fmla="*/ 221 h 633"/>
                <a:gd name="T28" fmla="*/ 590 w 715"/>
                <a:gd name="T29" fmla="*/ 251 h 633"/>
                <a:gd name="T30" fmla="*/ 596 w 715"/>
                <a:gd name="T31" fmla="*/ 280 h 633"/>
                <a:gd name="T32" fmla="*/ 619 w 715"/>
                <a:gd name="T33" fmla="*/ 328 h 633"/>
                <a:gd name="T34" fmla="*/ 645 w 715"/>
                <a:gd name="T35" fmla="*/ 360 h 633"/>
                <a:gd name="T36" fmla="*/ 637 w 715"/>
                <a:gd name="T37" fmla="*/ 368 h 633"/>
                <a:gd name="T38" fmla="*/ 637 w 715"/>
                <a:gd name="T39" fmla="*/ 394 h 633"/>
                <a:gd name="T40" fmla="*/ 616 w 715"/>
                <a:gd name="T41" fmla="*/ 412 h 633"/>
                <a:gd name="T42" fmla="*/ 597 w 715"/>
                <a:gd name="T43" fmla="*/ 411 h 633"/>
                <a:gd name="T44" fmla="*/ 598 w 715"/>
                <a:gd name="T45" fmla="*/ 437 h 633"/>
                <a:gd name="T46" fmla="*/ 589 w 715"/>
                <a:gd name="T47" fmla="*/ 461 h 633"/>
                <a:gd name="T48" fmla="*/ 549 w 715"/>
                <a:gd name="T49" fmla="*/ 469 h 633"/>
                <a:gd name="T50" fmla="*/ 518 w 715"/>
                <a:gd name="T51" fmla="*/ 468 h 633"/>
                <a:gd name="T52" fmla="*/ 459 w 715"/>
                <a:gd name="T53" fmla="*/ 465 h 633"/>
                <a:gd name="T54" fmla="*/ 435 w 715"/>
                <a:gd name="T55" fmla="*/ 474 h 633"/>
                <a:gd name="T56" fmla="*/ 427 w 715"/>
                <a:gd name="T57" fmla="*/ 491 h 633"/>
                <a:gd name="T58" fmla="*/ 409 w 715"/>
                <a:gd name="T59" fmla="*/ 508 h 633"/>
                <a:gd name="T60" fmla="*/ 380 w 715"/>
                <a:gd name="T61" fmla="*/ 526 h 633"/>
                <a:gd name="T62" fmla="*/ 363 w 715"/>
                <a:gd name="T63" fmla="*/ 519 h 633"/>
                <a:gd name="T64" fmla="*/ 339 w 715"/>
                <a:gd name="T65" fmla="*/ 535 h 633"/>
                <a:gd name="T66" fmla="*/ 305 w 715"/>
                <a:gd name="T67" fmla="*/ 539 h 633"/>
                <a:gd name="T68" fmla="*/ 280 w 715"/>
                <a:gd name="T69" fmla="*/ 552 h 633"/>
                <a:gd name="T70" fmla="*/ 249 w 715"/>
                <a:gd name="T71" fmla="*/ 563 h 633"/>
                <a:gd name="T72" fmla="*/ 225 w 715"/>
                <a:gd name="T73" fmla="*/ 584 h 633"/>
                <a:gd name="T74" fmla="*/ 217 w 715"/>
                <a:gd name="T75" fmla="*/ 603 h 633"/>
                <a:gd name="T76" fmla="*/ 200 w 715"/>
                <a:gd name="T77" fmla="*/ 617 h 633"/>
                <a:gd name="T78" fmla="*/ 183 w 715"/>
                <a:gd name="T79" fmla="*/ 632 h 633"/>
                <a:gd name="T80" fmla="*/ 167 w 715"/>
                <a:gd name="T81" fmla="*/ 619 h 633"/>
                <a:gd name="T82" fmla="*/ 155 w 715"/>
                <a:gd name="T83" fmla="*/ 624 h 633"/>
                <a:gd name="T84" fmla="*/ 146 w 715"/>
                <a:gd name="T85" fmla="*/ 619 h 633"/>
                <a:gd name="T86" fmla="*/ 131 w 715"/>
                <a:gd name="T87" fmla="*/ 603 h 633"/>
                <a:gd name="T88" fmla="*/ 120 w 715"/>
                <a:gd name="T89" fmla="*/ 593 h 633"/>
                <a:gd name="T90" fmla="*/ 135 w 715"/>
                <a:gd name="T91" fmla="*/ 590 h 633"/>
                <a:gd name="T92" fmla="*/ 135 w 715"/>
                <a:gd name="T93" fmla="*/ 568 h 633"/>
                <a:gd name="T94" fmla="*/ 122 w 715"/>
                <a:gd name="T95" fmla="*/ 533 h 633"/>
                <a:gd name="T96" fmla="*/ 115 w 715"/>
                <a:gd name="T97" fmla="*/ 507 h 633"/>
                <a:gd name="T98" fmla="*/ 118 w 715"/>
                <a:gd name="T99" fmla="*/ 473 h 633"/>
                <a:gd name="T100" fmla="*/ 109 w 715"/>
                <a:gd name="T101" fmla="*/ 451 h 633"/>
                <a:gd name="T102" fmla="*/ 72 w 715"/>
                <a:gd name="T103" fmla="*/ 451 h 633"/>
                <a:gd name="T104" fmla="*/ 64 w 715"/>
                <a:gd name="T105" fmla="*/ 441 h 633"/>
                <a:gd name="T106" fmla="*/ 44 w 715"/>
                <a:gd name="T107" fmla="*/ 428 h 633"/>
                <a:gd name="T108" fmla="*/ 0 w 715"/>
                <a:gd name="T109" fmla="*/ 415 h 633"/>
                <a:gd name="T110" fmla="*/ 30 w 715"/>
                <a:gd name="T111" fmla="*/ 388 h 633"/>
                <a:gd name="T112" fmla="*/ 39 w 715"/>
                <a:gd name="T113" fmla="*/ 352 h 633"/>
                <a:gd name="T114" fmla="*/ 73 w 715"/>
                <a:gd name="T115" fmla="*/ 349 h 633"/>
                <a:gd name="T116" fmla="*/ 101 w 715"/>
                <a:gd name="T117" fmla="*/ 352 h 633"/>
                <a:gd name="T118" fmla="*/ 120 w 715"/>
                <a:gd name="T119" fmla="*/ 318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633">
                  <a:moveTo>
                    <a:pt x="573" y="0"/>
                  </a:moveTo>
                  <a:lnTo>
                    <a:pt x="574" y="0"/>
                  </a:lnTo>
                  <a:lnTo>
                    <a:pt x="575" y="1"/>
                  </a:lnTo>
                  <a:lnTo>
                    <a:pt x="577" y="2"/>
                  </a:lnTo>
                  <a:lnTo>
                    <a:pt x="582" y="5"/>
                  </a:lnTo>
                  <a:lnTo>
                    <a:pt x="584" y="6"/>
                  </a:lnTo>
                  <a:lnTo>
                    <a:pt x="586" y="7"/>
                  </a:lnTo>
                  <a:lnTo>
                    <a:pt x="587" y="7"/>
                  </a:lnTo>
                  <a:lnTo>
                    <a:pt x="589" y="8"/>
                  </a:lnTo>
                  <a:lnTo>
                    <a:pt x="594" y="9"/>
                  </a:lnTo>
                  <a:lnTo>
                    <a:pt x="596" y="10"/>
                  </a:lnTo>
                  <a:lnTo>
                    <a:pt x="597" y="10"/>
                  </a:lnTo>
                  <a:lnTo>
                    <a:pt x="599" y="11"/>
                  </a:lnTo>
                  <a:lnTo>
                    <a:pt x="601" y="12"/>
                  </a:lnTo>
                  <a:lnTo>
                    <a:pt x="603" y="13"/>
                  </a:lnTo>
                  <a:lnTo>
                    <a:pt x="604" y="14"/>
                  </a:lnTo>
                  <a:lnTo>
                    <a:pt x="607" y="17"/>
                  </a:lnTo>
                  <a:lnTo>
                    <a:pt x="608" y="18"/>
                  </a:lnTo>
                  <a:lnTo>
                    <a:pt x="610" y="19"/>
                  </a:lnTo>
                  <a:lnTo>
                    <a:pt x="611" y="20"/>
                  </a:lnTo>
                  <a:lnTo>
                    <a:pt x="613" y="20"/>
                  </a:lnTo>
                  <a:lnTo>
                    <a:pt x="615" y="21"/>
                  </a:lnTo>
                  <a:lnTo>
                    <a:pt x="616" y="21"/>
                  </a:lnTo>
                  <a:lnTo>
                    <a:pt x="618" y="21"/>
                  </a:lnTo>
                  <a:lnTo>
                    <a:pt x="619" y="21"/>
                  </a:lnTo>
                  <a:lnTo>
                    <a:pt x="620" y="21"/>
                  </a:lnTo>
                  <a:lnTo>
                    <a:pt x="622" y="21"/>
                  </a:lnTo>
                  <a:lnTo>
                    <a:pt x="623" y="20"/>
                  </a:lnTo>
                  <a:lnTo>
                    <a:pt x="625" y="20"/>
                  </a:lnTo>
                  <a:lnTo>
                    <a:pt x="630" y="18"/>
                  </a:lnTo>
                  <a:lnTo>
                    <a:pt x="631" y="17"/>
                  </a:lnTo>
                  <a:lnTo>
                    <a:pt x="633" y="17"/>
                  </a:lnTo>
                  <a:lnTo>
                    <a:pt x="635" y="16"/>
                  </a:lnTo>
                  <a:lnTo>
                    <a:pt x="637" y="16"/>
                  </a:lnTo>
                  <a:lnTo>
                    <a:pt x="639" y="16"/>
                  </a:lnTo>
                  <a:lnTo>
                    <a:pt x="640" y="17"/>
                  </a:lnTo>
                  <a:lnTo>
                    <a:pt x="643" y="17"/>
                  </a:lnTo>
                  <a:lnTo>
                    <a:pt x="644" y="17"/>
                  </a:lnTo>
                  <a:lnTo>
                    <a:pt x="646" y="17"/>
                  </a:lnTo>
                  <a:lnTo>
                    <a:pt x="647" y="17"/>
                  </a:lnTo>
                  <a:lnTo>
                    <a:pt x="647" y="17"/>
                  </a:lnTo>
                  <a:lnTo>
                    <a:pt x="648" y="17"/>
                  </a:lnTo>
                  <a:lnTo>
                    <a:pt x="649" y="16"/>
                  </a:lnTo>
                  <a:lnTo>
                    <a:pt x="649" y="16"/>
                  </a:lnTo>
                  <a:lnTo>
                    <a:pt x="650" y="15"/>
                  </a:lnTo>
                  <a:lnTo>
                    <a:pt x="651" y="12"/>
                  </a:lnTo>
                  <a:lnTo>
                    <a:pt x="652" y="12"/>
                  </a:lnTo>
                  <a:lnTo>
                    <a:pt x="652" y="11"/>
                  </a:lnTo>
                  <a:lnTo>
                    <a:pt x="653" y="11"/>
                  </a:lnTo>
                  <a:lnTo>
                    <a:pt x="653" y="11"/>
                  </a:lnTo>
                  <a:lnTo>
                    <a:pt x="653" y="11"/>
                  </a:lnTo>
                  <a:lnTo>
                    <a:pt x="654" y="11"/>
                  </a:lnTo>
                  <a:lnTo>
                    <a:pt x="654" y="12"/>
                  </a:lnTo>
                  <a:lnTo>
                    <a:pt x="654" y="12"/>
                  </a:lnTo>
                  <a:lnTo>
                    <a:pt x="655" y="12"/>
                  </a:lnTo>
                  <a:lnTo>
                    <a:pt x="655" y="13"/>
                  </a:lnTo>
                  <a:lnTo>
                    <a:pt x="655" y="16"/>
                  </a:lnTo>
                  <a:lnTo>
                    <a:pt x="656" y="17"/>
                  </a:lnTo>
                  <a:lnTo>
                    <a:pt x="656" y="18"/>
                  </a:lnTo>
                  <a:lnTo>
                    <a:pt x="656" y="19"/>
                  </a:lnTo>
                  <a:lnTo>
                    <a:pt x="657" y="20"/>
                  </a:lnTo>
                  <a:lnTo>
                    <a:pt x="658" y="21"/>
                  </a:lnTo>
                  <a:lnTo>
                    <a:pt x="658" y="21"/>
                  </a:lnTo>
                  <a:lnTo>
                    <a:pt x="659" y="22"/>
                  </a:lnTo>
                  <a:lnTo>
                    <a:pt x="661" y="23"/>
                  </a:lnTo>
                  <a:lnTo>
                    <a:pt x="665" y="26"/>
                  </a:lnTo>
                  <a:lnTo>
                    <a:pt x="666" y="28"/>
                  </a:lnTo>
                  <a:lnTo>
                    <a:pt x="669" y="30"/>
                  </a:lnTo>
                  <a:lnTo>
                    <a:pt x="670" y="31"/>
                  </a:lnTo>
                  <a:lnTo>
                    <a:pt x="671" y="31"/>
                  </a:lnTo>
                  <a:lnTo>
                    <a:pt x="672" y="32"/>
                  </a:lnTo>
                  <a:lnTo>
                    <a:pt x="674" y="32"/>
                  </a:lnTo>
                  <a:lnTo>
                    <a:pt x="678" y="33"/>
                  </a:lnTo>
                  <a:lnTo>
                    <a:pt x="679" y="33"/>
                  </a:lnTo>
                  <a:lnTo>
                    <a:pt x="680" y="34"/>
                  </a:lnTo>
                  <a:lnTo>
                    <a:pt x="681" y="34"/>
                  </a:lnTo>
                  <a:lnTo>
                    <a:pt x="682" y="35"/>
                  </a:lnTo>
                  <a:lnTo>
                    <a:pt x="684" y="36"/>
                  </a:lnTo>
                  <a:lnTo>
                    <a:pt x="685" y="38"/>
                  </a:lnTo>
                  <a:lnTo>
                    <a:pt x="687" y="40"/>
                  </a:lnTo>
                  <a:lnTo>
                    <a:pt x="689" y="42"/>
                  </a:lnTo>
                  <a:lnTo>
                    <a:pt x="690" y="45"/>
                  </a:lnTo>
                  <a:lnTo>
                    <a:pt x="691" y="46"/>
                  </a:lnTo>
                  <a:lnTo>
                    <a:pt x="692" y="48"/>
                  </a:lnTo>
                  <a:lnTo>
                    <a:pt x="692" y="50"/>
                  </a:lnTo>
                  <a:lnTo>
                    <a:pt x="693" y="52"/>
                  </a:lnTo>
                  <a:lnTo>
                    <a:pt x="693" y="54"/>
                  </a:lnTo>
                  <a:lnTo>
                    <a:pt x="692" y="56"/>
                  </a:lnTo>
                  <a:lnTo>
                    <a:pt x="692" y="58"/>
                  </a:lnTo>
                  <a:lnTo>
                    <a:pt x="691" y="61"/>
                  </a:lnTo>
                  <a:lnTo>
                    <a:pt x="691" y="64"/>
                  </a:lnTo>
                  <a:lnTo>
                    <a:pt x="689" y="67"/>
                  </a:lnTo>
                  <a:lnTo>
                    <a:pt x="688" y="71"/>
                  </a:lnTo>
                  <a:lnTo>
                    <a:pt x="686" y="74"/>
                  </a:lnTo>
                  <a:lnTo>
                    <a:pt x="684" y="78"/>
                  </a:lnTo>
                  <a:lnTo>
                    <a:pt x="684" y="79"/>
                  </a:lnTo>
                  <a:lnTo>
                    <a:pt x="683" y="81"/>
                  </a:lnTo>
                  <a:lnTo>
                    <a:pt x="683" y="82"/>
                  </a:lnTo>
                  <a:lnTo>
                    <a:pt x="682" y="83"/>
                  </a:lnTo>
                  <a:lnTo>
                    <a:pt x="682" y="84"/>
                  </a:lnTo>
                  <a:lnTo>
                    <a:pt x="682" y="85"/>
                  </a:lnTo>
                  <a:lnTo>
                    <a:pt x="682" y="86"/>
                  </a:lnTo>
                  <a:lnTo>
                    <a:pt x="682" y="86"/>
                  </a:lnTo>
                  <a:lnTo>
                    <a:pt x="683" y="87"/>
                  </a:lnTo>
                  <a:lnTo>
                    <a:pt x="683" y="87"/>
                  </a:lnTo>
                  <a:lnTo>
                    <a:pt x="683" y="88"/>
                  </a:lnTo>
                  <a:lnTo>
                    <a:pt x="684" y="89"/>
                  </a:lnTo>
                  <a:lnTo>
                    <a:pt x="685" y="89"/>
                  </a:lnTo>
                  <a:lnTo>
                    <a:pt x="686" y="90"/>
                  </a:lnTo>
                  <a:lnTo>
                    <a:pt x="686" y="90"/>
                  </a:lnTo>
                  <a:lnTo>
                    <a:pt x="687" y="90"/>
                  </a:lnTo>
                  <a:lnTo>
                    <a:pt x="688" y="90"/>
                  </a:lnTo>
                  <a:lnTo>
                    <a:pt x="689" y="90"/>
                  </a:lnTo>
                  <a:lnTo>
                    <a:pt x="691" y="90"/>
                  </a:lnTo>
                  <a:lnTo>
                    <a:pt x="693" y="90"/>
                  </a:lnTo>
                  <a:lnTo>
                    <a:pt x="696" y="89"/>
                  </a:lnTo>
                  <a:lnTo>
                    <a:pt x="702" y="87"/>
                  </a:lnTo>
                  <a:lnTo>
                    <a:pt x="705" y="86"/>
                  </a:lnTo>
                  <a:lnTo>
                    <a:pt x="707" y="86"/>
                  </a:lnTo>
                  <a:lnTo>
                    <a:pt x="708" y="86"/>
                  </a:lnTo>
                  <a:lnTo>
                    <a:pt x="709" y="86"/>
                  </a:lnTo>
                  <a:lnTo>
                    <a:pt x="710" y="86"/>
                  </a:lnTo>
                  <a:lnTo>
                    <a:pt x="711" y="86"/>
                  </a:lnTo>
                  <a:lnTo>
                    <a:pt x="712" y="86"/>
                  </a:lnTo>
                  <a:lnTo>
                    <a:pt x="713" y="86"/>
                  </a:lnTo>
                  <a:lnTo>
                    <a:pt x="713" y="87"/>
                  </a:lnTo>
                  <a:lnTo>
                    <a:pt x="714" y="88"/>
                  </a:lnTo>
                  <a:lnTo>
                    <a:pt x="714" y="88"/>
                  </a:lnTo>
                  <a:lnTo>
                    <a:pt x="715" y="89"/>
                  </a:lnTo>
                  <a:lnTo>
                    <a:pt x="715" y="90"/>
                  </a:lnTo>
                  <a:lnTo>
                    <a:pt x="715" y="92"/>
                  </a:lnTo>
                  <a:lnTo>
                    <a:pt x="715" y="94"/>
                  </a:lnTo>
                  <a:lnTo>
                    <a:pt x="715" y="96"/>
                  </a:lnTo>
                  <a:lnTo>
                    <a:pt x="714" y="98"/>
                  </a:lnTo>
                  <a:lnTo>
                    <a:pt x="714" y="100"/>
                  </a:lnTo>
                  <a:lnTo>
                    <a:pt x="712" y="104"/>
                  </a:lnTo>
                  <a:lnTo>
                    <a:pt x="711" y="107"/>
                  </a:lnTo>
                  <a:lnTo>
                    <a:pt x="706" y="120"/>
                  </a:lnTo>
                  <a:lnTo>
                    <a:pt x="703" y="128"/>
                  </a:lnTo>
                  <a:lnTo>
                    <a:pt x="702" y="130"/>
                  </a:lnTo>
                  <a:lnTo>
                    <a:pt x="702" y="130"/>
                  </a:lnTo>
                  <a:lnTo>
                    <a:pt x="702" y="130"/>
                  </a:lnTo>
                  <a:lnTo>
                    <a:pt x="702" y="131"/>
                  </a:lnTo>
                  <a:lnTo>
                    <a:pt x="702" y="131"/>
                  </a:lnTo>
                  <a:lnTo>
                    <a:pt x="701" y="132"/>
                  </a:lnTo>
                  <a:lnTo>
                    <a:pt x="701" y="133"/>
                  </a:lnTo>
                  <a:lnTo>
                    <a:pt x="699" y="134"/>
                  </a:lnTo>
                  <a:lnTo>
                    <a:pt x="697" y="136"/>
                  </a:lnTo>
                  <a:lnTo>
                    <a:pt x="696" y="137"/>
                  </a:lnTo>
                  <a:lnTo>
                    <a:pt x="693" y="139"/>
                  </a:lnTo>
                  <a:lnTo>
                    <a:pt x="692" y="140"/>
                  </a:lnTo>
                  <a:lnTo>
                    <a:pt x="688" y="143"/>
                  </a:lnTo>
                  <a:lnTo>
                    <a:pt x="686" y="144"/>
                  </a:lnTo>
                  <a:lnTo>
                    <a:pt x="685" y="145"/>
                  </a:lnTo>
                  <a:lnTo>
                    <a:pt x="684" y="145"/>
                  </a:lnTo>
                  <a:lnTo>
                    <a:pt x="683" y="146"/>
                  </a:lnTo>
                  <a:lnTo>
                    <a:pt x="683" y="147"/>
                  </a:lnTo>
                  <a:lnTo>
                    <a:pt x="682" y="148"/>
                  </a:lnTo>
                  <a:lnTo>
                    <a:pt x="682" y="149"/>
                  </a:lnTo>
                  <a:lnTo>
                    <a:pt x="681" y="152"/>
                  </a:lnTo>
                  <a:lnTo>
                    <a:pt x="680" y="154"/>
                  </a:lnTo>
                  <a:lnTo>
                    <a:pt x="678" y="161"/>
                  </a:lnTo>
                  <a:lnTo>
                    <a:pt x="677" y="163"/>
                  </a:lnTo>
                  <a:lnTo>
                    <a:pt x="677" y="164"/>
                  </a:lnTo>
                  <a:lnTo>
                    <a:pt x="676" y="165"/>
                  </a:lnTo>
                  <a:lnTo>
                    <a:pt x="676" y="166"/>
                  </a:lnTo>
                  <a:lnTo>
                    <a:pt x="675" y="167"/>
                  </a:lnTo>
                  <a:lnTo>
                    <a:pt x="674" y="167"/>
                  </a:lnTo>
                  <a:lnTo>
                    <a:pt x="673" y="168"/>
                  </a:lnTo>
                  <a:lnTo>
                    <a:pt x="673" y="168"/>
                  </a:lnTo>
                  <a:lnTo>
                    <a:pt x="672" y="169"/>
                  </a:lnTo>
                  <a:lnTo>
                    <a:pt x="671" y="169"/>
                  </a:lnTo>
                  <a:lnTo>
                    <a:pt x="670" y="169"/>
                  </a:lnTo>
                  <a:lnTo>
                    <a:pt x="669" y="169"/>
                  </a:lnTo>
                  <a:lnTo>
                    <a:pt x="668" y="170"/>
                  </a:lnTo>
                  <a:lnTo>
                    <a:pt x="667" y="169"/>
                  </a:lnTo>
                  <a:lnTo>
                    <a:pt x="665" y="169"/>
                  </a:lnTo>
                  <a:lnTo>
                    <a:pt x="664" y="169"/>
                  </a:lnTo>
                  <a:lnTo>
                    <a:pt x="662" y="169"/>
                  </a:lnTo>
                  <a:lnTo>
                    <a:pt x="660" y="168"/>
                  </a:lnTo>
                  <a:lnTo>
                    <a:pt x="658" y="167"/>
                  </a:lnTo>
                  <a:lnTo>
                    <a:pt x="657" y="166"/>
                  </a:lnTo>
                  <a:lnTo>
                    <a:pt x="653" y="164"/>
                  </a:lnTo>
                  <a:lnTo>
                    <a:pt x="650" y="162"/>
                  </a:lnTo>
                  <a:lnTo>
                    <a:pt x="649" y="162"/>
                  </a:lnTo>
                  <a:lnTo>
                    <a:pt x="646" y="161"/>
                  </a:lnTo>
                  <a:lnTo>
                    <a:pt x="643" y="160"/>
                  </a:lnTo>
                  <a:lnTo>
                    <a:pt x="642" y="159"/>
                  </a:lnTo>
                  <a:lnTo>
                    <a:pt x="641" y="159"/>
                  </a:lnTo>
                  <a:lnTo>
                    <a:pt x="640" y="159"/>
                  </a:lnTo>
                  <a:lnTo>
                    <a:pt x="639" y="159"/>
                  </a:lnTo>
                  <a:lnTo>
                    <a:pt x="638" y="159"/>
                  </a:lnTo>
                  <a:lnTo>
                    <a:pt x="635" y="160"/>
                  </a:lnTo>
                  <a:lnTo>
                    <a:pt x="634" y="160"/>
                  </a:lnTo>
                  <a:lnTo>
                    <a:pt x="633" y="161"/>
                  </a:lnTo>
                  <a:lnTo>
                    <a:pt x="633" y="161"/>
                  </a:lnTo>
                  <a:lnTo>
                    <a:pt x="632" y="161"/>
                  </a:lnTo>
                  <a:lnTo>
                    <a:pt x="632" y="162"/>
                  </a:lnTo>
                  <a:lnTo>
                    <a:pt x="632" y="163"/>
                  </a:lnTo>
                  <a:lnTo>
                    <a:pt x="632" y="163"/>
                  </a:lnTo>
                  <a:lnTo>
                    <a:pt x="632" y="165"/>
                  </a:lnTo>
                  <a:lnTo>
                    <a:pt x="632" y="170"/>
                  </a:lnTo>
                  <a:lnTo>
                    <a:pt x="633" y="172"/>
                  </a:lnTo>
                  <a:lnTo>
                    <a:pt x="633" y="174"/>
                  </a:lnTo>
                  <a:lnTo>
                    <a:pt x="633" y="175"/>
                  </a:lnTo>
                  <a:lnTo>
                    <a:pt x="632" y="179"/>
                  </a:lnTo>
                  <a:lnTo>
                    <a:pt x="632" y="180"/>
                  </a:lnTo>
                  <a:lnTo>
                    <a:pt x="631" y="181"/>
                  </a:lnTo>
                  <a:lnTo>
                    <a:pt x="631" y="182"/>
                  </a:lnTo>
                  <a:lnTo>
                    <a:pt x="630" y="183"/>
                  </a:lnTo>
                  <a:lnTo>
                    <a:pt x="629" y="184"/>
                  </a:lnTo>
                  <a:lnTo>
                    <a:pt x="627" y="187"/>
                  </a:lnTo>
                  <a:lnTo>
                    <a:pt x="626" y="188"/>
                  </a:lnTo>
                  <a:lnTo>
                    <a:pt x="625" y="189"/>
                  </a:lnTo>
                  <a:lnTo>
                    <a:pt x="624" y="190"/>
                  </a:lnTo>
                  <a:lnTo>
                    <a:pt x="624" y="191"/>
                  </a:lnTo>
                  <a:lnTo>
                    <a:pt x="623" y="193"/>
                  </a:lnTo>
                  <a:lnTo>
                    <a:pt x="622" y="194"/>
                  </a:lnTo>
                  <a:lnTo>
                    <a:pt x="622" y="196"/>
                  </a:lnTo>
                  <a:lnTo>
                    <a:pt x="621" y="198"/>
                  </a:lnTo>
                  <a:lnTo>
                    <a:pt x="620" y="200"/>
                  </a:lnTo>
                  <a:lnTo>
                    <a:pt x="620" y="202"/>
                  </a:lnTo>
                  <a:lnTo>
                    <a:pt x="620" y="203"/>
                  </a:lnTo>
                  <a:lnTo>
                    <a:pt x="620" y="204"/>
                  </a:lnTo>
                  <a:lnTo>
                    <a:pt x="620" y="207"/>
                  </a:lnTo>
                  <a:lnTo>
                    <a:pt x="620" y="208"/>
                  </a:lnTo>
                  <a:lnTo>
                    <a:pt x="619" y="208"/>
                  </a:lnTo>
                  <a:lnTo>
                    <a:pt x="619" y="209"/>
                  </a:lnTo>
                  <a:lnTo>
                    <a:pt x="618" y="209"/>
                  </a:lnTo>
                  <a:lnTo>
                    <a:pt x="618" y="210"/>
                  </a:lnTo>
                  <a:lnTo>
                    <a:pt x="618" y="210"/>
                  </a:lnTo>
                  <a:lnTo>
                    <a:pt x="616" y="211"/>
                  </a:lnTo>
                  <a:lnTo>
                    <a:pt x="615" y="211"/>
                  </a:lnTo>
                  <a:lnTo>
                    <a:pt x="614" y="212"/>
                  </a:lnTo>
                  <a:lnTo>
                    <a:pt x="611" y="215"/>
                  </a:lnTo>
                  <a:lnTo>
                    <a:pt x="606" y="219"/>
                  </a:lnTo>
                  <a:lnTo>
                    <a:pt x="605" y="220"/>
                  </a:lnTo>
                  <a:lnTo>
                    <a:pt x="604" y="221"/>
                  </a:lnTo>
                  <a:lnTo>
                    <a:pt x="603" y="222"/>
                  </a:lnTo>
                  <a:lnTo>
                    <a:pt x="602" y="223"/>
                  </a:lnTo>
                  <a:lnTo>
                    <a:pt x="601" y="224"/>
                  </a:lnTo>
                  <a:lnTo>
                    <a:pt x="601" y="225"/>
                  </a:lnTo>
                  <a:lnTo>
                    <a:pt x="600" y="227"/>
                  </a:lnTo>
                  <a:lnTo>
                    <a:pt x="599" y="229"/>
                  </a:lnTo>
                  <a:lnTo>
                    <a:pt x="599" y="231"/>
                  </a:lnTo>
                  <a:lnTo>
                    <a:pt x="598" y="232"/>
                  </a:lnTo>
                  <a:lnTo>
                    <a:pt x="598" y="237"/>
                  </a:lnTo>
                  <a:lnTo>
                    <a:pt x="597" y="238"/>
                  </a:lnTo>
                  <a:lnTo>
                    <a:pt x="597" y="239"/>
                  </a:lnTo>
                  <a:lnTo>
                    <a:pt x="597" y="241"/>
                  </a:lnTo>
                  <a:lnTo>
                    <a:pt x="596" y="242"/>
                  </a:lnTo>
                  <a:lnTo>
                    <a:pt x="592" y="247"/>
                  </a:lnTo>
                  <a:lnTo>
                    <a:pt x="591" y="249"/>
                  </a:lnTo>
                  <a:lnTo>
                    <a:pt x="591" y="250"/>
                  </a:lnTo>
                  <a:lnTo>
                    <a:pt x="590" y="251"/>
                  </a:lnTo>
                  <a:lnTo>
                    <a:pt x="590" y="252"/>
                  </a:lnTo>
                  <a:lnTo>
                    <a:pt x="590" y="253"/>
                  </a:lnTo>
                  <a:lnTo>
                    <a:pt x="589" y="255"/>
                  </a:lnTo>
                  <a:lnTo>
                    <a:pt x="589" y="256"/>
                  </a:lnTo>
                  <a:lnTo>
                    <a:pt x="589" y="257"/>
                  </a:lnTo>
                  <a:lnTo>
                    <a:pt x="589" y="258"/>
                  </a:lnTo>
                  <a:lnTo>
                    <a:pt x="590" y="259"/>
                  </a:lnTo>
                  <a:lnTo>
                    <a:pt x="590" y="260"/>
                  </a:lnTo>
                  <a:lnTo>
                    <a:pt x="591" y="263"/>
                  </a:lnTo>
                  <a:lnTo>
                    <a:pt x="592" y="263"/>
                  </a:lnTo>
                  <a:lnTo>
                    <a:pt x="593" y="265"/>
                  </a:lnTo>
                  <a:lnTo>
                    <a:pt x="594" y="269"/>
                  </a:lnTo>
                  <a:lnTo>
                    <a:pt x="594" y="271"/>
                  </a:lnTo>
                  <a:lnTo>
                    <a:pt x="595" y="273"/>
                  </a:lnTo>
                  <a:lnTo>
                    <a:pt x="595" y="277"/>
                  </a:lnTo>
                  <a:lnTo>
                    <a:pt x="596" y="279"/>
                  </a:lnTo>
                  <a:lnTo>
                    <a:pt x="596" y="280"/>
                  </a:lnTo>
                  <a:lnTo>
                    <a:pt x="597" y="283"/>
                  </a:lnTo>
                  <a:lnTo>
                    <a:pt x="598" y="285"/>
                  </a:lnTo>
                  <a:lnTo>
                    <a:pt x="601" y="290"/>
                  </a:lnTo>
                  <a:lnTo>
                    <a:pt x="603" y="296"/>
                  </a:lnTo>
                  <a:lnTo>
                    <a:pt x="604" y="298"/>
                  </a:lnTo>
                  <a:lnTo>
                    <a:pt x="605" y="300"/>
                  </a:lnTo>
                  <a:lnTo>
                    <a:pt x="607" y="302"/>
                  </a:lnTo>
                  <a:lnTo>
                    <a:pt x="608" y="304"/>
                  </a:lnTo>
                  <a:lnTo>
                    <a:pt x="610" y="306"/>
                  </a:lnTo>
                  <a:lnTo>
                    <a:pt x="610" y="307"/>
                  </a:lnTo>
                  <a:lnTo>
                    <a:pt x="612" y="310"/>
                  </a:lnTo>
                  <a:lnTo>
                    <a:pt x="613" y="313"/>
                  </a:lnTo>
                  <a:lnTo>
                    <a:pt x="614" y="315"/>
                  </a:lnTo>
                  <a:lnTo>
                    <a:pt x="615" y="317"/>
                  </a:lnTo>
                  <a:lnTo>
                    <a:pt x="618" y="325"/>
                  </a:lnTo>
                  <a:lnTo>
                    <a:pt x="619" y="327"/>
                  </a:lnTo>
                  <a:lnTo>
                    <a:pt x="619" y="328"/>
                  </a:lnTo>
                  <a:lnTo>
                    <a:pt x="623" y="335"/>
                  </a:lnTo>
                  <a:lnTo>
                    <a:pt x="626" y="340"/>
                  </a:lnTo>
                  <a:lnTo>
                    <a:pt x="627" y="341"/>
                  </a:lnTo>
                  <a:lnTo>
                    <a:pt x="627" y="342"/>
                  </a:lnTo>
                  <a:lnTo>
                    <a:pt x="628" y="344"/>
                  </a:lnTo>
                  <a:lnTo>
                    <a:pt x="629" y="344"/>
                  </a:lnTo>
                  <a:lnTo>
                    <a:pt x="631" y="345"/>
                  </a:lnTo>
                  <a:lnTo>
                    <a:pt x="634" y="347"/>
                  </a:lnTo>
                  <a:lnTo>
                    <a:pt x="636" y="348"/>
                  </a:lnTo>
                  <a:lnTo>
                    <a:pt x="638" y="350"/>
                  </a:lnTo>
                  <a:lnTo>
                    <a:pt x="639" y="351"/>
                  </a:lnTo>
                  <a:lnTo>
                    <a:pt x="640" y="352"/>
                  </a:lnTo>
                  <a:lnTo>
                    <a:pt x="641" y="354"/>
                  </a:lnTo>
                  <a:lnTo>
                    <a:pt x="642" y="355"/>
                  </a:lnTo>
                  <a:lnTo>
                    <a:pt x="643" y="356"/>
                  </a:lnTo>
                  <a:lnTo>
                    <a:pt x="644" y="358"/>
                  </a:lnTo>
                  <a:lnTo>
                    <a:pt x="645" y="360"/>
                  </a:lnTo>
                  <a:lnTo>
                    <a:pt x="645" y="360"/>
                  </a:lnTo>
                  <a:lnTo>
                    <a:pt x="645" y="361"/>
                  </a:lnTo>
                  <a:lnTo>
                    <a:pt x="645" y="361"/>
                  </a:lnTo>
                  <a:lnTo>
                    <a:pt x="645" y="361"/>
                  </a:lnTo>
                  <a:lnTo>
                    <a:pt x="645" y="361"/>
                  </a:lnTo>
                  <a:lnTo>
                    <a:pt x="644" y="360"/>
                  </a:lnTo>
                  <a:lnTo>
                    <a:pt x="643" y="361"/>
                  </a:lnTo>
                  <a:lnTo>
                    <a:pt x="643" y="361"/>
                  </a:lnTo>
                  <a:lnTo>
                    <a:pt x="642" y="361"/>
                  </a:lnTo>
                  <a:lnTo>
                    <a:pt x="641" y="362"/>
                  </a:lnTo>
                  <a:lnTo>
                    <a:pt x="641" y="362"/>
                  </a:lnTo>
                  <a:lnTo>
                    <a:pt x="640" y="363"/>
                  </a:lnTo>
                  <a:lnTo>
                    <a:pt x="639" y="364"/>
                  </a:lnTo>
                  <a:lnTo>
                    <a:pt x="638" y="365"/>
                  </a:lnTo>
                  <a:lnTo>
                    <a:pt x="637" y="366"/>
                  </a:lnTo>
                  <a:lnTo>
                    <a:pt x="637" y="367"/>
                  </a:lnTo>
                  <a:lnTo>
                    <a:pt x="637" y="368"/>
                  </a:lnTo>
                  <a:lnTo>
                    <a:pt x="637" y="369"/>
                  </a:lnTo>
                  <a:lnTo>
                    <a:pt x="636" y="370"/>
                  </a:lnTo>
                  <a:lnTo>
                    <a:pt x="636" y="371"/>
                  </a:lnTo>
                  <a:lnTo>
                    <a:pt x="636" y="372"/>
                  </a:lnTo>
                  <a:lnTo>
                    <a:pt x="637" y="374"/>
                  </a:lnTo>
                  <a:lnTo>
                    <a:pt x="638" y="378"/>
                  </a:lnTo>
                  <a:lnTo>
                    <a:pt x="638" y="381"/>
                  </a:lnTo>
                  <a:lnTo>
                    <a:pt x="638" y="383"/>
                  </a:lnTo>
                  <a:lnTo>
                    <a:pt x="639" y="387"/>
                  </a:lnTo>
                  <a:lnTo>
                    <a:pt x="639" y="388"/>
                  </a:lnTo>
                  <a:lnTo>
                    <a:pt x="639" y="389"/>
                  </a:lnTo>
                  <a:lnTo>
                    <a:pt x="638" y="390"/>
                  </a:lnTo>
                  <a:lnTo>
                    <a:pt x="638" y="391"/>
                  </a:lnTo>
                  <a:lnTo>
                    <a:pt x="638" y="392"/>
                  </a:lnTo>
                  <a:lnTo>
                    <a:pt x="637" y="393"/>
                  </a:lnTo>
                  <a:lnTo>
                    <a:pt x="637" y="394"/>
                  </a:lnTo>
                  <a:lnTo>
                    <a:pt x="637" y="394"/>
                  </a:lnTo>
                  <a:lnTo>
                    <a:pt x="636" y="395"/>
                  </a:lnTo>
                  <a:lnTo>
                    <a:pt x="636" y="395"/>
                  </a:lnTo>
                  <a:lnTo>
                    <a:pt x="635" y="395"/>
                  </a:lnTo>
                  <a:lnTo>
                    <a:pt x="634" y="396"/>
                  </a:lnTo>
                  <a:lnTo>
                    <a:pt x="631" y="397"/>
                  </a:lnTo>
                  <a:lnTo>
                    <a:pt x="627" y="398"/>
                  </a:lnTo>
                  <a:lnTo>
                    <a:pt x="623" y="399"/>
                  </a:lnTo>
                  <a:lnTo>
                    <a:pt x="622" y="399"/>
                  </a:lnTo>
                  <a:lnTo>
                    <a:pt x="621" y="400"/>
                  </a:lnTo>
                  <a:lnTo>
                    <a:pt x="621" y="400"/>
                  </a:lnTo>
                  <a:lnTo>
                    <a:pt x="620" y="401"/>
                  </a:lnTo>
                  <a:lnTo>
                    <a:pt x="618" y="405"/>
                  </a:lnTo>
                  <a:lnTo>
                    <a:pt x="616" y="409"/>
                  </a:lnTo>
                  <a:lnTo>
                    <a:pt x="616" y="409"/>
                  </a:lnTo>
                  <a:lnTo>
                    <a:pt x="616" y="411"/>
                  </a:lnTo>
                  <a:lnTo>
                    <a:pt x="616" y="412"/>
                  </a:lnTo>
                  <a:lnTo>
                    <a:pt x="616" y="412"/>
                  </a:lnTo>
                  <a:lnTo>
                    <a:pt x="615" y="412"/>
                  </a:lnTo>
                  <a:lnTo>
                    <a:pt x="615" y="413"/>
                  </a:lnTo>
                  <a:lnTo>
                    <a:pt x="615" y="413"/>
                  </a:lnTo>
                  <a:lnTo>
                    <a:pt x="614" y="413"/>
                  </a:lnTo>
                  <a:lnTo>
                    <a:pt x="613" y="413"/>
                  </a:lnTo>
                  <a:lnTo>
                    <a:pt x="612" y="413"/>
                  </a:lnTo>
                  <a:lnTo>
                    <a:pt x="610" y="413"/>
                  </a:lnTo>
                  <a:lnTo>
                    <a:pt x="609" y="412"/>
                  </a:lnTo>
                  <a:lnTo>
                    <a:pt x="607" y="412"/>
                  </a:lnTo>
                  <a:lnTo>
                    <a:pt x="602" y="410"/>
                  </a:lnTo>
                  <a:lnTo>
                    <a:pt x="601" y="410"/>
                  </a:lnTo>
                  <a:lnTo>
                    <a:pt x="600" y="410"/>
                  </a:lnTo>
                  <a:lnTo>
                    <a:pt x="600" y="410"/>
                  </a:lnTo>
                  <a:lnTo>
                    <a:pt x="599" y="410"/>
                  </a:lnTo>
                  <a:lnTo>
                    <a:pt x="598" y="410"/>
                  </a:lnTo>
                  <a:lnTo>
                    <a:pt x="598" y="410"/>
                  </a:lnTo>
                  <a:lnTo>
                    <a:pt x="597" y="411"/>
                  </a:lnTo>
                  <a:lnTo>
                    <a:pt x="596" y="411"/>
                  </a:lnTo>
                  <a:lnTo>
                    <a:pt x="596" y="411"/>
                  </a:lnTo>
                  <a:lnTo>
                    <a:pt x="596" y="412"/>
                  </a:lnTo>
                  <a:lnTo>
                    <a:pt x="596" y="412"/>
                  </a:lnTo>
                  <a:lnTo>
                    <a:pt x="596" y="413"/>
                  </a:lnTo>
                  <a:lnTo>
                    <a:pt x="596" y="417"/>
                  </a:lnTo>
                  <a:lnTo>
                    <a:pt x="596" y="420"/>
                  </a:lnTo>
                  <a:lnTo>
                    <a:pt x="596" y="421"/>
                  </a:lnTo>
                  <a:lnTo>
                    <a:pt x="596" y="422"/>
                  </a:lnTo>
                  <a:lnTo>
                    <a:pt x="596" y="424"/>
                  </a:lnTo>
                  <a:lnTo>
                    <a:pt x="596" y="426"/>
                  </a:lnTo>
                  <a:lnTo>
                    <a:pt x="596" y="427"/>
                  </a:lnTo>
                  <a:lnTo>
                    <a:pt x="597" y="428"/>
                  </a:lnTo>
                  <a:lnTo>
                    <a:pt x="598" y="432"/>
                  </a:lnTo>
                  <a:lnTo>
                    <a:pt x="598" y="434"/>
                  </a:lnTo>
                  <a:lnTo>
                    <a:pt x="598" y="435"/>
                  </a:lnTo>
                  <a:lnTo>
                    <a:pt x="598" y="437"/>
                  </a:lnTo>
                  <a:lnTo>
                    <a:pt x="598" y="439"/>
                  </a:lnTo>
                  <a:lnTo>
                    <a:pt x="598" y="440"/>
                  </a:lnTo>
                  <a:lnTo>
                    <a:pt x="598" y="442"/>
                  </a:lnTo>
                  <a:lnTo>
                    <a:pt x="598" y="443"/>
                  </a:lnTo>
                  <a:lnTo>
                    <a:pt x="597" y="447"/>
                  </a:lnTo>
                  <a:lnTo>
                    <a:pt x="596" y="453"/>
                  </a:lnTo>
                  <a:lnTo>
                    <a:pt x="596" y="454"/>
                  </a:lnTo>
                  <a:lnTo>
                    <a:pt x="596" y="455"/>
                  </a:lnTo>
                  <a:lnTo>
                    <a:pt x="595" y="456"/>
                  </a:lnTo>
                  <a:lnTo>
                    <a:pt x="594" y="458"/>
                  </a:lnTo>
                  <a:lnTo>
                    <a:pt x="594" y="458"/>
                  </a:lnTo>
                  <a:lnTo>
                    <a:pt x="593" y="459"/>
                  </a:lnTo>
                  <a:lnTo>
                    <a:pt x="593" y="459"/>
                  </a:lnTo>
                  <a:lnTo>
                    <a:pt x="592" y="460"/>
                  </a:lnTo>
                  <a:lnTo>
                    <a:pt x="591" y="460"/>
                  </a:lnTo>
                  <a:lnTo>
                    <a:pt x="590" y="460"/>
                  </a:lnTo>
                  <a:lnTo>
                    <a:pt x="589" y="461"/>
                  </a:lnTo>
                  <a:lnTo>
                    <a:pt x="588" y="461"/>
                  </a:lnTo>
                  <a:lnTo>
                    <a:pt x="587" y="460"/>
                  </a:lnTo>
                  <a:lnTo>
                    <a:pt x="583" y="460"/>
                  </a:lnTo>
                  <a:lnTo>
                    <a:pt x="581" y="459"/>
                  </a:lnTo>
                  <a:lnTo>
                    <a:pt x="580" y="459"/>
                  </a:lnTo>
                  <a:lnTo>
                    <a:pt x="578" y="459"/>
                  </a:lnTo>
                  <a:lnTo>
                    <a:pt x="572" y="460"/>
                  </a:lnTo>
                  <a:lnTo>
                    <a:pt x="569" y="460"/>
                  </a:lnTo>
                  <a:lnTo>
                    <a:pt x="560" y="462"/>
                  </a:lnTo>
                  <a:lnTo>
                    <a:pt x="558" y="462"/>
                  </a:lnTo>
                  <a:lnTo>
                    <a:pt x="557" y="462"/>
                  </a:lnTo>
                  <a:lnTo>
                    <a:pt x="556" y="463"/>
                  </a:lnTo>
                  <a:lnTo>
                    <a:pt x="555" y="463"/>
                  </a:lnTo>
                  <a:lnTo>
                    <a:pt x="554" y="464"/>
                  </a:lnTo>
                  <a:lnTo>
                    <a:pt x="553" y="465"/>
                  </a:lnTo>
                  <a:lnTo>
                    <a:pt x="550" y="468"/>
                  </a:lnTo>
                  <a:lnTo>
                    <a:pt x="549" y="469"/>
                  </a:lnTo>
                  <a:lnTo>
                    <a:pt x="548" y="470"/>
                  </a:lnTo>
                  <a:lnTo>
                    <a:pt x="546" y="471"/>
                  </a:lnTo>
                  <a:lnTo>
                    <a:pt x="546" y="471"/>
                  </a:lnTo>
                  <a:lnTo>
                    <a:pt x="545" y="472"/>
                  </a:lnTo>
                  <a:lnTo>
                    <a:pt x="544" y="472"/>
                  </a:lnTo>
                  <a:lnTo>
                    <a:pt x="543" y="472"/>
                  </a:lnTo>
                  <a:lnTo>
                    <a:pt x="542" y="472"/>
                  </a:lnTo>
                  <a:lnTo>
                    <a:pt x="540" y="472"/>
                  </a:lnTo>
                  <a:lnTo>
                    <a:pt x="538" y="471"/>
                  </a:lnTo>
                  <a:lnTo>
                    <a:pt x="533" y="470"/>
                  </a:lnTo>
                  <a:lnTo>
                    <a:pt x="528" y="470"/>
                  </a:lnTo>
                  <a:lnTo>
                    <a:pt x="526" y="469"/>
                  </a:lnTo>
                  <a:lnTo>
                    <a:pt x="522" y="468"/>
                  </a:lnTo>
                  <a:lnTo>
                    <a:pt x="521" y="468"/>
                  </a:lnTo>
                  <a:lnTo>
                    <a:pt x="520" y="468"/>
                  </a:lnTo>
                  <a:lnTo>
                    <a:pt x="519" y="468"/>
                  </a:lnTo>
                  <a:lnTo>
                    <a:pt x="518" y="468"/>
                  </a:lnTo>
                  <a:lnTo>
                    <a:pt x="517" y="469"/>
                  </a:lnTo>
                  <a:lnTo>
                    <a:pt x="515" y="470"/>
                  </a:lnTo>
                  <a:lnTo>
                    <a:pt x="513" y="470"/>
                  </a:lnTo>
                  <a:lnTo>
                    <a:pt x="510" y="471"/>
                  </a:lnTo>
                  <a:lnTo>
                    <a:pt x="507" y="472"/>
                  </a:lnTo>
                  <a:lnTo>
                    <a:pt x="504" y="472"/>
                  </a:lnTo>
                  <a:lnTo>
                    <a:pt x="501" y="472"/>
                  </a:lnTo>
                  <a:lnTo>
                    <a:pt x="498" y="472"/>
                  </a:lnTo>
                  <a:lnTo>
                    <a:pt x="494" y="472"/>
                  </a:lnTo>
                  <a:lnTo>
                    <a:pt x="491" y="472"/>
                  </a:lnTo>
                  <a:lnTo>
                    <a:pt x="482" y="471"/>
                  </a:lnTo>
                  <a:lnTo>
                    <a:pt x="479" y="470"/>
                  </a:lnTo>
                  <a:lnTo>
                    <a:pt x="477" y="470"/>
                  </a:lnTo>
                  <a:lnTo>
                    <a:pt x="473" y="469"/>
                  </a:lnTo>
                  <a:lnTo>
                    <a:pt x="467" y="467"/>
                  </a:lnTo>
                  <a:lnTo>
                    <a:pt x="462" y="466"/>
                  </a:lnTo>
                  <a:lnTo>
                    <a:pt x="459" y="465"/>
                  </a:lnTo>
                  <a:lnTo>
                    <a:pt x="457" y="465"/>
                  </a:lnTo>
                  <a:lnTo>
                    <a:pt x="450" y="464"/>
                  </a:lnTo>
                  <a:lnTo>
                    <a:pt x="448" y="464"/>
                  </a:lnTo>
                  <a:lnTo>
                    <a:pt x="447" y="464"/>
                  </a:lnTo>
                  <a:lnTo>
                    <a:pt x="446" y="465"/>
                  </a:lnTo>
                  <a:lnTo>
                    <a:pt x="445" y="465"/>
                  </a:lnTo>
                  <a:lnTo>
                    <a:pt x="444" y="465"/>
                  </a:lnTo>
                  <a:lnTo>
                    <a:pt x="442" y="466"/>
                  </a:lnTo>
                  <a:lnTo>
                    <a:pt x="441" y="467"/>
                  </a:lnTo>
                  <a:lnTo>
                    <a:pt x="440" y="467"/>
                  </a:lnTo>
                  <a:lnTo>
                    <a:pt x="439" y="468"/>
                  </a:lnTo>
                  <a:lnTo>
                    <a:pt x="438" y="469"/>
                  </a:lnTo>
                  <a:lnTo>
                    <a:pt x="437" y="470"/>
                  </a:lnTo>
                  <a:lnTo>
                    <a:pt x="436" y="472"/>
                  </a:lnTo>
                  <a:lnTo>
                    <a:pt x="436" y="473"/>
                  </a:lnTo>
                  <a:lnTo>
                    <a:pt x="436" y="473"/>
                  </a:lnTo>
                  <a:lnTo>
                    <a:pt x="435" y="474"/>
                  </a:lnTo>
                  <a:lnTo>
                    <a:pt x="435" y="475"/>
                  </a:lnTo>
                  <a:lnTo>
                    <a:pt x="435" y="476"/>
                  </a:lnTo>
                  <a:lnTo>
                    <a:pt x="435" y="478"/>
                  </a:lnTo>
                  <a:lnTo>
                    <a:pt x="435" y="481"/>
                  </a:lnTo>
                  <a:lnTo>
                    <a:pt x="435" y="482"/>
                  </a:lnTo>
                  <a:lnTo>
                    <a:pt x="435" y="484"/>
                  </a:lnTo>
                  <a:lnTo>
                    <a:pt x="435" y="486"/>
                  </a:lnTo>
                  <a:lnTo>
                    <a:pt x="435" y="487"/>
                  </a:lnTo>
                  <a:lnTo>
                    <a:pt x="435" y="488"/>
                  </a:lnTo>
                  <a:lnTo>
                    <a:pt x="434" y="488"/>
                  </a:lnTo>
                  <a:lnTo>
                    <a:pt x="434" y="489"/>
                  </a:lnTo>
                  <a:lnTo>
                    <a:pt x="433" y="489"/>
                  </a:lnTo>
                  <a:lnTo>
                    <a:pt x="433" y="490"/>
                  </a:lnTo>
                  <a:lnTo>
                    <a:pt x="432" y="490"/>
                  </a:lnTo>
                  <a:lnTo>
                    <a:pt x="431" y="490"/>
                  </a:lnTo>
                  <a:lnTo>
                    <a:pt x="429" y="491"/>
                  </a:lnTo>
                  <a:lnTo>
                    <a:pt x="427" y="491"/>
                  </a:lnTo>
                  <a:lnTo>
                    <a:pt x="425" y="491"/>
                  </a:lnTo>
                  <a:lnTo>
                    <a:pt x="424" y="491"/>
                  </a:lnTo>
                  <a:lnTo>
                    <a:pt x="423" y="491"/>
                  </a:lnTo>
                  <a:lnTo>
                    <a:pt x="422" y="492"/>
                  </a:lnTo>
                  <a:lnTo>
                    <a:pt x="422" y="493"/>
                  </a:lnTo>
                  <a:lnTo>
                    <a:pt x="422" y="493"/>
                  </a:lnTo>
                  <a:lnTo>
                    <a:pt x="421" y="495"/>
                  </a:lnTo>
                  <a:lnTo>
                    <a:pt x="421" y="496"/>
                  </a:lnTo>
                  <a:lnTo>
                    <a:pt x="420" y="498"/>
                  </a:lnTo>
                  <a:lnTo>
                    <a:pt x="419" y="499"/>
                  </a:lnTo>
                  <a:lnTo>
                    <a:pt x="418" y="500"/>
                  </a:lnTo>
                  <a:lnTo>
                    <a:pt x="417" y="501"/>
                  </a:lnTo>
                  <a:lnTo>
                    <a:pt x="415" y="503"/>
                  </a:lnTo>
                  <a:lnTo>
                    <a:pt x="414" y="505"/>
                  </a:lnTo>
                  <a:lnTo>
                    <a:pt x="413" y="505"/>
                  </a:lnTo>
                  <a:lnTo>
                    <a:pt x="411" y="506"/>
                  </a:lnTo>
                  <a:lnTo>
                    <a:pt x="409" y="508"/>
                  </a:lnTo>
                  <a:lnTo>
                    <a:pt x="407" y="508"/>
                  </a:lnTo>
                  <a:lnTo>
                    <a:pt x="406" y="509"/>
                  </a:lnTo>
                  <a:lnTo>
                    <a:pt x="405" y="509"/>
                  </a:lnTo>
                  <a:lnTo>
                    <a:pt x="400" y="511"/>
                  </a:lnTo>
                  <a:lnTo>
                    <a:pt x="399" y="511"/>
                  </a:lnTo>
                  <a:lnTo>
                    <a:pt x="397" y="512"/>
                  </a:lnTo>
                  <a:lnTo>
                    <a:pt x="395" y="512"/>
                  </a:lnTo>
                  <a:lnTo>
                    <a:pt x="394" y="513"/>
                  </a:lnTo>
                  <a:lnTo>
                    <a:pt x="393" y="514"/>
                  </a:lnTo>
                  <a:lnTo>
                    <a:pt x="392" y="514"/>
                  </a:lnTo>
                  <a:lnTo>
                    <a:pt x="390" y="516"/>
                  </a:lnTo>
                  <a:lnTo>
                    <a:pt x="389" y="517"/>
                  </a:lnTo>
                  <a:lnTo>
                    <a:pt x="388" y="517"/>
                  </a:lnTo>
                  <a:lnTo>
                    <a:pt x="386" y="520"/>
                  </a:lnTo>
                  <a:lnTo>
                    <a:pt x="383" y="523"/>
                  </a:lnTo>
                  <a:lnTo>
                    <a:pt x="382" y="525"/>
                  </a:lnTo>
                  <a:lnTo>
                    <a:pt x="380" y="526"/>
                  </a:lnTo>
                  <a:lnTo>
                    <a:pt x="380" y="526"/>
                  </a:lnTo>
                  <a:lnTo>
                    <a:pt x="379" y="527"/>
                  </a:lnTo>
                  <a:lnTo>
                    <a:pt x="378" y="527"/>
                  </a:lnTo>
                  <a:lnTo>
                    <a:pt x="378" y="527"/>
                  </a:lnTo>
                  <a:lnTo>
                    <a:pt x="376" y="528"/>
                  </a:lnTo>
                  <a:lnTo>
                    <a:pt x="376" y="528"/>
                  </a:lnTo>
                  <a:lnTo>
                    <a:pt x="375" y="527"/>
                  </a:lnTo>
                  <a:lnTo>
                    <a:pt x="374" y="527"/>
                  </a:lnTo>
                  <a:lnTo>
                    <a:pt x="374" y="527"/>
                  </a:lnTo>
                  <a:lnTo>
                    <a:pt x="373" y="527"/>
                  </a:lnTo>
                  <a:lnTo>
                    <a:pt x="372" y="526"/>
                  </a:lnTo>
                  <a:lnTo>
                    <a:pt x="371" y="525"/>
                  </a:lnTo>
                  <a:lnTo>
                    <a:pt x="368" y="522"/>
                  </a:lnTo>
                  <a:lnTo>
                    <a:pt x="367" y="521"/>
                  </a:lnTo>
                  <a:lnTo>
                    <a:pt x="366" y="521"/>
                  </a:lnTo>
                  <a:lnTo>
                    <a:pt x="365" y="520"/>
                  </a:lnTo>
                  <a:lnTo>
                    <a:pt x="363" y="519"/>
                  </a:lnTo>
                  <a:lnTo>
                    <a:pt x="362" y="519"/>
                  </a:lnTo>
                  <a:lnTo>
                    <a:pt x="361" y="519"/>
                  </a:lnTo>
                  <a:lnTo>
                    <a:pt x="360" y="519"/>
                  </a:lnTo>
                  <a:lnTo>
                    <a:pt x="359" y="520"/>
                  </a:lnTo>
                  <a:lnTo>
                    <a:pt x="357" y="521"/>
                  </a:lnTo>
                  <a:lnTo>
                    <a:pt x="356" y="522"/>
                  </a:lnTo>
                  <a:lnTo>
                    <a:pt x="355" y="523"/>
                  </a:lnTo>
                  <a:lnTo>
                    <a:pt x="353" y="524"/>
                  </a:lnTo>
                  <a:lnTo>
                    <a:pt x="349" y="529"/>
                  </a:lnTo>
                  <a:lnTo>
                    <a:pt x="347" y="530"/>
                  </a:lnTo>
                  <a:lnTo>
                    <a:pt x="346" y="531"/>
                  </a:lnTo>
                  <a:lnTo>
                    <a:pt x="344" y="533"/>
                  </a:lnTo>
                  <a:lnTo>
                    <a:pt x="343" y="533"/>
                  </a:lnTo>
                  <a:lnTo>
                    <a:pt x="342" y="534"/>
                  </a:lnTo>
                  <a:lnTo>
                    <a:pt x="342" y="534"/>
                  </a:lnTo>
                  <a:lnTo>
                    <a:pt x="340" y="534"/>
                  </a:lnTo>
                  <a:lnTo>
                    <a:pt x="339" y="535"/>
                  </a:lnTo>
                  <a:lnTo>
                    <a:pt x="338" y="536"/>
                  </a:lnTo>
                  <a:lnTo>
                    <a:pt x="335" y="538"/>
                  </a:lnTo>
                  <a:lnTo>
                    <a:pt x="334" y="539"/>
                  </a:lnTo>
                  <a:lnTo>
                    <a:pt x="332" y="539"/>
                  </a:lnTo>
                  <a:lnTo>
                    <a:pt x="331" y="540"/>
                  </a:lnTo>
                  <a:lnTo>
                    <a:pt x="329" y="540"/>
                  </a:lnTo>
                  <a:lnTo>
                    <a:pt x="328" y="541"/>
                  </a:lnTo>
                  <a:lnTo>
                    <a:pt x="326" y="541"/>
                  </a:lnTo>
                  <a:lnTo>
                    <a:pt x="324" y="541"/>
                  </a:lnTo>
                  <a:lnTo>
                    <a:pt x="317" y="541"/>
                  </a:lnTo>
                  <a:lnTo>
                    <a:pt x="315" y="541"/>
                  </a:lnTo>
                  <a:lnTo>
                    <a:pt x="313" y="541"/>
                  </a:lnTo>
                  <a:lnTo>
                    <a:pt x="312" y="541"/>
                  </a:lnTo>
                  <a:lnTo>
                    <a:pt x="310" y="541"/>
                  </a:lnTo>
                  <a:lnTo>
                    <a:pt x="308" y="540"/>
                  </a:lnTo>
                  <a:lnTo>
                    <a:pt x="306" y="540"/>
                  </a:lnTo>
                  <a:lnTo>
                    <a:pt x="305" y="539"/>
                  </a:lnTo>
                  <a:lnTo>
                    <a:pt x="304" y="539"/>
                  </a:lnTo>
                  <a:lnTo>
                    <a:pt x="303" y="538"/>
                  </a:lnTo>
                  <a:lnTo>
                    <a:pt x="301" y="537"/>
                  </a:lnTo>
                  <a:lnTo>
                    <a:pt x="301" y="537"/>
                  </a:lnTo>
                  <a:lnTo>
                    <a:pt x="300" y="537"/>
                  </a:lnTo>
                  <a:lnTo>
                    <a:pt x="300" y="537"/>
                  </a:lnTo>
                  <a:lnTo>
                    <a:pt x="299" y="537"/>
                  </a:lnTo>
                  <a:lnTo>
                    <a:pt x="299" y="537"/>
                  </a:lnTo>
                  <a:lnTo>
                    <a:pt x="298" y="537"/>
                  </a:lnTo>
                  <a:lnTo>
                    <a:pt x="297" y="538"/>
                  </a:lnTo>
                  <a:lnTo>
                    <a:pt x="296" y="539"/>
                  </a:lnTo>
                  <a:lnTo>
                    <a:pt x="294" y="540"/>
                  </a:lnTo>
                  <a:lnTo>
                    <a:pt x="288" y="545"/>
                  </a:lnTo>
                  <a:lnTo>
                    <a:pt x="285" y="548"/>
                  </a:lnTo>
                  <a:lnTo>
                    <a:pt x="282" y="551"/>
                  </a:lnTo>
                  <a:lnTo>
                    <a:pt x="281" y="551"/>
                  </a:lnTo>
                  <a:lnTo>
                    <a:pt x="280" y="552"/>
                  </a:lnTo>
                  <a:lnTo>
                    <a:pt x="279" y="554"/>
                  </a:lnTo>
                  <a:lnTo>
                    <a:pt x="277" y="556"/>
                  </a:lnTo>
                  <a:lnTo>
                    <a:pt x="276" y="557"/>
                  </a:lnTo>
                  <a:lnTo>
                    <a:pt x="274" y="558"/>
                  </a:lnTo>
                  <a:lnTo>
                    <a:pt x="273" y="559"/>
                  </a:lnTo>
                  <a:lnTo>
                    <a:pt x="272" y="560"/>
                  </a:lnTo>
                  <a:lnTo>
                    <a:pt x="270" y="561"/>
                  </a:lnTo>
                  <a:lnTo>
                    <a:pt x="267" y="562"/>
                  </a:lnTo>
                  <a:lnTo>
                    <a:pt x="265" y="562"/>
                  </a:lnTo>
                  <a:lnTo>
                    <a:pt x="263" y="563"/>
                  </a:lnTo>
                  <a:lnTo>
                    <a:pt x="261" y="563"/>
                  </a:lnTo>
                  <a:lnTo>
                    <a:pt x="259" y="563"/>
                  </a:lnTo>
                  <a:lnTo>
                    <a:pt x="257" y="563"/>
                  </a:lnTo>
                  <a:lnTo>
                    <a:pt x="254" y="563"/>
                  </a:lnTo>
                  <a:lnTo>
                    <a:pt x="252" y="563"/>
                  </a:lnTo>
                  <a:lnTo>
                    <a:pt x="251" y="563"/>
                  </a:lnTo>
                  <a:lnTo>
                    <a:pt x="249" y="563"/>
                  </a:lnTo>
                  <a:lnTo>
                    <a:pt x="247" y="564"/>
                  </a:lnTo>
                  <a:lnTo>
                    <a:pt x="246" y="564"/>
                  </a:lnTo>
                  <a:lnTo>
                    <a:pt x="244" y="565"/>
                  </a:lnTo>
                  <a:lnTo>
                    <a:pt x="243" y="566"/>
                  </a:lnTo>
                  <a:lnTo>
                    <a:pt x="240" y="568"/>
                  </a:lnTo>
                  <a:lnTo>
                    <a:pt x="238" y="570"/>
                  </a:lnTo>
                  <a:lnTo>
                    <a:pt x="237" y="571"/>
                  </a:lnTo>
                  <a:lnTo>
                    <a:pt x="234" y="573"/>
                  </a:lnTo>
                  <a:lnTo>
                    <a:pt x="233" y="574"/>
                  </a:lnTo>
                  <a:lnTo>
                    <a:pt x="231" y="576"/>
                  </a:lnTo>
                  <a:lnTo>
                    <a:pt x="228" y="578"/>
                  </a:lnTo>
                  <a:lnTo>
                    <a:pt x="227" y="579"/>
                  </a:lnTo>
                  <a:lnTo>
                    <a:pt x="226" y="580"/>
                  </a:lnTo>
                  <a:lnTo>
                    <a:pt x="226" y="580"/>
                  </a:lnTo>
                  <a:lnTo>
                    <a:pt x="225" y="581"/>
                  </a:lnTo>
                  <a:lnTo>
                    <a:pt x="225" y="583"/>
                  </a:lnTo>
                  <a:lnTo>
                    <a:pt x="225" y="584"/>
                  </a:lnTo>
                  <a:lnTo>
                    <a:pt x="224" y="587"/>
                  </a:lnTo>
                  <a:lnTo>
                    <a:pt x="224" y="589"/>
                  </a:lnTo>
                  <a:lnTo>
                    <a:pt x="224" y="590"/>
                  </a:lnTo>
                  <a:lnTo>
                    <a:pt x="223" y="592"/>
                  </a:lnTo>
                  <a:lnTo>
                    <a:pt x="223" y="593"/>
                  </a:lnTo>
                  <a:lnTo>
                    <a:pt x="223" y="594"/>
                  </a:lnTo>
                  <a:lnTo>
                    <a:pt x="223" y="596"/>
                  </a:lnTo>
                  <a:lnTo>
                    <a:pt x="223" y="597"/>
                  </a:lnTo>
                  <a:lnTo>
                    <a:pt x="222" y="599"/>
                  </a:lnTo>
                  <a:lnTo>
                    <a:pt x="222" y="600"/>
                  </a:lnTo>
                  <a:lnTo>
                    <a:pt x="222" y="600"/>
                  </a:lnTo>
                  <a:lnTo>
                    <a:pt x="222" y="600"/>
                  </a:lnTo>
                  <a:lnTo>
                    <a:pt x="221" y="601"/>
                  </a:lnTo>
                  <a:lnTo>
                    <a:pt x="221" y="601"/>
                  </a:lnTo>
                  <a:lnTo>
                    <a:pt x="220" y="602"/>
                  </a:lnTo>
                  <a:lnTo>
                    <a:pt x="218" y="603"/>
                  </a:lnTo>
                  <a:lnTo>
                    <a:pt x="217" y="603"/>
                  </a:lnTo>
                  <a:lnTo>
                    <a:pt x="217" y="604"/>
                  </a:lnTo>
                  <a:lnTo>
                    <a:pt x="216" y="604"/>
                  </a:lnTo>
                  <a:lnTo>
                    <a:pt x="216" y="605"/>
                  </a:lnTo>
                  <a:lnTo>
                    <a:pt x="214" y="609"/>
                  </a:lnTo>
                  <a:lnTo>
                    <a:pt x="214" y="610"/>
                  </a:lnTo>
                  <a:lnTo>
                    <a:pt x="213" y="611"/>
                  </a:lnTo>
                  <a:lnTo>
                    <a:pt x="211" y="613"/>
                  </a:lnTo>
                  <a:lnTo>
                    <a:pt x="211" y="614"/>
                  </a:lnTo>
                  <a:lnTo>
                    <a:pt x="210" y="614"/>
                  </a:lnTo>
                  <a:lnTo>
                    <a:pt x="210" y="615"/>
                  </a:lnTo>
                  <a:lnTo>
                    <a:pt x="209" y="615"/>
                  </a:lnTo>
                  <a:lnTo>
                    <a:pt x="208" y="615"/>
                  </a:lnTo>
                  <a:lnTo>
                    <a:pt x="207" y="616"/>
                  </a:lnTo>
                  <a:lnTo>
                    <a:pt x="206" y="616"/>
                  </a:lnTo>
                  <a:lnTo>
                    <a:pt x="203" y="616"/>
                  </a:lnTo>
                  <a:lnTo>
                    <a:pt x="201" y="616"/>
                  </a:lnTo>
                  <a:lnTo>
                    <a:pt x="200" y="617"/>
                  </a:lnTo>
                  <a:lnTo>
                    <a:pt x="199" y="617"/>
                  </a:lnTo>
                  <a:lnTo>
                    <a:pt x="198" y="617"/>
                  </a:lnTo>
                  <a:lnTo>
                    <a:pt x="197" y="618"/>
                  </a:lnTo>
                  <a:lnTo>
                    <a:pt x="195" y="619"/>
                  </a:lnTo>
                  <a:lnTo>
                    <a:pt x="194" y="620"/>
                  </a:lnTo>
                  <a:lnTo>
                    <a:pt x="192" y="622"/>
                  </a:lnTo>
                  <a:lnTo>
                    <a:pt x="190" y="623"/>
                  </a:lnTo>
                  <a:lnTo>
                    <a:pt x="190" y="624"/>
                  </a:lnTo>
                  <a:lnTo>
                    <a:pt x="189" y="625"/>
                  </a:lnTo>
                  <a:lnTo>
                    <a:pt x="189" y="626"/>
                  </a:lnTo>
                  <a:lnTo>
                    <a:pt x="188" y="627"/>
                  </a:lnTo>
                  <a:lnTo>
                    <a:pt x="189" y="627"/>
                  </a:lnTo>
                  <a:lnTo>
                    <a:pt x="188" y="628"/>
                  </a:lnTo>
                  <a:lnTo>
                    <a:pt x="187" y="629"/>
                  </a:lnTo>
                  <a:lnTo>
                    <a:pt x="186" y="630"/>
                  </a:lnTo>
                  <a:lnTo>
                    <a:pt x="185" y="631"/>
                  </a:lnTo>
                  <a:lnTo>
                    <a:pt x="183" y="632"/>
                  </a:lnTo>
                  <a:lnTo>
                    <a:pt x="182" y="632"/>
                  </a:lnTo>
                  <a:lnTo>
                    <a:pt x="181" y="632"/>
                  </a:lnTo>
                  <a:lnTo>
                    <a:pt x="178" y="633"/>
                  </a:lnTo>
                  <a:lnTo>
                    <a:pt x="177" y="633"/>
                  </a:lnTo>
                  <a:lnTo>
                    <a:pt x="176" y="633"/>
                  </a:lnTo>
                  <a:lnTo>
                    <a:pt x="176" y="633"/>
                  </a:lnTo>
                  <a:lnTo>
                    <a:pt x="175" y="633"/>
                  </a:lnTo>
                  <a:lnTo>
                    <a:pt x="174" y="633"/>
                  </a:lnTo>
                  <a:lnTo>
                    <a:pt x="174" y="632"/>
                  </a:lnTo>
                  <a:lnTo>
                    <a:pt x="174" y="632"/>
                  </a:lnTo>
                  <a:lnTo>
                    <a:pt x="173" y="631"/>
                  </a:lnTo>
                  <a:lnTo>
                    <a:pt x="172" y="628"/>
                  </a:lnTo>
                  <a:lnTo>
                    <a:pt x="172" y="627"/>
                  </a:lnTo>
                  <a:lnTo>
                    <a:pt x="171" y="625"/>
                  </a:lnTo>
                  <a:lnTo>
                    <a:pt x="169" y="623"/>
                  </a:lnTo>
                  <a:lnTo>
                    <a:pt x="167" y="621"/>
                  </a:lnTo>
                  <a:lnTo>
                    <a:pt x="167" y="619"/>
                  </a:lnTo>
                  <a:lnTo>
                    <a:pt x="166" y="619"/>
                  </a:lnTo>
                  <a:lnTo>
                    <a:pt x="166" y="619"/>
                  </a:lnTo>
                  <a:lnTo>
                    <a:pt x="165" y="619"/>
                  </a:lnTo>
                  <a:lnTo>
                    <a:pt x="164" y="619"/>
                  </a:lnTo>
                  <a:lnTo>
                    <a:pt x="163" y="620"/>
                  </a:lnTo>
                  <a:lnTo>
                    <a:pt x="163" y="620"/>
                  </a:lnTo>
                  <a:lnTo>
                    <a:pt x="162" y="621"/>
                  </a:lnTo>
                  <a:lnTo>
                    <a:pt x="160" y="623"/>
                  </a:lnTo>
                  <a:lnTo>
                    <a:pt x="159" y="624"/>
                  </a:lnTo>
                  <a:lnTo>
                    <a:pt x="159" y="625"/>
                  </a:lnTo>
                  <a:lnTo>
                    <a:pt x="158" y="625"/>
                  </a:lnTo>
                  <a:lnTo>
                    <a:pt x="158" y="625"/>
                  </a:lnTo>
                  <a:lnTo>
                    <a:pt x="157" y="625"/>
                  </a:lnTo>
                  <a:lnTo>
                    <a:pt x="156" y="625"/>
                  </a:lnTo>
                  <a:lnTo>
                    <a:pt x="156" y="625"/>
                  </a:lnTo>
                  <a:lnTo>
                    <a:pt x="155" y="624"/>
                  </a:lnTo>
                  <a:lnTo>
                    <a:pt x="155" y="624"/>
                  </a:lnTo>
                  <a:lnTo>
                    <a:pt x="154" y="622"/>
                  </a:lnTo>
                  <a:lnTo>
                    <a:pt x="154" y="621"/>
                  </a:lnTo>
                  <a:lnTo>
                    <a:pt x="154" y="620"/>
                  </a:lnTo>
                  <a:lnTo>
                    <a:pt x="154" y="618"/>
                  </a:lnTo>
                  <a:lnTo>
                    <a:pt x="154" y="618"/>
                  </a:lnTo>
                  <a:lnTo>
                    <a:pt x="154" y="618"/>
                  </a:lnTo>
                  <a:lnTo>
                    <a:pt x="154" y="617"/>
                  </a:lnTo>
                  <a:lnTo>
                    <a:pt x="153" y="617"/>
                  </a:lnTo>
                  <a:lnTo>
                    <a:pt x="153" y="617"/>
                  </a:lnTo>
                  <a:lnTo>
                    <a:pt x="153" y="618"/>
                  </a:lnTo>
                  <a:lnTo>
                    <a:pt x="153" y="618"/>
                  </a:lnTo>
                  <a:lnTo>
                    <a:pt x="152" y="618"/>
                  </a:lnTo>
                  <a:lnTo>
                    <a:pt x="152" y="619"/>
                  </a:lnTo>
                  <a:lnTo>
                    <a:pt x="149" y="619"/>
                  </a:lnTo>
                  <a:lnTo>
                    <a:pt x="147" y="619"/>
                  </a:lnTo>
                  <a:lnTo>
                    <a:pt x="146" y="619"/>
                  </a:lnTo>
                  <a:lnTo>
                    <a:pt x="146" y="619"/>
                  </a:lnTo>
                  <a:lnTo>
                    <a:pt x="146" y="619"/>
                  </a:lnTo>
                  <a:lnTo>
                    <a:pt x="145" y="619"/>
                  </a:lnTo>
                  <a:lnTo>
                    <a:pt x="145" y="619"/>
                  </a:lnTo>
                  <a:lnTo>
                    <a:pt x="144" y="620"/>
                  </a:lnTo>
                  <a:lnTo>
                    <a:pt x="144" y="619"/>
                  </a:lnTo>
                  <a:lnTo>
                    <a:pt x="144" y="619"/>
                  </a:lnTo>
                  <a:lnTo>
                    <a:pt x="143" y="617"/>
                  </a:lnTo>
                  <a:lnTo>
                    <a:pt x="142" y="615"/>
                  </a:lnTo>
                  <a:lnTo>
                    <a:pt x="142" y="614"/>
                  </a:lnTo>
                  <a:lnTo>
                    <a:pt x="141" y="613"/>
                  </a:lnTo>
                  <a:lnTo>
                    <a:pt x="140" y="611"/>
                  </a:lnTo>
                  <a:lnTo>
                    <a:pt x="137" y="607"/>
                  </a:lnTo>
                  <a:lnTo>
                    <a:pt x="136" y="606"/>
                  </a:lnTo>
                  <a:lnTo>
                    <a:pt x="135" y="605"/>
                  </a:lnTo>
                  <a:lnTo>
                    <a:pt x="134" y="604"/>
                  </a:lnTo>
                  <a:lnTo>
                    <a:pt x="133" y="604"/>
                  </a:lnTo>
                  <a:lnTo>
                    <a:pt x="131" y="603"/>
                  </a:lnTo>
                  <a:lnTo>
                    <a:pt x="130" y="602"/>
                  </a:lnTo>
                  <a:lnTo>
                    <a:pt x="129" y="602"/>
                  </a:lnTo>
                  <a:lnTo>
                    <a:pt x="128" y="602"/>
                  </a:lnTo>
                  <a:lnTo>
                    <a:pt x="123" y="601"/>
                  </a:lnTo>
                  <a:lnTo>
                    <a:pt x="122" y="600"/>
                  </a:lnTo>
                  <a:lnTo>
                    <a:pt x="121" y="600"/>
                  </a:lnTo>
                  <a:lnTo>
                    <a:pt x="120" y="599"/>
                  </a:lnTo>
                  <a:lnTo>
                    <a:pt x="119" y="598"/>
                  </a:lnTo>
                  <a:lnTo>
                    <a:pt x="118" y="598"/>
                  </a:lnTo>
                  <a:lnTo>
                    <a:pt x="118" y="597"/>
                  </a:lnTo>
                  <a:lnTo>
                    <a:pt x="118" y="597"/>
                  </a:lnTo>
                  <a:lnTo>
                    <a:pt x="118" y="597"/>
                  </a:lnTo>
                  <a:lnTo>
                    <a:pt x="118" y="596"/>
                  </a:lnTo>
                  <a:lnTo>
                    <a:pt x="118" y="595"/>
                  </a:lnTo>
                  <a:lnTo>
                    <a:pt x="119" y="594"/>
                  </a:lnTo>
                  <a:lnTo>
                    <a:pt x="119" y="593"/>
                  </a:lnTo>
                  <a:lnTo>
                    <a:pt x="120" y="593"/>
                  </a:lnTo>
                  <a:lnTo>
                    <a:pt x="120" y="592"/>
                  </a:lnTo>
                  <a:lnTo>
                    <a:pt x="121" y="592"/>
                  </a:lnTo>
                  <a:lnTo>
                    <a:pt x="122" y="592"/>
                  </a:lnTo>
                  <a:lnTo>
                    <a:pt x="123" y="591"/>
                  </a:lnTo>
                  <a:lnTo>
                    <a:pt x="124" y="591"/>
                  </a:lnTo>
                  <a:lnTo>
                    <a:pt x="125" y="591"/>
                  </a:lnTo>
                  <a:lnTo>
                    <a:pt x="126" y="591"/>
                  </a:lnTo>
                  <a:lnTo>
                    <a:pt x="129" y="591"/>
                  </a:lnTo>
                  <a:lnTo>
                    <a:pt x="132" y="592"/>
                  </a:lnTo>
                  <a:lnTo>
                    <a:pt x="133" y="592"/>
                  </a:lnTo>
                  <a:lnTo>
                    <a:pt x="133" y="592"/>
                  </a:lnTo>
                  <a:lnTo>
                    <a:pt x="134" y="592"/>
                  </a:lnTo>
                  <a:lnTo>
                    <a:pt x="134" y="591"/>
                  </a:lnTo>
                  <a:lnTo>
                    <a:pt x="134" y="591"/>
                  </a:lnTo>
                  <a:lnTo>
                    <a:pt x="135" y="591"/>
                  </a:lnTo>
                  <a:lnTo>
                    <a:pt x="135" y="590"/>
                  </a:lnTo>
                  <a:lnTo>
                    <a:pt x="135" y="590"/>
                  </a:lnTo>
                  <a:lnTo>
                    <a:pt x="135" y="589"/>
                  </a:lnTo>
                  <a:lnTo>
                    <a:pt x="135" y="587"/>
                  </a:lnTo>
                  <a:lnTo>
                    <a:pt x="134" y="585"/>
                  </a:lnTo>
                  <a:lnTo>
                    <a:pt x="134" y="584"/>
                  </a:lnTo>
                  <a:lnTo>
                    <a:pt x="134" y="583"/>
                  </a:lnTo>
                  <a:lnTo>
                    <a:pt x="134" y="582"/>
                  </a:lnTo>
                  <a:lnTo>
                    <a:pt x="134" y="582"/>
                  </a:lnTo>
                  <a:lnTo>
                    <a:pt x="135" y="580"/>
                  </a:lnTo>
                  <a:lnTo>
                    <a:pt x="136" y="579"/>
                  </a:lnTo>
                  <a:lnTo>
                    <a:pt x="136" y="578"/>
                  </a:lnTo>
                  <a:lnTo>
                    <a:pt x="136" y="577"/>
                  </a:lnTo>
                  <a:lnTo>
                    <a:pt x="136" y="577"/>
                  </a:lnTo>
                  <a:lnTo>
                    <a:pt x="136" y="576"/>
                  </a:lnTo>
                  <a:lnTo>
                    <a:pt x="136" y="575"/>
                  </a:lnTo>
                  <a:lnTo>
                    <a:pt x="136" y="574"/>
                  </a:lnTo>
                  <a:lnTo>
                    <a:pt x="136" y="572"/>
                  </a:lnTo>
                  <a:lnTo>
                    <a:pt x="135" y="568"/>
                  </a:lnTo>
                  <a:lnTo>
                    <a:pt x="134" y="566"/>
                  </a:lnTo>
                  <a:lnTo>
                    <a:pt x="133" y="563"/>
                  </a:lnTo>
                  <a:lnTo>
                    <a:pt x="131" y="558"/>
                  </a:lnTo>
                  <a:lnTo>
                    <a:pt x="130" y="556"/>
                  </a:lnTo>
                  <a:lnTo>
                    <a:pt x="128" y="553"/>
                  </a:lnTo>
                  <a:lnTo>
                    <a:pt x="127" y="551"/>
                  </a:lnTo>
                  <a:lnTo>
                    <a:pt x="125" y="547"/>
                  </a:lnTo>
                  <a:lnTo>
                    <a:pt x="124" y="547"/>
                  </a:lnTo>
                  <a:lnTo>
                    <a:pt x="124" y="546"/>
                  </a:lnTo>
                  <a:lnTo>
                    <a:pt x="123" y="545"/>
                  </a:lnTo>
                  <a:lnTo>
                    <a:pt x="123" y="544"/>
                  </a:lnTo>
                  <a:lnTo>
                    <a:pt x="123" y="540"/>
                  </a:lnTo>
                  <a:lnTo>
                    <a:pt x="123" y="539"/>
                  </a:lnTo>
                  <a:lnTo>
                    <a:pt x="123" y="536"/>
                  </a:lnTo>
                  <a:lnTo>
                    <a:pt x="123" y="535"/>
                  </a:lnTo>
                  <a:lnTo>
                    <a:pt x="122" y="534"/>
                  </a:lnTo>
                  <a:lnTo>
                    <a:pt x="122" y="533"/>
                  </a:lnTo>
                  <a:lnTo>
                    <a:pt x="121" y="532"/>
                  </a:lnTo>
                  <a:lnTo>
                    <a:pt x="119" y="530"/>
                  </a:lnTo>
                  <a:lnTo>
                    <a:pt x="118" y="529"/>
                  </a:lnTo>
                  <a:lnTo>
                    <a:pt x="117" y="529"/>
                  </a:lnTo>
                  <a:lnTo>
                    <a:pt x="117" y="528"/>
                  </a:lnTo>
                  <a:lnTo>
                    <a:pt x="116" y="527"/>
                  </a:lnTo>
                  <a:lnTo>
                    <a:pt x="116" y="526"/>
                  </a:lnTo>
                  <a:lnTo>
                    <a:pt x="116" y="525"/>
                  </a:lnTo>
                  <a:lnTo>
                    <a:pt x="116" y="524"/>
                  </a:lnTo>
                  <a:lnTo>
                    <a:pt x="116" y="523"/>
                  </a:lnTo>
                  <a:lnTo>
                    <a:pt x="117" y="520"/>
                  </a:lnTo>
                  <a:lnTo>
                    <a:pt x="117" y="519"/>
                  </a:lnTo>
                  <a:lnTo>
                    <a:pt x="117" y="517"/>
                  </a:lnTo>
                  <a:lnTo>
                    <a:pt x="117" y="515"/>
                  </a:lnTo>
                  <a:lnTo>
                    <a:pt x="117" y="513"/>
                  </a:lnTo>
                  <a:lnTo>
                    <a:pt x="116" y="509"/>
                  </a:lnTo>
                  <a:lnTo>
                    <a:pt x="115" y="507"/>
                  </a:lnTo>
                  <a:lnTo>
                    <a:pt x="114" y="504"/>
                  </a:lnTo>
                  <a:lnTo>
                    <a:pt x="114" y="503"/>
                  </a:lnTo>
                  <a:lnTo>
                    <a:pt x="113" y="502"/>
                  </a:lnTo>
                  <a:lnTo>
                    <a:pt x="113" y="501"/>
                  </a:lnTo>
                  <a:lnTo>
                    <a:pt x="114" y="499"/>
                  </a:lnTo>
                  <a:lnTo>
                    <a:pt x="114" y="497"/>
                  </a:lnTo>
                  <a:lnTo>
                    <a:pt x="115" y="492"/>
                  </a:lnTo>
                  <a:lnTo>
                    <a:pt x="116" y="489"/>
                  </a:lnTo>
                  <a:lnTo>
                    <a:pt x="116" y="488"/>
                  </a:lnTo>
                  <a:lnTo>
                    <a:pt x="116" y="487"/>
                  </a:lnTo>
                  <a:lnTo>
                    <a:pt x="116" y="486"/>
                  </a:lnTo>
                  <a:lnTo>
                    <a:pt x="116" y="481"/>
                  </a:lnTo>
                  <a:lnTo>
                    <a:pt x="116" y="480"/>
                  </a:lnTo>
                  <a:lnTo>
                    <a:pt x="116" y="479"/>
                  </a:lnTo>
                  <a:lnTo>
                    <a:pt x="117" y="478"/>
                  </a:lnTo>
                  <a:lnTo>
                    <a:pt x="117" y="477"/>
                  </a:lnTo>
                  <a:lnTo>
                    <a:pt x="118" y="473"/>
                  </a:lnTo>
                  <a:lnTo>
                    <a:pt x="118" y="471"/>
                  </a:lnTo>
                  <a:lnTo>
                    <a:pt x="119" y="469"/>
                  </a:lnTo>
                  <a:lnTo>
                    <a:pt x="119" y="468"/>
                  </a:lnTo>
                  <a:lnTo>
                    <a:pt x="118" y="466"/>
                  </a:lnTo>
                  <a:lnTo>
                    <a:pt x="118" y="465"/>
                  </a:lnTo>
                  <a:lnTo>
                    <a:pt x="118" y="463"/>
                  </a:lnTo>
                  <a:lnTo>
                    <a:pt x="118" y="462"/>
                  </a:lnTo>
                  <a:lnTo>
                    <a:pt x="117" y="460"/>
                  </a:lnTo>
                  <a:lnTo>
                    <a:pt x="116" y="458"/>
                  </a:lnTo>
                  <a:lnTo>
                    <a:pt x="115" y="457"/>
                  </a:lnTo>
                  <a:lnTo>
                    <a:pt x="114" y="455"/>
                  </a:lnTo>
                  <a:lnTo>
                    <a:pt x="114" y="454"/>
                  </a:lnTo>
                  <a:lnTo>
                    <a:pt x="113" y="453"/>
                  </a:lnTo>
                  <a:lnTo>
                    <a:pt x="112" y="453"/>
                  </a:lnTo>
                  <a:lnTo>
                    <a:pt x="111" y="452"/>
                  </a:lnTo>
                  <a:lnTo>
                    <a:pt x="110" y="451"/>
                  </a:lnTo>
                  <a:lnTo>
                    <a:pt x="109" y="451"/>
                  </a:lnTo>
                  <a:lnTo>
                    <a:pt x="108" y="451"/>
                  </a:lnTo>
                  <a:lnTo>
                    <a:pt x="108" y="451"/>
                  </a:lnTo>
                  <a:lnTo>
                    <a:pt x="107" y="450"/>
                  </a:lnTo>
                  <a:lnTo>
                    <a:pt x="106" y="451"/>
                  </a:lnTo>
                  <a:lnTo>
                    <a:pt x="100" y="451"/>
                  </a:lnTo>
                  <a:lnTo>
                    <a:pt x="99" y="451"/>
                  </a:lnTo>
                  <a:lnTo>
                    <a:pt x="98" y="451"/>
                  </a:lnTo>
                  <a:lnTo>
                    <a:pt x="93" y="451"/>
                  </a:lnTo>
                  <a:lnTo>
                    <a:pt x="91" y="451"/>
                  </a:lnTo>
                  <a:lnTo>
                    <a:pt x="88" y="451"/>
                  </a:lnTo>
                  <a:lnTo>
                    <a:pt x="83" y="450"/>
                  </a:lnTo>
                  <a:lnTo>
                    <a:pt x="81" y="450"/>
                  </a:lnTo>
                  <a:lnTo>
                    <a:pt x="79" y="450"/>
                  </a:lnTo>
                  <a:lnTo>
                    <a:pt x="78" y="450"/>
                  </a:lnTo>
                  <a:lnTo>
                    <a:pt x="77" y="450"/>
                  </a:lnTo>
                  <a:lnTo>
                    <a:pt x="75" y="451"/>
                  </a:lnTo>
                  <a:lnTo>
                    <a:pt x="72" y="451"/>
                  </a:lnTo>
                  <a:lnTo>
                    <a:pt x="71" y="451"/>
                  </a:lnTo>
                  <a:lnTo>
                    <a:pt x="71" y="452"/>
                  </a:lnTo>
                  <a:lnTo>
                    <a:pt x="70" y="452"/>
                  </a:lnTo>
                  <a:lnTo>
                    <a:pt x="69" y="451"/>
                  </a:lnTo>
                  <a:lnTo>
                    <a:pt x="69" y="451"/>
                  </a:lnTo>
                  <a:lnTo>
                    <a:pt x="68" y="451"/>
                  </a:lnTo>
                  <a:lnTo>
                    <a:pt x="67" y="450"/>
                  </a:lnTo>
                  <a:lnTo>
                    <a:pt x="66" y="450"/>
                  </a:lnTo>
                  <a:lnTo>
                    <a:pt x="66" y="450"/>
                  </a:lnTo>
                  <a:lnTo>
                    <a:pt x="65" y="449"/>
                  </a:lnTo>
                  <a:lnTo>
                    <a:pt x="65" y="449"/>
                  </a:lnTo>
                  <a:lnTo>
                    <a:pt x="64" y="448"/>
                  </a:lnTo>
                  <a:lnTo>
                    <a:pt x="64" y="448"/>
                  </a:lnTo>
                  <a:lnTo>
                    <a:pt x="64" y="447"/>
                  </a:lnTo>
                  <a:lnTo>
                    <a:pt x="64" y="446"/>
                  </a:lnTo>
                  <a:lnTo>
                    <a:pt x="64" y="444"/>
                  </a:lnTo>
                  <a:lnTo>
                    <a:pt x="64" y="441"/>
                  </a:lnTo>
                  <a:lnTo>
                    <a:pt x="64" y="440"/>
                  </a:lnTo>
                  <a:lnTo>
                    <a:pt x="63" y="439"/>
                  </a:lnTo>
                  <a:lnTo>
                    <a:pt x="63" y="438"/>
                  </a:lnTo>
                  <a:lnTo>
                    <a:pt x="63" y="437"/>
                  </a:lnTo>
                  <a:lnTo>
                    <a:pt x="62" y="436"/>
                  </a:lnTo>
                  <a:lnTo>
                    <a:pt x="62" y="436"/>
                  </a:lnTo>
                  <a:lnTo>
                    <a:pt x="61" y="435"/>
                  </a:lnTo>
                  <a:lnTo>
                    <a:pt x="61" y="434"/>
                  </a:lnTo>
                  <a:lnTo>
                    <a:pt x="60" y="434"/>
                  </a:lnTo>
                  <a:lnTo>
                    <a:pt x="58" y="433"/>
                  </a:lnTo>
                  <a:lnTo>
                    <a:pt x="54" y="431"/>
                  </a:lnTo>
                  <a:lnTo>
                    <a:pt x="52" y="430"/>
                  </a:lnTo>
                  <a:lnTo>
                    <a:pt x="51" y="429"/>
                  </a:lnTo>
                  <a:lnTo>
                    <a:pt x="50" y="429"/>
                  </a:lnTo>
                  <a:lnTo>
                    <a:pt x="48" y="429"/>
                  </a:lnTo>
                  <a:lnTo>
                    <a:pt x="46" y="428"/>
                  </a:lnTo>
                  <a:lnTo>
                    <a:pt x="44" y="428"/>
                  </a:lnTo>
                  <a:lnTo>
                    <a:pt x="41" y="428"/>
                  </a:lnTo>
                  <a:lnTo>
                    <a:pt x="39" y="427"/>
                  </a:lnTo>
                  <a:lnTo>
                    <a:pt x="36" y="427"/>
                  </a:lnTo>
                  <a:lnTo>
                    <a:pt x="31" y="425"/>
                  </a:lnTo>
                  <a:lnTo>
                    <a:pt x="30" y="425"/>
                  </a:lnTo>
                  <a:lnTo>
                    <a:pt x="28" y="425"/>
                  </a:lnTo>
                  <a:lnTo>
                    <a:pt x="23" y="424"/>
                  </a:lnTo>
                  <a:lnTo>
                    <a:pt x="21" y="424"/>
                  </a:lnTo>
                  <a:lnTo>
                    <a:pt x="18" y="424"/>
                  </a:lnTo>
                  <a:lnTo>
                    <a:pt x="14" y="423"/>
                  </a:lnTo>
                  <a:lnTo>
                    <a:pt x="11" y="422"/>
                  </a:lnTo>
                  <a:lnTo>
                    <a:pt x="10" y="421"/>
                  </a:lnTo>
                  <a:lnTo>
                    <a:pt x="8" y="421"/>
                  </a:lnTo>
                  <a:lnTo>
                    <a:pt x="6" y="419"/>
                  </a:lnTo>
                  <a:lnTo>
                    <a:pt x="1" y="416"/>
                  </a:lnTo>
                  <a:lnTo>
                    <a:pt x="1" y="416"/>
                  </a:lnTo>
                  <a:lnTo>
                    <a:pt x="0" y="415"/>
                  </a:lnTo>
                  <a:lnTo>
                    <a:pt x="0" y="415"/>
                  </a:lnTo>
                  <a:lnTo>
                    <a:pt x="1" y="415"/>
                  </a:lnTo>
                  <a:lnTo>
                    <a:pt x="1" y="414"/>
                  </a:lnTo>
                  <a:lnTo>
                    <a:pt x="1" y="414"/>
                  </a:lnTo>
                  <a:lnTo>
                    <a:pt x="2" y="413"/>
                  </a:lnTo>
                  <a:lnTo>
                    <a:pt x="3" y="412"/>
                  </a:lnTo>
                  <a:lnTo>
                    <a:pt x="4" y="412"/>
                  </a:lnTo>
                  <a:lnTo>
                    <a:pt x="9" y="409"/>
                  </a:lnTo>
                  <a:lnTo>
                    <a:pt x="12" y="407"/>
                  </a:lnTo>
                  <a:lnTo>
                    <a:pt x="15" y="405"/>
                  </a:lnTo>
                  <a:lnTo>
                    <a:pt x="16" y="404"/>
                  </a:lnTo>
                  <a:lnTo>
                    <a:pt x="17" y="403"/>
                  </a:lnTo>
                  <a:lnTo>
                    <a:pt x="19" y="401"/>
                  </a:lnTo>
                  <a:lnTo>
                    <a:pt x="26" y="394"/>
                  </a:lnTo>
                  <a:lnTo>
                    <a:pt x="27" y="392"/>
                  </a:lnTo>
                  <a:lnTo>
                    <a:pt x="29" y="390"/>
                  </a:lnTo>
                  <a:lnTo>
                    <a:pt x="30" y="388"/>
                  </a:lnTo>
                  <a:lnTo>
                    <a:pt x="30" y="387"/>
                  </a:lnTo>
                  <a:lnTo>
                    <a:pt x="31" y="385"/>
                  </a:lnTo>
                  <a:lnTo>
                    <a:pt x="31" y="384"/>
                  </a:lnTo>
                  <a:lnTo>
                    <a:pt x="32" y="381"/>
                  </a:lnTo>
                  <a:lnTo>
                    <a:pt x="32" y="374"/>
                  </a:lnTo>
                  <a:lnTo>
                    <a:pt x="33" y="370"/>
                  </a:lnTo>
                  <a:lnTo>
                    <a:pt x="33" y="366"/>
                  </a:lnTo>
                  <a:lnTo>
                    <a:pt x="34" y="364"/>
                  </a:lnTo>
                  <a:lnTo>
                    <a:pt x="34" y="362"/>
                  </a:lnTo>
                  <a:lnTo>
                    <a:pt x="35" y="360"/>
                  </a:lnTo>
                  <a:lnTo>
                    <a:pt x="35" y="359"/>
                  </a:lnTo>
                  <a:lnTo>
                    <a:pt x="36" y="357"/>
                  </a:lnTo>
                  <a:lnTo>
                    <a:pt x="37" y="356"/>
                  </a:lnTo>
                  <a:lnTo>
                    <a:pt x="37" y="354"/>
                  </a:lnTo>
                  <a:lnTo>
                    <a:pt x="38" y="354"/>
                  </a:lnTo>
                  <a:lnTo>
                    <a:pt x="39" y="353"/>
                  </a:lnTo>
                  <a:lnTo>
                    <a:pt x="39" y="352"/>
                  </a:lnTo>
                  <a:lnTo>
                    <a:pt x="40" y="351"/>
                  </a:lnTo>
                  <a:lnTo>
                    <a:pt x="41" y="351"/>
                  </a:lnTo>
                  <a:lnTo>
                    <a:pt x="42" y="351"/>
                  </a:lnTo>
                  <a:lnTo>
                    <a:pt x="43" y="351"/>
                  </a:lnTo>
                  <a:lnTo>
                    <a:pt x="44" y="351"/>
                  </a:lnTo>
                  <a:lnTo>
                    <a:pt x="45" y="351"/>
                  </a:lnTo>
                  <a:lnTo>
                    <a:pt x="50" y="352"/>
                  </a:lnTo>
                  <a:lnTo>
                    <a:pt x="51" y="352"/>
                  </a:lnTo>
                  <a:lnTo>
                    <a:pt x="53" y="352"/>
                  </a:lnTo>
                  <a:lnTo>
                    <a:pt x="55" y="352"/>
                  </a:lnTo>
                  <a:lnTo>
                    <a:pt x="56" y="353"/>
                  </a:lnTo>
                  <a:lnTo>
                    <a:pt x="58" y="352"/>
                  </a:lnTo>
                  <a:lnTo>
                    <a:pt x="60" y="352"/>
                  </a:lnTo>
                  <a:lnTo>
                    <a:pt x="63" y="352"/>
                  </a:lnTo>
                  <a:lnTo>
                    <a:pt x="65" y="351"/>
                  </a:lnTo>
                  <a:lnTo>
                    <a:pt x="68" y="351"/>
                  </a:lnTo>
                  <a:lnTo>
                    <a:pt x="73" y="349"/>
                  </a:lnTo>
                  <a:lnTo>
                    <a:pt x="74" y="348"/>
                  </a:lnTo>
                  <a:lnTo>
                    <a:pt x="76" y="348"/>
                  </a:lnTo>
                  <a:lnTo>
                    <a:pt x="77" y="348"/>
                  </a:lnTo>
                  <a:lnTo>
                    <a:pt x="78" y="348"/>
                  </a:lnTo>
                  <a:lnTo>
                    <a:pt x="79" y="348"/>
                  </a:lnTo>
                  <a:lnTo>
                    <a:pt x="80" y="348"/>
                  </a:lnTo>
                  <a:lnTo>
                    <a:pt x="81" y="348"/>
                  </a:lnTo>
                  <a:lnTo>
                    <a:pt x="84" y="350"/>
                  </a:lnTo>
                  <a:lnTo>
                    <a:pt x="85" y="350"/>
                  </a:lnTo>
                  <a:lnTo>
                    <a:pt x="86" y="350"/>
                  </a:lnTo>
                  <a:lnTo>
                    <a:pt x="91" y="351"/>
                  </a:lnTo>
                  <a:lnTo>
                    <a:pt x="95" y="352"/>
                  </a:lnTo>
                  <a:lnTo>
                    <a:pt x="97" y="352"/>
                  </a:lnTo>
                  <a:lnTo>
                    <a:pt x="98" y="352"/>
                  </a:lnTo>
                  <a:lnTo>
                    <a:pt x="99" y="352"/>
                  </a:lnTo>
                  <a:lnTo>
                    <a:pt x="100" y="352"/>
                  </a:lnTo>
                  <a:lnTo>
                    <a:pt x="101" y="352"/>
                  </a:lnTo>
                  <a:lnTo>
                    <a:pt x="102" y="351"/>
                  </a:lnTo>
                  <a:lnTo>
                    <a:pt x="103" y="351"/>
                  </a:lnTo>
                  <a:lnTo>
                    <a:pt x="104" y="351"/>
                  </a:lnTo>
                  <a:lnTo>
                    <a:pt x="104" y="350"/>
                  </a:lnTo>
                  <a:lnTo>
                    <a:pt x="105" y="350"/>
                  </a:lnTo>
                  <a:lnTo>
                    <a:pt x="106" y="349"/>
                  </a:lnTo>
                  <a:lnTo>
                    <a:pt x="107" y="348"/>
                  </a:lnTo>
                  <a:lnTo>
                    <a:pt x="110" y="343"/>
                  </a:lnTo>
                  <a:lnTo>
                    <a:pt x="111" y="341"/>
                  </a:lnTo>
                  <a:lnTo>
                    <a:pt x="111" y="340"/>
                  </a:lnTo>
                  <a:lnTo>
                    <a:pt x="115" y="333"/>
                  </a:lnTo>
                  <a:lnTo>
                    <a:pt x="116" y="331"/>
                  </a:lnTo>
                  <a:lnTo>
                    <a:pt x="117" y="329"/>
                  </a:lnTo>
                  <a:lnTo>
                    <a:pt x="118" y="325"/>
                  </a:lnTo>
                  <a:lnTo>
                    <a:pt x="119" y="324"/>
                  </a:lnTo>
                  <a:lnTo>
                    <a:pt x="119" y="321"/>
                  </a:lnTo>
                  <a:lnTo>
                    <a:pt x="120" y="318"/>
                  </a:lnTo>
                  <a:lnTo>
                    <a:pt x="120" y="316"/>
                  </a:lnTo>
                  <a:lnTo>
                    <a:pt x="120" y="315"/>
                  </a:lnTo>
                  <a:lnTo>
                    <a:pt x="121" y="313"/>
                  </a:lnTo>
                  <a:lnTo>
                    <a:pt x="123" y="307"/>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67" name="Freeform 273">
              <a:extLst>
                <a:ext uri="{FF2B5EF4-FFF2-40B4-BE49-F238E27FC236}">
                  <a16:creationId xmlns:a16="http://schemas.microsoft.com/office/drawing/2014/main" id="{226A04E6-78DD-4780-BC37-C348216AB37D}"/>
                </a:ext>
              </a:extLst>
            </p:cNvPr>
            <p:cNvSpPr>
              <a:spLocks/>
            </p:cNvSpPr>
            <p:nvPr/>
          </p:nvSpPr>
          <p:spPr bwMode="auto">
            <a:xfrm>
              <a:off x="3218" y="1599"/>
              <a:ext cx="487" cy="307"/>
            </a:xfrm>
            <a:custGeom>
              <a:avLst/>
              <a:gdLst>
                <a:gd name="T0" fmla="*/ 5 w 487"/>
                <a:gd name="T1" fmla="*/ 300 h 307"/>
                <a:gd name="T2" fmla="*/ 12 w 487"/>
                <a:gd name="T3" fmla="*/ 297 h 307"/>
                <a:gd name="T4" fmla="*/ 22 w 487"/>
                <a:gd name="T5" fmla="*/ 302 h 307"/>
                <a:gd name="T6" fmla="*/ 30 w 487"/>
                <a:gd name="T7" fmla="*/ 304 h 307"/>
                <a:gd name="T8" fmla="*/ 35 w 487"/>
                <a:gd name="T9" fmla="*/ 301 h 307"/>
                <a:gd name="T10" fmla="*/ 41 w 487"/>
                <a:gd name="T11" fmla="*/ 289 h 307"/>
                <a:gd name="T12" fmla="*/ 55 w 487"/>
                <a:gd name="T13" fmla="*/ 278 h 307"/>
                <a:gd name="T14" fmla="*/ 60 w 487"/>
                <a:gd name="T15" fmla="*/ 265 h 307"/>
                <a:gd name="T16" fmla="*/ 63 w 487"/>
                <a:gd name="T17" fmla="*/ 263 h 307"/>
                <a:gd name="T18" fmla="*/ 71 w 487"/>
                <a:gd name="T19" fmla="*/ 269 h 307"/>
                <a:gd name="T20" fmla="*/ 82 w 487"/>
                <a:gd name="T21" fmla="*/ 283 h 307"/>
                <a:gd name="T22" fmla="*/ 93 w 487"/>
                <a:gd name="T23" fmla="*/ 288 h 307"/>
                <a:gd name="T24" fmla="*/ 99 w 487"/>
                <a:gd name="T25" fmla="*/ 286 h 307"/>
                <a:gd name="T26" fmla="*/ 118 w 487"/>
                <a:gd name="T27" fmla="*/ 268 h 307"/>
                <a:gd name="T28" fmla="*/ 121 w 487"/>
                <a:gd name="T29" fmla="*/ 259 h 307"/>
                <a:gd name="T30" fmla="*/ 127 w 487"/>
                <a:gd name="T31" fmla="*/ 247 h 307"/>
                <a:gd name="T32" fmla="*/ 128 w 487"/>
                <a:gd name="T33" fmla="*/ 238 h 307"/>
                <a:gd name="T34" fmla="*/ 128 w 487"/>
                <a:gd name="T35" fmla="*/ 226 h 307"/>
                <a:gd name="T36" fmla="*/ 134 w 487"/>
                <a:gd name="T37" fmla="*/ 221 h 307"/>
                <a:gd name="T38" fmla="*/ 153 w 487"/>
                <a:gd name="T39" fmla="*/ 220 h 307"/>
                <a:gd name="T40" fmla="*/ 166 w 487"/>
                <a:gd name="T41" fmla="*/ 215 h 307"/>
                <a:gd name="T42" fmla="*/ 178 w 487"/>
                <a:gd name="T43" fmla="*/ 210 h 307"/>
                <a:gd name="T44" fmla="*/ 190 w 487"/>
                <a:gd name="T45" fmla="*/ 214 h 307"/>
                <a:gd name="T46" fmla="*/ 198 w 487"/>
                <a:gd name="T47" fmla="*/ 215 h 307"/>
                <a:gd name="T48" fmla="*/ 208 w 487"/>
                <a:gd name="T49" fmla="*/ 210 h 307"/>
                <a:gd name="T50" fmla="*/ 229 w 487"/>
                <a:gd name="T51" fmla="*/ 208 h 307"/>
                <a:gd name="T52" fmla="*/ 246 w 487"/>
                <a:gd name="T53" fmla="*/ 212 h 307"/>
                <a:gd name="T54" fmla="*/ 260 w 487"/>
                <a:gd name="T55" fmla="*/ 211 h 307"/>
                <a:gd name="T56" fmla="*/ 272 w 487"/>
                <a:gd name="T57" fmla="*/ 204 h 307"/>
                <a:gd name="T58" fmla="*/ 277 w 487"/>
                <a:gd name="T59" fmla="*/ 198 h 307"/>
                <a:gd name="T60" fmla="*/ 278 w 487"/>
                <a:gd name="T61" fmla="*/ 183 h 307"/>
                <a:gd name="T62" fmla="*/ 281 w 487"/>
                <a:gd name="T63" fmla="*/ 175 h 307"/>
                <a:gd name="T64" fmla="*/ 290 w 487"/>
                <a:gd name="T65" fmla="*/ 171 h 307"/>
                <a:gd name="T66" fmla="*/ 304 w 487"/>
                <a:gd name="T67" fmla="*/ 162 h 307"/>
                <a:gd name="T68" fmla="*/ 317 w 487"/>
                <a:gd name="T69" fmla="*/ 156 h 307"/>
                <a:gd name="T70" fmla="*/ 333 w 487"/>
                <a:gd name="T71" fmla="*/ 160 h 307"/>
                <a:gd name="T72" fmla="*/ 349 w 487"/>
                <a:gd name="T73" fmla="*/ 158 h 307"/>
                <a:gd name="T74" fmla="*/ 366 w 487"/>
                <a:gd name="T75" fmla="*/ 148 h 307"/>
                <a:gd name="T76" fmla="*/ 405 w 487"/>
                <a:gd name="T77" fmla="*/ 132 h 307"/>
                <a:gd name="T78" fmla="*/ 416 w 487"/>
                <a:gd name="T79" fmla="*/ 123 h 307"/>
                <a:gd name="T80" fmla="*/ 425 w 487"/>
                <a:gd name="T81" fmla="*/ 111 h 307"/>
                <a:gd name="T82" fmla="*/ 436 w 487"/>
                <a:gd name="T83" fmla="*/ 108 h 307"/>
                <a:gd name="T84" fmla="*/ 450 w 487"/>
                <a:gd name="T85" fmla="*/ 109 h 307"/>
                <a:gd name="T86" fmla="*/ 468 w 487"/>
                <a:gd name="T87" fmla="*/ 105 h 307"/>
                <a:gd name="T88" fmla="*/ 480 w 487"/>
                <a:gd name="T89" fmla="*/ 101 h 307"/>
                <a:gd name="T90" fmla="*/ 486 w 487"/>
                <a:gd name="T91" fmla="*/ 89 h 307"/>
                <a:gd name="T92" fmla="*/ 487 w 487"/>
                <a:gd name="T93" fmla="*/ 81 h 307"/>
                <a:gd name="T94" fmla="*/ 481 w 487"/>
                <a:gd name="T95" fmla="*/ 77 h 307"/>
                <a:gd name="T96" fmla="*/ 458 w 487"/>
                <a:gd name="T97" fmla="*/ 67 h 307"/>
                <a:gd name="T98" fmla="*/ 454 w 487"/>
                <a:gd name="T99" fmla="*/ 61 h 307"/>
                <a:gd name="T100" fmla="*/ 454 w 487"/>
                <a:gd name="T101" fmla="*/ 56 h 307"/>
                <a:gd name="T102" fmla="*/ 455 w 487"/>
                <a:gd name="T103" fmla="*/ 50 h 307"/>
                <a:gd name="T104" fmla="*/ 445 w 487"/>
                <a:gd name="T105" fmla="*/ 48 h 307"/>
                <a:gd name="T106" fmla="*/ 436 w 487"/>
                <a:gd name="T107" fmla="*/ 45 h 307"/>
                <a:gd name="T108" fmla="*/ 433 w 487"/>
                <a:gd name="T109" fmla="*/ 38 h 307"/>
                <a:gd name="T110" fmla="*/ 437 w 487"/>
                <a:gd name="T111" fmla="*/ 26 h 307"/>
                <a:gd name="T112" fmla="*/ 441 w 487"/>
                <a:gd name="T113" fmla="*/ 12 h 307"/>
                <a:gd name="T114" fmla="*/ 450 w 487"/>
                <a:gd name="T115"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7" h="307">
                  <a:moveTo>
                    <a:pt x="0" y="307"/>
                  </a:moveTo>
                  <a:lnTo>
                    <a:pt x="1" y="305"/>
                  </a:lnTo>
                  <a:lnTo>
                    <a:pt x="2" y="304"/>
                  </a:lnTo>
                  <a:lnTo>
                    <a:pt x="2" y="303"/>
                  </a:lnTo>
                  <a:lnTo>
                    <a:pt x="3" y="302"/>
                  </a:lnTo>
                  <a:lnTo>
                    <a:pt x="4" y="301"/>
                  </a:lnTo>
                  <a:lnTo>
                    <a:pt x="5" y="300"/>
                  </a:lnTo>
                  <a:lnTo>
                    <a:pt x="6" y="299"/>
                  </a:lnTo>
                  <a:lnTo>
                    <a:pt x="7" y="299"/>
                  </a:lnTo>
                  <a:lnTo>
                    <a:pt x="8" y="298"/>
                  </a:lnTo>
                  <a:lnTo>
                    <a:pt x="9" y="298"/>
                  </a:lnTo>
                  <a:lnTo>
                    <a:pt x="10" y="297"/>
                  </a:lnTo>
                  <a:lnTo>
                    <a:pt x="11" y="297"/>
                  </a:lnTo>
                  <a:lnTo>
                    <a:pt x="12" y="297"/>
                  </a:lnTo>
                  <a:lnTo>
                    <a:pt x="13" y="297"/>
                  </a:lnTo>
                  <a:lnTo>
                    <a:pt x="14" y="298"/>
                  </a:lnTo>
                  <a:lnTo>
                    <a:pt x="16" y="298"/>
                  </a:lnTo>
                  <a:lnTo>
                    <a:pt x="17" y="299"/>
                  </a:lnTo>
                  <a:lnTo>
                    <a:pt x="18" y="299"/>
                  </a:lnTo>
                  <a:lnTo>
                    <a:pt x="19" y="300"/>
                  </a:lnTo>
                  <a:lnTo>
                    <a:pt x="22" y="302"/>
                  </a:lnTo>
                  <a:lnTo>
                    <a:pt x="23" y="303"/>
                  </a:lnTo>
                  <a:lnTo>
                    <a:pt x="25" y="303"/>
                  </a:lnTo>
                  <a:lnTo>
                    <a:pt x="26" y="304"/>
                  </a:lnTo>
                  <a:lnTo>
                    <a:pt x="27" y="304"/>
                  </a:lnTo>
                  <a:lnTo>
                    <a:pt x="28" y="304"/>
                  </a:lnTo>
                  <a:lnTo>
                    <a:pt x="29" y="304"/>
                  </a:lnTo>
                  <a:lnTo>
                    <a:pt x="30" y="304"/>
                  </a:lnTo>
                  <a:lnTo>
                    <a:pt x="31" y="303"/>
                  </a:lnTo>
                  <a:lnTo>
                    <a:pt x="32" y="303"/>
                  </a:lnTo>
                  <a:lnTo>
                    <a:pt x="33" y="303"/>
                  </a:lnTo>
                  <a:lnTo>
                    <a:pt x="33" y="302"/>
                  </a:lnTo>
                  <a:lnTo>
                    <a:pt x="34" y="302"/>
                  </a:lnTo>
                  <a:lnTo>
                    <a:pt x="35" y="301"/>
                  </a:lnTo>
                  <a:lnTo>
                    <a:pt x="35" y="301"/>
                  </a:lnTo>
                  <a:lnTo>
                    <a:pt x="36" y="300"/>
                  </a:lnTo>
                  <a:lnTo>
                    <a:pt x="36" y="298"/>
                  </a:lnTo>
                  <a:lnTo>
                    <a:pt x="38" y="294"/>
                  </a:lnTo>
                  <a:lnTo>
                    <a:pt x="39" y="292"/>
                  </a:lnTo>
                  <a:lnTo>
                    <a:pt x="40" y="290"/>
                  </a:lnTo>
                  <a:lnTo>
                    <a:pt x="40" y="289"/>
                  </a:lnTo>
                  <a:lnTo>
                    <a:pt x="41" y="289"/>
                  </a:lnTo>
                  <a:lnTo>
                    <a:pt x="42" y="287"/>
                  </a:lnTo>
                  <a:lnTo>
                    <a:pt x="45" y="285"/>
                  </a:lnTo>
                  <a:lnTo>
                    <a:pt x="47" y="284"/>
                  </a:lnTo>
                  <a:lnTo>
                    <a:pt x="50" y="281"/>
                  </a:lnTo>
                  <a:lnTo>
                    <a:pt x="53" y="279"/>
                  </a:lnTo>
                  <a:lnTo>
                    <a:pt x="54" y="278"/>
                  </a:lnTo>
                  <a:lnTo>
                    <a:pt x="55" y="278"/>
                  </a:lnTo>
                  <a:lnTo>
                    <a:pt x="55" y="277"/>
                  </a:lnTo>
                  <a:lnTo>
                    <a:pt x="56" y="276"/>
                  </a:lnTo>
                  <a:lnTo>
                    <a:pt x="57" y="274"/>
                  </a:lnTo>
                  <a:lnTo>
                    <a:pt x="58" y="272"/>
                  </a:lnTo>
                  <a:lnTo>
                    <a:pt x="59" y="270"/>
                  </a:lnTo>
                  <a:lnTo>
                    <a:pt x="60" y="266"/>
                  </a:lnTo>
                  <a:lnTo>
                    <a:pt x="60" y="265"/>
                  </a:lnTo>
                  <a:lnTo>
                    <a:pt x="61" y="264"/>
                  </a:lnTo>
                  <a:lnTo>
                    <a:pt x="61" y="264"/>
                  </a:lnTo>
                  <a:lnTo>
                    <a:pt x="61" y="263"/>
                  </a:lnTo>
                  <a:lnTo>
                    <a:pt x="61" y="263"/>
                  </a:lnTo>
                  <a:lnTo>
                    <a:pt x="62" y="263"/>
                  </a:lnTo>
                  <a:lnTo>
                    <a:pt x="63" y="263"/>
                  </a:lnTo>
                  <a:lnTo>
                    <a:pt x="63" y="263"/>
                  </a:lnTo>
                  <a:lnTo>
                    <a:pt x="64" y="263"/>
                  </a:lnTo>
                  <a:lnTo>
                    <a:pt x="65" y="264"/>
                  </a:lnTo>
                  <a:lnTo>
                    <a:pt x="66" y="264"/>
                  </a:lnTo>
                  <a:lnTo>
                    <a:pt x="66" y="265"/>
                  </a:lnTo>
                  <a:lnTo>
                    <a:pt x="67" y="265"/>
                  </a:lnTo>
                  <a:lnTo>
                    <a:pt x="69" y="267"/>
                  </a:lnTo>
                  <a:lnTo>
                    <a:pt x="71" y="269"/>
                  </a:lnTo>
                  <a:lnTo>
                    <a:pt x="72" y="271"/>
                  </a:lnTo>
                  <a:lnTo>
                    <a:pt x="75" y="276"/>
                  </a:lnTo>
                  <a:lnTo>
                    <a:pt x="76" y="278"/>
                  </a:lnTo>
                  <a:lnTo>
                    <a:pt x="77" y="279"/>
                  </a:lnTo>
                  <a:lnTo>
                    <a:pt x="78" y="281"/>
                  </a:lnTo>
                  <a:lnTo>
                    <a:pt x="80" y="282"/>
                  </a:lnTo>
                  <a:lnTo>
                    <a:pt x="82" y="283"/>
                  </a:lnTo>
                  <a:lnTo>
                    <a:pt x="84" y="285"/>
                  </a:lnTo>
                  <a:lnTo>
                    <a:pt x="85" y="285"/>
                  </a:lnTo>
                  <a:lnTo>
                    <a:pt x="86" y="286"/>
                  </a:lnTo>
                  <a:lnTo>
                    <a:pt x="89" y="287"/>
                  </a:lnTo>
                  <a:lnTo>
                    <a:pt x="91" y="288"/>
                  </a:lnTo>
                  <a:lnTo>
                    <a:pt x="92" y="288"/>
                  </a:lnTo>
                  <a:lnTo>
                    <a:pt x="93" y="288"/>
                  </a:lnTo>
                  <a:lnTo>
                    <a:pt x="94" y="288"/>
                  </a:lnTo>
                  <a:lnTo>
                    <a:pt x="95" y="288"/>
                  </a:lnTo>
                  <a:lnTo>
                    <a:pt x="96" y="288"/>
                  </a:lnTo>
                  <a:lnTo>
                    <a:pt x="96" y="288"/>
                  </a:lnTo>
                  <a:lnTo>
                    <a:pt x="97" y="287"/>
                  </a:lnTo>
                  <a:lnTo>
                    <a:pt x="98" y="287"/>
                  </a:lnTo>
                  <a:lnTo>
                    <a:pt x="99" y="286"/>
                  </a:lnTo>
                  <a:lnTo>
                    <a:pt x="100" y="286"/>
                  </a:lnTo>
                  <a:lnTo>
                    <a:pt x="102" y="285"/>
                  </a:lnTo>
                  <a:lnTo>
                    <a:pt x="104" y="283"/>
                  </a:lnTo>
                  <a:lnTo>
                    <a:pt x="108" y="278"/>
                  </a:lnTo>
                  <a:lnTo>
                    <a:pt x="112" y="274"/>
                  </a:lnTo>
                  <a:lnTo>
                    <a:pt x="117" y="269"/>
                  </a:lnTo>
                  <a:lnTo>
                    <a:pt x="118" y="268"/>
                  </a:lnTo>
                  <a:lnTo>
                    <a:pt x="119" y="267"/>
                  </a:lnTo>
                  <a:lnTo>
                    <a:pt x="119" y="266"/>
                  </a:lnTo>
                  <a:lnTo>
                    <a:pt x="120" y="265"/>
                  </a:lnTo>
                  <a:lnTo>
                    <a:pt x="120" y="263"/>
                  </a:lnTo>
                  <a:lnTo>
                    <a:pt x="121" y="262"/>
                  </a:lnTo>
                  <a:lnTo>
                    <a:pt x="121" y="260"/>
                  </a:lnTo>
                  <a:lnTo>
                    <a:pt x="121" y="259"/>
                  </a:lnTo>
                  <a:lnTo>
                    <a:pt x="121" y="258"/>
                  </a:lnTo>
                  <a:lnTo>
                    <a:pt x="121" y="257"/>
                  </a:lnTo>
                  <a:lnTo>
                    <a:pt x="122" y="255"/>
                  </a:lnTo>
                  <a:lnTo>
                    <a:pt x="123" y="253"/>
                  </a:lnTo>
                  <a:lnTo>
                    <a:pt x="124" y="251"/>
                  </a:lnTo>
                  <a:lnTo>
                    <a:pt x="126" y="248"/>
                  </a:lnTo>
                  <a:lnTo>
                    <a:pt x="127" y="247"/>
                  </a:lnTo>
                  <a:lnTo>
                    <a:pt x="127" y="246"/>
                  </a:lnTo>
                  <a:lnTo>
                    <a:pt x="127" y="245"/>
                  </a:lnTo>
                  <a:lnTo>
                    <a:pt x="128" y="244"/>
                  </a:lnTo>
                  <a:lnTo>
                    <a:pt x="128" y="243"/>
                  </a:lnTo>
                  <a:lnTo>
                    <a:pt x="128" y="242"/>
                  </a:lnTo>
                  <a:lnTo>
                    <a:pt x="128" y="241"/>
                  </a:lnTo>
                  <a:lnTo>
                    <a:pt x="128" y="238"/>
                  </a:lnTo>
                  <a:lnTo>
                    <a:pt x="128" y="236"/>
                  </a:lnTo>
                  <a:lnTo>
                    <a:pt x="127" y="232"/>
                  </a:lnTo>
                  <a:lnTo>
                    <a:pt x="127" y="230"/>
                  </a:lnTo>
                  <a:lnTo>
                    <a:pt x="127" y="229"/>
                  </a:lnTo>
                  <a:lnTo>
                    <a:pt x="127" y="227"/>
                  </a:lnTo>
                  <a:lnTo>
                    <a:pt x="128" y="227"/>
                  </a:lnTo>
                  <a:lnTo>
                    <a:pt x="128" y="226"/>
                  </a:lnTo>
                  <a:lnTo>
                    <a:pt x="129" y="225"/>
                  </a:lnTo>
                  <a:lnTo>
                    <a:pt x="129" y="224"/>
                  </a:lnTo>
                  <a:lnTo>
                    <a:pt x="130" y="224"/>
                  </a:lnTo>
                  <a:lnTo>
                    <a:pt x="131" y="223"/>
                  </a:lnTo>
                  <a:lnTo>
                    <a:pt x="132" y="222"/>
                  </a:lnTo>
                  <a:lnTo>
                    <a:pt x="133" y="222"/>
                  </a:lnTo>
                  <a:lnTo>
                    <a:pt x="134" y="221"/>
                  </a:lnTo>
                  <a:lnTo>
                    <a:pt x="136" y="221"/>
                  </a:lnTo>
                  <a:lnTo>
                    <a:pt x="137" y="220"/>
                  </a:lnTo>
                  <a:lnTo>
                    <a:pt x="139" y="220"/>
                  </a:lnTo>
                  <a:lnTo>
                    <a:pt x="140" y="220"/>
                  </a:lnTo>
                  <a:lnTo>
                    <a:pt x="143" y="220"/>
                  </a:lnTo>
                  <a:lnTo>
                    <a:pt x="150" y="220"/>
                  </a:lnTo>
                  <a:lnTo>
                    <a:pt x="153" y="220"/>
                  </a:lnTo>
                  <a:lnTo>
                    <a:pt x="155" y="219"/>
                  </a:lnTo>
                  <a:lnTo>
                    <a:pt x="158" y="219"/>
                  </a:lnTo>
                  <a:lnTo>
                    <a:pt x="160" y="218"/>
                  </a:lnTo>
                  <a:lnTo>
                    <a:pt x="161" y="218"/>
                  </a:lnTo>
                  <a:lnTo>
                    <a:pt x="162" y="217"/>
                  </a:lnTo>
                  <a:lnTo>
                    <a:pt x="164" y="216"/>
                  </a:lnTo>
                  <a:lnTo>
                    <a:pt x="166" y="215"/>
                  </a:lnTo>
                  <a:lnTo>
                    <a:pt x="168" y="214"/>
                  </a:lnTo>
                  <a:lnTo>
                    <a:pt x="170" y="212"/>
                  </a:lnTo>
                  <a:lnTo>
                    <a:pt x="172" y="212"/>
                  </a:lnTo>
                  <a:lnTo>
                    <a:pt x="173" y="211"/>
                  </a:lnTo>
                  <a:lnTo>
                    <a:pt x="175" y="211"/>
                  </a:lnTo>
                  <a:lnTo>
                    <a:pt x="176" y="210"/>
                  </a:lnTo>
                  <a:lnTo>
                    <a:pt x="178" y="210"/>
                  </a:lnTo>
                  <a:lnTo>
                    <a:pt x="179" y="210"/>
                  </a:lnTo>
                  <a:lnTo>
                    <a:pt x="180" y="210"/>
                  </a:lnTo>
                  <a:lnTo>
                    <a:pt x="182" y="210"/>
                  </a:lnTo>
                  <a:lnTo>
                    <a:pt x="183" y="211"/>
                  </a:lnTo>
                  <a:lnTo>
                    <a:pt x="184" y="211"/>
                  </a:lnTo>
                  <a:lnTo>
                    <a:pt x="185" y="211"/>
                  </a:lnTo>
                  <a:lnTo>
                    <a:pt x="190" y="214"/>
                  </a:lnTo>
                  <a:lnTo>
                    <a:pt x="192" y="214"/>
                  </a:lnTo>
                  <a:lnTo>
                    <a:pt x="193" y="215"/>
                  </a:lnTo>
                  <a:lnTo>
                    <a:pt x="194" y="215"/>
                  </a:lnTo>
                  <a:lnTo>
                    <a:pt x="195" y="215"/>
                  </a:lnTo>
                  <a:lnTo>
                    <a:pt x="196" y="215"/>
                  </a:lnTo>
                  <a:lnTo>
                    <a:pt x="197" y="215"/>
                  </a:lnTo>
                  <a:lnTo>
                    <a:pt x="198" y="215"/>
                  </a:lnTo>
                  <a:lnTo>
                    <a:pt x="198" y="215"/>
                  </a:lnTo>
                  <a:lnTo>
                    <a:pt x="199" y="215"/>
                  </a:lnTo>
                  <a:lnTo>
                    <a:pt x="200" y="214"/>
                  </a:lnTo>
                  <a:lnTo>
                    <a:pt x="202" y="213"/>
                  </a:lnTo>
                  <a:lnTo>
                    <a:pt x="205" y="212"/>
                  </a:lnTo>
                  <a:lnTo>
                    <a:pt x="207" y="211"/>
                  </a:lnTo>
                  <a:lnTo>
                    <a:pt x="208" y="210"/>
                  </a:lnTo>
                  <a:lnTo>
                    <a:pt x="210" y="210"/>
                  </a:lnTo>
                  <a:lnTo>
                    <a:pt x="215" y="210"/>
                  </a:lnTo>
                  <a:lnTo>
                    <a:pt x="221" y="208"/>
                  </a:lnTo>
                  <a:lnTo>
                    <a:pt x="222" y="208"/>
                  </a:lnTo>
                  <a:lnTo>
                    <a:pt x="224" y="208"/>
                  </a:lnTo>
                  <a:lnTo>
                    <a:pt x="227" y="208"/>
                  </a:lnTo>
                  <a:lnTo>
                    <a:pt x="229" y="208"/>
                  </a:lnTo>
                  <a:lnTo>
                    <a:pt x="232" y="208"/>
                  </a:lnTo>
                  <a:lnTo>
                    <a:pt x="234" y="208"/>
                  </a:lnTo>
                  <a:lnTo>
                    <a:pt x="237" y="209"/>
                  </a:lnTo>
                  <a:lnTo>
                    <a:pt x="239" y="209"/>
                  </a:lnTo>
                  <a:lnTo>
                    <a:pt x="241" y="210"/>
                  </a:lnTo>
                  <a:lnTo>
                    <a:pt x="245" y="211"/>
                  </a:lnTo>
                  <a:lnTo>
                    <a:pt x="246" y="212"/>
                  </a:lnTo>
                  <a:lnTo>
                    <a:pt x="248" y="212"/>
                  </a:lnTo>
                  <a:lnTo>
                    <a:pt x="250" y="212"/>
                  </a:lnTo>
                  <a:lnTo>
                    <a:pt x="252" y="212"/>
                  </a:lnTo>
                  <a:lnTo>
                    <a:pt x="254" y="212"/>
                  </a:lnTo>
                  <a:lnTo>
                    <a:pt x="256" y="212"/>
                  </a:lnTo>
                  <a:lnTo>
                    <a:pt x="258" y="212"/>
                  </a:lnTo>
                  <a:lnTo>
                    <a:pt x="260" y="211"/>
                  </a:lnTo>
                  <a:lnTo>
                    <a:pt x="261" y="210"/>
                  </a:lnTo>
                  <a:lnTo>
                    <a:pt x="262" y="209"/>
                  </a:lnTo>
                  <a:lnTo>
                    <a:pt x="265" y="207"/>
                  </a:lnTo>
                  <a:lnTo>
                    <a:pt x="266" y="206"/>
                  </a:lnTo>
                  <a:lnTo>
                    <a:pt x="268" y="205"/>
                  </a:lnTo>
                  <a:lnTo>
                    <a:pt x="271" y="204"/>
                  </a:lnTo>
                  <a:lnTo>
                    <a:pt x="272" y="204"/>
                  </a:lnTo>
                  <a:lnTo>
                    <a:pt x="273" y="203"/>
                  </a:lnTo>
                  <a:lnTo>
                    <a:pt x="274" y="202"/>
                  </a:lnTo>
                  <a:lnTo>
                    <a:pt x="275" y="202"/>
                  </a:lnTo>
                  <a:lnTo>
                    <a:pt x="276" y="201"/>
                  </a:lnTo>
                  <a:lnTo>
                    <a:pt x="276" y="200"/>
                  </a:lnTo>
                  <a:lnTo>
                    <a:pt x="277" y="199"/>
                  </a:lnTo>
                  <a:lnTo>
                    <a:pt x="277" y="198"/>
                  </a:lnTo>
                  <a:lnTo>
                    <a:pt x="277" y="197"/>
                  </a:lnTo>
                  <a:lnTo>
                    <a:pt x="278" y="195"/>
                  </a:lnTo>
                  <a:lnTo>
                    <a:pt x="278" y="193"/>
                  </a:lnTo>
                  <a:lnTo>
                    <a:pt x="277" y="189"/>
                  </a:lnTo>
                  <a:lnTo>
                    <a:pt x="277" y="187"/>
                  </a:lnTo>
                  <a:lnTo>
                    <a:pt x="277" y="185"/>
                  </a:lnTo>
                  <a:lnTo>
                    <a:pt x="278" y="183"/>
                  </a:lnTo>
                  <a:lnTo>
                    <a:pt x="278" y="182"/>
                  </a:lnTo>
                  <a:lnTo>
                    <a:pt x="278" y="180"/>
                  </a:lnTo>
                  <a:lnTo>
                    <a:pt x="279" y="179"/>
                  </a:lnTo>
                  <a:lnTo>
                    <a:pt x="279" y="178"/>
                  </a:lnTo>
                  <a:lnTo>
                    <a:pt x="280" y="176"/>
                  </a:lnTo>
                  <a:lnTo>
                    <a:pt x="280" y="175"/>
                  </a:lnTo>
                  <a:lnTo>
                    <a:pt x="281" y="175"/>
                  </a:lnTo>
                  <a:lnTo>
                    <a:pt x="282" y="174"/>
                  </a:lnTo>
                  <a:lnTo>
                    <a:pt x="282" y="173"/>
                  </a:lnTo>
                  <a:lnTo>
                    <a:pt x="283" y="173"/>
                  </a:lnTo>
                  <a:lnTo>
                    <a:pt x="284" y="173"/>
                  </a:lnTo>
                  <a:lnTo>
                    <a:pt x="284" y="172"/>
                  </a:lnTo>
                  <a:lnTo>
                    <a:pt x="286" y="172"/>
                  </a:lnTo>
                  <a:lnTo>
                    <a:pt x="290" y="171"/>
                  </a:lnTo>
                  <a:lnTo>
                    <a:pt x="292" y="171"/>
                  </a:lnTo>
                  <a:lnTo>
                    <a:pt x="294" y="170"/>
                  </a:lnTo>
                  <a:lnTo>
                    <a:pt x="296" y="169"/>
                  </a:lnTo>
                  <a:lnTo>
                    <a:pt x="298" y="168"/>
                  </a:lnTo>
                  <a:lnTo>
                    <a:pt x="300" y="166"/>
                  </a:lnTo>
                  <a:lnTo>
                    <a:pt x="302" y="165"/>
                  </a:lnTo>
                  <a:lnTo>
                    <a:pt x="304" y="162"/>
                  </a:lnTo>
                  <a:lnTo>
                    <a:pt x="306" y="161"/>
                  </a:lnTo>
                  <a:lnTo>
                    <a:pt x="307" y="160"/>
                  </a:lnTo>
                  <a:lnTo>
                    <a:pt x="309" y="159"/>
                  </a:lnTo>
                  <a:lnTo>
                    <a:pt x="312" y="158"/>
                  </a:lnTo>
                  <a:lnTo>
                    <a:pt x="314" y="157"/>
                  </a:lnTo>
                  <a:lnTo>
                    <a:pt x="316" y="156"/>
                  </a:lnTo>
                  <a:lnTo>
                    <a:pt x="317" y="156"/>
                  </a:lnTo>
                  <a:lnTo>
                    <a:pt x="318" y="156"/>
                  </a:lnTo>
                  <a:lnTo>
                    <a:pt x="319" y="156"/>
                  </a:lnTo>
                  <a:lnTo>
                    <a:pt x="321" y="157"/>
                  </a:lnTo>
                  <a:lnTo>
                    <a:pt x="322" y="157"/>
                  </a:lnTo>
                  <a:lnTo>
                    <a:pt x="326" y="158"/>
                  </a:lnTo>
                  <a:lnTo>
                    <a:pt x="330" y="159"/>
                  </a:lnTo>
                  <a:lnTo>
                    <a:pt x="333" y="160"/>
                  </a:lnTo>
                  <a:lnTo>
                    <a:pt x="335" y="160"/>
                  </a:lnTo>
                  <a:lnTo>
                    <a:pt x="336" y="160"/>
                  </a:lnTo>
                  <a:lnTo>
                    <a:pt x="337" y="160"/>
                  </a:lnTo>
                  <a:lnTo>
                    <a:pt x="342" y="159"/>
                  </a:lnTo>
                  <a:lnTo>
                    <a:pt x="346" y="159"/>
                  </a:lnTo>
                  <a:lnTo>
                    <a:pt x="347" y="158"/>
                  </a:lnTo>
                  <a:lnTo>
                    <a:pt x="349" y="158"/>
                  </a:lnTo>
                  <a:lnTo>
                    <a:pt x="351" y="157"/>
                  </a:lnTo>
                  <a:lnTo>
                    <a:pt x="352" y="156"/>
                  </a:lnTo>
                  <a:lnTo>
                    <a:pt x="354" y="155"/>
                  </a:lnTo>
                  <a:lnTo>
                    <a:pt x="358" y="152"/>
                  </a:lnTo>
                  <a:lnTo>
                    <a:pt x="360" y="151"/>
                  </a:lnTo>
                  <a:lnTo>
                    <a:pt x="362" y="150"/>
                  </a:lnTo>
                  <a:lnTo>
                    <a:pt x="366" y="148"/>
                  </a:lnTo>
                  <a:lnTo>
                    <a:pt x="377" y="143"/>
                  </a:lnTo>
                  <a:lnTo>
                    <a:pt x="384" y="140"/>
                  </a:lnTo>
                  <a:lnTo>
                    <a:pt x="388" y="138"/>
                  </a:lnTo>
                  <a:lnTo>
                    <a:pt x="391" y="137"/>
                  </a:lnTo>
                  <a:lnTo>
                    <a:pt x="398" y="134"/>
                  </a:lnTo>
                  <a:lnTo>
                    <a:pt x="401" y="133"/>
                  </a:lnTo>
                  <a:lnTo>
                    <a:pt x="405" y="132"/>
                  </a:lnTo>
                  <a:lnTo>
                    <a:pt x="406" y="131"/>
                  </a:lnTo>
                  <a:lnTo>
                    <a:pt x="407" y="130"/>
                  </a:lnTo>
                  <a:lnTo>
                    <a:pt x="410" y="129"/>
                  </a:lnTo>
                  <a:lnTo>
                    <a:pt x="412" y="127"/>
                  </a:lnTo>
                  <a:lnTo>
                    <a:pt x="414" y="126"/>
                  </a:lnTo>
                  <a:lnTo>
                    <a:pt x="415" y="124"/>
                  </a:lnTo>
                  <a:lnTo>
                    <a:pt x="416" y="123"/>
                  </a:lnTo>
                  <a:lnTo>
                    <a:pt x="417" y="121"/>
                  </a:lnTo>
                  <a:lnTo>
                    <a:pt x="418" y="119"/>
                  </a:lnTo>
                  <a:lnTo>
                    <a:pt x="421" y="115"/>
                  </a:lnTo>
                  <a:lnTo>
                    <a:pt x="422" y="114"/>
                  </a:lnTo>
                  <a:lnTo>
                    <a:pt x="423" y="112"/>
                  </a:lnTo>
                  <a:lnTo>
                    <a:pt x="423" y="112"/>
                  </a:lnTo>
                  <a:lnTo>
                    <a:pt x="425" y="111"/>
                  </a:lnTo>
                  <a:lnTo>
                    <a:pt x="426" y="110"/>
                  </a:lnTo>
                  <a:lnTo>
                    <a:pt x="427" y="109"/>
                  </a:lnTo>
                  <a:lnTo>
                    <a:pt x="430" y="109"/>
                  </a:lnTo>
                  <a:lnTo>
                    <a:pt x="432" y="108"/>
                  </a:lnTo>
                  <a:lnTo>
                    <a:pt x="433" y="108"/>
                  </a:lnTo>
                  <a:lnTo>
                    <a:pt x="435" y="108"/>
                  </a:lnTo>
                  <a:lnTo>
                    <a:pt x="436" y="108"/>
                  </a:lnTo>
                  <a:lnTo>
                    <a:pt x="438" y="108"/>
                  </a:lnTo>
                  <a:lnTo>
                    <a:pt x="440" y="108"/>
                  </a:lnTo>
                  <a:lnTo>
                    <a:pt x="444" y="109"/>
                  </a:lnTo>
                  <a:lnTo>
                    <a:pt x="445" y="109"/>
                  </a:lnTo>
                  <a:lnTo>
                    <a:pt x="447" y="109"/>
                  </a:lnTo>
                  <a:lnTo>
                    <a:pt x="449" y="109"/>
                  </a:lnTo>
                  <a:lnTo>
                    <a:pt x="450" y="109"/>
                  </a:lnTo>
                  <a:lnTo>
                    <a:pt x="452" y="109"/>
                  </a:lnTo>
                  <a:lnTo>
                    <a:pt x="454" y="109"/>
                  </a:lnTo>
                  <a:lnTo>
                    <a:pt x="458" y="108"/>
                  </a:lnTo>
                  <a:lnTo>
                    <a:pt x="460" y="108"/>
                  </a:lnTo>
                  <a:lnTo>
                    <a:pt x="462" y="107"/>
                  </a:lnTo>
                  <a:lnTo>
                    <a:pt x="465" y="106"/>
                  </a:lnTo>
                  <a:lnTo>
                    <a:pt x="468" y="105"/>
                  </a:lnTo>
                  <a:lnTo>
                    <a:pt x="469" y="104"/>
                  </a:lnTo>
                  <a:lnTo>
                    <a:pt x="471" y="104"/>
                  </a:lnTo>
                  <a:lnTo>
                    <a:pt x="476" y="103"/>
                  </a:lnTo>
                  <a:lnTo>
                    <a:pt x="477" y="102"/>
                  </a:lnTo>
                  <a:lnTo>
                    <a:pt x="479" y="102"/>
                  </a:lnTo>
                  <a:lnTo>
                    <a:pt x="480" y="101"/>
                  </a:lnTo>
                  <a:lnTo>
                    <a:pt x="480" y="101"/>
                  </a:lnTo>
                  <a:lnTo>
                    <a:pt x="481" y="100"/>
                  </a:lnTo>
                  <a:lnTo>
                    <a:pt x="482" y="100"/>
                  </a:lnTo>
                  <a:lnTo>
                    <a:pt x="483" y="98"/>
                  </a:lnTo>
                  <a:lnTo>
                    <a:pt x="483" y="97"/>
                  </a:lnTo>
                  <a:lnTo>
                    <a:pt x="484" y="96"/>
                  </a:lnTo>
                  <a:lnTo>
                    <a:pt x="485" y="93"/>
                  </a:lnTo>
                  <a:lnTo>
                    <a:pt x="486" y="89"/>
                  </a:lnTo>
                  <a:lnTo>
                    <a:pt x="487" y="87"/>
                  </a:lnTo>
                  <a:lnTo>
                    <a:pt x="487" y="86"/>
                  </a:lnTo>
                  <a:lnTo>
                    <a:pt x="487" y="85"/>
                  </a:lnTo>
                  <a:lnTo>
                    <a:pt x="487" y="84"/>
                  </a:lnTo>
                  <a:lnTo>
                    <a:pt x="487" y="83"/>
                  </a:lnTo>
                  <a:lnTo>
                    <a:pt x="487" y="82"/>
                  </a:lnTo>
                  <a:lnTo>
                    <a:pt x="487" y="81"/>
                  </a:lnTo>
                  <a:lnTo>
                    <a:pt x="486" y="81"/>
                  </a:lnTo>
                  <a:lnTo>
                    <a:pt x="486" y="80"/>
                  </a:lnTo>
                  <a:lnTo>
                    <a:pt x="485" y="79"/>
                  </a:lnTo>
                  <a:lnTo>
                    <a:pt x="484" y="78"/>
                  </a:lnTo>
                  <a:lnTo>
                    <a:pt x="483" y="78"/>
                  </a:lnTo>
                  <a:lnTo>
                    <a:pt x="482" y="77"/>
                  </a:lnTo>
                  <a:lnTo>
                    <a:pt x="481" y="77"/>
                  </a:lnTo>
                  <a:lnTo>
                    <a:pt x="478" y="75"/>
                  </a:lnTo>
                  <a:lnTo>
                    <a:pt x="472" y="73"/>
                  </a:lnTo>
                  <a:lnTo>
                    <a:pt x="468" y="72"/>
                  </a:lnTo>
                  <a:lnTo>
                    <a:pt x="462" y="69"/>
                  </a:lnTo>
                  <a:lnTo>
                    <a:pt x="460" y="69"/>
                  </a:lnTo>
                  <a:lnTo>
                    <a:pt x="459" y="68"/>
                  </a:lnTo>
                  <a:lnTo>
                    <a:pt x="458" y="67"/>
                  </a:lnTo>
                  <a:lnTo>
                    <a:pt x="457" y="67"/>
                  </a:lnTo>
                  <a:lnTo>
                    <a:pt x="456" y="66"/>
                  </a:lnTo>
                  <a:lnTo>
                    <a:pt x="456" y="65"/>
                  </a:lnTo>
                  <a:lnTo>
                    <a:pt x="455" y="65"/>
                  </a:lnTo>
                  <a:lnTo>
                    <a:pt x="455" y="64"/>
                  </a:lnTo>
                  <a:lnTo>
                    <a:pt x="454" y="63"/>
                  </a:lnTo>
                  <a:lnTo>
                    <a:pt x="454" y="61"/>
                  </a:lnTo>
                  <a:lnTo>
                    <a:pt x="453" y="60"/>
                  </a:lnTo>
                  <a:lnTo>
                    <a:pt x="453" y="60"/>
                  </a:lnTo>
                  <a:lnTo>
                    <a:pt x="453" y="59"/>
                  </a:lnTo>
                  <a:lnTo>
                    <a:pt x="453" y="58"/>
                  </a:lnTo>
                  <a:lnTo>
                    <a:pt x="453" y="58"/>
                  </a:lnTo>
                  <a:lnTo>
                    <a:pt x="453" y="57"/>
                  </a:lnTo>
                  <a:lnTo>
                    <a:pt x="454" y="56"/>
                  </a:lnTo>
                  <a:lnTo>
                    <a:pt x="455" y="54"/>
                  </a:lnTo>
                  <a:lnTo>
                    <a:pt x="455" y="53"/>
                  </a:lnTo>
                  <a:lnTo>
                    <a:pt x="456" y="52"/>
                  </a:lnTo>
                  <a:lnTo>
                    <a:pt x="456" y="52"/>
                  </a:lnTo>
                  <a:lnTo>
                    <a:pt x="456" y="51"/>
                  </a:lnTo>
                  <a:lnTo>
                    <a:pt x="455" y="50"/>
                  </a:lnTo>
                  <a:lnTo>
                    <a:pt x="455" y="50"/>
                  </a:lnTo>
                  <a:lnTo>
                    <a:pt x="454" y="49"/>
                  </a:lnTo>
                  <a:lnTo>
                    <a:pt x="454" y="49"/>
                  </a:lnTo>
                  <a:lnTo>
                    <a:pt x="453" y="49"/>
                  </a:lnTo>
                  <a:lnTo>
                    <a:pt x="452" y="49"/>
                  </a:lnTo>
                  <a:lnTo>
                    <a:pt x="451" y="48"/>
                  </a:lnTo>
                  <a:lnTo>
                    <a:pt x="447" y="49"/>
                  </a:lnTo>
                  <a:lnTo>
                    <a:pt x="445" y="48"/>
                  </a:lnTo>
                  <a:lnTo>
                    <a:pt x="442" y="48"/>
                  </a:lnTo>
                  <a:lnTo>
                    <a:pt x="441" y="48"/>
                  </a:lnTo>
                  <a:lnTo>
                    <a:pt x="441" y="48"/>
                  </a:lnTo>
                  <a:lnTo>
                    <a:pt x="439" y="47"/>
                  </a:lnTo>
                  <a:lnTo>
                    <a:pt x="438" y="46"/>
                  </a:lnTo>
                  <a:lnTo>
                    <a:pt x="437" y="46"/>
                  </a:lnTo>
                  <a:lnTo>
                    <a:pt x="436" y="45"/>
                  </a:lnTo>
                  <a:lnTo>
                    <a:pt x="435" y="44"/>
                  </a:lnTo>
                  <a:lnTo>
                    <a:pt x="434" y="43"/>
                  </a:lnTo>
                  <a:lnTo>
                    <a:pt x="434" y="42"/>
                  </a:lnTo>
                  <a:lnTo>
                    <a:pt x="433" y="41"/>
                  </a:lnTo>
                  <a:lnTo>
                    <a:pt x="433" y="41"/>
                  </a:lnTo>
                  <a:lnTo>
                    <a:pt x="433" y="40"/>
                  </a:lnTo>
                  <a:lnTo>
                    <a:pt x="433" y="38"/>
                  </a:lnTo>
                  <a:lnTo>
                    <a:pt x="433" y="35"/>
                  </a:lnTo>
                  <a:lnTo>
                    <a:pt x="433" y="34"/>
                  </a:lnTo>
                  <a:lnTo>
                    <a:pt x="434" y="33"/>
                  </a:lnTo>
                  <a:lnTo>
                    <a:pt x="434" y="32"/>
                  </a:lnTo>
                  <a:lnTo>
                    <a:pt x="434" y="31"/>
                  </a:lnTo>
                  <a:lnTo>
                    <a:pt x="436" y="27"/>
                  </a:lnTo>
                  <a:lnTo>
                    <a:pt x="437" y="26"/>
                  </a:lnTo>
                  <a:lnTo>
                    <a:pt x="438" y="24"/>
                  </a:lnTo>
                  <a:lnTo>
                    <a:pt x="438" y="22"/>
                  </a:lnTo>
                  <a:lnTo>
                    <a:pt x="439" y="21"/>
                  </a:lnTo>
                  <a:lnTo>
                    <a:pt x="439" y="19"/>
                  </a:lnTo>
                  <a:lnTo>
                    <a:pt x="440" y="18"/>
                  </a:lnTo>
                  <a:lnTo>
                    <a:pt x="441" y="13"/>
                  </a:lnTo>
                  <a:lnTo>
                    <a:pt x="441" y="12"/>
                  </a:lnTo>
                  <a:lnTo>
                    <a:pt x="441" y="11"/>
                  </a:lnTo>
                  <a:lnTo>
                    <a:pt x="442" y="10"/>
                  </a:lnTo>
                  <a:lnTo>
                    <a:pt x="442" y="10"/>
                  </a:lnTo>
                  <a:lnTo>
                    <a:pt x="443" y="8"/>
                  </a:lnTo>
                  <a:lnTo>
                    <a:pt x="448" y="2"/>
                  </a:lnTo>
                  <a:lnTo>
                    <a:pt x="449" y="1"/>
                  </a:lnTo>
                  <a:lnTo>
                    <a:pt x="450" y="0"/>
                  </a:lnTo>
                  <a:lnTo>
                    <a:pt x="450" y="0"/>
                  </a:lnTo>
                  <a:lnTo>
                    <a:pt x="450"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68" name="Freeform 274">
              <a:extLst>
                <a:ext uri="{FF2B5EF4-FFF2-40B4-BE49-F238E27FC236}">
                  <a16:creationId xmlns:a16="http://schemas.microsoft.com/office/drawing/2014/main" id="{9C9D126F-2967-4125-9705-EA83F026DFE4}"/>
                </a:ext>
              </a:extLst>
            </p:cNvPr>
            <p:cNvSpPr>
              <a:spLocks/>
            </p:cNvSpPr>
            <p:nvPr/>
          </p:nvSpPr>
          <p:spPr bwMode="auto">
            <a:xfrm>
              <a:off x="3684" y="1621"/>
              <a:ext cx="532" cy="358"/>
            </a:xfrm>
            <a:custGeom>
              <a:avLst/>
              <a:gdLst>
                <a:gd name="T0" fmla="*/ 298 w 532"/>
                <a:gd name="T1" fmla="*/ 4 h 358"/>
                <a:gd name="T2" fmla="*/ 315 w 532"/>
                <a:gd name="T3" fmla="*/ 17 h 358"/>
                <a:gd name="T4" fmla="*/ 328 w 532"/>
                <a:gd name="T5" fmla="*/ 17 h 358"/>
                <a:gd name="T6" fmla="*/ 340 w 532"/>
                <a:gd name="T7" fmla="*/ 8 h 358"/>
                <a:gd name="T8" fmla="*/ 350 w 532"/>
                <a:gd name="T9" fmla="*/ 24 h 358"/>
                <a:gd name="T10" fmla="*/ 369 w 532"/>
                <a:gd name="T11" fmla="*/ 20 h 358"/>
                <a:gd name="T12" fmla="*/ 388 w 532"/>
                <a:gd name="T13" fmla="*/ 46 h 358"/>
                <a:gd name="T14" fmla="*/ 385 w 532"/>
                <a:gd name="T15" fmla="*/ 79 h 358"/>
                <a:gd name="T16" fmla="*/ 403 w 532"/>
                <a:gd name="T17" fmla="*/ 106 h 358"/>
                <a:gd name="T18" fmla="*/ 425 w 532"/>
                <a:gd name="T19" fmla="*/ 134 h 358"/>
                <a:gd name="T20" fmla="*/ 432 w 532"/>
                <a:gd name="T21" fmla="*/ 158 h 358"/>
                <a:gd name="T22" fmla="*/ 451 w 532"/>
                <a:gd name="T23" fmla="*/ 144 h 358"/>
                <a:gd name="T24" fmla="*/ 485 w 532"/>
                <a:gd name="T25" fmla="*/ 155 h 358"/>
                <a:gd name="T26" fmla="*/ 497 w 532"/>
                <a:gd name="T27" fmla="*/ 169 h 358"/>
                <a:gd name="T28" fmla="*/ 506 w 532"/>
                <a:gd name="T29" fmla="*/ 210 h 358"/>
                <a:gd name="T30" fmla="*/ 511 w 532"/>
                <a:gd name="T31" fmla="*/ 252 h 358"/>
                <a:gd name="T32" fmla="*/ 514 w 532"/>
                <a:gd name="T33" fmla="*/ 284 h 358"/>
                <a:gd name="T34" fmla="*/ 531 w 532"/>
                <a:gd name="T35" fmla="*/ 319 h 358"/>
                <a:gd name="T36" fmla="*/ 520 w 532"/>
                <a:gd name="T37" fmla="*/ 330 h 358"/>
                <a:gd name="T38" fmla="*/ 495 w 532"/>
                <a:gd name="T39" fmla="*/ 331 h 358"/>
                <a:gd name="T40" fmla="*/ 476 w 532"/>
                <a:gd name="T41" fmla="*/ 316 h 358"/>
                <a:gd name="T42" fmla="*/ 457 w 532"/>
                <a:gd name="T43" fmla="*/ 330 h 358"/>
                <a:gd name="T44" fmla="*/ 454 w 532"/>
                <a:gd name="T45" fmla="*/ 349 h 358"/>
                <a:gd name="T46" fmla="*/ 436 w 532"/>
                <a:gd name="T47" fmla="*/ 352 h 358"/>
                <a:gd name="T48" fmla="*/ 425 w 532"/>
                <a:gd name="T49" fmla="*/ 342 h 358"/>
                <a:gd name="T50" fmla="*/ 399 w 532"/>
                <a:gd name="T51" fmla="*/ 332 h 358"/>
                <a:gd name="T52" fmla="*/ 379 w 532"/>
                <a:gd name="T53" fmla="*/ 332 h 358"/>
                <a:gd name="T54" fmla="*/ 359 w 532"/>
                <a:gd name="T55" fmla="*/ 343 h 358"/>
                <a:gd name="T56" fmla="*/ 324 w 532"/>
                <a:gd name="T57" fmla="*/ 324 h 358"/>
                <a:gd name="T58" fmla="*/ 305 w 532"/>
                <a:gd name="T59" fmla="*/ 305 h 358"/>
                <a:gd name="T60" fmla="*/ 274 w 532"/>
                <a:gd name="T61" fmla="*/ 279 h 358"/>
                <a:gd name="T62" fmla="*/ 256 w 532"/>
                <a:gd name="T63" fmla="*/ 279 h 358"/>
                <a:gd name="T64" fmla="*/ 239 w 532"/>
                <a:gd name="T65" fmla="*/ 267 h 358"/>
                <a:gd name="T66" fmla="*/ 230 w 532"/>
                <a:gd name="T67" fmla="*/ 284 h 358"/>
                <a:gd name="T68" fmla="*/ 211 w 532"/>
                <a:gd name="T69" fmla="*/ 299 h 358"/>
                <a:gd name="T70" fmla="*/ 200 w 532"/>
                <a:gd name="T71" fmla="*/ 313 h 358"/>
                <a:gd name="T72" fmla="*/ 172 w 532"/>
                <a:gd name="T73" fmla="*/ 309 h 358"/>
                <a:gd name="T74" fmla="*/ 163 w 532"/>
                <a:gd name="T75" fmla="*/ 330 h 358"/>
                <a:gd name="T76" fmla="*/ 139 w 532"/>
                <a:gd name="T77" fmla="*/ 353 h 358"/>
                <a:gd name="T78" fmla="*/ 106 w 532"/>
                <a:gd name="T79" fmla="*/ 358 h 358"/>
                <a:gd name="T80" fmla="*/ 95 w 532"/>
                <a:gd name="T81" fmla="*/ 343 h 358"/>
                <a:gd name="T82" fmla="*/ 82 w 532"/>
                <a:gd name="T83" fmla="*/ 341 h 358"/>
                <a:gd name="T84" fmla="*/ 62 w 532"/>
                <a:gd name="T85" fmla="*/ 341 h 358"/>
                <a:gd name="T86" fmla="*/ 54 w 532"/>
                <a:gd name="T87" fmla="*/ 334 h 358"/>
                <a:gd name="T88" fmla="*/ 30 w 532"/>
                <a:gd name="T89" fmla="*/ 306 h 358"/>
                <a:gd name="T90" fmla="*/ 9 w 532"/>
                <a:gd name="T91" fmla="*/ 263 h 358"/>
                <a:gd name="T92" fmla="*/ 0 w 532"/>
                <a:gd name="T93" fmla="*/ 234 h 358"/>
                <a:gd name="T94" fmla="*/ 10 w 532"/>
                <a:gd name="T95" fmla="*/ 207 h 358"/>
                <a:gd name="T96" fmla="*/ 29 w 532"/>
                <a:gd name="T97" fmla="*/ 187 h 358"/>
                <a:gd name="T98" fmla="*/ 36 w 532"/>
                <a:gd name="T99" fmla="*/ 167 h 358"/>
                <a:gd name="T100" fmla="*/ 43 w 532"/>
                <a:gd name="T101" fmla="*/ 141 h 358"/>
                <a:gd name="T102" fmla="*/ 61 w 532"/>
                <a:gd name="T103" fmla="*/ 140 h 358"/>
                <a:gd name="T104" fmla="*/ 84 w 532"/>
                <a:gd name="T105" fmla="*/ 146 h 358"/>
                <a:gd name="T106" fmla="*/ 96 w 532"/>
                <a:gd name="T107" fmla="*/ 123 h 358"/>
                <a:gd name="T108" fmla="*/ 128 w 532"/>
                <a:gd name="T109" fmla="*/ 114 h 358"/>
                <a:gd name="T110" fmla="*/ 164 w 532"/>
                <a:gd name="T111" fmla="*/ 130 h 358"/>
                <a:gd name="T112" fmla="*/ 189 w 532"/>
                <a:gd name="T113" fmla="*/ 125 h 358"/>
                <a:gd name="T114" fmla="*/ 211 w 532"/>
                <a:gd name="T115" fmla="*/ 100 h 358"/>
                <a:gd name="T116" fmla="*/ 252 w 532"/>
                <a:gd name="T117" fmla="*/ 103 h 358"/>
                <a:gd name="T118" fmla="*/ 269 w 532"/>
                <a:gd name="T119" fmla="*/ 97 h 358"/>
                <a:gd name="T120" fmla="*/ 275 w 532"/>
                <a:gd name="T121" fmla="*/ 56 h 358"/>
                <a:gd name="T122" fmla="*/ 274 w 532"/>
                <a:gd name="T123" fmla="*/ 29 h 358"/>
                <a:gd name="T124" fmla="*/ 262 w 532"/>
                <a:gd name="T125" fmla="*/ 19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2" h="358">
                  <a:moveTo>
                    <a:pt x="280" y="0"/>
                  </a:moveTo>
                  <a:lnTo>
                    <a:pt x="281" y="1"/>
                  </a:lnTo>
                  <a:lnTo>
                    <a:pt x="284" y="3"/>
                  </a:lnTo>
                  <a:lnTo>
                    <a:pt x="285" y="3"/>
                  </a:lnTo>
                  <a:lnTo>
                    <a:pt x="287" y="4"/>
                  </a:lnTo>
                  <a:lnTo>
                    <a:pt x="288" y="5"/>
                  </a:lnTo>
                  <a:lnTo>
                    <a:pt x="289" y="5"/>
                  </a:lnTo>
                  <a:lnTo>
                    <a:pt x="290" y="5"/>
                  </a:lnTo>
                  <a:lnTo>
                    <a:pt x="291" y="5"/>
                  </a:lnTo>
                  <a:lnTo>
                    <a:pt x="292" y="5"/>
                  </a:lnTo>
                  <a:lnTo>
                    <a:pt x="293" y="5"/>
                  </a:lnTo>
                  <a:lnTo>
                    <a:pt x="293" y="5"/>
                  </a:lnTo>
                  <a:lnTo>
                    <a:pt x="296" y="4"/>
                  </a:lnTo>
                  <a:lnTo>
                    <a:pt x="297" y="4"/>
                  </a:lnTo>
                  <a:lnTo>
                    <a:pt x="298" y="4"/>
                  </a:lnTo>
                  <a:lnTo>
                    <a:pt x="299" y="4"/>
                  </a:lnTo>
                  <a:lnTo>
                    <a:pt x="300" y="4"/>
                  </a:lnTo>
                  <a:lnTo>
                    <a:pt x="302" y="5"/>
                  </a:lnTo>
                  <a:lnTo>
                    <a:pt x="308" y="6"/>
                  </a:lnTo>
                  <a:lnTo>
                    <a:pt x="310" y="7"/>
                  </a:lnTo>
                  <a:lnTo>
                    <a:pt x="311" y="8"/>
                  </a:lnTo>
                  <a:lnTo>
                    <a:pt x="312" y="9"/>
                  </a:lnTo>
                  <a:lnTo>
                    <a:pt x="312" y="9"/>
                  </a:lnTo>
                  <a:lnTo>
                    <a:pt x="313" y="10"/>
                  </a:lnTo>
                  <a:lnTo>
                    <a:pt x="313" y="11"/>
                  </a:lnTo>
                  <a:lnTo>
                    <a:pt x="313" y="11"/>
                  </a:lnTo>
                  <a:lnTo>
                    <a:pt x="313" y="14"/>
                  </a:lnTo>
                  <a:lnTo>
                    <a:pt x="314" y="15"/>
                  </a:lnTo>
                  <a:lnTo>
                    <a:pt x="314" y="16"/>
                  </a:lnTo>
                  <a:lnTo>
                    <a:pt x="315" y="17"/>
                  </a:lnTo>
                  <a:lnTo>
                    <a:pt x="315" y="18"/>
                  </a:lnTo>
                  <a:lnTo>
                    <a:pt x="316" y="19"/>
                  </a:lnTo>
                  <a:lnTo>
                    <a:pt x="317" y="19"/>
                  </a:lnTo>
                  <a:lnTo>
                    <a:pt x="319" y="20"/>
                  </a:lnTo>
                  <a:lnTo>
                    <a:pt x="320" y="20"/>
                  </a:lnTo>
                  <a:lnTo>
                    <a:pt x="321" y="20"/>
                  </a:lnTo>
                  <a:lnTo>
                    <a:pt x="322" y="20"/>
                  </a:lnTo>
                  <a:lnTo>
                    <a:pt x="323" y="20"/>
                  </a:lnTo>
                  <a:lnTo>
                    <a:pt x="324" y="20"/>
                  </a:lnTo>
                  <a:lnTo>
                    <a:pt x="325" y="20"/>
                  </a:lnTo>
                  <a:lnTo>
                    <a:pt x="325" y="20"/>
                  </a:lnTo>
                  <a:lnTo>
                    <a:pt x="326" y="19"/>
                  </a:lnTo>
                  <a:lnTo>
                    <a:pt x="327" y="19"/>
                  </a:lnTo>
                  <a:lnTo>
                    <a:pt x="327" y="18"/>
                  </a:lnTo>
                  <a:lnTo>
                    <a:pt x="328" y="17"/>
                  </a:lnTo>
                  <a:lnTo>
                    <a:pt x="329" y="15"/>
                  </a:lnTo>
                  <a:lnTo>
                    <a:pt x="330" y="13"/>
                  </a:lnTo>
                  <a:lnTo>
                    <a:pt x="331" y="11"/>
                  </a:lnTo>
                  <a:lnTo>
                    <a:pt x="332" y="10"/>
                  </a:lnTo>
                  <a:lnTo>
                    <a:pt x="333" y="9"/>
                  </a:lnTo>
                  <a:lnTo>
                    <a:pt x="334" y="9"/>
                  </a:lnTo>
                  <a:lnTo>
                    <a:pt x="335" y="8"/>
                  </a:lnTo>
                  <a:lnTo>
                    <a:pt x="335" y="8"/>
                  </a:lnTo>
                  <a:lnTo>
                    <a:pt x="336" y="8"/>
                  </a:lnTo>
                  <a:lnTo>
                    <a:pt x="336" y="7"/>
                  </a:lnTo>
                  <a:lnTo>
                    <a:pt x="337" y="7"/>
                  </a:lnTo>
                  <a:lnTo>
                    <a:pt x="338" y="7"/>
                  </a:lnTo>
                  <a:lnTo>
                    <a:pt x="339" y="7"/>
                  </a:lnTo>
                  <a:lnTo>
                    <a:pt x="339" y="8"/>
                  </a:lnTo>
                  <a:lnTo>
                    <a:pt x="340" y="8"/>
                  </a:lnTo>
                  <a:lnTo>
                    <a:pt x="340" y="8"/>
                  </a:lnTo>
                  <a:lnTo>
                    <a:pt x="340" y="8"/>
                  </a:lnTo>
                  <a:lnTo>
                    <a:pt x="341" y="9"/>
                  </a:lnTo>
                  <a:lnTo>
                    <a:pt x="342" y="10"/>
                  </a:lnTo>
                  <a:lnTo>
                    <a:pt x="342" y="12"/>
                  </a:lnTo>
                  <a:lnTo>
                    <a:pt x="343" y="13"/>
                  </a:lnTo>
                  <a:lnTo>
                    <a:pt x="344" y="18"/>
                  </a:lnTo>
                  <a:lnTo>
                    <a:pt x="345" y="20"/>
                  </a:lnTo>
                  <a:lnTo>
                    <a:pt x="345" y="21"/>
                  </a:lnTo>
                  <a:lnTo>
                    <a:pt x="346" y="22"/>
                  </a:lnTo>
                  <a:lnTo>
                    <a:pt x="346" y="23"/>
                  </a:lnTo>
                  <a:lnTo>
                    <a:pt x="347" y="23"/>
                  </a:lnTo>
                  <a:lnTo>
                    <a:pt x="348" y="24"/>
                  </a:lnTo>
                  <a:lnTo>
                    <a:pt x="349" y="24"/>
                  </a:lnTo>
                  <a:lnTo>
                    <a:pt x="350" y="24"/>
                  </a:lnTo>
                  <a:lnTo>
                    <a:pt x="351" y="24"/>
                  </a:lnTo>
                  <a:lnTo>
                    <a:pt x="352" y="24"/>
                  </a:lnTo>
                  <a:lnTo>
                    <a:pt x="353" y="23"/>
                  </a:lnTo>
                  <a:lnTo>
                    <a:pt x="356" y="22"/>
                  </a:lnTo>
                  <a:lnTo>
                    <a:pt x="358" y="21"/>
                  </a:lnTo>
                  <a:lnTo>
                    <a:pt x="361" y="20"/>
                  </a:lnTo>
                  <a:lnTo>
                    <a:pt x="362" y="20"/>
                  </a:lnTo>
                  <a:lnTo>
                    <a:pt x="363" y="19"/>
                  </a:lnTo>
                  <a:lnTo>
                    <a:pt x="365" y="19"/>
                  </a:lnTo>
                  <a:lnTo>
                    <a:pt x="366" y="19"/>
                  </a:lnTo>
                  <a:lnTo>
                    <a:pt x="367" y="19"/>
                  </a:lnTo>
                  <a:lnTo>
                    <a:pt x="367" y="19"/>
                  </a:lnTo>
                  <a:lnTo>
                    <a:pt x="368" y="20"/>
                  </a:lnTo>
                  <a:lnTo>
                    <a:pt x="369" y="20"/>
                  </a:lnTo>
                  <a:lnTo>
                    <a:pt x="369" y="20"/>
                  </a:lnTo>
                  <a:lnTo>
                    <a:pt x="370" y="21"/>
                  </a:lnTo>
                  <a:lnTo>
                    <a:pt x="373" y="24"/>
                  </a:lnTo>
                  <a:lnTo>
                    <a:pt x="374" y="25"/>
                  </a:lnTo>
                  <a:lnTo>
                    <a:pt x="376" y="26"/>
                  </a:lnTo>
                  <a:lnTo>
                    <a:pt x="379" y="28"/>
                  </a:lnTo>
                  <a:lnTo>
                    <a:pt x="380" y="29"/>
                  </a:lnTo>
                  <a:lnTo>
                    <a:pt x="382" y="30"/>
                  </a:lnTo>
                  <a:lnTo>
                    <a:pt x="383" y="31"/>
                  </a:lnTo>
                  <a:lnTo>
                    <a:pt x="383" y="33"/>
                  </a:lnTo>
                  <a:lnTo>
                    <a:pt x="384" y="33"/>
                  </a:lnTo>
                  <a:lnTo>
                    <a:pt x="385" y="35"/>
                  </a:lnTo>
                  <a:lnTo>
                    <a:pt x="387" y="41"/>
                  </a:lnTo>
                  <a:lnTo>
                    <a:pt x="388" y="43"/>
                  </a:lnTo>
                  <a:lnTo>
                    <a:pt x="388" y="45"/>
                  </a:lnTo>
                  <a:lnTo>
                    <a:pt x="388" y="46"/>
                  </a:lnTo>
                  <a:lnTo>
                    <a:pt x="388" y="47"/>
                  </a:lnTo>
                  <a:lnTo>
                    <a:pt x="388" y="49"/>
                  </a:lnTo>
                  <a:lnTo>
                    <a:pt x="388" y="50"/>
                  </a:lnTo>
                  <a:lnTo>
                    <a:pt x="388" y="51"/>
                  </a:lnTo>
                  <a:lnTo>
                    <a:pt x="385" y="58"/>
                  </a:lnTo>
                  <a:lnTo>
                    <a:pt x="384" y="60"/>
                  </a:lnTo>
                  <a:lnTo>
                    <a:pt x="384" y="61"/>
                  </a:lnTo>
                  <a:lnTo>
                    <a:pt x="384" y="63"/>
                  </a:lnTo>
                  <a:lnTo>
                    <a:pt x="384" y="65"/>
                  </a:lnTo>
                  <a:lnTo>
                    <a:pt x="383" y="67"/>
                  </a:lnTo>
                  <a:lnTo>
                    <a:pt x="384" y="69"/>
                  </a:lnTo>
                  <a:lnTo>
                    <a:pt x="384" y="72"/>
                  </a:lnTo>
                  <a:lnTo>
                    <a:pt x="384" y="74"/>
                  </a:lnTo>
                  <a:lnTo>
                    <a:pt x="385" y="76"/>
                  </a:lnTo>
                  <a:lnTo>
                    <a:pt x="385" y="79"/>
                  </a:lnTo>
                  <a:lnTo>
                    <a:pt x="386" y="82"/>
                  </a:lnTo>
                  <a:lnTo>
                    <a:pt x="387" y="85"/>
                  </a:lnTo>
                  <a:lnTo>
                    <a:pt x="388" y="87"/>
                  </a:lnTo>
                  <a:lnTo>
                    <a:pt x="389" y="89"/>
                  </a:lnTo>
                  <a:lnTo>
                    <a:pt x="390" y="91"/>
                  </a:lnTo>
                  <a:lnTo>
                    <a:pt x="392" y="94"/>
                  </a:lnTo>
                  <a:lnTo>
                    <a:pt x="393" y="96"/>
                  </a:lnTo>
                  <a:lnTo>
                    <a:pt x="395" y="98"/>
                  </a:lnTo>
                  <a:lnTo>
                    <a:pt x="396" y="100"/>
                  </a:lnTo>
                  <a:lnTo>
                    <a:pt x="398" y="102"/>
                  </a:lnTo>
                  <a:lnTo>
                    <a:pt x="399" y="103"/>
                  </a:lnTo>
                  <a:lnTo>
                    <a:pt x="400" y="104"/>
                  </a:lnTo>
                  <a:lnTo>
                    <a:pt x="401" y="105"/>
                  </a:lnTo>
                  <a:lnTo>
                    <a:pt x="402" y="106"/>
                  </a:lnTo>
                  <a:lnTo>
                    <a:pt x="403" y="106"/>
                  </a:lnTo>
                  <a:lnTo>
                    <a:pt x="405" y="107"/>
                  </a:lnTo>
                  <a:lnTo>
                    <a:pt x="407" y="108"/>
                  </a:lnTo>
                  <a:lnTo>
                    <a:pt x="412" y="110"/>
                  </a:lnTo>
                  <a:lnTo>
                    <a:pt x="413" y="111"/>
                  </a:lnTo>
                  <a:lnTo>
                    <a:pt x="415" y="112"/>
                  </a:lnTo>
                  <a:lnTo>
                    <a:pt x="417" y="113"/>
                  </a:lnTo>
                  <a:lnTo>
                    <a:pt x="418" y="115"/>
                  </a:lnTo>
                  <a:lnTo>
                    <a:pt x="419" y="116"/>
                  </a:lnTo>
                  <a:lnTo>
                    <a:pt x="421" y="118"/>
                  </a:lnTo>
                  <a:lnTo>
                    <a:pt x="422" y="121"/>
                  </a:lnTo>
                  <a:lnTo>
                    <a:pt x="423" y="124"/>
                  </a:lnTo>
                  <a:lnTo>
                    <a:pt x="424" y="126"/>
                  </a:lnTo>
                  <a:lnTo>
                    <a:pt x="425" y="129"/>
                  </a:lnTo>
                  <a:lnTo>
                    <a:pt x="425" y="131"/>
                  </a:lnTo>
                  <a:lnTo>
                    <a:pt x="425" y="134"/>
                  </a:lnTo>
                  <a:lnTo>
                    <a:pt x="425" y="139"/>
                  </a:lnTo>
                  <a:lnTo>
                    <a:pt x="425" y="145"/>
                  </a:lnTo>
                  <a:lnTo>
                    <a:pt x="425" y="146"/>
                  </a:lnTo>
                  <a:lnTo>
                    <a:pt x="426" y="148"/>
                  </a:lnTo>
                  <a:lnTo>
                    <a:pt x="426" y="151"/>
                  </a:lnTo>
                  <a:lnTo>
                    <a:pt x="426" y="153"/>
                  </a:lnTo>
                  <a:lnTo>
                    <a:pt x="427" y="154"/>
                  </a:lnTo>
                  <a:lnTo>
                    <a:pt x="427" y="155"/>
                  </a:lnTo>
                  <a:lnTo>
                    <a:pt x="428" y="156"/>
                  </a:lnTo>
                  <a:lnTo>
                    <a:pt x="428" y="156"/>
                  </a:lnTo>
                  <a:lnTo>
                    <a:pt x="428" y="157"/>
                  </a:lnTo>
                  <a:lnTo>
                    <a:pt x="429" y="157"/>
                  </a:lnTo>
                  <a:lnTo>
                    <a:pt x="430" y="158"/>
                  </a:lnTo>
                  <a:lnTo>
                    <a:pt x="431" y="158"/>
                  </a:lnTo>
                  <a:lnTo>
                    <a:pt x="432" y="158"/>
                  </a:lnTo>
                  <a:lnTo>
                    <a:pt x="432" y="158"/>
                  </a:lnTo>
                  <a:lnTo>
                    <a:pt x="433" y="158"/>
                  </a:lnTo>
                  <a:lnTo>
                    <a:pt x="434" y="158"/>
                  </a:lnTo>
                  <a:lnTo>
                    <a:pt x="435" y="158"/>
                  </a:lnTo>
                  <a:lnTo>
                    <a:pt x="436" y="157"/>
                  </a:lnTo>
                  <a:lnTo>
                    <a:pt x="437" y="156"/>
                  </a:lnTo>
                  <a:lnTo>
                    <a:pt x="438" y="156"/>
                  </a:lnTo>
                  <a:lnTo>
                    <a:pt x="439" y="155"/>
                  </a:lnTo>
                  <a:lnTo>
                    <a:pt x="441" y="153"/>
                  </a:lnTo>
                  <a:lnTo>
                    <a:pt x="445" y="148"/>
                  </a:lnTo>
                  <a:lnTo>
                    <a:pt x="447" y="147"/>
                  </a:lnTo>
                  <a:lnTo>
                    <a:pt x="448" y="146"/>
                  </a:lnTo>
                  <a:lnTo>
                    <a:pt x="449" y="145"/>
                  </a:lnTo>
                  <a:lnTo>
                    <a:pt x="450" y="145"/>
                  </a:lnTo>
                  <a:lnTo>
                    <a:pt x="451" y="144"/>
                  </a:lnTo>
                  <a:lnTo>
                    <a:pt x="452" y="144"/>
                  </a:lnTo>
                  <a:lnTo>
                    <a:pt x="453" y="144"/>
                  </a:lnTo>
                  <a:lnTo>
                    <a:pt x="453" y="144"/>
                  </a:lnTo>
                  <a:lnTo>
                    <a:pt x="454" y="144"/>
                  </a:lnTo>
                  <a:lnTo>
                    <a:pt x="455" y="144"/>
                  </a:lnTo>
                  <a:lnTo>
                    <a:pt x="457" y="144"/>
                  </a:lnTo>
                  <a:lnTo>
                    <a:pt x="459" y="144"/>
                  </a:lnTo>
                  <a:lnTo>
                    <a:pt x="461" y="145"/>
                  </a:lnTo>
                  <a:lnTo>
                    <a:pt x="463" y="146"/>
                  </a:lnTo>
                  <a:lnTo>
                    <a:pt x="466" y="147"/>
                  </a:lnTo>
                  <a:lnTo>
                    <a:pt x="471" y="149"/>
                  </a:lnTo>
                  <a:lnTo>
                    <a:pt x="473" y="151"/>
                  </a:lnTo>
                  <a:lnTo>
                    <a:pt x="477" y="152"/>
                  </a:lnTo>
                  <a:lnTo>
                    <a:pt x="482" y="154"/>
                  </a:lnTo>
                  <a:lnTo>
                    <a:pt x="485" y="155"/>
                  </a:lnTo>
                  <a:lnTo>
                    <a:pt x="487" y="156"/>
                  </a:lnTo>
                  <a:lnTo>
                    <a:pt x="491" y="158"/>
                  </a:lnTo>
                  <a:lnTo>
                    <a:pt x="492" y="159"/>
                  </a:lnTo>
                  <a:lnTo>
                    <a:pt x="493" y="159"/>
                  </a:lnTo>
                  <a:lnTo>
                    <a:pt x="493" y="159"/>
                  </a:lnTo>
                  <a:lnTo>
                    <a:pt x="493" y="159"/>
                  </a:lnTo>
                  <a:lnTo>
                    <a:pt x="494" y="159"/>
                  </a:lnTo>
                  <a:lnTo>
                    <a:pt x="493" y="159"/>
                  </a:lnTo>
                  <a:lnTo>
                    <a:pt x="493" y="160"/>
                  </a:lnTo>
                  <a:lnTo>
                    <a:pt x="494" y="161"/>
                  </a:lnTo>
                  <a:lnTo>
                    <a:pt x="494" y="162"/>
                  </a:lnTo>
                  <a:lnTo>
                    <a:pt x="494" y="163"/>
                  </a:lnTo>
                  <a:lnTo>
                    <a:pt x="495" y="165"/>
                  </a:lnTo>
                  <a:lnTo>
                    <a:pt x="496" y="167"/>
                  </a:lnTo>
                  <a:lnTo>
                    <a:pt x="497" y="169"/>
                  </a:lnTo>
                  <a:lnTo>
                    <a:pt x="498" y="172"/>
                  </a:lnTo>
                  <a:lnTo>
                    <a:pt x="500" y="174"/>
                  </a:lnTo>
                  <a:lnTo>
                    <a:pt x="503" y="179"/>
                  </a:lnTo>
                  <a:lnTo>
                    <a:pt x="505" y="182"/>
                  </a:lnTo>
                  <a:lnTo>
                    <a:pt x="505" y="183"/>
                  </a:lnTo>
                  <a:lnTo>
                    <a:pt x="506" y="185"/>
                  </a:lnTo>
                  <a:lnTo>
                    <a:pt x="506" y="186"/>
                  </a:lnTo>
                  <a:lnTo>
                    <a:pt x="507" y="187"/>
                  </a:lnTo>
                  <a:lnTo>
                    <a:pt x="507" y="189"/>
                  </a:lnTo>
                  <a:lnTo>
                    <a:pt x="507" y="191"/>
                  </a:lnTo>
                  <a:lnTo>
                    <a:pt x="507" y="193"/>
                  </a:lnTo>
                  <a:lnTo>
                    <a:pt x="506" y="199"/>
                  </a:lnTo>
                  <a:lnTo>
                    <a:pt x="506" y="201"/>
                  </a:lnTo>
                  <a:lnTo>
                    <a:pt x="506" y="203"/>
                  </a:lnTo>
                  <a:lnTo>
                    <a:pt x="506" y="210"/>
                  </a:lnTo>
                  <a:lnTo>
                    <a:pt x="506" y="220"/>
                  </a:lnTo>
                  <a:lnTo>
                    <a:pt x="507" y="222"/>
                  </a:lnTo>
                  <a:lnTo>
                    <a:pt x="507" y="224"/>
                  </a:lnTo>
                  <a:lnTo>
                    <a:pt x="507" y="227"/>
                  </a:lnTo>
                  <a:lnTo>
                    <a:pt x="508" y="231"/>
                  </a:lnTo>
                  <a:lnTo>
                    <a:pt x="509" y="234"/>
                  </a:lnTo>
                  <a:lnTo>
                    <a:pt x="510" y="239"/>
                  </a:lnTo>
                  <a:lnTo>
                    <a:pt x="511" y="241"/>
                  </a:lnTo>
                  <a:lnTo>
                    <a:pt x="511" y="242"/>
                  </a:lnTo>
                  <a:lnTo>
                    <a:pt x="511" y="244"/>
                  </a:lnTo>
                  <a:lnTo>
                    <a:pt x="511" y="247"/>
                  </a:lnTo>
                  <a:lnTo>
                    <a:pt x="511" y="249"/>
                  </a:lnTo>
                  <a:lnTo>
                    <a:pt x="511" y="250"/>
                  </a:lnTo>
                  <a:lnTo>
                    <a:pt x="511" y="251"/>
                  </a:lnTo>
                  <a:lnTo>
                    <a:pt x="511" y="252"/>
                  </a:lnTo>
                  <a:lnTo>
                    <a:pt x="512" y="254"/>
                  </a:lnTo>
                  <a:lnTo>
                    <a:pt x="515" y="259"/>
                  </a:lnTo>
                  <a:lnTo>
                    <a:pt x="516" y="263"/>
                  </a:lnTo>
                  <a:lnTo>
                    <a:pt x="517" y="264"/>
                  </a:lnTo>
                  <a:lnTo>
                    <a:pt x="517" y="265"/>
                  </a:lnTo>
                  <a:lnTo>
                    <a:pt x="518" y="266"/>
                  </a:lnTo>
                  <a:lnTo>
                    <a:pt x="518" y="267"/>
                  </a:lnTo>
                  <a:lnTo>
                    <a:pt x="518" y="268"/>
                  </a:lnTo>
                  <a:lnTo>
                    <a:pt x="518" y="269"/>
                  </a:lnTo>
                  <a:lnTo>
                    <a:pt x="517" y="270"/>
                  </a:lnTo>
                  <a:lnTo>
                    <a:pt x="517" y="272"/>
                  </a:lnTo>
                  <a:lnTo>
                    <a:pt x="515" y="277"/>
                  </a:lnTo>
                  <a:lnTo>
                    <a:pt x="514" y="280"/>
                  </a:lnTo>
                  <a:lnTo>
                    <a:pt x="514" y="283"/>
                  </a:lnTo>
                  <a:lnTo>
                    <a:pt x="514" y="284"/>
                  </a:lnTo>
                  <a:lnTo>
                    <a:pt x="514" y="286"/>
                  </a:lnTo>
                  <a:lnTo>
                    <a:pt x="514" y="287"/>
                  </a:lnTo>
                  <a:lnTo>
                    <a:pt x="514" y="288"/>
                  </a:lnTo>
                  <a:lnTo>
                    <a:pt x="514" y="290"/>
                  </a:lnTo>
                  <a:lnTo>
                    <a:pt x="515" y="291"/>
                  </a:lnTo>
                  <a:lnTo>
                    <a:pt x="517" y="295"/>
                  </a:lnTo>
                  <a:lnTo>
                    <a:pt x="518" y="298"/>
                  </a:lnTo>
                  <a:lnTo>
                    <a:pt x="521" y="304"/>
                  </a:lnTo>
                  <a:lnTo>
                    <a:pt x="522" y="305"/>
                  </a:lnTo>
                  <a:lnTo>
                    <a:pt x="524" y="308"/>
                  </a:lnTo>
                  <a:lnTo>
                    <a:pt x="528" y="312"/>
                  </a:lnTo>
                  <a:lnTo>
                    <a:pt x="530" y="316"/>
                  </a:lnTo>
                  <a:lnTo>
                    <a:pt x="531" y="317"/>
                  </a:lnTo>
                  <a:lnTo>
                    <a:pt x="531" y="318"/>
                  </a:lnTo>
                  <a:lnTo>
                    <a:pt x="531" y="319"/>
                  </a:lnTo>
                  <a:lnTo>
                    <a:pt x="532" y="320"/>
                  </a:lnTo>
                  <a:lnTo>
                    <a:pt x="532" y="321"/>
                  </a:lnTo>
                  <a:lnTo>
                    <a:pt x="532" y="322"/>
                  </a:lnTo>
                  <a:lnTo>
                    <a:pt x="532" y="323"/>
                  </a:lnTo>
                  <a:lnTo>
                    <a:pt x="532" y="324"/>
                  </a:lnTo>
                  <a:lnTo>
                    <a:pt x="531" y="325"/>
                  </a:lnTo>
                  <a:lnTo>
                    <a:pt x="531" y="326"/>
                  </a:lnTo>
                  <a:lnTo>
                    <a:pt x="530" y="326"/>
                  </a:lnTo>
                  <a:lnTo>
                    <a:pt x="529" y="327"/>
                  </a:lnTo>
                  <a:lnTo>
                    <a:pt x="528" y="327"/>
                  </a:lnTo>
                  <a:lnTo>
                    <a:pt x="527" y="328"/>
                  </a:lnTo>
                  <a:lnTo>
                    <a:pt x="525" y="329"/>
                  </a:lnTo>
                  <a:lnTo>
                    <a:pt x="523" y="330"/>
                  </a:lnTo>
                  <a:lnTo>
                    <a:pt x="521" y="330"/>
                  </a:lnTo>
                  <a:lnTo>
                    <a:pt x="520" y="330"/>
                  </a:lnTo>
                  <a:lnTo>
                    <a:pt x="518" y="330"/>
                  </a:lnTo>
                  <a:lnTo>
                    <a:pt x="517" y="330"/>
                  </a:lnTo>
                  <a:lnTo>
                    <a:pt x="516" y="330"/>
                  </a:lnTo>
                  <a:lnTo>
                    <a:pt x="515" y="330"/>
                  </a:lnTo>
                  <a:lnTo>
                    <a:pt x="513" y="329"/>
                  </a:lnTo>
                  <a:lnTo>
                    <a:pt x="511" y="328"/>
                  </a:lnTo>
                  <a:lnTo>
                    <a:pt x="509" y="328"/>
                  </a:lnTo>
                  <a:lnTo>
                    <a:pt x="507" y="328"/>
                  </a:lnTo>
                  <a:lnTo>
                    <a:pt x="506" y="328"/>
                  </a:lnTo>
                  <a:lnTo>
                    <a:pt x="505" y="328"/>
                  </a:lnTo>
                  <a:lnTo>
                    <a:pt x="502" y="329"/>
                  </a:lnTo>
                  <a:lnTo>
                    <a:pt x="498" y="330"/>
                  </a:lnTo>
                  <a:lnTo>
                    <a:pt x="497" y="331"/>
                  </a:lnTo>
                  <a:lnTo>
                    <a:pt x="496" y="331"/>
                  </a:lnTo>
                  <a:lnTo>
                    <a:pt x="495" y="331"/>
                  </a:lnTo>
                  <a:lnTo>
                    <a:pt x="494" y="331"/>
                  </a:lnTo>
                  <a:lnTo>
                    <a:pt x="493" y="331"/>
                  </a:lnTo>
                  <a:lnTo>
                    <a:pt x="491" y="330"/>
                  </a:lnTo>
                  <a:lnTo>
                    <a:pt x="490" y="330"/>
                  </a:lnTo>
                  <a:lnTo>
                    <a:pt x="488" y="329"/>
                  </a:lnTo>
                  <a:lnTo>
                    <a:pt x="487" y="328"/>
                  </a:lnTo>
                  <a:lnTo>
                    <a:pt x="485" y="327"/>
                  </a:lnTo>
                  <a:lnTo>
                    <a:pt x="484" y="326"/>
                  </a:lnTo>
                  <a:lnTo>
                    <a:pt x="483" y="325"/>
                  </a:lnTo>
                  <a:lnTo>
                    <a:pt x="482" y="324"/>
                  </a:lnTo>
                  <a:lnTo>
                    <a:pt x="480" y="321"/>
                  </a:lnTo>
                  <a:lnTo>
                    <a:pt x="478" y="318"/>
                  </a:lnTo>
                  <a:lnTo>
                    <a:pt x="477" y="317"/>
                  </a:lnTo>
                  <a:lnTo>
                    <a:pt x="477" y="317"/>
                  </a:lnTo>
                  <a:lnTo>
                    <a:pt x="476" y="316"/>
                  </a:lnTo>
                  <a:lnTo>
                    <a:pt x="475" y="316"/>
                  </a:lnTo>
                  <a:lnTo>
                    <a:pt x="474" y="315"/>
                  </a:lnTo>
                  <a:lnTo>
                    <a:pt x="473" y="315"/>
                  </a:lnTo>
                  <a:lnTo>
                    <a:pt x="473" y="316"/>
                  </a:lnTo>
                  <a:lnTo>
                    <a:pt x="472" y="316"/>
                  </a:lnTo>
                  <a:lnTo>
                    <a:pt x="472" y="316"/>
                  </a:lnTo>
                  <a:lnTo>
                    <a:pt x="471" y="317"/>
                  </a:lnTo>
                  <a:lnTo>
                    <a:pt x="470" y="318"/>
                  </a:lnTo>
                  <a:lnTo>
                    <a:pt x="469" y="319"/>
                  </a:lnTo>
                  <a:lnTo>
                    <a:pt x="466" y="321"/>
                  </a:lnTo>
                  <a:lnTo>
                    <a:pt x="463" y="324"/>
                  </a:lnTo>
                  <a:lnTo>
                    <a:pt x="460" y="327"/>
                  </a:lnTo>
                  <a:lnTo>
                    <a:pt x="459" y="328"/>
                  </a:lnTo>
                  <a:lnTo>
                    <a:pt x="458" y="329"/>
                  </a:lnTo>
                  <a:lnTo>
                    <a:pt x="457" y="330"/>
                  </a:lnTo>
                  <a:lnTo>
                    <a:pt x="457" y="331"/>
                  </a:lnTo>
                  <a:lnTo>
                    <a:pt x="456" y="332"/>
                  </a:lnTo>
                  <a:lnTo>
                    <a:pt x="456" y="333"/>
                  </a:lnTo>
                  <a:lnTo>
                    <a:pt x="456" y="334"/>
                  </a:lnTo>
                  <a:lnTo>
                    <a:pt x="456" y="335"/>
                  </a:lnTo>
                  <a:lnTo>
                    <a:pt x="456" y="337"/>
                  </a:lnTo>
                  <a:lnTo>
                    <a:pt x="457" y="341"/>
                  </a:lnTo>
                  <a:lnTo>
                    <a:pt x="457" y="342"/>
                  </a:lnTo>
                  <a:lnTo>
                    <a:pt x="457" y="343"/>
                  </a:lnTo>
                  <a:lnTo>
                    <a:pt x="457" y="344"/>
                  </a:lnTo>
                  <a:lnTo>
                    <a:pt x="456" y="345"/>
                  </a:lnTo>
                  <a:lnTo>
                    <a:pt x="456" y="347"/>
                  </a:lnTo>
                  <a:lnTo>
                    <a:pt x="455" y="348"/>
                  </a:lnTo>
                  <a:lnTo>
                    <a:pt x="454" y="348"/>
                  </a:lnTo>
                  <a:lnTo>
                    <a:pt x="454" y="349"/>
                  </a:lnTo>
                  <a:lnTo>
                    <a:pt x="451" y="350"/>
                  </a:lnTo>
                  <a:lnTo>
                    <a:pt x="450" y="351"/>
                  </a:lnTo>
                  <a:lnTo>
                    <a:pt x="449" y="352"/>
                  </a:lnTo>
                  <a:lnTo>
                    <a:pt x="448" y="353"/>
                  </a:lnTo>
                  <a:lnTo>
                    <a:pt x="446" y="353"/>
                  </a:lnTo>
                  <a:lnTo>
                    <a:pt x="445" y="354"/>
                  </a:lnTo>
                  <a:lnTo>
                    <a:pt x="443" y="354"/>
                  </a:lnTo>
                  <a:lnTo>
                    <a:pt x="441" y="354"/>
                  </a:lnTo>
                  <a:lnTo>
                    <a:pt x="440" y="354"/>
                  </a:lnTo>
                  <a:lnTo>
                    <a:pt x="439" y="354"/>
                  </a:lnTo>
                  <a:lnTo>
                    <a:pt x="438" y="354"/>
                  </a:lnTo>
                  <a:lnTo>
                    <a:pt x="437" y="354"/>
                  </a:lnTo>
                  <a:lnTo>
                    <a:pt x="437" y="353"/>
                  </a:lnTo>
                  <a:lnTo>
                    <a:pt x="436" y="353"/>
                  </a:lnTo>
                  <a:lnTo>
                    <a:pt x="436" y="352"/>
                  </a:lnTo>
                  <a:lnTo>
                    <a:pt x="435" y="352"/>
                  </a:lnTo>
                  <a:lnTo>
                    <a:pt x="434" y="351"/>
                  </a:lnTo>
                  <a:lnTo>
                    <a:pt x="433" y="350"/>
                  </a:lnTo>
                  <a:lnTo>
                    <a:pt x="433" y="349"/>
                  </a:lnTo>
                  <a:lnTo>
                    <a:pt x="433" y="348"/>
                  </a:lnTo>
                  <a:lnTo>
                    <a:pt x="433" y="347"/>
                  </a:lnTo>
                  <a:lnTo>
                    <a:pt x="432" y="345"/>
                  </a:lnTo>
                  <a:lnTo>
                    <a:pt x="431" y="344"/>
                  </a:lnTo>
                  <a:lnTo>
                    <a:pt x="431" y="343"/>
                  </a:lnTo>
                  <a:lnTo>
                    <a:pt x="430" y="342"/>
                  </a:lnTo>
                  <a:lnTo>
                    <a:pt x="430" y="342"/>
                  </a:lnTo>
                  <a:lnTo>
                    <a:pt x="429" y="342"/>
                  </a:lnTo>
                  <a:lnTo>
                    <a:pt x="429" y="341"/>
                  </a:lnTo>
                  <a:lnTo>
                    <a:pt x="428" y="341"/>
                  </a:lnTo>
                  <a:lnTo>
                    <a:pt x="425" y="342"/>
                  </a:lnTo>
                  <a:lnTo>
                    <a:pt x="424" y="342"/>
                  </a:lnTo>
                  <a:lnTo>
                    <a:pt x="423" y="342"/>
                  </a:lnTo>
                  <a:lnTo>
                    <a:pt x="422" y="341"/>
                  </a:lnTo>
                  <a:lnTo>
                    <a:pt x="420" y="340"/>
                  </a:lnTo>
                  <a:lnTo>
                    <a:pt x="417" y="339"/>
                  </a:lnTo>
                  <a:lnTo>
                    <a:pt x="415" y="338"/>
                  </a:lnTo>
                  <a:lnTo>
                    <a:pt x="412" y="337"/>
                  </a:lnTo>
                  <a:lnTo>
                    <a:pt x="411" y="336"/>
                  </a:lnTo>
                  <a:lnTo>
                    <a:pt x="410" y="336"/>
                  </a:lnTo>
                  <a:lnTo>
                    <a:pt x="409" y="335"/>
                  </a:lnTo>
                  <a:lnTo>
                    <a:pt x="406" y="335"/>
                  </a:lnTo>
                  <a:lnTo>
                    <a:pt x="405" y="334"/>
                  </a:lnTo>
                  <a:lnTo>
                    <a:pt x="403" y="334"/>
                  </a:lnTo>
                  <a:lnTo>
                    <a:pt x="401" y="333"/>
                  </a:lnTo>
                  <a:lnTo>
                    <a:pt x="399" y="332"/>
                  </a:lnTo>
                  <a:lnTo>
                    <a:pt x="395" y="331"/>
                  </a:lnTo>
                  <a:lnTo>
                    <a:pt x="394" y="330"/>
                  </a:lnTo>
                  <a:lnTo>
                    <a:pt x="392" y="330"/>
                  </a:lnTo>
                  <a:lnTo>
                    <a:pt x="390" y="329"/>
                  </a:lnTo>
                  <a:lnTo>
                    <a:pt x="389" y="329"/>
                  </a:lnTo>
                  <a:lnTo>
                    <a:pt x="388" y="329"/>
                  </a:lnTo>
                  <a:lnTo>
                    <a:pt x="387" y="329"/>
                  </a:lnTo>
                  <a:lnTo>
                    <a:pt x="386" y="329"/>
                  </a:lnTo>
                  <a:lnTo>
                    <a:pt x="385" y="329"/>
                  </a:lnTo>
                  <a:lnTo>
                    <a:pt x="384" y="329"/>
                  </a:lnTo>
                  <a:lnTo>
                    <a:pt x="383" y="329"/>
                  </a:lnTo>
                  <a:lnTo>
                    <a:pt x="382" y="330"/>
                  </a:lnTo>
                  <a:lnTo>
                    <a:pt x="381" y="330"/>
                  </a:lnTo>
                  <a:lnTo>
                    <a:pt x="380" y="331"/>
                  </a:lnTo>
                  <a:lnTo>
                    <a:pt x="379" y="332"/>
                  </a:lnTo>
                  <a:lnTo>
                    <a:pt x="378" y="333"/>
                  </a:lnTo>
                  <a:lnTo>
                    <a:pt x="375" y="336"/>
                  </a:lnTo>
                  <a:lnTo>
                    <a:pt x="373" y="339"/>
                  </a:lnTo>
                  <a:lnTo>
                    <a:pt x="371" y="341"/>
                  </a:lnTo>
                  <a:lnTo>
                    <a:pt x="370" y="342"/>
                  </a:lnTo>
                  <a:lnTo>
                    <a:pt x="369" y="343"/>
                  </a:lnTo>
                  <a:lnTo>
                    <a:pt x="369" y="343"/>
                  </a:lnTo>
                  <a:lnTo>
                    <a:pt x="368" y="343"/>
                  </a:lnTo>
                  <a:lnTo>
                    <a:pt x="366" y="344"/>
                  </a:lnTo>
                  <a:lnTo>
                    <a:pt x="365" y="344"/>
                  </a:lnTo>
                  <a:lnTo>
                    <a:pt x="364" y="344"/>
                  </a:lnTo>
                  <a:lnTo>
                    <a:pt x="363" y="344"/>
                  </a:lnTo>
                  <a:lnTo>
                    <a:pt x="362" y="344"/>
                  </a:lnTo>
                  <a:lnTo>
                    <a:pt x="360" y="343"/>
                  </a:lnTo>
                  <a:lnTo>
                    <a:pt x="359" y="343"/>
                  </a:lnTo>
                  <a:lnTo>
                    <a:pt x="356" y="342"/>
                  </a:lnTo>
                  <a:lnTo>
                    <a:pt x="354" y="341"/>
                  </a:lnTo>
                  <a:lnTo>
                    <a:pt x="352" y="340"/>
                  </a:lnTo>
                  <a:lnTo>
                    <a:pt x="350" y="339"/>
                  </a:lnTo>
                  <a:lnTo>
                    <a:pt x="348" y="338"/>
                  </a:lnTo>
                  <a:lnTo>
                    <a:pt x="342" y="335"/>
                  </a:lnTo>
                  <a:lnTo>
                    <a:pt x="340" y="334"/>
                  </a:lnTo>
                  <a:lnTo>
                    <a:pt x="337" y="332"/>
                  </a:lnTo>
                  <a:lnTo>
                    <a:pt x="335" y="331"/>
                  </a:lnTo>
                  <a:lnTo>
                    <a:pt x="334" y="330"/>
                  </a:lnTo>
                  <a:lnTo>
                    <a:pt x="333" y="329"/>
                  </a:lnTo>
                  <a:lnTo>
                    <a:pt x="333" y="328"/>
                  </a:lnTo>
                  <a:lnTo>
                    <a:pt x="331" y="327"/>
                  </a:lnTo>
                  <a:lnTo>
                    <a:pt x="330" y="327"/>
                  </a:lnTo>
                  <a:lnTo>
                    <a:pt x="324" y="324"/>
                  </a:lnTo>
                  <a:lnTo>
                    <a:pt x="321" y="323"/>
                  </a:lnTo>
                  <a:lnTo>
                    <a:pt x="319" y="322"/>
                  </a:lnTo>
                  <a:lnTo>
                    <a:pt x="318" y="321"/>
                  </a:lnTo>
                  <a:lnTo>
                    <a:pt x="317" y="320"/>
                  </a:lnTo>
                  <a:lnTo>
                    <a:pt x="316" y="320"/>
                  </a:lnTo>
                  <a:lnTo>
                    <a:pt x="315" y="318"/>
                  </a:lnTo>
                  <a:lnTo>
                    <a:pt x="314" y="318"/>
                  </a:lnTo>
                  <a:lnTo>
                    <a:pt x="313" y="317"/>
                  </a:lnTo>
                  <a:lnTo>
                    <a:pt x="312" y="315"/>
                  </a:lnTo>
                  <a:lnTo>
                    <a:pt x="310" y="311"/>
                  </a:lnTo>
                  <a:lnTo>
                    <a:pt x="309" y="310"/>
                  </a:lnTo>
                  <a:lnTo>
                    <a:pt x="308" y="308"/>
                  </a:lnTo>
                  <a:lnTo>
                    <a:pt x="307" y="307"/>
                  </a:lnTo>
                  <a:lnTo>
                    <a:pt x="306" y="306"/>
                  </a:lnTo>
                  <a:lnTo>
                    <a:pt x="305" y="305"/>
                  </a:lnTo>
                  <a:lnTo>
                    <a:pt x="302" y="303"/>
                  </a:lnTo>
                  <a:lnTo>
                    <a:pt x="300" y="301"/>
                  </a:lnTo>
                  <a:lnTo>
                    <a:pt x="298" y="300"/>
                  </a:lnTo>
                  <a:lnTo>
                    <a:pt x="297" y="299"/>
                  </a:lnTo>
                  <a:lnTo>
                    <a:pt x="296" y="299"/>
                  </a:lnTo>
                  <a:lnTo>
                    <a:pt x="293" y="298"/>
                  </a:lnTo>
                  <a:lnTo>
                    <a:pt x="292" y="297"/>
                  </a:lnTo>
                  <a:lnTo>
                    <a:pt x="290" y="297"/>
                  </a:lnTo>
                  <a:lnTo>
                    <a:pt x="289" y="296"/>
                  </a:lnTo>
                  <a:lnTo>
                    <a:pt x="289" y="295"/>
                  </a:lnTo>
                  <a:lnTo>
                    <a:pt x="288" y="295"/>
                  </a:lnTo>
                  <a:lnTo>
                    <a:pt x="285" y="292"/>
                  </a:lnTo>
                  <a:lnTo>
                    <a:pt x="279" y="285"/>
                  </a:lnTo>
                  <a:lnTo>
                    <a:pt x="275" y="281"/>
                  </a:lnTo>
                  <a:lnTo>
                    <a:pt x="274" y="279"/>
                  </a:lnTo>
                  <a:lnTo>
                    <a:pt x="273" y="278"/>
                  </a:lnTo>
                  <a:lnTo>
                    <a:pt x="272" y="278"/>
                  </a:lnTo>
                  <a:lnTo>
                    <a:pt x="271" y="277"/>
                  </a:lnTo>
                  <a:lnTo>
                    <a:pt x="270" y="277"/>
                  </a:lnTo>
                  <a:lnTo>
                    <a:pt x="269" y="277"/>
                  </a:lnTo>
                  <a:lnTo>
                    <a:pt x="265" y="276"/>
                  </a:lnTo>
                  <a:lnTo>
                    <a:pt x="264" y="276"/>
                  </a:lnTo>
                  <a:lnTo>
                    <a:pt x="263" y="276"/>
                  </a:lnTo>
                  <a:lnTo>
                    <a:pt x="262" y="276"/>
                  </a:lnTo>
                  <a:lnTo>
                    <a:pt x="261" y="276"/>
                  </a:lnTo>
                  <a:lnTo>
                    <a:pt x="260" y="277"/>
                  </a:lnTo>
                  <a:lnTo>
                    <a:pt x="259" y="278"/>
                  </a:lnTo>
                  <a:lnTo>
                    <a:pt x="257" y="279"/>
                  </a:lnTo>
                  <a:lnTo>
                    <a:pt x="257" y="279"/>
                  </a:lnTo>
                  <a:lnTo>
                    <a:pt x="256" y="279"/>
                  </a:lnTo>
                  <a:lnTo>
                    <a:pt x="255" y="280"/>
                  </a:lnTo>
                  <a:lnTo>
                    <a:pt x="255" y="280"/>
                  </a:lnTo>
                  <a:lnTo>
                    <a:pt x="254" y="280"/>
                  </a:lnTo>
                  <a:lnTo>
                    <a:pt x="253" y="279"/>
                  </a:lnTo>
                  <a:lnTo>
                    <a:pt x="252" y="279"/>
                  </a:lnTo>
                  <a:lnTo>
                    <a:pt x="251" y="278"/>
                  </a:lnTo>
                  <a:lnTo>
                    <a:pt x="251" y="278"/>
                  </a:lnTo>
                  <a:lnTo>
                    <a:pt x="250" y="276"/>
                  </a:lnTo>
                  <a:lnTo>
                    <a:pt x="249" y="275"/>
                  </a:lnTo>
                  <a:lnTo>
                    <a:pt x="248" y="274"/>
                  </a:lnTo>
                  <a:lnTo>
                    <a:pt x="245" y="272"/>
                  </a:lnTo>
                  <a:lnTo>
                    <a:pt x="243" y="271"/>
                  </a:lnTo>
                  <a:lnTo>
                    <a:pt x="242" y="270"/>
                  </a:lnTo>
                  <a:lnTo>
                    <a:pt x="239" y="267"/>
                  </a:lnTo>
                  <a:lnTo>
                    <a:pt x="239" y="267"/>
                  </a:lnTo>
                  <a:lnTo>
                    <a:pt x="238" y="266"/>
                  </a:lnTo>
                  <a:lnTo>
                    <a:pt x="237" y="266"/>
                  </a:lnTo>
                  <a:lnTo>
                    <a:pt x="236" y="265"/>
                  </a:lnTo>
                  <a:lnTo>
                    <a:pt x="236" y="265"/>
                  </a:lnTo>
                  <a:lnTo>
                    <a:pt x="235" y="265"/>
                  </a:lnTo>
                  <a:lnTo>
                    <a:pt x="235" y="266"/>
                  </a:lnTo>
                  <a:lnTo>
                    <a:pt x="235" y="268"/>
                  </a:lnTo>
                  <a:lnTo>
                    <a:pt x="234" y="270"/>
                  </a:lnTo>
                  <a:lnTo>
                    <a:pt x="234" y="271"/>
                  </a:lnTo>
                  <a:lnTo>
                    <a:pt x="233" y="274"/>
                  </a:lnTo>
                  <a:lnTo>
                    <a:pt x="232" y="276"/>
                  </a:lnTo>
                  <a:lnTo>
                    <a:pt x="231" y="278"/>
                  </a:lnTo>
                  <a:lnTo>
                    <a:pt x="231" y="282"/>
                  </a:lnTo>
                  <a:lnTo>
                    <a:pt x="231" y="283"/>
                  </a:lnTo>
                  <a:lnTo>
                    <a:pt x="230" y="284"/>
                  </a:lnTo>
                  <a:lnTo>
                    <a:pt x="230" y="285"/>
                  </a:lnTo>
                  <a:lnTo>
                    <a:pt x="229" y="286"/>
                  </a:lnTo>
                  <a:lnTo>
                    <a:pt x="228" y="287"/>
                  </a:lnTo>
                  <a:lnTo>
                    <a:pt x="228" y="288"/>
                  </a:lnTo>
                  <a:lnTo>
                    <a:pt x="227" y="288"/>
                  </a:lnTo>
                  <a:lnTo>
                    <a:pt x="225" y="289"/>
                  </a:lnTo>
                  <a:lnTo>
                    <a:pt x="220" y="292"/>
                  </a:lnTo>
                  <a:lnTo>
                    <a:pt x="217" y="293"/>
                  </a:lnTo>
                  <a:lnTo>
                    <a:pt x="216" y="294"/>
                  </a:lnTo>
                  <a:lnTo>
                    <a:pt x="214" y="295"/>
                  </a:lnTo>
                  <a:lnTo>
                    <a:pt x="213" y="296"/>
                  </a:lnTo>
                  <a:lnTo>
                    <a:pt x="212" y="297"/>
                  </a:lnTo>
                  <a:lnTo>
                    <a:pt x="212" y="297"/>
                  </a:lnTo>
                  <a:lnTo>
                    <a:pt x="211" y="298"/>
                  </a:lnTo>
                  <a:lnTo>
                    <a:pt x="211" y="299"/>
                  </a:lnTo>
                  <a:lnTo>
                    <a:pt x="211" y="299"/>
                  </a:lnTo>
                  <a:lnTo>
                    <a:pt x="210" y="301"/>
                  </a:lnTo>
                  <a:lnTo>
                    <a:pt x="210" y="304"/>
                  </a:lnTo>
                  <a:lnTo>
                    <a:pt x="209" y="305"/>
                  </a:lnTo>
                  <a:lnTo>
                    <a:pt x="209" y="306"/>
                  </a:lnTo>
                  <a:lnTo>
                    <a:pt x="208" y="307"/>
                  </a:lnTo>
                  <a:lnTo>
                    <a:pt x="208" y="308"/>
                  </a:lnTo>
                  <a:lnTo>
                    <a:pt x="207" y="308"/>
                  </a:lnTo>
                  <a:lnTo>
                    <a:pt x="206" y="309"/>
                  </a:lnTo>
                  <a:lnTo>
                    <a:pt x="205" y="310"/>
                  </a:lnTo>
                  <a:lnTo>
                    <a:pt x="204" y="311"/>
                  </a:lnTo>
                  <a:lnTo>
                    <a:pt x="203" y="312"/>
                  </a:lnTo>
                  <a:lnTo>
                    <a:pt x="202" y="312"/>
                  </a:lnTo>
                  <a:lnTo>
                    <a:pt x="201" y="313"/>
                  </a:lnTo>
                  <a:lnTo>
                    <a:pt x="200" y="313"/>
                  </a:lnTo>
                  <a:lnTo>
                    <a:pt x="199" y="313"/>
                  </a:lnTo>
                  <a:lnTo>
                    <a:pt x="198" y="313"/>
                  </a:lnTo>
                  <a:lnTo>
                    <a:pt x="197" y="313"/>
                  </a:lnTo>
                  <a:lnTo>
                    <a:pt x="197" y="313"/>
                  </a:lnTo>
                  <a:lnTo>
                    <a:pt x="195" y="313"/>
                  </a:lnTo>
                  <a:lnTo>
                    <a:pt x="193" y="312"/>
                  </a:lnTo>
                  <a:lnTo>
                    <a:pt x="188" y="311"/>
                  </a:lnTo>
                  <a:lnTo>
                    <a:pt x="185" y="310"/>
                  </a:lnTo>
                  <a:lnTo>
                    <a:pt x="182" y="309"/>
                  </a:lnTo>
                  <a:lnTo>
                    <a:pt x="179" y="309"/>
                  </a:lnTo>
                  <a:lnTo>
                    <a:pt x="177" y="309"/>
                  </a:lnTo>
                  <a:lnTo>
                    <a:pt x="176" y="309"/>
                  </a:lnTo>
                  <a:lnTo>
                    <a:pt x="174" y="309"/>
                  </a:lnTo>
                  <a:lnTo>
                    <a:pt x="173" y="309"/>
                  </a:lnTo>
                  <a:lnTo>
                    <a:pt x="172" y="309"/>
                  </a:lnTo>
                  <a:lnTo>
                    <a:pt x="171" y="310"/>
                  </a:lnTo>
                  <a:lnTo>
                    <a:pt x="170" y="310"/>
                  </a:lnTo>
                  <a:lnTo>
                    <a:pt x="170" y="311"/>
                  </a:lnTo>
                  <a:lnTo>
                    <a:pt x="169" y="313"/>
                  </a:lnTo>
                  <a:lnTo>
                    <a:pt x="169" y="314"/>
                  </a:lnTo>
                  <a:lnTo>
                    <a:pt x="168" y="315"/>
                  </a:lnTo>
                  <a:lnTo>
                    <a:pt x="168" y="321"/>
                  </a:lnTo>
                  <a:lnTo>
                    <a:pt x="167" y="323"/>
                  </a:lnTo>
                  <a:lnTo>
                    <a:pt x="167" y="325"/>
                  </a:lnTo>
                  <a:lnTo>
                    <a:pt x="167" y="326"/>
                  </a:lnTo>
                  <a:lnTo>
                    <a:pt x="166" y="327"/>
                  </a:lnTo>
                  <a:lnTo>
                    <a:pt x="165" y="328"/>
                  </a:lnTo>
                  <a:lnTo>
                    <a:pt x="165" y="329"/>
                  </a:lnTo>
                  <a:lnTo>
                    <a:pt x="164" y="330"/>
                  </a:lnTo>
                  <a:lnTo>
                    <a:pt x="163" y="330"/>
                  </a:lnTo>
                  <a:lnTo>
                    <a:pt x="160" y="333"/>
                  </a:lnTo>
                  <a:lnTo>
                    <a:pt x="159" y="333"/>
                  </a:lnTo>
                  <a:lnTo>
                    <a:pt x="158" y="334"/>
                  </a:lnTo>
                  <a:lnTo>
                    <a:pt x="157" y="335"/>
                  </a:lnTo>
                  <a:lnTo>
                    <a:pt x="157" y="336"/>
                  </a:lnTo>
                  <a:lnTo>
                    <a:pt x="154" y="339"/>
                  </a:lnTo>
                  <a:lnTo>
                    <a:pt x="153" y="341"/>
                  </a:lnTo>
                  <a:lnTo>
                    <a:pt x="152" y="342"/>
                  </a:lnTo>
                  <a:lnTo>
                    <a:pt x="151" y="343"/>
                  </a:lnTo>
                  <a:lnTo>
                    <a:pt x="149" y="345"/>
                  </a:lnTo>
                  <a:lnTo>
                    <a:pt x="144" y="348"/>
                  </a:lnTo>
                  <a:lnTo>
                    <a:pt x="141" y="351"/>
                  </a:lnTo>
                  <a:lnTo>
                    <a:pt x="140" y="352"/>
                  </a:lnTo>
                  <a:lnTo>
                    <a:pt x="139" y="352"/>
                  </a:lnTo>
                  <a:lnTo>
                    <a:pt x="139" y="353"/>
                  </a:lnTo>
                  <a:lnTo>
                    <a:pt x="137" y="353"/>
                  </a:lnTo>
                  <a:lnTo>
                    <a:pt x="128" y="353"/>
                  </a:lnTo>
                  <a:lnTo>
                    <a:pt x="127" y="354"/>
                  </a:lnTo>
                  <a:lnTo>
                    <a:pt x="124" y="354"/>
                  </a:lnTo>
                  <a:lnTo>
                    <a:pt x="123" y="354"/>
                  </a:lnTo>
                  <a:lnTo>
                    <a:pt x="120" y="354"/>
                  </a:lnTo>
                  <a:lnTo>
                    <a:pt x="118" y="354"/>
                  </a:lnTo>
                  <a:lnTo>
                    <a:pt x="117" y="355"/>
                  </a:lnTo>
                  <a:lnTo>
                    <a:pt x="112" y="356"/>
                  </a:lnTo>
                  <a:lnTo>
                    <a:pt x="111" y="357"/>
                  </a:lnTo>
                  <a:lnTo>
                    <a:pt x="109" y="357"/>
                  </a:lnTo>
                  <a:lnTo>
                    <a:pt x="108" y="358"/>
                  </a:lnTo>
                  <a:lnTo>
                    <a:pt x="107" y="358"/>
                  </a:lnTo>
                  <a:lnTo>
                    <a:pt x="107" y="358"/>
                  </a:lnTo>
                  <a:lnTo>
                    <a:pt x="106" y="358"/>
                  </a:lnTo>
                  <a:lnTo>
                    <a:pt x="105" y="358"/>
                  </a:lnTo>
                  <a:lnTo>
                    <a:pt x="104" y="358"/>
                  </a:lnTo>
                  <a:lnTo>
                    <a:pt x="103" y="357"/>
                  </a:lnTo>
                  <a:lnTo>
                    <a:pt x="102" y="357"/>
                  </a:lnTo>
                  <a:lnTo>
                    <a:pt x="101" y="356"/>
                  </a:lnTo>
                  <a:lnTo>
                    <a:pt x="100" y="356"/>
                  </a:lnTo>
                  <a:lnTo>
                    <a:pt x="99" y="356"/>
                  </a:lnTo>
                  <a:lnTo>
                    <a:pt x="99" y="355"/>
                  </a:lnTo>
                  <a:lnTo>
                    <a:pt x="98" y="354"/>
                  </a:lnTo>
                  <a:lnTo>
                    <a:pt x="98" y="353"/>
                  </a:lnTo>
                  <a:lnTo>
                    <a:pt x="97" y="352"/>
                  </a:lnTo>
                  <a:lnTo>
                    <a:pt x="97" y="351"/>
                  </a:lnTo>
                  <a:lnTo>
                    <a:pt x="96" y="349"/>
                  </a:lnTo>
                  <a:lnTo>
                    <a:pt x="96" y="347"/>
                  </a:lnTo>
                  <a:lnTo>
                    <a:pt x="95" y="343"/>
                  </a:lnTo>
                  <a:lnTo>
                    <a:pt x="95" y="342"/>
                  </a:lnTo>
                  <a:lnTo>
                    <a:pt x="94" y="341"/>
                  </a:lnTo>
                  <a:lnTo>
                    <a:pt x="94" y="340"/>
                  </a:lnTo>
                  <a:lnTo>
                    <a:pt x="93" y="339"/>
                  </a:lnTo>
                  <a:lnTo>
                    <a:pt x="93" y="339"/>
                  </a:lnTo>
                  <a:lnTo>
                    <a:pt x="92" y="338"/>
                  </a:lnTo>
                  <a:lnTo>
                    <a:pt x="91" y="338"/>
                  </a:lnTo>
                  <a:lnTo>
                    <a:pt x="91" y="338"/>
                  </a:lnTo>
                  <a:lnTo>
                    <a:pt x="90" y="338"/>
                  </a:lnTo>
                  <a:lnTo>
                    <a:pt x="89" y="338"/>
                  </a:lnTo>
                  <a:lnTo>
                    <a:pt x="88" y="339"/>
                  </a:lnTo>
                  <a:lnTo>
                    <a:pt x="86" y="339"/>
                  </a:lnTo>
                  <a:lnTo>
                    <a:pt x="85" y="340"/>
                  </a:lnTo>
                  <a:lnTo>
                    <a:pt x="83" y="341"/>
                  </a:lnTo>
                  <a:lnTo>
                    <a:pt x="82" y="341"/>
                  </a:lnTo>
                  <a:lnTo>
                    <a:pt x="81" y="341"/>
                  </a:lnTo>
                  <a:lnTo>
                    <a:pt x="80" y="341"/>
                  </a:lnTo>
                  <a:lnTo>
                    <a:pt x="79" y="341"/>
                  </a:lnTo>
                  <a:lnTo>
                    <a:pt x="79" y="341"/>
                  </a:lnTo>
                  <a:lnTo>
                    <a:pt x="77" y="341"/>
                  </a:lnTo>
                  <a:lnTo>
                    <a:pt x="76" y="341"/>
                  </a:lnTo>
                  <a:lnTo>
                    <a:pt x="73" y="339"/>
                  </a:lnTo>
                  <a:lnTo>
                    <a:pt x="72" y="339"/>
                  </a:lnTo>
                  <a:lnTo>
                    <a:pt x="70" y="338"/>
                  </a:lnTo>
                  <a:lnTo>
                    <a:pt x="69" y="338"/>
                  </a:lnTo>
                  <a:lnTo>
                    <a:pt x="68" y="339"/>
                  </a:lnTo>
                  <a:lnTo>
                    <a:pt x="67" y="339"/>
                  </a:lnTo>
                  <a:lnTo>
                    <a:pt x="66" y="340"/>
                  </a:lnTo>
                  <a:lnTo>
                    <a:pt x="63" y="341"/>
                  </a:lnTo>
                  <a:lnTo>
                    <a:pt x="62" y="341"/>
                  </a:lnTo>
                  <a:lnTo>
                    <a:pt x="61" y="342"/>
                  </a:lnTo>
                  <a:lnTo>
                    <a:pt x="61" y="342"/>
                  </a:lnTo>
                  <a:lnTo>
                    <a:pt x="60" y="342"/>
                  </a:lnTo>
                  <a:lnTo>
                    <a:pt x="59" y="342"/>
                  </a:lnTo>
                  <a:lnTo>
                    <a:pt x="59" y="341"/>
                  </a:lnTo>
                  <a:lnTo>
                    <a:pt x="58" y="341"/>
                  </a:lnTo>
                  <a:lnTo>
                    <a:pt x="57" y="340"/>
                  </a:lnTo>
                  <a:lnTo>
                    <a:pt x="57" y="340"/>
                  </a:lnTo>
                  <a:lnTo>
                    <a:pt x="56" y="339"/>
                  </a:lnTo>
                  <a:lnTo>
                    <a:pt x="56" y="339"/>
                  </a:lnTo>
                  <a:lnTo>
                    <a:pt x="56" y="339"/>
                  </a:lnTo>
                  <a:lnTo>
                    <a:pt x="56" y="338"/>
                  </a:lnTo>
                  <a:lnTo>
                    <a:pt x="56" y="338"/>
                  </a:lnTo>
                  <a:lnTo>
                    <a:pt x="55" y="336"/>
                  </a:lnTo>
                  <a:lnTo>
                    <a:pt x="54" y="334"/>
                  </a:lnTo>
                  <a:lnTo>
                    <a:pt x="53" y="333"/>
                  </a:lnTo>
                  <a:lnTo>
                    <a:pt x="52" y="332"/>
                  </a:lnTo>
                  <a:lnTo>
                    <a:pt x="51" y="330"/>
                  </a:lnTo>
                  <a:lnTo>
                    <a:pt x="50" y="329"/>
                  </a:lnTo>
                  <a:lnTo>
                    <a:pt x="49" y="328"/>
                  </a:lnTo>
                  <a:lnTo>
                    <a:pt x="47" y="326"/>
                  </a:lnTo>
                  <a:lnTo>
                    <a:pt x="45" y="325"/>
                  </a:lnTo>
                  <a:lnTo>
                    <a:pt x="42" y="323"/>
                  </a:lnTo>
                  <a:lnTo>
                    <a:pt x="40" y="322"/>
                  </a:lnTo>
                  <a:lnTo>
                    <a:pt x="39" y="322"/>
                  </a:lnTo>
                  <a:lnTo>
                    <a:pt x="38" y="320"/>
                  </a:lnTo>
                  <a:lnTo>
                    <a:pt x="38" y="319"/>
                  </a:lnTo>
                  <a:lnTo>
                    <a:pt x="37" y="318"/>
                  </a:lnTo>
                  <a:lnTo>
                    <a:pt x="34" y="313"/>
                  </a:lnTo>
                  <a:lnTo>
                    <a:pt x="30" y="306"/>
                  </a:lnTo>
                  <a:lnTo>
                    <a:pt x="30" y="305"/>
                  </a:lnTo>
                  <a:lnTo>
                    <a:pt x="29" y="303"/>
                  </a:lnTo>
                  <a:lnTo>
                    <a:pt x="26" y="295"/>
                  </a:lnTo>
                  <a:lnTo>
                    <a:pt x="25" y="293"/>
                  </a:lnTo>
                  <a:lnTo>
                    <a:pt x="24" y="291"/>
                  </a:lnTo>
                  <a:lnTo>
                    <a:pt x="23" y="288"/>
                  </a:lnTo>
                  <a:lnTo>
                    <a:pt x="21" y="285"/>
                  </a:lnTo>
                  <a:lnTo>
                    <a:pt x="21" y="284"/>
                  </a:lnTo>
                  <a:lnTo>
                    <a:pt x="19" y="282"/>
                  </a:lnTo>
                  <a:lnTo>
                    <a:pt x="18" y="280"/>
                  </a:lnTo>
                  <a:lnTo>
                    <a:pt x="16" y="278"/>
                  </a:lnTo>
                  <a:lnTo>
                    <a:pt x="15" y="276"/>
                  </a:lnTo>
                  <a:lnTo>
                    <a:pt x="14" y="274"/>
                  </a:lnTo>
                  <a:lnTo>
                    <a:pt x="12" y="268"/>
                  </a:lnTo>
                  <a:lnTo>
                    <a:pt x="9" y="263"/>
                  </a:lnTo>
                  <a:lnTo>
                    <a:pt x="8" y="261"/>
                  </a:lnTo>
                  <a:lnTo>
                    <a:pt x="7" y="258"/>
                  </a:lnTo>
                  <a:lnTo>
                    <a:pt x="7" y="257"/>
                  </a:lnTo>
                  <a:lnTo>
                    <a:pt x="6" y="255"/>
                  </a:lnTo>
                  <a:lnTo>
                    <a:pt x="6" y="251"/>
                  </a:lnTo>
                  <a:lnTo>
                    <a:pt x="5" y="249"/>
                  </a:lnTo>
                  <a:lnTo>
                    <a:pt x="5" y="247"/>
                  </a:lnTo>
                  <a:lnTo>
                    <a:pt x="4" y="243"/>
                  </a:lnTo>
                  <a:lnTo>
                    <a:pt x="3" y="241"/>
                  </a:lnTo>
                  <a:lnTo>
                    <a:pt x="2" y="241"/>
                  </a:lnTo>
                  <a:lnTo>
                    <a:pt x="1" y="238"/>
                  </a:lnTo>
                  <a:lnTo>
                    <a:pt x="1" y="237"/>
                  </a:lnTo>
                  <a:lnTo>
                    <a:pt x="0" y="236"/>
                  </a:lnTo>
                  <a:lnTo>
                    <a:pt x="0" y="235"/>
                  </a:lnTo>
                  <a:lnTo>
                    <a:pt x="0" y="234"/>
                  </a:lnTo>
                  <a:lnTo>
                    <a:pt x="0" y="233"/>
                  </a:lnTo>
                  <a:lnTo>
                    <a:pt x="1" y="231"/>
                  </a:lnTo>
                  <a:lnTo>
                    <a:pt x="1" y="230"/>
                  </a:lnTo>
                  <a:lnTo>
                    <a:pt x="1" y="229"/>
                  </a:lnTo>
                  <a:lnTo>
                    <a:pt x="2" y="228"/>
                  </a:lnTo>
                  <a:lnTo>
                    <a:pt x="2" y="227"/>
                  </a:lnTo>
                  <a:lnTo>
                    <a:pt x="3" y="225"/>
                  </a:lnTo>
                  <a:lnTo>
                    <a:pt x="7" y="220"/>
                  </a:lnTo>
                  <a:lnTo>
                    <a:pt x="8" y="219"/>
                  </a:lnTo>
                  <a:lnTo>
                    <a:pt x="8" y="217"/>
                  </a:lnTo>
                  <a:lnTo>
                    <a:pt x="8" y="216"/>
                  </a:lnTo>
                  <a:lnTo>
                    <a:pt x="9" y="215"/>
                  </a:lnTo>
                  <a:lnTo>
                    <a:pt x="9" y="210"/>
                  </a:lnTo>
                  <a:lnTo>
                    <a:pt x="10" y="209"/>
                  </a:lnTo>
                  <a:lnTo>
                    <a:pt x="10" y="207"/>
                  </a:lnTo>
                  <a:lnTo>
                    <a:pt x="11" y="205"/>
                  </a:lnTo>
                  <a:lnTo>
                    <a:pt x="12" y="203"/>
                  </a:lnTo>
                  <a:lnTo>
                    <a:pt x="12" y="202"/>
                  </a:lnTo>
                  <a:lnTo>
                    <a:pt x="13" y="201"/>
                  </a:lnTo>
                  <a:lnTo>
                    <a:pt x="14" y="200"/>
                  </a:lnTo>
                  <a:lnTo>
                    <a:pt x="15" y="199"/>
                  </a:lnTo>
                  <a:lnTo>
                    <a:pt x="16" y="198"/>
                  </a:lnTo>
                  <a:lnTo>
                    <a:pt x="17" y="197"/>
                  </a:lnTo>
                  <a:lnTo>
                    <a:pt x="22" y="193"/>
                  </a:lnTo>
                  <a:lnTo>
                    <a:pt x="25" y="190"/>
                  </a:lnTo>
                  <a:lnTo>
                    <a:pt x="26" y="189"/>
                  </a:lnTo>
                  <a:lnTo>
                    <a:pt x="27" y="189"/>
                  </a:lnTo>
                  <a:lnTo>
                    <a:pt x="29" y="188"/>
                  </a:lnTo>
                  <a:lnTo>
                    <a:pt x="29" y="188"/>
                  </a:lnTo>
                  <a:lnTo>
                    <a:pt x="29" y="187"/>
                  </a:lnTo>
                  <a:lnTo>
                    <a:pt x="30" y="187"/>
                  </a:lnTo>
                  <a:lnTo>
                    <a:pt x="30" y="186"/>
                  </a:lnTo>
                  <a:lnTo>
                    <a:pt x="31" y="186"/>
                  </a:lnTo>
                  <a:lnTo>
                    <a:pt x="31" y="185"/>
                  </a:lnTo>
                  <a:lnTo>
                    <a:pt x="31" y="182"/>
                  </a:lnTo>
                  <a:lnTo>
                    <a:pt x="31" y="181"/>
                  </a:lnTo>
                  <a:lnTo>
                    <a:pt x="31" y="180"/>
                  </a:lnTo>
                  <a:lnTo>
                    <a:pt x="31" y="178"/>
                  </a:lnTo>
                  <a:lnTo>
                    <a:pt x="32" y="176"/>
                  </a:lnTo>
                  <a:lnTo>
                    <a:pt x="33" y="174"/>
                  </a:lnTo>
                  <a:lnTo>
                    <a:pt x="33" y="172"/>
                  </a:lnTo>
                  <a:lnTo>
                    <a:pt x="34" y="171"/>
                  </a:lnTo>
                  <a:lnTo>
                    <a:pt x="35" y="169"/>
                  </a:lnTo>
                  <a:lnTo>
                    <a:pt x="35" y="168"/>
                  </a:lnTo>
                  <a:lnTo>
                    <a:pt x="36" y="167"/>
                  </a:lnTo>
                  <a:lnTo>
                    <a:pt x="37" y="166"/>
                  </a:lnTo>
                  <a:lnTo>
                    <a:pt x="38" y="165"/>
                  </a:lnTo>
                  <a:lnTo>
                    <a:pt x="40" y="162"/>
                  </a:lnTo>
                  <a:lnTo>
                    <a:pt x="41" y="161"/>
                  </a:lnTo>
                  <a:lnTo>
                    <a:pt x="42" y="160"/>
                  </a:lnTo>
                  <a:lnTo>
                    <a:pt x="42" y="159"/>
                  </a:lnTo>
                  <a:lnTo>
                    <a:pt x="43" y="158"/>
                  </a:lnTo>
                  <a:lnTo>
                    <a:pt x="43" y="157"/>
                  </a:lnTo>
                  <a:lnTo>
                    <a:pt x="44" y="153"/>
                  </a:lnTo>
                  <a:lnTo>
                    <a:pt x="44" y="152"/>
                  </a:lnTo>
                  <a:lnTo>
                    <a:pt x="44" y="150"/>
                  </a:lnTo>
                  <a:lnTo>
                    <a:pt x="43" y="148"/>
                  </a:lnTo>
                  <a:lnTo>
                    <a:pt x="43" y="143"/>
                  </a:lnTo>
                  <a:lnTo>
                    <a:pt x="43" y="141"/>
                  </a:lnTo>
                  <a:lnTo>
                    <a:pt x="43" y="141"/>
                  </a:lnTo>
                  <a:lnTo>
                    <a:pt x="43" y="140"/>
                  </a:lnTo>
                  <a:lnTo>
                    <a:pt x="43" y="139"/>
                  </a:lnTo>
                  <a:lnTo>
                    <a:pt x="44" y="139"/>
                  </a:lnTo>
                  <a:lnTo>
                    <a:pt x="44" y="139"/>
                  </a:lnTo>
                  <a:lnTo>
                    <a:pt x="45" y="138"/>
                  </a:lnTo>
                  <a:lnTo>
                    <a:pt x="46" y="138"/>
                  </a:lnTo>
                  <a:lnTo>
                    <a:pt x="49" y="137"/>
                  </a:lnTo>
                  <a:lnTo>
                    <a:pt x="50" y="137"/>
                  </a:lnTo>
                  <a:lnTo>
                    <a:pt x="51" y="137"/>
                  </a:lnTo>
                  <a:lnTo>
                    <a:pt x="52" y="137"/>
                  </a:lnTo>
                  <a:lnTo>
                    <a:pt x="53" y="137"/>
                  </a:lnTo>
                  <a:lnTo>
                    <a:pt x="54" y="138"/>
                  </a:lnTo>
                  <a:lnTo>
                    <a:pt x="57" y="139"/>
                  </a:lnTo>
                  <a:lnTo>
                    <a:pt x="60" y="140"/>
                  </a:lnTo>
                  <a:lnTo>
                    <a:pt x="61" y="140"/>
                  </a:lnTo>
                  <a:lnTo>
                    <a:pt x="64" y="142"/>
                  </a:lnTo>
                  <a:lnTo>
                    <a:pt x="68" y="144"/>
                  </a:lnTo>
                  <a:lnTo>
                    <a:pt x="69" y="145"/>
                  </a:lnTo>
                  <a:lnTo>
                    <a:pt x="71" y="146"/>
                  </a:lnTo>
                  <a:lnTo>
                    <a:pt x="73" y="147"/>
                  </a:lnTo>
                  <a:lnTo>
                    <a:pt x="75" y="147"/>
                  </a:lnTo>
                  <a:lnTo>
                    <a:pt x="76" y="147"/>
                  </a:lnTo>
                  <a:lnTo>
                    <a:pt x="78" y="147"/>
                  </a:lnTo>
                  <a:lnTo>
                    <a:pt x="79" y="148"/>
                  </a:lnTo>
                  <a:lnTo>
                    <a:pt x="80" y="147"/>
                  </a:lnTo>
                  <a:lnTo>
                    <a:pt x="81" y="147"/>
                  </a:lnTo>
                  <a:lnTo>
                    <a:pt x="82" y="147"/>
                  </a:lnTo>
                  <a:lnTo>
                    <a:pt x="83" y="147"/>
                  </a:lnTo>
                  <a:lnTo>
                    <a:pt x="84" y="146"/>
                  </a:lnTo>
                  <a:lnTo>
                    <a:pt x="84" y="146"/>
                  </a:lnTo>
                  <a:lnTo>
                    <a:pt x="85" y="145"/>
                  </a:lnTo>
                  <a:lnTo>
                    <a:pt x="86" y="145"/>
                  </a:lnTo>
                  <a:lnTo>
                    <a:pt x="87" y="144"/>
                  </a:lnTo>
                  <a:lnTo>
                    <a:pt x="87" y="143"/>
                  </a:lnTo>
                  <a:lnTo>
                    <a:pt x="88" y="142"/>
                  </a:lnTo>
                  <a:lnTo>
                    <a:pt x="88" y="141"/>
                  </a:lnTo>
                  <a:lnTo>
                    <a:pt x="89" y="139"/>
                  </a:lnTo>
                  <a:lnTo>
                    <a:pt x="91" y="132"/>
                  </a:lnTo>
                  <a:lnTo>
                    <a:pt x="92" y="130"/>
                  </a:lnTo>
                  <a:lnTo>
                    <a:pt x="93" y="127"/>
                  </a:lnTo>
                  <a:lnTo>
                    <a:pt x="93" y="126"/>
                  </a:lnTo>
                  <a:lnTo>
                    <a:pt x="94" y="125"/>
                  </a:lnTo>
                  <a:lnTo>
                    <a:pt x="94" y="124"/>
                  </a:lnTo>
                  <a:lnTo>
                    <a:pt x="95" y="123"/>
                  </a:lnTo>
                  <a:lnTo>
                    <a:pt x="96" y="123"/>
                  </a:lnTo>
                  <a:lnTo>
                    <a:pt x="97" y="122"/>
                  </a:lnTo>
                  <a:lnTo>
                    <a:pt x="99" y="121"/>
                  </a:lnTo>
                  <a:lnTo>
                    <a:pt x="103" y="118"/>
                  </a:lnTo>
                  <a:lnTo>
                    <a:pt x="104" y="117"/>
                  </a:lnTo>
                  <a:lnTo>
                    <a:pt x="107" y="115"/>
                  </a:lnTo>
                  <a:lnTo>
                    <a:pt x="108" y="114"/>
                  </a:lnTo>
                  <a:lnTo>
                    <a:pt x="110" y="112"/>
                  </a:lnTo>
                  <a:lnTo>
                    <a:pt x="112" y="111"/>
                  </a:lnTo>
                  <a:lnTo>
                    <a:pt x="112" y="110"/>
                  </a:lnTo>
                  <a:lnTo>
                    <a:pt x="113" y="109"/>
                  </a:lnTo>
                  <a:lnTo>
                    <a:pt x="113" y="109"/>
                  </a:lnTo>
                  <a:lnTo>
                    <a:pt x="113" y="108"/>
                  </a:lnTo>
                  <a:lnTo>
                    <a:pt x="114" y="109"/>
                  </a:lnTo>
                  <a:lnTo>
                    <a:pt x="121" y="111"/>
                  </a:lnTo>
                  <a:lnTo>
                    <a:pt x="128" y="114"/>
                  </a:lnTo>
                  <a:lnTo>
                    <a:pt x="131" y="115"/>
                  </a:lnTo>
                  <a:lnTo>
                    <a:pt x="134" y="116"/>
                  </a:lnTo>
                  <a:lnTo>
                    <a:pt x="141" y="120"/>
                  </a:lnTo>
                  <a:lnTo>
                    <a:pt x="146" y="121"/>
                  </a:lnTo>
                  <a:lnTo>
                    <a:pt x="148" y="122"/>
                  </a:lnTo>
                  <a:lnTo>
                    <a:pt x="149" y="123"/>
                  </a:lnTo>
                  <a:lnTo>
                    <a:pt x="150" y="124"/>
                  </a:lnTo>
                  <a:lnTo>
                    <a:pt x="152" y="125"/>
                  </a:lnTo>
                  <a:lnTo>
                    <a:pt x="154" y="127"/>
                  </a:lnTo>
                  <a:lnTo>
                    <a:pt x="155" y="128"/>
                  </a:lnTo>
                  <a:lnTo>
                    <a:pt x="156" y="128"/>
                  </a:lnTo>
                  <a:lnTo>
                    <a:pt x="157" y="129"/>
                  </a:lnTo>
                  <a:lnTo>
                    <a:pt x="158" y="129"/>
                  </a:lnTo>
                  <a:lnTo>
                    <a:pt x="160" y="130"/>
                  </a:lnTo>
                  <a:lnTo>
                    <a:pt x="164" y="130"/>
                  </a:lnTo>
                  <a:lnTo>
                    <a:pt x="165" y="130"/>
                  </a:lnTo>
                  <a:lnTo>
                    <a:pt x="172" y="131"/>
                  </a:lnTo>
                  <a:lnTo>
                    <a:pt x="174" y="132"/>
                  </a:lnTo>
                  <a:lnTo>
                    <a:pt x="176" y="132"/>
                  </a:lnTo>
                  <a:lnTo>
                    <a:pt x="178" y="132"/>
                  </a:lnTo>
                  <a:lnTo>
                    <a:pt x="179" y="132"/>
                  </a:lnTo>
                  <a:lnTo>
                    <a:pt x="181" y="132"/>
                  </a:lnTo>
                  <a:lnTo>
                    <a:pt x="182" y="131"/>
                  </a:lnTo>
                  <a:lnTo>
                    <a:pt x="183" y="131"/>
                  </a:lnTo>
                  <a:lnTo>
                    <a:pt x="184" y="130"/>
                  </a:lnTo>
                  <a:lnTo>
                    <a:pt x="185" y="130"/>
                  </a:lnTo>
                  <a:lnTo>
                    <a:pt x="186" y="129"/>
                  </a:lnTo>
                  <a:lnTo>
                    <a:pt x="187" y="128"/>
                  </a:lnTo>
                  <a:lnTo>
                    <a:pt x="188" y="127"/>
                  </a:lnTo>
                  <a:lnTo>
                    <a:pt x="189" y="125"/>
                  </a:lnTo>
                  <a:lnTo>
                    <a:pt x="190" y="123"/>
                  </a:lnTo>
                  <a:lnTo>
                    <a:pt x="192" y="116"/>
                  </a:lnTo>
                  <a:lnTo>
                    <a:pt x="193" y="114"/>
                  </a:lnTo>
                  <a:lnTo>
                    <a:pt x="195" y="111"/>
                  </a:lnTo>
                  <a:lnTo>
                    <a:pt x="197" y="107"/>
                  </a:lnTo>
                  <a:lnTo>
                    <a:pt x="198" y="105"/>
                  </a:lnTo>
                  <a:lnTo>
                    <a:pt x="199" y="104"/>
                  </a:lnTo>
                  <a:lnTo>
                    <a:pt x="200" y="103"/>
                  </a:lnTo>
                  <a:lnTo>
                    <a:pt x="201" y="103"/>
                  </a:lnTo>
                  <a:lnTo>
                    <a:pt x="201" y="102"/>
                  </a:lnTo>
                  <a:lnTo>
                    <a:pt x="202" y="102"/>
                  </a:lnTo>
                  <a:lnTo>
                    <a:pt x="203" y="101"/>
                  </a:lnTo>
                  <a:lnTo>
                    <a:pt x="204" y="101"/>
                  </a:lnTo>
                  <a:lnTo>
                    <a:pt x="205" y="101"/>
                  </a:lnTo>
                  <a:lnTo>
                    <a:pt x="211" y="100"/>
                  </a:lnTo>
                  <a:lnTo>
                    <a:pt x="217" y="98"/>
                  </a:lnTo>
                  <a:lnTo>
                    <a:pt x="219" y="98"/>
                  </a:lnTo>
                  <a:lnTo>
                    <a:pt x="220" y="98"/>
                  </a:lnTo>
                  <a:lnTo>
                    <a:pt x="222" y="98"/>
                  </a:lnTo>
                  <a:lnTo>
                    <a:pt x="226" y="99"/>
                  </a:lnTo>
                  <a:lnTo>
                    <a:pt x="227" y="99"/>
                  </a:lnTo>
                  <a:lnTo>
                    <a:pt x="228" y="99"/>
                  </a:lnTo>
                  <a:lnTo>
                    <a:pt x="232" y="99"/>
                  </a:lnTo>
                  <a:lnTo>
                    <a:pt x="233" y="99"/>
                  </a:lnTo>
                  <a:lnTo>
                    <a:pt x="235" y="99"/>
                  </a:lnTo>
                  <a:lnTo>
                    <a:pt x="237" y="100"/>
                  </a:lnTo>
                  <a:lnTo>
                    <a:pt x="240" y="100"/>
                  </a:lnTo>
                  <a:lnTo>
                    <a:pt x="248" y="103"/>
                  </a:lnTo>
                  <a:lnTo>
                    <a:pt x="250" y="103"/>
                  </a:lnTo>
                  <a:lnTo>
                    <a:pt x="252" y="103"/>
                  </a:lnTo>
                  <a:lnTo>
                    <a:pt x="253" y="103"/>
                  </a:lnTo>
                  <a:lnTo>
                    <a:pt x="255" y="104"/>
                  </a:lnTo>
                  <a:lnTo>
                    <a:pt x="256" y="103"/>
                  </a:lnTo>
                  <a:lnTo>
                    <a:pt x="258" y="103"/>
                  </a:lnTo>
                  <a:lnTo>
                    <a:pt x="259" y="103"/>
                  </a:lnTo>
                  <a:lnTo>
                    <a:pt x="261" y="103"/>
                  </a:lnTo>
                  <a:lnTo>
                    <a:pt x="263" y="102"/>
                  </a:lnTo>
                  <a:lnTo>
                    <a:pt x="264" y="102"/>
                  </a:lnTo>
                  <a:lnTo>
                    <a:pt x="266" y="101"/>
                  </a:lnTo>
                  <a:lnTo>
                    <a:pt x="267" y="100"/>
                  </a:lnTo>
                  <a:lnTo>
                    <a:pt x="267" y="100"/>
                  </a:lnTo>
                  <a:lnTo>
                    <a:pt x="268" y="99"/>
                  </a:lnTo>
                  <a:lnTo>
                    <a:pt x="269" y="98"/>
                  </a:lnTo>
                  <a:lnTo>
                    <a:pt x="269" y="98"/>
                  </a:lnTo>
                  <a:lnTo>
                    <a:pt x="269" y="97"/>
                  </a:lnTo>
                  <a:lnTo>
                    <a:pt x="270" y="96"/>
                  </a:lnTo>
                  <a:lnTo>
                    <a:pt x="270" y="95"/>
                  </a:lnTo>
                  <a:lnTo>
                    <a:pt x="270" y="94"/>
                  </a:lnTo>
                  <a:lnTo>
                    <a:pt x="270" y="93"/>
                  </a:lnTo>
                  <a:lnTo>
                    <a:pt x="271" y="91"/>
                  </a:lnTo>
                  <a:lnTo>
                    <a:pt x="271" y="85"/>
                  </a:lnTo>
                  <a:lnTo>
                    <a:pt x="271" y="78"/>
                  </a:lnTo>
                  <a:lnTo>
                    <a:pt x="271" y="77"/>
                  </a:lnTo>
                  <a:lnTo>
                    <a:pt x="271" y="73"/>
                  </a:lnTo>
                  <a:lnTo>
                    <a:pt x="271" y="70"/>
                  </a:lnTo>
                  <a:lnTo>
                    <a:pt x="270" y="69"/>
                  </a:lnTo>
                  <a:lnTo>
                    <a:pt x="271" y="67"/>
                  </a:lnTo>
                  <a:lnTo>
                    <a:pt x="271" y="65"/>
                  </a:lnTo>
                  <a:lnTo>
                    <a:pt x="271" y="64"/>
                  </a:lnTo>
                  <a:lnTo>
                    <a:pt x="275" y="56"/>
                  </a:lnTo>
                  <a:lnTo>
                    <a:pt x="275" y="54"/>
                  </a:lnTo>
                  <a:lnTo>
                    <a:pt x="276" y="52"/>
                  </a:lnTo>
                  <a:lnTo>
                    <a:pt x="276" y="49"/>
                  </a:lnTo>
                  <a:lnTo>
                    <a:pt x="277" y="46"/>
                  </a:lnTo>
                  <a:lnTo>
                    <a:pt x="277" y="39"/>
                  </a:lnTo>
                  <a:lnTo>
                    <a:pt x="277" y="37"/>
                  </a:lnTo>
                  <a:lnTo>
                    <a:pt x="277" y="36"/>
                  </a:lnTo>
                  <a:lnTo>
                    <a:pt x="277" y="35"/>
                  </a:lnTo>
                  <a:lnTo>
                    <a:pt x="277" y="34"/>
                  </a:lnTo>
                  <a:lnTo>
                    <a:pt x="276" y="33"/>
                  </a:lnTo>
                  <a:lnTo>
                    <a:pt x="276" y="32"/>
                  </a:lnTo>
                  <a:lnTo>
                    <a:pt x="275" y="31"/>
                  </a:lnTo>
                  <a:lnTo>
                    <a:pt x="275" y="30"/>
                  </a:lnTo>
                  <a:lnTo>
                    <a:pt x="274" y="29"/>
                  </a:lnTo>
                  <a:lnTo>
                    <a:pt x="274" y="29"/>
                  </a:lnTo>
                  <a:lnTo>
                    <a:pt x="273" y="28"/>
                  </a:lnTo>
                  <a:lnTo>
                    <a:pt x="272" y="28"/>
                  </a:lnTo>
                  <a:lnTo>
                    <a:pt x="271" y="27"/>
                  </a:lnTo>
                  <a:lnTo>
                    <a:pt x="268" y="26"/>
                  </a:lnTo>
                  <a:lnTo>
                    <a:pt x="267" y="26"/>
                  </a:lnTo>
                  <a:lnTo>
                    <a:pt x="266" y="25"/>
                  </a:lnTo>
                  <a:lnTo>
                    <a:pt x="265" y="25"/>
                  </a:lnTo>
                  <a:lnTo>
                    <a:pt x="264" y="24"/>
                  </a:lnTo>
                  <a:lnTo>
                    <a:pt x="263" y="23"/>
                  </a:lnTo>
                  <a:lnTo>
                    <a:pt x="263" y="22"/>
                  </a:lnTo>
                  <a:lnTo>
                    <a:pt x="262" y="22"/>
                  </a:lnTo>
                  <a:lnTo>
                    <a:pt x="262" y="21"/>
                  </a:lnTo>
                  <a:lnTo>
                    <a:pt x="262" y="20"/>
                  </a:lnTo>
                  <a:lnTo>
                    <a:pt x="262" y="19"/>
                  </a:lnTo>
                  <a:lnTo>
                    <a:pt x="262" y="19"/>
                  </a:lnTo>
                  <a:lnTo>
                    <a:pt x="262" y="18"/>
                  </a:lnTo>
                  <a:lnTo>
                    <a:pt x="263" y="17"/>
                  </a:lnTo>
                  <a:lnTo>
                    <a:pt x="263" y="15"/>
                  </a:lnTo>
                  <a:lnTo>
                    <a:pt x="264" y="14"/>
                  </a:lnTo>
                  <a:lnTo>
                    <a:pt x="265" y="13"/>
                  </a:lnTo>
                  <a:lnTo>
                    <a:pt x="265" y="12"/>
                  </a:lnTo>
                  <a:lnTo>
                    <a:pt x="266" y="11"/>
                  </a:lnTo>
                  <a:lnTo>
                    <a:pt x="268" y="10"/>
                  </a:lnTo>
                  <a:lnTo>
                    <a:pt x="269" y="8"/>
                  </a:lnTo>
                  <a:lnTo>
                    <a:pt x="275" y="4"/>
                  </a:lnTo>
                  <a:lnTo>
                    <a:pt x="278" y="2"/>
                  </a:lnTo>
                  <a:lnTo>
                    <a:pt x="279" y="1"/>
                  </a:lnTo>
                  <a:lnTo>
                    <a:pt x="280" y="0"/>
                  </a:lnTo>
                  <a:lnTo>
                    <a:pt x="280" y="0"/>
                  </a:lnTo>
                  <a:close/>
                </a:path>
              </a:pathLst>
            </a:custGeom>
            <a:solidFill>
              <a:srgbClr val="B0C2E5"/>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69" name="Freeform 275">
              <a:extLst>
                <a:ext uri="{FF2B5EF4-FFF2-40B4-BE49-F238E27FC236}">
                  <a16:creationId xmlns:a16="http://schemas.microsoft.com/office/drawing/2014/main" id="{78302A4D-CD02-489D-83C0-23CBC8750E62}"/>
                </a:ext>
              </a:extLst>
            </p:cNvPr>
            <p:cNvSpPr>
              <a:spLocks/>
            </p:cNvSpPr>
            <p:nvPr/>
          </p:nvSpPr>
          <p:spPr bwMode="auto">
            <a:xfrm>
              <a:off x="4003" y="1780"/>
              <a:ext cx="618" cy="479"/>
            </a:xfrm>
            <a:custGeom>
              <a:avLst/>
              <a:gdLst>
                <a:gd name="T0" fmla="*/ 240 w 618"/>
                <a:gd name="T1" fmla="*/ 22 h 479"/>
                <a:gd name="T2" fmla="*/ 288 w 618"/>
                <a:gd name="T3" fmla="*/ 18 h 479"/>
                <a:gd name="T4" fmla="*/ 313 w 618"/>
                <a:gd name="T5" fmla="*/ 64 h 479"/>
                <a:gd name="T6" fmla="*/ 349 w 618"/>
                <a:gd name="T7" fmla="*/ 58 h 479"/>
                <a:gd name="T8" fmla="*/ 371 w 618"/>
                <a:gd name="T9" fmla="*/ 86 h 479"/>
                <a:gd name="T10" fmla="*/ 373 w 618"/>
                <a:gd name="T11" fmla="*/ 111 h 479"/>
                <a:gd name="T12" fmla="*/ 401 w 618"/>
                <a:gd name="T13" fmla="*/ 87 h 479"/>
                <a:gd name="T14" fmla="*/ 439 w 618"/>
                <a:gd name="T15" fmla="*/ 87 h 479"/>
                <a:gd name="T16" fmla="*/ 460 w 618"/>
                <a:gd name="T17" fmla="*/ 85 h 479"/>
                <a:gd name="T18" fmla="*/ 488 w 618"/>
                <a:gd name="T19" fmla="*/ 72 h 479"/>
                <a:gd name="T20" fmla="*/ 532 w 618"/>
                <a:gd name="T21" fmla="*/ 97 h 479"/>
                <a:gd name="T22" fmla="*/ 543 w 618"/>
                <a:gd name="T23" fmla="*/ 135 h 479"/>
                <a:gd name="T24" fmla="*/ 520 w 618"/>
                <a:gd name="T25" fmla="*/ 176 h 479"/>
                <a:gd name="T26" fmla="*/ 493 w 618"/>
                <a:gd name="T27" fmla="*/ 189 h 479"/>
                <a:gd name="T28" fmla="*/ 466 w 618"/>
                <a:gd name="T29" fmla="*/ 208 h 479"/>
                <a:gd name="T30" fmla="*/ 456 w 618"/>
                <a:gd name="T31" fmla="*/ 222 h 479"/>
                <a:gd name="T32" fmla="*/ 475 w 618"/>
                <a:gd name="T33" fmla="*/ 244 h 479"/>
                <a:gd name="T34" fmla="*/ 500 w 618"/>
                <a:gd name="T35" fmla="*/ 259 h 479"/>
                <a:gd name="T36" fmla="*/ 526 w 618"/>
                <a:gd name="T37" fmla="*/ 276 h 479"/>
                <a:gd name="T38" fmla="*/ 556 w 618"/>
                <a:gd name="T39" fmla="*/ 299 h 479"/>
                <a:gd name="T40" fmla="*/ 601 w 618"/>
                <a:gd name="T41" fmla="*/ 354 h 479"/>
                <a:gd name="T42" fmla="*/ 617 w 618"/>
                <a:gd name="T43" fmla="*/ 406 h 479"/>
                <a:gd name="T44" fmla="*/ 590 w 618"/>
                <a:gd name="T45" fmla="*/ 401 h 479"/>
                <a:gd name="T46" fmla="*/ 571 w 618"/>
                <a:gd name="T47" fmla="*/ 413 h 479"/>
                <a:gd name="T48" fmla="*/ 527 w 618"/>
                <a:gd name="T49" fmla="*/ 441 h 479"/>
                <a:gd name="T50" fmla="*/ 511 w 618"/>
                <a:gd name="T51" fmla="*/ 464 h 479"/>
                <a:gd name="T52" fmla="*/ 503 w 618"/>
                <a:gd name="T53" fmla="*/ 477 h 479"/>
                <a:gd name="T54" fmla="*/ 470 w 618"/>
                <a:gd name="T55" fmla="*/ 477 h 479"/>
                <a:gd name="T56" fmla="*/ 429 w 618"/>
                <a:gd name="T57" fmla="*/ 462 h 479"/>
                <a:gd name="T58" fmla="*/ 394 w 618"/>
                <a:gd name="T59" fmla="*/ 436 h 479"/>
                <a:gd name="T60" fmla="*/ 369 w 618"/>
                <a:gd name="T61" fmla="*/ 409 h 479"/>
                <a:gd name="T62" fmla="*/ 324 w 618"/>
                <a:gd name="T63" fmla="*/ 410 h 479"/>
                <a:gd name="T64" fmla="*/ 296 w 618"/>
                <a:gd name="T65" fmla="*/ 419 h 479"/>
                <a:gd name="T66" fmla="*/ 280 w 618"/>
                <a:gd name="T67" fmla="*/ 396 h 479"/>
                <a:gd name="T68" fmla="*/ 256 w 618"/>
                <a:gd name="T69" fmla="*/ 420 h 479"/>
                <a:gd name="T70" fmla="*/ 219 w 618"/>
                <a:gd name="T71" fmla="*/ 422 h 479"/>
                <a:gd name="T72" fmla="*/ 192 w 618"/>
                <a:gd name="T73" fmla="*/ 416 h 479"/>
                <a:gd name="T74" fmla="*/ 166 w 618"/>
                <a:gd name="T75" fmla="*/ 435 h 479"/>
                <a:gd name="T76" fmla="*/ 138 w 618"/>
                <a:gd name="T77" fmla="*/ 441 h 479"/>
                <a:gd name="T78" fmla="*/ 126 w 618"/>
                <a:gd name="T79" fmla="*/ 422 h 479"/>
                <a:gd name="T80" fmla="*/ 105 w 618"/>
                <a:gd name="T81" fmla="*/ 404 h 479"/>
                <a:gd name="T82" fmla="*/ 117 w 618"/>
                <a:gd name="T83" fmla="*/ 373 h 479"/>
                <a:gd name="T84" fmla="*/ 110 w 618"/>
                <a:gd name="T85" fmla="*/ 330 h 479"/>
                <a:gd name="T86" fmla="*/ 84 w 618"/>
                <a:gd name="T87" fmla="*/ 322 h 479"/>
                <a:gd name="T88" fmla="*/ 44 w 618"/>
                <a:gd name="T89" fmla="*/ 318 h 479"/>
                <a:gd name="T90" fmla="*/ 30 w 618"/>
                <a:gd name="T91" fmla="*/ 293 h 479"/>
                <a:gd name="T92" fmla="*/ 6 w 618"/>
                <a:gd name="T93" fmla="*/ 281 h 479"/>
                <a:gd name="T94" fmla="*/ 7 w 618"/>
                <a:gd name="T95" fmla="*/ 258 h 479"/>
                <a:gd name="T96" fmla="*/ 14 w 618"/>
                <a:gd name="T97" fmla="*/ 223 h 479"/>
                <a:gd name="T98" fmla="*/ 3 w 618"/>
                <a:gd name="T99" fmla="*/ 184 h 479"/>
                <a:gd name="T100" fmla="*/ 33 w 618"/>
                <a:gd name="T101" fmla="*/ 181 h 479"/>
                <a:gd name="T102" fmla="*/ 62 w 618"/>
                <a:gd name="T103" fmla="*/ 171 h 479"/>
                <a:gd name="T104" fmla="*/ 92 w 618"/>
                <a:gd name="T105" fmla="*/ 177 h 479"/>
                <a:gd name="T106" fmla="*/ 114 w 618"/>
                <a:gd name="T107" fmla="*/ 191 h 479"/>
                <a:gd name="T108" fmla="*/ 136 w 618"/>
                <a:gd name="T109" fmla="*/ 189 h 479"/>
                <a:gd name="T110" fmla="*/ 151 w 618"/>
                <a:gd name="T111" fmla="*/ 159 h 479"/>
                <a:gd name="T112" fmla="*/ 172 w 618"/>
                <a:gd name="T113" fmla="*/ 171 h 479"/>
                <a:gd name="T114" fmla="*/ 204 w 618"/>
                <a:gd name="T115" fmla="*/ 171 h 479"/>
                <a:gd name="T116" fmla="*/ 202 w 618"/>
                <a:gd name="T117" fmla="*/ 145 h 479"/>
                <a:gd name="T118" fmla="*/ 197 w 618"/>
                <a:gd name="T119" fmla="*/ 104 h 479"/>
                <a:gd name="T120" fmla="*/ 187 w 618"/>
                <a:gd name="T121" fmla="*/ 42 h 479"/>
                <a:gd name="T122" fmla="*/ 174 w 618"/>
                <a:gd name="T123" fmla="*/ 0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8" h="479">
                  <a:moveTo>
                    <a:pt x="180" y="0"/>
                  </a:moveTo>
                  <a:lnTo>
                    <a:pt x="182" y="0"/>
                  </a:lnTo>
                  <a:lnTo>
                    <a:pt x="190" y="1"/>
                  </a:lnTo>
                  <a:lnTo>
                    <a:pt x="194" y="1"/>
                  </a:lnTo>
                  <a:lnTo>
                    <a:pt x="197" y="2"/>
                  </a:lnTo>
                  <a:lnTo>
                    <a:pt x="200" y="3"/>
                  </a:lnTo>
                  <a:lnTo>
                    <a:pt x="203" y="4"/>
                  </a:lnTo>
                  <a:lnTo>
                    <a:pt x="204" y="4"/>
                  </a:lnTo>
                  <a:lnTo>
                    <a:pt x="206" y="5"/>
                  </a:lnTo>
                  <a:lnTo>
                    <a:pt x="207" y="5"/>
                  </a:lnTo>
                  <a:lnTo>
                    <a:pt x="212" y="8"/>
                  </a:lnTo>
                  <a:lnTo>
                    <a:pt x="216" y="10"/>
                  </a:lnTo>
                  <a:lnTo>
                    <a:pt x="219" y="11"/>
                  </a:lnTo>
                  <a:lnTo>
                    <a:pt x="226" y="14"/>
                  </a:lnTo>
                  <a:lnTo>
                    <a:pt x="228" y="15"/>
                  </a:lnTo>
                  <a:lnTo>
                    <a:pt x="230" y="16"/>
                  </a:lnTo>
                  <a:lnTo>
                    <a:pt x="232" y="17"/>
                  </a:lnTo>
                  <a:lnTo>
                    <a:pt x="234" y="18"/>
                  </a:lnTo>
                  <a:lnTo>
                    <a:pt x="235" y="19"/>
                  </a:lnTo>
                  <a:lnTo>
                    <a:pt x="240" y="22"/>
                  </a:lnTo>
                  <a:lnTo>
                    <a:pt x="241" y="23"/>
                  </a:lnTo>
                  <a:lnTo>
                    <a:pt x="242" y="24"/>
                  </a:lnTo>
                  <a:lnTo>
                    <a:pt x="244" y="24"/>
                  </a:lnTo>
                  <a:lnTo>
                    <a:pt x="245" y="25"/>
                  </a:lnTo>
                  <a:lnTo>
                    <a:pt x="247" y="25"/>
                  </a:lnTo>
                  <a:lnTo>
                    <a:pt x="248" y="25"/>
                  </a:lnTo>
                  <a:lnTo>
                    <a:pt x="250" y="26"/>
                  </a:lnTo>
                  <a:lnTo>
                    <a:pt x="251" y="26"/>
                  </a:lnTo>
                  <a:lnTo>
                    <a:pt x="256" y="26"/>
                  </a:lnTo>
                  <a:lnTo>
                    <a:pt x="258" y="26"/>
                  </a:lnTo>
                  <a:lnTo>
                    <a:pt x="260" y="26"/>
                  </a:lnTo>
                  <a:lnTo>
                    <a:pt x="261" y="25"/>
                  </a:lnTo>
                  <a:lnTo>
                    <a:pt x="264" y="25"/>
                  </a:lnTo>
                  <a:lnTo>
                    <a:pt x="274" y="22"/>
                  </a:lnTo>
                  <a:lnTo>
                    <a:pt x="277" y="21"/>
                  </a:lnTo>
                  <a:lnTo>
                    <a:pt x="282" y="19"/>
                  </a:lnTo>
                  <a:lnTo>
                    <a:pt x="284" y="19"/>
                  </a:lnTo>
                  <a:lnTo>
                    <a:pt x="285" y="18"/>
                  </a:lnTo>
                  <a:lnTo>
                    <a:pt x="287" y="18"/>
                  </a:lnTo>
                  <a:lnTo>
                    <a:pt x="288" y="18"/>
                  </a:lnTo>
                  <a:lnTo>
                    <a:pt x="289" y="18"/>
                  </a:lnTo>
                  <a:lnTo>
                    <a:pt x="290" y="19"/>
                  </a:lnTo>
                  <a:lnTo>
                    <a:pt x="291" y="19"/>
                  </a:lnTo>
                  <a:lnTo>
                    <a:pt x="292" y="20"/>
                  </a:lnTo>
                  <a:lnTo>
                    <a:pt x="293" y="20"/>
                  </a:lnTo>
                  <a:lnTo>
                    <a:pt x="294" y="22"/>
                  </a:lnTo>
                  <a:lnTo>
                    <a:pt x="295" y="23"/>
                  </a:lnTo>
                  <a:lnTo>
                    <a:pt x="296" y="25"/>
                  </a:lnTo>
                  <a:lnTo>
                    <a:pt x="297" y="26"/>
                  </a:lnTo>
                  <a:lnTo>
                    <a:pt x="297" y="27"/>
                  </a:lnTo>
                  <a:lnTo>
                    <a:pt x="299" y="34"/>
                  </a:lnTo>
                  <a:lnTo>
                    <a:pt x="300" y="36"/>
                  </a:lnTo>
                  <a:lnTo>
                    <a:pt x="302" y="40"/>
                  </a:lnTo>
                  <a:lnTo>
                    <a:pt x="306" y="48"/>
                  </a:lnTo>
                  <a:lnTo>
                    <a:pt x="308" y="52"/>
                  </a:lnTo>
                  <a:lnTo>
                    <a:pt x="310" y="58"/>
                  </a:lnTo>
                  <a:lnTo>
                    <a:pt x="311" y="60"/>
                  </a:lnTo>
                  <a:lnTo>
                    <a:pt x="312" y="62"/>
                  </a:lnTo>
                  <a:lnTo>
                    <a:pt x="313" y="64"/>
                  </a:lnTo>
                  <a:lnTo>
                    <a:pt x="313" y="64"/>
                  </a:lnTo>
                  <a:lnTo>
                    <a:pt x="314" y="65"/>
                  </a:lnTo>
                  <a:lnTo>
                    <a:pt x="314" y="65"/>
                  </a:lnTo>
                  <a:lnTo>
                    <a:pt x="315" y="66"/>
                  </a:lnTo>
                  <a:lnTo>
                    <a:pt x="316" y="66"/>
                  </a:lnTo>
                  <a:lnTo>
                    <a:pt x="317" y="66"/>
                  </a:lnTo>
                  <a:lnTo>
                    <a:pt x="317" y="67"/>
                  </a:lnTo>
                  <a:lnTo>
                    <a:pt x="318" y="67"/>
                  </a:lnTo>
                  <a:lnTo>
                    <a:pt x="319" y="67"/>
                  </a:lnTo>
                  <a:lnTo>
                    <a:pt x="320" y="67"/>
                  </a:lnTo>
                  <a:lnTo>
                    <a:pt x="321" y="67"/>
                  </a:lnTo>
                  <a:lnTo>
                    <a:pt x="322" y="67"/>
                  </a:lnTo>
                  <a:lnTo>
                    <a:pt x="324" y="66"/>
                  </a:lnTo>
                  <a:lnTo>
                    <a:pt x="327" y="65"/>
                  </a:lnTo>
                  <a:lnTo>
                    <a:pt x="334" y="63"/>
                  </a:lnTo>
                  <a:lnTo>
                    <a:pt x="337" y="62"/>
                  </a:lnTo>
                  <a:lnTo>
                    <a:pt x="341" y="60"/>
                  </a:lnTo>
                  <a:lnTo>
                    <a:pt x="343" y="60"/>
                  </a:lnTo>
                  <a:lnTo>
                    <a:pt x="345" y="59"/>
                  </a:lnTo>
                  <a:lnTo>
                    <a:pt x="347" y="58"/>
                  </a:lnTo>
                  <a:lnTo>
                    <a:pt x="349" y="58"/>
                  </a:lnTo>
                  <a:lnTo>
                    <a:pt x="350" y="58"/>
                  </a:lnTo>
                  <a:lnTo>
                    <a:pt x="352" y="58"/>
                  </a:lnTo>
                  <a:lnTo>
                    <a:pt x="354" y="58"/>
                  </a:lnTo>
                  <a:lnTo>
                    <a:pt x="355" y="58"/>
                  </a:lnTo>
                  <a:lnTo>
                    <a:pt x="357" y="59"/>
                  </a:lnTo>
                  <a:lnTo>
                    <a:pt x="359" y="60"/>
                  </a:lnTo>
                  <a:lnTo>
                    <a:pt x="360" y="61"/>
                  </a:lnTo>
                  <a:lnTo>
                    <a:pt x="362" y="62"/>
                  </a:lnTo>
                  <a:lnTo>
                    <a:pt x="363" y="63"/>
                  </a:lnTo>
                  <a:lnTo>
                    <a:pt x="364" y="64"/>
                  </a:lnTo>
                  <a:lnTo>
                    <a:pt x="364" y="65"/>
                  </a:lnTo>
                  <a:lnTo>
                    <a:pt x="365" y="66"/>
                  </a:lnTo>
                  <a:lnTo>
                    <a:pt x="366" y="68"/>
                  </a:lnTo>
                  <a:lnTo>
                    <a:pt x="367" y="69"/>
                  </a:lnTo>
                  <a:lnTo>
                    <a:pt x="367" y="71"/>
                  </a:lnTo>
                  <a:lnTo>
                    <a:pt x="369" y="74"/>
                  </a:lnTo>
                  <a:lnTo>
                    <a:pt x="369" y="76"/>
                  </a:lnTo>
                  <a:lnTo>
                    <a:pt x="370" y="79"/>
                  </a:lnTo>
                  <a:lnTo>
                    <a:pt x="371" y="82"/>
                  </a:lnTo>
                  <a:lnTo>
                    <a:pt x="371" y="86"/>
                  </a:lnTo>
                  <a:lnTo>
                    <a:pt x="373" y="91"/>
                  </a:lnTo>
                  <a:lnTo>
                    <a:pt x="373" y="93"/>
                  </a:lnTo>
                  <a:lnTo>
                    <a:pt x="373" y="94"/>
                  </a:lnTo>
                  <a:lnTo>
                    <a:pt x="373" y="95"/>
                  </a:lnTo>
                  <a:lnTo>
                    <a:pt x="373" y="96"/>
                  </a:lnTo>
                  <a:lnTo>
                    <a:pt x="373" y="96"/>
                  </a:lnTo>
                  <a:lnTo>
                    <a:pt x="372" y="97"/>
                  </a:lnTo>
                  <a:lnTo>
                    <a:pt x="372" y="98"/>
                  </a:lnTo>
                  <a:lnTo>
                    <a:pt x="370" y="102"/>
                  </a:lnTo>
                  <a:lnTo>
                    <a:pt x="369" y="104"/>
                  </a:lnTo>
                  <a:lnTo>
                    <a:pt x="369" y="105"/>
                  </a:lnTo>
                  <a:lnTo>
                    <a:pt x="369" y="106"/>
                  </a:lnTo>
                  <a:lnTo>
                    <a:pt x="369" y="106"/>
                  </a:lnTo>
                  <a:lnTo>
                    <a:pt x="369" y="107"/>
                  </a:lnTo>
                  <a:lnTo>
                    <a:pt x="369" y="108"/>
                  </a:lnTo>
                  <a:lnTo>
                    <a:pt x="370" y="109"/>
                  </a:lnTo>
                  <a:lnTo>
                    <a:pt x="370" y="110"/>
                  </a:lnTo>
                  <a:lnTo>
                    <a:pt x="371" y="110"/>
                  </a:lnTo>
                  <a:lnTo>
                    <a:pt x="372" y="111"/>
                  </a:lnTo>
                  <a:lnTo>
                    <a:pt x="373" y="111"/>
                  </a:lnTo>
                  <a:lnTo>
                    <a:pt x="375" y="112"/>
                  </a:lnTo>
                  <a:lnTo>
                    <a:pt x="376" y="112"/>
                  </a:lnTo>
                  <a:lnTo>
                    <a:pt x="377" y="113"/>
                  </a:lnTo>
                  <a:lnTo>
                    <a:pt x="379" y="113"/>
                  </a:lnTo>
                  <a:lnTo>
                    <a:pt x="380" y="112"/>
                  </a:lnTo>
                  <a:lnTo>
                    <a:pt x="381" y="112"/>
                  </a:lnTo>
                  <a:lnTo>
                    <a:pt x="383" y="111"/>
                  </a:lnTo>
                  <a:lnTo>
                    <a:pt x="385" y="110"/>
                  </a:lnTo>
                  <a:lnTo>
                    <a:pt x="388" y="107"/>
                  </a:lnTo>
                  <a:lnTo>
                    <a:pt x="389" y="107"/>
                  </a:lnTo>
                  <a:lnTo>
                    <a:pt x="390" y="106"/>
                  </a:lnTo>
                  <a:lnTo>
                    <a:pt x="391" y="105"/>
                  </a:lnTo>
                  <a:lnTo>
                    <a:pt x="391" y="105"/>
                  </a:lnTo>
                  <a:lnTo>
                    <a:pt x="392" y="104"/>
                  </a:lnTo>
                  <a:lnTo>
                    <a:pt x="392" y="103"/>
                  </a:lnTo>
                  <a:lnTo>
                    <a:pt x="394" y="101"/>
                  </a:lnTo>
                  <a:lnTo>
                    <a:pt x="396" y="95"/>
                  </a:lnTo>
                  <a:lnTo>
                    <a:pt x="398" y="92"/>
                  </a:lnTo>
                  <a:lnTo>
                    <a:pt x="399" y="90"/>
                  </a:lnTo>
                  <a:lnTo>
                    <a:pt x="401" y="87"/>
                  </a:lnTo>
                  <a:lnTo>
                    <a:pt x="403" y="85"/>
                  </a:lnTo>
                  <a:lnTo>
                    <a:pt x="405" y="83"/>
                  </a:lnTo>
                  <a:lnTo>
                    <a:pt x="407" y="81"/>
                  </a:lnTo>
                  <a:lnTo>
                    <a:pt x="409" y="80"/>
                  </a:lnTo>
                  <a:lnTo>
                    <a:pt x="410" y="79"/>
                  </a:lnTo>
                  <a:lnTo>
                    <a:pt x="411" y="78"/>
                  </a:lnTo>
                  <a:lnTo>
                    <a:pt x="413" y="77"/>
                  </a:lnTo>
                  <a:lnTo>
                    <a:pt x="414" y="77"/>
                  </a:lnTo>
                  <a:lnTo>
                    <a:pt x="415" y="77"/>
                  </a:lnTo>
                  <a:lnTo>
                    <a:pt x="417" y="77"/>
                  </a:lnTo>
                  <a:lnTo>
                    <a:pt x="419" y="77"/>
                  </a:lnTo>
                  <a:lnTo>
                    <a:pt x="421" y="77"/>
                  </a:lnTo>
                  <a:lnTo>
                    <a:pt x="422" y="78"/>
                  </a:lnTo>
                  <a:lnTo>
                    <a:pt x="424" y="78"/>
                  </a:lnTo>
                  <a:lnTo>
                    <a:pt x="430" y="81"/>
                  </a:lnTo>
                  <a:lnTo>
                    <a:pt x="432" y="82"/>
                  </a:lnTo>
                  <a:lnTo>
                    <a:pt x="433" y="83"/>
                  </a:lnTo>
                  <a:lnTo>
                    <a:pt x="435" y="84"/>
                  </a:lnTo>
                  <a:lnTo>
                    <a:pt x="437" y="86"/>
                  </a:lnTo>
                  <a:lnTo>
                    <a:pt x="439" y="87"/>
                  </a:lnTo>
                  <a:lnTo>
                    <a:pt x="443" y="91"/>
                  </a:lnTo>
                  <a:lnTo>
                    <a:pt x="444" y="91"/>
                  </a:lnTo>
                  <a:lnTo>
                    <a:pt x="445" y="92"/>
                  </a:lnTo>
                  <a:lnTo>
                    <a:pt x="446" y="93"/>
                  </a:lnTo>
                  <a:lnTo>
                    <a:pt x="447" y="93"/>
                  </a:lnTo>
                  <a:lnTo>
                    <a:pt x="448" y="93"/>
                  </a:lnTo>
                  <a:lnTo>
                    <a:pt x="449" y="93"/>
                  </a:lnTo>
                  <a:lnTo>
                    <a:pt x="450" y="93"/>
                  </a:lnTo>
                  <a:lnTo>
                    <a:pt x="451" y="93"/>
                  </a:lnTo>
                  <a:lnTo>
                    <a:pt x="452" y="93"/>
                  </a:lnTo>
                  <a:lnTo>
                    <a:pt x="453" y="92"/>
                  </a:lnTo>
                  <a:lnTo>
                    <a:pt x="454" y="92"/>
                  </a:lnTo>
                  <a:lnTo>
                    <a:pt x="455" y="91"/>
                  </a:lnTo>
                  <a:lnTo>
                    <a:pt x="456" y="91"/>
                  </a:lnTo>
                  <a:lnTo>
                    <a:pt x="457" y="90"/>
                  </a:lnTo>
                  <a:lnTo>
                    <a:pt x="458" y="89"/>
                  </a:lnTo>
                  <a:lnTo>
                    <a:pt x="458" y="89"/>
                  </a:lnTo>
                  <a:lnTo>
                    <a:pt x="459" y="88"/>
                  </a:lnTo>
                  <a:lnTo>
                    <a:pt x="459" y="87"/>
                  </a:lnTo>
                  <a:lnTo>
                    <a:pt x="460" y="85"/>
                  </a:lnTo>
                  <a:lnTo>
                    <a:pt x="462" y="81"/>
                  </a:lnTo>
                  <a:lnTo>
                    <a:pt x="463" y="78"/>
                  </a:lnTo>
                  <a:lnTo>
                    <a:pt x="464" y="76"/>
                  </a:lnTo>
                  <a:lnTo>
                    <a:pt x="465" y="75"/>
                  </a:lnTo>
                  <a:lnTo>
                    <a:pt x="466" y="74"/>
                  </a:lnTo>
                  <a:lnTo>
                    <a:pt x="466" y="73"/>
                  </a:lnTo>
                  <a:lnTo>
                    <a:pt x="467" y="72"/>
                  </a:lnTo>
                  <a:lnTo>
                    <a:pt x="468" y="72"/>
                  </a:lnTo>
                  <a:lnTo>
                    <a:pt x="469" y="71"/>
                  </a:lnTo>
                  <a:lnTo>
                    <a:pt x="469" y="71"/>
                  </a:lnTo>
                  <a:lnTo>
                    <a:pt x="470" y="71"/>
                  </a:lnTo>
                  <a:lnTo>
                    <a:pt x="471" y="70"/>
                  </a:lnTo>
                  <a:lnTo>
                    <a:pt x="473" y="70"/>
                  </a:lnTo>
                  <a:lnTo>
                    <a:pt x="474" y="70"/>
                  </a:lnTo>
                  <a:lnTo>
                    <a:pt x="476" y="70"/>
                  </a:lnTo>
                  <a:lnTo>
                    <a:pt x="478" y="70"/>
                  </a:lnTo>
                  <a:lnTo>
                    <a:pt x="480" y="70"/>
                  </a:lnTo>
                  <a:lnTo>
                    <a:pt x="482" y="70"/>
                  </a:lnTo>
                  <a:lnTo>
                    <a:pt x="483" y="71"/>
                  </a:lnTo>
                  <a:lnTo>
                    <a:pt x="488" y="72"/>
                  </a:lnTo>
                  <a:lnTo>
                    <a:pt x="490" y="72"/>
                  </a:lnTo>
                  <a:lnTo>
                    <a:pt x="491" y="72"/>
                  </a:lnTo>
                  <a:lnTo>
                    <a:pt x="493" y="72"/>
                  </a:lnTo>
                  <a:lnTo>
                    <a:pt x="495" y="73"/>
                  </a:lnTo>
                  <a:lnTo>
                    <a:pt x="500" y="73"/>
                  </a:lnTo>
                  <a:lnTo>
                    <a:pt x="502" y="73"/>
                  </a:lnTo>
                  <a:lnTo>
                    <a:pt x="504" y="73"/>
                  </a:lnTo>
                  <a:lnTo>
                    <a:pt x="505" y="73"/>
                  </a:lnTo>
                  <a:lnTo>
                    <a:pt x="507" y="74"/>
                  </a:lnTo>
                  <a:lnTo>
                    <a:pt x="508" y="74"/>
                  </a:lnTo>
                  <a:lnTo>
                    <a:pt x="510" y="75"/>
                  </a:lnTo>
                  <a:lnTo>
                    <a:pt x="511" y="76"/>
                  </a:lnTo>
                  <a:lnTo>
                    <a:pt x="513" y="77"/>
                  </a:lnTo>
                  <a:lnTo>
                    <a:pt x="516" y="80"/>
                  </a:lnTo>
                  <a:lnTo>
                    <a:pt x="519" y="83"/>
                  </a:lnTo>
                  <a:lnTo>
                    <a:pt x="520" y="84"/>
                  </a:lnTo>
                  <a:lnTo>
                    <a:pt x="523" y="86"/>
                  </a:lnTo>
                  <a:lnTo>
                    <a:pt x="526" y="89"/>
                  </a:lnTo>
                  <a:lnTo>
                    <a:pt x="530" y="94"/>
                  </a:lnTo>
                  <a:lnTo>
                    <a:pt x="532" y="97"/>
                  </a:lnTo>
                  <a:lnTo>
                    <a:pt x="534" y="99"/>
                  </a:lnTo>
                  <a:lnTo>
                    <a:pt x="539" y="103"/>
                  </a:lnTo>
                  <a:lnTo>
                    <a:pt x="543" y="107"/>
                  </a:lnTo>
                  <a:lnTo>
                    <a:pt x="545" y="109"/>
                  </a:lnTo>
                  <a:lnTo>
                    <a:pt x="547" y="112"/>
                  </a:lnTo>
                  <a:lnTo>
                    <a:pt x="548" y="114"/>
                  </a:lnTo>
                  <a:lnTo>
                    <a:pt x="550" y="116"/>
                  </a:lnTo>
                  <a:lnTo>
                    <a:pt x="550" y="118"/>
                  </a:lnTo>
                  <a:lnTo>
                    <a:pt x="551" y="120"/>
                  </a:lnTo>
                  <a:lnTo>
                    <a:pt x="551" y="122"/>
                  </a:lnTo>
                  <a:lnTo>
                    <a:pt x="551" y="123"/>
                  </a:lnTo>
                  <a:lnTo>
                    <a:pt x="551" y="123"/>
                  </a:lnTo>
                  <a:lnTo>
                    <a:pt x="551" y="125"/>
                  </a:lnTo>
                  <a:lnTo>
                    <a:pt x="551" y="126"/>
                  </a:lnTo>
                  <a:lnTo>
                    <a:pt x="550" y="127"/>
                  </a:lnTo>
                  <a:lnTo>
                    <a:pt x="550" y="128"/>
                  </a:lnTo>
                  <a:lnTo>
                    <a:pt x="549" y="129"/>
                  </a:lnTo>
                  <a:lnTo>
                    <a:pt x="547" y="131"/>
                  </a:lnTo>
                  <a:lnTo>
                    <a:pt x="544" y="134"/>
                  </a:lnTo>
                  <a:lnTo>
                    <a:pt x="543" y="135"/>
                  </a:lnTo>
                  <a:lnTo>
                    <a:pt x="543" y="136"/>
                  </a:lnTo>
                  <a:lnTo>
                    <a:pt x="542" y="137"/>
                  </a:lnTo>
                  <a:lnTo>
                    <a:pt x="541" y="139"/>
                  </a:lnTo>
                  <a:lnTo>
                    <a:pt x="540" y="143"/>
                  </a:lnTo>
                  <a:lnTo>
                    <a:pt x="539" y="145"/>
                  </a:lnTo>
                  <a:lnTo>
                    <a:pt x="538" y="147"/>
                  </a:lnTo>
                  <a:lnTo>
                    <a:pt x="536" y="150"/>
                  </a:lnTo>
                  <a:lnTo>
                    <a:pt x="536" y="152"/>
                  </a:lnTo>
                  <a:lnTo>
                    <a:pt x="535" y="153"/>
                  </a:lnTo>
                  <a:lnTo>
                    <a:pt x="535" y="157"/>
                  </a:lnTo>
                  <a:lnTo>
                    <a:pt x="534" y="158"/>
                  </a:lnTo>
                  <a:lnTo>
                    <a:pt x="534" y="160"/>
                  </a:lnTo>
                  <a:lnTo>
                    <a:pt x="533" y="162"/>
                  </a:lnTo>
                  <a:lnTo>
                    <a:pt x="532" y="164"/>
                  </a:lnTo>
                  <a:lnTo>
                    <a:pt x="530" y="166"/>
                  </a:lnTo>
                  <a:lnTo>
                    <a:pt x="529" y="167"/>
                  </a:lnTo>
                  <a:lnTo>
                    <a:pt x="524" y="173"/>
                  </a:lnTo>
                  <a:lnTo>
                    <a:pt x="522" y="175"/>
                  </a:lnTo>
                  <a:lnTo>
                    <a:pt x="521" y="176"/>
                  </a:lnTo>
                  <a:lnTo>
                    <a:pt x="520" y="176"/>
                  </a:lnTo>
                  <a:lnTo>
                    <a:pt x="519" y="177"/>
                  </a:lnTo>
                  <a:lnTo>
                    <a:pt x="518" y="178"/>
                  </a:lnTo>
                  <a:lnTo>
                    <a:pt x="517" y="178"/>
                  </a:lnTo>
                  <a:lnTo>
                    <a:pt x="516" y="178"/>
                  </a:lnTo>
                  <a:lnTo>
                    <a:pt x="514" y="179"/>
                  </a:lnTo>
                  <a:lnTo>
                    <a:pt x="513" y="179"/>
                  </a:lnTo>
                  <a:lnTo>
                    <a:pt x="511" y="179"/>
                  </a:lnTo>
                  <a:lnTo>
                    <a:pt x="508" y="178"/>
                  </a:lnTo>
                  <a:lnTo>
                    <a:pt x="506" y="178"/>
                  </a:lnTo>
                  <a:lnTo>
                    <a:pt x="505" y="178"/>
                  </a:lnTo>
                  <a:lnTo>
                    <a:pt x="505" y="178"/>
                  </a:lnTo>
                  <a:lnTo>
                    <a:pt x="504" y="179"/>
                  </a:lnTo>
                  <a:lnTo>
                    <a:pt x="503" y="179"/>
                  </a:lnTo>
                  <a:lnTo>
                    <a:pt x="502" y="179"/>
                  </a:lnTo>
                  <a:lnTo>
                    <a:pt x="501" y="180"/>
                  </a:lnTo>
                  <a:lnTo>
                    <a:pt x="501" y="181"/>
                  </a:lnTo>
                  <a:lnTo>
                    <a:pt x="499" y="183"/>
                  </a:lnTo>
                  <a:lnTo>
                    <a:pt x="495" y="187"/>
                  </a:lnTo>
                  <a:lnTo>
                    <a:pt x="494" y="188"/>
                  </a:lnTo>
                  <a:lnTo>
                    <a:pt x="493" y="189"/>
                  </a:lnTo>
                  <a:lnTo>
                    <a:pt x="491" y="190"/>
                  </a:lnTo>
                  <a:lnTo>
                    <a:pt x="490" y="190"/>
                  </a:lnTo>
                  <a:lnTo>
                    <a:pt x="489" y="191"/>
                  </a:lnTo>
                  <a:lnTo>
                    <a:pt x="486" y="192"/>
                  </a:lnTo>
                  <a:lnTo>
                    <a:pt x="485" y="192"/>
                  </a:lnTo>
                  <a:lnTo>
                    <a:pt x="484" y="192"/>
                  </a:lnTo>
                  <a:lnTo>
                    <a:pt x="482" y="194"/>
                  </a:lnTo>
                  <a:lnTo>
                    <a:pt x="479" y="195"/>
                  </a:lnTo>
                  <a:lnTo>
                    <a:pt x="478" y="196"/>
                  </a:lnTo>
                  <a:lnTo>
                    <a:pt x="477" y="197"/>
                  </a:lnTo>
                  <a:lnTo>
                    <a:pt x="477" y="197"/>
                  </a:lnTo>
                  <a:lnTo>
                    <a:pt x="475" y="199"/>
                  </a:lnTo>
                  <a:lnTo>
                    <a:pt x="474" y="200"/>
                  </a:lnTo>
                  <a:lnTo>
                    <a:pt x="473" y="201"/>
                  </a:lnTo>
                  <a:lnTo>
                    <a:pt x="470" y="203"/>
                  </a:lnTo>
                  <a:lnTo>
                    <a:pt x="470" y="203"/>
                  </a:lnTo>
                  <a:lnTo>
                    <a:pt x="469" y="204"/>
                  </a:lnTo>
                  <a:lnTo>
                    <a:pt x="467" y="206"/>
                  </a:lnTo>
                  <a:lnTo>
                    <a:pt x="466" y="207"/>
                  </a:lnTo>
                  <a:lnTo>
                    <a:pt x="466" y="208"/>
                  </a:lnTo>
                  <a:lnTo>
                    <a:pt x="466" y="209"/>
                  </a:lnTo>
                  <a:lnTo>
                    <a:pt x="466" y="211"/>
                  </a:lnTo>
                  <a:lnTo>
                    <a:pt x="465" y="212"/>
                  </a:lnTo>
                  <a:lnTo>
                    <a:pt x="465" y="213"/>
                  </a:lnTo>
                  <a:lnTo>
                    <a:pt x="465" y="213"/>
                  </a:lnTo>
                  <a:lnTo>
                    <a:pt x="464" y="214"/>
                  </a:lnTo>
                  <a:lnTo>
                    <a:pt x="463" y="214"/>
                  </a:lnTo>
                  <a:lnTo>
                    <a:pt x="463" y="214"/>
                  </a:lnTo>
                  <a:lnTo>
                    <a:pt x="461" y="215"/>
                  </a:lnTo>
                  <a:lnTo>
                    <a:pt x="460" y="215"/>
                  </a:lnTo>
                  <a:lnTo>
                    <a:pt x="460" y="215"/>
                  </a:lnTo>
                  <a:lnTo>
                    <a:pt x="459" y="215"/>
                  </a:lnTo>
                  <a:lnTo>
                    <a:pt x="458" y="216"/>
                  </a:lnTo>
                  <a:lnTo>
                    <a:pt x="458" y="216"/>
                  </a:lnTo>
                  <a:lnTo>
                    <a:pt x="457" y="217"/>
                  </a:lnTo>
                  <a:lnTo>
                    <a:pt x="457" y="218"/>
                  </a:lnTo>
                  <a:lnTo>
                    <a:pt x="456" y="219"/>
                  </a:lnTo>
                  <a:lnTo>
                    <a:pt x="456" y="220"/>
                  </a:lnTo>
                  <a:lnTo>
                    <a:pt x="456" y="221"/>
                  </a:lnTo>
                  <a:lnTo>
                    <a:pt x="456" y="222"/>
                  </a:lnTo>
                  <a:lnTo>
                    <a:pt x="456" y="223"/>
                  </a:lnTo>
                  <a:lnTo>
                    <a:pt x="456" y="224"/>
                  </a:lnTo>
                  <a:lnTo>
                    <a:pt x="456" y="225"/>
                  </a:lnTo>
                  <a:lnTo>
                    <a:pt x="456" y="226"/>
                  </a:lnTo>
                  <a:lnTo>
                    <a:pt x="457" y="228"/>
                  </a:lnTo>
                  <a:lnTo>
                    <a:pt x="459" y="232"/>
                  </a:lnTo>
                  <a:lnTo>
                    <a:pt x="460" y="234"/>
                  </a:lnTo>
                  <a:lnTo>
                    <a:pt x="461" y="236"/>
                  </a:lnTo>
                  <a:lnTo>
                    <a:pt x="462" y="236"/>
                  </a:lnTo>
                  <a:lnTo>
                    <a:pt x="463" y="237"/>
                  </a:lnTo>
                  <a:lnTo>
                    <a:pt x="463" y="237"/>
                  </a:lnTo>
                  <a:lnTo>
                    <a:pt x="464" y="238"/>
                  </a:lnTo>
                  <a:lnTo>
                    <a:pt x="465" y="238"/>
                  </a:lnTo>
                  <a:lnTo>
                    <a:pt x="468" y="239"/>
                  </a:lnTo>
                  <a:lnTo>
                    <a:pt x="469" y="239"/>
                  </a:lnTo>
                  <a:lnTo>
                    <a:pt x="470" y="240"/>
                  </a:lnTo>
                  <a:lnTo>
                    <a:pt x="471" y="241"/>
                  </a:lnTo>
                  <a:lnTo>
                    <a:pt x="473" y="242"/>
                  </a:lnTo>
                  <a:lnTo>
                    <a:pt x="474" y="243"/>
                  </a:lnTo>
                  <a:lnTo>
                    <a:pt x="475" y="244"/>
                  </a:lnTo>
                  <a:lnTo>
                    <a:pt x="477" y="248"/>
                  </a:lnTo>
                  <a:lnTo>
                    <a:pt x="478" y="249"/>
                  </a:lnTo>
                  <a:lnTo>
                    <a:pt x="480" y="251"/>
                  </a:lnTo>
                  <a:lnTo>
                    <a:pt x="481" y="252"/>
                  </a:lnTo>
                  <a:lnTo>
                    <a:pt x="482" y="254"/>
                  </a:lnTo>
                  <a:lnTo>
                    <a:pt x="484" y="257"/>
                  </a:lnTo>
                  <a:lnTo>
                    <a:pt x="485" y="258"/>
                  </a:lnTo>
                  <a:lnTo>
                    <a:pt x="486" y="259"/>
                  </a:lnTo>
                  <a:lnTo>
                    <a:pt x="487" y="260"/>
                  </a:lnTo>
                  <a:lnTo>
                    <a:pt x="488" y="261"/>
                  </a:lnTo>
                  <a:lnTo>
                    <a:pt x="489" y="262"/>
                  </a:lnTo>
                  <a:lnTo>
                    <a:pt x="489" y="262"/>
                  </a:lnTo>
                  <a:lnTo>
                    <a:pt x="490" y="262"/>
                  </a:lnTo>
                  <a:lnTo>
                    <a:pt x="491" y="262"/>
                  </a:lnTo>
                  <a:lnTo>
                    <a:pt x="492" y="262"/>
                  </a:lnTo>
                  <a:lnTo>
                    <a:pt x="493" y="262"/>
                  </a:lnTo>
                  <a:lnTo>
                    <a:pt x="494" y="262"/>
                  </a:lnTo>
                  <a:lnTo>
                    <a:pt x="498" y="260"/>
                  </a:lnTo>
                  <a:lnTo>
                    <a:pt x="499" y="259"/>
                  </a:lnTo>
                  <a:lnTo>
                    <a:pt x="500" y="259"/>
                  </a:lnTo>
                  <a:lnTo>
                    <a:pt x="502" y="259"/>
                  </a:lnTo>
                  <a:lnTo>
                    <a:pt x="503" y="258"/>
                  </a:lnTo>
                  <a:lnTo>
                    <a:pt x="505" y="258"/>
                  </a:lnTo>
                  <a:lnTo>
                    <a:pt x="507" y="258"/>
                  </a:lnTo>
                  <a:lnTo>
                    <a:pt x="509" y="258"/>
                  </a:lnTo>
                  <a:lnTo>
                    <a:pt x="511" y="258"/>
                  </a:lnTo>
                  <a:lnTo>
                    <a:pt x="513" y="258"/>
                  </a:lnTo>
                  <a:lnTo>
                    <a:pt x="515" y="259"/>
                  </a:lnTo>
                  <a:lnTo>
                    <a:pt x="516" y="259"/>
                  </a:lnTo>
                  <a:lnTo>
                    <a:pt x="517" y="260"/>
                  </a:lnTo>
                  <a:lnTo>
                    <a:pt x="519" y="260"/>
                  </a:lnTo>
                  <a:lnTo>
                    <a:pt x="520" y="261"/>
                  </a:lnTo>
                  <a:lnTo>
                    <a:pt x="520" y="261"/>
                  </a:lnTo>
                  <a:lnTo>
                    <a:pt x="521" y="262"/>
                  </a:lnTo>
                  <a:lnTo>
                    <a:pt x="522" y="263"/>
                  </a:lnTo>
                  <a:lnTo>
                    <a:pt x="523" y="265"/>
                  </a:lnTo>
                  <a:lnTo>
                    <a:pt x="524" y="267"/>
                  </a:lnTo>
                  <a:lnTo>
                    <a:pt x="524" y="269"/>
                  </a:lnTo>
                  <a:lnTo>
                    <a:pt x="525" y="274"/>
                  </a:lnTo>
                  <a:lnTo>
                    <a:pt x="526" y="276"/>
                  </a:lnTo>
                  <a:lnTo>
                    <a:pt x="527" y="278"/>
                  </a:lnTo>
                  <a:lnTo>
                    <a:pt x="528" y="280"/>
                  </a:lnTo>
                  <a:lnTo>
                    <a:pt x="529" y="282"/>
                  </a:lnTo>
                  <a:lnTo>
                    <a:pt x="530" y="284"/>
                  </a:lnTo>
                  <a:lnTo>
                    <a:pt x="531" y="286"/>
                  </a:lnTo>
                  <a:lnTo>
                    <a:pt x="532" y="287"/>
                  </a:lnTo>
                  <a:lnTo>
                    <a:pt x="533" y="289"/>
                  </a:lnTo>
                  <a:lnTo>
                    <a:pt x="535" y="290"/>
                  </a:lnTo>
                  <a:lnTo>
                    <a:pt x="536" y="291"/>
                  </a:lnTo>
                  <a:lnTo>
                    <a:pt x="538" y="292"/>
                  </a:lnTo>
                  <a:lnTo>
                    <a:pt x="539" y="293"/>
                  </a:lnTo>
                  <a:lnTo>
                    <a:pt x="541" y="293"/>
                  </a:lnTo>
                  <a:lnTo>
                    <a:pt x="542" y="294"/>
                  </a:lnTo>
                  <a:lnTo>
                    <a:pt x="546" y="294"/>
                  </a:lnTo>
                  <a:lnTo>
                    <a:pt x="548" y="295"/>
                  </a:lnTo>
                  <a:lnTo>
                    <a:pt x="550" y="295"/>
                  </a:lnTo>
                  <a:lnTo>
                    <a:pt x="551" y="296"/>
                  </a:lnTo>
                  <a:lnTo>
                    <a:pt x="553" y="297"/>
                  </a:lnTo>
                  <a:lnTo>
                    <a:pt x="554" y="298"/>
                  </a:lnTo>
                  <a:lnTo>
                    <a:pt x="556" y="299"/>
                  </a:lnTo>
                  <a:lnTo>
                    <a:pt x="557" y="301"/>
                  </a:lnTo>
                  <a:lnTo>
                    <a:pt x="559" y="304"/>
                  </a:lnTo>
                  <a:lnTo>
                    <a:pt x="563" y="308"/>
                  </a:lnTo>
                  <a:lnTo>
                    <a:pt x="565" y="311"/>
                  </a:lnTo>
                  <a:lnTo>
                    <a:pt x="567" y="313"/>
                  </a:lnTo>
                  <a:lnTo>
                    <a:pt x="570" y="318"/>
                  </a:lnTo>
                  <a:lnTo>
                    <a:pt x="573" y="323"/>
                  </a:lnTo>
                  <a:lnTo>
                    <a:pt x="575" y="327"/>
                  </a:lnTo>
                  <a:lnTo>
                    <a:pt x="578" y="330"/>
                  </a:lnTo>
                  <a:lnTo>
                    <a:pt x="579" y="331"/>
                  </a:lnTo>
                  <a:lnTo>
                    <a:pt x="580" y="333"/>
                  </a:lnTo>
                  <a:lnTo>
                    <a:pt x="584" y="337"/>
                  </a:lnTo>
                  <a:lnTo>
                    <a:pt x="589" y="343"/>
                  </a:lnTo>
                  <a:lnTo>
                    <a:pt x="591" y="345"/>
                  </a:lnTo>
                  <a:lnTo>
                    <a:pt x="592" y="346"/>
                  </a:lnTo>
                  <a:lnTo>
                    <a:pt x="594" y="347"/>
                  </a:lnTo>
                  <a:lnTo>
                    <a:pt x="598" y="351"/>
                  </a:lnTo>
                  <a:lnTo>
                    <a:pt x="599" y="352"/>
                  </a:lnTo>
                  <a:lnTo>
                    <a:pt x="600" y="353"/>
                  </a:lnTo>
                  <a:lnTo>
                    <a:pt x="601" y="354"/>
                  </a:lnTo>
                  <a:lnTo>
                    <a:pt x="602" y="356"/>
                  </a:lnTo>
                  <a:lnTo>
                    <a:pt x="603" y="357"/>
                  </a:lnTo>
                  <a:lnTo>
                    <a:pt x="604" y="359"/>
                  </a:lnTo>
                  <a:lnTo>
                    <a:pt x="605" y="361"/>
                  </a:lnTo>
                  <a:lnTo>
                    <a:pt x="606" y="363"/>
                  </a:lnTo>
                  <a:lnTo>
                    <a:pt x="607" y="365"/>
                  </a:lnTo>
                  <a:lnTo>
                    <a:pt x="607" y="368"/>
                  </a:lnTo>
                  <a:lnTo>
                    <a:pt x="607" y="370"/>
                  </a:lnTo>
                  <a:lnTo>
                    <a:pt x="608" y="376"/>
                  </a:lnTo>
                  <a:lnTo>
                    <a:pt x="608" y="380"/>
                  </a:lnTo>
                  <a:lnTo>
                    <a:pt x="609" y="383"/>
                  </a:lnTo>
                  <a:lnTo>
                    <a:pt x="609" y="387"/>
                  </a:lnTo>
                  <a:lnTo>
                    <a:pt x="610" y="390"/>
                  </a:lnTo>
                  <a:lnTo>
                    <a:pt x="610" y="392"/>
                  </a:lnTo>
                  <a:lnTo>
                    <a:pt x="611" y="394"/>
                  </a:lnTo>
                  <a:lnTo>
                    <a:pt x="611" y="395"/>
                  </a:lnTo>
                  <a:lnTo>
                    <a:pt x="612" y="397"/>
                  </a:lnTo>
                  <a:lnTo>
                    <a:pt x="613" y="400"/>
                  </a:lnTo>
                  <a:lnTo>
                    <a:pt x="616" y="405"/>
                  </a:lnTo>
                  <a:lnTo>
                    <a:pt x="617" y="406"/>
                  </a:lnTo>
                  <a:lnTo>
                    <a:pt x="617" y="407"/>
                  </a:lnTo>
                  <a:lnTo>
                    <a:pt x="618" y="409"/>
                  </a:lnTo>
                  <a:lnTo>
                    <a:pt x="618" y="410"/>
                  </a:lnTo>
                  <a:lnTo>
                    <a:pt x="618" y="411"/>
                  </a:lnTo>
                  <a:lnTo>
                    <a:pt x="618" y="411"/>
                  </a:lnTo>
                  <a:lnTo>
                    <a:pt x="618" y="411"/>
                  </a:lnTo>
                  <a:lnTo>
                    <a:pt x="618" y="411"/>
                  </a:lnTo>
                  <a:lnTo>
                    <a:pt x="617" y="412"/>
                  </a:lnTo>
                  <a:lnTo>
                    <a:pt x="617" y="412"/>
                  </a:lnTo>
                  <a:lnTo>
                    <a:pt x="616" y="412"/>
                  </a:lnTo>
                  <a:lnTo>
                    <a:pt x="615" y="412"/>
                  </a:lnTo>
                  <a:lnTo>
                    <a:pt x="613" y="411"/>
                  </a:lnTo>
                  <a:lnTo>
                    <a:pt x="611" y="411"/>
                  </a:lnTo>
                  <a:lnTo>
                    <a:pt x="609" y="410"/>
                  </a:lnTo>
                  <a:lnTo>
                    <a:pt x="602" y="407"/>
                  </a:lnTo>
                  <a:lnTo>
                    <a:pt x="599" y="406"/>
                  </a:lnTo>
                  <a:lnTo>
                    <a:pt x="597" y="405"/>
                  </a:lnTo>
                  <a:lnTo>
                    <a:pt x="594" y="403"/>
                  </a:lnTo>
                  <a:lnTo>
                    <a:pt x="591" y="401"/>
                  </a:lnTo>
                  <a:lnTo>
                    <a:pt x="590" y="401"/>
                  </a:lnTo>
                  <a:lnTo>
                    <a:pt x="588" y="400"/>
                  </a:lnTo>
                  <a:lnTo>
                    <a:pt x="587" y="399"/>
                  </a:lnTo>
                  <a:lnTo>
                    <a:pt x="586" y="399"/>
                  </a:lnTo>
                  <a:lnTo>
                    <a:pt x="585" y="398"/>
                  </a:lnTo>
                  <a:lnTo>
                    <a:pt x="584" y="398"/>
                  </a:lnTo>
                  <a:lnTo>
                    <a:pt x="583" y="398"/>
                  </a:lnTo>
                  <a:lnTo>
                    <a:pt x="582" y="398"/>
                  </a:lnTo>
                  <a:lnTo>
                    <a:pt x="581" y="398"/>
                  </a:lnTo>
                  <a:lnTo>
                    <a:pt x="581" y="399"/>
                  </a:lnTo>
                  <a:lnTo>
                    <a:pt x="580" y="399"/>
                  </a:lnTo>
                  <a:lnTo>
                    <a:pt x="579" y="399"/>
                  </a:lnTo>
                  <a:lnTo>
                    <a:pt x="578" y="400"/>
                  </a:lnTo>
                  <a:lnTo>
                    <a:pt x="578" y="401"/>
                  </a:lnTo>
                  <a:lnTo>
                    <a:pt x="577" y="402"/>
                  </a:lnTo>
                  <a:lnTo>
                    <a:pt x="576" y="402"/>
                  </a:lnTo>
                  <a:lnTo>
                    <a:pt x="576" y="404"/>
                  </a:lnTo>
                  <a:lnTo>
                    <a:pt x="573" y="409"/>
                  </a:lnTo>
                  <a:lnTo>
                    <a:pt x="572" y="411"/>
                  </a:lnTo>
                  <a:lnTo>
                    <a:pt x="572" y="412"/>
                  </a:lnTo>
                  <a:lnTo>
                    <a:pt x="571" y="413"/>
                  </a:lnTo>
                  <a:lnTo>
                    <a:pt x="570" y="415"/>
                  </a:lnTo>
                  <a:lnTo>
                    <a:pt x="568" y="416"/>
                  </a:lnTo>
                  <a:lnTo>
                    <a:pt x="567" y="417"/>
                  </a:lnTo>
                  <a:lnTo>
                    <a:pt x="565" y="419"/>
                  </a:lnTo>
                  <a:lnTo>
                    <a:pt x="563" y="420"/>
                  </a:lnTo>
                  <a:lnTo>
                    <a:pt x="561" y="421"/>
                  </a:lnTo>
                  <a:lnTo>
                    <a:pt x="558" y="422"/>
                  </a:lnTo>
                  <a:lnTo>
                    <a:pt x="555" y="424"/>
                  </a:lnTo>
                  <a:lnTo>
                    <a:pt x="554" y="424"/>
                  </a:lnTo>
                  <a:lnTo>
                    <a:pt x="553" y="426"/>
                  </a:lnTo>
                  <a:lnTo>
                    <a:pt x="552" y="426"/>
                  </a:lnTo>
                  <a:lnTo>
                    <a:pt x="548" y="428"/>
                  </a:lnTo>
                  <a:lnTo>
                    <a:pt x="544" y="430"/>
                  </a:lnTo>
                  <a:lnTo>
                    <a:pt x="541" y="431"/>
                  </a:lnTo>
                  <a:lnTo>
                    <a:pt x="540" y="432"/>
                  </a:lnTo>
                  <a:lnTo>
                    <a:pt x="538" y="433"/>
                  </a:lnTo>
                  <a:lnTo>
                    <a:pt x="534" y="436"/>
                  </a:lnTo>
                  <a:lnTo>
                    <a:pt x="532" y="438"/>
                  </a:lnTo>
                  <a:lnTo>
                    <a:pt x="530" y="439"/>
                  </a:lnTo>
                  <a:lnTo>
                    <a:pt x="527" y="441"/>
                  </a:lnTo>
                  <a:lnTo>
                    <a:pt x="525" y="442"/>
                  </a:lnTo>
                  <a:lnTo>
                    <a:pt x="524" y="443"/>
                  </a:lnTo>
                  <a:lnTo>
                    <a:pt x="523" y="444"/>
                  </a:lnTo>
                  <a:lnTo>
                    <a:pt x="522" y="445"/>
                  </a:lnTo>
                  <a:lnTo>
                    <a:pt x="521" y="446"/>
                  </a:lnTo>
                  <a:lnTo>
                    <a:pt x="521" y="447"/>
                  </a:lnTo>
                  <a:lnTo>
                    <a:pt x="520" y="448"/>
                  </a:lnTo>
                  <a:lnTo>
                    <a:pt x="520" y="449"/>
                  </a:lnTo>
                  <a:lnTo>
                    <a:pt x="520" y="450"/>
                  </a:lnTo>
                  <a:lnTo>
                    <a:pt x="520" y="454"/>
                  </a:lnTo>
                  <a:lnTo>
                    <a:pt x="520" y="455"/>
                  </a:lnTo>
                  <a:lnTo>
                    <a:pt x="519" y="456"/>
                  </a:lnTo>
                  <a:lnTo>
                    <a:pt x="519" y="456"/>
                  </a:lnTo>
                  <a:lnTo>
                    <a:pt x="519" y="457"/>
                  </a:lnTo>
                  <a:lnTo>
                    <a:pt x="518" y="458"/>
                  </a:lnTo>
                  <a:lnTo>
                    <a:pt x="517" y="459"/>
                  </a:lnTo>
                  <a:lnTo>
                    <a:pt x="515" y="460"/>
                  </a:lnTo>
                  <a:lnTo>
                    <a:pt x="513" y="462"/>
                  </a:lnTo>
                  <a:lnTo>
                    <a:pt x="512" y="463"/>
                  </a:lnTo>
                  <a:lnTo>
                    <a:pt x="511" y="464"/>
                  </a:lnTo>
                  <a:lnTo>
                    <a:pt x="511" y="464"/>
                  </a:lnTo>
                  <a:lnTo>
                    <a:pt x="510" y="465"/>
                  </a:lnTo>
                  <a:lnTo>
                    <a:pt x="510" y="466"/>
                  </a:lnTo>
                  <a:lnTo>
                    <a:pt x="510" y="467"/>
                  </a:lnTo>
                  <a:lnTo>
                    <a:pt x="510" y="468"/>
                  </a:lnTo>
                  <a:lnTo>
                    <a:pt x="510" y="468"/>
                  </a:lnTo>
                  <a:lnTo>
                    <a:pt x="510" y="470"/>
                  </a:lnTo>
                  <a:lnTo>
                    <a:pt x="511" y="473"/>
                  </a:lnTo>
                  <a:lnTo>
                    <a:pt x="511" y="474"/>
                  </a:lnTo>
                  <a:lnTo>
                    <a:pt x="511" y="475"/>
                  </a:lnTo>
                  <a:lnTo>
                    <a:pt x="511" y="475"/>
                  </a:lnTo>
                  <a:lnTo>
                    <a:pt x="511" y="476"/>
                  </a:lnTo>
                  <a:lnTo>
                    <a:pt x="510" y="477"/>
                  </a:lnTo>
                  <a:lnTo>
                    <a:pt x="510" y="477"/>
                  </a:lnTo>
                  <a:lnTo>
                    <a:pt x="509" y="477"/>
                  </a:lnTo>
                  <a:lnTo>
                    <a:pt x="508" y="477"/>
                  </a:lnTo>
                  <a:lnTo>
                    <a:pt x="507" y="477"/>
                  </a:lnTo>
                  <a:lnTo>
                    <a:pt x="506" y="477"/>
                  </a:lnTo>
                  <a:lnTo>
                    <a:pt x="505" y="477"/>
                  </a:lnTo>
                  <a:lnTo>
                    <a:pt x="503" y="477"/>
                  </a:lnTo>
                  <a:lnTo>
                    <a:pt x="500" y="476"/>
                  </a:lnTo>
                  <a:lnTo>
                    <a:pt x="498" y="476"/>
                  </a:lnTo>
                  <a:lnTo>
                    <a:pt x="496" y="476"/>
                  </a:lnTo>
                  <a:lnTo>
                    <a:pt x="495" y="475"/>
                  </a:lnTo>
                  <a:lnTo>
                    <a:pt x="494" y="476"/>
                  </a:lnTo>
                  <a:lnTo>
                    <a:pt x="491" y="476"/>
                  </a:lnTo>
                  <a:lnTo>
                    <a:pt x="487" y="476"/>
                  </a:lnTo>
                  <a:lnTo>
                    <a:pt x="485" y="477"/>
                  </a:lnTo>
                  <a:lnTo>
                    <a:pt x="483" y="477"/>
                  </a:lnTo>
                  <a:lnTo>
                    <a:pt x="482" y="476"/>
                  </a:lnTo>
                  <a:lnTo>
                    <a:pt x="482" y="476"/>
                  </a:lnTo>
                  <a:lnTo>
                    <a:pt x="481" y="476"/>
                  </a:lnTo>
                  <a:lnTo>
                    <a:pt x="479" y="475"/>
                  </a:lnTo>
                  <a:lnTo>
                    <a:pt x="478" y="475"/>
                  </a:lnTo>
                  <a:lnTo>
                    <a:pt x="477" y="475"/>
                  </a:lnTo>
                  <a:lnTo>
                    <a:pt x="477" y="475"/>
                  </a:lnTo>
                  <a:lnTo>
                    <a:pt x="476" y="475"/>
                  </a:lnTo>
                  <a:lnTo>
                    <a:pt x="473" y="477"/>
                  </a:lnTo>
                  <a:lnTo>
                    <a:pt x="471" y="477"/>
                  </a:lnTo>
                  <a:lnTo>
                    <a:pt x="470" y="477"/>
                  </a:lnTo>
                  <a:lnTo>
                    <a:pt x="466" y="478"/>
                  </a:lnTo>
                  <a:lnTo>
                    <a:pt x="464" y="479"/>
                  </a:lnTo>
                  <a:lnTo>
                    <a:pt x="462" y="479"/>
                  </a:lnTo>
                  <a:lnTo>
                    <a:pt x="460" y="479"/>
                  </a:lnTo>
                  <a:lnTo>
                    <a:pt x="459" y="479"/>
                  </a:lnTo>
                  <a:lnTo>
                    <a:pt x="458" y="479"/>
                  </a:lnTo>
                  <a:lnTo>
                    <a:pt x="457" y="478"/>
                  </a:lnTo>
                  <a:lnTo>
                    <a:pt x="456" y="478"/>
                  </a:lnTo>
                  <a:lnTo>
                    <a:pt x="455" y="477"/>
                  </a:lnTo>
                  <a:lnTo>
                    <a:pt x="453" y="476"/>
                  </a:lnTo>
                  <a:lnTo>
                    <a:pt x="448" y="472"/>
                  </a:lnTo>
                  <a:lnTo>
                    <a:pt x="446" y="470"/>
                  </a:lnTo>
                  <a:lnTo>
                    <a:pt x="445" y="470"/>
                  </a:lnTo>
                  <a:lnTo>
                    <a:pt x="443" y="469"/>
                  </a:lnTo>
                  <a:lnTo>
                    <a:pt x="440" y="467"/>
                  </a:lnTo>
                  <a:lnTo>
                    <a:pt x="437" y="466"/>
                  </a:lnTo>
                  <a:lnTo>
                    <a:pt x="434" y="465"/>
                  </a:lnTo>
                  <a:lnTo>
                    <a:pt x="432" y="464"/>
                  </a:lnTo>
                  <a:lnTo>
                    <a:pt x="431" y="463"/>
                  </a:lnTo>
                  <a:lnTo>
                    <a:pt x="429" y="462"/>
                  </a:lnTo>
                  <a:lnTo>
                    <a:pt x="428" y="461"/>
                  </a:lnTo>
                  <a:lnTo>
                    <a:pt x="424" y="458"/>
                  </a:lnTo>
                  <a:lnTo>
                    <a:pt x="423" y="457"/>
                  </a:lnTo>
                  <a:lnTo>
                    <a:pt x="422" y="456"/>
                  </a:lnTo>
                  <a:lnTo>
                    <a:pt x="420" y="456"/>
                  </a:lnTo>
                  <a:lnTo>
                    <a:pt x="419" y="455"/>
                  </a:lnTo>
                  <a:lnTo>
                    <a:pt x="415" y="453"/>
                  </a:lnTo>
                  <a:lnTo>
                    <a:pt x="412" y="452"/>
                  </a:lnTo>
                  <a:lnTo>
                    <a:pt x="410" y="451"/>
                  </a:lnTo>
                  <a:lnTo>
                    <a:pt x="409" y="450"/>
                  </a:lnTo>
                  <a:lnTo>
                    <a:pt x="407" y="449"/>
                  </a:lnTo>
                  <a:lnTo>
                    <a:pt x="406" y="447"/>
                  </a:lnTo>
                  <a:lnTo>
                    <a:pt x="405" y="446"/>
                  </a:lnTo>
                  <a:lnTo>
                    <a:pt x="402" y="442"/>
                  </a:lnTo>
                  <a:lnTo>
                    <a:pt x="400" y="440"/>
                  </a:lnTo>
                  <a:lnTo>
                    <a:pt x="399" y="439"/>
                  </a:lnTo>
                  <a:lnTo>
                    <a:pt x="398" y="438"/>
                  </a:lnTo>
                  <a:lnTo>
                    <a:pt x="397" y="438"/>
                  </a:lnTo>
                  <a:lnTo>
                    <a:pt x="396" y="437"/>
                  </a:lnTo>
                  <a:lnTo>
                    <a:pt x="394" y="436"/>
                  </a:lnTo>
                  <a:lnTo>
                    <a:pt x="392" y="436"/>
                  </a:lnTo>
                  <a:lnTo>
                    <a:pt x="387" y="434"/>
                  </a:lnTo>
                  <a:lnTo>
                    <a:pt x="385" y="434"/>
                  </a:lnTo>
                  <a:lnTo>
                    <a:pt x="384" y="433"/>
                  </a:lnTo>
                  <a:lnTo>
                    <a:pt x="383" y="432"/>
                  </a:lnTo>
                  <a:lnTo>
                    <a:pt x="382" y="432"/>
                  </a:lnTo>
                  <a:lnTo>
                    <a:pt x="381" y="431"/>
                  </a:lnTo>
                  <a:lnTo>
                    <a:pt x="380" y="430"/>
                  </a:lnTo>
                  <a:lnTo>
                    <a:pt x="380" y="429"/>
                  </a:lnTo>
                  <a:lnTo>
                    <a:pt x="379" y="428"/>
                  </a:lnTo>
                  <a:lnTo>
                    <a:pt x="378" y="425"/>
                  </a:lnTo>
                  <a:lnTo>
                    <a:pt x="377" y="421"/>
                  </a:lnTo>
                  <a:lnTo>
                    <a:pt x="376" y="419"/>
                  </a:lnTo>
                  <a:lnTo>
                    <a:pt x="375" y="417"/>
                  </a:lnTo>
                  <a:lnTo>
                    <a:pt x="375" y="416"/>
                  </a:lnTo>
                  <a:lnTo>
                    <a:pt x="374" y="415"/>
                  </a:lnTo>
                  <a:lnTo>
                    <a:pt x="374" y="415"/>
                  </a:lnTo>
                  <a:lnTo>
                    <a:pt x="373" y="413"/>
                  </a:lnTo>
                  <a:lnTo>
                    <a:pt x="370" y="410"/>
                  </a:lnTo>
                  <a:lnTo>
                    <a:pt x="369" y="409"/>
                  </a:lnTo>
                  <a:lnTo>
                    <a:pt x="368" y="408"/>
                  </a:lnTo>
                  <a:lnTo>
                    <a:pt x="367" y="408"/>
                  </a:lnTo>
                  <a:lnTo>
                    <a:pt x="365" y="407"/>
                  </a:lnTo>
                  <a:lnTo>
                    <a:pt x="363" y="406"/>
                  </a:lnTo>
                  <a:lnTo>
                    <a:pt x="361" y="405"/>
                  </a:lnTo>
                  <a:lnTo>
                    <a:pt x="356" y="404"/>
                  </a:lnTo>
                  <a:lnTo>
                    <a:pt x="351" y="402"/>
                  </a:lnTo>
                  <a:lnTo>
                    <a:pt x="348" y="402"/>
                  </a:lnTo>
                  <a:lnTo>
                    <a:pt x="344" y="401"/>
                  </a:lnTo>
                  <a:lnTo>
                    <a:pt x="343" y="401"/>
                  </a:lnTo>
                  <a:lnTo>
                    <a:pt x="341" y="401"/>
                  </a:lnTo>
                  <a:lnTo>
                    <a:pt x="340" y="401"/>
                  </a:lnTo>
                  <a:lnTo>
                    <a:pt x="339" y="401"/>
                  </a:lnTo>
                  <a:lnTo>
                    <a:pt x="337" y="401"/>
                  </a:lnTo>
                  <a:lnTo>
                    <a:pt x="333" y="403"/>
                  </a:lnTo>
                  <a:lnTo>
                    <a:pt x="331" y="403"/>
                  </a:lnTo>
                  <a:lnTo>
                    <a:pt x="330" y="404"/>
                  </a:lnTo>
                  <a:lnTo>
                    <a:pt x="328" y="405"/>
                  </a:lnTo>
                  <a:lnTo>
                    <a:pt x="327" y="406"/>
                  </a:lnTo>
                  <a:lnTo>
                    <a:pt x="324" y="410"/>
                  </a:lnTo>
                  <a:lnTo>
                    <a:pt x="323" y="410"/>
                  </a:lnTo>
                  <a:lnTo>
                    <a:pt x="322" y="411"/>
                  </a:lnTo>
                  <a:lnTo>
                    <a:pt x="321" y="412"/>
                  </a:lnTo>
                  <a:lnTo>
                    <a:pt x="320" y="412"/>
                  </a:lnTo>
                  <a:lnTo>
                    <a:pt x="316" y="414"/>
                  </a:lnTo>
                  <a:lnTo>
                    <a:pt x="314" y="415"/>
                  </a:lnTo>
                  <a:lnTo>
                    <a:pt x="313" y="416"/>
                  </a:lnTo>
                  <a:lnTo>
                    <a:pt x="310" y="418"/>
                  </a:lnTo>
                  <a:lnTo>
                    <a:pt x="307" y="419"/>
                  </a:lnTo>
                  <a:lnTo>
                    <a:pt x="306" y="420"/>
                  </a:lnTo>
                  <a:lnTo>
                    <a:pt x="305" y="420"/>
                  </a:lnTo>
                  <a:lnTo>
                    <a:pt x="304" y="420"/>
                  </a:lnTo>
                  <a:lnTo>
                    <a:pt x="304" y="421"/>
                  </a:lnTo>
                  <a:lnTo>
                    <a:pt x="303" y="421"/>
                  </a:lnTo>
                  <a:lnTo>
                    <a:pt x="301" y="420"/>
                  </a:lnTo>
                  <a:lnTo>
                    <a:pt x="300" y="420"/>
                  </a:lnTo>
                  <a:lnTo>
                    <a:pt x="299" y="420"/>
                  </a:lnTo>
                  <a:lnTo>
                    <a:pt x="298" y="420"/>
                  </a:lnTo>
                  <a:lnTo>
                    <a:pt x="297" y="419"/>
                  </a:lnTo>
                  <a:lnTo>
                    <a:pt x="296" y="419"/>
                  </a:lnTo>
                  <a:lnTo>
                    <a:pt x="295" y="418"/>
                  </a:lnTo>
                  <a:lnTo>
                    <a:pt x="294" y="417"/>
                  </a:lnTo>
                  <a:lnTo>
                    <a:pt x="294" y="416"/>
                  </a:lnTo>
                  <a:lnTo>
                    <a:pt x="293" y="415"/>
                  </a:lnTo>
                  <a:lnTo>
                    <a:pt x="292" y="414"/>
                  </a:lnTo>
                  <a:lnTo>
                    <a:pt x="291" y="412"/>
                  </a:lnTo>
                  <a:lnTo>
                    <a:pt x="290" y="408"/>
                  </a:lnTo>
                  <a:lnTo>
                    <a:pt x="289" y="406"/>
                  </a:lnTo>
                  <a:lnTo>
                    <a:pt x="288" y="404"/>
                  </a:lnTo>
                  <a:lnTo>
                    <a:pt x="287" y="402"/>
                  </a:lnTo>
                  <a:lnTo>
                    <a:pt x="286" y="400"/>
                  </a:lnTo>
                  <a:lnTo>
                    <a:pt x="285" y="399"/>
                  </a:lnTo>
                  <a:lnTo>
                    <a:pt x="284" y="399"/>
                  </a:lnTo>
                  <a:lnTo>
                    <a:pt x="284" y="398"/>
                  </a:lnTo>
                  <a:lnTo>
                    <a:pt x="283" y="397"/>
                  </a:lnTo>
                  <a:lnTo>
                    <a:pt x="281" y="396"/>
                  </a:lnTo>
                  <a:lnTo>
                    <a:pt x="281" y="396"/>
                  </a:lnTo>
                  <a:lnTo>
                    <a:pt x="281" y="396"/>
                  </a:lnTo>
                  <a:lnTo>
                    <a:pt x="280" y="396"/>
                  </a:lnTo>
                  <a:lnTo>
                    <a:pt x="280" y="396"/>
                  </a:lnTo>
                  <a:lnTo>
                    <a:pt x="277" y="398"/>
                  </a:lnTo>
                  <a:lnTo>
                    <a:pt x="275" y="399"/>
                  </a:lnTo>
                  <a:lnTo>
                    <a:pt x="273" y="400"/>
                  </a:lnTo>
                  <a:lnTo>
                    <a:pt x="271" y="401"/>
                  </a:lnTo>
                  <a:lnTo>
                    <a:pt x="270" y="402"/>
                  </a:lnTo>
                  <a:lnTo>
                    <a:pt x="269" y="404"/>
                  </a:lnTo>
                  <a:lnTo>
                    <a:pt x="268" y="405"/>
                  </a:lnTo>
                  <a:lnTo>
                    <a:pt x="267" y="406"/>
                  </a:lnTo>
                  <a:lnTo>
                    <a:pt x="267" y="406"/>
                  </a:lnTo>
                  <a:lnTo>
                    <a:pt x="266" y="407"/>
                  </a:lnTo>
                  <a:lnTo>
                    <a:pt x="265" y="409"/>
                  </a:lnTo>
                  <a:lnTo>
                    <a:pt x="264" y="413"/>
                  </a:lnTo>
                  <a:lnTo>
                    <a:pt x="263" y="414"/>
                  </a:lnTo>
                  <a:lnTo>
                    <a:pt x="262" y="415"/>
                  </a:lnTo>
                  <a:lnTo>
                    <a:pt x="262" y="416"/>
                  </a:lnTo>
                  <a:lnTo>
                    <a:pt x="261" y="416"/>
                  </a:lnTo>
                  <a:lnTo>
                    <a:pt x="260" y="417"/>
                  </a:lnTo>
                  <a:lnTo>
                    <a:pt x="259" y="418"/>
                  </a:lnTo>
                  <a:lnTo>
                    <a:pt x="258" y="419"/>
                  </a:lnTo>
                  <a:lnTo>
                    <a:pt x="256" y="420"/>
                  </a:lnTo>
                  <a:lnTo>
                    <a:pt x="255" y="420"/>
                  </a:lnTo>
                  <a:lnTo>
                    <a:pt x="251" y="421"/>
                  </a:lnTo>
                  <a:lnTo>
                    <a:pt x="249" y="422"/>
                  </a:lnTo>
                  <a:lnTo>
                    <a:pt x="247" y="423"/>
                  </a:lnTo>
                  <a:lnTo>
                    <a:pt x="244" y="425"/>
                  </a:lnTo>
                  <a:lnTo>
                    <a:pt x="242" y="425"/>
                  </a:lnTo>
                  <a:lnTo>
                    <a:pt x="241" y="425"/>
                  </a:lnTo>
                  <a:lnTo>
                    <a:pt x="240" y="425"/>
                  </a:lnTo>
                  <a:lnTo>
                    <a:pt x="238" y="425"/>
                  </a:lnTo>
                  <a:lnTo>
                    <a:pt x="237" y="425"/>
                  </a:lnTo>
                  <a:lnTo>
                    <a:pt x="236" y="425"/>
                  </a:lnTo>
                  <a:lnTo>
                    <a:pt x="234" y="425"/>
                  </a:lnTo>
                  <a:lnTo>
                    <a:pt x="230" y="423"/>
                  </a:lnTo>
                  <a:lnTo>
                    <a:pt x="228" y="422"/>
                  </a:lnTo>
                  <a:lnTo>
                    <a:pt x="227" y="422"/>
                  </a:lnTo>
                  <a:lnTo>
                    <a:pt x="226" y="422"/>
                  </a:lnTo>
                  <a:lnTo>
                    <a:pt x="225" y="422"/>
                  </a:lnTo>
                  <a:lnTo>
                    <a:pt x="223" y="422"/>
                  </a:lnTo>
                  <a:lnTo>
                    <a:pt x="221" y="422"/>
                  </a:lnTo>
                  <a:lnTo>
                    <a:pt x="219" y="422"/>
                  </a:lnTo>
                  <a:lnTo>
                    <a:pt x="217" y="421"/>
                  </a:lnTo>
                  <a:lnTo>
                    <a:pt x="215" y="421"/>
                  </a:lnTo>
                  <a:lnTo>
                    <a:pt x="213" y="421"/>
                  </a:lnTo>
                  <a:lnTo>
                    <a:pt x="209" y="421"/>
                  </a:lnTo>
                  <a:lnTo>
                    <a:pt x="208" y="421"/>
                  </a:lnTo>
                  <a:lnTo>
                    <a:pt x="206" y="421"/>
                  </a:lnTo>
                  <a:lnTo>
                    <a:pt x="204" y="421"/>
                  </a:lnTo>
                  <a:lnTo>
                    <a:pt x="203" y="421"/>
                  </a:lnTo>
                  <a:lnTo>
                    <a:pt x="202" y="421"/>
                  </a:lnTo>
                  <a:lnTo>
                    <a:pt x="201" y="421"/>
                  </a:lnTo>
                  <a:lnTo>
                    <a:pt x="200" y="420"/>
                  </a:lnTo>
                  <a:lnTo>
                    <a:pt x="198" y="419"/>
                  </a:lnTo>
                  <a:lnTo>
                    <a:pt x="196" y="417"/>
                  </a:lnTo>
                  <a:lnTo>
                    <a:pt x="195" y="417"/>
                  </a:lnTo>
                  <a:lnTo>
                    <a:pt x="195" y="416"/>
                  </a:lnTo>
                  <a:lnTo>
                    <a:pt x="194" y="416"/>
                  </a:lnTo>
                  <a:lnTo>
                    <a:pt x="194" y="416"/>
                  </a:lnTo>
                  <a:lnTo>
                    <a:pt x="193" y="416"/>
                  </a:lnTo>
                  <a:lnTo>
                    <a:pt x="192" y="416"/>
                  </a:lnTo>
                  <a:lnTo>
                    <a:pt x="192" y="416"/>
                  </a:lnTo>
                  <a:lnTo>
                    <a:pt x="191" y="416"/>
                  </a:lnTo>
                  <a:lnTo>
                    <a:pt x="186" y="419"/>
                  </a:lnTo>
                  <a:lnTo>
                    <a:pt x="185" y="419"/>
                  </a:lnTo>
                  <a:lnTo>
                    <a:pt x="184" y="420"/>
                  </a:lnTo>
                  <a:lnTo>
                    <a:pt x="181" y="420"/>
                  </a:lnTo>
                  <a:lnTo>
                    <a:pt x="180" y="421"/>
                  </a:lnTo>
                  <a:lnTo>
                    <a:pt x="178" y="421"/>
                  </a:lnTo>
                  <a:lnTo>
                    <a:pt x="177" y="422"/>
                  </a:lnTo>
                  <a:lnTo>
                    <a:pt x="176" y="423"/>
                  </a:lnTo>
                  <a:lnTo>
                    <a:pt x="175" y="423"/>
                  </a:lnTo>
                  <a:lnTo>
                    <a:pt x="175" y="424"/>
                  </a:lnTo>
                  <a:lnTo>
                    <a:pt x="174" y="425"/>
                  </a:lnTo>
                  <a:lnTo>
                    <a:pt x="173" y="426"/>
                  </a:lnTo>
                  <a:lnTo>
                    <a:pt x="173" y="427"/>
                  </a:lnTo>
                  <a:lnTo>
                    <a:pt x="171" y="430"/>
                  </a:lnTo>
                  <a:lnTo>
                    <a:pt x="171" y="431"/>
                  </a:lnTo>
                  <a:lnTo>
                    <a:pt x="170" y="431"/>
                  </a:lnTo>
                  <a:lnTo>
                    <a:pt x="169" y="432"/>
                  </a:lnTo>
                  <a:lnTo>
                    <a:pt x="167" y="434"/>
                  </a:lnTo>
                  <a:lnTo>
                    <a:pt x="166" y="435"/>
                  </a:lnTo>
                  <a:lnTo>
                    <a:pt x="164" y="436"/>
                  </a:lnTo>
                  <a:lnTo>
                    <a:pt x="162" y="437"/>
                  </a:lnTo>
                  <a:lnTo>
                    <a:pt x="161" y="437"/>
                  </a:lnTo>
                  <a:lnTo>
                    <a:pt x="159" y="439"/>
                  </a:lnTo>
                  <a:lnTo>
                    <a:pt x="157" y="440"/>
                  </a:lnTo>
                  <a:lnTo>
                    <a:pt x="155" y="441"/>
                  </a:lnTo>
                  <a:lnTo>
                    <a:pt x="154" y="442"/>
                  </a:lnTo>
                  <a:lnTo>
                    <a:pt x="153" y="442"/>
                  </a:lnTo>
                  <a:lnTo>
                    <a:pt x="151" y="443"/>
                  </a:lnTo>
                  <a:lnTo>
                    <a:pt x="150" y="443"/>
                  </a:lnTo>
                  <a:lnTo>
                    <a:pt x="148" y="443"/>
                  </a:lnTo>
                  <a:lnTo>
                    <a:pt x="147" y="444"/>
                  </a:lnTo>
                  <a:lnTo>
                    <a:pt x="146" y="444"/>
                  </a:lnTo>
                  <a:lnTo>
                    <a:pt x="145" y="444"/>
                  </a:lnTo>
                  <a:lnTo>
                    <a:pt x="143" y="444"/>
                  </a:lnTo>
                  <a:lnTo>
                    <a:pt x="142" y="443"/>
                  </a:lnTo>
                  <a:lnTo>
                    <a:pt x="141" y="443"/>
                  </a:lnTo>
                  <a:lnTo>
                    <a:pt x="140" y="443"/>
                  </a:lnTo>
                  <a:lnTo>
                    <a:pt x="139" y="442"/>
                  </a:lnTo>
                  <a:lnTo>
                    <a:pt x="138" y="441"/>
                  </a:lnTo>
                  <a:lnTo>
                    <a:pt x="137" y="441"/>
                  </a:lnTo>
                  <a:lnTo>
                    <a:pt x="137" y="440"/>
                  </a:lnTo>
                  <a:lnTo>
                    <a:pt x="136" y="439"/>
                  </a:lnTo>
                  <a:lnTo>
                    <a:pt x="137" y="439"/>
                  </a:lnTo>
                  <a:lnTo>
                    <a:pt x="137" y="437"/>
                  </a:lnTo>
                  <a:lnTo>
                    <a:pt x="137" y="435"/>
                  </a:lnTo>
                  <a:lnTo>
                    <a:pt x="138" y="433"/>
                  </a:lnTo>
                  <a:lnTo>
                    <a:pt x="137" y="433"/>
                  </a:lnTo>
                  <a:lnTo>
                    <a:pt x="137" y="432"/>
                  </a:lnTo>
                  <a:lnTo>
                    <a:pt x="137" y="431"/>
                  </a:lnTo>
                  <a:lnTo>
                    <a:pt x="137" y="430"/>
                  </a:lnTo>
                  <a:lnTo>
                    <a:pt x="136" y="430"/>
                  </a:lnTo>
                  <a:lnTo>
                    <a:pt x="136" y="429"/>
                  </a:lnTo>
                  <a:lnTo>
                    <a:pt x="135" y="428"/>
                  </a:lnTo>
                  <a:lnTo>
                    <a:pt x="135" y="428"/>
                  </a:lnTo>
                  <a:lnTo>
                    <a:pt x="133" y="426"/>
                  </a:lnTo>
                  <a:lnTo>
                    <a:pt x="132" y="425"/>
                  </a:lnTo>
                  <a:lnTo>
                    <a:pt x="128" y="423"/>
                  </a:lnTo>
                  <a:lnTo>
                    <a:pt x="127" y="422"/>
                  </a:lnTo>
                  <a:lnTo>
                    <a:pt x="126" y="422"/>
                  </a:lnTo>
                  <a:lnTo>
                    <a:pt x="125" y="421"/>
                  </a:lnTo>
                  <a:lnTo>
                    <a:pt x="123" y="421"/>
                  </a:lnTo>
                  <a:lnTo>
                    <a:pt x="120" y="421"/>
                  </a:lnTo>
                  <a:lnTo>
                    <a:pt x="118" y="420"/>
                  </a:lnTo>
                  <a:lnTo>
                    <a:pt x="117" y="419"/>
                  </a:lnTo>
                  <a:lnTo>
                    <a:pt x="112" y="418"/>
                  </a:lnTo>
                  <a:lnTo>
                    <a:pt x="107" y="416"/>
                  </a:lnTo>
                  <a:lnTo>
                    <a:pt x="106" y="416"/>
                  </a:lnTo>
                  <a:lnTo>
                    <a:pt x="105" y="415"/>
                  </a:lnTo>
                  <a:lnTo>
                    <a:pt x="105" y="415"/>
                  </a:lnTo>
                  <a:lnTo>
                    <a:pt x="104" y="415"/>
                  </a:lnTo>
                  <a:lnTo>
                    <a:pt x="104" y="414"/>
                  </a:lnTo>
                  <a:lnTo>
                    <a:pt x="104" y="414"/>
                  </a:lnTo>
                  <a:lnTo>
                    <a:pt x="106" y="410"/>
                  </a:lnTo>
                  <a:lnTo>
                    <a:pt x="106" y="409"/>
                  </a:lnTo>
                  <a:lnTo>
                    <a:pt x="106" y="409"/>
                  </a:lnTo>
                  <a:lnTo>
                    <a:pt x="106" y="407"/>
                  </a:lnTo>
                  <a:lnTo>
                    <a:pt x="105" y="405"/>
                  </a:lnTo>
                  <a:lnTo>
                    <a:pt x="105" y="405"/>
                  </a:lnTo>
                  <a:lnTo>
                    <a:pt x="105" y="404"/>
                  </a:lnTo>
                  <a:lnTo>
                    <a:pt x="105" y="403"/>
                  </a:lnTo>
                  <a:lnTo>
                    <a:pt x="106" y="402"/>
                  </a:lnTo>
                  <a:lnTo>
                    <a:pt x="107" y="400"/>
                  </a:lnTo>
                  <a:lnTo>
                    <a:pt x="109" y="398"/>
                  </a:lnTo>
                  <a:lnTo>
                    <a:pt x="111" y="396"/>
                  </a:lnTo>
                  <a:lnTo>
                    <a:pt x="112" y="395"/>
                  </a:lnTo>
                  <a:lnTo>
                    <a:pt x="114" y="392"/>
                  </a:lnTo>
                  <a:lnTo>
                    <a:pt x="115" y="390"/>
                  </a:lnTo>
                  <a:lnTo>
                    <a:pt x="116" y="389"/>
                  </a:lnTo>
                  <a:lnTo>
                    <a:pt x="116" y="387"/>
                  </a:lnTo>
                  <a:lnTo>
                    <a:pt x="117" y="385"/>
                  </a:lnTo>
                  <a:lnTo>
                    <a:pt x="118" y="383"/>
                  </a:lnTo>
                  <a:lnTo>
                    <a:pt x="118" y="382"/>
                  </a:lnTo>
                  <a:lnTo>
                    <a:pt x="118" y="381"/>
                  </a:lnTo>
                  <a:lnTo>
                    <a:pt x="118" y="379"/>
                  </a:lnTo>
                  <a:lnTo>
                    <a:pt x="118" y="378"/>
                  </a:lnTo>
                  <a:lnTo>
                    <a:pt x="118" y="377"/>
                  </a:lnTo>
                  <a:lnTo>
                    <a:pt x="118" y="377"/>
                  </a:lnTo>
                  <a:lnTo>
                    <a:pt x="117" y="374"/>
                  </a:lnTo>
                  <a:lnTo>
                    <a:pt x="117" y="373"/>
                  </a:lnTo>
                  <a:lnTo>
                    <a:pt x="116" y="371"/>
                  </a:lnTo>
                  <a:lnTo>
                    <a:pt x="115" y="369"/>
                  </a:lnTo>
                  <a:lnTo>
                    <a:pt x="113" y="366"/>
                  </a:lnTo>
                  <a:lnTo>
                    <a:pt x="112" y="364"/>
                  </a:lnTo>
                  <a:lnTo>
                    <a:pt x="111" y="362"/>
                  </a:lnTo>
                  <a:lnTo>
                    <a:pt x="111" y="361"/>
                  </a:lnTo>
                  <a:lnTo>
                    <a:pt x="111" y="360"/>
                  </a:lnTo>
                  <a:lnTo>
                    <a:pt x="110" y="358"/>
                  </a:lnTo>
                  <a:lnTo>
                    <a:pt x="110" y="356"/>
                  </a:lnTo>
                  <a:lnTo>
                    <a:pt x="110" y="354"/>
                  </a:lnTo>
                  <a:lnTo>
                    <a:pt x="110" y="351"/>
                  </a:lnTo>
                  <a:lnTo>
                    <a:pt x="110" y="350"/>
                  </a:lnTo>
                  <a:lnTo>
                    <a:pt x="110" y="349"/>
                  </a:lnTo>
                  <a:lnTo>
                    <a:pt x="111" y="345"/>
                  </a:lnTo>
                  <a:lnTo>
                    <a:pt x="111" y="343"/>
                  </a:lnTo>
                  <a:lnTo>
                    <a:pt x="111" y="340"/>
                  </a:lnTo>
                  <a:lnTo>
                    <a:pt x="111" y="336"/>
                  </a:lnTo>
                  <a:lnTo>
                    <a:pt x="111" y="333"/>
                  </a:lnTo>
                  <a:lnTo>
                    <a:pt x="111" y="331"/>
                  </a:lnTo>
                  <a:lnTo>
                    <a:pt x="110" y="330"/>
                  </a:lnTo>
                  <a:lnTo>
                    <a:pt x="110" y="328"/>
                  </a:lnTo>
                  <a:lnTo>
                    <a:pt x="109" y="327"/>
                  </a:lnTo>
                  <a:lnTo>
                    <a:pt x="109" y="326"/>
                  </a:lnTo>
                  <a:lnTo>
                    <a:pt x="108" y="325"/>
                  </a:lnTo>
                  <a:lnTo>
                    <a:pt x="107" y="324"/>
                  </a:lnTo>
                  <a:lnTo>
                    <a:pt x="107" y="323"/>
                  </a:lnTo>
                  <a:lnTo>
                    <a:pt x="105" y="322"/>
                  </a:lnTo>
                  <a:lnTo>
                    <a:pt x="104" y="321"/>
                  </a:lnTo>
                  <a:lnTo>
                    <a:pt x="102" y="319"/>
                  </a:lnTo>
                  <a:lnTo>
                    <a:pt x="101" y="319"/>
                  </a:lnTo>
                  <a:lnTo>
                    <a:pt x="100" y="318"/>
                  </a:lnTo>
                  <a:lnTo>
                    <a:pt x="99" y="318"/>
                  </a:lnTo>
                  <a:lnTo>
                    <a:pt x="99" y="318"/>
                  </a:lnTo>
                  <a:lnTo>
                    <a:pt x="98" y="318"/>
                  </a:lnTo>
                  <a:lnTo>
                    <a:pt x="97" y="318"/>
                  </a:lnTo>
                  <a:lnTo>
                    <a:pt x="95" y="318"/>
                  </a:lnTo>
                  <a:lnTo>
                    <a:pt x="94" y="319"/>
                  </a:lnTo>
                  <a:lnTo>
                    <a:pt x="92" y="319"/>
                  </a:lnTo>
                  <a:lnTo>
                    <a:pt x="89" y="321"/>
                  </a:lnTo>
                  <a:lnTo>
                    <a:pt x="84" y="322"/>
                  </a:lnTo>
                  <a:lnTo>
                    <a:pt x="82" y="323"/>
                  </a:lnTo>
                  <a:lnTo>
                    <a:pt x="81" y="323"/>
                  </a:lnTo>
                  <a:lnTo>
                    <a:pt x="79" y="323"/>
                  </a:lnTo>
                  <a:lnTo>
                    <a:pt x="78" y="323"/>
                  </a:lnTo>
                  <a:lnTo>
                    <a:pt x="73" y="322"/>
                  </a:lnTo>
                  <a:lnTo>
                    <a:pt x="70" y="322"/>
                  </a:lnTo>
                  <a:lnTo>
                    <a:pt x="64" y="321"/>
                  </a:lnTo>
                  <a:lnTo>
                    <a:pt x="62" y="321"/>
                  </a:lnTo>
                  <a:lnTo>
                    <a:pt x="61" y="321"/>
                  </a:lnTo>
                  <a:lnTo>
                    <a:pt x="54" y="322"/>
                  </a:lnTo>
                  <a:lnTo>
                    <a:pt x="53" y="322"/>
                  </a:lnTo>
                  <a:lnTo>
                    <a:pt x="52" y="322"/>
                  </a:lnTo>
                  <a:lnTo>
                    <a:pt x="51" y="322"/>
                  </a:lnTo>
                  <a:lnTo>
                    <a:pt x="50" y="322"/>
                  </a:lnTo>
                  <a:lnTo>
                    <a:pt x="49" y="321"/>
                  </a:lnTo>
                  <a:lnTo>
                    <a:pt x="48" y="321"/>
                  </a:lnTo>
                  <a:lnTo>
                    <a:pt x="47" y="320"/>
                  </a:lnTo>
                  <a:lnTo>
                    <a:pt x="46" y="320"/>
                  </a:lnTo>
                  <a:lnTo>
                    <a:pt x="45" y="319"/>
                  </a:lnTo>
                  <a:lnTo>
                    <a:pt x="44" y="318"/>
                  </a:lnTo>
                  <a:lnTo>
                    <a:pt x="43" y="317"/>
                  </a:lnTo>
                  <a:lnTo>
                    <a:pt x="42" y="317"/>
                  </a:lnTo>
                  <a:lnTo>
                    <a:pt x="42" y="316"/>
                  </a:lnTo>
                  <a:lnTo>
                    <a:pt x="42" y="315"/>
                  </a:lnTo>
                  <a:lnTo>
                    <a:pt x="41" y="314"/>
                  </a:lnTo>
                  <a:lnTo>
                    <a:pt x="41" y="313"/>
                  </a:lnTo>
                  <a:lnTo>
                    <a:pt x="40" y="311"/>
                  </a:lnTo>
                  <a:lnTo>
                    <a:pt x="40" y="310"/>
                  </a:lnTo>
                  <a:lnTo>
                    <a:pt x="40" y="308"/>
                  </a:lnTo>
                  <a:lnTo>
                    <a:pt x="40" y="305"/>
                  </a:lnTo>
                  <a:lnTo>
                    <a:pt x="40" y="304"/>
                  </a:lnTo>
                  <a:lnTo>
                    <a:pt x="40" y="303"/>
                  </a:lnTo>
                  <a:lnTo>
                    <a:pt x="39" y="302"/>
                  </a:lnTo>
                  <a:lnTo>
                    <a:pt x="38" y="301"/>
                  </a:lnTo>
                  <a:lnTo>
                    <a:pt x="38" y="300"/>
                  </a:lnTo>
                  <a:lnTo>
                    <a:pt x="36" y="298"/>
                  </a:lnTo>
                  <a:lnTo>
                    <a:pt x="34" y="297"/>
                  </a:lnTo>
                  <a:lnTo>
                    <a:pt x="32" y="295"/>
                  </a:lnTo>
                  <a:lnTo>
                    <a:pt x="31" y="294"/>
                  </a:lnTo>
                  <a:lnTo>
                    <a:pt x="30" y="293"/>
                  </a:lnTo>
                  <a:lnTo>
                    <a:pt x="29" y="291"/>
                  </a:lnTo>
                  <a:lnTo>
                    <a:pt x="28" y="290"/>
                  </a:lnTo>
                  <a:lnTo>
                    <a:pt x="27" y="290"/>
                  </a:lnTo>
                  <a:lnTo>
                    <a:pt x="26" y="289"/>
                  </a:lnTo>
                  <a:lnTo>
                    <a:pt x="25" y="288"/>
                  </a:lnTo>
                  <a:lnTo>
                    <a:pt x="23" y="288"/>
                  </a:lnTo>
                  <a:lnTo>
                    <a:pt x="22" y="287"/>
                  </a:lnTo>
                  <a:lnTo>
                    <a:pt x="21" y="287"/>
                  </a:lnTo>
                  <a:lnTo>
                    <a:pt x="17" y="287"/>
                  </a:lnTo>
                  <a:lnTo>
                    <a:pt x="16" y="287"/>
                  </a:lnTo>
                  <a:lnTo>
                    <a:pt x="15" y="286"/>
                  </a:lnTo>
                  <a:lnTo>
                    <a:pt x="14" y="286"/>
                  </a:lnTo>
                  <a:lnTo>
                    <a:pt x="13" y="286"/>
                  </a:lnTo>
                  <a:lnTo>
                    <a:pt x="12" y="285"/>
                  </a:lnTo>
                  <a:lnTo>
                    <a:pt x="11" y="285"/>
                  </a:lnTo>
                  <a:lnTo>
                    <a:pt x="10" y="284"/>
                  </a:lnTo>
                  <a:lnTo>
                    <a:pt x="9" y="283"/>
                  </a:lnTo>
                  <a:lnTo>
                    <a:pt x="8" y="283"/>
                  </a:lnTo>
                  <a:lnTo>
                    <a:pt x="7" y="282"/>
                  </a:lnTo>
                  <a:lnTo>
                    <a:pt x="6" y="281"/>
                  </a:lnTo>
                  <a:lnTo>
                    <a:pt x="6" y="280"/>
                  </a:lnTo>
                  <a:lnTo>
                    <a:pt x="5" y="279"/>
                  </a:lnTo>
                  <a:lnTo>
                    <a:pt x="5" y="277"/>
                  </a:lnTo>
                  <a:lnTo>
                    <a:pt x="4" y="275"/>
                  </a:lnTo>
                  <a:lnTo>
                    <a:pt x="4" y="274"/>
                  </a:lnTo>
                  <a:lnTo>
                    <a:pt x="3" y="273"/>
                  </a:lnTo>
                  <a:lnTo>
                    <a:pt x="1" y="270"/>
                  </a:lnTo>
                  <a:lnTo>
                    <a:pt x="1" y="269"/>
                  </a:lnTo>
                  <a:lnTo>
                    <a:pt x="0" y="268"/>
                  </a:lnTo>
                  <a:lnTo>
                    <a:pt x="0" y="267"/>
                  </a:lnTo>
                  <a:lnTo>
                    <a:pt x="0" y="266"/>
                  </a:lnTo>
                  <a:lnTo>
                    <a:pt x="0" y="265"/>
                  </a:lnTo>
                  <a:lnTo>
                    <a:pt x="0" y="264"/>
                  </a:lnTo>
                  <a:lnTo>
                    <a:pt x="0" y="263"/>
                  </a:lnTo>
                  <a:lnTo>
                    <a:pt x="1" y="262"/>
                  </a:lnTo>
                  <a:lnTo>
                    <a:pt x="2" y="261"/>
                  </a:lnTo>
                  <a:lnTo>
                    <a:pt x="2" y="260"/>
                  </a:lnTo>
                  <a:lnTo>
                    <a:pt x="3" y="260"/>
                  </a:lnTo>
                  <a:lnTo>
                    <a:pt x="4" y="259"/>
                  </a:lnTo>
                  <a:lnTo>
                    <a:pt x="7" y="258"/>
                  </a:lnTo>
                  <a:lnTo>
                    <a:pt x="8" y="257"/>
                  </a:lnTo>
                  <a:lnTo>
                    <a:pt x="9" y="256"/>
                  </a:lnTo>
                  <a:lnTo>
                    <a:pt x="9" y="256"/>
                  </a:lnTo>
                  <a:lnTo>
                    <a:pt x="10" y="255"/>
                  </a:lnTo>
                  <a:lnTo>
                    <a:pt x="10" y="254"/>
                  </a:lnTo>
                  <a:lnTo>
                    <a:pt x="12" y="250"/>
                  </a:lnTo>
                  <a:lnTo>
                    <a:pt x="12" y="249"/>
                  </a:lnTo>
                  <a:lnTo>
                    <a:pt x="13" y="248"/>
                  </a:lnTo>
                  <a:lnTo>
                    <a:pt x="15" y="244"/>
                  </a:lnTo>
                  <a:lnTo>
                    <a:pt x="16" y="243"/>
                  </a:lnTo>
                  <a:lnTo>
                    <a:pt x="16" y="242"/>
                  </a:lnTo>
                  <a:lnTo>
                    <a:pt x="17" y="240"/>
                  </a:lnTo>
                  <a:lnTo>
                    <a:pt x="17" y="238"/>
                  </a:lnTo>
                  <a:lnTo>
                    <a:pt x="17" y="236"/>
                  </a:lnTo>
                  <a:lnTo>
                    <a:pt x="17" y="234"/>
                  </a:lnTo>
                  <a:lnTo>
                    <a:pt x="17" y="233"/>
                  </a:lnTo>
                  <a:lnTo>
                    <a:pt x="17" y="231"/>
                  </a:lnTo>
                  <a:lnTo>
                    <a:pt x="16" y="225"/>
                  </a:lnTo>
                  <a:lnTo>
                    <a:pt x="15" y="224"/>
                  </a:lnTo>
                  <a:lnTo>
                    <a:pt x="14" y="223"/>
                  </a:lnTo>
                  <a:lnTo>
                    <a:pt x="14" y="221"/>
                  </a:lnTo>
                  <a:lnTo>
                    <a:pt x="13" y="220"/>
                  </a:lnTo>
                  <a:lnTo>
                    <a:pt x="12" y="218"/>
                  </a:lnTo>
                  <a:lnTo>
                    <a:pt x="11" y="217"/>
                  </a:lnTo>
                  <a:lnTo>
                    <a:pt x="10" y="216"/>
                  </a:lnTo>
                  <a:lnTo>
                    <a:pt x="10" y="215"/>
                  </a:lnTo>
                  <a:lnTo>
                    <a:pt x="10" y="213"/>
                  </a:lnTo>
                  <a:lnTo>
                    <a:pt x="10" y="211"/>
                  </a:lnTo>
                  <a:lnTo>
                    <a:pt x="10" y="205"/>
                  </a:lnTo>
                  <a:lnTo>
                    <a:pt x="10" y="202"/>
                  </a:lnTo>
                  <a:lnTo>
                    <a:pt x="10" y="201"/>
                  </a:lnTo>
                  <a:lnTo>
                    <a:pt x="10" y="200"/>
                  </a:lnTo>
                  <a:lnTo>
                    <a:pt x="9" y="199"/>
                  </a:lnTo>
                  <a:lnTo>
                    <a:pt x="8" y="196"/>
                  </a:lnTo>
                  <a:lnTo>
                    <a:pt x="7" y="193"/>
                  </a:lnTo>
                  <a:lnTo>
                    <a:pt x="7" y="191"/>
                  </a:lnTo>
                  <a:lnTo>
                    <a:pt x="6" y="189"/>
                  </a:lnTo>
                  <a:lnTo>
                    <a:pt x="4" y="186"/>
                  </a:lnTo>
                  <a:lnTo>
                    <a:pt x="4" y="185"/>
                  </a:lnTo>
                  <a:lnTo>
                    <a:pt x="3" y="184"/>
                  </a:lnTo>
                  <a:lnTo>
                    <a:pt x="3" y="183"/>
                  </a:lnTo>
                  <a:lnTo>
                    <a:pt x="3" y="182"/>
                  </a:lnTo>
                  <a:lnTo>
                    <a:pt x="4" y="181"/>
                  </a:lnTo>
                  <a:lnTo>
                    <a:pt x="4" y="180"/>
                  </a:lnTo>
                  <a:lnTo>
                    <a:pt x="4" y="179"/>
                  </a:lnTo>
                  <a:lnTo>
                    <a:pt x="5" y="178"/>
                  </a:lnTo>
                  <a:lnTo>
                    <a:pt x="6" y="177"/>
                  </a:lnTo>
                  <a:lnTo>
                    <a:pt x="8" y="175"/>
                  </a:lnTo>
                  <a:lnTo>
                    <a:pt x="11" y="172"/>
                  </a:lnTo>
                  <a:lnTo>
                    <a:pt x="13" y="170"/>
                  </a:lnTo>
                  <a:lnTo>
                    <a:pt x="14" y="169"/>
                  </a:lnTo>
                  <a:lnTo>
                    <a:pt x="14" y="170"/>
                  </a:lnTo>
                  <a:lnTo>
                    <a:pt x="15" y="171"/>
                  </a:lnTo>
                  <a:lnTo>
                    <a:pt x="16" y="172"/>
                  </a:lnTo>
                  <a:lnTo>
                    <a:pt x="18" y="173"/>
                  </a:lnTo>
                  <a:lnTo>
                    <a:pt x="21" y="175"/>
                  </a:lnTo>
                  <a:lnTo>
                    <a:pt x="23" y="176"/>
                  </a:lnTo>
                  <a:lnTo>
                    <a:pt x="29" y="179"/>
                  </a:lnTo>
                  <a:lnTo>
                    <a:pt x="31" y="180"/>
                  </a:lnTo>
                  <a:lnTo>
                    <a:pt x="33" y="181"/>
                  </a:lnTo>
                  <a:lnTo>
                    <a:pt x="35" y="182"/>
                  </a:lnTo>
                  <a:lnTo>
                    <a:pt x="37" y="183"/>
                  </a:lnTo>
                  <a:lnTo>
                    <a:pt x="40" y="184"/>
                  </a:lnTo>
                  <a:lnTo>
                    <a:pt x="41" y="184"/>
                  </a:lnTo>
                  <a:lnTo>
                    <a:pt x="43" y="185"/>
                  </a:lnTo>
                  <a:lnTo>
                    <a:pt x="44" y="185"/>
                  </a:lnTo>
                  <a:lnTo>
                    <a:pt x="45" y="185"/>
                  </a:lnTo>
                  <a:lnTo>
                    <a:pt x="46" y="185"/>
                  </a:lnTo>
                  <a:lnTo>
                    <a:pt x="47" y="185"/>
                  </a:lnTo>
                  <a:lnTo>
                    <a:pt x="49" y="184"/>
                  </a:lnTo>
                  <a:lnTo>
                    <a:pt x="50" y="184"/>
                  </a:lnTo>
                  <a:lnTo>
                    <a:pt x="50" y="184"/>
                  </a:lnTo>
                  <a:lnTo>
                    <a:pt x="51" y="183"/>
                  </a:lnTo>
                  <a:lnTo>
                    <a:pt x="52" y="182"/>
                  </a:lnTo>
                  <a:lnTo>
                    <a:pt x="54" y="180"/>
                  </a:lnTo>
                  <a:lnTo>
                    <a:pt x="56" y="177"/>
                  </a:lnTo>
                  <a:lnTo>
                    <a:pt x="59" y="174"/>
                  </a:lnTo>
                  <a:lnTo>
                    <a:pt x="60" y="173"/>
                  </a:lnTo>
                  <a:lnTo>
                    <a:pt x="61" y="172"/>
                  </a:lnTo>
                  <a:lnTo>
                    <a:pt x="62" y="171"/>
                  </a:lnTo>
                  <a:lnTo>
                    <a:pt x="63" y="171"/>
                  </a:lnTo>
                  <a:lnTo>
                    <a:pt x="64" y="170"/>
                  </a:lnTo>
                  <a:lnTo>
                    <a:pt x="65" y="170"/>
                  </a:lnTo>
                  <a:lnTo>
                    <a:pt x="66" y="170"/>
                  </a:lnTo>
                  <a:lnTo>
                    <a:pt x="67" y="170"/>
                  </a:lnTo>
                  <a:lnTo>
                    <a:pt x="68" y="170"/>
                  </a:lnTo>
                  <a:lnTo>
                    <a:pt x="69" y="170"/>
                  </a:lnTo>
                  <a:lnTo>
                    <a:pt x="70" y="170"/>
                  </a:lnTo>
                  <a:lnTo>
                    <a:pt x="71" y="170"/>
                  </a:lnTo>
                  <a:lnTo>
                    <a:pt x="73" y="171"/>
                  </a:lnTo>
                  <a:lnTo>
                    <a:pt x="75" y="171"/>
                  </a:lnTo>
                  <a:lnTo>
                    <a:pt x="76" y="172"/>
                  </a:lnTo>
                  <a:lnTo>
                    <a:pt x="80" y="173"/>
                  </a:lnTo>
                  <a:lnTo>
                    <a:pt x="82" y="174"/>
                  </a:lnTo>
                  <a:lnTo>
                    <a:pt x="84" y="175"/>
                  </a:lnTo>
                  <a:lnTo>
                    <a:pt x="86" y="175"/>
                  </a:lnTo>
                  <a:lnTo>
                    <a:pt x="87" y="176"/>
                  </a:lnTo>
                  <a:lnTo>
                    <a:pt x="90" y="176"/>
                  </a:lnTo>
                  <a:lnTo>
                    <a:pt x="91" y="177"/>
                  </a:lnTo>
                  <a:lnTo>
                    <a:pt x="92" y="177"/>
                  </a:lnTo>
                  <a:lnTo>
                    <a:pt x="93" y="178"/>
                  </a:lnTo>
                  <a:lnTo>
                    <a:pt x="96" y="179"/>
                  </a:lnTo>
                  <a:lnTo>
                    <a:pt x="98" y="180"/>
                  </a:lnTo>
                  <a:lnTo>
                    <a:pt x="101" y="181"/>
                  </a:lnTo>
                  <a:lnTo>
                    <a:pt x="103" y="182"/>
                  </a:lnTo>
                  <a:lnTo>
                    <a:pt x="104" y="183"/>
                  </a:lnTo>
                  <a:lnTo>
                    <a:pt x="105" y="183"/>
                  </a:lnTo>
                  <a:lnTo>
                    <a:pt x="106" y="183"/>
                  </a:lnTo>
                  <a:lnTo>
                    <a:pt x="109" y="182"/>
                  </a:lnTo>
                  <a:lnTo>
                    <a:pt x="110" y="182"/>
                  </a:lnTo>
                  <a:lnTo>
                    <a:pt x="110" y="183"/>
                  </a:lnTo>
                  <a:lnTo>
                    <a:pt x="111" y="183"/>
                  </a:lnTo>
                  <a:lnTo>
                    <a:pt x="111" y="183"/>
                  </a:lnTo>
                  <a:lnTo>
                    <a:pt x="112" y="184"/>
                  </a:lnTo>
                  <a:lnTo>
                    <a:pt x="112" y="185"/>
                  </a:lnTo>
                  <a:lnTo>
                    <a:pt x="113" y="186"/>
                  </a:lnTo>
                  <a:lnTo>
                    <a:pt x="114" y="188"/>
                  </a:lnTo>
                  <a:lnTo>
                    <a:pt x="114" y="189"/>
                  </a:lnTo>
                  <a:lnTo>
                    <a:pt x="114" y="190"/>
                  </a:lnTo>
                  <a:lnTo>
                    <a:pt x="114" y="191"/>
                  </a:lnTo>
                  <a:lnTo>
                    <a:pt x="115" y="192"/>
                  </a:lnTo>
                  <a:lnTo>
                    <a:pt x="116" y="193"/>
                  </a:lnTo>
                  <a:lnTo>
                    <a:pt x="117" y="193"/>
                  </a:lnTo>
                  <a:lnTo>
                    <a:pt x="117" y="194"/>
                  </a:lnTo>
                  <a:lnTo>
                    <a:pt x="118" y="194"/>
                  </a:lnTo>
                  <a:lnTo>
                    <a:pt x="118" y="195"/>
                  </a:lnTo>
                  <a:lnTo>
                    <a:pt x="119" y="195"/>
                  </a:lnTo>
                  <a:lnTo>
                    <a:pt x="120" y="195"/>
                  </a:lnTo>
                  <a:lnTo>
                    <a:pt x="121" y="195"/>
                  </a:lnTo>
                  <a:lnTo>
                    <a:pt x="122" y="195"/>
                  </a:lnTo>
                  <a:lnTo>
                    <a:pt x="124" y="195"/>
                  </a:lnTo>
                  <a:lnTo>
                    <a:pt x="126" y="195"/>
                  </a:lnTo>
                  <a:lnTo>
                    <a:pt x="127" y="194"/>
                  </a:lnTo>
                  <a:lnTo>
                    <a:pt x="129" y="194"/>
                  </a:lnTo>
                  <a:lnTo>
                    <a:pt x="130" y="193"/>
                  </a:lnTo>
                  <a:lnTo>
                    <a:pt x="131" y="192"/>
                  </a:lnTo>
                  <a:lnTo>
                    <a:pt x="132" y="191"/>
                  </a:lnTo>
                  <a:lnTo>
                    <a:pt x="135" y="190"/>
                  </a:lnTo>
                  <a:lnTo>
                    <a:pt x="135" y="189"/>
                  </a:lnTo>
                  <a:lnTo>
                    <a:pt x="136" y="189"/>
                  </a:lnTo>
                  <a:lnTo>
                    <a:pt x="137" y="188"/>
                  </a:lnTo>
                  <a:lnTo>
                    <a:pt x="137" y="186"/>
                  </a:lnTo>
                  <a:lnTo>
                    <a:pt x="138" y="185"/>
                  </a:lnTo>
                  <a:lnTo>
                    <a:pt x="138" y="184"/>
                  </a:lnTo>
                  <a:lnTo>
                    <a:pt x="138" y="183"/>
                  </a:lnTo>
                  <a:lnTo>
                    <a:pt x="138" y="182"/>
                  </a:lnTo>
                  <a:lnTo>
                    <a:pt x="137" y="178"/>
                  </a:lnTo>
                  <a:lnTo>
                    <a:pt x="137" y="176"/>
                  </a:lnTo>
                  <a:lnTo>
                    <a:pt x="137" y="175"/>
                  </a:lnTo>
                  <a:lnTo>
                    <a:pt x="137" y="174"/>
                  </a:lnTo>
                  <a:lnTo>
                    <a:pt x="137" y="173"/>
                  </a:lnTo>
                  <a:lnTo>
                    <a:pt x="138" y="172"/>
                  </a:lnTo>
                  <a:lnTo>
                    <a:pt x="138" y="171"/>
                  </a:lnTo>
                  <a:lnTo>
                    <a:pt x="139" y="170"/>
                  </a:lnTo>
                  <a:lnTo>
                    <a:pt x="140" y="169"/>
                  </a:lnTo>
                  <a:lnTo>
                    <a:pt x="141" y="168"/>
                  </a:lnTo>
                  <a:lnTo>
                    <a:pt x="144" y="165"/>
                  </a:lnTo>
                  <a:lnTo>
                    <a:pt x="147" y="162"/>
                  </a:lnTo>
                  <a:lnTo>
                    <a:pt x="150" y="160"/>
                  </a:lnTo>
                  <a:lnTo>
                    <a:pt x="151" y="159"/>
                  </a:lnTo>
                  <a:lnTo>
                    <a:pt x="152" y="158"/>
                  </a:lnTo>
                  <a:lnTo>
                    <a:pt x="153" y="157"/>
                  </a:lnTo>
                  <a:lnTo>
                    <a:pt x="153" y="157"/>
                  </a:lnTo>
                  <a:lnTo>
                    <a:pt x="154" y="157"/>
                  </a:lnTo>
                  <a:lnTo>
                    <a:pt x="154" y="156"/>
                  </a:lnTo>
                  <a:lnTo>
                    <a:pt x="155" y="156"/>
                  </a:lnTo>
                  <a:lnTo>
                    <a:pt x="156" y="157"/>
                  </a:lnTo>
                  <a:lnTo>
                    <a:pt x="157" y="157"/>
                  </a:lnTo>
                  <a:lnTo>
                    <a:pt x="158" y="158"/>
                  </a:lnTo>
                  <a:lnTo>
                    <a:pt x="158" y="158"/>
                  </a:lnTo>
                  <a:lnTo>
                    <a:pt x="159" y="159"/>
                  </a:lnTo>
                  <a:lnTo>
                    <a:pt x="161" y="162"/>
                  </a:lnTo>
                  <a:lnTo>
                    <a:pt x="163" y="165"/>
                  </a:lnTo>
                  <a:lnTo>
                    <a:pt x="164" y="166"/>
                  </a:lnTo>
                  <a:lnTo>
                    <a:pt x="165" y="167"/>
                  </a:lnTo>
                  <a:lnTo>
                    <a:pt x="166" y="168"/>
                  </a:lnTo>
                  <a:lnTo>
                    <a:pt x="168" y="169"/>
                  </a:lnTo>
                  <a:lnTo>
                    <a:pt x="169" y="170"/>
                  </a:lnTo>
                  <a:lnTo>
                    <a:pt x="171" y="171"/>
                  </a:lnTo>
                  <a:lnTo>
                    <a:pt x="172" y="171"/>
                  </a:lnTo>
                  <a:lnTo>
                    <a:pt x="174" y="172"/>
                  </a:lnTo>
                  <a:lnTo>
                    <a:pt x="175" y="172"/>
                  </a:lnTo>
                  <a:lnTo>
                    <a:pt x="176" y="172"/>
                  </a:lnTo>
                  <a:lnTo>
                    <a:pt x="177" y="172"/>
                  </a:lnTo>
                  <a:lnTo>
                    <a:pt x="178" y="172"/>
                  </a:lnTo>
                  <a:lnTo>
                    <a:pt x="179" y="171"/>
                  </a:lnTo>
                  <a:lnTo>
                    <a:pt x="183" y="170"/>
                  </a:lnTo>
                  <a:lnTo>
                    <a:pt x="186" y="169"/>
                  </a:lnTo>
                  <a:lnTo>
                    <a:pt x="187" y="169"/>
                  </a:lnTo>
                  <a:lnTo>
                    <a:pt x="188" y="169"/>
                  </a:lnTo>
                  <a:lnTo>
                    <a:pt x="190" y="169"/>
                  </a:lnTo>
                  <a:lnTo>
                    <a:pt x="192" y="169"/>
                  </a:lnTo>
                  <a:lnTo>
                    <a:pt x="194" y="170"/>
                  </a:lnTo>
                  <a:lnTo>
                    <a:pt x="196" y="171"/>
                  </a:lnTo>
                  <a:lnTo>
                    <a:pt x="197" y="171"/>
                  </a:lnTo>
                  <a:lnTo>
                    <a:pt x="198" y="171"/>
                  </a:lnTo>
                  <a:lnTo>
                    <a:pt x="199" y="171"/>
                  </a:lnTo>
                  <a:lnTo>
                    <a:pt x="201" y="171"/>
                  </a:lnTo>
                  <a:lnTo>
                    <a:pt x="202" y="171"/>
                  </a:lnTo>
                  <a:lnTo>
                    <a:pt x="204" y="171"/>
                  </a:lnTo>
                  <a:lnTo>
                    <a:pt x="206" y="170"/>
                  </a:lnTo>
                  <a:lnTo>
                    <a:pt x="208" y="169"/>
                  </a:lnTo>
                  <a:lnTo>
                    <a:pt x="209" y="168"/>
                  </a:lnTo>
                  <a:lnTo>
                    <a:pt x="210" y="168"/>
                  </a:lnTo>
                  <a:lnTo>
                    <a:pt x="211" y="167"/>
                  </a:lnTo>
                  <a:lnTo>
                    <a:pt x="212" y="167"/>
                  </a:lnTo>
                  <a:lnTo>
                    <a:pt x="212" y="166"/>
                  </a:lnTo>
                  <a:lnTo>
                    <a:pt x="213" y="165"/>
                  </a:lnTo>
                  <a:lnTo>
                    <a:pt x="213" y="164"/>
                  </a:lnTo>
                  <a:lnTo>
                    <a:pt x="213" y="163"/>
                  </a:lnTo>
                  <a:lnTo>
                    <a:pt x="213" y="162"/>
                  </a:lnTo>
                  <a:lnTo>
                    <a:pt x="213" y="161"/>
                  </a:lnTo>
                  <a:lnTo>
                    <a:pt x="212" y="160"/>
                  </a:lnTo>
                  <a:lnTo>
                    <a:pt x="212" y="159"/>
                  </a:lnTo>
                  <a:lnTo>
                    <a:pt x="212" y="158"/>
                  </a:lnTo>
                  <a:lnTo>
                    <a:pt x="211" y="157"/>
                  </a:lnTo>
                  <a:lnTo>
                    <a:pt x="209" y="153"/>
                  </a:lnTo>
                  <a:lnTo>
                    <a:pt x="205" y="149"/>
                  </a:lnTo>
                  <a:lnTo>
                    <a:pt x="203" y="146"/>
                  </a:lnTo>
                  <a:lnTo>
                    <a:pt x="202" y="145"/>
                  </a:lnTo>
                  <a:lnTo>
                    <a:pt x="199" y="139"/>
                  </a:lnTo>
                  <a:lnTo>
                    <a:pt x="198" y="136"/>
                  </a:lnTo>
                  <a:lnTo>
                    <a:pt x="196" y="132"/>
                  </a:lnTo>
                  <a:lnTo>
                    <a:pt x="195" y="131"/>
                  </a:lnTo>
                  <a:lnTo>
                    <a:pt x="195" y="129"/>
                  </a:lnTo>
                  <a:lnTo>
                    <a:pt x="195" y="128"/>
                  </a:lnTo>
                  <a:lnTo>
                    <a:pt x="195" y="127"/>
                  </a:lnTo>
                  <a:lnTo>
                    <a:pt x="195" y="125"/>
                  </a:lnTo>
                  <a:lnTo>
                    <a:pt x="195" y="124"/>
                  </a:lnTo>
                  <a:lnTo>
                    <a:pt x="195" y="121"/>
                  </a:lnTo>
                  <a:lnTo>
                    <a:pt x="196" y="118"/>
                  </a:lnTo>
                  <a:lnTo>
                    <a:pt x="198" y="113"/>
                  </a:lnTo>
                  <a:lnTo>
                    <a:pt x="198" y="111"/>
                  </a:lnTo>
                  <a:lnTo>
                    <a:pt x="199" y="110"/>
                  </a:lnTo>
                  <a:lnTo>
                    <a:pt x="199" y="109"/>
                  </a:lnTo>
                  <a:lnTo>
                    <a:pt x="199" y="108"/>
                  </a:lnTo>
                  <a:lnTo>
                    <a:pt x="199" y="107"/>
                  </a:lnTo>
                  <a:lnTo>
                    <a:pt x="198" y="106"/>
                  </a:lnTo>
                  <a:lnTo>
                    <a:pt x="198" y="105"/>
                  </a:lnTo>
                  <a:lnTo>
                    <a:pt x="197" y="104"/>
                  </a:lnTo>
                  <a:lnTo>
                    <a:pt x="196" y="100"/>
                  </a:lnTo>
                  <a:lnTo>
                    <a:pt x="193" y="95"/>
                  </a:lnTo>
                  <a:lnTo>
                    <a:pt x="192" y="93"/>
                  </a:lnTo>
                  <a:lnTo>
                    <a:pt x="192" y="92"/>
                  </a:lnTo>
                  <a:lnTo>
                    <a:pt x="192" y="91"/>
                  </a:lnTo>
                  <a:lnTo>
                    <a:pt x="192" y="90"/>
                  </a:lnTo>
                  <a:lnTo>
                    <a:pt x="192" y="88"/>
                  </a:lnTo>
                  <a:lnTo>
                    <a:pt x="192" y="85"/>
                  </a:lnTo>
                  <a:lnTo>
                    <a:pt x="192" y="83"/>
                  </a:lnTo>
                  <a:lnTo>
                    <a:pt x="192" y="82"/>
                  </a:lnTo>
                  <a:lnTo>
                    <a:pt x="191" y="80"/>
                  </a:lnTo>
                  <a:lnTo>
                    <a:pt x="190" y="75"/>
                  </a:lnTo>
                  <a:lnTo>
                    <a:pt x="189" y="72"/>
                  </a:lnTo>
                  <a:lnTo>
                    <a:pt x="188" y="68"/>
                  </a:lnTo>
                  <a:lnTo>
                    <a:pt x="188" y="65"/>
                  </a:lnTo>
                  <a:lnTo>
                    <a:pt x="188" y="63"/>
                  </a:lnTo>
                  <a:lnTo>
                    <a:pt x="187" y="61"/>
                  </a:lnTo>
                  <a:lnTo>
                    <a:pt x="187" y="51"/>
                  </a:lnTo>
                  <a:lnTo>
                    <a:pt x="187" y="44"/>
                  </a:lnTo>
                  <a:lnTo>
                    <a:pt x="187" y="42"/>
                  </a:lnTo>
                  <a:lnTo>
                    <a:pt x="187" y="40"/>
                  </a:lnTo>
                  <a:lnTo>
                    <a:pt x="188" y="34"/>
                  </a:lnTo>
                  <a:lnTo>
                    <a:pt x="188" y="32"/>
                  </a:lnTo>
                  <a:lnTo>
                    <a:pt x="188" y="30"/>
                  </a:lnTo>
                  <a:lnTo>
                    <a:pt x="188" y="28"/>
                  </a:lnTo>
                  <a:lnTo>
                    <a:pt x="187" y="27"/>
                  </a:lnTo>
                  <a:lnTo>
                    <a:pt x="187" y="26"/>
                  </a:lnTo>
                  <a:lnTo>
                    <a:pt x="186" y="24"/>
                  </a:lnTo>
                  <a:lnTo>
                    <a:pt x="186" y="23"/>
                  </a:lnTo>
                  <a:lnTo>
                    <a:pt x="184" y="20"/>
                  </a:lnTo>
                  <a:lnTo>
                    <a:pt x="181" y="15"/>
                  </a:lnTo>
                  <a:lnTo>
                    <a:pt x="179" y="13"/>
                  </a:lnTo>
                  <a:lnTo>
                    <a:pt x="178" y="10"/>
                  </a:lnTo>
                  <a:lnTo>
                    <a:pt x="177" y="8"/>
                  </a:lnTo>
                  <a:lnTo>
                    <a:pt x="176" y="6"/>
                  </a:lnTo>
                  <a:lnTo>
                    <a:pt x="175" y="4"/>
                  </a:lnTo>
                  <a:lnTo>
                    <a:pt x="175" y="3"/>
                  </a:lnTo>
                  <a:lnTo>
                    <a:pt x="175" y="2"/>
                  </a:lnTo>
                  <a:lnTo>
                    <a:pt x="174" y="1"/>
                  </a:lnTo>
                  <a:lnTo>
                    <a:pt x="174" y="0"/>
                  </a:lnTo>
                  <a:lnTo>
                    <a:pt x="175" y="0"/>
                  </a:lnTo>
                  <a:lnTo>
                    <a:pt x="176" y="0"/>
                  </a:lnTo>
                  <a:lnTo>
                    <a:pt x="177" y="0"/>
                  </a:lnTo>
                  <a:lnTo>
                    <a:pt x="180" y="0"/>
                  </a:lnTo>
                  <a:close/>
                </a:path>
              </a:pathLst>
            </a:custGeom>
            <a:solidFill>
              <a:srgbClr val="3D67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70" name="Freeform 276">
              <a:extLst>
                <a:ext uri="{FF2B5EF4-FFF2-40B4-BE49-F238E27FC236}">
                  <a16:creationId xmlns:a16="http://schemas.microsoft.com/office/drawing/2014/main" id="{74754EBD-B035-45FD-9631-AE3D8650913C}"/>
                </a:ext>
              </a:extLst>
            </p:cNvPr>
            <p:cNvSpPr>
              <a:spLocks/>
            </p:cNvSpPr>
            <p:nvPr/>
          </p:nvSpPr>
          <p:spPr bwMode="auto">
            <a:xfrm>
              <a:off x="4003" y="1780"/>
              <a:ext cx="618" cy="479"/>
            </a:xfrm>
            <a:custGeom>
              <a:avLst/>
              <a:gdLst>
                <a:gd name="T0" fmla="*/ 232 w 618"/>
                <a:gd name="T1" fmla="*/ 17 h 479"/>
                <a:gd name="T2" fmla="*/ 274 w 618"/>
                <a:gd name="T3" fmla="*/ 22 h 479"/>
                <a:gd name="T4" fmla="*/ 299 w 618"/>
                <a:gd name="T5" fmla="*/ 34 h 479"/>
                <a:gd name="T6" fmla="*/ 319 w 618"/>
                <a:gd name="T7" fmla="*/ 67 h 479"/>
                <a:gd name="T8" fmla="*/ 357 w 618"/>
                <a:gd name="T9" fmla="*/ 59 h 479"/>
                <a:gd name="T10" fmla="*/ 373 w 618"/>
                <a:gd name="T11" fmla="*/ 93 h 479"/>
                <a:gd name="T12" fmla="*/ 372 w 618"/>
                <a:gd name="T13" fmla="*/ 111 h 479"/>
                <a:gd name="T14" fmla="*/ 394 w 618"/>
                <a:gd name="T15" fmla="*/ 101 h 479"/>
                <a:gd name="T16" fmla="*/ 422 w 618"/>
                <a:gd name="T17" fmla="*/ 78 h 479"/>
                <a:gd name="T18" fmla="*/ 452 w 618"/>
                <a:gd name="T19" fmla="*/ 93 h 479"/>
                <a:gd name="T20" fmla="*/ 467 w 618"/>
                <a:gd name="T21" fmla="*/ 72 h 479"/>
                <a:gd name="T22" fmla="*/ 495 w 618"/>
                <a:gd name="T23" fmla="*/ 73 h 479"/>
                <a:gd name="T24" fmla="*/ 534 w 618"/>
                <a:gd name="T25" fmla="*/ 99 h 479"/>
                <a:gd name="T26" fmla="*/ 547 w 618"/>
                <a:gd name="T27" fmla="*/ 131 h 479"/>
                <a:gd name="T28" fmla="*/ 530 w 618"/>
                <a:gd name="T29" fmla="*/ 166 h 479"/>
                <a:gd name="T30" fmla="*/ 504 w 618"/>
                <a:gd name="T31" fmla="*/ 179 h 479"/>
                <a:gd name="T32" fmla="*/ 478 w 618"/>
                <a:gd name="T33" fmla="*/ 196 h 479"/>
                <a:gd name="T34" fmla="*/ 464 w 618"/>
                <a:gd name="T35" fmla="*/ 214 h 479"/>
                <a:gd name="T36" fmla="*/ 456 w 618"/>
                <a:gd name="T37" fmla="*/ 225 h 479"/>
                <a:gd name="T38" fmla="*/ 475 w 618"/>
                <a:gd name="T39" fmla="*/ 244 h 479"/>
                <a:gd name="T40" fmla="*/ 494 w 618"/>
                <a:gd name="T41" fmla="*/ 262 h 479"/>
                <a:gd name="T42" fmla="*/ 521 w 618"/>
                <a:gd name="T43" fmla="*/ 262 h 479"/>
                <a:gd name="T44" fmla="*/ 539 w 618"/>
                <a:gd name="T45" fmla="*/ 293 h 479"/>
                <a:gd name="T46" fmla="*/ 575 w 618"/>
                <a:gd name="T47" fmla="*/ 327 h 479"/>
                <a:gd name="T48" fmla="*/ 606 w 618"/>
                <a:gd name="T49" fmla="*/ 363 h 479"/>
                <a:gd name="T50" fmla="*/ 618 w 618"/>
                <a:gd name="T51" fmla="*/ 409 h 479"/>
                <a:gd name="T52" fmla="*/ 591 w 618"/>
                <a:gd name="T53" fmla="*/ 401 h 479"/>
                <a:gd name="T54" fmla="*/ 576 w 618"/>
                <a:gd name="T55" fmla="*/ 404 h 479"/>
                <a:gd name="T56" fmla="*/ 544 w 618"/>
                <a:gd name="T57" fmla="*/ 430 h 479"/>
                <a:gd name="T58" fmla="*/ 520 w 618"/>
                <a:gd name="T59" fmla="*/ 454 h 479"/>
                <a:gd name="T60" fmla="*/ 510 w 618"/>
                <a:gd name="T61" fmla="*/ 470 h 479"/>
                <a:gd name="T62" fmla="*/ 495 w 618"/>
                <a:gd name="T63" fmla="*/ 475 h 479"/>
                <a:gd name="T64" fmla="*/ 466 w 618"/>
                <a:gd name="T65" fmla="*/ 478 h 479"/>
                <a:gd name="T66" fmla="*/ 432 w 618"/>
                <a:gd name="T67" fmla="*/ 464 h 479"/>
                <a:gd name="T68" fmla="*/ 400 w 618"/>
                <a:gd name="T69" fmla="*/ 440 h 479"/>
                <a:gd name="T70" fmla="*/ 377 w 618"/>
                <a:gd name="T71" fmla="*/ 421 h 479"/>
                <a:gd name="T72" fmla="*/ 344 w 618"/>
                <a:gd name="T73" fmla="*/ 401 h 479"/>
                <a:gd name="T74" fmla="*/ 314 w 618"/>
                <a:gd name="T75" fmla="*/ 415 h 479"/>
                <a:gd name="T76" fmla="*/ 294 w 618"/>
                <a:gd name="T77" fmla="*/ 416 h 479"/>
                <a:gd name="T78" fmla="*/ 280 w 618"/>
                <a:gd name="T79" fmla="*/ 396 h 479"/>
                <a:gd name="T80" fmla="*/ 260 w 618"/>
                <a:gd name="T81" fmla="*/ 417 h 479"/>
                <a:gd name="T82" fmla="*/ 228 w 618"/>
                <a:gd name="T83" fmla="*/ 422 h 479"/>
                <a:gd name="T84" fmla="*/ 200 w 618"/>
                <a:gd name="T85" fmla="*/ 420 h 479"/>
                <a:gd name="T86" fmla="*/ 177 w 618"/>
                <a:gd name="T87" fmla="*/ 422 h 479"/>
                <a:gd name="T88" fmla="*/ 157 w 618"/>
                <a:gd name="T89" fmla="*/ 440 h 479"/>
                <a:gd name="T90" fmla="*/ 137 w 618"/>
                <a:gd name="T91" fmla="*/ 440 h 479"/>
                <a:gd name="T92" fmla="*/ 127 w 618"/>
                <a:gd name="T93" fmla="*/ 422 h 479"/>
                <a:gd name="T94" fmla="*/ 106 w 618"/>
                <a:gd name="T95" fmla="*/ 409 h 479"/>
                <a:gd name="T96" fmla="*/ 118 w 618"/>
                <a:gd name="T97" fmla="*/ 382 h 479"/>
                <a:gd name="T98" fmla="*/ 110 w 618"/>
                <a:gd name="T99" fmla="*/ 354 h 479"/>
                <a:gd name="T100" fmla="*/ 105 w 618"/>
                <a:gd name="T101" fmla="*/ 322 h 479"/>
                <a:gd name="T102" fmla="*/ 78 w 618"/>
                <a:gd name="T103" fmla="*/ 323 h 479"/>
                <a:gd name="T104" fmla="*/ 43 w 618"/>
                <a:gd name="T105" fmla="*/ 317 h 479"/>
                <a:gd name="T106" fmla="*/ 32 w 618"/>
                <a:gd name="T107" fmla="*/ 295 h 479"/>
                <a:gd name="T108" fmla="*/ 11 w 618"/>
                <a:gd name="T109" fmla="*/ 285 h 479"/>
                <a:gd name="T110" fmla="*/ 0 w 618"/>
                <a:gd name="T111" fmla="*/ 265 h 479"/>
                <a:gd name="T112" fmla="*/ 15 w 618"/>
                <a:gd name="T113" fmla="*/ 244 h 479"/>
                <a:gd name="T114" fmla="*/ 10 w 618"/>
                <a:gd name="T115" fmla="*/ 215 h 479"/>
                <a:gd name="T116" fmla="*/ 4 w 618"/>
                <a:gd name="T117" fmla="*/ 181 h 479"/>
                <a:gd name="T118" fmla="*/ 33 w 618"/>
                <a:gd name="T119" fmla="*/ 181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8" h="479">
                  <a:moveTo>
                    <a:pt x="180" y="0"/>
                  </a:moveTo>
                  <a:lnTo>
                    <a:pt x="182" y="0"/>
                  </a:lnTo>
                  <a:lnTo>
                    <a:pt x="190" y="1"/>
                  </a:lnTo>
                  <a:lnTo>
                    <a:pt x="194" y="1"/>
                  </a:lnTo>
                  <a:lnTo>
                    <a:pt x="197" y="2"/>
                  </a:lnTo>
                  <a:lnTo>
                    <a:pt x="200" y="3"/>
                  </a:lnTo>
                  <a:lnTo>
                    <a:pt x="203" y="4"/>
                  </a:lnTo>
                  <a:lnTo>
                    <a:pt x="204" y="4"/>
                  </a:lnTo>
                  <a:lnTo>
                    <a:pt x="206" y="5"/>
                  </a:lnTo>
                  <a:lnTo>
                    <a:pt x="207" y="5"/>
                  </a:lnTo>
                  <a:lnTo>
                    <a:pt x="212" y="8"/>
                  </a:lnTo>
                  <a:lnTo>
                    <a:pt x="216" y="10"/>
                  </a:lnTo>
                  <a:lnTo>
                    <a:pt x="219" y="11"/>
                  </a:lnTo>
                  <a:lnTo>
                    <a:pt x="226" y="14"/>
                  </a:lnTo>
                  <a:lnTo>
                    <a:pt x="228" y="15"/>
                  </a:lnTo>
                  <a:lnTo>
                    <a:pt x="230" y="16"/>
                  </a:lnTo>
                  <a:lnTo>
                    <a:pt x="232" y="17"/>
                  </a:lnTo>
                  <a:lnTo>
                    <a:pt x="234" y="18"/>
                  </a:lnTo>
                  <a:lnTo>
                    <a:pt x="235" y="19"/>
                  </a:lnTo>
                  <a:lnTo>
                    <a:pt x="240" y="22"/>
                  </a:lnTo>
                  <a:lnTo>
                    <a:pt x="241" y="23"/>
                  </a:lnTo>
                  <a:lnTo>
                    <a:pt x="242" y="24"/>
                  </a:lnTo>
                  <a:lnTo>
                    <a:pt x="244" y="24"/>
                  </a:lnTo>
                  <a:lnTo>
                    <a:pt x="245" y="25"/>
                  </a:lnTo>
                  <a:lnTo>
                    <a:pt x="247" y="25"/>
                  </a:lnTo>
                  <a:lnTo>
                    <a:pt x="248" y="25"/>
                  </a:lnTo>
                  <a:lnTo>
                    <a:pt x="250" y="26"/>
                  </a:lnTo>
                  <a:lnTo>
                    <a:pt x="251" y="26"/>
                  </a:lnTo>
                  <a:lnTo>
                    <a:pt x="256" y="26"/>
                  </a:lnTo>
                  <a:lnTo>
                    <a:pt x="258" y="26"/>
                  </a:lnTo>
                  <a:lnTo>
                    <a:pt x="260" y="26"/>
                  </a:lnTo>
                  <a:lnTo>
                    <a:pt x="261" y="25"/>
                  </a:lnTo>
                  <a:lnTo>
                    <a:pt x="264" y="25"/>
                  </a:lnTo>
                  <a:lnTo>
                    <a:pt x="274" y="22"/>
                  </a:lnTo>
                  <a:lnTo>
                    <a:pt x="277" y="21"/>
                  </a:lnTo>
                  <a:lnTo>
                    <a:pt x="282" y="19"/>
                  </a:lnTo>
                  <a:lnTo>
                    <a:pt x="284" y="19"/>
                  </a:lnTo>
                  <a:lnTo>
                    <a:pt x="285" y="18"/>
                  </a:lnTo>
                  <a:lnTo>
                    <a:pt x="287" y="18"/>
                  </a:lnTo>
                  <a:lnTo>
                    <a:pt x="288" y="18"/>
                  </a:lnTo>
                  <a:lnTo>
                    <a:pt x="289" y="18"/>
                  </a:lnTo>
                  <a:lnTo>
                    <a:pt x="290" y="19"/>
                  </a:lnTo>
                  <a:lnTo>
                    <a:pt x="291" y="19"/>
                  </a:lnTo>
                  <a:lnTo>
                    <a:pt x="292" y="20"/>
                  </a:lnTo>
                  <a:lnTo>
                    <a:pt x="293" y="20"/>
                  </a:lnTo>
                  <a:lnTo>
                    <a:pt x="294" y="22"/>
                  </a:lnTo>
                  <a:lnTo>
                    <a:pt x="295" y="23"/>
                  </a:lnTo>
                  <a:lnTo>
                    <a:pt x="296" y="25"/>
                  </a:lnTo>
                  <a:lnTo>
                    <a:pt x="297" y="26"/>
                  </a:lnTo>
                  <a:lnTo>
                    <a:pt x="297" y="27"/>
                  </a:lnTo>
                  <a:lnTo>
                    <a:pt x="299" y="34"/>
                  </a:lnTo>
                  <a:lnTo>
                    <a:pt x="300" y="36"/>
                  </a:lnTo>
                  <a:lnTo>
                    <a:pt x="302" y="40"/>
                  </a:lnTo>
                  <a:lnTo>
                    <a:pt x="306" y="48"/>
                  </a:lnTo>
                  <a:lnTo>
                    <a:pt x="308" y="52"/>
                  </a:lnTo>
                  <a:lnTo>
                    <a:pt x="310" y="58"/>
                  </a:lnTo>
                  <a:lnTo>
                    <a:pt x="311" y="60"/>
                  </a:lnTo>
                  <a:lnTo>
                    <a:pt x="312" y="62"/>
                  </a:lnTo>
                  <a:lnTo>
                    <a:pt x="313" y="64"/>
                  </a:lnTo>
                  <a:lnTo>
                    <a:pt x="313" y="64"/>
                  </a:lnTo>
                  <a:lnTo>
                    <a:pt x="314" y="65"/>
                  </a:lnTo>
                  <a:lnTo>
                    <a:pt x="314" y="65"/>
                  </a:lnTo>
                  <a:lnTo>
                    <a:pt x="315" y="66"/>
                  </a:lnTo>
                  <a:lnTo>
                    <a:pt x="316" y="66"/>
                  </a:lnTo>
                  <a:lnTo>
                    <a:pt x="317" y="66"/>
                  </a:lnTo>
                  <a:lnTo>
                    <a:pt x="317" y="67"/>
                  </a:lnTo>
                  <a:lnTo>
                    <a:pt x="318" y="67"/>
                  </a:lnTo>
                  <a:lnTo>
                    <a:pt x="319" y="67"/>
                  </a:lnTo>
                  <a:lnTo>
                    <a:pt x="320" y="67"/>
                  </a:lnTo>
                  <a:lnTo>
                    <a:pt x="321" y="67"/>
                  </a:lnTo>
                  <a:lnTo>
                    <a:pt x="322" y="67"/>
                  </a:lnTo>
                  <a:lnTo>
                    <a:pt x="324" y="66"/>
                  </a:lnTo>
                  <a:lnTo>
                    <a:pt x="327" y="65"/>
                  </a:lnTo>
                  <a:lnTo>
                    <a:pt x="334" y="63"/>
                  </a:lnTo>
                  <a:lnTo>
                    <a:pt x="337" y="62"/>
                  </a:lnTo>
                  <a:lnTo>
                    <a:pt x="341" y="60"/>
                  </a:lnTo>
                  <a:lnTo>
                    <a:pt x="343" y="60"/>
                  </a:lnTo>
                  <a:lnTo>
                    <a:pt x="345" y="59"/>
                  </a:lnTo>
                  <a:lnTo>
                    <a:pt x="347" y="58"/>
                  </a:lnTo>
                  <a:lnTo>
                    <a:pt x="349" y="58"/>
                  </a:lnTo>
                  <a:lnTo>
                    <a:pt x="350" y="58"/>
                  </a:lnTo>
                  <a:lnTo>
                    <a:pt x="352" y="58"/>
                  </a:lnTo>
                  <a:lnTo>
                    <a:pt x="354" y="58"/>
                  </a:lnTo>
                  <a:lnTo>
                    <a:pt x="355" y="58"/>
                  </a:lnTo>
                  <a:lnTo>
                    <a:pt x="357" y="59"/>
                  </a:lnTo>
                  <a:lnTo>
                    <a:pt x="359" y="60"/>
                  </a:lnTo>
                  <a:lnTo>
                    <a:pt x="360" y="61"/>
                  </a:lnTo>
                  <a:lnTo>
                    <a:pt x="362" y="62"/>
                  </a:lnTo>
                  <a:lnTo>
                    <a:pt x="363" y="63"/>
                  </a:lnTo>
                  <a:lnTo>
                    <a:pt x="364" y="64"/>
                  </a:lnTo>
                  <a:lnTo>
                    <a:pt x="364" y="65"/>
                  </a:lnTo>
                  <a:lnTo>
                    <a:pt x="365" y="66"/>
                  </a:lnTo>
                  <a:lnTo>
                    <a:pt x="366" y="68"/>
                  </a:lnTo>
                  <a:lnTo>
                    <a:pt x="367" y="69"/>
                  </a:lnTo>
                  <a:lnTo>
                    <a:pt x="367" y="71"/>
                  </a:lnTo>
                  <a:lnTo>
                    <a:pt x="369" y="74"/>
                  </a:lnTo>
                  <a:lnTo>
                    <a:pt x="369" y="76"/>
                  </a:lnTo>
                  <a:lnTo>
                    <a:pt x="370" y="79"/>
                  </a:lnTo>
                  <a:lnTo>
                    <a:pt x="371" y="82"/>
                  </a:lnTo>
                  <a:lnTo>
                    <a:pt x="371" y="86"/>
                  </a:lnTo>
                  <a:lnTo>
                    <a:pt x="373" y="91"/>
                  </a:lnTo>
                  <a:lnTo>
                    <a:pt x="373" y="93"/>
                  </a:lnTo>
                  <a:lnTo>
                    <a:pt x="373" y="94"/>
                  </a:lnTo>
                  <a:lnTo>
                    <a:pt x="373" y="95"/>
                  </a:lnTo>
                  <a:lnTo>
                    <a:pt x="373" y="96"/>
                  </a:lnTo>
                  <a:lnTo>
                    <a:pt x="373" y="96"/>
                  </a:lnTo>
                  <a:lnTo>
                    <a:pt x="372" y="97"/>
                  </a:lnTo>
                  <a:lnTo>
                    <a:pt x="372" y="98"/>
                  </a:lnTo>
                  <a:lnTo>
                    <a:pt x="370" y="102"/>
                  </a:lnTo>
                  <a:lnTo>
                    <a:pt x="369" y="104"/>
                  </a:lnTo>
                  <a:lnTo>
                    <a:pt x="369" y="105"/>
                  </a:lnTo>
                  <a:lnTo>
                    <a:pt x="369" y="106"/>
                  </a:lnTo>
                  <a:lnTo>
                    <a:pt x="369" y="106"/>
                  </a:lnTo>
                  <a:lnTo>
                    <a:pt x="369" y="107"/>
                  </a:lnTo>
                  <a:lnTo>
                    <a:pt x="369" y="108"/>
                  </a:lnTo>
                  <a:lnTo>
                    <a:pt x="370" y="109"/>
                  </a:lnTo>
                  <a:lnTo>
                    <a:pt x="370" y="110"/>
                  </a:lnTo>
                  <a:lnTo>
                    <a:pt x="371" y="110"/>
                  </a:lnTo>
                  <a:lnTo>
                    <a:pt x="372" y="111"/>
                  </a:lnTo>
                  <a:lnTo>
                    <a:pt x="373" y="111"/>
                  </a:lnTo>
                  <a:lnTo>
                    <a:pt x="375" y="112"/>
                  </a:lnTo>
                  <a:lnTo>
                    <a:pt x="376" y="112"/>
                  </a:lnTo>
                  <a:lnTo>
                    <a:pt x="377" y="113"/>
                  </a:lnTo>
                  <a:lnTo>
                    <a:pt x="379" y="113"/>
                  </a:lnTo>
                  <a:lnTo>
                    <a:pt x="380" y="112"/>
                  </a:lnTo>
                  <a:lnTo>
                    <a:pt x="381" y="112"/>
                  </a:lnTo>
                  <a:lnTo>
                    <a:pt x="383" y="111"/>
                  </a:lnTo>
                  <a:lnTo>
                    <a:pt x="385" y="110"/>
                  </a:lnTo>
                  <a:lnTo>
                    <a:pt x="388" y="107"/>
                  </a:lnTo>
                  <a:lnTo>
                    <a:pt x="389" y="107"/>
                  </a:lnTo>
                  <a:lnTo>
                    <a:pt x="390" y="106"/>
                  </a:lnTo>
                  <a:lnTo>
                    <a:pt x="391" y="105"/>
                  </a:lnTo>
                  <a:lnTo>
                    <a:pt x="391" y="105"/>
                  </a:lnTo>
                  <a:lnTo>
                    <a:pt x="392" y="104"/>
                  </a:lnTo>
                  <a:lnTo>
                    <a:pt x="392" y="103"/>
                  </a:lnTo>
                  <a:lnTo>
                    <a:pt x="394" y="101"/>
                  </a:lnTo>
                  <a:lnTo>
                    <a:pt x="396" y="95"/>
                  </a:lnTo>
                  <a:lnTo>
                    <a:pt x="398" y="92"/>
                  </a:lnTo>
                  <a:lnTo>
                    <a:pt x="399" y="90"/>
                  </a:lnTo>
                  <a:lnTo>
                    <a:pt x="401" y="87"/>
                  </a:lnTo>
                  <a:lnTo>
                    <a:pt x="403" y="85"/>
                  </a:lnTo>
                  <a:lnTo>
                    <a:pt x="405" y="83"/>
                  </a:lnTo>
                  <a:lnTo>
                    <a:pt x="407" y="81"/>
                  </a:lnTo>
                  <a:lnTo>
                    <a:pt x="409" y="80"/>
                  </a:lnTo>
                  <a:lnTo>
                    <a:pt x="410" y="79"/>
                  </a:lnTo>
                  <a:lnTo>
                    <a:pt x="411" y="78"/>
                  </a:lnTo>
                  <a:lnTo>
                    <a:pt x="413" y="77"/>
                  </a:lnTo>
                  <a:lnTo>
                    <a:pt x="414" y="77"/>
                  </a:lnTo>
                  <a:lnTo>
                    <a:pt x="415" y="77"/>
                  </a:lnTo>
                  <a:lnTo>
                    <a:pt x="417" y="77"/>
                  </a:lnTo>
                  <a:lnTo>
                    <a:pt x="419" y="77"/>
                  </a:lnTo>
                  <a:lnTo>
                    <a:pt x="421" y="77"/>
                  </a:lnTo>
                  <a:lnTo>
                    <a:pt x="422" y="78"/>
                  </a:lnTo>
                  <a:lnTo>
                    <a:pt x="424" y="78"/>
                  </a:lnTo>
                  <a:lnTo>
                    <a:pt x="430" y="81"/>
                  </a:lnTo>
                  <a:lnTo>
                    <a:pt x="432" y="82"/>
                  </a:lnTo>
                  <a:lnTo>
                    <a:pt x="433" y="83"/>
                  </a:lnTo>
                  <a:lnTo>
                    <a:pt x="435" y="84"/>
                  </a:lnTo>
                  <a:lnTo>
                    <a:pt x="437" y="86"/>
                  </a:lnTo>
                  <a:lnTo>
                    <a:pt x="439" y="87"/>
                  </a:lnTo>
                  <a:lnTo>
                    <a:pt x="443" y="91"/>
                  </a:lnTo>
                  <a:lnTo>
                    <a:pt x="444" y="91"/>
                  </a:lnTo>
                  <a:lnTo>
                    <a:pt x="445" y="92"/>
                  </a:lnTo>
                  <a:lnTo>
                    <a:pt x="446" y="93"/>
                  </a:lnTo>
                  <a:lnTo>
                    <a:pt x="447" y="93"/>
                  </a:lnTo>
                  <a:lnTo>
                    <a:pt x="448" y="93"/>
                  </a:lnTo>
                  <a:lnTo>
                    <a:pt x="449" y="93"/>
                  </a:lnTo>
                  <a:lnTo>
                    <a:pt x="450" y="93"/>
                  </a:lnTo>
                  <a:lnTo>
                    <a:pt x="451" y="93"/>
                  </a:lnTo>
                  <a:lnTo>
                    <a:pt x="452" y="93"/>
                  </a:lnTo>
                  <a:lnTo>
                    <a:pt x="453" y="92"/>
                  </a:lnTo>
                  <a:lnTo>
                    <a:pt x="454" y="92"/>
                  </a:lnTo>
                  <a:lnTo>
                    <a:pt x="455" y="91"/>
                  </a:lnTo>
                  <a:lnTo>
                    <a:pt x="456" y="91"/>
                  </a:lnTo>
                  <a:lnTo>
                    <a:pt x="457" y="90"/>
                  </a:lnTo>
                  <a:lnTo>
                    <a:pt x="458" y="89"/>
                  </a:lnTo>
                  <a:lnTo>
                    <a:pt x="458" y="89"/>
                  </a:lnTo>
                  <a:lnTo>
                    <a:pt x="459" y="88"/>
                  </a:lnTo>
                  <a:lnTo>
                    <a:pt x="459" y="87"/>
                  </a:lnTo>
                  <a:lnTo>
                    <a:pt x="460" y="85"/>
                  </a:lnTo>
                  <a:lnTo>
                    <a:pt x="462" y="81"/>
                  </a:lnTo>
                  <a:lnTo>
                    <a:pt x="463" y="78"/>
                  </a:lnTo>
                  <a:lnTo>
                    <a:pt x="464" y="76"/>
                  </a:lnTo>
                  <a:lnTo>
                    <a:pt x="465" y="75"/>
                  </a:lnTo>
                  <a:lnTo>
                    <a:pt x="466" y="74"/>
                  </a:lnTo>
                  <a:lnTo>
                    <a:pt x="466" y="73"/>
                  </a:lnTo>
                  <a:lnTo>
                    <a:pt x="467" y="72"/>
                  </a:lnTo>
                  <a:lnTo>
                    <a:pt x="468" y="72"/>
                  </a:lnTo>
                  <a:lnTo>
                    <a:pt x="469" y="71"/>
                  </a:lnTo>
                  <a:lnTo>
                    <a:pt x="469" y="71"/>
                  </a:lnTo>
                  <a:lnTo>
                    <a:pt x="470" y="71"/>
                  </a:lnTo>
                  <a:lnTo>
                    <a:pt x="471" y="70"/>
                  </a:lnTo>
                  <a:lnTo>
                    <a:pt x="473" y="70"/>
                  </a:lnTo>
                  <a:lnTo>
                    <a:pt x="474" y="70"/>
                  </a:lnTo>
                  <a:lnTo>
                    <a:pt x="476" y="70"/>
                  </a:lnTo>
                  <a:lnTo>
                    <a:pt x="478" y="70"/>
                  </a:lnTo>
                  <a:lnTo>
                    <a:pt x="480" y="70"/>
                  </a:lnTo>
                  <a:lnTo>
                    <a:pt x="482" y="70"/>
                  </a:lnTo>
                  <a:lnTo>
                    <a:pt x="483" y="71"/>
                  </a:lnTo>
                  <a:lnTo>
                    <a:pt x="488" y="72"/>
                  </a:lnTo>
                  <a:lnTo>
                    <a:pt x="490" y="72"/>
                  </a:lnTo>
                  <a:lnTo>
                    <a:pt x="491" y="72"/>
                  </a:lnTo>
                  <a:lnTo>
                    <a:pt x="493" y="72"/>
                  </a:lnTo>
                  <a:lnTo>
                    <a:pt x="495" y="73"/>
                  </a:lnTo>
                  <a:lnTo>
                    <a:pt x="500" y="73"/>
                  </a:lnTo>
                  <a:lnTo>
                    <a:pt x="502" y="73"/>
                  </a:lnTo>
                  <a:lnTo>
                    <a:pt x="504" y="73"/>
                  </a:lnTo>
                  <a:lnTo>
                    <a:pt x="505" y="73"/>
                  </a:lnTo>
                  <a:lnTo>
                    <a:pt x="507" y="74"/>
                  </a:lnTo>
                  <a:lnTo>
                    <a:pt x="508" y="74"/>
                  </a:lnTo>
                  <a:lnTo>
                    <a:pt x="510" y="75"/>
                  </a:lnTo>
                  <a:lnTo>
                    <a:pt x="511" y="76"/>
                  </a:lnTo>
                  <a:lnTo>
                    <a:pt x="513" y="77"/>
                  </a:lnTo>
                  <a:lnTo>
                    <a:pt x="516" y="80"/>
                  </a:lnTo>
                  <a:lnTo>
                    <a:pt x="519" y="83"/>
                  </a:lnTo>
                  <a:lnTo>
                    <a:pt x="520" y="84"/>
                  </a:lnTo>
                  <a:lnTo>
                    <a:pt x="523" y="86"/>
                  </a:lnTo>
                  <a:lnTo>
                    <a:pt x="526" y="89"/>
                  </a:lnTo>
                  <a:lnTo>
                    <a:pt x="530" y="94"/>
                  </a:lnTo>
                  <a:lnTo>
                    <a:pt x="532" y="97"/>
                  </a:lnTo>
                  <a:lnTo>
                    <a:pt x="534" y="99"/>
                  </a:lnTo>
                  <a:lnTo>
                    <a:pt x="539" y="103"/>
                  </a:lnTo>
                  <a:lnTo>
                    <a:pt x="543" y="107"/>
                  </a:lnTo>
                  <a:lnTo>
                    <a:pt x="545" y="109"/>
                  </a:lnTo>
                  <a:lnTo>
                    <a:pt x="547" y="112"/>
                  </a:lnTo>
                  <a:lnTo>
                    <a:pt x="548" y="114"/>
                  </a:lnTo>
                  <a:lnTo>
                    <a:pt x="550" y="116"/>
                  </a:lnTo>
                  <a:lnTo>
                    <a:pt x="550" y="118"/>
                  </a:lnTo>
                  <a:lnTo>
                    <a:pt x="551" y="120"/>
                  </a:lnTo>
                  <a:lnTo>
                    <a:pt x="551" y="122"/>
                  </a:lnTo>
                  <a:lnTo>
                    <a:pt x="551" y="123"/>
                  </a:lnTo>
                  <a:lnTo>
                    <a:pt x="551" y="123"/>
                  </a:lnTo>
                  <a:lnTo>
                    <a:pt x="551" y="125"/>
                  </a:lnTo>
                  <a:lnTo>
                    <a:pt x="551" y="126"/>
                  </a:lnTo>
                  <a:lnTo>
                    <a:pt x="550" y="127"/>
                  </a:lnTo>
                  <a:lnTo>
                    <a:pt x="550" y="128"/>
                  </a:lnTo>
                  <a:lnTo>
                    <a:pt x="549" y="129"/>
                  </a:lnTo>
                  <a:lnTo>
                    <a:pt x="547" y="131"/>
                  </a:lnTo>
                  <a:lnTo>
                    <a:pt x="544" y="134"/>
                  </a:lnTo>
                  <a:lnTo>
                    <a:pt x="543" y="135"/>
                  </a:lnTo>
                  <a:lnTo>
                    <a:pt x="543" y="136"/>
                  </a:lnTo>
                  <a:lnTo>
                    <a:pt x="542" y="137"/>
                  </a:lnTo>
                  <a:lnTo>
                    <a:pt x="541" y="139"/>
                  </a:lnTo>
                  <a:lnTo>
                    <a:pt x="540" y="143"/>
                  </a:lnTo>
                  <a:lnTo>
                    <a:pt x="539" y="145"/>
                  </a:lnTo>
                  <a:lnTo>
                    <a:pt x="538" y="147"/>
                  </a:lnTo>
                  <a:lnTo>
                    <a:pt x="536" y="150"/>
                  </a:lnTo>
                  <a:lnTo>
                    <a:pt x="536" y="152"/>
                  </a:lnTo>
                  <a:lnTo>
                    <a:pt x="535" y="153"/>
                  </a:lnTo>
                  <a:lnTo>
                    <a:pt x="535" y="157"/>
                  </a:lnTo>
                  <a:lnTo>
                    <a:pt x="534" y="158"/>
                  </a:lnTo>
                  <a:lnTo>
                    <a:pt x="534" y="160"/>
                  </a:lnTo>
                  <a:lnTo>
                    <a:pt x="533" y="162"/>
                  </a:lnTo>
                  <a:lnTo>
                    <a:pt x="532" y="164"/>
                  </a:lnTo>
                  <a:lnTo>
                    <a:pt x="530" y="166"/>
                  </a:lnTo>
                  <a:lnTo>
                    <a:pt x="529" y="167"/>
                  </a:lnTo>
                  <a:lnTo>
                    <a:pt x="524" y="173"/>
                  </a:lnTo>
                  <a:lnTo>
                    <a:pt x="522" y="175"/>
                  </a:lnTo>
                  <a:lnTo>
                    <a:pt x="521" y="176"/>
                  </a:lnTo>
                  <a:lnTo>
                    <a:pt x="520" y="176"/>
                  </a:lnTo>
                  <a:lnTo>
                    <a:pt x="519" y="177"/>
                  </a:lnTo>
                  <a:lnTo>
                    <a:pt x="518" y="178"/>
                  </a:lnTo>
                  <a:lnTo>
                    <a:pt x="517" y="178"/>
                  </a:lnTo>
                  <a:lnTo>
                    <a:pt x="516" y="178"/>
                  </a:lnTo>
                  <a:lnTo>
                    <a:pt x="514" y="179"/>
                  </a:lnTo>
                  <a:lnTo>
                    <a:pt x="513" y="179"/>
                  </a:lnTo>
                  <a:lnTo>
                    <a:pt x="511" y="179"/>
                  </a:lnTo>
                  <a:lnTo>
                    <a:pt x="508" y="178"/>
                  </a:lnTo>
                  <a:lnTo>
                    <a:pt x="506" y="178"/>
                  </a:lnTo>
                  <a:lnTo>
                    <a:pt x="505" y="178"/>
                  </a:lnTo>
                  <a:lnTo>
                    <a:pt x="505" y="178"/>
                  </a:lnTo>
                  <a:lnTo>
                    <a:pt x="504" y="179"/>
                  </a:lnTo>
                  <a:lnTo>
                    <a:pt x="503" y="179"/>
                  </a:lnTo>
                  <a:lnTo>
                    <a:pt x="502" y="179"/>
                  </a:lnTo>
                  <a:lnTo>
                    <a:pt x="501" y="180"/>
                  </a:lnTo>
                  <a:lnTo>
                    <a:pt x="501" y="181"/>
                  </a:lnTo>
                  <a:lnTo>
                    <a:pt x="499" y="183"/>
                  </a:lnTo>
                  <a:lnTo>
                    <a:pt x="495" y="187"/>
                  </a:lnTo>
                  <a:lnTo>
                    <a:pt x="494" y="188"/>
                  </a:lnTo>
                  <a:lnTo>
                    <a:pt x="493" y="189"/>
                  </a:lnTo>
                  <a:lnTo>
                    <a:pt x="491" y="190"/>
                  </a:lnTo>
                  <a:lnTo>
                    <a:pt x="490" y="190"/>
                  </a:lnTo>
                  <a:lnTo>
                    <a:pt x="489" y="191"/>
                  </a:lnTo>
                  <a:lnTo>
                    <a:pt x="486" y="192"/>
                  </a:lnTo>
                  <a:lnTo>
                    <a:pt x="485" y="192"/>
                  </a:lnTo>
                  <a:lnTo>
                    <a:pt x="484" y="192"/>
                  </a:lnTo>
                  <a:lnTo>
                    <a:pt x="482" y="194"/>
                  </a:lnTo>
                  <a:lnTo>
                    <a:pt x="479" y="195"/>
                  </a:lnTo>
                  <a:lnTo>
                    <a:pt x="478" y="196"/>
                  </a:lnTo>
                  <a:lnTo>
                    <a:pt x="477" y="197"/>
                  </a:lnTo>
                  <a:lnTo>
                    <a:pt x="477" y="197"/>
                  </a:lnTo>
                  <a:lnTo>
                    <a:pt x="475" y="199"/>
                  </a:lnTo>
                  <a:lnTo>
                    <a:pt x="474" y="200"/>
                  </a:lnTo>
                  <a:lnTo>
                    <a:pt x="473" y="201"/>
                  </a:lnTo>
                  <a:lnTo>
                    <a:pt x="470" y="203"/>
                  </a:lnTo>
                  <a:lnTo>
                    <a:pt x="470" y="203"/>
                  </a:lnTo>
                  <a:lnTo>
                    <a:pt x="469" y="204"/>
                  </a:lnTo>
                  <a:lnTo>
                    <a:pt x="467" y="206"/>
                  </a:lnTo>
                  <a:lnTo>
                    <a:pt x="466" y="207"/>
                  </a:lnTo>
                  <a:lnTo>
                    <a:pt x="466" y="208"/>
                  </a:lnTo>
                  <a:lnTo>
                    <a:pt x="466" y="209"/>
                  </a:lnTo>
                  <a:lnTo>
                    <a:pt x="466" y="211"/>
                  </a:lnTo>
                  <a:lnTo>
                    <a:pt x="465" y="212"/>
                  </a:lnTo>
                  <a:lnTo>
                    <a:pt x="465" y="213"/>
                  </a:lnTo>
                  <a:lnTo>
                    <a:pt x="465" y="213"/>
                  </a:lnTo>
                  <a:lnTo>
                    <a:pt x="464" y="214"/>
                  </a:lnTo>
                  <a:lnTo>
                    <a:pt x="463" y="214"/>
                  </a:lnTo>
                  <a:lnTo>
                    <a:pt x="463" y="214"/>
                  </a:lnTo>
                  <a:lnTo>
                    <a:pt x="461" y="215"/>
                  </a:lnTo>
                  <a:lnTo>
                    <a:pt x="460" y="215"/>
                  </a:lnTo>
                  <a:lnTo>
                    <a:pt x="460" y="215"/>
                  </a:lnTo>
                  <a:lnTo>
                    <a:pt x="459" y="215"/>
                  </a:lnTo>
                  <a:lnTo>
                    <a:pt x="458" y="216"/>
                  </a:lnTo>
                  <a:lnTo>
                    <a:pt x="458" y="216"/>
                  </a:lnTo>
                  <a:lnTo>
                    <a:pt x="457" y="217"/>
                  </a:lnTo>
                  <a:lnTo>
                    <a:pt x="457" y="218"/>
                  </a:lnTo>
                  <a:lnTo>
                    <a:pt x="456" y="219"/>
                  </a:lnTo>
                  <a:lnTo>
                    <a:pt x="456" y="220"/>
                  </a:lnTo>
                  <a:lnTo>
                    <a:pt x="456" y="221"/>
                  </a:lnTo>
                  <a:lnTo>
                    <a:pt x="456" y="222"/>
                  </a:lnTo>
                  <a:lnTo>
                    <a:pt x="456" y="223"/>
                  </a:lnTo>
                  <a:lnTo>
                    <a:pt x="456" y="224"/>
                  </a:lnTo>
                  <a:lnTo>
                    <a:pt x="456" y="225"/>
                  </a:lnTo>
                  <a:lnTo>
                    <a:pt x="456" y="226"/>
                  </a:lnTo>
                  <a:lnTo>
                    <a:pt x="457" y="228"/>
                  </a:lnTo>
                  <a:lnTo>
                    <a:pt x="459" y="232"/>
                  </a:lnTo>
                  <a:lnTo>
                    <a:pt x="460" y="234"/>
                  </a:lnTo>
                  <a:lnTo>
                    <a:pt x="461" y="236"/>
                  </a:lnTo>
                  <a:lnTo>
                    <a:pt x="462" y="236"/>
                  </a:lnTo>
                  <a:lnTo>
                    <a:pt x="463" y="237"/>
                  </a:lnTo>
                  <a:lnTo>
                    <a:pt x="463" y="237"/>
                  </a:lnTo>
                  <a:lnTo>
                    <a:pt x="464" y="238"/>
                  </a:lnTo>
                  <a:lnTo>
                    <a:pt x="465" y="238"/>
                  </a:lnTo>
                  <a:lnTo>
                    <a:pt x="468" y="239"/>
                  </a:lnTo>
                  <a:lnTo>
                    <a:pt x="469" y="239"/>
                  </a:lnTo>
                  <a:lnTo>
                    <a:pt x="470" y="240"/>
                  </a:lnTo>
                  <a:lnTo>
                    <a:pt x="471" y="241"/>
                  </a:lnTo>
                  <a:lnTo>
                    <a:pt x="473" y="242"/>
                  </a:lnTo>
                  <a:lnTo>
                    <a:pt x="474" y="243"/>
                  </a:lnTo>
                  <a:lnTo>
                    <a:pt x="475" y="244"/>
                  </a:lnTo>
                  <a:lnTo>
                    <a:pt x="477" y="248"/>
                  </a:lnTo>
                  <a:lnTo>
                    <a:pt x="478" y="249"/>
                  </a:lnTo>
                  <a:lnTo>
                    <a:pt x="480" y="251"/>
                  </a:lnTo>
                  <a:lnTo>
                    <a:pt x="481" y="252"/>
                  </a:lnTo>
                  <a:lnTo>
                    <a:pt x="482" y="254"/>
                  </a:lnTo>
                  <a:lnTo>
                    <a:pt x="484" y="257"/>
                  </a:lnTo>
                  <a:lnTo>
                    <a:pt x="485" y="258"/>
                  </a:lnTo>
                  <a:lnTo>
                    <a:pt x="486" y="259"/>
                  </a:lnTo>
                  <a:lnTo>
                    <a:pt x="487" y="260"/>
                  </a:lnTo>
                  <a:lnTo>
                    <a:pt x="488" y="261"/>
                  </a:lnTo>
                  <a:lnTo>
                    <a:pt x="489" y="262"/>
                  </a:lnTo>
                  <a:lnTo>
                    <a:pt x="489" y="262"/>
                  </a:lnTo>
                  <a:lnTo>
                    <a:pt x="490" y="262"/>
                  </a:lnTo>
                  <a:lnTo>
                    <a:pt x="491" y="262"/>
                  </a:lnTo>
                  <a:lnTo>
                    <a:pt x="492" y="262"/>
                  </a:lnTo>
                  <a:lnTo>
                    <a:pt x="493" y="262"/>
                  </a:lnTo>
                  <a:lnTo>
                    <a:pt x="494" y="262"/>
                  </a:lnTo>
                  <a:lnTo>
                    <a:pt x="498" y="260"/>
                  </a:lnTo>
                  <a:lnTo>
                    <a:pt x="499" y="259"/>
                  </a:lnTo>
                  <a:lnTo>
                    <a:pt x="500" y="259"/>
                  </a:lnTo>
                  <a:lnTo>
                    <a:pt x="502" y="259"/>
                  </a:lnTo>
                  <a:lnTo>
                    <a:pt x="503" y="258"/>
                  </a:lnTo>
                  <a:lnTo>
                    <a:pt x="505" y="258"/>
                  </a:lnTo>
                  <a:lnTo>
                    <a:pt x="507" y="258"/>
                  </a:lnTo>
                  <a:lnTo>
                    <a:pt x="509" y="258"/>
                  </a:lnTo>
                  <a:lnTo>
                    <a:pt x="511" y="258"/>
                  </a:lnTo>
                  <a:lnTo>
                    <a:pt x="513" y="258"/>
                  </a:lnTo>
                  <a:lnTo>
                    <a:pt x="515" y="259"/>
                  </a:lnTo>
                  <a:lnTo>
                    <a:pt x="516" y="259"/>
                  </a:lnTo>
                  <a:lnTo>
                    <a:pt x="517" y="260"/>
                  </a:lnTo>
                  <a:lnTo>
                    <a:pt x="519" y="260"/>
                  </a:lnTo>
                  <a:lnTo>
                    <a:pt x="520" y="261"/>
                  </a:lnTo>
                  <a:lnTo>
                    <a:pt x="520" y="261"/>
                  </a:lnTo>
                  <a:lnTo>
                    <a:pt x="521" y="262"/>
                  </a:lnTo>
                  <a:lnTo>
                    <a:pt x="522" y="263"/>
                  </a:lnTo>
                  <a:lnTo>
                    <a:pt x="523" y="265"/>
                  </a:lnTo>
                  <a:lnTo>
                    <a:pt x="524" y="267"/>
                  </a:lnTo>
                  <a:lnTo>
                    <a:pt x="524" y="269"/>
                  </a:lnTo>
                  <a:lnTo>
                    <a:pt x="525" y="274"/>
                  </a:lnTo>
                  <a:lnTo>
                    <a:pt x="526" y="276"/>
                  </a:lnTo>
                  <a:lnTo>
                    <a:pt x="527" y="278"/>
                  </a:lnTo>
                  <a:lnTo>
                    <a:pt x="528" y="280"/>
                  </a:lnTo>
                  <a:lnTo>
                    <a:pt x="529" y="282"/>
                  </a:lnTo>
                  <a:lnTo>
                    <a:pt x="530" y="284"/>
                  </a:lnTo>
                  <a:lnTo>
                    <a:pt x="531" y="286"/>
                  </a:lnTo>
                  <a:lnTo>
                    <a:pt x="532" y="287"/>
                  </a:lnTo>
                  <a:lnTo>
                    <a:pt x="533" y="289"/>
                  </a:lnTo>
                  <a:lnTo>
                    <a:pt x="535" y="290"/>
                  </a:lnTo>
                  <a:lnTo>
                    <a:pt x="536" y="291"/>
                  </a:lnTo>
                  <a:lnTo>
                    <a:pt x="538" y="292"/>
                  </a:lnTo>
                  <a:lnTo>
                    <a:pt x="539" y="293"/>
                  </a:lnTo>
                  <a:lnTo>
                    <a:pt x="541" y="293"/>
                  </a:lnTo>
                  <a:lnTo>
                    <a:pt x="542" y="294"/>
                  </a:lnTo>
                  <a:lnTo>
                    <a:pt x="546" y="294"/>
                  </a:lnTo>
                  <a:lnTo>
                    <a:pt x="548" y="295"/>
                  </a:lnTo>
                  <a:lnTo>
                    <a:pt x="550" y="295"/>
                  </a:lnTo>
                  <a:lnTo>
                    <a:pt x="551" y="296"/>
                  </a:lnTo>
                  <a:lnTo>
                    <a:pt x="553" y="297"/>
                  </a:lnTo>
                  <a:lnTo>
                    <a:pt x="554" y="298"/>
                  </a:lnTo>
                  <a:lnTo>
                    <a:pt x="556" y="299"/>
                  </a:lnTo>
                  <a:lnTo>
                    <a:pt x="557" y="301"/>
                  </a:lnTo>
                  <a:lnTo>
                    <a:pt x="559" y="304"/>
                  </a:lnTo>
                  <a:lnTo>
                    <a:pt x="563" y="308"/>
                  </a:lnTo>
                  <a:lnTo>
                    <a:pt x="565" y="311"/>
                  </a:lnTo>
                  <a:lnTo>
                    <a:pt x="567" y="313"/>
                  </a:lnTo>
                  <a:lnTo>
                    <a:pt x="570" y="318"/>
                  </a:lnTo>
                  <a:lnTo>
                    <a:pt x="573" y="323"/>
                  </a:lnTo>
                  <a:lnTo>
                    <a:pt x="575" y="327"/>
                  </a:lnTo>
                  <a:lnTo>
                    <a:pt x="578" y="330"/>
                  </a:lnTo>
                  <a:lnTo>
                    <a:pt x="579" y="331"/>
                  </a:lnTo>
                  <a:lnTo>
                    <a:pt x="580" y="333"/>
                  </a:lnTo>
                  <a:lnTo>
                    <a:pt x="584" y="337"/>
                  </a:lnTo>
                  <a:lnTo>
                    <a:pt x="589" y="343"/>
                  </a:lnTo>
                  <a:lnTo>
                    <a:pt x="591" y="345"/>
                  </a:lnTo>
                  <a:lnTo>
                    <a:pt x="592" y="346"/>
                  </a:lnTo>
                  <a:lnTo>
                    <a:pt x="594" y="347"/>
                  </a:lnTo>
                  <a:lnTo>
                    <a:pt x="598" y="351"/>
                  </a:lnTo>
                  <a:lnTo>
                    <a:pt x="599" y="352"/>
                  </a:lnTo>
                  <a:lnTo>
                    <a:pt x="600" y="353"/>
                  </a:lnTo>
                  <a:lnTo>
                    <a:pt x="601" y="354"/>
                  </a:lnTo>
                  <a:lnTo>
                    <a:pt x="602" y="356"/>
                  </a:lnTo>
                  <a:lnTo>
                    <a:pt x="603" y="357"/>
                  </a:lnTo>
                  <a:lnTo>
                    <a:pt x="604" y="359"/>
                  </a:lnTo>
                  <a:lnTo>
                    <a:pt x="605" y="361"/>
                  </a:lnTo>
                  <a:lnTo>
                    <a:pt x="606" y="363"/>
                  </a:lnTo>
                  <a:lnTo>
                    <a:pt x="607" y="365"/>
                  </a:lnTo>
                  <a:lnTo>
                    <a:pt x="607" y="368"/>
                  </a:lnTo>
                  <a:lnTo>
                    <a:pt x="607" y="370"/>
                  </a:lnTo>
                  <a:lnTo>
                    <a:pt x="608" y="376"/>
                  </a:lnTo>
                  <a:lnTo>
                    <a:pt x="608" y="380"/>
                  </a:lnTo>
                  <a:lnTo>
                    <a:pt x="609" y="383"/>
                  </a:lnTo>
                  <a:lnTo>
                    <a:pt x="609" y="387"/>
                  </a:lnTo>
                  <a:lnTo>
                    <a:pt x="610" y="390"/>
                  </a:lnTo>
                  <a:lnTo>
                    <a:pt x="610" y="392"/>
                  </a:lnTo>
                  <a:lnTo>
                    <a:pt x="611" y="394"/>
                  </a:lnTo>
                  <a:lnTo>
                    <a:pt x="611" y="395"/>
                  </a:lnTo>
                  <a:lnTo>
                    <a:pt x="612" y="397"/>
                  </a:lnTo>
                  <a:lnTo>
                    <a:pt x="613" y="400"/>
                  </a:lnTo>
                  <a:lnTo>
                    <a:pt x="616" y="405"/>
                  </a:lnTo>
                  <a:lnTo>
                    <a:pt x="617" y="406"/>
                  </a:lnTo>
                  <a:lnTo>
                    <a:pt x="617" y="407"/>
                  </a:lnTo>
                  <a:lnTo>
                    <a:pt x="618" y="409"/>
                  </a:lnTo>
                  <a:lnTo>
                    <a:pt x="618" y="410"/>
                  </a:lnTo>
                  <a:lnTo>
                    <a:pt x="618" y="411"/>
                  </a:lnTo>
                  <a:lnTo>
                    <a:pt x="618" y="411"/>
                  </a:lnTo>
                  <a:lnTo>
                    <a:pt x="618" y="411"/>
                  </a:lnTo>
                  <a:lnTo>
                    <a:pt x="618" y="411"/>
                  </a:lnTo>
                  <a:lnTo>
                    <a:pt x="617" y="412"/>
                  </a:lnTo>
                  <a:lnTo>
                    <a:pt x="617" y="412"/>
                  </a:lnTo>
                  <a:lnTo>
                    <a:pt x="616" y="412"/>
                  </a:lnTo>
                  <a:lnTo>
                    <a:pt x="615" y="412"/>
                  </a:lnTo>
                  <a:lnTo>
                    <a:pt x="613" y="411"/>
                  </a:lnTo>
                  <a:lnTo>
                    <a:pt x="611" y="411"/>
                  </a:lnTo>
                  <a:lnTo>
                    <a:pt x="609" y="410"/>
                  </a:lnTo>
                  <a:lnTo>
                    <a:pt x="602" y="407"/>
                  </a:lnTo>
                  <a:lnTo>
                    <a:pt x="599" y="406"/>
                  </a:lnTo>
                  <a:lnTo>
                    <a:pt x="597" y="405"/>
                  </a:lnTo>
                  <a:lnTo>
                    <a:pt x="594" y="403"/>
                  </a:lnTo>
                  <a:lnTo>
                    <a:pt x="591" y="401"/>
                  </a:lnTo>
                  <a:lnTo>
                    <a:pt x="590" y="401"/>
                  </a:lnTo>
                  <a:lnTo>
                    <a:pt x="588" y="400"/>
                  </a:lnTo>
                  <a:lnTo>
                    <a:pt x="587" y="399"/>
                  </a:lnTo>
                  <a:lnTo>
                    <a:pt x="586" y="399"/>
                  </a:lnTo>
                  <a:lnTo>
                    <a:pt x="585" y="398"/>
                  </a:lnTo>
                  <a:lnTo>
                    <a:pt x="584" y="398"/>
                  </a:lnTo>
                  <a:lnTo>
                    <a:pt x="583" y="398"/>
                  </a:lnTo>
                  <a:lnTo>
                    <a:pt x="582" y="398"/>
                  </a:lnTo>
                  <a:lnTo>
                    <a:pt x="581" y="398"/>
                  </a:lnTo>
                  <a:lnTo>
                    <a:pt x="581" y="399"/>
                  </a:lnTo>
                  <a:lnTo>
                    <a:pt x="580" y="399"/>
                  </a:lnTo>
                  <a:lnTo>
                    <a:pt x="579" y="399"/>
                  </a:lnTo>
                  <a:lnTo>
                    <a:pt x="578" y="400"/>
                  </a:lnTo>
                  <a:lnTo>
                    <a:pt x="578" y="401"/>
                  </a:lnTo>
                  <a:lnTo>
                    <a:pt x="577" y="402"/>
                  </a:lnTo>
                  <a:lnTo>
                    <a:pt x="576" y="402"/>
                  </a:lnTo>
                  <a:lnTo>
                    <a:pt x="576" y="404"/>
                  </a:lnTo>
                  <a:lnTo>
                    <a:pt x="573" y="409"/>
                  </a:lnTo>
                  <a:lnTo>
                    <a:pt x="572" y="411"/>
                  </a:lnTo>
                  <a:lnTo>
                    <a:pt x="572" y="412"/>
                  </a:lnTo>
                  <a:lnTo>
                    <a:pt x="571" y="413"/>
                  </a:lnTo>
                  <a:lnTo>
                    <a:pt x="570" y="415"/>
                  </a:lnTo>
                  <a:lnTo>
                    <a:pt x="568" y="416"/>
                  </a:lnTo>
                  <a:lnTo>
                    <a:pt x="567" y="417"/>
                  </a:lnTo>
                  <a:lnTo>
                    <a:pt x="565" y="419"/>
                  </a:lnTo>
                  <a:lnTo>
                    <a:pt x="563" y="420"/>
                  </a:lnTo>
                  <a:lnTo>
                    <a:pt x="561" y="421"/>
                  </a:lnTo>
                  <a:lnTo>
                    <a:pt x="558" y="422"/>
                  </a:lnTo>
                  <a:lnTo>
                    <a:pt x="555" y="424"/>
                  </a:lnTo>
                  <a:lnTo>
                    <a:pt x="554" y="424"/>
                  </a:lnTo>
                  <a:lnTo>
                    <a:pt x="553" y="426"/>
                  </a:lnTo>
                  <a:lnTo>
                    <a:pt x="552" y="426"/>
                  </a:lnTo>
                  <a:lnTo>
                    <a:pt x="548" y="428"/>
                  </a:lnTo>
                  <a:lnTo>
                    <a:pt x="544" y="430"/>
                  </a:lnTo>
                  <a:lnTo>
                    <a:pt x="541" y="431"/>
                  </a:lnTo>
                  <a:lnTo>
                    <a:pt x="540" y="432"/>
                  </a:lnTo>
                  <a:lnTo>
                    <a:pt x="538" y="433"/>
                  </a:lnTo>
                  <a:lnTo>
                    <a:pt x="534" y="436"/>
                  </a:lnTo>
                  <a:lnTo>
                    <a:pt x="532" y="438"/>
                  </a:lnTo>
                  <a:lnTo>
                    <a:pt x="530" y="439"/>
                  </a:lnTo>
                  <a:lnTo>
                    <a:pt x="527" y="441"/>
                  </a:lnTo>
                  <a:lnTo>
                    <a:pt x="525" y="442"/>
                  </a:lnTo>
                  <a:lnTo>
                    <a:pt x="524" y="443"/>
                  </a:lnTo>
                  <a:lnTo>
                    <a:pt x="523" y="444"/>
                  </a:lnTo>
                  <a:lnTo>
                    <a:pt x="522" y="445"/>
                  </a:lnTo>
                  <a:lnTo>
                    <a:pt x="521" y="446"/>
                  </a:lnTo>
                  <a:lnTo>
                    <a:pt x="521" y="447"/>
                  </a:lnTo>
                  <a:lnTo>
                    <a:pt x="520" y="448"/>
                  </a:lnTo>
                  <a:lnTo>
                    <a:pt x="520" y="449"/>
                  </a:lnTo>
                  <a:lnTo>
                    <a:pt x="520" y="450"/>
                  </a:lnTo>
                  <a:lnTo>
                    <a:pt x="520" y="454"/>
                  </a:lnTo>
                  <a:lnTo>
                    <a:pt x="520" y="455"/>
                  </a:lnTo>
                  <a:lnTo>
                    <a:pt x="519" y="456"/>
                  </a:lnTo>
                  <a:lnTo>
                    <a:pt x="519" y="456"/>
                  </a:lnTo>
                  <a:lnTo>
                    <a:pt x="519" y="457"/>
                  </a:lnTo>
                  <a:lnTo>
                    <a:pt x="518" y="458"/>
                  </a:lnTo>
                  <a:lnTo>
                    <a:pt x="517" y="459"/>
                  </a:lnTo>
                  <a:lnTo>
                    <a:pt x="515" y="460"/>
                  </a:lnTo>
                  <a:lnTo>
                    <a:pt x="513" y="462"/>
                  </a:lnTo>
                  <a:lnTo>
                    <a:pt x="512" y="463"/>
                  </a:lnTo>
                  <a:lnTo>
                    <a:pt x="511" y="464"/>
                  </a:lnTo>
                  <a:lnTo>
                    <a:pt x="511" y="464"/>
                  </a:lnTo>
                  <a:lnTo>
                    <a:pt x="510" y="465"/>
                  </a:lnTo>
                  <a:lnTo>
                    <a:pt x="510" y="466"/>
                  </a:lnTo>
                  <a:lnTo>
                    <a:pt x="510" y="467"/>
                  </a:lnTo>
                  <a:lnTo>
                    <a:pt x="510" y="468"/>
                  </a:lnTo>
                  <a:lnTo>
                    <a:pt x="510" y="468"/>
                  </a:lnTo>
                  <a:lnTo>
                    <a:pt x="510" y="470"/>
                  </a:lnTo>
                  <a:lnTo>
                    <a:pt x="511" y="473"/>
                  </a:lnTo>
                  <a:lnTo>
                    <a:pt x="511" y="474"/>
                  </a:lnTo>
                  <a:lnTo>
                    <a:pt x="511" y="475"/>
                  </a:lnTo>
                  <a:lnTo>
                    <a:pt x="511" y="475"/>
                  </a:lnTo>
                  <a:lnTo>
                    <a:pt x="511" y="476"/>
                  </a:lnTo>
                  <a:lnTo>
                    <a:pt x="510" y="477"/>
                  </a:lnTo>
                  <a:lnTo>
                    <a:pt x="510" y="477"/>
                  </a:lnTo>
                  <a:lnTo>
                    <a:pt x="509" y="477"/>
                  </a:lnTo>
                  <a:lnTo>
                    <a:pt x="508" y="477"/>
                  </a:lnTo>
                  <a:lnTo>
                    <a:pt x="507" y="477"/>
                  </a:lnTo>
                  <a:lnTo>
                    <a:pt x="506" y="477"/>
                  </a:lnTo>
                  <a:lnTo>
                    <a:pt x="505" y="477"/>
                  </a:lnTo>
                  <a:lnTo>
                    <a:pt x="503" y="477"/>
                  </a:lnTo>
                  <a:lnTo>
                    <a:pt x="500" y="476"/>
                  </a:lnTo>
                  <a:lnTo>
                    <a:pt x="498" y="476"/>
                  </a:lnTo>
                  <a:lnTo>
                    <a:pt x="496" y="476"/>
                  </a:lnTo>
                  <a:lnTo>
                    <a:pt x="495" y="475"/>
                  </a:lnTo>
                  <a:lnTo>
                    <a:pt x="494" y="476"/>
                  </a:lnTo>
                  <a:lnTo>
                    <a:pt x="491" y="476"/>
                  </a:lnTo>
                  <a:lnTo>
                    <a:pt x="487" y="476"/>
                  </a:lnTo>
                  <a:lnTo>
                    <a:pt x="485" y="477"/>
                  </a:lnTo>
                  <a:lnTo>
                    <a:pt x="483" y="477"/>
                  </a:lnTo>
                  <a:lnTo>
                    <a:pt x="482" y="476"/>
                  </a:lnTo>
                  <a:lnTo>
                    <a:pt x="482" y="476"/>
                  </a:lnTo>
                  <a:lnTo>
                    <a:pt x="481" y="476"/>
                  </a:lnTo>
                  <a:lnTo>
                    <a:pt x="479" y="475"/>
                  </a:lnTo>
                  <a:lnTo>
                    <a:pt x="478" y="475"/>
                  </a:lnTo>
                  <a:lnTo>
                    <a:pt x="477" y="475"/>
                  </a:lnTo>
                  <a:lnTo>
                    <a:pt x="477" y="475"/>
                  </a:lnTo>
                  <a:lnTo>
                    <a:pt x="476" y="475"/>
                  </a:lnTo>
                  <a:lnTo>
                    <a:pt x="473" y="477"/>
                  </a:lnTo>
                  <a:lnTo>
                    <a:pt x="471" y="477"/>
                  </a:lnTo>
                  <a:lnTo>
                    <a:pt x="470" y="477"/>
                  </a:lnTo>
                  <a:lnTo>
                    <a:pt x="466" y="478"/>
                  </a:lnTo>
                  <a:lnTo>
                    <a:pt x="464" y="479"/>
                  </a:lnTo>
                  <a:lnTo>
                    <a:pt x="462" y="479"/>
                  </a:lnTo>
                  <a:lnTo>
                    <a:pt x="460" y="479"/>
                  </a:lnTo>
                  <a:lnTo>
                    <a:pt x="459" y="479"/>
                  </a:lnTo>
                  <a:lnTo>
                    <a:pt x="458" y="479"/>
                  </a:lnTo>
                  <a:lnTo>
                    <a:pt x="457" y="478"/>
                  </a:lnTo>
                  <a:lnTo>
                    <a:pt x="456" y="478"/>
                  </a:lnTo>
                  <a:lnTo>
                    <a:pt x="455" y="477"/>
                  </a:lnTo>
                  <a:lnTo>
                    <a:pt x="453" y="476"/>
                  </a:lnTo>
                  <a:lnTo>
                    <a:pt x="448" y="472"/>
                  </a:lnTo>
                  <a:lnTo>
                    <a:pt x="446" y="470"/>
                  </a:lnTo>
                  <a:lnTo>
                    <a:pt x="445" y="470"/>
                  </a:lnTo>
                  <a:lnTo>
                    <a:pt x="443" y="469"/>
                  </a:lnTo>
                  <a:lnTo>
                    <a:pt x="440" y="467"/>
                  </a:lnTo>
                  <a:lnTo>
                    <a:pt x="437" y="466"/>
                  </a:lnTo>
                  <a:lnTo>
                    <a:pt x="434" y="465"/>
                  </a:lnTo>
                  <a:lnTo>
                    <a:pt x="432" y="464"/>
                  </a:lnTo>
                  <a:lnTo>
                    <a:pt x="431" y="463"/>
                  </a:lnTo>
                  <a:lnTo>
                    <a:pt x="429" y="462"/>
                  </a:lnTo>
                  <a:lnTo>
                    <a:pt x="428" y="461"/>
                  </a:lnTo>
                  <a:lnTo>
                    <a:pt x="424" y="458"/>
                  </a:lnTo>
                  <a:lnTo>
                    <a:pt x="423" y="457"/>
                  </a:lnTo>
                  <a:lnTo>
                    <a:pt x="422" y="456"/>
                  </a:lnTo>
                  <a:lnTo>
                    <a:pt x="420" y="456"/>
                  </a:lnTo>
                  <a:lnTo>
                    <a:pt x="419" y="455"/>
                  </a:lnTo>
                  <a:lnTo>
                    <a:pt x="415" y="453"/>
                  </a:lnTo>
                  <a:lnTo>
                    <a:pt x="412" y="452"/>
                  </a:lnTo>
                  <a:lnTo>
                    <a:pt x="410" y="451"/>
                  </a:lnTo>
                  <a:lnTo>
                    <a:pt x="409" y="450"/>
                  </a:lnTo>
                  <a:lnTo>
                    <a:pt x="407" y="449"/>
                  </a:lnTo>
                  <a:lnTo>
                    <a:pt x="406" y="447"/>
                  </a:lnTo>
                  <a:lnTo>
                    <a:pt x="405" y="446"/>
                  </a:lnTo>
                  <a:lnTo>
                    <a:pt x="402" y="442"/>
                  </a:lnTo>
                  <a:lnTo>
                    <a:pt x="400" y="440"/>
                  </a:lnTo>
                  <a:lnTo>
                    <a:pt x="399" y="439"/>
                  </a:lnTo>
                  <a:lnTo>
                    <a:pt x="398" y="438"/>
                  </a:lnTo>
                  <a:lnTo>
                    <a:pt x="397" y="438"/>
                  </a:lnTo>
                  <a:lnTo>
                    <a:pt x="396" y="437"/>
                  </a:lnTo>
                  <a:lnTo>
                    <a:pt x="394" y="436"/>
                  </a:lnTo>
                  <a:lnTo>
                    <a:pt x="392" y="436"/>
                  </a:lnTo>
                  <a:lnTo>
                    <a:pt x="387" y="434"/>
                  </a:lnTo>
                  <a:lnTo>
                    <a:pt x="385" y="434"/>
                  </a:lnTo>
                  <a:lnTo>
                    <a:pt x="384" y="433"/>
                  </a:lnTo>
                  <a:lnTo>
                    <a:pt x="383" y="432"/>
                  </a:lnTo>
                  <a:lnTo>
                    <a:pt x="382" y="432"/>
                  </a:lnTo>
                  <a:lnTo>
                    <a:pt x="381" y="431"/>
                  </a:lnTo>
                  <a:lnTo>
                    <a:pt x="380" y="430"/>
                  </a:lnTo>
                  <a:lnTo>
                    <a:pt x="380" y="429"/>
                  </a:lnTo>
                  <a:lnTo>
                    <a:pt x="379" y="428"/>
                  </a:lnTo>
                  <a:lnTo>
                    <a:pt x="378" y="425"/>
                  </a:lnTo>
                  <a:lnTo>
                    <a:pt x="377" y="421"/>
                  </a:lnTo>
                  <a:lnTo>
                    <a:pt x="376" y="419"/>
                  </a:lnTo>
                  <a:lnTo>
                    <a:pt x="375" y="417"/>
                  </a:lnTo>
                  <a:lnTo>
                    <a:pt x="375" y="416"/>
                  </a:lnTo>
                  <a:lnTo>
                    <a:pt x="374" y="415"/>
                  </a:lnTo>
                  <a:lnTo>
                    <a:pt x="374" y="415"/>
                  </a:lnTo>
                  <a:lnTo>
                    <a:pt x="373" y="413"/>
                  </a:lnTo>
                  <a:lnTo>
                    <a:pt x="370" y="410"/>
                  </a:lnTo>
                  <a:lnTo>
                    <a:pt x="369" y="409"/>
                  </a:lnTo>
                  <a:lnTo>
                    <a:pt x="368" y="408"/>
                  </a:lnTo>
                  <a:lnTo>
                    <a:pt x="367" y="408"/>
                  </a:lnTo>
                  <a:lnTo>
                    <a:pt x="365" y="407"/>
                  </a:lnTo>
                  <a:lnTo>
                    <a:pt x="363" y="406"/>
                  </a:lnTo>
                  <a:lnTo>
                    <a:pt x="361" y="405"/>
                  </a:lnTo>
                  <a:lnTo>
                    <a:pt x="356" y="404"/>
                  </a:lnTo>
                  <a:lnTo>
                    <a:pt x="351" y="402"/>
                  </a:lnTo>
                  <a:lnTo>
                    <a:pt x="348" y="402"/>
                  </a:lnTo>
                  <a:lnTo>
                    <a:pt x="344" y="401"/>
                  </a:lnTo>
                  <a:lnTo>
                    <a:pt x="343" y="401"/>
                  </a:lnTo>
                  <a:lnTo>
                    <a:pt x="341" y="401"/>
                  </a:lnTo>
                  <a:lnTo>
                    <a:pt x="340" y="401"/>
                  </a:lnTo>
                  <a:lnTo>
                    <a:pt x="339" y="401"/>
                  </a:lnTo>
                  <a:lnTo>
                    <a:pt x="337" y="401"/>
                  </a:lnTo>
                  <a:lnTo>
                    <a:pt x="333" y="403"/>
                  </a:lnTo>
                  <a:lnTo>
                    <a:pt x="331" y="403"/>
                  </a:lnTo>
                  <a:lnTo>
                    <a:pt x="330" y="404"/>
                  </a:lnTo>
                  <a:lnTo>
                    <a:pt x="328" y="405"/>
                  </a:lnTo>
                  <a:lnTo>
                    <a:pt x="327" y="406"/>
                  </a:lnTo>
                  <a:lnTo>
                    <a:pt x="324" y="410"/>
                  </a:lnTo>
                  <a:lnTo>
                    <a:pt x="323" y="410"/>
                  </a:lnTo>
                  <a:lnTo>
                    <a:pt x="322" y="411"/>
                  </a:lnTo>
                  <a:lnTo>
                    <a:pt x="321" y="412"/>
                  </a:lnTo>
                  <a:lnTo>
                    <a:pt x="320" y="412"/>
                  </a:lnTo>
                  <a:lnTo>
                    <a:pt x="316" y="414"/>
                  </a:lnTo>
                  <a:lnTo>
                    <a:pt x="314" y="415"/>
                  </a:lnTo>
                  <a:lnTo>
                    <a:pt x="313" y="416"/>
                  </a:lnTo>
                  <a:lnTo>
                    <a:pt x="310" y="418"/>
                  </a:lnTo>
                  <a:lnTo>
                    <a:pt x="307" y="419"/>
                  </a:lnTo>
                  <a:lnTo>
                    <a:pt x="306" y="420"/>
                  </a:lnTo>
                  <a:lnTo>
                    <a:pt x="305" y="420"/>
                  </a:lnTo>
                  <a:lnTo>
                    <a:pt x="304" y="420"/>
                  </a:lnTo>
                  <a:lnTo>
                    <a:pt x="304" y="421"/>
                  </a:lnTo>
                  <a:lnTo>
                    <a:pt x="303" y="421"/>
                  </a:lnTo>
                  <a:lnTo>
                    <a:pt x="301" y="420"/>
                  </a:lnTo>
                  <a:lnTo>
                    <a:pt x="300" y="420"/>
                  </a:lnTo>
                  <a:lnTo>
                    <a:pt x="299" y="420"/>
                  </a:lnTo>
                  <a:lnTo>
                    <a:pt x="298" y="420"/>
                  </a:lnTo>
                  <a:lnTo>
                    <a:pt x="297" y="419"/>
                  </a:lnTo>
                  <a:lnTo>
                    <a:pt x="296" y="419"/>
                  </a:lnTo>
                  <a:lnTo>
                    <a:pt x="295" y="418"/>
                  </a:lnTo>
                  <a:lnTo>
                    <a:pt x="294" y="417"/>
                  </a:lnTo>
                  <a:lnTo>
                    <a:pt x="294" y="416"/>
                  </a:lnTo>
                  <a:lnTo>
                    <a:pt x="293" y="415"/>
                  </a:lnTo>
                  <a:lnTo>
                    <a:pt x="292" y="414"/>
                  </a:lnTo>
                  <a:lnTo>
                    <a:pt x="291" y="412"/>
                  </a:lnTo>
                  <a:lnTo>
                    <a:pt x="290" y="408"/>
                  </a:lnTo>
                  <a:lnTo>
                    <a:pt x="289" y="406"/>
                  </a:lnTo>
                  <a:lnTo>
                    <a:pt x="288" y="404"/>
                  </a:lnTo>
                  <a:lnTo>
                    <a:pt x="287" y="402"/>
                  </a:lnTo>
                  <a:lnTo>
                    <a:pt x="286" y="400"/>
                  </a:lnTo>
                  <a:lnTo>
                    <a:pt x="285" y="399"/>
                  </a:lnTo>
                  <a:lnTo>
                    <a:pt x="284" y="399"/>
                  </a:lnTo>
                  <a:lnTo>
                    <a:pt x="284" y="398"/>
                  </a:lnTo>
                  <a:lnTo>
                    <a:pt x="283" y="397"/>
                  </a:lnTo>
                  <a:lnTo>
                    <a:pt x="281" y="396"/>
                  </a:lnTo>
                  <a:lnTo>
                    <a:pt x="281" y="396"/>
                  </a:lnTo>
                  <a:lnTo>
                    <a:pt x="281" y="396"/>
                  </a:lnTo>
                  <a:lnTo>
                    <a:pt x="280" y="396"/>
                  </a:lnTo>
                  <a:lnTo>
                    <a:pt x="280" y="396"/>
                  </a:lnTo>
                  <a:lnTo>
                    <a:pt x="277" y="398"/>
                  </a:lnTo>
                  <a:lnTo>
                    <a:pt x="275" y="399"/>
                  </a:lnTo>
                  <a:lnTo>
                    <a:pt x="273" y="400"/>
                  </a:lnTo>
                  <a:lnTo>
                    <a:pt x="271" y="401"/>
                  </a:lnTo>
                  <a:lnTo>
                    <a:pt x="270" y="402"/>
                  </a:lnTo>
                  <a:lnTo>
                    <a:pt x="269" y="404"/>
                  </a:lnTo>
                  <a:lnTo>
                    <a:pt x="268" y="405"/>
                  </a:lnTo>
                  <a:lnTo>
                    <a:pt x="267" y="406"/>
                  </a:lnTo>
                  <a:lnTo>
                    <a:pt x="267" y="406"/>
                  </a:lnTo>
                  <a:lnTo>
                    <a:pt x="266" y="407"/>
                  </a:lnTo>
                  <a:lnTo>
                    <a:pt x="265" y="409"/>
                  </a:lnTo>
                  <a:lnTo>
                    <a:pt x="264" y="413"/>
                  </a:lnTo>
                  <a:lnTo>
                    <a:pt x="263" y="414"/>
                  </a:lnTo>
                  <a:lnTo>
                    <a:pt x="262" y="415"/>
                  </a:lnTo>
                  <a:lnTo>
                    <a:pt x="262" y="416"/>
                  </a:lnTo>
                  <a:lnTo>
                    <a:pt x="261" y="416"/>
                  </a:lnTo>
                  <a:lnTo>
                    <a:pt x="260" y="417"/>
                  </a:lnTo>
                  <a:lnTo>
                    <a:pt x="259" y="418"/>
                  </a:lnTo>
                  <a:lnTo>
                    <a:pt x="258" y="419"/>
                  </a:lnTo>
                  <a:lnTo>
                    <a:pt x="256" y="420"/>
                  </a:lnTo>
                  <a:lnTo>
                    <a:pt x="255" y="420"/>
                  </a:lnTo>
                  <a:lnTo>
                    <a:pt x="251" y="421"/>
                  </a:lnTo>
                  <a:lnTo>
                    <a:pt x="249" y="422"/>
                  </a:lnTo>
                  <a:lnTo>
                    <a:pt x="247" y="423"/>
                  </a:lnTo>
                  <a:lnTo>
                    <a:pt x="244" y="425"/>
                  </a:lnTo>
                  <a:lnTo>
                    <a:pt x="242" y="425"/>
                  </a:lnTo>
                  <a:lnTo>
                    <a:pt x="241" y="425"/>
                  </a:lnTo>
                  <a:lnTo>
                    <a:pt x="240" y="425"/>
                  </a:lnTo>
                  <a:lnTo>
                    <a:pt x="238" y="425"/>
                  </a:lnTo>
                  <a:lnTo>
                    <a:pt x="237" y="425"/>
                  </a:lnTo>
                  <a:lnTo>
                    <a:pt x="236" y="425"/>
                  </a:lnTo>
                  <a:lnTo>
                    <a:pt x="234" y="425"/>
                  </a:lnTo>
                  <a:lnTo>
                    <a:pt x="230" y="423"/>
                  </a:lnTo>
                  <a:lnTo>
                    <a:pt x="228" y="422"/>
                  </a:lnTo>
                  <a:lnTo>
                    <a:pt x="227" y="422"/>
                  </a:lnTo>
                  <a:lnTo>
                    <a:pt x="226" y="422"/>
                  </a:lnTo>
                  <a:lnTo>
                    <a:pt x="225" y="422"/>
                  </a:lnTo>
                  <a:lnTo>
                    <a:pt x="223" y="422"/>
                  </a:lnTo>
                  <a:lnTo>
                    <a:pt x="221" y="422"/>
                  </a:lnTo>
                  <a:lnTo>
                    <a:pt x="219" y="422"/>
                  </a:lnTo>
                  <a:lnTo>
                    <a:pt x="217" y="421"/>
                  </a:lnTo>
                  <a:lnTo>
                    <a:pt x="215" y="421"/>
                  </a:lnTo>
                  <a:lnTo>
                    <a:pt x="213" y="421"/>
                  </a:lnTo>
                  <a:lnTo>
                    <a:pt x="209" y="421"/>
                  </a:lnTo>
                  <a:lnTo>
                    <a:pt x="208" y="421"/>
                  </a:lnTo>
                  <a:lnTo>
                    <a:pt x="206" y="421"/>
                  </a:lnTo>
                  <a:lnTo>
                    <a:pt x="204" y="421"/>
                  </a:lnTo>
                  <a:lnTo>
                    <a:pt x="203" y="421"/>
                  </a:lnTo>
                  <a:lnTo>
                    <a:pt x="202" y="421"/>
                  </a:lnTo>
                  <a:lnTo>
                    <a:pt x="201" y="421"/>
                  </a:lnTo>
                  <a:lnTo>
                    <a:pt x="200" y="420"/>
                  </a:lnTo>
                  <a:lnTo>
                    <a:pt x="198" y="419"/>
                  </a:lnTo>
                  <a:lnTo>
                    <a:pt x="196" y="417"/>
                  </a:lnTo>
                  <a:lnTo>
                    <a:pt x="195" y="417"/>
                  </a:lnTo>
                  <a:lnTo>
                    <a:pt x="195" y="416"/>
                  </a:lnTo>
                  <a:lnTo>
                    <a:pt x="194" y="416"/>
                  </a:lnTo>
                  <a:lnTo>
                    <a:pt x="194" y="416"/>
                  </a:lnTo>
                  <a:lnTo>
                    <a:pt x="193" y="416"/>
                  </a:lnTo>
                  <a:lnTo>
                    <a:pt x="192" y="416"/>
                  </a:lnTo>
                  <a:lnTo>
                    <a:pt x="192" y="416"/>
                  </a:lnTo>
                  <a:lnTo>
                    <a:pt x="191" y="416"/>
                  </a:lnTo>
                  <a:lnTo>
                    <a:pt x="186" y="419"/>
                  </a:lnTo>
                  <a:lnTo>
                    <a:pt x="185" y="419"/>
                  </a:lnTo>
                  <a:lnTo>
                    <a:pt x="184" y="420"/>
                  </a:lnTo>
                  <a:lnTo>
                    <a:pt x="181" y="420"/>
                  </a:lnTo>
                  <a:lnTo>
                    <a:pt x="180" y="421"/>
                  </a:lnTo>
                  <a:lnTo>
                    <a:pt x="178" y="421"/>
                  </a:lnTo>
                  <a:lnTo>
                    <a:pt x="177" y="422"/>
                  </a:lnTo>
                  <a:lnTo>
                    <a:pt x="176" y="423"/>
                  </a:lnTo>
                  <a:lnTo>
                    <a:pt x="175" y="423"/>
                  </a:lnTo>
                  <a:lnTo>
                    <a:pt x="175" y="424"/>
                  </a:lnTo>
                  <a:lnTo>
                    <a:pt x="174" y="425"/>
                  </a:lnTo>
                  <a:lnTo>
                    <a:pt x="173" y="426"/>
                  </a:lnTo>
                  <a:lnTo>
                    <a:pt x="173" y="427"/>
                  </a:lnTo>
                  <a:lnTo>
                    <a:pt x="171" y="430"/>
                  </a:lnTo>
                  <a:lnTo>
                    <a:pt x="171" y="431"/>
                  </a:lnTo>
                  <a:lnTo>
                    <a:pt x="170" y="431"/>
                  </a:lnTo>
                  <a:lnTo>
                    <a:pt x="169" y="432"/>
                  </a:lnTo>
                  <a:lnTo>
                    <a:pt x="167" y="434"/>
                  </a:lnTo>
                  <a:lnTo>
                    <a:pt x="166" y="435"/>
                  </a:lnTo>
                  <a:lnTo>
                    <a:pt x="164" y="436"/>
                  </a:lnTo>
                  <a:lnTo>
                    <a:pt x="162" y="437"/>
                  </a:lnTo>
                  <a:lnTo>
                    <a:pt x="161" y="437"/>
                  </a:lnTo>
                  <a:lnTo>
                    <a:pt x="159" y="439"/>
                  </a:lnTo>
                  <a:lnTo>
                    <a:pt x="157" y="440"/>
                  </a:lnTo>
                  <a:lnTo>
                    <a:pt x="155" y="441"/>
                  </a:lnTo>
                  <a:lnTo>
                    <a:pt x="154" y="442"/>
                  </a:lnTo>
                  <a:lnTo>
                    <a:pt x="153" y="442"/>
                  </a:lnTo>
                  <a:lnTo>
                    <a:pt x="151" y="443"/>
                  </a:lnTo>
                  <a:lnTo>
                    <a:pt x="150" y="443"/>
                  </a:lnTo>
                  <a:lnTo>
                    <a:pt x="148" y="443"/>
                  </a:lnTo>
                  <a:lnTo>
                    <a:pt x="147" y="444"/>
                  </a:lnTo>
                  <a:lnTo>
                    <a:pt x="146" y="444"/>
                  </a:lnTo>
                  <a:lnTo>
                    <a:pt x="145" y="444"/>
                  </a:lnTo>
                  <a:lnTo>
                    <a:pt x="143" y="444"/>
                  </a:lnTo>
                  <a:lnTo>
                    <a:pt x="142" y="443"/>
                  </a:lnTo>
                  <a:lnTo>
                    <a:pt x="141" y="443"/>
                  </a:lnTo>
                  <a:lnTo>
                    <a:pt x="140" y="443"/>
                  </a:lnTo>
                  <a:lnTo>
                    <a:pt x="139" y="442"/>
                  </a:lnTo>
                  <a:lnTo>
                    <a:pt x="138" y="441"/>
                  </a:lnTo>
                  <a:lnTo>
                    <a:pt x="137" y="441"/>
                  </a:lnTo>
                  <a:lnTo>
                    <a:pt x="137" y="440"/>
                  </a:lnTo>
                  <a:lnTo>
                    <a:pt x="136" y="439"/>
                  </a:lnTo>
                  <a:lnTo>
                    <a:pt x="137" y="439"/>
                  </a:lnTo>
                  <a:lnTo>
                    <a:pt x="137" y="437"/>
                  </a:lnTo>
                  <a:lnTo>
                    <a:pt x="137" y="435"/>
                  </a:lnTo>
                  <a:lnTo>
                    <a:pt x="138" y="433"/>
                  </a:lnTo>
                  <a:lnTo>
                    <a:pt x="137" y="433"/>
                  </a:lnTo>
                  <a:lnTo>
                    <a:pt x="137" y="432"/>
                  </a:lnTo>
                  <a:lnTo>
                    <a:pt x="137" y="431"/>
                  </a:lnTo>
                  <a:lnTo>
                    <a:pt x="137" y="430"/>
                  </a:lnTo>
                  <a:lnTo>
                    <a:pt x="136" y="430"/>
                  </a:lnTo>
                  <a:lnTo>
                    <a:pt x="136" y="429"/>
                  </a:lnTo>
                  <a:lnTo>
                    <a:pt x="135" y="428"/>
                  </a:lnTo>
                  <a:lnTo>
                    <a:pt x="135" y="428"/>
                  </a:lnTo>
                  <a:lnTo>
                    <a:pt x="133" y="426"/>
                  </a:lnTo>
                  <a:lnTo>
                    <a:pt x="132" y="425"/>
                  </a:lnTo>
                  <a:lnTo>
                    <a:pt x="128" y="423"/>
                  </a:lnTo>
                  <a:lnTo>
                    <a:pt x="127" y="422"/>
                  </a:lnTo>
                  <a:lnTo>
                    <a:pt x="126" y="422"/>
                  </a:lnTo>
                  <a:lnTo>
                    <a:pt x="125" y="421"/>
                  </a:lnTo>
                  <a:lnTo>
                    <a:pt x="123" y="421"/>
                  </a:lnTo>
                  <a:lnTo>
                    <a:pt x="120" y="421"/>
                  </a:lnTo>
                  <a:lnTo>
                    <a:pt x="118" y="420"/>
                  </a:lnTo>
                  <a:lnTo>
                    <a:pt x="117" y="419"/>
                  </a:lnTo>
                  <a:lnTo>
                    <a:pt x="112" y="418"/>
                  </a:lnTo>
                  <a:lnTo>
                    <a:pt x="107" y="416"/>
                  </a:lnTo>
                  <a:lnTo>
                    <a:pt x="106" y="416"/>
                  </a:lnTo>
                  <a:lnTo>
                    <a:pt x="105" y="415"/>
                  </a:lnTo>
                  <a:lnTo>
                    <a:pt x="105" y="415"/>
                  </a:lnTo>
                  <a:lnTo>
                    <a:pt x="104" y="415"/>
                  </a:lnTo>
                  <a:lnTo>
                    <a:pt x="104" y="414"/>
                  </a:lnTo>
                  <a:lnTo>
                    <a:pt x="104" y="414"/>
                  </a:lnTo>
                  <a:lnTo>
                    <a:pt x="106" y="410"/>
                  </a:lnTo>
                  <a:lnTo>
                    <a:pt x="106" y="409"/>
                  </a:lnTo>
                  <a:lnTo>
                    <a:pt x="106" y="409"/>
                  </a:lnTo>
                  <a:lnTo>
                    <a:pt x="106" y="407"/>
                  </a:lnTo>
                  <a:lnTo>
                    <a:pt x="105" y="405"/>
                  </a:lnTo>
                  <a:lnTo>
                    <a:pt x="105" y="405"/>
                  </a:lnTo>
                  <a:lnTo>
                    <a:pt x="105" y="404"/>
                  </a:lnTo>
                  <a:lnTo>
                    <a:pt x="105" y="403"/>
                  </a:lnTo>
                  <a:lnTo>
                    <a:pt x="106" y="402"/>
                  </a:lnTo>
                  <a:lnTo>
                    <a:pt x="107" y="400"/>
                  </a:lnTo>
                  <a:lnTo>
                    <a:pt x="109" y="398"/>
                  </a:lnTo>
                  <a:lnTo>
                    <a:pt x="111" y="396"/>
                  </a:lnTo>
                  <a:lnTo>
                    <a:pt x="112" y="395"/>
                  </a:lnTo>
                  <a:lnTo>
                    <a:pt x="114" y="392"/>
                  </a:lnTo>
                  <a:lnTo>
                    <a:pt x="115" y="390"/>
                  </a:lnTo>
                  <a:lnTo>
                    <a:pt x="116" y="389"/>
                  </a:lnTo>
                  <a:lnTo>
                    <a:pt x="116" y="387"/>
                  </a:lnTo>
                  <a:lnTo>
                    <a:pt x="117" y="385"/>
                  </a:lnTo>
                  <a:lnTo>
                    <a:pt x="118" y="383"/>
                  </a:lnTo>
                  <a:lnTo>
                    <a:pt x="118" y="382"/>
                  </a:lnTo>
                  <a:lnTo>
                    <a:pt x="118" y="381"/>
                  </a:lnTo>
                  <a:lnTo>
                    <a:pt x="118" y="379"/>
                  </a:lnTo>
                  <a:lnTo>
                    <a:pt x="118" y="378"/>
                  </a:lnTo>
                  <a:lnTo>
                    <a:pt x="118" y="377"/>
                  </a:lnTo>
                  <a:lnTo>
                    <a:pt x="118" y="377"/>
                  </a:lnTo>
                  <a:lnTo>
                    <a:pt x="117" y="374"/>
                  </a:lnTo>
                  <a:lnTo>
                    <a:pt x="117" y="373"/>
                  </a:lnTo>
                  <a:lnTo>
                    <a:pt x="116" y="371"/>
                  </a:lnTo>
                  <a:lnTo>
                    <a:pt x="115" y="369"/>
                  </a:lnTo>
                  <a:lnTo>
                    <a:pt x="113" y="366"/>
                  </a:lnTo>
                  <a:lnTo>
                    <a:pt x="112" y="364"/>
                  </a:lnTo>
                  <a:lnTo>
                    <a:pt x="111" y="362"/>
                  </a:lnTo>
                  <a:lnTo>
                    <a:pt x="111" y="361"/>
                  </a:lnTo>
                  <a:lnTo>
                    <a:pt x="111" y="360"/>
                  </a:lnTo>
                  <a:lnTo>
                    <a:pt x="110" y="358"/>
                  </a:lnTo>
                  <a:lnTo>
                    <a:pt x="110" y="356"/>
                  </a:lnTo>
                  <a:lnTo>
                    <a:pt x="110" y="354"/>
                  </a:lnTo>
                  <a:lnTo>
                    <a:pt x="110" y="351"/>
                  </a:lnTo>
                  <a:lnTo>
                    <a:pt x="110" y="350"/>
                  </a:lnTo>
                  <a:lnTo>
                    <a:pt x="110" y="349"/>
                  </a:lnTo>
                  <a:lnTo>
                    <a:pt x="111" y="345"/>
                  </a:lnTo>
                  <a:lnTo>
                    <a:pt x="111" y="343"/>
                  </a:lnTo>
                  <a:lnTo>
                    <a:pt x="111" y="340"/>
                  </a:lnTo>
                  <a:lnTo>
                    <a:pt x="111" y="336"/>
                  </a:lnTo>
                  <a:lnTo>
                    <a:pt x="111" y="333"/>
                  </a:lnTo>
                  <a:lnTo>
                    <a:pt x="111" y="331"/>
                  </a:lnTo>
                  <a:lnTo>
                    <a:pt x="110" y="330"/>
                  </a:lnTo>
                  <a:lnTo>
                    <a:pt x="110" y="328"/>
                  </a:lnTo>
                  <a:lnTo>
                    <a:pt x="109" y="327"/>
                  </a:lnTo>
                  <a:lnTo>
                    <a:pt x="109" y="326"/>
                  </a:lnTo>
                  <a:lnTo>
                    <a:pt x="108" y="325"/>
                  </a:lnTo>
                  <a:lnTo>
                    <a:pt x="107" y="324"/>
                  </a:lnTo>
                  <a:lnTo>
                    <a:pt x="107" y="323"/>
                  </a:lnTo>
                  <a:lnTo>
                    <a:pt x="105" y="322"/>
                  </a:lnTo>
                  <a:lnTo>
                    <a:pt x="104" y="321"/>
                  </a:lnTo>
                  <a:lnTo>
                    <a:pt x="102" y="319"/>
                  </a:lnTo>
                  <a:lnTo>
                    <a:pt x="101" y="319"/>
                  </a:lnTo>
                  <a:lnTo>
                    <a:pt x="100" y="318"/>
                  </a:lnTo>
                  <a:lnTo>
                    <a:pt x="99" y="318"/>
                  </a:lnTo>
                  <a:lnTo>
                    <a:pt x="99" y="318"/>
                  </a:lnTo>
                  <a:lnTo>
                    <a:pt x="98" y="318"/>
                  </a:lnTo>
                  <a:lnTo>
                    <a:pt x="97" y="318"/>
                  </a:lnTo>
                  <a:lnTo>
                    <a:pt x="95" y="318"/>
                  </a:lnTo>
                  <a:lnTo>
                    <a:pt x="94" y="319"/>
                  </a:lnTo>
                  <a:lnTo>
                    <a:pt x="92" y="319"/>
                  </a:lnTo>
                  <a:lnTo>
                    <a:pt x="89" y="321"/>
                  </a:lnTo>
                  <a:lnTo>
                    <a:pt x="84" y="322"/>
                  </a:lnTo>
                  <a:lnTo>
                    <a:pt x="82" y="323"/>
                  </a:lnTo>
                  <a:lnTo>
                    <a:pt x="81" y="323"/>
                  </a:lnTo>
                  <a:lnTo>
                    <a:pt x="79" y="323"/>
                  </a:lnTo>
                  <a:lnTo>
                    <a:pt x="78" y="323"/>
                  </a:lnTo>
                  <a:lnTo>
                    <a:pt x="73" y="322"/>
                  </a:lnTo>
                  <a:lnTo>
                    <a:pt x="70" y="322"/>
                  </a:lnTo>
                  <a:lnTo>
                    <a:pt x="64" y="321"/>
                  </a:lnTo>
                  <a:lnTo>
                    <a:pt x="62" y="321"/>
                  </a:lnTo>
                  <a:lnTo>
                    <a:pt x="61" y="321"/>
                  </a:lnTo>
                  <a:lnTo>
                    <a:pt x="54" y="322"/>
                  </a:lnTo>
                  <a:lnTo>
                    <a:pt x="53" y="322"/>
                  </a:lnTo>
                  <a:lnTo>
                    <a:pt x="52" y="322"/>
                  </a:lnTo>
                  <a:lnTo>
                    <a:pt x="51" y="322"/>
                  </a:lnTo>
                  <a:lnTo>
                    <a:pt x="50" y="322"/>
                  </a:lnTo>
                  <a:lnTo>
                    <a:pt x="49" y="321"/>
                  </a:lnTo>
                  <a:lnTo>
                    <a:pt x="48" y="321"/>
                  </a:lnTo>
                  <a:lnTo>
                    <a:pt x="47" y="320"/>
                  </a:lnTo>
                  <a:lnTo>
                    <a:pt x="46" y="320"/>
                  </a:lnTo>
                  <a:lnTo>
                    <a:pt x="45" y="319"/>
                  </a:lnTo>
                  <a:lnTo>
                    <a:pt x="44" y="318"/>
                  </a:lnTo>
                  <a:lnTo>
                    <a:pt x="43" y="317"/>
                  </a:lnTo>
                  <a:lnTo>
                    <a:pt x="42" y="317"/>
                  </a:lnTo>
                  <a:lnTo>
                    <a:pt x="42" y="316"/>
                  </a:lnTo>
                  <a:lnTo>
                    <a:pt x="42" y="315"/>
                  </a:lnTo>
                  <a:lnTo>
                    <a:pt x="41" y="314"/>
                  </a:lnTo>
                  <a:lnTo>
                    <a:pt x="41" y="313"/>
                  </a:lnTo>
                  <a:lnTo>
                    <a:pt x="40" y="311"/>
                  </a:lnTo>
                  <a:lnTo>
                    <a:pt x="40" y="310"/>
                  </a:lnTo>
                  <a:lnTo>
                    <a:pt x="40" y="308"/>
                  </a:lnTo>
                  <a:lnTo>
                    <a:pt x="40" y="305"/>
                  </a:lnTo>
                  <a:lnTo>
                    <a:pt x="40" y="304"/>
                  </a:lnTo>
                  <a:lnTo>
                    <a:pt x="40" y="303"/>
                  </a:lnTo>
                  <a:lnTo>
                    <a:pt x="39" y="302"/>
                  </a:lnTo>
                  <a:lnTo>
                    <a:pt x="38" y="301"/>
                  </a:lnTo>
                  <a:lnTo>
                    <a:pt x="38" y="300"/>
                  </a:lnTo>
                  <a:lnTo>
                    <a:pt x="36" y="298"/>
                  </a:lnTo>
                  <a:lnTo>
                    <a:pt x="34" y="297"/>
                  </a:lnTo>
                  <a:lnTo>
                    <a:pt x="32" y="295"/>
                  </a:lnTo>
                  <a:lnTo>
                    <a:pt x="31" y="294"/>
                  </a:lnTo>
                  <a:lnTo>
                    <a:pt x="30" y="293"/>
                  </a:lnTo>
                  <a:lnTo>
                    <a:pt x="29" y="291"/>
                  </a:lnTo>
                  <a:lnTo>
                    <a:pt x="28" y="290"/>
                  </a:lnTo>
                  <a:lnTo>
                    <a:pt x="27" y="290"/>
                  </a:lnTo>
                  <a:lnTo>
                    <a:pt x="26" y="289"/>
                  </a:lnTo>
                  <a:lnTo>
                    <a:pt x="25" y="288"/>
                  </a:lnTo>
                  <a:lnTo>
                    <a:pt x="23" y="288"/>
                  </a:lnTo>
                  <a:lnTo>
                    <a:pt x="22" y="287"/>
                  </a:lnTo>
                  <a:lnTo>
                    <a:pt x="21" y="287"/>
                  </a:lnTo>
                  <a:lnTo>
                    <a:pt x="17" y="287"/>
                  </a:lnTo>
                  <a:lnTo>
                    <a:pt x="16" y="287"/>
                  </a:lnTo>
                  <a:lnTo>
                    <a:pt x="15" y="286"/>
                  </a:lnTo>
                  <a:lnTo>
                    <a:pt x="14" y="286"/>
                  </a:lnTo>
                  <a:lnTo>
                    <a:pt x="13" y="286"/>
                  </a:lnTo>
                  <a:lnTo>
                    <a:pt x="12" y="285"/>
                  </a:lnTo>
                  <a:lnTo>
                    <a:pt x="11" y="285"/>
                  </a:lnTo>
                  <a:lnTo>
                    <a:pt x="10" y="284"/>
                  </a:lnTo>
                  <a:lnTo>
                    <a:pt x="9" y="283"/>
                  </a:lnTo>
                  <a:lnTo>
                    <a:pt x="8" y="283"/>
                  </a:lnTo>
                  <a:lnTo>
                    <a:pt x="7" y="282"/>
                  </a:lnTo>
                  <a:lnTo>
                    <a:pt x="6" y="281"/>
                  </a:lnTo>
                  <a:lnTo>
                    <a:pt x="6" y="280"/>
                  </a:lnTo>
                  <a:lnTo>
                    <a:pt x="5" y="279"/>
                  </a:lnTo>
                  <a:lnTo>
                    <a:pt x="5" y="277"/>
                  </a:lnTo>
                  <a:lnTo>
                    <a:pt x="4" y="275"/>
                  </a:lnTo>
                  <a:lnTo>
                    <a:pt x="4" y="274"/>
                  </a:lnTo>
                  <a:lnTo>
                    <a:pt x="3" y="273"/>
                  </a:lnTo>
                  <a:lnTo>
                    <a:pt x="1" y="270"/>
                  </a:lnTo>
                  <a:lnTo>
                    <a:pt x="1" y="269"/>
                  </a:lnTo>
                  <a:lnTo>
                    <a:pt x="0" y="268"/>
                  </a:lnTo>
                  <a:lnTo>
                    <a:pt x="0" y="267"/>
                  </a:lnTo>
                  <a:lnTo>
                    <a:pt x="0" y="266"/>
                  </a:lnTo>
                  <a:lnTo>
                    <a:pt x="0" y="265"/>
                  </a:lnTo>
                  <a:lnTo>
                    <a:pt x="0" y="264"/>
                  </a:lnTo>
                  <a:lnTo>
                    <a:pt x="0" y="263"/>
                  </a:lnTo>
                  <a:lnTo>
                    <a:pt x="1" y="262"/>
                  </a:lnTo>
                  <a:lnTo>
                    <a:pt x="2" y="261"/>
                  </a:lnTo>
                  <a:lnTo>
                    <a:pt x="2" y="260"/>
                  </a:lnTo>
                  <a:lnTo>
                    <a:pt x="3" y="260"/>
                  </a:lnTo>
                  <a:lnTo>
                    <a:pt x="4" y="259"/>
                  </a:lnTo>
                  <a:lnTo>
                    <a:pt x="7" y="258"/>
                  </a:lnTo>
                  <a:lnTo>
                    <a:pt x="8" y="257"/>
                  </a:lnTo>
                  <a:lnTo>
                    <a:pt x="9" y="256"/>
                  </a:lnTo>
                  <a:lnTo>
                    <a:pt x="9" y="256"/>
                  </a:lnTo>
                  <a:lnTo>
                    <a:pt x="10" y="255"/>
                  </a:lnTo>
                  <a:lnTo>
                    <a:pt x="10" y="254"/>
                  </a:lnTo>
                  <a:lnTo>
                    <a:pt x="12" y="250"/>
                  </a:lnTo>
                  <a:lnTo>
                    <a:pt x="12" y="249"/>
                  </a:lnTo>
                  <a:lnTo>
                    <a:pt x="13" y="248"/>
                  </a:lnTo>
                  <a:lnTo>
                    <a:pt x="15" y="244"/>
                  </a:lnTo>
                  <a:lnTo>
                    <a:pt x="16" y="243"/>
                  </a:lnTo>
                  <a:lnTo>
                    <a:pt x="16" y="242"/>
                  </a:lnTo>
                  <a:lnTo>
                    <a:pt x="17" y="240"/>
                  </a:lnTo>
                  <a:lnTo>
                    <a:pt x="17" y="238"/>
                  </a:lnTo>
                  <a:lnTo>
                    <a:pt x="17" y="236"/>
                  </a:lnTo>
                  <a:lnTo>
                    <a:pt x="17" y="234"/>
                  </a:lnTo>
                  <a:lnTo>
                    <a:pt x="17" y="233"/>
                  </a:lnTo>
                  <a:lnTo>
                    <a:pt x="17" y="231"/>
                  </a:lnTo>
                  <a:lnTo>
                    <a:pt x="16" y="225"/>
                  </a:lnTo>
                  <a:lnTo>
                    <a:pt x="15" y="224"/>
                  </a:lnTo>
                  <a:lnTo>
                    <a:pt x="14" y="223"/>
                  </a:lnTo>
                  <a:lnTo>
                    <a:pt x="14" y="221"/>
                  </a:lnTo>
                  <a:lnTo>
                    <a:pt x="13" y="220"/>
                  </a:lnTo>
                  <a:lnTo>
                    <a:pt x="12" y="218"/>
                  </a:lnTo>
                  <a:lnTo>
                    <a:pt x="11" y="217"/>
                  </a:lnTo>
                  <a:lnTo>
                    <a:pt x="10" y="216"/>
                  </a:lnTo>
                  <a:lnTo>
                    <a:pt x="10" y="215"/>
                  </a:lnTo>
                  <a:lnTo>
                    <a:pt x="10" y="213"/>
                  </a:lnTo>
                  <a:lnTo>
                    <a:pt x="10" y="211"/>
                  </a:lnTo>
                  <a:lnTo>
                    <a:pt x="10" y="205"/>
                  </a:lnTo>
                  <a:lnTo>
                    <a:pt x="10" y="202"/>
                  </a:lnTo>
                  <a:lnTo>
                    <a:pt x="10" y="201"/>
                  </a:lnTo>
                  <a:lnTo>
                    <a:pt x="10" y="200"/>
                  </a:lnTo>
                  <a:lnTo>
                    <a:pt x="9" y="199"/>
                  </a:lnTo>
                  <a:lnTo>
                    <a:pt x="8" y="196"/>
                  </a:lnTo>
                  <a:lnTo>
                    <a:pt x="7" y="193"/>
                  </a:lnTo>
                  <a:lnTo>
                    <a:pt x="7" y="191"/>
                  </a:lnTo>
                  <a:lnTo>
                    <a:pt x="6" y="189"/>
                  </a:lnTo>
                  <a:lnTo>
                    <a:pt x="4" y="186"/>
                  </a:lnTo>
                  <a:lnTo>
                    <a:pt x="4" y="185"/>
                  </a:lnTo>
                  <a:lnTo>
                    <a:pt x="3" y="184"/>
                  </a:lnTo>
                  <a:lnTo>
                    <a:pt x="3" y="183"/>
                  </a:lnTo>
                  <a:lnTo>
                    <a:pt x="3" y="182"/>
                  </a:lnTo>
                  <a:lnTo>
                    <a:pt x="4" y="181"/>
                  </a:lnTo>
                  <a:lnTo>
                    <a:pt x="4" y="180"/>
                  </a:lnTo>
                  <a:lnTo>
                    <a:pt x="4" y="179"/>
                  </a:lnTo>
                  <a:lnTo>
                    <a:pt x="5" y="178"/>
                  </a:lnTo>
                  <a:lnTo>
                    <a:pt x="6" y="177"/>
                  </a:lnTo>
                  <a:lnTo>
                    <a:pt x="8" y="175"/>
                  </a:lnTo>
                  <a:lnTo>
                    <a:pt x="11" y="172"/>
                  </a:lnTo>
                  <a:lnTo>
                    <a:pt x="13" y="170"/>
                  </a:lnTo>
                  <a:lnTo>
                    <a:pt x="14" y="169"/>
                  </a:lnTo>
                  <a:lnTo>
                    <a:pt x="14" y="170"/>
                  </a:lnTo>
                  <a:lnTo>
                    <a:pt x="15" y="171"/>
                  </a:lnTo>
                  <a:lnTo>
                    <a:pt x="16" y="172"/>
                  </a:lnTo>
                  <a:lnTo>
                    <a:pt x="18" y="173"/>
                  </a:lnTo>
                  <a:lnTo>
                    <a:pt x="21" y="175"/>
                  </a:lnTo>
                  <a:lnTo>
                    <a:pt x="23" y="176"/>
                  </a:lnTo>
                  <a:lnTo>
                    <a:pt x="29" y="179"/>
                  </a:lnTo>
                  <a:lnTo>
                    <a:pt x="31" y="180"/>
                  </a:lnTo>
                  <a:lnTo>
                    <a:pt x="33" y="181"/>
                  </a:lnTo>
                  <a:lnTo>
                    <a:pt x="35" y="182"/>
                  </a:lnTo>
                  <a:lnTo>
                    <a:pt x="37" y="183"/>
                  </a:lnTo>
                  <a:lnTo>
                    <a:pt x="40" y="184"/>
                  </a:lnTo>
                  <a:lnTo>
                    <a:pt x="41" y="184"/>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71" name="Freeform 277">
              <a:extLst>
                <a:ext uri="{FF2B5EF4-FFF2-40B4-BE49-F238E27FC236}">
                  <a16:creationId xmlns:a16="http://schemas.microsoft.com/office/drawing/2014/main" id="{209F563B-50F2-46A6-B293-1C73915FC179}"/>
                </a:ext>
              </a:extLst>
            </p:cNvPr>
            <p:cNvSpPr>
              <a:spLocks/>
            </p:cNvSpPr>
            <p:nvPr/>
          </p:nvSpPr>
          <p:spPr bwMode="auto">
            <a:xfrm>
              <a:off x="4044" y="1780"/>
              <a:ext cx="172" cy="195"/>
            </a:xfrm>
            <a:custGeom>
              <a:avLst/>
              <a:gdLst>
                <a:gd name="T0" fmla="*/ 4 w 172"/>
                <a:gd name="T1" fmla="*/ 185 h 195"/>
                <a:gd name="T2" fmla="*/ 9 w 172"/>
                <a:gd name="T3" fmla="*/ 184 h 195"/>
                <a:gd name="T4" fmla="*/ 13 w 172"/>
                <a:gd name="T5" fmla="*/ 180 h 195"/>
                <a:gd name="T6" fmla="*/ 20 w 172"/>
                <a:gd name="T7" fmla="*/ 172 h 195"/>
                <a:gd name="T8" fmla="*/ 24 w 172"/>
                <a:gd name="T9" fmla="*/ 170 h 195"/>
                <a:gd name="T10" fmla="*/ 28 w 172"/>
                <a:gd name="T11" fmla="*/ 170 h 195"/>
                <a:gd name="T12" fmla="*/ 34 w 172"/>
                <a:gd name="T13" fmla="*/ 171 h 195"/>
                <a:gd name="T14" fmla="*/ 43 w 172"/>
                <a:gd name="T15" fmla="*/ 175 h 195"/>
                <a:gd name="T16" fmla="*/ 50 w 172"/>
                <a:gd name="T17" fmla="*/ 177 h 195"/>
                <a:gd name="T18" fmla="*/ 57 w 172"/>
                <a:gd name="T19" fmla="*/ 180 h 195"/>
                <a:gd name="T20" fmla="*/ 64 w 172"/>
                <a:gd name="T21" fmla="*/ 183 h 195"/>
                <a:gd name="T22" fmla="*/ 69 w 172"/>
                <a:gd name="T23" fmla="*/ 183 h 195"/>
                <a:gd name="T24" fmla="*/ 71 w 172"/>
                <a:gd name="T25" fmla="*/ 185 h 195"/>
                <a:gd name="T26" fmla="*/ 73 w 172"/>
                <a:gd name="T27" fmla="*/ 190 h 195"/>
                <a:gd name="T28" fmla="*/ 76 w 172"/>
                <a:gd name="T29" fmla="*/ 193 h 195"/>
                <a:gd name="T30" fmla="*/ 78 w 172"/>
                <a:gd name="T31" fmla="*/ 195 h 195"/>
                <a:gd name="T32" fmla="*/ 83 w 172"/>
                <a:gd name="T33" fmla="*/ 195 h 195"/>
                <a:gd name="T34" fmla="*/ 89 w 172"/>
                <a:gd name="T35" fmla="*/ 193 h 195"/>
                <a:gd name="T36" fmla="*/ 94 w 172"/>
                <a:gd name="T37" fmla="*/ 189 h 195"/>
                <a:gd name="T38" fmla="*/ 97 w 172"/>
                <a:gd name="T39" fmla="*/ 185 h 195"/>
                <a:gd name="T40" fmla="*/ 96 w 172"/>
                <a:gd name="T41" fmla="*/ 178 h 195"/>
                <a:gd name="T42" fmla="*/ 96 w 172"/>
                <a:gd name="T43" fmla="*/ 173 h 195"/>
                <a:gd name="T44" fmla="*/ 99 w 172"/>
                <a:gd name="T45" fmla="*/ 169 h 195"/>
                <a:gd name="T46" fmla="*/ 109 w 172"/>
                <a:gd name="T47" fmla="*/ 160 h 195"/>
                <a:gd name="T48" fmla="*/ 112 w 172"/>
                <a:gd name="T49" fmla="*/ 157 h 195"/>
                <a:gd name="T50" fmla="*/ 115 w 172"/>
                <a:gd name="T51" fmla="*/ 157 h 195"/>
                <a:gd name="T52" fmla="*/ 118 w 172"/>
                <a:gd name="T53" fmla="*/ 159 h 195"/>
                <a:gd name="T54" fmla="*/ 124 w 172"/>
                <a:gd name="T55" fmla="*/ 167 h 195"/>
                <a:gd name="T56" fmla="*/ 130 w 172"/>
                <a:gd name="T57" fmla="*/ 171 h 195"/>
                <a:gd name="T58" fmla="*/ 135 w 172"/>
                <a:gd name="T59" fmla="*/ 172 h 195"/>
                <a:gd name="T60" fmla="*/ 142 w 172"/>
                <a:gd name="T61" fmla="*/ 170 h 195"/>
                <a:gd name="T62" fmla="*/ 149 w 172"/>
                <a:gd name="T63" fmla="*/ 169 h 195"/>
                <a:gd name="T64" fmla="*/ 156 w 172"/>
                <a:gd name="T65" fmla="*/ 171 h 195"/>
                <a:gd name="T66" fmla="*/ 161 w 172"/>
                <a:gd name="T67" fmla="*/ 171 h 195"/>
                <a:gd name="T68" fmla="*/ 168 w 172"/>
                <a:gd name="T69" fmla="*/ 168 h 195"/>
                <a:gd name="T70" fmla="*/ 171 w 172"/>
                <a:gd name="T71" fmla="*/ 166 h 195"/>
                <a:gd name="T72" fmla="*/ 172 w 172"/>
                <a:gd name="T73" fmla="*/ 162 h 195"/>
                <a:gd name="T74" fmla="*/ 171 w 172"/>
                <a:gd name="T75" fmla="*/ 158 h 195"/>
                <a:gd name="T76" fmla="*/ 162 w 172"/>
                <a:gd name="T77" fmla="*/ 146 h 195"/>
                <a:gd name="T78" fmla="*/ 155 w 172"/>
                <a:gd name="T79" fmla="*/ 132 h 195"/>
                <a:gd name="T80" fmla="*/ 154 w 172"/>
                <a:gd name="T81" fmla="*/ 127 h 195"/>
                <a:gd name="T82" fmla="*/ 155 w 172"/>
                <a:gd name="T83" fmla="*/ 118 h 195"/>
                <a:gd name="T84" fmla="*/ 158 w 172"/>
                <a:gd name="T85" fmla="*/ 109 h 195"/>
                <a:gd name="T86" fmla="*/ 157 w 172"/>
                <a:gd name="T87" fmla="*/ 105 h 195"/>
                <a:gd name="T88" fmla="*/ 151 w 172"/>
                <a:gd name="T89" fmla="*/ 93 h 195"/>
                <a:gd name="T90" fmla="*/ 151 w 172"/>
                <a:gd name="T91" fmla="*/ 88 h 195"/>
                <a:gd name="T92" fmla="*/ 150 w 172"/>
                <a:gd name="T93" fmla="*/ 80 h 195"/>
                <a:gd name="T94" fmla="*/ 147 w 172"/>
                <a:gd name="T95" fmla="*/ 65 h 195"/>
                <a:gd name="T96" fmla="*/ 146 w 172"/>
                <a:gd name="T97" fmla="*/ 44 h 195"/>
                <a:gd name="T98" fmla="*/ 147 w 172"/>
                <a:gd name="T99" fmla="*/ 32 h 195"/>
                <a:gd name="T100" fmla="*/ 146 w 172"/>
                <a:gd name="T101" fmla="*/ 26 h 195"/>
                <a:gd name="T102" fmla="*/ 140 w 172"/>
                <a:gd name="T103" fmla="*/ 15 h 195"/>
                <a:gd name="T104" fmla="*/ 135 w 172"/>
                <a:gd name="T105" fmla="*/ 6 h 195"/>
                <a:gd name="T106" fmla="*/ 133 w 172"/>
                <a:gd name="T107" fmla="*/ 1 h 195"/>
                <a:gd name="T108" fmla="*/ 136 w 172"/>
                <a:gd name="T109"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2" h="195">
                  <a:moveTo>
                    <a:pt x="0" y="184"/>
                  </a:moveTo>
                  <a:lnTo>
                    <a:pt x="2" y="185"/>
                  </a:lnTo>
                  <a:lnTo>
                    <a:pt x="3" y="185"/>
                  </a:lnTo>
                  <a:lnTo>
                    <a:pt x="4" y="185"/>
                  </a:lnTo>
                  <a:lnTo>
                    <a:pt x="5" y="185"/>
                  </a:lnTo>
                  <a:lnTo>
                    <a:pt x="6" y="185"/>
                  </a:lnTo>
                  <a:lnTo>
                    <a:pt x="8" y="184"/>
                  </a:lnTo>
                  <a:lnTo>
                    <a:pt x="9" y="184"/>
                  </a:lnTo>
                  <a:lnTo>
                    <a:pt x="9" y="184"/>
                  </a:lnTo>
                  <a:lnTo>
                    <a:pt x="10" y="183"/>
                  </a:lnTo>
                  <a:lnTo>
                    <a:pt x="11" y="182"/>
                  </a:lnTo>
                  <a:lnTo>
                    <a:pt x="13" y="180"/>
                  </a:lnTo>
                  <a:lnTo>
                    <a:pt x="15" y="177"/>
                  </a:lnTo>
                  <a:lnTo>
                    <a:pt x="18" y="174"/>
                  </a:lnTo>
                  <a:lnTo>
                    <a:pt x="19" y="173"/>
                  </a:lnTo>
                  <a:lnTo>
                    <a:pt x="20" y="172"/>
                  </a:lnTo>
                  <a:lnTo>
                    <a:pt x="21" y="171"/>
                  </a:lnTo>
                  <a:lnTo>
                    <a:pt x="22" y="171"/>
                  </a:lnTo>
                  <a:lnTo>
                    <a:pt x="23" y="170"/>
                  </a:lnTo>
                  <a:lnTo>
                    <a:pt x="24" y="170"/>
                  </a:lnTo>
                  <a:lnTo>
                    <a:pt x="25" y="170"/>
                  </a:lnTo>
                  <a:lnTo>
                    <a:pt x="26" y="170"/>
                  </a:lnTo>
                  <a:lnTo>
                    <a:pt x="27" y="170"/>
                  </a:lnTo>
                  <a:lnTo>
                    <a:pt x="28" y="170"/>
                  </a:lnTo>
                  <a:lnTo>
                    <a:pt x="29" y="170"/>
                  </a:lnTo>
                  <a:lnTo>
                    <a:pt x="30" y="170"/>
                  </a:lnTo>
                  <a:lnTo>
                    <a:pt x="32" y="171"/>
                  </a:lnTo>
                  <a:lnTo>
                    <a:pt x="34" y="171"/>
                  </a:lnTo>
                  <a:lnTo>
                    <a:pt x="35" y="172"/>
                  </a:lnTo>
                  <a:lnTo>
                    <a:pt x="39" y="173"/>
                  </a:lnTo>
                  <a:lnTo>
                    <a:pt x="41" y="174"/>
                  </a:lnTo>
                  <a:lnTo>
                    <a:pt x="43" y="175"/>
                  </a:lnTo>
                  <a:lnTo>
                    <a:pt x="45" y="175"/>
                  </a:lnTo>
                  <a:lnTo>
                    <a:pt x="46" y="176"/>
                  </a:lnTo>
                  <a:lnTo>
                    <a:pt x="49" y="176"/>
                  </a:lnTo>
                  <a:lnTo>
                    <a:pt x="50" y="177"/>
                  </a:lnTo>
                  <a:lnTo>
                    <a:pt x="51" y="177"/>
                  </a:lnTo>
                  <a:lnTo>
                    <a:pt x="52" y="178"/>
                  </a:lnTo>
                  <a:lnTo>
                    <a:pt x="55" y="179"/>
                  </a:lnTo>
                  <a:lnTo>
                    <a:pt x="57" y="180"/>
                  </a:lnTo>
                  <a:lnTo>
                    <a:pt x="60" y="181"/>
                  </a:lnTo>
                  <a:lnTo>
                    <a:pt x="62" y="182"/>
                  </a:lnTo>
                  <a:lnTo>
                    <a:pt x="63" y="183"/>
                  </a:lnTo>
                  <a:lnTo>
                    <a:pt x="64" y="183"/>
                  </a:lnTo>
                  <a:lnTo>
                    <a:pt x="65" y="183"/>
                  </a:lnTo>
                  <a:lnTo>
                    <a:pt x="68" y="182"/>
                  </a:lnTo>
                  <a:lnTo>
                    <a:pt x="69" y="182"/>
                  </a:lnTo>
                  <a:lnTo>
                    <a:pt x="69" y="183"/>
                  </a:lnTo>
                  <a:lnTo>
                    <a:pt x="70" y="183"/>
                  </a:lnTo>
                  <a:lnTo>
                    <a:pt x="70" y="183"/>
                  </a:lnTo>
                  <a:lnTo>
                    <a:pt x="71" y="184"/>
                  </a:lnTo>
                  <a:lnTo>
                    <a:pt x="71" y="185"/>
                  </a:lnTo>
                  <a:lnTo>
                    <a:pt x="72" y="186"/>
                  </a:lnTo>
                  <a:lnTo>
                    <a:pt x="73" y="188"/>
                  </a:lnTo>
                  <a:lnTo>
                    <a:pt x="73" y="189"/>
                  </a:lnTo>
                  <a:lnTo>
                    <a:pt x="73" y="190"/>
                  </a:lnTo>
                  <a:lnTo>
                    <a:pt x="73" y="191"/>
                  </a:lnTo>
                  <a:lnTo>
                    <a:pt x="74" y="192"/>
                  </a:lnTo>
                  <a:lnTo>
                    <a:pt x="75" y="193"/>
                  </a:lnTo>
                  <a:lnTo>
                    <a:pt x="76" y="193"/>
                  </a:lnTo>
                  <a:lnTo>
                    <a:pt x="76" y="194"/>
                  </a:lnTo>
                  <a:lnTo>
                    <a:pt x="77" y="194"/>
                  </a:lnTo>
                  <a:lnTo>
                    <a:pt x="77" y="195"/>
                  </a:lnTo>
                  <a:lnTo>
                    <a:pt x="78" y="195"/>
                  </a:lnTo>
                  <a:lnTo>
                    <a:pt x="79" y="195"/>
                  </a:lnTo>
                  <a:lnTo>
                    <a:pt x="80" y="195"/>
                  </a:lnTo>
                  <a:lnTo>
                    <a:pt x="81" y="195"/>
                  </a:lnTo>
                  <a:lnTo>
                    <a:pt x="83" y="195"/>
                  </a:lnTo>
                  <a:lnTo>
                    <a:pt x="85" y="195"/>
                  </a:lnTo>
                  <a:lnTo>
                    <a:pt x="86" y="194"/>
                  </a:lnTo>
                  <a:lnTo>
                    <a:pt x="88" y="194"/>
                  </a:lnTo>
                  <a:lnTo>
                    <a:pt x="89" y="193"/>
                  </a:lnTo>
                  <a:lnTo>
                    <a:pt x="90" y="192"/>
                  </a:lnTo>
                  <a:lnTo>
                    <a:pt x="91" y="191"/>
                  </a:lnTo>
                  <a:lnTo>
                    <a:pt x="94" y="190"/>
                  </a:lnTo>
                  <a:lnTo>
                    <a:pt x="94" y="189"/>
                  </a:lnTo>
                  <a:lnTo>
                    <a:pt x="95" y="189"/>
                  </a:lnTo>
                  <a:lnTo>
                    <a:pt x="96" y="188"/>
                  </a:lnTo>
                  <a:lnTo>
                    <a:pt x="96" y="186"/>
                  </a:lnTo>
                  <a:lnTo>
                    <a:pt x="97" y="185"/>
                  </a:lnTo>
                  <a:lnTo>
                    <a:pt x="97" y="184"/>
                  </a:lnTo>
                  <a:lnTo>
                    <a:pt x="97" y="183"/>
                  </a:lnTo>
                  <a:lnTo>
                    <a:pt x="97" y="182"/>
                  </a:lnTo>
                  <a:lnTo>
                    <a:pt x="96" y="178"/>
                  </a:lnTo>
                  <a:lnTo>
                    <a:pt x="96" y="176"/>
                  </a:lnTo>
                  <a:lnTo>
                    <a:pt x="96" y="175"/>
                  </a:lnTo>
                  <a:lnTo>
                    <a:pt x="96" y="174"/>
                  </a:lnTo>
                  <a:lnTo>
                    <a:pt x="96" y="173"/>
                  </a:lnTo>
                  <a:lnTo>
                    <a:pt x="97" y="172"/>
                  </a:lnTo>
                  <a:lnTo>
                    <a:pt x="97" y="171"/>
                  </a:lnTo>
                  <a:lnTo>
                    <a:pt x="98" y="170"/>
                  </a:lnTo>
                  <a:lnTo>
                    <a:pt x="99" y="169"/>
                  </a:lnTo>
                  <a:lnTo>
                    <a:pt x="100" y="168"/>
                  </a:lnTo>
                  <a:lnTo>
                    <a:pt x="103" y="165"/>
                  </a:lnTo>
                  <a:lnTo>
                    <a:pt x="106" y="162"/>
                  </a:lnTo>
                  <a:lnTo>
                    <a:pt x="109" y="160"/>
                  </a:lnTo>
                  <a:lnTo>
                    <a:pt x="110" y="159"/>
                  </a:lnTo>
                  <a:lnTo>
                    <a:pt x="111" y="158"/>
                  </a:lnTo>
                  <a:lnTo>
                    <a:pt x="112" y="157"/>
                  </a:lnTo>
                  <a:lnTo>
                    <a:pt x="112" y="157"/>
                  </a:lnTo>
                  <a:lnTo>
                    <a:pt x="113" y="157"/>
                  </a:lnTo>
                  <a:lnTo>
                    <a:pt x="113" y="156"/>
                  </a:lnTo>
                  <a:lnTo>
                    <a:pt x="114" y="156"/>
                  </a:lnTo>
                  <a:lnTo>
                    <a:pt x="115" y="157"/>
                  </a:lnTo>
                  <a:lnTo>
                    <a:pt x="116" y="157"/>
                  </a:lnTo>
                  <a:lnTo>
                    <a:pt x="117" y="158"/>
                  </a:lnTo>
                  <a:lnTo>
                    <a:pt x="117" y="158"/>
                  </a:lnTo>
                  <a:lnTo>
                    <a:pt x="118" y="159"/>
                  </a:lnTo>
                  <a:lnTo>
                    <a:pt x="120" y="162"/>
                  </a:lnTo>
                  <a:lnTo>
                    <a:pt x="122" y="165"/>
                  </a:lnTo>
                  <a:lnTo>
                    <a:pt x="123" y="166"/>
                  </a:lnTo>
                  <a:lnTo>
                    <a:pt x="124" y="167"/>
                  </a:lnTo>
                  <a:lnTo>
                    <a:pt x="125" y="168"/>
                  </a:lnTo>
                  <a:lnTo>
                    <a:pt x="127" y="169"/>
                  </a:lnTo>
                  <a:lnTo>
                    <a:pt x="128" y="170"/>
                  </a:lnTo>
                  <a:lnTo>
                    <a:pt x="130" y="171"/>
                  </a:lnTo>
                  <a:lnTo>
                    <a:pt x="131" y="171"/>
                  </a:lnTo>
                  <a:lnTo>
                    <a:pt x="133" y="172"/>
                  </a:lnTo>
                  <a:lnTo>
                    <a:pt x="134" y="172"/>
                  </a:lnTo>
                  <a:lnTo>
                    <a:pt x="135" y="172"/>
                  </a:lnTo>
                  <a:lnTo>
                    <a:pt x="136" y="172"/>
                  </a:lnTo>
                  <a:lnTo>
                    <a:pt x="137" y="172"/>
                  </a:lnTo>
                  <a:lnTo>
                    <a:pt x="138" y="171"/>
                  </a:lnTo>
                  <a:lnTo>
                    <a:pt x="142" y="170"/>
                  </a:lnTo>
                  <a:lnTo>
                    <a:pt x="145" y="169"/>
                  </a:lnTo>
                  <a:lnTo>
                    <a:pt x="146" y="169"/>
                  </a:lnTo>
                  <a:lnTo>
                    <a:pt x="147" y="169"/>
                  </a:lnTo>
                  <a:lnTo>
                    <a:pt x="149" y="169"/>
                  </a:lnTo>
                  <a:lnTo>
                    <a:pt x="151" y="169"/>
                  </a:lnTo>
                  <a:lnTo>
                    <a:pt x="153" y="170"/>
                  </a:lnTo>
                  <a:lnTo>
                    <a:pt x="155" y="171"/>
                  </a:lnTo>
                  <a:lnTo>
                    <a:pt x="156" y="171"/>
                  </a:lnTo>
                  <a:lnTo>
                    <a:pt x="157" y="171"/>
                  </a:lnTo>
                  <a:lnTo>
                    <a:pt x="158" y="171"/>
                  </a:lnTo>
                  <a:lnTo>
                    <a:pt x="160" y="171"/>
                  </a:lnTo>
                  <a:lnTo>
                    <a:pt x="161" y="171"/>
                  </a:lnTo>
                  <a:lnTo>
                    <a:pt x="163" y="171"/>
                  </a:lnTo>
                  <a:lnTo>
                    <a:pt x="165" y="170"/>
                  </a:lnTo>
                  <a:lnTo>
                    <a:pt x="167" y="169"/>
                  </a:lnTo>
                  <a:lnTo>
                    <a:pt x="168" y="168"/>
                  </a:lnTo>
                  <a:lnTo>
                    <a:pt x="169" y="168"/>
                  </a:lnTo>
                  <a:lnTo>
                    <a:pt x="170" y="167"/>
                  </a:lnTo>
                  <a:lnTo>
                    <a:pt x="171" y="167"/>
                  </a:lnTo>
                  <a:lnTo>
                    <a:pt x="171" y="166"/>
                  </a:lnTo>
                  <a:lnTo>
                    <a:pt x="172" y="165"/>
                  </a:lnTo>
                  <a:lnTo>
                    <a:pt x="172" y="164"/>
                  </a:lnTo>
                  <a:lnTo>
                    <a:pt x="172" y="163"/>
                  </a:lnTo>
                  <a:lnTo>
                    <a:pt x="172" y="162"/>
                  </a:lnTo>
                  <a:lnTo>
                    <a:pt x="172" y="161"/>
                  </a:lnTo>
                  <a:lnTo>
                    <a:pt x="171" y="160"/>
                  </a:lnTo>
                  <a:lnTo>
                    <a:pt x="171" y="159"/>
                  </a:lnTo>
                  <a:lnTo>
                    <a:pt x="171" y="158"/>
                  </a:lnTo>
                  <a:lnTo>
                    <a:pt x="170" y="157"/>
                  </a:lnTo>
                  <a:lnTo>
                    <a:pt x="168" y="153"/>
                  </a:lnTo>
                  <a:lnTo>
                    <a:pt x="164" y="149"/>
                  </a:lnTo>
                  <a:lnTo>
                    <a:pt x="162" y="146"/>
                  </a:lnTo>
                  <a:lnTo>
                    <a:pt x="161" y="145"/>
                  </a:lnTo>
                  <a:lnTo>
                    <a:pt x="158" y="139"/>
                  </a:lnTo>
                  <a:lnTo>
                    <a:pt x="157" y="136"/>
                  </a:lnTo>
                  <a:lnTo>
                    <a:pt x="155" y="132"/>
                  </a:lnTo>
                  <a:lnTo>
                    <a:pt x="154" y="131"/>
                  </a:lnTo>
                  <a:lnTo>
                    <a:pt x="154" y="129"/>
                  </a:lnTo>
                  <a:lnTo>
                    <a:pt x="154" y="128"/>
                  </a:lnTo>
                  <a:lnTo>
                    <a:pt x="154" y="127"/>
                  </a:lnTo>
                  <a:lnTo>
                    <a:pt x="154" y="125"/>
                  </a:lnTo>
                  <a:lnTo>
                    <a:pt x="154" y="124"/>
                  </a:lnTo>
                  <a:lnTo>
                    <a:pt x="154" y="121"/>
                  </a:lnTo>
                  <a:lnTo>
                    <a:pt x="155" y="118"/>
                  </a:lnTo>
                  <a:lnTo>
                    <a:pt x="157" y="113"/>
                  </a:lnTo>
                  <a:lnTo>
                    <a:pt x="157" y="111"/>
                  </a:lnTo>
                  <a:lnTo>
                    <a:pt x="158" y="110"/>
                  </a:lnTo>
                  <a:lnTo>
                    <a:pt x="158" y="109"/>
                  </a:lnTo>
                  <a:lnTo>
                    <a:pt x="158" y="108"/>
                  </a:lnTo>
                  <a:lnTo>
                    <a:pt x="158" y="107"/>
                  </a:lnTo>
                  <a:lnTo>
                    <a:pt x="157" y="106"/>
                  </a:lnTo>
                  <a:lnTo>
                    <a:pt x="157" y="105"/>
                  </a:lnTo>
                  <a:lnTo>
                    <a:pt x="156" y="104"/>
                  </a:lnTo>
                  <a:lnTo>
                    <a:pt x="155" y="100"/>
                  </a:lnTo>
                  <a:lnTo>
                    <a:pt x="152" y="95"/>
                  </a:lnTo>
                  <a:lnTo>
                    <a:pt x="151" y="93"/>
                  </a:lnTo>
                  <a:lnTo>
                    <a:pt x="151" y="92"/>
                  </a:lnTo>
                  <a:lnTo>
                    <a:pt x="151" y="91"/>
                  </a:lnTo>
                  <a:lnTo>
                    <a:pt x="151" y="90"/>
                  </a:lnTo>
                  <a:lnTo>
                    <a:pt x="151" y="88"/>
                  </a:lnTo>
                  <a:lnTo>
                    <a:pt x="151" y="85"/>
                  </a:lnTo>
                  <a:lnTo>
                    <a:pt x="151" y="83"/>
                  </a:lnTo>
                  <a:lnTo>
                    <a:pt x="151" y="82"/>
                  </a:lnTo>
                  <a:lnTo>
                    <a:pt x="150" y="80"/>
                  </a:lnTo>
                  <a:lnTo>
                    <a:pt x="149" y="75"/>
                  </a:lnTo>
                  <a:lnTo>
                    <a:pt x="148" y="72"/>
                  </a:lnTo>
                  <a:lnTo>
                    <a:pt x="147" y="68"/>
                  </a:lnTo>
                  <a:lnTo>
                    <a:pt x="147" y="65"/>
                  </a:lnTo>
                  <a:lnTo>
                    <a:pt x="147" y="63"/>
                  </a:lnTo>
                  <a:lnTo>
                    <a:pt x="146" y="61"/>
                  </a:lnTo>
                  <a:lnTo>
                    <a:pt x="146" y="51"/>
                  </a:lnTo>
                  <a:lnTo>
                    <a:pt x="146" y="44"/>
                  </a:lnTo>
                  <a:lnTo>
                    <a:pt x="146" y="42"/>
                  </a:lnTo>
                  <a:lnTo>
                    <a:pt x="146" y="40"/>
                  </a:lnTo>
                  <a:lnTo>
                    <a:pt x="147" y="34"/>
                  </a:lnTo>
                  <a:lnTo>
                    <a:pt x="147" y="32"/>
                  </a:lnTo>
                  <a:lnTo>
                    <a:pt x="147" y="30"/>
                  </a:lnTo>
                  <a:lnTo>
                    <a:pt x="147" y="28"/>
                  </a:lnTo>
                  <a:lnTo>
                    <a:pt x="146" y="27"/>
                  </a:lnTo>
                  <a:lnTo>
                    <a:pt x="146" y="26"/>
                  </a:lnTo>
                  <a:lnTo>
                    <a:pt x="145" y="24"/>
                  </a:lnTo>
                  <a:lnTo>
                    <a:pt x="145" y="23"/>
                  </a:lnTo>
                  <a:lnTo>
                    <a:pt x="143" y="20"/>
                  </a:lnTo>
                  <a:lnTo>
                    <a:pt x="140" y="15"/>
                  </a:lnTo>
                  <a:lnTo>
                    <a:pt x="138" y="13"/>
                  </a:lnTo>
                  <a:lnTo>
                    <a:pt x="137" y="10"/>
                  </a:lnTo>
                  <a:lnTo>
                    <a:pt x="136" y="8"/>
                  </a:lnTo>
                  <a:lnTo>
                    <a:pt x="135" y="6"/>
                  </a:lnTo>
                  <a:lnTo>
                    <a:pt x="134" y="4"/>
                  </a:lnTo>
                  <a:lnTo>
                    <a:pt x="134" y="3"/>
                  </a:lnTo>
                  <a:lnTo>
                    <a:pt x="134" y="2"/>
                  </a:lnTo>
                  <a:lnTo>
                    <a:pt x="133" y="1"/>
                  </a:lnTo>
                  <a:lnTo>
                    <a:pt x="133" y="0"/>
                  </a:lnTo>
                  <a:lnTo>
                    <a:pt x="134" y="0"/>
                  </a:lnTo>
                  <a:lnTo>
                    <a:pt x="135" y="0"/>
                  </a:lnTo>
                  <a:lnTo>
                    <a:pt x="136" y="0"/>
                  </a:lnTo>
                  <a:lnTo>
                    <a:pt x="139"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72" name="Freeform 278">
              <a:extLst>
                <a:ext uri="{FF2B5EF4-FFF2-40B4-BE49-F238E27FC236}">
                  <a16:creationId xmlns:a16="http://schemas.microsoft.com/office/drawing/2014/main" id="{C4D3AA2C-25B6-4D4A-BB74-6B7C5DBA3C20}"/>
                </a:ext>
              </a:extLst>
            </p:cNvPr>
            <p:cNvSpPr>
              <a:spLocks/>
            </p:cNvSpPr>
            <p:nvPr/>
          </p:nvSpPr>
          <p:spPr bwMode="auto">
            <a:xfrm>
              <a:off x="4113" y="2150"/>
              <a:ext cx="626" cy="412"/>
            </a:xfrm>
            <a:custGeom>
              <a:avLst/>
              <a:gdLst>
                <a:gd name="T0" fmla="*/ 186 w 626"/>
                <a:gd name="T1" fmla="*/ 49 h 412"/>
                <a:gd name="T2" fmla="*/ 212 w 626"/>
                <a:gd name="T3" fmla="*/ 41 h 412"/>
                <a:gd name="T4" fmla="*/ 253 w 626"/>
                <a:gd name="T5" fmla="*/ 36 h 412"/>
                <a:gd name="T6" fmla="*/ 272 w 626"/>
                <a:gd name="T7" fmla="*/ 62 h 412"/>
                <a:gd name="T8" fmla="*/ 302 w 626"/>
                <a:gd name="T9" fmla="*/ 82 h 412"/>
                <a:gd name="T10" fmla="*/ 343 w 626"/>
                <a:gd name="T11" fmla="*/ 106 h 412"/>
                <a:gd name="T12" fmla="*/ 371 w 626"/>
                <a:gd name="T13" fmla="*/ 106 h 412"/>
                <a:gd name="T14" fmla="*/ 400 w 626"/>
                <a:gd name="T15" fmla="*/ 107 h 412"/>
                <a:gd name="T16" fmla="*/ 407 w 626"/>
                <a:gd name="T17" fmla="*/ 89 h 412"/>
                <a:gd name="T18" fmla="*/ 422 w 626"/>
                <a:gd name="T19" fmla="*/ 68 h 412"/>
                <a:gd name="T20" fmla="*/ 461 w 626"/>
                <a:gd name="T21" fmla="*/ 43 h 412"/>
                <a:gd name="T22" fmla="*/ 477 w 626"/>
                <a:gd name="T23" fmla="*/ 29 h 412"/>
                <a:gd name="T24" fmla="*/ 510 w 626"/>
                <a:gd name="T25" fmla="*/ 42 h 412"/>
                <a:gd name="T26" fmla="*/ 552 w 626"/>
                <a:gd name="T27" fmla="*/ 67 h 412"/>
                <a:gd name="T28" fmla="*/ 578 w 626"/>
                <a:gd name="T29" fmla="*/ 49 h 412"/>
                <a:gd name="T30" fmla="*/ 605 w 626"/>
                <a:gd name="T31" fmla="*/ 10 h 412"/>
                <a:gd name="T32" fmla="*/ 626 w 626"/>
                <a:gd name="T33" fmla="*/ 2 h 412"/>
                <a:gd name="T34" fmla="*/ 607 w 626"/>
                <a:gd name="T35" fmla="*/ 60 h 412"/>
                <a:gd name="T36" fmla="*/ 605 w 626"/>
                <a:gd name="T37" fmla="*/ 90 h 412"/>
                <a:gd name="T38" fmla="*/ 589 w 626"/>
                <a:gd name="T39" fmla="*/ 124 h 412"/>
                <a:gd name="T40" fmla="*/ 570 w 626"/>
                <a:gd name="T41" fmla="*/ 137 h 412"/>
                <a:gd name="T42" fmla="*/ 585 w 626"/>
                <a:gd name="T43" fmla="*/ 191 h 412"/>
                <a:gd name="T44" fmla="*/ 580 w 626"/>
                <a:gd name="T45" fmla="*/ 230 h 412"/>
                <a:gd name="T46" fmla="*/ 590 w 626"/>
                <a:gd name="T47" fmla="*/ 265 h 412"/>
                <a:gd name="T48" fmla="*/ 608 w 626"/>
                <a:gd name="T49" fmla="*/ 299 h 412"/>
                <a:gd name="T50" fmla="*/ 619 w 626"/>
                <a:gd name="T51" fmla="*/ 312 h 412"/>
                <a:gd name="T52" fmla="*/ 624 w 626"/>
                <a:gd name="T53" fmla="*/ 342 h 412"/>
                <a:gd name="T54" fmla="*/ 614 w 626"/>
                <a:gd name="T55" fmla="*/ 377 h 412"/>
                <a:gd name="T56" fmla="*/ 598 w 626"/>
                <a:gd name="T57" fmla="*/ 394 h 412"/>
                <a:gd name="T58" fmla="*/ 550 w 626"/>
                <a:gd name="T59" fmla="*/ 379 h 412"/>
                <a:gd name="T60" fmla="*/ 513 w 626"/>
                <a:gd name="T61" fmla="*/ 379 h 412"/>
                <a:gd name="T62" fmla="*/ 496 w 626"/>
                <a:gd name="T63" fmla="*/ 402 h 412"/>
                <a:gd name="T64" fmla="*/ 459 w 626"/>
                <a:gd name="T65" fmla="*/ 402 h 412"/>
                <a:gd name="T66" fmla="*/ 439 w 626"/>
                <a:gd name="T67" fmla="*/ 412 h 412"/>
                <a:gd name="T68" fmla="*/ 404 w 626"/>
                <a:gd name="T69" fmla="*/ 387 h 412"/>
                <a:gd name="T70" fmla="*/ 366 w 626"/>
                <a:gd name="T71" fmla="*/ 359 h 412"/>
                <a:gd name="T72" fmla="*/ 314 w 626"/>
                <a:gd name="T73" fmla="*/ 342 h 412"/>
                <a:gd name="T74" fmla="*/ 287 w 626"/>
                <a:gd name="T75" fmla="*/ 325 h 412"/>
                <a:gd name="T76" fmla="*/ 265 w 626"/>
                <a:gd name="T77" fmla="*/ 314 h 412"/>
                <a:gd name="T78" fmla="*/ 243 w 626"/>
                <a:gd name="T79" fmla="*/ 343 h 412"/>
                <a:gd name="T80" fmla="*/ 208 w 626"/>
                <a:gd name="T81" fmla="*/ 327 h 412"/>
                <a:gd name="T82" fmla="*/ 200 w 626"/>
                <a:gd name="T83" fmla="*/ 308 h 412"/>
                <a:gd name="T84" fmla="*/ 173 w 626"/>
                <a:gd name="T85" fmla="*/ 295 h 412"/>
                <a:gd name="T86" fmla="*/ 152 w 626"/>
                <a:gd name="T87" fmla="*/ 280 h 412"/>
                <a:gd name="T88" fmla="*/ 124 w 626"/>
                <a:gd name="T89" fmla="*/ 264 h 412"/>
                <a:gd name="T90" fmla="*/ 95 w 626"/>
                <a:gd name="T91" fmla="*/ 263 h 412"/>
                <a:gd name="T92" fmla="*/ 55 w 626"/>
                <a:gd name="T93" fmla="*/ 213 h 412"/>
                <a:gd name="T94" fmla="*/ 64 w 626"/>
                <a:gd name="T95" fmla="*/ 181 h 412"/>
                <a:gd name="T96" fmla="*/ 53 w 626"/>
                <a:gd name="T97" fmla="*/ 160 h 412"/>
                <a:gd name="T98" fmla="*/ 39 w 626"/>
                <a:gd name="T99" fmla="*/ 140 h 412"/>
                <a:gd name="T100" fmla="*/ 19 w 626"/>
                <a:gd name="T101" fmla="*/ 130 h 412"/>
                <a:gd name="T102" fmla="*/ 0 w 626"/>
                <a:gd name="T103" fmla="*/ 115 h 412"/>
                <a:gd name="T104" fmla="*/ 6 w 626"/>
                <a:gd name="T105" fmla="*/ 105 h 412"/>
                <a:gd name="T106" fmla="*/ 16 w 626"/>
                <a:gd name="T107" fmla="*/ 86 h 412"/>
                <a:gd name="T108" fmla="*/ 17 w 626"/>
                <a:gd name="T109" fmla="*/ 74 h 412"/>
                <a:gd name="T110" fmla="*/ 35 w 626"/>
                <a:gd name="T111" fmla="*/ 74 h 412"/>
                <a:gd name="T112" fmla="*/ 61 w 626"/>
                <a:gd name="T113" fmla="*/ 61 h 412"/>
                <a:gd name="T114" fmla="*/ 83 w 626"/>
                <a:gd name="T115" fmla="*/ 46 h 412"/>
                <a:gd name="T116" fmla="*/ 109 w 626"/>
                <a:gd name="T117" fmla="*/ 52 h 412"/>
                <a:gd name="T118" fmla="*/ 141 w 626"/>
                <a:gd name="T119" fmla="*/ 51 h 412"/>
                <a:gd name="T120" fmla="*/ 161 w 626"/>
                <a:gd name="T121" fmla="*/ 31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6" h="412">
                  <a:moveTo>
                    <a:pt x="171" y="26"/>
                  </a:moveTo>
                  <a:lnTo>
                    <a:pt x="171" y="26"/>
                  </a:lnTo>
                  <a:lnTo>
                    <a:pt x="173" y="27"/>
                  </a:lnTo>
                  <a:lnTo>
                    <a:pt x="174" y="28"/>
                  </a:lnTo>
                  <a:lnTo>
                    <a:pt x="174" y="29"/>
                  </a:lnTo>
                  <a:lnTo>
                    <a:pt x="175" y="29"/>
                  </a:lnTo>
                  <a:lnTo>
                    <a:pt x="176" y="30"/>
                  </a:lnTo>
                  <a:lnTo>
                    <a:pt x="177" y="32"/>
                  </a:lnTo>
                  <a:lnTo>
                    <a:pt x="178" y="34"/>
                  </a:lnTo>
                  <a:lnTo>
                    <a:pt x="179" y="36"/>
                  </a:lnTo>
                  <a:lnTo>
                    <a:pt x="180" y="38"/>
                  </a:lnTo>
                  <a:lnTo>
                    <a:pt x="181" y="42"/>
                  </a:lnTo>
                  <a:lnTo>
                    <a:pt x="182" y="44"/>
                  </a:lnTo>
                  <a:lnTo>
                    <a:pt x="183" y="45"/>
                  </a:lnTo>
                  <a:lnTo>
                    <a:pt x="184" y="46"/>
                  </a:lnTo>
                  <a:lnTo>
                    <a:pt x="184" y="47"/>
                  </a:lnTo>
                  <a:lnTo>
                    <a:pt x="185" y="48"/>
                  </a:lnTo>
                  <a:lnTo>
                    <a:pt x="186" y="49"/>
                  </a:lnTo>
                  <a:lnTo>
                    <a:pt x="187" y="49"/>
                  </a:lnTo>
                  <a:lnTo>
                    <a:pt x="188" y="50"/>
                  </a:lnTo>
                  <a:lnTo>
                    <a:pt x="189" y="50"/>
                  </a:lnTo>
                  <a:lnTo>
                    <a:pt x="190" y="50"/>
                  </a:lnTo>
                  <a:lnTo>
                    <a:pt x="191" y="50"/>
                  </a:lnTo>
                  <a:lnTo>
                    <a:pt x="193" y="51"/>
                  </a:lnTo>
                  <a:lnTo>
                    <a:pt x="194" y="51"/>
                  </a:lnTo>
                  <a:lnTo>
                    <a:pt x="194" y="50"/>
                  </a:lnTo>
                  <a:lnTo>
                    <a:pt x="195" y="50"/>
                  </a:lnTo>
                  <a:lnTo>
                    <a:pt x="196" y="50"/>
                  </a:lnTo>
                  <a:lnTo>
                    <a:pt x="197" y="49"/>
                  </a:lnTo>
                  <a:lnTo>
                    <a:pt x="200" y="48"/>
                  </a:lnTo>
                  <a:lnTo>
                    <a:pt x="203" y="46"/>
                  </a:lnTo>
                  <a:lnTo>
                    <a:pt x="204" y="45"/>
                  </a:lnTo>
                  <a:lnTo>
                    <a:pt x="206" y="44"/>
                  </a:lnTo>
                  <a:lnTo>
                    <a:pt x="210" y="42"/>
                  </a:lnTo>
                  <a:lnTo>
                    <a:pt x="211" y="42"/>
                  </a:lnTo>
                  <a:lnTo>
                    <a:pt x="212" y="41"/>
                  </a:lnTo>
                  <a:lnTo>
                    <a:pt x="213" y="40"/>
                  </a:lnTo>
                  <a:lnTo>
                    <a:pt x="214" y="40"/>
                  </a:lnTo>
                  <a:lnTo>
                    <a:pt x="217" y="36"/>
                  </a:lnTo>
                  <a:lnTo>
                    <a:pt x="218" y="35"/>
                  </a:lnTo>
                  <a:lnTo>
                    <a:pt x="220" y="34"/>
                  </a:lnTo>
                  <a:lnTo>
                    <a:pt x="221" y="33"/>
                  </a:lnTo>
                  <a:lnTo>
                    <a:pt x="223" y="33"/>
                  </a:lnTo>
                  <a:lnTo>
                    <a:pt x="227" y="31"/>
                  </a:lnTo>
                  <a:lnTo>
                    <a:pt x="229" y="31"/>
                  </a:lnTo>
                  <a:lnTo>
                    <a:pt x="230" y="31"/>
                  </a:lnTo>
                  <a:lnTo>
                    <a:pt x="231" y="31"/>
                  </a:lnTo>
                  <a:lnTo>
                    <a:pt x="233" y="31"/>
                  </a:lnTo>
                  <a:lnTo>
                    <a:pt x="234" y="31"/>
                  </a:lnTo>
                  <a:lnTo>
                    <a:pt x="238" y="32"/>
                  </a:lnTo>
                  <a:lnTo>
                    <a:pt x="241" y="32"/>
                  </a:lnTo>
                  <a:lnTo>
                    <a:pt x="246" y="34"/>
                  </a:lnTo>
                  <a:lnTo>
                    <a:pt x="251" y="35"/>
                  </a:lnTo>
                  <a:lnTo>
                    <a:pt x="253" y="36"/>
                  </a:lnTo>
                  <a:lnTo>
                    <a:pt x="255" y="37"/>
                  </a:lnTo>
                  <a:lnTo>
                    <a:pt x="257" y="38"/>
                  </a:lnTo>
                  <a:lnTo>
                    <a:pt x="258" y="38"/>
                  </a:lnTo>
                  <a:lnTo>
                    <a:pt x="259" y="39"/>
                  </a:lnTo>
                  <a:lnTo>
                    <a:pt x="260" y="40"/>
                  </a:lnTo>
                  <a:lnTo>
                    <a:pt x="263" y="43"/>
                  </a:lnTo>
                  <a:lnTo>
                    <a:pt x="264" y="45"/>
                  </a:lnTo>
                  <a:lnTo>
                    <a:pt x="264" y="45"/>
                  </a:lnTo>
                  <a:lnTo>
                    <a:pt x="265" y="46"/>
                  </a:lnTo>
                  <a:lnTo>
                    <a:pt x="265" y="47"/>
                  </a:lnTo>
                  <a:lnTo>
                    <a:pt x="266" y="49"/>
                  </a:lnTo>
                  <a:lnTo>
                    <a:pt x="267" y="51"/>
                  </a:lnTo>
                  <a:lnTo>
                    <a:pt x="268" y="55"/>
                  </a:lnTo>
                  <a:lnTo>
                    <a:pt x="269" y="58"/>
                  </a:lnTo>
                  <a:lnTo>
                    <a:pt x="270" y="59"/>
                  </a:lnTo>
                  <a:lnTo>
                    <a:pt x="270" y="60"/>
                  </a:lnTo>
                  <a:lnTo>
                    <a:pt x="271" y="61"/>
                  </a:lnTo>
                  <a:lnTo>
                    <a:pt x="272" y="62"/>
                  </a:lnTo>
                  <a:lnTo>
                    <a:pt x="273" y="62"/>
                  </a:lnTo>
                  <a:lnTo>
                    <a:pt x="274" y="63"/>
                  </a:lnTo>
                  <a:lnTo>
                    <a:pt x="275" y="64"/>
                  </a:lnTo>
                  <a:lnTo>
                    <a:pt x="277" y="64"/>
                  </a:lnTo>
                  <a:lnTo>
                    <a:pt x="282" y="66"/>
                  </a:lnTo>
                  <a:lnTo>
                    <a:pt x="284" y="66"/>
                  </a:lnTo>
                  <a:lnTo>
                    <a:pt x="286" y="67"/>
                  </a:lnTo>
                  <a:lnTo>
                    <a:pt x="287" y="68"/>
                  </a:lnTo>
                  <a:lnTo>
                    <a:pt x="288" y="68"/>
                  </a:lnTo>
                  <a:lnTo>
                    <a:pt x="289" y="69"/>
                  </a:lnTo>
                  <a:lnTo>
                    <a:pt x="290" y="70"/>
                  </a:lnTo>
                  <a:lnTo>
                    <a:pt x="292" y="72"/>
                  </a:lnTo>
                  <a:lnTo>
                    <a:pt x="295" y="76"/>
                  </a:lnTo>
                  <a:lnTo>
                    <a:pt x="296" y="77"/>
                  </a:lnTo>
                  <a:lnTo>
                    <a:pt x="297" y="79"/>
                  </a:lnTo>
                  <a:lnTo>
                    <a:pt x="299" y="80"/>
                  </a:lnTo>
                  <a:lnTo>
                    <a:pt x="300" y="81"/>
                  </a:lnTo>
                  <a:lnTo>
                    <a:pt x="302" y="82"/>
                  </a:lnTo>
                  <a:lnTo>
                    <a:pt x="305" y="83"/>
                  </a:lnTo>
                  <a:lnTo>
                    <a:pt x="309" y="85"/>
                  </a:lnTo>
                  <a:lnTo>
                    <a:pt x="310" y="86"/>
                  </a:lnTo>
                  <a:lnTo>
                    <a:pt x="312" y="86"/>
                  </a:lnTo>
                  <a:lnTo>
                    <a:pt x="313" y="87"/>
                  </a:lnTo>
                  <a:lnTo>
                    <a:pt x="314" y="88"/>
                  </a:lnTo>
                  <a:lnTo>
                    <a:pt x="318" y="91"/>
                  </a:lnTo>
                  <a:lnTo>
                    <a:pt x="319" y="92"/>
                  </a:lnTo>
                  <a:lnTo>
                    <a:pt x="321" y="93"/>
                  </a:lnTo>
                  <a:lnTo>
                    <a:pt x="322" y="94"/>
                  </a:lnTo>
                  <a:lnTo>
                    <a:pt x="324" y="95"/>
                  </a:lnTo>
                  <a:lnTo>
                    <a:pt x="327" y="96"/>
                  </a:lnTo>
                  <a:lnTo>
                    <a:pt x="330" y="97"/>
                  </a:lnTo>
                  <a:lnTo>
                    <a:pt x="333" y="99"/>
                  </a:lnTo>
                  <a:lnTo>
                    <a:pt x="335" y="100"/>
                  </a:lnTo>
                  <a:lnTo>
                    <a:pt x="336" y="100"/>
                  </a:lnTo>
                  <a:lnTo>
                    <a:pt x="338" y="102"/>
                  </a:lnTo>
                  <a:lnTo>
                    <a:pt x="343" y="106"/>
                  </a:lnTo>
                  <a:lnTo>
                    <a:pt x="345" y="107"/>
                  </a:lnTo>
                  <a:lnTo>
                    <a:pt x="346" y="108"/>
                  </a:lnTo>
                  <a:lnTo>
                    <a:pt x="347" y="108"/>
                  </a:lnTo>
                  <a:lnTo>
                    <a:pt x="348" y="109"/>
                  </a:lnTo>
                  <a:lnTo>
                    <a:pt x="349" y="109"/>
                  </a:lnTo>
                  <a:lnTo>
                    <a:pt x="350" y="109"/>
                  </a:lnTo>
                  <a:lnTo>
                    <a:pt x="352" y="109"/>
                  </a:lnTo>
                  <a:lnTo>
                    <a:pt x="354" y="109"/>
                  </a:lnTo>
                  <a:lnTo>
                    <a:pt x="356" y="108"/>
                  </a:lnTo>
                  <a:lnTo>
                    <a:pt x="360" y="107"/>
                  </a:lnTo>
                  <a:lnTo>
                    <a:pt x="361" y="107"/>
                  </a:lnTo>
                  <a:lnTo>
                    <a:pt x="363" y="107"/>
                  </a:lnTo>
                  <a:lnTo>
                    <a:pt x="366" y="105"/>
                  </a:lnTo>
                  <a:lnTo>
                    <a:pt x="367" y="105"/>
                  </a:lnTo>
                  <a:lnTo>
                    <a:pt x="367" y="105"/>
                  </a:lnTo>
                  <a:lnTo>
                    <a:pt x="368" y="105"/>
                  </a:lnTo>
                  <a:lnTo>
                    <a:pt x="369" y="105"/>
                  </a:lnTo>
                  <a:lnTo>
                    <a:pt x="371" y="106"/>
                  </a:lnTo>
                  <a:lnTo>
                    <a:pt x="372" y="106"/>
                  </a:lnTo>
                  <a:lnTo>
                    <a:pt x="372" y="106"/>
                  </a:lnTo>
                  <a:lnTo>
                    <a:pt x="373" y="107"/>
                  </a:lnTo>
                  <a:lnTo>
                    <a:pt x="375" y="107"/>
                  </a:lnTo>
                  <a:lnTo>
                    <a:pt x="377" y="106"/>
                  </a:lnTo>
                  <a:lnTo>
                    <a:pt x="381" y="106"/>
                  </a:lnTo>
                  <a:lnTo>
                    <a:pt x="384" y="106"/>
                  </a:lnTo>
                  <a:lnTo>
                    <a:pt x="385" y="105"/>
                  </a:lnTo>
                  <a:lnTo>
                    <a:pt x="386" y="106"/>
                  </a:lnTo>
                  <a:lnTo>
                    <a:pt x="388" y="106"/>
                  </a:lnTo>
                  <a:lnTo>
                    <a:pt x="390" y="106"/>
                  </a:lnTo>
                  <a:lnTo>
                    <a:pt x="393" y="107"/>
                  </a:lnTo>
                  <a:lnTo>
                    <a:pt x="395" y="107"/>
                  </a:lnTo>
                  <a:lnTo>
                    <a:pt x="396" y="107"/>
                  </a:lnTo>
                  <a:lnTo>
                    <a:pt x="397" y="107"/>
                  </a:lnTo>
                  <a:lnTo>
                    <a:pt x="398" y="107"/>
                  </a:lnTo>
                  <a:lnTo>
                    <a:pt x="399" y="107"/>
                  </a:lnTo>
                  <a:lnTo>
                    <a:pt x="400" y="107"/>
                  </a:lnTo>
                  <a:lnTo>
                    <a:pt x="400" y="107"/>
                  </a:lnTo>
                  <a:lnTo>
                    <a:pt x="401" y="106"/>
                  </a:lnTo>
                  <a:lnTo>
                    <a:pt x="401" y="105"/>
                  </a:lnTo>
                  <a:lnTo>
                    <a:pt x="401" y="105"/>
                  </a:lnTo>
                  <a:lnTo>
                    <a:pt x="401" y="104"/>
                  </a:lnTo>
                  <a:lnTo>
                    <a:pt x="401" y="103"/>
                  </a:lnTo>
                  <a:lnTo>
                    <a:pt x="400" y="100"/>
                  </a:lnTo>
                  <a:lnTo>
                    <a:pt x="400" y="98"/>
                  </a:lnTo>
                  <a:lnTo>
                    <a:pt x="400" y="98"/>
                  </a:lnTo>
                  <a:lnTo>
                    <a:pt x="400" y="97"/>
                  </a:lnTo>
                  <a:lnTo>
                    <a:pt x="400" y="96"/>
                  </a:lnTo>
                  <a:lnTo>
                    <a:pt x="400" y="95"/>
                  </a:lnTo>
                  <a:lnTo>
                    <a:pt x="401" y="94"/>
                  </a:lnTo>
                  <a:lnTo>
                    <a:pt x="401" y="94"/>
                  </a:lnTo>
                  <a:lnTo>
                    <a:pt x="402" y="93"/>
                  </a:lnTo>
                  <a:lnTo>
                    <a:pt x="403" y="92"/>
                  </a:lnTo>
                  <a:lnTo>
                    <a:pt x="405" y="90"/>
                  </a:lnTo>
                  <a:lnTo>
                    <a:pt x="407" y="89"/>
                  </a:lnTo>
                  <a:lnTo>
                    <a:pt x="408" y="88"/>
                  </a:lnTo>
                  <a:lnTo>
                    <a:pt x="409" y="87"/>
                  </a:lnTo>
                  <a:lnTo>
                    <a:pt x="409" y="86"/>
                  </a:lnTo>
                  <a:lnTo>
                    <a:pt x="409" y="86"/>
                  </a:lnTo>
                  <a:lnTo>
                    <a:pt x="410" y="85"/>
                  </a:lnTo>
                  <a:lnTo>
                    <a:pt x="410" y="84"/>
                  </a:lnTo>
                  <a:lnTo>
                    <a:pt x="410" y="80"/>
                  </a:lnTo>
                  <a:lnTo>
                    <a:pt x="410" y="79"/>
                  </a:lnTo>
                  <a:lnTo>
                    <a:pt x="410" y="78"/>
                  </a:lnTo>
                  <a:lnTo>
                    <a:pt x="411" y="77"/>
                  </a:lnTo>
                  <a:lnTo>
                    <a:pt x="411" y="76"/>
                  </a:lnTo>
                  <a:lnTo>
                    <a:pt x="412" y="75"/>
                  </a:lnTo>
                  <a:lnTo>
                    <a:pt x="413" y="74"/>
                  </a:lnTo>
                  <a:lnTo>
                    <a:pt x="414" y="73"/>
                  </a:lnTo>
                  <a:lnTo>
                    <a:pt x="415" y="72"/>
                  </a:lnTo>
                  <a:lnTo>
                    <a:pt x="417" y="71"/>
                  </a:lnTo>
                  <a:lnTo>
                    <a:pt x="420" y="69"/>
                  </a:lnTo>
                  <a:lnTo>
                    <a:pt x="422" y="68"/>
                  </a:lnTo>
                  <a:lnTo>
                    <a:pt x="424" y="66"/>
                  </a:lnTo>
                  <a:lnTo>
                    <a:pt x="428" y="63"/>
                  </a:lnTo>
                  <a:lnTo>
                    <a:pt x="430" y="62"/>
                  </a:lnTo>
                  <a:lnTo>
                    <a:pt x="431" y="61"/>
                  </a:lnTo>
                  <a:lnTo>
                    <a:pt x="434" y="60"/>
                  </a:lnTo>
                  <a:lnTo>
                    <a:pt x="438" y="58"/>
                  </a:lnTo>
                  <a:lnTo>
                    <a:pt x="442" y="56"/>
                  </a:lnTo>
                  <a:lnTo>
                    <a:pt x="443" y="56"/>
                  </a:lnTo>
                  <a:lnTo>
                    <a:pt x="444" y="54"/>
                  </a:lnTo>
                  <a:lnTo>
                    <a:pt x="445" y="54"/>
                  </a:lnTo>
                  <a:lnTo>
                    <a:pt x="448" y="52"/>
                  </a:lnTo>
                  <a:lnTo>
                    <a:pt x="451" y="51"/>
                  </a:lnTo>
                  <a:lnTo>
                    <a:pt x="453" y="50"/>
                  </a:lnTo>
                  <a:lnTo>
                    <a:pt x="455" y="49"/>
                  </a:lnTo>
                  <a:lnTo>
                    <a:pt x="457" y="47"/>
                  </a:lnTo>
                  <a:lnTo>
                    <a:pt x="458" y="46"/>
                  </a:lnTo>
                  <a:lnTo>
                    <a:pt x="460" y="45"/>
                  </a:lnTo>
                  <a:lnTo>
                    <a:pt x="461" y="43"/>
                  </a:lnTo>
                  <a:lnTo>
                    <a:pt x="462" y="42"/>
                  </a:lnTo>
                  <a:lnTo>
                    <a:pt x="462" y="41"/>
                  </a:lnTo>
                  <a:lnTo>
                    <a:pt x="463" y="39"/>
                  </a:lnTo>
                  <a:lnTo>
                    <a:pt x="466" y="34"/>
                  </a:lnTo>
                  <a:lnTo>
                    <a:pt x="466" y="32"/>
                  </a:lnTo>
                  <a:lnTo>
                    <a:pt x="467" y="32"/>
                  </a:lnTo>
                  <a:lnTo>
                    <a:pt x="468" y="31"/>
                  </a:lnTo>
                  <a:lnTo>
                    <a:pt x="468" y="30"/>
                  </a:lnTo>
                  <a:lnTo>
                    <a:pt x="469" y="29"/>
                  </a:lnTo>
                  <a:lnTo>
                    <a:pt x="470" y="29"/>
                  </a:lnTo>
                  <a:lnTo>
                    <a:pt x="471" y="29"/>
                  </a:lnTo>
                  <a:lnTo>
                    <a:pt x="471" y="28"/>
                  </a:lnTo>
                  <a:lnTo>
                    <a:pt x="472" y="28"/>
                  </a:lnTo>
                  <a:lnTo>
                    <a:pt x="473" y="28"/>
                  </a:lnTo>
                  <a:lnTo>
                    <a:pt x="474" y="28"/>
                  </a:lnTo>
                  <a:lnTo>
                    <a:pt x="475" y="28"/>
                  </a:lnTo>
                  <a:lnTo>
                    <a:pt x="476" y="29"/>
                  </a:lnTo>
                  <a:lnTo>
                    <a:pt x="477" y="29"/>
                  </a:lnTo>
                  <a:lnTo>
                    <a:pt x="478" y="30"/>
                  </a:lnTo>
                  <a:lnTo>
                    <a:pt x="480" y="31"/>
                  </a:lnTo>
                  <a:lnTo>
                    <a:pt x="481" y="31"/>
                  </a:lnTo>
                  <a:lnTo>
                    <a:pt x="484" y="33"/>
                  </a:lnTo>
                  <a:lnTo>
                    <a:pt x="487" y="35"/>
                  </a:lnTo>
                  <a:lnTo>
                    <a:pt x="489" y="36"/>
                  </a:lnTo>
                  <a:lnTo>
                    <a:pt x="492" y="37"/>
                  </a:lnTo>
                  <a:lnTo>
                    <a:pt x="499" y="40"/>
                  </a:lnTo>
                  <a:lnTo>
                    <a:pt x="501" y="41"/>
                  </a:lnTo>
                  <a:lnTo>
                    <a:pt x="503" y="41"/>
                  </a:lnTo>
                  <a:lnTo>
                    <a:pt x="505" y="42"/>
                  </a:lnTo>
                  <a:lnTo>
                    <a:pt x="506" y="42"/>
                  </a:lnTo>
                  <a:lnTo>
                    <a:pt x="507" y="42"/>
                  </a:lnTo>
                  <a:lnTo>
                    <a:pt x="507" y="42"/>
                  </a:lnTo>
                  <a:lnTo>
                    <a:pt x="508" y="41"/>
                  </a:lnTo>
                  <a:lnTo>
                    <a:pt x="508" y="41"/>
                  </a:lnTo>
                  <a:lnTo>
                    <a:pt x="509" y="41"/>
                  </a:lnTo>
                  <a:lnTo>
                    <a:pt x="510" y="42"/>
                  </a:lnTo>
                  <a:lnTo>
                    <a:pt x="511" y="42"/>
                  </a:lnTo>
                  <a:lnTo>
                    <a:pt x="512" y="43"/>
                  </a:lnTo>
                  <a:lnTo>
                    <a:pt x="515" y="45"/>
                  </a:lnTo>
                  <a:lnTo>
                    <a:pt x="517" y="47"/>
                  </a:lnTo>
                  <a:lnTo>
                    <a:pt x="518" y="48"/>
                  </a:lnTo>
                  <a:lnTo>
                    <a:pt x="520" y="49"/>
                  </a:lnTo>
                  <a:lnTo>
                    <a:pt x="524" y="54"/>
                  </a:lnTo>
                  <a:lnTo>
                    <a:pt x="526" y="55"/>
                  </a:lnTo>
                  <a:lnTo>
                    <a:pt x="528" y="57"/>
                  </a:lnTo>
                  <a:lnTo>
                    <a:pt x="530" y="58"/>
                  </a:lnTo>
                  <a:lnTo>
                    <a:pt x="531" y="59"/>
                  </a:lnTo>
                  <a:lnTo>
                    <a:pt x="532" y="60"/>
                  </a:lnTo>
                  <a:lnTo>
                    <a:pt x="534" y="61"/>
                  </a:lnTo>
                  <a:lnTo>
                    <a:pt x="536" y="62"/>
                  </a:lnTo>
                  <a:lnTo>
                    <a:pt x="538" y="63"/>
                  </a:lnTo>
                  <a:lnTo>
                    <a:pt x="543" y="65"/>
                  </a:lnTo>
                  <a:lnTo>
                    <a:pt x="548" y="66"/>
                  </a:lnTo>
                  <a:lnTo>
                    <a:pt x="552" y="67"/>
                  </a:lnTo>
                  <a:lnTo>
                    <a:pt x="553" y="68"/>
                  </a:lnTo>
                  <a:lnTo>
                    <a:pt x="554" y="68"/>
                  </a:lnTo>
                  <a:lnTo>
                    <a:pt x="556" y="68"/>
                  </a:lnTo>
                  <a:lnTo>
                    <a:pt x="557" y="68"/>
                  </a:lnTo>
                  <a:lnTo>
                    <a:pt x="558" y="68"/>
                  </a:lnTo>
                  <a:lnTo>
                    <a:pt x="559" y="68"/>
                  </a:lnTo>
                  <a:lnTo>
                    <a:pt x="560" y="68"/>
                  </a:lnTo>
                  <a:lnTo>
                    <a:pt x="561" y="67"/>
                  </a:lnTo>
                  <a:lnTo>
                    <a:pt x="562" y="67"/>
                  </a:lnTo>
                  <a:lnTo>
                    <a:pt x="563" y="67"/>
                  </a:lnTo>
                  <a:lnTo>
                    <a:pt x="564" y="66"/>
                  </a:lnTo>
                  <a:lnTo>
                    <a:pt x="566" y="65"/>
                  </a:lnTo>
                  <a:lnTo>
                    <a:pt x="567" y="63"/>
                  </a:lnTo>
                  <a:lnTo>
                    <a:pt x="568" y="62"/>
                  </a:lnTo>
                  <a:lnTo>
                    <a:pt x="570" y="60"/>
                  </a:lnTo>
                  <a:lnTo>
                    <a:pt x="575" y="52"/>
                  </a:lnTo>
                  <a:lnTo>
                    <a:pt x="576" y="50"/>
                  </a:lnTo>
                  <a:lnTo>
                    <a:pt x="578" y="49"/>
                  </a:lnTo>
                  <a:lnTo>
                    <a:pt x="579" y="48"/>
                  </a:lnTo>
                  <a:lnTo>
                    <a:pt x="580" y="46"/>
                  </a:lnTo>
                  <a:lnTo>
                    <a:pt x="585" y="43"/>
                  </a:lnTo>
                  <a:lnTo>
                    <a:pt x="587" y="40"/>
                  </a:lnTo>
                  <a:lnTo>
                    <a:pt x="589" y="38"/>
                  </a:lnTo>
                  <a:lnTo>
                    <a:pt x="591" y="36"/>
                  </a:lnTo>
                  <a:lnTo>
                    <a:pt x="592" y="35"/>
                  </a:lnTo>
                  <a:lnTo>
                    <a:pt x="594" y="32"/>
                  </a:lnTo>
                  <a:lnTo>
                    <a:pt x="595" y="30"/>
                  </a:lnTo>
                  <a:lnTo>
                    <a:pt x="596" y="28"/>
                  </a:lnTo>
                  <a:lnTo>
                    <a:pt x="597" y="26"/>
                  </a:lnTo>
                  <a:lnTo>
                    <a:pt x="598" y="24"/>
                  </a:lnTo>
                  <a:lnTo>
                    <a:pt x="601" y="17"/>
                  </a:lnTo>
                  <a:lnTo>
                    <a:pt x="601" y="16"/>
                  </a:lnTo>
                  <a:lnTo>
                    <a:pt x="602" y="14"/>
                  </a:lnTo>
                  <a:lnTo>
                    <a:pt x="603" y="12"/>
                  </a:lnTo>
                  <a:lnTo>
                    <a:pt x="604" y="11"/>
                  </a:lnTo>
                  <a:lnTo>
                    <a:pt x="605" y="10"/>
                  </a:lnTo>
                  <a:lnTo>
                    <a:pt x="606" y="8"/>
                  </a:lnTo>
                  <a:lnTo>
                    <a:pt x="608" y="7"/>
                  </a:lnTo>
                  <a:lnTo>
                    <a:pt x="609" y="6"/>
                  </a:lnTo>
                  <a:lnTo>
                    <a:pt x="611" y="5"/>
                  </a:lnTo>
                  <a:lnTo>
                    <a:pt x="613" y="4"/>
                  </a:lnTo>
                  <a:lnTo>
                    <a:pt x="614" y="3"/>
                  </a:lnTo>
                  <a:lnTo>
                    <a:pt x="616" y="2"/>
                  </a:lnTo>
                  <a:lnTo>
                    <a:pt x="617" y="1"/>
                  </a:lnTo>
                  <a:lnTo>
                    <a:pt x="618" y="1"/>
                  </a:lnTo>
                  <a:lnTo>
                    <a:pt x="619" y="0"/>
                  </a:lnTo>
                  <a:lnTo>
                    <a:pt x="621" y="0"/>
                  </a:lnTo>
                  <a:lnTo>
                    <a:pt x="622" y="0"/>
                  </a:lnTo>
                  <a:lnTo>
                    <a:pt x="623" y="0"/>
                  </a:lnTo>
                  <a:lnTo>
                    <a:pt x="624" y="0"/>
                  </a:lnTo>
                  <a:lnTo>
                    <a:pt x="625" y="1"/>
                  </a:lnTo>
                  <a:lnTo>
                    <a:pt x="625" y="1"/>
                  </a:lnTo>
                  <a:lnTo>
                    <a:pt x="626" y="2"/>
                  </a:lnTo>
                  <a:lnTo>
                    <a:pt x="626" y="2"/>
                  </a:lnTo>
                  <a:lnTo>
                    <a:pt x="626" y="2"/>
                  </a:lnTo>
                  <a:lnTo>
                    <a:pt x="626" y="4"/>
                  </a:lnTo>
                  <a:lnTo>
                    <a:pt x="626" y="6"/>
                  </a:lnTo>
                  <a:lnTo>
                    <a:pt x="626" y="8"/>
                  </a:lnTo>
                  <a:lnTo>
                    <a:pt x="626" y="10"/>
                  </a:lnTo>
                  <a:lnTo>
                    <a:pt x="625" y="12"/>
                  </a:lnTo>
                  <a:lnTo>
                    <a:pt x="625" y="14"/>
                  </a:lnTo>
                  <a:lnTo>
                    <a:pt x="624" y="16"/>
                  </a:lnTo>
                  <a:lnTo>
                    <a:pt x="624" y="18"/>
                  </a:lnTo>
                  <a:lnTo>
                    <a:pt x="621" y="24"/>
                  </a:lnTo>
                  <a:lnTo>
                    <a:pt x="620" y="29"/>
                  </a:lnTo>
                  <a:lnTo>
                    <a:pt x="616" y="40"/>
                  </a:lnTo>
                  <a:lnTo>
                    <a:pt x="614" y="45"/>
                  </a:lnTo>
                  <a:lnTo>
                    <a:pt x="613" y="47"/>
                  </a:lnTo>
                  <a:lnTo>
                    <a:pt x="612" y="51"/>
                  </a:lnTo>
                  <a:lnTo>
                    <a:pt x="610" y="56"/>
                  </a:lnTo>
                  <a:lnTo>
                    <a:pt x="609" y="57"/>
                  </a:lnTo>
                  <a:lnTo>
                    <a:pt x="607" y="60"/>
                  </a:lnTo>
                  <a:lnTo>
                    <a:pt x="607" y="61"/>
                  </a:lnTo>
                  <a:lnTo>
                    <a:pt x="607" y="62"/>
                  </a:lnTo>
                  <a:lnTo>
                    <a:pt x="606" y="63"/>
                  </a:lnTo>
                  <a:lnTo>
                    <a:pt x="606" y="64"/>
                  </a:lnTo>
                  <a:lnTo>
                    <a:pt x="606" y="66"/>
                  </a:lnTo>
                  <a:lnTo>
                    <a:pt x="606" y="68"/>
                  </a:lnTo>
                  <a:lnTo>
                    <a:pt x="607" y="73"/>
                  </a:lnTo>
                  <a:lnTo>
                    <a:pt x="607" y="74"/>
                  </a:lnTo>
                  <a:lnTo>
                    <a:pt x="607" y="76"/>
                  </a:lnTo>
                  <a:lnTo>
                    <a:pt x="607" y="77"/>
                  </a:lnTo>
                  <a:lnTo>
                    <a:pt x="607" y="78"/>
                  </a:lnTo>
                  <a:lnTo>
                    <a:pt x="605" y="82"/>
                  </a:lnTo>
                  <a:lnTo>
                    <a:pt x="605" y="84"/>
                  </a:lnTo>
                  <a:lnTo>
                    <a:pt x="605" y="85"/>
                  </a:lnTo>
                  <a:lnTo>
                    <a:pt x="605" y="86"/>
                  </a:lnTo>
                  <a:lnTo>
                    <a:pt x="604" y="87"/>
                  </a:lnTo>
                  <a:lnTo>
                    <a:pt x="605" y="89"/>
                  </a:lnTo>
                  <a:lnTo>
                    <a:pt x="605" y="90"/>
                  </a:lnTo>
                  <a:lnTo>
                    <a:pt x="605" y="93"/>
                  </a:lnTo>
                  <a:lnTo>
                    <a:pt x="606" y="95"/>
                  </a:lnTo>
                  <a:lnTo>
                    <a:pt x="606" y="100"/>
                  </a:lnTo>
                  <a:lnTo>
                    <a:pt x="606" y="102"/>
                  </a:lnTo>
                  <a:lnTo>
                    <a:pt x="606" y="103"/>
                  </a:lnTo>
                  <a:lnTo>
                    <a:pt x="606" y="104"/>
                  </a:lnTo>
                  <a:lnTo>
                    <a:pt x="606" y="106"/>
                  </a:lnTo>
                  <a:lnTo>
                    <a:pt x="605" y="108"/>
                  </a:lnTo>
                  <a:lnTo>
                    <a:pt x="604" y="109"/>
                  </a:lnTo>
                  <a:lnTo>
                    <a:pt x="604" y="110"/>
                  </a:lnTo>
                  <a:lnTo>
                    <a:pt x="603" y="111"/>
                  </a:lnTo>
                  <a:lnTo>
                    <a:pt x="602" y="112"/>
                  </a:lnTo>
                  <a:lnTo>
                    <a:pt x="601" y="113"/>
                  </a:lnTo>
                  <a:lnTo>
                    <a:pt x="600" y="115"/>
                  </a:lnTo>
                  <a:lnTo>
                    <a:pt x="595" y="118"/>
                  </a:lnTo>
                  <a:lnTo>
                    <a:pt x="594" y="120"/>
                  </a:lnTo>
                  <a:lnTo>
                    <a:pt x="590" y="123"/>
                  </a:lnTo>
                  <a:lnTo>
                    <a:pt x="589" y="124"/>
                  </a:lnTo>
                  <a:lnTo>
                    <a:pt x="588" y="126"/>
                  </a:lnTo>
                  <a:lnTo>
                    <a:pt x="587" y="127"/>
                  </a:lnTo>
                  <a:lnTo>
                    <a:pt x="586" y="129"/>
                  </a:lnTo>
                  <a:lnTo>
                    <a:pt x="584" y="130"/>
                  </a:lnTo>
                  <a:lnTo>
                    <a:pt x="584" y="131"/>
                  </a:lnTo>
                  <a:lnTo>
                    <a:pt x="583" y="131"/>
                  </a:lnTo>
                  <a:lnTo>
                    <a:pt x="582" y="132"/>
                  </a:lnTo>
                  <a:lnTo>
                    <a:pt x="581" y="132"/>
                  </a:lnTo>
                  <a:lnTo>
                    <a:pt x="579" y="133"/>
                  </a:lnTo>
                  <a:lnTo>
                    <a:pt x="576" y="133"/>
                  </a:lnTo>
                  <a:lnTo>
                    <a:pt x="574" y="133"/>
                  </a:lnTo>
                  <a:lnTo>
                    <a:pt x="573" y="134"/>
                  </a:lnTo>
                  <a:lnTo>
                    <a:pt x="572" y="134"/>
                  </a:lnTo>
                  <a:lnTo>
                    <a:pt x="571" y="135"/>
                  </a:lnTo>
                  <a:lnTo>
                    <a:pt x="571" y="135"/>
                  </a:lnTo>
                  <a:lnTo>
                    <a:pt x="570" y="136"/>
                  </a:lnTo>
                  <a:lnTo>
                    <a:pt x="570" y="136"/>
                  </a:lnTo>
                  <a:lnTo>
                    <a:pt x="570" y="137"/>
                  </a:lnTo>
                  <a:lnTo>
                    <a:pt x="569" y="137"/>
                  </a:lnTo>
                  <a:lnTo>
                    <a:pt x="569" y="138"/>
                  </a:lnTo>
                  <a:lnTo>
                    <a:pt x="569" y="139"/>
                  </a:lnTo>
                  <a:lnTo>
                    <a:pt x="569" y="140"/>
                  </a:lnTo>
                  <a:lnTo>
                    <a:pt x="570" y="142"/>
                  </a:lnTo>
                  <a:lnTo>
                    <a:pt x="570" y="144"/>
                  </a:lnTo>
                  <a:lnTo>
                    <a:pt x="572" y="149"/>
                  </a:lnTo>
                  <a:lnTo>
                    <a:pt x="573" y="153"/>
                  </a:lnTo>
                  <a:lnTo>
                    <a:pt x="574" y="156"/>
                  </a:lnTo>
                  <a:lnTo>
                    <a:pt x="576" y="163"/>
                  </a:lnTo>
                  <a:lnTo>
                    <a:pt x="576" y="166"/>
                  </a:lnTo>
                  <a:lnTo>
                    <a:pt x="577" y="168"/>
                  </a:lnTo>
                  <a:lnTo>
                    <a:pt x="578" y="172"/>
                  </a:lnTo>
                  <a:lnTo>
                    <a:pt x="581" y="179"/>
                  </a:lnTo>
                  <a:lnTo>
                    <a:pt x="583" y="185"/>
                  </a:lnTo>
                  <a:lnTo>
                    <a:pt x="584" y="187"/>
                  </a:lnTo>
                  <a:lnTo>
                    <a:pt x="584" y="189"/>
                  </a:lnTo>
                  <a:lnTo>
                    <a:pt x="585" y="191"/>
                  </a:lnTo>
                  <a:lnTo>
                    <a:pt x="585" y="197"/>
                  </a:lnTo>
                  <a:lnTo>
                    <a:pt x="585" y="201"/>
                  </a:lnTo>
                  <a:lnTo>
                    <a:pt x="586" y="203"/>
                  </a:lnTo>
                  <a:lnTo>
                    <a:pt x="586" y="205"/>
                  </a:lnTo>
                  <a:lnTo>
                    <a:pt x="587" y="210"/>
                  </a:lnTo>
                  <a:lnTo>
                    <a:pt x="587" y="212"/>
                  </a:lnTo>
                  <a:lnTo>
                    <a:pt x="587" y="213"/>
                  </a:lnTo>
                  <a:lnTo>
                    <a:pt x="587" y="215"/>
                  </a:lnTo>
                  <a:lnTo>
                    <a:pt x="587" y="216"/>
                  </a:lnTo>
                  <a:lnTo>
                    <a:pt x="586" y="217"/>
                  </a:lnTo>
                  <a:lnTo>
                    <a:pt x="586" y="218"/>
                  </a:lnTo>
                  <a:lnTo>
                    <a:pt x="585" y="219"/>
                  </a:lnTo>
                  <a:lnTo>
                    <a:pt x="583" y="223"/>
                  </a:lnTo>
                  <a:lnTo>
                    <a:pt x="581" y="224"/>
                  </a:lnTo>
                  <a:lnTo>
                    <a:pt x="581" y="226"/>
                  </a:lnTo>
                  <a:lnTo>
                    <a:pt x="580" y="227"/>
                  </a:lnTo>
                  <a:lnTo>
                    <a:pt x="580" y="228"/>
                  </a:lnTo>
                  <a:lnTo>
                    <a:pt x="580" y="230"/>
                  </a:lnTo>
                  <a:lnTo>
                    <a:pt x="579" y="231"/>
                  </a:lnTo>
                  <a:lnTo>
                    <a:pt x="579" y="233"/>
                  </a:lnTo>
                  <a:lnTo>
                    <a:pt x="579" y="234"/>
                  </a:lnTo>
                  <a:lnTo>
                    <a:pt x="579" y="235"/>
                  </a:lnTo>
                  <a:lnTo>
                    <a:pt x="579" y="238"/>
                  </a:lnTo>
                  <a:lnTo>
                    <a:pt x="579" y="239"/>
                  </a:lnTo>
                  <a:lnTo>
                    <a:pt x="579" y="241"/>
                  </a:lnTo>
                  <a:lnTo>
                    <a:pt x="580" y="242"/>
                  </a:lnTo>
                  <a:lnTo>
                    <a:pt x="580" y="244"/>
                  </a:lnTo>
                  <a:lnTo>
                    <a:pt x="581" y="245"/>
                  </a:lnTo>
                  <a:lnTo>
                    <a:pt x="584" y="250"/>
                  </a:lnTo>
                  <a:lnTo>
                    <a:pt x="585" y="252"/>
                  </a:lnTo>
                  <a:lnTo>
                    <a:pt x="586" y="253"/>
                  </a:lnTo>
                  <a:lnTo>
                    <a:pt x="586" y="254"/>
                  </a:lnTo>
                  <a:lnTo>
                    <a:pt x="587" y="256"/>
                  </a:lnTo>
                  <a:lnTo>
                    <a:pt x="588" y="260"/>
                  </a:lnTo>
                  <a:lnTo>
                    <a:pt x="589" y="262"/>
                  </a:lnTo>
                  <a:lnTo>
                    <a:pt x="590" y="265"/>
                  </a:lnTo>
                  <a:lnTo>
                    <a:pt x="592" y="268"/>
                  </a:lnTo>
                  <a:lnTo>
                    <a:pt x="593" y="269"/>
                  </a:lnTo>
                  <a:lnTo>
                    <a:pt x="594" y="271"/>
                  </a:lnTo>
                  <a:lnTo>
                    <a:pt x="596" y="274"/>
                  </a:lnTo>
                  <a:lnTo>
                    <a:pt x="599" y="277"/>
                  </a:lnTo>
                  <a:lnTo>
                    <a:pt x="602" y="280"/>
                  </a:lnTo>
                  <a:lnTo>
                    <a:pt x="603" y="281"/>
                  </a:lnTo>
                  <a:lnTo>
                    <a:pt x="604" y="283"/>
                  </a:lnTo>
                  <a:lnTo>
                    <a:pt x="605" y="284"/>
                  </a:lnTo>
                  <a:lnTo>
                    <a:pt x="605" y="285"/>
                  </a:lnTo>
                  <a:lnTo>
                    <a:pt x="605" y="286"/>
                  </a:lnTo>
                  <a:lnTo>
                    <a:pt x="606" y="290"/>
                  </a:lnTo>
                  <a:lnTo>
                    <a:pt x="606" y="291"/>
                  </a:lnTo>
                  <a:lnTo>
                    <a:pt x="606" y="292"/>
                  </a:lnTo>
                  <a:lnTo>
                    <a:pt x="608" y="296"/>
                  </a:lnTo>
                  <a:lnTo>
                    <a:pt x="608" y="297"/>
                  </a:lnTo>
                  <a:lnTo>
                    <a:pt x="608" y="298"/>
                  </a:lnTo>
                  <a:lnTo>
                    <a:pt x="608" y="299"/>
                  </a:lnTo>
                  <a:lnTo>
                    <a:pt x="608" y="301"/>
                  </a:lnTo>
                  <a:lnTo>
                    <a:pt x="608" y="302"/>
                  </a:lnTo>
                  <a:lnTo>
                    <a:pt x="607" y="305"/>
                  </a:lnTo>
                  <a:lnTo>
                    <a:pt x="606" y="306"/>
                  </a:lnTo>
                  <a:lnTo>
                    <a:pt x="606" y="307"/>
                  </a:lnTo>
                  <a:lnTo>
                    <a:pt x="606" y="308"/>
                  </a:lnTo>
                  <a:lnTo>
                    <a:pt x="607" y="308"/>
                  </a:lnTo>
                  <a:lnTo>
                    <a:pt x="607" y="308"/>
                  </a:lnTo>
                  <a:lnTo>
                    <a:pt x="607" y="309"/>
                  </a:lnTo>
                  <a:lnTo>
                    <a:pt x="608" y="309"/>
                  </a:lnTo>
                  <a:lnTo>
                    <a:pt x="608" y="309"/>
                  </a:lnTo>
                  <a:lnTo>
                    <a:pt x="609" y="309"/>
                  </a:lnTo>
                  <a:lnTo>
                    <a:pt x="611" y="310"/>
                  </a:lnTo>
                  <a:lnTo>
                    <a:pt x="612" y="310"/>
                  </a:lnTo>
                  <a:lnTo>
                    <a:pt x="616" y="311"/>
                  </a:lnTo>
                  <a:lnTo>
                    <a:pt x="618" y="311"/>
                  </a:lnTo>
                  <a:lnTo>
                    <a:pt x="618" y="312"/>
                  </a:lnTo>
                  <a:lnTo>
                    <a:pt x="619" y="312"/>
                  </a:lnTo>
                  <a:lnTo>
                    <a:pt x="620" y="313"/>
                  </a:lnTo>
                  <a:lnTo>
                    <a:pt x="621" y="314"/>
                  </a:lnTo>
                  <a:lnTo>
                    <a:pt x="622" y="315"/>
                  </a:lnTo>
                  <a:lnTo>
                    <a:pt x="623" y="315"/>
                  </a:lnTo>
                  <a:lnTo>
                    <a:pt x="624" y="316"/>
                  </a:lnTo>
                  <a:lnTo>
                    <a:pt x="624" y="318"/>
                  </a:lnTo>
                  <a:lnTo>
                    <a:pt x="625" y="319"/>
                  </a:lnTo>
                  <a:lnTo>
                    <a:pt x="625" y="320"/>
                  </a:lnTo>
                  <a:lnTo>
                    <a:pt x="626" y="322"/>
                  </a:lnTo>
                  <a:lnTo>
                    <a:pt x="626" y="327"/>
                  </a:lnTo>
                  <a:lnTo>
                    <a:pt x="626" y="329"/>
                  </a:lnTo>
                  <a:lnTo>
                    <a:pt x="626" y="330"/>
                  </a:lnTo>
                  <a:lnTo>
                    <a:pt x="626" y="333"/>
                  </a:lnTo>
                  <a:lnTo>
                    <a:pt x="626" y="335"/>
                  </a:lnTo>
                  <a:lnTo>
                    <a:pt x="625" y="338"/>
                  </a:lnTo>
                  <a:lnTo>
                    <a:pt x="625" y="340"/>
                  </a:lnTo>
                  <a:lnTo>
                    <a:pt x="624" y="341"/>
                  </a:lnTo>
                  <a:lnTo>
                    <a:pt x="624" y="342"/>
                  </a:lnTo>
                  <a:lnTo>
                    <a:pt x="623" y="344"/>
                  </a:lnTo>
                  <a:lnTo>
                    <a:pt x="622" y="345"/>
                  </a:lnTo>
                  <a:lnTo>
                    <a:pt x="619" y="349"/>
                  </a:lnTo>
                  <a:lnTo>
                    <a:pt x="615" y="354"/>
                  </a:lnTo>
                  <a:lnTo>
                    <a:pt x="615" y="355"/>
                  </a:lnTo>
                  <a:lnTo>
                    <a:pt x="614" y="356"/>
                  </a:lnTo>
                  <a:lnTo>
                    <a:pt x="613" y="357"/>
                  </a:lnTo>
                  <a:lnTo>
                    <a:pt x="612" y="359"/>
                  </a:lnTo>
                  <a:lnTo>
                    <a:pt x="612" y="360"/>
                  </a:lnTo>
                  <a:lnTo>
                    <a:pt x="611" y="362"/>
                  </a:lnTo>
                  <a:lnTo>
                    <a:pt x="611" y="363"/>
                  </a:lnTo>
                  <a:lnTo>
                    <a:pt x="611" y="365"/>
                  </a:lnTo>
                  <a:lnTo>
                    <a:pt x="611" y="366"/>
                  </a:lnTo>
                  <a:lnTo>
                    <a:pt x="611" y="368"/>
                  </a:lnTo>
                  <a:lnTo>
                    <a:pt x="611" y="369"/>
                  </a:lnTo>
                  <a:lnTo>
                    <a:pt x="612" y="371"/>
                  </a:lnTo>
                  <a:lnTo>
                    <a:pt x="614" y="376"/>
                  </a:lnTo>
                  <a:lnTo>
                    <a:pt x="614" y="377"/>
                  </a:lnTo>
                  <a:lnTo>
                    <a:pt x="614" y="377"/>
                  </a:lnTo>
                  <a:lnTo>
                    <a:pt x="614" y="379"/>
                  </a:lnTo>
                  <a:lnTo>
                    <a:pt x="613" y="381"/>
                  </a:lnTo>
                  <a:lnTo>
                    <a:pt x="612" y="385"/>
                  </a:lnTo>
                  <a:lnTo>
                    <a:pt x="611" y="388"/>
                  </a:lnTo>
                  <a:lnTo>
                    <a:pt x="611" y="391"/>
                  </a:lnTo>
                  <a:lnTo>
                    <a:pt x="611" y="394"/>
                  </a:lnTo>
                  <a:lnTo>
                    <a:pt x="611" y="395"/>
                  </a:lnTo>
                  <a:lnTo>
                    <a:pt x="611" y="395"/>
                  </a:lnTo>
                  <a:lnTo>
                    <a:pt x="611" y="395"/>
                  </a:lnTo>
                  <a:lnTo>
                    <a:pt x="610" y="395"/>
                  </a:lnTo>
                  <a:lnTo>
                    <a:pt x="610" y="395"/>
                  </a:lnTo>
                  <a:lnTo>
                    <a:pt x="608" y="396"/>
                  </a:lnTo>
                  <a:lnTo>
                    <a:pt x="606" y="396"/>
                  </a:lnTo>
                  <a:lnTo>
                    <a:pt x="604" y="395"/>
                  </a:lnTo>
                  <a:lnTo>
                    <a:pt x="602" y="395"/>
                  </a:lnTo>
                  <a:lnTo>
                    <a:pt x="600" y="395"/>
                  </a:lnTo>
                  <a:lnTo>
                    <a:pt x="598" y="394"/>
                  </a:lnTo>
                  <a:lnTo>
                    <a:pt x="595" y="393"/>
                  </a:lnTo>
                  <a:lnTo>
                    <a:pt x="593" y="392"/>
                  </a:lnTo>
                  <a:lnTo>
                    <a:pt x="590" y="391"/>
                  </a:lnTo>
                  <a:lnTo>
                    <a:pt x="588" y="390"/>
                  </a:lnTo>
                  <a:lnTo>
                    <a:pt x="586" y="389"/>
                  </a:lnTo>
                  <a:lnTo>
                    <a:pt x="576" y="385"/>
                  </a:lnTo>
                  <a:lnTo>
                    <a:pt x="572" y="383"/>
                  </a:lnTo>
                  <a:lnTo>
                    <a:pt x="571" y="382"/>
                  </a:lnTo>
                  <a:lnTo>
                    <a:pt x="569" y="381"/>
                  </a:lnTo>
                  <a:lnTo>
                    <a:pt x="567" y="381"/>
                  </a:lnTo>
                  <a:lnTo>
                    <a:pt x="565" y="380"/>
                  </a:lnTo>
                  <a:lnTo>
                    <a:pt x="563" y="380"/>
                  </a:lnTo>
                  <a:lnTo>
                    <a:pt x="562" y="380"/>
                  </a:lnTo>
                  <a:lnTo>
                    <a:pt x="558" y="379"/>
                  </a:lnTo>
                  <a:lnTo>
                    <a:pt x="555" y="379"/>
                  </a:lnTo>
                  <a:lnTo>
                    <a:pt x="553" y="379"/>
                  </a:lnTo>
                  <a:lnTo>
                    <a:pt x="552" y="379"/>
                  </a:lnTo>
                  <a:lnTo>
                    <a:pt x="550" y="379"/>
                  </a:lnTo>
                  <a:lnTo>
                    <a:pt x="546" y="380"/>
                  </a:lnTo>
                  <a:lnTo>
                    <a:pt x="545" y="380"/>
                  </a:lnTo>
                  <a:lnTo>
                    <a:pt x="544" y="380"/>
                  </a:lnTo>
                  <a:lnTo>
                    <a:pt x="543" y="380"/>
                  </a:lnTo>
                  <a:lnTo>
                    <a:pt x="542" y="380"/>
                  </a:lnTo>
                  <a:lnTo>
                    <a:pt x="539" y="378"/>
                  </a:lnTo>
                  <a:lnTo>
                    <a:pt x="537" y="378"/>
                  </a:lnTo>
                  <a:lnTo>
                    <a:pt x="535" y="378"/>
                  </a:lnTo>
                  <a:lnTo>
                    <a:pt x="534" y="378"/>
                  </a:lnTo>
                  <a:lnTo>
                    <a:pt x="533" y="378"/>
                  </a:lnTo>
                  <a:lnTo>
                    <a:pt x="532" y="378"/>
                  </a:lnTo>
                  <a:lnTo>
                    <a:pt x="528" y="379"/>
                  </a:lnTo>
                  <a:lnTo>
                    <a:pt x="526" y="380"/>
                  </a:lnTo>
                  <a:lnTo>
                    <a:pt x="524" y="380"/>
                  </a:lnTo>
                  <a:lnTo>
                    <a:pt x="522" y="380"/>
                  </a:lnTo>
                  <a:lnTo>
                    <a:pt x="518" y="380"/>
                  </a:lnTo>
                  <a:lnTo>
                    <a:pt x="515" y="379"/>
                  </a:lnTo>
                  <a:lnTo>
                    <a:pt x="513" y="379"/>
                  </a:lnTo>
                  <a:lnTo>
                    <a:pt x="509" y="378"/>
                  </a:lnTo>
                  <a:lnTo>
                    <a:pt x="507" y="377"/>
                  </a:lnTo>
                  <a:lnTo>
                    <a:pt x="507" y="377"/>
                  </a:lnTo>
                  <a:lnTo>
                    <a:pt x="506" y="377"/>
                  </a:lnTo>
                  <a:lnTo>
                    <a:pt x="506" y="377"/>
                  </a:lnTo>
                  <a:lnTo>
                    <a:pt x="506" y="377"/>
                  </a:lnTo>
                  <a:lnTo>
                    <a:pt x="505" y="378"/>
                  </a:lnTo>
                  <a:lnTo>
                    <a:pt x="504" y="379"/>
                  </a:lnTo>
                  <a:lnTo>
                    <a:pt x="504" y="381"/>
                  </a:lnTo>
                  <a:lnTo>
                    <a:pt x="503" y="384"/>
                  </a:lnTo>
                  <a:lnTo>
                    <a:pt x="500" y="395"/>
                  </a:lnTo>
                  <a:lnTo>
                    <a:pt x="500" y="397"/>
                  </a:lnTo>
                  <a:lnTo>
                    <a:pt x="499" y="398"/>
                  </a:lnTo>
                  <a:lnTo>
                    <a:pt x="498" y="400"/>
                  </a:lnTo>
                  <a:lnTo>
                    <a:pt x="498" y="400"/>
                  </a:lnTo>
                  <a:lnTo>
                    <a:pt x="497" y="401"/>
                  </a:lnTo>
                  <a:lnTo>
                    <a:pt x="496" y="402"/>
                  </a:lnTo>
                  <a:lnTo>
                    <a:pt x="496" y="402"/>
                  </a:lnTo>
                  <a:lnTo>
                    <a:pt x="495" y="402"/>
                  </a:lnTo>
                  <a:lnTo>
                    <a:pt x="493" y="402"/>
                  </a:lnTo>
                  <a:lnTo>
                    <a:pt x="491" y="403"/>
                  </a:lnTo>
                  <a:lnTo>
                    <a:pt x="488" y="403"/>
                  </a:lnTo>
                  <a:lnTo>
                    <a:pt x="486" y="402"/>
                  </a:lnTo>
                  <a:lnTo>
                    <a:pt x="484" y="402"/>
                  </a:lnTo>
                  <a:lnTo>
                    <a:pt x="478" y="401"/>
                  </a:lnTo>
                  <a:lnTo>
                    <a:pt x="477" y="401"/>
                  </a:lnTo>
                  <a:lnTo>
                    <a:pt x="476" y="401"/>
                  </a:lnTo>
                  <a:lnTo>
                    <a:pt x="475" y="401"/>
                  </a:lnTo>
                  <a:lnTo>
                    <a:pt x="473" y="401"/>
                  </a:lnTo>
                  <a:lnTo>
                    <a:pt x="469" y="402"/>
                  </a:lnTo>
                  <a:lnTo>
                    <a:pt x="467" y="402"/>
                  </a:lnTo>
                  <a:lnTo>
                    <a:pt x="464" y="403"/>
                  </a:lnTo>
                  <a:lnTo>
                    <a:pt x="462" y="403"/>
                  </a:lnTo>
                  <a:lnTo>
                    <a:pt x="461" y="403"/>
                  </a:lnTo>
                  <a:lnTo>
                    <a:pt x="460" y="403"/>
                  </a:lnTo>
                  <a:lnTo>
                    <a:pt x="459" y="402"/>
                  </a:lnTo>
                  <a:lnTo>
                    <a:pt x="458" y="401"/>
                  </a:lnTo>
                  <a:lnTo>
                    <a:pt x="456" y="401"/>
                  </a:lnTo>
                  <a:lnTo>
                    <a:pt x="456" y="401"/>
                  </a:lnTo>
                  <a:lnTo>
                    <a:pt x="455" y="401"/>
                  </a:lnTo>
                  <a:lnTo>
                    <a:pt x="454" y="401"/>
                  </a:lnTo>
                  <a:lnTo>
                    <a:pt x="453" y="401"/>
                  </a:lnTo>
                  <a:lnTo>
                    <a:pt x="452" y="401"/>
                  </a:lnTo>
                  <a:lnTo>
                    <a:pt x="451" y="402"/>
                  </a:lnTo>
                  <a:lnTo>
                    <a:pt x="449" y="402"/>
                  </a:lnTo>
                  <a:lnTo>
                    <a:pt x="448" y="403"/>
                  </a:lnTo>
                  <a:lnTo>
                    <a:pt x="447" y="404"/>
                  </a:lnTo>
                  <a:lnTo>
                    <a:pt x="447" y="404"/>
                  </a:lnTo>
                  <a:lnTo>
                    <a:pt x="444" y="407"/>
                  </a:lnTo>
                  <a:lnTo>
                    <a:pt x="443" y="409"/>
                  </a:lnTo>
                  <a:lnTo>
                    <a:pt x="441" y="410"/>
                  </a:lnTo>
                  <a:lnTo>
                    <a:pt x="440" y="411"/>
                  </a:lnTo>
                  <a:lnTo>
                    <a:pt x="439" y="412"/>
                  </a:lnTo>
                  <a:lnTo>
                    <a:pt x="439" y="412"/>
                  </a:lnTo>
                  <a:lnTo>
                    <a:pt x="438" y="412"/>
                  </a:lnTo>
                  <a:lnTo>
                    <a:pt x="437" y="412"/>
                  </a:lnTo>
                  <a:lnTo>
                    <a:pt x="437" y="412"/>
                  </a:lnTo>
                  <a:lnTo>
                    <a:pt x="436" y="412"/>
                  </a:lnTo>
                  <a:lnTo>
                    <a:pt x="436" y="412"/>
                  </a:lnTo>
                  <a:lnTo>
                    <a:pt x="435" y="412"/>
                  </a:lnTo>
                  <a:lnTo>
                    <a:pt x="435" y="411"/>
                  </a:lnTo>
                  <a:lnTo>
                    <a:pt x="429" y="403"/>
                  </a:lnTo>
                  <a:lnTo>
                    <a:pt x="428" y="401"/>
                  </a:lnTo>
                  <a:lnTo>
                    <a:pt x="426" y="400"/>
                  </a:lnTo>
                  <a:lnTo>
                    <a:pt x="425" y="399"/>
                  </a:lnTo>
                  <a:lnTo>
                    <a:pt x="424" y="398"/>
                  </a:lnTo>
                  <a:lnTo>
                    <a:pt x="420" y="395"/>
                  </a:lnTo>
                  <a:lnTo>
                    <a:pt x="415" y="392"/>
                  </a:lnTo>
                  <a:lnTo>
                    <a:pt x="413" y="391"/>
                  </a:lnTo>
                  <a:lnTo>
                    <a:pt x="411" y="390"/>
                  </a:lnTo>
                  <a:lnTo>
                    <a:pt x="409" y="389"/>
                  </a:lnTo>
                  <a:lnTo>
                    <a:pt x="404" y="387"/>
                  </a:lnTo>
                  <a:lnTo>
                    <a:pt x="398" y="386"/>
                  </a:lnTo>
                  <a:lnTo>
                    <a:pt x="397" y="385"/>
                  </a:lnTo>
                  <a:lnTo>
                    <a:pt x="394" y="385"/>
                  </a:lnTo>
                  <a:lnTo>
                    <a:pt x="393" y="384"/>
                  </a:lnTo>
                  <a:lnTo>
                    <a:pt x="392" y="384"/>
                  </a:lnTo>
                  <a:lnTo>
                    <a:pt x="391" y="384"/>
                  </a:lnTo>
                  <a:lnTo>
                    <a:pt x="389" y="382"/>
                  </a:lnTo>
                  <a:lnTo>
                    <a:pt x="387" y="381"/>
                  </a:lnTo>
                  <a:lnTo>
                    <a:pt x="386" y="379"/>
                  </a:lnTo>
                  <a:lnTo>
                    <a:pt x="384" y="378"/>
                  </a:lnTo>
                  <a:lnTo>
                    <a:pt x="382" y="375"/>
                  </a:lnTo>
                  <a:lnTo>
                    <a:pt x="381" y="373"/>
                  </a:lnTo>
                  <a:lnTo>
                    <a:pt x="379" y="371"/>
                  </a:lnTo>
                  <a:lnTo>
                    <a:pt x="374" y="365"/>
                  </a:lnTo>
                  <a:lnTo>
                    <a:pt x="372" y="364"/>
                  </a:lnTo>
                  <a:lnTo>
                    <a:pt x="370" y="362"/>
                  </a:lnTo>
                  <a:lnTo>
                    <a:pt x="368" y="361"/>
                  </a:lnTo>
                  <a:lnTo>
                    <a:pt x="366" y="359"/>
                  </a:lnTo>
                  <a:lnTo>
                    <a:pt x="364" y="358"/>
                  </a:lnTo>
                  <a:lnTo>
                    <a:pt x="362" y="357"/>
                  </a:lnTo>
                  <a:lnTo>
                    <a:pt x="356" y="355"/>
                  </a:lnTo>
                  <a:lnTo>
                    <a:pt x="351" y="351"/>
                  </a:lnTo>
                  <a:lnTo>
                    <a:pt x="349" y="351"/>
                  </a:lnTo>
                  <a:lnTo>
                    <a:pt x="348" y="351"/>
                  </a:lnTo>
                  <a:lnTo>
                    <a:pt x="344" y="349"/>
                  </a:lnTo>
                  <a:lnTo>
                    <a:pt x="339" y="348"/>
                  </a:lnTo>
                  <a:lnTo>
                    <a:pt x="333" y="346"/>
                  </a:lnTo>
                  <a:lnTo>
                    <a:pt x="332" y="346"/>
                  </a:lnTo>
                  <a:lnTo>
                    <a:pt x="328" y="344"/>
                  </a:lnTo>
                  <a:lnTo>
                    <a:pt x="327" y="344"/>
                  </a:lnTo>
                  <a:lnTo>
                    <a:pt x="326" y="343"/>
                  </a:lnTo>
                  <a:lnTo>
                    <a:pt x="325" y="343"/>
                  </a:lnTo>
                  <a:lnTo>
                    <a:pt x="323" y="343"/>
                  </a:lnTo>
                  <a:lnTo>
                    <a:pt x="317" y="343"/>
                  </a:lnTo>
                  <a:lnTo>
                    <a:pt x="315" y="343"/>
                  </a:lnTo>
                  <a:lnTo>
                    <a:pt x="314" y="342"/>
                  </a:lnTo>
                  <a:lnTo>
                    <a:pt x="313" y="342"/>
                  </a:lnTo>
                  <a:lnTo>
                    <a:pt x="312" y="342"/>
                  </a:lnTo>
                  <a:lnTo>
                    <a:pt x="312" y="342"/>
                  </a:lnTo>
                  <a:lnTo>
                    <a:pt x="311" y="341"/>
                  </a:lnTo>
                  <a:lnTo>
                    <a:pt x="310" y="341"/>
                  </a:lnTo>
                  <a:lnTo>
                    <a:pt x="309" y="340"/>
                  </a:lnTo>
                  <a:lnTo>
                    <a:pt x="307" y="338"/>
                  </a:lnTo>
                  <a:lnTo>
                    <a:pt x="304" y="334"/>
                  </a:lnTo>
                  <a:lnTo>
                    <a:pt x="302" y="333"/>
                  </a:lnTo>
                  <a:lnTo>
                    <a:pt x="300" y="331"/>
                  </a:lnTo>
                  <a:lnTo>
                    <a:pt x="299" y="330"/>
                  </a:lnTo>
                  <a:lnTo>
                    <a:pt x="298" y="329"/>
                  </a:lnTo>
                  <a:lnTo>
                    <a:pt x="297" y="329"/>
                  </a:lnTo>
                  <a:lnTo>
                    <a:pt x="296" y="328"/>
                  </a:lnTo>
                  <a:lnTo>
                    <a:pt x="295" y="327"/>
                  </a:lnTo>
                  <a:lnTo>
                    <a:pt x="293" y="327"/>
                  </a:lnTo>
                  <a:lnTo>
                    <a:pt x="291" y="326"/>
                  </a:lnTo>
                  <a:lnTo>
                    <a:pt x="287" y="325"/>
                  </a:lnTo>
                  <a:lnTo>
                    <a:pt x="284" y="325"/>
                  </a:lnTo>
                  <a:lnTo>
                    <a:pt x="282" y="324"/>
                  </a:lnTo>
                  <a:lnTo>
                    <a:pt x="280" y="323"/>
                  </a:lnTo>
                  <a:lnTo>
                    <a:pt x="279" y="323"/>
                  </a:lnTo>
                  <a:lnTo>
                    <a:pt x="278" y="322"/>
                  </a:lnTo>
                  <a:lnTo>
                    <a:pt x="277" y="321"/>
                  </a:lnTo>
                  <a:lnTo>
                    <a:pt x="276" y="321"/>
                  </a:lnTo>
                  <a:lnTo>
                    <a:pt x="275" y="320"/>
                  </a:lnTo>
                  <a:lnTo>
                    <a:pt x="274" y="319"/>
                  </a:lnTo>
                  <a:lnTo>
                    <a:pt x="273" y="318"/>
                  </a:lnTo>
                  <a:lnTo>
                    <a:pt x="271" y="315"/>
                  </a:lnTo>
                  <a:lnTo>
                    <a:pt x="270" y="314"/>
                  </a:lnTo>
                  <a:lnTo>
                    <a:pt x="269" y="314"/>
                  </a:lnTo>
                  <a:lnTo>
                    <a:pt x="268" y="313"/>
                  </a:lnTo>
                  <a:lnTo>
                    <a:pt x="268" y="313"/>
                  </a:lnTo>
                  <a:lnTo>
                    <a:pt x="267" y="313"/>
                  </a:lnTo>
                  <a:lnTo>
                    <a:pt x="266" y="313"/>
                  </a:lnTo>
                  <a:lnTo>
                    <a:pt x="265" y="314"/>
                  </a:lnTo>
                  <a:lnTo>
                    <a:pt x="264" y="315"/>
                  </a:lnTo>
                  <a:lnTo>
                    <a:pt x="263" y="316"/>
                  </a:lnTo>
                  <a:lnTo>
                    <a:pt x="261" y="318"/>
                  </a:lnTo>
                  <a:lnTo>
                    <a:pt x="260" y="319"/>
                  </a:lnTo>
                  <a:lnTo>
                    <a:pt x="259" y="321"/>
                  </a:lnTo>
                  <a:lnTo>
                    <a:pt x="257" y="323"/>
                  </a:lnTo>
                  <a:lnTo>
                    <a:pt x="256" y="326"/>
                  </a:lnTo>
                  <a:lnTo>
                    <a:pt x="254" y="330"/>
                  </a:lnTo>
                  <a:lnTo>
                    <a:pt x="254" y="331"/>
                  </a:lnTo>
                  <a:lnTo>
                    <a:pt x="253" y="332"/>
                  </a:lnTo>
                  <a:lnTo>
                    <a:pt x="252" y="334"/>
                  </a:lnTo>
                  <a:lnTo>
                    <a:pt x="250" y="336"/>
                  </a:lnTo>
                  <a:lnTo>
                    <a:pt x="248" y="340"/>
                  </a:lnTo>
                  <a:lnTo>
                    <a:pt x="247" y="340"/>
                  </a:lnTo>
                  <a:lnTo>
                    <a:pt x="246" y="341"/>
                  </a:lnTo>
                  <a:lnTo>
                    <a:pt x="245" y="342"/>
                  </a:lnTo>
                  <a:lnTo>
                    <a:pt x="245" y="342"/>
                  </a:lnTo>
                  <a:lnTo>
                    <a:pt x="243" y="343"/>
                  </a:lnTo>
                  <a:lnTo>
                    <a:pt x="242" y="343"/>
                  </a:lnTo>
                  <a:lnTo>
                    <a:pt x="241" y="343"/>
                  </a:lnTo>
                  <a:lnTo>
                    <a:pt x="239" y="343"/>
                  </a:lnTo>
                  <a:lnTo>
                    <a:pt x="237" y="343"/>
                  </a:lnTo>
                  <a:lnTo>
                    <a:pt x="235" y="343"/>
                  </a:lnTo>
                  <a:lnTo>
                    <a:pt x="234" y="343"/>
                  </a:lnTo>
                  <a:lnTo>
                    <a:pt x="233" y="343"/>
                  </a:lnTo>
                  <a:lnTo>
                    <a:pt x="232" y="342"/>
                  </a:lnTo>
                  <a:lnTo>
                    <a:pt x="231" y="342"/>
                  </a:lnTo>
                  <a:lnTo>
                    <a:pt x="229" y="341"/>
                  </a:lnTo>
                  <a:lnTo>
                    <a:pt x="224" y="339"/>
                  </a:lnTo>
                  <a:lnTo>
                    <a:pt x="216" y="334"/>
                  </a:lnTo>
                  <a:lnTo>
                    <a:pt x="213" y="333"/>
                  </a:lnTo>
                  <a:lnTo>
                    <a:pt x="212" y="332"/>
                  </a:lnTo>
                  <a:lnTo>
                    <a:pt x="211" y="331"/>
                  </a:lnTo>
                  <a:lnTo>
                    <a:pt x="210" y="330"/>
                  </a:lnTo>
                  <a:lnTo>
                    <a:pt x="209" y="329"/>
                  </a:lnTo>
                  <a:lnTo>
                    <a:pt x="208" y="327"/>
                  </a:lnTo>
                  <a:lnTo>
                    <a:pt x="207" y="326"/>
                  </a:lnTo>
                  <a:lnTo>
                    <a:pt x="207" y="325"/>
                  </a:lnTo>
                  <a:lnTo>
                    <a:pt x="207" y="323"/>
                  </a:lnTo>
                  <a:lnTo>
                    <a:pt x="207" y="322"/>
                  </a:lnTo>
                  <a:lnTo>
                    <a:pt x="207" y="320"/>
                  </a:lnTo>
                  <a:lnTo>
                    <a:pt x="207" y="318"/>
                  </a:lnTo>
                  <a:lnTo>
                    <a:pt x="208" y="315"/>
                  </a:lnTo>
                  <a:lnTo>
                    <a:pt x="208" y="314"/>
                  </a:lnTo>
                  <a:lnTo>
                    <a:pt x="208" y="314"/>
                  </a:lnTo>
                  <a:lnTo>
                    <a:pt x="208" y="313"/>
                  </a:lnTo>
                  <a:lnTo>
                    <a:pt x="208" y="312"/>
                  </a:lnTo>
                  <a:lnTo>
                    <a:pt x="208" y="311"/>
                  </a:lnTo>
                  <a:lnTo>
                    <a:pt x="207" y="310"/>
                  </a:lnTo>
                  <a:lnTo>
                    <a:pt x="207" y="310"/>
                  </a:lnTo>
                  <a:lnTo>
                    <a:pt x="206" y="310"/>
                  </a:lnTo>
                  <a:lnTo>
                    <a:pt x="203" y="309"/>
                  </a:lnTo>
                  <a:lnTo>
                    <a:pt x="202" y="309"/>
                  </a:lnTo>
                  <a:lnTo>
                    <a:pt x="200" y="308"/>
                  </a:lnTo>
                  <a:lnTo>
                    <a:pt x="199" y="308"/>
                  </a:lnTo>
                  <a:lnTo>
                    <a:pt x="197" y="307"/>
                  </a:lnTo>
                  <a:lnTo>
                    <a:pt x="196" y="306"/>
                  </a:lnTo>
                  <a:lnTo>
                    <a:pt x="194" y="305"/>
                  </a:lnTo>
                  <a:lnTo>
                    <a:pt x="191" y="303"/>
                  </a:lnTo>
                  <a:lnTo>
                    <a:pt x="190" y="302"/>
                  </a:lnTo>
                  <a:lnTo>
                    <a:pt x="188" y="301"/>
                  </a:lnTo>
                  <a:lnTo>
                    <a:pt x="186" y="301"/>
                  </a:lnTo>
                  <a:lnTo>
                    <a:pt x="184" y="300"/>
                  </a:lnTo>
                  <a:lnTo>
                    <a:pt x="182" y="299"/>
                  </a:lnTo>
                  <a:lnTo>
                    <a:pt x="180" y="299"/>
                  </a:lnTo>
                  <a:lnTo>
                    <a:pt x="178" y="298"/>
                  </a:lnTo>
                  <a:lnTo>
                    <a:pt x="177" y="298"/>
                  </a:lnTo>
                  <a:lnTo>
                    <a:pt x="176" y="297"/>
                  </a:lnTo>
                  <a:lnTo>
                    <a:pt x="175" y="297"/>
                  </a:lnTo>
                  <a:lnTo>
                    <a:pt x="174" y="296"/>
                  </a:lnTo>
                  <a:lnTo>
                    <a:pt x="174" y="296"/>
                  </a:lnTo>
                  <a:lnTo>
                    <a:pt x="173" y="295"/>
                  </a:lnTo>
                  <a:lnTo>
                    <a:pt x="173" y="294"/>
                  </a:lnTo>
                  <a:lnTo>
                    <a:pt x="172" y="293"/>
                  </a:lnTo>
                  <a:lnTo>
                    <a:pt x="171" y="289"/>
                  </a:lnTo>
                  <a:lnTo>
                    <a:pt x="171" y="288"/>
                  </a:lnTo>
                  <a:lnTo>
                    <a:pt x="171" y="288"/>
                  </a:lnTo>
                  <a:lnTo>
                    <a:pt x="170" y="287"/>
                  </a:lnTo>
                  <a:lnTo>
                    <a:pt x="170" y="287"/>
                  </a:lnTo>
                  <a:lnTo>
                    <a:pt x="170" y="286"/>
                  </a:lnTo>
                  <a:lnTo>
                    <a:pt x="169" y="286"/>
                  </a:lnTo>
                  <a:lnTo>
                    <a:pt x="168" y="286"/>
                  </a:lnTo>
                  <a:lnTo>
                    <a:pt x="167" y="285"/>
                  </a:lnTo>
                  <a:lnTo>
                    <a:pt x="164" y="284"/>
                  </a:lnTo>
                  <a:lnTo>
                    <a:pt x="162" y="283"/>
                  </a:lnTo>
                  <a:lnTo>
                    <a:pt x="158" y="283"/>
                  </a:lnTo>
                  <a:lnTo>
                    <a:pt x="157" y="282"/>
                  </a:lnTo>
                  <a:lnTo>
                    <a:pt x="155" y="282"/>
                  </a:lnTo>
                  <a:lnTo>
                    <a:pt x="154" y="281"/>
                  </a:lnTo>
                  <a:lnTo>
                    <a:pt x="152" y="280"/>
                  </a:lnTo>
                  <a:lnTo>
                    <a:pt x="150" y="279"/>
                  </a:lnTo>
                  <a:lnTo>
                    <a:pt x="149" y="278"/>
                  </a:lnTo>
                  <a:lnTo>
                    <a:pt x="148" y="277"/>
                  </a:lnTo>
                  <a:lnTo>
                    <a:pt x="147" y="276"/>
                  </a:lnTo>
                  <a:lnTo>
                    <a:pt x="143" y="272"/>
                  </a:lnTo>
                  <a:lnTo>
                    <a:pt x="143" y="272"/>
                  </a:lnTo>
                  <a:lnTo>
                    <a:pt x="142" y="272"/>
                  </a:lnTo>
                  <a:lnTo>
                    <a:pt x="141" y="271"/>
                  </a:lnTo>
                  <a:lnTo>
                    <a:pt x="139" y="270"/>
                  </a:lnTo>
                  <a:lnTo>
                    <a:pt x="135" y="268"/>
                  </a:lnTo>
                  <a:lnTo>
                    <a:pt x="134" y="268"/>
                  </a:lnTo>
                  <a:lnTo>
                    <a:pt x="132" y="267"/>
                  </a:lnTo>
                  <a:lnTo>
                    <a:pt x="131" y="266"/>
                  </a:lnTo>
                  <a:lnTo>
                    <a:pt x="130" y="266"/>
                  </a:lnTo>
                  <a:lnTo>
                    <a:pt x="129" y="265"/>
                  </a:lnTo>
                  <a:lnTo>
                    <a:pt x="126" y="264"/>
                  </a:lnTo>
                  <a:lnTo>
                    <a:pt x="125" y="264"/>
                  </a:lnTo>
                  <a:lnTo>
                    <a:pt x="124" y="264"/>
                  </a:lnTo>
                  <a:lnTo>
                    <a:pt x="123" y="264"/>
                  </a:lnTo>
                  <a:lnTo>
                    <a:pt x="122" y="264"/>
                  </a:lnTo>
                  <a:lnTo>
                    <a:pt x="120" y="265"/>
                  </a:lnTo>
                  <a:lnTo>
                    <a:pt x="119" y="265"/>
                  </a:lnTo>
                  <a:lnTo>
                    <a:pt x="118" y="265"/>
                  </a:lnTo>
                  <a:lnTo>
                    <a:pt x="117" y="265"/>
                  </a:lnTo>
                  <a:lnTo>
                    <a:pt x="115" y="265"/>
                  </a:lnTo>
                  <a:lnTo>
                    <a:pt x="112" y="264"/>
                  </a:lnTo>
                  <a:lnTo>
                    <a:pt x="111" y="264"/>
                  </a:lnTo>
                  <a:lnTo>
                    <a:pt x="110" y="264"/>
                  </a:lnTo>
                  <a:lnTo>
                    <a:pt x="109" y="264"/>
                  </a:lnTo>
                  <a:lnTo>
                    <a:pt x="104" y="265"/>
                  </a:lnTo>
                  <a:lnTo>
                    <a:pt x="102" y="265"/>
                  </a:lnTo>
                  <a:lnTo>
                    <a:pt x="101" y="265"/>
                  </a:lnTo>
                  <a:lnTo>
                    <a:pt x="99" y="264"/>
                  </a:lnTo>
                  <a:lnTo>
                    <a:pt x="97" y="264"/>
                  </a:lnTo>
                  <a:lnTo>
                    <a:pt x="96" y="264"/>
                  </a:lnTo>
                  <a:lnTo>
                    <a:pt x="95" y="263"/>
                  </a:lnTo>
                  <a:lnTo>
                    <a:pt x="94" y="263"/>
                  </a:lnTo>
                  <a:lnTo>
                    <a:pt x="93" y="263"/>
                  </a:lnTo>
                  <a:lnTo>
                    <a:pt x="92" y="261"/>
                  </a:lnTo>
                  <a:lnTo>
                    <a:pt x="89" y="259"/>
                  </a:lnTo>
                  <a:lnTo>
                    <a:pt x="88" y="258"/>
                  </a:lnTo>
                  <a:lnTo>
                    <a:pt x="85" y="255"/>
                  </a:lnTo>
                  <a:lnTo>
                    <a:pt x="84" y="254"/>
                  </a:lnTo>
                  <a:lnTo>
                    <a:pt x="74" y="247"/>
                  </a:lnTo>
                  <a:lnTo>
                    <a:pt x="69" y="244"/>
                  </a:lnTo>
                  <a:lnTo>
                    <a:pt x="67" y="242"/>
                  </a:lnTo>
                  <a:lnTo>
                    <a:pt x="59" y="236"/>
                  </a:lnTo>
                  <a:lnTo>
                    <a:pt x="53" y="232"/>
                  </a:lnTo>
                  <a:lnTo>
                    <a:pt x="53" y="232"/>
                  </a:lnTo>
                  <a:lnTo>
                    <a:pt x="53" y="231"/>
                  </a:lnTo>
                  <a:lnTo>
                    <a:pt x="53" y="228"/>
                  </a:lnTo>
                  <a:lnTo>
                    <a:pt x="54" y="223"/>
                  </a:lnTo>
                  <a:lnTo>
                    <a:pt x="55" y="218"/>
                  </a:lnTo>
                  <a:lnTo>
                    <a:pt x="55" y="213"/>
                  </a:lnTo>
                  <a:lnTo>
                    <a:pt x="55" y="212"/>
                  </a:lnTo>
                  <a:lnTo>
                    <a:pt x="56" y="211"/>
                  </a:lnTo>
                  <a:lnTo>
                    <a:pt x="56" y="210"/>
                  </a:lnTo>
                  <a:lnTo>
                    <a:pt x="56" y="209"/>
                  </a:lnTo>
                  <a:lnTo>
                    <a:pt x="57" y="208"/>
                  </a:lnTo>
                  <a:lnTo>
                    <a:pt x="59" y="205"/>
                  </a:lnTo>
                  <a:lnTo>
                    <a:pt x="60" y="204"/>
                  </a:lnTo>
                  <a:lnTo>
                    <a:pt x="61" y="203"/>
                  </a:lnTo>
                  <a:lnTo>
                    <a:pt x="63" y="198"/>
                  </a:lnTo>
                  <a:lnTo>
                    <a:pt x="64" y="195"/>
                  </a:lnTo>
                  <a:lnTo>
                    <a:pt x="65" y="193"/>
                  </a:lnTo>
                  <a:lnTo>
                    <a:pt x="65" y="191"/>
                  </a:lnTo>
                  <a:lnTo>
                    <a:pt x="66" y="190"/>
                  </a:lnTo>
                  <a:lnTo>
                    <a:pt x="66" y="189"/>
                  </a:lnTo>
                  <a:lnTo>
                    <a:pt x="66" y="187"/>
                  </a:lnTo>
                  <a:lnTo>
                    <a:pt x="65" y="186"/>
                  </a:lnTo>
                  <a:lnTo>
                    <a:pt x="65" y="182"/>
                  </a:lnTo>
                  <a:lnTo>
                    <a:pt x="64" y="181"/>
                  </a:lnTo>
                  <a:lnTo>
                    <a:pt x="64" y="180"/>
                  </a:lnTo>
                  <a:lnTo>
                    <a:pt x="64" y="179"/>
                  </a:lnTo>
                  <a:lnTo>
                    <a:pt x="64" y="178"/>
                  </a:lnTo>
                  <a:lnTo>
                    <a:pt x="65" y="177"/>
                  </a:lnTo>
                  <a:lnTo>
                    <a:pt x="65" y="174"/>
                  </a:lnTo>
                  <a:lnTo>
                    <a:pt x="65" y="172"/>
                  </a:lnTo>
                  <a:lnTo>
                    <a:pt x="65" y="171"/>
                  </a:lnTo>
                  <a:lnTo>
                    <a:pt x="65" y="170"/>
                  </a:lnTo>
                  <a:lnTo>
                    <a:pt x="65" y="169"/>
                  </a:lnTo>
                  <a:lnTo>
                    <a:pt x="65" y="168"/>
                  </a:lnTo>
                  <a:lnTo>
                    <a:pt x="64" y="167"/>
                  </a:lnTo>
                  <a:lnTo>
                    <a:pt x="63" y="166"/>
                  </a:lnTo>
                  <a:lnTo>
                    <a:pt x="62" y="165"/>
                  </a:lnTo>
                  <a:lnTo>
                    <a:pt x="61" y="164"/>
                  </a:lnTo>
                  <a:lnTo>
                    <a:pt x="59" y="163"/>
                  </a:lnTo>
                  <a:lnTo>
                    <a:pt x="58" y="162"/>
                  </a:lnTo>
                  <a:lnTo>
                    <a:pt x="54" y="160"/>
                  </a:lnTo>
                  <a:lnTo>
                    <a:pt x="53" y="160"/>
                  </a:lnTo>
                  <a:lnTo>
                    <a:pt x="50" y="158"/>
                  </a:lnTo>
                  <a:lnTo>
                    <a:pt x="48" y="156"/>
                  </a:lnTo>
                  <a:lnTo>
                    <a:pt x="46" y="155"/>
                  </a:lnTo>
                  <a:lnTo>
                    <a:pt x="45" y="154"/>
                  </a:lnTo>
                  <a:lnTo>
                    <a:pt x="43" y="152"/>
                  </a:lnTo>
                  <a:lnTo>
                    <a:pt x="43" y="151"/>
                  </a:lnTo>
                  <a:lnTo>
                    <a:pt x="42" y="151"/>
                  </a:lnTo>
                  <a:lnTo>
                    <a:pt x="42" y="150"/>
                  </a:lnTo>
                  <a:lnTo>
                    <a:pt x="41" y="149"/>
                  </a:lnTo>
                  <a:lnTo>
                    <a:pt x="41" y="148"/>
                  </a:lnTo>
                  <a:lnTo>
                    <a:pt x="41" y="147"/>
                  </a:lnTo>
                  <a:lnTo>
                    <a:pt x="41" y="144"/>
                  </a:lnTo>
                  <a:lnTo>
                    <a:pt x="40" y="142"/>
                  </a:lnTo>
                  <a:lnTo>
                    <a:pt x="40" y="142"/>
                  </a:lnTo>
                  <a:lnTo>
                    <a:pt x="40" y="141"/>
                  </a:lnTo>
                  <a:lnTo>
                    <a:pt x="40" y="140"/>
                  </a:lnTo>
                  <a:lnTo>
                    <a:pt x="39" y="140"/>
                  </a:lnTo>
                  <a:lnTo>
                    <a:pt x="39" y="140"/>
                  </a:lnTo>
                  <a:lnTo>
                    <a:pt x="37" y="139"/>
                  </a:lnTo>
                  <a:lnTo>
                    <a:pt x="37" y="139"/>
                  </a:lnTo>
                  <a:lnTo>
                    <a:pt x="36" y="138"/>
                  </a:lnTo>
                  <a:lnTo>
                    <a:pt x="35" y="137"/>
                  </a:lnTo>
                  <a:lnTo>
                    <a:pt x="34" y="137"/>
                  </a:lnTo>
                  <a:lnTo>
                    <a:pt x="34" y="136"/>
                  </a:lnTo>
                  <a:lnTo>
                    <a:pt x="33" y="136"/>
                  </a:lnTo>
                  <a:lnTo>
                    <a:pt x="32" y="136"/>
                  </a:lnTo>
                  <a:lnTo>
                    <a:pt x="30" y="136"/>
                  </a:lnTo>
                  <a:lnTo>
                    <a:pt x="29" y="135"/>
                  </a:lnTo>
                  <a:lnTo>
                    <a:pt x="26" y="135"/>
                  </a:lnTo>
                  <a:lnTo>
                    <a:pt x="24" y="134"/>
                  </a:lnTo>
                  <a:lnTo>
                    <a:pt x="23" y="134"/>
                  </a:lnTo>
                  <a:lnTo>
                    <a:pt x="23" y="133"/>
                  </a:lnTo>
                  <a:lnTo>
                    <a:pt x="22" y="133"/>
                  </a:lnTo>
                  <a:lnTo>
                    <a:pt x="21" y="131"/>
                  </a:lnTo>
                  <a:lnTo>
                    <a:pt x="20" y="131"/>
                  </a:lnTo>
                  <a:lnTo>
                    <a:pt x="19" y="130"/>
                  </a:lnTo>
                  <a:lnTo>
                    <a:pt x="17" y="129"/>
                  </a:lnTo>
                  <a:lnTo>
                    <a:pt x="16" y="129"/>
                  </a:lnTo>
                  <a:lnTo>
                    <a:pt x="15" y="128"/>
                  </a:lnTo>
                  <a:lnTo>
                    <a:pt x="12" y="127"/>
                  </a:lnTo>
                  <a:lnTo>
                    <a:pt x="10" y="127"/>
                  </a:lnTo>
                  <a:lnTo>
                    <a:pt x="8" y="126"/>
                  </a:lnTo>
                  <a:lnTo>
                    <a:pt x="7" y="125"/>
                  </a:lnTo>
                  <a:lnTo>
                    <a:pt x="5" y="124"/>
                  </a:lnTo>
                  <a:lnTo>
                    <a:pt x="4" y="124"/>
                  </a:lnTo>
                  <a:lnTo>
                    <a:pt x="3" y="123"/>
                  </a:lnTo>
                  <a:lnTo>
                    <a:pt x="2" y="122"/>
                  </a:lnTo>
                  <a:lnTo>
                    <a:pt x="1" y="121"/>
                  </a:lnTo>
                  <a:lnTo>
                    <a:pt x="1" y="119"/>
                  </a:lnTo>
                  <a:lnTo>
                    <a:pt x="0" y="118"/>
                  </a:lnTo>
                  <a:lnTo>
                    <a:pt x="0" y="117"/>
                  </a:lnTo>
                  <a:lnTo>
                    <a:pt x="0" y="116"/>
                  </a:lnTo>
                  <a:lnTo>
                    <a:pt x="0" y="116"/>
                  </a:lnTo>
                  <a:lnTo>
                    <a:pt x="0" y="115"/>
                  </a:lnTo>
                  <a:lnTo>
                    <a:pt x="0" y="115"/>
                  </a:lnTo>
                  <a:lnTo>
                    <a:pt x="1" y="114"/>
                  </a:lnTo>
                  <a:lnTo>
                    <a:pt x="1" y="113"/>
                  </a:lnTo>
                  <a:lnTo>
                    <a:pt x="2" y="113"/>
                  </a:lnTo>
                  <a:lnTo>
                    <a:pt x="3" y="112"/>
                  </a:lnTo>
                  <a:lnTo>
                    <a:pt x="4" y="112"/>
                  </a:lnTo>
                  <a:lnTo>
                    <a:pt x="5" y="111"/>
                  </a:lnTo>
                  <a:lnTo>
                    <a:pt x="7" y="110"/>
                  </a:lnTo>
                  <a:lnTo>
                    <a:pt x="7" y="110"/>
                  </a:lnTo>
                  <a:lnTo>
                    <a:pt x="8" y="109"/>
                  </a:lnTo>
                  <a:lnTo>
                    <a:pt x="8" y="109"/>
                  </a:lnTo>
                  <a:lnTo>
                    <a:pt x="8" y="109"/>
                  </a:lnTo>
                  <a:lnTo>
                    <a:pt x="8" y="108"/>
                  </a:lnTo>
                  <a:lnTo>
                    <a:pt x="7" y="108"/>
                  </a:lnTo>
                  <a:lnTo>
                    <a:pt x="6" y="106"/>
                  </a:lnTo>
                  <a:lnTo>
                    <a:pt x="6" y="106"/>
                  </a:lnTo>
                  <a:lnTo>
                    <a:pt x="6" y="105"/>
                  </a:lnTo>
                  <a:lnTo>
                    <a:pt x="6" y="105"/>
                  </a:lnTo>
                  <a:lnTo>
                    <a:pt x="6" y="105"/>
                  </a:lnTo>
                  <a:lnTo>
                    <a:pt x="6" y="104"/>
                  </a:lnTo>
                  <a:lnTo>
                    <a:pt x="6" y="104"/>
                  </a:lnTo>
                  <a:lnTo>
                    <a:pt x="6" y="103"/>
                  </a:lnTo>
                  <a:lnTo>
                    <a:pt x="7" y="102"/>
                  </a:lnTo>
                  <a:lnTo>
                    <a:pt x="10" y="100"/>
                  </a:lnTo>
                  <a:lnTo>
                    <a:pt x="11" y="99"/>
                  </a:lnTo>
                  <a:lnTo>
                    <a:pt x="12" y="98"/>
                  </a:lnTo>
                  <a:lnTo>
                    <a:pt x="13" y="98"/>
                  </a:lnTo>
                  <a:lnTo>
                    <a:pt x="13" y="97"/>
                  </a:lnTo>
                  <a:lnTo>
                    <a:pt x="14" y="96"/>
                  </a:lnTo>
                  <a:lnTo>
                    <a:pt x="14" y="95"/>
                  </a:lnTo>
                  <a:lnTo>
                    <a:pt x="14" y="94"/>
                  </a:lnTo>
                  <a:lnTo>
                    <a:pt x="15" y="93"/>
                  </a:lnTo>
                  <a:lnTo>
                    <a:pt x="15" y="89"/>
                  </a:lnTo>
                  <a:lnTo>
                    <a:pt x="15" y="87"/>
                  </a:lnTo>
                  <a:lnTo>
                    <a:pt x="16" y="86"/>
                  </a:lnTo>
                  <a:lnTo>
                    <a:pt x="16" y="86"/>
                  </a:lnTo>
                  <a:lnTo>
                    <a:pt x="17" y="84"/>
                  </a:lnTo>
                  <a:lnTo>
                    <a:pt x="18" y="83"/>
                  </a:lnTo>
                  <a:lnTo>
                    <a:pt x="18" y="83"/>
                  </a:lnTo>
                  <a:lnTo>
                    <a:pt x="17" y="82"/>
                  </a:lnTo>
                  <a:lnTo>
                    <a:pt x="17" y="82"/>
                  </a:lnTo>
                  <a:lnTo>
                    <a:pt x="17" y="81"/>
                  </a:lnTo>
                  <a:lnTo>
                    <a:pt x="15" y="80"/>
                  </a:lnTo>
                  <a:lnTo>
                    <a:pt x="15" y="79"/>
                  </a:lnTo>
                  <a:lnTo>
                    <a:pt x="14" y="78"/>
                  </a:lnTo>
                  <a:lnTo>
                    <a:pt x="14" y="78"/>
                  </a:lnTo>
                  <a:lnTo>
                    <a:pt x="14" y="77"/>
                  </a:lnTo>
                  <a:lnTo>
                    <a:pt x="14" y="77"/>
                  </a:lnTo>
                  <a:lnTo>
                    <a:pt x="14" y="76"/>
                  </a:lnTo>
                  <a:lnTo>
                    <a:pt x="15" y="76"/>
                  </a:lnTo>
                  <a:lnTo>
                    <a:pt x="15" y="75"/>
                  </a:lnTo>
                  <a:lnTo>
                    <a:pt x="16" y="75"/>
                  </a:lnTo>
                  <a:lnTo>
                    <a:pt x="16" y="74"/>
                  </a:lnTo>
                  <a:lnTo>
                    <a:pt x="17" y="74"/>
                  </a:lnTo>
                  <a:lnTo>
                    <a:pt x="19" y="73"/>
                  </a:lnTo>
                  <a:lnTo>
                    <a:pt x="21" y="73"/>
                  </a:lnTo>
                  <a:lnTo>
                    <a:pt x="22" y="72"/>
                  </a:lnTo>
                  <a:lnTo>
                    <a:pt x="23" y="72"/>
                  </a:lnTo>
                  <a:lnTo>
                    <a:pt x="24" y="71"/>
                  </a:lnTo>
                  <a:lnTo>
                    <a:pt x="25" y="71"/>
                  </a:lnTo>
                  <a:lnTo>
                    <a:pt x="25" y="70"/>
                  </a:lnTo>
                  <a:lnTo>
                    <a:pt x="26" y="70"/>
                  </a:lnTo>
                  <a:lnTo>
                    <a:pt x="26" y="69"/>
                  </a:lnTo>
                  <a:lnTo>
                    <a:pt x="27" y="70"/>
                  </a:lnTo>
                  <a:lnTo>
                    <a:pt x="27" y="71"/>
                  </a:lnTo>
                  <a:lnTo>
                    <a:pt x="28" y="71"/>
                  </a:lnTo>
                  <a:lnTo>
                    <a:pt x="29" y="72"/>
                  </a:lnTo>
                  <a:lnTo>
                    <a:pt x="30" y="73"/>
                  </a:lnTo>
                  <a:lnTo>
                    <a:pt x="31" y="73"/>
                  </a:lnTo>
                  <a:lnTo>
                    <a:pt x="32" y="73"/>
                  </a:lnTo>
                  <a:lnTo>
                    <a:pt x="33" y="74"/>
                  </a:lnTo>
                  <a:lnTo>
                    <a:pt x="35" y="74"/>
                  </a:lnTo>
                  <a:lnTo>
                    <a:pt x="36" y="74"/>
                  </a:lnTo>
                  <a:lnTo>
                    <a:pt x="37" y="74"/>
                  </a:lnTo>
                  <a:lnTo>
                    <a:pt x="38" y="73"/>
                  </a:lnTo>
                  <a:lnTo>
                    <a:pt x="40" y="73"/>
                  </a:lnTo>
                  <a:lnTo>
                    <a:pt x="41" y="73"/>
                  </a:lnTo>
                  <a:lnTo>
                    <a:pt x="43" y="72"/>
                  </a:lnTo>
                  <a:lnTo>
                    <a:pt x="44" y="72"/>
                  </a:lnTo>
                  <a:lnTo>
                    <a:pt x="45" y="71"/>
                  </a:lnTo>
                  <a:lnTo>
                    <a:pt x="47" y="70"/>
                  </a:lnTo>
                  <a:lnTo>
                    <a:pt x="49" y="69"/>
                  </a:lnTo>
                  <a:lnTo>
                    <a:pt x="51" y="67"/>
                  </a:lnTo>
                  <a:lnTo>
                    <a:pt x="52" y="67"/>
                  </a:lnTo>
                  <a:lnTo>
                    <a:pt x="54" y="66"/>
                  </a:lnTo>
                  <a:lnTo>
                    <a:pt x="56" y="65"/>
                  </a:lnTo>
                  <a:lnTo>
                    <a:pt x="57" y="64"/>
                  </a:lnTo>
                  <a:lnTo>
                    <a:pt x="59" y="62"/>
                  </a:lnTo>
                  <a:lnTo>
                    <a:pt x="60" y="61"/>
                  </a:lnTo>
                  <a:lnTo>
                    <a:pt x="61" y="61"/>
                  </a:lnTo>
                  <a:lnTo>
                    <a:pt x="61" y="60"/>
                  </a:lnTo>
                  <a:lnTo>
                    <a:pt x="63" y="57"/>
                  </a:lnTo>
                  <a:lnTo>
                    <a:pt x="63" y="56"/>
                  </a:lnTo>
                  <a:lnTo>
                    <a:pt x="64" y="55"/>
                  </a:lnTo>
                  <a:lnTo>
                    <a:pt x="65" y="54"/>
                  </a:lnTo>
                  <a:lnTo>
                    <a:pt x="65" y="53"/>
                  </a:lnTo>
                  <a:lnTo>
                    <a:pt x="66" y="53"/>
                  </a:lnTo>
                  <a:lnTo>
                    <a:pt x="67" y="52"/>
                  </a:lnTo>
                  <a:lnTo>
                    <a:pt x="68" y="51"/>
                  </a:lnTo>
                  <a:lnTo>
                    <a:pt x="70" y="51"/>
                  </a:lnTo>
                  <a:lnTo>
                    <a:pt x="71" y="50"/>
                  </a:lnTo>
                  <a:lnTo>
                    <a:pt x="74" y="50"/>
                  </a:lnTo>
                  <a:lnTo>
                    <a:pt x="75" y="49"/>
                  </a:lnTo>
                  <a:lnTo>
                    <a:pt x="76" y="49"/>
                  </a:lnTo>
                  <a:lnTo>
                    <a:pt x="81" y="46"/>
                  </a:lnTo>
                  <a:lnTo>
                    <a:pt x="82" y="46"/>
                  </a:lnTo>
                  <a:lnTo>
                    <a:pt x="82" y="46"/>
                  </a:lnTo>
                  <a:lnTo>
                    <a:pt x="83" y="46"/>
                  </a:lnTo>
                  <a:lnTo>
                    <a:pt x="84" y="46"/>
                  </a:lnTo>
                  <a:lnTo>
                    <a:pt x="84" y="46"/>
                  </a:lnTo>
                  <a:lnTo>
                    <a:pt x="85" y="46"/>
                  </a:lnTo>
                  <a:lnTo>
                    <a:pt x="85" y="47"/>
                  </a:lnTo>
                  <a:lnTo>
                    <a:pt x="86" y="47"/>
                  </a:lnTo>
                  <a:lnTo>
                    <a:pt x="88" y="49"/>
                  </a:lnTo>
                  <a:lnTo>
                    <a:pt x="90" y="50"/>
                  </a:lnTo>
                  <a:lnTo>
                    <a:pt x="91" y="51"/>
                  </a:lnTo>
                  <a:lnTo>
                    <a:pt x="92" y="51"/>
                  </a:lnTo>
                  <a:lnTo>
                    <a:pt x="93" y="51"/>
                  </a:lnTo>
                  <a:lnTo>
                    <a:pt x="94" y="51"/>
                  </a:lnTo>
                  <a:lnTo>
                    <a:pt x="96" y="51"/>
                  </a:lnTo>
                  <a:lnTo>
                    <a:pt x="98" y="51"/>
                  </a:lnTo>
                  <a:lnTo>
                    <a:pt x="99" y="51"/>
                  </a:lnTo>
                  <a:lnTo>
                    <a:pt x="103" y="51"/>
                  </a:lnTo>
                  <a:lnTo>
                    <a:pt x="105" y="51"/>
                  </a:lnTo>
                  <a:lnTo>
                    <a:pt x="107" y="51"/>
                  </a:lnTo>
                  <a:lnTo>
                    <a:pt x="109" y="52"/>
                  </a:lnTo>
                  <a:lnTo>
                    <a:pt x="111" y="52"/>
                  </a:lnTo>
                  <a:lnTo>
                    <a:pt x="113" y="52"/>
                  </a:lnTo>
                  <a:lnTo>
                    <a:pt x="115" y="52"/>
                  </a:lnTo>
                  <a:lnTo>
                    <a:pt x="116" y="52"/>
                  </a:lnTo>
                  <a:lnTo>
                    <a:pt x="117" y="52"/>
                  </a:lnTo>
                  <a:lnTo>
                    <a:pt x="118" y="52"/>
                  </a:lnTo>
                  <a:lnTo>
                    <a:pt x="120" y="53"/>
                  </a:lnTo>
                  <a:lnTo>
                    <a:pt x="124" y="55"/>
                  </a:lnTo>
                  <a:lnTo>
                    <a:pt x="126" y="55"/>
                  </a:lnTo>
                  <a:lnTo>
                    <a:pt x="127" y="55"/>
                  </a:lnTo>
                  <a:lnTo>
                    <a:pt x="128" y="55"/>
                  </a:lnTo>
                  <a:lnTo>
                    <a:pt x="130" y="55"/>
                  </a:lnTo>
                  <a:lnTo>
                    <a:pt x="131" y="55"/>
                  </a:lnTo>
                  <a:lnTo>
                    <a:pt x="132" y="55"/>
                  </a:lnTo>
                  <a:lnTo>
                    <a:pt x="134" y="55"/>
                  </a:lnTo>
                  <a:lnTo>
                    <a:pt x="137" y="53"/>
                  </a:lnTo>
                  <a:lnTo>
                    <a:pt x="139" y="52"/>
                  </a:lnTo>
                  <a:lnTo>
                    <a:pt x="141" y="51"/>
                  </a:lnTo>
                  <a:lnTo>
                    <a:pt x="145" y="50"/>
                  </a:lnTo>
                  <a:lnTo>
                    <a:pt x="146" y="50"/>
                  </a:lnTo>
                  <a:lnTo>
                    <a:pt x="148" y="49"/>
                  </a:lnTo>
                  <a:lnTo>
                    <a:pt x="149" y="48"/>
                  </a:lnTo>
                  <a:lnTo>
                    <a:pt x="150" y="47"/>
                  </a:lnTo>
                  <a:lnTo>
                    <a:pt x="151" y="46"/>
                  </a:lnTo>
                  <a:lnTo>
                    <a:pt x="152" y="46"/>
                  </a:lnTo>
                  <a:lnTo>
                    <a:pt x="152" y="45"/>
                  </a:lnTo>
                  <a:lnTo>
                    <a:pt x="153" y="44"/>
                  </a:lnTo>
                  <a:lnTo>
                    <a:pt x="154" y="43"/>
                  </a:lnTo>
                  <a:lnTo>
                    <a:pt x="155" y="39"/>
                  </a:lnTo>
                  <a:lnTo>
                    <a:pt x="156" y="37"/>
                  </a:lnTo>
                  <a:lnTo>
                    <a:pt x="157" y="36"/>
                  </a:lnTo>
                  <a:lnTo>
                    <a:pt x="157" y="36"/>
                  </a:lnTo>
                  <a:lnTo>
                    <a:pt x="158" y="35"/>
                  </a:lnTo>
                  <a:lnTo>
                    <a:pt x="159" y="34"/>
                  </a:lnTo>
                  <a:lnTo>
                    <a:pt x="160" y="32"/>
                  </a:lnTo>
                  <a:lnTo>
                    <a:pt x="161" y="31"/>
                  </a:lnTo>
                  <a:lnTo>
                    <a:pt x="163" y="30"/>
                  </a:lnTo>
                  <a:lnTo>
                    <a:pt x="165" y="29"/>
                  </a:lnTo>
                  <a:lnTo>
                    <a:pt x="167" y="28"/>
                  </a:lnTo>
                  <a:lnTo>
                    <a:pt x="170" y="26"/>
                  </a:lnTo>
                  <a:lnTo>
                    <a:pt x="170" y="26"/>
                  </a:lnTo>
                  <a:lnTo>
                    <a:pt x="171" y="26"/>
                  </a:lnTo>
                  <a:lnTo>
                    <a:pt x="171" y="26"/>
                  </a:lnTo>
                  <a:close/>
                </a:path>
              </a:pathLst>
            </a:custGeom>
            <a:solidFill>
              <a:srgbClr val="B0C2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73" name="Freeform 279">
              <a:extLst>
                <a:ext uri="{FF2B5EF4-FFF2-40B4-BE49-F238E27FC236}">
                  <a16:creationId xmlns:a16="http://schemas.microsoft.com/office/drawing/2014/main" id="{1772A0DA-1D33-418D-A401-2E5144D2B75C}"/>
                </a:ext>
              </a:extLst>
            </p:cNvPr>
            <p:cNvSpPr>
              <a:spLocks/>
            </p:cNvSpPr>
            <p:nvPr/>
          </p:nvSpPr>
          <p:spPr bwMode="auto">
            <a:xfrm>
              <a:off x="4113" y="2150"/>
              <a:ext cx="626" cy="412"/>
            </a:xfrm>
            <a:custGeom>
              <a:avLst/>
              <a:gdLst>
                <a:gd name="T0" fmla="*/ 185 w 626"/>
                <a:gd name="T1" fmla="*/ 48 h 412"/>
                <a:gd name="T2" fmla="*/ 210 w 626"/>
                <a:gd name="T3" fmla="*/ 42 h 412"/>
                <a:gd name="T4" fmla="*/ 241 w 626"/>
                <a:gd name="T5" fmla="*/ 32 h 412"/>
                <a:gd name="T6" fmla="*/ 269 w 626"/>
                <a:gd name="T7" fmla="*/ 58 h 412"/>
                <a:gd name="T8" fmla="*/ 295 w 626"/>
                <a:gd name="T9" fmla="*/ 76 h 412"/>
                <a:gd name="T10" fmla="*/ 327 w 626"/>
                <a:gd name="T11" fmla="*/ 96 h 412"/>
                <a:gd name="T12" fmla="*/ 361 w 626"/>
                <a:gd name="T13" fmla="*/ 107 h 412"/>
                <a:gd name="T14" fmla="*/ 388 w 626"/>
                <a:gd name="T15" fmla="*/ 106 h 412"/>
                <a:gd name="T16" fmla="*/ 400 w 626"/>
                <a:gd name="T17" fmla="*/ 98 h 412"/>
                <a:gd name="T18" fmla="*/ 410 w 626"/>
                <a:gd name="T19" fmla="*/ 79 h 412"/>
                <a:gd name="T20" fmla="*/ 442 w 626"/>
                <a:gd name="T21" fmla="*/ 56 h 412"/>
                <a:gd name="T22" fmla="*/ 467 w 626"/>
                <a:gd name="T23" fmla="*/ 32 h 412"/>
                <a:gd name="T24" fmla="*/ 487 w 626"/>
                <a:gd name="T25" fmla="*/ 35 h 412"/>
                <a:gd name="T26" fmla="*/ 517 w 626"/>
                <a:gd name="T27" fmla="*/ 47 h 412"/>
                <a:gd name="T28" fmla="*/ 556 w 626"/>
                <a:gd name="T29" fmla="*/ 68 h 412"/>
                <a:gd name="T30" fmla="*/ 580 w 626"/>
                <a:gd name="T31" fmla="*/ 46 h 412"/>
                <a:gd name="T32" fmla="*/ 606 w 626"/>
                <a:gd name="T33" fmla="*/ 8 h 412"/>
                <a:gd name="T34" fmla="*/ 626 w 626"/>
                <a:gd name="T35" fmla="*/ 2 h 412"/>
                <a:gd name="T36" fmla="*/ 609 w 626"/>
                <a:gd name="T37" fmla="*/ 57 h 412"/>
                <a:gd name="T38" fmla="*/ 604 w 626"/>
                <a:gd name="T39" fmla="*/ 87 h 412"/>
                <a:gd name="T40" fmla="*/ 595 w 626"/>
                <a:gd name="T41" fmla="*/ 118 h 412"/>
                <a:gd name="T42" fmla="*/ 571 w 626"/>
                <a:gd name="T43" fmla="*/ 135 h 412"/>
                <a:gd name="T44" fmla="*/ 578 w 626"/>
                <a:gd name="T45" fmla="*/ 172 h 412"/>
                <a:gd name="T46" fmla="*/ 585 w 626"/>
                <a:gd name="T47" fmla="*/ 219 h 412"/>
                <a:gd name="T48" fmla="*/ 584 w 626"/>
                <a:gd name="T49" fmla="*/ 250 h 412"/>
                <a:gd name="T50" fmla="*/ 605 w 626"/>
                <a:gd name="T51" fmla="*/ 285 h 412"/>
                <a:gd name="T52" fmla="*/ 607 w 626"/>
                <a:gd name="T53" fmla="*/ 309 h 412"/>
                <a:gd name="T54" fmla="*/ 625 w 626"/>
                <a:gd name="T55" fmla="*/ 320 h 412"/>
                <a:gd name="T56" fmla="*/ 613 w 626"/>
                <a:gd name="T57" fmla="*/ 357 h 412"/>
                <a:gd name="T58" fmla="*/ 611 w 626"/>
                <a:gd name="T59" fmla="*/ 391 h 412"/>
                <a:gd name="T60" fmla="*/ 586 w 626"/>
                <a:gd name="T61" fmla="*/ 389 h 412"/>
                <a:gd name="T62" fmla="*/ 543 w 626"/>
                <a:gd name="T63" fmla="*/ 380 h 412"/>
                <a:gd name="T64" fmla="*/ 507 w 626"/>
                <a:gd name="T65" fmla="*/ 377 h 412"/>
                <a:gd name="T66" fmla="*/ 493 w 626"/>
                <a:gd name="T67" fmla="*/ 402 h 412"/>
                <a:gd name="T68" fmla="*/ 458 w 626"/>
                <a:gd name="T69" fmla="*/ 401 h 412"/>
                <a:gd name="T70" fmla="*/ 439 w 626"/>
                <a:gd name="T71" fmla="*/ 412 h 412"/>
                <a:gd name="T72" fmla="*/ 409 w 626"/>
                <a:gd name="T73" fmla="*/ 389 h 412"/>
                <a:gd name="T74" fmla="*/ 370 w 626"/>
                <a:gd name="T75" fmla="*/ 362 h 412"/>
                <a:gd name="T76" fmla="*/ 323 w 626"/>
                <a:gd name="T77" fmla="*/ 343 h 412"/>
                <a:gd name="T78" fmla="*/ 296 w 626"/>
                <a:gd name="T79" fmla="*/ 328 h 412"/>
                <a:gd name="T80" fmla="*/ 269 w 626"/>
                <a:gd name="T81" fmla="*/ 314 h 412"/>
                <a:gd name="T82" fmla="*/ 250 w 626"/>
                <a:gd name="T83" fmla="*/ 336 h 412"/>
                <a:gd name="T84" fmla="*/ 224 w 626"/>
                <a:gd name="T85" fmla="*/ 339 h 412"/>
                <a:gd name="T86" fmla="*/ 208 w 626"/>
                <a:gd name="T87" fmla="*/ 313 h 412"/>
                <a:gd name="T88" fmla="*/ 184 w 626"/>
                <a:gd name="T89" fmla="*/ 300 h 412"/>
                <a:gd name="T90" fmla="*/ 170 w 626"/>
                <a:gd name="T91" fmla="*/ 286 h 412"/>
                <a:gd name="T92" fmla="*/ 142 w 626"/>
                <a:gd name="T93" fmla="*/ 272 h 412"/>
                <a:gd name="T94" fmla="*/ 117 w 626"/>
                <a:gd name="T95" fmla="*/ 265 h 412"/>
                <a:gd name="T96" fmla="*/ 88 w 626"/>
                <a:gd name="T97" fmla="*/ 258 h 412"/>
                <a:gd name="T98" fmla="*/ 56 w 626"/>
                <a:gd name="T99" fmla="*/ 209 h 412"/>
                <a:gd name="T100" fmla="*/ 64 w 626"/>
                <a:gd name="T101" fmla="*/ 178 h 412"/>
                <a:gd name="T102" fmla="*/ 48 w 626"/>
                <a:gd name="T103" fmla="*/ 156 h 412"/>
                <a:gd name="T104" fmla="*/ 37 w 626"/>
                <a:gd name="T105" fmla="*/ 139 h 412"/>
                <a:gd name="T106" fmla="*/ 19 w 626"/>
                <a:gd name="T107" fmla="*/ 130 h 412"/>
                <a:gd name="T108" fmla="*/ 0 w 626"/>
                <a:gd name="T109" fmla="*/ 116 h 412"/>
                <a:gd name="T110" fmla="*/ 6 w 626"/>
                <a:gd name="T111" fmla="*/ 106 h 412"/>
                <a:gd name="T112" fmla="*/ 15 w 626"/>
                <a:gd name="T113" fmla="*/ 89 h 412"/>
                <a:gd name="T114" fmla="*/ 15 w 626"/>
                <a:gd name="T115" fmla="*/ 76 h 412"/>
                <a:gd name="T116" fmla="*/ 29 w 626"/>
                <a:gd name="T117" fmla="*/ 72 h 412"/>
                <a:gd name="T118" fmla="*/ 52 w 626"/>
                <a:gd name="T119" fmla="*/ 6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6" h="412">
                  <a:moveTo>
                    <a:pt x="171" y="26"/>
                  </a:moveTo>
                  <a:lnTo>
                    <a:pt x="171" y="26"/>
                  </a:lnTo>
                  <a:lnTo>
                    <a:pt x="173" y="27"/>
                  </a:lnTo>
                  <a:lnTo>
                    <a:pt x="174" y="28"/>
                  </a:lnTo>
                  <a:lnTo>
                    <a:pt x="174" y="29"/>
                  </a:lnTo>
                  <a:lnTo>
                    <a:pt x="175" y="29"/>
                  </a:lnTo>
                  <a:lnTo>
                    <a:pt x="176" y="30"/>
                  </a:lnTo>
                  <a:lnTo>
                    <a:pt x="177" y="32"/>
                  </a:lnTo>
                  <a:lnTo>
                    <a:pt x="178" y="34"/>
                  </a:lnTo>
                  <a:lnTo>
                    <a:pt x="179" y="36"/>
                  </a:lnTo>
                  <a:lnTo>
                    <a:pt x="180" y="38"/>
                  </a:lnTo>
                  <a:lnTo>
                    <a:pt x="181" y="42"/>
                  </a:lnTo>
                  <a:lnTo>
                    <a:pt x="182" y="44"/>
                  </a:lnTo>
                  <a:lnTo>
                    <a:pt x="183" y="45"/>
                  </a:lnTo>
                  <a:lnTo>
                    <a:pt x="184" y="46"/>
                  </a:lnTo>
                  <a:lnTo>
                    <a:pt x="184" y="47"/>
                  </a:lnTo>
                  <a:lnTo>
                    <a:pt x="185" y="48"/>
                  </a:lnTo>
                  <a:lnTo>
                    <a:pt x="186" y="49"/>
                  </a:lnTo>
                  <a:lnTo>
                    <a:pt x="187" y="49"/>
                  </a:lnTo>
                  <a:lnTo>
                    <a:pt x="188" y="50"/>
                  </a:lnTo>
                  <a:lnTo>
                    <a:pt x="189" y="50"/>
                  </a:lnTo>
                  <a:lnTo>
                    <a:pt x="190" y="50"/>
                  </a:lnTo>
                  <a:lnTo>
                    <a:pt x="191" y="50"/>
                  </a:lnTo>
                  <a:lnTo>
                    <a:pt x="193" y="51"/>
                  </a:lnTo>
                  <a:lnTo>
                    <a:pt x="194" y="51"/>
                  </a:lnTo>
                  <a:lnTo>
                    <a:pt x="194" y="50"/>
                  </a:lnTo>
                  <a:lnTo>
                    <a:pt x="195" y="50"/>
                  </a:lnTo>
                  <a:lnTo>
                    <a:pt x="196" y="50"/>
                  </a:lnTo>
                  <a:lnTo>
                    <a:pt x="197" y="49"/>
                  </a:lnTo>
                  <a:lnTo>
                    <a:pt x="200" y="48"/>
                  </a:lnTo>
                  <a:lnTo>
                    <a:pt x="203" y="46"/>
                  </a:lnTo>
                  <a:lnTo>
                    <a:pt x="204" y="45"/>
                  </a:lnTo>
                  <a:lnTo>
                    <a:pt x="206" y="44"/>
                  </a:lnTo>
                  <a:lnTo>
                    <a:pt x="210" y="42"/>
                  </a:lnTo>
                  <a:lnTo>
                    <a:pt x="211" y="42"/>
                  </a:lnTo>
                  <a:lnTo>
                    <a:pt x="212" y="41"/>
                  </a:lnTo>
                  <a:lnTo>
                    <a:pt x="213" y="40"/>
                  </a:lnTo>
                  <a:lnTo>
                    <a:pt x="214" y="40"/>
                  </a:lnTo>
                  <a:lnTo>
                    <a:pt x="217" y="36"/>
                  </a:lnTo>
                  <a:lnTo>
                    <a:pt x="218" y="35"/>
                  </a:lnTo>
                  <a:lnTo>
                    <a:pt x="220" y="34"/>
                  </a:lnTo>
                  <a:lnTo>
                    <a:pt x="221" y="33"/>
                  </a:lnTo>
                  <a:lnTo>
                    <a:pt x="223" y="33"/>
                  </a:lnTo>
                  <a:lnTo>
                    <a:pt x="227" y="31"/>
                  </a:lnTo>
                  <a:lnTo>
                    <a:pt x="229" y="31"/>
                  </a:lnTo>
                  <a:lnTo>
                    <a:pt x="230" y="31"/>
                  </a:lnTo>
                  <a:lnTo>
                    <a:pt x="231" y="31"/>
                  </a:lnTo>
                  <a:lnTo>
                    <a:pt x="233" y="31"/>
                  </a:lnTo>
                  <a:lnTo>
                    <a:pt x="234" y="31"/>
                  </a:lnTo>
                  <a:lnTo>
                    <a:pt x="238" y="32"/>
                  </a:lnTo>
                  <a:lnTo>
                    <a:pt x="241" y="32"/>
                  </a:lnTo>
                  <a:lnTo>
                    <a:pt x="246" y="34"/>
                  </a:lnTo>
                  <a:lnTo>
                    <a:pt x="251" y="35"/>
                  </a:lnTo>
                  <a:lnTo>
                    <a:pt x="253" y="36"/>
                  </a:lnTo>
                  <a:lnTo>
                    <a:pt x="255" y="37"/>
                  </a:lnTo>
                  <a:lnTo>
                    <a:pt x="257" y="38"/>
                  </a:lnTo>
                  <a:lnTo>
                    <a:pt x="258" y="38"/>
                  </a:lnTo>
                  <a:lnTo>
                    <a:pt x="259" y="39"/>
                  </a:lnTo>
                  <a:lnTo>
                    <a:pt x="260" y="40"/>
                  </a:lnTo>
                  <a:lnTo>
                    <a:pt x="263" y="43"/>
                  </a:lnTo>
                  <a:lnTo>
                    <a:pt x="264" y="45"/>
                  </a:lnTo>
                  <a:lnTo>
                    <a:pt x="264" y="45"/>
                  </a:lnTo>
                  <a:lnTo>
                    <a:pt x="265" y="46"/>
                  </a:lnTo>
                  <a:lnTo>
                    <a:pt x="265" y="47"/>
                  </a:lnTo>
                  <a:lnTo>
                    <a:pt x="266" y="49"/>
                  </a:lnTo>
                  <a:lnTo>
                    <a:pt x="267" y="51"/>
                  </a:lnTo>
                  <a:lnTo>
                    <a:pt x="268" y="55"/>
                  </a:lnTo>
                  <a:lnTo>
                    <a:pt x="269" y="58"/>
                  </a:lnTo>
                  <a:lnTo>
                    <a:pt x="270" y="59"/>
                  </a:lnTo>
                  <a:lnTo>
                    <a:pt x="270" y="60"/>
                  </a:lnTo>
                  <a:lnTo>
                    <a:pt x="271" y="61"/>
                  </a:lnTo>
                  <a:lnTo>
                    <a:pt x="272" y="62"/>
                  </a:lnTo>
                  <a:lnTo>
                    <a:pt x="273" y="62"/>
                  </a:lnTo>
                  <a:lnTo>
                    <a:pt x="274" y="63"/>
                  </a:lnTo>
                  <a:lnTo>
                    <a:pt x="275" y="64"/>
                  </a:lnTo>
                  <a:lnTo>
                    <a:pt x="277" y="64"/>
                  </a:lnTo>
                  <a:lnTo>
                    <a:pt x="282" y="66"/>
                  </a:lnTo>
                  <a:lnTo>
                    <a:pt x="284" y="66"/>
                  </a:lnTo>
                  <a:lnTo>
                    <a:pt x="286" y="67"/>
                  </a:lnTo>
                  <a:lnTo>
                    <a:pt x="287" y="68"/>
                  </a:lnTo>
                  <a:lnTo>
                    <a:pt x="288" y="68"/>
                  </a:lnTo>
                  <a:lnTo>
                    <a:pt x="289" y="69"/>
                  </a:lnTo>
                  <a:lnTo>
                    <a:pt x="290" y="70"/>
                  </a:lnTo>
                  <a:lnTo>
                    <a:pt x="292" y="72"/>
                  </a:lnTo>
                  <a:lnTo>
                    <a:pt x="295" y="76"/>
                  </a:lnTo>
                  <a:lnTo>
                    <a:pt x="296" y="77"/>
                  </a:lnTo>
                  <a:lnTo>
                    <a:pt x="297" y="79"/>
                  </a:lnTo>
                  <a:lnTo>
                    <a:pt x="299" y="80"/>
                  </a:lnTo>
                  <a:lnTo>
                    <a:pt x="300" y="81"/>
                  </a:lnTo>
                  <a:lnTo>
                    <a:pt x="302" y="82"/>
                  </a:lnTo>
                  <a:lnTo>
                    <a:pt x="305" y="83"/>
                  </a:lnTo>
                  <a:lnTo>
                    <a:pt x="309" y="85"/>
                  </a:lnTo>
                  <a:lnTo>
                    <a:pt x="310" y="86"/>
                  </a:lnTo>
                  <a:lnTo>
                    <a:pt x="312" y="86"/>
                  </a:lnTo>
                  <a:lnTo>
                    <a:pt x="313" y="87"/>
                  </a:lnTo>
                  <a:lnTo>
                    <a:pt x="314" y="88"/>
                  </a:lnTo>
                  <a:lnTo>
                    <a:pt x="318" y="91"/>
                  </a:lnTo>
                  <a:lnTo>
                    <a:pt x="319" y="92"/>
                  </a:lnTo>
                  <a:lnTo>
                    <a:pt x="321" y="93"/>
                  </a:lnTo>
                  <a:lnTo>
                    <a:pt x="322" y="94"/>
                  </a:lnTo>
                  <a:lnTo>
                    <a:pt x="324" y="95"/>
                  </a:lnTo>
                  <a:lnTo>
                    <a:pt x="327" y="96"/>
                  </a:lnTo>
                  <a:lnTo>
                    <a:pt x="330" y="97"/>
                  </a:lnTo>
                  <a:lnTo>
                    <a:pt x="333" y="99"/>
                  </a:lnTo>
                  <a:lnTo>
                    <a:pt x="335" y="100"/>
                  </a:lnTo>
                  <a:lnTo>
                    <a:pt x="336" y="100"/>
                  </a:lnTo>
                  <a:lnTo>
                    <a:pt x="338" y="102"/>
                  </a:lnTo>
                  <a:lnTo>
                    <a:pt x="343" y="106"/>
                  </a:lnTo>
                  <a:lnTo>
                    <a:pt x="345" y="107"/>
                  </a:lnTo>
                  <a:lnTo>
                    <a:pt x="346" y="108"/>
                  </a:lnTo>
                  <a:lnTo>
                    <a:pt x="347" y="108"/>
                  </a:lnTo>
                  <a:lnTo>
                    <a:pt x="348" y="109"/>
                  </a:lnTo>
                  <a:lnTo>
                    <a:pt x="349" y="109"/>
                  </a:lnTo>
                  <a:lnTo>
                    <a:pt x="350" y="109"/>
                  </a:lnTo>
                  <a:lnTo>
                    <a:pt x="352" y="109"/>
                  </a:lnTo>
                  <a:lnTo>
                    <a:pt x="354" y="109"/>
                  </a:lnTo>
                  <a:lnTo>
                    <a:pt x="356" y="108"/>
                  </a:lnTo>
                  <a:lnTo>
                    <a:pt x="360" y="107"/>
                  </a:lnTo>
                  <a:lnTo>
                    <a:pt x="361" y="107"/>
                  </a:lnTo>
                  <a:lnTo>
                    <a:pt x="363" y="107"/>
                  </a:lnTo>
                  <a:lnTo>
                    <a:pt x="366" y="105"/>
                  </a:lnTo>
                  <a:lnTo>
                    <a:pt x="367" y="105"/>
                  </a:lnTo>
                  <a:lnTo>
                    <a:pt x="367" y="105"/>
                  </a:lnTo>
                  <a:lnTo>
                    <a:pt x="368" y="105"/>
                  </a:lnTo>
                  <a:lnTo>
                    <a:pt x="369" y="105"/>
                  </a:lnTo>
                  <a:lnTo>
                    <a:pt x="371" y="106"/>
                  </a:lnTo>
                  <a:lnTo>
                    <a:pt x="372" y="106"/>
                  </a:lnTo>
                  <a:lnTo>
                    <a:pt x="372" y="106"/>
                  </a:lnTo>
                  <a:lnTo>
                    <a:pt x="373" y="107"/>
                  </a:lnTo>
                  <a:lnTo>
                    <a:pt x="375" y="107"/>
                  </a:lnTo>
                  <a:lnTo>
                    <a:pt x="377" y="106"/>
                  </a:lnTo>
                  <a:lnTo>
                    <a:pt x="381" y="106"/>
                  </a:lnTo>
                  <a:lnTo>
                    <a:pt x="384" y="106"/>
                  </a:lnTo>
                  <a:lnTo>
                    <a:pt x="385" y="105"/>
                  </a:lnTo>
                  <a:lnTo>
                    <a:pt x="386" y="106"/>
                  </a:lnTo>
                  <a:lnTo>
                    <a:pt x="388" y="106"/>
                  </a:lnTo>
                  <a:lnTo>
                    <a:pt x="390" y="106"/>
                  </a:lnTo>
                  <a:lnTo>
                    <a:pt x="393" y="107"/>
                  </a:lnTo>
                  <a:lnTo>
                    <a:pt x="395" y="107"/>
                  </a:lnTo>
                  <a:lnTo>
                    <a:pt x="396" y="107"/>
                  </a:lnTo>
                  <a:lnTo>
                    <a:pt x="397" y="107"/>
                  </a:lnTo>
                  <a:lnTo>
                    <a:pt x="398" y="107"/>
                  </a:lnTo>
                  <a:lnTo>
                    <a:pt x="399" y="107"/>
                  </a:lnTo>
                  <a:lnTo>
                    <a:pt x="400" y="107"/>
                  </a:lnTo>
                  <a:lnTo>
                    <a:pt x="400" y="107"/>
                  </a:lnTo>
                  <a:lnTo>
                    <a:pt x="401" y="106"/>
                  </a:lnTo>
                  <a:lnTo>
                    <a:pt x="401" y="105"/>
                  </a:lnTo>
                  <a:lnTo>
                    <a:pt x="401" y="105"/>
                  </a:lnTo>
                  <a:lnTo>
                    <a:pt x="401" y="104"/>
                  </a:lnTo>
                  <a:lnTo>
                    <a:pt x="401" y="103"/>
                  </a:lnTo>
                  <a:lnTo>
                    <a:pt x="400" y="100"/>
                  </a:lnTo>
                  <a:lnTo>
                    <a:pt x="400" y="98"/>
                  </a:lnTo>
                  <a:lnTo>
                    <a:pt x="400" y="98"/>
                  </a:lnTo>
                  <a:lnTo>
                    <a:pt x="400" y="97"/>
                  </a:lnTo>
                  <a:lnTo>
                    <a:pt x="400" y="96"/>
                  </a:lnTo>
                  <a:lnTo>
                    <a:pt x="400" y="95"/>
                  </a:lnTo>
                  <a:lnTo>
                    <a:pt x="401" y="94"/>
                  </a:lnTo>
                  <a:lnTo>
                    <a:pt x="401" y="94"/>
                  </a:lnTo>
                  <a:lnTo>
                    <a:pt x="402" y="93"/>
                  </a:lnTo>
                  <a:lnTo>
                    <a:pt x="403" y="92"/>
                  </a:lnTo>
                  <a:lnTo>
                    <a:pt x="405" y="90"/>
                  </a:lnTo>
                  <a:lnTo>
                    <a:pt x="407" y="89"/>
                  </a:lnTo>
                  <a:lnTo>
                    <a:pt x="408" y="88"/>
                  </a:lnTo>
                  <a:lnTo>
                    <a:pt x="409" y="87"/>
                  </a:lnTo>
                  <a:lnTo>
                    <a:pt x="409" y="86"/>
                  </a:lnTo>
                  <a:lnTo>
                    <a:pt x="409" y="86"/>
                  </a:lnTo>
                  <a:lnTo>
                    <a:pt x="410" y="85"/>
                  </a:lnTo>
                  <a:lnTo>
                    <a:pt x="410" y="84"/>
                  </a:lnTo>
                  <a:lnTo>
                    <a:pt x="410" y="80"/>
                  </a:lnTo>
                  <a:lnTo>
                    <a:pt x="410" y="79"/>
                  </a:lnTo>
                  <a:lnTo>
                    <a:pt x="410" y="78"/>
                  </a:lnTo>
                  <a:lnTo>
                    <a:pt x="411" y="77"/>
                  </a:lnTo>
                  <a:lnTo>
                    <a:pt x="411" y="76"/>
                  </a:lnTo>
                  <a:lnTo>
                    <a:pt x="412" y="75"/>
                  </a:lnTo>
                  <a:lnTo>
                    <a:pt x="413" y="74"/>
                  </a:lnTo>
                  <a:lnTo>
                    <a:pt x="414" y="73"/>
                  </a:lnTo>
                  <a:lnTo>
                    <a:pt x="415" y="72"/>
                  </a:lnTo>
                  <a:lnTo>
                    <a:pt x="417" y="71"/>
                  </a:lnTo>
                  <a:lnTo>
                    <a:pt x="420" y="69"/>
                  </a:lnTo>
                  <a:lnTo>
                    <a:pt x="422" y="68"/>
                  </a:lnTo>
                  <a:lnTo>
                    <a:pt x="424" y="66"/>
                  </a:lnTo>
                  <a:lnTo>
                    <a:pt x="428" y="63"/>
                  </a:lnTo>
                  <a:lnTo>
                    <a:pt x="430" y="62"/>
                  </a:lnTo>
                  <a:lnTo>
                    <a:pt x="431" y="61"/>
                  </a:lnTo>
                  <a:lnTo>
                    <a:pt x="434" y="60"/>
                  </a:lnTo>
                  <a:lnTo>
                    <a:pt x="438" y="58"/>
                  </a:lnTo>
                  <a:lnTo>
                    <a:pt x="442" y="56"/>
                  </a:lnTo>
                  <a:lnTo>
                    <a:pt x="443" y="56"/>
                  </a:lnTo>
                  <a:lnTo>
                    <a:pt x="444" y="54"/>
                  </a:lnTo>
                  <a:lnTo>
                    <a:pt x="445" y="54"/>
                  </a:lnTo>
                  <a:lnTo>
                    <a:pt x="448" y="52"/>
                  </a:lnTo>
                  <a:lnTo>
                    <a:pt x="451" y="51"/>
                  </a:lnTo>
                  <a:lnTo>
                    <a:pt x="453" y="50"/>
                  </a:lnTo>
                  <a:lnTo>
                    <a:pt x="455" y="49"/>
                  </a:lnTo>
                  <a:lnTo>
                    <a:pt x="457" y="47"/>
                  </a:lnTo>
                  <a:lnTo>
                    <a:pt x="458" y="46"/>
                  </a:lnTo>
                  <a:lnTo>
                    <a:pt x="460" y="45"/>
                  </a:lnTo>
                  <a:lnTo>
                    <a:pt x="461" y="43"/>
                  </a:lnTo>
                  <a:lnTo>
                    <a:pt x="462" y="42"/>
                  </a:lnTo>
                  <a:lnTo>
                    <a:pt x="462" y="41"/>
                  </a:lnTo>
                  <a:lnTo>
                    <a:pt x="463" y="39"/>
                  </a:lnTo>
                  <a:lnTo>
                    <a:pt x="466" y="34"/>
                  </a:lnTo>
                  <a:lnTo>
                    <a:pt x="466" y="32"/>
                  </a:lnTo>
                  <a:lnTo>
                    <a:pt x="467" y="32"/>
                  </a:lnTo>
                  <a:lnTo>
                    <a:pt x="468" y="31"/>
                  </a:lnTo>
                  <a:lnTo>
                    <a:pt x="468" y="30"/>
                  </a:lnTo>
                  <a:lnTo>
                    <a:pt x="469" y="29"/>
                  </a:lnTo>
                  <a:lnTo>
                    <a:pt x="470" y="29"/>
                  </a:lnTo>
                  <a:lnTo>
                    <a:pt x="471" y="29"/>
                  </a:lnTo>
                  <a:lnTo>
                    <a:pt x="471" y="28"/>
                  </a:lnTo>
                  <a:lnTo>
                    <a:pt x="472" y="28"/>
                  </a:lnTo>
                  <a:lnTo>
                    <a:pt x="473" y="28"/>
                  </a:lnTo>
                  <a:lnTo>
                    <a:pt x="474" y="28"/>
                  </a:lnTo>
                  <a:lnTo>
                    <a:pt x="475" y="28"/>
                  </a:lnTo>
                  <a:lnTo>
                    <a:pt x="476" y="29"/>
                  </a:lnTo>
                  <a:lnTo>
                    <a:pt x="477" y="29"/>
                  </a:lnTo>
                  <a:lnTo>
                    <a:pt x="478" y="30"/>
                  </a:lnTo>
                  <a:lnTo>
                    <a:pt x="480" y="31"/>
                  </a:lnTo>
                  <a:lnTo>
                    <a:pt x="481" y="31"/>
                  </a:lnTo>
                  <a:lnTo>
                    <a:pt x="484" y="33"/>
                  </a:lnTo>
                  <a:lnTo>
                    <a:pt x="487" y="35"/>
                  </a:lnTo>
                  <a:lnTo>
                    <a:pt x="489" y="36"/>
                  </a:lnTo>
                  <a:lnTo>
                    <a:pt x="492" y="37"/>
                  </a:lnTo>
                  <a:lnTo>
                    <a:pt x="499" y="40"/>
                  </a:lnTo>
                  <a:lnTo>
                    <a:pt x="501" y="41"/>
                  </a:lnTo>
                  <a:lnTo>
                    <a:pt x="503" y="41"/>
                  </a:lnTo>
                  <a:lnTo>
                    <a:pt x="505" y="42"/>
                  </a:lnTo>
                  <a:lnTo>
                    <a:pt x="506" y="42"/>
                  </a:lnTo>
                  <a:lnTo>
                    <a:pt x="507" y="42"/>
                  </a:lnTo>
                  <a:lnTo>
                    <a:pt x="507" y="42"/>
                  </a:lnTo>
                  <a:lnTo>
                    <a:pt x="508" y="41"/>
                  </a:lnTo>
                  <a:lnTo>
                    <a:pt x="508" y="41"/>
                  </a:lnTo>
                  <a:lnTo>
                    <a:pt x="509" y="41"/>
                  </a:lnTo>
                  <a:lnTo>
                    <a:pt x="510" y="42"/>
                  </a:lnTo>
                  <a:lnTo>
                    <a:pt x="511" y="42"/>
                  </a:lnTo>
                  <a:lnTo>
                    <a:pt x="512" y="43"/>
                  </a:lnTo>
                  <a:lnTo>
                    <a:pt x="515" y="45"/>
                  </a:lnTo>
                  <a:lnTo>
                    <a:pt x="517" y="47"/>
                  </a:lnTo>
                  <a:lnTo>
                    <a:pt x="518" y="48"/>
                  </a:lnTo>
                  <a:lnTo>
                    <a:pt x="520" y="49"/>
                  </a:lnTo>
                  <a:lnTo>
                    <a:pt x="524" y="54"/>
                  </a:lnTo>
                  <a:lnTo>
                    <a:pt x="526" y="55"/>
                  </a:lnTo>
                  <a:lnTo>
                    <a:pt x="528" y="57"/>
                  </a:lnTo>
                  <a:lnTo>
                    <a:pt x="530" y="58"/>
                  </a:lnTo>
                  <a:lnTo>
                    <a:pt x="531" y="59"/>
                  </a:lnTo>
                  <a:lnTo>
                    <a:pt x="532" y="60"/>
                  </a:lnTo>
                  <a:lnTo>
                    <a:pt x="534" y="61"/>
                  </a:lnTo>
                  <a:lnTo>
                    <a:pt x="536" y="62"/>
                  </a:lnTo>
                  <a:lnTo>
                    <a:pt x="538" y="63"/>
                  </a:lnTo>
                  <a:lnTo>
                    <a:pt x="543" y="65"/>
                  </a:lnTo>
                  <a:lnTo>
                    <a:pt x="548" y="66"/>
                  </a:lnTo>
                  <a:lnTo>
                    <a:pt x="552" y="67"/>
                  </a:lnTo>
                  <a:lnTo>
                    <a:pt x="553" y="68"/>
                  </a:lnTo>
                  <a:lnTo>
                    <a:pt x="554" y="68"/>
                  </a:lnTo>
                  <a:lnTo>
                    <a:pt x="556" y="68"/>
                  </a:lnTo>
                  <a:lnTo>
                    <a:pt x="557" y="68"/>
                  </a:lnTo>
                  <a:lnTo>
                    <a:pt x="558" y="68"/>
                  </a:lnTo>
                  <a:lnTo>
                    <a:pt x="559" y="68"/>
                  </a:lnTo>
                  <a:lnTo>
                    <a:pt x="560" y="68"/>
                  </a:lnTo>
                  <a:lnTo>
                    <a:pt x="561" y="67"/>
                  </a:lnTo>
                  <a:lnTo>
                    <a:pt x="562" y="67"/>
                  </a:lnTo>
                  <a:lnTo>
                    <a:pt x="563" y="67"/>
                  </a:lnTo>
                  <a:lnTo>
                    <a:pt x="564" y="66"/>
                  </a:lnTo>
                  <a:lnTo>
                    <a:pt x="566" y="65"/>
                  </a:lnTo>
                  <a:lnTo>
                    <a:pt x="567" y="63"/>
                  </a:lnTo>
                  <a:lnTo>
                    <a:pt x="568" y="62"/>
                  </a:lnTo>
                  <a:lnTo>
                    <a:pt x="570" y="60"/>
                  </a:lnTo>
                  <a:lnTo>
                    <a:pt x="575" y="52"/>
                  </a:lnTo>
                  <a:lnTo>
                    <a:pt x="576" y="50"/>
                  </a:lnTo>
                  <a:lnTo>
                    <a:pt x="578" y="49"/>
                  </a:lnTo>
                  <a:lnTo>
                    <a:pt x="579" y="48"/>
                  </a:lnTo>
                  <a:lnTo>
                    <a:pt x="580" y="46"/>
                  </a:lnTo>
                  <a:lnTo>
                    <a:pt x="585" y="43"/>
                  </a:lnTo>
                  <a:lnTo>
                    <a:pt x="587" y="40"/>
                  </a:lnTo>
                  <a:lnTo>
                    <a:pt x="589" y="38"/>
                  </a:lnTo>
                  <a:lnTo>
                    <a:pt x="591" y="36"/>
                  </a:lnTo>
                  <a:lnTo>
                    <a:pt x="592" y="35"/>
                  </a:lnTo>
                  <a:lnTo>
                    <a:pt x="594" y="32"/>
                  </a:lnTo>
                  <a:lnTo>
                    <a:pt x="595" y="30"/>
                  </a:lnTo>
                  <a:lnTo>
                    <a:pt x="596" y="28"/>
                  </a:lnTo>
                  <a:lnTo>
                    <a:pt x="597" y="26"/>
                  </a:lnTo>
                  <a:lnTo>
                    <a:pt x="598" y="24"/>
                  </a:lnTo>
                  <a:lnTo>
                    <a:pt x="601" y="17"/>
                  </a:lnTo>
                  <a:lnTo>
                    <a:pt x="601" y="16"/>
                  </a:lnTo>
                  <a:lnTo>
                    <a:pt x="602" y="14"/>
                  </a:lnTo>
                  <a:lnTo>
                    <a:pt x="603" y="12"/>
                  </a:lnTo>
                  <a:lnTo>
                    <a:pt x="604" y="11"/>
                  </a:lnTo>
                  <a:lnTo>
                    <a:pt x="605" y="10"/>
                  </a:lnTo>
                  <a:lnTo>
                    <a:pt x="606" y="8"/>
                  </a:lnTo>
                  <a:lnTo>
                    <a:pt x="608" y="7"/>
                  </a:lnTo>
                  <a:lnTo>
                    <a:pt x="609" y="6"/>
                  </a:lnTo>
                  <a:lnTo>
                    <a:pt x="611" y="5"/>
                  </a:lnTo>
                  <a:lnTo>
                    <a:pt x="613" y="4"/>
                  </a:lnTo>
                  <a:lnTo>
                    <a:pt x="614" y="3"/>
                  </a:lnTo>
                  <a:lnTo>
                    <a:pt x="616" y="2"/>
                  </a:lnTo>
                  <a:lnTo>
                    <a:pt x="617" y="1"/>
                  </a:lnTo>
                  <a:lnTo>
                    <a:pt x="618" y="1"/>
                  </a:lnTo>
                  <a:lnTo>
                    <a:pt x="619" y="0"/>
                  </a:lnTo>
                  <a:lnTo>
                    <a:pt x="621" y="0"/>
                  </a:lnTo>
                  <a:lnTo>
                    <a:pt x="622" y="0"/>
                  </a:lnTo>
                  <a:lnTo>
                    <a:pt x="623" y="0"/>
                  </a:lnTo>
                  <a:lnTo>
                    <a:pt x="624" y="0"/>
                  </a:lnTo>
                  <a:lnTo>
                    <a:pt x="625" y="1"/>
                  </a:lnTo>
                  <a:lnTo>
                    <a:pt x="625" y="1"/>
                  </a:lnTo>
                  <a:lnTo>
                    <a:pt x="626" y="2"/>
                  </a:lnTo>
                  <a:lnTo>
                    <a:pt x="626" y="2"/>
                  </a:lnTo>
                  <a:lnTo>
                    <a:pt x="626" y="2"/>
                  </a:lnTo>
                  <a:lnTo>
                    <a:pt x="626" y="4"/>
                  </a:lnTo>
                  <a:lnTo>
                    <a:pt x="626" y="6"/>
                  </a:lnTo>
                  <a:lnTo>
                    <a:pt x="626" y="8"/>
                  </a:lnTo>
                  <a:lnTo>
                    <a:pt x="626" y="10"/>
                  </a:lnTo>
                  <a:lnTo>
                    <a:pt x="625" y="12"/>
                  </a:lnTo>
                  <a:lnTo>
                    <a:pt x="625" y="14"/>
                  </a:lnTo>
                  <a:lnTo>
                    <a:pt x="624" y="16"/>
                  </a:lnTo>
                  <a:lnTo>
                    <a:pt x="624" y="18"/>
                  </a:lnTo>
                  <a:lnTo>
                    <a:pt x="621" y="24"/>
                  </a:lnTo>
                  <a:lnTo>
                    <a:pt x="620" y="29"/>
                  </a:lnTo>
                  <a:lnTo>
                    <a:pt x="616" y="40"/>
                  </a:lnTo>
                  <a:lnTo>
                    <a:pt x="614" y="45"/>
                  </a:lnTo>
                  <a:lnTo>
                    <a:pt x="613" y="47"/>
                  </a:lnTo>
                  <a:lnTo>
                    <a:pt x="612" y="51"/>
                  </a:lnTo>
                  <a:lnTo>
                    <a:pt x="610" y="56"/>
                  </a:lnTo>
                  <a:lnTo>
                    <a:pt x="609" y="57"/>
                  </a:lnTo>
                  <a:lnTo>
                    <a:pt x="607" y="60"/>
                  </a:lnTo>
                  <a:lnTo>
                    <a:pt x="607" y="61"/>
                  </a:lnTo>
                  <a:lnTo>
                    <a:pt x="607" y="62"/>
                  </a:lnTo>
                  <a:lnTo>
                    <a:pt x="606" y="63"/>
                  </a:lnTo>
                  <a:lnTo>
                    <a:pt x="606" y="64"/>
                  </a:lnTo>
                  <a:lnTo>
                    <a:pt x="606" y="66"/>
                  </a:lnTo>
                  <a:lnTo>
                    <a:pt x="606" y="68"/>
                  </a:lnTo>
                  <a:lnTo>
                    <a:pt x="607" y="73"/>
                  </a:lnTo>
                  <a:lnTo>
                    <a:pt x="607" y="74"/>
                  </a:lnTo>
                  <a:lnTo>
                    <a:pt x="607" y="76"/>
                  </a:lnTo>
                  <a:lnTo>
                    <a:pt x="607" y="77"/>
                  </a:lnTo>
                  <a:lnTo>
                    <a:pt x="607" y="78"/>
                  </a:lnTo>
                  <a:lnTo>
                    <a:pt x="605" y="82"/>
                  </a:lnTo>
                  <a:lnTo>
                    <a:pt x="605" y="84"/>
                  </a:lnTo>
                  <a:lnTo>
                    <a:pt x="605" y="85"/>
                  </a:lnTo>
                  <a:lnTo>
                    <a:pt x="605" y="86"/>
                  </a:lnTo>
                  <a:lnTo>
                    <a:pt x="604" y="87"/>
                  </a:lnTo>
                  <a:lnTo>
                    <a:pt x="605" y="89"/>
                  </a:lnTo>
                  <a:lnTo>
                    <a:pt x="605" y="90"/>
                  </a:lnTo>
                  <a:lnTo>
                    <a:pt x="605" y="93"/>
                  </a:lnTo>
                  <a:lnTo>
                    <a:pt x="606" y="95"/>
                  </a:lnTo>
                  <a:lnTo>
                    <a:pt x="606" y="100"/>
                  </a:lnTo>
                  <a:lnTo>
                    <a:pt x="606" y="102"/>
                  </a:lnTo>
                  <a:lnTo>
                    <a:pt x="606" y="103"/>
                  </a:lnTo>
                  <a:lnTo>
                    <a:pt x="606" y="104"/>
                  </a:lnTo>
                  <a:lnTo>
                    <a:pt x="606" y="106"/>
                  </a:lnTo>
                  <a:lnTo>
                    <a:pt x="605" y="108"/>
                  </a:lnTo>
                  <a:lnTo>
                    <a:pt x="604" y="109"/>
                  </a:lnTo>
                  <a:lnTo>
                    <a:pt x="604" y="110"/>
                  </a:lnTo>
                  <a:lnTo>
                    <a:pt x="603" y="111"/>
                  </a:lnTo>
                  <a:lnTo>
                    <a:pt x="602" y="112"/>
                  </a:lnTo>
                  <a:lnTo>
                    <a:pt x="601" y="113"/>
                  </a:lnTo>
                  <a:lnTo>
                    <a:pt x="600" y="115"/>
                  </a:lnTo>
                  <a:lnTo>
                    <a:pt x="595" y="118"/>
                  </a:lnTo>
                  <a:lnTo>
                    <a:pt x="594" y="120"/>
                  </a:lnTo>
                  <a:lnTo>
                    <a:pt x="590" y="123"/>
                  </a:lnTo>
                  <a:lnTo>
                    <a:pt x="589" y="124"/>
                  </a:lnTo>
                  <a:lnTo>
                    <a:pt x="588" y="126"/>
                  </a:lnTo>
                  <a:lnTo>
                    <a:pt x="587" y="127"/>
                  </a:lnTo>
                  <a:lnTo>
                    <a:pt x="586" y="129"/>
                  </a:lnTo>
                  <a:lnTo>
                    <a:pt x="584" y="130"/>
                  </a:lnTo>
                  <a:lnTo>
                    <a:pt x="584" y="131"/>
                  </a:lnTo>
                  <a:lnTo>
                    <a:pt x="583" y="131"/>
                  </a:lnTo>
                  <a:lnTo>
                    <a:pt x="582" y="132"/>
                  </a:lnTo>
                  <a:lnTo>
                    <a:pt x="581" y="132"/>
                  </a:lnTo>
                  <a:lnTo>
                    <a:pt x="579" y="133"/>
                  </a:lnTo>
                  <a:lnTo>
                    <a:pt x="576" y="133"/>
                  </a:lnTo>
                  <a:lnTo>
                    <a:pt x="574" y="133"/>
                  </a:lnTo>
                  <a:lnTo>
                    <a:pt x="573" y="134"/>
                  </a:lnTo>
                  <a:lnTo>
                    <a:pt x="572" y="134"/>
                  </a:lnTo>
                  <a:lnTo>
                    <a:pt x="571" y="135"/>
                  </a:lnTo>
                  <a:lnTo>
                    <a:pt x="571" y="135"/>
                  </a:lnTo>
                  <a:lnTo>
                    <a:pt x="570" y="136"/>
                  </a:lnTo>
                  <a:lnTo>
                    <a:pt x="570" y="136"/>
                  </a:lnTo>
                  <a:lnTo>
                    <a:pt x="570" y="137"/>
                  </a:lnTo>
                  <a:lnTo>
                    <a:pt x="569" y="137"/>
                  </a:lnTo>
                  <a:lnTo>
                    <a:pt x="569" y="138"/>
                  </a:lnTo>
                  <a:lnTo>
                    <a:pt x="569" y="139"/>
                  </a:lnTo>
                  <a:lnTo>
                    <a:pt x="569" y="140"/>
                  </a:lnTo>
                  <a:lnTo>
                    <a:pt x="570" y="142"/>
                  </a:lnTo>
                  <a:lnTo>
                    <a:pt x="570" y="144"/>
                  </a:lnTo>
                  <a:lnTo>
                    <a:pt x="572" y="149"/>
                  </a:lnTo>
                  <a:lnTo>
                    <a:pt x="573" y="153"/>
                  </a:lnTo>
                  <a:lnTo>
                    <a:pt x="574" y="156"/>
                  </a:lnTo>
                  <a:lnTo>
                    <a:pt x="576" y="163"/>
                  </a:lnTo>
                  <a:lnTo>
                    <a:pt x="576" y="166"/>
                  </a:lnTo>
                  <a:lnTo>
                    <a:pt x="577" y="168"/>
                  </a:lnTo>
                  <a:lnTo>
                    <a:pt x="578" y="172"/>
                  </a:lnTo>
                  <a:lnTo>
                    <a:pt x="581" y="179"/>
                  </a:lnTo>
                  <a:lnTo>
                    <a:pt x="583" y="185"/>
                  </a:lnTo>
                  <a:lnTo>
                    <a:pt x="584" y="187"/>
                  </a:lnTo>
                  <a:lnTo>
                    <a:pt x="584" y="189"/>
                  </a:lnTo>
                  <a:lnTo>
                    <a:pt x="585" y="191"/>
                  </a:lnTo>
                  <a:lnTo>
                    <a:pt x="585" y="197"/>
                  </a:lnTo>
                  <a:lnTo>
                    <a:pt x="585" y="201"/>
                  </a:lnTo>
                  <a:lnTo>
                    <a:pt x="586" y="203"/>
                  </a:lnTo>
                  <a:lnTo>
                    <a:pt x="586" y="205"/>
                  </a:lnTo>
                  <a:lnTo>
                    <a:pt x="587" y="210"/>
                  </a:lnTo>
                  <a:lnTo>
                    <a:pt x="587" y="212"/>
                  </a:lnTo>
                  <a:lnTo>
                    <a:pt x="587" y="213"/>
                  </a:lnTo>
                  <a:lnTo>
                    <a:pt x="587" y="215"/>
                  </a:lnTo>
                  <a:lnTo>
                    <a:pt x="587" y="216"/>
                  </a:lnTo>
                  <a:lnTo>
                    <a:pt x="586" y="217"/>
                  </a:lnTo>
                  <a:lnTo>
                    <a:pt x="586" y="218"/>
                  </a:lnTo>
                  <a:lnTo>
                    <a:pt x="585" y="219"/>
                  </a:lnTo>
                  <a:lnTo>
                    <a:pt x="583" y="223"/>
                  </a:lnTo>
                  <a:lnTo>
                    <a:pt x="581" y="224"/>
                  </a:lnTo>
                  <a:lnTo>
                    <a:pt x="581" y="226"/>
                  </a:lnTo>
                  <a:lnTo>
                    <a:pt x="580" y="227"/>
                  </a:lnTo>
                  <a:lnTo>
                    <a:pt x="580" y="228"/>
                  </a:lnTo>
                  <a:lnTo>
                    <a:pt x="580" y="230"/>
                  </a:lnTo>
                  <a:lnTo>
                    <a:pt x="579" y="231"/>
                  </a:lnTo>
                  <a:lnTo>
                    <a:pt x="579" y="233"/>
                  </a:lnTo>
                  <a:lnTo>
                    <a:pt x="579" y="234"/>
                  </a:lnTo>
                  <a:lnTo>
                    <a:pt x="579" y="235"/>
                  </a:lnTo>
                  <a:lnTo>
                    <a:pt x="579" y="238"/>
                  </a:lnTo>
                  <a:lnTo>
                    <a:pt x="579" y="239"/>
                  </a:lnTo>
                  <a:lnTo>
                    <a:pt x="579" y="241"/>
                  </a:lnTo>
                  <a:lnTo>
                    <a:pt x="580" y="242"/>
                  </a:lnTo>
                  <a:lnTo>
                    <a:pt x="580" y="244"/>
                  </a:lnTo>
                  <a:lnTo>
                    <a:pt x="581" y="245"/>
                  </a:lnTo>
                  <a:lnTo>
                    <a:pt x="584" y="250"/>
                  </a:lnTo>
                  <a:lnTo>
                    <a:pt x="585" y="252"/>
                  </a:lnTo>
                  <a:lnTo>
                    <a:pt x="586" y="253"/>
                  </a:lnTo>
                  <a:lnTo>
                    <a:pt x="586" y="254"/>
                  </a:lnTo>
                  <a:lnTo>
                    <a:pt x="587" y="256"/>
                  </a:lnTo>
                  <a:lnTo>
                    <a:pt x="588" y="260"/>
                  </a:lnTo>
                  <a:lnTo>
                    <a:pt x="589" y="262"/>
                  </a:lnTo>
                  <a:lnTo>
                    <a:pt x="590" y="265"/>
                  </a:lnTo>
                  <a:lnTo>
                    <a:pt x="592" y="268"/>
                  </a:lnTo>
                  <a:lnTo>
                    <a:pt x="593" y="269"/>
                  </a:lnTo>
                  <a:lnTo>
                    <a:pt x="594" y="271"/>
                  </a:lnTo>
                  <a:lnTo>
                    <a:pt x="596" y="274"/>
                  </a:lnTo>
                  <a:lnTo>
                    <a:pt x="599" y="277"/>
                  </a:lnTo>
                  <a:lnTo>
                    <a:pt x="602" y="280"/>
                  </a:lnTo>
                  <a:lnTo>
                    <a:pt x="603" y="281"/>
                  </a:lnTo>
                  <a:lnTo>
                    <a:pt x="604" y="283"/>
                  </a:lnTo>
                  <a:lnTo>
                    <a:pt x="605" y="284"/>
                  </a:lnTo>
                  <a:lnTo>
                    <a:pt x="605" y="285"/>
                  </a:lnTo>
                  <a:lnTo>
                    <a:pt x="605" y="286"/>
                  </a:lnTo>
                  <a:lnTo>
                    <a:pt x="606" y="290"/>
                  </a:lnTo>
                  <a:lnTo>
                    <a:pt x="606" y="291"/>
                  </a:lnTo>
                  <a:lnTo>
                    <a:pt x="606" y="292"/>
                  </a:lnTo>
                  <a:lnTo>
                    <a:pt x="608" y="296"/>
                  </a:lnTo>
                  <a:lnTo>
                    <a:pt x="608" y="297"/>
                  </a:lnTo>
                  <a:lnTo>
                    <a:pt x="608" y="298"/>
                  </a:lnTo>
                  <a:lnTo>
                    <a:pt x="608" y="299"/>
                  </a:lnTo>
                  <a:lnTo>
                    <a:pt x="608" y="301"/>
                  </a:lnTo>
                  <a:lnTo>
                    <a:pt x="608" y="302"/>
                  </a:lnTo>
                  <a:lnTo>
                    <a:pt x="607" y="305"/>
                  </a:lnTo>
                  <a:lnTo>
                    <a:pt x="606" y="306"/>
                  </a:lnTo>
                  <a:lnTo>
                    <a:pt x="606" y="307"/>
                  </a:lnTo>
                  <a:lnTo>
                    <a:pt x="606" y="308"/>
                  </a:lnTo>
                  <a:lnTo>
                    <a:pt x="607" y="308"/>
                  </a:lnTo>
                  <a:lnTo>
                    <a:pt x="607" y="308"/>
                  </a:lnTo>
                  <a:lnTo>
                    <a:pt x="607" y="309"/>
                  </a:lnTo>
                  <a:lnTo>
                    <a:pt x="608" y="309"/>
                  </a:lnTo>
                  <a:lnTo>
                    <a:pt x="608" y="309"/>
                  </a:lnTo>
                  <a:lnTo>
                    <a:pt x="609" y="309"/>
                  </a:lnTo>
                  <a:lnTo>
                    <a:pt x="611" y="310"/>
                  </a:lnTo>
                  <a:lnTo>
                    <a:pt x="612" y="310"/>
                  </a:lnTo>
                  <a:lnTo>
                    <a:pt x="616" y="311"/>
                  </a:lnTo>
                  <a:lnTo>
                    <a:pt x="618" y="311"/>
                  </a:lnTo>
                  <a:lnTo>
                    <a:pt x="618" y="312"/>
                  </a:lnTo>
                  <a:lnTo>
                    <a:pt x="619" y="312"/>
                  </a:lnTo>
                  <a:lnTo>
                    <a:pt x="620" y="313"/>
                  </a:lnTo>
                  <a:lnTo>
                    <a:pt x="621" y="314"/>
                  </a:lnTo>
                  <a:lnTo>
                    <a:pt x="622" y="315"/>
                  </a:lnTo>
                  <a:lnTo>
                    <a:pt x="623" y="315"/>
                  </a:lnTo>
                  <a:lnTo>
                    <a:pt x="624" y="316"/>
                  </a:lnTo>
                  <a:lnTo>
                    <a:pt x="624" y="318"/>
                  </a:lnTo>
                  <a:lnTo>
                    <a:pt x="625" y="319"/>
                  </a:lnTo>
                  <a:lnTo>
                    <a:pt x="625" y="320"/>
                  </a:lnTo>
                  <a:lnTo>
                    <a:pt x="626" y="322"/>
                  </a:lnTo>
                  <a:lnTo>
                    <a:pt x="626" y="327"/>
                  </a:lnTo>
                  <a:lnTo>
                    <a:pt x="626" y="329"/>
                  </a:lnTo>
                  <a:lnTo>
                    <a:pt x="626" y="330"/>
                  </a:lnTo>
                  <a:lnTo>
                    <a:pt x="626" y="333"/>
                  </a:lnTo>
                  <a:lnTo>
                    <a:pt x="626" y="335"/>
                  </a:lnTo>
                  <a:lnTo>
                    <a:pt x="625" y="338"/>
                  </a:lnTo>
                  <a:lnTo>
                    <a:pt x="625" y="340"/>
                  </a:lnTo>
                  <a:lnTo>
                    <a:pt x="624" y="341"/>
                  </a:lnTo>
                  <a:lnTo>
                    <a:pt x="624" y="342"/>
                  </a:lnTo>
                  <a:lnTo>
                    <a:pt x="623" y="344"/>
                  </a:lnTo>
                  <a:lnTo>
                    <a:pt x="622" y="345"/>
                  </a:lnTo>
                  <a:lnTo>
                    <a:pt x="619" y="349"/>
                  </a:lnTo>
                  <a:lnTo>
                    <a:pt x="615" y="354"/>
                  </a:lnTo>
                  <a:lnTo>
                    <a:pt x="615" y="355"/>
                  </a:lnTo>
                  <a:lnTo>
                    <a:pt x="614" y="356"/>
                  </a:lnTo>
                  <a:lnTo>
                    <a:pt x="613" y="357"/>
                  </a:lnTo>
                  <a:lnTo>
                    <a:pt x="612" y="359"/>
                  </a:lnTo>
                  <a:lnTo>
                    <a:pt x="612" y="360"/>
                  </a:lnTo>
                  <a:lnTo>
                    <a:pt x="611" y="362"/>
                  </a:lnTo>
                  <a:lnTo>
                    <a:pt x="611" y="363"/>
                  </a:lnTo>
                  <a:lnTo>
                    <a:pt x="611" y="365"/>
                  </a:lnTo>
                  <a:lnTo>
                    <a:pt x="611" y="366"/>
                  </a:lnTo>
                  <a:lnTo>
                    <a:pt x="611" y="368"/>
                  </a:lnTo>
                  <a:lnTo>
                    <a:pt x="611" y="369"/>
                  </a:lnTo>
                  <a:lnTo>
                    <a:pt x="612" y="371"/>
                  </a:lnTo>
                  <a:lnTo>
                    <a:pt x="614" y="376"/>
                  </a:lnTo>
                  <a:lnTo>
                    <a:pt x="614" y="377"/>
                  </a:lnTo>
                  <a:lnTo>
                    <a:pt x="614" y="377"/>
                  </a:lnTo>
                  <a:lnTo>
                    <a:pt x="614" y="379"/>
                  </a:lnTo>
                  <a:lnTo>
                    <a:pt x="613" y="381"/>
                  </a:lnTo>
                  <a:lnTo>
                    <a:pt x="612" y="385"/>
                  </a:lnTo>
                  <a:lnTo>
                    <a:pt x="611" y="388"/>
                  </a:lnTo>
                  <a:lnTo>
                    <a:pt x="611" y="391"/>
                  </a:lnTo>
                  <a:lnTo>
                    <a:pt x="611" y="394"/>
                  </a:lnTo>
                  <a:lnTo>
                    <a:pt x="611" y="395"/>
                  </a:lnTo>
                  <a:lnTo>
                    <a:pt x="611" y="395"/>
                  </a:lnTo>
                  <a:lnTo>
                    <a:pt x="611" y="395"/>
                  </a:lnTo>
                  <a:lnTo>
                    <a:pt x="610" y="395"/>
                  </a:lnTo>
                  <a:lnTo>
                    <a:pt x="610" y="395"/>
                  </a:lnTo>
                  <a:lnTo>
                    <a:pt x="608" y="396"/>
                  </a:lnTo>
                  <a:lnTo>
                    <a:pt x="606" y="396"/>
                  </a:lnTo>
                  <a:lnTo>
                    <a:pt x="604" y="395"/>
                  </a:lnTo>
                  <a:lnTo>
                    <a:pt x="602" y="395"/>
                  </a:lnTo>
                  <a:lnTo>
                    <a:pt x="600" y="395"/>
                  </a:lnTo>
                  <a:lnTo>
                    <a:pt x="598" y="394"/>
                  </a:lnTo>
                  <a:lnTo>
                    <a:pt x="595" y="393"/>
                  </a:lnTo>
                  <a:lnTo>
                    <a:pt x="593" y="392"/>
                  </a:lnTo>
                  <a:lnTo>
                    <a:pt x="590" y="391"/>
                  </a:lnTo>
                  <a:lnTo>
                    <a:pt x="588" y="390"/>
                  </a:lnTo>
                  <a:lnTo>
                    <a:pt x="586" y="389"/>
                  </a:lnTo>
                  <a:lnTo>
                    <a:pt x="576" y="385"/>
                  </a:lnTo>
                  <a:lnTo>
                    <a:pt x="572" y="383"/>
                  </a:lnTo>
                  <a:lnTo>
                    <a:pt x="571" y="382"/>
                  </a:lnTo>
                  <a:lnTo>
                    <a:pt x="569" y="381"/>
                  </a:lnTo>
                  <a:lnTo>
                    <a:pt x="567" y="381"/>
                  </a:lnTo>
                  <a:lnTo>
                    <a:pt x="565" y="380"/>
                  </a:lnTo>
                  <a:lnTo>
                    <a:pt x="563" y="380"/>
                  </a:lnTo>
                  <a:lnTo>
                    <a:pt x="562" y="380"/>
                  </a:lnTo>
                  <a:lnTo>
                    <a:pt x="558" y="379"/>
                  </a:lnTo>
                  <a:lnTo>
                    <a:pt x="555" y="379"/>
                  </a:lnTo>
                  <a:lnTo>
                    <a:pt x="553" y="379"/>
                  </a:lnTo>
                  <a:lnTo>
                    <a:pt x="552" y="379"/>
                  </a:lnTo>
                  <a:lnTo>
                    <a:pt x="550" y="379"/>
                  </a:lnTo>
                  <a:lnTo>
                    <a:pt x="546" y="380"/>
                  </a:lnTo>
                  <a:lnTo>
                    <a:pt x="545" y="380"/>
                  </a:lnTo>
                  <a:lnTo>
                    <a:pt x="544" y="380"/>
                  </a:lnTo>
                  <a:lnTo>
                    <a:pt x="543" y="380"/>
                  </a:lnTo>
                  <a:lnTo>
                    <a:pt x="542" y="380"/>
                  </a:lnTo>
                  <a:lnTo>
                    <a:pt x="539" y="378"/>
                  </a:lnTo>
                  <a:lnTo>
                    <a:pt x="537" y="378"/>
                  </a:lnTo>
                  <a:lnTo>
                    <a:pt x="535" y="378"/>
                  </a:lnTo>
                  <a:lnTo>
                    <a:pt x="534" y="378"/>
                  </a:lnTo>
                  <a:lnTo>
                    <a:pt x="533" y="378"/>
                  </a:lnTo>
                  <a:lnTo>
                    <a:pt x="532" y="378"/>
                  </a:lnTo>
                  <a:lnTo>
                    <a:pt x="528" y="379"/>
                  </a:lnTo>
                  <a:lnTo>
                    <a:pt x="526" y="380"/>
                  </a:lnTo>
                  <a:lnTo>
                    <a:pt x="524" y="380"/>
                  </a:lnTo>
                  <a:lnTo>
                    <a:pt x="522" y="380"/>
                  </a:lnTo>
                  <a:lnTo>
                    <a:pt x="518" y="380"/>
                  </a:lnTo>
                  <a:lnTo>
                    <a:pt x="515" y="379"/>
                  </a:lnTo>
                  <a:lnTo>
                    <a:pt x="513" y="379"/>
                  </a:lnTo>
                  <a:lnTo>
                    <a:pt x="509" y="378"/>
                  </a:lnTo>
                  <a:lnTo>
                    <a:pt x="507" y="377"/>
                  </a:lnTo>
                  <a:lnTo>
                    <a:pt x="507" y="377"/>
                  </a:lnTo>
                  <a:lnTo>
                    <a:pt x="506" y="377"/>
                  </a:lnTo>
                  <a:lnTo>
                    <a:pt x="506" y="377"/>
                  </a:lnTo>
                  <a:lnTo>
                    <a:pt x="506" y="377"/>
                  </a:lnTo>
                  <a:lnTo>
                    <a:pt x="505" y="378"/>
                  </a:lnTo>
                  <a:lnTo>
                    <a:pt x="504" y="379"/>
                  </a:lnTo>
                  <a:lnTo>
                    <a:pt x="504" y="381"/>
                  </a:lnTo>
                  <a:lnTo>
                    <a:pt x="503" y="384"/>
                  </a:lnTo>
                  <a:lnTo>
                    <a:pt x="500" y="395"/>
                  </a:lnTo>
                  <a:lnTo>
                    <a:pt x="500" y="397"/>
                  </a:lnTo>
                  <a:lnTo>
                    <a:pt x="499" y="398"/>
                  </a:lnTo>
                  <a:lnTo>
                    <a:pt x="498" y="400"/>
                  </a:lnTo>
                  <a:lnTo>
                    <a:pt x="498" y="400"/>
                  </a:lnTo>
                  <a:lnTo>
                    <a:pt x="497" y="401"/>
                  </a:lnTo>
                  <a:lnTo>
                    <a:pt x="496" y="402"/>
                  </a:lnTo>
                  <a:lnTo>
                    <a:pt x="496" y="402"/>
                  </a:lnTo>
                  <a:lnTo>
                    <a:pt x="495" y="402"/>
                  </a:lnTo>
                  <a:lnTo>
                    <a:pt x="493" y="402"/>
                  </a:lnTo>
                  <a:lnTo>
                    <a:pt x="491" y="403"/>
                  </a:lnTo>
                  <a:lnTo>
                    <a:pt x="488" y="403"/>
                  </a:lnTo>
                  <a:lnTo>
                    <a:pt x="486" y="402"/>
                  </a:lnTo>
                  <a:lnTo>
                    <a:pt x="484" y="402"/>
                  </a:lnTo>
                  <a:lnTo>
                    <a:pt x="478" y="401"/>
                  </a:lnTo>
                  <a:lnTo>
                    <a:pt x="477" y="401"/>
                  </a:lnTo>
                  <a:lnTo>
                    <a:pt x="476" y="401"/>
                  </a:lnTo>
                  <a:lnTo>
                    <a:pt x="475" y="401"/>
                  </a:lnTo>
                  <a:lnTo>
                    <a:pt x="473" y="401"/>
                  </a:lnTo>
                  <a:lnTo>
                    <a:pt x="469" y="402"/>
                  </a:lnTo>
                  <a:lnTo>
                    <a:pt x="467" y="402"/>
                  </a:lnTo>
                  <a:lnTo>
                    <a:pt x="464" y="403"/>
                  </a:lnTo>
                  <a:lnTo>
                    <a:pt x="462" y="403"/>
                  </a:lnTo>
                  <a:lnTo>
                    <a:pt x="461" y="403"/>
                  </a:lnTo>
                  <a:lnTo>
                    <a:pt x="460" y="403"/>
                  </a:lnTo>
                  <a:lnTo>
                    <a:pt x="459" y="402"/>
                  </a:lnTo>
                  <a:lnTo>
                    <a:pt x="458" y="401"/>
                  </a:lnTo>
                  <a:lnTo>
                    <a:pt x="456" y="401"/>
                  </a:lnTo>
                  <a:lnTo>
                    <a:pt x="456" y="401"/>
                  </a:lnTo>
                  <a:lnTo>
                    <a:pt x="455" y="401"/>
                  </a:lnTo>
                  <a:lnTo>
                    <a:pt x="454" y="401"/>
                  </a:lnTo>
                  <a:lnTo>
                    <a:pt x="453" y="401"/>
                  </a:lnTo>
                  <a:lnTo>
                    <a:pt x="452" y="401"/>
                  </a:lnTo>
                  <a:lnTo>
                    <a:pt x="451" y="402"/>
                  </a:lnTo>
                  <a:lnTo>
                    <a:pt x="449" y="402"/>
                  </a:lnTo>
                  <a:lnTo>
                    <a:pt x="448" y="403"/>
                  </a:lnTo>
                  <a:lnTo>
                    <a:pt x="447" y="404"/>
                  </a:lnTo>
                  <a:lnTo>
                    <a:pt x="447" y="404"/>
                  </a:lnTo>
                  <a:lnTo>
                    <a:pt x="444" y="407"/>
                  </a:lnTo>
                  <a:lnTo>
                    <a:pt x="443" y="409"/>
                  </a:lnTo>
                  <a:lnTo>
                    <a:pt x="441" y="410"/>
                  </a:lnTo>
                  <a:lnTo>
                    <a:pt x="440" y="411"/>
                  </a:lnTo>
                  <a:lnTo>
                    <a:pt x="439" y="412"/>
                  </a:lnTo>
                  <a:lnTo>
                    <a:pt x="439" y="412"/>
                  </a:lnTo>
                  <a:lnTo>
                    <a:pt x="438" y="412"/>
                  </a:lnTo>
                  <a:lnTo>
                    <a:pt x="437" y="412"/>
                  </a:lnTo>
                  <a:lnTo>
                    <a:pt x="437" y="412"/>
                  </a:lnTo>
                  <a:lnTo>
                    <a:pt x="436" y="412"/>
                  </a:lnTo>
                  <a:lnTo>
                    <a:pt x="436" y="412"/>
                  </a:lnTo>
                  <a:lnTo>
                    <a:pt x="435" y="412"/>
                  </a:lnTo>
                  <a:lnTo>
                    <a:pt x="435" y="411"/>
                  </a:lnTo>
                  <a:lnTo>
                    <a:pt x="429" y="403"/>
                  </a:lnTo>
                  <a:lnTo>
                    <a:pt x="428" y="401"/>
                  </a:lnTo>
                  <a:lnTo>
                    <a:pt x="426" y="400"/>
                  </a:lnTo>
                  <a:lnTo>
                    <a:pt x="425" y="399"/>
                  </a:lnTo>
                  <a:lnTo>
                    <a:pt x="424" y="398"/>
                  </a:lnTo>
                  <a:lnTo>
                    <a:pt x="420" y="395"/>
                  </a:lnTo>
                  <a:lnTo>
                    <a:pt x="415" y="392"/>
                  </a:lnTo>
                  <a:lnTo>
                    <a:pt x="413" y="391"/>
                  </a:lnTo>
                  <a:lnTo>
                    <a:pt x="411" y="390"/>
                  </a:lnTo>
                  <a:lnTo>
                    <a:pt x="409" y="389"/>
                  </a:lnTo>
                  <a:lnTo>
                    <a:pt x="404" y="387"/>
                  </a:lnTo>
                  <a:lnTo>
                    <a:pt x="398" y="386"/>
                  </a:lnTo>
                  <a:lnTo>
                    <a:pt x="397" y="385"/>
                  </a:lnTo>
                  <a:lnTo>
                    <a:pt x="394" y="385"/>
                  </a:lnTo>
                  <a:lnTo>
                    <a:pt x="393" y="384"/>
                  </a:lnTo>
                  <a:lnTo>
                    <a:pt x="392" y="384"/>
                  </a:lnTo>
                  <a:lnTo>
                    <a:pt x="391" y="384"/>
                  </a:lnTo>
                  <a:lnTo>
                    <a:pt x="389" y="382"/>
                  </a:lnTo>
                  <a:lnTo>
                    <a:pt x="387" y="381"/>
                  </a:lnTo>
                  <a:lnTo>
                    <a:pt x="386" y="379"/>
                  </a:lnTo>
                  <a:lnTo>
                    <a:pt x="384" y="378"/>
                  </a:lnTo>
                  <a:lnTo>
                    <a:pt x="382" y="375"/>
                  </a:lnTo>
                  <a:lnTo>
                    <a:pt x="381" y="373"/>
                  </a:lnTo>
                  <a:lnTo>
                    <a:pt x="379" y="371"/>
                  </a:lnTo>
                  <a:lnTo>
                    <a:pt x="374" y="365"/>
                  </a:lnTo>
                  <a:lnTo>
                    <a:pt x="372" y="364"/>
                  </a:lnTo>
                  <a:lnTo>
                    <a:pt x="370" y="362"/>
                  </a:lnTo>
                  <a:lnTo>
                    <a:pt x="368" y="361"/>
                  </a:lnTo>
                  <a:lnTo>
                    <a:pt x="366" y="359"/>
                  </a:lnTo>
                  <a:lnTo>
                    <a:pt x="364" y="358"/>
                  </a:lnTo>
                  <a:lnTo>
                    <a:pt x="362" y="357"/>
                  </a:lnTo>
                  <a:lnTo>
                    <a:pt x="356" y="355"/>
                  </a:lnTo>
                  <a:lnTo>
                    <a:pt x="351" y="351"/>
                  </a:lnTo>
                  <a:lnTo>
                    <a:pt x="349" y="351"/>
                  </a:lnTo>
                  <a:lnTo>
                    <a:pt x="348" y="351"/>
                  </a:lnTo>
                  <a:lnTo>
                    <a:pt x="344" y="349"/>
                  </a:lnTo>
                  <a:lnTo>
                    <a:pt x="339" y="348"/>
                  </a:lnTo>
                  <a:lnTo>
                    <a:pt x="333" y="346"/>
                  </a:lnTo>
                  <a:lnTo>
                    <a:pt x="332" y="346"/>
                  </a:lnTo>
                  <a:lnTo>
                    <a:pt x="328" y="344"/>
                  </a:lnTo>
                  <a:lnTo>
                    <a:pt x="327" y="344"/>
                  </a:lnTo>
                  <a:lnTo>
                    <a:pt x="326" y="343"/>
                  </a:lnTo>
                  <a:lnTo>
                    <a:pt x="325" y="343"/>
                  </a:lnTo>
                  <a:lnTo>
                    <a:pt x="323" y="343"/>
                  </a:lnTo>
                  <a:lnTo>
                    <a:pt x="317" y="343"/>
                  </a:lnTo>
                  <a:lnTo>
                    <a:pt x="315" y="343"/>
                  </a:lnTo>
                  <a:lnTo>
                    <a:pt x="314" y="342"/>
                  </a:lnTo>
                  <a:lnTo>
                    <a:pt x="313" y="342"/>
                  </a:lnTo>
                  <a:lnTo>
                    <a:pt x="312" y="342"/>
                  </a:lnTo>
                  <a:lnTo>
                    <a:pt x="312" y="342"/>
                  </a:lnTo>
                  <a:lnTo>
                    <a:pt x="311" y="341"/>
                  </a:lnTo>
                  <a:lnTo>
                    <a:pt x="310" y="341"/>
                  </a:lnTo>
                  <a:lnTo>
                    <a:pt x="309" y="340"/>
                  </a:lnTo>
                  <a:lnTo>
                    <a:pt x="307" y="338"/>
                  </a:lnTo>
                  <a:lnTo>
                    <a:pt x="304" y="334"/>
                  </a:lnTo>
                  <a:lnTo>
                    <a:pt x="302" y="333"/>
                  </a:lnTo>
                  <a:lnTo>
                    <a:pt x="300" y="331"/>
                  </a:lnTo>
                  <a:lnTo>
                    <a:pt x="299" y="330"/>
                  </a:lnTo>
                  <a:lnTo>
                    <a:pt x="298" y="329"/>
                  </a:lnTo>
                  <a:lnTo>
                    <a:pt x="297" y="329"/>
                  </a:lnTo>
                  <a:lnTo>
                    <a:pt x="296" y="328"/>
                  </a:lnTo>
                  <a:lnTo>
                    <a:pt x="295" y="327"/>
                  </a:lnTo>
                  <a:lnTo>
                    <a:pt x="293" y="327"/>
                  </a:lnTo>
                  <a:lnTo>
                    <a:pt x="291" y="326"/>
                  </a:lnTo>
                  <a:lnTo>
                    <a:pt x="287" y="325"/>
                  </a:lnTo>
                  <a:lnTo>
                    <a:pt x="284" y="325"/>
                  </a:lnTo>
                  <a:lnTo>
                    <a:pt x="282" y="324"/>
                  </a:lnTo>
                  <a:lnTo>
                    <a:pt x="280" y="323"/>
                  </a:lnTo>
                  <a:lnTo>
                    <a:pt x="279" y="323"/>
                  </a:lnTo>
                  <a:lnTo>
                    <a:pt x="278" y="322"/>
                  </a:lnTo>
                  <a:lnTo>
                    <a:pt x="277" y="321"/>
                  </a:lnTo>
                  <a:lnTo>
                    <a:pt x="276" y="321"/>
                  </a:lnTo>
                  <a:lnTo>
                    <a:pt x="275" y="320"/>
                  </a:lnTo>
                  <a:lnTo>
                    <a:pt x="274" y="319"/>
                  </a:lnTo>
                  <a:lnTo>
                    <a:pt x="273" y="318"/>
                  </a:lnTo>
                  <a:lnTo>
                    <a:pt x="271" y="315"/>
                  </a:lnTo>
                  <a:lnTo>
                    <a:pt x="270" y="314"/>
                  </a:lnTo>
                  <a:lnTo>
                    <a:pt x="269" y="314"/>
                  </a:lnTo>
                  <a:lnTo>
                    <a:pt x="268" y="313"/>
                  </a:lnTo>
                  <a:lnTo>
                    <a:pt x="268" y="313"/>
                  </a:lnTo>
                  <a:lnTo>
                    <a:pt x="267" y="313"/>
                  </a:lnTo>
                  <a:lnTo>
                    <a:pt x="266" y="313"/>
                  </a:lnTo>
                  <a:lnTo>
                    <a:pt x="265" y="314"/>
                  </a:lnTo>
                  <a:lnTo>
                    <a:pt x="264" y="315"/>
                  </a:lnTo>
                  <a:lnTo>
                    <a:pt x="263" y="316"/>
                  </a:lnTo>
                  <a:lnTo>
                    <a:pt x="261" y="318"/>
                  </a:lnTo>
                  <a:lnTo>
                    <a:pt x="260" y="319"/>
                  </a:lnTo>
                  <a:lnTo>
                    <a:pt x="259" y="321"/>
                  </a:lnTo>
                  <a:lnTo>
                    <a:pt x="257" y="323"/>
                  </a:lnTo>
                  <a:lnTo>
                    <a:pt x="256" y="326"/>
                  </a:lnTo>
                  <a:lnTo>
                    <a:pt x="254" y="330"/>
                  </a:lnTo>
                  <a:lnTo>
                    <a:pt x="254" y="331"/>
                  </a:lnTo>
                  <a:lnTo>
                    <a:pt x="253" y="332"/>
                  </a:lnTo>
                  <a:lnTo>
                    <a:pt x="252" y="334"/>
                  </a:lnTo>
                  <a:lnTo>
                    <a:pt x="250" y="336"/>
                  </a:lnTo>
                  <a:lnTo>
                    <a:pt x="248" y="340"/>
                  </a:lnTo>
                  <a:lnTo>
                    <a:pt x="247" y="340"/>
                  </a:lnTo>
                  <a:lnTo>
                    <a:pt x="246" y="341"/>
                  </a:lnTo>
                  <a:lnTo>
                    <a:pt x="245" y="342"/>
                  </a:lnTo>
                  <a:lnTo>
                    <a:pt x="245" y="342"/>
                  </a:lnTo>
                  <a:lnTo>
                    <a:pt x="243" y="343"/>
                  </a:lnTo>
                  <a:lnTo>
                    <a:pt x="242" y="343"/>
                  </a:lnTo>
                  <a:lnTo>
                    <a:pt x="241" y="343"/>
                  </a:lnTo>
                  <a:lnTo>
                    <a:pt x="239" y="343"/>
                  </a:lnTo>
                  <a:lnTo>
                    <a:pt x="237" y="343"/>
                  </a:lnTo>
                  <a:lnTo>
                    <a:pt x="235" y="343"/>
                  </a:lnTo>
                  <a:lnTo>
                    <a:pt x="234" y="343"/>
                  </a:lnTo>
                  <a:lnTo>
                    <a:pt x="233" y="343"/>
                  </a:lnTo>
                  <a:lnTo>
                    <a:pt x="232" y="342"/>
                  </a:lnTo>
                  <a:lnTo>
                    <a:pt x="231" y="342"/>
                  </a:lnTo>
                  <a:lnTo>
                    <a:pt x="229" y="341"/>
                  </a:lnTo>
                  <a:lnTo>
                    <a:pt x="224" y="339"/>
                  </a:lnTo>
                  <a:lnTo>
                    <a:pt x="216" y="334"/>
                  </a:lnTo>
                  <a:lnTo>
                    <a:pt x="213" y="333"/>
                  </a:lnTo>
                  <a:lnTo>
                    <a:pt x="212" y="332"/>
                  </a:lnTo>
                  <a:lnTo>
                    <a:pt x="211" y="331"/>
                  </a:lnTo>
                  <a:lnTo>
                    <a:pt x="210" y="330"/>
                  </a:lnTo>
                  <a:lnTo>
                    <a:pt x="209" y="329"/>
                  </a:lnTo>
                  <a:lnTo>
                    <a:pt x="208" y="327"/>
                  </a:lnTo>
                  <a:lnTo>
                    <a:pt x="207" y="326"/>
                  </a:lnTo>
                  <a:lnTo>
                    <a:pt x="207" y="325"/>
                  </a:lnTo>
                  <a:lnTo>
                    <a:pt x="207" y="323"/>
                  </a:lnTo>
                  <a:lnTo>
                    <a:pt x="207" y="322"/>
                  </a:lnTo>
                  <a:lnTo>
                    <a:pt x="207" y="320"/>
                  </a:lnTo>
                  <a:lnTo>
                    <a:pt x="207" y="318"/>
                  </a:lnTo>
                  <a:lnTo>
                    <a:pt x="208" y="315"/>
                  </a:lnTo>
                  <a:lnTo>
                    <a:pt x="208" y="314"/>
                  </a:lnTo>
                  <a:lnTo>
                    <a:pt x="208" y="314"/>
                  </a:lnTo>
                  <a:lnTo>
                    <a:pt x="208" y="313"/>
                  </a:lnTo>
                  <a:lnTo>
                    <a:pt x="208" y="312"/>
                  </a:lnTo>
                  <a:lnTo>
                    <a:pt x="208" y="311"/>
                  </a:lnTo>
                  <a:lnTo>
                    <a:pt x="207" y="310"/>
                  </a:lnTo>
                  <a:lnTo>
                    <a:pt x="207" y="310"/>
                  </a:lnTo>
                  <a:lnTo>
                    <a:pt x="206" y="310"/>
                  </a:lnTo>
                  <a:lnTo>
                    <a:pt x="203" y="309"/>
                  </a:lnTo>
                  <a:lnTo>
                    <a:pt x="202" y="309"/>
                  </a:lnTo>
                  <a:lnTo>
                    <a:pt x="200" y="308"/>
                  </a:lnTo>
                  <a:lnTo>
                    <a:pt x="199" y="308"/>
                  </a:lnTo>
                  <a:lnTo>
                    <a:pt x="197" y="307"/>
                  </a:lnTo>
                  <a:lnTo>
                    <a:pt x="196" y="306"/>
                  </a:lnTo>
                  <a:lnTo>
                    <a:pt x="194" y="305"/>
                  </a:lnTo>
                  <a:lnTo>
                    <a:pt x="191" y="303"/>
                  </a:lnTo>
                  <a:lnTo>
                    <a:pt x="190" y="302"/>
                  </a:lnTo>
                  <a:lnTo>
                    <a:pt x="188" y="301"/>
                  </a:lnTo>
                  <a:lnTo>
                    <a:pt x="186" y="301"/>
                  </a:lnTo>
                  <a:lnTo>
                    <a:pt x="184" y="300"/>
                  </a:lnTo>
                  <a:lnTo>
                    <a:pt x="182" y="299"/>
                  </a:lnTo>
                  <a:lnTo>
                    <a:pt x="180" y="299"/>
                  </a:lnTo>
                  <a:lnTo>
                    <a:pt x="178" y="298"/>
                  </a:lnTo>
                  <a:lnTo>
                    <a:pt x="177" y="298"/>
                  </a:lnTo>
                  <a:lnTo>
                    <a:pt x="176" y="297"/>
                  </a:lnTo>
                  <a:lnTo>
                    <a:pt x="175" y="297"/>
                  </a:lnTo>
                  <a:lnTo>
                    <a:pt x="174" y="296"/>
                  </a:lnTo>
                  <a:lnTo>
                    <a:pt x="174" y="296"/>
                  </a:lnTo>
                  <a:lnTo>
                    <a:pt x="173" y="295"/>
                  </a:lnTo>
                  <a:lnTo>
                    <a:pt x="173" y="294"/>
                  </a:lnTo>
                  <a:lnTo>
                    <a:pt x="172" y="293"/>
                  </a:lnTo>
                  <a:lnTo>
                    <a:pt x="171" y="289"/>
                  </a:lnTo>
                  <a:lnTo>
                    <a:pt x="171" y="288"/>
                  </a:lnTo>
                  <a:lnTo>
                    <a:pt x="171" y="288"/>
                  </a:lnTo>
                  <a:lnTo>
                    <a:pt x="170" y="287"/>
                  </a:lnTo>
                  <a:lnTo>
                    <a:pt x="170" y="287"/>
                  </a:lnTo>
                  <a:lnTo>
                    <a:pt x="170" y="286"/>
                  </a:lnTo>
                  <a:lnTo>
                    <a:pt x="169" y="286"/>
                  </a:lnTo>
                  <a:lnTo>
                    <a:pt x="168" y="286"/>
                  </a:lnTo>
                  <a:lnTo>
                    <a:pt x="167" y="285"/>
                  </a:lnTo>
                  <a:lnTo>
                    <a:pt x="164" y="284"/>
                  </a:lnTo>
                  <a:lnTo>
                    <a:pt x="162" y="283"/>
                  </a:lnTo>
                  <a:lnTo>
                    <a:pt x="158" y="283"/>
                  </a:lnTo>
                  <a:lnTo>
                    <a:pt x="157" y="282"/>
                  </a:lnTo>
                  <a:lnTo>
                    <a:pt x="155" y="282"/>
                  </a:lnTo>
                  <a:lnTo>
                    <a:pt x="154" y="281"/>
                  </a:lnTo>
                  <a:lnTo>
                    <a:pt x="152" y="280"/>
                  </a:lnTo>
                  <a:lnTo>
                    <a:pt x="150" y="279"/>
                  </a:lnTo>
                  <a:lnTo>
                    <a:pt x="149" y="278"/>
                  </a:lnTo>
                  <a:lnTo>
                    <a:pt x="148" y="277"/>
                  </a:lnTo>
                  <a:lnTo>
                    <a:pt x="147" y="276"/>
                  </a:lnTo>
                  <a:lnTo>
                    <a:pt x="143" y="272"/>
                  </a:lnTo>
                  <a:lnTo>
                    <a:pt x="143" y="272"/>
                  </a:lnTo>
                  <a:lnTo>
                    <a:pt x="142" y="272"/>
                  </a:lnTo>
                  <a:lnTo>
                    <a:pt x="141" y="271"/>
                  </a:lnTo>
                  <a:lnTo>
                    <a:pt x="139" y="270"/>
                  </a:lnTo>
                  <a:lnTo>
                    <a:pt x="135" y="268"/>
                  </a:lnTo>
                  <a:lnTo>
                    <a:pt x="134" y="268"/>
                  </a:lnTo>
                  <a:lnTo>
                    <a:pt x="132" y="267"/>
                  </a:lnTo>
                  <a:lnTo>
                    <a:pt x="131" y="266"/>
                  </a:lnTo>
                  <a:lnTo>
                    <a:pt x="130" y="266"/>
                  </a:lnTo>
                  <a:lnTo>
                    <a:pt x="129" y="265"/>
                  </a:lnTo>
                  <a:lnTo>
                    <a:pt x="126" y="264"/>
                  </a:lnTo>
                  <a:lnTo>
                    <a:pt x="125" y="264"/>
                  </a:lnTo>
                  <a:lnTo>
                    <a:pt x="124" y="264"/>
                  </a:lnTo>
                  <a:lnTo>
                    <a:pt x="123" y="264"/>
                  </a:lnTo>
                  <a:lnTo>
                    <a:pt x="122" y="264"/>
                  </a:lnTo>
                  <a:lnTo>
                    <a:pt x="120" y="265"/>
                  </a:lnTo>
                  <a:lnTo>
                    <a:pt x="119" y="265"/>
                  </a:lnTo>
                  <a:lnTo>
                    <a:pt x="118" y="265"/>
                  </a:lnTo>
                  <a:lnTo>
                    <a:pt x="117" y="265"/>
                  </a:lnTo>
                  <a:lnTo>
                    <a:pt x="115" y="265"/>
                  </a:lnTo>
                  <a:lnTo>
                    <a:pt x="112" y="264"/>
                  </a:lnTo>
                  <a:lnTo>
                    <a:pt x="111" y="264"/>
                  </a:lnTo>
                  <a:lnTo>
                    <a:pt x="110" y="264"/>
                  </a:lnTo>
                  <a:lnTo>
                    <a:pt x="109" y="264"/>
                  </a:lnTo>
                  <a:lnTo>
                    <a:pt x="104" y="265"/>
                  </a:lnTo>
                  <a:lnTo>
                    <a:pt x="102" y="265"/>
                  </a:lnTo>
                  <a:lnTo>
                    <a:pt x="101" y="265"/>
                  </a:lnTo>
                  <a:lnTo>
                    <a:pt x="99" y="264"/>
                  </a:lnTo>
                  <a:lnTo>
                    <a:pt x="97" y="264"/>
                  </a:lnTo>
                  <a:lnTo>
                    <a:pt x="96" y="264"/>
                  </a:lnTo>
                  <a:lnTo>
                    <a:pt x="95" y="263"/>
                  </a:lnTo>
                  <a:lnTo>
                    <a:pt x="94" y="263"/>
                  </a:lnTo>
                  <a:lnTo>
                    <a:pt x="93" y="263"/>
                  </a:lnTo>
                  <a:lnTo>
                    <a:pt x="92" y="261"/>
                  </a:lnTo>
                  <a:lnTo>
                    <a:pt x="89" y="259"/>
                  </a:lnTo>
                  <a:lnTo>
                    <a:pt x="88" y="258"/>
                  </a:lnTo>
                  <a:lnTo>
                    <a:pt x="85" y="255"/>
                  </a:lnTo>
                  <a:lnTo>
                    <a:pt x="84" y="254"/>
                  </a:lnTo>
                  <a:lnTo>
                    <a:pt x="74" y="247"/>
                  </a:lnTo>
                  <a:lnTo>
                    <a:pt x="69" y="244"/>
                  </a:lnTo>
                  <a:lnTo>
                    <a:pt x="67" y="242"/>
                  </a:lnTo>
                  <a:lnTo>
                    <a:pt x="59" y="236"/>
                  </a:lnTo>
                  <a:lnTo>
                    <a:pt x="53" y="232"/>
                  </a:lnTo>
                  <a:lnTo>
                    <a:pt x="53" y="232"/>
                  </a:lnTo>
                  <a:lnTo>
                    <a:pt x="53" y="231"/>
                  </a:lnTo>
                  <a:lnTo>
                    <a:pt x="53" y="228"/>
                  </a:lnTo>
                  <a:lnTo>
                    <a:pt x="54" y="223"/>
                  </a:lnTo>
                  <a:lnTo>
                    <a:pt x="55" y="218"/>
                  </a:lnTo>
                  <a:lnTo>
                    <a:pt x="55" y="213"/>
                  </a:lnTo>
                  <a:lnTo>
                    <a:pt x="55" y="212"/>
                  </a:lnTo>
                  <a:lnTo>
                    <a:pt x="56" y="211"/>
                  </a:lnTo>
                  <a:lnTo>
                    <a:pt x="56" y="210"/>
                  </a:lnTo>
                  <a:lnTo>
                    <a:pt x="56" y="209"/>
                  </a:lnTo>
                  <a:lnTo>
                    <a:pt x="57" y="208"/>
                  </a:lnTo>
                  <a:lnTo>
                    <a:pt x="59" y="205"/>
                  </a:lnTo>
                  <a:lnTo>
                    <a:pt x="60" y="204"/>
                  </a:lnTo>
                  <a:lnTo>
                    <a:pt x="61" y="203"/>
                  </a:lnTo>
                  <a:lnTo>
                    <a:pt x="63" y="198"/>
                  </a:lnTo>
                  <a:lnTo>
                    <a:pt x="64" y="195"/>
                  </a:lnTo>
                  <a:lnTo>
                    <a:pt x="65" y="193"/>
                  </a:lnTo>
                  <a:lnTo>
                    <a:pt x="65" y="191"/>
                  </a:lnTo>
                  <a:lnTo>
                    <a:pt x="66" y="190"/>
                  </a:lnTo>
                  <a:lnTo>
                    <a:pt x="66" y="189"/>
                  </a:lnTo>
                  <a:lnTo>
                    <a:pt x="66" y="187"/>
                  </a:lnTo>
                  <a:lnTo>
                    <a:pt x="65" y="186"/>
                  </a:lnTo>
                  <a:lnTo>
                    <a:pt x="65" y="182"/>
                  </a:lnTo>
                  <a:lnTo>
                    <a:pt x="64" y="181"/>
                  </a:lnTo>
                  <a:lnTo>
                    <a:pt x="64" y="180"/>
                  </a:lnTo>
                  <a:lnTo>
                    <a:pt x="64" y="179"/>
                  </a:lnTo>
                  <a:lnTo>
                    <a:pt x="64" y="178"/>
                  </a:lnTo>
                  <a:lnTo>
                    <a:pt x="65" y="177"/>
                  </a:lnTo>
                  <a:lnTo>
                    <a:pt x="65" y="174"/>
                  </a:lnTo>
                  <a:lnTo>
                    <a:pt x="65" y="172"/>
                  </a:lnTo>
                  <a:lnTo>
                    <a:pt x="65" y="171"/>
                  </a:lnTo>
                  <a:lnTo>
                    <a:pt x="65" y="170"/>
                  </a:lnTo>
                  <a:lnTo>
                    <a:pt x="65" y="169"/>
                  </a:lnTo>
                  <a:lnTo>
                    <a:pt x="65" y="168"/>
                  </a:lnTo>
                  <a:lnTo>
                    <a:pt x="64" y="167"/>
                  </a:lnTo>
                  <a:lnTo>
                    <a:pt x="63" y="166"/>
                  </a:lnTo>
                  <a:lnTo>
                    <a:pt x="62" y="165"/>
                  </a:lnTo>
                  <a:lnTo>
                    <a:pt x="61" y="164"/>
                  </a:lnTo>
                  <a:lnTo>
                    <a:pt x="59" y="163"/>
                  </a:lnTo>
                  <a:lnTo>
                    <a:pt x="58" y="162"/>
                  </a:lnTo>
                  <a:lnTo>
                    <a:pt x="54" y="160"/>
                  </a:lnTo>
                  <a:lnTo>
                    <a:pt x="53" y="160"/>
                  </a:lnTo>
                  <a:lnTo>
                    <a:pt x="50" y="158"/>
                  </a:lnTo>
                  <a:lnTo>
                    <a:pt x="48" y="156"/>
                  </a:lnTo>
                  <a:lnTo>
                    <a:pt x="46" y="155"/>
                  </a:lnTo>
                  <a:lnTo>
                    <a:pt x="45" y="154"/>
                  </a:lnTo>
                  <a:lnTo>
                    <a:pt x="43" y="152"/>
                  </a:lnTo>
                  <a:lnTo>
                    <a:pt x="43" y="151"/>
                  </a:lnTo>
                  <a:lnTo>
                    <a:pt x="42" y="151"/>
                  </a:lnTo>
                  <a:lnTo>
                    <a:pt x="42" y="150"/>
                  </a:lnTo>
                  <a:lnTo>
                    <a:pt x="41" y="149"/>
                  </a:lnTo>
                  <a:lnTo>
                    <a:pt x="41" y="148"/>
                  </a:lnTo>
                  <a:lnTo>
                    <a:pt x="41" y="147"/>
                  </a:lnTo>
                  <a:lnTo>
                    <a:pt x="41" y="144"/>
                  </a:lnTo>
                  <a:lnTo>
                    <a:pt x="40" y="142"/>
                  </a:lnTo>
                  <a:lnTo>
                    <a:pt x="40" y="142"/>
                  </a:lnTo>
                  <a:lnTo>
                    <a:pt x="40" y="141"/>
                  </a:lnTo>
                  <a:lnTo>
                    <a:pt x="40" y="140"/>
                  </a:lnTo>
                  <a:lnTo>
                    <a:pt x="39" y="140"/>
                  </a:lnTo>
                  <a:lnTo>
                    <a:pt x="39" y="140"/>
                  </a:lnTo>
                  <a:lnTo>
                    <a:pt x="37" y="139"/>
                  </a:lnTo>
                  <a:lnTo>
                    <a:pt x="37" y="139"/>
                  </a:lnTo>
                  <a:lnTo>
                    <a:pt x="36" y="138"/>
                  </a:lnTo>
                  <a:lnTo>
                    <a:pt x="35" y="137"/>
                  </a:lnTo>
                  <a:lnTo>
                    <a:pt x="34" y="137"/>
                  </a:lnTo>
                  <a:lnTo>
                    <a:pt x="34" y="136"/>
                  </a:lnTo>
                  <a:lnTo>
                    <a:pt x="33" y="136"/>
                  </a:lnTo>
                  <a:lnTo>
                    <a:pt x="32" y="136"/>
                  </a:lnTo>
                  <a:lnTo>
                    <a:pt x="30" y="136"/>
                  </a:lnTo>
                  <a:lnTo>
                    <a:pt x="29" y="135"/>
                  </a:lnTo>
                  <a:lnTo>
                    <a:pt x="26" y="135"/>
                  </a:lnTo>
                  <a:lnTo>
                    <a:pt x="24" y="134"/>
                  </a:lnTo>
                  <a:lnTo>
                    <a:pt x="23" y="134"/>
                  </a:lnTo>
                  <a:lnTo>
                    <a:pt x="23" y="133"/>
                  </a:lnTo>
                  <a:lnTo>
                    <a:pt x="22" y="133"/>
                  </a:lnTo>
                  <a:lnTo>
                    <a:pt x="21" y="131"/>
                  </a:lnTo>
                  <a:lnTo>
                    <a:pt x="20" y="131"/>
                  </a:lnTo>
                  <a:lnTo>
                    <a:pt x="19" y="130"/>
                  </a:lnTo>
                  <a:lnTo>
                    <a:pt x="17" y="129"/>
                  </a:lnTo>
                  <a:lnTo>
                    <a:pt x="16" y="129"/>
                  </a:lnTo>
                  <a:lnTo>
                    <a:pt x="15" y="128"/>
                  </a:lnTo>
                  <a:lnTo>
                    <a:pt x="12" y="127"/>
                  </a:lnTo>
                  <a:lnTo>
                    <a:pt x="10" y="127"/>
                  </a:lnTo>
                  <a:lnTo>
                    <a:pt x="8" y="126"/>
                  </a:lnTo>
                  <a:lnTo>
                    <a:pt x="7" y="125"/>
                  </a:lnTo>
                  <a:lnTo>
                    <a:pt x="5" y="124"/>
                  </a:lnTo>
                  <a:lnTo>
                    <a:pt x="4" y="124"/>
                  </a:lnTo>
                  <a:lnTo>
                    <a:pt x="3" y="123"/>
                  </a:lnTo>
                  <a:lnTo>
                    <a:pt x="2" y="122"/>
                  </a:lnTo>
                  <a:lnTo>
                    <a:pt x="1" y="121"/>
                  </a:lnTo>
                  <a:lnTo>
                    <a:pt x="1" y="119"/>
                  </a:lnTo>
                  <a:lnTo>
                    <a:pt x="0" y="118"/>
                  </a:lnTo>
                  <a:lnTo>
                    <a:pt x="0" y="117"/>
                  </a:lnTo>
                  <a:lnTo>
                    <a:pt x="0" y="116"/>
                  </a:lnTo>
                  <a:lnTo>
                    <a:pt x="0" y="116"/>
                  </a:lnTo>
                  <a:lnTo>
                    <a:pt x="0" y="115"/>
                  </a:lnTo>
                  <a:lnTo>
                    <a:pt x="0" y="115"/>
                  </a:lnTo>
                  <a:lnTo>
                    <a:pt x="1" y="114"/>
                  </a:lnTo>
                  <a:lnTo>
                    <a:pt x="1" y="113"/>
                  </a:lnTo>
                  <a:lnTo>
                    <a:pt x="2" y="113"/>
                  </a:lnTo>
                  <a:lnTo>
                    <a:pt x="3" y="112"/>
                  </a:lnTo>
                  <a:lnTo>
                    <a:pt x="4" y="112"/>
                  </a:lnTo>
                  <a:lnTo>
                    <a:pt x="5" y="111"/>
                  </a:lnTo>
                  <a:lnTo>
                    <a:pt x="7" y="110"/>
                  </a:lnTo>
                  <a:lnTo>
                    <a:pt x="7" y="110"/>
                  </a:lnTo>
                  <a:lnTo>
                    <a:pt x="8" y="109"/>
                  </a:lnTo>
                  <a:lnTo>
                    <a:pt x="8" y="109"/>
                  </a:lnTo>
                  <a:lnTo>
                    <a:pt x="8" y="109"/>
                  </a:lnTo>
                  <a:lnTo>
                    <a:pt x="8" y="108"/>
                  </a:lnTo>
                  <a:lnTo>
                    <a:pt x="7" y="108"/>
                  </a:lnTo>
                  <a:lnTo>
                    <a:pt x="6" y="106"/>
                  </a:lnTo>
                  <a:lnTo>
                    <a:pt x="6" y="106"/>
                  </a:lnTo>
                  <a:lnTo>
                    <a:pt x="6" y="105"/>
                  </a:lnTo>
                  <a:lnTo>
                    <a:pt x="6" y="105"/>
                  </a:lnTo>
                  <a:lnTo>
                    <a:pt x="6" y="105"/>
                  </a:lnTo>
                  <a:lnTo>
                    <a:pt x="6" y="104"/>
                  </a:lnTo>
                  <a:lnTo>
                    <a:pt x="6" y="104"/>
                  </a:lnTo>
                  <a:lnTo>
                    <a:pt x="6" y="103"/>
                  </a:lnTo>
                  <a:lnTo>
                    <a:pt x="7" y="102"/>
                  </a:lnTo>
                  <a:lnTo>
                    <a:pt x="10" y="100"/>
                  </a:lnTo>
                  <a:lnTo>
                    <a:pt x="11" y="99"/>
                  </a:lnTo>
                  <a:lnTo>
                    <a:pt x="12" y="98"/>
                  </a:lnTo>
                  <a:lnTo>
                    <a:pt x="13" y="98"/>
                  </a:lnTo>
                  <a:lnTo>
                    <a:pt x="13" y="97"/>
                  </a:lnTo>
                  <a:lnTo>
                    <a:pt x="14" y="96"/>
                  </a:lnTo>
                  <a:lnTo>
                    <a:pt x="14" y="95"/>
                  </a:lnTo>
                  <a:lnTo>
                    <a:pt x="14" y="94"/>
                  </a:lnTo>
                  <a:lnTo>
                    <a:pt x="15" y="93"/>
                  </a:lnTo>
                  <a:lnTo>
                    <a:pt x="15" y="89"/>
                  </a:lnTo>
                  <a:lnTo>
                    <a:pt x="15" y="87"/>
                  </a:lnTo>
                  <a:lnTo>
                    <a:pt x="16" y="86"/>
                  </a:lnTo>
                  <a:lnTo>
                    <a:pt x="16" y="86"/>
                  </a:lnTo>
                  <a:lnTo>
                    <a:pt x="17" y="84"/>
                  </a:lnTo>
                  <a:lnTo>
                    <a:pt x="18" y="83"/>
                  </a:lnTo>
                  <a:lnTo>
                    <a:pt x="18" y="83"/>
                  </a:lnTo>
                  <a:lnTo>
                    <a:pt x="17" y="82"/>
                  </a:lnTo>
                  <a:lnTo>
                    <a:pt x="17" y="82"/>
                  </a:lnTo>
                  <a:lnTo>
                    <a:pt x="17" y="81"/>
                  </a:lnTo>
                  <a:lnTo>
                    <a:pt x="15" y="80"/>
                  </a:lnTo>
                  <a:lnTo>
                    <a:pt x="15" y="79"/>
                  </a:lnTo>
                  <a:lnTo>
                    <a:pt x="14" y="78"/>
                  </a:lnTo>
                  <a:lnTo>
                    <a:pt x="14" y="78"/>
                  </a:lnTo>
                  <a:lnTo>
                    <a:pt x="14" y="77"/>
                  </a:lnTo>
                  <a:lnTo>
                    <a:pt x="14" y="77"/>
                  </a:lnTo>
                  <a:lnTo>
                    <a:pt x="14" y="76"/>
                  </a:lnTo>
                  <a:lnTo>
                    <a:pt x="15" y="76"/>
                  </a:lnTo>
                  <a:lnTo>
                    <a:pt x="15" y="75"/>
                  </a:lnTo>
                  <a:lnTo>
                    <a:pt x="16" y="75"/>
                  </a:lnTo>
                  <a:lnTo>
                    <a:pt x="16" y="74"/>
                  </a:lnTo>
                  <a:lnTo>
                    <a:pt x="17" y="74"/>
                  </a:lnTo>
                  <a:lnTo>
                    <a:pt x="19" y="73"/>
                  </a:lnTo>
                  <a:lnTo>
                    <a:pt x="21" y="73"/>
                  </a:lnTo>
                  <a:lnTo>
                    <a:pt x="22" y="72"/>
                  </a:lnTo>
                  <a:lnTo>
                    <a:pt x="23" y="72"/>
                  </a:lnTo>
                  <a:lnTo>
                    <a:pt x="24" y="71"/>
                  </a:lnTo>
                  <a:lnTo>
                    <a:pt x="25" y="71"/>
                  </a:lnTo>
                  <a:lnTo>
                    <a:pt x="25" y="70"/>
                  </a:lnTo>
                  <a:lnTo>
                    <a:pt x="26" y="70"/>
                  </a:lnTo>
                  <a:lnTo>
                    <a:pt x="26" y="69"/>
                  </a:lnTo>
                  <a:lnTo>
                    <a:pt x="27" y="70"/>
                  </a:lnTo>
                  <a:lnTo>
                    <a:pt x="27" y="71"/>
                  </a:lnTo>
                  <a:lnTo>
                    <a:pt x="28" y="71"/>
                  </a:lnTo>
                  <a:lnTo>
                    <a:pt x="29" y="72"/>
                  </a:lnTo>
                  <a:lnTo>
                    <a:pt x="30" y="73"/>
                  </a:lnTo>
                  <a:lnTo>
                    <a:pt x="31" y="73"/>
                  </a:lnTo>
                  <a:lnTo>
                    <a:pt x="32" y="73"/>
                  </a:lnTo>
                  <a:lnTo>
                    <a:pt x="33" y="74"/>
                  </a:lnTo>
                  <a:lnTo>
                    <a:pt x="35" y="74"/>
                  </a:lnTo>
                  <a:lnTo>
                    <a:pt x="36" y="74"/>
                  </a:lnTo>
                  <a:lnTo>
                    <a:pt x="37" y="74"/>
                  </a:lnTo>
                  <a:lnTo>
                    <a:pt x="38" y="73"/>
                  </a:lnTo>
                  <a:lnTo>
                    <a:pt x="40" y="73"/>
                  </a:lnTo>
                  <a:lnTo>
                    <a:pt x="41" y="73"/>
                  </a:lnTo>
                  <a:lnTo>
                    <a:pt x="43" y="72"/>
                  </a:lnTo>
                  <a:lnTo>
                    <a:pt x="44" y="72"/>
                  </a:lnTo>
                  <a:lnTo>
                    <a:pt x="45" y="71"/>
                  </a:lnTo>
                  <a:lnTo>
                    <a:pt x="47" y="70"/>
                  </a:lnTo>
                  <a:lnTo>
                    <a:pt x="49" y="69"/>
                  </a:lnTo>
                  <a:lnTo>
                    <a:pt x="51" y="67"/>
                  </a:lnTo>
                  <a:lnTo>
                    <a:pt x="52" y="67"/>
                  </a:lnTo>
                  <a:lnTo>
                    <a:pt x="54" y="66"/>
                  </a:lnTo>
                  <a:lnTo>
                    <a:pt x="56" y="65"/>
                  </a:lnTo>
                  <a:lnTo>
                    <a:pt x="57" y="64"/>
                  </a:lnTo>
                  <a:lnTo>
                    <a:pt x="59" y="62"/>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74" name="Freeform 280">
              <a:extLst>
                <a:ext uri="{FF2B5EF4-FFF2-40B4-BE49-F238E27FC236}">
                  <a16:creationId xmlns:a16="http://schemas.microsoft.com/office/drawing/2014/main" id="{014F4A0C-B1DD-4A15-95CE-9FC5E99E4491}"/>
                </a:ext>
              </a:extLst>
            </p:cNvPr>
            <p:cNvSpPr>
              <a:spLocks/>
            </p:cNvSpPr>
            <p:nvPr/>
          </p:nvSpPr>
          <p:spPr bwMode="auto">
            <a:xfrm>
              <a:off x="4172" y="2176"/>
              <a:ext cx="112" cy="36"/>
            </a:xfrm>
            <a:custGeom>
              <a:avLst/>
              <a:gdLst>
                <a:gd name="T0" fmla="*/ 1 w 112"/>
                <a:gd name="T1" fmla="*/ 35 h 36"/>
                <a:gd name="T2" fmla="*/ 2 w 112"/>
                <a:gd name="T3" fmla="*/ 34 h 36"/>
                <a:gd name="T4" fmla="*/ 4 w 112"/>
                <a:gd name="T5" fmla="*/ 30 h 36"/>
                <a:gd name="T6" fmla="*/ 6 w 112"/>
                <a:gd name="T7" fmla="*/ 28 h 36"/>
                <a:gd name="T8" fmla="*/ 7 w 112"/>
                <a:gd name="T9" fmla="*/ 27 h 36"/>
                <a:gd name="T10" fmla="*/ 9 w 112"/>
                <a:gd name="T11" fmla="*/ 25 h 36"/>
                <a:gd name="T12" fmla="*/ 12 w 112"/>
                <a:gd name="T13" fmla="*/ 24 h 36"/>
                <a:gd name="T14" fmla="*/ 16 w 112"/>
                <a:gd name="T15" fmla="*/ 23 h 36"/>
                <a:gd name="T16" fmla="*/ 22 w 112"/>
                <a:gd name="T17" fmla="*/ 20 h 36"/>
                <a:gd name="T18" fmla="*/ 23 w 112"/>
                <a:gd name="T19" fmla="*/ 20 h 36"/>
                <a:gd name="T20" fmla="*/ 25 w 112"/>
                <a:gd name="T21" fmla="*/ 20 h 36"/>
                <a:gd name="T22" fmla="*/ 26 w 112"/>
                <a:gd name="T23" fmla="*/ 20 h 36"/>
                <a:gd name="T24" fmla="*/ 27 w 112"/>
                <a:gd name="T25" fmla="*/ 21 h 36"/>
                <a:gd name="T26" fmla="*/ 31 w 112"/>
                <a:gd name="T27" fmla="*/ 24 h 36"/>
                <a:gd name="T28" fmla="*/ 33 w 112"/>
                <a:gd name="T29" fmla="*/ 25 h 36"/>
                <a:gd name="T30" fmla="*/ 35 w 112"/>
                <a:gd name="T31" fmla="*/ 25 h 36"/>
                <a:gd name="T32" fmla="*/ 39 w 112"/>
                <a:gd name="T33" fmla="*/ 25 h 36"/>
                <a:gd name="T34" fmla="*/ 44 w 112"/>
                <a:gd name="T35" fmla="*/ 25 h 36"/>
                <a:gd name="T36" fmla="*/ 48 w 112"/>
                <a:gd name="T37" fmla="*/ 25 h 36"/>
                <a:gd name="T38" fmla="*/ 52 w 112"/>
                <a:gd name="T39" fmla="*/ 26 h 36"/>
                <a:gd name="T40" fmla="*/ 56 w 112"/>
                <a:gd name="T41" fmla="*/ 26 h 36"/>
                <a:gd name="T42" fmla="*/ 58 w 112"/>
                <a:gd name="T43" fmla="*/ 26 h 36"/>
                <a:gd name="T44" fmla="*/ 61 w 112"/>
                <a:gd name="T45" fmla="*/ 27 h 36"/>
                <a:gd name="T46" fmla="*/ 67 w 112"/>
                <a:gd name="T47" fmla="*/ 29 h 36"/>
                <a:gd name="T48" fmla="*/ 69 w 112"/>
                <a:gd name="T49" fmla="*/ 29 h 36"/>
                <a:gd name="T50" fmla="*/ 72 w 112"/>
                <a:gd name="T51" fmla="*/ 29 h 36"/>
                <a:gd name="T52" fmla="*/ 75 w 112"/>
                <a:gd name="T53" fmla="*/ 29 h 36"/>
                <a:gd name="T54" fmla="*/ 80 w 112"/>
                <a:gd name="T55" fmla="*/ 26 h 36"/>
                <a:gd name="T56" fmla="*/ 86 w 112"/>
                <a:gd name="T57" fmla="*/ 24 h 36"/>
                <a:gd name="T58" fmla="*/ 89 w 112"/>
                <a:gd name="T59" fmla="*/ 23 h 36"/>
                <a:gd name="T60" fmla="*/ 91 w 112"/>
                <a:gd name="T61" fmla="*/ 21 h 36"/>
                <a:gd name="T62" fmla="*/ 93 w 112"/>
                <a:gd name="T63" fmla="*/ 20 h 36"/>
                <a:gd name="T64" fmla="*/ 94 w 112"/>
                <a:gd name="T65" fmla="*/ 18 h 36"/>
                <a:gd name="T66" fmla="*/ 96 w 112"/>
                <a:gd name="T67" fmla="*/ 13 h 36"/>
                <a:gd name="T68" fmla="*/ 98 w 112"/>
                <a:gd name="T69" fmla="*/ 10 h 36"/>
                <a:gd name="T70" fmla="*/ 99 w 112"/>
                <a:gd name="T71" fmla="*/ 9 h 36"/>
                <a:gd name="T72" fmla="*/ 101 w 112"/>
                <a:gd name="T73" fmla="*/ 6 h 36"/>
                <a:gd name="T74" fmla="*/ 104 w 112"/>
                <a:gd name="T75" fmla="*/ 4 h 36"/>
                <a:gd name="T76" fmla="*/ 108 w 112"/>
                <a:gd name="T77" fmla="*/ 2 h 36"/>
                <a:gd name="T78" fmla="*/ 111 w 112"/>
                <a:gd name="T79" fmla="*/ 0 h 36"/>
                <a:gd name="T80" fmla="*/ 112 w 112"/>
                <a:gd name="T8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36">
                  <a:moveTo>
                    <a:pt x="0" y="36"/>
                  </a:moveTo>
                  <a:lnTo>
                    <a:pt x="1" y="35"/>
                  </a:lnTo>
                  <a:lnTo>
                    <a:pt x="2" y="35"/>
                  </a:lnTo>
                  <a:lnTo>
                    <a:pt x="2" y="34"/>
                  </a:lnTo>
                  <a:lnTo>
                    <a:pt x="4" y="31"/>
                  </a:lnTo>
                  <a:lnTo>
                    <a:pt x="4" y="30"/>
                  </a:lnTo>
                  <a:lnTo>
                    <a:pt x="5" y="29"/>
                  </a:lnTo>
                  <a:lnTo>
                    <a:pt x="6" y="28"/>
                  </a:lnTo>
                  <a:lnTo>
                    <a:pt x="6" y="27"/>
                  </a:lnTo>
                  <a:lnTo>
                    <a:pt x="7" y="27"/>
                  </a:lnTo>
                  <a:lnTo>
                    <a:pt x="8" y="26"/>
                  </a:lnTo>
                  <a:lnTo>
                    <a:pt x="9" y="25"/>
                  </a:lnTo>
                  <a:lnTo>
                    <a:pt x="11" y="25"/>
                  </a:lnTo>
                  <a:lnTo>
                    <a:pt x="12" y="24"/>
                  </a:lnTo>
                  <a:lnTo>
                    <a:pt x="15" y="24"/>
                  </a:lnTo>
                  <a:lnTo>
                    <a:pt x="16" y="23"/>
                  </a:lnTo>
                  <a:lnTo>
                    <a:pt x="17" y="23"/>
                  </a:lnTo>
                  <a:lnTo>
                    <a:pt x="22" y="20"/>
                  </a:lnTo>
                  <a:lnTo>
                    <a:pt x="23" y="20"/>
                  </a:lnTo>
                  <a:lnTo>
                    <a:pt x="23" y="20"/>
                  </a:lnTo>
                  <a:lnTo>
                    <a:pt x="24" y="20"/>
                  </a:lnTo>
                  <a:lnTo>
                    <a:pt x="25" y="20"/>
                  </a:lnTo>
                  <a:lnTo>
                    <a:pt x="25" y="20"/>
                  </a:lnTo>
                  <a:lnTo>
                    <a:pt x="26" y="20"/>
                  </a:lnTo>
                  <a:lnTo>
                    <a:pt x="26" y="21"/>
                  </a:lnTo>
                  <a:lnTo>
                    <a:pt x="27" y="21"/>
                  </a:lnTo>
                  <a:lnTo>
                    <a:pt x="29" y="23"/>
                  </a:lnTo>
                  <a:lnTo>
                    <a:pt x="31" y="24"/>
                  </a:lnTo>
                  <a:lnTo>
                    <a:pt x="32" y="25"/>
                  </a:lnTo>
                  <a:lnTo>
                    <a:pt x="33" y="25"/>
                  </a:lnTo>
                  <a:lnTo>
                    <a:pt x="34" y="25"/>
                  </a:lnTo>
                  <a:lnTo>
                    <a:pt x="35" y="25"/>
                  </a:lnTo>
                  <a:lnTo>
                    <a:pt x="37" y="25"/>
                  </a:lnTo>
                  <a:lnTo>
                    <a:pt x="39" y="25"/>
                  </a:lnTo>
                  <a:lnTo>
                    <a:pt x="40" y="25"/>
                  </a:lnTo>
                  <a:lnTo>
                    <a:pt x="44" y="25"/>
                  </a:lnTo>
                  <a:lnTo>
                    <a:pt x="46" y="25"/>
                  </a:lnTo>
                  <a:lnTo>
                    <a:pt x="48" y="25"/>
                  </a:lnTo>
                  <a:lnTo>
                    <a:pt x="50" y="26"/>
                  </a:lnTo>
                  <a:lnTo>
                    <a:pt x="52" y="26"/>
                  </a:lnTo>
                  <a:lnTo>
                    <a:pt x="54" y="26"/>
                  </a:lnTo>
                  <a:lnTo>
                    <a:pt x="56" y="26"/>
                  </a:lnTo>
                  <a:lnTo>
                    <a:pt x="57" y="26"/>
                  </a:lnTo>
                  <a:lnTo>
                    <a:pt x="58" y="26"/>
                  </a:lnTo>
                  <a:lnTo>
                    <a:pt x="59" y="26"/>
                  </a:lnTo>
                  <a:lnTo>
                    <a:pt x="61" y="27"/>
                  </a:lnTo>
                  <a:lnTo>
                    <a:pt x="65" y="29"/>
                  </a:lnTo>
                  <a:lnTo>
                    <a:pt x="67" y="29"/>
                  </a:lnTo>
                  <a:lnTo>
                    <a:pt x="68" y="29"/>
                  </a:lnTo>
                  <a:lnTo>
                    <a:pt x="69" y="29"/>
                  </a:lnTo>
                  <a:lnTo>
                    <a:pt x="71" y="29"/>
                  </a:lnTo>
                  <a:lnTo>
                    <a:pt x="72" y="29"/>
                  </a:lnTo>
                  <a:lnTo>
                    <a:pt x="73" y="29"/>
                  </a:lnTo>
                  <a:lnTo>
                    <a:pt x="75" y="29"/>
                  </a:lnTo>
                  <a:lnTo>
                    <a:pt x="78" y="27"/>
                  </a:lnTo>
                  <a:lnTo>
                    <a:pt x="80" y="26"/>
                  </a:lnTo>
                  <a:lnTo>
                    <a:pt x="82" y="25"/>
                  </a:lnTo>
                  <a:lnTo>
                    <a:pt x="86" y="24"/>
                  </a:lnTo>
                  <a:lnTo>
                    <a:pt x="87" y="24"/>
                  </a:lnTo>
                  <a:lnTo>
                    <a:pt x="89" y="23"/>
                  </a:lnTo>
                  <a:lnTo>
                    <a:pt x="90" y="22"/>
                  </a:lnTo>
                  <a:lnTo>
                    <a:pt x="91" y="21"/>
                  </a:lnTo>
                  <a:lnTo>
                    <a:pt x="92" y="20"/>
                  </a:lnTo>
                  <a:lnTo>
                    <a:pt x="93" y="20"/>
                  </a:lnTo>
                  <a:lnTo>
                    <a:pt x="93" y="19"/>
                  </a:lnTo>
                  <a:lnTo>
                    <a:pt x="94" y="18"/>
                  </a:lnTo>
                  <a:lnTo>
                    <a:pt x="95" y="17"/>
                  </a:lnTo>
                  <a:lnTo>
                    <a:pt x="96" y="13"/>
                  </a:lnTo>
                  <a:lnTo>
                    <a:pt x="97" y="11"/>
                  </a:lnTo>
                  <a:lnTo>
                    <a:pt x="98" y="10"/>
                  </a:lnTo>
                  <a:lnTo>
                    <a:pt x="98" y="10"/>
                  </a:lnTo>
                  <a:lnTo>
                    <a:pt x="99" y="9"/>
                  </a:lnTo>
                  <a:lnTo>
                    <a:pt x="100" y="8"/>
                  </a:lnTo>
                  <a:lnTo>
                    <a:pt x="101" y="6"/>
                  </a:lnTo>
                  <a:lnTo>
                    <a:pt x="102" y="5"/>
                  </a:lnTo>
                  <a:lnTo>
                    <a:pt x="104" y="4"/>
                  </a:lnTo>
                  <a:lnTo>
                    <a:pt x="106" y="3"/>
                  </a:lnTo>
                  <a:lnTo>
                    <a:pt x="108" y="2"/>
                  </a:lnTo>
                  <a:lnTo>
                    <a:pt x="111" y="0"/>
                  </a:lnTo>
                  <a:lnTo>
                    <a:pt x="111" y="0"/>
                  </a:lnTo>
                  <a:lnTo>
                    <a:pt x="112" y="0"/>
                  </a:lnTo>
                  <a:lnTo>
                    <a:pt x="112"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75" name="Freeform 281">
              <a:extLst>
                <a:ext uri="{FF2B5EF4-FFF2-40B4-BE49-F238E27FC236}">
                  <a16:creationId xmlns:a16="http://schemas.microsoft.com/office/drawing/2014/main" id="{5AC94BF1-3802-470C-A63C-B3EB6D9CAC9B}"/>
                </a:ext>
              </a:extLst>
            </p:cNvPr>
            <p:cNvSpPr>
              <a:spLocks/>
            </p:cNvSpPr>
            <p:nvPr/>
          </p:nvSpPr>
          <p:spPr bwMode="auto">
            <a:xfrm>
              <a:off x="3910" y="2382"/>
              <a:ext cx="647" cy="601"/>
            </a:xfrm>
            <a:custGeom>
              <a:avLst/>
              <a:gdLst>
                <a:gd name="T0" fmla="*/ 318 w 647"/>
                <a:gd name="T1" fmla="*/ 33 h 601"/>
                <a:gd name="T2" fmla="*/ 352 w 647"/>
                <a:gd name="T3" fmla="*/ 46 h 601"/>
                <a:gd name="T4" fmla="*/ 378 w 647"/>
                <a:gd name="T5" fmla="*/ 65 h 601"/>
                <a:gd name="T6" fmla="*/ 411 w 647"/>
                <a:gd name="T7" fmla="*/ 81 h 601"/>
                <a:gd name="T8" fmla="*/ 438 w 647"/>
                <a:gd name="T9" fmla="*/ 111 h 601"/>
                <a:gd name="T10" fmla="*/ 468 w 647"/>
                <a:gd name="T11" fmla="*/ 82 h 601"/>
                <a:gd name="T12" fmla="*/ 500 w 647"/>
                <a:gd name="T13" fmla="*/ 97 h 601"/>
                <a:gd name="T14" fmla="*/ 542 w 647"/>
                <a:gd name="T15" fmla="*/ 116 h 601"/>
                <a:gd name="T16" fmla="*/ 597 w 647"/>
                <a:gd name="T17" fmla="*/ 153 h 601"/>
                <a:gd name="T18" fmla="*/ 633 w 647"/>
                <a:gd name="T19" fmla="*/ 197 h 601"/>
                <a:gd name="T20" fmla="*/ 647 w 647"/>
                <a:gd name="T21" fmla="*/ 219 h 601"/>
                <a:gd name="T22" fmla="*/ 627 w 647"/>
                <a:gd name="T23" fmla="*/ 237 h 601"/>
                <a:gd name="T24" fmla="*/ 630 w 647"/>
                <a:gd name="T25" fmla="*/ 262 h 601"/>
                <a:gd name="T26" fmla="*/ 609 w 647"/>
                <a:gd name="T27" fmla="*/ 255 h 601"/>
                <a:gd name="T28" fmla="*/ 613 w 647"/>
                <a:gd name="T29" fmla="*/ 271 h 601"/>
                <a:gd name="T30" fmla="*/ 584 w 647"/>
                <a:gd name="T31" fmla="*/ 286 h 601"/>
                <a:gd name="T32" fmla="*/ 571 w 647"/>
                <a:gd name="T33" fmla="*/ 330 h 601"/>
                <a:gd name="T34" fmla="*/ 586 w 647"/>
                <a:gd name="T35" fmla="*/ 349 h 601"/>
                <a:gd name="T36" fmla="*/ 587 w 647"/>
                <a:gd name="T37" fmla="*/ 374 h 601"/>
                <a:gd name="T38" fmla="*/ 583 w 647"/>
                <a:gd name="T39" fmla="*/ 400 h 601"/>
                <a:gd name="T40" fmla="*/ 588 w 647"/>
                <a:gd name="T41" fmla="*/ 427 h 601"/>
                <a:gd name="T42" fmla="*/ 576 w 647"/>
                <a:gd name="T43" fmla="*/ 450 h 601"/>
                <a:gd name="T44" fmla="*/ 567 w 647"/>
                <a:gd name="T45" fmla="*/ 472 h 601"/>
                <a:gd name="T46" fmla="*/ 577 w 647"/>
                <a:gd name="T47" fmla="*/ 495 h 601"/>
                <a:gd name="T48" fmla="*/ 543 w 647"/>
                <a:gd name="T49" fmla="*/ 515 h 601"/>
                <a:gd name="T50" fmla="*/ 521 w 647"/>
                <a:gd name="T51" fmla="*/ 536 h 601"/>
                <a:gd name="T52" fmla="*/ 476 w 647"/>
                <a:gd name="T53" fmla="*/ 541 h 601"/>
                <a:gd name="T54" fmla="*/ 449 w 647"/>
                <a:gd name="T55" fmla="*/ 532 h 601"/>
                <a:gd name="T56" fmla="*/ 427 w 647"/>
                <a:gd name="T57" fmla="*/ 543 h 601"/>
                <a:gd name="T58" fmla="*/ 393 w 647"/>
                <a:gd name="T59" fmla="*/ 563 h 601"/>
                <a:gd name="T60" fmla="*/ 360 w 647"/>
                <a:gd name="T61" fmla="*/ 593 h 601"/>
                <a:gd name="T62" fmla="*/ 327 w 647"/>
                <a:gd name="T63" fmla="*/ 597 h 601"/>
                <a:gd name="T64" fmla="*/ 301 w 647"/>
                <a:gd name="T65" fmla="*/ 596 h 601"/>
                <a:gd name="T66" fmla="*/ 276 w 647"/>
                <a:gd name="T67" fmla="*/ 579 h 601"/>
                <a:gd name="T68" fmla="*/ 259 w 647"/>
                <a:gd name="T69" fmla="*/ 563 h 601"/>
                <a:gd name="T70" fmla="*/ 281 w 647"/>
                <a:gd name="T71" fmla="*/ 525 h 601"/>
                <a:gd name="T72" fmla="*/ 301 w 647"/>
                <a:gd name="T73" fmla="*/ 504 h 601"/>
                <a:gd name="T74" fmla="*/ 286 w 647"/>
                <a:gd name="T75" fmla="*/ 481 h 601"/>
                <a:gd name="T76" fmla="*/ 251 w 647"/>
                <a:gd name="T77" fmla="*/ 484 h 601"/>
                <a:gd name="T78" fmla="*/ 210 w 647"/>
                <a:gd name="T79" fmla="*/ 473 h 601"/>
                <a:gd name="T80" fmla="*/ 192 w 647"/>
                <a:gd name="T81" fmla="*/ 428 h 601"/>
                <a:gd name="T82" fmla="*/ 155 w 647"/>
                <a:gd name="T83" fmla="*/ 425 h 601"/>
                <a:gd name="T84" fmla="*/ 112 w 647"/>
                <a:gd name="T85" fmla="*/ 419 h 601"/>
                <a:gd name="T86" fmla="*/ 83 w 647"/>
                <a:gd name="T87" fmla="*/ 402 h 601"/>
                <a:gd name="T88" fmla="*/ 82 w 647"/>
                <a:gd name="T89" fmla="*/ 387 h 601"/>
                <a:gd name="T90" fmla="*/ 40 w 647"/>
                <a:gd name="T91" fmla="*/ 381 h 601"/>
                <a:gd name="T92" fmla="*/ 7 w 647"/>
                <a:gd name="T93" fmla="*/ 344 h 601"/>
                <a:gd name="T94" fmla="*/ 1 w 647"/>
                <a:gd name="T95" fmla="*/ 316 h 601"/>
                <a:gd name="T96" fmla="*/ 11 w 647"/>
                <a:gd name="T97" fmla="*/ 270 h 601"/>
                <a:gd name="T98" fmla="*/ 7 w 647"/>
                <a:gd name="T99" fmla="*/ 227 h 601"/>
                <a:gd name="T100" fmla="*/ 16 w 647"/>
                <a:gd name="T101" fmla="*/ 205 h 601"/>
                <a:gd name="T102" fmla="*/ 37 w 647"/>
                <a:gd name="T103" fmla="*/ 182 h 601"/>
                <a:gd name="T104" fmla="*/ 53 w 647"/>
                <a:gd name="T105" fmla="*/ 171 h 601"/>
                <a:gd name="T106" fmla="*/ 101 w 647"/>
                <a:gd name="T107" fmla="*/ 170 h 601"/>
                <a:gd name="T108" fmla="*/ 123 w 647"/>
                <a:gd name="T109" fmla="*/ 162 h 601"/>
                <a:gd name="T110" fmla="*/ 150 w 647"/>
                <a:gd name="T111" fmla="*/ 150 h 601"/>
                <a:gd name="T112" fmla="*/ 124 w 647"/>
                <a:gd name="T113" fmla="*/ 123 h 601"/>
                <a:gd name="T114" fmla="*/ 139 w 647"/>
                <a:gd name="T115" fmla="*/ 78 h 601"/>
                <a:gd name="T116" fmla="*/ 158 w 647"/>
                <a:gd name="T117" fmla="*/ 70 h 601"/>
                <a:gd name="T118" fmla="*/ 205 w 647"/>
                <a:gd name="T119" fmla="*/ 46 h 601"/>
                <a:gd name="T120" fmla="*/ 228 w 647"/>
                <a:gd name="T121" fmla="*/ 37 h 601"/>
                <a:gd name="T122" fmla="*/ 236 w 647"/>
                <a:gd name="T123" fmla="*/ 12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7" h="601">
                  <a:moveTo>
                    <a:pt x="262" y="4"/>
                  </a:moveTo>
                  <a:lnTo>
                    <a:pt x="270" y="10"/>
                  </a:lnTo>
                  <a:lnTo>
                    <a:pt x="272" y="12"/>
                  </a:lnTo>
                  <a:lnTo>
                    <a:pt x="277" y="15"/>
                  </a:lnTo>
                  <a:lnTo>
                    <a:pt x="287" y="22"/>
                  </a:lnTo>
                  <a:lnTo>
                    <a:pt x="288" y="23"/>
                  </a:lnTo>
                  <a:lnTo>
                    <a:pt x="291" y="26"/>
                  </a:lnTo>
                  <a:lnTo>
                    <a:pt x="292" y="27"/>
                  </a:lnTo>
                  <a:lnTo>
                    <a:pt x="295" y="29"/>
                  </a:lnTo>
                  <a:lnTo>
                    <a:pt x="296" y="31"/>
                  </a:lnTo>
                  <a:lnTo>
                    <a:pt x="297" y="31"/>
                  </a:lnTo>
                  <a:lnTo>
                    <a:pt x="298" y="31"/>
                  </a:lnTo>
                  <a:lnTo>
                    <a:pt x="299" y="32"/>
                  </a:lnTo>
                  <a:lnTo>
                    <a:pt x="300" y="32"/>
                  </a:lnTo>
                  <a:lnTo>
                    <a:pt x="302" y="32"/>
                  </a:lnTo>
                  <a:lnTo>
                    <a:pt x="304" y="33"/>
                  </a:lnTo>
                  <a:lnTo>
                    <a:pt x="305" y="33"/>
                  </a:lnTo>
                  <a:lnTo>
                    <a:pt x="307" y="33"/>
                  </a:lnTo>
                  <a:lnTo>
                    <a:pt x="312" y="32"/>
                  </a:lnTo>
                  <a:lnTo>
                    <a:pt x="313" y="32"/>
                  </a:lnTo>
                  <a:lnTo>
                    <a:pt x="314" y="32"/>
                  </a:lnTo>
                  <a:lnTo>
                    <a:pt x="315" y="32"/>
                  </a:lnTo>
                  <a:lnTo>
                    <a:pt x="318" y="33"/>
                  </a:lnTo>
                  <a:lnTo>
                    <a:pt x="320" y="33"/>
                  </a:lnTo>
                  <a:lnTo>
                    <a:pt x="321" y="33"/>
                  </a:lnTo>
                  <a:lnTo>
                    <a:pt x="322" y="33"/>
                  </a:lnTo>
                  <a:lnTo>
                    <a:pt x="323" y="33"/>
                  </a:lnTo>
                  <a:lnTo>
                    <a:pt x="325" y="32"/>
                  </a:lnTo>
                  <a:lnTo>
                    <a:pt x="326" y="32"/>
                  </a:lnTo>
                  <a:lnTo>
                    <a:pt x="327" y="32"/>
                  </a:lnTo>
                  <a:lnTo>
                    <a:pt x="328" y="32"/>
                  </a:lnTo>
                  <a:lnTo>
                    <a:pt x="329" y="32"/>
                  </a:lnTo>
                  <a:lnTo>
                    <a:pt x="332" y="33"/>
                  </a:lnTo>
                  <a:lnTo>
                    <a:pt x="333" y="34"/>
                  </a:lnTo>
                  <a:lnTo>
                    <a:pt x="334" y="34"/>
                  </a:lnTo>
                  <a:lnTo>
                    <a:pt x="335" y="35"/>
                  </a:lnTo>
                  <a:lnTo>
                    <a:pt x="337" y="36"/>
                  </a:lnTo>
                  <a:lnTo>
                    <a:pt x="338" y="36"/>
                  </a:lnTo>
                  <a:lnTo>
                    <a:pt x="342" y="38"/>
                  </a:lnTo>
                  <a:lnTo>
                    <a:pt x="344" y="39"/>
                  </a:lnTo>
                  <a:lnTo>
                    <a:pt x="345" y="40"/>
                  </a:lnTo>
                  <a:lnTo>
                    <a:pt x="346" y="40"/>
                  </a:lnTo>
                  <a:lnTo>
                    <a:pt x="346" y="40"/>
                  </a:lnTo>
                  <a:lnTo>
                    <a:pt x="350" y="44"/>
                  </a:lnTo>
                  <a:lnTo>
                    <a:pt x="351" y="45"/>
                  </a:lnTo>
                  <a:lnTo>
                    <a:pt x="352" y="46"/>
                  </a:lnTo>
                  <a:lnTo>
                    <a:pt x="353" y="47"/>
                  </a:lnTo>
                  <a:lnTo>
                    <a:pt x="355" y="48"/>
                  </a:lnTo>
                  <a:lnTo>
                    <a:pt x="357" y="49"/>
                  </a:lnTo>
                  <a:lnTo>
                    <a:pt x="358" y="50"/>
                  </a:lnTo>
                  <a:lnTo>
                    <a:pt x="360" y="50"/>
                  </a:lnTo>
                  <a:lnTo>
                    <a:pt x="361" y="51"/>
                  </a:lnTo>
                  <a:lnTo>
                    <a:pt x="365" y="51"/>
                  </a:lnTo>
                  <a:lnTo>
                    <a:pt x="367" y="52"/>
                  </a:lnTo>
                  <a:lnTo>
                    <a:pt x="370" y="53"/>
                  </a:lnTo>
                  <a:lnTo>
                    <a:pt x="371" y="54"/>
                  </a:lnTo>
                  <a:lnTo>
                    <a:pt x="372" y="54"/>
                  </a:lnTo>
                  <a:lnTo>
                    <a:pt x="373" y="54"/>
                  </a:lnTo>
                  <a:lnTo>
                    <a:pt x="373" y="55"/>
                  </a:lnTo>
                  <a:lnTo>
                    <a:pt x="373" y="55"/>
                  </a:lnTo>
                  <a:lnTo>
                    <a:pt x="374" y="56"/>
                  </a:lnTo>
                  <a:lnTo>
                    <a:pt x="374" y="56"/>
                  </a:lnTo>
                  <a:lnTo>
                    <a:pt x="374" y="57"/>
                  </a:lnTo>
                  <a:lnTo>
                    <a:pt x="375" y="61"/>
                  </a:lnTo>
                  <a:lnTo>
                    <a:pt x="376" y="62"/>
                  </a:lnTo>
                  <a:lnTo>
                    <a:pt x="376" y="63"/>
                  </a:lnTo>
                  <a:lnTo>
                    <a:pt x="377" y="64"/>
                  </a:lnTo>
                  <a:lnTo>
                    <a:pt x="377" y="64"/>
                  </a:lnTo>
                  <a:lnTo>
                    <a:pt x="378" y="65"/>
                  </a:lnTo>
                  <a:lnTo>
                    <a:pt x="379" y="65"/>
                  </a:lnTo>
                  <a:lnTo>
                    <a:pt x="380" y="66"/>
                  </a:lnTo>
                  <a:lnTo>
                    <a:pt x="381" y="66"/>
                  </a:lnTo>
                  <a:lnTo>
                    <a:pt x="383" y="67"/>
                  </a:lnTo>
                  <a:lnTo>
                    <a:pt x="385" y="67"/>
                  </a:lnTo>
                  <a:lnTo>
                    <a:pt x="387" y="68"/>
                  </a:lnTo>
                  <a:lnTo>
                    <a:pt x="389" y="69"/>
                  </a:lnTo>
                  <a:lnTo>
                    <a:pt x="391" y="69"/>
                  </a:lnTo>
                  <a:lnTo>
                    <a:pt x="393" y="70"/>
                  </a:lnTo>
                  <a:lnTo>
                    <a:pt x="394" y="71"/>
                  </a:lnTo>
                  <a:lnTo>
                    <a:pt x="397" y="73"/>
                  </a:lnTo>
                  <a:lnTo>
                    <a:pt x="399" y="74"/>
                  </a:lnTo>
                  <a:lnTo>
                    <a:pt x="400" y="75"/>
                  </a:lnTo>
                  <a:lnTo>
                    <a:pt x="402" y="76"/>
                  </a:lnTo>
                  <a:lnTo>
                    <a:pt x="403" y="76"/>
                  </a:lnTo>
                  <a:lnTo>
                    <a:pt x="405" y="77"/>
                  </a:lnTo>
                  <a:lnTo>
                    <a:pt x="406" y="77"/>
                  </a:lnTo>
                  <a:lnTo>
                    <a:pt x="409" y="78"/>
                  </a:lnTo>
                  <a:lnTo>
                    <a:pt x="410" y="78"/>
                  </a:lnTo>
                  <a:lnTo>
                    <a:pt x="410" y="78"/>
                  </a:lnTo>
                  <a:lnTo>
                    <a:pt x="411" y="79"/>
                  </a:lnTo>
                  <a:lnTo>
                    <a:pt x="411" y="80"/>
                  </a:lnTo>
                  <a:lnTo>
                    <a:pt x="411" y="81"/>
                  </a:lnTo>
                  <a:lnTo>
                    <a:pt x="411" y="82"/>
                  </a:lnTo>
                  <a:lnTo>
                    <a:pt x="411" y="82"/>
                  </a:lnTo>
                  <a:lnTo>
                    <a:pt x="411" y="83"/>
                  </a:lnTo>
                  <a:lnTo>
                    <a:pt x="410" y="86"/>
                  </a:lnTo>
                  <a:lnTo>
                    <a:pt x="410" y="88"/>
                  </a:lnTo>
                  <a:lnTo>
                    <a:pt x="410" y="90"/>
                  </a:lnTo>
                  <a:lnTo>
                    <a:pt x="410" y="91"/>
                  </a:lnTo>
                  <a:lnTo>
                    <a:pt x="410" y="93"/>
                  </a:lnTo>
                  <a:lnTo>
                    <a:pt x="410" y="94"/>
                  </a:lnTo>
                  <a:lnTo>
                    <a:pt x="411" y="95"/>
                  </a:lnTo>
                  <a:lnTo>
                    <a:pt x="412" y="97"/>
                  </a:lnTo>
                  <a:lnTo>
                    <a:pt x="413" y="98"/>
                  </a:lnTo>
                  <a:lnTo>
                    <a:pt x="414" y="99"/>
                  </a:lnTo>
                  <a:lnTo>
                    <a:pt x="415" y="100"/>
                  </a:lnTo>
                  <a:lnTo>
                    <a:pt x="416" y="101"/>
                  </a:lnTo>
                  <a:lnTo>
                    <a:pt x="419" y="102"/>
                  </a:lnTo>
                  <a:lnTo>
                    <a:pt x="427" y="107"/>
                  </a:lnTo>
                  <a:lnTo>
                    <a:pt x="432" y="109"/>
                  </a:lnTo>
                  <a:lnTo>
                    <a:pt x="434" y="110"/>
                  </a:lnTo>
                  <a:lnTo>
                    <a:pt x="435" y="110"/>
                  </a:lnTo>
                  <a:lnTo>
                    <a:pt x="436" y="111"/>
                  </a:lnTo>
                  <a:lnTo>
                    <a:pt x="437" y="111"/>
                  </a:lnTo>
                  <a:lnTo>
                    <a:pt x="438" y="111"/>
                  </a:lnTo>
                  <a:lnTo>
                    <a:pt x="440" y="111"/>
                  </a:lnTo>
                  <a:lnTo>
                    <a:pt x="442" y="111"/>
                  </a:lnTo>
                  <a:lnTo>
                    <a:pt x="444" y="111"/>
                  </a:lnTo>
                  <a:lnTo>
                    <a:pt x="445" y="111"/>
                  </a:lnTo>
                  <a:lnTo>
                    <a:pt x="446" y="111"/>
                  </a:lnTo>
                  <a:lnTo>
                    <a:pt x="448" y="110"/>
                  </a:lnTo>
                  <a:lnTo>
                    <a:pt x="448" y="110"/>
                  </a:lnTo>
                  <a:lnTo>
                    <a:pt x="449" y="109"/>
                  </a:lnTo>
                  <a:lnTo>
                    <a:pt x="450" y="108"/>
                  </a:lnTo>
                  <a:lnTo>
                    <a:pt x="451" y="108"/>
                  </a:lnTo>
                  <a:lnTo>
                    <a:pt x="453" y="104"/>
                  </a:lnTo>
                  <a:lnTo>
                    <a:pt x="455" y="102"/>
                  </a:lnTo>
                  <a:lnTo>
                    <a:pt x="456" y="100"/>
                  </a:lnTo>
                  <a:lnTo>
                    <a:pt x="457" y="99"/>
                  </a:lnTo>
                  <a:lnTo>
                    <a:pt x="457" y="98"/>
                  </a:lnTo>
                  <a:lnTo>
                    <a:pt x="459" y="94"/>
                  </a:lnTo>
                  <a:lnTo>
                    <a:pt x="460" y="91"/>
                  </a:lnTo>
                  <a:lnTo>
                    <a:pt x="462" y="89"/>
                  </a:lnTo>
                  <a:lnTo>
                    <a:pt x="463" y="87"/>
                  </a:lnTo>
                  <a:lnTo>
                    <a:pt x="464" y="86"/>
                  </a:lnTo>
                  <a:lnTo>
                    <a:pt x="466" y="84"/>
                  </a:lnTo>
                  <a:lnTo>
                    <a:pt x="467" y="83"/>
                  </a:lnTo>
                  <a:lnTo>
                    <a:pt x="468" y="82"/>
                  </a:lnTo>
                  <a:lnTo>
                    <a:pt x="469" y="81"/>
                  </a:lnTo>
                  <a:lnTo>
                    <a:pt x="470" y="81"/>
                  </a:lnTo>
                  <a:lnTo>
                    <a:pt x="471" y="81"/>
                  </a:lnTo>
                  <a:lnTo>
                    <a:pt x="471" y="81"/>
                  </a:lnTo>
                  <a:lnTo>
                    <a:pt x="472" y="82"/>
                  </a:lnTo>
                  <a:lnTo>
                    <a:pt x="473" y="82"/>
                  </a:lnTo>
                  <a:lnTo>
                    <a:pt x="474" y="83"/>
                  </a:lnTo>
                  <a:lnTo>
                    <a:pt x="476" y="86"/>
                  </a:lnTo>
                  <a:lnTo>
                    <a:pt x="477" y="87"/>
                  </a:lnTo>
                  <a:lnTo>
                    <a:pt x="478" y="88"/>
                  </a:lnTo>
                  <a:lnTo>
                    <a:pt x="479" y="89"/>
                  </a:lnTo>
                  <a:lnTo>
                    <a:pt x="480" y="89"/>
                  </a:lnTo>
                  <a:lnTo>
                    <a:pt x="481" y="90"/>
                  </a:lnTo>
                  <a:lnTo>
                    <a:pt x="482" y="91"/>
                  </a:lnTo>
                  <a:lnTo>
                    <a:pt x="483" y="91"/>
                  </a:lnTo>
                  <a:lnTo>
                    <a:pt x="485" y="92"/>
                  </a:lnTo>
                  <a:lnTo>
                    <a:pt x="487" y="93"/>
                  </a:lnTo>
                  <a:lnTo>
                    <a:pt x="490" y="93"/>
                  </a:lnTo>
                  <a:lnTo>
                    <a:pt x="494" y="94"/>
                  </a:lnTo>
                  <a:lnTo>
                    <a:pt x="496" y="95"/>
                  </a:lnTo>
                  <a:lnTo>
                    <a:pt x="498" y="95"/>
                  </a:lnTo>
                  <a:lnTo>
                    <a:pt x="499" y="96"/>
                  </a:lnTo>
                  <a:lnTo>
                    <a:pt x="500" y="97"/>
                  </a:lnTo>
                  <a:lnTo>
                    <a:pt x="501" y="97"/>
                  </a:lnTo>
                  <a:lnTo>
                    <a:pt x="502" y="98"/>
                  </a:lnTo>
                  <a:lnTo>
                    <a:pt x="503" y="99"/>
                  </a:lnTo>
                  <a:lnTo>
                    <a:pt x="505" y="101"/>
                  </a:lnTo>
                  <a:lnTo>
                    <a:pt x="507" y="102"/>
                  </a:lnTo>
                  <a:lnTo>
                    <a:pt x="510" y="106"/>
                  </a:lnTo>
                  <a:lnTo>
                    <a:pt x="512" y="108"/>
                  </a:lnTo>
                  <a:lnTo>
                    <a:pt x="513" y="109"/>
                  </a:lnTo>
                  <a:lnTo>
                    <a:pt x="514" y="109"/>
                  </a:lnTo>
                  <a:lnTo>
                    <a:pt x="515" y="110"/>
                  </a:lnTo>
                  <a:lnTo>
                    <a:pt x="515" y="110"/>
                  </a:lnTo>
                  <a:lnTo>
                    <a:pt x="516" y="110"/>
                  </a:lnTo>
                  <a:lnTo>
                    <a:pt x="517" y="110"/>
                  </a:lnTo>
                  <a:lnTo>
                    <a:pt x="518" y="111"/>
                  </a:lnTo>
                  <a:lnTo>
                    <a:pt x="520" y="111"/>
                  </a:lnTo>
                  <a:lnTo>
                    <a:pt x="526" y="111"/>
                  </a:lnTo>
                  <a:lnTo>
                    <a:pt x="528" y="111"/>
                  </a:lnTo>
                  <a:lnTo>
                    <a:pt x="529" y="111"/>
                  </a:lnTo>
                  <a:lnTo>
                    <a:pt x="530" y="112"/>
                  </a:lnTo>
                  <a:lnTo>
                    <a:pt x="531" y="112"/>
                  </a:lnTo>
                  <a:lnTo>
                    <a:pt x="535" y="114"/>
                  </a:lnTo>
                  <a:lnTo>
                    <a:pt x="536" y="114"/>
                  </a:lnTo>
                  <a:lnTo>
                    <a:pt x="542" y="116"/>
                  </a:lnTo>
                  <a:lnTo>
                    <a:pt x="547" y="117"/>
                  </a:lnTo>
                  <a:lnTo>
                    <a:pt x="551" y="119"/>
                  </a:lnTo>
                  <a:lnTo>
                    <a:pt x="552" y="119"/>
                  </a:lnTo>
                  <a:lnTo>
                    <a:pt x="554" y="119"/>
                  </a:lnTo>
                  <a:lnTo>
                    <a:pt x="559" y="123"/>
                  </a:lnTo>
                  <a:lnTo>
                    <a:pt x="565" y="125"/>
                  </a:lnTo>
                  <a:lnTo>
                    <a:pt x="567" y="126"/>
                  </a:lnTo>
                  <a:lnTo>
                    <a:pt x="569" y="127"/>
                  </a:lnTo>
                  <a:lnTo>
                    <a:pt x="571" y="129"/>
                  </a:lnTo>
                  <a:lnTo>
                    <a:pt x="573" y="130"/>
                  </a:lnTo>
                  <a:lnTo>
                    <a:pt x="575" y="132"/>
                  </a:lnTo>
                  <a:lnTo>
                    <a:pt x="577" y="133"/>
                  </a:lnTo>
                  <a:lnTo>
                    <a:pt x="582" y="139"/>
                  </a:lnTo>
                  <a:lnTo>
                    <a:pt x="584" y="141"/>
                  </a:lnTo>
                  <a:lnTo>
                    <a:pt x="585" y="143"/>
                  </a:lnTo>
                  <a:lnTo>
                    <a:pt x="587" y="146"/>
                  </a:lnTo>
                  <a:lnTo>
                    <a:pt x="589" y="147"/>
                  </a:lnTo>
                  <a:lnTo>
                    <a:pt x="590" y="149"/>
                  </a:lnTo>
                  <a:lnTo>
                    <a:pt x="592" y="150"/>
                  </a:lnTo>
                  <a:lnTo>
                    <a:pt x="594" y="152"/>
                  </a:lnTo>
                  <a:lnTo>
                    <a:pt x="595" y="152"/>
                  </a:lnTo>
                  <a:lnTo>
                    <a:pt x="596" y="152"/>
                  </a:lnTo>
                  <a:lnTo>
                    <a:pt x="597" y="153"/>
                  </a:lnTo>
                  <a:lnTo>
                    <a:pt x="600" y="153"/>
                  </a:lnTo>
                  <a:lnTo>
                    <a:pt x="601" y="154"/>
                  </a:lnTo>
                  <a:lnTo>
                    <a:pt x="607" y="155"/>
                  </a:lnTo>
                  <a:lnTo>
                    <a:pt x="612" y="157"/>
                  </a:lnTo>
                  <a:lnTo>
                    <a:pt x="614" y="158"/>
                  </a:lnTo>
                  <a:lnTo>
                    <a:pt x="616" y="159"/>
                  </a:lnTo>
                  <a:lnTo>
                    <a:pt x="618" y="160"/>
                  </a:lnTo>
                  <a:lnTo>
                    <a:pt x="623" y="163"/>
                  </a:lnTo>
                  <a:lnTo>
                    <a:pt x="627" y="166"/>
                  </a:lnTo>
                  <a:lnTo>
                    <a:pt x="628" y="167"/>
                  </a:lnTo>
                  <a:lnTo>
                    <a:pt x="629" y="168"/>
                  </a:lnTo>
                  <a:lnTo>
                    <a:pt x="631" y="169"/>
                  </a:lnTo>
                  <a:lnTo>
                    <a:pt x="632" y="171"/>
                  </a:lnTo>
                  <a:lnTo>
                    <a:pt x="638" y="179"/>
                  </a:lnTo>
                  <a:lnTo>
                    <a:pt x="638" y="180"/>
                  </a:lnTo>
                  <a:lnTo>
                    <a:pt x="638" y="181"/>
                  </a:lnTo>
                  <a:lnTo>
                    <a:pt x="638" y="182"/>
                  </a:lnTo>
                  <a:lnTo>
                    <a:pt x="638" y="184"/>
                  </a:lnTo>
                  <a:lnTo>
                    <a:pt x="637" y="186"/>
                  </a:lnTo>
                  <a:lnTo>
                    <a:pt x="636" y="189"/>
                  </a:lnTo>
                  <a:lnTo>
                    <a:pt x="634" y="195"/>
                  </a:lnTo>
                  <a:lnTo>
                    <a:pt x="634" y="196"/>
                  </a:lnTo>
                  <a:lnTo>
                    <a:pt x="633" y="197"/>
                  </a:lnTo>
                  <a:lnTo>
                    <a:pt x="633" y="198"/>
                  </a:lnTo>
                  <a:lnTo>
                    <a:pt x="633" y="199"/>
                  </a:lnTo>
                  <a:lnTo>
                    <a:pt x="633" y="199"/>
                  </a:lnTo>
                  <a:lnTo>
                    <a:pt x="634" y="200"/>
                  </a:lnTo>
                  <a:lnTo>
                    <a:pt x="634" y="201"/>
                  </a:lnTo>
                  <a:lnTo>
                    <a:pt x="635" y="202"/>
                  </a:lnTo>
                  <a:lnTo>
                    <a:pt x="636" y="204"/>
                  </a:lnTo>
                  <a:lnTo>
                    <a:pt x="637" y="204"/>
                  </a:lnTo>
                  <a:lnTo>
                    <a:pt x="639" y="205"/>
                  </a:lnTo>
                  <a:lnTo>
                    <a:pt x="642" y="207"/>
                  </a:lnTo>
                  <a:lnTo>
                    <a:pt x="643" y="208"/>
                  </a:lnTo>
                  <a:lnTo>
                    <a:pt x="644" y="209"/>
                  </a:lnTo>
                  <a:lnTo>
                    <a:pt x="645" y="210"/>
                  </a:lnTo>
                  <a:lnTo>
                    <a:pt x="646" y="210"/>
                  </a:lnTo>
                  <a:lnTo>
                    <a:pt x="646" y="211"/>
                  </a:lnTo>
                  <a:lnTo>
                    <a:pt x="647" y="212"/>
                  </a:lnTo>
                  <a:lnTo>
                    <a:pt x="647" y="213"/>
                  </a:lnTo>
                  <a:lnTo>
                    <a:pt x="647" y="214"/>
                  </a:lnTo>
                  <a:lnTo>
                    <a:pt x="647" y="215"/>
                  </a:lnTo>
                  <a:lnTo>
                    <a:pt x="647" y="216"/>
                  </a:lnTo>
                  <a:lnTo>
                    <a:pt x="647" y="217"/>
                  </a:lnTo>
                  <a:lnTo>
                    <a:pt x="647" y="218"/>
                  </a:lnTo>
                  <a:lnTo>
                    <a:pt x="647" y="219"/>
                  </a:lnTo>
                  <a:lnTo>
                    <a:pt x="647" y="220"/>
                  </a:lnTo>
                  <a:lnTo>
                    <a:pt x="646" y="222"/>
                  </a:lnTo>
                  <a:lnTo>
                    <a:pt x="645" y="224"/>
                  </a:lnTo>
                  <a:lnTo>
                    <a:pt x="644" y="225"/>
                  </a:lnTo>
                  <a:lnTo>
                    <a:pt x="642" y="227"/>
                  </a:lnTo>
                  <a:lnTo>
                    <a:pt x="640" y="229"/>
                  </a:lnTo>
                  <a:lnTo>
                    <a:pt x="639" y="231"/>
                  </a:lnTo>
                  <a:lnTo>
                    <a:pt x="637" y="232"/>
                  </a:lnTo>
                  <a:lnTo>
                    <a:pt x="636" y="232"/>
                  </a:lnTo>
                  <a:lnTo>
                    <a:pt x="635" y="233"/>
                  </a:lnTo>
                  <a:lnTo>
                    <a:pt x="634" y="233"/>
                  </a:lnTo>
                  <a:lnTo>
                    <a:pt x="633" y="234"/>
                  </a:lnTo>
                  <a:lnTo>
                    <a:pt x="632" y="234"/>
                  </a:lnTo>
                  <a:lnTo>
                    <a:pt x="631" y="234"/>
                  </a:lnTo>
                  <a:lnTo>
                    <a:pt x="629" y="234"/>
                  </a:lnTo>
                  <a:lnTo>
                    <a:pt x="628" y="234"/>
                  </a:lnTo>
                  <a:lnTo>
                    <a:pt x="627" y="234"/>
                  </a:lnTo>
                  <a:lnTo>
                    <a:pt x="627" y="234"/>
                  </a:lnTo>
                  <a:lnTo>
                    <a:pt x="627" y="234"/>
                  </a:lnTo>
                  <a:lnTo>
                    <a:pt x="627" y="234"/>
                  </a:lnTo>
                  <a:lnTo>
                    <a:pt x="627" y="235"/>
                  </a:lnTo>
                  <a:lnTo>
                    <a:pt x="627" y="236"/>
                  </a:lnTo>
                  <a:lnTo>
                    <a:pt x="627" y="237"/>
                  </a:lnTo>
                  <a:lnTo>
                    <a:pt x="628" y="238"/>
                  </a:lnTo>
                  <a:lnTo>
                    <a:pt x="628" y="239"/>
                  </a:lnTo>
                  <a:lnTo>
                    <a:pt x="629" y="240"/>
                  </a:lnTo>
                  <a:lnTo>
                    <a:pt x="630" y="241"/>
                  </a:lnTo>
                  <a:lnTo>
                    <a:pt x="632" y="243"/>
                  </a:lnTo>
                  <a:lnTo>
                    <a:pt x="633" y="244"/>
                  </a:lnTo>
                  <a:lnTo>
                    <a:pt x="634" y="245"/>
                  </a:lnTo>
                  <a:lnTo>
                    <a:pt x="635" y="247"/>
                  </a:lnTo>
                  <a:lnTo>
                    <a:pt x="635" y="248"/>
                  </a:lnTo>
                  <a:lnTo>
                    <a:pt x="635" y="249"/>
                  </a:lnTo>
                  <a:lnTo>
                    <a:pt x="635" y="250"/>
                  </a:lnTo>
                  <a:lnTo>
                    <a:pt x="635" y="251"/>
                  </a:lnTo>
                  <a:lnTo>
                    <a:pt x="635" y="251"/>
                  </a:lnTo>
                  <a:lnTo>
                    <a:pt x="635" y="252"/>
                  </a:lnTo>
                  <a:lnTo>
                    <a:pt x="635" y="253"/>
                  </a:lnTo>
                  <a:lnTo>
                    <a:pt x="634" y="256"/>
                  </a:lnTo>
                  <a:lnTo>
                    <a:pt x="633" y="259"/>
                  </a:lnTo>
                  <a:lnTo>
                    <a:pt x="633" y="260"/>
                  </a:lnTo>
                  <a:lnTo>
                    <a:pt x="632" y="261"/>
                  </a:lnTo>
                  <a:lnTo>
                    <a:pt x="632" y="261"/>
                  </a:lnTo>
                  <a:lnTo>
                    <a:pt x="631" y="262"/>
                  </a:lnTo>
                  <a:lnTo>
                    <a:pt x="630" y="262"/>
                  </a:lnTo>
                  <a:lnTo>
                    <a:pt x="630" y="262"/>
                  </a:lnTo>
                  <a:lnTo>
                    <a:pt x="629" y="263"/>
                  </a:lnTo>
                  <a:lnTo>
                    <a:pt x="627" y="263"/>
                  </a:lnTo>
                  <a:lnTo>
                    <a:pt x="626" y="263"/>
                  </a:lnTo>
                  <a:lnTo>
                    <a:pt x="626" y="262"/>
                  </a:lnTo>
                  <a:lnTo>
                    <a:pt x="625" y="262"/>
                  </a:lnTo>
                  <a:lnTo>
                    <a:pt x="624" y="262"/>
                  </a:lnTo>
                  <a:lnTo>
                    <a:pt x="624" y="261"/>
                  </a:lnTo>
                  <a:lnTo>
                    <a:pt x="623" y="260"/>
                  </a:lnTo>
                  <a:lnTo>
                    <a:pt x="622" y="259"/>
                  </a:lnTo>
                  <a:lnTo>
                    <a:pt x="622" y="259"/>
                  </a:lnTo>
                  <a:lnTo>
                    <a:pt x="621" y="257"/>
                  </a:lnTo>
                  <a:lnTo>
                    <a:pt x="620" y="255"/>
                  </a:lnTo>
                  <a:lnTo>
                    <a:pt x="620" y="255"/>
                  </a:lnTo>
                  <a:lnTo>
                    <a:pt x="619" y="255"/>
                  </a:lnTo>
                  <a:lnTo>
                    <a:pt x="619" y="254"/>
                  </a:lnTo>
                  <a:lnTo>
                    <a:pt x="618" y="254"/>
                  </a:lnTo>
                  <a:lnTo>
                    <a:pt x="617" y="254"/>
                  </a:lnTo>
                  <a:lnTo>
                    <a:pt x="616" y="253"/>
                  </a:lnTo>
                  <a:lnTo>
                    <a:pt x="615" y="253"/>
                  </a:lnTo>
                  <a:lnTo>
                    <a:pt x="613" y="254"/>
                  </a:lnTo>
                  <a:lnTo>
                    <a:pt x="612" y="254"/>
                  </a:lnTo>
                  <a:lnTo>
                    <a:pt x="611" y="255"/>
                  </a:lnTo>
                  <a:lnTo>
                    <a:pt x="609" y="255"/>
                  </a:lnTo>
                  <a:lnTo>
                    <a:pt x="608" y="256"/>
                  </a:lnTo>
                  <a:lnTo>
                    <a:pt x="607" y="257"/>
                  </a:lnTo>
                  <a:lnTo>
                    <a:pt x="606" y="258"/>
                  </a:lnTo>
                  <a:lnTo>
                    <a:pt x="604" y="260"/>
                  </a:lnTo>
                  <a:lnTo>
                    <a:pt x="603" y="261"/>
                  </a:lnTo>
                  <a:lnTo>
                    <a:pt x="603" y="262"/>
                  </a:lnTo>
                  <a:lnTo>
                    <a:pt x="602" y="263"/>
                  </a:lnTo>
                  <a:lnTo>
                    <a:pt x="602" y="263"/>
                  </a:lnTo>
                  <a:lnTo>
                    <a:pt x="602" y="264"/>
                  </a:lnTo>
                  <a:lnTo>
                    <a:pt x="602" y="264"/>
                  </a:lnTo>
                  <a:lnTo>
                    <a:pt x="602" y="265"/>
                  </a:lnTo>
                  <a:lnTo>
                    <a:pt x="602" y="265"/>
                  </a:lnTo>
                  <a:lnTo>
                    <a:pt x="603" y="265"/>
                  </a:lnTo>
                  <a:lnTo>
                    <a:pt x="604" y="265"/>
                  </a:lnTo>
                  <a:lnTo>
                    <a:pt x="608" y="266"/>
                  </a:lnTo>
                  <a:lnTo>
                    <a:pt x="609" y="267"/>
                  </a:lnTo>
                  <a:lnTo>
                    <a:pt x="610" y="267"/>
                  </a:lnTo>
                  <a:lnTo>
                    <a:pt x="611" y="268"/>
                  </a:lnTo>
                  <a:lnTo>
                    <a:pt x="611" y="268"/>
                  </a:lnTo>
                  <a:lnTo>
                    <a:pt x="612" y="269"/>
                  </a:lnTo>
                  <a:lnTo>
                    <a:pt x="612" y="269"/>
                  </a:lnTo>
                  <a:lnTo>
                    <a:pt x="613" y="270"/>
                  </a:lnTo>
                  <a:lnTo>
                    <a:pt x="613" y="271"/>
                  </a:lnTo>
                  <a:lnTo>
                    <a:pt x="613" y="271"/>
                  </a:lnTo>
                  <a:lnTo>
                    <a:pt x="613" y="272"/>
                  </a:lnTo>
                  <a:lnTo>
                    <a:pt x="612" y="273"/>
                  </a:lnTo>
                  <a:lnTo>
                    <a:pt x="612" y="273"/>
                  </a:lnTo>
                  <a:lnTo>
                    <a:pt x="612" y="274"/>
                  </a:lnTo>
                  <a:lnTo>
                    <a:pt x="611" y="275"/>
                  </a:lnTo>
                  <a:lnTo>
                    <a:pt x="610" y="276"/>
                  </a:lnTo>
                  <a:lnTo>
                    <a:pt x="609" y="276"/>
                  </a:lnTo>
                  <a:lnTo>
                    <a:pt x="608" y="277"/>
                  </a:lnTo>
                  <a:lnTo>
                    <a:pt x="606" y="277"/>
                  </a:lnTo>
                  <a:lnTo>
                    <a:pt x="603" y="278"/>
                  </a:lnTo>
                  <a:lnTo>
                    <a:pt x="600" y="278"/>
                  </a:lnTo>
                  <a:lnTo>
                    <a:pt x="596" y="278"/>
                  </a:lnTo>
                  <a:lnTo>
                    <a:pt x="594" y="279"/>
                  </a:lnTo>
                  <a:lnTo>
                    <a:pt x="592" y="279"/>
                  </a:lnTo>
                  <a:lnTo>
                    <a:pt x="591" y="280"/>
                  </a:lnTo>
                  <a:lnTo>
                    <a:pt x="589" y="281"/>
                  </a:lnTo>
                  <a:lnTo>
                    <a:pt x="588" y="282"/>
                  </a:lnTo>
                  <a:lnTo>
                    <a:pt x="587" y="282"/>
                  </a:lnTo>
                  <a:lnTo>
                    <a:pt x="587" y="283"/>
                  </a:lnTo>
                  <a:lnTo>
                    <a:pt x="586" y="284"/>
                  </a:lnTo>
                  <a:lnTo>
                    <a:pt x="585" y="285"/>
                  </a:lnTo>
                  <a:lnTo>
                    <a:pt x="584" y="286"/>
                  </a:lnTo>
                  <a:lnTo>
                    <a:pt x="583" y="288"/>
                  </a:lnTo>
                  <a:lnTo>
                    <a:pt x="581" y="292"/>
                  </a:lnTo>
                  <a:lnTo>
                    <a:pt x="580" y="293"/>
                  </a:lnTo>
                  <a:lnTo>
                    <a:pt x="579" y="295"/>
                  </a:lnTo>
                  <a:lnTo>
                    <a:pt x="577" y="298"/>
                  </a:lnTo>
                  <a:lnTo>
                    <a:pt x="575" y="299"/>
                  </a:lnTo>
                  <a:lnTo>
                    <a:pt x="574" y="301"/>
                  </a:lnTo>
                  <a:lnTo>
                    <a:pt x="573" y="303"/>
                  </a:lnTo>
                  <a:lnTo>
                    <a:pt x="573" y="304"/>
                  </a:lnTo>
                  <a:lnTo>
                    <a:pt x="573" y="305"/>
                  </a:lnTo>
                  <a:lnTo>
                    <a:pt x="572" y="307"/>
                  </a:lnTo>
                  <a:lnTo>
                    <a:pt x="572" y="311"/>
                  </a:lnTo>
                  <a:lnTo>
                    <a:pt x="572" y="314"/>
                  </a:lnTo>
                  <a:lnTo>
                    <a:pt x="572" y="316"/>
                  </a:lnTo>
                  <a:lnTo>
                    <a:pt x="571" y="319"/>
                  </a:lnTo>
                  <a:lnTo>
                    <a:pt x="570" y="323"/>
                  </a:lnTo>
                  <a:lnTo>
                    <a:pt x="570" y="325"/>
                  </a:lnTo>
                  <a:lnTo>
                    <a:pt x="570" y="326"/>
                  </a:lnTo>
                  <a:lnTo>
                    <a:pt x="570" y="327"/>
                  </a:lnTo>
                  <a:lnTo>
                    <a:pt x="570" y="328"/>
                  </a:lnTo>
                  <a:lnTo>
                    <a:pt x="570" y="329"/>
                  </a:lnTo>
                  <a:lnTo>
                    <a:pt x="571" y="329"/>
                  </a:lnTo>
                  <a:lnTo>
                    <a:pt x="571" y="330"/>
                  </a:lnTo>
                  <a:lnTo>
                    <a:pt x="572" y="331"/>
                  </a:lnTo>
                  <a:lnTo>
                    <a:pt x="573" y="331"/>
                  </a:lnTo>
                  <a:lnTo>
                    <a:pt x="577" y="335"/>
                  </a:lnTo>
                  <a:lnTo>
                    <a:pt x="584" y="340"/>
                  </a:lnTo>
                  <a:lnTo>
                    <a:pt x="585" y="340"/>
                  </a:lnTo>
                  <a:lnTo>
                    <a:pt x="585" y="341"/>
                  </a:lnTo>
                  <a:lnTo>
                    <a:pt x="585" y="341"/>
                  </a:lnTo>
                  <a:lnTo>
                    <a:pt x="586" y="342"/>
                  </a:lnTo>
                  <a:lnTo>
                    <a:pt x="585" y="342"/>
                  </a:lnTo>
                  <a:lnTo>
                    <a:pt x="585" y="342"/>
                  </a:lnTo>
                  <a:lnTo>
                    <a:pt x="585" y="343"/>
                  </a:lnTo>
                  <a:lnTo>
                    <a:pt x="583" y="344"/>
                  </a:lnTo>
                  <a:lnTo>
                    <a:pt x="583" y="344"/>
                  </a:lnTo>
                  <a:lnTo>
                    <a:pt x="582" y="345"/>
                  </a:lnTo>
                  <a:lnTo>
                    <a:pt x="582" y="345"/>
                  </a:lnTo>
                  <a:lnTo>
                    <a:pt x="582" y="346"/>
                  </a:lnTo>
                  <a:lnTo>
                    <a:pt x="582" y="346"/>
                  </a:lnTo>
                  <a:lnTo>
                    <a:pt x="582" y="347"/>
                  </a:lnTo>
                  <a:lnTo>
                    <a:pt x="583" y="347"/>
                  </a:lnTo>
                  <a:lnTo>
                    <a:pt x="583" y="348"/>
                  </a:lnTo>
                  <a:lnTo>
                    <a:pt x="584" y="348"/>
                  </a:lnTo>
                  <a:lnTo>
                    <a:pt x="585" y="349"/>
                  </a:lnTo>
                  <a:lnTo>
                    <a:pt x="586" y="349"/>
                  </a:lnTo>
                  <a:lnTo>
                    <a:pt x="588" y="350"/>
                  </a:lnTo>
                  <a:lnTo>
                    <a:pt x="589" y="350"/>
                  </a:lnTo>
                  <a:lnTo>
                    <a:pt x="593" y="351"/>
                  </a:lnTo>
                  <a:lnTo>
                    <a:pt x="594" y="352"/>
                  </a:lnTo>
                  <a:lnTo>
                    <a:pt x="594" y="352"/>
                  </a:lnTo>
                  <a:lnTo>
                    <a:pt x="595" y="353"/>
                  </a:lnTo>
                  <a:lnTo>
                    <a:pt x="595" y="353"/>
                  </a:lnTo>
                  <a:lnTo>
                    <a:pt x="596" y="354"/>
                  </a:lnTo>
                  <a:lnTo>
                    <a:pt x="596" y="355"/>
                  </a:lnTo>
                  <a:lnTo>
                    <a:pt x="596" y="355"/>
                  </a:lnTo>
                  <a:lnTo>
                    <a:pt x="596" y="356"/>
                  </a:lnTo>
                  <a:lnTo>
                    <a:pt x="596" y="357"/>
                  </a:lnTo>
                  <a:lnTo>
                    <a:pt x="596" y="358"/>
                  </a:lnTo>
                  <a:lnTo>
                    <a:pt x="595" y="359"/>
                  </a:lnTo>
                  <a:lnTo>
                    <a:pt x="595" y="360"/>
                  </a:lnTo>
                  <a:lnTo>
                    <a:pt x="594" y="362"/>
                  </a:lnTo>
                  <a:lnTo>
                    <a:pt x="593" y="364"/>
                  </a:lnTo>
                  <a:lnTo>
                    <a:pt x="589" y="369"/>
                  </a:lnTo>
                  <a:lnTo>
                    <a:pt x="588" y="370"/>
                  </a:lnTo>
                  <a:lnTo>
                    <a:pt x="588" y="371"/>
                  </a:lnTo>
                  <a:lnTo>
                    <a:pt x="587" y="372"/>
                  </a:lnTo>
                  <a:lnTo>
                    <a:pt x="587" y="373"/>
                  </a:lnTo>
                  <a:lnTo>
                    <a:pt x="587" y="374"/>
                  </a:lnTo>
                  <a:lnTo>
                    <a:pt x="587" y="375"/>
                  </a:lnTo>
                  <a:lnTo>
                    <a:pt x="587" y="376"/>
                  </a:lnTo>
                  <a:lnTo>
                    <a:pt x="588" y="378"/>
                  </a:lnTo>
                  <a:lnTo>
                    <a:pt x="588" y="379"/>
                  </a:lnTo>
                  <a:lnTo>
                    <a:pt x="589" y="380"/>
                  </a:lnTo>
                  <a:lnTo>
                    <a:pt x="589" y="381"/>
                  </a:lnTo>
                  <a:lnTo>
                    <a:pt x="591" y="383"/>
                  </a:lnTo>
                  <a:lnTo>
                    <a:pt x="592" y="385"/>
                  </a:lnTo>
                  <a:lnTo>
                    <a:pt x="593" y="386"/>
                  </a:lnTo>
                  <a:lnTo>
                    <a:pt x="593" y="387"/>
                  </a:lnTo>
                  <a:lnTo>
                    <a:pt x="594" y="388"/>
                  </a:lnTo>
                  <a:lnTo>
                    <a:pt x="594" y="388"/>
                  </a:lnTo>
                  <a:lnTo>
                    <a:pt x="594" y="389"/>
                  </a:lnTo>
                  <a:lnTo>
                    <a:pt x="594" y="390"/>
                  </a:lnTo>
                  <a:lnTo>
                    <a:pt x="593" y="391"/>
                  </a:lnTo>
                  <a:lnTo>
                    <a:pt x="593" y="391"/>
                  </a:lnTo>
                  <a:lnTo>
                    <a:pt x="592" y="392"/>
                  </a:lnTo>
                  <a:lnTo>
                    <a:pt x="592" y="392"/>
                  </a:lnTo>
                  <a:lnTo>
                    <a:pt x="590" y="394"/>
                  </a:lnTo>
                  <a:lnTo>
                    <a:pt x="587" y="396"/>
                  </a:lnTo>
                  <a:lnTo>
                    <a:pt x="585" y="397"/>
                  </a:lnTo>
                  <a:lnTo>
                    <a:pt x="584" y="398"/>
                  </a:lnTo>
                  <a:lnTo>
                    <a:pt x="583" y="400"/>
                  </a:lnTo>
                  <a:lnTo>
                    <a:pt x="582" y="401"/>
                  </a:lnTo>
                  <a:lnTo>
                    <a:pt x="581" y="403"/>
                  </a:lnTo>
                  <a:lnTo>
                    <a:pt x="580" y="404"/>
                  </a:lnTo>
                  <a:lnTo>
                    <a:pt x="579" y="406"/>
                  </a:lnTo>
                  <a:lnTo>
                    <a:pt x="579" y="407"/>
                  </a:lnTo>
                  <a:lnTo>
                    <a:pt x="578" y="409"/>
                  </a:lnTo>
                  <a:lnTo>
                    <a:pt x="578" y="410"/>
                  </a:lnTo>
                  <a:lnTo>
                    <a:pt x="577" y="412"/>
                  </a:lnTo>
                  <a:lnTo>
                    <a:pt x="577" y="413"/>
                  </a:lnTo>
                  <a:lnTo>
                    <a:pt x="577" y="414"/>
                  </a:lnTo>
                  <a:lnTo>
                    <a:pt x="577" y="415"/>
                  </a:lnTo>
                  <a:lnTo>
                    <a:pt x="577" y="416"/>
                  </a:lnTo>
                  <a:lnTo>
                    <a:pt x="577" y="417"/>
                  </a:lnTo>
                  <a:lnTo>
                    <a:pt x="578" y="418"/>
                  </a:lnTo>
                  <a:lnTo>
                    <a:pt x="578" y="419"/>
                  </a:lnTo>
                  <a:lnTo>
                    <a:pt x="578" y="419"/>
                  </a:lnTo>
                  <a:lnTo>
                    <a:pt x="579" y="420"/>
                  </a:lnTo>
                  <a:lnTo>
                    <a:pt x="580" y="421"/>
                  </a:lnTo>
                  <a:lnTo>
                    <a:pt x="582" y="422"/>
                  </a:lnTo>
                  <a:lnTo>
                    <a:pt x="585" y="425"/>
                  </a:lnTo>
                  <a:lnTo>
                    <a:pt x="586" y="426"/>
                  </a:lnTo>
                  <a:lnTo>
                    <a:pt x="587" y="427"/>
                  </a:lnTo>
                  <a:lnTo>
                    <a:pt x="588" y="427"/>
                  </a:lnTo>
                  <a:lnTo>
                    <a:pt x="588" y="428"/>
                  </a:lnTo>
                  <a:lnTo>
                    <a:pt x="589" y="429"/>
                  </a:lnTo>
                  <a:lnTo>
                    <a:pt x="589" y="430"/>
                  </a:lnTo>
                  <a:lnTo>
                    <a:pt x="590" y="431"/>
                  </a:lnTo>
                  <a:lnTo>
                    <a:pt x="590" y="432"/>
                  </a:lnTo>
                  <a:lnTo>
                    <a:pt x="590" y="433"/>
                  </a:lnTo>
                  <a:lnTo>
                    <a:pt x="590" y="435"/>
                  </a:lnTo>
                  <a:lnTo>
                    <a:pt x="590" y="437"/>
                  </a:lnTo>
                  <a:lnTo>
                    <a:pt x="590" y="438"/>
                  </a:lnTo>
                  <a:lnTo>
                    <a:pt x="590" y="439"/>
                  </a:lnTo>
                  <a:lnTo>
                    <a:pt x="589" y="440"/>
                  </a:lnTo>
                  <a:lnTo>
                    <a:pt x="589" y="441"/>
                  </a:lnTo>
                  <a:lnTo>
                    <a:pt x="588" y="442"/>
                  </a:lnTo>
                  <a:lnTo>
                    <a:pt x="586" y="443"/>
                  </a:lnTo>
                  <a:lnTo>
                    <a:pt x="584" y="444"/>
                  </a:lnTo>
                  <a:lnTo>
                    <a:pt x="583" y="445"/>
                  </a:lnTo>
                  <a:lnTo>
                    <a:pt x="580" y="446"/>
                  </a:lnTo>
                  <a:lnTo>
                    <a:pt x="579" y="447"/>
                  </a:lnTo>
                  <a:lnTo>
                    <a:pt x="578" y="448"/>
                  </a:lnTo>
                  <a:lnTo>
                    <a:pt x="577" y="448"/>
                  </a:lnTo>
                  <a:lnTo>
                    <a:pt x="577" y="449"/>
                  </a:lnTo>
                  <a:lnTo>
                    <a:pt x="576" y="450"/>
                  </a:lnTo>
                  <a:lnTo>
                    <a:pt x="576" y="450"/>
                  </a:lnTo>
                  <a:lnTo>
                    <a:pt x="575" y="452"/>
                  </a:lnTo>
                  <a:lnTo>
                    <a:pt x="575" y="453"/>
                  </a:lnTo>
                  <a:lnTo>
                    <a:pt x="575" y="454"/>
                  </a:lnTo>
                  <a:lnTo>
                    <a:pt x="575" y="455"/>
                  </a:lnTo>
                  <a:lnTo>
                    <a:pt x="575" y="456"/>
                  </a:lnTo>
                  <a:lnTo>
                    <a:pt x="576" y="459"/>
                  </a:lnTo>
                  <a:lnTo>
                    <a:pt x="576" y="461"/>
                  </a:lnTo>
                  <a:lnTo>
                    <a:pt x="577" y="462"/>
                  </a:lnTo>
                  <a:lnTo>
                    <a:pt x="577" y="463"/>
                  </a:lnTo>
                  <a:lnTo>
                    <a:pt x="577" y="464"/>
                  </a:lnTo>
                  <a:lnTo>
                    <a:pt x="577" y="464"/>
                  </a:lnTo>
                  <a:lnTo>
                    <a:pt x="576" y="465"/>
                  </a:lnTo>
                  <a:lnTo>
                    <a:pt x="576" y="466"/>
                  </a:lnTo>
                  <a:lnTo>
                    <a:pt x="575" y="467"/>
                  </a:lnTo>
                  <a:lnTo>
                    <a:pt x="574" y="468"/>
                  </a:lnTo>
                  <a:lnTo>
                    <a:pt x="574" y="469"/>
                  </a:lnTo>
                  <a:lnTo>
                    <a:pt x="573" y="469"/>
                  </a:lnTo>
                  <a:lnTo>
                    <a:pt x="571" y="470"/>
                  </a:lnTo>
                  <a:lnTo>
                    <a:pt x="570" y="470"/>
                  </a:lnTo>
                  <a:lnTo>
                    <a:pt x="569" y="471"/>
                  </a:lnTo>
                  <a:lnTo>
                    <a:pt x="568" y="471"/>
                  </a:lnTo>
                  <a:lnTo>
                    <a:pt x="567" y="471"/>
                  </a:lnTo>
                  <a:lnTo>
                    <a:pt x="567" y="472"/>
                  </a:lnTo>
                  <a:lnTo>
                    <a:pt x="567" y="472"/>
                  </a:lnTo>
                  <a:lnTo>
                    <a:pt x="567" y="472"/>
                  </a:lnTo>
                  <a:lnTo>
                    <a:pt x="567" y="473"/>
                  </a:lnTo>
                  <a:lnTo>
                    <a:pt x="567" y="474"/>
                  </a:lnTo>
                  <a:lnTo>
                    <a:pt x="567" y="475"/>
                  </a:lnTo>
                  <a:lnTo>
                    <a:pt x="568" y="476"/>
                  </a:lnTo>
                  <a:lnTo>
                    <a:pt x="569" y="477"/>
                  </a:lnTo>
                  <a:lnTo>
                    <a:pt x="571" y="479"/>
                  </a:lnTo>
                  <a:lnTo>
                    <a:pt x="572" y="480"/>
                  </a:lnTo>
                  <a:lnTo>
                    <a:pt x="576" y="484"/>
                  </a:lnTo>
                  <a:lnTo>
                    <a:pt x="578" y="485"/>
                  </a:lnTo>
                  <a:lnTo>
                    <a:pt x="578" y="486"/>
                  </a:lnTo>
                  <a:lnTo>
                    <a:pt x="579" y="487"/>
                  </a:lnTo>
                  <a:lnTo>
                    <a:pt x="580" y="488"/>
                  </a:lnTo>
                  <a:lnTo>
                    <a:pt x="580" y="489"/>
                  </a:lnTo>
                  <a:lnTo>
                    <a:pt x="581" y="490"/>
                  </a:lnTo>
                  <a:lnTo>
                    <a:pt x="581" y="491"/>
                  </a:lnTo>
                  <a:lnTo>
                    <a:pt x="580" y="491"/>
                  </a:lnTo>
                  <a:lnTo>
                    <a:pt x="580" y="492"/>
                  </a:lnTo>
                  <a:lnTo>
                    <a:pt x="580" y="493"/>
                  </a:lnTo>
                  <a:lnTo>
                    <a:pt x="579" y="494"/>
                  </a:lnTo>
                  <a:lnTo>
                    <a:pt x="578" y="495"/>
                  </a:lnTo>
                  <a:lnTo>
                    <a:pt x="577" y="495"/>
                  </a:lnTo>
                  <a:lnTo>
                    <a:pt x="575" y="498"/>
                  </a:lnTo>
                  <a:lnTo>
                    <a:pt x="574" y="499"/>
                  </a:lnTo>
                  <a:lnTo>
                    <a:pt x="573" y="499"/>
                  </a:lnTo>
                  <a:lnTo>
                    <a:pt x="573" y="500"/>
                  </a:lnTo>
                  <a:lnTo>
                    <a:pt x="572" y="501"/>
                  </a:lnTo>
                  <a:lnTo>
                    <a:pt x="571" y="504"/>
                  </a:lnTo>
                  <a:lnTo>
                    <a:pt x="571" y="505"/>
                  </a:lnTo>
                  <a:lnTo>
                    <a:pt x="570" y="506"/>
                  </a:lnTo>
                  <a:lnTo>
                    <a:pt x="569" y="507"/>
                  </a:lnTo>
                  <a:lnTo>
                    <a:pt x="568" y="508"/>
                  </a:lnTo>
                  <a:lnTo>
                    <a:pt x="568" y="509"/>
                  </a:lnTo>
                  <a:lnTo>
                    <a:pt x="567" y="509"/>
                  </a:lnTo>
                  <a:lnTo>
                    <a:pt x="566" y="510"/>
                  </a:lnTo>
                  <a:lnTo>
                    <a:pt x="565" y="511"/>
                  </a:lnTo>
                  <a:lnTo>
                    <a:pt x="565" y="511"/>
                  </a:lnTo>
                  <a:lnTo>
                    <a:pt x="564" y="511"/>
                  </a:lnTo>
                  <a:lnTo>
                    <a:pt x="563" y="512"/>
                  </a:lnTo>
                  <a:lnTo>
                    <a:pt x="560" y="512"/>
                  </a:lnTo>
                  <a:lnTo>
                    <a:pt x="557" y="513"/>
                  </a:lnTo>
                  <a:lnTo>
                    <a:pt x="553" y="514"/>
                  </a:lnTo>
                  <a:lnTo>
                    <a:pt x="548" y="514"/>
                  </a:lnTo>
                  <a:lnTo>
                    <a:pt x="545" y="514"/>
                  </a:lnTo>
                  <a:lnTo>
                    <a:pt x="543" y="515"/>
                  </a:lnTo>
                  <a:lnTo>
                    <a:pt x="541" y="516"/>
                  </a:lnTo>
                  <a:lnTo>
                    <a:pt x="540" y="516"/>
                  </a:lnTo>
                  <a:lnTo>
                    <a:pt x="539" y="517"/>
                  </a:lnTo>
                  <a:lnTo>
                    <a:pt x="538" y="518"/>
                  </a:lnTo>
                  <a:lnTo>
                    <a:pt x="537" y="518"/>
                  </a:lnTo>
                  <a:lnTo>
                    <a:pt x="536" y="520"/>
                  </a:lnTo>
                  <a:lnTo>
                    <a:pt x="535" y="521"/>
                  </a:lnTo>
                  <a:lnTo>
                    <a:pt x="535" y="522"/>
                  </a:lnTo>
                  <a:lnTo>
                    <a:pt x="534" y="523"/>
                  </a:lnTo>
                  <a:lnTo>
                    <a:pt x="535" y="524"/>
                  </a:lnTo>
                  <a:lnTo>
                    <a:pt x="535" y="527"/>
                  </a:lnTo>
                  <a:lnTo>
                    <a:pt x="535" y="528"/>
                  </a:lnTo>
                  <a:lnTo>
                    <a:pt x="535" y="528"/>
                  </a:lnTo>
                  <a:lnTo>
                    <a:pt x="534" y="529"/>
                  </a:lnTo>
                  <a:lnTo>
                    <a:pt x="534" y="530"/>
                  </a:lnTo>
                  <a:lnTo>
                    <a:pt x="533" y="530"/>
                  </a:lnTo>
                  <a:lnTo>
                    <a:pt x="533" y="531"/>
                  </a:lnTo>
                  <a:lnTo>
                    <a:pt x="532" y="532"/>
                  </a:lnTo>
                  <a:lnTo>
                    <a:pt x="528" y="534"/>
                  </a:lnTo>
                  <a:lnTo>
                    <a:pt x="527" y="535"/>
                  </a:lnTo>
                  <a:lnTo>
                    <a:pt x="526" y="535"/>
                  </a:lnTo>
                  <a:lnTo>
                    <a:pt x="524" y="535"/>
                  </a:lnTo>
                  <a:lnTo>
                    <a:pt x="521" y="536"/>
                  </a:lnTo>
                  <a:lnTo>
                    <a:pt x="516" y="537"/>
                  </a:lnTo>
                  <a:lnTo>
                    <a:pt x="513" y="538"/>
                  </a:lnTo>
                  <a:lnTo>
                    <a:pt x="512" y="538"/>
                  </a:lnTo>
                  <a:lnTo>
                    <a:pt x="511" y="538"/>
                  </a:lnTo>
                  <a:lnTo>
                    <a:pt x="507" y="537"/>
                  </a:lnTo>
                  <a:lnTo>
                    <a:pt x="504" y="537"/>
                  </a:lnTo>
                  <a:lnTo>
                    <a:pt x="503" y="536"/>
                  </a:lnTo>
                  <a:lnTo>
                    <a:pt x="500" y="536"/>
                  </a:lnTo>
                  <a:lnTo>
                    <a:pt x="498" y="535"/>
                  </a:lnTo>
                  <a:lnTo>
                    <a:pt x="495" y="535"/>
                  </a:lnTo>
                  <a:lnTo>
                    <a:pt x="494" y="535"/>
                  </a:lnTo>
                  <a:lnTo>
                    <a:pt x="493" y="535"/>
                  </a:lnTo>
                  <a:lnTo>
                    <a:pt x="492" y="535"/>
                  </a:lnTo>
                  <a:lnTo>
                    <a:pt x="491" y="535"/>
                  </a:lnTo>
                  <a:lnTo>
                    <a:pt x="490" y="536"/>
                  </a:lnTo>
                  <a:lnTo>
                    <a:pt x="488" y="537"/>
                  </a:lnTo>
                  <a:lnTo>
                    <a:pt x="487" y="538"/>
                  </a:lnTo>
                  <a:lnTo>
                    <a:pt x="485" y="540"/>
                  </a:lnTo>
                  <a:lnTo>
                    <a:pt x="483" y="540"/>
                  </a:lnTo>
                  <a:lnTo>
                    <a:pt x="481" y="541"/>
                  </a:lnTo>
                  <a:lnTo>
                    <a:pt x="479" y="541"/>
                  </a:lnTo>
                  <a:lnTo>
                    <a:pt x="477" y="541"/>
                  </a:lnTo>
                  <a:lnTo>
                    <a:pt x="476" y="541"/>
                  </a:lnTo>
                  <a:lnTo>
                    <a:pt x="475" y="541"/>
                  </a:lnTo>
                  <a:lnTo>
                    <a:pt x="474" y="541"/>
                  </a:lnTo>
                  <a:lnTo>
                    <a:pt x="472" y="540"/>
                  </a:lnTo>
                  <a:lnTo>
                    <a:pt x="471" y="540"/>
                  </a:lnTo>
                  <a:lnTo>
                    <a:pt x="470" y="539"/>
                  </a:lnTo>
                  <a:lnTo>
                    <a:pt x="466" y="537"/>
                  </a:lnTo>
                  <a:lnTo>
                    <a:pt x="465" y="536"/>
                  </a:lnTo>
                  <a:lnTo>
                    <a:pt x="464" y="535"/>
                  </a:lnTo>
                  <a:lnTo>
                    <a:pt x="464" y="534"/>
                  </a:lnTo>
                  <a:lnTo>
                    <a:pt x="462" y="532"/>
                  </a:lnTo>
                  <a:lnTo>
                    <a:pt x="461" y="531"/>
                  </a:lnTo>
                  <a:lnTo>
                    <a:pt x="460" y="530"/>
                  </a:lnTo>
                  <a:lnTo>
                    <a:pt x="460" y="529"/>
                  </a:lnTo>
                  <a:lnTo>
                    <a:pt x="459" y="529"/>
                  </a:lnTo>
                  <a:lnTo>
                    <a:pt x="459" y="529"/>
                  </a:lnTo>
                  <a:lnTo>
                    <a:pt x="458" y="529"/>
                  </a:lnTo>
                  <a:lnTo>
                    <a:pt x="457" y="529"/>
                  </a:lnTo>
                  <a:lnTo>
                    <a:pt x="456" y="529"/>
                  </a:lnTo>
                  <a:lnTo>
                    <a:pt x="455" y="529"/>
                  </a:lnTo>
                  <a:lnTo>
                    <a:pt x="453" y="530"/>
                  </a:lnTo>
                  <a:lnTo>
                    <a:pt x="451" y="531"/>
                  </a:lnTo>
                  <a:lnTo>
                    <a:pt x="450" y="531"/>
                  </a:lnTo>
                  <a:lnTo>
                    <a:pt x="449" y="532"/>
                  </a:lnTo>
                  <a:lnTo>
                    <a:pt x="449" y="532"/>
                  </a:lnTo>
                  <a:lnTo>
                    <a:pt x="448" y="533"/>
                  </a:lnTo>
                  <a:lnTo>
                    <a:pt x="445" y="536"/>
                  </a:lnTo>
                  <a:lnTo>
                    <a:pt x="444" y="537"/>
                  </a:lnTo>
                  <a:lnTo>
                    <a:pt x="443" y="538"/>
                  </a:lnTo>
                  <a:lnTo>
                    <a:pt x="442" y="539"/>
                  </a:lnTo>
                  <a:lnTo>
                    <a:pt x="441" y="539"/>
                  </a:lnTo>
                  <a:lnTo>
                    <a:pt x="440" y="540"/>
                  </a:lnTo>
                  <a:lnTo>
                    <a:pt x="440" y="540"/>
                  </a:lnTo>
                  <a:lnTo>
                    <a:pt x="439" y="540"/>
                  </a:lnTo>
                  <a:lnTo>
                    <a:pt x="438" y="540"/>
                  </a:lnTo>
                  <a:lnTo>
                    <a:pt x="437" y="541"/>
                  </a:lnTo>
                  <a:lnTo>
                    <a:pt x="436" y="540"/>
                  </a:lnTo>
                  <a:lnTo>
                    <a:pt x="433" y="540"/>
                  </a:lnTo>
                  <a:lnTo>
                    <a:pt x="432" y="540"/>
                  </a:lnTo>
                  <a:lnTo>
                    <a:pt x="431" y="540"/>
                  </a:lnTo>
                  <a:lnTo>
                    <a:pt x="430" y="540"/>
                  </a:lnTo>
                  <a:lnTo>
                    <a:pt x="430" y="540"/>
                  </a:lnTo>
                  <a:lnTo>
                    <a:pt x="429" y="540"/>
                  </a:lnTo>
                  <a:lnTo>
                    <a:pt x="429" y="541"/>
                  </a:lnTo>
                  <a:lnTo>
                    <a:pt x="428" y="541"/>
                  </a:lnTo>
                  <a:lnTo>
                    <a:pt x="427" y="542"/>
                  </a:lnTo>
                  <a:lnTo>
                    <a:pt x="427" y="543"/>
                  </a:lnTo>
                  <a:lnTo>
                    <a:pt x="426" y="544"/>
                  </a:lnTo>
                  <a:lnTo>
                    <a:pt x="425" y="546"/>
                  </a:lnTo>
                  <a:lnTo>
                    <a:pt x="424" y="550"/>
                  </a:lnTo>
                  <a:lnTo>
                    <a:pt x="423" y="551"/>
                  </a:lnTo>
                  <a:lnTo>
                    <a:pt x="423" y="552"/>
                  </a:lnTo>
                  <a:lnTo>
                    <a:pt x="422" y="553"/>
                  </a:lnTo>
                  <a:lnTo>
                    <a:pt x="421" y="554"/>
                  </a:lnTo>
                  <a:lnTo>
                    <a:pt x="421" y="554"/>
                  </a:lnTo>
                  <a:lnTo>
                    <a:pt x="420" y="554"/>
                  </a:lnTo>
                  <a:lnTo>
                    <a:pt x="419" y="555"/>
                  </a:lnTo>
                  <a:lnTo>
                    <a:pt x="418" y="555"/>
                  </a:lnTo>
                  <a:lnTo>
                    <a:pt x="416" y="555"/>
                  </a:lnTo>
                  <a:lnTo>
                    <a:pt x="413" y="555"/>
                  </a:lnTo>
                  <a:lnTo>
                    <a:pt x="412" y="555"/>
                  </a:lnTo>
                  <a:lnTo>
                    <a:pt x="409" y="555"/>
                  </a:lnTo>
                  <a:lnTo>
                    <a:pt x="406" y="556"/>
                  </a:lnTo>
                  <a:lnTo>
                    <a:pt x="404" y="557"/>
                  </a:lnTo>
                  <a:lnTo>
                    <a:pt x="400" y="558"/>
                  </a:lnTo>
                  <a:lnTo>
                    <a:pt x="398" y="559"/>
                  </a:lnTo>
                  <a:lnTo>
                    <a:pt x="396" y="560"/>
                  </a:lnTo>
                  <a:lnTo>
                    <a:pt x="394" y="561"/>
                  </a:lnTo>
                  <a:lnTo>
                    <a:pt x="394" y="562"/>
                  </a:lnTo>
                  <a:lnTo>
                    <a:pt x="393" y="563"/>
                  </a:lnTo>
                  <a:lnTo>
                    <a:pt x="392" y="564"/>
                  </a:lnTo>
                  <a:lnTo>
                    <a:pt x="390" y="566"/>
                  </a:lnTo>
                  <a:lnTo>
                    <a:pt x="389" y="568"/>
                  </a:lnTo>
                  <a:lnTo>
                    <a:pt x="387" y="571"/>
                  </a:lnTo>
                  <a:lnTo>
                    <a:pt x="385" y="572"/>
                  </a:lnTo>
                  <a:lnTo>
                    <a:pt x="383" y="573"/>
                  </a:lnTo>
                  <a:lnTo>
                    <a:pt x="382" y="574"/>
                  </a:lnTo>
                  <a:lnTo>
                    <a:pt x="381" y="575"/>
                  </a:lnTo>
                  <a:lnTo>
                    <a:pt x="377" y="577"/>
                  </a:lnTo>
                  <a:lnTo>
                    <a:pt x="376" y="578"/>
                  </a:lnTo>
                  <a:lnTo>
                    <a:pt x="375" y="579"/>
                  </a:lnTo>
                  <a:lnTo>
                    <a:pt x="374" y="579"/>
                  </a:lnTo>
                  <a:lnTo>
                    <a:pt x="372" y="581"/>
                  </a:lnTo>
                  <a:lnTo>
                    <a:pt x="370" y="583"/>
                  </a:lnTo>
                  <a:lnTo>
                    <a:pt x="368" y="585"/>
                  </a:lnTo>
                  <a:lnTo>
                    <a:pt x="367" y="586"/>
                  </a:lnTo>
                  <a:lnTo>
                    <a:pt x="366" y="588"/>
                  </a:lnTo>
                  <a:lnTo>
                    <a:pt x="364" y="591"/>
                  </a:lnTo>
                  <a:lnTo>
                    <a:pt x="363" y="592"/>
                  </a:lnTo>
                  <a:lnTo>
                    <a:pt x="362" y="593"/>
                  </a:lnTo>
                  <a:lnTo>
                    <a:pt x="361" y="593"/>
                  </a:lnTo>
                  <a:lnTo>
                    <a:pt x="361" y="593"/>
                  </a:lnTo>
                  <a:lnTo>
                    <a:pt x="360" y="593"/>
                  </a:lnTo>
                  <a:lnTo>
                    <a:pt x="359" y="593"/>
                  </a:lnTo>
                  <a:lnTo>
                    <a:pt x="358" y="593"/>
                  </a:lnTo>
                  <a:lnTo>
                    <a:pt x="358" y="593"/>
                  </a:lnTo>
                  <a:lnTo>
                    <a:pt x="357" y="592"/>
                  </a:lnTo>
                  <a:lnTo>
                    <a:pt x="354" y="590"/>
                  </a:lnTo>
                  <a:lnTo>
                    <a:pt x="352" y="589"/>
                  </a:lnTo>
                  <a:lnTo>
                    <a:pt x="351" y="588"/>
                  </a:lnTo>
                  <a:lnTo>
                    <a:pt x="349" y="588"/>
                  </a:lnTo>
                  <a:lnTo>
                    <a:pt x="348" y="587"/>
                  </a:lnTo>
                  <a:lnTo>
                    <a:pt x="346" y="587"/>
                  </a:lnTo>
                  <a:lnTo>
                    <a:pt x="345" y="587"/>
                  </a:lnTo>
                  <a:lnTo>
                    <a:pt x="343" y="587"/>
                  </a:lnTo>
                  <a:lnTo>
                    <a:pt x="338" y="588"/>
                  </a:lnTo>
                  <a:lnTo>
                    <a:pt x="336" y="588"/>
                  </a:lnTo>
                  <a:lnTo>
                    <a:pt x="335" y="588"/>
                  </a:lnTo>
                  <a:lnTo>
                    <a:pt x="335" y="589"/>
                  </a:lnTo>
                  <a:lnTo>
                    <a:pt x="334" y="589"/>
                  </a:lnTo>
                  <a:lnTo>
                    <a:pt x="333" y="589"/>
                  </a:lnTo>
                  <a:lnTo>
                    <a:pt x="333" y="590"/>
                  </a:lnTo>
                  <a:lnTo>
                    <a:pt x="332" y="591"/>
                  </a:lnTo>
                  <a:lnTo>
                    <a:pt x="330" y="594"/>
                  </a:lnTo>
                  <a:lnTo>
                    <a:pt x="328" y="596"/>
                  </a:lnTo>
                  <a:lnTo>
                    <a:pt x="327" y="597"/>
                  </a:lnTo>
                  <a:lnTo>
                    <a:pt x="326" y="598"/>
                  </a:lnTo>
                  <a:lnTo>
                    <a:pt x="325" y="599"/>
                  </a:lnTo>
                  <a:lnTo>
                    <a:pt x="325" y="600"/>
                  </a:lnTo>
                  <a:lnTo>
                    <a:pt x="324" y="600"/>
                  </a:lnTo>
                  <a:lnTo>
                    <a:pt x="323" y="601"/>
                  </a:lnTo>
                  <a:lnTo>
                    <a:pt x="322" y="601"/>
                  </a:lnTo>
                  <a:lnTo>
                    <a:pt x="322" y="601"/>
                  </a:lnTo>
                  <a:lnTo>
                    <a:pt x="320" y="601"/>
                  </a:lnTo>
                  <a:lnTo>
                    <a:pt x="319" y="600"/>
                  </a:lnTo>
                  <a:lnTo>
                    <a:pt x="317" y="600"/>
                  </a:lnTo>
                  <a:lnTo>
                    <a:pt x="316" y="600"/>
                  </a:lnTo>
                  <a:lnTo>
                    <a:pt x="315" y="599"/>
                  </a:lnTo>
                  <a:lnTo>
                    <a:pt x="314" y="599"/>
                  </a:lnTo>
                  <a:lnTo>
                    <a:pt x="312" y="597"/>
                  </a:lnTo>
                  <a:lnTo>
                    <a:pt x="311" y="596"/>
                  </a:lnTo>
                  <a:lnTo>
                    <a:pt x="310" y="595"/>
                  </a:lnTo>
                  <a:lnTo>
                    <a:pt x="309" y="595"/>
                  </a:lnTo>
                  <a:lnTo>
                    <a:pt x="308" y="595"/>
                  </a:lnTo>
                  <a:lnTo>
                    <a:pt x="307" y="595"/>
                  </a:lnTo>
                  <a:lnTo>
                    <a:pt x="305" y="595"/>
                  </a:lnTo>
                  <a:lnTo>
                    <a:pt x="304" y="595"/>
                  </a:lnTo>
                  <a:lnTo>
                    <a:pt x="302" y="595"/>
                  </a:lnTo>
                  <a:lnTo>
                    <a:pt x="301" y="596"/>
                  </a:lnTo>
                  <a:lnTo>
                    <a:pt x="300" y="596"/>
                  </a:lnTo>
                  <a:lnTo>
                    <a:pt x="299" y="597"/>
                  </a:lnTo>
                  <a:lnTo>
                    <a:pt x="299" y="597"/>
                  </a:lnTo>
                  <a:lnTo>
                    <a:pt x="299" y="598"/>
                  </a:lnTo>
                  <a:lnTo>
                    <a:pt x="298" y="598"/>
                  </a:lnTo>
                  <a:lnTo>
                    <a:pt x="298" y="598"/>
                  </a:lnTo>
                  <a:lnTo>
                    <a:pt x="298" y="598"/>
                  </a:lnTo>
                  <a:lnTo>
                    <a:pt x="297" y="597"/>
                  </a:lnTo>
                  <a:lnTo>
                    <a:pt x="297" y="596"/>
                  </a:lnTo>
                  <a:lnTo>
                    <a:pt x="295" y="593"/>
                  </a:lnTo>
                  <a:lnTo>
                    <a:pt x="295" y="592"/>
                  </a:lnTo>
                  <a:lnTo>
                    <a:pt x="294" y="591"/>
                  </a:lnTo>
                  <a:lnTo>
                    <a:pt x="293" y="590"/>
                  </a:lnTo>
                  <a:lnTo>
                    <a:pt x="293" y="589"/>
                  </a:lnTo>
                  <a:lnTo>
                    <a:pt x="292" y="588"/>
                  </a:lnTo>
                  <a:lnTo>
                    <a:pt x="291" y="587"/>
                  </a:lnTo>
                  <a:lnTo>
                    <a:pt x="288" y="585"/>
                  </a:lnTo>
                  <a:lnTo>
                    <a:pt x="287" y="584"/>
                  </a:lnTo>
                  <a:lnTo>
                    <a:pt x="285" y="584"/>
                  </a:lnTo>
                  <a:lnTo>
                    <a:pt x="283" y="582"/>
                  </a:lnTo>
                  <a:lnTo>
                    <a:pt x="280" y="581"/>
                  </a:lnTo>
                  <a:lnTo>
                    <a:pt x="278" y="580"/>
                  </a:lnTo>
                  <a:lnTo>
                    <a:pt x="276" y="579"/>
                  </a:lnTo>
                  <a:lnTo>
                    <a:pt x="275" y="578"/>
                  </a:lnTo>
                  <a:lnTo>
                    <a:pt x="274" y="577"/>
                  </a:lnTo>
                  <a:lnTo>
                    <a:pt x="273" y="576"/>
                  </a:lnTo>
                  <a:lnTo>
                    <a:pt x="272" y="575"/>
                  </a:lnTo>
                  <a:lnTo>
                    <a:pt x="271" y="572"/>
                  </a:lnTo>
                  <a:lnTo>
                    <a:pt x="270" y="571"/>
                  </a:lnTo>
                  <a:lnTo>
                    <a:pt x="269" y="570"/>
                  </a:lnTo>
                  <a:lnTo>
                    <a:pt x="268" y="569"/>
                  </a:lnTo>
                  <a:lnTo>
                    <a:pt x="268" y="569"/>
                  </a:lnTo>
                  <a:lnTo>
                    <a:pt x="267" y="569"/>
                  </a:lnTo>
                  <a:lnTo>
                    <a:pt x="266" y="568"/>
                  </a:lnTo>
                  <a:lnTo>
                    <a:pt x="265" y="568"/>
                  </a:lnTo>
                  <a:lnTo>
                    <a:pt x="264" y="568"/>
                  </a:lnTo>
                  <a:lnTo>
                    <a:pt x="261" y="568"/>
                  </a:lnTo>
                  <a:lnTo>
                    <a:pt x="261" y="568"/>
                  </a:lnTo>
                  <a:lnTo>
                    <a:pt x="260" y="567"/>
                  </a:lnTo>
                  <a:lnTo>
                    <a:pt x="259" y="567"/>
                  </a:lnTo>
                  <a:lnTo>
                    <a:pt x="259" y="567"/>
                  </a:lnTo>
                  <a:lnTo>
                    <a:pt x="259" y="566"/>
                  </a:lnTo>
                  <a:lnTo>
                    <a:pt x="259" y="565"/>
                  </a:lnTo>
                  <a:lnTo>
                    <a:pt x="259" y="565"/>
                  </a:lnTo>
                  <a:lnTo>
                    <a:pt x="259" y="564"/>
                  </a:lnTo>
                  <a:lnTo>
                    <a:pt x="259" y="563"/>
                  </a:lnTo>
                  <a:lnTo>
                    <a:pt x="259" y="563"/>
                  </a:lnTo>
                  <a:lnTo>
                    <a:pt x="260" y="561"/>
                  </a:lnTo>
                  <a:lnTo>
                    <a:pt x="261" y="560"/>
                  </a:lnTo>
                  <a:lnTo>
                    <a:pt x="262" y="558"/>
                  </a:lnTo>
                  <a:lnTo>
                    <a:pt x="264" y="555"/>
                  </a:lnTo>
                  <a:lnTo>
                    <a:pt x="265" y="555"/>
                  </a:lnTo>
                  <a:lnTo>
                    <a:pt x="267" y="553"/>
                  </a:lnTo>
                  <a:lnTo>
                    <a:pt x="270" y="549"/>
                  </a:lnTo>
                  <a:lnTo>
                    <a:pt x="271" y="548"/>
                  </a:lnTo>
                  <a:lnTo>
                    <a:pt x="272" y="547"/>
                  </a:lnTo>
                  <a:lnTo>
                    <a:pt x="272" y="546"/>
                  </a:lnTo>
                  <a:lnTo>
                    <a:pt x="273" y="545"/>
                  </a:lnTo>
                  <a:lnTo>
                    <a:pt x="274" y="541"/>
                  </a:lnTo>
                  <a:lnTo>
                    <a:pt x="275" y="540"/>
                  </a:lnTo>
                  <a:lnTo>
                    <a:pt x="275" y="539"/>
                  </a:lnTo>
                  <a:lnTo>
                    <a:pt x="277" y="535"/>
                  </a:lnTo>
                  <a:lnTo>
                    <a:pt x="278" y="534"/>
                  </a:lnTo>
                  <a:lnTo>
                    <a:pt x="279" y="533"/>
                  </a:lnTo>
                  <a:lnTo>
                    <a:pt x="279" y="532"/>
                  </a:lnTo>
                  <a:lnTo>
                    <a:pt x="279" y="531"/>
                  </a:lnTo>
                  <a:lnTo>
                    <a:pt x="280" y="528"/>
                  </a:lnTo>
                  <a:lnTo>
                    <a:pt x="280" y="527"/>
                  </a:lnTo>
                  <a:lnTo>
                    <a:pt x="281" y="525"/>
                  </a:lnTo>
                  <a:lnTo>
                    <a:pt x="282" y="524"/>
                  </a:lnTo>
                  <a:lnTo>
                    <a:pt x="283" y="522"/>
                  </a:lnTo>
                  <a:lnTo>
                    <a:pt x="284" y="519"/>
                  </a:lnTo>
                  <a:lnTo>
                    <a:pt x="285" y="518"/>
                  </a:lnTo>
                  <a:lnTo>
                    <a:pt x="286" y="518"/>
                  </a:lnTo>
                  <a:lnTo>
                    <a:pt x="286" y="517"/>
                  </a:lnTo>
                  <a:lnTo>
                    <a:pt x="287" y="517"/>
                  </a:lnTo>
                  <a:lnTo>
                    <a:pt x="288" y="517"/>
                  </a:lnTo>
                  <a:lnTo>
                    <a:pt x="289" y="516"/>
                  </a:lnTo>
                  <a:lnTo>
                    <a:pt x="292" y="516"/>
                  </a:lnTo>
                  <a:lnTo>
                    <a:pt x="295" y="515"/>
                  </a:lnTo>
                  <a:lnTo>
                    <a:pt x="296" y="514"/>
                  </a:lnTo>
                  <a:lnTo>
                    <a:pt x="298" y="514"/>
                  </a:lnTo>
                  <a:lnTo>
                    <a:pt x="298" y="513"/>
                  </a:lnTo>
                  <a:lnTo>
                    <a:pt x="299" y="513"/>
                  </a:lnTo>
                  <a:lnTo>
                    <a:pt x="300" y="512"/>
                  </a:lnTo>
                  <a:lnTo>
                    <a:pt x="300" y="512"/>
                  </a:lnTo>
                  <a:lnTo>
                    <a:pt x="301" y="510"/>
                  </a:lnTo>
                  <a:lnTo>
                    <a:pt x="301" y="508"/>
                  </a:lnTo>
                  <a:lnTo>
                    <a:pt x="302" y="507"/>
                  </a:lnTo>
                  <a:lnTo>
                    <a:pt x="302" y="506"/>
                  </a:lnTo>
                  <a:lnTo>
                    <a:pt x="302" y="505"/>
                  </a:lnTo>
                  <a:lnTo>
                    <a:pt x="301" y="504"/>
                  </a:lnTo>
                  <a:lnTo>
                    <a:pt x="301" y="503"/>
                  </a:lnTo>
                  <a:lnTo>
                    <a:pt x="300" y="502"/>
                  </a:lnTo>
                  <a:lnTo>
                    <a:pt x="297" y="498"/>
                  </a:lnTo>
                  <a:lnTo>
                    <a:pt x="296" y="497"/>
                  </a:lnTo>
                  <a:lnTo>
                    <a:pt x="296" y="496"/>
                  </a:lnTo>
                  <a:lnTo>
                    <a:pt x="294" y="496"/>
                  </a:lnTo>
                  <a:lnTo>
                    <a:pt x="292" y="494"/>
                  </a:lnTo>
                  <a:lnTo>
                    <a:pt x="290" y="493"/>
                  </a:lnTo>
                  <a:lnTo>
                    <a:pt x="289" y="492"/>
                  </a:lnTo>
                  <a:lnTo>
                    <a:pt x="288" y="491"/>
                  </a:lnTo>
                  <a:lnTo>
                    <a:pt x="288" y="490"/>
                  </a:lnTo>
                  <a:lnTo>
                    <a:pt x="287" y="490"/>
                  </a:lnTo>
                  <a:lnTo>
                    <a:pt x="287" y="489"/>
                  </a:lnTo>
                  <a:lnTo>
                    <a:pt x="287" y="488"/>
                  </a:lnTo>
                  <a:lnTo>
                    <a:pt x="287" y="487"/>
                  </a:lnTo>
                  <a:lnTo>
                    <a:pt x="287" y="486"/>
                  </a:lnTo>
                  <a:lnTo>
                    <a:pt x="288" y="485"/>
                  </a:lnTo>
                  <a:lnTo>
                    <a:pt x="288" y="485"/>
                  </a:lnTo>
                  <a:lnTo>
                    <a:pt x="288" y="484"/>
                  </a:lnTo>
                  <a:lnTo>
                    <a:pt x="287" y="483"/>
                  </a:lnTo>
                  <a:lnTo>
                    <a:pt x="287" y="482"/>
                  </a:lnTo>
                  <a:lnTo>
                    <a:pt x="287" y="481"/>
                  </a:lnTo>
                  <a:lnTo>
                    <a:pt x="286" y="481"/>
                  </a:lnTo>
                  <a:lnTo>
                    <a:pt x="285" y="480"/>
                  </a:lnTo>
                  <a:lnTo>
                    <a:pt x="284" y="479"/>
                  </a:lnTo>
                  <a:lnTo>
                    <a:pt x="283" y="479"/>
                  </a:lnTo>
                  <a:lnTo>
                    <a:pt x="282" y="478"/>
                  </a:lnTo>
                  <a:lnTo>
                    <a:pt x="281" y="478"/>
                  </a:lnTo>
                  <a:lnTo>
                    <a:pt x="280" y="478"/>
                  </a:lnTo>
                  <a:lnTo>
                    <a:pt x="280" y="478"/>
                  </a:lnTo>
                  <a:lnTo>
                    <a:pt x="279" y="478"/>
                  </a:lnTo>
                  <a:lnTo>
                    <a:pt x="278" y="478"/>
                  </a:lnTo>
                  <a:lnTo>
                    <a:pt x="277" y="478"/>
                  </a:lnTo>
                  <a:lnTo>
                    <a:pt x="277" y="478"/>
                  </a:lnTo>
                  <a:lnTo>
                    <a:pt x="275" y="479"/>
                  </a:lnTo>
                  <a:lnTo>
                    <a:pt x="273" y="480"/>
                  </a:lnTo>
                  <a:lnTo>
                    <a:pt x="273" y="480"/>
                  </a:lnTo>
                  <a:lnTo>
                    <a:pt x="269" y="480"/>
                  </a:lnTo>
                  <a:lnTo>
                    <a:pt x="267" y="481"/>
                  </a:lnTo>
                  <a:lnTo>
                    <a:pt x="265" y="481"/>
                  </a:lnTo>
                  <a:lnTo>
                    <a:pt x="262" y="483"/>
                  </a:lnTo>
                  <a:lnTo>
                    <a:pt x="260" y="483"/>
                  </a:lnTo>
                  <a:lnTo>
                    <a:pt x="259" y="484"/>
                  </a:lnTo>
                  <a:lnTo>
                    <a:pt x="257" y="484"/>
                  </a:lnTo>
                  <a:lnTo>
                    <a:pt x="255" y="484"/>
                  </a:lnTo>
                  <a:lnTo>
                    <a:pt x="251" y="484"/>
                  </a:lnTo>
                  <a:lnTo>
                    <a:pt x="248" y="484"/>
                  </a:lnTo>
                  <a:lnTo>
                    <a:pt x="246" y="484"/>
                  </a:lnTo>
                  <a:lnTo>
                    <a:pt x="244" y="484"/>
                  </a:lnTo>
                  <a:lnTo>
                    <a:pt x="243" y="483"/>
                  </a:lnTo>
                  <a:lnTo>
                    <a:pt x="238" y="482"/>
                  </a:lnTo>
                  <a:lnTo>
                    <a:pt x="237" y="482"/>
                  </a:lnTo>
                  <a:lnTo>
                    <a:pt x="236" y="482"/>
                  </a:lnTo>
                  <a:lnTo>
                    <a:pt x="235" y="481"/>
                  </a:lnTo>
                  <a:lnTo>
                    <a:pt x="234" y="481"/>
                  </a:lnTo>
                  <a:lnTo>
                    <a:pt x="232" y="482"/>
                  </a:lnTo>
                  <a:lnTo>
                    <a:pt x="231" y="482"/>
                  </a:lnTo>
                  <a:lnTo>
                    <a:pt x="229" y="483"/>
                  </a:lnTo>
                  <a:lnTo>
                    <a:pt x="228" y="483"/>
                  </a:lnTo>
                  <a:lnTo>
                    <a:pt x="228" y="483"/>
                  </a:lnTo>
                  <a:lnTo>
                    <a:pt x="227" y="483"/>
                  </a:lnTo>
                  <a:lnTo>
                    <a:pt x="227" y="483"/>
                  </a:lnTo>
                  <a:lnTo>
                    <a:pt x="226" y="483"/>
                  </a:lnTo>
                  <a:lnTo>
                    <a:pt x="225" y="483"/>
                  </a:lnTo>
                  <a:lnTo>
                    <a:pt x="222" y="481"/>
                  </a:lnTo>
                  <a:lnTo>
                    <a:pt x="215" y="477"/>
                  </a:lnTo>
                  <a:lnTo>
                    <a:pt x="213" y="475"/>
                  </a:lnTo>
                  <a:lnTo>
                    <a:pt x="211" y="474"/>
                  </a:lnTo>
                  <a:lnTo>
                    <a:pt x="210" y="473"/>
                  </a:lnTo>
                  <a:lnTo>
                    <a:pt x="206" y="469"/>
                  </a:lnTo>
                  <a:lnTo>
                    <a:pt x="202" y="467"/>
                  </a:lnTo>
                  <a:lnTo>
                    <a:pt x="201" y="465"/>
                  </a:lnTo>
                  <a:lnTo>
                    <a:pt x="198" y="463"/>
                  </a:lnTo>
                  <a:lnTo>
                    <a:pt x="197" y="462"/>
                  </a:lnTo>
                  <a:lnTo>
                    <a:pt x="196" y="461"/>
                  </a:lnTo>
                  <a:lnTo>
                    <a:pt x="196" y="460"/>
                  </a:lnTo>
                  <a:lnTo>
                    <a:pt x="195" y="458"/>
                  </a:lnTo>
                  <a:lnTo>
                    <a:pt x="194" y="456"/>
                  </a:lnTo>
                  <a:lnTo>
                    <a:pt x="193" y="454"/>
                  </a:lnTo>
                  <a:lnTo>
                    <a:pt x="193" y="453"/>
                  </a:lnTo>
                  <a:lnTo>
                    <a:pt x="193" y="451"/>
                  </a:lnTo>
                  <a:lnTo>
                    <a:pt x="193" y="449"/>
                  </a:lnTo>
                  <a:lnTo>
                    <a:pt x="193" y="446"/>
                  </a:lnTo>
                  <a:lnTo>
                    <a:pt x="194" y="442"/>
                  </a:lnTo>
                  <a:lnTo>
                    <a:pt x="194" y="439"/>
                  </a:lnTo>
                  <a:lnTo>
                    <a:pt x="194" y="438"/>
                  </a:lnTo>
                  <a:lnTo>
                    <a:pt x="194" y="437"/>
                  </a:lnTo>
                  <a:lnTo>
                    <a:pt x="194" y="435"/>
                  </a:lnTo>
                  <a:lnTo>
                    <a:pt x="194" y="434"/>
                  </a:lnTo>
                  <a:lnTo>
                    <a:pt x="193" y="432"/>
                  </a:lnTo>
                  <a:lnTo>
                    <a:pt x="193" y="429"/>
                  </a:lnTo>
                  <a:lnTo>
                    <a:pt x="192" y="428"/>
                  </a:lnTo>
                  <a:lnTo>
                    <a:pt x="192" y="427"/>
                  </a:lnTo>
                  <a:lnTo>
                    <a:pt x="191" y="426"/>
                  </a:lnTo>
                  <a:lnTo>
                    <a:pt x="190" y="425"/>
                  </a:lnTo>
                  <a:lnTo>
                    <a:pt x="190" y="424"/>
                  </a:lnTo>
                  <a:lnTo>
                    <a:pt x="189" y="423"/>
                  </a:lnTo>
                  <a:lnTo>
                    <a:pt x="188" y="423"/>
                  </a:lnTo>
                  <a:lnTo>
                    <a:pt x="187" y="423"/>
                  </a:lnTo>
                  <a:lnTo>
                    <a:pt x="186" y="422"/>
                  </a:lnTo>
                  <a:lnTo>
                    <a:pt x="185" y="422"/>
                  </a:lnTo>
                  <a:lnTo>
                    <a:pt x="183" y="422"/>
                  </a:lnTo>
                  <a:lnTo>
                    <a:pt x="181" y="422"/>
                  </a:lnTo>
                  <a:lnTo>
                    <a:pt x="180" y="422"/>
                  </a:lnTo>
                  <a:lnTo>
                    <a:pt x="176" y="423"/>
                  </a:lnTo>
                  <a:lnTo>
                    <a:pt x="172" y="423"/>
                  </a:lnTo>
                  <a:lnTo>
                    <a:pt x="171" y="423"/>
                  </a:lnTo>
                  <a:lnTo>
                    <a:pt x="169" y="424"/>
                  </a:lnTo>
                  <a:lnTo>
                    <a:pt x="165" y="425"/>
                  </a:lnTo>
                  <a:lnTo>
                    <a:pt x="163" y="425"/>
                  </a:lnTo>
                  <a:lnTo>
                    <a:pt x="158" y="426"/>
                  </a:lnTo>
                  <a:lnTo>
                    <a:pt x="157" y="426"/>
                  </a:lnTo>
                  <a:lnTo>
                    <a:pt x="157" y="426"/>
                  </a:lnTo>
                  <a:lnTo>
                    <a:pt x="156" y="425"/>
                  </a:lnTo>
                  <a:lnTo>
                    <a:pt x="155" y="425"/>
                  </a:lnTo>
                  <a:lnTo>
                    <a:pt x="154" y="424"/>
                  </a:lnTo>
                  <a:lnTo>
                    <a:pt x="153" y="422"/>
                  </a:lnTo>
                  <a:lnTo>
                    <a:pt x="152" y="422"/>
                  </a:lnTo>
                  <a:lnTo>
                    <a:pt x="151" y="421"/>
                  </a:lnTo>
                  <a:lnTo>
                    <a:pt x="149" y="420"/>
                  </a:lnTo>
                  <a:lnTo>
                    <a:pt x="147" y="419"/>
                  </a:lnTo>
                  <a:lnTo>
                    <a:pt x="144" y="418"/>
                  </a:lnTo>
                  <a:lnTo>
                    <a:pt x="139" y="416"/>
                  </a:lnTo>
                  <a:lnTo>
                    <a:pt x="132" y="415"/>
                  </a:lnTo>
                  <a:lnTo>
                    <a:pt x="131" y="414"/>
                  </a:lnTo>
                  <a:lnTo>
                    <a:pt x="130" y="414"/>
                  </a:lnTo>
                  <a:lnTo>
                    <a:pt x="129" y="414"/>
                  </a:lnTo>
                  <a:lnTo>
                    <a:pt x="128" y="414"/>
                  </a:lnTo>
                  <a:lnTo>
                    <a:pt x="128" y="414"/>
                  </a:lnTo>
                  <a:lnTo>
                    <a:pt x="127" y="415"/>
                  </a:lnTo>
                  <a:lnTo>
                    <a:pt x="125" y="415"/>
                  </a:lnTo>
                  <a:lnTo>
                    <a:pt x="121" y="417"/>
                  </a:lnTo>
                  <a:lnTo>
                    <a:pt x="120" y="418"/>
                  </a:lnTo>
                  <a:lnTo>
                    <a:pt x="118" y="419"/>
                  </a:lnTo>
                  <a:lnTo>
                    <a:pt x="117" y="419"/>
                  </a:lnTo>
                  <a:lnTo>
                    <a:pt x="115" y="419"/>
                  </a:lnTo>
                  <a:lnTo>
                    <a:pt x="114" y="419"/>
                  </a:lnTo>
                  <a:lnTo>
                    <a:pt x="112" y="419"/>
                  </a:lnTo>
                  <a:lnTo>
                    <a:pt x="110" y="418"/>
                  </a:lnTo>
                  <a:lnTo>
                    <a:pt x="109" y="418"/>
                  </a:lnTo>
                  <a:lnTo>
                    <a:pt x="109" y="417"/>
                  </a:lnTo>
                  <a:lnTo>
                    <a:pt x="108" y="417"/>
                  </a:lnTo>
                  <a:lnTo>
                    <a:pt x="107" y="416"/>
                  </a:lnTo>
                  <a:lnTo>
                    <a:pt x="106" y="415"/>
                  </a:lnTo>
                  <a:lnTo>
                    <a:pt x="105" y="415"/>
                  </a:lnTo>
                  <a:lnTo>
                    <a:pt x="102" y="411"/>
                  </a:lnTo>
                  <a:lnTo>
                    <a:pt x="101" y="409"/>
                  </a:lnTo>
                  <a:lnTo>
                    <a:pt x="99" y="408"/>
                  </a:lnTo>
                  <a:lnTo>
                    <a:pt x="98" y="407"/>
                  </a:lnTo>
                  <a:lnTo>
                    <a:pt x="97" y="406"/>
                  </a:lnTo>
                  <a:lnTo>
                    <a:pt x="96" y="406"/>
                  </a:lnTo>
                  <a:lnTo>
                    <a:pt x="96" y="406"/>
                  </a:lnTo>
                  <a:lnTo>
                    <a:pt x="95" y="405"/>
                  </a:lnTo>
                  <a:lnTo>
                    <a:pt x="94" y="405"/>
                  </a:lnTo>
                  <a:lnTo>
                    <a:pt x="92" y="405"/>
                  </a:lnTo>
                  <a:lnTo>
                    <a:pt x="88" y="404"/>
                  </a:lnTo>
                  <a:lnTo>
                    <a:pt x="87" y="404"/>
                  </a:lnTo>
                  <a:lnTo>
                    <a:pt x="86" y="404"/>
                  </a:lnTo>
                  <a:lnTo>
                    <a:pt x="85" y="403"/>
                  </a:lnTo>
                  <a:lnTo>
                    <a:pt x="84" y="403"/>
                  </a:lnTo>
                  <a:lnTo>
                    <a:pt x="83" y="402"/>
                  </a:lnTo>
                  <a:lnTo>
                    <a:pt x="82" y="402"/>
                  </a:lnTo>
                  <a:lnTo>
                    <a:pt x="82" y="402"/>
                  </a:lnTo>
                  <a:lnTo>
                    <a:pt x="82" y="401"/>
                  </a:lnTo>
                  <a:lnTo>
                    <a:pt x="82" y="401"/>
                  </a:lnTo>
                  <a:lnTo>
                    <a:pt x="83" y="401"/>
                  </a:lnTo>
                  <a:lnTo>
                    <a:pt x="84" y="400"/>
                  </a:lnTo>
                  <a:lnTo>
                    <a:pt x="85" y="399"/>
                  </a:lnTo>
                  <a:lnTo>
                    <a:pt x="86" y="399"/>
                  </a:lnTo>
                  <a:lnTo>
                    <a:pt x="86" y="398"/>
                  </a:lnTo>
                  <a:lnTo>
                    <a:pt x="87" y="397"/>
                  </a:lnTo>
                  <a:lnTo>
                    <a:pt x="87" y="397"/>
                  </a:lnTo>
                  <a:lnTo>
                    <a:pt x="87" y="396"/>
                  </a:lnTo>
                  <a:lnTo>
                    <a:pt x="88" y="394"/>
                  </a:lnTo>
                  <a:lnTo>
                    <a:pt x="88" y="393"/>
                  </a:lnTo>
                  <a:lnTo>
                    <a:pt x="88" y="393"/>
                  </a:lnTo>
                  <a:lnTo>
                    <a:pt x="88" y="392"/>
                  </a:lnTo>
                  <a:lnTo>
                    <a:pt x="87" y="391"/>
                  </a:lnTo>
                  <a:lnTo>
                    <a:pt x="87" y="390"/>
                  </a:lnTo>
                  <a:lnTo>
                    <a:pt x="86" y="390"/>
                  </a:lnTo>
                  <a:lnTo>
                    <a:pt x="86" y="389"/>
                  </a:lnTo>
                  <a:lnTo>
                    <a:pt x="85" y="389"/>
                  </a:lnTo>
                  <a:lnTo>
                    <a:pt x="84" y="388"/>
                  </a:lnTo>
                  <a:lnTo>
                    <a:pt x="82" y="387"/>
                  </a:lnTo>
                  <a:lnTo>
                    <a:pt x="80" y="387"/>
                  </a:lnTo>
                  <a:lnTo>
                    <a:pt x="75" y="385"/>
                  </a:lnTo>
                  <a:lnTo>
                    <a:pt x="74" y="384"/>
                  </a:lnTo>
                  <a:lnTo>
                    <a:pt x="72" y="384"/>
                  </a:lnTo>
                  <a:lnTo>
                    <a:pt x="70" y="383"/>
                  </a:lnTo>
                  <a:lnTo>
                    <a:pt x="68" y="381"/>
                  </a:lnTo>
                  <a:lnTo>
                    <a:pt x="66" y="380"/>
                  </a:lnTo>
                  <a:lnTo>
                    <a:pt x="63" y="377"/>
                  </a:lnTo>
                  <a:lnTo>
                    <a:pt x="62" y="376"/>
                  </a:lnTo>
                  <a:lnTo>
                    <a:pt x="61" y="376"/>
                  </a:lnTo>
                  <a:lnTo>
                    <a:pt x="60" y="375"/>
                  </a:lnTo>
                  <a:lnTo>
                    <a:pt x="59" y="375"/>
                  </a:lnTo>
                  <a:lnTo>
                    <a:pt x="58" y="375"/>
                  </a:lnTo>
                  <a:lnTo>
                    <a:pt x="57" y="375"/>
                  </a:lnTo>
                  <a:lnTo>
                    <a:pt x="56" y="375"/>
                  </a:lnTo>
                  <a:lnTo>
                    <a:pt x="54" y="375"/>
                  </a:lnTo>
                  <a:lnTo>
                    <a:pt x="53" y="376"/>
                  </a:lnTo>
                  <a:lnTo>
                    <a:pt x="51" y="376"/>
                  </a:lnTo>
                  <a:lnTo>
                    <a:pt x="49" y="377"/>
                  </a:lnTo>
                  <a:lnTo>
                    <a:pt x="44" y="380"/>
                  </a:lnTo>
                  <a:lnTo>
                    <a:pt x="42" y="380"/>
                  </a:lnTo>
                  <a:lnTo>
                    <a:pt x="41" y="381"/>
                  </a:lnTo>
                  <a:lnTo>
                    <a:pt x="40" y="381"/>
                  </a:lnTo>
                  <a:lnTo>
                    <a:pt x="39" y="381"/>
                  </a:lnTo>
                  <a:lnTo>
                    <a:pt x="38" y="381"/>
                  </a:lnTo>
                  <a:lnTo>
                    <a:pt x="36" y="380"/>
                  </a:lnTo>
                  <a:lnTo>
                    <a:pt x="36" y="380"/>
                  </a:lnTo>
                  <a:lnTo>
                    <a:pt x="35" y="380"/>
                  </a:lnTo>
                  <a:lnTo>
                    <a:pt x="33" y="378"/>
                  </a:lnTo>
                  <a:lnTo>
                    <a:pt x="30" y="376"/>
                  </a:lnTo>
                  <a:lnTo>
                    <a:pt x="27" y="373"/>
                  </a:lnTo>
                  <a:lnTo>
                    <a:pt x="25" y="371"/>
                  </a:lnTo>
                  <a:lnTo>
                    <a:pt x="22" y="368"/>
                  </a:lnTo>
                  <a:lnTo>
                    <a:pt x="21" y="367"/>
                  </a:lnTo>
                  <a:lnTo>
                    <a:pt x="16" y="362"/>
                  </a:lnTo>
                  <a:lnTo>
                    <a:pt x="15" y="361"/>
                  </a:lnTo>
                  <a:lnTo>
                    <a:pt x="15" y="360"/>
                  </a:lnTo>
                  <a:lnTo>
                    <a:pt x="12" y="356"/>
                  </a:lnTo>
                  <a:lnTo>
                    <a:pt x="9" y="352"/>
                  </a:lnTo>
                  <a:lnTo>
                    <a:pt x="8" y="350"/>
                  </a:lnTo>
                  <a:lnTo>
                    <a:pt x="8" y="349"/>
                  </a:lnTo>
                  <a:lnTo>
                    <a:pt x="7" y="348"/>
                  </a:lnTo>
                  <a:lnTo>
                    <a:pt x="7" y="347"/>
                  </a:lnTo>
                  <a:lnTo>
                    <a:pt x="7" y="346"/>
                  </a:lnTo>
                  <a:lnTo>
                    <a:pt x="7" y="345"/>
                  </a:lnTo>
                  <a:lnTo>
                    <a:pt x="7" y="344"/>
                  </a:lnTo>
                  <a:lnTo>
                    <a:pt x="7" y="343"/>
                  </a:lnTo>
                  <a:lnTo>
                    <a:pt x="8" y="342"/>
                  </a:lnTo>
                  <a:lnTo>
                    <a:pt x="9" y="341"/>
                  </a:lnTo>
                  <a:lnTo>
                    <a:pt x="10" y="339"/>
                  </a:lnTo>
                  <a:lnTo>
                    <a:pt x="11" y="337"/>
                  </a:lnTo>
                  <a:lnTo>
                    <a:pt x="13" y="335"/>
                  </a:lnTo>
                  <a:lnTo>
                    <a:pt x="13" y="334"/>
                  </a:lnTo>
                  <a:lnTo>
                    <a:pt x="14" y="333"/>
                  </a:lnTo>
                  <a:lnTo>
                    <a:pt x="14" y="333"/>
                  </a:lnTo>
                  <a:lnTo>
                    <a:pt x="14" y="332"/>
                  </a:lnTo>
                  <a:lnTo>
                    <a:pt x="14" y="332"/>
                  </a:lnTo>
                  <a:lnTo>
                    <a:pt x="13" y="331"/>
                  </a:lnTo>
                  <a:lnTo>
                    <a:pt x="12" y="329"/>
                  </a:lnTo>
                  <a:lnTo>
                    <a:pt x="11" y="328"/>
                  </a:lnTo>
                  <a:lnTo>
                    <a:pt x="11" y="327"/>
                  </a:lnTo>
                  <a:lnTo>
                    <a:pt x="10" y="326"/>
                  </a:lnTo>
                  <a:lnTo>
                    <a:pt x="9" y="325"/>
                  </a:lnTo>
                  <a:lnTo>
                    <a:pt x="6" y="323"/>
                  </a:lnTo>
                  <a:lnTo>
                    <a:pt x="4" y="321"/>
                  </a:lnTo>
                  <a:lnTo>
                    <a:pt x="3" y="320"/>
                  </a:lnTo>
                  <a:lnTo>
                    <a:pt x="2" y="319"/>
                  </a:lnTo>
                  <a:lnTo>
                    <a:pt x="1" y="317"/>
                  </a:lnTo>
                  <a:lnTo>
                    <a:pt x="1" y="316"/>
                  </a:lnTo>
                  <a:lnTo>
                    <a:pt x="1" y="316"/>
                  </a:lnTo>
                  <a:lnTo>
                    <a:pt x="0" y="314"/>
                  </a:lnTo>
                  <a:lnTo>
                    <a:pt x="0" y="313"/>
                  </a:lnTo>
                  <a:lnTo>
                    <a:pt x="0" y="312"/>
                  </a:lnTo>
                  <a:lnTo>
                    <a:pt x="0" y="310"/>
                  </a:lnTo>
                  <a:lnTo>
                    <a:pt x="1" y="308"/>
                  </a:lnTo>
                  <a:lnTo>
                    <a:pt x="1" y="307"/>
                  </a:lnTo>
                  <a:lnTo>
                    <a:pt x="2" y="303"/>
                  </a:lnTo>
                  <a:lnTo>
                    <a:pt x="3" y="301"/>
                  </a:lnTo>
                  <a:lnTo>
                    <a:pt x="4" y="299"/>
                  </a:lnTo>
                  <a:lnTo>
                    <a:pt x="5" y="295"/>
                  </a:lnTo>
                  <a:lnTo>
                    <a:pt x="6" y="290"/>
                  </a:lnTo>
                  <a:lnTo>
                    <a:pt x="6" y="289"/>
                  </a:lnTo>
                  <a:lnTo>
                    <a:pt x="6" y="289"/>
                  </a:lnTo>
                  <a:lnTo>
                    <a:pt x="6" y="288"/>
                  </a:lnTo>
                  <a:lnTo>
                    <a:pt x="5" y="287"/>
                  </a:lnTo>
                  <a:lnTo>
                    <a:pt x="5" y="286"/>
                  </a:lnTo>
                  <a:lnTo>
                    <a:pt x="5" y="285"/>
                  </a:lnTo>
                  <a:lnTo>
                    <a:pt x="6" y="284"/>
                  </a:lnTo>
                  <a:lnTo>
                    <a:pt x="6" y="283"/>
                  </a:lnTo>
                  <a:lnTo>
                    <a:pt x="7" y="279"/>
                  </a:lnTo>
                  <a:lnTo>
                    <a:pt x="9" y="275"/>
                  </a:lnTo>
                  <a:lnTo>
                    <a:pt x="11" y="270"/>
                  </a:lnTo>
                  <a:lnTo>
                    <a:pt x="11" y="268"/>
                  </a:lnTo>
                  <a:lnTo>
                    <a:pt x="12" y="266"/>
                  </a:lnTo>
                  <a:lnTo>
                    <a:pt x="12" y="265"/>
                  </a:lnTo>
                  <a:lnTo>
                    <a:pt x="13" y="263"/>
                  </a:lnTo>
                  <a:lnTo>
                    <a:pt x="13" y="260"/>
                  </a:lnTo>
                  <a:lnTo>
                    <a:pt x="13" y="259"/>
                  </a:lnTo>
                  <a:lnTo>
                    <a:pt x="13" y="255"/>
                  </a:lnTo>
                  <a:lnTo>
                    <a:pt x="13" y="254"/>
                  </a:lnTo>
                  <a:lnTo>
                    <a:pt x="13" y="252"/>
                  </a:lnTo>
                  <a:lnTo>
                    <a:pt x="14" y="248"/>
                  </a:lnTo>
                  <a:lnTo>
                    <a:pt x="14" y="247"/>
                  </a:lnTo>
                  <a:lnTo>
                    <a:pt x="14" y="245"/>
                  </a:lnTo>
                  <a:lnTo>
                    <a:pt x="13" y="242"/>
                  </a:lnTo>
                  <a:lnTo>
                    <a:pt x="13" y="241"/>
                  </a:lnTo>
                  <a:lnTo>
                    <a:pt x="13" y="240"/>
                  </a:lnTo>
                  <a:lnTo>
                    <a:pt x="12" y="238"/>
                  </a:lnTo>
                  <a:lnTo>
                    <a:pt x="12" y="237"/>
                  </a:lnTo>
                  <a:lnTo>
                    <a:pt x="11" y="235"/>
                  </a:lnTo>
                  <a:lnTo>
                    <a:pt x="11" y="234"/>
                  </a:lnTo>
                  <a:lnTo>
                    <a:pt x="8" y="230"/>
                  </a:lnTo>
                  <a:lnTo>
                    <a:pt x="7" y="229"/>
                  </a:lnTo>
                  <a:lnTo>
                    <a:pt x="7" y="228"/>
                  </a:lnTo>
                  <a:lnTo>
                    <a:pt x="7" y="227"/>
                  </a:lnTo>
                  <a:lnTo>
                    <a:pt x="7" y="227"/>
                  </a:lnTo>
                  <a:lnTo>
                    <a:pt x="7" y="226"/>
                  </a:lnTo>
                  <a:lnTo>
                    <a:pt x="7" y="225"/>
                  </a:lnTo>
                  <a:lnTo>
                    <a:pt x="7" y="225"/>
                  </a:lnTo>
                  <a:lnTo>
                    <a:pt x="8" y="225"/>
                  </a:lnTo>
                  <a:lnTo>
                    <a:pt x="8" y="224"/>
                  </a:lnTo>
                  <a:lnTo>
                    <a:pt x="9" y="223"/>
                  </a:lnTo>
                  <a:lnTo>
                    <a:pt x="10" y="223"/>
                  </a:lnTo>
                  <a:lnTo>
                    <a:pt x="11" y="222"/>
                  </a:lnTo>
                  <a:lnTo>
                    <a:pt x="13" y="222"/>
                  </a:lnTo>
                  <a:lnTo>
                    <a:pt x="14" y="221"/>
                  </a:lnTo>
                  <a:lnTo>
                    <a:pt x="15" y="221"/>
                  </a:lnTo>
                  <a:lnTo>
                    <a:pt x="16" y="220"/>
                  </a:lnTo>
                  <a:lnTo>
                    <a:pt x="16" y="219"/>
                  </a:lnTo>
                  <a:lnTo>
                    <a:pt x="17" y="218"/>
                  </a:lnTo>
                  <a:lnTo>
                    <a:pt x="17" y="217"/>
                  </a:lnTo>
                  <a:lnTo>
                    <a:pt x="17" y="217"/>
                  </a:lnTo>
                  <a:lnTo>
                    <a:pt x="17" y="216"/>
                  </a:lnTo>
                  <a:lnTo>
                    <a:pt x="17" y="215"/>
                  </a:lnTo>
                  <a:lnTo>
                    <a:pt x="17" y="213"/>
                  </a:lnTo>
                  <a:lnTo>
                    <a:pt x="17" y="212"/>
                  </a:lnTo>
                  <a:lnTo>
                    <a:pt x="16" y="206"/>
                  </a:lnTo>
                  <a:lnTo>
                    <a:pt x="16" y="205"/>
                  </a:lnTo>
                  <a:lnTo>
                    <a:pt x="16" y="205"/>
                  </a:lnTo>
                  <a:lnTo>
                    <a:pt x="16" y="204"/>
                  </a:lnTo>
                  <a:lnTo>
                    <a:pt x="18" y="201"/>
                  </a:lnTo>
                  <a:lnTo>
                    <a:pt x="18" y="200"/>
                  </a:lnTo>
                  <a:lnTo>
                    <a:pt x="19" y="198"/>
                  </a:lnTo>
                  <a:lnTo>
                    <a:pt x="19" y="194"/>
                  </a:lnTo>
                  <a:lnTo>
                    <a:pt x="20" y="193"/>
                  </a:lnTo>
                  <a:lnTo>
                    <a:pt x="20" y="192"/>
                  </a:lnTo>
                  <a:lnTo>
                    <a:pt x="20" y="191"/>
                  </a:lnTo>
                  <a:lnTo>
                    <a:pt x="21" y="190"/>
                  </a:lnTo>
                  <a:lnTo>
                    <a:pt x="21" y="189"/>
                  </a:lnTo>
                  <a:lnTo>
                    <a:pt x="22" y="188"/>
                  </a:lnTo>
                  <a:lnTo>
                    <a:pt x="22" y="188"/>
                  </a:lnTo>
                  <a:lnTo>
                    <a:pt x="23" y="188"/>
                  </a:lnTo>
                  <a:lnTo>
                    <a:pt x="23" y="187"/>
                  </a:lnTo>
                  <a:lnTo>
                    <a:pt x="25" y="187"/>
                  </a:lnTo>
                  <a:lnTo>
                    <a:pt x="31" y="185"/>
                  </a:lnTo>
                  <a:lnTo>
                    <a:pt x="33" y="185"/>
                  </a:lnTo>
                  <a:lnTo>
                    <a:pt x="34" y="184"/>
                  </a:lnTo>
                  <a:lnTo>
                    <a:pt x="35" y="184"/>
                  </a:lnTo>
                  <a:lnTo>
                    <a:pt x="36" y="183"/>
                  </a:lnTo>
                  <a:lnTo>
                    <a:pt x="36" y="183"/>
                  </a:lnTo>
                  <a:lnTo>
                    <a:pt x="37" y="182"/>
                  </a:lnTo>
                  <a:lnTo>
                    <a:pt x="37" y="182"/>
                  </a:lnTo>
                  <a:lnTo>
                    <a:pt x="37" y="181"/>
                  </a:lnTo>
                  <a:lnTo>
                    <a:pt x="37" y="181"/>
                  </a:lnTo>
                  <a:lnTo>
                    <a:pt x="37" y="180"/>
                  </a:lnTo>
                  <a:lnTo>
                    <a:pt x="37" y="179"/>
                  </a:lnTo>
                  <a:lnTo>
                    <a:pt x="36" y="176"/>
                  </a:lnTo>
                  <a:lnTo>
                    <a:pt x="36" y="175"/>
                  </a:lnTo>
                  <a:lnTo>
                    <a:pt x="36" y="174"/>
                  </a:lnTo>
                  <a:lnTo>
                    <a:pt x="36" y="173"/>
                  </a:lnTo>
                  <a:lnTo>
                    <a:pt x="36" y="173"/>
                  </a:lnTo>
                  <a:lnTo>
                    <a:pt x="37" y="172"/>
                  </a:lnTo>
                  <a:lnTo>
                    <a:pt x="37" y="171"/>
                  </a:lnTo>
                  <a:lnTo>
                    <a:pt x="38" y="171"/>
                  </a:lnTo>
                  <a:lnTo>
                    <a:pt x="39" y="170"/>
                  </a:lnTo>
                  <a:lnTo>
                    <a:pt x="39" y="170"/>
                  </a:lnTo>
                  <a:lnTo>
                    <a:pt x="40" y="170"/>
                  </a:lnTo>
                  <a:lnTo>
                    <a:pt x="41" y="169"/>
                  </a:lnTo>
                  <a:lnTo>
                    <a:pt x="42" y="169"/>
                  </a:lnTo>
                  <a:lnTo>
                    <a:pt x="43" y="169"/>
                  </a:lnTo>
                  <a:lnTo>
                    <a:pt x="45" y="169"/>
                  </a:lnTo>
                  <a:lnTo>
                    <a:pt x="46" y="169"/>
                  </a:lnTo>
                  <a:lnTo>
                    <a:pt x="51" y="171"/>
                  </a:lnTo>
                  <a:lnTo>
                    <a:pt x="53" y="171"/>
                  </a:lnTo>
                  <a:lnTo>
                    <a:pt x="55" y="171"/>
                  </a:lnTo>
                  <a:lnTo>
                    <a:pt x="56" y="172"/>
                  </a:lnTo>
                  <a:lnTo>
                    <a:pt x="60" y="172"/>
                  </a:lnTo>
                  <a:lnTo>
                    <a:pt x="62" y="172"/>
                  </a:lnTo>
                  <a:lnTo>
                    <a:pt x="68" y="173"/>
                  </a:lnTo>
                  <a:lnTo>
                    <a:pt x="69" y="173"/>
                  </a:lnTo>
                  <a:lnTo>
                    <a:pt x="71" y="173"/>
                  </a:lnTo>
                  <a:lnTo>
                    <a:pt x="73" y="173"/>
                  </a:lnTo>
                  <a:lnTo>
                    <a:pt x="75" y="173"/>
                  </a:lnTo>
                  <a:lnTo>
                    <a:pt x="77" y="173"/>
                  </a:lnTo>
                  <a:lnTo>
                    <a:pt x="79" y="172"/>
                  </a:lnTo>
                  <a:lnTo>
                    <a:pt x="80" y="172"/>
                  </a:lnTo>
                  <a:lnTo>
                    <a:pt x="83" y="171"/>
                  </a:lnTo>
                  <a:lnTo>
                    <a:pt x="88" y="169"/>
                  </a:lnTo>
                  <a:lnTo>
                    <a:pt x="90" y="168"/>
                  </a:lnTo>
                  <a:lnTo>
                    <a:pt x="92" y="167"/>
                  </a:lnTo>
                  <a:lnTo>
                    <a:pt x="93" y="167"/>
                  </a:lnTo>
                  <a:lnTo>
                    <a:pt x="93" y="167"/>
                  </a:lnTo>
                  <a:lnTo>
                    <a:pt x="94" y="167"/>
                  </a:lnTo>
                  <a:lnTo>
                    <a:pt x="94" y="168"/>
                  </a:lnTo>
                  <a:lnTo>
                    <a:pt x="98" y="169"/>
                  </a:lnTo>
                  <a:lnTo>
                    <a:pt x="100" y="170"/>
                  </a:lnTo>
                  <a:lnTo>
                    <a:pt x="101" y="170"/>
                  </a:lnTo>
                  <a:lnTo>
                    <a:pt x="104" y="171"/>
                  </a:lnTo>
                  <a:lnTo>
                    <a:pt x="106" y="171"/>
                  </a:lnTo>
                  <a:lnTo>
                    <a:pt x="106" y="172"/>
                  </a:lnTo>
                  <a:lnTo>
                    <a:pt x="108" y="172"/>
                  </a:lnTo>
                  <a:lnTo>
                    <a:pt x="110" y="174"/>
                  </a:lnTo>
                  <a:lnTo>
                    <a:pt x="111" y="175"/>
                  </a:lnTo>
                  <a:lnTo>
                    <a:pt x="112" y="175"/>
                  </a:lnTo>
                  <a:lnTo>
                    <a:pt x="112" y="175"/>
                  </a:lnTo>
                  <a:lnTo>
                    <a:pt x="113" y="175"/>
                  </a:lnTo>
                  <a:lnTo>
                    <a:pt x="113" y="175"/>
                  </a:lnTo>
                  <a:lnTo>
                    <a:pt x="114" y="175"/>
                  </a:lnTo>
                  <a:lnTo>
                    <a:pt x="114" y="174"/>
                  </a:lnTo>
                  <a:lnTo>
                    <a:pt x="115" y="174"/>
                  </a:lnTo>
                  <a:lnTo>
                    <a:pt x="116" y="172"/>
                  </a:lnTo>
                  <a:lnTo>
                    <a:pt x="117" y="171"/>
                  </a:lnTo>
                  <a:lnTo>
                    <a:pt x="117" y="169"/>
                  </a:lnTo>
                  <a:lnTo>
                    <a:pt x="118" y="166"/>
                  </a:lnTo>
                  <a:lnTo>
                    <a:pt x="119" y="166"/>
                  </a:lnTo>
                  <a:lnTo>
                    <a:pt x="119" y="165"/>
                  </a:lnTo>
                  <a:lnTo>
                    <a:pt x="120" y="165"/>
                  </a:lnTo>
                  <a:lnTo>
                    <a:pt x="120" y="164"/>
                  </a:lnTo>
                  <a:lnTo>
                    <a:pt x="122" y="163"/>
                  </a:lnTo>
                  <a:lnTo>
                    <a:pt x="123" y="162"/>
                  </a:lnTo>
                  <a:lnTo>
                    <a:pt x="124" y="162"/>
                  </a:lnTo>
                  <a:lnTo>
                    <a:pt x="125" y="162"/>
                  </a:lnTo>
                  <a:lnTo>
                    <a:pt x="125" y="161"/>
                  </a:lnTo>
                  <a:lnTo>
                    <a:pt x="126" y="161"/>
                  </a:lnTo>
                  <a:lnTo>
                    <a:pt x="128" y="162"/>
                  </a:lnTo>
                  <a:lnTo>
                    <a:pt x="131" y="162"/>
                  </a:lnTo>
                  <a:lnTo>
                    <a:pt x="132" y="162"/>
                  </a:lnTo>
                  <a:lnTo>
                    <a:pt x="135" y="162"/>
                  </a:lnTo>
                  <a:lnTo>
                    <a:pt x="136" y="162"/>
                  </a:lnTo>
                  <a:lnTo>
                    <a:pt x="137" y="162"/>
                  </a:lnTo>
                  <a:lnTo>
                    <a:pt x="139" y="162"/>
                  </a:lnTo>
                  <a:lnTo>
                    <a:pt x="140" y="161"/>
                  </a:lnTo>
                  <a:lnTo>
                    <a:pt x="141" y="161"/>
                  </a:lnTo>
                  <a:lnTo>
                    <a:pt x="143" y="160"/>
                  </a:lnTo>
                  <a:lnTo>
                    <a:pt x="145" y="158"/>
                  </a:lnTo>
                  <a:lnTo>
                    <a:pt x="146" y="157"/>
                  </a:lnTo>
                  <a:lnTo>
                    <a:pt x="147" y="156"/>
                  </a:lnTo>
                  <a:lnTo>
                    <a:pt x="147" y="155"/>
                  </a:lnTo>
                  <a:lnTo>
                    <a:pt x="148" y="155"/>
                  </a:lnTo>
                  <a:lnTo>
                    <a:pt x="149" y="154"/>
                  </a:lnTo>
                  <a:lnTo>
                    <a:pt x="149" y="152"/>
                  </a:lnTo>
                  <a:lnTo>
                    <a:pt x="149" y="151"/>
                  </a:lnTo>
                  <a:lnTo>
                    <a:pt x="150" y="150"/>
                  </a:lnTo>
                  <a:lnTo>
                    <a:pt x="150" y="149"/>
                  </a:lnTo>
                  <a:lnTo>
                    <a:pt x="150" y="147"/>
                  </a:lnTo>
                  <a:lnTo>
                    <a:pt x="150" y="146"/>
                  </a:lnTo>
                  <a:lnTo>
                    <a:pt x="150" y="144"/>
                  </a:lnTo>
                  <a:lnTo>
                    <a:pt x="149" y="143"/>
                  </a:lnTo>
                  <a:lnTo>
                    <a:pt x="149" y="142"/>
                  </a:lnTo>
                  <a:lnTo>
                    <a:pt x="148" y="140"/>
                  </a:lnTo>
                  <a:lnTo>
                    <a:pt x="148" y="139"/>
                  </a:lnTo>
                  <a:lnTo>
                    <a:pt x="146" y="137"/>
                  </a:lnTo>
                  <a:lnTo>
                    <a:pt x="145" y="134"/>
                  </a:lnTo>
                  <a:lnTo>
                    <a:pt x="144" y="134"/>
                  </a:lnTo>
                  <a:lnTo>
                    <a:pt x="143" y="133"/>
                  </a:lnTo>
                  <a:lnTo>
                    <a:pt x="143" y="132"/>
                  </a:lnTo>
                  <a:lnTo>
                    <a:pt x="142" y="132"/>
                  </a:lnTo>
                  <a:lnTo>
                    <a:pt x="141" y="131"/>
                  </a:lnTo>
                  <a:lnTo>
                    <a:pt x="139" y="130"/>
                  </a:lnTo>
                  <a:lnTo>
                    <a:pt x="138" y="130"/>
                  </a:lnTo>
                  <a:lnTo>
                    <a:pt x="134" y="129"/>
                  </a:lnTo>
                  <a:lnTo>
                    <a:pt x="132" y="128"/>
                  </a:lnTo>
                  <a:lnTo>
                    <a:pt x="127" y="125"/>
                  </a:lnTo>
                  <a:lnTo>
                    <a:pt x="126" y="125"/>
                  </a:lnTo>
                  <a:lnTo>
                    <a:pt x="125" y="124"/>
                  </a:lnTo>
                  <a:lnTo>
                    <a:pt x="124" y="123"/>
                  </a:lnTo>
                  <a:lnTo>
                    <a:pt x="124" y="122"/>
                  </a:lnTo>
                  <a:lnTo>
                    <a:pt x="123" y="121"/>
                  </a:lnTo>
                  <a:lnTo>
                    <a:pt x="123" y="119"/>
                  </a:lnTo>
                  <a:lnTo>
                    <a:pt x="122" y="118"/>
                  </a:lnTo>
                  <a:lnTo>
                    <a:pt x="122" y="116"/>
                  </a:lnTo>
                  <a:lnTo>
                    <a:pt x="122" y="114"/>
                  </a:lnTo>
                  <a:lnTo>
                    <a:pt x="122" y="113"/>
                  </a:lnTo>
                  <a:lnTo>
                    <a:pt x="121" y="111"/>
                  </a:lnTo>
                  <a:lnTo>
                    <a:pt x="122" y="110"/>
                  </a:lnTo>
                  <a:lnTo>
                    <a:pt x="122" y="108"/>
                  </a:lnTo>
                  <a:lnTo>
                    <a:pt x="122" y="107"/>
                  </a:lnTo>
                  <a:lnTo>
                    <a:pt x="122" y="106"/>
                  </a:lnTo>
                  <a:lnTo>
                    <a:pt x="123" y="104"/>
                  </a:lnTo>
                  <a:lnTo>
                    <a:pt x="123" y="103"/>
                  </a:lnTo>
                  <a:lnTo>
                    <a:pt x="124" y="101"/>
                  </a:lnTo>
                  <a:lnTo>
                    <a:pt x="124" y="100"/>
                  </a:lnTo>
                  <a:lnTo>
                    <a:pt x="125" y="99"/>
                  </a:lnTo>
                  <a:lnTo>
                    <a:pt x="133" y="89"/>
                  </a:lnTo>
                  <a:lnTo>
                    <a:pt x="134" y="88"/>
                  </a:lnTo>
                  <a:lnTo>
                    <a:pt x="135" y="87"/>
                  </a:lnTo>
                  <a:lnTo>
                    <a:pt x="136" y="85"/>
                  </a:lnTo>
                  <a:lnTo>
                    <a:pt x="137" y="81"/>
                  </a:lnTo>
                  <a:lnTo>
                    <a:pt x="139" y="78"/>
                  </a:lnTo>
                  <a:lnTo>
                    <a:pt x="139" y="77"/>
                  </a:lnTo>
                  <a:lnTo>
                    <a:pt x="140" y="74"/>
                  </a:lnTo>
                  <a:lnTo>
                    <a:pt x="141" y="74"/>
                  </a:lnTo>
                  <a:lnTo>
                    <a:pt x="141" y="73"/>
                  </a:lnTo>
                  <a:lnTo>
                    <a:pt x="142" y="72"/>
                  </a:lnTo>
                  <a:lnTo>
                    <a:pt x="142" y="71"/>
                  </a:lnTo>
                  <a:lnTo>
                    <a:pt x="143" y="70"/>
                  </a:lnTo>
                  <a:lnTo>
                    <a:pt x="144" y="70"/>
                  </a:lnTo>
                  <a:lnTo>
                    <a:pt x="144" y="69"/>
                  </a:lnTo>
                  <a:lnTo>
                    <a:pt x="145" y="69"/>
                  </a:lnTo>
                  <a:lnTo>
                    <a:pt x="147" y="68"/>
                  </a:lnTo>
                  <a:lnTo>
                    <a:pt x="148" y="68"/>
                  </a:lnTo>
                  <a:lnTo>
                    <a:pt x="149" y="68"/>
                  </a:lnTo>
                  <a:lnTo>
                    <a:pt x="150" y="67"/>
                  </a:lnTo>
                  <a:lnTo>
                    <a:pt x="151" y="68"/>
                  </a:lnTo>
                  <a:lnTo>
                    <a:pt x="151" y="68"/>
                  </a:lnTo>
                  <a:lnTo>
                    <a:pt x="153" y="69"/>
                  </a:lnTo>
                  <a:lnTo>
                    <a:pt x="154" y="69"/>
                  </a:lnTo>
                  <a:lnTo>
                    <a:pt x="154" y="69"/>
                  </a:lnTo>
                  <a:lnTo>
                    <a:pt x="155" y="69"/>
                  </a:lnTo>
                  <a:lnTo>
                    <a:pt x="156" y="70"/>
                  </a:lnTo>
                  <a:lnTo>
                    <a:pt x="157" y="70"/>
                  </a:lnTo>
                  <a:lnTo>
                    <a:pt x="158" y="70"/>
                  </a:lnTo>
                  <a:lnTo>
                    <a:pt x="159" y="69"/>
                  </a:lnTo>
                  <a:lnTo>
                    <a:pt x="161" y="69"/>
                  </a:lnTo>
                  <a:lnTo>
                    <a:pt x="162" y="68"/>
                  </a:lnTo>
                  <a:lnTo>
                    <a:pt x="163" y="68"/>
                  </a:lnTo>
                  <a:lnTo>
                    <a:pt x="168" y="65"/>
                  </a:lnTo>
                  <a:lnTo>
                    <a:pt x="170" y="64"/>
                  </a:lnTo>
                  <a:lnTo>
                    <a:pt x="172" y="63"/>
                  </a:lnTo>
                  <a:lnTo>
                    <a:pt x="174" y="63"/>
                  </a:lnTo>
                  <a:lnTo>
                    <a:pt x="177" y="62"/>
                  </a:lnTo>
                  <a:lnTo>
                    <a:pt x="179" y="61"/>
                  </a:lnTo>
                  <a:lnTo>
                    <a:pt x="184" y="60"/>
                  </a:lnTo>
                  <a:lnTo>
                    <a:pt x="186" y="59"/>
                  </a:lnTo>
                  <a:lnTo>
                    <a:pt x="188" y="59"/>
                  </a:lnTo>
                  <a:lnTo>
                    <a:pt x="191" y="58"/>
                  </a:lnTo>
                  <a:lnTo>
                    <a:pt x="193" y="57"/>
                  </a:lnTo>
                  <a:lnTo>
                    <a:pt x="194" y="57"/>
                  </a:lnTo>
                  <a:lnTo>
                    <a:pt x="196" y="56"/>
                  </a:lnTo>
                  <a:lnTo>
                    <a:pt x="198" y="54"/>
                  </a:lnTo>
                  <a:lnTo>
                    <a:pt x="200" y="53"/>
                  </a:lnTo>
                  <a:lnTo>
                    <a:pt x="200" y="52"/>
                  </a:lnTo>
                  <a:lnTo>
                    <a:pt x="201" y="51"/>
                  </a:lnTo>
                  <a:lnTo>
                    <a:pt x="204" y="48"/>
                  </a:lnTo>
                  <a:lnTo>
                    <a:pt x="205" y="46"/>
                  </a:lnTo>
                  <a:lnTo>
                    <a:pt x="206" y="45"/>
                  </a:lnTo>
                  <a:lnTo>
                    <a:pt x="207" y="44"/>
                  </a:lnTo>
                  <a:lnTo>
                    <a:pt x="208" y="44"/>
                  </a:lnTo>
                  <a:lnTo>
                    <a:pt x="209" y="43"/>
                  </a:lnTo>
                  <a:lnTo>
                    <a:pt x="210" y="43"/>
                  </a:lnTo>
                  <a:lnTo>
                    <a:pt x="210" y="43"/>
                  </a:lnTo>
                  <a:lnTo>
                    <a:pt x="213" y="43"/>
                  </a:lnTo>
                  <a:lnTo>
                    <a:pt x="217" y="43"/>
                  </a:lnTo>
                  <a:lnTo>
                    <a:pt x="219" y="43"/>
                  </a:lnTo>
                  <a:lnTo>
                    <a:pt x="220" y="43"/>
                  </a:lnTo>
                  <a:lnTo>
                    <a:pt x="221" y="43"/>
                  </a:lnTo>
                  <a:lnTo>
                    <a:pt x="223" y="43"/>
                  </a:lnTo>
                  <a:lnTo>
                    <a:pt x="224" y="43"/>
                  </a:lnTo>
                  <a:lnTo>
                    <a:pt x="225" y="42"/>
                  </a:lnTo>
                  <a:lnTo>
                    <a:pt x="225" y="42"/>
                  </a:lnTo>
                  <a:lnTo>
                    <a:pt x="226" y="41"/>
                  </a:lnTo>
                  <a:lnTo>
                    <a:pt x="226" y="40"/>
                  </a:lnTo>
                  <a:lnTo>
                    <a:pt x="227" y="40"/>
                  </a:lnTo>
                  <a:lnTo>
                    <a:pt x="227" y="40"/>
                  </a:lnTo>
                  <a:lnTo>
                    <a:pt x="227" y="39"/>
                  </a:lnTo>
                  <a:lnTo>
                    <a:pt x="228" y="38"/>
                  </a:lnTo>
                  <a:lnTo>
                    <a:pt x="228" y="37"/>
                  </a:lnTo>
                  <a:lnTo>
                    <a:pt x="228" y="37"/>
                  </a:lnTo>
                  <a:lnTo>
                    <a:pt x="227" y="36"/>
                  </a:lnTo>
                  <a:lnTo>
                    <a:pt x="227" y="35"/>
                  </a:lnTo>
                  <a:lnTo>
                    <a:pt x="227" y="34"/>
                  </a:lnTo>
                  <a:lnTo>
                    <a:pt x="226" y="32"/>
                  </a:lnTo>
                  <a:lnTo>
                    <a:pt x="225" y="28"/>
                  </a:lnTo>
                  <a:lnTo>
                    <a:pt x="224" y="27"/>
                  </a:lnTo>
                  <a:lnTo>
                    <a:pt x="224" y="26"/>
                  </a:lnTo>
                  <a:lnTo>
                    <a:pt x="224" y="25"/>
                  </a:lnTo>
                  <a:lnTo>
                    <a:pt x="224" y="24"/>
                  </a:lnTo>
                  <a:lnTo>
                    <a:pt x="224" y="23"/>
                  </a:lnTo>
                  <a:lnTo>
                    <a:pt x="225" y="22"/>
                  </a:lnTo>
                  <a:lnTo>
                    <a:pt x="225" y="22"/>
                  </a:lnTo>
                  <a:lnTo>
                    <a:pt x="225" y="21"/>
                  </a:lnTo>
                  <a:lnTo>
                    <a:pt x="226" y="20"/>
                  </a:lnTo>
                  <a:lnTo>
                    <a:pt x="226" y="19"/>
                  </a:lnTo>
                  <a:lnTo>
                    <a:pt x="228" y="18"/>
                  </a:lnTo>
                  <a:lnTo>
                    <a:pt x="229" y="16"/>
                  </a:lnTo>
                  <a:lnTo>
                    <a:pt x="230" y="15"/>
                  </a:lnTo>
                  <a:lnTo>
                    <a:pt x="231" y="15"/>
                  </a:lnTo>
                  <a:lnTo>
                    <a:pt x="232" y="14"/>
                  </a:lnTo>
                  <a:lnTo>
                    <a:pt x="233" y="14"/>
                  </a:lnTo>
                  <a:lnTo>
                    <a:pt x="235" y="13"/>
                  </a:lnTo>
                  <a:lnTo>
                    <a:pt x="236" y="12"/>
                  </a:lnTo>
                  <a:lnTo>
                    <a:pt x="237" y="12"/>
                  </a:lnTo>
                  <a:lnTo>
                    <a:pt x="240" y="12"/>
                  </a:lnTo>
                  <a:lnTo>
                    <a:pt x="241" y="12"/>
                  </a:lnTo>
                  <a:lnTo>
                    <a:pt x="242" y="11"/>
                  </a:lnTo>
                  <a:lnTo>
                    <a:pt x="243" y="11"/>
                  </a:lnTo>
                  <a:lnTo>
                    <a:pt x="244" y="10"/>
                  </a:lnTo>
                  <a:lnTo>
                    <a:pt x="245" y="10"/>
                  </a:lnTo>
                  <a:lnTo>
                    <a:pt x="246" y="9"/>
                  </a:lnTo>
                  <a:lnTo>
                    <a:pt x="249" y="7"/>
                  </a:lnTo>
                  <a:lnTo>
                    <a:pt x="252" y="4"/>
                  </a:lnTo>
                  <a:lnTo>
                    <a:pt x="253" y="3"/>
                  </a:lnTo>
                  <a:lnTo>
                    <a:pt x="254" y="3"/>
                  </a:lnTo>
                  <a:lnTo>
                    <a:pt x="255" y="2"/>
                  </a:lnTo>
                  <a:lnTo>
                    <a:pt x="256" y="1"/>
                  </a:lnTo>
                  <a:lnTo>
                    <a:pt x="256" y="0"/>
                  </a:lnTo>
                  <a:lnTo>
                    <a:pt x="262" y="4"/>
                  </a:lnTo>
                  <a:close/>
                </a:path>
              </a:pathLst>
            </a:custGeom>
            <a:solidFill>
              <a:srgbClr val="B0C2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76" name="Freeform 282">
              <a:extLst>
                <a:ext uri="{FF2B5EF4-FFF2-40B4-BE49-F238E27FC236}">
                  <a16:creationId xmlns:a16="http://schemas.microsoft.com/office/drawing/2014/main" id="{23FE9943-A327-4D7A-A52E-1041B6216739}"/>
                </a:ext>
              </a:extLst>
            </p:cNvPr>
            <p:cNvSpPr>
              <a:spLocks/>
            </p:cNvSpPr>
            <p:nvPr/>
          </p:nvSpPr>
          <p:spPr bwMode="auto">
            <a:xfrm>
              <a:off x="3992" y="2386"/>
              <a:ext cx="565" cy="597"/>
            </a:xfrm>
            <a:custGeom>
              <a:avLst/>
              <a:gdLst>
                <a:gd name="T0" fmla="*/ 223 w 565"/>
                <a:gd name="T1" fmla="*/ 29 h 597"/>
                <a:gd name="T2" fmla="*/ 251 w 565"/>
                <a:gd name="T3" fmla="*/ 30 h 597"/>
                <a:gd name="T4" fmla="*/ 278 w 565"/>
                <a:gd name="T5" fmla="*/ 46 h 597"/>
                <a:gd name="T6" fmla="*/ 295 w 565"/>
                <a:gd name="T7" fmla="*/ 60 h 597"/>
                <a:gd name="T8" fmla="*/ 323 w 565"/>
                <a:gd name="T9" fmla="*/ 73 h 597"/>
                <a:gd name="T10" fmla="*/ 329 w 565"/>
                <a:gd name="T11" fmla="*/ 91 h 597"/>
                <a:gd name="T12" fmla="*/ 363 w 565"/>
                <a:gd name="T13" fmla="*/ 107 h 597"/>
                <a:gd name="T14" fmla="*/ 384 w 565"/>
                <a:gd name="T15" fmla="*/ 80 h 597"/>
                <a:gd name="T16" fmla="*/ 401 w 565"/>
                <a:gd name="T17" fmla="*/ 87 h 597"/>
                <a:gd name="T18" fmla="*/ 432 w 565"/>
                <a:gd name="T19" fmla="*/ 105 h 597"/>
                <a:gd name="T20" fmla="*/ 470 w 565"/>
                <a:gd name="T21" fmla="*/ 115 h 597"/>
                <a:gd name="T22" fmla="*/ 512 w 565"/>
                <a:gd name="T23" fmla="*/ 148 h 597"/>
                <a:gd name="T24" fmla="*/ 556 w 565"/>
                <a:gd name="T25" fmla="*/ 175 h 597"/>
                <a:gd name="T26" fmla="*/ 555 w 565"/>
                <a:gd name="T27" fmla="*/ 200 h 597"/>
                <a:gd name="T28" fmla="*/ 564 w 565"/>
                <a:gd name="T29" fmla="*/ 218 h 597"/>
                <a:gd name="T30" fmla="*/ 545 w 565"/>
                <a:gd name="T31" fmla="*/ 230 h 597"/>
                <a:gd name="T32" fmla="*/ 553 w 565"/>
                <a:gd name="T33" fmla="*/ 247 h 597"/>
                <a:gd name="T34" fmla="*/ 542 w 565"/>
                <a:gd name="T35" fmla="*/ 257 h 597"/>
                <a:gd name="T36" fmla="*/ 526 w 565"/>
                <a:gd name="T37" fmla="*/ 252 h 597"/>
                <a:gd name="T38" fmla="*/ 529 w 565"/>
                <a:gd name="T39" fmla="*/ 264 h 597"/>
                <a:gd name="T40" fmla="*/ 518 w 565"/>
                <a:gd name="T41" fmla="*/ 274 h 597"/>
                <a:gd name="T42" fmla="*/ 493 w 565"/>
                <a:gd name="T43" fmla="*/ 295 h 597"/>
                <a:gd name="T44" fmla="*/ 489 w 565"/>
                <a:gd name="T45" fmla="*/ 326 h 597"/>
                <a:gd name="T46" fmla="*/ 500 w 565"/>
                <a:gd name="T47" fmla="*/ 342 h 597"/>
                <a:gd name="T48" fmla="*/ 514 w 565"/>
                <a:gd name="T49" fmla="*/ 352 h 597"/>
                <a:gd name="T50" fmla="*/ 507 w 565"/>
                <a:gd name="T51" fmla="*/ 376 h 597"/>
                <a:gd name="T52" fmla="*/ 502 w 565"/>
                <a:gd name="T53" fmla="*/ 394 h 597"/>
                <a:gd name="T54" fmla="*/ 496 w 565"/>
                <a:gd name="T55" fmla="*/ 415 h 597"/>
                <a:gd name="T56" fmla="*/ 508 w 565"/>
                <a:gd name="T57" fmla="*/ 435 h 597"/>
                <a:gd name="T58" fmla="*/ 493 w 565"/>
                <a:gd name="T59" fmla="*/ 451 h 597"/>
                <a:gd name="T60" fmla="*/ 486 w 565"/>
                <a:gd name="T61" fmla="*/ 467 h 597"/>
                <a:gd name="T62" fmla="*/ 498 w 565"/>
                <a:gd name="T63" fmla="*/ 485 h 597"/>
                <a:gd name="T64" fmla="*/ 487 w 565"/>
                <a:gd name="T65" fmla="*/ 503 h 597"/>
                <a:gd name="T66" fmla="*/ 457 w 565"/>
                <a:gd name="T67" fmla="*/ 513 h 597"/>
                <a:gd name="T68" fmla="*/ 445 w 565"/>
                <a:gd name="T69" fmla="*/ 531 h 597"/>
                <a:gd name="T70" fmla="*/ 409 w 565"/>
                <a:gd name="T71" fmla="*/ 531 h 597"/>
                <a:gd name="T72" fmla="*/ 382 w 565"/>
                <a:gd name="T73" fmla="*/ 531 h 597"/>
                <a:gd name="T74" fmla="*/ 366 w 565"/>
                <a:gd name="T75" fmla="*/ 529 h 597"/>
                <a:gd name="T76" fmla="*/ 347 w 565"/>
                <a:gd name="T77" fmla="*/ 536 h 597"/>
                <a:gd name="T78" fmla="*/ 331 w 565"/>
                <a:gd name="T79" fmla="*/ 551 h 597"/>
                <a:gd name="T80" fmla="*/ 300 w 565"/>
                <a:gd name="T81" fmla="*/ 570 h 597"/>
                <a:gd name="T82" fmla="*/ 277 w 565"/>
                <a:gd name="T83" fmla="*/ 589 h 597"/>
                <a:gd name="T84" fmla="*/ 251 w 565"/>
                <a:gd name="T85" fmla="*/ 585 h 597"/>
                <a:gd name="T86" fmla="*/ 233 w 565"/>
                <a:gd name="T87" fmla="*/ 595 h 597"/>
                <a:gd name="T88" fmla="*/ 216 w 565"/>
                <a:gd name="T89" fmla="*/ 594 h 597"/>
                <a:gd name="T90" fmla="*/ 194 w 565"/>
                <a:gd name="T91" fmla="*/ 575 h 597"/>
                <a:gd name="T92" fmla="*/ 177 w 565"/>
                <a:gd name="T93" fmla="*/ 563 h 597"/>
                <a:gd name="T94" fmla="*/ 190 w 565"/>
                <a:gd name="T95" fmla="*/ 542 h 597"/>
                <a:gd name="T96" fmla="*/ 204 w 565"/>
                <a:gd name="T97" fmla="*/ 514 h 597"/>
                <a:gd name="T98" fmla="*/ 220 w 565"/>
                <a:gd name="T99" fmla="*/ 501 h 597"/>
                <a:gd name="T100" fmla="*/ 205 w 565"/>
                <a:gd name="T101" fmla="*/ 482 h 597"/>
                <a:gd name="T102" fmla="*/ 195 w 565"/>
                <a:gd name="T103" fmla="*/ 474 h 597"/>
                <a:gd name="T104" fmla="*/ 161 w 565"/>
                <a:gd name="T105" fmla="*/ 479 h 597"/>
                <a:gd name="T106" fmla="*/ 131 w 565"/>
                <a:gd name="T107" fmla="*/ 471 h 597"/>
                <a:gd name="T108" fmla="*/ 112 w 565"/>
                <a:gd name="T109" fmla="*/ 438 h 597"/>
                <a:gd name="T110" fmla="*/ 103 w 565"/>
                <a:gd name="T111" fmla="*/ 418 h 597"/>
                <a:gd name="T112" fmla="*/ 70 w 565"/>
                <a:gd name="T113" fmla="*/ 418 h 597"/>
                <a:gd name="T114" fmla="*/ 35 w 565"/>
                <a:gd name="T115" fmla="*/ 415 h 597"/>
                <a:gd name="T116" fmla="*/ 14 w 565"/>
                <a:gd name="T117" fmla="*/ 402 h 597"/>
                <a:gd name="T118" fmla="*/ 4 w 565"/>
                <a:gd name="T119" fmla="*/ 395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597">
                  <a:moveTo>
                    <a:pt x="180" y="0"/>
                  </a:moveTo>
                  <a:lnTo>
                    <a:pt x="188" y="6"/>
                  </a:lnTo>
                  <a:lnTo>
                    <a:pt x="190" y="8"/>
                  </a:lnTo>
                  <a:lnTo>
                    <a:pt x="195" y="11"/>
                  </a:lnTo>
                  <a:lnTo>
                    <a:pt x="205" y="18"/>
                  </a:lnTo>
                  <a:lnTo>
                    <a:pt x="206" y="19"/>
                  </a:lnTo>
                  <a:lnTo>
                    <a:pt x="209" y="22"/>
                  </a:lnTo>
                  <a:lnTo>
                    <a:pt x="210" y="23"/>
                  </a:lnTo>
                  <a:lnTo>
                    <a:pt x="213" y="25"/>
                  </a:lnTo>
                  <a:lnTo>
                    <a:pt x="214" y="27"/>
                  </a:lnTo>
                  <a:lnTo>
                    <a:pt x="215" y="27"/>
                  </a:lnTo>
                  <a:lnTo>
                    <a:pt x="216" y="27"/>
                  </a:lnTo>
                  <a:lnTo>
                    <a:pt x="217" y="28"/>
                  </a:lnTo>
                  <a:lnTo>
                    <a:pt x="218" y="28"/>
                  </a:lnTo>
                  <a:lnTo>
                    <a:pt x="220" y="28"/>
                  </a:lnTo>
                  <a:lnTo>
                    <a:pt x="222" y="29"/>
                  </a:lnTo>
                  <a:lnTo>
                    <a:pt x="223" y="29"/>
                  </a:lnTo>
                  <a:lnTo>
                    <a:pt x="225" y="29"/>
                  </a:lnTo>
                  <a:lnTo>
                    <a:pt x="230" y="28"/>
                  </a:lnTo>
                  <a:lnTo>
                    <a:pt x="231" y="28"/>
                  </a:lnTo>
                  <a:lnTo>
                    <a:pt x="232" y="28"/>
                  </a:lnTo>
                  <a:lnTo>
                    <a:pt x="233" y="28"/>
                  </a:lnTo>
                  <a:lnTo>
                    <a:pt x="236" y="29"/>
                  </a:lnTo>
                  <a:lnTo>
                    <a:pt x="238" y="29"/>
                  </a:lnTo>
                  <a:lnTo>
                    <a:pt x="239" y="29"/>
                  </a:lnTo>
                  <a:lnTo>
                    <a:pt x="240" y="29"/>
                  </a:lnTo>
                  <a:lnTo>
                    <a:pt x="241" y="29"/>
                  </a:lnTo>
                  <a:lnTo>
                    <a:pt x="243" y="28"/>
                  </a:lnTo>
                  <a:lnTo>
                    <a:pt x="244" y="28"/>
                  </a:lnTo>
                  <a:lnTo>
                    <a:pt x="245" y="28"/>
                  </a:lnTo>
                  <a:lnTo>
                    <a:pt x="246" y="28"/>
                  </a:lnTo>
                  <a:lnTo>
                    <a:pt x="247" y="28"/>
                  </a:lnTo>
                  <a:lnTo>
                    <a:pt x="250" y="29"/>
                  </a:lnTo>
                  <a:lnTo>
                    <a:pt x="251" y="30"/>
                  </a:lnTo>
                  <a:lnTo>
                    <a:pt x="252" y="30"/>
                  </a:lnTo>
                  <a:lnTo>
                    <a:pt x="253" y="31"/>
                  </a:lnTo>
                  <a:lnTo>
                    <a:pt x="255" y="32"/>
                  </a:lnTo>
                  <a:lnTo>
                    <a:pt x="256" y="32"/>
                  </a:lnTo>
                  <a:lnTo>
                    <a:pt x="260" y="34"/>
                  </a:lnTo>
                  <a:lnTo>
                    <a:pt x="262" y="35"/>
                  </a:lnTo>
                  <a:lnTo>
                    <a:pt x="263" y="36"/>
                  </a:lnTo>
                  <a:lnTo>
                    <a:pt x="264" y="36"/>
                  </a:lnTo>
                  <a:lnTo>
                    <a:pt x="264" y="36"/>
                  </a:lnTo>
                  <a:lnTo>
                    <a:pt x="268" y="40"/>
                  </a:lnTo>
                  <a:lnTo>
                    <a:pt x="269" y="41"/>
                  </a:lnTo>
                  <a:lnTo>
                    <a:pt x="270" y="42"/>
                  </a:lnTo>
                  <a:lnTo>
                    <a:pt x="271" y="43"/>
                  </a:lnTo>
                  <a:lnTo>
                    <a:pt x="273" y="44"/>
                  </a:lnTo>
                  <a:lnTo>
                    <a:pt x="275" y="45"/>
                  </a:lnTo>
                  <a:lnTo>
                    <a:pt x="276" y="46"/>
                  </a:lnTo>
                  <a:lnTo>
                    <a:pt x="278" y="46"/>
                  </a:lnTo>
                  <a:lnTo>
                    <a:pt x="279" y="47"/>
                  </a:lnTo>
                  <a:lnTo>
                    <a:pt x="283" y="47"/>
                  </a:lnTo>
                  <a:lnTo>
                    <a:pt x="285" y="48"/>
                  </a:lnTo>
                  <a:lnTo>
                    <a:pt x="288" y="49"/>
                  </a:lnTo>
                  <a:lnTo>
                    <a:pt x="289" y="50"/>
                  </a:lnTo>
                  <a:lnTo>
                    <a:pt x="290" y="50"/>
                  </a:lnTo>
                  <a:lnTo>
                    <a:pt x="291" y="50"/>
                  </a:lnTo>
                  <a:lnTo>
                    <a:pt x="291" y="51"/>
                  </a:lnTo>
                  <a:lnTo>
                    <a:pt x="291" y="51"/>
                  </a:lnTo>
                  <a:lnTo>
                    <a:pt x="292" y="52"/>
                  </a:lnTo>
                  <a:lnTo>
                    <a:pt x="292" y="52"/>
                  </a:lnTo>
                  <a:lnTo>
                    <a:pt x="292" y="53"/>
                  </a:lnTo>
                  <a:lnTo>
                    <a:pt x="293" y="57"/>
                  </a:lnTo>
                  <a:lnTo>
                    <a:pt x="294" y="58"/>
                  </a:lnTo>
                  <a:lnTo>
                    <a:pt x="294" y="59"/>
                  </a:lnTo>
                  <a:lnTo>
                    <a:pt x="295" y="60"/>
                  </a:lnTo>
                  <a:lnTo>
                    <a:pt x="295" y="60"/>
                  </a:lnTo>
                  <a:lnTo>
                    <a:pt x="296" y="61"/>
                  </a:lnTo>
                  <a:lnTo>
                    <a:pt x="297" y="61"/>
                  </a:lnTo>
                  <a:lnTo>
                    <a:pt x="298" y="62"/>
                  </a:lnTo>
                  <a:lnTo>
                    <a:pt x="299" y="62"/>
                  </a:lnTo>
                  <a:lnTo>
                    <a:pt x="301" y="63"/>
                  </a:lnTo>
                  <a:lnTo>
                    <a:pt x="303" y="63"/>
                  </a:lnTo>
                  <a:lnTo>
                    <a:pt x="305" y="64"/>
                  </a:lnTo>
                  <a:lnTo>
                    <a:pt x="307" y="65"/>
                  </a:lnTo>
                  <a:lnTo>
                    <a:pt x="309" y="65"/>
                  </a:lnTo>
                  <a:lnTo>
                    <a:pt x="311" y="66"/>
                  </a:lnTo>
                  <a:lnTo>
                    <a:pt x="312" y="67"/>
                  </a:lnTo>
                  <a:lnTo>
                    <a:pt x="315" y="69"/>
                  </a:lnTo>
                  <a:lnTo>
                    <a:pt x="317" y="70"/>
                  </a:lnTo>
                  <a:lnTo>
                    <a:pt x="318" y="71"/>
                  </a:lnTo>
                  <a:lnTo>
                    <a:pt x="320" y="72"/>
                  </a:lnTo>
                  <a:lnTo>
                    <a:pt x="321" y="72"/>
                  </a:lnTo>
                  <a:lnTo>
                    <a:pt x="323" y="73"/>
                  </a:lnTo>
                  <a:lnTo>
                    <a:pt x="324" y="73"/>
                  </a:lnTo>
                  <a:lnTo>
                    <a:pt x="327" y="74"/>
                  </a:lnTo>
                  <a:lnTo>
                    <a:pt x="328" y="74"/>
                  </a:lnTo>
                  <a:lnTo>
                    <a:pt x="328" y="74"/>
                  </a:lnTo>
                  <a:lnTo>
                    <a:pt x="329" y="75"/>
                  </a:lnTo>
                  <a:lnTo>
                    <a:pt x="329" y="76"/>
                  </a:lnTo>
                  <a:lnTo>
                    <a:pt x="329" y="77"/>
                  </a:lnTo>
                  <a:lnTo>
                    <a:pt x="329" y="78"/>
                  </a:lnTo>
                  <a:lnTo>
                    <a:pt x="329" y="78"/>
                  </a:lnTo>
                  <a:lnTo>
                    <a:pt x="329" y="79"/>
                  </a:lnTo>
                  <a:lnTo>
                    <a:pt x="328" y="82"/>
                  </a:lnTo>
                  <a:lnTo>
                    <a:pt x="328" y="84"/>
                  </a:lnTo>
                  <a:lnTo>
                    <a:pt x="328" y="86"/>
                  </a:lnTo>
                  <a:lnTo>
                    <a:pt x="328" y="87"/>
                  </a:lnTo>
                  <a:lnTo>
                    <a:pt x="328" y="89"/>
                  </a:lnTo>
                  <a:lnTo>
                    <a:pt x="328" y="90"/>
                  </a:lnTo>
                  <a:lnTo>
                    <a:pt x="329" y="91"/>
                  </a:lnTo>
                  <a:lnTo>
                    <a:pt x="330" y="93"/>
                  </a:lnTo>
                  <a:lnTo>
                    <a:pt x="331" y="94"/>
                  </a:lnTo>
                  <a:lnTo>
                    <a:pt x="332" y="95"/>
                  </a:lnTo>
                  <a:lnTo>
                    <a:pt x="333" y="96"/>
                  </a:lnTo>
                  <a:lnTo>
                    <a:pt x="334" y="97"/>
                  </a:lnTo>
                  <a:lnTo>
                    <a:pt x="337" y="98"/>
                  </a:lnTo>
                  <a:lnTo>
                    <a:pt x="345" y="103"/>
                  </a:lnTo>
                  <a:lnTo>
                    <a:pt x="350" y="105"/>
                  </a:lnTo>
                  <a:lnTo>
                    <a:pt x="352" y="106"/>
                  </a:lnTo>
                  <a:lnTo>
                    <a:pt x="353" y="106"/>
                  </a:lnTo>
                  <a:lnTo>
                    <a:pt x="354" y="107"/>
                  </a:lnTo>
                  <a:lnTo>
                    <a:pt x="355" y="107"/>
                  </a:lnTo>
                  <a:lnTo>
                    <a:pt x="356" y="107"/>
                  </a:lnTo>
                  <a:lnTo>
                    <a:pt x="358" y="107"/>
                  </a:lnTo>
                  <a:lnTo>
                    <a:pt x="360" y="107"/>
                  </a:lnTo>
                  <a:lnTo>
                    <a:pt x="362" y="107"/>
                  </a:lnTo>
                  <a:lnTo>
                    <a:pt x="363" y="107"/>
                  </a:lnTo>
                  <a:lnTo>
                    <a:pt x="364" y="107"/>
                  </a:lnTo>
                  <a:lnTo>
                    <a:pt x="366" y="106"/>
                  </a:lnTo>
                  <a:lnTo>
                    <a:pt x="366" y="106"/>
                  </a:lnTo>
                  <a:lnTo>
                    <a:pt x="367" y="105"/>
                  </a:lnTo>
                  <a:lnTo>
                    <a:pt x="368" y="104"/>
                  </a:lnTo>
                  <a:lnTo>
                    <a:pt x="369" y="104"/>
                  </a:lnTo>
                  <a:lnTo>
                    <a:pt x="371" y="100"/>
                  </a:lnTo>
                  <a:lnTo>
                    <a:pt x="373" y="98"/>
                  </a:lnTo>
                  <a:lnTo>
                    <a:pt x="374" y="96"/>
                  </a:lnTo>
                  <a:lnTo>
                    <a:pt x="375" y="95"/>
                  </a:lnTo>
                  <a:lnTo>
                    <a:pt x="375" y="94"/>
                  </a:lnTo>
                  <a:lnTo>
                    <a:pt x="377" y="90"/>
                  </a:lnTo>
                  <a:lnTo>
                    <a:pt x="378" y="87"/>
                  </a:lnTo>
                  <a:lnTo>
                    <a:pt x="380" y="85"/>
                  </a:lnTo>
                  <a:lnTo>
                    <a:pt x="381" y="83"/>
                  </a:lnTo>
                  <a:lnTo>
                    <a:pt x="382" y="82"/>
                  </a:lnTo>
                  <a:lnTo>
                    <a:pt x="384" y="80"/>
                  </a:lnTo>
                  <a:lnTo>
                    <a:pt x="385" y="79"/>
                  </a:lnTo>
                  <a:lnTo>
                    <a:pt x="386" y="78"/>
                  </a:lnTo>
                  <a:lnTo>
                    <a:pt x="387" y="77"/>
                  </a:lnTo>
                  <a:lnTo>
                    <a:pt x="388" y="77"/>
                  </a:lnTo>
                  <a:lnTo>
                    <a:pt x="389" y="77"/>
                  </a:lnTo>
                  <a:lnTo>
                    <a:pt x="389" y="77"/>
                  </a:lnTo>
                  <a:lnTo>
                    <a:pt x="390" y="78"/>
                  </a:lnTo>
                  <a:lnTo>
                    <a:pt x="391" y="78"/>
                  </a:lnTo>
                  <a:lnTo>
                    <a:pt x="392" y="79"/>
                  </a:lnTo>
                  <a:lnTo>
                    <a:pt x="394" y="82"/>
                  </a:lnTo>
                  <a:lnTo>
                    <a:pt x="395" y="83"/>
                  </a:lnTo>
                  <a:lnTo>
                    <a:pt x="396" y="84"/>
                  </a:lnTo>
                  <a:lnTo>
                    <a:pt x="397" y="85"/>
                  </a:lnTo>
                  <a:lnTo>
                    <a:pt x="398" y="85"/>
                  </a:lnTo>
                  <a:lnTo>
                    <a:pt x="399" y="86"/>
                  </a:lnTo>
                  <a:lnTo>
                    <a:pt x="400" y="87"/>
                  </a:lnTo>
                  <a:lnTo>
                    <a:pt x="401" y="87"/>
                  </a:lnTo>
                  <a:lnTo>
                    <a:pt x="403" y="88"/>
                  </a:lnTo>
                  <a:lnTo>
                    <a:pt x="405" y="89"/>
                  </a:lnTo>
                  <a:lnTo>
                    <a:pt x="408" y="89"/>
                  </a:lnTo>
                  <a:lnTo>
                    <a:pt x="412" y="90"/>
                  </a:lnTo>
                  <a:lnTo>
                    <a:pt x="414" y="91"/>
                  </a:lnTo>
                  <a:lnTo>
                    <a:pt x="416" y="91"/>
                  </a:lnTo>
                  <a:lnTo>
                    <a:pt x="417" y="92"/>
                  </a:lnTo>
                  <a:lnTo>
                    <a:pt x="418" y="93"/>
                  </a:lnTo>
                  <a:lnTo>
                    <a:pt x="419" y="93"/>
                  </a:lnTo>
                  <a:lnTo>
                    <a:pt x="420" y="94"/>
                  </a:lnTo>
                  <a:lnTo>
                    <a:pt x="421" y="95"/>
                  </a:lnTo>
                  <a:lnTo>
                    <a:pt x="423" y="97"/>
                  </a:lnTo>
                  <a:lnTo>
                    <a:pt x="425" y="98"/>
                  </a:lnTo>
                  <a:lnTo>
                    <a:pt x="428" y="102"/>
                  </a:lnTo>
                  <a:lnTo>
                    <a:pt x="430" y="104"/>
                  </a:lnTo>
                  <a:lnTo>
                    <a:pt x="431" y="105"/>
                  </a:lnTo>
                  <a:lnTo>
                    <a:pt x="432" y="105"/>
                  </a:lnTo>
                  <a:lnTo>
                    <a:pt x="433" y="106"/>
                  </a:lnTo>
                  <a:lnTo>
                    <a:pt x="433" y="106"/>
                  </a:lnTo>
                  <a:lnTo>
                    <a:pt x="434" y="106"/>
                  </a:lnTo>
                  <a:lnTo>
                    <a:pt x="435" y="106"/>
                  </a:lnTo>
                  <a:lnTo>
                    <a:pt x="436" y="107"/>
                  </a:lnTo>
                  <a:lnTo>
                    <a:pt x="438" y="107"/>
                  </a:lnTo>
                  <a:lnTo>
                    <a:pt x="444" y="107"/>
                  </a:lnTo>
                  <a:lnTo>
                    <a:pt x="446" y="107"/>
                  </a:lnTo>
                  <a:lnTo>
                    <a:pt x="447" y="107"/>
                  </a:lnTo>
                  <a:lnTo>
                    <a:pt x="448" y="108"/>
                  </a:lnTo>
                  <a:lnTo>
                    <a:pt x="449" y="108"/>
                  </a:lnTo>
                  <a:lnTo>
                    <a:pt x="453" y="110"/>
                  </a:lnTo>
                  <a:lnTo>
                    <a:pt x="454" y="110"/>
                  </a:lnTo>
                  <a:lnTo>
                    <a:pt x="460" y="112"/>
                  </a:lnTo>
                  <a:lnTo>
                    <a:pt x="465" y="113"/>
                  </a:lnTo>
                  <a:lnTo>
                    <a:pt x="469" y="115"/>
                  </a:lnTo>
                  <a:lnTo>
                    <a:pt x="470" y="115"/>
                  </a:lnTo>
                  <a:lnTo>
                    <a:pt x="472" y="115"/>
                  </a:lnTo>
                  <a:lnTo>
                    <a:pt x="477" y="119"/>
                  </a:lnTo>
                  <a:lnTo>
                    <a:pt x="483" y="121"/>
                  </a:lnTo>
                  <a:lnTo>
                    <a:pt x="485" y="122"/>
                  </a:lnTo>
                  <a:lnTo>
                    <a:pt x="487" y="123"/>
                  </a:lnTo>
                  <a:lnTo>
                    <a:pt x="489" y="125"/>
                  </a:lnTo>
                  <a:lnTo>
                    <a:pt x="491" y="126"/>
                  </a:lnTo>
                  <a:lnTo>
                    <a:pt x="493" y="128"/>
                  </a:lnTo>
                  <a:lnTo>
                    <a:pt x="495" y="129"/>
                  </a:lnTo>
                  <a:lnTo>
                    <a:pt x="500" y="135"/>
                  </a:lnTo>
                  <a:lnTo>
                    <a:pt x="502" y="137"/>
                  </a:lnTo>
                  <a:lnTo>
                    <a:pt x="503" y="139"/>
                  </a:lnTo>
                  <a:lnTo>
                    <a:pt x="505" y="142"/>
                  </a:lnTo>
                  <a:lnTo>
                    <a:pt x="507" y="143"/>
                  </a:lnTo>
                  <a:lnTo>
                    <a:pt x="508" y="145"/>
                  </a:lnTo>
                  <a:lnTo>
                    <a:pt x="510" y="146"/>
                  </a:lnTo>
                  <a:lnTo>
                    <a:pt x="512" y="148"/>
                  </a:lnTo>
                  <a:lnTo>
                    <a:pt x="513" y="148"/>
                  </a:lnTo>
                  <a:lnTo>
                    <a:pt x="514" y="148"/>
                  </a:lnTo>
                  <a:lnTo>
                    <a:pt x="515" y="149"/>
                  </a:lnTo>
                  <a:lnTo>
                    <a:pt x="518" y="149"/>
                  </a:lnTo>
                  <a:lnTo>
                    <a:pt x="519" y="150"/>
                  </a:lnTo>
                  <a:lnTo>
                    <a:pt x="525" y="151"/>
                  </a:lnTo>
                  <a:lnTo>
                    <a:pt x="530" y="153"/>
                  </a:lnTo>
                  <a:lnTo>
                    <a:pt x="532" y="154"/>
                  </a:lnTo>
                  <a:lnTo>
                    <a:pt x="534" y="155"/>
                  </a:lnTo>
                  <a:lnTo>
                    <a:pt x="536" y="156"/>
                  </a:lnTo>
                  <a:lnTo>
                    <a:pt x="541" y="159"/>
                  </a:lnTo>
                  <a:lnTo>
                    <a:pt x="545" y="162"/>
                  </a:lnTo>
                  <a:lnTo>
                    <a:pt x="546" y="163"/>
                  </a:lnTo>
                  <a:lnTo>
                    <a:pt x="547" y="164"/>
                  </a:lnTo>
                  <a:lnTo>
                    <a:pt x="549" y="165"/>
                  </a:lnTo>
                  <a:lnTo>
                    <a:pt x="550" y="167"/>
                  </a:lnTo>
                  <a:lnTo>
                    <a:pt x="556" y="175"/>
                  </a:lnTo>
                  <a:lnTo>
                    <a:pt x="556" y="176"/>
                  </a:lnTo>
                  <a:lnTo>
                    <a:pt x="556" y="177"/>
                  </a:lnTo>
                  <a:lnTo>
                    <a:pt x="556" y="178"/>
                  </a:lnTo>
                  <a:lnTo>
                    <a:pt x="556" y="180"/>
                  </a:lnTo>
                  <a:lnTo>
                    <a:pt x="555" y="182"/>
                  </a:lnTo>
                  <a:lnTo>
                    <a:pt x="554" y="185"/>
                  </a:lnTo>
                  <a:lnTo>
                    <a:pt x="552" y="191"/>
                  </a:lnTo>
                  <a:lnTo>
                    <a:pt x="552" y="192"/>
                  </a:lnTo>
                  <a:lnTo>
                    <a:pt x="551" y="193"/>
                  </a:lnTo>
                  <a:lnTo>
                    <a:pt x="551" y="194"/>
                  </a:lnTo>
                  <a:lnTo>
                    <a:pt x="551" y="195"/>
                  </a:lnTo>
                  <a:lnTo>
                    <a:pt x="551" y="195"/>
                  </a:lnTo>
                  <a:lnTo>
                    <a:pt x="552" y="196"/>
                  </a:lnTo>
                  <a:lnTo>
                    <a:pt x="552" y="197"/>
                  </a:lnTo>
                  <a:lnTo>
                    <a:pt x="553" y="198"/>
                  </a:lnTo>
                  <a:lnTo>
                    <a:pt x="554" y="200"/>
                  </a:lnTo>
                  <a:lnTo>
                    <a:pt x="555" y="200"/>
                  </a:lnTo>
                  <a:lnTo>
                    <a:pt x="557" y="201"/>
                  </a:lnTo>
                  <a:lnTo>
                    <a:pt x="560" y="203"/>
                  </a:lnTo>
                  <a:lnTo>
                    <a:pt x="561" y="204"/>
                  </a:lnTo>
                  <a:lnTo>
                    <a:pt x="562" y="205"/>
                  </a:lnTo>
                  <a:lnTo>
                    <a:pt x="563" y="206"/>
                  </a:lnTo>
                  <a:lnTo>
                    <a:pt x="564" y="206"/>
                  </a:lnTo>
                  <a:lnTo>
                    <a:pt x="564" y="207"/>
                  </a:lnTo>
                  <a:lnTo>
                    <a:pt x="565" y="208"/>
                  </a:lnTo>
                  <a:lnTo>
                    <a:pt x="565" y="209"/>
                  </a:lnTo>
                  <a:lnTo>
                    <a:pt x="565" y="210"/>
                  </a:lnTo>
                  <a:lnTo>
                    <a:pt x="565" y="211"/>
                  </a:lnTo>
                  <a:lnTo>
                    <a:pt x="565" y="212"/>
                  </a:lnTo>
                  <a:lnTo>
                    <a:pt x="565" y="213"/>
                  </a:lnTo>
                  <a:lnTo>
                    <a:pt x="565" y="214"/>
                  </a:lnTo>
                  <a:lnTo>
                    <a:pt x="565" y="215"/>
                  </a:lnTo>
                  <a:lnTo>
                    <a:pt x="565" y="216"/>
                  </a:lnTo>
                  <a:lnTo>
                    <a:pt x="564" y="218"/>
                  </a:lnTo>
                  <a:lnTo>
                    <a:pt x="563" y="220"/>
                  </a:lnTo>
                  <a:lnTo>
                    <a:pt x="562" y="221"/>
                  </a:lnTo>
                  <a:lnTo>
                    <a:pt x="560" y="223"/>
                  </a:lnTo>
                  <a:lnTo>
                    <a:pt x="558" y="225"/>
                  </a:lnTo>
                  <a:lnTo>
                    <a:pt x="557" y="227"/>
                  </a:lnTo>
                  <a:lnTo>
                    <a:pt x="555" y="228"/>
                  </a:lnTo>
                  <a:lnTo>
                    <a:pt x="554" y="228"/>
                  </a:lnTo>
                  <a:lnTo>
                    <a:pt x="553" y="229"/>
                  </a:lnTo>
                  <a:lnTo>
                    <a:pt x="552" y="229"/>
                  </a:lnTo>
                  <a:lnTo>
                    <a:pt x="551" y="230"/>
                  </a:lnTo>
                  <a:lnTo>
                    <a:pt x="550" y="230"/>
                  </a:lnTo>
                  <a:lnTo>
                    <a:pt x="549" y="230"/>
                  </a:lnTo>
                  <a:lnTo>
                    <a:pt x="547" y="230"/>
                  </a:lnTo>
                  <a:lnTo>
                    <a:pt x="546" y="230"/>
                  </a:lnTo>
                  <a:lnTo>
                    <a:pt x="545" y="230"/>
                  </a:lnTo>
                  <a:lnTo>
                    <a:pt x="545" y="230"/>
                  </a:lnTo>
                  <a:lnTo>
                    <a:pt x="545" y="230"/>
                  </a:lnTo>
                  <a:lnTo>
                    <a:pt x="545" y="230"/>
                  </a:lnTo>
                  <a:lnTo>
                    <a:pt x="545" y="231"/>
                  </a:lnTo>
                  <a:lnTo>
                    <a:pt x="545" y="232"/>
                  </a:lnTo>
                  <a:lnTo>
                    <a:pt x="545" y="233"/>
                  </a:lnTo>
                  <a:lnTo>
                    <a:pt x="546" y="234"/>
                  </a:lnTo>
                  <a:lnTo>
                    <a:pt x="546" y="235"/>
                  </a:lnTo>
                  <a:lnTo>
                    <a:pt x="547" y="236"/>
                  </a:lnTo>
                  <a:lnTo>
                    <a:pt x="548" y="237"/>
                  </a:lnTo>
                  <a:lnTo>
                    <a:pt x="550" y="239"/>
                  </a:lnTo>
                  <a:lnTo>
                    <a:pt x="551" y="240"/>
                  </a:lnTo>
                  <a:lnTo>
                    <a:pt x="552" y="241"/>
                  </a:lnTo>
                  <a:lnTo>
                    <a:pt x="553" y="243"/>
                  </a:lnTo>
                  <a:lnTo>
                    <a:pt x="553" y="244"/>
                  </a:lnTo>
                  <a:lnTo>
                    <a:pt x="553" y="245"/>
                  </a:lnTo>
                  <a:lnTo>
                    <a:pt x="553" y="246"/>
                  </a:lnTo>
                  <a:lnTo>
                    <a:pt x="553" y="247"/>
                  </a:lnTo>
                  <a:lnTo>
                    <a:pt x="553" y="247"/>
                  </a:lnTo>
                  <a:lnTo>
                    <a:pt x="553" y="248"/>
                  </a:lnTo>
                  <a:lnTo>
                    <a:pt x="553" y="249"/>
                  </a:lnTo>
                  <a:lnTo>
                    <a:pt x="552" y="252"/>
                  </a:lnTo>
                  <a:lnTo>
                    <a:pt x="551" y="255"/>
                  </a:lnTo>
                  <a:lnTo>
                    <a:pt x="551" y="256"/>
                  </a:lnTo>
                  <a:lnTo>
                    <a:pt x="550" y="257"/>
                  </a:lnTo>
                  <a:lnTo>
                    <a:pt x="550" y="257"/>
                  </a:lnTo>
                  <a:lnTo>
                    <a:pt x="549" y="258"/>
                  </a:lnTo>
                  <a:lnTo>
                    <a:pt x="548" y="258"/>
                  </a:lnTo>
                  <a:lnTo>
                    <a:pt x="548" y="258"/>
                  </a:lnTo>
                  <a:lnTo>
                    <a:pt x="547" y="259"/>
                  </a:lnTo>
                  <a:lnTo>
                    <a:pt x="545" y="259"/>
                  </a:lnTo>
                  <a:lnTo>
                    <a:pt x="544" y="259"/>
                  </a:lnTo>
                  <a:lnTo>
                    <a:pt x="544" y="258"/>
                  </a:lnTo>
                  <a:lnTo>
                    <a:pt x="543" y="258"/>
                  </a:lnTo>
                  <a:lnTo>
                    <a:pt x="542" y="258"/>
                  </a:lnTo>
                  <a:lnTo>
                    <a:pt x="542" y="257"/>
                  </a:lnTo>
                  <a:lnTo>
                    <a:pt x="541" y="256"/>
                  </a:lnTo>
                  <a:lnTo>
                    <a:pt x="540" y="255"/>
                  </a:lnTo>
                  <a:lnTo>
                    <a:pt x="540" y="255"/>
                  </a:lnTo>
                  <a:lnTo>
                    <a:pt x="539" y="253"/>
                  </a:lnTo>
                  <a:lnTo>
                    <a:pt x="538" y="251"/>
                  </a:lnTo>
                  <a:lnTo>
                    <a:pt x="538" y="251"/>
                  </a:lnTo>
                  <a:lnTo>
                    <a:pt x="537" y="251"/>
                  </a:lnTo>
                  <a:lnTo>
                    <a:pt x="537" y="250"/>
                  </a:lnTo>
                  <a:lnTo>
                    <a:pt x="536" y="250"/>
                  </a:lnTo>
                  <a:lnTo>
                    <a:pt x="535" y="250"/>
                  </a:lnTo>
                  <a:lnTo>
                    <a:pt x="534" y="249"/>
                  </a:lnTo>
                  <a:lnTo>
                    <a:pt x="533" y="249"/>
                  </a:lnTo>
                  <a:lnTo>
                    <a:pt x="531" y="250"/>
                  </a:lnTo>
                  <a:lnTo>
                    <a:pt x="530" y="250"/>
                  </a:lnTo>
                  <a:lnTo>
                    <a:pt x="529" y="251"/>
                  </a:lnTo>
                  <a:lnTo>
                    <a:pt x="527" y="251"/>
                  </a:lnTo>
                  <a:lnTo>
                    <a:pt x="526" y="252"/>
                  </a:lnTo>
                  <a:lnTo>
                    <a:pt x="525" y="253"/>
                  </a:lnTo>
                  <a:lnTo>
                    <a:pt x="524" y="254"/>
                  </a:lnTo>
                  <a:lnTo>
                    <a:pt x="522" y="256"/>
                  </a:lnTo>
                  <a:lnTo>
                    <a:pt x="521" y="257"/>
                  </a:lnTo>
                  <a:lnTo>
                    <a:pt x="521" y="258"/>
                  </a:lnTo>
                  <a:lnTo>
                    <a:pt x="520" y="259"/>
                  </a:lnTo>
                  <a:lnTo>
                    <a:pt x="520" y="259"/>
                  </a:lnTo>
                  <a:lnTo>
                    <a:pt x="520" y="260"/>
                  </a:lnTo>
                  <a:lnTo>
                    <a:pt x="520" y="260"/>
                  </a:lnTo>
                  <a:lnTo>
                    <a:pt x="520" y="261"/>
                  </a:lnTo>
                  <a:lnTo>
                    <a:pt x="520" y="261"/>
                  </a:lnTo>
                  <a:lnTo>
                    <a:pt x="521" y="261"/>
                  </a:lnTo>
                  <a:lnTo>
                    <a:pt x="522" y="261"/>
                  </a:lnTo>
                  <a:lnTo>
                    <a:pt x="526" y="262"/>
                  </a:lnTo>
                  <a:lnTo>
                    <a:pt x="527" y="263"/>
                  </a:lnTo>
                  <a:lnTo>
                    <a:pt x="528" y="263"/>
                  </a:lnTo>
                  <a:lnTo>
                    <a:pt x="529" y="264"/>
                  </a:lnTo>
                  <a:lnTo>
                    <a:pt x="529" y="264"/>
                  </a:lnTo>
                  <a:lnTo>
                    <a:pt x="530" y="265"/>
                  </a:lnTo>
                  <a:lnTo>
                    <a:pt x="530" y="265"/>
                  </a:lnTo>
                  <a:lnTo>
                    <a:pt x="531" y="266"/>
                  </a:lnTo>
                  <a:lnTo>
                    <a:pt x="531" y="267"/>
                  </a:lnTo>
                  <a:lnTo>
                    <a:pt x="531" y="267"/>
                  </a:lnTo>
                  <a:lnTo>
                    <a:pt x="531" y="268"/>
                  </a:lnTo>
                  <a:lnTo>
                    <a:pt x="530" y="269"/>
                  </a:lnTo>
                  <a:lnTo>
                    <a:pt x="530" y="269"/>
                  </a:lnTo>
                  <a:lnTo>
                    <a:pt x="530" y="270"/>
                  </a:lnTo>
                  <a:lnTo>
                    <a:pt x="529" y="271"/>
                  </a:lnTo>
                  <a:lnTo>
                    <a:pt x="528" y="272"/>
                  </a:lnTo>
                  <a:lnTo>
                    <a:pt x="527" y="272"/>
                  </a:lnTo>
                  <a:lnTo>
                    <a:pt x="526" y="273"/>
                  </a:lnTo>
                  <a:lnTo>
                    <a:pt x="524" y="273"/>
                  </a:lnTo>
                  <a:lnTo>
                    <a:pt x="521" y="274"/>
                  </a:lnTo>
                  <a:lnTo>
                    <a:pt x="518" y="274"/>
                  </a:lnTo>
                  <a:lnTo>
                    <a:pt x="514" y="274"/>
                  </a:lnTo>
                  <a:lnTo>
                    <a:pt x="512" y="275"/>
                  </a:lnTo>
                  <a:lnTo>
                    <a:pt x="510" y="275"/>
                  </a:lnTo>
                  <a:lnTo>
                    <a:pt x="509" y="276"/>
                  </a:lnTo>
                  <a:lnTo>
                    <a:pt x="507" y="277"/>
                  </a:lnTo>
                  <a:lnTo>
                    <a:pt x="506" y="278"/>
                  </a:lnTo>
                  <a:lnTo>
                    <a:pt x="505" y="278"/>
                  </a:lnTo>
                  <a:lnTo>
                    <a:pt x="505" y="279"/>
                  </a:lnTo>
                  <a:lnTo>
                    <a:pt x="504" y="280"/>
                  </a:lnTo>
                  <a:lnTo>
                    <a:pt x="503" y="281"/>
                  </a:lnTo>
                  <a:lnTo>
                    <a:pt x="502" y="282"/>
                  </a:lnTo>
                  <a:lnTo>
                    <a:pt x="501" y="284"/>
                  </a:lnTo>
                  <a:lnTo>
                    <a:pt x="499" y="288"/>
                  </a:lnTo>
                  <a:lnTo>
                    <a:pt x="498" y="289"/>
                  </a:lnTo>
                  <a:lnTo>
                    <a:pt x="497" y="291"/>
                  </a:lnTo>
                  <a:lnTo>
                    <a:pt x="495" y="294"/>
                  </a:lnTo>
                  <a:lnTo>
                    <a:pt x="493" y="295"/>
                  </a:lnTo>
                  <a:lnTo>
                    <a:pt x="492" y="297"/>
                  </a:lnTo>
                  <a:lnTo>
                    <a:pt x="491" y="299"/>
                  </a:lnTo>
                  <a:lnTo>
                    <a:pt x="491" y="300"/>
                  </a:lnTo>
                  <a:lnTo>
                    <a:pt x="491" y="301"/>
                  </a:lnTo>
                  <a:lnTo>
                    <a:pt x="490" y="303"/>
                  </a:lnTo>
                  <a:lnTo>
                    <a:pt x="490" y="307"/>
                  </a:lnTo>
                  <a:lnTo>
                    <a:pt x="490" y="310"/>
                  </a:lnTo>
                  <a:lnTo>
                    <a:pt x="490" y="312"/>
                  </a:lnTo>
                  <a:lnTo>
                    <a:pt x="489" y="315"/>
                  </a:lnTo>
                  <a:lnTo>
                    <a:pt x="488" y="319"/>
                  </a:lnTo>
                  <a:lnTo>
                    <a:pt x="488" y="321"/>
                  </a:lnTo>
                  <a:lnTo>
                    <a:pt x="488" y="322"/>
                  </a:lnTo>
                  <a:lnTo>
                    <a:pt x="488" y="323"/>
                  </a:lnTo>
                  <a:lnTo>
                    <a:pt x="488" y="324"/>
                  </a:lnTo>
                  <a:lnTo>
                    <a:pt x="488" y="325"/>
                  </a:lnTo>
                  <a:lnTo>
                    <a:pt x="489" y="325"/>
                  </a:lnTo>
                  <a:lnTo>
                    <a:pt x="489" y="326"/>
                  </a:lnTo>
                  <a:lnTo>
                    <a:pt x="490" y="327"/>
                  </a:lnTo>
                  <a:lnTo>
                    <a:pt x="491" y="327"/>
                  </a:lnTo>
                  <a:lnTo>
                    <a:pt x="495" y="331"/>
                  </a:lnTo>
                  <a:lnTo>
                    <a:pt x="502" y="336"/>
                  </a:lnTo>
                  <a:lnTo>
                    <a:pt x="503" y="336"/>
                  </a:lnTo>
                  <a:lnTo>
                    <a:pt x="503" y="337"/>
                  </a:lnTo>
                  <a:lnTo>
                    <a:pt x="503" y="337"/>
                  </a:lnTo>
                  <a:lnTo>
                    <a:pt x="504" y="338"/>
                  </a:lnTo>
                  <a:lnTo>
                    <a:pt x="503" y="338"/>
                  </a:lnTo>
                  <a:lnTo>
                    <a:pt x="503" y="338"/>
                  </a:lnTo>
                  <a:lnTo>
                    <a:pt x="503" y="339"/>
                  </a:lnTo>
                  <a:lnTo>
                    <a:pt x="501" y="340"/>
                  </a:lnTo>
                  <a:lnTo>
                    <a:pt x="501" y="340"/>
                  </a:lnTo>
                  <a:lnTo>
                    <a:pt x="500" y="341"/>
                  </a:lnTo>
                  <a:lnTo>
                    <a:pt x="500" y="341"/>
                  </a:lnTo>
                  <a:lnTo>
                    <a:pt x="500" y="342"/>
                  </a:lnTo>
                  <a:lnTo>
                    <a:pt x="500" y="342"/>
                  </a:lnTo>
                  <a:lnTo>
                    <a:pt x="500" y="343"/>
                  </a:lnTo>
                  <a:lnTo>
                    <a:pt x="501" y="343"/>
                  </a:lnTo>
                  <a:lnTo>
                    <a:pt x="501" y="344"/>
                  </a:lnTo>
                  <a:lnTo>
                    <a:pt x="502" y="344"/>
                  </a:lnTo>
                  <a:lnTo>
                    <a:pt x="503" y="345"/>
                  </a:lnTo>
                  <a:lnTo>
                    <a:pt x="504" y="345"/>
                  </a:lnTo>
                  <a:lnTo>
                    <a:pt x="506" y="346"/>
                  </a:lnTo>
                  <a:lnTo>
                    <a:pt x="507" y="346"/>
                  </a:lnTo>
                  <a:lnTo>
                    <a:pt x="511" y="347"/>
                  </a:lnTo>
                  <a:lnTo>
                    <a:pt x="512" y="348"/>
                  </a:lnTo>
                  <a:lnTo>
                    <a:pt x="512" y="348"/>
                  </a:lnTo>
                  <a:lnTo>
                    <a:pt x="513" y="349"/>
                  </a:lnTo>
                  <a:lnTo>
                    <a:pt x="513" y="349"/>
                  </a:lnTo>
                  <a:lnTo>
                    <a:pt x="514" y="350"/>
                  </a:lnTo>
                  <a:lnTo>
                    <a:pt x="514" y="351"/>
                  </a:lnTo>
                  <a:lnTo>
                    <a:pt x="514" y="351"/>
                  </a:lnTo>
                  <a:lnTo>
                    <a:pt x="514" y="352"/>
                  </a:lnTo>
                  <a:lnTo>
                    <a:pt x="514" y="353"/>
                  </a:lnTo>
                  <a:lnTo>
                    <a:pt x="514" y="354"/>
                  </a:lnTo>
                  <a:lnTo>
                    <a:pt x="513" y="355"/>
                  </a:lnTo>
                  <a:lnTo>
                    <a:pt x="513" y="356"/>
                  </a:lnTo>
                  <a:lnTo>
                    <a:pt x="512" y="358"/>
                  </a:lnTo>
                  <a:lnTo>
                    <a:pt x="511" y="360"/>
                  </a:lnTo>
                  <a:lnTo>
                    <a:pt x="507" y="365"/>
                  </a:lnTo>
                  <a:lnTo>
                    <a:pt x="506" y="366"/>
                  </a:lnTo>
                  <a:lnTo>
                    <a:pt x="506" y="367"/>
                  </a:lnTo>
                  <a:lnTo>
                    <a:pt x="505" y="368"/>
                  </a:lnTo>
                  <a:lnTo>
                    <a:pt x="505" y="369"/>
                  </a:lnTo>
                  <a:lnTo>
                    <a:pt x="505" y="370"/>
                  </a:lnTo>
                  <a:lnTo>
                    <a:pt x="505" y="371"/>
                  </a:lnTo>
                  <a:lnTo>
                    <a:pt x="505" y="372"/>
                  </a:lnTo>
                  <a:lnTo>
                    <a:pt x="506" y="374"/>
                  </a:lnTo>
                  <a:lnTo>
                    <a:pt x="506" y="375"/>
                  </a:lnTo>
                  <a:lnTo>
                    <a:pt x="507" y="376"/>
                  </a:lnTo>
                  <a:lnTo>
                    <a:pt x="507" y="377"/>
                  </a:lnTo>
                  <a:lnTo>
                    <a:pt x="509" y="379"/>
                  </a:lnTo>
                  <a:lnTo>
                    <a:pt x="510" y="381"/>
                  </a:lnTo>
                  <a:lnTo>
                    <a:pt x="511" y="382"/>
                  </a:lnTo>
                  <a:lnTo>
                    <a:pt x="511" y="383"/>
                  </a:lnTo>
                  <a:lnTo>
                    <a:pt x="512" y="384"/>
                  </a:lnTo>
                  <a:lnTo>
                    <a:pt x="512" y="384"/>
                  </a:lnTo>
                  <a:lnTo>
                    <a:pt x="512" y="385"/>
                  </a:lnTo>
                  <a:lnTo>
                    <a:pt x="512" y="386"/>
                  </a:lnTo>
                  <a:lnTo>
                    <a:pt x="511" y="387"/>
                  </a:lnTo>
                  <a:lnTo>
                    <a:pt x="511" y="387"/>
                  </a:lnTo>
                  <a:lnTo>
                    <a:pt x="510" y="388"/>
                  </a:lnTo>
                  <a:lnTo>
                    <a:pt x="510" y="388"/>
                  </a:lnTo>
                  <a:lnTo>
                    <a:pt x="508" y="390"/>
                  </a:lnTo>
                  <a:lnTo>
                    <a:pt x="505" y="392"/>
                  </a:lnTo>
                  <a:lnTo>
                    <a:pt x="503" y="393"/>
                  </a:lnTo>
                  <a:lnTo>
                    <a:pt x="502" y="394"/>
                  </a:lnTo>
                  <a:lnTo>
                    <a:pt x="501" y="396"/>
                  </a:lnTo>
                  <a:lnTo>
                    <a:pt x="500" y="397"/>
                  </a:lnTo>
                  <a:lnTo>
                    <a:pt x="499" y="399"/>
                  </a:lnTo>
                  <a:lnTo>
                    <a:pt x="498" y="400"/>
                  </a:lnTo>
                  <a:lnTo>
                    <a:pt x="497" y="402"/>
                  </a:lnTo>
                  <a:lnTo>
                    <a:pt x="497" y="403"/>
                  </a:lnTo>
                  <a:lnTo>
                    <a:pt x="496" y="405"/>
                  </a:lnTo>
                  <a:lnTo>
                    <a:pt x="496" y="406"/>
                  </a:lnTo>
                  <a:lnTo>
                    <a:pt x="495" y="408"/>
                  </a:lnTo>
                  <a:lnTo>
                    <a:pt x="495" y="409"/>
                  </a:lnTo>
                  <a:lnTo>
                    <a:pt x="495" y="410"/>
                  </a:lnTo>
                  <a:lnTo>
                    <a:pt x="495" y="411"/>
                  </a:lnTo>
                  <a:lnTo>
                    <a:pt x="495" y="412"/>
                  </a:lnTo>
                  <a:lnTo>
                    <a:pt x="495" y="413"/>
                  </a:lnTo>
                  <a:lnTo>
                    <a:pt x="496" y="414"/>
                  </a:lnTo>
                  <a:lnTo>
                    <a:pt x="496" y="415"/>
                  </a:lnTo>
                  <a:lnTo>
                    <a:pt x="496" y="415"/>
                  </a:lnTo>
                  <a:lnTo>
                    <a:pt x="497" y="416"/>
                  </a:lnTo>
                  <a:lnTo>
                    <a:pt x="498" y="417"/>
                  </a:lnTo>
                  <a:lnTo>
                    <a:pt x="500" y="418"/>
                  </a:lnTo>
                  <a:lnTo>
                    <a:pt x="503" y="421"/>
                  </a:lnTo>
                  <a:lnTo>
                    <a:pt x="504" y="422"/>
                  </a:lnTo>
                  <a:lnTo>
                    <a:pt x="505" y="423"/>
                  </a:lnTo>
                  <a:lnTo>
                    <a:pt x="506" y="423"/>
                  </a:lnTo>
                  <a:lnTo>
                    <a:pt x="506" y="424"/>
                  </a:lnTo>
                  <a:lnTo>
                    <a:pt x="507" y="425"/>
                  </a:lnTo>
                  <a:lnTo>
                    <a:pt x="507" y="426"/>
                  </a:lnTo>
                  <a:lnTo>
                    <a:pt x="508" y="427"/>
                  </a:lnTo>
                  <a:lnTo>
                    <a:pt x="508" y="428"/>
                  </a:lnTo>
                  <a:lnTo>
                    <a:pt x="508" y="429"/>
                  </a:lnTo>
                  <a:lnTo>
                    <a:pt x="508" y="431"/>
                  </a:lnTo>
                  <a:lnTo>
                    <a:pt x="508" y="433"/>
                  </a:lnTo>
                  <a:lnTo>
                    <a:pt x="508" y="434"/>
                  </a:lnTo>
                  <a:lnTo>
                    <a:pt x="508" y="435"/>
                  </a:lnTo>
                  <a:lnTo>
                    <a:pt x="507" y="436"/>
                  </a:lnTo>
                  <a:lnTo>
                    <a:pt x="507" y="437"/>
                  </a:lnTo>
                  <a:lnTo>
                    <a:pt x="506" y="438"/>
                  </a:lnTo>
                  <a:lnTo>
                    <a:pt x="504" y="439"/>
                  </a:lnTo>
                  <a:lnTo>
                    <a:pt x="502" y="440"/>
                  </a:lnTo>
                  <a:lnTo>
                    <a:pt x="501" y="441"/>
                  </a:lnTo>
                  <a:lnTo>
                    <a:pt x="498" y="442"/>
                  </a:lnTo>
                  <a:lnTo>
                    <a:pt x="497" y="443"/>
                  </a:lnTo>
                  <a:lnTo>
                    <a:pt x="496" y="444"/>
                  </a:lnTo>
                  <a:lnTo>
                    <a:pt x="495" y="444"/>
                  </a:lnTo>
                  <a:lnTo>
                    <a:pt x="495" y="445"/>
                  </a:lnTo>
                  <a:lnTo>
                    <a:pt x="494" y="446"/>
                  </a:lnTo>
                  <a:lnTo>
                    <a:pt x="494" y="446"/>
                  </a:lnTo>
                  <a:lnTo>
                    <a:pt x="493" y="448"/>
                  </a:lnTo>
                  <a:lnTo>
                    <a:pt x="493" y="449"/>
                  </a:lnTo>
                  <a:lnTo>
                    <a:pt x="493" y="450"/>
                  </a:lnTo>
                  <a:lnTo>
                    <a:pt x="493" y="451"/>
                  </a:lnTo>
                  <a:lnTo>
                    <a:pt x="493" y="452"/>
                  </a:lnTo>
                  <a:lnTo>
                    <a:pt x="494" y="455"/>
                  </a:lnTo>
                  <a:lnTo>
                    <a:pt x="494" y="457"/>
                  </a:lnTo>
                  <a:lnTo>
                    <a:pt x="495" y="458"/>
                  </a:lnTo>
                  <a:lnTo>
                    <a:pt x="495" y="459"/>
                  </a:lnTo>
                  <a:lnTo>
                    <a:pt x="495" y="460"/>
                  </a:lnTo>
                  <a:lnTo>
                    <a:pt x="495" y="460"/>
                  </a:lnTo>
                  <a:lnTo>
                    <a:pt x="494" y="461"/>
                  </a:lnTo>
                  <a:lnTo>
                    <a:pt x="494" y="462"/>
                  </a:lnTo>
                  <a:lnTo>
                    <a:pt x="493" y="463"/>
                  </a:lnTo>
                  <a:lnTo>
                    <a:pt x="492" y="464"/>
                  </a:lnTo>
                  <a:lnTo>
                    <a:pt x="492" y="465"/>
                  </a:lnTo>
                  <a:lnTo>
                    <a:pt x="491" y="465"/>
                  </a:lnTo>
                  <a:lnTo>
                    <a:pt x="489" y="466"/>
                  </a:lnTo>
                  <a:lnTo>
                    <a:pt x="488" y="466"/>
                  </a:lnTo>
                  <a:lnTo>
                    <a:pt x="487" y="467"/>
                  </a:lnTo>
                  <a:lnTo>
                    <a:pt x="486" y="467"/>
                  </a:lnTo>
                  <a:lnTo>
                    <a:pt x="485" y="467"/>
                  </a:lnTo>
                  <a:lnTo>
                    <a:pt x="485" y="468"/>
                  </a:lnTo>
                  <a:lnTo>
                    <a:pt x="485" y="468"/>
                  </a:lnTo>
                  <a:lnTo>
                    <a:pt x="485" y="468"/>
                  </a:lnTo>
                  <a:lnTo>
                    <a:pt x="485" y="469"/>
                  </a:lnTo>
                  <a:lnTo>
                    <a:pt x="485" y="470"/>
                  </a:lnTo>
                  <a:lnTo>
                    <a:pt x="485" y="471"/>
                  </a:lnTo>
                  <a:lnTo>
                    <a:pt x="486" y="472"/>
                  </a:lnTo>
                  <a:lnTo>
                    <a:pt x="487" y="473"/>
                  </a:lnTo>
                  <a:lnTo>
                    <a:pt x="489" y="475"/>
                  </a:lnTo>
                  <a:lnTo>
                    <a:pt x="490" y="476"/>
                  </a:lnTo>
                  <a:lnTo>
                    <a:pt x="494" y="480"/>
                  </a:lnTo>
                  <a:lnTo>
                    <a:pt x="496" y="481"/>
                  </a:lnTo>
                  <a:lnTo>
                    <a:pt x="496" y="482"/>
                  </a:lnTo>
                  <a:lnTo>
                    <a:pt x="497" y="483"/>
                  </a:lnTo>
                  <a:lnTo>
                    <a:pt x="498" y="484"/>
                  </a:lnTo>
                  <a:lnTo>
                    <a:pt x="498" y="485"/>
                  </a:lnTo>
                  <a:lnTo>
                    <a:pt x="499" y="486"/>
                  </a:lnTo>
                  <a:lnTo>
                    <a:pt x="499" y="487"/>
                  </a:lnTo>
                  <a:lnTo>
                    <a:pt x="498" y="487"/>
                  </a:lnTo>
                  <a:lnTo>
                    <a:pt x="498" y="488"/>
                  </a:lnTo>
                  <a:lnTo>
                    <a:pt x="498" y="489"/>
                  </a:lnTo>
                  <a:lnTo>
                    <a:pt x="497" y="490"/>
                  </a:lnTo>
                  <a:lnTo>
                    <a:pt x="496" y="491"/>
                  </a:lnTo>
                  <a:lnTo>
                    <a:pt x="495" y="491"/>
                  </a:lnTo>
                  <a:lnTo>
                    <a:pt x="493" y="494"/>
                  </a:lnTo>
                  <a:lnTo>
                    <a:pt x="492" y="495"/>
                  </a:lnTo>
                  <a:lnTo>
                    <a:pt x="491" y="495"/>
                  </a:lnTo>
                  <a:lnTo>
                    <a:pt x="491" y="496"/>
                  </a:lnTo>
                  <a:lnTo>
                    <a:pt x="490" y="497"/>
                  </a:lnTo>
                  <a:lnTo>
                    <a:pt x="489" y="500"/>
                  </a:lnTo>
                  <a:lnTo>
                    <a:pt x="489" y="501"/>
                  </a:lnTo>
                  <a:lnTo>
                    <a:pt x="488" y="502"/>
                  </a:lnTo>
                  <a:lnTo>
                    <a:pt x="487" y="503"/>
                  </a:lnTo>
                  <a:lnTo>
                    <a:pt x="486" y="504"/>
                  </a:lnTo>
                  <a:lnTo>
                    <a:pt x="486" y="505"/>
                  </a:lnTo>
                  <a:lnTo>
                    <a:pt x="485" y="505"/>
                  </a:lnTo>
                  <a:lnTo>
                    <a:pt x="484" y="506"/>
                  </a:lnTo>
                  <a:lnTo>
                    <a:pt x="483" y="507"/>
                  </a:lnTo>
                  <a:lnTo>
                    <a:pt x="483" y="507"/>
                  </a:lnTo>
                  <a:lnTo>
                    <a:pt x="482" y="507"/>
                  </a:lnTo>
                  <a:lnTo>
                    <a:pt x="481" y="508"/>
                  </a:lnTo>
                  <a:lnTo>
                    <a:pt x="478" y="508"/>
                  </a:lnTo>
                  <a:lnTo>
                    <a:pt x="475" y="509"/>
                  </a:lnTo>
                  <a:lnTo>
                    <a:pt x="471" y="510"/>
                  </a:lnTo>
                  <a:lnTo>
                    <a:pt x="466" y="510"/>
                  </a:lnTo>
                  <a:lnTo>
                    <a:pt x="463" y="510"/>
                  </a:lnTo>
                  <a:lnTo>
                    <a:pt x="461" y="511"/>
                  </a:lnTo>
                  <a:lnTo>
                    <a:pt x="459" y="512"/>
                  </a:lnTo>
                  <a:lnTo>
                    <a:pt x="458" y="512"/>
                  </a:lnTo>
                  <a:lnTo>
                    <a:pt x="457" y="513"/>
                  </a:lnTo>
                  <a:lnTo>
                    <a:pt x="456" y="514"/>
                  </a:lnTo>
                  <a:lnTo>
                    <a:pt x="455" y="514"/>
                  </a:lnTo>
                  <a:lnTo>
                    <a:pt x="454" y="516"/>
                  </a:lnTo>
                  <a:lnTo>
                    <a:pt x="453" y="517"/>
                  </a:lnTo>
                  <a:lnTo>
                    <a:pt x="453" y="518"/>
                  </a:lnTo>
                  <a:lnTo>
                    <a:pt x="452" y="519"/>
                  </a:lnTo>
                  <a:lnTo>
                    <a:pt x="453" y="520"/>
                  </a:lnTo>
                  <a:lnTo>
                    <a:pt x="453" y="523"/>
                  </a:lnTo>
                  <a:lnTo>
                    <a:pt x="453" y="524"/>
                  </a:lnTo>
                  <a:lnTo>
                    <a:pt x="453" y="524"/>
                  </a:lnTo>
                  <a:lnTo>
                    <a:pt x="452" y="525"/>
                  </a:lnTo>
                  <a:lnTo>
                    <a:pt x="452" y="526"/>
                  </a:lnTo>
                  <a:lnTo>
                    <a:pt x="451" y="526"/>
                  </a:lnTo>
                  <a:lnTo>
                    <a:pt x="451" y="527"/>
                  </a:lnTo>
                  <a:lnTo>
                    <a:pt x="450" y="528"/>
                  </a:lnTo>
                  <a:lnTo>
                    <a:pt x="446" y="530"/>
                  </a:lnTo>
                  <a:lnTo>
                    <a:pt x="445" y="531"/>
                  </a:lnTo>
                  <a:lnTo>
                    <a:pt x="444" y="531"/>
                  </a:lnTo>
                  <a:lnTo>
                    <a:pt x="442" y="531"/>
                  </a:lnTo>
                  <a:lnTo>
                    <a:pt x="439" y="532"/>
                  </a:lnTo>
                  <a:lnTo>
                    <a:pt x="434" y="533"/>
                  </a:lnTo>
                  <a:lnTo>
                    <a:pt x="431" y="534"/>
                  </a:lnTo>
                  <a:lnTo>
                    <a:pt x="430" y="534"/>
                  </a:lnTo>
                  <a:lnTo>
                    <a:pt x="429" y="534"/>
                  </a:lnTo>
                  <a:lnTo>
                    <a:pt x="425" y="533"/>
                  </a:lnTo>
                  <a:lnTo>
                    <a:pt x="422" y="533"/>
                  </a:lnTo>
                  <a:lnTo>
                    <a:pt x="421" y="532"/>
                  </a:lnTo>
                  <a:lnTo>
                    <a:pt x="418" y="532"/>
                  </a:lnTo>
                  <a:lnTo>
                    <a:pt x="416" y="531"/>
                  </a:lnTo>
                  <a:lnTo>
                    <a:pt x="413" y="531"/>
                  </a:lnTo>
                  <a:lnTo>
                    <a:pt x="412" y="531"/>
                  </a:lnTo>
                  <a:lnTo>
                    <a:pt x="411" y="531"/>
                  </a:lnTo>
                  <a:lnTo>
                    <a:pt x="410" y="531"/>
                  </a:lnTo>
                  <a:lnTo>
                    <a:pt x="409" y="531"/>
                  </a:lnTo>
                  <a:lnTo>
                    <a:pt x="408" y="532"/>
                  </a:lnTo>
                  <a:lnTo>
                    <a:pt x="406" y="533"/>
                  </a:lnTo>
                  <a:lnTo>
                    <a:pt x="405" y="534"/>
                  </a:lnTo>
                  <a:lnTo>
                    <a:pt x="403" y="536"/>
                  </a:lnTo>
                  <a:lnTo>
                    <a:pt x="401" y="536"/>
                  </a:lnTo>
                  <a:lnTo>
                    <a:pt x="399" y="537"/>
                  </a:lnTo>
                  <a:lnTo>
                    <a:pt x="397" y="537"/>
                  </a:lnTo>
                  <a:lnTo>
                    <a:pt x="395" y="537"/>
                  </a:lnTo>
                  <a:lnTo>
                    <a:pt x="394" y="537"/>
                  </a:lnTo>
                  <a:lnTo>
                    <a:pt x="393" y="537"/>
                  </a:lnTo>
                  <a:lnTo>
                    <a:pt x="392" y="537"/>
                  </a:lnTo>
                  <a:lnTo>
                    <a:pt x="390" y="536"/>
                  </a:lnTo>
                  <a:lnTo>
                    <a:pt x="389" y="536"/>
                  </a:lnTo>
                  <a:lnTo>
                    <a:pt x="388" y="535"/>
                  </a:lnTo>
                  <a:lnTo>
                    <a:pt x="384" y="533"/>
                  </a:lnTo>
                  <a:lnTo>
                    <a:pt x="383" y="532"/>
                  </a:lnTo>
                  <a:lnTo>
                    <a:pt x="382" y="531"/>
                  </a:lnTo>
                  <a:lnTo>
                    <a:pt x="382" y="530"/>
                  </a:lnTo>
                  <a:lnTo>
                    <a:pt x="380" y="528"/>
                  </a:lnTo>
                  <a:lnTo>
                    <a:pt x="379" y="527"/>
                  </a:lnTo>
                  <a:lnTo>
                    <a:pt x="378" y="526"/>
                  </a:lnTo>
                  <a:lnTo>
                    <a:pt x="378" y="525"/>
                  </a:lnTo>
                  <a:lnTo>
                    <a:pt x="377" y="525"/>
                  </a:lnTo>
                  <a:lnTo>
                    <a:pt x="377" y="525"/>
                  </a:lnTo>
                  <a:lnTo>
                    <a:pt x="376" y="525"/>
                  </a:lnTo>
                  <a:lnTo>
                    <a:pt x="375" y="525"/>
                  </a:lnTo>
                  <a:lnTo>
                    <a:pt x="374" y="525"/>
                  </a:lnTo>
                  <a:lnTo>
                    <a:pt x="373" y="525"/>
                  </a:lnTo>
                  <a:lnTo>
                    <a:pt x="371" y="526"/>
                  </a:lnTo>
                  <a:lnTo>
                    <a:pt x="369" y="527"/>
                  </a:lnTo>
                  <a:lnTo>
                    <a:pt x="368" y="527"/>
                  </a:lnTo>
                  <a:lnTo>
                    <a:pt x="367" y="528"/>
                  </a:lnTo>
                  <a:lnTo>
                    <a:pt x="367" y="528"/>
                  </a:lnTo>
                  <a:lnTo>
                    <a:pt x="366" y="529"/>
                  </a:lnTo>
                  <a:lnTo>
                    <a:pt x="363" y="532"/>
                  </a:lnTo>
                  <a:lnTo>
                    <a:pt x="362" y="533"/>
                  </a:lnTo>
                  <a:lnTo>
                    <a:pt x="361" y="534"/>
                  </a:lnTo>
                  <a:lnTo>
                    <a:pt x="360" y="535"/>
                  </a:lnTo>
                  <a:lnTo>
                    <a:pt x="359" y="535"/>
                  </a:lnTo>
                  <a:lnTo>
                    <a:pt x="358" y="536"/>
                  </a:lnTo>
                  <a:lnTo>
                    <a:pt x="358" y="536"/>
                  </a:lnTo>
                  <a:lnTo>
                    <a:pt x="357" y="536"/>
                  </a:lnTo>
                  <a:lnTo>
                    <a:pt x="356" y="536"/>
                  </a:lnTo>
                  <a:lnTo>
                    <a:pt x="355" y="537"/>
                  </a:lnTo>
                  <a:lnTo>
                    <a:pt x="354" y="536"/>
                  </a:lnTo>
                  <a:lnTo>
                    <a:pt x="351" y="536"/>
                  </a:lnTo>
                  <a:lnTo>
                    <a:pt x="350" y="536"/>
                  </a:lnTo>
                  <a:lnTo>
                    <a:pt x="349" y="536"/>
                  </a:lnTo>
                  <a:lnTo>
                    <a:pt x="348" y="536"/>
                  </a:lnTo>
                  <a:lnTo>
                    <a:pt x="348" y="536"/>
                  </a:lnTo>
                  <a:lnTo>
                    <a:pt x="347" y="536"/>
                  </a:lnTo>
                  <a:lnTo>
                    <a:pt x="347" y="537"/>
                  </a:lnTo>
                  <a:lnTo>
                    <a:pt x="346" y="537"/>
                  </a:lnTo>
                  <a:lnTo>
                    <a:pt x="345" y="538"/>
                  </a:lnTo>
                  <a:lnTo>
                    <a:pt x="345" y="539"/>
                  </a:lnTo>
                  <a:lnTo>
                    <a:pt x="344" y="540"/>
                  </a:lnTo>
                  <a:lnTo>
                    <a:pt x="343" y="542"/>
                  </a:lnTo>
                  <a:lnTo>
                    <a:pt x="342" y="546"/>
                  </a:lnTo>
                  <a:lnTo>
                    <a:pt x="341" y="547"/>
                  </a:lnTo>
                  <a:lnTo>
                    <a:pt x="341" y="548"/>
                  </a:lnTo>
                  <a:lnTo>
                    <a:pt x="340" y="549"/>
                  </a:lnTo>
                  <a:lnTo>
                    <a:pt x="339" y="550"/>
                  </a:lnTo>
                  <a:lnTo>
                    <a:pt x="339" y="550"/>
                  </a:lnTo>
                  <a:lnTo>
                    <a:pt x="338" y="550"/>
                  </a:lnTo>
                  <a:lnTo>
                    <a:pt x="337" y="551"/>
                  </a:lnTo>
                  <a:lnTo>
                    <a:pt x="336" y="551"/>
                  </a:lnTo>
                  <a:lnTo>
                    <a:pt x="334" y="551"/>
                  </a:lnTo>
                  <a:lnTo>
                    <a:pt x="331" y="551"/>
                  </a:lnTo>
                  <a:lnTo>
                    <a:pt x="330" y="551"/>
                  </a:lnTo>
                  <a:lnTo>
                    <a:pt x="327" y="551"/>
                  </a:lnTo>
                  <a:lnTo>
                    <a:pt x="324" y="552"/>
                  </a:lnTo>
                  <a:lnTo>
                    <a:pt x="322" y="553"/>
                  </a:lnTo>
                  <a:lnTo>
                    <a:pt x="318" y="554"/>
                  </a:lnTo>
                  <a:lnTo>
                    <a:pt x="316" y="555"/>
                  </a:lnTo>
                  <a:lnTo>
                    <a:pt x="314" y="556"/>
                  </a:lnTo>
                  <a:lnTo>
                    <a:pt x="312" y="557"/>
                  </a:lnTo>
                  <a:lnTo>
                    <a:pt x="312" y="558"/>
                  </a:lnTo>
                  <a:lnTo>
                    <a:pt x="311" y="559"/>
                  </a:lnTo>
                  <a:lnTo>
                    <a:pt x="310" y="560"/>
                  </a:lnTo>
                  <a:lnTo>
                    <a:pt x="308" y="562"/>
                  </a:lnTo>
                  <a:lnTo>
                    <a:pt x="307" y="564"/>
                  </a:lnTo>
                  <a:lnTo>
                    <a:pt x="305" y="567"/>
                  </a:lnTo>
                  <a:lnTo>
                    <a:pt x="303" y="568"/>
                  </a:lnTo>
                  <a:lnTo>
                    <a:pt x="301" y="569"/>
                  </a:lnTo>
                  <a:lnTo>
                    <a:pt x="300" y="570"/>
                  </a:lnTo>
                  <a:lnTo>
                    <a:pt x="299" y="571"/>
                  </a:lnTo>
                  <a:lnTo>
                    <a:pt x="295" y="573"/>
                  </a:lnTo>
                  <a:lnTo>
                    <a:pt x="294" y="574"/>
                  </a:lnTo>
                  <a:lnTo>
                    <a:pt x="293" y="575"/>
                  </a:lnTo>
                  <a:lnTo>
                    <a:pt x="292" y="575"/>
                  </a:lnTo>
                  <a:lnTo>
                    <a:pt x="290" y="577"/>
                  </a:lnTo>
                  <a:lnTo>
                    <a:pt x="288" y="579"/>
                  </a:lnTo>
                  <a:lnTo>
                    <a:pt x="286" y="581"/>
                  </a:lnTo>
                  <a:lnTo>
                    <a:pt x="285" y="582"/>
                  </a:lnTo>
                  <a:lnTo>
                    <a:pt x="284" y="584"/>
                  </a:lnTo>
                  <a:lnTo>
                    <a:pt x="282" y="587"/>
                  </a:lnTo>
                  <a:lnTo>
                    <a:pt x="281" y="588"/>
                  </a:lnTo>
                  <a:lnTo>
                    <a:pt x="280" y="589"/>
                  </a:lnTo>
                  <a:lnTo>
                    <a:pt x="279" y="589"/>
                  </a:lnTo>
                  <a:lnTo>
                    <a:pt x="279" y="589"/>
                  </a:lnTo>
                  <a:lnTo>
                    <a:pt x="278" y="589"/>
                  </a:lnTo>
                  <a:lnTo>
                    <a:pt x="277" y="589"/>
                  </a:lnTo>
                  <a:lnTo>
                    <a:pt x="276" y="589"/>
                  </a:lnTo>
                  <a:lnTo>
                    <a:pt x="276" y="589"/>
                  </a:lnTo>
                  <a:lnTo>
                    <a:pt x="275" y="588"/>
                  </a:lnTo>
                  <a:lnTo>
                    <a:pt x="272" y="586"/>
                  </a:lnTo>
                  <a:lnTo>
                    <a:pt x="270" y="585"/>
                  </a:lnTo>
                  <a:lnTo>
                    <a:pt x="269" y="584"/>
                  </a:lnTo>
                  <a:lnTo>
                    <a:pt x="267" y="584"/>
                  </a:lnTo>
                  <a:lnTo>
                    <a:pt x="266" y="583"/>
                  </a:lnTo>
                  <a:lnTo>
                    <a:pt x="264" y="583"/>
                  </a:lnTo>
                  <a:lnTo>
                    <a:pt x="263" y="583"/>
                  </a:lnTo>
                  <a:lnTo>
                    <a:pt x="261" y="583"/>
                  </a:lnTo>
                  <a:lnTo>
                    <a:pt x="256" y="584"/>
                  </a:lnTo>
                  <a:lnTo>
                    <a:pt x="254" y="584"/>
                  </a:lnTo>
                  <a:lnTo>
                    <a:pt x="253" y="584"/>
                  </a:lnTo>
                  <a:lnTo>
                    <a:pt x="253" y="585"/>
                  </a:lnTo>
                  <a:lnTo>
                    <a:pt x="252" y="585"/>
                  </a:lnTo>
                  <a:lnTo>
                    <a:pt x="251" y="585"/>
                  </a:lnTo>
                  <a:lnTo>
                    <a:pt x="251" y="586"/>
                  </a:lnTo>
                  <a:lnTo>
                    <a:pt x="250" y="587"/>
                  </a:lnTo>
                  <a:lnTo>
                    <a:pt x="248" y="590"/>
                  </a:lnTo>
                  <a:lnTo>
                    <a:pt x="246" y="592"/>
                  </a:lnTo>
                  <a:lnTo>
                    <a:pt x="245" y="593"/>
                  </a:lnTo>
                  <a:lnTo>
                    <a:pt x="244" y="594"/>
                  </a:lnTo>
                  <a:lnTo>
                    <a:pt x="243" y="595"/>
                  </a:lnTo>
                  <a:lnTo>
                    <a:pt x="243" y="596"/>
                  </a:lnTo>
                  <a:lnTo>
                    <a:pt x="242" y="596"/>
                  </a:lnTo>
                  <a:lnTo>
                    <a:pt x="241" y="597"/>
                  </a:lnTo>
                  <a:lnTo>
                    <a:pt x="240" y="597"/>
                  </a:lnTo>
                  <a:lnTo>
                    <a:pt x="240" y="597"/>
                  </a:lnTo>
                  <a:lnTo>
                    <a:pt x="238" y="597"/>
                  </a:lnTo>
                  <a:lnTo>
                    <a:pt x="237" y="596"/>
                  </a:lnTo>
                  <a:lnTo>
                    <a:pt x="235" y="596"/>
                  </a:lnTo>
                  <a:lnTo>
                    <a:pt x="234" y="596"/>
                  </a:lnTo>
                  <a:lnTo>
                    <a:pt x="233" y="595"/>
                  </a:lnTo>
                  <a:lnTo>
                    <a:pt x="232" y="595"/>
                  </a:lnTo>
                  <a:lnTo>
                    <a:pt x="230" y="593"/>
                  </a:lnTo>
                  <a:lnTo>
                    <a:pt x="229" y="592"/>
                  </a:lnTo>
                  <a:lnTo>
                    <a:pt x="228" y="591"/>
                  </a:lnTo>
                  <a:lnTo>
                    <a:pt x="227" y="591"/>
                  </a:lnTo>
                  <a:lnTo>
                    <a:pt x="226" y="591"/>
                  </a:lnTo>
                  <a:lnTo>
                    <a:pt x="225" y="591"/>
                  </a:lnTo>
                  <a:lnTo>
                    <a:pt x="223" y="591"/>
                  </a:lnTo>
                  <a:lnTo>
                    <a:pt x="222" y="591"/>
                  </a:lnTo>
                  <a:lnTo>
                    <a:pt x="220" y="591"/>
                  </a:lnTo>
                  <a:lnTo>
                    <a:pt x="219" y="592"/>
                  </a:lnTo>
                  <a:lnTo>
                    <a:pt x="218" y="592"/>
                  </a:lnTo>
                  <a:lnTo>
                    <a:pt x="217" y="593"/>
                  </a:lnTo>
                  <a:lnTo>
                    <a:pt x="217" y="593"/>
                  </a:lnTo>
                  <a:lnTo>
                    <a:pt x="217" y="594"/>
                  </a:lnTo>
                  <a:lnTo>
                    <a:pt x="216" y="594"/>
                  </a:lnTo>
                  <a:lnTo>
                    <a:pt x="216" y="594"/>
                  </a:lnTo>
                  <a:lnTo>
                    <a:pt x="216" y="594"/>
                  </a:lnTo>
                  <a:lnTo>
                    <a:pt x="215" y="593"/>
                  </a:lnTo>
                  <a:lnTo>
                    <a:pt x="215" y="592"/>
                  </a:lnTo>
                  <a:lnTo>
                    <a:pt x="213" y="589"/>
                  </a:lnTo>
                  <a:lnTo>
                    <a:pt x="213" y="588"/>
                  </a:lnTo>
                  <a:lnTo>
                    <a:pt x="212" y="587"/>
                  </a:lnTo>
                  <a:lnTo>
                    <a:pt x="211" y="586"/>
                  </a:lnTo>
                  <a:lnTo>
                    <a:pt x="211" y="585"/>
                  </a:lnTo>
                  <a:lnTo>
                    <a:pt x="210" y="584"/>
                  </a:lnTo>
                  <a:lnTo>
                    <a:pt x="209" y="583"/>
                  </a:lnTo>
                  <a:lnTo>
                    <a:pt x="206" y="581"/>
                  </a:lnTo>
                  <a:lnTo>
                    <a:pt x="205" y="580"/>
                  </a:lnTo>
                  <a:lnTo>
                    <a:pt x="203" y="580"/>
                  </a:lnTo>
                  <a:lnTo>
                    <a:pt x="201" y="578"/>
                  </a:lnTo>
                  <a:lnTo>
                    <a:pt x="198" y="577"/>
                  </a:lnTo>
                  <a:lnTo>
                    <a:pt x="196" y="576"/>
                  </a:lnTo>
                  <a:lnTo>
                    <a:pt x="194" y="575"/>
                  </a:lnTo>
                  <a:lnTo>
                    <a:pt x="193" y="574"/>
                  </a:lnTo>
                  <a:lnTo>
                    <a:pt x="192" y="573"/>
                  </a:lnTo>
                  <a:lnTo>
                    <a:pt x="191" y="572"/>
                  </a:lnTo>
                  <a:lnTo>
                    <a:pt x="190" y="571"/>
                  </a:lnTo>
                  <a:lnTo>
                    <a:pt x="189" y="568"/>
                  </a:lnTo>
                  <a:lnTo>
                    <a:pt x="188" y="567"/>
                  </a:lnTo>
                  <a:lnTo>
                    <a:pt x="187" y="566"/>
                  </a:lnTo>
                  <a:lnTo>
                    <a:pt x="186" y="565"/>
                  </a:lnTo>
                  <a:lnTo>
                    <a:pt x="186" y="565"/>
                  </a:lnTo>
                  <a:lnTo>
                    <a:pt x="185" y="565"/>
                  </a:lnTo>
                  <a:lnTo>
                    <a:pt x="184" y="564"/>
                  </a:lnTo>
                  <a:lnTo>
                    <a:pt x="183" y="564"/>
                  </a:lnTo>
                  <a:lnTo>
                    <a:pt x="182" y="564"/>
                  </a:lnTo>
                  <a:lnTo>
                    <a:pt x="179" y="564"/>
                  </a:lnTo>
                  <a:lnTo>
                    <a:pt x="179" y="564"/>
                  </a:lnTo>
                  <a:lnTo>
                    <a:pt x="178" y="563"/>
                  </a:lnTo>
                  <a:lnTo>
                    <a:pt x="177" y="563"/>
                  </a:lnTo>
                  <a:lnTo>
                    <a:pt x="177" y="563"/>
                  </a:lnTo>
                  <a:lnTo>
                    <a:pt x="177" y="562"/>
                  </a:lnTo>
                  <a:lnTo>
                    <a:pt x="177" y="561"/>
                  </a:lnTo>
                  <a:lnTo>
                    <a:pt x="177" y="561"/>
                  </a:lnTo>
                  <a:lnTo>
                    <a:pt x="177" y="560"/>
                  </a:lnTo>
                  <a:lnTo>
                    <a:pt x="177" y="559"/>
                  </a:lnTo>
                  <a:lnTo>
                    <a:pt x="177" y="559"/>
                  </a:lnTo>
                  <a:lnTo>
                    <a:pt x="178" y="557"/>
                  </a:lnTo>
                  <a:lnTo>
                    <a:pt x="179" y="556"/>
                  </a:lnTo>
                  <a:lnTo>
                    <a:pt x="180" y="554"/>
                  </a:lnTo>
                  <a:lnTo>
                    <a:pt x="182" y="551"/>
                  </a:lnTo>
                  <a:lnTo>
                    <a:pt x="183" y="551"/>
                  </a:lnTo>
                  <a:lnTo>
                    <a:pt x="185" y="549"/>
                  </a:lnTo>
                  <a:lnTo>
                    <a:pt x="188" y="545"/>
                  </a:lnTo>
                  <a:lnTo>
                    <a:pt x="189" y="544"/>
                  </a:lnTo>
                  <a:lnTo>
                    <a:pt x="190" y="543"/>
                  </a:lnTo>
                  <a:lnTo>
                    <a:pt x="190" y="542"/>
                  </a:lnTo>
                  <a:lnTo>
                    <a:pt x="191" y="541"/>
                  </a:lnTo>
                  <a:lnTo>
                    <a:pt x="192" y="537"/>
                  </a:lnTo>
                  <a:lnTo>
                    <a:pt x="193" y="536"/>
                  </a:lnTo>
                  <a:lnTo>
                    <a:pt x="193" y="535"/>
                  </a:lnTo>
                  <a:lnTo>
                    <a:pt x="195" y="531"/>
                  </a:lnTo>
                  <a:lnTo>
                    <a:pt x="196" y="530"/>
                  </a:lnTo>
                  <a:lnTo>
                    <a:pt x="197" y="529"/>
                  </a:lnTo>
                  <a:lnTo>
                    <a:pt x="197" y="528"/>
                  </a:lnTo>
                  <a:lnTo>
                    <a:pt x="197" y="527"/>
                  </a:lnTo>
                  <a:lnTo>
                    <a:pt x="198" y="524"/>
                  </a:lnTo>
                  <a:lnTo>
                    <a:pt x="198" y="523"/>
                  </a:lnTo>
                  <a:lnTo>
                    <a:pt x="199" y="521"/>
                  </a:lnTo>
                  <a:lnTo>
                    <a:pt x="200" y="520"/>
                  </a:lnTo>
                  <a:lnTo>
                    <a:pt x="201" y="518"/>
                  </a:lnTo>
                  <a:lnTo>
                    <a:pt x="202" y="515"/>
                  </a:lnTo>
                  <a:lnTo>
                    <a:pt x="203" y="514"/>
                  </a:lnTo>
                  <a:lnTo>
                    <a:pt x="204" y="514"/>
                  </a:lnTo>
                  <a:lnTo>
                    <a:pt x="204" y="513"/>
                  </a:lnTo>
                  <a:lnTo>
                    <a:pt x="205" y="513"/>
                  </a:lnTo>
                  <a:lnTo>
                    <a:pt x="206" y="513"/>
                  </a:lnTo>
                  <a:lnTo>
                    <a:pt x="207" y="512"/>
                  </a:lnTo>
                  <a:lnTo>
                    <a:pt x="210" y="512"/>
                  </a:lnTo>
                  <a:lnTo>
                    <a:pt x="213" y="511"/>
                  </a:lnTo>
                  <a:lnTo>
                    <a:pt x="214" y="510"/>
                  </a:lnTo>
                  <a:lnTo>
                    <a:pt x="216" y="510"/>
                  </a:lnTo>
                  <a:lnTo>
                    <a:pt x="216" y="509"/>
                  </a:lnTo>
                  <a:lnTo>
                    <a:pt x="217" y="509"/>
                  </a:lnTo>
                  <a:lnTo>
                    <a:pt x="218" y="508"/>
                  </a:lnTo>
                  <a:lnTo>
                    <a:pt x="218" y="508"/>
                  </a:lnTo>
                  <a:lnTo>
                    <a:pt x="219" y="506"/>
                  </a:lnTo>
                  <a:lnTo>
                    <a:pt x="219" y="504"/>
                  </a:lnTo>
                  <a:lnTo>
                    <a:pt x="220" y="503"/>
                  </a:lnTo>
                  <a:lnTo>
                    <a:pt x="220" y="502"/>
                  </a:lnTo>
                  <a:lnTo>
                    <a:pt x="220" y="501"/>
                  </a:lnTo>
                  <a:lnTo>
                    <a:pt x="219" y="500"/>
                  </a:lnTo>
                  <a:lnTo>
                    <a:pt x="219" y="499"/>
                  </a:lnTo>
                  <a:lnTo>
                    <a:pt x="218" y="498"/>
                  </a:lnTo>
                  <a:lnTo>
                    <a:pt x="215" y="494"/>
                  </a:lnTo>
                  <a:lnTo>
                    <a:pt x="214" y="493"/>
                  </a:lnTo>
                  <a:lnTo>
                    <a:pt x="214" y="492"/>
                  </a:lnTo>
                  <a:lnTo>
                    <a:pt x="212" y="492"/>
                  </a:lnTo>
                  <a:lnTo>
                    <a:pt x="210" y="490"/>
                  </a:lnTo>
                  <a:lnTo>
                    <a:pt x="208" y="489"/>
                  </a:lnTo>
                  <a:lnTo>
                    <a:pt x="207" y="488"/>
                  </a:lnTo>
                  <a:lnTo>
                    <a:pt x="206" y="487"/>
                  </a:lnTo>
                  <a:lnTo>
                    <a:pt x="206" y="486"/>
                  </a:lnTo>
                  <a:lnTo>
                    <a:pt x="205" y="486"/>
                  </a:lnTo>
                  <a:lnTo>
                    <a:pt x="205" y="485"/>
                  </a:lnTo>
                  <a:lnTo>
                    <a:pt x="205" y="484"/>
                  </a:lnTo>
                  <a:lnTo>
                    <a:pt x="205" y="483"/>
                  </a:lnTo>
                  <a:lnTo>
                    <a:pt x="205" y="482"/>
                  </a:lnTo>
                  <a:lnTo>
                    <a:pt x="206" y="481"/>
                  </a:lnTo>
                  <a:lnTo>
                    <a:pt x="206" y="481"/>
                  </a:lnTo>
                  <a:lnTo>
                    <a:pt x="206" y="480"/>
                  </a:lnTo>
                  <a:lnTo>
                    <a:pt x="205" y="479"/>
                  </a:lnTo>
                  <a:lnTo>
                    <a:pt x="205" y="478"/>
                  </a:lnTo>
                  <a:lnTo>
                    <a:pt x="205" y="477"/>
                  </a:lnTo>
                  <a:lnTo>
                    <a:pt x="204" y="477"/>
                  </a:lnTo>
                  <a:lnTo>
                    <a:pt x="203" y="476"/>
                  </a:lnTo>
                  <a:lnTo>
                    <a:pt x="202" y="475"/>
                  </a:lnTo>
                  <a:lnTo>
                    <a:pt x="201" y="475"/>
                  </a:lnTo>
                  <a:lnTo>
                    <a:pt x="200" y="474"/>
                  </a:lnTo>
                  <a:lnTo>
                    <a:pt x="199" y="474"/>
                  </a:lnTo>
                  <a:lnTo>
                    <a:pt x="198" y="474"/>
                  </a:lnTo>
                  <a:lnTo>
                    <a:pt x="198" y="474"/>
                  </a:lnTo>
                  <a:lnTo>
                    <a:pt x="197" y="474"/>
                  </a:lnTo>
                  <a:lnTo>
                    <a:pt x="196" y="474"/>
                  </a:lnTo>
                  <a:lnTo>
                    <a:pt x="195" y="474"/>
                  </a:lnTo>
                  <a:lnTo>
                    <a:pt x="195" y="474"/>
                  </a:lnTo>
                  <a:lnTo>
                    <a:pt x="193" y="475"/>
                  </a:lnTo>
                  <a:lnTo>
                    <a:pt x="191" y="476"/>
                  </a:lnTo>
                  <a:lnTo>
                    <a:pt x="191" y="476"/>
                  </a:lnTo>
                  <a:lnTo>
                    <a:pt x="187" y="476"/>
                  </a:lnTo>
                  <a:lnTo>
                    <a:pt x="185" y="477"/>
                  </a:lnTo>
                  <a:lnTo>
                    <a:pt x="183" y="477"/>
                  </a:lnTo>
                  <a:lnTo>
                    <a:pt x="180" y="479"/>
                  </a:lnTo>
                  <a:lnTo>
                    <a:pt x="178" y="479"/>
                  </a:lnTo>
                  <a:lnTo>
                    <a:pt x="177" y="480"/>
                  </a:lnTo>
                  <a:lnTo>
                    <a:pt x="175" y="480"/>
                  </a:lnTo>
                  <a:lnTo>
                    <a:pt x="173" y="480"/>
                  </a:lnTo>
                  <a:lnTo>
                    <a:pt x="169" y="480"/>
                  </a:lnTo>
                  <a:lnTo>
                    <a:pt x="166" y="480"/>
                  </a:lnTo>
                  <a:lnTo>
                    <a:pt x="164" y="480"/>
                  </a:lnTo>
                  <a:lnTo>
                    <a:pt x="162" y="480"/>
                  </a:lnTo>
                  <a:lnTo>
                    <a:pt x="161" y="479"/>
                  </a:lnTo>
                  <a:lnTo>
                    <a:pt x="156" y="478"/>
                  </a:lnTo>
                  <a:lnTo>
                    <a:pt x="155" y="478"/>
                  </a:lnTo>
                  <a:lnTo>
                    <a:pt x="154" y="478"/>
                  </a:lnTo>
                  <a:lnTo>
                    <a:pt x="153" y="477"/>
                  </a:lnTo>
                  <a:lnTo>
                    <a:pt x="152" y="477"/>
                  </a:lnTo>
                  <a:lnTo>
                    <a:pt x="150" y="478"/>
                  </a:lnTo>
                  <a:lnTo>
                    <a:pt x="149" y="478"/>
                  </a:lnTo>
                  <a:lnTo>
                    <a:pt x="147" y="479"/>
                  </a:lnTo>
                  <a:lnTo>
                    <a:pt x="146" y="479"/>
                  </a:lnTo>
                  <a:lnTo>
                    <a:pt x="146" y="479"/>
                  </a:lnTo>
                  <a:lnTo>
                    <a:pt x="145" y="479"/>
                  </a:lnTo>
                  <a:lnTo>
                    <a:pt x="145" y="479"/>
                  </a:lnTo>
                  <a:lnTo>
                    <a:pt x="144" y="479"/>
                  </a:lnTo>
                  <a:lnTo>
                    <a:pt x="143" y="479"/>
                  </a:lnTo>
                  <a:lnTo>
                    <a:pt x="140" y="477"/>
                  </a:lnTo>
                  <a:lnTo>
                    <a:pt x="133" y="473"/>
                  </a:lnTo>
                  <a:lnTo>
                    <a:pt x="131" y="471"/>
                  </a:lnTo>
                  <a:lnTo>
                    <a:pt x="129" y="470"/>
                  </a:lnTo>
                  <a:lnTo>
                    <a:pt x="128" y="469"/>
                  </a:lnTo>
                  <a:lnTo>
                    <a:pt x="124" y="465"/>
                  </a:lnTo>
                  <a:lnTo>
                    <a:pt x="120" y="463"/>
                  </a:lnTo>
                  <a:lnTo>
                    <a:pt x="119" y="461"/>
                  </a:lnTo>
                  <a:lnTo>
                    <a:pt x="116" y="459"/>
                  </a:lnTo>
                  <a:lnTo>
                    <a:pt x="115" y="458"/>
                  </a:lnTo>
                  <a:lnTo>
                    <a:pt x="114" y="457"/>
                  </a:lnTo>
                  <a:lnTo>
                    <a:pt x="114" y="456"/>
                  </a:lnTo>
                  <a:lnTo>
                    <a:pt x="113" y="454"/>
                  </a:lnTo>
                  <a:lnTo>
                    <a:pt x="112" y="452"/>
                  </a:lnTo>
                  <a:lnTo>
                    <a:pt x="111" y="450"/>
                  </a:lnTo>
                  <a:lnTo>
                    <a:pt x="111" y="449"/>
                  </a:lnTo>
                  <a:lnTo>
                    <a:pt x="111" y="447"/>
                  </a:lnTo>
                  <a:lnTo>
                    <a:pt x="111" y="445"/>
                  </a:lnTo>
                  <a:lnTo>
                    <a:pt x="111" y="442"/>
                  </a:lnTo>
                  <a:lnTo>
                    <a:pt x="112" y="438"/>
                  </a:lnTo>
                  <a:lnTo>
                    <a:pt x="112" y="435"/>
                  </a:lnTo>
                  <a:lnTo>
                    <a:pt x="112" y="434"/>
                  </a:lnTo>
                  <a:lnTo>
                    <a:pt x="112" y="433"/>
                  </a:lnTo>
                  <a:lnTo>
                    <a:pt x="112" y="431"/>
                  </a:lnTo>
                  <a:lnTo>
                    <a:pt x="112" y="430"/>
                  </a:lnTo>
                  <a:lnTo>
                    <a:pt x="111" y="428"/>
                  </a:lnTo>
                  <a:lnTo>
                    <a:pt x="111" y="425"/>
                  </a:lnTo>
                  <a:lnTo>
                    <a:pt x="110" y="424"/>
                  </a:lnTo>
                  <a:lnTo>
                    <a:pt x="110" y="423"/>
                  </a:lnTo>
                  <a:lnTo>
                    <a:pt x="109" y="422"/>
                  </a:lnTo>
                  <a:lnTo>
                    <a:pt x="108" y="421"/>
                  </a:lnTo>
                  <a:lnTo>
                    <a:pt x="108" y="420"/>
                  </a:lnTo>
                  <a:lnTo>
                    <a:pt x="107" y="419"/>
                  </a:lnTo>
                  <a:lnTo>
                    <a:pt x="106" y="419"/>
                  </a:lnTo>
                  <a:lnTo>
                    <a:pt x="105" y="419"/>
                  </a:lnTo>
                  <a:lnTo>
                    <a:pt x="104" y="418"/>
                  </a:lnTo>
                  <a:lnTo>
                    <a:pt x="103" y="418"/>
                  </a:lnTo>
                  <a:lnTo>
                    <a:pt x="101" y="418"/>
                  </a:lnTo>
                  <a:lnTo>
                    <a:pt x="99" y="418"/>
                  </a:lnTo>
                  <a:lnTo>
                    <a:pt x="98" y="418"/>
                  </a:lnTo>
                  <a:lnTo>
                    <a:pt x="94" y="419"/>
                  </a:lnTo>
                  <a:lnTo>
                    <a:pt x="90" y="419"/>
                  </a:lnTo>
                  <a:lnTo>
                    <a:pt x="89" y="419"/>
                  </a:lnTo>
                  <a:lnTo>
                    <a:pt x="87" y="420"/>
                  </a:lnTo>
                  <a:lnTo>
                    <a:pt x="83" y="421"/>
                  </a:lnTo>
                  <a:lnTo>
                    <a:pt x="81" y="421"/>
                  </a:lnTo>
                  <a:lnTo>
                    <a:pt x="76" y="422"/>
                  </a:lnTo>
                  <a:lnTo>
                    <a:pt x="75" y="422"/>
                  </a:lnTo>
                  <a:lnTo>
                    <a:pt x="75" y="422"/>
                  </a:lnTo>
                  <a:lnTo>
                    <a:pt x="74" y="421"/>
                  </a:lnTo>
                  <a:lnTo>
                    <a:pt x="73" y="421"/>
                  </a:lnTo>
                  <a:lnTo>
                    <a:pt x="72" y="420"/>
                  </a:lnTo>
                  <a:lnTo>
                    <a:pt x="71" y="418"/>
                  </a:lnTo>
                  <a:lnTo>
                    <a:pt x="70" y="418"/>
                  </a:lnTo>
                  <a:lnTo>
                    <a:pt x="69" y="417"/>
                  </a:lnTo>
                  <a:lnTo>
                    <a:pt x="67" y="416"/>
                  </a:lnTo>
                  <a:lnTo>
                    <a:pt x="65" y="415"/>
                  </a:lnTo>
                  <a:lnTo>
                    <a:pt x="62" y="414"/>
                  </a:lnTo>
                  <a:lnTo>
                    <a:pt x="57" y="412"/>
                  </a:lnTo>
                  <a:lnTo>
                    <a:pt x="50" y="411"/>
                  </a:lnTo>
                  <a:lnTo>
                    <a:pt x="49" y="410"/>
                  </a:lnTo>
                  <a:lnTo>
                    <a:pt x="48" y="410"/>
                  </a:lnTo>
                  <a:lnTo>
                    <a:pt x="47" y="410"/>
                  </a:lnTo>
                  <a:lnTo>
                    <a:pt x="46" y="410"/>
                  </a:lnTo>
                  <a:lnTo>
                    <a:pt x="46" y="410"/>
                  </a:lnTo>
                  <a:lnTo>
                    <a:pt x="45" y="411"/>
                  </a:lnTo>
                  <a:lnTo>
                    <a:pt x="43" y="411"/>
                  </a:lnTo>
                  <a:lnTo>
                    <a:pt x="39" y="413"/>
                  </a:lnTo>
                  <a:lnTo>
                    <a:pt x="38" y="414"/>
                  </a:lnTo>
                  <a:lnTo>
                    <a:pt x="36" y="415"/>
                  </a:lnTo>
                  <a:lnTo>
                    <a:pt x="35" y="415"/>
                  </a:lnTo>
                  <a:lnTo>
                    <a:pt x="33" y="415"/>
                  </a:lnTo>
                  <a:lnTo>
                    <a:pt x="32" y="415"/>
                  </a:lnTo>
                  <a:lnTo>
                    <a:pt x="30" y="415"/>
                  </a:lnTo>
                  <a:lnTo>
                    <a:pt x="28" y="414"/>
                  </a:lnTo>
                  <a:lnTo>
                    <a:pt x="27" y="414"/>
                  </a:lnTo>
                  <a:lnTo>
                    <a:pt x="27" y="413"/>
                  </a:lnTo>
                  <a:lnTo>
                    <a:pt x="26" y="413"/>
                  </a:lnTo>
                  <a:lnTo>
                    <a:pt x="25" y="412"/>
                  </a:lnTo>
                  <a:lnTo>
                    <a:pt x="24" y="411"/>
                  </a:lnTo>
                  <a:lnTo>
                    <a:pt x="23" y="411"/>
                  </a:lnTo>
                  <a:lnTo>
                    <a:pt x="20" y="407"/>
                  </a:lnTo>
                  <a:lnTo>
                    <a:pt x="19" y="405"/>
                  </a:lnTo>
                  <a:lnTo>
                    <a:pt x="17" y="404"/>
                  </a:lnTo>
                  <a:lnTo>
                    <a:pt x="16" y="403"/>
                  </a:lnTo>
                  <a:lnTo>
                    <a:pt x="15" y="402"/>
                  </a:lnTo>
                  <a:lnTo>
                    <a:pt x="14" y="402"/>
                  </a:lnTo>
                  <a:lnTo>
                    <a:pt x="14" y="402"/>
                  </a:lnTo>
                  <a:lnTo>
                    <a:pt x="13" y="401"/>
                  </a:lnTo>
                  <a:lnTo>
                    <a:pt x="12" y="401"/>
                  </a:lnTo>
                  <a:lnTo>
                    <a:pt x="10" y="401"/>
                  </a:lnTo>
                  <a:lnTo>
                    <a:pt x="6" y="400"/>
                  </a:lnTo>
                  <a:lnTo>
                    <a:pt x="5" y="400"/>
                  </a:lnTo>
                  <a:lnTo>
                    <a:pt x="4" y="400"/>
                  </a:lnTo>
                  <a:lnTo>
                    <a:pt x="3" y="399"/>
                  </a:lnTo>
                  <a:lnTo>
                    <a:pt x="2" y="399"/>
                  </a:lnTo>
                  <a:lnTo>
                    <a:pt x="1" y="398"/>
                  </a:lnTo>
                  <a:lnTo>
                    <a:pt x="0" y="398"/>
                  </a:lnTo>
                  <a:lnTo>
                    <a:pt x="0" y="398"/>
                  </a:lnTo>
                  <a:lnTo>
                    <a:pt x="0" y="397"/>
                  </a:lnTo>
                  <a:lnTo>
                    <a:pt x="0" y="397"/>
                  </a:lnTo>
                  <a:lnTo>
                    <a:pt x="1" y="397"/>
                  </a:lnTo>
                  <a:lnTo>
                    <a:pt x="2" y="396"/>
                  </a:lnTo>
                  <a:lnTo>
                    <a:pt x="3" y="395"/>
                  </a:lnTo>
                  <a:lnTo>
                    <a:pt x="4" y="395"/>
                  </a:lnTo>
                  <a:lnTo>
                    <a:pt x="4" y="394"/>
                  </a:lnTo>
                  <a:lnTo>
                    <a:pt x="5" y="393"/>
                  </a:lnTo>
                  <a:lnTo>
                    <a:pt x="5" y="393"/>
                  </a:lnTo>
                  <a:lnTo>
                    <a:pt x="5" y="392"/>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77" name="Freeform 283">
              <a:extLst>
                <a:ext uri="{FF2B5EF4-FFF2-40B4-BE49-F238E27FC236}">
                  <a16:creationId xmlns:a16="http://schemas.microsoft.com/office/drawing/2014/main" id="{5AE0CD0E-F6AA-45CF-9CCE-2F46FF733910}"/>
                </a:ext>
              </a:extLst>
            </p:cNvPr>
            <p:cNvSpPr>
              <a:spLocks/>
            </p:cNvSpPr>
            <p:nvPr/>
          </p:nvSpPr>
          <p:spPr bwMode="auto">
            <a:xfrm>
              <a:off x="3910" y="2382"/>
              <a:ext cx="262" cy="396"/>
            </a:xfrm>
            <a:custGeom>
              <a:avLst/>
              <a:gdLst>
                <a:gd name="T0" fmla="*/ 87 w 262"/>
                <a:gd name="T1" fmla="*/ 390 h 396"/>
                <a:gd name="T2" fmla="*/ 75 w 262"/>
                <a:gd name="T3" fmla="*/ 385 h 396"/>
                <a:gd name="T4" fmla="*/ 62 w 262"/>
                <a:gd name="T5" fmla="*/ 376 h 396"/>
                <a:gd name="T6" fmla="*/ 54 w 262"/>
                <a:gd name="T7" fmla="*/ 375 h 396"/>
                <a:gd name="T8" fmla="*/ 40 w 262"/>
                <a:gd name="T9" fmla="*/ 381 h 396"/>
                <a:gd name="T10" fmla="*/ 30 w 262"/>
                <a:gd name="T11" fmla="*/ 376 h 396"/>
                <a:gd name="T12" fmla="*/ 15 w 262"/>
                <a:gd name="T13" fmla="*/ 360 h 396"/>
                <a:gd name="T14" fmla="*/ 7 w 262"/>
                <a:gd name="T15" fmla="*/ 346 h 396"/>
                <a:gd name="T16" fmla="*/ 11 w 262"/>
                <a:gd name="T17" fmla="*/ 337 h 396"/>
                <a:gd name="T18" fmla="*/ 13 w 262"/>
                <a:gd name="T19" fmla="*/ 331 h 396"/>
                <a:gd name="T20" fmla="*/ 4 w 262"/>
                <a:gd name="T21" fmla="*/ 321 h 396"/>
                <a:gd name="T22" fmla="*/ 0 w 262"/>
                <a:gd name="T23" fmla="*/ 313 h 396"/>
                <a:gd name="T24" fmla="*/ 4 w 262"/>
                <a:gd name="T25" fmla="*/ 299 h 396"/>
                <a:gd name="T26" fmla="*/ 5 w 262"/>
                <a:gd name="T27" fmla="*/ 286 h 396"/>
                <a:gd name="T28" fmla="*/ 11 w 262"/>
                <a:gd name="T29" fmla="*/ 268 h 396"/>
                <a:gd name="T30" fmla="*/ 13 w 262"/>
                <a:gd name="T31" fmla="*/ 254 h 396"/>
                <a:gd name="T32" fmla="*/ 13 w 262"/>
                <a:gd name="T33" fmla="*/ 240 h 396"/>
                <a:gd name="T34" fmla="*/ 7 w 262"/>
                <a:gd name="T35" fmla="*/ 228 h 396"/>
                <a:gd name="T36" fmla="*/ 8 w 262"/>
                <a:gd name="T37" fmla="*/ 224 h 396"/>
                <a:gd name="T38" fmla="*/ 16 w 262"/>
                <a:gd name="T39" fmla="*/ 220 h 396"/>
                <a:gd name="T40" fmla="*/ 17 w 262"/>
                <a:gd name="T41" fmla="*/ 213 h 396"/>
                <a:gd name="T42" fmla="*/ 18 w 262"/>
                <a:gd name="T43" fmla="*/ 200 h 396"/>
                <a:gd name="T44" fmla="*/ 21 w 262"/>
                <a:gd name="T45" fmla="*/ 189 h 396"/>
                <a:gd name="T46" fmla="*/ 33 w 262"/>
                <a:gd name="T47" fmla="*/ 185 h 396"/>
                <a:gd name="T48" fmla="*/ 37 w 262"/>
                <a:gd name="T49" fmla="*/ 181 h 396"/>
                <a:gd name="T50" fmla="*/ 36 w 262"/>
                <a:gd name="T51" fmla="*/ 173 h 396"/>
                <a:gd name="T52" fmla="*/ 40 w 262"/>
                <a:gd name="T53" fmla="*/ 170 h 396"/>
                <a:gd name="T54" fmla="*/ 53 w 262"/>
                <a:gd name="T55" fmla="*/ 171 h 396"/>
                <a:gd name="T56" fmla="*/ 71 w 262"/>
                <a:gd name="T57" fmla="*/ 173 h 396"/>
                <a:gd name="T58" fmla="*/ 88 w 262"/>
                <a:gd name="T59" fmla="*/ 169 h 396"/>
                <a:gd name="T60" fmla="*/ 98 w 262"/>
                <a:gd name="T61" fmla="*/ 169 h 396"/>
                <a:gd name="T62" fmla="*/ 110 w 262"/>
                <a:gd name="T63" fmla="*/ 174 h 396"/>
                <a:gd name="T64" fmla="*/ 114 w 262"/>
                <a:gd name="T65" fmla="*/ 174 h 396"/>
                <a:gd name="T66" fmla="*/ 119 w 262"/>
                <a:gd name="T67" fmla="*/ 165 h 396"/>
                <a:gd name="T68" fmla="*/ 125 w 262"/>
                <a:gd name="T69" fmla="*/ 161 h 396"/>
                <a:gd name="T70" fmla="*/ 137 w 262"/>
                <a:gd name="T71" fmla="*/ 162 h 396"/>
                <a:gd name="T72" fmla="*/ 147 w 262"/>
                <a:gd name="T73" fmla="*/ 156 h 396"/>
                <a:gd name="T74" fmla="*/ 150 w 262"/>
                <a:gd name="T75" fmla="*/ 149 h 396"/>
                <a:gd name="T76" fmla="*/ 148 w 262"/>
                <a:gd name="T77" fmla="*/ 139 h 396"/>
                <a:gd name="T78" fmla="*/ 141 w 262"/>
                <a:gd name="T79" fmla="*/ 131 h 396"/>
                <a:gd name="T80" fmla="*/ 125 w 262"/>
                <a:gd name="T81" fmla="*/ 124 h 396"/>
                <a:gd name="T82" fmla="*/ 122 w 262"/>
                <a:gd name="T83" fmla="*/ 114 h 396"/>
                <a:gd name="T84" fmla="*/ 123 w 262"/>
                <a:gd name="T85" fmla="*/ 104 h 396"/>
                <a:gd name="T86" fmla="*/ 135 w 262"/>
                <a:gd name="T87" fmla="*/ 87 h 396"/>
                <a:gd name="T88" fmla="*/ 141 w 262"/>
                <a:gd name="T89" fmla="*/ 73 h 396"/>
                <a:gd name="T90" fmla="*/ 147 w 262"/>
                <a:gd name="T91" fmla="*/ 68 h 396"/>
                <a:gd name="T92" fmla="*/ 154 w 262"/>
                <a:gd name="T93" fmla="*/ 69 h 396"/>
                <a:gd name="T94" fmla="*/ 161 w 262"/>
                <a:gd name="T95" fmla="*/ 69 h 396"/>
                <a:gd name="T96" fmla="*/ 177 w 262"/>
                <a:gd name="T97" fmla="*/ 62 h 396"/>
                <a:gd name="T98" fmla="*/ 194 w 262"/>
                <a:gd name="T99" fmla="*/ 57 h 396"/>
                <a:gd name="T100" fmla="*/ 205 w 262"/>
                <a:gd name="T101" fmla="*/ 46 h 396"/>
                <a:gd name="T102" fmla="*/ 213 w 262"/>
                <a:gd name="T103" fmla="*/ 43 h 396"/>
                <a:gd name="T104" fmla="*/ 225 w 262"/>
                <a:gd name="T105" fmla="*/ 42 h 396"/>
                <a:gd name="T106" fmla="*/ 228 w 262"/>
                <a:gd name="T107" fmla="*/ 38 h 396"/>
                <a:gd name="T108" fmla="*/ 225 w 262"/>
                <a:gd name="T109" fmla="*/ 28 h 396"/>
                <a:gd name="T110" fmla="*/ 225 w 262"/>
                <a:gd name="T111" fmla="*/ 22 h 396"/>
                <a:gd name="T112" fmla="*/ 231 w 262"/>
                <a:gd name="T113" fmla="*/ 15 h 396"/>
                <a:gd name="T114" fmla="*/ 241 w 262"/>
                <a:gd name="T115" fmla="*/ 12 h 396"/>
                <a:gd name="T116" fmla="*/ 252 w 262"/>
                <a:gd name="T117" fmla="*/ 4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2" h="396">
                  <a:moveTo>
                    <a:pt x="87" y="396"/>
                  </a:moveTo>
                  <a:lnTo>
                    <a:pt x="88" y="394"/>
                  </a:lnTo>
                  <a:lnTo>
                    <a:pt x="88" y="393"/>
                  </a:lnTo>
                  <a:lnTo>
                    <a:pt x="88" y="393"/>
                  </a:lnTo>
                  <a:lnTo>
                    <a:pt x="88" y="392"/>
                  </a:lnTo>
                  <a:lnTo>
                    <a:pt x="87" y="391"/>
                  </a:lnTo>
                  <a:lnTo>
                    <a:pt x="87" y="390"/>
                  </a:lnTo>
                  <a:lnTo>
                    <a:pt x="86" y="390"/>
                  </a:lnTo>
                  <a:lnTo>
                    <a:pt x="86" y="389"/>
                  </a:lnTo>
                  <a:lnTo>
                    <a:pt x="85" y="389"/>
                  </a:lnTo>
                  <a:lnTo>
                    <a:pt x="84" y="388"/>
                  </a:lnTo>
                  <a:lnTo>
                    <a:pt x="82" y="387"/>
                  </a:lnTo>
                  <a:lnTo>
                    <a:pt x="80" y="387"/>
                  </a:lnTo>
                  <a:lnTo>
                    <a:pt x="75" y="385"/>
                  </a:lnTo>
                  <a:lnTo>
                    <a:pt x="74" y="384"/>
                  </a:lnTo>
                  <a:lnTo>
                    <a:pt x="72" y="384"/>
                  </a:lnTo>
                  <a:lnTo>
                    <a:pt x="70" y="383"/>
                  </a:lnTo>
                  <a:lnTo>
                    <a:pt x="68" y="381"/>
                  </a:lnTo>
                  <a:lnTo>
                    <a:pt x="66" y="380"/>
                  </a:lnTo>
                  <a:lnTo>
                    <a:pt x="63" y="377"/>
                  </a:lnTo>
                  <a:lnTo>
                    <a:pt x="62" y="376"/>
                  </a:lnTo>
                  <a:lnTo>
                    <a:pt x="61" y="376"/>
                  </a:lnTo>
                  <a:lnTo>
                    <a:pt x="60" y="375"/>
                  </a:lnTo>
                  <a:lnTo>
                    <a:pt x="59" y="375"/>
                  </a:lnTo>
                  <a:lnTo>
                    <a:pt x="58" y="375"/>
                  </a:lnTo>
                  <a:lnTo>
                    <a:pt x="57" y="375"/>
                  </a:lnTo>
                  <a:lnTo>
                    <a:pt x="56" y="375"/>
                  </a:lnTo>
                  <a:lnTo>
                    <a:pt x="54" y="375"/>
                  </a:lnTo>
                  <a:lnTo>
                    <a:pt x="53" y="376"/>
                  </a:lnTo>
                  <a:lnTo>
                    <a:pt x="51" y="376"/>
                  </a:lnTo>
                  <a:lnTo>
                    <a:pt x="49" y="377"/>
                  </a:lnTo>
                  <a:lnTo>
                    <a:pt x="44" y="380"/>
                  </a:lnTo>
                  <a:lnTo>
                    <a:pt x="42" y="380"/>
                  </a:lnTo>
                  <a:lnTo>
                    <a:pt x="41" y="381"/>
                  </a:lnTo>
                  <a:lnTo>
                    <a:pt x="40" y="381"/>
                  </a:lnTo>
                  <a:lnTo>
                    <a:pt x="39" y="381"/>
                  </a:lnTo>
                  <a:lnTo>
                    <a:pt x="38" y="381"/>
                  </a:lnTo>
                  <a:lnTo>
                    <a:pt x="36" y="380"/>
                  </a:lnTo>
                  <a:lnTo>
                    <a:pt x="36" y="380"/>
                  </a:lnTo>
                  <a:lnTo>
                    <a:pt x="35" y="380"/>
                  </a:lnTo>
                  <a:lnTo>
                    <a:pt x="33" y="378"/>
                  </a:lnTo>
                  <a:lnTo>
                    <a:pt x="30" y="376"/>
                  </a:lnTo>
                  <a:lnTo>
                    <a:pt x="27" y="373"/>
                  </a:lnTo>
                  <a:lnTo>
                    <a:pt x="25" y="371"/>
                  </a:lnTo>
                  <a:lnTo>
                    <a:pt x="22" y="368"/>
                  </a:lnTo>
                  <a:lnTo>
                    <a:pt x="21" y="367"/>
                  </a:lnTo>
                  <a:lnTo>
                    <a:pt x="16" y="362"/>
                  </a:lnTo>
                  <a:lnTo>
                    <a:pt x="15" y="361"/>
                  </a:lnTo>
                  <a:lnTo>
                    <a:pt x="15" y="360"/>
                  </a:lnTo>
                  <a:lnTo>
                    <a:pt x="12" y="356"/>
                  </a:lnTo>
                  <a:lnTo>
                    <a:pt x="9" y="352"/>
                  </a:lnTo>
                  <a:lnTo>
                    <a:pt x="8" y="350"/>
                  </a:lnTo>
                  <a:lnTo>
                    <a:pt x="8" y="349"/>
                  </a:lnTo>
                  <a:lnTo>
                    <a:pt x="7" y="348"/>
                  </a:lnTo>
                  <a:lnTo>
                    <a:pt x="7" y="347"/>
                  </a:lnTo>
                  <a:lnTo>
                    <a:pt x="7" y="346"/>
                  </a:lnTo>
                  <a:lnTo>
                    <a:pt x="7" y="345"/>
                  </a:lnTo>
                  <a:lnTo>
                    <a:pt x="7" y="344"/>
                  </a:lnTo>
                  <a:lnTo>
                    <a:pt x="7" y="343"/>
                  </a:lnTo>
                  <a:lnTo>
                    <a:pt x="8" y="342"/>
                  </a:lnTo>
                  <a:lnTo>
                    <a:pt x="9" y="341"/>
                  </a:lnTo>
                  <a:lnTo>
                    <a:pt x="10" y="339"/>
                  </a:lnTo>
                  <a:lnTo>
                    <a:pt x="11" y="337"/>
                  </a:lnTo>
                  <a:lnTo>
                    <a:pt x="13" y="335"/>
                  </a:lnTo>
                  <a:lnTo>
                    <a:pt x="13" y="334"/>
                  </a:lnTo>
                  <a:lnTo>
                    <a:pt x="14" y="333"/>
                  </a:lnTo>
                  <a:lnTo>
                    <a:pt x="14" y="333"/>
                  </a:lnTo>
                  <a:lnTo>
                    <a:pt x="14" y="332"/>
                  </a:lnTo>
                  <a:lnTo>
                    <a:pt x="14" y="332"/>
                  </a:lnTo>
                  <a:lnTo>
                    <a:pt x="13" y="331"/>
                  </a:lnTo>
                  <a:lnTo>
                    <a:pt x="12" y="329"/>
                  </a:lnTo>
                  <a:lnTo>
                    <a:pt x="11" y="328"/>
                  </a:lnTo>
                  <a:lnTo>
                    <a:pt x="11" y="327"/>
                  </a:lnTo>
                  <a:lnTo>
                    <a:pt x="10" y="326"/>
                  </a:lnTo>
                  <a:lnTo>
                    <a:pt x="9" y="325"/>
                  </a:lnTo>
                  <a:lnTo>
                    <a:pt x="6" y="323"/>
                  </a:lnTo>
                  <a:lnTo>
                    <a:pt x="4" y="321"/>
                  </a:lnTo>
                  <a:lnTo>
                    <a:pt x="3" y="320"/>
                  </a:lnTo>
                  <a:lnTo>
                    <a:pt x="2" y="319"/>
                  </a:lnTo>
                  <a:lnTo>
                    <a:pt x="1" y="317"/>
                  </a:lnTo>
                  <a:lnTo>
                    <a:pt x="1" y="316"/>
                  </a:lnTo>
                  <a:lnTo>
                    <a:pt x="1" y="316"/>
                  </a:lnTo>
                  <a:lnTo>
                    <a:pt x="0" y="314"/>
                  </a:lnTo>
                  <a:lnTo>
                    <a:pt x="0" y="313"/>
                  </a:lnTo>
                  <a:lnTo>
                    <a:pt x="0" y="312"/>
                  </a:lnTo>
                  <a:lnTo>
                    <a:pt x="0" y="310"/>
                  </a:lnTo>
                  <a:lnTo>
                    <a:pt x="1" y="308"/>
                  </a:lnTo>
                  <a:lnTo>
                    <a:pt x="1" y="307"/>
                  </a:lnTo>
                  <a:lnTo>
                    <a:pt x="2" y="303"/>
                  </a:lnTo>
                  <a:lnTo>
                    <a:pt x="3" y="301"/>
                  </a:lnTo>
                  <a:lnTo>
                    <a:pt x="4" y="299"/>
                  </a:lnTo>
                  <a:lnTo>
                    <a:pt x="5" y="295"/>
                  </a:lnTo>
                  <a:lnTo>
                    <a:pt x="6" y="290"/>
                  </a:lnTo>
                  <a:lnTo>
                    <a:pt x="6" y="289"/>
                  </a:lnTo>
                  <a:lnTo>
                    <a:pt x="6" y="289"/>
                  </a:lnTo>
                  <a:lnTo>
                    <a:pt x="6" y="288"/>
                  </a:lnTo>
                  <a:lnTo>
                    <a:pt x="5" y="287"/>
                  </a:lnTo>
                  <a:lnTo>
                    <a:pt x="5" y="286"/>
                  </a:lnTo>
                  <a:lnTo>
                    <a:pt x="5" y="285"/>
                  </a:lnTo>
                  <a:lnTo>
                    <a:pt x="6" y="284"/>
                  </a:lnTo>
                  <a:lnTo>
                    <a:pt x="6" y="283"/>
                  </a:lnTo>
                  <a:lnTo>
                    <a:pt x="7" y="279"/>
                  </a:lnTo>
                  <a:lnTo>
                    <a:pt x="9" y="275"/>
                  </a:lnTo>
                  <a:lnTo>
                    <a:pt x="11" y="270"/>
                  </a:lnTo>
                  <a:lnTo>
                    <a:pt x="11" y="268"/>
                  </a:lnTo>
                  <a:lnTo>
                    <a:pt x="12" y="266"/>
                  </a:lnTo>
                  <a:lnTo>
                    <a:pt x="12" y="265"/>
                  </a:lnTo>
                  <a:lnTo>
                    <a:pt x="13" y="263"/>
                  </a:lnTo>
                  <a:lnTo>
                    <a:pt x="13" y="260"/>
                  </a:lnTo>
                  <a:lnTo>
                    <a:pt x="13" y="259"/>
                  </a:lnTo>
                  <a:lnTo>
                    <a:pt x="13" y="255"/>
                  </a:lnTo>
                  <a:lnTo>
                    <a:pt x="13" y="254"/>
                  </a:lnTo>
                  <a:lnTo>
                    <a:pt x="13" y="252"/>
                  </a:lnTo>
                  <a:lnTo>
                    <a:pt x="14" y="248"/>
                  </a:lnTo>
                  <a:lnTo>
                    <a:pt x="14" y="247"/>
                  </a:lnTo>
                  <a:lnTo>
                    <a:pt x="14" y="245"/>
                  </a:lnTo>
                  <a:lnTo>
                    <a:pt x="13" y="242"/>
                  </a:lnTo>
                  <a:lnTo>
                    <a:pt x="13" y="241"/>
                  </a:lnTo>
                  <a:lnTo>
                    <a:pt x="13" y="240"/>
                  </a:lnTo>
                  <a:lnTo>
                    <a:pt x="12" y="238"/>
                  </a:lnTo>
                  <a:lnTo>
                    <a:pt x="12" y="237"/>
                  </a:lnTo>
                  <a:lnTo>
                    <a:pt x="11" y="235"/>
                  </a:lnTo>
                  <a:lnTo>
                    <a:pt x="11" y="234"/>
                  </a:lnTo>
                  <a:lnTo>
                    <a:pt x="8" y="230"/>
                  </a:lnTo>
                  <a:lnTo>
                    <a:pt x="7" y="229"/>
                  </a:lnTo>
                  <a:lnTo>
                    <a:pt x="7" y="228"/>
                  </a:lnTo>
                  <a:lnTo>
                    <a:pt x="7" y="227"/>
                  </a:lnTo>
                  <a:lnTo>
                    <a:pt x="7" y="227"/>
                  </a:lnTo>
                  <a:lnTo>
                    <a:pt x="7" y="226"/>
                  </a:lnTo>
                  <a:lnTo>
                    <a:pt x="7" y="225"/>
                  </a:lnTo>
                  <a:lnTo>
                    <a:pt x="7" y="225"/>
                  </a:lnTo>
                  <a:lnTo>
                    <a:pt x="8" y="225"/>
                  </a:lnTo>
                  <a:lnTo>
                    <a:pt x="8" y="224"/>
                  </a:lnTo>
                  <a:lnTo>
                    <a:pt x="9" y="223"/>
                  </a:lnTo>
                  <a:lnTo>
                    <a:pt x="10" y="223"/>
                  </a:lnTo>
                  <a:lnTo>
                    <a:pt x="11" y="222"/>
                  </a:lnTo>
                  <a:lnTo>
                    <a:pt x="13" y="222"/>
                  </a:lnTo>
                  <a:lnTo>
                    <a:pt x="14" y="221"/>
                  </a:lnTo>
                  <a:lnTo>
                    <a:pt x="15" y="221"/>
                  </a:lnTo>
                  <a:lnTo>
                    <a:pt x="16" y="220"/>
                  </a:lnTo>
                  <a:lnTo>
                    <a:pt x="16" y="219"/>
                  </a:lnTo>
                  <a:lnTo>
                    <a:pt x="17" y="218"/>
                  </a:lnTo>
                  <a:lnTo>
                    <a:pt x="17" y="217"/>
                  </a:lnTo>
                  <a:lnTo>
                    <a:pt x="17" y="217"/>
                  </a:lnTo>
                  <a:lnTo>
                    <a:pt x="17" y="216"/>
                  </a:lnTo>
                  <a:lnTo>
                    <a:pt x="17" y="215"/>
                  </a:lnTo>
                  <a:lnTo>
                    <a:pt x="17" y="213"/>
                  </a:lnTo>
                  <a:lnTo>
                    <a:pt x="17" y="212"/>
                  </a:lnTo>
                  <a:lnTo>
                    <a:pt x="16" y="206"/>
                  </a:lnTo>
                  <a:lnTo>
                    <a:pt x="16" y="205"/>
                  </a:lnTo>
                  <a:lnTo>
                    <a:pt x="16" y="205"/>
                  </a:lnTo>
                  <a:lnTo>
                    <a:pt x="16" y="204"/>
                  </a:lnTo>
                  <a:lnTo>
                    <a:pt x="18" y="201"/>
                  </a:lnTo>
                  <a:lnTo>
                    <a:pt x="18" y="200"/>
                  </a:lnTo>
                  <a:lnTo>
                    <a:pt x="19" y="198"/>
                  </a:lnTo>
                  <a:lnTo>
                    <a:pt x="19" y="194"/>
                  </a:lnTo>
                  <a:lnTo>
                    <a:pt x="20" y="193"/>
                  </a:lnTo>
                  <a:lnTo>
                    <a:pt x="20" y="192"/>
                  </a:lnTo>
                  <a:lnTo>
                    <a:pt x="20" y="191"/>
                  </a:lnTo>
                  <a:lnTo>
                    <a:pt x="21" y="190"/>
                  </a:lnTo>
                  <a:lnTo>
                    <a:pt x="21" y="189"/>
                  </a:lnTo>
                  <a:lnTo>
                    <a:pt x="22" y="188"/>
                  </a:lnTo>
                  <a:lnTo>
                    <a:pt x="22" y="188"/>
                  </a:lnTo>
                  <a:lnTo>
                    <a:pt x="23" y="188"/>
                  </a:lnTo>
                  <a:lnTo>
                    <a:pt x="23" y="187"/>
                  </a:lnTo>
                  <a:lnTo>
                    <a:pt x="25" y="187"/>
                  </a:lnTo>
                  <a:lnTo>
                    <a:pt x="31" y="185"/>
                  </a:lnTo>
                  <a:lnTo>
                    <a:pt x="33" y="185"/>
                  </a:lnTo>
                  <a:lnTo>
                    <a:pt x="34" y="184"/>
                  </a:lnTo>
                  <a:lnTo>
                    <a:pt x="35" y="184"/>
                  </a:lnTo>
                  <a:lnTo>
                    <a:pt x="36" y="183"/>
                  </a:lnTo>
                  <a:lnTo>
                    <a:pt x="36" y="183"/>
                  </a:lnTo>
                  <a:lnTo>
                    <a:pt x="37" y="182"/>
                  </a:lnTo>
                  <a:lnTo>
                    <a:pt x="37" y="182"/>
                  </a:lnTo>
                  <a:lnTo>
                    <a:pt x="37" y="181"/>
                  </a:lnTo>
                  <a:lnTo>
                    <a:pt x="37" y="181"/>
                  </a:lnTo>
                  <a:lnTo>
                    <a:pt x="37" y="180"/>
                  </a:lnTo>
                  <a:lnTo>
                    <a:pt x="37" y="179"/>
                  </a:lnTo>
                  <a:lnTo>
                    <a:pt x="36" y="176"/>
                  </a:lnTo>
                  <a:lnTo>
                    <a:pt x="36" y="175"/>
                  </a:lnTo>
                  <a:lnTo>
                    <a:pt x="36" y="174"/>
                  </a:lnTo>
                  <a:lnTo>
                    <a:pt x="36" y="173"/>
                  </a:lnTo>
                  <a:lnTo>
                    <a:pt x="36" y="173"/>
                  </a:lnTo>
                  <a:lnTo>
                    <a:pt x="37" y="172"/>
                  </a:lnTo>
                  <a:lnTo>
                    <a:pt x="37" y="171"/>
                  </a:lnTo>
                  <a:lnTo>
                    <a:pt x="38" y="171"/>
                  </a:lnTo>
                  <a:lnTo>
                    <a:pt x="39" y="170"/>
                  </a:lnTo>
                  <a:lnTo>
                    <a:pt x="39" y="170"/>
                  </a:lnTo>
                  <a:lnTo>
                    <a:pt x="40" y="170"/>
                  </a:lnTo>
                  <a:lnTo>
                    <a:pt x="41" y="169"/>
                  </a:lnTo>
                  <a:lnTo>
                    <a:pt x="42" y="169"/>
                  </a:lnTo>
                  <a:lnTo>
                    <a:pt x="43" y="169"/>
                  </a:lnTo>
                  <a:lnTo>
                    <a:pt x="45" y="169"/>
                  </a:lnTo>
                  <a:lnTo>
                    <a:pt x="46" y="169"/>
                  </a:lnTo>
                  <a:lnTo>
                    <a:pt x="51" y="171"/>
                  </a:lnTo>
                  <a:lnTo>
                    <a:pt x="53" y="171"/>
                  </a:lnTo>
                  <a:lnTo>
                    <a:pt x="55" y="171"/>
                  </a:lnTo>
                  <a:lnTo>
                    <a:pt x="56" y="172"/>
                  </a:lnTo>
                  <a:lnTo>
                    <a:pt x="60" y="172"/>
                  </a:lnTo>
                  <a:lnTo>
                    <a:pt x="62" y="172"/>
                  </a:lnTo>
                  <a:lnTo>
                    <a:pt x="68" y="173"/>
                  </a:lnTo>
                  <a:lnTo>
                    <a:pt x="69" y="173"/>
                  </a:lnTo>
                  <a:lnTo>
                    <a:pt x="71" y="173"/>
                  </a:lnTo>
                  <a:lnTo>
                    <a:pt x="73" y="173"/>
                  </a:lnTo>
                  <a:lnTo>
                    <a:pt x="75" y="173"/>
                  </a:lnTo>
                  <a:lnTo>
                    <a:pt x="77" y="173"/>
                  </a:lnTo>
                  <a:lnTo>
                    <a:pt x="79" y="172"/>
                  </a:lnTo>
                  <a:lnTo>
                    <a:pt x="80" y="172"/>
                  </a:lnTo>
                  <a:lnTo>
                    <a:pt x="83" y="171"/>
                  </a:lnTo>
                  <a:lnTo>
                    <a:pt x="88" y="169"/>
                  </a:lnTo>
                  <a:lnTo>
                    <a:pt x="90" y="168"/>
                  </a:lnTo>
                  <a:lnTo>
                    <a:pt x="92" y="167"/>
                  </a:lnTo>
                  <a:lnTo>
                    <a:pt x="93" y="167"/>
                  </a:lnTo>
                  <a:lnTo>
                    <a:pt x="93" y="167"/>
                  </a:lnTo>
                  <a:lnTo>
                    <a:pt x="94" y="167"/>
                  </a:lnTo>
                  <a:lnTo>
                    <a:pt x="94" y="168"/>
                  </a:lnTo>
                  <a:lnTo>
                    <a:pt x="98" y="169"/>
                  </a:lnTo>
                  <a:lnTo>
                    <a:pt x="100" y="170"/>
                  </a:lnTo>
                  <a:lnTo>
                    <a:pt x="101" y="170"/>
                  </a:lnTo>
                  <a:lnTo>
                    <a:pt x="104" y="171"/>
                  </a:lnTo>
                  <a:lnTo>
                    <a:pt x="106" y="171"/>
                  </a:lnTo>
                  <a:lnTo>
                    <a:pt x="106" y="172"/>
                  </a:lnTo>
                  <a:lnTo>
                    <a:pt x="108" y="172"/>
                  </a:lnTo>
                  <a:lnTo>
                    <a:pt x="110" y="174"/>
                  </a:lnTo>
                  <a:lnTo>
                    <a:pt x="111" y="175"/>
                  </a:lnTo>
                  <a:lnTo>
                    <a:pt x="112" y="175"/>
                  </a:lnTo>
                  <a:lnTo>
                    <a:pt x="112" y="175"/>
                  </a:lnTo>
                  <a:lnTo>
                    <a:pt x="113" y="175"/>
                  </a:lnTo>
                  <a:lnTo>
                    <a:pt x="113" y="175"/>
                  </a:lnTo>
                  <a:lnTo>
                    <a:pt x="114" y="175"/>
                  </a:lnTo>
                  <a:lnTo>
                    <a:pt x="114" y="174"/>
                  </a:lnTo>
                  <a:lnTo>
                    <a:pt x="115" y="174"/>
                  </a:lnTo>
                  <a:lnTo>
                    <a:pt x="116" y="172"/>
                  </a:lnTo>
                  <a:lnTo>
                    <a:pt x="117" y="171"/>
                  </a:lnTo>
                  <a:lnTo>
                    <a:pt x="117" y="169"/>
                  </a:lnTo>
                  <a:lnTo>
                    <a:pt x="118" y="166"/>
                  </a:lnTo>
                  <a:lnTo>
                    <a:pt x="119" y="166"/>
                  </a:lnTo>
                  <a:lnTo>
                    <a:pt x="119" y="165"/>
                  </a:lnTo>
                  <a:lnTo>
                    <a:pt x="120" y="165"/>
                  </a:lnTo>
                  <a:lnTo>
                    <a:pt x="120" y="164"/>
                  </a:lnTo>
                  <a:lnTo>
                    <a:pt x="122" y="163"/>
                  </a:lnTo>
                  <a:lnTo>
                    <a:pt x="123" y="162"/>
                  </a:lnTo>
                  <a:lnTo>
                    <a:pt x="124" y="162"/>
                  </a:lnTo>
                  <a:lnTo>
                    <a:pt x="125" y="162"/>
                  </a:lnTo>
                  <a:lnTo>
                    <a:pt x="125" y="161"/>
                  </a:lnTo>
                  <a:lnTo>
                    <a:pt x="126" y="161"/>
                  </a:lnTo>
                  <a:lnTo>
                    <a:pt x="128" y="162"/>
                  </a:lnTo>
                  <a:lnTo>
                    <a:pt x="131" y="162"/>
                  </a:lnTo>
                  <a:lnTo>
                    <a:pt x="132" y="162"/>
                  </a:lnTo>
                  <a:lnTo>
                    <a:pt x="135" y="162"/>
                  </a:lnTo>
                  <a:lnTo>
                    <a:pt x="136" y="162"/>
                  </a:lnTo>
                  <a:lnTo>
                    <a:pt x="137" y="162"/>
                  </a:lnTo>
                  <a:lnTo>
                    <a:pt x="139" y="162"/>
                  </a:lnTo>
                  <a:lnTo>
                    <a:pt x="140" y="161"/>
                  </a:lnTo>
                  <a:lnTo>
                    <a:pt x="141" y="161"/>
                  </a:lnTo>
                  <a:lnTo>
                    <a:pt x="143" y="160"/>
                  </a:lnTo>
                  <a:lnTo>
                    <a:pt x="145" y="158"/>
                  </a:lnTo>
                  <a:lnTo>
                    <a:pt x="146" y="157"/>
                  </a:lnTo>
                  <a:lnTo>
                    <a:pt x="147" y="156"/>
                  </a:lnTo>
                  <a:lnTo>
                    <a:pt x="147" y="155"/>
                  </a:lnTo>
                  <a:lnTo>
                    <a:pt x="148" y="155"/>
                  </a:lnTo>
                  <a:lnTo>
                    <a:pt x="149" y="154"/>
                  </a:lnTo>
                  <a:lnTo>
                    <a:pt x="149" y="152"/>
                  </a:lnTo>
                  <a:lnTo>
                    <a:pt x="149" y="151"/>
                  </a:lnTo>
                  <a:lnTo>
                    <a:pt x="150" y="150"/>
                  </a:lnTo>
                  <a:lnTo>
                    <a:pt x="150" y="149"/>
                  </a:lnTo>
                  <a:lnTo>
                    <a:pt x="150" y="147"/>
                  </a:lnTo>
                  <a:lnTo>
                    <a:pt x="150" y="146"/>
                  </a:lnTo>
                  <a:lnTo>
                    <a:pt x="150" y="144"/>
                  </a:lnTo>
                  <a:lnTo>
                    <a:pt x="149" y="143"/>
                  </a:lnTo>
                  <a:lnTo>
                    <a:pt x="149" y="142"/>
                  </a:lnTo>
                  <a:lnTo>
                    <a:pt x="148" y="140"/>
                  </a:lnTo>
                  <a:lnTo>
                    <a:pt x="148" y="139"/>
                  </a:lnTo>
                  <a:lnTo>
                    <a:pt x="146" y="137"/>
                  </a:lnTo>
                  <a:lnTo>
                    <a:pt x="145" y="134"/>
                  </a:lnTo>
                  <a:lnTo>
                    <a:pt x="144" y="134"/>
                  </a:lnTo>
                  <a:lnTo>
                    <a:pt x="143" y="133"/>
                  </a:lnTo>
                  <a:lnTo>
                    <a:pt x="143" y="132"/>
                  </a:lnTo>
                  <a:lnTo>
                    <a:pt x="142" y="132"/>
                  </a:lnTo>
                  <a:lnTo>
                    <a:pt x="141" y="131"/>
                  </a:lnTo>
                  <a:lnTo>
                    <a:pt x="139" y="130"/>
                  </a:lnTo>
                  <a:lnTo>
                    <a:pt x="138" y="130"/>
                  </a:lnTo>
                  <a:lnTo>
                    <a:pt x="134" y="129"/>
                  </a:lnTo>
                  <a:lnTo>
                    <a:pt x="132" y="128"/>
                  </a:lnTo>
                  <a:lnTo>
                    <a:pt x="127" y="125"/>
                  </a:lnTo>
                  <a:lnTo>
                    <a:pt x="126" y="125"/>
                  </a:lnTo>
                  <a:lnTo>
                    <a:pt x="125" y="124"/>
                  </a:lnTo>
                  <a:lnTo>
                    <a:pt x="124" y="123"/>
                  </a:lnTo>
                  <a:lnTo>
                    <a:pt x="124" y="122"/>
                  </a:lnTo>
                  <a:lnTo>
                    <a:pt x="123" y="121"/>
                  </a:lnTo>
                  <a:lnTo>
                    <a:pt x="123" y="119"/>
                  </a:lnTo>
                  <a:lnTo>
                    <a:pt x="122" y="118"/>
                  </a:lnTo>
                  <a:lnTo>
                    <a:pt x="122" y="116"/>
                  </a:lnTo>
                  <a:lnTo>
                    <a:pt x="122" y="114"/>
                  </a:lnTo>
                  <a:lnTo>
                    <a:pt x="122" y="113"/>
                  </a:lnTo>
                  <a:lnTo>
                    <a:pt x="121" y="111"/>
                  </a:lnTo>
                  <a:lnTo>
                    <a:pt x="122" y="110"/>
                  </a:lnTo>
                  <a:lnTo>
                    <a:pt x="122" y="108"/>
                  </a:lnTo>
                  <a:lnTo>
                    <a:pt x="122" y="107"/>
                  </a:lnTo>
                  <a:lnTo>
                    <a:pt x="122" y="106"/>
                  </a:lnTo>
                  <a:lnTo>
                    <a:pt x="123" y="104"/>
                  </a:lnTo>
                  <a:lnTo>
                    <a:pt x="123" y="103"/>
                  </a:lnTo>
                  <a:lnTo>
                    <a:pt x="124" y="101"/>
                  </a:lnTo>
                  <a:lnTo>
                    <a:pt x="124" y="100"/>
                  </a:lnTo>
                  <a:lnTo>
                    <a:pt x="125" y="99"/>
                  </a:lnTo>
                  <a:lnTo>
                    <a:pt x="133" y="89"/>
                  </a:lnTo>
                  <a:lnTo>
                    <a:pt x="134" y="88"/>
                  </a:lnTo>
                  <a:lnTo>
                    <a:pt x="135" y="87"/>
                  </a:lnTo>
                  <a:lnTo>
                    <a:pt x="136" y="85"/>
                  </a:lnTo>
                  <a:lnTo>
                    <a:pt x="137" y="81"/>
                  </a:lnTo>
                  <a:lnTo>
                    <a:pt x="139" y="78"/>
                  </a:lnTo>
                  <a:lnTo>
                    <a:pt x="139" y="77"/>
                  </a:lnTo>
                  <a:lnTo>
                    <a:pt x="140" y="74"/>
                  </a:lnTo>
                  <a:lnTo>
                    <a:pt x="141" y="74"/>
                  </a:lnTo>
                  <a:lnTo>
                    <a:pt x="141" y="73"/>
                  </a:lnTo>
                  <a:lnTo>
                    <a:pt x="142" y="72"/>
                  </a:lnTo>
                  <a:lnTo>
                    <a:pt x="142" y="71"/>
                  </a:lnTo>
                  <a:lnTo>
                    <a:pt x="143" y="70"/>
                  </a:lnTo>
                  <a:lnTo>
                    <a:pt x="144" y="70"/>
                  </a:lnTo>
                  <a:lnTo>
                    <a:pt x="144" y="69"/>
                  </a:lnTo>
                  <a:lnTo>
                    <a:pt x="145" y="69"/>
                  </a:lnTo>
                  <a:lnTo>
                    <a:pt x="147" y="68"/>
                  </a:lnTo>
                  <a:lnTo>
                    <a:pt x="148" y="68"/>
                  </a:lnTo>
                  <a:lnTo>
                    <a:pt x="149" y="68"/>
                  </a:lnTo>
                  <a:lnTo>
                    <a:pt x="150" y="67"/>
                  </a:lnTo>
                  <a:lnTo>
                    <a:pt x="151" y="68"/>
                  </a:lnTo>
                  <a:lnTo>
                    <a:pt x="151" y="68"/>
                  </a:lnTo>
                  <a:lnTo>
                    <a:pt x="153" y="69"/>
                  </a:lnTo>
                  <a:lnTo>
                    <a:pt x="154" y="69"/>
                  </a:lnTo>
                  <a:lnTo>
                    <a:pt x="154" y="69"/>
                  </a:lnTo>
                  <a:lnTo>
                    <a:pt x="155" y="69"/>
                  </a:lnTo>
                  <a:lnTo>
                    <a:pt x="156" y="70"/>
                  </a:lnTo>
                  <a:lnTo>
                    <a:pt x="157" y="70"/>
                  </a:lnTo>
                  <a:lnTo>
                    <a:pt x="158" y="70"/>
                  </a:lnTo>
                  <a:lnTo>
                    <a:pt x="159" y="69"/>
                  </a:lnTo>
                  <a:lnTo>
                    <a:pt x="161" y="69"/>
                  </a:lnTo>
                  <a:lnTo>
                    <a:pt x="162" y="68"/>
                  </a:lnTo>
                  <a:lnTo>
                    <a:pt x="163" y="68"/>
                  </a:lnTo>
                  <a:lnTo>
                    <a:pt x="168" y="65"/>
                  </a:lnTo>
                  <a:lnTo>
                    <a:pt x="170" y="64"/>
                  </a:lnTo>
                  <a:lnTo>
                    <a:pt x="172" y="63"/>
                  </a:lnTo>
                  <a:lnTo>
                    <a:pt x="174" y="63"/>
                  </a:lnTo>
                  <a:lnTo>
                    <a:pt x="177" y="62"/>
                  </a:lnTo>
                  <a:lnTo>
                    <a:pt x="179" y="61"/>
                  </a:lnTo>
                  <a:lnTo>
                    <a:pt x="184" y="60"/>
                  </a:lnTo>
                  <a:lnTo>
                    <a:pt x="186" y="59"/>
                  </a:lnTo>
                  <a:lnTo>
                    <a:pt x="188" y="59"/>
                  </a:lnTo>
                  <a:lnTo>
                    <a:pt x="191" y="58"/>
                  </a:lnTo>
                  <a:lnTo>
                    <a:pt x="193" y="57"/>
                  </a:lnTo>
                  <a:lnTo>
                    <a:pt x="194" y="57"/>
                  </a:lnTo>
                  <a:lnTo>
                    <a:pt x="196" y="56"/>
                  </a:lnTo>
                  <a:lnTo>
                    <a:pt x="198" y="54"/>
                  </a:lnTo>
                  <a:lnTo>
                    <a:pt x="200" y="53"/>
                  </a:lnTo>
                  <a:lnTo>
                    <a:pt x="200" y="52"/>
                  </a:lnTo>
                  <a:lnTo>
                    <a:pt x="201" y="51"/>
                  </a:lnTo>
                  <a:lnTo>
                    <a:pt x="204" y="48"/>
                  </a:lnTo>
                  <a:lnTo>
                    <a:pt x="205" y="46"/>
                  </a:lnTo>
                  <a:lnTo>
                    <a:pt x="206" y="45"/>
                  </a:lnTo>
                  <a:lnTo>
                    <a:pt x="207" y="44"/>
                  </a:lnTo>
                  <a:lnTo>
                    <a:pt x="208" y="44"/>
                  </a:lnTo>
                  <a:lnTo>
                    <a:pt x="209" y="43"/>
                  </a:lnTo>
                  <a:lnTo>
                    <a:pt x="210" y="43"/>
                  </a:lnTo>
                  <a:lnTo>
                    <a:pt x="210" y="43"/>
                  </a:lnTo>
                  <a:lnTo>
                    <a:pt x="213" y="43"/>
                  </a:lnTo>
                  <a:lnTo>
                    <a:pt x="217" y="43"/>
                  </a:lnTo>
                  <a:lnTo>
                    <a:pt x="219" y="43"/>
                  </a:lnTo>
                  <a:lnTo>
                    <a:pt x="220" y="43"/>
                  </a:lnTo>
                  <a:lnTo>
                    <a:pt x="221" y="43"/>
                  </a:lnTo>
                  <a:lnTo>
                    <a:pt x="223" y="43"/>
                  </a:lnTo>
                  <a:lnTo>
                    <a:pt x="224" y="43"/>
                  </a:lnTo>
                  <a:lnTo>
                    <a:pt x="225" y="42"/>
                  </a:lnTo>
                  <a:lnTo>
                    <a:pt x="225" y="42"/>
                  </a:lnTo>
                  <a:lnTo>
                    <a:pt x="226" y="41"/>
                  </a:lnTo>
                  <a:lnTo>
                    <a:pt x="226" y="40"/>
                  </a:lnTo>
                  <a:lnTo>
                    <a:pt x="227" y="40"/>
                  </a:lnTo>
                  <a:lnTo>
                    <a:pt x="227" y="40"/>
                  </a:lnTo>
                  <a:lnTo>
                    <a:pt x="227" y="39"/>
                  </a:lnTo>
                  <a:lnTo>
                    <a:pt x="228" y="38"/>
                  </a:lnTo>
                  <a:lnTo>
                    <a:pt x="228" y="37"/>
                  </a:lnTo>
                  <a:lnTo>
                    <a:pt x="228" y="37"/>
                  </a:lnTo>
                  <a:lnTo>
                    <a:pt x="227" y="36"/>
                  </a:lnTo>
                  <a:lnTo>
                    <a:pt x="227" y="35"/>
                  </a:lnTo>
                  <a:lnTo>
                    <a:pt x="227" y="34"/>
                  </a:lnTo>
                  <a:lnTo>
                    <a:pt x="226" y="32"/>
                  </a:lnTo>
                  <a:lnTo>
                    <a:pt x="225" y="28"/>
                  </a:lnTo>
                  <a:lnTo>
                    <a:pt x="224" y="27"/>
                  </a:lnTo>
                  <a:lnTo>
                    <a:pt x="224" y="26"/>
                  </a:lnTo>
                  <a:lnTo>
                    <a:pt x="224" y="25"/>
                  </a:lnTo>
                  <a:lnTo>
                    <a:pt x="224" y="24"/>
                  </a:lnTo>
                  <a:lnTo>
                    <a:pt x="224" y="23"/>
                  </a:lnTo>
                  <a:lnTo>
                    <a:pt x="225" y="22"/>
                  </a:lnTo>
                  <a:lnTo>
                    <a:pt x="225" y="22"/>
                  </a:lnTo>
                  <a:lnTo>
                    <a:pt x="225" y="21"/>
                  </a:lnTo>
                  <a:lnTo>
                    <a:pt x="226" y="20"/>
                  </a:lnTo>
                  <a:lnTo>
                    <a:pt x="226" y="19"/>
                  </a:lnTo>
                  <a:lnTo>
                    <a:pt x="228" y="18"/>
                  </a:lnTo>
                  <a:lnTo>
                    <a:pt x="229" y="16"/>
                  </a:lnTo>
                  <a:lnTo>
                    <a:pt x="230" y="15"/>
                  </a:lnTo>
                  <a:lnTo>
                    <a:pt x="231" y="15"/>
                  </a:lnTo>
                  <a:lnTo>
                    <a:pt x="232" y="14"/>
                  </a:lnTo>
                  <a:lnTo>
                    <a:pt x="233" y="14"/>
                  </a:lnTo>
                  <a:lnTo>
                    <a:pt x="235" y="13"/>
                  </a:lnTo>
                  <a:lnTo>
                    <a:pt x="236" y="12"/>
                  </a:lnTo>
                  <a:lnTo>
                    <a:pt x="237" y="12"/>
                  </a:lnTo>
                  <a:lnTo>
                    <a:pt x="240" y="12"/>
                  </a:lnTo>
                  <a:lnTo>
                    <a:pt x="241" y="12"/>
                  </a:lnTo>
                  <a:lnTo>
                    <a:pt x="242" y="11"/>
                  </a:lnTo>
                  <a:lnTo>
                    <a:pt x="243" y="11"/>
                  </a:lnTo>
                  <a:lnTo>
                    <a:pt x="244" y="10"/>
                  </a:lnTo>
                  <a:lnTo>
                    <a:pt x="245" y="10"/>
                  </a:lnTo>
                  <a:lnTo>
                    <a:pt x="246" y="9"/>
                  </a:lnTo>
                  <a:lnTo>
                    <a:pt x="249" y="7"/>
                  </a:lnTo>
                  <a:lnTo>
                    <a:pt x="252" y="4"/>
                  </a:lnTo>
                  <a:lnTo>
                    <a:pt x="253" y="3"/>
                  </a:lnTo>
                  <a:lnTo>
                    <a:pt x="254" y="3"/>
                  </a:lnTo>
                  <a:lnTo>
                    <a:pt x="255" y="2"/>
                  </a:lnTo>
                  <a:lnTo>
                    <a:pt x="256" y="1"/>
                  </a:lnTo>
                  <a:lnTo>
                    <a:pt x="256" y="0"/>
                  </a:lnTo>
                  <a:lnTo>
                    <a:pt x="262" y="4"/>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78" name="Freeform 284">
              <a:extLst>
                <a:ext uri="{FF2B5EF4-FFF2-40B4-BE49-F238E27FC236}">
                  <a16:creationId xmlns:a16="http://schemas.microsoft.com/office/drawing/2014/main" id="{8EF40861-D447-422A-B3BD-4C4C0D8186C2}"/>
                </a:ext>
              </a:extLst>
            </p:cNvPr>
            <p:cNvSpPr>
              <a:spLocks/>
            </p:cNvSpPr>
            <p:nvPr/>
          </p:nvSpPr>
          <p:spPr bwMode="auto">
            <a:xfrm>
              <a:off x="4189" y="2527"/>
              <a:ext cx="911" cy="657"/>
            </a:xfrm>
            <a:custGeom>
              <a:avLst/>
              <a:gdLst>
                <a:gd name="T0" fmla="*/ 482 w 911"/>
                <a:gd name="T1" fmla="*/ 2 h 657"/>
                <a:gd name="T2" fmla="*/ 532 w 911"/>
                <a:gd name="T3" fmla="*/ 24 h 657"/>
                <a:gd name="T4" fmla="*/ 510 w 911"/>
                <a:gd name="T5" fmla="*/ 45 h 657"/>
                <a:gd name="T6" fmla="*/ 540 w 911"/>
                <a:gd name="T7" fmla="*/ 65 h 657"/>
                <a:gd name="T8" fmla="*/ 544 w 911"/>
                <a:gd name="T9" fmla="*/ 123 h 657"/>
                <a:gd name="T10" fmla="*/ 553 w 911"/>
                <a:gd name="T11" fmla="*/ 154 h 657"/>
                <a:gd name="T12" fmla="*/ 581 w 911"/>
                <a:gd name="T13" fmla="*/ 123 h 657"/>
                <a:gd name="T14" fmla="*/ 572 w 911"/>
                <a:gd name="T15" fmla="*/ 88 h 657"/>
                <a:gd name="T16" fmla="*/ 611 w 911"/>
                <a:gd name="T17" fmla="*/ 108 h 657"/>
                <a:gd name="T18" fmla="*/ 636 w 911"/>
                <a:gd name="T19" fmla="*/ 150 h 657"/>
                <a:gd name="T20" fmla="*/ 642 w 911"/>
                <a:gd name="T21" fmla="*/ 172 h 657"/>
                <a:gd name="T22" fmla="*/ 685 w 911"/>
                <a:gd name="T23" fmla="*/ 207 h 657"/>
                <a:gd name="T24" fmla="*/ 692 w 911"/>
                <a:gd name="T25" fmla="*/ 282 h 657"/>
                <a:gd name="T26" fmla="*/ 710 w 911"/>
                <a:gd name="T27" fmla="*/ 300 h 657"/>
                <a:gd name="T28" fmla="*/ 678 w 911"/>
                <a:gd name="T29" fmla="*/ 342 h 657"/>
                <a:gd name="T30" fmla="*/ 713 w 911"/>
                <a:gd name="T31" fmla="*/ 349 h 657"/>
                <a:gd name="T32" fmla="*/ 733 w 911"/>
                <a:gd name="T33" fmla="*/ 382 h 657"/>
                <a:gd name="T34" fmla="*/ 782 w 911"/>
                <a:gd name="T35" fmla="*/ 404 h 657"/>
                <a:gd name="T36" fmla="*/ 818 w 911"/>
                <a:gd name="T37" fmla="*/ 431 h 657"/>
                <a:gd name="T38" fmla="*/ 864 w 911"/>
                <a:gd name="T39" fmla="*/ 441 h 657"/>
                <a:gd name="T40" fmla="*/ 908 w 911"/>
                <a:gd name="T41" fmla="*/ 491 h 657"/>
                <a:gd name="T42" fmla="*/ 868 w 911"/>
                <a:gd name="T43" fmla="*/ 519 h 657"/>
                <a:gd name="T44" fmla="*/ 827 w 911"/>
                <a:gd name="T45" fmla="*/ 507 h 657"/>
                <a:gd name="T46" fmla="*/ 777 w 911"/>
                <a:gd name="T47" fmla="*/ 516 h 657"/>
                <a:gd name="T48" fmla="*/ 714 w 911"/>
                <a:gd name="T49" fmla="*/ 491 h 657"/>
                <a:gd name="T50" fmla="*/ 661 w 911"/>
                <a:gd name="T51" fmla="*/ 554 h 657"/>
                <a:gd name="T52" fmla="*/ 618 w 911"/>
                <a:gd name="T53" fmla="*/ 646 h 657"/>
                <a:gd name="T54" fmla="*/ 600 w 911"/>
                <a:gd name="T55" fmla="*/ 630 h 657"/>
                <a:gd name="T56" fmla="*/ 574 w 911"/>
                <a:gd name="T57" fmla="*/ 597 h 657"/>
                <a:gd name="T58" fmla="*/ 509 w 911"/>
                <a:gd name="T59" fmla="*/ 585 h 657"/>
                <a:gd name="T60" fmla="*/ 486 w 911"/>
                <a:gd name="T61" fmla="*/ 559 h 657"/>
                <a:gd name="T62" fmla="*/ 432 w 911"/>
                <a:gd name="T63" fmla="*/ 540 h 657"/>
                <a:gd name="T64" fmla="*/ 385 w 911"/>
                <a:gd name="T65" fmla="*/ 568 h 657"/>
                <a:gd name="T66" fmla="*/ 346 w 911"/>
                <a:gd name="T67" fmla="*/ 586 h 657"/>
                <a:gd name="T68" fmla="*/ 259 w 911"/>
                <a:gd name="T69" fmla="*/ 583 h 657"/>
                <a:gd name="T70" fmla="*/ 182 w 911"/>
                <a:gd name="T71" fmla="*/ 546 h 657"/>
                <a:gd name="T72" fmla="*/ 157 w 911"/>
                <a:gd name="T73" fmla="*/ 524 h 657"/>
                <a:gd name="T74" fmla="*/ 132 w 911"/>
                <a:gd name="T75" fmla="*/ 505 h 657"/>
                <a:gd name="T76" fmla="*/ 89 w 911"/>
                <a:gd name="T77" fmla="*/ 512 h 657"/>
                <a:gd name="T78" fmla="*/ 13 w 911"/>
                <a:gd name="T79" fmla="*/ 484 h 657"/>
                <a:gd name="T80" fmla="*/ 12 w 911"/>
                <a:gd name="T81" fmla="*/ 459 h 657"/>
                <a:gd name="T82" fmla="*/ 36 w 911"/>
                <a:gd name="T83" fmla="*/ 454 h 657"/>
                <a:gd name="T84" fmla="*/ 70 w 911"/>
                <a:gd name="T85" fmla="*/ 443 h 657"/>
                <a:gd name="T86" fmla="*/ 108 w 911"/>
                <a:gd name="T87" fmla="*/ 426 h 657"/>
                <a:gd name="T88" fmla="*/ 148 w 911"/>
                <a:gd name="T89" fmla="*/ 398 h 657"/>
                <a:gd name="T90" fmla="*/ 176 w 911"/>
                <a:gd name="T91" fmla="*/ 384 h 657"/>
                <a:gd name="T92" fmla="*/ 211 w 911"/>
                <a:gd name="T93" fmla="*/ 391 h 657"/>
                <a:gd name="T94" fmla="*/ 256 w 911"/>
                <a:gd name="T95" fmla="*/ 382 h 657"/>
                <a:gd name="T96" fmla="*/ 292 w 911"/>
                <a:gd name="T97" fmla="*/ 360 h 657"/>
                <a:gd name="T98" fmla="*/ 288 w 911"/>
                <a:gd name="T99" fmla="*/ 328 h 657"/>
                <a:gd name="T100" fmla="*/ 297 w 911"/>
                <a:gd name="T101" fmla="*/ 305 h 657"/>
                <a:gd name="T102" fmla="*/ 301 w 911"/>
                <a:gd name="T103" fmla="*/ 276 h 657"/>
                <a:gd name="T104" fmla="*/ 315 w 911"/>
                <a:gd name="T105" fmla="*/ 245 h 657"/>
                <a:gd name="T106" fmla="*/ 317 w 911"/>
                <a:gd name="T107" fmla="*/ 210 h 657"/>
                <a:gd name="T108" fmla="*/ 306 w 911"/>
                <a:gd name="T109" fmla="*/ 196 h 657"/>
                <a:gd name="T110" fmla="*/ 302 w 911"/>
                <a:gd name="T111" fmla="*/ 147 h 657"/>
                <a:gd name="T112" fmla="*/ 333 w 911"/>
                <a:gd name="T113" fmla="*/ 124 h 657"/>
                <a:gd name="T114" fmla="*/ 338 w 911"/>
                <a:gd name="T115" fmla="*/ 109 h 657"/>
                <a:gd name="T116" fmla="*/ 356 w 911"/>
                <a:gd name="T117" fmla="*/ 106 h 657"/>
                <a:gd name="T118" fmla="*/ 357 w 911"/>
                <a:gd name="T119" fmla="*/ 87 h 657"/>
                <a:gd name="T120" fmla="*/ 355 w 911"/>
                <a:gd name="T121" fmla="*/ 56 h 657"/>
                <a:gd name="T122" fmla="*/ 371 w 911"/>
                <a:gd name="T123" fmla="*/ 27 h 657"/>
                <a:gd name="T124" fmla="*/ 415 w 911"/>
                <a:gd name="T125" fmla="*/ 26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1" h="657">
                  <a:moveTo>
                    <a:pt x="430" y="0"/>
                  </a:moveTo>
                  <a:lnTo>
                    <a:pt x="431" y="0"/>
                  </a:lnTo>
                  <a:lnTo>
                    <a:pt x="431" y="0"/>
                  </a:lnTo>
                  <a:lnTo>
                    <a:pt x="433" y="1"/>
                  </a:lnTo>
                  <a:lnTo>
                    <a:pt x="437" y="2"/>
                  </a:lnTo>
                  <a:lnTo>
                    <a:pt x="439" y="2"/>
                  </a:lnTo>
                  <a:lnTo>
                    <a:pt x="442" y="3"/>
                  </a:lnTo>
                  <a:lnTo>
                    <a:pt x="446" y="3"/>
                  </a:lnTo>
                  <a:lnTo>
                    <a:pt x="448" y="3"/>
                  </a:lnTo>
                  <a:lnTo>
                    <a:pt x="450" y="3"/>
                  </a:lnTo>
                  <a:lnTo>
                    <a:pt x="452" y="2"/>
                  </a:lnTo>
                  <a:lnTo>
                    <a:pt x="456" y="1"/>
                  </a:lnTo>
                  <a:lnTo>
                    <a:pt x="457" y="1"/>
                  </a:lnTo>
                  <a:lnTo>
                    <a:pt x="458" y="1"/>
                  </a:lnTo>
                  <a:lnTo>
                    <a:pt x="459" y="1"/>
                  </a:lnTo>
                  <a:lnTo>
                    <a:pt x="461" y="1"/>
                  </a:lnTo>
                  <a:lnTo>
                    <a:pt x="463" y="1"/>
                  </a:lnTo>
                  <a:lnTo>
                    <a:pt x="466" y="3"/>
                  </a:lnTo>
                  <a:lnTo>
                    <a:pt x="467" y="3"/>
                  </a:lnTo>
                  <a:lnTo>
                    <a:pt x="468" y="3"/>
                  </a:lnTo>
                  <a:lnTo>
                    <a:pt x="469" y="3"/>
                  </a:lnTo>
                  <a:lnTo>
                    <a:pt x="470" y="3"/>
                  </a:lnTo>
                  <a:lnTo>
                    <a:pt x="474" y="2"/>
                  </a:lnTo>
                  <a:lnTo>
                    <a:pt x="476" y="2"/>
                  </a:lnTo>
                  <a:lnTo>
                    <a:pt x="477" y="2"/>
                  </a:lnTo>
                  <a:lnTo>
                    <a:pt x="479" y="2"/>
                  </a:lnTo>
                  <a:lnTo>
                    <a:pt x="482" y="2"/>
                  </a:lnTo>
                  <a:lnTo>
                    <a:pt x="486" y="3"/>
                  </a:lnTo>
                  <a:lnTo>
                    <a:pt x="487" y="3"/>
                  </a:lnTo>
                  <a:lnTo>
                    <a:pt x="489" y="3"/>
                  </a:lnTo>
                  <a:lnTo>
                    <a:pt x="491" y="4"/>
                  </a:lnTo>
                  <a:lnTo>
                    <a:pt x="493" y="4"/>
                  </a:lnTo>
                  <a:lnTo>
                    <a:pt x="495" y="5"/>
                  </a:lnTo>
                  <a:lnTo>
                    <a:pt x="496" y="6"/>
                  </a:lnTo>
                  <a:lnTo>
                    <a:pt x="500" y="8"/>
                  </a:lnTo>
                  <a:lnTo>
                    <a:pt x="510" y="12"/>
                  </a:lnTo>
                  <a:lnTo>
                    <a:pt x="512" y="13"/>
                  </a:lnTo>
                  <a:lnTo>
                    <a:pt x="514" y="14"/>
                  </a:lnTo>
                  <a:lnTo>
                    <a:pt x="517" y="15"/>
                  </a:lnTo>
                  <a:lnTo>
                    <a:pt x="519" y="16"/>
                  </a:lnTo>
                  <a:lnTo>
                    <a:pt x="522" y="17"/>
                  </a:lnTo>
                  <a:lnTo>
                    <a:pt x="524" y="18"/>
                  </a:lnTo>
                  <a:lnTo>
                    <a:pt x="526" y="18"/>
                  </a:lnTo>
                  <a:lnTo>
                    <a:pt x="528" y="18"/>
                  </a:lnTo>
                  <a:lnTo>
                    <a:pt x="530" y="19"/>
                  </a:lnTo>
                  <a:lnTo>
                    <a:pt x="532" y="19"/>
                  </a:lnTo>
                  <a:lnTo>
                    <a:pt x="534" y="18"/>
                  </a:lnTo>
                  <a:lnTo>
                    <a:pt x="534" y="18"/>
                  </a:lnTo>
                  <a:lnTo>
                    <a:pt x="535" y="18"/>
                  </a:lnTo>
                  <a:lnTo>
                    <a:pt x="534" y="19"/>
                  </a:lnTo>
                  <a:lnTo>
                    <a:pt x="534" y="20"/>
                  </a:lnTo>
                  <a:lnTo>
                    <a:pt x="533" y="21"/>
                  </a:lnTo>
                  <a:lnTo>
                    <a:pt x="533" y="22"/>
                  </a:lnTo>
                  <a:lnTo>
                    <a:pt x="532" y="24"/>
                  </a:lnTo>
                  <a:lnTo>
                    <a:pt x="531" y="28"/>
                  </a:lnTo>
                  <a:lnTo>
                    <a:pt x="531" y="29"/>
                  </a:lnTo>
                  <a:lnTo>
                    <a:pt x="531" y="29"/>
                  </a:lnTo>
                  <a:lnTo>
                    <a:pt x="530" y="30"/>
                  </a:lnTo>
                  <a:lnTo>
                    <a:pt x="530" y="31"/>
                  </a:lnTo>
                  <a:lnTo>
                    <a:pt x="529" y="31"/>
                  </a:lnTo>
                  <a:lnTo>
                    <a:pt x="529" y="32"/>
                  </a:lnTo>
                  <a:lnTo>
                    <a:pt x="528" y="32"/>
                  </a:lnTo>
                  <a:lnTo>
                    <a:pt x="527" y="32"/>
                  </a:lnTo>
                  <a:lnTo>
                    <a:pt x="526" y="32"/>
                  </a:lnTo>
                  <a:lnTo>
                    <a:pt x="525" y="32"/>
                  </a:lnTo>
                  <a:lnTo>
                    <a:pt x="524" y="32"/>
                  </a:lnTo>
                  <a:lnTo>
                    <a:pt x="518" y="31"/>
                  </a:lnTo>
                  <a:lnTo>
                    <a:pt x="514" y="30"/>
                  </a:lnTo>
                  <a:lnTo>
                    <a:pt x="513" y="30"/>
                  </a:lnTo>
                  <a:lnTo>
                    <a:pt x="512" y="30"/>
                  </a:lnTo>
                  <a:lnTo>
                    <a:pt x="512" y="31"/>
                  </a:lnTo>
                  <a:lnTo>
                    <a:pt x="511" y="31"/>
                  </a:lnTo>
                  <a:lnTo>
                    <a:pt x="511" y="32"/>
                  </a:lnTo>
                  <a:lnTo>
                    <a:pt x="511" y="33"/>
                  </a:lnTo>
                  <a:lnTo>
                    <a:pt x="510" y="34"/>
                  </a:lnTo>
                  <a:lnTo>
                    <a:pt x="510" y="36"/>
                  </a:lnTo>
                  <a:lnTo>
                    <a:pt x="510" y="37"/>
                  </a:lnTo>
                  <a:lnTo>
                    <a:pt x="510" y="38"/>
                  </a:lnTo>
                  <a:lnTo>
                    <a:pt x="510" y="42"/>
                  </a:lnTo>
                  <a:lnTo>
                    <a:pt x="510" y="43"/>
                  </a:lnTo>
                  <a:lnTo>
                    <a:pt x="510" y="45"/>
                  </a:lnTo>
                  <a:lnTo>
                    <a:pt x="510" y="48"/>
                  </a:lnTo>
                  <a:lnTo>
                    <a:pt x="510" y="50"/>
                  </a:lnTo>
                  <a:lnTo>
                    <a:pt x="510" y="51"/>
                  </a:lnTo>
                  <a:lnTo>
                    <a:pt x="511" y="51"/>
                  </a:lnTo>
                  <a:lnTo>
                    <a:pt x="511" y="52"/>
                  </a:lnTo>
                  <a:lnTo>
                    <a:pt x="511" y="53"/>
                  </a:lnTo>
                  <a:lnTo>
                    <a:pt x="512" y="53"/>
                  </a:lnTo>
                  <a:lnTo>
                    <a:pt x="512" y="54"/>
                  </a:lnTo>
                  <a:lnTo>
                    <a:pt x="513" y="54"/>
                  </a:lnTo>
                  <a:lnTo>
                    <a:pt x="514" y="54"/>
                  </a:lnTo>
                  <a:lnTo>
                    <a:pt x="518" y="56"/>
                  </a:lnTo>
                  <a:lnTo>
                    <a:pt x="522" y="57"/>
                  </a:lnTo>
                  <a:lnTo>
                    <a:pt x="528" y="58"/>
                  </a:lnTo>
                  <a:lnTo>
                    <a:pt x="531" y="59"/>
                  </a:lnTo>
                  <a:lnTo>
                    <a:pt x="533" y="60"/>
                  </a:lnTo>
                  <a:lnTo>
                    <a:pt x="535" y="60"/>
                  </a:lnTo>
                  <a:lnTo>
                    <a:pt x="538" y="60"/>
                  </a:lnTo>
                  <a:lnTo>
                    <a:pt x="541" y="61"/>
                  </a:lnTo>
                  <a:lnTo>
                    <a:pt x="542" y="61"/>
                  </a:lnTo>
                  <a:lnTo>
                    <a:pt x="542" y="61"/>
                  </a:lnTo>
                  <a:lnTo>
                    <a:pt x="543" y="62"/>
                  </a:lnTo>
                  <a:lnTo>
                    <a:pt x="543" y="62"/>
                  </a:lnTo>
                  <a:lnTo>
                    <a:pt x="543" y="62"/>
                  </a:lnTo>
                  <a:lnTo>
                    <a:pt x="543" y="63"/>
                  </a:lnTo>
                  <a:lnTo>
                    <a:pt x="542" y="63"/>
                  </a:lnTo>
                  <a:lnTo>
                    <a:pt x="541" y="64"/>
                  </a:lnTo>
                  <a:lnTo>
                    <a:pt x="540" y="65"/>
                  </a:lnTo>
                  <a:lnTo>
                    <a:pt x="539" y="66"/>
                  </a:lnTo>
                  <a:lnTo>
                    <a:pt x="538" y="67"/>
                  </a:lnTo>
                  <a:lnTo>
                    <a:pt x="537" y="68"/>
                  </a:lnTo>
                  <a:lnTo>
                    <a:pt x="536" y="71"/>
                  </a:lnTo>
                  <a:lnTo>
                    <a:pt x="535" y="73"/>
                  </a:lnTo>
                  <a:lnTo>
                    <a:pt x="532" y="77"/>
                  </a:lnTo>
                  <a:lnTo>
                    <a:pt x="531" y="78"/>
                  </a:lnTo>
                  <a:lnTo>
                    <a:pt x="531" y="80"/>
                  </a:lnTo>
                  <a:lnTo>
                    <a:pt x="530" y="82"/>
                  </a:lnTo>
                  <a:lnTo>
                    <a:pt x="530" y="84"/>
                  </a:lnTo>
                  <a:lnTo>
                    <a:pt x="530" y="86"/>
                  </a:lnTo>
                  <a:lnTo>
                    <a:pt x="530" y="88"/>
                  </a:lnTo>
                  <a:lnTo>
                    <a:pt x="531" y="90"/>
                  </a:lnTo>
                  <a:lnTo>
                    <a:pt x="531" y="92"/>
                  </a:lnTo>
                  <a:lnTo>
                    <a:pt x="532" y="97"/>
                  </a:lnTo>
                  <a:lnTo>
                    <a:pt x="534" y="102"/>
                  </a:lnTo>
                  <a:lnTo>
                    <a:pt x="535" y="106"/>
                  </a:lnTo>
                  <a:lnTo>
                    <a:pt x="536" y="108"/>
                  </a:lnTo>
                  <a:lnTo>
                    <a:pt x="536" y="109"/>
                  </a:lnTo>
                  <a:lnTo>
                    <a:pt x="537" y="110"/>
                  </a:lnTo>
                  <a:lnTo>
                    <a:pt x="538" y="112"/>
                  </a:lnTo>
                  <a:lnTo>
                    <a:pt x="541" y="116"/>
                  </a:lnTo>
                  <a:lnTo>
                    <a:pt x="542" y="117"/>
                  </a:lnTo>
                  <a:lnTo>
                    <a:pt x="542" y="119"/>
                  </a:lnTo>
                  <a:lnTo>
                    <a:pt x="543" y="120"/>
                  </a:lnTo>
                  <a:lnTo>
                    <a:pt x="544" y="122"/>
                  </a:lnTo>
                  <a:lnTo>
                    <a:pt x="544" y="123"/>
                  </a:lnTo>
                  <a:lnTo>
                    <a:pt x="544" y="124"/>
                  </a:lnTo>
                  <a:lnTo>
                    <a:pt x="544" y="125"/>
                  </a:lnTo>
                  <a:lnTo>
                    <a:pt x="544" y="126"/>
                  </a:lnTo>
                  <a:lnTo>
                    <a:pt x="543" y="126"/>
                  </a:lnTo>
                  <a:lnTo>
                    <a:pt x="543" y="127"/>
                  </a:lnTo>
                  <a:lnTo>
                    <a:pt x="542" y="128"/>
                  </a:lnTo>
                  <a:lnTo>
                    <a:pt x="540" y="130"/>
                  </a:lnTo>
                  <a:lnTo>
                    <a:pt x="539" y="131"/>
                  </a:lnTo>
                  <a:lnTo>
                    <a:pt x="538" y="132"/>
                  </a:lnTo>
                  <a:lnTo>
                    <a:pt x="538" y="133"/>
                  </a:lnTo>
                  <a:lnTo>
                    <a:pt x="537" y="134"/>
                  </a:lnTo>
                  <a:lnTo>
                    <a:pt x="537" y="135"/>
                  </a:lnTo>
                  <a:lnTo>
                    <a:pt x="537" y="136"/>
                  </a:lnTo>
                  <a:lnTo>
                    <a:pt x="536" y="137"/>
                  </a:lnTo>
                  <a:lnTo>
                    <a:pt x="536" y="138"/>
                  </a:lnTo>
                  <a:lnTo>
                    <a:pt x="536" y="139"/>
                  </a:lnTo>
                  <a:lnTo>
                    <a:pt x="537" y="140"/>
                  </a:lnTo>
                  <a:lnTo>
                    <a:pt x="537" y="140"/>
                  </a:lnTo>
                  <a:lnTo>
                    <a:pt x="538" y="141"/>
                  </a:lnTo>
                  <a:lnTo>
                    <a:pt x="538" y="142"/>
                  </a:lnTo>
                  <a:lnTo>
                    <a:pt x="540" y="144"/>
                  </a:lnTo>
                  <a:lnTo>
                    <a:pt x="541" y="145"/>
                  </a:lnTo>
                  <a:lnTo>
                    <a:pt x="542" y="146"/>
                  </a:lnTo>
                  <a:lnTo>
                    <a:pt x="544" y="148"/>
                  </a:lnTo>
                  <a:lnTo>
                    <a:pt x="549" y="151"/>
                  </a:lnTo>
                  <a:lnTo>
                    <a:pt x="551" y="153"/>
                  </a:lnTo>
                  <a:lnTo>
                    <a:pt x="553" y="154"/>
                  </a:lnTo>
                  <a:lnTo>
                    <a:pt x="556" y="155"/>
                  </a:lnTo>
                  <a:lnTo>
                    <a:pt x="558" y="155"/>
                  </a:lnTo>
                  <a:lnTo>
                    <a:pt x="559" y="156"/>
                  </a:lnTo>
                  <a:lnTo>
                    <a:pt x="561" y="156"/>
                  </a:lnTo>
                  <a:lnTo>
                    <a:pt x="562" y="155"/>
                  </a:lnTo>
                  <a:lnTo>
                    <a:pt x="563" y="155"/>
                  </a:lnTo>
                  <a:lnTo>
                    <a:pt x="564" y="154"/>
                  </a:lnTo>
                  <a:lnTo>
                    <a:pt x="566" y="153"/>
                  </a:lnTo>
                  <a:lnTo>
                    <a:pt x="568" y="152"/>
                  </a:lnTo>
                  <a:lnTo>
                    <a:pt x="570" y="150"/>
                  </a:lnTo>
                  <a:lnTo>
                    <a:pt x="571" y="148"/>
                  </a:lnTo>
                  <a:lnTo>
                    <a:pt x="572" y="147"/>
                  </a:lnTo>
                  <a:lnTo>
                    <a:pt x="573" y="146"/>
                  </a:lnTo>
                  <a:lnTo>
                    <a:pt x="574" y="144"/>
                  </a:lnTo>
                  <a:lnTo>
                    <a:pt x="575" y="142"/>
                  </a:lnTo>
                  <a:lnTo>
                    <a:pt x="576" y="138"/>
                  </a:lnTo>
                  <a:lnTo>
                    <a:pt x="578" y="135"/>
                  </a:lnTo>
                  <a:lnTo>
                    <a:pt x="579" y="133"/>
                  </a:lnTo>
                  <a:lnTo>
                    <a:pt x="581" y="131"/>
                  </a:lnTo>
                  <a:lnTo>
                    <a:pt x="581" y="129"/>
                  </a:lnTo>
                  <a:lnTo>
                    <a:pt x="582" y="129"/>
                  </a:lnTo>
                  <a:lnTo>
                    <a:pt x="582" y="128"/>
                  </a:lnTo>
                  <a:lnTo>
                    <a:pt x="582" y="127"/>
                  </a:lnTo>
                  <a:lnTo>
                    <a:pt x="582" y="126"/>
                  </a:lnTo>
                  <a:lnTo>
                    <a:pt x="582" y="125"/>
                  </a:lnTo>
                  <a:lnTo>
                    <a:pt x="581" y="124"/>
                  </a:lnTo>
                  <a:lnTo>
                    <a:pt x="581" y="123"/>
                  </a:lnTo>
                  <a:lnTo>
                    <a:pt x="581" y="122"/>
                  </a:lnTo>
                  <a:lnTo>
                    <a:pt x="580" y="120"/>
                  </a:lnTo>
                  <a:lnTo>
                    <a:pt x="578" y="117"/>
                  </a:lnTo>
                  <a:lnTo>
                    <a:pt x="578" y="117"/>
                  </a:lnTo>
                  <a:lnTo>
                    <a:pt x="577" y="115"/>
                  </a:lnTo>
                  <a:lnTo>
                    <a:pt x="576" y="113"/>
                  </a:lnTo>
                  <a:lnTo>
                    <a:pt x="576" y="112"/>
                  </a:lnTo>
                  <a:lnTo>
                    <a:pt x="576" y="111"/>
                  </a:lnTo>
                  <a:lnTo>
                    <a:pt x="575" y="110"/>
                  </a:lnTo>
                  <a:lnTo>
                    <a:pt x="574" y="109"/>
                  </a:lnTo>
                  <a:lnTo>
                    <a:pt x="567" y="102"/>
                  </a:lnTo>
                  <a:lnTo>
                    <a:pt x="566" y="101"/>
                  </a:lnTo>
                  <a:lnTo>
                    <a:pt x="566" y="101"/>
                  </a:lnTo>
                  <a:lnTo>
                    <a:pt x="565" y="100"/>
                  </a:lnTo>
                  <a:lnTo>
                    <a:pt x="565" y="99"/>
                  </a:lnTo>
                  <a:lnTo>
                    <a:pt x="564" y="98"/>
                  </a:lnTo>
                  <a:lnTo>
                    <a:pt x="564" y="97"/>
                  </a:lnTo>
                  <a:lnTo>
                    <a:pt x="563" y="96"/>
                  </a:lnTo>
                  <a:lnTo>
                    <a:pt x="563" y="96"/>
                  </a:lnTo>
                  <a:lnTo>
                    <a:pt x="563" y="96"/>
                  </a:lnTo>
                  <a:lnTo>
                    <a:pt x="564" y="95"/>
                  </a:lnTo>
                  <a:lnTo>
                    <a:pt x="564" y="95"/>
                  </a:lnTo>
                  <a:lnTo>
                    <a:pt x="564" y="94"/>
                  </a:lnTo>
                  <a:lnTo>
                    <a:pt x="566" y="92"/>
                  </a:lnTo>
                  <a:lnTo>
                    <a:pt x="568" y="90"/>
                  </a:lnTo>
                  <a:lnTo>
                    <a:pt x="570" y="89"/>
                  </a:lnTo>
                  <a:lnTo>
                    <a:pt x="572" y="88"/>
                  </a:lnTo>
                  <a:lnTo>
                    <a:pt x="575" y="86"/>
                  </a:lnTo>
                  <a:lnTo>
                    <a:pt x="577" y="85"/>
                  </a:lnTo>
                  <a:lnTo>
                    <a:pt x="579" y="85"/>
                  </a:lnTo>
                  <a:lnTo>
                    <a:pt x="580" y="84"/>
                  </a:lnTo>
                  <a:lnTo>
                    <a:pt x="582" y="84"/>
                  </a:lnTo>
                  <a:lnTo>
                    <a:pt x="583" y="84"/>
                  </a:lnTo>
                  <a:lnTo>
                    <a:pt x="585" y="84"/>
                  </a:lnTo>
                  <a:lnTo>
                    <a:pt x="587" y="85"/>
                  </a:lnTo>
                  <a:lnTo>
                    <a:pt x="591" y="86"/>
                  </a:lnTo>
                  <a:lnTo>
                    <a:pt x="593" y="87"/>
                  </a:lnTo>
                  <a:lnTo>
                    <a:pt x="594" y="87"/>
                  </a:lnTo>
                  <a:lnTo>
                    <a:pt x="595" y="87"/>
                  </a:lnTo>
                  <a:lnTo>
                    <a:pt x="596" y="88"/>
                  </a:lnTo>
                  <a:lnTo>
                    <a:pt x="597" y="89"/>
                  </a:lnTo>
                  <a:lnTo>
                    <a:pt x="598" y="90"/>
                  </a:lnTo>
                  <a:lnTo>
                    <a:pt x="600" y="92"/>
                  </a:lnTo>
                  <a:lnTo>
                    <a:pt x="601" y="94"/>
                  </a:lnTo>
                  <a:lnTo>
                    <a:pt x="601" y="94"/>
                  </a:lnTo>
                  <a:lnTo>
                    <a:pt x="602" y="97"/>
                  </a:lnTo>
                  <a:lnTo>
                    <a:pt x="604" y="99"/>
                  </a:lnTo>
                  <a:lnTo>
                    <a:pt x="605" y="100"/>
                  </a:lnTo>
                  <a:lnTo>
                    <a:pt x="607" y="103"/>
                  </a:lnTo>
                  <a:lnTo>
                    <a:pt x="608" y="104"/>
                  </a:lnTo>
                  <a:lnTo>
                    <a:pt x="608" y="105"/>
                  </a:lnTo>
                  <a:lnTo>
                    <a:pt x="609" y="107"/>
                  </a:lnTo>
                  <a:lnTo>
                    <a:pt x="610" y="107"/>
                  </a:lnTo>
                  <a:lnTo>
                    <a:pt x="611" y="108"/>
                  </a:lnTo>
                  <a:lnTo>
                    <a:pt x="612" y="110"/>
                  </a:lnTo>
                  <a:lnTo>
                    <a:pt x="613" y="111"/>
                  </a:lnTo>
                  <a:lnTo>
                    <a:pt x="613" y="113"/>
                  </a:lnTo>
                  <a:lnTo>
                    <a:pt x="614" y="114"/>
                  </a:lnTo>
                  <a:lnTo>
                    <a:pt x="615" y="118"/>
                  </a:lnTo>
                  <a:lnTo>
                    <a:pt x="617" y="123"/>
                  </a:lnTo>
                  <a:lnTo>
                    <a:pt x="618" y="127"/>
                  </a:lnTo>
                  <a:lnTo>
                    <a:pt x="618" y="128"/>
                  </a:lnTo>
                  <a:lnTo>
                    <a:pt x="619" y="129"/>
                  </a:lnTo>
                  <a:lnTo>
                    <a:pt x="620" y="130"/>
                  </a:lnTo>
                  <a:lnTo>
                    <a:pt x="620" y="131"/>
                  </a:lnTo>
                  <a:lnTo>
                    <a:pt x="621" y="132"/>
                  </a:lnTo>
                  <a:lnTo>
                    <a:pt x="624" y="135"/>
                  </a:lnTo>
                  <a:lnTo>
                    <a:pt x="625" y="135"/>
                  </a:lnTo>
                  <a:lnTo>
                    <a:pt x="625" y="136"/>
                  </a:lnTo>
                  <a:lnTo>
                    <a:pt x="626" y="137"/>
                  </a:lnTo>
                  <a:lnTo>
                    <a:pt x="626" y="138"/>
                  </a:lnTo>
                  <a:lnTo>
                    <a:pt x="628" y="141"/>
                  </a:lnTo>
                  <a:lnTo>
                    <a:pt x="629" y="143"/>
                  </a:lnTo>
                  <a:lnTo>
                    <a:pt x="629" y="144"/>
                  </a:lnTo>
                  <a:lnTo>
                    <a:pt x="631" y="145"/>
                  </a:lnTo>
                  <a:lnTo>
                    <a:pt x="632" y="147"/>
                  </a:lnTo>
                  <a:lnTo>
                    <a:pt x="633" y="148"/>
                  </a:lnTo>
                  <a:lnTo>
                    <a:pt x="634" y="149"/>
                  </a:lnTo>
                  <a:lnTo>
                    <a:pt x="634" y="149"/>
                  </a:lnTo>
                  <a:lnTo>
                    <a:pt x="635" y="150"/>
                  </a:lnTo>
                  <a:lnTo>
                    <a:pt x="636" y="150"/>
                  </a:lnTo>
                  <a:lnTo>
                    <a:pt x="636" y="150"/>
                  </a:lnTo>
                  <a:lnTo>
                    <a:pt x="637" y="151"/>
                  </a:lnTo>
                  <a:lnTo>
                    <a:pt x="637" y="151"/>
                  </a:lnTo>
                  <a:lnTo>
                    <a:pt x="638" y="151"/>
                  </a:lnTo>
                  <a:lnTo>
                    <a:pt x="639" y="150"/>
                  </a:lnTo>
                  <a:lnTo>
                    <a:pt x="639" y="150"/>
                  </a:lnTo>
                  <a:lnTo>
                    <a:pt x="640" y="150"/>
                  </a:lnTo>
                  <a:lnTo>
                    <a:pt x="640" y="149"/>
                  </a:lnTo>
                  <a:lnTo>
                    <a:pt x="641" y="147"/>
                  </a:lnTo>
                  <a:lnTo>
                    <a:pt x="642" y="146"/>
                  </a:lnTo>
                  <a:lnTo>
                    <a:pt x="642" y="146"/>
                  </a:lnTo>
                  <a:lnTo>
                    <a:pt x="643" y="146"/>
                  </a:lnTo>
                  <a:lnTo>
                    <a:pt x="643" y="146"/>
                  </a:lnTo>
                  <a:lnTo>
                    <a:pt x="644" y="146"/>
                  </a:lnTo>
                  <a:lnTo>
                    <a:pt x="644" y="146"/>
                  </a:lnTo>
                  <a:lnTo>
                    <a:pt x="644" y="147"/>
                  </a:lnTo>
                  <a:lnTo>
                    <a:pt x="644" y="148"/>
                  </a:lnTo>
                  <a:lnTo>
                    <a:pt x="645" y="149"/>
                  </a:lnTo>
                  <a:lnTo>
                    <a:pt x="645" y="151"/>
                  </a:lnTo>
                  <a:lnTo>
                    <a:pt x="645" y="153"/>
                  </a:lnTo>
                  <a:lnTo>
                    <a:pt x="644" y="155"/>
                  </a:lnTo>
                  <a:lnTo>
                    <a:pt x="644" y="158"/>
                  </a:lnTo>
                  <a:lnTo>
                    <a:pt x="644" y="159"/>
                  </a:lnTo>
                  <a:lnTo>
                    <a:pt x="643" y="164"/>
                  </a:lnTo>
                  <a:lnTo>
                    <a:pt x="642" y="168"/>
                  </a:lnTo>
                  <a:lnTo>
                    <a:pt x="642" y="171"/>
                  </a:lnTo>
                  <a:lnTo>
                    <a:pt x="642" y="172"/>
                  </a:lnTo>
                  <a:lnTo>
                    <a:pt x="642" y="172"/>
                  </a:lnTo>
                  <a:lnTo>
                    <a:pt x="642" y="173"/>
                  </a:lnTo>
                  <a:lnTo>
                    <a:pt x="642" y="173"/>
                  </a:lnTo>
                  <a:lnTo>
                    <a:pt x="643" y="174"/>
                  </a:lnTo>
                  <a:lnTo>
                    <a:pt x="643" y="175"/>
                  </a:lnTo>
                  <a:lnTo>
                    <a:pt x="644" y="175"/>
                  </a:lnTo>
                  <a:lnTo>
                    <a:pt x="645" y="176"/>
                  </a:lnTo>
                  <a:lnTo>
                    <a:pt x="646" y="177"/>
                  </a:lnTo>
                  <a:lnTo>
                    <a:pt x="649" y="178"/>
                  </a:lnTo>
                  <a:lnTo>
                    <a:pt x="651" y="180"/>
                  </a:lnTo>
                  <a:lnTo>
                    <a:pt x="654" y="181"/>
                  </a:lnTo>
                  <a:lnTo>
                    <a:pt x="656" y="182"/>
                  </a:lnTo>
                  <a:lnTo>
                    <a:pt x="660" y="183"/>
                  </a:lnTo>
                  <a:lnTo>
                    <a:pt x="664" y="184"/>
                  </a:lnTo>
                  <a:lnTo>
                    <a:pt x="666" y="185"/>
                  </a:lnTo>
                  <a:lnTo>
                    <a:pt x="668" y="186"/>
                  </a:lnTo>
                  <a:lnTo>
                    <a:pt x="671" y="187"/>
                  </a:lnTo>
                  <a:lnTo>
                    <a:pt x="672" y="188"/>
                  </a:lnTo>
                  <a:lnTo>
                    <a:pt x="674" y="190"/>
                  </a:lnTo>
                  <a:lnTo>
                    <a:pt x="678" y="193"/>
                  </a:lnTo>
                  <a:lnTo>
                    <a:pt x="680" y="194"/>
                  </a:lnTo>
                  <a:lnTo>
                    <a:pt x="680" y="195"/>
                  </a:lnTo>
                  <a:lnTo>
                    <a:pt x="681" y="196"/>
                  </a:lnTo>
                  <a:lnTo>
                    <a:pt x="682" y="197"/>
                  </a:lnTo>
                  <a:lnTo>
                    <a:pt x="682" y="198"/>
                  </a:lnTo>
                  <a:lnTo>
                    <a:pt x="683" y="200"/>
                  </a:lnTo>
                  <a:lnTo>
                    <a:pt x="685" y="207"/>
                  </a:lnTo>
                  <a:lnTo>
                    <a:pt x="686" y="211"/>
                  </a:lnTo>
                  <a:lnTo>
                    <a:pt x="687" y="213"/>
                  </a:lnTo>
                  <a:lnTo>
                    <a:pt x="689" y="218"/>
                  </a:lnTo>
                  <a:lnTo>
                    <a:pt x="691" y="224"/>
                  </a:lnTo>
                  <a:lnTo>
                    <a:pt x="692" y="226"/>
                  </a:lnTo>
                  <a:lnTo>
                    <a:pt x="692" y="226"/>
                  </a:lnTo>
                  <a:lnTo>
                    <a:pt x="687" y="236"/>
                  </a:lnTo>
                  <a:lnTo>
                    <a:pt x="686" y="239"/>
                  </a:lnTo>
                  <a:lnTo>
                    <a:pt x="685" y="241"/>
                  </a:lnTo>
                  <a:lnTo>
                    <a:pt x="684" y="242"/>
                  </a:lnTo>
                  <a:lnTo>
                    <a:pt x="684" y="243"/>
                  </a:lnTo>
                  <a:lnTo>
                    <a:pt x="684" y="245"/>
                  </a:lnTo>
                  <a:lnTo>
                    <a:pt x="683" y="247"/>
                  </a:lnTo>
                  <a:lnTo>
                    <a:pt x="684" y="249"/>
                  </a:lnTo>
                  <a:lnTo>
                    <a:pt x="684" y="250"/>
                  </a:lnTo>
                  <a:lnTo>
                    <a:pt x="685" y="254"/>
                  </a:lnTo>
                  <a:lnTo>
                    <a:pt x="685" y="256"/>
                  </a:lnTo>
                  <a:lnTo>
                    <a:pt x="685" y="258"/>
                  </a:lnTo>
                  <a:lnTo>
                    <a:pt x="686" y="263"/>
                  </a:lnTo>
                  <a:lnTo>
                    <a:pt x="686" y="265"/>
                  </a:lnTo>
                  <a:lnTo>
                    <a:pt x="686" y="266"/>
                  </a:lnTo>
                  <a:lnTo>
                    <a:pt x="687" y="268"/>
                  </a:lnTo>
                  <a:lnTo>
                    <a:pt x="687" y="270"/>
                  </a:lnTo>
                  <a:lnTo>
                    <a:pt x="690" y="276"/>
                  </a:lnTo>
                  <a:lnTo>
                    <a:pt x="692" y="280"/>
                  </a:lnTo>
                  <a:lnTo>
                    <a:pt x="692" y="281"/>
                  </a:lnTo>
                  <a:lnTo>
                    <a:pt x="692" y="282"/>
                  </a:lnTo>
                  <a:lnTo>
                    <a:pt x="692" y="283"/>
                  </a:lnTo>
                  <a:lnTo>
                    <a:pt x="692" y="284"/>
                  </a:lnTo>
                  <a:lnTo>
                    <a:pt x="692" y="287"/>
                  </a:lnTo>
                  <a:lnTo>
                    <a:pt x="692" y="288"/>
                  </a:lnTo>
                  <a:lnTo>
                    <a:pt x="693" y="289"/>
                  </a:lnTo>
                  <a:lnTo>
                    <a:pt x="693" y="289"/>
                  </a:lnTo>
                  <a:lnTo>
                    <a:pt x="693" y="290"/>
                  </a:lnTo>
                  <a:lnTo>
                    <a:pt x="693" y="290"/>
                  </a:lnTo>
                  <a:lnTo>
                    <a:pt x="694" y="290"/>
                  </a:lnTo>
                  <a:lnTo>
                    <a:pt x="695" y="291"/>
                  </a:lnTo>
                  <a:lnTo>
                    <a:pt x="696" y="291"/>
                  </a:lnTo>
                  <a:lnTo>
                    <a:pt x="698" y="291"/>
                  </a:lnTo>
                  <a:lnTo>
                    <a:pt x="702" y="291"/>
                  </a:lnTo>
                  <a:lnTo>
                    <a:pt x="703" y="291"/>
                  </a:lnTo>
                  <a:lnTo>
                    <a:pt x="706" y="290"/>
                  </a:lnTo>
                  <a:lnTo>
                    <a:pt x="706" y="290"/>
                  </a:lnTo>
                  <a:lnTo>
                    <a:pt x="707" y="290"/>
                  </a:lnTo>
                  <a:lnTo>
                    <a:pt x="708" y="291"/>
                  </a:lnTo>
                  <a:lnTo>
                    <a:pt x="709" y="291"/>
                  </a:lnTo>
                  <a:lnTo>
                    <a:pt x="709" y="292"/>
                  </a:lnTo>
                  <a:lnTo>
                    <a:pt x="710" y="292"/>
                  </a:lnTo>
                  <a:lnTo>
                    <a:pt x="710" y="293"/>
                  </a:lnTo>
                  <a:lnTo>
                    <a:pt x="710" y="294"/>
                  </a:lnTo>
                  <a:lnTo>
                    <a:pt x="710" y="296"/>
                  </a:lnTo>
                  <a:lnTo>
                    <a:pt x="710" y="297"/>
                  </a:lnTo>
                  <a:lnTo>
                    <a:pt x="710" y="298"/>
                  </a:lnTo>
                  <a:lnTo>
                    <a:pt x="710" y="300"/>
                  </a:lnTo>
                  <a:lnTo>
                    <a:pt x="710" y="302"/>
                  </a:lnTo>
                  <a:lnTo>
                    <a:pt x="709" y="304"/>
                  </a:lnTo>
                  <a:lnTo>
                    <a:pt x="708" y="306"/>
                  </a:lnTo>
                  <a:lnTo>
                    <a:pt x="708" y="308"/>
                  </a:lnTo>
                  <a:lnTo>
                    <a:pt x="707" y="309"/>
                  </a:lnTo>
                  <a:lnTo>
                    <a:pt x="706" y="311"/>
                  </a:lnTo>
                  <a:lnTo>
                    <a:pt x="705" y="312"/>
                  </a:lnTo>
                  <a:lnTo>
                    <a:pt x="705" y="313"/>
                  </a:lnTo>
                  <a:lnTo>
                    <a:pt x="704" y="313"/>
                  </a:lnTo>
                  <a:lnTo>
                    <a:pt x="702" y="315"/>
                  </a:lnTo>
                  <a:lnTo>
                    <a:pt x="699" y="318"/>
                  </a:lnTo>
                  <a:lnTo>
                    <a:pt x="696" y="319"/>
                  </a:lnTo>
                  <a:lnTo>
                    <a:pt x="695" y="320"/>
                  </a:lnTo>
                  <a:lnTo>
                    <a:pt x="693" y="321"/>
                  </a:lnTo>
                  <a:lnTo>
                    <a:pt x="692" y="322"/>
                  </a:lnTo>
                  <a:lnTo>
                    <a:pt x="691" y="324"/>
                  </a:lnTo>
                  <a:lnTo>
                    <a:pt x="690" y="326"/>
                  </a:lnTo>
                  <a:lnTo>
                    <a:pt x="689" y="327"/>
                  </a:lnTo>
                  <a:lnTo>
                    <a:pt x="687" y="333"/>
                  </a:lnTo>
                  <a:lnTo>
                    <a:pt x="685" y="335"/>
                  </a:lnTo>
                  <a:lnTo>
                    <a:pt x="685" y="336"/>
                  </a:lnTo>
                  <a:lnTo>
                    <a:pt x="684" y="337"/>
                  </a:lnTo>
                  <a:lnTo>
                    <a:pt x="683" y="338"/>
                  </a:lnTo>
                  <a:lnTo>
                    <a:pt x="682" y="339"/>
                  </a:lnTo>
                  <a:lnTo>
                    <a:pt x="680" y="341"/>
                  </a:lnTo>
                  <a:lnTo>
                    <a:pt x="679" y="341"/>
                  </a:lnTo>
                  <a:lnTo>
                    <a:pt x="678" y="342"/>
                  </a:lnTo>
                  <a:lnTo>
                    <a:pt x="678" y="343"/>
                  </a:lnTo>
                  <a:lnTo>
                    <a:pt x="677" y="344"/>
                  </a:lnTo>
                  <a:lnTo>
                    <a:pt x="677" y="345"/>
                  </a:lnTo>
                  <a:lnTo>
                    <a:pt x="677" y="347"/>
                  </a:lnTo>
                  <a:lnTo>
                    <a:pt x="677" y="348"/>
                  </a:lnTo>
                  <a:lnTo>
                    <a:pt x="677" y="350"/>
                  </a:lnTo>
                  <a:lnTo>
                    <a:pt x="677" y="352"/>
                  </a:lnTo>
                  <a:lnTo>
                    <a:pt x="678" y="354"/>
                  </a:lnTo>
                  <a:lnTo>
                    <a:pt x="678" y="354"/>
                  </a:lnTo>
                  <a:lnTo>
                    <a:pt x="678" y="355"/>
                  </a:lnTo>
                  <a:lnTo>
                    <a:pt x="679" y="355"/>
                  </a:lnTo>
                  <a:lnTo>
                    <a:pt x="680" y="356"/>
                  </a:lnTo>
                  <a:lnTo>
                    <a:pt x="681" y="356"/>
                  </a:lnTo>
                  <a:lnTo>
                    <a:pt x="682" y="356"/>
                  </a:lnTo>
                  <a:lnTo>
                    <a:pt x="683" y="356"/>
                  </a:lnTo>
                  <a:lnTo>
                    <a:pt x="684" y="357"/>
                  </a:lnTo>
                  <a:lnTo>
                    <a:pt x="686" y="356"/>
                  </a:lnTo>
                  <a:lnTo>
                    <a:pt x="688" y="356"/>
                  </a:lnTo>
                  <a:lnTo>
                    <a:pt x="689" y="356"/>
                  </a:lnTo>
                  <a:lnTo>
                    <a:pt x="691" y="355"/>
                  </a:lnTo>
                  <a:lnTo>
                    <a:pt x="695" y="354"/>
                  </a:lnTo>
                  <a:lnTo>
                    <a:pt x="705" y="351"/>
                  </a:lnTo>
                  <a:lnTo>
                    <a:pt x="707" y="350"/>
                  </a:lnTo>
                  <a:lnTo>
                    <a:pt x="710" y="349"/>
                  </a:lnTo>
                  <a:lnTo>
                    <a:pt x="711" y="349"/>
                  </a:lnTo>
                  <a:lnTo>
                    <a:pt x="712" y="349"/>
                  </a:lnTo>
                  <a:lnTo>
                    <a:pt x="713" y="349"/>
                  </a:lnTo>
                  <a:lnTo>
                    <a:pt x="715" y="349"/>
                  </a:lnTo>
                  <a:lnTo>
                    <a:pt x="716" y="349"/>
                  </a:lnTo>
                  <a:lnTo>
                    <a:pt x="716" y="349"/>
                  </a:lnTo>
                  <a:lnTo>
                    <a:pt x="717" y="350"/>
                  </a:lnTo>
                  <a:lnTo>
                    <a:pt x="718" y="350"/>
                  </a:lnTo>
                  <a:lnTo>
                    <a:pt x="719" y="351"/>
                  </a:lnTo>
                  <a:lnTo>
                    <a:pt x="720" y="352"/>
                  </a:lnTo>
                  <a:lnTo>
                    <a:pt x="721" y="355"/>
                  </a:lnTo>
                  <a:lnTo>
                    <a:pt x="723" y="357"/>
                  </a:lnTo>
                  <a:lnTo>
                    <a:pt x="724" y="358"/>
                  </a:lnTo>
                  <a:lnTo>
                    <a:pt x="724" y="360"/>
                  </a:lnTo>
                  <a:lnTo>
                    <a:pt x="725" y="362"/>
                  </a:lnTo>
                  <a:lnTo>
                    <a:pt x="725" y="363"/>
                  </a:lnTo>
                  <a:lnTo>
                    <a:pt x="725" y="365"/>
                  </a:lnTo>
                  <a:lnTo>
                    <a:pt x="725" y="366"/>
                  </a:lnTo>
                  <a:lnTo>
                    <a:pt x="725" y="369"/>
                  </a:lnTo>
                  <a:lnTo>
                    <a:pt x="725" y="374"/>
                  </a:lnTo>
                  <a:lnTo>
                    <a:pt x="725" y="376"/>
                  </a:lnTo>
                  <a:lnTo>
                    <a:pt x="725" y="377"/>
                  </a:lnTo>
                  <a:lnTo>
                    <a:pt x="725" y="378"/>
                  </a:lnTo>
                  <a:lnTo>
                    <a:pt x="725" y="378"/>
                  </a:lnTo>
                  <a:lnTo>
                    <a:pt x="726" y="379"/>
                  </a:lnTo>
                  <a:lnTo>
                    <a:pt x="726" y="380"/>
                  </a:lnTo>
                  <a:lnTo>
                    <a:pt x="727" y="380"/>
                  </a:lnTo>
                  <a:lnTo>
                    <a:pt x="727" y="380"/>
                  </a:lnTo>
                  <a:lnTo>
                    <a:pt x="731" y="381"/>
                  </a:lnTo>
                  <a:lnTo>
                    <a:pt x="733" y="382"/>
                  </a:lnTo>
                  <a:lnTo>
                    <a:pt x="734" y="382"/>
                  </a:lnTo>
                  <a:lnTo>
                    <a:pt x="735" y="383"/>
                  </a:lnTo>
                  <a:lnTo>
                    <a:pt x="737" y="384"/>
                  </a:lnTo>
                  <a:lnTo>
                    <a:pt x="740" y="385"/>
                  </a:lnTo>
                  <a:lnTo>
                    <a:pt x="741" y="385"/>
                  </a:lnTo>
                  <a:lnTo>
                    <a:pt x="742" y="386"/>
                  </a:lnTo>
                  <a:lnTo>
                    <a:pt x="743" y="387"/>
                  </a:lnTo>
                  <a:lnTo>
                    <a:pt x="745" y="389"/>
                  </a:lnTo>
                  <a:lnTo>
                    <a:pt x="747" y="391"/>
                  </a:lnTo>
                  <a:lnTo>
                    <a:pt x="748" y="391"/>
                  </a:lnTo>
                  <a:lnTo>
                    <a:pt x="748" y="392"/>
                  </a:lnTo>
                  <a:lnTo>
                    <a:pt x="750" y="393"/>
                  </a:lnTo>
                  <a:lnTo>
                    <a:pt x="751" y="393"/>
                  </a:lnTo>
                  <a:lnTo>
                    <a:pt x="752" y="393"/>
                  </a:lnTo>
                  <a:lnTo>
                    <a:pt x="760" y="394"/>
                  </a:lnTo>
                  <a:lnTo>
                    <a:pt x="764" y="395"/>
                  </a:lnTo>
                  <a:lnTo>
                    <a:pt x="771" y="396"/>
                  </a:lnTo>
                  <a:lnTo>
                    <a:pt x="772" y="396"/>
                  </a:lnTo>
                  <a:lnTo>
                    <a:pt x="774" y="397"/>
                  </a:lnTo>
                  <a:lnTo>
                    <a:pt x="775" y="397"/>
                  </a:lnTo>
                  <a:lnTo>
                    <a:pt x="776" y="398"/>
                  </a:lnTo>
                  <a:lnTo>
                    <a:pt x="778" y="399"/>
                  </a:lnTo>
                  <a:lnTo>
                    <a:pt x="779" y="400"/>
                  </a:lnTo>
                  <a:lnTo>
                    <a:pt x="780" y="402"/>
                  </a:lnTo>
                  <a:lnTo>
                    <a:pt x="781" y="402"/>
                  </a:lnTo>
                  <a:lnTo>
                    <a:pt x="781" y="403"/>
                  </a:lnTo>
                  <a:lnTo>
                    <a:pt x="782" y="404"/>
                  </a:lnTo>
                  <a:lnTo>
                    <a:pt x="782" y="406"/>
                  </a:lnTo>
                  <a:lnTo>
                    <a:pt x="782" y="408"/>
                  </a:lnTo>
                  <a:lnTo>
                    <a:pt x="783" y="412"/>
                  </a:lnTo>
                  <a:lnTo>
                    <a:pt x="783" y="413"/>
                  </a:lnTo>
                  <a:lnTo>
                    <a:pt x="783" y="414"/>
                  </a:lnTo>
                  <a:lnTo>
                    <a:pt x="784" y="415"/>
                  </a:lnTo>
                  <a:lnTo>
                    <a:pt x="784" y="416"/>
                  </a:lnTo>
                  <a:lnTo>
                    <a:pt x="785" y="416"/>
                  </a:lnTo>
                  <a:lnTo>
                    <a:pt x="785" y="417"/>
                  </a:lnTo>
                  <a:lnTo>
                    <a:pt x="786" y="417"/>
                  </a:lnTo>
                  <a:lnTo>
                    <a:pt x="787" y="418"/>
                  </a:lnTo>
                  <a:lnTo>
                    <a:pt x="789" y="418"/>
                  </a:lnTo>
                  <a:lnTo>
                    <a:pt x="791" y="418"/>
                  </a:lnTo>
                  <a:lnTo>
                    <a:pt x="794" y="419"/>
                  </a:lnTo>
                  <a:lnTo>
                    <a:pt x="795" y="419"/>
                  </a:lnTo>
                  <a:lnTo>
                    <a:pt x="797" y="419"/>
                  </a:lnTo>
                  <a:lnTo>
                    <a:pt x="798" y="420"/>
                  </a:lnTo>
                  <a:lnTo>
                    <a:pt x="799" y="420"/>
                  </a:lnTo>
                  <a:lnTo>
                    <a:pt x="800" y="421"/>
                  </a:lnTo>
                  <a:lnTo>
                    <a:pt x="808" y="427"/>
                  </a:lnTo>
                  <a:lnTo>
                    <a:pt x="810" y="428"/>
                  </a:lnTo>
                  <a:lnTo>
                    <a:pt x="812" y="429"/>
                  </a:lnTo>
                  <a:lnTo>
                    <a:pt x="813" y="430"/>
                  </a:lnTo>
                  <a:lnTo>
                    <a:pt x="815" y="431"/>
                  </a:lnTo>
                  <a:lnTo>
                    <a:pt x="816" y="431"/>
                  </a:lnTo>
                  <a:lnTo>
                    <a:pt x="817" y="431"/>
                  </a:lnTo>
                  <a:lnTo>
                    <a:pt x="818" y="431"/>
                  </a:lnTo>
                  <a:lnTo>
                    <a:pt x="819" y="431"/>
                  </a:lnTo>
                  <a:lnTo>
                    <a:pt x="821" y="431"/>
                  </a:lnTo>
                  <a:lnTo>
                    <a:pt x="823" y="431"/>
                  </a:lnTo>
                  <a:lnTo>
                    <a:pt x="828" y="430"/>
                  </a:lnTo>
                  <a:lnTo>
                    <a:pt x="831" y="429"/>
                  </a:lnTo>
                  <a:lnTo>
                    <a:pt x="833" y="429"/>
                  </a:lnTo>
                  <a:lnTo>
                    <a:pt x="837" y="429"/>
                  </a:lnTo>
                  <a:lnTo>
                    <a:pt x="842" y="428"/>
                  </a:lnTo>
                  <a:lnTo>
                    <a:pt x="843" y="428"/>
                  </a:lnTo>
                  <a:lnTo>
                    <a:pt x="844" y="428"/>
                  </a:lnTo>
                  <a:lnTo>
                    <a:pt x="845" y="428"/>
                  </a:lnTo>
                  <a:lnTo>
                    <a:pt x="846" y="428"/>
                  </a:lnTo>
                  <a:lnTo>
                    <a:pt x="847" y="429"/>
                  </a:lnTo>
                  <a:lnTo>
                    <a:pt x="850" y="430"/>
                  </a:lnTo>
                  <a:lnTo>
                    <a:pt x="854" y="431"/>
                  </a:lnTo>
                  <a:lnTo>
                    <a:pt x="855" y="432"/>
                  </a:lnTo>
                  <a:lnTo>
                    <a:pt x="857" y="432"/>
                  </a:lnTo>
                  <a:lnTo>
                    <a:pt x="858" y="433"/>
                  </a:lnTo>
                  <a:lnTo>
                    <a:pt x="860" y="435"/>
                  </a:lnTo>
                  <a:lnTo>
                    <a:pt x="861" y="436"/>
                  </a:lnTo>
                  <a:lnTo>
                    <a:pt x="862" y="436"/>
                  </a:lnTo>
                  <a:lnTo>
                    <a:pt x="863" y="437"/>
                  </a:lnTo>
                  <a:lnTo>
                    <a:pt x="863" y="438"/>
                  </a:lnTo>
                  <a:lnTo>
                    <a:pt x="863" y="439"/>
                  </a:lnTo>
                  <a:lnTo>
                    <a:pt x="864" y="439"/>
                  </a:lnTo>
                  <a:lnTo>
                    <a:pt x="864" y="440"/>
                  </a:lnTo>
                  <a:lnTo>
                    <a:pt x="864" y="441"/>
                  </a:lnTo>
                  <a:lnTo>
                    <a:pt x="865" y="443"/>
                  </a:lnTo>
                  <a:lnTo>
                    <a:pt x="865" y="446"/>
                  </a:lnTo>
                  <a:lnTo>
                    <a:pt x="865" y="448"/>
                  </a:lnTo>
                  <a:lnTo>
                    <a:pt x="865" y="448"/>
                  </a:lnTo>
                  <a:lnTo>
                    <a:pt x="866" y="449"/>
                  </a:lnTo>
                  <a:lnTo>
                    <a:pt x="866" y="450"/>
                  </a:lnTo>
                  <a:lnTo>
                    <a:pt x="867" y="451"/>
                  </a:lnTo>
                  <a:lnTo>
                    <a:pt x="867" y="451"/>
                  </a:lnTo>
                  <a:lnTo>
                    <a:pt x="868" y="452"/>
                  </a:lnTo>
                  <a:lnTo>
                    <a:pt x="869" y="452"/>
                  </a:lnTo>
                  <a:lnTo>
                    <a:pt x="870" y="453"/>
                  </a:lnTo>
                  <a:lnTo>
                    <a:pt x="873" y="454"/>
                  </a:lnTo>
                  <a:lnTo>
                    <a:pt x="875" y="455"/>
                  </a:lnTo>
                  <a:lnTo>
                    <a:pt x="885" y="459"/>
                  </a:lnTo>
                  <a:lnTo>
                    <a:pt x="886" y="460"/>
                  </a:lnTo>
                  <a:lnTo>
                    <a:pt x="888" y="461"/>
                  </a:lnTo>
                  <a:lnTo>
                    <a:pt x="890" y="463"/>
                  </a:lnTo>
                  <a:lnTo>
                    <a:pt x="891" y="464"/>
                  </a:lnTo>
                  <a:lnTo>
                    <a:pt x="893" y="466"/>
                  </a:lnTo>
                  <a:lnTo>
                    <a:pt x="894" y="468"/>
                  </a:lnTo>
                  <a:lnTo>
                    <a:pt x="896" y="470"/>
                  </a:lnTo>
                  <a:lnTo>
                    <a:pt x="901" y="477"/>
                  </a:lnTo>
                  <a:lnTo>
                    <a:pt x="904" y="481"/>
                  </a:lnTo>
                  <a:lnTo>
                    <a:pt x="905" y="483"/>
                  </a:lnTo>
                  <a:lnTo>
                    <a:pt x="906" y="484"/>
                  </a:lnTo>
                  <a:lnTo>
                    <a:pt x="907" y="486"/>
                  </a:lnTo>
                  <a:lnTo>
                    <a:pt x="908" y="491"/>
                  </a:lnTo>
                  <a:lnTo>
                    <a:pt x="909" y="493"/>
                  </a:lnTo>
                  <a:lnTo>
                    <a:pt x="910" y="495"/>
                  </a:lnTo>
                  <a:lnTo>
                    <a:pt x="910" y="495"/>
                  </a:lnTo>
                  <a:lnTo>
                    <a:pt x="911" y="495"/>
                  </a:lnTo>
                  <a:lnTo>
                    <a:pt x="910" y="495"/>
                  </a:lnTo>
                  <a:lnTo>
                    <a:pt x="910" y="495"/>
                  </a:lnTo>
                  <a:lnTo>
                    <a:pt x="909" y="495"/>
                  </a:lnTo>
                  <a:lnTo>
                    <a:pt x="909" y="496"/>
                  </a:lnTo>
                  <a:lnTo>
                    <a:pt x="907" y="496"/>
                  </a:lnTo>
                  <a:lnTo>
                    <a:pt x="905" y="498"/>
                  </a:lnTo>
                  <a:lnTo>
                    <a:pt x="900" y="501"/>
                  </a:lnTo>
                  <a:lnTo>
                    <a:pt x="894" y="506"/>
                  </a:lnTo>
                  <a:lnTo>
                    <a:pt x="892" y="508"/>
                  </a:lnTo>
                  <a:lnTo>
                    <a:pt x="888" y="511"/>
                  </a:lnTo>
                  <a:lnTo>
                    <a:pt x="886" y="512"/>
                  </a:lnTo>
                  <a:lnTo>
                    <a:pt x="885" y="513"/>
                  </a:lnTo>
                  <a:lnTo>
                    <a:pt x="884" y="513"/>
                  </a:lnTo>
                  <a:lnTo>
                    <a:pt x="883" y="514"/>
                  </a:lnTo>
                  <a:lnTo>
                    <a:pt x="882" y="514"/>
                  </a:lnTo>
                  <a:lnTo>
                    <a:pt x="881" y="514"/>
                  </a:lnTo>
                  <a:lnTo>
                    <a:pt x="878" y="515"/>
                  </a:lnTo>
                  <a:lnTo>
                    <a:pt x="874" y="515"/>
                  </a:lnTo>
                  <a:lnTo>
                    <a:pt x="873" y="516"/>
                  </a:lnTo>
                  <a:lnTo>
                    <a:pt x="872" y="516"/>
                  </a:lnTo>
                  <a:lnTo>
                    <a:pt x="871" y="517"/>
                  </a:lnTo>
                  <a:lnTo>
                    <a:pt x="868" y="519"/>
                  </a:lnTo>
                  <a:lnTo>
                    <a:pt x="868" y="519"/>
                  </a:lnTo>
                  <a:lnTo>
                    <a:pt x="867" y="520"/>
                  </a:lnTo>
                  <a:lnTo>
                    <a:pt x="866" y="520"/>
                  </a:lnTo>
                  <a:lnTo>
                    <a:pt x="865" y="520"/>
                  </a:lnTo>
                  <a:lnTo>
                    <a:pt x="862" y="521"/>
                  </a:lnTo>
                  <a:lnTo>
                    <a:pt x="861" y="521"/>
                  </a:lnTo>
                  <a:lnTo>
                    <a:pt x="860" y="521"/>
                  </a:lnTo>
                  <a:lnTo>
                    <a:pt x="859" y="521"/>
                  </a:lnTo>
                  <a:lnTo>
                    <a:pt x="858" y="521"/>
                  </a:lnTo>
                  <a:lnTo>
                    <a:pt x="857" y="520"/>
                  </a:lnTo>
                  <a:lnTo>
                    <a:pt x="857" y="520"/>
                  </a:lnTo>
                  <a:lnTo>
                    <a:pt x="855" y="518"/>
                  </a:lnTo>
                  <a:lnTo>
                    <a:pt x="855" y="518"/>
                  </a:lnTo>
                  <a:lnTo>
                    <a:pt x="854" y="518"/>
                  </a:lnTo>
                  <a:lnTo>
                    <a:pt x="851" y="517"/>
                  </a:lnTo>
                  <a:lnTo>
                    <a:pt x="850" y="517"/>
                  </a:lnTo>
                  <a:lnTo>
                    <a:pt x="849" y="516"/>
                  </a:lnTo>
                  <a:lnTo>
                    <a:pt x="847" y="515"/>
                  </a:lnTo>
                  <a:lnTo>
                    <a:pt x="843" y="512"/>
                  </a:lnTo>
                  <a:lnTo>
                    <a:pt x="841" y="510"/>
                  </a:lnTo>
                  <a:lnTo>
                    <a:pt x="839" y="509"/>
                  </a:lnTo>
                  <a:lnTo>
                    <a:pt x="837" y="508"/>
                  </a:lnTo>
                  <a:lnTo>
                    <a:pt x="835" y="507"/>
                  </a:lnTo>
                  <a:lnTo>
                    <a:pt x="833" y="507"/>
                  </a:lnTo>
                  <a:lnTo>
                    <a:pt x="831" y="506"/>
                  </a:lnTo>
                  <a:lnTo>
                    <a:pt x="829" y="506"/>
                  </a:lnTo>
                  <a:lnTo>
                    <a:pt x="828" y="506"/>
                  </a:lnTo>
                  <a:lnTo>
                    <a:pt x="827" y="507"/>
                  </a:lnTo>
                  <a:lnTo>
                    <a:pt x="827" y="507"/>
                  </a:lnTo>
                  <a:lnTo>
                    <a:pt x="826" y="507"/>
                  </a:lnTo>
                  <a:lnTo>
                    <a:pt x="824" y="508"/>
                  </a:lnTo>
                  <a:lnTo>
                    <a:pt x="821" y="509"/>
                  </a:lnTo>
                  <a:lnTo>
                    <a:pt x="821" y="510"/>
                  </a:lnTo>
                  <a:lnTo>
                    <a:pt x="819" y="511"/>
                  </a:lnTo>
                  <a:lnTo>
                    <a:pt x="816" y="514"/>
                  </a:lnTo>
                  <a:lnTo>
                    <a:pt x="814" y="515"/>
                  </a:lnTo>
                  <a:lnTo>
                    <a:pt x="808" y="520"/>
                  </a:lnTo>
                  <a:lnTo>
                    <a:pt x="805" y="521"/>
                  </a:lnTo>
                  <a:lnTo>
                    <a:pt x="804" y="522"/>
                  </a:lnTo>
                  <a:lnTo>
                    <a:pt x="803" y="523"/>
                  </a:lnTo>
                  <a:lnTo>
                    <a:pt x="802" y="523"/>
                  </a:lnTo>
                  <a:lnTo>
                    <a:pt x="801" y="523"/>
                  </a:lnTo>
                  <a:lnTo>
                    <a:pt x="799" y="523"/>
                  </a:lnTo>
                  <a:lnTo>
                    <a:pt x="797" y="524"/>
                  </a:lnTo>
                  <a:lnTo>
                    <a:pt x="793" y="524"/>
                  </a:lnTo>
                  <a:lnTo>
                    <a:pt x="791" y="524"/>
                  </a:lnTo>
                  <a:lnTo>
                    <a:pt x="790" y="523"/>
                  </a:lnTo>
                  <a:lnTo>
                    <a:pt x="789" y="523"/>
                  </a:lnTo>
                  <a:lnTo>
                    <a:pt x="788" y="523"/>
                  </a:lnTo>
                  <a:lnTo>
                    <a:pt x="787" y="522"/>
                  </a:lnTo>
                  <a:lnTo>
                    <a:pt x="785" y="521"/>
                  </a:lnTo>
                  <a:lnTo>
                    <a:pt x="783" y="520"/>
                  </a:lnTo>
                  <a:lnTo>
                    <a:pt x="782" y="519"/>
                  </a:lnTo>
                  <a:lnTo>
                    <a:pt x="779" y="517"/>
                  </a:lnTo>
                  <a:lnTo>
                    <a:pt x="777" y="516"/>
                  </a:lnTo>
                  <a:lnTo>
                    <a:pt x="774" y="513"/>
                  </a:lnTo>
                  <a:lnTo>
                    <a:pt x="770" y="509"/>
                  </a:lnTo>
                  <a:lnTo>
                    <a:pt x="769" y="509"/>
                  </a:lnTo>
                  <a:lnTo>
                    <a:pt x="768" y="508"/>
                  </a:lnTo>
                  <a:lnTo>
                    <a:pt x="767" y="507"/>
                  </a:lnTo>
                  <a:lnTo>
                    <a:pt x="764" y="506"/>
                  </a:lnTo>
                  <a:lnTo>
                    <a:pt x="762" y="505"/>
                  </a:lnTo>
                  <a:lnTo>
                    <a:pt x="756" y="501"/>
                  </a:lnTo>
                  <a:lnTo>
                    <a:pt x="751" y="498"/>
                  </a:lnTo>
                  <a:lnTo>
                    <a:pt x="750" y="498"/>
                  </a:lnTo>
                  <a:lnTo>
                    <a:pt x="748" y="497"/>
                  </a:lnTo>
                  <a:lnTo>
                    <a:pt x="747" y="497"/>
                  </a:lnTo>
                  <a:lnTo>
                    <a:pt x="743" y="495"/>
                  </a:lnTo>
                  <a:lnTo>
                    <a:pt x="737" y="493"/>
                  </a:lnTo>
                  <a:lnTo>
                    <a:pt x="735" y="492"/>
                  </a:lnTo>
                  <a:lnTo>
                    <a:pt x="733" y="492"/>
                  </a:lnTo>
                  <a:lnTo>
                    <a:pt x="731" y="491"/>
                  </a:lnTo>
                  <a:lnTo>
                    <a:pt x="729" y="490"/>
                  </a:lnTo>
                  <a:lnTo>
                    <a:pt x="727" y="490"/>
                  </a:lnTo>
                  <a:lnTo>
                    <a:pt x="724" y="490"/>
                  </a:lnTo>
                  <a:lnTo>
                    <a:pt x="722" y="489"/>
                  </a:lnTo>
                  <a:lnTo>
                    <a:pt x="721" y="489"/>
                  </a:lnTo>
                  <a:lnTo>
                    <a:pt x="720" y="489"/>
                  </a:lnTo>
                  <a:lnTo>
                    <a:pt x="718" y="489"/>
                  </a:lnTo>
                  <a:lnTo>
                    <a:pt x="717" y="490"/>
                  </a:lnTo>
                  <a:lnTo>
                    <a:pt x="716" y="490"/>
                  </a:lnTo>
                  <a:lnTo>
                    <a:pt x="714" y="491"/>
                  </a:lnTo>
                  <a:lnTo>
                    <a:pt x="713" y="491"/>
                  </a:lnTo>
                  <a:lnTo>
                    <a:pt x="712" y="492"/>
                  </a:lnTo>
                  <a:lnTo>
                    <a:pt x="710" y="494"/>
                  </a:lnTo>
                  <a:lnTo>
                    <a:pt x="708" y="495"/>
                  </a:lnTo>
                  <a:lnTo>
                    <a:pt x="704" y="499"/>
                  </a:lnTo>
                  <a:lnTo>
                    <a:pt x="697" y="506"/>
                  </a:lnTo>
                  <a:lnTo>
                    <a:pt x="695" y="507"/>
                  </a:lnTo>
                  <a:lnTo>
                    <a:pt x="690" y="511"/>
                  </a:lnTo>
                  <a:lnTo>
                    <a:pt x="687" y="514"/>
                  </a:lnTo>
                  <a:lnTo>
                    <a:pt x="684" y="516"/>
                  </a:lnTo>
                  <a:lnTo>
                    <a:pt x="683" y="517"/>
                  </a:lnTo>
                  <a:lnTo>
                    <a:pt x="682" y="518"/>
                  </a:lnTo>
                  <a:lnTo>
                    <a:pt x="681" y="519"/>
                  </a:lnTo>
                  <a:lnTo>
                    <a:pt x="681" y="520"/>
                  </a:lnTo>
                  <a:lnTo>
                    <a:pt x="680" y="521"/>
                  </a:lnTo>
                  <a:lnTo>
                    <a:pt x="679" y="523"/>
                  </a:lnTo>
                  <a:lnTo>
                    <a:pt x="678" y="525"/>
                  </a:lnTo>
                  <a:lnTo>
                    <a:pt x="676" y="531"/>
                  </a:lnTo>
                  <a:lnTo>
                    <a:pt x="676" y="533"/>
                  </a:lnTo>
                  <a:lnTo>
                    <a:pt x="675" y="534"/>
                  </a:lnTo>
                  <a:lnTo>
                    <a:pt x="674" y="536"/>
                  </a:lnTo>
                  <a:lnTo>
                    <a:pt x="673" y="538"/>
                  </a:lnTo>
                  <a:lnTo>
                    <a:pt x="670" y="543"/>
                  </a:lnTo>
                  <a:lnTo>
                    <a:pt x="669" y="545"/>
                  </a:lnTo>
                  <a:lnTo>
                    <a:pt x="668" y="547"/>
                  </a:lnTo>
                  <a:lnTo>
                    <a:pt x="666" y="549"/>
                  </a:lnTo>
                  <a:lnTo>
                    <a:pt x="661" y="554"/>
                  </a:lnTo>
                  <a:lnTo>
                    <a:pt x="655" y="560"/>
                  </a:lnTo>
                  <a:lnTo>
                    <a:pt x="653" y="563"/>
                  </a:lnTo>
                  <a:lnTo>
                    <a:pt x="651" y="565"/>
                  </a:lnTo>
                  <a:lnTo>
                    <a:pt x="650" y="567"/>
                  </a:lnTo>
                  <a:lnTo>
                    <a:pt x="646" y="575"/>
                  </a:lnTo>
                  <a:lnTo>
                    <a:pt x="644" y="578"/>
                  </a:lnTo>
                  <a:lnTo>
                    <a:pt x="641" y="584"/>
                  </a:lnTo>
                  <a:lnTo>
                    <a:pt x="640" y="587"/>
                  </a:lnTo>
                  <a:lnTo>
                    <a:pt x="638" y="592"/>
                  </a:lnTo>
                  <a:lnTo>
                    <a:pt x="635" y="597"/>
                  </a:lnTo>
                  <a:lnTo>
                    <a:pt x="634" y="599"/>
                  </a:lnTo>
                  <a:lnTo>
                    <a:pt x="633" y="602"/>
                  </a:lnTo>
                  <a:lnTo>
                    <a:pt x="632" y="607"/>
                  </a:lnTo>
                  <a:lnTo>
                    <a:pt x="631" y="610"/>
                  </a:lnTo>
                  <a:lnTo>
                    <a:pt x="629" y="612"/>
                  </a:lnTo>
                  <a:lnTo>
                    <a:pt x="627" y="616"/>
                  </a:lnTo>
                  <a:lnTo>
                    <a:pt x="626" y="618"/>
                  </a:lnTo>
                  <a:lnTo>
                    <a:pt x="625" y="621"/>
                  </a:lnTo>
                  <a:lnTo>
                    <a:pt x="624" y="623"/>
                  </a:lnTo>
                  <a:lnTo>
                    <a:pt x="622" y="627"/>
                  </a:lnTo>
                  <a:lnTo>
                    <a:pt x="622" y="628"/>
                  </a:lnTo>
                  <a:lnTo>
                    <a:pt x="622" y="629"/>
                  </a:lnTo>
                  <a:lnTo>
                    <a:pt x="621" y="633"/>
                  </a:lnTo>
                  <a:lnTo>
                    <a:pt x="620" y="639"/>
                  </a:lnTo>
                  <a:lnTo>
                    <a:pt x="619" y="642"/>
                  </a:lnTo>
                  <a:lnTo>
                    <a:pt x="619" y="644"/>
                  </a:lnTo>
                  <a:lnTo>
                    <a:pt x="618" y="646"/>
                  </a:lnTo>
                  <a:lnTo>
                    <a:pt x="617" y="648"/>
                  </a:lnTo>
                  <a:lnTo>
                    <a:pt x="617" y="649"/>
                  </a:lnTo>
                  <a:lnTo>
                    <a:pt x="616" y="651"/>
                  </a:lnTo>
                  <a:lnTo>
                    <a:pt x="615" y="652"/>
                  </a:lnTo>
                  <a:lnTo>
                    <a:pt x="614" y="653"/>
                  </a:lnTo>
                  <a:lnTo>
                    <a:pt x="613" y="655"/>
                  </a:lnTo>
                  <a:lnTo>
                    <a:pt x="612" y="656"/>
                  </a:lnTo>
                  <a:lnTo>
                    <a:pt x="611" y="656"/>
                  </a:lnTo>
                  <a:lnTo>
                    <a:pt x="610" y="656"/>
                  </a:lnTo>
                  <a:lnTo>
                    <a:pt x="609" y="657"/>
                  </a:lnTo>
                  <a:lnTo>
                    <a:pt x="608" y="657"/>
                  </a:lnTo>
                  <a:lnTo>
                    <a:pt x="608" y="657"/>
                  </a:lnTo>
                  <a:lnTo>
                    <a:pt x="607" y="657"/>
                  </a:lnTo>
                  <a:lnTo>
                    <a:pt x="606" y="657"/>
                  </a:lnTo>
                  <a:lnTo>
                    <a:pt x="605" y="656"/>
                  </a:lnTo>
                  <a:lnTo>
                    <a:pt x="604" y="656"/>
                  </a:lnTo>
                  <a:lnTo>
                    <a:pt x="604" y="655"/>
                  </a:lnTo>
                  <a:lnTo>
                    <a:pt x="603" y="655"/>
                  </a:lnTo>
                  <a:lnTo>
                    <a:pt x="603" y="654"/>
                  </a:lnTo>
                  <a:lnTo>
                    <a:pt x="603" y="653"/>
                  </a:lnTo>
                  <a:lnTo>
                    <a:pt x="602" y="652"/>
                  </a:lnTo>
                  <a:lnTo>
                    <a:pt x="602" y="651"/>
                  </a:lnTo>
                  <a:lnTo>
                    <a:pt x="602" y="646"/>
                  </a:lnTo>
                  <a:lnTo>
                    <a:pt x="601" y="640"/>
                  </a:lnTo>
                  <a:lnTo>
                    <a:pt x="600" y="637"/>
                  </a:lnTo>
                  <a:lnTo>
                    <a:pt x="600" y="633"/>
                  </a:lnTo>
                  <a:lnTo>
                    <a:pt x="600" y="630"/>
                  </a:lnTo>
                  <a:lnTo>
                    <a:pt x="599" y="626"/>
                  </a:lnTo>
                  <a:lnTo>
                    <a:pt x="598" y="622"/>
                  </a:lnTo>
                  <a:lnTo>
                    <a:pt x="598" y="620"/>
                  </a:lnTo>
                  <a:lnTo>
                    <a:pt x="597" y="618"/>
                  </a:lnTo>
                  <a:lnTo>
                    <a:pt x="597" y="611"/>
                  </a:lnTo>
                  <a:lnTo>
                    <a:pt x="597" y="610"/>
                  </a:lnTo>
                  <a:lnTo>
                    <a:pt x="596" y="608"/>
                  </a:lnTo>
                  <a:lnTo>
                    <a:pt x="596" y="607"/>
                  </a:lnTo>
                  <a:lnTo>
                    <a:pt x="595" y="605"/>
                  </a:lnTo>
                  <a:lnTo>
                    <a:pt x="595" y="603"/>
                  </a:lnTo>
                  <a:lnTo>
                    <a:pt x="594" y="602"/>
                  </a:lnTo>
                  <a:lnTo>
                    <a:pt x="593" y="600"/>
                  </a:lnTo>
                  <a:lnTo>
                    <a:pt x="591" y="599"/>
                  </a:lnTo>
                  <a:lnTo>
                    <a:pt x="591" y="598"/>
                  </a:lnTo>
                  <a:lnTo>
                    <a:pt x="590" y="597"/>
                  </a:lnTo>
                  <a:lnTo>
                    <a:pt x="589" y="596"/>
                  </a:lnTo>
                  <a:lnTo>
                    <a:pt x="588" y="596"/>
                  </a:lnTo>
                  <a:lnTo>
                    <a:pt x="587" y="596"/>
                  </a:lnTo>
                  <a:lnTo>
                    <a:pt x="586" y="595"/>
                  </a:lnTo>
                  <a:lnTo>
                    <a:pt x="584" y="595"/>
                  </a:lnTo>
                  <a:lnTo>
                    <a:pt x="583" y="595"/>
                  </a:lnTo>
                  <a:lnTo>
                    <a:pt x="582" y="595"/>
                  </a:lnTo>
                  <a:lnTo>
                    <a:pt x="581" y="595"/>
                  </a:lnTo>
                  <a:lnTo>
                    <a:pt x="580" y="595"/>
                  </a:lnTo>
                  <a:lnTo>
                    <a:pt x="579" y="595"/>
                  </a:lnTo>
                  <a:lnTo>
                    <a:pt x="576" y="596"/>
                  </a:lnTo>
                  <a:lnTo>
                    <a:pt x="574" y="597"/>
                  </a:lnTo>
                  <a:lnTo>
                    <a:pt x="572" y="597"/>
                  </a:lnTo>
                  <a:lnTo>
                    <a:pt x="569" y="597"/>
                  </a:lnTo>
                  <a:lnTo>
                    <a:pt x="566" y="598"/>
                  </a:lnTo>
                  <a:lnTo>
                    <a:pt x="562" y="598"/>
                  </a:lnTo>
                  <a:lnTo>
                    <a:pt x="556" y="599"/>
                  </a:lnTo>
                  <a:lnTo>
                    <a:pt x="553" y="600"/>
                  </a:lnTo>
                  <a:lnTo>
                    <a:pt x="548" y="600"/>
                  </a:lnTo>
                  <a:lnTo>
                    <a:pt x="547" y="600"/>
                  </a:lnTo>
                  <a:lnTo>
                    <a:pt x="546" y="600"/>
                  </a:lnTo>
                  <a:lnTo>
                    <a:pt x="543" y="600"/>
                  </a:lnTo>
                  <a:lnTo>
                    <a:pt x="538" y="598"/>
                  </a:lnTo>
                  <a:lnTo>
                    <a:pt x="536" y="598"/>
                  </a:lnTo>
                  <a:lnTo>
                    <a:pt x="534" y="597"/>
                  </a:lnTo>
                  <a:lnTo>
                    <a:pt x="531" y="595"/>
                  </a:lnTo>
                  <a:lnTo>
                    <a:pt x="529" y="594"/>
                  </a:lnTo>
                  <a:lnTo>
                    <a:pt x="527" y="593"/>
                  </a:lnTo>
                  <a:lnTo>
                    <a:pt x="524" y="590"/>
                  </a:lnTo>
                  <a:lnTo>
                    <a:pt x="523" y="589"/>
                  </a:lnTo>
                  <a:lnTo>
                    <a:pt x="522" y="589"/>
                  </a:lnTo>
                  <a:lnTo>
                    <a:pt x="521" y="588"/>
                  </a:lnTo>
                  <a:lnTo>
                    <a:pt x="517" y="587"/>
                  </a:lnTo>
                  <a:lnTo>
                    <a:pt x="516" y="586"/>
                  </a:lnTo>
                  <a:lnTo>
                    <a:pt x="514" y="586"/>
                  </a:lnTo>
                  <a:lnTo>
                    <a:pt x="513" y="585"/>
                  </a:lnTo>
                  <a:lnTo>
                    <a:pt x="512" y="585"/>
                  </a:lnTo>
                  <a:lnTo>
                    <a:pt x="511" y="585"/>
                  </a:lnTo>
                  <a:lnTo>
                    <a:pt x="509" y="585"/>
                  </a:lnTo>
                  <a:lnTo>
                    <a:pt x="508" y="585"/>
                  </a:lnTo>
                  <a:lnTo>
                    <a:pt x="507" y="585"/>
                  </a:lnTo>
                  <a:lnTo>
                    <a:pt x="502" y="585"/>
                  </a:lnTo>
                  <a:lnTo>
                    <a:pt x="501" y="585"/>
                  </a:lnTo>
                  <a:lnTo>
                    <a:pt x="500" y="585"/>
                  </a:lnTo>
                  <a:lnTo>
                    <a:pt x="499" y="585"/>
                  </a:lnTo>
                  <a:lnTo>
                    <a:pt x="498" y="585"/>
                  </a:lnTo>
                  <a:lnTo>
                    <a:pt x="498" y="585"/>
                  </a:lnTo>
                  <a:lnTo>
                    <a:pt x="497" y="585"/>
                  </a:lnTo>
                  <a:lnTo>
                    <a:pt x="497" y="584"/>
                  </a:lnTo>
                  <a:lnTo>
                    <a:pt x="496" y="584"/>
                  </a:lnTo>
                  <a:lnTo>
                    <a:pt x="496" y="583"/>
                  </a:lnTo>
                  <a:lnTo>
                    <a:pt x="495" y="582"/>
                  </a:lnTo>
                  <a:lnTo>
                    <a:pt x="495" y="582"/>
                  </a:lnTo>
                  <a:lnTo>
                    <a:pt x="494" y="581"/>
                  </a:lnTo>
                  <a:lnTo>
                    <a:pt x="494" y="580"/>
                  </a:lnTo>
                  <a:lnTo>
                    <a:pt x="494" y="579"/>
                  </a:lnTo>
                  <a:lnTo>
                    <a:pt x="493" y="573"/>
                  </a:lnTo>
                  <a:lnTo>
                    <a:pt x="492" y="570"/>
                  </a:lnTo>
                  <a:lnTo>
                    <a:pt x="492" y="568"/>
                  </a:lnTo>
                  <a:lnTo>
                    <a:pt x="492" y="567"/>
                  </a:lnTo>
                  <a:lnTo>
                    <a:pt x="491" y="566"/>
                  </a:lnTo>
                  <a:lnTo>
                    <a:pt x="491" y="564"/>
                  </a:lnTo>
                  <a:lnTo>
                    <a:pt x="490" y="563"/>
                  </a:lnTo>
                  <a:lnTo>
                    <a:pt x="489" y="562"/>
                  </a:lnTo>
                  <a:lnTo>
                    <a:pt x="488" y="560"/>
                  </a:lnTo>
                  <a:lnTo>
                    <a:pt x="486" y="559"/>
                  </a:lnTo>
                  <a:lnTo>
                    <a:pt x="485" y="558"/>
                  </a:lnTo>
                  <a:lnTo>
                    <a:pt x="484" y="557"/>
                  </a:lnTo>
                  <a:lnTo>
                    <a:pt x="483" y="556"/>
                  </a:lnTo>
                  <a:lnTo>
                    <a:pt x="482" y="555"/>
                  </a:lnTo>
                  <a:lnTo>
                    <a:pt x="480" y="555"/>
                  </a:lnTo>
                  <a:lnTo>
                    <a:pt x="478" y="554"/>
                  </a:lnTo>
                  <a:lnTo>
                    <a:pt x="477" y="554"/>
                  </a:lnTo>
                  <a:lnTo>
                    <a:pt x="475" y="554"/>
                  </a:lnTo>
                  <a:lnTo>
                    <a:pt x="470" y="554"/>
                  </a:lnTo>
                  <a:lnTo>
                    <a:pt x="468" y="554"/>
                  </a:lnTo>
                  <a:lnTo>
                    <a:pt x="466" y="554"/>
                  </a:lnTo>
                  <a:lnTo>
                    <a:pt x="464" y="554"/>
                  </a:lnTo>
                  <a:lnTo>
                    <a:pt x="462" y="554"/>
                  </a:lnTo>
                  <a:lnTo>
                    <a:pt x="461" y="553"/>
                  </a:lnTo>
                  <a:lnTo>
                    <a:pt x="459" y="553"/>
                  </a:lnTo>
                  <a:lnTo>
                    <a:pt x="457" y="552"/>
                  </a:lnTo>
                  <a:lnTo>
                    <a:pt x="456" y="552"/>
                  </a:lnTo>
                  <a:lnTo>
                    <a:pt x="446" y="547"/>
                  </a:lnTo>
                  <a:lnTo>
                    <a:pt x="444" y="545"/>
                  </a:lnTo>
                  <a:lnTo>
                    <a:pt x="440" y="542"/>
                  </a:lnTo>
                  <a:lnTo>
                    <a:pt x="438" y="542"/>
                  </a:lnTo>
                  <a:lnTo>
                    <a:pt x="436" y="540"/>
                  </a:lnTo>
                  <a:lnTo>
                    <a:pt x="435" y="540"/>
                  </a:lnTo>
                  <a:lnTo>
                    <a:pt x="434" y="540"/>
                  </a:lnTo>
                  <a:lnTo>
                    <a:pt x="433" y="540"/>
                  </a:lnTo>
                  <a:lnTo>
                    <a:pt x="432" y="540"/>
                  </a:lnTo>
                  <a:lnTo>
                    <a:pt x="432" y="540"/>
                  </a:lnTo>
                  <a:lnTo>
                    <a:pt x="431" y="540"/>
                  </a:lnTo>
                  <a:lnTo>
                    <a:pt x="429" y="540"/>
                  </a:lnTo>
                  <a:lnTo>
                    <a:pt x="426" y="541"/>
                  </a:lnTo>
                  <a:lnTo>
                    <a:pt x="424" y="542"/>
                  </a:lnTo>
                  <a:lnTo>
                    <a:pt x="422" y="542"/>
                  </a:lnTo>
                  <a:lnTo>
                    <a:pt x="420" y="542"/>
                  </a:lnTo>
                  <a:lnTo>
                    <a:pt x="416" y="542"/>
                  </a:lnTo>
                  <a:lnTo>
                    <a:pt x="413" y="542"/>
                  </a:lnTo>
                  <a:lnTo>
                    <a:pt x="409" y="542"/>
                  </a:lnTo>
                  <a:lnTo>
                    <a:pt x="404" y="542"/>
                  </a:lnTo>
                  <a:lnTo>
                    <a:pt x="403" y="542"/>
                  </a:lnTo>
                  <a:lnTo>
                    <a:pt x="402" y="542"/>
                  </a:lnTo>
                  <a:lnTo>
                    <a:pt x="401" y="542"/>
                  </a:lnTo>
                  <a:lnTo>
                    <a:pt x="400" y="542"/>
                  </a:lnTo>
                  <a:lnTo>
                    <a:pt x="399" y="542"/>
                  </a:lnTo>
                  <a:lnTo>
                    <a:pt x="398" y="543"/>
                  </a:lnTo>
                  <a:lnTo>
                    <a:pt x="397" y="544"/>
                  </a:lnTo>
                  <a:lnTo>
                    <a:pt x="396" y="545"/>
                  </a:lnTo>
                  <a:lnTo>
                    <a:pt x="395" y="546"/>
                  </a:lnTo>
                  <a:lnTo>
                    <a:pt x="394" y="548"/>
                  </a:lnTo>
                  <a:lnTo>
                    <a:pt x="392" y="550"/>
                  </a:lnTo>
                  <a:lnTo>
                    <a:pt x="390" y="555"/>
                  </a:lnTo>
                  <a:lnTo>
                    <a:pt x="389" y="558"/>
                  </a:lnTo>
                  <a:lnTo>
                    <a:pt x="387" y="563"/>
                  </a:lnTo>
                  <a:lnTo>
                    <a:pt x="386" y="565"/>
                  </a:lnTo>
                  <a:lnTo>
                    <a:pt x="385" y="567"/>
                  </a:lnTo>
                  <a:lnTo>
                    <a:pt x="385" y="568"/>
                  </a:lnTo>
                  <a:lnTo>
                    <a:pt x="381" y="573"/>
                  </a:lnTo>
                  <a:lnTo>
                    <a:pt x="378" y="579"/>
                  </a:lnTo>
                  <a:lnTo>
                    <a:pt x="376" y="581"/>
                  </a:lnTo>
                  <a:lnTo>
                    <a:pt x="375" y="582"/>
                  </a:lnTo>
                  <a:lnTo>
                    <a:pt x="374" y="583"/>
                  </a:lnTo>
                  <a:lnTo>
                    <a:pt x="372" y="584"/>
                  </a:lnTo>
                  <a:lnTo>
                    <a:pt x="371" y="586"/>
                  </a:lnTo>
                  <a:lnTo>
                    <a:pt x="367" y="588"/>
                  </a:lnTo>
                  <a:lnTo>
                    <a:pt x="366" y="589"/>
                  </a:lnTo>
                  <a:lnTo>
                    <a:pt x="364" y="590"/>
                  </a:lnTo>
                  <a:lnTo>
                    <a:pt x="363" y="590"/>
                  </a:lnTo>
                  <a:lnTo>
                    <a:pt x="361" y="590"/>
                  </a:lnTo>
                  <a:lnTo>
                    <a:pt x="360" y="590"/>
                  </a:lnTo>
                  <a:lnTo>
                    <a:pt x="358" y="590"/>
                  </a:lnTo>
                  <a:lnTo>
                    <a:pt x="357" y="590"/>
                  </a:lnTo>
                  <a:lnTo>
                    <a:pt x="356" y="589"/>
                  </a:lnTo>
                  <a:lnTo>
                    <a:pt x="355" y="589"/>
                  </a:lnTo>
                  <a:lnTo>
                    <a:pt x="354" y="588"/>
                  </a:lnTo>
                  <a:lnTo>
                    <a:pt x="352" y="587"/>
                  </a:lnTo>
                  <a:lnTo>
                    <a:pt x="351" y="586"/>
                  </a:lnTo>
                  <a:lnTo>
                    <a:pt x="351" y="586"/>
                  </a:lnTo>
                  <a:lnTo>
                    <a:pt x="350" y="585"/>
                  </a:lnTo>
                  <a:lnTo>
                    <a:pt x="349" y="585"/>
                  </a:lnTo>
                  <a:lnTo>
                    <a:pt x="349" y="585"/>
                  </a:lnTo>
                  <a:lnTo>
                    <a:pt x="348" y="585"/>
                  </a:lnTo>
                  <a:lnTo>
                    <a:pt x="347" y="585"/>
                  </a:lnTo>
                  <a:lnTo>
                    <a:pt x="346" y="586"/>
                  </a:lnTo>
                  <a:lnTo>
                    <a:pt x="344" y="587"/>
                  </a:lnTo>
                  <a:lnTo>
                    <a:pt x="343" y="587"/>
                  </a:lnTo>
                  <a:lnTo>
                    <a:pt x="342" y="588"/>
                  </a:lnTo>
                  <a:lnTo>
                    <a:pt x="341" y="588"/>
                  </a:lnTo>
                  <a:lnTo>
                    <a:pt x="340" y="588"/>
                  </a:lnTo>
                  <a:lnTo>
                    <a:pt x="339" y="588"/>
                  </a:lnTo>
                  <a:lnTo>
                    <a:pt x="338" y="588"/>
                  </a:lnTo>
                  <a:lnTo>
                    <a:pt x="337" y="588"/>
                  </a:lnTo>
                  <a:lnTo>
                    <a:pt x="335" y="588"/>
                  </a:lnTo>
                  <a:lnTo>
                    <a:pt x="331" y="587"/>
                  </a:lnTo>
                  <a:lnTo>
                    <a:pt x="329" y="587"/>
                  </a:lnTo>
                  <a:lnTo>
                    <a:pt x="325" y="586"/>
                  </a:lnTo>
                  <a:lnTo>
                    <a:pt x="323" y="586"/>
                  </a:lnTo>
                  <a:lnTo>
                    <a:pt x="320" y="586"/>
                  </a:lnTo>
                  <a:lnTo>
                    <a:pt x="318" y="586"/>
                  </a:lnTo>
                  <a:lnTo>
                    <a:pt x="313" y="586"/>
                  </a:lnTo>
                  <a:lnTo>
                    <a:pt x="310" y="586"/>
                  </a:lnTo>
                  <a:lnTo>
                    <a:pt x="306" y="586"/>
                  </a:lnTo>
                  <a:lnTo>
                    <a:pt x="301" y="585"/>
                  </a:lnTo>
                  <a:lnTo>
                    <a:pt x="295" y="585"/>
                  </a:lnTo>
                  <a:lnTo>
                    <a:pt x="277" y="583"/>
                  </a:lnTo>
                  <a:lnTo>
                    <a:pt x="273" y="583"/>
                  </a:lnTo>
                  <a:lnTo>
                    <a:pt x="271" y="583"/>
                  </a:lnTo>
                  <a:lnTo>
                    <a:pt x="268" y="583"/>
                  </a:lnTo>
                  <a:lnTo>
                    <a:pt x="267" y="583"/>
                  </a:lnTo>
                  <a:lnTo>
                    <a:pt x="262" y="583"/>
                  </a:lnTo>
                  <a:lnTo>
                    <a:pt x="259" y="583"/>
                  </a:lnTo>
                  <a:lnTo>
                    <a:pt x="257" y="583"/>
                  </a:lnTo>
                  <a:lnTo>
                    <a:pt x="253" y="583"/>
                  </a:lnTo>
                  <a:lnTo>
                    <a:pt x="246" y="582"/>
                  </a:lnTo>
                  <a:lnTo>
                    <a:pt x="244" y="582"/>
                  </a:lnTo>
                  <a:lnTo>
                    <a:pt x="242" y="582"/>
                  </a:lnTo>
                  <a:lnTo>
                    <a:pt x="240" y="581"/>
                  </a:lnTo>
                  <a:lnTo>
                    <a:pt x="238" y="581"/>
                  </a:lnTo>
                  <a:lnTo>
                    <a:pt x="237" y="580"/>
                  </a:lnTo>
                  <a:lnTo>
                    <a:pt x="235" y="580"/>
                  </a:lnTo>
                  <a:lnTo>
                    <a:pt x="233" y="579"/>
                  </a:lnTo>
                  <a:lnTo>
                    <a:pt x="231" y="578"/>
                  </a:lnTo>
                  <a:lnTo>
                    <a:pt x="229" y="577"/>
                  </a:lnTo>
                  <a:lnTo>
                    <a:pt x="225" y="575"/>
                  </a:lnTo>
                  <a:lnTo>
                    <a:pt x="217" y="571"/>
                  </a:lnTo>
                  <a:lnTo>
                    <a:pt x="205" y="565"/>
                  </a:lnTo>
                  <a:lnTo>
                    <a:pt x="201" y="562"/>
                  </a:lnTo>
                  <a:lnTo>
                    <a:pt x="199" y="561"/>
                  </a:lnTo>
                  <a:lnTo>
                    <a:pt x="197" y="560"/>
                  </a:lnTo>
                  <a:lnTo>
                    <a:pt x="196" y="559"/>
                  </a:lnTo>
                  <a:lnTo>
                    <a:pt x="194" y="557"/>
                  </a:lnTo>
                  <a:lnTo>
                    <a:pt x="191" y="555"/>
                  </a:lnTo>
                  <a:lnTo>
                    <a:pt x="189" y="553"/>
                  </a:lnTo>
                  <a:lnTo>
                    <a:pt x="187" y="552"/>
                  </a:lnTo>
                  <a:lnTo>
                    <a:pt x="185" y="550"/>
                  </a:lnTo>
                  <a:lnTo>
                    <a:pt x="184" y="548"/>
                  </a:lnTo>
                  <a:lnTo>
                    <a:pt x="183" y="547"/>
                  </a:lnTo>
                  <a:lnTo>
                    <a:pt x="182" y="546"/>
                  </a:lnTo>
                  <a:lnTo>
                    <a:pt x="181" y="545"/>
                  </a:lnTo>
                  <a:lnTo>
                    <a:pt x="180" y="544"/>
                  </a:lnTo>
                  <a:lnTo>
                    <a:pt x="180" y="543"/>
                  </a:lnTo>
                  <a:lnTo>
                    <a:pt x="179" y="542"/>
                  </a:lnTo>
                  <a:lnTo>
                    <a:pt x="178" y="538"/>
                  </a:lnTo>
                  <a:lnTo>
                    <a:pt x="178" y="537"/>
                  </a:lnTo>
                  <a:lnTo>
                    <a:pt x="178" y="536"/>
                  </a:lnTo>
                  <a:lnTo>
                    <a:pt x="178" y="536"/>
                  </a:lnTo>
                  <a:lnTo>
                    <a:pt x="177" y="535"/>
                  </a:lnTo>
                  <a:lnTo>
                    <a:pt x="177" y="535"/>
                  </a:lnTo>
                  <a:lnTo>
                    <a:pt x="176" y="534"/>
                  </a:lnTo>
                  <a:lnTo>
                    <a:pt x="175" y="533"/>
                  </a:lnTo>
                  <a:lnTo>
                    <a:pt x="174" y="533"/>
                  </a:lnTo>
                  <a:lnTo>
                    <a:pt x="173" y="533"/>
                  </a:lnTo>
                  <a:lnTo>
                    <a:pt x="172" y="532"/>
                  </a:lnTo>
                  <a:lnTo>
                    <a:pt x="171" y="532"/>
                  </a:lnTo>
                  <a:lnTo>
                    <a:pt x="170" y="532"/>
                  </a:lnTo>
                  <a:lnTo>
                    <a:pt x="170" y="532"/>
                  </a:lnTo>
                  <a:lnTo>
                    <a:pt x="169" y="531"/>
                  </a:lnTo>
                  <a:lnTo>
                    <a:pt x="168" y="530"/>
                  </a:lnTo>
                  <a:lnTo>
                    <a:pt x="166" y="528"/>
                  </a:lnTo>
                  <a:lnTo>
                    <a:pt x="165" y="528"/>
                  </a:lnTo>
                  <a:lnTo>
                    <a:pt x="164" y="527"/>
                  </a:lnTo>
                  <a:lnTo>
                    <a:pt x="163" y="526"/>
                  </a:lnTo>
                  <a:lnTo>
                    <a:pt x="162" y="526"/>
                  </a:lnTo>
                  <a:lnTo>
                    <a:pt x="161" y="525"/>
                  </a:lnTo>
                  <a:lnTo>
                    <a:pt x="157" y="524"/>
                  </a:lnTo>
                  <a:lnTo>
                    <a:pt x="156" y="524"/>
                  </a:lnTo>
                  <a:lnTo>
                    <a:pt x="156" y="524"/>
                  </a:lnTo>
                  <a:lnTo>
                    <a:pt x="155" y="523"/>
                  </a:lnTo>
                  <a:lnTo>
                    <a:pt x="155" y="523"/>
                  </a:lnTo>
                  <a:lnTo>
                    <a:pt x="154" y="522"/>
                  </a:lnTo>
                  <a:lnTo>
                    <a:pt x="154" y="521"/>
                  </a:lnTo>
                  <a:lnTo>
                    <a:pt x="154" y="521"/>
                  </a:lnTo>
                  <a:lnTo>
                    <a:pt x="154" y="520"/>
                  </a:lnTo>
                  <a:lnTo>
                    <a:pt x="153" y="519"/>
                  </a:lnTo>
                  <a:lnTo>
                    <a:pt x="152" y="519"/>
                  </a:lnTo>
                  <a:lnTo>
                    <a:pt x="150" y="518"/>
                  </a:lnTo>
                  <a:lnTo>
                    <a:pt x="149" y="517"/>
                  </a:lnTo>
                  <a:lnTo>
                    <a:pt x="148" y="516"/>
                  </a:lnTo>
                  <a:lnTo>
                    <a:pt x="146" y="514"/>
                  </a:lnTo>
                  <a:lnTo>
                    <a:pt x="145" y="513"/>
                  </a:lnTo>
                  <a:lnTo>
                    <a:pt x="144" y="513"/>
                  </a:lnTo>
                  <a:lnTo>
                    <a:pt x="144" y="512"/>
                  </a:lnTo>
                  <a:lnTo>
                    <a:pt x="143" y="512"/>
                  </a:lnTo>
                  <a:lnTo>
                    <a:pt x="141" y="512"/>
                  </a:lnTo>
                  <a:lnTo>
                    <a:pt x="139" y="511"/>
                  </a:lnTo>
                  <a:lnTo>
                    <a:pt x="137" y="510"/>
                  </a:lnTo>
                  <a:lnTo>
                    <a:pt x="136" y="510"/>
                  </a:lnTo>
                  <a:lnTo>
                    <a:pt x="135" y="509"/>
                  </a:lnTo>
                  <a:lnTo>
                    <a:pt x="135" y="508"/>
                  </a:lnTo>
                  <a:lnTo>
                    <a:pt x="134" y="507"/>
                  </a:lnTo>
                  <a:lnTo>
                    <a:pt x="133" y="507"/>
                  </a:lnTo>
                  <a:lnTo>
                    <a:pt x="132" y="505"/>
                  </a:lnTo>
                  <a:lnTo>
                    <a:pt x="132" y="504"/>
                  </a:lnTo>
                  <a:lnTo>
                    <a:pt x="131" y="504"/>
                  </a:lnTo>
                  <a:lnTo>
                    <a:pt x="131" y="503"/>
                  </a:lnTo>
                  <a:lnTo>
                    <a:pt x="130" y="502"/>
                  </a:lnTo>
                  <a:lnTo>
                    <a:pt x="129" y="502"/>
                  </a:lnTo>
                  <a:lnTo>
                    <a:pt x="129" y="502"/>
                  </a:lnTo>
                  <a:lnTo>
                    <a:pt x="128" y="501"/>
                  </a:lnTo>
                  <a:lnTo>
                    <a:pt x="127" y="501"/>
                  </a:lnTo>
                  <a:lnTo>
                    <a:pt x="126" y="501"/>
                  </a:lnTo>
                  <a:lnTo>
                    <a:pt x="121" y="501"/>
                  </a:lnTo>
                  <a:lnTo>
                    <a:pt x="119" y="501"/>
                  </a:lnTo>
                  <a:lnTo>
                    <a:pt x="116" y="501"/>
                  </a:lnTo>
                  <a:lnTo>
                    <a:pt x="113" y="501"/>
                  </a:lnTo>
                  <a:lnTo>
                    <a:pt x="110" y="502"/>
                  </a:lnTo>
                  <a:lnTo>
                    <a:pt x="108" y="502"/>
                  </a:lnTo>
                  <a:lnTo>
                    <a:pt x="107" y="503"/>
                  </a:lnTo>
                  <a:lnTo>
                    <a:pt x="106" y="503"/>
                  </a:lnTo>
                  <a:lnTo>
                    <a:pt x="105" y="504"/>
                  </a:lnTo>
                  <a:lnTo>
                    <a:pt x="103" y="504"/>
                  </a:lnTo>
                  <a:lnTo>
                    <a:pt x="102" y="505"/>
                  </a:lnTo>
                  <a:lnTo>
                    <a:pt x="97" y="509"/>
                  </a:lnTo>
                  <a:lnTo>
                    <a:pt x="95" y="510"/>
                  </a:lnTo>
                  <a:lnTo>
                    <a:pt x="94" y="510"/>
                  </a:lnTo>
                  <a:lnTo>
                    <a:pt x="92" y="511"/>
                  </a:lnTo>
                  <a:lnTo>
                    <a:pt x="91" y="512"/>
                  </a:lnTo>
                  <a:lnTo>
                    <a:pt x="90" y="512"/>
                  </a:lnTo>
                  <a:lnTo>
                    <a:pt x="89" y="512"/>
                  </a:lnTo>
                  <a:lnTo>
                    <a:pt x="87" y="512"/>
                  </a:lnTo>
                  <a:lnTo>
                    <a:pt x="85" y="512"/>
                  </a:lnTo>
                  <a:lnTo>
                    <a:pt x="83" y="512"/>
                  </a:lnTo>
                  <a:lnTo>
                    <a:pt x="81" y="512"/>
                  </a:lnTo>
                  <a:lnTo>
                    <a:pt x="77" y="512"/>
                  </a:lnTo>
                  <a:lnTo>
                    <a:pt x="68" y="511"/>
                  </a:lnTo>
                  <a:lnTo>
                    <a:pt x="67" y="510"/>
                  </a:lnTo>
                  <a:lnTo>
                    <a:pt x="65" y="510"/>
                  </a:lnTo>
                  <a:lnTo>
                    <a:pt x="63" y="509"/>
                  </a:lnTo>
                  <a:lnTo>
                    <a:pt x="62" y="508"/>
                  </a:lnTo>
                  <a:lnTo>
                    <a:pt x="60" y="507"/>
                  </a:lnTo>
                  <a:lnTo>
                    <a:pt x="58" y="505"/>
                  </a:lnTo>
                  <a:lnTo>
                    <a:pt x="56" y="504"/>
                  </a:lnTo>
                  <a:lnTo>
                    <a:pt x="50" y="499"/>
                  </a:lnTo>
                  <a:lnTo>
                    <a:pt x="48" y="497"/>
                  </a:lnTo>
                  <a:lnTo>
                    <a:pt x="47" y="496"/>
                  </a:lnTo>
                  <a:lnTo>
                    <a:pt x="45" y="495"/>
                  </a:lnTo>
                  <a:lnTo>
                    <a:pt x="44" y="494"/>
                  </a:lnTo>
                  <a:lnTo>
                    <a:pt x="39" y="492"/>
                  </a:lnTo>
                  <a:lnTo>
                    <a:pt x="34" y="489"/>
                  </a:lnTo>
                  <a:lnTo>
                    <a:pt x="33" y="488"/>
                  </a:lnTo>
                  <a:lnTo>
                    <a:pt x="31" y="488"/>
                  </a:lnTo>
                  <a:lnTo>
                    <a:pt x="29" y="487"/>
                  </a:lnTo>
                  <a:lnTo>
                    <a:pt x="26" y="486"/>
                  </a:lnTo>
                  <a:lnTo>
                    <a:pt x="18" y="485"/>
                  </a:lnTo>
                  <a:lnTo>
                    <a:pt x="15" y="484"/>
                  </a:lnTo>
                  <a:lnTo>
                    <a:pt x="13" y="484"/>
                  </a:lnTo>
                  <a:lnTo>
                    <a:pt x="11" y="483"/>
                  </a:lnTo>
                  <a:lnTo>
                    <a:pt x="9" y="482"/>
                  </a:lnTo>
                  <a:lnTo>
                    <a:pt x="0" y="479"/>
                  </a:lnTo>
                  <a:lnTo>
                    <a:pt x="1" y="478"/>
                  </a:lnTo>
                  <a:lnTo>
                    <a:pt x="2" y="476"/>
                  </a:lnTo>
                  <a:lnTo>
                    <a:pt x="4" y="471"/>
                  </a:lnTo>
                  <a:lnTo>
                    <a:pt x="4" y="470"/>
                  </a:lnTo>
                  <a:lnTo>
                    <a:pt x="5" y="470"/>
                  </a:lnTo>
                  <a:lnTo>
                    <a:pt x="5" y="469"/>
                  </a:lnTo>
                  <a:lnTo>
                    <a:pt x="6" y="469"/>
                  </a:lnTo>
                  <a:lnTo>
                    <a:pt x="7" y="469"/>
                  </a:lnTo>
                  <a:lnTo>
                    <a:pt x="7" y="468"/>
                  </a:lnTo>
                  <a:lnTo>
                    <a:pt x="9" y="467"/>
                  </a:lnTo>
                  <a:lnTo>
                    <a:pt x="10" y="467"/>
                  </a:lnTo>
                  <a:lnTo>
                    <a:pt x="10" y="466"/>
                  </a:lnTo>
                  <a:lnTo>
                    <a:pt x="10" y="466"/>
                  </a:lnTo>
                  <a:lnTo>
                    <a:pt x="10" y="466"/>
                  </a:lnTo>
                  <a:lnTo>
                    <a:pt x="9" y="465"/>
                  </a:lnTo>
                  <a:lnTo>
                    <a:pt x="9" y="465"/>
                  </a:lnTo>
                  <a:lnTo>
                    <a:pt x="9" y="465"/>
                  </a:lnTo>
                  <a:lnTo>
                    <a:pt x="9" y="464"/>
                  </a:lnTo>
                  <a:lnTo>
                    <a:pt x="10" y="464"/>
                  </a:lnTo>
                  <a:lnTo>
                    <a:pt x="11" y="463"/>
                  </a:lnTo>
                  <a:lnTo>
                    <a:pt x="11" y="462"/>
                  </a:lnTo>
                  <a:lnTo>
                    <a:pt x="12" y="460"/>
                  </a:lnTo>
                  <a:lnTo>
                    <a:pt x="12" y="460"/>
                  </a:lnTo>
                  <a:lnTo>
                    <a:pt x="12" y="459"/>
                  </a:lnTo>
                  <a:lnTo>
                    <a:pt x="12" y="458"/>
                  </a:lnTo>
                  <a:lnTo>
                    <a:pt x="13" y="458"/>
                  </a:lnTo>
                  <a:lnTo>
                    <a:pt x="13" y="458"/>
                  </a:lnTo>
                  <a:lnTo>
                    <a:pt x="15" y="458"/>
                  </a:lnTo>
                  <a:lnTo>
                    <a:pt x="15" y="457"/>
                  </a:lnTo>
                  <a:lnTo>
                    <a:pt x="16" y="457"/>
                  </a:lnTo>
                  <a:lnTo>
                    <a:pt x="16" y="457"/>
                  </a:lnTo>
                  <a:lnTo>
                    <a:pt x="17" y="456"/>
                  </a:lnTo>
                  <a:lnTo>
                    <a:pt x="19" y="454"/>
                  </a:lnTo>
                  <a:lnTo>
                    <a:pt x="19" y="453"/>
                  </a:lnTo>
                  <a:lnTo>
                    <a:pt x="19" y="453"/>
                  </a:lnTo>
                  <a:lnTo>
                    <a:pt x="20" y="453"/>
                  </a:lnTo>
                  <a:lnTo>
                    <a:pt x="20" y="452"/>
                  </a:lnTo>
                  <a:lnTo>
                    <a:pt x="20" y="452"/>
                  </a:lnTo>
                  <a:lnTo>
                    <a:pt x="21" y="451"/>
                  </a:lnTo>
                  <a:lnTo>
                    <a:pt x="22" y="451"/>
                  </a:lnTo>
                  <a:lnTo>
                    <a:pt x="23" y="450"/>
                  </a:lnTo>
                  <a:lnTo>
                    <a:pt x="25" y="450"/>
                  </a:lnTo>
                  <a:lnTo>
                    <a:pt x="26" y="450"/>
                  </a:lnTo>
                  <a:lnTo>
                    <a:pt x="28" y="450"/>
                  </a:lnTo>
                  <a:lnTo>
                    <a:pt x="29" y="450"/>
                  </a:lnTo>
                  <a:lnTo>
                    <a:pt x="30" y="450"/>
                  </a:lnTo>
                  <a:lnTo>
                    <a:pt x="31" y="450"/>
                  </a:lnTo>
                  <a:lnTo>
                    <a:pt x="32" y="451"/>
                  </a:lnTo>
                  <a:lnTo>
                    <a:pt x="33" y="452"/>
                  </a:lnTo>
                  <a:lnTo>
                    <a:pt x="35" y="454"/>
                  </a:lnTo>
                  <a:lnTo>
                    <a:pt x="36" y="454"/>
                  </a:lnTo>
                  <a:lnTo>
                    <a:pt x="37" y="455"/>
                  </a:lnTo>
                  <a:lnTo>
                    <a:pt x="38" y="455"/>
                  </a:lnTo>
                  <a:lnTo>
                    <a:pt x="40" y="455"/>
                  </a:lnTo>
                  <a:lnTo>
                    <a:pt x="41" y="456"/>
                  </a:lnTo>
                  <a:lnTo>
                    <a:pt x="43" y="456"/>
                  </a:lnTo>
                  <a:lnTo>
                    <a:pt x="43" y="456"/>
                  </a:lnTo>
                  <a:lnTo>
                    <a:pt x="44" y="456"/>
                  </a:lnTo>
                  <a:lnTo>
                    <a:pt x="45" y="455"/>
                  </a:lnTo>
                  <a:lnTo>
                    <a:pt x="46" y="455"/>
                  </a:lnTo>
                  <a:lnTo>
                    <a:pt x="46" y="454"/>
                  </a:lnTo>
                  <a:lnTo>
                    <a:pt x="47" y="453"/>
                  </a:lnTo>
                  <a:lnTo>
                    <a:pt x="48" y="452"/>
                  </a:lnTo>
                  <a:lnTo>
                    <a:pt x="49" y="451"/>
                  </a:lnTo>
                  <a:lnTo>
                    <a:pt x="51" y="449"/>
                  </a:lnTo>
                  <a:lnTo>
                    <a:pt x="53" y="446"/>
                  </a:lnTo>
                  <a:lnTo>
                    <a:pt x="54" y="445"/>
                  </a:lnTo>
                  <a:lnTo>
                    <a:pt x="54" y="444"/>
                  </a:lnTo>
                  <a:lnTo>
                    <a:pt x="55" y="444"/>
                  </a:lnTo>
                  <a:lnTo>
                    <a:pt x="56" y="444"/>
                  </a:lnTo>
                  <a:lnTo>
                    <a:pt x="56" y="443"/>
                  </a:lnTo>
                  <a:lnTo>
                    <a:pt x="57" y="443"/>
                  </a:lnTo>
                  <a:lnTo>
                    <a:pt x="59" y="443"/>
                  </a:lnTo>
                  <a:lnTo>
                    <a:pt x="64" y="442"/>
                  </a:lnTo>
                  <a:lnTo>
                    <a:pt x="66" y="442"/>
                  </a:lnTo>
                  <a:lnTo>
                    <a:pt x="67" y="442"/>
                  </a:lnTo>
                  <a:lnTo>
                    <a:pt x="69" y="442"/>
                  </a:lnTo>
                  <a:lnTo>
                    <a:pt x="70" y="443"/>
                  </a:lnTo>
                  <a:lnTo>
                    <a:pt x="72" y="443"/>
                  </a:lnTo>
                  <a:lnTo>
                    <a:pt x="73" y="444"/>
                  </a:lnTo>
                  <a:lnTo>
                    <a:pt x="75" y="445"/>
                  </a:lnTo>
                  <a:lnTo>
                    <a:pt x="78" y="447"/>
                  </a:lnTo>
                  <a:lnTo>
                    <a:pt x="79" y="448"/>
                  </a:lnTo>
                  <a:lnTo>
                    <a:pt x="79" y="448"/>
                  </a:lnTo>
                  <a:lnTo>
                    <a:pt x="80" y="448"/>
                  </a:lnTo>
                  <a:lnTo>
                    <a:pt x="81" y="448"/>
                  </a:lnTo>
                  <a:lnTo>
                    <a:pt x="82" y="448"/>
                  </a:lnTo>
                  <a:lnTo>
                    <a:pt x="82" y="448"/>
                  </a:lnTo>
                  <a:lnTo>
                    <a:pt x="83" y="448"/>
                  </a:lnTo>
                  <a:lnTo>
                    <a:pt x="84" y="447"/>
                  </a:lnTo>
                  <a:lnTo>
                    <a:pt x="85" y="446"/>
                  </a:lnTo>
                  <a:lnTo>
                    <a:pt x="87" y="443"/>
                  </a:lnTo>
                  <a:lnTo>
                    <a:pt x="88" y="441"/>
                  </a:lnTo>
                  <a:lnTo>
                    <a:pt x="89" y="440"/>
                  </a:lnTo>
                  <a:lnTo>
                    <a:pt x="91" y="438"/>
                  </a:lnTo>
                  <a:lnTo>
                    <a:pt x="93" y="436"/>
                  </a:lnTo>
                  <a:lnTo>
                    <a:pt x="95" y="434"/>
                  </a:lnTo>
                  <a:lnTo>
                    <a:pt x="96" y="434"/>
                  </a:lnTo>
                  <a:lnTo>
                    <a:pt x="97" y="433"/>
                  </a:lnTo>
                  <a:lnTo>
                    <a:pt x="98" y="432"/>
                  </a:lnTo>
                  <a:lnTo>
                    <a:pt x="102" y="430"/>
                  </a:lnTo>
                  <a:lnTo>
                    <a:pt x="103" y="429"/>
                  </a:lnTo>
                  <a:lnTo>
                    <a:pt x="104" y="428"/>
                  </a:lnTo>
                  <a:lnTo>
                    <a:pt x="106" y="427"/>
                  </a:lnTo>
                  <a:lnTo>
                    <a:pt x="108" y="426"/>
                  </a:lnTo>
                  <a:lnTo>
                    <a:pt x="110" y="423"/>
                  </a:lnTo>
                  <a:lnTo>
                    <a:pt x="111" y="421"/>
                  </a:lnTo>
                  <a:lnTo>
                    <a:pt x="113" y="419"/>
                  </a:lnTo>
                  <a:lnTo>
                    <a:pt x="114" y="418"/>
                  </a:lnTo>
                  <a:lnTo>
                    <a:pt x="115" y="417"/>
                  </a:lnTo>
                  <a:lnTo>
                    <a:pt x="115" y="416"/>
                  </a:lnTo>
                  <a:lnTo>
                    <a:pt x="117" y="415"/>
                  </a:lnTo>
                  <a:lnTo>
                    <a:pt x="119" y="414"/>
                  </a:lnTo>
                  <a:lnTo>
                    <a:pt x="121" y="413"/>
                  </a:lnTo>
                  <a:lnTo>
                    <a:pt x="125" y="412"/>
                  </a:lnTo>
                  <a:lnTo>
                    <a:pt x="127" y="411"/>
                  </a:lnTo>
                  <a:lnTo>
                    <a:pt x="130" y="410"/>
                  </a:lnTo>
                  <a:lnTo>
                    <a:pt x="133" y="410"/>
                  </a:lnTo>
                  <a:lnTo>
                    <a:pt x="134" y="410"/>
                  </a:lnTo>
                  <a:lnTo>
                    <a:pt x="137" y="410"/>
                  </a:lnTo>
                  <a:lnTo>
                    <a:pt x="139" y="410"/>
                  </a:lnTo>
                  <a:lnTo>
                    <a:pt x="140" y="410"/>
                  </a:lnTo>
                  <a:lnTo>
                    <a:pt x="141" y="409"/>
                  </a:lnTo>
                  <a:lnTo>
                    <a:pt x="142" y="409"/>
                  </a:lnTo>
                  <a:lnTo>
                    <a:pt x="142" y="409"/>
                  </a:lnTo>
                  <a:lnTo>
                    <a:pt x="143" y="408"/>
                  </a:lnTo>
                  <a:lnTo>
                    <a:pt x="144" y="407"/>
                  </a:lnTo>
                  <a:lnTo>
                    <a:pt x="144" y="406"/>
                  </a:lnTo>
                  <a:lnTo>
                    <a:pt x="145" y="405"/>
                  </a:lnTo>
                  <a:lnTo>
                    <a:pt x="146" y="401"/>
                  </a:lnTo>
                  <a:lnTo>
                    <a:pt x="147" y="399"/>
                  </a:lnTo>
                  <a:lnTo>
                    <a:pt x="148" y="398"/>
                  </a:lnTo>
                  <a:lnTo>
                    <a:pt x="148" y="397"/>
                  </a:lnTo>
                  <a:lnTo>
                    <a:pt x="149" y="396"/>
                  </a:lnTo>
                  <a:lnTo>
                    <a:pt x="150" y="396"/>
                  </a:lnTo>
                  <a:lnTo>
                    <a:pt x="150" y="395"/>
                  </a:lnTo>
                  <a:lnTo>
                    <a:pt x="151" y="395"/>
                  </a:lnTo>
                  <a:lnTo>
                    <a:pt x="151" y="395"/>
                  </a:lnTo>
                  <a:lnTo>
                    <a:pt x="152" y="395"/>
                  </a:lnTo>
                  <a:lnTo>
                    <a:pt x="153" y="395"/>
                  </a:lnTo>
                  <a:lnTo>
                    <a:pt x="154" y="395"/>
                  </a:lnTo>
                  <a:lnTo>
                    <a:pt x="157" y="395"/>
                  </a:lnTo>
                  <a:lnTo>
                    <a:pt x="158" y="396"/>
                  </a:lnTo>
                  <a:lnTo>
                    <a:pt x="159" y="395"/>
                  </a:lnTo>
                  <a:lnTo>
                    <a:pt x="160" y="395"/>
                  </a:lnTo>
                  <a:lnTo>
                    <a:pt x="161" y="395"/>
                  </a:lnTo>
                  <a:lnTo>
                    <a:pt x="161" y="395"/>
                  </a:lnTo>
                  <a:lnTo>
                    <a:pt x="162" y="394"/>
                  </a:lnTo>
                  <a:lnTo>
                    <a:pt x="163" y="394"/>
                  </a:lnTo>
                  <a:lnTo>
                    <a:pt x="164" y="393"/>
                  </a:lnTo>
                  <a:lnTo>
                    <a:pt x="165" y="392"/>
                  </a:lnTo>
                  <a:lnTo>
                    <a:pt x="166" y="391"/>
                  </a:lnTo>
                  <a:lnTo>
                    <a:pt x="169" y="388"/>
                  </a:lnTo>
                  <a:lnTo>
                    <a:pt x="170" y="387"/>
                  </a:lnTo>
                  <a:lnTo>
                    <a:pt x="170" y="387"/>
                  </a:lnTo>
                  <a:lnTo>
                    <a:pt x="171" y="386"/>
                  </a:lnTo>
                  <a:lnTo>
                    <a:pt x="172" y="386"/>
                  </a:lnTo>
                  <a:lnTo>
                    <a:pt x="174" y="385"/>
                  </a:lnTo>
                  <a:lnTo>
                    <a:pt x="176" y="384"/>
                  </a:lnTo>
                  <a:lnTo>
                    <a:pt x="177" y="384"/>
                  </a:lnTo>
                  <a:lnTo>
                    <a:pt x="178" y="384"/>
                  </a:lnTo>
                  <a:lnTo>
                    <a:pt x="179" y="384"/>
                  </a:lnTo>
                  <a:lnTo>
                    <a:pt x="180" y="384"/>
                  </a:lnTo>
                  <a:lnTo>
                    <a:pt x="180" y="384"/>
                  </a:lnTo>
                  <a:lnTo>
                    <a:pt x="181" y="384"/>
                  </a:lnTo>
                  <a:lnTo>
                    <a:pt x="181" y="385"/>
                  </a:lnTo>
                  <a:lnTo>
                    <a:pt x="182" y="386"/>
                  </a:lnTo>
                  <a:lnTo>
                    <a:pt x="183" y="387"/>
                  </a:lnTo>
                  <a:lnTo>
                    <a:pt x="185" y="389"/>
                  </a:lnTo>
                  <a:lnTo>
                    <a:pt x="185" y="390"/>
                  </a:lnTo>
                  <a:lnTo>
                    <a:pt x="186" y="391"/>
                  </a:lnTo>
                  <a:lnTo>
                    <a:pt x="187" y="392"/>
                  </a:lnTo>
                  <a:lnTo>
                    <a:pt x="191" y="394"/>
                  </a:lnTo>
                  <a:lnTo>
                    <a:pt x="192" y="395"/>
                  </a:lnTo>
                  <a:lnTo>
                    <a:pt x="193" y="395"/>
                  </a:lnTo>
                  <a:lnTo>
                    <a:pt x="195" y="396"/>
                  </a:lnTo>
                  <a:lnTo>
                    <a:pt x="196" y="396"/>
                  </a:lnTo>
                  <a:lnTo>
                    <a:pt x="197" y="396"/>
                  </a:lnTo>
                  <a:lnTo>
                    <a:pt x="198" y="396"/>
                  </a:lnTo>
                  <a:lnTo>
                    <a:pt x="200" y="396"/>
                  </a:lnTo>
                  <a:lnTo>
                    <a:pt x="202" y="396"/>
                  </a:lnTo>
                  <a:lnTo>
                    <a:pt x="204" y="395"/>
                  </a:lnTo>
                  <a:lnTo>
                    <a:pt x="206" y="395"/>
                  </a:lnTo>
                  <a:lnTo>
                    <a:pt x="208" y="393"/>
                  </a:lnTo>
                  <a:lnTo>
                    <a:pt x="209" y="392"/>
                  </a:lnTo>
                  <a:lnTo>
                    <a:pt x="211" y="391"/>
                  </a:lnTo>
                  <a:lnTo>
                    <a:pt x="212" y="390"/>
                  </a:lnTo>
                  <a:lnTo>
                    <a:pt x="213" y="390"/>
                  </a:lnTo>
                  <a:lnTo>
                    <a:pt x="214" y="390"/>
                  </a:lnTo>
                  <a:lnTo>
                    <a:pt x="215" y="390"/>
                  </a:lnTo>
                  <a:lnTo>
                    <a:pt x="216" y="390"/>
                  </a:lnTo>
                  <a:lnTo>
                    <a:pt x="219" y="390"/>
                  </a:lnTo>
                  <a:lnTo>
                    <a:pt x="221" y="391"/>
                  </a:lnTo>
                  <a:lnTo>
                    <a:pt x="224" y="391"/>
                  </a:lnTo>
                  <a:lnTo>
                    <a:pt x="225" y="392"/>
                  </a:lnTo>
                  <a:lnTo>
                    <a:pt x="228" y="392"/>
                  </a:lnTo>
                  <a:lnTo>
                    <a:pt x="232" y="393"/>
                  </a:lnTo>
                  <a:lnTo>
                    <a:pt x="233" y="393"/>
                  </a:lnTo>
                  <a:lnTo>
                    <a:pt x="234" y="393"/>
                  </a:lnTo>
                  <a:lnTo>
                    <a:pt x="237" y="392"/>
                  </a:lnTo>
                  <a:lnTo>
                    <a:pt x="242" y="391"/>
                  </a:lnTo>
                  <a:lnTo>
                    <a:pt x="245" y="390"/>
                  </a:lnTo>
                  <a:lnTo>
                    <a:pt x="247" y="390"/>
                  </a:lnTo>
                  <a:lnTo>
                    <a:pt x="248" y="390"/>
                  </a:lnTo>
                  <a:lnTo>
                    <a:pt x="249" y="389"/>
                  </a:lnTo>
                  <a:lnTo>
                    <a:pt x="253" y="387"/>
                  </a:lnTo>
                  <a:lnTo>
                    <a:pt x="254" y="386"/>
                  </a:lnTo>
                  <a:lnTo>
                    <a:pt x="254" y="385"/>
                  </a:lnTo>
                  <a:lnTo>
                    <a:pt x="255" y="385"/>
                  </a:lnTo>
                  <a:lnTo>
                    <a:pt x="255" y="384"/>
                  </a:lnTo>
                  <a:lnTo>
                    <a:pt x="256" y="383"/>
                  </a:lnTo>
                  <a:lnTo>
                    <a:pt x="256" y="383"/>
                  </a:lnTo>
                  <a:lnTo>
                    <a:pt x="256" y="382"/>
                  </a:lnTo>
                  <a:lnTo>
                    <a:pt x="256" y="379"/>
                  </a:lnTo>
                  <a:lnTo>
                    <a:pt x="255" y="378"/>
                  </a:lnTo>
                  <a:lnTo>
                    <a:pt x="256" y="377"/>
                  </a:lnTo>
                  <a:lnTo>
                    <a:pt x="256" y="376"/>
                  </a:lnTo>
                  <a:lnTo>
                    <a:pt x="257" y="375"/>
                  </a:lnTo>
                  <a:lnTo>
                    <a:pt x="258" y="373"/>
                  </a:lnTo>
                  <a:lnTo>
                    <a:pt x="259" y="373"/>
                  </a:lnTo>
                  <a:lnTo>
                    <a:pt x="260" y="372"/>
                  </a:lnTo>
                  <a:lnTo>
                    <a:pt x="261" y="371"/>
                  </a:lnTo>
                  <a:lnTo>
                    <a:pt x="262" y="371"/>
                  </a:lnTo>
                  <a:lnTo>
                    <a:pt x="264" y="370"/>
                  </a:lnTo>
                  <a:lnTo>
                    <a:pt x="266" y="369"/>
                  </a:lnTo>
                  <a:lnTo>
                    <a:pt x="269" y="369"/>
                  </a:lnTo>
                  <a:lnTo>
                    <a:pt x="274" y="369"/>
                  </a:lnTo>
                  <a:lnTo>
                    <a:pt x="278" y="368"/>
                  </a:lnTo>
                  <a:lnTo>
                    <a:pt x="281" y="367"/>
                  </a:lnTo>
                  <a:lnTo>
                    <a:pt x="284" y="367"/>
                  </a:lnTo>
                  <a:lnTo>
                    <a:pt x="285" y="366"/>
                  </a:lnTo>
                  <a:lnTo>
                    <a:pt x="286" y="366"/>
                  </a:lnTo>
                  <a:lnTo>
                    <a:pt x="286" y="366"/>
                  </a:lnTo>
                  <a:lnTo>
                    <a:pt x="287" y="365"/>
                  </a:lnTo>
                  <a:lnTo>
                    <a:pt x="288" y="364"/>
                  </a:lnTo>
                  <a:lnTo>
                    <a:pt x="289" y="364"/>
                  </a:lnTo>
                  <a:lnTo>
                    <a:pt x="289" y="363"/>
                  </a:lnTo>
                  <a:lnTo>
                    <a:pt x="290" y="362"/>
                  </a:lnTo>
                  <a:lnTo>
                    <a:pt x="291" y="361"/>
                  </a:lnTo>
                  <a:lnTo>
                    <a:pt x="292" y="360"/>
                  </a:lnTo>
                  <a:lnTo>
                    <a:pt x="292" y="359"/>
                  </a:lnTo>
                  <a:lnTo>
                    <a:pt x="293" y="356"/>
                  </a:lnTo>
                  <a:lnTo>
                    <a:pt x="294" y="355"/>
                  </a:lnTo>
                  <a:lnTo>
                    <a:pt x="294" y="354"/>
                  </a:lnTo>
                  <a:lnTo>
                    <a:pt x="295" y="354"/>
                  </a:lnTo>
                  <a:lnTo>
                    <a:pt x="296" y="353"/>
                  </a:lnTo>
                  <a:lnTo>
                    <a:pt x="298" y="350"/>
                  </a:lnTo>
                  <a:lnTo>
                    <a:pt x="299" y="350"/>
                  </a:lnTo>
                  <a:lnTo>
                    <a:pt x="300" y="349"/>
                  </a:lnTo>
                  <a:lnTo>
                    <a:pt x="301" y="348"/>
                  </a:lnTo>
                  <a:lnTo>
                    <a:pt x="301" y="347"/>
                  </a:lnTo>
                  <a:lnTo>
                    <a:pt x="301" y="346"/>
                  </a:lnTo>
                  <a:lnTo>
                    <a:pt x="302" y="346"/>
                  </a:lnTo>
                  <a:lnTo>
                    <a:pt x="302" y="345"/>
                  </a:lnTo>
                  <a:lnTo>
                    <a:pt x="301" y="344"/>
                  </a:lnTo>
                  <a:lnTo>
                    <a:pt x="301" y="343"/>
                  </a:lnTo>
                  <a:lnTo>
                    <a:pt x="300" y="342"/>
                  </a:lnTo>
                  <a:lnTo>
                    <a:pt x="299" y="341"/>
                  </a:lnTo>
                  <a:lnTo>
                    <a:pt x="299" y="340"/>
                  </a:lnTo>
                  <a:lnTo>
                    <a:pt x="297" y="339"/>
                  </a:lnTo>
                  <a:lnTo>
                    <a:pt x="293" y="335"/>
                  </a:lnTo>
                  <a:lnTo>
                    <a:pt x="292" y="334"/>
                  </a:lnTo>
                  <a:lnTo>
                    <a:pt x="290" y="332"/>
                  </a:lnTo>
                  <a:lnTo>
                    <a:pt x="289" y="331"/>
                  </a:lnTo>
                  <a:lnTo>
                    <a:pt x="288" y="330"/>
                  </a:lnTo>
                  <a:lnTo>
                    <a:pt x="288" y="329"/>
                  </a:lnTo>
                  <a:lnTo>
                    <a:pt x="288" y="328"/>
                  </a:lnTo>
                  <a:lnTo>
                    <a:pt x="288" y="327"/>
                  </a:lnTo>
                  <a:lnTo>
                    <a:pt x="288" y="327"/>
                  </a:lnTo>
                  <a:lnTo>
                    <a:pt x="288" y="327"/>
                  </a:lnTo>
                  <a:lnTo>
                    <a:pt x="288" y="326"/>
                  </a:lnTo>
                  <a:lnTo>
                    <a:pt x="289" y="326"/>
                  </a:lnTo>
                  <a:lnTo>
                    <a:pt x="290" y="326"/>
                  </a:lnTo>
                  <a:lnTo>
                    <a:pt x="291" y="325"/>
                  </a:lnTo>
                  <a:lnTo>
                    <a:pt x="292" y="325"/>
                  </a:lnTo>
                  <a:lnTo>
                    <a:pt x="294" y="324"/>
                  </a:lnTo>
                  <a:lnTo>
                    <a:pt x="295" y="324"/>
                  </a:lnTo>
                  <a:lnTo>
                    <a:pt x="295" y="323"/>
                  </a:lnTo>
                  <a:lnTo>
                    <a:pt x="296" y="322"/>
                  </a:lnTo>
                  <a:lnTo>
                    <a:pt x="297" y="321"/>
                  </a:lnTo>
                  <a:lnTo>
                    <a:pt x="297" y="320"/>
                  </a:lnTo>
                  <a:lnTo>
                    <a:pt x="298" y="319"/>
                  </a:lnTo>
                  <a:lnTo>
                    <a:pt x="298" y="319"/>
                  </a:lnTo>
                  <a:lnTo>
                    <a:pt x="298" y="318"/>
                  </a:lnTo>
                  <a:lnTo>
                    <a:pt x="298" y="317"/>
                  </a:lnTo>
                  <a:lnTo>
                    <a:pt x="297" y="316"/>
                  </a:lnTo>
                  <a:lnTo>
                    <a:pt x="297" y="314"/>
                  </a:lnTo>
                  <a:lnTo>
                    <a:pt x="296" y="311"/>
                  </a:lnTo>
                  <a:lnTo>
                    <a:pt x="296" y="310"/>
                  </a:lnTo>
                  <a:lnTo>
                    <a:pt x="296" y="309"/>
                  </a:lnTo>
                  <a:lnTo>
                    <a:pt x="296" y="308"/>
                  </a:lnTo>
                  <a:lnTo>
                    <a:pt x="296" y="307"/>
                  </a:lnTo>
                  <a:lnTo>
                    <a:pt x="297" y="305"/>
                  </a:lnTo>
                  <a:lnTo>
                    <a:pt x="297" y="305"/>
                  </a:lnTo>
                  <a:lnTo>
                    <a:pt x="298" y="304"/>
                  </a:lnTo>
                  <a:lnTo>
                    <a:pt x="298" y="303"/>
                  </a:lnTo>
                  <a:lnTo>
                    <a:pt x="299" y="303"/>
                  </a:lnTo>
                  <a:lnTo>
                    <a:pt x="300" y="302"/>
                  </a:lnTo>
                  <a:lnTo>
                    <a:pt x="301" y="301"/>
                  </a:lnTo>
                  <a:lnTo>
                    <a:pt x="304" y="300"/>
                  </a:lnTo>
                  <a:lnTo>
                    <a:pt x="305" y="299"/>
                  </a:lnTo>
                  <a:lnTo>
                    <a:pt x="307" y="298"/>
                  </a:lnTo>
                  <a:lnTo>
                    <a:pt x="309" y="297"/>
                  </a:lnTo>
                  <a:lnTo>
                    <a:pt x="310" y="296"/>
                  </a:lnTo>
                  <a:lnTo>
                    <a:pt x="310" y="295"/>
                  </a:lnTo>
                  <a:lnTo>
                    <a:pt x="311" y="294"/>
                  </a:lnTo>
                  <a:lnTo>
                    <a:pt x="311" y="293"/>
                  </a:lnTo>
                  <a:lnTo>
                    <a:pt x="311" y="292"/>
                  </a:lnTo>
                  <a:lnTo>
                    <a:pt x="311" y="290"/>
                  </a:lnTo>
                  <a:lnTo>
                    <a:pt x="311" y="288"/>
                  </a:lnTo>
                  <a:lnTo>
                    <a:pt x="311" y="287"/>
                  </a:lnTo>
                  <a:lnTo>
                    <a:pt x="311" y="286"/>
                  </a:lnTo>
                  <a:lnTo>
                    <a:pt x="310" y="285"/>
                  </a:lnTo>
                  <a:lnTo>
                    <a:pt x="310" y="284"/>
                  </a:lnTo>
                  <a:lnTo>
                    <a:pt x="309" y="283"/>
                  </a:lnTo>
                  <a:lnTo>
                    <a:pt x="309" y="282"/>
                  </a:lnTo>
                  <a:lnTo>
                    <a:pt x="308" y="282"/>
                  </a:lnTo>
                  <a:lnTo>
                    <a:pt x="307" y="281"/>
                  </a:lnTo>
                  <a:lnTo>
                    <a:pt x="306" y="280"/>
                  </a:lnTo>
                  <a:lnTo>
                    <a:pt x="303" y="277"/>
                  </a:lnTo>
                  <a:lnTo>
                    <a:pt x="301" y="276"/>
                  </a:lnTo>
                  <a:lnTo>
                    <a:pt x="300" y="275"/>
                  </a:lnTo>
                  <a:lnTo>
                    <a:pt x="299" y="274"/>
                  </a:lnTo>
                  <a:lnTo>
                    <a:pt x="299" y="274"/>
                  </a:lnTo>
                  <a:lnTo>
                    <a:pt x="299" y="273"/>
                  </a:lnTo>
                  <a:lnTo>
                    <a:pt x="298" y="272"/>
                  </a:lnTo>
                  <a:lnTo>
                    <a:pt x="298" y="271"/>
                  </a:lnTo>
                  <a:lnTo>
                    <a:pt x="298" y="270"/>
                  </a:lnTo>
                  <a:lnTo>
                    <a:pt x="298" y="269"/>
                  </a:lnTo>
                  <a:lnTo>
                    <a:pt x="298" y="268"/>
                  </a:lnTo>
                  <a:lnTo>
                    <a:pt x="298" y="267"/>
                  </a:lnTo>
                  <a:lnTo>
                    <a:pt x="299" y="265"/>
                  </a:lnTo>
                  <a:lnTo>
                    <a:pt x="299" y="264"/>
                  </a:lnTo>
                  <a:lnTo>
                    <a:pt x="300" y="262"/>
                  </a:lnTo>
                  <a:lnTo>
                    <a:pt x="300" y="261"/>
                  </a:lnTo>
                  <a:lnTo>
                    <a:pt x="301" y="259"/>
                  </a:lnTo>
                  <a:lnTo>
                    <a:pt x="302" y="258"/>
                  </a:lnTo>
                  <a:lnTo>
                    <a:pt x="303" y="256"/>
                  </a:lnTo>
                  <a:lnTo>
                    <a:pt x="304" y="255"/>
                  </a:lnTo>
                  <a:lnTo>
                    <a:pt x="305" y="253"/>
                  </a:lnTo>
                  <a:lnTo>
                    <a:pt x="306" y="252"/>
                  </a:lnTo>
                  <a:lnTo>
                    <a:pt x="308" y="251"/>
                  </a:lnTo>
                  <a:lnTo>
                    <a:pt x="311" y="249"/>
                  </a:lnTo>
                  <a:lnTo>
                    <a:pt x="313" y="247"/>
                  </a:lnTo>
                  <a:lnTo>
                    <a:pt x="313" y="247"/>
                  </a:lnTo>
                  <a:lnTo>
                    <a:pt x="314" y="246"/>
                  </a:lnTo>
                  <a:lnTo>
                    <a:pt x="314" y="246"/>
                  </a:lnTo>
                  <a:lnTo>
                    <a:pt x="315" y="245"/>
                  </a:lnTo>
                  <a:lnTo>
                    <a:pt x="315" y="244"/>
                  </a:lnTo>
                  <a:lnTo>
                    <a:pt x="315" y="243"/>
                  </a:lnTo>
                  <a:lnTo>
                    <a:pt x="315" y="243"/>
                  </a:lnTo>
                  <a:lnTo>
                    <a:pt x="314" y="242"/>
                  </a:lnTo>
                  <a:lnTo>
                    <a:pt x="314" y="241"/>
                  </a:lnTo>
                  <a:lnTo>
                    <a:pt x="313" y="240"/>
                  </a:lnTo>
                  <a:lnTo>
                    <a:pt x="312" y="238"/>
                  </a:lnTo>
                  <a:lnTo>
                    <a:pt x="310" y="236"/>
                  </a:lnTo>
                  <a:lnTo>
                    <a:pt x="310" y="235"/>
                  </a:lnTo>
                  <a:lnTo>
                    <a:pt x="309" y="234"/>
                  </a:lnTo>
                  <a:lnTo>
                    <a:pt x="309" y="233"/>
                  </a:lnTo>
                  <a:lnTo>
                    <a:pt x="308" y="231"/>
                  </a:lnTo>
                  <a:lnTo>
                    <a:pt x="308" y="230"/>
                  </a:lnTo>
                  <a:lnTo>
                    <a:pt x="308" y="229"/>
                  </a:lnTo>
                  <a:lnTo>
                    <a:pt x="308" y="228"/>
                  </a:lnTo>
                  <a:lnTo>
                    <a:pt x="308" y="227"/>
                  </a:lnTo>
                  <a:lnTo>
                    <a:pt x="309" y="226"/>
                  </a:lnTo>
                  <a:lnTo>
                    <a:pt x="309" y="225"/>
                  </a:lnTo>
                  <a:lnTo>
                    <a:pt x="310" y="224"/>
                  </a:lnTo>
                  <a:lnTo>
                    <a:pt x="314" y="219"/>
                  </a:lnTo>
                  <a:lnTo>
                    <a:pt x="315" y="217"/>
                  </a:lnTo>
                  <a:lnTo>
                    <a:pt x="316" y="215"/>
                  </a:lnTo>
                  <a:lnTo>
                    <a:pt x="316" y="214"/>
                  </a:lnTo>
                  <a:lnTo>
                    <a:pt x="317" y="213"/>
                  </a:lnTo>
                  <a:lnTo>
                    <a:pt x="317" y="212"/>
                  </a:lnTo>
                  <a:lnTo>
                    <a:pt x="317" y="211"/>
                  </a:lnTo>
                  <a:lnTo>
                    <a:pt x="317" y="210"/>
                  </a:lnTo>
                  <a:lnTo>
                    <a:pt x="317" y="210"/>
                  </a:lnTo>
                  <a:lnTo>
                    <a:pt x="317" y="209"/>
                  </a:lnTo>
                  <a:lnTo>
                    <a:pt x="316" y="208"/>
                  </a:lnTo>
                  <a:lnTo>
                    <a:pt x="316" y="208"/>
                  </a:lnTo>
                  <a:lnTo>
                    <a:pt x="315" y="207"/>
                  </a:lnTo>
                  <a:lnTo>
                    <a:pt x="315" y="207"/>
                  </a:lnTo>
                  <a:lnTo>
                    <a:pt x="314" y="206"/>
                  </a:lnTo>
                  <a:lnTo>
                    <a:pt x="310" y="205"/>
                  </a:lnTo>
                  <a:lnTo>
                    <a:pt x="309" y="205"/>
                  </a:lnTo>
                  <a:lnTo>
                    <a:pt x="307" y="204"/>
                  </a:lnTo>
                  <a:lnTo>
                    <a:pt x="306" y="204"/>
                  </a:lnTo>
                  <a:lnTo>
                    <a:pt x="305" y="203"/>
                  </a:lnTo>
                  <a:lnTo>
                    <a:pt x="304" y="203"/>
                  </a:lnTo>
                  <a:lnTo>
                    <a:pt x="304" y="202"/>
                  </a:lnTo>
                  <a:lnTo>
                    <a:pt x="303" y="202"/>
                  </a:lnTo>
                  <a:lnTo>
                    <a:pt x="303" y="201"/>
                  </a:lnTo>
                  <a:lnTo>
                    <a:pt x="303" y="201"/>
                  </a:lnTo>
                  <a:lnTo>
                    <a:pt x="303" y="200"/>
                  </a:lnTo>
                  <a:lnTo>
                    <a:pt x="303" y="200"/>
                  </a:lnTo>
                  <a:lnTo>
                    <a:pt x="304" y="199"/>
                  </a:lnTo>
                  <a:lnTo>
                    <a:pt x="304" y="199"/>
                  </a:lnTo>
                  <a:lnTo>
                    <a:pt x="306" y="198"/>
                  </a:lnTo>
                  <a:lnTo>
                    <a:pt x="306" y="197"/>
                  </a:lnTo>
                  <a:lnTo>
                    <a:pt x="306" y="197"/>
                  </a:lnTo>
                  <a:lnTo>
                    <a:pt x="307" y="197"/>
                  </a:lnTo>
                  <a:lnTo>
                    <a:pt x="306" y="196"/>
                  </a:lnTo>
                  <a:lnTo>
                    <a:pt x="306" y="196"/>
                  </a:lnTo>
                  <a:lnTo>
                    <a:pt x="306" y="195"/>
                  </a:lnTo>
                  <a:lnTo>
                    <a:pt x="305" y="195"/>
                  </a:lnTo>
                  <a:lnTo>
                    <a:pt x="298" y="190"/>
                  </a:lnTo>
                  <a:lnTo>
                    <a:pt x="294" y="186"/>
                  </a:lnTo>
                  <a:lnTo>
                    <a:pt x="293" y="186"/>
                  </a:lnTo>
                  <a:lnTo>
                    <a:pt x="292" y="185"/>
                  </a:lnTo>
                  <a:lnTo>
                    <a:pt x="292" y="184"/>
                  </a:lnTo>
                  <a:lnTo>
                    <a:pt x="291" y="184"/>
                  </a:lnTo>
                  <a:lnTo>
                    <a:pt x="291" y="183"/>
                  </a:lnTo>
                  <a:lnTo>
                    <a:pt x="291" y="182"/>
                  </a:lnTo>
                  <a:lnTo>
                    <a:pt x="291" y="181"/>
                  </a:lnTo>
                  <a:lnTo>
                    <a:pt x="291" y="180"/>
                  </a:lnTo>
                  <a:lnTo>
                    <a:pt x="291" y="178"/>
                  </a:lnTo>
                  <a:lnTo>
                    <a:pt x="292" y="174"/>
                  </a:lnTo>
                  <a:lnTo>
                    <a:pt x="293" y="171"/>
                  </a:lnTo>
                  <a:lnTo>
                    <a:pt x="293" y="169"/>
                  </a:lnTo>
                  <a:lnTo>
                    <a:pt x="293" y="166"/>
                  </a:lnTo>
                  <a:lnTo>
                    <a:pt x="293" y="162"/>
                  </a:lnTo>
                  <a:lnTo>
                    <a:pt x="294" y="160"/>
                  </a:lnTo>
                  <a:lnTo>
                    <a:pt x="294" y="159"/>
                  </a:lnTo>
                  <a:lnTo>
                    <a:pt x="294" y="158"/>
                  </a:lnTo>
                  <a:lnTo>
                    <a:pt x="295" y="156"/>
                  </a:lnTo>
                  <a:lnTo>
                    <a:pt x="296" y="154"/>
                  </a:lnTo>
                  <a:lnTo>
                    <a:pt x="298" y="153"/>
                  </a:lnTo>
                  <a:lnTo>
                    <a:pt x="300" y="150"/>
                  </a:lnTo>
                  <a:lnTo>
                    <a:pt x="301" y="148"/>
                  </a:lnTo>
                  <a:lnTo>
                    <a:pt x="302" y="147"/>
                  </a:lnTo>
                  <a:lnTo>
                    <a:pt x="304" y="143"/>
                  </a:lnTo>
                  <a:lnTo>
                    <a:pt x="305" y="141"/>
                  </a:lnTo>
                  <a:lnTo>
                    <a:pt x="306" y="140"/>
                  </a:lnTo>
                  <a:lnTo>
                    <a:pt x="307" y="139"/>
                  </a:lnTo>
                  <a:lnTo>
                    <a:pt x="308" y="138"/>
                  </a:lnTo>
                  <a:lnTo>
                    <a:pt x="308" y="137"/>
                  </a:lnTo>
                  <a:lnTo>
                    <a:pt x="309" y="137"/>
                  </a:lnTo>
                  <a:lnTo>
                    <a:pt x="310" y="136"/>
                  </a:lnTo>
                  <a:lnTo>
                    <a:pt x="312" y="135"/>
                  </a:lnTo>
                  <a:lnTo>
                    <a:pt x="313" y="134"/>
                  </a:lnTo>
                  <a:lnTo>
                    <a:pt x="315" y="134"/>
                  </a:lnTo>
                  <a:lnTo>
                    <a:pt x="317" y="133"/>
                  </a:lnTo>
                  <a:lnTo>
                    <a:pt x="321" y="133"/>
                  </a:lnTo>
                  <a:lnTo>
                    <a:pt x="324" y="133"/>
                  </a:lnTo>
                  <a:lnTo>
                    <a:pt x="327" y="132"/>
                  </a:lnTo>
                  <a:lnTo>
                    <a:pt x="329" y="132"/>
                  </a:lnTo>
                  <a:lnTo>
                    <a:pt x="330" y="131"/>
                  </a:lnTo>
                  <a:lnTo>
                    <a:pt x="331" y="131"/>
                  </a:lnTo>
                  <a:lnTo>
                    <a:pt x="332" y="130"/>
                  </a:lnTo>
                  <a:lnTo>
                    <a:pt x="333" y="129"/>
                  </a:lnTo>
                  <a:lnTo>
                    <a:pt x="333" y="128"/>
                  </a:lnTo>
                  <a:lnTo>
                    <a:pt x="333" y="128"/>
                  </a:lnTo>
                  <a:lnTo>
                    <a:pt x="334" y="127"/>
                  </a:lnTo>
                  <a:lnTo>
                    <a:pt x="334" y="126"/>
                  </a:lnTo>
                  <a:lnTo>
                    <a:pt x="334" y="126"/>
                  </a:lnTo>
                  <a:lnTo>
                    <a:pt x="334" y="125"/>
                  </a:lnTo>
                  <a:lnTo>
                    <a:pt x="333" y="124"/>
                  </a:lnTo>
                  <a:lnTo>
                    <a:pt x="333" y="124"/>
                  </a:lnTo>
                  <a:lnTo>
                    <a:pt x="332" y="123"/>
                  </a:lnTo>
                  <a:lnTo>
                    <a:pt x="332" y="123"/>
                  </a:lnTo>
                  <a:lnTo>
                    <a:pt x="331" y="122"/>
                  </a:lnTo>
                  <a:lnTo>
                    <a:pt x="330" y="122"/>
                  </a:lnTo>
                  <a:lnTo>
                    <a:pt x="329" y="121"/>
                  </a:lnTo>
                  <a:lnTo>
                    <a:pt x="325" y="120"/>
                  </a:lnTo>
                  <a:lnTo>
                    <a:pt x="324" y="120"/>
                  </a:lnTo>
                  <a:lnTo>
                    <a:pt x="323" y="120"/>
                  </a:lnTo>
                  <a:lnTo>
                    <a:pt x="323" y="120"/>
                  </a:lnTo>
                  <a:lnTo>
                    <a:pt x="323" y="119"/>
                  </a:lnTo>
                  <a:lnTo>
                    <a:pt x="323" y="119"/>
                  </a:lnTo>
                  <a:lnTo>
                    <a:pt x="323" y="118"/>
                  </a:lnTo>
                  <a:lnTo>
                    <a:pt x="323" y="118"/>
                  </a:lnTo>
                  <a:lnTo>
                    <a:pt x="324" y="117"/>
                  </a:lnTo>
                  <a:lnTo>
                    <a:pt x="324" y="116"/>
                  </a:lnTo>
                  <a:lnTo>
                    <a:pt x="325" y="115"/>
                  </a:lnTo>
                  <a:lnTo>
                    <a:pt x="327" y="113"/>
                  </a:lnTo>
                  <a:lnTo>
                    <a:pt x="328" y="112"/>
                  </a:lnTo>
                  <a:lnTo>
                    <a:pt x="329" y="111"/>
                  </a:lnTo>
                  <a:lnTo>
                    <a:pt x="330" y="110"/>
                  </a:lnTo>
                  <a:lnTo>
                    <a:pt x="332" y="110"/>
                  </a:lnTo>
                  <a:lnTo>
                    <a:pt x="333" y="109"/>
                  </a:lnTo>
                  <a:lnTo>
                    <a:pt x="334" y="109"/>
                  </a:lnTo>
                  <a:lnTo>
                    <a:pt x="336" y="108"/>
                  </a:lnTo>
                  <a:lnTo>
                    <a:pt x="337" y="108"/>
                  </a:lnTo>
                  <a:lnTo>
                    <a:pt x="338" y="109"/>
                  </a:lnTo>
                  <a:lnTo>
                    <a:pt x="339" y="109"/>
                  </a:lnTo>
                  <a:lnTo>
                    <a:pt x="340" y="109"/>
                  </a:lnTo>
                  <a:lnTo>
                    <a:pt x="340" y="110"/>
                  </a:lnTo>
                  <a:lnTo>
                    <a:pt x="341" y="110"/>
                  </a:lnTo>
                  <a:lnTo>
                    <a:pt x="341" y="110"/>
                  </a:lnTo>
                  <a:lnTo>
                    <a:pt x="342" y="112"/>
                  </a:lnTo>
                  <a:lnTo>
                    <a:pt x="343" y="114"/>
                  </a:lnTo>
                  <a:lnTo>
                    <a:pt x="343" y="114"/>
                  </a:lnTo>
                  <a:lnTo>
                    <a:pt x="344" y="115"/>
                  </a:lnTo>
                  <a:lnTo>
                    <a:pt x="345" y="116"/>
                  </a:lnTo>
                  <a:lnTo>
                    <a:pt x="345" y="117"/>
                  </a:lnTo>
                  <a:lnTo>
                    <a:pt x="346" y="117"/>
                  </a:lnTo>
                  <a:lnTo>
                    <a:pt x="347" y="117"/>
                  </a:lnTo>
                  <a:lnTo>
                    <a:pt x="347" y="118"/>
                  </a:lnTo>
                  <a:lnTo>
                    <a:pt x="348" y="118"/>
                  </a:lnTo>
                  <a:lnTo>
                    <a:pt x="350" y="118"/>
                  </a:lnTo>
                  <a:lnTo>
                    <a:pt x="351" y="117"/>
                  </a:lnTo>
                  <a:lnTo>
                    <a:pt x="351" y="117"/>
                  </a:lnTo>
                  <a:lnTo>
                    <a:pt x="352" y="117"/>
                  </a:lnTo>
                  <a:lnTo>
                    <a:pt x="353" y="116"/>
                  </a:lnTo>
                  <a:lnTo>
                    <a:pt x="353" y="116"/>
                  </a:lnTo>
                  <a:lnTo>
                    <a:pt x="354" y="115"/>
                  </a:lnTo>
                  <a:lnTo>
                    <a:pt x="354" y="114"/>
                  </a:lnTo>
                  <a:lnTo>
                    <a:pt x="355" y="111"/>
                  </a:lnTo>
                  <a:lnTo>
                    <a:pt x="356" y="108"/>
                  </a:lnTo>
                  <a:lnTo>
                    <a:pt x="356" y="107"/>
                  </a:lnTo>
                  <a:lnTo>
                    <a:pt x="356" y="106"/>
                  </a:lnTo>
                  <a:lnTo>
                    <a:pt x="356" y="106"/>
                  </a:lnTo>
                  <a:lnTo>
                    <a:pt x="356" y="105"/>
                  </a:lnTo>
                  <a:lnTo>
                    <a:pt x="356" y="104"/>
                  </a:lnTo>
                  <a:lnTo>
                    <a:pt x="356" y="103"/>
                  </a:lnTo>
                  <a:lnTo>
                    <a:pt x="356" y="102"/>
                  </a:lnTo>
                  <a:lnTo>
                    <a:pt x="355" y="100"/>
                  </a:lnTo>
                  <a:lnTo>
                    <a:pt x="354" y="99"/>
                  </a:lnTo>
                  <a:lnTo>
                    <a:pt x="353" y="98"/>
                  </a:lnTo>
                  <a:lnTo>
                    <a:pt x="351" y="96"/>
                  </a:lnTo>
                  <a:lnTo>
                    <a:pt x="350" y="95"/>
                  </a:lnTo>
                  <a:lnTo>
                    <a:pt x="349" y="94"/>
                  </a:lnTo>
                  <a:lnTo>
                    <a:pt x="349" y="93"/>
                  </a:lnTo>
                  <a:lnTo>
                    <a:pt x="348" y="92"/>
                  </a:lnTo>
                  <a:lnTo>
                    <a:pt x="348" y="91"/>
                  </a:lnTo>
                  <a:lnTo>
                    <a:pt x="348" y="90"/>
                  </a:lnTo>
                  <a:lnTo>
                    <a:pt x="348" y="89"/>
                  </a:lnTo>
                  <a:lnTo>
                    <a:pt x="348" y="89"/>
                  </a:lnTo>
                  <a:lnTo>
                    <a:pt x="348" y="89"/>
                  </a:lnTo>
                  <a:lnTo>
                    <a:pt x="348" y="89"/>
                  </a:lnTo>
                  <a:lnTo>
                    <a:pt x="349" y="89"/>
                  </a:lnTo>
                  <a:lnTo>
                    <a:pt x="350" y="89"/>
                  </a:lnTo>
                  <a:lnTo>
                    <a:pt x="352" y="89"/>
                  </a:lnTo>
                  <a:lnTo>
                    <a:pt x="353" y="89"/>
                  </a:lnTo>
                  <a:lnTo>
                    <a:pt x="354" y="89"/>
                  </a:lnTo>
                  <a:lnTo>
                    <a:pt x="355" y="88"/>
                  </a:lnTo>
                  <a:lnTo>
                    <a:pt x="356" y="88"/>
                  </a:lnTo>
                  <a:lnTo>
                    <a:pt x="357" y="87"/>
                  </a:lnTo>
                  <a:lnTo>
                    <a:pt x="358" y="87"/>
                  </a:lnTo>
                  <a:lnTo>
                    <a:pt x="360" y="86"/>
                  </a:lnTo>
                  <a:lnTo>
                    <a:pt x="361" y="84"/>
                  </a:lnTo>
                  <a:lnTo>
                    <a:pt x="363" y="82"/>
                  </a:lnTo>
                  <a:lnTo>
                    <a:pt x="365" y="80"/>
                  </a:lnTo>
                  <a:lnTo>
                    <a:pt x="366" y="79"/>
                  </a:lnTo>
                  <a:lnTo>
                    <a:pt x="367" y="77"/>
                  </a:lnTo>
                  <a:lnTo>
                    <a:pt x="368" y="75"/>
                  </a:lnTo>
                  <a:lnTo>
                    <a:pt x="368" y="74"/>
                  </a:lnTo>
                  <a:lnTo>
                    <a:pt x="368" y="73"/>
                  </a:lnTo>
                  <a:lnTo>
                    <a:pt x="368" y="72"/>
                  </a:lnTo>
                  <a:lnTo>
                    <a:pt x="368" y="71"/>
                  </a:lnTo>
                  <a:lnTo>
                    <a:pt x="368" y="70"/>
                  </a:lnTo>
                  <a:lnTo>
                    <a:pt x="368" y="69"/>
                  </a:lnTo>
                  <a:lnTo>
                    <a:pt x="368" y="68"/>
                  </a:lnTo>
                  <a:lnTo>
                    <a:pt x="368" y="67"/>
                  </a:lnTo>
                  <a:lnTo>
                    <a:pt x="367" y="66"/>
                  </a:lnTo>
                  <a:lnTo>
                    <a:pt x="367" y="65"/>
                  </a:lnTo>
                  <a:lnTo>
                    <a:pt x="366" y="65"/>
                  </a:lnTo>
                  <a:lnTo>
                    <a:pt x="365" y="64"/>
                  </a:lnTo>
                  <a:lnTo>
                    <a:pt x="364" y="63"/>
                  </a:lnTo>
                  <a:lnTo>
                    <a:pt x="363" y="62"/>
                  </a:lnTo>
                  <a:lnTo>
                    <a:pt x="360" y="60"/>
                  </a:lnTo>
                  <a:lnTo>
                    <a:pt x="358" y="59"/>
                  </a:lnTo>
                  <a:lnTo>
                    <a:pt x="357" y="59"/>
                  </a:lnTo>
                  <a:lnTo>
                    <a:pt x="356" y="57"/>
                  </a:lnTo>
                  <a:lnTo>
                    <a:pt x="355" y="56"/>
                  </a:lnTo>
                  <a:lnTo>
                    <a:pt x="355" y="55"/>
                  </a:lnTo>
                  <a:lnTo>
                    <a:pt x="354" y="54"/>
                  </a:lnTo>
                  <a:lnTo>
                    <a:pt x="354" y="54"/>
                  </a:lnTo>
                  <a:lnTo>
                    <a:pt x="354" y="53"/>
                  </a:lnTo>
                  <a:lnTo>
                    <a:pt x="354" y="52"/>
                  </a:lnTo>
                  <a:lnTo>
                    <a:pt x="355" y="51"/>
                  </a:lnTo>
                  <a:lnTo>
                    <a:pt x="355" y="50"/>
                  </a:lnTo>
                  <a:lnTo>
                    <a:pt x="357" y="44"/>
                  </a:lnTo>
                  <a:lnTo>
                    <a:pt x="358" y="41"/>
                  </a:lnTo>
                  <a:lnTo>
                    <a:pt x="359" y="39"/>
                  </a:lnTo>
                  <a:lnTo>
                    <a:pt x="359" y="37"/>
                  </a:lnTo>
                  <a:lnTo>
                    <a:pt x="359" y="36"/>
                  </a:lnTo>
                  <a:lnTo>
                    <a:pt x="359" y="35"/>
                  </a:lnTo>
                  <a:lnTo>
                    <a:pt x="359" y="34"/>
                  </a:lnTo>
                  <a:lnTo>
                    <a:pt x="359" y="35"/>
                  </a:lnTo>
                  <a:lnTo>
                    <a:pt x="360" y="35"/>
                  </a:lnTo>
                  <a:lnTo>
                    <a:pt x="360" y="35"/>
                  </a:lnTo>
                  <a:lnTo>
                    <a:pt x="361" y="35"/>
                  </a:lnTo>
                  <a:lnTo>
                    <a:pt x="361" y="35"/>
                  </a:lnTo>
                  <a:lnTo>
                    <a:pt x="362" y="35"/>
                  </a:lnTo>
                  <a:lnTo>
                    <a:pt x="363" y="35"/>
                  </a:lnTo>
                  <a:lnTo>
                    <a:pt x="363" y="35"/>
                  </a:lnTo>
                  <a:lnTo>
                    <a:pt x="364" y="34"/>
                  </a:lnTo>
                  <a:lnTo>
                    <a:pt x="365" y="33"/>
                  </a:lnTo>
                  <a:lnTo>
                    <a:pt x="367" y="32"/>
                  </a:lnTo>
                  <a:lnTo>
                    <a:pt x="368" y="30"/>
                  </a:lnTo>
                  <a:lnTo>
                    <a:pt x="371" y="27"/>
                  </a:lnTo>
                  <a:lnTo>
                    <a:pt x="371" y="27"/>
                  </a:lnTo>
                  <a:lnTo>
                    <a:pt x="372" y="26"/>
                  </a:lnTo>
                  <a:lnTo>
                    <a:pt x="373" y="25"/>
                  </a:lnTo>
                  <a:lnTo>
                    <a:pt x="375" y="25"/>
                  </a:lnTo>
                  <a:lnTo>
                    <a:pt x="376" y="24"/>
                  </a:lnTo>
                  <a:lnTo>
                    <a:pt x="377" y="24"/>
                  </a:lnTo>
                  <a:lnTo>
                    <a:pt x="378" y="24"/>
                  </a:lnTo>
                  <a:lnTo>
                    <a:pt x="379" y="24"/>
                  </a:lnTo>
                  <a:lnTo>
                    <a:pt x="380" y="24"/>
                  </a:lnTo>
                  <a:lnTo>
                    <a:pt x="380" y="24"/>
                  </a:lnTo>
                  <a:lnTo>
                    <a:pt x="382" y="24"/>
                  </a:lnTo>
                  <a:lnTo>
                    <a:pt x="383" y="25"/>
                  </a:lnTo>
                  <a:lnTo>
                    <a:pt x="384" y="26"/>
                  </a:lnTo>
                  <a:lnTo>
                    <a:pt x="385" y="26"/>
                  </a:lnTo>
                  <a:lnTo>
                    <a:pt x="386" y="26"/>
                  </a:lnTo>
                  <a:lnTo>
                    <a:pt x="388" y="26"/>
                  </a:lnTo>
                  <a:lnTo>
                    <a:pt x="391" y="25"/>
                  </a:lnTo>
                  <a:lnTo>
                    <a:pt x="393" y="25"/>
                  </a:lnTo>
                  <a:lnTo>
                    <a:pt x="397" y="24"/>
                  </a:lnTo>
                  <a:lnTo>
                    <a:pt x="399" y="24"/>
                  </a:lnTo>
                  <a:lnTo>
                    <a:pt x="400" y="24"/>
                  </a:lnTo>
                  <a:lnTo>
                    <a:pt x="401" y="24"/>
                  </a:lnTo>
                  <a:lnTo>
                    <a:pt x="402" y="24"/>
                  </a:lnTo>
                  <a:lnTo>
                    <a:pt x="408" y="25"/>
                  </a:lnTo>
                  <a:lnTo>
                    <a:pt x="410" y="25"/>
                  </a:lnTo>
                  <a:lnTo>
                    <a:pt x="412" y="26"/>
                  </a:lnTo>
                  <a:lnTo>
                    <a:pt x="415" y="26"/>
                  </a:lnTo>
                  <a:lnTo>
                    <a:pt x="417" y="25"/>
                  </a:lnTo>
                  <a:lnTo>
                    <a:pt x="419" y="25"/>
                  </a:lnTo>
                  <a:lnTo>
                    <a:pt x="420" y="25"/>
                  </a:lnTo>
                  <a:lnTo>
                    <a:pt x="420" y="25"/>
                  </a:lnTo>
                  <a:lnTo>
                    <a:pt x="421" y="24"/>
                  </a:lnTo>
                  <a:lnTo>
                    <a:pt x="422" y="23"/>
                  </a:lnTo>
                  <a:lnTo>
                    <a:pt x="422" y="23"/>
                  </a:lnTo>
                  <a:lnTo>
                    <a:pt x="423" y="21"/>
                  </a:lnTo>
                  <a:lnTo>
                    <a:pt x="424" y="20"/>
                  </a:lnTo>
                  <a:lnTo>
                    <a:pt x="424" y="18"/>
                  </a:lnTo>
                  <a:lnTo>
                    <a:pt x="427" y="7"/>
                  </a:lnTo>
                  <a:lnTo>
                    <a:pt x="428" y="4"/>
                  </a:lnTo>
                  <a:lnTo>
                    <a:pt x="428" y="2"/>
                  </a:lnTo>
                  <a:lnTo>
                    <a:pt x="429" y="1"/>
                  </a:lnTo>
                  <a:lnTo>
                    <a:pt x="430" y="0"/>
                  </a:lnTo>
                  <a:lnTo>
                    <a:pt x="430" y="0"/>
                  </a:lnTo>
                  <a:lnTo>
                    <a:pt x="430" y="0"/>
                  </a:lnTo>
                  <a:close/>
                </a:path>
              </a:pathLst>
            </a:custGeom>
            <a:solidFill>
              <a:srgbClr val="7191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79" name="Freeform 285">
              <a:extLst>
                <a:ext uri="{FF2B5EF4-FFF2-40B4-BE49-F238E27FC236}">
                  <a16:creationId xmlns:a16="http://schemas.microsoft.com/office/drawing/2014/main" id="{0B17AB95-F27C-431C-A56B-ABFBD47254D2}"/>
                </a:ext>
              </a:extLst>
            </p:cNvPr>
            <p:cNvSpPr>
              <a:spLocks/>
            </p:cNvSpPr>
            <p:nvPr/>
          </p:nvSpPr>
          <p:spPr bwMode="auto">
            <a:xfrm>
              <a:off x="4323" y="2527"/>
              <a:ext cx="777" cy="657"/>
            </a:xfrm>
            <a:custGeom>
              <a:avLst/>
              <a:gdLst>
                <a:gd name="T0" fmla="*/ 329 w 777"/>
                <a:gd name="T1" fmla="*/ 1 h 657"/>
                <a:gd name="T2" fmla="*/ 362 w 777"/>
                <a:gd name="T3" fmla="*/ 6 h 657"/>
                <a:gd name="T4" fmla="*/ 400 w 777"/>
                <a:gd name="T5" fmla="*/ 20 h 657"/>
                <a:gd name="T6" fmla="*/ 380 w 777"/>
                <a:gd name="T7" fmla="*/ 30 h 657"/>
                <a:gd name="T8" fmla="*/ 377 w 777"/>
                <a:gd name="T9" fmla="*/ 51 h 657"/>
                <a:gd name="T10" fmla="*/ 409 w 777"/>
                <a:gd name="T11" fmla="*/ 62 h 657"/>
                <a:gd name="T12" fmla="*/ 396 w 777"/>
                <a:gd name="T13" fmla="*/ 86 h 657"/>
                <a:gd name="T14" fmla="*/ 410 w 777"/>
                <a:gd name="T15" fmla="*/ 124 h 657"/>
                <a:gd name="T16" fmla="*/ 403 w 777"/>
                <a:gd name="T17" fmla="*/ 140 h 657"/>
                <a:gd name="T18" fmla="*/ 432 w 777"/>
                <a:gd name="T19" fmla="*/ 153 h 657"/>
                <a:gd name="T20" fmla="*/ 448 w 777"/>
                <a:gd name="T21" fmla="*/ 125 h 657"/>
                <a:gd name="T22" fmla="*/ 431 w 777"/>
                <a:gd name="T23" fmla="*/ 99 h 657"/>
                <a:gd name="T24" fmla="*/ 448 w 777"/>
                <a:gd name="T25" fmla="*/ 84 h 657"/>
                <a:gd name="T26" fmla="*/ 473 w 777"/>
                <a:gd name="T27" fmla="*/ 103 h 657"/>
                <a:gd name="T28" fmla="*/ 487 w 777"/>
                <a:gd name="T29" fmla="*/ 132 h 657"/>
                <a:gd name="T30" fmla="*/ 503 w 777"/>
                <a:gd name="T31" fmla="*/ 151 h 657"/>
                <a:gd name="T32" fmla="*/ 511 w 777"/>
                <a:gd name="T33" fmla="*/ 151 h 657"/>
                <a:gd name="T34" fmla="*/ 515 w 777"/>
                <a:gd name="T35" fmla="*/ 178 h 657"/>
                <a:gd name="T36" fmla="*/ 549 w 777"/>
                <a:gd name="T37" fmla="*/ 200 h 657"/>
                <a:gd name="T38" fmla="*/ 551 w 777"/>
                <a:gd name="T39" fmla="*/ 254 h 657"/>
                <a:gd name="T40" fmla="*/ 559 w 777"/>
                <a:gd name="T41" fmla="*/ 289 h 657"/>
                <a:gd name="T42" fmla="*/ 576 w 777"/>
                <a:gd name="T43" fmla="*/ 294 h 657"/>
                <a:gd name="T44" fmla="*/ 561 w 777"/>
                <a:gd name="T45" fmla="*/ 320 h 657"/>
                <a:gd name="T46" fmla="*/ 543 w 777"/>
                <a:gd name="T47" fmla="*/ 345 h 657"/>
                <a:gd name="T48" fmla="*/ 557 w 777"/>
                <a:gd name="T49" fmla="*/ 355 h 657"/>
                <a:gd name="T50" fmla="*/ 590 w 777"/>
                <a:gd name="T51" fmla="*/ 358 h 657"/>
                <a:gd name="T52" fmla="*/ 599 w 777"/>
                <a:gd name="T53" fmla="*/ 382 h 657"/>
                <a:gd name="T54" fmla="*/ 637 w 777"/>
                <a:gd name="T55" fmla="*/ 396 h 657"/>
                <a:gd name="T56" fmla="*/ 650 w 777"/>
                <a:gd name="T57" fmla="*/ 416 h 657"/>
                <a:gd name="T58" fmla="*/ 681 w 777"/>
                <a:gd name="T59" fmla="*/ 431 h 657"/>
                <a:gd name="T60" fmla="*/ 716 w 777"/>
                <a:gd name="T61" fmla="*/ 430 h 657"/>
                <a:gd name="T62" fmla="*/ 731 w 777"/>
                <a:gd name="T63" fmla="*/ 448 h 657"/>
                <a:gd name="T64" fmla="*/ 762 w 777"/>
                <a:gd name="T65" fmla="*/ 470 h 657"/>
                <a:gd name="T66" fmla="*/ 766 w 777"/>
                <a:gd name="T67" fmla="*/ 501 h 657"/>
                <a:gd name="T68" fmla="*/ 733 w 777"/>
                <a:gd name="T69" fmla="*/ 520 h 657"/>
                <a:gd name="T70" fmla="*/ 709 w 777"/>
                <a:gd name="T71" fmla="*/ 512 h 657"/>
                <a:gd name="T72" fmla="*/ 680 w 777"/>
                <a:gd name="T73" fmla="*/ 515 h 657"/>
                <a:gd name="T74" fmla="*/ 648 w 777"/>
                <a:gd name="T75" fmla="*/ 519 h 657"/>
                <a:gd name="T76" fmla="*/ 601 w 777"/>
                <a:gd name="T77" fmla="*/ 492 h 657"/>
                <a:gd name="T78" fmla="*/ 570 w 777"/>
                <a:gd name="T79" fmla="*/ 499 h 657"/>
                <a:gd name="T80" fmla="*/ 539 w 777"/>
                <a:gd name="T81" fmla="*/ 538 h 657"/>
                <a:gd name="T82" fmla="*/ 499 w 777"/>
                <a:gd name="T83" fmla="*/ 602 h 657"/>
                <a:gd name="T84" fmla="*/ 483 w 777"/>
                <a:gd name="T85" fmla="*/ 649 h 657"/>
                <a:gd name="T86" fmla="*/ 469 w 777"/>
                <a:gd name="T87" fmla="*/ 654 h 657"/>
                <a:gd name="T88" fmla="*/ 461 w 777"/>
                <a:gd name="T89" fmla="*/ 605 h 657"/>
                <a:gd name="T90" fmla="*/ 442 w 777"/>
                <a:gd name="T91" fmla="*/ 596 h 657"/>
                <a:gd name="T92" fmla="*/ 393 w 777"/>
                <a:gd name="T93" fmla="*/ 593 h 657"/>
                <a:gd name="T94" fmla="*/ 365 w 777"/>
                <a:gd name="T95" fmla="*/ 585 h 657"/>
                <a:gd name="T96" fmla="*/ 357 w 777"/>
                <a:gd name="T97" fmla="*/ 564 h 657"/>
                <a:gd name="T98" fmla="*/ 328 w 777"/>
                <a:gd name="T99" fmla="*/ 554 h 657"/>
                <a:gd name="T100" fmla="*/ 292 w 777"/>
                <a:gd name="T101" fmla="*/ 541 h 657"/>
                <a:gd name="T102" fmla="*/ 260 w 777"/>
                <a:gd name="T103" fmla="*/ 548 h 657"/>
                <a:gd name="T104" fmla="*/ 230 w 777"/>
                <a:gd name="T105" fmla="*/ 590 h 657"/>
                <a:gd name="T106" fmla="*/ 212 w 777"/>
                <a:gd name="T107" fmla="*/ 586 h 657"/>
                <a:gd name="T108" fmla="*/ 176 w 777"/>
                <a:gd name="T109" fmla="*/ 586 h 657"/>
                <a:gd name="T110" fmla="*/ 104 w 777"/>
                <a:gd name="T111" fmla="*/ 581 h 657"/>
                <a:gd name="T112" fmla="*/ 51 w 777"/>
                <a:gd name="T113" fmla="*/ 550 h 657"/>
                <a:gd name="T114" fmla="*/ 39 w 777"/>
                <a:gd name="T115" fmla="*/ 533 h 657"/>
                <a:gd name="T116" fmla="*/ 21 w 777"/>
                <a:gd name="T117" fmla="*/ 523 h 657"/>
                <a:gd name="T118" fmla="*/ 3 w 777"/>
                <a:gd name="T119" fmla="*/ 51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7" h="657">
                  <a:moveTo>
                    <a:pt x="296" y="0"/>
                  </a:moveTo>
                  <a:lnTo>
                    <a:pt x="297" y="0"/>
                  </a:lnTo>
                  <a:lnTo>
                    <a:pt x="297" y="0"/>
                  </a:lnTo>
                  <a:lnTo>
                    <a:pt x="299" y="1"/>
                  </a:lnTo>
                  <a:lnTo>
                    <a:pt x="303" y="2"/>
                  </a:lnTo>
                  <a:lnTo>
                    <a:pt x="305" y="2"/>
                  </a:lnTo>
                  <a:lnTo>
                    <a:pt x="308" y="3"/>
                  </a:lnTo>
                  <a:lnTo>
                    <a:pt x="312" y="3"/>
                  </a:lnTo>
                  <a:lnTo>
                    <a:pt x="314" y="3"/>
                  </a:lnTo>
                  <a:lnTo>
                    <a:pt x="316" y="3"/>
                  </a:lnTo>
                  <a:lnTo>
                    <a:pt x="318" y="2"/>
                  </a:lnTo>
                  <a:lnTo>
                    <a:pt x="322" y="1"/>
                  </a:lnTo>
                  <a:lnTo>
                    <a:pt x="323" y="1"/>
                  </a:lnTo>
                  <a:lnTo>
                    <a:pt x="324" y="1"/>
                  </a:lnTo>
                  <a:lnTo>
                    <a:pt x="325" y="1"/>
                  </a:lnTo>
                  <a:lnTo>
                    <a:pt x="327" y="1"/>
                  </a:lnTo>
                  <a:lnTo>
                    <a:pt x="329" y="1"/>
                  </a:lnTo>
                  <a:lnTo>
                    <a:pt x="332" y="3"/>
                  </a:lnTo>
                  <a:lnTo>
                    <a:pt x="333" y="3"/>
                  </a:lnTo>
                  <a:lnTo>
                    <a:pt x="334" y="3"/>
                  </a:lnTo>
                  <a:lnTo>
                    <a:pt x="335" y="3"/>
                  </a:lnTo>
                  <a:lnTo>
                    <a:pt x="336" y="3"/>
                  </a:lnTo>
                  <a:lnTo>
                    <a:pt x="340" y="2"/>
                  </a:lnTo>
                  <a:lnTo>
                    <a:pt x="342" y="2"/>
                  </a:lnTo>
                  <a:lnTo>
                    <a:pt x="343" y="2"/>
                  </a:lnTo>
                  <a:lnTo>
                    <a:pt x="345" y="2"/>
                  </a:lnTo>
                  <a:lnTo>
                    <a:pt x="348" y="2"/>
                  </a:lnTo>
                  <a:lnTo>
                    <a:pt x="352" y="3"/>
                  </a:lnTo>
                  <a:lnTo>
                    <a:pt x="353" y="3"/>
                  </a:lnTo>
                  <a:lnTo>
                    <a:pt x="355" y="3"/>
                  </a:lnTo>
                  <a:lnTo>
                    <a:pt x="357" y="4"/>
                  </a:lnTo>
                  <a:lnTo>
                    <a:pt x="359" y="4"/>
                  </a:lnTo>
                  <a:lnTo>
                    <a:pt x="361" y="5"/>
                  </a:lnTo>
                  <a:lnTo>
                    <a:pt x="362" y="6"/>
                  </a:lnTo>
                  <a:lnTo>
                    <a:pt x="366" y="8"/>
                  </a:lnTo>
                  <a:lnTo>
                    <a:pt x="376" y="12"/>
                  </a:lnTo>
                  <a:lnTo>
                    <a:pt x="378" y="13"/>
                  </a:lnTo>
                  <a:lnTo>
                    <a:pt x="380" y="14"/>
                  </a:lnTo>
                  <a:lnTo>
                    <a:pt x="383" y="15"/>
                  </a:lnTo>
                  <a:lnTo>
                    <a:pt x="385" y="16"/>
                  </a:lnTo>
                  <a:lnTo>
                    <a:pt x="388" y="17"/>
                  </a:lnTo>
                  <a:lnTo>
                    <a:pt x="390" y="18"/>
                  </a:lnTo>
                  <a:lnTo>
                    <a:pt x="392" y="18"/>
                  </a:lnTo>
                  <a:lnTo>
                    <a:pt x="394" y="18"/>
                  </a:lnTo>
                  <a:lnTo>
                    <a:pt x="396" y="19"/>
                  </a:lnTo>
                  <a:lnTo>
                    <a:pt x="398" y="19"/>
                  </a:lnTo>
                  <a:lnTo>
                    <a:pt x="400" y="18"/>
                  </a:lnTo>
                  <a:lnTo>
                    <a:pt x="400" y="18"/>
                  </a:lnTo>
                  <a:lnTo>
                    <a:pt x="401" y="18"/>
                  </a:lnTo>
                  <a:lnTo>
                    <a:pt x="400" y="19"/>
                  </a:lnTo>
                  <a:lnTo>
                    <a:pt x="400" y="20"/>
                  </a:lnTo>
                  <a:lnTo>
                    <a:pt x="399" y="21"/>
                  </a:lnTo>
                  <a:lnTo>
                    <a:pt x="399" y="22"/>
                  </a:lnTo>
                  <a:lnTo>
                    <a:pt x="398" y="24"/>
                  </a:lnTo>
                  <a:lnTo>
                    <a:pt x="397" y="28"/>
                  </a:lnTo>
                  <a:lnTo>
                    <a:pt x="397" y="29"/>
                  </a:lnTo>
                  <a:lnTo>
                    <a:pt x="397" y="29"/>
                  </a:lnTo>
                  <a:lnTo>
                    <a:pt x="396" y="30"/>
                  </a:lnTo>
                  <a:lnTo>
                    <a:pt x="396" y="31"/>
                  </a:lnTo>
                  <a:lnTo>
                    <a:pt x="395" y="31"/>
                  </a:lnTo>
                  <a:lnTo>
                    <a:pt x="395" y="32"/>
                  </a:lnTo>
                  <a:lnTo>
                    <a:pt x="394" y="32"/>
                  </a:lnTo>
                  <a:lnTo>
                    <a:pt x="393" y="32"/>
                  </a:lnTo>
                  <a:lnTo>
                    <a:pt x="392" y="32"/>
                  </a:lnTo>
                  <a:lnTo>
                    <a:pt x="391" y="32"/>
                  </a:lnTo>
                  <a:lnTo>
                    <a:pt x="390" y="32"/>
                  </a:lnTo>
                  <a:lnTo>
                    <a:pt x="384" y="31"/>
                  </a:lnTo>
                  <a:lnTo>
                    <a:pt x="380" y="30"/>
                  </a:lnTo>
                  <a:lnTo>
                    <a:pt x="379" y="30"/>
                  </a:lnTo>
                  <a:lnTo>
                    <a:pt x="378" y="30"/>
                  </a:lnTo>
                  <a:lnTo>
                    <a:pt x="378" y="31"/>
                  </a:lnTo>
                  <a:lnTo>
                    <a:pt x="377" y="31"/>
                  </a:lnTo>
                  <a:lnTo>
                    <a:pt x="377" y="32"/>
                  </a:lnTo>
                  <a:lnTo>
                    <a:pt x="377" y="33"/>
                  </a:lnTo>
                  <a:lnTo>
                    <a:pt x="376" y="34"/>
                  </a:lnTo>
                  <a:lnTo>
                    <a:pt x="376" y="36"/>
                  </a:lnTo>
                  <a:lnTo>
                    <a:pt x="376" y="37"/>
                  </a:lnTo>
                  <a:lnTo>
                    <a:pt x="376" y="38"/>
                  </a:lnTo>
                  <a:lnTo>
                    <a:pt x="376" y="42"/>
                  </a:lnTo>
                  <a:lnTo>
                    <a:pt x="376" y="43"/>
                  </a:lnTo>
                  <a:lnTo>
                    <a:pt x="376" y="45"/>
                  </a:lnTo>
                  <a:lnTo>
                    <a:pt x="376" y="48"/>
                  </a:lnTo>
                  <a:lnTo>
                    <a:pt x="376" y="50"/>
                  </a:lnTo>
                  <a:lnTo>
                    <a:pt x="376" y="51"/>
                  </a:lnTo>
                  <a:lnTo>
                    <a:pt x="377" y="51"/>
                  </a:lnTo>
                  <a:lnTo>
                    <a:pt x="377" y="52"/>
                  </a:lnTo>
                  <a:lnTo>
                    <a:pt x="377" y="53"/>
                  </a:lnTo>
                  <a:lnTo>
                    <a:pt x="378" y="53"/>
                  </a:lnTo>
                  <a:lnTo>
                    <a:pt x="378" y="54"/>
                  </a:lnTo>
                  <a:lnTo>
                    <a:pt x="379" y="54"/>
                  </a:lnTo>
                  <a:lnTo>
                    <a:pt x="380" y="54"/>
                  </a:lnTo>
                  <a:lnTo>
                    <a:pt x="384" y="56"/>
                  </a:lnTo>
                  <a:lnTo>
                    <a:pt x="388" y="57"/>
                  </a:lnTo>
                  <a:lnTo>
                    <a:pt x="394" y="58"/>
                  </a:lnTo>
                  <a:lnTo>
                    <a:pt x="397" y="59"/>
                  </a:lnTo>
                  <a:lnTo>
                    <a:pt x="399" y="60"/>
                  </a:lnTo>
                  <a:lnTo>
                    <a:pt x="401" y="60"/>
                  </a:lnTo>
                  <a:lnTo>
                    <a:pt x="404" y="60"/>
                  </a:lnTo>
                  <a:lnTo>
                    <a:pt x="407" y="61"/>
                  </a:lnTo>
                  <a:lnTo>
                    <a:pt x="408" y="61"/>
                  </a:lnTo>
                  <a:lnTo>
                    <a:pt x="408" y="61"/>
                  </a:lnTo>
                  <a:lnTo>
                    <a:pt x="409" y="62"/>
                  </a:lnTo>
                  <a:lnTo>
                    <a:pt x="409" y="62"/>
                  </a:lnTo>
                  <a:lnTo>
                    <a:pt x="409" y="62"/>
                  </a:lnTo>
                  <a:lnTo>
                    <a:pt x="409" y="63"/>
                  </a:lnTo>
                  <a:lnTo>
                    <a:pt x="408" y="63"/>
                  </a:lnTo>
                  <a:lnTo>
                    <a:pt x="407" y="64"/>
                  </a:lnTo>
                  <a:lnTo>
                    <a:pt x="406" y="65"/>
                  </a:lnTo>
                  <a:lnTo>
                    <a:pt x="405" y="66"/>
                  </a:lnTo>
                  <a:lnTo>
                    <a:pt x="404" y="67"/>
                  </a:lnTo>
                  <a:lnTo>
                    <a:pt x="403" y="68"/>
                  </a:lnTo>
                  <a:lnTo>
                    <a:pt x="402" y="71"/>
                  </a:lnTo>
                  <a:lnTo>
                    <a:pt x="401" y="73"/>
                  </a:lnTo>
                  <a:lnTo>
                    <a:pt x="398" y="77"/>
                  </a:lnTo>
                  <a:lnTo>
                    <a:pt x="397" y="78"/>
                  </a:lnTo>
                  <a:lnTo>
                    <a:pt x="397" y="80"/>
                  </a:lnTo>
                  <a:lnTo>
                    <a:pt x="396" y="82"/>
                  </a:lnTo>
                  <a:lnTo>
                    <a:pt x="396" y="84"/>
                  </a:lnTo>
                  <a:lnTo>
                    <a:pt x="396" y="86"/>
                  </a:lnTo>
                  <a:lnTo>
                    <a:pt x="396" y="88"/>
                  </a:lnTo>
                  <a:lnTo>
                    <a:pt x="397" y="90"/>
                  </a:lnTo>
                  <a:lnTo>
                    <a:pt x="397" y="92"/>
                  </a:lnTo>
                  <a:lnTo>
                    <a:pt x="398" y="97"/>
                  </a:lnTo>
                  <a:lnTo>
                    <a:pt x="400" y="102"/>
                  </a:lnTo>
                  <a:lnTo>
                    <a:pt x="401" y="106"/>
                  </a:lnTo>
                  <a:lnTo>
                    <a:pt x="402" y="108"/>
                  </a:lnTo>
                  <a:lnTo>
                    <a:pt x="402" y="109"/>
                  </a:lnTo>
                  <a:lnTo>
                    <a:pt x="403" y="110"/>
                  </a:lnTo>
                  <a:lnTo>
                    <a:pt x="404" y="112"/>
                  </a:lnTo>
                  <a:lnTo>
                    <a:pt x="407" y="116"/>
                  </a:lnTo>
                  <a:lnTo>
                    <a:pt x="408" y="117"/>
                  </a:lnTo>
                  <a:lnTo>
                    <a:pt x="408" y="119"/>
                  </a:lnTo>
                  <a:lnTo>
                    <a:pt x="409" y="120"/>
                  </a:lnTo>
                  <a:lnTo>
                    <a:pt x="410" y="122"/>
                  </a:lnTo>
                  <a:lnTo>
                    <a:pt x="410" y="123"/>
                  </a:lnTo>
                  <a:lnTo>
                    <a:pt x="410" y="124"/>
                  </a:lnTo>
                  <a:lnTo>
                    <a:pt x="410" y="125"/>
                  </a:lnTo>
                  <a:lnTo>
                    <a:pt x="410" y="126"/>
                  </a:lnTo>
                  <a:lnTo>
                    <a:pt x="409" y="126"/>
                  </a:lnTo>
                  <a:lnTo>
                    <a:pt x="409" y="127"/>
                  </a:lnTo>
                  <a:lnTo>
                    <a:pt x="408" y="128"/>
                  </a:lnTo>
                  <a:lnTo>
                    <a:pt x="406" y="130"/>
                  </a:lnTo>
                  <a:lnTo>
                    <a:pt x="405" y="131"/>
                  </a:lnTo>
                  <a:lnTo>
                    <a:pt x="404" y="132"/>
                  </a:lnTo>
                  <a:lnTo>
                    <a:pt x="404" y="133"/>
                  </a:lnTo>
                  <a:lnTo>
                    <a:pt x="403" y="134"/>
                  </a:lnTo>
                  <a:lnTo>
                    <a:pt x="403" y="135"/>
                  </a:lnTo>
                  <a:lnTo>
                    <a:pt x="403" y="136"/>
                  </a:lnTo>
                  <a:lnTo>
                    <a:pt x="402" y="137"/>
                  </a:lnTo>
                  <a:lnTo>
                    <a:pt x="402" y="138"/>
                  </a:lnTo>
                  <a:lnTo>
                    <a:pt x="402" y="139"/>
                  </a:lnTo>
                  <a:lnTo>
                    <a:pt x="403" y="140"/>
                  </a:lnTo>
                  <a:lnTo>
                    <a:pt x="403" y="140"/>
                  </a:lnTo>
                  <a:lnTo>
                    <a:pt x="404" y="141"/>
                  </a:lnTo>
                  <a:lnTo>
                    <a:pt x="404" y="142"/>
                  </a:lnTo>
                  <a:lnTo>
                    <a:pt x="406" y="144"/>
                  </a:lnTo>
                  <a:lnTo>
                    <a:pt x="407" y="145"/>
                  </a:lnTo>
                  <a:lnTo>
                    <a:pt x="408" y="146"/>
                  </a:lnTo>
                  <a:lnTo>
                    <a:pt x="410" y="148"/>
                  </a:lnTo>
                  <a:lnTo>
                    <a:pt x="415" y="151"/>
                  </a:lnTo>
                  <a:lnTo>
                    <a:pt x="417" y="153"/>
                  </a:lnTo>
                  <a:lnTo>
                    <a:pt x="419" y="154"/>
                  </a:lnTo>
                  <a:lnTo>
                    <a:pt x="422" y="155"/>
                  </a:lnTo>
                  <a:lnTo>
                    <a:pt x="424" y="155"/>
                  </a:lnTo>
                  <a:lnTo>
                    <a:pt x="425" y="156"/>
                  </a:lnTo>
                  <a:lnTo>
                    <a:pt x="427" y="156"/>
                  </a:lnTo>
                  <a:lnTo>
                    <a:pt x="428" y="155"/>
                  </a:lnTo>
                  <a:lnTo>
                    <a:pt x="429" y="155"/>
                  </a:lnTo>
                  <a:lnTo>
                    <a:pt x="430" y="154"/>
                  </a:lnTo>
                  <a:lnTo>
                    <a:pt x="432" y="153"/>
                  </a:lnTo>
                  <a:lnTo>
                    <a:pt x="434" y="152"/>
                  </a:lnTo>
                  <a:lnTo>
                    <a:pt x="436" y="150"/>
                  </a:lnTo>
                  <a:lnTo>
                    <a:pt x="437" y="148"/>
                  </a:lnTo>
                  <a:lnTo>
                    <a:pt x="438" y="147"/>
                  </a:lnTo>
                  <a:lnTo>
                    <a:pt x="439" y="146"/>
                  </a:lnTo>
                  <a:lnTo>
                    <a:pt x="440" y="144"/>
                  </a:lnTo>
                  <a:lnTo>
                    <a:pt x="441" y="142"/>
                  </a:lnTo>
                  <a:lnTo>
                    <a:pt x="442" y="138"/>
                  </a:lnTo>
                  <a:lnTo>
                    <a:pt x="444" y="135"/>
                  </a:lnTo>
                  <a:lnTo>
                    <a:pt x="445" y="133"/>
                  </a:lnTo>
                  <a:lnTo>
                    <a:pt x="447" y="131"/>
                  </a:lnTo>
                  <a:lnTo>
                    <a:pt x="447" y="129"/>
                  </a:lnTo>
                  <a:lnTo>
                    <a:pt x="448" y="129"/>
                  </a:lnTo>
                  <a:lnTo>
                    <a:pt x="448" y="128"/>
                  </a:lnTo>
                  <a:lnTo>
                    <a:pt x="448" y="127"/>
                  </a:lnTo>
                  <a:lnTo>
                    <a:pt x="448" y="126"/>
                  </a:lnTo>
                  <a:lnTo>
                    <a:pt x="448" y="125"/>
                  </a:lnTo>
                  <a:lnTo>
                    <a:pt x="447" y="124"/>
                  </a:lnTo>
                  <a:lnTo>
                    <a:pt x="447" y="123"/>
                  </a:lnTo>
                  <a:lnTo>
                    <a:pt x="447" y="122"/>
                  </a:lnTo>
                  <a:lnTo>
                    <a:pt x="446" y="120"/>
                  </a:lnTo>
                  <a:lnTo>
                    <a:pt x="444" y="117"/>
                  </a:lnTo>
                  <a:lnTo>
                    <a:pt x="444" y="117"/>
                  </a:lnTo>
                  <a:lnTo>
                    <a:pt x="443" y="115"/>
                  </a:lnTo>
                  <a:lnTo>
                    <a:pt x="442" y="113"/>
                  </a:lnTo>
                  <a:lnTo>
                    <a:pt x="442" y="112"/>
                  </a:lnTo>
                  <a:lnTo>
                    <a:pt x="442" y="111"/>
                  </a:lnTo>
                  <a:lnTo>
                    <a:pt x="441" y="110"/>
                  </a:lnTo>
                  <a:lnTo>
                    <a:pt x="440" y="109"/>
                  </a:lnTo>
                  <a:lnTo>
                    <a:pt x="433" y="102"/>
                  </a:lnTo>
                  <a:lnTo>
                    <a:pt x="432" y="101"/>
                  </a:lnTo>
                  <a:lnTo>
                    <a:pt x="432" y="101"/>
                  </a:lnTo>
                  <a:lnTo>
                    <a:pt x="431" y="100"/>
                  </a:lnTo>
                  <a:lnTo>
                    <a:pt x="431" y="99"/>
                  </a:lnTo>
                  <a:lnTo>
                    <a:pt x="430" y="98"/>
                  </a:lnTo>
                  <a:lnTo>
                    <a:pt x="430" y="97"/>
                  </a:lnTo>
                  <a:lnTo>
                    <a:pt x="429" y="96"/>
                  </a:lnTo>
                  <a:lnTo>
                    <a:pt x="429" y="96"/>
                  </a:lnTo>
                  <a:lnTo>
                    <a:pt x="429" y="96"/>
                  </a:lnTo>
                  <a:lnTo>
                    <a:pt x="430" y="95"/>
                  </a:lnTo>
                  <a:lnTo>
                    <a:pt x="430" y="95"/>
                  </a:lnTo>
                  <a:lnTo>
                    <a:pt x="430" y="94"/>
                  </a:lnTo>
                  <a:lnTo>
                    <a:pt x="432" y="92"/>
                  </a:lnTo>
                  <a:lnTo>
                    <a:pt x="434" y="90"/>
                  </a:lnTo>
                  <a:lnTo>
                    <a:pt x="436" y="89"/>
                  </a:lnTo>
                  <a:lnTo>
                    <a:pt x="438" y="88"/>
                  </a:lnTo>
                  <a:lnTo>
                    <a:pt x="441" y="86"/>
                  </a:lnTo>
                  <a:lnTo>
                    <a:pt x="443" y="85"/>
                  </a:lnTo>
                  <a:lnTo>
                    <a:pt x="445" y="85"/>
                  </a:lnTo>
                  <a:lnTo>
                    <a:pt x="446" y="84"/>
                  </a:lnTo>
                  <a:lnTo>
                    <a:pt x="448" y="84"/>
                  </a:lnTo>
                  <a:lnTo>
                    <a:pt x="449" y="84"/>
                  </a:lnTo>
                  <a:lnTo>
                    <a:pt x="451" y="84"/>
                  </a:lnTo>
                  <a:lnTo>
                    <a:pt x="453" y="85"/>
                  </a:lnTo>
                  <a:lnTo>
                    <a:pt x="457" y="86"/>
                  </a:lnTo>
                  <a:lnTo>
                    <a:pt x="459" y="87"/>
                  </a:lnTo>
                  <a:lnTo>
                    <a:pt x="460" y="87"/>
                  </a:lnTo>
                  <a:lnTo>
                    <a:pt x="461" y="87"/>
                  </a:lnTo>
                  <a:lnTo>
                    <a:pt x="462" y="88"/>
                  </a:lnTo>
                  <a:lnTo>
                    <a:pt x="463" y="89"/>
                  </a:lnTo>
                  <a:lnTo>
                    <a:pt x="464" y="90"/>
                  </a:lnTo>
                  <a:lnTo>
                    <a:pt x="466" y="92"/>
                  </a:lnTo>
                  <a:lnTo>
                    <a:pt x="467" y="94"/>
                  </a:lnTo>
                  <a:lnTo>
                    <a:pt x="467" y="94"/>
                  </a:lnTo>
                  <a:lnTo>
                    <a:pt x="468" y="97"/>
                  </a:lnTo>
                  <a:lnTo>
                    <a:pt x="470" y="99"/>
                  </a:lnTo>
                  <a:lnTo>
                    <a:pt x="471" y="100"/>
                  </a:lnTo>
                  <a:lnTo>
                    <a:pt x="473" y="103"/>
                  </a:lnTo>
                  <a:lnTo>
                    <a:pt x="474" y="104"/>
                  </a:lnTo>
                  <a:lnTo>
                    <a:pt x="474" y="105"/>
                  </a:lnTo>
                  <a:lnTo>
                    <a:pt x="475" y="107"/>
                  </a:lnTo>
                  <a:lnTo>
                    <a:pt x="476" y="107"/>
                  </a:lnTo>
                  <a:lnTo>
                    <a:pt x="477" y="108"/>
                  </a:lnTo>
                  <a:lnTo>
                    <a:pt x="478" y="110"/>
                  </a:lnTo>
                  <a:lnTo>
                    <a:pt x="479" y="111"/>
                  </a:lnTo>
                  <a:lnTo>
                    <a:pt x="479" y="113"/>
                  </a:lnTo>
                  <a:lnTo>
                    <a:pt x="480" y="114"/>
                  </a:lnTo>
                  <a:lnTo>
                    <a:pt x="481" y="118"/>
                  </a:lnTo>
                  <a:lnTo>
                    <a:pt x="483" y="123"/>
                  </a:lnTo>
                  <a:lnTo>
                    <a:pt x="484" y="127"/>
                  </a:lnTo>
                  <a:lnTo>
                    <a:pt x="484" y="128"/>
                  </a:lnTo>
                  <a:lnTo>
                    <a:pt x="485" y="129"/>
                  </a:lnTo>
                  <a:lnTo>
                    <a:pt x="486" y="130"/>
                  </a:lnTo>
                  <a:lnTo>
                    <a:pt x="486" y="131"/>
                  </a:lnTo>
                  <a:lnTo>
                    <a:pt x="487" y="132"/>
                  </a:lnTo>
                  <a:lnTo>
                    <a:pt x="490" y="135"/>
                  </a:lnTo>
                  <a:lnTo>
                    <a:pt x="491" y="135"/>
                  </a:lnTo>
                  <a:lnTo>
                    <a:pt x="491" y="136"/>
                  </a:lnTo>
                  <a:lnTo>
                    <a:pt x="492" y="137"/>
                  </a:lnTo>
                  <a:lnTo>
                    <a:pt x="492" y="138"/>
                  </a:lnTo>
                  <a:lnTo>
                    <a:pt x="494" y="141"/>
                  </a:lnTo>
                  <a:lnTo>
                    <a:pt x="495" y="143"/>
                  </a:lnTo>
                  <a:lnTo>
                    <a:pt x="495" y="144"/>
                  </a:lnTo>
                  <a:lnTo>
                    <a:pt x="497" y="145"/>
                  </a:lnTo>
                  <a:lnTo>
                    <a:pt x="498" y="147"/>
                  </a:lnTo>
                  <a:lnTo>
                    <a:pt x="499" y="148"/>
                  </a:lnTo>
                  <a:lnTo>
                    <a:pt x="500" y="149"/>
                  </a:lnTo>
                  <a:lnTo>
                    <a:pt x="500" y="149"/>
                  </a:lnTo>
                  <a:lnTo>
                    <a:pt x="501" y="150"/>
                  </a:lnTo>
                  <a:lnTo>
                    <a:pt x="502" y="150"/>
                  </a:lnTo>
                  <a:lnTo>
                    <a:pt x="502" y="150"/>
                  </a:lnTo>
                  <a:lnTo>
                    <a:pt x="503" y="151"/>
                  </a:lnTo>
                  <a:lnTo>
                    <a:pt x="503" y="151"/>
                  </a:lnTo>
                  <a:lnTo>
                    <a:pt x="504" y="151"/>
                  </a:lnTo>
                  <a:lnTo>
                    <a:pt x="505" y="150"/>
                  </a:lnTo>
                  <a:lnTo>
                    <a:pt x="505" y="150"/>
                  </a:lnTo>
                  <a:lnTo>
                    <a:pt x="506" y="150"/>
                  </a:lnTo>
                  <a:lnTo>
                    <a:pt x="506" y="149"/>
                  </a:lnTo>
                  <a:lnTo>
                    <a:pt x="507" y="147"/>
                  </a:lnTo>
                  <a:lnTo>
                    <a:pt x="508" y="146"/>
                  </a:lnTo>
                  <a:lnTo>
                    <a:pt x="508" y="146"/>
                  </a:lnTo>
                  <a:lnTo>
                    <a:pt x="509" y="146"/>
                  </a:lnTo>
                  <a:lnTo>
                    <a:pt x="509" y="146"/>
                  </a:lnTo>
                  <a:lnTo>
                    <a:pt x="510" y="146"/>
                  </a:lnTo>
                  <a:lnTo>
                    <a:pt x="510" y="146"/>
                  </a:lnTo>
                  <a:lnTo>
                    <a:pt x="510" y="147"/>
                  </a:lnTo>
                  <a:lnTo>
                    <a:pt x="510" y="148"/>
                  </a:lnTo>
                  <a:lnTo>
                    <a:pt x="511" y="149"/>
                  </a:lnTo>
                  <a:lnTo>
                    <a:pt x="511" y="151"/>
                  </a:lnTo>
                  <a:lnTo>
                    <a:pt x="511" y="153"/>
                  </a:lnTo>
                  <a:lnTo>
                    <a:pt x="510" y="155"/>
                  </a:lnTo>
                  <a:lnTo>
                    <a:pt x="510" y="158"/>
                  </a:lnTo>
                  <a:lnTo>
                    <a:pt x="510" y="159"/>
                  </a:lnTo>
                  <a:lnTo>
                    <a:pt x="509" y="164"/>
                  </a:lnTo>
                  <a:lnTo>
                    <a:pt x="508" y="168"/>
                  </a:lnTo>
                  <a:lnTo>
                    <a:pt x="508" y="171"/>
                  </a:lnTo>
                  <a:lnTo>
                    <a:pt x="508" y="172"/>
                  </a:lnTo>
                  <a:lnTo>
                    <a:pt x="508" y="172"/>
                  </a:lnTo>
                  <a:lnTo>
                    <a:pt x="508" y="173"/>
                  </a:lnTo>
                  <a:lnTo>
                    <a:pt x="508" y="173"/>
                  </a:lnTo>
                  <a:lnTo>
                    <a:pt x="509" y="174"/>
                  </a:lnTo>
                  <a:lnTo>
                    <a:pt x="509" y="175"/>
                  </a:lnTo>
                  <a:lnTo>
                    <a:pt x="510" y="175"/>
                  </a:lnTo>
                  <a:lnTo>
                    <a:pt x="511" y="176"/>
                  </a:lnTo>
                  <a:lnTo>
                    <a:pt x="512" y="177"/>
                  </a:lnTo>
                  <a:lnTo>
                    <a:pt x="515" y="178"/>
                  </a:lnTo>
                  <a:lnTo>
                    <a:pt x="517" y="180"/>
                  </a:lnTo>
                  <a:lnTo>
                    <a:pt x="520" y="181"/>
                  </a:lnTo>
                  <a:lnTo>
                    <a:pt x="522" y="182"/>
                  </a:lnTo>
                  <a:lnTo>
                    <a:pt x="526" y="183"/>
                  </a:lnTo>
                  <a:lnTo>
                    <a:pt x="530" y="184"/>
                  </a:lnTo>
                  <a:lnTo>
                    <a:pt x="532" y="185"/>
                  </a:lnTo>
                  <a:lnTo>
                    <a:pt x="534" y="186"/>
                  </a:lnTo>
                  <a:lnTo>
                    <a:pt x="537" y="187"/>
                  </a:lnTo>
                  <a:lnTo>
                    <a:pt x="538" y="188"/>
                  </a:lnTo>
                  <a:lnTo>
                    <a:pt x="540" y="190"/>
                  </a:lnTo>
                  <a:lnTo>
                    <a:pt x="544" y="193"/>
                  </a:lnTo>
                  <a:lnTo>
                    <a:pt x="546" y="194"/>
                  </a:lnTo>
                  <a:lnTo>
                    <a:pt x="546" y="195"/>
                  </a:lnTo>
                  <a:lnTo>
                    <a:pt x="547" y="196"/>
                  </a:lnTo>
                  <a:lnTo>
                    <a:pt x="548" y="197"/>
                  </a:lnTo>
                  <a:lnTo>
                    <a:pt x="548" y="198"/>
                  </a:lnTo>
                  <a:lnTo>
                    <a:pt x="549" y="200"/>
                  </a:lnTo>
                  <a:lnTo>
                    <a:pt x="551" y="207"/>
                  </a:lnTo>
                  <a:lnTo>
                    <a:pt x="552" y="211"/>
                  </a:lnTo>
                  <a:lnTo>
                    <a:pt x="553" y="213"/>
                  </a:lnTo>
                  <a:lnTo>
                    <a:pt x="555" y="218"/>
                  </a:lnTo>
                  <a:lnTo>
                    <a:pt x="557" y="224"/>
                  </a:lnTo>
                  <a:lnTo>
                    <a:pt x="558" y="226"/>
                  </a:lnTo>
                  <a:lnTo>
                    <a:pt x="558" y="226"/>
                  </a:lnTo>
                  <a:lnTo>
                    <a:pt x="553" y="236"/>
                  </a:lnTo>
                  <a:lnTo>
                    <a:pt x="552" y="239"/>
                  </a:lnTo>
                  <a:lnTo>
                    <a:pt x="551" y="241"/>
                  </a:lnTo>
                  <a:lnTo>
                    <a:pt x="550" y="242"/>
                  </a:lnTo>
                  <a:lnTo>
                    <a:pt x="550" y="243"/>
                  </a:lnTo>
                  <a:lnTo>
                    <a:pt x="550" y="245"/>
                  </a:lnTo>
                  <a:lnTo>
                    <a:pt x="549" y="247"/>
                  </a:lnTo>
                  <a:lnTo>
                    <a:pt x="550" y="249"/>
                  </a:lnTo>
                  <a:lnTo>
                    <a:pt x="550" y="250"/>
                  </a:lnTo>
                  <a:lnTo>
                    <a:pt x="551" y="254"/>
                  </a:lnTo>
                  <a:lnTo>
                    <a:pt x="551" y="256"/>
                  </a:lnTo>
                  <a:lnTo>
                    <a:pt x="551" y="258"/>
                  </a:lnTo>
                  <a:lnTo>
                    <a:pt x="552" y="263"/>
                  </a:lnTo>
                  <a:lnTo>
                    <a:pt x="552" y="265"/>
                  </a:lnTo>
                  <a:lnTo>
                    <a:pt x="552" y="266"/>
                  </a:lnTo>
                  <a:lnTo>
                    <a:pt x="553" y="268"/>
                  </a:lnTo>
                  <a:lnTo>
                    <a:pt x="553" y="270"/>
                  </a:lnTo>
                  <a:lnTo>
                    <a:pt x="556" y="276"/>
                  </a:lnTo>
                  <a:lnTo>
                    <a:pt x="558" y="280"/>
                  </a:lnTo>
                  <a:lnTo>
                    <a:pt x="558" y="281"/>
                  </a:lnTo>
                  <a:lnTo>
                    <a:pt x="558" y="282"/>
                  </a:lnTo>
                  <a:lnTo>
                    <a:pt x="558" y="283"/>
                  </a:lnTo>
                  <a:lnTo>
                    <a:pt x="558" y="284"/>
                  </a:lnTo>
                  <a:lnTo>
                    <a:pt x="558" y="287"/>
                  </a:lnTo>
                  <a:lnTo>
                    <a:pt x="558" y="288"/>
                  </a:lnTo>
                  <a:lnTo>
                    <a:pt x="559" y="289"/>
                  </a:lnTo>
                  <a:lnTo>
                    <a:pt x="559" y="289"/>
                  </a:lnTo>
                  <a:lnTo>
                    <a:pt x="559" y="290"/>
                  </a:lnTo>
                  <a:lnTo>
                    <a:pt x="559" y="290"/>
                  </a:lnTo>
                  <a:lnTo>
                    <a:pt x="560" y="290"/>
                  </a:lnTo>
                  <a:lnTo>
                    <a:pt x="561" y="291"/>
                  </a:lnTo>
                  <a:lnTo>
                    <a:pt x="562" y="291"/>
                  </a:lnTo>
                  <a:lnTo>
                    <a:pt x="564" y="291"/>
                  </a:lnTo>
                  <a:lnTo>
                    <a:pt x="568" y="291"/>
                  </a:lnTo>
                  <a:lnTo>
                    <a:pt x="569" y="291"/>
                  </a:lnTo>
                  <a:lnTo>
                    <a:pt x="572" y="290"/>
                  </a:lnTo>
                  <a:lnTo>
                    <a:pt x="572" y="290"/>
                  </a:lnTo>
                  <a:lnTo>
                    <a:pt x="573" y="290"/>
                  </a:lnTo>
                  <a:lnTo>
                    <a:pt x="574" y="291"/>
                  </a:lnTo>
                  <a:lnTo>
                    <a:pt x="575" y="291"/>
                  </a:lnTo>
                  <a:lnTo>
                    <a:pt x="575" y="292"/>
                  </a:lnTo>
                  <a:lnTo>
                    <a:pt x="576" y="292"/>
                  </a:lnTo>
                  <a:lnTo>
                    <a:pt x="576" y="293"/>
                  </a:lnTo>
                  <a:lnTo>
                    <a:pt x="576" y="294"/>
                  </a:lnTo>
                  <a:lnTo>
                    <a:pt x="576" y="296"/>
                  </a:lnTo>
                  <a:lnTo>
                    <a:pt x="576" y="297"/>
                  </a:lnTo>
                  <a:lnTo>
                    <a:pt x="576" y="298"/>
                  </a:lnTo>
                  <a:lnTo>
                    <a:pt x="576" y="300"/>
                  </a:lnTo>
                  <a:lnTo>
                    <a:pt x="576" y="302"/>
                  </a:lnTo>
                  <a:lnTo>
                    <a:pt x="575" y="304"/>
                  </a:lnTo>
                  <a:lnTo>
                    <a:pt x="574" y="306"/>
                  </a:lnTo>
                  <a:lnTo>
                    <a:pt x="574" y="308"/>
                  </a:lnTo>
                  <a:lnTo>
                    <a:pt x="573" y="309"/>
                  </a:lnTo>
                  <a:lnTo>
                    <a:pt x="572" y="311"/>
                  </a:lnTo>
                  <a:lnTo>
                    <a:pt x="571" y="312"/>
                  </a:lnTo>
                  <a:lnTo>
                    <a:pt x="571" y="313"/>
                  </a:lnTo>
                  <a:lnTo>
                    <a:pt x="570" y="313"/>
                  </a:lnTo>
                  <a:lnTo>
                    <a:pt x="568" y="315"/>
                  </a:lnTo>
                  <a:lnTo>
                    <a:pt x="565" y="318"/>
                  </a:lnTo>
                  <a:lnTo>
                    <a:pt x="562" y="319"/>
                  </a:lnTo>
                  <a:lnTo>
                    <a:pt x="561" y="320"/>
                  </a:lnTo>
                  <a:lnTo>
                    <a:pt x="559" y="321"/>
                  </a:lnTo>
                  <a:lnTo>
                    <a:pt x="558" y="322"/>
                  </a:lnTo>
                  <a:lnTo>
                    <a:pt x="557" y="324"/>
                  </a:lnTo>
                  <a:lnTo>
                    <a:pt x="556" y="326"/>
                  </a:lnTo>
                  <a:lnTo>
                    <a:pt x="555" y="327"/>
                  </a:lnTo>
                  <a:lnTo>
                    <a:pt x="553" y="333"/>
                  </a:lnTo>
                  <a:lnTo>
                    <a:pt x="551" y="335"/>
                  </a:lnTo>
                  <a:lnTo>
                    <a:pt x="551" y="336"/>
                  </a:lnTo>
                  <a:lnTo>
                    <a:pt x="550" y="337"/>
                  </a:lnTo>
                  <a:lnTo>
                    <a:pt x="549" y="338"/>
                  </a:lnTo>
                  <a:lnTo>
                    <a:pt x="548" y="339"/>
                  </a:lnTo>
                  <a:lnTo>
                    <a:pt x="546" y="341"/>
                  </a:lnTo>
                  <a:lnTo>
                    <a:pt x="545" y="341"/>
                  </a:lnTo>
                  <a:lnTo>
                    <a:pt x="544" y="342"/>
                  </a:lnTo>
                  <a:lnTo>
                    <a:pt x="544" y="343"/>
                  </a:lnTo>
                  <a:lnTo>
                    <a:pt x="543" y="344"/>
                  </a:lnTo>
                  <a:lnTo>
                    <a:pt x="543" y="345"/>
                  </a:lnTo>
                  <a:lnTo>
                    <a:pt x="543" y="347"/>
                  </a:lnTo>
                  <a:lnTo>
                    <a:pt x="543" y="348"/>
                  </a:lnTo>
                  <a:lnTo>
                    <a:pt x="543" y="350"/>
                  </a:lnTo>
                  <a:lnTo>
                    <a:pt x="543" y="352"/>
                  </a:lnTo>
                  <a:lnTo>
                    <a:pt x="544" y="354"/>
                  </a:lnTo>
                  <a:lnTo>
                    <a:pt x="544" y="354"/>
                  </a:lnTo>
                  <a:lnTo>
                    <a:pt x="544" y="355"/>
                  </a:lnTo>
                  <a:lnTo>
                    <a:pt x="545" y="355"/>
                  </a:lnTo>
                  <a:lnTo>
                    <a:pt x="546" y="356"/>
                  </a:lnTo>
                  <a:lnTo>
                    <a:pt x="547" y="356"/>
                  </a:lnTo>
                  <a:lnTo>
                    <a:pt x="548" y="356"/>
                  </a:lnTo>
                  <a:lnTo>
                    <a:pt x="549" y="356"/>
                  </a:lnTo>
                  <a:lnTo>
                    <a:pt x="550" y="357"/>
                  </a:lnTo>
                  <a:lnTo>
                    <a:pt x="552" y="356"/>
                  </a:lnTo>
                  <a:lnTo>
                    <a:pt x="554" y="356"/>
                  </a:lnTo>
                  <a:lnTo>
                    <a:pt x="555" y="356"/>
                  </a:lnTo>
                  <a:lnTo>
                    <a:pt x="557" y="355"/>
                  </a:lnTo>
                  <a:lnTo>
                    <a:pt x="561" y="354"/>
                  </a:lnTo>
                  <a:lnTo>
                    <a:pt x="571" y="351"/>
                  </a:lnTo>
                  <a:lnTo>
                    <a:pt x="573" y="350"/>
                  </a:lnTo>
                  <a:lnTo>
                    <a:pt x="576" y="349"/>
                  </a:lnTo>
                  <a:lnTo>
                    <a:pt x="577" y="349"/>
                  </a:lnTo>
                  <a:lnTo>
                    <a:pt x="578" y="349"/>
                  </a:lnTo>
                  <a:lnTo>
                    <a:pt x="579" y="349"/>
                  </a:lnTo>
                  <a:lnTo>
                    <a:pt x="581" y="349"/>
                  </a:lnTo>
                  <a:lnTo>
                    <a:pt x="582" y="349"/>
                  </a:lnTo>
                  <a:lnTo>
                    <a:pt x="582" y="349"/>
                  </a:lnTo>
                  <a:lnTo>
                    <a:pt x="583" y="350"/>
                  </a:lnTo>
                  <a:lnTo>
                    <a:pt x="584" y="350"/>
                  </a:lnTo>
                  <a:lnTo>
                    <a:pt x="585" y="351"/>
                  </a:lnTo>
                  <a:lnTo>
                    <a:pt x="586" y="352"/>
                  </a:lnTo>
                  <a:lnTo>
                    <a:pt x="587" y="355"/>
                  </a:lnTo>
                  <a:lnTo>
                    <a:pt x="589" y="357"/>
                  </a:lnTo>
                  <a:lnTo>
                    <a:pt x="590" y="358"/>
                  </a:lnTo>
                  <a:lnTo>
                    <a:pt x="590" y="360"/>
                  </a:lnTo>
                  <a:lnTo>
                    <a:pt x="591" y="362"/>
                  </a:lnTo>
                  <a:lnTo>
                    <a:pt x="591" y="363"/>
                  </a:lnTo>
                  <a:lnTo>
                    <a:pt x="591" y="365"/>
                  </a:lnTo>
                  <a:lnTo>
                    <a:pt x="591" y="366"/>
                  </a:lnTo>
                  <a:lnTo>
                    <a:pt x="591" y="369"/>
                  </a:lnTo>
                  <a:lnTo>
                    <a:pt x="591" y="374"/>
                  </a:lnTo>
                  <a:lnTo>
                    <a:pt x="591" y="376"/>
                  </a:lnTo>
                  <a:lnTo>
                    <a:pt x="591" y="377"/>
                  </a:lnTo>
                  <a:lnTo>
                    <a:pt x="591" y="378"/>
                  </a:lnTo>
                  <a:lnTo>
                    <a:pt x="591" y="378"/>
                  </a:lnTo>
                  <a:lnTo>
                    <a:pt x="592" y="379"/>
                  </a:lnTo>
                  <a:lnTo>
                    <a:pt x="592" y="380"/>
                  </a:lnTo>
                  <a:lnTo>
                    <a:pt x="593" y="380"/>
                  </a:lnTo>
                  <a:lnTo>
                    <a:pt x="593" y="380"/>
                  </a:lnTo>
                  <a:lnTo>
                    <a:pt x="597" y="381"/>
                  </a:lnTo>
                  <a:lnTo>
                    <a:pt x="599" y="382"/>
                  </a:lnTo>
                  <a:lnTo>
                    <a:pt x="600" y="382"/>
                  </a:lnTo>
                  <a:lnTo>
                    <a:pt x="601" y="383"/>
                  </a:lnTo>
                  <a:lnTo>
                    <a:pt x="603" y="384"/>
                  </a:lnTo>
                  <a:lnTo>
                    <a:pt x="606" y="385"/>
                  </a:lnTo>
                  <a:lnTo>
                    <a:pt x="607" y="385"/>
                  </a:lnTo>
                  <a:lnTo>
                    <a:pt x="608" y="386"/>
                  </a:lnTo>
                  <a:lnTo>
                    <a:pt x="609" y="387"/>
                  </a:lnTo>
                  <a:lnTo>
                    <a:pt x="611" y="389"/>
                  </a:lnTo>
                  <a:lnTo>
                    <a:pt x="613" y="391"/>
                  </a:lnTo>
                  <a:lnTo>
                    <a:pt x="614" y="391"/>
                  </a:lnTo>
                  <a:lnTo>
                    <a:pt x="614" y="392"/>
                  </a:lnTo>
                  <a:lnTo>
                    <a:pt x="616" y="393"/>
                  </a:lnTo>
                  <a:lnTo>
                    <a:pt x="617" y="393"/>
                  </a:lnTo>
                  <a:lnTo>
                    <a:pt x="618" y="393"/>
                  </a:lnTo>
                  <a:lnTo>
                    <a:pt x="626" y="394"/>
                  </a:lnTo>
                  <a:lnTo>
                    <a:pt x="630" y="395"/>
                  </a:lnTo>
                  <a:lnTo>
                    <a:pt x="637" y="396"/>
                  </a:lnTo>
                  <a:lnTo>
                    <a:pt x="638" y="396"/>
                  </a:lnTo>
                  <a:lnTo>
                    <a:pt x="640" y="397"/>
                  </a:lnTo>
                  <a:lnTo>
                    <a:pt x="641" y="397"/>
                  </a:lnTo>
                  <a:lnTo>
                    <a:pt x="642" y="398"/>
                  </a:lnTo>
                  <a:lnTo>
                    <a:pt x="644" y="399"/>
                  </a:lnTo>
                  <a:lnTo>
                    <a:pt x="645" y="400"/>
                  </a:lnTo>
                  <a:lnTo>
                    <a:pt x="646" y="402"/>
                  </a:lnTo>
                  <a:lnTo>
                    <a:pt x="647" y="402"/>
                  </a:lnTo>
                  <a:lnTo>
                    <a:pt x="647" y="403"/>
                  </a:lnTo>
                  <a:lnTo>
                    <a:pt x="648" y="404"/>
                  </a:lnTo>
                  <a:lnTo>
                    <a:pt x="648" y="406"/>
                  </a:lnTo>
                  <a:lnTo>
                    <a:pt x="648" y="408"/>
                  </a:lnTo>
                  <a:lnTo>
                    <a:pt x="649" y="412"/>
                  </a:lnTo>
                  <a:lnTo>
                    <a:pt x="649" y="413"/>
                  </a:lnTo>
                  <a:lnTo>
                    <a:pt x="649" y="414"/>
                  </a:lnTo>
                  <a:lnTo>
                    <a:pt x="650" y="415"/>
                  </a:lnTo>
                  <a:lnTo>
                    <a:pt x="650" y="416"/>
                  </a:lnTo>
                  <a:lnTo>
                    <a:pt x="651" y="416"/>
                  </a:lnTo>
                  <a:lnTo>
                    <a:pt x="651" y="417"/>
                  </a:lnTo>
                  <a:lnTo>
                    <a:pt x="652" y="417"/>
                  </a:lnTo>
                  <a:lnTo>
                    <a:pt x="653" y="418"/>
                  </a:lnTo>
                  <a:lnTo>
                    <a:pt x="655" y="418"/>
                  </a:lnTo>
                  <a:lnTo>
                    <a:pt x="657" y="418"/>
                  </a:lnTo>
                  <a:lnTo>
                    <a:pt x="660" y="419"/>
                  </a:lnTo>
                  <a:lnTo>
                    <a:pt x="661" y="419"/>
                  </a:lnTo>
                  <a:lnTo>
                    <a:pt x="663" y="419"/>
                  </a:lnTo>
                  <a:lnTo>
                    <a:pt x="664" y="420"/>
                  </a:lnTo>
                  <a:lnTo>
                    <a:pt x="665" y="420"/>
                  </a:lnTo>
                  <a:lnTo>
                    <a:pt x="666" y="421"/>
                  </a:lnTo>
                  <a:lnTo>
                    <a:pt x="674" y="427"/>
                  </a:lnTo>
                  <a:lnTo>
                    <a:pt x="676" y="428"/>
                  </a:lnTo>
                  <a:lnTo>
                    <a:pt x="678" y="429"/>
                  </a:lnTo>
                  <a:lnTo>
                    <a:pt x="679" y="430"/>
                  </a:lnTo>
                  <a:lnTo>
                    <a:pt x="681" y="431"/>
                  </a:lnTo>
                  <a:lnTo>
                    <a:pt x="682" y="431"/>
                  </a:lnTo>
                  <a:lnTo>
                    <a:pt x="683" y="431"/>
                  </a:lnTo>
                  <a:lnTo>
                    <a:pt x="684" y="431"/>
                  </a:lnTo>
                  <a:lnTo>
                    <a:pt x="685" y="431"/>
                  </a:lnTo>
                  <a:lnTo>
                    <a:pt x="687" y="431"/>
                  </a:lnTo>
                  <a:lnTo>
                    <a:pt x="689" y="431"/>
                  </a:lnTo>
                  <a:lnTo>
                    <a:pt x="694" y="430"/>
                  </a:lnTo>
                  <a:lnTo>
                    <a:pt x="697" y="429"/>
                  </a:lnTo>
                  <a:lnTo>
                    <a:pt x="699" y="429"/>
                  </a:lnTo>
                  <a:lnTo>
                    <a:pt x="703" y="429"/>
                  </a:lnTo>
                  <a:lnTo>
                    <a:pt x="708" y="428"/>
                  </a:lnTo>
                  <a:lnTo>
                    <a:pt x="709" y="428"/>
                  </a:lnTo>
                  <a:lnTo>
                    <a:pt x="710" y="428"/>
                  </a:lnTo>
                  <a:lnTo>
                    <a:pt x="711" y="428"/>
                  </a:lnTo>
                  <a:lnTo>
                    <a:pt x="712" y="428"/>
                  </a:lnTo>
                  <a:lnTo>
                    <a:pt x="713" y="429"/>
                  </a:lnTo>
                  <a:lnTo>
                    <a:pt x="716" y="430"/>
                  </a:lnTo>
                  <a:lnTo>
                    <a:pt x="720" y="431"/>
                  </a:lnTo>
                  <a:lnTo>
                    <a:pt x="721" y="432"/>
                  </a:lnTo>
                  <a:lnTo>
                    <a:pt x="723" y="432"/>
                  </a:lnTo>
                  <a:lnTo>
                    <a:pt x="724" y="433"/>
                  </a:lnTo>
                  <a:lnTo>
                    <a:pt x="726" y="435"/>
                  </a:lnTo>
                  <a:lnTo>
                    <a:pt x="727" y="436"/>
                  </a:lnTo>
                  <a:lnTo>
                    <a:pt x="728" y="436"/>
                  </a:lnTo>
                  <a:lnTo>
                    <a:pt x="729" y="437"/>
                  </a:lnTo>
                  <a:lnTo>
                    <a:pt x="729" y="438"/>
                  </a:lnTo>
                  <a:lnTo>
                    <a:pt x="729" y="439"/>
                  </a:lnTo>
                  <a:lnTo>
                    <a:pt x="730" y="439"/>
                  </a:lnTo>
                  <a:lnTo>
                    <a:pt x="730" y="440"/>
                  </a:lnTo>
                  <a:lnTo>
                    <a:pt x="730" y="441"/>
                  </a:lnTo>
                  <a:lnTo>
                    <a:pt x="731" y="443"/>
                  </a:lnTo>
                  <a:lnTo>
                    <a:pt x="731" y="446"/>
                  </a:lnTo>
                  <a:lnTo>
                    <a:pt x="731" y="448"/>
                  </a:lnTo>
                  <a:lnTo>
                    <a:pt x="731" y="448"/>
                  </a:lnTo>
                  <a:lnTo>
                    <a:pt x="732" y="449"/>
                  </a:lnTo>
                  <a:lnTo>
                    <a:pt x="732" y="450"/>
                  </a:lnTo>
                  <a:lnTo>
                    <a:pt x="733" y="451"/>
                  </a:lnTo>
                  <a:lnTo>
                    <a:pt x="733" y="451"/>
                  </a:lnTo>
                  <a:lnTo>
                    <a:pt x="734" y="452"/>
                  </a:lnTo>
                  <a:lnTo>
                    <a:pt x="735" y="452"/>
                  </a:lnTo>
                  <a:lnTo>
                    <a:pt x="736" y="453"/>
                  </a:lnTo>
                  <a:lnTo>
                    <a:pt x="739" y="454"/>
                  </a:lnTo>
                  <a:lnTo>
                    <a:pt x="741" y="455"/>
                  </a:lnTo>
                  <a:lnTo>
                    <a:pt x="751" y="459"/>
                  </a:lnTo>
                  <a:lnTo>
                    <a:pt x="752" y="460"/>
                  </a:lnTo>
                  <a:lnTo>
                    <a:pt x="754" y="461"/>
                  </a:lnTo>
                  <a:lnTo>
                    <a:pt x="756" y="463"/>
                  </a:lnTo>
                  <a:lnTo>
                    <a:pt x="757" y="464"/>
                  </a:lnTo>
                  <a:lnTo>
                    <a:pt x="759" y="466"/>
                  </a:lnTo>
                  <a:lnTo>
                    <a:pt x="760" y="468"/>
                  </a:lnTo>
                  <a:lnTo>
                    <a:pt x="762" y="470"/>
                  </a:lnTo>
                  <a:lnTo>
                    <a:pt x="767" y="477"/>
                  </a:lnTo>
                  <a:lnTo>
                    <a:pt x="770" y="481"/>
                  </a:lnTo>
                  <a:lnTo>
                    <a:pt x="771" y="483"/>
                  </a:lnTo>
                  <a:lnTo>
                    <a:pt x="772" y="484"/>
                  </a:lnTo>
                  <a:lnTo>
                    <a:pt x="773" y="486"/>
                  </a:lnTo>
                  <a:lnTo>
                    <a:pt x="774" y="491"/>
                  </a:lnTo>
                  <a:lnTo>
                    <a:pt x="775" y="493"/>
                  </a:lnTo>
                  <a:lnTo>
                    <a:pt x="776" y="495"/>
                  </a:lnTo>
                  <a:lnTo>
                    <a:pt x="776" y="495"/>
                  </a:lnTo>
                  <a:lnTo>
                    <a:pt x="777" y="495"/>
                  </a:lnTo>
                  <a:lnTo>
                    <a:pt x="776" y="495"/>
                  </a:lnTo>
                  <a:lnTo>
                    <a:pt x="776" y="495"/>
                  </a:lnTo>
                  <a:lnTo>
                    <a:pt x="775" y="495"/>
                  </a:lnTo>
                  <a:lnTo>
                    <a:pt x="775" y="496"/>
                  </a:lnTo>
                  <a:lnTo>
                    <a:pt x="773" y="496"/>
                  </a:lnTo>
                  <a:lnTo>
                    <a:pt x="771" y="498"/>
                  </a:lnTo>
                  <a:lnTo>
                    <a:pt x="766" y="501"/>
                  </a:lnTo>
                  <a:lnTo>
                    <a:pt x="760" y="506"/>
                  </a:lnTo>
                  <a:lnTo>
                    <a:pt x="758" y="508"/>
                  </a:lnTo>
                  <a:lnTo>
                    <a:pt x="754" y="511"/>
                  </a:lnTo>
                  <a:lnTo>
                    <a:pt x="752" y="512"/>
                  </a:lnTo>
                  <a:lnTo>
                    <a:pt x="751" y="513"/>
                  </a:lnTo>
                  <a:lnTo>
                    <a:pt x="750" y="513"/>
                  </a:lnTo>
                  <a:lnTo>
                    <a:pt x="749" y="514"/>
                  </a:lnTo>
                  <a:lnTo>
                    <a:pt x="748" y="514"/>
                  </a:lnTo>
                  <a:lnTo>
                    <a:pt x="747" y="514"/>
                  </a:lnTo>
                  <a:lnTo>
                    <a:pt x="744" y="515"/>
                  </a:lnTo>
                  <a:lnTo>
                    <a:pt x="740" y="515"/>
                  </a:lnTo>
                  <a:lnTo>
                    <a:pt x="739" y="516"/>
                  </a:lnTo>
                  <a:lnTo>
                    <a:pt x="738" y="516"/>
                  </a:lnTo>
                  <a:lnTo>
                    <a:pt x="737" y="517"/>
                  </a:lnTo>
                  <a:lnTo>
                    <a:pt x="734" y="519"/>
                  </a:lnTo>
                  <a:lnTo>
                    <a:pt x="734" y="519"/>
                  </a:lnTo>
                  <a:lnTo>
                    <a:pt x="733" y="520"/>
                  </a:lnTo>
                  <a:lnTo>
                    <a:pt x="732" y="520"/>
                  </a:lnTo>
                  <a:lnTo>
                    <a:pt x="731" y="520"/>
                  </a:lnTo>
                  <a:lnTo>
                    <a:pt x="728" y="521"/>
                  </a:lnTo>
                  <a:lnTo>
                    <a:pt x="727" y="521"/>
                  </a:lnTo>
                  <a:lnTo>
                    <a:pt x="726" y="521"/>
                  </a:lnTo>
                  <a:lnTo>
                    <a:pt x="725" y="521"/>
                  </a:lnTo>
                  <a:lnTo>
                    <a:pt x="724" y="521"/>
                  </a:lnTo>
                  <a:lnTo>
                    <a:pt x="723" y="520"/>
                  </a:lnTo>
                  <a:lnTo>
                    <a:pt x="723" y="520"/>
                  </a:lnTo>
                  <a:lnTo>
                    <a:pt x="721" y="518"/>
                  </a:lnTo>
                  <a:lnTo>
                    <a:pt x="721" y="518"/>
                  </a:lnTo>
                  <a:lnTo>
                    <a:pt x="720" y="518"/>
                  </a:lnTo>
                  <a:lnTo>
                    <a:pt x="717" y="517"/>
                  </a:lnTo>
                  <a:lnTo>
                    <a:pt x="716" y="517"/>
                  </a:lnTo>
                  <a:lnTo>
                    <a:pt x="715" y="516"/>
                  </a:lnTo>
                  <a:lnTo>
                    <a:pt x="713" y="515"/>
                  </a:lnTo>
                  <a:lnTo>
                    <a:pt x="709" y="512"/>
                  </a:lnTo>
                  <a:lnTo>
                    <a:pt x="707" y="510"/>
                  </a:lnTo>
                  <a:lnTo>
                    <a:pt x="705" y="509"/>
                  </a:lnTo>
                  <a:lnTo>
                    <a:pt x="703" y="508"/>
                  </a:lnTo>
                  <a:lnTo>
                    <a:pt x="701" y="507"/>
                  </a:lnTo>
                  <a:lnTo>
                    <a:pt x="699" y="507"/>
                  </a:lnTo>
                  <a:lnTo>
                    <a:pt x="697" y="506"/>
                  </a:lnTo>
                  <a:lnTo>
                    <a:pt x="695" y="506"/>
                  </a:lnTo>
                  <a:lnTo>
                    <a:pt x="694" y="506"/>
                  </a:lnTo>
                  <a:lnTo>
                    <a:pt x="693" y="507"/>
                  </a:lnTo>
                  <a:lnTo>
                    <a:pt x="693" y="507"/>
                  </a:lnTo>
                  <a:lnTo>
                    <a:pt x="692" y="507"/>
                  </a:lnTo>
                  <a:lnTo>
                    <a:pt x="690" y="508"/>
                  </a:lnTo>
                  <a:lnTo>
                    <a:pt x="687" y="509"/>
                  </a:lnTo>
                  <a:lnTo>
                    <a:pt x="687" y="510"/>
                  </a:lnTo>
                  <a:lnTo>
                    <a:pt x="685" y="511"/>
                  </a:lnTo>
                  <a:lnTo>
                    <a:pt x="682" y="514"/>
                  </a:lnTo>
                  <a:lnTo>
                    <a:pt x="680" y="515"/>
                  </a:lnTo>
                  <a:lnTo>
                    <a:pt x="674" y="520"/>
                  </a:lnTo>
                  <a:lnTo>
                    <a:pt x="671" y="521"/>
                  </a:lnTo>
                  <a:lnTo>
                    <a:pt x="670" y="522"/>
                  </a:lnTo>
                  <a:lnTo>
                    <a:pt x="669" y="523"/>
                  </a:lnTo>
                  <a:lnTo>
                    <a:pt x="668" y="523"/>
                  </a:lnTo>
                  <a:lnTo>
                    <a:pt x="667" y="523"/>
                  </a:lnTo>
                  <a:lnTo>
                    <a:pt x="665" y="523"/>
                  </a:lnTo>
                  <a:lnTo>
                    <a:pt x="663" y="524"/>
                  </a:lnTo>
                  <a:lnTo>
                    <a:pt x="659" y="524"/>
                  </a:lnTo>
                  <a:lnTo>
                    <a:pt x="657" y="524"/>
                  </a:lnTo>
                  <a:lnTo>
                    <a:pt x="656" y="523"/>
                  </a:lnTo>
                  <a:lnTo>
                    <a:pt x="655" y="523"/>
                  </a:lnTo>
                  <a:lnTo>
                    <a:pt x="654" y="523"/>
                  </a:lnTo>
                  <a:lnTo>
                    <a:pt x="653" y="522"/>
                  </a:lnTo>
                  <a:lnTo>
                    <a:pt x="651" y="521"/>
                  </a:lnTo>
                  <a:lnTo>
                    <a:pt x="649" y="520"/>
                  </a:lnTo>
                  <a:lnTo>
                    <a:pt x="648" y="519"/>
                  </a:lnTo>
                  <a:lnTo>
                    <a:pt x="645" y="517"/>
                  </a:lnTo>
                  <a:lnTo>
                    <a:pt x="643" y="516"/>
                  </a:lnTo>
                  <a:lnTo>
                    <a:pt x="640" y="513"/>
                  </a:lnTo>
                  <a:lnTo>
                    <a:pt x="636" y="509"/>
                  </a:lnTo>
                  <a:lnTo>
                    <a:pt x="635" y="509"/>
                  </a:lnTo>
                  <a:lnTo>
                    <a:pt x="634" y="508"/>
                  </a:lnTo>
                  <a:lnTo>
                    <a:pt x="633" y="507"/>
                  </a:lnTo>
                  <a:lnTo>
                    <a:pt x="630" y="506"/>
                  </a:lnTo>
                  <a:lnTo>
                    <a:pt x="628" y="505"/>
                  </a:lnTo>
                  <a:lnTo>
                    <a:pt x="622" y="501"/>
                  </a:lnTo>
                  <a:lnTo>
                    <a:pt x="617" y="498"/>
                  </a:lnTo>
                  <a:lnTo>
                    <a:pt x="616" y="498"/>
                  </a:lnTo>
                  <a:lnTo>
                    <a:pt x="614" y="497"/>
                  </a:lnTo>
                  <a:lnTo>
                    <a:pt x="613" y="497"/>
                  </a:lnTo>
                  <a:lnTo>
                    <a:pt x="609" y="495"/>
                  </a:lnTo>
                  <a:lnTo>
                    <a:pt x="603" y="493"/>
                  </a:lnTo>
                  <a:lnTo>
                    <a:pt x="601" y="492"/>
                  </a:lnTo>
                  <a:lnTo>
                    <a:pt x="599" y="492"/>
                  </a:lnTo>
                  <a:lnTo>
                    <a:pt x="597" y="491"/>
                  </a:lnTo>
                  <a:lnTo>
                    <a:pt x="595" y="490"/>
                  </a:lnTo>
                  <a:lnTo>
                    <a:pt x="593" y="490"/>
                  </a:lnTo>
                  <a:lnTo>
                    <a:pt x="590" y="490"/>
                  </a:lnTo>
                  <a:lnTo>
                    <a:pt x="588" y="489"/>
                  </a:lnTo>
                  <a:lnTo>
                    <a:pt x="587" y="489"/>
                  </a:lnTo>
                  <a:lnTo>
                    <a:pt x="586" y="489"/>
                  </a:lnTo>
                  <a:lnTo>
                    <a:pt x="584" y="489"/>
                  </a:lnTo>
                  <a:lnTo>
                    <a:pt x="583" y="490"/>
                  </a:lnTo>
                  <a:lnTo>
                    <a:pt x="582" y="490"/>
                  </a:lnTo>
                  <a:lnTo>
                    <a:pt x="580" y="491"/>
                  </a:lnTo>
                  <a:lnTo>
                    <a:pt x="579" y="491"/>
                  </a:lnTo>
                  <a:lnTo>
                    <a:pt x="578" y="492"/>
                  </a:lnTo>
                  <a:lnTo>
                    <a:pt x="576" y="494"/>
                  </a:lnTo>
                  <a:lnTo>
                    <a:pt x="574" y="495"/>
                  </a:lnTo>
                  <a:lnTo>
                    <a:pt x="570" y="499"/>
                  </a:lnTo>
                  <a:lnTo>
                    <a:pt x="563" y="506"/>
                  </a:lnTo>
                  <a:lnTo>
                    <a:pt x="561" y="507"/>
                  </a:lnTo>
                  <a:lnTo>
                    <a:pt x="556" y="511"/>
                  </a:lnTo>
                  <a:lnTo>
                    <a:pt x="553" y="514"/>
                  </a:lnTo>
                  <a:lnTo>
                    <a:pt x="550" y="516"/>
                  </a:lnTo>
                  <a:lnTo>
                    <a:pt x="549" y="517"/>
                  </a:lnTo>
                  <a:lnTo>
                    <a:pt x="548" y="518"/>
                  </a:lnTo>
                  <a:lnTo>
                    <a:pt x="547" y="519"/>
                  </a:lnTo>
                  <a:lnTo>
                    <a:pt x="547" y="520"/>
                  </a:lnTo>
                  <a:lnTo>
                    <a:pt x="546" y="521"/>
                  </a:lnTo>
                  <a:lnTo>
                    <a:pt x="545" y="523"/>
                  </a:lnTo>
                  <a:lnTo>
                    <a:pt x="544" y="525"/>
                  </a:lnTo>
                  <a:lnTo>
                    <a:pt x="542" y="531"/>
                  </a:lnTo>
                  <a:lnTo>
                    <a:pt x="542" y="533"/>
                  </a:lnTo>
                  <a:lnTo>
                    <a:pt x="541" y="534"/>
                  </a:lnTo>
                  <a:lnTo>
                    <a:pt x="540" y="536"/>
                  </a:lnTo>
                  <a:lnTo>
                    <a:pt x="539" y="538"/>
                  </a:lnTo>
                  <a:lnTo>
                    <a:pt x="536" y="543"/>
                  </a:lnTo>
                  <a:lnTo>
                    <a:pt x="535" y="545"/>
                  </a:lnTo>
                  <a:lnTo>
                    <a:pt x="534" y="547"/>
                  </a:lnTo>
                  <a:lnTo>
                    <a:pt x="532" y="549"/>
                  </a:lnTo>
                  <a:lnTo>
                    <a:pt x="527" y="554"/>
                  </a:lnTo>
                  <a:lnTo>
                    <a:pt x="521" y="560"/>
                  </a:lnTo>
                  <a:lnTo>
                    <a:pt x="519" y="563"/>
                  </a:lnTo>
                  <a:lnTo>
                    <a:pt x="517" y="565"/>
                  </a:lnTo>
                  <a:lnTo>
                    <a:pt x="516" y="567"/>
                  </a:lnTo>
                  <a:lnTo>
                    <a:pt x="512" y="575"/>
                  </a:lnTo>
                  <a:lnTo>
                    <a:pt x="510" y="578"/>
                  </a:lnTo>
                  <a:lnTo>
                    <a:pt x="507" y="584"/>
                  </a:lnTo>
                  <a:lnTo>
                    <a:pt x="506" y="587"/>
                  </a:lnTo>
                  <a:lnTo>
                    <a:pt x="504" y="592"/>
                  </a:lnTo>
                  <a:lnTo>
                    <a:pt x="501" y="597"/>
                  </a:lnTo>
                  <a:lnTo>
                    <a:pt x="500" y="599"/>
                  </a:lnTo>
                  <a:lnTo>
                    <a:pt x="499" y="602"/>
                  </a:lnTo>
                  <a:lnTo>
                    <a:pt x="498" y="607"/>
                  </a:lnTo>
                  <a:lnTo>
                    <a:pt x="497" y="610"/>
                  </a:lnTo>
                  <a:lnTo>
                    <a:pt x="495" y="612"/>
                  </a:lnTo>
                  <a:lnTo>
                    <a:pt x="493" y="616"/>
                  </a:lnTo>
                  <a:lnTo>
                    <a:pt x="492" y="618"/>
                  </a:lnTo>
                  <a:lnTo>
                    <a:pt x="491" y="621"/>
                  </a:lnTo>
                  <a:lnTo>
                    <a:pt x="490" y="623"/>
                  </a:lnTo>
                  <a:lnTo>
                    <a:pt x="488" y="627"/>
                  </a:lnTo>
                  <a:lnTo>
                    <a:pt x="488" y="628"/>
                  </a:lnTo>
                  <a:lnTo>
                    <a:pt x="488" y="629"/>
                  </a:lnTo>
                  <a:lnTo>
                    <a:pt x="487" y="633"/>
                  </a:lnTo>
                  <a:lnTo>
                    <a:pt x="486" y="639"/>
                  </a:lnTo>
                  <a:lnTo>
                    <a:pt x="485" y="642"/>
                  </a:lnTo>
                  <a:lnTo>
                    <a:pt x="485" y="644"/>
                  </a:lnTo>
                  <a:lnTo>
                    <a:pt x="484" y="646"/>
                  </a:lnTo>
                  <a:lnTo>
                    <a:pt x="483" y="648"/>
                  </a:lnTo>
                  <a:lnTo>
                    <a:pt x="483" y="649"/>
                  </a:lnTo>
                  <a:lnTo>
                    <a:pt x="482" y="651"/>
                  </a:lnTo>
                  <a:lnTo>
                    <a:pt x="481" y="652"/>
                  </a:lnTo>
                  <a:lnTo>
                    <a:pt x="480" y="653"/>
                  </a:lnTo>
                  <a:lnTo>
                    <a:pt x="479" y="655"/>
                  </a:lnTo>
                  <a:lnTo>
                    <a:pt x="478" y="656"/>
                  </a:lnTo>
                  <a:lnTo>
                    <a:pt x="477" y="656"/>
                  </a:lnTo>
                  <a:lnTo>
                    <a:pt x="476" y="656"/>
                  </a:lnTo>
                  <a:lnTo>
                    <a:pt x="475" y="657"/>
                  </a:lnTo>
                  <a:lnTo>
                    <a:pt x="474" y="657"/>
                  </a:lnTo>
                  <a:lnTo>
                    <a:pt x="474" y="657"/>
                  </a:lnTo>
                  <a:lnTo>
                    <a:pt x="473" y="657"/>
                  </a:lnTo>
                  <a:lnTo>
                    <a:pt x="472" y="657"/>
                  </a:lnTo>
                  <a:lnTo>
                    <a:pt x="471" y="656"/>
                  </a:lnTo>
                  <a:lnTo>
                    <a:pt x="470" y="656"/>
                  </a:lnTo>
                  <a:lnTo>
                    <a:pt x="470" y="655"/>
                  </a:lnTo>
                  <a:lnTo>
                    <a:pt x="469" y="655"/>
                  </a:lnTo>
                  <a:lnTo>
                    <a:pt x="469" y="654"/>
                  </a:lnTo>
                  <a:lnTo>
                    <a:pt x="469" y="653"/>
                  </a:lnTo>
                  <a:lnTo>
                    <a:pt x="468" y="652"/>
                  </a:lnTo>
                  <a:lnTo>
                    <a:pt x="468" y="651"/>
                  </a:lnTo>
                  <a:lnTo>
                    <a:pt x="468" y="646"/>
                  </a:lnTo>
                  <a:lnTo>
                    <a:pt x="467" y="640"/>
                  </a:lnTo>
                  <a:lnTo>
                    <a:pt x="466" y="637"/>
                  </a:lnTo>
                  <a:lnTo>
                    <a:pt x="466" y="633"/>
                  </a:lnTo>
                  <a:lnTo>
                    <a:pt x="466" y="630"/>
                  </a:lnTo>
                  <a:lnTo>
                    <a:pt x="465" y="626"/>
                  </a:lnTo>
                  <a:lnTo>
                    <a:pt x="464" y="622"/>
                  </a:lnTo>
                  <a:lnTo>
                    <a:pt x="464" y="620"/>
                  </a:lnTo>
                  <a:lnTo>
                    <a:pt x="463" y="618"/>
                  </a:lnTo>
                  <a:lnTo>
                    <a:pt x="463" y="611"/>
                  </a:lnTo>
                  <a:lnTo>
                    <a:pt x="463" y="610"/>
                  </a:lnTo>
                  <a:lnTo>
                    <a:pt x="462" y="608"/>
                  </a:lnTo>
                  <a:lnTo>
                    <a:pt x="462" y="607"/>
                  </a:lnTo>
                  <a:lnTo>
                    <a:pt x="461" y="605"/>
                  </a:lnTo>
                  <a:lnTo>
                    <a:pt x="461" y="603"/>
                  </a:lnTo>
                  <a:lnTo>
                    <a:pt x="460" y="602"/>
                  </a:lnTo>
                  <a:lnTo>
                    <a:pt x="459" y="600"/>
                  </a:lnTo>
                  <a:lnTo>
                    <a:pt x="457" y="599"/>
                  </a:lnTo>
                  <a:lnTo>
                    <a:pt x="457" y="598"/>
                  </a:lnTo>
                  <a:lnTo>
                    <a:pt x="456" y="597"/>
                  </a:lnTo>
                  <a:lnTo>
                    <a:pt x="455" y="596"/>
                  </a:lnTo>
                  <a:lnTo>
                    <a:pt x="454" y="596"/>
                  </a:lnTo>
                  <a:lnTo>
                    <a:pt x="453" y="596"/>
                  </a:lnTo>
                  <a:lnTo>
                    <a:pt x="452" y="595"/>
                  </a:lnTo>
                  <a:lnTo>
                    <a:pt x="450" y="595"/>
                  </a:lnTo>
                  <a:lnTo>
                    <a:pt x="449" y="595"/>
                  </a:lnTo>
                  <a:lnTo>
                    <a:pt x="448" y="595"/>
                  </a:lnTo>
                  <a:lnTo>
                    <a:pt x="447" y="595"/>
                  </a:lnTo>
                  <a:lnTo>
                    <a:pt x="446" y="595"/>
                  </a:lnTo>
                  <a:lnTo>
                    <a:pt x="445" y="595"/>
                  </a:lnTo>
                  <a:lnTo>
                    <a:pt x="442" y="596"/>
                  </a:lnTo>
                  <a:lnTo>
                    <a:pt x="440" y="597"/>
                  </a:lnTo>
                  <a:lnTo>
                    <a:pt x="438" y="597"/>
                  </a:lnTo>
                  <a:lnTo>
                    <a:pt x="435" y="597"/>
                  </a:lnTo>
                  <a:lnTo>
                    <a:pt x="432" y="598"/>
                  </a:lnTo>
                  <a:lnTo>
                    <a:pt x="428" y="598"/>
                  </a:lnTo>
                  <a:lnTo>
                    <a:pt x="422" y="599"/>
                  </a:lnTo>
                  <a:lnTo>
                    <a:pt x="419" y="600"/>
                  </a:lnTo>
                  <a:lnTo>
                    <a:pt x="414" y="600"/>
                  </a:lnTo>
                  <a:lnTo>
                    <a:pt x="413" y="600"/>
                  </a:lnTo>
                  <a:lnTo>
                    <a:pt x="412" y="600"/>
                  </a:lnTo>
                  <a:lnTo>
                    <a:pt x="409" y="600"/>
                  </a:lnTo>
                  <a:lnTo>
                    <a:pt x="404" y="598"/>
                  </a:lnTo>
                  <a:lnTo>
                    <a:pt x="402" y="598"/>
                  </a:lnTo>
                  <a:lnTo>
                    <a:pt x="400" y="597"/>
                  </a:lnTo>
                  <a:lnTo>
                    <a:pt x="397" y="595"/>
                  </a:lnTo>
                  <a:lnTo>
                    <a:pt x="395" y="594"/>
                  </a:lnTo>
                  <a:lnTo>
                    <a:pt x="393" y="593"/>
                  </a:lnTo>
                  <a:lnTo>
                    <a:pt x="390" y="590"/>
                  </a:lnTo>
                  <a:lnTo>
                    <a:pt x="389" y="589"/>
                  </a:lnTo>
                  <a:lnTo>
                    <a:pt x="388" y="589"/>
                  </a:lnTo>
                  <a:lnTo>
                    <a:pt x="387" y="588"/>
                  </a:lnTo>
                  <a:lnTo>
                    <a:pt x="383" y="587"/>
                  </a:lnTo>
                  <a:lnTo>
                    <a:pt x="382" y="586"/>
                  </a:lnTo>
                  <a:lnTo>
                    <a:pt x="380" y="586"/>
                  </a:lnTo>
                  <a:lnTo>
                    <a:pt x="379" y="585"/>
                  </a:lnTo>
                  <a:lnTo>
                    <a:pt x="378" y="585"/>
                  </a:lnTo>
                  <a:lnTo>
                    <a:pt x="377" y="585"/>
                  </a:lnTo>
                  <a:lnTo>
                    <a:pt x="375" y="585"/>
                  </a:lnTo>
                  <a:lnTo>
                    <a:pt x="374" y="585"/>
                  </a:lnTo>
                  <a:lnTo>
                    <a:pt x="373" y="585"/>
                  </a:lnTo>
                  <a:lnTo>
                    <a:pt x="368" y="585"/>
                  </a:lnTo>
                  <a:lnTo>
                    <a:pt x="367" y="585"/>
                  </a:lnTo>
                  <a:lnTo>
                    <a:pt x="366" y="585"/>
                  </a:lnTo>
                  <a:lnTo>
                    <a:pt x="365" y="585"/>
                  </a:lnTo>
                  <a:lnTo>
                    <a:pt x="364" y="585"/>
                  </a:lnTo>
                  <a:lnTo>
                    <a:pt x="364" y="585"/>
                  </a:lnTo>
                  <a:lnTo>
                    <a:pt x="363" y="585"/>
                  </a:lnTo>
                  <a:lnTo>
                    <a:pt x="363" y="584"/>
                  </a:lnTo>
                  <a:lnTo>
                    <a:pt x="362" y="584"/>
                  </a:lnTo>
                  <a:lnTo>
                    <a:pt x="362" y="583"/>
                  </a:lnTo>
                  <a:lnTo>
                    <a:pt x="361" y="582"/>
                  </a:lnTo>
                  <a:lnTo>
                    <a:pt x="361" y="582"/>
                  </a:lnTo>
                  <a:lnTo>
                    <a:pt x="360" y="581"/>
                  </a:lnTo>
                  <a:lnTo>
                    <a:pt x="360" y="580"/>
                  </a:lnTo>
                  <a:lnTo>
                    <a:pt x="360" y="579"/>
                  </a:lnTo>
                  <a:lnTo>
                    <a:pt x="359" y="573"/>
                  </a:lnTo>
                  <a:lnTo>
                    <a:pt x="358" y="570"/>
                  </a:lnTo>
                  <a:lnTo>
                    <a:pt x="358" y="568"/>
                  </a:lnTo>
                  <a:lnTo>
                    <a:pt x="358" y="567"/>
                  </a:lnTo>
                  <a:lnTo>
                    <a:pt x="357" y="566"/>
                  </a:lnTo>
                  <a:lnTo>
                    <a:pt x="357" y="564"/>
                  </a:lnTo>
                  <a:lnTo>
                    <a:pt x="356" y="563"/>
                  </a:lnTo>
                  <a:lnTo>
                    <a:pt x="355" y="562"/>
                  </a:lnTo>
                  <a:lnTo>
                    <a:pt x="354" y="560"/>
                  </a:lnTo>
                  <a:lnTo>
                    <a:pt x="352" y="559"/>
                  </a:lnTo>
                  <a:lnTo>
                    <a:pt x="351" y="558"/>
                  </a:lnTo>
                  <a:lnTo>
                    <a:pt x="350" y="557"/>
                  </a:lnTo>
                  <a:lnTo>
                    <a:pt x="349" y="556"/>
                  </a:lnTo>
                  <a:lnTo>
                    <a:pt x="348" y="555"/>
                  </a:lnTo>
                  <a:lnTo>
                    <a:pt x="346" y="555"/>
                  </a:lnTo>
                  <a:lnTo>
                    <a:pt x="344" y="554"/>
                  </a:lnTo>
                  <a:lnTo>
                    <a:pt x="343" y="554"/>
                  </a:lnTo>
                  <a:lnTo>
                    <a:pt x="341" y="554"/>
                  </a:lnTo>
                  <a:lnTo>
                    <a:pt x="336" y="554"/>
                  </a:lnTo>
                  <a:lnTo>
                    <a:pt x="334" y="554"/>
                  </a:lnTo>
                  <a:lnTo>
                    <a:pt x="332" y="554"/>
                  </a:lnTo>
                  <a:lnTo>
                    <a:pt x="330" y="554"/>
                  </a:lnTo>
                  <a:lnTo>
                    <a:pt x="328" y="554"/>
                  </a:lnTo>
                  <a:lnTo>
                    <a:pt x="327" y="553"/>
                  </a:lnTo>
                  <a:lnTo>
                    <a:pt x="325" y="553"/>
                  </a:lnTo>
                  <a:lnTo>
                    <a:pt x="323" y="552"/>
                  </a:lnTo>
                  <a:lnTo>
                    <a:pt x="322" y="552"/>
                  </a:lnTo>
                  <a:lnTo>
                    <a:pt x="312" y="547"/>
                  </a:lnTo>
                  <a:lnTo>
                    <a:pt x="310" y="545"/>
                  </a:lnTo>
                  <a:lnTo>
                    <a:pt x="306" y="542"/>
                  </a:lnTo>
                  <a:lnTo>
                    <a:pt x="304" y="542"/>
                  </a:lnTo>
                  <a:lnTo>
                    <a:pt x="302" y="540"/>
                  </a:lnTo>
                  <a:lnTo>
                    <a:pt x="301" y="540"/>
                  </a:lnTo>
                  <a:lnTo>
                    <a:pt x="300" y="540"/>
                  </a:lnTo>
                  <a:lnTo>
                    <a:pt x="299" y="540"/>
                  </a:lnTo>
                  <a:lnTo>
                    <a:pt x="298" y="540"/>
                  </a:lnTo>
                  <a:lnTo>
                    <a:pt x="298" y="540"/>
                  </a:lnTo>
                  <a:lnTo>
                    <a:pt x="297" y="540"/>
                  </a:lnTo>
                  <a:lnTo>
                    <a:pt x="295" y="540"/>
                  </a:lnTo>
                  <a:lnTo>
                    <a:pt x="292" y="541"/>
                  </a:lnTo>
                  <a:lnTo>
                    <a:pt x="290" y="542"/>
                  </a:lnTo>
                  <a:lnTo>
                    <a:pt x="288" y="542"/>
                  </a:lnTo>
                  <a:lnTo>
                    <a:pt x="286" y="542"/>
                  </a:lnTo>
                  <a:lnTo>
                    <a:pt x="282" y="542"/>
                  </a:lnTo>
                  <a:lnTo>
                    <a:pt x="279" y="542"/>
                  </a:lnTo>
                  <a:lnTo>
                    <a:pt x="275" y="542"/>
                  </a:lnTo>
                  <a:lnTo>
                    <a:pt x="270" y="542"/>
                  </a:lnTo>
                  <a:lnTo>
                    <a:pt x="269" y="542"/>
                  </a:lnTo>
                  <a:lnTo>
                    <a:pt x="268" y="542"/>
                  </a:lnTo>
                  <a:lnTo>
                    <a:pt x="267" y="542"/>
                  </a:lnTo>
                  <a:lnTo>
                    <a:pt x="266" y="542"/>
                  </a:lnTo>
                  <a:lnTo>
                    <a:pt x="265" y="542"/>
                  </a:lnTo>
                  <a:lnTo>
                    <a:pt x="264" y="543"/>
                  </a:lnTo>
                  <a:lnTo>
                    <a:pt x="263" y="544"/>
                  </a:lnTo>
                  <a:lnTo>
                    <a:pt x="262" y="545"/>
                  </a:lnTo>
                  <a:lnTo>
                    <a:pt x="261" y="546"/>
                  </a:lnTo>
                  <a:lnTo>
                    <a:pt x="260" y="548"/>
                  </a:lnTo>
                  <a:lnTo>
                    <a:pt x="258" y="550"/>
                  </a:lnTo>
                  <a:lnTo>
                    <a:pt x="256" y="555"/>
                  </a:lnTo>
                  <a:lnTo>
                    <a:pt x="255" y="558"/>
                  </a:lnTo>
                  <a:lnTo>
                    <a:pt x="253" y="563"/>
                  </a:lnTo>
                  <a:lnTo>
                    <a:pt x="252" y="565"/>
                  </a:lnTo>
                  <a:lnTo>
                    <a:pt x="251" y="567"/>
                  </a:lnTo>
                  <a:lnTo>
                    <a:pt x="251" y="568"/>
                  </a:lnTo>
                  <a:lnTo>
                    <a:pt x="247" y="573"/>
                  </a:lnTo>
                  <a:lnTo>
                    <a:pt x="244" y="579"/>
                  </a:lnTo>
                  <a:lnTo>
                    <a:pt x="242" y="581"/>
                  </a:lnTo>
                  <a:lnTo>
                    <a:pt x="241" y="582"/>
                  </a:lnTo>
                  <a:lnTo>
                    <a:pt x="240" y="583"/>
                  </a:lnTo>
                  <a:lnTo>
                    <a:pt x="238" y="584"/>
                  </a:lnTo>
                  <a:lnTo>
                    <a:pt x="237" y="586"/>
                  </a:lnTo>
                  <a:lnTo>
                    <a:pt x="233" y="588"/>
                  </a:lnTo>
                  <a:lnTo>
                    <a:pt x="232" y="589"/>
                  </a:lnTo>
                  <a:lnTo>
                    <a:pt x="230" y="590"/>
                  </a:lnTo>
                  <a:lnTo>
                    <a:pt x="229" y="590"/>
                  </a:lnTo>
                  <a:lnTo>
                    <a:pt x="227" y="590"/>
                  </a:lnTo>
                  <a:lnTo>
                    <a:pt x="226" y="590"/>
                  </a:lnTo>
                  <a:lnTo>
                    <a:pt x="224" y="590"/>
                  </a:lnTo>
                  <a:lnTo>
                    <a:pt x="223" y="590"/>
                  </a:lnTo>
                  <a:lnTo>
                    <a:pt x="222" y="589"/>
                  </a:lnTo>
                  <a:lnTo>
                    <a:pt x="221" y="589"/>
                  </a:lnTo>
                  <a:lnTo>
                    <a:pt x="220" y="588"/>
                  </a:lnTo>
                  <a:lnTo>
                    <a:pt x="218" y="587"/>
                  </a:lnTo>
                  <a:lnTo>
                    <a:pt x="217" y="586"/>
                  </a:lnTo>
                  <a:lnTo>
                    <a:pt x="217" y="586"/>
                  </a:lnTo>
                  <a:lnTo>
                    <a:pt x="216" y="585"/>
                  </a:lnTo>
                  <a:lnTo>
                    <a:pt x="215" y="585"/>
                  </a:lnTo>
                  <a:lnTo>
                    <a:pt x="215" y="585"/>
                  </a:lnTo>
                  <a:lnTo>
                    <a:pt x="214" y="585"/>
                  </a:lnTo>
                  <a:lnTo>
                    <a:pt x="213" y="585"/>
                  </a:lnTo>
                  <a:lnTo>
                    <a:pt x="212" y="586"/>
                  </a:lnTo>
                  <a:lnTo>
                    <a:pt x="210" y="587"/>
                  </a:lnTo>
                  <a:lnTo>
                    <a:pt x="209" y="587"/>
                  </a:lnTo>
                  <a:lnTo>
                    <a:pt x="208" y="588"/>
                  </a:lnTo>
                  <a:lnTo>
                    <a:pt x="207" y="588"/>
                  </a:lnTo>
                  <a:lnTo>
                    <a:pt x="206" y="588"/>
                  </a:lnTo>
                  <a:lnTo>
                    <a:pt x="205" y="588"/>
                  </a:lnTo>
                  <a:lnTo>
                    <a:pt x="204" y="588"/>
                  </a:lnTo>
                  <a:lnTo>
                    <a:pt x="203" y="588"/>
                  </a:lnTo>
                  <a:lnTo>
                    <a:pt x="201" y="588"/>
                  </a:lnTo>
                  <a:lnTo>
                    <a:pt x="197" y="587"/>
                  </a:lnTo>
                  <a:lnTo>
                    <a:pt x="195" y="587"/>
                  </a:lnTo>
                  <a:lnTo>
                    <a:pt x="191" y="586"/>
                  </a:lnTo>
                  <a:lnTo>
                    <a:pt x="189" y="586"/>
                  </a:lnTo>
                  <a:lnTo>
                    <a:pt x="186" y="586"/>
                  </a:lnTo>
                  <a:lnTo>
                    <a:pt x="184" y="586"/>
                  </a:lnTo>
                  <a:lnTo>
                    <a:pt x="179" y="586"/>
                  </a:lnTo>
                  <a:lnTo>
                    <a:pt x="176" y="586"/>
                  </a:lnTo>
                  <a:lnTo>
                    <a:pt x="172" y="586"/>
                  </a:lnTo>
                  <a:lnTo>
                    <a:pt x="167" y="585"/>
                  </a:lnTo>
                  <a:lnTo>
                    <a:pt x="161" y="585"/>
                  </a:lnTo>
                  <a:lnTo>
                    <a:pt x="143" y="583"/>
                  </a:lnTo>
                  <a:lnTo>
                    <a:pt x="139" y="583"/>
                  </a:lnTo>
                  <a:lnTo>
                    <a:pt x="137" y="583"/>
                  </a:lnTo>
                  <a:lnTo>
                    <a:pt x="134" y="583"/>
                  </a:lnTo>
                  <a:lnTo>
                    <a:pt x="133" y="583"/>
                  </a:lnTo>
                  <a:lnTo>
                    <a:pt x="128" y="583"/>
                  </a:lnTo>
                  <a:lnTo>
                    <a:pt x="125" y="583"/>
                  </a:lnTo>
                  <a:lnTo>
                    <a:pt x="123" y="583"/>
                  </a:lnTo>
                  <a:lnTo>
                    <a:pt x="119" y="583"/>
                  </a:lnTo>
                  <a:lnTo>
                    <a:pt x="112" y="582"/>
                  </a:lnTo>
                  <a:lnTo>
                    <a:pt x="110" y="582"/>
                  </a:lnTo>
                  <a:lnTo>
                    <a:pt x="108" y="582"/>
                  </a:lnTo>
                  <a:lnTo>
                    <a:pt x="106" y="581"/>
                  </a:lnTo>
                  <a:lnTo>
                    <a:pt x="104" y="581"/>
                  </a:lnTo>
                  <a:lnTo>
                    <a:pt x="103" y="580"/>
                  </a:lnTo>
                  <a:lnTo>
                    <a:pt x="101" y="580"/>
                  </a:lnTo>
                  <a:lnTo>
                    <a:pt x="99" y="579"/>
                  </a:lnTo>
                  <a:lnTo>
                    <a:pt x="97" y="578"/>
                  </a:lnTo>
                  <a:lnTo>
                    <a:pt x="95" y="577"/>
                  </a:lnTo>
                  <a:lnTo>
                    <a:pt x="91" y="575"/>
                  </a:lnTo>
                  <a:lnTo>
                    <a:pt x="83" y="571"/>
                  </a:lnTo>
                  <a:lnTo>
                    <a:pt x="71" y="565"/>
                  </a:lnTo>
                  <a:lnTo>
                    <a:pt x="67" y="562"/>
                  </a:lnTo>
                  <a:lnTo>
                    <a:pt x="65" y="561"/>
                  </a:lnTo>
                  <a:lnTo>
                    <a:pt x="63" y="560"/>
                  </a:lnTo>
                  <a:lnTo>
                    <a:pt x="62" y="559"/>
                  </a:lnTo>
                  <a:lnTo>
                    <a:pt x="60" y="557"/>
                  </a:lnTo>
                  <a:lnTo>
                    <a:pt x="57" y="555"/>
                  </a:lnTo>
                  <a:lnTo>
                    <a:pt x="55" y="553"/>
                  </a:lnTo>
                  <a:lnTo>
                    <a:pt x="53" y="552"/>
                  </a:lnTo>
                  <a:lnTo>
                    <a:pt x="51" y="550"/>
                  </a:lnTo>
                  <a:lnTo>
                    <a:pt x="50" y="548"/>
                  </a:lnTo>
                  <a:lnTo>
                    <a:pt x="49" y="547"/>
                  </a:lnTo>
                  <a:lnTo>
                    <a:pt x="48" y="546"/>
                  </a:lnTo>
                  <a:lnTo>
                    <a:pt x="47" y="545"/>
                  </a:lnTo>
                  <a:lnTo>
                    <a:pt x="46" y="544"/>
                  </a:lnTo>
                  <a:lnTo>
                    <a:pt x="46" y="543"/>
                  </a:lnTo>
                  <a:lnTo>
                    <a:pt x="45" y="542"/>
                  </a:lnTo>
                  <a:lnTo>
                    <a:pt x="44" y="538"/>
                  </a:lnTo>
                  <a:lnTo>
                    <a:pt x="44" y="537"/>
                  </a:lnTo>
                  <a:lnTo>
                    <a:pt x="44" y="536"/>
                  </a:lnTo>
                  <a:lnTo>
                    <a:pt x="44" y="536"/>
                  </a:lnTo>
                  <a:lnTo>
                    <a:pt x="43" y="535"/>
                  </a:lnTo>
                  <a:lnTo>
                    <a:pt x="43" y="535"/>
                  </a:lnTo>
                  <a:lnTo>
                    <a:pt x="42" y="534"/>
                  </a:lnTo>
                  <a:lnTo>
                    <a:pt x="41" y="533"/>
                  </a:lnTo>
                  <a:lnTo>
                    <a:pt x="40" y="533"/>
                  </a:lnTo>
                  <a:lnTo>
                    <a:pt x="39" y="533"/>
                  </a:lnTo>
                  <a:lnTo>
                    <a:pt x="38" y="532"/>
                  </a:lnTo>
                  <a:lnTo>
                    <a:pt x="37" y="532"/>
                  </a:lnTo>
                  <a:lnTo>
                    <a:pt x="36" y="532"/>
                  </a:lnTo>
                  <a:lnTo>
                    <a:pt x="36" y="532"/>
                  </a:lnTo>
                  <a:lnTo>
                    <a:pt x="35" y="531"/>
                  </a:lnTo>
                  <a:lnTo>
                    <a:pt x="34" y="530"/>
                  </a:lnTo>
                  <a:lnTo>
                    <a:pt x="32" y="528"/>
                  </a:lnTo>
                  <a:lnTo>
                    <a:pt x="31" y="528"/>
                  </a:lnTo>
                  <a:lnTo>
                    <a:pt x="30" y="527"/>
                  </a:lnTo>
                  <a:lnTo>
                    <a:pt x="29" y="526"/>
                  </a:lnTo>
                  <a:lnTo>
                    <a:pt x="28" y="526"/>
                  </a:lnTo>
                  <a:lnTo>
                    <a:pt x="27" y="525"/>
                  </a:lnTo>
                  <a:lnTo>
                    <a:pt x="23" y="524"/>
                  </a:lnTo>
                  <a:lnTo>
                    <a:pt x="22" y="524"/>
                  </a:lnTo>
                  <a:lnTo>
                    <a:pt x="22" y="524"/>
                  </a:lnTo>
                  <a:lnTo>
                    <a:pt x="21" y="523"/>
                  </a:lnTo>
                  <a:lnTo>
                    <a:pt x="21" y="523"/>
                  </a:lnTo>
                  <a:lnTo>
                    <a:pt x="20" y="522"/>
                  </a:lnTo>
                  <a:lnTo>
                    <a:pt x="20" y="521"/>
                  </a:lnTo>
                  <a:lnTo>
                    <a:pt x="20" y="521"/>
                  </a:lnTo>
                  <a:lnTo>
                    <a:pt x="20" y="520"/>
                  </a:lnTo>
                  <a:lnTo>
                    <a:pt x="19" y="519"/>
                  </a:lnTo>
                  <a:lnTo>
                    <a:pt x="18" y="519"/>
                  </a:lnTo>
                  <a:lnTo>
                    <a:pt x="16" y="518"/>
                  </a:lnTo>
                  <a:lnTo>
                    <a:pt x="15" y="517"/>
                  </a:lnTo>
                  <a:lnTo>
                    <a:pt x="14" y="516"/>
                  </a:lnTo>
                  <a:lnTo>
                    <a:pt x="12" y="514"/>
                  </a:lnTo>
                  <a:lnTo>
                    <a:pt x="11" y="513"/>
                  </a:lnTo>
                  <a:lnTo>
                    <a:pt x="10" y="513"/>
                  </a:lnTo>
                  <a:lnTo>
                    <a:pt x="10" y="512"/>
                  </a:lnTo>
                  <a:lnTo>
                    <a:pt x="9" y="512"/>
                  </a:lnTo>
                  <a:lnTo>
                    <a:pt x="7" y="512"/>
                  </a:lnTo>
                  <a:lnTo>
                    <a:pt x="5" y="511"/>
                  </a:lnTo>
                  <a:lnTo>
                    <a:pt x="3" y="510"/>
                  </a:lnTo>
                  <a:lnTo>
                    <a:pt x="2" y="510"/>
                  </a:lnTo>
                  <a:lnTo>
                    <a:pt x="1" y="509"/>
                  </a:lnTo>
                  <a:lnTo>
                    <a:pt x="1" y="508"/>
                  </a:lnTo>
                  <a:lnTo>
                    <a:pt x="0" y="507"/>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80" name="Freeform 286">
              <a:extLst>
                <a:ext uri="{FF2B5EF4-FFF2-40B4-BE49-F238E27FC236}">
                  <a16:creationId xmlns:a16="http://schemas.microsoft.com/office/drawing/2014/main" id="{4A0E2347-7D28-4765-BF0A-D2B4EF899801}"/>
                </a:ext>
              </a:extLst>
            </p:cNvPr>
            <p:cNvSpPr>
              <a:spLocks/>
            </p:cNvSpPr>
            <p:nvPr/>
          </p:nvSpPr>
          <p:spPr bwMode="auto">
            <a:xfrm>
              <a:off x="4189" y="2527"/>
              <a:ext cx="430" cy="512"/>
            </a:xfrm>
            <a:custGeom>
              <a:avLst/>
              <a:gdLst>
                <a:gd name="T0" fmla="*/ 127 w 430"/>
                <a:gd name="T1" fmla="*/ 501 h 512"/>
                <a:gd name="T2" fmla="*/ 103 w 430"/>
                <a:gd name="T3" fmla="*/ 504 h 512"/>
                <a:gd name="T4" fmla="*/ 83 w 430"/>
                <a:gd name="T5" fmla="*/ 512 h 512"/>
                <a:gd name="T6" fmla="*/ 50 w 430"/>
                <a:gd name="T7" fmla="*/ 499 h 512"/>
                <a:gd name="T8" fmla="*/ 18 w 430"/>
                <a:gd name="T9" fmla="*/ 485 h 512"/>
                <a:gd name="T10" fmla="*/ 5 w 430"/>
                <a:gd name="T11" fmla="*/ 469 h 512"/>
                <a:gd name="T12" fmla="*/ 9 w 430"/>
                <a:gd name="T13" fmla="*/ 465 h 512"/>
                <a:gd name="T14" fmla="*/ 15 w 430"/>
                <a:gd name="T15" fmla="*/ 458 h 512"/>
                <a:gd name="T16" fmla="*/ 21 w 430"/>
                <a:gd name="T17" fmla="*/ 451 h 512"/>
                <a:gd name="T18" fmla="*/ 35 w 430"/>
                <a:gd name="T19" fmla="*/ 454 h 512"/>
                <a:gd name="T20" fmla="*/ 46 w 430"/>
                <a:gd name="T21" fmla="*/ 454 h 512"/>
                <a:gd name="T22" fmla="*/ 57 w 430"/>
                <a:gd name="T23" fmla="*/ 443 h 512"/>
                <a:gd name="T24" fmla="*/ 79 w 430"/>
                <a:gd name="T25" fmla="*/ 448 h 512"/>
                <a:gd name="T26" fmla="*/ 89 w 430"/>
                <a:gd name="T27" fmla="*/ 440 h 512"/>
                <a:gd name="T28" fmla="*/ 108 w 430"/>
                <a:gd name="T29" fmla="*/ 426 h 512"/>
                <a:gd name="T30" fmla="*/ 127 w 430"/>
                <a:gd name="T31" fmla="*/ 411 h 512"/>
                <a:gd name="T32" fmla="*/ 144 w 430"/>
                <a:gd name="T33" fmla="*/ 407 h 512"/>
                <a:gd name="T34" fmla="*/ 151 w 430"/>
                <a:gd name="T35" fmla="*/ 395 h 512"/>
                <a:gd name="T36" fmla="*/ 163 w 430"/>
                <a:gd name="T37" fmla="*/ 394 h 512"/>
                <a:gd name="T38" fmla="*/ 177 w 430"/>
                <a:gd name="T39" fmla="*/ 384 h 512"/>
                <a:gd name="T40" fmla="*/ 186 w 430"/>
                <a:gd name="T41" fmla="*/ 391 h 512"/>
                <a:gd name="T42" fmla="*/ 204 w 430"/>
                <a:gd name="T43" fmla="*/ 395 h 512"/>
                <a:gd name="T44" fmla="*/ 221 w 430"/>
                <a:gd name="T45" fmla="*/ 391 h 512"/>
                <a:gd name="T46" fmla="*/ 248 w 430"/>
                <a:gd name="T47" fmla="*/ 390 h 512"/>
                <a:gd name="T48" fmla="*/ 255 w 430"/>
                <a:gd name="T49" fmla="*/ 378 h 512"/>
                <a:gd name="T50" fmla="*/ 269 w 430"/>
                <a:gd name="T51" fmla="*/ 369 h 512"/>
                <a:gd name="T52" fmla="*/ 289 w 430"/>
                <a:gd name="T53" fmla="*/ 363 h 512"/>
                <a:gd name="T54" fmla="*/ 299 w 430"/>
                <a:gd name="T55" fmla="*/ 350 h 512"/>
                <a:gd name="T56" fmla="*/ 299 w 430"/>
                <a:gd name="T57" fmla="*/ 340 h 512"/>
                <a:gd name="T58" fmla="*/ 288 w 430"/>
                <a:gd name="T59" fmla="*/ 327 h 512"/>
                <a:gd name="T60" fmla="*/ 297 w 430"/>
                <a:gd name="T61" fmla="*/ 320 h 512"/>
                <a:gd name="T62" fmla="*/ 296 w 430"/>
                <a:gd name="T63" fmla="*/ 307 h 512"/>
                <a:gd name="T64" fmla="*/ 309 w 430"/>
                <a:gd name="T65" fmla="*/ 297 h 512"/>
                <a:gd name="T66" fmla="*/ 310 w 430"/>
                <a:gd name="T67" fmla="*/ 284 h 512"/>
                <a:gd name="T68" fmla="*/ 299 w 430"/>
                <a:gd name="T69" fmla="*/ 273 h 512"/>
                <a:gd name="T70" fmla="*/ 301 w 430"/>
                <a:gd name="T71" fmla="*/ 259 h 512"/>
                <a:gd name="T72" fmla="*/ 314 w 430"/>
                <a:gd name="T73" fmla="*/ 246 h 512"/>
                <a:gd name="T74" fmla="*/ 309 w 430"/>
                <a:gd name="T75" fmla="*/ 234 h 512"/>
                <a:gd name="T76" fmla="*/ 315 w 430"/>
                <a:gd name="T77" fmla="*/ 217 h 512"/>
                <a:gd name="T78" fmla="*/ 315 w 430"/>
                <a:gd name="T79" fmla="*/ 207 h 512"/>
                <a:gd name="T80" fmla="*/ 303 w 430"/>
                <a:gd name="T81" fmla="*/ 201 h 512"/>
                <a:gd name="T82" fmla="*/ 306 w 430"/>
                <a:gd name="T83" fmla="*/ 196 h 512"/>
                <a:gd name="T84" fmla="*/ 291 w 430"/>
                <a:gd name="T85" fmla="*/ 181 h 512"/>
                <a:gd name="T86" fmla="*/ 295 w 430"/>
                <a:gd name="T87" fmla="*/ 156 h 512"/>
                <a:gd name="T88" fmla="*/ 308 w 430"/>
                <a:gd name="T89" fmla="*/ 137 h 512"/>
                <a:gd name="T90" fmla="*/ 330 w 430"/>
                <a:gd name="T91" fmla="*/ 131 h 512"/>
                <a:gd name="T92" fmla="*/ 333 w 430"/>
                <a:gd name="T93" fmla="*/ 124 h 512"/>
                <a:gd name="T94" fmla="*/ 323 w 430"/>
                <a:gd name="T95" fmla="*/ 119 h 512"/>
                <a:gd name="T96" fmla="*/ 333 w 430"/>
                <a:gd name="T97" fmla="*/ 109 h 512"/>
                <a:gd name="T98" fmla="*/ 343 w 430"/>
                <a:gd name="T99" fmla="*/ 114 h 512"/>
                <a:gd name="T100" fmla="*/ 351 w 430"/>
                <a:gd name="T101" fmla="*/ 117 h 512"/>
                <a:gd name="T102" fmla="*/ 356 w 430"/>
                <a:gd name="T103" fmla="*/ 105 h 512"/>
                <a:gd name="T104" fmla="*/ 348 w 430"/>
                <a:gd name="T105" fmla="*/ 92 h 512"/>
                <a:gd name="T106" fmla="*/ 354 w 430"/>
                <a:gd name="T107" fmla="*/ 89 h 512"/>
                <a:gd name="T108" fmla="*/ 368 w 430"/>
                <a:gd name="T109" fmla="*/ 75 h 512"/>
                <a:gd name="T110" fmla="*/ 366 w 430"/>
                <a:gd name="T111" fmla="*/ 65 h 512"/>
                <a:gd name="T112" fmla="*/ 354 w 430"/>
                <a:gd name="T113" fmla="*/ 54 h 512"/>
                <a:gd name="T114" fmla="*/ 359 w 430"/>
                <a:gd name="T115" fmla="*/ 34 h 512"/>
                <a:gd name="T116" fmla="*/ 367 w 430"/>
                <a:gd name="T117" fmla="*/ 32 h 512"/>
                <a:gd name="T118" fmla="*/ 380 w 430"/>
                <a:gd name="T119" fmla="*/ 24 h 512"/>
                <a:gd name="T120" fmla="*/ 399 w 430"/>
                <a:gd name="T121" fmla="*/ 24 h 512"/>
                <a:gd name="T122" fmla="*/ 420 w 430"/>
                <a:gd name="T123" fmla="*/ 25 h 512"/>
                <a:gd name="T124" fmla="*/ 430 w 430"/>
                <a:gd name="T125"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0" h="512">
                  <a:moveTo>
                    <a:pt x="134" y="507"/>
                  </a:moveTo>
                  <a:lnTo>
                    <a:pt x="133" y="507"/>
                  </a:lnTo>
                  <a:lnTo>
                    <a:pt x="132" y="505"/>
                  </a:lnTo>
                  <a:lnTo>
                    <a:pt x="132" y="504"/>
                  </a:lnTo>
                  <a:lnTo>
                    <a:pt x="131" y="504"/>
                  </a:lnTo>
                  <a:lnTo>
                    <a:pt x="131" y="503"/>
                  </a:lnTo>
                  <a:lnTo>
                    <a:pt x="130" y="502"/>
                  </a:lnTo>
                  <a:lnTo>
                    <a:pt x="129" y="502"/>
                  </a:lnTo>
                  <a:lnTo>
                    <a:pt x="129" y="502"/>
                  </a:lnTo>
                  <a:lnTo>
                    <a:pt x="128" y="501"/>
                  </a:lnTo>
                  <a:lnTo>
                    <a:pt x="127" y="501"/>
                  </a:lnTo>
                  <a:lnTo>
                    <a:pt x="126" y="501"/>
                  </a:lnTo>
                  <a:lnTo>
                    <a:pt x="121" y="501"/>
                  </a:lnTo>
                  <a:lnTo>
                    <a:pt x="119" y="501"/>
                  </a:lnTo>
                  <a:lnTo>
                    <a:pt x="116" y="501"/>
                  </a:lnTo>
                  <a:lnTo>
                    <a:pt x="113" y="501"/>
                  </a:lnTo>
                  <a:lnTo>
                    <a:pt x="110" y="502"/>
                  </a:lnTo>
                  <a:lnTo>
                    <a:pt x="108" y="502"/>
                  </a:lnTo>
                  <a:lnTo>
                    <a:pt x="107" y="503"/>
                  </a:lnTo>
                  <a:lnTo>
                    <a:pt x="106" y="503"/>
                  </a:lnTo>
                  <a:lnTo>
                    <a:pt x="105" y="504"/>
                  </a:lnTo>
                  <a:lnTo>
                    <a:pt x="103" y="504"/>
                  </a:lnTo>
                  <a:lnTo>
                    <a:pt x="102" y="505"/>
                  </a:lnTo>
                  <a:lnTo>
                    <a:pt x="97" y="509"/>
                  </a:lnTo>
                  <a:lnTo>
                    <a:pt x="95" y="510"/>
                  </a:lnTo>
                  <a:lnTo>
                    <a:pt x="94" y="510"/>
                  </a:lnTo>
                  <a:lnTo>
                    <a:pt x="92" y="511"/>
                  </a:lnTo>
                  <a:lnTo>
                    <a:pt x="91" y="512"/>
                  </a:lnTo>
                  <a:lnTo>
                    <a:pt x="90" y="512"/>
                  </a:lnTo>
                  <a:lnTo>
                    <a:pt x="89" y="512"/>
                  </a:lnTo>
                  <a:lnTo>
                    <a:pt x="87" y="512"/>
                  </a:lnTo>
                  <a:lnTo>
                    <a:pt x="85" y="512"/>
                  </a:lnTo>
                  <a:lnTo>
                    <a:pt x="83" y="512"/>
                  </a:lnTo>
                  <a:lnTo>
                    <a:pt x="81" y="512"/>
                  </a:lnTo>
                  <a:lnTo>
                    <a:pt x="77" y="512"/>
                  </a:lnTo>
                  <a:lnTo>
                    <a:pt x="68" y="511"/>
                  </a:lnTo>
                  <a:lnTo>
                    <a:pt x="67" y="510"/>
                  </a:lnTo>
                  <a:lnTo>
                    <a:pt x="65" y="510"/>
                  </a:lnTo>
                  <a:lnTo>
                    <a:pt x="63" y="509"/>
                  </a:lnTo>
                  <a:lnTo>
                    <a:pt x="62" y="508"/>
                  </a:lnTo>
                  <a:lnTo>
                    <a:pt x="60" y="507"/>
                  </a:lnTo>
                  <a:lnTo>
                    <a:pt x="58" y="505"/>
                  </a:lnTo>
                  <a:lnTo>
                    <a:pt x="56" y="504"/>
                  </a:lnTo>
                  <a:lnTo>
                    <a:pt x="50" y="499"/>
                  </a:lnTo>
                  <a:lnTo>
                    <a:pt x="48" y="497"/>
                  </a:lnTo>
                  <a:lnTo>
                    <a:pt x="47" y="496"/>
                  </a:lnTo>
                  <a:lnTo>
                    <a:pt x="45" y="495"/>
                  </a:lnTo>
                  <a:lnTo>
                    <a:pt x="44" y="494"/>
                  </a:lnTo>
                  <a:lnTo>
                    <a:pt x="39" y="492"/>
                  </a:lnTo>
                  <a:lnTo>
                    <a:pt x="34" y="489"/>
                  </a:lnTo>
                  <a:lnTo>
                    <a:pt x="33" y="488"/>
                  </a:lnTo>
                  <a:lnTo>
                    <a:pt x="31" y="488"/>
                  </a:lnTo>
                  <a:lnTo>
                    <a:pt x="29" y="487"/>
                  </a:lnTo>
                  <a:lnTo>
                    <a:pt x="26" y="486"/>
                  </a:lnTo>
                  <a:lnTo>
                    <a:pt x="18" y="485"/>
                  </a:lnTo>
                  <a:lnTo>
                    <a:pt x="15" y="484"/>
                  </a:lnTo>
                  <a:lnTo>
                    <a:pt x="13" y="484"/>
                  </a:lnTo>
                  <a:lnTo>
                    <a:pt x="11" y="483"/>
                  </a:lnTo>
                  <a:lnTo>
                    <a:pt x="9" y="482"/>
                  </a:lnTo>
                  <a:lnTo>
                    <a:pt x="0" y="479"/>
                  </a:lnTo>
                  <a:lnTo>
                    <a:pt x="1" y="478"/>
                  </a:lnTo>
                  <a:lnTo>
                    <a:pt x="2" y="476"/>
                  </a:lnTo>
                  <a:lnTo>
                    <a:pt x="4" y="471"/>
                  </a:lnTo>
                  <a:lnTo>
                    <a:pt x="4" y="470"/>
                  </a:lnTo>
                  <a:lnTo>
                    <a:pt x="5" y="470"/>
                  </a:lnTo>
                  <a:lnTo>
                    <a:pt x="5" y="469"/>
                  </a:lnTo>
                  <a:lnTo>
                    <a:pt x="6" y="469"/>
                  </a:lnTo>
                  <a:lnTo>
                    <a:pt x="7" y="469"/>
                  </a:lnTo>
                  <a:lnTo>
                    <a:pt x="7" y="468"/>
                  </a:lnTo>
                  <a:lnTo>
                    <a:pt x="9" y="467"/>
                  </a:lnTo>
                  <a:lnTo>
                    <a:pt x="10" y="467"/>
                  </a:lnTo>
                  <a:lnTo>
                    <a:pt x="10" y="466"/>
                  </a:lnTo>
                  <a:lnTo>
                    <a:pt x="10" y="466"/>
                  </a:lnTo>
                  <a:lnTo>
                    <a:pt x="10" y="466"/>
                  </a:lnTo>
                  <a:lnTo>
                    <a:pt x="9" y="465"/>
                  </a:lnTo>
                  <a:lnTo>
                    <a:pt x="9" y="465"/>
                  </a:lnTo>
                  <a:lnTo>
                    <a:pt x="9" y="465"/>
                  </a:lnTo>
                  <a:lnTo>
                    <a:pt x="9" y="464"/>
                  </a:lnTo>
                  <a:lnTo>
                    <a:pt x="10" y="464"/>
                  </a:lnTo>
                  <a:lnTo>
                    <a:pt x="11" y="463"/>
                  </a:lnTo>
                  <a:lnTo>
                    <a:pt x="11" y="462"/>
                  </a:lnTo>
                  <a:lnTo>
                    <a:pt x="12" y="460"/>
                  </a:lnTo>
                  <a:lnTo>
                    <a:pt x="12" y="460"/>
                  </a:lnTo>
                  <a:lnTo>
                    <a:pt x="12" y="459"/>
                  </a:lnTo>
                  <a:lnTo>
                    <a:pt x="12" y="458"/>
                  </a:lnTo>
                  <a:lnTo>
                    <a:pt x="13" y="458"/>
                  </a:lnTo>
                  <a:lnTo>
                    <a:pt x="13" y="458"/>
                  </a:lnTo>
                  <a:lnTo>
                    <a:pt x="15" y="458"/>
                  </a:lnTo>
                  <a:lnTo>
                    <a:pt x="15" y="457"/>
                  </a:lnTo>
                  <a:lnTo>
                    <a:pt x="16" y="457"/>
                  </a:lnTo>
                  <a:lnTo>
                    <a:pt x="16" y="457"/>
                  </a:lnTo>
                  <a:lnTo>
                    <a:pt x="17" y="456"/>
                  </a:lnTo>
                  <a:lnTo>
                    <a:pt x="19" y="454"/>
                  </a:lnTo>
                  <a:lnTo>
                    <a:pt x="19" y="453"/>
                  </a:lnTo>
                  <a:lnTo>
                    <a:pt x="19" y="453"/>
                  </a:lnTo>
                  <a:lnTo>
                    <a:pt x="20" y="453"/>
                  </a:lnTo>
                  <a:lnTo>
                    <a:pt x="20" y="452"/>
                  </a:lnTo>
                  <a:lnTo>
                    <a:pt x="20" y="452"/>
                  </a:lnTo>
                  <a:lnTo>
                    <a:pt x="21" y="451"/>
                  </a:lnTo>
                  <a:lnTo>
                    <a:pt x="22" y="451"/>
                  </a:lnTo>
                  <a:lnTo>
                    <a:pt x="23" y="450"/>
                  </a:lnTo>
                  <a:lnTo>
                    <a:pt x="25" y="450"/>
                  </a:lnTo>
                  <a:lnTo>
                    <a:pt x="26" y="450"/>
                  </a:lnTo>
                  <a:lnTo>
                    <a:pt x="28" y="450"/>
                  </a:lnTo>
                  <a:lnTo>
                    <a:pt x="29" y="450"/>
                  </a:lnTo>
                  <a:lnTo>
                    <a:pt x="30" y="450"/>
                  </a:lnTo>
                  <a:lnTo>
                    <a:pt x="31" y="450"/>
                  </a:lnTo>
                  <a:lnTo>
                    <a:pt x="32" y="451"/>
                  </a:lnTo>
                  <a:lnTo>
                    <a:pt x="33" y="452"/>
                  </a:lnTo>
                  <a:lnTo>
                    <a:pt x="35" y="454"/>
                  </a:lnTo>
                  <a:lnTo>
                    <a:pt x="36" y="454"/>
                  </a:lnTo>
                  <a:lnTo>
                    <a:pt x="37" y="455"/>
                  </a:lnTo>
                  <a:lnTo>
                    <a:pt x="38" y="455"/>
                  </a:lnTo>
                  <a:lnTo>
                    <a:pt x="40" y="455"/>
                  </a:lnTo>
                  <a:lnTo>
                    <a:pt x="41" y="456"/>
                  </a:lnTo>
                  <a:lnTo>
                    <a:pt x="43" y="456"/>
                  </a:lnTo>
                  <a:lnTo>
                    <a:pt x="43" y="456"/>
                  </a:lnTo>
                  <a:lnTo>
                    <a:pt x="44" y="456"/>
                  </a:lnTo>
                  <a:lnTo>
                    <a:pt x="45" y="455"/>
                  </a:lnTo>
                  <a:lnTo>
                    <a:pt x="46" y="455"/>
                  </a:lnTo>
                  <a:lnTo>
                    <a:pt x="46" y="454"/>
                  </a:lnTo>
                  <a:lnTo>
                    <a:pt x="47" y="453"/>
                  </a:lnTo>
                  <a:lnTo>
                    <a:pt x="48" y="452"/>
                  </a:lnTo>
                  <a:lnTo>
                    <a:pt x="49" y="451"/>
                  </a:lnTo>
                  <a:lnTo>
                    <a:pt x="51" y="449"/>
                  </a:lnTo>
                  <a:lnTo>
                    <a:pt x="53" y="446"/>
                  </a:lnTo>
                  <a:lnTo>
                    <a:pt x="54" y="445"/>
                  </a:lnTo>
                  <a:lnTo>
                    <a:pt x="54" y="444"/>
                  </a:lnTo>
                  <a:lnTo>
                    <a:pt x="55" y="444"/>
                  </a:lnTo>
                  <a:lnTo>
                    <a:pt x="56" y="444"/>
                  </a:lnTo>
                  <a:lnTo>
                    <a:pt x="56" y="443"/>
                  </a:lnTo>
                  <a:lnTo>
                    <a:pt x="57" y="443"/>
                  </a:lnTo>
                  <a:lnTo>
                    <a:pt x="59" y="443"/>
                  </a:lnTo>
                  <a:lnTo>
                    <a:pt x="64" y="442"/>
                  </a:lnTo>
                  <a:lnTo>
                    <a:pt x="66" y="442"/>
                  </a:lnTo>
                  <a:lnTo>
                    <a:pt x="67" y="442"/>
                  </a:lnTo>
                  <a:lnTo>
                    <a:pt x="69" y="442"/>
                  </a:lnTo>
                  <a:lnTo>
                    <a:pt x="70" y="443"/>
                  </a:lnTo>
                  <a:lnTo>
                    <a:pt x="72" y="443"/>
                  </a:lnTo>
                  <a:lnTo>
                    <a:pt x="73" y="444"/>
                  </a:lnTo>
                  <a:lnTo>
                    <a:pt x="75" y="445"/>
                  </a:lnTo>
                  <a:lnTo>
                    <a:pt x="78" y="447"/>
                  </a:lnTo>
                  <a:lnTo>
                    <a:pt x="79" y="448"/>
                  </a:lnTo>
                  <a:lnTo>
                    <a:pt x="79" y="448"/>
                  </a:lnTo>
                  <a:lnTo>
                    <a:pt x="80" y="448"/>
                  </a:lnTo>
                  <a:lnTo>
                    <a:pt x="81" y="448"/>
                  </a:lnTo>
                  <a:lnTo>
                    <a:pt x="82" y="448"/>
                  </a:lnTo>
                  <a:lnTo>
                    <a:pt x="82" y="448"/>
                  </a:lnTo>
                  <a:lnTo>
                    <a:pt x="83" y="448"/>
                  </a:lnTo>
                  <a:lnTo>
                    <a:pt x="84" y="447"/>
                  </a:lnTo>
                  <a:lnTo>
                    <a:pt x="85" y="446"/>
                  </a:lnTo>
                  <a:lnTo>
                    <a:pt x="87" y="443"/>
                  </a:lnTo>
                  <a:lnTo>
                    <a:pt x="88" y="441"/>
                  </a:lnTo>
                  <a:lnTo>
                    <a:pt x="89" y="440"/>
                  </a:lnTo>
                  <a:lnTo>
                    <a:pt x="91" y="438"/>
                  </a:lnTo>
                  <a:lnTo>
                    <a:pt x="93" y="436"/>
                  </a:lnTo>
                  <a:lnTo>
                    <a:pt x="95" y="434"/>
                  </a:lnTo>
                  <a:lnTo>
                    <a:pt x="96" y="434"/>
                  </a:lnTo>
                  <a:lnTo>
                    <a:pt x="97" y="433"/>
                  </a:lnTo>
                  <a:lnTo>
                    <a:pt x="98" y="432"/>
                  </a:lnTo>
                  <a:lnTo>
                    <a:pt x="102" y="430"/>
                  </a:lnTo>
                  <a:lnTo>
                    <a:pt x="103" y="429"/>
                  </a:lnTo>
                  <a:lnTo>
                    <a:pt x="104" y="428"/>
                  </a:lnTo>
                  <a:lnTo>
                    <a:pt x="106" y="427"/>
                  </a:lnTo>
                  <a:lnTo>
                    <a:pt x="108" y="426"/>
                  </a:lnTo>
                  <a:lnTo>
                    <a:pt x="110" y="423"/>
                  </a:lnTo>
                  <a:lnTo>
                    <a:pt x="111" y="421"/>
                  </a:lnTo>
                  <a:lnTo>
                    <a:pt x="113" y="419"/>
                  </a:lnTo>
                  <a:lnTo>
                    <a:pt x="114" y="418"/>
                  </a:lnTo>
                  <a:lnTo>
                    <a:pt x="115" y="417"/>
                  </a:lnTo>
                  <a:lnTo>
                    <a:pt x="115" y="416"/>
                  </a:lnTo>
                  <a:lnTo>
                    <a:pt x="117" y="415"/>
                  </a:lnTo>
                  <a:lnTo>
                    <a:pt x="119" y="414"/>
                  </a:lnTo>
                  <a:lnTo>
                    <a:pt x="121" y="413"/>
                  </a:lnTo>
                  <a:lnTo>
                    <a:pt x="125" y="412"/>
                  </a:lnTo>
                  <a:lnTo>
                    <a:pt x="127" y="411"/>
                  </a:lnTo>
                  <a:lnTo>
                    <a:pt x="130" y="410"/>
                  </a:lnTo>
                  <a:lnTo>
                    <a:pt x="133" y="410"/>
                  </a:lnTo>
                  <a:lnTo>
                    <a:pt x="134" y="410"/>
                  </a:lnTo>
                  <a:lnTo>
                    <a:pt x="137" y="410"/>
                  </a:lnTo>
                  <a:lnTo>
                    <a:pt x="139" y="410"/>
                  </a:lnTo>
                  <a:lnTo>
                    <a:pt x="140" y="410"/>
                  </a:lnTo>
                  <a:lnTo>
                    <a:pt x="141" y="409"/>
                  </a:lnTo>
                  <a:lnTo>
                    <a:pt x="142" y="409"/>
                  </a:lnTo>
                  <a:lnTo>
                    <a:pt x="142" y="409"/>
                  </a:lnTo>
                  <a:lnTo>
                    <a:pt x="143" y="408"/>
                  </a:lnTo>
                  <a:lnTo>
                    <a:pt x="144" y="407"/>
                  </a:lnTo>
                  <a:lnTo>
                    <a:pt x="144" y="406"/>
                  </a:lnTo>
                  <a:lnTo>
                    <a:pt x="145" y="405"/>
                  </a:lnTo>
                  <a:lnTo>
                    <a:pt x="146" y="401"/>
                  </a:lnTo>
                  <a:lnTo>
                    <a:pt x="147" y="399"/>
                  </a:lnTo>
                  <a:lnTo>
                    <a:pt x="148" y="398"/>
                  </a:lnTo>
                  <a:lnTo>
                    <a:pt x="148" y="397"/>
                  </a:lnTo>
                  <a:lnTo>
                    <a:pt x="149" y="396"/>
                  </a:lnTo>
                  <a:lnTo>
                    <a:pt x="150" y="396"/>
                  </a:lnTo>
                  <a:lnTo>
                    <a:pt x="150" y="395"/>
                  </a:lnTo>
                  <a:lnTo>
                    <a:pt x="151" y="395"/>
                  </a:lnTo>
                  <a:lnTo>
                    <a:pt x="151" y="395"/>
                  </a:lnTo>
                  <a:lnTo>
                    <a:pt x="152" y="395"/>
                  </a:lnTo>
                  <a:lnTo>
                    <a:pt x="153" y="395"/>
                  </a:lnTo>
                  <a:lnTo>
                    <a:pt x="154" y="395"/>
                  </a:lnTo>
                  <a:lnTo>
                    <a:pt x="157" y="395"/>
                  </a:lnTo>
                  <a:lnTo>
                    <a:pt x="158" y="396"/>
                  </a:lnTo>
                  <a:lnTo>
                    <a:pt x="159" y="395"/>
                  </a:lnTo>
                  <a:lnTo>
                    <a:pt x="160" y="395"/>
                  </a:lnTo>
                  <a:lnTo>
                    <a:pt x="161" y="395"/>
                  </a:lnTo>
                  <a:lnTo>
                    <a:pt x="161" y="395"/>
                  </a:lnTo>
                  <a:lnTo>
                    <a:pt x="162" y="394"/>
                  </a:lnTo>
                  <a:lnTo>
                    <a:pt x="163" y="394"/>
                  </a:lnTo>
                  <a:lnTo>
                    <a:pt x="164" y="393"/>
                  </a:lnTo>
                  <a:lnTo>
                    <a:pt x="165" y="392"/>
                  </a:lnTo>
                  <a:lnTo>
                    <a:pt x="166" y="391"/>
                  </a:lnTo>
                  <a:lnTo>
                    <a:pt x="169" y="388"/>
                  </a:lnTo>
                  <a:lnTo>
                    <a:pt x="170" y="387"/>
                  </a:lnTo>
                  <a:lnTo>
                    <a:pt x="170" y="387"/>
                  </a:lnTo>
                  <a:lnTo>
                    <a:pt x="171" y="386"/>
                  </a:lnTo>
                  <a:lnTo>
                    <a:pt x="172" y="386"/>
                  </a:lnTo>
                  <a:lnTo>
                    <a:pt x="174" y="385"/>
                  </a:lnTo>
                  <a:lnTo>
                    <a:pt x="176" y="384"/>
                  </a:lnTo>
                  <a:lnTo>
                    <a:pt x="177" y="384"/>
                  </a:lnTo>
                  <a:lnTo>
                    <a:pt x="178" y="384"/>
                  </a:lnTo>
                  <a:lnTo>
                    <a:pt x="179" y="384"/>
                  </a:lnTo>
                  <a:lnTo>
                    <a:pt x="180" y="384"/>
                  </a:lnTo>
                  <a:lnTo>
                    <a:pt x="180" y="384"/>
                  </a:lnTo>
                  <a:lnTo>
                    <a:pt x="181" y="384"/>
                  </a:lnTo>
                  <a:lnTo>
                    <a:pt x="181" y="385"/>
                  </a:lnTo>
                  <a:lnTo>
                    <a:pt x="182" y="386"/>
                  </a:lnTo>
                  <a:lnTo>
                    <a:pt x="183" y="387"/>
                  </a:lnTo>
                  <a:lnTo>
                    <a:pt x="185" y="389"/>
                  </a:lnTo>
                  <a:lnTo>
                    <a:pt x="185" y="390"/>
                  </a:lnTo>
                  <a:lnTo>
                    <a:pt x="186" y="391"/>
                  </a:lnTo>
                  <a:lnTo>
                    <a:pt x="187" y="392"/>
                  </a:lnTo>
                  <a:lnTo>
                    <a:pt x="191" y="394"/>
                  </a:lnTo>
                  <a:lnTo>
                    <a:pt x="192" y="395"/>
                  </a:lnTo>
                  <a:lnTo>
                    <a:pt x="193" y="395"/>
                  </a:lnTo>
                  <a:lnTo>
                    <a:pt x="195" y="396"/>
                  </a:lnTo>
                  <a:lnTo>
                    <a:pt x="196" y="396"/>
                  </a:lnTo>
                  <a:lnTo>
                    <a:pt x="197" y="396"/>
                  </a:lnTo>
                  <a:lnTo>
                    <a:pt x="198" y="396"/>
                  </a:lnTo>
                  <a:lnTo>
                    <a:pt x="200" y="396"/>
                  </a:lnTo>
                  <a:lnTo>
                    <a:pt x="202" y="396"/>
                  </a:lnTo>
                  <a:lnTo>
                    <a:pt x="204" y="395"/>
                  </a:lnTo>
                  <a:lnTo>
                    <a:pt x="206" y="395"/>
                  </a:lnTo>
                  <a:lnTo>
                    <a:pt x="208" y="393"/>
                  </a:lnTo>
                  <a:lnTo>
                    <a:pt x="209" y="392"/>
                  </a:lnTo>
                  <a:lnTo>
                    <a:pt x="211" y="391"/>
                  </a:lnTo>
                  <a:lnTo>
                    <a:pt x="212" y="390"/>
                  </a:lnTo>
                  <a:lnTo>
                    <a:pt x="213" y="390"/>
                  </a:lnTo>
                  <a:lnTo>
                    <a:pt x="214" y="390"/>
                  </a:lnTo>
                  <a:lnTo>
                    <a:pt x="215" y="390"/>
                  </a:lnTo>
                  <a:lnTo>
                    <a:pt x="216" y="390"/>
                  </a:lnTo>
                  <a:lnTo>
                    <a:pt x="219" y="390"/>
                  </a:lnTo>
                  <a:lnTo>
                    <a:pt x="221" y="391"/>
                  </a:lnTo>
                  <a:lnTo>
                    <a:pt x="224" y="391"/>
                  </a:lnTo>
                  <a:lnTo>
                    <a:pt x="225" y="392"/>
                  </a:lnTo>
                  <a:lnTo>
                    <a:pt x="228" y="392"/>
                  </a:lnTo>
                  <a:lnTo>
                    <a:pt x="232" y="393"/>
                  </a:lnTo>
                  <a:lnTo>
                    <a:pt x="233" y="393"/>
                  </a:lnTo>
                  <a:lnTo>
                    <a:pt x="234" y="393"/>
                  </a:lnTo>
                  <a:lnTo>
                    <a:pt x="237" y="392"/>
                  </a:lnTo>
                  <a:lnTo>
                    <a:pt x="242" y="391"/>
                  </a:lnTo>
                  <a:lnTo>
                    <a:pt x="245" y="390"/>
                  </a:lnTo>
                  <a:lnTo>
                    <a:pt x="247" y="390"/>
                  </a:lnTo>
                  <a:lnTo>
                    <a:pt x="248" y="390"/>
                  </a:lnTo>
                  <a:lnTo>
                    <a:pt x="249" y="389"/>
                  </a:lnTo>
                  <a:lnTo>
                    <a:pt x="253" y="387"/>
                  </a:lnTo>
                  <a:lnTo>
                    <a:pt x="254" y="386"/>
                  </a:lnTo>
                  <a:lnTo>
                    <a:pt x="254" y="385"/>
                  </a:lnTo>
                  <a:lnTo>
                    <a:pt x="255" y="385"/>
                  </a:lnTo>
                  <a:lnTo>
                    <a:pt x="255" y="384"/>
                  </a:lnTo>
                  <a:lnTo>
                    <a:pt x="256" y="383"/>
                  </a:lnTo>
                  <a:lnTo>
                    <a:pt x="256" y="383"/>
                  </a:lnTo>
                  <a:lnTo>
                    <a:pt x="256" y="382"/>
                  </a:lnTo>
                  <a:lnTo>
                    <a:pt x="256" y="379"/>
                  </a:lnTo>
                  <a:lnTo>
                    <a:pt x="255" y="378"/>
                  </a:lnTo>
                  <a:lnTo>
                    <a:pt x="256" y="377"/>
                  </a:lnTo>
                  <a:lnTo>
                    <a:pt x="256" y="376"/>
                  </a:lnTo>
                  <a:lnTo>
                    <a:pt x="257" y="375"/>
                  </a:lnTo>
                  <a:lnTo>
                    <a:pt x="258" y="373"/>
                  </a:lnTo>
                  <a:lnTo>
                    <a:pt x="259" y="373"/>
                  </a:lnTo>
                  <a:lnTo>
                    <a:pt x="260" y="372"/>
                  </a:lnTo>
                  <a:lnTo>
                    <a:pt x="261" y="371"/>
                  </a:lnTo>
                  <a:lnTo>
                    <a:pt x="262" y="371"/>
                  </a:lnTo>
                  <a:lnTo>
                    <a:pt x="264" y="370"/>
                  </a:lnTo>
                  <a:lnTo>
                    <a:pt x="266" y="369"/>
                  </a:lnTo>
                  <a:lnTo>
                    <a:pt x="269" y="369"/>
                  </a:lnTo>
                  <a:lnTo>
                    <a:pt x="274" y="369"/>
                  </a:lnTo>
                  <a:lnTo>
                    <a:pt x="278" y="368"/>
                  </a:lnTo>
                  <a:lnTo>
                    <a:pt x="281" y="367"/>
                  </a:lnTo>
                  <a:lnTo>
                    <a:pt x="284" y="367"/>
                  </a:lnTo>
                  <a:lnTo>
                    <a:pt x="285" y="366"/>
                  </a:lnTo>
                  <a:lnTo>
                    <a:pt x="286" y="366"/>
                  </a:lnTo>
                  <a:lnTo>
                    <a:pt x="286" y="366"/>
                  </a:lnTo>
                  <a:lnTo>
                    <a:pt x="287" y="365"/>
                  </a:lnTo>
                  <a:lnTo>
                    <a:pt x="288" y="364"/>
                  </a:lnTo>
                  <a:lnTo>
                    <a:pt x="289" y="364"/>
                  </a:lnTo>
                  <a:lnTo>
                    <a:pt x="289" y="363"/>
                  </a:lnTo>
                  <a:lnTo>
                    <a:pt x="290" y="362"/>
                  </a:lnTo>
                  <a:lnTo>
                    <a:pt x="291" y="361"/>
                  </a:lnTo>
                  <a:lnTo>
                    <a:pt x="292" y="360"/>
                  </a:lnTo>
                  <a:lnTo>
                    <a:pt x="292" y="359"/>
                  </a:lnTo>
                  <a:lnTo>
                    <a:pt x="293" y="356"/>
                  </a:lnTo>
                  <a:lnTo>
                    <a:pt x="294" y="355"/>
                  </a:lnTo>
                  <a:lnTo>
                    <a:pt x="294" y="354"/>
                  </a:lnTo>
                  <a:lnTo>
                    <a:pt x="295" y="354"/>
                  </a:lnTo>
                  <a:lnTo>
                    <a:pt x="296" y="353"/>
                  </a:lnTo>
                  <a:lnTo>
                    <a:pt x="298" y="350"/>
                  </a:lnTo>
                  <a:lnTo>
                    <a:pt x="299" y="350"/>
                  </a:lnTo>
                  <a:lnTo>
                    <a:pt x="300" y="349"/>
                  </a:lnTo>
                  <a:lnTo>
                    <a:pt x="301" y="348"/>
                  </a:lnTo>
                  <a:lnTo>
                    <a:pt x="301" y="347"/>
                  </a:lnTo>
                  <a:lnTo>
                    <a:pt x="301" y="346"/>
                  </a:lnTo>
                  <a:lnTo>
                    <a:pt x="302" y="346"/>
                  </a:lnTo>
                  <a:lnTo>
                    <a:pt x="302" y="345"/>
                  </a:lnTo>
                  <a:lnTo>
                    <a:pt x="301" y="344"/>
                  </a:lnTo>
                  <a:lnTo>
                    <a:pt x="301" y="343"/>
                  </a:lnTo>
                  <a:lnTo>
                    <a:pt x="300" y="342"/>
                  </a:lnTo>
                  <a:lnTo>
                    <a:pt x="299" y="341"/>
                  </a:lnTo>
                  <a:lnTo>
                    <a:pt x="299" y="340"/>
                  </a:lnTo>
                  <a:lnTo>
                    <a:pt x="297" y="339"/>
                  </a:lnTo>
                  <a:lnTo>
                    <a:pt x="293" y="335"/>
                  </a:lnTo>
                  <a:lnTo>
                    <a:pt x="292" y="334"/>
                  </a:lnTo>
                  <a:lnTo>
                    <a:pt x="290" y="332"/>
                  </a:lnTo>
                  <a:lnTo>
                    <a:pt x="289" y="331"/>
                  </a:lnTo>
                  <a:lnTo>
                    <a:pt x="288" y="330"/>
                  </a:lnTo>
                  <a:lnTo>
                    <a:pt x="288" y="329"/>
                  </a:lnTo>
                  <a:lnTo>
                    <a:pt x="288" y="328"/>
                  </a:lnTo>
                  <a:lnTo>
                    <a:pt x="288" y="327"/>
                  </a:lnTo>
                  <a:lnTo>
                    <a:pt x="288" y="327"/>
                  </a:lnTo>
                  <a:lnTo>
                    <a:pt x="288" y="327"/>
                  </a:lnTo>
                  <a:lnTo>
                    <a:pt x="288" y="326"/>
                  </a:lnTo>
                  <a:lnTo>
                    <a:pt x="289" y="326"/>
                  </a:lnTo>
                  <a:lnTo>
                    <a:pt x="290" y="326"/>
                  </a:lnTo>
                  <a:lnTo>
                    <a:pt x="291" y="325"/>
                  </a:lnTo>
                  <a:lnTo>
                    <a:pt x="292" y="325"/>
                  </a:lnTo>
                  <a:lnTo>
                    <a:pt x="294" y="324"/>
                  </a:lnTo>
                  <a:lnTo>
                    <a:pt x="295" y="324"/>
                  </a:lnTo>
                  <a:lnTo>
                    <a:pt x="295" y="323"/>
                  </a:lnTo>
                  <a:lnTo>
                    <a:pt x="296" y="322"/>
                  </a:lnTo>
                  <a:lnTo>
                    <a:pt x="297" y="321"/>
                  </a:lnTo>
                  <a:lnTo>
                    <a:pt x="297" y="320"/>
                  </a:lnTo>
                  <a:lnTo>
                    <a:pt x="298" y="319"/>
                  </a:lnTo>
                  <a:lnTo>
                    <a:pt x="298" y="319"/>
                  </a:lnTo>
                  <a:lnTo>
                    <a:pt x="298" y="318"/>
                  </a:lnTo>
                  <a:lnTo>
                    <a:pt x="298" y="317"/>
                  </a:lnTo>
                  <a:lnTo>
                    <a:pt x="297" y="316"/>
                  </a:lnTo>
                  <a:lnTo>
                    <a:pt x="297" y="314"/>
                  </a:lnTo>
                  <a:lnTo>
                    <a:pt x="296" y="311"/>
                  </a:lnTo>
                  <a:lnTo>
                    <a:pt x="296" y="310"/>
                  </a:lnTo>
                  <a:lnTo>
                    <a:pt x="296" y="309"/>
                  </a:lnTo>
                  <a:lnTo>
                    <a:pt x="296" y="308"/>
                  </a:lnTo>
                  <a:lnTo>
                    <a:pt x="296" y="307"/>
                  </a:lnTo>
                  <a:lnTo>
                    <a:pt x="297" y="305"/>
                  </a:lnTo>
                  <a:lnTo>
                    <a:pt x="297" y="305"/>
                  </a:lnTo>
                  <a:lnTo>
                    <a:pt x="298" y="304"/>
                  </a:lnTo>
                  <a:lnTo>
                    <a:pt x="298" y="303"/>
                  </a:lnTo>
                  <a:lnTo>
                    <a:pt x="299" y="303"/>
                  </a:lnTo>
                  <a:lnTo>
                    <a:pt x="300" y="302"/>
                  </a:lnTo>
                  <a:lnTo>
                    <a:pt x="301" y="301"/>
                  </a:lnTo>
                  <a:lnTo>
                    <a:pt x="304" y="300"/>
                  </a:lnTo>
                  <a:lnTo>
                    <a:pt x="305" y="299"/>
                  </a:lnTo>
                  <a:lnTo>
                    <a:pt x="307" y="298"/>
                  </a:lnTo>
                  <a:lnTo>
                    <a:pt x="309" y="297"/>
                  </a:lnTo>
                  <a:lnTo>
                    <a:pt x="310" y="296"/>
                  </a:lnTo>
                  <a:lnTo>
                    <a:pt x="310" y="295"/>
                  </a:lnTo>
                  <a:lnTo>
                    <a:pt x="311" y="294"/>
                  </a:lnTo>
                  <a:lnTo>
                    <a:pt x="311" y="293"/>
                  </a:lnTo>
                  <a:lnTo>
                    <a:pt x="311" y="292"/>
                  </a:lnTo>
                  <a:lnTo>
                    <a:pt x="311" y="290"/>
                  </a:lnTo>
                  <a:lnTo>
                    <a:pt x="311" y="288"/>
                  </a:lnTo>
                  <a:lnTo>
                    <a:pt x="311" y="287"/>
                  </a:lnTo>
                  <a:lnTo>
                    <a:pt x="311" y="286"/>
                  </a:lnTo>
                  <a:lnTo>
                    <a:pt x="310" y="285"/>
                  </a:lnTo>
                  <a:lnTo>
                    <a:pt x="310" y="284"/>
                  </a:lnTo>
                  <a:lnTo>
                    <a:pt x="309" y="283"/>
                  </a:lnTo>
                  <a:lnTo>
                    <a:pt x="309" y="282"/>
                  </a:lnTo>
                  <a:lnTo>
                    <a:pt x="308" y="282"/>
                  </a:lnTo>
                  <a:lnTo>
                    <a:pt x="307" y="281"/>
                  </a:lnTo>
                  <a:lnTo>
                    <a:pt x="306" y="280"/>
                  </a:lnTo>
                  <a:lnTo>
                    <a:pt x="303" y="277"/>
                  </a:lnTo>
                  <a:lnTo>
                    <a:pt x="301" y="276"/>
                  </a:lnTo>
                  <a:lnTo>
                    <a:pt x="300" y="275"/>
                  </a:lnTo>
                  <a:lnTo>
                    <a:pt x="299" y="274"/>
                  </a:lnTo>
                  <a:lnTo>
                    <a:pt x="299" y="274"/>
                  </a:lnTo>
                  <a:lnTo>
                    <a:pt x="299" y="273"/>
                  </a:lnTo>
                  <a:lnTo>
                    <a:pt x="298" y="272"/>
                  </a:lnTo>
                  <a:lnTo>
                    <a:pt x="298" y="271"/>
                  </a:lnTo>
                  <a:lnTo>
                    <a:pt x="298" y="270"/>
                  </a:lnTo>
                  <a:lnTo>
                    <a:pt x="298" y="269"/>
                  </a:lnTo>
                  <a:lnTo>
                    <a:pt x="298" y="268"/>
                  </a:lnTo>
                  <a:lnTo>
                    <a:pt x="298" y="267"/>
                  </a:lnTo>
                  <a:lnTo>
                    <a:pt x="299" y="265"/>
                  </a:lnTo>
                  <a:lnTo>
                    <a:pt x="299" y="264"/>
                  </a:lnTo>
                  <a:lnTo>
                    <a:pt x="300" y="262"/>
                  </a:lnTo>
                  <a:lnTo>
                    <a:pt x="300" y="261"/>
                  </a:lnTo>
                  <a:lnTo>
                    <a:pt x="301" y="259"/>
                  </a:lnTo>
                  <a:lnTo>
                    <a:pt x="302" y="258"/>
                  </a:lnTo>
                  <a:lnTo>
                    <a:pt x="303" y="256"/>
                  </a:lnTo>
                  <a:lnTo>
                    <a:pt x="304" y="255"/>
                  </a:lnTo>
                  <a:lnTo>
                    <a:pt x="305" y="253"/>
                  </a:lnTo>
                  <a:lnTo>
                    <a:pt x="306" y="252"/>
                  </a:lnTo>
                  <a:lnTo>
                    <a:pt x="308" y="251"/>
                  </a:lnTo>
                  <a:lnTo>
                    <a:pt x="311" y="249"/>
                  </a:lnTo>
                  <a:lnTo>
                    <a:pt x="313" y="247"/>
                  </a:lnTo>
                  <a:lnTo>
                    <a:pt x="313" y="247"/>
                  </a:lnTo>
                  <a:lnTo>
                    <a:pt x="314" y="246"/>
                  </a:lnTo>
                  <a:lnTo>
                    <a:pt x="314" y="246"/>
                  </a:lnTo>
                  <a:lnTo>
                    <a:pt x="315" y="245"/>
                  </a:lnTo>
                  <a:lnTo>
                    <a:pt x="315" y="244"/>
                  </a:lnTo>
                  <a:lnTo>
                    <a:pt x="315" y="243"/>
                  </a:lnTo>
                  <a:lnTo>
                    <a:pt x="315" y="243"/>
                  </a:lnTo>
                  <a:lnTo>
                    <a:pt x="314" y="242"/>
                  </a:lnTo>
                  <a:lnTo>
                    <a:pt x="314" y="241"/>
                  </a:lnTo>
                  <a:lnTo>
                    <a:pt x="313" y="240"/>
                  </a:lnTo>
                  <a:lnTo>
                    <a:pt x="312" y="238"/>
                  </a:lnTo>
                  <a:lnTo>
                    <a:pt x="310" y="236"/>
                  </a:lnTo>
                  <a:lnTo>
                    <a:pt x="310" y="235"/>
                  </a:lnTo>
                  <a:lnTo>
                    <a:pt x="309" y="234"/>
                  </a:lnTo>
                  <a:lnTo>
                    <a:pt x="309" y="233"/>
                  </a:lnTo>
                  <a:lnTo>
                    <a:pt x="308" y="231"/>
                  </a:lnTo>
                  <a:lnTo>
                    <a:pt x="308" y="230"/>
                  </a:lnTo>
                  <a:lnTo>
                    <a:pt x="308" y="229"/>
                  </a:lnTo>
                  <a:lnTo>
                    <a:pt x="308" y="228"/>
                  </a:lnTo>
                  <a:lnTo>
                    <a:pt x="308" y="227"/>
                  </a:lnTo>
                  <a:lnTo>
                    <a:pt x="309" y="226"/>
                  </a:lnTo>
                  <a:lnTo>
                    <a:pt x="309" y="225"/>
                  </a:lnTo>
                  <a:lnTo>
                    <a:pt x="310" y="224"/>
                  </a:lnTo>
                  <a:lnTo>
                    <a:pt x="314" y="219"/>
                  </a:lnTo>
                  <a:lnTo>
                    <a:pt x="315" y="217"/>
                  </a:lnTo>
                  <a:lnTo>
                    <a:pt x="316" y="215"/>
                  </a:lnTo>
                  <a:lnTo>
                    <a:pt x="316" y="214"/>
                  </a:lnTo>
                  <a:lnTo>
                    <a:pt x="317" y="213"/>
                  </a:lnTo>
                  <a:lnTo>
                    <a:pt x="317" y="212"/>
                  </a:lnTo>
                  <a:lnTo>
                    <a:pt x="317" y="211"/>
                  </a:lnTo>
                  <a:lnTo>
                    <a:pt x="317" y="210"/>
                  </a:lnTo>
                  <a:lnTo>
                    <a:pt x="317" y="210"/>
                  </a:lnTo>
                  <a:lnTo>
                    <a:pt x="317" y="209"/>
                  </a:lnTo>
                  <a:lnTo>
                    <a:pt x="316" y="208"/>
                  </a:lnTo>
                  <a:lnTo>
                    <a:pt x="316" y="208"/>
                  </a:lnTo>
                  <a:lnTo>
                    <a:pt x="315" y="207"/>
                  </a:lnTo>
                  <a:lnTo>
                    <a:pt x="315" y="207"/>
                  </a:lnTo>
                  <a:lnTo>
                    <a:pt x="314" y="206"/>
                  </a:lnTo>
                  <a:lnTo>
                    <a:pt x="310" y="205"/>
                  </a:lnTo>
                  <a:lnTo>
                    <a:pt x="309" y="205"/>
                  </a:lnTo>
                  <a:lnTo>
                    <a:pt x="307" y="204"/>
                  </a:lnTo>
                  <a:lnTo>
                    <a:pt x="306" y="204"/>
                  </a:lnTo>
                  <a:lnTo>
                    <a:pt x="305" y="203"/>
                  </a:lnTo>
                  <a:lnTo>
                    <a:pt x="304" y="203"/>
                  </a:lnTo>
                  <a:lnTo>
                    <a:pt x="304" y="202"/>
                  </a:lnTo>
                  <a:lnTo>
                    <a:pt x="303" y="202"/>
                  </a:lnTo>
                  <a:lnTo>
                    <a:pt x="303" y="201"/>
                  </a:lnTo>
                  <a:lnTo>
                    <a:pt x="303" y="201"/>
                  </a:lnTo>
                  <a:lnTo>
                    <a:pt x="303" y="200"/>
                  </a:lnTo>
                  <a:lnTo>
                    <a:pt x="303" y="200"/>
                  </a:lnTo>
                  <a:lnTo>
                    <a:pt x="304" y="199"/>
                  </a:lnTo>
                  <a:lnTo>
                    <a:pt x="304" y="199"/>
                  </a:lnTo>
                  <a:lnTo>
                    <a:pt x="306" y="198"/>
                  </a:lnTo>
                  <a:lnTo>
                    <a:pt x="306" y="197"/>
                  </a:lnTo>
                  <a:lnTo>
                    <a:pt x="306" y="197"/>
                  </a:lnTo>
                  <a:lnTo>
                    <a:pt x="307" y="197"/>
                  </a:lnTo>
                  <a:lnTo>
                    <a:pt x="306" y="196"/>
                  </a:lnTo>
                  <a:lnTo>
                    <a:pt x="306" y="196"/>
                  </a:lnTo>
                  <a:lnTo>
                    <a:pt x="306" y="195"/>
                  </a:lnTo>
                  <a:lnTo>
                    <a:pt x="305" y="195"/>
                  </a:lnTo>
                  <a:lnTo>
                    <a:pt x="298" y="190"/>
                  </a:lnTo>
                  <a:lnTo>
                    <a:pt x="294" y="186"/>
                  </a:lnTo>
                  <a:lnTo>
                    <a:pt x="293" y="186"/>
                  </a:lnTo>
                  <a:lnTo>
                    <a:pt x="292" y="185"/>
                  </a:lnTo>
                  <a:lnTo>
                    <a:pt x="292" y="184"/>
                  </a:lnTo>
                  <a:lnTo>
                    <a:pt x="291" y="184"/>
                  </a:lnTo>
                  <a:lnTo>
                    <a:pt x="291" y="183"/>
                  </a:lnTo>
                  <a:lnTo>
                    <a:pt x="291" y="182"/>
                  </a:lnTo>
                  <a:lnTo>
                    <a:pt x="291" y="181"/>
                  </a:lnTo>
                  <a:lnTo>
                    <a:pt x="291" y="180"/>
                  </a:lnTo>
                  <a:lnTo>
                    <a:pt x="291" y="178"/>
                  </a:lnTo>
                  <a:lnTo>
                    <a:pt x="292" y="174"/>
                  </a:lnTo>
                  <a:lnTo>
                    <a:pt x="293" y="171"/>
                  </a:lnTo>
                  <a:lnTo>
                    <a:pt x="293" y="169"/>
                  </a:lnTo>
                  <a:lnTo>
                    <a:pt x="293" y="166"/>
                  </a:lnTo>
                  <a:lnTo>
                    <a:pt x="293" y="162"/>
                  </a:lnTo>
                  <a:lnTo>
                    <a:pt x="294" y="160"/>
                  </a:lnTo>
                  <a:lnTo>
                    <a:pt x="294" y="159"/>
                  </a:lnTo>
                  <a:lnTo>
                    <a:pt x="294" y="158"/>
                  </a:lnTo>
                  <a:lnTo>
                    <a:pt x="295" y="156"/>
                  </a:lnTo>
                  <a:lnTo>
                    <a:pt x="296" y="154"/>
                  </a:lnTo>
                  <a:lnTo>
                    <a:pt x="298" y="153"/>
                  </a:lnTo>
                  <a:lnTo>
                    <a:pt x="300" y="150"/>
                  </a:lnTo>
                  <a:lnTo>
                    <a:pt x="301" y="148"/>
                  </a:lnTo>
                  <a:lnTo>
                    <a:pt x="302" y="147"/>
                  </a:lnTo>
                  <a:lnTo>
                    <a:pt x="304" y="143"/>
                  </a:lnTo>
                  <a:lnTo>
                    <a:pt x="305" y="141"/>
                  </a:lnTo>
                  <a:lnTo>
                    <a:pt x="306" y="140"/>
                  </a:lnTo>
                  <a:lnTo>
                    <a:pt x="307" y="139"/>
                  </a:lnTo>
                  <a:lnTo>
                    <a:pt x="308" y="138"/>
                  </a:lnTo>
                  <a:lnTo>
                    <a:pt x="308" y="137"/>
                  </a:lnTo>
                  <a:lnTo>
                    <a:pt x="309" y="137"/>
                  </a:lnTo>
                  <a:lnTo>
                    <a:pt x="310" y="136"/>
                  </a:lnTo>
                  <a:lnTo>
                    <a:pt x="312" y="135"/>
                  </a:lnTo>
                  <a:lnTo>
                    <a:pt x="313" y="134"/>
                  </a:lnTo>
                  <a:lnTo>
                    <a:pt x="315" y="134"/>
                  </a:lnTo>
                  <a:lnTo>
                    <a:pt x="317" y="133"/>
                  </a:lnTo>
                  <a:lnTo>
                    <a:pt x="321" y="133"/>
                  </a:lnTo>
                  <a:lnTo>
                    <a:pt x="324" y="133"/>
                  </a:lnTo>
                  <a:lnTo>
                    <a:pt x="327" y="132"/>
                  </a:lnTo>
                  <a:lnTo>
                    <a:pt x="329" y="132"/>
                  </a:lnTo>
                  <a:lnTo>
                    <a:pt x="330" y="131"/>
                  </a:lnTo>
                  <a:lnTo>
                    <a:pt x="331" y="131"/>
                  </a:lnTo>
                  <a:lnTo>
                    <a:pt x="332" y="130"/>
                  </a:lnTo>
                  <a:lnTo>
                    <a:pt x="333" y="129"/>
                  </a:lnTo>
                  <a:lnTo>
                    <a:pt x="333" y="128"/>
                  </a:lnTo>
                  <a:lnTo>
                    <a:pt x="333" y="128"/>
                  </a:lnTo>
                  <a:lnTo>
                    <a:pt x="334" y="127"/>
                  </a:lnTo>
                  <a:lnTo>
                    <a:pt x="334" y="126"/>
                  </a:lnTo>
                  <a:lnTo>
                    <a:pt x="334" y="126"/>
                  </a:lnTo>
                  <a:lnTo>
                    <a:pt x="334" y="125"/>
                  </a:lnTo>
                  <a:lnTo>
                    <a:pt x="333" y="124"/>
                  </a:lnTo>
                  <a:lnTo>
                    <a:pt x="333" y="124"/>
                  </a:lnTo>
                  <a:lnTo>
                    <a:pt x="332" y="123"/>
                  </a:lnTo>
                  <a:lnTo>
                    <a:pt x="332" y="123"/>
                  </a:lnTo>
                  <a:lnTo>
                    <a:pt x="331" y="122"/>
                  </a:lnTo>
                  <a:lnTo>
                    <a:pt x="330" y="122"/>
                  </a:lnTo>
                  <a:lnTo>
                    <a:pt x="329" y="121"/>
                  </a:lnTo>
                  <a:lnTo>
                    <a:pt x="325" y="120"/>
                  </a:lnTo>
                  <a:lnTo>
                    <a:pt x="324" y="120"/>
                  </a:lnTo>
                  <a:lnTo>
                    <a:pt x="323" y="120"/>
                  </a:lnTo>
                  <a:lnTo>
                    <a:pt x="323" y="120"/>
                  </a:lnTo>
                  <a:lnTo>
                    <a:pt x="323" y="119"/>
                  </a:lnTo>
                  <a:lnTo>
                    <a:pt x="323" y="119"/>
                  </a:lnTo>
                  <a:lnTo>
                    <a:pt x="323" y="118"/>
                  </a:lnTo>
                  <a:lnTo>
                    <a:pt x="323" y="118"/>
                  </a:lnTo>
                  <a:lnTo>
                    <a:pt x="324" y="117"/>
                  </a:lnTo>
                  <a:lnTo>
                    <a:pt x="324" y="116"/>
                  </a:lnTo>
                  <a:lnTo>
                    <a:pt x="325" y="115"/>
                  </a:lnTo>
                  <a:lnTo>
                    <a:pt x="327" y="113"/>
                  </a:lnTo>
                  <a:lnTo>
                    <a:pt x="328" y="112"/>
                  </a:lnTo>
                  <a:lnTo>
                    <a:pt x="329" y="111"/>
                  </a:lnTo>
                  <a:lnTo>
                    <a:pt x="330" y="110"/>
                  </a:lnTo>
                  <a:lnTo>
                    <a:pt x="332" y="110"/>
                  </a:lnTo>
                  <a:lnTo>
                    <a:pt x="333" y="109"/>
                  </a:lnTo>
                  <a:lnTo>
                    <a:pt x="334" y="109"/>
                  </a:lnTo>
                  <a:lnTo>
                    <a:pt x="336" y="108"/>
                  </a:lnTo>
                  <a:lnTo>
                    <a:pt x="337" y="108"/>
                  </a:lnTo>
                  <a:lnTo>
                    <a:pt x="338" y="109"/>
                  </a:lnTo>
                  <a:lnTo>
                    <a:pt x="339" y="109"/>
                  </a:lnTo>
                  <a:lnTo>
                    <a:pt x="340" y="109"/>
                  </a:lnTo>
                  <a:lnTo>
                    <a:pt x="340" y="110"/>
                  </a:lnTo>
                  <a:lnTo>
                    <a:pt x="341" y="110"/>
                  </a:lnTo>
                  <a:lnTo>
                    <a:pt x="341" y="110"/>
                  </a:lnTo>
                  <a:lnTo>
                    <a:pt x="342" y="112"/>
                  </a:lnTo>
                  <a:lnTo>
                    <a:pt x="343" y="114"/>
                  </a:lnTo>
                  <a:lnTo>
                    <a:pt x="343" y="114"/>
                  </a:lnTo>
                  <a:lnTo>
                    <a:pt x="344" y="115"/>
                  </a:lnTo>
                  <a:lnTo>
                    <a:pt x="345" y="116"/>
                  </a:lnTo>
                  <a:lnTo>
                    <a:pt x="345" y="117"/>
                  </a:lnTo>
                  <a:lnTo>
                    <a:pt x="346" y="117"/>
                  </a:lnTo>
                  <a:lnTo>
                    <a:pt x="347" y="117"/>
                  </a:lnTo>
                  <a:lnTo>
                    <a:pt x="347" y="118"/>
                  </a:lnTo>
                  <a:lnTo>
                    <a:pt x="348" y="118"/>
                  </a:lnTo>
                  <a:lnTo>
                    <a:pt x="350" y="118"/>
                  </a:lnTo>
                  <a:lnTo>
                    <a:pt x="351" y="117"/>
                  </a:lnTo>
                  <a:lnTo>
                    <a:pt x="351" y="117"/>
                  </a:lnTo>
                  <a:lnTo>
                    <a:pt x="352" y="117"/>
                  </a:lnTo>
                  <a:lnTo>
                    <a:pt x="353" y="116"/>
                  </a:lnTo>
                  <a:lnTo>
                    <a:pt x="353" y="116"/>
                  </a:lnTo>
                  <a:lnTo>
                    <a:pt x="354" y="115"/>
                  </a:lnTo>
                  <a:lnTo>
                    <a:pt x="354" y="114"/>
                  </a:lnTo>
                  <a:lnTo>
                    <a:pt x="355" y="111"/>
                  </a:lnTo>
                  <a:lnTo>
                    <a:pt x="356" y="108"/>
                  </a:lnTo>
                  <a:lnTo>
                    <a:pt x="356" y="107"/>
                  </a:lnTo>
                  <a:lnTo>
                    <a:pt x="356" y="106"/>
                  </a:lnTo>
                  <a:lnTo>
                    <a:pt x="356" y="106"/>
                  </a:lnTo>
                  <a:lnTo>
                    <a:pt x="356" y="105"/>
                  </a:lnTo>
                  <a:lnTo>
                    <a:pt x="356" y="104"/>
                  </a:lnTo>
                  <a:lnTo>
                    <a:pt x="356" y="103"/>
                  </a:lnTo>
                  <a:lnTo>
                    <a:pt x="356" y="102"/>
                  </a:lnTo>
                  <a:lnTo>
                    <a:pt x="355" y="100"/>
                  </a:lnTo>
                  <a:lnTo>
                    <a:pt x="354" y="99"/>
                  </a:lnTo>
                  <a:lnTo>
                    <a:pt x="353" y="98"/>
                  </a:lnTo>
                  <a:lnTo>
                    <a:pt x="351" y="96"/>
                  </a:lnTo>
                  <a:lnTo>
                    <a:pt x="350" y="95"/>
                  </a:lnTo>
                  <a:lnTo>
                    <a:pt x="349" y="94"/>
                  </a:lnTo>
                  <a:lnTo>
                    <a:pt x="349" y="93"/>
                  </a:lnTo>
                  <a:lnTo>
                    <a:pt x="348" y="92"/>
                  </a:lnTo>
                  <a:lnTo>
                    <a:pt x="348" y="91"/>
                  </a:lnTo>
                  <a:lnTo>
                    <a:pt x="348" y="90"/>
                  </a:lnTo>
                  <a:lnTo>
                    <a:pt x="348" y="89"/>
                  </a:lnTo>
                  <a:lnTo>
                    <a:pt x="348" y="89"/>
                  </a:lnTo>
                  <a:lnTo>
                    <a:pt x="348" y="89"/>
                  </a:lnTo>
                  <a:lnTo>
                    <a:pt x="348" y="89"/>
                  </a:lnTo>
                  <a:lnTo>
                    <a:pt x="349" y="89"/>
                  </a:lnTo>
                  <a:lnTo>
                    <a:pt x="350" y="89"/>
                  </a:lnTo>
                  <a:lnTo>
                    <a:pt x="352" y="89"/>
                  </a:lnTo>
                  <a:lnTo>
                    <a:pt x="353" y="89"/>
                  </a:lnTo>
                  <a:lnTo>
                    <a:pt x="354" y="89"/>
                  </a:lnTo>
                  <a:lnTo>
                    <a:pt x="355" y="88"/>
                  </a:lnTo>
                  <a:lnTo>
                    <a:pt x="356" y="88"/>
                  </a:lnTo>
                  <a:lnTo>
                    <a:pt x="357" y="87"/>
                  </a:lnTo>
                  <a:lnTo>
                    <a:pt x="358" y="87"/>
                  </a:lnTo>
                  <a:lnTo>
                    <a:pt x="360" y="86"/>
                  </a:lnTo>
                  <a:lnTo>
                    <a:pt x="361" y="84"/>
                  </a:lnTo>
                  <a:lnTo>
                    <a:pt x="363" y="82"/>
                  </a:lnTo>
                  <a:lnTo>
                    <a:pt x="365" y="80"/>
                  </a:lnTo>
                  <a:lnTo>
                    <a:pt x="366" y="79"/>
                  </a:lnTo>
                  <a:lnTo>
                    <a:pt x="367" y="77"/>
                  </a:lnTo>
                  <a:lnTo>
                    <a:pt x="368" y="75"/>
                  </a:lnTo>
                  <a:lnTo>
                    <a:pt x="368" y="74"/>
                  </a:lnTo>
                  <a:lnTo>
                    <a:pt x="368" y="73"/>
                  </a:lnTo>
                  <a:lnTo>
                    <a:pt x="368" y="72"/>
                  </a:lnTo>
                  <a:lnTo>
                    <a:pt x="368" y="71"/>
                  </a:lnTo>
                  <a:lnTo>
                    <a:pt x="368" y="70"/>
                  </a:lnTo>
                  <a:lnTo>
                    <a:pt x="368" y="69"/>
                  </a:lnTo>
                  <a:lnTo>
                    <a:pt x="368" y="68"/>
                  </a:lnTo>
                  <a:lnTo>
                    <a:pt x="368" y="67"/>
                  </a:lnTo>
                  <a:lnTo>
                    <a:pt x="367" y="66"/>
                  </a:lnTo>
                  <a:lnTo>
                    <a:pt x="367" y="65"/>
                  </a:lnTo>
                  <a:lnTo>
                    <a:pt x="366" y="65"/>
                  </a:lnTo>
                  <a:lnTo>
                    <a:pt x="365" y="64"/>
                  </a:lnTo>
                  <a:lnTo>
                    <a:pt x="364" y="63"/>
                  </a:lnTo>
                  <a:lnTo>
                    <a:pt x="363" y="62"/>
                  </a:lnTo>
                  <a:lnTo>
                    <a:pt x="360" y="60"/>
                  </a:lnTo>
                  <a:lnTo>
                    <a:pt x="358" y="59"/>
                  </a:lnTo>
                  <a:lnTo>
                    <a:pt x="357" y="59"/>
                  </a:lnTo>
                  <a:lnTo>
                    <a:pt x="356" y="57"/>
                  </a:lnTo>
                  <a:lnTo>
                    <a:pt x="355" y="56"/>
                  </a:lnTo>
                  <a:lnTo>
                    <a:pt x="355" y="55"/>
                  </a:lnTo>
                  <a:lnTo>
                    <a:pt x="354" y="54"/>
                  </a:lnTo>
                  <a:lnTo>
                    <a:pt x="354" y="54"/>
                  </a:lnTo>
                  <a:lnTo>
                    <a:pt x="354" y="53"/>
                  </a:lnTo>
                  <a:lnTo>
                    <a:pt x="354" y="52"/>
                  </a:lnTo>
                  <a:lnTo>
                    <a:pt x="355" y="51"/>
                  </a:lnTo>
                  <a:lnTo>
                    <a:pt x="355" y="50"/>
                  </a:lnTo>
                  <a:lnTo>
                    <a:pt x="357" y="44"/>
                  </a:lnTo>
                  <a:lnTo>
                    <a:pt x="358" y="41"/>
                  </a:lnTo>
                  <a:lnTo>
                    <a:pt x="359" y="39"/>
                  </a:lnTo>
                  <a:lnTo>
                    <a:pt x="359" y="37"/>
                  </a:lnTo>
                  <a:lnTo>
                    <a:pt x="359" y="36"/>
                  </a:lnTo>
                  <a:lnTo>
                    <a:pt x="359" y="35"/>
                  </a:lnTo>
                  <a:lnTo>
                    <a:pt x="359" y="34"/>
                  </a:lnTo>
                  <a:lnTo>
                    <a:pt x="359" y="35"/>
                  </a:lnTo>
                  <a:lnTo>
                    <a:pt x="360" y="35"/>
                  </a:lnTo>
                  <a:lnTo>
                    <a:pt x="360" y="35"/>
                  </a:lnTo>
                  <a:lnTo>
                    <a:pt x="361" y="35"/>
                  </a:lnTo>
                  <a:lnTo>
                    <a:pt x="361" y="35"/>
                  </a:lnTo>
                  <a:lnTo>
                    <a:pt x="362" y="35"/>
                  </a:lnTo>
                  <a:lnTo>
                    <a:pt x="363" y="35"/>
                  </a:lnTo>
                  <a:lnTo>
                    <a:pt x="363" y="35"/>
                  </a:lnTo>
                  <a:lnTo>
                    <a:pt x="364" y="34"/>
                  </a:lnTo>
                  <a:lnTo>
                    <a:pt x="365" y="33"/>
                  </a:lnTo>
                  <a:lnTo>
                    <a:pt x="367" y="32"/>
                  </a:lnTo>
                  <a:lnTo>
                    <a:pt x="368" y="30"/>
                  </a:lnTo>
                  <a:lnTo>
                    <a:pt x="371" y="27"/>
                  </a:lnTo>
                  <a:lnTo>
                    <a:pt x="371" y="27"/>
                  </a:lnTo>
                  <a:lnTo>
                    <a:pt x="372" y="26"/>
                  </a:lnTo>
                  <a:lnTo>
                    <a:pt x="373" y="25"/>
                  </a:lnTo>
                  <a:lnTo>
                    <a:pt x="375" y="25"/>
                  </a:lnTo>
                  <a:lnTo>
                    <a:pt x="376" y="24"/>
                  </a:lnTo>
                  <a:lnTo>
                    <a:pt x="377" y="24"/>
                  </a:lnTo>
                  <a:lnTo>
                    <a:pt x="378" y="24"/>
                  </a:lnTo>
                  <a:lnTo>
                    <a:pt x="379" y="24"/>
                  </a:lnTo>
                  <a:lnTo>
                    <a:pt x="380" y="24"/>
                  </a:lnTo>
                  <a:lnTo>
                    <a:pt x="380" y="24"/>
                  </a:lnTo>
                  <a:lnTo>
                    <a:pt x="382" y="24"/>
                  </a:lnTo>
                  <a:lnTo>
                    <a:pt x="383" y="25"/>
                  </a:lnTo>
                  <a:lnTo>
                    <a:pt x="384" y="26"/>
                  </a:lnTo>
                  <a:lnTo>
                    <a:pt x="385" y="26"/>
                  </a:lnTo>
                  <a:lnTo>
                    <a:pt x="386" y="26"/>
                  </a:lnTo>
                  <a:lnTo>
                    <a:pt x="388" y="26"/>
                  </a:lnTo>
                  <a:lnTo>
                    <a:pt x="391" y="25"/>
                  </a:lnTo>
                  <a:lnTo>
                    <a:pt x="393" y="25"/>
                  </a:lnTo>
                  <a:lnTo>
                    <a:pt x="397" y="24"/>
                  </a:lnTo>
                  <a:lnTo>
                    <a:pt x="399" y="24"/>
                  </a:lnTo>
                  <a:lnTo>
                    <a:pt x="400" y="24"/>
                  </a:lnTo>
                  <a:lnTo>
                    <a:pt x="401" y="24"/>
                  </a:lnTo>
                  <a:lnTo>
                    <a:pt x="402" y="24"/>
                  </a:lnTo>
                  <a:lnTo>
                    <a:pt x="408" y="25"/>
                  </a:lnTo>
                  <a:lnTo>
                    <a:pt x="410" y="25"/>
                  </a:lnTo>
                  <a:lnTo>
                    <a:pt x="412" y="26"/>
                  </a:lnTo>
                  <a:lnTo>
                    <a:pt x="415" y="26"/>
                  </a:lnTo>
                  <a:lnTo>
                    <a:pt x="417" y="25"/>
                  </a:lnTo>
                  <a:lnTo>
                    <a:pt x="419" y="25"/>
                  </a:lnTo>
                  <a:lnTo>
                    <a:pt x="420" y="25"/>
                  </a:lnTo>
                  <a:lnTo>
                    <a:pt x="420" y="25"/>
                  </a:lnTo>
                  <a:lnTo>
                    <a:pt x="421" y="24"/>
                  </a:lnTo>
                  <a:lnTo>
                    <a:pt x="422" y="23"/>
                  </a:lnTo>
                  <a:lnTo>
                    <a:pt x="422" y="23"/>
                  </a:lnTo>
                  <a:lnTo>
                    <a:pt x="423" y="21"/>
                  </a:lnTo>
                  <a:lnTo>
                    <a:pt x="424" y="20"/>
                  </a:lnTo>
                  <a:lnTo>
                    <a:pt x="424" y="18"/>
                  </a:lnTo>
                  <a:lnTo>
                    <a:pt x="427" y="7"/>
                  </a:lnTo>
                  <a:lnTo>
                    <a:pt x="428" y="4"/>
                  </a:lnTo>
                  <a:lnTo>
                    <a:pt x="428" y="2"/>
                  </a:lnTo>
                  <a:lnTo>
                    <a:pt x="429" y="1"/>
                  </a:lnTo>
                  <a:lnTo>
                    <a:pt x="430" y="0"/>
                  </a:lnTo>
                  <a:lnTo>
                    <a:pt x="430" y="0"/>
                  </a:lnTo>
                  <a:lnTo>
                    <a:pt x="430"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81" name="Freeform 287">
              <a:extLst>
                <a:ext uri="{FF2B5EF4-FFF2-40B4-BE49-F238E27FC236}">
                  <a16:creationId xmlns:a16="http://schemas.microsoft.com/office/drawing/2014/main" id="{BC53B7A8-A575-4502-A996-A15206D0BB10}"/>
                </a:ext>
              </a:extLst>
            </p:cNvPr>
            <p:cNvSpPr>
              <a:spLocks/>
            </p:cNvSpPr>
            <p:nvPr/>
          </p:nvSpPr>
          <p:spPr bwMode="auto">
            <a:xfrm>
              <a:off x="4682" y="1987"/>
              <a:ext cx="517" cy="767"/>
            </a:xfrm>
            <a:custGeom>
              <a:avLst/>
              <a:gdLst>
                <a:gd name="T0" fmla="*/ 258 w 517"/>
                <a:gd name="T1" fmla="*/ 105 h 767"/>
                <a:gd name="T2" fmla="*/ 281 w 517"/>
                <a:gd name="T3" fmla="*/ 107 h 767"/>
                <a:gd name="T4" fmla="*/ 290 w 517"/>
                <a:gd name="T5" fmla="*/ 147 h 767"/>
                <a:gd name="T6" fmla="*/ 254 w 517"/>
                <a:gd name="T7" fmla="*/ 165 h 767"/>
                <a:gd name="T8" fmla="*/ 217 w 517"/>
                <a:gd name="T9" fmla="*/ 213 h 767"/>
                <a:gd name="T10" fmla="*/ 194 w 517"/>
                <a:gd name="T11" fmla="*/ 277 h 767"/>
                <a:gd name="T12" fmla="*/ 201 w 517"/>
                <a:gd name="T13" fmla="*/ 320 h 767"/>
                <a:gd name="T14" fmla="*/ 189 w 517"/>
                <a:gd name="T15" fmla="*/ 356 h 767"/>
                <a:gd name="T16" fmla="*/ 201 w 517"/>
                <a:gd name="T17" fmla="*/ 389 h 767"/>
                <a:gd name="T18" fmla="*/ 215 w 517"/>
                <a:gd name="T19" fmla="*/ 406 h 767"/>
                <a:gd name="T20" fmla="*/ 258 w 517"/>
                <a:gd name="T21" fmla="*/ 384 h 767"/>
                <a:gd name="T22" fmla="*/ 276 w 517"/>
                <a:gd name="T23" fmla="*/ 406 h 767"/>
                <a:gd name="T24" fmla="*/ 294 w 517"/>
                <a:gd name="T25" fmla="*/ 409 h 767"/>
                <a:gd name="T26" fmla="*/ 314 w 517"/>
                <a:gd name="T27" fmla="*/ 396 h 767"/>
                <a:gd name="T28" fmla="*/ 322 w 517"/>
                <a:gd name="T29" fmla="*/ 379 h 767"/>
                <a:gd name="T30" fmla="*/ 336 w 517"/>
                <a:gd name="T31" fmla="*/ 420 h 767"/>
                <a:gd name="T32" fmla="*/ 379 w 517"/>
                <a:gd name="T33" fmla="*/ 449 h 767"/>
                <a:gd name="T34" fmla="*/ 416 w 517"/>
                <a:gd name="T35" fmla="*/ 449 h 767"/>
                <a:gd name="T36" fmla="*/ 419 w 517"/>
                <a:gd name="T37" fmla="*/ 495 h 767"/>
                <a:gd name="T38" fmla="*/ 444 w 517"/>
                <a:gd name="T39" fmla="*/ 501 h 767"/>
                <a:gd name="T40" fmla="*/ 491 w 517"/>
                <a:gd name="T41" fmla="*/ 558 h 767"/>
                <a:gd name="T42" fmla="*/ 501 w 517"/>
                <a:gd name="T43" fmla="*/ 569 h 767"/>
                <a:gd name="T44" fmla="*/ 513 w 517"/>
                <a:gd name="T45" fmla="*/ 593 h 767"/>
                <a:gd name="T46" fmla="*/ 484 w 517"/>
                <a:gd name="T47" fmla="*/ 602 h 767"/>
                <a:gd name="T48" fmla="*/ 459 w 517"/>
                <a:gd name="T49" fmla="*/ 646 h 767"/>
                <a:gd name="T50" fmla="*/ 424 w 517"/>
                <a:gd name="T51" fmla="*/ 640 h 767"/>
                <a:gd name="T52" fmla="*/ 400 w 517"/>
                <a:gd name="T53" fmla="*/ 647 h 767"/>
                <a:gd name="T54" fmla="*/ 400 w 517"/>
                <a:gd name="T55" fmla="*/ 674 h 767"/>
                <a:gd name="T56" fmla="*/ 364 w 517"/>
                <a:gd name="T57" fmla="*/ 676 h 767"/>
                <a:gd name="T58" fmla="*/ 339 w 517"/>
                <a:gd name="T59" fmla="*/ 702 h 767"/>
                <a:gd name="T60" fmla="*/ 298 w 517"/>
                <a:gd name="T61" fmla="*/ 692 h 767"/>
                <a:gd name="T62" fmla="*/ 281 w 517"/>
                <a:gd name="T63" fmla="*/ 678 h 767"/>
                <a:gd name="T64" fmla="*/ 278 w 517"/>
                <a:gd name="T65" fmla="*/ 719 h 767"/>
                <a:gd name="T66" fmla="*/ 239 w 517"/>
                <a:gd name="T67" fmla="*/ 750 h 767"/>
                <a:gd name="T68" fmla="*/ 200 w 517"/>
                <a:gd name="T69" fmla="*/ 767 h 767"/>
                <a:gd name="T70" fmla="*/ 161 w 517"/>
                <a:gd name="T71" fmla="*/ 721 h 767"/>
                <a:gd name="T72" fmla="*/ 151 w 517"/>
                <a:gd name="T73" fmla="*/ 686 h 767"/>
                <a:gd name="T74" fmla="*/ 133 w 517"/>
                <a:gd name="T75" fmla="*/ 678 h 767"/>
                <a:gd name="T76" fmla="*/ 111 w 517"/>
                <a:gd name="T77" fmla="*/ 639 h 767"/>
                <a:gd name="T78" fmla="*/ 71 w 517"/>
                <a:gd name="T79" fmla="*/ 634 h 767"/>
                <a:gd name="T80" fmla="*/ 88 w 517"/>
                <a:gd name="T81" fmla="*/ 664 h 767"/>
                <a:gd name="T82" fmla="*/ 65 w 517"/>
                <a:gd name="T83" fmla="*/ 695 h 767"/>
                <a:gd name="T84" fmla="*/ 50 w 517"/>
                <a:gd name="T85" fmla="*/ 667 h 767"/>
                <a:gd name="T86" fmla="*/ 38 w 517"/>
                <a:gd name="T87" fmla="*/ 620 h 767"/>
                <a:gd name="T88" fmla="*/ 25 w 517"/>
                <a:gd name="T89" fmla="*/ 596 h 767"/>
                <a:gd name="T90" fmla="*/ 21 w 517"/>
                <a:gd name="T91" fmla="*/ 570 h 767"/>
                <a:gd name="T92" fmla="*/ 42 w 517"/>
                <a:gd name="T93" fmla="*/ 551 h 767"/>
                <a:gd name="T94" fmla="*/ 55 w 517"/>
                <a:gd name="T95" fmla="*/ 504 h 767"/>
                <a:gd name="T96" fmla="*/ 39 w 517"/>
                <a:gd name="T97" fmla="*/ 472 h 767"/>
                <a:gd name="T98" fmla="*/ 30 w 517"/>
                <a:gd name="T99" fmla="*/ 440 h 767"/>
                <a:gd name="T100" fmla="*/ 11 w 517"/>
                <a:gd name="T101" fmla="*/ 391 h 767"/>
                <a:gd name="T102" fmla="*/ 7 w 517"/>
                <a:gd name="T103" fmla="*/ 329 h 767"/>
                <a:gd name="T104" fmla="*/ 15 w 517"/>
                <a:gd name="T105" fmla="*/ 294 h 767"/>
                <a:gd name="T106" fmla="*/ 36 w 517"/>
                <a:gd name="T107" fmla="*/ 252 h 767"/>
                <a:gd name="T108" fmla="*/ 51 w 517"/>
                <a:gd name="T109" fmla="*/ 192 h 767"/>
                <a:gd name="T110" fmla="*/ 74 w 517"/>
                <a:gd name="T111" fmla="*/ 150 h 767"/>
                <a:gd name="T112" fmla="*/ 113 w 517"/>
                <a:gd name="T113" fmla="*/ 146 h 767"/>
                <a:gd name="T114" fmla="*/ 120 w 517"/>
                <a:gd name="T115" fmla="*/ 114 h 767"/>
                <a:gd name="T116" fmla="*/ 84 w 517"/>
                <a:gd name="T117" fmla="*/ 70 h 767"/>
                <a:gd name="T118" fmla="*/ 55 w 517"/>
                <a:gd name="T119" fmla="*/ 22 h 767"/>
                <a:gd name="T120" fmla="*/ 96 w 517"/>
                <a:gd name="T121" fmla="*/ 15 h 767"/>
                <a:gd name="T122" fmla="*/ 157 w 517"/>
                <a:gd name="T123" fmla="*/ 31 h 767"/>
                <a:gd name="T124" fmla="*/ 200 w 517"/>
                <a:gd name="T125" fmla="*/ 54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7" h="767">
                  <a:moveTo>
                    <a:pt x="238" y="79"/>
                  </a:moveTo>
                  <a:lnTo>
                    <a:pt x="240" y="79"/>
                  </a:lnTo>
                  <a:lnTo>
                    <a:pt x="241" y="79"/>
                  </a:lnTo>
                  <a:lnTo>
                    <a:pt x="243" y="78"/>
                  </a:lnTo>
                  <a:lnTo>
                    <a:pt x="249" y="77"/>
                  </a:lnTo>
                  <a:lnTo>
                    <a:pt x="250" y="77"/>
                  </a:lnTo>
                  <a:lnTo>
                    <a:pt x="251" y="77"/>
                  </a:lnTo>
                  <a:lnTo>
                    <a:pt x="252" y="77"/>
                  </a:lnTo>
                  <a:lnTo>
                    <a:pt x="253" y="77"/>
                  </a:lnTo>
                  <a:lnTo>
                    <a:pt x="254" y="77"/>
                  </a:lnTo>
                  <a:lnTo>
                    <a:pt x="254" y="77"/>
                  </a:lnTo>
                  <a:lnTo>
                    <a:pt x="255" y="77"/>
                  </a:lnTo>
                  <a:lnTo>
                    <a:pt x="255" y="78"/>
                  </a:lnTo>
                  <a:lnTo>
                    <a:pt x="255" y="78"/>
                  </a:lnTo>
                  <a:lnTo>
                    <a:pt x="256" y="79"/>
                  </a:lnTo>
                  <a:lnTo>
                    <a:pt x="257" y="83"/>
                  </a:lnTo>
                  <a:lnTo>
                    <a:pt x="258" y="87"/>
                  </a:lnTo>
                  <a:lnTo>
                    <a:pt x="258" y="87"/>
                  </a:lnTo>
                  <a:lnTo>
                    <a:pt x="258" y="89"/>
                  </a:lnTo>
                  <a:lnTo>
                    <a:pt x="258" y="90"/>
                  </a:lnTo>
                  <a:lnTo>
                    <a:pt x="258" y="92"/>
                  </a:lnTo>
                  <a:lnTo>
                    <a:pt x="258" y="103"/>
                  </a:lnTo>
                  <a:lnTo>
                    <a:pt x="258" y="104"/>
                  </a:lnTo>
                  <a:lnTo>
                    <a:pt x="258" y="105"/>
                  </a:lnTo>
                  <a:lnTo>
                    <a:pt x="258" y="107"/>
                  </a:lnTo>
                  <a:lnTo>
                    <a:pt x="259" y="109"/>
                  </a:lnTo>
                  <a:lnTo>
                    <a:pt x="259" y="110"/>
                  </a:lnTo>
                  <a:lnTo>
                    <a:pt x="260" y="110"/>
                  </a:lnTo>
                  <a:lnTo>
                    <a:pt x="260" y="111"/>
                  </a:lnTo>
                  <a:lnTo>
                    <a:pt x="260" y="111"/>
                  </a:lnTo>
                  <a:lnTo>
                    <a:pt x="261" y="112"/>
                  </a:lnTo>
                  <a:lnTo>
                    <a:pt x="262" y="112"/>
                  </a:lnTo>
                  <a:lnTo>
                    <a:pt x="263" y="112"/>
                  </a:lnTo>
                  <a:lnTo>
                    <a:pt x="263" y="112"/>
                  </a:lnTo>
                  <a:lnTo>
                    <a:pt x="264" y="111"/>
                  </a:lnTo>
                  <a:lnTo>
                    <a:pt x="264" y="111"/>
                  </a:lnTo>
                  <a:lnTo>
                    <a:pt x="267" y="109"/>
                  </a:lnTo>
                  <a:lnTo>
                    <a:pt x="268" y="108"/>
                  </a:lnTo>
                  <a:lnTo>
                    <a:pt x="269" y="107"/>
                  </a:lnTo>
                  <a:lnTo>
                    <a:pt x="270" y="107"/>
                  </a:lnTo>
                  <a:lnTo>
                    <a:pt x="271" y="107"/>
                  </a:lnTo>
                  <a:lnTo>
                    <a:pt x="272" y="106"/>
                  </a:lnTo>
                  <a:lnTo>
                    <a:pt x="274" y="106"/>
                  </a:lnTo>
                  <a:lnTo>
                    <a:pt x="275" y="106"/>
                  </a:lnTo>
                  <a:lnTo>
                    <a:pt x="276" y="106"/>
                  </a:lnTo>
                  <a:lnTo>
                    <a:pt x="278" y="106"/>
                  </a:lnTo>
                  <a:lnTo>
                    <a:pt x="279" y="106"/>
                  </a:lnTo>
                  <a:lnTo>
                    <a:pt x="281" y="107"/>
                  </a:lnTo>
                  <a:lnTo>
                    <a:pt x="282" y="107"/>
                  </a:lnTo>
                  <a:lnTo>
                    <a:pt x="284" y="108"/>
                  </a:lnTo>
                  <a:lnTo>
                    <a:pt x="285" y="109"/>
                  </a:lnTo>
                  <a:lnTo>
                    <a:pt x="287" y="110"/>
                  </a:lnTo>
                  <a:lnTo>
                    <a:pt x="288" y="111"/>
                  </a:lnTo>
                  <a:lnTo>
                    <a:pt x="289" y="112"/>
                  </a:lnTo>
                  <a:lnTo>
                    <a:pt x="290" y="112"/>
                  </a:lnTo>
                  <a:lnTo>
                    <a:pt x="291" y="113"/>
                  </a:lnTo>
                  <a:lnTo>
                    <a:pt x="292" y="115"/>
                  </a:lnTo>
                  <a:lnTo>
                    <a:pt x="292" y="116"/>
                  </a:lnTo>
                  <a:lnTo>
                    <a:pt x="293" y="117"/>
                  </a:lnTo>
                  <a:lnTo>
                    <a:pt x="294" y="119"/>
                  </a:lnTo>
                  <a:lnTo>
                    <a:pt x="294" y="120"/>
                  </a:lnTo>
                  <a:lnTo>
                    <a:pt x="294" y="121"/>
                  </a:lnTo>
                  <a:lnTo>
                    <a:pt x="294" y="121"/>
                  </a:lnTo>
                  <a:lnTo>
                    <a:pt x="294" y="122"/>
                  </a:lnTo>
                  <a:lnTo>
                    <a:pt x="293" y="134"/>
                  </a:lnTo>
                  <a:lnTo>
                    <a:pt x="293" y="137"/>
                  </a:lnTo>
                  <a:lnTo>
                    <a:pt x="293" y="140"/>
                  </a:lnTo>
                  <a:lnTo>
                    <a:pt x="292" y="143"/>
                  </a:lnTo>
                  <a:lnTo>
                    <a:pt x="292" y="144"/>
                  </a:lnTo>
                  <a:lnTo>
                    <a:pt x="291" y="145"/>
                  </a:lnTo>
                  <a:lnTo>
                    <a:pt x="291" y="147"/>
                  </a:lnTo>
                  <a:lnTo>
                    <a:pt x="290" y="147"/>
                  </a:lnTo>
                  <a:lnTo>
                    <a:pt x="290" y="148"/>
                  </a:lnTo>
                  <a:lnTo>
                    <a:pt x="289" y="148"/>
                  </a:lnTo>
                  <a:lnTo>
                    <a:pt x="288" y="149"/>
                  </a:lnTo>
                  <a:lnTo>
                    <a:pt x="287" y="149"/>
                  </a:lnTo>
                  <a:lnTo>
                    <a:pt x="286" y="149"/>
                  </a:lnTo>
                  <a:lnTo>
                    <a:pt x="285" y="149"/>
                  </a:lnTo>
                  <a:lnTo>
                    <a:pt x="284" y="149"/>
                  </a:lnTo>
                  <a:lnTo>
                    <a:pt x="282" y="149"/>
                  </a:lnTo>
                  <a:lnTo>
                    <a:pt x="280" y="149"/>
                  </a:lnTo>
                  <a:lnTo>
                    <a:pt x="278" y="148"/>
                  </a:lnTo>
                  <a:lnTo>
                    <a:pt x="276" y="148"/>
                  </a:lnTo>
                  <a:lnTo>
                    <a:pt x="275" y="148"/>
                  </a:lnTo>
                  <a:lnTo>
                    <a:pt x="274" y="148"/>
                  </a:lnTo>
                  <a:lnTo>
                    <a:pt x="273" y="149"/>
                  </a:lnTo>
                  <a:lnTo>
                    <a:pt x="272" y="149"/>
                  </a:lnTo>
                  <a:lnTo>
                    <a:pt x="271" y="150"/>
                  </a:lnTo>
                  <a:lnTo>
                    <a:pt x="269" y="152"/>
                  </a:lnTo>
                  <a:lnTo>
                    <a:pt x="266" y="155"/>
                  </a:lnTo>
                  <a:lnTo>
                    <a:pt x="262" y="160"/>
                  </a:lnTo>
                  <a:lnTo>
                    <a:pt x="260" y="161"/>
                  </a:lnTo>
                  <a:lnTo>
                    <a:pt x="259" y="162"/>
                  </a:lnTo>
                  <a:lnTo>
                    <a:pt x="257" y="164"/>
                  </a:lnTo>
                  <a:lnTo>
                    <a:pt x="256" y="165"/>
                  </a:lnTo>
                  <a:lnTo>
                    <a:pt x="254" y="165"/>
                  </a:lnTo>
                  <a:lnTo>
                    <a:pt x="251" y="166"/>
                  </a:lnTo>
                  <a:lnTo>
                    <a:pt x="250" y="167"/>
                  </a:lnTo>
                  <a:lnTo>
                    <a:pt x="248" y="168"/>
                  </a:lnTo>
                  <a:lnTo>
                    <a:pt x="247" y="169"/>
                  </a:lnTo>
                  <a:lnTo>
                    <a:pt x="246" y="170"/>
                  </a:lnTo>
                  <a:lnTo>
                    <a:pt x="245" y="171"/>
                  </a:lnTo>
                  <a:lnTo>
                    <a:pt x="241" y="174"/>
                  </a:lnTo>
                  <a:lnTo>
                    <a:pt x="240" y="175"/>
                  </a:lnTo>
                  <a:lnTo>
                    <a:pt x="239" y="176"/>
                  </a:lnTo>
                  <a:lnTo>
                    <a:pt x="236" y="178"/>
                  </a:lnTo>
                  <a:lnTo>
                    <a:pt x="235" y="179"/>
                  </a:lnTo>
                  <a:lnTo>
                    <a:pt x="233" y="181"/>
                  </a:lnTo>
                  <a:lnTo>
                    <a:pt x="230" y="185"/>
                  </a:lnTo>
                  <a:lnTo>
                    <a:pt x="223" y="193"/>
                  </a:lnTo>
                  <a:lnTo>
                    <a:pt x="221" y="196"/>
                  </a:lnTo>
                  <a:lnTo>
                    <a:pt x="220" y="198"/>
                  </a:lnTo>
                  <a:lnTo>
                    <a:pt x="220" y="199"/>
                  </a:lnTo>
                  <a:lnTo>
                    <a:pt x="219" y="200"/>
                  </a:lnTo>
                  <a:lnTo>
                    <a:pt x="219" y="202"/>
                  </a:lnTo>
                  <a:lnTo>
                    <a:pt x="218" y="205"/>
                  </a:lnTo>
                  <a:lnTo>
                    <a:pt x="218" y="209"/>
                  </a:lnTo>
                  <a:lnTo>
                    <a:pt x="218" y="211"/>
                  </a:lnTo>
                  <a:lnTo>
                    <a:pt x="217" y="212"/>
                  </a:lnTo>
                  <a:lnTo>
                    <a:pt x="217" y="213"/>
                  </a:lnTo>
                  <a:lnTo>
                    <a:pt x="216" y="215"/>
                  </a:lnTo>
                  <a:lnTo>
                    <a:pt x="214" y="220"/>
                  </a:lnTo>
                  <a:lnTo>
                    <a:pt x="214" y="222"/>
                  </a:lnTo>
                  <a:lnTo>
                    <a:pt x="213" y="223"/>
                  </a:lnTo>
                  <a:lnTo>
                    <a:pt x="213" y="225"/>
                  </a:lnTo>
                  <a:lnTo>
                    <a:pt x="213" y="227"/>
                  </a:lnTo>
                  <a:lnTo>
                    <a:pt x="213" y="229"/>
                  </a:lnTo>
                  <a:lnTo>
                    <a:pt x="213" y="236"/>
                  </a:lnTo>
                  <a:lnTo>
                    <a:pt x="213" y="242"/>
                  </a:lnTo>
                  <a:lnTo>
                    <a:pt x="213" y="245"/>
                  </a:lnTo>
                  <a:lnTo>
                    <a:pt x="213" y="247"/>
                  </a:lnTo>
                  <a:lnTo>
                    <a:pt x="213" y="249"/>
                  </a:lnTo>
                  <a:lnTo>
                    <a:pt x="213" y="250"/>
                  </a:lnTo>
                  <a:lnTo>
                    <a:pt x="212" y="252"/>
                  </a:lnTo>
                  <a:lnTo>
                    <a:pt x="211" y="254"/>
                  </a:lnTo>
                  <a:lnTo>
                    <a:pt x="211" y="255"/>
                  </a:lnTo>
                  <a:lnTo>
                    <a:pt x="210" y="257"/>
                  </a:lnTo>
                  <a:lnTo>
                    <a:pt x="209" y="259"/>
                  </a:lnTo>
                  <a:lnTo>
                    <a:pt x="208" y="260"/>
                  </a:lnTo>
                  <a:lnTo>
                    <a:pt x="207" y="261"/>
                  </a:lnTo>
                  <a:lnTo>
                    <a:pt x="199" y="270"/>
                  </a:lnTo>
                  <a:lnTo>
                    <a:pt x="197" y="273"/>
                  </a:lnTo>
                  <a:lnTo>
                    <a:pt x="196" y="275"/>
                  </a:lnTo>
                  <a:lnTo>
                    <a:pt x="194" y="277"/>
                  </a:lnTo>
                  <a:lnTo>
                    <a:pt x="193" y="279"/>
                  </a:lnTo>
                  <a:lnTo>
                    <a:pt x="192" y="283"/>
                  </a:lnTo>
                  <a:lnTo>
                    <a:pt x="191" y="284"/>
                  </a:lnTo>
                  <a:lnTo>
                    <a:pt x="191" y="285"/>
                  </a:lnTo>
                  <a:lnTo>
                    <a:pt x="190" y="287"/>
                  </a:lnTo>
                  <a:lnTo>
                    <a:pt x="190" y="288"/>
                  </a:lnTo>
                  <a:lnTo>
                    <a:pt x="190" y="290"/>
                  </a:lnTo>
                  <a:lnTo>
                    <a:pt x="189" y="295"/>
                  </a:lnTo>
                  <a:lnTo>
                    <a:pt x="188" y="300"/>
                  </a:lnTo>
                  <a:lnTo>
                    <a:pt x="188" y="301"/>
                  </a:lnTo>
                  <a:lnTo>
                    <a:pt x="188" y="302"/>
                  </a:lnTo>
                  <a:lnTo>
                    <a:pt x="189" y="303"/>
                  </a:lnTo>
                  <a:lnTo>
                    <a:pt x="189" y="304"/>
                  </a:lnTo>
                  <a:lnTo>
                    <a:pt x="189" y="304"/>
                  </a:lnTo>
                  <a:lnTo>
                    <a:pt x="189" y="305"/>
                  </a:lnTo>
                  <a:lnTo>
                    <a:pt x="190" y="306"/>
                  </a:lnTo>
                  <a:lnTo>
                    <a:pt x="191" y="307"/>
                  </a:lnTo>
                  <a:lnTo>
                    <a:pt x="192" y="309"/>
                  </a:lnTo>
                  <a:lnTo>
                    <a:pt x="198" y="315"/>
                  </a:lnTo>
                  <a:lnTo>
                    <a:pt x="199" y="316"/>
                  </a:lnTo>
                  <a:lnTo>
                    <a:pt x="200" y="318"/>
                  </a:lnTo>
                  <a:lnTo>
                    <a:pt x="200" y="318"/>
                  </a:lnTo>
                  <a:lnTo>
                    <a:pt x="201" y="319"/>
                  </a:lnTo>
                  <a:lnTo>
                    <a:pt x="201" y="320"/>
                  </a:lnTo>
                  <a:lnTo>
                    <a:pt x="201" y="321"/>
                  </a:lnTo>
                  <a:lnTo>
                    <a:pt x="202" y="322"/>
                  </a:lnTo>
                  <a:lnTo>
                    <a:pt x="202" y="323"/>
                  </a:lnTo>
                  <a:lnTo>
                    <a:pt x="202" y="324"/>
                  </a:lnTo>
                  <a:lnTo>
                    <a:pt x="202" y="325"/>
                  </a:lnTo>
                  <a:lnTo>
                    <a:pt x="202" y="326"/>
                  </a:lnTo>
                  <a:lnTo>
                    <a:pt x="201" y="328"/>
                  </a:lnTo>
                  <a:lnTo>
                    <a:pt x="201" y="329"/>
                  </a:lnTo>
                  <a:lnTo>
                    <a:pt x="200" y="331"/>
                  </a:lnTo>
                  <a:lnTo>
                    <a:pt x="199" y="333"/>
                  </a:lnTo>
                  <a:lnTo>
                    <a:pt x="198" y="334"/>
                  </a:lnTo>
                  <a:lnTo>
                    <a:pt x="195" y="338"/>
                  </a:lnTo>
                  <a:lnTo>
                    <a:pt x="193" y="340"/>
                  </a:lnTo>
                  <a:lnTo>
                    <a:pt x="191" y="342"/>
                  </a:lnTo>
                  <a:lnTo>
                    <a:pt x="191" y="343"/>
                  </a:lnTo>
                  <a:lnTo>
                    <a:pt x="191" y="344"/>
                  </a:lnTo>
                  <a:lnTo>
                    <a:pt x="190" y="345"/>
                  </a:lnTo>
                  <a:lnTo>
                    <a:pt x="190" y="347"/>
                  </a:lnTo>
                  <a:lnTo>
                    <a:pt x="190" y="348"/>
                  </a:lnTo>
                  <a:lnTo>
                    <a:pt x="190" y="350"/>
                  </a:lnTo>
                  <a:lnTo>
                    <a:pt x="190" y="351"/>
                  </a:lnTo>
                  <a:lnTo>
                    <a:pt x="190" y="353"/>
                  </a:lnTo>
                  <a:lnTo>
                    <a:pt x="190" y="354"/>
                  </a:lnTo>
                  <a:lnTo>
                    <a:pt x="189" y="356"/>
                  </a:lnTo>
                  <a:lnTo>
                    <a:pt x="188" y="358"/>
                  </a:lnTo>
                  <a:lnTo>
                    <a:pt x="186" y="363"/>
                  </a:lnTo>
                  <a:lnTo>
                    <a:pt x="185" y="365"/>
                  </a:lnTo>
                  <a:lnTo>
                    <a:pt x="185" y="366"/>
                  </a:lnTo>
                  <a:lnTo>
                    <a:pt x="185" y="367"/>
                  </a:lnTo>
                  <a:lnTo>
                    <a:pt x="185" y="369"/>
                  </a:lnTo>
                  <a:lnTo>
                    <a:pt x="185" y="369"/>
                  </a:lnTo>
                  <a:lnTo>
                    <a:pt x="185" y="370"/>
                  </a:lnTo>
                  <a:lnTo>
                    <a:pt x="185" y="371"/>
                  </a:lnTo>
                  <a:lnTo>
                    <a:pt x="185" y="372"/>
                  </a:lnTo>
                  <a:lnTo>
                    <a:pt x="186" y="373"/>
                  </a:lnTo>
                  <a:lnTo>
                    <a:pt x="187" y="375"/>
                  </a:lnTo>
                  <a:lnTo>
                    <a:pt x="188" y="377"/>
                  </a:lnTo>
                  <a:lnTo>
                    <a:pt x="189" y="378"/>
                  </a:lnTo>
                  <a:lnTo>
                    <a:pt x="189" y="379"/>
                  </a:lnTo>
                  <a:lnTo>
                    <a:pt x="192" y="382"/>
                  </a:lnTo>
                  <a:lnTo>
                    <a:pt x="194" y="385"/>
                  </a:lnTo>
                  <a:lnTo>
                    <a:pt x="195" y="386"/>
                  </a:lnTo>
                  <a:lnTo>
                    <a:pt x="197" y="388"/>
                  </a:lnTo>
                  <a:lnTo>
                    <a:pt x="197" y="388"/>
                  </a:lnTo>
                  <a:lnTo>
                    <a:pt x="198" y="389"/>
                  </a:lnTo>
                  <a:lnTo>
                    <a:pt x="199" y="389"/>
                  </a:lnTo>
                  <a:lnTo>
                    <a:pt x="200" y="389"/>
                  </a:lnTo>
                  <a:lnTo>
                    <a:pt x="201" y="389"/>
                  </a:lnTo>
                  <a:lnTo>
                    <a:pt x="202" y="389"/>
                  </a:lnTo>
                  <a:lnTo>
                    <a:pt x="203" y="389"/>
                  </a:lnTo>
                  <a:lnTo>
                    <a:pt x="207" y="389"/>
                  </a:lnTo>
                  <a:lnTo>
                    <a:pt x="208" y="388"/>
                  </a:lnTo>
                  <a:lnTo>
                    <a:pt x="210" y="388"/>
                  </a:lnTo>
                  <a:lnTo>
                    <a:pt x="211" y="387"/>
                  </a:lnTo>
                  <a:lnTo>
                    <a:pt x="212" y="387"/>
                  </a:lnTo>
                  <a:lnTo>
                    <a:pt x="212" y="387"/>
                  </a:lnTo>
                  <a:lnTo>
                    <a:pt x="213" y="387"/>
                  </a:lnTo>
                  <a:lnTo>
                    <a:pt x="213" y="388"/>
                  </a:lnTo>
                  <a:lnTo>
                    <a:pt x="213" y="388"/>
                  </a:lnTo>
                  <a:lnTo>
                    <a:pt x="213" y="389"/>
                  </a:lnTo>
                  <a:lnTo>
                    <a:pt x="214" y="390"/>
                  </a:lnTo>
                  <a:lnTo>
                    <a:pt x="214" y="391"/>
                  </a:lnTo>
                  <a:lnTo>
                    <a:pt x="213" y="394"/>
                  </a:lnTo>
                  <a:lnTo>
                    <a:pt x="213" y="398"/>
                  </a:lnTo>
                  <a:lnTo>
                    <a:pt x="213" y="400"/>
                  </a:lnTo>
                  <a:lnTo>
                    <a:pt x="212" y="401"/>
                  </a:lnTo>
                  <a:lnTo>
                    <a:pt x="213" y="403"/>
                  </a:lnTo>
                  <a:lnTo>
                    <a:pt x="213" y="403"/>
                  </a:lnTo>
                  <a:lnTo>
                    <a:pt x="213" y="404"/>
                  </a:lnTo>
                  <a:lnTo>
                    <a:pt x="214" y="405"/>
                  </a:lnTo>
                  <a:lnTo>
                    <a:pt x="214" y="406"/>
                  </a:lnTo>
                  <a:lnTo>
                    <a:pt x="215" y="406"/>
                  </a:lnTo>
                  <a:lnTo>
                    <a:pt x="215" y="406"/>
                  </a:lnTo>
                  <a:lnTo>
                    <a:pt x="216" y="406"/>
                  </a:lnTo>
                  <a:lnTo>
                    <a:pt x="217" y="407"/>
                  </a:lnTo>
                  <a:lnTo>
                    <a:pt x="218" y="407"/>
                  </a:lnTo>
                  <a:lnTo>
                    <a:pt x="223" y="406"/>
                  </a:lnTo>
                  <a:lnTo>
                    <a:pt x="228" y="406"/>
                  </a:lnTo>
                  <a:lnTo>
                    <a:pt x="229" y="406"/>
                  </a:lnTo>
                  <a:lnTo>
                    <a:pt x="230" y="406"/>
                  </a:lnTo>
                  <a:lnTo>
                    <a:pt x="231" y="406"/>
                  </a:lnTo>
                  <a:lnTo>
                    <a:pt x="232" y="405"/>
                  </a:lnTo>
                  <a:lnTo>
                    <a:pt x="232" y="404"/>
                  </a:lnTo>
                  <a:lnTo>
                    <a:pt x="234" y="402"/>
                  </a:lnTo>
                  <a:lnTo>
                    <a:pt x="235" y="401"/>
                  </a:lnTo>
                  <a:lnTo>
                    <a:pt x="236" y="400"/>
                  </a:lnTo>
                  <a:lnTo>
                    <a:pt x="237" y="399"/>
                  </a:lnTo>
                  <a:lnTo>
                    <a:pt x="238" y="397"/>
                  </a:lnTo>
                  <a:lnTo>
                    <a:pt x="243" y="394"/>
                  </a:lnTo>
                  <a:lnTo>
                    <a:pt x="247" y="391"/>
                  </a:lnTo>
                  <a:lnTo>
                    <a:pt x="249" y="389"/>
                  </a:lnTo>
                  <a:lnTo>
                    <a:pt x="252" y="387"/>
                  </a:lnTo>
                  <a:lnTo>
                    <a:pt x="253" y="386"/>
                  </a:lnTo>
                  <a:lnTo>
                    <a:pt x="254" y="386"/>
                  </a:lnTo>
                  <a:lnTo>
                    <a:pt x="255" y="385"/>
                  </a:lnTo>
                  <a:lnTo>
                    <a:pt x="258" y="384"/>
                  </a:lnTo>
                  <a:lnTo>
                    <a:pt x="260" y="383"/>
                  </a:lnTo>
                  <a:lnTo>
                    <a:pt x="261" y="383"/>
                  </a:lnTo>
                  <a:lnTo>
                    <a:pt x="262" y="382"/>
                  </a:lnTo>
                  <a:lnTo>
                    <a:pt x="264" y="382"/>
                  </a:lnTo>
                  <a:lnTo>
                    <a:pt x="267" y="382"/>
                  </a:lnTo>
                  <a:lnTo>
                    <a:pt x="269" y="381"/>
                  </a:lnTo>
                  <a:lnTo>
                    <a:pt x="270" y="381"/>
                  </a:lnTo>
                  <a:lnTo>
                    <a:pt x="271" y="382"/>
                  </a:lnTo>
                  <a:lnTo>
                    <a:pt x="272" y="382"/>
                  </a:lnTo>
                  <a:lnTo>
                    <a:pt x="273" y="382"/>
                  </a:lnTo>
                  <a:lnTo>
                    <a:pt x="274" y="383"/>
                  </a:lnTo>
                  <a:lnTo>
                    <a:pt x="275" y="384"/>
                  </a:lnTo>
                  <a:lnTo>
                    <a:pt x="276" y="384"/>
                  </a:lnTo>
                  <a:lnTo>
                    <a:pt x="277" y="385"/>
                  </a:lnTo>
                  <a:lnTo>
                    <a:pt x="277" y="386"/>
                  </a:lnTo>
                  <a:lnTo>
                    <a:pt x="278" y="387"/>
                  </a:lnTo>
                  <a:lnTo>
                    <a:pt x="278" y="389"/>
                  </a:lnTo>
                  <a:lnTo>
                    <a:pt x="278" y="390"/>
                  </a:lnTo>
                  <a:lnTo>
                    <a:pt x="278" y="390"/>
                  </a:lnTo>
                  <a:lnTo>
                    <a:pt x="278" y="391"/>
                  </a:lnTo>
                  <a:lnTo>
                    <a:pt x="278" y="394"/>
                  </a:lnTo>
                  <a:lnTo>
                    <a:pt x="277" y="397"/>
                  </a:lnTo>
                  <a:lnTo>
                    <a:pt x="276" y="403"/>
                  </a:lnTo>
                  <a:lnTo>
                    <a:pt x="276" y="406"/>
                  </a:lnTo>
                  <a:lnTo>
                    <a:pt x="276" y="408"/>
                  </a:lnTo>
                  <a:lnTo>
                    <a:pt x="276" y="409"/>
                  </a:lnTo>
                  <a:lnTo>
                    <a:pt x="276" y="410"/>
                  </a:lnTo>
                  <a:lnTo>
                    <a:pt x="276" y="412"/>
                  </a:lnTo>
                  <a:lnTo>
                    <a:pt x="277" y="413"/>
                  </a:lnTo>
                  <a:lnTo>
                    <a:pt x="278" y="415"/>
                  </a:lnTo>
                  <a:lnTo>
                    <a:pt x="279" y="417"/>
                  </a:lnTo>
                  <a:lnTo>
                    <a:pt x="280" y="418"/>
                  </a:lnTo>
                  <a:lnTo>
                    <a:pt x="281" y="419"/>
                  </a:lnTo>
                  <a:lnTo>
                    <a:pt x="282" y="420"/>
                  </a:lnTo>
                  <a:lnTo>
                    <a:pt x="283" y="420"/>
                  </a:lnTo>
                  <a:lnTo>
                    <a:pt x="283" y="421"/>
                  </a:lnTo>
                  <a:lnTo>
                    <a:pt x="284" y="421"/>
                  </a:lnTo>
                  <a:lnTo>
                    <a:pt x="284" y="420"/>
                  </a:lnTo>
                  <a:lnTo>
                    <a:pt x="285" y="420"/>
                  </a:lnTo>
                  <a:lnTo>
                    <a:pt x="285" y="420"/>
                  </a:lnTo>
                  <a:lnTo>
                    <a:pt x="286" y="420"/>
                  </a:lnTo>
                  <a:lnTo>
                    <a:pt x="287" y="418"/>
                  </a:lnTo>
                  <a:lnTo>
                    <a:pt x="288" y="415"/>
                  </a:lnTo>
                  <a:lnTo>
                    <a:pt x="289" y="414"/>
                  </a:lnTo>
                  <a:lnTo>
                    <a:pt x="290" y="414"/>
                  </a:lnTo>
                  <a:lnTo>
                    <a:pt x="293" y="410"/>
                  </a:lnTo>
                  <a:lnTo>
                    <a:pt x="294" y="410"/>
                  </a:lnTo>
                  <a:lnTo>
                    <a:pt x="294" y="409"/>
                  </a:lnTo>
                  <a:lnTo>
                    <a:pt x="295" y="408"/>
                  </a:lnTo>
                  <a:lnTo>
                    <a:pt x="296" y="406"/>
                  </a:lnTo>
                  <a:lnTo>
                    <a:pt x="296" y="405"/>
                  </a:lnTo>
                  <a:lnTo>
                    <a:pt x="297" y="404"/>
                  </a:lnTo>
                  <a:lnTo>
                    <a:pt x="297" y="404"/>
                  </a:lnTo>
                  <a:lnTo>
                    <a:pt x="298" y="403"/>
                  </a:lnTo>
                  <a:lnTo>
                    <a:pt x="299" y="403"/>
                  </a:lnTo>
                  <a:lnTo>
                    <a:pt x="301" y="401"/>
                  </a:lnTo>
                  <a:lnTo>
                    <a:pt x="302" y="401"/>
                  </a:lnTo>
                  <a:lnTo>
                    <a:pt x="303" y="400"/>
                  </a:lnTo>
                  <a:lnTo>
                    <a:pt x="304" y="400"/>
                  </a:lnTo>
                  <a:lnTo>
                    <a:pt x="304" y="399"/>
                  </a:lnTo>
                  <a:lnTo>
                    <a:pt x="305" y="399"/>
                  </a:lnTo>
                  <a:lnTo>
                    <a:pt x="305" y="399"/>
                  </a:lnTo>
                  <a:lnTo>
                    <a:pt x="306" y="400"/>
                  </a:lnTo>
                  <a:lnTo>
                    <a:pt x="307" y="400"/>
                  </a:lnTo>
                  <a:lnTo>
                    <a:pt x="308" y="400"/>
                  </a:lnTo>
                  <a:lnTo>
                    <a:pt x="308" y="400"/>
                  </a:lnTo>
                  <a:lnTo>
                    <a:pt x="309" y="400"/>
                  </a:lnTo>
                  <a:lnTo>
                    <a:pt x="310" y="400"/>
                  </a:lnTo>
                  <a:lnTo>
                    <a:pt x="311" y="399"/>
                  </a:lnTo>
                  <a:lnTo>
                    <a:pt x="311" y="398"/>
                  </a:lnTo>
                  <a:lnTo>
                    <a:pt x="313" y="397"/>
                  </a:lnTo>
                  <a:lnTo>
                    <a:pt x="314" y="396"/>
                  </a:lnTo>
                  <a:lnTo>
                    <a:pt x="314" y="395"/>
                  </a:lnTo>
                  <a:lnTo>
                    <a:pt x="314" y="395"/>
                  </a:lnTo>
                  <a:lnTo>
                    <a:pt x="315" y="394"/>
                  </a:lnTo>
                  <a:lnTo>
                    <a:pt x="315" y="393"/>
                  </a:lnTo>
                  <a:lnTo>
                    <a:pt x="315" y="391"/>
                  </a:lnTo>
                  <a:lnTo>
                    <a:pt x="315" y="390"/>
                  </a:lnTo>
                  <a:lnTo>
                    <a:pt x="314" y="389"/>
                  </a:lnTo>
                  <a:lnTo>
                    <a:pt x="312" y="379"/>
                  </a:lnTo>
                  <a:lnTo>
                    <a:pt x="312" y="377"/>
                  </a:lnTo>
                  <a:lnTo>
                    <a:pt x="312" y="376"/>
                  </a:lnTo>
                  <a:lnTo>
                    <a:pt x="312" y="375"/>
                  </a:lnTo>
                  <a:lnTo>
                    <a:pt x="312" y="374"/>
                  </a:lnTo>
                  <a:lnTo>
                    <a:pt x="313" y="374"/>
                  </a:lnTo>
                  <a:lnTo>
                    <a:pt x="313" y="373"/>
                  </a:lnTo>
                  <a:lnTo>
                    <a:pt x="314" y="373"/>
                  </a:lnTo>
                  <a:lnTo>
                    <a:pt x="315" y="373"/>
                  </a:lnTo>
                  <a:lnTo>
                    <a:pt x="316" y="373"/>
                  </a:lnTo>
                  <a:lnTo>
                    <a:pt x="318" y="373"/>
                  </a:lnTo>
                  <a:lnTo>
                    <a:pt x="319" y="373"/>
                  </a:lnTo>
                  <a:lnTo>
                    <a:pt x="319" y="374"/>
                  </a:lnTo>
                  <a:lnTo>
                    <a:pt x="319" y="374"/>
                  </a:lnTo>
                  <a:lnTo>
                    <a:pt x="320" y="375"/>
                  </a:lnTo>
                  <a:lnTo>
                    <a:pt x="320" y="376"/>
                  </a:lnTo>
                  <a:lnTo>
                    <a:pt x="322" y="379"/>
                  </a:lnTo>
                  <a:lnTo>
                    <a:pt x="324" y="383"/>
                  </a:lnTo>
                  <a:lnTo>
                    <a:pt x="325" y="385"/>
                  </a:lnTo>
                  <a:lnTo>
                    <a:pt x="326" y="387"/>
                  </a:lnTo>
                  <a:lnTo>
                    <a:pt x="326" y="389"/>
                  </a:lnTo>
                  <a:lnTo>
                    <a:pt x="326" y="391"/>
                  </a:lnTo>
                  <a:lnTo>
                    <a:pt x="326" y="394"/>
                  </a:lnTo>
                  <a:lnTo>
                    <a:pt x="326" y="395"/>
                  </a:lnTo>
                  <a:lnTo>
                    <a:pt x="327" y="397"/>
                  </a:lnTo>
                  <a:lnTo>
                    <a:pt x="327" y="398"/>
                  </a:lnTo>
                  <a:lnTo>
                    <a:pt x="328" y="401"/>
                  </a:lnTo>
                  <a:lnTo>
                    <a:pt x="329" y="402"/>
                  </a:lnTo>
                  <a:lnTo>
                    <a:pt x="331" y="406"/>
                  </a:lnTo>
                  <a:lnTo>
                    <a:pt x="331" y="407"/>
                  </a:lnTo>
                  <a:lnTo>
                    <a:pt x="332" y="408"/>
                  </a:lnTo>
                  <a:lnTo>
                    <a:pt x="333" y="409"/>
                  </a:lnTo>
                  <a:lnTo>
                    <a:pt x="333" y="410"/>
                  </a:lnTo>
                  <a:lnTo>
                    <a:pt x="333" y="411"/>
                  </a:lnTo>
                  <a:lnTo>
                    <a:pt x="333" y="412"/>
                  </a:lnTo>
                  <a:lnTo>
                    <a:pt x="334" y="414"/>
                  </a:lnTo>
                  <a:lnTo>
                    <a:pt x="334" y="416"/>
                  </a:lnTo>
                  <a:lnTo>
                    <a:pt x="334" y="417"/>
                  </a:lnTo>
                  <a:lnTo>
                    <a:pt x="335" y="418"/>
                  </a:lnTo>
                  <a:lnTo>
                    <a:pt x="335" y="419"/>
                  </a:lnTo>
                  <a:lnTo>
                    <a:pt x="336" y="420"/>
                  </a:lnTo>
                  <a:lnTo>
                    <a:pt x="340" y="424"/>
                  </a:lnTo>
                  <a:lnTo>
                    <a:pt x="341" y="425"/>
                  </a:lnTo>
                  <a:lnTo>
                    <a:pt x="342" y="427"/>
                  </a:lnTo>
                  <a:lnTo>
                    <a:pt x="343" y="429"/>
                  </a:lnTo>
                  <a:lnTo>
                    <a:pt x="344" y="431"/>
                  </a:lnTo>
                  <a:lnTo>
                    <a:pt x="345" y="432"/>
                  </a:lnTo>
                  <a:lnTo>
                    <a:pt x="346" y="433"/>
                  </a:lnTo>
                  <a:lnTo>
                    <a:pt x="347" y="434"/>
                  </a:lnTo>
                  <a:lnTo>
                    <a:pt x="349" y="435"/>
                  </a:lnTo>
                  <a:lnTo>
                    <a:pt x="349" y="435"/>
                  </a:lnTo>
                  <a:lnTo>
                    <a:pt x="352" y="436"/>
                  </a:lnTo>
                  <a:lnTo>
                    <a:pt x="353" y="437"/>
                  </a:lnTo>
                  <a:lnTo>
                    <a:pt x="354" y="438"/>
                  </a:lnTo>
                  <a:lnTo>
                    <a:pt x="356" y="439"/>
                  </a:lnTo>
                  <a:lnTo>
                    <a:pt x="358" y="441"/>
                  </a:lnTo>
                  <a:lnTo>
                    <a:pt x="359" y="442"/>
                  </a:lnTo>
                  <a:lnTo>
                    <a:pt x="361" y="443"/>
                  </a:lnTo>
                  <a:lnTo>
                    <a:pt x="362" y="444"/>
                  </a:lnTo>
                  <a:lnTo>
                    <a:pt x="368" y="447"/>
                  </a:lnTo>
                  <a:lnTo>
                    <a:pt x="371" y="448"/>
                  </a:lnTo>
                  <a:lnTo>
                    <a:pt x="372" y="448"/>
                  </a:lnTo>
                  <a:lnTo>
                    <a:pt x="373" y="448"/>
                  </a:lnTo>
                  <a:lnTo>
                    <a:pt x="378" y="449"/>
                  </a:lnTo>
                  <a:lnTo>
                    <a:pt x="379" y="449"/>
                  </a:lnTo>
                  <a:lnTo>
                    <a:pt x="380" y="449"/>
                  </a:lnTo>
                  <a:lnTo>
                    <a:pt x="381" y="449"/>
                  </a:lnTo>
                  <a:lnTo>
                    <a:pt x="382" y="449"/>
                  </a:lnTo>
                  <a:lnTo>
                    <a:pt x="383" y="449"/>
                  </a:lnTo>
                  <a:lnTo>
                    <a:pt x="386" y="447"/>
                  </a:lnTo>
                  <a:lnTo>
                    <a:pt x="389" y="446"/>
                  </a:lnTo>
                  <a:lnTo>
                    <a:pt x="391" y="445"/>
                  </a:lnTo>
                  <a:lnTo>
                    <a:pt x="393" y="445"/>
                  </a:lnTo>
                  <a:lnTo>
                    <a:pt x="400" y="442"/>
                  </a:lnTo>
                  <a:lnTo>
                    <a:pt x="402" y="442"/>
                  </a:lnTo>
                  <a:lnTo>
                    <a:pt x="406" y="441"/>
                  </a:lnTo>
                  <a:lnTo>
                    <a:pt x="407" y="441"/>
                  </a:lnTo>
                  <a:lnTo>
                    <a:pt x="407" y="441"/>
                  </a:lnTo>
                  <a:lnTo>
                    <a:pt x="408" y="441"/>
                  </a:lnTo>
                  <a:lnTo>
                    <a:pt x="409" y="441"/>
                  </a:lnTo>
                  <a:lnTo>
                    <a:pt x="410" y="441"/>
                  </a:lnTo>
                  <a:lnTo>
                    <a:pt x="410" y="442"/>
                  </a:lnTo>
                  <a:lnTo>
                    <a:pt x="411" y="442"/>
                  </a:lnTo>
                  <a:lnTo>
                    <a:pt x="412" y="442"/>
                  </a:lnTo>
                  <a:lnTo>
                    <a:pt x="413" y="443"/>
                  </a:lnTo>
                  <a:lnTo>
                    <a:pt x="414" y="445"/>
                  </a:lnTo>
                  <a:lnTo>
                    <a:pt x="414" y="446"/>
                  </a:lnTo>
                  <a:lnTo>
                    <a:pt x="415" y="447"/>
                  </a:lnTo>
                  <a:lnTo>
                    <a:pt x="416" y="449"/>
                  </a:lnTo>
                  <a:lnTo>
                    <a:pt x="416" y="451"/>
                  </a:lnTo>
                  <a:lnTo>
                    <a:pt x="417" y="454"/>
                  </a:lnTo>
                  <a:lnTo>
                    <a:pt x="417" y="456"/>
                  </a:lnTo>
                  <a:lnTo>
                    <a:pt x="417" y="457"/>
                  </a:lnTo>
                  <a:lnTo>
                    <a:pt x="418" y="459"/>
                  </a:lnTo>
                  <a:lnTo>
                    <a:pt x="417" y="461"/>
                  </a:lnTo>
                  <a:lnTo>
                    <a:pt x="417" y="462"/>
                  </a:lnTo>
                  <a:lnTo>
                    <a:pt x="417" y="464"/>
                  </a:lnTo>
                  <a:lnTo>
                    <a:pt x="417" y="465"/>
                  </a:lnTo>
                  <a:lnTo>
                    <a:pt x="415" y="471"/>
                  </a:lnTo>
                  <a:lnTo>
                    <a:pt x="415" y="474"/>
                  </a:lnTo>
                  <a:lnTo>
                    <a:pt x="415" y="475"/>
                  </a:lnTo>
                  <a:lnTo>
                    <a:pt x="415" y="477"/>
                  </a:lnTo>
                  <a:lnTo>
                    <a:pt x="414" y="478"/>
                  </a:lnTo>
                  <a:lnTo>
                    <a:pt x="414" y="480"/>
                  </a:lnTo>
                  <a:lnTo>
                    <a:pt x="415" y="482"/>
                  </a:lnTo>
                  <a:lnTo>
                    <a:pt x="415" y="484"/>
                  </a:lnTo>
                  <a:lnTo>
                    <a:pt x="415" y="486"/>
                  </a:lnTo>
                  <a:lnTo>
                    <a:pt x="416" y="488"/>
                  </a:lnTo>
                  <a:lnTo>
                    <a:pt x="416" y="490"/>
                  </a:lnTo>
                  <a:lnTo>
                    <a:pt x="417" y="492"/>
                  </a:lnTo>
                  <a:lnTo>
                    <a:pt x="418" y="493"/>
                  </a:lnTo>
                  <a:lnTo>
                    <a:pt x="419" y="494"/>
                  </a:lnTo>
                  <a:lnTo>
                    <a:pt x="419" y="495"/>
                  </a:lnTo>
                  <a:lnTo>
                    <a:pt x="420" y="496"/>
                  </a:lnTo>
                  <a:lnTo>
                    <a:pt x="422" y="497"/>
                  </a:lnTo>
                  <a:lnTo>
                    <a:pt x="423" y="498"/>
                  </a:lnTo>
                  <a:lnTo>
                    <a:pt x="425" y="499"/>
                  </a:lnTo>
                  <a:lnTo>
                    <a:pt x="426" y="500"/>
                  </a:lnTo>
                  <a:lnTo>
                    <a:pt x="428" y="501"/>
                  </a:lnTo>
                  <a:lnTo>
                    <a:pt x="429" y="501"/>
                  </a:lnTo>
                  <a:lnTo>
                    <a:pt x="430" y="501"/>
                  </a:lnTo>
                  <a:lnTo>
                    <a:pt x="431" y="501"/>
                  </a:lnTo>
                  <a:lnTo>
                    <a:pt x="432" y="501"/>
                  </a:lnTo>
                  <a:lnTo>
                    <a:pt x="433" y="501"/>
                  </a:lnTo>
                  <a:lnTo>
                    <a:pt x="434" y="501"/>
                  </a:lnTo>
                  <a:lnTo>
                    <a:pt x="434" y="500"/>
                  </a:lnTo>
                  <a:lnTo>
                    <a:pt x="436" y="499"/>
                  </a:lnTo>
                  <a:lnTo>
                    <a:pt x="437" y="499"/>
                  </a:lnTo>
                  <a:lnTo>
                    <a:pt x="437" y="498"/>
                  </a:lnTo>
                  <a:lnTo>
                    <a:pt x="438" y="498"/>
                  </a:lnTo>
                  <a:lnTo>
                    <a:pt x="439" y="498"/>
                  </a:lnTo>
                  <a:lnTo>
                    <a:pt x="439" y="498"/>
                  </a:lnTo>
                  <a:lnTo>
                    <a:pt x="440" y="498"/>
                  </a:lnTo>
                  <a:lnTo>
                    <a:pt x="440" y="499"/>
                  </a:lnTo>
                  <a:lnTo>
                    <a:pt x="441" y="499"/>
                  </a:lnTo>
                  <a:lnTo>
                    <a:pt x="443" y="500"/>
                  </a:lnTo>
                  <a:lnTo>
                    <a:pt x="444" y="501"/>
                  </a:lnTo>
                  <a:lnTo>
                    <a:pt x="445" y="503"/>
                  </a:lnTo>
                  <a:lnTo>
                    <a:pt x="447" y="505"/>
                  </a:lnTo>
                  <a:lnTo>
                    <a:pt x="448" y="507"/>
                  </a:lnTo>
                  <a:lnTo>
                    <a:pt x="449" y="508"/>
                  </a:lnTo>
                  <a:lnTo>
                    <a:pt x="450" y="510"/>
                  </a:lnTo>
                  <a:lnTo>
                    <a:pt x="452" y="514"/>
                  </a:lnTo>
                  <a:lnTo>
                    <a:pt x="453" y="515"/>
                  </a:lnTo>
                  <a:lnTo>
                    <a:pt x="454" y="518"/>
                  </a:lnTo>
                  <a:lnTo>
                    <a:pt x="455" y="519"/>
                  </a:lnTo>
                  <a:lnTo>
                    <a:pt x="456" y="520"/>
                  </a:lnTo>
                  <a:lnTo>
                    <a:pt x="457" y="521"/>
                  </a:lnTo>
                  <a:lnTo>
                    <a:pt x="458" y="521"/>
                  </a:lnTo>
                  <a:lnTo>
                    <a:pt x="468" y="529"/>
                  </a:lnTo>
                  <a:lnTo>
                    <a:pt x="470" y="531"/>
                  </a:lnTo>
                  <a:lnTo>
                    <a:pt x="472" y="532"/>
                  </a:lnTo>
                  <a:lnTo>
                    <a:pt x="477" y="537"/>
                  </a:lnTo>
                  <a:lnTo>
                    <a:pt x="480" y="540"/>
                  </a:lnTo>
                  <a:lnTo>
                    <a:pt x="481" y="542"/>
                  </a:lnTo>
                  <a:lnTo>
                    <a:pt x="484" y="545"/>
                  </a:lnTo>
                  <a:lnTo>
                    <a:pt x="486" y="548"/>
                  </a:lnTo>
                  <a:lnTo>
                    <a:pt x="488" y="551"/>
                  </a:lnTo>
                  <a:lnTo>
                    <a:pt x="490" y="555"/>
                  </a:lnTo>
                  <a:lnTo>
                    <a:pt x="491" y="556"/>
                  </a:lnTo>
                  <a:lnTo>
                    <a:pt x="491" y="558"/>
                  </a:lnTo>
                  <a:lnTo>
                    <a:pt x="491" y="559"/>
                  </a:lnTo>
                  <a:lnTo>
                    <a:pt x="491" y="559"/>
                  </a:lnTo>
                  <a:lnTo>
                    <a:pt x="491" y="560"/>
                  </a:lnTo>
                  <a:lnTo>
                    <a:pt x="491" y="561"/>
                  </a:lnTo>
                  <a:lnTo>
                    <a:pt x="491" y="562"/>
                  </a:lnTo>
                  <a:lnTo>
                    <a:pt x="490" y="564"/>
                  </a:lnTo>
                  <a:lnTo>
                    <a:pt x="489" y="565"/>
                  </a:lnTo>
                  <a:lnTo>
                    <a:pt x="489" y="567"/>
                  </a:lnTo>
                  <a:lnTo>
                    <a:pt x="489" y="568"/>
                  </a:lnTo>
                  <a:lnTo>
                    <a:pt x="489" y="568"/>
                  </a:lnTo>
                  <a:lnTo>
                    <a:pt x="489" y="569"/>
                  </a:lnTo>
                  <a:lnTo>
                    <a:pt x="489" y="571"/>
                  </a:lnTo>
                  <a:lnTo>
                    <a:pt x="490" y="572"/>
                  </a:lnTo>
                  <a:lnTo>
                    <a:pt x="490" y="573"/>
                  </a:lnTo>
                  <a:lnTo>
                    <a:pt x="491" y="574"/>
                  </a:lnTo>
                  <a:lnTo>
                    <a:pt x="492" y="574"/>
                  </a:lnTo>
                  <a:lnTo>
                    <a:pt x="492" y="575"/>
                  </a:lnTo>
                  <a:lnTo>
                    <a:pt x="493" y="575"/>
                  </a:lnTo>
                  <a:lnTo>
                    <a:pt x="494" y="575"/>
                  </a:lnTo>
                  <a:lnTo>
                    <a:pt x="494" y="574"/>
                  </a:lnTo>
                  <a:lnTo>
                    <a:pt x="495" y="574"/>
                  </a:lnTo>
                  <a:lnTo>
                    <a:pt x="498" y="571"/>
                  </a:lnTo>
                  <a:lnTo>
                    <a:pt x="500" y="570"/>
                  </a:lnTo>
                  <a:lnTo>
                    <a:pt x="501" y="569"/>
                  </a:lnTo>
                  <a:lnTo>
                    <a:pt x="502" y="568"/>
                  </a:lnTo>
                  <a:lnTo>
                    <a:pt x="503" y="568"/>
                  </a:lnTo>
                  <a:lnTo>
                    <a:pt x="505" y="568"/>
                  </a:lnTo>
                  <a:lnTo>
                    <a:pt x="506" y="568"/>
                  </a:lnTo>
                  <a:lnTo>
                    <a:pt x="507" y="568"/>
                  </a:lnTo>
                  <a:lnTo>
                    <a:pt x="507" y="568"/>
                  </a:lnTo>
                  <a:lnTo>
                    <a:pt x="508" y="568"/>
                  </a:lnTo>
                  <a:lnTo>
                    <a:pt x="508" y="568"/>
                  </a:lnTo>
                  <a:lnTo>
                    <a:pt x="509" y="568"/>
                  </a:lnTo>
                  <a:lnTo>
                    <a:pt x="509" y="569"/>
                  </a:lnTo>
                  <a:lnTo>
                    <a:pt x="511" y="570"/>
                  </a:lnTo>
                  <a:lnTo>
                    <a:pt x="512" y="572"/>
                  </a:lnTo>
                  <a:lnTo>
                    <a:pt x="513" y="574"/>
                  </a:lnTo>
                  <a:lnTo>
                    <a:pt x="515" y="579"/>
                  </a:lnTo>
                  <a:lnTo>
                    <a:pt x="516" y="582"/>
                  </a:lnTo>
                  <a:lnTo>
                    <a:pt x="517" y="583"/>
                  </a:lnTo>
                  <a:lnTo>
                    <a:pt x="517" y="583"/>
                  </a:lnTo>
                  <a:lnTo>
                    <a:pt x="517" y="584"/>
                  </a:lnTo>
                  <a:lnTo>
                    <a:pt x="517" y="585"/>
                  </a:lnTo>
                  <a:lnTo>
                    <a:pt x="516" y="586"/>
                  </a:lnTo>
                  <a:lnTo>
                    <a:pt x="516" y="587"/>
                  </a:lnTo>
                  <a:lnTo>
                    <a:pt x="515" y="588"/>
                  </a:lnTo>
                  <a:lnTo>
                    <a:pt x="514" y="590"/>
                  </a:lnTo>
                  <a:lnTo>
                    <a:pt x="513" y="593"/>
                  </a:lnTo>
                  <a:lnTo>
                    <a:pt x="511" y="595"/>
                  </a:lnTo>
                  <a:lnTo>
                    <a:pt x="510" y="596"/>
                  </a:lnTo>
                  <a:lnTo>
                    <a:pt x="510" y="596"/>
                  </a:lnTo>
                  <a:lnTo>
                    <a:pt x="509" y="597"/>
                  </a:lnTo>
                  <a:lnTo>
                    <a:pt x="508" y="598"/>
                  </a:lnTo>
                  <a:lnTo>
                    <a:pt x="507" y="598"/>
                  </a:lnTo>
                  <a:lnTo>
                    <a:pt x="506" y="599"/>
                  </a:lnTo>
                  <a:lnTo>
                    <a:pt x="505" y="599"/>
                  </a:lnTo>
                  <a:lnTo>
                    <a:pt x="505" y="599"/>
                  </a:lnTo>
                  <a:lnTo>
                    <a:pt x="504" y="599"/>
                  </a:lnTo>
                  <a:lnTo>
                    <a:pt x="503" y="599"/>
                  </a:lnTo>
                  <a:lnTo>
                    <a:pt x="502" y="599"/>
                  </a:lnTo>
                  <a:lnTo>
                    <a:pt x="501" y="599"/>
                  </a:lnTo>
                  <a:lnTo>
                    <a:pt x="499" y="599"/>
                  </a:lnTo>
                  <a:lnTo>
                    <a:pt x="497" y="598"/>
                  </a:lnTo>
                  <a:lnTo>
                    <a:pt x="493" y="597"/>
                  </a:lnTo>
                  <a:lnTo>
                    <a:pt x="491" y="597"/>
                  </a:lnTo>
                  <a:lnTo>
                    <a:pt x="489" y="597"/>
                  </a:lnTo>
                  <a:lnTo>
                    <a:pt x="488" y="597"/>
                  </a:lnTo>
                  <a:lnTo>
                    <a:pt x="488" y="597"/>
                  </a:lnTo>
                  <a:lnTo>
                    <a:pt x="487" y="597"/>
                  </a:lnTo>
                  <a:lnTo>
                    <a:pt x="486" y="598"/>
                  </a:lnTo>
                  <a:lnTo>
                    <a:pt x="485" y="599"/>
                  </a:lnTo>
                  <a:lnTo>
                    <a:pt x="484" y="602"/>
                  </a:lnTo>
                  <a:lnTo>
                    <a:pt x="483" y="603"/>
                  </a:lnTo>
                  <a:lnTo>
                    <a:pt x="482" y="604"/>
                  </a:lnTo>
                  <a:lnTo>
                    <a:pt x="482" y="605"/>
                  </a:lnTo>
                  <a:lnTo>
                    <a:pt x="481" y="606"/>
                  </a:lnTo>
                  <a:lnTo>
                    <a:pt x="480" y="607"/>
                  </a:lnTo>
                  <a:lnTo>
                    <a:pt x="479" y="608"/>
                  </a:lnTo>
                  <a:lnTo>
                    <a:pt x="476" y="610"/>
                  </a:lnTo>
                  <a:lnTo>
                    <a:pt x="474" y="611"/>
                  </a:lnTo>
                  <a:lnTo>
                    <a:pt x="473" y="612"/>
                  </a:lnTo>
                  <a:lnTo>
                    <a:pt x="471" y="615"/>
                  </a:lnTo>
                  <a:lnTo>
                    <a:pt x="468" y="617"/>
                  </a:lnTo>
                  <a:lnTo>
                    <a:pt x="468" y="618"/>
                  </a:lnTo>
                  <a:lnTo>
                    <a:pt x="467" y="619"/>
                  </a:lnTo>
                  <a:lnTo>
                    <a:pt x="467" y="620"/>
                  </a:lnTo>
                  <a:lnTo>
                    <a:pt x="466" y="621"/>
                  </a:lnTo>
                  <a:lnTo>
                    <a:pt x="466" y="622"/>
                  </a:lnTo>
                  <a:lnTo>
                    <a:pt x="466" y="626"/>
                  </a:lnTo>
                  <a:lnTo>
                    <a:pt x="466" y="628"/>
                  </a:lnTo>
                  <a:lnTo>
                    <a:pt x="466" y="629"/>
                  </a:lnTo>
                  <a:lnTo>
                    <a:pt x="465" y="632"/>
                  </a:lnTo>
                  <a:lnTo>
                    <a:pt x="464" y="634"/>
                  </a:lnTo>
                  <a:lnTo>
                    <a:pt x="462" y="638"/>
                  </a:lnTo>
                  <a:lnTo>
                    <a:pt x="461" y="642"/>
                  </a:lnTo>
                  <a:lnTo>
                    <a:pt x="459" y="646"/>
                  </a:lnTo>
                  <a:lnTo>
                    <a:pt x="459" y="647"/>
                  </a:lnTo>
                  <a:lnTo>
                    <a:pt x="458" y="647"/>
                  </a:lnTo>
                  <a:lnTo>
                    <a:pt x="457" y="648"/>
                  </a:lnTo>
                  <a:lnTo>
                    <a:pt x="456" y="649"/>
                  </a:lnTo>
                  <a:lnTo>
                    <a:pt x="456" y="649"/>
                  </a:lnTo>
                  <a:lnTo>
                    <a:pt x="456" y="650"/>
                  </a:lnTo>
                  <a:lnTo>
                    <a:pt x="454" y="650"/>
                  </a:lnTo>
                  <a:lnTo>
                    <a:pt x="450" y="651"/>
                  </a:lnTo>
                  <a:lnTo>
                    <a:pt x="447" y="652"/>
                  </a:lnTo>
                  <a:lnTo>
                    <a:pt x="445" y="652"/>
                  </a:lnTo>
                  <a:lnTo>
                    <a:pt x="444" y="652"/>
                  </a:lnTo>
                  <a:lnTo>
                    <a:pt x="442" y="652"/>
                  </a:lnTo>
                  <a:lnTo>
                    <a:pt x="440" y="651"/>
                  </a:lnTo>
                  <a:lnTo>
                    <a:pt x="439" y="651"/>
                  </a:lnTo>
                  <a:lnTo>
                    <a:pt x="437" y="650"/>
                  </a:lnTo>
                  <a:lnTo>
                    <a:pt x="436" y="650"/>
                  </a:lnTo>
                  <a:lnTo>
                    <a:pt x="435" y="649"/>
                  </a:lnTo>
                  <a:lnTo>
                    <a:pt x="434" y="648"/>
                  </a:lnTo>
                  <a:lnTo>
                    <a:pt x="433" y="647"/>
                  </a:lnTo>
                  <a:lnTo>
                    <a:pt x="430" y="645"/>
                  </a:lnTo>
                  <a:lnTo>
                    <a:pt x="429" y="643"/>
                  </a:lnTo>
                  <a:lnTo>
                    <a:pt x="427" y="642"/>
                  </a:lnTo>
                  <a:lnTo>
                    <a:pt x="425" y="641"/>
                  </a:lnTo>
                  <a:lnTo>
                    <a:pt x="424" y="640"/>
                  </a:lnTo>
                  <a:lnTo>
                    <a:pt x="423" y="640"/>
                  </a:lnTo>
                  <a:lnTo>
                    <a:pt x="422" y="639"/>
                  </a:lnTo>
                  <a:lnTo>
                    <a:pt x="421" y="639"/>
                  </a:lnTo>
                  <a:lnTo>
                    <a:pt x="419" y="639"/>
                  </a:lnTo>
                  <a:lnTo>
                    <a:pt x="418" y="639"/>
                  </a:lnTo>
                  <a:lnTo>
                    <a:pt x="417" y="640"/>
                  </a:lnTo>
                  <a:lnTo>
                    <a:pt x="417" y="640"/>
                  </a:lnTo>
                  <a:lnTo>
                    <a:pt x="416" y="641"/>
                  </a:lnTo>
                  <a:lnTo>
                    <a:pt x="415" y="642"/>
                  </a:lnTo>
                  <a:lnTo>
                    <a:pt x="413" y="645"/>
                  </a:lnTo>
                  <a:lnTo>
                    <a:pt x="412" y="646"/>
                  </a:lnTo>
                  <a:lnTo>
                    <a:pt x="412" y="646"/>
                  </a:lnTo>
                  <a:lnTo>
                    <a:pt x="411" y="647"/>
                  </a:lnTo>
                  <a:lnTo>
                    <a:pt x="411" y="647"/>
                  </a:lnTo>
                  <a:lnTo>
                    <a:pt x="410" y="648"/>
                  </a:lnTo>
                  <a:lnTo>
                    <a:pt x="410" y="648"/>
                  </a:lnTo>
                  <a:lnTo>
                    <a:pt x="409" y="648"/>
                  </a:lnTo>
                  <a:lnTo>
                    <a:pt x="408" y="648"/>
                  </a:lnTo>
                  <a:lnTo>
                    <a:pt x="407" y="647"/>
                  </a:lnTo>
                  <a:lnTo>
                    <a:pt x="404" y="647"/>
                  </a:lnTo>
                  <a:lnTo>
                    <a:pt x="403" y="647"/>
                  </a:lnTo>
                  <a:lnTo>
                    <a:pt x="402" y="647"/>
                  </a:lnTo>
                  <a:lnTo>
                    <a:pt x="401" y="647"/>
                  </a:lnTo>
                  <a:lnTo>
                    <a:pt x="400" y="647"/>
                  </a:lnTo>
                  <a:lnTo>
                    <a:pt x="399" y="647"/>
                  </a:lnTo>
                  <a:lnTo>
                    <a:pt x="399" y="647"/>
                  </a:lnTo>
                  <a:lnTo>
                    <a:pt x="398" y="648"/>
                  </a:lnTo>
                  <a:lnTo>
                    <a:pt x="398" y="648"/>
                  </a:lnTo>
                  <a:lnTo>
                    <a:pt x="397" y="648"/>
                  </a:lnTo>
                  <a:lnTo>
                    <a:pt x="397" y="649"/>
                  </a:lnTo>
                  <a:lnTo>
                    <a:pt x="397" y="649"/>
                  </a:lnTo>
                  <a:lnTo>
                    <a:pt x="397" y="650"/>
                  </a:lnTo>
                  <a:lnTo>
                    <a:pt x="397" y="650"/>
                  </a:lnTo>
                  <a:lnTo>
                    <a:pt x="397" y="651"/>
                  </a:lnTo>
                  <a:lnTo>
                    <a:pt x="397" y="652"/>
                  </a:lnTo>
                  <a:lnTo>
                    <a:pt x="398" y="653"/>
                  </a:lnTo>
                  <a:lnTo>
                    <a:pt x="401" y="659"/>
                  </a:lnTo>
                  <a:lnTo>
                    <a:pt x="402" y="662"/>
                  </a:lnTo>
                  <a:lnTo>
                    <a:pt x="402" y="663"/>
                  </a:lnTo>
                  <a:lnTo>
                    <a:pt x="402" y="664"/>
                  </a:lnTo>
                  <a:lnTo>
                    <a:pt x="403" y="666"/>
                  </a:lnTo>
                  <a:lnTo>
                    <a:pt x="403" y="667"/>
                  </a:lnTo>
                  <a:lnTo>
                    <a:pt x="402" y="668"/>
                  </a:lnTo>
                  <a:lnTo>
                    <a:pt x="402" y="669"/>
                  </a:lnTo>
                  <a:lnTo>
                    <a:pt x="402" y="670"/>
                  </a:lnTo>
                  <a:lnTo>
                    <a:pt x="401" y="671"/>
                  </a:lnTo>
                  <a:lnTo>
                    <a:pt x="401" y="673"/>
                  </a:lnTo>
                  <a:lnTo>
                    <a:pt x="400" y="674"/>
                  </a:lnTo>
                  <a:lnTo>
                    <a:pt x="398" y="675"/>
                  </a:lnTo>
                  <a:lnTo>
                    <a:pt x="398" y="676"/>
                  </a:lnTo>
                  <a:lnTo>
                    <a:pt x="397" y="677"/>
                  </a:lnTo>
                  <a:lnTo>
                    <a:pt x="396" y="677"/>
                  </a:lnTo>
                  <a:lnTo>
                    <a:pt x="395" y="678"/>
                  </a:lnTo>
                  <a:lnTo>
                    <a:pt x="394" y="678"/>
                  </a:lnTo>
                  <a:lnTo>
                    <a:pt x="392" y="679"/>
                  </a:lnTo>
                  <a:lnTo>
                    <a:pt x="391" y="679"/>
                  </a:lnTo>
                  <a:lnTo>
                    <a:pt x="390" y="679"/>
                  </a:lnTo>
                  <a:lnTo>
                    <a:pt x="388" y="679"/>
                  </a:lnTo>
                  <a:lnTo>
                    <a:pt x="387" y="679"/>
                  </a:lnTo>
                  <a:lnTo>
                    <a:pt x="386" y="679"/>
                  </a:lnTo>
                  <a:lnTo>
                    <a:pt x="384" y="679"/>
                  </a:lnTo>
                  <a:lnTo>
                    <a:pt x="383" y="678"/>
                  </a:lnTo>
                  <a:lnTo>
                    <a:pt x="382" y="678"/>
                  </a:lnTo>
                  <a:lnTo>
                    <a:pt x="379" y="677"/>
                  </a:lnTo>
                  <a:lnTo>
                    <a:pt x="378" y="677"/>
                  </a:lnTo>
                  <a:lnTo>
                    <a:pt x="377" y="676"/>
                  </a:lnTo>
                  <a:lnTo>
                    <a:pt x="376" y="676"/>
                  </a:lnTo>
                  <a:lnTo>
                    <a:pt x="374" y="676"/>
                  </a:lnTo>
                  <a:lnTo>
                    <a:pt x="372" y="676"/>
                  </a:lnTo>
                  <a:lnTo>
                    <a:pt x="370" y="676"/>
                  </a:lnTo>
                  <a:lnTo>
                    <a:pt x="368" y="676"/>
                  </a:lnTo>
                  <a:lnTo>
                    <a:pt x="364" y="676"/>
                  </a:lnTo>
                  <a:lnTo>
                    <a:pt x="362" y="677"/>
                  </a:lnTo>
                  <a:lnTo>
                    <a:pt x="361" y="677"/>
                  </a:lnTo>
                  <a:lnTo>
                    <a:pt x="358" y="678"/>
                  </a:lnTo>
                  <a:lnTo>
                    <a:pt x="355" y="679"/>
                  </a:lnTo>
                  <a:lnTo>
                    <a:pt x="352" y="680"/>
                  </a:lnTo>
                  <a:lnTo>
                    <a:pt x="350" y="680"/>
                  </a:lnTo>
                  <a:lnTo>
                    <a:pt x="349" y="680"/>
                  </a:lnTo>
                  <a:lnTo>
                    <a:pt x="349" y="681"/>
                  </a:lnTo>
                  <a:lnTo>
                    <a:pt x="348" y="681"/>
                  </a:lnTo>
                  <a:lnTo>
                    <a:pt x="348" y="682"/>
                  </a:lnTo>
                  <a:lnTo>
                    <a:pt x="348" y="682"/>
                  </a:lnTo>
                  <a:lnTo>
                    <a:pt x="348" y="684"/>
                  </a:lnTo>
                  <a:lnTo>
                    <a:pt x="348" y="685"/>
                  </a:lnTo>
                  <a:lnTo>
                    <a:pt x="347" y="688"/>
                  </a:lnTo>
                  <a:lnTo>
                    <a:pt x="347" y="690"/>
                  </a:lnTo>
                  <a:lnTo>
                    <a:pt x="346" y="691"/>
                  </a:lnTo>
                  <a:lnTo>
                    <a:pt x="346" y="692"/>
                  </a:lnTo>
                  <a:lnTo>
                    <a:pt x="345" y="694"/>
                  </a:lnTo>
                  <a:lnTo>
                    <a:pt x="344" y="695"/>
                  </a:lnTo>
                  <a:lnTo>
                    <a:pt x="343" y="697"/>
                  </a:lnTo>
                  <a:lnTo>
                    <a:pt x="342" y="698"/>
                  </a:lnTo>
                  <a:lnTo>
                    <a:pt x="341" y="700"/>
                  </a:lnTo>
                  <a:lnTo>
                    <a:pt x="340" y="701"/>
                  </a:lnTo>
                  <a:lnTo>
                    <a:pt x="339" y="702"/>
                  </a:lnTo>
                  <a:lnTo>
                    <a:pt x="338" y="703"/>
                  </a:lnTo>
                  <a:lnTo>
                    <a:pt x="336" y="704"/>
                  </a:lnTo>
                  <a:lnTo>
                    <a:pt x="335" y="704"/>
                  </a:lnTo>
                  <a:lnTo>
                    <a:pt x="334" y="705"/>
                  </a:lnTo>
                  <a:lnTo>
                    <a:pt x="333" y="705"/>
                  </a:lnTo>
                  <a:lnTo>
                    <a:pt x="333" y="705"/>
                  </a:lnTo>
                  <a:lnTo>
                    <a:pt x="332" y="704"/>
                  </a:lnTo>
                  <a:lnTo>
                    <a:pt x="330" y="703"/>
                  </a:lnTo>
                  <a:lnTo>
                    <a:pt x="326" y="700"/>
                  </a:lnTo>
                  <a:lnTo>
                    <a:pt x="324" y="699"/>
                  </a:lnTo>
                  <a:lnTo>
                    <a:pt x="323" y="698"/>
                  </a:lnTo>
                  <a:lnTo>
                    <a:pt x="321" y="697"/>
                  </a:lnTo>
                  <a:lnTo>
                    <a:pt x="320" y="697"/>
                  </a:lnTo>
                  <a:lnTo>
                    <a:pt x="319" y="696"/>
                  </a:lnTo>
                  <a:lnTo>
                    <a:pt x="318" y="696"/>
                  </a:lnTo>
                  <a:lnTo>
                    <a:pt x="316" y="696"/>
                  </a:lnTo>
                  <a:lnTo>
                    <a:pt x="315" y="695"/>
                  </a:lnTo>
                  <a:lnTo>
                    <a:pt x="312" y="695"/>
                  </a:lnTo>
                  <a:lnTo>
                    <a:pt x="309" y="695"/>
                  </a:lnTo>
                  <a:lnTo>
                    <a:pt x="307" y="694"/>
                  </a:lnTo>
                  <a:lnTo>
                    <a:pt x="304" y="693"/>
                  </a:lnTo>
                  <a:lnTo>
                    <a:pt x="301" y="692"/>
                  </a:lnTo>
                  <a:lnTo>
                    <a:pt x="300" y="692"/>
                  </a:lnTo>
                  <a:lnTo>
                    <a:pt x="298" y="692"/>
                  </a:lnTo>
                  <a:lnTo>
                    <a:pt x="295" y="692"/>
                  </a:lnTo>
                  <a:lnTo>
                    <a:pt x="293" y="691"/>
                  </a:lnTo>
                  <a:lnTo>
                    <a:pt x="293" y="691"/>
                  </a:lnTo>
                  <a:lnTo>
                    <a:pt x="292" y="691"/>
                  </a:lnTo>
                  <a:lnTo>
                    <a:pt x="292" y="690"/>
                  </a:lnTo>
                  <a:lnTo>
                    <a:pt x="291" y="689"/>
                  </a:lnTo>
                  <a:lnTo>
                    <a:pt x="291" y="688"/>
                  </a:lnTo>
                  <a:lnTo>
                    <a:pt x="290" y="687"/>
                  </a:lnTo>
                  <a:lnTo>
                    <a:pt x="290" y="686"/>
                  </a:lnTo>
                  <a:lnTo>
                    <a:pt x="289" y="682"/>
                  </a:lnTo>
                  <a:lnTo>
                    <a:pt x="289" y="681"/>
                  </a:lnTo>
                  <a:lnTo>
                    <a:pt x="289" y="680"/>
                  </a:lnTo>
                  <a:lnTo>
                    <a:pt x="289" y="679"/>
                  </a:lnTo>
                  <a:lnTo>
                    <a:pt x="288" y="678"/>
                  </a:lnTo>
                  <a:lnTo>
                    <a:pt x="287" y="677"/>
                  </a:lnTo>
                  <a:lnTo>
                    <a:pt x="287" y="677"/>
                  </a:lnTo>
                  <a:lnTo>
                    <a:pt x="286" y="676"/>
                  </a:lnTo>
                  <a:lnTo>
                    <a:pt x="285" y="676"/>
                  </a:lnTo>
                  <a:lnTo>
                    <a:pt x="285" y="676"/>
                  </a:lnTo>
                  <a:lnTo>
                    <a:pt x="284" y="676"/>
                  </a:lnTo>
                  <a:lnTo>
                    <a:pt x="283" y="677"/>
                  </a:lnTo>
                  <a:lnTo>
                    <a:pt x="282" y="677"/>
                  </a:lnTo>
                  <a:lnTo>
                    <a:pt x="281" y="677"/>
                  </a:lnTo>
                  <a:lnTo>
                    <a:pt x="281" y="678"/>
                  </a:lnTo>
                  <a:lnTo>
                    <a:pt x="280" y="679"/>
                  </a:lnTo>
                  <a:lnTo>
                    <a:pt x="280" y="679"/>
                  </a:lnTo>
                  <a:lnTo>
                    <a:pt x="278" y="681"/>
                  </a:lnTo>
                  <a:lnTo>
                    <a:pt x="275" y="686"/>
                  </a:lnTo>
                  <a:lnTo>
                    <a:pt x="274" y="688"/>
                  </a:lnTo>
                  <a:lnTo>
                    <a:pt x="273" y="690"/>
                  </a:lnTo>
                  <a:lnTo>
                    <a:pt x="273" y="691"/>
                  </a:lnTo>
                  <a:lnTo>
                    <a:pt x="273" y="693"/>
                  </a:lnTo>
                  <a:lnTo>
                    <a:pt x="273" y="695"/>
                  </a:lnTo>
                  <a:lnTo>
                    <a:pt x="273" y="697"/>
                  </a:lnTo>
                  <a:lnTo>
                    <a:pt x="273" y="698"/>
                  </a:lnTo>
                  <a:lnTo>
                    <a:pt x="274" y="701"/>
                  </a:lnTo>
                  <a:lnTo>
                    <a:pt x="274" y="702"/>
                  </a:lnTo>
                  <a:lnTo>
                    <a:pt x="275" y="704"/>
                  </a:lnTo>
                  <a:lnTo>
                    <a:pt x="276" y="708"/>
                  </a:lnTo>
                  <a:lnTo>
                    <a:pt x="278" y="711"/>
                  </a:lnTo>
                  <a:lnTo>
                    <a:pt x="278" y="712"/>
                  </a:lnTo>
                  <a:lnTo>
                    <a:pt x="279" y="713"/>
                  </a:lnTo>
                  <a:lnTo>
                    <a:pt x="279" y="714"/>
                  </a:lnTo>
                  <a:lnTo>
                    <a:pt x="279" y="715"/>
                  </a:lnTo>
                  <a:lnTo>
                    <a:pt x="279" y="717"/>
                  </a:lnTo>
                  <a:lnTo>
                    <a:pt x="279" y="718"/>
                  </a:lnTo>
                  <a:lnTo>
                    <a:pt x="278" y="718"/>
                  </a:lnTo>
                  <a:lnTo>
                    <a:pt x="278" y="719"/>
                  </a:lnTo>
                  <a:lnTo>
                    <a:pt x="277" y="720"/>
                  </a:lnTo>
                  <a:lnTo>
                    <a:pt x="276" y="721"/>
                  </a:lnTo>
                  <a:lnTo>
                    <a:pt x="273" y="724"/>
                  </a:lnTo>
                  <a:lnTo>
                    <a:pt x="270" y="726"/>
                  </a:lnTo>
                  <a:lnTo>
                    <a:pt x="269" y="728"/>
                  </a:lnTo>
                  <a:lnTo>
                    <a:pt x="268" y="729"/>
                  </a:lnTo>
                  <a:lnTo>
                    <a:pt x="267" y="730"/>
                  </a:lnTo>
                  <a:lnTo>
                    <a:pt x="265" y="731"/>
                  </a:lnTo>
                  <a:lnTo>
                    <a:pt x="263" y="736"/>
                  </a:lnTo>
                  <a:lnTo>
                    <a:pt x="260" y="739"/>
                  </a:lnTo>
                  <a:lnTo>
                    <a:pt x="258" y="742"/>
                  </a:lnTo>
                  <a:lnTo>
                    <a:pt x="256" y="745"/>
                  </a:lnTo>
                  <a:lnTo>
                    <a:pt x="254" y="746"/>
                  </a:lnTo>
                  <a:lnTo>
                    <a:pt x="254" y="746"/>
                  </a:lnTo>
                  <a:lnTo>
                    <a:pt x="253" y="747"/>
                  </a:lnTo>
                  <a:lnTo>
                    <a:pt x="252" y="748"/>
                  </a:lnTo>
                  <a:lnTo>
                    <a:pt x="251" y="748"/>
                  </a:lnTo>
                  <a:lnTo>
                    <a:pt x="250" y="749"/>
                  </a:lnTo>
                  <a:lnTo>
                    <a:pt x="249" y="749"/>
                  </a:lnTo>
                  <a:lnTo>
                    <a:pt x="248" y="750"/>
                  </a:lnTo>
                  <a:lnTo>
                    <a:pt x="247" y="750"/>
                  </a:lnTo>
                  <a:lnTo>
                    <a:pt x="245" y="750"/>
                  </a:lnTo>
                  <a:lnTo>
                    <a:pt x="241" y="750"/>
                  </a:lnTo>
                  <a:lnTo>
                    <a:pt x="239" y="750"/>
                  </a:lnTo>
                  <a:lnTo>
                    <a:pt x="234" y="751"/>
                  </a:lnTo>
                  <a:lnTo>
                    <a:pt x="230" y="752"/>
                  </a:lnTo>
                  <a:lnTo>
                    <a:pt x="229" y="752"/>
                  </a:lnTo>
                  <a:lnTo>
                    <a:pt x="221" y="754"/>
                  </a:lnTo>
                  <a:lnTo>
                    <a:pt x="219" y="754"/>
                  </a:lnTo>
                  <a:lnTo>
                    <a:pt x="216" y="754"/>
                  </a:lnTo>
                  <a:lnTo>
                    <a:pt x="215" y="754"/>
                  </a:lnTo>
                  <a:lnTo>
                    <a:pt x="214" y="755"/>
                  </a:lnTo>
                  <a:lnTo>
                    <a:pt x="213" y="755"/>
                  </a:lnTo>
                  <a:lnTo>
                    <a:pt x="212" y="756"/>
                  </a:lnTo>
                  <a:lnTo>
                    <a:pt x="211" y="757"/>
                  </a:lnTo>
                  <a:lnTo>
                    <a:pt x="209" y="758"/>
                  </a:lnTo>
                  <a:lnTo>
                    <a:pt x="209" y="759"/>
                  </a:lnTo>
                  <a:lnTo>
                    <a:pt x="208" y="760"/>
                  </a:lnTo>
                  <a:lnTo>
                    <a:pt x="206" y="763"/>
                  </a:lnTo>
                  <a:lnTo>
                    <a:pt x="205" y="764"/>
                  </a:lnTo>
                  <a:lnTo>
                    <a:pt x="204" y="765"/>
                  </a:lnTo>
                  <a:lnTo>
                    <a:pt x="203" y="766"/>
                  </a:lnTo>
                  <a:lnTo>
                    <a:pt x="203" y="767"/>
                  </a:lnTo>
                  <a:lnTo>
                    <a:pt x="202" y="767"/>
                  </a:lnTo>
                  <a:lnTo>
                    <a:pt x="201" y="767"/>
                  </a:lnTo>
                  <a:lnTo>
                    <a:pt x="201" y="767"/>
                  </a:lnTo>
                  <a:lnTo>
                    <a:pt x="200" y="767"/>
                  </a:lnTo>
                  <a:lnTo>
                    <a:pt x="200" y="767"/>
                  </a:lnTo>
                  <a:lnTo>
                    <a:pt x="199" y="767"/>
                  </a:lnTo>
                  <a:lnTo>
                    <a:pt x="199" y="766"/>
                  </a:lnTo>
                  <a:lnTo>
                    <a:pt x="199" y="766"/>
                  </a:lnTo>
                  <a:lnTo>
                    <a:pt x="198" y="764"/>
                  </a:lnTo>
                  <a:lnTo>
                    <a:pt x="196" y="758"/>
                  </a:lnTo>
                  <a:lnTo>
                    <a:pt x="194" y="753"/>
                  </a:lnTo>
                  <a:lnTo>
                    <a:pt x="193" y="751"/>
                  </a:lnTo>
                  <a:lnTo>
                    <a:pt x="192" y="747"/>
                  </a:lnTo>
                  <a:lnTo>
                    <a:pt x="190" y="740"/>
                  </a:lnTo>
                  <a:lnTo>
                    <a:pt x="189" y="738"/>
                  </a:lnTo>
                  <a:lnTo>
                    <a:pt x="189" y="737"/>
                  </a:lnTo>
                  <a:lnTo>
                    <a:pt x="188" y="736"/>
                  </a:lnTo>
                  <a:lnTo>
                    <a:pt x="187" y="735"/>
                  </a:lnTo>
                  <a:lnTo>
                    <a:pt x="187" y="734"/>
                  </a:lnTo>
                  <a:lnTo>
                    <a:pt x="185" y="733"/>
                  </a:lnTo>
                  <a:lnTo>
                    <a:pt x="181" y="730"/>
                  </a:lnTo>
                  <a:lnTo>
                    <a:pt x="179" y="728"/>
                  </a:lnTo>
                  <a:lnTo>
                    <a:pt x="178" y="727"/>
                  </a:lnTo>
                  <a:lnTo>
                    <a:pt x="175" y="726"/>
                  </a:lnTo>
                  <a:lnTo>
                    <a:pt x="173" y="725"/>
                  </a:lnTo>
                  <a:lnTo>
                    <a:pt x="171" y="724"/>
                  </a:lnTo>
                  <a:lnTo>
                    <a:pt x="167" y="723"/>
                  </a:lnTo>
                  <a:lnTo>
                    <a:pt x="163" y="722"/>
                  </a:lnTo>
                  <a:lnTo>
                    <a:pt x="161" y="721"/>
                  </a:lnTo>
                  <a:lnTo>
                    <a:pt x="158" y="720"/>
                  </a:lnTo>
                  <a:lnTo>
                    <a:pt x="156" y="718"/>
                  </a:lnTo>
                  <a:lnTo>
                    <a:pt x="153" y="717"/>
                  </a:lnTo>
                  <a:lnTo>
                    <a:pt x="152" y="716"/>
                  </a:lnTo>
                  <a:lnTo>
                    <a:pt x="151" y="715"/>
                  </a:lnTo>
                  <a:lnTo>
                    <a:pt x="150" y="715"/>
                  </a:lnTo>
                  <a:lnTo>
                    <a:pt x="150" y="714"/>
                  </a:lnTo>
                  <a:lnTo>
                    <a:pt x="149" y="713"/>
                  </a:lnTo>
                  <a:lnTo>
                    <a:pt x="149" y="713"/>
                  </a:lnTo>
                  <a:lnTo>
                    <a:pt x="149" y="712"/>
                  </a:lnTo>
                  <a:lnTo>
                    <a:pt x="149" y="712"/>
                  </a:lnTo>
                  <a:lnTo>
                    <a:pt x="149" y="711"/>
                  </a:lnTo>
                  <a:lnTo>
                    <a:pt x="149" y="708"/>
                  </a:lnTo>
                  <a:lnTo>
                    <a:pt x="150" y="704"/>
                  </a:lnTo>
                  <a:lnTo>
                    <a:pt x="151" y="699"/>
                  </a:lnTo>
                  <a:lnTo>
                    <a:pt x="151" y="698"/>
                  </a:lnTo>
                  <a:lnTo>
                    <a:pt x="151" y="695"/>
                  </a:lnTo>
                  <a:lnTo>
                    <a:pt x="152" y="693"/>
                  </a:lnTo>
                  <a:lnTo>
                    <a:pt x="152" y="691"/>
                  </a:lnTo>
                  <a:lnTo>
                    <a:pt x="152" y="689"/>
                  </a:lnTo>
                  <a:lnTo>
                    <a:pt x="151" y="688"/>
                  </a:lnTo>
                  <a:lnTo>
                    <a:pt x="151" y="687"/>
                  </a:lnTo>
                  <a:lnTo>
                    <a:pt x="151" y="686"/>
                  </a:lnTo>
                  <a:lnTo>
                    <a:pt x="151" y="686"/>
                  </a:lnTo>
                  <a:lnTo>
                    <a:pt x="150" y="686"/>
                  </a:lnTo>
                  <a:lnTo>
                    <a:pt x="150" y="686"/>
                  </a:lnTo>
                  <a:lnTo>
                    <a:pt x="149" y="686"/>
                  </a:lnTo>
                  <a:lnTo>
                    <a:pt x="149" y="686"/>
                  </a:lnTo>
                  <a:lnTo>
                    <a:pt x="148" y="687"/>
                  </a:lnTo>
                  <a:lnTo>
                    <a:pt x="147" y="689"/>
                  </a:lnTo>
                  <a:lnTo>
                    <a:pt x="147" y="690"/>
                  </a:lnTo>
                  <a:lnTo>
                    <a:pt x="146" y="690"/>
                  </a:lnTo>
                  <a:lnTo>
                    <a:pt x="146" y="690"/>
                  </a:lnTo>
                  <a:lnTo>
                    <a:pt x="145" y="691"/>
                  </a:lnTo>
                  <a:lnTo>
                    <a:pt x="144" y="691"/>
                  </a:lnTo>
                  <a:lnTo>
                    <a:pt x="144" y="691"/>
                  </a:lnTo>
                  <a:lnTo>
                    <a:pt x="143" y="690"/>
                  </a:lnTo>
                  <a:lnTo>
                    <a:pt x="143" y="690"/>
                  </a:lnTo>
                  <a:lnTo>
                    <a:pt x="142" y="690"/>
                  </a:lnTo>
                  <a:lnTo>
                    <a:pt x="141" y="689"/>
                  </a:lnTo>
                  <a:lnTo>
                    <a:pt x="141" y="689"/>
                  </a:lnTo>
                  <a:lnTo>
                    <a:pt x="140" y="688"/>
                  </a:lnTo>
                  <a:lnTo>
                    <a:pt x="139" y="687"/>
                  </a:lnTo>
                  <a:lnTo>
                    <a:pt x="138" y="685"/>
                  </a:lnTo>
                  <a:lnTo>
                    <a:pt x="136" y="684"/>
                  </a:lnTo>
                  <a:lnTo>
                    <a:pt x="136" y="683"/>
                  </a:lnTo>
                  <a:lnTo>
                    <a:pt x="135" y="681"/>
                  </a:lnTo>
                  <a:lnTo>
                    <a:pt x="133" y="678"/>
                  </a:lnTo>
                  <a:lnTo>
                    <a:pt x="133" y="677"/>
                  </a:lnTo>
                  <a:lnTo>
                    <a:pt x="132" y="676"/>
                  </a:lnTo>
                  <a:lnTo>
                    <a:pt x="132" y="675"/>
                  </a:lnTo>
                  <a:lnTo>
                    <a:pt x="131" y="675"/>
                  </a:lnTo>
                  <a:lnTo>
                    <a:pt x="128" y="672"/>
                  </a:lnTo>
                  <a:lnTo>
                    <a:pt x="127" y="671"/>
                  </a:lnTo>
                  <a:lnTo>
                    <a:pt x="127" y="670"/>
                  </a:lnTo>
                  <a:lnTo>
                    <a:pt x="126" y="669"/>
                  </a:lnTo>
                  <a:lnTo>
                    <a:pt x="125" y="668"/>
                  </a:lnTo>
                  <a:lnTo>
                    <a:pt x="125" y="667"/>
                  </a:lnTo>
                  <a:lnTo>
                    <a:pt x="124" y="663"/>
                  </a:lnTo>
                  <a:lnTo>
                    <a:pt x="122" y="658"/>
                  </a:lnTo>
                  <a:lnTo>
                    <a:pt x="121" y="654"/>
                  </a:lnTo>
                  <a:lnTo>
                    <a:pt x="120" y="653"/>
                  </a:lnTo>
                  <a:lnTo>
                    <a:pt x="120" y="651"/>
                  </a:lnTo>
                  <a:lnTo>
                    <a:pt x="119" y="650"/>
                  </a:lnTo>
                  <a:lnTo>
                    <a:pt x="118" y="648"/>
                  </a:lnTo>
                  <a:lnTo>
                    <a:pt x="117" y="647"/>
                  </a:lnTo>
                  <a:lnTo>
                    <a:pt x="116" y="647"/>
                  </a:lnTo>
                  <a:lnTo>
                    <a:pt x="115" y="645"/>
                  </a:lnTo>
                  <a:lnTo>
                    <a:pt x="115" y="644"/>
                  </a:lnTo>
                  <a:lnTo>
                    <a:pt x="114" y="643"/>
                  </a:lnTo>
                  <a:lnTo>
                    <a:pt x="112" y="640"/>
                  </a:lnTo>
                  <a:lnTo>
                    <a:pt x="111" y="639"/>
                  </a:lnTo>
                  <a:lnTo>
                    <a:pt x="109" y="637"/>
                  </a:lnTo>
                  <a:lnTo>
                    <a:pt x="108" y="634"/>
                  </a:lnTo>
                  <a:lnTo>
                    <a:pt x="108" y="634"/>
                  </a:lnTo>
                  <a:lnTo>
                    <a:pt x="107" y="632"/>
                  </a:lnTo>
                  <a:lnTo>
                    <a:pt x="105" y="630"/>
                  </a:lnTo>
                  <a:lnTo>
                    <a:pt x="104" y="629"/>
                  </a:lnTo>
                  <a:lnTo>
                    <a:pt x="103" y="628"/>
                  </a:lnTo>
                  <a:lnTo>
                    <a:pt x="102" y="627"/>
                  </a:lnTo>
                  <a:lnTo>
                    <a:pt x="101" y="627"/>
                  </a:lnTo>
                  <a:lnTo>
                    <a:pt x="100" y="627"/>
                  </a:lnTo>
                  <a:lnTo>
                    <a:pt x="98" y="626"/>
                  </a:lnTo>
                  <a:lnTo>
                    <a:pt x="94" y="625"/>
                  </a:lnTo>
                  <a:lnTo>
                    <a:pt x="92" y="624"/>
                  </a:lnTo>
                  <a:lnTo>
                    <a:pt x="90" y="624"/>
                  </a:lnTo>
                  <a:lnTo>
                    <a:pt x="89" y="624"/>
                  </a:lnTo>
                  <a:lnTo>
                    <a:pt x="87" y="624"/>
                  </a:lnTo>
                  <a:lnTo>
                    <a:pt x="86" y="625"/>
                  </a:lnTo>
                  <a:lnTo>
                    <a:pt x="84" y="625"/>
                  </a:lnTo>
                  <a:lnTo>
                    <a:pt x="82" y="626"/>
                  </a:lnTo>
                  <a:lnTo>
                    <a:pt x="79" y="628"/>
                  </a:lnTo>
                  <a:lnTo>
                    <a:pt x="77" y="629"/>
                  </a:lnTo>
                  <a:lnTo>
                    <a:pt x="75" y="630"/>
                  </a:lnTo>
                  <a:lnTo>
                    <a:pt x="73" y="632"/>
                  </a:lnTo>
                  <a:lnTo>
                    <a:pt x="71" y="634"/>
                  </a:lnTo>
                  <a:lnTo>
                    <a:pt x="71" y="635"/>
                  </a:lnTo>
                  <a:lnTo>
                    <a:pt x="71" y="635"/>
                  </a:lnTo>
                  <a:lnTo>
                    <a:pt x="70" y="636"/>
                  </a:lnTo>
                  <a:lnTo>
                    <a:pt x="70" y="636"/>
                  </a:lnTo>
                  <a:lnTo>
                    <a:pt x="70" y="636"/>
                  </a:lnTo>
                  <a:lnTo>
                    <a:pt x="71" y="637"/>
                  </a:lnTo>
                  <a:lnTo>
                    <a:pt x="71" y="638"/>
                  </a:lnTo>
                  <a:lnTo>
                    <a:pt x="72" y="639"/>
                  </a:lnTo>
                  <a:lnTo>
                    <a:pt x="72" y="640"/>
                  </a:lnTo>
                  <a:lnTo>
                    <a:pt x="73" y="641"/>
                  </a:lnTo>
                  <a:lnTo>
                    <a:pt x="73" y="641"/>
                  </a:lnTo>
                  <a:lnTo>
                    <a:pt x="74" y="642"/>
                  </a:lnTo>
                  <a:lnTo>
                    <a:pt x="81" y="649"/>
                  </a:lnTo>
                  <a:lnTo>
                    <a:pt x="82" y="650"/>
                  </a:lnTo>
                  <a:lnTo>
                    <a:pt x="83" y="651"/>
                  </a:lnTo>
                  <a:lnTo>
                    <a:pt x="83" y="652"/>
                  </a:lnTo>
                  <a:lnTo>
                    <a:pt x="83" y="653"/>
                  </a:lnTo>
                  <a:lnTo>
                    <a:pt x="84" y="655"/>
                  </a:lnTo>
                  <a:lnTo>
                    <a:pt x="85" y="657"/>
                  </a:lnTo>
                  <a:lnTo>
                    <a:pt x="85" y="657"/>
                  </a:lnTo>
                  <a:lnTo>
                    <a:pt x="87" y="660"/>
                  </a:lnTo>
                  <a:lnTo>
                    <a:pt x="88" y="662"/>
                  </a:lnTo>
                  <a:lnTo>
                    <a:pt x="88" y="663"/>
                  </a:lnTo>
                  <a:lnTo>
                    <a:pt x="88" y="664"/>
                  </a:lnTo>
                  <a:lnTo>
                    <a:pt x="89" y="665"/>
                  </a:lnTo>
                  <a:lnTo>
                    <a:pt x="89" y="666"/>
                  </a:lnTo>
                  <a:lnTo>
                    <a:pt x="89" y="667"/>
                  </a:lnTo>
                  <a:lnTo>
                    <a:pt x="89" y="668"/>
                  </a:lnTo>
                  <a:lnTo>
                    <a:pt x="89" y="669"/>
                  </a:lnTo>
                  <a:lnTo>
                    <a:pt x="88" y="669"/>
                  </a:lnTo>
                  <a:lnTo>
                    <a:pt x="88" y="671"/>
                  </a:lnTo>
                  <a:lnTo>
                    <a:pt x="86" y="673"/>
                  </a:lnTo>
                  <a:lnTo>
                    <a:pt x="85" y="675"/>
                  </a:lnTo>
                  <a:lnTo>
                    <a:pt x="83" y="678"/>
                  </a:lnTo>
                  <a:lnTo>
                    <a:pt x="82" y="682"/>
                  </a:lnTo>
                  <a:lnTo>
                    <a:pt x="81" y="684"/>
                  </a:lnTo>
                  <a:lnTo>
                    <a:pt x="80" y="686"/>
                  </a:lnTo>
                  <a:lnTo>
                    <a:pt x="79" y="687"/>
                  </a:lnTo>
                  <a:lnTo>
                    <a:pt x="78" y="688"/>
                  </a:lnTo>
                  <a:lnTo>
                    <a:pt x="77" y="690"/>
                  </a:lnTo>
                  <a:lnTo>
                    <a:pt x="75" y="692"/>
                  </a:lnTo>
                  <a:lnTo>
                    <a:pt x="73" y="693"/>
                  </a:lnTo>
                  <a:lnTo>
                    <a:pt x="71" y="694"/>
                  </a:lnTo>
                  <a:lnTo>
                    <a:pt x="70" y="695"/>
                  </a:lnTo>
                  <a:lnTo>
                    <a:pt x="69" y="695"/>
                  </a:lnTo>
                  <a:lnTo>
                    <a:pt x="68" y="696"/>
                  </a:lnTo>
                  <a:lnTo>
                    <a:pt x="66" y="696"/>
                  </a:lnTo>
                  <a:lnTo>
                    <a:pt x="65" y="695"/>
                  </a:lnTo>
                  <a:lnTo>
                    <a:pt x="63" y="695"/>
                  </a:lnTo>
                  <a:lnTo>
                    <a:pt x="60" y="694"/>
                  </a:lnTo>
                  <a:lnTo>
                    <a:pt x="58" y="693"/>
                  </a:lnTo>
                  <a:lnTo>
                    <a:pt x="56" y="691"/>
                  </a:lnTo>
                  <a:lnTo>
                    <a:pt x="51" y="688"/>
                  </a:lnTo>
                  <a:lnTo>
                    <a:pt x="49" y="686"/>
                  </a:lnTo>
                  <a:lnTo>
                    <a:pt x="48" y="685"/>
                  </a:lnTo>
                  <a:lnTo>
                    <a:pt x="47" y="684"/>
                  </a:lnTo>
                  <a:lnTo>
                    <a:pt x="45" y="682"/>
                  </a:lnTo>
                  <a:lnTo>
                    <a:pt x="45" y="681"/>
                  </a:lnTo>
                  <a:lnTo>
                    <a:pt x="44" y="680"/>
                  </a:lnTo>
                  <a:lnTo>
                    <a:pt x="44" y="680"/>
                  </a:lnTo>
                  <a:lnTo>
                    <a:pt x="43" y="679"/>
                  </a:lnTo>
                  <a:lnTo>
                    <a:pt x="43" y="678"/>
                  </a:lnTo>
                  <a:lnTo>
                    <a:pt x="43" y="677"/>
                  </a:lnTo>
                  <a:lnTo>
                    <a:pt x="44" y="676"/>
                  </a:lnTo>
                  <a:lnTo>
                    <a:pt x="44" y="675"/>
                  </a:lnTo>
                  <a:lnTo>
                    <a:pt x="44" y="674"/>
                  </a:lnTo>
                  <a:lnTo>
                    <a:pt x="45" y="673"/>
                  </a:lnTo>
                  <a:lnTo>
                    <a:pt x="45" y="672"/>
                  </a:lnTo>
                  <a:lnTo>
                    <a:pt x="46" y="671"/>
                  </a:lnTo>
                  <a:lnTo>
                    <a:pt x="47" y="670"/>
                  </a:lnTo>
                  <a:lnTo>
                    <a:pt x="49" y="668"/>
                  </a:lnTo>
                  <a:lnTo>
                    <a:pt x="50" y="667"/>
                  </a:lnTo>
                  <a:lnTo>
                    <a:pt x="50" y="666"/>
                  </a:lnTo>
                  <a:lnTo>
                    <a:pt x="51" y="666"/>
                  </a:lnTo>
                  <a:lnTo>
                    <a:pt x="51" y="665"/>
                  </a:lnTo>
                  <a:lnTo>
                    <a:pt x="51" y="664"/>
                  </a:lnTo>
                  <a:lnTo>
                    <a:pt x="51" y="663"/>
                  </a:lnTo>
                  <a:lnTo>
                    <a:pt x="51" y="662"/>
                  </a:lnTo>
                  <a:lnTo>
                    <a:pt x="50" y="660"/>
                  </a:lnTo>
                  <a:lnTo>
                    <a:pt x="49" y="659"/>
                  </a:lnTo>
                  <a:lnTo>
                    <a:pt x="49" y="657"/>
                  </a:lnTo>
                  <a:lnTo>
                    <a:pt x="48" y="656"/>
                  </a:lnTo>
                  <a:lnTo>
                    <a:pt x="45" y="652"/>
                  </a:lnTo>
                  <a:lnTo>
                    <a:pt x="44" y="650"/>
                  </a:lnTo>
                  <a:lnTo>
                    <a:pt x="43" y="649"/>
                  </a:lnTo>
                  <a:lnTo>
                    <a:pt x="43" y="648"/>
                  </a:lnTo>
                  <a:lnTo>
                    <a:pt x="42" y="646"/>
                  </a:lnTo>
                  <a:lnTo>
                    <a:pt x="41" y="642"/>
                  </a:lnTo>
                  <a:lnTo>
                    <a:pt x="39" y="637"/>
                  </a:lnTo>
                  <a:lnTo>
                    <a:pt x="38" y="632"/>
                  </a:lnTo>
                  <a:lnTo>
                    <a:pt x="38" y="630"/>
                  </a:lnTo>
                  <a:lnTo>
                    <a:pt x="37" y="628"/>
                  </a:lnTo>
                  <a:lnTo>
                    <a:pt x="37" y="626"/>
                  </a:lnTo>
                  <a:lnTo>
                    <a:pt x="37" y="624"/>
                  </a:lnTo>
                  <a:lnTo>
                    <a:pt x="37" y="622"/>
                  </a:lnTo>
                  <a:lnTo>
                    <a:pt x="38" y="620"/>
                  </a:lnTo>
                  <a:lnTo>
                    <a:pt x="38" y="618"/>
                  </a:lnTo>
                  <a:lnTo>
                    <a:pt x="39" y="617"/>
                  </a:lnTo>
                  <a:lnTo>
                    <a:pt x="42" y="613"/>
                  </a:lnTo>
                  <a:lnTo>
                    <a:pt x="43" y="611"/>
                  </a:lnTo>
                  <a:lnTo>
                    <a:pt x="44" y="608"/>
                  </a:lnTo>
                  <a:lnTo>
                    <a:pt x="45" y="607"/>
                  </a:lnTo>
                  <a:lnTo>
                    <a:pt x="46" y="606"/>
                  </a:lnTo>
                  <a:lnTo>
                    <a:pt x="47" y="605"/>
                  </a:lnTo>
                  <a:lnTo>
                    <a:pt x="48" y="604"/>
                  </a:lnTo>
                  <a:lnTo>
                    <a:pt x="49" y="603"/>
                  </a:lnTo>
                  <a:lnTo>
                    <a:pt x="50" y="603"/>
                  </a:lnTo>
                  <a:lnTo>
                    <a:pt x="50" y="602"/>
                  </a:lnTo>
                  <a:lnTo>
                    <a:pt x="50" y="602"/>
                  </a:lnTo>
                  <a:lnTo>
                    <a:pt x="50" y="602"/>
                  </a:lnTo>
                  <a:lnTo>
                    <a:pt x="49" y="601"/>
                  </a:lnTo>
                  <a:lnTo>
                    <a:pt x="49" y="601"/>
                  </a:lnTo>
                  <a:lnTo>
                    <a:pt x="48" y="601"/>
                  </a:lnTo>
                  <a:lnTo>
                    <a:pt x="45" y="600"/>
                  </a:lnTo>
                  <a:lnTo>
                    <a:pt x="42" y="600"/>
                  </a:lnTo>
                  <a:lnTo>
                    <a:pt x="40" y="600"/>
                  </a:lnTo>
                  <a:lnTo>
                    <a:pt x="38" y="599"/>
                  </a:lnTo>
                  <a:lnTo>
                    <a:pt x="35" y="598"/>
                  </a:lnTo>
                  <a:lnTo>
                    <a:pt x="29" y="597"/>
                  </a:lnTo>
                  <a:lnTo>
                    <a:pt x="25" y="596"/>
                  </a:lnTo>
                  <a:lnTo>
                    <a:pt x="21" y="594"/>
                  </a:lnTo>
                  <a:lnTo>
                    <a:pt x="20" y="594"/>
                  </a:lnTo>
                  <a:lnTo>
                    <a:pt x="19" y="594"/>
                  </a:lnTo>
                  <a:lnTo>
                    <a:pt x="19" y="593"/>
                  </a:lnTo>
                  <a:lnTo>
                    <a:pt x="18" y="593"/>
                  </a:lnTo>
                  <a:lnTo>
                    <a:pt x="18" y="592"/>
                  </a:lnTo>
                  <a:lnTo>
                    <a:pt x="18" y="591"/>
                  </a:lnTo>
                  <a:lnTo>
                    <a:pt x="17" y="591"/>
                  </a:lnTo>
                  <a:lnTo>
                    <a:pt x="17" y="590"/>
                  </a:lnTo>
                  <a:lnTo>
                    <a:pt x="17" y="588"/>
                  </a:lnTo>
                  <a:lnTo>
                    <a:pt x="17" y="585"/>
                  </a:lnTo>
                  <a:lnTo>
                    <a:pt x="17" y="583"/>
                  </a:lnTo>
                  <a:lnTo>
                    <a:pt x="17" y="582"/>
                  </a:lnTo>
                  <a:lnTo>
                    <a:pt x="17" y="578"/>
                  </a:lnTo>
                  <a:lnTo>
                    <a:pt x="17" y="577"/>
                  </a:lnTo>
                  <a:lnTo>
                    <a:pt x="17" y="576"/>
                  </a:lnTo>
                  <a:lnTo>
                    <a:pt x="17" y="574"/>
                  </a:lnTo>
                  <a:lnTo>
                    <a:pt x="18" y="573"/>
                  </a:lnTo>
                  <a:lnTo>
                    <a:pt x="18" y="572"/>
                  </a:lnTo>
                  <a:lnTo>
                    <a:pt x="18" y="571"/>
                  </a:lnTo>
                  <a:lnTo>
                    <a:pt x="19" y="571"/>
                  </a:lnTo>
                  <a:lnTo>
                    <a:pt x="19" y="570"/>
                  </a:lnTo>
                  <a:lnTo>
                    <a:pt x="20" y="570"/>
                  </a:lnTo>
                  <a:lnTo>
                    <a:pt x="21" y="570"/>
                  </a:lnTo>
                  <a:lnTo>
                    <a:pt x="25" y="571"/>
                  </a:lnTo>
                  <a:lnTo>
                    <a:pt x="31" y="572"/>
                  </a:lnTo>
                  <a:lnTo>
                    <a:pt x="32" y="572"/>
                  </a:lnTo>
                  <a:lnTo>
                    <a:pt x="33" y="572"/>
                  </a:lnTo>
                  <a:lnTo>
                    <a:pt x="34" y="572"/>
                  </a:lnTo>
                  <a:lnTo>
                    <a:pt x="35" y="572"/>
                  </a:lnTo>
                  <a:lnTo>
                    <a:pt x="36" y="572"/>
                  </a:lnTo>
                  <a:lnTo>
                    <a:pt x="36" y="571"/>
                  </a:lnTo>
                  <a:lnTo>
                    <a:pt x="37" y="571"/>
                  </a:lnTo>
                  <a:lnTo>
                    <a:pt x="37" y="570"/>
                  </a:lnTo>
                  <a:lnTo>
                    <a:pt x="38" y="569"/>
                  </a:lnTo>
                  <a:lnTo>
                    <a:pt x="38" y="569"/>
                  </a:lnTo>
                  <a:lnTo>
                    <a:pt x="38" y="568"/>
                  </a:lnTo>
                  <a:lnTo>
                    <a:pt x="39" y="564"/>
                  </a:lnTo>
                  <a:lnTo>
                    <a:pt x="40" y="562"/>
                  </a:lnTo>
                  <a:lnTo>
                    <a:pt x="40" y="561"/>
                  </a:lnTo>
                  <a:lnTo>
                    <a:pt x="41" y="560"/>
                  </a:lnTo>
                  <a:lnTo>
                    <a:pt x="41" y="559"/>
                  </a:lnTo>
                  <a:lnTo>
                    <a:pt x="42" y="558"/>
                  </a:lnTo>
                  <a:lnTo>
                    <a:pt x="42" y="558"/>
                  </a:lnTo>
                  <a:lnTo>
                    <a:pt x="42" y="558"/>
                  </a:lnTo>
                  <a:lnTo>
                    <a:pt x="42" y="557"/>
                  </a:lnTo>
                  <a:lnTo>
                    <a:pt x="42" y="554"/>
                  </a:lnTo>
                  <a:lnTo>
                    <a:pt x="42" y="551"/>
                  </a:lnTo>
                  <a:lnTo>
                    <a:pt x="43" y="548"/>
                  </a:lnTo>
                  <a:lnTo>
                    <a:pt x="44" y="544"/>
                  </a:lnTo>
                  <a:lnTo>
                    <a:pt x="45" y="542"/>
                  </a:lnTo>
                  <a:lnTo>
                    <a:pt x="45" y="540"/>
                  </a:lnTo>
                  <a:lnTo>
                    <a:pt x="45" y="540"/>
                  </a:lnTo>
                  <a:lnTo>
                    <a:pt x="45" y="539"/>
                  </a:lnTo>
                  <a:lnTo>
                    <a:pt x="43" y="534"/>
                  </a:lnTo>
                  <a:lnTo>
                    <a:pt x="42" y="532"/>
                  </a:lnTo>
                  <a:lnTo>
                    <a:pt x="42" y="531"/>
                  </a:lnTo>
                  <a:lnTo>
                    <a:pt x="42" y="529"/>
                  </a:lnTo>
                  <a:lnTo>
                    <a:pt x="42" y="528"/>
                  </a:lnTo>
                  <a:lnTo>
                    <a:pt x="42" y="526"/>
                  </a:lnTo>
                  <a:lnTo>
                    <a:pt x="42" y="525"/>
                  </a:lnTo>
                  <a:lnTo>
                    <a:pt x="43" y="523"/>
                  </a:lnTo>
                  <a:lnTo>
                    <a:pt x="43" y="522"/>
                  </a:lnTo>
                  <a:lnTo>
                    <a:pt x="44" y="520"/>
                  </a:lnTo>
                  <a:lnTo>
                    <a:pt x="45" y="519"/>
                  </a:lnTo>
                  <a:lnTo>
                    <a:pt x="46" y="518"/>
                  </a:lnTo>
                  <a:lnTo>
                    <a:pt x="46" y="517"/>
                  </a:lnTo>
                  <a:lnTo>
                    <a:pt x="50" y="512"/>
                  </a:lnTo>
                  <a:lnTo>
                    <a:pt x="53" y="508"/>
                  </a:lnTo>
                  <a:lnTo>
                    <a:pt x="54" y="507"/>
                  </a:lnTo>
                  <a:lnTo>
                    <a:pt x="55" y="505"/>
                  </a:lnTo>
                  <a:lnTo>
                    <a:pt x="55" y="504"/>
                  </a:lnTo>
                  <a:lnTo>
                    <a:pt x="56" y="503"/>
                  </a:lnTo>
                  <a:lnTo>
                    <a:pt x="56" y="501"/>
                  </a:lnTo>
                  <a:lnTo>
                    <a:pt x="57" y="498"/>
                  </a:lnTo>
                  <a:lnTo>
                    <a:pt x="57" y="496"/>
                  </a:lnTo>
                  <a:lnTo>
                    <a:pt x="57" y="493"/>
                  </a:lnTo>
                  <a:lnTo>
                    <a:pt x="57" y="492"/>
                  </a:lnTo>
                  <a:lnTo>
                    <a:pt x="57" y="490"/>
                  </a:lnTo>
                  <a:lnTo>
                    <a:pt x="57" y="485"/>
                  </a:lnTo>
                  <a:lnTo>
                    <a:pt x="56" y="483"/>
                  </a:lnTo>
                  <a:lnTo>
                    <a:pt x="56" y="482"/>
                  </a:lnTo>
                  <a:lnTo>
                    <a:pt x="55" y="481"/>
                  </a:lnTo>
                  <a:lnTo>
                    <a:pt x="55" y="479"/>
                  </a:lnTo>
                  <a:lnTo>
                    <a:pt x="54" y="478"/>
                  </a:lnTo>
                  <a:lnTo>
                    <a:pt x="53" y="478"/>
                  </a:lnTo>
                  <a:lnTo>
                    <a:pt x="52" y="477"/>
                  </a:lnTo>
                  <a:lnTo>
                    <a:pt x="51" y="476"/>
                  </a:lnTo>
                  <a:lnTo>
                    <a:pt x="50" y="475"/>
                  </a:lnTo>
                  <a:lnTo>
                    <a:pt x="49" y="475"/>
                  </a:lnTo>
                  <a:lnTo>
                    <a:pt x="49" y="474"/>
                  </a:lnTo>
                  <a:lnTo>
                    <a:pt x="47" y="474"/>
                  </a:lnTo>
                  <a:lnTo>
                    <a:pt x="43" y="473"/>
                  </a:lnTo>
                  <a:lnTo>
                    <a:pt x="42" y="473"/>
                  </a:lnTo>
                  <a:lnTo>
                    <a:pt x="40" y="472"/>
                  </a:lnTo>
                  <a:lnTo>
                    <a:pt x="39" y="472"/>
                  </a:lnTo>
                  <a:lnTo>
                    <a:pt x="39" y="472"/>
                  </a:lnTo>
                  <a:lnTo>
                    <a:pt x="38" y="472"/>
                  </a:lnTo>
                  <a:lnTo>
                    <a:pt x="38" y="471"/>
                  </a:lnTo>
                  <a:lnTo>
                    <a:pt x="38" y="471"/>
                  </a:lnTo>
                  <a:lnTo>
                    <a:pt x="37" y="471"/>
                  </a:lnTo>
                  <a:lnTo>
                    <a:pt x="37" y="470"/>
                  </a:lnTo>
                  <a:lnTo>
                    <a:pt x="37" y="469"/>
                  </a:lnTo>
                  <a:lnTo>
                    <a:pt x="38" y="468"/>
                  </a:lnTo>
                  <a:lnTo>
                    <a:pt x="39" y="465"/>
                  </a:lnTo>
                  <a:lnTo>
                    <a:pt x="39" y="464"/>
                  </a:lnTo>
                  <a:lnTo>
                    <a:pt x="39" y="462"/>
                  </a:lnTo>
                  <a:lnTo>
                    <a:pt x="39" y="461"/>
                  </a:lnTo>
                  <a:lnTo>
                    <a:pt x="39" y="460"/>
                  </a:lnTo>
                  <a:lnTo>
                    <a:pt x="39" y="459"/>
                  </a:lnTo>
                  <a:lnTo>
                    <a:pt x="37" y="455"/>
                  </a:lnTo>
                  <a:lnTo>
                    <a:pt x="37" y="454"/>
                  </a:lnTo>
                  <a:lnTo>
                    <a:pt x="37" y="453"/>
                  </a:lnTo>
                  <a:lnTo>
                    <a:pt x="36" y="449"/>
                  </a:lnTo>
                  <a:lnTo>
                    <a:pt x="36" y="448"/>
                  </a:lnTo>
                  <a:lnTo>
                    <a:pt x="36" y="447"/>
                  </a:lnTo>
                  <a:lnTo>
                    <a:pt x="35" y="446"/>
                  </a:lnTo>
                  <a:lnTo>
                    <a:pt x="34" y="444"/>
                  </a:lnTo>
                  <a:lnTo>
                    <a:pt x="33" y="443"/>
                  </a:lnTo>
                  <a:lnTo>
                    <a:pt x="30" y="440"/>
                  </a:lnTo>
                  <a:lnTo>
                    <a:pt x="27" y="437"/>
                  </a:lnTo>
                  <a:lnTo>
                    <a:pt x="25" y="434"/>
                  </a:lnTo>
                  <a:lnTo>
                    <a:pt x="24" y="432"/>
                  </a:lnTo>
                  <a:lnTo>
                    <a:pt x="23" y="431"/>
                  </a:lnTo>
                  <a:lnTo>
                    <a:pt x="21" y="428"/>
                  </a:lnTo>
                  <a:lnTo>
                    <a:pt x="20" y="425"/>
                  </a:lnTo>
                  <a:lnTo>
                    <a:pt x="19" y="423"/>
                  </a:lnTo>
                  <a:lnTo>
                    <a:pt x="18" y="419"/>
                  </a:lnTo>
                  <a:lnTo>
                    <a:pt x="17" y="417"/>
                  </a:lnTo>
                  <a:lnTo>
                    <a:pt x="17" y="416"/>
                  </a:lnTo>
                  <a:lnTo>
                    <a:pt x="16" y="415"/>
                  </a:lnTo>
                  <a:lnTo>
                    <a:pt x="15" y="413"/>
                  </a:lnTo>
                  <a:lnTo>
                    <a:pt x="12" y="408"/>
                  </a:lnTo>
                  <a:lnTo>
                    <a:pt x="11" y="407"/>
                  </a:lnTo>
                  <a:lnTo>
                    <a:pt x="11" y="405"/>
                  </a:lnTo>
                  <a:lnTo>
                    <a:pt x="10" y="404"/>
                  </a:lnTo>
                  <a:lnTo>
                    <a:pt x="10" y="402"/>
                  </a:lnTo>
                  <a:lnTo>
                    <a:pt x="10" y="401"/>
                  </a:lnTo>
                  <a:lnTo>
                    <a:pt x="10" y="398"/>
                  </a:lnTo>
                  <a:lnTo>
                    <a:pt x="10" y="397"/>
                  </a:lnTo>
                  <a:lnTo>
                    <a:pt x="10" y="396"/>
                  </a:lnTo>
                  <a:lnTo>
                    <a:pt x="10" y="394"/>
                  </a:lnTo>
                  <a:lnTo>
                    <a:pt x="11" y="393"/>
                  </a:lnTo>
                  <a:lnTo>
                    <a:pt x="11" y="391"/>
                  </a:lnTo>
                  <a:lnTo>
                    <a:pt x="11" y="390"/>
                  </a:lnTo>
                  <a:lnTo>
                    <a:pt x="12" y="389"/>
                  </a:lnTo>
                  <a:lnTo>
                    <a:pt x="12" y="387"/>
                  </a:lnTo>
                  <a:lnTo>
                    <a:pt x="14" y="386"/>
                  </a:lnTo>
                  <a:lnTo>
                    <a:pt x="16" y="382"/>
                  </a:lnTo>
                  <a:lnTo>
                    <a:pt x="17" y="381"/>
                  </a:lnTo>
                  <a:lnTo>
                    <a:pt x="17" y="380"/>
                  </a:lnTo>
                  <a:lnTo>
                    <a:pt x="18" y="379"/>
                  </a:lnTo>
                  <a:lnTo>
                    <a:pt x="18" y="378"/>
                  </a:lnTo>
                  <a:lnTo>
                    <a:pt x="18" y="376"/>
                  </a:lnTo>
                  <a:lnTo>
                    <a:pt x="18" y="375"/>
                  </a:lnTo>
                  <a:lnTo>
                    <a:pt x="18" y="373"/>
                  </a:lnTo>
                  <a:lnTo>
                    <a:pt x="17" y="368"/>
                  </a:lnTo>
                  <a:lnTo>
                    <a:pt x="17" y="366"/>
                  </a:lnTo>
                  <a:lnTo>
                    <a:pt x="16" y="364"/>
                  </a:lnTo>
                  <a:lnTo>
                    <a:pt x="16" y="360"/>
                  </a:lnTo>
                  <a:lnTo>
                    <a:pt x="16" y="354"/>
                  </a:lnTo>
                  <a:lnTo>
                    <a:pt x="15" y="352"/>
                  </a:lnTo>
                  <a:lnTo>
                    <a:pt x="15" y="350"/>
                  </a:lnTo>
                  <a:lnTo>
                    <a:pt x="14" y="348"/>
                  </a:lnTo>
                  <a:lnTo>
                    <a:pt x="12" y="342"/>
                  </a:lnTo>
                  <a:lnTo>
                    <a:pt x="9" y="335"/>
                  </a:lnTo>
                  <a:lnTo>
                    <a:pt x="8" y="331"/>
                  </a:lnTo>
                  <a:lnTo>
                    <a:pt x="7" y="329"/>
                  </a:lnTo>
                  <a:lnTo>
                    <a:pt x="7" y="326"/>
                  </a:lnTo>
                  <a:lnTo>
                    <a:pt x="5" y="319"/>
                  </a:lnTo>
                  <a:lnTo>
                    <a:pt x="4" y="316"/>
                  </a:lnTo>
                  <a:lnTo>
                    <a:pt x="3" y="312"/>
                  </a:lnTo>
                  <a:lnTo>
                    <a:pt x="1" y="307"/>
                  </a:lnTo>
                  <a:lnTo>
                    <a:pt x="1" y="305"/>
                  </a:lnTo>
                  <a:lnTo>
                    <a:pt x="0" y="303"/>
                  </a:lnTo>
                  <a:lnTo>
                    <a:pt x="0" y="302"/>
                  </a:lnTo>
                  <a:lnTo>
                    <a:pt x="0" y="301"/>
                  </a:lnTo>
                  <a:lnTo>
                    <a:pt x="0" y="300"/>
                  </a:lnTo>
                  <a:lnTo>
                    <a:pt x="1" y="300"/>
                  </a:lnTo>
                  <a:lnTo>
                    <a:pt x="1" y="299"/>
                  </a:lnTo>
                  <a:lnTo>
                    <a:pt x="1" y="299"/>
                  </a:lnTo>
                  <a:lnTo>
                    <a:pt x="2" y="298"/>
                  </a:lnTo>
                  <a:lnTo>
                    <a:pt x="2" y="298"/>
                  </a:lnTo>
                  <a:lnTo>
                    <a:pt x="3" y="297"/>
                  </a:lnTo>
                  <a:lnTo>
                    <a:pt x="4" y="297"/>
                  </a:lnTo>
                  <a:lnTo>
                    <a:pt x="5" y="296"/>
                  </a:lnTo>
                  <a:lnTo>
                    <a:pt x="7" y="296"/>
                  </a:lnTo>
                  <a:lnTo>
                    <a:pt x="10" y="296"/>
                  </a:lnTo>
                  <a:lnTo>
                    <a:pt x="12" y="295"/>
                  </a:lnTo>
                  <a:lnTo>
                    <a:pt x="13" y="295"/>
                  </a:lnTo>
                  <a:lnTo>
                    <a:pt x="14" y="294"/>
                  </a:lnTo>
                  <a:lnTo>
                    <a:pt x="15" y="294"/>
                  </a:lnTo>
                  <a:lnTo>
                    <a:pt x="15" y="293"/>
                  </a:lnTo>
                  <a:lnTo>
                    <a:pt x="17" y="292"/>
                  </a:lnTo>
                  <a:lnTo>
                    <a:pt x="18" y="290"/>
                  </a:lnTo>
                  <a:lnTo>
                    <a:pt x="19" y="289"/>
                  </a:lnTo>
                  <a:lnTo>
                    <a:pt x="20" y="287"/>
                  </a:lnTo>
                  <a:lnTo>
                    <a:pt x="21" y="286"/>
                  </a:lnTo>
                  <a:lnTo>
                    <a:pt x="25" y="283"/>
                  </a:lnTo>
                  <a:lnTo>
                    <a:pt x="26" y="281"/>
                  </a:lnTo>
                  <a:lnTo>
                    <a:pt x="31" y="278"/>
                  </a:lnTo>
                  <a:lnTo>
                    <a:pt x="32" y="276"/>
                  </a:lnTo>
                  <a:lnTo>
                    <a:pt x="33" y="275"/>
                  </a:lnTo>
                  <a:lnTo>
                    <a:pt x="34" y="274"/>
                  </a:lnTo>
                  <a:lnTo>
                    <a:pt x="35" y="273"/>
                  </a:lnTo>
                  <a:lnTo>
                    <a:pt x="35" y="272"/>
                  </a:lnTo>
                  <a:lnTo>
                    <a:pt x="36" y="271"/>
                  </a:lnTo>
                  <a:lnTo>
                    <a:pt x="37" y="269"/>
                  </a:lnTo>
                  <a:lnTo>
                    <a:pt x="37" y="267"/>
                  </a:lnTo>
                  <a:lnTo>
                    <a:pt x="37" y="266"/>
                  </a:lnTo>
                  <a:lnTo>
                    <a:pt x="37" y="265"/>
                  </a:lnTo>
                  <a:lnTo>
                    <a:pt x="37" y="263"/>
                  </a:lnTo>
                  <a:lnTo>
                    <a:pt x="37" y="258"/>
                  </a:lnTo>
                  <a:lnTo>
                    <a:pt x="36" y="256"/>
                  </a:lnTo>
                  <a:lnTo>
                    <a:pt x="36" y="253"/>
                  </a:lnTo>
                  <a:lnTo>
                    <a:pt x="36" y="252"/>
                  </a:lnTo>
                  <a:lnTo>
                    <a:pt x="35" y="250"/>
                  </a:lnTo>
                  <a:lnTo>
                    <a:pt x="36" y="249"/>
                  </a:lnTo>
                  <a:lnTo>
                    <a:pt x="36" y="248"/>
                  </a:lnTo>
                  <a:lnTo>
                    <a:pt x="36" y="247"/>
                  </a:lnTo>
                  <a:lnTo>
                    <a:pt x="36" y="245"/>
                  </a:lnTo>
                  <a:lnTo>
                    <a:pt x="38" y="241"/>
                  </a:lnTo>
                  <a:lnTo>
                    <a:pt x="38" y="240"/>
                  </a:lnTo>
                  <a:lnTo>
                    <a:pt x="38" y="239"/>
                  </a:lnTo>
                  <a:lnTo>
                    <a:pt x="38" y="237"/>
                  </a:lnTo>
                  <a:lnTo>
                    <a:pt x="38" y="236"/>
                  </a:lnTo>
                  <a:lnTo>
                    <a:pt x="37" y="231"/>
                  </a:lnTo>
                  <a:lnTo>
                    <a:pt x="37" y="229"/>
                  </a:lnTo>
                  <a:lnTo>
                    <a:pt x="37" y="227"/>
                  </a:lnTo>
                  <a:lnTo>
                    <a:pt x="37" y="226"/>
                  </a:lnTo>
                  <a:lnTo>
                    <a:pt x="38" y="225"/>
                  </a:lnTo>
                  <a:lnTo>
                    <a:pt x="38" y="224"/>
                  </a:lnTo>
                  <a:lnTo>
                    <a:pt x="38" y="223"/>
                  </a:lnTo>
                  <a:lnTo>
                    <a:pt x="40" y="220"/>
                  </a:lnTo>
                  <a:lnTo>
                    <a:pt x="41" y="219"/>
                  </a:lnTo>
                  <a:lnTo>
                    <a:pt x="43" y="214"/>
                  </a:lnTo>
                  <a:lnTo>
                    <a:pt x="44" y="210"/>
                  </a:lnTo>
                  <a:lnTo>
                    <a:pt x="45" y="208"/>
                  </a:lnTo>
                  <a:lnTo>
                    <a:pt x="47" y="203"/>
                  </a:lnTo>
                  <a:lnTo>
                    <a:pt x="51" y="192"/>
                  </a:lnTo>
                  <a:lnTo>
                    <a:pt x="52" y="187"/>
                  </a:lnTo>
                  <a:lnTo>
                    <a:pt x="55" y="181"/>
                  </a:lnTo>
                  <a:lnTo>
                    <a:pt x="55" y="179"/>
                  </a:lnTo>
                  <a:lnTo>
                    <a:pt x="56" y="177"/>
                  </a:lnTo>
                  <a:lnTo>
                    <a:pt x="56" y="175"/>
                  </a:lnTo>
                  <a:lnTo>
                    <a:pt x="57" y="173"/>
                  </a:lnTo>
                  <a:lnTo>
                    <a:pt x="57" y="171"/>
                  </a:lnTo>
                  <a:lnTo>
                    <a:pt x="57" y="169"/>
                  </a:lnTo>
                  <a:lnTo>
                    <a:pt x="57" y="167"/>
                  </a:lnTo>
                  <a:lnTo>
                    <a:pt x="57" y="165"/>
                  </a:lnTo>
                  <a:lnTo>
                    <a:pt x="57" y="165"/>
                  </a:lnTo>
                  <a:lnTo>
                    <a:pt x="57" y="165"/>
                  </a:lnTo>
                  <a:lnTo>
                    <a:pt x="58" y="165"/>
                  </a:lnTo>
                  <a:lnTo>
                    <a:pt x="59" y="164"/>
                  </a:lnTo>
                  <a:lnTo>
                    <a:pt x="60" y="163"/>
                  </a:lnTo>
                  <a:lnTo>
                    <a:pt x="60" y="163"/>
                  </a:lnTo>
                  <a:lnTo>
                    <a:pt x="61" y="162"/>
                  </a:lnTo>
                  <a:lnTo>
                    <a:pt x="65" y="157"/>
                  </a:lnTo>
                  <a:lnTo>
                    <a:pt x="66" y="156"/>
                  </a:lnTo>
                  <a:lnTo>
                    <a:pt x="67" y="155"/>
                  </a:lnTo>
                  <a:lnTo>
                    <a:pt x="69" y="154"/>
                  </a:lnTo>
                  <a:lnTo>
                    <a:pt x="71" y="152"/>
                  </a:lnTo>
                  <a:lnTo>
                    <a:pt x="72" y="151"/>
                  </a:lnTo>
                  <a:lnTo>
                    <a:pt x="74" y="150"/>
                  </a:lnTo>
                  <a:lnTo>
                    <a:pt x="75" y="150"/>
                  </a:lnTo>
                  <a:lnTo>
                    <a:pt x="76" y="149"/>
                  </a:lnTo>
                  <a:lnTo>
                    <a:pt x="78" y="149"/>
                  </a:lnTo>
                  <a:lnTo>
                    <a:pt x="79" y="148"/>
                  </a:lnTo>
                  <a:lnTo>
                    <a:pt x="81" y="148"/>
                  </a:lnTo>
                  <a:lnTo>
                    <a:pt x="86" y="147"/>
                  </a:lnTo>
                  <a:lnTo>
                    <a:pt x="88" y="147"/>
                  </a:lnTo>
                  <a:lnTo>
                    <a:pt x="91" y="146"/>
                  </a:lnTo>
                  <a:lnTo>
                    <a:pt x="92" y="146"/>
                  </a:lnTo>
                  <a:lnTo>
                    <a:pt x="94" y="145"/>
                  </a:lnTo>
                  <a:lnTo>
                    <a:pt x="95" y="144"/>
                  </a:lnTo>
                  <a:lnTo>
                    <a:pt x="97" y="143"/>
                  </a:lnTo>
                  <a:lnTo>
                    <a:pt x="99" y="141"/>
                  </a:lnTo>
                  <a:lnTo>
                    <a:pt x="100" y="140"/>
                  </a:lnTo>
                  <a:lnTo>
                    <a:pt x="101" y="140"/>
                  </a:lnTo>
                  <a:lnTo>
                    <a:pt x="102" y="139"/>
                  </a:lnTo>
                  <a:lnTo>
                    <a:pt x="102" y="139"/>
                  </a:lnTo>
                  <a:lnTo>
                    <a:pt x="103" y="139"/>
                  </a:lnTo>
                  <a:lnTo>
                    <a:pt x="104" y="139"/>
                  </a:lnTo>
                  <a:lnTo>
                    <a:pt x="105" y="139"/>
                  </a:lnTo>
                  <a:lnTo>
                    <a:pt x="106" y="140"/>
                  </a:lnTo>
                  <a:lnTo>
                    <a:pt x="107" y="141"/>
                  </a:lnTo>
                  <a:lnTo>
                    <a:pt x="111" y="145"/>
                  </a:lnTo>
                  <a:lnTo>
                    <a:pt x="113" y="146"/>
                  </a:lnTo>
                  <a:lnTo>
                    <a:pt x="113" y="147"/>
                  </a:lnTo>
                  <a:lnTo>
                    <a:pt x="114" y="147"/>
                  </a:lnTo>
                  <a:lnTo>
                    <a:pt x="115" y="147"/>
                  </a:lnTo>
                  <a:lnTo>
                    <a:pt x="116" y="148"/>
                  </a:lnTo>
                  <a:lnTo>
                    <a:pt x="117" y="148"/>
                  </a:lnTo>
                  <a:lnTo>
                    <a:pt x="118" y="147"/>
                  </a:lnTo>
                  <a:lnTo>
                    <a:pt x="119" y="147"/>
                  </a:lnTo>
                  <a:lnTo>
                    <a:pt x="119" y="146"/>
                  </a:lnTo>
                  <a:lnTo>
                    <a:pt x="120" y="145"/>
                  </a:lnTo>
                  <a:lnTo>
                    <a:pt x="121" y="144"/>
                  </a:lnTo>
                  <a:lnTo>
                    <a:pt x="121" y="143"/>
                  </a:lnTo>
                  <a:lnTo>
                    <a:pt x="122" y="142"/>
                  </a:lnTo>
                  <a:lnTo>
                    <a:pt x="122" y="141"/>
                  </a:lnTo>
                  <a:lnTo>
                    <a:pt x="121" y="139"/>
                  </a:lnTo>
                  <a:lnTo>
                    <a:pt x="121" y="138"/>
                  </a:lnTo>
                  <a:lnTo>
                    <a:pt x="120" y="134"/>
                  </a:lnTo>
                  <a:lnTo>
                    <a:pt x="119" y="132"/>
                  </a:lnTo>
                  <a:lnTo>
                    <a:pt x="119" y="129"/>
                  </a:lnTo>
                  <a:lnTo>
                    <a:pt x="119" y="127"/>
                  </a:lnTo>
                  <a:lnTo>
                    <a:pt x="118" y="126"/>
                  </a:lnTo>
                  <a:lnTo>
                    <a:pt x="119" y="124"/>
                  </a:lnTo>
                  <a:lnTo>
                    <a:pt x="119" y="119"/>
                  </a:lnTo>
                  <a:lnTo>
                    <a:pt x="119" y="116"/>
                  </a:lnTo>
                  <a:lnTo>
                    <a:pt x="120" y="114"/>
                  </a:lnTo>
                  <a:lnTo>
                    <a:pt x="119" y="111"/>
                  </a:lnTo>
                  <a:lnTo>
                    <a:pt x="119" y="109"/>
                  </a:lnTo>
                  <a:lnTo>
                    <a:pt x="118" y="107"/>
                  </a:lnTo>
                  <a:lnTo>
                    <a:pt x="118" y="105"/>
                  </a:lnTo>
                  <a:lnTo>
                    <a:pt x="117" y="103"/>
                  </a:lnTo>
                  <a:lnTo>
                    <a:pt x="115" y="101"/>
                  </a:lnTo>
                  <a:lnTo>
                    <a:pt x="114" y="99"/>
                  </a:lnTo>
                  <a:lnTo>
                    <a:pt x="112" y="98"/>
                  </a:lnTo>
                  <a:lnTo>
                    <a:pt x="111" y="97"/>
                  </a:lnTo>
                  <a:lnTo>
                    <a:pt x="110" y="96"/>
                  </a:lnTo>
                  <a:lnTo>
                    <a:pt x="108" y="94"/>
                  </a:lnTo>
                  <a:lnTo>
                    <a:pt x="100" y="90"/>
                  </a:lnTo>
                  <a:lnTo>
                    <a:pt x="98" y="89"/>
                  </a:lnTo>
                  <a:lnTo>
                    <a:pt x="95" y="88"/>
                  </a:lnTo>
                  <a:lnTo>
                    <a:pt x="94" y="87"/>
                  </a:lnTo>
                  <a:lnTo>
                    <a:pt x="92" y="86"/>
                  </a:lnTo>
                  <a:lnTo>
                    <a:pt x="91" y="85"/>
                  </a:lnTo>
                  <a:lnTo>
                    <a:pt x="90" y="84"/>
                  </a:lnTo>
                  <a:lnTo>
                    <a:pt x="89" y="83"/>
                  </a:lnTo>
                  <a:lnTo>
                    <a:pt x="88" y="82"/>
                  </a:lnTo>
                  <a:lnTo>
                    <a:pt x="88" y="80"/>
                  </a:lnTo>
                  <a:lnTo>
                    <a:pt x="87" y="79"/>
                  </a:lnTo>
                  <a:lnTo>
                    <a:pt x="86" y="77"/>
                  </a:lnTo>
                  <a:lnTo>
                    <a:pt x="84" y="70"/>
                  </a:lnTo>
                  <a:lnTo>
                    <a:pt x="80" y="64"/>
                  </a:lnTo>
                  <a:lnTo>
                    <a:pt x="79" y="60"/>
                  </a:lnTo>
                  <a:lnTo>
                    <a:pt x="78" y="57"/>
                  </a:lnTo>
                  <a:lnTo>
                    <a:pt x="76" y="52"/>
                  </a:lnTo>
                  <a:lnTo>
                    <a:pt x="75" y="48"/>
                  </a:lnTo>
                  <a:lnTo>
                    <a:pt x="74" y="46"/>
                  </a:lnTo>
                  <a:lnTo>
                    <a:pt x="73" y="44"/>
                  </a:lnTo>
                  <a:lnTo>
                    <a:pt x="72" y="43"/>
                  </a:lnTo>
                  <a:lnTo>
                    <a:pt x="72" y="42"/>
                  </a:lnTo>
                  <a:lnTo>
                    <a:pt x="71" y="41"/>
                  </a:lnTo>
                  <a:lnTo>
                    <a:pt x="70" y="40"/>
                  </a:lnTo>
                  <a:lnTo>
                    <a:pt x="69" y="39"/>
                  </a:lnTo>
                  <a:lnTo>
                    <a:pt x="65" y="36"/>
                  </a:lnTo>
                  <a:lnTo>
                    <a:pt x="61" y="32"/>
                  </a:lnTo>
                  <a:lnTo>
                    <a:pt x="59" y="31"/>
                  </a:lnTo>
                  <a:lnTo>
                    <a:pt x="58" y="30"/>
                  </a:lnTo>
                  <a:lnTo>
                    <a:pt x="58" y="29"/>
                  </a:lnTo>
                  <a:lnTo>
                    <a:pt x="57" y="28"/>
                  </a:lnTo>
                  <a:lnTo>
                    <a:pt x="56" y="27"/>
                  </a:lnTo>
                  <a:lnTo>
                    <a:pt x="56" y="26"/>
                  </a:lnTo>
                  <a:lnTo>
                    <a:pt x="55" y="25"/>
                  </a:lnTo>
                  <a:lnTo>
                    <a:pt x="55" y="24"/>
                  </a:lnTo>
                  <a:lnTo>
                    <a:pt x="55" y="23"/>
                  </a:lnTo>
                  <a:lnTo>
                    <a:pt x="55" y="22"/>
                  </a:lnTo>
                  <a:lnTo>
                    <a:pt x="55" y="21"/>
                  </a:lnTo>
                  <a:lnTo>
                    <a:pt x="56" y="19"/>
                  </a:lnTo>
                  <a:lnTo>
                    <a:pt x="56" y="17"/>
                  </a:lnTo>
                  <a:lnTo>
                    <a:pt x="57" y="15"/>
                  </a:lnTo>
                  <a:lnTo>
                    <a:pt x="58" y="13"/>
                  </a:lnTo>
                  <a:lnTo>
                    <a:pt x="60" y="11"/>
                  </a:lnTo>
                  <a:lnTo>
                    <a:pt x="61" y="9"/>
                  </a:lnTo>
                  <a:lnTo>
                    <a:pt x="63" y="7"/>
                  </a:lnTo>
                  <a:lnTo>
                    <a:pt x="64" y="5"/>
                  </a:lnTo>
                  <a:lnTo>
                    <a:pt x="65" y="4"/>
                  </a:lnTo>
                  <a:lnTo>
                    <a:pt x="67" y="3"/>
                  </a:lnTo>
                  <a:lnTo>
                    <a:pt x="69" y="1"/>
                  </a:lnTo>
                  <a:lnTo>
                    <a:pt x="70" y="1"/>
                  </a:lnTo>
                  <a:lnTo>
                    <a:pt x="71" y="0"/>
                  </a:lnTo>
                  <a:lnTo>
                    <a:pt x="72" y="0"/>
                  </a:lnTo>
                  <a:lnTo>
                    <a:pt x="72" y="0"/>
                  </a:lnTo>
                  <a:lnTo>
                    <a:pt x="72" y="1"/>
                  </a:lnTo>
                  <a:lnTo>
                    <a:pt x="74" y="2"/>
                  </a:lnTo>
                  <a:lnTo>
                    <a:pt x="76" y="4"/>
                  </a:lnTo>
                  <a:lnTo>
                    <a:pt x="79" y="5"/>
                  </a:lnTo>
                  <a:lnTo>
                    <a:pt x="83" y="7"/>
                  </a:lnTo>
                  <a:lnTo>
                    <a:pt x="89" y="11"/>
                  </a:lnTo>
                  <a:lnTo>
                    <a:pt x="92" y="13"/>
                  </a:lnTo>
                  <a:lnTo>
                    <a:pt x="96" y="15"/>
                  </a:lnTo>
                  <a:lnTo>
                    <a:pt x="97" y="15"/>
                  </a:lnTo>
                  <a:lnTo>
                    <a:pt x="98" y="16"/>
                  </a:lnTo>
                  <a:lnTo>
                    <a:pt x="100" y="16"/>
                  </a:lnTo>
                  <a:lnTo>
                    <a:pt x="102" y="16"/>
                  </a:lnTo>
                  <a:lnTo>
                    <a:pt x="104" y="16"/>
                  </a:lnTo>
                  <a:lnTo>
                    <a:pt x="107" y="16"/>
                  </a:lnTo>
                  <a:lnTo>
                    <a:pt x="109" y="16"/>
                  </a:lnTo>
                  <a:lnTo>
                    <a:pt x="111" y="16"/>
                  </a:lnTo>
                  <a:lnTo>
                    <a:pt x="113" y="17"/>
                  </a:lnTo>
                  <a:lnTo>
                    <a:pt x="118" y="18"/>
                  </a:lnTo>
                  <a:lnTo>
                    <a:pt x="120" y="19"/>
                  </a:lnTo>
                  <a:lnTo>
                    <a:pt x="122" y="20"/>
                  </a:lnTo>
                  <a:lnTo>
                    <a:pt x="130" y="23"/>
                  </a:lnTo>
                  <a:lnTo>
                    <a:pt x="133" y="24"/>
                  </a:lnTo>
                  <a:lnTo>
                    <a:pt x="135" y="25"/>
                  </a:lnTo>
                  <a:lnTo>
                    <a:pt x="138" y="26"/>
                  </a:lnTo>
                  <a:lnTo>
                    <a:pt x="142" y="27"/>
                  </a:lnTo>
                  <a:lnTo>
                    <a:pt x="144" y="27"/>
                  </a:lnTo>
                  <a:lnTo>
                    <a:pt x="149" y="28"/>
                  </a:lnTo>
                  <a:lnTo>
                    <a:pt x="151" y="28"/>
                  </a:lnTo>
                  <a:lnTo>
                    <a:pt x="152" y="28"/>
                  </a:lnTo>
                  <a:lnTo>
                    <a:pt x="154" y="29"/>
                  </a:lnTo>
                  <a:lnTo>
                    <a:pt x="155" y="30"/>
                  </a:lnTo>
                  <a:lnTo>
                    <a:pt x="157" y="31"/>
                  </a:lnTo>
                  <a:lnTo>
                    <a:pt x="159" y="32"/>
                  </a:lnTo>
                  <a:lnTo>
                    <a:pt x="160" y="33"/>
                  </a:lnTo>
                  <a:lnTo>
                    <a:pt x="167" y="37"/>
                  </a:lnTo>
                  <a:lnTo>
                    <a:pt x="169" y="38"/>
                  </a:lnTo>
                  <a:lnTo>
                    <a:pt x="170" y="38"/>
                  </a:lnTo>
                  <a:lnTo>
                    <a:pt x="172" y="39"/>
                  </a:lnTo>
                  <a:lnTo>
                    <a:pt x="174" y="39"/>
                  </a:lnTo>
                  <a:lnTo>
                    <a:pt x="175" y="39"/>
                  </a:lnTo>
                  <a:lnTo>
                    <a:pt x="177" y="40"/>
                  </a:lnTo>
                  <a:lnTo>
                    <a:pt x="179" y="40"/>
                  </a:lnTo>
                  <a:lnTo>
                    <a:pt x="185" y="39"/>
                  </a:lnTo>
                  <a:lnTo>
                    <a:pt x="187" y="39"/>
                  </a:lnTo>
                  <a:lnTo>
                    <a:pt x="188" y="39"/>
                  </a:lnTo>
                  <a:lnTo>
                    <a:pt x="189" y="39"/>
                  </a:lnTo>
                  <a:lnTo>
                    <a:pt x="191" y="40"/>
                  </a:lnTo>
                  <a:lnTo>
                    <a:pt x="191" y="40"/>
                  </a:lnTo>
                  <a:lnTo>
                    <a:pt x="192" y="40"/>
                  </a:lnTo>
                  <a:lnTo>
                    <a:pt x="193" y="41"/>
                  </a:lnTo>
                  <a:lnTo>
                    <a:pt x="193" y="42"/>
                  </a:lnTo>
                  <a:lnTo>
                    <a:pt x="194" y="42"/>
                  </a:lnTo>
                  <a:lnTo>
                    <a:pt x="195" y="44"/>
                  </a:lnTo>
                  <a:lnTo>
                    <a:pt x="197" y="50"/>
                  </a:lnTo>
                  <a:lnTo>
                    <a:pt x="198" y="52"/>
                  </a:lnTo>
                  <a:lnTo>
                    <a:pt x="200" y="54"/>
                  </a:lnTo>
                  <a:lnTo>
                    <a:pt x="201" y="57"/>
                  </a:lnTo>
                  <a:lnTo>
                    <a:pt x="203" y="59"/>
                  </a:lnTo>
                  <a:lnTo>
                    <a:pt x="205" y="61"/>
                  </a:lnTo>
                  <a:lnTo>
                    <a:pt x="206" y="63"/>
                  </a:lnTo>
                  <a:lnTo>
                    <a:pt x="207" y="64"/>
                  </a:lnTo>
                  <a:lnTo>
                    <a:pt x="209" y="66"/>
                  </a:lnTo>
                  <a:lnTo>
                    <a:pt x="211" y="67"/>
                  </a:lnTo>
                  <a:lnTo>
                    <a:pt x="213" y="69"/>
                  </a:lnTo>
                  <a:lnTo>
                    <a:pt x="216" y="71"/>
                  </a:lnTo>
                  <a:lnTo>
                    <a:pt x="217" y="72"/>
                  </a:lnTo>
                  <a:lnTo>
                    <a:pt x="219" y="73"/>
                  </a:lnTo>
                  <a:lnTo>
                    <a:pt x="221" y="74"/>
                  </a:lnTo>
                  <a:lnTo>
                    <a:pt x="223" y="76"/>
                  </a:lnTo>
                  <a:lnTo>
                    <a:pt x="226" y="77"/>
                  </a:lnTo>
                  <a:lnTo>
                    <a:pt x="227" y="77"/>
                  </a:lnTo>
                  <a:lnTo>
                    <a:pt x="229" y="78"/>
                  </a:lnTo>
                  <a:lnTo>
                    <a:pt x="230" y="78"/>
                  </a:lnTo>
                  <a:lnTo>
                    <a:pt x="232" y="79"/>
                  </a:lnTo>
                  <a:lnTo>
                    <a:pt x="233" y="79"/>
                  </a:lnTo>
                  <a:lnTo>
                    <a:pt x="235" y="79"/>
                  </a:lnTo>
                  <a:lnTo>
                    <a:pt x="236" y="79"/>
                  </a:lnTo>
                  <a:lnTo>
                    <a:pt x="238" y="79"/>
                  </a:lnTo>
                  <a:close/>
                </a:path>
              </a:pathLst>
            </a:custGeom>
            <a:solidFill>
              <a:srgbClr val="B0C2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82" name="Freeform 288">
              <a:extLst>
                <a:ext uri="{FF2B5EF4-FFF2-40B4-BE49-F238E27FC236}">
                  <a16:creationId xmlns:a16="http://schemas.microsoft.com/office/drawing/2014/main" id="{0D528577-8F14-429D-8CAF-BAC5DA53E80A}"/>
                </a:ext>
              </a:extLst>
            </p:cNvPr>
            <p:cNvSpPr>
              <a:spLocks/>
            </p:cNvSpPr>
            <p:nvPr/>
          </p:nvSpPr>
          <p:spPr bwMode="auto">
            <a:xfrm>
              <a:off x="4725" y="2064"/>
              <a:ext cx="474" cy="690"/>
            </a:xfrm>
            <a:custGeom>
              <a:avLst/>
              <a:gdLst>
                <a:gd name="T0" fmla="*/ 215 w 474"/>
                <a:gd name="T1" fmla="*/ 10 h 690"/>
                <a:gd name="T2" fmla="*/ 220 w 474"/>
                <a:gd name="T3" fmla="*/ 35 h 690"/>
                <a:gd name="T4" fmla="*/ 242 w 474"/>
                <a:gd name="T5" fmla="*/ 32 h 690"/>
                <a:gd name="T6" fmla="*/ 249 w 474"/>
                <a:gd name="T7" fmla="*/ 66 h 690"/>
                <a:gd name="T8" fmla="*/ 231 w 474"/>
                <a:gd name="T9" fmla="*/ 71 h 690"/>
                <a:gd name="T10" fmla="*/ 202 w 474"/>
                <a:gd name="T11" fmla="*/ 94 h 690"/>
                <a:gd name="T12" fmla="*/ 174 w 474"/>
                <a:gd name="T13" fmla="*/ 135 h 690"/>
                <a:gd name="T14" fmla="*/ 168 w 474"/>
                <a:gd name="T15" fmla="*/ 178 h 690"/>
                <a:gd name="T16" fmla="*/ 145 w 474"/>
                <a:gd name="T17" fmla="*/ 223 h 690"/>
                <a:gd name="T18" fmla="*/ 159 w 474"/>
                <a:gd name="T19" fmla="*/ 245 h 690"/>
                <a:gd name="T20" fmla="*/ 147 w 474"/>
                <a:gd name="T21" fmla="*/ 271 h 690"/>
                <a:gd name="T22" fmla="*/ 144 w 474"/>
                <a:gd name="T23" fmla="*/ 298 h 690"/>
                <a:gd name="T24" fmla="*/ 167 w 474"/>
                <a:gd name="T25" fmla="*/ 311 h 690"/>
                <a:gd name="T26" fmla="*/ 171 w 474"/>
                <a:gd name="T27" fmla="*/ 328 h 690"/>
                <a:gd name="T28" fmla="*/ 194 w 474"/>
                <a:gd name="T29" fmla="*/ 322 h 690"/>
                <a:gd name="T30" fmla="*/ 228 w 474"/>
                <a:gd name="T31" fmla="*/ 305 h 690"/>
                <a:gd name="T32" fmla="*/ 233 w 474"/>
                <a:gd name="T33" fmla="*/ 331 h 690"/>
                <a:gd name="T34" fmla="*/ 244 w 474"/>
                <a:gd name="T35" fmla="*/ 341 h 690"/>
                <a:gd name="T36" fmla="*/ 261 w 474"/>
                <a:gd name="T37" fmla="*/ 323 h 690"/>
                <a:gd name="T38" fmla="*/ 272 w 474"/>
                <a:gd name="T39" fmla="*/ 316 h 690"/>
                <a:gd name="T40" fmla="*/ 276 w 474"/>
                <a:gd name="T41" fmla="*/ 297 h 690"/>
                <a:gd name="T42" fmla="*/ 289 w 474"/>
                <a:gd name="T43" fmla="*/ 331 h 690"/>
                <a:gd name="T44" fmla="*/ 303 w 474"/>
                <a:gd name="T45" fmla="*/ 356 h 690"/>
                <a:gd name="T46" fmla="*/ 336 w 474"/>
                <a:gd name="T47" fmla="*/ 372 h 690"/>
                <a:gd name="T48" fmla="*/ 367 w 474"/>
                <a:gd name="T49" fmla="*/ 365 h 690"/>
                <a:gd name="T50" fmla="*/ 372 w 474"/>
                <a:gd name="T51" fmla="*/ 394 h 690"/>
                <a:gd name="T52" fmla="*/ 380 w 474"/>
                <a:gd name="T53" fmla="*/ 421 h 690"/>
                <a:gd name="T54" fmla="*/ 397 w 474"/>
                <a:gd name="T55" fmla="*/ 421 h 690"/>
                <a:gd name="T56" fmla="*/ 425 w 474"/>
                <a:gd name="T57" fmla="*/ 452 h 690"/>
                <a:gd name="T58" fmla="*/ 447 w 474"/>
                <a:gd name="T59" fmla="*/ 487 h 690"/>
                <a:gd name="T60" fmla="*/ 457 w 474"/>
                <a:gd name="T61" fmla="*/ 493 h 690"/>
                <a:gd name="T62" fmla="*/ 474 w 474"/>
                <a:gd name="T63" fmla="*/ 506 h 690"/>
                <a:gd name="T64" fmla="*/ 462 w 474"/>
                <a:gd name="T65" fmla="*/ 522 h 690"/>
                <a:gd name="T66" fmla="*/ 439 w 474"/>
                <a:gd name="T67" fmla="*/ 527 h 690"/>
                <a:gd name="T68" fmla="*/ 423 w 474"/>
                <a:gd name="T69" fmla="*/ 552 h 690"/>
                <a:gd name="T70" fmla="*/ 399 w 474"/>
                <a:gd name="T71" fmla="*/ 575 h 690"/>
                <a:gd name="T72" fmla="*/ 375 w 474"/>
                <a:gd name="T73" fmla="*/ 562 h 690"/>
                <a:gd name="T74" fmla="*/ 359 w 474"/>
                <a:gd name="T75" fmla="*/ 570 h 690"/>
                <a:gd name="T76" fmla="*/ 359 w 474"/>
                <a:gd name="T77" fmla="*/ 586 h 690"/>
                <a:gd name="T78" fmla="*/ 348 w 474"/>
                <a:gd name="T79" fmla="*/ 602 h 690"/>
                <a:gd name="T80" fmla="*/ 319 w 474"/>
                <a:gd name="T81" fmla="*/ 600 h 690"/>
                <a:gd name="T82" fmla="*/ 302 w 474"/>
                <a:gd name="T83" fmla="*/ 617 h 690"/>
                <a:gd name="T84" fmla="*/ 280 w 474"/>
                <a:gd name="T85" fmla="*/ 621 h 690"/>
                <a:gd name="T86" fmla="*/ 249 w 474"/>
                <a:gd name="T87" fmla="*/ 614 h 690"/>
                <a:gd name="T88" fmla="*/ 240 w 474"/>
                <a:gd name="T89" fmla="*/ 600 h 690"/>
                <a:gd name="T90" fmla="*/ 232 w 474"/>
                <a:gd name="T91" fmla="*/ 627 h 690"/>
                <a:gd name="T92" fmla="*/ 224 w 474"/>
                <a:gd name="T93" fmla="*/ 653 h 690"/>
                <a:gd name="T94" fmla="*/ 196 w 474"/>
                <a:gd name="T95" fmla="*/ 673 h 690"/>
                <a:gd name="T96" fmla="*/ 161 w 474"/>
                <a:gd name="T97" fmla="*/ 688 h 690"/>
                <a:gd name="T98" fmla="*/ 146 w 474"/>
                <a:gd name="T99" fmla="*/ 661 h 690"/>
                <a:gd name="T100" fmla="*/ 110 w 474"/>
                <a:gd name="T101" fmla="*/ 640 h 690"/>
                <a:gd name="T102" fmla="*/ 109 w 474"/>
                <a:gd name="T103" fmla="*/ 612 h 690"/>
                <a:gd name="T104" fmla="*/ 100 w 474"/>
                <a:gd name="T105" fmla="*/ 613 h 690"/>
                <a:gd name="T106" fmla="*/ 84 w 474"/>
                <a:gd name="T107" fmla="*/ 594 h 690"/>
                <a:gd name="T108" fmla="*/ 69 w 474"/>
                <a:gd name="T109" fmla="*/ 563 h 690"/>
                <a:gd name="T110" fmla="*/ 44 w 474"/>
                <a:gd name="T111" fmla="*/ 547 h 690"/>
                <a:gd name="T112" fmla="*/ 29 w 474"/>
                <a:gd name="T113" fmla="*/ 563 h 690"/>
                <a:gd name="T114" fmla="*/ 46 w 474"/>
                <a:gd name="T115" fmla="*/ 589 h 690"/>
                <a:gd name="T116" fmla="*/ 28 w 474"/>
                <a:gd name="T117" fmla="*/ 617 h 690"/>
                <a:gd name="T118" fmla="*/ 1 w 474"/>
                <a:gd name="T119" fmla="*/ 6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4" h="690">
                  <a:moveTo>
                    <a:pt x="195" y="2"/>
                  </a:moveTo>
                  <a:lnTo>
                    <a:pt x="197" y="2"/>
                  </a:lnTo>
                  <a:lnTo>
                    <a:pt x="198" y="2"/>
                  </a:lnTo>
                  <a:lnTo>
                    <a:pt x="200" y="1"/>
                  </a:lnTo>
                  <a:lnTo>
                    <a:pt x="206" y="0"/>
                  </a:lnTo>
                  <a:lnTo>
                    <a:pt x="207" y="0"/>
                  </a:lnTo>
                  <a:lnTo>
                    <a:pt x="208" y="0"/>
                  </a:lnTo>
                  <a:lnTo>
                    <a:pt x="209" y="0"/>
                  </a:lnTo>
                  <a:lnTo>
                    <a:pt x="210" y="0"/>
                  </a:lnTo>
                  <a:lnTo>
                    <a:pt x="211" y="0"/>
                  </a:lnTo>
                  <a:lnTo>
                    <a:pt x="211" y="0"/>
                  </a:lnTo>
                  <a:lnTo>
                    <a:pt x="212" y="0"/>
                  </a:lnTo>
                  <a:lnTo>
                    <a:pt x="212" y="1"/>
                  </a:lnTo>
                  <a:lnTo>
                    <a:pt x="212" y="1"/>
                  </a:lnTo>
                  <a:lnTo>
                    <a:pt x="213" y="2"/>
                  </a:lnTo>
                  <a:lnTo>
                    <a:pt x="214" y="6"/>
                  </a:lnTo>
                  <a:lnTo>
                    <a:pt x="215" y="10"/>
                  </a:lnTo>
                  <a:lnTo>
                    <a:pt x="215" y="10"/>
                  </a:lnTo>
                  <a:lnTo>
                    <a:pt x="215" y="12"/>
                  </a:lnTo>
                  <a:lnTo>
                    <a:pt x="215" y="13"/>
                  </a:lnTo>
                  <a:lnTo>
                    <a:pt x="215" y="15"/>
                  </a:lnTo>
                  <a:lnTo>
                    <a:pt x="215" y="26"/>
                  </a:lnTo>
                  <a:lnTo>
                    <a:pt x="215" y="27"/>
                  </a:lnTo>
                  <a:lnTo>
                    <a:pt x="215" y="28"/>
                  </a:lnTo>
                  <a:lnTo>
                    <a:pt x="215" y="30"/>
                  </a:lnTo>
                  <a:lnTo>
                    <a:pt x="216" y="32"/>
                  </a:lnTo>
                  <a:lnTo>
                    <a:pt x="216" y="33"/>
                  </a:lnTo>
                  <a:lnTo>
                    <a:pt x="217" y="33"/>
                  </a:lnTo>
                  <a:lnTo>
                    <a:pt x="217" y="34"/>
                  </a:lnTo>
                  <a:lnTo>
                    <a:pt x="217" y="34"/>
                  </a:lnTo>
                  <a:lnTo>
                    <a:pt x="218" y="35"/>
                  </a:lnTo>
                  <a:lnTo>
                    <a:pt x="219" y="35"/>
                  </a:lnTo>
                  <a:lnTo>
                    <a:pt x="220" y="35"/>
                  </a:lnTo>
                  <a:lnTo>
                    <a:pt x="220" y="35"/>
                  </a:lnTo>
                  <a:lnTo>
                    <a:pt x="221" y="34"/>
                  </a:lnTo>
                  <a:lnTo>
                    <a:pt x="221" y="34"/>
                  </a:lnTo>
                  <a:lnTo>
                    <a:pt x="224" y="32"/>
                  </a:lnTo>
                  <a:lnTo>
                    <a:pt x="225" y="31"/>
                  </a:lnTo>
                  <a:lnTo>
                    <a:pt x="226" y="30"/>
                  </a:lnTo>
                  <a:lnTo>
                    <a:pt x="227" y="30"/>
                  </a:lnTo>
                  <a:lnTo>
                    <a:pt x="228" y="30"/>
                  </a:lnTo>
                  <a:lnTo>
                    <a:pt x="229" y="29"/>
                  </a:lnTo>
                  <a:lnTo>
                    <a:pt x="231" y="29"/>
                  </a:lnTo>
                  <a:lnTo>
                    <a:pt x="232" y="29"/>
                  </a:lnTo>
                  <a:lnTo>
                    <a:pt x="233" y="29"/>
                  </a:lnTo>
                  <a:lnTo>
                    <a:pt x="235" y="29"/>
                  </a:lnTo>
                  <a:lnTo>
                    <a:pt x="236" y="29"/>
                  </a:lnTo>
                  <a:lnTo>
                    <a:pt x="238" y="30"/>
                  </a:lnTo>
                  <a:lnTo>
                    <a:pt x="239" y="30"/>
                  </a:lnTo>
                  <a:lnTo>
                    <a:pt x="241" y="31"/>
                  </a:lnTo>
                  <a:lnTo>
                    <a:pt x="242" y="32"/>
                  </a:lnTo>
                  <a:lnTo>
                    <a:pt x="244" y="33"/>
                  </a:lnTo>
                  <a:lnTo>
                    <a:pt x="245" y="34"/>
                  </a:lnTo>
                  <a:lnTo>
                    <a:pt x="246" y="35"/>
                  </a:lnTo>
                  <a:lnTo>
                    <a:pt x="247" y="35"/>
                  </a:lnTo>
                  <a:lnTo>
                    <a:pt x="248" y="36"/>
                  </a:lnTo>
                  <a:lnTo>
                    <a:pt x="249" y="38"/>
                  </a:lnTo>
                  <a:lnTo>
                    <a:pt x="249" y="39"/>
                  </a:lnTo>
                  <a:lnTo>
                    <a:pt x="250" y="40"/>
                  </a:lnTo>
                  <a:lnTo>
                    <a:pt x="251" y="42"/>
                  </a:lnTo>
                  <a:lnTo>
                    <a:pt x="251" y="43"/>
                  </a:lnTo>
                  <a:lnTo>
                    <a:pt x="251" y="44"/>
                  </a:lnTo>
                  <a:lnTo>
                    <a:pt x="251" y="44"/>
                  </a:lnTo>
                  <a:lnTo>
                    <a:pt x="251" y="45"/>
                  </a:lnTo>
                  <a:lnTo>
                    <a:pt x="250" y="57"/>
                  </a:lnTo>
                  <a:lnTo>
                    <a:pt x="250" y="60"/>
                  </a:lnTo>
                  <a:lnTo>
                    <a:pt x="250" y="63"/>
                  </a:lnTo>
                  <a:lnTo>
                    <a:pt x="249" y="66"/>
                  </a:lnTo>
                  <a:lnTo>
                    <a:pt x="249" y="67"/>
                  </a:lnTo>
                  <a:lnTo>
                    <a:pt x="248" y="68"/>
                  </a:lnTo>
                  <a:lnTo>
                    <a:pt x="248" y="70"/>
                  </a:lnTo>
                  <a:lnTo>
                    <a:pt x="247" y="70"/>
                  </a:lnTo>
                  <a:lnTo>
                    <a:pt x="247" y="71"/>
                  </a:lnTo>
                  <a:lnTo>
                    <a:pt x="246" y="71"/>
                  </a:lnTo>
                  <a:lnTo>
                    <a:pt x="245" y="72"/>
                  </a:lnTo>
                  <a:lnTo>
                    <a:pt x="244" y="72"/>
                  </a:lnTo>
                  <a:lnTo>
                    <a:pt x="243" y="72"/>
                  </a:lnTo>
                  <a:lnTo>
                    <a:pt x="242" y="72"/>
                  </a:lnTo>
                  <a:lnTo>
                    <a:pt x="241" y="72"/>
                  </a:lnTo>
                  <a:lnTo>
                    <a:pt x="239" y="72"/>
                  </a:lnTo>
                  <a:lnTo>
                    <a:pt x="237" y="72"/>
                  </a:lnTo>
                  <a:lnTo>
                    <a:pt x="235" y="71"/>
                  </a:lnTo>
                  <a:lnTo>
                    <a:pt x="233" y="71"/>
                  </a:lnTo>
                  <a:lnTo>
                    <a:pt x="232" y="71"/>
                  </a:lnTo>
                  <a:lnTo>
                    <a:pt x="231" y="71"/>
                  </a:lnTo>
                  <a:lnTo>
                    <a:pt x="230" y="72"/>
                  </a:lnTo>
                  <a:lnTo>
                    <a:pt x="229" y="72"/>
                  </a:lnTo>
                  <a:lnTo>
                    <a:pt x="228" y="73"/>
                  </a:lnTo>
                  <a:lnTo>
                    <a:pt x="226" y="75"/>
                  </a:lnTo>
                  <a:lnTo>
                    <a:pt x="223" y="78"/>
                  </a:lnTo>
                  <a:lnTo>
                    <a:pt x="219" y="83"/>
                  </a:lnTo>
                  <a:lnTo>
                    <a:pt x="217" y="84"/>
                  </a:lnTo>
                  <a:lnTo>
                    <a:pt x="216" y="85"/>
                  </a:lnTo>
                  <a:lnTo>
                    <a:pt x="214" y="87"/>
                  </a:lnTo>
                  <a:lnTo>
                    <a:pt x="213" y="88"/>
                  </a:lnTo>
                  <a:lnTo>
                    <a:pt x="211" y="88"/>
                  </a:lnTo>
                  <a:lnTo>
                    <a:pt x="208" y="89"/>
                  </a:lnTo>
                  <a:lnTo>
                    <a:pt x="207" y="90"/>
                  </a:lnTo>
                  <a:lnTo>
                    <a:pt x="205" y="91"/>
                  </a:lnTo>
                  <a:lnTo>
                    <a:pt x="204" y="92"/>
                  </a:lnTo>
                  <a:lnTo>
                    <a:pt x="203" y="93"/>
                  </a:lnTo>
                  <a:lnTo>
                    <a:pt x="202" y="94"/>
                  </a:lnTo>
                  <a:lnTo>
                    <a:pt x="198" y="97"/>
                  </a:lnTo>
                  <a:lnTo>
                    <a:pt x="197" y="98"/>
                  </a:lnTo>
                  <a:lnTo>
                    <a:pt x="196" y="99"/>
                  </a:lnTo>
                  <a:lnTo>
                    <a:pt x="193" y="101"/>
                  </a:lnTo>
                  <a:lnTo>
                    <a:pt x="192" y="102"/>
                  </a:lnTo>
                  <a:lnTo>
                    <a:pt x="190" y="104"/>
                  </a:lnTo>
                  <a:lnTo>
                    <a:pt x="187" y="108"/>
                  </a:lnTo>
                  <a:lnTo>
                    <a:pt x="180" y="116"/>
                  </a:lnTo>
                  <a:lnTo>
                    <a:pt x="178" y="119"/>
                  </a:lnTo>
                  <a:lnTo>
                    <a:pt x="177" y="121"/>
                  </a:lnTo>
                  <a:lnTo>
                    <a:pt x="177" y="122"/>
                  </a:lnTo>
                  <a:lnTo>
                    <a:pt x="176" y="123"/>
                  </a:lnTo>
                  <a:lnTo>
                    <a:pt x="176" y="125"/>
                  </a:lnTo>
                  <a:lnTo>
                    <a:pt x="175" y="128"/>
                  </a:lnTo>
                  <a:lnTo>
                    <a:pt x="175" y="132"/>
                  </a:lnTo>
                  <a:lnTo>
                    <a:pt x="175" y="134"/>
                  </a:lnTo>
                  <a:lnTo>
                    <a:pt x="174" y="135"/>
                  </a:lnTo>
                  <a:lnTo>
                    <a:pt x="174" y="136"/>
                  </a:lnTo>
                  <a:lnTo>
                    <a:pt x="173" y="138"/>
                  </a:lnTo>
                  <a:lnTo>
                    <a:pt x="171" y="143"/>
                  </a:lnTo>
                  <a:lnTo>
                    <a:pt x="171" y="145"/>
                  </a:lnTo>
                  <a:lnTo>
                    <a:pt x="170" y="146"/>
                  </a:lnTo>
                  <a:lnTo>
                    <a:pt x="170" y="148"/>
                  </a:lnTo>
                  <a:lnTo>
                    <a:pt x="170" y="150"/>
                  </a:lnTo>
                  <a:lnTo>
                    <a:pt x="170" y="152"/>
                  </a:lnTo>
                  <a:lnTo>
                    <a:pt x="170" y="159"/>
                  </a:lnTo>
                  <a:lnTo>
                    <a:pt x="170" y="165"/>
                  </a:lnTo>
                  <a:lnTo>
                    <a:pt x="170" y="168"/>
                  </a:lnTo>
                  <a:lnTo>
                    <a:pt x="170" y="170"/>
                  </a:lnTo>
                  <a:lnTo>
                    <a:pt x="170" y="172"/>
                  </a:lnTo>
                  <a:lnTo>
                    <a:pt x="170" y="173"/>
                  </a:lnTo>
                  <a:lnTo>
                    <a:pt x="169" y="175"/>
                  </a:lnTo>
                  <a:lnTo>
                    <a:pt x="168" y="177"/>
                  </a:lnTo>
                  <a:lnTo>
                    <a:pt x="168" y="178"/>
                  </a:lnTo>
                  <a:lnTo>
                    <a:pt x="167" y="180"/>
                  </a:lnTo>
                  <a:lnTo>
                    <a:pt x="166" y="182"/>
                  </a:lnTo>
                  <a:lnTo>
                    <a:pt x="165" y="183"/>
                  </a:lnTo>
                  <a:lnTo>
                    <a:pt x="164" y="184"/>
                  </a:lnTo>
                  <a:lnTo>
                    <a:pt x="156" y="193"/>
                  </a:lnTo>
                  <a:lnTo>
                    <a:pt x="154" y="196"/>
                  </a:lnTo>
                  <a:lnTo>
                    <a:pt x="153" y="198"/>
                  </a:lnTo>
                  <a:lnTo>
                    <a:pt x="151" y="200"/>
                  </a:lnTo>
                  <a:lnTo>
                    <a:pt x="150" y="202"/>
                  </a:lnTo>
                  <a:lnTo>
                    <a:pt x="149" y="206"/>
                  </a:lnTo>
                  <a:lnTo>
                    <a:pt x="148" y="207"/>
                  </a:lnTo>
                  <a:lnTo>
                    <a:pt x="148" y="208"/>
                  </a:lnTo>
                  <a:lnTo>
                    <a:pt x="147" y="210"/>
                  </a:lnTo>
                  <a:lnTo>
                    <a:pt x="147" y="211"/>
                  </a:lnTo>
                  <a:lnTo>
                    <a:pt x="147" y="213"/>
                  </a:lnTo>
                  <a:lnTo>
                    <a:pt x="146" y="218"/>
                  </a:lnTo>
                  <a:lnTo>
                    <a:pt x="145" y="223"/>
                  </a:lnTo>
                  <a:lnTo>
                    <a:pt x="145" y="224"/>
                  </a:lnTo>
                  <a:lnTo>
                    <a:pt x="145" y="225"/>
                  </a:lnTo>
                  <a:lnTo>
                    <a:pt x="146" y="226"/>
                  </a:lnTo>
                  <a:lnTo>
                    <a:pt x="146" y="227"/>
                  </a:lnTo>
                  <a:lnTo>
                    <a:pt x="146" y="227"/>
                  </a:lnTo>
                  <a:lnTo>
                    <a:pt x="146" y="228"/>
                  </a:lnTo>
                  <a:lnTo>
                    <a:pt x="147" y="229"/>
                  </a:lnTo>
                  <a:lnTo>
                    <a:pt x="148" y="230"/>
                  </a:lnTo>
                  <a:lnTo>
                    <a:pt x="149" y="232"/>
                  </a:lnTo>
                  <a:lnTo>
                    <a:pt x="155" y="238"/>
                  </a:lnTo>
                  <a:lnTo>
                    <a:pt x="156" y="239"/>
                  </a:lnTo>
                  <a:lnTo>
                    <a:pt x="157" y="241"/>
                  </a:lnTo>
                  <a:lnTo>
                    <a:pt x="157" y="241"/>
                  </a:lnTo>
                  <a:lnTo>
                    <a:pt x="158" y="242"/>
                  </a:lnTo>
                  <a:lnTo>
                    <a:pt x="158" y="243"/>
                  </a:lnTo>
                  <a:lnTo>
                    <a:pt x="158" y="244"/>
                  </a:lnTo>
                  <a:lnTo>
                    <a:pt x="159" y="245"/>
                  </a:lnTo>
                  <a:lnTo>
                    <a:pt x="159" y="246"/>
                  </a:lnTo>
                  <a:lnTo>
                    <a:pt x="159" y="247"/>
                  </a:lnTo>
                  <a:lnTo>
                    <a:pt x="159" y="248"/>
                  </a:lnTo>
                  <a:lnTo>
                    <a:pt x="159" y="249"/>
                  </a:lnTo>
                  <a:lnTo>
                    <a:pt x="158" y="251"/>
                  </a:lnTo>
                  <a:lnTo>
                    <a:pt x="158" y="252"/>
                  </a:lnTo>
                  <a:lnTo>
                    <a:pt x="157" y="254"/>
                  </a:lnTo>
                  <a:lnTo>
                    <a:pt x="156" y="256"/>
                  </a:lnTo>
                  <a:lnTo>
                    <a:pt x="155" y="257"/>
                  </a:lnTo>
                  <a:lnTo>
                    <a:pt x="152" y="261"/>
                  </a:lnTo>
                  <a:lnTo>
                    <a:pt x="150" y="263"/>
                  </a:lnTo>
                  <a:lnTo>
                    <a:pt x="148" y="265"/>
                  </a:lnTo>
                  <a:lnTo>
                    <a:pt x="148" y="266"/>
                  </a:lnTo>
                  <a:lnTo>
                    <a:pt x="148" y="267"/>
                  </a:lnTo>
                  <a:lnTo>
                    <a:pt x="147" y="268"/>
                  </a:lnTo>
                  <a:lnTo>
                    <a:pt x="147" y="270"/>
                  </a:lnTo>
                  <a:lnTo>
                    <a:pt x="147" y="271"/>
                  </a:lnTo>
                  <a:lnTo>
                    <a:pt x="147" y="273"/>
                  </a:lnTo>
                  <a:lnTo>
                    <a:pt x="147" y="274"/>
                  </a:lnTo>
                  <a:lnTo>
                    <a:pt x="147" y="276"/>
                  </a:lnTo>
                  <a:lnTo>
                    <a:pt x="147" y="277"/>
                  </a:lnTo>
                  <a:lnTo>
                    <a:pt x="146" y="279"/>
                  </a:lnTo>
                  <a:lnTo>
                    <a:pt x="145" y="281"/>
                  </a:lnTo>
                  <a:lnTo>
                    <a:pt x="143" y="286"/>
                  </a:lnTo>
                  <a:lnTo>
                    <a:pt x="142" y="288"/>
                  </a:lnTo>
                  <a:lnTo>
                    <a:pt x="142" y="289"/>
                  </a:lnTo>
                  <a:lnTo>
                    <a:pt x="142" y="290"/>
                  </a:lnTo>
                  <a:lnTo>
                    <a:pt x="142" y="292"/>
                  </a:lnTo>
                  <a:lnTo>
                    <a:pt x="142" y="292"/>
                  </a:lnTo>
                  <a:lnTo>
                    <a:pt x="142" y="293"/>
                  </a:lnTo>
                  <a:lnTo>
                    <a:pt x="142" y="294"/>
                  </a:lnTo>
                  <a:lnTo>
                    <a:pt x="142" y="295"/>
                  </a:lnTo>
                  <a:lnTo>
                    <a:pt x="143" y="296"/>
                  </a:lnTo>
                  <a:lnTo>
                    <a:pt x="144" y="298"/>
                  </a:lnTo>
                  <a:lnTo>
                    <a:pt x="145" y="300"/>
                  </a:lnTo>
                  <a:lnTo>
                    <a:pt x="146" y="301"/>
                  </a:lnTo>
                  <a:lnTo>
                    <a:pt x="146" y="302"/>
                  </a:lnTo>
                  <a:lnTo>
                    <a:pt x="149" y="305"/>
                  </a:lnTo>
                  <a:lnTo>
                    <a:pt x="151" y="308"/>
                  </a:lnTo>
                  <a:lnTo>
                    <a:pt x="152" y="309"/>
                  </a:lnTo>
                  <a:lnTo>
                    <a:pt x="154" y="311"/>
                  </a:lnTo>
                  <a:lnTo>
                    <a:pt x="154" y="311"/>
                  </a:lnTo>
                  <a:lnTo>
                    <a:pt x="155" y="312"/>
                  </a:lnTo>
                  <a:lnTo>
                    <a:pt x="156" y="312"/>
                  </a:lnTo>
                  <a:lnTo>
                    <a:pt x="157" y="312"/>
                  </a:lnTo>
                  <a:lnTo>
                    <a:pt x="158" y="312"/>
                  </a:lnTo>
                  <a:lnTo>
                    <a:pt x="159" y="312"/>
                  </a:lnTo>
                  <a:lnTo>
                    <a:pt x="160" y="312"/>
                  </a:lnTo>
                  <a:lnTo>
                    <a:pt x="164" y="312"/>
                  </a:lnTo>
                  <a:lnTo>
                    <a:pt x="165" y="311"/>
                  </a:lnTo>
                  <a:lnTo>
                    <a:pt x="167" y="311"/>
                  </a:lnTo>
                  <a:lnTo>
                    <a:pt x="168" y="310"/>
                  </a:lnTo>
                  <a:lnTo>
                    <a:pt x="169" y="310"/>
                  </a:lnTo>
                  <a:lnTo>
                    <a:pt x="169" y="310"/>
                  </a:lnTo>
                  <a:lnTo>
                    <a:pt x="170" y="310"/>
                  </a:lnTo>
                  <a:lnTo>
                    <a:pt x="170" y="311"/>
                  </a:lnTo>
                  <a:lnTo>
                    <a:pt x="170" y="311"/>
                  </a:lnTo>
                  <a:lnTo>
                    <a:pt x="170" y="312"/>
                  </a:lnTo>
                  <a:lnTo>
                    <a:pt x="171" y="313"/>
                  </a:lnTo>
                  <a:lnTo>
                    <a:pt x="171" y="314"/>
                  </a:lnTo>
                  <a:lnTo>
                    <a:pt x="170" y="317"/>
                  </a:lnTo>
                  <a:lnTo>
                    <a:pt x="170" y="321"/>
                  </a:lnTo>
                  <a:lnTo>
                    <a:pt x="170" y="323"/>
                  </a:lnTo>
                  <a:lnTo>
                    <a:pt x="169" y="324"/>
                  </a:lnTo>
                  <a:lnTo>
                    <a:pt x="170" y="326"/>
                  </a:lnTo>
                  <a:lnTo>
                    <a:pt x="170" y="326"/>
                  </a:lnTo>
                  <a:lnTo>
                    <a:pt x="170" y="327"/>
                  </a:lnTo>
                  <a:lnTo>
                    <a:pt x="171" y="328"/>
                  </a:lnTo>
                  <a:lnTo>
                    <a:pt x="171" y="329"/>
                  </a:lnTo>
                  <a:lnTo>
                    <a:pt x="172" y="329"/>
                  </a:lnTo>
                  <a:lnTo>
                    <a:pt x="172" y="329"/>
                  </a:lnTo>
                  <a:lnTo>
                    <a:pt x="173" y="329"/>
                  </a:lnTo>
                  <a:lnTo>
                    <a:pt x="174" y="330"/>
                  </a:lnTo>
                  <a:lnTo>
                    <a:pt x="175" y="330"/>
                  </a:lnTo>
                  <a:lnTo>
                    <a:pt x="180" y="329"/>
                  </a:lnTo>
                  <a:lnTo>
                    <a:pt x="185" y="329"/>
                  </a:lnTo>
                  <a:lnTo>
                    <a:pt x="186" y="329"/>
                  </a:lnTo>
                  <a:lnTo>
                    <a:pt x="187" y="329"/>
                  </a:lnTo>
                  <a:lnTo>
                    <a:pt x="188" y="329"/>
                  </a:lnTo>
                  <a:lnTo>
                    <a:pt x="189" y="328"/>
                  </a:lnTo>
                  <a:lnTo>
                    <a:pt x="189" y="327"/>
                  </a:lnTo>
                  <a:lnTo>
                    <a:pt x="191" y="325"/>
                  </a:lnTo>
                  <a:lnTo>
                    <a:pt x="192" y="324"/>
                  </a:lnTo>
                  <a:lnTo>
                    <a:pt x="193" y="323"/>
                  </a:lnTo>
                  <a:lnTo>
                    <a:pt x="194" y="322"/>
                  </a:lnTo>
                  <a:lnTo>
                    <a:pt x="195" y="320"/>
                  </a:lnTo>
                  <a:lnTo>
                    <a:pt x="200" y="317"/>
                  </a:lnTo>
                  <a:lnTo>
                    <a:pt x="204" y="314"/>
                  </a:lnTo>
                  <a:lnTo>
                    <a:pt x="206" y="312"/>
                  </a:lnTo>
                  <a:lnTo>
                    <a:pt x="209" y="310"/>
                  </a:lnTo>
                  <a:lnTo>
                    <a:pt x="210" y="309"/>
                  </a:lnTo>
                  <a:lnTo>
                    <a:pt x="211" y="309"/>
                  </a:lnTo>
                  <a:lnTo>
                    <a:pt x="212" y="308"/>
                  </a:lnTo>
                  <a:lnTo>
                    <a:pt x="215" y="307"/>
                  </a:lnTo>
                  <a:lnTo>
                    <a:pt x="217" y="306"/>
                  </a:lnTo>
                  <a:lnTo>
                    <a:pt x="218" y="306"/>
                  </a:lnTo>
                  <a:lnTo>
                    <a:pt x="219" y="305"/>
                  </a:lnTo>
                  <a:lnTo>
                    <a:pt x="221" y="305"/>
                  </a:lnTo>
                  <a:lnTo>
                    <a:pt x="224" y="305"/>
                  </a:lnTo>
                  <a:lnTo>
                    <a:pt x="226" y="304"/>
                  </a:lnTo>
                  <a:lnTo>
                    <a:pt x="227" y="304"/>
                  </a:lnTo>
                  <a:lnTo>
                    <a:pt x="228" y="305"/>
                  </a:lnTo>
                  <a:lnTo>
                    <a:pt x="229" y="305"/>
                  </a:lnTo>
                  <a:lnTo>
                    <a:pt x="230" y="305"/>
                  </a:lnTo>
                  <a:lnTo>
                    <a:pt x="231" y="306"/>
                  </a:lnTo>
                  <a:lnTo>
                    <a:pt x="232" y="307"/>
                  </a:lnTo>
                  <a:lnTo>
                    <a:pt x="233" y="307"/>
                  </a:lnTo>
                  <a:lnTo>
                    <a:pt x="234" y="308"/>
                  </a:lnTo>
                  <a:lnTo>
                    <a:pt x="234" y="309"/>
                  </a:lnTo>
                  <a:lnTo>
                    <a:pt x="235" y="310"/>
                  </a:lnTo>
                  <a:lnTo>
                    <a:pt x="235" y="312"/>
                  </a:lnTo>
                  <a:lnTo>
                    <a:pt x="235" y="313"/>
                  </a:lnTo>
                  <a:lnTo>
                    <a:pt x="235" y="313"/>
                  </a:lnTo>
                  <a:lnTo>
                    <a:pt x="235" y="314"/>
                  </a:lnTo>
                  <a:lnTo>
                    <a:pt x="235" y="317"/>
                  </a:lnTo>
                  <a:lnTo>
                    <a:pt x="234" y="320"/>
                  </a:lnTo>
                  <a:lnTo>
                    <a:pt x="233" y="326"/>
                  </a:lnTo>
                  <a:lnTo>
                    <a:pt x="233" y="329"/>
                  </a:lnTo>
                  <a:lnTo>
                    <a:pt x="233" y="331"/>
                  </a:lnTo>
                  <a:lnTo>
                    <a:pt x="233" y="332"/>
                  </a:lnTo>
                  <a:lnTo>
                    <a:pt x="233" y="333"/>
                  </a:lnTo>
                  <a:lnTo>
                    <a:pt x="233" y="335"/>
                  </a:lnTo>
                  <a:lnTo>
                    <a:pt x="234" y="336"/>
                  </a:lnTo>
                  <a:lnTo>
                    <a:pt x="235" y="338"/>
                  </a:lnTo>
                  <a:lnTo>
                    <a:pt x="236" y="340"/>
                  </a:lnTo>
                  <a:lnTo>
                    <a:pt x="237" y="341"/>
                  </a:lnTo>
                  <a:lnTo>
                    <a:pt x="238" y="342"/>
                  </a:lnTo>
                  <a:lnTo>
                    <a:pt x="239" y="343"/>
                  </a:lnTo>
                  <a:lnTo>
                    <a:pt x="240" y="343"/>
                  </a:lnTo>
                  <a:lnTo>
                    <a:pt x="240" y="344"/>
                  </a:lnTo>
                  <a:lnTo>
                    <a:pt x="241" y="344"/>
                  </a:lnTo>
                  <a:lnTo>
                    <a:pt x="241" y="343"/>
                  </a:lnTo>
                  <a:lnTo>
                    <a:pt x="242" y="343"/>
                  </a:lnTo>
                  <a:lnTo>
                    <a:pt x="242" y="343"/>
                  </a:lnTo>
                  <a:lnTo>
                    <a:pt x="243" y="343"/>
                  </a:lnTo>
                  <a:lnTo>
                    <a:pt x="244" y="341"/>
                  </a:lnTo>
                  <a:lnTo>
                    <a:pt x="245" y="338"/>
                  </a:lnTo>
                  <a:lnTo>
                    <a:pt x="246" y="337"/>
                  </a:lnTo>
                  <a:lnTo>
                    <a:pt x="247" y="337"/>
                  </a:lnTo>
                  <a:lnTo>
                    <a:pt x="250" y="333"/>
                  </a:lnTo>
                  <a:lnTo>
                    <a:pt x="251" y="333"/>
                  </a:lnTo>
                  <a:lnTo>
                    <a:pt x="251" y="332"/>
                  </a:lnTo>
                  <a:lnTo>
                    <a:pt x="252" y="331"/>
                  </a:lnTo>
                  <a:lnTo>
                    <a:pt x="253" y="329"/>
                  </a:lnTo>
                  <a:lnTo>
                    <a:pt x="253" y="328"/>
                  </a:lnTo>
                  <a:lnTo>
                    <a:pt x="254" y="327"/>
                  </a:lnTo>
                  <a:lnTo>
                    <a:pt x="254" y="327"/>
                  </a:lnTo>
                  <a:lnTo>
                    <a:pt x="255" y="326"/>
                  </a:lnTo>
                  <a:lnTo>
                    <a:pt x="256" y="326"/>
                  </a:lnTo>
                  <a:lnTo>
                    <a:pt x="258" y="324"/>
                  </a:lnTo>
                  <a:lnTo>
                    <a:pt x="259" y="324"/>
                  </a:lnTo>
                  <a:lnTo>
                    <a:pt x="260" y="323"/>
                  </a:lnTo>
                  <a:lnTo>
                    <a:pt x="261" y="323"/>
                  </a:lnTo>
                  <a:lnTo>
                    <a:pt x="261" y="322"/>
                  </a:lnTo>
                  <a:lnTo>
                    <a:pt x="262" y="322"/>
                  </a:lnTo>
                  <a:lnTo>
                    <a:pt x="262" y="322"/>
                  </a:lnTo>
                  <a:lnTo>
                    <a:pt x="263" y="323"/>
                  </a:lnTo>
                  <a:lnTo>
                    <a:pt x="264" y="323"/>
                  </a:lnTo>
                  <a:lnTo>
                    <a:pt x="265" y="323"/>
                  </a:lnTo>
                  <a:lnTo>
                    <a:pt x="265" y="323"/>
                  </a:lnTo>
                  <a:lnTo>
                    <a:pt x="266" y="323"/>
                  </a:lnTo>
                  <a:lnTo>
                    <a:pt x="267" y="323"/>
                  </a:lnTo>
                  <a:lnTo>
                    <a:pt x="268" y="322"/>
                  </a:lnTo>
                  <a:lnTo>
                    <a:pt x="268" y="321"/>
                  </a:lnTo>
                  <a:lnTo>
                    <a:pt x="270" y="320"/>
                  </a:lnTo>
                  <a:lnTo>
                    <a:pt x="271" y="319"/>
                  </a:lnTo>
                  <a:lnTo>
                    <a:pt x="271" y="318"/>
                  </a:lnTo>
                  <a:lnTo>
                    <a:pt x="271" y="318"/>
                  </a:lnTo>
                  <a:lnTo>
                    <a:pt x="272" y="317"/>
                  </a:lnTo>
                  <a:lnTo>
                    <a:pt x="272" y="316"/>
                  </a:lnTo>
                  <a:lnTo>
                    <a:pt x="272" y="314"/>
                  </a:lnTo>
                  <a:lnTo>
                    <a:pt x="272" y="313"/>
                  </a:lnTo>
                  <a:lnTo>
                    <a:pt x="271" y="312"/>
                  </a:lnTo>
                  <a:lnTo>
                    <a:pt x="269" y="302"/>
                  </a:lnTo>
                  <a:lnTo>
                    <a:pt x="269" y="300"/>
                  </a:lnTo>
                  <a:lnTo>
                    <a:pt x="269" y="299"/>
                  </a:lnTo>
                  <a:lnTo>
                    <a:pt x="269" y="298"/>
                  </a:lnTo>
                  <a:lnTo>
                    <a:pt x="269" y="297"/>
                  </a:lnTo>
                  <a:lnTo>
                    <a:pt x="270" y="297"/>
                  </a:lnTo>
                  <a:lnTo>
                    <a:pt x="270" y="296"/>
                  </a:lnTo>
                  <a:lnTo>
                    <a:pt x="271" y="296"/>
                  </a:lnTo>
                  <a:lnTo>
                    <a:pt x="272" y="296"/>
                  </a:lnTo>
                  <a:lnTo>
                    <a:pt x="273" y="296"/>
                  </a:lnTo>
                  <a:lnTo>
                    <a:pt x="275" y="296"/>
                  </a:lnTo>
                  <a:lnTo>
                    <a:pt x="276" y="296"/>
                  </a:lnTo>
                  <a:lnTo>
                    <a:pt x="276" y="297"/>
                  </a:lnTo>
                  <a:lnTo>
                    <a:pt x="276" y="297"/>
                  </a:lnTo>
                  <a:lnTo>
                    <a:pt x="277" y="298"/>
                  </a:lnTo>
                  <a:lnTo>
                    <a:pt x="277" y="299"/>
                  </a:lnTo>
                  <a:lnTo>
                    <a:pt x="279" y="302"/>
                  </a:lnTo>
                  <a:lnTo>
                    <a:pt x="281" y="306"/>
                  </a:lnTo>
                  <a:lnTo>
                    <a:pt x="282" y="308"/>
                  </a:lnTo>
                  <a:lnTo>
                    <a:pt x="283" y="310"/>
                  </a:lnTo>
                  <a:lnTo>
                    <a:pt x="283" y="312"/>
                  </a:lnTo>
                  <a:lnTo>
                    <a:pt x="283" y="314"/>
                  </a:lnTo>
                  <a:lnTo>
                    <a:pt x="283" y="317"/>
                  </a:lnTo>
                  <a:lnTo>
                    <a:pt x="283" y="318"/>
                  </a:lnTo>
                  <a:lnTo>
                    <a:pt x="284" y="320"/>
                  </a:lnTo>
                  <a:lnTo>
                    <a:pt x="284" y="321"/>
                  </a:lnTo>
                  <a:lnTo>
                    <a:pt x="285" y="324"/>
                  </a:lnTo>
                  <a:lnTo>
                    <a:pt x="286" y="325"/>
                  </a:lnTo>
                  <a:lnTo>
                    <a:pt x="288" y="329"/>
                  </a:lnTo>
                  <a:lnTo>
                    <a:pt x="288" y="330"/>
                  </a:lnTo>
                  <a:lnTo>
                    <a:pt x="289" y="331"/>
                  </a:lnTo>
                  <a:lnTo>
                    <a:pt x="290" y="332"/>
                  </a:lnTo>
                  <a:lnTo>
                    <a:pt x="290" y="333"/>
                  </a:lnTo>
                  <a:lnTo>
                    <a:pt x="290" y="334"/>
                  </a:lnTo>
                  <a:lnTo>
                    <a:pt x="290" y="335"/>
                  </a:lnTo>
                  <a:lnTo>
                    <a:pt x="291" y="337"/>
                  </a:lnTo>
                  <a:lnTo>
                    <a:pt x="291" y="339"/>
                  </a:lnTo>
                  <a:lnTo>
                    <a:pt x="291" y="340"/>
                  </a:lnTo>
                  <a:lnTo>
                    <a:pt x="292" y="341"/>
                  </a:lnTo>
                  <a:lnTo>
                    <a:pt x="292" y="342"/>
                  </a:lnTo>
                  <a:lnTo>
                    <a:pt x="293" y="343"/>
                  </a:lnTo>
                  <a:lnTo>
                    <a:pt x="297" y="347"/>
                  </a:lnTo>
                  <a:lnTo>
                    <a:pt x="298" y="348"/>
                  </a:lnTo>
                  <a:lnTo>
                    <a:pt x="299" y="350"/>
                  </a:lnTo>
                  <a:lnTo>
                    <a:pt x="300" y="352"/>
                  </a:lnTo>
                  <a:lnTo>
                    <a:pt x="301" y="354"/>
                  </a:lnTo>
                  <a:lnTo>
                    <a:pt x="302" y="355"/>
                  </a:lnTo>
                  <a:lnTo>
                    <a:pt x="303" y="356"/>
                  </a:lnTo>
                  <a:lnTo>
                    <a:pt x="304" y="357"/>
                  </a:lnTo>
                  <a:lnTo>
                    <a:pt x="306" y="358"/>
                  </a:lnTo>
                  <a:lnTo>
                    <a:pt x="306" y="358"/>
                  </a:lnTo>
                  <a:lnTo>
                    <a:pt x="309" y="359"/>
                  </a:lnTo>
                  <a:lnTo>
                    <a:pt x="310" y="360"/>
                  </a:lnTo>
                  <a:lnTo>
                    <a:pt x="311" y="361"/>
                  </a:lnTo>
                  <a:lnTo>
                    <a:pt x="313" y="362"/>
                  </a:lnTo>
                  <a:lnTo>
                    <a:pt x="315" y="364"/>
                  </a:lnTo>
                  <a:lnTo>
                    <a:pt x="316" y="365"/>
                  </a:lnTo>
                  <a:lnTo>
                    <a:pt x="318" y="366"/>
                  </a:lnTo>
                  <a:lnTo>
                    <a:pt x="319" y="367"/>
                  </a:lnTo>
                  <a:lnTo>
                    <a:pt x="325" y="370"/>
                  </a:lnTo>
                  <a:lnTo>
                    <a:pt x="328" y="371"/>
                  </a:lnTo>
                  <a:lnTo>
                    <a:pt x="329" y="371"/>
                  </a:lnTo>
                  <a:lnTo>
                    <a:pt x="330" y="371"/>
                  </a:lnTo>
                  <a:lnTo>
                    <a:pt x="335" y="372"/>
                  </a:lnTo>
                  <a:lnTo>
                    <a:pt x="336" y="372"/>
                  </a:lnTo>
                  <a:lnTo>
                    <a:pt x="337" y="372"/>
                  </a:lnTo>
                  <a:lnTo>
                    <a:pt x="338" y="372"/>
                  </a:lnTo>
                  <a:lnTo>
                    <a:pt x="339" y="372"/>
                  </a:lnTo>
                  <a:lnTo>
                    <a:pt x="340" y="372"/>
                  </a:lnTo>
                  <a:lnTo>
                    <a:pt x="343" y="370"/>
                  </a:lnTo>
                  <a:lnTo>
                    <a:pt x="346" y="369"/>
                  </a:lnTo>
                  <a:lnTo>
                    <a:pt x="348" y="368"/>
                  </a:lnTo>
                  <a:lnTo>
                    <a:pt x="350" y="368"/>
                  </a:lnTo>
                  <a:lnTo>
                    <a:pt x="357" y="365"/>
                  </a:lnTo>
                  <a:lnTo>
                    <a:pt x="359" y="365"/>
                  </a:lnTo>
                  <a:lnTo>
                    <a:pt x="363" y="364"/>
                  </a:lnTo>
                  <a:lnTo>
                    <a:pt x="364" y="364"/>
                  </a:lnTo>
                  <a:lnTo>
                    <a:pt x="364" y="364"/>
                  </a:lnTo>
                  <a:lnTo>
                    <a:pt x="365" y="364"/>
                  </a:lnTo>
                  <a:lnTo>
                    <a:pt x="366" y="364"/>
                  </a:lnTo>
                  <a:lnTo>
                    <a:pt x="367" y="364"/>
                  </a:lnTo>
                  <a:lnTo>
                    <a:pt x="367" y="365"/>
                  </a:lnTo>
                  <a:lnTo>
                    <a:pt x="368" y="365"/>
                  </a:lnTo>
                  <a:lnTo>
                    <a:pt x="369" y="365"/>
                  </a:lnTo>
                  <a:lnTo>
                    <a:pt x="370" y="366"/>
                  </a:lnTo>
                  <a:lnTo>
                    <a:pt x="371" y="368"/>
                  </a:lnTo>
                  <a:lnTo>
                    <a:pt x="371" y="369"/>
                  </a:lnTo>
                  <a:lnTo>
                    <a:pt x="372" y="370"/>
                  </a:lnTo>
                  <a:lnTo>
                    <a:pt x="373" y="372"/>
                  </a:lnTo>
                  <a:lnTo>
                    <a:pt x="373" y="374"/>
                  </a:lnTo>
                  <a:lnTo>
                    <a:pt x="374" y="377"/>
                  </a:lnTo>
                  <a:lnTo>
                    <a:pt x="374" y="379"/>
                  </a:lnTo>
                  <a:lnTo>
                    <a:pt x="374" y="380"/>
                  </a:lnTo>
                  <a:lnTo>
                    <a:pt x="375" y="382"/>
                  </a:lnTo>
                  <a:lnTo>
                    <a:pt x="374" y="384"/>
                  </a:lnTo>
                  <a:lnTo>
                    <a:pt x="374" y="385"/>
                  </a:lnTo>
                  <a:lnTo>
                    <a:pt x="374" y="387"/>
                  </a:lnTo>
                  <a:lnTo>
                    <a:pt x="374" y="388"/>
                  </a:lnTo>
                  <a:lnTo>
                    <a:pt x="372" y="394"/>
                  </a:lnTo>
                  <a:lnTo>
                    <a:pt x="372" y="397"/>
                  </a:lnTo>
                  <a:lnTo>
                    <a:pt x="372" y="398"/>
                  </a:lnTo>
                  <a:lnTo>
                    <a:pt x="372" y="400"/>
                  </a:lnTo>
                  <a:lnTo>
                    <a:pt x="371" y="401"/>
                  </a:lnTo>
                  <a:lnTo>
                    <a:pt x="371" y="403"/>
                  </a:lnTo>
                  <a:lnTo>
                    <a:pt x="372" y="405"/>
                  </a:lnTo>
                  <a:lnTo>
                    <a:pt x="372" y="407"/>
                  </a:lnTo>
                  <a:lnTo>
                    <a:pt x="372" y="409"/>
                  </a:lnTo>
                  <a:lnTo>
                    <a:pt x="373" y="411"/>
                  </a:lnTo>
                  <a:lnTo>
                    <a:pt x="373" y="413"/>
                  </a:lnTo>
                  <a:lnTo>
                    <a:pt x="374" y="415"/>
                  </a:lnTo>
                  <a:lnTo>
                    <a:pt x="375" y="416"/>
                  </a:lnTo>
                  <a:lnTo>
                    <a:pt x="376" y="417"/>
                  </a:lnTo>
                  <a:lnTo>
                    <a:pt x="376" y="418"/>
                  </a:lnTo>
                  <a:lnTo>
                    <a:pt x="377" y="419"/>
                  </a:lnTo>
                  <a:lnTo>
                    <a:pt x="379" y="420"/>
                  </a:lnTo>
                  <a:lnTo>
                    <a:pt x="380" y="421"/>
                  </a:lnTo>
                  <a:lnTo>
                    <a:pt x="382" y="422"/>
                  </a:lnTo>
                  <a:lnTo>
                    <a:pt x="383" y="423"/>
                  </a:lnTo>
                  <a:lnTo>
                    <a:pt x="385" y="424"/>
                  </a:lnTo>
                  <a:lnTo>
                    <a:pt x="386" y="424"/>
                  </a:lnTo>
                  <a:lnTo>
                    <a:pt x="387" y="424"/>
                  </a:lnTo>
                  <a:lnTo>
                    <a:pt x="388" y="424"/>
                  </a:lnTo>
                  <a:lnTo>
                    <a:pt x="389" y="424"/>
                  </a:lnTo>
                  <a:lnTo>
                    <a:pt x="390" y="424"/>
                  </a:lnTo>
                  <a:lnTo>
                    <a:pt x="391" y="424"/>
                  </a:lnTo>
                  <a:lnTo>
                    <a:pt x="391" y="423"/>
                  </a:lnTo>
                  <a:lnTo>
                    <a:pt x="393" y="422"/>
                  </a:lnTo>
                  <a:lnTo>
                    <a:pt x="394" y="422"/>
                  </a:lnTo>
                  <a:lnTo>
                    <a:pt x="394" y="421"/>
                  </a:lnTo>
                  <a:lnTo>
                    <a:pt x="395" y="421"/>
                  </a:lnTo>
                  <a:lnTo>
                    <a:pt x="396" y="421"/>
                  </a:lnTo>
                  <a:lnTo>
                    <a:pt x="396" y="421"/>
                  </a:lnTo>
                  <a:lnTo>
                    <a:pt x="397" y="421"/>
                  </a:lnTo>
                  <a:lnTo>
                    <a:pt x="397" y="422"/>
                  </a:lnTo>
                  <a:lnTo>
                    <a:pt x="398" y="422"/>
                  </a:lnTo>
                  <a:lnTo>
                    <a:pt x="400" y="423"/>
                  </a:lnTo>
                  <a:lnTo>
                    <a:pt x="401" y="424"/>
                  </a:lnTo>
                  <a:lnTo>
                    <a:pt x="402" y="426"/>
                  </a:lnTo>
                  <a:lnTo>
                    <a:pt x="404" y="428"/>
                  </a:lnTo>
                  <a:lnTo>
                    <a:pt x="405" y="430"/>
                  </a:lnTo>
                  <a:lnTo>
                    <a:pt x="406" y="431"/>
                  </a:lnTo>
                  <a:lnTo>
                    <a:pt x="407" y="433"/>
                  </a:lnTo>
                  <a:lnTo>
                    <a:pt x="409" y="437"/>
                  </a:lnTo>
                  <a:lnTo>
                    <a:pt x="410" y="438"/>
                  </a:lnTo>
                  <a:lnTo>
                    <a:pt x="411" y="441"/>
                  </a:lnTo>
                  <a:lnTo>
                    <a:pt x="412" y="442"/>
                  </a:lnTo>
                  <a:lnTo>
                    <a:pt x="413" y="443"/>
                  </a:lnTo>
                  <a:lnTo>
                    <a:pt x="414" y="444"/>
                  </a:lnTo>
                  <a:lnTo>
                    <a:pt x="415" y="444"/>
                  </a:lnTo>
                  <a:lnTo>
                    <a:pt x="425" y="452"/>
                  </a:lnTo>
                  <a:lnTo>
                    <a:pt x="427" y="454"/>
                  </a:lnTo>
                  <a:lnTo>
                    <a:pt x="429" y="455"/>
                  </a:lnTo>
                  <a:lnTo>
                    <a:pt x="434" y="460"/>
                  </a:lnTo>
                  <a:lnTo>
                    <a:pt x="437" y="463"/>
                  </a:lnTo>
                  <a:lnTo>
                    <a:pt x="438" y="465"/>
                  </a:lnTo>
                  <a:lnTo>
                    <a:pt x="441" y="468"/>
                  </a:lnTo>
                  <a:lnTo>
                    <a:pt x="443" y="471"/>
                  </a:lnTo>
                  <a:lnTo>
                    <a:pt x="445" y="474"/>
                  </a:lnTo>
                  <a:lnTo>
                    <a:pt x="447" y="478"/>
                  </a:lnTo>
                  <a:lnTo>
                    <a:pt x="448" y="479"/>
                  </a:lnTo>
                  <a:lnTo>
                    <a:pt x="448" y="481"/>
                  </a:lnTo>
                  <a:lnTo>
                    <a:pt x="448" y="482"/>
                  </a:lnTo>
                  <a:lnTo>
                    <a:pt x="448" y="482"/>
                  </a:lnTo>
                  <a:lnTo>
                    <a:pt x="448" y="483"/>
                  </a:lnTo>
                  <a:lnTo>
                    <a:pt x="448" y="484"/>
                  </a:lnTo>
                  <a:lnTo>
                    <a:pt x="448" y="485"/>
                  </a:lnTo>
                  <a:lnTo>
                    <a:pt x="447" y="487"/>
                  </a:lnTo>
                  <a:lnTo>
                    <a:pt x="446" y="488"/>
                  </a:lnTo>
                  <a:lnTo>
                    <a:pt x="446" y="490"/>
                  </a:lnTo>
                  <a:lnTo>
                    <a:pt x="446" y="491"/>
                  </a:lnTo>
                  <a:lnTo>
                    <a:pt x="446" y="491"/>
                  </a:lnTo>
                  <a:lnTo>
                    <a:pt x="446" y="492"/>
                  </a:lnTo>
                  <a:lnTo>
                    <a:pt x="446" y="494"/>
                  </a:lnTo>
                  <a:lnTo>
                    <a:pt x="447" y="495"/>
                  </a:lnTo>
                  <a:lnTo>
                    <a:pt x="447" y="496"/>
                  </a:lnTo>
                  <a:lnTo>
                    <a:pt x="448" y="497"/>
                  </a:lnTo>
                  <a:lnTo>
                    <a:pt x="449" y="497"/>
                  </a:lnTo>
                  <a:lnTo>
                    <a:pt x="449" y="498"/>
                  </a:lnTo>
                  <a:lnTo>
                    <a:pt x="450" y="498"/>
                  </a:lnTo>
                  <a:lnTo>
                    <a:pt x="451" y="498"/>
                  </a:lnTo>
                  <a:lnTo>
                    <a:pt x="451" y="497"/>
                  </a:lnTo>
                  <a:lnTo>
                    <a:pt x="452" y="497"/>
                  </a:lnTo>
                  <a:lnTo>
                    <a:pt x="455" y="494"/>
                  </a:lnTo>
                  <a:lnTo>
                    <a:pt x="457" y="493"/>
                  </a:lnTo>
                  <a:lnTo>
                    <a:pt x="458" y="492"/>
                  </a:lnTo>
                  <a:lnTo>
                    <a:pt x="459" y="491"/>
                  </a:lnTo>
                  <a:lnTo>
                    <a:pt x="460" y="491"/>
                  </a:lnTo>
                  <a:lnTo>
                    <a:pt x="462" y="491"/>
                  </a:lnTo>
                  <a:lnTo>
                    <a:pt x="463" y="491"/>
                  </a:lnTo>
                  <a:lnTo>
                    <a:pt x="464" y="491"/>
                  </a:lnTo>
                  <a:lnTo>
                    <a:pt x="464" y="491"/>
                  </a:lnTo>
                  <a:lnTo>
                    <a:pt x="465" y="491"/>
                  </a:lnTo>
                  <a:lnTo>
                    <a:pt x="465" y="491"/>
                  </a:lnTo>
                  <a:lnTo>
                    <a:pt x="466" y="491"/>
                  </a:lnTo>
                  <a:lnTo>
                    <a:pt x="466" y="492"/>
                  </a:lnTo>
                  <a:lnTo>
                    <a:pt x="468" y="493"/>
                  </a:lnTo>
                  <a:lnTo>
                    <a:pt x="469" y="495"/>
                  </a:lnTo>
                  <a:lnTo>
                    <a:pt x="470" y="497"/>
                  </a:lnTo>
                  <a:lnTo>
                    <a:pt x="472" y="502"/>
                  </a:lnTo>
                  <a:lnTo>
                    <a:pt x="473" y="505"/>
                  </a:lnTo>
                  <a:lnTo>
                    <a:pt x="474" y="506"/>
                  </a:lnTo>
                  <a:lnTo>
                    <a:pt x="474" y="506"/>
                  </a:lnTo>
                  <a:lnTo>
                    <a:pt x="474" y="507"/>
                  </a:lnTo>
                  <a:lnTo>
                    <a:pt x="474" y="508"/>
                  </a:lnTo>
                  <a:lnTo>
                    <a:pt x="473" y="509"/>
                  </a:lnTo>
                  <a:lnTo>
                    <a:pt x="473" y="510"/>
                  </a:lnTo>
                  <a:lnTo>
                    <a:pt x="472" y="511"/>
                  </a:lnTo>
                  <a:lnTo>
                    <a:pt x="471" y="513"/>
                  </a:lnTo>
                  <a:lnTo>
                    <a:pt x="470" y="516"/>
                  </a:lnTo>
                  <a:lnTo>
                    <a:pt x="468" y="518"/>
                  </a:lnTo>
                  <a:lnTo>
                    <a:pt x="467" y="519"/>
                  </a:lnTo>
                  <a:lnTo>
                    <a:pt x="467" y="519"/>
                  </a:lnTo>
                  <a:lnTo>
                    <a:pt x="466" y="520"/>
                  </a:lnTo>
                  <a:lnTo>
                    <a:pt x="465" y="521"/>
                  </a:lnTo>
                  <a:lnTo>
                    <a:pt x="464" y="521"/>
                  </a:lnTo>
                  <a:lnTo>
                    <a:pt x="463" y="522"/>
                  </a:lnTo>
                  <a:lnTo>
                    <a:pt x="462" y="522"/>
                  </a:lnTo>
                  <a:lnTo>
                    <a:pt x="462" y="522"/>
                  </a:lnTo>
                  <a:lnTo>
                    <a:pt x="461" y="522"/>
                  </a:lnTo>
                  <a:lnTo>
                    <a:pt x="460" y="522"/>
                  </a:lnTo>
                  <a:lnTo>
                    <a:pt x="459" y="522"/>
                  </a:lnTo>
                  <a:lnTo>
                    <a:pt x="458" y="522"/>
                  </a:lnTo>
                  <a:lnTo>
                    <a:pt x="456" y="522"/>
                  </a:lnTo>
                  <a:lnTo>
                    <a:pt x="454" y="521"/>
                  </a:lnTo>
                  <a:lnTo>
                    <a:pt x="450" y="520"/>
                  </a:lnTo>
                  <a:lnTo>
                    <a:pt x="448" y="520"/>
                  </a:lnTo>
                  <a:lnTo>
                    <a:pt x="446" y="520"/>
                  </a:lnTo>
                  <a:lnTo>
                    <a:pt x="445" y="520"/>
                  </a:lnTo>
                  <a:lnTo>
                    <a:pt x="445" y="520"/>
                  </a:lnTo>
                  <a:lnTo>
                    <a:pt x="444" y="520"/>
                  </a:lnTo>
                  <a:lnTo>
                    <a:pt x="443" y="521"/>
                  </a:lnTo>
                  <a:lnTo>
                    <a:pt x="442" y="522"/>
                  </a:lnTo>
                  <a:lnTo>
                    <a:pt x="441" y="525"/>
                  </a:lnTo>
                  <a:lnTo>
                    <a:pt x="440" y="526"/>
                  </a:lnTo>
                  <a:lnTo>
                    <a:pt x="439" y="527"/>
                  </a:lnTo>
                  <a:lnTo>
                    <a:pt x="439" y="528"/>
                  </a:lnTo>
                  <a:lnTo>
                    <a:pt x="438" y="529"/>
                  </a:lnTo>
                  <a:lnTo>
                    <a:pt x="437" y="530"/>
                  </a:lnTo>
                  <a:lnTo>
                    <a:pt x="436" y="531"/>
                  </a:lnTo>
                  <a:lnTo>
                    <a:pt x="433" y="533"/>
                  </a:lnTo>
                  <a:lnTo>
                    <a:pt x="431" y="534"/>
                  </a:lnTo>
                  <a:lnTo>
                    <a:pt x="430" y="535"/>
                  </a:lnTo>
                  <a:lnTo>
                    <a:pt x="428" y="538"/>
                  </a:lnTo>
                  <a:lnTo>
                    <a:pt x="425" y="540"/>
                  </a:lnTo>
                  <a:lnTo>
                    <a:pt x="425" y="541"/>
                  </a:lnTo>
                  <a:lnTo>
                    <a:pt x="424" y="542"/>
                  </a:lnTo>
                  <a:lnTo>
                    <a:pt x="424" y="543"/>
                  </a:lnTo>
                  <a:lnTo>
                    <a:pt x="423" y="544"/>
                  </a:lnTo>
                  <a:lnTo>
                    <a:pt x="423" y="545"/>
                  </a:lnTo>
                  <a:lnTo>
                    <a:pt x="423" y="549"/>
                  </a:lnTo>
                  <a:lnTo>
                    <a:pt x="423" y="551"/>
                  </a:lnTo>
                  <a:lnTo>
                    <a:pt x="423" y="552"/>
                  </a:lnTo>
                  <a:lnTo>
                    <a:pt x="422" y="555"/>
                  </a:lnTo>
                  <a:lnTo>
                    <a:pt x="421" y="557"/>
                  </a:lnTo>
                  <a:lnTo>
                    <a:pt x="419" y="561"/>
                  </a:lnTo>
                  <a:lnTo>
                    <a:pt x="418" y="565"/>
                  </a:lnTo>
                  <a:lnTo>
                    <a:pt x="416" y="569"/>
                  </a:lnTo>
                  <a:lnTo>
                    <a:pt x="416" y="570"/>
                  </a:lnTo>
                  <a:lnTo>
                    <a:pt x="415" y="570"/>
                  </a:lnTo>
                  <a:lnTo>
                    <a:pt x="414" y="571"/>
                  </a:lnTo>
                  <a:lnTo>
                    <a:pt x="413" y="572"/>
                  </a:lnTo>
                  <a:lnTo>
                    <a:pt x="413" y="572"/>
                  </a:lnTo>
                  <a:lnTo>
                    <a:pt x="413" y="573"/>
                  </a:lnTo>
                  <a:lnTo>
                    <a:pt x="411" y="573"/>
                  </a:lnTo>
                  <a:lnTo>
                    <a:pt x="407" y="574"/>
                  </a:lnTo>
                  <a:lnTo>
                    <a:pt x="404" y="575"/>
                  </a:lnTo>
                  <a:lnTo>
                    <a:pt x="402" y="575"/>
                  </a:lnTo>
                  <a:lnTo>
                    <a:pt x="401" y="575"/>
                  </a:lnTo>
                  <a:lnTo>
                    <a:pt x="399" y="575"/>
                  </a:lnTo>
                  <a:lnTo>
                    <a:pt x="397" y="574"/>
                  </a:lnTo>
                  <a:lnTo>
                    <a:pt x="396" y="574"/>
                  </a:lnTo>
                  <a:lnTo>
                    <a:pt x="394" y="573"/>
                  </a:lnTo>
                  <a:lnTo>
                    <a:pt x="393" y="573"/>
                  </a:lnTo>
                  <a:lnTo>
                    <a:pt x="392" y="572"/>
                  </a:lnTo>
                  <a:lnTo>
                    <a:pt x="391" y="571"/>
                  </a:lnTo>
                  <a:lnTo>
                    <a:pt x="390" y="570"/>
                  </a:lnTo>
                  <a:lnTo>
                    <a:pt x="387" y="568"/>
                  </a:lnTo>
                  <a:lnTo>
                    <a:pt x="386" y="566"/>
                  </a:lnTo>
                  <a:lnTo>
                    <a:pt x="384" y="565"/>
                  </a:lnTo>
                  <a:lnTo>
                    <a:pt x="382" y="564"/>
                  </a:lnTo>
                  <a:lnTo>
                    <a:pt x="381" y="563"/>
                  </a:lnTo>
                  <a:lnTo>
                    <a:pt x="380" y="563"/>
                  </a:lnTo>
                  <a:lnTo>
                    <a:pt x="379" y="562"/>
                  </a:lnTo>
                  <a:lnTo>
                    <a:pt x="378" y="562"/>
                  </a:lnTo>
                  <a:lnTo>
                    <a:pt x="376" y="562"/>
                  </a:lnTo>
                  <a:lnTo>
                    <a:pt x="375" y="562"/>
                  </a:lnTo>
                  <a:lnTo>
                    <a:pt x="374" y="563"/>
                  </a:lnTo>
                  <a:lnTo>
                    <a:pt x="374" y="563"/>
                  </a:lnTo>
                  <a:lnTo>
                    <a:pt x="373" y="564"/>
                  </a:lnTo>
                  <a:lnTo>
                    <a:pt x="372" y="565"/>
                  </a:lnTo>
                  <a:lnTo>
                    <a:pt x="370" y="568"/>
                  </a:lnTo>
                  <a:lnTo>
                    <a:pt x="369" y="569"/>
                  </a:lnTo>
                  <a:lnTo>
                    <a:pt x="369" y="569"/>
                  </a:lnTo>
                  <a:lnTo>
                    <a:pt x="368" y="570"/>
                  </a:lnTo>
                  <a:lnTo>
                    <a:pt x="368" y="570"/>
                  </a:lnTo>
                  <a:lnTo>
                    <a:pt x="367" y="571"/>
                  </a:lnTo>
                  <a:lnTo>
                    <a:pt x="367" y="571"/>
                  </a:lnTo>
                  <a:lnTo>
                    <a:pt x="366" y="571"/>
                  </a:lnTo>
                  <a:lnTo>
                    <a:pt x="365" y="571"/>
                  </a:lnTo>
                  <a:lnTo>
                    <a:pt x="364" y="570"/>
                  </a:lnTo>
                  <a:lnTo>
                    <a:pt x="361" y="570"/>
                  </a:lnTo>
                  <a:lnTo>
                    <a:pt x="360" y="570"/>
                  </a:lnTo>
                  <a:lnTo>
                    <a:pt x="359" y="570"/>
                  </a:lnTo>
                  <a:lnTo>
                    <a:pt x="358" y="570"/>
                  </a:lnTo>
                  <a:lnTo>
                    <a:pt x="357" y="570"/>
                  </a:lnTo>
                  <a:lnTo>
                    <a:pt x="356" y="570"/>
                  </a:lnTo>
                  <a:lnTo>
                    <a:pt x="356" y="570"/>
                  </a:lnTo>
                  <a:lnTo>
                    <a:pt x="355" y="571"/>
                  </a:lnTo>
                  <a:lnTo>
                    <a:pt x="355" y="571"/>
                  </a:lnTo>
                  <a:lnTo>
                    <a:pt x="354" y="571"/>
                  </a:lnTo>
                  <a:lnTo>
                    <a:pt x="354" y="572"/>
                  </a:lnTo>
                  <a:lnTo>
                    <a:pt x="354" y="572"/>
                  </a:lnTo>
                  <a:lnTo>
                    <a:pt x="354" y="573"/>
                  </a:lnTo>
                  <a:lnTo>
                    <a:pt x="354" y="573"/>
                  </a:lnTo>
                  <a:lnTo>
                    <a:pt x="354" y="574"/>
                  </a:lnTo>
                  <a:lnTo>
                    <a:pt x="354" y="575"/>
                  </a:lnTo>
                  <a:lnTo>
                    <a:pt x="355" y="576"/>
                  </a:lnTo>
                  <a:lnTo>
                    <a:pt x="358" y="582"/>
                  </a:lnTo>
                  <a:lnTo>
                    <a:pt x="359" y="585"/>
                  </a:lnTo>
                  <a:lnTo>
                    <a:pt x="359" y="586"/>
                  </a:lnTo>
                  <a:lnTo>
                    <a:pt x="359" y="587"/>
                  </a:lnTo>
                  <a:lnTo>
                    <a:pt x="360" y="589"/>
                  </a:lnTo>
                  <a:lnTo>
                    <a:pt x="360" y="590"/>
                  </a:lnTo>
                  <a:lnTo>
                    <a:pt x="359" y="591"/>
                  </a:lnTo>
                  <a:lnTo>
                    <a:pt x="359" y="592"/>
                  </a:lnTo>
                  <a:lnTo>
                    <a:pt x="359" y="593"/>
                  </a:lnTo>
                  <a:lnTo>
                    <a:pt x="358" y="594"/>
                  </a:lnTo>
                  <a:lnTo>
                    <a:pt x="358" y="596"/>
                  </a:lnTo>
                  <a:lnTo>
                    <a:pt x="357" y="597"/>
                  </a:lnTo>
                  <a:lnTo>
                    <a:pt x="355" y="598"/>
                  </a:lnTo>
                  <a:lnTo>
                    <a:pt x="355" y="599"/>
                  </a:lnTo>
                  <a:lnTo>
                    <a:pt x="354" y="600"/>
                  </a:lnTo>
                  <a:lnTo>
                    <a:pt x="353" y="600"/>
                  </a:lnTo>
                  <a:lnTo>
                    <a:pt x="352" y="601"/>
                  </a:lnTo>
                  <a:lnTo>
                    <a:pt x="351" y="601"/>
                  </a:lnTo>
                  <a:lnTo>
                    <a:pt x="349" y="602"/>
                  </a:lnTo>
                  <a:lnTo>
                    <a:pt x="348" y="602"/>
                  </a:lnTo>
                  <a:lnTo>
                    <a:pt x="347" y="602"/>
                  </a:lnTo>
                  <a:lnTo>
                    <a:pt x="345" y="602"/>
                  </a:lnTo>
                  <a:lnTo>
                    <a:pt x="344" y="602"/>
                  </a:lnTo>
                  <a:lnTo>
                    <a:pt x="343" y="602"/>
                  </a:lnTo>
                  <a:lnTo>
                    <a:pt x="341" y="602"/>
                  </a:lnTo>
                  <a:lnTo>
                    <a:pt x="340" y="601"/>
                  </a:lnTo>
                  <a:lnTo>
                    <a:pt x="339" y="601"/>
                  </a:lnTo>
                  <a:lnTo>
                    <a:pt x="336" y="600"/>
                  </a:lnTo>
                  <a:lnTo>
                    <a:pt x="335" y="600"/>
                  </a:lnTo>
                  <a:lnTo>
                    <a:pt x="334" y="599"/>
                  </a:lnTo>
                  <a:lnTo>
                    <a:pt x="333" y="599"/>
                  </a:lnTo>
                  <a:lnTo>
                    <a:pt x="331" y="599"/>
                  </a:lnTo>
                  <a:lnTo>
                    <a:pt x="329" y="599"/>
                  </a:lnTo>
                  <a:lnTo>
                    <a:pt x="327" y="599"/>
                  </a:lnTo>
                  <a:lnTo>
                    <a:pt x="325" y="599"/>
                  </a:lnTo>
                  <a:lnTo>
                    <a:pt x="321" y="599"/>
                  </a:lnTo>
                  <a:lnTo>
                    <a:pt x="319" y="600"/>
                  </a:lnTo>
                  <a:lnTo>
                    <a:pt x="318" y="600"/>
                  </a:lnTo>
                  <a:lnTo>
                    <a:pt x="315" y="601"/>
                  </a:lnTo>
                  <a:lnTo>
                    <a:pt x="312" y="602"/>
                  </a:lnTo>
                  <a:lnTo>
                    <a:pt x="309" y="603"/>
                  </a:lnTo>
                  <a:lnTo>
                    <a:pt x="307" y="603"/>
                  </a:lnTo>
                  <a:lnTo>
                    <a:pt x="306" y="603"/>
                  </a:lnTo>
                  <a:lnTo>
                    <a:pt x="306" y="604"/>
                  </a:lnTo>
                  <a:lnTo>
                    <a:pt x="305" y="604"/>
                  </a:lnTo>
                  <a:lnTo>
                    <a:pt x="305" y="605"/>
                  </a:lnTo>
                  <a:lnTo>
                    <a:pt x="305" y="605"/>
                  </a:lnTo>
                  <a:lnTo>
                    <a:pt x="305" y="607"/>
                  </a:lnTo>
                  <a:lnTo>
                    <a:pt x="305" y="608"/>
                  </a:lnTo>
                  <a:lnTo>
                    <a:pt x="304" y="611"/>
                  </a:lnTo>
                  <a:lnTo>
                    <a:pt x="304" y="613"/>
                  </a:lnTo>
                  <a:lnTo>
                    <a:pt x="303" y="614"/>
                  </a:lnTo>
                  <a:lnTo>
                    <a:pt x="303" y="615"/>
                  </a:lnTo>
                  <a:lnTo>
                    <a:pt x="302" y="617"/>
                  </a:lnTo>
                  <a:lnTo>
                    <a:pt x="301" y="618"/>
                  </a:lnTo>
                  <a:lnTo>
                    <a:pt x="300" y="620"/>
                  </a:lnTo>
                  <a:lnTo>
                    <a:pt x="299" y="621"/>
                  </a:lnTo>
                  <a:lnTo>
                    <a:pt x="298" y="623"/>
                  </a:lnTo>
                  <a:lnTo>
                    <a:pt x="297" y="624"/>
                  </a:lnTo>
                  <a:lnTo>
                    <a:pt x="296" y="625"/>
                  </a:lnTo>
                  <a:lnTo>
                    <a:pt x="295" y="626"/>
                  </a:lnTo>
                  <a:lnTo>
                    <a:pt x="293" y="627"/>
                  </a:lnTo>
                  <a:lnTo>
                    <a:pt x="292" y="627"/>
                  </a:lnTo>
                  <a:lnTo>
                    <a:pt x="291" y="628"/>
                  </a:lnTo>
                  <a:lnTo>
                    <a:pt x="290" y="628"/>
                  </a:lnTo>
                  <a:lnTo>
                    <a:pt x="290" y="628"/>
                  </a:lnTo>
                  <a:lnTo>
                    <a:pt x="289" y="627"/>
                  </a:lnTo>
                  <a:lnTo>
                    <a:pt x="287" y="626"/>
                  </a:lnTo>
                  <a:lnTo>
                    <a:pt x="283" y="623"/>
                  </a:lnTo>
                  <a:lnTo>
                    <a:pt x="281" y="622"/>
                  </a:lnTo>
                  <a:lnTo>
                    <a:pt x="280" y="621"/>
                  </a:lnTo>
                  <a:lnTo>
                    <a:pt x="278" y="620"/>
                  </a:lnTo>
                  <a:lnTo>
                    <a:pt x="277" y="620"/>
                  </a:lnTo>
                  <a:lnTo>
                    <a:pt x="276" y="619"/>
                  </a:lnTo>
                  <a:lnTo>
                    <a:pt x="275" y="619"/>
                  </a:lnTo>
                  <a:lnTo>
                    <a:pt x="273" y="619"/>
                  </a:lnTo>
                  <a:lnTo>
                    <a:pt x="272" y="618"/>
                  </a:lnTo>
                  <a:lnTo>
                    <a:pt x="269" y="618"/>
                  </a:lnTo>
                  <a:lnTo>
                    <a:pt x="266" y="618"/>
                  </a:lnTo>
                  <a:lnTo>
                    <a:pt x="264" y="617"/>
                  </a:lnTo>
                  <a:lnTo>
                    <a:pt x="261" y="616"/>
                  </a:lnTo>
                  <a:lnTo>
                    <a:pt x="258" y="615"/>
                  </a:lnTo>
                  <a:lnTo>
                    <a:pt x="257" y="615"/>
                  </a:lnTo>
                  <a:lnTo>
                    <a:pt x="255" y="615"/>
                  </a:lnTo>
                  <a:lnTo>
                    <a:pt x="252" y="615"/>
                  </a:lnTo>
                  <a:lnTo>
                    <a:pt x="250" y="614"/>
                  </a:lnTo>
                  <a:lnTo>
                    <a:pt x="250" y="614"/>
                  </a:lnTo>
                  <a:lnTo>
                    <a:pt x="249" y="614"/>
                  </a:lnTo>
                  <a:lnTo>
                    <a:pt x="249" y="613"/>
                  </a:lnTo>
                  <a:lnTo>
                    <a:pt x="248" y="612"/>
                  </a:lnTo>
                  <a:lnTo>
                    <a:pt x="248" y="611"/>
                  </a:lnTo>
                  <a:lnTo>
                    <a:pt x="247" y="610"/>
                  </a:lnTo>
                  <a:lnTo>
                    <a:pt x="247" y="609"/>
                  </a:lnTo>
                  <a:lnTo>
                    <a:pt x="246" y="605"/>
                  </a:lnTo>
                  <a:lnTo>
                    <a:pt x="246" y="604"/>
                  </a:lnTo>
                  <a:lnTo>
                    <a:pt x="246" y="603"/>
                  </a:lnTo>
                  <a:lnTo>
                    <a:pt x="246" y="602"/>
                  </a:lnTo>
                  <a:lnTo>
                    <a:pt x="245" y="601"/>
                  </a:lnTo>
                  <a:lnTo>
                    <a:pt x="244" y="600"/>
                  </a:lnTo>
                  <a:lnTo>
                    <a:pt x="244" y="600"/>
                  </a:lnTo>
                  <a:lnTo>
                    <a:pt x="243" y="599"/>
                  </a:lnTo>
                  <a:lnTo>
                    <a:pt x="242" y="599"/>
                  </a:lnTo>
                  <a:lnTo>
                    <a:pt x="242" y="599"/>
                  </a:lnTo>
                  <a:lnTo>
                    <a:pt x="241" y="599"/>
                  </a:lnTo>
                  <a:lnTo>
                    <a:pt x="240" y="600"/>
                  </a:lnTo>
                  <a:lnTo>
                    <a:pt x="239" y="600"/>
                  </a:lnTo>
                  <a:lnTo>
                    <a:pt x="238" y="600"/>
                  </a:lnTo>
                  <a:lnTo>
                    <a:pt x="238" y="601"/>
                  </a:lnTo>
                  <a:lnTo>
                    <a:pt x="237" y="602"/>
                  </a:lnTo>
                  <a:lnTo>
                    <a:pt x="237" y="602"/>
                  </a:lnTo>
                  <a:lnTo>
                    <a:pt x="235" y="604"/>
                  </a:lnTo>
                  <a:lnTo>
                    <a:pt x="232" y="609"/>
                  </a:lnTo>
                  <a:lnTo>
                    <a:pt x="231" y="611"/>
                  </a:lnTo>
                  <a:lnTo>
                    <a:pt x="230" y="613"/>
                  </a:lnTo>
                  <a:lnTo>
                    <a:pt x="230" y="614"/>
                  </a:lnTo>
                  <a:lnTo>
                    <a:pt x="230" y="616"/>
                  </a:lnTo>
                  <a:lnTo>
                    <a:pt x="230" y="618"/>
                  </a:lnTo>
                  <a:lnTo>
                    <a:pt x="230" y="620"/>
                  </a:lnTo>
                  <a:lnTo>
                    <a:pt x="230" y="621"/>
                  </a:lnTo>
                  <a:lnTo>
                    <a:pt x="231" y="624"/>
                  </a:lnTo>
                  <a:lnTo>
                    <a:pt x="231" y="625"/>
                  </a:lnTo>
                  <a:lnTo>
                    <a:pt x="232" y="627"/>
                  </a:lnTo>
                  <a:lnTo>
                    <a:pt x="233" y="631"/>
                  </a:lnTo>
                  <a:lnTo>
                    <a:pt x="235" y="634"/>
                  </a:lnTo>
                  <a:lnTo>
                    <a:pt x="235" y="635"/>
                  </a:lnTo>
                  <a:lnTo>
                    <a:pt x="236" y="636"/>
                  </a:lnTo>
                  <a:lnTo>
                    <a:pt x="236" y="637"/>
                  </a:lnTo>
                  <a:lnTo>
                    <a:pt x="236" y="638"/>
                  </a:lnTo>
                  <a:lnTo>
                    <a:pt x="236" y="640"/>
                  </a:lnTo>
                  <a:lnTo>
                    <a:pt x="236" y="641"/>
                  </a:lnTo>
                  <a:lnTo>
                    <a:pt x="235" y="641"/>
                  </a:lnTo>
                  <a:lnTo>
                    <a:pt x="235" y="642"/>
                  </a:lnTo>
                  <a:lnTo>
                    <a:pt x="234" y="643"/>
                  </a:lnTo>
                  <a:lnTo>
                    <a:pt x="233" y="644"/>
                  </a:lnTo>
                  <a:lnTo>
                    <a:pt x="230" y="647"/>
                  </a:lnTo>
                  <a:lnTo>
                    <a:pt x="227" y="649"/>
                  </a:lnTo>
                  <a:lnTo>
                    <a:pt x="226" y="651"/>
                  </a:lnTo>
                  <a:lnTo>
                    <a:pt x="225" y="652"/>
                  </a:lnTo>
                  <a:lnTo>
                    <a:pt x="224" y="653"/>
                  </a:lnTo>
                  <a:lnTo>
                    <a:pt x="222" y="654"/>
                  </a:lnTo>
                  <a:lnTo>
                    <a:pt x="220" y="659"/>
                  </a:lnTo>
                  <a:lnTo>
                    <a:pt x="217" y="662"/>
                  </a:lnTo>
                  <a:lnTo>
                    <a:pt x="215" y="665"/>
                  </a:lnTo>
                  <a:lnTo>
                    <a:pt x="213" y="668"/>
                  </a:lnTo>
                  <a:lnTo>
                    <a:pt x="211" y="669"/>
                  </a:lnTo>
                  <a:lnTo>
                    <a:pt x="211" y="669"/>
                  </a:lnTo>
                  <a:lnTo>
                    <a:pt x="210" y="670"/>
                  </a:lnTo>
                  <a:lnTo>
                    <a:pt x="209" y="671"/>
                  </a:lnTo>
                  <a:lnTo>
                    <a:pt x="208" y="671"/>
                  </a:lnTo>
                  <a:lnTo>
                    <a:pt x="207" y="672"/>
                  </a:lnTo>
                  <a:lnTo>
                    <a:pt x="206" y="672"/>
                  </a:lnTo>
                  <a:lnTo>
                    <a:pt x="205" y="673"/>
                  </a:lnTo>
                  <a:lnTo>
                    <a:pt x="204" y="673"/>
                  </a:lnTo>
                  <a:lnTo>
                    <a:pt x="202" y="673"/>
                  </a:lnTo>
                  <a:lnTo>
                    <a:pt x="198" y="673"/>
                  </a:lnTo>
                  <a:lnTo>
                    <a:pt x="196" y="673"/>
                  </a:lnTo>
                  <a:lnTo>
                    <a:pt x="191" y="674"/>
                  </a:lnTo>
                  <a:lnTo>
                    <a:pt x="187" y="675"/>
                  </a:lnTo>
                  <a:lnTo>
                    <a:pt x="186" y="675"/>
                  </a:lnTo>
                  <a:lnTo>
                    <a:pt x="178" y="677"/>
                  </a:lnTo>
                  <a:lnTo>
                    <a:pt x="176" y="677"/>
                  </a:lnTo>
                  <a:lnTo>
                    <a:pt x="173" y="677"/>
                  </a:lnTo>
                  <a:lnTo>
                    <a:pt x="172" y="677"/>
                  </a:lnTo>
                  <a:lnTo>
                    <a:pt x="171" y="678"/>
                  </a:lnTo>
                  <a:lnTo>
                    <a:pt x="170" y="678"/>
                  </a:lnTo>
                  <a:lnTo>
                    <a:pt x="169" y="679"/>
                  </a:lnTo>
                  <a:lnTo>
                    <a:pt x="168" y="680"/>
                  </a:lnTo>
                  <a:lnTo>
                    <a:pt x="166" y="681"/>
                  </a:lnTo>
                  <a:lnTo>
                    <a:pt x="166" y="682"/>
                  </a:lnTo>
                  <a:lnTo>
                    <a:pt x="165" y="683"/>
                  </a:lnTo>
                  <a:lnTo>
                    <a:pt x="163" y="686"/>
                  </a:lnTo>
                  <a:lnTo>
                    <a:pt x="162" y="687"/>
                  </a:lnTo>
                  <a:lnTo>
                    <a:pt x="161" y="688"/>
                  </a:lnTo>
                  <a:lnTo>
                    <a:pt x="160" y="689"/>
                  </a:lnTo>
                  <a:lnTo>
                    <a:pt x="160" y="690"/>
                  </a:lnTo>
                  <a:lnTo>
                    <a:pt x="159" y="690"/>
                  </a:lnTo>
                  <a:lnTo>
                    <a:pt x="158" y="690"/>
                  </a:lnTo>
                  <a:lnTo>
                    <a:pt x="158" y="690"/>
                  </a:lnTo>
                  <a:lnTo>
                    <a:pt x="157" y="690"/>
                  </a:lnTo>
                  <a:lnTo>
                    <a:pt x="157" y="690"/>
                  </a:lnTo>
                  <a:lnTo>
                    <a:pt x="156" y="690"/>
                  </a:lnTo>
                  <a:lnTo>
                    <a:pt x="156" y="689"/>
                  </a:lnTo>
                  <a:lnTo>
                    <a:pt x="156" y="689"/>
                  </a:lnTo>
                  <a:lnTo>
                    <a:pt x="155" y="687"/>
                  </a:lnTo>
                  <a:lnTo>
                    <a:pt x="153" y="681"/>
                  </a:lnTo>
                  <a:lnTo>
                    <a:pt x="151" y="676"/>
                  </a:lnTo>
                  <a:lnTo>
                    <a:pt x="150" y="674"/>
                  </a:lnTo>
                  <a:lnTo>
                    <a:pt x="149" y="670"/>
                  </a:lnTo>
                  <a:lnTo>
                    <a:pt x="147" y="663"/>
                  </a:lnTo>
                  <a:lnTo>
                    <a:pt x="146" y="661"/>
                  </a:lnTo>
                  <a:lnTo>
                    <a:pt x="146" y="660"/>
                  </a:lnTo>
                  <a:lnTo>
                    <a:pt x="145" y="659"/>
                  </a:lnTo>
                  <a:lnTo>
                    <a:pt x="144" y="658"/>
                  </a:lnTo>
                  <a:lnTo>
                    <a:pt x="144" y="657"/>
                  </a:lnTo>
                  <a:lnTo>
                    <a:pt x="142" y="656"/>
                  </a:lnTo>
                  <a:lnTo>
                    <a:pt x="138" y="653"/>
                  </a:lnTo>
                  <a:lnTo>
                    <a:pt x="136" y="651"/>
                  </a:lnTo>
                  <a:lnTo>
                    <a:pt x="135" y="650"/>
                  </a:lnTo>
                  <a:lnTo>
                    <a:pt x="132" y="649"/>
                  </a:lnTo>
                  <a:lnTo>
                    <a:pt x="130" y="648"/>
                  </a:lnTo>
                  <a:lnTo>
                    <a:pt x="128" y="647"/>
                  </a:lnTo>
                  <a:lnTo>
                    <a:pt x="124" y="646"/>
                  </a:lnTo>
                  <a:lnTo>
                    <a:pt x="120" y="645"/>
                  </a:lnTo>
                  <a:lnTo>
                    <a:pt x="118" y="644"/>
                  </a:lnTo>
                  <a:lnTo>
                    <a:pt x="115" y="643"/>
                  </a:lnTo>
                  <a:lnTo>
                    <a:pt x="113" y="641"/>
                  </a:lnTo>
                  <a:lnTo>
                    <a:pt x="110" y="640"/>
                  </a:lnTo>
                  <a:lnTo>
                    <a:pt x="109" y="639"/>
                  </a:lnTo>
                  <a:lnTo>
                    <a:pt x="108" y="638"/>
                  </a:lnTo>
                  <a:lnTo>
                    <a:pt x="107" y="638"/>
                  </a:lnTo>
                  <a:lnTo>
                    <a:pt x="107" y="637"/>
                  </a:lnTo>
                  <a:lnTo>
                    <a:pt x="106" y="636"/>
                  </a:lnTo>
                  <a:lnTo>
                    <a:pt x="106" y="636"/>
                  </a:lnTo>
                  <a:lnTo>
                    <a:pt x="106" y="635"/>
                  </a:lnTo>
                  <a:lnTo>
                    <a:pt x="106" y="635"/>
                  </a:lnTo>
                  <a:lnTo>
                    <a:pt x="106" y="634"/>
                  </a:lnTo>
                  <a:lnTo>
                    <a:pt x="106" y="631"/>
                  </a:lnTo>
                  <a:lnTo>
                    <a:pt x="107" y="627"/>
                  </a:lnTo>
                  <a:lnTo>
                    <a:pt x="108" y="622"/>
                  </a:lnTo>
                  <a:lnTo>
                    <a:pt x="108" y="621"/>
                  </a:lnTo>
                  <a:lnTo>
                    <a:pt x="108" y="618"/>
                  </a:lnTo>
                  <a:lnTo>
                    <a:pt x="109" y="616"/>
                  </a:lnTo>
                  <a:lnTo>
                    <a:pt x="109" y="614"/>
                  </a:lnTo>
                  <a:lnTo>
                    <a:pt x="109" y="612"/>
                  </a:lnTo>
                  <a:lnTo>
                    <a:pt x="108" y="611"/>
                  </a:lnTo>
                  <a:lnTo>
                    <a:pt x="108" y="610"/>
                  </a:lnTo>
                  <a:lnTo>
                    <a:pt x="108" y="609"/>
                  </a:lnTo>
                  <a:lnTo>
                    <a:pt x="108" y="609"/>
                  </a:lnTo>
                  <a:lnTo>
                    <a:pt x="107" y="609"/>
                  </a:lnTo>
                  <a:lnTo>
                    <a:pt x="107" y="609"/>
                  </a:lnTo>
                  <a:lnTo>
                    <a:pt x="106" y="609"/>
                  </a:lnTo>
                  <a:lnTo>
                    <a:pt x="106" y="609"/>
                  </a:lnTo>
                  <a:lnTo>
                    <a:pt x="105" y="610"/>
                  </a:lnTo>
                  <a:lnTo>
                    <a:pt x="104" y="612"/>
                  </a:lnTo>
                  <a:lnTo>
                    <a:pt x="104" y="613"/>
                  </a:lnTo>
                  <a:lnTo>
                    <a:pt x="103" y="613"/>
                  </a:lnTo>
                  <a:lnTo>
                    <a:pt x="103" y="613"/>
                  </a:lnTo>
                  <a:lnTo>
                    <a:pt x="102" y="614"/>
                  </a:lnTo>
                  <a:lnTo>
                    <a:pt x="101" y="614"/>
                  </a:lnTo>
                  <a:lnTo>
                    <a:pt x="101" y="614"/>
                  </a:lnTo>
                  <a:lnTo>
                    <a:pt x="100" y="613"/>
                  </a:lnTo>
                  <a:lnTo>
                    <a:pt x="100" y="613"/>
                  </a:lnTo>
                  <a:lnTo>
                    <a:pt x="99" y="613"/>
                  </a:lnTo>
                  <a:lnTo>
                    <a:pt x="98" y="612"/>
                  </a:lnTo>
                  <a:lnTo>
                    <a:pt x="98" y="612"/>
                  </a:lnTo>
                  <a:lnTo>
                    <a:pt x="97" y="611"/>
                  </a:lnTo>
                  <a:lnTo>
                    <a:pt x="96" y="610"/>
                  </a:lnTo>
                  <a:lnTo>
                    <a:pt x="95" y="608"/>
                  </a:lnTo>
                  <a:lnTo>
                    <a:pt x="93" y="607"/>
                  </a:lnTo>
                  <a:lnTo>
                    <a:pt x="93" y="606"/>
                  </a:lnTo>
                  <a:lnTo>
                    <a:pt x="92" y="604"/>
                  </a:lnTo>
                  <a:lnTo>
                    <a:pt x="90" y="601"/>
                  </a:lnTo>
                  <a:lnTo>
                    <a:pt x="90" y="600"/>
                  </a:lnTo>
                  <a:lnTo>
                    <a:pt x="89" y="599"/>
                  </a:lnTo>
                  <a:lnTo>
                    <a:pt x="89" y="598"/>
                  </a:lnTo>
                  <a:lnTo>
                    <a:pt x="88" y="598"/>
                  </a:lnTo>
                  <a:lnTo>
                    <a:pt x="85" y="595"/>
                  </a:lnTo>
                  <a:lnTo>
                    <a:pt x="84" y="594"/>
                  </a:lnTo>
                  <a:lnTo>
                    <a:pt x="84" y="593"/>
                  </a:lnTo>
                  <a:lnTo>
                    <a:pt x="83" y="592"/>
                  </a:lnTo>
                  <a:lnTo>
                    <a:pt x="82" y="591"/>
                  </a:lnTo>
                  <a:lnTo>
                    <a:pt x="82" y="590"/>
                  </a:lnTo>
                  <a:lnTo>
                    <a:pt x="81" y="586"/>
                  </a:lnTo>
                  <a:lnTo>
                    <a:pt x="79" y="581"/>
                  </a:lnTo>
                  <a:lnTo>
                    <a:pt x="78" y="577"/>
                  </a:lnTo>
                  <a:lnTo>
                    <a:pt x="77" y="576"/>
                  </a:lnTo>
                  <a:lnTo>
                    <a:pt x="77" y="574"/>
                  </a:lnTo>
                  <a:lnTo>
                    <a:pt x="76" y="573"/>
                  </a:lnTo>
                  <a:lnTo>
                    <a:pt x="75" y="571"/>
                  </a:lnTo>
                  <a:lnTo>
                    <a:pt x="74" y="570"/>
                  </a:lnTo>
                  <a:lnTo>
                    <a:pt x="73" y="570"/>
                  </a:lnTo>
                  <a:lnTo>
                    <a:pt x="72" y="568"/>
                  </a:lnTo>
                  <a:lnTo>
                    <a:pt x="72" y="567"/>
                  </a:lnTo>
                  <a:lnTo>
                    <a:pt x="71" y="566"/>
                  </a:lnTo>
                  <a:lnTo>
                    <a:pt x="69" y="563"/>
                  </a:lnTo>
                  <a:lnTo>
                    <a:pt x="68" y="562"/>
                  </a:lnTo>
                  <a:lnTo>
                    <a:pt x="66" y="560"/>
                  </a:lnTo>
                  <a:lnTo>
                    <a:pt x="65" y="557"/>
                  </a:lnTo>
                  <a:lnTo>
                    <a:pt x="65" y="557"/>
                  </a:lnTo>
                  <a:lnTo>
                    <a:pt x="64" y="555"/>
                  </a:lnTo>
                  <a:lnTo>
                    <a:pt x="62" y="553"/>
                  </a:lnTo>
                  <a:lnTo>
                    <a:pt x="61" y="552"/>
                  </a:lnTo>
                  <a:lnTo>
                    <a:pt x="60" y="551"/>
                  </a:lnTo>
                  <a:lnTo>
                    <a:pt x="59" y="550"/>
                  </a:lnTo>
                  <a:lnTo>
                    <a:pt x="58" y="550"/>
                  </a:lnTo>
                  <a:lnTo>
                    <a:pt x="57" y="550"/>
                  </a:lnTo>
                  <a:lnTo>
                    <a:pt x="55" y="549"/>
                  </a:lnTo>
                  <a:lnTo>
                    <a:pt x="51" y="548"/>
                  </a:lnTo>
                  <a:lnTo>
                    <a:pt x="49" y="547"/>
                  </a:lnTo>
                  <a:lnTo>
                    <a:pt x="47" y="547"/>
                  </a:lnTo>
                  <a:lnTo>
                    <a:pt x="46" y="547"/>
                  </a:lnTo>
                  <a:lnTo>
                    <a:pt x="44" y="547"/>
                  </a:lnTo>
                  <a:lnTo>
                    <a:pt x="43" y="548"/>
                  </a:lnTo>
                  <a:lnTo>
                    <a:pt x="41" y="548"/>
                  </a:lnTo>
                  <a:lnTo>
                    <a:pt x="39" y="549"/>
                  </a:lnTo>
                  <a:lnTo>
                    <a:pt x="36" y="551"/>
                  </a:lnTo>
                  <a:lnTo>
                    <a:pt x="34" y="552"/>
                  </a:lnTo>
                  <a:lnTo>
                    <a:pt x="32" y="553"/>
                  </a:lnTo>
                  <a:lnTo>
                    <a:pt x="30" y="555"/>
                  </a:lnTo>
                  <a:lnTo>
                    <a:pt x="28" y="557"/>
                  </a:lnTo>
                  <a:lnTo>
                    <a:pt x="28" y="558"/>
                  </a:lnTo>
                  <a:lnTo>
                    <a:pt x="28" y="558"/>
                  </a:lnTo>
                  <a:lnTo>
                    <a:pt x="27" y="559"/>
                  </a:lnTo>
                  <a:lnTo>
                    <a:pt x="27" y="559"/>
                  </a:lnTo>
                  <a:lnTo>
                    <a:pt x="27" y="559"/>
                  </a:lnTo>
                  <a:lnTo>
                    <a:pt x="28" y="560"/>
                  </a:lnTo>
                  <a:lnTo>
                    <a:pt x="28" y="561"/>
                  </a:lnTo>
                  <a:lnTo>
                    <a:pt x="29" y="562"/>
                  </a:lnTo>
                  <a:lnTo>
                    <a:pt x="29" y="563"/>
                  </a:lnTo>
                  <a:lnTo>
                    <a:pt x="30" y="564"/>
                  </a:lnTo>
                  <a:lnTo>
                    <a:pt x="30" y="564"/>
                  </a:lnTo>
                  <a:lnTo>
                    <a:pt x="31" y="565"/>
                  </a:lnTo>
                  <a:lnTo>
                    <a:pt x="38" y="572"/>
                  </a:lnTo>
                  <a:lnTo>
                    <a:pt x="39" y="573"/>
                  </a:lnTo>
                  <a:lnTo>
                    <a:pt x="40" y="574"/>
                  </a:lnTo>
                  <a:lnTo>
                    <a:pt x="40" y="575"/>
                  </a:lnTo>
                  <a:lnTo>
                    <a:pt x="40" y="576"/>
                  </a:lnTo>
                  <a:lnTo>
                    <a:pt x="41" y="578"/>
                  </a:lnTo>
                  <a:lnTo>
                    <a:pt x="42" y="580"/>
                  </a:lnTo>
                  <a:lnTo>
                    <a:pt x="42" y="580"/>
                  </a:lnTo>
                  <a:lnTo>
                    <a:pt x="44" y="583"/>
                  </a:lnTo>
                  <a:lnTo>
                    <a:pt x="45" y="585"/>
                  </a:lnTo>
                  <a:lnTo>
                    <a:pt x="45" y="586"/>
                  </a:lnTo>
                  <a:lnTo>
                    <a:pt x="45" y="587"/>
                  </a:lnTo>
                  <a:lnTo>
                    <a:pt x="46" y="588"/>
                  </a:lnTo>
                  <a:lnTo>
                    <a:pt x="46" y="589"/>
                  </a:lnTo>
                  <a:lnTo>
                    <a:pt x="46" y="590"/>
                  </a:lnTo>
                  <a:lnTo>
                    <a:pt x="46" y="591"/>
                  </a:lnTo>
                  <a:lnTo>
                    <a:pt x="46" y="592"/>
                  </a:lnTo>
                  <a:lnTo>
                    <a:pt x="45" y="592"/>
                  </a:lnTo>
                  <a:lnTo>
                    <a:pt x="45" y="594"/>
                  </a:lnTo>
                  <a:lnTo>
                    <a:pt x="43" y="596"/>
                  </a:lnTo>
                  <a:lnTo>
                    <a:pt x="42" y="598"/>
                  </a:lnTo>
                  <a:lnTo>
                    <a:pt x="40" y="601"/>
                  </a:lnTo>
                  <a:lnTo>
                    <a:pt x="39" y="605"/>
                  </a:lnTo>
                  <a:lnTo>
                    <a:pt x="38" y="607"/>
                  </a:lnTo>
                  <a:lnTo>
                    <a:pt x="37" y="609"/>
                  </a:lnTo>
                  <a:lnTo>
                    <a:pt x="36" y="610"/>
                  </a:lnTo>
                  <a:lnTo>
                    <a:pt x="35" y="611"/>
                  </a:lnTo>
                  <a:lnTo>
                    <a:pt x="34" y="613"/>
                  </a:lnTo>
                  <a:lnTo>
                    <a:pt x="32" y="615"/>
                  </a:lnTo>
                  <a:lnTo>
                    <a:pt x="30" y="616"/>
                  </a:lnTo>
                  <a:lnTo>
                    <a:pt x="28" y="617"/>
                  </a:lnTo>
                  <a:lnTo>
                    <a:pt x="27" y="618"/>
                  </a:lnTo>
                  <a:lnTo>
                    <a:pt x="26" y="618"/>
                  </a:lnTo>
                  <a:lnTo>
                    <a:pt x="25" y="619"/>
                  </a:lnTo>
                  <a:lnTo>
                    <a:pt x="23" y="619"/>
                  </a:lnTo>
                  <a:lnTo>
                    <a:pt x="22" y="618"/>
                  </a:lnTo>
                  <a:lnTo>
                    <a:pt x="20" y="618"/>
                  </a:lnTo>
                  <a:lnTo>
                    <a:pt x="17" y="617"/>
                  </a:lnTo>
                  <a:lnTo>
                    <a:pt x="15" y="616"/>
                  </a:lnTo>
                  <a:lnTo>
                    <a:pt x="13" y="614"/>
                  </a:lnTo>
                  <a:lnTo>
                    <a:pt x="8" y="611"/>
                  </a:lnTo>
                  <a:lnTo>
                    <a:pt x="6" y="609"/>
                  </a:lnTo>
                  <a:lnTo>
                    <a:pt x="5" y="608"/>
                  </a:lnTo>
                  <a:lnTo>
                    <a:pt x="4" y="607"/>
                  </a:lnTo>
                  <a:lnTo>
                    <a:pt x="2" y="605"/>
                  </a:lnTo>
                  <a:lnTo>
                    <a:pt x="2" y="604"/>
                  </a:lnTo>
                  <a:lnTo>
                    <a:pt x="1" y="603"/>
                  </a:lnTo>
                  <a:lnTo>
                    <a:pt x="1" y="603"/>
                  </a:lnTo>
                  <a:lnTo>
                    <a:pt x="0" y="602"/>
                  </a:lnTo>
                  <a:lnTo>
                    <a:pt x="0" y="601"/>
                  </a:lnTo>
                  <a:lnTo>
                    <a:pt x="0" y="600"/>
                  </a:lnTo>
                  <a:lnTo>
                    <a:pt x="1" y="599"/>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83" name="Freeform 289">
              <a:extLst>
                <a:ext uri="{FF2B5EF4-FFF2-40B4-BE49-F238E27FC236}">
                  <a16:creationId xmlns:a16="http://schemas.microsoft.com/office/drawing/2014/main" id="{1B91C473-B495-48C0-A49C-A15C59C93040}"/>
                </a:ext>
              </a:extLst>
            </p:cNvPr>
            <p:cNvSpPr>
              <a:spLocks/>
            </p:cNvSpPr>
            <p:nvPr/>
          </p:nvSpPr>
          <p:spPr bwMode="auto">
            <a:xfrm>
              <a:off x="4682" y="1987"/>
              <a:ext cx="238" cy="676"/>
            </a:xfrm>
            <a:custGeom>
              <a:avLst/>
              <a:gdLst>
                <a:gd name="T0" fmla="*/ 49 w 238"/>
                <a:gd name="T1" fmla="*/ 668 h 676"/>
                <a:gd name="T2" fmla="*/ 50 w 238"/>
                <a:gd name="T3" fmla="*/ 660 h 676"/>
                <a:gd name="T4" fmla="*/ 42 w 238"/>
                <a:gd name="T5" fmla="*/ 646 h 676"/>
                <a:gd name="T6" fmla="*/ 37 w 238"/>
                <a:gd name="T7" fmla="*/ 622 h 676"/>
                <a:gd name="T8" fmla="*/ 46 w 238"/>
                <a:gd name="T9" fmla="*/ 606 h 676"/>
                <a:gd name="T10" fmla="*/ 49 w 238"/>
                <a:gd name="T11" fmla="*/ 601 h 676"/>
                <a:gd name="T12" fmla="*/ 29 w 238"/>
                <a:gd name="T13" fmla="*/ 597 h 676"/>
                <a:gd name="T14" fmla="*/ 18 w 238"/>
                <a:gd name="T15" fmla="*/ 591 h 676"/>
                <a:gd name="T16" fmla="*/ 17 w 238"/>
                <a:gd name="T17" fmla="*/ 577 h 676"/>
                <a:gd name="T18" fmla="*/ 20 w 238"/>
                <a:gd name="T19" fmla="*/ 570 h 676"/>
                <a:gd name="T20" fmla="*/ 36 w 238"/>
                <a:gd name="T21" fmla="*/ 572 h 676"/>
                <a:gd name="T22" fmla="*/ 40 w 238"/>
                <a:gd name="T23" fmla="*/ 562 h 676"/>
                <a:gd name="T24" fmla="*/ 42 w 238"/>
                <a:gd name="T25" fmla="*/ 554 h 676"/>
                <a:gd name="T26" fmla="*/ 43 w 238"/>
                <a:gd name="T27" fmla="*/ 534 h 676"/>
                <a:gd name="T28" fmla="*/ 43 w 238"/>
                <a:gd name="T29" fmla="*/ 522 h 676"/>
                <a:gd name="T30" fmla="*/ 55 w 238"/>
                <a:gd name="T31" fmla="*/ 505 h 676"/>
                <a:gd name="T32" fmla="*/ 57 w 238"/>
                <a:gd name="T33" fmla="*/ 490 h 676"/>
                <a:gd name="T34" fmla="*/ 52 w 238"/>
                <a:gd name="T35" fmla="*/ 477 h 676"/>
                <a:gd name="T36" fmla="*/ 40 w 238"/>
                <a:gd name="T37" fmla="*/ 472 h 676"/>
                <a:gd name="T38" fmla="*/ 37 w 238"/>
                <a:gd name="T39" fmla="*/ 469 h 676"/>
                <a:gd name="T40" fmla="*/ 37 w 238"/>
                <a:gd name="T41" fmla="*/ 455 h 676"/>
                <a:gd name="T42" fmla="*/ 33 w 238"/>
                <a:gd name="T43" fmla="*/ 443 h 676"/>
                <a:gd name="T44" fmla="*/ 19 w 238"/>
                <a:gd name="T45" fmla="*/ 423 h 676"/>
                <a:gd name="T46" fmla="*/ 11 w 238"/>
                <a:gd name="T47" fmla="*/ 405 h 676"/>
                <a:gd name="T48" fmla="*/ 11 w 238"/>
                <a:gd name="T49" fmla="*/ 393 h 676"/>
                <a:gd name="T50" fmla="*/ 17 w 238"/>
                <a:gd name="T51" fmla="*/ 380 h 676"/>
                <a:gd name="T52" fmla="*/ 16 w 238"/>
                <a:gd name="T53" fmla="*/ 364 h 676"/>
                <a:gd name="T54" fmla="*/ 8 w 238"/>
                <a:gd name="T55" fmla="*/ 331 h 676"/>
                <a:gd name="T56" fmla="*/ 0 w 238"/>
                <a:gd name="T57" fmla="*/ 303 h 676"/>
                <a:gd name="T58" fmla="*/ 2 w 238"/>
                <a:gd name="T59" fmla="*/ 298 h 676"/>
                <a:gd name="T60" fmla="*/ 14 w 238"/>
                <a:gd name="T61" fmla="*/ 294 h 676"/>
                <a:gd name="T62" fmla="*/ 25 w 238"/>
                <a:gd name="T63" fmla="*/ 283 h 676"/>
                <a:gd name="T64" fmla="*/ 36 w 238"/>
                <a:gd name="T65" fmla="*/ 271 h 676"/>
                <a:gd name="T66" fmla="*/ 36 w 238"/>
                <a:gd name="T67" fmla="*/ 253 h 676"/>
                <a:gd name="T68" fmla="*/ 38 w 238"/>
                <a:gd name="T69" fmla="*/ 240 h 676"/>
                <a:gd name="T70" fmla="*/ 38 w 238"/>
                <a:gd name="T71" fmla="*/ 225 h 676"/>
                <a:gd name="T72" fmla="*/ 47 w 238"/>
                <a:gd name="T73" fmla="*/ 203 h 676"/>
                <a:gd name="T74" fmla="*/ 57 w 238"/>
                <a:gd name="T75" fmla="*/ 171 h 676"/>
                <a:gd name="T76" fmla="*/ 60 w 238"/>
                <a:gd name="T77" fmla="*/ 163 h 676"/>
                <a:gd name="T78" fmla="*/ 72 w 238"/>
                <a:gd name="T79" fmla="*/ 151 h 676"/>
                <a:gd name="T80" fmla="*/ 88 w 238"/>
                <a:gd name="T81" fmla="*/ 147 h 676"/>
                <a:gd name="T82" fmla="*/ 101 w 238"/>
                <a:gd name="T83" fmla="*/ 140 h 676"/>
                <a:gd name="T84" fmla="*/ 111 w 238"/>
                <a:gd name="T85" fmla="*/ 145 h 676"/>
                <a:gd name="T86" fmla="*/ 119 w 238"/>
                <a:gd name="T87" fmla="*/ 147 h 676"/>
                <a:gd name="T88" fmla="*/ 121 w 238"/>
                <a:gd name="T89" fmla="*/ 138 h 676"/>
                <a:gd name="T90" fmla="*/ 119 w 238"/>
                <a:gd name="T91" fmla="*/ 116 h 676"/>
                <a:gd name="T92" fmla="*/ 114 w 238"/>
                <a:gd name="T93" fmla="*/ 99 h 676"/>
                <a:gd name="T94" fmla="*/ 94 w 238"/>
                <a:gd name="T95" fmla="*/ 87 h 676"/>
                <a:gd name="T96" fmla="*/ 86 w 238"/>
                <a:gd name="T97" fmla="*/ 77 h 676"/>
                <a:gd name="T98" fmla="*/ 73 w 238"/>
                <a:gd name="T99" fmla="*/ 44 h 676"/>
                <a:gd name="T100" fmla="*/ 59 w 238"/>
                <a:gd name="T101" fmla="*/ 31 h 676"/>
                <a:gd name="T102" fmla="*/ 55 w 238"/>
                <a:gd name="T103" fmla="*/ 23 h 676"/>
                <a:gd name="T104" fmla="*/ 61 w 238"/>
                <a:gd name="T105" fmla="*/ 9 h 676"/>
                <a:gd name="T106" fmla="*/ 72 w 238"/>
                <a:gd name="T107" fmla="*/ 0 h 676"/>
                <a:gd name="T108" fmla="*/ 92 w 238"/>
                <a:gd name="T109" fmla="*/ 13 h 676"/>
                <a:gd name="T110" fmla="*/ 109 w 238"/>
                <a:gd name="T111" fmla="*/ 16 h 676"/>
                <a:gd name="T112" fmla="*/ 135 w 238"/>
                <a:gd name="T113" fmla="*/ 25 h 676"/>
                <a:gd name="T114" fmla="*/ 155 w 238"/>
                <a:gd name="T115" fmla="*/ 30 h 676"/>
                <a:gd name="T116" fmla="*/ 174 w 238"/>
                <a:gd name="T117" fmla="*/ 39 h 676"/>
                <a:gd name="T118" fmla="*/ 191 w 238"/>
                <a:gd name="T119" fmla="*/ 40 h 676"/>
                <a:gd name="T120" fmla="*/ 198 w 238"/>
                <a:gd name="T121" fmla="*/ 52 h 676"/>
                <a:gd name="T122" fmla="*/ 211 w 238"/>
                <a:gd name="T123" fmla="*/ 67 h 676"/>
                <a:gd name="T124" fmla="*/ 227 w 238"/>
                <a:gd name="T125" fmla="*/ 77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8" h="676">
                  <a:moveTo>
                    <a:pt x="44" y="676"/>
                  </a:moveTo>
                  <a:lnTo>
                    <a:pt x="44" y="675"/>
                  </a:lnTo>
                  <a:lnTo>
                    <a:pt x="44" y="674"/>
                  </a:lnTo>
                  <a:lnTo>
                    <a:pt x="45" y="673"/>
                  </a:lnTo>
                  <a:lnTo>
                    <a:pt x="45" y="672"/>
                  </a:lnTo>
                  <a:lnTo>
                    <a:pt x="46" y="671"/>
                  </a:lnTo>
                  <a:lnTo>
                    <a:pt x="47" y="670"/>
                  </a:lnTo>
                  <a:lnTo>
                    <a:pt x="49" y="668"/>
                  </a:lnTo>
                  <a:lnTo>
                    <a:pt x="50" y="667"/>
                  </a:lnTo>
                  <a:lnTo>
                    <a:pt x="50" y="666"/>
                  </a:lnTo>
                  <a:lnTo>
                    <a:pt x="51" y="666"/>
                  </a:lnTo>
                  <a:lnTo>
                    <a:pt x="51" y="665"/>
                  </a:lnTo>
                  <a:lnTo>
                    <a:pt x="51" y="664"/>
                  </a:lnTo>
                  <a:lnTo>
                    <a:pt x="51" y="663"/>
                  </a:lnTo>
                  <a:lnTo>
                    <a:pt x="51" y="662"/>
                  </a:lnTo>
                  <a:lnTo>
                    <a:pt x="50" y="660"/>
                  </a:lnTo>
                  <a:lnTo>
                    <a:pt x="49" y="659"/>
                  </a:lnTo>
                  <a:lnTo>
                    <a:pt x="49" y="657"/>
                  </a:lnTo>
                  <a:lnTo>
                    <a:pt x="48" y="656"/>
                  </a:lnTo>
                  <a:lnTo>
                    <a:pt x="45" y="652"/>
                  </a:lnTo>
                  <a:lnTo>
                    <a:pt x="44" y="650"/>
                  </a:lnTo>
                  <a:lnTo>
                    <a:pt x="43" y="649"/>
                  </a:lnTo>
                  <a:lnTo>
                    <a:pt x="43" y="648"/>
                  </a:lnTo>
                  <a:lnTo>
                    <a:pt x="42" y="646"/>
                  </a:lnTo>
                  <a:lnTo>
                    <a:pt x="41" y="642"/>
                  </a:lnTo>
                  <a:lnTo>
                    <a:pt x="39" y="637"/>
                  </a:lnTo>
                  <a:lnTo>
                    <a:pt x="38" y="632"/>
                  </a:lnTo>
                  <a:lnTo>
                    <a:pt x="38" y="630"/>
                  </a:lnTo>
                  <a:lnTo>
                    <a:pt x="37" y="628"/>
                  </a:lnTo>
                  <a:lnTo>
                    <a:pt x="37" y="626"/>
                  </a:lnTo>
                  <a:lnTo>
                    <a:pt x="37" y="624"/>
                  </a:lnTo>
                  <a:lnTo>
                    <a:pt x="37" y="622"/>
                  </a:lnTo>
                  <a:lnTo>
                    <a:pt x="38" y="620"/>
                  </a:lnTo>
                  <a:lnTo>
                    <a:pt x="38" y="618"/>
                  </a:lnTo>
                  <a:lnTo>
                    <a:pt x="39" y="617"/>
                  </a:lnTo>
                  <a:lnTo>
                    <a:pt x="42" y="613"/>
                  </a:lnTo>
                  <a:lnTo>
                    <a:pt x="43" y="611"/>
                  </a:lnTo>
                  <a:lnTo>
                    <a:pt x="44" y="608"/>
                  </a:lnTo>
                  <a:lnTo>
                    <a:pt x="45" y="607"/>
                  </a:lnTo>
                  <a:lnTo>
                    <a:pt x="46" y="606"/>
                  </a:lnTo>
                  <a:lnTo>
                    <a:pt x="47" y="605"/>
                  </a:lnTo>
                  <a:lnTo>
                    <a:pt x="48" y="604"/>
                  </a:lnTo>
                  <a:lnTo>
                    <a:pt x="49" y="603"/>
                  </a:lnTo>
                  <a:lnTo>
                    <a:pt x="50" y="603"/>
                  </a:lnTo>
                  <a:lnTo>
                    <a:pt x="50" y="602"/>
                  </a:lnTo>
                  <a:lnTo>
                    <a:pt x="50" y="602"/>
                  </a:lnTo>
                  <a:lnTo>
                    <a:pt x="50" y="602"/>
                  </a:lnTo>
                  <a:lnTo>
                    <a:pt x="49" y="601"/>
                  </a:lnTo>
                  <a:lnTo>
                    <a:pt x="49" y="601"/>
                  </a:lnTo>
                  <a:lnTo>
                    <a:pt x="48" y="601"/>
                  </a:lnTo>
                  <a:lnTo>
                    <a:pt x="45" y="600"/>
                  </a:lnTo>
                  <a:lnTo>
                    <a:pt x="42" y="600"/>
                  </a:lnTo>
                  <a:lnTo>
                    <a:pt x="40" y="600"/>
                  </a:lnTo>
                  <a:lnTo>
                    <a:pt x="38" y="599"/>
                  </a:lnTo>
                  <a:lnTo>
                    <a:pt x="35" y="598"/>
                  </a:lnTo>
                  <a:lnTo>
                    <a:pt x="29" y="597"/>
                  </a:lnTo>
                  <a:lnTo>
                    <a:pt x="25" y="596"/>
                  </a:lnTo>
                  <a:lnTo>
                    <a:pt x="21" y="594"/>
                  </a:lnTo>
                  <a:lnTo>
                    <a:pt x="20" y="594"/>
                  </a:lnTo>
                  <a:lnTo>
                    <a:pt x="19" y="594"/>
                  </a:lnTo>
                  <a:lnTo>
                    <a:pt x="19" y="593"/>
                  </a:lnTo>
                  <a:lnTo>
                    <a:pt x="18" y="593"/>
                  </a:lnTo>
                  <a:lnTo>
                    <a:pt x="18" y="592"/>
                  </a:lnTo>
                  <a:lnTo>
                    <a:pt x="18" y="591"/>
                  </a:lnTo>
                  <a:lnTo>
                    <a:pt x="17" y="591"/>
                  </a:lnTo>
                  <a:lnTo>
                    <a:pt x="17" y="590"/>
                  </a:lnTo>
                  <a:lnTo>
                    <a:pt x="17" y="588"/>
                  </a:lnTo>
                  <a:lnTo>
                    <a:pt x="17" y="585"/>
                  </a:lnTo>
                  <a:lnTo>
                    <a:pt x="17" y="583"/>
                  </a:lnTo>
                  <a:lnTo>
                    <a:pt x="17" y="582"/>
                  </a:lnTo>
                  <a:lnTo>
                    <a:pt x="17" y="578"/>
                  </a:lnTo>
                  <a:lnTo>
                    <a:pt x="17" y="577"/>
                  </a:lnTo>
                  <a:lnTo>
                    <a:pt x="17" y="576"/>
                  </a:lnTo>
                  <a:lnTo>
                    <a:pt x="17" y="574"/>
                  </a:lnTo>
                  <a:lnTo>
                    <a:pt x="18" y="573"/>
                  </a:lnTo>
                  <a:lnTo>
                    <a:pt x="18" y="572"/>
                  </a:lnTo>
                  <a:lnTo>
                    <a:pt x="18" y="571"/>
                  </a:lnTo>
                  <a:lnTo>
                    <a:pt x="19" y="571"/>
                  </a:lnTo>
                  <a:lnTo>
                    <a:pt x="19" y="570"/>
                  </a:lnTo>
                  <a:lnTo>
                    <a:pt x="20" y="570"/>
                  </a:lnTo>
                  <a:lnTo>
                    <a:pt x="21" y="570"/>
                  </a:lnTo>
                  <a:lnTo>
                    <a:pt x="25" y="571"/>
                  </a:lnTo>
                  <a:lnTo>
                    <a:pt x="31" y="572"/>
                  </a:lnTo>
                  <a:lnTo>
                    <a:pt x="32" y="572"/>
                  </a:lnTo>
                  <a:lnTo>
                    <a:pt x="33" y="572"/>
                  </a:lnTo>
                  <a:lnTo>
                    <a:pt x="34" y="572"/>
                  </a:lnTo>
                  <a:lnTo>
                    <a:pt x="35" y="572"/>
                  </a:lnTo>
                  <a:lnTo>
                    <a:pt x="36" y="572"/>
                  </a:lnTo>
                  <a:lnTo>
                    <a:pt x="36" y="571"/>
                  </a:lnTo>
                  <a:lnTo>
                    <a:pt x="37" y="571"/>
                  </a:lnTo>
                  <a:lnTo>
                    <a:pt x="37" y="570"/>
                  </a:lnTo>
                  <a:lnTo>
                    <a:pt x="38" y="569"/>
                  </a:lnTo>
                  <a:lnTo>
                    <a:pt x="38" y="569"/>
                  </a:lnTo>
                  <a:lnTo>
                    <a:pt x="38" y="568"/>
                  </a:lnTo>
                  <a:lnTo>
                    <a:pt x="39" y="564"/>
                  </a:lnTo>
                  <a:lnTo>
                    <a:pt x="40" y="562"/>
                  </a:lnTo>
                  <a:lnTo>
                    <a:pt x="40" y="561"/>
                  </a:lnTo>
                  <a:lnTo>
                    <a:pt x="41" y="560"/>
                  </a:lnTo>
                  <a:lnTo>
                    <a:pt x="41" y="559"/>
                  </a:lnTo>
                  <a:lnTo>
                    <a:pt x="42" y="558"/>
                  </a:lnTo>
                  <a:lnTo>
                    <a:pt x="42" y="558"/>
                  </a:lnTo>
                  <a:lnTo>
                    <a:pt x="42" y="558"/>
                  </a:lnTo>
                  <a:lnTo>
                    <a:pt x="42" y="557"/>
                  </a:lnTo>
                  <a:lnTo>
                    <a:pt x="42" y="554"/>
                  </a:lnTo>
                  <a:lnTo>
                    <a:pt x="42" y="551"/>
                  </a:lnTo>
                  <a:lnTo>
                    <a:pt x="43" y="548"/>
                  </a:lnTo>
                  <a:lnTo>
                    <a:pt x="44" y="544"/>
                  </a:lnTo>
                  <a:lnTo>
                    <a:pt x="45" y="542"/>
                  </a:lnTo>
                  <a:lnTo>
                    <a:pt x="45" y="540"/>
                  </a:lnTo>
                  <a:lnTo>
                    <a:pt x="45" y="540"/>
                  </a:lnTo>
                  <a:lnTo>
                    <a:pt x="45" y="539"/>
                  </a:lnTo>
                  <a:lnTo>
                    <a:pt x="43" y="534"/>
                  </a:lnTo>
                  <a:lnTo>
                    <a:pt x="42" y="532"/>
                  </a:lnTo>
                  <a:lnTo>
                    <a:pt x="42" y="531"/>
                  </a:lnTo>
                  <a:lnTo>
                    <a:pt x="42" y="529"/>
                  </a:lnTo>
                  <a:lnTo>
                    <a:pt x="42" y="528"/>
                  </a:lnTo>
                  <a:lnTo>
                    <a:pt x="42" y="526"/>
                  </a:lnTo>
                  <a:lnTo>
                    <a:pt x="42" y="525"/>
                  </a:lnTo>
                  <a:lnTo>
                    <a:pt x="43" y="523"/>
                  </a:lnTo>
                  <a:lnTo>
                    <a:pt x="43" y="522"/>
                  </a:lnTo>
                  <a:lnTo>
                    <a:pt x="44" y="520"/>
                  </a:lnTo>
                  <a:lnTo>
                    <a:pt x="45" y="519"/>
                  </a:lnTo>
                  <a:lnTo>
                    <a:pt x="46" y="518"/>
                  </a:lnTo>
                  <a:lnTo>
                    <a:pt x="46" y="517"/>
                  </a:lnTo>
                  <a:lnTo>
                    <a:pt x="50" y="512"/>
                  </a:lnTo>
                  <a:lnTo>
                    <a:pt x="53" y="508"/>
                  </a:lnTo>
                  <a:lnTo>
                    <a:pt x="54" y="507"/>
                  </a:lnTo>
                  <a:lnTo>
                    <a:pt x="55" y="505"/>
                  </a:lnTo>
                  <a:lnTo>
                    <a:pt x="55" y="504"/>
                  </a:lnTo>
                  <a:lnTo>
                    <a:pt x="56" y="503"/>
                  </a:lnTo>
                  <a:lnTo>
                    <a:pt x="56" y="501"/>
                  </a:lnTo>
                  <a:lnTo>
                    <a:pt x="57" y="498"/>
                  </a:lnTo>
                  <a:lnTo>
                    <a:pt x="57" y="496"/>
                  </a:lnTo>
                  <a:lnTo>
                    <a:pt x="57" y="493"/>
                  </a:lnTo>
                  <a:lnTo>
                    <a:pt x="57" y="492"/>
                  </a:lnTo>
                  <a:lnTo>
                    <a:pt x="57" y="490"/>
                  </a:lnTo>
                  <a:lnTo>
                    <a:pt x="57" y="485"/>
                  </a:lnTo>
                  <a:lnTo>
                    <a:pt x="56" y="483"/>
                  </a:lnTo>
                  <a:lnTo>
                    <a:pt x="56" y="482"/>
                  </a:lnTo>
                  <a:lnTo>
                    <a:pt x="55" y="481"/>
                  </a:lnTo>
                  <a:lnTo>
                    <a:pt x="55" y="479"/>
                  </a:lnTo>
                  <a:lnTo>
                    <a:pt x="54" y="478"/>
                  </a:lnTo>
                  <a:lnTo>
                    <a:pt x="53" y="478"/>
                  </a:lnTo>
                  <a:lnTo>
                    <a:pt x="52" y="477"/>
                  </a:lnTo>
                  <a:lnTo>
                    <a:pt x="51" y="476"/>
                  </a:lnTo>
                  <a:lnTo>
                    <a:pt x="50" y="475"/>
                  </a:lnTo>
                  <a:lnTo>
                    <a:pt x="49" y="475"/>
                  </a:lnTo>
                  <a:lnTo>
                    <a:pt x="49" y="474"/>
                  </a:lnTo>
                  <a:lnTo>
                    <a:pt x="47" y="474"/>
                  </a:lnTo>
                  <a:lnTo>
                    <a:pt x="43" y="473"/>
                  </a:lnTo>
                  <a:lnTo>
                    <a:pt x="42" y="473"/>
                  </a:lnTo>
                  <a:lnTo>
                    <a:pt x="40" y="472"/>
                  </a:lnTo>
                  <a:lnTo>
                    <a:pt x="39" y="472"/>
                  </a:lnTo>
                  <a:lnTo>
                    <a:pt x="39" y="472"/>
                  </a:lnTo>
                  <a:lnTo>
                    <a:pt x="38" y="472"/>
                  </a:lnTo>
                  <a:lnTo>
                    <a:pt x="38" y="471"/>
                  </a:lnTo>
                  <a:lnTo>
                    <a:pt x="38" y="471"/>
                  </a:lnTo>
                  <a:lnTo>
                    <a:pt x="37" y="471"/>
                  </a:lnTo>
                  <a:lnTo>
                    <a:pt x="37" y="470"/>
                  </a:lnTo>
                  <a:lnTo>
                    <a:pt x="37" y="469"/>
                  </a:lnTo>
                  <a:lnTo>
                    <a:pt x="38" y="468"/>
                  </a:lnTo>
                  <a:lnTo>
                    <a:pt x="39" y="465"/>
                  </a:lnTo>
                  <a:lnTo>
                    <a:pt x="39" y="464"/>
                  </a:lnTo>
                  <a:lnTo>
                    <a:pt x="39" y="462"/>
                  </a:lnTo>
                  <a:lnTo>
                    <a:pt x="39" y="461"/>
                  </a:lnTo>
                  <a:lnTo>
                    <a:pt x="39" y="460"/>
                  </a:lnTo>
                  <a:lnTo>
                    <a:pt x="39" y="459"/>
                  </a:lnTo>
                  <a:lnTo>
                    <a:pt x="37" y="455"/>
                  </a:lnTo>
                  <a:lnTo>
                    <a:pt x="37" y="454"/>
                  </a:lnTo>
                  <a:lnTo>
                    <a:pt x="37" y="453"/>
                  </a:lnTo>
                  <a:lnTo>
                    <a:pt x="36" y="449"/>
                  </a:lnTo>
                  <a:lnTo>
                    <a:pt x="36" y="448"/>
                  </a:lnTo>
                  <a:lnTo>
                    <a:pt x="36" y="447"/>
                  </a:lnTo>
                  <a:lnTo>
                    <a:pt x="35" y="446"/>
                  </a:lnTo>
                  <a:lnTo>
                    <a:pt x="34" y="444"/>
                  </a:lnTo>
                  <a:lnTo>
                    <a:pt x="33" y="443"/>
                  </a:lnTo>
                  <a:lnTo>
                    <a:pt x="30" y="440"/>
                  </a:lnTo>
                  <a:lnTo>
                    <a:pt x="27" y="437"/>
                  </a:lnTo>
                  <a:lnTo>
                    <a:pt x="25" y="434"/>
                  </a:lnTo>
                  <a:lnTo>
                    <a:pt x="24" y="432"/>
                  </a:lnTo>
                  <a:lnTo>
                    <a:pt x="23" y="431"/>
                  </a:lnTo>
                  <a:lnTo>
                    <a:pt x="21" y="428"/>
                  </a:lnTo>
                  <a:lnTo>
                    <a:pt x="20" y="425"/>
                  </a:lnTo>
                  <a:lnTo>
                    <a:pt x="19" y="423"/>
                  </a:lnTo>
                  <a:lnTo>
                    <a:pt x="18" y="419"/>
                  </a:lnTo>
                  <a:lnTo>
                    <a:pt x="17" y="417"/>
                  </a:lnTo>
                  <a:lnTo>
                    <a:pt x="17" y="416"/>
                  </a:lnTo>
                  <a:lnTo>
                    <a:pt x="16" y="415"/>
                  </a:lnTo>
                  <a:lnTo>
                    <a:pt x="15" y="413"/>
                  </a:lnTo>
                  <a:lnTo>
                    <a:pt x="12" y="408"/>
                  </a:lnTo>
                  <a:lnTo>
                    <a:pt x="11" y="407"/>
                  </a:lnTo>
                  <a:lnTo>
                    <a:pt x="11" y="405"/>
                  </a:lnTo>
                  <a:lnTo>
                    <a:pt x="10" y="404"/>
                  </a:lnTo>
                  <a:lnTo>
                    <a:pt x="10" y="402"/>
                  </a:lnTo>
                  <a:lnTo>
                    <a:pt x="10" y="401"/>
                  </a:lnTo>
                  <a:lnTo>
                    <a:pt x="10" y="398"/>
                  </a:lnTo>
                  <a:lnTo>
                    <a:pt x="10" y="397"/>
                  </a:lnTo>
                  <a:lnTo>
                    <a:pt x="10" y="396"/>
                  </a:lnTo>
                  <a:lnTo>
                    <a:pt x="10" y="394"/>
                  </a:lnTo>
                  <a:lnTo>
                    <a:pt x="11" y="393"/>
                  </a:lnTo>
                  <a:lnTo>
                    <a:pt x="11" y="391"/>
                  </a:lnTo>
                  <a:lnTo>
                    <a:pt x="11" y="390"/>
                  </a:lnTo>
                  <a:lnTo>
                    <a:pt x="12" y="389"/>
                  </a:lnTo>
                  <a:lnTo>
                    <a:pt x="12" y="387"/>
                  </a:lnTo>
                  <a:lnTo>
                    <a:pt x="14" y="386"/>
                  </a:lnTo>
                  <a:lnTo>
                    <a:pt x="16" y="382"/>
                  </a:lnTo>
                  <a:lnTo>
                    <a:pt x="17" y="381"/>
                  </a:lnTo>
                  <a:lnTo>
                    <a:pt x="17" y="380"/>
                  </a:lnTo>
                  <a:lnTo>
                    <a:pt x="18" y="379"/>
                  </a:lnTo>
                  <a:lnTo>
                    <a:pt x="18" y="378"/>
                  </a:lnTo>
                  <a:lnTo>
                    <a:pt x="18" y="376"/>
                  </a:lnTo>
                  <a:lnTo>
                    <a:pt x="18" y="375"/>
                  </a:lnTo>
                  <a:lnTo>
                    <a:pt x="18" y="373"/>
                  </a:lnTo>
                  <a:lnTo>
                    <a:pt x="17" y="368"/>
                  </a:lnTo>
                  <a:lnTo>
                    <a:pt x="17" y="366"/>
                  </a:lnTo>
                  <a:lnTo>
                    <a:pt x="16" y="364"/>
                  </a:lnTo>
                  <a:lnTo>
                    <a:pt x="16" y="360"/>
                  </a:lnTo>
                  <a:lnTo>
                    <a:pt x="16" y="354"/>
                  </a:lnTo>
                  <a:lnTo>
                    <a:pt x="15" y="352"/>
                  </a:lnTo>
                  <a:lnTo>
                    <a:pt x="15" y="350"/>
                  </a:lnTo>
                  <a:lnTo>
                    <a:pt x="14" y="348"/>
                  </a:lnTo>
                  <a:lnTo>
                    <a:pt x="12" y="342"/>
                  </a:lnTo>
                  <a:lnTo>
                    <a:pt x="9" y="335"/>
                  </a:lnTo>
                  <a:lnTo>
                    <a:pt x="8" y="331"/>
                  </a:lnTo>
                  <a:lnTo>
                    <a:pt x="7" y="329"/>
                  </a:lnTo>
                  <a:lnTo>
                    <a:pt x="7" y="326"/>
                  </a:lnTo>
                  <a:lnTo>
                    <a:pt x="5" y="319"/>
                  </a:lnTo>
                  <a:lnTo>
                    <a:pt x="4" y="316"/>
                  </a:lnTo>
                  <a:lnTo>
                    <a:pt x="3" y="312"/>
                  </a:lnTo>
                  <a:lnTo>
                    <a:pt x="1" y="307"/>
                  </a:lnTo>
                  <a:lnTo>
                    <a:pt x="1" y="305"/>
                  </a:lnTo>
                  <a:lnTo>
                    <a:pt x="0" y="303"/>
                  </a:lnTo>
                  <a:lnTo>
                    <a:pt x="0" y="302"/>
                  </a:lnTo>
                  <a:lnTo>
                    <a:pt x="0" y="301"/>
                  </a:lnTo>
                  <a:lnTo>
                    <a:pt x="0" y="300"/>
                  </a:lnTo>
                  <a:lnTo>
                    <a:pt x="1" y="300"/>
                  </a:lnTo>
                  <a:lnTo>
                    <a:pt x="1" y="299"/>
                  </a:lnTo>
                  <a:lnTo>
                    <a:pt x="1" y="299"/>
                  </a:lnTo>
                  <a:lnTo>
                    <a:pt x="2" y="298"/>
                  </a:lnTo>
                  <a:lnTo>
                    <a:pt x="2" y="298"/>
                  </a:lnTo>
                  <a:lnTo>
                    <a:pt x="3" y="297"/>
                  </a:lnTo>
                  <a:lnTo>
                    <a:pt x="4" y="297"/>
                  </a:lnTo>
                  <a:lnTo>
                    <a:pt x="5" y="296"/>
                  </a:lnTo>
                  <a:lnTo>
                    <a:pt x="7" y="296"/>
                  </a:lnTo>
                  <a:lnTo>
                    <a:pt x="10" y="296"/>
                  </a:lnTo>
                  <a:lnTo>
                    <a:pt x="12" y="295"/>
                  </a:lnTo>
                  <a:lnTo>
                    <a:pt x="13" y="295"/>
                  </a:lnTo>
                  <a:lnTo>
                    <a:pt x="14" y="294"/>
                  </a:lnTo>
                  <a:lnTo>
                    <a:pt x="15" y="294"/>
                  </a:lnTo>
                  <a:lnTo>
                    <a:pt x="15" y="293"/>
                  </a:lnTo>
                  <a:lnTo>
                    <a:pt x="17" y="292"/>
                  </a:lnTo>
                  <a:lnTo>
                    <a:pt x="18" y="290"/>
                  </a:lnTo>
                  <a:lnTo>
                    <a:pt x="19" y="289"/>
                  </a:lnTo>
                  <a:lnTo>
                    <a:pt x="20" y="287"/>
                  </a:lnTo>
                  <a:lnTo>
                    <a:pt x="21" y="286"/>
                  </a:lnTo>
                  <a:lnTo>
                    <a:pt x="25" y="283"/>
                  </a:lnTo>
                  <a:lnTo>
                    <a:pt x="26" y="281"/>
                  </a:lnTo>
                  <a:lnTo>
                    <a:pt x="31" y="278"/>
                  </a:lnTo>
                  <a:lnTo>
                    <a:pt x="32" y="276"/>
                  </a:lnTo>
                  <a:lnTo>
                    <a:pt x="33" y="275"/>
                  </a:lnTo>
                  <a:lnTo>
                    <a:pt x="34" y="274"/>
                  </a:lnTo>
                  <a:lnTo>
                    <a:pt x="35" y="273"/>
                  </a:lnTo>
                  <a:lnTo>
                    <a:pt x="35" y="272"/>
                  </a:lnTo>
                  <a:lnTo>
                    <a:pt x="36" y="271"/>
                  </a:lnTo>
                  <a:lnTo>
                    <a:pt x="37" y="269"/>
                  </a:lnTo>
                  <a:lnTo>
                    <a:pt x="37" y="267"/>
                  </a:lnTo>
                  <a:lnTo>
                    <a:pt x="37" y="266"/>
                  </a:lnTo>
                  <a:lnTo>
                    <a:pt x="37" y="265"/>
                  </a:lnTo>
                  <a:lnTo>
                    <a:pt x="37" y="263"/>
                  </a:lnTo>
                  <a:lnTo>
                    <a:pt x="37" y="258"/>
                  </a:lnTo>
                  <a:lnTo>
                    <a:pt x="36" y="256"/>
                  </a:lnTo>
                  <a:lnTo>
                    <a:pt x="36" y="253"/>
                  </a:lnTo>
                  <a:lnTo>
                    <a:pt x="36" y="252"/>
                  </a:lnTo>
                  <a:lnTo>
                    <a:pt x="35" y="250"/>
                  </a:lnTo>
                  <a:lnTo>
                    <a:pt x="36" y="249"/>
                  </a:lnTo>
                  <a:lnTo>
                    <a:pt x="36" y="248"/>
                  </a:lnTo>
                  <a:lnTo>
                    <a:pt x="36" y="247"/>
                  </a:lnTo>
                  <a:lnTo>
                    <a:pt x="36" y="245"/>
                  </a:lnTo>
                  <a:lnTo>
                    <a:pt x="38" y="241"/>
                  </a:lnTo>
                  <a:lnTo>
                    <a:pt x="38" y="240"/>
                  </a:lnTo>
                  <a:lnTo>
                    <a:pt x="38" y="239"/>
                  </a:lnTo>
                  <a:lnTo>
                    <a:pt x="38" y="237"/>
                  </a:lnTo>
                  <a:lnTo>
                    <a:pt x="38" y="236"/>
                  </a:lnTo>
                  <a:lnTo>
                    <a:pt x="37" y="231"/>
                  </a:lnTo>
                  <a:lnTo>
                    <a:pt x="37" y="229"/>
                  </a:lnTo>
                  <a:lnTo>
                    <a:pt x="37" y="227"/>
                  </a:lnTo>
                  <a:lnTo>
                    <a:pt x="37" y="226"/>
                  </a:lnTo>
                  <a:lnTo>
                    <a:pt x="38" y="225"/>
                  </a:lnTo>
                  <a:lnTo>
                    <a:pt x="38" y="224"/>
                  </a:lnTo>
                  <a:lnTo>
                    <a:pt x="38" y="223"/>
                  </a:lnTo>
                  <a:lnTo>
                    <a:pt x="40" y="220"/>
                  </a:lnTo>
                  <a:lnTo>
                    <a:pt x="41" y="219"/>
                  </a:lnTo>
                  <a:lnTo>
                    <a:pt x="43" y="214"/>
                  </a:lnTo>
                  <a:lnTo>
                    <a:pt x="44" y="210"/>
                  </a:lnTo>
                  <a:lnTo>
                    <a:pt x="45" y="208"/>
                  </a:lnTo>
                  <a:lnTo>
                    <a:pt x="47" y="203"/>
                  </a:lnTo>
                  <a:lnTo>
                    <a:pt x="51" y="192"/>
                  </a:lnTo>
                  <a:lnTo>
                    <a:pt x="52" y="187"/>
                  </a:lnTo>
                  <a:lnTo>
                    <a:pt x="55" y="181"/>
                  </a:lnTo>
                  <a:lnTo>
                    <a:pt x="55" y="179"/>
                  </a:lnTo>
                  <a:lnTo>
                    <a:pt x="56" y="177"/>
                  </a:lnTo>
                  <a:lnTo>
                    <a:pt x="56" y="175"/>
                  </a:lnTo>
                  <a:lnTo>
                    <a:pt x="57" y="173"/>
                  </a:lnTo>
                  <a:lnTo>
                    <a:pt x="57" y="171"/>
                  </a:lnTo>
                  <a:lnTo>
                    <a:pt x="57" y="169"/>
                  </a:lnTo>
                  <a:lnTo>
                    <a:pt x="57" y="167"/>
                  </a:lnTo>
                  <a:lnTo>
                    <a:pt x="57" y="165"/>
                  </a:lnTo>
                  <a:lnTo>
                    <a:pt x="57" y="165"/>
                  </a:lnTo>
                  <a:lnTo>
                    <a:pt x="57" y="165"/>
                  </a:lnTo>
                  <a:lnTo>
                    <a:pt x="58" y="165"/>
                  </a:lnTo>
                  <a:lnTo>
                    <a:pt x="59" y="164"/>
                  </a:lnTo>
                  <a:lnTo>
                    <a:pt x="60" y="163"/>
                  </a:lnTo>
                  <a:lnTo>
                    <a:pt x="60" y="163"/>
                  </a:lnTo>
                  <a:lnTo>
                    <a:pt x="61" y="162"/>
                  </a:lnTo>
                  <a:lnTo>
                    <a:pt x="65" y="157"/>
                  </a:lnTo>
                  <a:lnTo>
                    <a:pt x="66" y="156"/>
                  </a:lnTo>
                  <a:lnTo>
                    <a:pt x="67" y="155"/>
                  </a:lnTo>
                  <a:lnTo>
                    <a:pt x="69" y="154"/>
                  </a:lnTo>
                  <a:lnTo>
                    <a:pt x="71" y="152"/>
                  </a:lnTo>
                  <a:lnTo>
                    <a:pt x="72" y="151"/>
                  </a:lnTo>
                  <a:lnTo>
                    <a:pt x="74" y="150"/>
                  </a:lnTo>
                  <a:lnTo>
                    <a:pt x="75" y="150"/>
                  </a:lnTo>
                  <a:lnTo>
                    <a:pt x="76" y="149"/>
                  </a:lnTo>
                  <a:lnTo>
                    <a:pt x="78" y="149"/>
                  </a:lnTo>
                  <a:lnTo>
                    <a:pt x="79" y="148"/>
                  </a:lnTo>
                  <a:lnTo>
                    <a:pt x="81" y="148"/>
                  </a:lnTo>
                  <a:lnTo>
                    <a:pt x="86" y="147"/>
                  </a:lnTo>
                  <a:lnTo>
                    <a:pt x="88" y="147"/>
                  </a:lnTo>
                  <a:lnTo>
                    <a:pt x="91" y="146"/>
                  </a:lnTo>
                  <a:lnTo>
                    <a:pt x="92" y="146"/>
                  </a:lnTo>
                  <a:lnTo>
                    <a:pt x="94" y="145"/>
                  </a:lnTo>
                  <a:lnTo>
                    <a:pt x="95" y="144"/>
                  </a:lnTo>
                  <a:lnTo>
                    <a:pt x="97" y="143"/>
                  </a:lnTo>
                  <a:lnTo>
                    <a:pt x="99" y="141"/>
                  </a:lnTo>
                  <a:lnTo>
                    <a:pt x="100" y="140"/>
                  </a:lnTo>
                  <a:lnTo>
                    <a:pt x="101" y="140"/>
                  </a:lnTo>
                  <a:lnTo>
                    <a:pt x="102" y="139"/>
                  </a:lnTo>
                  <a:lnTo>
                    <a:pt x="102" y="139"/>
                  </a:lnTo>
                  <a:lnTo>
                    <a:pt x="103" y="139"/>
                  </a:lnTo>
                  <a:lnTo>
                    <a:pt x="104" y="139"/>
                  </a:lnTo>
                  <a:lnTo>
                    <a:pt x="105" y="139"/>
                  </a:lnTo>
                  <a:lnTo>
                    <a:pt x="106" y="140"/>
                  </a:lnTo>
                  <a:lnTo>
                    <a:pt x="107" y="141"/>
                  </a:lnTo>
                  <a:lnTo>
                    <a:pt x="111" y="145"/>
                  </a:lnTo>
                  <a:lnTo>
                    <a:pt x="113" y="146"/>
                  </a:lnTo>
                  <a:lnTo>
                    <a:pt x="113" y="147"/>
                  </a:lnTo>
                  <a:lnTo>
                    <a:pt x="114" y="147"/>
                  </a:lnTo>
                  <a:lnTo>
                    <a:pt x="115" y="147"/>
                  </a:lnTo>
                  <a:lnTo>
                    <a:pt x="116" y="148"/>
                  </a:lnTo>
                  <a:lnTo>
                    <a:pt x="117" y="148"/>
                  </a:lnTo>
                  <a:lnTo>
                    <a:pt x="118" y="147"/>
                  </a:lnTo>
                  <a:lnTo>
                    <a:pt x="119" y="147"/>
                  </a:lnTo>
                  <a:lnTo>
                    <a:pt x="119" y="146"/>
                  </a:lnTo>
                  <a:lnTo>
                    <a:pt x="120" y="145"/>
                  </a:lnTo>
                  <a:lnTo>
                    <a:pt x="121" y="144"/>
                  </a:lnTo>
                  <a:lnTo>
                    <a:pt x="121" y="143"/>
                  </a:lnTo>
                  <a:lnTo>
                    <a:pt x="122" y="142"/>
                  </a:lnTo>
                  <a:lnTo>
                    <a:pt x="122" y="141"/>
                  </a:lnTo>
                  <a:lnTo>
                    <a:pt x="121" y="139"/>
                  </a:lnTo>
                  <a:lnTo>
                    <a:pt x="121" y="138"/>
                  </a:lnTo>
                  <a:lnTo>
                    <a:pt x="120" y="134"/>
                  </a:lnTo>
                  <a:lnTo>
                    <a:pt x="119" y="132"/>
                  </a:lnTo>
                  <a:lnTo>
                    <a:pt x="119" y="129"/>
                  </a:lnTo>
                  <a:lnTo>
                    <a:pt x="119" y="127"/>
                  </a:lnTo>
                  <a:lnTo>
                    <a:pt x="118" y="126"/>
                  </a:lnTo>
                  <a:lnTo>
                    <a:pt x="119" y="124"/>
                  </a:lnTo>
                  <a:lnTo>
                    <a:pt x="119" y="119"/>
                  </a:lnTo>
                  <a:lnTo>
                    <a:pt x="119" y="116"/>
                  </a:lnTo>
                  <a:lnTo>
                    <a:pt x="120" y="114"/>
                  </a:lnTo>
                  <a:lnTo>
                    <a:pt x="119" y="111"/>
                  </a:lnTo>
                  <a:lnTo>
                    <a:pt x="119" y="109"/>
                  </a:lnTo>
                  <a:lnTo>
                    <a:pt x="118" y="107"/>
                  </a:lnTo>
                  <a:lnTo>
                    <a:pt x="118" y="105"/>
                  </a:lnTo>
                  <a:lnTo>
                    <a:pt x="117" y="103"/>
                  </a:lnTo>
                  <a:lnTo>
                    <a:pt x="115" y="101"/>
                  </a:lnTo>
                  <a:lnTo>
                    <a:pt x="114" y="99"/>
                  </a:lnTo>
                  <a:lnTo>
                    <a:pt x="112" y="98"/>
                  </a:lnTo>
                  <a:lnTo>
                    <a:pt x="111" y="97"/>
                  </a:lnTo>
                  <a:lnTo>
                    <a:pt x="110" y="96"/>
                  </a:lnTo>
                  <a:lnTo>
                    <a:pt x="108" y="94"/>
                  </a:lnTo>
                  <a:lnTo>
                    <a:pt x="100" y="90"/>
                  </a:lnTo>
                  <a:lnTo>
                    <a:pt x="98" y="89"/>
                  </a:lnTo>
                  <a:lnTo>
                    <a:pt x="95" y="88"/>
                  </a:lnTo>
                  <a:lnTo>
                    <a:pt x="94" y="87"/>
                  </a:lnTo>
                  <a:lnTo>
                    <a:pt x="92" y="86"/>
                  </a:lnTo>
                  <a:lnTo>
                    <a:pt x="91" y="85"/>
                  </a:lnTo>
                  <a:lnTo>
                    <a:pt x="90" y="84"/>
                  </a:lnTo>
                  <a:lnTo>
                    <a:pt x="89" y="83"/>
                  </a:lnTo>
                  <a:lnTo>
                    <a:pt x="88" y="82"/>
                  </a:lnTo>
                  <a:lnTo>
                    <a:pt x="88" y="80"/>
                  </a:lnTo>
                  <a:lnTo>
                    <a:pt x="87" y="79"/>
                  </a:lnTo>
                  <a:lnTo>
                    <a:pt x="86" y="77"/>
                  </a:lnTo>
                  <a:lnTo>
                    <a:pt x="84" y="70"/>
                  </a:lnTo>
                  <a:lnTo>
                    <a:pt x="80" y="64"/>
                  </a:lnTo>
                  <a:lnTo>
                    <a:pt x="79" y="60"/>
                  </a:lnTo>
                  <a:lnTo>
                    <a:pt x="78" y="57"/>
                  </a:lnTo>
                  <a:lnTo>
                    <a:pt x="76" y="52"/>
                  </a:lnTo>
                  <a:lnTo>
                    <a:pt x="75" y="48"/>
                  </a:lnTo>
                  <a:lnTo>
                    <a:pt x="74" y="46"/>
                  </a:lnTo>
                  <a:lnTo>
                    <a:pt x="73" y="44"/>
                  </a:lnTo>
                  <a:lnTo>
                    <a:pt x="72" y="43"/>
                  </a:lnTo>
                  <a:lnTo>
                    <a:pt x="72" y="42"/>
                  </a:lnTo>
                  <a:lnTo>
                    <a:pt x="71" y="41"/>
                  </a:lnTo>
                  <a:lnTo>
                    <a:pt x="70" y="40"/>
                  </a:lnTo>
                  <a:lnTo>
                    <a:pt x="69" y="39"/>
                  </a:lnTo>
                  <a:lnTo>
                    <a:pt x="65" y="36"/>
                  </a:lnTo>
                  <a:lnTo>
                    <a:pt x="61" y="32"/>
                  </a:lnTo>
                  <a:lnTo>
                    <a:pt x="59" y="31"/>
                  </a:lnTo>
                  <a:lnTo>
                    <a:pt x="58" y="30"/>
                  </a:lnTo>
                  <a:lnTo>
                    <a:pt x="58" y="29"/>
                  </a:lnTo>
                  <a:lnTo>
                    <a:pt x="57" y="28"/>
                  </a:lnTo>
                  <a:lnTo>
                    <a:pt x="56" y="27"/>
                  </a:lnTo>
                  <a:lnTo>
                    <a:pt x="56" y="26"/>
                  </a:lnTo>
                  <a:lnTo>
                    <a:pt x="55" y="25"/>
                  </a:lnTo>
                  <a:lnTo>
                    <a:pt x="55" y="24"/>
                  </a:lnTo>
                  <a:lnTo>
                    <a:pt x="55" y="23"/>
                  </a:lnTo>
                  <a:lnTo>
                    <a:pt x="55" y="22"/>
                  </a:lnTo>
                  <a:lnTo>
                    <a:pt x="55" y="21"/>
                  </a:lnTo>
                  <a:lnTo>
                    <a:pt x="56" y="19"/>
                  </a:lnTo>
                  <a:lnTo>
                    <a:pt x="56" y="17"/>
                  </a:lnTo>
                  <a:lnTo>
                    <a:pt x="57" y="15"/>
                  </a:lnTo>
                  <a:lnTo>
                    <a:pt x="58" y="13"/>
                  </a:lnTo>
                  <a:lnTo>
                    <a:pt x="60" y="11"/>
                  </a:lnTo>
                  <a:lnTo>
                    <a:pt x="61" y="9"/>
                  </a:lnTo>
                  <a:lnTo>
                    <a:pt x="63" y="7"/>
                  </a:lnTo>
                  <a:lnTo>
                    <a:pt x="64" y="5"/>
                  </a:lnTo>
                  <a:lnTo>
                    <a:pt x="65" y="4"/>
                  </a:lnTo>
                  <a:lnTo>
                    <a:pt x="67" y="3"/>
                  </a:lnTo>
                  <a:lnTo>
                    <a:pt x="69" y="1"/>
                  </a:lnTo>
                  <a:lnTo>
                    <a:pt x="70" y="1"/>
                  </a:lnTo>
                  <a:lnTo>
                    <a:pt x="71" y="0"/>
                  </a:lnTo>
                  <a:lnTo>
                    <a:pt x="72" y="0"/>
                  </a:lnTo>
                  <a:lnTo>
                    <a:pt x="72" y="0"/>
                  </a:lnTo>
                  <a:lnTo>
                    <a:pt x="72" y="1"/>
                  </a:lnTo>
                  <a:lnTo>
                    <a:pt x="74" y="2"/>
                  </a:lnTo>
                  <a:lnTo>
                    <a:pt x="76" y="4"/>
                  </a:lnTo>
                  <a:lnTo>
                    <a:pt x="79" y="5"/>
                  </a:lnTo>
                  <a:lnTo>
                    <a:pt x="83" y="7"/>
                  </a:lnTo>
                  <a:lnTo>
                    <a:pt x="89" y="11"/>
                  </a:lnTo>
                  <a:lnTo>
                    <a:pt x="92" y="13"/>
                  </a:lnTo>
                  <a:lnTo>
                    <a:pt x="96" y="15"/>
                  </a:lnTo>
                  <a:lnTo>
                    <a:pt x="97" y="15"/>
                  </a:lnTo>
                  <a:lnTo>
                    <a:pt x="98" y="16"/>
                  </a:lnTo>
                  <a:lnTo>
                    <a:pt x="100" y="16"/>
                  </a:lnTo>
                  <a:lnTo>
                    <a:pt x="102" y="16"/>
                  </a:lnTo>
                  <a:lnTo>
                    <a:pt x="104" y="16"/>
                  </a:lnTo>
                  <a:lnTo>
                    <a:pt x="107" y="16"/>
                  </a:lnTo>
                  <a:lnTo>
                    <a:pt x="109" y="16"/>
                  </a:lnTo>
                  <a:lnTo>
                    <a:pt x="111" y="16"/>
                  </a:lnTo>
                  <a:lnTo>
                    <a:pt x="113" y="17"/>
                  </a:lnTo>
                  <a:lnTo>
                    <a:pt x="118" y="18"/>
                  </a:lnTo>
                  <a:lnTo>
                    <a:pt x="120" y="19"/>
                  </a:lnTo>
                  <a:lnTo>
                    <a:pt x="122" y="20"/>
                  </a:lnTo>
                  <a:lnTo>
                    <a:pt x="130" y="23"/>
                  </a:lnTo>
                  <a:lnTo>
                    <a:pt x="133" y="24"/>
                  </a:lnTo>
                  <a:lnTo>
                    <a:pt x="135" y="25"/>
                  </a:lnTo>
                  <a:lnTo>
                    <a:pt x="138" y="26"/>
                  </a:lnTo>
                  <a:lnTo>
                    <a:pt x="142" y="27"/>
                  </a:lnTo>
                  <a:lnTo>
                    <a:pt x="144" y="27"/>
                  </a:lnTo>
                  <a:lnTo>
                    <a:pt x="149" y="28"/>
                  </a:lnTo>
                  <a:lnTo>
                    <a:pt x="151" y="28"/>
                  </a:lnTo>
                  <a:lnTo>
                    <a:pt x="152" y="28"/>
                  </a:lnTo>
                  <a:lnTo>
                    <a:pt x="154" y="29"/>
                  </a:lnTo>
                  <a:lnTo>
                    <a:pt x="155" y="30"/>
                  </a:lnTo>
                  <a:lnTo>
                    <a:pt x="157" y="31"/>
                  </a:lnTo>
                  <a:lnTo>
                    <a:pt x="159" y="32"/>
                  </a:lnTo>
                  <a:lnTo>
                    <a:pt x="160" y="33"/>
                  </a:lnTo>
                  <a:lnTo>
                    <a:pt x="167" y="37"/>
                  </a:lnTo>
                  <a:lnTo>
                    <a:pt x="169" y="38"/>
                  </a:lnTo>
                  <a:lnTo>
                    <a:pt x="170" y="38"/>
                  </a:lnTo>
                  <a:lnTo>
                    <a:pt x="172" y="39"/>
                  </a:lnTo>
                  <a:lnTo>
                    <a:pt x="174" y="39"/>
                  </a:lnTo>
                  <a:lnTo>
                    <a:pt x="175" y="39"/>
                  </a:lnTo>
                  <a:lnTo>
                    <a:pt x="177" y="40"/>
                  </a:lnTo>
                  <a:lnTo>
                    <a:pt x="179" y="40"/>
                  </a:lnTo>
                  <a:lnTo>
                    <a:pt x="185" y="39"/>
                  </a:lnTo>
                  <a:lnTo>
                    <a:pt x="187" y="39"/>
                  </a:lnTo>
                  <a:lnTo>
                    <a:pt x="188" y="39"/>
                  </a:lnTo>
                  <a:lnTo>
                    <a:pt x="189" y="39"/>
                  </a:lnTo>
                  <a:lnTo>
                    <a:pt x="191" y="40"/>
                  </a:lnTo>
                  <a:lnTo>
                    <a:pt x="191" y="40"/>
                  </a:lnTo>
                  <a:lnTo>
                    <a:pt x="192" y="40"/>
                  </a:lnTo>
                  <a:lnTo>
                    <a:pt x="193" y="41"/>
                  </a:lnTo>
                  <a:lnTo>
                    <a:pt x="193" y="42"/>
                  </a:lnTo>
                  <a:lnTo>
                    <a:pt x="194" y="42"/>
                  </a:lnTo>
                  <a:lnTo>
                    <a:pt x="195" y="44"/>
                  </a:lnTo>
                  <a:lnTo>
                    <a:pt x="197" y="50"/>
                  </a:lnTo>
                  <a:lnTo>
                    <a:pt x="198" y="52"/>
                  </a:lnTo>
                  <a:lnTo>
                    <a:pt x="200" y="54"/>
                  </a:lnTo>
                  <a:lnTo>
                    <a:pt x="201" y="57"/>
                  </a:lnTo>
                  <a:lnTo>
                    <a:pt x="203" y="59"/>
                  </a:lnTo>
                  <a:lnTo>
                    <a:pt x="205" y="61"/>
                  </a:lnTo>
                  <a:lnTo>
                    <a:pt x="206" y="63"/>
                  </a:lnTo>
                  <a:lnTo>
                    <a:pt x="207" y="64"/>
                  </a:lnTo>
                  <a:lnTo>
                    <a:pt x="209" y="66"/>
                  </a:lnTo>
                  <a:lnTo>
                    <a:pt x="211" y="67"/>
                  </a:lnTo>
                  <a:lnTo>
                    <a:pt x="213" y="69"/>
                  </a:lnTo>
                  <a:lnTo>
                    <a:pt x="216" y="71"/>
                  </a:lnTo>
                  <a:lnTo>
                    <a:pt x="217" y="72"/>
                  </a:lnTo>
                  <a:lnTo>
                    <a:pt x="219" y="73"/>
                  </a:lnTo>
                  <a:lnTo>
                    <a:pt x="221" y="74"/>
                  </a:lnTo>
                  <a:lnTo>
                    <a:pt x="223" y="76"/>
                  </a:lnTo>
                  <a:lnTo>
                    <a:pt x="226" y="77"/>
                  </a:lnTo>
                  <a:lnTo>
                    <a:pt x="227" y="77"/>
                  </a:lnTo>
                  <a:lnTo>
                    <a:pt x="229" y="78"/>
                  </a:lnTo>
                  <a:lnTo>
                    <a:pt x="230" y="78"/>
                  </a:lnTo>
                  <a:lnTo>
                    <a:pt x="232" y="79"/>
                  </a:lnTo>
                  <a:lnTo>
                    <a:pt x="233" y="79"/>
                  </a:lnTo>
                  <a:lnTo>
                    <a:pt x="235" y="79"/>
                  </a:lnTo>
                  <a:lnTo>
                    <a:pt x="236" y="79"/>
                  </a:lnTo>
                  <a:lnTo>
                    <a:pt x="238" y="79"/>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84" name="Freeform 290">
              <a:extLst>
                <a:ext uri="{FF2B5EF4-FFF2-40B4-BE49-F238E27FC236}">
                  <a16:creationId xmlns:a16="http://schemas.microsoft.com/office/drawing/2014/main" id="{A63C26D3-47A5-4376-8B39-07276C075739}"/>
                </a:ext>
              </a:extLst>
            </p:cNvPr>
            <p:cNvSpPr>
              <a:spLocks/>
            </p:cNvSpPr>
            <p:nvPr/>
          </p:nvSpPr>
          <p:spPr bwMode="auto">
            <a:xfrm>
              <a:off x="4866" y="2569"/>
              <a:ext cx="548" cy="453"/>
            </a:xfrm>
            <a:custGeom>
              <a:avLst/>
              <a:gdLst>
                <a:gd name="T0" fmla="*/ 363 w 548"/>
                <a:gd name="T1" fmla="*/ 11 h 453"/>
                <a:gd name="T2" fmla="*/ 390 w 548"/>
                <a:gd name="T3" fmla="*/ 16 h 453"/>
                <a:gd name="T4" fmla="*/ 436 w 548"/>
                <a:gd name="T5" fmla="*/ 14 h 453"/>
                <a:gd name="T6" fmla="*/ 469 w 548"/>
                <a:gd name="T7" fmla="*/ 28 h 453"/>
                <a:gd name="T8" fmla="*/ 495 w 548"/>
                <a:gd name="T9" fmla="*/ 28 h 453"/>
                <a:gd name="T10" fmla="*/ 518 w 548"/>
                <a:gd name="T11" fmla="*/ 54 h 453"/>
                <a:gd name="T12" fmla="*/ 534 w 548"/>
                <a:gd name="T13" fmla="*/ 78 h 453"/>
                <a:gd name="T14" fmla="*/ 547 w 548"/>
                <a:gd name="T15" fmla="*/ 93 h 453"/>
                <a:gd name="T16" fmla="*/ 536 w 548"/>
                <a:gd name="T17" fmla="*/ 126 h 453"/>
                <a:gd name="T18" fmla="*/ 481 w 548"/>
                <a:gd name="T19" fmla="*/ 153 h 453"/>
                <a:gd name="T20" fmla="*/ 452 w 548"/>
                <a:gd name="T21" fmla="*/ 172 h 453"/>
                <a:gd name="T22" fmla="*/ 441 w 548"/>
                <a:gd name="T23" fmla="*/ 204 h 453"/>
                <a:gd name="T24" fmla="*/ 434 w 548"/>
                <a:gd name="T25" fmla="*/ 242 h 453"/>
                <a:gd name="T26" fmla="*/ 429 w 548"/>
                <a:gd name="T27" fmla="*/ 272 h 453"/>
                <a:gd name="T28" fmla="*/ 420 w 548"/>
                <a:gd name="T29" fmla="*/ 313 h 453"/>
                <a:gd name="T30" fmla="*/ 391 w 548"/>
                <a:gd name="T31" fmla="*/ 336 h 453"/>
                <a:gd name="T32" fmla="*/ 355 w 548"/>
                <a:gd name="T33" fmla="*/ 340 h 453"/>
                <a:gd name="T34" fmla="*/ 342 w 548"/>
                <a:gd name="T35" fmla="*/ 366 h 453"/>
                <a:gd name="T36" fmla="*/ 332 w 548"/>
                <a:gd name="T37" fmla="*/ 399 h 453"/>
                <a:gd name="T38" fmla="*/ 297 w 548"/>
                <a:gd name="T39" fmla="*/ 406 h 453"/>
                <a:gd name="T40" fmla="*/ 272 w 548"/>
                <a:gd name="T41" fmla="*/ 432 h 453"/>
                <a:gd name="T42" fmla="*/ 233 w 548"/>
                <a:gd name="T43" fmla="*/ 453 h 453"/>
                <a:gd name="T44" fmla="*/ 211 w 548"/>
                <a:gd name="T45" fmla="*/ 419 h 453"/>
                <a:gd name="T46" fmla="*/ 188 w 548"/>
                <a:gd name="T47" fmla="*/ 404 h 453"/>
                <a:gd name="T48" fmla="*/ 177 w 548"/>
                <a:gd name="T49" fmla="*/ 389 h 453"/>
                <a:gd name="T50" fmla="*/ 142 w 548"/>
                <a:gd name="T51" fmla="*/ 389 h 453"/>
                <a:gd name="T52" fmla="*/ 117 w 548"/>
                <a:gd name="T53" fmla="*/ 377 h 453"/>
                <a:gd name="T54" fmla="*/ 105 w 548"/>
                <a:gd name="T55" fmla="*/ 362 h 453"/>
                <a:gd name="T56" fmla="*/ 74 w 548"/>
                <a:gd name="T57" fmla="*/ 351 h 453"/>
                <a:gd name="T58" fmla="*/ 54 w 548"/>
                <a:gd name="T59" fmla="*/ 339 h 453"/>
                <a:gd name="T60" fmla="*/ 48 w 548"/>
                <a:gd name="T61" fmla="*/ 320 h 453"/>
                <a:gd name="T62" fmla="*/ 34 w 548"/>
                <a:gd name="T63" fmla="*/ 307 h 453"/>
                <a:gd name="T64" fmla="*/ 2 w 548"/>
                <a:gd name="T65" fmla="*/ 313 h 453"/>
                <a:gd name="T66" fmla="*/ 5 w 548"/>
                <a:gd name="T67" fmla="*/ 297 h 453"/>
                <a:gd name="T68" fmla="*/ 25 w 548"/>
                <a:gd name="T69" fmla="*/ 273 h 453"/>
                <a:gd name="T70" fmla="*/ 33 w 548"/>
                <a:gd name="T71" fmla="*/ 252 h 453"/>
                <a:gd name="T72" fmla="*/ 17 w 548"/>
                <a:gd name="T73" fmla="*/ 248 h 453"/>
                <a:gd name="T74" fmla="*/ 10 w 548"/>
                <a:gd name="T75" fmla="*/ 226 h 453"/>
                <a:gd name="T76" fmla="*/ 9 w 548"/>
                <a:gd name="T77" fmla="*/ 197 h 453"/>
                <a:gd name="T78" fmla="*/ 24 w 548"/>
                <a:gd name="T79" fmla="*/ 178 h 453"/>
                <a:gd name="T80" fmla="*/ 55 w 548"/>
                <a:gd name="T81" fmla="*/ 168 h 453"/>
                <a:gd name="T82" fmla="*/ 76 w 548"/>
                <a:gd name="T83" fmla="*/ 157 h 453"/>
                <a:gd name="T84" fmla="*/ 95 w 548"/>
                <a:gd name="T85" fmla="*/ 133 h 453"/>
                <a:gd name="T86" fmla="*/ 89 w 548"/>
                <a:gd name="T87" fmla="*/ 108 h 453"/>
                <a:gd name="T88" fmla="*/ 103 w 548"/>
                <a:gd name="T89" fmla="*/ 95 h 453"/>
                <a:gd name="T90" fmla="*/ 109 w 548"/>
                <a:gd name="T91" fmla="*/ 109 h 453"/>
                <a:gd name="T92" fmla="*/ 137 w 548"/>
                <a:gd name="T93" fmla="*/ 115 h 453"/>
                <a:gd name="T94" fmla="*/ 157 w 548"/>
                <a:gd name="T95" fmla="*/ 118 h 453"/>
                <a:gd name="T96" fmla="*/ 165 w 548"/>
                <a:gd name="T97" fmla="*/ 99 h 453"/>
                <a:gd name="T98" fmla="*/ 193 w 548"/>
                <a:gd name="T99" fmla="*/ 94 h 453"/>
                <a:gd name="T100" fmla="*/ 212 w 548"/>
                <a:gd name="T101" fmla="*/ 95 h 453"/>
                <a:gd name="T102" fmla="*/ 218 w 548"/>
                <a:gd name="T103" fmla="*/ 80 h 453"/>
                <a:gd name="T104" fmla="*/ 216 w 548"/>
                <a:gd name="T105" fmla="*/ 65 h 453"/>
                <a:gd name="T106" fmla="*/ 229 w 548"/>
                <a:gd name="T107" fmla="*/ 63 h 453"/>
                <a:gd name="T108" fmla="*/ 246 w 548"/>
                <a:gd name="T109" fmla="*/ 63 h 453"/>
                <a:gd name="T110" fmla="*/ 272 w 548"/>
                <a:gd name="T111" fmla="*/ 68 h 453"/>
                <a:gd name="T112" fmla="*/ 282 w 548"/>
                <a:gd name="T113" fmla="*/ 40 h 453"/>
                <a:gd name="T114" fmla="*/ 298 w 548"/>
                <a:gd name="T115" fmla="*/ 22 h 453"/>
                <a:gd name="T116" fmla="*/ 318 w 548"/>
                <a:gd name="T117" fmla="*/ 17 h 453"/>
                <a:gd name="T118" fmla="*/ 331 w 548"/>
                <a:gd name="T119" fmla="*/ 6 h 453"/>
                <a:gd name="T120" fmla="*/ 340 w 548"/>
                <a:gd name="T121" fmla="*/ 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8" h="453">
                  <a:moveTo>
                    <a:pt x="341" y="0"/>
                  </a:moveTo>
                  <a:lnTo>
                    <a:pt x="343" y="0"/>
                  </a:lnTo>
                  <a:lnTo>
                    <a:pt x="345" y="0"/>
                  </a:lnTo>
                  <a:lnTo>
                    <a:pt x="348" y="1"/>
                  </a:lnTo>
                  <a:lnTo>
                    <a:pt x="350" y="2"/>
                  </a:lnTo>
                  <a:lnTo>
                    <a:pt x="352" y="2"/>
                  </a:lnTo>
                  <a:lnTo>
                    <a:pt x="354" y="3"/>
                  </a:lnTo>
                  <a:lnTo>
                    <a:pt x="356" y="4"/>
                  </a:lnTo>
                  <a:lnTo>
                    <a:pt x="358" y="5"/>
                  </a:lnTo>
                  <a:lnTo>
                    <a:pt x="359" y="6"/>
                  </a:lnTo>
                  <a:lnTo>
                    <a:pt x="361" y="8"/>
                  </a:lnTo>
                  <a:lnTo>
                    <a:pt x="362" y="9"/>
                  </a:lnTo>
                  <a:lnTo>
                    <a:pt x="363" y="10"/>
                  </a:lnTo>
                  <a:lnTo>
                    <a:pt x="363" y="11"/>
                  </a:lnTo>
                  <a:lnTo>
                    <a:pt x="366" y="15"/>
                  </a:lnTo>
                  <a:lnTo>
                    <a:pt x="366" y="16"/>
                  </a:lnTo>
                  <a:lnTo>
                    <a:pt x="367" y="17"/>
                  </a:lnTo>
                  <a:lnTo>
                    <a:pt x="368" y="18"/>
                  </a:lnTo>
                  <a:lnTo>
                    <a:pt x="368" y="18"/>
                  </a:lnTo>
                  <a:lnTo>
                    <a:pt x="369" y="19"/>
                  </a:lnTo>
                  <a:lnTo>
                    <a:pt x="370" y="19"/>
                  </a:lnTo>
                  <a:lnTo>
                    <a:pt x="371" y="20"/>
                  </a:lnTo>
                  <a:lnTo>
                    <a:pt x="373" y="20"/>
                  </a:lnTo>
                  <a:lnTo>
                    <a:pt x="374" y="20"/>
                  </a:lnTo>
                  <a:lnTo>
                    <a:pt x="375" y="20"/>
                  </a:lnTo>
                  <a:lnTo>
                    <a:pt x="377" y="19"/>
                  </a:lnTo>
                  <a:lnTo>
                    <a:pt x="380" y="19"/>
                  </a:lnTo>
                  <a:lnTo>
                    <a:pt x="390" y="16"/>
                  </a:lnTo>
                  <a:lnTo>
                    <a:pt x="395" y="14"/>
                  </a:lnTo>
                  <a:lnTo>
                    <a:pt x="398" y="13"/>
                  </a:lnTo>
                  <a:lnTo>
                    <a:pt x="404" y="12"/>
                  </a:lnTo>
                  <a:lnTo>
                    <a:pt x="408" y="12"/>
                  </a:lnTo>
                  <a:lnTo>
                    <a:pt x="412" y="11"/>
                  </a:lnTo>
                  <a:lnTo>
                    <a:pt x="417" y="11"/>
                  </a:lnTo>
                  <a:lnTo>
                    <a:pt x="420" y="11"/>
                  </a:lnTo>
                  <a:lnTo>
                    <a:pt x="421" y="12"/>
                  </a:lnTo>
                  <a:lnTo>
                    <a:pt x="422" y="12"/>
                  </a:lnTo>
                  <a:lnTo>
                    <a:pt x="427" y="13"/>
                  </a:lnTo>
                  <a:lnTo>
                    <a:pt x="428" y="13"/>
                  </a:lnTo>
                  <a:lnTo>
                    <a:pt x="430" y="14"/>
                  </a:lnTo>
                  <a:lnTo>
                    <a:pt x="434" y="14"/>
                  </a:lnTo>
                  <a:lnTo>
                    <a:pt x="436" y="14"/>
                  </a:lnTo>
                  <a:lnTo>
                    <a:pt x="438" y="14"/>
                  </a:lnTo>
                  <a:lnTo>
                    <a:pt x="439" y="15"/>
                  </a:lnTo>
                  <a:lnTo>
                    <a:pt x="441" y="16"/>
                  </a:lnTo>
                  <a:lnTo>
                    <a:pt x="442" y="17"/>
                  </a:lnTo>
                  <a:lnTo>
                    <a:pt x="444" y="18"/>
                  </a:lnTo>
                  <a:lnTo>
                    <a:pt x="449" y="22"/>
                  </a:lnTo>
                  <a:lnTo>
                    <a:pt x="451" y="23"/>
                  </a:lnTo>
                  <a:lnTo>
                    <a:pt x="452" y="24"/>
                  </a:lnTo>
                  <a:lnTo>
                    <a:pt x="454" y="24"/>
                  </a:lnTo>
                  <a:lnTo>
                    <a:pt x="456" y="25"/>
                  </a:lnTo>
                  <a:lnTo>
                    <a:pt x="457" y="26"/>
                  </a:lnTo>
                  <a:lnTo>
                    <a:pt x="459" y="26"/>
                  </a:lnTo>
                  <a:lnTo>
                    <a:pt x="467" y="28"/>
                  </a:lnTo>
                  <a:lnTo>
                    <a:pt x="469" y="28"/>
                  </a:lnTo>
                  <a:lnTo>
                    <a:pt x="473" y="29"/>
                  </a:lnTo>
                  <a:lnTo>
                    <a:pt x="475" y="29"/>
                  </a:lnTo>
                  <a:lnTo>
                    <a:pt x="476" y="29"/>
                  </a:lnTo>
                  <a:lnTo>
                    <a:pt x="477" y="29"/>
                  </a:lnTo>
                  <a:lnTo>
                    <a:pt x="479" y="28"/>
                  </a:lnTo>
                  <a:lnTo>
                    <a:pt x="480" y="28"/>
                  </a:lnTo>
                  <a:lnTo>
                    <a:pt x="485" y="27"/>
                  </a:lnTo>
                  <a:lnTo>
                    <a:pt x="487" y="27"/>
                  </a:lnTo>
                  <a:lnTo>
                    <a:pt x="487" y="27"/>
                  </a:lnTo>
                  <a:lnTo>
                    <a:pt x="489" y="27"/>
                  </a:lnTo>
                  <a:lnTo>
                    <a:pt x="490" y="27"/>
                  </a:lnTo>
                  <a:lnTo>
                    <a:pt x="491" y="27"/>
                  </a:lnTo>
                  <a:lnTo>
                    <a:pt x="493" y="28"/>
                  </a:lnTo>
                  <a:lnTo>
                    <a:pt x="495" y="28"/>
                  </a:lnTo>
                  <a:lnTo>
                    <a:pt x="496" y="29"/>
                  </a:lnTo>
                  <a:lnTo>
                    <a:pt x="497" y="30"/>
                  </a:lnTo>
                  <a:lnTo>
                    <a:pt x="498" y="31"/>
                  </a:lnTo>
                  <a:lnTo>
                    <a:pt x="499" y="33"/>
                  </a:lnTo>
                  <a:lnTo>
                    <a:pt x="499" y="34"/>
                  </a:lnTo>
                  <a:lnTo>
                    <a:pt x="502" y="39"/>
                  </a:lnTo>
                  <a:lnTo>
                    <a:pt x="504" y="41"/>
                  </a:lnTo>
                  <a:lnTo>
                    <a:pt x="505" y="43"/>
                  </a:lnTo>
                  <a:lnTo>
                    <a:pt x="506" y="44"/>
                  </a:lnTo>
                  <a:lnTo>
                    <a:pt x="507" y="46"/>
                  </a:lnTo>
                  <a:lnTo>
                    <a:pt x="508" y="47"/>
                  </a:lnTo>
                  <a:lnTo>
                    <a:pt x="509" y="48"/>
                  </a:lnTo>
                  <a:lnTo>
                    <a:pt x="511" y="49"/>
                  </a:lnTo>
                  <a:lnTo>
                    <a:pt x="518" y="54"/>
                  </a:lnTo>
                  <a:lnTo>
                    <a:pt x="520" y="56"/>
                  </a:lnTo>
                  <a:lnTo>
                    <a:pt x="521" y="57"/>
                  </a:lnTo>
                  <a:lnTo>
                    <a:pt x="522" y="57"/>
                  </a:lnTo>
                  <a:lnTo>
                    <a:pt x="523" y="59"/>
                  </a:lnTo>
                  <a:lnTo>
                    <a:pt x="526" y="63"/>
                  </a:lnTo>
                  <a:lnTo>
                    <a:pt x="527" y="64"/>
                  </a:lnTo>
                  <a:lnTo>
                    <a:pt x="527" y="65"/>
                  </a:lnTo>
                  <a:lnTo>
                    <a:pt x="528" y="66"/>
                  </a:lnTo>
                  <a:lnTo>
                    <a:pt x="529" y="67"/>
                  </a:lnTo>
                  <a:lnTo>
                    <a:pt x="531" y="73"/>
                  </a:lnTo>
                  <a:lnTo>
                    <a:pt x="532" y="75"/>
                  </a:lnTo>
                  <a:lnTo>
                    <a:pt x="532" y="76"/>
                  </a:lnTo>
                  <a:lnTo>
                    <a:pt x="533" y="77"/>
                  </a:lnTo>
                  <a:lnTo>
                    <a:pt x="534" y="78"/>
                  </a:lnTo>
                  <a:lnTo>
                    <a:pt x="534" y="79"/>
                  </a:lnTo>
                  <a:lnTo>
                    <a:pt x="535" y="80"/>
                  </a:lnTo>
                  <a:lnTo>
                    <a:pt x="536" y="81"/>
                  </a:lnTo>
                  <a:lnTo>
                    <a:pt x="538" y="82"/>
                  </a:lnTo>
                  <a:lnTo>
                    <a:pt x="539" y="83"/>
                  </a:lnTo>
                  <a:lnTo>
                    <a:pt x="541" y="84"/>
                  </a:lnTo>
                  <a:lnTo>
                    <a:pt x="542" y="84"/>
                  </a:lnTo>
                  <a:lnTo>
                    <a:pt x="544" y="85"/>
                  </a:lnTo>
                  <a:lnTo>
                    <a:pt x="544" y="85"/>
                  </a:lnTo>
                  <a:lnTo>
                    <a:pt x="545" y="85"/>
                  </a:lnTo>
                  <a:lnTo>
                    <a:pt x="545" y="86"/>
                  </a:lnTo>
                  <a:lnTo>
                    <a:pt x="546" y="87"/>
                  </a:lnTo>
                  <a:lnTo>
                    <a:pt x="547" y="90"/>
                  </a:lnTo>
                  <a:lnTo>
                    <a:pt x="547" y="93"/>
                  </a:lnTo>
                  <a:lnTo>
                    <a:pt x="548" y="95"/>
                  </a:lnTo>
                  <a:lnTo>
                    <a:pt x="548" y="97"/>
                  </a:lnTo>
                  <a:lnTo>
                    <a:pt x="548" y="99"/>
                  </a:lnTo>
                  <a:lnTo>
                    <a:pt x="548" y="102"/>
                  </a:lnTo>
                  <a:lnTo>
                    <a:pt x="548" y="104"/>
                  </a:lnTo>
                  <a:lnTo>
                    <a:pt x="547" y="107"/>
                  </a:lnTo>
                  <a:lnTo>
                    <a:pt x="547" y="109"/>
                  </a:lnTo>
                  <a:lnTo>
                    <a:pt x="546" y="111"/>
                  </a:lnTo>
                  <a:lnTo>
                    <a:pt x="545" y="114"/>
                  </a:lnTo>
                  <a:lnTo>
                    <a:pt x="544" y="116"/>
                  </a:lnTo>
                  <a:lnTo>
                    <a:pt x="543" y="117"/>
                  </a:lnTo>
                  <a:lnTo>
                    <a:pt x="542" y="119"/>
                  </a:lnTo>
                  <a:lnTo>
                    <a:pt x="538" y="124"/>
                  </a:lnTo>
                  <a:lnTo>
                    <a:pt x="536" y="126"/>
                  </a:lnTo>
                  <a:lnTo>
                    <a:pt x="535" y="128"/>
                  </a:lnTo>
                  <a:lnTo>
                    <a:pt x="533" y="130"/>
                  </a:lnTo>
                  <a:lnTo>
                    <a:pt x="531" y="131"/>
                  </a:lnTo>
                  <a:lnTo>
                    <a:pt x="529" y="132"/>
                  </a:lnTo>
                  <a:lnTo>
                    <a:pt x="527" y="133"/>
                  </a:lnTo>
                  <a:lnTo>
                    <a:pt x="523" y="135"/>
                  </a:lnTo>
                  <a:lnTo>
                    <a:pt x="515" y="139"/>
                  </a:lnTo>
                  <a:lnTo>
                    <a:pt x="507" y="143"/>
                  </a:lnTo>
                  <a:lnTo>
                    <a:pt x="503" y="145"/>
                  </a:lnTo>
                  <a:lnTo>
                    <a:pt x="500" y="147"/>
                  </a:lnTo>
                  <a:lnTo>
                    <a:pt x="497" y="148"/>
                  </a:lnTo>
                  <a:lnTo>
                    <a:pt x="489" y="151"/>
                  </a:lnTo>
                  <a:lnTo>
                    <a:pt x="484" y="152"/>
                  </a:lnTo>
                  <a:lnTo>
                    <a:pt x="481" y="153"/>
                  </a:lnTo>
                  <a:lnTo>
                    <a:pt x="479" y="154"/>
                  </a:lnTo>
                  <a:lnTo>
                    <a:pt x="471" y="156"/>
                  </a:lnTo>
                  <a:lnTo>
                    <a:pt x="467" y="157"/>
                  </a:lnTo>
                  <a:lnTo>
                    <a:pt x="465" y="157"/>
                  </a:lnTo>
                  <a:lnTo>
                    <a:pt x="463" y="158"/>
                  </a:lnTo>
                  <a:lnTo>
                    <a:pt x="462" y="159"/>
                  </a:lnTo>
                  <a:lnTo>
                    <a:pt x="461" y="159"/>
                  </a:lnTo>
                  <a:lnTo>
                    <a:pt x="459" y="160"/>
                  </a:lnTo>
                  <a:lnTo>
                    <a:pt x="458" y="161"/>
                  </a:lnTo>
                  <a:lnTo>
                    <a:pt x="457" y="162"/>
                  </a:lnTo>
                  <a:lnTo>
                    <a:pt x="456" y="163"/>
                  </a:lnTo>
                  <a:lnTo>
                    <a:pt x="455" y="165"/>
                  </a:lnTo>
                  <a:lnTo>
                    <a:pt x="452" y="170"/>
                  </a:lnTo>
                  <a:lnTo>
                    <a:pt x="452" y="172"/>
                  </a:lnTo>
                  <a:lnTo>
                    <a:pt x="450" y="174"/>
                  </a:lnTo>
                  <a:lnTo>
                    <a:pt x="446" y="179"/>
                  </a:lnTo>
                  <a:lnTo>
                    <a:pt x="445" y="182"/>
                  </a:lnTo>
                  <a:lnTo>
                    <a:pt x="443" y="184"/>
                  </a:lnTo>
                  <a:lnTo>
                    <a:pt x="442" y="186"/>
                  </a:lnTo>
                  <a:lnTo>
                    <a:pt x="441" y="188"/>
                  </a:lnTo>
                  <a:lnTo>
                    <a:pt x="441" y="190"/>
                  </a:lnTo>
                  <a:lnTo>
                    <a:pt x="441" y="192"/>
                  </a:lnTo>
                  <a:lnTo>
                    <a:pt x="441" y="195"/>
                  </a:lnTo>
                  <a:lnTo>
                    <a:pt x="441" y="197"/>
                  </a:lnTo>
                  <a:lnTo>
                    <a:pt x="441" y="198"/>
                  </a:lnTo>
                  <a:lnTo>
                    <a:pt x="441" y="201"/>
                  </a:lnTo>
                  <a:lnTo>
                    <a:pt x="441" y="203"/>
                  </a:lnTo>
                  <a:lnTo>
                    <a:pt x="441" y="204"/>
                  </a:lnTo>
                  <a:lnTo>
                    <a:pt x="441" y="206"/>
                  </a:lnTo>
                  <a:lnTo>
                    <a:pt x="441" y="207"/>
                  </a:lnTo>
                  <a:lnTo>
                    <a:pt x="440" y="212"/>
                  </a:lnTo>
                  <a:lnTo>
                    <a:pt x="440" y="214"/>
                  </a:lnTo>
                  <a:lnTo>
                    <a:pt x="439" y="216"/>
                  </a:lnTo>
                  <a:lnTo>
                    <a:pt x="438" y="219"/>
                  </a:lnTo>
                  <a:lnTo>
                    <a:pt x="436" y="225"/>
                  </a:lnTo>
                  <a:lnTo>
                    <a:pt x="436" y="226"/>
                  </a:lnTo>
                  <a:lnTo>
                    <a:pt x="435" y="228"/>
                  </a:lnTo>
                  <a:lnTo>
                    <a:pt x="435" y="230"/>
                  </a:lnTo>
                  <a:lnTo>
                    <a:pt x="435" y="233"/>
                  </a:lnTo>
                  <a:lnTo>
                    <a:pt x="434" y="235"/>
                  </a:lnTo>
                  <a:lnTo>
                    <a:pt x="434" y="241"/>
                  </a:lnTo>
                  <a:lnTo>
                    <a:pt x="434" y="242"/>
                  </a:lnTo>
                  <a:lnTo>
                    <a:pt x="433" y="244"/>
                  </a:lnTo>
                  <a:lnTo>
                    <a:pt x="433" y="245"/>
                  </a:lnTo>
                  <a:lnTo>
                    <a:pt x="433" y="246"/>
                  </a:lnTo>
                  <a:lnTo>
                    <a:pt x="431" y="251"/>
                  </a:lnTo>
                  <a:lnTo>
                    <a:pt x="430" y="253"/>
                  </a:lnTo>
                  <a:lnTo>
                    <a:pt x="429" y="258"/>
                  </a:lnTo>
                  <a:lnTo>
                    <a:pt x="428" y="259"/>
                  </a:lnTo>
                  <a:lnTo>
                    <a:pt x="428" y="260"/>
                  </a:lnTo>
                  <a:lnTo>
                    <a:pt x="428" y="262"/>
                  </a:lnTo>
                  <a:lnTo>
                    <a:pt x="428" y="264"/>
                  </a:lnTo>
                  <a:lnTo>
                    <a:pt x="428" y="265"/>
                  </a:lnTo>
                  <a:lnTo>
                    <a:pt x="429" y="269"/>
                  </a:lnTo>
                  <a:lnTo>
                    <a:pt x="429" y="271"/>
                  </a:lnTo>
                  <a:lnTo>
                    <a:pt x="429" y="272"/>
                  </a:lnTo>
                  <a:lnTo>
                    <a:pt x="429" y="273"/>
                  </a:lnTo>
                  <a:lnTo>
                    <a:pt x="429" y="278"/>
                  </a:lnTo>
                  <a:lnTo>
                    <a:pt x="428" y="285"/>
                  </a:lnTo>
                  <a:lnTo>
                    <a:pt x="428" y="287"/>
                  </a:lnTo>
                  <a:lnTo>
                    <a:pt x="428" y="289"/>
                  </a:lnTo>
                  <a:lnTo>
                    <a:pt x="428" y="292"/>
                  </a:lnTo>
                  <a:lnTo>
                    <a:pt x="427" y="293"/>
                  </a:lnTo>
                  <a:lnTo>
                    <a:pt x="427" y="295"/>
                  </a:lnTo>
                  <a:lnTo>
                    <a:pt x="426" y="297"/>
                  </a:lnTo>
                  <a:lnTo>
                    <a:pt x="425" y="299"/>
                  </a:lnTo>
                  <a:lnTo>
                    <a:pt x="424" y="303"/>
                  </a:lnTo>
                  <a:lnTo>
                    <a:pt x="422" y="308"/>
                  </a:lnTo>
                  <a:lnTo>
                    <a:pt x="420" y="312"/>
                  </a:lnTo>
                  <a:lnTo>
                    <a:pt x="420" y="313"/>
                  </a:lnTo>
                  <a:lnTo>
                    <a:pt x="418" y="315"/>
                  </a:lnTo>
                  <a:lnTo>
                    <a:pt x="416" y="319"/>
                  </a:lnTo>
                  <a:lnTo>
                    <a:pt x="415" y="322"/>
                  </a:lnTo>
                  <a:lnTo>
                    <a:pt x="413" y="324"/>
                  </a:lnTo>
                  <a:lnTo>
                    <a:pt x="411" y="326"/>
                  </a:lnTo>
                  <a:lnTo>
                    <a:pt x="409" y="327"/>
                  </a:lnTo>
                  <a:lnTo>
                    <a:pt x="407" y="329"/>
                  </a:lnTo>
                  <a:lnTo>
                    <a:pt x="405" y="331"/>
                  </a:lnTo>
                  <a:lnTo>
                    <a:pt x="403" y="332"/>
                  </a:lnTo>
                  <a:lnTo>
                    <a:pt x="399" y="333"/>
                  </a:lnTo>
                  <a:lnTo>
                    <a:pt x="397" y="334"/>
                  </a:lnTo>
                  <a:lnTo>
                    <a:pt x="393" y="335"/>
                  </a:lnTo>
                  <a:lnTo>
                    <a:pt x="392" y="335"/>
                  </a:lnTo>
                  <a:lnTo>
                    <a:pt x="391" y="336"/>
                  </a:lnTo>
                  <a:lnTo>
                    <a:pt x="389" y="336"/>
                  </a:lnTo>
                  <a:lnTo>
                    <a:pt x="388" y="336"/>
                  </a:lnTo>
                  <a:lnTo>
                    <a:pt x="385" y="336"/>
                  </a:lnTo>
                  <a:lnTo>
                    <a:pt x="379" y="336"/>
                  </a:lnTo>
                  <a:lnTo>
                    <a:pt x="376" y="336"/>
                  </a:lnTo>
                  <a:lnTo>
                    <a:pt x="375" y="336"/>
                  </a:lnTo>
                  <a:lnTo>
                    <a:pt x="367" y="337"/>
                  </a:lnTo>
                  <a:lnTo>
                    <a:pt x="364" y="337"/>
                  </a:lnTo>
                  <a:lnTo>
                    <a:pt x="362" y="337"/>
                  </a:lnTo>
                  <a:lnTo>
                    <a:pt x="360" y="338"/>
                  </a:lnTo>
                  <a:lnTo>
                    <a:pt x="358" y="338"/>
                  </a:lnTo>
                  <a:lnTo>
                    <a:pt x="357" y="339"/>
                  </a:lnTo>
                  <a:lnTo>
                    <a:pt x="356" y="339"/>
                  </a:lnTo>
                  <a:lnTo>
                    <a:pt x="355" y="340"/>
                  </a:lnTo>
                  <a:lnTo>
                    <a:pt x="354" y="340"/>
                  </a:lnTo>
                  <a:lnTo>
                    <a:pt x="352" y="341"/>
                  </a:lnTo>
                  <a:lnTo>
                    <a:pt x="351" y="342"/>
                  </a:lnTo>
                  <a:lnTo>
                    <a:pt x="350" y="343"/>
                  </a:lnTo>
                  <a:lnTo>
                    <a:pt x="349" y="344"/>
                  </a:lnTo>
                  <a:lnTo>
                    <a:pt x="349" y="345"/>
                  </a:lnTo>
                  <a:lnTo>
                    <a:pt x="348" y="346"/>
                  </a:lnTo>
                  <a:lnTo>
                    <a:pt x="347" y="347"/>
                  </a:lnTo>
                  <a:lnTo>
                    <a:pt x="347" y="349"/>
                  </a:lnTo>
                  <a:lnTo>
                    <a:pt x="346" y="350"/>
                  </a:lnTo>
                  <a:lnTo>
                    <a:pt x="345" y="353"/>
                  </a:lnTo>
                  <a:lnTo>
                    <a:pt x="344" y="358"/>
                  </a:lnTo>
                  <a:lnTo>
                    <a:pt x="343" y="363"/>
                  </a:lnTo>
                  <a:lnTo>
                    <a:pt x="342" y="366"/>
                  </a:lnTo>
                  <a:lnTo>
                    <a:pt x="342" y="368"/>
                  </a:lnTo>
                  <a:lnTo>
                    <a:pt x="341" y="370"/>
                  </a:lnTo>
                  <a:lnTo>
                    <a:pt x="340" y="377"/>
                  </a:lnTo>
                  <a:lnTo>
                    <a:pt x="340" y="379"/>
                  </a:lnTo>
                  <a:lnTo>
                    <a:pt x="339" y="382"/>
                  </a:lnTo>
                  <a:lnTo>
                    <a:pt x="339" y="385"/>
                  </a:lnTo>
                  <a:lnTo>
                    <a:pt x="338" y="387"/>
                  </a:lnTo>
                  <a:lnTo>
                    <a:pt x="337" y="390"/>
                  </a:lnTo>
                  <a:lnTo>
                    <a:pt x="336" y="392"/>
                  </a:lnTo>
                  <a:lnTo>
                    <a:pt x="335" y="394"/>
                  </a:lnTo>
                  <a:lnTo>
                    <a:pt x="334" y="396"/>
                  </a:lnTo>
                  <a:lnTo>
                    <a:pt x="334" y="397"/>
                  </a:lnTo>
                  <a:lnTo>
                    <a:pt x="333" y="398"/>
                  </a:lnTo>
                  <a:lnTo>
                    <a:pt x="332" y="399"/>
                  </a:lnTo>
                  <a:lnTo>
                    <a:pt x="331" y="400"/>
                  </a:lnTo>
                  <a:lnTo>
                    <a:pt x="330" y="400"/>
                  </a:lnTo>
                  <a:lnTo>
                    <a:pt x="329" y="401"/>
                  </a:lnTo>
                  <a:lnTo>
                    <a:pt x="328" y="402"/>
                  </a:lnTo>
                  <a:lnTo>
                    <a:pt x="327" y="402"/>
                  </a:lnTo>
                  <a:lnTo>
                    <a:pt x="326" y="402"/>
                  </a:lnTo>
                  <a:lnTo>
                    <a:pt x="324" y="403"/>
                  </a:lnTo>
                  <a:lnTo>
                    <a:pt x="323" y="403"/>
                  </a:lnTo>
                  <a:lnTo>
                    <a:pt x="310" y="403"/>
                  </a:lnTo>
                  <a:lnTo>
                    <a:pt x="307" y="404"/>
                  </a:lnTo>
                  <a:lnTo>
                    <a:pt x="305" y="404"/>
                  </a:lnTo>
                  <a:lnTo>
                    <a:pt x="301" y="405"/>
                  </a:lnTo>
                  <a:lnTo>
                    <a:pt x="298" y="405"/>
                  </a:lnTo>
                  <a:lnTo>
                    <a:pt x="297" y="406"/>
                  </a:lnTo>
                  <a:lnTo>
                    <a:pt x="296" y="406"/>
                  </a:lnTo>
                  <a:lnTo>
                    <a:pt x="294" y="407"/>
                  </a:lnTo>
                  <a:lnTo>
                    <a:pt x="293" y="407"/>
                  </a:lnTo>
                  <a:lnTo>
                    <a:pt x="293" y="407"/>
                  </a:lnTo>
                  <a:lnTo>
                    <a:pt x="292" y="408"/>
                  </a:lnTo>
                  <a:lnTo>
                    <a:pt x="290" y="409"/>
                  </a:lnTo>
                  <a:lnTo>
                    <a:pt x="286" y="414"/>
                  </a:lnTo>
                  <a:lnTo>
                    <a:pt x="283" y="416"/>
                  </a:lnTo>
                  <a:lnTo>
                    <a:pt x="281" y="419"/>
                  </a:lnTo>
                  <a:lnTo>
                    <a:pt x="279" y="421"/>
                  </a:lnTo>
                  <a:lnTo>
                    <a:pt x="278" y="423"/>
                  </a:lnTo>
                  <a:lnTo>
                    <a:pt x="275" y="427"/>
                  </a:lnTo>
                  <a:lnTo>
                    <a:pt x="272" y="431"/>
                  </a:lnTo>
                  <a:lnTo>
                    <a:pt x="272" y="432"/>
                  </a:lnTo>
                  <a:lnTo>
                    <a:pt x="270" y="434"/>
                  </a:lnTo>
                  <a:lnTo>
                    <a:pt x="268" y="436"/>
                  </a:lnTo>
                  <a:lnTo>
                    <a:pt x="264" y="440"/>
                  </a:lnTo>
                  <a:lnTo>
                    <a:pt x="262" y="442"/>
                  </a:lnTo>
                  <a:lnTo>
                    <a:pt x="260" y="444"/>
                  </a:lnTo>
                  <a:lnTo>
                    <a:pt x="258" y="445"/>
                  </a:lnTo>
                  <a:lnTo>
                    <a:pt x="256" y="447"/>
                  </a:lnTo>
                  <a:lnTo>
                    <a:pt x="254" y="448"/>
                  </a:lnTo>
                  <a:lnTo>
                    <a:pt x="251" y="449"/>
                  </a:lnTo>
                  <a:lnTo>
                    <a:pt x="245" y="451"/>
                  </a:lnTo>
                  <a:lnTo>
                    <a:pt x="240" y="452"/>
                  </a:lnTo>
                  <a:lnTo>
                    <a:pt x="237" y="453"/>
                  </a:lnTo>
                  <a:lnTo>
                    <a:pt x="234" y="453"/>
                  </a:lnTo>
                  <a:lnTo>
                    <a:pt x="233" y="453"/>
                  </a:lnTo>
                  <a:lnTo>
                    <a:pt x="233" y="453"/>
                  </a:lnTo>
                  <a:lnTo>
                    <a:pt x="232" y="451"/>
                  </a:lnTo>
                  <a:lnTo>
                    <a:pt x="231" y="449"/>
                  </a:lnTo>
                  <a:lnTo>
                    <a:pt x="230" y="444"/>
                  </a:lnTo>
                  <a:lnTo>
                    <a:pt x="229" y="442"/>
                  </a:lnTo>
                  <a:lnTo>
                    <a:pt x="228" y="441"/>
                  </a:lnTo>
                  <a:lnTo>
                    <a:pt x="227" y="439"/>
                  </a:lnTo>
                  <a:lnTo>
                    <a:pt x="224" y="435"/>
                  </a:lnTo>
                  <a:lnTo>
                    <a:pt x="219" y="428"/>
                  </a:lnTo>
                  <a:lnTo>
                    <a:pt x="217" y="426"/>
                  </a:lnTo>
                  <a:lnTo>
                    <a:pt x="216" y="424"/>
                  </a:lnTo>
                  <a:lnTo>
                    <a:pt x="214" y="422"/>
                  </a:lnTo>
                  <a:lnTo>
                    <a:pt x="213" y="421"/>
                  </a:lnTo>
                  <a:lnTo>
                    <a:pt x="211" y="419"/>
                  </a:lnTo>
                  <a:lnTo>
                    <a:pt x="209" y="418"/>
                  </a:lnTo>
                  <a:lnTo>
                    <a:pt x="208" y="417"/>
                  </a:lnTo>
                  <a:lnTo>
                    <a:pt x="198" y="413"/>
                  </a:lnTo>
                  <a:lnTo>
                    <a:pt x="196" y="412"/>
                  </a:lnTo>
                  <a:lnTo>
                    <a:pt x="193" y="411"/>
                  </a:lnTo>
                  <a:lnTo>
                    <a:pt x="192" y="410"/>
                  </a:lnTo>
                  <a:lnTo>
                    <a:pt x="191" y="410"/>
                  </a:lnTo>
                  <a:lnTo>
                    <a:pt x="190" y="409"/>
                  </a:lnTo>
                  <a:lnTo>
                    <a:pt x="190" y="409"/>
                  </a:lnTo>
                  <a:lnTo>
                    <a:pt x="189" y="408"/>
                  </a:lnTo>
                  <a:lnTo>
                    <a:pt x="189" y="407"/>
                  </a:lnTo>
                  <a:lnTo>
                    <a:pt x="188" y="406"/>
                  </a:lnTo>
                  <a:lnTo>
                    <a:pt x="188" y="406"/>
                  </a:lnTo>
                  <a:lnTo>
                    <a:pt x="188" y="404"/>
                  </a:lnTo>
                  <a:lnTo>
                    <a:pt x="188" y="401"/>
                  </a:lnTo>
                  <a:lnTo>
                    <a:pt x="187" y="399"/>
                  </a:lnTo>
                  <a:lnTo>
                    <a:pt x="187" y="398"/>
                  </a:lnTo>
                  <a:lnTo>
                    <a:pt x="187" y="397"/>
                  </a:lnTo>
                  <a:lnTo>
                    <a:pt x="186" y="397"/>
                  </a:lnTo>
                  <a:lnTo>
                    <a:pt x="186" y="396"/>
                  </a:lnTo>
                  <a:lnTo>
                    <a:pt x="186" y="395"/>
                  </a:lnTo>
                  <a:lnTo>
                    <a:pt x="185" y="394"/>
                  </a:lnTo>
                  <a:lnTo>
                    <a:pt x="184" y="394"/>
                  </a:lnTo>
                  <a:lnTo>
                    <a:pt x="183" y="393"/>
                  </a:lnTo>
                  <a:lnTo>
                    <a:pt x="181" y="391"/>
                  </a:lnTo>
                  <a:lnTo>
                    <a:pt x="180" y="390"/>
                  </a:lnTo>
                  <a:lnTo>
                    <a:pt x="178" y="390"/>
                  </a:lnTo>
                  <a:lnTo>
                    <a:pt x="177" y="389"/>
                  </a:lnTo>
                  <a:lnTo>
                    <a:pt x="173" y="388"/>
                  </a:lnTo>
                  <a:lnTo>
                    <a:pt x="170" y="387"/>
                  </a:lnTo>
                  <a:lnTo>
                    <a:pt x="169" y="386"/>
                  </a:lnTo>
                  <a:lnTo>
                    <a:pt x="168" y="386"/>
                  </a:lnTo>
                  <a:lnTo>
                    <a:pt x="167" y="386"/>
                  </a:lnTo>
                  <a:lnTo>
                    <a:pt x="166" y="386"/>
                  </a:lnTo>
                  <a:lnTo>
                    <a:pt x="165" y="386"/>
                  </a:lnTo>
                  <a:lnTo>
                    <a:pt x="160" y="387"/>
                  </a:lnTo>
                  <a:lnTo>
                    <a:pt x="156" y="387"/>
                  </a:lnTo>
                  <a:lnTo>
                    <a:pt x="154" y="387"/>
                  </a:lnTo>
                  <a:lnTo>
                    <a:pt x="151" y="388"/>
                  </a:lnTo>
                  <a:lnTo>
                    <a:pt x="146" y="389"/>
                  </a:lnTo>
                  <a:lnTo>
                    <a:pt x="144" y="389"/>
                  </a:lnTo>
                  <a:lnTo>
                    <a:pt x="142" y="389"/>
                  </a:lnTo>
                  <a:lnTo>
                    <a:pt x="141" y="389"/>
                  </a:lnTo>
                  <a:lnTo>
                    <a:pt x="140" y="389"/>
                  </a:lnTo>
                  <a:lnTo>
                    <a:pt x="139" y="389"/>
                  </a:lnTo>
                  <a:lnTo>
                    <a:pt x="138" y="389"/>
                  </a:lnTo>
                  <a:lnTo>
                    <a:pt x="136" y="388"/>
                  </a:lnTo>
                  <a:lnTo>
                    <a:pt x="135" y="387"/>
                  </a:lnTo>
                  <a:lnTo>
                    <a:pt x="133" y="386"/>
                  </a:lnTo>
                  <a:lnTo>
                    <a:pt x="131" y="385"/>
                  </a:lnTo>
                  <a:lnTo>
                    <a:pt x="123" y="379"/>
                  </a:lnTo>
                  <a:lnTo>
                    <a:pt x="122" y="378"/>
                  </a:lnTo>
                  <a:lnTo>
                    <a:pt x="121" y="378"/>
                  </a:lnTo>
                  <a:lnTo>
                    <a:pt x="120" y="377"/>
                  </a:lnTo>
                  <a:lnTo>
                    <a:pt x="118" y="377"/>
                  </a:lnTo>
                  <a:lnTo>
                    <a:pt x="117" y="377"/>
                  </a:lnTo>
                  <a:lnTo>
                    <a:pt x="114" y="376"/>
                  </a:lnTo>
                  <a:lnTo>
                    <a:pt x="112" y="376"/>
                  </a:lnTo>
                  <a:lnTo>
                    <a:pt x="110" y="376"/>
                  </a:lnTo>
                  <a:lnTo>
                    <a:pt x="109" y="375"/>
                  </a:lnTo>
                  <a:lnTo>
                    <a:pt x="108" y="375"/>
                  </a:lnTo>
                  <a:lnTo>
                    <a:pt x="108" y="374"/>
                  </a:lnTo>
                  <a:lnTo>
                    <a:pt x="107" y="374"/>
                  </a:lnTo>
                  <a:lnTo>
                    <a:pt x="107" y="373"/>
                  </a:lnTo>
                  <a:lnTo>
                    <a:pt x="106" y="372"/>
                  </a:lnTo>
                  <a:lnTo>
                    <a:pt x="106" y="371"/>
                  </a:lnTo>
                  <a:lnTo>
                    <a:pt x="106" y="370"/>
                  </a:lnTo>
                  <a:lnTo>
                    <a:pt x="105" y="366"/>
                  </a:lnTo>
                  <a:lnTo>
                    <a:pt x="105" y="364"/>
                  </a:lnTo>
                  <a:lnTo>
                    <a:pt x="105" y="362"/>
                  </a:lnTo>
                  <a:lnTo>
                    <a:pt x="104" y="361"/>
                  </a:lnTo>
                  <a:lnTo>
                    <a:pt x="104" y="360"/>
                  </a:lnTo>
                  <a:lnTo>
                    <a:pt x="103" y="360"/>
                  </a:lnTo>
                  <a:lnTo>
                    <a:pt x="102" y="358"/>
                  </a:lnTo>
                  <a:lnTo>
                    <a:pt x="101" y="357"/>
                  </a:lnTo>
                  <a:lnTo>
                    <a:pt x="99" y="356"/>
                  </a:lnTo>
                  <a:lnTo>
                    <a:pt x="98" y="355"/>
                  </a:lnTo>
                  <a:lnTo>
                    <a:pt x="97" y="355"/>
                  </a:lnTo>
                  <a:lnTo>
                    <a:pt x="95" y="354"/>
                  </a:lnTo>
                  <a:lnTo>
                    <a:pt x="94" y="354"/>
                  </a:lnTo>
                  <a:lnTo>
                    <a:pt x="87" y="353"/>
                  </a:lnTo>
                  <a:lnTo>
                    <a:pt x="83" y="352"/>
                  </a:lnTo>
                  <a:lnTo>
                    <a:pt x="75" y="351"/>
                  </a:lnTo>
                  <a:lnTo>
                    <a:pt x="74" y="351"/>
                  </a:lnTo>
                  <a:lnTo>
                    <a:pt x="73" y="351"/>
                  </a:lnTo>
                  <a:lnTo>
                    <a:pt x="71" y="350"/>
                  </a:lnTo>
                  <a:lnTo>
                    <a:pt x="71" y="349"/>
                  </a:lnTo>
                  <a:lnTo>
                    <a:pt x="70" y="349"/>
                  </a:lnTo>
                  <a:lnTo>
                    <a:pt x="68" y="347"/>
                  </a:lnTo>
                  <a:lnTo>
                    <a:pt x="66" y="345"/>
                  </a:lnTo>
                  <a:lnTo>
                    <a:pt x="65" y="344"/>
                  </a:lnTo>
                  <a:lnTo>
                    <a:pt x="64" y="343"/>
                  </a:lnTo>
                  <a:lnTo>
                    <a:pt x="63" y="343"/>
                  </a:lnTo>
                  <a:lnTo>
                    <a:pt x="60" y="342"/>
                  </a:lnTo>
                  <a:lnTo>
                    <a:pt x="58" y="341"/>
                  </a:lnTo>
                  <a:lnTo>
                    <a:pt x="57" y="340"/>
                  </a:lnTo>
                  <a:lnTo>
                    <a:pt x="56" y="340"/>
                  </a:lnTo>
                  <a:lnTo>
                    <a:pt x="54" y="339"/>
                  </a:lnTo>
                  <a:lnTo>
                    <a:pt x="50" y="338"/>
                  </a:lnTo>
                  <a:lnTo>
                    <a:pt x="50" y="338"/>
                  </a:lnTo>
                  <a:lnTo>
                    <a:pt x="49" y="338"/>
                  </a:lnTo>
                  <a:lnTo>
                    <a:pt x="49" y="337"/>
                  </a:lnTo>
                  <a:lnTo>
                    <a:pt x="48" y="336"/>
                  </a:lnTo>
                  <a:lnTo>
                    <a:pt x="48" y="336"/>
                  </a:lnTo>
                  <a:lnTo>
                    <a:pt x="48" y="335"/>
                  </a:lnTo>
                  <a:lnTo>
                    <a:pt x="48" y="334"/>
                  </a:lnTo>
                  <a:lnTo>
                    <a:pt x="48" y="332"/>
                  </a:lnTo>
                  <a:lnTo>
                    <a:pt x="48" y="327"/>
                  </a:lnTo>
                  <a:lnTo>
                    <a:pt x="48" y="324"/>
                  </a:lnTo>
                  <a:lnTo>
                    <a:pt x="48" y="323"/>
                  </a:lnTo>
                  <a:lnTo>
                    <a:pt x="48" y="321"/>
                  </a:lnTo>
                  <a:lnTo>
                    <a:pt x="48" y="320"/>
                  </a:lnTo>
                  <a:lnTo>
                    <a:pt x="47" y="318"/>
                  </a:lnTo>
                  <a:lnTo>
                    <a:pt x="47" y="316"/>
                  </a:lnTo>
                  <a:lnTo>
                    <a:pt x="46" y="315"/>
                  </a:lnTo>
                  <a:lnTo>
                    <a:pt x="44" y="313"/>
                  </a:lnTo>
                  <a:lnTo>
                    <a:pt x="43" y="310"/>
                  </a:lnTo>
                  <a:lnTo>
                    <a:pt x="42" y="309"/>
                  </a:lnTo>
                  <a:lnTo>
                    <a:pt x="41" y="308"/>
                  </a:lnTo>
                  <a:lnTo>
                    <a:pt x="40" y="308"/>
                  </a:lnTo>
                  <a:lnTo>
                    <a:pt x="39" y="307"/>
                  </a:lnTo>
                  <a:lnTo>
                    <a:pt x="39" y="307"/>
                  </a:lnTo>
                  <a:lnTo>
                    <a:pt x="38" y="307"/>
                  </a:lnTo>
                  <a:lnTo>
                    <a:pt x="36" y="307"/>
                  </a:lnTo>
                  <a:lnTo>
                    <a:pt x="35" y="307"/>
                  </a:lnTo>
                  <a:lnTo>
                    <a:pt x="34" y="307"/>
                  </a:lnTo>
                  <a:lnTo>
                    <a:pt x="33" y="307"/>
                  </a:lnTo>
                  <a:lnTo>
                    <a:pt x="30" y="308"/>
                  </a:lnTo>
                  <a:lnTo>
                    <a:pt x="28" y="309"/>
                  </a:lnTo>
                  <a:lnTo>
                    <a:pt x="18" y="312"/>
                  </a:lnTo>
                  <a:lnTo>
                    <a:pt x="14" y="313"/>
                  </a:lnTo>
                  <a:lnTo>
                    <a:pt x="12" y="314"/>
                  </a:lnTo>
                  <a:lnTo>
                    <a:pt x="11" y="314"/>
                  </a:lnTo>
                  <a:lnTo>
                    <a:pt x="9" y="314"/>
                  </a:lnTo>
                  <a:lnTo>
                    <a:pt x="7" y="315"/>
                  </a:lnTo>
                  <a:lnTo>
                    <a:pt x="6" y="314"/>
                  </a:lnTo>
                  <a:lnTo>
                    <a:pt x="5" y="314"/>
                  </a:lnTo>
                  <a:lnTo>
                    <a:pt x="4" y="314"/>
                  </a:lnTo>
                  <a:lnTo>
                    <a:pt x="3" y="314"/>
                  </a:lnTo>
                  <a:lnTo>
                    <a:pt x="2" y="313"/>
                  </a:lnTo>
                  <a:lnTo>
                    <a:pt x="1" y="313"/>
                  </a:lnTo>
                  <a:lnTo>
                    <a:pt x="1" y="312"/>
                  </a:lnTo>
                  <a:lnTo>
                    <a:pt x="1" y="312"/>
                  </a:lnTo>
                  <a:lnTo>
                    <a:pt x="0" y="310"/>
                  </a:lnTo>
                  <a:lnTo>
                    <a:pt x="0" y="308"/>
                  </a:lnTo>
                  <a:lnTo>
                    <a:pt x="0" y="306"/>
                  </a:lnTo>
                  <a:lnTo>
                    <a:pt x="0" y="305"/>
                  </a:lnTo>
                  <a:lnTo>
                    <a:pt x="0" y="303"/>
                  </a:lnTo>
                  <a:lnTo>
                    <a:pt x="0" y="302"/>
                  </a:lnTo>
                  <a:lnTo>
                    <a:pt x="1" y="301"/>
                  </a:lnTo>
                  <a:lnTo>
                    <a:pt x="1" y="300"/>
                  </a:lnTo>
                  <a:lnTo>
                    <a:pt x="2" y="299"/>
                  </a:lnTo>
                  <a:lnTo>
                    <a:pt x="3" y="299"/>
                  </a:lnTo>
                  <a:lnTo>
                    <a:pt x="5" y="297"/>
                  </a:lnTo>
                  <a:lnTo>
                    <a:pt x="6" y="296"/>
                  </a:lnTo>
                  <a:lnTo>
                    <a:pt x="7" y="295"/>
                  </a:lnTo>
                  <a:lnTo>
                    <a:pt x="8" y="294"/>
                  </a:lnTo>
                  <a:lnTo>
                    <a:pt x="8" y="293"/>
                  </a:lnTo>
                  <a:lnTo>
                    <a:pt x="10" y="291"/>
                  </a:lnTo>
                  <a:lnTo>
                    <a:pt x="12" y="285"/>
                  </a:lnTo>
                  <a:lnTo>
                    <a:pt x="13" y="284"/>
                  </a:lnTo>
                  <a:lnTo>
                    <a:pt x="14" y="282"/>
                  </a:lnTo>
                  <a:lnTo>
                    <a:pt x="15" y="280"/>
                  </a:lnTo>
                  <a:lnTo>
                    <a:pt x="16" y="279"/>
                  </a:lnTo>
                  <a:lnTo>
                    <a:pt x="18" y="278"/>
                  </a:lnTo>
                  <a:lnTo>
                    <a:pt x="19" y="277"/>
                  </a:lnTo>
                  <a:lnTo>
                    <a:pt x="22" y="276"/>
                  </a:lnTo>
                  <a:lnTo>
                    <a:pt x="25" y="273"/>
                  </a:lnTo>
                  <a:lnTo>
                    <a:pt x="27" y="271"/>
                  </a:lnTo>
                  <a:lnTo>
                    <a:pt x="28" y="271"/>
                  </a:lnTo>
                  <a:lnTo>
                    <a:pt x="28" y="270"/>
                  </a:lnTo>
                  <a:lnTo>
                    <a:pt x="29" y="269"/>
                  </a:lnTo>
                  <a:lnTo>
                    <a:pt x="30" y="267"/>
                  </a:lnTo>
                  <a:lnTo>
                    <a:pt x="31" y="266"/>
                  </a:lnTo>
                  <a:lnTo>
                    <a:pt x="31" y="264"/>
                  </a:lnTo>
                  <a:lnTo>
                    <a:pt x="32" y="262"/>
                  </a:lnTo>
                  <a:lnTo>
                    <a:pt x="33" y="260"/>
                  </a:lnTo>
                  <a:lnTo>
                    <a:pt x="33" y="258"/>
                  </a:lnTo>
                  <a:lnTo>
                    <a:pt x="33" y="256"/>
                  </a:lnTo>
                  <a:lnTo>
                    <a:pt x="33" y="255"/>
                  </a:lnTo>
                  <a:lnTo>
                    <a:pt x="33" y="254"/>
                  </a:lnTo>
                  <a:lnTo>
                    <a:pt x="33" y="252"/>
                  </a:lnTo>
                  <a:lnTo>
                    <a:pt x="33" y="251"/>
                  </a:lnTo>
                  <a:lnTo>
                    <a:pt x="33" y="250"/>
                  </a:lnTo>
                  <a:lnTo>
                    <a:pt x="32" y="250"/>
                  </a:lnTo>
                  <a:lnTo>
                    <a:pt x="32" y="249"/>
                  </a:lnTo>
                  <a:lnTo>
                    <a:pt x="31" y="249"/>
                  </a:lnTo>
                  <a:lnTo>
                    <a:pt x="30" y="248"/>
                  </a:lnTo>
                  <a:lnTo>
                    <a:pt x="29" y="248"/>
                  </a:lnTo>
                  <a:lnTo>
                    <a:pt x="29" y="248"/>
                  </a:lnTo>
                  <a:lnTo>
                    <a:pt x="26" y="249"/>
                  </a:lnTo>
                  <a:lnTo>
                    <a:pt x="25" y="249"/>
                  </a:lnTo>
                  <a:lnTo>
                    <a:pt x="21" y="249"/>
                  </a:lnTo>
                  <a:lnTo>
                    <a:pt x="19" y="249"/>
                  </a:lnTo>
                  <a:lnTo>
                    <a:pt x="18" y="249"/>
                  </a:lnTo>
                  <a:lnTo>
                    <a:pt x="17" y="248"/>
                  </a:lnTo>
                  <a:lnTo>
                    <a:pt x="16" y="248"/>
                  </a:lnTo>
                  <a:lnTo>
                    <a:pt x="16" y="248"/>
                  </a:lnTo>
                  <a:lnTo>
                    <a:pt x="16" y="247"/>
                  </a:lnTo>
                  <a:lnTo>
                    <a:pt x="16" y="247"/>
                  </a:lnTo>
                  <a:lnTo>
                    <a:pt x="15" y="246"/>
                  </a:lnTo>
                  <a:lnTo>
                    <a:pt x="15" y="245"/>
                  </a:lnTo>
                  <a:lnTo>
                    <a:pt x="15" y="242"/>
                  </a:lnTo>
                  <a:lnTo>
                    <a:pt x="15" y="241"/>
                  </a:lnTo>
                  <a:lnTo>
                    <a:pt x="15" y="240"/>
                  </a:lnTo>
                  <a:lnTo>
                    <a:pt x="15" y="239"/>
                  </a:lnTo>
                  <a:lnTo>
                    <a:pt x="15" y="238"/>
                  </a:lnTo>
                  <a:lnTo>
                    <a:pt x="13" y="234"/>
                  </a:lnTo>
                  <a:lnTo>
                    <a:pt x="10" y="228"/>
                  </a:lnTo>
                  <a:lnTo>
                    <a:pt x="10" y="226"/>
                  </a:lnTo>
                  <a:lnTo>
                    <a:pt x="9" y="224"/>
                  </a:lnTo>
                  <a:lnTo>
                    <a:pt x="9" y="223"/>
                  </a:lnTo>
                  <a:lnTo>
                    <a:pt x="9" y="221"/>
                  </a:lnTo>
                  <a:lnTo>
                    <a:pt x="8" y="216"/>
                  </a:lnTo>
                  <a:lnTo>
                    <a:pt x="8" y="214"/>
                  </a:lnTo>
                  <a:lnTo>
                    <a:pt x="8" y="212"/>
                  </a:lnTo>
                  <a:lnTo>
                    <a:pt x="7" y="208"/>
                  </a:lnTo>
                  <a:lnTo>
                    <a:pt x="7" y="207"/>
                  </a:lnTo>
                  <a:lnTo>
                    <a:pt x="6" y="205"/>
                  </a:lnTo>
                  <a:lnTo>
                    <a:pt x="7" y="203"/>
                  </a:lnTo>
                  <a:lnTo>
                    <a:pt x="7" y="201"/>
                  </a:lnTo>
                  <a:lnTo>
                    <a:pt x="7" y="200"/>
                  </a:lnTo>
                  <a:lnTo>
                    <a:pt x="8" y="199"/>
                  </a:lnTo>
                  <a:lnTo>
                    <a:pt x="9" y="197"/>
                  </a:lnTo>
                  <a:lnTo>
                    <a:pt x="10" y="194"/>
                  </a:lnTo>
                  <a:lnTo>
                    <a:pt x="15" y="184"/>
                  </a:lnTo>
                  <a:lnTo>
                    <a:pt x="15" y="185"/>
                  </a:lnTo>
                  <a:lnTo>
                    <a:pt x="16" y="185"/>
                  </a:lnTo>
                  <a:lnTo>
                    <a:pt x="16" y="185"/>
                  </a:lnTo>
                  <a:lnTo>
                    <a:pt x="17" y="185"/>
                  </a:lnTo>
                  <a:lnTo>
                    <a:pt x="17" y="185"/>
                  </a:lnTo>
                  <a:lnTo>
                    <a:pt x="18" y="185"/>
                  </a:lnTo>
                  <a:lnTo>
                    <a:pt x="19" y="185"/>
                  </a:lnTo>
                  <a:lnTo>
                    <a:pt x="19" y="184"/>
                  </a:lnTo>
                  <a:lnTo>
                    <a:pt x="20" y="183"/>
                  </a:lnTo>
                  <a:lnTo>
                    <a:pt x="21" y="182"/>
                  </a:lnTo>
                  <a:lnTo>
                    <a:pt x="22" y="181"/>
                  </a:lnTo>
                  <a:lnTo>
                    <a:pt x="24" y="178"/>
                  </a:lnTo>
                  <a:lnTo>
                    <a:pt x="25" y="177"/>
                  </a:lnTo>
                  <a:lnTo>
                    <a:pt x="25" y="176"/>
                  </a:lnTo>
                  <a:lnTo>
                    <a:pt x="27" y="175"/>
                  </a:lnTo>
                  <a:lnTo>
                    <a:pt x="28" y="174"/>
                  </a:lnTo>
                  <a:lnTo>
                    <a:pt x="29" y="173"/>
                  </a:lnTo>
                  <a:lnTo>
                    <a:pt x="30" y="173"/>
                  </a:lnTo>
                  <a:lnTo>
                    <a:pt x="31" y="172"/>
                  </a:lnTo>
                  <a:lnTo>
                    <a:pt x="32" y="172"/>
                  </a:lnTo>
                  <a:lnTo>
                    <a:pt x="35" y="172"/>
                  </a:lnTo>
                  <a:lnTo>
                    <a:pt x="37" y="172"/>
                  </a:lnTo>
                  <a:lnTo>
                    <a:pt x="45" y="170"/>
                  </a:lnTo>
                  <a:lnTo>
                    <a:pt x="46" y="170"/>
                  </a:lnTo>
                  <a:lnTo>
                    <a:pt x="50" y="169"/>
                  </a:lnTo>
                  <a:lnTo>
                    <a:pt x="55" y="168"/>
                  </a:lnTo>
                  <a:lnTo>
                    <a:pt x="57" y="168"/>
                  </a:lnTo>
                  <a:lnTo>
                    <a:pt x="61" y="168"/>
                  </a:lnTo>
                  <a:lnTo>
                    <a:pt x="63" y="168"/>
                  </a:lnTo>
                  <a:lnTo>
                    <a:pt x="64" y="168"/>
                  </a:lnTo>
                  <a:lnTo>
                    <a:pt x="65" y="167"/>
                  </a:lnTo>
                  <a:lnTo>
                    <a:pt x="66" y="167"/>
                  </a:lnTo>
                  <a:lnTo>
                    <a:pt x="67" y="166"/>
                  </a:lnTo>
                  <a:lnTo>
                    <a:pt x="68" y="166"/>
                  </a:lnTo>
                  <a:lnTo>
                    <a:pt x="69" y="165"/>
                  </a:lnTo>
                  <a:lnTo>
                    <a:pt x="70" y="164"/>
                  </a:lnTo>
                  <a:lnTo>
                    <a:pt x="70" y="164"/>
                  </a:lnTo>
                  <a:lnTo>
                    <a:pt x="72" y="163"/>
                  </a:lnTo>
                  <a:lnTo>
                    <a:pt x="74" y="160"/>
                  </a:lnTo>
                  <a:lnTo>
                    <a:pt x="76" y="157"/>
                  </a:lnTo>
                  <a:lnTo>
                    <a:pt x="79" y="154"/>
                  </a:lnTo>
                  <a:lnTo>
                    <a:pt x="81" y="149"/>
                  </a:lnTo>
                  <a:lnTo>
                    <a:pt x="83" y="148"/>
                  </a:lnTo>
                  <a:lnTo>
                    <a:pt x="84" y="147"/>
                  </a:lnTo>
                  <a:lnTo>
                    <a:pt x="85" y="146"/>
                  </a:lnTo>
                  <a:lnTo>
                    <a:pt x="86" y="144"/>
                  </a:lnTo>
                  <a:lnTo>
                    <a:pt x="89" y="142"/>
                  </a:lnTo>
                  <a:lnTo>
                    <a:pt x="92" y="139"/>
                  </a:lnTo>
                  <a:lnTo>
                    <a:pt x="93" y="138"/>
                  </a:lnTo>
                  <a:lnTo>
                    <a:pt x="94" y="137"/>
                  </a:lnTo>
                  <a:lnTo>
                    <a:pt x="94" y="136"/>
                  </a:lnTo>
                  <a:lnTo>
                    <a:pt x="95" y="136"/>
                  </a:lnTo>
                  <a:lnTo>
                    <a:pt x="95" y="135"/>
                  </a:lnTo>
                  <a:lnTo>
                    <a:pt x="95" y="133"/>
                  </a:lnTo>
                  <a:lnTo>
                    <a:pt x="95" y="132"/>
                  </a:lnTo>
                  <a:lnTo>
                    <a:pt x="95" y="131"/>
                  </a:lnTo>
                  <a:lnTo>
                    <a:pt x="94" y="130"/>
                  </a:lnTo>
                  <a:lnTo>
                    <a:pt x="94" y="129"/>
                  </a:lnTo>
                  <a:lnTo>
                    <a:pt x="92" y="126"/>
                  </a:lnTo>
                  <a:lnTo>
                    <a:pt x="91" y="122"/>
                  </a:lnTo>
                  <a:lnTo>
                    <a:pt x="90" y="120"/>
                  </a:lnTo>
                  <a:lnTo>
                    <a:pt x="90" y="119"/>
                  </a:lnTo>
                  <a:lnTo>
                    <a:pt x="89" y="116"/>
                  </a:lnTo>
                  <a:lnTo>
                    <a:pt x="89" y="115"/>
                  </a:lnTo>
                  <a:lnTo>
                    <a:pt x="89" y="113"/>
                  </a:lnTo>
                  <a:lnTo>
                    <a:pt x="89" y="111"/>
                  </a:lnTo>
                  <a:lnTo>
                    <a:pt x="89" y="109"/>
                  </a:lnTo>
                  <a:lnTo>
                    <a:pt x="89" y="108"/>
                  </a:lnTo>
                  <a:lnTo>
                    <a:pt x="90" y="106"/>
                  </a:lnTo>
                  <a:lnTo>
                    <a:pt x="91" y="104"/>
                  </a:lnTo>
                  <a:lnTo>
                    <a:pt x="94" y="99"/>
                  </a:lnTo>
                  <a:lnTo>
                    <a:pt x="96" y="97"/>
                  </a:lnTo>
                  <a:lnTo>
                    <a:pt x="96" y="97"/>
                  </a:lnTo>
                  <a:lnTo>
                    <a:pt x="97" y="96"/>
                  </a:lnTo>
                  <a:lnTo>
                    <a:pt x="97" y="95"/>
                  </a:lnTo>
                  <a:lnTo>
                    <a:pt x="98" y="95"/>
                  </a:lnTo>
                  <a:lnTo>
                    <a:pt x="99" y="95"/>
                  </a:lnTo>
                  <a:lnTo>
                    <a:pt x="100" y="94"/>
                  </a:lnTo>
                  <a:lnTo>
                    <a:pt x="101" y="94"/>
                  </a:lnTo>
                  <a:lnTo>
                    <a:pt x="101" y="94"/>
                  </a:lnTo>
                  <a:lnTo>
                    <a:pt x="102" y="94"/>
                  </a:lnTo>
                  <a:lnTo>
                    <a:pt x="103" y="95"/>
                  </a:lnTo>
                  <a:lnTo>
                    <a:pt x="103" y="95"/>
                  </a:lnTo>
                  <a:lnTo>
                    <a:pt x="104" y="96"/>
                  </a:lnTo>
                  <a:lnTo>
                    <a:pt x="105" y="97"/>
                  </a:lnTo>
                  <a:lnTo>
                    <a:pt x="105" y="98"/>
                  </a:lnTo>
                  <a:lnTo>
                    <a:pt x="105" y="99"/>
                  </a:lnTo>
                  <a:lnTo>
                    <a:pt x="105" y="100"/>
                  </a:lnTo>
                  <a:lnTo>
                    <a:pt x="106" y="104"/>
                  </a:lnTo>
                  <a:lnTo>
                    <a:pt x="106" y="105"/>
                  </a:lnTo>
                  <a:lnTo>
                    <a:pt x="107" y="106"/>
                  </a:lnTo>
                  <a:lnTo>
                    <a:pt x="107" y="107"/>
                  </a:lnTo>
                  <a:lnTo>
                    <a:pt x="108" y="108"/>
                  </a:lnTo>
                  <a:lnTo>
                    <a:pt x="108" y="109"/>
                  </a:lnTo>
                  <a:lnTo>
                    <a:pt x="109" y="109"/>
                  </a:lnTo>
                  <a:lnTo>
                    <a:pt x="109" y="109"/>
                  </a:lnTo>
                  <a:lnTo>
                    <a:pt x="111" y="110"/>
                  </a:lnTo>
                  <a:lnTo>
                    <a:pt x="114" y="110"/>
                  </a:lnTo>
                  <a:lnTo>
                    <a:pt x="116" y="110"/>
                  </a:lnTo>
                  <a:lnTo>
                    <a:pt x="117" y="110"/>
                  </a:lnTo>
                  <a:lnTo>
                    <a:pt x="120" y="111"/>
                  </a:lnTo>
                  <a:lnTo>
                    <a:pt x="123" y="112"/>
                  </a:lnTo>
                  <a:lnTo>
                    <a:pt x="125" y="113"/>
                  </a:lnTo>
                  <a:lnTo>
                    <a:pt x="128" y="113"/>
                  </a:lnTo>
                  <a:lnTo>
                    <a:pt x="131" y="113"/>
                  </a:lnTo>
                  <a:lnTo>
                    <a:pt x="132" y="114"/>
                  </a:lnTo>
                  <a:lnTo>
                    <a:pt x="134" y="114"/>
                  </a:lnTo>
                  <a:lnTo>
                    <a:pt x="135" y="114"/>
                  </a:lnTo>
                  <a:lnTo>
                    <a:pt x="136" y="115"/>
                  </a:lnTo>
                  <a:lnTo>
                    <a:pt x="137" y="115"/>
                  </a:lnTo>
                  <a:lnTo>
                    <a:pt x="139" y="116"/>
                  </a:lnTo>
                  <a:lnTo>
                    <a:pt x="140" y="117"/>
                  </a:lnTo>
                  <a:lnTo>
                    <a:pt x="142" y="118"/>
                  </a:lnTo>
                  <a:lnTo>
                    <a:pt x="146" y="121"/>
                  </a:lnTo>
                  <a:lnTo>
                    <a:pt x="148" y="122"/>
                  </a:lnTo>
                  <a:lnTo>
                    <a:pt x="149" y="123"/>
                  </a:lnTo>
                  <a:lnTo>
                    <a:pt x="149" y="123"/>
                  </a:lnTo>
                  <a:lnTo>
                    <a:pt x="150" y="123"/>
                  </a:lnTo>
                  <a:lnTo>
                    <a:pt x="151" y="122"/>
                  </a:lnTo>
                  <a:lnTo>
                    <a:pt x="152" y="122"/>
                  </a:lnTo>
                  <a:lnTo>
                    <a:pt x="154" y="121"/>
                  </a:lnTo>
                  <a:lnTo>
                    <a:pt x="155" y="120"/>
                  </a:lnTo>
                  <a:lnTo>
                    <a:pt x="156" y="119"/>
                  </a:lnTo>
                  <a:lnTo>
                    <a:pt x="157" y="118"/>
                  </a:lnTo>
                  <a:lnTo>
                    <a:pt x="158" y="116"/>
                  </a:lnTo>
                  <a:lnTo>
                    <a:pt x="159" y="115"/>
                  </a:lnTo>
                  <a:lnTo>
                    <a:pt x="160" y="113"/>
                  </a:lnTo>
                  <a:lnTo>
                    <a:pt x="161" y="112"/>
                  </a:lnTo>
                  <a:lnTo>
                    <a:pt x="162" y="110"/>
                  </a:lnTo>
                  <a:lnTo>
                    <a:pt x="162" y="109"/>
                  </a:lnTo>
                  <a:lnTo>
                    <a:pt x="163" y="108"/>
                  </a:lnTo>
                  <a:lnTo>
                    <a:pt x="163" y="106"/>
                  </a:lnTo>
                  <a:lnTo>
                    <a:pt x="164" y="103"/>
                  </a:lnTo>
                  <a:lnTo>
                    <a:pt x="164" y="102"/>
                  </a:lnTo>
                  <a:lnTo>
                    <a:pt x="164" y="100"/>
                  </a:lnTo>
                  <a:lnTo>
                    <a:pt x="164" y="100"/>
                  </a:lnTo>
                  <a:lnTo>
                    <a:pt x="164" y="99"/>
                  </a:lnTo>
                  <a:lnTo>
                    <a:pt x="165" y="99"/>
                  </a:lnTo>
                  <a:lnTo>
                    <a:pt x="165" y="98"/>
                  </a:lnTo>
                  <a:lnTo>
                    <a:pt x="166" y="98"/>
                  </a:lnTo>
                  <a:lnTo>
                    <a:pt x="168" y="98"/>
                  </a:lnTo>
                  <a:lnTo>
                    <a:pt x="171" y="97"/>
                  </a:lnTo>
                  <a:lnTo>
                    <a:pt x="174" y="96"/>
                  </a:lnTo>
                  <a:lnTo>
                    <a:pt x="177" y="95"/>
                  </a:lnTo>
                  <a:lnTo>
                    <a:pt x="178" y="95"/>
                  </a:lnTo>
                  <a:lnTo>
                    <a:pt x="180" y="94"/>
                  </a:lnTo>
                  <a:lnTo>
                    <a:pt x="184" y="94"/>
                  </a:lnTo>
                  <a:lnTo>
                    <a:pt x="186" y="94"/>
                  </a:lnTo>
                  <a:lnTo>
                    <a:pt x="188" y="94"/>
                  </a:lnTo>
                  <a:lnTo>
                    <a:pt x="190" y="94"/>
                  </a:lnTo>
                  <a:lnTo>
                    <a:pt x="192" y="94"/>
                  </a:lnTo>
                  <a:lnTo>
                    <a:pt x="193" y="94"/>
                  </a:lnTo>
                  <a:lnTo>
                    <a:pt x="194" y="95"/>
                  </a:lnTo>
                  <a:lnTo>
                    <a:pt x="195" y="95"/>
                  </a:lnTo>
                  <a:lnTo>
                    <a:pt x="198" y="96"/>
                  </a:lnTo>
                  <a:lnTo>
                    <a:pt x="199" y="96"/>
                  </a:lnTo>
                  <a:lnTo>
                    <a:pt x="200" y="97"/>
                  </a:lnTo>
                  <a:lnTo>
                    <a:pt x="202" y="97"/>
                  </a:lnTo>
                  <a:lnTo>
                    <a:pt x="203" y="97"/>
                  </a:lnTo>
                  <a:lnTo>
                    <a:pt x="204" y="97"/>
                  </a:lnTo>
                  <a:lnTo>
                    <a:pt x="206" y="97"/>
                  </a:lnTo>
                  <a:lnTo>
                    <a:pt x="207" y="97"/>
                  </a:lnTo>
                  <a:lnTo>
                    <a:pt x="208" y="97"/>
                  </a:lnTo>
                  <a:lnTo>
                    <a:pt x="210" y="96"/>
                  </a:lnTo>
                  <a:lnTo>
                    <a:pt x="211" y="96"/>
                  </a:lnTo>
                  <a:lnTo>
                    <a:pt x="212" y="95"/>
                  </a:lnTo>
                  <a:lnTo>
                    <a:pt x="213" y="95"/>
                  </a:lnTo>
                  <a:lnTo>
                    <a:pt x="214" y="94"/>
                  </a:lnTo>
                  <a:lnTo>
                    <a:pt x="214" y="93"/>
                  </a:lnTo>
                  <a:lnTo>
                    <a:pt x="216" y="92"/>
                  </a:lnTo>
                  <a:lnTo>
                    <a:pt x="217" y="91"/>
                  </a:lnTo>
                  <a:lnTo>
                    <a:pt x="217" y="89"/>
                  </a:lnTo>
                  <a:lnTo>
                    <a:pt x="218" y="88"/>
                  </a:lnTo>
                  <a:lnTo>
                    <a:pt x="218" y="87"/>
                  </a:lnTo>
                  <a:lnTo>
                    <a:pt x="218" y="86"/>
                  </a:lnTo>
                  <a:lnTo>
                    <a:pt x="219" y="85"/>
                  </a:lnTo>
                  <a:lnTo>
                    <a:pt x="219" y="84"/>
                  </a:lnTo>
                  <a:lnTo>
                    <a:pt x="218" y="82"/>
                  </a:lnTo>
                  <a:lnTo>
                    <a:pt x="218" y="81"/>
                  </a:lnTo>
                  <a:lnTo>
                    <a:pt x="218" y="80"/>
                  </a:lnTo>
                  <a:lnTo>
                    <a:pt x="217" y="77"/>
                  </a:lnTo>
                  <a:lnTo>
                    <a:pt x="214" y="71"/>
                  </a:lnTo>
                  <a:lnTo>
                    <a:pt x="213" y="70"/>
                  </a:lnTo>
                  <a:lnTo>
                    <a:pt x="213" y="69"/>
                  </a:lnTo>
                  <a:lnTo>
                    <a:pt x="213" y="68"/>
                  </a:lnTo>
                  <a:lnTo>
                    <a:pt x="213" y="68"/>
                  </a:lnTo>
                  <a:lnTo>
                    <a:pt x="213" y="67"/>
                  </a:lnTo>
                  <a:lnTo>
                    <a:pt x="213" y="67"/>
                  </a:lnTo>
                  <a:lnTo>
                    <a:pt x="213" y="66"/>
                  </a:lnTo>
                  <a:lnTo>
                    <a:pt x="214" y="66"/>
                  </a:lnTo>
                  <a:lnTo>
                    <a:pt x="214" y="66"/>
                  </a:lnTo>
                  <a:lnTo>
                    <a:pt x="215" y="65"/>
                  </a:lnTo>
                  <a:lnTo>
                    <a:pt x="215" y="65"/>
                  </a:lnTo>
                  <a:lnTo>
                    <a:pt x="216" y="65"/>
                  </a:lnTo>
                  <a:lnTo>
                    <a:pt x="217" y="65"/>
                  </a:lnTo>
                  <a:lnTo>
                    <a:pt x="218" y="65"/>
                  </a:lnTo>
                  <a:lnTo>
                    <a:pt x="219" y="65"/>
                  </a:lnTo>
                  <a:lnTo>
                    <a:pt x="220" y="65"/>
                  </a:lnTo>
                  <a:lnTo>
                    <a:pt x="223" y="65"/>
                  </a:lnTo>
                  <a:lnTo>
                    <a:pt x="224" y="66"/>
                  </a:lnTo>
                  <a:lnTo>
                    <a:pt x="225" y="66"/>
                  </a:lnTo>
                  <a:lnTo>
                    <a:pt x="226" y="66"/>
                  </a:lnTo>
                  <a:lnTo>
                    <a:pt x="226" y="66"/>
                  </a:lnTo>
                  <a:lnTo>
                    <a:pt x="227" y="65"/>
                  </a:lnTo>
                  <a:lnTo>
                    <a:pt x="227" y="65"/>
                  </a:lnTo>
                  <a:lnTo>
                    <a:pt x="228" y="64"/>
                  </a:lnTo>
                  <a:lnTo>
                    <a:pt x="228" y="64"/>
                  </a:lnTo>
                  <a:lnTo>
                    <a:pt x="229" y="63"/>
                  </a:lnTo>
                  <a:lnTo>
                    <a:pt x="231" y="60"/>
                  </a:lnTo>
                  <a:lnTo>
                    <a:pt x="232" y="59"/>
                  </a:lnTo>
                  <a:lnTo>
                    <a:pt x="233" y="58"/>
                  </a:lnTo>
                  <a:lnTo>
                    <a:pt x="233" y="58"/>
                  </a:lnTo>
                  <a:lnTo>
                    <a:pt x="234" y="57"/>
                  </a:lnTo>
                  <a:lnTo>
                    <a:pt x="235" y="57"/>
                  </a:lnTo>
                  <a:lnTo>
                    <a:pt x="237" y="57"/>
                  </a:lnTo>
                  <a:lnTo>
                    <a:pt x="238" y="57"/>
                  </a:lnTo>
                  <a:lnTo>
                    <a:pt x="239" y="58"/>
                  </a:lnTo>
                  <a:lnTo>
                    <a:pt x="240" y="58"/>
                  </a:lnTo>
                  <a:lnTo>
                    <a:pt x="241" y="59"/>
                  </a:lnTo>
                  <a:lnTo>
                    <a:pt x="243" y="60"/>
                  </a:lnTo>
                  <a:lnTo>
                    <a:pt x="245" y="61"/>
                  </a:lnTo>
                  <a:lnTo>
                    <a:pt x="246" y="63"/>
                  </a:lnTo>
                  <a:lnTo>
                    <a:pt x="249" y="65"/>
                  </a:lnTo>
                  <a:lnTo>
                    <a:pt x="250" y="66"/>
                  </a:lnTo>
                  <a:lnTo>
                    <a:pt x="251" y="67"/>
                  </a:lnTo>
                  <a:lnTo>
                    <a:pt x="252" y="68"/>
                  </a:lnTo>
                  <a:lnTo>
                    <a:pt x="253" y="68"/>
                  </a:lnTo>
                  <a:lnTo>
                    <a:pt x="255" y="69"/>
                  </a:lnTo>
                  <a:lnTo>
                    <a:pt x="256" y="69"/>
                  </a:lnTo>
                  <a:lnTo>
                    <a:pt x="258" y="70"/>
                  </a:lnTo>
                  <a:lnTo>
                    <a:pt x="260" y="70"/>
                  </a:lnTo>
                  <a:lnTo>
                    <a:pt x="261" y="70"/>
                  </a:lnTo>
                  <a:lnTo>
                    <a:pt x="263" y="70"/>
                  </a:lnTo>
                  <a:lnTo>
                    <a:pt x="266" y="69"/>
                  </a:lnTo>
                  <a:lnTo>
                    <a:pt x="270" y="68"/>
                  </a:lnTo>
                  <a:lnTo>
                    <a:pt x="272" y="68"/>
                  </a:lnTo>
                  <a:lnTo>
                    <a:pt x="272" y="67"/>
                  </a:lnTo>
                  <a:lnTo>
                    <a:pt x="272" y="67"/>
                  </a:lnTo>
                  <a:lnTo>
                    <a:pt x="273" y="66"/>
                  </a:lnTo>
                  <a:lnTo>
                    <a:pt x="274" y="65"/>
                  </a:lnTo>
                  <a:lnTo>
                    <a:pt x="275" y="65"/>
                  </a:lnTo>
                  <a:lnTo>
                    <a:pt x="275" y="64"/>
                  </a:lnTo>
                  <a:lnTo>
                    <a:pt x="277" y="60"/>
                  </a:lnTo>
                  <a:lnTo>
                    <a:pt x="278" y="56"/>
                  </a:lnTo>
                  <a:lnTo>
                    <a:pt x="280" y="52"/>
                  </a:lnTo>
                  <a:lnTo>
                    <a:pt x="281" y="50"/>
                  </a:lnTo>
                  <a:lnTo>
                    <a:pt x="282" y="47"/>
                  </a:lnTo>
                  <a:lnTo>
                    <a:pt x="282" y="46"/>
                  </a:lnTo>
                  <a:lnTo>
                    <a:pt x="282" y="44"/>
                  </a:lnTo>
                  <a:lnTo>
                    <a:pt x="282" y="40"/>
                  </a:lnTo>
                  <a:lnTo>
                    <a:pt x="282" y="39"/>
                  </a:lnTo>
                  <a:lnTo>
                    <a:pt x="283" y="38"/>
                  </a:lnTo>
                  <a:lnTo>
                    <a:pt x="283" y="37"/>
                  </a:lnTo>
                  <a:lnTo>
                    <a:pt x="284" y="36"/>
                  </a:lnTo>
                  <a:lnTo>
                    <a:pt x="284" y="35"/>
                  </a:lnTo>
                  <a:lnTo>
                    <a:pt x="287" y="33"/>
                  </a:lnTo>
                  <a:lnTo>
                    <a:pt x="289" y="30"/>
                  </a:lnTo>
                  <a:lnTo>
                    <a:pt x="290" y="29"/>
                  </a:lnTo>
                  <a:lnTo>
                    <a:pt x="292" y="28"/>
                  </a:lnTo>
                  <a:lnTo>
                    <a:pt x="295" y="26"/>
                  </a:lnTo>
                  <a:lnTo>
                    <a:pt x="296" y="25"/>
                  </a:lnTo>
                  <a:lnTo>
                    <a:pt x="297" y="24"/>
                  </a:lnTo>
                  <a:lnTo>
                    <a:pt x="298" y="23"/>
                  </a:lnTo>
                  <a:lnTo>
                    <a:pt x="298" y="22"/>
                  </a:lnTo>
                  <a:lnTo>
                    <a:pt x="299" y="21"/>
                  </a:lnTo>
                  <a:lnTo>
                    <a:pt x="300" y="20"/>
                  </a:lnTo>
                  <a:lnTo>
                    <a:pt x="301" y="17"/>
                  </a:lnTo>
                  <a:lnTo>
                    <a:pt x="302" y="16"/>
                  </a:lnTo>
                  <a:lnTo>
                    <a:pt x="303" y="15"/>
                  </a:lnTo>
                  <a:lnTo>
                    <a:pt x="304" y="15"/>
                  </a:lnTo>
                  <a:lnTo>
                    <a:pt x="304" y="15"/>
                  </a:lnTo>
                  <a:lnTo>
                    <a:pt x="305" y="15"/>
                  </a:lnTo>
                  <a:lnTo>
                    <a:pt x="307" y="15"/>
                  </a:lnTo>
                  <a:lnTo>
                    <a:pt x="309" y="15"/>
                  </a:lnTo>
                  <a:lnTo>
                    <a:pt x="313" y="16"/>
                  </a:lnTo>
                  <a:lnTo>
                    <a:pt x="315" y="17"/>
                  </a:lnTo>
                  <a:lnTo>
                    <a:pt x="317" y="17"/>
                  </a:lnTo>
                  <a:lnTo>
                    <a:pt x="318" y="17"/>
                  </a:lnTo>
                  <a:lnTo>
                    <a:pt x="319" y="17"/>
                  </a:lnTo>
                  <a:lnTo>
                    <a:pt x="320" y="17"/>
                  </a:lnTo>
                  <a:lnTo>
                    <a:pt x="321" y="17"/>
                  </a:lnTo>
                  <a:lnTo>
                    <a:pt x="321" y="17"/>
                  </a:lnTo>
                  <a:lnTo>
                    <a:pt x="322" y="17"/>
                  </a:lnTo>
                  <a:lnTo>
                    <a:pt x="323" y="16"/>
                  </a:lnTo>
                  <a:lnTo>
                    <a:pt x="324" y="16"/>
                  </a:lnTo>
                  <a:lnTo>
                    <a:pt x="325" y="15"/>
                  </a:lnTo>
                  <a:lnTo>
                    <a:pt x="326" y="14"/>
                  </a:lnTo>
                  <a:lnTo>
                    <a:pt x="326" y="14"/>
                  </a:lnTo>
                  <a:lnTo>
                    <a:pt x="327" y="13"/>
                  </a:lnTo>
                  <a:lnTo>
                    <a:pt x="329" y="11"/>
                  </a:lnTo>
                  <a:lnTo>
                    <a:pt x="330" y="8"/>
                  </a:lnTo>
                  <a:lnTo>
                    <a:pt x="331" y="6"/>
                  </a:lnTo>
                  <a:lnTo>
                    <a:pt x="332" y="5"/>
                  </a:lnTo>
                  <a:lnTo>
                    <a:pt x="332" y="4"/>
                  </a:lnTo>
                  <a:lnTo>
                    <a:pt x="333" y="3"/>
                  </a:lnTo>
                  <a:lnTo>
                    <a:pt x="333" y="2"/>
                  </a:lnTo>
                  <a:lnTo>
                    <a:pt x="333" y="1"/>
                  </a:lnTo>
                  <a:lnTo>
                    <a:pt x="333" y="1"/>
                  </a:lnTo>
                  <a:lnTo>
                    <a:pt x="334" y="1"/>
                  </a:lnTo>
                  <a:lnTo>
                    <a:pt x="334" y="1"/>
                  </a:lnTo>
                  <a:lnTo>
                    <a:pt x="336" y="1"/>
                  </a:lnTo>
                  <a:lnTo>
                    <a:pt x="337" y="1"/>
                  </a:lnTo>
                  <a:lnTo>
                    <a:pt x="339" y="0"/>
                  </a:lnTo>
                  <a:lnTo>
                    <a:pt x="339" y="0"/>
                  </a:lnTo>
                  <a:lnTo>
                    <a:pt x="340" y="0"/>
                  </a:lnTo>
                  <a:lnTo>
                    <a:pt x="340" y="0"/>
                  </a:lnTo>
                  <a:lnTo>
                    <a:pt x="341" y="0"/>
                  </a:lnTo>
                  <a:close/>
                </a:path>
              </a:pathLst>
            </a:custGeom>
            <a:solidFill>
              <a:srgbClr val="B0C2E5"/>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dirty="0">
                <a:ln>
                  <a:noFill/>
                </a:ln>
                <a:solidFill>
                  <a:srgbClr val="000000"/>
                </a:solidFill>
                <a:effectLst/>
                <a:uLnTx/>
                <a:uFillTx/>
              </a:endParaRPr>
            </a:p>
          </p:txBody>
        </p:sp>
        <p:sp>
          <p:nvSpPr>
            <p:cNvPr id="85" name="Freeform 291">
              <a:extLst>
                <a:ext uri="{FF2B5EF4-FFF2-40B4-BE49-F238E27FC236}">
                  <a16:creationId xmlns:a16="http://schemas.microsoft.com/office/drawing/2014/main" id="{7500A747-E812-44F8-A13B-644CAF77AD8D}"/>
                </a:ext>
              </a:extLst>
            </p:cNvPr>
            <p:cNvSpPr>
              <a:spLocks/>
            </p:cNvSpPr>
            <p:nvPr/>
          </p:nvSpPr>
          <p:spPr bwMode="auto">
            <a:xfrm>
              <a:off x="4867" y="2061"/>
              <a:ext cx="731" cy="593"/>
            </a:xfrm>
            <a:custGeom>
              <a:avLst/>
              <a:gdLst>
                <a:gd name="T0" fmla="*/ 239 w 731"/>
                <a:gd name="T1" fmla="*/ 12 h 593"/>
                <a:gd name="T2" fmla="*/ 240 w 731"/>
                <a:gd name="T3" fmla="*/ 45 h 593"/>
                <a:gd name="T4" fmla="*/ 240 w 731"/>
                <a:gd name="T5" fmla="*/ 75 h 593"/>
                <a:gd name="T6" fmla="*/ 197 w 731"/>
                <a:gd name="T7" fmla="*/ 97 h 593"/>
                <a:gd name="T8" fmla="*/ 191 w 731"/>
                <a:gd name="T9" fmla="*/ 121 h 593"/>
                <a:gd name="T10" fmla="*/ 227 w 731"/>
                <a:gd name="T11" fmla="*/ 138 h 593"/>
                <a:gd name="T12" fmla="*/ 257 w 731"/>
                <a:gd name="T13" fmla="*/ 180 h 593"/>
                <a:gd name="T14" fmla="*/ 287 w 731"/>
                <a:gd name="T15" fmla="*/ 213 h 593"/>
                <a:gd name="T16" fmla="*/ 326 w 731"/>
                <a:gd name="T17" fmla="*/ 215 h 593"/>
                <a:gd name="T18" fmla="*/ 372 w 731"/>
                <a:gd name="T19" fmla="*/ 197 h 593"/>
                <a:gd name="T20" fmla="*/ 360 w 731"/>
                <a:gd name="T21" fmla="*/ 180 h 593"/>
                <a:gd name="T22" fmla="*/ 370 w 731"/>
                <a:gd name="T23" fmla="*/ 165 h 593"/>
                <a:gd name="T24" fmla="*/ 401 w 731"/>
                <a:gd name="T25" fmla="*/ 202 h 593"/>
                <a:gd name="T26" fmla="*/ 432 w 731"/>
                <a:gd name="T27" fmla="*/ 205 h 593"/>
                <a:gd name="T28" fmla="*/ 455 w 731"/>
                <a:gd name="T29" fmla="*/ 220 h 593"/>
                <a:gd name="T30" fmla="*/ 484 w 731"/>
                <a:gd name="T31" fmla="*/ 248 h 593"/>
                <a:gd name="T32" fmla="*/ 501 w 731"/>
                <a:gd name="T33" fmla="*/ 238 h 593"/>
                <a:gd name="T34" fmla="*/ 546 w 731"/>
                <a:gd name="T35" fmla="*/ 246 h 593"/>
                <a:gd name="T36" fmla="*/ 585 w 731"/>
                <a:gd name="T37" fmla="*/ 256 h 593"/>
                <a:gd name="T38" fmla="*/ 599 w 731"/>
                <a:gd name="T39" fmla="*/ 251 h 593"/>
                <a:gd name="T40" fmla="*/ 608 w 731"/>
                <a:gd name="T41" fmla="*/ 282 h 593"/>
                <a:gd name="T42" fmla="*/ 607 w 731"/>
                <a:gd name="T43" fmla="*/ 317 h 593"/>
                <a:gd name="T44" fmla="*/ 635 w 731"/>
                <a:gd name="T45" fmla="*/ 380 h 593"/>
                <a:gd name="T46" fmla="*/ 676 w 731"/>
                <a:gd name="T47" fmla="*/ 399 h 593"/>
                <a:gd name="T48" fmla="*/ 706 w 731"/>
                <a:gd name="T49" fmla="*/ 407 h 593"/>
                <a:gd name="T50" fmla="*/ 730 w 731"/>
                <a:gd name="T51" fmla="*/ 482 h 593"/>
                <a:gd name="T52" fmla="*/ 712 w 731"/>
                <a:gd name="T53" fmla="*/ 510 h 593"/>
                <a:gd name="T54" fmla="*/ 658 w 731"/>
                <a:gd name="T55" fmla="*/ 518 h 593"/>
                <a:gd name="T56" fmla="*/ 612 w 731"/>
                <a:gd name="T57" fmla="*/ 519 h 593"/>
                <a:gd name="T58" fmla="*/ 599 w 731"/>
                <a:gd name="T59" fmla="*/ 544 h 593"/>
                <a:gd name="T60" fmla="*/ 561 w 731"/>
                <a:gd name="T61" fmla="*/ 592 h 593"/>
                <a:gd name="T62" fmla="*/ 532 w 731"/>
                <a:gd name="T63" fmla="*/ 585 h 593"/>
                <a:gd name="T64" fmla="*/ 501 w 731"/>
                <a:gd name="T65" fmla="*/ 547 h 593"/>
                <a:gd name="T66" fmla="*/ 466 w 731"/>
                <a:gd name="T67" fmla="*/ 536 h 593"/>
                <a:gd name="T68" fmla="*/ 416 w 731"/>
                <a:gd name="T69" fmla="*/ 519 h 593"/>
                <a:gd name="T70" fmla="*/ 362 w 731"/>
                <a:gd name="T71" fmla="*/ 518 h 593"/>
                <a:gd name="T72" fmla="*/ 332 w 731"/>
                <a:gd name="T73" fmla="*/ 509 h 593"/>
                <a:gd name="T74" fmla="*/ 309 w 731"/>
                <a:gd name="T75" fmla="*/ 501 h 593"/>
                <a:gd name="T76" fmla="*/ 305 w 731"/>
                <a:gd name="T77" fmla="*/ 481 h 593"/>
                <a:gd name="T78" fmla="*/ 260 w 731"/>
                <a:gd name="T79" fmla="*/ 429 h 593"/>
                <a:gd name="T80" fmla="*/ 240 w 731"/>
                <a:gd name="T81" fmla="*/ 425 h 593"/>
                <a:gd name="T82" fmla="*/ 232 w 731"/>
                <a:gd name="T83" fmla="*/ 388 h 593"/>
                <a:gd name="T84" fmla="*/ 217 w 731"/>
                <a:gd name="T85" fmla="*/ 368 h 593"/>
                <a:gd name="T86" fmla="*/ 169 w 731"/>
                <a:gd name="T87" fmla="*/ 364 h 593"/>
                <a:gd name="T88" fmla="*/ 148 w 731"/>
                <a:gd name="T89" fmla="*/ 336 h 593"/>
                <a:gd name="T90" fmla="*/ 134 w 731"/>
                <a:gd name="T91" fmla="*/ 299 h 593"/>
                <a:gd name="T92" fmla="*/ 126 w 731"/>
                <a:gd name="T93" fmla="*/ 324 h 593"/>
                <a:gd name="T94" fmla="*/ 110 w 731"/>
                <a:gd name="T95" fmla="*/ 334 h 593"/>
                <a:gd name="T96" fmla="*/ 91 w 731"/>
                <a:gd name="T97" fmla="*/ 338 h 593"/>
                <a:gd name="T98" fmla="*/ 85 w 731"/>
                <a:gd name="T99" fmla="*/ 307 h 593"/>
                <a:gd name="T100" fmla="*/ 47 w 731"/>
                <a:gd name="T101" fmla="*/ 331 h 593"/>
                <a:gd name="T102" fmla="*/ 29 w 731"/>
                <a:gd name="T103" fmla="*/ 316 h 593"/>
                <a:gd name="T104" fmla="*/ 7 w 731"/>
                <a:gd name="T105" fmla="*/ 308 h 593"/>
                <a:gd name="T106" fmla="*/ 5 w 731"/>
                <a:gd name="T107" fmla="*/ 274 h 593"/>
                <a:gd name="T108" fmla="*/ 15 w 731"/>
                <a:gd name="T109" fmla="*/ 244 h 593"/>
                <a:gd name="T110" fmla="*/ 8 w 731"/>
                <a:gd name="T111" fmla="*/ 205 h 593"/>
                <a:gd name="T112" fmla="*/ 28 w 731"/>
                <a:gd name="T113" fmla="*/ 149 h 593"/>
                <a:gd name="T114" fmla="*/ 56 w 731"/>
                <a:gd name="T115" fmla="*/ 100 h 593"/>
                <a:gd name="T116" fmla="*/ 93 w 731"/>
                <a:gd name="T117" fmla="*/ 74 h 593"/>
                <a:gd name="T118" fmla="*/ 110 w 731"/>
                <a:gd name="T119" fmla="*/ 48 h 593"/>
                <a:gd name="T120" fmla="*/ 162 w 731"/>
                <a:gd name="T121" fmla="*/ 34 h 593"/>
                <a:gd name="T122" fmla="*/ 203 w 731"/>
                <a:gd name="T123" fmla="*/ 26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593">
                  <a:moveTo>
                    <a:pt x="222" y="0"/>
                  </a:moveTo>
                  <a:lnTo>
                    <a:pt x="222" y="0"/>
                  </a:lnTo>
                  <a:lnTo>
                    <a:pt x="223" y="0"/>
                  </a:lnTo>
                  <a:lnTo>
                    <a:pt x="224" y="1"/>
                  </a:lnTo>
                  <a:lnTo>
                    <a:pt x="225" y="1"/>
                  </a:lnTo>
                  <a:lnTo>
                    <a:pt x="226" y="2"/>
                  </a:lnTo>
                  <a:lnTo>
                    <a:pt x="228" y="3"/>
                  </a:lnTo>
                  <a:lnTo>
                    <a:pt x="228" y="3"/>
                  </a:lnTo>
                  <a:lnTo>
                    <a:pt x="229" y="4"/>
                  </a:lnTo>
                  <a:lnTo>
                    <a:pt x="231" y="5"/>
                  </a:lnTo>
                  <a:lnTo>
                    <a:pt x="231" y="6"/>
                  </a:lnTo>
                  <a:lnTo>
                    <a:pt x="232" y="7"/>
                  </a:lnTo>
                  <a:lnTo>
                    <a:pt x="233" y="8"/>
                  </a:lnTo>
                  <a:lnTo>
                    <a:pt x="233" y="10"/>
                  </a:lnTo>
                  <a:lnTo>
                    <a:pt x="233" y="10"/>
                  </a:lnTo>
                  <a:lnTo>
                    <a:pt x="233" y="10"/>
                  </a:lnTo>
                  <a:lnTo>
                    <a:pt x="235" y="11"/>
                  </a:lnTo>
                  <a:lnTo>
                    <a:pt x="236" y="11"/>
                  </a:lnTo>
                  <a:lnTo>
                    <a:pt x="237" y="11"/>
                  </a:lnTo>
                  <a:lnTo>
                    <a:pt x="238" y="12"/>
                  </a:lnTo>
                  <a:lnTo>
                    <a:pt x="239" y="12"/>
                  </a:lnTo>
                  <a:lnTo>
                    <a:pt x="239" y="13"/>
                  </a:lnTo>
                  <a:lnTo>
                    <a:pt x="240" y="14"/>
                  </a:lnTo>
                  <a:lnTo>
                    <a:pt x="240" y="14"/>
                  </a:lnTo>
                  <a:lnTo>
                    <a:pt x="240" y="15"/>
                  </a:lnTo>
                  <a:lnTo>
                    <a:pt x="240" y="16"/>
                  </a:lnTo>
                  <a:lnTo>
                    <a:pt x="240" y="17"/>
                  </a:lnTo>
                  <a:lnTo>
                    <a:pt x="240" y="18"/>
                  </a:lnTo>
                  <a:lnTo>
                    <a:pt x="239" y="20"/>
                  </a:lnTo>
                  <a:lnTo>
                    <a:pt x="237" y="26"/>
                  </a:lnTo>
                  <a:lnTo>
                    <a:pt x="236" y="28"/>
                  </a:lnTo>
                  <a:lnTo>
                    <a:pt x="236" y="30"/>
                  </a:lnTo>
                  <a:lnTo>
                    <a:pt x="235" y="31"/>
                  </a:lnTo>
                  <a:lnTo>
                    <a:pt x="235" y="33"/>
                  </a:lnTo>
                  <a:lnTo>
                    <a:pt x="235" y="35"/>
                  </a:lnTo>
                  <a:lnTo>
                    <a:pt x="235" y="36"/>
                  </a:lnTo>
                  <a:lnTo>
                    <a:pt x="236" y="38"/>
                  </a:lnTo>
                  <a:lnTo>
                    <a:pt x="236" y="39"/>
                  </a:lnTo>
                  <a:lnTo>
                    <a:pt x="237" y="41"/>
                  </a:lnTo>
                  <a:lnTo>
                    <a:pt x="237" y="42"/>
                  </a:lnTo>
                  <a:lnTo>
                    <a:pt x="238" y="44"/>
                  </a:lnTo>
                  <a:lnTo>
                    <a:pt x="240" y="45"/>
                  </a:lnTo>
                  <a:lnTo>
                    <a:pt x="243" y="50"/>
                  </a:lnTo>
                  <a:lnTo>
                    <a:pt x="245" y="52"/>
                  </a:lnTo>
                  <a:lnTo>
                    <a:pt x="246" y="53"/>
                  </a:lnTo>
                  <a:lnTo>
                    <a:pt x="246" y="54"/>
                  </a:lnTo>
                  <a:lnTo>
                    <a:pt x="247" y="55"/>
                  </a:lnTo>
                  <a:lnTo>
                    <a:pt x="247" y="56"/>
                  </a:lnTo>
                  <a:lnTo>
                    <a:pt x="247" y="58"/>
                  </a:lnTo>
                  <a:lnTo>
                    <a:pt x="248" y="60"/>
                  </a:lnTo>
                  <a:lnTo>
                    <a:pt x="248" y="62"/>
                  </a:lnTo>
                  <a:lnTo>
                    <a:pt x="248" y="64"/>
                  </a:lnTo>
                  <a:lnTo>
                    <a:pt x="247" y="66"/>
                  </a:lnTo>
                  <a:lnTo>
                    <a:pt x="247" y="67"/>
                  </a:lnTo>
                  <a:lnTo>
                    <a:pt x="247" y="69"/>
                  </a:lnTo>
                  <a:lnTo>
                    <a:pt x="246" y="70"/>
                  </a:lnTo>
                  <a:lnTo>
                    <a:pt x="246" y="71"/>
                  </a:lnTo>
                  <a:lnTo>
                    <a:pt x="245" y="72"/>
                  </a:lnTo>
                  <a:lnTo>
                    <a:pt x="245" y="72"/>
                  </a:lnTo>
                  <a:lnTo>
                    <a:pt x="244" y="73"/>
                  </a:lnTo>
                  <a:lnTo>
                    <a:pt x="242" y="74"/>
                  </a:lnTo>
                  <a:lnTo>
                    <a:pt x="241" y="75"/>
                  </a:lnTo>
                  <a:lnTo>
                    <a:pt x="240" y="75"/>
                  </a:lnTo>
                  <a:lnTo>
                    <a:pt x="239" y="76"/>
                  </a:lnTo>
                  <a:lnTo>
                    <a:pt x="236" y="77"/>
                  </a:lnTo>
                  <a:lnTo>
                    <a:pt x="235" y="77"/>
                  </a:lnTo>
                  <a:lnTo>
                    <a:pt x="233" y="78"/>
                  </a:lnTo>
                  <a:lnTo>
                    <a:pt x="232" y="79"/>
                  </a:lnTo>
                  <a:lnTo>
                    <a:pt x="231" y="80"/>
                  </a:lnTo>
                  <a:lnTo>
                    <a:pt x="230" y="81"/>
                  </a:lnTo>
                  <a:lnTo>
                    <a:pt x="229" y="81"/>
                  </a:lnTo>
                  <a:lnTo>
                    <a:pt x="227" y="84"/>
                  </a:lnTo>
                  <a:lnTo>
                    <a:pt x="227" y="85"/>
                  </a:lnTo>
                  <a:lnTo>
                    <a:pt x="226" y="86"/>
                  </a:lnTo>
                  <a:lnTo>
                    <a:pt x="225" y="87"/>
                  </a:lnTo>
                  <a:lnTo>
                    <a:pt x="224" y="88"/>
                  </a:lnTo>
                  <a:lnTo>
                    <a:pt x="223" y="88"/>
                  </a:lnTo>
                  <a:lnTo>
                    <a:pt x="222" y="89"/>
                  </a:lnTo>
                  <a:lnTo>
                    <a:pt x="221" y="89"/>
                  </a:lnTo>
                  <a:lnTo>
                    <a:pt x="220" y="90"/>
                  </a:lnTo>
                  <a:lnTo>
                    <a:pt x="217" y="91"/>
                  </a:lnTo>
                  <a:lnTo>
                    <a:pt x="210" y="93"/>
                  </a:lnTo>
                  <a:lnTo>
                    <a:pt x="201" y="96"/>
                  </a:lnTo>
                  <a:lnTo>
                    <a:pt x="197" y="97"/>
                  </a:lnTo>
                  <a:lnTo>
                    <a:pt x="189" y="100"/>
                  </a:lnTo>
                  <a:lnTo>
                    <a:pt x="188" y="100"/>
                  </a:lnTo>
                  <a:lnTo>
                    <a:pt x="187" y="101"/>
                  </a:lnTo>
                  <a:lnTo>
                    <a:pt x="186" y="102"/>
                  </a:lnTo>
                  <a:lnTo>
                    <a:pt x="185" y="103"/>
                  </a:lnTo>
                  <a:lnTo>
                    <a:pt x="184" y="103"/>
                  </a:lnTo>
                  <a:lnTo>
                    <a:pt x="184" y="104"/>
                  </a:lnTo>
                  <a:lnTo>
                    <a:pt x="184" y="105"/>
                  </a:lnTo>
                  <a:lnTo>
                    <a:pt x="183" y="106"/>
                  </a:lnTo>
                  <a:lnTo>
                    <a:pt x="183" y="107"/>
                  </a:lnTo>
                  <a:lnTo>
                    <a:pt x="183" y="109"/>
                  </a:lnTo>
                  <a:lnTo>
                    <a:pt x="184" y="109"/>
                  </a:lnTo>
                  <a:lnTo>
                    <a:pt x="184" y="110"/>
                  </a:lnTo>
                  <a:lnTo>
                    <a:pt x="184" y="112"/>
                  </a:lnTo>
                  <a:lnTo>
                    <a:pt x="185" y="113"/>
                  </a:lnTo>
                  <a:lnTo>
                    <a:pt x="186" y="114"/>
                  </a:lnTo>
                  <a:lnTo>
                    <a:pt x="187" y="115"/>
                  </a:lnTo>
                  <a:lnTo>
                    <a:pt x="187" y="117"/>
                  </a:lnTo>
                  <a:lnTo>
                    <a:pt x="188" y="118"/>
                  </a:lnTo>
                  <a:lnTo>
                    <a:pt x="189" y="119"/>
                  </a:lnTo>
                  <a:lnTo>
                    <a:pt x="191" y="121"/>
                  </a:lnTo>
                  <a:lnTo>
                    <a:pt x="196" y="125"/>
                  </a:lnTo>
                  <a:lnTo>
                    <a:pt x="198" y="127"/>
                  </a:lnTo>
                  <a:lnTo>
                    <a:pt x="200" y="129"/>
                  </a:lnTo>
                  <a:lnTo>
                    <a:pt x="203" y="132"/>
                  </a:lnTo>
                  <a:lnTo>
                    <a:pt x="204" y="134"/>
                  </a:lnTo>
                  <a:lnTo>
                    <a:pt x="205" y="135"/>
                  </a:lnTo>
                  <a:lnTo>
                    <a:pt x="207" y="136"/>
                  </a:lnTo>
                  <a:lnTo>
                    <a:pt x="208" y="137"/>
                  </a:lnTo>
                  <a:lnTo>
                    <a:pt x="210" y="138"/>
                  </a:lnTo>
                  <a:lnTo>
                    <a:pt x="212" y="138"/>
                  </a:lnTo>
                  <a:lnTo>
                    <a:pt x="214" y="139"/>
                  </a:lnTo>
                  <a:lnTo>
                    <a:pt x="215" y="139"/>
                  </a:lnTo>
                  <a:lnTo>
                    <a:pt x="216" y="138"/>
                  </a:lnTo>
                  <a:lnTo>
                    <a:pt x="217" y="138"/>
                  </a:lnTo>
                  <a:lnTo>
                    <a:pt x="220" y="137"/>
                  </a:lnTo>
                  <a:lnTo>
                    <a:pt x="221" y="137"/>
                  </a:lnTo>
                  <a:lnTo>
                    <a:pt x="222" y="137"/>
                  </a:lnTo>
                  <a:lnTo>
                    <a:pt x="223" y="137"/>
                  </a:lnTo>
                  <a:lnTo>
                    <a:pt x="224" y="137"/>
                  </a:lnTo>
                  <a:lnTo>
                    <a:pt x="226" y="137"/>
                  </a:lnTo>
                  <a:lnTo>
                    <a:pt x="227" y="138"/>
                  </a:lnTo>
                  <a:lnTo>
                    <a:pt x="228" y="138"/>
                  </a:lnTo>
                  <a:lnTo>
                    <a:pt x="229" y="138"/>
                  </a:lnTo>
                  <a:lnTo>
                    <a:pt x="230" y="139"/>
                  </a:lnTo>
                  <a:lnTo>
                    <a:pt x="231" y="140"/>
                  </a:lnTo>
                  <a:lnTo>
                    <a:pt x="233" y="141"/>
                  </a:lnTo>
                  <a:lnTo>
                    <a:pt x="234" y="142"/>
                  </a:lnTo>
                  <a:lnTo>
                    <a:pt x="235" y="144"/>
                  </a:lnTo>
                  <a:lnTo>
                    <a:pt x="237" y="145"/>
                  </a:lnTo>
                  <a:lnTo>
                    <a:pt x="238" y="146"/>
                  </a:lnTo>
                  <a:lnTo>
                    <a:pt x="240" y="151"/>
                  </a:lnTo>
                  <a:lnTo>
                    <a:pt x="242" y="153"/>
                  </a:lnTo>
                  <a:lnTo>
                    <a:pt x="247" y="159"/>
                  </a:lnTo>
                  <a:lnTo>
                    <a:pt x="248" y="161"/>
                  </a:lnTo>
                  <a:lnTo>
                    <a:pt x="250" y="164"/>
                  </a:lnTo>
                  <a:lnTo>
                    <a:pt x="250" y="165"/>
                  </a:lnTo>
                  <a:lnTo>
                    <a:pt x="251" y="166"/>
                  </a:lnTo>
                  <a:lnTo>
                    <a:pt x="252" y="169"/>
                  </a:lnTo>
                  <a:lnTo>
                    <a:pt x="253" y="170"/>
                  </a:lnTo>
                  <a:lnTo>
                    <a:pt x="255" y="176"/>
                  </a:lnTo>
                  <a:lnTo>
                    <a:pt x="256" y="178"/>
                  </a:lnTo>
                  <a:lnTo>
                    <a:pt x="257" y="180"/>
                  </a:lnTo>
                  <a:lnTo>
                    <a:pt x="258" y="185"/>
                  </a:lnTo>
                  <a:lnTo>
                    <a:pt x="260" y="190"/>
                  </a:lnTo>
                  <a:lnTo>
                    <a:pt x="261" y="191"/>
                  </a:lnTo>
                  <a:lnTo>
                    <a:pt x="262" y="192"/>
                  </a:lnTo>
                  <a:lnTo>
                    <a:pt x="263" y="193"/>
                  </a:lnTo>
                  <a:lnTo>
                    <a:pt x="264" y="194"/>
                  </a:lnTo>
                  <a:lnTo>
                    <a:pt x="265" y="195"/>
                  </a:lnTo>
                  <a:lnTo>
                    <a:pt x="266" y="196"/>
                  </a:lnTo>
                  <a:lnTo>
                    <a:pt x="269" y="198"/>
                  </a:lnTo>
                  <a:lnTo>
                    <a:pt x="271" y="199"/>
                  </a:lnTo>
                  <a:lnTo>
                    <a:pt x="276" y="201"/>
                  </a:lnTo>
                  <a:lnTo>
                    <a:pt x="277" y="202"/>
                  </a:lnTo>
                  <a:lnTo>
                    <a:pt x="279" y="203"/>
                  </a:lnTo>
                  <a:lnTo>
                    <a:pt x="280" y="204"/>
                  </a:lnTo>
                  <a:lnTo>
                    <a:pt x="281" y="205"/>
                  </a:lnTo>
                  <a:lnTo>
                    <a:pt x="282" y="206"/>
                  </a:lnTo>
                  <a:lnTo>
                    <a:pt x="283" y="207"/>
                  </a:lnTo>
                  <a:lnTo>
                    <a:pt x="284" y="210"/>
                  </a:lnTo>
                  <a:lnTo>
                    <a:pt x="285" y="211"/>
                  </a:lnTo>
                  <a:lnTo>
                    <a:pt x="286" y="212"/>
                  </a:lnTo>
                  <a:lnTo>
                    <a:pt x="287" y="213"/>
                  </a:lnTo>
                  <a:lnTo>
                    <a:pt x="289" y="215"/>
                  </a:lnTo>
                  <a:lnTo>
                    <a:pt x="290" y="217"/>
                  </a:lnTo>
                  <a:lnTo>
                    <a:pt x="294" y="219"/>
                  </a:lnTo>
                  <a:lnTo>
                    <a:pt x="295" y="220"/>
                  </a:lnTo>
                  <a:lnTo>
                    <a:pt x="296" y="220"/>
                  </a:lnTo>
                  <a:lnTo>
                    <a:pt x="298" y="221"/>
                  </a:lnTo>
                  <a:lnTo>
                    <a:pt x="300" y="222"/>
                  </a:lnTo>
                  <a:lnTo>
                    <a:pt x="301" y="222"/>
                  </a:lnTo>
                  <a:lnTo>
                    <a:pt x="302" y="222"/>
                  </a:lnTo>
                  <a:lnTo>
                    <a:pt x="303" y="222"/>
                  </a:lnTo>
                  <a:lnTo>
                    <a:pt x="304" y="222"/>
                  </a:lnTo>
                  <a:lnTo>
                    <a:pt x="306" y="222"/>
                  </a:lnTo>
                  <a:lnTo>
                    <a:pt x="311" y="221"/>
                  </a:lnTo>
                  <a:lnTo>
                    <a:pt x="314" y="221"/>
                  </a:lnTo>
                  <a:lnTo>
                    <a:pt x="316" y="221"/>
                  </a:lnTo>
                  <a:lnTo>
                    <a:pt x="318" y="220"/>
                  </a:lnTo>
                  <a:lnTo>
                    <a:pt x="319" y="219"/>
                  </a:lnTo>
                  <a:lnTo>
                    <a:pt x="321" y="218"/>
                  </a:lnTo>
                  <a:lnTo>
                    <a:pt x="323" y="217"/>
                  </a:lnTo>
                  <a:lnTo>
                    <a:pt x="324" y="216"/>
                  </a:lnTo>
                  <a:lnTo>
                    <a:pt x="326" y="215"/>
                  </a:lnTo>
                  <a:lnTo>
                    <a:pt x="332" y="209"/>
                  </a:lnTo>
                  <a:lnTo>
                    <a:pt x="334" y="207"/>
                  </a:lnTo>
                  <a:lnTo>
                    <a:pt x="335" y="206"/>
                  </a:lnTo>
                  <a:lnTo>
                    <a:pt x="337" y="205"/>
                  </a:lnTo>
                  <a:lnTo>
                    <a:pt x="339" y="204"/>
                  </a:lnTo>
                  <a:lnTo>
                    <a:pt x="341" y="202"/>
                  </a:lnTo>
                  <a:lnTo>
                    <a:pt x="343" y="202"/>
                  </a:lnTo>
                  <a:lnTo>
                    <a:pt x="347" y="200"/>
                  </a:lnTo>
                  <a:lnTo>
                    <a:pt x="351" y="198"/>
                  </a:lnTo>
                  <a:lnTo>
                    <a:pt x="352" y="198"/>
                  </a:lnTo>
                  <a:lnTo>
                    <a:pt x="354" y="197"/>
                  </a:lnTo>
                  <a:lnTo>
                    <a:pt x="355" y="197"/>
                  </a:lnTo>
                  <a:lnTo>
                    <a:pt x="356" y="197"/>
                  </a:lnTo>
                  <a:lnTo>
                    <a:pt x="358" y="197"/>
                  </a:lnTo>
                  <a:lnTo>
                    <a:pt x="364" y="197"/>
                  </a:lnTo>
                  <a:lnTo>
                    <a:pt x="366" y="197"/>
                  </a:lnTo>
                  <a:lnTo>
                    <a:pt x="369" y="197"/>
                  </a:lnTo>
                  <a:lnTo>
                    <a:pt x="370" y="197"/>
                  </a:lnTo>
                  <a:lnTo>
                    <a:pt x="371" y="197"/>
                  </a:lnTo>
                  <a:lnTo>
                    <a:pt x="372" y="197"/>
                  </a:lnTo>
                  <a:lnTo>
                    <a:pt x="372" y="197"/>
                  </a:lnTo>
                  <a:lnTo>
                    <a:pt x="373" y="196"/>
                  </a:lnTo>
                  <a:lnTo>
                    <a:pt x="373" y="196"/>
                  </a:lnTo>
                  <a:lnTo>
                    <a:pt x="373" y="195"/>
                  </a:lnTo>
                  <a:lnTo>
                    <a:pt x="373" y="193"/>
                  </a:lnTo>
                  <a:lnTo>
                    <a:pt x="373" y="191"/>
                  </a:lnTo>
                  <a:lnTo>
                    <a:pt x="373" y="190"/>
                  </a:lnTo>
                  <a:lnTo>
                    <a:pt x="373" y="188"/>
                  </a:lnTo>
                  <a:lnTo>
                    <a:pt x="373" y="187"/>
                  </a:lnTo>
                  <a:lnTo>
                    <a:pt x="372" y="186"/>
                  </a:lnTo>
                  <a:lnTo>
                    <a:pt x="372" y="185"/>
                  </a:lnTo>
                  <a:lnTo>
                    <a:pt x="372" y="185"/>
                  </a:lnTo>
                  <a:lnTo>
                    <a:pt x="371" y="184"/>
                  </a:lnTo>
                  <a:lnTo>
                    <a:pt x="370" y="183"/>
                  </a:lnTo>
                  <a:lnTo>
                    <a:pt x="369" y="183"/>
                  </a:lnTo>
                  <a:lnTo>
                    <a:pt x="368" y="182"/>
                  </a:lnTo>
                  <a:lnTo>
                    <a:pt x="366" y="182"/>
                  </a:lnTo>
                  <a:lnTo>
                    <a:pt x="363" y="181"/>
                  </a:lnTo>
                  <a:lnTo>
                    <a:pt x="362" y="181"/>
                  </a:lnTo>
                  <a:lnTo>
                    <a:pt x="361" y="180"/>
                  </a:lnTo>
                  <a:lnTo>
                    <a:pt x="361" y="180"/>
                  </a:lnTo>
                  <a:lnTo>
                    <a:pt x="360" y="180"/>
                  </a:lnTo>
                  <a:lnTo>
                    <a:pt x="360" y="179"/>
                  </a:lnTo>
                  <a:lnTo>
                    <a:pt x="360" y="179"/>
                  </a:lnTo>
                  <a:lnTo>
                    <a:pt x="359" y="178"/>
                  </a:lnTo>
                  <a:lnTo>
                    <a:pt x="359" y="177"/>
                  </a:lnTo>
                  <a:lnTo>
                    <a:pt x="359" y="176"/>
                  </a:lnTo>
                  <a:lnTo>
                    <a:pt x="359" y="175"/>
                  </a:lnTo>
                  <a:lnTo>
                    <a:pt x="359" y="174"/>
                  </a:lnTo>
                  <a:lnTo>
                    <a:pt x="359" y="173"/>
                  </a:lnTo>
                  <a:lnTo>
                    <a:pt x="359" y="172"/>
                  </a:lnTo>
                  <a:lnTo>
                    <a:pt x="360" y="171"/>
                  </a:lnTo>
                  <a:lnTo>
                    <a:pt x="360" y="170"/>
                  </a:lnTo>
                  <a:lnTo>
                    <a:pt x="361" y="169"/>
                  </a:lnTo>
                  <a:lnTo>
                    <a:pt x="362" y="168"/>
                  </a:lnTo>
                  <a:lnTo>
                    <a:pt x="363" y="167"/>
                  </a:lnTo>
                  <a:lnTo>
                    <a:pt x="364" y="166"/>
                  </a:lnTo>
                  <a:lnTo>
                    <a:pt x="365" y="166"/>
                  </a:lnTo>
                  <a:lnTo>
                    <a:pt x="366" y="165"/>
                  </a:lnTo>
                  <a:lnTo>
                    <a:pt x="367" y="165"/>
                  </a:lnTo>
                  <a:lnTo>
                    <a:pt x="368" y="165"/>
                  </a:lnTo>
                  <a:lnTo>
                    <a:pt x="369" y="165"/>
                  </a:lnTo>
                  <a:lnTo>
                    <a:pt x="370" y="165"/>
                  </a:lnTo>
                  <a:lnTo>
                    <a:pt x="372" y="165"/>
                  </a:lnTo>
                  <a:lnTo>
                    <a:pt x="373" y="165"/>
                  </a:lnTo>
                  <a:lnTo>
                    <a:pt x="375" y="166"/>
                  </a:lnTo>
                  <a:lnTo>
                    <a:pt x="377" y="167"/>
                  </a:lnTo>
                  <a:lnTo>
                    <a:pt x="379" y="168"/>
                  </a:lnTo>
                  <a:lnTo>
                    <a:pt x="380" y="169"/>
                  </a:lnTo>
                  <a:lnTo>
                    <a:pt x="381" y="170"/>
                  </a:lnTo>
                  <a:lnTo>
                    <a:pt x="386" y="173"/>
                  </a:lnTo>
                  <a:lnTo>
                    <a:pt x="387" y="175"/>
                  </a:lnTo>
                  <a:lnTo>
                    <a:pt x="388" y="176"/>
                  </a:lnTo>
                  <a:lnTo>
                    <a:pt x="389" y="177"/>
                  </a:lnTo>
                  <a:lnTo>
                    <a:pt x="390" y="179"/>
                  </a:lnTo>
                  <a:lnTo>
                    <a:pt x="394" y="187"/>
                  </a:lnTo>
                  <a:lnTo>
                    <a:pt x="395" y="188"/>
                  </a:lnTo>
                  <a:lnTo>
                    <a:pt x="395" y="189"/>
                  </a:lnTo>
                  <a:lnTo>
                    <a:pt x="397" y="194"/>
                  </a:lnTo>
                  <a:lnTo>
                    <a:pt x="397" y="196"/>
                  </a:lnTo>
                  <a:lnTo>
                    <a:pt x="398" y="197"/>
                  </a:lnTo>
                  <a:lnTo>
                    <a:pt x="399" y="199"/>
                  </a:lnTo>
                  <a:lnTo>
                    <a:pt x="400" y="200"/>
                  </a:lnTo>
                  <a:lnTo>
                    <a:pt x="401" y="202"/>
                  </a:lnTo>
                  <a:lnTo>
                    <a:pt x="402" y="202"/>
                  </a:lnTo>
                  <a:lnTo>
                    <a:pt x="403" y="203"/>
                  </a:lnTo>
                  <a:lnTo>
                    <a:pt x="404" y="204"/>
                  </a:lnTo>
                  <a:lnTo>
                    <a:pt x="405" y="204"/>
                  </a:lnTo>
                  <a:lnTo>
                    <a:pt x="406" y="205"/>
                  </a:lnTo>
                  <a:lnTo>
                    <a:pt x="407" y="205"/>
                  </a:lnTo>
                  <a:lnTo>
                    <a:pt x="411" y="207"/>
                  </a:lnTo>
                  <a:lnTo>
                    <a:pt x="418" y="209"/>
                  </a:lnTo>
                  <a:lnTo>
                    <a:pt x="419" y="210"/>
                  </a:lnTo>
                  <a:lnTo>
                    <a:pt x="420" y="210"/>
                  </a:lnTo>
                  <a:lnTo>
                    <a:pt x="421" y="210"/>
                  </a:lnTo>
                  <a:lnTo>
                    <a:pt x="422" y="210"/>
                  </a:lnTo>
                  <a:lnTo>
                    <a:pt x="423" y="209"/>
                  </a:lnTo>
                  <a:lnTo>
                    <a:pt x="424" y="209"/>
                  </a:lnTo>
                  <a:lnTo>
                    <a:pt x="425" y="209"/>
                  </a:lnTo>
                  <a:lnTo>
                    <a:pt x="426" y="208"/>
                  </a:lnTo>
                  <a:lnTo>
                    <a:pt x="428" y="206"/>
                  </a:lnTo>
                  <a:lnTo>
                    <a:pt x="429" y="206"/>
                  </a:lnTo>
                  <a:lnTo>
                    <a:pt x="430" y="205"/>
                  </a:lnTo>
                  <a:lnTo>
                    <a:pt x="431" y="205"/>
                  </a:lnTo>
                  <a:lnTo>
                    <a:pt x="432" y="205"/>
                  </a:lnTo>
                  <a:lnTo>
                    <a:pt x="432" y="204"/>
                  </a:lnTo>
                  <a:lnTo>
                    <a:pt x="434" y="204"/>
                  </a:lnTo>
                  <a:lnTo>
                    <a:pt x="435" y="204"/>
                  </a:lnTo>
                  <a:lnTo>
                    <a:pt x="436" y="205"/>
                  </a:lnTo>
                  <a:lnTo>
                    <a:pt x="437" y="205"/>
                  </a:lnTo>
                  <a:lnTo>
                    <a:pt x="439" y="205"/>
                  </a:lnTo>
                  <a:lnTo>
                    <a:pt x="440" y="206"/>
                  </a:lnTo>
                  <a:lnTo>
                    <a:pt x="441" y="206"/>
                  </a:lnTo>
                  <a:lnTo>
                    <a:pt x="441" y="207"/>
                  </a:lnTo>
                  <a:lnTo>
                    <a:pt x="442" y="207"/>
                  </a:lnTo>
                  <a:lnTo>
                    <a:pt x="443" y="208"/>
                  </a:lnTo>
                  <a:lnTo>
                    <a:pt x="444" y="209"/>
                  </a:lnTo>
                  <a:lnTo>
                    <a:pt x="445" y="211"/>
                  </a:lnTo>
                  <a:lnTo>
                    <a:pt x="447" y="214"/>
                  </a:lnTo>
                  <a:lnTo>
                    <a:pt x="448" y="215"/>
                  </a:lnTo>
                  <a:lnTo>
                    <a:pt x="449" y="217"/>
                  </a:lnTo>
                  <a:lnTo>
                    <a:pt x="450" y="217"/>
                  </a:lnTo>
                  <a:lnTo>
                    <a:pt x="451" y="218"/>
                  </a:lnTo>
                  <a:lnTo>
                    <a:pt x="452" y="219"/>
                  </a:lnTo>
                  <a:lnTo>
                    <a:pt x="454" y="219"/>
                  </a:lnTo>
                  <a:lnTo>
                    <a:pt x="455" y="220"/>
                  </a:lnTo>
                  <a:lnTo>
                    <a:pt x="462" y="222"/>
                  </a:lnTo>
                  <a:lnTo>
                    <a:pt x="463" y="222"/>
                  </a:lnTo>
                  <a:lnTo>
                    <a:pt x="465" y="223"/>
                  </a:lnTo>
                  <a:lnTo>
                    <a:pt x="467" y="224"/>
                  </a:lnTo>
                  <a:lnTo>
                    <a:pt x="468" y="225"/>
                  </a:lnTo>
                  <a:lnTo>
                    <a:pt x="470" y="226"/>
                  </a:lnTo>
                  <a:lnTo>
                    <a:pt x="471" y="226"/>
                  </a:lnTo>
                  <a:lnTo>
                    <a:pt x="471" y="227"/>
                  </a:lnTo>
                  <a:lnTo>
                    <a:pt x="472" y="228"/>
                  </a:lnTo>
                  <a:lnTo>
                    <a:pt x="473" y="229"/>
                  </a:lnTo>
                  <a:lnTo>
                    <a:pt x="474" y="230"/>
                  </a:lnTo>
                  <a:lnTo>
                    <a:pt x="475" y="233"/>
                  </a:lnTo>
                  <a:lnTo>
                    <a:pt x="476" y="238"/>
                  </a:lnTo>
                  <a:lnTo>
                    <a:pt x="477" y="239"/>
                  </a:lnTo>
                  <a:lnTo>
                    <a:pt x="478" y="241"/>
                  </a:lnTo>
                  <a:lnTo>
                    <a:pt x="479" y="242"/>
                  </a:lnTo>
                  <a:lnTo>
                    <a:pt x="480" y="244"/>
                  </a:lnTo>
                  <a:lnTo>
                    <a:pt x="481" y="245"/>
                  </a:lnTo>
                  <a:lnTo>
                    <a:pt x="482" y="246"/>
                  </a:lnTo>
                  <a:lnTo>
                    <a:pt x="483" y="247"/>
                  </a:lnTo>
                  <a:lnTo>
                    <a:pt x="484" y="248"/>
                  </a:lnTo>
                  <a:lnTo>
                    <a:pt x="486" y="249"/>
                  </a:lnTo>
                  <a:lnTo>
                    <a:pt x="487" y="250"/>
                  </a:lnTo>
                  <a:lnTo>
                    <a:pt x="488" y="250"/>
                  </a:lnTo>
                  <a:lnTo>
                    <a:pt x="489" y="251"/>
                  </a:lnTo>
                  <a:lnTo>
                    <a:pt x="490" y="251"/>
                  </a:lnTo>
                  <a:lnTo>
                    <a:pt x="491" y="251"/>
                  </a:lnTo>
                  <a:lnTo>
                    <a:pt x="493" y="251"/>
                  </a:lnTo>
                  <a:lnTo>
                    <a:pt x="494" y="251"/>
                  </a:lnTo>
                  <a:lnTo>
                    <a:pt x="494" y="250"/>
                  </a:lnTo>
                  <a:lnTo>
                    <a:pt x="495" y="250"/>
                  </a:lnTo>
                  <a:lnTo>
                    <a:pt x="498" y="248"/>
                  </a:lnTo>
                  <a:lnTo>
                    <a:pt x="500" y="247"/>
                  </a:lnTo>
                  <a:lnTo>
                    <a:pt x="501" y="246"/>
                  </a:lnTo>
                  <a:lnTo>
                    <a:pt x="501" y="245"/>
                  </a:lnTo>
                  <a:lnTo>
                    <a:pt x="502" y="244"/>
                  </a:lnTo>
                  <a:lnTo>
                    <a:pt x="502" y="244"/>
                  </a:lnTo>
                  <a:lnTo>
                    <a:pt x="502" y="242"/>
                  </a:lnTo>
                  <a:lnTo>
                    <a:pt x="502" y="241"/>
                  </a:lnTo>
                  <a:lnTo>
                    <a:pt x="502" y="240"/>
                  </a:lnTo>
                  <a:lnTo>
                    <a:pt x="501" y="238"/>
                  </a:lnTo>
                  <a:lnTo>
                    <a:pt x="501" y="238"/>
                  </a:lnTo>
                  <a:lnTo>
                    <a:pt x="501" y="237"/>
                  </a:lnTo>
                  <a:lnTo>
                    <a:pt x="501" y="237"/>
                  </a:lnTo>
                  <a:lnTo>
                    <a:pt x="502" y="236"/>
                  </a:lnTo>
                  <a:lnTo>
                    <a:pt x="502" y="236"/>
                  </a:lnTo>
                  <a:lnTo>
                    <a:pt x="503" y="236"/>
                  </a:lnTo>
                  <a:lnTo>
                    <a:pt x="504" y="236"/>
                  </a:lnTo>
                  <a:lnTo>
                    <a:pt x="506" y="237"/>
                  </a:lnTo>
                  <a:lnTo>
                    <a:pt x="508" y="237"/>
                  </a:lnTo>
                  <a:lnTo>
                    <a:pt x="513" y="238"/>
                  </a:lnTo>
                  <a:lnTo>
                    <a:pt x="516" y="239"/>
                  </a:lnTo>
                  <a:lnTo>
                    <a:pt x="518" y="239"/>
                  </a:lnTo>
                  <a:lnTo>
                    <a:pt x="520" y="239"/>
                  </a:lnTo>
                  <a:lnTo>
                    <a:pt x="523" y="240"/>
                  </a:lnTo>
                  <a:lnTo>
                    <a:pt x="529" y="240"/>
                  </a:lnTo>
                  <a:lnTo>
                    <a:pt x="532" y="240"/>
                  </a:lnTo>
                  <a:lnTo>
                    <a:pt x="534" y="240"/>
                  </a:lnTo>
                  <a:lnTo>
                    <a:pt x="536" y="241"/>
                  </a:lnTo>
                  <a:lnTo>
                    <a:pt x="536" y="241"/>
                  </a:lnTo>
                  <a:lnTo>
                    <a:pt x="538" y="241"/>
                  </a:lnTo>
                  <a:lnTo>
                    <a:pt x="539" y="242"/>
                  </a:lnTo>
                  <a:lnTo>
                    <a:pt x="546" y="246"/>
                  </a:lnTo>
                  <a:lnTo>
                    <a:pt x="550" y="248"/>
                  </a:lnTo>
                  <a:lnTo>
                    <a:pt x="552" y="249"/>
                  </a:lnTo>
                  <a:lnTo>
                    <a:pt x="554" y="250"/>
                  </a:lnTo>
                  <a:lnTo>
                    <a:pt x="562" y="256"/>
                  </a:lnTo>
                  <a:lnTo>
                    <a:pt x="564" y="257"/>
                  </a:lnTo>
                  <a:lnTo>
                    <a:pt x="565" y="257"/>
                  </a:lnTo>
                  <a:lnTo>
                    <a:pt x="566" y="258"/>
                  </a:lnTo>
                  <a:lnTo>
                    <a:pt x="569" y="259"/>
                  </a:lnTo>
                  <a:lnTo>
                    <a:pt x="571" y="260"/>
                  </a:lnTo>
                  <a:lnTo>
                    <a:pt x="573" y="260"/>
                  </a:lnTo>
                  <a:lnTo>
                    <a:pt x="575" y="260"/>
                  </a:lnTo>
                  <a:lnTo>
                    <a:pt x="577" y="260"/>
                  </a:lnTo>
                  <a:lnTo>
                    <a:pt x="578" y="260"/>
                  </a:lnTo>
                  <a:lnTo>
                    <a:pt x="579" y="260"/>
                  </a:lnTo>
                  <a:lnTo>
                    <a:pt x="580" y="260"/>
                  </a:lnTo>
                  <a:lnTo>
                    <a:pt x="581" y="260"/>
                  </a:lnTo>
                  <a:lnTo>
                    <a:pt x="582" y="259"/>
                  </a:lnTo>
                  <a:lnTo>
                    <a:pt x="583" y="259"/>
                  </a:lnTo>
                  <a:lnTo>
                    <a:pt x="584" y="258"/>
                  </a:lnTo>
                  <a:lnTo>
                    <a:pt x="584" y="257"/>
                  </a:lnTo>
                  <a:lnTo>
                    <a:pt x="585" y="256"/>
                  </a:lnTo>
                  <a:lnTo>
                    <a:pt x="585" y="256"/>
                  </a:lnTo>
                  <a:lnTo>
                    <a:pt x="586" y="255"/>
                  </a:lnTo>
                  <a:lnTo>
                    <a:pt x="586" y="254"/>
                  </a:lnTo>
                  <a:lnTo>
                    <a:pt x="587" y="251"/>
                  </a:lnTo>
                  <a:lnTo>
                    <a:pt x="588" y="249"/>
                  </a:lnTo>
                  <a:lnTo>
                    <a:pt x="588" y="249"/>
                  </a:lnTo>
                  <a:lnTo>
                    <a:pt x="588" y="248"/>
                  </a:lnTo>
                  <a:lnTo>
                    <a:pt x="589" y="248"/>
                  </a:lnTo>
                  <a:lnTo>
                    <a:pt x="589" y="247"/>
                  </a:lnTo>
                  <a:lnTo>
                    <a:pt x="590" y="247"/>
                  </a:lnTo>
                  <a:lnTo>
                    <a:pt x="591" y="247"/>
                  </a:lnTo>
                  <a:lnTo>
                    <a:pt x="591" y="247"/>
                  </a:lnTo>
                  <a:lnTo>
                    <a:pt x="592" y="247"/>
                  </a:lnTo>
                  <a:lnTo>
                    <a:pt x="593" y="247"/>
                  </a:lnTo>
                  <a:lnTo>
                    <a:pt x="594" y="248"/>
                  </a:lnTo>
                  <a:lnTo>
                    <a:pt x="595" y="248"/>
                  </a:lnTo>
                  <a:lnTo>
                    <a:pt x="596" y="248"/>
                  </a:lnTo>
                  <a:lnTo>
                    <a:pt x="597" y="249"/>
                  </a:lnTo>
                  <a:lnTo>
                    <a:pt x="598" y="249"/>
                  </a:lnTo>
                  <a:lnTo>
                    <a:pt x="598" y="250"/>
                  </a:lnTo>
                  <a:lnTo>
                    <a:pt x="599" y="251"/>
                  </a:lnTo>
                  <a:lnTo>
                    <a:pt x="599" y="252"/>
                  </a:lnTo>
                  <a:lnTo>
                    <a:pt x="600" y="253"/>
                  </a:lnTo>
                  <a:lnTo>
                    <a:pt x="600" y="254"/>
                  </a:lnTo>
                  <a:lnTo>
                    <a:pt x="601" y="256"/>
                  </a:lnTo>
                  <a:lnTo>
                    <a:pt x="601" y="258"/>
                  </a:lnTo>
                  <a:lnTo>
                    <a:pt x="601" y="260"/>
                  </a:lnTo>
                  <a:lnTo>
                    <a:pt x="601" y="265"/>
                  </a:lnTo>
                  <a:lnTo>
                    <a:pt x="601" y="268"/>
                  </a:lnTo>
                  <a:lnTo>
                    <a:pt x="601" y="270"/>
                  </a:lnTo>
                  <a:lnTo>
                    <a:pt x="601" y="271"/>
                  </a:lnTo>
                  <a:lnTo>
                    <a:pt x="601" y="272"/>
                  </a:lnTo>
                  <a:lnTo>
                    <a:pt x="601" y="272"/>
                  </a:lnTo>
                  <a:lnTo>
                    <a:pt x="602" y="274"/>
                  </a:lnTo>
                  <a:lnTo>
                    <a:pt x="602" y="275"/>
                  </a:lnTo>
                  <a:lnTo>
                    <a:pt x="602" y="276"/>
                  </a:lnTo>
                  <a:lnTo>
                    <a:pt x="603" y="276"/>
                  </a:lnTo>
                  <a:lnTo>
                    <a:pt x="604" y="277"/>
                  </a:lnTo>
                  <a:lnTo>
                    <a:pt x="604" y="278"/>
                  </a:lnTo>
                  <a:lnTo>
                    <a:pt x="605" y="279"/>
                  </a:lnTo>
                  <a:lnTo>
                    <a:pt x="606" y="280"/>
                  </a:lnTo>
                  <a:lnTo>
                    <a:pt x="608" y="282"/>
                  </a:lnTo>
                  <a:lnTo>
                    <a:pt x="609" y="283"/>
                  </a:lnTo>
                  <a:lnTo>
                    <a:pt x="610" y="284"/>
                  </a:lnTo>
                  <a:lnTo>
                    <a:pt x="610" y="284"/>
                  </a:lnTo>
                  <a:lnTo>
                    <a:pt x="610" y="285"/>
                  </a:lnTo>
                  <a:lnTo>
                    <a:pt x="611" y="285"/>
                  </a:lnTo>
                  <a:lnTo>
                    <a:pt x="611" y="286"/>
                  </a:lnTo>
                  <a:lnTo>
                    <a:pt x="611" y="287"/>
                  </a:lnTo>
                  <a:lnTo>
                    <a:pt x="610" y="288"/>
                  </a:lnTo>
                  <a:lnTo>
                    <a:pt x="610" y="289"/>
                  </a:lnTo>
                  <a:lnTo>
                    <a:pt x="608" y="292"/>
                  </a:lnTo>
                  <a:lnTo>
                    <a:pt x="607" y="296"/>
                  </a:lnTo>
                  <a:lnTo>
                    <a:pt x="605" y="300"/>
                  </a:lnTo>
                  <a:lnTo>
                    <a:pt x="605" y="301"/>
                  </a:lnTo>
                  <a:lnTo>
                    <a:pt x="604" y="302"/>
                  </a:lnTo>
                  <a:lnTo>
                    <a:pt x="604" y="304"/>
                  </a:lnTo>
                  <a:lnTo>
                    <a:pt x="604" y="306"/>
                  </a:lnTo>
                  <a:lnTo>
                    <a:pt x="604" y="308"/>
                  </a:lnTo>
                  <a:lnTo>
                    <a:pt x="605" y="310"/>
                  </a:lnTo>
                  <a:lnTo>
                    <a:pt x="605" y="312"/>
                  </a:lnTo>
                  <a:lnTo>
                    <a:pt x="607" y="315"/>
                  </a:lnTo>
                  <a:lnTo>
                    <a:pt x="607" y="317"/>
                  </a:lnTo>
                  <a:lnTo>
                    <a:pt x="608" y="319"/>
                  </a:lnTo>
                  <a:lnTo>
                    <a:pt x="609" y="321"/>
                  </a:lnTo>
                  <a:lnTo>
                    <a:pt x="611" y="325"/>
                  </a:lnTo>
                  <a:lnTo>
                    <a:pt x="613" y="330"/>
                  </a:lnTo>
                  <a:lnTo>
                    <a:pt x="615" y="336"/>
                  </a:lnTo>
                  <a:lnTo>
                    <a:pt x="620" y="345"/>
                  </a:lnTo>
                  <a:lnTo>
                    <a:pt x="623" y="353"/>
                  </a:lnTo>
                  <a:lnTo>
                    <a:pt x="625" y="358"/>
                  </a:lnTo>
                  <a:lnTo>
                    <a:pt x="626" y="360"/>
                  </a:lnTo>
                  <a:lnTo>
                    <a:pt x="627" y="361"/>
                  </a:lnTo>
                  <a:lnTo>
                    <a:pt x="627" y="363"/>
                  </a:lnTo>
                  <a:lnTo>
                    <a:pt x="629" y="369"/>
                  </a:lnTo>
                  <a:lnTo>
                    <a:pt x="630" y="371"/>
                  </a:lnTo>
                  <a:lnTo>
                    <a:pt x="630" y="373"/>
                  </a:lnTo>
                  <a:lnTo>
                    <a:pt x="631" y="374"/>
                  </a:lnTo>
                  <a:lnTo>
                    <a:pt x="631" y="375"/>
                  </a:lnTo>
                  <a:lnTo>
                    <a:pt x="632" y="376"/>
                  </a:lnTo>
                  <a:lnTo>
                    <a:pt x="633" y="377"/>
                  </a:lnTo>
                  <a:lnTo>
                    <a:pt x="634" y="378"/>
                  </a:lnTo>
                  <a:lnTo>
                    <a:pt x="634" y="379"/>
                  </a:lnTo>
                  <a:lnTo>
                    <a:pt x="635" y="380"/>
                  </a:lnTo>
                  <a:lnTo>
                    <a:pt x="637" y="380"/>
                  </a:lnTo>
                  <a:lnTo>
                    <a:pt x="638" y="381"/>
                  </a:lnTo>
                  <a:lnTo>
                    <a:pt x="639" y="382"/>
                  </a:lnTo>
                  <a:lnTo>
                    <a:pt x="640" y="382"/>
                  </a:lnTo>
                  <a:lnTo>
                    <a:pt x="642" y="383"/>
                  </a:lnTo>
                  <a:lnTo>
                    <a:pt x="648" y="385"/>
                  </a:lnTo>
                  <a:lnTo>
                    <a:pt x="650" y="385"/>
                  </a:lnTo>
                  <a:lnTo>
                    <a:pt x="655" y="386"/>
                  </a:lnTo>
                  <a:lnTo>
                    <a:pt x="657" y="386"/>
                  </a:lnTo>
                  <a:lnTo>
                    <a:pt x="658" y="386"/>
                  </a:lnTo>
                  <a:lnTo>
                    <a:pt x="659" y="387"/>
                  </a:lnTo>
                  <a:lnTo>
                    <a:pt x="661" y="388"/>
                  </a:lnTo>
                  <a:lnTo>
                    <a:pt x="663" y="388"/>
                  </a:lnTo>
                  <a:lnTo>
                    <a:pt x="664" y="390"/>
                  </a:lnTo>
                  <a:lnTo>
                    <a:pt x="666" y="392"/>
                  </a:lnTo>
                  <a:lnTo>
                    <a:pt x="669" y="395"/>
                  </a:lnTo>
                  <a:lnTo>
                    <a:pt x="670" y="396"/>
                  </a:lnTo>
                  <a:lnTo>
                    <a:pt x="671" y="397"/>
                  </a:lnTo>
                  <a:lnTo>
                    <a:pt x="672" y="397"/>
                  </a:lnTo>
                  <a:lnTo>
                    <a:pt x="674" y="398"/>
                  </a:lnTo>
                  <a:lnTo>
                    <a:pt x="676" y="399"/>
                  </a:lnTo>
                  <a:lnTo>
                    <a:pt x="678" y="399"/>
                  </a:lnTo>
                  <a:lnTo>
                    <a:pt x="679" y="400"/>
                  </a:lnTo>
                  <a:lnTo>
                    <a:pt x="681" y="400"/>
                  </a:lnTo>
                  <a:lnTo>
                    <a:pt x="682" y="400"/>
                  </a:lnTo>
                  <a:lnTo>
                    <a:pt x="683" y="400"/>
                  </a:lnTo>
                  <a:lnTo>
                    <a:pt x="684" y="400"/>
                  </a:lnTo>
                  <a:lnTo>
                    <a:pt x="688" y="399"/>
                  </a:lnTo>
                  <a:lnTo>
                    <a:pt x="691" y="399"/>
                  </a:lnTo>
                  <a:lnTo>
                    <a:pt x="693" y="399"/>
                  </a:lnTo>
                  <a:lnTo>
                    <a:pt x="694" y="399"/>
                  </a:lnTo>
                  <a:lnTo>
                    <a:pt x="695" y="399"/>
                  </a:lnTo>
                  <a:lnTo>
                    <a:pt x="696" y="399"/>
                  </a:lnTo>
                  <a:lnTo>
                    <a:pt x="698" y="400"/>
                  </a:lnTo>
                  <a:lnTo>
                    <a:pt x="700" y="400"/>
                  </a:lnTo>
                  <a:lnTo>
                    <a:pt x="701" y="401"/>
                  </a:lnTo>
                  <a:lnTo>
                    <a:pt x="702" y="402"/>
                  </a:lnTo>
                  <a:lnTo>
                    <a:pt x="703" y="403"/>
                  </a:lnTo>
                  <a:lnTo>
                    <a:pt x="704" y="403"/>
                  </a:lnTo>
                  <a:lnTo>
                    <a:pt x="705" y="404"/>
                  </a:lnTo>
                  <a:lnTo>
                    <a:pt x="706" y="405"/>
                  </a:lnTo>
                  <a:lnTo>
                    <a:pt x="706" y="407"/>
                  </a:lnTo>
                  <a:lnTo>
                    <a:pt x="706" y="408"/>
                  </a:lnTo>
                  <a:lnTo>
                    <a:pt x="707" y="410"/>
                  </a:lnTo>
                  <a:lnTo>
                    <a:pt x="708" y="413"/>
                  </a:lnTo>
                  <a:lnTo>
                    <a:pt x="709" y="419"/>
                  </a:lnTo>
                  <a:lnTo>
                    <a:pt x="711" y="427"/>
                  </a:lnTo>
                  <a:lnTo>
                    <a:pt x="715" y="439"/>
                  </a:lnTo>
                  <a:lnTo>
                    <a:pt x="717" y="447"/>
                  </a:lnTo>
                  <a:lnTo>
                    <a:pt x="717" y="449"/>
                  </a:lnTo>
                  <a:lnTo>
                    <a:pt x="718" y="450"/>
                  </a:lnTo>
                  <a:lnTo>
                    <a:pt x="719" y="452"/>
                  </a:lnTo>
                  <a:lnTo>
                    <a:pt x="720" y="455"/>
                  </a:lnTo>
                  <a:lnTo>
                    <a:pt x="721" y="456"/>
                  </a:lnTo>
                  <a:lnTo>
                    <a:pt x="721" y="458"/>
                  </a:lnTo>
                  <a:lnTo>
                    <a:pt x="722" y="464"/>
                  </a:lnTo>
                  <a:lnTo>
                    <a:pt x="723" y="466"/>
                  </a:lnTo>
                  <a:lnTo>
                    <a:pt x="723" y="468"/>
                  </a:lnTo>
                  <a:lnTo>
                    <a:pt x="724" y="471"/>
                  </a:lnTo>
                  <a:lnTo>
                    <a:pt x="725" y="474"/>
                  </a:lnTo>
                  <a:lnTo>
                    <a:pt x="726" y="475"/>
                  </a:lnTo>
                  <a:lnTo>
                    <a:pt x="728" y="479"/>
                  </a:lnTo>
                  <a:lnTo>
                    <a:pt x="730" y="482"/>
                  </a:lnTo>
                  <a:lnTo>
                    <a:pt x="730" y="484"/>
                  </a:lnTo>
                  <a:lnTo>
                    <a:pt x="731" y="485"/>
                  </a:lnTo>
                  <a:lnTo>
                    <a:pt x="731" y="487"/>
                  </a:lnTo>
                  <a:lnTo>
                    <a:pt x="731" y="488"/>
                  </a:lnTo>
                  <a:lnTo>
                    <a:pt x="731" y="490"/>
                  </a:lnTo>
                  <a:lnTo>
                    <a:pt x="731" y="491"/>
                  </a:lnTo>
                  <a:lnTo>
                    <a:pt x="730" y="492"/>
                  </a:lnTo>
                  <a:lnTo>
                    <a:pt x="729" y="496"/>
                  </a:lnTo>
                  <a:lnTo>
                    <a:pt x="728" y="499"/>
                  </a:lnTo>
                  <a:lnTo>
                    <a:pt x="727" y="502"/>
                  </a:lnTo>
                  <a:lnTo>
                    <a:pt x="727" y="503"/>
                  </a:lnTo>
                  <a:lnTo>
                    <a:pt x="727" y="504"/>
                  </a:lnTo>
                  <a:lnTo>
                    <a:pt x="726" y="504"/>
                  </a:lnTo>
                  <a:lnTo>
                    <a:pt x="725" y="505"/>
                  </a:lnTo>
                  <a:lnTo>
                    <a:pt x="725" y="505"/>
                  </a:lnTo>
                  <a:lnTo>
                    <a:pt x="724" y="506"/>
                  </a:lnTo>
                  <a:lnTo>
                    <a:pt x="722" y="506"/>
                  </a:lnTo>
                  <a:lnTo>
                    <a:pt x="718" y="508"/>
                  </a:lnTo>
                  <a:lnTo>
                    <a:pt x="716" y="508"/>
                  </a:lnTo>
                  <a:lnTo>
                    <a:pt x="714" y="509"/>
                  </a:lnTo>
                  <a:lnTo>
                    <a:pt x="712" y="510"/>
                  </a:lnTo>
                  <a:lnTo>
                    <a:pt x="707" y="513"/>
                  </a:lnTo>
                  <a:lnTo>
                    <a:pt x="704" y="514"/>
                  </a:lnTo>
                  <a:lnTo>
                    <a:pt x="701" y="516"/>
                  </a:lnTo>
                  <a:lnTo>
                    <a:pt x="696" y="520"/>
                  </a:lnTo>
                  <a:lnTo>
                    <a:pt x="694" y="521"/>
                  </a:lnTo>
                  <a:lnTo>
                    <a:pt x="692" y="522"/>
                  </a:lnTo>
                  <a:lnTo>
                    <a:pt x="690" y="522"/>
                  </a:lnTo>
                  <a:lnTo>
                    <a:pt x="689" y="523"/>
                  </a:lnTo>
                  <a:lnTo>
                    <a:pt x="688" y="523"/>
                  </a:lnTo>
                  <a:lnTo>
                    <a:pt x="686" y="523"/>
                  </a:lnTo>
                  <a:lnTo>
                    <a:pt x="685" y="523"/>
                  </a:lnTo>
                  <a:lnTo>
                    <a:pt x="684" y="523"/>
                  </a:lnTo>
                  <a:lnTo>
                    <a:pt x="683" y="523"/>
                  </a:lnTo>
                  <a:lnTo>
                    <a:pt x="680" y="522"/>
                  </a:lnTo>
                  <a:lnTo>
                    <a:pt x="675" y="521"/>
                  </a:lnTo>
                  <a:lnTo>
                    <a:pt x="673" y="520"/>
                  </a:lnTo>
                  <a:lnTo>
                    <a:pt x="671" y="520"/>
                  </a:lnTo>
                  <a:lnTo>
                    <a:pt x="669" y="519"/>
                  </a:lnTo>
                  <a:lnTo>
                    <a:pt x="665" y="519"/>
                  </a:lnTo>
                  <a:lnTo>
                    <a:pt x="660" y="518"/>
                  </a:lnTo>
                  <a:lnTo>
                    <a:pt x="658" y="518"/>
                  </a:lnTo>
                  <a:lnTo>
                    <a:pt x="656" y="518"/>
                  </a:lnTo>
                  <a:lnTo>
                    <a:pt x="653" y="518"/>
                  </a:lnTo>
                  <a:lnTo>
                    <a:pt x="648" y="519"/>
                  </a:lnTo>
                  <a:lnTo>
                    <a:pt x="640" y="521"/>
                  </a:lnTo>
                  <a:lnTo>
                    <a:pt x="638" y="521"/>
                  </a:lnTo>
                  <a:lnTo>
                    <a:pt x="635" y="522"/>
                  </a:lnTo>
                  <a:lnTo>
                    <a:pt x="633" y="522"/>
                  </a:lnTo>
                  <a:lnTo>
                    <a:pt x="632" y="522"/>
                  </a:lnTo>
                  <a:lnTo>
                    <a:pt x="630" y="521"/>
                  </a:lnTo>
                  <a:lnTo>
                    <a:pt x="629" y="521"/>
                  </a:lnTo>
                  <a:lnTo>
                    <a:pt x="628" y="521"/>
                  </a:lnTo>
                  <a:lnTo>
                    <a:pt x="627" y="520"/>
                  </a:lnTo>
                  <a:lnTo>
                    <a:pt x="624" y="519"/>
                  </a:lnTo>
                  <a:lnTo>
                    <a:pt x="622" y="518"/>
                  </a:lnTo>
                  <a:lnTo>
                    <a:pt x="621" y="518"/>
                  </a:lnTo>
                  <a:lnTo>
                    <a:pt x="619" y="518"/>
                  </a:lnTo>
                  <a:lnTo>
                    <a:pt x="618" y="518"/>
                  </a:lnTo>
                  <a:lnTo>
                    <a:pt x="617" y="518"/>
                  </a:lnTo>
                  <a:lnTo>
                    <a:pt x="615" y="518"/>
                  </a:lnTo>
                  <a:lnTo>
                    <a:pt x="613" y="518"/>
                  </a:lnTo>
                  <a:lnTo>
                    <a:pt x="612" y="519"/>
                  </a:lnTo>
                  <a:lnTo>
                    <a:pt x="611" y="519"/>
                  </a:lnTo>
                  <a:lnTo>
                    <a:pt x="610" y="519"/>
                  </a:lnTo>
                  <a:lnTo>
                    <a:pt x="609" y="520"/>
                  </a:lnTo>
                  <a:lnTo>
                    <a:pt x="607" y="521"/>
                  </a:lnTo>
                  <a:lnTo>
                    <a:pt x="606" y="521"/>
                  </a:lnTo>
                  <a:lnTo>
                    <a:pt x="605" y="522"/>
                  </a:lnTo>
                  <a:lnTo>
                    <a:pt x="603" y="523"/>
                  </a:lnTo>
                  <a:lnTo>
                    <a:pt x="603" y="524"/>
                  </a:lnTo>
                  <a:lnTo>
                    <a:pt x="602" y="526"/>
                  </a:lnTo>
                  <a:lnTo>
                    <a:pt x="601" y="527"/>
                  </a:lnTo>
                  <a:lnTo>
                    <a:pt x="600" y="528"/>
                  </a:lnTo>
                  <a:lnTo>
                    <a:pt x="600" y="529"/>
                  </a:lnTo>
                  <a:lnTo>
                    <a:pt x="600" y="530"/>
                  </a:lnTo>
                  <a:lnTo>
                    <a:pt x="600" y="531"/>
                  </a:lnTo>
                  <a:lnTo>
                    <a:pt x="599" y="532"/>
                  </a:lnTo>
                  <a:lnTo>
                    <a:pt x="599" y="534"/>
                  </a:lnTo>
                  <a:lnTo>
                    <a:pt x="599" y="538"/>
                  </a:lnTo>
                  <a:lnTo>
                    <a:pt x="600" y="540"/>
                  </a:lnTo>
                  <a:lnTo>
                    <a:pt x="599" y="541"/>
                  </a:lnTo>
                  <a:lnTo>
                    <a:pt x="599" y="542"/>
                  </a:lnTo>
                  <a:lnTo>
                    <a:pt x="599" y="544"/>
                  </a:lnTo>
                  <a:lnTo>
                    <a:pt x="598" y="545"/>
                  </a:lnTo>
                  <a:lnTo>
                    <a:pt x="598" y="546"/>
                  </a:lnTo>
                  <a:lnTo>
                    <a:pt x="597" y="548"/>
                  </a:lnTo>
                  <a:lnTo>
                    <a:pt x="595" y="551"/>
                  </a:lnTo>
                  <a:lnTo>
                    <a:pt x="592" y="555"/>
                  </a:lnTo>
                  <a:lnTo>
                    <a:pt x="590" y="557"/>
                  </a:lnTo>
                  <a:lnTo>
                    <a:pt x="586" y="562"/>
                  </a:lnTo>
                  <a:lnTo>
                    <a:pt x="582" y="567"/>
                  </a:lnTo>
                  <a:lnTo>
                    <a:pt x="581" y="568"/>
                  </a:lnTo>
                  <a:lnTo>
                    <a:pt x="580" y="571"/>
                  </a:lnTo>
                  <a:lnTo>
                    <a:pt x="577" y="575"/>
                  </a:lnTo>
                  <a:lnTo>
                    <a:pt x="573" y="581"/>
                  </a:lnTo>
                  <a:lnTo>
                    <a:pt x="573" y="582"/>
                  </a:lnTo>
                  <a:lnTo>
                    <a:pt x="571" y="584"/>
                  </a:lnTo>
                  <a:lnTo>
                    <a:pt x="570" y="585"/>
                  </a:lnTo>
                  <a:lnTo>
                    <a:pt x="569" y="587"/>
                  </a:lnTo>
                  <a:lnTo>
                    <a:pt x="567" y="588"/>
                  </a:lnTo>
                  <a:lnTo>
                    <a:pt x="566" y="589"/>
                  </a:lnTo>
                  <a:lnTo>
                    <a:pt x="564" y="590"/>
                  </a:lnTo>
                  <a:lnTo>
                    <a:pt x="562" y="591"/>
                  </a:lnTo>
                  <a:lnTo>
                    <a:pt x="561" y="592"/>
                  </a:lnTo>
                  <a:lnTo>
                    <a:pt x="559" y="592"/>
                  </a:lnTo>
                  <a:lnTo>
                    <a:pt x="558" y="593"/>
                  </a:lnTo>
                  <a:lnTo>
                    <a:pt x="556" y="593"/>
                  </a:lnTo>
                  <a:lnTo>
                    <a:pt x="555" y="593"/>
                  </a:lnTo>
                  <a:lnTo>
                    <a:pt x="553" y="593"/>
                  </a:lnTo>
                  <a:lnTo>
                    <a:pt x="551" y="593"/>
                  </a:lnTo>
                  <a:lnTo>
                    <a:pt x="550" y="593"/>
                  </a:lnTo>
                  <a:lnTo>
                    <a:pt x="544" y="593"/>
                  </a:lnTo>
                  <a:lnTo>
                    <a:pt x="544" y="593"/>
                  </a:lnTo>
                  <a:lnTo>
                    <a:pt x="544" y="593"/>
                  </a:lnTo>
                  <a:lnTo>
                    <a:pt x="543" y="593"/>
                  </a:lnTo>
                  <a:lnTo>
                    <a:pt x="543" y="593"/>
                  </a:lnTo>
                  <a:lnTo>
                    <a:pt x="541" y="592"/>
                  </a:lnTo>
                  <a:lnTo>
                    <a:pt x="540" y="592"/>
                  </a:lnTo>
                  <a:lnTo>
                    <a:pt x="538" y="591"/>
                  </a:lnTo>
                  <a:lnTo>
                    <a:pt x="537" y="590"/>
                  </a:lnTo>
                  <a:lnTo>
                    <a:pt x="535" y="589"/>
                  </a:lnTo>
                  <a:lnTo>
                    <a:pt x="534" y="588"/>
                  </a:lnTo>
                  <a:lnTo>
                    <a:pt x="533" y="587"/>
                  </a:lnTo>
                  <a:lnTo>
                    <a:pt x="533" y="586"/>
                  </a:lnTo>
                  <a:lnTo>
                    <a:pt x="532" y="585"/>
                  </a:lnTo>
                  <a:lnTo>
                    <a:pt x="531" y="584"/>
                  </a:lnTo>
                  <a:lnTo>
                    <a:pt x="531" y="583"/>
                  </a:lnTo>
                  <a:lnTo>
                    <a:pt x="530" y="581"/>
                  </a:lnTo>
                  <a:lnTo>
                    <a:pt x="528" y="575"/>
                  </a:lnTo>
                  <a:lnTo>
                    <a:pt x="527" y="574"/>
                  </a:lnTo>
                  <a:lnTo>
                    <a:pt x="526" y="573"/>
                  </a:lnTo>
                  <a:lnTo>
                    <a:pt x="526" y="572"/>
                  </a:lnTo>
                  <a:lnTo>
                    <a:pt x="525" y="571"/>
                  </a:lnTo>
                  <a:lnTo>
                    <a:pt x="522" y="567"/>
                  </a:lnTo>
                  <a:lnTo>
                    <a:pt x="521" y="565"/>
                  </a:lnTo>
                  <a:lnTo>
                    <a:pt x="520" y="565"/>
                  </a:lnTo>
                  <a:lnTo>
                    <a:pt x="519" y="564"/>
                  </a:lnTo>
                  <a:lnTo>
                    <a:pt x="517" y="562"/>
                  </a:lnTo>
                  <a:lnTo>
                    <a:pt x="510" y="557"/>
                  </a:lnTo>
                  <a:lnTo>
                    <a:pt x="508" y="556"/>
                  </a:lnTo>
                  <a:lnTo>
                    <a:pt x="507" y="555"/>
                  </a:lnTo>
                  <a:lnTo>
                    <a:pt x="506" y="554"/>
                  </a:lnTo>
                  <a:lnTo>
                    <a:pt x="505" y="552"/>
                  </a:lnTo>
                  <a:lnTo>
                    <a:pt x="504" y="551"/>
                  </a:lnTo>
                  <a:lnTo>
                    <a:pt x="503" y="549"/>
                  </a:lnTo>
                  <a:lnTo>
                    <a:pt x="501" y="547"/>
                  </a:lnTo>
                  <a:lnTo>
                    <a:pt x="498" y="542"/>
                  </a:lnTo>
                  <a:lnTo>
                    <a:pt x="498" y="541"/>
                  </a:lnTo>
                  <a:lnTo>
                    <a:pt x="497" y="539"/>
                  </a:lnTo>
                  <a:lnTo>
                    <a:pt x="496" y="538"/>
                  </a:lnTo>
                  <a:lnTo>
                    <a:pt x="495" y="537"/>
                  </a:lnTo>
                  <a:lnTo>
                    <a:pt x="494" y="536"/>
                  </a:lnTo>
                  <a:lnTo>
                    <a:pt x="492" y="536"/>
                  </a:lnTo>
                  <a:lnTo>
                    <a:pt x="490" y="535"/>
                  </a:lnTo>
                  <a:lnTo>
                    <a:pt x="489" y="535"/>
                  </a:lnTo>
                  <a:lnTo>
                    <a:pt x="488" y="535"/>
                  </a:lnTo>
                  <a:lnTo>
                    <a:pt x="486" y="535"/>
                  </a:lnTo>
                  <a:lnTo>
                    <a:pt x="486" y="535"/>
                  </a:lnTo>
                  <a:lnTo>
                    <a:pt x="484" y="535"/>
                  </a:lnTo>
                  <a:lnTo>
                    <a:pt x="479" y="536"/>
                  </a:lnTo>
                  <a:lnTo>
                    <a:pt x="478" y="536"/>
                  </a:lnTo>
                  <a:lnTo>
                    <a:pt x="476" y="537"/>
                  </a:lnTo>
                  <a:lnTo>
                    <a:pt x="475" y="537"/>
                  </a:lnTo>
                  <a:lnTo>
                    <a:pt x="474" y="537"/>
                  </a:lnTo>
                  <a:lnTo>
                    <a:pt x="472" y="537"/>
                  </a:lnTo>
                  <a:lnTo>
                    <a:pt x="468" y="536"/>
                  </a:lnTo>
                  <a:lnTo>
                    <a:pt x="466" y="536"/>
                  </a:lnTo>
                  <a:lnTo>
                    <a:pt x="458" y="534"/>
                  </a:lnTo>
                  <a:lnTo>
                    <a:pt x="456" y="534"/>
                  </a:lnTo>
                  <a:lnTo>
                    <a:pt x="455" y="533"/>
                  </a:lnTo>
                  <a:lnTo>
                    <a:pt x="453" y="532"/>
                  </a:lnTo>
                  <a:lnTo>
                    <a:pt x="451" y="532"/>
                  </a:lnTo>
                  <a:lnTo>
                    <a:pt x="450" y="531"/>
                  </a:lnTo>
                  <a:lnTo>
                    <a:pt x="448" y="530"/>
                  </a:lnTo>
                  <a:lnTo>
                    <a:pt x="443" y="526"/>
                  </a:lnTo>
                  <a:lnTo>
                    <a:pt x="441" y="525"/>
                  </a:lnTo>
                  <a:lnTo>
                    <a:pt x="440" y="524"/>
                  </a:lnTo>
                  <a:lnTo>
                    <a:pt x="438" y="523"/>
                  </a:lnTo>
                  <a:lnTo>
                    <a:pt x="437" y="522"/>
                  </a:lnTo>
                  <a:lnTo>
                    <a:pt x="435" y="522"/>
                  </a:lnTo>
                  <a:lnTo>
                    <a:pt x="433" y="522"/>
                  </a:lnTo>
                  <a:lnTo>
                    <a:pt x="429" y="522"/>
                  </a:lnTo>
                  <a:lnTo>
                    <a:pt x="427" y="521"/>
                  </a:lnTo>
                  <a:lnTo>
                    <a:pt x="426" y="521"/>
                  </a:lnTo>
                  <a:lnTo>
                    <a:pt x="421" y="520"/>
                  </a:lnTo>
                  <a:lnTo>
                    <a:pt x="420" y="520"/>
                  </a:lnTo>
                  <a:lnTo>
                    <a:pt x="419" y="519"/>
                  </a:lnTo>
                  <a:lnTo>
                    <a:pt x="416" y="519"/>
                  </a:lnTo>
                  <a:lnTo>
                    <a:pt x="411" y="519"/>
                  </a:lnTo>
                  <a:lnTo>
                    <a:pt x="407" y="520"/>
                  </a:lnTo>
                  <a:lnTo>
                    <a:pt x="403" y="520"/>
                  </a:lnTo>
                  <a:lnTo>
                    <a:pt x="397" y="521"/>
                  </a:lnTo>
                  <a:lnTo>
                    <a:pt x="394" y="522"/>
                  </a:lnTo>
                  <a:lnTo>
                    <a:pt x="389" y="524"/>
                  </a:lnTo>
                  <a:lnTo>
                    <a:pt x="379" y="527"/>
                  </a:lnTo>
                  <a:lnTo>
                    <a:pt x="376" y="527"/>
                  </a:lnTo>
                  <a:lnTo>
                    <a:pt x="374" y="528"/>
                  </a:lnTo>
                  <a:lnTo>
                    <a:pt x="373" y="528"/>
                  </a:lnTo>
                  <a:lnTo>
                    <a:pt x="372" y="528"/>
                  </a:lnTo>
                  <a:lnTo>
                    <a:pt x="370" y="528"/>
                  </a:lnTo>
                  <a:lnTo>
                    <a:pt x="369" y="527"/>
                  </a:lnTo>
                  <a:lnTo>
                    <a:pt x="368" y="527"/>
                  </a:lnTo>
                  <a:lnTo>
                    <a:pt x="367" y="526"/>
                  </a:lnTo>
                  <a:lnTo>
                    <a:pt x="367" y="526"/>
                  </a:lnTo>
                  <a:lnTo>
                    <a:pt x="366" y="525"/>
                  </a:lnTo>
                  <a:lnTo>
                    <a:pt x="365" y="524"/>
                  </a:lnTo>
                  <a:lnTo>
                    <a:pt x="365" y="523"/>
                  </a:lnTo>
                  <a:lnTo>
                    <a:pt x="362" y="519"/>
                  </a:lnTo>
                  <a:lnTo>
                    <a:pt x="362" y="518"/>
                  </a:lnTo>
                  <a:lnTo>
                    <a:pt x="361" y="517"/>
                  </a:lnTo>
                  <a:lnTo>
                    <a:pt x="360" y="516"/>
                  </a:lnTo>
                  <a:lnTo>
                    <a:pt x="358" y="514"/>
                  </a:lnTo>
                  <a:lnTo>
                    <a:pt x="357" y="513"/>
                  </a:lnTo>
                  <a:lnTo>
                    <a:pt x="355" y="512"/>
                  </a:lnTo>
                  <a:lnTo>
                    <a:pt x="353" y="511"/>
                  </a:lnTo>
                  <a:lnTo>
                    <a:pt x="351" y="510"/>
                  </a:lnTo>
                  <a:lnTo>
                    <a:pt x="349" y="510"/>
                  </a:lnTo>
                  <a:lnTo>
                    <a:pt x="347" y="509"/>
                  </a:lnTo>
                  <a:lnTo>
                    <a:pt x="344" y="508"/>
                  </a:lnTo>
                  <a:lnTo>
                    <a:pt x="342" y="508"/>
                  </a:lnTo>
                  <a:lnTo>
                    <a:pt x="340" y="508"/>
                  </a:lnTo>
                  <a:lnTo>
                    <a:pt x="339" y="508"/>
                  </a:lnTo>
                  <a:lnTo>
                    <a:pt x="339" y="508"/>
                  </a:lnTo>
                  <a:lnTo>
                    <a:pt x="338" y="508"/>
                  </a:lnTo>
                  <a:lnTo>
                    <a:pt x="338" y="508"/>
                  </a:lnTo>
                  <a:lnTo>
                    <a:pt x="336" y="509"/>
                  </a:lnTo>
                  <a:lnTo>
                    <a:pt x="335" y="509"/>
                  </a:lnTo>
                  <a:lnTo>
                    <a:pt x="333" y="509"/>
                  </a:lnTo>
                  <a:lnTo>
                    <a:pt x="333" y="509"/>
                  </a:lnTo>
                  <a:lnTo>
                    <a:pt x="332" y="509"/>
                  </a:lnTo>
                  <a:lnTo>
                    <a:pt x="331" y="508"/>
                  </a:lnTo>
                  <a:lnTo>
                    <a:pt x="330" y="505"/>
                  </a:lnTo>
                  <a:lnTo>
                    <a:pt x="328" y="500"/>
                  </a:lnTo>
                  <a:lnTo>
                    <a:pt x="327" y="498"/>
                  </a:lnTo>
                  <a:lnTo>
                    <a:pt x="326" y="496"/>
                  </a:lnTo>
                  <a:lnTo>
                    <a:pt x="324" y="495"/>
                  </a:lnTo>
                  <a:lnTo>
                    <a:pt x="324" y="494"/>
                  </a:lnTo>
                  <a:lnTo>
                    <a:pt x="323" y="494"/>
                  </a:lnTo>
                  <a:lnTo>
                    <a:pt x="323" y="494"/>
                  </a:lnTo>
                  <a:lnTo>
                    <a:pt x="322" y="494"/>
                  </a:lnTo>
                  <a:lnTo>
                    <a:pt x="322" y="494"/>
                  </a:lnTo>
                  <a:lnTo>
                    <a:pt x="321" y="494"/>
                  </a:lnTo>
                  <a:lnTo>
                    <a:pt x="320" y="494"/>
                  </a:lnTo>
                  <a:lnTo>
                    <a:pt x="318" y="494"/>
                  </a:lnTo>
                  <a:lnTo>
                    <a:pt x="317" y="494"/>
                  </a:lnTo>
                  <a:lnTo>
                    <a:pt x="316" y="495"/>
                  </a:lnTo>
                  <a:lnTo>
                    <a:pt x="315" y="496"/>
                  </a:lnTo>
                  <a:lnTo>
                    <a:pt x="313" y="497"/>
                  </a:lnTo>
                  <a:lnTo>
                    <a:pt x="310" y="500"/>
                  </a:lnTo>
                  <a:lnTo>
                    <a:pt x="309" y="500"/>
                  </a:lnTo>
                  <a:lnTo>
                    <a:pt x="309" y="501"/>
                  </a:lnTo>
                  <a:lnTo>
                    <a:pt x="308" y="501"/>
                  </a:lnTo>
                  <a:lnTo>
                    <a:pt x="307" y="501"/>
                  </a:lnTo>
                  <a:lnTo>
                    <a:pt x="307" y="500"/>
                  </a:lnTo>
                  <a:lnTo>
                    <a:pt x="306" y="500"/>
                  </a:lnTo>
                  <a:lnTo>
                    <a:pt x="305" y="499"/>
                  </a:lnTo>
                  <a:lnTo>
                    <a:pt x="305" y="498"/>
                  </a:lnTo>
                  <a:lnTo>
                    <a:pt x="304" y="497"/>
                  </a:lnTo>
                  <a:lnTo>
                    <a:pt x="304" y="495"/>
                  </a:lnTo>
                  <a:lnTo>
                    <a:pt x="304" y="494"/>
                  </a:lnTo>
                  <a:lnTo>
                    <a:pt x="304" y="494"/>
                  </a:lnTo>
                  <a:lnTo>
                    <a:pt x="304" y="493"/>
                  </a:lnTo>
                  <a:lnTo>
                    <a:pt x="304" y="491"/>
                  </a:lnTo>
                  <a:lnTo>
                    <a:pt x="305" y="490"/>
                  </a:lnTo>
                  <a:lnTo>
                    <a:pt x="306" y="488"/>
                  </a:lnTo>
                  <a:lnTo>
                    <a:pt x="306" y="487"/>
                  </a:lnTo>
                  <a:lnTo>
                    <a:pt x="306" y="486"/>
                  </a:lnTo>
                  <a:lnTo>
                    <a:pt x="306" y="485"/>
                  </a:lnTo>
                  <a:lnTo>
                    <a:pt x="306" y="485"/>
                  </a:lnTo>
                  <a:lnTo>
                    <a:pt x="306" y="484"/>
                  </a:lnTo>
                  <a:lnTo>
                    <a:pt x="306" y="482"/>
                  </a:lnTo>
                  <a:lnTo>
                    <a:pt x="305" y="481"/>
                  </a:lnTo>
                  <a:lnTo>
                    <a:pt x="303" y="477"/>
                  </a:lnTo>
                  <a:lnTo>
                    <a:pt x="301" y="474"/>
                  </a:lnTo>
                  <a:lnTo>
                    <a:pt x="299" y="471"/>
                  </a:lnTo>
                  <a:lnTo>
                    <a:pt x="296" y="468"/>
                  </a:lnTo>
                  <a:lnTo>
                    <a:pt x="295" y="466"/>
                  </a:lnTo>
                  <a:lnTo>
                    <a:pt x="292" y="463"/>
                  </a:lnTo>
                  <a:lnTo>
                    <a:pt x="287" y="458"/>
                  </a:lnTo>
                  <a:lnTo>
                    <a:pt x="285" y="457"/>
                  </a:lnTo>
                  <a:lnTo>
                    <a:pt x="283" y="455"/>
                  </a:lnTo>
                  <a:lnTo>
                    <a:pt x="273" y="447"/>
                  </a:lnTo>
                  <a:lnTo>
                    <a:pt x="272" y="447"/>
                  </a:lnTo>
                  <a:lnTo>
                    <a:pt x="271" y="446"/>
                  </a:lnTo>
                  <a:lnTo>
                    <a:pt x="270" y="445"/>
                  </a:lnTo>
                  <a:lnTo>
                    <a:pt x="269" y="444"/>
                  </a:lnTo>
                  <a:lnTo>
                    <a:pt x="268" y="441"/>
                  </a:lnTo>
                  <a:lnTo>
                    <a:pt x="267" y="440"/>
                  </a:lnTo>
                  <a:lnTo>
                    <a:pt x="265" y="436"/>
                  </a:lnTo>
                  <a:lnTo>
                    <a:pt x="264" y="434"/>
                  </a:lnTo>
                  <a:lnTo>
                    <a:pt x="263" y="433"/>
                  </a:lnTo>
                  <a:lnTo>
                    <a:pt x="262" y="431"/>
                  </a:lnTo>
                  <a:lnTo>
                    <a:pt x="260" y="429"/>
                  </a:lnTo>
                  <a:lnTo>
                    <a:pt x="259" y="427"/>
                  </a:lnTo>
                  <a:lnTo>
                    <a:pt x="258" y="426"/>
                  </a:lnTo>
                  <a:lnTo>
                    <a:pt x="256" y="425"/>
                  </a:lnTo>
                  <a:lnTo>
                    <a:pt x="255" y="425"/>
                  </a:lnTo>
                  <a:lnTo>
                    <a:pt x="255" y="424"/>
                  </a:lnTo>
                  <a:lnTo>
                    <a:pt x="254" y="424"/>
                  </a:lnTo>
                  <a:lnTo>
                    <a:pt x="254" y="424"/>
                  </a:lnTo>
                  <a:lnTo>
                    <a:pt x="253" y="424"/>
                  </a:lnTo>
                  <a:lnTo>
                    <a:pt x="252" y="424"/>
                  </a:lnTo>
                  <a:lnTo>
                    <a:pt x="252" y="425"/>
                  </a:lnTo>
                  <a:lnTo>
                    <a:pt x="251" y="425"/>
                  </a:lnTo>
                  <a:lnTo>
                    <a:pt x="249" y="426"/>
                  </a:lnTo>
                  <a:lnTo>
                    <a:pt x="249" y="427"/>
                  </a:lnTo>
                  <a:lnTo>
                    <a:pt x="248" y="427"/>
                  </a:lnTo>
                  <a:lnTo>
                    <a:pt x="247" y="427"/>
                  </a:lnTo>
                  <a:lnTo>
                    <a:pt x="246" y="427"/>
                  </a:lnTo>
                  <a:lnTo>
                    <a:pt x="245" y="427"/>
                  </a:lnTo>
                  <a:lnTo>
                    <a:pt x="244" y="427"/>
                  </a:lnTo>
                  <a:lnTo>
                    <a:pt x="243" y="427"/>
                  </a:lnTo>
                  <a:lnTo>
                    <a:pt x="241" y="426"/>
                  </a:lnTo>
                  <a:lnTo>
                    <a:pt x="240" y="425"/>
                  </a:lnTo>
                  <a:lnTo>
                    <a:pt x="238" y="424"/>
                  </a:lnTo>
                  <a:lnTo>
                    <a:pt x="237" y="423"/>
                  </a:lnTo>
                  <a:lnTo>
                    <a:pt x="235" y="422"/>
                  </a:lnTo>
                  <a:lnTo>
                    <a:pt x="234" y="421"/>
                  </a:lnTo>
                  <a:lnTo>
                    <a:pt x="234" y="420"/>
                  </a:lnTo>
                  <a:lnTo>
                    <a:pt x="233" y="419"/>
                  </a:lnTo>
                  <a:lnTo>
                    <a:pt x="232" y="418"/>
                  </a:lnTo>
                  <a:lnTo>
                    <a:pt x="231" y="416"/>
                  </a:lnTo>
                  <a:lnTo>
                    <a:pt x="231" y="414"/>
                  </a:lnTo>
                  <a:lnTo>
                    <a:pt x="230" y="412"/>
                  </a:lnTo>
                  <a:lnTo>
                    <a:pt x="230" y="410"/>
                  </a:lnTo>
                  <a:lnTo>
                    <a:pt x="230" y="408"/>
                  </a:lnTo>
                  <a:lnTo>
                    <a:pt x="229" y="406"/>
                  </a:lnTo>
                  <a:lnTo>
                    <a:pt x="229" y="404"/>
                  </a:lnTo>
                  <a:lnTo>
                    <a:pt x="230" y="403"/>
                  </a:lnTo>
                  <a:lnTo>
                    <a:pt x="230" y="401"/>
                  </a:lnTo>
                  <a:lnTo>
                    <a:pt x="230" y="400"/>
                  </a:lnTo>
                  <a:lnTo>
                    <a:pt x="230" y="397"/>
                  </a:lnTo>
                  <a:lnTo>
                    <a:pt x="232" y="391"/>
                  </a:lnTo>
                  <a:lnTo>
                    <a:pt x="232" y="390"/>
                  </a:lnTo>
                  <a:lnTo>
                    <a:pt x="232" y="388"/>
                  </a:lnTo>
                  <a:lnTo>
                    <a:pt x="232" y="387"/>
                  </a:lnTo>
                  <a:lnTo>
                    <a:pt x="233" y="385"/>
                  </a:lnTo>
                  <a:lnTo>
                    <a:pt x="232" y="383"/>
                  </a:lnTo>
                  <a:lnTo>
                    <a:pt x="232" y="382"/>
                  </a:lnTo>
                  <a:lnTo>
                    <a:pt x="232" y="380"/>
                  </a:lnTo>
                  <a:lnTo>
                    <a:pt x="231" y="377"/>
                  </a:lnTo>
                  <a:lnTo>
                    <a:pt x="231" y="375"/>
                  </a:lnTo>
                  <a:lnTo>
                    <a:pt x="230" y="373"/>
                  </a:lnTo>
                  <a:lnTo>
                    <a:pt x="229" y="372"/>
                  </a:lnTo>
                  <a:lnTo>
                    <a:pt x="229" y="371"/>
                  </a:lnTo>
                  <a:lnTo>
                    <a:pt x="228" y="369"/>
                  </a:lnTo>
                  <a:lnTo>
                    <a:pt x="227" y="368"/>
                  </a:lnTo>
                  <a:lnTo>
                    <a:pt x="226" y="368"/>
                  </a:lnTo>
                  <a:lnTo>
                    <a:pt x="225" y="368"/>
                  </a:lnTo>
                  <a:lnTo>
                    <a:pt x="225" y="367"/>
                  </a:lnTo>
                  <a:lnTo>
                    <a:pt x="224" y="367"/>
                  </a:lnTo>
                  <a:lnTo>
                    <a:pt x="223" y="367"/>
                  </a:lnTo>
                  <a:lnTo>
                    <a:pt x="222" y="367"/>
                  </a:lnTo>
                  <a:lnTo>
                    <a:pt x="222" y="367"/>
                  </a:lnTo>
                  <a:lnTo>
                    <a:pt x="221" y="367"/>
                  </a:lnTo>
                  <a:lnTo>
                    <a:pt x="217" y="368"/>
                  </a:lnTo>
                  <a:lnTo>
                    <a:pt x="215" y="368"/>
                  </a:lnTo>
                  <a:lnTo>
                    <a:pt x="208" y="371"/>
                  </a:lnTo>
                  <a:lnTo>
                    <a:pt x="206" y="371"/>
                  </a:lnTo>
                  <a:lnTo>
                    <a:pt x="204" y="372"/>
                  </a:lnTo>
                  <a:lnTo>
                    <a:pt x="201" y="373"/>
                  </a:lnTo>
                  <a:lnTo>
                    <a:pt x="198" y="375"/>
                  </a:lnTo>
                  <a:lnTo>
                    <a:pt x="197" y="375"/>
                  </a:lnTo>
                  <a:lnTo>
                    <a:pt x="196" y="375"/>
                  </a:lnTo>
                  <a:lnTo>
                    <a:pt x="195" y="375"/>
                  </a:lnTo>
                  <a:lnTo>
                    <a:pt x="194" y="375"/>
                  </a:lnTo>
                  <a:lnTo>
                    <a:pt x="193" y="375"/>
                  </a:lnTo>
                  <a:lnTo>
                    <a:pt x="188" y="374"/>
                  </a:lnTo>
                  <a:lnTo>
                    <a:pt x="187" y="374"/>
                  </a:lnTo>
                  <a:lnTo>
                    <a:pt x="186" y="374"/>
                  </a:lnTo>
                  <a:lnTo>
                    <a:pt x="183" y="373"/>
                  </a:lnTo>
                  <a:lnTo>
                    <a:pt x="177" y="370"/>
                  </a:lnTo>
                  <a:lnTo>
                    <a:pt x="176" y="369"/>
                  </a:lnTo>
                  <a:lnTo>
                    <a:pt x="174" y="368"/>
                  </a:lnTo>
                  <a:lnTo>
                    <a:pt x="173" y="367"/>
                  </a:lnTo>
                  <a:lnTo>
                    <a:pt x="171" y="365"/>
                  </a:lnTo>
                  <a:lnTo>
                    <a:pt x="169" y="364"/>
                  </a:lnTo>
                  <a:lnTo>
                    <a:pt x="168" y="363"/>
                  </a:lnTo>
                  <a:lnTo>
                    <a:pt x="167" y="362"/>
                  </a:lnTo>
                  <a:lnTo>
                    <a:pt x="164" y="361"/>
                  </a:lnTo>
                  <a:lnTo>
                    <a:pt x="164" y="361"/>
                  </a:lnTo>
                  <a:lnTo>
                    <a:pt x="162" y="360"/>
                  </a:lnTo>
                  <a:lnTo>
                    <a:pt x="161" y="359"/>
                  </a:lnTo>
                  <a:lnTo>
                    <a:pt x="160" y="358"/>
                  </a:lnTo>
                  <a:lnTo>
                    <a:pt x="159" y="357"/>
                  </a:lnTo>
                  <a:lnTo>
                    <a:pt x="158" y="355"/>
                  </a:lnTo>
                  <a:lnTo>
                    <a:pt x="157" y="353"/>
                  </a:lnTo>
                  <a:lnTo>
                    <a:pt x="156" y="351"/>
                  </a:lnTo>
                  <a:lnTo>
                    <a:pt x="155" y="350"/>
                  </a:lnTo>
                  <a:lnTo>
                    <a:pt x="151" y="346"/>
                  </a:lnTo>
                  <a:lnTo>
                    <a:pt x="150" y="345"/>
                  </a:lnTo>
                  <a:lnTo>
                    <a:pt x="150" y="344"/>
                  </a:lnTo>
                  <a:lnTo>
                    <a:pt x="149" y="343"/>
                  </a:lnTo>
                  <a:lnTo>
                    <a:pt x="149" y="342"/>
                  </a:lnTo>
                  <a:lnTo>
                    <a:pt x="149" y="340"/>
                  </a:lnTo>
                  <a:lnTo>
                    <a:pt x="148" y="338"/>
                  </a:lnTo>
                  <a:lnTo>
                    <a:pt x="148" y="337"/>
                  </a:lnTo>
                  <a:lnTo>
                    <a:pt x="148" y="336"/>
                  </a:lnTo>
                  <a:lnTo>
                    <a:pt x="148" y="335"/>
                  </a:lnTo>
                  <a:lnTo>
                    <a:pt x="147" y="334"/>
                  </a:lnTo>
                  <a:lnTo>
                    <a:pt x="146" y="333"/>
                  </a:lnTo>
                  <a:lnTo>
                    <a:pt x="146" y="332"/>
                  </a:lnTo>
                  <a:lnTo>
                    <a:pt x="144" y="328"/>
                  </a:lnTo>
                  <a:lnTo>
                    <a:pt x="143" y="327"/>
                  </a:lnTo>
                  <a:lnTo>
                    <a:pt x="142" y="324"/>
                  </a:lnTo>
                  <a:lnTo>
                    <a:pt x="142" y="323"/>
                  </a:lnTo>
                  <a:lnTo>
                    <a:pt x="141" y="321"/>
                  </a:lnTo>
                  <a:lnTo>
                    <a:pt x="141" y="320"/>
                  </a:lnTo>
                  <a:lnTo>
                    <a:pt x="141" y="317"/>
                  </a:lnTo>
                  <a:lnTo>
                    <a:pt x="141" y="315"/>
                  </a:lnTo>
                  <a:lnTo>
                    <a:pt x="141" y="313"/>
                  </a:lnTo>
                  <a:lnTo>
                    <a:pt x="140" y="311"/>
                  </a:lnTo>
                  <a:lnTo>
                    <a:pt x="139" y="309"/>
                  </a:lnTo>
                  <a:lnTo>
                    <a:pt x="137" y="305"/>
                  </a:lnTo>
                  <a:lnTo>
                    <a:pt x="135" y="302"/>
                  </a:lnTo>
                  <a:lnTo>
                    <a:pt x="135" y="301"/>
                  </a:lnTo>
                  <a:lnTo>
                    <a:pt x="134" y="300"/>
                  </a:lnTo>
                  <a:lnTo>
                    <a:pt x="134" y="300"/>
                  </a:lnTo>
                  <a:lnTo>
                    <a:pt x="134" y="299"/>
                  </a:lnTo>
                  <a:lnTo>
                    <a:pt x="133" y="299"/>
                  </a:lnTo>
                  <a:lnTo>
                    <a:pt x="131" y="299"/>
                  </a:lnTo>
                  <a:lnTo>
                    <a:pt x="130" y="299"/>
                  </a:lnTo>
                  <a:lnTo>
                    <a:pt x="129" y="299"/>
                  </a:lnTo>
                  <a:lnTo>
                    <a:pt x="128" y="299"/>
                  </a:lnTo>
                  <a:lnTo>
                    <a:pt x="128" y="300"/>
                  </a:lnTo>
                  <a:lnTo>
                    <a:pt x="127" y="300"/>
                  </a:lnTo>
                  <a:lnTo>
                    <a:pt x="127" y="301"/>
                  </a:lnTo>
                  <a:lnTo>
                    <a:pt x="127" y="302"/>
                  </a:lnTo>
                  <a:lnTo>
                    <a:pt x="127" y="303"/>
                  </a:lnTo>
                  <a:lnTo>
                    <a:pt x="127" y="305"/>
                  </a:lnTo>
                  <a:lnTo>
                    <a:pt x="129" y="315"/>
                  </a:lnTo>
                  <a:lnTo>
                    <a:pt x="130" y="316"/>
                  </a:lnTo>
                  <a:lnTo>
                    <a:pt x="130" y="317"/>
                  </a:lnTo>
                  <a:lnTo>
                    <a:pt x="130" y="319"/>
                  </a:lnTo>
                  <a:lnTo>
                    <a:pt x="130" y="320"/>
                  </a:lnTo>
                  <a:lnTo>
                    <a:pt x="129" y="321"/>
                  </a:lnTo>
                  <a:lnTo>
                    <a:pt x="129" y="321"/>
                  </a:lnTo>
                  <a:lnTo>
                    <a:pt x="129" y="322"/>
                  </a:lnTo>
                  <a:lnTo>
                    <a:pt x="128" y="323"/>
                  </a:lnTo>
                  <a:lnTo>
                    <a:pt x="126" y="324"/>
                  </a:lnTo>
                  <a:lnTo>
                    <a:pt x="126" y="325"/>
                  </a:lnTo>
                  <a:lnTo>
                    <a:pt x="125" y="326"/>
                  </a:lnTo>
                  <a:lnTo>
                    <a:pt x="124" y="326"/>
                  </a:lnTo>
                  <a:lnTo>
                    <a:pt x="123" y="326"/>
                  </a:lnTo>
                  <a:lnTo>
                    <a:pt x="123" y="326"/>
                  </a:lnTo>
                  <a:lnTo>
                    <a:pt x="122" y="326"/>
                  </a:lnTo>
                  <a:lnTo>
                    <a:pt x="121" y="326"/>
                  </a:lnTo>
                  <a:lnTo>
                    <a:pt x="120" y="325"/>
                  </a:lnTo>
                  <a:lnTo>
                    <a:pt x="120" y="325"/>
                  </a:lnTo>
                  <a:lnTo>
                    <a:pt x="119" y="325"/>
                  </a:lnTo>
                  <a:lnTo>
                    <a:pt x="119" y="326"/>
                  </a:lnTo>
                  <a:lnTo>
                    <a:pt x="118" y="326"/>
                  </a:lnTo>
                  <a:lnTo>
                    <a:pt x="117" y="327"/>
                  </a:lnTo>
                  <a:lnTo>
                    <a:pt x="116" y="327"/>
                  </a:lnTo>
                  <a:lnTo>
                    <a:pt x="114" y="329"/>
                  </a:lnTo>
                  <a:lnTo>
                    <a:pt x="113" y="329"/>
                  </a:lnTo>
                  <a:lnTo>
                    <a:pt x="112" y="330"/>
                  </a:lnTo>
                  <a:lnTo>
                    <a:pt x="112" y="330"/>
                  </a:lnTo>
                  <a:lnTo>
                    <a:pt x="111" y="331"/>
                  </a:lnTo>
                  <a:lnTo>
                    <a:pt x="111" y="332"/>
                  </a:lnTo>
                  <a:lnTo>
                    <a:pt x="110" y="334"/>
                  </a:lnTo>
                  <a:lnTo>
                    <a:pt x="109" y="335"/>
                  </a:lnTo>
                  <a:lnTo>
                    <a:pt x="109" y="336"/>
                  </a:lnTo>
                  <a:lnTo>
                    <a:pt x="108" y="336"/>
                  </a:lnTo>
                  <a:lnTo>
                    <a:pt x="105" y="340"/>
                  </a:lnTo>
                  <a:lnTo>
                    <a:pt x="104" y="340"/>
                  </a:lnTo>
                  <a:lnTo>
                    <a:pt x="103" y="341"/>
                  </a:lnTo>
                  <a:lnTo>
                    <a:pt x="102" y="344"/>
                  </a:lnTo>
                  <a:lnTo>
                    <a:pt x="101" y="346"/>
                  </a:lnTo>
                  <a:lnTo>
                    <a:pt x="100" y="346"/>
                  </a:lnTo>
                  <a:lnTo>
                    <a:pt x="100" y="346"/>
                  </a:lnTo>
                  <a:lnTo>
                    <a:pt x="99" y="346"/>
                  </a:lnTo>
                  <a:lnTo>
                    <a:pt x="99" y="347"/>
                  </a:lnTo>
                  <a:lnTo>
                    <a:pt x="98" y="347"/>
                  </a:lnTo>
                  <a:lnTo>
                    <a:pt x="98" y="346"/>
                  </a:lnTo>
                  <a:lnTo>
                    <a:pt x="97" y="346"/>
                  </a:lnTo>
                  <a:lnTo>
                    <a:pt x="96" y="345"/>
                  </a:lnTo>
                  <a:lnTo>
                    <a:pt x="95" y="344"/>
                  </a:lnTo>
                  <a:lnTo>
                    <a:pt x="94" y="343"/>
                  </a:lnTo>
                  <a:lnTo>
                    <a:pt x="93" y="341"/>
                  </a:lnTo>
                  <a:lnTo>
                    <a:pt x="92" y="339"/>
                  </a:lnTo>
                  <a:lnTo>
                    <a:pt x="91" y="338"/>
                  </a:lnTo>
                  <a:lnTo>
                    <a:pt x="91" y="336"/>
                  </a:lnTo>
                  <a:lnTo>
                    <a:pt x="91" y="335"/>
                  </a:lnTo>
                  <a:lnTo>
                    <a:pt x="91" y="334"/>
                  </a:lnTo>
                  <a:lnTo>
                    <a:pt x="91" y="332"/>
                  </a:lnTo>
                  <a:lnTo>
                    <a:pt x="91" y="329"/>
                  </a:lnTo>
                  <a:lnTo>
                    <a:pt x="92" y="323"/>
                  </a:lnTo>
                  <a:lnTo>
                    <a:pt x="93" y="320"/>
                  </a:lnTo>
                  <a:lnTo>
                    <a:pt x="93" y="317"/>
                  </a:lnTo>
                  <a:lnTo>
                    <a:pt x="93" y="316"/>
                  </a:lnTo>
                  <a:lnTo>
                    <a:pt x="93" y="316"/>
                  </a:lnTo>
                  <a:lnTo>
                    <a:pt x="93" y="315"/>
                  </a:lnTo>
                  <a:lnTo>
                    <a:pt x="93" y="313"/>
                  </a:lnTo>
                  <a:lnTo>
                    <a:pt x="92" y="312"/>
                  </a:lnTo>
                  <a:lnTo>
                    <a:pt x="92" y="311"/>
                  </a:lnTo>
                  <a:lnTo>
                    <a:pt x="91" y="310"/>
                  </a:lnTo>
                  <a:lnTo>
                    <a:pt x="90" y="310"/>
                  </a:lnTo>
                  <a:lnTo>
                    <a:pt x="89" y="309"/>
                  </a:lnTo>
                  <a:lnTo>
                    <a:pt x="88" y="308"/>
                  </a:lnTo>
                  <a:lnTo>
                    <a:pt x="87" y="308"/>
                  </a:lnTo>
                  <a:lnTo>
                    <a:pt x="86" y="308"/>
                  </a:lnTo>
                  <a:lnTo>
                    <a:pt x="85" y="307"/>
                  </a:lnTo>
                  <a:lnTo>
                    <a:pt x="84" y="307"/>
                  </a:lnTo>
                  <a:lnTo>
                    <a:pt x="82" y="308"/>
                  </a:lnTo>
                  <a:lnTo>
                    <a:pt x="79" y="308"/>
                  </a:lnTo>
                  <a:lnTo>
                    <a:pt x="77" y="308"/>
                  </a:lnTo>
                  <a:lnTo>
                    <a:pt x="76" y="309"/>
                  </a:lnTo>
                  <a:lnTo>
                    <a:pt x="75" y="309"/>
                  </a:lnTo>
                  <a:lnTo>
                    <a:pt x="73" y="310"/>
                  </a:lnTo>
                  <a:lnTo>
                    <a:pt x="70" y="311"/>
                  </a:lnTo>
                  <a:lnTo>
                    <a:pt x="69" y="312"/>
                  </a:lnTo>
                  <a:lnTo>
                    <a:pt x="68" y="312"/>
                  </a:lnTo>
                  <a:lnTo>
                    <a:pt x="67" y="313"/>
                  </a:lnTo>
                  <a:lnTo>
                    <a:pt x="64" y="315"/>
                  </a:lnTo>
                  <a:lnTo>
                    <a:pt x="62" y="317"/>
                  </a:lnTo>
                  <a:lnTo>
                    <a:pt x="58" y="320"/>
                  </a:lnTo>
                  <a:lnTo>
                    <a:pt x="53" y="323"/>
                  </a:lnTo>
                  <a:lnTo>
                    <a:pt x="52" y="325"/>
                  </a:lnTo>
                  <a:lnTo>
                    <a:pt x="51" y="326"/>
                  </a:lnTo>
                  <a:lnTo>
                    <a:pt x="50" y="327"/>
                  </a:lnTo>
                  <a:lnTo>
                    <a:pt x="49" y="328"/>
                  </a:lnTo>
                  <a:lnTo>
                    <a:pt x="47" y="330"/>
                  </a:lnTo>
                  <a:lnTo>
                    <a:pt x="47" y="331"/>
                  </a:lnTo>
                  <a:lnTo>
                    <a:pt x="46" y="332"/>
                  </a:lnTo>
                  <a:lnTo>
                    <a:pt x="45" y="332"/>
                  </a:lnTo>
                  <a:lnTo>
                    <a:pt x="44" y="332"/>
                  </a:lnTo>
                  <a:lnTo>
                    <a:pt x="43" y="332"/>
                  </a:lnTo>
                  <a:lnTo>
                    <a:pt x="38" y="332"/>
                  </a:lnTo>
                  <a:lnTo>
                    <a:pt x="33" y="333"/>
                  </a:lnTo>
                  <a:lnTo>
                    <a:pt x="32" y="333"/>
                  </a:lnTo>
                  <a:lnTo>
                    <a:pt x="31" y="332"/>
                  </a:lnTo>
                  <a:lnTo>
                    <a:pt x="30" y="332"/>
                  </a:lnTo>
                  <a:lnTo>
                    <a:pt x="30" y="332"/>
                  </a:lnTo>
                  <a:lnTo>
                    <a:pt x="29" y="332"/>
                  </a:lnTo>
                  <a:lnTo>
                    <a:pt x="29" y="331"/>
                  </a:lnTo>
                  <a:lnTo>
                    <a:pt x="28" y="330"/>
                  </a:lnTo>
                  <a:lnTo>
                    <a:pt x="28" y="329"/>
                  </a:lnTo>
                  <a:lnTo>
                    <a:pt x="28" y="329"/>
                  </a:lnTo>
                  <a:lnTo>
                    <a:pt x="27" y="327"/>
                  </a:lnTo>
                  <a:lnTo>
                    <a:pt x="28" y="326"/>
                  </a:lnTo>
                  <a:lnTo>
                    <a:pt x="28" y="324"/>
                  </a:lnTo>
                  <a:lnTo>
                    <a:pt x="28" y="320"/>
                  </a:lnTo>
                  <a:lnTo>
                    <a:pt x="29" y="317"/>
                  </a:lnTo>
                  <a:lnTo>
                    <a:pt x="29" y="316"/>
                  </a:lnTo>
                  <a:lnTo>
                    <a:pt x="28" y="315"/>
                  </a:lnTo>
                  <a:lnTo>
                    <a:pt x="28" y="314"/>
                  </a:lnTo>
                  <a:lnTo>
                    <a:pt x="28" y="314"/>
                  </a:lnTo>
                  <a:lnTo>
                    <a:pt x="28" y="313"/>
                  </a:lnTo>
                  <a:lnTo>
                    <a:pt x="27" y="313"/>
                  </a:lnTo>
                  <a:lnTo>
                    <a:pt x="27" y="313"/>
                  </a:lnTo>
                  <a:lnTo>
                    <a:pt x="26" y="313"/>
                  </a:lnTo>
                  <a:lnTo>
                    <a:pt x="25" y="314"/>
                  </a:lnTo>
                  <a:lnTo>
                    <a:pt x="23" y="314"/>
                  </a:lnTo>
                  <a:lnTo>
                    <a:pt x="22" y="315"/>
                  </a:lnTo>
                  <a:lnTo>
                    <a:pt x="18" y="315"/>
                  </a:lnTo>
                  <a:lnTo>
                    <a:pt x="17" y="315"/>
                  </a:lnTo>
                  <a:lnTo>
                    <a:pt x="16" y="315"/>
                  </a:lnTo>
                  <a:lnTo>
                    <a:pt x="15" y="315"/>
                  </a:lnTo>
                  <a:lnTo>
                    <a:pt x="14" y="315"/>
                  </a:lnTo>
                  <a:lnTo>
                    <a:pt x="13" y="315"/>
                  </a:lnTo>
                  <a:lnTo>
                    <a:pt x="12" y="314"/>
                  </a:lnTo>
                  <a:lnTo>
                    <a:pt x="12" y="314"/>
                  </a:lnTo>
                  <a:lnTo>
                    <a:pt x="10" y="312"/>
                  </a:lnTo>
                  <a:lnTo>
                    <a:pt x="9" y="311"/>
                  </a:lnTo>
                  <a:lnTo>
                    <a:pt x="7" y="308"/>
                  </a:lnTo>
                  <a:lnTo>
                    <a:pt x="4" y="305"/>
                  </a:lnTo>
                  <a:lnTo>
                    <a:pt x="4" y="304"/>
                  </a:lnTo>
                  <a:lnTo>
                    <a:pt x="3" y="303"/>
                  </a:lnTo>
                  <a:lnTo>
                    <a:pt x="2" y="301"/>
                  </a:lnTo>
                  <a:lnTo>
                    <a:pt x="1" y="299"/>
                  </a:lnTo>
                  <a:lnTo>
                    <a:pt x="0" y="298"/>
                  </a:lnTo>
                  <a:lnTo>
                    <a:pt x="0" y="297"/>
                  </a:lnTo>
                  <a:lnTo>
                    <a:pt x="0" y="296"/>
                  </a:lnTo>
                  <a:lnTo>
                    <a:pt x="0" y="295"/>
                  </a:lnTo>
                  <a:lnTo>
                    <a:pt x="0" y="295"/>
                  </a:lnTo>
                  <a:lnTo>
                    <a:pt x="0" y="293"/>
                  </a:lnTo>
                  <a:lnTo>
                    <a:pt x="0" y="292"/>
                  </a:lnTo>
                  <a:lnTo>
                    <a:pt x="0" y="291"/>
                  </a:lnTo>
                  <a:lnTo>
                    <a:pt x="1" y="289"/>
                  </a:lnTo>
                  <a:lnTo>
                    <a:pt x="3" y="284"/>
                  </a:lnTo>
                  <a:lnTo>
                    <a:pt x="4" y="282"/>
                  </a:lnTo>
                  <a:lnTo>
                    <a:pt x="5" y="280"/>
                  </a:lnTo>
                  <a:lnTo>
                    <a:pt x="5" y="279"/>
                  </a:lnTo>
                  <a:lnTo>
                    <a:pt x="5" y="277"/>
                  </a:lnTo>
                  <a:lnTo>
                    <a:pt x="5" y="276"/>
                  </a:lnTo>
                  <a:lnTo>
                    <a:pt x="5" y="274"/>
                  </a:lnTo>
                  <a:lnTo>
                    <a:pt x="5" y="273"/>
                  </a:lnTo>
                  <a:lnTo>
                    <a:pt x="5" y="271"/>
                  </a:lnTo>
                  <a:lnTo>
                    <a:pt x="6" y="270"/>
                  </a:lnTo>
                  <a:lnTo>
                    <a:pt x="6" y="269"/>
                  </a:lnTo>
                  <a:lnTo>
                    <a:pt x="6" y="268"/>
                  </a:lnTo>
                  <a:lnTo>
                    <a:pt x="8" y="266"/>
                  </a:lnTo>
                  <a:lnTo>
                    <a:pt x="10" y="264"/>
                  </a:lnTo>
                  <a:lnTo>
                    <a:pt x="13" y="260"/>
                  </a:lnTo>
                  <a:lnTo>
                    <a:pt x="14" y="259"/>
                  </a:lnTo>
                  <a:lnTo>
                    <a:pt x="15" y="257"/>
                  </a:lnTo>
                  <a:lnTo>
                    <a:pt x="16" y="255"/>
                  </a:lnTo>
                  <a:lnTo>
                    <a:pt x="16" y="254"/>
                  </a:lnTo>
                  <a:lnTo>
                    <a:pt x="17" y="252"/>
                  </a:lnTo>
                  <a:lnTo>
                    <a:pt x="17" y="251"/>
                  </a:lnTo>
                  <a:lnTo>
                    <a:pt x="17" y="250"/>
                  </a:lnTo>
                  <a:lnTo>
                    <a:pt x="17" y="249"/>
                  </a:lnTo>
                  <a:lnTo>
                    <a:pt x="17" y="248"/>
                  </a:lnTo>
                  <a:lnTo>
                    <a:pt x="16" y="247"/>
                  </a:lnTo>
                  <a:lnTo>
                    <a:pt x="16" y="246"/>
                  </a:lnTo>
                  <a:lnTo>
                    <a:pt x="16" y="245"/>
                  </a:lnTo>
                  <a:lnTo>
                    <a:pt x="15" y="244"/>
                  </a:lnTo>
                  <a:lnTo>
                    <a:pt x="15" y="244"/>
                  </a:lnTo>
                  <a:lnTo>
                    <a:pt x="14" y="242"/>
                  </a:lnTo>
                  <a:lnTo>
                    <a:pt x="13" y="241"/>
                  </a:lnTo>
                  <a:lnTo>
                    <a:pt x="7" y="235"/>
                  </a:lnTo>
                  <a:lnTo>
                    <a:pt x="6" y="233"/>
                  </a:lnTo>
                  <a:lnTo>
                    <a:pt x="5" y="232"/>
                  </a:lnTo>
                  <a:lnTo>
                    <a:pt x="4" y="231"/>
                  </a:lnTo>
                  <a:lnTo>
                    <a:pt x="4" y="230"/>
                  </a:lnTo>
                  <a:lnTo>
                    <a:pt x="4" y="230"/>
                  </a:lnTo>
                  <a:lnTo>
                    <a:pt x="4" y="229"/>
                  </a:lnTo>
                  <a:lnTo>
                    <a:pt x="3" y="228"/>
                  </a:lnTo>
                  <a:lnTo>
                    <a:pt x="3" y="227"/>
                  </a:lnTo>
                  <a:lnTo>
                    <a:pt x="3" y="226"/>
                  </a:lnTo>
                  <a:lnTo>
                    <a:pt x="4" y="221"/>
                  </a:lnTo>
                  <a:lnTo>
                    <a:pt x="5" y="216"/>
                  </a:lnTo>
                  <a:lnTo>
                    <a:pt x="5" y="214"/>
                  </a:lnTo>
                  <a:lnTo>
                    <a:pt x="5" y="213"/>
                  </a:lnTo>
                  <a:lnTo>
                    <a:pt x="6" y="211"/>
                  </a:lnTo>
                  <a:lnTo>
                    <a:pt x="6" y="210"/>
                  </a:lnTo>
                  <a:lnTo>
                    <a:pt x="7" y="209"/>
                  </a:lnTo>
                  <a:lnTo>
                    <a:pt x="8" y="205"/>
                  </a:lnTo>
                  <a:lnTo>
                    <a:pt x="9" y="203"/>
                  </a:lnTo>
                  <a:lnTo>
                    <a:pt x="11" y="201"/>
                  </a:lnTo>
                  <a:lnTo>
                    <a:pt x="12" y="199"/>
                  </a:lnTo>
                  <a:lnTo>
                    <a:pt x="14" y="196"/>
                  </a:lnTo>
                  <a:lnTo>
                    <a:pt x="22" y="187"/>
                  </a:lnTo>
                  <a:lnTo>
                    <a:pt x="23" y="186"/>
                  </a:lnTo>
                  <a:lnTo>
                    <a:pt x="24" y="185"/>
                  </a:lnTo>
                  <a:lnTo>
                    <a:pt x="25" y="183"/>
                  </a:lnTo>
                  <a:lnTo>
                    <a:pt x="26" y="181"/>
                  </a:lnTo>
                  <a:lnTo>
                    <a:pt x="26" y="180"/>
                  </a:lnTo>
                  <a:lnTo>
                    <a:pt x="27" y="178"/>
                  </a:lnTo>
                  <a:lnTo>
                    <a:pt x="28" y="176"/>
                  </a:lnTo>
                  <a:lnTo>
                    <a:pt x="28" y="175"/>
                  </a:lnTo>
                  <a:lnTo>
                    <a:pt x="28" y="173"/>
                  </a:lnTo>
                  <a:lnTo>
                    <a:pt x="28" y="171"/>
                  </a:lnTo>
                  <a:lnTo>
                    <a:pt x="28" y="168"/>
                  </a:lnTo>
                  <a:lnTo>
                    <a:pt x="28" y="162"/>
                  </a:lnTo>
                  <a:lnTo>
                    <a:pt x="28" y="155"/>
                  </a:lnTo>
                  <a:lnTo>
                    <a:pt x="28" y="153"/>
                  </a:lnTo>
                  <a:lnTo>
                    <a:pt x="28" y="151"/>
                  </a:lnTo>
                  <a:lnTo>
                    <a:pt x="28" y="149"/>
                  </a:lnTo>
                  <a:lnTo>
                    <a:pt x="29" y="148"/>
                  </a:lnTo>
                  <a:lnTo>
                    <a:pt x="29" y="146"/>
                  </a:lnTo>
                  <a:lnTo>
                    <a:pt x="31" y="141"/>
                  </a:lnTo>
                  <a:lnTo>
                    <a:pt x="32" y="139"/>
                  </a:lnTo>
                  <a:lnTo>
                    <a:pt x="32" y="138"/>
                  </a:lnTo>
                  <a:lnTo>
                    <a:pt x="33" y="137"/>
                  </a:lnTo>
                  <a:lnTo>
                    <a:pt x="33" y="135"/>
                  </a:lnTo>
                  <a:lnTo>
                    <a:pt x="33" y="131"/>
                  </a:lnTo>
                  <a:lnTo>
                    <a:pt x="34" y="128"/>
                  </a:lnTo>
                  <a:lnTo>
                    <a:pt x="34" y="126"/>
                  </a:lnTo>
                  <a:lnTo>
                    <a:pt x="35" y="125"/>
                  </a:lnTo>
                  <a:lnTo>
                    <a:pt x="35" y="124"/>
                  </a:lnTo>
                  <a:lnTo>
                    <a:pt x="36" y="122"/>
                  </a:lnTo>
                  <a:lnTo>
                    <a:pt x="38" y="119"/>
                  </a:lnTo>
                  <a:lnTo>
                    <a:pt x="45" y="111"/>
                  </a:lnTo>
                  <a:lnTo>
                    <a:pt x="48" y="107"/>
                  </a:lnTo>
                  <a:lnTo>
                    <a:pt x="50" y="105"/>
                  </a:lnTo>
                  <a:lnTo>
                    <a:pt x="51" y="104"/>
                  </a:lnTo>
                  <a:lnTo>
                    <a:pt x="54" y="102"/>
                  </a:lnTo>
                  <a:lnTo>
                    <a:pt x="55" y="101"/>
                  </a:lnTo>
                  <a:lnTo>
                    <a:pt x="56" y="100"/>
                  </a:lnTo>
                  <a:lnTo>
                    <a:pt x="60" y="97"/>
                  </a:lnTo>
                  <a:lnTo>
                    <a:pt x="61" y="96"/>
                  </a:lnTo>
                  <a:lnTo>
                    <a:pt x="62" y="95"/>
                  </a:lnTo>
                  <a:lnTo>
                    <a:pt x="63" y="94"/>
                  </a:lnTo>
                  <a:lnTo>
                    <a:pt x="65" y="93"/>
                  </a:lnTo>
                  <a:lnTo>
                    <a:pt x="66" y="92"/>
                  </a:lnTo>
                  <a:lnTo>
                    <a:pt x="69" y="91"/>
                  </a:lnTo>
                  <a:lnTo>
                    <a:pt x="71" y="91"/>
                  </a:lnTo>
                  <a:lnTo>
                    <a:pt x="72" y="90"/>
                  </a:lnTo>
                  <a:lnTo>
                    <a:pt x="74" y="88"/>
                  </a:lnTo>
                  <a:lnTo>
                    <a:pt x="75" y="87"/>
                  </a:lnTo>
                  <a:lnTo>
                    <a:pt x="77" y="86"/>
                  </a:lnTo>
                  <a:lnTo>
                    <a:pt x="81" y="81"/>
                  </a:lnTo>
                  <a:lnTo>
                    <a:pt x="84" y="78"/>
                  </a:lnTo>
                  <a:lnTo>
                    <a:pt x="86" y="76"/>
                  </a:lnTo>
                  <a:lnTo>
                    <a:pt x="87" y="75"/>
                  </a:lnTo>
                  <a:lnTo>
                    <a:pt x="88" y="75"/>
                  </a:lnTo>
                  <a:lnTo>
                    <a:pt x="89" y="74"/>
                  </a:lnTo>
                  <a:lnTo>
                    <a:pt x="90" y="74"/>
                  </a:lnTo>
                  <a:lnTo>
                    <a:pt x="91" y="74"/>
                  </a:lnTo>
                  <a:lnTo>
                    <a:pt x="93" y="74"/>
                  </a:lnTo>
                  <a:lnTo>
                    <a:pt x="95" y="75"/>
                  </a:lnTo>
                  <a:lnTo>
                    <a:pt x="97" y="75"/>
                  </a:lnTo>
                  <a:lnTo>
                    <a:pt x="99" y="75"/>
                  </a:lnTo>
                  <a:lnTo>
                    <a:pt x="100" y="75"/>
                  </a:lnTo>
                  <a:lnTo>
                    <a:pt x="101" y="75"/>
                  </a:lnTo>
                  <a:lnTo>
                    <a:pt x="102" y="75"/>
                  </a:lnTo>
                  <a:lnTo>
                    <a:pt x="103" y="75"/>
                  </a:lnTo>
                  <a:lnTo>
                    <a:pt x="104" y="74"/>
                  </a:lnTo>
                  <a:lnTo>
                    <a:pt x="105" y="74"/>
                  </a:lnTo>
                  <a:lnTo>
                    <a:pt x="105" y="73"/>
                  </a:lnTo>
                  <a:lnTo>
                    <a:pt x="106" y="73"/>
                  </a:lnTo>
                  <a:lnTo>
                    <a:pt x="106" y="71"/>
                  </a:lnTo>
                  <a:lnTo>
                    <a:pt x="107" y="70"/>
                  </a:lnTo>
                  <a:lnTo>
                    <a:pt x="107" y="69"/>
                  </a:lnTo>
                  <a:lnTo>
                    <a:pt x="108" y="66"/>
                  </a:lnTo>
                  <a:lnTo>
                    <a:pt x="108" y="63"/>
                  </a:lnTo>
                  <a:lnTo>
                    <a:pt x="108" y="60"/>
                  </a:lnTo>
                  <a:lnTo>
                    <a:pt x="109" y="48"/>
                  </a:lnTo>
                  <a:lnTo>
                    <a:pt x="109" y="48"/>
                  </a:lnTo>
                  <a:lnTo>
                    <a:pt x="110" y="48"/>
                  </a:lnTo>
                  <a:lnTo>
                    <a:pt x="110" y="48"/>
                  </a:lnTo>
                  <a:lnTo>
                    <a:pt x="111" y="47"/>
                  </a:lnTo>
                  <a:lnTo>
                    <a:pt x="112" y="47"/>
                  </a:lnTo>
                  <a:lnTo>
                    <a:pt x="114" y="46"/>
                  </a:lnTo>
                  <a:lnTo>
                    <a:pt x="115" y="45"/>
                  </a:lnTo>
                  <a:lnTo>
                    <a:pt x="118" y="42"/>
                  </a:lnTo>
                  <a:lnTo>
                    <a:pt x="120" y="40"/>
                  </a:lnTo>
                  <a:lnTo>
                    <a:pt x="122" y="39"/>
                  </a:lnTo>
                  <a:lnTo>
                    <a:pt x="124" y="38"/>
                  </a:lnTo>
                  <a:lnTo>
                    <a:pt x="127" y="37"/>
                  </a:lnTo>
                  <a:lnTo>
                    <a:pt x="130" y="36"/>
                  </a:lnTo>
                  <a:lnTo>
                    <a:pt x="133" y="35"/>
                  </a:lnTo>
                  <a:lnTo>
                    <a:pt x="135" y="34"/>
                  </a:lnTo>
                  <a:lnTo>
                    <a:pt x="137" y="34"/>
                  </a:lnTo>
                  <a:lnTo>
                    <a:pt x="139" y="34"/>
                  </a:lnTo>
                  <a:lnTo>
                    <a:pt x="142" y="34"/>
                  </a:lnTo>
                  <a:lnTo>
                    <a:pt x="144" y="34"/>
                  </a:lnTo>
                  <a:lnTo>
                    <a:pt x="148" y="34"/>
                  </a:lnTo>
                  <a:lnTo>
                    <a:pt x="156" y="34"/>
                  </a:lnTo>
                  <a:lnTo>
                    <a:pt x="158" y="34"/>
                  </a:lnTo>
                  <a:lnTo>
                    <a:pt x="160" y="34"/>
                  </a:lnTo>
                  <a:lnTo>
                    <a:pt x="162" y="34"/>
                  </a:lnTo>
                  <a:lnTo>
                    <a:pt x="164" y="33"/>
                  </a:lnTo>
                  <a:lnTo>
                    <a:pt x="166" y="33"/>
                  </a:lnTo>
                  <a:lnTo>
                    <a:pt x="170" y="32"/>
                  </a:lnTo>
                  <a:lnTo>
                    <a:pt x="172" y="32"/>
                  </a:lnTo>
                  <a:lnTo>
                    <a:pt x="173" y="31"/>
                  </a:lnTo>
                  <a:lnTo>
                    <a:pt x="175" y="32"/>
                  </a:lnTo>
                  <a:lnTo>
                    <a:pt x="176" y="32"/>
                  </a:lnTo>
                  <a:lnTo>
                    <a:pt x="178" y="32"/>
                  </a:lnTo>
                  <a:lnTo>
                    <a:pt x="181" y="33"/>
                  </a:lnTo>
                  <a:lnTo>
                    <a:pt x="182" y="34"/>
                  </a:lnTo>
                  <a:lnTo>
                    <a:pt x="183" y="34"/>
                  </a:lnTo>
                  <a:lnTo>
                    <a:pt x="185" y="34"/>
                  </a:lnTo>
                  <a:lnTo>
                    <a:pt x="186" y="34"/>
                  </a:lnTo>
                  <a:lnTo>
                    <a:pt x="188" y="34"/>
                  </a:lnTo>
                  <a:lnTo>
                    <a:pt x="190" y="34"/>
                  </a:lnTo>
                  <a:lnTo>
                    <a:pt x="192" y="33"/>
                  </a:lnTo>
                  <a:lnTo>
                    <a:pt x="195" y="32"/>
                  </a:lnTo>
                  <a:lnTo>
                    <a:pt x="197" y="30"/>
                  </a:lnTo>
                  <a:lnTo>
                    <a:pt x="199" y="29"/>
                  </a:lnTo>
                  <a:lnTo>
                    <a:pt x="201" y="28"/>
                  </a:lnTo>
                  <a:lnTo>
                    <a:pt x="203" y="26"/>
                  </a:lnTo>
                  <a:lnTo>
                    <a:pt x="206" y="23"/>
                  </a:lnTo>
                  <a:lnTo>
                    <a:pt x="208" y="21"/>
                  </a:lnTo>
                  <a:lnTo>
                    <a:pt x="210" y="19"/>
                  </a:lnTo>
                  <a:lnTo>
                    <a:pt x="212" y="17"/>
                  </a:lnTo>
                  <a:lnTo>
                    <a:pt x="213" y="15"/>
                  </a:lnTo>
                  <a:lnTo>
                    <a:pt x="214" y="14"/>
                  </a:lnTo>
                  <a:lnTo>
                    <a:pt x="214" y="12"/>
                  </a:lnTo>
                  <a:lnTo>
                    <a:pt x="215" y="11"/>
                  </a:lnTo>
                  <a:lnTo>
                    <a:pt x="215" y="10"/>
                  </a:lnTo>
                  <a:lnTo>
                    <a:pt x="217" y="3"/>
                  </a:lnTo>
                  <a:lnTo>
                    <a:pt x="218" y="2"/>
                  </a:lnTo>
                  <a:lnTo>
                    <a:pt x="218" y="1"/>
                  </a:lnTo>
                  <a:lnTo>
                    <a:pt x="219" y="1"/>
                  </a:lnTo>
                  <a:lnTo>
                    <a:pt x="219" y="0"/>
                  </a:lnTo>
                  <a:lnTo>
                    <a:pt x="220" y="0"/>
                  </a:lnTo>
                  <a:lnTo>
                    <a:pt x="221" y="0"/>
                  </a:lnTo>
                  <a:lnTo>
                    <a:pt x="222" y="0"/>
                  </a:lnTo>
                  <a:close/>
                </a:path>
              </a:pathLst>
            </a:custGeom>
            <a:solidFill>
              <a:srgbClr val="B0C2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86" name="Freeform 292">
              <a:extLst>
                <a:ext uri="{FF2B5EF4-FFF2-40B4-BE49-F238E27FC236}">
                  <a16:creationId xmlns:a16="http://schemas.microsoft.com/office/drawing/2014/main" id="{DC63863E-D805-45C4-8170-529215929674}"/>
                </a:ext>
              </a:extLst>
            </p:cNvPr>
            <p:cNvSpPr>
              <a:spLocks/>
            </p:cNvSpPr>
            <p:nvPr/>
          </p:nvSpPr>
          <p:spPr bwMode="auto">
            <a:xfrm>
              <a:off x="4963" y="2061"/>
              <a:ext cx="635" cy="593"/>
            </a:xfrm>
            <a:custGeom>
              <a:avLst/>
              <a:gdLst>
                <a:gd name="T0" fmla="*/ 139 w 635"/>
                <a:gd name="T1" fmla="*/ 11 h 593"/>
                <a:gd name="T2" fmla="*/ 139 w 635"/>
                <a:gd name="T3" fmla="*/ 33 h 593"/>
                <a:gd name="T4" fmla="*/ 152 w 635"/>
                <a:gd name="T5" fmla="*/ 62 h 593"/>
                <a:gd name="T6" fmla="*/ 136 w 635"/>
                <a:gd name="T7" fmla="*/ 79 h 593"/>
                <a:gd name="T8" fmla="*/ 93 w 635"/>
                <a:gd name="T9" fmla="*/ 100 h 593"/>
                <a:gd name="T10" fmla="*/ 91 w 635"/>
                <a:gd name="T11" fmla="*/ 117 h 593"/>
                <a:gd name="T12" fmla="*/ 121 w 635"/>
                <a:gd name="T13" fmla="*/ 138 h 593"/>
                <a:gd name="T14" fmla="*/ 144 w 635"/>
                <a:gd name="T15" fmla="*/ 151 h 593"/>
                <a:gd name="T16" fmla="*/ 168 w 635"/>
                <a:gd name="T17" fmla="*/ 194 h 593"/>
                <a:gd name="T18" fmla="*/ 194 w 635"/>
                <a:gd name="T19" fmla="*/ 217 h 593"/>
                <a:gd name="T20" fmla="*/ 227 w 635"/>
                <a:gd name="T21" fmla="*/ 217 h 593"/>
                <a:gd name="T22" fmla="*/ 268 w 635"/>
                <a:gd name="T23" fmla="*/ 197 h 593"/>
                <a:gd name="T24" fmla="*/ 276 w 635"/>
                <a:gd name="T25" fmla="*/ 185 h 593"/>
                <a:gd name="T26" fmla="*/ 263 w 635"/>
                <a:gd name="T27" fmla="*/ 174 h 593"/>
                <a:gd name="T28" fmla="*/ 279 w 635"/>
                <a:gd name="T29" fmla="*/ 166 h 593"/>
                <a:gd name="T30" fmla="*/ 304 w 635"/>
                <a:gd name="T31" fmla="*/ 200 h 593"/>
                <a:gd name="T32" fmla="*/ 330 w 635"/>
                <a:gd name="T33" fmla="*/ 208 h 593"/>
                <a:gd name="T34" fmla="*/ 348 w 635"/>
                <a:gd name="T35" fmla="*/ 209 h 593"/>
                <a:gd name="T36" fmla="*/ 375 w 635"/>
                <a:gd name="T37" fmla="*/ 227 h 593"/>
                <a:gd name="T38" fmla="*/ 393 w 635"/>
                <a:gd name="T39" fmla="*/ 251 h 593"/>
                <a:gd name="T40" fmla="*/ 405 w 635"/>
                <a:gd name="T41" fmla="*/ 238 h 593"/>
                <a:gd name="T42" fmla="*/ 440 w 635"/>
                <a:gd name="T43" fmla="*/ 241 h 593"/>
                <a:gd name="T44" fmla="*/ 482 w 635"/>
                <a:gd name="T45" fmla="*/ 260 h 593"/>
                <a:gd name="T46" fmla="*/ 493 w 635"/>
                <a:gd name="T47" fmla="*/ 247 h 593"/>
                <a:gd name="T48" fmla="*/ 505 w 635"/>
                <a:gd name="T49" fmla="*/ 258 h 593"/>
                <a:gd name="T50" fmla="*/ 513 w 635"/>
                <a:gd name="T51" fmla="*/ 283 h 593"/>
                <a:gd name="T52" fmla="*/ 509 w 635"/>
                <a:gd name="T53" fmla="*/ 310 h 593"/>
                <a:gd name="T54" fmla="*/ 534 w 635"/>
                <a:gd name="T55" fmla="*/ 373 h 593"/>
                <a:gd name="T56" fmla="*/ 562 w 635"/>
                <a:gd name="T57" fmla="*/ 386 h 593"/>
                <a:gd name="T58" fmla="*/ 588 w 635"/>
                <a:gd name="T59" fmla="*/ 400 h 593"/>
                <a:gd name="T60" fmla="*/ 611 w 635"/>
                <a:gd name="T61" fmla="*/ 410 h 593"/>
                <a:gd name="T62" fmla="*/ 630 w 635"/>
                <a:gd name="T63" fmla="*/ 475 h 593"/>
                <a:gd name="T64" fmla="*/ 629 w 635"/>
                <a:gd name="T65" fmla="*/ 505 h 593"/>
                <a:gd name="T66" fmla="*/ 589 w 635"/>
                <a:gd name="T67" fmla="*/ 523 h 593"/>
                <a:gd name="T68" fmla="*/ 537 w 635"/>
                <a:gd name="T69" fmla="*/ 522 h 593"/>
                <a:gd name="T70" fmla="*/ 513 w 635"/>
                <a:gd name="T71" fmla="*/ 520 h 593"/>
                <a:gd name="T72" fmla="*/ 503 w 635"/>
                <a:gd name="T73" fmla="*/ 542 h 593"/>
                <a:gd name="T74" fmla="*/ 473 w 635"/>
                <a:gd name="T75" fmla="*/ 587 h 593"/>
                <a:gd name="T76" fmla="*/ 447 w 635"/>
                <a:gd name="T77" fmla="*/ 593 h 593"/>
                <a:gd name="T78" fmla="*/ 429 w 635"/>
                <a:gd name="T79" fmla="*/ 571 h 593"/>
                <a:gd name="T80" fmla="*/ 400 w 635"/>
                <a:gd name="T81" fmla="*/ 538 h 593"/>
                <a:gd name="T82" fmla="*/ 370 w 635"/>
                <a:gd name="T83" fmla="*/ 536 h 593"/>
                <a:gd name="T84" fmla="*/ 330 w 635"/>
                <a:gd name="T85" fmla="*/ 521 h 593"/>
                <a:gd name="T86" fmla="*/ 273 w 635"/>
                <a:gd name="T87" fmla="*/ 527 h 593"/>
                <a:gd name="T88" fmla="*/ 251 w 635"/>
                <a:gd name="T89" fmla="*/ 509 h 593"/>
                <a:gd name="T90" fmla="*/ 230 w 635"/>
                <a:gd name="T91" fmla="*/ 496 h 593"/>
                <a:gd name="T92" fmla="*/ 212 w 635"/>
                <a:gd name="T93" fmla="*/ 501 h 593"/>
                <a:gd name="T94" fmla="*/ 210 w 635"/>
                <a:gd name="T95" fmla="*/ 485 h 593"/>
                <a:gd name="T96" fmla="*/ 173 w 635"/>
                <a:gd name="T97" fmla="*/ 444 h 593"/>
                <a:gd name="T98" fmla="*/ 156 w 635"/>
                <a:gd name="T99" fmla="*/ 425 h 593"/>
                <a:gd name="T100" fmla="*/ 137 w 635"/>
                <a:gd name="T101" fmla="*/ 419 h 593"/>
                <a:gd name="T102" fmla="*/ 137 w 635"/>
                <a:gd name="T103" fmla="*/ 385 h 593"/>
                <a:gd name="T104" fmla="*/ 126 w 635"/>
                <a:gd name="T105" fmla="*/ 367 h 593"/>
                <a:gd name="T106" fmla="*/ 87 w 635"/>
                <a:gd name="T107" fmla="*/ 373 h 593"/>
                <a:gd name="T108" fmla="*/ 60 w 635"/>
                <a:gd name="T109" fmla="*/ 351 h 593"/>
                <a:gd name="T110" fmla="*/ 46 w 635"/>
                <a:gd name="T111" fmla="*/ 324 h 593"/>
                <a:gd name="T112" fmla="*/ 34 w 635"/>
                <a:gd name="T113" fmla="*/ 299 h 593"/>
                <a:gd name="T114" fmla="*/ 32 w 635"/>
                <a:gd name="T115" fmla="*/ 323 h 593"/>
                <a:gd name="T116" fmla="*/ 17 w 635"/>
                <a:gd name="T117" fmla="*/ 329 h 593"/>
                <a:gd name="T118" fmla="*/ 3 w 635"/>
                <a:gd name="T119" fmla="*/ 347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5" h="593">
                  <a:moveTo>
                    <a:pt x="126" y="0"/>
                  </a:moveTo>
                  <a:lnTo>
                    <a:pt x="126" y="0"/>
                  </a:lnTo>
                  <a:lnTo>
                    <a:pt x="127" y="0"/>
                  </a:lnTo>
                  <a:lnTo>
                    <a:pt x="128" y="1"/>
                  </a:lnTo>
                  <a:lnTo>
                    <a:pt x="129" y="1"/>
                  </a:lnTo>
                  <a:lnTo>
                    <a:pt x="130" y="2"/>
                  </a:lnTo>
                  <a:lnTo>
                    <a:pt x="132" y="3"/>
                  </a:lnTo>
                  <a:lnTo>
                    <a:pt x="132" y="3"/>
                  </a:lnTo>
                  <a:lnTo>
                    <a:pt x="133" y="4"/>
                  </a:lnTo>
                  <a:lnTo>
                    <a:pt x="135" y="5"/>
                  </a:lnTo>
                  <a:lnTo>
                    <a:pt x="135" y="6"/>
                  </a:lnTo>
                  <a:lnTo>
                    <a:pt x="136" y="7"/>
                  </a:lnTo>
                  <a:lnTo>
                    <a:pt x="137" y="8"/>
                  </a:lnTo>
                  <a:lnTo>
                    <a:pt x="137" y="10"/>
                  </a:lnTo>
                  <a:lnTo>
                    <a:pt x="137" y="10"/>
                  </a:lnTo>
                  <a:lnTo>
                    <a:pt x="137" y="10"/>
                  </a:lnTo>
                  <a:lnTo>
                    <a:pt x="139" y="11"/>
                  </a:lnTo>
                  <a:lnTo>
                    <a:pt x="140" y="11"/>
                  </a:lnTo>
                  <a:lnTo>
                    <a:pt x="141" y="11"/>
                  </a:lnTo>
                  <a:lnTo>
                    <a:pt x="142" y="12"/>
                  </a:lnTo>
                  <a:lnTo>
                    <a:pt x="143" y="12"/>
                  </a:lnTo>
                  <a:lnTo>
                    <a:pt x="143" y="13"/>
                  </a:lnTo>
                  <a:lnTo>
                    <a:pt x="144" y="14"/>
                  </a:lnTo>
                  <a:lnTo>
                    <a:pt x="144" y="14"/>
                  </a:lnTo>
                  <a:lnTo>
                    <a:pt x="144" y="15"/>
                  </a:lnTo>
                  <a:lnTo>
                    <a:pt x="144" y="16"/>
                  </a:lnTo>
                  <a:lnTo>
                    <a:pt x="144" y="17"/>
                  </a:lnTo>
                  <a:lnTo>
                    <a:pt x="144" y="18"/>
                  </a:lnTo>
                  <a:lnTo>
                    <a:pt x="143" y="20"/>
                  </a:lnTo>
                  <a:lnTo>
                    <a:pt x="141" y="26"/>
                  </a:lnTo>
                  <a:lnTo>
                    <a:pt x="140" y="28"/>
                  </a:lnTo>
                  <a:lnTo>
                    <a:pt x="140" y="30"/>
                  </a:lnTo>
                  <a:lnTo>
                    <a:pt x="139" y="31"/>
                  </a:lnTo>
                  <a:lnTo>
                    <a:pt x="139" y="33"/>
                  </a:lnTo>
                  <a:lnTo>
                    <a:pt x="139" y="35"/>
                  </a:lnTo>
                  <a:lnTo>
                    <a:pt x="139" y="36"/>
                  </a:lnTo>
                  <a:lnTo>
                    <a:pt x="140" y="38"/>
                  </a:lnTo>
                  <a:lnTo>
                    <a:pt x="140" y="39"/>
                  </a:lnTo>
                  <a:lnTo>
                    <a:pt x="141" y="41"/>
                  </a:lnTo>
                  <a:lnTo>
                    <a:pt x="141" y="42"/>
                  </a:lnTo>
                  <a:lnTo>
                    <a:pt x="142" y="44"/>
                  </a:lnTo>
                  <a:lnTo>
                    <a:pt x="144" y="45"/>
                  </a:lnTo>
                  <a:lnTo>
                    <a:pt x="147" y="50"/>
                  </a:lnTo>
                  <a:lnTo>
                    <a:pt x="149" y="52"/>
                  </a:lnTo>
                  <a:lnTo>
                    <a:pt x="150" y="53"/>
                  </a:lnTo>
                  <a:lnTo>
                    <a:pt x="150" y="54"/>
                  </a:lnTo>
                  <a:lnTo>
                    <a:pt x="151" y="55"/>
                  </a:lnTo>
                  <a:lnTo>
                    <a:pt x="151" y="56"/>
                  </a:lnTo>
                  <a:lnTo>
                    <a:pt x="151" y="58"/>
                  </a:lnTo>
                  <a:lnTo>
                    <a:pt x="152" y="60"/>
                  </a:lnTo>
                  <a:lnTo>
                    <a:pt x="152" y="62"/>
                  </a:lnTo>
                  <a:lnTo>
                    <a:pt x="152" y="64"/>
                  </a:lnTo>
                  <a:lnTo>
                    <a:pt x="151" y="66"/>
                  </a:lnTo>
                  <a:lnTo>
                    <a:pt x="151" y="67"/>
                  </a:lnTo>
                  <a:lnTo>
                    <a:pt x="151" y="69"/>
                  </a:lnTo>
                  <a:lnTo>
                    <a:pt x="150" y="70"/>
                  </a:lnTo>
                  <a:lnTo>
                    <a:pt x="150" y="71"/>
                  </a:lnTo>
                  <a:lnTo>
                    <a:pt x="149" y="72"/>
                  </a:lnTo>
                  <a:lnTo>
                    <a:pt x="149" y="72"/>
                  </a:lnTo>
                  <a:lnTo>
                    <a:pt x="148" y="73"/>
                  </a:lnTo>
                  <a:lnTo>
                    <a:pt x="146" y="74"/>
                  </a:lnTo>
                  <a:lnTo>
                    <a:pt x="145" y="75"/>
                  </a:lnTo>
                  <a:lnTo>
                    <a:pt x="144" y="75"/>
                  </a:lnTo>
                  <a:lnTo>
                    <a:pt x="143" y="76"/>
                  </a:lnTo>
                  <a:lnTo>
                    <a:pt x="140" y="77"/>
                  </a:lnTo>
                  <a:lnTo>
                    <a:pt x="139" y="77"/>
                  </a:lnTo>
                  <a:lnTo>
                    <a:pt x="137" y="78"/>
                  </a:lnTo>
                  <a:lnTo>
                    <a:pt x="136" y="79"/>
                  </a:lnTo>
                  <a:lnTo>
                    <a:pt x="135" y="80"/>
                  </a:lnTo>
                  <a:lnTo>
                    <a:pt x="134" y="81"/>
                  </a:lnTo>
                  <a:lnTo>
                    <a:pt x="133" y="81"/>
                  </a:lnTo>
                  <a:lnTo>
                    <a:pt x="131" y="84"/>
                  </a:lnTo>
                  <a:lnTo>
                    <a:pt x="131" y="85"/>
                  </a:lnTo>
                  <a:lnTo>
                    <a:pt x="130" y="86"/>
                  </a:lnTo>
                  <a:lnTo>
                    <a:pt x="129" y="87"/>
                  </a:lnTo>
                  <a:lnTo>
                    <a:pt x="128" y="88"/>
                  </a:lnTo>
                  <a:lnTo>
                    <a:pt x="127" y="88"/>
                  </a:lnTo>
                  <a:lnTo>
                    <a:pt x="126" y="89"/>
                  </a:lnTo>
                  <a:lnTo>
                    <a:pt x="125" y="89"/>
                  </a:lnTo>
                  <a:lnTo>
                    <a:pt x="124" y="90"/>
                  </a:lnTo>
                  <a:lnTo>
                    <a:pt x="121" y="91"/>
                  </a:lnTo>
                  <a:lnTo>
                    <a:pt x="114" y="93"/>
                  </a:lnTo>
                  <a:lnTo>
                    <a:pt x="105" y="96"/>
                  </a:lnTo>
                  <a:lnTo>
                    <a:pt x="101" y="97"/>
                  </a:lnTo>
                  <a:lnTo>
                    <a:pt x="93" y="100"/>
                  </a:lnTo>
                  <a:lnTo>
                    <a:pt x="92" y="100"/>
                  </a:lnTo>
                  <a:lnTo>
                    <a:pt x="91" y="101"/>
                  </a:lnTo>
                  <a:lnTo>
                    <a:pt x="90" y="102"/>
                  </a:lnTo>
                  <a:lnTo>
                    <a:pt x="89" y="103"/>
                  </a:lnTo>
                  <a:lnTo>
                    <a:pt x="88" y="103"/>
                  </a:lnTo>
                  <a:lnTo>
                    <a:pt x="88" y="104"/>
                  </a:lnTo>
                  <a:lnTo>
                    <a:pt x="88" y="105"/>
                  </a:lnTo>
                  <a:lnTo>
                    <a:pt x="87" y="106"/>
                  </a:lnTo>
                  <a:lnTo>
                    <a:pt x="87" y="107"/>
                  </a:lnTo>
                  <a:lnTo>
                    <a:pt x="87" y="109"/>
                  </a:lnTo>
                  <a:lnTo>
                    <a:pt x="88" y="109"/>
                  </a:lnTo>
                  <a:lnTo>
                    <a:pt x="88" y="110"/>
                  </a:lnTo>
                  <a:lnTo>
                    <a:pt x="88" y="112"/>
                  </a:lnTo>
                  <a:lnTo>
                    <a:pt x="89" y="113"/>
                  </a:lnTo>
                  <a:lnTo>
                    <a:pt x="90" y="114"/>
                  </a:lnTo>
                  <a:lnTo>
                    <a:pt x="91" y="115"/>
                  </a:lnTo>
                  <a:lnTo>
                    <a:pt x="91" y="117"/>
                  </a:lnTo>
                  <a:lnTo>
                    <a:pt x="92" y="118"/>
                  </a:lnTo>
                  <a:lnTo>
                    <a:pt x="93" y="119"/>
                  </a:lnTo>
                  <a:lnTo>
                    <a:pt x="95" y="121"/>
                  </a:lnTo>
                  <a:lnTo>
                    <a:pt x="100" y="125"/>
                  </a:lnTo>
                  <a:lnTo>
                    <a:pt x="102" y="127"/>
                  </a:lnTo>
                  <a:lnTo>
                    <a:pt x="104" y="129"/>
                  </a:lnTo>
                  <a:lnTo>
                    <a:pt x="107" y="132"/>
                  </a:lnTo>
                  <a:lnTo>
                    <a:pt x="108" y="134"/>
                  </a:lnTo>
                  <a:lnTo>
                    <a:pt x="109" y="135"/>
                  </a:lnTo>
                  <a:lnTo>
                    <a:pt x="111" y="136"/>
                  </a:lnTo>
                  <a:lnTo>
                    <a:pt x="112" y="137"/>
                  </a:lnTo>
                  <a:lnTo>
                    <a:pt x="114" y="138"/>
                  </a:lnTo>
                  <a:lnTo>
                    <a:pt x="116" y="138"/>
                  </a:lnTo>
                  <a:lnTo>
                    <a:pt x="118" y="139"/>
                  </a:lnTo>
                  <a:lnTo>
                    <a:pt x="119" y="139"/>
                  </a:lnTo>
                  <a:lnTo>
                    <a:pt x="120" y="138"/>
                  </a:lnTo>
                  <a:lnTo>
                    <a:pt x="121" y="138"/>
                  </a:lnTo>
                  <a:lnTo>
                    <a:pt x="124" y="137"/>
                  </a:lnTo>
                  <a:lnTo>
                    <a:pt x="125" y="137"/>
                  </a:lnTo>
                  <a:lnTo>
                    <a:pt x="126" y="137"/>
                  </a:lnTo>
                  <a:lnTo>
                    <a:pt x="127" y="137"/>
                  </a:lnTo>
                  <a:lnTo>
                    <a:pt x="128" y="137"/>
                  </a:lnTo>
                  <a:lnTo>
                    <a:pt x="130" y="137"/>
                  </a:lnTo>
                  <a:lnTo>
                    <a:pt x="131" y="138"/>
                  </a:lnTo>
                  <a:lnTo>
                    <a:pt x="132" y="138"/>
                  </a:lnTo>
                  <a:lnTo>
                    <a:pt x="133" y="138"/>
                  </a:lnTo>
                  <a:lnTo>
                    <a:pt x="134" y="139"/>
                  </a:lnTo>
                  <a:lnTo>
                    <a:pt x="135" y="140"/>
                  </a:lnTo>
                  <a:lnTo>
                    <a:pt x="137" y="141"/>
                  </a:lnTo>
                  <a:lnTo>
                    <a:pt x="138" y="142"/>
                  </a:lnTo>
                  <a:lnTo>
                    <a:pt x="139" y="144"/>
                  </a:lnTo>
                  <a:lnTo>
                    <a:pt x="141" y="145"/>
                  </a:lnTo>
                  <a:lnTo>
                    <a:pt x="142" y="146"/>
                  </a:lnTo>
                  <a:lnTo>
                    <a:pt x="144" y="151"/>
                  </a:lnTo>
                  <a:lnTo>
                    <a:pt x="146" y="153"/>
                  </a:lnTo>
                  <a:lnTo>
                    <a:pt x="151" y="159"/>
                  </a:lnTo>
                  <a:lnTo>
                    <a:pt x="152" y="161"/>
                  </a:lnTo>
                  <a:lnTo>
                    <a:pt x="154" y="164"/>
                  </a:lnTo>
                  <a:lnTo>
                    <a:pt x="154" y="165"/>
                  </a:lnTo>
                  <a:lnTo>
                    <a:pt x="155" y="166"/>
                  </a:lnTo>
                  <a:lnTo>
                    <a:pt x="156" y="169"/>
                  </a:lnTo>
                  <a:lnTo>
                    <a:pt x="157" y="170"/>
                  </a:lnTo>
                  <a:lnTo>
                    <a:pt x="159" y="176"/>
                  </a:lnTo>
                  <a:lnTo>
                    <a:pt x="160" y="178"/>
                  </a:lnTo>
                  <a:lnTo>
                    <a:pt x="161" y="180"/>
                  </a:lnTo>
                  <a:lnTo>
                    <a:pt x="162" y="185"/>
                  </a:lnTo>
                  <a:lnTo>
                    <a:pt x="164" y="190"/>
                  </a:lnTo>
                  <a:lnTo>
                    <a:pt x="165" y="191"/>
                  </a:lnTo>
                  <a:lnTo>
                    <a:pt x="166" y="192"/>
                  </a:lnTo>
                  <a:lnTo>
                    <a:pt x="167" y="193"/>
                  </a:lnTo>
                  <a:lnTo>
                    <a:pt x="168" y="194"/>
                  </a:lnTo>
                  <a:lnTo>
                    <a:pt x="169" y="195"/>
                  </a:lnTo>
                  <a:lnTo>
                    <a:pt x="170" y="196"/>
                  </a:lnTo>
                  <a:lnTo>
                    <a:pt x="173" y="198"/>
                  </a:lnTo>
                  <a:lnTo>
                    <a:pt x="175" y="199"/>
                  </a:lnTo>
                  <a:lnTo>
                    <a:pt x="180" y="201"/>
                  </a:lnTo>
                  <a:lnTo>
                    <a:pt x="181" y="202"/>
                  </a:lnTo>
                  <a:lnTo>
                    <a:pt x="183" y="203"/>
                  </a:lnTo>
                  <a:lnTo>
                    <a:pt x="184" y="204"/>
                  </a:lnTo>
                  <a:lnTo>
                    <a:pt x="185" y="205"/>
                  </a:lnTo>
                  <a:lnTo>
                    <a:pt x="186" y="206"/>
                  </a:lnTo>
                  <a:lnTo>
                    <a:pt x="187" y="207"/>
                  </a:lnTo>
                  <a:lnTo>
                    <a:pt x="188" y="210"/>
                  </a:lnTo>
                  <a:lnTo>
                    <a:pt x="189" y="211"/>
                  </a:lnTo>
                  <a:lnTo>
                    <a:pt x="190" y="212"/>
                  </a:lnTo>
                  <a:lnTo>
                    <a:pt x="191" y="213"/>
                  </a:lnTo>
                  <a:lnTo>
                    <a:pt x="193" y="215"/>
                  </a:lnTo>
                  <a:lnTo>
                    <a:pt x="194" y="217"/>
                  </a:lnTo>
                  <a:lnTo>
                    <a:pt x="198" y="219"/>
                  </a:lnTo>
                  <a:lnTo>
                    <a:pt x="199" y="220"/>
                  </a:lnTo>
                  <a:lnTo>
                    <a:pt x="200" y="220"/>
                  </a:lnTo>
                  <a:lnTo>
                    <a:pt x="202" y="221"/>
                  </a:lnTo>
                  <a:lnTo>
                    <a:pt x="204" y="222"/>
                  </a:lnTo>
                  <a:lnTo>
                    <a:pt x="205" y="222"/>
                  </a:lnTo>
                  <a:lnTo>
                    <a:pt x="206" y="222"/>
                  </a:lnTo>
                  <a:lnTo>
                    <a:pt x="207" y="222"/>
                  </a:lnTo>
                  <a:lnTo>
                    <a:pt x="208" y="222"/>
                  </a:lnTo>
                  <a:lnTo>
                    <a:pt x="210" y="222"/>
                  </a:lnTo>
                  <a:lnTo>
                    <a:pt x="215" y="221"/>
                  </a:lnTo>
                  <a:lnTo>
                    <a:pt x="218" y="221"/>
                  </a:lnTo>
                  <a:lnTo>
                    <a:pt x="220" y="221"/>
                  </a:lnTo>
                  <a:lnTo>
                    <a:pt x="222" y="220"/>
                  </a:lnTo>
                  <a:lnTo>
                    <a:pt x="223" y="219"/>
                  </a:lnTo>
                  <a:lnTo>
                    <a:pt x="225" y="218"/>
                  </a:lnTo>
                  <a:lnTo>
                    <a:pt x="227" y="217"/>
                  </a:lnTo>
                  <a:lnTo>
                    <a:pt x="228" y="216"/>
                  </a:lnTo>
                  <a:lnTo>
                    <a:pt x="230" y="215"/>
                  </a:lnTo>
                  <a:lnTo>
                    <a:pt x="236" y="209"/>
                  </a:lnTo>
                  <a:lnTo>
                    <a:pt x="238" y="207"/>
                  </a:lnTo>
                  <a:lnTo>
                    <a:pt x="239" y="206"/>
                  </a:lnTo>
                  <a:lnTo>
                    <a:pt x="241" y="205"/>
                  </a:lnTo>
                  <a:lnTo>
                    <a:pt x="243" y="204"/>
                  </a:lnTo>
                  <a:lnTo>
                    <a:pt x="245" y="202"/>
                  </a:lnTo>
                  <a:lnTo>
                    <a:pt x="247" y="202"/>
                  </a:lnTo>
                  <a:lnTo>
                    <a:pt x="251" y="200"/>
                  </a:lnTo>
                  <a:lnTo>
                    <a:pt x="255" y="198"/>
                  </a:lnTo>
                  <a:lnTo>
                    <a:pt x="256" y="198"/>
                  </a:lnTo>
                  <a:lnTo>
                    <a:pt x="258" y="197"/>
                  </a:lnTo>
                  <a:lnTo>
                    <a:pt x="259" y="197"/>
                  </a:lnTo>
                  <a:lnTo>
                    <a:pt x="260" y="197"/>
                  </a:lnTo>
                  <a:lnTo>
                    <a:pt x="262" y="197"/>
                  </a:lnTo>
                  <a:lnTo>
                    <a:pt x="268" y="197"/>
                  </a:lnTo>
                  <a:lnTo>
                    <a:pt x="270" y="197"/>
                  </a:lnTo>
                  <a:lnTo>
                    <a:pt x="273" y="197"/>
                  </a:lnTo>
                  <a:lnTo>
                    <a:pt x="274" y="197"/>
                  </a:lnTo>
                  <a:lnTo>
                    <a:pt x="275" y="197"/>
                  </a:lnTo>
                  <a:lnTo>
                    <a:pt x="276" y="197"/>
                  </a:lnTo>
                  <a:lnTo>
                    <a:pt x="276" y="197"/>
                  </a:lnTo>
                  <a:lnTo>
                    <a:pt x="277" y="196"/>
                  </a:lnTo>
                  <a:lnTo>
                    <a:pt x="277" y="196"/>
                  </a:lnTo>
                  <a:lnTo>
                    <a:pt x="277" y="195"/>
                  </a:lnTo>
                  <a:lnTo>
                    <a:pt x="277" y="193"/>
                  </a:lnTo>
                  <a:lnTo>
                    <a:pt x="277" y="191"/>
                  </a:lnTo>
                  <a:lnTo>
                    <a:pt x="277" y="190"/>
                  </a:lnTo>
                  <a:lnTo>
                    <a:pt x="277" y="188"/>
                  </a:lnTo>
                  <a:lnTo>
                    <a:pt x="277" y="187"/>
                  </a:lnTo>
                  <a:lnTo>
                    <a:pt x="276" y="186"/>
                  </a:lnTo>
                  <a:lnTo>
                    <a:pt x="276" y="185"/>
                  </a:lnTo>
                  <a:lnTo>
                    <a:pt x="276" y="185"/>
                  </a:lnTo>
                  <a:lnTo>
                    <a:pt x="275" y="184"/>
                  </a:lnTo>
                  <a:lnTo>
                    <a:pt x="274" y="183"/>
                  </a:lnTo>
                  <a:lnTo>
                    <a:pt x="273" y="183"/>
                  </a:lnTo>
                  <a:lnTo>
                    <a:pt x="272" y="182"/>
                  </a:lnTo>
                  <a:lnTo>
                    <a:pt x="270" y="182"/>
                  </a:lnTo>
                  <a:lnTo>
                    <a:pt x="267" y="181"/>
                  </a:lnTo>
                  <a:lnTo>
                    <a:pt x="266" y="181"/>
                  </a:lnTo>
                  <a:lnTo>
                    <a:pt x="265" y="180"/>
                  </a:lnTo>
                  <a:lnTo>
                    <a:pt x="265" y="180"/>
                  </a:lnTo>
                  <a:lnTo>
                    <a:pt x="264" y="180"/>
                  </a:lnTo>
                  <a:lnTo>
                    <a:pt x="264" y="179"/>
                  </a:lnTo>
                  <a:lnTo>
                    <a:pt x="264" y="179"/>
                  </a:lnTo>
                  <a:lnTo>
                    <a:pt x="263" y="178"/>
                  </a:lnTo>
                  <a:lnTo>
                    <a:pt x="263" y="177"/>
                  </a:lnTo>
                  <a:lnTo>
                    <a:pt x="263" y="176"/>
                  </a:lnTo>
                  <a:lnTo>
                    <a:pt x="263" y="175"/>
                  </a:lnTo>
                  <a:lnTo>
                    <a:pt x="263" y="174"/>
                  </a:lnTo>
                  <a:lnTo>
                    <a:pt x="263" y="173"/>
                  </a:lnTo>
                  <a:lnTo>
                    <a:pt x="263" y="172"/>
                  </a:lnTo>
                  <a:lnTo>
                    <a:pt x="264" y="171"/>
                  </a:lnTo>
                  <a:lnTo>
                    <a:pt x="264" y="170"/>
                  </a:lnTo>
                  <a:lnTo>
                    <a:pt x="265" y="169"/>
                  </a:lnTo>
                  <a:lnTo>
                    <a:pt x="266" y="168"/>
                  </a:lnTo>
                  <a:lnTo>
                    <a:pt x="267" y="167"/>
                  </a:lnTo>
                  <a:lnTo>
                    <a:pt x="268" y="166"/>
                  </a:lnTo>
                  <a:lnTo>
                    <a:pt x="269" y="166"/>
                  </a:lnTo>
                  <a:lnTo>
                    <a:pt x="270" y="165"/>
                  </a:lnTo>
                  <a:lnTo>
                    <a:pt x="271" y="165"/>
                  </a:lnTo>
                  <a:lnTo>
                    <a:pt x="272" y="165"/>
                  </a:lnTo>
                  <a:lnTo>
                    <a:pt x="273" y="165"/>
                  </a:lnTo>
                  <a:lnTo>
                    <a:pt x="274" y="165"/>
                  </a:lnTo>
                  <a:lnTo>
                    <a:pt x="276" y="165"/>
                  </a:lnTo>
                  <a:lnTo>
                    <a:pt x="277" y="165"/>
                  </a:lnTo>
                  <a:lnTo>
                    <a:pt x="279" y="166"/>
                  </a:lnTo>
                  <a:lnTo>
                    <a:pt x="281" y="167"/>
                  </a:lnTo>
                  <a:lnTo>
                    <a:pt x="283" y="168"/>
                  </a:lnTo>
                  <a:lnTo>
                    <a:pt x="284" y="169"/>
                  </a:lnTo>
                  <a:lnTo>
                    <a:pt x="285" y="170"/>
                  </a:lnTo>
                  <a:lnTo>
                    <a:pt x="290" y="173"/>
                  </a:lnTo>
                  <a:lnTo>
                    <a:pt x="291" y="175"/>
                  </a:lnTo>
                  <a:lnTo>
                    <a:pt x="292" y="176"/>
                  </a:lnTo>
                  <a:lnTo>
                    <a:pt x="293" y="177"/>
                  </a:lnTo>
                  <a:lnTo>
                    <a:pt x="294" y="179"/>
                  </a:lnTo>
                  <a:lnTo>
                    <a:pt x="298" y="187"/>
                  </a:lnTo>
                  <a:lnTo>
                    <a:pt x="299" y="188"/>
                  </a:lnTo>
                  <a:lnTo>
                    <a:pt x="299" y="189"/>
                  </a:lnTo>
                  <a:lnTo>
                    <a:pt x="301" y="194"/>
                  </a:lnTo>
                  <a:lnTo>
                    <a:pt x="301" y="196"/>
                  </a:lnTo>
                  <a:lnTo>
                    <a:pt x="302" y="197"/>
                  </a:lnTo>
                  <a:lnTo>
                    <a:pt x="303" y="199"/>
                  </a:lnTo>
                  <a:lnTo>
                    <a:pt x="304" y="200"/>
                  </a:lnTo>
                  <a:lnTo>
                    <a:pt x="305" y="202"/>
                  </a:lnTo>
                  <a:lnTo>
                    <a:pt x="306" y="202"/>
                  </a:lnTo>
                  <a:lnTo>
                    <a:pt x="307" y="203"/>
                  </a:lnTo>
                  <a:lnTo>
                    <a:pt x="308" y="204"/>
                  </a:lnTo>
                  <a:lnTo>
                    <a:pt x="309" y="204"/>
                  </a:lnTo>
                  <a:lnTo>
                    <a:pt x="310" y="205"/>
                  </a:lnTo>
                  <a:lnTo>
                    <a:pt x="311" y="205"/>
                  </a:lnTo>
                  <a:lnTo>
                    <a:pt x="315" y="207"/>
                  </a:lnTo>
                  <a:lnTo>
                    <a:pt x="322" y="209"/>
                  </a:lnTo>
                  <a:lnTo>
                    <a:pt x="323" y="210"/>
                  </a:lnTo>
                  <a:lnTo>
                    <a:pt x="324" y="210"/>
                  </a:lnTo>
                  <a:lnTo>
                    <a:pt x="325" y="210"/>
                  </a:lnTo>
                  <a:lnTo>
                    <a:pt x="326" y="210"/>
                  </a:lnTo>
                  <a:lnTo>
                    <a:pt x="327" y="209"/>
                  </a:lnTo>
                  <a:lnTo>
                    <a:pt x="328" y="209"/>
                  </a:lnTo>
                  <a:lnTo>
                    <a:pt x="329" y="209"/>
                  </a:lnTo>
                  <a:lnTo>
                    <a:pt x="330" y="208"/>
                  </a:lnTo>
                  <a:lnTo>
                    <a:pt x="332" y="206"/>
                  </a:lnTo>
                  <a:lnTo>
                    <a:pt x="333" y="206"/>
                  </a:lnTo>
                  <a:lnTo>
                    <a:pt x="334" y="205"/>
                  </a:lnTo>
                  <a:lnTo>
                    <a:pt x="335" y="205"/>
                  </a:lnTo>
                  <a:lnTo>
                    <a:pt x="336" y="205"/>
                  </a:lnTo>
                  <a:lnTo>
                    <a:pt x="336" y="204"/>
                  </a:lnTo>
                  <a:lnTo>
                    <a:pt x="338" y="204"/>
                  </a:lnTo>
                  <a:lnTo>
                    <a:pt x="339" y="204"/>
                  </a:lnTo>
                  <a:lnTo>
                    <a:pt x="340" y="205"/>
                  </a:lnTo>
                  <a:lnTo>
                    <a:pt x="341" y="205"/>
                  </a:lnTo>
                  <a:lnTo>
                    <a:pt x="343" y="205"/>
                  </a:lnTo>
                  <a:lnTo>
                    <a:pt x="344" y="206"/>
                  </a:lnTo>
                  <a:lnTo>
                    <a:pt x="345" y="206"/>
                  </a:lnTo>
                  <a:lnTo>
                    <a:pt x="345" y="207"/>
                  </a:lnTo>
                  <a:lnTo>
                    <a:pt x="346" y="207"/>
                  </a:lnTo>
                  <a:lnTo>
                    <a:pt x="347" y="208"/>
                  </a:lnTo>
                  <a:lnTo>
                    <a:pt x="348" y="209"/>
                  </a:lnTo>
                  <a:lnTo>
                    <a:pt x="349" y="211"/>
                  </a:lnTo>
                  <a:lnTo>
                    <a:pt x="351" y="214"/>
                  </a:lnTo>
                  <a:lnTo>
                    <a:pt x="352" y="215"/>
                  </a:lnTo>
                  <a:lnTo>
                    <a:pt x="353" y="217"/>
                  </a:lnTo>
                  <a:lnTo>
                    <a:pt x="354" y="217"/>
                  </a:lnTo>
                  <a:lnTo>
                    <a:pt x="355" y="218"/>
                  </a:lnTo>
                  <a:lnTo>
                    <a:pt x="356" y="219"/>
                  </a:lnTo>
                  <a:lnTo>
                    <a:pt x="358" y="219"/>
                  </a:lnTo>
                  <a:lnTo>
                    <a:pt x="359" y="220"/>
                  </a:lnTo>
                  <a:lnTo>
                    <a:pt x="366" y="222"/>
                  </a:lnTo>
                  <a:lnTo>
                    <a:pt x="367" y="222"/>
                  </a:lnTo>
                  <a:lnTo>
                    <a:pt x="369" y="223"/>
                  </a:lnTo>
                  <a:lnTo>
                    <a:pt x="371" y="224"/>
                  </a:lnTo>
                  <a:lnTo>
                    <a:pt x="372" y="225"/>
                  </a:lnTo>
                  <a:lnTo>
                    <a:pt x="374" y="226"/>
                  </a:lnTo>
                  <a:lnTo>
                    <a:pt x="375" y="226"/>
                  </a:lnTo>
                  <a:lnTo>
                    <a:pt x="375" y="227"/>
                  </a:lnTo>
                  <a:lnTo>
                    <a:pt x="376" y="228"/>
                  </a:lnTo>
                  <a:lnTo>
                    <a:pt x="377" y="229"/>
                  </a:lnTo>
                  <a:lnTo>
                    <a:pt x="378" y="230"/>
                  </a:lnTo>
                  <a:lnTo>
                    <a:pt x="379" y="233"/>
                  </a:lnTo>
                  <a:lnTo>
                    <a:pt x="380" y="238"/>
                  </a:lnTo>
                  <a:lnTo>
                    <a:pt x="381" y="239"/>
                  </a:lnTo>
                  <a:lnTo>
                    <a:pt x="382" y="241"/>
                  </a:lnTo>
                  <a:lnTo>
                    <a:pt x="383" y="242"/>
                  </a:lnTo>
                  <a:lnTo>
                    <a:pt x="384" y="244"/>
                  </a:lnTo>
                  <a:lnTo>
                    <a:pt x="385" y="245"/>
                  </a:lnTo>
                  <a:lnTo>
                    <a:pt x="386" y="246"/>
                  </a:lnTo>
                  <a:lnTo>
                    <a:pt x="387" y="247"/>
                  </a:lnTo>
                  <a:lnTo>
                    <a:pt x="388" y="248"/>
                  </a:lnTo>
                  <a:lnTo>
                    <a:pt x="390" y="249"/>
                  </a:lnTo>
                  <a:lnTo>
                    <a:pt x="391" y="250"/>
                  </a:lnTo>
                  <a:lnTo>
                    <a:pt x="392" y="250"/>
                  </a:lnTo>
                  <a:lnTo>
                    <a:pt x="393" y="251"/>
                  </a:lnTo>
                  <a:lnTo>
                    <a:pt x="394" y="251"/>
                  </a:lnTo>
                  <a:lnTo>
                    <a:pt x="395" y="251"/>
                  </a:lnTo>
                  <a:lnTo>
                    <a:pt x="397" y="251"/>
                  </a:lnTo>
                  <a:lnTo>
                    <a:pt x="398" y="251"/>
                  </a:lnTo>
                  <a:lnTo>
                    <a:pt x="398" y="250"/>
                  </a:lnTo>
                  <a:lnTo>
                    <a:pt x="399" y="250"/>
                  </a:lnTo>
                  <a:lnTo>
                    <a:pt x="402" y="248"/>
                  </a:lnTo>
                  <a:lnTo>
                    <a:pt x="404" y="247"/>
                  </a:lnTo>
                  <a:lnTo>
                    <a:pt x="405" y="246"/>
                  </a:lnTo>
                  <a:lnTo>
                    <a:pt x="405" y="245"/>
                  </a:lnTo>
                  <a:lnTo>
                    <a:pt x="406" y="244"/>
                  </a:lnTo>
                  <a:lnTo>
                    <a:pt x="406" y="244"/>
                  </a:lnTo>
                  <a:lnTo>
                    <a:pt x="406" y="242"/>
                  </a:lnTo>
                  <a:lnTo>
                    <a:pt x="406" y="241"/>
                  </a:lnTo>
                  <a:lnTo>
                    <a:pt x="406" y="240"/>
                  </a:lnTo>
                  <a:lnTo>
                    <a:pt x="405" y="238"/>
                  </a:lnTo>
                  <a:lnTo>
                    <a:pt x="405" y="238"/>
                  </a:lnTo>
                  <a:lnTo>
                    <a:pt x="405" y="237"/>
                  </a:lnTo>
                  <a:lnTo>
                    <a:pt x="405" y="237"/>
                  </a:lnTo>
                  <a:lnTo>
                    <a:pt x="406" y="236"/>
                  </a:lnTo>
                  <a:lnTo>
                    <a:pt x="406" y="236"/>
                  </a:lnTo>
                  <a:lnTo>
                    <a:pt x="407" y="236"/>
                  </a:lnTo>
                  <a:lnTo>
                    <a:pt x="408" y="236"/>
                  </a:lnTo>
                  <a:lnTo>
                    <a:pt x="410" y="237"/>
                  </a:lnTo>
                  <a:lnTo>
                    <a:pt x="412" y="237"/>
                  </a:lnTo>
                  <a:lnTo>
                    <a:pt x="417" y="238"/>
                  </a:lnTo>
                  <a:lnTo>
                    <a:pt x="420" y="239"/>
                  </a:lnTo>
                  <a:lnTo>
                    <a:pt x="422" y="239"/>
                  </a:lnTo>
                  <a:lnTo>
                    <a:pt x="424" y="239"/>
                  </a:lnTo>
                  <a:lnTo>
                    <a:pt x="427" y="240"/>
                  </a:lnTo>
                  <a:lnTo>
                    <a:pt x="433" y="240"/>
                  </a:lnTo>
                  <a:lnTo>
                    <a:pt x="436" y="240"/>
                  </a:lnTo>
                  <a:lnTo>
                    <a:pt x="438" y="240"/>
                  </a:lnTo>
                  <a:lnTo>
                    <a:pt x="440" y="241"/>
                  </a:lnTo>
                  <a:lnTo>
                    <a:pt x="440" y="241"/>
                  </a:lnTo>
                  <a:lnTo>
                    <a:pt x="442" y="241"/>
                  </a:lnTo>
                  <a:lnTo>
                    <a:pt x="443" y="242"/>
                  </a:lnTo>
                  <a:lnTo>
                    <a:pt x="450" y="246"/>
                  </a:lnTo>
                  <a:lnTo>
                    <a:pt x="454" y="248"/>
                  </a:lnTo>
                  <a:lnTo>
                    <a:pt x="456" y="249"/>
                  </a:lnTo>
                  <a:lnTo>
                    <a:pt x="458" y="250"/>
                  </a:lnTo>
                  <a:lnTo>
                    <a:pt x="466" y="256"/>
                  </a:lnTo>
                  <a:lnTo>
                    <a:pt x="468" y="257"/>
                  </a:lnTo>
                  <a:lnTo>
                    <a:pt x="469" y="257"/>
                  </a:lnTo>
                  <a:lnTo>
                    <a:pt x="470" y="258"/>
                  </a:lnTo>
                  <a:lnTo>
                    <a:pt x="473" y="259"/>
                  </a:lnTo>
                  <a:lnTo>
                    <a:pt x="475" y="260"/>
                  </a:lnTo>
                  <a:lnTo>
                    <a:pt x="477" y="260"/>
                  </a:lnTo>
                  <a:lnTo>
                    <a:pt x="479" y="260"/>
                  </a:lnTo>
                  <a:lnTo>
                    <a:pt x="481" y="260"/>
                  </a:lnTo>
                  <a:lnTo>
                    <a:pt x="482" y="260"/>
                  </a:lnTo>
                  <a:lnTo>
                    <a:pt x="483" y="260"/>
                  </a:lnTo>
                  <a:lnTo>
                    <a:pt x="484" y="260"/>
                  </a:lnTo>
                  <a:lnTo>
                    <a:pt x="485" y="260"/>
                  </a:lnTo>
                  <a:lnTo>
                    <a:pt x="486" y="259"/>
                  </a:lnTo>
                  <a:lnTo>
                    <a:pt x="487" y="259"/>
                  </a:lnTo>
                  <a:lnTo>
                    <a:pt x="488" y="258"/>
                  </a:lnTo>
                  <a:lnTo>
                    <a:pt x="488" y="257"/>
                  </a:lnTo>
                  <a:lnTo>
                    <a:pt x="489" y="256"/>
                  </a:lnTo>
                  <a:lnTo>
                    <a:pt x="489" y="256"/>
                  </a:lnTo>
                  <a:lnTo>
                    <a:pt x="490" y="255"/>
                  </a:lnTo>
                  <a:lnTo>
                    <a:pt x="490" y="254"/>
                  </a:lnTo>
                  <a:lnTo>
                    <a:pt x="491" y="251"/>
                  </a:lnTo>
                  <a:lnTo>
                    <a:pt x="492" y="249"/>
                  </a:lnTo>
                  <a:lnTo>
                    <a:pt x="492" y="249"/>
                  </a:lnTo>
                  <a:lnTo>
                    <a:pt x="492" y="248"/>
                  </a:lnTo>
                  <a:lnTo>
                    <a:pt x="493" y="248"/>
                  </a:lnTo>
                  <a:lnTo>
                    <a:pt x="493" y="247"/>
                  </a:lnTo>
                  <a:lnTo>
                    <a:pt x="494" y="247"/>
                  </a:lnTo>
                  <a:lnTo>
                    <a:pt x="495" y="247"/>
                  </a:lnTo>
                  <a:lnTo>
                    <a:pt x="495" y="247"/>
                  </a:lnTo>
                  <a:lnTo>
                    <a:pt x="496" y="247"/>
                  </a:lnTo>
                  <a:lnTo>
                    <a:pt x="497" y="247"/>
                  </a:lnTo>
                  <a:lnTo>
                    <a:pt x="498" y="248"/>
                  </a:lnTo>
                  <a:lnTo>
                    <a:pt x="499" y="248"/>
                  </a:lnTo>
                  <a:lnTo>
                    <a:pt x="500" y="248"/>
                  </a:lnTo>
                  <a:lnTo>
                    <a:pt x="501" y="249"/>
                  </a:lnTo>
                  <a:lnTo>
                    <a:pt x="502" y="249"/>
                  </a:lnTo>
                  <a:lnTo>
                    <a:pt x="502" y="250"/>
                  </a:lnTo>
                  <a:lnTo>
                    <a:pt x="503" y="251"/>
                  </a:lnTo>
                  <a:lnTo>
                    <a:pt x="503" y="252"/>
                  </a:lnTo>
                  <a:lnTo>
                    <a:pt x="504" y="253"/>
                  </a:lnTo>
                  <a:lnTo>
                    <a:pt x="504" y="254"/>
                  </a:lnTo>
                  <a:lnTo>
                    <a:pt x="505" y="256"/>
                  </a:lnTo>
                  <a:lnTo>
                    <a:pt x="505" y="258"/>
                  </a:lnTo>
                  <a:lnTo>
                    <a:pt x="505" y="260"/>
                  </a:lnTo>
                  <a:lnTo>
                    <a:pt x="505" y="265"/>
                  </a:lnTo>
                  <a:lnTo>
                    <a:pt x="505" y="268"/>
                  </a:lnTo>
                  <a:lnTo>
                    <a:pt x="505" y="270"/>
                  </a:lnTo>
                  <a:lnTo>
                    <a:pt x="505" y="271"/>
                  </a:lnTo>
                  <a:lnTo>
                    <a:pt x="505" y="272"/>
                  </a:lnTo>
                  <a:lnTo>
                    <a:pt x="505" y="272"/>
                  </a:lnTo>
                  <a:lnTo>
                    <a:pt x="506" y="274"/>
                  </a:lnTo>
                  <a:lnTo>
                    <a:pt x="506" y="275"/>
                  </a:lnTo>
                  <a:lnTo>
                    <a:pt x="506" y="276"/>
                  </a:lnTo>
                  <a:lnTo>
                    <a:pt x="507" y="276"/>
                  </a:lnTo>
                  <a:lnTo>
                    <a:pt x="508" y="277"/>
                  </a:lnTo>
                  <a:lnTo>
                    <a:pt x="508" y="278"/>
                  </a:lnTo>
                  <a:lnTo>
                    <a:pt x="509" y="279"/>
                  </a:lnTo>
                  <a:lnTo>
                    <a:pt x="510" y="280"/>
                  </a:lnTo>
                  <a:lnTo>
                    <a:pt x="512" y="282"/>
                  </a:lnTo>
                  <a:lnTo>
                    <a:pt x="513" y="283"/>
                  </a:lnTo>
                  <a:lnTo>
                    <a:pt x="514" y="284"/>
                  </a:lnTo>
                  <a:lnTo>
                    <a:pt x="514" y="284"/>
                  </a:lnTo>
                  <a:lnTo>
                    <a:pt x="514" y="285"/>
                  </a:lnTo>
                  <a:lnTo>
                    <a:pt x="515" y="285"/>
                  </a:lnTo>
                  <a:lnTo>
                    <a:pt x="515" y="286"/>
                  </a:lnTo>
                  <a:lnTo>
                    <a:pt x="515" y="287"/>
                  </a:lnTo>
                  <a:lnTo>
                    <a:pt x="514" y="288"/>
                  </a:lnTo>
                  <a:lnTo>
                    <a:pt x="514" y="289"/>
                  </a:lnTo>
                  <a:lnTo>
                    <a:pt x="512" y="292"/>
                  </a:lnTo>
                  <a:lnTo>
                    <a:pt x="511" y="296"/>
                  </a:lnTo>
                  <a:lnTo>
                    <a:pt x="509" y="300"/>
                  </a:lnTo>
                  <a:lnTo>
                    <a:pt x="509" y="301"/>
                  </a:lnTo>
                  <a:lnTo>
                    <a:pt x="508" y="302"/>
                  </a:lnTo>
                  <a:lnTo>
                    <a:pt x="508" y="304"/>
                  </a:lnTo>
                  <a:lnTo>
                    <a:pt x="508" y="306"/>
                  </a:lnTo>
                  <a:lnTo>
                    <a:pt x="508" y="308"/>
                  </a:lnTo>
                  <a:lnTo>
                    <a:pt x="509" y="310"/>
                  </a:lnTo>
                  <a:lnTo>
                    <a:pt x="509" y="312"/>
                  </a:lnTo>
                  <a:lnTo>
                    <a:pt x="511" y="315"/>
                  </a:lnTo>
                  <a:lnTo>
                    <a:pt x="511" y="317"/>
                  </a:lnTo>
                  <a:lnTo>
                    <a:pt x="512" y="319"/>
                  </a:lnTo>
                  <a:lnTo>
                    <a:pt x="513" y="321"/>
                  </a:lnTo>
                  <a:lnTo>
                    <a:pt x="515" y="325"/>
                  </a:lnTo>
                  <a:lnTo>
                    <a:pt x="517" y="330"/>
                  </a:lnTo>
                  <a:lnTo>
                    <a:pt x="519" y="336"/>
                  </a:lnTo>
                  <a:lnTo>
                    <a:pt x="524" y="345"/>
                  </a:lnTo>
                  <a:lnTo>
                    <a:pt x="527" y="353"/>
                  </a:lnTo>
                  <a:lnTo>
                    <a:pt x="529" y="358"/>
                  </a:lnTo>
                  <a:lnTo>
                    <a:pt x="530" y="360"/>
                  </a:lnTo>
                  <a:lnTo>
                    <a:pt x="531" y="361"/>
                  </a:lnTo>
                  <a:lnTo>
                    <a:pt x="531" y="363"/>
                  </a:lnTo>
                  <a:lnTo>
                    <a:pt x="533" y="369"/>
                  </a:lnTo>
                  <a:lnTo>
                    <a:pt x="534" y="371"/>
                  </a:lnTo>
                  <a:lnTo>
                    <a:pt x="534" y="373"/>
                  </a:lnTo>
                  <a:lnTo>
                    <a:pt x="535" y="374"/>
                  </a:lnTo>
                  <a:lnTo>
                    <a:pt x="535" y="375"/>
                  </a:lnTo>
                  <a:lnTo>
                    <a:pt x="536" y="376"/>
                  </a:lnTo>
                  <a:lnTo>
                    <a:pt x="537" y="377"/>
                  </a:lnTo>
                  <a:lnTo>
                    <a:pt x="538" y="378"/>
                  </a:lnTo>
                  <a:lnTo>
                    <a:pt x="538" y="379"/>
                  </a:lnTo>
                  <a:lnTo>
                    <a:pt x="539" y="380"/>
                  </a:lnTo>
                  <a:lnTo>
                    <a:pt x="541" y="380"/>
                  </a:lnTo>
                  <a:lnTo>
                    <a:pt x="542" y="381"/>
                  </a:lnTo>
                  <a:lnTo>
                    <a:pt x="543" y="382"/>
                  </a:lnTo>
                  <a:lnTo>
                    <a:pt x="544" y="382"/>
                  </a:lnTo>
                  <a:lnTo>
                    <a:pt x="546" y="383"/>
                  </a:lnTo>
                  <a:lnTo>
                    <a:pt x="552" y="385"/>
                  </a:lnTo>
                  <a:lnTo>
                    <a:pt x="554" y="385"/>
                  </a:lnTo>
                  <a:lnTo>
                    <a:pt x="559" y="386"/>
                  </a:lnTo>
                  <a:lnTo>
                    <a:pt x="561" y="386"/>
                  </a:lnTo>
                  <a:lnTo>
                    <a:pt x="562" y="386"/>
                  </a:lnTo>
                  <a:lnTo>
                    <a:pt x="563" y="387"/>
                  </a:lnTo>
                  <a:lnTo>
                    <a:pt x="565" y="388"/>
                  </a:lnTo>
                  <a:lnTo>
                    <a:pt x="567" y="388"/>
                  </a:lnTo>
                  <a:lnTo>
                    <a:pt x="568" y="390"/>
                  </a:lnTo>
                  <a:lnTo>
                    <a:pt x="570" y="392"/>
                  </a:lnTo>
                  <a:lnTo>
                    <a:pt x="573" y="395"/>
                  </a:lnTo>
                  <a:lnTo>
                    <a:pt x="574" y="396"/>
                  </a:lnTo>
                  <a:lnTo>
                    <a:pt x="575" y="397"/>
                  </a:lnTo>
                  <a:lnTo>
                    <a:pt x="576" y="397"/>
                  </a:lnTo>
                  <a:lnTo>
                    <a:pt x="578" y="398"/>
                  </a:lnTo>
                  <a:lnTo>
                    <a:pt x="580" y="399"/>
                  </a:lnTo>
                  <a:lnTo>
                    <a:pt x="582" y="399"/>
                  </a:lnTo>
                  <a:lnTo>
                    <a:pt x="583" y="400"/>
                  </a:lnTo>
                  <a:lnTo>
                    <a:pt x="585" y="400"/>
                  </a:lnTo>
                  <a:lnTo>
                    <a:pt x="586" y="400"/>
                  </a:lnTo>
                  <a:lnTo>
                    <a:pt x="587" y="400"/>
                  </a:lnTo>
                  <a:lnTo>
                    <a:pt x="588" y="400"/>
                  </a:lnTo>
                  <a:lnTo>
                    <a:pt x="592" y="399"/>
                  </a:lnTo>
                  <a:lnTo>
                    <a:pt x="595" y="399"/>
                  </a:lnTo>
                  <a:lnTo>
                    <a:pt x="597" y="399"/>
                  </a:lnTo>
                  <a:lnTo>
                    <a:pt x="598" y="399"/>
                  </a:lnTo>
                  <a:lnTo>
                    <a:pt x="599" y="399"/>
                  </a:lnTo>
                  <a:lnTo>
                    <a:pt x="600" y="399"/>
                  </a:lnTo>
                  <a:lnTo>
                    <a:pt x="602" y="400"/>
                  </a:lnTo>
                  <a:lnTo>
                    <a:pt x="604" y="400"/>
                  </a:lnTo>
                  <a:lnTo>
                    <a:pt x="605" y="401"/>
                  </a:lnTo>
                  <a:lnTo>
                    <a:pt x="606" y="402"/>
                  </a:lnTo>
                  <a:lnTo>
                    <a:pt x="607" y="403"/>
                  </a:lnTo>
                  <a:lnTo>
                    <a:pt x="608" y="403"/>
                  </a:lnTo>
                  <a:lnTo>
                    <a:pt x="609" y="404"/>
                  </a:lnTo>
                  <a:lnTo>
                    <a:pt x="610" y="405"/>
                  </a:lnTo>
                  <a:lnTo>
                    <a:pt x="610" y="407"/>
                  </a:lnTo>
                  <a:lnTo>
                    <a:pt x="610" y="408"/>
                  </a:lnTo>
                  <a:lnTo>
                    <a:pt x="611" y="410"/>
                  </a:lnTo>
                  <a:lnTo>
                    <a:pt x="612" y="413"/>
                  </a:lnTo>
                  <a:lnTo>
                    <a:pt x="613" y="419"/>
                  </a:lnTo>
                  <a:lnTo>
                    <a:pt x="615" y="427"/>
                  </a:lnTo>
                  <a:lnTo>
                    <a:pt x="619" y="439"/>
                  </a:lnTo>
                  <a:lnTo>
                    <a:pt x="621" y="447"/>
                  </a:lnTo>
                  <a:lnTo>
                    <a:pt x="621" y="449"/>
                  </a:lnTo>
                  <a:lnTo>
                    <a:pt x="622" y="450"/>
                  </a:lnTo>
                  <a:lnTo>
                    <a:pt x="623" y="452"/>
                  </a:lnTo>
                  <a:lnTo>
                    <a:pt x="624" y="455"/>
                  </a:lnTo>
                  <a:lnTo>
                    <a:pt x="625" y="456"/>
                  </a:lnTo>
                  <a:lnTo>
                    <a:pt x="625" y="458"/>
                  </a:lnTo>
                  <a:lnTo>
                    <a:pt x="626" y="464"/>
                  </a:lnTo>
                  <a:lnTo>
                    <a:pt x="627" y="466"/>
                  </a:lnTo>
                  <a:lnTo>
                    <a:pt x="627" y="468"/>
                  </a:lnTo>
                  <a:lnTo>
                    <a:pt x="628" y="471"/>
                  </a:lnTo>
                  <a:lnTo>
                    <a:pt x="629" y="474"/>
                  </a:lnTo>
                  <a:lnTo>
                    <a:pt x="630" y="475"/>
                  </a:lnTo>
                  <a:lnTo>
                    <a:pt x="632" y="479"/>
                  </a:lnTo>
                  <a:lnTo>
                    <a:pt x="634" y="482"/>
                  </a:lnTo>
                  <a:lnTo>
                    <a:pt x="634" y="484"/>
                  </a:lnTo>
                  <a:lnTo>
                    <a:pt x="635" y="485"/>
                  </a:lnTo>
                  <a:lnTo>
                    <a:pt x="635" y="487"/>
                  </a:lnTo>
                  <a:lnTo>
                    <a:pt x="635" y="488"/>
                  </a:lnTo>
                  <a:lnTo>
                    <a:pt x="635" y="490"/>
                  </a:lnTo>
                  <a:lnTo>
                    <a:pt x="635" y="491"/>
                  </a:lnTo>
                  <a:lnTo>
                    <a:pt x="634" y="492"/>
                  </a:lnTo>
                  <a:lnTo>
                    <a:pt x="633" y="496"/>
                  </a:lnTo>
                  <a:lnTo>
                    <a:pt x="632" y="499"/>
                  </a:lnTo>
                  <a:lnTo>
                    <a:pt x="631" y="502"/>
                  </a:lnTo>
                  <a:lnTo>
                    <a:pt x="631" y="503"/>
                  </a:lnTo>
                  <a:lnTo>
                    <a:pt x="631" y="504"/>
                  </a:lnTo>
                  <a:lnTo>
                    <a:pt x="630" y="504"/>
                  </a:lnTo>
                  <a:lnTo>
                    <a:pt x="629" y="505"/>
                  </a:lnTo>
                  <a:lnTo>
                    <a:pt x="629" y="505"/>
                  </a:lnTo>
                  <a:lnTo>
                    <a:pt x="628" y="506"/>
                  </a:lnTo>
                  <a:lnTo>
                    <a:pt x="626" y="506"/>
                  </a:lnTo>
                  <a:lnTo>
                    <a:pt x="622" y="508"/>
                  </a:lnTo>
                  <a:lnTo>
                    <a:pt x="620" y="508"/>
                  </a:lnTo>
                  <a:lnTo>
                    <a:pt x="618" y="509"/>
                  </a:lnTo>
                  <a:lnTo>
                    <a:pt x="616" y="510"/>
                  </a:lnTo>
                  <a:lnTo>
                    <a:pt x="611" y="513"/>
                  </a:lnTo>
                  <a:lnTo>
                    <a:pt x="608" y="514"/>
                  </a:lnTo>
                  <a:lnTo>
                    <a:pt x="605" y="516"/>
                  </a:lnTo>
                  <a:lnTo>
                    <a:pt x="600" y="520"/>
                  </a:lnTo>
                  <a:lnTo>
                    <a:pt x="598" y="521"/>
                  </a:lnTo>
                  <a:lnTo>
                    <a:pt x="596" y="522"/>
                  </a:lnTo>
                  <a:lnTo>
                    <a:pt x="594" y="522"/>
                  </a:lnTo>
                  <a:lnTo>
                    <a:pt x="593" y="523"/>
                  </a:lnTo>
                  <a:lnTo>
                    <a:pt x="592" y="523"/>
                  </a:lnTo>
                  <a:lnTo>
                    <a:pt x="590" y="523"/>
                  </a:lnTo>
                  <a:lnTo>
                    <a:pt x="589" y="523"/>
                  </a:lnTo>
                  <a:lnTo>
                    <a:pt x="588" y="523"/>
                  </a:lnTo>
                  <a:lnTo>
                    <a:pt x="587" y="523"/>
                  </a:lnTo>
                  <a:lnTo>
                    <a:pt x="584" y="522"/>
                  </a:lnTo>
                  <a:lnTo>
                    <a:pt x="579" y="521"/>
                  </a:lnTo>
                  <a:lnTo>
                    <a:pt x="577" y="520"/>
                  </a:lnTo>
                  <a:lnTo>
                    <a:pt x="575" y="520"/>
                  </a:lnTo>
                  <a:lnTo>
                    <a:pt x="573" y="519"/>
                  </a:lnTo>
                  <a:lnTo>
                    <a:pt x="569" y="519"/>
                  </a:lnTo>
                  <a:lnTo>
                    <a:pt x="564" y="518"/>
                  </a:lnTo>
                  <a:lnTo>
                    <a:pt x="562" y="518"/>
                  </a:lnTo>
                  <a:lnTo>
                    <a:pt x="560" y="518"/>
                  </a:lnTo>
                  <a:lnTo>
                    <a:pt x="557" y="518"/>
                  </a:lnTo>
                  <a:lnTo>
                    <a:pt x="552" y="519"/>
                  </a:lnTo>
                  <a:lnTo>
                    <a:pt x="544" y="521"/>
                  </a:lnTo>
                  <a:lnTo>
                    <a:pt x="542" y="521"/>
                  </a:lnTo>
                  <a:lnTo>
                    <a:pt x="539" y="522"/>
                  </a:lnTo>
                  <a:lnTo>
                    <a:pt x="537" y="522"/>
                  </a:lnTo>
                  <a:lnTo>
                    <a:pt x="536" y="522"/>
                  </a:lnTo>
                  <a:lnTo>
                    <a:pt x="534" y="521"/>
                  </a:lnTo>
                  <a:lnTo>
                    <a:pt x="533" y="521"/>
                  </a:lnTo>
                  <a:lnTo>
                    <a:pt x="532" y="521"/>
                  </a:lnTo>
                  <a:lnTo>
                    <a:pt x="531" y="520"/>
                  </a:lnTo>
                  <a:lnTo>
                    <a:pt x="528" y="519"/>
                  </a:lnTo>
                  <a:lnTo>
                    <a:pt x="526" y="518"/>
                  </a:lnTo>
                  <a:lnTo>
                    <a:pt x="525" y="518"/>
                  </a:lnTo>
                  <a:lnTo>
                    <a:pt x="523" y="518"/>
                  </a:lnTo>
                  <a:lnTo>
                    <a:pt x="522" y="518"/>
                  </a:lnTo>
                  <a:lnTo>
                    <a:pt x="521" y="518"/>
                  </a:lnTo>
                  <a:lnTo>
                    <a:pt x="519" y="518"/>
                  </a:lnTo>
                  <a:lnTo>
                    <a:pt x="517" y="518"/>
                  </a:lnTo>
                  <a:lnTo>
                    <a:pt x="516" y="519"/>
                  </a:lnTo>
                  <a:lnTo>
                    <a:pt x="515" y="519"/>
                  </a:lnTo>
                  <a:lnTo>
                    <a:pt x="514" y="519"/>
                  </a:lnTo>
                  <a:lnTo>
                    <a:pt x="513" y="520"/>
                  </a:lnTo>
                  <a:lnTo>
                    <a:pt x="511" y="521"/>
                  </a:lnTo>
                  <a:lnTo>
                    <a:pt x="510" y="521"/>
                  </a:lnTo>
                  <a:lnTo>
                    <a:pt x="509" y="522"/>
                  </a:lnTo>
                  <a:lnTo>
                    <a:pt x="507" y="523"/>
                  </a:lnTo>
                  <a:lnTo>
                    <a:pt x="507" y="524"/>
                  </a:lnTo>
                  <a:lnTo>
                    <a:pt x="506" y="526"/>
                  </a:lnTo>
                  <a:lnTo>
                    <a:pt x="505" y="527"/>
                  </a:lnTo>
                  <a:lnTo>
                    <a:pt x="504" y="528"/>
                  </a:lnTo>
                  <a:lnTo>
                    <a:pt x="504" y="529"/>
                  </a:lnTo>
                  <a:lnTo>
                    <a:pt x="504" y="530"/>
                  </a:lnTo>
                  <a:lnTo>
                    <a:pt x="504" y="531"/>
                  </a:lnTo>
                  <a:lnTo>
                    <a:pt x="503" y="532"/>
                  </a:lnTo>
                  <a:lnTo>
                    <a:pt x="503" y="534"/>
                  </a:lnTo>
                  <a:lnTo>
                    <a:pt x="503" y="538"/>
                  </a:lnTo>
                  <a:lnTo>
                    <a:pt x="504" y="540"/>
                  </a:lnTo>
                  <a:lnTo>
                    <a:pt x="503" y="541"/>
                  </a:lnTo>
                  <a:lnTo>
                    <a:pt x="503" y="542"/>
                  </a:lnTo>
                  <a:lnTo>
                    <a:pt x="503" y="544"/>
                  </a:lnTo>
                  <a:lnTo>
                    <a:pt x="502" y="545"/>
                  </a:lnTo>
                  <a:lnTo>
                    <a:pt x="502" y="546"/>
                  </a:lnTo>
                  <a:lnTo>
                    <a:pt x="501" y="548"/>
                  </a:lnTo>
                  <a:lnTo>
                    <a:pt x="499" y="551"/>
                  </a:lnTo>
                  <a:lnTo>
                    <a:pt x="496" y="555"/>
                  </a:lnTo>
                  <a:lnTo>
                    <a:pt x="494" y="557"/>
                  </a:lnTo>
                  <a:lnTo>
                    <a:pt x="490" y="562"/>
                  </a:lnTo>
                  <a:lnTo>
                    <a:pt x="486" y="567"/>
                  </a:lnTo>
                  <a:lnTo>
                    <a:pt x="485" y="568"/>
                  </a:lnTo>
                  <a:lnTo>
                    <a:pt x="484" y="571"/>
                  </a:lnTo>
                  <a:lnTo>
                    <a:pt x="481" y="575"/>
                  </a:lnTo>
                  <a:lnTo>
                    <a:pt x="477" y="581"/>
                  </a:lnTo>
                  <a:lnTo>
                    <a:pt x="477" y="582"/>
                  </a:lnTo>
                  <a:lnTo>
                    <a:pt x="475" y="584"/>
                  </a:lnTo>
                  <a:lnTo>
                    <a:pt x="474" y="585"/>
                  </a:lnTo>
                  <a:lnTo>
                    <a:pt x="473" y="587"/>
                  </a:lnTo>
                  <a:lnTo>
                    <a:pt x="471" y="588"/>
                  </a:lnTo>
                  <a:lnTo>
                    <a:pt x="470" y="589"/>
                  </a:lnTo>
                  <a:lnTo>
                    <a:pt x="468" y="590"/>
                  </a:lnTo>
                  <a:lnTo>
                    <a:pt x="466" y="591"/>
                  </a:lnTo>
                  <a:lnTo>
                    <a:pt x="465" y="592"/>
                  </a:lnTo>
                  <a:lnTo>
                    <a:pt x="463" y="592"/>
                  </a:lnTo>
                  <a:lnTo>
                    <a:pt x="462" y="593"/>
                  </a:lnTo>
                  <a:lnTo>
                    <a:pt x="460" y="593"/>
                  </a:lnTo>
                  <a:lnTo>
                    <a:pt x="459" y="593"/>
                  </a:lnTo>
                  <a:lnTo>
                    <a:pt x="457" y="593"/>
                  </a:lnTo>
                  <a:lnTo>
                    <a:pt x="455" y="593"/>
                  </a:lnTo>
                  <a:lnTo>
                    <a:pt x="454" y="593"/>
                  </a:lnTo>
                  <a:lnTo>
                    <a:pt x="448" y="593"/>
                  </a:lnTo>
                  <a:lnTo>
                    <a:pt x="448" y="593"/>
                  </a:lnTo>
                  <a:lnTo>
                    <a:pt x="448" y="593"/>
                  </a:lnTo>
                  <a:lnTo>
                    <a:pt x="447" y="593"/>
                  </a:lnTo>
                  <a:lnTo>
                    <a:pt x="447" y="593"/>
                  </a:lnTo>
                  <a:lnTo>
                    <a:pt x="445" y="592"/>
                  </a:lnTo>
                  <a:lnTo>
                    <a:pt x="444" y="592"/>
                  </a:lnTo>
                  <a:lnTo>
                    <a:pt x="442" y="591"/>
                  </a:lnTo>
                  <a:lnTo>
                    <a:pt x="441" y="590"/>
                  </a:lnTo>
                  <a:lnTo>
                    <a:pt x="439" y="589"/>
                  </a:lnTo>
                  <a:lnTo>
                    <a:pt x="438" y="588"/>
                  </a:lnTo>
                  <a:lnTo>
                    <a:pt x="437" y="587"/>
                  </a:lnTo>
                  <a:lnTo>
                    <a:pt x="437" y="586"/>
                  </a:lnTo>
                  <a:lnTo>
                    <a:pt x="436" y="585"/>
                  </a:lnTo>
                  <a:lnTo>
                    <a:pt x="435" y="584"/>
                  </a:lnTo>
                  <a:lnTo>
                    <a:pt x="435" y="583"/>
                  </a:lnTo>
                  <a:lnTo>
                    <a:pt x="434" y="581"/>
                  </a:lnTo>
                  <a:lnTo>
                    <a:pt x="432" y="575"/>
                  </a:lnTo>
                  <a:lnTo>
                    <a:pt x="431" y="574"/>
                  </a:lnTo>
                  <a:lnTo>
                    <a:pt x="430" y="573"/>
                  </a:lnTo>
                  <a:lnTo>
                    <a:pt x="430" y="572"/>
                  </a:lnTo>
                  <a:lnTo>
                    <a:pt x="429" y="571"/>
                  </a:lnTo>
                  <a:lnTo>
                    <a:pt x="426" y="567"/>
                  </a:lnTo>
                  <a:lnTo>
                    <a:pt x="425" y="565"/>
                  </a:lnTo>
                  <a:lnTo>
                    <a:pt x="424" y="565"/>
                  </a:lnTo>
                  <a:lnTo>
                    <a:pt x="423" y="564"/>
                  </a:lnTo>
                  <a:lnTo>
                    <a:pt x="421" y="562"/>
                  </a:lnTo>
                  <a:lnTo>
                    <a:pt x="414" y="557"/>
                  </a:lnTo>
                  <a:lnTo>
                    <a:pt x="412" y="556"/>
                  </a:lnTo>
                  <a:lnTo>
                    <a:pt x="411" y="555"/>
                  </a:lnTo>
                  <a:lnTo>
                    <a:pt x="410" y="554"/>
                  </a:lnTo>
                  <a:lnTo>
                    <a:pt x="409" y="552"/>
                  </a:lnTo>
                  <a:lnTo>
                    <a:pt x="408" y="551"/>
                  </a:lnTo>
                  <a:lnTo>
                    <a:pt x="407" y="549"/>
                  </a:lnTo>
                  <a:lnTo>
                    <a:pt x="405" y="547"/>
                  </a:lnTo>
                  <a:lnTo>
                    <a:pt x="402" y="542"/>
                  </a:lnTo>
                  <a:lnTo>
                    <a:pt x="402" y="541"/>
                  </a:lnTo>
                  <a:lnTo>
                    <a:pt x="401" y="539"/>
                  </a:lnTo>
                  <a:lnTo>
                    <a:pt x="400" y="538"/>
                  </a:lnTo>
                  <a:lnTo>
                    <a:pt x="399" y="537"/>
                  </a:lnTo>
                  <a:lnTo>
                    <a:pt x="398" y="536"/>
                  </a:lnTo>
                  <a:lnTo>
                    <a:pt x="396" y="536"/>
                  </a:lnTo>
                  <a:lnTo>
                    <a:pt x="394" y="535"/>
                  </a:lnTo>
                  <a:lnTo>
                    <a:pt x="393" y="535"/>
                  </a:lnTo>
                  <a:lnTo>
                    <a:pt x="392" y="535"/>
                  </a:lnTo>
                  <a:lnTo>
                    <a:pt x="390" y="535"/>
                  </a:lnTo>
                  <a:lnTo>
                    <a:pt x="390" y="535"/>
                  </a:lnTo>
                  <a:lnTo>
                    <a:pt x="388" y="535"/>
                  </a:lnTo>
                  <a:lnTo>
                    <a:pt x="383" y="536"/>
                  </a:lnTo>
                  <a:lnTo>
                    <a:pt x="382" y="536"/>
                  </a:lnTo>
                  <a:lnTo>
                    <a:pt x="380" y="537"/>
                  </a:lnTo>
                  <a:lnTo>
                    <a:pt x="379" y="537"/>
                  </a:lnTo>
                  <a:lnTo>
                    <a:pt x="378" y="537"/>
                  </a:lnTo>
                  <a:lnTo>
                    <a:pt x="376" y="537"/>
                  </a:lnTo>
                  <a:lnTo>
                    <a:pt x="372" y="536"/>
                  </a:lnTo>
                  <a:lnTo>
                    <a:pt x="370" y="536"/>
                  </a:lnTo>
                  <a:lnTo>
                    <a:pt x="362" y="534"/>
                  </a:lnTo>
                  <a:lnTo>
                    <a:pt x="360" y="534"/>
                  </a:lnTo>
                  <a:lnTo>
                    <a:pt x="359" y="533"/>
                  </a:lnTo>
                  <a:lnTo>
                    <a:pt x="357" y="532"/>
                  </a:lnTo>
                  <a:lnTo>
                    <a:pt x="355" y="532"/>
                  </a:lnTo>
                  <a:lnTo>
                    <a:pt x="354" y="531"/>
                  </a:lnTo>
                  <a:lnTo>
                    <a:pt x="352" y="530"/>
                  </a:lnTo>
                  <a:lnTo>
                    <a:pt x="347" y="526"/>
                  </a:lnTo>
                  <a:lnTo>
                    <a:pt x="345" y="525"/>
                  </a:lnTo>
                  <a:lnTo>
                    <a:pt x="344" y="524"/>
                  </a:lnTo>
                  <a:lnTo>
                    <a:pt x="342" y="523"/>
                  </a:lnTo>
                  <a:lnTo>
                    <a:pt x="341" y="522"/>
                  </a:lnTo>
                  <a:lnTo>
                    <a:pt x="339" y="522"/>
                  </a:lnTo>
                  <a:lnTo>
                    <a:pt x="337" y="522"/>
                  </a:lnTo>
                  <a:lnTo>
                    <a:pt x="333" y="522"/>
                  </a:lnTo>
                  <a:lnTo>
                    <a:pt x="331" y="521"/>
                  </a:lnTo>
                  <a:lnTo>
                    <a:pt x="330" y="521"/>
                  </a:lnTo>
                  <a:lnTo>
                    <a:pt x="325" y="520"/>
                  </a:lnTo>
                  <a:lnTo>
                    <a:pt x="324" y="520"/>
                  </a:lnTo>
                  <a:lnTo>
                    <a:pt x="323" y="519"/>
                  </a:lnTo>
                  <a:lnTo>
                    <a:pt x="320" y="519"/>
                  </a:lnTo>
                  <a:lnTo>
                    <a:pt x="315" y="519"/>
                  </a:lnTo>
                  <a:lnTo>
                    <a:pt x="311" y="520"/>
                  </a:lnTo>
                  <a:lnTo>
                    <a:pt x="307" y="520"/>
                  </a:lnTo>
                  <a:lnTo>
                    <a:pt x="301" y="521"/>
                  </a:lnTo>
                  <a:lnTo>
                    <a:pt x="298" y="522"/>
                  </a:lnTo>
                  <a:lnTo>
                    <a:pt x="293" y="524"/>
                  </a:lnTo>
                  <a:lnTo>
                    <a:pt x="283" y="527"/>
                  </a:lnTo>
                  <a:lnTo>
                    <a:pt x="280" y="527"/>
                  </a:lnTo>
                  <a:lnTo>
                    <a:pt x="278" y="528"/>
                  </a:lnTo>
                  <a:lnTo>
                    <a:pt x="277" y="528"/>
                  </a:lnTo>
                  <a:lnTo>
                    <a:pt x="276" y="528"/>
                  </a:lnTo>
                  <a:lnTo>
                    <a:pt x="274" y="528"/>
                  </a:lnTo>
                  <a:lnTo>
                    <a:pt x="273" y="527"/>
                  </a:lnTo>
                  <a:lnTo>
                    <a:pt x="272" y="527"/>
                  </a:lnTo>
                  <a:lnTo>
                    <a:pt x="271" y="526"/>
                  </a:lnTo>
                  <a:lnTo>
                    <a:pt x="271" y="526"/>
                  </a:lnTo>
                  <a:lnTo>
                    <a:pt x="270" y="525"/>
                  </a:lnTo>
                  <a:lnTo>
                    <a:pt x="269" y="524"/>
                  </a:lnTo>
                  <a:lnTo>
                    <a:pt x="269" y="523"/>
                  </a:lnTo>
                  <a:lnTo>
                    <a:pt x="266" y="519"/>
                  </a:lnTo>
                  <a:lnTo>
                    <a:pt x="266" y="518"/>
                  </a:lnTo>
                  <a:lnTo>
                    <a:pt x="265" y="517"/>
                  </a:lnTo>
                  <a:lnTo>
                    <a:pt x="264" y="516"/>
                  </a:lnTo>
                  <a:lnTo>
                    <a:pt x="262" y="514"/>
                  </a:lnTo>
                  <a:lnTo>
                    <a:pt x="261" y="513"/>
                  </a:lnTo>
                  <a:lnTo>
                    <a:pt x="259" y="512"/>
                  </a:lnTo>
                  <a:lnTo>
                    <a:pt x="257" y="511"/>
                  </a:lnTo>
                  <a:lnTo>
                    <a:pt x="255" y="510"/>
                  </a:lnTo>
                  <a:lnTo>
                    <a:pt x="253" y="510"/>
                  </a:lnTo>
                  <a:lnTo>
                    <a:pt x="251" y="509"/>
                  </a:lnTo>
                  <a:lnTo>
                    <a:pt x="248" y="508"/>
                  </a:lnTo>
                  <a:lnTo>
                    <a:pt x="246" y="508"/>
                  </a:lnTo>
                  <a:lnTo>
                    <a:pt x="244" y="508"/>
                  </a:lnTo>
                  <a:lnTo>
                    <a:pt x="243" y="508"/>
                  </a:lnTo>
                  <a:lnTo>
                    <a:pt x="243" y="508"/>
                  </a:lnTo>
                  <a:lnTo>
                    <a:pt x="242" y="508"/>
                  </a:lnTo>
                  <a:lnTo>
                    <a:pt x="242" y="508"/>
                  </a:lnTo>
                  <a:lnTo>
                    <a:pt x="240" y="509"/>
                  </a:lnTo>
                  <a:lnTo>
                    <a:pt x="239" y="509"/>
                  </a:lnTo>
                  <a:lnTo>
                    <a:pt x="237" y="509"/>
                  </a:lnTo>
                  <a:lnTo>
                    <a:pt x="237" y="509"/>
                  </a:lnTo>
                  <a:lnTo>
                    <a:pt x="236" y="509"/>
                  </a:lnTo>
                  <a:lnTo>
                    <a:pt x="235" y="508"/>
                  </a:lnTo>
                  <a:lnTo>
                    <a:pt x="234" y="505"/>
                  </a:lnTo>
                  <a:lnTo>
                    <a:pt x="232" y="500"/>
                  </a:lnTo>
                  <a:lnTo>
                    <a:pt x="231" y="498"/>
                  </a:lnTo>
                  <a:lnTo>
                    <a:pt x="230" y="496"/>
                  </a:lnTo>
                  <a:lnTo>
                    <a:pt x="228" y="495"/>
                  </a:lnTo>
                  <a:lnTo>
                    <a:pt x="228" y="494"/>
                  </a:lnTo>
                  <a:lnTo>
                    <a:pt x="227" y="494"/>
                  </a:lnTo>
                  <a:lnTo>
                    <a:pt x="227" y="494"/>
                  </a:lnTo>
                  <a:lnTo>
                    <a:pt x="226" y="494"/>
                  </a:lnTo>
                  <a:lnTo>
                    <a:pt x="226" y="494"/>
                  </a:lnTo>
                  <a:lnTo>
                    <a:pt x="225" y="494"/>
                  </a:lnTo>
                  <a:lnTo>
                    <a:pt x="224" y="494"/>
                  </a:lnTo>
                  <a:lnTo>
                    <a:pt x="222" y="494"/>
                  </a:lnTo>
                  <a:lnTo>
                    <a:pt x="221" y="494"/>
                  </a:lnTo>
                  <a:lnTo>
                    <a:pt x="220" y="495"/>
                  </a:lnTo>
                  <a:lnTo>
                    <a:pt x="219" y="496"/>
                  </a:lnTo>
                  <a:lnTo>
                    <a:pt x="217" y="497"/>
                  </a:lnTo>
                  <a:lnTo>
                    <a:pt x="214" y="500"/>
                  </a:lnTo>
                  <a:lnTo>
                    <a:pt x="213" y="500"/>
                  </a:lnTo>
                  <a:lnTo>
                    <a:pt x="213" y="501"/>
                  </a:lnTo>
                  <a:lnTo>
                    <a:pt x="212" y="501"/>
                  </a:lnTo>
                  <a:lnTo>
                    <a:pt x="211" y="501"/>
                  </a:lnTo>
                  <a:lnTo>
                    <a:pt x="211" y="500"/>
                  </a:lnTo>
                  <a:lnTo>
                    <a:pt x="210" y="500"/>
                  </a:lnTo>
                  <a:lnTo>
                    <a:pt x="209" y="499"/>
                  </a:lnTo>
                  <a:lnTo>
                    <a:pt x="209" y="498"/>
                  </a:lnTo>
                  <a:lnTo>
                    <a:pt x="208" y="497"/>
                  </a:lnTo>
                  <a:lnTo>
                    <a:pt x="208" y="495"/>
                  </a:lnTo>
                  <a:lnTo>
                    <a:pt x="208" y="494"/>
                  </a:lnTo>
                  <a:lnTo>
                    <a:pt x="208" y="494"/>
                  </a:lnTo>
                  <a:lnTo>
                    <a:pt x="208" y="493"/>
                  </a:lnTo>
                  <a:lnTo>
                    <a:pt x="208" y="491"/>
                  </a:lnTo>
                  <a:lnTo>
                    <a:pt x="209" y="490"/>
                  </a:lnTo>
                  <a:lnTo>
                    <a:pt x="210" y="488"/>
                  </a:lnTo>
                  <a:lnTo>
                    <a:pt x="210" y="487"/>
                  </a:lnTo>
                  <a:lnTo>
                    <a:pt x="210" y="486"/>
                  </a:lnTo>
                  <a:lnTo>
                    <a:pt x="210" y="485"/>
                  </a:lnTo>
                  <a:lnTo>
                    <a:pt x="210" y="485"/>
                  </a:lnTo>
                  <a:lnTo>
                    <a:pt x="210" y="484"/>
                  </a:lnTo>
                  <a:lnTo>
                    <a:pt x="210" y="482"/>
                  </a:lnTo>
                  <a:lnTo>
                    <a:pt x="209" y="481"/>
                  </a:lnTo>
                  <a:lnTo>
                    <a:pt x="207" y="477"/>
                  </a:lnTo>
                  <a:lnTo>
                    <a:pt x="205" y="474"/>
                  </a:lnTo>
                  <a:lnTo>
                    <a:pt x="203" y="471"/>
                  </a:lnTo>
                  <a:lnTo>
                    <a:pt x="200" y="468"/>
                  </a:lnTo>
                  <a:lnTo>
                    <a:pt x="199" y="466"/>
                  </a:lnTo>
                  <a:lnTo>
                    <a:pt x="196" y="463"/>
                  </a:lnTo>
                  <a:lnTo>
                    <a:pt x="191" y="458"/>
                  </a:lnTo>
                  <a:lnTo>
                    <a:pt x="189" y="457"/>
                  </a:lnTo>
                  <a:lnTo>
                    <a:pt x="187" y="455"/>
                  </a:lnTo>
                  <a:lnTo>
                    <a:pt x="177" y="447"/>
                  </a:lnTo>
                  <a:lnTo>
                    <a:pt x="176" y="447"/>
                  </a:lnTo>
                  <a:lnTo>
                    <a:pt x="175" y="446"/>
                  </a:lnTo>
                  <a:lnTo>
                    <a:pt x="174" y="445"/>
                  </a:lnTo>
                  <a:lnTo>
                    <a:pt x="173" y="444"/>
                  </a:lnTo>
                  <a:lnTo>
                    <a:pt x="172" y="441"/>
                  </a:lnTo>
                  <a:lnTo>
                    <a:pt x="171" y="440"/>
                  </a:lnTo>
                  <a:lnTo>
                    <a:pt x="169" y="436"/>
                  </a:lnTo>
                  <a:lnTo>
                    <a:pt x="168" y="434"/>
                  </a:lnTo>
                  <a:lnTo>
                    <a:pt x="167" y="433"/>
                  </a:lnTo>
                  <a:lnTo>
                    <a:pt x="166" y="431"/>
                  </a:lnTo>
                  <a:lnTo>
                    <a:pt x="164" y="429"/>
                  </a:lnTo>
                  <a:lnTo>
                    <a:pt x="163" y="427"/>
                  </a:lnTo>
                  <a:lnTo>
                    <a:pt x="162" y="426"/>
                  </a:lnTo>
                  <a:lnTo>
                    <a:pt x="160" y="425"/>
                  </a:lnTo>
                  <a:lnTo>
                    <a:pt x="159" y="425"/>
                  </a:lnTo>
                  <a:lnTo>
                    <a:pt x="159" y="424"/>
                  </a:lnTo>
                  <a:lnTo>
                    <a:pt x="158" y="424"/>
                  </a:lnTo>
                  <a:lnTo>
                    <a:pt x="158" y="424"/>
                  </a:lnTo>
                  <a:lnTo>
                    <a:pt x="157" y="424"/>
                  </a:lnTo>
                  <a:lnTo>
                    <a:pt x="156" y="424"/>
                  </a:lnTo>
                  <a:lnTo>
                    <a:pt x="156" y="425"/>
                  </a:lnTo>
                  <a:lnTo>
                    <a:pt x="155" y="425"/>
                  </a:lnTo>
                  <a:lnTo>
                    <a:pt x="153" y="426"/>
                  </a:lnTo>
                  <a:lnTo>
                    <a:pt x="153" y="427"/>
                  </a:lnTo>
                  <a:lnTo>
                    <a:pt x="152" y="427"/>
                  </a:lnTo>
                  <a:lnTo>
                    <a:pt x="151" y="427"/>
                  </a:lnTo>
                  <a:lnTo>
                    <a:pt x="150" y="427"/>
                  </a:lnTo>
                  <a:lnTo>
                    <a:pt x="149" y="427"/>
                  </a:lnTo>
                  <a:lnTo>
                    <a:pt x="148" y="427"/>
                  </a:lnTo>
                  <a:lnTo>
                    <a:pt x="147" y="427"/>
                  </a:lnTo>
                  <a:lnTo>
                    <a:pt x="145" y="426"/>
                  </a:lnTo>
                  <a:lnTo>
                    <a:pt x="144" y="425"/>
                  </a:lnTo>
                  <a:lnTo>
                    <a:pt x="142" y="424"/>
                  </a:lnTo>
                  <a:lnTo>
                    <a:pt x="141" y="423"/>
                  </a:lnTo>
                  <a:lnTo>
                    <a:pt x="139" y="422"/>
                  </a:lnTo>
                  <a:lnTo>
                    <a:pt x="138" y="421"/>
                  </a:lnTo>
                  <a:lnTo>
                    <a:pt x="138" y="420"/>
                  </a:lnTo>
                  <a:lnTo>
                    <a:pt x="137" y="419"/>
                  </a:lnTo>
                  <a:lnTo>
                    <a:pt x="136" y="418"/>
                  </a:lnTo>
                  <a:lnTo>
                    <a:pt x="135" y="416"/>
                  </a:lnTo>
                  <a:lnTo>
                    <a:pt x="135" y="414"/>
                  </a:lnTo>
                  <a:lnTo>
                    <a:pt x="134" y="412"/>
                  </a:lnTo>
                  <a:lnTo>
                    <a:pt x="134" y="410"/>
                  </a:lnTo>
                  <a:lnTo>
                    <a:pt x="134" y="408"/>
                  </a:lnTo>
                  <a:lnTo>
                    <a:pt x="133" y="406"/>
                  </a:lnTo>
                  <a:lnTo>
                    <a:pt x="133" y="404"/>
                  </a:lnTo>
                  <a:lnTo>
                    <a:pt x="134" y="403"/>
                  </a:lnTo>
                  <a:lnTo>
                    <a:pt x="134" y="401"/>
                  </a:lnTo>
                  <a:lnTo>
                    <a:pt x="134" y="400"/>
                  </a:lnTo>
                  <a:lnTo>
                    <a:pt x="134" y="397"/>
                  </a:lnTo>
                  <a:lnTo>
                    <a:pt x="136" y="391"/>
                  </a:lnTo>
                  <a:lnTo>
                    <a:pt x="136" y="390"/>
                  </a:lnTo>
                  <a:lnTo>
                    <a:pt x="136" y="388"/>
                  </a:lnTo>
                  <a:lnTo>
                    <a:pt x="136" y="387"/>
                  </a:lnTo>
                  <a:lnTo>
                    <a:pt x="137" y="385"/>
                  </a:lnTo>
                  <a:lnTo>
                    <a:pt x="136" y="383"/>
                  </a:lnTo>
                  <a:lnTo>
                    <a:pt x="136" y="382"/>
                  </a:lnTo>
                  <a:lnTo>
                    <a:pt x="136" y="380"/>
                  </a:lnTo>
                  <a:lnTo>
                    <a:pt x="135" y="377"/>
                  </a:lnTo>
                  <a:lnTo>
                    <a:pt x="135" y="375"/>
                  </a:lnTo>
                  <a:lnTo>
                    <a:pt x="134" y="373"/>
                  </a:lnTo>
                  <a:lnTo>
                    <a:pt x="133" y="372"/>
                  </a:lnTo>
                  <a:lnTo>
                    <a:pt x="133" y="371"/>
                  </a:lnTo>
                  <a:lnTo>
                    <a:pt x="132" y="369"/>
                  </a:lnTo>
                  <a:lnTo>
                    <a:pt x="131" y="368"/>
                  </a:lnTo>
                  <a:lnTo>
                    <a:pt x="130" y="368"/>
                  </a:lnTo>
                  <a:lnTo>
                    <a:pt x="129" y="368"/>
                  </a:lnTo>
                  <a:lnTo>
                    <a:pt x="129" y="367"/>
                  </a:lnTo>
                  <a:lnTo>
                    <a:pt x="128" y="367"/>
                  </a:lnTo>
                  <a:lnTo>
                    <a:pt x="127" y="367"/>
                  </a:lnTo>
                  <a:lnTo>
                    <a:pt x="126" y="367"/>
                  </a:lnTo>
                  <a:lnTo>
                    <a:pt x="126" y="367"/>
                  </a:lnTo>
                  <a:lnTo>
                    <a:pt x="125" y="367"/>
                  </a:lnTo>
                  <a:lnTo>
                    <a:pt x="121" y="368"/>
                  </a:lnTo>
                  <a:lnTo>
                    <a:pt x="119" y="368"/>
                  </a:lnTo>
                  <a:lnTo>
                    <a:pt x="112" y="371"/>
                  </a:lnTo>
                  <a:lnTo>
                    <a:pt x="110" y="371"/>
                  </a:lnTo>
                  <a:lnTo>
                    <a:pt x="108" y="372"/>
                  </a:lnTo>
                  <a:lnTo>
                    <a:pt x="105" y="373"/>
                  </a:lnTo>
                  <a:lnTo>
                    <a:pt x="102" y="375"/>
                  </a:lnTo>
                  <a:lnTo>
                    <a:pt x="101" y="375"/>
                  </a:lnTo>
                  <a:lnTo>
                    <a:pt x="100" y="375"/>
                  </a:lnTo>
                  <a:lnTo>
                    <a:pt x="99" y="375"/>
                  </a:lnTo>
                  <a:lnTo>
                    <a:pt x="98" y="375"/>
                  </a:lnTo>
                  <a:lnTo>
                    <a:pt x="97" y="375"/>
                  </a:lnTo>
                  <a:lnTo>
                    <a:pt x="92" y="374"/>
                  </a:lnTo>
                  <a:lnTo>
                    <a:pt x="91" y="374"/>
                  </a:lnTo>
                  <a:lnTo>
                    <a:pt x="90" y="374"/>
                  </a:lnTo>
                  <a:lnTo>
                    <a:pt x="87" y="373"/>
                  </a:lnTo>
                  <a:lnTo>
                    <a:pt x="81" y="370"/>
                  </a:lnTo>
                  <a:lnTo>
                    <a:pt x="80" y="369"/>
                  </a:lnTo>
                  <a:lnTo>
                    <a:pt x="78" y="368"/>
                  </a:lnTo>
                  <a:lnTo>
                    <a:pt x="77" y="367"/>
                  </a:lnTo>
                  <a:lnTo>
                    <a:pt x="75" y="365"/>
                  </a:lnTo>
                  <a:lnTo>
                    <a:pt x="73" y="364"/>
                  </a:lnTo>
                  <a:lnTo>
                    <a:pt x="72" y="363"/>
                  </a:lnTo>
                  <a:lnTo>
                    <a:pt x="71" y="362"/>
                  </a:lnTo>
                  <a:lnTo>
                    <a:pt x="68" y="361"/>
                  </a:lnTo>
                  <a:lnTo>
                    <a:pt x="68" y="361"/>
                  </a:lnTo>
                  <a:lnTo>
                    <a:pt x="66" y="360"/>
                  </a:lnTo>
                  <a:lnTo>
                    <a:pt x="65" y="359"/>
                  </a:lnTo>
                  <a:lnTo>
                    <a:pt x="64" y="358"/>
                  </a:lnTo>
                  <a:lnTo>
                    <a:pt x="63" y="357"/>
                  </a:lnTo>
                  <a:lnTo>
                    <a:pt x="62" y="355"/>
                  </a:lnTo>
                  <a:lnTo>
                    <a:pt x="61" y="353"/>
                  </a:lnTo>
                  <a:lnTo>
                    <a:pt x="60" y="351"/>
                  </a:lnTo>
                  <a:lnTo>
                    <a:pt x="59" y="350"/>
                  </a:lnTo>
                  <a:lnTo>
                    <a:pt x="55" y="346"/>
                  </a:lnTo>
                  <a:lnTo>
                    <a:pt x="54" y="345"/>
                  </a:lnTo>
                  <a:lnTo>
                    <a:pt x="54" y="344"/>
                  </a:lnTo>
                  <a:lnTo>
                    <a:pt x="53" y="343"/>
                  </a:lnTo>
                  <a:lnTo>
                    <a:pt x="53" y="342"/>
                  </a:lnTo>
                  <a:lnTo>
                    <a:pt x="53" y="340"/>
                  </a:lnTo>
                  <a:lnTo>
                    <a:pt x="52" y="338"/>
                  </a:lnTo>
                  <a:lnTo>
                    <a:pt x="52" y="337"/>
                  </a:lnTo>
                  <a:lnTo>
                    <a:pt x="52" y="336"/>
                  </a:lnTo>
                  <a:lnTo>
                    <a:pt x="52" y="335"/>
                  </a:lnTo>
                  <a:lnTo>
                    <a:pt x="51" y="334"/>
                  </a:lnTo>
                  <a:lnTo>
                    <a:pt x="50" y="333"/>
                  </a:lnTo>
                  <a:lnTo>
                    <a:pt x="50" y="332"/>
                  </a:lnTo>
                  <a:lnTo>
                    <a:pt x="48" y="328"/>
                  </a:lnTo>
                  <a:lnTo>
                    <a:pt x="47" y="327"/>
                  </a:lnTo>
                  <a:lnTo>
                    <a:pt x="46" y="324"/>
                  </a:lnTo>
                  <a:lnTo>
                    <a:pt x="46" y="323"/>
                  </a:lnTo>
                  <a:lnTo>
                    <a:pt x="45" y="321"/>
                  </a:lnTo>
                  <a:lnTo>
                    <a:pt x="45" y="320"/>
                  </a:lnTo>
                  <a:lnTo>
                    <a:pt x="45" y="317"/>
                  </a:lnTo>
                  <a:lnTo>
                    <a:pt x="45" y="315"/>
                  </a:lnTo>
                  <a:lnTo>
                    <a:pt x="45" y="313"/>
                  </a:lnTo>
                  <a:lnTo>
                    <a:pt x="44" y="311"/>
                  </a:lnTo>
                  <a:lnTo>
                    <a:pt x="43" y="309"/>
                  </a:lnTo>
                  <a:lnTo>
                    <a:pt x="41" y="305"/>
                  </a:lnTo>
                  <a:lnTo>
                    <a:pt x="39" y="302"/>
                  </a:lnTo>
                  <a:lnTo>
                    <a:pt x="39" y="301"/>
                  </a:lnTo>
                  <a:lnTo>
                    <a:pt x="38" y="300"/>
                  </a:lnTo>
                  <a:lnTo>
                    <a:pt x="38" y="300"/>
                  </a:lnTo>
                  <a:lnTo>
                    <a:pt x="38" y="299"/>
                  </a:lnTo>
                  <a:lnTo>
                    <a:pt x="37" y="299"/>
                  </a:lnTo>
                  <a:lnTo>
                    <a:pt x="35" y="299"/>
                  </a:lnTo>
                  <a:lnTo>
                    <a:pt x="34" y="299"/>
                  </a:lnTo>
                  <a:lnTo>
                    <a:pt x="33" y="299"/>
                  </a:lnTo>
                  <a:lnTo>
                    <a:pt x="32" y="299"/>
                  </a:lnTo>
                  <a:lnTo>
                    <a:pt x="32" y="300"/>
                  </a:lnTo>
                  <a:lnTo>
                    <a:pt x="31" y="300"/>
                  </a:lnTo>
                  <a:lnTo>
                    <a:pt x="31" y="301"/>
                  </a:lnTo>
                  <a:lnTo>
                    <a:pt x="31" y="302"/>
                  </a:lnTo>
                  <a:lnTo>
                    <a:pt x="31" y="303"/>
                  </a:lnTo>
                  <a:lnTo>
                    <a:pt x="31" y="305"/>
                  </a:lnTo>
                  <a:lnTo>
                    <a:pt x="33" y="315"/>
                  </a:lnTo>
                  <a:lnTo>
                    <a:pt x="34" y="316"/>
                  </a:lnTo>
                  <a:lnTo>
                    <a:pt x="34" y="317"/>
                  </a:lnTo>
                  <a:lnTo>
                    <a:pt x="34" y="319"/>
                  </a:lnTo>
                  <a:lnTo>
                    <a:pt x="34" y="320"/>
                  </a:lnTo>
                  <a:lnTo>
                    <a:pt x="33" y="321"/>
                  </a:lnTo>
                  <a:lnTo>
                    <a:pt x="33" y="321"/>
                  </a:lnTo>
                  <a:lnTo>
                    <a:pt x="33" y="322"/>
                  </a:lnTo>
                  <a:lnTo>
                    <a:pt x="32" y="323"/>
                  </a:lnTo>
                  <a:lnTo>
                    <a:pt x="30" y="324"/>
                  </a:lnTo>
                  <a:lnTo>
                    <a:pt x="30" y="325"/>
                  </a:lnTo>
                  <a:lnTo>
                    <a:pt x="29" y="326"/>
                  </a:lnTo>
                  <a:lnTo>
                    <a:pt x="28" y="326"/>
                  </a:lnTo>
                  <a:lnTo>
                    <a:pt x="27" y="326"/>
                  </a:lnTo>
                  <a:lnTo>
                    <a:pt x="27" y="326"/>
                  </a:lnTo>
                  <a:lnTo>
                    <a:pt x="26" y="326"/>
                  </a:lnTo>
                  <a:lnTo>
                    <a:pt x="25" y="326"/>
                  </a:lnTo>
                  <a:lnTo>
                    <a:pt x="24" y="325"/>
                  </a:lnTo>
                  <a:lnTo>
                    <a:pt x="24" y="325"/>
                  </a:lnTo>
                  <a:lnTo>
                    <a:pt x="23" y="325"/>
                  </a:lnTo>
                  <a:lnTo>
                    <a:pt x="23" y="326"/>
                  </a:lnTo>
                  <a:lnTo>
                    <a:pt x="22" y="326"/>
                  </a:lnTo>
                  <a:lnTo>
                    <a:pt x="21" y="327"/>
                  </a:lnTo>
                  <a:lnTo>
                    <a:pt x="20" y="327"/>
                  </a:lnTo>
                  <a:lnTo>
                    <a:pt x="18" y="329"/>
                  </a:lnTo>
                  <a:lnTo>
                    <a:pt x="17" y="329"/>
                  </a:lnTo>
                  <a:lnTo>
                    <a:pt x="16" y="330"/>
                  </a:lnTo>
                  <a:lnTo>
                    <a:pt x="16" y="330"/>
                  </a:lnTo>
                  <a:lnTo>
                    <a:pt x="15" y="331"/>
                  </a:lnTo>
                  <a:lnTo>
                    <a:pt x="15" y="332"/>
                  </a:lnTo>
                  <a:lnTo>
                    <a:pt x="14" y="334"/>
                  </a:lnTo>
                  <a:lnTo>
                    <a:pt x="13" y="335"/>
                  </a:lnTo>
                  <a:lnTo>
                    <a:pt x="13" y="336"/>
                  </a:lnTo>
                  <a:lnTo>
                    <a:pt x="12" y="336"/>
                  </a:lnTo>
                  <a:lnTo>
                    <a:pt x="9" y="340"/>
                  </a:lnTo>
                  <a:lnTo>
                    <a:pt x="8" y="340"/>
                  </a:lnTo>
                  <a:lnTo>
                    <a:pt x="7" y="341"/>
                  </a:lnTo>
                  <a:lnTo>
                    <a:pt x="6" y="344"/>
                  </a:lnTo>
                  <a:lnTo>
                    <a:pt x="5" y="346"/>
                  </a:lnTo>
                  <a:lnTo>
                    <a:pt x="4" y="346"/>
                  </a:lnTo>
                  <a:lnTo>
                    <a:pt x="4" y="346"/>
                  </a:lnTo>
                  <a:lnTo>
                    <a:pt x="3" y="346"/>
                  </a:lnTo>
                  <a:lnTo>
                    <a:pt x="3" y="347"/>
                  </a:lnTo>
                  <a:lnTo>
                    <a:pt x="2" y="347"/>
                  </a:lnTo>
                  <a:lnTo>
                    <a:pt x="2" y="346"/>
                  </a:lnTo>
                  <a:lnTo>
                    <a:pt x="1" y="346"/>
                  </a:lnTo>
                  <a:lnTo>
                    <a:pt x="0" y="345"/>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87" name="Freeform 293">
              <a:extLst>
                <a:ext uri="{FF2B5EF4-FFF2-40B4-BE49-F238E27FC236}">
                  <a16:creationId xmlns:a16="http://schemas.microsoft.com/office/drawing/2014/main" id="{349104FC-E429-43A2-80FD-FD22E12D85E2}"/>
                </a:ext>
              </a:extLst>
            </p:cNvPr>
            <p:cNvSpPr>
              <a:spLocks/>
            </p:cNvSpPr>
            <p:nvPr/>
          </p:nvSpPr>
          <p:spPr bwMode="auto">
            <a:xfrm>
              <a:off x="4867" y="2061"/>
              <a:ext cx="222" cy="345"/>
            </a:xfrm>
            <a:custGeom>
              <a:avLst/>
              <a:gdLst>
                <a:gd name="T0" fmla="*/ 92 w 222"/>
                <a:gd name="T1" fmla="*/ 339 h 345"/>
                <a:gd name="T2" fmla="*/ 91 w 222"/>
                <a:gd name="T3" fmla="*/ 332 h 345"/>
                <a:gd name="T4" fmla="*/ 93 w 222"/>
                <a:gd name="T5" fmla="*/ 316 h 345"/>
                <a:gd name="T6" fmla="*/ 92 w 222"/>
                <a:gd name="T7" fmla="*/ 311 h 345"/>
                <a:gd name="T8" fmla="*/ 87 w 222"/>
                <a:gd name="T9" fmla="*/ 308 h 345"/>
                <a:gd name="T10" fmla="*/ 79 w 222"/>
                <a:gd name="T11" fmla="*/ 308 h 345"/>
                <a:gd name="T12" fmla="*/ 70 w 222"/>
                <a:gd name="T13" fmla="*/ 311 h 345"/>
                <a:gd name="T14" fmla="*/ 62 w 222"/>
                <a:gd name="T15" fmla="*/ 317 h 345"/>
                <a:gd name="T16" fmla="*/ 50 w 222"/>
                <a:gd name="T17" fmla="*/ 327 h 345"/>
                <a:gd name="T18" fmla="*/ 45 w 222"/>
                <a:gd name="T19" fmla="*/ 332 h 345"/>
                <a:gd name="T20" fmla="*/ 32 w 222"/>
                <a:gd name="T21" fmla="*/ 333 h 345"/>
                <a:gd name="T22" fmla="*/ 29 w 222"/>
                <a:gd name="T23" fmla="*/ 331 h 345"/>
                <a:gd name="T24" fmla="*/ 28 w 222"/>
                <a:gd name="T25" fmla="*/ 326 h 345"/>
                <a:gd name="T26" fmla="*/ 28 w 222"/>
                <a:gd name="T27" fmla="*/ 315 h 345"/>
                <a:gd name="T28" fmla="*/ 27 w 222"/>
                <a:gd name="T29" fmla="*/ 313 h 345"/>
                <a:gd name="T30" fmla="*/ 18 w 222"/>
                <a:gd name="T31" fmla="*/ 315 h 345"/>
                <a:gd name="T32" fmla="*/ 13 w 222"/>
                <a:gd name="T33" fmla="*/ 315 h 345"/>
                <a:gd name="T34" fmla="*/ 7 w 222"/>
                <a:gd name="T35" fmla="*/ 308 h 345"/>
                <a:gd name="T36" fmla="*/ 1 w 222"/>
                <a:gd name="T37" fmla="*/ 299 h 345"/>
                <a:gd name="T38" fmla="*/ 0 w 222"/>
                <a:gd name="T39" fmla="*/ 295 h 345"/>
                <a:gd name="T40" fmla="*/ 3 w 222"/>
                <a:gd name="T41" fmla="*/ 284 h 345"/>
                <a:gd name="T42" fmla="*/ 5 w 222"/>
                <a:gd name="T43" fmla="*/ 276 h 345"/>
                <a:gd name="T44" fmla="*/ 6 w 222"/>
                <a:gd name="T45" fmla="*/ 269 h 345"/>
                <a:gd name="T46" fmla="*/ 14 w 222"/>
                <a:gd name="T47" fmla="*/ 259 h 345"/>
                <a:gd name="T48" fmla="*/ 17 w 222"/>
                <a:gd name="T49" fmla="*/ 251 h 345"/>
                <a:gd name="T50" fmla="*/ 16 w 222"/>
                <a:gd name="T51" fmla="*/ 246 h 345"/>
                <a:gd name="T52" fmla="*/ 13 w 222"/>
                <a:gd name="T53" fmla="*/ 241 h 345"/>
                <a:gd name="T54" fmla="*/ 4 w 222"/>
                <a:gd name="T55" fmla="*/ 230 h 345"/>
                <a:gd name="T56" fmla="*/ 3 w 222"/>
                <a:gd name="T57" fmla="*/ 226 h 345"/>
                <a:gd name="T58" fmla="*/ 6 w 222"/>
                <a:gd name="T59" fmla="*/ 211 h 345"/>
                <a:gd name="T60" fmla="*/ 11 w 222"/>
                <a:gd name="T61" fmla="*/ 201 h 345"/>
                <a:gd name="T62" fmla="*/ 24 w 222"/>
                <a:gd name="T63" fmla="*/ 185 h 345"/>
                <a:gd name="T64" fmla="*/ 28 w 222"/>
                <a:gd name="T65" fmla="*/ 176 h 345"/>
                <a:gd name="T66" fmla="*/ 28 w 222"/>
                <a:gd name="T67" fmla="*/ 162 h 345"/>
                <a:gd name="T68" fmla="*/ 29 w 222"/>
                <a:gd name="T69" fmla="*/ 148 h 345"/>
                <a:gd name="T70" fmla="*/ 33 w 222"/>
                <a:gd name="T71" fmla="*/ 137 h 345"/>
                <a:gd name="T72" fmla="*/ 35 w 222"/>
                <a:gd name="T73" fmla="*/ 125 h 345"/>
                <a:gd name="T74" fmla="*/ 48 w 222"/>
                <a:gd name="T75" fmla="*/ 107 h 345"/>
                <a:gd name="T76" fmla="*/ 56 w 222"/>
                <a:gd name="T77" fmla="*/ 100 h 345"/>
                <a:gd name="T78" fmla="*/ 65 w 222"/>
                <a:gd name="T79" fmla="*/ 93 h 345"/>
                <a:gd name="T80" fmla="*/ 74 w 222"/>
                <a:gd name="T81" fmla="*/ 88 h 345"/>
                <a:gd name="T82" fmla="*/ 86 w 222"/>
                <a:gd name="T83" fmla="*/ 76 h 345"/>
                <a:gd name="T84" fmla="*/ 91 w 222"/>
                <a:gd name="T85" fmla="*/ 74 h 345"/>
                <a:gd name="T86" fmla="*/ 100 w 222"/>
                <a:gd name="T87" fmla="*/ 75 h 345"/>
                <a:gd name="T88" fmla="*/ 105 w 222"/>
                <a:gd name="T89" fmla="*/ 74 h 345"/>
                <a:gd name="T90" fmla="*/ 107 w 222"/>
                <a:gd name="T91" fmla="*/ 69 h 345"/>
                <a:gd name="T92" fmla="*/ 109 w 222"/>
                <a:gd name="T93" fmla="*/ 48 h 345"/>
                <a:gd name="T94" fmla="*/ 114 w 222"/>
                <a:gd name="T95" fmla="*/ 46 h 345"/>
                <a:gd name="T96" fmla="*/ 124 w 222"/>
                <a:gd name="T97" fmla="*/ 38 h 345"/>
                <a:gd name="T98" fmla="*/ 137 w 222"/>
                <a:gd name="T99" fmla="*/ 34 h 345"/>
                <a:gd name="T100" fmla="*/ 156 w 222"/>
                <a:gd name="T101" fmla="*/ 34 h 345"/>
                <a:gd name="T102" fmla="*/ 166 w 222"/>
                <a:gd name="T103" fmla="*/ 33 h 345"/>
                <a:gd name="T104" fmla="*/ 176 w 222"/>
                <a:gd name="T105" fmla="*/ 32 h 345"/>
                <a:gd name="T106" fmla="*/ 185 w 222"/>
                <a:gd name="T107" fmla="*/ 34 h 345"/>
                <a:gd name="T108" fmla="*/ 195 w 222"/>
                <a:gd name="T109" fmla="*/ 32 h 345"/>
                <a:gd name="T110" fmla="*/ 206 w 222"/>
                <a:gd name="T111" fmla="*/ 23 h 345"/>
                <a:gd name="T112" fmla="*/ 214 w 222"/>
                <a:gd name="T113" fmla="*/ 14 h 345"/>
                <a:gd name="T114" fmla="*/ 218 w 222"/>
                <a:gd name="T115" fmla="*/ 2 h 345"/>
                <a:gd name="T116" fmla="*/ 221 w 222"/>
                <a:gd name="T117"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 h="345">
                  <a:moveTo>
                    <a:pt x="96" y="345"/>
                  </a:moveTo>
                  <a:lnTo>
                    <a:pt x="95" y="344"/>
                  </a:lnTo>
                  <a:lnTo>
                    <a:pt x="94" y="343"/>
                  </a:lnTo>
                  <a:lnTo>
                    <a:pt x="93" y="341"/>
                  </a:lnTo>
                  <a:lnTo>
                    <a:pt x="92" y="339"/>
                  </a:lnTo>
                  <a:lnTo>
                    <a:pt x="91" y="338"/>
                  </a:lnTo>
                  <a:lnTo>
                    <a:pt x="91" y="336"/>
                  </a:lnTo>
                  <a:lnTo>
                    <a:pt x="91" y="335"/>
                  </a:lnTo>
                  <a:lnTo>
                    <a:pt x="91" y="334"/>
                  </a:lnTo>
                  <a:lnTo>
                    <a:pt x="91" y="332"/>
                  </a:lnTo>
                  <a:lnTo>
                    <a:pt x="91" y="329"/>
                  </a:lnTo>
                  <a:lnTo>
                    <a:pt x="92" y="323"/>
                  </a:lnTo>
                  <a:lnTo>
                    <a:pt x="93" y="320"/>
                  </a:lnTo>
                  <a:lnTo>
                    <a:pt x="93" y="317"/>
                  </a:lnTo>
                  <a:lnTo>
                    <a:pt x="93" y="316"/>
                  </a:lnTo>
                  <a:lnTo>
                    <a:pt x="93" y="316"/>
                  </a:lnTo>
                  <a:lnTo>
                    <a:pt x="93" y="315"/>
                  </a:lnTo>
                  <a:lnTo>
                    <a:pt x="93" y="313"/>
                  </a:lnTo>
                  <a:lnTo>
                    <a:pt x="92" y="312"/>
                  </a:lnTo>
                  <a:lnTo>
                    <a:pt x="92" y="311"/>
                  </a:lnTo>
                  <a:lnTo>
                    <a:pt x="91" y="310"/>
                  </a:lnTo>
                  <a:lnTo>
                    <a:pt x="90" y="310"/>
                  </a:lnTo>
                  <a:lnTo>
                    <a:pt x="89" y="309"/>
                  </a:lnTo>
                  <a:lnTo>
                    <a:pt x="88" y="308"/>
                  </a:lnTo>
                  <a:lnTo>
                    <a:pt x="87" y="308"/>
                  </a:lnTo>
                  <a:lnTo>
                    <a:pt x="86" y="308"/>
                  </a:lnTo>
                  <a:lnTo>
                    <a:pt x="85" y="307"/>
                  </a:lnTo>
                  <a:lnTo>
                    <a:pt x="84" y="307"/>
                  </a:lnTo>
                  <a:lnTo>
                    <a:pt x="82" y="308"/>
                  </a:lnTo>
                  <a:lnTo>
                    <a:pt x="79" y="308"/>
                  </a:lnTo>
                  <a:lnTo>
                    <a:pt x="77" y="308"/>
                  </a:lnTo>
                  <a:lnTo>
                    <a:pt x="76" y="309"/>
                  </a:lnTo>
                  <a:lnTo>
                    <a:pt x="75" y="309"/>
                  </a:lnTo>
                  <a:lnTo>
                    <a:pt x="73" y="310"/>
                  </a:lnTo>
                  <a:lnTo>
                    <a:pt x="70" y="311"/>
                  </a:lnTo>
                  <a:lnTo>
                    <a:pt x="69" y="312"/>
                  </a:lnTo>
                  <a:lnTo>
                    <a:pt x="68" y="312"/>
                  </a:lnTo>
                  <a:lnTo>
                    <a:pt x="67" y="313"/>
                  </a:lnTo>
                  <a:lnTo>
                    <a:pt x="64" y="315"/>
                  </a:lnTo>
                  <a:lnTo>
                    <a:pt x="62" y="317"/>
                  </a:lnTo>
                  <a:lnTo>
                    <a:pt x="58" y="320"/>
                  </a:lnTo>
                  <a:lnTo>
                    <a:pt x="53" y="323"/>
                  </a:lnTo>
                  <a:lnTo>
                    <a:pt x="52" y="325"/>
                  </a:lnTo>
                  <a:lnTo>
                    <a:pt x="51" y="326"/>
                  </a:lnTo>
                  <a:lnTo>
                    <a:pt x="50" y="327"/>
                  </a:lnTo>
                  <a:lnTo>
                    <a:pt x="49" y="328"/>
                  </a:lnTo>
                  <a:lnTo>
                    <a:pt x="47" y="330"/>
                  </a:lnTo>
                  <a:lnTo>
                    <a:pt x="47" y="331"/>
                  </a:lnTo>
                  <a:lnTo>
                    <a:pt x="46" y="332"/>
                  </a:lnTo>
                  <a:lnTo>
                    <a:pt x="45" y="332"/>
                  </a:lnTo>
                  <a:lnTo>
                    <a:pt x="44" y="332"/>
                  </a:lnTo>
                  <a:lnTo>
                    <a:pt x="43" y="332"/>
                  </a:lnTo>
                  <a:lnTo>
                    <a:pt x="38" y="332"/>
                  </a:lnTo>
                  <a:lnTo>
                    <a:pt x="33" y="333"/>
                  </a:lnTo>
                  <a:lnTo>
                    <a:pt x="32" y="333"/>
                  </a:lnTo>
                  <a:lnTo>
                    <a:pt x="31" y="332"/>
                  </a:lnTo>
                  <a:lnTo>
                    <a:pt x="30" y="332"/>
                  </a:lnTo>
                  <a:lnTo>
                    <a:pt x="30" y="332"/>
                  </a:lnTo>
                  <a:lnTo>
                    <a:pt x="29" y="332"/>
                  </a:lnTo>
                  <a:lnTo>
                    <a:pt x="29" y="331"/>
                  </a:lnTo>
                  <a:lnTo>
                    <a:pt x="28" y="330"/>
                  </a:lnTo>
                  <a:lnTo>
                    <a:pt x="28" y="329"/>
                  </a:lnTo>
                  <a:lnTo>
                    <a:pt x="28" y="329"/>
                  </a:lnTo>
                  <a:lnTo>
                    <a:pt x="27" y="327"/>
                  </a:lnTo>
                  <a:lnTo>
                    <a:pt x="28" y="326"/>
                  </a:lnTo>
                  <a:lnTo>
                    <a:pt x="28" y="324"/>
                  </a:lnTo>
                  <a:lnTo>
                    <a:pt x="28" y="320"/>
                  </a:lnTo>
                  <a:lnTo>
                    <a:pt x="29" y="317"/>
                  </a:lnTo>
                  <a:lnTo>
                    <a:pt x="29" y="316"/>
                  </a:lnTo>
                  <a:lnTo>
                    <a:pt x="28" y="315"/>
                  </a:lnTo>
                  <a:lnTo>
                    <a:pt x="28" y="314"/>
                  </a:lnTo>
                  <a:lnTo>
                    <a:pt x="28" y="314"/>
                  </a:lnTo>
                  <a:lnTo>
                    <a:pt x="28" y="313"/>
                  </a:lnTo>
                  <a:lnTo>
                    <a:pt x="27" y="313"/>
                  </a:lnTo>
                  <a:lnTo>
                    <a:pt x="27" y="313"/>
                  </a:lnTo>
                  <a:lnTo>
                    <a:pt x="26" y="313"/>
                  </a:lnTo>
                  <a:lnTo>
                    <a:pt x="25" y="314"/>
                  </a:lnTo>
                  <a:lnTo>
                    <a:pt x="23" y="314"/>
                  </a:lnTo>
                  <a:lnTo>
                    <a:pt x="22" y="315"/>
                  </a:lnTo>
                  <a:lnTo>
                    <a:pt x="18" y="315"/>
                  </a:lnTo>
                  <a:lnTo>
                    <a:pt x="17" y="315"/>
                  </a:lnTo>
                  <a:lnTo>
                    <a:pt x="16" y="315"/>
                  </a:lnTo>
                  <a:lnTo>
                    <a:pt x="15" y="315"/>
                  </a:lnTo>
                  <a:lnTo>
                    <a:pt x="14" y="315"/>
                  </a:lnTo>
                  <a:lnTo>
                    <a:pt x="13" y="315"/>
                  </a:lnTo>
                  <a:lnTo>
                    <a:pt x="12" y="314"/>
                  </a:lnTo>
                  <a:lnTo>
                    <a:pt x="12" y="314"/>
                  </a:lnTo>
                  <a:lnTo>
                    <a:pt x="10" y="312"/>
                  </a:lnTo>
                  <a:lnTo>
                    <a:pt x="9" y="311"/>
                  </a:lnTo>
                  <a:lnTo>
                    <a:pt x="7" y="308"/>
                  </a:lnTo>
                  <a:lnTo>
                    <a:pt x="4" y="305"/>
                  </a:lnTo>
                  <a:lnTo>
                    <a:pt x="4" y="304"/>
                  </a:lnTo>
                  <a:lnTo>
                    <a:pt x="3" y="303"/>
                  </a:lnTo>
                  <a:lnTo>
                    <a:pt x="2" y="301"/>
                  </a:lnTo>
                  <a:lnTo>
                    <a:pt x="1" y="299"/>
                  </a:lnTo>
                  <a:lnTo>
                    <a:pt x="0" y="298"/>
                  </a:lnTo>
                  <a:lnTo>
                    <a:pt x="0" y="297"/>
                  </a:lnTo>
                  <a:lnTo>
                    <a:pt x="0" y="296"/>
                  </a:lnTo>
                  <a:lnTo>
                    <a:pt x="0" y="295"/>
                  </a:lnTo>
                  <a:lnTo>
                    <a:pt x="0" y="295"/>
                  </a:lnTo>
                  <a:lnTo>
                    <a:pt x="0" y="293"/>
                  </a:lnTo>
                  <a:lnTo>
                    <a:pt x="0" y="292"/>
                  </a:lnTo>
                  <a:lnTo>
                    <a:pt x="0" y="291"/>
                  </a:lnTo>
                  <a:lnTo>
                    <a:pt x="1" y="289"/>
                  </a:lnTo>
                  <a:lnTo>
                    <a:pt x="3" y="284"/>
                  </a:lnTo>
                  <a:lnTo>
                    <a:pt x="4" y="282"/>
                  </a:lnTo>
                  <a:lnTo>
                    <a:pt x="5" y="280"/>
                  </a:lnTo>
                  <a:lnTo>
                    <a:pt x="5" y="279"/>
                  </a:lnTo>
                  <a:lnTo>
                    <a:pt x="5" y="277"/>
                  </a:lnTo>
                  <a:lnTo>
                    <a:pt x="5" y="276"/>
                  </a:lnTo>
                  <a:lnTo>
                    <a:pt x="5" y="274"/>
                  </a:lnTo>
                  <a:lnTo>
                    <a:pt x="5" y="273"/>
                  </a:lnTo>
                  <a:lnTo>
                    <a:pt x="5" y="271"/>
                  </a:lnTo>
                  <a:lnTo>
                    <a:pt x="6" y="270"/>
                  </a:lnTo>
                  <a:lnTo>
                    <a:pt x="6" y="269"/>
                  </a:lnTo>
                  <a:lnTo>
                    <a:pt x="6" y="268"/>
                  </a:lnTo>
                  <a:lnTo>
                    <a:pt x="8" y="266"/>
                  </a:lnTo>
                  <a:lnTo>
                    <a:pt x="10" y="264"/>
                  </a:lnTo>
                  <a:lnTo>
                    <a:pt x="13" y="260"/>
                  </a:lnTo>
                  <a:lnTo>
                    <a:pt x="14" y="259"/>
                  </a:lnTo>
                  <a:lnTo>
                    <a:pt x="15" y="257"/>
                  </a:lnTo>
                  <a:lnTo>
                    <a:pt x="16" y="255"/>
                  </a:lnTo>
                  <a:lnTo>
                    <a:pt x="16" y="254"/>
                  </a:lnTo>
                  <a:lnTo>
                    <a:pt x="17" y="252"/>
                  </a:lnTo>
                  <a:lnTo>
                    <a:pt x="17" y="251"/>
                  </a:lnTo>
                  <a:lnTo>
                    <a:pt x="17" y="250"/>
                  </a:lnTo>
                  <a:lnTo>
                    <a:pt x="17" y="249"/>
                  </a:lnTo>
                  <a:lnTo>
                    <a:pt x="17" y="248"/>
                  </a:lnTo>
                  <a:lnTo>
                    <a:pt x="16" y="247"/>
                  </a:lnTo>
                  <a:lnTo>
                    <a:pt x="16" y="246"/>
                  </a:lnTo>
                  <a:lnTo>
                    <a:pt x="16" y="245"/>
                  </a:lnTo>
                  <a:lnTo>
                    <a:pt x="15" y="244"/>
                  </a:lnTo>
                  <a:lnTo>
                    <a:pt x="15" y="244"/>
                  </a:lnTo>
                  <a:lnTo>
                    <a:pt x="14" y="242"/>
                  </a:lnTo>
                  <a:lnTo>
                    <a:pt x="13" y="241"/>
                  </a:lnTo>
                  <a:lnTo>
                    <a:pt x="7" y="235"/>
                  </a:lnTo>
                  <a:lnTo>
                    <a:pt x="6" y="233"/>
                  </a:lnTo>
                  <a:lnTo>
                    <a:pt x="5" y="232"/>
                  </a:lnTo>
                  <a:lnTo>
                    <a:pt x="4" y="231"/>
                  </a:lnTo>
                  <a:lnTo>
                    <a:pt x="4" y="230"/>
                  </a:lnTo>
                  <a:lnTo>
                    <a:pt x="4" y="230"/>
                  </a:lnTo>
                  <a:lnTo>
                    <a:pt x="4" y="229"/>
                  </a:lnTo>
                  <a:lnTo>
                    <a:pt x="3" y="228"/>
                  </a:lnTo>
                  <a:lnTo>
                    <a:pt x="3" y="227"/>
                  </a:lnTo>
                  <a:lnTo>
                    <a:pt x="3" y="226"/>
                  </a:lnTo>
                  <a:lnTo>
                    <a:pt x="4" y="221"/>
                  </a:lnTo>
                  <a:lnTo>
                    <a:pt x="5" y="216"/>
                  </a:lnTo>
                  <a:lnTo>
                    <a:pt x="5" y="214"/>
                  </a:lnTo>
                  <a:lnTo>
                    <a:pt x="5" y="213"/>
                  </a:lnTo>
                  <a:lnTo>
                    <a:pt x="6" y="211"/>
                  </a:lnTo>
                  <a:lnTo>
                    <a:pt x="6" y="210"/>
                  </a:lnTo>
                  <a:lnTo>
                    <a:pt x="7" y="209"/>
                  </a:lnTo>
                  <a:lnTo>
                    <a:pt x="8" y="205"/>
                  </a:lnTo>
                  <a:lnTo>
                    <a:pt x="9" y="203"/>
                  </a:lnTo>
                  <a:lnTo>
                    <a:pt x="11" y="201"/>
                  </a:lnTo>
                  <a:lnTo>
                    <a:pt x="12" y="199"/>
                  </a:lnTo>
                  <a:lnTo>
                    <a:pt x="14" y="196"/>
                  </a:lnTo>
                  <a:lnTo>
                    <a:pt x="22" y="187"/>
                  </a:lnTo>
                  <a:lnTo>
                    <a:pt x="23" y="186"/>
                  </a:lnTo>
                  <a:lnTo>
                    <a:pt x="24" y="185"/>
                  </a:lnTo>
                  <a:lnTo>
                    <a:pt x="25" y="183"/>
                  </a:lnTo>
                  <a:lnTo>
                    <a:pt x="26" y="181"/>
                  </a:lnTo>
                  <a:lnTo>
                    <a:pt x="26" y="180"/>
                  </a:lnTo>
                  <a:lnTo>
                    <a:pt x="27" y="178"/>
                  </a:lnTo>
                  <a:lnTo>
                    <a:pt x="28" y="176"/>
                  </a:lnTo>
                  <a:lnTo>
                    <a:pt x="28" y="175"/>
                  </a:lnTo>
                  <a:lnTo>
                    <a:pt x="28" y="173"/>
                  </a:lnTo>
                  <a:lnTo>
                    <a:pt x="28" y="171"/>
                  </a:lnTo>
                  <a:lnTo>
                    <a:pt x="28" y="168"/>
                  </a:lnTo>
                  <a:lnTo>
                    <a:pt x="28" y="162"/>
                  </a:lnTo>
                  <a:lnTo>
                    <a:pt x="28" y="155"/>
                  </a:lnTo>
                  <a:lnTo>
                    <a:pt x="28" y="153"/>
                  </a:lnTo>
                  <a:lnTo>
                    <a:pt x="28" y="151"/>
                  </a:lnTo>
                  <a:lnTo>
                    <a:pt x="28" y="149"/>
                  </a:lnTo>
                  <a:lnTo>
                    <a:pt x="29" y="148"/>
                  </a:lnTo>
                  <a:lnTo>
                    <a:pt x="29" y="146"/>
                  </a:lnTo>
                  <a:lnTo>
                    <a:pt x="31" y="141"/>
                  </a:lnTo>
                  <a:lnTo>
                    <a:pt x="32" y="139"/>
                  </a:lnTo>
                  <a:lnTo>
                    <a:pt x="32" y="138"/>
                  </a:lnTo>
                  <a:lnTo>
                    <a:pt x="33" y="137"/>
                  </a:lnTo>
                  <a:lnTo>
                    <a:pt x="33" y="135"/>
                  </a:lnTo>
                  <a:lnTo>
                    <a:pt x="33" y="131"/>
                  </a:lnTo>
                  <a:lnTo>
                    <a:pt x="34" y="128"/>
                  </a:lnTo>
                  <a:lnTo>
                    <a:pt x="34" y="126"/>
                  </a:lnTo>
                  <a:lnTo>
                    <a:pt x="35" y="125"/>
                  </a:lnTo>
                  <a:lnTo>
                    <a:pt x="35" y="124"/>
                  </a:lnTo>
                  <a:lnTo>
                    <a:pt x="36" y="122"/>
                  </a:lnTo>
                  <a:lnTo>
                    <a:pt x="38" y="119"/>
                  </a:lnTo>
                  <a:lnTo>
                    <a:pt x="45" y="111"/>
                  </a:lnTo>
                  <a:lnTo>
                    <a:pt x="48" y="107"/>
                  </a:lnTo>
                  <a:lnTo>
                    <a:pt x="50" y="105"/>
                  </a:lnTo>
                  <a:lnTo>
                    <a:pt x="51" y="104"/>
                  </a:lnTo>
                  <a:lnTo>
                    <a:pt x="54" y="102"/>
                  </a:lnTo>
                  <a:lnTo>
                    <a:pt x="55" y="101"/>
                  </a:lnTo>
                  <a:lnTo>
                    <a:pt x="56" y="100"/>
                  </a:lnTo>
                  <a:lnTo>
                    <a:pt x="60" y="97"/>
                  </a:lnTo>
                  <a:lnTo>
                    <a:pt x="61" y="96"/>
                  </a:lnTo>
                  <a:lnTo>
                    <a:pt x="62" y="95"/>
                  </a:lnTo>
                  <a:lnTo>
                    <a:pt x="63" y="94"/>
                  </a:lnTo>
                  <a:lnTo>
                    <a:pt x="65" y="93"/>
                  </a:lnTo>
                  <a:lnTo>
                    <a:pt x="66" y="92"/>
                  </a:lnTo>
                  <a:lnTo>
                    <a:pt x="69" y="91"/>
                  </a:lnTo>
                  <a:lnTo>
                    <a:pt x="71" y="91"/>
                  </a:lnTo>
                  <a:lnTo>
                    <a:pt x="72" y="90"/>
                  </a:lnTo>
                  <a:lnTo>
                    <a:pt x="74" y="88"/>
                  </a:lnTo>
                  <a:lnTo>
                    <a:pt x="75" y="87"/>
                  </a:lnTo>
                  <a:lnTo>
                    <a:pt x="77" y="86"/>
                  </a:lnTo>
                  <a:lnTo>
                    <a:pt x="81" y="81"/>
                  </a:lnTo>
                  <a:lnTo>
                    <a:pt x="84" y="78"/>
                  </a:lnTo>
                  <a:lnTo>
                    <a:pt x="86" y="76"/>
                  </a:lnTo>
                  <a:lnTo>
                    <a:pt x="87" y="75"/>
                  </a:lnTo>
                  <a:lnTo>
                    <a:pt x="88" y="75"/>
                  </a:lnTo>
                  <a:lnTo>
                    <a:pt x="89" y="74"/>
                  </a:lnTo>
                  <a:lnTo>
                    <a:pt x="90" y="74"/>
                  </a:lnTo>
                  <a:lnTo>
                    <a:pt x="91" y="74"/>
                  </a:lnTo>
                  <a:lnTo>
                    <a:pt x="93" y="74"/>
                  </a:lnTo>
                  <a:lnTo>
                    <a:pt x="95" y="75"/>
                  </a:lnTo>
                  <a:lnTo>
                    <a:pt x="97" y="75"/>
                  </a:lnTo>
                  <a:lnTo>
                    <a:pt x="99" y="75"/>
                  </a:lnTo>
                  <a:lnTo>
                    <a:pt x="100" y="75"/>
                  </a:lnTo>
                  <a:lnTo>
                    <a:pt x="101" y="75"/>
                  </a:lnTo>
                  <a:lnTo>
                    <a:pt x="102" y="75"/>
                  </a:lnTo>
                  <a:lnTo>
                    <a:pt x="103" y="75"/>
                  </a:lnTo>
                  <a:lnTo>
                    <a:pt x="104" y="74"/>
                  </a:lnTo>
                  <a:lnTo>
                    <a:pt x="105" y="74"/>
                  </a:lnTo>
                  <a:lnTo>
                    <a:pt x="105" y="73"/>
                  </a:lnTo>
                  <a:lnTo>
                    <a:pt x="106" y="73"/>
                  </a:lnTo>
                  <a:lnTo>
                    <a:pt x="106" y="71"/>
                  </a:lnTo>
                  <a:lnTo>
                    <a:pt x="107" y="70"/>
                  </a:lnTo>
                  <a:lnTo>
                    <a:pt x="107" y="69"/>
                  </a:lnTo>
                  <a:lnTo>
                    <a:pt x="108" y="66"/>
                  </a:lnTo>
                  <a:lnTo>
                    <a:pt x="108" y="63"/>
                  </a:lnTo>
                  <a:lnTo>
                    <a:pt x="108" y="60"/>
                  </a:lnTo>
                  <a:lnTo>
                    <a:pt x="109" y="48"/>
                  </a:lnTo>
                  <a:lnTo>
                    <a:pt x="109" y="48"/>
                  </a:lnTo>
                  <a:lnTo>
                    <a:pt x="110" y="48"/>
                  </a:lnTo>
                  <a:lnTo>
                    <a:pt x="110" y="48"/>
                  </a:lnTo>
                  <a:lnTo>
                    <a:pt x="111" y="47"/>
                  </a:lnTo>
                  <a:lnTo>
                    <a:pt x="112" y="47"/>
                  </a:lnTo>
                  <a:lnTo>
                    <a:pt x="114" y="46"/>
                  </a:lnTo>
                  <a:lnTo>
                    <a:pt x="115" y="45"/>
                  </a:lnTo>
                  <a:lnTo>
                    <a:pt x="118" y="42"/>
                  </a:lnTo>
                  <a:lnTo>
                    <a:pt x="120" y="40"/>
                  </a:lnTo>
                  <a:lnTo>
                    <a:pt x="122" y="39"/>
                  </a:lnTo>
                  <a:lnTo>
                    <a:pt x="124" y="38"/>
                  </a:lnTo>
                  <a:lnTo>
                    <a:pt x="127" y="37"/>
                  </a:lnTo>
                  <a:lnTo>
                    <a:pt x="130" y="36"/>
                  </a:lnTo>
                  <a:lnTo>
                    <a:pt x="133" y="35"/>
                  </a:lnTo>
                  <a:lnTo>
                    <a:pt x="135" y="34"/>
                  </a:lnTo>
                  <a:lnTo>
                    <a:pt x="137" y="34"/>
                  </a:lnTo>
                  <a:lnTo>
                    <a:pt x="139" y="34"/>
                  </a:lnTo>
                  <a:lnTo>
                    <a:pt x="142" y="34"/>
                  </a:lnTo>
                  <a:lnTo>
                    <a:pt x="144" y="34"/>
                  </a:lnTo>
                  <a:lnTo>
                    <a:pt x="148" y="34"/>
                  </a:lnTo>
                  <a:lnTo>
                    <a:pt x="156" y="34"/>
                  </a:lnTo>
                  <a:lnTo>
                    <a:pt x="158" y="34"/>
                  </a:lnTo>
                  <a:lnTo>
                    <a:pt x="160" y="34"/>
                  </a:lnTo>
                  <a:lnTo>
                    <a:pt x="162" y="34"/>
                  </a:lnTo>
                  <a:lnTo>
                    <a:pt x="164" y="33"/>
                  </a:lnTo>
                  <a:lnTo>
                    <a:pt x="166" y="33"/>
                  </a:lnTo>
                  <a:lnTo>
                    <a:pt x="170" y="32"/>
                  </a:lnTo>
                  <a:lnTo>
                    <a:pt x="172" y="32"/>
                  </a:lnTo>
                  <a:lnTo>
                    <a:pt x="173" y="31"/>
                  </a:lnTo>
                  <a:lnTo>
                    <a:pt x="175" y="32"/>
                  </a:lnTo>
                  <a:lnTo>
                    <a:pt x="176" y="32"/>
                  </a:lnTo>
                  <a:lnTo>
                    <a:pt x="178" y="32"/>
                  </a:lnTo>
                  <a:lnTo>
                    <a:pt x="181" y="33"/>
                  </a:lnTo>
                  <a:lnTo>
                    <a:pt x="182" y="34"/>
                  </a:lnTo>
                  <a:lnTo>
                    <a:pt x="183" y="34"/>
                  </a:lnTo>
                  <a:lnTo>
                    <a:pt x="185" y="34"/>
                  </a:lnTo>
                  <a:lnTo>
                    <a:pt x="186" y="34"/>
                  </a:lnTo>
                  <a:lnTo>
                    <a:pt x="188" y="34"/>
                  </a:lnTo>
                  <a:lnTo>
                    <a:pt x="190" y="34"/>
                  </a:lnTo>
                  <a:lnTo>
                    <a:pt x="192" y="33"/>
                  </a:lnTo>
                  <a:lnTo>
                    <a:pt x="195" y="32"/>
                  </a:lnTo>
                  <a:lnTo>
                    <a:pt x="197" y="30"/>
                  </a:lnTo>
                  <a:lnTo>
                    <a:pt x="199" y="29"/>
                  </a:lnTo>
                  <a:lnTo>
                    <a:pt x="201" y="28"/>
                  </a:lnTo>
                  <a:lnTo>
                    <a:pt x="203" y="26"/>
                  </a:lnTo>
                  <a:lnTo>
                    <a:pt x="206" y="23"/>
                  </a:lnTo>
                  <a:lnTo>
                    <a:pt x="208" y="21"/>
                  </a:lnTo>
                  <a:lnTo>
                    <a:pt x="210" y="19"/>
                  </a:lnTo>
                  <a:lnTo>
                    <a:pt x="212" y="17"/>
                  </a:lnTo>
                  <a:lnTo>
                    <a:pt x="213" y="15"/>
                  </a:lnTo>
                  <a:lnTo>
                    <a:pt x="214" y="14"/>
                  </a:lnTo>
                  <a:lnTo>
                    <a:pt x="214" y="12"/>
                  </a:lnTo>
                  <a:lnTo>
                    <a:pt x="215" y="11"/>
                  </a:lnTo>
                  <a:lnTo>
                    <a:pt x="215" y="10"/>
                  </a:lnTo>
                  <a:lnTo>
                    <a:pt x="217" y="3"/>
                  </a:lnTo>
                  <a:lnTo>
                    <a:pt x="218" y="2"/>
                  </a:lnTo>
                  <a:lnTo>
                    <a:pt x="218" y="1"/>
                  </a:lnTo>
                  <a:lnTo>
                    <a:pt x="219" y="1"/>
                  </a:lnTo>
                  <a:lnTo>
                    <a:pt x="219" y="0"/>
                  </a:lnTo>
                  <a:lnTo>
                    <a:pt x="220" y="0"/>
                  </a:lnTo>
                  <a:lnTo>
                    <a:pt x="221" y="0"/>
                  </a:lnTo>
                  <a:lnTo>
                    <a:pt x="222"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88" name="Rectangle 294">
              <a:extLst>
                <a:ext uri="{FF2B5EF4-FFF2-40B4-BE49-F238E27FC236}">
                  <a16:creationId xmlns:a16="http://schemas.microsoft.com/office/drawing/2014/main" id="{358D538E-48E1-4A55-A17A-45B9DABBA966}"/>
                </a:ext>
              </a:extLst>
            </p:cNvPr>
            <p:cNvSpPr>
              <a:spLocks noChangeArrowheads="1"/>
            </p:cNvSpPr>
            <p:nvPr/>
          </p:nvSpPr>
          <p:spPr bwMode="auto">
            <a:xfrm>
              <a:off x="3655" y="2404"/>
              <a:ext cx="223"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cs-CZ" altLang="cs-CZ" sz="1100" b="0" i="0" u="none" strike="noStrike" kern="0" cap="none" spc="0" normalizeH="0" baseline="0" noProof="0">
                  <a:ln>
                    <a:noFill/>
                  </a:ln>
                  <a:solidFill>
                    <a:srgbClr val="000000"/>
                  </a:solidFill>
                  <a:effectLst/>
                  <a:uLnTx/>
                  <a:uFillTx/>
                  <a:latin typeface="Arial" panose="020B0604020202020204" pitchFamily="34" charset="0"/>
                </a:rPr>
                <a:t>STC</a:t>
              </a:r>
            </a:p>
          </p:txBody>
        </p:sp>
        <p:sp>
          <p:nvSpPr>
            <p:cNvPr id="89" name="Rectangle 295">
              <a:extLst>
                <a:ext uri="{FF2B5EF4-FFF2-40B4-BE49-F238E27FC236}">
                  <a16:creationId xmlns:a16="http://schemas.microsoft.com/office/drawing/2014/main" id="{3CBC00AB-4007-4D82-8583-91D4B53340E7}"/>
                </a:ext>
              </a:extLst>
            </p:cNvPr>
            <p:cNvSpPr>
              <a:spLocks noChangeArrowheads="1"/>
            </p:cNvSpPr>
            <p:nvPr/>
          </p:nvSpPr>
          <p:spPr bwMode="auto">
            <a:xfrm>
              <a:off x="3605" y="2851"/>
              <a:ext cx="217"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cs-CZ" altLang="cs-CZ" sz="1100" b="0" i="0" u="none" strike="noStrike" kern="0" cap="none" spc="0" normalizeH="0" baseline="0" noProof="0" dirty="0">
                  <a:ln>
                    <a:noFill/>
                  </a:ln>
                  <a:solidFill>
                    <a:srgbClr val="000000"/>
                  </a:solidFill>
                  <a:effectLst/>
                  <a:uLnTx/>
                  <a:uFillTx/>
                  <a:latin typeface="Arial" panose="020B0604020202020204" pitchFamily="34" charset="0"/>
                </a:rPr>
                <a:t>JHC</a:t>
              </a:r>
            </a:p>
          </p:txBody>
        </p:sp>
        <p:sp>
          <p:nvSpPr>
            <p:cNvPr id="90" name="Rectangle 296">
              <a:extLst>
                <a:ext uri="{FF2B5EF4-FFF2-40B4-BE49-F238E27FC236}">
                  <a16:creationId xmlns:a16="http://schemas.microsoft.com/office/drawing/2014/main" id="{2101A05C-36FA-4A6F-9821-E5E1AFC1ABA7}"/>
                </a:ext>
              </a:extLst>
            </p:cNvPr>
            <p:cNvSpPr>
              <a:spLocks noChangeArrowheads="1"/>
            </p:cNvSpPr>
            <p:nvPr/>
          </p:nvSpPr>
          <p:spPr bwMode="auto">
            <a:xfrm>
              <a:off x="3101" y="2534"/>
              <a:ext cx="211"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cs-CZ" altLang="cs-CZ" sz="1100" b="0" i="0" u="none" strike="noStrike" kern="0" cap="none" spc="0" normalizeH="0" baseline="0" noProof="0" dirty="0">
                  <a:ln>
                    <a:noFill/>
                  </a:ln>
                  <a:solidFill>
                    <a:srgbClr val="000000"/>
                  </a:solidFill>
                  <a:effectLst/>
                  <a:uLnTx/>
                  <a:uFillTx/>
                  <a:latin typeface="Arial" panose="020B0604020202020204" pitchFamily="34" charset="0"/>
                </a:rPr>
                <a:t>PLK</a:t>
              </a:r>
            </a:p>
          </p:txBody>
        </p:sp>
        <p:sp>
          <p:nvSpPr>
            <p:cNvPr id="91" name="Rectangle 297">
              <a:extLst>
                <a:ext uri="{FF2B5EF4-FFF2-40B4-BE49-F238E27FC236}">
                  <a16:creationId xmlns:a16="http://schemas.microsoft.com/office/drawing/2014/main" id="{257D07B9-767E-40B5-9CBE-D2E584D8C2D9}"/>
                </a:ext>
              </a:extLst>
            </p:cNvPr>
            <p:cNvSpPr>
              <a:spLocks noChangeArrowheads="1"/>
            </p:cNvSpPr>
            <p:nvPr/>
          </p:nvSpPr>
          <p:spPr bwMode="auto">
            <a:xfrm>
              <a:off x="4589" y="2849"/>
              <a:ext cx="228"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cs-CZ" altLang="cs-CZ" sz="1100" b="0" i="0" u="none" strike="noStrike" kern="0" cap="none" spc="0" normalizeH="0" baseline="0" noProof="0" dirty="0">
                  <a:ln>
                    <a:noFill/>
                  </a:ln>
                  <a:solidFill>
                    <a:srgbClr val="000000"/>
                  </a:solidFill>
                  <a:effectLst/>
                  <a:uLnTx/>
                  <a:uFillTx/>
                  <a:latin typeface="Arial" panose="020B0604020202020204" pitchFamily="34" charset="0"/>
                </a:rPr>
                <a:t>JMK</a:t>
              </a:r>
            </a:p>
          </p:txBody>
        </p:sp>
        <p:sp>
          <p:nvSpPr>
            <p:cNvPr id="92" name="Rectangle 298">
              <a:extLst>
                <a:ext uri="{FF2B5EF4-FFF2-40B4-BE49-F238E27FC236}">
                  <a16:creationId xmlns:a16="http://schemas.microsoft.com/office/drawing/2014/main" id="{4BD4D032-FC30-4E68-B22F-2EFF0D3F6625}"/>
                </a:ext>
              </a:extLst>
            </p:cNvPr>
            <p:cNvSpPr>
              <a:spLocks noChangeArrowheads="1"/>
            </p:cNvSpPr>
            <p:nvPr/>
          </p:nvSpPr>
          <p:spPr bwMode="auto">
            <a:xfrm>
              <a:off x="4114" y="2638"/>
              <a:ext cx="223"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cs-CZ" altLang="cs-CZ" sz="1100" b="0" i="0" u="none" strike="noStrike" kern="0" cap="none" spc="0" normalizeH="0" baseline="0" noProof="0" dirty="0">
                  <a:ln>
                    <a:noFill/>
                  </a:ln>
                  <a:solidFill>
                    <a:srgbClr val="000000"/>
                  </a:solidFill>
                  <a:effectLst/>
                  <a:uLnTx/>
                  <a:uFillTx/>
                  <a:latin typeface="Arial" panose="020B0604020202020204" pitchFamily="34" charset="0"/>
                </a:rPr>
                <a:t>VYS</a:t>
              </a:r>
            </a:p>
          </p:txBody>
        </p:sp>
        <p:sp>
          <p:nvSpPr>
            <p:cNvPr id="93" name="Rectangle 299">
              <a:extLst>
                <a:ext uri="{FF2B5EF4-FFF2-40B4-BE49-F238E27FC236}">
                  <a16:creationId xmlns:a16="http://schemas.microsoft.com/office/drawing/2014/main" id="{D7FDEB38-AF1B-425D-B961-7A3003A47DB7}"/>
                </a:ext>
              </a:extLst>
            </p:cNvPr>
            <p:cNvSpPr>
              <a:spLocks noChangeArrowheads="1"/>
            </p:cNvSpPr>
            <p:nvPr/>
          </p:nvSpPr>
          <p:spPr bwMode="auto">
            <a:xfrm>
              <a:off x="5030" y="2744"/>
              <a:ext cx="204"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cs-CZ" altLang="cs-CZ" sz="1100" b="0" i="0" u="none" strike="noStrike" kern="0" cap="none" spc="0" normalizeH="0" baseline="0" noProof="0" dirty="0">
                  <a:ln>
                    <a:noFill/>
                  </a:ln>
                  <a:solidFill>
                    <a:srgbClr val="000000"/>
                  </a:solidFill>
                  <a:effectLst/>
                  <a:uLnTx/>
                  <a:uFillTx/>
                  <a:latin typeface="Arial" panose="020B0604020202020204" pitchFamily="34" charset="0"/>
                </a:rPr>
                <a:t>ZLK</a:t>
              </a:r>
            </a:p>
          </p:txBody>
        </p:sp>
        <p:sp>
          <p:nvSpPr>
            <p:cNvPr id="94" name="Rectangle 300">
              <a:extLst>
                <a:ext uri="{FF2B5EF4-FFF2-40B4-BE49-F238E27FC236}">
                  <a16:creationId xmlns:a16="http://schemas.microsoft.com/office/drawing/2014/main" id="{356CB151-8541-4313-86BA-90C2EE1EFE76}"/>
                </a:ext>
              </a:extLst>
            </p:cNvPr>
            <p:cNvSpPr>
              <a:spLocks noChangeArrowheads="1"/>
            </p:cNvSpPr>
            <p:nvPr/>
          </p:nvSpPr>
          <p:spPr bwMode="auto">
            <a:xfrm>
              <a:off x="3373" y="1932"/>
              <a:ext cx="217"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cs-CZ" altLang="cs-CZ" sz="1100" b="0" i="0" u="none" strike="noStrike" kern="0" cap="none" spc="0" normalizeH="0" baseline="0" noProof="0" dirty="0">
                  <a:ln>
                    <a:noFill/>
                  </a:ln>
                  <a:solidFill>
                    <a:srgbClr val="000000"/>
                  </a:solidFill>
                  <a:effectLst/>
                  <a:uLnTx/>
                  <a:uFillTx/>
                  <a:latin typeface="Arial" panose="020B0604020202020204" pitchFamily="34" charset="0"/>
                </a:rPr>
                <a:t>ULK</a:t>
              </a:r>
            </a:p>
          </p:txBody>
        </p:sp>
        <p:sp>
          <p:nvSpPr>
            <p:cNvPr id="95" name="Rectangle 301">
              <a:extLst>
                <a:ext uri="{FF2B5EF4-FFF2-40B4-BE49-F238E27FC236}">
                  <a16:creationId xmlns:a16="http://schemas.microsoft.com/office/drawing/2014/main" id="{204D3402-1F02-4181-AAEF-11C4BB6D6234}"/>
                </a:ext>
              </a:extLst>
            </p:cNvPr>
            <p:cNvSpPr>
              <a:spLocks noChangeArrowheads="1"/>
            </p:cNvSpPr>
            <p:nvPr/>
          </p:nvSpPr>
          <p:spPr bwMode="auto">
            <a:xfrm>
              <a:off x="5157" y="2347"/>
              <a:ext cx="241"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cs-CZ" altLang="cs-CZ" sz="1100" b="0" i="0" u="none" strike="noStrike" kern="0" cap="none" spc="0" normalizeH="0" baseline="0" noProof="0" dirty="0">
                  <a:ln>
                    <a:noFill/>
                  </a:ln>
                  <a:solidFill>
                    <a:srgbClr val="000000"/>
                  </a:solidFill>
                  <a:effectLst/>
                  <a:uLnTx/>
                  <a:uFillTx/>
                  <a:latin typeface="Arial" panose="020B0604020202020204" pitchFamily="34" charset="0"/>
                </a:rPr>
                <a:t>MSK</a:t>
              </a:r>
            </a:p>
          </p:txBody>
        </p:sp>
        <p:sp>
          <p:nvSpPr>
            <p:cNvPr id="96" name="Rectangle 302">
              <a:extLst>
                <a:ext uri="{FF2B5EF4-FFF2-40B4-BE49-F238E27FC236}">
                  <a16:creationId xmlns:a16="http://schemas.microsoft.com/office/drawing/2014/main" id="{374CD7E9-F8E1-42C3-92EE-A811693A5699}"/>
                </a:ext>
              </a:extLst>
            </p:cNvPr>
            <p:cNvSpPr>
              <a:spLocks noChangeArrowheads="1"/>
            </p:cNvSpPr>
            <p:nvPr/>
          </p:nvSpPr>
          <p:spPr bwMode="auto">
            <a:xfrm>
              <a:off x="4850" y="2528"/>
              <a:ext cx="222"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cs-CZ" altLang="cs-CZ" sz="1100" b="0" i="0" u="none" strike="noStrike" kern="0" cap="none" spc="0" normalizeH="0" baseline="0" noProof="0" dirty="0">
                  <a:ln>
                    <a:noFill/>
                  </a:ln>
                  <a:solidFill>
                    <a:srgbClr val="000000"/>
                  </a:solidFill>
                  <a:effectLst/>
                  <a:uLnTx/>
                  <a:uFillTx/>
                  <a:latin typeface="Arial" panose="020B0604020202020204" pitchFamily="34" charset="0"/>
                </a:rPr>
                <a:t>OLK</a:t>
              </a:r>
            </a:p>
          </p:txBody>
        </p:sp>
        <p:sp>
          <p:nvSpPr>
            <p:cNvPr id="97" name="Rectangle 303">
              <a:extLst>
                <a:ext uri="{FF2B5EF4-FFF2-40B4-BE49-F238E27FC236}">
                  <a16:creationId xmlns:a16="http://schemas.microsoft.com/office/drawing/2014/main" id="{C2F255A1-1174-4668-A32D-23133D29D882}"/>
                </a:ext>
              </a:extLst>
            </p:cNvPr>
            <p:cNvSpPr>
              <a:spLocks noChangeArrowheads="1"/>
            </p:cNvSpPr>
            <p:nvPr/>
          </p:nvSpPr>
          <p:spPr bwMode="auto">
            <a:xfrm>
              <a:off x="4344" y="2315"/>
              <a:ext cx="223"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cs-CZ" altLang="cs-CZ" sz="1100" b="0" i="0" u="none" strike="noStrike" kern="0" cap="none" spc="0" normalizeH="0" baseline="0" noProof="0" dirty="0">
                  <a:ln>
                    <a:noFill/>
                  </a:ln>
                  <a:solidFill>
                    <a:srgbClr val="000000"/>
                  </a:solidFill>
                  <a:effectLst/>
                  <a:uLnTx/>
                  <a:uFillTx/>
                  <a:latin typeface="Arial" panose="020B0604020202020204" pitchFamily="34" charset="0"/>
                </a:rPr>
                <a:t>PAK</a:t>
              </a:r>
            </a:p>
          </p:txBody>
        </p:sp>
        <p:sp>
          <p:nvSpPr>
            <p:cNvPr id="98" name="Rectangle 304">
              <a:extLst>
                <a:ext uri="{FF2B5EF4-FFF2-40B4-BE49-F238E27FC236}">
                  <a16:creationId xmlns:a16="http://schemas.microsoft.com/office/drawing/2014/main" id="{271E5597-B2B0-439E-8729-BA049A566910}"/>
                </a:ext>
              </a:extLst>
            </p:cNvPr>
            <p:cNvSpPr>
              <a:spLocks noChangeArrowheads="1"/>
            </p:cNvSpPr>
            <p:nvPr/>
          </p:nvSpPr>
          <p:spPr bwMode="auto">
            <a:xfrm>
              <a:off x="4148" y="1983"/>
              <a:ext cx="230"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cs-CZ" altLang="cs-CZ" sz="1100" b="0" i="0" u="none" strike="noStrike" kern="0" cap="none" spc="0" normalizeH="0" baseline="0" noProof="0" dirty="0">
                  <a:ln>
                    <a:noFill/>
                  </a:ln>
                  <a:solidFill>
                    <a:srgbClr val="000000"/>
                  </a:solidFill>
                  <a:effectLst/>
                  <a:uLnTx/>
                  <a:uFillTx/>
                  <a:latin typeface="Arial" panose="020B0604020202020204" pitchFamily="34" charset="0"/>
                </a:rPr>
                <a:t>HKK</a:t>
              </a:r>
            </a:p>
          </p:txBody>
        </p:sp>
        <p:sp>
          <p:nvSpPr>
            <p:cNvPr id="99" name="Rectangle 305">
              <a:extLst>
                <a:ext uri="{FF2B5EF4-FFF2-40B4-BE49-F238E27FC236}">
                  <a16:creationId xmlns:a16="http://schemas.microsoft.com/office/drawing/2014/main" id="{EE34C98E-837F-40CF-95EB-8C7DE2B5D4C7}"/>
                </a:ext>
              </a:extLst>
            </p:cNvPr>
            <p:cNvSpPr>
              <a:spLocks noChangeArrowheads="1"/>
            </p:cNvSpPr>
            <p:nvPr/>
          </p:nvSpPr>
          <p:spPr bwMode="auto">
            <a:xfrm>
              <a:off x="3866" y="1769"/>
              <a:ext cx="211"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cs-CZ" altLang="cs-CZ" sz="1100" b="0" i="0" u="none" strike="noStrike" kern="0" cap="none" spc="0" normalizeH="0" baseline="0" noProof="0" dirty="0">
                  <a:ln>
                    <a:noFill/>
                  </a:ln>
                  <a:solidFill>
                    <a:srgbClr val="000000"/>
                  </a:solidFill>
                  <a:effectLst/>
                  <a:uLnTx/>
                  <a:uFillTx/>
                  <a:latin typeface="Arial" panose="020B0604020202020204" pitchFamily="34" charset="0"/>
                </a:rPr>
                <a:t>LBK</a:t>
              </a:r>
            </a:p>
          </p:txBody>
        </p:sp>
        <p:sp>
          <p:nvSpPr>
            <p:cNvPr id="100" name="Rectangle 306">
              <a:extLst>
                <a:ext uri="{FF2B5EF4-FFF2-40B4-BE49-F238E27FC236}">
                  <a16:creationId xmlns:a16="http://schemas.microsoft.com/office/drawing/2014/main" id="{4C107B72-7B49-4851-9B98-C64AECC5C246}"/>
                </a:ext>
              </a:extLst>
            </p:cNvPr>
            <p:cNvSpPr>
              <a:spLocks noChangeArrowheads="1"/>
            </p:cNvSpPr>
            <p:nvPr/>
          </p:nvSpPr>
          <p:spPr bwMode="auto">
            <a:xfrm>
              <a:off x="2932" y="2122"/>
              <a:ext cx="223"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cs-CZ" altLang="cs-CZ" sz="1100" b="0" i="0" u="none" strike="noStrike" kern="0" cap="none" spc="0" normalizeH="0" baseline="0" noProof="0" dirty="0">
                  <a:ln>
                    <a:noFill/>
                  </a:ln>
                  <a:solidFill>
                    <a:srgbClr val="000000"/>
                  </a:solidFill>
                  <a:effectLst/>
                  <a:uLnTx/>
                  <a:uFillTx/>
                  <a:latin typeface="Arial" panose="020B0604020202020204" pitchFamily="34" charset="0"/>
                </a:rPr>
                <a:t>KVK</a:t>
              </a:r>
            </a:p>
          </p:txBody>
        </p:sp>
        <p:sp>
          <p:nvSpPr>
            <p:cNvPr id="101" name="Rectangle 307">
              <a:extLst>
                <a:ext uri="{FF2B5EF4-FFF2-40B4-BE49-F238E27FC236}">
                  <a16:creationId xmlns:a16="http://schemas.microsoft.com/office/drawing/2014/main" id="{62F361DA-497A-4974-8B52-1FA3CA7831CD}"/>
                </a:ext>
              </a:extLst>
            </p:cNvPr>
            <p:cNvSpPr>
              <a:spLocks noChangeArrowheads="1"/>
            </p:cNvSpPr>
            <p:nvPr/>
          </p:nvSpPr>
          <p:spPr bwMode="auto">
            <a:xfrm>
              <a:off x="3613" y="2176"/>
              <a:ext cx="246"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cs-CZ" altLang="cs-CZ" sz="1100" b="0" i="0" u="none" strike="noStrike" kern="0" cap="none" spc="0" normalizeH="0" baseline="0" noProof="0" dirty="0">
                  <a:ln>
                    <a:noFill/>
                  </a:ln>
                  <a:solidFill>
                    <a:srgbClr val="000000"/>
                  </a:solidFill>
                  <a:effectLst/>
                  <a:uLnTx/>
                  <a:uFillTx/>
                  <a:latin typeface="Arial" panose="020B0604020202020204" pitchFamily="34" charset="0"/>
                </a:rPr>
                <a:t>PHA</a:t>
              </a:r>
            </a:p>
          </p:txBody>
        </p:sp>
      </p:grpSp>
      <p:sp>
        <p:nvSpPr>
          <p:cNvPr id="102" name="TextovéPole 101">
            <a:extLst>
              <a:ext uri="{FF2B5EF4-FFF2-40B4-BE49-F238E27FC236}">
                <a16:creationId xmlns:a16="http://schemas.microsoft.com/office/drawing/2014/main" id="{54F50156-EEA8-4049-9619-35EE27CF96B4}"/>
              </a:ext>
            </a:extLst>
          </p:cNvPr>
          <p:cNvSpPr txBox="1"/>
          <p:nvPr/>
        </p:nvSpPr>
        <p:spPr>
          <a:xfrm>
            <a:off x="10754" y="2051755"/>
            <a:ext cx="1095375" cy="307777"/>
          </a:xfrm>
          <a:prstGeom prst="rect">
            <a:avLst/>
          </a:prstGeom>
          <a:noFill/>
        </p:spPr>
        <p:txBody>
          <a:bodyPr wrap="square" rtlCol="0">
            <a:spAutoFit/>
          </a:bodyPr>
          <a:lstStyle/>
          <a:p>
            <a:r>
              <a:rPr lang="cs-CZ" sz="1400" b="1" dirty="0"/>
              <a:t>Bydliště</a:t>
            </a:r>
          </a:p>
        </p:txBody>
      </p:sp>
      <p:graphicFrame>
        <p:nvGraphicFramePr>
          <p:cNvPr id="103" name="Graf 102">
            <a:extLst>
              <a:ext uri="{FF2B5EF4-FFF2-40B4-BE49-F238E27FC236}">
                <a16:creationId xmlns:a16="http://schemas.microsoft.com/office/drawing/2014/main" id="{8FD3C53B-BA9B-417E-909C-1F2CB15FDEF1}"/>
              </a:ext>
            </a:extLst>
          </p:cNvPr>
          <p:cNvGraphicFramePr/>
          <p:nvPr>
            <p:extLst>
              <p:ext uri="{D42A27DB-BD31-4B8C-83A1-F6EECF244321}">
                <p14:modId xmlns:p14="http://schemas.microsoft.com/office/powerpoint/2010/main" val="4069607136"/>
              </p:ext>
            </p:extLst>
          </p:nvPr>
        </p:nvGraphicFramePr>
        <p:xfrm>
          <a:off x="67904" y="1330035"/>
          <a:ext cx="5047021" cy="5108865"/>
        </p:xfrm>
        <a:graphic>
          <a:graphicData uri="http://schemas.openxmlformats.org/drawingml/2006/chart">
            <c:chart xmlns:c="http://schemas.openxmlformats.org/drawingml/2006/chart" xmlns:r="http://schemas.openxmlformats.org/officeDocument/2006/relationships" r:id="rId2"/>
          </a:graphicData>
        </a:graphic>
      </p:graphicFrame>
      <p:sp>
        <p:nvSpPr>
          <p:cNvPr id="2" name="Title 1"/>
          <p:cNvSpPr>
            <a:spLocks noGrp="1"/>
          </p:cNvSpPr>
          <p:nvPr>
            <p:ph type="title"/>
          </p:nvPr>
        </p:nvSpPr>
        <p:spPr>
          <a:xfrm>
            <a:off x="81300" y="190812"/>
            <a:ext cx="10515600" cy="631595"/>
          </a:xfrm>
        </p:spPr>
        <p:txBody>
          <a:bodyPr>
            <a:normAutofit fontScale="90000"/>
          </a:bodyPr>
          <a:lstStyle/>
          <a:p>
            <a:r>
              <a:rPr lang="en-US" dirty="0" err="1"/>
              <a:t>Délka</a:t>
            </a:r>
            <a:r>
              <a:rPr lang="en-US" dirty="0"/>
              <a:t> </a:t>
            </a:r>
            <a:r>
              <a:rPr lang="en-US" dirty="0" err="1"/>
              <a:t>akutních</a:t>
            </a:r>
            <a:r>
              <a:rPr lang="en-US" dirty="0"/>
              <a:t> </a:t>
            </a:r>
            <a:r>
              <a:rPr lang="en-US" dirty="0" err="1"/>
              <a:t>hospitalizací</a:t>
            </a:r>
            <a:r>
              <a:rPr lang="en-US" dirty="0"/>
              <a:t> s </a:t>
            </a:r>
            <a:r>
              <a:rPr lang="en-US" dirty="0" err="1"/>
              <a:t>vyloučením</a:t>
            </a:r>
            <a:r>
              <a:rPr lang="en-US" dirty="0"/>
              <a:t> </a:t>
            </a:r>
            <a:r>
              <a:rPr lang="en-US" dirty="0" err="1"/>
              <a:t>porodů</a:t>
            </a:r>
            <a:r>
              <a:rPr lang="en-US" dirty="0"/>
              <a:t> – </a:t>
            </a:r>
            <a:r>
              <a:rPr lang="en-US" dirty="0" err="1"/>
              <a:t>srovnání</a:t>
            </a:r>
            <a:r>
              <a:rPr lang="en-US" dirty="0"/>
              <a:t> </a:t>
            </a:r>
            <a:r>
              <a:rPr lang="en-US" dirty="0" err="1"/>
              <a:t>krajů</a:t>
            </a:r>
            <a:endParaRPr lang="en-US" dirty="0"/>
          </a:p>
        </p:txBody>
      </p:sp>
    </p:spTree>
    <p:extLst>
      <p:ext uri="{BB962C8B-B14F-4D97-AF65-F5344CB8AC3E}">
        <p14:creationId xmlns:p14="http://schemas.microsoft.com/office/powerpoint/2010/main" val="1960411049"/>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angle 48"/>
          <p:cNvSpPr/>
          <p:nvPr/>
        </p:nvSpPr>
        <p:spPr>
          <a:xfrm>
            <a:off x="599355" y="6262487"/>
            <a:ext cx="11592645" cy="5955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33" name="Chart 6">
            <a:extLst>
              <a:ext uri="{FF2B5EF4-FFF2-40B4-BE49-F238E27FC236}">
                <a16:creationId xmlns:a16="http://schemas.microsoft.com/office/drawing/2014/main" id="{5E74423F-926A-4A33-A263-275CB2CBD6BA}"/>
              </a:ext>
            </a:extLst>
          </p:cNvPr>
          <p:cNvGraphicFramePr/>
          <p:nvPr>
            <p:extLst>
              <p:ext uri="{D42A27DB-BD31-4B8C-83A1-F6EECF244321}">
                <p14:modId xmlns:p14="http://schemas.microsoft.com/office/powerpoint/2010/main" val="3790455352"/>
              </p:ext>
            </p:extLst>
          </p:nvPr>
        </p:nvGraphicFramePr>
        <p:xfrm>
          <a:off x="1490286" y="1621158"/>
          <a:ext cx="2197057" cy="2292711"/>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4" name="Chart 6">
            <a:extLst>
              <a:ext uri="{FF2B5EF4-FFF2-40B4-BE49-F238E27FC236}">
                <a16:creationId xmlns:a16="http://schemas.microsoft.com/office/drawing/2014/main" id="{7C2FE4E5-B885-4608-A6DC-7E8BCE610CAC}"/>
              </a:ext>
            </a:extLst>
          </p:cNvPr>
          <p:cNvGraphicFramePr/>
          <p:nvPr>
            <p:extLst>
              <p:ext uri="{D42A27DB-BD31-4B8C-83A1-F6EECF244321}">
                <p14:modId xmlns:p14="http://schemas.microsoft.com/office/powerpoint/2010/main" val="1483738130"/>
              </p:ext>
            </p:extLst>
          </p:nvPr>
        </p:nvGraphicFramePr>
        <p:xfrm>
          <a:off x="3731881" y="1621158"/>
          <a:ext cx="2197057" cy="229271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6" name="Chart 6">
            <a:extLst>
              <a:ext uri="{FF2B5EF4-FFF2-40B4-BE49-F238E27FC236}">
                <a16:creationId xmlns:a16="http://schemas.microsoft.com/office/drawing/2014/main" id="{C39966EC-4C5B-4A54-B813-49BC268134B9}"/>
              </a:ext>
            </a:extLst>
          </p:cNvPr>
          <p:cNvGraphicFramePr/>
          <p:nvPr>
            <p:extLst>
              <p:ext uri="{D42A27DB-BD31-4B8C-83A1-F6EECF244321}">
                <p14:modId xmlns:p14="http://schemas.microsoft.com/office/powerpoint/2010/main" val="2394680618"/>
              </p:ext>
            </p:extLst>
          </p:nvPr>
        </p:nvGraphicFramePr>
        <p:xfrm>
          <a:off x="5973476" y="1621158"/>
          <a:ext cx="2197057" cy="2292711"/>
        </p:xfrm>
        <a:graphic>
          <a:graphicData uri="http://schemas.openxmlformats.org/drawingml/2006/chart">
            <c:chart xmlns:c="http://schemas.openxmlformats.org/drawingml/2006/chart" xmlns:r="http://schemas.openxmlformats.org/officeDocument/2006/relationships" r:id="rId4"/>
          </a:graphicData>
        </a:graphic>
      </p:graphicFrame>
      <p:sp>
        <p:nvSpPr>
          <p:cNvPr id="7" name="TextBox 6"/>
          <p:cNvSpPr txBox="1"/>
          <p:nvPr/>
        </p:nvSpPr>
        <p:spPr>
          <a:xfrm>
            <a:off x="257558" y="653725"/>
            <a:ext cx="2246449" cy="307777"/>
          </a:xfrm>
          <a:prstGeom prst="rect">
            <a:avLst/>
          </a:prstGeom>
          <a:noFill/>
        </p:spPr>
        <p:txBody>
          <a:bodyPr wrap="none" rtlCol="0">
            <a:spAutoFit/>
          </a:bodyPr>
          <a:lstStyle/>
          <a:p>
            <a:r>
              <a:rPr lang="cs-CZ" sz="1400" dirty="0"/>
              <a:t>Zdroj: </a:t>
            </a:r>
            <a:r>
              <a:rPr lang="cs-CZ" sz="1400" kern="0" dirty="0">
                <a:solidFill>
                  <a:srgbClr val="000000"/>
                </a:solidFill>
              </a:rPr>
              <a:t>NRHOSP 2010 – 2018 </a:t>
            </a:r>
          </a:p>
        </p:txBody>
      </p:sp>
      <p:sp>
        <p:nvSpPr>
          <p:cNvPr id="10" name="TextBox 8">
            <a:extLst>
              <a:ext uri="{FF2B5EF4-FFF2-40B4-BE49-F238E27FC236}">
                <a16:creationId xmlns:a16="http://schemas.microsoft.com/office/drawing/2014/main" id="{6C877048-D8C3-45D3-BE33-7D1AC62512C9}"/>
              </a:ext>
            </a:extLst>
          </p:cNvPr>
          <p:cNvSpPr txBox="1"/>
          <p:nvPr/>
        </p:nvSpPr>
        <p:spPr>
          <a:xfrm rot="16200000">
            <a:off x="956698" y="2577830"/>
            <a:ext cx="918072"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rgbClr val="000000"/>
                </a:solidFill>
                <a:effectLst/>
                <a:uLnTx/>
                <a:uFillTx/>
                <a:latin typeface="Calibri"/>
                <a:ea typeface="+mn-ea"/>
                <a:cs typeface="+mn-cs"/>
              </a:rPr>
              <a:t>Roční počet</a:t>
            </a:r>
          </a:p>
        </p:txBody>
      </p:sp>
      <p:sp>
        <p:nvSpPr>
          <p:cNvPr id="11" name="TextBox 2">
            <a:extLst>
              <a:ext uri="{FF2B5EF4-FFF2-40B4-BE49-F238E27FC236}">
                <a16:creationId xmlns:a16="http://schemas.microsoft.com/office/drawing/2014/main" id="{F528462D-661C-419A-B86F-4B870B50E262}"/>
              </a:ext>
            </a:extLst>
          </p:cNvPr>
          <p:cNvSpPr txBox="1"/>
          <p:nvPr/>
        </p:nvSpPr>
        <p:spPr>
          <a:xfrm>
            <a:off x="2627498" y="961502"/>
            <a:ext cx="659604"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1200" cap="none" spc="0" normalizeH="0" baseline="0" noProof="0" dirty="0">
                <a:ln>
                  <a:noFill/>
                </a:ln>
                <a:solidFill>
                  <a:srgbClr val="000000"/>
                </a:solidFill>
                <a:effectLst/>
                <a:uLnTx/>
                <a:uFillTx/>
                <a:latin typeface="Calibri"/>
              </a:rPr>
              <a:t>1-</a:t>
            </a:r>
            <a:r>
              <a:rPr lang="cs-CZ" sz="1200" b="1" dirty="0">
                <a:solidFill>
                  <a:srgbClr val="000000"/>
                </a:solidFill>
                <a:latin typeface="Calibri"/>
              </a:rPr>
              <a:t>3</a:t>
            </a:r>
            <a:r>
              <a:rPr kumimoji="0" lang="cs-CZ" sz="1200" b="1" i="0" u="none" strike="noStrike" kern="1200" cap="none" spc="0" normalizeH="0" baseline="0" noProof="0" dirty="0">
                <a:ln>
                  <a:noFill/>
                </a:ln>
                <a:solidFill>
                  <a:srgbClr val="000000"/>
                </a:solidFill>
                <a:effectLst/>
                <a:uLnTx/>
                <a:uFillTx/>
                <a:latin typeface="Calibri"/>
              </a:rPr>
              <a:t> dny</a:t>
            </a:r>
          </a:p>
        </p:txBody>
      </p:sp>
      <p:graphicFrame>
        <p:nvGraphicFramePr>
          <p:cNvPr id="12" name="Tabulka 11">
            <a:extLst>
              <a:ext uri="{FF2B5EF4-FFF2-40B4-BE49-F238E27FC236}">
                <a16:creationId xmlns:a16="http://schemas.microsoft.com/office/drawing/2014/main" id="{2B53FC6A-511F-4FD8-8523-69CD1E795E18}"/>
              </a:ext>
            </a:extLst>
          </p:cNvPr>
          <p:cNvGraphicFramePr>
            <a:graphicFrameLocks noGrp="1"/>
          </p:cNvGraphicFramePr>
          <p:nvPr>
            <p:extLst>
              <p:ext uri="{D42A27DB-BD31-4B8C-83A1-F6EECF244321}">
                <p14:modId xmlns:p14="http://schemas.microsoft.com/office/powerpoint/2010/main" val="725254726"/>
              </p:ext>
            </p:extLst>
          </p:nvPr>
        </p:nvGraphicFramePr>
        <p:xfrm>
          <a:off x="2148067" y="3035015"/>
          <a:ext cx="1522787" cy="558165"/>
        </p:xfrm>
        <a:graphic>
          <a:graphicData uri="http://schemas.openxmlformats.org/drawingml/2006/table">
            <a:tbl>
              <a:tblPr firstRow="1" bandRow="1">
                <a:tableStyleId>{5C22544A-7EE6-4342-B048-85BDC9FD1C3A}</a:tableStyleId>
              </a:tblPr>
              <a:tblGrid>
                <a:gridCol w="1522787">
                  <a:extLst>
                    <a:ext uri="{9D8B030D-6E8A-4147-A177-3AD203B41FA5}">
                      <a16:colId xmlns:a16="http://schemas.microsoft.com/office/drawing/2014/main" val="2795448903"/>
                    </a:ext>
                  </a:extLst>
                </a:gridCol>
              </a:tblGrid>
              <a:tr h="324556">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900" b="0" i="0" u="none" strike="noStrike" dirty="0">
                          <a:solidFill>
                            <a:srgbClr val="C00000"/>
                          </a:solidFill>
                          <a:effectLst/>
                          <a:latin typeface="Calibri" panose="020F0502020204030204" pitchFamily="34" charset="0"/>
                        </a:rPr>
                        <a:t>Průměrná meziroční změna v období</a:t>
                      </a:r>
                      <a:r>
                        <a:rPr lang="cs-CZ" sz="900" b="0" i="0" u="none" strike="noStrike" baseline="0" dirty="0">
                          <a:solidFill>
                            <a:srgbClr val="C00000"/>
                          </a:solidFill>
                          <a:effectLst/>
                          <a:latin typeface="Calibri" panose="020F0502020204030204" pitchFamily="34" charset="0"/>
                        </a:rPr>
                        <a:t> 2015-2018</a:t>
                      </a:r>
                      <a:r>
                        <a:rPr lang="cs-CZ" sz="900" b="0" i="0" u="none" strike="noStrike" dirty="0">
                          <a:solidFill>
                            <a:srgbClr val="C00000"/>
                          </a:solidFill>
                          <a:effectLst/>
                          <a:latin typeface="Calibri" panose="020F0502020204030204" pitchFamily="34" charset="0"/>
                        </a:rPr>
                        <a:t> (</a:t>
                      </a:r>
                      <a:r>
                        <a:rPr lang="en-US" sz="900" b="0" i="0" u="none" strike="noStrike" dirty="0">
                          <a:solidFill>
                            <a:srgbClr val="C00000"/>
                          </a:solidFill>
                          <a:effectLst/>
                          <a:latin typeface="Calibri" panose="020F0502020204030204" pitchFamily="34" charset="0"/>
                        </a:rPr>
                        <a:t>%</a:t>
                      </a:r>
                      <a:r>
                        <a:rPr lang="cs-CZ" sz="900" b="0" i="0" u="none" strike="noStrike" dirty="0">
                          <a:solidFill>
                            <a:srgbClr val="C00000"/>
                          </a:solidFill>
                          <a:effectLst/>
                          <a:latin typeface="Calibri" panose="020F0502020204030204" pitchFamily="34" charset="0"/>
                        </a:rPr>
                        <a:t> předchozího roku)</a:t>
                      </a:r>
                      <a:r>
                        <a:rPr lang="cs-CZ" sz="900" b="0" i="0" u="none" strike="noStrike" baseline="0" dirty="0">
                          <a:solidFill>
                            <a:srgbClr val="C00000"/>
                          </a:solidFill>
                          <a:effectLst/>
                          <a:latin typeface="Calibri" panose="020F0502020204030204" pitchFamily="34" charset="0"/>
                        </a:rPr>
                        <a:t>:</a:t>
                      </a:r>
                      <a:r>
                        <a:rPr lang="cs-CZ" sz="900" b="0" i="0" u="none" strike="noStrike" dirty="0">
                          <a:solidFill>
                            <a:srgbClr val="C00000"/>
                          </a:solidFill>
                          <a:effectLst/>
                          <a:latin typeface="Calibri" panose="020F0502020204030204" pitchFamily="34" charset="0"/>
                        </a:rPr>
                        <a:t>+0,</a:t>
                      </a:r>
                      <a:r>
                        <a:rPr lang="en-US" sz="900" b="0" i="0" u="none" strike="noStrike" dirty="0">
                          <a:solidFill>
                            <a:srgbClr val="C00000"/>
                          </a:solidFill>
                          <a:effectLst/>
                          <a:latin typeface="Calibri" panose="020F0502020204030204" pitchFamily="34" charset="0"/>
                        </a:rPr>
                        <a:t>3</a:t>
                      </a:r>
                      <a:r>
                        <a:rPr lang="cs-CZ" sz="900" b="0" i="0" u="none" strike="noStrike" dirty="0">
                          <a:solidFill>
                            <a:srgbClr val="C00000"/>
                          </a:solidFill>
                          <a:effectLst/>
                          <a:latin typeface="Calibri" panose="020F0502020204030204" pitchFamily="34" charset="0"/>
                        </a:rPr>
                        <a:t> </a:t>
                      </a:r>
                      <a:r>
                        <a:rPr lang="en-US" sz="900" b="0" i="0" u="none" strike="noStrike" dirty="0">
                          <a:solidFill>
                            <a:srgbClr val="C00000"/>
                          </a:solidFill>
                          <a:effectLst/>
                          <a:latin typeface="Calibri" panose="020F0502020204030204" pitchFamily="34" charset="0"/>
                        </a:rPr>
                        <a:t>%</a:t>
                      </a:r>
                      <a:endParaRPr lang="cs-CZ" sz="900" b="0" i="0" u="none" strike="noStrike" dirty="0">
                        <a:solidFill>
                          <a:srgbClr val="C00000"/>
                        </a:solidFill>
                        <a:effectLst/>
                        <a:latin typeface="Calibri" panose="020F0502020204030204" pitchFamily="34" charset="0"/>
                      </a:endParaRPr>
                    </a:p>
                    <a:p>
                      <a:pPr algn="r" fontAlgn="b"/>
                      <a:endParaRPr lang="cs-CZ" sz="900" b="0" i="0" u="none" strike="noStrike" dirty="0">
                        <a:solidFill>
                          <a:srgbClr val="C00000"/>
                        </a:solidFill>
                        <a:effectLst/>
                        <a:latin typeface="Calibri" panose="020F0502020204030204" pitchFamily="34" charset="0"/>
                      </a:endParaRPr>
                    </a:p>
                  </a:txBody>
                  <a:tcPr marL="9525" marR="9525" marT="9525"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679158205"/>
                  </a:ext>
                </a:extLst>
              </a:tr>
            </a:tbl>
          </a:graphicData>
        </a:graphic>
      </p:graphicFrame>
      <p:sp>
        <p:nvSpPr>
          <p:cNvPr id="13" name="TextBox 2">
            <a:extLst>
              <a:ext uri="{FF2B5EF4-FFF2-40B4-BE49-F238E27FC236}">
                <a16:creationId xmlns:a16="http://schemas.microsoft.com/office/drawing/2014/main" id="{F528462D-661C-419A-B86F-4B870B50E262}"/>
              </a:ext>
            </a:extLst>
          </p:cNvPr>
          <p:cNvSpPr txBox="1"/>
          <p:nvPr/>
        </p:nvSpPr>
        <p:spPr>
          <a:xfrm>
            <a:off x="6870476" y="961502"/>
            <a:ext cx="742511"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1200" cap="none" spc="0" normalizeH="0" baseline="0" noProof="0" dirty="0">
                <a:ln>
                  <a:noFill/>
                </a:ln>
                <a:solidFill>
                  <a:srgbClr val="000000"/>
                </a:solidFill>
                <a:effectLst/>
                <a:uLnTx/>
                <a:uFillTx/>
                <a:latin typeface="Calibri"/>
                <a:ea typeface="+mn-ea"/>
                <a:cs typeface="+mn-cs"/>
              </a:rPr>
              <a:t> 8-30 dní</a:t>
            </a:r>
          </a:p>
        </p:txBody>
      </p:sp>
      <p:sp>
        <p:nvSpPr>
          <p:cNvPr id="14" name="TextBox 2">
            <a:extLst>
              <a:ext uri="{FF2B5EF4-FFF2-40B4-BE49-F238E27FC236}">
                <a16:creationId xmlns:a16="http://schemas.microsoft.com/office/drawing/2014/main" id="{F528462D-661C-419A-B86F-4B870B50E262}"/>
              </a:ext>
            </a:extLst>
          </p:cNvPr>
          <p:cNvSpPr txBox="1"/>
          <p:nvPr/>
        </p:nvSpPr>
        <p:spPr>
          <a:xfrm>
            <a:off x="9175690" y="961502"/>
            <a:ext cx="979755"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1200" cap="none" spc="0" normalizeH="0" baseline="0" noProof="0" dirty="0">
                <a:ln>
                  <a:noFill/>
                </a:ln>
                <a:solidFill>
                  <a:srgbClr val="000000"/>
                </a:solidFill>
                <a:effectLst/>
                <a:uLnTx/>
                <a:uFillTx/>
                <a:latin typeface="Calibri"/>
                <a:ea typeface="+mn-ea"/>
                <a:cs typeface="+mn-cs"/>
              </a:rPr>
              <a:t>31 a více dní</a:t>
            </a:r>
          </a:p>
        </p:txBody>
      </p:sp>
      <p:sp>
        <p:nvSpPr>
          <p:cNvPr id="15" name="TextBox 2">
            <a:extLst>
              <a:ext uri="{FF2B5EF4-FFF2-40B4-BE49-F238E27FC236}">
                <a16:creationId xmlns:a16="http://schemas.microsoft.com/office/drawing/2014/main" id="{F528462D-661C-419A-B86F-4B870B50E262}"/>
              </a:ext>
            </a:extLst>
          </p:cNvPr>
          <p:cNvSpPr txBox="1"/>
          <p:nvPr/>
        </p:nvSpPr>
        <p:spPr>
          <a:xfrm>
            <a:off x="4764376" y="961502"/>
            <a:ext cx="628698"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dirty="0">
                <a:solidFill>
                  <a:srgbClr val="000000"/>
                </a:solidFill>
                <a:latin typeface="Calibri"/>
              </a:rPr>
              <a:t>4</a:t>
            </a:r>
            <a:r>
              <a:rPr kumimoji="0" lang="cs-CZ" sz="1200" b="1" i="0" u="none" strike="noStrike" kern="1200" cap="none" spc="0" normalizeH="0" baseline="0" noProof="0" dirty="0">
                <a:ln>
                  <a:noFill/>
                </a:ln>
                <a:solidFill>
                  <a:srgbClr val="000000"/>
                </a:solidFill>
                <a:effectLst/>
                <a:uLnTx/>
                <a:uFillTx/>
                <a:latin typeface="Calibri"/>
              </a:rPr>
              <a:t>-7 dní</a:t>
            </a:r>
          </a:p>
        </p:txBody>
      </p:sp>
      <p:graphicFrame>
        <p:nvGraphicFramePr>
          <p:cNvPr id="18" name="Chart 6">
            <a:extLst>
              <a:ext uri="{FF2B5EF4-FFF2-40B4-BE49-F238E27FC236}">
                <a16:creationId xmlns:a16="http://schemas.microsoft.com/office/drawing/2014/main" id="{BA1BC80C-3DE0-4A23-84CA-D8B8315D9D61}"/>
              </a:ext>
            </a:extLst>
          </p:cNvPr>
          <p:cNvGraphicFramePr/>
          <p:nvPr>
            <p:extLst>
              <p:ext uri="{D42A27DB-BD31-4B8C-83A1-F6EECF244321}">
                <p14:modId xmlns:p14="http://schemas.microsoft.com/office/powerpoint/2010/main" val="2615827504"/>
              </p:ext>
            </p:extLst>
          </p:nvPr>
        </p:nvGraphicFramePr>
        <p:xfrm>
          <a:off x="8215071" y="1621158"/>
          <a:ext cx="2197057" cy="2292711"/>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9" name="Tabulka 11">
            <a:extLst>
              <a:ext uri="{FF2B5EF4-FFF2-40B4-BE49-F238E27FC236}">
                <a16:creationId xmlns:a16="http://schemas.microsoft.com/office/drawing/2014/main" id="{2B53FC6A-511F-4FD8-8523-69CD1E795E18}"/>
              </a:ext>
            </a:extLst>
          </p:cNvPr>
          <p:cNvGraphicFramePr>
            <a:graphicFrameLocks noGrp="1"/>
          </p:cNvGraphicFramePr>
          <p:nvPr>
            <p:extLst>
              <p:ext uri="{D42A27DB-BD31-4B8C-83A1-F6EECF244321}">
                <p14:modId xmlns:p14="http://schemas.microsoft.com/office/powerpoint/2010/main" val="2302073985"/>
              </p:ext>
            </p:extLst>
          </p:nvPr>
        </p:nvGraphicFramePr>
        <p:xfrm>
          <a:off x="4366736" y="2824760"/>
          <a:ext cx="1522787" cy="558165"/>
        </p:xfrm>
        <a:graphic>
          <a:graphicData uri="http://schemas.openxmlformats.org/drawingml/2006/table">
            <a:tbl>
              <a:tblPr firstRow="1" bandRow="1">
                <a:tableStyleId>{5C22544A-7EE6-4342-B048-85BDC9FD1C3A}</a:tableStyleId>
              </a:tblPr>
              <a:tblGrid>
                <a:gridCol w="1522787">
                  <a:extLst>
                    <a:ext uri="{9D8B030D-6E8A-4147-A177-3AD203B41FA5}">
                      <a16:colId xmlns:a16="http://schemas.microsoft.com/office/drawing/2014/main" val="2795448903"/>
                    </a:ext>
                  </a:extLst>
                </a:gridCol>
              </a:tblGrid>
              <a:tr h="324556">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900" b="0" i="0" u="none" strike="noStrike" dirty="0">
                          <a:solidFill>
                            <a:srgbClr val="C00000"/>
                          </a:solidFill>
                          <a:effectLst/>
                          <a:latin typeface="Calibri" panose="020F0502020204030204" pitchFamily="34" charset="0"/>
                        </a:rPr>
                        <a:t>Průměrná meziroční změna v období</a:t>
                      </a:r>
                      <a:r>
                        <a:rPr lang="cs-CZ" sz="900" b="0" i="0" u="none" strike="noStrike" baseline="0" dirty="0">
                          <a:solidFill>
                            <a:srgbClr val="C00000"/>
                          </a:solidFill>
                          <a:effectLst/>
                          <a:latin typeface="Calibri" panose="020F0502020204030204" pitchFamily="34" charset="0"/>
                        </a:rPr>
                        <a:t> 2015-2018</a:t>
                      </a:r>
                      <a:r>
                        <a:rPr lang="cs-CZ" sz="900" b="0" i="0" u="none" strike="noStrike" dirty="0">
                          <a:solidFill>
                            <a:srgbClr val="C00000"/>
                          </a:solidFill>
                          <a:effectLst/>
                          <a:latin typeface="Calibri" panose="020F0502020204030204" pitchFamily="34" charset="0"/>
                        </a:rPr>
                        <a:t> (</a:t>
                      </a:r>
                      <a:r>
                        <a:rPr lang="en-US" sz="900" b="0" i="0" u="none" strike="noStrike" dirty="0">
                          <a:solidFill>
                            <a:srgbClr val="C00000"/>
                          </a:solidFill>
                          <a:effectLst/>
                          <a:latin typeface="Calibri" panose="020F0502020204030204" pitchFamily="34" charset="0"/>
                        </a:rPr>
                        <a:t>%</a:t>
                      </a:r>
                      <a:r>
                        <a:rPr lang="cs-CZ" sz="900" b="0" i="0" u="none" strike="noStrike" dirty="0">
                          <a:solidFill>
                            <a:srgbClr val="C00000"/>
                          </a:solidFill>
                          <a:effectLst/>
                          <a:latin typeface="Calibri" panose="020F0502020204030204" pitchFamily="34" charset="0"/>
                        </a:rPr>
                        <a:t> předchozího roku)</a:t>
                      </a:r>
                      <a:r>
                        <a:rPr lang="cs-CZ" sz="900" b="0" i="0" u="none" strike="noStrike" baseline="0" dirty="0">
                          <a:solidFill>
                            <a:srgbClr val="C00000"/>
                          </a:solidFill>
                          <a:effectLst/>
                          <a:latin typeface="Calibri" panose="020F0502020204030204" pitchFamily="34" charset="0"/>
                        </a:rPr>
                        <a:t>:-2</a:t>
                      </a:r>
                      <a:r>
                        <a:rPr lang="cs-CZ" sz="900" b="0" i="0" u="none" strike="noStrike" dirty="0">
                          <a:solidFill>
                            <a:srgbClr val="C00000"/>
                          </a:solidFill>
                          <a:effectLst/>
                          <a:latin typeface="Calibri" panose="020F0502020204030204" pitchFamily="34" charset="0"/>
                        </a:rPr>
                        <a:t>,</a:t>
                      </a:r>
                      <a:r>
                        <a:rPr lang="en-US" sz="900" b="0" i="0" u="none" strike="noStrike" dirty="0">
                          <a:solidFill>
                            <a:srgbClr val="C00000"/>
                          </a:solidFill>
                          <a:effectLst/>
                          <a:latin typeface="Calibri" panose="020F0502020204030204" pitchFamily="34" charset="0"/>
                        </a:rPr>
                        <a:t>1</a:t>
                      </a:r>
                      <a:r>
                        <a:rPr lang="cs-CZ" sz="900" b="0" i="0" u="none" strike="noStrike" dirty="0">
                          <a:solidFill>
                            <a:srgbClr val="C00000"/>
                          </a:solidFill>
                          <a:effectLst/>
                          <a:latin typeface="Calibri" panose="020F0502020204030204" pitchFamily="34" charset="0"/>
                        </a:rPr>
                        <a:t> </a:t>
                      </a:r>
                      <a:r>
                        <a:rPr lang="en-US" sz="900" b="0" i="0" u="none" strike="noStrike" dirty="0">
                          <a:solidFill>
                            <a:srgbClr val="C00000"/>
                          </a:solidFill>
                          <a:effectLst/>
                          <a:latin typeface="Calibri" panose="020F0502020204030204" pitchFamily="34" charset="0"/>
                        </a:rPr>
                        <a:t>%</a:t>
                      </a:r>
                      <a:endParaRPr lang="cs-CZ" sz="900" b="0" i="0" u="none" strike="noStrike" dirty="0">
                        <a:solidFill>
                          <a:srgbClr val="C00000"/>
                        </a:solidFill>
                        <a:effectLst/>
                        <a:latin typeface="Calibri" panose="020F0502020204030204" pitchFamily="34" charset="0"/>
                      </a:endParaRPr>
                    </a:p>
                    <a:p>
                      <a:pPr algn="r" fontAlgn="b"/>
                      <a:endParaRPr lang="cs-CZ" sz="900" b="0" i="0" u="none" strike="noStrike" dirty="0">
                        <a:solidFill>
                          <a:srgbClr val="C00000"/>
                        </a:solidFill>
                        <a:effectLst/>
                        <a:latin typeface="Calibri" panose="020F0502020204030204" pitchFamily="34" charset="0"/>
                      </a:endParaRPr>
                    </a:p>
                  </a:txBody>
                  <a:tcPr marL="9525" marR="9525" marT="9525"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679158205"/>
                  </a:ext>
                </a:extLst>
              </a:tr>
            </a:tbl>
          </a:graphicData>
        </a:graphic>
      </p:graphicFrame>
      <p:graphicFrame>
        <p:nvGraphicFramePr>
          <p:cNvPr id="20" name="Tabulka 11">
            <a:extLst>
              <a:ext uri="{FF2B5EF4-FFF2-40B4-BE49-F238E27FC236}">
                <a16:creationId xmlns:a16="http://schemas.microsoft.com/office/drawing/2014/main" id="{2B53FC6A-511F-4FD8-8523-69CD1E795E18}"/>
              </a:ext>
            </a:extLst>
          </p:cNvPr>
          <p:cNvGraphicFramePr>
            <a:graphicFrameLocks noGrp="1"/>
          </p:cNvGraphicFramePr>
          <p:nvPr>
            <p:extLst>
              <p:ext uri="{D42A27DB-BD31-4B8C-83A1-F6EECF244321}">
                <p14:modId xmlns:p14="http://schemas.microsoft.com/office/powerpoint/2010/main" val="1331071923"/>
              </p:ext>
            </p:extLst>
          </p:nvPr>
        </p:nvGraphicFramePr>
        <p:xfrm>
          <a:off x="6586719" y="2824759"/>
          <a:ext cx="1522787" cy="558165"/>
        </p:xfrm>
        <a:graphic>
          <a:graphicData uri="http://schemas.openxmlformats.org/drawingml/2006/table">
            <a:tbl>
              <a:tblPr firstRow="1" bandRow="1">
                <a:tableStyleId>{5C22544A-7EE6-4342-B048-85BDC9FD1C3A}</a:tableStyleId>
              </a:tblPr>
              <a:tblGrid>
                <a:gridCol w="1522787">
                  <a:extLst>
                    <a:ext uri="{9D8B030D-6E8A-4147-A177-3AD203B41FA5}">
                      <a16:colId xmlns:a16="http://schemas.microsoft.com/office/drawing/2014/main" val="2795448903"/>
                    </a:ext>
                  </a:extLst>
                </a:gridCol>
              </a:tblGrid>
              <a:tr h="324556">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900" b="0" i="0" u="none" strike="noStrike" dirty="0">
                          <a:solidFill>
                            <a:srgbClr val="C00000"/>
                          </a:solidFill>
                          <a:effectLst/>
                          <a:latin typeface="Calibri" panose="020F0502020204030204" pitchFamily="34" charset="0"/>
                        </a:rPr>
                        <a:t>Průměrná meziroční změna v období</a:t>
                      </a:r>
                      <a:r>
                        <a:rPr lang="cs-CZ" sz="900" b="0" i="0" u="none" strike="noStrike" baseline="0" dirty="0">
                          <a:solidFill>
                            <a:srgbClr val="C00000"/>
                          </a:solidFill>
                          <a:effectLst/>
                          <a:latin typeface="Calibri" panose="020F0502020204030204" pitchFamily="34" charset="0"/>
                        </a:rPr>
                        <a:t> 2015-2018</a:t>
                      </a:r>
                      <a:r>
                        <a:rPr lang="cs-CZ" sz="900" b="0" i="0" u="none" strike="noStrike" dirty="0">
                          <a:solidFill>
                            <a:srgbClr val="C00000"/>
                          </a:solidFill>
                          <a:effectLst/>
                          <a:latin typeface="Calibri" panose="020F0502020204030204" pitchFamily="34" charset="0"/>
                        </a:rPr>
                        <a:t> (</a:t>
                      </a:r>
                      <a:r>
                        <a:rPr lang="en-US" sz="900" b="0" i="0" u="none" strike="noStrike" dirty="0">
                          <a:solidFill>
                            <a:srgbClr val="C00000"/>
                          </a:solidFill>
                          <a:effectLst/>
                          <a:latin typeface="Calibri" panose="020F0502020204030204" pitchFamily="34" charset="0"/>
                        </a:rPr>
                        <a:t>%</a:t>
                      </a:r>
                      <a:r>
                        <a:rPr lang="cs-CZ" sz="900" b="0" i="0" u="none" strike="noStrike" dirty="0">
                          <a:solidFill>
                            <a:srgbClr val="C00000"/>
                          </a:solidFill>
                          <a:effectLst/>
                          <a:latin typeface="Calibri" panose="020F0502020204030204" pitchFamily="34" charset="0"/>
                        </a:rPr>
                        <a:t> předchozího roku)</a:t>
                      </a:r>
                      <a:r>
                        <a:rPr lang="cs-CZ" sz="900" b="0" i="0" u="none" strike="noStrike" baseline="0" dirty="0">
                          <a:solidFill>
                            <a:srgbClr val="C00000"/>
                          </a:solidFill>
                          <a:effectLst/>
                          <a:latin typeface="Calibri" panose="020F0502020204030204" pitchFamily="34" charset="0"/>
                        </a:rPr>
                        <a:t>:-2,6</a:t>
                      </a:r>
                      <a:r>
                        <a:rPr lang="cs-CZ" sz="900" b="0" i="0" u="none" strike="noStrike" dirty="0">
                          <a:solidFill>
                            <a:srgbClr val="C00000"/>
                          </a:solidFill>
                          <a:effectLst/>
                          <a:latin typeface="Calibri" panose="020F0502020204030204" pitchFamily="34" charset="0"/>
                        </a:rPr>
                        <a:t> </a:t>
                      </a:r>
                      <a:r>
                        <a:rPr lang="en-US" sz="900" b="0" i="0" u="none" strike="noStrike" dirty="0">
                          <a:solidFill>
                            <a:srgbClr val="C00000"/>
                          </a:solidFill>
                          <a:effectLst/>
                          <a:latin typeface="Calibri" panose="020F0502020204030204" pitchFamily="34" charset="0"/>
                        </a:rPr>
                        <a:t>%</a:t>
                      </a:r>
                      <a:endParaRPr lang="cs-CZ" sz="900" b="0" i="0" u="none" strike="noStrike" dirty="0">
                        <a:solidFill>
                          <a:srgbClr val="C00000"/>
                        </a:solidFill>
                        <a:effectLst/>
                        <a:latin typeface="Calibri" panose="020F0502020204030204" pitchFamily="34" charset="0"/>
                      </a:endParaRPr>
                    </a:p>
                    <a:p>
                      <a:pPr algn="r" fontAlgn="b"/>
                      <a:endParaRPr lang="cs-CZ" sz="900" b="0" i="0" u="none" strike="noStrike" dirty="0">
                        <a:solidFill>
                          <a:srgbClr val="C00000"/>
                        </a:solidFill>
                        <a:effectLst/>
                        <a:latin typeface="Calibri" panose="020F0502020204030204" pitchFamily="34" charset="0"/>
                      </a:endParaRPr>
                    </a:p>
                  </a:txBody>
                  <a:tcPr marL="9525" marR="9525" marT="9525"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679158205"/>
                  </a:ext>
                </a:extLst>
              </a:tr>
            </a:tbl>
          </a:graphicData>
        </a:graphic>
      </p:graphicFrame>
      <p:graphicFrame>
        <p:nvGraphicFramePr>
          <p:cNvPr id="21" name="Tabulka 11">
            <a:extLst>
              <a:ext uri="{FF2B5EF4-FFF2-40B4-BE49-F238E27FC236}">
                <a16:creationId xmlns:a16="http://schemas.microsoft.com/office/drawing/2014/main" id="{2B53FC6A-511F-4FD8-8523-69CD1E795E18}"/>
              </a:ext>
            </a:extLst>
          </p:cNvPr>
          <p:cNvGraphicFramePr>
            <a:graphicFrameLocks noGrp="1"/>
          </p:cNvGraphicFramePr>
          <p:nvPr>
            <p:extLst>
              <p:ext uri="{D42A27DB-BD31-4B8C-83A1-F6EECF244321}">
                <p14:modId xmlns:p14="http://schemas.microsoft.com/office/powerpoint/2010/main" val="3986483873"/>
              </p:ext>
            </p:extLst>
          </p:nvPr>
        </p:nvGraphicFramePr>
        <p:xfrm>
          <a:off x="8632658" y="3027127"/>
          <a:ext cx="1522787" cy="558165"/>
        </p:xfrm>
        <a:graphic>
          <a:graphicData uri="http://schemas.openxmlformats.org/drawingml/2006/table">
            <a:tbl>
              <a:tblPr firstRow="1" bandRow="1">
                <a:tableStyleId>{5C22544A-7EE6-4342-B048-85BDC9FD1C3A}</a:tableStyleId>
              </a:tblPr>
              <a:tblGrid>
                <a:gridCol w="1522787">
                  <a:extLst>
                    <a:ext uri="{9D8B030D-6E8A-4147-A177-3AD203B41FA5}">
                      <a16:colId xmlns:a16="http://schemas.microsoft.com/office/drawing/2014/main" val="2795448903"/>
                    </a:ext>
                  </a:extLst>
                </a:gridCol>
              </a:tblGrid>
              <a:tr h="324556">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900" b="0" i="0" u="none" strike="noStrike" dirty="0">
                          <a:solidFill>
                            <a:srgbClr val="C00000"/>
                          </a:solidFill>
                          <a:effectLst/>
                          <a:latin typeface="Calibri" panose="020F0502020204030204" pitchFamily="34" charset="0"/>
                        </a:rPr>
                        <a:t>Průměrná meziroční změna v období</a:t>
                      </a:r>
                      <a:r>
                        <a:rPr lang="cs-CZ" sz="900" b="0" i="0" u="none" strike="noStrike" baseline="0" dirty="0">
                          <a:solidFill>
                            <a:srgbClr val="C00000"/>
                          </a:solidFill>
                          <a:effectLst/>
                          <a:latin typeface="Calibri" panose="020F0502020204030204" pitchFamily="34" charset="0"/>
                        </a:rPr>
                        <a:t> 2015-2018</a:t>
                      </a:r>
                      <a:r>
                        <a:rPr lang="cs-CZ" sz="900" b="0" i="0" u="none" strike="noStrike" dirty="0">
                          <a:solidFill>
                            <a:srgbClr val="C00000"/>
                          </a:solidFill>
                          <a:effectLst/>
                          <a:latin typeface="Calibri" panose="020F0502020204030204" pitchFamily="34" charset="0"/>
                        </a:rPr>
                        <a:t> (</a:t>
                      </a:r>
                      <a:r>
                        <a:rPr lang="en-US" sz="900" b="0" i="0" u="none" strike="noStrike" dirty="0">
                          <a:solidFill>
                            <a:srgbClr val="C00000"/>
                          </a:solidFill>
                          <a:effectLst/>
                          <a:latin typeface="Calibri" panose="020F0502020204030204" pitchFamily="34" charset="0"/>
                        </a:rPr>
                        <a:t>%</a:t>
                      </a:r>
                      <a:r>
                        <a:rPr lang="cs-CZ" sz="900" b="0" i="0" u="none" strike="noStrike" dirty="0">
                          <a:solidFill>
                            <a:srgbClr val="C00000"/>
                          </a:solidFill>
                          <a:effectLst/>
                          <a:latin typeface="Calibri" panose="020F0502020204030204" pitchFamily="34" charset="0"/>
                        </a:rPr>
                        <a:t> předchozího roku)</a:t>
                      </a:r>
                      <a:r>
                        <a:rPr lang="cs-CZ" sz="900" b="0" i="0" u="none" strike="noStrike" baseline="0" dirty="0">
                          <a:solidFill>
                            <a:srgbClr val="C00000"/>
                          </a:solidFill>
                          <a:effectLst/>
                          <a:latin typeface="Calibri" panose="020F0502020204030204" pitchFamily="34" charset="0"/>
                        </a:rPr>
                        <a:t>:-2</a:t>
                      </a:r>
                      <a:r>
                        <a:rPr lang="en-US" sz="900" b="0" i="0" u="none" strike="noStrike" baseline="0" dirty="0">
                          <a:solidFill>
                            <a:srgbClr val="C00000"/>
                          </a:solidFill>
                          <a:effectLst/>
                          <a:latin typeface="Calibri" panose="020F0502020204030204" pitchFamily="34" charset="0"/>
                        </a:rPr>
                        <a:t>,</a:t>
                      </a:r>
                      <a:r>
                        <a:rPr lang="cs-CZ" sz="900" b="0" i="0" u="none" strike="noStrike" baseline="0" dirty="0">
                          <a:solidFill>
                            <a:srgbClr val="C00000"/>
                          </a:solidFill>
                          <a:effectLst/>
                          <a:latin typeface="Calibri" panose="020F0502020204030204" pitchFamily="34" charset="0"/>
                        </a:rPr>
                        <a:t>9</a:t>
                      </a:r>
                      <a:r>
                        <a:rPr lang="cs-CZ" sz="900" b="0" i="0" u="none" strike="noStrike" dirty="0">
                          <a:solidFill>
                            <a:srgbClr val="C00000"/>
                          </a:solidFill>
                          <a:effectLst/>
                          <a:latin typeface="Calibri" panose="020F0502020204030204" pitchFamily="34" charset="0"/>
                        </a:rPr>
                        <a:t> </a:t>
                      </a:r>
                      <a:r>
                        <a:rPr lang="en-US" sz="900" b="0" i="0" u="none" strike="noStrike" dirty="0">
                          <a:solidFill>
                            <a:srgbClr val="C00000"/>
                          </a:solidFill>
                          <a:effectLst/>
                          <a:latin typeface="Calibri" panose="020F0502020204030204" pitchFamily="34" charset="0"/>
                        </a:rPr>
                        <a:t>%</a:t>
                      </a:r>
                      <a:endParaRPr lang="cs-CZ" sz="900" b="0" i="0" u="none" strike="noStrike" dirty="0">
                        <a:solidFill>
                          <a:srgbClr val="C00000"/>
                        </a:solidFill>
                        <a:effectLst/>
                        <a:latin typeface="Calibri" panose="020F0502020204030204" pitchFamily="34" charset="0"/>
                      </a:endParaRPr>
                    </a:p>
                    <a:p>
                      <a:pPr algn="r" fontAlgn="b"/>
                      <a:endParaRPr lang="cs-CZ" sz="900" b="0" i="0" u="none" strike="noStrike" dirty="0">
                        <a:solidFill>
                          <a:srgbClr val="C00000"/>
                        </a:solidFill>
                        <a:effectLst/>
                        <a:latin typeface="Calibri" panose="020F0502020204030204" pitchFamily="34" charset="0"/>
                      </a:endParaRPr>
                    </a:p>
                  </a:txBody>
                  <a:tcPr marL="9525" marR="9525" marT="9525"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679158205"/>
                  </a:ext>
                </a:extLst>
              </a:tr>
            </a:tbl>
          </a:graphicData>
        </a:graphic>
      </p:graphicFrame>
      <p:sp>
        <p:nvSpPr>
          <p:cNvPr id="22" name="Rectangle 1"/>
          <p:cNvSpPr/>
          <p:nvPr/>
        </p:nvSpPr>
        <p:spPr>
          <a:xfrm>
            <a:off x="1336612" y="1323959"/>
            <a:ext cx="2455416" cy="276999"/>
          </a:xfrm>
          <a:prstGeom prst="rect">
            <a:avLst/>
          </a:prstGeom>
        </p:spPr>
        <p:txBody>
          <a:bodyPr wrap="none">
            <a:spAutoFit/>
          </a:bodyPr>
          <a:lstStyle/>
          <a:p>
            <a:r>
              <a:rPr lang="cs-CZ" sz="1200" b="1" dirty="0"/>
              <a:t>Hospitalizace na lůžku akutní péče</a:t>
            </a:r>
            <a:endParaRPr lang="en-US" sz="1200" b="1" dirty="0"/>
          </a:p>
        </p:txBody>
      </p:sp>
      <p:sp>
        <p:nvSpPr>
          <p:cNvPr id="23" name="Rectangle 60"/>
          <p:cNvSpPr/>
          <p:nvPr/>
        </p:nvSpPr>
        <p:spPr>
          <a:xfrm>
            <a:off x="1308857" y="964470"/>
            <a:ext cx="1485940" cy="276999"/>
          </a:xfrm>
          <a:prstGeom prst="rect">
            <a:avLst/>
          </a:prstGeom>
        </p:spPr>
        <p:txBody>
          <a:bodyPr wrap="square">
            <a:spAutoFit/>
          </a:bodyPr>
          <a:lstStyle/>
          <a:p>
            <a:r>
              <a:rPr lang="cs-CZ" sz="1200" i="1" dirty="0"/>
              <a:t>Délka hospitalizace:</a:t>
            </a:r>
            <a:endParaRPr lang="en-US" sz="1200" i="1" dirty="0"/>
          </a:p>
        </p:txBody>
      </p:sp>
      <p:sp>
        <p:nvSpPr>
          <p:cNvPr id="35" name="TextBox 8">
            <a:extLst>
              <a:ext uri="{FF2B5EF4-FFF2-40B4-BE49-F238E27FC236}">
                <a16:creationId xmlns:a16="http://schemas.microsoft.com/office/drawing/2014/main" id="{611A24EE-E004-42A7-90BB-A99476C26240}"/>
              </a:ext>
            </a:extLst>
          </p:cNvPr>
          <p:cNvSpPr txBox="1"/>
          <p:nvPr/>
        </p:nvSpPr>
        <p:spPr>
          <a:xfrm rot="16200000">
            <a:off x="1123760" y="5209083"/>
            <a:ext cx="918072"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rgbClr val="000000"/>
                </a:solidFill>
                <a:effectLst/>
                <a:uLnTx/>
                <a:uFillTx/>
                <a:latin typeface="Calibri"/>
                <a:ea typeface="+mn-ea"/>
                <a:cs typeface="+mn-cs"/>
              </a:rPr>
              <a:t>Roční počet</a:t>
            </a:r>
          </a:p>
        </p:txBody>
      </p:sp>
      <p:sp>
        <p:nvSpPr>
          <p:cNvPr id="43" name="Rectangle 1">
            <a:extLst>
              <a:ext uri="{FF2B5EF4-FFF2-40B4-BE49-F238E27FC236}">
                <a16:creationId xmlns:a16="http://schemas.microsoft.com/office/drawing/2014/main" id="{EF93EA91-E0E6-404A-839D-546217A6F9D6}"/>
              </a:ext>
            </a:extLst>
          </p:cNvPr>
          <p:cNvSpPr/>
          <p:nvPr/>
        </p:nvSpPr>
        <p:spPr>
          <a:xfrm>
            <a:off x="473944" y="1798259"/>
            <a:ext cx="369332" cy="1584665"/>
          </a:xfrm>
          <a:prstGeom prst="rect">
            <a:avLst/>
          </a:prstGeom>
        </p:spPr>
        <p:txBody>
          <a:bodyPr vert="vert270" wrap="none">
            <a:spAutoFit/>
          </a:bodyPr>
          <a:lstStyle/>
          <a:p>
            <a:r>
              <a:rPr lang="cs-CZ" sz="1200" b="1" dirty="0"/>
              <a:t>Česká republika celkem</a:t>
            </a:r>
            <a:endParaRPr lang="en-US" sz="1200" b="1" dirty="0"/>
          </a:p>
        </p:txBody>
      </p:sp>
      <p:sp>
        <p:nvSpPr>
          <p:cNvPr id="2" name="Title 1"/>
          <p:cNvSpPr>
            <a:spLocks noGrp="1"/>
          </p:cNvSpPr>
          <p:nvPr>
            <p:ph type="title"/>
          </p:nvPr>
        </p:nvSpPr>
        <p:spPr/>
        <p:txBody>
          <a:bodyPr>
            <a:normAutofit/>
          </a:bodyPr>
          <a:lstStyle/>
          <a:p>
            <a:r>
              <a:rPr lang="en-US" dirty="0" err="1"/>
              <a:t>Hospitalizace</a:t>
            </a:r>
            <a:r>
              <a:rPr lang="en-US" dirty="0"/>
              <a:t> – </a:t>
            </a:r>
            <a:r>
              <a:rPr lang="en-US" dirty="0" err="1"/>
              <a:t>vývoj</a:t>
            </a:r>
            <a:r>
              <a:rPr lang="en-US" dirty="0"/>
              <a:t> v </a:t>
            </a:r>
            <a:r>
              <a:rPr lang="en-US" dirty="0" err="1"/>
              <a:t>čase</a:t>
            </a:r>
            <a:r>
              <a:rPr lang="en-US" dirty="0"/>
              <a:t> </a:t>
            </a:r>
            <a:r>
              <a:rPr lang="en-US" dirty="0" err="1"/>
              <a:t>dle</a:t>
            </a:r>
            <a:r>
              <a:rPr lang="en-US" dirty="0"/>
              <a:t> </a:t>
            </a:r>
            <a:r>
              <a:rPr lang="en-US" dirty="0" err="1"/>
              <a:t>kategorizované</a:t>
            </a:r>
            <a:r>
              <a:rPr lang="en-US" dirty="0"/>
              <a:t> </a:t>
            </a:r>
            <a:r>
              <a:rPr lang="en-US" dirty="0" err="1"/>
              <a:t>délky</a:t>
            </a:r>
            <a:endParaRPr lang="en-US" dirty="0"/>
          </a:p>
        </p:txBody>
      </p:sp>
      <p:graphicFrame>
        <p:nvGraphicFramePr>
          <p:cNvPr id="31" name="Chart 6">
            <a:extLst>
              <a:ext uri="{FF2B5EF4-FFF2-40B4-BE49-F238E27FC236}">
                <a16:creationId xmlns:a16="http://schemas.microsoft.com/office/drawing/2014/main" id="{C580AA30-F33D-440A-985E-85A0FD2C8DAF}"/>
              </a:ext>
            </a:extLst>
          </p:cNvPr>
          <p:cNvGraphicFramePr/>
          <p:nvPr>
            <p:extLst/>
          </p:nvPr>
        </p:nvGraphicFramePr>
        <p:xfrm>
          <a:off x="1657348" y="4252411"/>
          <a:ext cx="2197057" cy="2292711"/>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32" name="Tabulka 31">
            <a:extLst>
              <a:ext uri="{FF2B5EF4-FFF2-40B4-BE49-F238E27FC236}">
                <a16:creationId xmlns:a16="http://schemas.microsoft.com/office/drawing/2014/main" id="{19F619E5-7F94-4275-B970-6A8CD47D1047}"/>
              </a:ext>
            </a:extLst>
          </p:cNvPr>
          <p:cNvGraphicFramePr>
            <a:graphicFrameLocks noGrp="1"/>
          </p:cNvGraphicFramePr>
          <p:nvPr>
            <p:extLst/>
          </p:nvPr>
        </p:nvGraphicFramePr>
        <p:xfrm>
          <a:off x="2315129" y="5666268"/>
          <a:ext cx="1522787" cy="558165"/>
        </p:xfrm>
        <a:graphic>
          <a:graphicData uri="http://schemas.openxmlformats.org/drawingml/2006/table">
            <a:tbl>
              <a:tblPr firstRow="1" bandRow="1">
                <a:tableStyleId>{5C22544A-7EE6-4342-B048-85BDC9FD1C3A}</a:tableStyleId>
              </a:tblPr>
              <a:tblGrid>
                <a:gridCol w="1522787">
                  <a:extLst>
                    <a:ext uri="{9D8B030D-6E8A-4147-A177-3AD203B41FA5}">
                      <a16:colId xmlns:a16="http://schemas.microsoft.com/office/drawing/2014/main" val="2795448903"/>
                    </a:ext>
                  </a:extLst>
                </a:gridCol>
              </a:tblGrid>
              <a:tr h="324556">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900" b="0" i="0" u="none" strike="noStrike" dirty="0">
                          <a:solidFill>
                            <a:srgbClr val="C00000"/>
                          </a:solidFill>
                          <a:effectLst/>
                          <a:latin typeface="Calibri" panose="020F0502020204030204" pitchFamily="34" charset="0"/>
                        </a:rPr>
                        <a:t>Průměrná meziroční změna v období</a:t>
                      </a:r>
                      <a:r>
                        <a:rPr lang="cs-CZ" sz="900" b="0" i="0" u="none" strike="noStrike" baseline="0" dirty="0">
                          <a:solidFill>
                            <a:srgbClr val="C00000"/>
                          </a:solidFill>
                          <a:effectLst/>
                          <a:latin typeface="Calibri" panose="020F0502020204030204" pitchFamily="34" charset="0"/>
                        </a:rPr>
                        <a:t> 2015–2018</a:t>
                      </a:r>
                      <a:r>
                        <a:rPr lang="cs-CZ" sz="900" b="0" i="0" u="none" strike="noStrike" dirty="0">
                          <a:solidFill>
                            <a:srgbClr val="C00000"/>
                          </a:solidFill>
                          <a:effectLst/>
                          <a:latin typeface="Calibri" panose="020F0502020204030204" pitchFamily="34" charset="0"/>
                        </a:rPr>
                        <a:t> (</a:t>
                      </a:r>
                      <a:r>
                        <a:rPr lang="en-US" sz="900" b="0" i="0" u="none" strike="noStrike" dirty="0">
                          <a:solidFill>
                            <a:srgbClr val="C00000"/>
                          </a:solidFill>
                          <a:effectLst/>
                          <a:latin typeface="Calibri" panose="020F0502020204030204" pitchFamily="34" charset="0"/>
                        </a:rPr>
                        <a:t>%</a:t>
                      </a:r>
                      <a:r>
                        <a:rPr lang="cs-CZ" sz="900" b="0" i="0" u="none" strike="noStrike" dirty="0">
                          <a:solidFill>
                            <a:srgbClr val="C00000"/>
                          </a:solidFill>
                          <a:effectLst/>
                          <a:latin typeface="Calibri" panose="020F0502020204030204" pitchFamily="34" charset="0"/>
                        </a:rPr>
                        <a:t> předchozího roku)</a:t>
                      </a:r>
                      <a:r>
                        <a:rPr lang="cs-CZ" sz="900" b="0" i="0" u="none" strike="noStrike" baseline="0" dirty="0">
                          <a:solidFill>
                            <a:srgbClr val="C00000"/>
                          </a:solidFill>
                          <a:effectLst/>
                          <a:latin typeface="Calibri" panose="020F0502020204030204" pitchFamily="34" charset="0"/>
                        </a:rPr>
                        <a:t>:-0,3</a:t>
                      </a:r>
                      <a:r>
                        <a:rPr lang="cs-CZ" sz="900" b="0" i="0" u="none" strike="noStrike" dirty="0">
                          <a:solidFill>
                            <a:srgbClr val="C00000"/>
                          </a:solidFill>
                          <a:effectLst/>
                          <a:latin typeface="Calibri" panose="020F0502020204030204" pitchFamily="34" charset="0"/>
                        </a:rPr>
                        <a:t> </a:t>
                      </a:r>
                      <a:r>
                        <a:rPr lang="en-US" sz="900" b="0" i="0" u="none" strike="noStrike" dirty="0">
                          <a:solidFill>
                            <a:srgbClr val="C00000"/>
                          </a:solidFill>
                          <a:effectLst/>
                          <a:latin typeface="Calibri" panose="020F0502020204030204" pitchFamily="34" charset="0"/>
                        </a:rPr>
                        <a:t>%</a:t>
                      </a:r>
                      <a:endParaRPr lang="cs-CZ" sz="900" b="0" i="0" u="none" strike="noStrike" dirty="0">
                        <a:solidFill>
                          <a:srgbClr val="C00000"/>
                        </a:solidFill>
                        <a:effectLst/>
                        <a:latin typeface="Calibri" panose="020F0502020204030204" pitchFamily="34" charset="0"/>
                      </a:endParaRPr>
                    </a:p>
                    <a:p>
                      <a:pPr algn="r" fontAlgn="b"/>
                      <a:endParaRPr lang="cs-CZ" sz="900" b="0" i="0" u="none" strike="noStrike" dirty="0">
                        <a:solidFill>
                          <a:srgbClr val="C00000"/>
                        </a:solidFill>
                        <a:effectLst/>
                        <a:latin typeface="Calibri" panose="020F0502020204030204" pitchFamily="34" charset="0"/>
                      </a:endParaRPr>
                    </a:p>
                  </a:txBody>
                  <a:tcPr marL="9525" marR="9525" marT="9525"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679158205"/>
                  </a:ext>
                </a:extLst>
              </a:tr>
            </a:tbl>
          </a:graphicData>
        </a:graphic>
      </p:graphicFrame>
      <p:graphicFrame>
        <p:nvGraphicFramePr>
          <p:cNvPr id="47" name="Chart 6">
            <a:extLst>
              <a:ext uri="{FF2B5EF4-FFF2-40B4-BE49-F238E27FC236}">
                <a16:creationId xmlns:a16="http://schemas.microsoft.com/office/drawing/2014/main" id="{3B8FB1E3-C7E8-423B-8009-2E771D770040}"/>
              </a:ext>
            </a:extLst>
          </p:cNvPr>
          <p:cNvGraphicFramePr/>
          <p:nvPr>
            <p:extLst/>
          </p:nvPr>
        </p:nvGraphicFramePr>
        <p:xfrm>
          <a:off x="3898943" y="4252411"/>
          <a:ext cx="2197057" cy="2292711"/>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48" name="Chart 6">
            <a:extLst>
              <a:ext uri="{FF2B5EF4-FFF2-40B4-BE49-F238E27FC236}">
                <a16:creationId xmlns:a16="http://schemas.microsoft.com/office/drawing/2014/main" id="{F11C9A1A-9D7E-4867-8525-64FDCE8A9E68}"/>
              </a:ext>
            </a:extLst>
          </p:cNvPr>
          <p:cNvGraphicFramePr/>
          <p:nvPr>
            <p:extLst/>
          </p:nvPr>
        </p:nvGraphicFramePr>
        <p:xfrm>
          <a:off x="6140538" y="4252411"/>
          <a:ext cx="2197057" cy="2292711"/>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 name="Chart 6">
            <a:extLst>
              <a:ext uri="{FF2B5EF4-FFF2-40B4-BE49-F238E27FC236}">
                <a16:creationId xmlns:a16="http://schemas.microsoft.com/office/drawing/2014/main" id="{9A591EC1-00C9-4078-857F-E18D5D4EC731}"/>
              </a:ext>
            </a:extLst>
          </p:cNvPr>
          <p:cNvGraphicFramePr/>
          <p:nvPr>
            <p:extLst/>
          </p:nvPr>
        </p:nvGraphicFramePr>
        <p:xfrm>
          <a:off x="8382133" y="4252411"/>
          <a:ext cx="2197057" cy="2292711"/>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1" name="Tabulka 11">
            <a:extLst>
              <a:ext uri="{FF2B5EF4-FFF2-40B4-BE49-F238E27FC236}">
                <a16:creationId xmlns:a16="http://schemas.microsoft.com/office/drawing/2014/main" id="{9BBB5434-B963-44C3-854E-6C4108444060}"/>
              </a:ext>
            </a:extLst>
          </p:cNvPr>
          <p:cNvGraphicFramePr>
            <a:graphicFrameLocks noGrp="1"/>
          </p:cNvGraphicFramePr>
          <p:nvPr>
            <p:extLst/>
          </p:nvPr>
        </p:nvGraphicFramePr>
        <p:xfrm>
          <a:off x="4533798" y="5456013"/>
          <a:ext cx="1522787" cy="558165"/>
        </p:xfrm>
        <a:graphic>
          <a:graphicData uri="http://schemas.openxmlformats.org/drawingml/2006/table">
            <a:tbl>
              <a:tblPr firstRow="1" bandRow="1">
                <a:tableStyleId>{5C22544A-7EE6-4342-B048-85BDC9FD1C3A}</a:tableStyleId>
              </a:tblPr>
              <a:tblGrid>
                <a:gridCol w="1522787">
                  <a:extLst>
                    <a:ext uri="{9D8B030D-6E8A-4147-A177-3AD203B41FA5}">
                      <a16:colId xmlns:a16="http://schemas.microsoft.com/office/drawing/2014/main" val="2795448903"/>
                    </a:ext>
                  </a:extLst>
                </a:gridCol>
              </a:tblGrid>
              <a:tr h="324556">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900" b="0" i="0" u="none" strike="noStrike" dirty="0">
                          <a:solidFill>
                            <a:srgbClr val="C00000"/>
                          </a:solidFill>
                          <a:effectLst/>
                          <a:latin typeface="Calibri" panose="020F0502020204030204" pitchFamily="34" charset="0"/>
                        </a:rPr>
                        <a:t>Průměrná meziroční změna v období</a:t>
                      </a:r>
                      <a:r>
                        <a:rPr lang="cs-CZ" sz="900" b="0" i="0" u="none" strike="noStrike" baseline="0" dirty="0">
                          <a:solidFill>
                            <a:srgbClr val="C00000"/>
                          </a:solidFill>
                          <a:effectLst/>
                          <a:latin typeface="Calibri" panose="020F0502020204030204" pitchFamily="34" charset="0"/>
                        </a:rPr>
                        <a:t> 2015–2018</a:t>
                      </a:r>
                      <a:r>
                        <a:rPr lang="cs-CZ" sz="900" b="0" i="0" u="none" strike="noStrike" dirty="0">
                          <a:solidFill>
                            <a:srgbClr val="C00000"/>
                          </a:solidFill>
                          <a:effectLst/>
                          <a:latin typeface="Calibri" panose="020F0502020204030204" pitchFamily="34" charset="0"/>
                        </a:rPr>
                        <a:t> (</a:t>
                      </a:r>
                      <a:r>
                        <a:rPr lang="en-US" sz="900" b="0" i="0" u="none" strike="noStrike" dirty="0">
                          <a:solidFill>
                            <a:srgbClr val="C00000"/>
                          </a:solidFill>
                          <a:effectLst/>
                          <a:latin typeface="Calibri" panose="020F0502020204030204" pitchFamily="34" charset="0"/>
                        </a:rPr>
                        <a:t>%</a:t>
                      </a:r>
                      <a:r>
                        <a:rPr lang="cs-CZ" sz="900" b="0" i="0" u="none" strike="noStrike" dirty="0">
                          <a:solidFill>
                            <a:srgbClr val="C00000"/>
                          </a:solidFill>
                          <a:effectLst/>
                          <a:latin typeface="Calibri" panose="020F0502020204030204" pitchFamily="34" charset="0"/>
                        </a:rPr>
                        <a:t> předchozího roku)</a:t>
                      </a:r>
                      <a:r>
                        <a:rPr lang="cs-CZ" sz="900" b="0" i="0" u="none" strike="noStrike" baseline="0" dirty="0">
                          <a:solidFill>
                            <a:srgbClr val="C00000"/>
                          </a:solidFill>
                          <a:effectLst/>
                          <a:latin typeface="Calibri" panose="020F0502020204030204" pitchFamily="34" charset="0"/>
                        </a:rPr>
                        <a:t>:-2,0</a:t>
                      </a:r>
                      <a:r>
                        <a:rPr lang="cs-CZ" sz="900" b="0" i="0" u="none" strike="noStrike" dirty="0">
                          <a:solidFill>
                            <a:srgbClr val="C00000"/>
                          </a:solidFill>
                          <a:effectLst/>
                          <a:latin typeface="Calibri" panose="020F0502020204030204" pitchFamily="34" charset="0"/>
                        </a:rPr>
                        <a:t> </a:t>
                      </a:r>
                      <a:r>
                        <a:rPr lang="en-US" sz="900" b="0" i="0" u="none" strike="noStrike" dirty="0">
                          <a:solidFill>
                            <a:srgbClr val="C00000"/>
                          </a:solidFill>
                          <a:effectLst/>
                          <a:latin typeface="Calibri" panose="020F0502020204030204" pitchFamily="34" charset="0"/>
                        </a:rPr>
                        <a:t>%</a:t>
                      </a:r>
                      <a:endParaRPr lang="cs-CZ" sz="900" b="0" i="0" u="none" strike="noStrike" dirty="0">
                        <a:solidFill>
                          <a:srgbClr val="C00000"/>
                        </a:solidFill>
                        <a:effectLst/>
                        <a:latin typeface="Calibri" panose="020F0502020204030204" pitchFamily="34" charset="0"/>
                      </a:endParaRPr>
                    </a:p>
                    <a:p>
                      <a:pPr algn="r" fontAlgn="b"/>
                      <a:endParaRPr lang="cs-CZ" sz="900" b="0" i="0" u="none" strike="noStrike" dirty="0">
                        <a:solidFill>
                          <a:srgbClr val="C00000"/>
                        </a:solidFill>
                        <a:effectLst/>
                        <a:latin typeface="Calibri" panose="020F0502020204030204" pitchFamily="34" charset="0"/>
                      </a:endParaRPr>
                    </a:p>
                  </a:txBody>
                  <a:tcPr marL="9525" marR="9525" marT="9525"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679158205"/>
                  </a:ext>
                </a:extLst>
              </a:tr>
            </a:tbl>
          </a:graphicData>
        </a:graphic>
      </p:graphicFrame>
      <p:graphicFrame>
        <p:nvGraphicFramePr>
          <p:cNvPr id="52" name="Tabulka 11">
            <a:extLst>
              <a:ext uri="{FF2B5EF4-FFF2-40B4-BE49-F238E27FC236}">
                <a16:creationId xmlns:a16="http://schemas.microsoft.com/office/drawing/2014/main" id="{B28A58B3-8543-42AA-9B82-7D8066DB14E4}"/>
              </a:ext>
            </a:extLst>
          </p:cNvPr>
          <p:cNvGraphicFramePr>
            <a:graphicFrameLocks noGrp="1"/>
          </p:cNvGraphicFramePr>
          <p:nvPr>
            <p:extLst/>
          </p:nvPr>
        </p:nvGraphicFramePr>
        <p:xfrm>
          <a:off x="6753781" y="5456012"/>
          <a:ext cx="1522787" cy="558165"/>
        </p:xfrm>
        <a:graphic>
          <a:graphicData uri="http://schemas.openxmlformats.org/drawingml/2006/table">
            <a:tbl>
              <a:tblPr firstRow="1" bandRow="1">
                <a:tableStyleId>{5C22544A-7EE6-4342-B048-85BDC9FD1C3A}</a:tableStyleId>
              </a:tblPr>
              <a:tblGrid>
                <a:gridCol w="1522787">
                  <a:extLst>
                    <a:ext uri="{9D8B030D-6E8A-4147-A177-3AD203B41FA5}">
                      <a16:colId xmlns:a16="http://schemas.microsoft.com/office/drawing/2014/main" val="2795448903"/>
                    </a:ext>
                  </a:extLst>
                </a:gridCol>
              </a:tblGrid>
              <a:tr h="324556">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900" b="0" i="0" u="none" strike="noStrike" dirty="0">
                          <a:solidFill>
                            <a:srgbClr val="C00000"/>
                          </a:solidFill>
                          <a:effectLst/>
                          <a:latin typeface="Calibri" panose="020F0502020204030204" pitchFamily="34" charset="0"/>
                        </a:rPr>
                        <a:t>Průměrná meziroční změna v období</a:t>
                      </a:r>
                      <a:r>
                        <a:rPr lang="cs-CZ" sz="900" b="0" i="0" u="none" strike="noStrike" baseline="0" dirty="0">
                          <a:solidFill>
                            <a:srgbClr val="C00000"/>
                          </a:solidFill>
                          <a:effectLst/>
                          <a:latin typeface="Calibri" panose="020F0502020204030204" pitchFamily="34" charset="0"/>
                        </a:rPr>
                        <a:t> 2015–2018</a:t>
                      </a:r>
                      <a:r>
                        <a:rPr lang="cs-CZ" sz="900" b="0" i="0" u="none" strike="noStrike" dirty="0">
                          <a:solidFill>
                            <a:srgbClr val="C00000"/>
                          </a:solidFill>
                          <a:effectLst/>
                          <a:latin typeface="Calibri" panose="020F0502020204030204" pitchFamily="34" charset="0"/>
                        </a:rPr>
                        <a:t> (</a:t>
                      </a:r>
                      <a:r>
                        <a:rPr lang="en-US" sz="900" b="0" i="0" u="none" strike="noStrike" dirty="0">
                          <a:solidFill>
                            <a:srgbClr val="C00000"/>
                          </a:solidFill>
                          <a:effectLst/>
                          <a:latin typeface="Calibri" panose="020F0502020204030204" pitchFamily="34" charset="0"/>
                        </a:rPr>
                        <a:t>%</a:t>
                      </a:r>
                      <a:r>
                        <a:rPr lang="cs-CZ" sz="900" b="0" i="0" u="none" strike="noStrike" dirty="0">
                          <a:solidFill>
                            <a:srgbClr val="C00000"/>
                          </a:solidFill>
                          <a:effectLst/>
                          <a:latin typeface="Calibri" panose="020F0502020204030204" pitchFamily="34" charset="0"/>
                        </a:rPr>
                        <a:t> předchozího roku)</a:t>
                      </a:r>
                      <a:r>
                        <a:rPr lang="cs-CZ" sz="900" b="0" i="0" u="none" strike="noStrike" baseline="0" dirty="0">
                          <a:solidFill>
                            <a:srgbClr val="C00000"/>
                          </a:solidFill>
                          <a:effectLst/>
                          <a:latin typeface="Calibri" panose="020F0502020204030204" pitchFamily="34" charset="0"/>
                        </a:rPr>
                        <a:t>:-4,0</a:t>
                      </a:r>
                      <a:r>
                        <a:rPr lang="cs-CZ" sz="900" b="0" i="0" u="none" strike="noStrike" dirty="0">
                          <a:solidFill>
                            <a:srgbClr val="C00000"/>
                          </a:solidFill>
                          <a:effectLst/>
                          <a:latin typeface="Calibri" panose="020F0502020204030204" pitchFamily="34" charset="0"/>
                        </a:rPr>
                        <a:t> </a:t>
                      </a:r>
                      <a:r>
                        <a:rPr lang="en-US" sz="900" b="0" i="0" u="none" strike="noStrike" dirty="0">
                          <a:solidFill>
                            <a:srgbClr val="C00000"/>
                          </a:solidFill>
                          <a:effectLst/>
                          <a:latin typeface="Calibri" panose="020F0502020204030204" pitchFamily="34" charset="0"/>
                        </a:rPr>
                        <a:t>%</a:t>
                      </a:r>
                      <a:endParaRPr lang="cs-CZ" sz="900" b="0" i="0" u="none" strike="noStrike" dirty="0">
                        <a:solidFill>
                          <a:srgbClr val="C00000"/>
                        </a:solidFill>
                        <a:effectLst/>
                        <a:latin typeface="Calibri" panose="020F0502020204030204" pitchFamily="34" charset="0"/>
                      </a:endParaRPr>
                    </a:p>
                    <a:p>
                      <a:pPr algn="r" fontAlgn="b"/>
                      <a:endParaRPr lang="cs-CZ" sz="900" b="0" i="0" u="none" strike="noStrike" dirty="0">
                        <a:solidFill>
                          <a:srgbClr val="C00000"/>
                        </a:solidFill>
                        <a:effectLst/>
                        <a:latin typeface="Calibri" panose="020F0502020204030204" pitchFamily="34" charset="0"/>
                      </a:endParaRPr>
                    </a:p>
                  </a:txBody>
                  <a:tcPr marL="9525" marR="9525" marT="9525"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679158205"/>
                  </a:ext>
                </a:extLst>
              </a:tr>
            </a:tbl>
          </a:graphicData>
        </a:graphic>
      </p:graphicFrame>
      <p:graphicFrame>
        <p:nvGraphicFramePr>
          <p:cNvPr id="53" name="Tabulka 11">
            <a:extLst>
              <a:ext uri="{FF2B5EF4-FFF2-40B4-BE49-F238E27FC236}">
                <a16:creationId xmlns:a16="http://schemas.microsoft.com/office/drawing/2014/main" id="{4C6237A6-6B0E-4F53-86DF-24A811924AE8}"/>
              </a:ext>
            </a:extLst>
          </p:cNvPr>
          <p:cNvGraphicFramePr>
            <a:graphicFrameLocks noGrp="1"/>
          </p:cNvGraphicFramePr>
          <p:nvPr>
            <p:extLst/>
          </p:nvPr>
        </p:nvGraphicFramePr>
        <p:xfrm>
          <a:off x="8799720" y="5658380"/>
          <a:ext cx="1522787" cy="558165"/>
        </p:xfrm>
        <a:graphic>
          <a:graphicData uri="http://schemas.openxmlformats.org/drawingml/2006/table">
            <a:tbl>
              <a:tblPr firstRow="1" bandRow="1">
                <a:tableStyleId>{5C22544A-7EE6-4342-B048-85BDC9FD1C3A}</a:tableStyleId>
              </a:tblPr>
              <a:tblGrid>
                <a:gridCol w="1522787">
                  <a:extLst>
                    <a:ext uri="{9D8B030D-6E8A-4147-A177-3AD203B41FA5}">
                      <a16:colId xmlns:a16="http://schemas.microsoft.com/office/drawing/2014/main" val="2795448903"/>
                    </a:ext>
                  </a:extLst>
                </a:gridCol>
              </a:tblGrid>
              <a:tr h="324556">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900" b="0" i="0" u="none" strike="noStrike" dirty="0">
                          <a:solidFill>
                            <a:srgbClr val="C00000"/>
                          </a:solidFill>
                          <a:effectLst/>
                          <a:latin typeface="Calibri" panose="020F0502020204030204" pitchFamily="34" charset="0"/>
                        </a:rPr>
                        <a:t>Průměrná meziroční změna v období</a:t>
                      </a:r>
                      <a:r>
                        <a:rPr lang="cs-CZ" sz="900" b="0" i="0" u="none" strike="noStrike" baseline="0" dirty="0">
                          <a:solidFill>
                            <a:srgbClr val="C00000"/>
                          </a:solidFill>
                          <a:effectLst/>
                          <a:latin typeface="Calibri" panose="020F0502020204030204" pitchFamily="34" charset="0"/>
                        </a:rPr>
                        <a:t> 2015–2018</a:t>
                      </a:r>
                      <a:r>
                        <a:rPr lang="cs-CZ" sz="900" b="0" i="0" u="none" strike="noStrike" dirty="0">
                          <a:solidFill>
                            <a:srgbClr val="C00000"/>
                          </a:solidFill>
                          <a:effectLst/>
                          <a:latin typeface="Calibri" panose="020F0502020204030204" pitchFamily="34" charset="0"/>
                        </a:rPr>
                        <a:t> (</a:t>
                      </a:r>
                      <a:r>
                        <a:rPr lang="en-US" sz="900" b="0" i="0" u="none" strike="noStrike" dirty="0">
                          <a:solidFill>
                            <a:srgbClr val="C00000"/>
                          </a:solidFill>
                          <a:effectLst/>
                          <a:latin typeface="Calibri" panose="020F0502020204030204" pitchFamily="34" charset="0"/>
                        </a:rPr>
                        <a:t>%</a:t>
                      </a:r>
                      <a:r>
                        <a:rPr lang="cs-CZ" sz="900" b="0" i="0" u="none" strike="noStrike" dirty="0">
                          <a:solidFill>
                            <a:srgbClr val="C00000"/>
                          </a:solidFill>
                          <a:effectLst/>
                          <a:latin typeface="Calibri" panose="020F0502020204030204" pitchFamily="34" charset="0"/>
                        </a:rPr>
                        <a:t> předchozího roku)</a:t>
                      </a:r>
                      <a:r>
                        <a:rPr lang="cs-CZ" sz="900" b="0" i="0" u="none" strike="noStrike" baseline="0" dirty="0">
                          <a:solidFill>
                            <a:srgbClr val="C00000"/>
                          </a:solidFill>
                          <a:effectLst/>
                          <a:latin typeface="Calibri" panose="020F0502020204030204" pitchFamily="34" charset="0"/>
                        </a:rPr>
                        <a:t>:-2,7</a:t>
                      </a:r>
                      <a:r>
                        <a:rPr lang="cs-CZ" sz="900" b="0" i="0" u="none" strike="noStrike" dirty="0">
                          <a:solidFill>
                            <a:srgbClr val="C00000"/>
                          </a:solidFill>
                          <a:effectLst/>
                          <a:latin typeface="Calibri" panose="020F0502020204030204" pitchFamily="34" charset="0"/>
                        </a:rPr>
                        <a:t> </a:t>
                      </a:r>
                      <a:r>
                        <a:rPr lang="en-US" sz="900" b="0" i="0" u="none" strike="noStrike" dirty="0">
                          <a:solidFill>
                            <a:srgbClr val="C00000"/>
                          </a:solidFill>
                          <a:effectLst/>
                          <a:latin typeface="Calibri" panose="020F0502020204030204" pitchFamily="34" charset="0"/>
                        </a:rPr>
                        <a:t>%</a:t>
                      </a:r>
                      <a:endParaRPr lang="cs-CZ" sz="900" b="0" i="0" u="none" strike="noStrike" dirty="0">
                        <a:solidFill>
                          <a:srgbClr val="C00000"/>
                        </a:solidFill>
                        <a:effectLst/>
                        <a:latin typeface="Calibri" panose="020F0502020204030204" pitchFamily="34" charset="0"/>
                      </a:endParaRPr>
                    </a:p>
                    <a:p>
                      <a:pPr algn="r" fontAlgn="b"/>
                      <a:endParaRPr lang="cs-CZ" sz="900" b="0" i="0" u="none" strike="noStrike" dirty="0">
                        <a:solidFill>
                          <a:srgbClr val="C00000"/>
                        </a:solidFill>
                        <a:effectLst/>
                        <a:latin typeface="Calibri" panose="020F0502020204030204" pitchFamily="34" charset="0"/>
                      </a:endParaRPr>
                    </a:p>
                  </a:txBody>
                  <a:tcPr marL="9525" marR="9525" marT="9525"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679158205"/>
                  </a:ext>
                </a:extLst>
              </a:tr>
            </a:tbl>
          </a:graphicData>
        </a:graphic>
      </p:graphicFrame>
      <p:sp>
        <p:nvSpPr>
          <p:cNvPr id="54" name="Rectangle 1">
            <a:extLst>
              <a:ext uri="{FF2B5EF4-FFF2-40B4-BE49-F238E27FC236}">
                <a16:creationId xmlns:a16="http://schemas.microsoft.com/office/drawing/2014/main" id="{B05E5198-97E5-433C-B0AC-97B0D73FEC06}"/>
              </a:ext>
            </a:extLst>
          </p:cNvPr>
          <p:cNvSpPr/>
          <p:nvPr/>
        </p:nvSpPr>
        <p:spPr>
          <a:xfrm>
            <a:off x="473944" y="4344633"/>
            <a:ext cx="369332" cy="1510285"/>
          </a:xfrm>
          <a:prstGeom prst="rect">
            <a:avLst/>
          </a:prstGeom>
        </p:spPr>
        <p:txBody>
          <a:bodyPr vert="vert270" wrap="none">
            <a:spAutoFit/>
          </a:bodyPr>
          <a:lstStyle/>
          <a:p>
            <a:r>
              <a:rPr lang="cs-CZ" sz="1200" b="1" dirty="0"/>
              <a:t>Bydliště Liberecký kraj</a:t>
            </a:r>
            <a:endParaRPr lang="en-US" sz="1200" b="1" dirty="0"/>
          </a:p>
        </p:txBody>
      </p:sp>
    </p:spTree>
    <p:extLst>
      <p:ext uri="{BB962C8B-B14F-4D97-AF65-F5344CB8AC3E}">
        <p14:creationId xmlns:p14="http://schemas.microsoft.com/office/powerpoint/2010/main" val="24470650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257558" y="653725"/>
            <a:ext cx="8356262" cy="523220"/>
          </a:xfrm>
          <a:prstGeom prst="rect">
            <a:avLst/>
          </a:prstGeom>
          <a:noFill/>
        </p:spPr>
        <p:txBody>
          <a:bodyPr wrap="none" rtlCol="0">
            <a:spAutoFit/>
          </a:bodyPr>
          <a:lstStyle/>
          <a:p>
            <a:r>
              <a:rPr lang="cs-CZ" sz="1400" dirty="0"/>
              <a:t>Zdroj: </a:t>
            </a:r>
            <a:r>
              <a:rPr lang="cs-CZ" sz="1400" kern="0" dirty="0">
                <a:solidFill>
                  <a:srgbClr val="000000"/>
                </a:solidFill>
              </a:rPr>
              <a:t>NRHOSP 2016, </a:t>
            </a:r>
            <a:r>
              <a:rPr lang="cs-CZ" sz="1400" dirty="0"/>
              <a:t>OECD</a:t>
            </a:r>
            <a:r>
              <a:rPr lang="en-US" sz="1400" dirty="0"/>
              <a:t>/Eurostat/WHO-Europe Joint Data Collection</a:t>
            </a:r>
            <a:r>
              <a:rPr lang="cs-CZ" sz="1400" dirty="0"/>
              <a:t> on Non-</a:t>
            </a:r>
            <a:r>
              <a:rPr lang="cs-CZ" sz="1400" dirty="0" err="1"/>
              <a:t>Monetary</a:t>
            </a:r>
            <a:r>
              <a:rPr lang="cs-CZ" sz="1400" dirty="0"/>
              <a:t> </a:t>
            </a:r>
            <a:r>
              <a:rPr lang="cs-CZ" sz="1400" dirty="0" err="1"/>
              <a:t>Health</a:t>
            </a:r>
            <a:r>
              <a:rPr lang="cs-CZ" sz="1400" dirty="0"/>
              <a:t> Care </a:t>
            </a:r>
            <a:r>
              <a:rPr lang="cs-CZ" sz="1400" dirty="0" err="1"/>
              <a:t>Statistics</a:t>
            </a:r>
            <a:endParaRPr lang="cs-CZ" sz="1400" kern="0" dirty="0">
              <a:solidFill>
                <a:srgbClr val="000000"/>
              </a:solidFill>
            </a:endParaRPr>
          </a:p>
          <a:p>
            <a:r>
              <a:rPr lang="cs-CZ" sz="1400" kern="0" dirty="0">
                <a:solidFill>
                  <a:srgbClr val="000000"/>
                </a:solidFill>
              </a:rPr>
              <a:t>Průměrná délka akutních hospitalizací.</a:t>
            </a:r>
          </a:p>
        </p:txBody>
      </p:sp>
      <p:sp>
        <p:nvSpPr>
          <p:cNvPr id="8" name="TextBox 7"/>
          <p:cNvSpPr txBox="1"/>
          <p:nvPr/>
        </p:nvSpPr>
        <p:spPr>
          <a:xfrm>
            <a:off x="7791481" y="3057524"/>
            <a:ext cx="3823855" cy="3014229"/>
          </a:xfrm>
          <a:prstGeom prst="rect">
            <a:avLst/>
          </a:prstGeom>
          <a:noFill/>
          <a:ln>
            <a:noFill/>
          </a:ln>
        </p:spPr>
        <p:txBody>
          <a:bodyPr wrap="none" rtlCol="0">
            <a:noAutofit/>
          </a:bodyPr>
          <a:lstStyle/>
          <a:p>
            <a:r>
              <a:rPr lang="cs-CZ" sz="1400" kern="0" dirty="0">
                <a:solidFill>
                  <a:srgbClr val="000000"/>
                </a:solidFill>
              </a:rPr>
              <a:t>Česká republika se řadí k zemím s nižší průměrnou</a:t>
            </a:r>
          </a:p>
          <a:p>
            <a:r>
              <a:rPr lang="cs-CZ" sz="1400" kern="0" dirty="0">
                <a:solidFill>
                  <a:srgbClr val="000000"/>
                </a:solidFill>
              </a:rPr>
              <a:t>délkou akutních hospitalizací. V roce 2016 byla</a:t>
            </a:r>
          </a:p>
          <a:p>
            <a:r>
              <a:rPr lang="cs-CZ" sz="1400" kern="0" dirty="0">
                <a:solidFill>
                  <a:srgbClr val="000000"/>
                </a:solidFill>
              </a:rPr>
              <a:t>průměrná délka akutní hospitalizace 5,7 dní.</a:t>
            </a:r>
          </a:p>
        </p:txBody>
      </p:sp>
      <p:sp>
        <p:nvSpPr>
          <p:cNvPr id="10" name="TextovéPole 9">
            <a:extLst>
              <a:ext uri="{FF2B5EF4-FFF2-40B4-BE49-F238E27FC236}">
                <a16:creationId xmlns:a16="http://schemas.microsoft.com/office/drawing/2014/main" id="{437C8B54-AC38-4270-BDA9-B28528EDDF9B}"/>
              </a:ext>
            </a:extLst>
          </p:cNvPr>
          <p:cNvSpPr txBox="1"/>
          <p:nvPr/>
        </p:nvSpPr>
        <p:spPr>
          <a:xfrm>
            <a:off x="57503" y="2026905"/>
            <a:ext cx="400110" cy="1352549"/>
          </a:xfrm>
          <a:prstGeom prst="rect">
            <a:avLst/>
          </a:prstGeom>
          <a:noFill/>
        </p:spPr>
        <p:txBody>
          <a:bodyPr vert="vert270" wrap="square" rtlCol="0">
            <a:spAutoFit/>
          </a:bodyPr>
          <a:lstStyle/>
          <a:p>
            <a:r>
              <a:rPr lang="cs-CZ" sz="1400" b="1" dirty="0"/>
              <a:t>Průměrná délka</a:t>
            </a:r>
          </a:p>
        </p:txBody>
      </p:sp>
      <p:sp>
        <p:nvSpPr>
          <p:cNvPr id="2" name="Title 1"/>
          <p:cNvSpPr>
            <a:spLocks noGrp="1"/>
          </p:cNvSpPr>
          <p:nvPr>
            <p:ph type="title"/>
          </p:nvPr>
        </p:nvSpPr>
        <p:spPr/>
        <p:txBody>
          <a:bodyPr>
            <a:normAutofit/>
          </a:bodyPr>
          <a:lstStyle/>
          <a:p>
            <a:r>
              <a:rPr lang="en-US" dirty="0" err="1"/>
              <a:t>Délka</a:t>
            </a:r>
            <a:r>
              <a:rPr lang="en-US" dirty="0"/>
              <a:t> </a:t>
            </a:r>
            <a:r>
              <a:rPr lang="en-US" dirty="0" err="1"/>
              <a:t>akutních</a:t>
            </a:r>
            <a:r>
              <a:rPr lang="en-US" dirty="0"/>
              <a:t> </a:t>
            </a:r>
            <a:r>
              <a:rPr lang="en-US" dirty="0" err="1"/>
              <a:t>hospitalizací</a:t>
            </a:r>
            <a:r>
              <a:rPr lang="en-US" dirty="0"/>
              <a:t> 2016: </a:t>
            </a:r>
            <a:r>
              <a:rPr lang="en-US" dirty="0" err="1"/>
              <a:t>mezinárodní</a:t>
            </a:r>
            <a:r>
              <a:rPr lang="en-US" dirty="0"/>
              <a:t> </a:t>
            </a:r>
            <a:r>
              <a:rPr lang="en-US" dirty="0" err="1"/>
              <a:t>srovnání</a:t>
            </a:r>
            <a:endParaRPr lang="en-US" dirty="0"/>
          </a:p>
        </p:txBody>
      </p:sp>
      <p:graphicFrame>
        <p:nvGraphicFramePr>
          <p:cNvPr id="9" name="Graf 8">
            <a:extLst>
              <a:ext uri="{FF2B5EF4-FFF2-40B4-BE49-F238E27FC236}">
                <a16:creationId xmlns:a16="http://schemas.microsoft.com/office/drawing/2014/main" id="{F8059E9B-B7D4-40D6-89B5-CC2A042F2140}"/>
              </a:ext>
            </a:extLst>
          </p:cNvPr>
          <p:cNvGraphicFramePr/>
          <p:nvPr>
            <p:extLst/>
          </p:nvPr>
        </p:nvGraphicFramePr>
        <p:xfrm>
          <a:off x="257557" y="817230"/>
          <a:ext cx="7533923" cy="5654226"/>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914668072"/>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272591" y="730824"/>
            <a:ext cx="2126223" cy="307777"/>
          </a:xfrm>
          <a:prstGeom prst="rect">
            <a:avLst/>
          </a:prstGeom>
          <a:noFill/>
        </p:spPr>
        <p:txBody>
          <a:bodyPr wrap="none" rtlCol="0">
            <a:spAutoFit/>
          </a:bodyPr>
          <a:lstStyle/>
          <a:p>
            <a:pPr lvl="0">
              <a:defRPr/>
            </a:pPr>
            <a:r>
              <a:rPr lang="cs-CZ" sz="1400" dirty="0"/>
              <a:t>Zdroj: </a:t>
            </a:r>
            <a:r>
              <a:rPr lang="en-US" sz="1400" dirty="0"/>
              <a:t>NRHOSP </a:t>
            </a:r>
            <a:r>
              <a:rPr lang="cs-CZ" sz="1400" dirty="0"/>
              <a:t>2007–2018</a:t>
            </a:r>
          </a:p>
        </p:txBody>
      </p:sp>
      <p:sp>
        <p:nvSpPr>
          <p:cNvPr id="2" name="Title 1"/>
          <p:cNvSpPr>
            <a:spLocks noGrp="1"/>
          </p:cNvSpPr>
          <p:nvPr>
            <p:ph type="title"/>
          </p:nvPr>
        </p:nvSpPr>
        <p:spPr/>
        <p:txBody>
          <a:bodyPr>
            <a:normAutofit fontScale="90000"/>
          </a:bodyPr>
          <a:lstStyle/>
          <a:p>
            <a:r>
              <a:rPr lang="cs-CZ" dirty="0"/>
              <a:t>Doporučení k hospitalizaci v LBK dle kraje bydliště a diagnózy 1/3</a:t>
            </a:r>
            <a:endParaRPr lang="en-US" dirty="0"/>
          </a:p>
        </p:txBody>
      </p:sp>
      <p:sp>
        <p:nvSpPr>
          <p:cNvPr id="12" name="TextovéPole 11"/>
          <p:cNvSpPr txBox="1"/>
          <p:nvPr/>
        </p:nvSpPr>
        <p:spPr>
          <a:xfrm>
            <a:off x="4982200" y="1239308"/>
            <a:ext cx="2769321" cy="24622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a:ln>
                  <a:noFill/>
                </a:ln>
                <a:solidFill>
                  <a:srgbClr val="000000"/>
                </a:solidFill>
                <a:effectLst/>
                <a:uLnTx/>
                <a:uFillTx/>
              </a:rPr>
              <a:t>% hospitalizací v LBK dle doporučení</a:t>
            </a:r>
          </a:p>
        </p:txBody>
      </p:sp>
      <p:sp>
        <p:nvSpPr>
          <p:cNvPr id="13" name="TextBox 7"/>
          <p:cNvSpPr txBox="1"/>
          <p:nvPr/>
        </p:nvSpPr>
        <p:spPr>
          <a:xfrm>
            <a:off x="8657463" y="2000137"/>
            <a:ext cx="3234263" cy="3108543"/>
          </a:xfrm>
          <a:prstGeom prst="rect">
            <a:avLst/>
          </a:prstGeom>
          <a:noFill/>
          <a:ln>
            <a:noFill/>
          </a:ln>
        </p:spPr>
        <p:txBody>
          <a:bodyPr wrap="square" rtlCol="0">
            <a:spAutoFit/>
          </a:bodyPr>
          <a:lstStyle/>
          <a:p>
            <a:r>
              <a:rPr lang="cs-CZ" sz="1400" dirty="0"/>
              <a:t>Nejvyšší podíl pacientů se dostává do libereckých nemocnic na základě doporučení praktického lékaře a ambulantního </a:t>
            </a:r>
            <a:r>
              <a:rPr lang="cs-CZ" sz="1400" dirty="0" smtClean="0"/>
              <a:t>specialisty. Avšak celkově  </a:t>
            </a:r>
            <a:r>
              <a:rPr lang="cs-CZ" sz="1400" dirty="0"/>
              <a:t>je u obyvatel </a:t>
            </a:r>
            <a:r>
              <a:rPr lang="cs-CZ" sz="1400" dirty="0" smtClean="0"/>
              <a:t>léčených v LBK, ale </a:t>
            </a:r>
            <a:r>
              <a:rPr lang="cs-CZ" sz="1400" dirty="0" smtClean="0"/>
              <a:t>bydlících </a:t>
            </a:r>
            <a:r>
              <a:rPr lang="cs-CZ" sz="1400" dirty="0" smtClean="0"/>
              <a:t>mimo LBK, </a:t>
            </a:r>
            <a:r>
              <a:rPr lang="cs-CZ" sz="1400" dirty="0"/>
              <a:t>tento podíl </a:t>
            </a:r>
            <a:r>
              <a:rPr lang="cs-CZ" sz="1400" dirty="0" smtClean="0"/>
              <a:t>nižší (obyvatel LBK </a:t>
            </a:r>
            <a:r>
              <a:rPr lang="cs-CZ" sz="1400" dirty="0"/>
              <a:t>58 %, ostatní kraje 55 %). </a:t>
            </a:r>
          </a:p>
          <a:p>
            <a:endParaRPr lang="cs-CZ" sz="1400" dirty="0"/>
          </a:p>
          <a:p>
            <a:r>
              <a:rPr lang="cs-CZ" sz="1400" dirty="0"/>
              <a:t>Naopak nižší podíl obyvatel LBK je hospitalizován bez doporučení </a:t>
            </a:r>
            <a:r>
              <a:rPr lang="cs-CZ" sz="1400" dirty="0" smtClean="0"/>
              <a:t>lékaře. </a:t>
            </a:r>
            <a:r>
              <a:rPr lang="cs-CZ" sz="1400" dirty="0"/>
              <a:t>Forma doporučení k hospitalizaci se výrazně liší </a:t>
            </a:r>
            <a:r>
              <a:rPr lang="cs-CZ" sz="1400" dirty="0" smtClean="0"/>
              <a:t>v </a:t>
            </a:r>
            <a:r>
              <a:rPr lang="cs-CZ" sz="1400" dirty="0"/>
              <a:t>závislosti na diagnóze. Očekávatelně odlišná situace je např. u poruch duševního zdraví. </a:t>
            </a:r>
          </a:p>
        </p:txBody>
      </p:sp>
      <p:graphicFrame>
        <p:nvGraphicFramePr>
          <p:cNvPr id="9" name="Tabulka 8">
            <a:extLst>
              <a:ext uri="{FF2B5EF4-FFF2-40B4-BE49-F238E27FC236}">
                <a16:creationId xmlns:a16="http://schemas.microsoft.com/office/drawing/2014/main" id="{1945FB72-8472-4F01-8A71-1FE54CF5F8BA}"/>
              </a:ext>
            </a:extLst>
          </p:cNvPr>
          <p:cNvGraphicFramePr>
            <a:graphicFrameLocks noGrp="1"/>
          </p:cNvGraphicFramePr>
          <p:nvPr>
            <p:extLst>
              <p:ext uri="{D42A27DB-BD31-4B8C-83A1-F6EECF244321}">
                <p14:modId xmlns:p14="http://schemas.microsoft.com/office/powerpoint/2010/main" val="1689699235"/>
              </p:ext>
            </p:extLst>
          </p:nvPr>
        </p:nvGraphicFramePr>
        <p:xfrm>
          <a:off x="490209" y="1521803"/>
          <a:ext cx="7953641" cy="3578400"/>
        </p:xfrm>
        <a:graphic>
          <a:graphicData uri="http://schemas.openxmlformats.org/drawingml/2006/table">
            <a:tbl>
              <a:tblPr>
                <a:tableStyleId>{5C22544A-7EE6-4342-B048-85BDC9FD1C3A}</a:tableStyleId>
              </a:tblPr>
              <a:tblGrid>
                <a:gridCol w="2345321">
                  <a:extLst>
                    <a:ext uri="{9D8B030D-6E8A-4147-A177-3AD203B41FA5}">
                      <a16:colId xmlns:a16="http://schemas.microsoft.com/office/drawing/2014/main" val="20000"/>
                    </a:ext>
                  </a:extLst>
                </a:gridCol>
                <a:gridCol w="823709">
                  <a:extLst>
                    <a:ext uri="{9D8B030D-6E8A-4147-A177-3AD203B41FA5}">
                      <a16:colId xmlns:a16="http://schemas.microsoft.com/office/drawing/2014/main" val="20001"/>
                    </a:ext>
                  </a:extLst>
                </a:gridCol>
                <a:gridCol w="4784611">
                  <a:extLst>
                    <a:ext uri="{9D8B030D-6E8A-4147-A177-3AD203B41FA5}">
                      <a16:colId xmlns:a16="http://schemas.microsoft.com/office/drawing/2014/main" val="20002"/>
                    </a:ext>
                  </a:extLst>
                </a:gridCol>
              </a:tblGrid>
              <a:tr h="468000">
                <a:tc>
                  <a:txBody>
                    <a:bodyPr/>
                    <a:lstStyle/>
                    <a:p>
                      <a:pPr algn="ctr" fontAlgn="b">
                        <a:lnSpc>
                          <a:spcPct val="100000"/>
                        </a:lnSpc>
                      </a:pPr>
                      <a:r>
                        <a:rPr lang="cs-CZ" sz="1000" b="1" u="none" strike="noStrike" dirty="0">
                          <a:solidFill>
                            <a:schemeClr val="tx1"/>
                          </a:solidFill>
                          <a:effectLst/>
                          <a:latin typeface="+mj-lt"/>
                        </a:rPr>
                        <a:t>Hlavní</a:t>
                      </a:r>
                      <a:r>
                        <a:rPr lang="cs-CZ" sz="1000" b="1" u="none" strike="noStrike" baseline="0" dirty="0">
                          <a:solidFill>
                            <a:schemeClr val="tx1"/>
                          </a:solidFill>
                          <a:effectLst/>
                          <a:latin typeface="+mj-lt"/>
                        </a:rPr>
                        <a:t> </a:t>
                      </a:r>
                      <a:r>
                        <a:rPr lang="cs-CZ" sz="1000" b="1" u="none" strike="noStrike" dirty="0">
                          <a:solidFill>
                            <a:schemeClr val="tx1"/>
                          </a:solidFill>
                          <a:effectLst/>
                          <a:latin typeface="+mj-lt"/>
                        </a:rPr>
                        <a:t>hospitalizační diagnóza</a:t>
                      </a:r>
                      <a:br>
                        <a:rPr lang="cs-CZ" sz="1000" b="1" u="none" strike="noStrike" dirty="0">
                          <a:solidFill>
                            <a:schemeClr val="tx1"/>
                          </a:solidFill>
                          <a:effectLst/>
                          <a:latin typeface="+mj-lt"/>
                        </a:rPr>
                      </a:br>
                      <a:r>
                        <a:rPr lang="cs-CZ" sz="1000" b="1" u="none" strike="noStrike" dirty="0">
                          <a:solidFill>
                            <a:schemeClr val="tx1"/>
                          </a:solidFill>
                          <a:effectLst/>
                          <a:latin typeface="+mj-lt"/>
                        </a:rPr>
                        <a:t>podle kapitol MKN-10 </a:t>
                      </a:r>
                      <a:endParaRPr lang="cs-CZ" sz="1000" b="1" i="0" u="none" strike="noStrike" dirty="0">
                        <a:solidFill>
                          <a:schemeClr val="tx1"/>
                        </a:solidFill>
                        <a:effectLst/>
                        <a:latin typeface="+mj-lt"/>
                      </a:endParaRPr>
                    </a:p>
                  </a:txBody>
                  <a:tcPr marL="0" marR="0" marT="0" marB="0" anchor="ctr">
                    <a:lnL w="38100" cap="flat" cmpd="sng" algn="ctr">
                      <a:solidFill>
                        <a:schemeClr val="bg1"/>
                      </a:solidFill>
                      <a:prstDash val="solid"/>
                      <a:round/>
                      <a:headEnd type="none" w="med" len="med"/>
                      <a:tailEnd type="none" w="med" len="med"/>
                    </a:lnL>
                    <a:lnR w="12700" cmpd="sng">
                      <a:noFill/>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lnSpc>
                          <a:spcPct val="70000"/>
                        </a:lnSpc>
                      </a:pPr>
                      <a:r>
                        <a:rPr lang="cs-CZ" sz="1000" b="1" i="0" u="none" strike="noStrike" dirty="0">
                          <a:solidFill>
                            <a:schemeClr val="tx1"/>
                          </a:solidFill>
                          <a:effectLst/>
                          <a:latin typeface="+mj-lt"/>
                        </a:rPr>
                        <a:t>N (2018)</a:t>
                      </a:r>
                    </a:p>
                  </a:txBody>
                  <a:tcPr marL="0" marR="0" marT="0" marB="0" anchor="ctr">
                    <a:lnL w="12700" cmpd="sng">
                      <a:noFill/>
                    </a:lnL>
                    <a:lnR w="12700" cmpd="sng">
                      <a:noFill/>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29600">
                <a:tc>
                  <a:txBody>
                    <a:bodyPr/>
                    <a:lstStyle/>
                    <a:p>
                      <a:pPr algn="l" fontAlgn="b"/>
                      <a:r>
                        <a:rPr lang="cs-CZ" sz="800" b="1" i="0" u="none" strike="noStrike" dirty="0">
                          <a:solidFill>
                            <a:srgbClr val="000000"/>
                          </a:solidFill>
                          <a:effectLst/>
                          <a:latin typeface="Calibri" panose="020F0502020204030204" pitchFamily="34" charset="0"/>
                        </a:rPr>
                        <a:t>CELKEM</a:t>
                      </a:r>
                    </a:p>
                  </a:txBody>
                  <a:tcPr marL="72000" marR="0" marT="0" marB="0" anchor="b">
                    <a:lnL w="12700" cmpd="sng">
                      <a:noFill/>
                    </a:lnL>
                    <a:lnR w="12700" cmpd="sng">
                      <a:noFill/>
                    </a:lnR>
                    <a:lnT w="12700" cap="flat" cmpd="sng" algn="ctr">
                      <a:solidFill>
                        <a:schemeClr val="bg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endParaRPr lang="cs-CZ" sz="800" dirty="0"/>
                    </a:p>
                  </a:txBody>
                  <a:tcPr marL="0" marR="0" marT="0" marB="0" anchor="b">
                    <a:lnL w="12700" cmpd="sng">
                      <a:noFill/>
                    </a:lnL>
                    <a:lnR w="12700" cmpd="sng">
                      <a:noFill/>
                    </a:lnR>
                    <a:lnT w="12700" cap="flat" cmpd="sng" algn="ctr">
                      <a:solidFill>
                        <a:schemeClr val="bg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endParaRPr lang="cs-CZ" sz="800" dirty="0"/>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10001"/>
                  </a:ext>
                </a:extLst>
              </a:tr>
              <a:tr h="129600">
                <a:tc>
                  <a:txBody>
                    <a:bodyPr/>
                    <a:lstStyle/>
                    <a:p>
                      <a:pPr algn="r" fontAlgn="b"/>
                      <a:r>
                        <a:rPr lang="cs-CZ" sz="800" b="0" i="0" u="none" strike="noStrike" dirty="0">
                          <a:solidFill>
                            <a:srgbClr val="000000"/>
                          </a:solidFill>
                          <a:effectLst/>
                          <a:latin typeface="Calibri" panose="020F0502020204030204" pitchFamily="34" charset="0"/>
                        </a:rPr>
                        <a:t>Liberecký kraj</a:t>
                      </a:r>
                    </a:p>
                  </a:txBody>
                  <a:tcPr marL="72000" marR="18000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b"/>
                      <a:r>
                        <a:rPr lang="cs-CZ" sz="800" b="0" i="0" u="none" strike="noStrike" dirty="0">
                          <a:solidFill>
                            <a:srgbClr val="000000"/>
                          </a:solidFill>
                          <a:effectLst/>
                          <a:latin typeface="Calibri" panose="020F0502020204030204" pitchFamily="34" charset="0"/>
                        </a:rPr>
                        <a:t>70 056</a:t>
                      </a:r>
                    </a:p>
                  </a:txBody>
                  <a:tcPr marL="0" marR="180000" marT="0" marB="0" anchor="ctr">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endParaRPr lang="cs-CZ" sz="800" dirty="0"/>
                    </a:p>
                  </a:txBody>
                  <a:tcPr marL="0" marR="0" marT="0" marB="0" anchor="ctr">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10035"/>
                  </a:ext>
                </a:extLst>
              </a:tr>
              <a:tr h="129600">
                <a:tc>
                  <a:txBody>
                    <a:bodyPr/>
                    <a:lstStyle/>
                    <a:p>
                      <a:pPr algn="r" fontAlgn="b"/>
                      <a:r>
                        <a:rPr lang="cs-CZ" sz="800" b="0" i="0" u="none" strike="noStrike" dirty="0">
                          <a:solidFill>
                            <a:srgbClr val="000000"/>
                          </a:solidFill>
                          <a:effectLst/>
                          <a:latin typeface="Calibri" panose="020F0502020204030204" pitchFamily="34" charset="0"/>
                        </a:rPr>
                        <a:t>Jiný kraj bydliště</a:t>
                      </a:r>
                    </a:p>
                  </a:txBody>
                  <a:tcPr marL="72000" marR="18000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b"/>
                      <a:r>
                        <a:rPr lang="cs-CZ" sz="800" b="0" i="0" u="none" strike="noStrike" dirty="0">
                          <a:solidFill>
                            <a:srgbClr val="000000"/>
                          </a:solidFill>
                          <a:effectLst/>
                          <a:latin typeface="Calibri" panose="020F0502020204030204" pitchFamily="34" charset="0"/>
                        </a:rPr>
                        <a:t>16 226</a:t>
                      </a:r>
                    </a:p>
                  </a:txBody>
                  <a:tcPr marL="0" marR="180000" marT="0" marB="0" anchor="ctr">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endParaRPr lang="cs-CZ" sz="800" dirty="0"/>
                    </a:p>
                  </a:txBody>
                  <a:tcPr marL="0" marR="0" marT="0" marB="0" anchor="ctr">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10037"/>
                  </a:ext>
                </a:extLst>
              </a:tr>
              <a:tr h="129600">
                <a:tc>
                  <a:txBody>
                    <a:bodyPr/>
                    <a:lstStyle/>
                    <a:p>
                      <a:pPr algn="l" fontAlgn="b"/>
                      <a:r>
                        <a:rPr lang="cs-CZ" sz="800" b="1" i="0" u="none" strike="noStrike" dirty="0">
                          <a:solidFill>
                            <a:srgbClr val="000000"/>
                          </a:solidFill>
                          <a:effectLst/>
                          <a:latin typeface="Calibri" panose="020F0502020204030204" pitchFamily="34" charset="0"/>
                        </a:rPr>
                        <a:t>I. Některé infekční a parazitární nemoci</a:t>
                      </a:r>
                    </a:p>
                  </a:txBody>
                  <a:tcPr marL="72000" marR="18000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800" b="0" i="0" u="none" strike="noStrike" dirty="0">
                          <a:solidFill>
                            <a:srgbClr val="000000"/>
                          </a:solidFill>
                          <a:effectLst/>
                          <a:latin typeface="Calibri" panose="020F0502020204030204" pitchFamily="34" charset="0"/>
                        </a:rPr>
                        <a:t> </a:t>
                      </a:r>
                    </a:p>
                  </a:txBody>
                  <a:tcPr marL="0" marR="180000" marT="0" marB="0" anchor="ctr">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38"/>
                  </a:ext>
                </a:extLst>
              </a:tr>
              <a:tr h="129600">
                <a:tc>
                  <a:txBody>
                    <a:bodyPr/>
                    <a:lstStyle/>
                    <a:p>
                      <a:pPr algn="r" fontAlgn="b"/>
                      <a:r>
                        <a:rPr lang="cs-CZ" sz="800" b="0" i="0" u="none" strike="noStrike" dirty="0">
                          <a:solidFill>
                            <a:srgbClr val="000000"/>
                          </a:solidFill>
                          <a:effectLst/>
                          <a:latin typeface="Calibri" panose="020F0502020204030204" pitchFamily="34" charset="0"/>
                        </a:rPr>
                        <a:t>Liberecký kraj</a:t>
                      </a:r>
                    </a:p>
                  </a:txBody>
                  <a:tcPr marL="72000" marR="18000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800" b="0" i="0" u="none" strike="noStrike" dirty="0">
                          <a:solidFill>
                            <a:srgbClr val="000000"/>
                          </a:solidFill>
                          <a:effectLst/>
                          <a:latin typeface="Calibri" panose="020F0502020204030204" pitchFamily="34" charset="0"/>
                        </a:rPr>
                        <a:t>1 618</a:t>
                      </a:r>
                    </a:p>
                  </a:txBody>
                  <a:tcPr marL="7620" marR="180000" marT="762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39"/>
                  </a:ext>
                </a:extLst>
              </a:tr>
              <a:tr h="129600">
                <a:tc>
                  <a:txBody>
                    <a:bodyPr/>
                    <a:lstStyle/>
                    <a:p>
                      <a:pPr algn="r" fontAlgn="b"/>
                      <a:r>
                        <a:rPr lang="cs-CZ" sz="800" b="0" i="0" u="none" strike="noStrike" dirty="0">
                          <a:solidFill>
                            <a:srgbClr val="000000"/>
                          </a:solidFill>
                          <a:effectLst/>
                          <a:latin typeface="Calibri" panose="020F0502020204030204" pitchFamily="34" charset="0"/>
                        </a:rPr>
                        <a:t>Jiný kraj bydliště</a:t>
                      </a:r>
                    </a:p>
                  </a:txBody>
                  <a:tcPr marL="72000" marR="18000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800" b="0" i="0" u="none" strike="noStrike" dirty="0">
                          <a:solidFill>
                            <a:srgbClr val="000000"/>
                          </a:solidFill>
                          <a:effectLst/>
                          <a:latin typeface="Calibri" panose="020F0502020204030204" pitchFamily="34" charset="0"/>
                        </a:rPr>
                        <a:t>231</a:t>
                      </a:r>
                    </a:p>
                  </a:txBody>
                  <a:tcPr marL="7620" marR="180000" marT="762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41"/>
                  </a:ext>
                </a:extLst>
              </a:tr>
              <a:tr h="129600">
                <a:tc>
                  <a:txBody>
                    <a:bodyPr/>
                    <a:lstStyle/>
                    <a:p>
                      <a:pPr algn="l" fontAlgn="b"/>
                      <a:r>
                        <a:rPr lang="cs-CZ" sz="800" b="1" i="0" u="none" strike="noStrike" dirty="0">
                          <a:solidFill>
                            <a:srgbClr val="000000"/>
                          </a:solidFill>
                          <a:effectLst/>
                          <a:latin typeface="Calibri" panose="020F0502020204030204" pitchFamily="34" charset="0"/>
                        </a:rPr>
                        <a:t>II. Novotvary</a:t>
                      </a:r>
                    </a:p>
                  </a:txBody>
                  <a:tcPr marL="72000" marR="18000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cs-CZ" sz="800" b="0" i="0" u="none" strike="noStrike" dirty="0">
                        <a:solidFill>
                          <a:srgbClr val="000000"/>
                        </a:solidFill>
                        <a:effectLst/>
                        <a:latin typeface="Calibri" panose="020F0502020204030204" pitchFamily="34" charset="0"/>
                      </a:endParaRPr>
                    </a:p>
                  </a:txBody>
                  <a:tcPr marL="7620" marR="180000" marT="762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42"/>
                  </a:ext>
                </a:extLst>
              </a:tr>
              <a:tr h="129600">
                <a:tc>
                  <a:txBody>
                    <a:bodyPr/>
                    <a:lstStyle/>
                    <a:p>
                      <a:pPr algn="r" fontAlgn="b"/>
                      <a:r>
                        <a:rPr lang="cs-CZ" sz="800" b="0" i="0" u="none" strike="noStrike" dirty="0">
                          <a:solidFill>
                            <a:srgbClr val="000000"/>
                          </a:solidFill>
                          <a:effectLst/>
                          <a:latin typeface="Calibri" panose="020F0502020204030204" pitchFamily="34" charset="0"/>
                        </a:rPr>
                        <a:t>Liberecký kraj</a:t>
                      </a:r>
                    </a:p>
                  </a:txBody>
                  <a:tcPr marL="72000" marR="18000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800" b="0" i="0" u="none" strike="noStrike" dirty="0">
                          <a:solidFill>
                            <a:srgbClr val="000000"/>
                          </a:solidFill>
                          <a:effectLst/>
                          <a:latin typeface="Calibri" panose="020F0502020204030204" pitchFamily="34" charset="0"/>
                        </a:rPr>
                        <a:t>3 987</a:t>
                      </a:r>
                    </a:p>
                  </a:txBody>
                  <a:tcPr marL="7620" marR="180000" marT="762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43"/>
                  </a:ext>
                </a:extLst>
              </a:tr>
              <a:tr h="129600">
                <a:tc>
                  <a:txBody>
                    <a:bodyPr/>
                    <a:lstStyle/>
                    <a:p>
                      <a:pPr algn="r" fontAlgn="b"/>
                      <a:r>
                        <a:rPr lang="cs-CZ" sz="800" b="0" i="0" u="none" strike="noStrike" dirty="0">
                          <a:solidFill>
                            <a:srgbClr val="000000"/>
                          </a:solidFill>
                          <a:effectLst/>
                          <a:latin typeface="Calibri" panose="020F0502020204030204" pitchFamily="34" charset="0"/>
                        </a:rPr>
                        <a:t>Jiný kraj bydliště</a:t>
                      </a:r>
                    </a:p>
                  </a:txBody>
                  <a:tcPr marL="72000" marR="180000" marT="0" marB="0" anchor="b">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800" b="0" i="0" u="none" strike="noStrike" dirty="0">
                          <a:solidFill>
                            <a:srgbClr val="000000"/>
                          </a:solidFill>
                          <a:effectLst/>
                          <a:latin typeface="Calibri" panose="020F0502020204030204" pitchFamily="34" charset="0"/>
                        </a:rPr>
                        <a:t>596</a:t>
                      </a:r>
                    </a:p>
                  </a:txBody>
                  <a:tcPr marL="7620" marR="180000" marT="7620" marB="0" anchor="b">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29600">
                <a:tc gridSpan="3">
                  <a:txBody>
                    <a:bodyPr/>
                    <a:lstStyle/>
                    <a:p>
                      <a:pPr algn="l" fontAlgn="b"/>
                      <a:r>
                        <a:rPr lang="cs-CZ" sz="800" b="1" i="0" u="none" strike="noStrike" dirty="0">
                          <a:solidFill>
                            <a:srgbClr val="000000"/>
                          </a:solidFill>
                          <a:effectLst/>
                          <a:latin typeface="Calibri" panose="020F0502020204030204" pitchFamily="34" charset="0"/>
                        </a:rPr>
                        <a:t>III. Nemoci krve a krvetvorných orgánů, poruchy mechanismu imunity</a:t>
                      </a:r>
                    </a:p>
                  </a:txBody>
                  <a:tcPr marL="72000" marR="180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endParaRPr lang="cs-CZ"/>
                    </a:p>
                  </a:txBody>
                  <a:tcPr/>
                </a:tc>
                <a:tc hMerge="1">
                  <a:txBody>
                    <a:bodyPr/>
                    <a:lstStyle/>
                    <a:p>
                      <a:endParaRPr lang="cs-CZ" dirty="0"/>
                    </a:p>
                  </a:txBody>
                  <a:tcPr/>
                </a:tc>
                <a:extLst>
                  <a:ext uri="{0D108BD9-81ED-4DB2-BD59-A6C34878D82A}">
                    <a16:rowId xmlns:a16="http://schemas.microsoft.com/office/drawing/2014/main" val="10003"/>
                  </a:ext>
                </a:extLst>
              </a:tr>
              <a:tr h="129600">
                <a:tc>
                  <a:txBody>
                    <a:bodyPr/>
                    <a:lstStyle/>
                    <a:p>
                      <a:pPr algn="r" fontAlgn="b"/>
                      <a:r>
                        <a:rPr lang="cs-CZ" sz="800" b="0" i="0" u="none" strike="noStrike" dirty="0">
                          <a:solidFill>
                            <a:srgbClr val="000000"/>
                          </a:solidFill>
                          <a:effectLst/>
                          <a:latin typeface="Calibri" panose="020F0502020204030204" pitchFamily="34" charset="0"/>
                        </a:rPr>
                        <a:t>Liberecký kraj</a:t>
                      </a:r>
                    </a:p>
                  </a:txBody>
                  <a:tcPr marL="72000" marR="180000" marT="0" marB="0" anchor="b">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800" b="0" i="0" u="none" strike="noStrike" dirty="0">
                          <a:solidFill>
                            <a:srgbClr val="000000"/>
                          </a:solidFill>
                          <a:effectLst/>
                          <a:latin typeface="Calibri" panose="020F0502020204030204" pitchFamily="34" charset="0"/>
                        </a:rPr>
                        <a:t>511</a:t>
                      </a:r>
                    </a:p>
                  </a:txBody>
                  <a:tcPr marL="7620" marR="180000" marT="7620" marB="0" anchor="b">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29600">
                <a:tc>
                  <a:txBody>
                    <a:bodyPr/>
                    <a:lstStyle/>
                    <a:p>
                      <a:pPr algn="r" fontAlgn="b"/>
                      <a:r>
                        <a:rPr lang="cs-CZ" sz="800" b="0" i="0" u="none" strike="noStrike" dirty="0">
                          <a:solidFill>
                            <a:srgbClr val="000000"/>
                          </a:solidFill>
                          <a:effectLst/>
                          <a:latin typeface="Calibri" panose="020F0502020204030204" pitchFamily="34" charset="0"/>
                        </a:rPr>
                        <a:t>Jiný kraj bydliště</a:t>
                      </a:r>
                    </a:p>
                  </a:txBody>
                  <a:tcPr marL="72000" marR="180000" marT="0" marB="0" anchor="b">
                    <a:lnL w="12700" cmpd="sng">
                      <a:noFill/>
                    </a:lnL>
                    <a:lnR w="12700" cmpd="sng">
                      <a:noFill/>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800" b="0" i="0" u="none" strike="noStrike" dirty="0">
                          <a:solidFill>
                            <a:srgbClr val="000000"/>
                          </a:solidFill>
                          <a:effectLst/>
                          <a:latin typeface="Calibri" panose="020F0502020204030204" pitchFamily="34" charset="0"/>
                        </a:rPr>
                        <a:t>32</a:t>
                      </a:r>
                    </a:p>
                  </a:txBody>
                  <a:tcPr marL="7620" marR="180000" marT="7620" marB="0" anchor="b">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29600">
                <a:tc>
                  <a:txBody>
                    <a:bodyPr/>
                    <a:lstStyle/>
                    <a:p>
                      <a:pPr algn="l" fontAlgn="b"/>
                      <a:r>
                        <a:rPr lang="cs-CZ" sz="800" b="1" i="0" u="none" strike="noStrike" dirty="0">
                          <a:solidFill>
                            <a:srgbClr val="000000"/>
                          </a:solidFill>
                          <a:effectLst/>
                          <a:latin typeface="Calibri" panose="020F0502020204030204" pitchFamily="34" charset="0"/>
                        </a:rPr>
                        <a:t>IV. Nemoci endokrinní, výživy a přeměny látek</a:t>
                      </a:r>
                    </a:p>
                  </a:txBody>
                  <a:tcPr marL="72000" marR="180000" marT="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b"/>
                      <a:endParaRPr lang="cs-CZ" sz="800" b="0" i="0" u="none" strike="noStrike" dirty="0">
                        <a:solidFill>
                          <a:srgbClr val="000000"/>
                        </a:solidFill>
                        <a:effectLst/>
                        <a:latin typeface="Calibri" panose="020F0502020204030204" pitchFamily="34" charset="0"/>
                      </a:endParaRPr>
                    </a:p>
                  </a:txBody>
                  <a:tcPr marL="7620" marR="180000" marT="7620"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29600">
                <a:tc>
                  <a:txBody>
                    <a:bodyPr/>
                    <a:lstStyle/>
                    <a:p>
                      <a:pPr algn="r" fontAlgn="b"/>
                      <a:r>
                        <a:rPr lang="cs-CZ" sz="800" b="0" i="0" u="none" strike="noStrike" dirty="0">
                          <a:solidFill>
                            <a:srgbClr val="000000"/>
                          </a:solidFill>
                          <a:effectLst/>
                          <a:latin typeface="Calibri" panose="020F0502020204030204" pitchFamily="34" charset="0"/>
                        </a:rPr>
                        <a:t>Liberecký kraj</a:t>
                      </a:r>
                    </a:p>
                  </a:txBody>
                  <a:tcPr marL="72000" marR="180000" marT="0"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r" fontAlgn="b"/>
                      <a:r>
                        <a:rPr lang="cs-CZ" sz="800" b="0" i="0" u="none" strike="noStrike" dirty="0">
                          <a:solidFill>
                            <a:srgbClr val="000000"/>
                          </a:solidFill>
                          <a:effectLst/>
                          <a:latin typeface="Calibri" panose="020F0502020204030204" pitchFamily="34" charset="0"/>
                        </a:rPr>
                        <a:t>1 881</a:t>
                      </a:r>
                    </a:p>
                  </a:txBody>
                  <a:tcPr marL="7620" marR="180000" marT="762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29600">
                <a:tc>
                  <a:txBody>
                    <a:bodyPr/>
                    <a:lstStyle/>
                    <a:p>
                      <a:pPr algn="r" fontAlgn="b"/>
                      <a:r>
                        <a:rPr lang="cs-CZ" sz="800" b="0" i="0" u="none" strike="noStrike" dirty="0">
                          <a:solidFill>
                            <a:srgbClr val="000000"/>
                          </a:solidFill>
                          <a:effectLst/>
                          <a:latin typeface="Calibri" panose="020F0502020204030204" pitchFamily="34" charset="0"/>
                        </a:rPr>
                        <a:t>Jiný kraj bydliště</a:t>
                      </a:r>
                    </a:p>
                  </a:txBody>
                  <a:tcPr marL="72000" marR="180000" marT="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r" fontAlgn="b"/>
                      <a:r>
                        <a:rPr lang="cs-CZ" sz="800" b="0" i="0" u="none" strike="noStrike" dirty="0">
                          <a:solidFill>
                            <a:srgbClr val="000000"/>
                          </a:solidFill>
                          <a:effectLst/>
                          <a:latin typeface="Calibri" panose="020F0502020204030204" pitchFamily="34" charset="0"/>
                        </a:rPr>
                        <a:t>546</a:t>
                      </a:r>
                    </a:p>
                  </a:txBody>
                  <a:tcPr marL="7620" marR="180000" marT="7620" marB="0" anchor="b">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29600">
                <a:tc>
                  <a:txBody>
                    <a:bodyPr/>
                    <a:lstStyle/>
                    <a:p>
                      <a:pPr algn="l" fontAlgn="b"/>
                      <a:r>
                        <a:rPr lang="pl-PL" sz="800" b="1" i="0" u="none" strike="noStrike" dirty="0">
                          <a:solidFill>
                            <a:srgbClr val="000000"/>
                          </a:solidFill>
                          <a:effectLst/>
                          <a:latin typeface="Calibri" panose="020F0502020204030204" pitchFamily="34" charset="0"/>
                        </a:rPr>
                        <a:t>V. Poruchy duševní a poruchy chování</a:t>
                      </a:r>
                    </a:p>
                  </a:txBody>
                  <a:tcPr marL="72000" marR="180000" marT="0" marB="0" anchor="b">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cs-CZ" sz="800" b="0" i="0" u="none" strike="noStrike" dirty="0">
                        <a:solidFill>
                          <a:srgbClr val="000000"/>
                        </a:solidFill>
                        <a:effectLst/>
                        <a:latin typeface="Calibri" panose="020F0502020204030204" pitchFamily="34" charset="0"/>
                      </a:endParaRPr>
                    </a:p>
                  </a:txBody>
                  <a:tcPr marL="7620" marR="180000" marT="7620" marB="0" anchor="b">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29600">
                <a:tc>
                  <a:txBody>
                    <a:bodyPr/>
                    <a:lstStyle/>
                    <a:p>
                      <a:pPr algn="r" fontAlgn="b"/>
                      <a:r>
                        <a:rPr lang="cs-CZ" sz="800" b="0" i="0" u="none" strike="noStrike" dirty="0">
                          <a:solidFill>
                            <a:srgbClr val="000000"/>
                          </a:solidFill>
                          <a:effectLst/>
                          <a:latin typeface="Calibri" panose="020F0502020204030204" pitchFamily="34" charset="0"/>
                        </a:rPr>
                        <a:t>Liberecký kraj</a:t>
                      </a:r>
                    </a:p>
                  </a:txBody>
                  <a:tcPr marL="72000" marR="180000" marT="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r" fontAlgn="b"/>
                      <a:r>
                        <a:rPr lang="cs-CZ" sz="800" b="0" i="0" u="none" strike="noStrike" dirty="0">
                          <a:solidFill>
                            <a:srgbClr val="000000"/>
                          </a:solidFill>
                          <a:effectLst/>
                          <a:latin typeface="Calibri" panose="020F0502020204030204" pitchFamily="34" charset="0"/>
                        </a:rPr>
                        <a:t>1 037</a:t>
                      </a:r>
                    </a:p>
                  </a:txBody>
                  <a:tcPr marL="7620" marR="180000" marT="7620" marB="0" anchor="b">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r h="129600">
                <a:tc>
                  <a:txBody>
                    <a:bodyPr/>
                    <a:lstStyle/>
                    <a:p>
                      <a:pPr algn="r" fontAlgn="b"/>
                      <a:r>
                        <a:rPr lang="cs-CZ" sz="800" b="0" i="0" u="none" strike="noStrike" dirty="0">
                          <a:solidFill>
                            <a:srgbClr val="000000"/>
                          </a:solidFill>
                          <a:effectLst/>
                          <a:latin typeface="Calibri" panose="020F0502020204030204" pitchFamily="34" charset="0"/>
                        </a:rPr>
                        <a:t>Jiný kraj bydliště</a:t>
                      </a:r>
                    </a:p>
                  </a:txBody>
                  <a:tcPr marL="72000" marR="180000" marT="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r" fontAlgn="b"/>
                      <a:r>
                        <a:rPr lang="cs-CZ" sz="800" b="0" i="0" u="none" strike="noStrike" dirty="0">
                          <a:solidFill>
                            <a:srgbClr val="000000"/>
                          </a:solidFill>
                          <a:effectLst/>
                          <a:latin typeface="Calibri" panose="020F0502020204030204" pitchFamily="34" charset="0"/>
                        </a:rPr>
                        <a:t>199</a:t>
                      </a:r>
                    </a:p>
                  </a:txBody>
                  <a:tcPr marL="7620" marR="180000" marT="7620"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4"/>
                  </a:ext>
                </a:extLst>
              </a:tr>
              <a:tr h="129600">
                <a:tc>
                  <a:txBody>
                    <a:bodyPr/>
                    <a:lstStyle/>
                    <a:p>
                      <a:pPr algn="l" fontAlgn="b"/>
                      <a:r>
                        <a:rPr lang="cs-CZ" sz="800" b="1" i="0" u="none" strike="noStrike" dirty="0">
                          <a:solidFill>
                            <a:srgbClr val="000000"/>
                          </a:solidFill>
                          <a:effectLst/>
                          <a:latin typeface="Calibri" panose="020F0502020204030204" pitchFamily="34" charset="0"/>
                        </a:rPr>
                        <a:t>VI. Nemoci nervové soustavy</a:t>
                      </a:r>
                    </a:p>
                  </a:txBody>
                  <a:tcPr marL="72000" marR="180000" marT="0"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l" fontAlgn="b"/>
                      <a:endParaRPr lang="cs-CZ" sz="800" b="0" i="0" u="none" strike="noStrike" dirty="0">
                        <a:solidFill>
                          <a:srgbClr val="000000"/>
                        </a:solidFill>
                        <a:effectLst/>
                        <a:latin typeface="Calibri" panose="020F0502020204030204" pitchFamily="34" charset="0"/>
                      </a:endParaRPr>
                    </a:p>
                  </a:txBody>
                  <a:tcPr marL="7620" marR="180000" marT="762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5"/>
                  </a:ext>
                </a:extLst>
              </a:tr>
              <a:tr h="129600">
                <a:tc>
                  <a:txBody>
                    <a:bodyPr/>
                    <a:lstStyle/>
                    <a:p>
                      <a:pPr algn="r" fontAlgn="b"/>
                      <a:r>
                        <a:rPr lang="cs-CZ" sz="800" b="0" i="0" u="none" strike="noStrike" dirty="0">
                          <a:solidFill>
                            <a:srgbClr val="000000"/>
                          </a:solidFill>
                          <a:effectLst/>
                          <a:latin typeface="Calibri" panose="020F0502020204030204" pitchFamily="34" charset="0"/>
                        </a:rPr>
                        <a:t>Liberecký kraj</a:t>
                      </a:r>
                    </a:p>
                  </a:txBody>
                  <a:tcPr marL="72000" marR="180000" marT="0" marB="0" anchor="b">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800" b="0" i="0" u="none" strike="noStrike" dirty="0">
                          <a:solidFill>
                            <a:srgbClr val="000000"/>
                          </a:solidFill>
                          <a:effectLst/>
                          <a:latin typeface="Calibri" panose="020F0502020204030204" pitchFamily="34" charset="0"/>
                        </a:rPr>
                        <a:t>1 711</a:t>
                      </a:r>
                    </a:p>
                  </a:txBody>
                  <a:tcPr marL="7620" marR="180000" marT="7620" marB="0" anchor="b">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6"/>
                  </a:ext>
                </a:extLst>
              </a:tr>
              <a:tr h="129600">
                <a:tc>
                  <a:txBody>
                    <a:bodyPr/>
                    <a:lstStyle/>
                    <a:p>
                      <a:pPr algn="r" fontAlgn="b"/>
                      <a:r>
                        <a:rPr lang="cs-CZ" sz="800" b="0" i="0" u="none" strike="noStrike" dirty="0">
                          <a:solidFill>
                            <a:srgbClr val="000000"/>
                          </a:solidFill>
                          <a:effectLst/>
                          <a:latin typeface="Calibri" panose="020F0502020204030204" pitchFamily="34" charset="0"/>
                        </a:rPr>
                        <a:t>Jiný kraj bydliště</a:t>
                      </a:r>
                    </a:p>
                  </a:txBody>
                  <a:tcPr marL="72000" marR="180000" marT="0"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r" fontAlgn="b"/>
                      <a:r>
                        <a:rPr lang="cs-CZ" sz="800" b="0" i="0" u="none" strike="noStrike" dirty="0">
                          <a:solidFill>
                            <a:srgbClr val="000000"/>
                          </a:solidFill>
                          <a:effectLst/>
                          <a:latin typeface="Calibri" panose="020F0502020204030204" pitchFamily="34" charset="0"/>
                        </a:rPr>
                        <a:t>1 001</a:t>
                      </a:r>
                    </a:p>
                  </a:txBody>
                  <a:tcPr marL="7620" marR="180000" marT="762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8"/>
                  </a:ext>
                </a:extLst>
              </a:tr>
              <a:tr h="129600">
                <a:tc>
                  <a:txBody>
                    <a:bodyPr/>
                    <a:lstStyle/>
                    <a:p>
                      <a:pPr algn="l" fontAlgn="b"/>
                      <a:r>
                        <a:rPr lang="pl-PL" sz="800" b="1" i="0" u="none" strike="noStrike" dirty="0">
                          <a:solidFill>
                            <a:srgbClr val="000000"/>
                          </a:solidFill>
                          <a:effectLst/>
                          <a:latin typeface="Calibri" panose="020F0502020204030204" pitchFamily="34" charset="0"/>
                        </a:rPr>
                        <a:t>VII. Nemoci oka a očních adnex</a:t>
                      </a:r>
                    </a:p>
                  </a:txBody>
                  <a:tcPr marL="72000" marR="180000" marT="0" marB="0" anchor="b">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cs-CZ" sz="800" b="0" i="0" u="none" strike="noStrike" dirty="0">
                        <a:solidFill>
                          <a:srgbClr val="000000"/>
                        </a:solidFill>
                        <a:effectLst/>
                        <a:latin typeface="Calibri" panose="020F0502020204030204" pitchFamily="34" charset="0"/>
                      </a:endParaRPr>
                    </a:p>
                  </a:txBody>
                  <a:tcPr marL="7620" marR="180000" marT="7620" marB="0" anchor="b">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9"/>
                  </a:ext>
                </a:extLst>
              </a:tr>
              <a:tr h="129600">
                <a:tc>
                  <a:txBody>
                    <a:bodyPr/>
                    <a:lstStyle/>
                    <a:p>
                      <a:pPr algn="r" fontAlgn="b"/>
                      <a:r>
                        <a:rPr lang="cs-CZ" sz="800" b="0" i="0" u="none" strike="noStrike" dirty="0">
                          <a:solidFill>
                            <a:srgbClr val="000000"/>
                          </a:solidFill>
                          <a:effectLst/>
                          <a:latin typeface="Calibri" panose="020F0502020204030204" pitchFamily="34" charset="0"/>
                        </a:rPr>
                        <a:t>Liberecký kraj</a:t>
                      </a:r>
                    </a:p>
                  </a:txBody>
                  <a:tcPr marL="72000" marR="180000" marT="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r" fontAlgn="b"/>
                      <a:r>
                        <a:rPr lang="cs-CZ" sz="800" b="0" i="0" u="none" strike="noStrike" dirty="0">
                          <a:solidFill>
                            <a:srgbClr val="000000"/>
                          </a:solidFill>
                          <a:effectLst/>
                          <a:latin typeface="Calibri" panose="020F0502020204030204" pitchFamily="34" charset="0"/>
                        </a:rPr>
                        <a:t>275</a:t>
                      </a:r>
                    </a:p>
                  </a:txBody>
                  <a:tcPr marL="7620" marR="180000" marT="7620" marB="0" anchor="b">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20"/>
                  </a:ext>
                </a:extLst>
              </a:tr>
              <a:tr h="129600">
                <a:tc>
                  <a:txBody>
                    <a:bodyPr/>
                    <a:lstStyle/>
                    <a:p>
                      <a:pPr algn="r" fontAlgn="b"/>
                      <a:r>
                        <a:rPr lang="cs-CZ" sz="800" b="0" i="0" u="none" strike="noStrike" dirty="0">
                          <a:solidFill>
                            <a:srgbClr val="000000"/>
                          </a:solidFill>
                          <a:effectLst/>
                          <a:latin typeface="Calibri" panose="020F0502020204030204" pitchFamily="34" charset="0"/>
                        </a:rPr>
                        <a:t>Jiný kraj bydliště</a:t>
                      </a:r>
                    </a:p>
                  </a:txBody>
                  <a:tcPr marL="72000" marR="180000" marT="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r" fontAlgn="b"/>
                      <a:r>
                        <a:rPr lang="cs-CZ" sz="800" b="0" i="0" u="none" strike="noStrike" dirty="0">
                          <a:solidFill>
                            <a:srgbClr val="000000"/>
                          </a:solidFill>
                          <a:effectLst/>
                          <a:latin typeface="Calibri" panose="020F0502020204030204" pitchFamily="34" charset="0"/>
                        </a:rPr>
                        <a:t>19</a:t>
                      </a:r>
                    </a:p>
                  </a:txBody>
                  <a:tcPr marL="7620" marR="180000" marT="7620"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22"/>
                  </a:ext>
                </a:extLst>
              </a:tr>
            </a:tbl>
          </a:graphicData>
        </a:graphic>
      </p:graphicFrame>
      <p:graphicFrame>
        <p:nvGraphicFramePr>
          <p:cNvPr id="14" name="Graf 13">
            <a:extLst>
              <a:ext uri="{FF2B5EF4-FFF2-40B4-BE49-F238E27FC236}">
                <a16:creationId xmlns:a16="http://schemas.microsoft.com/office/drawing/2014/main" id="{DBB7336B-B4FF-4F05-900A-FEEF9F743327}"/>
              </a:ext>
            </a:extLst>
          </p:cNvPr>
          <p:cNvGraphicFramePr/>
          <p:nvPr>
            <p:extLst>
              <p:ext uri="{D42A27DB-BD31-4B8C-83A1-F6EECF244321}">
                <p14:modId xmlns:p14="http://schemas.microsoft.com/office/powerpoint/2010/main" val="3614775589"/>
              </p:ext>
            </p:extLst>
          </p:nvPr>
        </p:nvGraphicFramePr>
        <p:xfrm>
          <a:off x="490209" y="1672685"/>
          <a:ext cx="8039161" cy="4348599"/>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819158570"/>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272591" y="730824"/>
            <a:ext cx="2126223" cy="307777"/>
          </a:xfrm>
          <a:prstGeom prst="rect">
            <a:avLst/>
          </a:prstGeom>
          <a:noFill/>
        </p:spPr>
        <p:txBody>
          <a:bodyPr wrap="none" rtlCol="0">
            <a:spAutoFit/>
          </a:bodyPr>
          <a:lstStyle/>
          <a:p>
            <a:pPr lvl="0">
              <a:defRPr/>
            </a:pPr>
            <a:r>
              <a:rPr lang="cs-CZ" sz="1400" dirty="0"/>
              <a:t>Zdroj: </a:t>
            </a:r>
            <a:r>
              <a:rPr lang="en-US" sz="1400" dirty="0"/>
              <a:t>NRHOSP </a:t>
            </a:r>
            <a:r>
              <a:rPr lang="cs-CZ" sz="1400" dirty="0"/>
              <a:t>2007–2018</a:t>
            </a:r>
          </a:p>
        </p:txBody>
      </p:sp>
      <p:sp>
        <p:nvSpPr>
          <p:cNvPr id="2" name="Title 1"/>
          <p:cNvSpPr>
            <a:spLocks noGrp="1"/>
          </p:cNvSpPr>
          <p:nvPr>
            <p:ph type="title"/>
          </p:nvPr>
        </p:nvSpPr>
        <p:spPr/>
        <p:txBody>
          <a:bodyPr>
            <a:normAutofit fontScale="90000"/>
          </a:bodyPr>
          <a:lstStyle/>
          <a:p>
            <a:r>
              <a:rPr lang="cs-CZ" dirty="0"/>
              <a:t>Doporučení k hospitalizaci v LBK dle kraje bydliště a diagnózy 2/3</a:t>
            </a:r>
            <a:endParaRPr lang="en-US" dirty="0"/>
          </a:p>
        </p:txBody>
      </p:sp>
      <p:sp>
        <p:nvSpPr>
          <p:cNvPr id="13" name="TextBox 7"/>
          <p:cNvSpPr txBox="1"/>
          <p:nvPr/>
        </p:nvSpPr>
        <p:spPr>
          <a:xfrm>
            <a:off x="8639175" y="1863185"/>
            <a:ext cx="3234263" cy="3323987"/>
          </a:xfrm>
          <a:prstGeom prst="rect">
            <a:avLst/>
          </a:prstGeom>
          <a:noFill/>
          <a:ln>
            <a:noFill/>
          </a:ln>
        </p:spPr>
        <p:txBody>
          <a:bodyPr wrap="square" rtlCol="0">
            <a:spAutoFit/>
          </a:bodyPr>
          <a:lstStyle/>
          <a:p>
            <a:r>
              <a:rPr lang="cs-CZ" sz="1400" dirty="0"/>
              <a:t>Nejvyšší podíl pacientů se dostává do libereckých nemocnic na základě doporučení praktického lékaře a ambulantního specialisty. Avšak celkově  je u obyvatel léčených v LBK, ale bydlících mimo LBK, tento podíl nižší (obyvatel LBK 58 %, ostatní kraje 55 %). </a:t>
            </a:r>
          </a:p>
          <a:p>
            <a:endParaRPr lang="cs-CZ" sz="1400" dirty="0"/>
          </a:p>
          <a:p>
            <a:r>
              <a:rPr lang="cs-CZ" sz="1400" dirty="0"/>
              <a:t>Naopak nižší podíl obyvatel LBK je hospitalizován bez doporučení lékaře a v případě narození v nemocnici. Forma doporučení k hospitalizaci se výrazně liší </a:t>
            </a:r>
            <a:br>
              <a:rPr lang="cs-CZ" sz="1400" dirty="0"/>
            </a:br>
            <a:r>
              <a:rPr lang="cs-CZ" sz="1400" dirty="0"/>
              <a:t>v závislosti na diagnóze. Očekávatelně odlišná situace je u těhotenství, porodu a šestinedělí. </a:t>
            </a:r>
          </a:p>
        </p:txBody>
      </p:sp>
      <p:sp>
        <p:nvSpPr>
          <p:cNvPr id="17" name="TextovéPole 16"/>
          <p:cNvSpPr txBox="1"/>
          <p:nvPr/>
        </p:nvSpPr>
        <p:spPr>
          <a:xfrm>
            <a:off x="4963150" y="1398899"/>
            <a:ext cx="2769321" cy="24622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a:ln>
                  <a:noFill/>
                </a:ln>
                <a:solidFill>
                  <a:srgbClr val="000000"/>
                </a:solidFill>
                <a:effectLst/>
                <a:uLnTx/>
                <a:uFillTx/>
              </a:rPr>
              <a:t>% hospitalizací v </a:t>
            </a:r>
            <a:r>
              <a:rPr lang="cs-CZ" sz="1000" b="1" kern="0" dirty="0">
                <a:solidFill>
                  <a:srgbClr val="000000"/>
                </a:solidFill>
              </a:rPr>
              <a:t>LBK</a:t>
            </a:r>
            <a:r>
              <a:rPr kumimoji="0" lang="cs-CZ" sz="1000" b="1" i="0" u="none" strike="noStrike" kern="0" cap="none" spc="0" normalizeH="0" baseline="0" noProof="0" dirty="0">
                <a:ln>
                  <a:noFill/>
                </a:ln>
                <a:solidFill>
                  <a:srgbClr val="000000"/>
                </a:solidFill>
                <a:effectLst/>
                <a:uLnTx/>
                <a:uFillTx/>
              </a:rPr>
              <a:t> dle doporučení</a:t>
            </a:r>
          </a:p>
        </p:txBody>
      </p:sp>
      <p:graphicFrame>
        <p:nvGraphicFramePr>
          <p:cNvPr id="8" name="Tabulka 7">
            <a:extLst>
              <a:ext uri="{FF2B5EF4-FFF2-40B4-BE49-F238E27FC236}">
                <a16:creationId xmlns:a16="http://schemas.microsoft.com/office/drawing/2014/main" id="{0DE01168-968B-4796-AA53-521EB489D69E}"/>
              </a:ext>
            </a:extLst>
          </p:cNvPr>
          <p:cNvGraphicFramePr>
            <a:graphicFrameLocks noGrp="1"/>
          </p:cNvGraphicFramePr>
          <p:nvPr>
            <p:extLst>
              <p:ext uri="{D42A27DB-BD31-4B8C-83A1-F6EECF244321}">
                <p14:modId xmlns:p14="http://schemas.microsoft.com/office/powerpoint/2010/main" val="3515726810"/>
              </p:ext>
            </p:extLst>
          </p:nvPr>
        </p:nvGraphicFramePr>
        <p:xfrm>
          <a:off x="600014" y="1609168"/>
          <a:ext cx="7953641" cy="3648585"/>
        </p:xfrm>
        <a:graphic>
          <a:graphicData uri="http://schemas.openxmlformats.org/drawingml/2006/table">
            <a:tbl>
              <a:tblPr>
                <a:tableStyleId>{5C22544A-7EE6-4342-B048-85BDC9FD1C3A}</a:tableStyleId>
              </a:tblPr>
              <a:tblGrid>
                <a:gridCol w="2345321">
                  <a:extLst>
                    <a:ext uri="{9D8B030D-6E8A-4147-A177-3AD203B41FA5}">
                      <a16:colId xmlns:a16="http://schemas.microsoft.com/office/drawing/2014/main" val="20000"/>
                    </a:ext>
                  </a:extLst>
                </a:gridCol>
                <a:gridCol w="823709">
                  <a:extLst>
                    <a:ext uri="{9D8B030D-6E8A-4147-A177-3AD203B41FA5}">
                      <a16:colId xmlns:a16="http://schemas.microsoft.com/office/drawing/2014/main" val="20001"/>
                    </a:ext>
                  </a:extLst>
                </a:gridCol>
                <a:gridCol w="4784611">
                  <a:extLst>
                    <a:ext uri="{9D8B030D-6E8A-4147-A177-3AD203B41FA5}">
                      <a16:colId xmlns:a16="http://schemas.microsoft.com/office/drawing/2014/main" val="20002"/>
                    </a:ext>
                  </a:extLst>
                </a:gridCol>
              </a:tblGrid>
              <a:tr h="477177">
                <a:tc>
                  <a:txBody>
                    <a:bodyPr/>
                    <a:lstStyle/>
                    <a:p>
                      <a:pPr algn="ctr" fontAlgn="b">
                        <a:lnSpc>
                          <a:spcPct val="100000"/>
                        </a:lnSpc>
                      </a:pPr>
                      <a:r>
                        <a:rPr lang="cs-CZ" sz="1000" b="1" u="none" strike="noStrike" dirty="0">
                          <a:solidFill>
                            <a:schemeClr val="tx1"/>
                          </a:solidFill>
                          <a:effectLst/>
                          <a:latin typeface="+mj-lt"/>
                        </a:rPr>
                        <a:t>Hlavní</a:t>
                      </a:r>
                      <a:r>
                        <a:rPr lang="cs-CZ" sz="1000" b="1" u="none" strike="noStrike" baseline="0" dirty="0">
                          <a:solidFill>
                            <a:schemeClr val="tx1"/>
                          </a:solidFill>
                          <a:effectLst/>
                          <a:latin typeface="+mj-lt"/>
                        </a:rPr>
                        <a:t> </a:t>
                      </a:r>
                      <a:r>
                        <a:rPr lang="cs-CZ" sz="1000" b="1" u="none" strike="noStrike" dirty="0">
                          <a:solidFill>
                            <a:schemeClr val="tx1"/>
                          </a:solidFill>
                          <a:effectLst/>
                          <a:latin typeface="+mj-lt"/>
                        </a:rPr>
                        <a:t>hospitalizační diagnóza</a:t>
                      </a:r>
                      <a:br>
                        <a:rPr lang="cs-CZ" sz="1000" b="1" u="none" strike="noStrike" dirty="0">
                          <a:solidFill>
                            <a:schemeClr val="tx1"/>
                          </a:solidFill>
                          <a:effectLst/>
                          <a:latin typeface="+mj-lt"/>
                        </a:rPr>
                      </a:br>
                      <a:r>
                        <a:rPr lang="cs-CZ" sz="1000" b="1" u="none" strike="noStrike" dirty="0">
                          <a:solidFill>
                            <a:schemeClr val="tx1"/>
                          </a:solidFill>
                          <a:effectLst/>
                          <a:latin typeface="+mj-lt"/>
                        </a:rPr>
                        <a:t>podle kapitol MKN-10 </a:t>
                      </a:r>
                      <a:endParaRPr lang="cs-CZ" sz="1000" b="1" i="0" u="none" strike="noStrike" dirty="0">
                        <a:solidFill>
                          <a:schemeClr val="tx1"/>
                        </a:solidFill>
                        <a:effectLst/>
                        <a:latin typeface="+mj-lt"/>
                      </a:endParaRPr>
                    </a:p>
                  </a:txBody>
                  <a:tcPr marL="0" marR="0" marT="0" marB="0" anchor="ctr">
                    <a:lnL w="38100" cap="flat" cmpd="sng" algn="ctr">
                      <a:solidFill>
                        <a:schemeClr val="bg1"/>
                      </a:solidFill>
                      <a:prstDash val="solid"/>
                      <a:round/>
                      <a:headEnd type="none" w="med" len="med"/>
                      <a:tailEnd type="none" w="med" len="med"/>
                    </a:lnL>
                    <a:lnR w="12700" cmpd="sng">
                      <a:noFill/>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lnSpc>
                          <a:spcPct val="70000"/>
                        </a:lnSpc>
                      </a:pPr>
                      <a:r>
                        <a:rPr lang="cs-CZ" sz="1000" b="1" i="0" u="none" strike="noStrike" dirty="0">
                          <a:solidFill>
                            <a:schemeClr val="tx1"/>
                          </a:solidFill>
                          <a:effectLst/>
                          <a:latin typeface="+mj-lt"/>
                        </a:rPr>
                        <a:t>N (2018)</a:t>
                      </a:r>
                    </a:p>
                  </a:txBody>
                  <a:tcPr marL="0" marR="0" marT="0" marB="0" anchor="ctr">
                    <a:lnL w="12700" cmpd="sng">
                      <a:noFill/>
                    </a:lnL>
                    <a:lnR w="12700" cmpd="sng">
                      <a:noFill/>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32142">
                <a:tc>
                  <a:txBody>
                    <a:bodyPr/>
                    <a:lstStyle/>
                    <a:p>
                      <a:pPr algn="l" fontAlgn="b"/>
                      <a:r>
                        <a:rPr lang="cs-CZ" sz="800" b="1" i="0" u="none" strike="noStrike" dirty="0">
                          <a:solidFill>
                            <a:srgbClr val="000000"/>
                          </a:solidFill>
                          <a:effectLst/>
                          <a:latin typeface="Calibri" panose="020F0502020204030204" pitchFamily="34" charset="0"/>
                        </a:rPr>
                        <a:t>VIII. Nemoci ucha a bradavkového výběžku</a:t>
                      </a:r>
                    </a:p>
                  </a:txBody>
                  <a:tcPr marL="72000" marR="0" marT="0" marB="0" anchor="b">
                    <a:lnL w="12700" cmpd="sng">
                      <a:noFill/>
                    </a:lnL>
                    <a:lnR w="12700" cmpd="sng">
                      <a:noFill/>
                    </a:lnR>
                    <a:lnT w="12700" cap="flat" cmpd="sng" algn="ctr">
                      <a:solidFill>
                        <a:schemeClr val="bg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cs-CZ" sz="800" dirty="0"/>
                    </a:p>
                  </a:txBody>
                  <a:tcPr marL="0" marR="0" marT="0" marB="0" anchor="b">
                    <a:lnL w="12700" cmpd="sng">
                      <a:noFill/>
                    </a:lnL>
                    <a:lnR w="12700" cmpd="sng">
                      <a:noFill/>
                    </a:lnR>
                    <a:lnT w="12700" cap="flat" cmpd="sng" algn="ctr">
                      <a:solidFill>
                        <a:schemeClr val="bg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32142">
                <a:tc>
                  <a:txBody>
                    <a:bodyPr/>
                    <a:lstStyle/>
                    <a:p>
                      <a:pPr algn="r" fontAlgn="b"/>
                      <a:r>
                        <a:rPr lang="cs-CZ" sz="800" b="0" i="0" u="none" strike="noStrike" dirty="0">
                          <a:solidFill>
                            <a:srgbClr val="000000"/>
                          </a:solidFill>
                          <a:effectLst/>
                          <a:latin typeface="Calibri" panose="020F0502020204030204" pitchFamily="34" charset="0"/>
                        </a:rPr>
                        <a:t>Liberecký kraj</a:t>
                      </a:r>
                    </a:p>
                  </a:txBody>
                  <a:tcPr marL="72000" marR="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800" b="0" i="0" u="none" strike="noStrike" dirty="0">
                          <a:solidFill>
                            <a:srgbClr val="000000"/>
                          </a:solidFill>
                          <a:effectLst/>
                          <a:latin typeface="Calibri" panose="020F0502020204030204" pitchFamily="34" charset="0"/>
                        </a:rPr>
                        <a:t>357</a:t>
                      </a:r>
                    </a:p>
                  </a:txBody>
                  <a:tcPr marL="0" marR="18000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35"/>
                  </a:ext>
                </a:extLst>
              </a:tr>
              <a:tr h="132142">
                <a:tc>
                  <a:txBody>
                    <a:bodyPr/>
                    <a:lstStyle/>
                    <a:p>
                      <a:pPr algn="r" fontAlgn="b"/>
                      <a:r>
                        <a:rPr lang="cs-CZ" sz="800" b="0" i="0" u="none" strike="noStrike" dirty="0">
                          <a:solidFill>
                            <a:srgbClr val="000000"/>
                          </a:solidFill>
                          <a:effectLst/>
                          <a:latin typeface="Calibri" panose="020F0502020204030204" pitchFamily="34" charset="0"/>
                        </a:rPr>
                        <a:t>Jiný kraj bydliště</a:t>
                      </a:r>
                    </a:p>
                  </a:txBody>
                  <a:tcPr marL="72000" marR="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800" b="0" i="0" u="none" strike="noStrike" dirty="0">
                          <a:solidFill>
                            <a:srgbClr val="000000"/>
                          </a:solidFill>
                          <a:effectLst/>
                          <a:latin typeface="Calibri" panose="020F0502020204030204" pitchFamily="34" charset="0"/>
                        </a:rPr>
                        <a:t>27</a:t>
                      </a:r>
                    </a:p>
                  </a:txBody>
                  <a:tcPr marL="0" marR="18000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37"/>
                  </a:ext>
                </a:extLst>
              </a:tr>
              <a:tr h="132142">
                <a:tc>
                  <a:txBody>
                    <a:bodyPr/>
                    <a:lstStyle/>
                    <a:p>
                      <a:pPr algn="l" fontAlgn="b"/>
                      <a:r>
                        <a:rPr lang="cs-CZ" sz="800" b="1" i="0" u="none" strike="noStrike" dirty="0">
                          <a:solidFill>
                            <a:srgbClr val="000000"/>
                          </a:solidFill>
                          <a:effectLst/>
                          <a:latin typeface="Calibri" panose="020F0502020204030204" pitchFamily="34" charset="0"/>
                        </a:rPr>
                        <a:t>IX. Nemoci oběhové soustavy</a:t>
                      </a:r>
                    </a:p>
                  </a:txBody>
                  <a:tcPr marL="72000" marR="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cs-CZ" sz="800" b="0" i="0" u="none" strike="noStrike" dirty="0">
                        <a:solidFill>
                          <a:srgbClr val="000000"/>
                        </a:solidFill>
                        <a:effectLst/>
                        <a:latin typeface="Calibri" panose="020F0502020204030204" pitchFamily="34" charset="0"/>
                      </a:endParaRPr>
                    </a:p>
                  </a:txBody>
                  <a:tcPr marL="0" marR="18000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38"/>
                  </a:ext>
                </a:extLst>
              </a:tr>
              <a:tr h="132142">
                <a:tc>
                  <a:txBody>
                    <a:bodyPr/>
                    <a:lstStyle/>
                    <a:p>
                      <a:pPr algn="r" fontAlgn="b"/>
                      <a:r>
                        <a:rPr lang="cs-CZ" sz="800" b="0" i="0" u="none" strike="noStrike" dirty="0">
                          <a:solidFill>
                            <a:srgbClr val="000000"/>
                          </a:solidFill>
                          <a:effectLst/>
                          <a:latin typeface="Calibri" panose="020F0502020204030204" pitchFamily="34" charset="0"/>
                        </a:rPr>
                        <a:t>Liberecký kraj</a:t>
                      </a:r>
                    </a:p>
                  </a:txBody>
                  <a:tcPr marL="72000" marR="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800" b="0" i="0" u="none" strike="noStrike" dirty="0">
                          <a:solidFill>
                            <a:srgbClr val="000000"/>
                          </a:solidFill>
                          <a:effectLst/>
                          <a:latin typeface="Calibri" panose="020F0502020204030204" pitchFamily="34" charset="0"/>
                        </a:rPr>
                        <a:t>9 318</a:t>
                      </a:r>
                    </a:p>
                  </a:txBody>
                  <a:tcPr marL="0" marR="18000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39"/>
                  </a:ext>
                </a:extLst>
              </a:tr>
              <a:tr h="132142">
                <a:tc>
                  <a:txBody>
                    <a:bodyPr/>
                    <a:lstStyle/>
                    <a:p>
                      <a:pPr algn="r" fontAlgn="b"/>
                      <a:r>
                        <a:rPr lang="cs-CZ" sz="800" b="0" i="0" u="none" strike="noStrike" dirty="0">
                          <a:solidFill>
                            <a:srgbClr val="000000"/>
                          </a:solidFill>
                          <a:effectLst/>
                          <a:latin typeface="Calibri" panose="020F0502020204030204" pitchFamily="34" charset="0"/>
                        </a:rPr>
                        <a:t>Jiný kraj bydliště</a:t>
                      </a:r>
                    </a:p>
                  </a:txBody>
                  <a:tcPr marL="72000" marR="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800" b="0" i="0" u="none" strike="noStrike" dirty="0">
                          <a:solidFill>
                            <a:srgbClr val="000000"/>
                          </a:solidFill>
                          <a:effectLst/>
                          <a:latin typeface="Calibri" panose="020F0502020204030204" pitchFamily="34" charset="0"/>
                        </a:rPr>
                        <a:t>1 201</a:t>
                      </a:r>
                    </a:p>
                  </a:txBody>
                  <a:tcPr marL="0" marR="18000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41"/>
                  </a:ext>
                </a:extLst>
              </a:tr>
              <a:tr h="132142">
                <a:tc>
                  <a:txBody>
                    <a:bodyPr/>
                    <a:lstStyle/>
                    <a:p>
                      <a:pPr algn="l" fontAlgn="b"/>
                      <a:r>
                        <a:rPr lang="cs-CZ" sz="800" b="1" i="0" u="none" strike="noStrike" dirty="0">
                          <a:solidFill>
                            <a:srgbClr val="000000"/>
                          </a:solidFill>
                          <a:effectLst/>
                          <a:latin typeface="Calibri" panose="020F0502020204030204" pitchFamily="34" charset="0"/>
                        </a:rPr>
                        <a:t>X. Nemoci dýchací soustavy</a:t>
                      </a:r>
                    </a:p>
                  </a:txBody>
                  <a:tcPr marL="72000" marR="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800" b="0" i="0" u="none" strike="noStrike" dirty="0">
                          <a:solidFill>
                            <a:srgbClr val="000000"/>
                          </a:solidFill>
                          <a:effectLst/>
                          <a:latin typeface="Calibri" panose="020F0502020204030204" pitchFamily="34" charset="0"/>
                        </a:rPr>
                        <a:t> </a:t>
                      </a:r>
                    </a:p>
                  </a:txBody>
                  <a:tcPr marL="0" marR="180000" marT="0" marB="0" anchor="ctr">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42"/>
                  </a:ext>
                </a:extLst>
              </a:tr>
              <a:tr h="132142">
                <a:tc>
                  <a:txBody>
                    <a:bodyPr/>
                    <a:lstStyle/>
                    <a:p>
                      <a:pPr algn="r" fontAlgn="b"/>
                      <a:r>
                        <a:rPr lang="cs-CZ" sz="800" b="0" i="0" u="none" strike="noStrike" dirty="0">
                          <a:solidFill>
                            <a:srgbClr val="000000"/>
                          </a:solidFill>
                          <a:effectLst/>
                          <a:latin typeface="Calibri" panose="020F0502020204030204" pitchFamily="34" charset="0"/>
                        </a:rPr>
                        <a:t>Liberecký kraj</a:t>
                      </a:r>
                    </a:p>
                  </a:txBody>
                  <a:tcPr marL="72000" marR="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800" b="0" i="0" u="none" strike="noStrike" dirty="0">
                          <a:solidFill>
                            <a:srgbClr val="000000"/>
                          </a:solidFill>
                          <a:effectLst/>
                          <a:latin typeface="Calibri" panose="020F0502020204030204" pitchFamily="34" charset="0"/>
                        </a:rPr>
                        <a:t>4 371</a:t>
                      </a:r>
                    </a:p>
                  </a:txBody>
                  <a:tcPr marL="0" marR="18000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43"/>
                  </a:ext>
                </a:extLst>
              </a:tr>
              <a:tr h="132142">
                <a:tc>
                  <a:txBody>
                    <a:bodyPr/>
                    <a:lstStyle/>
                    <a:p>
                      <a:pPr algn="r" fontAlgn="b"/>
                      <a:r>
                        <a:rPr lang="cs-CZ" sz="800" b="0" i="0" u="none" strike="noStrike" dirty="0">
                          <a:solidFill>
                            <a:srgbClr val="000000"/>
                          </a:solidFill>
                          <a:effectLst/>
                          <a:latin typeface="Calibri" panose="020F0502020204030204" pitchFamily="34" charset="0"/>
                        </a:rPr>
                        <a:t>Jiný kraj bydliště</a:t>
                      </a:r>
                    </a:p>
                  </a:txBody>
                  <a:tcPr marL="72000" marR="0" marT="0" marB="0" anchor="b">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800" b="0" i="0" u="none" strike="noStrike" dirty="0">
                          <a:solidFill>
                            <a:srgbClr val="000000"/>
                          </a:solidFill>
                          <a:effectLst/>
                          <a:latin typeface="Calibri" panose="020F0502020204030204" pitchFamily="34" charset="0"/>
                        </a:rPr>
                        <a:t>1 048</a:t>
                      </a:r>
                    </a:p>
                  </a:txBody>
                  <a:tcPr marL="0" marR="180000" marT="0" marB="0" anchor="b">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32142">
                <a:tc gridSpan="3">
                  <a:txBody>
                    <a:bodyPr/>
                    <a:lstStyle/>
                    <a:p>
                      <a:pPr algn="l" fontAlgn="b"/>
                      <a:r>
                        <a:rPr lang="cs-CZ" sz="800" b="1" i="0" u="none" strike="noStrike" kern="1200" dirty="0">
                          <a:solidFill>
                            <a:srgbClr val="000000"/>
                          </a:solidFill>
                          <a:effectLst/>
                          <a:latin typeface="+mn-lt"/>
                          <a:ea typeface="+mn-ea"/>
                          <a:cs typeface="+mn-cs"/>
                        </a:rPr>
                        <a:t>XI. Nemoci trávicí soustavy</a:t>
                      </a:r>
                    </a:p>
                  </a:txBody>
                  <a:tcPr marL="72000" marR="180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endParaRPr lang="cs-CZ"/>
                    </a:p>
                  </a:txBody>
                  <a:tcPr/>
                </a:tc>
                <a:tc hMerge="1">
                  <a:txBody>
                    <a:bodyPr/>
                    <a:lstStyle/>
                    <a:p>
                      <a:endParaRPr lang="cs-CZ"/>
                    </a:p>
                  </a:txBody>
                  <a:tcPr/>
                </a:tc>
                <a:extLst>
                  <a:ext uri="{0D108BD9-81ED-4DB2-BD59-A6C34878D82A}">
                    <a16:rowId xmlns:a16="http://schemas.microsoft.com/office/drawing/2014/main" val="10003"/>
                  </a:ext>
                </a:extLst>
              </a:tr>
              <a:tr h="132142">
                <a:tc>
                  <a:txBody>
                    <a:bodyPr/>
                    <a:lstStyle/>
                    <a:p>
                      <a:pPr algn="r" fontAlgn="b"/>
                      <a:r>
                        <a:rPr lang="cs-CZ" sz="800" b="0" i="0" u="none" strike="noStrike" dirty="0">
                          <a:solidFill>
                            <a:srgbClr val="000000"/>
                          </a:solidFill>
                          <a:effectLst/>
                          <a:latin typeface="Calibri" panose="020F0502020204030204" pitchFamily="34" charset="0"/>
                        </a:rPr>
                        <a:t>Liberecký kraj</a:t>
                      </a:r>
                    </a:p>
                  </a:txBody>
                  <a:tcPr marL="72000" marR="0" marT="0" marB="0" anchor="b">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800" b="0" i="0" u="none" strike="noStrike" dirty="0">
                          <a:solidFill>
                            <a:srgbClr val="000000"/>
                          </a:solidFill>
                          <a:effectLst/>
                          <a:latin typeface="Calibri" panose="020F0502020204030204" pitchFamily="34" charset="0"/>
                        </a:rPr>
                        <a:t>6 436</a:t>
                      </a:r>
                    </a:p>
                  </a:txBody>
                  <a:tcPr marL="0" marR="180000" marT="0" marB="0" anchor="b">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32142">
                <a:tc>
                  <a:txBody>
                    <a:bodyPr/>
                    <a:lstStyle/>
                    <a:p>
                      <a:pPr algn="r" fontAlgn="b"/>
                      <a:r>
                        <a:rPr lang="cs-CZ" sz="800" b="0" i="0" u="none" strike="noStrike" dirty="0">
                          <a:solidFill>
                            <a:srgbClr val="000000"/>
                          </a:solidFill>
                          <a:effectLst/>
                          <a:latin typeface="Calibri" panose="020F0502020204030204" pitchFamily="34" charset="0"/>
                        </a:rPr>
                        <a:t>Jiný kraj bydliště</a:t>
                      </a:r>
                    </a:p>
                  </a:txBody>
                  <a:tcPr marL="72000" marR="0" marT="0" marB="0" anchor="b">
                    <a:lnL w="12700" cmpd="sng">
                      <a:noFill/>
                    </a:lnL>
                    <a:lnR w="12700" cmpd="sng">
                      <a:noFill/>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800" b="0" i="0" u="none" strike="noStrike" dirty="0">
                          <a:solidFill>
                            <a:srgbClr val="000000"/>
                          </a:solidFill>
                          <a:effectLst/>
                          <a:latin typeface="Calibri" panose="020F0502020204030204" pitchFamily="34" charset="0"/>
                        </a:rPr>
                        <a:t>788</a:t>
                      </a:r>
                    </a:p>
                  </a:txBody>
                  <a:tcPr marL="0" marR="180000" marT="0" marB="0" anchor="b">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32142">
                <a:tc>
                  <a:txBody>
                    <a:bodyPr/>
                    <a:lstStyle/>
                    <a:p>
                      <a:pPr algn="l" fontAlgn="b"/>
                      <a:r>
                        <a:rPr lang="cs-CZ" sz="800" b="1" i="0" u="none" strike="noStrike" dirty="0">
                          <a:solidFill>
                            <a:srgbClr val="000000"/>
                          </a:solidFill>
                          <a:effectLst/>
                          <a:latin typeface="Calibri" panose="020F0502020204030204" pitchFamily="34" charset="0"/>
                        </a:rPr>
                        <a:t>XII. Nemoci kůže a podkožního vaziva</a:t>
                      </a:r>
                    </a:p>
                  </a:txBody>
                  <a:tcPr marL="72000" marR="0" marT="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b"/>
                      <a:endParaRPr lang="cs-CZ" sz="800" b="0" i="0" u="none" strike="noStrike" dirty="0">
                        <a:solidFill>
                          <a:srgbClr val="000000"/>
                        </a:solidFill>
                        <a:effectLst/>
                        <a:latin typeface="Calibri" panose="020F0502020204030204" pitchFamily="34" charset="0"/>
                      </a:endParaRPr>
                    </a:p>
                  </a:txBody>
                  <a:tcPr marL="0" marR="180000" marT="0"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32142">
                <a:tc>
                  <a:txBody>
                    <a:bodyPr/>
                    <a:lstStyle/>
                    <a:p>
                      <a:pPr algn="r" fontAlgn="b"/>
                      <a:r>
                        <a:rPr lang="cs-CZ" sz="800" b="0" i="0" u="none" strike="noStrike" dirty="0">
                          <a:solidFill>
                            <a:srgbClr val="000000"/>
                          </a:solidFill>
                          <a:effectLst/>
                          <a:latin typeface="Calibri" panose="020F0502020204030204" pitchFamily="34" charset="0"/>
                        </a:rPr>
                        <a:t>Liberecký kraj</a:t>
                      </a:r>
                    </a:p>
                  </a:txBody>
                  <a:tcPr marL="72000" marR="0" marT="0"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r" fontAlgn="b"/>
                      <a:r>
                        <a:rPr lang="cs-CZ" sz="800" b="0" i="0" u="none" strike="noStrike" dirty="0">
                          <a:solidFill>
                            <a:srgbClr val="000000"/>
                          </a:solidFill>
                          <a:effectLst/>
                          <a:latin typeface="Calibri" panose="020F0502020204030204" pitchFamily="34" charset="0"/>
                        </a:rPr>
                        <a:t>744</a:t>
                      </a:r>
                    </a:p>
                  </a:txBody>
                  <a:tcPr marL="0" marR="180000" marT="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32142">
                <a:tc>
                  <a:txBody>
                    <a:bodyPr/>
                    <a:lstStyle/>
                    <a:p>
                      <a:pPr algn="r" fontAlgn="b"/>
                      <a:r>
                        <a:rPr lang="cs-CZ" sz="800" b="0" i="0" u="none" strike="noStrike" dirty="0">
                          <a:solidFill>
                            <a:srgbClr val="000000"/>
                          </a:solidFill>
                          <a:effectLst/>
                          <a:latin typeface="Calibri" panose="020F0502020204030204" pitchFamily="34" charset="0"/>
                        </a:rPr>
                        <a:t>Jiný kraj bydliště</a:t>
                      </a:r>
                    </a:p>
                  </a:txBody>
                  <a:tcPr marL="72000" marR="0" marT="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r" fontAlgn="b"/>
                      <a:r>
                        <a:rPr lang="cs-CZ" sz="800" b="0" i="0" u="none" strike="noStrike" dirty="0">
                          <a:solidFill>
                            <a:srgbClr val="000000"/>
                          </a:solidFill>
                          <a:effectLst/>
                          <a:latin typeface="Calibri" panose="020F0502020204030204" pitchFamily="34" charset="0"/>
                        </a:rPr>
                        <a:t>114</a:t>
                      </a:r>
                    </a:p>
                  </a:txBody>
                  <a:tcPr marL="0" marR="180000" marT="0" marB="0" anchor="b">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32142">
                <a:tc gridSpan="2">
                  <a:txBody>
                    <a:bodyPr/>
                    <a:lstStyle/>
                    <a:p>
                      <a:pPr algn="l" fontAlgn="b"/>
                      <a:r>
                        <a:rPr lang="cs-CZ" sz="800" b="1" i="0" u="none" strike="noStrike" dirty="0">
                          <a:solidFill>
                            <a:srgbClr val="000000"/>
                          </a:solidFill>
                          <a:effectLst/>
                          <a:latin typeface="Calibri" panose="020F0502020204030204" pitchFamily="34" charset="0"/>
                        </a:rPr>
                        <a:t>XIII. Nemoci svalové a kosterní soustavy a pojivové tkáně</a:t>
                      </a:r>
                    </a:p>
                  </a:txBody>
                  <a:tcPr marL="72000" marR="180000"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b"/>
                      <a:endParaRPr lang="cs-CZ" sz="1100" b="0" i="0" u="none" strike="noStrike" dirty="0">
                        <a:solidFill>
                          <a:srgbClr val="000000"/>
                        </a:solidFill>
                        <a:effectLst/>
                        <a:latin typeface="Calibri" panose="020F0502020204030204" pitchFamily="34" charset="0"/>
                      </a:endParaRPr>
                    </a:p>
                  </a:txBody>
                  <a:tcPr marL="7620" marR="7620" marT="7620" marB="0" anchor="b">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32142">
                <a:tc>
                  <a:txBody>
                    <a:bodyPr/>
                    <a:lstStyle/>
                    <a:p>
                      <a:pPr algn="r" fontAlgn="b"/>
                      <a:r>
                        <a:rPr lang="cs-CZ" sz="800" b="0" i="0" u="none" strike="noStrike" dirty="0">
                          <a:solidFill>
                            <a:srgbClr val="000000"/>
                          </a:solidFill>
                          <a:effectLst/>
                          <a:latin typeface="Calibri" panose="020F0502020204030204" pitchFamily="34" charset="0"/>
                        </a:rPr>
                        <a:t>Liberecký kraj</a:t>
                      </a:r>
                    </a:p>
                  </a:txBody>
                  <a:tcPr marL="72000" marR="0" marT="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r" fontAlgn="b"/>
                      <a:r>
                        <a:rPr lang="cs-CZ" sz="800" b="0" i="0" u="none" strike="noStrike" dirty="0">
                          <a:solidFill>
                            <a:srgbClr val="000000"/>
                          </a:solidFill>
                          <a:effectLst/>
                          <a:latin typeface="Calibri" panose="020F0502020204030204" pitchFamily="34" charset="0"/>
                        </a:rPr>
                        <a:t>5 188</a:t>
                      </a:r>
                    </a:p>
                  </a:txBody>
                  <a:tcPr marL="0" marR="180000" marT="0" marB="0" anchor="b">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r h="132142">
                <a:tc>
                  <a:txBody>
                    <a:bodyPr/>
                    <a:lstStyle/>
                    <a:p>
                      <a:pPr algn="r" fontAlgn="b"/>
                      <a:r>
                        <a:rPr lang="cs-CZ" sz="800" b="0" i="0" u="none" strike="noStrike" dirty="0">
                          <a:solidFill>
                            <a:srgbClr val="000000"/>
                          </a:solidFill>
                          <a:effectLst/>
                          <a:latin typeface="Calibri" panose="020F0502020204030204" pitchFamily="34" charset="0"/>
                        </a:rPr>
                        <a:t>Jiný kraj bydliště</a:t>
                      </a:r>
                    </a:p>
                  </a:txBody>
                  <a:tcPr marL="72000" marR="0" marT="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r" fontAlgn="b"/>
                      <a:r>
                        <a:rPr lang="cs-CZ" sz="800" b="0" i="0" u="none" strike="noStrike" dirty="0">
                          <a:solidFill>
                            <a:srgbClr val="000000"/>
                          </a:solidFill>
                          <a:effectLst/>
                          <a:latin typeface="Calibri" panose="020F0502020204030204" pitchFamily="34" charset="0"/>
                        </a:rPr>
                        <a:t>2 091</a:t>
                      </a:r>
                    </a:p>
                  </a:txBody>
                  <a:tcPr marL="0" marR="180000" marT="0"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4"/>
                  </a:ext>
                </a:extLst>
              </a:tr>
              <a:tr h="132142">
                <a:tc>
                  <a:txBody>
                    <a:bodyPr/>
                    <a:lstStyle/>
                    <a:p>
                      <a:pPr algn="l" fontAlgn="b"/>
                      <a:r>
                        <a:rPr lang="cs-CZ" sz="800" b="1" i="0" u="none" strike="noStrike" dirty="0">
                          <a:solidFill>
                            <a:srgbClr val="000000"/>
                          </a:solidFill>
                          <a:effectLst/>
                          <a:latin typeface="Calibri" panose="020F0502020204030204" pitchFamily="34" charset="0"/>
                        </a:rPr>
                        <a:t>XIV. Nemoci močové a pohlavní soustavy</a:t>
                      </a:r>
                    </a:p>
                  </a:txBody>
                  <a:tcPr marL="72000" marR="0" marT="0"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l" fontAlgn="b"/>
                      <a:endParaRPr lang="cs-CZ" sz="800" b="0" i="0" u="none" strike="noStrike" dirty="0">
                        <a:solidFill>
                          <a:srgbClr val="000000"/>
                        </a:solidFill>
                        <a:effectLst/>
                        <a:latin typeface="Calibri" panose="020F0502020204030204" pitchFamily="34" charset="0"/>
                      </a:endParaRPr>
                    </a:p>
                  </a:txBody>
                  <a:tcPr marL="0" marR="180000" marT="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5"/>
                  </a:ext>
                </a:extLst>
              </a:tr>
              <a:tr h="132142">
                <a:tc>
                  <a:txBody>
                    <a:bodyPr/>
                    <a:lstStyle/>
                    <a:p>
                      <a:pPr algn="r" fontAlgn="b"/>
                      <a:r>
                        <a:rPr lang="cs-CZ" sz="800" b="0" i="0" u="none" strike="noStrike" dirty="0">
                          <a:solidFill>
                            <a:srgbClr val="000000"/>
                          </a:solidFill>
                          <a:effectLst/>
                          <a:latin typeface="Calibri" panose="020F0502020204030204" pitchFamily="34" charset="0"/>
                        </a:rPr>
                        <a:t>Liberecký kraj</a:t>
                      </a:r>
                    </a:p>
                  </a:txBody>
                  <a:tcPr marL="72000" marR="0" marT="0" marB="0" anchor="b">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800" b="0" i="0" u="none" strike="noStrike" dirty="0">
                          <a:solidFill>
                            <a:srgbClr val="000000"/>
                          </a:solidFill>
                          <a:effectLst/>
                          <a:latin typeface="Calibri" panose="020F0502020204030204" pitchFamily="34" charset="0"/>
                        </a:rPr>
                        <a:t>6 216</a:t>
                      </a:r>
                    </a:p>
                  </a:txBody>
                  <a:tcPr marL="0" marR="180000" marT="0" marB="0" anchor="b">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6"/>
                  </a:ext>
                </a:extLst>
              </a:tr>
              <a:tr h="132142">
                <a:tc>
                  <a:txBody>
                    <a:bodyPr/>
                    <a:lstStyle/>
                    <a:p>
                      <a:pPr algn="r" fontAlgn="b"/>
                      <a:r>
                        <a:rPr lang="cs-CZ" sz="800" b="0" i="0" u="none" strike="noStrike" dirty="0">
                          <a:solidFill>
                            <a:srgbClr val="000000"/>
                          </a:solidFill>
                          <a:effectLst/>
                          <a:latin typeface="Calibri" panose="020F0502020204030204" pitchFamily="34" charset="0"/>
                        </a:rPr>
                        <a:t>Jiný kraj bydliště</a:t>
                      </a:r>
                    </a:p>
                  </a:txBody>
                  <a:tcPr marL="72000" marR="0" marT="0"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r" fontAlgn="b"/>
                      <a:r>
                        <a:rPr lang="cs-CZ" sz="800" b="0" i="0" u="none" strike="noStrike" dirty="0">
                          <a:solidFill>
                            <a:srgbClr val="000000"/>
                          </a:solidFill>
                          <a:effectLst/>
                          <a:latin typeface="Calibri" panose="020F0502020204030204" pitchFamily="34" charset="0"/>
                        </a:rPr>
                        <a:t>906</a:t>
                      </a:r>
                    </a:p>
                  </a:txBody>
                  <a:tcPr marL="0" marR="180000" marT="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8"/>
                  </a:ext>
                </a:extLst>
              </a:tr>
              <a:tr h="132142">
                <a:tc>
                  <a:txBody>
                    <a:bodyPr/>
                    <a:lstStyle/>
                    <a:p>
                      <a:pPr algn="l" fontAlgn="b"/>
                      <a:r>
                        <a:rPr lang="cs-CZ" sz="800" b="1" i="0" u="none" strike="noStrike" dirty="0">
                          <a:solidFill>
                            <a:srgbClr val="000000"/>
                          </a:solidFill>
                          <a:effectLst/>
                          <a:latin typeface="Calibri" panose="020F0502020204030204" pitchFamily="34" charset="0"/>
                        </a:rPr>
                        <a:t>XV. Těhotenství, porod a šestinedělí</a:t>
                      </a:r>
                    </a:p>
                  </a:txBody>
                  <a:tcPr marL="72000" marR="0" marT="0" marB="0" anchor="b">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cs-CZ" sz="800" b="0" i="0" u="none" strike="noStrike" dirty="0">
                        <a:solidFill>
                          <a:srgbClr val="000000"/>
                        </a:solidFill>
                        <a:effectLst/>
                        <a:latin typeface="Calibri" panose="020F0502020204030204" pitchFamily="34" charset="0"/>
                      </a:endParaRPr>
                    </a:p>
                  </a:txBody>
                  <a:tcPr marL="0" marR="180000" marT="0" marB="0" anchor="b">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9"/>
                  </a:ext>
                </a:extLst>
              </a:tr>
              <a:tr h="132142">
                <a:tc>
                  <a:txBody>
                    <a:bodyPr/>
                    <a:lstStyle/>
                    <a:p>
                      <a:pPr algn="r" fontAlgn="b"/>
                      <a:r>
                        <a:rPr lang="cs-CZ" sz="800" b="0" i="0" u="none" strike="noStrike" dirty="0">
                          <a:solidFill>
                            <a:srgbClr val="000000"/>
                          </a:solidFill>
                          <a:effectLst/>
                          <a:latin typeface="Calibri" panose="020F0502020204030204" pitchFamily="34" charset="0"/>
                        </a:rPr>
                        <a:t>Liberecký kraj</a:t>
                      </a:r>
                    </a:p>
                  </a:txBody>
                  <a:tcPr marL="72000" marR="0" marT="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r" fontAlgn="b"/>
                      <a:r>
                        <a:rPr lang="cs-CZ" sz="800" b="0" i="0" u="none" strike="noStrike" dirty="0">
                          <a:solidFill>
                            <a:srgbClr val="000000"/>
                          </a:solidFill>
                          <a:effectLst/>
                          <a:latin typeface="Calibri" panose="020F0502020204030204" pitchFamily="34" charset="0"/>
                        </a:rPr>
                        <a:t>5 421</a:t>
                      </a:r>
                    </a:p>
                  </a:txBody>
                  <a:tcPr marL="0" marR="180000" marT="0" marB="0" anchor="b">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20"/>
                  </a:ext>
                </a:extLst>
              </a:tr>
              <a:tr h="132142">
                <a:tc>
                  <a:txBody>
                    <a:bodyPr/>
                    <a:lstStyle/>
                    <a:p>
                      <a:pPr algn="r" fontAlgn="b"/>
                      <a:r>
                        <a:rPr lang="cs-CZ" sz="800" b="0" i="0" u="none" strike="noStrike" dirty="0">
                          <a:solidFill>
                            <a:srgbClr val="000000"/>
                          </a:solidFill>
                          <a:effectLst/>
                          <a:latin typeface="Calibri" panose="020F0502020204030204" pitchFamily="34" charset="0"/>
                        </a:rPr>
                        <a:t>Jiný kraj bydliště</a:t>
                      </a:r>
                    </a:p>
                  </a:txBody>
                  <a:tcPr marL="72000" marR="0" marT="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r" fontAlgn="b"/>
                      <a:r>
                        <a:rPr lang="cs-CZ" sz="800" b="0" i="0" u="none" strike="noStrike" dirty="0">
                          <a:solidFill>
                            <a:srgbClr val="000000"/>
                          </a:solidFill>
                          <a:effectLst/>
                          <a:latin typeface="Calibri" panose="020F0502020204030204" pitchFamily="34" charset="0"/>
                        </a:rPr>
                        <a:t>1 520</a:t>
                      </a:r>
                    </a:p>
                  </a:txBody>
                  <a:tcPr marL="0" marR="180000" marT="0"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22"/>
                  </a:ext>
                </a:extLst>
              </a:tr>
            </a:tbl>
          </a:graphicData>
        </a:graphic>
      </p:graphicFrame>
      <p:graphicFrame>
        <p:nvGraphicFramePr>
          <p:cNvPr id="9" name="Graf 8">
            <a:extLst>
              <a:ext uri="{FF2B5EF4-FFF2-40B4-BE49-F238E27FC236}">
                <a16:creationId xmlns:a16="http://schemas.microsoft.com/office/drawing/2014/main" id="{C4CDD04D-2E98-455D-9B62-E3651BE0E623}"/>
              </a:ext>
            </a:extLst>
          </p:cNvPr>
          <p:cNvGraphicFramePr/>
          <p:nvPr>
            <p:extLst>
              <p:ext uri="{D42A27DB-BD31-4B8C-83A1-F6EECF244321}">
                <p14:modId xmlns:p14="http://schemas.microsoft.com/office/powerpoint/2010/main" val="3685450088"/>
              </p:ext>
            </p:extLst>
          </p:nvPr>
        </p:nvGraphicFramePr>
        <p:xfrm>
          <a:off x="600014" y="1817199"/>
          <a:ext cx="8039161" cy="4348599"/>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420717488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normAutofit fontScale="90000"/>
          </a:bodyPr>
          <a:lstStyle/>
          <a:p>
            <a:r>
              <a:rPr lang="cs-CZ" dirty="0"/>
              <a:t>Nemocnost obyvatel LBK ve srovnání s ČR </a:t>
            </a:r>
            <a:br>
              <a:rPr lang="cs-CZ" dirty="0"/>
            </a:br>
            <a:r>
              <a:rPr lang="cs-CZ" dirty="0" smtClean="0"/>
              <a:t>- akutní </a:t>
            </a:r>
            <a:r>
              <a:rPr lang="cs-CZ" dirty="0"/>
              <a:t>hospitalizace</a:t>
            </a:r>
          </a:p>
        </p:txBody>
      </p:sp>
      <p:graphicFrame>
        <p:nvGraphicFramePr>
          <p:cNvPr id="2" name="Tabulka 1"/>
          <p:cNvGraphicFramePr>
            <a:graphicFrameLocks noGrp="1"/>
          </p:cNvGraphicFramePr>
          <p:nvPr>
            <p:extLst>
              <p:ext uri="{D42A27DB-BD31-4B8C-83A1-F6EECF244321}">
                <p14:modId xmlns:p14="http://schemas.microsoft.com/office/powerpoint/2010/main" val="3952934633"/>
              </p:ext>
            </p:extLst>
          </p:nvPr>
        </p:nvGraphicFramePr>
        <p:xfrm>
          <a:off x="1988855" y="1253349"/>
          <a:ext cx="5257728" cy="4894797"/>
        </p:xfrm>
        <a:graphic>
          <a:graphicData uri="http://schemas.openxmlformats.org/drawingml/2006/table">
            <a:tbl>
              <a:tblPr firstRow="1" bandRow="1">
                <a:tableStyleId>{2D5ABB26-0587-4C30-8999-92F81FD0307C}</a:tableStyleId>
              </a:tblPr>
              <a:tblGrid>
                <a:gridCol w="680355">
                  <a:extLst>
                    <a:ext uri="{9D8B030D-6E8A-4147-A177-3AD203B41FA5}">
                      <a16:colId xmlns:a16="http://schemas.microsoft.com/office/drawing/2014/main" val="20000"/>
                    </a:ext>
                  </a:extLst>
                </a:gridCol>
                <a:gridCol w="471085">
                  <a:extLst>
                    <a:ext uri="{9D8B030D-6E8A-4147-A177-3AD203B41FA5}">
                      <a16:colId xmlns:a16="http://schemas.microsoft.com/office/drawing/2014/main" val="20001"/>
                    </a:ext>
                  </a:extLst>
                </a:gridCol>
                <a:gridCol w="643817">
                  <a:extLst>
                    <a:ext uri="{9D8B030D-6E8A-4147-A177-3AD203B41FA5}">
                      <a16:colId xmlns:a16="http://schemas.microsoft.com/office/drawing/2014/main" val="20002"/>
                    </a:ext>
                  </a:extLst>
                </a:gridCol>
                <a:gridCol w="698775">
                  <a:extLst>
                    <a:ext uri="{9D8B030D-6E8A-4147-A177-3AD203B41FA5}">
                      <a16:colId xmlns:a16="http://schemas.microsoft.com/office/drawing/2014/main" val="20003"/>
                    </a:ext>
                  </a:extLst>
                </a:gridCol>
                <a:gridCol w="690924">
                  <a:extLst>
                    <a:ext uri="{9D8B030D-6E8A-4147-A177-3AD203B41FA5}">
                      <a16:colId xmlns:a16="http://schemas.microsoft.com/office/drawing/2014/main" val="20004"/>
                    </a:ext>
                  </a:extLst>
                </a:gridCol>
                <a:gridCol w="690924">
                  <a:extLst>
                    <a:ext uri="{9D8B030D-6E8A-4147-A177-3AD203B41FA5}">
                      <a16:colId xmlns:a16="http://schemas.microsoft.com/office/drawing/2014/main" val="2845035970"/>
                    </a:ext>
                  </a:extLst>
                </a:gridCol>
                <a:gridCol w="690924">
                  <a:extLst>
                    <a:ext uri="{9D8B030D-6E8A-4147-A177-3AD203B41FA5}">
                      <a16:colId xmlns:a16="http://schemas.microsoft.com/office/drawing/2014/main" val="1946440046"/>
                    </a:ext>
                  </a:extLst>
                </a:gridCol>
                <a:gridCol w="690924">
                  <a:extLst>
                    <a:ext uri="{9D8B030D-6E8A-4147-A177-3AD203B41FA5}">
                      <a16:colId xmlns:a16="http://schemas.microsoft.com/office/drawing/2014/main" val="432594177"/>
                    </a:ext>
                  </a:extLst>
                </a:gridCol>
              </a:tblGrid>
              <a:tr h="307557">
                <a:tc>
                  <a:txBody>
                    <a:bodyPr/>
                    <a:lstStyle/>
                    <a:p>
                      <a:pPr algn="ctr"/>
                      <a:endParaRPr lang="cs-CZ" sz="1100" b="1"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cs-CZ" sz="1100" b="1"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3">
                  <a:txBody>
                    <a:bodyPr/>
                    <a:lstStyle/>
                    <a:p>
                      <a:pPr algn="ctr"/>
                      <a:r>
                        <a:rPr lang="cs-CZ" sz="1100" b="1" dirty="0">
                          <a:latin typeface="+mj-lt"/>
                        </a:rPr>
                        <a:t>Počet kontaktů s PZS</a:t>
                      </a:r>
                    </a:p>
                  </a:txBody>
                  <a:tcPr marL="0" marR="0" marT="0"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a:endParaRPr lang="cs-CZ" sz="1100" b="1"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a:endParaRPr lang="cs-CZ" sz="1100" b="1"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3">
                  <a:txBody>
                    <a:bodyPr/>
                    <a:lstStyle/>
                    <a:p>
                      <a:pPr algn="ctr"/>
                      <a:r>
                        <a:rPr lang="cs-CZ" sz="1100" b="1" dirty="0">
                          <a:latin typeface="+mj-lt"/>
                        </a:rPr>
                        <a:t>Počet člověkodnů na lůžku</a:t>
                      </a:r>
                    </a:p>
                  </a:txBody>
                  <a:tcPr marL="0" marR="0" marT="0"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a:endParaRPr lang="cs-CZ" sz="1100" b="1"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a:endParaRPr lang="cs-CZ" sz="1100" b="1"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925868330"/>
                  </a:ext>
                </a:extLst>
              </a:tr>
              <a:tr h="307557">
                <a:tc>
                  <a:txBody>
                    <a:bodyPr/>
                    <a:lstStyle/>
                    <a:p>
                      <a:pPr algn="ctr"/>
                      <a:endParaRPr lang="cs-CZ" sz="1100" b="1"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latin typeface="+mj-lt"/>
                        </a:rPr>
                        <a:t>Rok</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100" b="1" dirty="0">
                          <a:latin typeface="+mn-lt"/>
                        </a:rPr>
                        <a:t>LBK</a:t>
                      </a:r>
                      <a:endParaRPr lang="cs-CZ" sz="1100" b="1"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latin typeface="+mj-lt"/>
                        </a:rPr>
                        <a:t>ČR</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latin typeface="+mj-lt"/>
                        </a:rPr>
                        <a:t>Podíl</a:t>
                      </a:r>
                      <a:r>
                        <a:rPr lang="cs-CZ" sz="1100" b="1" baseline="0" dirty="0">
                          <a:latin typeface="+mj-lt"/>
                        </a:rPr>
                        <a:t> </a:t>
                      </a:r>
                      <a:br>
                        <a:rPr lang="cs-CZ" sz="1100" b="1" baseline="0" dirty="0">
                          <a:latin typeface="+mj-lt"/>
                        </a:rPr>
                      </a:br>
                      <a:r>
                        <a:rPr lang="cs-CZ" sz="1100" b="1" dirty="0"/>
                        <a:t>LBK</a:t>
                      </a:r>
                      <a:r>
                        <a:rPr lang="cs-CZ" sz="1100" b="1" dirty="0">
                          <a:latin typeface="+mj-lt"/>
                        </a:rPr>
                        <a:t> z ČR</a:t>
                      </a:r>
                    </a:p>
                  </a:txBody>
                  <a:tcPr marL="0" marR="0" marT="0"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t>LBK</a:t>
                      </a:r>
                      <a:endParaRPr lang="cs-CZ" sz="1100" b="1" dirty="0">
                        <a:latin typeface="+mj-lt"/>
                      </a:endParaRPr>
                    </a:p>
                  </a:txBody>
                  <a:tcPr marL="0" marR="0" marT="0"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latin typeface="+mj-lt"/>
                        </a:rPr>
                        <a:t>ČR</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latin typeface="+mj-lt"/>
                        </a:rPr>
                        <a:t>Podíl</a:t>
                      </a:r>
                      <a:r>
                        <a:rPr lang="cs-CZ" sz="1100" b="1" baseline="0" dirty="0">
                          <a:latin typeface="+mj-lt"/>
                        </a:rPr>
                        <a:t> </a:t>
                      </a:r>
                      <a:br>
                        <a:rPr lang="cs-CZ" sz="1100" b="1" baseline="0" dirty="0">
                          <a:latin typeface="+mj-lt"/>
                        </a:rPr>
                      </a:br>
                      <a:r>
                        <a:rPr lang="cs-CZ" sz="1100" b="1" dirty="0"/>
                        <a:t>LBK</a:t>
                      </a:r>
                      <a:r>
                        <a:rPr lang="cs-CZ" sz="1100" b="1" dirty="0">
                          <a:latin typeface="+mj-lt"/>
                        </a:rPr>
                        <a:t> z ČR</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162516">
                <a:tc rowSpan="3">
                  <a:txBody>
                    <a:bodyPr/>
                    <a:lstStyle/>
                    <a:p>
                      <a:pPr algn="ctr"/>
                      <a:r>
                        <a:rPr lang="cs-CZ" sz="1100" b="1" dirty="0">
                          <a:solidFill>
                            <a:schemeClr val="bg1"/>
                          </a:solidFill>
                          <a:latin typeface="+mj-lt"/>
                        </a:rPr>
                        <a:t>Celkem</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4472C4"/>
                    </a:solidFill>
                  </a:tcPr>
                </a:tc>
                <a:tc>
                  <a:txBody>
                    <a:bodyPr/>
                    <a:lstStyle/>
                    <a:p>
                      <a:pPr algn="ctr"/>
                      <a:r>
                        <a:rPr lang="cs-CZ" sz="1100" b="1" dirty="0">
                          <a:solidFill>
                            <a:schemeClr val="bg1"/>
                          </a:solidFill>
                          <a:latin typeface="+mj-lt"/>
                        </a:rPr>
                        <a:t>2016</a:t>
                      </a:r>
                    </a:p>
                  </a:txBody>
                  <a:tcPr marL="0" marR="0" marT="0" marB="0" anchor="ctr">
                    <a:lnT w="12700" cap="flat" cmpd="sng" algn="ctr">
                      <a:solidFill>
                        <a:schemeClr val="tx1"/>
                      </a:solidFill>
                      <a:prstDash val="solid"/>
                      <a:round/>
                      <a:headEnd type="none" w="med" len="med"/>
                      <a:tailEnd type="none" w="med" len="med"/>
                    </a:lnT>
                    <a:solidFill>
                      <a:srgbClr val="4472C4"/>
                    </a:solidFill>
                  </a:tcPr>
                </a:tc>
                <a:tc>
                  <a:txBody>
                    <a:bodyPr/>
                    <a:lstStyle/>
                    <a:p>
                      <a:pPr algn="ctr" rtl="0" fontAlgn="ctr"/>
                      <a:r>
                        <a:rPr lang="cs-CZ" sz="1100" b="1" i="0" u="none" strike="noStrike" dirty="0">
                          <a:solidFill>
                            <a:schemeClr val="bg1"/>
                          </a:solidFill>
                          <a:effectLst/>
                          <a:latin typeface="Calibri Light" panose="020F0302020204030204" pitchFamily="34" charset="0"/>
                        </a:rPr>
                        <a:t>83 271</a:t>
                      </a:r>
                    </a:p>
                  </a:txBody>
                  <a:tcPr marL="9525" marR="9525" marT="9525" marB="0" anchor="ctr">
                    <a:lnT w="12700" cap="flat" cmpd="sng" algn="ctr">
                      <a:solidFill>
                        <a:schemeClr val="tx1"/>
                      </a:solidFill>
                      <a:prstDash val="solid"/>
                      <a:round/>
                      <a:headEnd type="none" w="med" len="med"/>
                      <a:tailEnd type="none" w="med" len="med"/>
                    </a:lnT>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2 047 432</a:t>
                      </a:r>
                    </a:p>
                  </a:txBody>
                  <a:tcPr marL="9525" marR="9525" marT="9525" marB="0" anchor="ctr">
                    <a:lnT w="12700" cap="flat" cmpd="sng" algn="ctr">
                      <a:solidFill>
                        <a:schemeClr val="tx1"/>
                      </a:solidFill>
                      <a:prstDash val="solid"/>
                      <a:round/>
                      <a:headEnd type="none" w="med" len="med"/>
                      <a:tailEnd type="none" w="med" len="med"/>
                    </a:lnT>
                    <a:solidFill>
                      <a:srgbClr val="4472C4"/>
                    </a:solidFill>
                  </a:tcPr>
                </a:tc>
                <a:tc>
                  <a:txBody>
                    <a:bodyPr/>
                    <a:lstStyle/>
                    <a:p>
                      <a:pPr algn="ctr" fontAlgn="ctr"/>
                      <a:r>
                        <a:rPr lang="cs-CZ" sz="1100" b="1" i="0" u="none" strike="noStrike">
                          <a:solidFill>
                            <a:schemeClr val="bg1"/>
                          </a:solidFill>
                          <a:effectLst/>
                          <a:latin typeface="Calibri Light" panose="020F0302020204030204" pitchFamily="34" charset="0"/>
                        </a:rPr>
                        <a:t>4,07%</a:t>
                      </a:r>
                    </a:p>
                  </a:txBody>
                  <a:tcPr marL="9525" marR="9525" marT="9525"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451 245</a:t>
                      </a:r>
                    </a:p>
                  </a:txBody>
                  <a:tcPr marL="9525" marR="9525" marT="9525"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11 588 615</a:t>
                      </a:r>
                    </a:p>
                  </a:txBody>
                  <a:tcPr marL="9525" marR="9525" marT="9525" marB="0" anchor="ctr">
                    <a:lnT w="12700" cap="flat" cmpd="sng" algn="ctr">
                      <a:solidFill>
                        <a:schemeClr val="tx1"/>
                      </a:solidFill>
                      <a:prstDash val="solid"/>
                      <a:round/>
                      <a:headEnd type="none" w="med" len="med"/>
                      <a:tailEnd type="none" w="med" len="med"/>
                    </a:lnT>
                    <a:solidFill>
                      <a:srgbClr val="4472C4"/>
                    </a:solidFill>
                  </a:tcPr>
                </a:tc>
                <a:tc>
                  <a:txBody>
                    <a:bodyPr/>
                    <a:lstStyle/>
                    <a:p>
                      <a:pPr algn="ctr" fontAlgn="ctr"/>
                      <a:r>
                        <a:rPr lang="cs-CZ" sz="1100" b="1" i="0" u="none" strike="noStrike">
                          <a:solidFill>
                            <a:schemeClr val="bg1"/>
                          </a:solidFill>
                          <a:effectLst/>
                          <a:latin typeface="Calibri Light" panose="020F0302020204030204" pitchFamily="34" charset="0"/>
                        </a:rPr>
                        <a:t>3,89%</a:t>
                      </a:r>
                    </a:p>
                  </a:txBody>
                  <a:tcPr marL="9525" marR="9525" marT="9525" marB="0" anchor="ctr">
                    <a:lnT w="12700" cap="flat" cmpd="sng" algn="ctr">
                      <a:solidFill>
                        <a:schemeClr val="tx1"/>
                      </a:solidFill>
                      <a:prstDash val="solid"/>
                      <a:round/>
                      <a:headEnd type="none" w="med" len="med"/>
                      <a:tailEnd type="none" w="med" len="med"/>
                    </a:lnT>
                    <a:solidFill>
                      <a:srgbClr val="4472C4"/>
                    </a:solidFill>
                  </a:tcPr>
                </a:tc>
                <a:extLst>
                  <a:ext uri="{0D108BD9-81ED-4DB2-BD59-A6C34878D82A}">
                    <a16:rowId xmlns:a16="http://schemas.microsoft.com/office/drawing/2014/main" val="10001"/>
                  </a:ext>
                </a:extLst>
              </a:tr>
              <a:tr h="162516">
                <a:tc vMerge="1">
                  <a:txBody>
                    <a:bodyPr/>
                    <a:lstStyle/>
                    <a:p>
                      <a:pPr algn="ctr"/>
                      <a:endParaRPr lang="cs-CZ" sz="1100"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lang="cs-CZ" sz="1100" b="1" dirty="0">
                          <a:solidFill>
                            <a:schemeClr val="bg1"/>
                          </a:solidFill>
                          <a:latin typeface="+mj-lt"/>
                        </a:rPr>
                        <a:t>2017</a:t>
                      </a:r>
                    </a:p>
                  </a:txBody>
                  <a:tcPr marL="0" marR="0" marT="0" marB="0" anchor="ctr">
                    <a:lnB w="12700" cap="flat" cmpd="sng" algn="ctr">
                      <a:noFill/>
                      <a:prstDash val="solid"/>
                      <a:round/>
                      <a:headEnd type="none" w="med" len="med"/>
                      <a:tailEnd type="none" w="med" len="med"/>
                    </a:lnB>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83 179</a:t>
                      </a:r>
                    </a:p>
                  </a:txBody>
                  <a:tcPr marL="9525" marR="9525" marT="9525" marB="0" anchor="ctr">
                    <a:lnB w="12700" cap="flat" cmpd="sng" algn="ctr">
                      <a:noFill/>
                      <a:prstDash val="solid"/>
                      <a:round/>
                      <a:headEnd type="none" w="med" len="med"/>
                      <a:tailEnd type="none" w="med" len="med"/>
                    </a:lnB>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2 015 079</a:t>
                      </a:r>
                    </a:p>
                  </a:txBody>
                  <a:tcPr marL="9525" marR="9525" marT="9525" marB="0" anchor="ctr">
                    <a:lnB w="12700" cap="flat" cmpd="sng" algn="ctr">
                      <a:noFill/>
                      <a:prstDash val="solid"/>
                      <a:round/>
                      <a:headEnd type="none" w="med" len="med"/>
                      <a:tailEnd type="none" w="med" len="med"/>
                    </a:lnB>
                    <a:solidFill>
                      <a:srgbClr val="4472C4"/>
                    </a:solidFill>
                  </a:tcPr>
                </a:tc>
                <a:tc>
                  <a:txBody>
                    <a:bodyPr/>
                    <a:lstStyle/>
                    <a:p>
                      <a:pPr algn="ctr" fontAlgn="ctr"/>
                      <a:r>
                        <a:rPr lang="cs-CZ" sz="1100" b="1" i="0" u="none" strike="noStrike">
                          <a:solidFill>
                            <a:schemeClr val="bg1"/>
                          </a:solidFill>
                          <a:effectLst/>
                          <a:latin typeface="Calibri Light" panose="020F0302020204030204" pitchFamily="34" charset="0"/>
                        </a:rPr>
                        <a:t>4,13%</a:t>
                      </a:r>
                    </a:p>
                  </a:txBody>
                  <a:tcPr marL="9525" marR="9525" marT="9525" marB="0" anchor="ctr">
                    <a:lnR w="12700" cap="flat" cmpd="sng" algn="ctr">
                      <a:solidFill>
                        <a:schemeClr val="tx1"/>
                      </a:solidFill>
                      <a:prstDash val="solid"/>
                      <a:round/>
                      <a:headEnd type="none" w="med" len="med"/>
                      <a:tailEnd type="none" w="med" len="med"/>
                    </a:lnR>
                    <a:lnB w="12700" cap="flat" cmpd="sng" algn="ctr">
                      <a:noFill/>
                      <a:prstDash val="solid"/>
                      <a:round/>
                      <a:headEnd type="none" w="med" len="med"/>
                      <a:tailEnd type="none" w="med" len="med"/>
                    </a:lnB>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440 983</a:t>
                      </a:r>
                    </a:p>
                  </a:txBody>
                  <a:tcPr marL="9525" marR="9525" marT="9525" marB="0" anchor="ctr">
                    <a:lnL w="12700" cap="flat" cmpd="sng" algn="ctr">
                      <a:solidFill>
                        <a:schemeClr val="tx1"/>
                      </a:solidFill>
                      <a:prstDash val="solid"/>
                      <a:round/>
                      <a:headEnd type="none" w="med" len="med"/>
                      <a:tailEnd type="none" w="med" len="med"/>
                    </a:lnL>
                    <a:lnB w="12700" cap="flat" cmpd="sng" algn="ctr">
                      <a:noFill/>
                      <a:prstDash val="solid"/>
                      <a:round/>
                      <a:headEnd type="none" w="med" len="med"/>
                      <a:tailEnd type="none" w="med" len="med"/>
                    </a:lnB>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11 241 896</a:t>
                      </a:r>
                    </a:p>
                  </a:txBody>
                  <a:tcPr marL="9525" marR="9525" marT="9525" marB="0" anchor="ctr">
                    <a:lnB w="12700" cap="flat" cmpd="sng" algn="ctr">
                      <a:noFill/>
                      <a:prstDash val="solid"/>
                      <a:round/>
                      <a:headEnd type="none" w="med" len="med"/>
                      <a:tailEnd type="none" w="med" len="med"/>
                    </a:lnB>
                    <a:solidFill>
                      <a:srgbClr val="4472C4"/>
                    </a:solidFill>
                  </a:tcPr>
                </a:tc>
                <a:tc>
                  <a:txBody>
                    <a:bodyPr/>
                    <a:lstStyle/>
                    <a:p>
                      <a:pPr algn="ctr" fontAlgn="ctr"/>
                      <a:r>
                        <a:rPr lang="cs-CZ" sz="1100" b="1" i="0" u="none" strike="noStrike">
                          <a:solidFill>
                            <a:schemeClr val="bg1"/>
                          </a:solidFill>
                          <a:effectLst/>
                          <a:latin typeface="Calibri Light" panose="020F0302020204030204" pitchFamily="34" charset="0"/>
                        </a:rPr>
                        <a:t>3,92%</a:t>
                      </a:r>
                    </a:p>
                  </a:txBody>
                  <a:tcPr marL="9525" marR="9525" marT="9525" marB="0" anchor="ctr">
                    <a:lnB w="12700" cap="flat" cmpd="sng" algn="ctr">
                      <a:noFill/>
                      <a:prstDash val="solid"/>
                      <a:round/>
                      <a:headEnd type="none" w="med" len="med"/>
                      <a:tailEnd type="none" w="med" len="med"/>
                    </a:lnB>
                    <a:solidFill>
                      <a:srgbClr val="4472C4"/>
                    </a:solidFill>
                  </a:tcPr>
                </a:tc>
                <a:extLst>
                  <a:ext uri="{0D108BD9-81ED-4DB2-BD59-A6C34878D82A}">
                    <a16:rowId xmlns:a16="http://schemas.microsoft.com/office/drawing/2014/main" val="10002"/>
                  </a:ext>
                </a:extLst>
              </a:tr>
              <a:tr h="162516">
                <a:tc vMerge="1">
                  <a:txBody>
                    <a:bodyPr/>
                    <a:lstStyle/>
                    <a:p>
                      <a:pPr algn="ctr"/>
                      <a:endParaRPr lang="cs-CZ" sz="1100" dirty="0">
                        <a:latin typeface="+mj-lt"/>
                      </a:endParaRPr>
                    </a:p>
                  </a:txBody>
                  <a:tcPr marL="0" marR="0" marT="0" marB="0" anchor="ctr">
                    <a:lnT w="12700" cap="flat" cmpd="sng" algn="ctr">
                      <a:solidFill>
                        <a:schemeClr val="tx1"/>
                      </a:solidFill>
                      <a:prstDash val="solid"/>
                      <a:round/>
                      <a:headEnd type="none" w="med" len="med"/>
                      <a:tailEnd type="none" w="med" len="med"/>
                    </a:lnT>
                  </a:tcPr>
                </a:tc>
                <a:tc>
                  <a:txBody>
                    <a:bodyPr/>
                    <a:lstStyle/>
                    <a:p>
                      <a:pPr algn="ctr"/>
                      <a:r>
                        <a:rPr lang="cs-CZ" sz="1100" b="1" dirty="0">
                          <a:solidFill>
                            <a:schemeClr val="bg1"/>
                          </a:solidFill>
                          <a:latin typeface="+mj-lt"/>
                        </a:rPr>
                        <a:t>2018</a:t>
                      </a:r>
                    </a:p>
                  </a:txBody>
                  <a:tcPr marL="0" marR="0" marT="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82 874</a:t>
                      </a:r>
                    </a:p>
                  </a:txBody>
                  <a:tcPr marL="9525" marR="9525" marT="952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1 999 367</a:t>
                      </a:r>
                    </a:p>
                  </a:txBody>
                  <a:tcPr marL="9525" marR="9525" marT="952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algn="ctr" fontAlgn="ctr"/>
                      <a:r>
                        <a:rPr lang="cs-CZ" sz="1100" b="1" i="0" u="none" strike="noStrike" dirty="0">
                          <a:solidFill>
                            <a:schemeClr val="bg1"/>
                          </a:solidFill>
                          <a:effectLst/>
                          <a:latin typeface="Calibri Light" panose="020F0302020204030204" pitchFamily="34" charset="0"/>
                        </a:rPr>
                        <a:t>4,15%</a:t>
                      </a:r>
                    </a:p>
                  </a:txBody>
                  <a:tcPr marL="9525" marR="9525" marT="9525" marB="0" anchor="ctr">
                    <a:lnL>
                      <a:noFill/>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434 837</a:t>
                      </a:r>
                    </a:p>
                  </a:txBody>
                  <a:tcPr marL="9525" marR="9525" marT="9525" marB="0" anchor="ctr">
                    <a:lnL w="12700" cap="flat" cmpd="sng" algn="ctr">
                      <a:solidFill>
                        <a:schemeClr val="tx1"/>
                      </a:solid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11 082 287</a:t>
                      </a:r>
                    </a:p>
                  </a:txBody>
                  <a:tcPr marL="9525" marR="9525" marT="952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algn="ctr" fontAlgn="ctr"/>
                      <a:r>
                        <a:rPr lang="cs-CZ" sz="1100" b="1" i="0" u="none" strike="noStrike" dirty="0">
                          <a:solidFill>
                            <a:schemeClr val="bg1"/>
                          </a:solidFill>
                          <a:effectLst/>
                          <a:latin typeface="Calibri Light" panose="020F0302020204030204" pitchFamily="34" charset="0"/>
                        </a:rPr>
                        <a:t>3,92%</a:t>
                      </a:r>
                    </a:p>
                  </a:txBody>
                  <a:tcPr marL="9525" marR="9525" marT="952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extLst>
                  <a:ext uri="{0D108BD9-81ED-4DB2-BD59-A6C34878D82A}">
                    <a16:rowId xmlns:a16="http://schemas.microsoft.com/office/drawing/2014/main" val="10003"/>
                  </a:ext>
                </a:extLst>
              </a:tr>
              <a:tr h="162516">
                <a:tc rowSpan="3">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cs-CZ" sz="1100" kern="1200" dirty="0">
                          <a:solidFill>
                            <a:schemeClr val="tx1"/>
                          </a:solidFill>
                          <a:latin typeface="+mn-lt"/>
                          <a:ea typeface="+mn-ea"/>
                          <a:cs typeface="+mn-cs"/>
                        </a:rPr>
                        <a:t>Věk 0–1</a:t>
                      </a:r>
                    </a:p>
                  </a:txBody>
                  <a:tcPr marL="0" marR="0" marT="0" marB="0" anchor="ctr">
                    <a:lnT w="12700" cap="flat" cmpd="sng" algn="ctr">
                      <a:solidFill>
                        <a:schemeClr val="tx1"/>
                      </a:solidFill>
                      <a:prstDash val="solid"/>
                      <a:round/>
                      <a:headEnd type="none" w="med" len="med"/>
                      <a:tailEnd type="none" w="med" len="med"/>
                    </a:lnT>
                    <a:solidFill>
                      <a:srgbClr val="CFD5EA"/>
                    </a:solidFill>
                  </a:tcPr>
                </a:tc>
                <a:tc>
                  <a:txBody>
                    <a:bodyPr/>
                    <a:lstStyle/>
                    <a:p>
                      <a:pPr algn="ctr"/>
                      <a:r>
                        <a:rPr lang="cs-CZ" sz="1100" dirty="0">
                          <a:latin typeface="+mj-lt"/>
                        </a:rPr>
                        <a:t>2016</a:t>
                      </a:r>
                    </a:p>
                  </a:txBody>
                  <a:tcPr marL="0" marR="0" marT="0" marB="0" anchor="ctr">
                    <a:lnT w="12700" cap="flat" cmpd="sng" algn="ctr">
                      <a:solidFill>
                        <a:schemeClr val="tx1"/>
                      </a:solidFill>
                      <a:prstDash val="solid"/>
                      <a:round/>
                      <a:headEnd type="none" w="med" len="med"/>
                      <a:tailEnd type="none" w="med" len="med"/>
                    </a:lnT>
                    <a:solidFill>
                      <a:srgbClr val="CFD5EA"/>
                    </a:solidFill>
                  </a:tcPr>
                </a:tc>
                <a:tc>
                  <a:txBody>
                    <a:bodyPr/>
                    <a:lstStyle/>
                    <a:p>
                      <a:pPr algn="ctr" fontAlgn="ctr"/>
                      <a:r>
                        <a:rPr lang="cs-CZ" sz="1100" b="0" i="0" u="none" strike="noStrike" dirty="0">
                          <a:solidFill>
                            <a:srgbClr val="000000"/>
                          </a:solidFill>
                          <a:effectLst/>
                          <a:latin typeface="Calibri Light" panose="020F0302020204030204" pitchFamily="34" charset="0"/>
                        </a:rPr>
                        <a:t>6 789</a:t>
                      </a:r>
                    </a:p>
                  </a:txBody>
                  <a:tcPr marL="9525" marR="9525" marT="9525" marB="0" anchor="ctr">
                    <a:lnT w="12700" cap="flat" cmpd="sng" algn="ctr">
                      <a:solidFill>
                        <a:schemeClr val="tx1"/>
                      </a:solidFill>
                      <a:prstDash val="solid"/>
                      <a:round/>
                      <a:headEnd type="none" w="med" len="med"/>
                      <a:tailEnd type="none" w="med" len="med"/>
                    </a:lnT>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151 917</a:t>
                      </a:r>
                    </a:p>
                  </a:txBody>
                  <a:tcPr marL="9525" marR="9525" marT="9525" marB="0" anchor="ctr">
                    <a:lnT w="12700" cap="flat" cmpd="sng" algn="ctr">
                      <a:solidFill>
                        <a:schemeClr val="tx1"/>
                      </a:solidFill>
                      <a:prstDash val="solid"/>
                      <a:round/>
                      <a:headEnd type="none" w="med" len="med"/>
                      <a:tailEnd type="none" w="med" len="med"/>
                    </a:lnT>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4,47%</a:t>
                      </a:r>
                    </a:p>
                  </a:txBody>
                  <a:tcPr marL="9525" marR="9525" marT="9525"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32 973</a:t>
                      </a:r>
                    </a:p>
                  </a:txBody>
                  <a:tcPr marL="9525" marR="9525" marT="9525"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767 645</a:t>
                      </a:r>
                    </a:p>
                  </a:txBody>
                  <a:tcPr marL="9525" marR="9525" marT="9525" marB="0" anchor="ctr">
                    <a:lnT w="12700" cap="flat" cmpd="sng" algn="ctr">
                      <a:solidFill>
                        <a:schemeClr val="tx1"/>
                      </a:solidFill>
                      <a:prstDash val="solid"/>
                      <a:round/>
                      <a:headEnd type="none" w="med" len="med"/>
                      <a:tailEnd type="none" w="med" len="med"/>
                    </a:lnT>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4,30%</a:t>
                      </a:r>
                    </a:p>
                  </a:txBody>
                  <a:tcPr marL="9525" marR="9525" marT="9525" marB="0" anchor="ctr">
                    <a:lnT w="12700" cap="flat" cmpd="sng" algn="ctr">
                      <a:solidFill>
                        <a:schemeClr val="tx1"/>
                      </a:solidFill>
                      <a:prstDash val="solid"/>
                      <a:round/>
                      <a:headEnd type="none" w="med" len="med"/>
                      <a:tailEnd type="none" w="med" len="med"/>
                    </a:lnT>
                    <a:solidFill>
                      <a:srgbClr val="CFD5EA"/>
                    </a:solidFill>
                  </a:tcPr>
                </a:tc>
                <a:extLst>
                  <a:ext uri="{0D108BD9-81ED-4DB2-BD59-A6C34878D82A}">
                    <a16:rowId xmlns:a16="http://schemas.microsoft.com/office/drawing/2014/main" val="10004"/>
                  </a:ext>
                </a:extLst>
              </a:tr>
              <a:tr h="162516">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2017</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6 551</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154 245</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4,25%</a:t>
                      </a:r>
                    </a:p>
                  </a:txBody>
                  <a:tcPr marL="9525" marR="9525" marT="9525" marB="0" anchor="ctr">
                    <a:lnR w="12700" cap="flat" cmpd="sng" algn="ctr">
                      <a:solidFill>
                        <a:schemeClr val="tx1"/>
                      </a:solidFill>
                      <a:prstDash val="solid"/>
                      <a:round/>
                      <a:headEnd type="none" w="med" len="med"/>
                      <a:tailEnd type="none" w="med" len="med"/>
                    </a:ln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31 230</a:t>
                      </a:r>
                    </a:p>
                  </a:txBody>
                  <a:tcPr marL="9525" marR="9525" marT="9525" marB="0" anchor="ctr">
                    <a:lnL w="12700" cap="flat" cmpd="sng" algn="ctr">
                      <a:solidFill>
                        <a:schemeClr val="tx1"/>
                      </a:solidFill>
                      <a:prstDash val="solid"/>
                      <a:round/>
                      <a:headEnd type="none" w="med" len="med"/>
                      <a:tailEnd type="none" w="med" len="med"/>
                    </a:lnL>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762 745</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4,09%</a:t>
                      </a:r>
                    </a:p>
                  </a:txBody>
                  <a:tcPr marL="9525" marR="9525" marT="9525" marB="0" anchor="ctr">
                    <a:solidFill>
                      <a:srgbClr val="CFD5EA"/>
                    </a:solidFill>
                  </a:tcPr>
                </a:tc>
                <a:extLst>
                  <a:ext uri="{0D108BD9-81ED-4DB2-BD59-A6C34878D82A}">
                    <a16:rowId xmlns:a16="http://schemas.microsoft.com/office/drawing/2014/main" val="10005"/>
                  </a:ext>
                </a:extLst>
              </a:tr>
              <a:tr h="162516">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2018</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6 474</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151 979</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4,26%</a:t>
                      </a:r>
                    </a:p>
                  </a:txBody>
                  <a:tcPr marL="9525" marR="9525" marT="9525" marB="0" anchor="ctr">
                    <a:lnR w="12700" cap="flat" cmpd="sng" algn="ctr">
                      <a:solidFill>
                        <a:schemeClr val="tx1"/>
                      </a:solidFill>
                      <a:prstDash val="solid"/>
                      <a:round/>
                      <a:headEnd type="none" w="med" len="med"/>
                      <a:tailEnd type="none" w="med" len="med"/>
                    </a:ln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30 505</a:t>
                      </a:r>
                    </a:p>
                  </a:txBody>
                  <a:tcPr marL="9525" marR="9525" marT="9525" marB="0" anchor="ctr">
                    <a:lnL w="12700" cap="flat" cmpd="sng" algn="ctr">
                      <a:solidFill>
                        <a:schemeClr val="tx1"/>
                      </a:solidFill>
                      <a:prstDash val="solid"/>
                      <a:round/>
                      <a:headEnd type="none" w="med" len="med"/>
                      <a:tailEnd type="none" w="med" len="med"/>
                    </a:lnL>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730 642</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4,18%</a:t>
                      </a:r>
                    </a:p>
                  </a:txBody>
                  <a:tcPr marL="9525" marR="9525" marT="9525" marB="0" anchor="ctr">
                    <a:solidFill>
                      <a:srgbClr val="CFD5EA"/>
                    </a:solidFill>
                  </a:tcPr>
                </a:tc>
                <a:extLst>
                  <a:ext uri="{0D108BD9-81ED-4DB2-BD59-A6C34878D82A}">
                    <a16:rowId xmlns:a16="http://schemas.microsoft.com/office/drawing/2014/main" val="10006"/>
                  </a:ext>
                </a:extLst>
              </a:tr>
              <a:tr h="162516">
                <a:tc rowSpan="3">
                  <a:txBody>
                    <a:bodyPr/>
                    <a:lstStyle/>
                    <a:p>
                      <a:pPr algn="ctr"/>
                      <a:r>
                        <a:rPr lang="cs-CZ" sz="1100" kern="1200" dirty="0">
                          <a:solidFill>
                            <a:schemeClr val="tx1"/>
                          </a:solidFill>
                          <a:latin typeface="+mn-lt"/>
                          <a:ea typeface="+mn-ea"/>
                          <a:cs typeface="+mn-cs"/>
                        </a:rPr>
                        <a:t>Věk 2–10</a:t>
                      </a:r>
                    </a:p>
                  </a:txBody>
                  <a:tcPr marL="0" marR="0" marT="0" marB="0" anchor="ctr">
                    <a:solidFill>
                      <a:srgbClr val="E9EBF5"/>
                    </a:solidFill>
                  </a:tcPr>
                </a:tc>
                <a:tc>
                  <a:txBody>
                    <a:bodyPr/>
                    <a:lstStyle/>
                    <a:p>
                      <a:pPr algn="ctr"/>
                      <a:r>
                        <a:rPr lang="cs-CZ" sz="1100" dirty="0">
                          <a:latin typeface="+mj-lt"/>
                        </a:rPr>
                        <a:t>2016</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4 595</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107 910</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4,26%</a:t>
                      </a:r>
                    </a:p>
                  </a:txBody>
                  <a:tcPr marL="9525" marR="9525" marT="9525" marB="0" anchor="ctr">
                    <a:lnR w="12700" cap="flat" cmpd="sng" algn="ctr">
                      <a:solidFill>
                        <a:schemeClr val="tx1"/>
                      </a:solidFill>
                      <a:prstDash val="solid"/>
                      <a:round/>
                      <a:headEnd type="none" w="med" len="med"/>
                      <a:tailEnd type="none" w="med" len="med"/>
                    </a:ln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14 292</a:t>
                      </a:r>
                    </a:p>
                  </a:txBody>
                  <a:tcPr marL="9525" marR="9525" marT="9525" marB="0" anchor="ctr">
                    <a:lnL w="12700" cap="flat" cmpd="sng" algn="ctr">
                      <a:solidFill>
                        <a:schemeClr val="tx1"/>
                      </a:solidFill>
                      <a:prstDash val="solid"/>
                      <a:round/>
                      <a:headEnd type="none" w="med" len="med"/>
                      <a:tailEnd type="none" w="med" len="med"/>
                    </a:lnL>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370 910</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3,85%</a:t>
                      </a:r>
                    </a:p>
                  </a:txBody>
                  <a:tcPr marL="9525" marR="9525" marT="9525" marB="0" anchor="ctr">
                    <a:solidFill>
                      <a:srgbClr val="E9EBF5"/>
                    </a:solidFill>
                  </a:tcPr>
                </a:tc>
                <a:extLst>
                  <a:ext uri="{0D108BD9-81ED-4DB2-BD59-A6C34878D82A}">
                    <a16:rowId xmlns:a16="http://schemas.microsoft.com/office/drawing/2014/main" val="10007"/>
                  </a:ext>
                </a:extLst>
              </a:tr>
              <a:tr h="162516">
                <a:tc vMerge="1">
                  <a:txBody>
                    <a:bodyPr/>
                    <a:lstStyle/>
                    <a:p>
                      <a:endParaRPr lang="cs-CZ" dirty="0"/>
                    </a:p>
                  </a:txBody>
                  <a:tcPr marL="0" marR="0" marT="0" marB="0" anchor="ctr">
                    <a:solidFill>
                      <a:srgbClr val="D8E0F2"/>
                    </a:solidFill>
                  </a:tcPr>
                </a:tc>
                <a:tc>
                  <a:txBody>
                    <a:bodyPr/>
                    <a:lstStyle/>
                    <a:p>
                      <a:pPr algn="ctr"/>
                      <a:r>
                        <a:rPr lang="cs-CZ" sz="1100" dirty="0">
                          <a:latin typeface="+mj-lt"/>
                        </a:rPr>
                        <a:t>2017</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4 595</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103 543</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4,44%</a:t>
                      </a:r>
                    </a:p>
                  </a:txBody>
                  <a:tcPr marL="9525" marR="9525" marT="9525" marB="0" anchor="ctr">
                    <a:lnR w="12700" cap="flat" cmpd="sng" algn="ctr">
                      <a:solidFill>
                        <a:schemeClr val="tx1"/>
                      </a:solidFill>
                      <a:prstDash val="solid"/>
                      <a:round/>
                      <a:headEnd type="none" w="med" len="med"/>
                      <a:tailEnd type="none" w="med" len="med"/>
                    </a:ln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14 418</a:t>
                      </a:r>
                    </a:p>
                  </a:txBody>
                  <a:tcPr marL="9525" marR="9525" marT="9525" marB="0" anchor="ctr">
                    <a:lnL w="12700" cap="flat" cmpd="sng" algn="ctr">
                      <a:solidFill>
                        <a:schemeClr val="tx1"/>
                      </a:solidFill>
                      <a:prstDash val="solid"/>
                      <a:round/>
                      <a:headEnd type="none" w="med" len="med"/>
                      <a:tailEnd type="none" w="med" len="med"/>
                    </a:lnL>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352 451</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4,09%</a:t>
                      </a:r>
                    </a:p>
                  </a:txBody>
                  <a:tcPr marL="9525" marR="9525" marT="9525" marB="0" anchor="ctr">
                    <a:solidFill>
                      <a:srgbClr val="E9EBF5"/>
                    </a:solidFill>
                  </a:tcPr>
                </a:tc>
                <a:extLst>
                  <a:ext uri="{0D108BD9-81ED-4DB2-BD59-A6C34878D82A}">
                    <a16:rowId xmlns:a16="http://schemas.microsoft.com/office/drawing/2014/main" val="10008"/>
                  </a:ext>
                </a:extLst>
              </a:tr>
              <a:tr h="162516">
                <a:tc vMerge="1">
                  <a:txBody>
                    <a:bodyPr/>
                    <a:lstStyle/>
                    <a:p>
                      <a:endParaRPr lang="cs-CZ" dirty="0"/>
                    </a:p>
                  </a:txBody>
                  <a:tcPr marL="0" marR="0" marT="0" marB="0" anchor="ctr">
                    <a:solidFill>
                      <a:srgbClr val="D8E0F2"/>
                    </a:solidFill>
                  </a:tcPr>
                </a:tc>
                <a:tc>
                  <a:txBody>
                    <a:bodyPr/>
                    <a:lstStyle/>
                    <a:p>
                      <a:pPr algn="ctr"/>
                      <a:r>
                        <a:rPr lang="cs-CZ" sz="1100" dirty="0">
                          <a:latin typeface="+mj-lt"/>
                        </a:rPr>
                        <a:t>2018</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4 302</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102 532</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4,20%</a:t>
                      </a:r>
                    </a:p>
                  </a:txBody>
                  <a:tcPr marL="9525" marR="9525" marT="9525" marB="0" anchor="ctr">
                    <a:lnR w="12700" cap="flat" cmpd="sng" algn="ctr">
                      <a:solidFill>
                        <a:schemeClr val="tx1"/>
                      </a:solidFill>
                      <a:prstDash val="solid"/>
                      <a:round/>
                      <a:headEnd type="none" w="med" len="med"/>
                      <a:tailEnd type="none" w="med" len="med"/>
                    </a:ln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13 195</a:t>
                      </a:r>
                    </a:p>
                  </a:txBody>
                  <a:tcPr marL="9525" marR="9525" marT="9525" marB="0" anchor="ctr">
                    <a:lnL w="12700" cap="flat" cmpd="sng" algn="ctr">
                      <a:solidFill>
                        <a:schemeClr val="tx1"/>
                      </a:solidFill>
                      <a:prstDash val="solid"/>
                      <a:round/>
                      <a:headEnd type="none" w="med" len="med"/>
                      <a:tailEnd type="none" w="med" len="med"/>
                    </a:lnL>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345 620</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3,82%</a:t>
                      </a:r>
                    </a:p>
                  </a:txBody>
                  <a:tcPr marL="9525" marR="9525" marT="9525" marB="0" anchor="ctr">
                    <a:solidFill>
                      <a:srgbClr val="E9EBF5"/>
                    </a:solidFill>
                  </a:tcPr>
                </a:tc>
                <a:extLst>
                  <a:ext uri="{0D108BD9-81ED-4DB2-BD59-A6C34878D82A}">
                    <a16:rowId xmlns:a16="http://schemas.microsoft.com/office/drawing/2014/main" val="10009"/>
                  </a:ext>
                </a:extLst>
              </a:tr>
              <a:tr h="162516">
                <a:tc rowSpan="3">
                  <a:txBody>
                    <a:bodyPr/>
                    <a:lstStyle/>
                    <a:p>
                      <a:pPr algn="ctr"/>
                      <a:r>
                        <a:rPr lang="cs-CZ" sz="1100" kern="1200" dirty="0">
                          <a:solidFill>
                            <a:schemeClr val="tx1"/>
                          </a:solidFill>
                          <a:latin typeface="+mn-lt"/>
                          <a:ea typeface="+mn-ea"/>
                          <a:cs typeface="+mn-cs"/>
                        </a:rPr>
                        <a:t>Věk 11–19</a:t>
                      </a:r>
                    </a:p>
                  </a:txBody>
                  <a:tcPr marL="0" marR="0" marT="0" marB="0" anchor="ctr">
                    <a:solidFill>
                      <a:srgbClr val="CFD5EA"/>
                    </a:solidFill>
                  </a:tcPr>
                </a:tc>
                <a:tc>
                  <a:txBody>
                    <a:bodyPr/>
                    <a:lstStyle/>
                    <a:p>
                      <a:pPr algn="ctr"/>
                      <a:r>
                        <a:rPr lang="cs-CZ" sz="1100" dirty="0">
                          <a:latin typeface="+mj-lt"/>
                        </a:rPr>
                        <a:t>2016</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3 695</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86 762</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4,26%</a:t>
                      </a:r>
                    </a:p>
                  </a:txBody>
                  <a:tcPr marL="9525" marR="9525" marT="9525" marB="0" anchor="ctr">
                    <a:lnR w="12700" cap="flat" cmpd="sng" algn="ctr">
                      <a:solidFill>
                        <a:schemeClr val="tx1"/>
                      </a:solidFill>
                      <a:prstDash val="solid"/>
                      <a:round/>
                      <a:headEnd type="none" w="med" len="med"/>
                      <a:tailEnd type="none" w="med" len="med"/>
                    </a:ln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16 225</a:t>
                      </a:r>
                    </a:p>
                  </a:txBody>
                  <a:tcPr marL="9525" marR="9525" marT="9525" marB="0" anchor="ctr">
                    <a:lnL w="12700" cap="flat" cmpd="sng" algn="ctr">
                      <a:solidFill>
                        <a:schemeClr val="tx1"/>
                      </a:solidFill>
                      <a:prstDash val="solid"/>
                      <a:round/>
                      <a:headEnd type="none" w="med" len="med"/>
                      <a:tailEnd type="none" w="med" len="med"/>
                    </a:lnL>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362 645</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4,47%</a:t>
                      </a:r>
                    </a:p>
                  </a:txBody>
                  <a:tcPr marL="9525" marR="9525" marT="9525" marB="0" anchor="ctr">
                    <a:solidFill>
                      <a:srgbClr val="CFD5EA"/>
                    </a:solidFill>
                  </a:tcPr>
                </a:tc>
                <a:extLst>
                  <a:ext uri="{0D108BD9-81ED-4DB2-BD59-A6C34878D82A}">
                    <a16:rowId xmlns:a16="http://schemas.microsoft.com/office/drawing/2014/main" val="10010"/>
                  </a:ext>
                </a:extLst>
              </a:tr>
              <a:tr h="162516">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2017</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3 904</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84 862</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4,60%</a:t>
                      </a:r>
                    </a:p>
                  </a:txBody>
                  <a:tcPr marL="9525" marR="9525" marT="9525" marB="0" anchor="ctr">
                    <a:lnR w="12700" cap="flat" cmpd="sng" algn="ctr">
                      <a:solidFill>
                        <a:schemeClr val="tx1"/>
                      </a:solidFill>
                      <a:prstDash val="solid"/>
                      <a:round/>
                      <a:headEnd type="none" w="med" len="med"/>
                      <a:tailEnd type="none" w="med" len="med"/>
                    </a:ln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16 061</a:t>
                      </a:r>
                    </a:p>
                  </a:txBody>
                  <a:tcPr marL="9525" marR="9525" marT="9525" marB="0" anchor="ctr">
                    <a:lnL w="12700" cap="flat" cmpd="sng" algn="ctr">
                      <a:solidFill>
                        <a:schemeClr val="tx1"/>
                      </a:solidFill>
                      <a:prstDash val="solid"/>
                      <a:round/>
                      <a:headEnd type="none" w="med" len="med"/>
                      <a:tailEnd type="none" w="med" len="med"/>
                    </a:lnL>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355 018</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4,52%</a:t>
                      </a:r>
                    </a:p>
                  </a:txBody>
                  <a:tcPr marL="9525" marR="9525" marT="9525" marB="0" anchor="ctr">
                    <a:solidFill>
                      <a:srgbClr val="CFD5EA"/>
                    </a:solidFill>
                  </a:tcPr>
                </a:tc>
                <a:extLst>
                  <a:ext uri="{0D108BD9-81ED-4DB2-BD59-A6C34878D82A}">
                    <a16:rowId xmlns:a16="http://schemas.microsoft.com/office/drawing/2014/main" val="10011"/>
                  </a:ext>
                </a:extLst>
              </a:tr>
              <a:tr h="162516">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2018</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3 694</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84 791</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4,36%</a:t>
                      </a:r>
                    </a:p>
                  </a:txBody>
                  <a:tcPr marL="9525" marR="9525" marT="9525" marB="0" anchor="ctr">
                    <a:lnR w="12700" cap="flat" cmpd="sng" algn="ctr">
                      <a:solidFill>
                        <a:schemeClr val="tx1"/>
                      </a:solidFill>
                      <a:prstDash val="solid"/>
                      <a:round/>
                      <a:headEnd type="none" w="med" len="med"/>
                      <a:tailEnd type="none" w="med" len="med"/>
                    </a:ln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14 969</a:t>
                      </a:r>
                    </a:p>
                  </a:txBody>
                  <a:tcPr marL="9525" marR="9525" marT="9525" marB="0" anchor="ctr">
                    <a:lnL w="12700" cap="flat" cmpd="sng" algn="ctr">
                      <a:solidFill>
                        <a:schemeClr val="tx1"/>
                      </a:solidFill>
                      <a:prstDash val="solid"/>
                      <a:round/>
                      <a:headEnd type="none" w="med" len="med"/>
                      <a:tailEnd type="none" w="med" len="med"/>
                    </a:lnL>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354 431</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4,22%</a:t>
                      </a:r>
                    </a:p>
                  </a:txBody>
                  <a:tcPr marL="9525" marR="9525" marT="9525" marB="0" anchor="ctr">
                    <a:solidFill>
                      <a:srgbClr val="CFD5EA"/>
                    </a:solidFill>
                  </a:tcPr>
                </a:tc>
                <a:extLst>
                  <a:ext uri="{0D108BD9-81ED-4DB2-BD59-A6C34878D82A}">
                    <a16:rowId xmlns:a16="http://schemas.microsoft.com/office/drawing/2014/main" val="10012"/>
                  </a:ext>
                </a:extLst>
              </a:tr>
              <a:tr h="162516">
                <a:tc rowSpan="3">
                  <a:txBody>
                    <a:bodyPr/>
                    <a:lstStyle/>
                    <a:p>
                      <a:pPr algn="ctr"/>
                      <a:r>
                        <a:rPr lang="cs-CZ" sz="1100" kern="1200" dirty="0">
                          <a:solidFill>
                            <a:schemeClr val="tx1"/>
                          </a:solidFill>
                          <a:latin typeface="+mn-lt"/>
                          <a:ea typeface="+mn-ea"/>
                          <a:cs typeface="+mn-cs"/>
                        </a:rPr>
                        <a:t>Věk 20–34</a:t>
                      </a:r>
                    </a:p>
                  </a:txBody>
                  <a:tcPr marL="0" marR="0" marT="0" marB="0" anchor="ctr">
                    <a:solidFill>
                      <a:srgbClr val="E9EBF5"/>
                    </a:solidFill>
                  </a:tcPr>
                </a:tc>
                <a:tc>
                  <a:txBody>
                    <a:bodyPr/>
                    <a:lstStyle/>
                    <a:p>
                      <a:pPr algn="ctr"/>
                      <a:r>
                        <a:rPr lang="cs-CZ" sz="1100" dirty="0">
                          <a:latin typeface="+mj-lt"/>
                        </a:rPr>
                        <a:t>2016</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10 634</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257 093</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4,14%</a:t>
                      </a:r>
                    </a:p>
                  </a:txBody>
                  <a:tcPr marL="9525" marR="9525" marT="9525" marB="0" anchor="ctr">
                    <a:lnR w="12700" cap="flat" cmpd="sng" algn="ctr">
                      <a:solidFill>
                        <a:schemeClr val="tx1"/>
                      </a:solidFill>
                      <a:prstDash val="solid"/>
                      <a:round/>
                      <a:headEnd type="none" w="med" len="med"/>
                      <a:tailEnd type="none" w="med" len="med"/>
                    </a:ln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42 359</a:t>
                      </a:r>
                    </a:p>
                  </a:txBody>
                  <a:tcPr marL="9525" marR="9525" marT="9525" marB="0" anchor="ctr">
                    <a:lnL w="12700" cap="flat" cmpd="sng" algn="ctr">
                      <a:solidFill>
                        <a:schemeClr val="tx1"/>
                      </a:solidFill>
                      <a:prstDash val="solid"/>
                      <a:round/>
                      <a:headEnd type="none" w="med" len="med"/>
                      <a:tailEnd type="none" w="med" len="med"/>
                    </a:lnL>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1 111 056</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3,81%</a:t>
                      </a:r>
                    </a:p>
                  </a:txBody>
                  <a:tcPr marL="9525" marR="9525" marT="9525" marB="0" anchor="ctr">
                    <a:solidFill>
                      <a:srgbClr val="E9EBF5"/>
                    </a:solidFill>
                  </a:tcPr>
                </a:tc>
                <a:extLst>
                  <a:ext uri="{0D108BD9-81ED-4DB2-BD59-A6C34878D82A}">
                    <a16:rowId xmlns:a16="http://schemas.microsoft.com/office/drawing/2014/main" val="10013"/>
                  </a:ext>
                </a:extLst>
              </a:tr>
              <a:tr h="162516">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p>
                      <a:pPr algn="ctr"/>
                      <a:r>
                        <a:rPr lang="cs-CZ" sz="1100" dirty="0">
                          <a:latin typeface="+mj-lt"/>
                        </a:rPr>
                        <a:t>2017</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10 689</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249 400</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4,29%</a:t>
                      </a:r>
                    </a:p>
                  </a:txBody>
                  <a:tcPr marL="9525" marR="9525" marT="9525" marB="0" anchor="ctr">
                    <a:lnR w="12700" cap="flat" cmpd="sng" algn="ctr">
                      <a:solidFill>
                        <a:schemeClr val="tx1"/>
                      </a:solidFill>
                      <a:prstDash val="solid"/>
                      <a:round/>
                      <a:headEnd type="none" w="med" len="med"/>
                      <a:tailEnd type="none" w="med" len="med"/>
                    </a:ln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42 880</a:t>
                      </a:r>
                    </a:p>
                  </a:txBody>
                  <a:tcPr marL="9525" marR="9525" marT="9525" marB="0" anchor="ctr">
                    <a:lnL w="12700" cap="flat" cmpd="sng" algn="ctr">
                      <a:solidFill>
                        <a:schemeClr val="tx1"/>
                      </a:solidFill>
                      <a:prstDash val="solid"/>
                      <a:round/>
                      <a:headEnd type="none" w="med" len="med"/>
                      <a:tailEnd type="none" w="med" len="med"/>
                    </a:lnL>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1 068 265</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4,01%</a:t>
                      </a:r>
                    </a:p>
                  </a:txBody>
                  <a:tcPr marL="9525" marR="9525" marT="9525" marB="0" anchor="ctr">
                    <a:solidFill>
                      <a:srgbClr val="E9EBF5"/>
                    </a:solidFill>
                  </a:tcPr>
                </a:tc>
                <a:extLst>
                  <a:ext uri="{0D108BD9-81ED-4DB2-BD59-A6C34878D82A}">
                    <a16:rowId xmlns:a16="http://schemas.microsoft.com/office/drawing/2014/main" val="10014"/>
                  </a:ext>
                </a:extLst>
              </a:tr>
              <a:tr h="162516">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p>
                      <a:pPr algn="ctr"/>
                      <a:r>
                        <a:rPr lang="cs-CZ" sz="1100" dirty="0">
                          <a:latin typeface="+mj-lt"/>
                        </a:rPr>
                        <a:t>2018</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10 215</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243 553</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4,19%</a:t>
                      </a:r>
                    </a:p>
                  </a:txBody>
                  <a:tcPr marL="9525" marR="9525" marT="9525" marB="0" anchor="ctr">
                    <a:lnR w="12700" cap="flat" cmpd="sng" algn="ctr">
                      <a:solidFill>
                        <a:schemeClr val="tx1"/>
                      </a:solidFill>
                      <a:prstDash val="solid"/>
                      <a:round/>
                      <a:headEnd type="none" w="med" len="med"/>
                      <a:tailEnd type="none" w="med" len="med"/>
                    </a:ln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40 373</a:t>
                      </a:r>
                    </a:p>
                  </a:txBody>
                  <a:tcPr marL="9525" marR="9525" marT="9525" marB="0" anchor="ctr">
                    <a:lnL w="12700" cap="flat" cmpd="sng" algn="ctr">
                      <a:solidFill>
                        <a:schemeClr val="tx1"/>
                      </a:solidFill>
                      <a:prstDash val="solid"/>
                      <a:round/>
                      <a:headEnd type="none" w="med" len="med"/>
                      <a:tailEnd type="none" w="med" len="med"/>
                    </a:lnL>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1 036 807</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3,89%</a:t>
                      </a:r>
                    </a:p>
                  </a:txBody>
                  <a:tcPr marL="9525" marR="9525" marT="9525" marB="0" anchor="ctr">
                    <a:solidFill>
                      <a:srgbClr val="E9EBF5"/>
                    </a:solidFill>
                  </a:tcPr>
                </a:tc>
                <a:extLst>
                  <a:ext uri="{0D108BD9-81ED-4DB2-BD59-A6C34878D82A}">
                    <a16:rowId xmlns:a16="http://schemas.microsoft.com/office/drawing/2014/main" val="210874145"/>
                  </a:ext>
                </a:extLst>
              </a:tr>
              <a:tr h="162516">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100" kern="1200" dirty="0">
                          <a:solidFill>
                            <a:schemeClr val="tx1"/>
                          </a:solidFill>
                          <a:latin typeface="+mn-lt"/>
                          <a:ea typeface="+mn-ea"/>
                          <a:cs typeface="+mn-cs"/>
                        </a:rPr>
                        <a:t>Věk 35–64</a:t>
                      </a:r>
                    </a:p>
                  </a:txBody>
                  <a:tcPr marL="0" marR="0" marT="0" marB="0" anchor="ctr">
                    <a:solidFill>
                      <a:srgbClr val="CFD5EA"/>
                    </a:solidFill>
                  </a:tcPr>
                </a:tc>
                <a:tc>
                  <a:txBody>
                    <a:bodyPr/>
                    <a:lstStyle/>
                    <a:p>
                      <a:pPr algn="ctr"/>
                      <a:r>
                        <a:rPr lang="cs-CZ" sz="1100" dirty="0">
                          <a:latin typeface="+mj-lt"/>
                        </a:rPr>
                        <a:t>2016</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27 538</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663 067</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4,15%</a:t>
                      </a:r>
                    </a:p>
                  </a:txBody>
                  <a:tcPr marL="9525" marR="9525" marT="9525" marB="0" anchor="ctr">
                    <a:lnR w="12700" cap="flat" cmpd="sng" algn="ctr">
                      <a:solidFill>
                        <a:schemeClr val="tx1"/>
                      </a:solidFill>
                      <a:prstDash val="solid"/>
                      <a:round/>
                      <a:headEnd type="none" w="med" len="med"/>
                      <a:tailEnd type="none" w="med" len="med"/>
                    </a:ln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141 418</a:t>
                      </a:r>
                    </a:p>
                  </a:txBody>
                  <a:tcPr marL="9525" marR="9525" marT="9525" marB="0" anchor="ctr">
                    <a:lnL w="12700" cap="flat" cmpd="sng" algn="ctr">
                      <a:solidFill>
                        <a:schemeClr val="tx1"/>
                      </a:solidFill>
                      <a:prstDash val="solid"/>
                      <a:round/>
                      <a:headEnd type="none" w="med" len="med"/>
                      <a:tailEnd type="none" w="med" len="med"/>
                    </a:lnL>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3 494 944</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4,05%</a:t>
                      </a:r>
                    </a:p>
                  </a:txBody>
                  <a:tcPr marL="9525" marR="9525" marT="9525" marB="0" anchor="ctr">
                    <a:solidFill>
                      <a:srgbClr val="CFD5EA"/>
                    </a:solidFill>
                  </a:tcPr>
                </a:tc>
                <a:extLst>
                  <a:ext uri="{0D108BD9-81ED-4DB2-BD59-A6C34878D82A}">
                    <a16:rowId xmlns:a16="http://schemas.microsoft.com/office/drawing/2014/main" val="3227138662"/>
                  </a:ext>
                </a:extLst>
              </a:tr>
              <a:tr h="162516">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2017</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26 893</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643 399</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4,18%</a:t>
                      </a:r>
                    </a:p>
                  </a:txBody>
                  <a:tcPr marL="9525" marR="9525" marT="9525" marB="0" anchor="ctr">
                    <a:lnR w="12700" cap="flat" cmpd="sng" algn="ctr">
                      <a:solidFill>
                        <a:schemeClr val="tx1"/>
                      </a:solidFill>
                      <a:prstDash val="solid"/>
                      <a:round/>
                      <a:headEnd type="none" w="med" len="med"/>
                      <a:tailEnd type="none" w="med" len="med"/>
                    </a:ln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133 298</a:t>
                      </a:r>
                    </a:p>
                  </a:txBody>
                  <a:tcPr marL="9525" marR="9525" marT="9525" marB="0" anchor="ctr">
                    <a:lnL w="12700" cap="flat" cmpd="sng" algn="ctr">
                      <a:solidFill>
                        <a:schemeClr val="tx1"/>
                      </a:solidFill>
                      <a:prstDash val="solid"/>
                      <a:round/>
                      <a:headEnd type="none" w="med" len="med"/>
                      <a:tailEnd type="none" w="med" len="med"/>
                    </a:lnL>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3 324 338</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4,01%</a:t>
                      </a:r>
                    </a:p>
                  </a:txBody>
                  <a:tcPr marL="9525" marR="9525" marT="9525" marB="0" anchor="ctr">
                    <a:solidFill>
                      <a:srgbClr val="CFD5EA"/>
                    </a:solidFill>
                  </a:tcPr>
                </a:tc>
                <a:extLst>
                  <a:ext uri="{0D108BD9-81ED-4DB2-BD59-A6C34878D82A}">
                    <a16:rowId xmlns:a16="http://schemas.microsoft.com/office/drawing/2014/main" val="1630019451"/>
                  </a:ext>
                </a:extLst>
              </a:tr>
              <a:tr h="162516">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2018</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27 045</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632 254</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4,28%</a:t>
                      </a:r>
                    </a:p>
                  </a:txBody>
                  <a:tcPr marL="9525" marR="9525" marT="9525" marB="0" anchor="ctr">
                    <a:lnR w="12700" cap="flat" cmpd="sng" algn="ctr">
                      <a:solidFill>
                        <a:schemeClr val="tx1"/>
                      </a:solidFill>
                      <a:prstDash val="solid"/>
                      <a:round/>
                      <a:headEnd type="none" w="med" len="med"/>
                      <a:tailEnd type="none" w="med" len="med"/>
                    </a:ln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132 345</a:t>
                      </a:r>
                    </a:p>
                  </a:txBody>
                  <a:tcPr marL="9525" marR="9525" marT="9525" marB="0" anchor="ctr">
                    <a:lnL w="12700" cap="flat" cmpd="sng" algn="ctr">
                      <a:solidFill>
                        <a:schemeClr val="tx1"/>
                      </a:solidFill>
                      <a:prstDash val="solid"/>
                      <a:round/>
                      <a:headEnd type="none" w="med" len="med"/>
                      <a:tailEnd type="none" w="med" len="med"/>
                    </a:lnL>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3 244 467</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4,08%</a:t>
                      </a:r>
                    </a:p>
                  </a:txBody>
                  <a:tcPr marL="9525" marR="9525" marT="9525" marB="0" anchor="ctr">
                    <a:solidFill>
                      <a:srgbClr val="CFD5EA"/>
                    </a:solidFill>
                  </a:tcPr>
                </a:tc>
                <a:extLst>
                  <a:ext uri="{0D108BD9-81ED-4DB2-BD59-A6C34878D82A}">
                    <a16:rowId xmlns:a16="http://schemas.microsoft.com/office/drawing/2014/main" val="1320495237"/>
                  </a:ext>
                </a:extLst>
              </a:tr>
              <a:tr h="162516">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100" kern="1200" dirty="0">
                          <a:solidFill>
                            <a:schemeClr val="tx1"/>
                          </a:solidFill>
                          <a:latin typeface="+mn-lt"/>
                          <a:ea typeface="+mn-ea"/>
                          <a:cs typeface="+mn-cs"/>
                        </a:rPr>
                        <a:t>Věk 65+</a:t>
                      </a:r>
                    </a:p>
                  </a:txBody>
                  <a:tcPr marL="0" marR="0" marT="0" marB="0" anchor="ctr">
                    <a:solidFill>
                      <a:srgbClr val="E9EBF5"/>
                    </a:solidFill>
                  </a:tcPr>
                </a:tc>
                <a:tc>
                  <a:txBody>
                    <a:bodyPr/>
                    <a:lstStyle/>
                    <a:p>
                      <a:pPr algn="ctr"/>
                      <a:r>
                        <a:rPr lang="cs-CZ" sz="1100" dirty="0">
                          <a:latin typeface="+mj-lt"/>
                        </a:rPr>
                        <a:t>2016</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30 021</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780 683</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3,85%</a:t>
                      </a:r>
                    </a:p>
                  </a:txBody>
                  <a:tcPr marL="9525" marR="9525" marT="9525" marB="0" anchor="ctr">
                    <a:lnR w="12700" cap="flat" cmpd="sng" algn="ctr">
                      <a:solidFill>
                        <a:schemeClr val="tx1"/>
                      </a:solidFill>
                      <a:prstDash val="solid"/>
                      <a:round/>
                      <a:headEnd type="none" w="med" len="med"/>
                      <a:tailEnd type="none" w="med" len="med"/>
                    </a:ln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203 977</a:t>
                      </a:r>
                    </a:p>
                  </a:txBody>
                  <a:tcPr marL="9525" marR="9525" marT="9525" marB="0" anchor="ctr">
                    <a:lnL w="12700" cap="flat" cmpd="sng" algn="ctr">
                      <a:solidFill>
                        <a:schemeClr val="tx1"/>
                      </a:solidFill>
                      <a:prstDash val="solid"/>
                      <a:round/>
                      <a:headEnd type="none" w="med" len="med"/>
                      <a:tailEnd type="none" w="med" len="med"/>
                    </a:lnL>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5 481 415</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3,72%</a:t>
                      </a:r>
                    </a:p>
                  </a:txBody>
                  <a:tcPr marL="9525" marR="9525" marT="9525" marB="0" anchor="ctr">
                    <a:solidFill>
                      <a:srgbClr val="E9EBF5"/>
                    </a:solidFill>
                  </a:tcPr>
                </a:tc>
                <a:extLst>
                  <a:ext uri="{0D108BD9-81ED-4DB2-BD59-A6C34878D82A}">
                    <a16:rowId xmlns:a16="http://schemas.microsoft.com/office/drawing/2014/main" val="1269495091"/>
                  </a:ext>
                </a:extLst>
              </a:tr>
              <a:tr h="162516">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p>
                      <a:pPr algn="ctr"/>
                      <a:r>
                        <a:rPr lang="cs-CZ" sz="1100" dirty="0">
                          <a:latin typeface="+mj-lt"/>
                        </a:rPr>
                        <a:t>2017</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30 547</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779 631</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3,92%</a:t>
                      </a:r>
                    </a:p>
                  </a:txBody>
                  <a:tcPr marL="9525" marR="9525" marT="9525" marB="0" anchor="ctr">
                    <a:lnR w="12700" cap="flat" cmpd="sng" algn="ctr">
                      <a:solidFill>
                        <a:schemeClr val="tx1"/>
                      </a:solidFill>
                      <a:prstDash val="solid"/>
                      <a:round/>
                      <a:headEnd type="none" w="med" len="med"/>
                      <a:tailEnd type="none" w="med" len="med"/>
                    </a:ln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203 097</a:t>
                      </a:r>
                    </a:p>
                  </a:txBody>
                  <a:tcPr marL="9525" marR="9525" marT="9525" marB="0" anchor="ctr">
                    <a:lnL w="12700" cap="flat" cmpd="sng" algn="ctr">
                      <a:solidFill>
                        <a:schemeClr val="tx1"/>
                      </a:solidFill>
                      <a:prstDash val="solid"/>
                      <a:round/>
                      <a:headEnd type="none" w="med" len="med"/>
                      <a:tailEnd type="none" w="med" len="med"/>
                    </a:lnL>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5 379 079</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3,78%</a:t>
                      </a:r>
                    </a:p>
                  </a:txBody>
                  <a:tcPr marL="9525" marR="9525" marT="9525" marB="0" anchor="ctr">
                    <a:solidFill>
                      <a:srgbClr val="E9EBF5"/>
                    </a:solidFill>
                  </a:tcPr>
                </a:tc>
                <a:extLst>
                  <a:ext uri="{0D108BD9-81ED-4DB2-BD59-A6C34878D82A}">
                    <a16:rowId xmlns:a16="http://schemas.microsoft.com/office/drawing/2014/main" val="1860779362"/>
                  </a:ext>
                </a:extLst>
              </a:tr>
              <a:tr h="162516">
                <a:tc vMerge="1">
                  <a:txBody>
                    <a:bodyPr/>
                    <a:lstStyle/>
                    <a:p>
                      <a:pPr algn="ctr"/>
                      <a:endParaRPr lang="cs-CZ" sz="1100" dirty="0">
                        <a:latin typeface="+mj-lt"/>
                      </a:endParaRPr>
                    </a:p>
                  </a:txBody>
                  <a:tcPr marL="0" marR="0" marT="0" marB="0" anchor="ctr">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cs-CZ" sz="1100" dirty="0">
                          <a:latin typeface="+mj-lt"/>
                        </a:rPr>
                        <a:t>2018</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31 143</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784 257</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3,97%</a:t>
                      </a:r>
                    </a:p>
                  </a:txBody>
                  <a:tcPr marL="9525" marR="9525" marT="9525" marB="0" anchor="ctr">
                    <a:lnR w="12700" cap="flat" cmpd="sng" algn="ctr">
                      <a:solidFill>
                        <a:schemeClr val="tx1"/>
                      </a:solidFill>
                      <a:prstDash val="solid"/>
                      <a:round/>
                      <a:headEnd type="none" w="med" len="med"/>
                      <a:tailEnd type="none" w="med" len="med"/>
                    </a:ln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203 450</a:t>
                      </a:r>
                    </a:p>
                  </a:txBody>
                  <a:tcPr marL="9525" marR="9525" marT="9525" marB="0" anchor="ctr">
                    <a:lnL w="12700" cap="flat" cmpd="sng" algn="ctr">
                      <a:solidFill>
                        <a:schemeClr val="tx1"/>
                      </a:solidFill>
                      <a:prstDash val="solid"/>
                      <a:round/>
                      <a:headEnd type="none" w="med" len="med"/>
                      <a:tailEnd type="none" w="med" len="med"/>
                    </a:lnL>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5 370 319</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3,79%</a:t>
                      </a:r>
                    </a:p>
                  </a:txBody>
                  <a:tcPr marL="9525" marR="9525" marT="9525" marB="0" anchor="ctr">
                    <a:solidFill>
                      <a:srgbClr val="E9EBF5"/>
                    </a:solidFill>
                  </a:tcPr>
                </a:tc>
                <a:extLst>
                  <a:ext uri="{0D108BD9-81ED-4DB2-BD59-A6C34878D82A}">
                    <a16:rowId xmlns:a16="http://schemas.microsoft.com/office/drawing/2014/main" val="3952336391"/>
                  </a:ext>
                </a:extLst>
              </a:tr>
              <a:tr h="16251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cs-CZ" sz="1100" kern="1200" dirty="0">
                        <a:solidFill>
                          <a:schemeClr val="tx1"/>
                        </a:solidFill>
                        <a:latin typeface="+mn-lt"/>
                        <a:ea typeface="+mn-ea"/>
                        <a:cs typeface="+mn-cs"/>
                      </a:endParaRPr>
                    </a:p>
                  </a:txBody>
                  <a:tcPr marL="0" marR="0" marT="0" marB="0" anchor="ctr">
                    <a:solidFill>
                      <a:srgbClr val="CFD5EA"/>
                    </a:solidFill>
                  </a:tcPr>
                </a:tc>
                <a:tc>
                  <a:txBody>
                    <a:bodyPr/>
                    <a:lstStyle/>
                    <a:p>
                      <a:pPr algn="ctr"/>
                      <a:r>
                        <a:rPr lang="cs-CZ" sz="1100" dirty="0">
                          <a:latin typeface="+mj-lt"/>
                        </a:rPr>
                        <a:t>2016</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13 954</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390 642</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3,57%</a:t>
                      </a:r>
                    </a:p>
                  </a:txBody>
                  <a:tcPr marL="9525" marR="9525" marT="9525" marB="0" anchor="ctr">
                    <a:lnR w="12700" cap="flat" cmpd="sng" algn="ctr">
                      <a:solidFill>
                        <a:schemeClr val="tx1"/>
                      </a:solidFill>
                      <a:prstDash val="solid"/>
                      <a:round/>
                      <a:headEnd type="none" w="med" len="med"/>
                      <a:tailEnd type="none" w="med" len="med"/>
                    </a:ln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97 210</a:t>
                      </a:r>
                    </a:p>
                  </a:txBody>
                  <a:tcPr marL="9525" marR="9525" marT="9525" marB="0" anchor="ctr">
                    <a:lnL w="12700" cap="flat" cmpd="sng" algn="ctr">
                      <a:solidFill>
                        <a:schemeClr val="tx1"/>
                      </a:solidFill>
                      <a:prstDash val="solid"/>
                      <a:round/>
                      <a:headEnd type="none" w="med" len="med"/>
                      <a:tailEnd type="none" w="med" len="med"/>
                    </a:lnL>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2 891 530</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3,36%</a:t>
                      </a:r>
                    </a:p>
                  </a:txBody>
                  <a:tcPr marL="9525" marR="9525" marT="9525" marB="0" anchor="ctr">
                    <a:solidFill>
                      <a:srgbClr val="CFD5EA"/>
                    </a:solidFill>
                  </a:tcPr>
                </a:tc>
                <a:extLst>
                  <a:ext uri="{0D108BD9-81ED-4DB2-BD59-A6C34878D82A}">
                    <a16:rowId xmlns:a16="http://schemas.microsoft.com/office/drawing/2014/main" val="1868431349"/>
                  </a:ext>
                </a:extLst>
              </a:tr>
              <a:tr h="16251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100" kern="1200" dirty="0">
                          <a:solidFill>
                            <a:schemeClr val="tx1"/>
                          </a:solidFill>
                          <a:latin typeface="+mn-lt"/>
                          <a:ea typeface="+mn-ea"/>
                          <a:cs typeface="+mn-cs"/>
                        </a:rPr>
                        <a:t>Věk </a:t>
                      </a:r>
                      <a:r>
                        <a:rPr lang="en-US" sz="1100" kern="1200" dirty="0">
                          <a:solidFill>
                            <a:schemeClr val="tx1"/>
                          </a:solidFill>
                          <a:latin typeface="+mn-lt"/>
                          <a:ea typeface="+mn-ea"/>
                          <a:cs typeface="+mn-cs"/>
                        </a:rPr>
                        <a:t>7</a:t>
                      </a:r>
                      <a:r>
                        <a:rPr lang="cs-CZ" sz="1100" kern="1200" dirty="0">
                          <a:solidFill>
                            <a:schemeClr val="tx1"/>
                          </a:solidFill>
                          <a:latin typeface="+mn-lt"/>
                          <a:ea typeface="+mn-ea"/>
                          <a:cs typeface="+mn-cs"/>
                        </a:rPr>
                        <a:t>5+</a:t>
                      </a:r>
                    </a:p>
                  </a:txBody>
                  <a:tcPr marL="0" marR="0" marT="0" marB="0" anchor="ctr">
                    <a:solidFill>
                      <a:srgbClr val="CFD5EA"/>
                    </a:solidFill>
                  </a:tcPr>
                </a:tc>
                <a:tc>
                  <a:txBody>
                    <a:bodyPr/>
                    <a:lstStyle/>
                    <a:p>
                      <a:pPr algn="ctr"/>
                      <a:r>
                        <a:rPr lang="cs-CZ" sz="1100" dirty="0">
                          <a:latin typeface="+mj-lt"/>
                        </a:rPr>
                        <a:t>2017</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14 146</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388 760</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3,64%</a:t>
                      </a:r>
                    </a:p>
                  </a:txBody>
                  <a:tcPr marL="9525" marR="9525" marT="9525" marB="0" anchor="ctr">
                    <a:lnR w="12700" cap="flat" cmpd="sng" algn="ctr">
                      <a:solidFill>
                        <a:schemeClr val="tx1"/>
                      </a:solidFill>
                      <a:prstDash val="solid"/>
                      <a:round/>
                      <a:headEnd type="none" w="med" len="med"/>
                      <a:tailEnd type="none" w="med" len="med"/>
                    </a:ln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96 946</a:t>
                      </a:r>
                    </a:p>
                  </a:txBody>
                  <a:tcPr marL="9525" marR="9525" marT="9525" marB="0" anchor="ctr">
                    <a:lnL w="12700" cap="flat" cmpd="sng" algn="ctr">
                      <a:solidFill>
                        <a:schemeClr val="tx1"/>
                      </a:solidFill>
                      <a:prstDash val="solid"/>
                      <a:round/>
                      <a:headEnd type="none" w="med" len="med"/>
                      <a:tailEnd type="none" w="med" len="med"/>
                    </a:lnL>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2 833 210</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3,42%</a:t>
                      </a:r>
                    </a:p>
                  </a:txBody>
                  <a:tcPr marL="9525" marR="9525" marT="9525" marB="0" anchor="ctr">
                    <a:solidFill>
                      <a:srgbClr val="CFD5EA"/>
                    </a:solidFill>
                  </a:tcPr>
                </a:tc>
                <a:extLst>
                  <a:ext uri="{0D108BD9-81ED-4DB2-BD59-A6C34878D82A}">
                    <a16:rowId xmlns:a16="http://schemas.microsoft.com/office/drawing/2014/main" val="1428771390"/>
                  </a:ext>
                </a:extLst>
              </a:tr>
              <a:tr h="16251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cs-CZ" sz="1100" kern="1200" dirty="0">
                        <a:solidFill>
                          <a:schemeClr val="tx1"/>
                        </a:solidFill>
                        <a:latin typeface="+mn-lt"/>
                        <a:ea typeface="+mn-ea"/>
                        <a:cs typeface="+mn-cs"/>
                      </a:endParaRPr>
                    </a:p>
                  </a:txBody>
                  <a:tcPr marL="0" marR="0" marT="0" marB="0" anchor="ctr">
                    <a:lnB w="12700" cap="flat" cmpd="sng" algn="ctr">
                      <a:solidFill>
                        <a:schemeClr val="tx1"/>
                      </a:solidFill>
                      <a:prstDash val="solid"/>
                      <a:round/>
                      <a:headEnd type="none" w="med" len="med"/>
                      <a:tailEnd type="none" w="med" len="med"/>
                    </a:lnB>
                    <a:solidFill>
                      <a:srgbClr val="CFD5EA"/>
                    </a:solidFill>
                  </a:tcPr>
                </a:tc>
                <a:tc>
                  <a:txBody>
                    <a:bodyPr/>
                    <a:lstStyle/>
                    <a:p>
                      <a:pPr algn="ctr"/>
                      <a:r>
                        <a:rPr lang="cs-CZ" sz="1100" dirty="0">
                          <a:latin typeface="+mj-lt"/>
                        </a:rPr>
                        <a:t>2018</a:t>
                      </a:r>
                    </a:p>
                  </a:txBody>
                  <a:tcPr marL="0" marR="0" marT="0" marB="0" anchor="ctr">
                    <a:lnB w="12700" cap="flat" cmpd="sng" algn="ctr">
                      <a:solidFill>
                        <a:schemeClr val="tx1"/>
                      </a:solidFill>
                      <a:prstDash val="solid"/>
                      <a:round/>
                      <a:headEnd type="none" w="med" len="med"/>
                      <a:tailEnd type="none" w="med" len="med"/>
                    </a:lnB>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14 606</a:t>
                      </a:r>
                    </a:p>
                  </a:txBody>
                  <a:tcPr marL="9525" marR="9525" marT="9525" marB="0" anchor="ctr">
                    <a:lnB w="12700" cap="flat" cmpd="sng" algn="ctr">
                      <a:solidFill>
                        <a:schemeClr val="tx1"/>
                      </a:solidFill>
                      <a:prstDash val="solid"/>
                      <a:round/>
                      <a:headEnd type="none" w="med" len="med"/>
                      <a:tailEnd type="none" w="med" len="med"/>
                    </a:lnB>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396 192</a:t>
                      </a:r>
                    </a:p>
                  </a:txBody>
                  <a:tcPr marL="9525" marR="9525" marT="9525" marB="0" anchor="ctr">
                    <a:lnB w="12700" cap="flat" cmpd="sng" algn="ctr">
                      <a:solidFill>
                        <a:schemeClr val="tx1"/>
                      </a:solidFill>
                      <a:prstDash val="solid"/>
                      <a:round/>
                      <a:headEnd type="none" w="med" len="med"/>
                      <a:tailEnd type="none" w="med" len="med"/>
                    </a:lnB>
                    <a:solidFill>
                      <a:srgbClr val="CFD5EA"/>
                    </a:solidFill>
                  </a:tcPr>
                </a:tc>
                <a:tc>
                  <a:txBody>
                    <a:bodyPr/>
                    <a:lstStyle/>
                    <a:p>
                      <a:pPr algn="ctr" fontAlgn="ctr"/>
                      <a:r>
                        <a:rPr lang="cs-CZ" sz="1100" b="0" i="0" u="none" strike="noStrike" dirty="0">
                          <a:solidFill>
                            <a:srgbClr val="000000"/>
                          </a:solidFill>
                          <a:effectLst/>
                          <a:latin typeface="Calibri Light" panose="020F0302020204030204" pitchFamily="34" charset="0"/>
                        </a:rPr>
                        <a:t>3,69%</a:t>
                      </a:r>
                    </a:p>
                  </a:txBody>
                  <a:tcPr marL="9525" marR="9525" marT="9525" marB="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97 669</a:t>
                      </a:r>
                    </a:p>
                  </a:txBody>
                  <a:tcPr marL="9525" marR="9525" marT="9525" marB="0"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2 854 421</a:t>
                      </a:r>
                    </a:p>
                  </a:txBody>
                  <a:tcPr marL="9525" marR="9525" marT="9525" marB="0" anchor="ctr">
                    <a:lnB w="12700" cap="flat" cmpd="sng" algn="ctr">
                      <a:solidFill>
                        <a:schemeClr val="tx1"/>
                      </a:solidFill>
                      <a:prstDash val="solid"/>
                      <a:round/>
                      <a:headEnd type="none" w="med" len="med"/>
                      <a:tailEnd type="none" w="med" len="med"/>
                    </a:lnB>
                    <a:solidFill>
                      <a:srgbClr val="CFD5EA"/>
                    </a:solidFill>
                  </a:tcPr>
                </a:tc>
                <a:tc>
                  <a:txBody>
                    <a:bodyPr/>
                    <a:lstStyle/>
                    <a:p>
                      <a:pPr algn="ctr" fontAlgn="ctr"/>
                      <a:r>
                        <a:rPr lang="cs-CZ" sz="1100" b="0" i="0" u="none" strike="noStrike" dirty="0">
                          <a:solidFill>
                            <a:srgbClr val="000000"/>
                          </a:solidFill>
                          <a:effectLst/>
                          <a:latin typeface="Calibri Light" panose="020F0302020204030204" pitchFamily="34" charset="0"/>
                        </a:rPr>
                        <a:t>3,42%</a:t>
                      </a:r>
                    </a:p>
                  </a:txBody>
                  <a:tcPr marL="9525" marR="9525" marT="9525" marB="0" anchor="ctr">
                    <a:lnB w="12700" cap="flat" cmpd="sng" algn="ctr">
                      <a:solidFill>
                        <a:schemeClr val="tx1"/>
                      </a:solidFill>
                      <a:prstDash val="solid"/>
                      <a:round/>
                      <a:headEnd type="none" w="med" len="med"/>
                      <a:tailEnd type="none" w="med" len="med"/>
                    </a:lnB>
                    <a:solidFill>
                      <a:srgbClr val="CFD5EA"/>
                    </a:solidFill>
                  </a:tcPr>
                </a:tc>
                <a:extLst>
                  <a:ext uri="{0D108BD9-81ED-4DB2-BD59-A6C34878D82A}">
                    <a16:rowId xmlns:a16="http://schemas.microsoft.com/office/drawing/2014/main" val="2097392118"/>
                  </a:ext>
                </a:extLst>
              </a:tr>
            </a:tbl>
          </a:graphicData>
        </a:graphic>
      </p:graphicFrame>
      <p:sp>
        <p:nvSpPr>
          <p:cNvPr id="7" name="Obdélník 6"/>
          <p:cNvSpPr/>
          <p:nvPr/>
        </p:nvSpPr>
        <p:spPr>
          <a:xfrm>
            <a:off x="1736709" y="1022977"/>
            <a:ext cx="4085432" cy="261610"/>
          </a:xfrm>
          <a:prstGeom prst="rect">
            <a:avLst/>
          </a:prstGeom>
        </p:spPr>
        <p:txBody>
          <a:bodyPr wrap="square">
            <a:spAutoFit/>
          </a:bodyPr>
          <a:lstStyle/>
          <a:p>
            <a:r>
              <a:rPr lang="cs-CZ" sz="1100" b="1" dirty="0"/>
              <a:t>Počet kontaktů s PZS* vázaných na obyvatele LBK/ČR:</a:t>
            </a:r>
            <a:endParaRPr lang="cs-CZ" sz="1100" i="1" dirty="0"/>
          </a:p>
        </p:txBody>
      </p:sp>
      <p:sp>
        <p:nvSpPr>
          <p:cNvPr id="16" name="Obdélník 15"/>
          <p:cNvSpPr/>
          <p:nvPr/>
        </p:nvSpPr>
        <p:spPr>
          <a:xfrm>
            <a:off x="7498729" y="1078493"/>
            <a:ext cx="2727792" cy="430887"/>
          </a:xfrm>
          <a:prstGeom prst="rect">
            <a:avLst/>
          </a:prstGeom>
        </p:spPr>
        <p:txBody>
          <a:bodyPr wrap="square">
            <a:spAutoFit/>
          </a:bodyPr>
          <a:lstStyle/>
          <a:p>
            <a:r>
              <a:rPr lang="cs-CZ" sz="1100" b="1" dirty="0"/>
              <a:t>Počet kontaktů s PZS* připadající na 1 obyvatele LBK/ČR za rok :</a:t>
            </a:r>
          </a:p>
        </p:txBody>
      </p:sp>
      <p:graphicFrame>
        <p:nvGraphicFramePr>
          <p:cNvPr id="12" name="Tabulka 11"/>
          <p:cNvGraphicFramePr>
            <a:graphicFrameLocks noGrp="1"/>
          </p:cNvGraphicFramePr>
          <p:nvPr>
            <p:extLst>
              <p:ext uri="{D42A27DB-BD31-4B8C-83A1-F6EECF244321}">
                <p14:modId xmlns:p14="http://schemas.microsoft.com/office/powerpoint/2010/main" val="1664229938"/>
              </p:ext>
            </p:extLst>
          </p:nvPr>
        </p:nvGraphicFramePr>
        <p:xfrm>
          <a:off x="7552411" y="1563355"/>
          <a:ext cx="2674110" cy="4612377"/>
        </p:xfrm>
        <a:graphic>
          <a:graphicData uri="http://schemas.openxmlformats.org/drawingml/2006/table">
            <a:tbl>
              <a:tblPr firstRow="1" bandRow="1">
                <a:tableStyleId>{2D5ABB26-0587-4C30-8999-92F81FD0307C}</a:tableStyleId>
              </a:tblPr>
              <a:tblGrid>
                <a:gridCol w="642992">
                  <a:extLst>
                    <a:ext uri="{9D8B030D-6E8A-4147-A177-3AD203B41FA5}">
                      <a16:colId xmlns:a16="http://schemas.microsoft.com/office/drawing/2014/main" val="20000"/>
                    </a:ext>
                  </a:extLst>
                </a:gridCol>
                <a:gridCol w="485030">
                  <a:extLst>
                    <a:ext uri="{9D8B030D-6E8A-4147-A177-3AD203B41FA5}">
                      <a16:colId xmlns:a16="http://schemas.microsoft.com/office/drawing/2014/main" val="20001"/>
                    </a:ext>
                  </a:extLst>
                </a:gridCol>
                <a:gridCol w="469127">
                  <a:extLst>
                    <a:ext uri="{9D8B030D-6E8A-4147-A177-3AD203B41FA5}">
                      <a16:colId xmlns:a16="http://schemas.microsoft.com/office/drawing/2014/main" val="20002"/>
                    </a:ext>
                  </a:extLst>
                </a:gridCol>
                <a:gridCol w="365760">
                  <a:extLst>
                    <a:ext uri="{9D8B030D-6E8A-4147-A177-3AD203B41FA5}">
                      <a16:colId xmlns:a16="http://schemas.microsoft.com/office/drawing/2014/main" val="20003"/>
                    </a:ext>
                  </a:extLst>
                </a:gridCol>
                <a:gridCol w="711201">
                  <a:extLst>
                    <a:ext uri="{9D8B030D-6E8A-4147-A177-3AD203B41FA5}">
                      <a16:colId xmlns:a16="http://schemas.microsoft.com/office/drawing/2014/main" val="20004"/>
                    </a:ext>
                  </a:extLst>
                </a:gridCol>
              </a:tblGrid>
              <a:tr h="312317">
                <a:tc>
                  <a:txBody>
                    <a:bodyPr/>
                    <a:lstStyle/>
                    <a:p>
                      <a:pPr algn="ctr"/>
                      <a:endParaRPr lang="cs-CZ" sz="1100" b="1"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latin typeface="+mj-lt"/>
                        </a:rPr>
                        <a:t>Rok</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1100" b="1" dirty="0">
                          <a:latin typeface="+mj-lt"/>
                        </a:rPr>
                        <a:t>LBK</a:t>
                      </a:r>
                      <a:endParaRPr lang="cs-CZ" sz="1100" b="1"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latin typeface="+mj-lt"/>
                        </a:rPr>
                        <a:t>ČR</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kern="1200" dirty="0">
                          <a:solidFill>
                            <a:schemeClr val="tx1"/>
                          </a:solidFill>
                          <a:latin typeface="+mn-lt"/>
                          <a:ea typeface="+mn-ea"/>
                          <a:cs typeface="+mn-cs"/>
                        </a:rPr>
                        <a:t>Rozdíl </a:t>
                      </a:r>
                      <a:br>
                        <a:rPr lang="cs-CZ" sz="1100" b="1" kern="1200" dirty="0">
                          <a:solidFill>
                            <a:schemeClr val="tx1"/>
                          </a:solidFill>
                          <a:latin typeface="+mn-lt"/>
                          <a:ea typeface="+mn-ea"/>
                          <a:cs typeface="+mn-cs"/>
                        </a:rPr>
                      </a:br>
                      <a:r>
                        <a:rPr lang="cs-CZ" sz="1100" b="1" dirty="0"/>
                        <a:t>LBK</a:t>
                      </a:r>
                      <a:r>
                        <a:rPr lang="cs-CZ" sz="1100" b="1" kern="1200" dirty="0">
                          <a:solidFill>
                            <a:schemeClr val="tx1"/>
                          </a:solidFill>
                          <a:latin typeface="+mn-lt"/>
                          <a:ea typeface="+mn-ea"/>
                          <a:cs typeface="+mn-cs"/>
                        </a:rPr>
                        <a:t> vs. ČR</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122699">
                <a:tc rowSpan="3">
                  <a:txBody>
                    <a:bodyPr/>
                    <a:lstStyle/>
                    <a:p>
                      <a:pPr algn="ctr"/>
                      <a:r>
                        <a:rPr lang="cs-CZ" sz="1100" b="1" dirty="0">
                          <a:solidFill>
                            <a:schemeClr val="bg1"/>
                          </a:solidFill>
                          <a:latin typeface="+mj-lt"/>
                        </a:rPr>
                        <a:t>Celkem</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4472C4"/>
                    </a:solidFill>
                  </a:tcPr>
                </a:tc>
                <a:tc>
                  <a:txBody>
                    <a:bodyPr/>
                    <a:lstStyle/>
                    <a:p>
                      <a:pPr algn="ctr"/>
                      <a:r>
                        <a:rPr lang="cs-CZ" sz="1100" b="1" dirty="0">
                          <a:solidFill>
                            <a:schemeClr val="bg1"/>
                          </a:solidFill>
                          <a:latin typeface="+mj-lt"/>
                        </a:rPr>
                        <a:t>2016</a:t>
                      </a:r>
                    </a:p>
                  </a:txBody>
                  <a:tcPr marL="0" marR="0" marT="0" marB="0" anchor="ctr">
                    <a:lnT w="12700" cap="flat" cmpd="sng" algn="ctr">
                      <a:solidFill>
                        <a:schemeClr val="tx1"/>
                      </a:solidFill>
                      <a:prstDash val="solid"/>
                      <a:round/>
                      <a:headEnd type="none" w="med" len="med"/>
                      <a:tailEnd type="none" w="med" len="med"/>
                    </a:lnT>
                    <a:solidFill>
                      <a:srgbClr val="4472C4"/>
                    </a:solidFill>
                  </a:tcPr>
                </a:tc>
                <a:tc>
                  <a:txBody>
                    <a:bodyPr/>
                    <a:lstStyle/>
                    <a:p>
                      <a:pPr marL="0" algn="ctr" defTabSz="914400" rtl="0" eaLnBrk="1" fontAlgn="ctr" latinLnBrk="0" hangingPunct="1"/>
                      <a:r>
                        <a:rPr lang="cs-CZ" sz="1100" b="1" kern="1200" dirty="0">
                          <a:solidFill>
                            <a:schemeClr val="bg1"/>
                          </a:solidFill>
                          <a:latin typeface="+mj-lt"/>
                          <a:ea typeface="+mn-ea"/>
                          <a:cs typeface="+mn-cs"/>
                        </a:rPr>
                        <a:t>0,18</a:t>
                      </a:r>
                    </a:p>
                  </a:txBody>
                  <a:tcPr marL="9525" marR="9525" marT="9525" marB="0" anchor="b">
                    <a:lnT w="12700" cap="flat" cmpd="sng" algn="ctr">
                      <a:solidFill>
                        <a:schemeClr val="tx1"/>
                      </a:solidFill>
                      <a:prstDash val="solid"/>
                      <a:round/>
                      <a:headEnd type="none" w="med" len="med"/>
                      <a:tailEnd type="none" w="med" len="med"/>
                    </a:lnT>
                    <a:solidFill>
                      <a:srgbClr val="4472C4"/>
                    </a:solidFill>
                  </a:tcPr>
                </a:tc>
                <a:tc>
                  <a:txBody>
                    <a:bodyPr/>
                    <a:lstStyle/>
                    <a:p>
                      <a:pPr marL="0" algn="ctr" defTabSz="914400" rtl="0" eaLnBrk="1" fontAlgn="ctr" latinLnBrk="0" hangingPunct="1"/>
                      <a:r>
                        <a:rPr lang="cs-CZ" sz="1100" b="1" kern="1200">
                          <a:solidFill>
                            <a:schemeClr val="bg1"/>
                          </a:solidFill>
                          <a:latin typeface="+mj-lt"/>
                          <a:ea typeface="+mn-ea"/>
                          <a:cs typeface="+mn-cs"/>
                        </a:rPr>
                        <a:t>0,19</a:t>
                      </a:r>
                    </a:p>
                  </a:txBody>
                  <a:tcPr marL="9525" marR="9525" marT="9525" marB="0" anchor="b">
                    <a:lnT w="12700" cap="flat" cmpd="sng" algn="ctr">
                      <a:solidFill>
                        <a:schemeClr val="tx1"/>
                      </a:solidFill>
                      <a:prstDash val="solid"/>
                      <a:round/>
                      <a:headEnd type="none" w="med" len="med"/>
                      <a:tailEnd type="none" w="med" len="med"/>
                    </a:lnT>
                    <a:solidFill>
                      <a:srgbClr val="4472C4"/>
                    </a:solidFill>
                  </a:tcPr>
                </a:tc>
                <a:tc>
                  <a:txBody>
                    <a:bodyPr/>
                    <a:lstStyle/>
                    <a:p>
                      <a:pPr marL="0" algn="ctr" defTabSz="914400" rtl="0" eaLnBrk="1" fontAlgn="ctr" latinLnBrk="0" hangingPunct="1"/>
                      <a:r>
                        <a:rPr lang="cs-CZ" sz="1100" b="1" kern="1200">
                          <a:solidFill>
                            <a:schemeClr val="bg1"/>
                          </a:solidFill>
                          <a:latin typeface="+mj-lt"/>
                          <a:ea typeface="+mn-ea"/>
                          <a:cs typeface="+mn-cs"/>
                        </a:rPr>
                        <a:t>-0,01</a:t>
                      </a:r>
                    </a:p>
                  </a:txBody>
                  <a:tcPr marL="9525" marR="9525" marT="9525" marB="0" anchor="b">
                    <a:lnT w="12700" cap="flat" cmpd="sng" algn="ctr">
                      <a:solidFill>
                        <a:schemeClr val="tx1"/>
                      </a:solidFill>
                      <a:prstDash val="solid"/>
                      <a:round/>
                      <a:headEnd type="none" w="med" len="med"/>
                      <a:tailEnd type="none" w="med" len="med"/>
                    </a:lnT>
                    <a:solidFill>
                      <a:srgbClr val="4472C4"/>
                    </a:solidFill>
                  </a:tcPr>
                </a:tc>
                <a:extLst>
                  <a:ext uri="{0D108BD9-81ED-4DB2-BD59-A6C34878D82A}">
                    <a16:rowId xmlns:a16="http://schemas.microsoft.com/office/drawing/2014/main" val="10001"/>
                  </a:ext>
                </a:extLst>
              </a:tr>
              <a:tr h="163579">
                <a:tc vMerge="1">
                  <a:txBody>
                    <a:bodyPr/>
                    <a:lstStyle/>
                    <a:p>
                      <a:pPr algn="ctr"/>
                      <a:endParaRPr lang="cs-CZ" sz="1100"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lang="cs-CZ" sz="1100" b="1" dirty="0">
                          <a:solidFill>
                            <a:schemeClr val="bg1"/>
                          </a:solidFill>
                          <a:latin typeface="+mj-lt"/>
                        </a:rPr>
                        <a:t>2017</a:t>
                      </a:r>
                    </a:p>
                  </a:txBody>
                  <a:tcPr marL="0" marR="0" marT="0" marB="0" anchor="ctr">
                    <a:lnB w="12700" cap="flat" cmpd="sng" algn="ctr">
                      <a:noFill/>
                      <a:prstDash val="solid"/>
                      <a:round/>
                      <a:headEnd type="none" w="med" len="med"/>
                      <a:tailEnd type="none" w="med" len="med"/>
                    </a:lnB>
                    <a:solidFill>
                      <a:srgbClr val="4472C4"/>
                    </a:solidFill>
                  </a:tcPr>
                </a:tc>
                <a:tc>
                  <a:txBody>
                    <a:bodyPr/>
                    <a:lstStyle/>
                    <a:p>
                      <a:pPr marL="0" algn="ctr" defTabSz="914400" rtl="0" eaLnBrk="1" fontAlgn="ctr" latinLnBrk="0" hangingPunct="1"/>
                      <a:r>
                        <a:rPr lang="cs-CZ" sz="1100" b="1" kern="1200">
                          <a:solidFill>
                            <a:schemeClr val="bg1"/>
                          </a:solidFill>
                          <a:latin typeface="+mj-lt"/>
                          <a:ea typeface="+mn-ea"/>
                          <a:cs typeface="+mn-cs"/>
                        </a:rPr>
                        <a:t>0,18</a:t>
                      </a:r>
                    </a:p>
                  </a:txBody>
                  <a:tcPr marL="9525" marR="9525" marT="9525" marB="0" anchor="b">
                    <a:lnB w="12700" cap="flat" cmpd="sng" algn="ctr">
                      <a:noFill/>
                      <a:prstDash val="solid"/>
                      <a:round/>
                      <a:headEnd type="none" w="med" len="med"/>
                      <a:tailEnd type="none" w="med" len="med"/>
                    </a:lnB>
                    <a:solidFill>
                      <a:srgbClr val="4472C4"/>
                    </a:solidFill>
                  </a:tcPr>
                </a:tc>
                <a:tc>
                  <a:txBody>
                    <a:bodyPr/>
                    <a:lstStyle/>
                    <a:p>
                      <a:pPr marL="0" algn="ctr" defTabSz="914400" rtl="0" eaLnBrk="1" fontAlgn="ctr" latinLnBrk="0" hangingPunct="1"/>
                      <a:r>
                        <a:rPr lang="cs-CZ" sz="1100" b="1" kern="1200" dirty="0">
                          <a:solidFill>
                            <a:schemeClr val="bg1"/>
                          </a:solidFill>
                          <a:latin typeface="+mj-lt"/>
                          <a:ea typeface="+mn-ea"/>
                          <a:cs typeface="+mn-cs"/>
                        </a:rPr>
                        <a:t>0,18</a:t>
                      </a:r>
                    </a:p>
                  </a:txBody>
                  <a:tcPr marL="9525" marR="9525" marT="9525" marB="0" anchor="b">
                    <a:lnB w="12700" cap="flat" cmpd="sng" algn="ctr">
                      <a:noFill/>
                      <a:prstDash val="solid"/>
                      <a:round/>
                      <a:headEnd type="none" w="med" len="med"/>
                      <a:tailEnd type="none" w="med" len="med"/>
                    </a:lnB>
                    <a:solidFill>
                      <a:srgbClr val="4472C4"/>
                    </a:solidFill>
                  </a:tcPr>
                </a:tc>
                <a:tc>
                  <a:txBody>
                    <a:bodyPr/>
                    <a:lstStyle/>
                    <a:p>
                      <a:pPr marL="0" algn="ctr" defTabSz="914400" rtl="0" eaLnBrk="1" fontAlgn="ctr" latinLnBrk="0" hangingPunct="1"/>
                      <a:r>
                        <a:rPr lang="cs-CZ" sz="1100" b="1" kern="1200" dirty="0">
                          <a:solidFill>
                            <a:schemeClr val="bg1"/>
                          </a:solidFill>
                          <a:latin typeface="+mj-lt"/>
                          <a:ea typeface="+mn-ea"/>
                          <a:cs typeface="+mn-cs"/>
                        </a:rPr>
                        <a:t>-0,01</a:t>
                      </a:r>
                    </a:p>
                  </a:txBody>
                  <a:tcPr marL="9525" marR="9525" marT="9525" marB="0" anchor="b">
                    <a:lnB w="12700" cap="flat" cmpd="sng" algn="ctr">
                      <a:noFill/>
                      <a:prstDash val="solid"/>
                      <a:round/>
                      <a:headEnd type="none" w="med" len="med"/>
                      <a:tailEnd type="none" w="med" len="med"/>
                    </a:lnB>
                    <a:solidFill>
                      <a:srgbClr val="4472C4"/>
                    </a:solidFill>
                  </a:tcPr>
                </a:tc>
                <a:extLst>
                  <a:ext uri="{0D108BD9-81ED-4DB2-BD59-A6C34878D82A}">
                    <a16:rowId xmlns:a16="http://schemas.microsoft.com/office/drawing/2014/main" val="10002"/>
                  </a:ext>
                </a:extLst>
              </a:tr>
              <a:tr h="122699">
                <a:tc vMerge="1">
                  <a:txBody>
                    <a:bodyPr/>
                    <a:lstStyle/>
                    <a:p>
                      <a:pPr algn="ctr"/>
                      <a:endParaRPr lang="cs-CZ" sz="1100" dirty="0">
                        <a:latin typeface="+mj-lt"/>
                      </a:endParaRPr>
                    </a:p>
                  </a:txBody>
                  <a:tcPr marL="0" marR="0" marT="0" marB="0" anchor="ctr">
                    <a:lnT w="12700" cap="flat" cmpd="sng" algn="ctr">
                      <a:solidFill>
                        <a:schemeClr val="tx1"/>
                      </a:solidFill>
                      <a:prstDash val="solid"/>
                      <a:round/>
                      <a:headEnd type="none" w="med" len="med"/>
                      <a:tailEnd type="none" w="med" len="med"/>
                    </a:lnT>
                  </a:tcPr>
                </a:tc>
                <a:tc>
                  <a:txBody>
                    <a:bodyPr/>
                    <a:lstStyle/>
                    <a:p>
                      <a:pPr algn="ctr"/>
                      <a:r>
                        <a:rPr lang="cs-CZ" sz="1100" b="1" dirty="0">
                          <a:solidFill>
                            <a:schemeClr val="bg1"/>
                          </a:solidFill>
                          <a:latin typeface="+mj-lt"/>
                        </a:rPr>
                        <a:t>2018</a:t>
                      </a:r>
                    </a:p>
                  </a:txBody>
                  <a:tcPr marL="0" marR="0" marT="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marL="0" algn="ctr" defTabSz="914400" rtl="0" eaLnBrk="1" fontAlgn="ctr" latinLnBrk="0" hangingPunct="1"/>
                      <a:r>
                        <a:rPr lang="cs-CZ" sz="1100" b="1" kern="1200">
                          <a:solidFill>
                            <a:schemeClr val="bg1"/>
                          </a:solidFill>
                          <a:latin typeface="+mj-lt"/>
                          <a:ea typeface="+mn-ea"/>
                          <a:cs typeface="+mn-cs"/>
                        </a:rPr>
                        <a:t>0,17</a:t>
                      </a:r>
                    </a:p>
                  </a:txBody>
                  <a:tcPr marL="9525" marR="9525" marT="9525" marB="0" anchor="b">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marL="0" algn="ctr" defTabSz="914400" rtl="0" eaLnBrk="1" fontAlgn="ctr" latinLnBrk="0" hangingPunct="1"/>
                      <a:r>
                        <a:rPr lang="cs-CZ" sz="1100" b="1" kern="1200">
                          <a:solidFill>
                            <a:schemeClr val="bg1"/>
                          </a:solidFill>
                          <a:latin typeface="+mj-lt"/>
                          <a:ea typeface="+mn-ea"/>
                          <a:cs typeface="+mn-cs"/>
                        </a:rPr>
                        <a:t>0,18</a:t>
                      </a:r>
                    </a:p>
                  </a:txBody>
                  <a:tcPr marL="9525" marR="9525" marT="9525" marB="0" anchor="b">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marL="0" algn="ctr" defTabSz="914400" rtl="0" eaLnBrk="1" fontAlgn="ctr" latinLnBrk="0" hangingPunct="1"/>
                      <a:r>
                        <a:rPr lang="cs-CZ" sz="1100" b="1" kern="1200" dirty="0">
                          <a:solidFill>
                            <a:schemeClr val="bg1"/>
                          </a:solidFill>
                          <a:latin typeface="+mj-lt"/>
                          <a:ea typeface="+mn-ea"/>
                          <a:cs typeface="+mn-cs"/>
                        </a:rPr>
                        <a:t>-0,01</a:t>
                      </a:r>
                    </a:p>
                  </a:txBody>
                  <a:tcPr marL="9525" marR="9525" marT="9525" marB="0" anchor="b">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extLst>
                  <a:ext uri="{0D108BD9-81ED-4DB2-BD59-A6C34878D82A}">
                    <a16:rowId xmlns:a16="http://schemas.microsoft.com/office/drawing/2014/main" val="10003"/>
                  </a:ext>
                </a:extLst>
              </a:tr>
              <a:tr h="122699">
                <a:tc rowSpan="3">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cs-CZ" sz="1100" kern="1200" dirty="0">
                          <a:solidFill>
                            <a:schemeClr val="tx1"/>
                          </a:solidFill>
                          <a:latin typeface="+mn-lt"/>
                          <a:ea typeface="+mn-ea"/>
                          <a:cs typeface="+mn-cs"/>
                        </a:rPr>
                        <a:t>Věk 0–1</a:t>
                      </a:r>
                    </a:p>
                  </a:txBody>
                  <a:tcPr marL="0" marR="0" marT="0" marB="0" anchor="ctr">
                    <a:lnT w="12700" cap="flat" cmpd="sng" algn="ctr">
                      <a:solidFill>
                        <a:schemeClr val="tx1"/>
                      </a:solidFill>
                      <a:prstDash val="solid"/>
                      <a:round/>
                      <a:headEnd type="none" w="med" len="med"/>
                      <a:tailEnd type="none" w="med" len="med"/>
                    </a:lnT>
                    <a:solidFill>
                      <a:srgbClr val="CFD5EA"/>
                    </a:solidFill>
                  </a:tcPr>
                </a:tc>
                <a:tc>
                  <a:txBody>
                    <a:bodyPr/>
                    <a:lstStyle/>
                    <a:p>
                      <a:pPr algn="ctr"/>
                      <a:r>
                        <a:rPr lang="cs-CZ" sz="1100" dirty="0">
                          <a:latin typeface="+mj-lt"/>
                        </a:rPr>
                        <a:t>2016</a:t>
                      </a:r>
                    </a:p>
                  </a:txBody>
                  <a:tcPr marL="0" marR="0" marT="0" marB="0" anchor="ctr">
                    <a:lnT w="12700" cap="flat" cmpd="sng" algn="ctr">
                      <a:solidFill>
                        <a:schemeClr val="tx1"/>
                      </a:solidFill>
                      <a:prstDash val="solid"/>
                      <a:round/>
                      <a:headEnd type="none" w="med" len="med"/>
                      <a:tailEnd type="none" w="med" len="med"/>
                    </a:lnT>
                    <a:solidFill>
                      <a:srgbClr val="CFD5EA"/>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0,67</a:t>
                      </a:r>
                    </a:p>
                  </a:txBody>
                  <a:tcPr marL="9525" marR="9525" marT="9525" marB="0" anchor="b">
                    <a:lnT w="12700" cap="flat" cmpd="sng" algn="ctr">
                      <a:solidFill>
                        <a:schemeClr val="tx1"/>
                      </a:solidFill>
                      <a:prstDash val="solid"/>
                      <a:round/>
                      <a:headEnd type="none" w="med" len="med"/>
                      <a:tailEnd type="none" w="med" len="med"/>
                    </a:lnT>
                    <a:solidFill>
                      <a:srgbClr val="CFD5EA"/>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0,66</a:t>
                      </a:r>
                    </a:p>
                  </a:txBody>
                  <a:tcPr marL="9525" marR="9525" marT="9525" marB="0" anchor="b">
                    <a:lnT w="12700" cap="flat" cmpd="sng" algn="ctr">
                      <a:solidFill>
                        <a:schemeClr val="tx1"/>
                      </a:solidFill>
                      <a:prstDash val="solid"/>
                      <a:round/>
                      <a:headEnd type="none" w="med" len="med"/>
                      <a:tailEnd type="none" w="med" len="med"/>
                    </a:lnT>
                    <a:solidFill>
                      <a:srgbClr val="CFD5EA"/>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0,02</a:t>
                      </a:r>
                    </a:p>
                  </a:txBody>
                  <a:tcPr marL="9525" marR="9525" marT="9525" marB="0" anchor="b">
                    <a:lnT w="12700" cap="flat" cmpd="sng" algn="ctr">
                      <a:solidFill>
                        <a:schemeClr val="tx1"/>
                      </a:solidFill>
                      <a:prstDash val="solid"/>
                      <a:round/>
                      <a:headEnd type="none" w="med" len="med"/>
                      <a:tailEnd type="none" w="med" len="med"/>
                    </a:lnT>
                    <a:solidFill>
                      <a:srgbClr val="CFD5EA"/>
                    </a:solidFill>
                  </a:tcPr>
                </a:tc>
                <a:extLst>
                  <a:ext uri="{0D108BD9-81ED-4DB2-BD59-A6C34878D82A}">
                    <a16:rowId xmlns:a16="http://schemas.microsoft.com/office/drawing/2014/main" val="10004"/>
                  </a:ext>
                </a:extLst>
              </a:tr>
              <a:tr h="122699">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2017</a:t>
                      </a:r>
                    </a:p>
                  </a:txBody>
                  <a:tcPr marL="0" marR="0" marT="0" marB="0" anchor="ctr">
                    <a:solidFill>
                      <a:srgbClr val="CFD5EA"/>
                    </a:solidFill>
                  </a:tcPr>
                </a:tc>
                <a:tc>
                  <a:txBody>
                    <a:bodyPr/>
                    <a:lstStyle/>
                    <a:p>
                      <a:pPr marL="0" algn="ctr" defTabSz="914400" rtl="0" eaLnBrk="1" fontAlgn="b" latinLnBrk="0" hangingPunct="1"/>
                      <a:r>
                        <a:rPr lang="cs-CZ" sz="1100" kern="1200">
                          <a:solidFill>
                            <a:schemeClr val="tx1"/>
                          </a:solidFill>
                          <a:latin typeface="+mj-lt"/>
                          <a:ea typeface="+mn-ea"/>
                          <a:cs typeface="+mn-cs"/>
                        </a:rPr>
                        <a:t>0,64</a:t>
                      </a:r>
                    </a:p>
                  </a:txBody>
                  <a:tcPr marL="9525" marR="9525" marT="9525" marB="0" anchor="b">
                    <a:solidFill>
                      <a:srgbClr val="CFD5EA"/>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0,66</a:t>
                      </a:r>
                    </a:p>
                  </a:txBody>
                  <a:tcPr marL="9525" marR="9525" marT="9525" marB="0" anchor="b">
                    <a:solidFill>
                      <a:srgbClr val="CFD5EA"/>
                    </a:solidFill>
                  </a:tcPr>
                </a:tc>
                <a:tc>
                  <a:txBody>
                    <a:bodyPr/>
                    <a:lstStyle/>
                    <a:p>
                      <a:pPr marL="0" algn="ctr" defTabSz="914400" rtl="0" eaLnBrk="1" fontAlgn="b" latinLnBrk="0" hangingPunct="1"/>
                      <a:r>
                        <a:rPr lang="cs-CZ" sz="1100" kern="1200">
                          <a:solidFill>
                            <a:schemeClr val="tx1"/>
                          </a:solidFill>
                          <a:latin typeface="+mj-lt"/>
                          <a:ea typeface="+mn-ea"/>
                          <a:cs typeface="+mn-cs"/>
                        </a:rPr>
                        <a:t>-0,01</a:t>
                      </a:r>
                    </a:p>
                  </a:txBody>
                  <a:tcPr marL="9525" marR="9525" marT="9525" marB="0" anchor="b">
                    <a:solidFill>
                      <a:srgbClr val="CFD5EA"/>
                    </a:solidFill>
                  </a:tcPr>
                </a:tc>
                <a:extLst>
                  <a:ext uri="{0D108BD9-81ED-4DB2-BD59-A6C34878D82A}">
                    <a16:rowId xmlns:a16="http://schemas.microsoft.com/office/drawing/2014/main" val="10005"/>
                  </a:ext>
                </a:extLst>
              </a:tr>
              <a:tr h="170174">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2018</a:t>
                      </a:r>
                    </a:p>
                  </a:txBody>
                  <a:tcPr marL="0" marR="0" marT="0" marB="0" anchor="ctr">
                    <a:solidFill>
                      <a:srgbClr val="CFD5EA"/>
                    </a:solidFill>
                  </a:tcPr>
                </a:tc>
                <a:tc>
                  <a:txBody>
                    <a:bodyPr/>
                    <a:lstStyle/>
                    <a:p>
                      <a:pPr marL="0" algn="ctr" defTabSz="914400" rtl="0" eaLnBrk="1" fontAlgn="b" latinLnBrk="0" hangingPunct="1"/>
                      <a:r>
                        <a:rPr lang="cs-CZ" sz="1100" kern="1200">
                          <a:solidFill>
                            <a:schemeClr val="tx1"/>
                          </a:solidFill>
                          <a:latin typeface="+mj-lt"/>
                          <a:ea typeface="+mn-ea"/>
                          <a:cs typeface="+mn-cs"/>
                        </a:rPr>
                        <a:t>0,64</a:t>
                      </a:r>
                    </a:p>
                  </a:txBody>
                  <a:tcPr marL="9525" marR="9525" marT="9525" marB="0" anchor="b">
                    <a:solidFill>
                      <a:srgbClr val="CFD5EA"/>
                    </a:solidFill>
                  </a:tcPr>
                </a:tc>
                <a:tc>
                  <a:txBody>
                    <a:bodyPr/>
                    <a:lstStyle/>
                    <a:p>
                      <a:pPr marL="0" algn="ctr" defTabSz="914400" rtl="0" eaLnBrk="1" fontAlgn="b" latinLnBrk="0" hangingPunct="1"/>
                      <a:r>
                        <a:rPr lang="cs-CZ" sz="1100" kern="1200">
                          <a:solidFill>
                            <a:schemeClr val="tx1"/>
                          </a:solidFill>
                          <a:latin typeface="+mj-lt"/>
                          <a:ea typeface="+mn-ea"/>
                          <a:cs typeface="+mn-cs"/>
                        </a:rPr>
                        <a:t>0,64</a:t>
                      </a:r>
                    </a:p>
                  </a:txBody>
                  <a:tcPr marL="9525" marR="9525" marT="9525" marB="0" anchor="b">
                    <a:solidFill>
                      <a:srgbClr val="CFD5EA"/>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0,00</a:t>
                      </a:r>
                    </a:p>
                  </a:txBody>
                  <a:tcPr marL="9525" marR="9525" marT="9525" marB="0" anchor="b">
                    <a:solidFill>
                      <a:srgbClr val="CFD5EA"/>
                    </a:solidFill>
                  </a:tcPr>
                </a:tc>
                <a:extLst>
                  <a:ext uri="{0D108BD9-81ED-4DB2-BD59-A6C34878D82A}">
                    <a16:rowId xmlns:a16="http://schemas.microsoft.com/office/drawing/2014/main" val="10006"/>
                  </a:ext>
                </a:extLst>
              </a:tr>
              <a:tr h="122699">
                <a:tc rowSpan="3">
                  <a:txBody>
                    <a:bodyPr/>
                    <a:lstStyle/>
                    <a:p>
                      <a:pPr algn="ctr"/>
                      <a:r>
                        <a:rPr lang="cs-CZ" sz="1100" kern="1200" dirty="0">
                          <a:solidFill>
                            <a:schemeClr val="tx1"/>
                          </a:solidFill>
                          <a:latin typeface="+mn-lt"/>
                          <a:ea typeface="+mn-ea"/>
                          <a:cs typeface="+mn-cs"/>
                        </a:rPr>
                        <a:t>Věk 2–10</a:t>
                      </a:r>
                    </a:p>
                  </a:txBody>
                  <a:tcPr marL="0" marR="0" marT="0" marB="0" anchor="ctr">
                    <a:solidFill>
                      <a:srgbClr val="E9EBF5"/>
                    </a:solidFill>
                  </a:tcPr>
                </a:tc>
                <a:tc>
                  <a:txBody>
                    <a:bodyPr/>
                    <a:lstStyle/>
                    <a:p>
                      <a:pPr algn="ctr"/>
                      <a:r>
                        <a:rPr lang="cs-CZ" sz="1100" dirty="0">
                          <a:latin typeface="+mj-lt"/>
                        </a:rPr>
                        <a:t>2016</a:t>
                      </a:r>
                    </a:p>
                  </a:txBody>
                  <a:tcPr marL="0" marR="0" marT="0" marB="0" anchor="ctr">
                    <a:solidFill>
                      <a:srgbClr val="E9EBF5"/>
                    </a:solidFill>
                  </a:tcPr>
                </a:tc>
                <a:tc>
                  <a:txBody>
                    <a:bodyPr/>
                    <a:lstStyle/>
                    <a:p>
                      <a:pPr marL="0" algn="ctr" defTabSz="914400" rtl="0" eaLnBrk="1" fontAlgn="b" latinLnBrk="0" hangingPunct="1"/>
                      <a:r>
                        <a:rPr lang="cs-CZ" sz="1100" kern="1200">
                          <a:solidFill>
                            <a:schemeClr val="tx1"/>
                          </a:solidFill>
                          <a:latin typeface="+mj-lt"/>
                          <a:ea typeface="+mn-ea"/>
                          <a:cs typeface="+mn-cs"/>
                        </a:rPr>
                        <a:t>0,10</a:t>
                      </a:r>
                    </a:p>
                  </a:txBody>
                  <a:tcPr marL="9525" marR="9525" marT="9525" marB="0" anchor="b">
                    <a:solidFill>
                      <a:srgbClr val="E9EBF5"/>
                    </a:solidFill>
                  </a:tcPr>
                </a:tc>
                <a:tc>
                  <a:txBody>
                    <a:bodyPr/>
                    <a:lstStyle/>
                    <a:p>
                      <a:pPr marL="0" algn="ctr" defTabSz="914400" rtl="0" eaLnBrk="1" fontAlgn="b" latinLnBrk="0" hangingPunct="1"/>
                      <a:r>
                        <a:rPr lang="cs-CZ" sz="1100" kern="1200">
                          <a:solidFill>
                            <a:schemeClr val="tx1"/>
                          </a:solidFill>
                          <a:latin typeface="+mj-lt"/>
                          <a:ea typeface="+mn-ea"/>
                          <a:cs typeface="+mn-cs"/>
                        </a:rPr>
                        <a:t>0,10</a:t>
                      </a:r>
                    </a:p>
                  </a:txBody>
                  <a:tcPr marL="9525" marR="9525" marT="9525" marB="0" anchor="b">
                    <a:solidFill>
                      <a:srgbClr val="E9EBF5"/>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0,00</a:t>
                      </a:r>
                    </a:p>
                  </a:txBody>
                  <a:tcPr marL="9525" marR="9525" marT="9525" marB="0" anchor="b">
                    <a:solidFill>
                      <a:srgbClr val="E9EBF5"/>
                    </a:solidFill>
                  </a:tcPr>
                </a:tc>
                <a:extLst>
                  <a:ext uri="{0D108BD9-81ED-4DB2-BD59-A6C34878D82A}">
                    <a16:rowId xmlns:a16="http://schemas.microsoft.com/office/drawing/2014/main" val="10007"/>
                  </a:ext>
                </a:extLst>
              </a:tr>
              <a:tr h="122699">
                <a:tc vMerge="1">
                  <a:txBody>
                    <a:bodyPr/>
                    <a:lstStyle/>
                    <a:p>
                      <a:endParaRPr lang="cs-CZ" dirty="0"/>
                    </a:p>
                  </a:txBody>
                  <a:tcPr marL="0" marR="0" marT="0" marB="0" anchor="ctr">
                    <a:solidFill>
                      <a:srgbClr val="D8E0F2"/>
                    </a:solidFill>
                  </a:tcPr>
                </a:tc>
                <a:tc>
                  <a:txBody>
                    <a:bodyPr/>
                    <a:lstStyle/>
                    <a:p>
                      <a:pPr algn="ctr"/>
                      <a:r>
                        <a:rPr lang="cs-CZ" sz="1100" dirty="0">
                          <a:latin typeface="+mj-lt"/>
                        </a:rPr>
                        <a:t>2017</a:t>
                      </a:r>
                    </a:p>
                  </a:txBody>
                  <a:tcPr marL="0" marR="0" marT="0" marB="0" anchor="ctr">
                    <a:solidFill>
                      <a:srgbClr val="E9EBF5"/>
                    </a:solidFill>
                  </a:tcPr>
                </a:tc>
                <a:tc>
                  <a:txBody>
                    <a:bodyPr/>
                    <a:lstStyle/>
                    <a:p>
                      <a:pPr marL="0" algn="ctr" defTabSz="914400" rtl="0" eaLnBrk="1" fontAlgn="b" latinLnBrk="0" hangingPunct="1"/>
                      <a:r>
                        <a:rPr lang="cs-CZ" sz="1100" kern="1200">
                          <a:solidFill>
                            <a:schemeClr val="tx1"/>
                          </a:solidFill>
                          <a:latin typeface="+mj-lt"/>
                          <a:ea typeface="+mn-ea"/>
                          <a:cs typeface="+mn-cs"/>
                        </a:rPr>
                        <a:t>0,10</a:t>
                      </a:r>
                    </a:p>
                  </a:txBody>
                  <a:tcPr marL="9525" marR="9525" marT="9525" marB="0" anchor="b">
                    <a:solidFill>
                      <a:srgbClr val="E9EBF5"/>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0,10</a:t>
                      </a:r>
                    </a:p>
                  </a:txBody>
                  <a:tcPr marL="9525" marR="9525" marT="9525" marB="0" anchor="b">
                    <a:solidFill>
                      <a:srgbClr val="E9EBF5"/>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0,00</a:t>
                      </a:r>
                    </a:p>
                  </a:txBody>
                  <a:tcPr marL="9525" marR="9525" marT="9525" marB="0" anchor="b">
                    <a:solidFill>
                      <a:srgbClr val="E9EBF5"/>
                    </a:solidFill>
                  </a:tcPr>
                </a:tc>
                <a:extLst>
                  <a:ext uri="{0D108BD9-81ED-4DB2-BD59-A6C34878D82A}">
                    <a16:rowId xmlns:a16="http://schemas.microsoft.com/office/drawing/2014/main" val="10008"/>
                  </a:ext>
                </a:extLst>
              </a:tr>
              <a:tr h="202302">
                <a:tc vMerge="1">
                  <a:txBody>
                    <a:bodyPr/>
                    <a:lstStyle/>
                    <a:p>
                      <a:endParaRPr lang="cs-CZ" dirty="0"/>
                    </a:p>
                  </a:txBody>
                  <a:tcPr marL="0" marR="0" marT="0" marB="0" anchor="ctr">
                    <a:solidFill>
                      <a:srgbClr val="D8E0F2"/>
                    </a:solidFill>
                  </a:tcPr>
                </a:tc>
                <a:tc>
                  <a:txBody>
                    <a:bodyPr/>
                    <a:lstStyle/>
                    <a:p>
                      <a:pPr algn="ctr"/>
                      <a:r>
                        <a:rPr lang="cs-CZ" sz="1100" dirty="0">
                          <a:latin typeface="+mj-lt"/>
                        </a:rPr>
                        <a:t>2018</a:t>
                      </a:r>
                    </a:p>
                  </a:txBody>
                  <a:tcPr marL="0" marR="0" marT="0" marB="0" anchor="ctr">
                    <a:solidFill>
                      <a:srgbClr val="E9EBF5"/>
                    </a:solidFill>
                  </a:tcPr>
                </a:tc>
                <a:tc>
                  <a:txBody>
                    <a:bodyPr/>
                    <a:lstStyle/>
                    <a:p>
                      <a:pPr marL="0" algn="ctr" defTabSz="914400" rtl="0" eaLnBrk="1" fontAlgn="b" latinLnBrk="0" hangingPunct="1"/>
                      <a:r>
                        <a:rPr lang="cs-CZ" sz="1100" kern="1200">
                          <a:solidFill>
                            <a:schemeClr val="tx1"/>
                          </a:solidFill>
                          <a:latin typeface="+mj-lt"/>
                          <a:ea typeface="+mn-ea"/>
                          <a:cs typeface="+mn-cs"/>
                        </a:rPr>
                        <a:t>0,09</a:t>
                      </a:r>
                    </a:p>
                  </a:txBody>
                  <a:tcPr marL="9525" marR="9525" marT="9525" marB="0" anchor="b">
                    <a:solidFill>
                      <a:srgbClr val="E9EBF5"/>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0,10</a:t>
                      </a:r>
                    </a:p>
                  </a:txBody>
                  <a:tcPr marL="9525" marR="9525" marT="9525" marB="0" anchor="b">
                    <a:solidFill>
                      <a:srgbClr val="E9EBF5"/>
                    </a:solidFill>
                  </a:tcPr>
                </a:tc>
                <a:tc>
                  <a:txBody>
                    <a:bodyPr/>
                    <a:lstStyle/>
                    <a:p>
                      <a:pPr marL="0" algn="ctr" defTabSz="914400" rtl="0" eaLnBrk="1" fontAlgn="b" latinLnBrk="0" hangingPunct="1"/>
                      <a:r>
                        <a:rPr lang="cs-CZ" sz="1100" kern="1200">
                          <a:solidFill>
                            <a:schemeClr val="tx1"/>
                          </a:solidFill>
                          <a:latin typeface="+mj-lt"/>
                          <a:ea typeface="+mn-ea"/>
                          <a:cs typeface="+mn-cs"/>
                        </a:rPr>
                        <a:t>0,00</a:t>
                      </a:r>
                    </a:p>
                  </a:txBody>
                  <a:tcPr marL="9525" marR="9525" marT="9525" marB="0" anchor="b">
                    <a:solidFill>
                      <a:srgbClr val="E9EBF5"/>
                    </a:solidFill>
                  </a:tcPr>
                </a:tc>
                <a:extLst>
                  <a:ext uri="{0D108BD9-81ED-4DB2-BD59-A6C34878D82A}">
                    <a16:rowId xmlns:a16="http://schemas.microsoft.com/office/drawing/2014/main" val="10009"/>
                  </a:ext>
                </a:extLst>
              </a:tr>
              <a:tr h="122699">
                <a:tc rowSpan="3">
                  <a:txBody>
                    <a:bodyPr/>
                    <a:lstStyle/>
                    <a:p>
                      <a:pPr algn="ctr"/>
                      <a:r>
                        <a:rPr lang="cs-CZ" sz="1100" kern="1200" dirty="0">
                          <a:solidFill>
                            <a:schemeClr val="tx1"/>
                          </a:solidFill>
                          <a:latin typeface="+mn-lt"/>
                          <a:ea typeface="+mn-ea"/>
                          <a:cs typeface="+mn-cs"/>
                        </a:rPr>
                        <a:t>Věk 11–19</a:t>
                      </a:r>
                    </a:p>
                  </a:txBody>
                  <a:tcPr marL="0" marR="0" marT="0" marB="0" anchor="ctr">
                    <a:solidFill>
                      <a:srgbClr val="CFD5EA"/>
                    </a:solidFill>
                  </a:tcPr>
                </a:tc>
                <a:tc>
                  <a:txBody>
                    <a:bodyPr/>
                    <a:lstStyle/>
                    <a:p>
                      <a:pPr algn="ctr"/>
                      <a:r>
                        <a:rPr lang="cs-CZ" sz="1100" dirty="0">
                          <a:latin typeface="+mj-lt"/>
                        </a:rPr>
                        <a:t>2016</a:t>
                      </a:r>
                    </a:p>
                  </a:txBody>
                  <a:tcPr marL="0" marR="0" marT="0" marB="0" anchor="ctr">
                    <a:solidFill>
                      <a:srgbClr val="CFD5EA"/>
                    </a:solidFill>
                  </a:tcPr>
                </a:tc>
                <a:tc>
                  <a:txBody>
                    <a:bodyPr/>
                    <a:lstStyle/>
                    <a:p>
                      <a:pPr marL="0" algn="ctr" defTabSz="914400" rtl="0" eaLnBrk="1" fontAlgn="b" latinLnBrk="0" hangingPunct="1"/>
                      <a:r>
                        <a:rPr lang="cs-CZ" sz="1100" kern="1200">
                          <a:solidFill>
                            <a:schemeClr val="tx1"/>
                          </a:solidFill>
                          <a:latin typeface="+mj-lt"/>
                          <a:ea typeface="+mn-ea"/>
                          <a:cs typeface="+mn-cs"/>
                        </a:rPr>
                        <a:t>0,10</a:t>
                      </a:r>
                    </a:p>
                  </a:txBody>
                  <a:tcPr marL="9525" marR="9525" marT="9525" marB="0" anchor="b">
                    <a:solidFill>
                      <a:srgbClr val="CFD5EA"/>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0,10</a:t>
                      </a:r>
                    </a:p>
                  </a:txBody>
                  <a:tcPr marL="9525" marR="9525" marT="9525" marB="0" anchor="b">
                    <a:solidFill>
                      <a:srgbClr val="CFD5EA"/>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0,00</a:t>
                      </a:r>
                    </a:p>
                  </a:txBody>
                  <a:tcPr marL="9525" marR="9525" marT="9525" marB="0" anchor="b">
                    <a:solidFill>
                      <a:srgbClr val="CFD5EA"/>
                    </a:solidFill>
                  </a:tcPr>
                </a:tc>
                <a:extLst>
                  <a:ext uri="{0D108BD9-81ED-4DB2-BD59-A6C34878D82A}">
                    <a16:rowId xmlns:a16="http://schemas.microsoft.com/office/drawing/2014/main" val="10010"/>
                  </a:ext>
                </a:extLst>
              </a:tr>
              <a:tr h="122699">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2017</a:t>
                      </a:r>
                    </a:p>
                  </a:txBody>
                  <a:tcPr marL="0" marR="0" marT="0" marB="0" anchor="ctr">
                    <a:solidFill>
                      <a:srgbClr val="CFD5EA"/>
                    </a:solidFill>
                  </a:tcPr>
                </a:tc>
                <a:tc>
                  <a:txBody>
                    <a:bodyPr/>
                    <a:lstStyle/>
                    <a:p>
                      <a:pPr marL="0" algn="ctr" defTabSz="914400" rtl="0" eaLnBrk="1" fontAlgn="b" latinLnBrk="0" hangingPunct="1"/>
                      <a:r>
                        <a:rPr lang="cs-CZ" sz="1100" kern="1200">
                          <a:solidFill>
                            <a:schemeClr val="tx1"/>
                          </a:solidFill>
                          <a:latin typeface="+mj-lt"/>
                          <a:ea typeface="+mn-ea"/>
                          <a:cs typeface="+mn-cs"/>
                        </a:rPr>
                        <a:t>0,10</a:t>
                      </a:r>
                    </a:p>
                  </a:txBody>
                  <a:tcPr marL="9525" marR="9525" marT="9525" marB="0" anchor="b">
                    <a:solidFill>
                      <a:srgbClr val="CFD5EA"/>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0,09</a:t>
                      </a:r>
                    </a:p>
                  </a:txBody>
                  <a:tcPr marL="9525" marR="9525" marT="9525" marB="0" anchor="b">
                    <a:solidFill>
                      <a:srgbClr val="CFD5EA"/>
                    </a:solidFill>
                  </a:tcPr>
                </a:tc>
                <a:tc>
                  <a:txBody>
                    <a:bodyPr/>
                    <a:lstStyle/>
                    <a:p>
                      <a:pPr marL="0" algn="ctr" defTabSz="914400" rtl="0" eaLnBrk="1" fontAlgn="b" latinLnBrk="0" hangingPunct="1"/>
                      <a:r>
                        <a:rPr lang="cs-CZ" sz="1100" kern="1200">
                          <a:solidFill>
                            <a:schemeClr val="tx1"/>
                          </a:solidFill>
                          <a:latin typeface="+mj-lt"/>
                          <a:ea typeface="+mn-ea"/>
                          <a:cs typeface="+mn-cs"/>
                        </a:rPr>
                        <a:t>0,00</a:t>
                      </a:r>
                    </a:p>
                  </a:txBody>
                  <a:tcPr marL="9525" marR="9525" marT="9525" marB="0" anchor="b">
                    <a:solidFill>
                      <a:srgbClr val="CFD5EA"/>
                    </a:solidFill>
                  </a:tcPr>
                </a:tc>
                <a:extLst>
                  <a:ext uri="{0D108BD9-81ED-4DB2-BD59-A6C34878D82A}">
                    <a16:rowId xmlns:a16="http://schemas.microsoft.com/office/drawing/2014/main" val="10011"/>
                  </a:ext>
                </a:extLst>
              </a:tr>
              <a:tr h="122699">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2018</a:t>
                      </a:r>
                    </a:p>
                  </a:txBody>
                  <a:tcPr marL="0" marR="0" marT="0" marB="0" anchor="ctr">
                    <a:solidFill>
                      <a:srgbClr val="CFD5EA"/>
                    </a:solidFill>
                  </a:tcPr>
                </a:tc>
                <a:tc>
                  <a:txBody>
                    <a:bodyPr/>
                    <a:lstStyle/>
                    <a:p>
                      <a:pPr marL="0" algn="ctr" defTabSz="914400" rtl="0" eaLnBrk="1" fontAlgn="b" latinLnBrk="0" hangingPunct="1"/>
                      <a:r>
                        <a:rPr lang="cs-CZ" sz="1100" kern="1200">
                          <a:solidFill>
                            <a:schemeClr val="tx1"/>
                          </a:solidFill>
                          <a:latin typeface="+mj-lt"/>
                          <a:ea typeface="+mn-ea"/>
                          <a:cs typeface="+mn-cs"/>
                        </a:rPr>
                        <a:t>0,09</a:t>
                      </a:r>
                    </a:p>
                  </a:txBody>
                  <a:tcPr marL="9525" marR="9525" marT="9525" marB="0" anchor="b">
                    <a:solidFill>
                      <a:srgbClr val="CFD5EA"/>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0,09</a:t>
                      </a:r>
                    </a:p>
                  </a:txBody>
                  <a:tcPr marL="9525" marR="9525" marT="9525" marB="0" anchor="b">
                    <a:solidFill>
                      <a:srgbClr val="CFD5EA"/>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0,00</a:t>
                      </a:r>
                    </a:p>
                  </a:txBody>
                  <a:tcPr marL="9525" marR="9525" marT="9525" marB="0" anchor="b">
                    <a:solidFill>
                      <a:srgbClr val="CFD5EA"/>
                    </a:solidFill>
                  </a:tcPr>
                </a:tc>
                <a:extLst>
                  <a:ext uri="{0D108BD9-81ED-4DB2-BD59-A6C34878D82A}">
                    <a16:rowId xmlns:a16="http://schemas.microsoft.com/office/drawing/2014/main" val="10012"/>
                  </a:ext>
                </a:extLst>
              </a:tr>
              <a:tr h="122699">
                <a:tc rowSpan="3">
                  <a:txBody>
                    <a:bodyPr/>
                    <a:lstStyle/>
                    <a:p>
                      <a:pPr algn="ctr"/>
                      <a:r>
                        <a:rPr lang="cs-CZ" sz="1100" kern="1200" dirty="0">
                          <a:solidFill>
                            <a:schemeClr val="tx1"/>
                          </a:solidFill>
                          <a:latin typeface="+mn-lt"/>
                          <a:ea typeface="+mn-ea"/>
                          <a:cs typeface="+mn-cs"/>
                        </a:rPr>
                        <a:t>Věk 20–34</a:t>
                      </a:r>
                    </a:p>
                  </a:txBody>
                  <a:tcPr marL="0" marR="0" marT="0" marB="0" anchor="ctr">
                    <a:solidFill>
                      <a:srgbClr val="E9EBF5"/>
                    </a:solidFill>
                  </a:tcPr>
                </a:tc>
                <a:tc>
                  <a:txBody>
                    <a:bodyPr/>
                    <a:lstStyle/>
                    <a:p>
                      <a:pPr algn="ctr"/>
                      <a:r>
                        <a:rPr lang="cs-CZ" sz="1100" dirty="0">
                          <a:latin typeface="+mj-lt"/>
                        </a:rPr>
                        <a:t>2016</a:t>
                      </a:r>
                    </a:p>
                  </a:txBody>
                  <a:tcPr marL="0" marR="0" marT="0" marB="0" anchor="ctr">
                    <a:solidFill>
                      <a:srgbClr val="E9EBF5"/>
                    </a:solidFill>
                  </a:tcPr>
                </a:tc>
                <a:tc>
                  <a:txBody>
                    <a:bodyPr/>
                    <a:lstStyle/>
                    <a:p>
                      <a:pPr marL="0" algn="ctr" defTabSz="914400" rtl="0" eaLnBrk="1" fontAlgn="b" latinLnBrk="0" hangingPunct="1"/>
                      <a:r>
                        <a:rPr lang="cs-CZ" sz="1100" kern="1200">
                          <a:solidFill>
                            <a:schemeClr val="tx1"/>
                          </a:solidFill>
                          <a:latin typeface="+mj-lt"/>
                          <a:ea typeface="+mn-ea"/>
                          <a:cs typeface="+mn-cs"/>
                        </a:rPr>
                        <a:t>0,12</a:t>
                      </a:r>
                    </a:p>
                  </a:txBody>
                  <a:tcPr marL="9525" marR="9525" marT="9525" marB="0" anchor="b">
                    <a:solidFill>
                      <a:srgbClr val="E9EBF5"/>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0,13</a:t>
                      </a:r>
                    </a:p>
                  </a:txBody>
                  <a:tcPr marL="9525" marR="9525" marT="9525" marB="0" anchor="b">
                    <a:solidFill>
                      <a:srgbClr val="E9EBF5"/>
                    </a:solidFill>
                  </a:tcPr>
                </a:tc>
                <a:tc>
                  <a:txBody>
                    <a:bodyPr/>
                    <a:lstStyle/>
                    <a:p>
                      <a:pPr marL="0" algn="ctr" defTabSz="914400" rtl="0" eaLnBrk="1" fontAlgn="b" latinLnBrk="0" hangingPunct="1"/>
                      <a:r>
                        <a:rPr lang="cs-CZ" sz="1100" kern="1200">
                          <a:solidFill>
                            <a:schemeClr val="tx1"/>
                          </a:solidFill>
                          <a:latin typeface="+mj-lt"/>
                          <a:ea typeface="+mn-ea"/>
                          <a:cs typeface="+mn-cs"/>
                        </a:rPr>
                        <a:t>0,00</a:t>
                      </a:r>
                    </a:p>
                  </a:txBody>
                  <a:tcPr marL="9525" marR="9525" marT="9525" marB="0" anchor="b">
                    <a:solidFill>
                      <a:srgbClr val="E9EBF5"/>
                    </a:solidFill>
                  </a:tcPr>
                </a:tc>
                <a:extLst>
                  <a:ext uri="{0D108BD9-81ED-4DB2-BD59-A6C34878D82A}">
                    <a16:rowId xmlns:a16="http://schemas.microsoft.com/office/drawing/2014/main" val="10013"/>
                  </a:ext>
                </a:extLst>
              </a:tr>
              <a:tr h="122699">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p>
                      <a:pPr algn="ctr"/>
                      <a:r>
                        <a:rPr lang="cs-CZ" sz="1100" dirty="0">
                          <a:latin typeface="+mj-lt"/>
                        </a:rPr>
                        <a:t>2017</a:t>
                      </a:r>
                    </a:p>
                  </a:txBody>
                  <a:tcPr marL="0" marR="0" marT="0" marB="0" anchor="ctr">
                    <a:solidFill>
                      <a:srgbClr val="E9EBF5"/>
                    </a:solidFill>
                  </a:tcPr>
                </a:tc>
                <a:tc>
                  <a:txBody>
                    <a:bodyPr/>
                    <a:lstStyle/>
                    <a:p>
                      <a:pPr marL="0" algn="ctr" defTabSz="914400" rtl="0" eaLnBrk="1" fontAlgn="b" latinLnBrk="0" hangingPunct="1"/>
                      <a:r>
                        <a:rPr lang="cs-CZ" sz="1100" kern="1200">
                          <a:solidFill>
                            <a:schemeClr val="tx1"/>
                          </a:solidFill>
                          <a:latin typeface="+mj-lt"/>
                          <a:ea typeface="+mn-ea"/>
                          <a:cs typeface="+mn-cs"/>
                        </a:rPr>
                        <a:t>0,13</a:t>
                      </a:r>
                    </a:p>
                  </a:txBody>
                  <a:tcPr marL="9525" marR="9525" marT="9525" marB="0" anchor="b">
                    <a:solidFill>
                      <a:srgbClr val="E9EBF5"/>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0,13</a:t>
                      </a:r>
                    </a:p>
                  </a:txBody>
                  <a:tcPr marL="9525" marR="9525" marT="9525" marB="0" anchor="b">
                    <a:solidFill>
                      <a:srgbClr val="E9EBF5"/>
                    </a:solidFill>
                  </a:tcPr>
                </a:tc>
                <a:tc>
                  <a:txBody>
                    <a:bodyPr/>
                    <a:lstStyle/>
                    <a:p>
                      <a:pPr marL="0" algn="ctr" defTabSz="914400" rtl="0" eaLnBrk="1" fontAlgn="b" latinLnBrk="0" hangingPunct="1"/>
                      <a:r>
                        <a:rPr lang="cs-CZ" sz="1100" kern="1200">
                          <a:solidFill>
                            <a:schemeClr val="tx1"/>
                          </a:solidFill>
                          <a:latin typeface="+mj-lt"/>
                          <a:ea typeface="+mn-ea"/>
                          <a:cs typeface="+mn-cs"/>
                        </a:rPr>
                        <a:t>0,00</a:t>
                      </a:r>
                    </a:p>
                  </a:txBody>
                  <a:tcPr marL="9525" marR="9525" marT="9525" marB="0" anchor="b">
                    <a:solidFill>
                      <a:srgbClr val="E9EBF5"/>
                    </a:solidFill>
                  </a:tcPr>
                </a:tc>
                <a:extLst>
                  <a:ext uri="{0D108BD9-81ED-4DB2-BD59-A6C34878D82A}">
                    <a16:rowId xmlns:a16="http://schemas.microsoft.com/office/drawing/2014/main" val="10014"/>
                  </a:ext>
                </a:extLst>
              </a:tr>
              <a:tr h="122699">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p>
                      <a:pPr algn="ctr"/>
                      <a:r>
                        <a:rPr lang="cs-CZ" sz="1100" dirty="0">
                          <a:latin typeface="+mj-lt"/>
                        </a:rPr>
                        <a:t>2018</a:t>
                      </a:r>
                    </a:p>
                  </a:txBody>
                  <a:tcPr marL="0" marR="0" marT="0" marB="0" anchor="ctr">
                    <a:solidFill>
                      <a:srgbClr val="E9EBF5"/>
                    </a:solidFill>
                  </a:tcPr>
                </a:tc>
                <a:tc>
                  <a:txBody>
                    <a:bodyPr/>
                    <a:lstStyle/>
                    <a:p>
                      <a:pPr marL="0" algn="ctr" defTabSz="914400" rtl="0" eaLnBrk="1" fontAlgn="b" latinLnBrk="0" hangingPunct="1"/>
                      <a:r>
                        <a:rPr lang="cs-CZ" sz="1100" kern="1200">
                          <a:solidFill>
                            <a:schemeClr val="tx1"/>
                          </a:solidFill>
                          <a:latin typeface="+mj-lt"/>
                          <a:ea typeface="+mn-ea"/>
                          <a:cs typeface="+mn-cs"/>
                        </a:rPr>
                        <a:t>0,12</a:t>
                      </a:r>
                    </a:p>
                  </a:txBody>
                  <a:tcPr marL="9525" marR="9525" marT="9525" marB="0" anchor="b">
                    <a:solidFill>
                      <a:srgbClr val="E9EBF5"/>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0,12</a:t>
                      </a:r>
                    </a:p>
                  </a:txBody>
                  <a:tcPr marL="9525" marR="9525" marT="9525" marB="0" anchor="b">
                    <a:solidFill>
                      <a:srgbClr val="E9EBF5"/>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0,00</a:t>
                      </a:r>
                    </a:p>
                  </a:txBody>
                  <a:tcPr marL="9525" marR="9525" marT="9525" marB="0" anchor="b">
                    <a:solidFill>
                      <a:srgbClr val="E9EBF5"/>
                    </a:solidFill>
                  </a:tcPr>
                </a:tc>
                <a:extLst>
                  <a:ext uri="{0D108BD9-81ED-4DB2-BD59-A6C34878D82A}">
                    <a16:rowId xmlns:a16="http://schemas.microsoft.com/office/drawing/2014/main" val="210874145"/>
                  </a:ext>
                </a:extLst>
              </a:tr>
              <a:tr h="122699">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100" kern="1200" dirty="0">
                          <a:solidFill>
                            <a:schemeClr val="tx1"/>
                          </a:solidFill>
                          <a:latin typeface="+mn-lt"/>
                          <a:ea typeface="+mn-ea"/>
                          <a:cs typeface="+mn-cs"/>
                        </a:rPr>
                        <a:t>Věk 35–64</a:t>
                      </a:r>
                    </a:p>
                  </a:txBody>
                  <a:tcPr marL="0" marR="0" marT="0" marB="0" anchor="ctr">
                    <a:solidFill>
                      <a:srgbClr val="CFD5EA"/>
                    </a:solidFill>
                  </a:tcPr>
                </a:tc>
                <a:tc>
                  <a:txBody>
                    <a:bodyPr/>
                    <a:lstStyle/>
                    <a:p>
                      <a:pPr algn="ctr"/>
                      <a:r>
                        <a:rPr lang="cs-CZ" sz="1100" dirty="0">
                          <a:latin typeface="+mj-lt"/>
                        </a:rPr>
                        <a:t>2016</a:t>
                      </a:r>
                    </a:p>
                  </a:txBody>
                  <a:tcPr marL="0" marR="0" marT="0" marB="0" anchor="ctr">
                    <a:solidFill>
                      <a:srgbClr val="CFD5EA"/>
                    </a:solidFill>
                  </a:tcPr>
                </a:tc>
                <a:tc>
                  <a:txBody>
                    <a:bodyPr/>
                    <a:lstStyle/>
                    <a:p>
                      <a:pPr marL="0" algn="ctr" defTabSz="914400" rtl="0" eaLnBrk="1" fontAlgn="b" latinLnBrk="0" hangingPunct="1"/>
                      <a:r>
                        <a:rPr lang="cs-CZ" sz="1100" kern="1200">
                          <a:solidFill>
                            <a:schemeClr val="tx1"/>
                          </a:solidFill>
                          <a:latin typeface="+mj-lt"/>
                          <a:ea typeface="+mn-ea"/>
                          <a:cs typeface="+mn-cs"/>
                        </a:rPr>
                        <a:t>0,14</a:t>
                      </a:r>
                    </a:p>
                  </a:txBody>
                  <a:tcPr marL="9525" marR="9525" marT="9525" marB="0" anchor="b">
                    <a:solidFill>
                      <a:srgbClr val="CFD5EA"/>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0,14</a:t>
                      </a:r>
                    </a:p>
                  </a:txBody>
                  <a:tcPr marL="9525" marR="9525" marT="9525" marB="0" anchor="b">
                    <a:solidFill>
                      <a:srgbClr val="CFD5EA"/>
                    </a:solidFill>
                  </a:tcPr>
                </a:tc>
                <a:tc>
                  <a:txBody>
                    <a:bodyPr/>
                    <a:lstStyle/>
                    <a:p>
                      <a:pPr marL="0" algn="ctr" defTabSz="914400" rtl="0" eaLnBrk="1" fontAlgn="b" latinLnBrk="0" hangingPunct="1"/>
                      <a:r>
                        <a:rPr lang="cs-CZ" sz="1100" kern="1200">
                          <a:solidFill>
                            <a:schemeClr val="tx1"/>
                          </a:solidFill>
                          <a:latin typeface="+mj-lt"/>
                          <a:ea typeface="+mn-ea"/>
                          <a:cs typeface="+mn-cs"/>
                        </a:rPr>
                        <a:t>0,00</a:t>
                      </a:r>
                    </a:p>
                  </a:txBody>
                  <a:tcPr marL="9525" marR="9525" marT="9525" marB="0" anchor="b">
                    <a:solidFill>
                      <a:srgbClr val="CFD5EA"/>
                    </a:solidFill>
                  </a:tcPr>
                </a:tc>
                <a:extLst>
                  <a:ext uri="{0D108BD9-81ED-4DB2-BD59-A6C34878D82A}">
                    <a16:rowId xmlns:a16="http://schemas.microsoft.com/office/drawing/2014/main" val="3227138662"/>
                  </a:ext>
                </a:extLst>
              </a:tr>
              <a:tr h="122699">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2017</a:t>
                      </a:r>
                    </a:p>
                  </a:txBody>
                  <a:tcPr marL="0" marR="0" marT="0" marB="0" anchor="ctr">
                    <a:solidFill>
                      <a:srgbClr val="CFD5EA"/>
                    </a:solidFill>
                  </a:tcPr>
                </a:tc>
                <a:tc>
                  <a:txBody>
                    <a:bodyPr/>
                    <a:lstStyle/>
                    <a:p>
                      <a:pPr marL="0" algn="ctr" defTabSz="914400" rtl="0" eaLnBrk="1" fontAlgn="b" latinLnBrk="0" hangingPunct="1"/>
                      <a:r>
                        <a:rPr lang="cs-CZ" sz="1100" kern="1200">
                          <a:solidFill>
                            <a:schemeClr val="tx1"/>
                          </a:solidFill>
                          <a:latin typeface="+mj-lt"/>
                          <a:ea typeface="+mn-ea"/>
                          <a:cs typeface="+mn-cs"/>
                        </a:rPr>
                        <a:t>0,14</a:t>
                      </a:r>
                    </a:p>
                  </a:txBody>
                  <a:tcPr marL="9525" marR="9525" marT="9525" marB="0" anchor="b">
                    <a:solidFill>
                      <a:srgbClr val="CFD5EA"/>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0,14</a:t>
                      </a:r>
                    </a:p>
                  </a:txBody>
                  <a:tcPr marL="9525" marR="9525" marT="9525" marB="0" anchor="b">
                    <a:solidFill>
                      <a:srgbClr val="CFD5EA"/>
                    </a:solidFill>
                  </a:tcPr>
                </a:tc>
                <a:tc>
                  <a:txBody>
                    <a:bodyPr/>
                    <a:lstStyle/>
                    <a:p>
                      <a:pPr marL="0" algn="ctr" defTabSz="914400" rtl="0" eaLnBrk="1" fontAlgn="b" latinLnBrk="0" hangingPunct="1"/>
                      <a:r>
                        <a:rPr lang="cs-CZ" sz="1100" kern="1200">
                          <a:solidFill>
                            <a:schemeClr val="tx1"/>
                          </a:solidFill>
                          <a:latin typeface="+mj-lt"/>
                          <a:ea typeface="+mn-ea"/>
                          <a:cs typeface="+mn-cs"/>
                        </a:rPr>
                        <a:t>0,00</a:t>
                      </a:r>
                    </a:p>
                  </a:txBody>
                  <a:tcPr marL="9525" marR="9525" marT="9525" marB="0" anchor="b">
                    <a:solidFill>
                      <a:srgbClr val="CFD5EA"/>
                    </a:solidFill>
                  </a:tcPr>
                </a:tc>
                <a:extLst>
                  <a:ext uri="{0D108BD9-81ED-4DB2-BD59-A6C34878D82A}">
                    <a16:rowId xmlns:a16="http://schemas.microsoft.com/office/drawing/2014/main" val="1630019451"/>
                  </a:ext>
                </a:extLst>
              </a:tr>
              <a:tr h="122699">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2018</a:t>
                      </a:r>
                    </a:p>
                  </a:txBody>
                  <a:tcPr marL="0" marR="0" marT="0" marB="0" anchor="ctr">
                    <a:solidFill>
                      <a:srgbClr val="CFD5EA"/>
                    </a:solidFill>
                  </a:tcPr>
                </a:tc>
                <a:tc>
                  <a:txBody>
                    <a:bodyPr/>
                    <a:lstStyle/>
                    <a:p>
                      <a:pPr marL="0" algn="ctr" defTabSz="914400" rtl="0" eaLnBrk="1" fontAlgn="b" latinLnBrk="0" hangingPunct="1"/>
                      <a:r>
                        <a:rPr lang="cs-CZ" sz="1100" kern="1200">
                          <a:solidFill>
                            <a:schemeClr val="tx1"/>
                          </a:solidFill>
                          <a:latin typeface="+mj-lt"/>
                          <a:ea typeface="+mn-ea"/>
                          <a:cs typeface="+mn-cs"/>
                        </a:rPr>
                        <a:t>0,14</a:t>
                      </a:r>
                    </a:p>
                  </a:txBody>
                  <a:tcPr marL="9525" marR="9525" marT="9525" marB="0" anchor="b">
                    <a:solidFill>
                      <a:srgbClr val="CFD5EA"/>
                    </a:solidFill>
                  </a:tcPr>
                </a:tc>
                <a:tc>
                  <a:txBody>
                    <a:bodyPr/>
                    <a:lstStyle/>
                    <a:p>
                      <a:pPr marL="0" algn="ctr" defTabSz="914400" rtl="0" eaLnBrk="1" fontAlgn="b" latinLnBrk="0" hangingPunct="1"/>
                      <a:r>
                        <a:rPr lang="cs-CZ" sz="1100" kern="1200">
                          <a:solidFill>
                            <a:schemeClr val="tx1"/>
                          </a:solidFill>
                          <a:latin typeface="+mj-lt"/>
                          <a:ea typeface="+mn-ea"/>
                          <a:cs typeface="+mn-cs"/>
                        </a:rPr>
                        <a:t>0,14</a:t>
                      </a:r>
                    </a:p>
                  </a:txBody>
                  <a:tcPr marL="9525" marR="9525" marT="9525" marB="0" anchor="b">
                    <a:solidFill>
                      <a:srgbClr val="CFD5EA"/>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0,00</a:t>
                      </a:r>
                    </a:p>
                  </a:txBody>
                  <a:tcPr marL="9525" marR="9525" marT="9525" marB="0" anchor="b">
                    <a:solidFill>
                      <a:srgbClr val="CFD5EA"/>
                    </a:solidFill>
                  </a:tcPr>
                </a:tc>
                <a:extLst>
                  <a:ext uri="{0D108BD9-81ED-4DB2-BD59-A6C34878D82A}">
                    <a16:rowId xmlns:a16="http://schemas.microsoft.com/office/drawing/2014/main" val="1320495237"/>
                  </a:ext>
                </a:extLst>
              </a:tr>
              <a:tr h="122699">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100" kern="1200" dirty="0">
                          <a:solidFill>
                            <a:schemeClr val="tx1"/>
                          </a:solidFill>
                          <a:latin typeface="+mn-lt"/>
                          <a:ea typeface="+mn-ea"/>
                          <a:cs typeface="+mn-cs"/>
                        </a:rPr>
                        <a:t>Věk 65+</a:t>
                      </a:r>
                    </a:p>
                  </a:txBody>
                  <a:tcPr marL="0" marR="0" marT="0" marB="0" anchor="ctr">
                    <a:solidFill>
                      <a:srgbClr val="E9EBF5"/>
                    </a:solidFill>
                  </a:tcPr>
                </a:tc>
                <a:tc>
                  <a:txBody>
                    <a:bodyPr/>
                    <a:lstStyle/>
                    <a:p>
                      <a:pPr algn="ctr"/>
                      <a:r>
                        <a:rPr lang="cs-CZ" sz="1100" dirty="0">
                          <a:latin typeface="+mj-lt"/>
                        </a:rPr>
                        <a:t>2016</a:t>
                      </a:r>
                    </a:p>
                  </a:txBody>
                  <a:tcPr marL="0" marR="0" marT="0" marB="0" anchor="ctr">
                    <a:solidFill>
                      <a:srgbClr val="E9EBF5"/>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0,34</a:t>
                      </a:r>
                    </a:p>
                  </a:txBody>
                  <a:tcPr marL="9525" marR="9525" marT="9525" marB="0" anchor="b">
                    <a:solidFill>
                      <a:srgbClr val="E9EBF5"/>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0,38</a:t>
                      </a:r>
                    </a:p>
                  </a:txBody>
                  <a:tcPr marL="9525" marR="9525" marT="9525" marB="0" anchor="b">
                    <a:solidFill>
                      <a:srgbClr val="E9EBF5"/>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-0,04</a:t>
                      </a:r>
                    </a:p>
                  </a:txBody>
                  <a:tcPr marL="9525" marR="9525" marT="9525" marB="0" anchor="b">
                    <a:solidFill>
                      <a:srgbClr val="E9EBF5"/>
                    </a:solidFill>
                  </a:tcPr>
                </a:tc>
                <a:extLst>
                  <a:ext uri="{0D108BD9-81ED-4DB2-BD59-A6C34878D82A}">
                    <a16:rowId xmlns:a16="http://schemas.microsoft.com/office/drawing/2014/main" val="1269495091"/>
                  </a:ext>
                </a:extLst>
              </a:tr>
              <a:tr h="122699">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p>
                      <a:pPr algn="ctr"/>
                      <a:r>
                        <a:rPr lang="cs-CZ" sz="1100" dirty="0">
                          <a:latin typeface="+mj-lt"/>
                        </a:rPr>
                        <a:t>2017</a:t>
                      </a:r>
                    </a:p>
                  </a:txBody>
                  <a:tcPr marL="0" marR="0" marT="0" marB="0" anchor="ctr">
                    <a:solidFill>
                      <a:srgbClr val="E9EBF5"/>
                    </a:solidFill>
                  </a:tcPr>
                </a:tc>
                <a:tc>
                  <a:txBody>
                    <a:bodyPr/>
                    <a:lstStyle/>
                    <a:p>
                      <a:pPr marL="0" algn="ctr" defTabSz="914400" rtl="0" eaLnBrk="1" fontAlgn="b" latinLnBrk="0" hangingPunct="1"/>
                      <a:r>
                        <a:rPr lang="cs-CZ" sz="1100" kern="1200">
                          <a:solidFill>
                            <a:schemeClr val="tx1"/>
                          </a:solidFill>
                          <a:latin typeface="+mj-lt"/>
                          <a:ea typeface="+mn-ea"/>
                          <a:cs typeface="+mn-cs"/>
                        </a:rPr>
                        <a:t>0,34</a:t>
                      </a:r>
                    </a:p>
                  </a:txBody>
                  <a:tcPr marL="9525" marR="9525" marT="9525" marB="0" anchor="b">
                    <a:solidFill>
                      <a:srgbClr val="E9EBF5"/>
                    </a:solidFill>
                  </a:tcPr>
                </a:tc>
                <a:tc>
                  <a:txBody>
                    <a:bodyPr/>
                    <a:lstStyle/>
                    <a:p>
                      <a:pPr marL="0" algn="ctr" defTabSz="914400" rtl="0" eaLnBrk="1" fontAlgn="b" latinLnBrk="0" hangingPunct="1"/>
                      <a:r>
                        <a:rPr lang="cs-CZ" sz="1100" kern="1200">
                          <a:solidFill>
                            <a:schemeClr val="tx1"/>
                          </a:solidFill>
                          <a:latin typeface="+mj-lt"/>
                          <a:ea typeface="+mn-ea"/>
                          <a:cs typeface="+mn-cs"/>
                        </a:rPr>
                        <a:t>0,37</a:t>
                      </a:r>
                    </a:p>
                  </a:txBody>
                  <a:tcPr marL="9525" marR="9525" marT="9525" marB="0" anchor="b">
                    <a:solidFill>
                      <a:srgbClr val="E9EBF5"/>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-0,03</a:t>
                      </a:r>
                    </a:p>
                  </a:txBody>
                  <a:tcPr marL="9525" marR="9525" marT="9525" marB="0" anchor="b">
                    <a:solidFill>
                      <a:srgbClr val="E9EBF5"/>
                    </a:solidFill>
                  </a:tcPr>
                </a:tc>
                <a:extLst>
                  <a:ext uri="{0D108BD9-81ED-4DB2-BD59-A6C34878D82A}">
                    <a16:rowId xmlns:a16="http://schemas.microsoft.com/office/drawing/2014/main" val="1860779362"/>
                  </a:ext>
                </a:extLst>
              </a:tr>
              <a:tr h="122699">
                <a:tc vMerge="1">
                  <a:txBody>
                    <a:bodyPr/>
                    <a:lstStyle/>
                    <a:p>
                      <a:pPr algn="ctr"/>
                      <a:endParaRPr lang="cs-CZ" sz="1100" dirty="0">
                        <a:latin typeface="+mj-lt"/>
                      </a:endParaRPr>
                    </a:p>
                  </a:txBody>
                  <a:tcPr marL="0" marR="0" marT="0" marB="0" anchor="ctr">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cs-CZ" sz="1100" dirty="0">
                          <a:latin typeface="+mj-lt"/>
                        </a:rPr>
                        <a:t>2018</a:t>
                      </a:r>
                    </a:p>
                  </a:txBody>
                  <a:tcPr marL="0" marR="0" marT="0" marB="0" anchor="ctr">
                    <a:solidFill>
                      <a:srgbClr val="E9EBF5"/>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0,33</a:t>
                      </a:r>
                    </a:p>
                  </a:txBody>
                  <a:tcPr marL="9525" marR="9525" marT="9525" marB="0" anchor="b">
                    <a:solidFill>
                      <a:srgbClr val="E9EBF5"/>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0,36</a:t>
                      </a:r>
                    </a:p>
                  </a:txBody>
                  <a:tcPr marL="9525" marR="9525" marT="9525" marB="0" anchor="b">
                    <a:solidFill>
                      <a:srgbClr val="E9EBF5"/>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-0,03</a:t>
                      </a:r>
                    </a:p>
                  </a:txBody>
                  <a:tcPr marL="9525" marR="9525" marT="9525" marB="0" anchor="b">
                    <a:solidFill>
                      <a:srgbClr val="E9EBF5"/>
                    </a:solidFill>
                  </a:tcPr>
                </a:tc>
                <a:extLst>
                  <a:ext uri="{0D108BD9-81ED-4DB2-BD59-A6C34878D82A}">
                    <a16:rowId xmlns:a16="http://schemas.microsoft.com/office/drawing/2014/main" val="3952336391"/>
                  </a:ext>
                </a:extLst>
              </a:tr>
              <a:tr h="122699">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100" kern="1200" dirty="0">
                          <a:solidFill>
                            <a:schemeClr val="tx1"/>
                          </a:solidFill>
                          <a:latin typeface="+mn-lt"/>
                          <a:ea typeface="+mn-ea"/>
                          <a:cs typeface="+mn-cs"/>
                        </a:rPr>
                        <a:t>Věk </a:t>
                      </a:r>
                      <a:r>
                        <a:rPr lang="en-US" sz="1100" kern="1200" dirty="0">
                          <a:solidFill>
                            <a:schemeClr val="tx1"/>
                          </a:solidFill>
                          <a:latin typeface="+mn-lt"/>
                          <a:ea typeface="+mn-ea"/>
                          <a:cs typeface="+mn-cs"/>
                        </a:rPr>
                        <a:t>7</a:t>
                      </a:r>
                      <a:r>
                        <a:rPr lang="cs-CZ" sz="1100" kern="1200" dirty="0">
                          <a:solidFill>
                            <a:schemeClr val="tx1"/>
                          </a:solidFill>
                          <a:latin typeface="+mn-lt"/>
                          <a:ea typeface="+mn-ea"/>
                          <a:cs typeface="+mn-cs"/>
                        </a:rPr>
                        <a:t>5+</a:t>
                      </a:r>
                    </a:p>
                  </a:txBody>
                  <a:tcPr marL="0" marR="0" marT="0" marB="0" anchor="ctr">
                    <a:lnB w="12700" cap="flat" cmpd="sng" algn="ctr">
                      <a:solidFill>
                        <a:schemeClr val="tx1"/>
                      </a:solidFill>
                      <a:prstDash val="solid"/>
                      <a:round/>
                      <a:headEnd type="none" w="med" len="med"/>
                      <a:tailEnd type="none" w="med" len="med"/>
                    </a:lnB>
                    <a:solidFill>
                      <a:srgbClr val="CFD5EA"/>
                    </a:solidFill>
                  </a:tcPr>
                </a:tc>
                <a:tc>
                  <a:txBody>
                    <a:bodyPr/>
                    <a:lstStyle/>
                    <a:p>
                      <a:pPr algn="ctr"/>
                      <a:r>
                        <a:rPr lang="cs-CZ" sz="1100" dirty="0">
                          <a:latin typeface="+mj-lt"/>
                        </a:rPr>
                        <a:t>2016</a:t>
                      </a:r>
                    </a:p>
                  </a:txBody>
                  <a:tcPr marL="0" marR="0" marT="0" marB="0" anchor="ctr">
                    <a:solidFill>
                      <a:srgbClr val="CFD5EA"/>
                    </a:solidFill>
                  </a:tcPr>
                </a:tc>
                <a:tc>
                  <a:txBody>
                    <a:bodyPr/>
                    <a:lstStyle/>
                    <a:p>
                      <a:pPr marL="0" algn="ctr" defTabSz="914400" rtl="0" eaLnBrk="1" fontAlgn="b" latinLnBrk="0" hangingPunct="1"/>
                      <a:r>
                        <a:rPr lang="cs-CZ" sz="1100" kern="1200">
                          <a:solidFill>
                            <a:schemeClr val="tx1"/>
                          </a:solidFill>
                          <a:latin typeface="+mj-lt"/>
                          <a:ea typeface="+mn-ea"/>
                          <a:cs typeface="+mn-cs"/>
                        </a:rPr>
                        <a:t>0,45</a:t>
                      </a:r>
                    </a:p>
                  </a:txBody>
                  <a:tcPr marL="9525" marR="9525" marT="9525" marB="0" anchor="b">
                    <a:solidFill>
                      <a:srgbClr val="CFD5EA"/>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0,49</a:t>
                      </a:r>
                    </a:p>
                  </a:txBody>
                  <a:tcPr marL="9525" marR="9525" marT="9525" marB="0" anchor="b">
                    <a:solidFill>
                      <a:srgbClr val="CFD5EA"/>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-0,05</a:t>
                      </a:r>
                    </a:p>
                  </a:txBody>
                  <a:tcPr marL="9525" marR="9525" marT="9525" marB="0" anchor="b">
                    <a:solidFill>
                      <a:srgbClr val="CFD5EA"/>
                    </a:solidFill>
                  </a:tcPr>
                </a:tc>
                <a:extLst>
                  <a:ext uri="{0D108BD9-81ED-4DB2-BD59-A6C34878D82A}">
                    <a16:rowId xmlns:a16="http://schemas.microsoft.com/office/drawing/2014/main" val="3818579721"/>
                  </a:ext>
                </a:extLst>
              </a:tr>
              <a:tr h="122699">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cs-CZ" sz="1100" kern="1200" dirty="0">
                        <a:solidFill>
                          <a:schemeClr val="tx1"/>
                        </a:solidFill>
                        <a:latin typeface="+mn-lt"/>
                        <a:ea typeface="+mn-ea"/>
                        <a:cs typeface="+mn-cs"/>
                      </a:endParaRPr>
                    </a:p>
                  </a:txBody>
                  <a:tcPr marL="0" marR="0" marT="0" marB="0" anchor="ctr">
                    <a:solidFill>
                      <a:schemeClr val="bg1"/>
                    </a:solidFill>
                  </a:tcPr>
                </a:tc>
                <a:tc>
                  <a:txBody>
                    <a:bodyPr/>
                    <a:lstStyle/>
                    <a:p>
                      <a:pPr algn="ctr"/>
                      <a:r>
                        <a:rPr lang="cs-CZ" sz="1100" dirty="0">
                          <a:latin typeface="+mj-lt"/>
                        </a:rPr>
                        <a:t>2017</a:t>
                      </a:r>
                    </a:p>
                  </a:txBody>
                  <a:tcPr marL="0" marR="0" marT="0" marB="0" anchor="ctr">
                    <a:solidFill>
                      <a:srgbClr val="CFD5EA"/>
                    </a:solidFill>
                  </a:tcPr>
                </a:tc>
                <a:tc>
                  <a:txBody>
                    <a:bodyPr/>
                    <a:lstStyle/>
                    <a:p>
                      <a:pPr marL="0" algn="ctr" defTabSz="914400" rtl="0" eaLnBrk="1" fontAlgn="b" latinLnBrk="0" hangingPunct="1"/>
                      <a:r>
                        <a:rPr lang="cs-CZ" sz="1100" kern="1200">
                          <a:solidFill>
                            <a:schemeClr val="tx1"/>
                          </a:solidFill>
                          <a:latin typeface="+mj-lt"/>
                          <a:ea typeface="+mn-ea"/>
                          <a:cs typeface="+mn-cs"/>
                        </a:rPr>
                        <a:t>0,44</a:t>
                      </a:r>
                    </a:p>
                  </a:txBody>
                  <a:tcPr marL="9525" marR="9525" marT="9525" marB="0" anchor="b">
                    <a:solidFill>
                      <a:srgbClr val="CFD5EA"/>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0,48</a:t>
                      </a:r>
                    </a:p>
                  </a:txBody>
                  <a:tcPr marL="9525" marR="9525" marT="9525" marB="0" anchor="b">
                    <a:solidFill>
                      <a:srgbClr val="CFD5EA"/>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-0,04</a:t>
                      </a:r>
                    </a:p>
                  </a:txBody>
                  <a:tcPr marL="9525" marR="9525" marT="9525" marB="0" anchor="b">
                    <a:solidFill>
                      <a:srgbClr val="CFD5EA"/>
                    </a:solidFill>
                  </a:tcPr>
                </a:tc>
                <a:extLst>
                  <a:ext uri="{0D108BD9-81ED-4DB2-BD59-A6C34878D82A}">
                    <a16:rowId xmlns:a16="http://schemas.microsoft.com/office/drawing/2014/main" val="461472036"/>
                  </a:ext>
                </a:extLst>
              </a:tr>
              <a:tr h="122699">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cs-CZ" sz="1100" kern="1200" dirty="0">
                        <a:solidFill>
                          <a:schemeClr val="tx1"/>
                        </a:solidFill>
                        <a:latin typeface="+mn-lt"/>
                        <a:ea typeface="+mn-ea"/>
                        <a:cs typeface="+mn-cs"/>
                      </a:endParaRPr>
                    </a:p>
                  </a:txBody>
                  <a:tcPr marL="0" marR="0" marT="0" marB="0" anchor="ctr">
                    <a:lnB w="12700" cap="flat" cmpd="sng" algn="ctr">
                      <a:solidFill>
                        <a:schemeClr val="tx1"/>
                      </a:solidFill>
                      <a:prstDash val="solid"/>
                      <a:round/>
                      <a:headEnd type="none" w="med" len="med"/>
                      <a:tailEnd type="none" w="med" len="med"/>
                    </a:lnB>
                    <a:solidFill>
                      <a:schemeClr val="bg1"/>
                    </a:solidFill>
                  </a:tcPr>
                </a:tc>
                <a:tc>
                  <a:txBody>
                    <a:bodyPr/>
                    <a:lstStyle/>
                    <a:p>
                      <a:pPr algn="ctr"/>
                      <a:r>
                        <a:rPr lang="cs-CZ" sz="1100" dirty="0">
                          <a:latin typeface="+mj-lt"/>
                        </a:rPr>
                        <a:t>2018</a:t>
                      </a:r>
                    </a:p>
                  </a:txBody>
                  <a:tcPr marL="0" marR="0" marT="0" marB="0" anchor="ctr">
                    <a:lnB w="12700" cap="flat" cmpd="sng" algn="ctr">
                      <a:solidFill>
                        <a:schemeClr val="tx1"/>
                      </a:solidFill>
                      <a:prstDash val="solid"/>
                      <a:round/>
                      <a:headEnd type="none" w="med" len="med"/>
                      <a:tailEnd type="none" w="med" len="med"/>
                    </a:lnB>
                    <a:solidFill>
                      <a:srgbClr val="CFD5EA"/>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0,43</a:t>
                      </a:r>
                    </a:p>
                  </a:txBody>
                  <a:tcPr marL="9525" marR="9525" marT="9525" marB="0" anchor="b">
                    <a:lnB w="12700" cap="flat" cmpd="sng" algn="ctr">
                      <a:solidFill>
                        <a:schemeClr val="tx1"/>
                      </a:solidFill>
                      <a:prstDash val="solid"/>
                      <a:round/>
                      <a:headEnd type="none" w="med" len="med"/>
                      <a:tailEnd type="none" w="med" len="med"/>
                    </a:lnB>
                    <a:solidFill>
                      <a:srgbClr val="CFD5EA"/>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0,47</a:t>
                      </a:r>
                    </a:p>
                  </a:txBody>
                  <a:tcPr marL="9525" marR="9525" marT="9525" marB="0" anchor="b">
                    <a:lnB w="12700" cap="flat" cmpd="sng" algn="ctr">
                      <a:solidFill>
                        <a:schemeClr val="tx1"/>
                      </a:solidFill>
                      <a:prstDash val="solid"/>
                      <a:round/>
                      <a:headEnd type="none" w="med" len="med"/>
                      <a:tailEnd type="none" w="med" len="med"/>
                    </a:lnB>
                    <a:solidFill>
                      <a:srgbClr val="CFD5EA"/>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-0,04</a:t>
                      </a:r>
                    </a:p>
                  </a:txBody>
                  <a:tcPr marL="9525" marR="9525" marT="9525" marB="0" anchor="b">
                    <a:lnB w="12700" cap="flat" cmpd="sng" algn="ctr">
                      <a:solidFill>
                        <a:schemeClr val="tx1"/>
                      </a:solidFill>
                      <a:prstDash val="solid"/>
                      <a:round/>
                      <a:headEnd type="none" w="med" len="med"/>
                      <a:tailEnd type="none" w="med" len="med"/>
                    </a:lnB>
                    <a:solidFill>
                      <a:srgbClr val="CFD5EA"/>
                    </a:solidFill>
                  </a:tcPr>
                </a:tc>
                <a:extLst>
                  <a:ext uri="{0D108BD9-81ED-4DB2-BD59-A6C34878D82A}">
                    <a16:rowId xmlns:a16="http://schemas.microsoft.com/office/drawing/2014/main" val="3428223451"/>
                  </a:ext>
                </a:extLst>
              </a:tr>
            </a:tbl>
          </a:graphicData>
        </a:graphic>
      </p:graphicFrame>
      <p:sp>
        <p:nvSpPr>
          <p:cNvPr id="18" name="TextBox 3"/>
          <p:cNvSpPr txBox="1"/>
          <p:nvPr/>
        </p:nvSpPr>
        <p:spPr>
          <a:xfrm>
            <a:off x="6184798" y="6148146"/>
            <a:ext cx="4172553" cy="307777"/>
          </a:xfrm>
          <a:prstGeom prst="rect">
            <a:avLst/>
          </a:prstGeom>
          <a:noFill/>
        </p:spPr>
        <p:txBody>
          <a:bodyPr wrap="none" rtlCol="0">
            <a:spAutoFit/>
          </a:bodyPr>
          <a:lstStyle/>
          <a:p>
            <a:r>
              <a:rPr lang="cs-CZ" sz="1400" dirty="0"/>
              <a:t>Kontakt = vykázaný doklad o provedené zdravotní péči.</a:t>
            </a:r>
          </a:p>
        </p:txBody>
      </p:sp>
    </p:spTree>
    <p:extLst>
      <p:ext uri="{BB962C8B-B14F-4D97-AF65-F5344CB8AC3E}">
        <p14:creationId xmlns:p14="http://schemas.microsoft.com/office/powerpoint/2010/main" val="722616875"/>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272591" y="730824"/>
            <a:ext cx="2126223" cy="307777"/>
          </a:xfrm>
          <a:prstGeom prst="rect">
            <a:avLst/>
          </a:prstGeom>
          <a:noFill/>
        </p:spPr>
        <p:txBody>
          <a:bodyPr wrap="none" rtlCol="0">
            <a:spAutoFit/>
          </a:bodyPr>
          <a:lstStyle/>
          <a:p>
            <a:pPr lvl="0">
              <a:defRPr/>
            </a:pPr>
            <a:r>
              <a:rPr lang="cs-CZ" sz="1400" dirty="0"/>
              <a:t>Zdroj: </a:t>
            </a:r>
            <a:r>
              <a:rPr lang="en-US" sz="1400" dirty="0"/>
              <a:t>NRHOSP </a:t>
            </a:r>
            <a:r>
              <a:rPr lang="cs-CZ" sz="1400" dirty="0"/>
              <a:t>2007–2018</a:t>
            </a:r>
          </a:p>
        </p:txBody>
      </p:sp>
      <p:sp>
        <p:nvSpPr>
          <p:cNvPr id="2" name="Title 1"/>
          <p:cNvSpPr>
            <a:spLocks noGrp="1"/>
          </p:cNvSpPr>
          <p:nvPr>
            <p:ph type="title"/>
          </p:nvPr>
        </p:nvSpPr>
        <p:spPr/>
        <p:txBody>
          <a:bodyPr>
            <a:normAutofit fontScale="90000"/>
          </a:bodyPr>
          <a:lstStyle/>
          <a:p>
            <a:r>
              <a:rPr lang="cs-CZ" dirty="0"/>
              <a:t>Doporučení k hospitalizaci v LBK dle kraje bydliště a diagnózy 3/3</a:t>
            </a:r>
            <a:endParaRPr lang="en-US" dirty="0"/>
          </a:p>
        </p:txBody>
      </p:sp>
      <p:sp>
        <p:nvSpPr>
          <p:cNvPr id="13" name="TextBox 7"/>
          <p:cNvSpPr txBox="1"/>
          <p:nvPr/>
        </p:nvSpPr>
        <p:spPr>
          <a:xfrm>
            <a:off x="8639175" y="1815560"/>
            <a:ext cx="3234263" cy="3323987"/>
          </a:xfrm>
          <a:prstGeom prst="rect">
            <a:avLst/>
          </a:prstGeom>
          <a:noFill/>
          <a:ln>
            <a:noFill/>
          </a:ln>
        </p:spPr>
        <p:txBody>
          <a:bodyPr wrap="square" rtlCol="0">
            <a:spAutoFit/>
          </a:bodyPr>
          <a:lstStyle/>
          <a:p>
            <a:r>
              <a:rPr lang="cs-CZ" sz="1400" dirty="0"/>
              <a:t>Nejvyšší podíl pacientů se dostává do libereckých nemocnic na základě doporučení praktického lékaře a ambulantního specialisty. Avšak celkově  je u obyvatel léčených v LBK, ale bydlících mimo LBK, tento podíl nižší (obyvatel LBK 58 %, ostatní kraje 55 %). </a:t>
            </a:r>
          </a:p>
          <a:p>
            <a:endParaRPr lang="cs-CZ" sz="1400" dirty="0"/>
          </a:p>
          <a:p>
            <a:r>
              <a:rPr lang="cs-CZ" sz="1400" dirty="0"/>
              <a:t>Naopak nižší podíl obyvatel LBK je hospitalizován bez doporučení lékaře a v případě narození v nemocnici. Forma doporučení k hospitalizaci se výrazně liší </a:t>
            </a:r>
            <a:br>
              <a:rPr lang="cs-CZ" sz="1400" dirty="0"/>
            </a:br>
            <a:r>
              <a:rPr lang="cs-CZ" sz="1400" dirty="0"/>
              <a:t>v závislosti na diagnóze. Očekávatelně odlišná situace je např. u živě narozených dětí.</a:t>
            </a:r>
          </a:p>
        </p:txBody>
      </p:sp>
      <p:sp>
        <p:nvSpPr>
          <p:cNvPr id="14" name="TextovéPole 13"/>
          <p:cNvSpPr txBox="1"/>
          <p:nvPr/>
        </p:nvSpPr>
        <p:spPr>
          <a:xfrm>
            <a:off x="5096500" y="1248018"/>
            <a:ext cx="2769321" cy="24622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a:ln>
                  <a:noFill/>
                </a:ln>
                <a:solidFill>
                  <a:srgbClr val="000000"/>
                </a:solidFill>
                <a:effectLst/>
                <a:uLnTx/>
                <a:uFillTx/>
              </a:rPr>
              <a:t>% hospitalizací v LBK dle doporučení</a:t>
            </a:r>
          </a:p>
        </p:txBody>
      </p:sp>
      <p:graphicFrame>
        <p:nvGraphicFramePr>
          <p:cNvPr id="8" name="Tabulka 7">
            <a:extLst>
              <a:ext uri="{FF2B5EF4-FFF2-40B4-BE49-F238E27FC236}">
                <a16:creationId xmlns:a16="http://schemas.microsoft.com/office/drawing/2014/main" id="{95E71054-B91E-46B7-AF97-5F0D25B5C1C5}"/>
              </a:ext>
            </a:extLst>
          </p:cNvPr>
          <p:cNvGraphicFramePr>
            <a:graphicFrameLocks noGrp="1"/>
          </p:cNvGraphicFramePr>
          <p:nvPr>
            <p:extLst>
              <p:ext uri="{D42A27DB-BD31-4B8C-83A1-F6EECF244321}">
                <p14:modId xmlns:p14="http://schemas.microsoft.com/office/powerpoint/2010/main" val="3980587842"/>
              </p:ext>
            </p:extLst>
          </p:nvPr>
        </p:nvGraphicFramePr>
        <p:xfrm>
          <a:off x="667762" y="1609168"/>
          <a:ext cx="7953641" cy="3189600"/>
        </p:xfrm>
        <a:graphic>
          <a:graphicData uri="http://schemas.openxmlformats.org/drawingml/2006/table">
            <a:tbl>
              <a:tblPr>
                <a:tableStyleId>{5C22544A-7EE6-4342-B048-85BDC9FD1C3A}</a:tableStyleId>
              </a:tblPr>
              <a:tblGrid>
                <a:gridCol w="2345321">
                  <a:extLst>
                    <a:ext uri="{9D8B030D-6E8A-4147-A177-3AD203B41FA5}">
                      <a16:colId xmlns:a16="http://schemas.microsoft.com/office/drawing/2014/main" val="20000"/>
                    </a:ext>
                  </a:extLst>
                </a:gridCol>
                <a:gridCol w="823709">
                  <a:extLst>
                    <a:ext uri="{9D8B030D-6E8A-4147-A177-3AD203B41FA5}">
                      <a16:colId xmlns:a16="http://schemas.microsoft.com/office/drawing/2014/main" val="20001"/>
                    </a:ext>
                  </a:extLst>
                </a:gridCol>
                <a:gridCol w="4784611">
                  <a:extLst>
                    <a:ext uri="{9D8B030D-6E8A-4147-A177-3AD203B41FA5}">
                      <a16:colId xmlns:a16="http://schemas.microsoft.com/office/drawing/2014/main" val="20002"/>
                    </a:ext>
                  </a:extLst>
                </a:gridCol>
              </a:tblGrid>
              <a:tr h="468000">
                <a:tc>
                  <a:txBody>
                    <a:bodyPr/>
                    <a:lstStyle/>
                    <a:p>
                      <a:pPr algn="ctr" fontAlgn="b">
                        <a:lnSpc>
                          <a:spcPct val="100000"/>
                        </a:lnSpc>
                      </a:pPr>
                      <a:r>
                        <a:rPr lang="cs-CZ" sz="1000" b="1" u="none" strike="noStrike" dirty="0">
                          <a:solidFill>
                            <a:schemeClr val="tx1"/>
                          </a:solidFill>
                          <a:effectLst/>
                          <a:latin typeface="+mj-lt"/>
                        </a:rPr>
                        <a:t>Hlavní</a:t>
                      </a:r>
                      <a:r>
                        <a:rPr lang="cs-CZ" sz="1000" b="1" u="none" strike="noStrike" baseline="0" dirty="0">
                          <a:solidFill>
                            <a:schemeClr val="tx1"/>
                          </a:solidFill>
                          <a:effectLst/>
                          <a:latin typeface="+mj-lt"/>
                        </a:rPr>
                        <a:t> </a:t>
                      </a:r>
                      <a:r>
                        <a:rPr lang="cs-CZ" sz="1000" b="1" u="none" strike="noStrike" dirty="0">
                          <a:solidFill>
                            <a:schemeClr val="tx1"/>
                          </a:solidFill>
                          <a:effectLst/>
                          <a:latin typeface="+mj-lt"/>
                        </a:rPr>
                        <a:t>hospitalizační diagnóza</a:t>
                      </a:r>
                      <a:br>
                        <a:rPr lang="cs-CZ" sz="1000" b="1" u="none" strike="noStrike" dirty="0">
                          <a:solidFill>
                            <a:schemeClr val="tx1"/>
                          </a:solidFill>
                          <a:effectLst/>
                          <a:latin typeface="+mj-lt"/>
                        </a:rPr>
                      </a:br>
                      <a:r>
                        <a:rPr lang="cs-CZ" sz="1000" b="1" u="none" strike="noStrike" dirty="0">
                          <a:solidFill>
                            <a:schemeClr val="tx1"/>
                          </a:solidFill>
                          <a:effectLst/>
                          <a:latin typeface="+mj-lt"/>
                        </a:rPr>
                        <a:t>podle kapitol MKN-10 </a:t>
                      </a:r>
                      <a:endParaRPr lang="cs-CZ" sz="1000" b="1" i="0" u="none" strike="noStrike" dirty="0">
                        <a:solidFill>
                          <a:schemeClr val="tx1"/>
                        </a:solidFill>
                        <a:effectLst/>
                        <a:latin typeface="+mj-lt"/>
                      </a:endParaRPr>
                    </a:p>
                  </a:txBody>
                  <a:tcPr marL="0" marR="0" marT="0" marB="0" anchor="ctr">
                    <a:lnL w="38100" cap="flat" cmpd="sng" algn="ctr">
                      <a:solidFill>
                        <a:schemeClr val="bg1"/>
                      </a:solidFill>
                      <a:prstDash val="solid"/>
                      <a:round/>
                      <a:headEnd type="none" w="med" len="med"/>
                      <a:tailEnd type="none" w="med" len="med"/>
                    </a:lnL>
                    <a:lnR w="12700" cmpd="sng">
                      <a:noFill/>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lnSpc>
                          <a:spcPct val="70000"/>
                        </a:lnSpc>
                      </a:pPr>
                      <a:r>
                        <a:rPr lang="cs-CZ" sz="1000" b="1" i="0" u="none" strike="noStrike" dirty="0">
                          <a:solidFill>
                            <a:schemeClr val="tx1"/>
                          </a:solidFill>
                          <a:effectLst/>
                          <a:latin typeface="+mj-lt"/>
                        </a:rPr>
                        <a:t>N (2018)</a:t>
                      </a:r>
                    </a:p>
                  </a:txBody>
                  <a:tcPr marL="0" marR="0" marT="0" marB="0" anchor="ctr">
                    <a:lnL w="12700" cmpd="sng">
                      <a:noFill/>
                    </a:lnL>
                    <a:lnR w="12700" cmpd="sng">
                      <a:noFill/>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29600">
                <a:tc>
                  <a:txBody>
                    <a:bodyPr/>
                    <a:lstStyle/>
                    <a:p>
                      <a:pPr algn="l" fontAlgn="b"/>
                      <a:r>
                        <a:rPr lang="cs-CZ" sz="800" b="1" i="0" u="none" strike="noStrike" dirty="0">
                          <a:solidFill>
                            <a:srgbClr val="000000"/>
                          </a:solidFill>
                          <a:effectLst/>
                          <a:latin typeface="Calibri" panose="020F0502020204030204" pitchFamily="34" charset="0"/>
                        </a:rPr>
                        <a:t>XVI. Některé stavy vzniklé v perinatálním období</a:t>
                      </a:r>
                    </a:p>
                  </a:txBody>
                  <a:tcPr marL="72000" marR="0" marT="0" marB="0" anchor="b">
                    <a:lnL w="12700" cmpd="sng">
                      <a:noFill/>
                    </a:lnL>
                    <a:lnR w="12700" cmpd="sng">
                      <a:noFill/>
                    </a:lnR>
                    <a:lnT w="12700" cap="flat" cmpd="sng" algn="ctr">
                      <a:solidFill>
                        <a:schemeClr val="bg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cs-CZ" sz="800" dirty="0"/>
                    </a:p>
                  </a:txBody>
                  <a:tcPr marL="0" marR="0" marT="0" marB="0" anchor="b">
                    <a:lnL w="12700" cmpd="sng">
                      <a:noFill/>
                    </a:lnL>
                    <a:lnR w="12700" cmpd="sng">
                      <a:noFill/>
                    </a:lnR>
                    <a:lnT w="12700" cap="flat" cmpd="sng" algn="ctr">
                      <a:solidFill>
                        <a:schemeClr val="bg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29600">
                <a:tc>
                  <a:txBody>
                    <a:bodyPr/>
                    <a:lstStyle/>
                    <a:p>
                      <a:pPr algn="r" fontAlgn="b"/>
                      <a:r>
                        <a:rPr lang="cs-CZ" sz="800" b="0" i="0" u="none" strike="noStrike" dirty="0">
                          <a:solidFill>
                            <a:srgbClr val="000000"/>
                          </a:solidFill>
                          <a:effectLst/>
                          <a:latin typeface="Calibri" panose="020F0502020204030204" pitchFamily="34" charset="0"/>
                        </a:rPr>
                        <a:t>Liberecký kraj</a:t>
                      </a:r>
                    </a:p>
                  </a:txBody>
                  <a:tcPr marL="72000" marR="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800" b="0" i="0" u="none" strike="noStrike" dirty="0">
                          <a:solidFill>
                            <a:srgbClr val="000000"/>
                          </a:solidFill>
                          <a:effectLst/>
                          <a:latin typeface="Calibri" panose="020F0502020204030204" pitchFamily="34" charset="0"/>
                        </a:rPr>
                        <a:t>67</a:t>
                      </a:r>
                    </a:p>
                  </a:txBody>
                  <a:tcPr marL="0" marR="18000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35"/>
                  </a:ext>
                </a:extLst>
              </a:tr>
              <a:tr h="129600">
                <a:tc>
                  <a:txBody>
                    <a:bodyPr/>
                    <a:lstStyle/>
                    <a:p>
                      <a:pPr algn="r" fontAlgn="b"/>
                      <a:r>
                        <a:rPr lang="cs-CZ" sz="800" b="0" i="0" u="none" strike="noStrike" dirty="0">
                          <a:solidFill>
                            <a:srgbClr val="000000"/>
                          </a:solidFill>
                          <a:effectLst/>
                          <a:latin typeface="Calibri" panose="020F0502020204030204" pitchFamily="34" charset="0"/>
                        </a:rPr>
                        <a:t>Jiný kraj bydliště</a:t>
                      </a:r>
                    </a:p>
                  </a:txBody>
                  <a:tcPr marL="72000" marR="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800" b="0" i="0" u="none" strike="noStrike" dirty="0">
                          <a:solidFill>
                            <a:srgbClr val="000000"/>
                          </a:solidFill>
                          <a:effectLst/>
                          <a:latin typeface="Calibri" panose="020F0502020204030204" pitchFamily="34" charset="0"/>
                        </a:rPr>
                        <a:t>26</a:t>
                      </a:r>
                    </a:p>
                  </a:txBody>
                  <a:tcPr marL="0" marR="18000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37"/>
                  </a:ext>
                </a:extLst>
              </a:tr>
              <a:tr h="129600">
                <a:tc gridSpan="2">
                  <a:txBody>
                    <a:bodyPr/>
                    <a:lstStyle/>
                    <a:p>
                      <a:pPr algn="l" fontAlgn="b"/>
                      <a:r>
                        <a:rPr lang="cs-CZ" sz="800" b="1" i="0" u="none" strike="noStrike" dirty="0">
                          <a:solidFill>
                            <a:srgbClr val="000000"/>
                          </a:solidFill>
                          <a:effectLst/>
                          <a:latin typeface="Calibri" panose="020F0502020204030204" pitchFamily="34" charset="0"/>
                        </a:rPr>
                        <a:t>XVII. Vrozené vady, deformace a chromozomální abnormality</a:t>
                      </a:r>
                    </a:p>
                  </a:txBody>
                  <a:tcPr marL="72000" marR="180000" marT="0" marB="0" anchor="ctr">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b"/>
                      <a:endParaRPr lang="cs-CZ" sz="800" b="0" i="0" u="none" strike="noStrike" dirty="0">
                        <a:solidFill>
                          <a:srgbClr val="000000"/>
                        </a:solidFill>
                        <a:effectLst/>
                        <a:latin typeface="Calibri" panose="020F0502020204030204" pitchFamily="34" charset="0"/>
                      </a:endParaRPr>
                    </a:p>
                  </a:txBody>
                  <a:tcPr marL="7620" marR="180000" marT="7620" marB="0" anchor="ctr">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38"/>
                  </a:ext>
                </a:extLst>
              </a:tr>
              <a:tr h="129600">
                <a:tc>
                  <a:txBody>
                    <a:bodyPr/>
                    <a:lstStyle/>
                    <a:p>
                      <a:pPr algn="r" fontAlgn="b"/>
                      <a:r>
                        <a:rPr lang="cs-CZ" sz="800" b="0" i="0" u="none" strike="noStrike" dirty="0">
                          <a:solidFill>
                            <a:srgbClr val="000000"/>
                          </a:solidFill>
                          <a:effectLst/>
                          <a:latin typeface="Calibri" panose="020F0502020204030204" pitchFamily="34" charset="0"/>
                        </a:rPr>
                        <a:t>Liberecký kraj</a:t>
                      </a:r>
                    </a:p>
                  </a:txBody>
                  <a:tcPr marL="72000" marR="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800" b="0" i="0" u="none" strike="noStrike" dirty="0">
                          <a:solidFill>
                            <a:srgbClr val="000000"/>
                          </a:solidFill>
                          <a:effectLst/>
                          <a:latin typeface="Calibri" panose="020F0502020204030204" pitchFamily="34" charset="0"/>
                        </a:rPr>
                        <a:t>197</a:t>
                      </a:r>
                    </a:p>
                  </a:txBody>
                  <a:tcPr marL="0" marR="18000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39"/>
                  </a:ext>
                </a:extLst>
              </a:tr>
              <a:tr h="129600">
                <a:tc>
                  <a:txBody>
                    <a:bodyPr/>
                    <a:lstStyle/>
                    <a:p>
                      <a:pPr algn="r" fontAlgn="b"/>
                      <a:r>
                        <a:rPr lang="cs-CZ" sz="800" b="0" i="0" u="none" strike="noStrike" dirty="0">
                          <a:solidFill>
                            <a:srgbClr val="000000"/>
                          </a:solidFill>
                          <a:effectLst/>
                          <a:latin typeface="Calibri" panose="020F0502020204030204" pitchFamily="34" charset="0"/>
                        </a:rPr>
                        <a:t>Jiný kraj bydliště</a:t>
                      </a:r>
                    </a:p>
                  </a:txBody>
                  <a:tcPr marL="72000" marR="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800" b="0" i="0" u="none" strike="noStrike" dirty="0">
                          <a:solidFill>
                            <a:srgbClr val="000000"/>
                          </a:solidFill>
                          <a:effectLst/>
                          <a:latin typeface="Calibri" panose="020F0502020204030204" pitchFamily="34" charset="0"/>
                        </a:rPr>
                        <a:t>291</a:t>
                      </a:r>
                    </a:p>
                  </a:txBody>
                  <a:tcPr marL="0" marR="18000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41"/>
                  </a:ext>
                </a:extLst>
              </a:tr>
              <a:tr h="129600">
                <a:tc gridSpan="2">
                  <a:txBody>
                    <a:bodyPr/>
                    <a:lstStyle/>
                    <a:p>
                      <a:pPr algn="l" fontAlgn="b"/>
                      <a:r>
                        <a:rPr lang="cs-CZ" sz="800" b="1" i="0" u="none" strike="noStrike" dirty="0">
                          <a:solidFill>
                            <a:srgbClr val="000000"/>
                          </a:solidFill>
                          <a:effectLst/>
                          <a:latin typeface="Calibri" panose="020F0502020204030204" pitchFamily="34" charset="0"/>
                        </a:rPr>
                        <a:t>XVIII. Příznaky, znaky a abnormální klinické a laboratorní nálezy</a:t>
                      </a:r>
                    </a:p>
                  </a:txBody>
                  <a:tcPr marL="72000" marR="180000" marT="0" marB="0" anchor="ctr">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b"/>
                      <a:endParaRPr lang="cs-CZ" sz="800" b="0" i="0" u="none" strike="noStrike" dirty="0">
                        <a:solidFill>
                          <a:srgbClr val="000000"/>
                        </a:solidFill>
                        <a:effectLst/>
                        <a:latin typeface="Calibri" panose="020F0502020204030204" pitchFamily="34" charset="0"/>
                      </a:endParaRPr>
                    </a:p>
                  </a:txBody>
                  <a:tcPr marL="7620" marR="180000" marT="7620" marB="0" anchor="ctr">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42"/>
                  </a:ext>
                </a:extLst>
              </a:tr>
              <a:tr h="129600">
                <a:tc>
                  <a:txBody>
                    <a:bodyPr/>
                    <a:lstStyle/>
                    <a:p>
                      <a:pPr algn="r" fontAlgn="b"/>
                      <a:r>
                        <a:rPr lang="cs-CZ" sz="800" b="0" i="0" u="none" strike="noStrike" dirty="0">
                          <a:solidFill>
                            <a:srgbClr val="000000"/>
                          </a:solidFill>
                          <a:effectLst/>
                          <a:latin typeface="Calibri" panose="020F0502020204030204" pitchFamily="34" charset="0"/>
                        </a:rPr>
                        <a:t>Liberecký kraj</a:t>
                      </a:r>
                    </a:p>
                  </a:txBody>
                  <a:tcPr marL="72000" marR="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800" b="0" i="0" u="none" strike="noStrike" dirty="0">
                          <a:solidFill>
                            <a:srgbClr val="000000"/>
                          </a:solidFill>
                          <a:effectLst/>
                          <a:latin typeface="Calibri" panose="020F0502020204030204" pitchFamily="34" charset="0"/>
                        </a:rPr>
                        <a:t>2 575</a:t>
                      </a:r>
                    </a:p>
                  </a:txBody>
                  <a:tcPr marL="0" marR="18000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43"/>
                  </a:ext>
                </a:extLst>
              </a:tr>
              <a:tr h="129600">
                <a:tc>
                  <a:txBody>
                    <a:bodyPr/>
                    <a:lstStyle/>
                    <a:p>
                      <a:pPr algn="r" fontAlgn="b"/>
                      <a:r>
                        <a:rPr lang="cs-CZ" sz="800" b="0" i="0" u="none" strike="noStrike" dirty="0">
                          <a:solidFill>
                            <a:srgbClr val="000000"/>
                          </a:solidFill>
                          <a:effectLst/>
                          <a:latin typeface="Calibri" panose="020F0502020204030204" pitchFamily="34" charset="0"/>
                        </a:rPr>
                        <a:t>Jiný kraj bydliště</a:t>
                      </a:r>
                    </a:p>
                  </a:txBody>
                  <a:tcPr marL="72000" marR="0" marT="0" marB="0" anchor="b">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800" b="0" i="0" u="none" strike="noStrike" dirty="0">
                          <a:solidFill>
                            <a:srgbClr val="000000"/>
                          </a:solidFill>
                          <a:effectLst/>
                          <a:latin typeface="Calibri" panose="020F0502020204030204" pitchFamily="34" charset="0"/>
                        </a:rPr>
                        <a:t>315</a:t>
                      </a:r>
                    </a:p>
                  </a:txBody>
                  <a:tcPr marL="0" marR="180000" marT="0" marB="0" anchor="b">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29600">
                <a:tc gridSpan="3">
                  <a:txBody>
                    <a:bodyPr/>
                    <a:lstStyle/>
                    <a:p>
                      <a:pPr algn="l" fontAlgn="b"/>
                      <a:r>
                        <a:rPr lang="cs-CZ" sz="800" b="1" i="0" u="none" strike="noStrike" dirty="0">
                          <a:solidFill>
                            <a:srgbClr val="000000"/>
                          </a:solidFill>
                          <a:effectLst/>
                          <a:latin typeface="Calibri" panose="020F0502020204030204" pitchFamily="34" charset="0"/>
                        </a:rPr>
                        <a:t>XIX. Poranění, otravy a některé jiné následky vnějších příčin</a:t>
                      </a:r>
                    </a:p>
                  </a:txBody>
                  <a:tcPr marL="72000" marR="180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endParaRPr lang="cs-CZ"/>
                    </a:p>
                  </a:txBody>
                  <a:tcPr/>
                </a:tc>
                <a:tc hMerge="1">
                  <a:txBody>
                    <a:bodyPr/>
                    <a:lstStyle/>
                    <a:p>
                      <a:endParaRPr lang="cs-CZ"/>
                    </a:p>
                  </a:txBody>
                  <a:tcPr/>
                </a:tc>
                <a:extLst>
                  <a:ext uri="{0D108BD9-81ED-4DB2-BD59-A6C34878D82A}">
                    <a16:rowId xmlns:a16="http://schemas.microsoft.com/office/drawing/2014/main" val="10003"/>
                  </a:ext>
                </a:extLst>
              </a:tr>
              <a:tr h="129600">
                <a:tc>
                  <a:txBody>
                    <a:bodyPr/>
                    <a:lstStyle/>
                    <a:p>
                      <a:pPr algn="r" fontAlgn="b"/>
                      <a:r>
                        <a:rPr lang="cs-CZ" sz="800" b="0" i="0" u="none" strike="noStrike" dirty="0">
                          <a:solidFill>
                            <a:srgbClr val="000000"/>
                          </a:solidFill>
                          <a:effectLst/>
                          <a:latin typeface="Calibri" panose="020F0502020204030204" pitchFamily="34" charset="0"/>
                        </a:rPr>
                        <a:t>Liberecký kraj</a:t>
                      </a:r>
                    </a:p>
                  </a:txBody>
                  <a:tcPr marL="72000" marR="0" marT="0" marB="0" anchor="b">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800" b="0" i="0" u="none" strike="noStrike" dirty="0">
                          <a:solidFill>
                            <a:srgbClr val="000000"/>
                          </a:solidFill>
                          <a:effectLst/>
                          <a:latin typeface="Calibri" panose="020F0502020204030204" pitchFamily="34" charset="0"/>
                        </a:rPr>
                        <a:t>6 728</a:t>
                      </a:r>
                    </a:p>
                  </a:txBody>
                  <a:tcPr marL="0" marR="180000" marT="0" marB="0" anchor="b">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29600">
                <a:tc>
                  <a:txBody>
                    <a:bodyPr/>
                    <a:lstStyle/>
                    <a:p>
                      <a:pPr algn="r" fontAlgn="b"/>
                      <a:r>
                        <a:rPr lang="cs-CZ" sz="800" b="0" i="0" u="none" strike="noStrike" dirty="0">
                          <a:solidFill>
                            <a:srgbClr val="000000"/>
                          </a:solidFill>
                          <a:effectLst/>
                          <a:latin typeface="Calibri" panose="020F0502020204030204" pitchFamily="34" charset="0"/>
                        </a:rPr>
                        <a:t>Jiný kraj bydliště</a:t>
                      </a:r>
                    </a:p>
                  </a:txBody>
                  <a:tcPr marL="72000" marR="0" marT="0" marB="0" anchor="b">
                    <a:lnL w="12700" cmpd="sng">
                      <a:noFill/>
                    </a:lnL>
                    <a:lnR w="12700" cmpd="sng">
                      <a:noFill/>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800" b="0" i="0" u="none" strike="noStrike" dirty="0">
                          <a:solidFill>
                            <a:srgbClr val="000000"/>
                          </a:solidFill>
                          <a:effectLst/>
                          <a:latin typeface="Calibri" panose="020F0502020204030204" pitchFamily="34" charset="0"/>
                        </a:rPr>
                        <a:t>2 543</a:t>
                      </a:r>
                    </a:p>
                  </a:txBody>
                  <a:tcPr marL="0" marR="180000" marT="0" marB="0" anchor="b">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29600">
                <a:tc gridSpan="2">
                  <a:txBody>
                    <a:bodyPr/>
                    <a:lstStyle/>
                    <a:p>
                      <a:pPr algn="l" fontAlgn="b"/>
                      <a:r>
                        <a:rPr lang="cs-CZ" sz="800" b="1" i="0" u="none" strike="noStrike" dirty="0">
                          <a:solidFill>
                            <a:srgbClr val="000000"/>
                          </a:solidFill>
                          <a:effectLst/>
                          <a:latin typeface="Calibri" panose="020F0502020204030204" pitchFamily="34" charset="0"/>
                        </a:rPr>
                        <a:t>XXIa. Zdravá osoba doprovázející nemocnou osobu (Z76.3)</a:t>
                      </a:r>
                    </a:p>
                  </a:txBody>
                  <a:tcPr marL="72000" marR="180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l" fontAlgn="b"/>
                      <a:endParaRPr lang="cs-CZ" sz="800" b="0" i="0" u="none" strike="noStrike" dirty="0">
                        <a:solidFill>
                          <a:srgbClr val="000000"/>
                        </a:solidFill>
                        <a:effectLst/>
                        <a:latin typeface="Calibri" panose="020F0502020204030204" pitchFamily="34" charset="0"/>
                      </a:endParaRPr>
                    </a:p>
                  </a:txBody>
                  <a:tcPr marL="7620" marR="180000" marT="7620"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29600">
                <a:tc>
                  <a:txBody>
                    <a:bodyPr/>
                    <a:lstStyle/>
                    <a:p>
                      <a:pPr algn="r" fontAlgn="b"/>
                      <a:r>
                        <a:rPr lang="cs-CZ" sz="800" b="0" i="0" u="none" strike="noStrike" dirty="0">
                          <a:solidFill>
                            <a:srgbClr val="000000"/>
                          </a:solidFill>
                          <a:effectLst/>
                          <a:latin typeface="Calibri" panose="020F0502020204030204" pitchFamily="34" charset="0"/>
                        </a:rPr>
                        <a:t>Liberecký kraj</a:t>
                      </a:r>
                    </a:p>
                  </a:txBody>
                  <a:tcPr marL="72000" marR="0" marT="0"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r" fontAlgn="b"/>
                      <a:r>
                        <a:rPr lang="cs-CZ" sz="800" b="0" i="0" u="none" strike="noStrike" dirty="0">
                          <a:solidFill>
                            <a:srgbClr val="000000"/>
                          </a:solidFill>
                          <a:effectLst/>
                          <a:latin typeface="Calibri" panose="020F0502020204030204" pitchFamily="34" charset="0"/>
                        </a:rPr>
                        <a:t>3 058</a:t>
                      </a:r>
                    </a:p>
                  </a:txBody>
                  <a:tcPr marL="0" marR="180000" marT="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29600">
                <a:tc>
                  <a:txBody>
                    <a:bodyPr/>
                    <a:lstStyle/>
                    <a:p>
                      <a:pPr algn="r" fontAlgn="b"/>
                      <a:r>
                        <a:rPr lang="cs-CZ" sz="800" b="0" i="0" u="none" strike="noStrike" dirty="0">
                          <a:solidFill>
                            <a:srgbClr val="000000"/>
                          </a:solidFill>
                          <a:effectLst/>
                          <a:latin typeface="Calibri" panose="020F0502020204030204" pitchFamily="34" charset="0"/>
                        </a:rPr>
                        <a:t>Jiný kraj bydliště</a:t>
                      </a:r>
                    </a:p>
                  </a:txBody>
                  <a:tcPr marL="72000" marR="0" marT="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r" fontAlgn="b"/>
                      <a:r>
                        <a:rPr lang="cs-CZ" sz="800" b="0" i="0" u="none" strike="noStrike" dirty="0">
                          <a:solidFill>
                            <a:srgbClr val="000000"/>
                          </a:solidFill>
                          <a:effectLst/>
                          <a:latin typeface="Calibri" panose="020F0502020204030204" pitchFamily="34" charset="0"/>
                        </a:rPr>
                        <a:t>775</a:t>
                      </a:r>
                    </a:p>
                  </a:txBody>
                  <a:tcPr marL="0" marR="180000" marT="0" marB="0" anchor="b">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29600">
                <a:tc gridSpan="2">
                  <a:txBody>
                    <a:bodyPr/>
                    <a:lstStyle/>
                    <a:p>
                      <a:pPr algn="l" fontAlgn="b"/>
                      <a:r>
                        <a:rPr lang="cs-CZ" sz="800" b="1" i="0" u="none" strike="noStrike" dirty="0">
                          <a:solidFill>
                            <a:srgbClr val="000000"/>
                          </a:solidFill>
                          <a:effectLst/>
                          <a:latin typeface="Calibri" panose="020F0502020204030204" pitchFamily="34" charset="0"/>
                        </a:rPr>
                        <a:t>XXIb. Živě narozené děti (Z38)</a:t>
                      </a:r>
                    </a:p>
                  </a:txBody>
                  <a:tcPr marL="72000" marR="180000"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b"/>
                      <a:endParaRPr lang="cs-CZ" sz="800" b="0" i="0" u="none" strike="noStrike" dirty="0">
                        <a:solidFill>
                          <a:srgbClr val="000000"/>
                        </a:solidFill>
                        <a:effectLst/>
                        <a:latin typeface="Calibri" panose="020F0502020204030204" pitchFamily="34" charset="0"/>
                      </a:endParaRPr>
                    </a:p>
                  </a:txBody>
                  <a:tcPr marL="7620" marR="180000" marT="7620" marB="0" anchor="ctr">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29600">
                <a:tc>
                  <a:txBody>
                    <a:bodyPr/>
                    <a:lstStyle/>
                    <a:p>
                      <a:pPr algn="r" fontAlgn="b"/>
                      <a:r>
                        <a:rPr lang="cs-CZ" sz="800" b="0" i="0" u="none" strike="noStrike" dirty="0">
                          <a:solidFill>
                            <a:srgbClr val="000000"/>
                          </a:solidFill>
                          <a:effectLst/>
                          <a:latin typeface="Calibri" panose="020F0502020204030204" pitchFamily="34" charset="0"/>
                        </a:rPr>
                        <a:t>Liberecký kraj</a:t>
                      </a:r>
                    </a:p>
                  </a:txBody>
                  <a:tcPr marL="72000" marR="0" marT="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r" fontAlgn="b"/>
                      <a:r>
                        <a:rPr lang="cs-CZ" sz="800" b="0" i="0" u="none" strike="noStrike" dirty="0">
                          <a:solidFill>
                            <a:srgbClr val="000000"/>
                          </a:solidFill>
                          <a:effectLst/>
                          <a:latin typeface="Calibri" panose="020F0502020204030204" pitchFamily="34" charset="0"/>
                        </a:rPr>
                        <a:t>4 037</a:t>
                      </a:r>
                    </a:p>
                  </a:txBody>
                  <a:tcPr marL="0" marR="180000" marT="0" marB="0" anchor="b">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r h="129600">
                <a:tc>
                  <a:txBody>
                    <a:bodyPr/>
                    <a:lstStyle/>
                    <a:p>
                      <a:pPr algn="r" fontAlgn="b"/>
                      <a:r>
                        <a:rPr lang="cs-CZ" sz="800" b="0" i="0" u="none" strike="noStrike" dirty="0">
                          <a:solidFill>
                            <a:srgbClr val="000000"/>
                          </a:solidFill>
                          <a:effectLst/>
                          <a:latin typeface="Calibri" panose="020F0502020204030204" pitchFamily="34" charset="0"/>
                        </a:rPr>
                        <a:t>Jiný kraj bydliště</a:t>
                      </a:r>
                    </a:p>
                  </a:txBody>
                  <a:tcPr marL="72000" marR="0" marT="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r" fontAlgn="b"/>
                      <a:r>
                        <a:rPr lang="cs-CZ" sz="800" b="0" i="0" u="none" strike="noStrike" dirty="0">
                          <a:solidFill>
                            <a:srgbClr val="000000"/>
                          </a:solidFill>
                          <a:effectLst/>
                          <a:latin typeface="Calibri" panose="020F0502020204030204" pitchFamily="34" charset="0"/>
                        </a:rPr>
                        <a:t>1 118</a:t>
                      </a:r>
                    </a:p>
                  </a:txBody>
                  <a:tcPr marL="0" marR="180000" marT="0"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4"/>
                  </a:ext>
                </a:extLst>
              </a:tr>
              <a:tr h="129600">
                <a:tc gridSpan="2">
                  <a:txBody>
                    <a:bodyPr/>
                    <a:lstStyle/>
                    <a:p>
                      <a:pPr algn="l" fontAlgn="b"/>
                      <a:r>
                        <a:rPr lang="cs-CZ" sz="800" b="1" i="0" u="none" strike="noStrike" dirty="0">
                          <a:solidFill>
                            <a:srgbClr val="000000"/>
                          </a:solidFill>
                          <a:effectLst/>
                          <a:latin typeface="Calibri" panose="020F0502020204030204" pitchFamily="34" charset="0"/>
                        </a:rPr>
                        <a:t>XXIc. Jiné faktory ovliv. zdrav. stav a kontakt se zdrav. službami</a:t>
                      </a:r>
                    </a:p>
                  </a:txBody>
                  <a:tcPr marL="72000" marR="180000" marT="0"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hMerge="1">
                  <a:txBody>
                    <a:bodyPr/>
                    <a:lstStyle/>
                    <a:p>
                      <a:pPr algn="l" fontAlgn="b"/>
                      <a:endParaRPr lang="cs-CZ" sz="800" b="0" i="0" u="none" strike="noStrike" dirty="0">
                        <a:solidFill>
                          <a:srgbClr val="000000"/>
                        </a:solidFill>
                        <a:effectLst/>
                        <a:latin typeface="Calibri" panose="020F0502020204030204" pitchFamily="34" charset="0"/>
                      </a:endParaRPr>
                    </a:p>
                  </a:txBody>
                  <a:tcPr marL="7620" marR="18000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5"/>
                  </a:ext>
                </a:extLst>
              </a:tr>
              <a:tr h="129600">
                <a:tc>
                  <a:txBody>
                    <a:bodyPr/>
                    <a:lstStyle/>
                    <a:p>
                      <a:pPr algn="r" fontAlgn="b"/>
                      <a:r>
                        <a:rPr lang="cs-CZ" sz="800" b="0" i="0" u="none" strike="noStrike" dirty="0">
                          <a:solidFill>
                            <a:srgbClr val="000000"/>
                          </a:solidFill>
                          <a:effectLst/>
                          <a:latin typeface="Calibri" panose="020F0502020204030204" pitchFamily="34" charset="0"/>
                        </a:rPr>
                        <a:t>Liberecký kraj</a:t>
                      </a:r>
                    </a:p>
                  </a:txBody>
                  <a:tcPr marL="72000" marR="0" marT="0" marB="0" anchor="b">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800" b="0" i="0" u="none" strike="noStrike" dirty="0">
                          <a:solidFill>
                            <a:srgbClr val="000000"/>
                          </a:solidFill>
                          <a:effectLst/>
                          <a:latin typeface="Calibri" panose="020F0502020204030204" pitchFamily="34" charset="0"/>
                        </a:rPr>
                        <a:t>4 323</a:t>
                      </a:r>
                    </a:p>
                  </a:txBody>
                  <a:tcPr marL="0" marR="180000" marT="0" marB="0" anchor="b">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6"/>
                  </a:ext>
                </a:extLst>
              </a:tr>
              <a:tr h="129600">
                <a:tc>
                  <a:txBody>
                    <a:bodyPr/>
                    <a:lstStyle/>
                    <a:p>
                      <a:pPr algn="r" fontAlgn="b"/>
                      <a:r>
                        <a:rPr lang="cs-CZ" sz="800" b="0" i="0" u="none" strike="noStrike" dirty="0">
                          <a:solidFill>
                            <a:srgbClr val="000000"/>
                          </a:solidFill>
                          <a:effectLst/>
                          <a:latin typeface="Calibri" panose="020F0502020204030204" pitchFamily="34" charset="0"/>
                        </a:rPr>
                        <a:t>Jiný kraj bydliště</a:t>
                      </a:r>
                    </a:p>
                  </a:txBody>
                  <a:tcPr marL="72000" marR="0" marT="0"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r" fontAlgn="b"/>
                      <a:r>
                        <a:rPr lang="cs-CZ" sz="800" b="0" i="0" u="none" strike="noStrike" dirty="0">
                          <a:solidFill>
                            <a:srgbClr val="000000"/>
                          </a:solidFill>
                          <a:effectLst/>
                          <a:latin typeface="Calibri" panose="020F0502020204030204" pitchFamily="34" charset="0"/>
                        </a:rPr>
                        <a:t>839</a:t>
                      </a:r>
                    </a:p>
                  </a:txBody>
                  <a:tcPr marL="0" marR="180000" marT="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endParaRPr lang="cs-CZ" sz="800" dirty="0"/>
                    </a:p>
                  </a:txBody>
                  <a:tcPr marL="0" marR="0" marT="0"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8"/>
                  </a:ext>
                </a:extLst>
              </a:tr>
            </a:tbl>
          </a:graphicData>
        </a:graphic>
      </p:graphicFrame>
      <p:graphicFrame>
        <p:nvGraphicFramePr>
          <p:cNvPr id="9" name="Graf 8">
            <a:extLst>
              <a:ext uri="{FF2B5EF4-FFF2-40B4-BE49-F238E27FC236}">
                <a16:creationId xmlns:a16="http://schemas.microsoft.com/office/drawing/2014/main" id="{92D4352F-B9CB-4DA5-88A7-B2764D9FBA32}"/>
              </a:ext>
            </a:extLst>
          </p:cNvPr>
          <p:cNvGraphicFramePr/>
          <p:nvPr>
            <p:extLst>
              <p:ext uri="{D42A27DB-BD31-4B8C-83A1-F6EECF244321}">
                <p14:modId xmlns:p14="http://schemas.microsoft.com/office/powerpoint/2010/main" val="2660212044"/>
              </p:ext>
            </p:extLst>
          </p:nvPr>
        </p:nvGraphicFramePr>
        <p:xfrm>
          <a:off x="667762" y="1760050"/>
          <a:ext cx="8039161" cy="4348599"/>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4243308949"/>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Nadpis 3">
            <a:extLst>
              <a:ext uri="{FF2B5EF4-FFF2-40B4-BE49-F238E27FC236}">
                <a16:creationId xmlns:a16="http://schemas.microsoft.com/office/drawing/2014/main" id="{A171B212-F32B-4955-9A11-52E8B2664444}"/>
              </a:ext>
            </a:extLst>
          </p:cNvPr>
          <p:cNvSpPr>
            <a:spLocks noGrp="1"/>
          </p:cNvSpPr>
          <p:nvPr>
            <p:ph type="title"/>
          </p:nvPr>
        </p:nvSpPr>
        <p:spPr/>
        <p:txBody>
          <a:bodyPr/>
          <a:lstStyle/>
          <a:p>
            <a:r>
              <a:rPr lang="cs-CZ" dirty="0"/>
              <a:t>„ZDRAVÍ 2030“</a:t>
            </a:r>
            <a:br>
              <a:rPr lang="cs-CZ" dirty="0"/>
            </a:br>
            <a:r>
              <a:rPr lang="cs-CZ" dirty="0"/>
              <a:t>– analytická studie </a:t>
            </a:r>
          </a:p>
        </p:txBody>
      </p:sp>
      <p:sp>
        <p:nvSpPr>
          <p:cNvPr id="7" name="Zástupný text 6">
            <a:extLst>
              <a:ext uri="{FF2B5EF4-FFF2-40B4-BE49-F238E27FC236}">
                <a16:creationId xmlns:a16="http://schemas.microsoft.com/office/drawing/2014/main" id="{5DCF0AB6-68C2-4761-9566-86C1FAD4A8F2}"/>
              </a:ext>
            </a:extLst>
          </p:cNvPr>
          <p:cNvSpPr>
            <a:spLocks noGrp="1"/>
          </p:cNvSpPr>
          <p:nvPr>
            <p:ph type="body" sz="quarter" idx="10"/>
          </p:nvPr>
        </p:nvSpPr>
        <p:spPr/>
        <p:txBody>
          <a:bodyPr/>
          <a:lstStyle/>
          <a:p>
            <a:r>
              <a:rPr lang="cs-CZ" dirty="0"/>
              <a:t>Objem poskytované zdravotní péče </a:t>
            </a:r>
          </a:p>
          <a:p>
            <a:r>
              <a:rPr lang="cs-CZ" dirty="0"/>
              <a:t>- zdravotnická záchranná služba </a:t>
            </a:r>
          </a:p>
        </p:txBody>
      </p:sp>
    </p:spTree>
    <p:extLst>
      <p:ext uri="{BB962C8B-B14F-4D97-AF65-F5344CB8AC3E}">
        <p14:creationId xmlns:p14="http://schemas.microsoft.com/office/powerpoint/2010/main" val="990573955"/>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272591" y="977575"/>
            <a:ext cx="4940070" cy="307777"/>
          </a:xfrm>
          <a:prstGeom prst="rect">
            <a:avLst/>
          </a:prstGeom>
          <a:noFill/>
        </p:spPr>
        <p:txBody>
          <a:bodyPr wrap="none" rtlCol="0">
            <a:spAutoFit/>
          </a:bodyPr>
          <a:lstStyle/>
          <a:p>
            <a:pPr lvl="0">
              <a:defRPr/>
            </a:pPr>
            <a:r>
              <a:rPr lang="cs-CZ" sz="1400" dirty="0"/>
              <a:t>Zdroj: </a:t>
            </a:r>
            <a:r>
              <a:rPr lang="en-US" sz="1400" dirty="0"/>
              <a:t>NRHOSP </a:t>
            </a:r>
            <a:r>
              <a:rPr lang="cs-CZ" sz="1400" dirty="0"/>
              <a:t>2007–2018</a:t>
            </a:r>
            <a:r>
              <a:rPr lang="en-US" sz="1400" dirty="0"/>
              <a:t>; </a:t>
            </a:r>
            <a:r>
              <a:rPr lang="cs-CZ" sz="1400" dirty="0"/>
              <a:t>hospitalizace na lůžkách akutní péče</a:t>
            </a:r>
          </a:p>
        </p:txBody>
      </p:sp>
      <p:sp>
        <p:nvSpPr>
          <p:cNvPr id="2" name="Title 1"/>
          <p:cNvSpPr>
            <a:spLocks noGrp="1"/>
          </p:cNvSpPr>
          <p:nvPr>
            <p:ph type="title"/>
          </p:nvPr>
        </p:nvSpPr>
        <p:spPr/>
        <p:txBody>
          <a:bodyPr>
            <a:normAutofit fontScale="90000"/>
          </a:bodyPr>
          <a:lstStyle/>
          <a:p>
            <a:r>
              <a:rPr lang="cs-CZ" dirty="0"/>
              <a:t>Vývoj počtu hospitalizací z příjmu ZZS v ZZ se sídlem v LBK </a:t>
            </a:r>
            <a:br>
              <a:rPr lang="cs-CZ" dirty="0"/>
            </a:br>
            <a:r>
              <a:rPr lang="cs-CZ" dirty="0"/>
              <a:t>(2007–2018) v porovnání s celou Českou republikou</a:t>
            </a:r>
            <a:endParaRPr lang="en-US" dirty="0"/>
          </a:p>
        </p:txBody>
      </p:sp>
      <p:graphicFrame>
        <p:nvGraphicFramePr>
          <p:cNvPr id="9" name="Graf 1">
            <a:extLst>
              <a:ext uri="{FF2B5EF4-FFF2-40B4-BE49-F238E27FC236}">
                <a16:creationId xmlns:a16="http://schemas.microsoft.com/office/drawing/2014/main" id="{7FCB325B-B2BA-49E3-86DA-54304B3F0E27}"/>
              </a:ext>
            </a:extLst>
          </p:cNvPr>
          <p:cNvGraphicFramePr/>
          <p:nvPr>
            <p:extLst>
              <p:ext uri="{D42A27DB-BD31-4B8C-83A1-F6EECF244321}">
                <p14:modId xmlns:p14="http://schemas.microsoft.com/office/powerpoint/2010/main" val="1635631678"/>
              </p:ext>
            </p:extLst>
          </p:nvPr>
        </p:nvGraphicFramePr>
        <p:xfrm>
          <a:off x="824161" y="2155360"/>
          <a:ext cx="2882983" cy="1584176"/>
        </p:xfrm>
        <a:graphic>
          <a:graphicData uri="http://schemas.openxmlformats.org/drawingml/2006/chart">
            <c:chart xmlns:c="http://schemas.openxmlformats.org/drawingml/2006/chart" xmlns:r="http://schemas.openxmlformats.org/officeDocument/2006/relationships" r:id="rId2"/>
          </a:graphicData>
        </a:graphic>
      </p:graphicFrame>
      <p:sp>
        <p:nvSpPr>
          <p:cNvPr id="11" name="Obdélník 10"/>
          <p:cNvSpPr/>
          <p:nvPr/>
        </p:nvSpPr>
        <p:spPr>
          <a:xfrm>
            <a:off x="1759600" y="1782776"/>
            <a:ext cx="1148071" cy="246221"/>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000" b="1" i="0" u="none" strike="noStrike" kern="1200" cap="none" spc="0" normalizeH="0" baseline="0" noProof="0" dirty="0">
                <a:ln>
                  <a:noFill/>
                </a:ln>
                <a:solidFill>
                  <a:srgbClr val="000000"/>
                </a:solidFill>
                <a:effectLst/>
                <a:uLnTx/>
                <a:uFillTx/>
                <a:latin typeface="Calibri"/>
                <a:ea typeface="+mn-ea"/>
                <a:cs typeface="+mn-cs"/>
              </a:rPr>
              <a:t>ZZ se sídlem v LBK</a:t>
            </a:r>
          </a:p>
        </p:txBody>
      </p:sp>
      <p:graphicFrame>
        <p:nvGraphicFramePr>
          <p:cNvPr id="13" name="Graf 1">
            <a:extLst>
              <a:ext uri="{FF2B5EF4-FFF2-40B4-BE49-F238E27FC236}">
                <a16:creationId xmlns:a16="http://schemas.microsoft.com/office/drawing/2014/main" id="{7FCB325B-B2BA-49E3-86DA-54304B3F0E27}"/>
              </a:ext>
            </a:extLst>
          </p:cNvPr>
          <p:cNvGraphicFramePr/>
          <p:nvPr>
            <p:extLst>
              <p:ext uri="{D42A27DB-BD31-4B8C-83A1-F6EECF244321}">
                <p14:modId xmlns:p14="http://schemas.microsoft.com/office/powerpoint/2010/main" val="1460676711"/>
              </p:ext>
            </p:extLst>
          </p:nvPr>
        </p:nvGraphicFramePr>
        <p:xfrm>
          <a:off x="743769" y="4276376"/>
          <a:ext cx="3030981" cy="1584176"/>
        </p:xfrm>
        <a:graphic>
          <a:graphicData uri="http://schemas.openxmlformats.org/drawingml/2006/chart">
            <c:chart xmlns:c="http://schemas.openxmlformats.org/drawingml/2006/chart" xmlns:r="http://schemas.openxmlformats.org/officeDocument/2006/relationships" r:id="rId3"/>
          </a:graphicData>
        </a:graphic>
      </p:graphicFrame>
      <p:sp>
        <p:nvSpPr>
          <p:cNvPr id="14" name="Obdélník 13"/>
          <p:cNvSpPr/>
          <p:nvPr/>
        </p:nvSpPr>
        <p:spPr>
          <a:xfrm>
            <a:off x="1826389" y="3903792"/>
            <a:ext cx="1023037" cy="246221"/>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000" b="1" i="0" u="none" strike="noStrike" kern="1200" cap="none" spc="0" normalizeH="0" baseline="0" noProof="0" dirty="0">
                <a:ln>
                  <a:noFill/>
                </a:ln>
                <a:solidFill>
                  <a:srgbClr val="000000"/>
                </a:solidFill>
                <a:effectLst/>
                <a:uLnTx/>
                <a:uFillTx/>
                <a:latin typeface="Calibri"/>
                <a:ea typeface="+mn-ea"/>
                <a:cs typeface="+mn-cs"/>
              </a:rPr>
              <a:t>Česká republika</a:t>
            </a:r>
          </a:p>
        </p:txBody>
      </p:sp>
      <p:graphicFrame>
        <p:nvGraphicFramePr>
          <p:cNvPr id="17" name="Object 1"/>
          <p:cNvGraphicFramePr>
            <a:graphicFrameLocks noChangeAspect="1"/>
          </p:cNvGraphicFramePr>
          <p:nvPr>
            <p:extLst>
              <p:ext uri="{D42A27DB-BD31-4B8C-83A1-F6EECF244321}">
                <p14:modId xmlns:p14="http://schemas.microsoft.com/office/powerpoint/2010/main" val="1389649128"/>
              </p:ext>
            </p:extLst>
          </p:nvPr>
        </p:nvGraphicFramePr>
        <p:xfrm>
          <a:off x="4979595" y="1776860"/>
          <a:ext cx="2687638" cy="4515123"/>
        </p:xfrm>
        <a:graphic>
          <a:graphicData uri="http://schemas.openxmlformats.org/drawingml/2006/chart">
            <c:chart xmlns:c="http://schemas.openxmlformats.org/drawingml/2006/chart" xmlns:r="http://schemas.openxmlformats.org/officeDocument/2006/relationships" r:id="rId4"/>
          </a:graphicData>
        </a:graphic>
      </p:graphicFrame>
      <p:sp>
        <p:nvSpPr>
          <p:cNvPr id="18" name="TextBox 16"/>
          <p:cNvSpPr txBox="1"/>
          <p:nvPr/>
        </p:nvSpPr>
        <p:spPr>
          <a:xfrm rot="16200000">
            <a:off x="-1041633" y="3666648"/>
            <a:ext cx="3398130"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l-PL" sz="1200" b="0" i="0" u="none" strike="noStrike" kern="1200" cap="none" spc="0" normalizeH="0" baseline="0" noProof="0" dirty="0">
                <a:ln>
                  <a:noFill/>
                </a:ln>
                <a:solidFill>
                  <a:srgbClr val="000000"/>
                </a:solidFill>
                <a:effectLst/>
                <a:uLnTx/>
                <a:uFillTx/>
                <a:latin typeface="Calibri"/>
                <a:ea typeface="+mn-ea"/>
                <a:cs typeface="+mn-cs"/>
              </a:rPr>
              <a:t>Počet hospitalizačních případů z příjmu ZZS </a:t>
            </a:r>
          </a:p>
        </p:txBody>
      </p:sp>
      <p:sp>
        <p:nvSpPr>
          <p:cNvPr id="19" name="Obdélník 18"/>
          <p:cNvSpPr/>
          <p:nvPr/>
        </p:nvSpPr>
        <p:spPr>
          <a:xfrm>
            <a:off x="5910494" y="5942680"/>
            <a:ext cx="203200" cy="45719"/>
          </a:xfrm>
          <a:prstGeom prst="rect">
            <a:avLst/>
          </a:prstGeom>
          <a:solidFill>
            <a:schemeClr val="accent1">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a:ea typeface="+mn-ea"/>
              <a:cs typeface="+mn-cs"/>
            </a:endParaRPr>
          </a:p>
        </p:txBody>
      </p:sp>
      <p:sp>
        <p:nvSpPr>
          <p:cNvPr id="20" name="Obdélník 19"/>
          <p:cNvSpPr/>
          <p:nvPr/>
        </p:nvSpPr>
        <p:spPr>
          <a:xfrm>
            <a:off x="5910494" y="6131065"/>
            <a:ext cx="203200" cy="45719"/>
          </a:xfrm>
          <a:prstGeom prst="rect">
            <a:avLst/>
          </a:prstGeom>
          <a:solidFill>
            <a:schemeClr val="accent5">
              <a:lumMod val="40000"/>
              <a:lumOff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ovéPole 20"/>
          <p:cNvSpPr txBox="1"/>
          <p:nvPr/>
        </p:nvSpPr>
        <p:spPr>
          <a:xfrm>
            <a:off x="6113694" y="5824164"/>
            <a:ext cx="2544531" cy="461665"/>
          </a:xfrm>
          <a:prstGeom prst="rect">
            <a:avLst/>
          </a:prstGeom>
          <a:noFill/>
        </p:spPr>
        <p:txBody>
          <a:bodyPr wrap="square" rtlCol="0">
            <a:spAutoFit/>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rgbClr val="000000"/>
                </a:solidFill>
                <a:effectLst/>
                <a:uLnTx/>
                <a:uFillTx/>
                <a:latin typeface="Calibri"/>
                <a:ea typeface="+mn-ea"/>
                <a:cs typeface="+mn-cs"/>
              </a:rPr>
              <a:t>Akutní hospitalizace z příjmu ZZS</a:t>
            </a:r>
          </a:p>
          <a:p>
            <a:pPr marL="0" marR="0" lvl="0" indent="0" algn="l" defTabSz="914400" rtl="0" eaLnBrk="1" fontAlgn="b"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rgbClr val="000000"/>
                </a:solidFill>
                <a:effectLst/>
                <a:uLnTx/>
                <a:uFillTx/>
                <a:latin typeface="Calibri"/>
                <a:ea typeface="+mn-ea"/>
                <a:cs typeface="+mn-cs"/>
              </a:rPr>
              <a:t>Všechny akutní hospitalizace</a:t>
            </a:r>
          </a:p>
        </p:txBody>
      </p:sp>
      <p:sp>
        <p:nvSpPr>
          <p:cNvPr id="22" name="TextBox 11"/>
          <p:cNvSpPr txBox="1"/>
          <p:nvPr/>
        </p:nvSpPr>
        <p:spPr>
          <a:xfrm>
            <a:off x="7054584" y="2294605"/>
            <a:ext cx="2382023"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100" b="0" i="1" u="none" strike="noStrike" kern="1200" cap="none" spc="0" normalizeH="0" baseline="0" noProof="0" dirty="0">
                <a:ln>
                  <a:noFill/>
                </a:ln>
                <a:effectLst/>
                <a:uLnTx/>
                <a:uFillTx/>
                <a:latin typeface="Calibri"/>
                <a:ea typeface="+mn-ea"/>
                <a:cs typeface="+mn-cs"/>
              </a:rPr>
              <a:t>100</a:t>
            </a:r>
            <a:r>
              <a:rPr kumimoji="0" lang="en-US" sz="1100" b="0" i="1" u="none" strike="noStrike" kern="1200" cap="none" spc="0" normalizeH="0" baseline="0" noProof="0" dirty="0">
                <a:ln>
                  <a:noFill/>
                </a:ln>
                <a:effectLst/>
                <a:uLnTx/>
                <a:uFillTx/>
                <a:latin typeface="Calibri"/>
                <a:ea typeface="+mn-ea"/>
                <a:cs typeface="+mn-cs"/>
              </a:rPr>
              <a:t>%</a:t>
            </a:r>
            <a:r>
              <a:rPr kumimoji="0" lang="cs-CZ" sz="1100" b="0" i="1" u="none" strike="noStrike" kern="1200" cap="none" spc="0" normalizeH="0" baseline="0" noProof="0" dirty="0">
                <a:ln>
                  <a:noFill/>
                </a:ln>
                <a:effectLst/>
                <a:uLnTx/>
                <a:uFillTx/>
                <a:latin typeface="Calibri"/>
                <a:ea typeface="+mn-ea"/>
                <a:cs typeface="+mn-cs"/>
              </a:rPr>
              <a:t> - všechny akutní hospitalizační případy (z příjmu ZZS / všechny akutní)</a:t>
            </a:r>
          </a:p>
        </p:txBody>
      </p:sp>
      <p:sp>
        <p:nvSpPr>
          <p:cNvPr id="23" name="TextBox 7"/>
          <p:cNvSpPr txBox="1"/>
          <p:nvPr/>
        </p:nvSpPr>
        <p:spPr>
          <a:xfrm>
            <a:off x="6704832" y="3527224"/>
            <a:ext cx="5265245" cy="1815882"/>
          </a:xfrm>
          <a:prstGeom prst="rect">
            <a:avLst/>
          </a:prstGeom>
          <a:noFill/>
          <a:ln>
            <a:noFill/>
          </a:ln>
        </p:spPr>
        <p:txBody>
          <a:bodyPr wrap="square" rtlCol="0">
            <a:spAutoFit/>
          </a:bodyPr>
          <a:lstStyle/>
          <a:p>
            <a:r>
              <a:rPr lang="cs-CZ" sz="1400" dirty="0"/>
              <a:t>Počet akutních hospitalizací z příjmu ZZS v nemocnicích se sídlem v LBK </a:t>
            </a:r>
            <a:r>
              <a:rPr lang="cs-CZ" sz="1400" dirty="0" smtClean="0"/>
              <a:t>dosáhl </a:t>
            </a:r>
            <a:r>
              <a:rPr lang="cs-CZ" sz="1400" dirty="0"/>
              <a:t>v roce 2018 </a:t>
            </a:r>
            <a:r>
              <a:rPr lang="cs-CZ" sz="1400" dirty="0" smtClean="0"/>
              <a:t>hodnoty 11 </a:t>
            </a:r>
            <a:r>
              <a:rPr lang="cs-CZ" sz="1400" dirty="0"/>
              <a:t>474. </a:t>
            </a:r>
            <a:r>
              <a:rPr lang="cs-CZ" sz="1400" dirty="0"/>
              <a:t>Tento počet hospitalizací představuje přibližně </a:t>
            </a:r>
            <a:r>
              <a:rPr lang="cs-CZ" sz="1400" dirty="0" smtClean="0"/>
              <a:t>4,7% </a:t>
            </a:r>
            <a:r>
              <a:rPr lang="cs-CZ" sz="1400" dirty="0"/>
              <a:t>celkového počtu takových hospitalizací v ČR. </a:t>
            </a:r>
            <a:endParaRPr lang="cs-CZ" sz="1400" dirty="0"/>
          </a:p>
          <a:p>
            <a:r>
              <a:rPr lang="cs-CZ" sz="1400" dirty="0"/>
              <a:t>Celkem 89,7% akutních hospitalizací z příjmu ZZS se týká obyvatel LBK. Dominantně je takto zdravotnickou záchrannou službou </a:t>
            </a:r>
            <a:r>
              <a:rPr lang="cs-CZ" sz="1400" dirty="0" smtClean="0"/>
              <a:t>obsluhován </a:t>
            </a:r>
            <a:r>
              <a:rPr lang="cs-CZ" sz="1400" dirty="0"/>
              <a:t>okres Liberec (32% </a:t>
            </a:r>
            <a:r>
              <a:rPr lang="cs-CZ" sz="1400" dirty="0" smtClean="0"/>
              <a:t>všech hospitalizací </a:t>
            </a:r>
            <a:r>
              <a:rPr lang="cs-CZ" sz="1400" dirty="0"/>
              <a:t>z příjmu ZZS), a </a:t>
            </a:r>
            <a:r>
              <a:rPr lang="cs-CZ" sz="1400" dirty="0" smtClean="0"/>
              <a:t>okresy </a:t>
            </a:r>
            <a:r>
              <a:rPr lang="cs-CZ" sz="1400" dirty="0"/>
              <a:t>Jablonec nad Nisou a Česká lípa (nad 20</a:t>
            </a:r>
            <a:r>
              <a:rPr lang="cs-CZ" sz="1400" dirty="0" smtClean="0"/>
              <a:t>%). </a:t>
            </a:r>
            <a:endParaRPr lang="cs-CZ" sz="1400" dirty="0"/>
          </a:p>
        </p:txBody>
      </p:sp>
      <p:sp>
        <p:nvSpPr>
          <p:cNvPr id="24" name="Obdélník 23">
            <a:extLst>
              <a:ext uri="{FF2B5EF4-FFF2-40B4-BE49-F238E27FC236}">
                <a16:creationId xmlns:a16="http://schemas.microsoft.com/office/drawing/2014/main" id="{F7F539F9-B29D-454F-A52C-FE65444183A9}"/>
              </a:ext>
            </a:extLst>
          </p:cNvPr>
          <p:cNvSpPr/>
          <p:nvPr/>
        </p:nvSpPr>
        <p:spPr>
          <a:xfrm>
            <a:off x="6652529" y="1178771"/>
            <a:ext cx="5599670" cy="3264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33" name="AutoShape 3">
            <a:extLst>
              <a:ext uri="{FF2B5EF4-FFF2-40B4-BE49-F238E27FC236}">
                <a16:creationId xmlns:a16="http://schemas.microsoft.com/office/drawing/2014/main" id="{508C48CE-6F15-4765-B7E4-1812AE4E79AE}"/>
              </a:ext>
            </a:extLst>
          </p:cNvPr>
          <p:cNvSpPr>
            <a:spLocks noChangeAspect="1" noChangeArrowheads="1" noTextEdit="1"/>
          </p:cNvSpPr>
          <p:nvPr/>
        </p:nvSpPr>
        <p:spPr bwMode="auto">
          <a:xfrm>
            <a:off x="6921200" y="1178771"/>
            <a:ext cx="5330998" cy="30374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cs-CZ"/>
          </a:p>
        </p:txBody>
      </p:sp>
      <p:graphicFrame>
        <p:nvGraphicFramePr>
          <p:cNvPr id="3" name="Tabulka 2">
            <a:extLst>
              <a:ext uri="{FF2B5EF4-FFF2-40B4-BE49-F238E27FC236}">
                <a16:creationId xmlns:a16="http://schemas.microsoft.com/office/drawing/2014/main" id="{58098619-D974-4745-A407-C2CBAC8323B1}"/>
              </a:ext>
            </a:extLst>
          </p:cNvPr>
          <p:cNvGraphicFramePr>
            <a:graphicFrameLocks noGrp="1"/>
          </p:cNvGraphicFramePr>
          <p:nvPr>
            <p:extLst>
              <p:ext uri="{D42A27DB-BD31-4B8C-83A1-F6EECF244321}">
                <p14:modId xmlns:p14="http://schemas.microsoft.com/office/powerpoint/2010/main" val="4288844618"/>
              </p:ext>
            </p:extLst>
          </p:nvPr>
        </p:nvGraphicFramePr>
        <p:xfrm>
          <a:off x="3942382" y="2155640"/>
          <a:ext cx="1211410" cy="4021140"/>
        </p:xfrm>
        <a:graphic>
          <a:graphicData uri="http://schemas.openxmlformats.org/drawingml/2006/table">
            <a:tbl>
              <a:tblPr firstRow="1" bandRow="1">
                <a:tableStyleId>{5C22544A-7EE6-4342-B048-85BDC9FD1C3A}</a:tableStyleId>
              </a:tblPr>
              <a:tblGrid>
                <a:gridCol w="1211410">
                  <a:extLst>
                    <a:ext uri="{9D8B030D-6E8A-4147-A177-3AD203B41FA5}">
                      <a16:colId xmlns:a16="http://schemas.microsoft.com/office/drawing/2014/main" val="201509086"/>
                    </a:ext>
                  </a:extLst>
                </a:gridCol>
              </a:tblGrid>
              <a:tr h="201057">
                <a:tc>
                  <a:txBody>
                    <a:bodyPr/>
                    <a:lstStyle/>
                    <a:p>
                      <a:pPr algn="r" fontAlgn="b"/>
                      <a:r>
                        <a:rPr lang="cs-CZ" sz="1000" u="none" strike="noStrike">
                          <a:solidFill>
                            <a:schemeClr val="tx1"/>
                          </a:solidFill>
                          <a:effectLst/>
                        </a:rPr>
                        <a:t>Liberecký kraj</a:t>
                      </a:r>
                      <a:endParaRPr lang="cs-CZ" sz="1000" b="0" i="0" u="none" strike="noStrike">
                        <a:solidFill>
                          <a:schemeClr val="tx1"/>
                        </a:solidFill>
                        <a:effectLst/>
                        <a:latin typeface="Calibri" panose="020F0502020204030204" pitchFamily="34" charset="0"/>
                      </a:endParaRPr>
                    </a:p>
                  </a:txBody>
                  <a:tcPr marL="6111" marR="6111" marT="6111"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593791439"/>
                  </a:ext>
                </a:extLst>
              </a:tr>
              <a:tr h="201057">
                <a:tc>
                  <a:txBody>
                    <a:bodyPr/>
                    <a:lstStyle/>
                    <a:p>
                      <a:pPr algn="r" fontAlgn="b"/>
                      <a:r>
                        <a:rPr lang="cs-CZ" sz="1000" b="0" i="1" u="none" strike="noStrike" dirty="0">
                          <a:solidFill>
                            <a:schemeClr val="tx1"/>
                          </a:solidFill>
                          <a:effectLst/>
                        </a:rPr>
                        <a:t>Liberec</a:t>
                      </a:r>
                      <a:endParaRPr lang="cs-CZ" sz="1000" b="0" i="1" u="none" strike="noStrike" dirty="0">
                        <a:solidFill>
                          <a:schemeClr val="tx1"/>
                        </a:solidFill>
                        <a:effectLst/>
                        <a:latin typeface="Calibri" panose="020F0502020204030204" pitchFamily="34" charset="0"/>
                      </a:endParaRPr>
                    </a:p>
                  </a:txBody>
                  <a:tcPr marL="6111" marR="6111" marT="6111"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162266496"/>
                  </a:ext>
                </a:extLst>
              </a:tr>
              <a:tr h="201057">
                <a:tc>
                  <a:txBody>
                    <a:bodyPr/>
                    <a:lstStyle/>
                    <a:p>
                      <a:pPr algn="r" fontAlgn="b"/>
                      <a:r>
                        <a:rPr lang="cs-CZ" sz="1000" b="0" i="1" u="none" strike="noStrike" dirty="0">
                          <a:solidFill>
                            <a:schemeClr val="tx1"/>
                          </a:solidFill>
                          <a:effectLst/>
                        </a:rPr>
                        <a:t>Jablonec nad Nisou</a:t>
                      </a:r>
                      <a:endParaRPr lang="cs-CZ" sz="1000" b="0" i="1" u="none" strike="noStrike" dirty="0">
                        <a:solidFill>
                          <a:schemeClr val="tx1"/>
                        </a:solidFill>
                        <a:effectLst/>
                        <a:latin typeface="Calibri" panose="020F0502020204030204" pitchFamily="34" charset="0"/>
                      </a:endParaRPr>
                    </a:p>
                  </a:txBody>
                  <a:tcPr marL="6111" marR="6111" marT="6111"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55386791"/>
                  </a:ext>
                </a:extLst>
              </a:tr>
              <a:tr h="201057">
                <a:tc>
                  <a:txBody>
                    <a:bodyPr/>
                    <a:lstStyle/>
                    <a:p>
                      <a:pPr algn="r" fontAlgn="b"/>
                      <a:r>
                        <a:rPr lang="cs-CZ" sz="1000" b="0" i="1" u="none" strike="noStrike" dirty="0">
                          <a:solidFill>
                            <a:schemeClr val="tx1"/>
                          </a:solidFill>
                          <a:effectLst/>
                        </a:rPr>
                        <a:t>Česká Lípa</a:t>
                      </a:r>
                      <a:endParaRPr lang="cs-CZ" sz="1000" b="0" i="1" u="none" strike="noStrike" dirty="0">
                        <a:solidFill>
                          <a:schemeClr val="tx1"/>
                        </a:solidFill>
                        <a:effectLst/>
                        <a:latin typeface="Calibri" panose="020F0502020204030204" pitchFamily="34" charset="0"/>
                      </a:endParaRPr>
                    </a:p>
                  </a:txBody>
                  <a:tcPr marL="6111" marR="6111" marT="6111"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820628753"/>
                  </a:ext>
                </a:extLst>
              </a:tr>
              <a:tr h="201057">
                <a:tc>
                  <a:txBody>
                    <a:bodyPr/>
                    <a:lstStyle/>
                    <a:p>
                      <a:pPr algn="r" fontAlgn="b"/>
                      <a:r>
                        <a:rPr lang="cs-CZ" sz="1000" b="0" i="1" u="none" strike="noStrike" dirty="0">
                          <a:solidFill>
                            <a:schemeClr val="tx1"/>
                          </a:solidFill>
                          <a:effectLst/>
                        </a:rPr>
                        <a:t>Semily</a:t>
                      </a:r>
                      <a:endParaRPr lang="cs-CZ" sz="1000" b="0" i="1" u="none" strike="noStrike" dirty="0">
                        <a:solidFill>
                          <a:schemeClr val="tx1"/>
                        </a:solidFill>
                        <a:effectLst/>
                        <a:latin typeface="Calibri" panose="020F0502020204030204" pitchFamily="34" charset="0"/>
                      </a:endParaRPr>
                    </a:p>
                  </a:txBody>
                  <a:tcPr marL="6111" marR="6111" marT="6111"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533991441"/>
                  </a:ext>
                </a:extLst>
              </a:tr>
              <a:tr h="201057">
                <a:tc>
                  <a:txBody>
                    <a:bodyPr/>
                    <a:lstStyle/>
                    <a:p>
                      <a:pPr algn="r" fontAlgn="b"/>
                      <a:r>
                        <a:rPr lang="cs-CZ" sz="1000" b="1" u="none" strike="noStrike" dirty="0">
                          <a:solidFill>
                            <a:schemeClr val="tx1"/>
                          </a:solidFill>
                          <a:effectLst/>
                        </a:rPr>
                        <a:t>Ústecký kraj</a:t>
                      </a:r>
                      <a:endParaRPr lang="cs-CZ" sz="1000" b="1" i="0" u="none" strike="noStrike" dirty="0">
                        <a:solidFill>
                          <a:schemeClr val="tx1"/>
                        </a:solidFill>
                        <a:effectLst/>
                        <a:latin typeface="Calibri" panose="020F0502020204030204" pitchFamily="34" charset="0"/>
                      </a:endParaRPr>
                    </a:p>
                  </a:txBody>
                  <a:tcPr marL="6111" marR="6111" marT="6111"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202846353"/>
                  </a:ext>
                </a:extLst>
              </a:tr>
              <a:tr h="201057">
                <a:tc>
                  <a:txBody>
                    <a:bodyPr/>
                    <a:lstStyle/>
                    <a:p>
                      <a:pPr algn="r" fontAlgn="b"/>
                      <a:r>
                        <a:rPr lang="cs-CZ" sz="1000" b="1" u="none" strike="noStrike">
                          <a:solidFill>
                            <a:schemeClr val="tx1"/>
                          </a:solidFill>
                          <a:effectLst/>
                        </a:rPr>
                        <a:t>Středočeský kraj</a:t>
                      </a:r>
                      <a:endParaRPr lang="cs-CZ" sz="1000" b="1" i="0" u="none" strike="noStrike">
                        <a:solidFill>
                          <a:schemeClr val="tx1"/>
                        </a:solidFill>
                        <a:effectLst/>
                        <a:latin typeface="Calibri" panose="020F0502020204030204" pitchFamily="34" charset="0"/>
                      </a:endParaRPr>
                    </a:p>
                  </a:txBody>
                  <a:tcPr marL="6111" marR="6111" marT="6111"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299285396"/>
                  </a:ext>
                </a:extLst>
              </a:tr>
              <a:tr h="201057">
                <a:tc>
                  <a:txBody>
                    <a:bodyPr/>
                    <a:lstStyle/>
                    <a:p>
                      <a:pPr algn="r" fontAlgn="b"/>
                      <a:r>
                        <a:rPr lang="cs-CZ" sz="1000" b="1" u="none" strike="noStrike">
                          <a:solidFill>
                            <a:schemeClr val="tx1"/>
                          </a:solidFill>
                          <a:effectLst/>
                        </a:rPr>
                        <a:t>Hlavní město Praha</a:t>
                      </a:r>
                      <a:endParaRPr lang="cs-CZ" sz="1000" b="1" i="0" u="none" strike="noStrike">
                        <a:solidFill>
                          <a:schemeClr val="tx1"/>
                        </a:solidFill>
                        <a:effectLst/>
                        <a:latin typeface="Calibri" panose="020F0502020204030204" pitchFamily="34" charset="0"/>
                      </a:endParaRPr>
                    </a:p>
                  </a:txBody>
                  <a:tcPr marL="6111" marR="6111" marT="6111"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30754145"/>
                  </a:ext>
                </a:extLst>
              </a:tr>
              <a:tr h="201057">
                <a:tc>
                  <a:txBody>
                    <a:bodyPr/>
                    <a:lstStyle/>
                    <a:p>
                      <a:pPr algn="r" fontAlgn="b"/>
                      <a:r>
                        <a:rPr lang="cs-CZ" sz="1000" b="1" u="none" strike="noStrike" dirty="0">
                          <a:solidFill>
                            <a:schemeClr val="tx1"/>
                          </a:solidFill>
                          <a:effectLst/>
                        </a:rPr>
                        <a:t>Královéhradecký kraj</a:t>
                      </a:r>
                      <a:endParaRPr lang="cs-CZ" sz="1000" b="1" i="0" u="none" strike="noStrike" dirty="0">
                        <a:solidFill>
                          <a:schemeClr val="tx1"/>
                        </a:solidFill>
                        <a:effectLst/>
                        <a:latin typeface="Calibri" panose="020F0502020204030204" pitchFamily="34" charset="0"/>
                      </a:endParaRPr>
                    </a:p>
                  </a:txBody>
                  <a:tcPr marL="6111" marR="6111" marT="6111"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606139782"/>
                  </a:ext>
                </a:extLst>
              </a:tr>
              <a:tr h="201057">
                <a:tc>
                  <a:txBody>
                    <a:bodyPr/>
                    <a:lstStyle/>
                    <a:p>
                      <a:pPr algn="r" fontAlgn="b"/>
                      <a:r>
                        <a:rPr lang="cs-CZ" sz="1000" b="1" u="none" strike="noStrike">
                          <a:solidFill>
                            <a:schemeClr val="tx1"/>
                          </a:solidFill>
                          <a:effectLst/>
                        </a:rPr>
                        <a:t>Plzeňský kraj</a:t>
                      </a:r>
                      <a:endParaRPr lang="cs-CZ" sz="1000" b="1" i="0" u="none" strike="noStrike">
                        <a:solidFill>
                          <a:schemeClr val="tx1"/>
                        </a:solidFill>
                        <a:effectLst/>
                        <a:latin typeface="Calibri" panose="020F0502020204030204" pitchFamily="34" charset="0"/>
                      </a:endParaRPr>
                    </a:p>
                  </a:txBody>
                  <a:tcPr marL="6111" marR="6111" marT="6111"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681303542"/>
                  </a:ext>
                </a:extLst>
              </a:tr>
              <a:tr h="201057">
                <a:tc>
                  <a:txBody>
                    <a:bodyPr/>
                    <a:lstStyle/>
                    <a:p>
                      <a:pPr algn="r" fontAlgn="b"/>
                      <a:r>
                        <a:rPr lang="cs-CZ" sz="1000" b="1" u="none" strike="noStrike">
                          <a:solidFill>
                            <a:schemeClr val="tx1"/>
                          </a:solidFill>
                          <a:effectLst/>
                        </a:rPr>
                        <a:t>Pardubický kraj</a:t>
                      </a:r>
                      <a:endParaRPr lang="cs-CZ" sz="1000" b="1" i="0" u="none" strike="noStrike">
                        <a:solidFill>
                          <a:schemeClr val="tx1"/>
                        </a:solidFill>
                        <a:effectLst/>
                        <a:latin typeface="Calibri" panose="020F0502020204030204" pitchFamily="34" charset="0"/>
                      </a:endParaRPr>
                    </a:p>
                  </a:txBody>
                  <a:tcPr marL="6111" marR="6111" marT="6111"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793197199"/>
                  </a:ext>
                </a:extLst>
              </a:tr>
              <a:tr h="201057">
                <a:tc>
                  <a:txBody>
                    <a:bodyPr/>
                    <a:lstStyle/>
                    <a:p>
                      <a:pPr algn="r" fontAlgn="b"/>
                      <a:r>
                        <a:rPr lang="cs-CZ" sz="1000" b="1" u="none" strike="noStrike">
                          <a:solidFill>
                            <a:schemeClr val="tx1"/>
                          </a:solidFill>
                          <a:effectLst/>
                        </a:rPr>
                        <a:t>Kraj Vysočina</a:t>
                      </a:r>
                      <a:endParaRPr lang="cs-CZ" sz="1000" b="1" i="0" u="none" strike="noStrike">
                        <a:solidFill>
                          <a:schemeClr val="tx1"/>
                        </a:solidFill>
                        <a:effectLst/>
                        <a:latin typeface="Calibri" panose="020F0502020204030204" pitchFamily="34" charset="0"/>
                      </a:endParaRPr>
                    </a:p>
                  </a:txBody>
                  <a:tcPr marL="6111" marR="6111" marT="6111"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029221953"/>
                  </a:ext>
                </a:extLst>
              </a:tr>
              <a:tr h="201057">
                <a:tc>
                  <a:txBody>
                    <a:bodyPr/>
                    <a:lstStyle/>
                    <a:p>
                      <a:pPr algn="r" fontAlgn="b"/>
                      <a:r>
                        <a:rPr lang="cs-CZ" sz="1000" b="1" u="none" strike="noStrike" dirty="0">
                          <a:solidFill>
                            <a:schemeClr val="tx1"/>
                          </a:solidFill>
                          <a:effectLst/>
                        </a:rPr>
                        <a:t>Jihomoravský kraj</a:t>
                      </a:r>
                      <a:endParaRPr lang="cs-CZ" sz="1000" b="1" i="0" u="none" strike="noStrike" dirty="0">
                        <a:solidFill>
                          <a:schemeClr val="tx1"/>
                        </a:solidFill>
                        <a:effectLst/>
                        <a:latin typeface="Calibri" panose="020F0502020204030204" pitchFamily="34" charset="0"/>
                      </a:endParaRPr>
                    </a:p>
                  </a:txBody>
                  <a:tcPr marL="6111" marR="6111" marT="6111"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720420765"/>
                  </a:ext>
                </a:extLst>
              </a:tr>
              <a:tr h="201057">
                <a:tc>
                  <a:txBody>
                    <a:bodyPr/>
                    <a:lstStyle/>
                    <a:p>
                      <a:pPr algn="r" fontAlgn="b"/>
                      <a:r>
                        <a:rPr lang="cs-CZ" sz="1000" b="1" u="none" strike="noStrike" dirty="0">
                          <a:solidFill>
                            <a:schemeClr val="tx1"/>
                          </a:solidFill>
                          <a:effectLst/>
                        </a:rPr>
                        <a:t>Moravskoslezský kraj</a:t>
                      </a:r>
                      <a:endParaRPr lang="cs-CZ" sz="1000" b="1" i="0" u="none" strike="noStrike" dirty="0">
                        <a:solidFill>
                          <a:schemeClr val="tx1"/>
                        </a:solidFill>
                        <a:effectLst/>
                        <a:latin typeface="Calibri" panose="020F0502020204030204" pitchFamily="34" charset="0"/>
                      </a:endParaRPr>
                    </a:p>
                  </a:txBody>
                  <a:tcPr marL="6111" marR="6111" marT="6111"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212491702"/>
                  </a:ext>
                </a:extLst>
              </a:tr>
              <a:tr h="201057">
                <a:tc>
                  <a:txBody>
                    <a:bodyPr/>
                    <a:lstStyle/>
                    <a:p>
                      <a:pPr algn="r" fontAlgn="b"/>
                      <a:r>
                        <a:rPr lang="cs-CZ" sz="1000" b="1" u="none" strike="noStrike">
                          <a:solidFill>
                            <a:schemeClr val="tx1"/>
                          </a:solidFill>
                          <a:effectLst/>
                        </a:rPr>
                        <a:t>Karlovarský kraj</a:t>
                      </a:r>
                      <a:endParaRPr lang="cs-CZ" sz="1000" b="1" i="0" u="none" strike="noStrike">
                        <a:solidFill>
                          <a:schemeClr val="tx1"/>
                        </a:solidFill>
                        <a:effectLst/>
                        <a:latin typeface="Calibri" panose="020F0502020204030204" pitchFamily="34" charset="0"/>
                      </a:endParaRPr>
                    </a:p>
                  </a:txBody>
                  <a:tcPr marL="6111" marR="6111" marT="6111"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731559462"/>
                  </a:ext>
                </a:extLst>
              </a:tr>
              <a:tr h="201057">
                <a:tc>
                  <a:txBody>
                    <a:bodyPr/>
                    <a:lstStyle/>
                    <a:p>
                      <a:pPr algn="r" fontAlgn="b"/>
                      <a:r>
                        <a:rPr lang="cs-CZ" sz="1000" b="1" u="none" strike="noStrike">
                          <a:solidFill>
                            <a:schemeClr val="tx1"/>
                          </a:solidFill>
                          <a:effectLst/>
                        </a:rPr>
                        <a:t>Olomoucký kraj</a:t>
                      </a:r>
                      <a:endParaRPr lang="cs-CZ" sz="1000" b="1" i="0" u="none" strike="noStrike">
                        <a:solidFill>
                          <a:schemeClr val="tx1"/>
                        </a:solidFill>
                        <a:effectLst/>
                        <a:latin typeface="Calibri" panose="020F0502020204030204" pitchFamily="34" charset="0"/>
                      </a:endParaRPr>
                    </a:p>
                  </a:txBody>
                  <a:tcPr marL="6111" marR="6111" marT="6111"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82576796"/>
                  </a:ext>
                </a:extLst>
              </a:tr>
              <a:tr h="201057">
                <a:tc>
                  <a:txBody>
                    <a:bodyPr/>
                    <a:lstStyle/>
                    <a:p>
                      <a:pPr algn="r" fontAlgn="b"/>
                      <a:r>
                        <a:rPr lang="cs-CZ" sz="1000" b="1" u="none" strike="noStrike" dirty="0">
                          <a:solidFill>
                            <a:schemeClr val="tx1"/>
                          </a:solidFill>
                          <a:effectLst/>
                        </a:rPr>
                        <a:t>Zlínský kraj</a:t>
                      </a:r>
                      <a:endParaRPr lang="cs-CZ" sz="1000" b="1" i="0" u="none" strike="noStrike" dirty="0">
                        <a:solidFill>
                          <a:schemeClr val="tx1"/>
                        </a:solidFill>
                        <a:effectLst/>
                        <a:latin typeface="Calibri" panose="020F0502020204030204" pitchFamily="34" charset="0"/>
                      </a:endParaRPr>
                    </a:p>
                  </a:txBody>
                  <a:tcPr marL="6111" marR="6111" marT="6111"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18975395"/>
                  </a:ext>
                </a:extLst>
              </a:tr>
              <a:tr h="201057">
                <a:tc>
                  <a:txBody>
                    <a:bodyPr/>
                    <a:lstStyle/>
                    <a:p>
                      <a:pPr algn="r" fontAlgn="b"/>
                      <a:r>
                        <a:rPr lang="cs-CZ" sz="1000" b="1" u="none" strike="noStrike" dirty="0">
                          <a:solidFill>
                            <a:schemeClr val="tx1"/>
                          </a:solidFill>
                          <a:effectLst/>
                        </a:rPr>
                        <a:t>Jihočeský kraj</a:t>
                      </a:r>
                      <a:endParaRPr lang="cs-CZ" sz="1000" b="1" i="0" u="none" strike="noStrike" dirty="0">
                        <a:solidFill>
                          <a:schemeClr val="tx1"/>
                        </a:solidFill>
                        <a:effectLst/>
                        <a:latin typeface="Calibri" panose="020F0502020204030204" pitchFamily="34" charset="0"/>
                      </a:endParaRPr>
                    </a:p>
                  </a:txBody>
                  <a:tcPr marL="6111" marR="6111" marT="6111"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943669569"/>
                  </a:ext>
                </a:extLst>
              </a:tr>
              <a:tr h="201057">
                <a:tc>
                  <a:txBody>
                    <a:bodyPr/>
                    <a:lstStyle/>
                    <a:p>
                      <a:pPr algn="r" fontAlgn="b"/>
                      <a:r>
                        <a:rPr lang="cs-CZ" sz="1000" i="0" u="none" strike="noStrike" dirty="0">
                          <a:solidFill>
                            <a:schemeClr val="tx1"/>
                          </a:solidFill>
                          <a:effectLst/>
                        </a:rPr>
                        <a:t>bezdomovci</a:t>
                      </a:r>
                      <a:endParaRPr lang="cs-CZ" sz="1000" b="0" i="0" u="none" strike="noStrike" dirty="0">
                        <a:solidFill>
                          <a:schemeClr val="tx1"/>
                        </a:solidFill>
                        <a:effectLst/>
                        <a:latin typeface="Calibri" panose="020F0502020204030204" pitchFamily="34" charset="0"/>
                      </a:endParaRPr>
                    </a:p>
                  </a:txBody>
                  <a:tcPr marL="6111" marR="6111" marT="6111"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659289734"/>
                  </a:ext>
                </a:extLst>
              </a:tr>
              <a:tr h="201057">
                <a:tc>
                  <a:txBody>
                    <a:bodyPr/>
                    <a:lstStyle/>
                    <a:p>
                      <a:pPr algn="r" fontAlgn="b"/>
                      <a:r>
                        <a:rPr lang="cs-CZ" sz="1000" i="0" u="none" strike="noStrike" dirty="0">
                          <a:solidFill>
                            <a:schemeClr val="tx1"/>
                          </a:solidFill>
                          <a:effectLst/>
                        </a:rPr>
                        <a:t>cizinci</a:t>
                      </a:r>
                      <a:endParaRPr lang="cs-CZ" sz="1000" b="0" i="0" u="none" strike="noStrike" dirty="0">
                        <a:solidFill>
                          <a:schemeClr val="tx1"/>
                        </a:solidFill>
                        <a:effectLst/>
                        <a:latin typeface="Calibri" panose="020F0502020204030204" pitchFamily="34" charset="0"/>
                      </a:endParaRPr>
                    </a:p>
                  </a:txBody>
                  <a:tcPr marL="6111" marR="6111" marT="6111"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221390966"/>
                  </a:ext>
                </a:extLst>
              </a:tr>
            </a:tbl>
          </a:graphicData>
        </a:graphic>
      </p:graphicFrame>
      <p:sp>
        <p:nvSpPr>
          <p:cNvPr id="25" name="TextBox 4">
            <a:extLst>
              <a:ext uri="{FF2B5EF4-FFF2-40B4-BE49-F238E27FC236}">
                <a16:creationId xmlns:a16="http://schemas.microsoft.com/office/drawing/2014/main" id="{AB9BB6D6-6B6B-411A-98C9-BEA6AD20A7B7}"/>
              </a:ext>
            </a:extLst>
          </p:cNvPr>
          <p:cNvSpPr txBox="1"/>
          <p:nvPr/>
        </p:nvSpPr>
        <p:spPr>
          <a:xfrm>
            <a:off x="4437070" y="1307633"/>
            <a:ext cx="3528392" cy="64633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pl-PL" sz="1200" b="1" i="0" u="none" strike="noStrike" kern="0" cap="none" spc="0" normalizeH="0" baseline="0" noProof="0" dirty="0">
                <a:ln>
                  <a:noFill/>
                </a:ln>
                <a:solidFill>
                  <a:prstClr val="black"/>
                </a:solidFill>
                <a:effectLst/>
                <a:uLnTx/>
                <a:uFillTx/>
              </a:rPr>
              <a:t>Spádová oblast ZZ se sídlem v LBK</a:t>
            </a:r>
            <a:r>
              <a:rPr lang="pl-PL" sz="1200" b="1" kern="0" dirty="0">
                <a:solidFill>
                  <a:prstClr val="black"/>
                </a:solidFill>
              </a:rPr>
              <a:t> </a:t>
            </a:r>
            <a:r>
              <a:rPr kumimoji="0" lang="pl-PL" sz="1200" b="1" i="0" u="none" strike="noStrike" kern="0" cap="none" spc="0" normalizeH="0" baseline="0" noProof="0" dirty="0">
                <a:ln>
                  <a:noFill/>
                </a:ln>
                <a:solidFill>
                  <a:prstClr val="black"/>
                </a:solidFill>
                <a:effectLst/>
                <a:uLnTx/>
                <a:uFillTx/>
              </a:rPr>
              <a:t>pro hospitalizace z příjmu ZZS v roce 2018</a:t>
            </a:r>
            <a:r>
              <a:rPr kumimoji="0" lang="cs-CZ" sz="1200" b="1" i="0" u="none" strike="noStrike" kern="0" cap="none" spc="0" normalizeH="0" baseline="0" noProof="0" dirty="0">
                <a:ln>
                  <a:noFill/>
                </a:ln>
                <a:solidFill>
                  <a:prstClr val="black"/>
                </a:solidFill>
                <a:effectLst/>
                <a:uLnTx/>
                <a:uFillTx/>
              </a:rPr>
              <a:t/>
            </a:r>
            <a:br>
              <a:rPr kumimoji="0" lang="cs-CZ" sz="1200" b="1" i="0" u="none" strike="noStrike" kern="0" cap="none" spc="0" normalizeH="0" baseline="0" noProof="0" dirty="0">
                <a:ln>
                  <a:noFill/>
                </a:ln>
                <a:solidFill>
                  <a:prstClr val="black"/>
                </a:solidFill>
                <a:effectLst/>
                <a:uLnTx/>
                <a:uFillTx/>
              </a:rPr>
            </a:br>
            <a:r>
              <a:rPr kumimoji="0" lang="en-US" sz="1200" b="1" i="0" u="none" strike="noStrike" kern="0" cap="none" spc="0" normalizeH="0" baseline="0" noProof="0" dirty="0">
                <a:ln>
                  <a:noFill/>
                </a:ln>
                <a:solidFill>
                  <a:prstClr val="black"/>
                </a:solidFill>
                <a:effectLst/>
                <a:uLnTx/>
                <a:uFillTx/>
              </a:rPr>
              <a:t>N</a:t>
            </a:r>
            <a:r>
              <a:rPr kumimoji="0" lang="cs-CZ" sz="1200" b="1" i="0" u="none" strike="noStrike" kern="0" cap="none" spc="0" normalizeH="0" baseline="0" noProof="0" dirty="0">
                <a:ln>
                  <a:noFill/>
                </a:ln>
                <a:solidFill>
                  <a:prstClr val="black"/>
                </a:solidFill>
                <a:effectLst/>
                <a:uLnTx/>
                <a:uFillTx/>
              </a:rPr>
              <a:t> </a:t>
            </a:r>
            <a:r>
              <a:rPr kumimoji="0" lang="en-US" sz="1200" b="1" i="0" u="none" strike="noStrike" kern="0" cap="none" spc="0" normalizeH="0" baseline="0" noProof="0" dirty="0">
                <a:ln>
                  <a:noFill/>
                </a:ln>
                <a:solidFill>
                  <a:prstClr val="black"/>
                </a:solidFill>
                <a:effectLst/>
                <a:uLnTx/>
                <a:uFillTx/>
              </a:rPr>
              <a:t>=</a:t>
            </a:r>
            <a:r>
              <a:rPr kumimoji="0" lang="cs-CZ" sz="1200" b="1" i="0" u="none" strike="noStrike" kern="0" cap="none" spc="0" normalizeH="0" baseline="0" noProof="0" dirty="0">
                <a:ln>
                  <a:noFill/>
                </a:ln>
                <a:solidFill>
                  <a:prstClr val="black"/>
                </a:solidFill>
                <a:effectLst/>
                <a:uLnTx/>
                <a:uFillTx/>
              </a:rPr>
              <a:t> 11 474/ N = </a:t>
            </a:r>
            <a:r>
              <a:rPr lang="cs-CZ" sz="1200" b="1" kern="0" dirty="0">
                <a:solidFill>
                  <a:prstClr val="black"/>
                </a:solidFill>
              </a:rPr>
              <a:t>82 874</a:t>
            </a:r>
            <a:endParaRPr kumimoji="0" lang="cs-CZ" sz="1200" b="1" i="0" u="none" strike="noStrike" kern="0" cap="none" spc="0" normalizeH="0" baseline="0" noProof="0" dirty="0">
              <a:ln>
                <a:noFill/>
              </a:ln>
              <a:solidFill>
                <a:prstClr val="black"/>
              </a:solidFill>
              <a:effectLst/>
              <a:uLnTx/>
              <a:uFillTx/>
            </a:endParaRPr>
          </a:p>
        </p:txBody>
      </p:sp>
    </p:spTree>
    <p:extLst>
      <p:ext uri="{BB962C8B-B14F-4D97-AF65-F5344CB8AC3E}">
        <p14:creationId xmlns:p14="http://schemas.microsoft.com/office/powerpoint/2010/main" val="3510189024"/>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272591" y="977575"/>
            <a:ext cx="4940070" cy="307777"/>
          </a:xfrm>
          <a:prstGeom prst="rect">
            <a:avLst/>
          </a:prstGeom>
          <a:noFill/>
        </p:spPr>
        <p:txBody>
          <a:bodyPr wrap="none" rtlCol="0">
            <a:spAutoFit/>
          </a:bodyPr>
          <a:lstStyle/>
          <a:p>
            <a:pPr lvl="0">
              <a:defRPr/>
            </a:pPr>
            <a:r>
              <a:rPr lang="cs-CZ" sz="1400" dirty="0"/>
              <a:t>Zdroj: </a:t>
            </a:r>
            <a:r>
              <a:rPr lang="en-US" sz="1400" dirty="0"/>
              <a:t>NRHOSP </a:t>
            </a:r>
            <a:r>
              <a:rPr lang="cs-CZ" sz="1400" dirty="0"/>
              <a:t>2007–2018</a:t>
            </a:r>
            <a:r>
              <a:rPr lang="en-US" sz="1400" dirty="0"/>
              <a:t>; </a:t>
            </a:r>
            <a:r>
              <a:rPr lang="cs-CZ" sz="1400" dirty="0"/>
              <a:t>hospitalizace na lůžkách akutní péče</a:t>
            </a:r>
          </a:p>
        </p:txBody>
      </p:sp>
      <p:sp>
        <p:nvSpPr>
          <p:cNvPr id="2" name="Title 1"/>
          <p:cNvSpPr>
            <a:spLocks noGrp="1"/>
          </p:cNvSpPr>
          <p:nvPr>
            <p:ph type="title"/>
          </p:nvPr>
        </p:nvSpPr>
        <p:spPr/>
        <p:txBody>
          <a:bodyPr>
            <a:normAutofit fontScale="90000"/>
          </a:bodyPr>
          <a:lstStyle/>
          <a:p>
            <a:r>
              <a:rPr lang="cs-CZ" dirty="0"/>
              <a:t>Vývoj počtu hospitalizací z příjmu ZZS v se sídlem v Liberci</a:t>
            </a:r>
            <a:br>
              <a:rPr lang="cs-CZ" dirty="0"/>
            </a:br>
            <a:r>
              <a:rPr lang="cs-CZ" dirty="0"/>
              <a:t>(2007–2018) v porovnání s celou Českou republikou</a:t>
            </a:r>
            <a:endParaRPr lang="en-US" dirty="0"/>
          </a:p>
        </p:txBody>
      </p:sp>
      <p:graphicFrame>
        <p:nvGraphicFramePr>
          <p:cNvPr id="23" name="Graf 1">
            <a:extLst>
              <a:ext uri="{FF2B5EF4-FFF2-40B4-BE49-F238E27FC236}">
                <a16:creationId xmlns:a16="http://schemas.microsoft.com/office/drawing/2014/main" id="{7FCB325B-B2BA-49E3-86DA-54304B3F0E27}"/>
              </a:ext>
            </a:extLst>
          </p:cNvPr>
          <p:cNvGraphicFramePr/>
          <p:nvPr>
            <p:extLst/>
          </p:nvPr>
        </p:nvGraphicFramePr>
        <p:xfrm>
          <a:off x="738436" y="2193583"/>
          <a:ext cx="2882983" cy="1584176"/>
        </p:xfrm>
        <a:graphic>
          <a:graphicData uri="http://schemas.openxmlformats.org/drawingml/2006/chart">
            <c:chart xmlns:c="http://schemas.openxmlformats.org/drawingml/2006/chart" xmlns:r="http://schemas.openxmlformats.org/officeDocument/2006/relationships" r:id="rId2"/>
          </a:graphicData>
        </a:graphic>
      </p:graphicFrame>
      <p:sp>
        <p:nvSpPr>
          <p:cNvPr id="24" name="Obdélník 23"/>
          <p:cNvSpPr/>
          <p:nvPr/>
        </p:nvSpPr>
        <p:spPr>
          <a:xfrm>
            <a:off x="1362093" y="1820999"/>
            <a:ext cx="1771640" cy="246221"/>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000" b="1" dirty="0">
                <a:solidFill>
                  <a:srgbClr val="000000"/>
                </a:solidFill>
                <a:latin typeface="Calibri"/>
              </a:rPr>
              <a:t>Nemocnice se sídlem v Liberci</a:t>
            </a:r>
            <a:endParaRPr kumimoji="0" lang="cs-CZ" sz="1000" b="1" i="0" u="none" strike="noStrike" kern="1200" cap="none" spc="0" normalizeH="0" baseline="0" noProof="0" dirty="0">
              <a:ln>
                <a:noFill/>
              </a:ln>
              <a:solidFill>
                <a:srgbClr val="000000"/>
              </a:solidFill>
              <a:effectLst/>
              <a:uLnTx/>
              <a:uFillTx/>
              <a:latin typeface="Calibri"/>
              <a:ea typeface="+mn-ea"/>
              <a:cs typeface="+mn-cs"/>
            </a:endParaRPr>
          </a:p>
        </p:txBody>
      </p:sp>
      <p:graphicFrame>
        <p:nvGraphicFramePr>
          <p:cNvPr id="25" name="Graf 1">
            <a:extLst>
              <a:ext uri="{FF2B5EF4-FFF2-40B4-BE49-F238E27FC236}">
                <a16:creationId xmlns:a16="http://schemas.microsoft.com/office/drawing/2014/main" id="{7FCB325B-B2BA-49E3-86DA-54304B3F0E27}"/>
              </a:ext>
            </a:extLst>
          </p:cNvPr>
          <p:cNvGraphicFramePr/>
          <p:nvPr/>
        </p:nvGraphicFramePr>
        <p:xfrm>
          <a:off x="658044" y="4314599"/>
          <a:ext cx="3030981" cy="1584176"/>
        </p:xfrm>
        <a:graphic>
          <a:graphicData uri="http://schemas.openxmlformats.org/drawingml/2006/chart">
            <c:chart xmlns:c="http://schemas.openxmlformats.org/drawingml/2006/chart" xmlns:r="http://schemas.openxmlformats.org/officeDocument/2006/relationships" r:id="rId3"/>
          </a:graphicData>
        </a:graphic>
      </p:graphicFrame>
      <p:sp>
        <p:nvSpPr>
          <p:cNvPr id="26" name="Obdélník 25"/>
          <p:cNvSpPr/>
          <p:nvPr/>
        </p:nvSpPr>
        <p:spPr>
          <a:xfrm>
            <a:off x="1740664" y="3942015"/>
            <a:ext cx="1023037" cy="246221"/>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000" b="1" i="0" u="none" strike="noStrike" kern="1200" cap="none" spc="0" normalizeH="0" baseline="0" noProof="0" dirty="0">
                <a:ln>
                  <a:noFill/>
                </a:ln>
                <a:solidFill>
                  <a:srgbClr val="000000"/>
                </a:solidFill>
                <a:effectLst/>
                <a:uLnTx/>
                <a:uFillTx/>
                <a:latin typeface="Calibri"/>
                <a:ea typeface="+mn-ea"/>
                <a:cs typeface="+mn-cs"/>
              </a:rPr>
              <a:t>Česká republika</a:t>
            </a:r>
          </a:p>
        </p:txBody>
      </p:sp>
      <p:sp>
        <p:nvSpPr>
          <p:cNvPr id="27" name="TextBox 4"/>
          <p:cNvSpPr txBox="1"/>
          <p:nvPr/>
        </p:nvSpPr>
        <p:spPr>
          <a:xfrm>
            <a:off x="4413156" y="1285352"/>
            <a:ext cx="3528392"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l-PL" sz="1200" b="1" i="0" u="none" strike="noStrike" kern="1200" cap="none" spc="0" normalizeH="0" baseline="0" noProof="0" dirty="0">
                <a:ln>
                  <a:noFill/>
                </a:ln>
                <a:solidFill>
                  <a:prstClr val="black"/>
                </a:solidFill>
                <a:effectLst/>
                <a:uLnTx/>
                <a:uFillTx/>
                <a:latin typeface="Calibri"/>
                <a:ea typeface="+mn-ea"/>
                <a:cs typeface="+mn-cs"/>
              </a:rPr>
              <a:t>Spádová oblast libereckých nemocnic pro hospitalizace z příjmu ZZS v roce 2018</a:t>
            </a:r>
            <a:r>
              <a:rPr kumimoji="0" lang="cs-CZ" sz="1200" b="1" i="0" u="none" strike="noStrike" kern="1200" cap="none" spc="0" normalizeH="0" baseline="0" noProof="0" dirty="0">
                <a:ln>
                  <a:noFill/>
                </a:ln>
                <a:solidFill>
                  <a:prstClr val="black"/>
                </a:solidFill>
                <a:effectLst/>
                <a:uLnTx/>
                <a:uFillTx/>
                <a:latin typeface="Calibri"/>
                <a:ea typeface="+mn-ea"/>
                <a:cs typeface="+mn-cs"/>
              </a:rPr>
              <a:t/>
            </a:r>
            <a:br>
              <a:rPr kumimoji="0" lang="cs-CZ" sz="1200" b="1" i="0" u="none" strike="noStrike" kern="1200" cap="none" spc="0" normalizeH="0" baseline="0" noProof="0" dirty="0">
                <a:ln>
                  <a:noFill/>
                </a:ln>
                <a:solidFill>
                  <a:prstClr val="black"/>
                </a:solidFill>
                <a:effectLst/>
                <a:uLnTx/>
                <a:uFillTx/>
                <a:latin typeface="Calibri"/>
                <a:ea typeface="+mn-ea"/>
                <a:cs typeface="+mn-cs"/>
              </a:rPr>
            </a:br>
            <a:r>
              <a:rPr kumimoji="0" lang="cs-CZ" sz="1200" b="1" i="0" u="none" strike="noStrike" kern="1200" cap="none" spc="0" normalizeH="0" baseline="0" noProof="0" dirty="0">
                <a:ln>
                  <a:noFill/>
                </a:ln>
                <a:solidFill>
                  <a:prstClr val="black"/>
                </a:solidFill>
                <a:effectLst/>
                <a:uLnTx/>
                <a:uFillTx/>
                <a:latin typeface="Calibri"/>
                <a:ea typeface="+mn-ea"/>
                <a:cs typeface="+mn-cs"/>
              </a:rPr>
              <a:t>ZZS: </a:t>
            </a:r>
            <a:r>
              <a:rPr kumimoji="0" lang="en-US" sz="1200" b="1" i="0" u="none" strike="noStrike" kern="1200" cap="none" spc="0" normalizeH="0" baseline="0" noProof="0" dirty="0">
                <a:ln>
                  <a:noFill/>
                </a:ln>
                <a:solidFill>
                  <a:prstClr val="black"/>
                </a:solidFill>
                <a:effectLst/>
                <a:uLnTx/>
                <a:uFillTx/>
                <a:latin typeface="Calibri"/>
                <a:ea typeface="+mn-ea"/>
                <a:cs typeface="+mn-cs"/>
              </a:rPr>
              <a:t>N</a:t>
            </a:r>
            <a:r>
              <a:rPr kumimoji="0" lang="cs-CZ" sz="1200" b="1" i="0" u="none" strike="noStrike" kern="1200" cap="none" spc="0" normalizeH="0" baseline="0" noProof="0" dirty="0">
                <a:ln>
                  <a:noFill/>
                </a:ln>
                <a:solidFill>
                  <a:prstClr val="black"/>
                </a:solidFill>
                <a:effectLst/>
                <a:uLnTx/>
                <a:uFillTx/>
                <a:latin typeface="Calibri"/>
                <a:ea typeface="+mn-ea"/>
                <a:cs typeface="+mn-cs"/>
              </a:rPr>
              <a:t> </a:t>
            </a:r>
            <a:r>
              <a:rPr kumimoji="0" lang="en-US" sz="1200" b="1" i="0" u="none" strike="noStrike" kern="1200" cap="none" spc="0" normalizeH="0" baseline="0" noProof="0" dirty="0">
                <a:ln>
                  <a:noFill/>
                </a:ln>
                <a:solidFill>
                  <a:prstClr val="black"/>
                </a:solidFill>
                <a:effectLst/>
                <a:uLnTx/>
                <a:uFillTx/>
                <a:latin typeface="Calibri"/>
                <a:ea typeface="+mn-ea"/>
                <a:cs typeface="+mn-cs"/>
              </a:rPr>
              <a:t>=</a:t>
            </a:r>
            <a:r>
              <a:rPr kumimoji="0" lang="cs-CZ" sz="1200" b="1" i="0" u="none" strike="noStrike" kern="1200" cap="none" spc="0" normalizeH="0" baseline="0" noProof="0" dirty="0">
                <a:ln>
                  <a:noFill/>
                </a:ln>
                <a:solidFill>
                  <a:prstClr val="black"/>
                </a:solidFill>
                <a:effectLst/>
                <a:uLnTx/>
                <a:uFillTx/>
                <a:latin typeface="Calibri"/>
                <a:ea typeface="+mn-ea"/>
                <a:cs typeface="+mn-cs"/>
              </a:rPr>
              <a:t> 4 643/ Celkem: N = 29 532</a:t>
            </a:r>
          </a:p>
        </p:txBody>
      </p:sp>
      <p:graphicFrame>
        <p:nvGraphicFramePr>
          <p:cNvPr id="28" name="Table 3"/>
          <p:cNvGraphicFramePr>
            <a:graphicFrameLocks noGrp="1"/>
          </p:cNvGraphicFramePr>
          <p:nvPr>
            <p:extLst/>
          </p:nvPr>
        </p:nvGraphicFramePr>
        <p:xfrm>
          <a:off x="3689025" y="2190918"/>
          <a:ext cx="1300195" cy="4087420"/>
        </p:xfrm>
        <a:graphic>
          <a:graphicData uri="http://schemas.openxmlformats.org/drawingml/2006/table">
            <a:tbl>
              <a:tblPr>
                <a:tableStyleId>{5C22544A-7EE6-4342-B048-85BDC9FD1C3A}</a:tableStyleId>
              </a:tblPr>
              <a:tblGrid>
                <a:gridCol w="1300195">
                  <a:extLst>
                    <a:ext uri="{9D8B030D-6E8A-4147-A177-3AD203B41FA5}">
                      <a16:colId xmlns:a16="http://schemas.microsoft.com/office/drawing/2014/main" val="20000"/>
                    </a:ext>
                  </a:extLst>
                </a:gridCol>
              </a:tblGrid>
              <a:tr h="204371">
                <a:tc>
                  <a:txBody>
                    <a:bodyPr/>
                    <a:lstStyle/>
                    <a:p>
                      <a:pPr algn="r" fontAlgn="ctr"/>
                      <a:r>
                        <a:rPr lang="cs-CZ" sz="1010" b="1" i="0" u="none" strike="noStrike" dirty="0">
                          <a:solidFill>
                            <a:srgbClr val="000000"/>
                          </a:solidFill>
                          <a:effectLst/>
                          <a:latin typeface="Calibri" panose="020F0502020204030204" pitchFamily="34" charset="0"/>
                        </a:rPr>
                        <a:t>Liberecký kraj</a:t>
                      </a:r>
                    </a:p>
                  </a:txBody>
                  <a:tcPr marL="9525" marR="9525" marT="9525" marB="0" anchor="ctr">
                    <a:lnL w="12700" cmpd="sng">
                      <a:noFill/>
                    </a:lnL>
                    <a:lnR w="12700" cmpd="sng">
                      <a:noFill/>
                    </a:lnR>
                    <a:lnT w="12700" cmpd="sng">
                      <a:noFill/>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04371">
                <a:tc>
                  <a:txBody>
                    <a:bodyPr/>
                    <a:lstStyle/>
                    <a:p>
                      <a:pPr algn="r" fontAlgn="ctr"/>
                      <a:r>
                        <a:rPr lang="cs-CZ" sz="1010" b="0" i="0" u="none" strike="noStrike">
                          <a:solidFill>
                            <a:srgbClr val="000000"/>
                          </a:solidFill>
                          <a:effectLst/>
                          <a:latin typeface="Calibri" panose="020F0502020204030204" pitchFamily="34" charset="0"/>
                        </a:rPr>
                        <a:t>Liberec</a:t>
                      </a:r>
                    </a:p>
                  </a:txBody>
                  <a:tcPr marL="9525" marR="9525" marT="9525" marB="0" anchor="ctr">
                    <a:lnL w="12700" cmpd="sng">
                      <a:noFill/>
                    </a:lnL>
                    <a:lnR w="12700" cmpd="sng">
                      <a:noFill/>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04371">
                <a:tc>
                  <a:txBody>
                    <a:bodyPr/>
                    <a:lstStyle/>
                    <a:p>
                      <a:pPr algn="r" fontAlgn="ctr"/>
                      <a:r>
                        <a:rPr lang="cs-CZ" sz="1010" b="0" i="0" u="none" strike="noStrike">
                          <a:solidFill>
                            <a:srgbClr val="000000"/>
                          </a:solidFill>
                          <a:effectLst/>
                          <a:latin typeface="Calibri" panose="020F0502020204030204" pitchFamily="34" charset="0"/>
                        </a:rPr>
                        <a:t>Jablonec nad Nisou</a:t>
                      </a:r>
                    </a:p>
                  </a:txBody>
                  <a:tcPr marL="9525" marR="9525" marT="9525" marB="0" anchor="ctr">
                    <a:lnL w="12700" cmpd="sng">
                      <a:noFill/>
                    </a:lnL>
                    <a:lnR w="12700" cmpd="sng">
                      <a:noFill/>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04371">
                <a:tc>
                  <a:txBody>
                    <a:bodyPr/>
                    <a:lstStyle/>
                    <a:p>
                      <a:pPr algn="r" fontAlgn="ctr"/>
                      <a:r>
                        <a:rPr lang="cs-CZ" sz="1010" b="0" i="0" u="none" strike="noStrike">
                          <a:solidFill>
                            <a:srgbClr val="000000"/>
                          </a:solidFill>
                          <a:effectLst/>
                          <a:latin typeface="Calibri" panose="020F0502020204030204" pitchFamily="34" charset="0"/>
                        </a:rPr>
                        <a:t>Semily</a:t>
                      </a:r>
                    </a:p>
                  </a:txBody>
                  <a:tcPr marL="9525" marR="9525" marT="9525" marB="0" anchor="ctr">
                    <a:lnL w="12700" cmpd="sng">
                      <a:noFill/>
                    </a:lnL>
                    <a:lnR w="12700" cmpd="sng">
                      <a:noFill/>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04371">
                <a:tc>
                  <a:txBody>
                    <a:bodyPr/>
                    <a:lstStyle/>
                    <a:p>
                      <a:pPr algn="r" fontAlgn="ctr"/>
                      <a:r>
                        <a:rPr lang="cs-CZ" sz="1010" b="0" i="0" u="none" strike="noStrike">
                          <a:solidFill>
                            <a:srgbClr val="000000"/>
                          </a:solidFill>
                          <a:effectLst/>
                          <a:latin typeface="Calibri" panose="020F0502020204030204" pitchFamily="34" charset="0"/>
                        </a:rPr>
                        <a:t>Česká Lípa</a:t>
                      </a:r>
                    </a:p>
                  </a:txBody>
                  <a:tcPr marL="9525" marR="9525" marT="9525" marB="0" anchor="ctr">
                    <a:lnL w="12700" cmpd="sng">
                      <a:noFill/>
                    </a:lnL>
                    <a:lnR w="12700" cmpd="sng">
                      <a:noFill/>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04371">
                <a:tc>
                  <a:txBody>
                    <a:bodyPr/>
                    <a:lstStyle/>
                    <a:p>
                      <a:pPr algn="r" fontAlgn="ctr"/>
                      <a:r>
                        <a:rPr lang="cs-CZ" sz="1010" b="1" i="0" u="none" strike="noStrike">
                          <a:solidFill>
                            <a:srgbClr val="000000"/>
                          </a:solidFill>
                          <a:effectLst/>
                          <a:latin typeface="Calibri" panose="020F0502020204030204" pitchFamily="34" charset="0"/>
                        </a:rPr>
                        <a:t>Středočeský kraj</a:t>
                      </a:r>
                    </a:p>
                  </a:txBody>
                  <a:tcPr marL="9525" marR="9525" marT="9525" marB="0" anchor="ctr">
                    <a:lnL w="12700" cmpd="sng">
                      <a:noFill/>
                    </a:lnL>
                    <a:lnR w="12700" cmpd="sng">
                      <a:noFill/>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04371">
                <a:tc>
                  <a:txBody>
                    <a:bodyPr/>
                    <a:lstStyle/>
                    <a:p>
                      <a:pPr algn="r" fontAlgn="ctr"/>
                      <a:r>
                        <a:rPr lang="cs-CZ" sz="1010" b="1" i="0" u="none" strike="noStrike">
                          <a:solidFill>
                            <a:srgbClr val="000000"/>
                          </a:solidFill>
                          <a:effectLst/>
                          <a:latin typeface="Calibri" panose="020F0502020204030204" pitchFamily="34" charset="0"/>
                        </a:rPr>
                        <a:t>Ústecký kraj</a:t>
                      </a:r>
                    </a:p>
                  </a:txBody>
                  <a:tcPr marL="9525" marR="9525" marT="9525" marB="0" anchor="ctr">
                    <a:lnL w="12700" cmpd="sng">
                      <a:noFill/>
                    </a:lnL>
                    <a:lnR w="12700" cmpd="sng">
                      <a:noFill/>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04371">
                <a:tc>
                  <a:txBody>
                    <a:bodyPr/>
                    <a:lstStyle/>
                    <a:p>
                      <a:pPr algn="r" fontAlgn="ctr"/>
                      <a:r>
                        <a:rPr lang="cs-CZ" sz="1010" b="1" i="0" u="none" strike="noStrike">
                          <a:solidFill>
                            <a:srgbClr val="000000"/>
                          </a:solidFill>
                          <a:effectLst/>
                          <a:latin typeface="Calibri" panose="020F0502020204030204" pitchFamily="34" charset="0"/>
                        </a:rPr>
                        <a:t>Hlavní město Praha</a:t>
                      </a:r>
                    </a:p>
                  </a:txBody>
                  <a:tcPr marL="9525" marR="9525" marT="9525" marB="0" anchor="ctr">
                    <a:lnL w="12700" cmpd="sng">
                      <a:noFill/>
                    </a:lnL>
                    <a:lnR w="12700" cmpd="sng">
                      <a:noFill/>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204371">
                <a:tc>
                  <a:txBody>
                    <a:bodyPr/>
                    <a:lstStyle/>
                    <a:p>
                      <a:pPr algn="r" fontAlgn="ctr"/>
                      <a:r>
                        <a:rPr lang="cs-CZ" sz="1010" b="1" i="0" u="none" strike="noStrike">
                          <a:solidFill>
                            <a:srgbClr val="000000"/>
                          </a:solidFill>
                          <a:effectLst/>
                          <a:latin typeface="Calibri" panose="020F0502020204030204" pitchFamily="34" charset="0"/>
                        </a:rPr>
                        <a:t>Královéhradecký kraj</a:t>
                      </a:r>
                    </a:p>
                  </a:txBody>
                  <a:tcPr marL="9525" marR="9525" marT="9525" marB="0" anchor="ctr">
                    <a:lnL w="12700" cmpd="sng">
                      <a:noFill/>
                    </a:lnL>
                    <a:lnR w="12700" cmpd="sng">
                      <a:noFill/>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204371">
                <a:tc>
                  <a:txBody>
                    <a:bodyPr/>
                    <a:lstStyle/>
                    <a:p>
                      <a:pPr algn="r" fontAlgn="ctr"/>
                      <a:r>
                        <a:rPr lang="cs-CZ" sz="1010" b="1" i="0" u="none" strike="noStrike">
                          <a:solidFill>
                            <a:srgbClr val="000000"/>
                          </a:solidFill>
                          <a:effectLst/>
                          <a:latin typeface="Calibri" panose="020F0502020204030204" pitchFamily="34" charset="0"/>
                        </a:rPr>
                        <a:t>Plzeňský kraj</a:t>
                      </a:r>
                    </a:p>
                  </a:txBody>
                  <a:tcPr marL="9525" marR="9525" marT="9525" marB="0" anchor="ctr">
                    <a:lnL w="12700" cmpd="sng">
                      <a:noFill/>
                    </a:lnL>
                    <a:lnR w="12700" cmpd="sng">
                      <a:noFill/>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204371">
                <a:tc>
                  <a:txBody>
                    <a:bodyPr/>
                    <a:lstStyle/>
                    <a:p>
                      <a:pPr algn="r" fontAlgn="ctr"/>
                      <a:r>
                        <a:rPr lang="cs-CZ" sz="1010" b="1" i="0" u="none" strike="noStrike">
                          <a:solidFill>
                            <a:srgbClr val="000000"/>
                          </a:solidFill>
                          <a:effectLst/>
                          <a:latin typeface="Calibri" panose="020F0502020204030204" pitchFamily="34" charset="0"/>
                        </a:rPr>
                        <a:t>Karlovarský kraj</a:t>
                      </a:r>
                    </a:p>
                  </a:txBody>
                  <a:tcPr marL="9525" marR="9525" marT="9525" marB="0" anchor="ctr">
                    <a:lnL w="12700" cmpd="sng">
                      <a:noFill/>
                    </a:lnL>
                    <a:lnR w="12700" cmpd="sng">
                      <a:noFill/>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204371">
                <a:tc>
                  <a:txBody>
                    <a:bodyPr/>
                    <a:lstStyle/>
                    <a:p>
                      <a:pPr algn="r" fontAlgn="ctr"/>
                      <a:r>
                        <a:rPr lang="cs-CZ" sz="1010" b="1" i="0" u="none" strike="noStrike">
                          <a:solidFill>
                            <a:srgbClr val="000000"/>
                          </a:solidFill>
                          <a:effectLst/>
                          <a:latin typeface="Calibri" panose="020F0502020204030204" pitchFamily="34" charset="0"/>
                        </a:rPr>
                        <a:t>Pardubický kraj</a:t>
                      </a:r>
                    </a:p>
                  </a:txBody>
                  <a:tcPr marL="9525" marR="9525" marT="9525" marB="0" anchor="ctr">
                    <a:lnL w="12700" cmpd="sng">
                      <a:noFill/>
                    </a:lnL>
                    <a:lnR w="12700" cmpd="sng">
                      <a:noFill/>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204371">
                <a:tc>
                  <a:txBody>
                    <a:bodyPr/>
                    <a:lstStyle/>
                    <a:p>
                      <a:pPr algn="r" fontAlgn="ctr"/>
                      <a:r>
                        <a:rPr lang="cs-CZ" sz="1010" b="1" i="0" u="none" strike="noStrike">
                          <a:solidFill>
                            <a:srgbClr val="000000"/>
                          </a:solidFill>
                          <a:effectLst/>
                          <a:latin typeface="Calibri" panose="020F0502020204030204" pitchFamily="34" charset="0"/>
                        </a:rPr>
                        <a:t>Moravskoslezský kraj</a:t>
                      </a:r>
                    </a:p>
                  </a:txBody>
                  <a:tcPr marL="9525" marR="9525" marT="9525" marB="0" anchor="ctr">
                    <a:lnL w="12700" cmpd="sng">
                      <a:noFill/>
                    </a:lnL>
                    <a:lnR w="12700" cmpd="sng">
                      <a:noFill/>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r h="204371">
                <a:tc>
                  <a:txBody>
                    <a:bodyPr/>
                    <a:lstStyle/>
                    <a:p>
                      <a:pPr algn="r" fontAlgn="ctr"/>
                      <a:r>
                        <a:rPr lang="cs-CZ" sz="1010" b="1" i="0" u="none" strike="noStrike">
                          <a:solidFill>
                            <a:srgbClr val="000000"/>
                          </a:solidFill>
                          <a:effectLst/>
                          <a:latin typeface="Calibri" panose="020F0502020204030204" pitchFamily="34" charset="0"/>
                        </a:rPr>
                        <a:t>Jihomoravský kraj</a:t>
                      </a:r>
                    </a:p>
                  </a:txBody>
                  <a:tcPr marL="9525" marR="9525" marT="9525" marB="0" anchor="ctr">
                    <a:lnL w="12700" cmpd="sng">
                      <a:noFill/>
                    </a:lnL>
                    <a:lnR w="12700" cmpd="sng">
                      <a:noFill/>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3"/>
                  </a:ext>
                </a:extLst>
              </a:tr>
              <a:tr h="204371">
                <a:tc>
                  <a:txBody>
                    <a:bodyPr/>
                    <a:lstStyle/>
                    <a:p>
                      <a:pPr algn="r" fontAlgn="ctr"/>
                      <a:r>
                        <a:rPr lang="cs-CZ" sz="1010" b="1" i="0" u="none" strike="noStrike">
                          <a:solidFill>
                            <a:srgbClr val="000000"/>
                          </a:solidFill>
                          <a:effectLst/>
                          <a:latin typeface="Calibri" panose="020F0502020204030204" pitchFamily="34" charset="0"/>
                        </a:rPr>
                        <a:t>Kraj Vysočina</a:t>
                      </a:r>
                    </a:p>
                  </a:txBody>
                  <a:tcPr marL="9525" marR="9525" marT="9525" marB="0" anchor="ctr">
                    <a:lnL w="12700" cmpd="sng">
                      <a:noFill/>
                    </a:lnL>
                    <a:lnR w="12700" cmpd="sng">
                      <a:noFill/>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4"/>
                  </a:ext>
                </a:extLst>
              </a:tr>
              <a:tr h="204371">
                <a:tc>
                  <a:txBody>
                    <a:bodyPr/>
                    <a:lstStyle/>
                    <a:p>
                      <a:pPr algn="r" fontAlgn="ctr"/>
                      <a:r>
                        <a:rPr lang="cs-CZ" sz="1010" b="1" i="0" u="none" strike="noStrike">
                          <a:solidFill>
                            <a:srgbClr val="000000"/>
                          </a:solidFill>
                          <a:effectLst/>
                          <a:latin typeface="Calibri" panose="020F0502020204030204" pitchFamily="34" charset="0"/>
                        </a:rPr>
                        <a:t>Olomoucký kraj</a:t>
                      </a:r>
                    </a:p>
                  </a:txBody>
                  <a:tcPr marL="9525" marR="9525" marT="9525" marB="0" anchor="ctr">
                    <a:lnL w="12700" cmpd="sng">
                      <a:noFill/>
                    </a:lnL>
                    <a:lnR w="12700" cmpd="sng">
                      <a:noFill/>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5"/>
                  </a:ext>
                </a:extLst>
              </a:tr>
              <a:tr h="204371">
                <a:tc>
                  <a:txBody>
                    <a:bodyPr/>
                    <a:lstStyle/>
                    <a:p>
                      <a:pPr algn="r" fontAlgn="ctr"/>
                      <a:r>
                        <a:rPr lang="cs-CZ" sz="1010" b="1" i="0" u="none" strike="noStrike">
                          <a:solidFill>
                            <a:srgbClr val="000000"/>
                          </a:solidFill>
                          <a:effectLst/>
                          <a:latin typeface="Calibri" panose="020F0502020204030204" pitchFamily="34" charset="0"/>
                        </a:rPr>
                        <a:t>Zlínský kraj</a:t>
                      </a:r>
                    </a:p>
                  </a:txBody>
                  <a:tcPr marL="9525" marR="9525" marT="9525" marB="0" anchor="ctr">
                    <a:lnL w="12700" cmpd="sng">
                      <a:noFill/>
                    </a:lnL>
                    <a:lnR w="12700" cmpd="sng">
                      <a:noFill/>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6"/>
                  </a:ext>
                </a:extLst>
              </a:tr>
              <a:tr h="204371">
                <a:tc>
                  <a:txBody>
                    <a:bodyPr/>
                    <a:lstStyle/>
                    <a:p>
                      <a:pPr algn="r" fontAlgn="ctr"/>
                      <a:r>
                        <a:rPr lang="cs-CZ" sz="1010" b="1" i="0" u="none" strike="noStrike">
                          <a:solidFill>
                            <a:srgbClr val="000000"/>
                          </a:solidFill>
                          <a:effectLst/>
                          <a:latin typeface="Calibri" panose="020F0502020204030204" pitchFamily="34" charset="0"/>
                        </a:rPr>
                        <a:t>Jihočeský kraj</a:t>
                      </a:r>
                    </a:p>
                  </a:txBody>
                  <a:tcPr marL="9525" marR="9525" marT="9525" marB="0" anchor="ctr">
                    <a:lnL w="12700" cmpd="sng">
                      <a:noFill/>
                    </a:lnL>
                    <a:lnR w="12700" cmpd="sng">
                      <a:noFill/>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7"/>
                  </a:ext>
                </a:extLst>
              </a:tr>
              <a:tr h="204371">
                <a:tc>
                  <a:txBody>
                    <a:bodyPr/>
                    <a:lstStyle/>
                    <a:p>
                      <a:pPr algn="r" fontAlgn="ctr"/>
                      <a:r>
                        <a:rPr lang="cs-CZ" sz="1010" b="0" i="0" u="none" strike="noStrike">
                          <a:solidFill>
                            <a:srgbClr val="000000"/>
                          </a:solidFill>
                          <a:effectLst/>
                          <a:latin typeface="Calibri" panose="020F0502020204030204" pitchFamily="34" charset="0"/>
                        </a:rPr>
                        <a:t>bezdomovci</a:t>
                      </a:r>
                    </a:p>
                  </a:txBody>
                  <a:tcPr marL="9525" marR="9525" marT="9525" marB="0" anchor="ctr">
                    <a:lnL w="12700" cmpd="sng">
                      <a:noFill/>
                    </a:lnL>
                    <a:lnR w="12700" cmpd="sng">
                      <a:noFill/>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8"/>
                  </a:ext>
                </a:extLst>
              </a:tr>
              <a:tr h="204371">
                <a:tc>
                  <a:txBody>
                    <a:bodyPr/>
                    <a:lstStyle/>
                    <a:p>
                      <a:pPr algn="r" fontAlgn="ctr"/>
                      <a:r>
                        <a:rPr lang="cs-CZ" sz="1010" b="0" i="0" u="none" strike="noStrike" dirty="0">
                          <a:solidFill>
                            <a:srgbClr val="000000"/>
                          </a:solidFill>
                          <a:effectLst/>
                          <a:latin typeface="Calibri" panose="020F0502020204030204" pitchFamily="34" charset="0"/>
                        </a:rPr>
                        <a:t>cizinci</a:t>
                      </a:r>
                    </a:p>
                  </a:txBody>
                  <a:tcPr marL="9525" marR="9525" marT="9525" marB="0" anchor="ctr">
                    <a:lnL w="12700" cmpd="sng">
                      <a:noFill/>
                    </a:lnL>
                    <a:lnR w="12700" cmpd="sng">
                      <a:noFill/>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9"/>
                  </a:ext>
                </a:extLst>
              </a:tr>
            </a:tbl>
          </a:graphicData>
        </a:graphic>
      </p:graphicFrame>
      <p:graphicFrame>
        <p:nvGraphicFramePr>
          <p:cNvPr id="29" name="Object 1"/>
          <p:cNvGraphicFramePr>
            <a:graphicFrameLocks noChangeAspect="1"/>
          </p:cNvGraphicFramePr>
          <p:nvPr>
            <p:extLst/>
          </p:nvPr>
        </p:nvGraphicFramePr>
        <p:xfrm>
          <a:off x="4893870" y="1815083"/>
          <a:ext cx="2687638" cy="4515123"/>
        </p:xfrm>
        <a:graphic>
          <a:graphicData uri="http://schemas.openxmlformats.org/drawingml/2006/chart">
            <c:chart xmlns:c="http://schemas.openxmlformats.org/drawingml/2006/chart" xmlns:r="http://schemas.openxmlformats.org/officeDocument/2006/relationships" r:id="rId4"/>
          </a:graphicData>
        </a:graphic>
      </p:graphicFrame>
      <p:sp>
        <p:nvSpPr>
          <p:cNvPr id="30" name="TextBox 16"/>
          <p:cNvSpPr txBox="1"/>
          <p:nvPr/>
        </p:nvSpPr>
        <p:spPr>
          <a:xfrm rot="16200000">
            <a:off x="-1127358" y="3704871"/>
            <a:ext cx="3398130"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l-PL" sz="1200" b="0" i="0" u="none" strike="noStrike" kern="1200" cap="none" spc="0" normalizeH="0" baseline="0" noProof="0" dirty="0">
                <a:ln>
                  <a:noFill/>
                </a:ln>
                <a:solidFill>
                  <a:srgbClr val="000000"/>
                </a:solidFill>
                <a:effectLst/>
                <a:uLnTx/>
                <a:uFillTx/>
                <a:latin typeface="Calibri"/>
                <a:ea typeface="+mn-ea"/>
                <a:cs typeface="+mn-cs"/>
              </a:rPr>
              <a:t>Počet hospitalizačních případů z příjmu ZZS </a:t>
            </a:r>
          </a:p>
        </p:txBody>
      </p:sp>
      <p:sp>
        <p:nvSpPr>
          <p:cNvPr id="31" name="Obdélník 30"/>
          <p:cNvSpPr/>
          <p:nvPr/>
        </p:nvSpPr>
        <p:spPr>
          <a:xfrm>
            <a:off x="5824769" y="5980903"/>
            <a:ext cx="203200" cy="45719"/>
          </a:xfrm>
          <a:prstGeom prst="rect">
            <a:avLst/>
          </a:prstGeom>
          <a:solidFill>
            <a:schemeClr val="accent1">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a:ea typeface="+mn-ea"/>
              <a:cs typeface="+mn-cs"/>
            </a:endParaRPr>
          </a:p>
        </p:txBody>
      </p:sp>
      <p:sp>
        <p:nvSpPr>
          <p:cNvPr id="32" name="Obdélník 31"/>
          <p:cNvSpPr/>
          <p:nvPr/>
        </p:nvSpPr>
        <p:spPr>
          <a:xfrm>
            <a:off x="5824769" y="6169288"/>
            <a:ext cx="203200" cy="45719"/>
          </a:xfrm>
          <a:prstGeom prst="rect">
            <a:avLst/>
          </a:prstGeom>
          <a:solidFill>
            <a:schemeClr val="accent5">
              <a:lumMod val="40000"/>
              <a:lumOff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a:ea typeface="+mn-ea"/>
              <a:cs typeface="+mn-cs"/>
            </a:endParaRPr>
          </a:p>
        </p:txBody>
      </p:sp>
      <p:sp>
        <p:nvSpPr>
          <p:cNvPr id="33" name="TextovéPole 32"/>
          <p:cNvSpPr txBox="1"/>
          <p:nvPr/>
        </p:nvSpPr>
        <p:spPr>
          <a:xfrm>
            <a:off x="6027969" y="5862387"/>
            <a:ext cx="2544531" cy="461665"/>
          </a:xfrm>
          <a:prstGeom prst="rect">
            <a:avLst/>
          </a:prstGeom>
          <a:noFill/>
        </p:spPr>
        <p:txBody>
          <a:bodyPr wrap="square" rtlCol="0">
            <a:spAutoFit/>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rgbClr val="000000"/>
                </a:solidFill>
                <a:effectLst/>
                <a:uLnTx/>
                <a:uFillTx/>
                <a:latin typeface="Calibri"/>
                <a:ea typeface="+mn-ea"/>
                <a:cs typeface="+mn-cs"/>
              </a:rPr>
              <a:t>Akutní hospitalizace z příjmu ZZS</a:t>
            </a:r>
          </a:p>
          <a:p>
            <a:pPr marL="0" marR="0" lvl="0" indent="0" algn="l" defTabSz="914400" rtl="0" eaLnBrk="1" fontAlgn="b"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rgbClr val="000000"/>
                </a:solidFill>
                <a:effectLst/>
                <a:uLnTx/>
                <a:uFillTx/>
                <a:latin typeface="Calibri"/>
                <a:ea typeface="+mn-ea"/>
                <a:cs typeface="+mn-cs"/>
              </a:rPr>
              <a:t>Všechny akutní hospitalizace</a:t>
            </a:r>
          </a:p>
        </p:txBody>
      </p:sp>
      <p:sp>
        <p:nvSpPr>
          <p:cNvPr id="34" name="TextBox 11"/>
          <p:cNvSpPr txBox="1"/>
          <p:nvPr/>
        </p:nvSpPr>
        <p:spPr>
          <a:xfrm>
            <a:off x="7510357" y="1808573"/>
            <a:ext cx="2687204"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100" b="0" i="1" u="none" strike="noStrike" kern="1200" cap="none" spc="0" normalizeH="0" baseline="0" noProof="0" dirty="0">
                <a:ln>
                  <a:noFill/>
                </a:ln>
                <a:effectLst/>
                <a:uLnTx/>
                <a:uFillTx/>
                <a:latin typeface="Calibri"/>
                <a:ea typeface="+mn-ea"/>
                <a:cs typeface="+mn-cs"/>
              </a:rPr>
              <a:t>100</a:t>
            </a:r>
            <a:r>
              <a:rPr kumimoji="0" lang="en-US" sz="1100" b="0" i="1" u="none" strike="noStrike" kern="1200" cap="none" spc="0" normalizeH="0" baseline="0" noProof="0" dirty="0">
                <a:ln>
                  <a:noFill/>
                </a:ln>
                <a:effectLst/>
                <a:uLnTx/>
                <a:uFillTx/>
                <a:latin typeface="Calibri"/>
                <a:ea typeface="+mn-ea"/>
                <a:cs typeface="+mn-cs"/>
              </a:rPr>
              <a:t>%</a:t>
            </a:r>
            <a:r>
              <a:rPr kumimoji="0" lang="cs-CZ" sz="1100" b="0" i="1" u="none" strike="noStrike" kern="1200" cap="none" spc="0" normalizeH="0" baseline="0" noProof="0" dirty="0">
                <a:ln>
                  <a:noFill/>
                </a:ln>
                <a:effectLst/>
                <a:uLnTx/>
                <a:uFillTx/>
                <a:latin typeface="Calibri"/>
                <a:ea typeface="+mn-ea"/>
                <a:cs typeface="+mn-cs"/>
              </a:rPr>
              <a:t> - všechny akutní hospitalizační případy (z příjmu ZZS / všechny akutní)</a:t>
            </a:r>
          </a:p>
        </p:txBody>
      </p:sp>
      <p:sp>
        <p:nvSpPr>
          <p:cNvPr id="16" name="TextBox 7"/>
          <p:cNvSpPr txBox="1"/>
          <p:nvPr/>
        </p:nvSpPr>
        <p:spPr>
          <a:xfrm>
            <a:off x="6992219" y="2711657"/>
            <a:ext cx="4362625" cy="2462213"/>
          </a:xfrm>
          <a:prstGeom prst="rect">
            <a:avLst/>
          </a:prstGeom>
          <a:noFill/>
          <a:ln>
            <a:noFill/>
          </a:ln>
        </p:spPr>
        <p:txBody>
          <a:bodyPr wrap="square" rtlCol="0">
            <a:spAutoFit/>
          </a:bodyPr>
          <a:lstStyle/>
          <a:p>
            <a:r>
              <a:rPr lang="cs-CZ" sz="1400" dirty="0"/>
              <a:t>Liberecké nemocnice se s celkovým počtem 4 643 (2018) hospitalizací z příjmu ZZS </a:t>
            </a:r>
            <a:r>
              <a:rPr lang="cs-CZ" sz="1400" dirty="0" smtClean="0"/>
              <a:t>podílejí </a:t>
            </a:r>
            <a:r>
              <a:rPr lang="cs-CZ" sz="1400" dirty="0"/>
              <a:t>na tomto typu akutní hospitalizační péče </a:t>
            </a:r>
            <a:r>
              <a:rPr lang="cs-CZ" sz="1400" dirty="0" smtClean="0"/>
              <a:t>v </a:t>
            </a:r>
            <a:r>
              <a:rPr lang="cs-CZ" sz="1400" dirty="0"/>
              <a:t>LBK z 40 % (celkem bylo takto v nemocnicích LBK iniciováno 11 474 akutních hospitalizací). Nemocnice města Liberec </a:t>
            </a:r>
            <a:r>
              <a:rPr lang="cs-CZ" sz="1400" dirty="0" smtClean="0"/>
              <a:t>ze </a:t>
            </a:r>
            <a:r>
              <a:rPr lang="cs-CZ" sz="1400" dirty="0"/>
              <a:t>ZZS přijímají nejen obyvatele LBK (ti tvoří 90,0 % těchto hospitalizací), </a:t>
            </a:r>
            <a:r>
              <a:rPr lang="cs-CZ" sz="1400" dirty="0" smtClean="0"/>
              <a:t>určitý podíl </a:t>
            </a:r>
            <a:r>
              <a:rPr lang="cs-CZ" sz="1400" dirty="0"/>
              <a:t>mají i obyvatelé STC (2,9%), ULK (1,7 %) a PHA (1,4 %). Celkem 1,3% hospitalizací v libereckých nemocnicích z příjmu ZZS konzumují cizinci. </a:t>
            </a:r>
          </a:p>
          <a:p>
            <a:r>
              <a:rPr lang="cs-CZ" sz="1400" dirty="0"/>
              <a:t>Příjem ze ZZS v libereckých nemocnicích je v posledních letech poměrně stabilní.</a:t>
            </a:r>
          </a:p>
        </p:txBody>
      </p:sp>
    </p:spTree>
    <p:extLst>
      <p:ext uri="{BB962C8B-B14F-4D97-AF65-F5344CB8AC3E}">
        <p14:creationId xmlns:p14="http://schemas.microsoft.com/office/powerpoint/2010/main" val="437774008"/>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272591" y="977575"/>
            <a:ext cx="4940070" cy="307777"/>
          </a:xfrm>
          <a:prstGeom prst="rect">
            <a:avLst/>
          </a:prstGeom>
          <a:noFill/>
        </p:spPr>
        <p:txBody>
          <a:bodyPr wrap="none" rtlCol="0">
            <a:spAutoFit/>
          </a:bodyPr>
          <a:lstStyle/>
          <a:p>
            <a:pPr lvl="0">
              <a:defRPr/>
            </a:pPr>
            <a:r>
              <a:rPr lang="cs-CZ" sz="1400" dirty="0"/>
              <a:t>Zdroj: </a:t>
            </a:r>
            <a:r>
              <a:rPr lang="en-US" sz="1400" dirty="0"/>
              <a:t>NRHOSP </a:t>
            </a:r>
            <a:r>
              <a:rPr lang="cs-CZ" sz="1400" dirty="0"/>
              <a:t>2007–2018</a:t>
            </a:r>
            <a:r>
              <a:rPr lang="en-US" sz="1400" dirty="0"/>
              <a:t>; </a:t>
            </a:r>
            <a:r>
              <a:rPr lang="cs-CZ" sz="1400" dirty="0"/>
              <a:t>hospitalizace na lůžkách akutní péče</a:t>
            </a:r>
          </a:p>
        </p:txBody>
      </p:sp>
      <p:sp>
        <p:nvSpPr>
          <p:cNvPr id="2" name="Title 1"/>
          <p:cNvSpPr>
            <a:spLocks noGrp="1"/>
          </p:cNvSpPr>
          <p:nvPr>
            <p:ph type="title"/>
          </p:nvPr>
        </p:nvSpPr>
        <p:spPr/>
        <p:txBody>
          <a:bodyPr>
            <a:normAutofit fontScale="90000"/>
          </a:bodyPr>
          <a:lstStyle/>
          <a:p>
            <a:r>
              <a:rPr lang="cs-CZ" dirty="0"/>
              <a:t>Vývoj podílu hospitalizačních případů z příjmu ZZS na celkovém objemu akutních hospitalizačních případů (2007–2018) </a:t>
            </a:r>
            <a:endParaRPr lang="en-US" dirty="0"/>
          </a:p>
        </p:txBody>
      </p:sp>
      <p:graphicFrame>
        <p:nvGraphicFramePr>
          <p:cNvPr id="16" name="Chart 6">
            <a:extLst>
              <a:ext uri="{FF2B5EF4-FFF2-40B4-BE49-F238E27FC236}">
                <a16:creationId xmlns:a16="http://schemas.microsoft.com/office/drawing/2014/main" id="{BA1BC80C-3DE0-4A23-84CA-D8B8315D9D61}"/>
              </a:ext>
            </a:extLst>
          </p:cNvPr>
          <p:cNvGraphicFramePr/>
          <p:nvPr>
            <p:extLst>
              <p:ext uri="{D42A27DB-BD31-4B8C-83A1-F6EECF244321}">
                <p14:modId xmlns:p14="http://schemas.microsoft.com/office/powerpoint/2010/main" val="1929392136"/>
              </p:ext>
            </p:extLst>
          </p:nvPr>
        </p:nvGraphicFramePr>
        <p:xfrm>
          <a:off x="19050" y="2040462"/>
          <a:ext cx="9252738" cy="4239794"/>
        </p:xfrm>
        <a:graphic>
          <a:graphicData uri="http://schemas.openxmlformats.org/drawingml/2006/chart">
            <c:chart xmlns:c="http://schemas.openxmlformats.org/drawingml/2006/chart" xmlns:r="http://schemas.openxmlformats.org/officeDocument/2006/relationships" r:id="rId2"/>
          </a:graphicData>
        </a:graphic>
      </p:graphicFrame>
      <p:sp>
        <p:nvSpPr>
          <p:cNvPr id="17" name="TextBox 11"/>
          <p:cNvSpPr txBox="1"/>
          <p:nvPr/>
        </p:nvSpPr>
        <p:spPr>
          <a:xfrm>
            <a:off x="19050" y="1285352"/>
            <a:ext cx="3143161" cy="26161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100" b="0" i="1" u="none" strike="noStrike" kern="1200" cap="none" spc="0" normalizeH="0" baseline="0" noProof="0" dirty="0">
                <a:ln>
                  <a:noFill/>
                </a:ln>
                <a:effectLst/>
                <a:uLnTx/>
                <a:uFillTx/>
                <a:latin typeface="Calibri"/>
                <a:ea typeface="+mn-ea"/>
                <a:cs typeface="+mn-cs"/>
              </a:rPr>
              <a:t>100</a:t>
            </a:r>
            <a:r>
              <a:rPr kumimoji="0" lang="en-US" sz="1100" b="0" i="1" u="none" strike="noStrike" kern="1200" cap="none" spc="0" normalizeH="0" baseline="0" noProof="0" dirty="0">
                <a:ln>
                  <a:noFill/>
                </a:ln>
                <a:effectLst/>
                <a:uLnTx/>
                <a:uFillTx/>
                <a:latin typeface="Calibri"/>
                <a:ea typeface="+mn-ea"/>
                <a:cs typeface="+mn-cs"/>
              </a:rPr>
              <a:t>%</a:t>
            </a:r>
            <a:r>
              <a:rPr kumimoji="0" lang="cs-CZ" sz="1100" b="0" i="1" u="none" strike="noStrike" kern="1200" cap="none" spc="0" normalizeH="0" baseline="0" noProof="0" dirty="0">
                <a:ln>
                  <a:noFill/>
                </a:ln>
                <a:effectLst/>
                <a:uLnTx/>
                <a:uFillTx/>
                <a:latin typeface="Calibri"/>
                <a:ea typeface="+mn-ea"/>
                <a:cs typeface="+mn-cs"/>
              </a:rPr>
              <a:t> - všechny akutní hospitalizační případy </a:t>
            </a:r>
          </a:p>
        </p:txBody>
      </p:sp>
      <p:sp>
        <p:nvSpPr>
          <p:cNvPr id="6" name="TextBox 7"/>
          <p:cNvSpPr txBox="1"/>
          <p:nvPr/>
        </p:nvSpPr>
        <p:spPr>
          <a:xfrm>
            <a:off x="7605850" y="4668473"/>
            <a:ext cx="4180765" cy="1169551"/>
          </a:xfrm>
          <a:prstGeom prst="rect">
            <a:avLst/>
          </a:prstGeom>
          <a:noFill/>
          <a:ln>
            <a:noFill/>
          </a:ln>
        </p:spPr>
        <p:txBody>
          <a:bodyPr wrap="square" rtlCol="0">
            <a:spAutoFit/>
          </a:bodyPr>
          <a:lstStyle/>
          <a:p>
            <a:r>
              <a:rPr lang="cs-CZ" sz="1400" dirty="0"/>
              <a:t>Nemocnice se sídlem v Libereckém kraji mají vyšší podíl příjmů ze ZZS než obecně celá ČR. V roce 2018 tvořily příjmy k akutním hospitalizacím 13,8 % všech hospitalizací nemocnic Libereckého kraje. Pro všechny nemocnice ČR je to v roce 2018 12,2 %. </a:t>
            </a:r>
          </a:p>
        </p:txBody>
      </p:sp>
    </p:spTree>
    <p:extLst>
      <p:ext uri="{BB962C8B-B14F-4D97-AF65-F5344CB8AC3E}">
        <p14:creationId xmlns:p14="http://schemas.microsoft.com/office/powerpoint/2010/main" val="1964997036"/>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2E490483-0C36-45E4-97DB-090D4F126F58}"/>
              </a:ext>
            </a:extLst>
          </p:cNvPr>
          <p:cNvSpPr txBox="1"/>
          <p:nvPr/>
        </p:nvSpPr>
        <p:spPr>
          <a:xfrm>
            <a:off x="360196" y="1495965"/>
            <a:ext cx="1575607" cy="307777"/>
          </a:xfrm>
          <a:prstGeom prst="rect">
            <a:avLst/>
          </a:prstGeom>
          <a:noFill/>
        </p:spPr>
        <p:txBody>
          <a:bodyPr wrap="square" rtlCol="0">
            <a:spAutoFit/>
          </a:bodyPr>
          <a:lstStyle/>
          <a:p>
            <a:r>
              <a:rPr lang="cs-CZ" sz="1400" b="1" dirty="0">
                <a:solidFill>
                  <a:srgbClr val="000000"/>
                </a:solidFill>
              </a:rPr>
              <a:t>Kraj sídla ZZS:</a:t>
            </a:r>
            <a:endParaRPr lang="en-US" sz="1400" b="1" dirty="0">
              <a:solidFill>
                <a:srgbClr val="000000"/>
              </a:solidFill>
            </a:endParaRPr>
          </a:p>
        </p:txBody>
      </p:sp>
      <p:sp>
        <p:nvSpPr>
          <p:cNvPr id="5" name="TextovéPole 4"/>
          <p:cNvSpPr txBox="1"/>
          <p:nvPr/>
        </p:nvSpPr>
        <p:spPr>
          <a:xfrm>
            <a:off x="1847252" y="961502"/>
            <a:ext cx="3064055" cy="523220"/>
          </a:xfrm>
          <a:prstGeom prst="rect">
            <a:avLst/>
          </a:prstGeom>
          <a:noFill/>
        </p:spPr>
        <p:txBody>
          <a:bodyPr wrap="square" rtlCol="0">
            <a:spAutoFit/>
          </a:bodyPr>
          <a:lstStyle/>
          <a:p>
            <a:pPr algn="ctr"/>
            <a:r>
              <a:rPr lang="pl-PL" sz="1400" dirty="0">
                <a:solidFill>
                  <a:srgbClr val="000000"/>
                </a:solidFill>
              </a:rPr>
              <a:t>Počet osob ošetřených ZZS v roce 2018</a:t>
            </a:r>
          </a:p>
          <a:p>
            <a:pPr algn="ctr"/>
            <a:r>
              <a:rPr lang="pl-PL" sz="1400" dirty="0">
                <a:solidFill>
                  <a:srgbClr val="000000"/>
                </a:solidFill>
              </a:rPr>
              <a:t>na tisíc obyvatel daného kraje</a:t>
            </a:r>
          </a:p>
        </p:txBody>
      </p:sp>
      <p:sp>
        <p:nvSpPr>
          <p:cNvPr id="96" name="Nadpis 1">
            <a:extLst>
              <a:ext uri="{FF2B5EF4-FFF2-40B4-BE49-F238E27FC236}">
                <a16:creationId xmlns:a16="http://schemas.microsoft.com/office/drawing/2014/main" id="{EA328CEC-C272-456D-B936-D7E722870E2A}"/>
              </a:ext>
            </a:extLst>
          </p:cNvPr>
          <p:cNvSpPr txBox="1">
            <a:spLocks/>
          </p:cNvSpPr>
          <p:nvPr/>
        </p:nvSpPr>
        <p:spPr>
          <a:xfrm>
            <a:off x="257558" y="156024"/>
            <a:ext cx="11510889" cy="77470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cs-CZ" sz="3200" b="1" dirty="0">
                <a:solidFill>
                  <a:srgbClr val="F6063C"/>
                </a:solidFill>
                <a:latin typeface="+mn-lt"/>
              </a:rPr>
              <a:t>Počet osob ošetřených ZZS na tisíc obyvatel (2018)</a:t>
            </a:r>
          </a:p>
        </p:txBody>
      </p:sp>
      <p:sp>
        <p:nvSpPr>
          <p:cNvPr id="98" name="TextBox 6">
            <a:extLst>
              <a:ext uri="{FF2B5EF4-FFF2-40B4-BE49-F238E27FC236}">
                <a16:creationId xmlns:a16="http://schemas.microsoft.com/office/drawing/2014/main" id="{E3068BCB-9740-4486-A668-C806A76C3C1D}"/>
              </a:ext>
            </a:extLst>
          </p:cNvPr>
          <p:cNvSpPr txBox="1"/>
          <p:nvPr/>
        </p:nvSpPr>
        <p:spPr>
          <a:xfrm>
            <a:off x="257558" y="614902"/>
            <a:ext cx="1542730"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NRHZS 2018</a:t>
            </a:r>
          </a:p>
        </p:txBody>
      </p:sp>
      <p:graphicFrame>
        <p:nvGraphicFramePr>
          <p:cNvPr id="109" name="Tabulka 108">
            <a:extLst>
              <a:ext uri="{FF2B5EF4-FFF2-40B4-BE49-F238E27FC236}">
                <a16:creationId xmlns:a16="http://schemas.microsoft.com/office/drawing/2014/main" id="{A2CC1F50-644F-45A2-95E7-0BCC66994EDE}"/>
              </a:ext>
            </a:extLst>
          </p:cNvPr>
          <p:cNvGraphicFramePr>
            <a:graphicFrameLocks noGrp="1"/>
          </p:cNvGraphicFramePr>
          <p:nvPr>
            <p:extLst/>
          </p:nvPr>
        </p:nvGraphicFramePr>
        <p:xfrm>
          <a:off x="400698" y="1445898"/>
          <a:ext cx="5113779" cy="4660659"/>
        </p:xfrm>
        <a:graphic>
          <a:graphicData uri="http://schemas.openxmlformats.org/drawingml/2006/table">
            <a:tbl>
              <a:tblPr firstRow="1" bandRow="1">
                <a:tableStyleId>{5C22544A-7EE6-4342-B048-85BDC9FD1C3A}</a:tableStyleId>
              </a:tblPr>
              <a:tblGrid>
                <a:gridCol w="4509099">
                  <a:extLst>
                    <a:ext uri="{9D8B030D-6E8A-4147-A177-3AD203B41FA5}">
                      <a16:colId xmlns:a16="http://schemas.microsoft.com/office/drawing/2014/main" val="20000"/>
                    </a:ext>
                  </a:extLst>
                </a:gridCol>
                <a:gridCol w="604680">
                  <a:extLst>
                    <a:ext uri="{9D8B030D-6E8A-4147-A177-3AD203B41FA5}">
                      <a16:colId xmlns:a16="http://schemas.microsoft.com/office/drawing/2014/main" val="20001"/>
                    </a:ext>
                  </a:extLst>
                </a:gridCol>
              </a:tblGrid>
              <a:tr h="438264">
                <a:tc>
                  <a:txBody>
                    <a:bodyPr/>
                    <a:lstStyle/>
                    <a:p>
                      <a:pPr algn="ctr" fontAlgn="b"/>
                      <a:endParaRPr lang="cs-CZ" sz="1400" b="0" i="0" u="none" strike="noStrike" dirty="0">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400" b="0" i="0" u="none" strike="noStrike" dirty="0">
                          <a:solidFill>
                            <a:srgbClr val="000000"/>
                          </a:solidFill>
                          <a:effectLst/>
                          <a:latin typeface="Calibri" panose="020F0502020204030204" pitchFamily="34" charset="0"/>
                        </a:rPr>
                        <a:t>Počet výjezdů</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81493">
                <a:tc>
                  <a:txBody>
                    <a:bodyPr/>
                    <a:lstStyle/>
                    <a:p>
                      <a:pPr algn="ctr" fontAlgn="b"/>
                      <a:endParaRPr lang="cs-CZ" sz="1400" b="0" i="0" u="none" strike="noStrike" dirty="0">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0" i="0" u="none" strike="noStrike" dirty="0">
                          <a:solidFill>
                            <a:srgbClr val="000000"/>
                          </a:solidFill>
                          <a:effectLst/>
                          <a:latin typeface="Calibri" panose="020F0502020204030204" pitchFamily="34" charset="0"/>
                        </a:rPr>
                        <a:t>36 399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81493">
                <a:tc>
                  <a:txBody>
                    <a:bodyPr/>
                    <a:lstStyle/>
                    <a:p>
                      <a:pPr algn="ctr" fontAlgn="b"/>
                      <a:endParaRPr lang="cs-CZ" sz="1400" b="0" i="0" u="none" strike="noStrike">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49 312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81493">
                <a:tc>
                  <a:txBody>
                    <a:bodyPr/>
                    <a:lstStyle/>
                    <a:p>
                      <a:pPr algn="ctr" fontAlgn="b"/>
                      <a:endParaRPr lang="cs-CZ" sz="1400" b="0" i="0" u="none" strike="noStrike">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68 207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81493">
                <a:tc>
                  <a:txBody>
                    <a:bodyPr/>
                    <a:lstStyle/>
                    <a:p>
                      <a:pPr algn="ctr" fontAlgn="b"/>
                      <a:endParaRPr lang="cs-CZ" sz="1400" b="0" i="0" u="none" strike="noStrike" dirty="0">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86 836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81493">
                <a:tc>
                  <a:txBody>
                    <a:bodyPr/>
                    <a:lstStyle/>
                    <a:p>
                      <a:pPr algn="ctr" fontAlgn="b"/>
                      <a:endParaRPr lang="cs-CZ" sz="1400" b="0" i="0" u="none" strike="noStrike" dirty="0">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113 737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81493">
                <a:tc>
                  <a:txBody>
                    <a:bodyPr/>
                    <a:lstStyle/>
                    <a:p>
                      <a:pPr algn="ctr" fontAlgn="b"/>
                      <a:endParaRPr lang="cs-CZ" sz="1400" b="0" i="0" u="none" strike="noStrike">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54 026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81493">
                <a:tc>
                  <a:txBody>
                    <a:bodyPr/>
                    <a:lstStyle/>
                    <a:p>
                      <a:pPr algn="ctr" fontAlgn="b"/>
                      <a:endParaRPr lang="cs-CZ" sz="1400" b="0" i="0" u="none" strike="noStrike">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52 885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281493">
                <a:tc>
                  <a:txBody>
                    <a:bodyPr/>
                    <a:lstStyle/>
                    <a:p>
                      <a:pPr algn="ctr" fontAlgn="b"/>
                      <a:endParaRPr lang="cs-CZ" sz="1400" b="0" i="0" u="none" strike="noStrike">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956 329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281493">
                <a:tc>
                  <a:txBody>
                    <a:bodyPr/>
                    <a:lstStyle/>
                    <a:p>
                      <a:pPr algn="ctr" fontAlgn="b"/>
                      <a:endParaRPr lang="cs-CZ" sz="1400" b="0" i="0" u="none" strike="noStrike">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45 334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281493">
                <a:tc>
                  <a:txBody>
                    <a:bodyPr/>
                    <a:lstStyle/>
                    <a:p>
                      <a:pPr algn="ctr" fontAlgn="b"/>
                      <a:endParaRPr lang="cs-CZ" sz="1400" b="0" i="0" u="none" strike="noStrike" dirty="0">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53 651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281493">
                <a:tc>
                  <a:txBody>
                    <a:bodyPr/>
                    <a:lstStyle/>
                    <a:p>
                      <a:pPr algn="ctr" fontAlgn="b"/>
                      <a:endParaRPr lang="cs-CZ" sz="1400" b="0" i="0" u="none" strike="noStrike">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42 188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281493">
                <a:tc>
                  <a:txBody>
                    <a:bodyPr/>
                    <a:lstStyle/>
                    <a:p>
                      <a:pPr algn="ctr" fontAlgn="b"/>
                      <a:endParaRPr lang="cs-CZ" sz="1400" b="0" i="0" u="none" strike="noStrike">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107 790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r h="281493">
                <a:tc>
                  <a:txBody>
                    <a:bodyPr/>
                    <a:lstStyle/>
                    <a:p>
                      <a:pPr algn="ctr" fontAlgn="b"/>
                      <a:endParaRPr lang="cs-CZ" sz="1400" b="0" i="0" u="none" strike="noStrike">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45 140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3"/>
                  </a:ext>
                </a:extLst>
              </a:tr>
              <a:tr h="281493">
                <a:tc>
                  <a:txBody>
                    <a:bodyPr/>
                    <a:lstStyle/>
                    <a:p>
                      <a:pPr algn="ctr" fontAlgn="b"/>
                      <a:endParaRPr lang="cs-CZ" sz="1400" b="0" i="0" u="none" strike="noStrike">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93 538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4"/>
                  </a:ext>
                </a:extLst>
              </a:tr>
              <a:tr h="281493">
                <a:tc>
                  <a:txBody>
                    <a:bodyPr/>
                    <a:lstStyle/>
                    <a:p>
                      <a:pPr algn="ctr" fontAlgn="b"/>
                      <a:endParaRPr lang="cs-CZ" sz="1400" b="0" i="0" u="none" strike="noStrike" dirty="0">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0" i="0" u="none" strike="noStrike" dirty="0">
                          <a:solidFill>
                            <a:srgbClr val="000000"/>
                          </a:solidFill>
                          <a:effectLst/>
                          <a:latin typeface="Calibri" panose="020F0502020204030204" pitchFamily="34" charset="0"/>
                        </a:rPr>
                        <a:t>107 286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5"/>
                  </a:ext>
                </a:extLst>
              </a:tr>
            </a:tbl>
          </a:graphicData>
        </a:graphic>
      </p:graphicFrame>
      <p:graphicFrame>
        <p:nvGraphicFramePr>
          <p:cNvPr id="110" name="Zástupný symbol pro obsah 8">
            <a:extLst>
              <a:ext uri="{FF2B5EF4-FFF2-40B4-BE49-F238E27FC236}">
                <a16:creationId xmlns:a16="http://schemas.microsoft.com/office/drawing/2014/main" id="{509CE8E5-A4D1-4E64-A810-B9AD5CB495BC}"/>
              </a:ext>
            </a:extLst>
          </p:cNvPr>
          <p:cNvGraphicFramePr>
            <a:graphicFrameLocks/>
          </p:cNvGraphicFramePr>
          <p:nvPr>
            <p:extLst>
              <p:ext uri="{D42A27DB-BD31-4B8C-83A1-F6EECF244321}">
                <p14:modId xmlns:p14="http://schemas.microsoft.com/office/powerpoint/2010/main" val="1503741711"/>
              </p:ext>
            </p:extLst>
          </p:nvPr>
        </p:nvGraphicFramePr>
        <p:xfrm>
          <a:off x="360197" y="1484722"/>
          <a:ext cx="4551110" cy="4747084"/>
        </p:xfrm>
        <a:graphic>
          <a:graphicData uri="http://schemas.openxmlformats.org/drawingml/2006/chart">
            <c:chart xmlns:c="http://schemas.openxmlformats.org/drawingml/2006/chart" xmlns:r="http://schemas.openxmlformats.org/officeDocument/2006/relationships" r:id="rId3"/>
          </a:graphicData>
        </a:graphic>
      </p:graphicFrame>
      <p:grpSp>
        <p:nvGrpSpPr>
          <p:cNvPr id="111" name="Skupina 110">
            <a:extLst>
              <a:ext uri="{FF2B5EF4-FFF2-40B4-BE49-F238E27FC236}">
                <a16:creationId xmlns:a16="http://schemas.microsoft.com/office/drawing/2014/main" id="{2CCFBE78-F8E0-49AD-B234-6876D56BDD8E}"/>
              </a:ext>
            </a:extLst>
          </p:cNvPr>
          <p:cNvGrpSpPr/>
          <p:nvPr/>
        </p:nvGrpSpPr>
        <p:grpSpPr>
          <a:xfrm>
            <a:off x="6207071" y="1669584"/>
            <a:ext cx="3430756" cy="2152906"/>
            <a:chOff x="5799136" y="4294600"/>
            <a:chExt cx="3430756" cy="2152906"/>
          </a:xfrm>
        </p:grpSpPr>
        <p:sp>
          <p:nvSpPr>
            <p:cNvPr id="112" name="Freeform 224">
              <a:extLst>
                <a:ext uri="{FF2B5EF4-FFF2-40B4-BE49-F238E27FC236}">
                  <a16:creationId xmlns:a16="http://schemas.microsoft.com/office/drawing/2014/main" id="{21EBAE6B-3778-4B51-BEBE-B08E3A3F5D04}"/>
                </a:ext>
              </a:extLst>
            </p:cNvPr>
            <p:cNvSpPr>
              <a:spLocks/>
            </p:cNvSpPr>
            <p:nvPr/>
          </p:nvSpPr>
          <p:spPr bwMode="auto">
            <a:xfrm>
              <a:off x="6873570" y="5052591"/>
              <a:ext cx="233834" cy="197393"/>
            </a:xfrm>
            <a:custGeom>
              <a:avLst/>
              <a:gdLst>
                <a:gd name="T0" fmla="*/ 125 w 195"/>
                <a:gd name="T1" fmla="*/ 1 h 150"/>
                <a:gd name="T2" fmla="*/ 127 w 195"/>
                <a:gd name="T3" fmla="*/ 5 h 150"/>
                <a:gd name="T4" fmla="*/ 140 w 195"/>
                <a:gd name="T5" fmla="*/ 15 h 150"/>
                <a:gd name="T6" fmla="*/ 149 w 195"/>
                <a:gd name="T7" fmla="*/ 18 h 150"/>
                <a:gd name="T8" fmla="*/ 153 w 195"/>
                <a:gd name="T9" fmla="*/ 26 h 150"/>
                <a:gd name="T10" fmla="*/ 159 w 195"/>
                <a:gd name="T11" fmla="*/ 31 h 150"/>
                <a:gd name="T12" fmla="*/ 175 w 195"/>
                <a:gd name="T13" fmla="*/ 38 h 150"/>
                <a:gd name="T14" fmla="*/ 182 w 195"/>
                <a:gd name="T15" fmla="*/ 45 h 150"/>
                <a:gd name="T16" fmla="*/ 191 w 195"/>
                <a:gd name="T17" fmla="*/ 53 h 150"/>
                <a:gd name="T18" fmla="*/ 195 w 195"/>
                <a:gd name="T19" fmla="*/ 60 h 150"/>
                <a:gd name="T20" fmla="*/ 193 w 195"/>
                <a:gd name="T21" fmla="*/ 67 h 150"/>
                <a:gd name="T22" fmla="*/ 179 w 195"/>
                <a:gd name="T23" fmla="*/ 76 h 150"/>
                <a:gd name="T24" fmla="*/ 174 w 195"/>
                <a:gd name="T25" fmla="*/ 80 h 150"/>
                <a:gd name="T26" fmla="*/ 174 w 195"/>
                <a:gd name="T27" fmla="*/ 85 h 150"/>
                <a:gd name="T28" fmla="*/ 178 w 195"/>
                <a:gd name="T29" fmla="*/ 91 h 150"/>
                <a:gd name="T30" fmla="*/ 180 w 195"/>
                <a:gd name="T31" fmla="*/ 105 h 150"/>
                <a:gd name="T32" fmla="*/ 176 w 195"/>
                <a:gd name="T33" fmla="*/ 112 h 150"/>
                <a:gd name="T34" fmla="*/ 168 w 195"/>
                <a:gd name="T35" fmla="*/ 117 h 150"/>
                <a:gd name="T36" fmla="*/ 159 w 195"/>
                <a:gd name="T37" fmla="*/ 116 h 150"/>
                <a:gd name="T38" fmla="*/ 148 w 195"/>
                <a:gd name="T39" fmla="*/ 110 h 150"/>
                <a:gd name="T40" fmla="*/ 136 w 195"/>
                <a:gd name="T41" fmla="*/ 109 h 150"/>
                <a:gd name="T42" fmla="*/ 126 w 195"/>
                <a:gd name="T43" fmla="*/ 111 h 150"/>
                <a:gd name="T44" fmla="*/ 120 w 195"/>
                <a:gd name="T45" fmla="*/ 116 h 150"/>
                <a:gd name="T46" fmla="*/ 110 w 195"/>
                <a:gd name="T47" fmla="*/ 120 h 150"/>
                <a:gd name="T48" fmla="*/ 94 w 195"/>
                <a:gd name="T49" fmla="*/ 132 h 150"/>
                <a:gd name="T50" fmla="*/ 81 w 195"/>
                <a:gd name="T51" fmla="*/ 137 h 150"/>
                <a:gd name="T52" fmla="*/ 71 w 195"/>
                <a:gd name="T53" fmla="*/ 140 h 150"/>
                <a:gd name="T54" fmla="*/ 65 w 195"/>
                <a:gd name="T55" fmla="*/ 148 h 150"/>
                <a:gd name="T56" fmla="*/ 62 w 195"/>
                <a:gd name="T57" fmla="*/ 150 h 150"/>
                <a:gd name="T58" fmla="*/ 47 w 195"/>
                <a:gd name="T59" fmla="*/ 148 h 150"/>
                <a:gd name="T60" fmla="*/ 43 w 195"/>
                <a:gd name="T61" fmla="*/ 145 h 150"/>
                <a:gd name="T62" fmla="*/ 41 w 195"/>
                <a:gd name="T63" fmla="*/ 140 h 150"/>
                <a:gd name="T64" fmla="*/ 42 w 195"/>
                <a:gd name="T65" fmla="*/ 134 h 150"/>
                <a:gd name="T66" fmla="*/ 41 w 195"/>
                <a:gd name="T67" fmla="*/ 128 h 150"/>
                <a:gd name="T68" fmla="*/ 40 w 195"/>
                <a:gd name="T69" fmla="*/ 123 h 150"/>
                <a:gd name="T70" fmla="*/ 33 w 195"/>
                <a:gd name="T71" fmla="*/ 119 h 150"/>
                <a:gd name="T72" fmla="*/ 29 w 195"/>
                <a:gd name="T73" fmla="*/ 114 h 150"/>
                <a:gd name="T74" fmla="*/ 30 w 195"/>
                <a:gd name="T75" fmla="*/ 108 h 150"/>
                <a:gd name="T76" fmla="*/ 29 w 195"/>
                <a:gd name="T77" fmla="*/ 102 h 150"/>
                <a:gd name="T78" fmla="*/ 18 w 195"/>
                <a:gd name="T79" fmla="*/ 91 h 150"/>
                <a:gd name="T80" fmla="*/ 12 w 195"/>
                <a:gd name="T81" fmla="*/ 81 h 150"/>
                <a:gd name="T82" fmla="*/ 9 w 195"/>
                <a:gd name="T83" fmla="*/ 75 h 150"/>
                <a:gd name="T84" fmla="*/ 13 w 195"/>
                <a:gd name="T85" fmla="*/ 69 h 150"/>
                <a:gd name="T86" fmla="*/ 18 w 195"/>
                <a:gd name="T87" fmla="*/ 64 h 150"/>
                <a:gd name="T88" fmla="*/ 9 w 195"/>
                <a:gd name="T89" fmla="*/ 53 h 150"/>
                <a:gd name="T90" fmla="*/ 1 w 195"/>
                <a:gd name="T91" fmla="*/ 48 h 150"/>
                <a:gd name="T92" fmla="*/ 1 w 195"/>
                <a:gd name="T93" fmla="*/ 45 h 150"/>
                <a:gd name="T94" fmla="*/ 12 w 195"/>
                <a:gd name="T95" fmla="*/ 40 h 150"/>
                <a:gd name="T96" fmla="*/ 27 w 195"/>
                <a:gd name="T97" fmla="*/ 34 h 150"/>
                <a:gd name="T98" fmla="*/ 33 w 195"/>
                <a:gd name="T99" fmla="*/ 34 h 150"/>
                <a:gd name="T100" fmla="*/ 42 w 195"/>
                <a:gd name="T101" fmla="*/ 38 h 150"/>
                <a:gd name="T102" fmla="*/ 50 w 195"/>
                <a:gd name="T103" fmla="*/ 36 h 150"/>
                <a:gd name="T104" fmla="*/ 53 w 195"/>
                <a:gd name="T105" fmla="*/ 26 h 150"/>
                <a:gd name="T106" fmla="*/ 58 w 195"/>
                <a:gd name="T107" fmla="*/ 21 h 150"/>
                <a:gd name="T108" fmla="*/ 69 w 195"/>
                <a:gd name="T109" fmla="*/ 20 h 150"/>
                <a:gd name="T110" fmla="*/ 85 w 195"/>
                <a:gd name="T111" fmla="*/ 13 h 150"/>
                <a:gd name="T112" fmla="*/ 102 w 195"/>
                <a:gd name="T113" fmla="*/ 5 h 150"/>
                <a:gd name="T114" fmla="*/ 123 w 195"/>
                <a:gd name="T11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50">
                  <a:moveTo>
                    <a:pt x="124" y="0"/>
                  </a:moveTo>
                  <a:lnTo>
                    <a:pt x="125" y="0"/>
                  </a:lnTo>
                  <a:lnTo>
                    <a:pt x="125" y="0"/>
                  </a:lnTo>
                  <a:lnTo>
                    <a:pt x="125" y="0"/>
                  </a:lnTo>
                  <a:lnTo>
                    <a:pt x="125" y="1"/>
                  </a:lnTo>
                  <a:lnTo>
                    <a:pt x="125" y="1"/>
                  </a:lnTo>
                  <a:lnTo>
                    <a:pt x="125" y="1"/>
                  </a:lnTo>
                  <a:lnTo>
                    <a:pt x="125" y="2"/>
                  </a:lnTo>
                  <a:lnTo>
                    <a:pt x="125" y="3"/>
                  </a:lnTo>
                  <a:lnTo>
                    <a:pt x="126" y="4"/>
                  </a:lnTo>
                  <a:lnTo>
                    <a:pt x="126" y="4"/>
                  </a:lnTo>
                  <a:lnTo>
                    <a:pt x="127" y="5"/>
                  </a:lnTo>
                  <a:lnTo>
                    <a:pt x="128" y="6"/>
                  </a:lnTo>
                  <a:lnTo>
                    <a:pt x="129" y="6"/>
                  </a:lnTo>
                  <a:lnTo>
                    <a:pt x="132" y="9"/>
                  </a:lnTo>
                  <a:lnTo>
                    <a:pt x="135" y="10"/>
                  </a:lnTo>
                  <a:lnTo>
                    <a:pt x="139" y="14"/>
                  </a:lnTo>
                  <a:lnTo>
                    <a:pt x="140" y="15"/>
                  </a:lnTo>
                  <a:lnTo>
                    <a:pt x="142" y="15"/>
                  </a:lnTo>
                  <a:lnTo>
                    <a:pt x="143" y="16"/>
                  </a:lnTo>
                  <a:lnTo>
                    <a:pt x="146" y="17"/>
                  </a:lnTo>
                  <a:lnTo>
                    <a:pt x="147" y="17"/>
                  </a:lnTo>
                  <a:lnTo>
                    <a:pt x="148" y="17"/>
                  </a:lnTo>
                  <a:lnTo>
                    <a:pt x="149" y="18"/>
                  </a:lnTo>
                  <a:lnTo>
                    <a:pt x="149" y="18"/>
                  </a:lnTo>
                  <a:lnTo>
                    <a:pt x="150" y="19"/>
                  </a:lnTo>
                  <a:lnTo>
                    <a:pt x="151" y="23"/>
                  </a:lnTo>
                  <a:lnTo>
                    <a:pt x="152" y="24"/>
                  </a:lnTo>
                  <a:lnTo>
                    <a:pt x="152" y="25"/>
                  </a:lnTo>
                  <a:lnTo>
                    <a:pt x="153" y="26"/>
                  </a:lnTo>
                  <a:lnTo>
                    <a:pt x="154" y="27"/>
                  </a:lnTo>
                  <a:lnTo>
                    <a:pt x="155" y="28"/>
                  </a:lnTo>
                  <a:lnTo>
                    <a:pt x="156" y="29"/>
                  </a:lnTo>
                  <a:lnTo>
                    <a:pt x="157" y="30"/>
                  </a:lnTo>
                  <a:lnTo>
                    <a:pt x="158" y="30"/>
                  </a:lnTo>
                  <a:lnTo>
                    <a:pt x="159" y="31"/>
                  </a:lnTo>
                  <a:lnTo>
                    <a:pt x="161" y="31"/>
                  </a:lnTo>
                  <a:lnTo>
                    <a:pt x="166" y="33"/>
                  </a:lnTo>
                  <a:lnTo>
                    <a:pt x="168" y="34"/>
                  </a:lnTo>
                  <a:lnTo>
                    <a:pt x="173" y="36"/>
                  </a:lnTo>
                  <a:lnTo>
                    <a:pt x="174" y="37"/>
                  </a:lnTo>
                  <a:lnTo>
                    <a:pt x="175" y="38"/>
                  </a:lnTo>
                  <a:lnTo>
                    <a:pt x="176" y="39"/>
                  </a:lnTo>
                  <a:lnTo>
                    <a:pt x="177" y="40"/>
                  </a:lnTo>
                  <a:lnTo>
                    <a:pt x="178" y="41"/>
                  </a:lnTo>
                  <a:lnTo>
                    <a:pt x="180" y="44"/>
                  </a:lnTo>
                  <a:lnTo>
                    <a:pt x="181" y="45"/>
                  </a:lnTo>
                  <a:lnTo>
                    <a:pt x="182" y="45"/>
                  </a:lnTo>
                  <a:lnTo>
                    <a:pt x="182" y="46"/>
                  </a:lnTo>
                  <a:lnTo>
                    <a:pt x="183" y="47"/>
                  </a:lnTo>
                  <a:lnTo>
                    <a:pt x="188" y="51"/>
                  </a:lnTo>
                  <a:lnTo>
                    <a:pt x="189" y="52"/>
                  </a:lnTo>
                  <a:lnTo>
                    <a:pt x="190" y="52"/>
                  </a:lnTo>
                  <a:lnTo>
                    <a:pt x="191" y="53"/>
                  </a:lnTo>
                  <a:lnTo>
                    <a:pt x="193" y="55"/>
                  </a:lnTo>
                  <a:lnTo>
                    <a:pt x="193" y="56"/>
                  </a:lnTo>
                  <a:lnTo>
                    <a:pt x="194" y="57"/>
                  </a:lnTo>
                  <a:lnTo>
                    <a:pt x="195" y="58"/>
                  </a:lnTo>
                  <a:lnTo>
                    <a:pt x="195" y="60"/>
                  </a:lnTo>
                  <a:lnTo>
                    <a:pt x="195" y="60"/>
                  </a:lnTo>
                  <a:lnTo>
                    <a:pt x="195" y="61"/>
                  </a:lnTo>
                  <a:lnTo>
                    <a:pt x="195" y="62"/>
                  </a:lnTo>
                  <a:lnTo>
                    <a:pt x="195" y="63"/>
                  </a:lnTo>
                  <a:lnTo>
                    <a:pt x="194" y="65"/>
                  </a:lnTo>
                  <a:lnTo>
                    <a:pt x="193" y="66"/>
                  </a:lnTo>
                  <a:lnTo>
                    <a:pt x="193" y="67"/>
                  </a:lnTo>
                  <a:lnTo>
                    <a:pt x="192" y="67"/>
                  </a:lnTo>
                  <a:lnTo>
                    <a:pt x="191" y="68"/>
                  </a:lnTo>
                  <a:lnTo>
                    <a:pt x="190" y="69"/>
                  </a:lnTo>
                  <a:lnTo>
                    <a:pt x="189" y="70"/>
                  </a:lnTo>
                  <a:lnTo>
                    <a:pt x="186" y="72"/>
                  </a:lnTo>
                  <a:lnTo>
                    <a:pt x="179" y="76"/>
                  </a:lnTo>
                  <a:lnTo>
                    <a:pt x="178" y="76"/>
                  </a:lnTo>
                  <a:lnTo>
                    <a:pt x="177" y="77"/>
                  </a:lnTo>
                  <a:lnTo>
                    <a:pt x="176" y="78"/>
                  </a:lnTo>
                  <a:lnTo>
                    <a:pt x="175" y="79"/>
                  </a:lnTo>
                  <a:lnTo>
                    <a:pt x="174" y="80"/>
                  </a:lnTo>
                  <a:lnTo>
                    <a:pt x="174" y="80"/>
                  </a:lnTo>
                  <a:lnTo>
                    <a:pt x="174" y="81"/>
                  </a:lnTo>
                  <a:lnTo>
                    <a:pt x="173" y="82"/>
                  </a:lnTo>
                  <a:lnTo>
                    <a:pt x="173" y="83"/>
                  </a:lnTo>
                  <a:lnTo>
                    <a:pt x="174" y="84"/>
                  </a:lnTo>
                  <a:lnTo>
                    <a:pt x="174" y="85"/>
                  </a:lnTo>
                  <a:lnTo>
                    <a:pt x="174" y="85"/>
                  </a:lnTo>
                  <a:lnTo>
                    <a:pt x="174" y="86"/>
                  </a:lnTo>
                  <a:lnTo>
                    <a:pt x="176" y="87"/>
                  </a:lnTo>
                  <a:lnTo>
                    <a:pt x="177" y="88"/>
                  </a:lnTo>
                  <a:lnTo>
                    <a:pt x="177" y="89"/>
                  </a:lnTo>
                  <a:lnTo>
                    <a:pt x="178" y="90"/>
                  </a:lnTo>
                  <a:lnTo>
                    <a:pt x="178" y="91"/>
                  </a:lnTo>
                  <a:lnTo>
                    <a:pt x="178" y="91"/>
                  </a:lnTo>
                  <a:lnTo>
                    <a:pt x="178" y="92"/>
                  </a:lnTo>
                  <a:lnTo>
                    <a:pt x="179" y="96"/>
                  </a:lnTo>
                  <a:lnTo>
                    <a:pt x="180" y="101"/>
                  </a:lnTo>
                  <a:lnTo>
                    <a:pt x="180" y="104"/>
                  </a:lnTo>
                  <a:lnTo>
                    <a:pt x="180" y="105"/>
                  </a:lnTo>
                  <a:lnTo>
                    <a:pt x="180" y="106"/>
                  </a:lnTo>
                  <a:lnTo>
                    <a:pt x="179" y="107"/>
                  </a:lnTo>
                  <a:lnTo>
                    <a:pt x="179" y="109"/>
                  </a:lnTo>
                  <a:lnTo>
                    <a:pt x="178" y="110"/>
                  </a:lnTo>
                  <a:lnTo>
                    <a:pt x="177" y="111"/>
                  </a:lnTo>
                  <a:lnTo>
                    <a:pt x="176" y="112"/>
                  </a:lnTo>
                  <a:lnTo>
                    <a:pt x="173" y="114"/>
                  </a:lnTo>
                  <a:lnTo>
                    <a:pt x="171" y="116"/>
                  </a:lnTo>
                  <a:lnTo>
                    <a:pt x="170" y="116"/>
                  </a:lnTo>
                  <a:lnTo>
                    <a:pt x="170" y="117"/>
                  </a:lnTo>
                  <a:lnTo>
                    <a:pt x="169" y="117"/>
                  </a:lnTo>
                  <a:lnTo>
                    <a:pt x="168" y="117"/>
                  </a:lnTo>
                  <a:lnTo>
                    <a:pt x="167" y="117"/>
                  </a:lnTo>
                  <a:lnTo>
                    <a:pt x="165" y="117"/>
                  </a:lnTo>
                  <a:lnTo>
                    <a:pt x="163" y="117"/>
                  </a:lnTo>
                  <a:lnTo>
                    <a:pt x="162" y="117"/>
                  </a:lnTo>
                  <a:lnTo>
                    <a:pt x="160" y="116"/>
                  </a:lnTo>
                  <a:lnTo>
                    <a:pt x="159" y="116"/>
                  </a:lnTo>
                  <a:lnTo>
                    <a:pt x="158" y="115"/>
                  </a:lnTo>
                  <a:lnTo>
                    <a:pt x="156" y="114"/>
                  </a:lnTo>
                  <a:lnTo>
                    <a:pt x="153" y="112"/>
                  </a:lnTo>
                  <a:lnTo>
                    <a:pt x="151" y="111"/>
                  </a:lnTo>
                  <a:lnTo>
                    <a:pt x="150" y="110"/>
                  </a:lnTo>
                  <a:lnTo>
                    <a:pt x="148" y="110"/>
                  </a:lnTo>
                  <a:lnTo>
                    <a:pt x="146" y="109"/>
                  </a:lnTo>
                  <a:lnTo>
                    <a:pt x="145" y="109"/>
                  </a:lnTo>
                  <a:lnTo>
                    <a:pt x="144" y="109"/>
                  </a:lnTo>
                  <a:lnTo>
                    <a:pt x="143" y="109"/>
                  </a:lnTo>
                  <a:lnTo>
                    <a:pt x="140" y="109"/>
                  </a:lnTo>
                  <a:lnTo>
                    <a:pt x="136" y="109"/>
                  </a:lnTo>
                  <a:lnTo>
                    <a:pt x="135" y="109"/>
                  </a:lnTo>
                  <a:lnTo>
                    <a:pt x="133" y="109"/>
                  </a:lnTo>
                  <a:lnTo>
                    <a:pt x="129" y="110"/>
                  </a:lnTo>
                  <a:lnTo>
                    <a:pt x="128" y="110"/>
                  </a:lnTo>
                  <a:lnTo>
                    <a:pt x="127" y="110"/>
                  </a:lnTo>
                  <a:lnTo>
                    <a:pt x="126" y="111"/>
                  </a:lnTo>
                  <a:lnTo>
                    <a:pt x="125" y="111"/>
                  </a:lnTo>
                  <a:lnTo>
                    <a:pt x="124" y="112"/>
                  </a:lnTo>
                  <a:lnTo>
                    <a:pt x="124" y="112"/>
                  </a:lnTo>
                  <a:lnTo>
                    <a:pt x="123" y="113"/>
                  </a:lnTo>
                  <a:lnTo>
                    <a:pt x="121" y="115"/>
                  </a:lnTo>
                  <a:lnTo>
                    <a:pt x="120" y="116"/>
                  </a:lnTo>
                  <a:lnTo>
                    <a:pt x="119" y="117"/>
                  </a:lnTo>
                  <a:lnTo>
                    <a:pt x="117" y="118"/>
                  </a:lnTo>
                  <a:lnTo>
                    <a:pt x="116" y="118"/>
                  </a:lnTo>
                  <a:lnTo>
                    <a:pt x="115" y="119"/>
                  </a:lnTo>
                  <a:lnTo>
                    <a:pt x="112" y="120"/>
                  </a:lnTo>
                  <a:lnTo>
                    <a:pt x="110" y="120"/>
                  </a:lnTo>
                  <a:lnTo>
                    <a:pt x="108" y="121"/>
                  </a:lnTo>
                  <a:lnTo>
                    <a:pt x="107" y="122"/>
                  </a:lnTo>
                  <a:lnTo>
                    <a:pt x="106" y="123"/>
                  </a:lnTo>
                  <a:lnTo>
                    <a:pt x="103" y="125"/>
                  </a:lnTo>
                  <a:lnTo>
                    <a:pt x="95" y="131"/>
                  </a:lnTo>
                  <a:lnTo>
                    <a:pt x="94" y="132"/>
                  </a:lnTo>
                  <a:lnTo>
                    <a:pt x="93" y="133"/>
                  </a:lnTo>
                  <a:lnTo>
                    <a:pt x="92" y="133"/>
                  </a:lnTo>
                  <a:lnTo>
                    <a:pt x="91" y="134"/>
                  </a:lnTo>
                  <a:lnTo>
                    <a:pt x="88" y="135"/>
                  </a:lnTo>
                  <a:lnTo>
                    <a:pt x="84" y="136"/>
                  </a:lnTo>
                  <a:lnTo>
                    <a:pt x="81" y="137"/>
                  </a:lnTo>
                  <a:lnTo>
                    <a:pt x="80" y="137"/>
                  </a:lnTo>
                  <a:lnTo>
                    <a:pt x="78" y="138"/>
                  </a:lnTo>
                  <a:lnTo>
                    <a:pt x="73" y="139"/>
                  </a:lnTo>
                  <a:lnTo>
                    <a:pt x="72" y="139"/>
                  </a:lnTo>
                  <a:lnTo>
                    <a:pt x="71" y="140"/>
                  </a:lnTo>
                  <a:lnTo>
                    <a:pt x="71" y="140"/>
                  </a:lnTo>
                  <a:lnTo>
                    <a:pt x="70" y="141"/>
                  </a:lnTo>
                  <a:lnTo>
                    <a:pt x="69" y="142"/>
                  </a:lnTo>
                  <a:lnTo>
                    <a:pt x="69" y="142"/>
                  </a:lnTo>
                  <a:lnTo>
                    <a:pt x="68" y="144"/>
                  </a:lnTo>
                  <a:lnTo>
                    <a:pt x="66" y="147"/>
                  </a:lnTo>
                  <a:lnTo>
                    <a:pt x="65" y="148"/>
                  </a:lnTo>
                  <a:lnTo>
                    <a:pt x="65" y="148"/>
                  </a:lnTo>
                  <a:lnTo>
                    <a:pt x="65" y="149"/>
                  </a:lnTo>
                  <a:lnTo>
                    <a:pt x="64" y="149"/>
                  </a:lnTo>
                  <a:lnTo>
                    <a:pt x="64" y="149"/>
                  </a:lnTo>
                  <a:lnTo>
                    <a:pt x="63" y="150"/>
                  </a:lnTo>
                  <a:lnTo>
                    <a:pt x="62" y="150"/>
                  </a:lnTo>
                  <a:lnTo>
                    <a:pt x="59" y="150"/>
                  </a:lnTo>
                  <a:lnTo>
                    <a:pt x="57" y="150"/>
                  </a:lnTo>
                  <a:lnTo>
                    <a:pt x="52" y="149"/>
                  </a:lnTo>
                  <a:lnTo>
                    <a:pt x="50" y="149"/>
                  </a:lnTo>
                  <a:lnTo>
                    <a:pt x="48" y="149"/>
                  </a:lnTo>
                  <a:lnTo>
                    <a:pt x="47" y="148"/>
                  </a:lnTo>
                  <a:lnTo>
                    <a:pt x="46" y="148"/>
                  </a:lnTo>
                  <a:lnTo>
                    <a:pt x="45" y="148"/>
                  </a:lnTo>
                  <a:lnTo>
                    <a:pt x="44" y="147"/>
                  </a:lnTo>
                  <a:lnTo>
                    <a:pt x="44" y="147"/>
                  </a:lnTo>
                  <a:lnTo>
                    <a:pt x="43" y="146"/>
                  </a:lnTo>
                  <a:lnTo>
                    <a:pt x="43" y="145"/>
                  </a:lnTo>
                  <a:lnTo>
                    <a:pt x="42" y="145"/>
                  </a:lnTo>
                  <a:lnTo>
                    <a:pt x="42" y="144"/>
                  </a:lnTo>
                  <a:lnTo>
                    <a:pt x="41" y="143"/>
                  </a:lnTo>
                  <a:lnTo>
                    <a:pt x="41" y="142"/>
                  </a:lnTo>
                  <a:lnTo>
                    <a:pt x="41" y="142"/>
                  </a:lnTo>
                  <a:lnTo>
                    <a:pt x="41" y="140"/>
                  </a:lnTo>
                  <a:lnTo>
                    <a:pt x="41" y="139"/>
                  </a:lnTo>
                  <a:lnTo>
                    <a:pt x="42" y="137"/>
                  </a:lnTo>
                  <a:lnTo>
                    <a:pt x="42" y="136"/>
                  </a:lnTo>
                  <a:lnTo>
                    <a:pt x="42" y="135"/>
                  </a:lnTo>
                  <a:lnTo>
                    <a:pt x="42" y="135"/>
                  </a:lnTo>
                  <a:lnTo>
                    <a:pt x="42" y="134"/>
                  </a:lnTo>
                  <a:lnTo>
                    <a:pt x="42" y="134"/>
                  </a:lnTo>
                  <a:lnTo>
                    <a:pt x="41" y="133"/>
                  </a:lnTo>
                  <a:lnTo>
                    <a:pt x="41" y="132"/>
                  </a:lnTo>
                  <a:lnTo>
                    <a:pt x="41" y="132"/>
                  </a:lnTo>
                  <a:lnTo>
                    <a:pt x="41" y="131"/>
                  </a:lnTo>
                  <a:lnTo>
                    <a:pt x="41" y="128"/>
                  </a:lnTo>
                  <a:lnTo>
                    <a:pt x="41" y="127"/>
                  </a:lnTo>
                  <a:lnTo>
                    <a:pt x="41" y="126"/>
                  </a:lnTo>
                  <a:lnTo>
                    <a:pt x="41" y="125"/>
                  </a:lnTo>
                  <a:lnTo>
                    <a:pt x="41" y="124"/>
                  </a:lnTo>
                  <a:lnTo>
                    <a:pt x="41" y="124"/>
                  </a:lnTo>
                  <a:lnTo>
                    <a:pt x="40" y="123"/>
                  </a:lnTo>
                  <a:lnTo>
                    <a:pt x="40" y="123"/>
                  </a:lnTo>
                  <a:lnTo>
                    <a:pt x="39" y="122"/>
                  </a:lnTo>
                  <a:lnTo>
                    <a:pt x="38" y="121"/>
                  </a:lnTo>
                  <a:lnTo>
                    <a:pt x="35" y="120"/>
                  </a:lnTo>
                  <a:lnTo>
                    <a:pt x="34" y="119"/>
                  </a:lnTo>
                  <a:lnTo>
                    <a:pt x="33" y="119"/>
                  </a:lnTo>
                  <a:lnTo>
                    <a:pt x="32" y="118"/>
                  </a:lnTo>
                  <a:lnTo>
                    <a:pt x="31" y="117"/>
                  </a:lnTo>
                  <a:lnTo>
                    <a:pt x="30" y="116"/>
                  </a:lnTo>
                  <a:lnTo>
                    <a:pt x="29" y="116"/>
                  </a:lnTo>
                  <a:lnTo>
                    <a:pt x="29" y="115"/>
                  </a:lnTo>
                  <a:lnTo>
                    <a:pt x="29" y="114"/>
                  </a:lnTo>
                  <a:lnTo>
                    <a:pt x="28" y="113"/>
                  </a:lnTo>
                  <a:lnTo>
                    <a:pt x="28" y="113"/>
                  </a:lnTo>
                  <a:lnTo>
                    <a:pt x="28" y="112"/>
                  </a:lnTo>
                  <a:lnTo>
                    <a:pt x="29" y="111"/>
                  </a:lnTo>
                  <a:lnTo>
                    <a:pt x="29" y="110"/>
                  </a:lnTo>
                  <a:lnTo>
                    <a:pt x="30" y="108"/>
                  </a:lnTo>
                  <a:lnTo>
                    <a:pt x="30" y="107"/>
                  </a:lnTo>
                  <a:lnTo>
                    <a:pt x="30" y="106"/>
                  </a:lnTo>
                  <a:lnTo>
                    <a:pt x="30" y="105"/>
                  </a:lnTo>
                  <a:lnTo>
                    <a:pt x="30" y="104"/>
                  </a:lnTo>
                  <a:lnTo>
                    <a:pt x="30" y="103"/>
                  </a:lnTo>
                  <a:lnTo>
                    <a:pt x="29" y="102"/>
                  </a:lnTo>
                  <a:lnTo>
                    <a:pt x="29" y="101"/>
                  </a:lnTo>
                  <a:lnTo>
                    <a:pt x="28" y="100"/>
                  </a:lnTo>
                  <a:lnTo>
                    <a:pt x="23" y="97"/>
                  </a:lnTo>
                  <a:lnTo>
                    <a:pt x="21" y="95"/>
                  </a:lnTo>
                  <a:lnTo>
                    <a:pt x="19" y="93"/>
                  </a:lnTo>
                  <a:lnTo>
                    <a:pt x="18" y="91"/>
                  </a:lnTo>
                  <a:lnTo>
                    <a:pt x="17" y="90"/>
                  </a:lnTo>
                  <a:lnTo>
                    <a:pt x="16" y="88"/>
                  </a:lnTo>
                  <a:lnTo>
                    <a:pt x="15" y="87"/>
                  </a:lnTo>
                  <a:lnTo>
                    <a:pt x="13" y="83"/>
                  </a:lnTo>
                  <a:lnTo>
                    <a:pt x="13" y="82"/>
                  </a:lnTo>
                  <a:lnTo>
                    <a:pt x="12" y="81"/>
                  </a:lnTo>
                  <a:lnTo>
                    <a:pt x="10" y="78"/>
                  </a:lnTo>
                  <a:lnTo>
                    <a:pt x="9" y="77"/>
                  </a:lnTo>
                  <a:lnTo>
                    <a:pt x="9" y="76"/>
                  </a:lnTo>
                  <a:lnTo>
                    <a:pt x="9" y="76"/>
                  </a:lnTo>
                  <a:lnTo>
                    <a:pt x="9" y="75"/>
                  </a:lnTo>
                  <a:lnTo>
                    <a:pt x="9" y="75"/>
                  </a:lnTo>
                  <a:lnTo>
                    <a:pt x="9" y="73"/>
                  </a:lnTo>
                  <a:lnTo>
                    <a:pt x="10" y="72"/>
                  </a:lnTo>
                  <a:lnTo>
                    <a:pt x="11" y="71"/>
                  </a:lnTo>
                  <a:lnTo>
                    <a:pt x="12" y="70"/>
                  </a:lnTo>
                  <a:lnTo>
                    <a:pt x="12" y="70"/>
                  </a:lnTo>
                  <a:lnTo>
                    <a:pt x="13" y="69"/>
                  </a:lnTo>
                  <a:lnTo>
                    <a:pt x="16" y="67"/>
                  </a:lnTo>
                  <a:lnTo>
                    <a:pt x="17" y="66"/>
                  </a:lnTo>
                  <a:lnTo>
                    <a:pt x="18" y="66"/>
                  </a:lnTo>
                  <a:lnTo>
                    <a:pt x="18" y="65"/>
                  </a:lnTo>
                  <a:lnTo>
                    <a:pt x="18" y="64"/>
                  </a:lnTo>
                  <a:lnTo>
                    <a:pt x="18" y="64"/>
                  </a:lnTo>
                  <a:lnTo>
                    <a:pt x="18" y="63"/>
                  </a:lnTo>
                  <a:lnTo>
                    <a:pt x="18" y="62"/>
                  </a:lnTo>
                  <a:lnTo>
                    <a:pt x="17" y="62"/>
                  </a:lnTo>
                  <a:lnTo>
                    <a:pt x="15" y="60"/>
                  </a:lnTo>
                  <a:lnTo>
                    <a:pt x="12" y="56"/>
                  </a:lnTo>
                  <a:lnTo>
                    <a:pt x="9" y="53"/>
                  </a:lnTo>
                  <a:lnTo>
                    <a:pt x="7" y="51"/>
                  </a:lnTo>
                  <a:lnTo>
                    <a:pt x="6" y="51"/>
                  </a:lnTo>
                  <a:lnTo>
                    <a:pt x="5" y="50"/>
                  </a:lnTo>
                  <a:lnTo>
                    <a:pt x="4" y="49"/>
                  </a:lnTo>
                  <a:lnTo>
                    <a:pt x="2" y="48"/>
                  </a:lnTo>
                  <a:lnTo>
                    <a:pt x="1" y="48"/>
                  </a:lnTo>
                  <a:lnTo>
                    <a:pt x="1" y="47"/>
                  </a:lnTo>
                  <a:lnTo>
                    <a:pt x="0" y="47"/>
                  </a:lnTo>
                  <a:lnTo>
                    <a:pt x="0" y="47"/>
                  </a:lnTo>
                  <a:lnTo>
                    <a:pt x="0" y="46"/>
                  </a:lnTo>
                  <a:lnTo>
                    <a:pt x="0" y="46"/>
                  </a:lnTo>
                  <a:lnTo>
                    <a:pt x="1" y="45"/>
                  </a:lnTo>
                  <a:lnTo>
                    <a:pt x="1" y="45"/>
                  </a:lnTo>
                  <a:lnTo>
                    <a:pt x="2" y="44"/>
                  </a:lnTo>
                  <a:lnTo>
                    <a:pt x="3" y="43"/>
                  </a:lnTo>
                  <a:lnTo>
                    <a:pt x="5" y="43"/>
                  </a:lnTo>
                  <a:lnTo>
                    <a:pt x="9" y="41"/>
                  </a:lnTo>
                  <a:lnTo>
                    <a:pt x="12" y="40"/>
                  </a:lnTo>
                  <a:lnTo>
                    <a:pt x="15" y="39"/>
                  </a:lnTo>
                  <a:lnTo>
                    <a:pt x="19" y="38"/>
                  </a:lnTo>
                  <a:lnTo>
                    <a:pt x="21" y="37"/>
                  </a:lnTo>
                  <a:lnTo>
                    <a:pt x="23" y="36"/>
                  </a:lnTo>
                  <a:lnTo>
                    <a:pt x="26" y="35"/>
                  </a:lnTo>
                  <a:lnTo>
                    <a:pt x="27" y="34"/>
                  </a:lnTo>
                  <a:lnTo>
                    <a:pt x="28" y="34"/>
                  </a:lnTo>
                  <a:lnTo>
                    <a:pt x="29" y="34"/>
                  </a:lnTo>
                  <a:lnTo>
                    <a:pt x="30" y="34"/>
                  </a:lnTo>
                  <a:lnTo>
                    <a:pt x="31" y="34"/>
                  </a:lnTo>
                  <a:lnTo>
                    <a:pt x="32" y="34"/>
                  </a:lnTo>
                  <a:lnTo>
                    <a:pt x="33" y="34"/>
                  </a:lnTo>
                  <a:lnTo>
                    <a:pt x="34" y="35"/>
                  </a:lnTo>
                  <a:lnTo>
                    <a:pt x="36" y="36"/>
                  </a:lnTo>
                  <a:lnTo>
                    <a:pt x="37" y="37"/>
                  </a:lnTo>
                  <a:lnTo>
                    <a:pt x="39" y="37"/>
                  </a:lnTo>
                  <a:lnTo>
                    <a:pt x="40" y="37"/>
                  </a:lnTo>
                  <a:lnTo>
                    <a:pt x="42" y="38"/>
                  </a:lnTo>
                  <a:lnTo>
                    <a:pt x="44" y="38"/>
                  </a:lnTo>
                  <a:lnTo>
                    <a:pt x="46" y="38"/>
                  </a:lnTo>
                  <a:lnTo>
                    <a:pt x="47" y="37"/>
                  </a:lnTo>
                  <a:lnTo>
                    <a:pt x="48" y="37"/>
                  </a:lnTo>
                  <a:lnTo>
                    <a:pt x="49" y="36"/>
                  </a:lnTo>
                  <a:lnTo>
                    <a:pt x="50" y="36"/>
                  </a:lnTo>
                  <a:lnTo>
                    <a:pt x="50" y="35"/>
                  </a:lnTo>
                  <a:lnTo>
                    <a:pt x="50" y="34"/>
                  </a:lnTo>
                  <a:lnTo>
                    <a:pt x="51" y="32"/>
                  </a:lnTo>
                  <a:lnTo>
                    <a:pt x="52" y="29"/>
                  </a:lnTo>
                  <a:lnTo>
                    <a:pt x="52" y="27"/>
                  </a:lnTo>
                  <a:lnTo>
                    <a:pt x="53" y="26"/>
                  </a:lnTo>
                  <a:lnTo>
                    <a:pt x="54" y="25"/>
                  </a:lnTo>
                  <a:lnTo>
                    <a:pt x="54" y="24"/>
                  </a:lnTo>
                  <a:lnTo>
                    <a:pt x="55" y="23"/>
                  </a:lnTo>
                  <a:lnTo>
                    <a:pt x="56" y="22"/>
                  </a:lnTo>
                  <a:lnTo>
                    <a:pt x="57" y="22"/>
                  </a:lnTo>
                  <a:lnTo>
                    <a:pt x="58" y="21"/>
                  </a:lnTo>
                  <a:lnTo>
                    <a:pt x="59" y="21"/>
                  </a:lnTo>
                  <a:lnTo>
                    <a:pt x="60" y="21"/>
                  </a:lnTo>
                  <a:lnTo>
                    <a:pt x="62" y="20"/>
                  </a:lnTo>
                  <a:lnTo>
                    <a:pt x="66" y="20"/>
                  </a:lnTo>
                  <a:lnTo>
                    <a:pt x="68" y="20"/>
                  </a:lnTo>
                  <a:lnTo>
                    <a:pt x="69" y="20"/>
                  </a:lnTo>
                  <a:lnTo>
                    <a:pt x="73" y="18"/>
                  </a:lnTo>
                  <a:lnTo>
                    <a:pt x="75" y="18"/>
                  </a:lnTo>
                  <a:lnTo>
                    <a:pt x="77" y="17"/>
                  </a:lnTo>
                  <a:lnTo>
                    <a:pt x="83" y="14"/>
                  </a:lnTo>
                  <a:lnTo>
                    <a:pt x="84" y="13"/>
                  </a:lnTo>
                  <a:lnTo>
                    <a:pt x="85" y="13"/>
                  </a:lnTo>
                  <a:lnTo>
                    <a:pt x="90" y="11"/>
                  </a:lnTo>
                  <a:lnTo>
                    <a:pt x="93" y="10"/>
                  </a:lnTo>
                  <a:lnTo>
                    <a:pt x="95" y="9"/>
                  </a:lnTo>
                  <a:lnTo>
                    <a:pt x="99" y="7"/>
                  </a:lnTo>
                  <a:lnTo>
                    <a:pt x="100" y="6"/>
                  </a:lnTo>
                  <a:lnTo>
                    <a:pt x="102" y="5"/>
                  </a:lnTo>
                  <a:lnTo>
                    <a:pt x="106" y="4"/>
                  </a:lnTo>
                  <a:lnTo>
                    <a:pt x="109" y="3"/>
                  </a:lnTo>
                  <a:lnTo>
                    <a:pt x="112" y="3"/>
                  </a:lnTo>
                  <a:lnTo>
                    <a:pt x="119" y="1"/>
                  </a:lnTo>
                  <a:lnTo>
                    <a:pt x="122" y="1"/>
                  </a:lnTo>
                  <a:lnTo>
                    <a:pt x="123" y="0"/>
                  </a:lnTo>
                  <a:lnTo>
                    <a:pt x="123" y="0"/>
                  </a:lnTo>
                  <a:lnTo>
                    <a:pt x="123" y="0"/>
                  </a:lnTo>
                  <a:lnTo>
                    <a:pt x="124" y="0"/>
                  </a:lnTo>
                  <a:close/>
                </a:path>
              </a:pathLst>
            </a:custGeom>
            <a:solidFill>
              <a:srgbClr val="CCCCCC"/>
            </a:solidFill>
            <a:ln w="98425">
              <a:solidFill>
                <a:srgbClr val="CCCCCC"/>
              </a:solidFill>
              <a:prstDash val="solid"/>
              <a:round/>
              <a:headEnd/>
              <a:tailEnd/>
            </a:ln>
          </p:spPr>
          <p:txBody>
            <a:bodyPr vert="horz" wrap="square" lIns="91440" tIns="45720" rIns="91440" bIns="45720" numCol="1" anchor="t" anchorCtr="0" compatLnSpc="1">
              <a:prstTxWarp prst="textNoShape">
                <a:avLst/>
              </a:prstTxWarp>
            </a:bodyPr>
            <a:lstStyle/>
            <a:p>
              <a:endParaRPr lang="cs-CZ" dirty="0"/>
            </a:p>
          </p:txBody>
        </p:sp>
        <p:sp>
          <p:nvSpPr>
            <p:cNvPr id="113" name="Freeform 225">
              <a:extLst>
                <a:ext uri="{FF2B5EF4-FFF2-40B4-BE49-F238E27FC236}">
                  <a16:creationId xmlns:a16="http://schemas.microsoft.com/office/drawing/2014/main" id="{21789E1B-25E6-4783-A985-786547AE2B70}"/>
                </a:ext>
              </a:extLst>
            </p:cNvPr>
            <p:cNvSpPr>
              <a:spLocks noEditPoints="1"/>
            </p:cNvSpPr>
            <p:nvPr/>
          </p:nvSpPr>
          <p:spPr bwMode="auto">
            <a:xfrm>
              <a:off x="6451471" y="4672280"/>
              <a:ext cx="1076833" cy="956701"/>
            </a:xfrm>
            <a:custGeom>
              <a:avLst/>
              <a:gdLst>
                <a:gd name="T0" fmla="*/ 691 w 898"/>
                <a:gd name="T1" fmla="*/ 30 h 727"/>
                <a:gd name="T2" fmla="*/ 725 w 898"/>
                <a:gd name="T3" fmla="*/ 76 h 727"/>
                <a:gd name="T4" fmla="*/ 732 w 898"/>
                <a:gd name="T5" fmla="*/ 149 h 727"/>
                <a:gd name="T6" fmla="*/ 745 w 898"/>
                <a:gd name="T7" fmla="*/ 182 h 727"/>
                <a:gd name="T8" fmla="*/ 784 w 898"/>
                <a:gd name="T9" fmla="*/ 215 h 727"/>
                <a:gd name="T10" fmla="*/ 832 w 898"/>
                <a:gd name="T11" fmla="*/ 248 h 727"/>
                <a:gd name="T12" fmla="*/ 826 w 898"/>
                <a:gd name="T13" fmla="*/ 308 h 727"/>
                <a:gd name="T14" fmla="*/ 849 w 898"/>
                <a:gd name="T15" fmla="*/ 338 h 727"/>
                <a:gd name="T16" fmla="*/ 838 w 898"/>
                <a:gd name="T17" fmla="*/ 370 h 727"/>
                <a:gd name="T18" fmla="*/ 855 w 898"/>
                <a:gd name="T19" fmla="*/ 397 h 727"/>
                <a:gd name="T20" fmla="*/ 895 w 898"/>
                <a:gd name="T21" fmla="*/ 430 h 727"/>
                <a:gd name="T22" fmla="*/ 884 w 898"/>
                <a:gd name="T23" fmla="*/ 498 h 727"/>
                <a:gd name="T24" fmla="*/ 857 w 898"/>
                <a:gd name="T25" fmla="*/ 534 h 727"/>
                <a:gd name="T26" fmla="*/ 799 w 898"/>
                <a:gd name="T27" fmla="*/ 560 h 727"/>
                <a:gd name="T28" fmla="*/ 752 w 898"/>
                <a:gd name="T29" fmla="*/ 599 h 727"/>
                <a:gd name="T30" fmla="*/ 778 w 898"/>
                <a:gd name="T31" fmla="*/ 647 h 727"/>
                <a:gd name="T32" fmla="*/ 741 w 898"/>
                <a:gd name="T33" fmla="*/ 671 h 727"/>
                <a:gd name="T34" fmla="*/ 668 w 898"/>
                <a:gd name="T35" fmla="*/ 666 h 727"/>
                <a:gd name="T36" fmla="*/ 644 w 898"/>
                <a:gd name="T37" fmla="*/ 701 h 727"/>
                <a:gd name="T38" fmla="*/ 608 w 898"/>
                <a:gd name="T39" fmla="*/ 679 h 727"/>
                <a:gd name="T40" fmla="*/ 559 w 898"/>
                <a:gd name="T41" fmla="*/ 678 h 727"/>
                <a:gd name="T42" fmla="*/ 522 w 898"/>
                <a:gd name="T43" fmla="*/ 726 h 727"/>
                <a:gd name="T44" fmla="*/ 481 w 898"/>
                <a:gd name="T45" fmla="*/ 710 h 727"/>
                <a:gd name="T46" fmla="*/ 422 w 898"/>
                <a:gd name="T47" fmla="*/ 698 h 727"/>
                <a:gd name="T48" fmla="*/ 386 w 898"/>
                <a:gd name="T49" fmla="*/ 706 h 727"/>
                <a:gd name="T50" fmla="*/ 337 w 898"/>
                <a:gd name="T51" fmla="*/ 707 h 727"/>
                <a:gd name="T52" fmla="*/ 276 w 898"/>
                <a:gd name="T53" fmla="*/ 692 h 727"/>
                <a:gd name="T54" fmla="*/ 227 w 898"/>
                <a:gd name="T55" fmla="*/ 722 h 727"/>
                <a:gd name="T56" fmla="*/ 179 w 898"/>
                <a:gd name="T57" fmla="*/ 720 h 727"/>
                <a:gd name="T58" fmla="*/ 141 w 898"/>
                <a:gd name="T59" fmla="*/ 698 h 727"/>
                <a:gd name="T60" fmla="*/ 123 w 898"/>
                <a:gd name="T61" fmla="*/ 645 h 727"/>
                <a:gd name="T62" fmla="*/ 119 w 898"/>
                <a:gd name="T63" fmla="*/ 622 h 727"/>
                <a:gd name="T64" fmla="*/ 112 w 898"/>
                <a:gd name="T65" fmla="*/ 600 h 727"/>
                <a:gd name="T66" fmla="*/ 159 w 898"/>
                <a:gd name="T67" fmla="*/ 571 h 727"/>
                <a:gd name="T68" fmla="*/ 167 w 898"/>
                <a:gd name="T69" fmla="*/ 519 h 727"/>
                <a:gd name="T70" fmla="*/ 152 w 898"/>
                <a:gd name="T71" fmla="*/ 440 h 727"/>
                <a:gd name="T72" fmla="*/ 103 w 898"/>
                <a:gd name="T73" fmla="*/ 402 h 727"/>
                <a:gd name="T74" fmla="*/ 47 w 898"/>
                <a:gd name="T75" fmla="*/ 381 h 727"/>
                <a:gd name="T76" fmla="*/ 2 w 898"/>
                <a:gd name="T77" fmla="*/ 376 h 727"/>
                <a:gd name="T78" fmla="*/ 9 w 898"/>
                <a:gd name="T79" fmla="*/ 332 h 727"/>
                <a:gd name="T80" fmla="*/ 39 w 898"/>
                <a:gd name="T81" fmla="*/ 297 h 727"/>
                <a:gd name="T82" fmla="*/ 102 w 898"/>
                <a:gd name="T83" fmla="*/ 258 h 727"/>
                <a:gd name="T84" fmla="*/ 163 w 898"/>
                <a:gd name="T85" fmla="*/ 242 h 727"/>
                <a:gd name="T86" fmla="*/ 213 w 898"/>
                <a:gd name="T87" fmla="*/ 224 h 727"/>
                <a:gd name="T88" fmla="*/ 249 w 898"/>
                <a:gd name="T89" fmla="*/ 188 h 727"/>
                <a:gd name="T90" fmla="*/ 335 w 898"/>
                <a:gd name="T91" fmla="*/ 181 h 727"/>
                <a:gd name="T92" fmla="*/ 408 w 898"/>
                <a:gd name="T93" fmla="*/ 171 h 727"/>
                <a:gd name="T94" fmla="*/ 426 w 898"/>
                <a:gd name="T95" fmla="*/ 126 h 727"/>
                <a:gd name="T96" fmla="*/ 450 w 898"/>
                <a:gd name="T97" fmla="*/ 83 h 727"/>
                <a:gd name="T98" fmla="*/ 482 w 898"/>
                <a:gd name="T99" fmla="*/ 76 h 727"/>
                <a:gd name="T100" fmla="*/ 514 w 898"/>
                <a:gd name="T101" fmla="*/ 92 h 727"/>
                <a:gd name="T102" fmla="*/ 573 w 898"/>
                <a:gd name="T103" fmla="*/ 45 h 727"/>
                <a:gd name="T104" fmla="*/ 619 w 898"/>
                <a:gd name="T105" fmla="*/ 29 h 727"/>
                <a:gd name="T106" fmla="*/ 429 w 898"/>
                <a:gd name="T107" fmla="*/ 306 h 727"/>
                <a:gd name="T108" fmla="*/ 380 w 898"/>
                <a:gd name="T109" fmla="*/ 323 h 727"/>
                <a:gd name="T110" fmla="*/ 364 w 898"/>
                <a:gd name="T111" fmla="*/ 359 h 727"/>
                <a:gd name="T112" fmla="*/ 382 w 898"/>
                <a:gd name="T113" fmla="*/ 405 h 727"/>
                <a:gd name="T114" fmla="*/ 398 w 898"/>
                <a:gd name="T115" fmla="*/ 437 h 727"/>
                <a:gd name="T116" fmla="*/ 464 w 898"/>
                <a:gd name="T117" fmla="*/ 409 h 727"/>
                <a:gd name="T118" fmla="*/ 522 w 898"/>
                <a:gd name="T119" fmla="*/ 405 h 727"/>
                <a:gd name="T120" fmla="*/ 544 w 898"/>
                <a:gd name="T121" fmla="*/ 356 h 727"/>
                <a:gd name="T122" fmla="*/ 504 w 898"/>
                <a:gd name="T123" fmla="*/ 314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8" h="727">
                  <a:moveTo>
                    <a:pt x="639" y="0"/>
                  </a:moveTo>
                  <a:lnTo>
                    <a:pt x="640" y="1"/>
                  </a:lnTo>
                  <a:lnTo>
                    <a:pt x="641" y="1"/>
                  </a:lnTo>
                  <a:lnTo>
                    <a:pt x="642" y="2"/>
                  </a:lnTo>
                  <a:lnTo>
                    <a:pt x="642" y="2"/>
                  </a:lnTo>
                  <a:lnTo>
                    <a:pt x="645" y="5"/>
                  </a:lnTo>
                  <a:lnTo>
                    <a:pt x="646" y="6"/>
                  </a:lnTo>
                  <a:lnTo>
                    <a:pt x="648" y="7"/>
                  </a:lnTo>
                  <a:lnTo>
                    <a:pt x="651" y="9"/>
                  </a:lnTo>
                  <a:lnTo>
                    <a:pt x="652" y="10"/>
                  </a:lnTo>
                  <a:lnTo>
                    <a:pt x="653" y="11"/>
                  </a:lnTo>
                  <a:lnTo>
                    <a:pt x="654" y="13"/>
                  </a:lnTo>
                  <a:lnTo>
                    <a:pt x="654" y="13"/>
                  </a:lnTo>
                  <a:lnTo>
                    <a:pt x="655" y="14"/>
                  </a:lnTo>
                  <a:lnTo>
                    <a:pt x="656" y="14"/>
                  </a:lnTo>
                  <a:lnTo>
                    <a:pt x="657" y="15"/>
                  </a:lnTo>
                  <a:lnTo>
                    <a:pt x="658" y="15"/>
                  </a:lnTo>
                  <a:lnTo>
                    <a:pt x="658" y="15"/>
                  </a:lnTo>
                  <a:lnTo>
                    <a:pt x="659" y="14"/>
                  </a:lnTo>
                  <a:lnTo>
                    <a:pt x="660" y="14"/>
                  </a:lnTo>
                  <a:lnTo>
                    <a:pt x="660" y="14"/>
                  </a:lnTo>
                  <a:lnTo>
                    <a:pt x="662" y="13"/>
                  </a:lnTo>
                  <a:lnTo>
                    <a:pt x="663" y="12"/>
                  </a:lnTo>
                  <a:lnTo>
                    <a:pt x="664" y="11"/>
                  </a:lnTo>
                  <a:lnTo>
                    <a:pt x="665" y="11"/>
                  </a:lnTo>
                  <a:lnTo>
                    <a:pt x="666" y="11"/>
                  </a:lnTo>
                  <a:lnTo>
                    <a:pt x="667" y="11"/>
                  </a:lnTo>
                  <a:lnTo>
                    <a:pt x="668" y="11"/>
                  </a:lnTo>
                  <a:lnTo>
                    <a:pt x="672" y="12"/>
                  </a:lnTo>
                  <a:lnTo>
                    <a:pt x="673" y="12"/>
                  </a:lnTo>
                  <a:lnTo>
                    <a:pt x="674" y="12"/>
                  </a:lnTo>
                  <a:lnTo>
                    <a:pt x="675" y="13"/>
                  </a:lnTo>
                  <a:lnTo>
                    <a:pt x="676" y="13"/>
                  </a:lnTo>
                  <a:lnTo>
                    <a:pt x="677" y="14"/>
                  </a:lnTo>
                  <a:lnTo>
                    <a:pt x="678" y="16"/>
                  </a:lnTo>
                  <a:lnTo>
                    <a:pt x="682" y="20"/>
                  </a:lnTo>
                  <a:lnTo>
                    <a:pt x="688" y="27"/>
                  </a:lnTo>
                  <a:lnTo>
                    <a:pt x="691" y="30"/>
                  </a:lnTo>
                  <a:lnTo>
                    <a:pt x="692" y="30"/>
                  </a:lnTo>
                  <a:lnTo>
                    <a:pt x="692" y="31"/>
                  </a:lnTo>
                  <a:lnTo>
                    <a:pt x="693" y="32"/>
                  </a:lnTo>
                  <a:lnTo>
                    <a:pt x="695" y="32"/>
                  </a:lnTo>
                  <a:lnTo>
                    <a:pt x="696" y="33"/>
                  </a:lnTo>
                  <a:lnTo>
                    <a:pt x="699" y="34"/>
                  </a:lnTo>
                  <a:lnTo>
                    <a:pt x="700" y="34"/>
                  </a:lnTo>
                  <a:lnTo>
                    <a:pt x="701" y="35"/>
                  </a:lnTo>
                  <a:lnTo>
                    <a:pt x="703" y="36"/>
                  </a:lnTo>
                  <a:lnTo>
                    <a:pt x="705" y="38"/>
                  </a:lnTo>
                  <a:lnTo>
                    <a:pt x="708" y="40"/>
                  </a:lnTo>
                  <a:lnTo>
                    <a:pt x="709" y="41"/>
                  </a:lnTo>
                  <a:lnTo>
                    <a:pt x="710" y="42"/>
                  </a:lnTo>
                  <a:lnTo>
                    <a:pt x="711" y="43"/>
                  </a:lnTo>
                  <a:lnTo>
                    <a:pt x="712" y="45"/>
                  </a:lnTo>
                  <a:lnTo>
                    <a:pt x="713" y="46"/>
                  </a:lnTo>
                  <a:lnTo>
                    <a:pt x="715" y="50"/>
                  </a:lnTo>
                  <a:lnTo>
                    <a:pt x="716" y="52"/>
                  </a:lnTo>
                  <a:lnTo>
                    <a:pt x="717" y="53"/>
                  </a:lnTo>
                  <a:lnTo>
                    <a:pt x="718" y="53"/>
                  </a:lnTo>
                  <a:lnTo>
                    <a:pt x="719" y="55"/>
                  </a:lnTo>
                  <a:lnTo>
                    <a:pt x="720" y="55"/>
                  </a:lnTo>
                  <a:lnTo>
                    <a:pt x="721" y="56"/>
                  </a:lnTo>
                  <a:lnTo>
                    <a:pt x="722" y="57"/>
                  </a:lnTo>
                  <a:lnTo>
                    <a:pt x="724" y="58"/>
                  </a:lnTo>
                  <a:lnTo>
                    <a:pt x="727" y="59"/>
                  </a:lnTo>
                  <a:lnTo>
                    <a:pt x="733" y="62"/>
                  </a:lnTo>
                  <a:lnTo>
                    <a:pt x="734" y="62"/>
                  </a:lnTo>
                  <a:lnTo>
                    <a:pt x="736" y="63"/>
                  </a:lnTo>
                  <a:lnTo>
                    <a:pt x="735" y="64"/>
                  </a:lnTo>
                  <a:lnTo>
                    <a:pt x="733" y="66"/>
                  </a:lnTo>
                  <a:lnTo>
                    <a:pt x="730" y="69"/>
                  </a:lnTo>
                  <a:lnTo>
                    <a:pt x="728" y="71"/>
                  </a:lnTo>
                  <a:lnTo>
                    <a:pt x="727" y="72"/>
                  </a:lnTo>
                  <a:lnTo>
                    <a:pt x="726" y="73"/>
                  </a:lnTo>
                  <a:lnTo>
                    <a:pt x="726" y="74"/>
                  </a:lnTo>
                  <a:lnTo>
                    <a:pt x="726" y="75"/>
                  </a:lnTo>
                  <a:lnTo>
                    <a:pt x="725" y="76"/>
                  </a:lnTo>
                  <a:lnTo>
                    <a:pt x="725" y="77"/>
                  </a:lnTo>
                  <a:lnTo>
                    <a:pt x="725" y="78"/>
                  </a:lnTo>
                  <a:lnTo>
                    <a:pt x="726" y="79"/>
                  </a:lnTo>
                  <a:lnTo>
                    <a:pt x="726" y="80"/>
                  </a:lnTo>
                  <a:lnTo>
                    <a:pt x="728" y="83"/>
                  </a:lnTo>
                  <a:lnTo>
                    <a:pt x="729" y="85"/>
                  </a:lnTo>
                  <a:lnTo>
                    <a:pt x="729" y="87"/>
                  </a:lnTo>
                  <a:lnTo>
                    <a:pt x="730" y="90"/>
                  </a:lnTo>
                  <a:lnTo>
                    <a:pt x="731" y="93"/>
                  </a:lnTo>
                  <a:lnTo>
                    <a:pt x="732" y="94"/>
                  </a:lnTo>
                  <a:lnTo>
                    <a:pt x="732" y="95"/>
                  </a:lnTo>
                  <a:lnTo>
                    <a:pt x="732" y="96"/>
                  </a:lnTo>
                  <a:lnTo>
                    <a:pt x="732" y="99"/>
                  </a:lnTo>
                  <a:lnTo>
                    <a:pt x="732" y="105"/>
                  </a:lnTo>
                  <a:lnTo>
                    <a:pt x="732" y="107"/>
                  </a:lnTo>
                  <a:lnTo>
                    <a:pt x="732" y="109"/>
                  </a:lnTo>
                  <a:lnTo>
                    <a:pt x="732" y="110"/>
                  </a:lnTo>
                  <a:lnTo>
                    <a:pt x="733" y="111"/>
                  </a:lnTo>
                  <a:lnTo>
                    <a:pt x="734" y="112"/>
                  </a:lnTo>
                  <a:lnTo>
                    <a:pt x="735" y="114"/>
                  </a:lnTo>
                  <a:lnTo>
                    <a:pt x="736" y="115"/>
                  </a:lnTo>
                  <a:lnTo>
                    <a:pt x="736" y="117"/>
                  </a:lnTo>
                  <a:lnTo>
                    <a:pt x="737" y="118"/>
                  </a:lnTo>
                  <a:lnTo>
                    <a:pt x="738" y="119"/>
                  </a:lnTo>
                  <a:lnTo>
                    <a:pt x="739" y="125"/>
                  </a:lnTo>
                  <a:lnTo>
                    <a:pt x="739" y="127"/>
                  </a:lnTo>
                  <a:lnTo>
                    <a:pt x="739" y="128"/>
                  </a:lnTo>
                  <a:lnTo>
                    <a:pt x="739" y="130"/>
                  </a:lnTo>
                  <a:lnTo>
                    <a:pt x="739" y="132"/>
                  </a:lnTo>
                  <a:lnTo>
                    <a:pt x="739" y="134"/>
                  </a:lnTo>
                  <a:lnTo>
                    <a:pt x="738" y="136"/>
                  </a:lnTo>
                  <a:lnTo>
                    <a:pt x="738" y="137"/>
                  </a:lnTo>
                  <a:lnTo>
                    <a:pt x="737" y="138"/>
                  </a:lnTo>
                  <a:lnTo>
                    <a:pt x="735" y="142"/>
                  </a:lnTo>
                  <a:lnTo>
                    <a:pt x="734" y="143"/>
                  </a:lnTo>
                  <a:lnTo>
                    <a:pt x="734" y="144"/>
                  </a:lnTo>
                  <a:lnTo>
                    <a:pt x="732" y="148"/>
                  </a:lnTo>
                  <a:lnTo>
                    <a:pt x="732" y="149"/>
                  </a:lnTo>
                  <a:lnTo>
                    <a:pt x="731" y="150"/>
                  </a:lnTo>
                  <a:lnTo>
                    <a:pt x="731" y="150"/>
                  </a:lnTo>
                  <a:lnTo>
                    <a:pt x="730" y="151"/>
                  </a:lnTo>
                  <a:lnTo>
                    <a:pt x="729" y="152"/>
                  </a:lnTo>
                  <a:lnTo>
                    <a:pt x="726" y="153"/>
                  </a:lnTo>
                  <a:lnTo>
                    <a:pt x="725" y="154"/>
                  </a:lnTo>
                  <a:lnTo>
                    <a:pt x="724" y="154"/>
                  </a:lnTo>
                  <a:lnTo>
                    <a:pt x="724" y="155"/>
                  </a:lnTo>
                  <a:lnTo>
                    <a:pt x="723" y="156"/>
                  </a:lnTo>
                  <a:lnTo>
                    <a:pt x="722" y="157"/>
                  </a:lnTo>
                  <a:lnTo>
                    <a:pt x="722" y="158"/>
                  </a:lnTo>
                  <a:lnTo>
                    <a:pt x="722" y="159"/>
                  </a:lnTo>
                  <a:lnTo>
                    <a:pt x="722" y="160"/>
                  </a:lnTo>
                  <a:lnTo>
                    <a:pt x="722" y="161"/>
                  </a:lnTo>
                  <a:lnTo>
                    <a:pt x="722" y="162"/>
                  </a:lnTo>
                  <a:lnTo>
                    <a:pt x="723" y="163"/>
                  </a:lnTo>
                  <a:lnTo>
                    <a:pt x="723" y="164"/>
                  </a:lnTo>
                  <a:lnTo>
                    <a:pt x="725" y="167"/>
                  </a:lnTo>
                  <a:lnTo>
                    <a:pt x="726" y="168"/>
                  </a:lnTo>
                  <a:lnTo>
                    <a:pt x="726" y="169"/>
                  </a:lnTo>
                  <a:lnTo>
                    <a:pt x="727" y="171"/>
                  </a:lnTo>
                  <a:lnTo>
                    <a:pt x="727" y="173"/>
                  </a:lnTo>
                  <a:lnTo>
                    <a:pt x="728" y="174"/>
                  </a:lnTo>
                  <a:lnTo>
                    <a:pt x="728" y="175"/>
                  </a:lnTo>
                  <a:lnTo>
                    <a:pt x="729" y="176"/>
                  </a:lnTo>
                  <a:lnTo>
                    <a:pt x="730" y="177"/>
                  </a:lnTo>
                  <a:lnTo>
                    <a:pt x="731" y="177"/>
                  </a:lnTo>
                  <a:lnTo>
                    <a:pt x="732" y="178"/>
                  </a:lnTo>
                  <a:lnTo>
                    <a:pt x="733" y="179"/>
                  </a:lnTo>
                  <a:lnTo>
                    <a:pt x="734" y="179"/>
                  </a:lnTo>
                  <a:lnTo>
                    <a:pt x="735" y="180"/>
                  </a:lnTo>
                  <a:lnTo>
                    <a:pt x="736" y="180"/>
                  </a:lnTo>
                  <a:lnTo>
                    <a:pt x="737" y="180"/>
                  </a:lnTo>
                  <a:lnTo>
                    <a:pt x="738" y="181"/>
                  </a:lnTo>
                  <a:lnTo>
                    <a:pt x="739" y="181"/>
                  </a:lnTo>
                  <a:lnTo>
                    <a:pt x="743" y="181"/>
                  </a:lnTo>
                  <a:lnTo>
                    <a:pt x="744" y="181"/>
                  </a:lnTo>
                  <a:lnTo>
                    <a:pt x="745" y="182"/>
                  </a:lnTo>
                  <a:lnTo>
                    <a:pt x="747" y="182"/>
                  </a:lnTo>
                  <a:lnTo>
                    <a:pt x="748" y="183"/>
                  </a:lnTo>
                  <a:lnTo>
                    <a:pt x="749" y="184"/>
                  </a:lnTo>
                  <a:lnTo>
                    <a:pt x="750" y="184"/>
                  </a:lnTo>
                  <a:lnTo>
                    <a:pt x="751" y="185"/>
                  </a:lnTo>
                  <a:lnTo>
                    <a:pt x="752" y="187"/>
                  </a:lnTo>
                  <a:lnTo>
                    <a:pt x="753" y="188"/>
                  </a:lnTo>
                  <a:lnTo>
                    <a:pt x="754" y="189"/>
                  </a:lnTo>
                  <a:lnTo>
                    <a:pt x="756" y="191"/>
                  </a:lnTo>
                  <a:lnTo>
                    <a:pt x="758" y="192"/>
                  </a:lnTo>
                  <a:lnTo>
                    <a:pt x="760" y="194"/>
                  </a:lnTo>
                  <a:lnTo>
                    <a:pt x="760" y="195"/>
                  </a:lnTo>
                  <a:lnTo>
                    <a:pt x="761" y="196"/>
                  </a:lnTo>
                  <a:lnTo>
                    <a:pt x="762" y="197"/>
                  </a:lnTo>
                  <a:lnTo>
                    <a:pt x="762" y="198"/>
                  </a:lnTo>
                  <a:lnTo>
                    <a:pt x="762" y="199"/>
                  </a:lnTo>
                  <a:lnTo>
                    <a:pt x="762" y="202"/>
                  </a:lnTo>
                  <a:lnTo>
                    <a:pt x="762" y="204"/>
                  </a:lnTo>
                  <a:lnTo>
                    <a:pt x="762" y="205"/>
                  </a:lnTo>
                  <a:lnTo>
                    <a:pt x="763" y="207"/>
                  </a:lnTo>
                  <a:lnTo>
                    <a:pt x="763" y="208"/>
                  </a:lnTo>
                  <a:lnTo>
                    <a:pt x="764" y="209"/>
                  </a:lnTo>
                  <a:lnTo>
                    <a:pt x="764" y="210"/>
                  </a:lnTo>
                  <a:lnTo>
                    <a:pt x="764" y="211"/>
                  </a:lnTo>
                  <a:lnTo>
                    <a:pt x="765" y="211"/>
                  </a:lnTo>
                  <a:lnTo>
                    <a:pt x="766" y="212"/>
                  </a:lnTo>
                  <a:lnTo>
                    <a:pt x="767" y="213"/>
                  </a:lnTo>
                  <a:lnTo>
                    <a:pt x="768" y="214"/>
                  </a:lnTo>
                  <a:lnTo>
                    <a:pt x="769" y="214"/>
                  </a:lnTo>
                  <a:lnTo>
                    <a:pt x="770" y="215"/>
                  </a:lnTo>
                  <a:lnTo>
                    <a:pt x="771" y="215"/>
                  </a:lnTo>
                  <a:lnTo>
                    <a:pt x="772" y="216"/>
                  </a:lnTo>
                  <a:lnTo>
                    <a:pt x="773" y="216"/>
                  </a:lnTo>
                  <a:lnTo>
                    <a:pt x="774" y="216"/>
                  </a:lnTo>
                  <a:lnTo>
                    <a:pt x="775" y="216"/>
                  </a:lnTo>
                  <a:lnTo>
                    <a:pt x="776" y="216"/>
                  </a:lnTo>
                  <a:lnTo>
                    <a:pt x="783" y="215"/>
                  </a:lnTo>
                  <a:lnTo>
                    <a:pt x="784" y="215"/>
                  </a:lnTo>
                  <a:lnTo>
                    <a:pt x="786" y="215"/>
                  </a:lnTo>
                  <a:lnTo>
                    <a:pt x="792" y="216"/>
                  </a:lnTo>
                  <a:lnTo>
                    <a:pt x="795" y="216"/>
                  </a:lnTo>
                  <a:lnTo>
                    <a:pt x="800" y="217"/>
                  </a:lnTo>
                  <a:lnTo>
                    <a:pt x="801" y="217"/>
                  </a:lnTo>
                  <a:lnTo>
                    <a:pt x="803" y="217"/>
                  </a:lnTo>
                  <a:lnTo>
                    <a:pt x="804" y="217"/>
                  </a:lnTo>
                  <a:lnTo>
                    <a:pt x="806" y="216"/>
                  </a:lnTo>
                  <a:lnTo>
                    <a:pt x="811" y="215"/>
                  </a:lnTo>
                  <a:lnTo>
                    <a:pt x="814" y="213"/>
                  </a:lnTo>
                  <a:lnTo>
                    <a:pt x="816" y="213"/>
                  </a:lnTo>
                  <a:lnTo>
                    <a:pt x="817" y="212"/>
                  </a:lnTo>
                  <a:lnTo>
                    <a:pt x="819" y="212"/>
                  </a:lnTo>
                  <a:lnTo>
                    <a:pt x="820" y="212"/>
                  </a:lnTo>
                  <a:lnTo>
                    <a:pt x="821" y="212"/>
                  </a:lnTo>
                  <a:lnTo>
                    <a:pt x="821" y="212"/>
                  </a:lnTo>
                  <a:lnTo>
                    <a:pt x="822" y="212"/>
                  </a:lnTo>
                  <a:lnTo>
                    <a:pt x="823" y="213"/>
                  </a:lnTo>
                  <a:lnTo>
                    <a:pt x="824" y="213"/>
                  </a:lnTo>
                  <a:lnTo>
                    <a:pt x="826" y="215"/>
                  </a:lnTo>
                  <a:lnTo>
                    <a:pt x="827" y="216"/>
                  </a:lnTo>
                  <a:lnTo>
                    <a:pt x="829" y="217"/>
                  </a:lnTo>
                  <a:lnTo>
                    <a:pt x="829" y="218"/>
                  </a:lnTo>
                  <a:lnTo>
                    <a:pt x="830" y="219"/>
                  </a:lnTo>
                  <a:lnTo>
                    <a:pt x="831" y="220"/>
                  </a:lnTo>
                  <a:lnTo>
                    <a:pt x="831" y="221"/>
                  </a:lnTo>
                  <a:lnTo>
                    <a:pt x="832" y="222"/>
                  </a:lnTo>
                  <a:lnTo>
                    <a:pt x="832" y="224"/>
                  </a:lnTo>
                  <a:lnTo>
                    <a:pt x="833" y="225"/>
                  </a:lnTo>
                  <a:lnTo>
                    <a:pt x="833" y="227"/>
                  </a:lnTo>
                  <a:lnTo>
                    <a:pt x="833" y="230"/>
                  </a:lnTo>
                  <a:lnTo>
                    <a:pt x="833" y="234"/>
                  </a:lnTo>
                  <a:lnTo>
                    <a:pt x="833" y="237"/>
                  </a:lnTo>
                  <a:lnTo>
                    <a:pt x="833" y="239"/>
                  </a:lnTo>
                  <a:lnTo>
                    <a:pt x="832" y="243"/>
                  </a:lnTo>
                  <a:lnTo>
                    <a:pt x="832" y="244"/>
                  </a:lnTo>
                  <a:lnTo>
                    <a:pt x="832" y="245"/>
                  </a:lnTo>
                  <a:lnTo>
                    <a:pt x="832" y="248"/>
                  </a:lnTo>
                  <a:lnTo>
                    <a:pt x="832" y="250"/>
                  </a:lnTo>
                  <a:lnTo>
                    <a:pt x="832" y="252"/>
                  </a:lnTo>
                  <a:lnTo>
                    <a:pt x="833" y="254"/>
                  </a:lnTo>
                  <a:lnTo>
                    <a:pt x="833" y="255"/>
                  </a:lnTo>
                  <a:lnTo>
                    <a:pt x="833" y="256"/>
                  </a:lnTo>
                  <a:lnTo>
                    <a:pt x="834" y="258"/>
                  </a:lnTo>
                  <a:lnTo>
                    <a:pt x="835" y="260"/>
                  </a:lnTo>
                  <a:lnTo>
                    <a:pt x="837" y="263"/>
                  </a:lnTo>
                  <a:lnTo>
                    <a:pt x="838" y="265"/>
                  </a:lnTo>
                  <a:lnTo>
                    <a:pt x="839" y="267"/>
                  </a:lnTo>
                  <a:lnTo>
                    <a:pt x="839" y="268"/>
                  </a:lnTo>
                  <a:lnTo>
                    <a:pt x="840" y="271"/>
                  </a:lnTo>
                  <a:lnTo>
                    <a:pt x="840" y="271"/>
                  </a:lnTo>
                  <a:lnTo>
                    <a:pt x="840" y="272"/>
                  </a:lnTo>
                  <a:lnTo>
                    <a:pt x="840" y="273"/>
                  </a:lnTo>
                  <a:lnTo>
                    <a:pt x="840" y="275"/>
                  </a:lnTo>
                  <a:lnTo>
                    <a:pt x="840" y="276"/>
                  </a:lnTo>
                  <a:lnTo>
                    <a:pt x="840" y="277"/>
                  </a:lnTo>
                  <a:lnTo>
                    <a:pt x="839" y="279"/>
                  </a:lnTo>
                  <a:lnTo>
                    <a:pt x="838" y="281"/>
                  </a:lnTo>
                  <a:lnTo>
                    <a:pt x="838" y="283"/>
                  </a:lnTo>
                  <a:lnTo>
                    <a:pt x="837" y="284"/>
                  </a:lnTo>
                  <a:lnTo>
                    <a:pt x="836" y="286"/>
                  </a:lnTo>
                  <a:lnTo>
                    <a:pt x="834" y="289"/>
                  </a:lnTo>
                  <a:lnTo>
                    <a:pt x="833" y="290"/>
                  </a:lnTo>
                  <a:lnTo>
                    <a:pt x="831" y="292"/>
                  </a:lnTo>
                  <a:lnTo>
                    <a:pt x="829" y="294"/>
                  </a:lnTo>
                  <a:lnTo>
                    <a:pt x="828" y="296"/>
                  </a:lnTo>
                  <a:lnTo>
                    <a:pt x="827" y="297"/>
                  </a:lnTo>
                  <a:lnTo>
                    <a:pt x="827" y="298"/>
                  </a:lnTo>
                  <a:lnTo>
                    <a:pt x="827" y="299"/>
                  </a:lnTo>
                  <a:lnTo>
                    <a:pt x="827" y="299"/>
                  </a:lnTo>
                  <a:lnTo>
                    <a:pt x="828" y="301"/>
                  </a:lnTo>
                  <a:lnTo>
                    <a:pt x="828" y="303"/>
                  </a:lnTo>
                  <a:lnTo>
                    <a:pt x="828" y="303"/>
                  </a:lnTo>
                  <a:lnTo>
                    <a:pt x="828" y="304"/>
                  </a:lnTo>
                  <a:lnTo>
                    <a:pt x="826" y="308"/>
                  </a:lnTo>
                  <a:lnTo>
                    <a:pt x="826" y="308"/>
                  </a:lnTo>
                  <a:lnTo>
                    <a:pt x="826" y="309"/>
                  </a:lnTo>
                  <a:lnTo>
                    <a:pt x="827" y="309"/>
                  </a:lnTo>
                  <a:lnTo>
                    <a:pt x="827" y="309"/>
                  </a:lnTo>
                  <a:lnTo>
                    <a:pt x="828" y="310"/>
                  </a:lnTo>
                  <a:lnTo>
                    <a:pt x="829" y="310"/>
                  </a:lnTo>
                  <a:lnTo>
                    <a:pt x="834" y="312"/>
                  </a:lnTo>
                  <a:lnTo>
                    <a:pt x="839" y="313"/>
                  </a:lnTo>
                  <a:lnTo>
                    <a:pt x="840" y="314"/>
                  </a:lnTo>
                  <a:lnTo>
                    <a:pt x="842" y="315"/>
                  </a:lnTo>
                  <a:lnTo>
                    <a:pt x="845" y="315"/>
                  </a:lnTo>
                  <a:lnTo>
                    <a:pt x="847" y="315"/>
                  </a:lnTo>
                  <a:lnTo>
                    <a:pt x="848" y="316"/>
                  </a:lnTo>
                  <a:lnTo>
                    <a:pt x="849" y="316"/>
                  </a:lnTo>
                  <a:lnTo>
                    <a:pt x="850" y="317"/>
                  </a:lnTo>
                  <a:lnTo>
                    <a:pt x="854" y="319"/>
                  </a:lnTo>
                  <a:lnTo>
                    <a:pt x="855" y="320"/>
                  </a:lnTo>
                  <a:lnTo>
                    <a:pt x="857" y="322"/>
                  </a:lnTo>
                  <a:lnTo>
                    <a:pt x="857" y="322"/>
                  </a:lnTo>
                  <a:lnTo>
                    <a:pt x="858" y="323"/>
                  </a:lnTo>
                  <a:lnTo>
                    <a:pt x="858" y="324"/>
                  </a:lnTo>
                  <a:lnTo>
                    <a:pt x="859" y="324"/>
                  </a:lnTo>
                  <a:lnTo>
                    <a:pt x="859" y="325"/>
                  </a:lnTo>
                  <a:lnTo>
                    <a:pt x="859" y="326"/>
                  </a:lnTo>
                  <a:lnTo>
                    <a:pt x="859" y="327"/>
                  </a:lnTo>
                  <a:lnTo>
                    <a:pt x="860" y="327"/>
                  </a:lnTo>
                  <a:lnTo>
                    <a:pt x="859" y="329"/>
                  </a:lnTo>
                  <a:lnTo>
                    <a:pt x="859" y="331"/>
                  </a:lnTo>
                  <a:lnTo>
                    <a:pt x="859" y="333"/>
                  </a:lnTo>
                  <a:lnTo>
                    <a:pt x="858" y="333"/>
                  </a:lnTo>
                  <a:lnTo>
                    <a:pt x="858" y="334"/>
                  </a:lnTo>
                  <a:lnTo>
                    <a:pt x="857" y="334"/>
                  </a:lnTo>
                  <a:lnTo>
                    <a:pt x="857" y="335"/>
                  </a:lnTo>
                  <a:lnTo>
                    <a:pt x="856" y="335"/>
                  </a:lnTo>
                  <a:lnTo>
                    <a:pt x="855" y="336"/>
                  </a:lnTo>
                  <a:lnTo>
                    <a:pt x="854" y="336"/>
                  </a:lnTo>
                  <a:lnTo>
                    <a:pt x="853" y="337"/>
                  </a:lnTo>
                  <a:lnTo>
                    <a:pt x="851" y="337"/>
                  </a:lnTo>
                  <a:lnTo>
                    <a:pt x="849" y="338"/>
                  </a:lnTo>
                  <a:lnTo>
                    <a:pt x="848" y="338"/>
                  </a:lnTo>
                  <a:lnTo>
                    <a:pt x="848" y="339"/>
                  </a:lnTo>
                  <a:lnTo>
                    <a:pt x="847" y="339"/>
                  </a:lnTo>
                  <a:lnTo>
                    <a:pt x="847" y="340"/>
                  </a:lnTo>
                  <a:lnTo>
                    <a:pt x="846" y="340"/>
                  </a:lnTo>
                  <a:lnTo>
                    <a:pt x="846" y="341"/>
                  </a:lnTo>
                  <a:lnTo>
                    <a:pt x="846" y="341"/>
                  </a:lnTo>
                  <a:lnTo>
                    <a:pt x="846" y="342"/>
                  </a:lnTo>
                  <a:lnTo>
                    <a:pt x="846" y="342"/>
                  </a:lnTo>
                  <a:lnTo>
                    <a:pt x="847" y="343"/>
                  </a:lnTo>
                  <a:lnTo>
                    <a:pt x="847" y="344"/>
                  </a:lnTo>
                  <a:lnTo>
                    <a:pt x="849" y="345"/>
                  </a:lnTo>
                  <a:lnTo>
                    <a:pt x="849" y="346"/>
                  </a:lnTo>
                  <a:lnTo>
                    <a:pt x="849" y="346"/>
                  </a:lnTo>
                  <a:lnTo>
                    <a:pt x="850" y="347"/>
                  </a:lnTo>
                  <a:lnTo>
                    <a:pt x="850" y="347"/>
                  </a:lnTo>
                  <a:lnTo>
                    <a:pt x="849" y="348"/>
                  </a:lnTo>
                  <a:lnTo>
                    <a:pt x="848" y="350"/>
                  </a:lnTo>
                  <a:lnTo>
                    <a:pt x="848" y="350"/>
                  </a:lnTo>
                  <a:lnTo>
                    <a:pt x="847" y="351"/>
                  </a:lnTo>
                  <a:lnTo>
                    <a:pt x="847" y="353"/>
                  </a:lnTo>
                  <a:lnTo>
                    <a:pt x="847" y="357"/>
                  </a:lnTo>
                  <a:lnTo>
                    <a:pt x="846" y="358"/>
                  </a:lnTo>
                  <a:lnTo>
                    <a:pt x="846" y="359"/>
                  </a:lnTo>
                  <a:lnTo>
                    <a:pt x="846" y="360"/>
                  </a:lnTo>
                  <a:lnTo>
                    <a:pt x="845" y="361"/>
                  </a:lnTo>
                  <a:lnTo>
                    <a:pt x="845" y="362"/>
                  </a:lnTo>
                  <a:lnTo>
                    <a:pt x="844" y="362"/>
                  </a:lnTo>
                  <a:lnTo>
                    <a:pt x="843" y="363"/>
                  </a:lnTo>
                  <a:lnTo>
                    <a:pt x="842" y="364"/>
                  </a:lnTo>
                  <a:lnTo>
                    <a:pt x="839" y="366"/>
                  </a:lnTo>
                  <a:lnTo>
                    <a:pt x="838" y="367"/>
                  </a:lnTo>
                  <a:lnTo>
                    <a:pt x="838" y="368"/>
                  </a:lnTo>
                  <a:lnTo>
                    <a:pt x="838" y="368"/>
                  </a:lnTo>
                  <a:lnTo>
                    <a:pt x="838" y="369"/>
                  </a:lnTo>
                  <a:lnTo>
                    <a:pt x="838" y="369"/>
                  </a:lnTo>
                  <a:lnTo>
                    <a:pt x="838" y="369"/>
                  </a:lnTo>
                  <a:lnTo>
                    <a:pt x="838" y="370"/>
                  </a:lnTo>
                  <a:lnTo>
                    <a:pt x="838" y="370"/>
                  </a:lnTo>
                  <a:lnTo>
                    <a:pt x="839" y="372"/>
                  </a:lnTo>
                  <a:lnTo>
                    <a:pt x="840" y="372"/>
                  </a:lnTo>
                  <a:lnTo>
                    <a:pt x="840" y="373"/>
                  </a:lnTo>
                  <a:lnTo>
                    <a:pt x="840" y="373"/>
                  </a:lnTo>
                  <a:lnTo>
                    <a:pt x="840" y="373"/>
                  </a:lnTo>
                  <a:lnTo>
                    <a:pt x="839" y="374"/>
                  </a:lnTo>
                  <a:lnTo>
                    <a:pt x="839" y="374"/>
                  </a:lnTo>
                  <a:lnTo>
                    <a:pt x="837" y="375"/>
                  </a:lnTo>
                  <a:lnTo>
                    <a:pt x="836" y="376"/>
                  </a:lnTo>
                  <a:lnTo>
                    <a:pt x="835" y="376"/>
                  </a:lnTo>
                  <a:lnTo>
                    <a:pt x="834" y="377"/>
                  </a:lnTo>
                  <a:lnTo>
                    <a:pt x="833" y="377"/>
                  </a:lnTo>
                  <a:lnTo>
                    <a:pt x="833" y="378"/>
                  </a:lnTo>
                  <a:lnTo>
                    <a:pt x="832" y="379"/>
                  </a:lnTo>
                  <a:lnTo>
                    <a:pt x="832" y="379"/>
                  </a:lnTo>
                  <a:lnTo>
                    <a:pt x="832" y="380"/>
                  </a:lnTo>
                  <a:lnTo>
                    <a:pt x="832" y="380"/>
                  </a:lnTo>
                  <a:lnTo>
                    <a:pt x="832" y="381"/>
                  </a:lnTo>
                  <a:lnTo>
                    <a:pt x="832" y="382"/>
                  </a:lnTo>
                  <a:lnTo>
                    <a:pt x="833" y="383"/>
                  </a:lnTo>
                  <a:lnTo>
                    <a:pt x="833" y="385"/>
                  </a:lnTo>
                  <a:lnTo>
                    <a:pt x="834" y="386"/>
                  </a:lnTo>
                  <a:lnTo>
                    <a:pt x="835" y="387"/>
                  </a:lnTo>
                  <a:lnTo>
                    <a:pt x="836" y="388"/>
                  </a:lnTo>
                  <a:lnTo>
                    <a:pt x="837" y="388"/>
                  </a:lnTo>
                  <a:lnTo>
                    <a:pt x="839" y="389"/>
                  </a:lnTo>
                  <a:lnTo>
                    <a:pt x="840" y="390"/>
                  </a:lnTo>
                  <a:lnTo>
                    <a:pt x="842" y="391"/>
                  </a:lnTo>
                  <a:lnTo>
                    <a:pt x="844" y="391"/>
                  </a:lnTo>
                  <a:lnTo>
                    <a:pt x="847" y="392"/>
                  </a:lnTo>
                  <a:lnTo>
                    <a:pt x="848" y="393"/>
                  </a:lnTo>
                  <a:lnTo>
                    <a:pt x="849" y="393"/>
                  </a:lnTo>
                  <a:lnTo>
                    <a:pt x="851" y="394"/>
                  </a:lnTo>
                  <a:lnTo>
                    <a:pt x="852" y="395"/>
                  </a:lnTo>
                  <a:lnTo>
                    <a:pt x="853" y="395"/>
                  </a:lnTo>
                  <a:lnTo>
                    <a:pt x="854" y="397"/>
                  </a:lnTo>
                  <a:lnTo>
                    <a:pt x="855" y="397"/>
                  </a:lnTo>
                  <a:lnTo>
                    <a:pt x="855" y="398"/>
                  </a:lnTo>
                  <a:lnTo>
                    <a:pt x="856" y="398"/>
                  </a:lnTo>
                  <a:lnTo>
                    <a:pt x="858" y="399"/>
                  </a:lnTo>
                  <a:lnTo>
                    <a:pt x="861" y="399"/>
                  </a:lnTo>
                  <a:lnTo>
                    <a:pt x="862" y="400"/>
                  </a:lnTo>
                  <a:lnTo>
                    <a:pt x="864" y="400"/>
                  </a:lnTo>
                  <a:lnTo>
                    <a:pt x="865" y="400"/>
                  </a:lnTo>
                  <a:lnTo>
                    <a:pt x="866" y="400"/>
                  </a:lnTo>
                  <a:lnTo>
                    <a:pt x="866" y="401"/>
                  </a:lnTo>
                  <a:lnTo>
                    <a:pt x="867" y="401"/>
                  </a:lnTo>
                  <a:lnTo>
                    <a:pt x="868" y="402"/>
                  </a:lnTo>
                  <a:lnTo>
                    <a:pt x="869" y="403"/>
                  </a:lnTo>
                  <a:lnTo>
                    <a:pt x="869" y="403"/>
                  </a:lnTo>
                  <a:lnTo>
                    <a:pt x="871" y="404"/>
                  </a:lnTo>
                  <a:lnTo>
                    <a:pt x="871" y="404"/>
                  </a:lnTo>
                  <a:lnTo>
                    <a:pt x="872" y="404"/>
                  </a:lnTo>
                  <a:lnTo>
                    <a:pt x="872" y="405"/>
                  </a:lnTo>
                  <a:lnTo>
                    <a:pt x="872" y="406"/>
                  </a:lnTo>
                  <a:lnTo>
                    <a:pt x="872" y="406"/>
                  </a:lnTo>
                  <a:lnTo>
                    <a:pt x="873" y="408"/>
                  </a:lnTo>
                  <a:lnTo>
                    <a:pt x="873" y="411"/>
                  </a:lnTo>
                  <a:lnTo>
                    <a:pt x="873" y="412"/>
                  </a:lnTo>
                  <a:lnTo>
                    <a:pt x="873" y="413"/>
                  </a:lnTo>
                  <a:lnTo>
                    <a:pt x="874" y="414"/>
                  </a:lnTo>
                  <a:lnTo>
                    <a:pt x="874" y="415"/>
                  </a:lnTo>
                  <a:lnTo>
                    <a:pt x="875" y="415"/>
                  </a:lnTo>
                  <a:lnTo>
                    <a:pt x="875" y="416"/>
                  </a:lnTo>
                  <a:lnTo>
                    <a:pt x="877" y="418"/>
                  </a:lnTo>
                  <a:lnTo>
                    <a:pt x="878" y="419"/>
                  </a:lnTo>
                  <a:lnTo>
                    <a:pt x="880" y="420"/>
                  </a:lnTo>
                  <a:lnTo>
                    <a:pt x="882" y="422"/>
                  </a:lnTo>
                  <a:lnTo>
                    <a:pt x="885" y="424"/>
                  </a:lnTo>
                  <a:lnTo>
                    <a:pt x="886" y="424"/>
                  </a:lnTo>
                  <a:lnTo>
                    <a:pt x="890" y="426"/>
                  </a:lnTo>
                  <a:lnTo>
                    <a:pt x="891" y="427"/>
                  </a:lnTo>
                  <a:lnTo>
                    <a:pt x="893" y="428"/>
                  </a:lnTo>
                  <a:lnTo>
                    <a:pt x="894" y="429"/>
                  </a:lnTo>
                  <a:lnTo>
                    <a:pt x="895" y="430"/>
                  </a:lnTo>
                  <a:lnTo>
                    <a:pt x="896" y="431"/>
                  </a:lnTo>
                  <a:lnTo>
                    <a:pt x="897" y="432"/>
                  </a:lnTo>
                  <a:lnTo>
                    <a:pt x="897" y="433"/>
                  </a:lnTo>
                  <a:lnTo>
                    <a:pt x="897" y="434"/>
                  </a:lnTo>
                  <a:lnTo>
                    <a:pt x="897" y="435"/>
                  </a:lnTo>
                  <a:lnTo>
                    <a:pt x="897" y="436"/>
                  </a:lnTo>
                  <a:lnTo>
                    <a:pt x="897" y="438"/>
                  </a:lnTo>
                  <a:lnTo>
                    <a:pt x="897" y="441"/>
                  </a:lnTo>
                  <a:lnTo>
                    <a:pt x="896" y="442"/>
                  </a:lnTo>
                  <a:lnTo>
                    <a:pt x="896" y="443"/>
                  </a:lnTo>
                  <a:lnTo>
                    <a:pt x="896" y="444"/>
                  </a:lnTo>
                  <a:lnTo>
                    <a:pt x="896" y="445"/>
                  </a:lnTo>
                  <a:lnTo>
                    <a:pt x="897" y="446"/>
                  </a:lnTo>
                  <a:lnTo>
                    <a:pt x="897" y="450"/>
                  </a:lnTo>
                  <a:lnTo>
                    <a:pt x="898" y="451"/>
                  </a:lnTo>
                  <a:lnTo>
                    <a:pt x="898" y="453"/>
                  </a:lnTo>
                  <a:lnTo>
                    <a:pt x="898" y="454"/>
                  </a:lnTo>
                  <a:lnTo>
                    <a:pt x="897" y="455"/>
                  </a:lnTo>
                  <a:lnTo>
                    <a:pt x="897" y="457"/>
                  </a:lnTo>
                  <a:lnTo>
                    <a:pt x="896" y="459"/>
                  </a:lnTo>
                  <a:lnTo>
                    <a:pt x="895" y="462"/>
                  </a:lnTo>
                  <a:lnTo>
                    <a:pt x="893" y="467"/>
                  </a:lnTo>
                  <a:lnTo>
                    <a:pt x="892" y="468"/>
                  </a:lnTo>
                  <a:lnTo>
                    <a:pt x="891" y="469"/>
                  </a:lnTo>
                  <a:lnTo>
                    <a:pt x="889" y="472"/>
                  </a:lnTo>
                  <a:lnTo>
                    <a:pt x="888" y="473"/>
                  </a:lnTo>
                  <a:lnTo>
                    <a:pt x="888" y="474"/>
                  </a:lnTo>
                  <a:lnTo>
                    <a:pt x="888" y="475"/>
                  </a:lnTo>
                  <a:lnTo>
                    <a:pt x="887" y="476"/>
                  </a:lnTo>
                  <a:lnTo>
                    <a:pt x="887" y="477"/>
                  </a:lnTo>
                  <a:lnTo>
                    <a:pt x="887" y="482"/>
                  </a:lnTo>
                  <a:lnTo>
                    <a:pt x="886" y="487"/>
                  </a:lnTo>
                  <a:lnTo>
                    <a:pt x="885" y="492"/>
                  </a:lnTo>
                  <a:lnTo>
                    <a:pt x="885" y="495"/>
                  </a:lnTo>
                  <a:lnTo>
                    <a:pt x="885" y="496"/>
                  </a:lnTo>
                  <a:lnTo>
                    <a:pt x="885" y="496"/>
                  </a:lnTo>
                  <a:lnTo>
                    <a:pt x="885" y="497"/>
                  </a:lnTo>
                  <a:lnTo>
                    <a:pt x="884" y="498"/>
                  </a:lnTo>
                  <a:lnTo>
                    <a:pt x="883" y="499"/>
                  </a:lnTo>
                  <a:lnTo>
                    <a:pt x="882" y="499"/>
                  </a:lnTo>
                  <a:lnTo>
                    <a:pt x="881" y="500"/>
                  </a:lnTo>
                  <a:lnTo>
                    <a:pt x="878" y="503"/>
                  </a:lnTo>
                  <a:lnTo>
                    <a:pt x="875" y="505"/>
                  </a:lnTo>
                  <a:lnTo>
                    <a:pt x="874" y="506"/>
                  </a:lnTo>
                  <a:lnTo>
                    <a:pt x="873" y="506"/>
                  </a:lnTo>
                  <a:lnTo>
                    <a:pt x="872" y="507"/>
                  </a:lnTo>
                  <a:lnTo>
                    <a:pt x="871" y="507"/>
                  </a:lnTo>
                  <a:lnTo>
                    <a:pt x="870" y="508"/>
                  </a:lnTo>
                  <a:lnTo>
                    <a:pt x="869" y="508"/>
                  </a:lnTo>
                  <a:lnTo>
                    <a:pt x="866" y="508"/>
                  </a:lnTo>
                  <a:lnTo>
                    <a:pt x="865" y="508"/>
                  </a:lnTo>
                  <a:lnTo>
                    <a:pt x="864" y="509"/>
                  </a:lnTo>
                  <a:lnTo>
                    <a:pt x="862" y="510"/>
                  </a:lnTo>
                  <a:lnTo>
                    <a:pt x="861" y="510"/>
                  </a:lnTo>
                  <a:lnTo>
                    <a:pt x="860" y="511"/>
                  </a:lnTo>
                  <a:lnTo>
                    <a:pt x="859" y="511"/>
                  </a:lnTo>
                  <a:lnTo>
                    <a:pt x="858" y="512"/>
                  </a:lnTo>
                  <a:lnTo>
                    <a:pt x="857" y="514"/>
                  </a:lnTo>
                  <a:lnTo>
                    <a:pt x="855" y="515"/>
                  </a:lnTo>
                  <a:lnTo>
                    <a:pt x="855" y="516"/>
                  </a:lnTo>
                  <a:lnTo>
                    <a:pt x="854" y="517"/>
                  </a:lnTo>
                  <a:lnTo>
                    <a:pt x="854" y="518"/>
                  </a:lnTo>
                  <a:lnTo>
                    <a:pt x="854" y="518"/>
                  </a:lnTo>
                  <a:lnTo>
                    <a:pt x="853" y="519"/>
                  </a:lnTo>
                  <a:lnTo>
                    <a:pt x="853" y="520"/>
                  </a:lnTo>
                  <a:lnTo>
                    <a:pt x="853" y="521"/>
                  </a:lnTo>
                  <a:lnTo>
                    <a:pt x="853" y="522"/>
                  </a:lnTo>
                  <a:lnTo>
                    <a:pt x="853" y="523"/>
                  </a:lnTo>
                  <a:lnTo>
                    <a:pt x="854" y="524"/>
                  </a:lnTo>
                  <a:lnTo>
                    <a:pt x="855" y="528"/>
                  </a:lnTo>
                  <a:lnTo>
                    <a:pt x="856" y="530"/>
                  </a:lnTo>
                  <a:lnTo>
                    <a:pt x="856" y="531"/>
                  </a:lnTo>
                  <a:lnTo>
                    <a:pt x="856" y="532"/>
                  </a:lnTo>
                  <a:lnTo>
                    <a:pt x="857" y="533"/>
                  </a:lnTo>
                  <a:lnTo>
                    <a:pt x="857" y="533"/>
                  </a:lnTo>
                  <a:lnTo>
                    <a:pt x="857" y="534"/>
                  </a:lnTo>
                  <a:lnTo>
                    <a:pt x="856" y="535"/>
                  </a:lnTo>
                  <a:lnTo>
                    <a:pt x="856" y="536"/>
                  </a:lnTo>
                  <a:lnTo>
                    <a:pt x="856" y="536"/>
                  </a:lnTo>
                  <a:lnTo>
                    <a:pt x="855" y="536"/>
                  </a:lnTo>
                  <a:lnTo>
                    <a:pt x="855" y="537"/>
                  </a:lnTo>
                  <a:lnTo>
                    <a:pt x="854" y="538"/>
                  </a:lnTo>
                  <a:lnTo>
                    <a:pt x="854" y="538"/>
                  </a:lnTo>
                  <a:lnTo>
                    <a:pt x="853" y="539"/>
                  </a:lnTo>
                  <a:lnTo>
                    <a:pt x="852" y="539"/>
                  </a:lnTo>
                  <a:lnTo>
                    <a:pt x="850" y="539"/>
                  </a:lnTo>
                  <a:lnTo>
                    <a:pt x="849" y="539"/>
                  </a:lnTo>
                  <a:lnTo>
                    <a:pt x="848" y="539"/>
                  </a:lnTo>
                  <a:lnTo>
                    <a:pt x="846" y="539"/>
                  </a:lnTo>
                  <a:lnTo>
                    <a:pt x="842" y="539"/>
                  </a:lnTo>
                  <a:lnTo>
                    <a:pt x="839" y="539"/>
                  </a:lnTo>
                  <a:lnTo>
                    <a:pt x="839" y="539"/>
                  </a:lnTo>
                  <a:lnTo>
                    <a:pt x="838" y="539"/>
                  </a:lnTo>
                  <a:lnTo>
                    <a:pt x="837" y="540"/>
                  </a:lnTo>
                  <a:lnTo>
                    <a:pt x="836" y="540"/>
                  </a:lnTo>
                  <a:lnTo>
                    <a:pt x="835" y="541"/>
                  </a:lnTo>
                  <a:lnTo>
                    <a:pt x="834" y="542"/>
                  </a:lnTo>
                  <a:lnTo>
                    <a:pt x="833" y="544"/>
                  </a:lnTo>
                  <a:lnTo>
                    <a:pt x="830" y="547"/>
                  </a:lnTo>
                  <a:lnTo>
                    <a:pt x="829" y="548"/>
                  </a:lnTo>
                  <a:lnTo>
                    <a:pt x="829" y="549"/>
                  </a:lnTo>
                  <a:lnTo>
                    <a:pt x="827" y="550"/>
                  </a:lnTo>
                  <a:lnTo>
                    <a:pt x="825" y="552"/>
                  </a:lnTo>
                  <a:lnTo>
                    <a:pt x="823" y="553"/>
                  </a:lnTo>
                  <a:lnTo>
                    <a:pt x="822" y="553"/>
                  </a:lnTo>
                  <a:lnTo>
                    <a:pt x="820" y="554"/>
                  </a:lnTo>
                  <a:lnTo>
                    <a:pt x="817" y="555"/>
                  </a:lnTo>
                  <a:lnTo>
                    <a:pt x="815" y="555"/>
                  </a:lnTo>
                  <a:lnTo>
                    <a:pt x="813" y="556"/>
                  </a:lnTo>
                  <a:lnTo>
                    <a:pt x="808" y="557"/>
                  </a:lnTo>
                  <a:lnTo>
                    <a:pt x="806" y="558"/>
                  </a:lnTo>
                  <a:lnTo>
                    <a:pt x="803" y="559"/>
                  </a:lnTo>
                  <a:lnTo>
                    <a:pt x="801" y="559"/>
                  </a:lnTo>
                  <a:lnTo>
                    <a:pt x="799" y="560"/>
                  </a:lnTo>
                  <a:lnTo>
                    <a:pt x="797" y="561"/>
                  </a:lnTo>
                  <a:lnTo>
                    <a:pt x="792" y="564"/>
                  </a:lnTo>
                  <a:lnTo>
                    <a:pt x="791" y="564"/>
                  </a:lnTo>
                  <a:lnTo>
                    <a:pt x="790" y="565"/>
                  </a:lnTo>
                  <a:lnTo>
                    <a:pt x="788" y="565"/>
                  </a:lnTo>
                  <a:lnTo>
                    <a:pt x="787" y="566"/>
                  </a:lnTo>
                  <a:lnTo>
                    <a:pt x="786" y="566"/>
                  </a:lnTo>
                  <a:lnTo>
                    <a:pt x="785" y="566"/>
                  </a:lnTo>
                  <a:lnTo>
                    <a:pt x="784" y="565"/>
                  </a:lnTo>
                  <a:lnTo>
                    <a:pt x="783" y="565"/>
                  </a:lnTo>
                  <a:lnTo>
                    <a:pt x="783" y="565"/>
                  </a:lnTo>
                  <a:lnTo>
                    <a:pt x="782" y="565"/>
                  </a:lnTo>
                  <a:lnTo>
                    <a:pt x="780" y="564"/>
                  </a:lnTo>
                  <a:lnTo>
                    <a:pt x="780" y="564"/>
                  </a:lnTo>
                  <a:lnTo>
                    <a:pt x="779" y="563"/>
                  </a:lnTo>
                  <a:lnTo>
                    <a:pt x="778" y="564"/>
                  </a:lnTo>
                  <a:lnTo>
                    <a:pt x="777" y="564"/>
                  </a:lnTo>
                  <a:lnTo>
                    <a:pt x="776" y="564"/>
                  </a:lnTo>
                  <a:lnTo>
                    <a:pt x="774" y="565"/>
                  </a:lnTo>
                  <a:lnTo>
                    <a:pt x="773" y="565"/>
                  </a:lnTo>
                  <a:lnTo>
                    <a:pt x="773" y="566"/>
                  </a:lnTo>
                  <a:lnTo>
                    <a:pt x="772" y="566"/>
                  </a:lnTo>
                  <a:lnTo>
                    <a:pt x="771" y="567"/>
                  </a:lnTo>
                  <a:lnTo>
                    <a:pt x="771" y="568"/>
                  </a:lnTo>
                  <a:lnTo>
                    <a:pt x="770" y="569"/>
                  </a:lnTo>
                  <a:lnTo>
                    <a:pt x="770" y="570"/>
                  </a:lnTo>
                  <a:lnTo>
                    <a:pt x="769" y="570"/>
                  </a:lnTo>
                  <a:lnTo>
                    <a:pt x="768" y="573"/>
                  </a:lnTo>
                  <a:lnTo>
                    <a:pt x="768" y="574"/>
                  </a:lnTo>
                  <a:lnTo>
                    <a:pt x="766" y="577"/>
                  </a:lnTo>
                  <a:lnTo>
                    <a:pt x="765" y="581"/>
                  </a:lnTo>
                  <a:lnTo>
                    <a:pt x="764" y="583"/>
                  </a:lnTo>
                  <a:lnTo>
                    <a:pt x="763" y="584"/>
                  </a:lnTo>
                  <a:lnTo>
                    <a:pt x="762" y="585"/>
                  </a:lnTo>
                  <a:lnTo>
                    <a:pt x="754" y="595"/>
                  </a:lnTo>
                  <a:lnTo>
                    <a:pt x="753" y="596"/>
                  </a:lnTo>
                  <a:lnTo>
                    <a:pt x="753" y="597"/>
                  </a:lnTo>
                  <a:lnTo>
                    <a:pt x="752" y="599"/>
                  </a:lnTo>
                  <a:lnTo>
                    <a:pt x="752" y="600"/>
                  </a:lnTo>
                  <a:lnTo>
                    <a:pt x="751" y="602"/>
                  </a:lnTo>
                  <a:lnTo>
                    <a:pt x="751" y="603"/>
                  </a:lnTo>
                  <a:lnTo>
                    <a:pt x="751" y="604"/>
                  </a:lnTo>
                  <a:lnTo>
                    <a:pt x="751" y="606"/>
                  </a:lnTo>
                  <a:lnTo>
                    <a:pt x="750" y="607"/>
                  </a:lnTo>
                  <a:lnTo>
                    <a:pt x="751" y="609"/>
                  </a:lnTo>
                  <a:lnTo>
                    <a:pt x="751" y="610"/>
                  </a:lnTo>
                  <a:lnTo>
                    <a:pt x="751" y="612"/>
                  </a:lnTo>
                  <a:lnTo>
                    <a:pt x="751" y="614"/>
                  </a:lnTo>
                  <a:lnTo>
                    <a:pt x="752" y="615"/>
                  </a:lnTo>
                  <a:lnTo>
                    <a:pt x="752" y="617"/>
                  </a:lnTo>
                  <a:lnTo>
                    <a:pt x="753" y="618"/>
                  </a:lnTo>
                  <a:lnTo>
                    <a:pt x="753" y="619"/>
                  </a:lnTo>
                  <a:lnTo>
                    <a:pt x="754" y="620"/>
                  </a:lnTo>
                  <a:lnTo>
                    <a:pt x="755" y="621"/>
                  </a:lnTo>
                  <a:lnTo>
                    <a:pt x="756" y="621"/>
                  </a:lnTo>
                  <a:lnTo>
                    <a:pt x="761" y="624"/>
                  </a:lnTo>
                  <a:lnTo>
                    <a:pt x="763" y="625"/>
                  </a:lnTo>
                  <a:lnTo>
                    <a:pt x="767" y="626"/>
                  </a:lnTo>
                  <a:lnTo>
                    <a:pt x="768" y="626"/>
                  </a:lnTo>
                  <a:lnTo>
                    <a:pt x="770" y="627"/>
                  </a:lnTo>
                  <a:lnTo>
                    <a:pt x="771" y="628"/>
                  </a:lnTo>
                  <a:lnTo>
                    <a:pt x="772" y="628"/>
                  </a:lnTo>
                  <a:lnTo>
                    <a:pt x="772" y="629"/>
                  </a:lnTo>
                  <a:lnTo>
                    <a:pt x="773" y="630"/>
                  </a:lnTo>
                  <a:lnTo>
                    <a:pt x="774" y="630"/>
                  </a:lnTo>
                  <a:lnTo>
                    <a:pt x="775" y="633"/>
                  </a:lnTo>
                  <a:lnTo>
                    <a:pt x="777" y="635"/>
                  </a:lnTo>
                  <a:lnTo>
                    <a:pt x="777" y="636"/>
                  </a:lnTo>
                  <a:lnTo>
                    <a:pt x="778" y="638"/>
                  </a:lnTo>
                  <a:lnTo>
                    <a:pt x="778" y="639"/>
                  </a:lnTo>
                  <a:lnTo>
                    <a:pt x="779" y="640"/>
                  </a:lnTo>
                  <a:lnTo>
                    <a:pt x="779" y="642"/>
                  </a:lnTo>
                  <a:lnTo>
                    <a:pt x="779" y="643"/>
                  </a:lnTo>
                  <a:lnTo>
                    <a:pt x="779" y="645"/>
                  </a:lnTo>
                  <a:lnTo>
                    <a:pt x="779" y="646"/>
                  </a:lnTo>
                  <a:lnTo>
                    <a:pt x="778" y="647"/>
                  </a:lnTo>
                  <a:lnTo>
                    <a:pt x="778" y="648"/>
                  </a:lnTo>
                  <a:lnTo>
                    <a:pt x="778" y="650"/>
                  </a:lnTo>
                  <a:lnTo>
                    <a:pt x="777" y="651"/>
                  </a:lnTo>
                  <a:lnTo>
                    <a:pt x="776" y="651"/>
                  </a:lnTo>
                  <a:lnTo>
                    <a:pt x="776" y="652"/>
                  </a:lnTo>
                  <a:lnTo>
                    <a:pt x="775" y="653"/>
                  </a:lnTo>
                  <a:lnTo>
                    <a:pt x="774" y="654"/>
                  </a:lnTo>
                  <a:lnTo>
                    <a:pt x="772" y="656"/>
                  </a:lnTo>
                  <a:lnTo>
                    <a:pt x="770" y="657"/>
                  </a:lnTo>
                  <a:lnTo>
                    <a:pt x="769" y="657"/>
                  </a:lnTo>
                  <a:lnTo>
                    <a:pt x="768" y="658"/>
                  </a:lnTo>
                  <a:lnTo>
                    <a:pt x="766" y="658"/>
                  </a:lnTo>
                  <a:lnTo>
                    <a:pt x="765" y="658"/>
                  </a:lnTo>
                  <a:lnTo>
                    <a:pt x="764" y="658"/>
                  </a:lnTo>
                  <a:lnTo>
                    <a:pt x="761" y="658"/>
                  </a:lnTo>
                  <a:lnTo>
                    <a:pt x="760" y="658"/>
                  </a:lnTo>
                  <a:lnTo>
                    <a:pt x="757" y="658"/>
                  </a:lnTo>
                  <a:lnTo>
                    <a:pt x="755" y="657"/>
                  </a:lnTo>
                  <a:lnTo>
                    <a:pt x="754" y="657"/>
                  </a:lnTo>
                  <a:lnTo>
                    <a:pt x="754" y="658"/>
                  </a:lnTo>
                  <a:lnTo>
                    <a:pt x="753" y="658"/>
                  </a:lnTo>
                  <a:lnTo>
                    <a:pt x="752" y="658"/>
                  </a:lnTo>
                  <a:lnTo>
                    <a:pt x="751" y="659"/>
                  </a:lnTo>
                  <a:lnTo>
                    <a:pt x="749" y="660"/>
                  </a:lnTo>
                  <a:lnTo>
                    <a:pt x="749" y="661"/>
                  </a:lnTo>
                  <a:lnTo>
                    <a:pt x="748" y="661"/>
                  </a:lnTo>
                  <a:lnTo>
                    <a:pt x="748" y="662"/>
                  </a:lnTo>
                  <a:lnTo>
                    <a:pt x="747" y="662"/>
                  </a:lnTo>
                  <a:lnTo>
                    <a:pt x="746" y="665"/>
                  </a:lnTo>
                  <a:lnTo>
                    <a:pt x="746" y="667"/>
                  </a:lnTo>
                  <a:lnTo>
                    <a:pt x="745" y="668"/>
                  </a:lnTo>
                  <a:lnTo>
                    <a:pt x="744" y="670"/>
                  </a:lnTo>
                  <a:lnTo>
                    <a:pt x="743" y="670"/>
                  </a:lnTo>
                  <a:lnTo>
                    <a:pt x="743" y="671"/>
                  </a:lnTo>
                  <a:lnTo>
                    <a:pt x="742" y="671"/>
                  </a:lnTo>
                  <a:lnTo>
                    <a:pt x="742" y="671"/>
                  </a:lnTo>
                  <a:lnTo>
                    <a:pt x="741" y="671"/>
                  </a:lnTo>
                  <a:lnTo>
                    <a:pt x="741" y="671"/>
                  </a:lnTo>
                  <a:lnTo>
                    <a:pt x="740" y="671"/>
                  </a:lnTo>
                  <a:lnTo>
                    <a:pt x="739" y="670"/>
                  </a:lnTo>
                  <a:lnTo>
                    <a:pt x="737" y="668"/>
                  </a:lnTo>
                  <a:lnTo>
                    <a:pt x="735" y="668"/>
                  </a:lnTo>
                  <a:lnTo>
                    <a:pt x="735" y="667"/>
                  </a:lnTo>
                  <a:lnTo>
                    <a:pt x="733" y="667"/>
                  </a:lnTo>
                  <a:lnTo>
                    <a:pt x="730" y="666"/>
                  </a:lnTo>
                  <a:lnTo>
                    <a:pt x="729" y="666"/>
                  </a:lnTo>
                  <a:lnTo>
                    <a:pt x="727" y="665"/>
                  </a:lnTo>
                  <a:lnTo>
                    <a:pt x="723" y="664"/>
                  </a:lnTo>
                  <a:lnTo>
                    <a:pt x="723" y="663"/>
                  </a:lnTo>
                  <a:lnTo>
                    <a:pt x="722" y="663"/>
                  </a:lnTo>
                  <a:lnTo>
                    <a:pt x="722" y="663"/>
                  </a:lnTo>
                  <a:lnTo>
                    <a:pt x="721" y="663"/>
                  </a:lnTo>
                  <a:lnTo>
                    <a:pt x="719" y="664"/>
                  </a:lnTo>
                  <a:lnTo>
                    <a:pt x="717" y="665"/>
                  </a:lnTo>
                  <a:lnTo>
                    <a:pt x="712" y="667"/>
                  </a:lnTo>
                  <a:lnTo>
                    <a:pt x="709" y="668"/>
                  </a:lnTo>
                  <a:lnTo>
                    <a:pt x="708" y="668"/>
                  </a:lnTo>
                  <a:lnTo>
                    <a:pt x="706" y="669"/>
                  </a:lnTo>
                  <a:lnTo>
                    <a:pt x="704" y="669"/>
                  </a:lnTo>
                  <a:lnTo>
                    <a:pt x="702" y="669"/>
                  </a:lnTo>
                  <a:lnTo>
                    <a:pt x="700" y="669"/>
                  </a:lnTo>
                  <a:lnTo>
                    <a:pt x="698" y="669"/>
                  </a:lnTo>
                  <a:lnTo>
                    <a:pt x="697" y="669"/>
                  </a:lnTo>
                  <a:lnTo>
                    <a:pt x="691" y="668"/>
                  </a:lnTo>
                  <a:lnTo>
                    <a:pt x="689" y="668"/>
                  </a:lnTo>
                  <a:lnTo>
                    <a:pt x="685" y="668"/>
                  </a:lnTo>
                  <a:lnTo>
                    <a:pt x="684" y="667"/>
                  </a:lnTo>
                  <a:lnTo>
                    <a:pt x="682" y="667"/>
                  </a:lnTo>
                  <a:lnTo>
                    <a:pt x="680" y="667"/>
                  </a:lnTo>
                  <a:lnTo>
                    <a:pt x="675" y="665"/>
                  </a:lnTo>
                  <a:lnTo>
                    <a:pt x="674" y="665"/>
                  </a:lnTo>
                  <a:lnTo>
                    <a:pt x="672" y="665"/>
                  </a:lnTo>
                  <a:lnTo>
                    <a:pt x="671" y="665"/>
                  </a:lnTo>
                  <a:lnTo>
                    <a:pt x="670" y="665"/>
                  </a:lnTo>
                  <a:lnTo>
                    <a:pt x="669" y="666"/>
                  </a:lnTo>
                  <a:lnTo>
                    <a:pt x="668" y="666"/>
                  </a:lnTo>
                  <a:lnTo>
                    <a:pt x="668" y="666"/>
                  </a:lnTo>
                  <a:lnTo>
                    <a:pt x="667" y="667"/>
                  </a:lnTo>
                  <a:lnTo>
                    <a:pt x="666" y="667"/>
                  </a:lnTo>
                  <a:lnTo>
                    <a:pt x="666" y="668"/>
                  </a:lnTo>
                  <a:lnTo>
                    <a:pt x="665" y="669"/>
                  </a:lnTo>
                  <a:lnTo>
                    <a:pt x="665" y="669"/>
                  </a:lnTo>
                  <a:lnTo>
                    <a:pt x="665" y="670"/>
                  </a:lnTo>
                  <a:lnTo>
                    <a:pt x="665" y="671"/>
                  </a:lnTo>
                  <a:lnTo>
                    <a:pt x="665" y="672"/>
                  </a:lnTo>
                  <a:lnTo>
                    <a:pt x="666" y="675"/>
                  </a:lnTo>
                  <a:lnTo>
                    <a:pt x="666" y="676"/>
                  </a:lnTo>
                  <a:lnTo>
                    <a:pt x="666" y="677"/>
                  </a:lnTo>
                  <a:lnTo>
                    <a:pt x="666" y="677"/>
                  </a:lnTo>
                  <a:lnTo>
                    <a:pt x="666" y="678"/>
                  </a:lnTo>
                  <a:lnTo>
                    <a:pt x="666" y="678"/>
                  </a:lnTo>
                  <a:lnTo>
                    <a:pt x="665" y="679"/>
                  </a:lnTo>
                  <a:lnTo>
                    <a:pt x="665" y="679"/>
                  </a:lnTo>
                  <a:lnTo>
                    <a:pt x="664" y="680"/>
                  </a:lnTo>
                  <a:lnTo>
                    <a:pt x="663" y="680"/>
                  </a:lnTo>
                  <a:lnTo>
                    <a:pt x="662" y="681"/>
                  </a:lnTo>
                  <a:lnTo>
                    <a:pt x="660" y="681"/>
                  </a:lnTo>
                  <a:lnTo>
                    <a:pt x="654" y="683"/>
                  </a:lnTo>
                  <a:lnTo>
                    <a:pt x="652" y="683"/>
                  </a:lnTo>
                  <a:lnTo>
                    <a:pt x="652" y="684"/>
                  </a:lnTo>
                  <a:lnTo>
                    <a:pt x="651" y="684"/>
                  </a:lnTo>
                  <a:lnTo>
                    <a:pt x="651" y="684"/>
                  </a:lnTo>
                  <a:lnTo>
                    <a:pt x="650" y="685"/>
                  </a:lnTo>
                  <a:lnTo>
                    <a:pt x="650" y="686"/>
                  </a:lnTo>
                  <a:lnTo>
                    <a:pt x="649" y="687"/>
                  </a:lnTo>
                  <a:lnTo>
                    <a:pt x="649" y="688"/>
                  </a:lnTo>
                  <a:lnTo>
                    <a:pt x="649" y="689"/>
                  </a:lnTo>
                  <a:lnTo>
                    <a:pt x="648" y="690"/>
                  </a:lnTo>
                  <a:lnTo>
                    <a:pt x="648" y="694"/>
                  </a:lnTo>
                  <a:lnTo>
                    <a:pt x="647" y="696"/>
                  </a:lnTo>
                  <a:lnTo>
                    <a:pt x="647" y="697"/>
                  </a:lnTo>
                  <a:lnTo>
                    <a:pt x="645" y="700"/>
                  </a:lnTo>
                  <a:lnTo>
                    <a:pt x="645" y="701"/>
                  </a:lnTo>
                  <a:lnTo>
                    <a:pt x="644" y="701"/>
                  </a:lnTo>
                  <a:lnTo>
                    <a:pt x="643" y="702"/>
                  </a:lnTo>
                  <a:lnTo>
                    <a:pt x="643" y="702"/>
                  </a:lnTo>
                  <a:lnTo>
                    <a:pt x="642" y="702"/>
                  </a:lnTo>
                  <a:lnTo>
                    <a:pt x="641" y="702"/>
                  </a:lnTo>
                  <a:lnTo>
                    <a:pt x="640" y="702"/>
                  </a:lnTo>
                  <a:lnTo>
                    <a:pt x="639" y="702"/>
                  </a:lnTo>
                  <a:lnTo>
                    <a:pt x="638" y="702"/>
                  </a:lnTo>
                  <a:lnTo>
                    <a:pt x="637" y="702"/>
                  </a:lnTo>
                  <a:lnTo>
                    <a:pt x="636" y="702"/>
                  </a:lnTo>
                  <a:lnTo>
                    <a:pt x="635" y="701"/>
                  </a:lnTo>
                  <a:lnTo>
                    <a:pt x="634" y="701"/>
                  </a:lnTo>
                  <a:lnTo>
                    <a:pt x="633" y="700"/>
                  </a:lnTo>
                  <a:lnTo>
                    <a:pt x="631" y="699"/>
                  </a:lnTo>
                  <a:lnTo>
                    <a:pt x="631" y="698"/>
                  </a:lnTo>
                  <a:lnTo>
                    <a:pt x="630" y="697"/>
                  </a:lnTo>
                  <a:lnTo>
                    <a:pt x="629" y="696"/>
                  </a:lnTo>
                  <a:lnTo>
                    <a:pt x="628" y="694"/>
                  </a:lnTo>
                  <a:lnTo>
                    <a:pt x="626" y="690"/>
                  </a:lnTo>
                  <a:lnTo>
                    <a:pt x="624" y="686"/>
                  </a:lnTo>
                  <a:lnTo>
                    <a:pt x="623" y="684"/>
                  </a:lnTo>
                  <a:lnTo>
                    <a:pt x="622" y="682"/>
                  </a:lnTo>
                  <a:lnTo>
                    <a:pt x="621" y="680"/>
                  </a:lnTo>
                  <a:lnTo>
                    <a:pt x="620" y="678"/>
                  </a:lnTo>
                  <a:lnTo>
                    <a:pt x="620" y="677"/>
                  </a:lnTo>
                  <a:lnTo>
                    <a:pt x="619" y="677"/>
                  </a:lnTo>
                  <a:lnTo>
                    <a:pt x="619" y="677"/>
                  </a:lnTo>
                  <a:lnTo>
                    <a:pt x="618" y="676"/>
                  </a:lnTo>
                  <a:lnTo>
                    <a:pt x="618" y="676"/>
                  </a:lnTo>
                  <a:lnTo>
                    <a:pt x="617" y="676"/>
                  </a:lnTo>
                  <a:lnTo>
                    <a:pt x="617" y="676"/>
                  </a:lnTo>
                  <a:lnTo>
                    <a:pt x="615" y="677"/>
                  </a:lnTo>
                  <a:lnTo>
                    <a:pt x="614" y="677"/>
                  </a:lnTo>
                  <a:lnTo>
                    <a:pt x="613" y="678"/>
                  </a:lnTo>
                  <a:lnTo>
                    <a:pt x="611" y="679"/>
                  </a:lnTo>
                  <a:lnTo>
                    <a:pt x="610" y="679"/>
                  </a:lnTo>
                  <a:lnTo>
                    <a:pt x="609" y="680"/>
                  </a:lnTo>
                  <a:lnTo>
                    <a:pt x="609" y="680"/>
                  </a:lnTo>
                  <a:lnTo>
                    <a:pt x="608" y="679"/>
                  </a:lnTo>
                  <a:lnTo>
                    <a:pt x="608" y="679"/>
                  </a:lnTo>
                  <a:lnTo>
                    <a:pt x="606" y="679"/>
                  </a:lnTo>
                  <a:lnTo>
                    <a:pt x="605" y="678"/>
                  </a:lnTo>
                  <a:lnTo>
                    <a:pt x="604" y="677"/>
                  </a:lnTo>
                  <a:lnTo>
                    <a:pt x="602" y="676"/>
                  </a:lnTo>
                  <a:lnTo>
                    <a:pt x="600" y="674"/>
                  </a:lnTo>
                  <a:lnTo>
                    <a:pt x="595" y="670"/>
                  </a:lnTo>
                  <a:lnTo>
                    <a:pt x="594" y="669"/>
                  </a:lnTo>
                  <a:lnTo>
                    <a:pt x="593" y="668"/>
                  </a:lnTo>
                  <a:lnTo>
                    <a:pt x="592" y="667"/>
                  </a:lnTo>
                  <a:lnTo>
                    <a:pt x="590" y="667"/>
                  </a:lnTo>
                  <a:lnTo>
                    <a:pt x="585" y="664"/>
                  </a:lnTo>
                  <a:lnTo>
                    <a:pt x="582" y="663"/>
                  </a:lnTo>
                  <a:lnTo>
                    <a:pt x="581" y="662"/>
                  </a:lnTo>
                  <a:lnTo>
                    <a:pt x="578" y="660"/>
                  </a:lnTo>
                  <a:lnTo>
                    <a:pt x="577" y="659"/>
                  </a:lnTo>
                  <a:lnTo>
                    <a:pt x="576" y="659"/>
                  </a:lnTo>
                  <a:lnTo>
                    <a:pt x="575" y="659"/>
                  </a:lnTo>
                  <a:lnTo>
                    <a:pt x="574" y="659"/>
                  </a:lnTo>
                  <a:lnTo>
                    <a:pt x="574" y="659"/>
                  </a:lnTo>
                  <a:lnTo>
                    <a:pt x="573" y="659"/>
                  </a:lnTo>
                  <a:lnTo>
                    <a:pt x="572" y="659"/>
                  </a:lnTo>
                  <a:lnTo>
                    <a:pt x="570" y="661"/>
                  </a:lnTo>
                  <a:lnTo>
                    <a:pt x="567" y="663"/>
                  </a:lnTo>
                  <a:lnTo>
                    <a:pt x="566" y="664"/>
                  </a:lnTo>
                  <a:lnTo>
                    <a:pt x="566" y="665"/>
                  </a:lnTo>
                  <a:lnTo>
                    <a:pt x="565" y="666"/>
                  </a:lnTo>
                  <a:lnTo>
                    <a:pt x="564" y="667"/>
                  </a:lnTo>
                  <a:lnTo>
                    <a:pt x="563" y="668"/>
                  </a:lnTo>
                  <a:lnTo>
                    <a:pt x="563" y="669"/>
                  </a:lnTo>
                  <a:lnTo>
                    <a:pt x="561" y="670"/>
                  </a:lnTo>
                  <a:lnTo>
                    <a:pt x="560" y="671"/>
                  </a:lnTo>
                  <a:lnTo>
                    <a:pt x="560" y="672"/>
                  </a:lnTo>
                  <a:lnTo>
                    <a:pt x="559" y="673"/>
                  </a:lnTo>
                  <a:lnTo>
                    <a:pt x="559" y="673"/>
                  </a:lnTo>
                  <a:lnTo>
                    <a:pt x="559" y="674"/>
                  </a:lnTo>
                  <a:lnTo>
                    <a:pt x="559" y="676"/>
                  </a:lnTo>
                  <a:lnTo>
                    <a:pt x="559" y="678"/>
                  </a:lnTo>
                  <a:lnTo>
                    <a:pt x="558" y="679"/>
                  </a:lnTo>
                  <a:lnTo>
                    <a:pt x="557" y="683"/>
                  </a:lnTo>
                  <a:lnTo>
                    <a:pt x="557" y="684"/>
                  </a:lnTo>
                  <a:lnTo>
                    <a:pt x="557" y="686"/>
                  </a:lnTo>
                  <a:lnTo>
                    <a:pt x="557" y="687"/>
                  </a:lnTo>
                  <a:lnTo>
                    <a:pt x="557" y="688"/>
                  </a:lnTo>
                  <a:lnTo>
                    <a:pt x="558" y="690"/>
                  </a:lnTo>
                  <a:lnTo>
                    <a:pt x="559" y="693"/>
                  </a:lnTo>
                  <a:lnTo>
                    <a:pt x="559" y="696"/>
                  </a:lnTo>
                  <a:lnTo>
                    <a:pt x="560" y="697"/>
                  </a:lnTo>
                  <a:lnTo>
                    <a:pt x="560" y="698"/>
                  </a:lnTo>
                  <a:lnTo>
                    <a:pt x="560" y="699"/>
                  </a:lnTo>
                  <a:lnTo>
                    <a:pt x="559" y="700"/>
                  </a:lnTo>
                  <a:lnTo>
                    <a:pt x="559" y="701"/>
                  </a:lnTo>
                  <a:lnTo>
                    <a:pt x="558" y="701"/>
                  </a:lnTo>
                  <a:lnTo>
                    <a:pt x="558" y="702"/>
                  </a:lnTo>
                  <a:lnTo>
                    <a:pt x="556" y="702"/>
                  </a:lnTo>
                  <a:lnTo>
                    <a:pt x="555" y="703"/>
                  </a:lnTo>
                  <a:lnTo>
                    <a:pt x="553" y="704"/>
                  </a:lnTo>
                  <a:lnTo>
                    <a:pt x="552" y="704"/>
                  </a:lnTo>
                  <a:lnTo>
                    <a:pt x="547" y="706"/>
                  </a:lnTo>
                  <a:lnTo>
                    <a:pt x="545" y="706"/>
                  </a:lnTo>
                  <a:lnTo>
                    <a:pt x="544" y="707"/>
                  </a:lnTo>
                  <a:lnTo>
                    <a:pt x="543" y="707"/>
                  </a:lnTo>
                  <a:lnTo>
                    <a:pt x="540" y="709"/>
                  </a:lnTo>
                  <a:lnTo>
                    <a:pt x="538" y="711"/>
                  </a:lnTo>
                  <a:lnTo>
                    <a:pt x="534" y="715"/>
                  </a:lnTo>
                  <a:lnTo>
                    <a:pt x="532" y="717"/>
                  </a:lnTo>
                  <a:lnTo>
                    <a:pt x="530" y="718"/>
                  </a:lnTo>
                  <a:lnTo>
                    <a:pt x="528" y="720"/>
                  </a:lnTo>
                  <a:lnTo>
                    <a:pt x="527" y="721"/>
                  </a:lnTo>
                  <a:lnTo>
                    <a:pt x="526" y="724"/>
                  </a:lnTo>
                  <a:lnTo>
                    <a:pt x="525" y="725"/>
                  </a:lnTo>
                  <a:lnTo>
                    <a:pt x="525" y="726"/>
                  </a:lnTo>
                  <a:lnTo>
                    <a:pt x="524" y="726"/>
                  </a:lnTo>
                  <a:lnTo>
                    <a:pt x="523" y="726"/>
                  </a:lnTo>
                  <a:lnTo>
                    <a:pt x="523" y="726"/>
                  </a:lnTo>
                  <a:lnTo>
                    <a:pt x="522" y="726"/>
                  </a:lnTo>
                  <a:lnTo>
                    <a:pt x="522" y="726"/>
                  </a:lnTo>
                  <a:lnTo>
                    <a:pt x="521" y="726"/>
                  </a:lnTo>
                  <a:lnTo>
                    <a:pt x="521" y="726"/>
                  </a:lnTo>
                  <a:lnTo>
                    <a:pt x="520" y="725"/>
                  </a:lnTo>
                  <a:lnTo>
                    <a:pt x="517" y="724"/>
                  </a:lnTo>
                  <a:lnTo>
                    <a:pt x="516" y="723"/>
                  </a:lnTo>
                  <a:lnTo>
                    <a:pt x="515" y="722"/>
                  </a:lnTo>
                  <a:lnTo>
                    <a:pt x="513" y="721"/>
                  </a:lnTo>
                  <a:lnTo>
                    <a:pt x="510" y="721"/>
                  </a:lnTo>
                  <a:lnTo>
                    <a:pt x="508" y="720"/>
                  </a:lnTo>
                  <a:lnTo>
                    <a:pt x="506" y="720"/>
                  </a:lnTo>
                  <a:lnTo>
                    <a:pt x="503" y="719"/>
                  </a:lnTo>
                  <a:lnTo>
                    <a:pt x="501" y="719"/>
                  </a:lnTo>
                  <a:lnTo>
                    <a:pt x="500" y="719"/>
                  </a:lnTo>
                  <a:lnTo>
                    <a:pt x="499" y="719"/>
                  </a:lnTo>
                  <a:lnTo>
                    <a:pt x="499" y="718"/>
                  </a:lnTo>
                  <a:lnTo>
                    <a:pt x="498" y="718"/>
                  </a:lnTo>
                  <a:lnTo>
                    <a:pt x="497" y="717"/>
                  </a:lnTo>
                  <a:lnTo>
                    <a:pt x="497" y="717"/>
                  </a:lnTo>
                  <a:lnTo>
                    <a:pt x="497" y="716"/>
                  </a:lnTo>
                  <a:lnTo>
                    <a:pt x="496" y="716"/>
                  </a:lnTo>
                  <a:lnTo>
                    <a:pt x="496" y="715"/>
                  </a:lnTo>
                  <a:lnTo>
                    <a:pt x="497" y="714"/>
                  </a:lnTo>
                  <a:lnTo>
                    <a:pt x="497" y="711"/>
                  </a:lnTo>
                  <a:lnTo>
                    <a:pt x="497" y="710"/>
                  </a:lnTo>
                  <a:lnTo>
                    <a:pt x="497" y="709"/>
                  </a:lnTo>
                  <a:lnTo>
                    <a:pt x="497" y="708"/>
                  </a:lnTo>
                  <a:lnTo>
                    <a:pt x="497" y="708"/>
                  </a:lnTo>
                  <a:lnTo>
                    <a:pt x="497" y="708"/>
                  </a:lnTo>
                  <a:lnTo>
                    <a:pt x="496" y="708"/>
                  </a:lnTo>
                  <a:lnTo>
                    <a:pt x="496" y="708"/>
                  </a:lnTo>
                  <a:lnTo>
                    <a:pt x="493" y="709"/>
                  </a:lnTo>
                  <a:lnTo>
                    <a:pt x="491" y="709"/>
                  </a:lnTo>
                  <a:lnTo>
                    <a:pt x="489" y="710"/>
                  </a:lnTo>
                  <a:lnTo>
                    <a:pt x="486" y="710"/>
                  </a:lnTo>
                  <a:lnTo>
                    <a:pt x="485" y="710"/>
                  </a:lnTo>
                  <a:lnTo>
                    <a:pt x="484" y="711"/>
                  </a:lnTo>
                  <a:lnTo>
                    <a:pt x="481" y="710"/>
                  </a:lnTo>
                  <a:lnTo>
                    <a:pt x="479" y="710"/>
                  </a:lnTo>
                  <a:lnTo>
                    <a:pt x="474" y="710"/>
                  </a:lnTo>
                  <a:lnTo>
                    <a:pt x="471" y="709"/>
                  </a:lnTo>
                  <a:lnTo>
                    <a:pt x="470" y="709"/>
                  </a:lnTo>
                  <a:lnTo>
                    <a:pt x="468" y="708"/>
                  </a:lnTo>
                  <a:lnTo>
                    <a:pt x="467" y="708"/>
                  </a:lnTo>
                  <a:lnTo>
                    <a:pt x="464" y="706"/>
                  </a:lnTo>
                  <a:lnTo>
                    <a:pt x="463" y="706"/>
                  </a:lnTo>
                  <a:lnTo>
                    <a:pt x="462" y="706"/>
                  </a:lnTo>
                  <a:lnTo>
                    <a:pt x="461" y="706"/>
                  </a:lnTo>
                  <a:lnTo>
                    <a:pt x="460" y="705"/>
                  </a:lnTo>
                  <a:lnTo>
                    <a:pt x="457" y="705"/>
                  </a:lnTo>
                  <a:lnTo>
                    <a:pt x="456" y="705"/>
                  </a:lnTo>
                  <a:lnTo>
                    <a:pt x="454" y="705"/>
                  </a:lnTo>
                  <a:lnTo>
                    <a:pt x="453" y="705"/>
                  </a:lnTo>
                  <a:lnTo>
                    <a:pt x="453" y="706"/>
                  </a:lnTo>
                  <a:lnTo>
                    <a:pt x="451" y="706"/>
                  </a:lnTo>
                  <a:lnTo>
                    <a:pt x="449" y="707"/>
                  </a:lnTo>
                  <a:lnTo>
                    <a:pt x="447" y="709"/>
                  </a:lnTo>
                  <a:lnTo>
                    <a:pt x="447" y="709"/>
                  </a:lnTo>
                  <a:lnTo>
                    <a:pt x="446" y="709"/>
                  </a:lnTo>
                  <a:lnTo>
                    <a:pt x="446" y="709"/>
                  </a:lnTo>
                  <a:lnTo>
                    <a:pt x="445" y="709"/>
                  </a:lnTo>
                  <a:lnTo>
                    <a:pt x="444" y="709"/>
                  </a:lnTo>
                  <a:lnTo>
                    <a:pt x="442" y="708"/>
                  </a:lnTo>
                  <a:lnTo>
                    <a:pt x="441" y="707"/>
                  </a:lnTo>
                  <a:lnTo>
                    <a:pt x="436" y="704"/>
                  </a:lnTo>
                  <a:lnTo>
                    <a:pt x="435" y="703"/>
                  </a:lnTo>
                  <a:lnTo>
                    <a:pt x="434" y="703"/>
                  </a:lnTo>
                  <a:lnTo>
                    <a:pt x="431" y="702"/>
                  </a:lnTo>
                  <a:lnTo>
                    <a:pt x="430" y="701"/>
                  </a:lnTo>
                  <a:lnTo>
                    <a:pt x="429" y="700"/>
                  </a:lnTo>
                  <a:lnTo>
                    <a:pt x="425" y="698"/>
                  </a:lnTo>
                  <a:lnTo>
                    <a:pt x="424" y="698"/>
                  </a:lnTo>
                  <a:lnTo>
                    <a:pt x="423" y="697"/>
                  </a:lnTo>
                  <a:lnTo>
                    <a:pt x="423" y="698"/>
                  </a:lnTo>
                  <a:lnTo>
                    <a:pt x="422" y="698"/>
                  </a:lnTo>
                  <a:lnTo>
                    <a:pt x="422" y="698"/>
                  </a:lnTo>
                  <a:lnTo>
                    <a:pt x="421" y="699"/>
                  </a:lnTo>
                  <a:lnTo>
                    <a:pt x="421" y="699"/>
                  </a:lnTo>
                  <a:lnTo>
                    <a:pt x="421" y="699"/>
                  </a:lnTo>
                  <a:lnTo>
                    <a:pt x="421" y="700"/>
                  </a:lnTo>
                  <a:lnTo>
                    <a:pt x="421" y="703"/>
                  </a:lnTo>
                  <a:lnTo>
                    <a:pt x="421" y="705"/>
                  </a:lnTo>
                  <a:lnTo>
                    <a:pt x="421" y="705"/>
                  </a:lnTo>
                  <a:lnTo>
                    <a:pt x="421" y="706"/>
                  </a:lnTo>
                  <a:lnTo>
                    <a:pt x="421" y="706"/>
                  </a:lnTo>
                  <a:lnTo>
                    <a:pt x="420" y="706"/>
                  </a:lnTo>
                  <a:lnTo>
                    <a:pt x="420" y="706"/>
                  </a:lnTo>
                  <a:lnTo>
                    <a:pt x="419" y="706"/>
                  </a:lnTo>
                  <a:lnTo>
                    <a:pt x="417" y="706"/>
                  </a:lnTo>
                  <a:lnTo>
                    <a:pt x="415" y="706"/>
                  </a:lnTo>
                  <a:lnTo>
                    <a:pt x="414" y="706"/>
                  </a:lnTo>
                  <a:lnTo>
                    <a:pt x="413" y="707"/>
                  </a:lnTo>
                  <a:lnTo>
                    <a:pt x="411" y="707"/>
                  </a:lnTo>
                  <a:lnTo>
                    <a:pt x="410" y="708"/>
                  </a:lnTo>
                  <a:lnTo>
                    <a:pt x="409" y="709"/>
                  </a:lnTo>
                  <a:lnTo>
                    <a:pt x="405" y="712"/>
                  </a:lnTo>
                  <a:lnTo>
                    <a:pt x="404" y="712"/>
                  </a:lnTo>
                  <a:lnTo>
                    <a:pt x="403" y="713"/>
                  </a:lnTo>
                  <a:lnTo>
                    <a:pt x="403" y="713"/>
                  </a:lnTo>
                  <a:lnTo>
                    <a:pt x="400" y="714"/>
                  </a:lnTo>
                  <a:lnTo>
                    <a:pt x="399" y="714"/>
                  </a:lnTo>
                  <a:lnTo>
                    <a:pt x="398" y="714"/>
                  </a:lnTo>
                  <a:lnTo>
                    <a:pt x="396" y="713"/>
                  </a:lnTo>
                  <a:lnTo>
                    <a:pt x="394" y="713"/>
                  </a:lnTo>
                  <a:lnTo>
                    <a:pt x="391" y="713"/>
                  </a:lnTo>
                  <a:lnTo>
                    <a:pt x="390" y="712"/>
                  </a:lnTo>
                  <a:lnTo>
                    <a:pt x="390" y="712"/>
                  </a:lnTo>
                  <a:lnTo>
                    <a:pt x="390" y="712"/>
                  </a:lnTo>
                  <a:lnTo>
                    <a:pt x="389" y="712"/>
                  </a:lnTo>
                  <a:lnTo>
                    <a:pt x="389" y="711"/>
                  </a:lnTo>
                  <a:lnTo>
                    <a:pt x="388" y="708"/>
                  </a:lnTo>
                  <a:lnTo>
                    <a:pt x="387" y="708"/>
                  </a:lnTo>
                  <a:lnTo>
                    <a:pt x="387" y="707"/>
                  </a:lnTo>
                  <a:lnTo>
                    <a:pt x="386" y="706"/>
                  </a:lnTo>
                  <a:lnTo>
                    <a:pt x="385" y="705"/>
                  </a:lnTo>
                  <a:lnTo>
                    <a:pt x="384" y="704"/>
                  </a:lnTo>
                  <a:lnTo>
                    <a:pt x="384" y="704"/>
                  </a:lnTo>
                  <a:lnTo>
                    <a:pt x="383" y="703"/>
                  </a:lnTo>
                  <a:lnTo>
                    <a:pt x="381" y="702"/>
                  </a:lnTo>
                  <a:lnTo>
                    <a:pt x="379" y="701"/>
                  </a:lnTo>
                  <a:lnTo>
                    <a:pt x="376" y="700"/>
                  </a:lnTo>
                  <a:lnTo>
                    <a:pt x="376" y="700"/>
                  </a:lnTo>
                  <a:lnTo>
                    <a:pt x="375" y="699"/>
                  </a:lnTo>
                  <a:lnTo>
                    <a:pt x="374" y="699"/>
                  </a:lnTo>
                  <a:lnTo>
                    <a:pt x="373" y="698"/>
                  </a:lnTo>
                  <a:lnTo>
                    <a:pt x="373" y="697"/>
                  </a:lnTo>
                  <a:lnTo>
                    <a:pt x="371" y="695"/>
                  </a:lnTo>
                  <a:lnTo>
                    <a:pt x="370" y="694"/>
                  </a:lnTo>
                  <a:lnTo>
                    <a:pt x="369" y="693"/>
                  </a:lnTo>
                  <a:lnTo>
                    <a:pt x="368" y="692"/>
                  </a:lnTo>
                  <a:lnTo>
                    <a:pt x="366" y="691"/>
                  </a:lnTo>
                  <a:lnTo>
                    <a:pt x="364" y="690"/>
                  </a:lnTo>
                  <a:lnTo>
                    <a:pt x="362" y="690"/>
                  </a:lnTo>
                  <a:lnTo>
                    <a:pt x="361" y="689"/>
                  </a:lnTo>
                  <a:lnTo>
                    <a:pt x="360" y="689"/>
                  </a:lnTo>
                  <a:lnTo>
                    <a:pt x="359" y="689"/>
                  </a:lnTo>
                  <a:lnTo>
                    <a:pt x="357" y="689"/>
                  </a:lnTo>
                  <a:lnTo>
                    <a:pt x="356" y="690"/>
                  </a:lnTo>
                  <a:lnTo>
                    <a:pt x="354" y="690"/>
                  </a:lnTo>
                  <a:lnTo>
                    <a:pt x="349" y="691"/>
                  </a:lnTo>
                  <a:lnTo>
                    <a:pt x="348" y="692"/>
                  </a:lnTo>
                  <a:lnTo>
                    <a:pt x="347" y="692"/>
                  </a:lnTo>
                  <a:lnTo>
                    <a:pt x="346" y="693"/>
                  </a:lnTo>
                  <a:lnTo>
                    <a:pt x="345" y="694"/>
                  </a:lnTo>
                  <a:lnTo>
                    <a:pt x="344" y="695"/>
                  </a:lnTo>
                  <a:lnTo>
                    <a:pt x="343" y="698"/>
                  </a:lnTo>
                  <a:lnTo>
                    <a:pt x="342" y="700"/>
                  </a:lnTo>
                  <a:lnTo>
                    <a:pt x="341" y="702"/>
                  </a:lnTo>
                  <a:lnTo>
                    <a:pt x="339" y="704"/>
                  </a:lnTo>
                  <a:lnTo>
                    <a:pt x="338" y="706"/>
                  </a:lnTo>
                  <a:lnTo>
                    <a:pt x="338" y="707"/>
                  </a:lnTo>
                  <a:lnTo>
                    <a:pt x="337" y="707"/>
                  </a:lnTo>
                  <a:lnTo>
                    <a:pt x="336" y="708"/>
                  </a:lnTo>
                  <a:lnTo>
                    <a:pt x="335" y="708"/>
                  </a:lnTo>
                  <a:lnTo>
                    <a:pt x="335" y="708"/>
                  </a:lnTo>
                  <a:lnTo>
                    <a:pt x="334" y="708"/>
                  </a:lnTo>
                  <a:lnTo>
                    <a:pt x="332" y="708"/>
                  </a:lnTo>
                  <a:lnTo>
                    <a:pt x="330" y="708"/>
                  </a:lnTo>
                  <a:lnTo>
                    <a:pt x="328" y="709"/>
                  </a:lnTo>
                  <a:lnTo>
                    <a:pt x="323" y="709"/>
                  </a:lnTo>
                  <a:lnTo>
                    <a:pt x="312" y="710"/>
                  </a:lnTo>
                  <a:lnTo>
                    <a:pt x="310" y="710"/>
                  </a:lnTo>
                  <a:lnTo>
                    <a:pt x="306" y="710"/>
                  </a:lnTo>
                  <a:lnTo>
                    <a:pt x="304" y="710"/>
                  </a:lnTo>
                  <a:lnTo>
                    <a:pt x="302" y="710"/>
                  </a:lnTo>
                  <a:lnTo>
                    <a:pt x="299" y="711"/>
                  </a:lnTo>
                  <a:lnTo>
                    <a:pt x="298" y="711"/>
                  </a:lnTo>
                  <a:lnTo>
                    <a:pt x="296" y="711"/>
                  </a:lnTo>
                  <a:lnTo>
                    <a:pt x="293" y="710"/>
                  </a:lnTo>
                  <a:lnTo>
                    <a:pt x="292" y="710"/>
                  </a:lnTo>
                  <a:lnTo>
                    <a:pt x="291" y="710"/>
                  </a:lnTo>
                  <a:lnTo>
                    <a:pt x="289" y="711"/>
                  </a:lnTo>
                  <a:lnTo>
                    <a:pt x="288" y="711"/>
                  </a:lnTo>
                  <a:lnTo>
                    <a:pt x="286" y="711"/>
                  </a:lnTo>
                  <a:lnTo>
                    <a:pt x="285" y="711"/>
                  </a:lnTo>
                  <a:lnTo>
                    <a:pt x="283" y="711"/>
                  </a:lnTo>
                  <a:lnTo>
                    <a:pt x="282" y="711"/>
                  </a:lnTo>
                  <a:lnTo>
                    <a:pt x="281" y="710"/>
                  </a:lnTo>
                  <a:lnTo>
                    <a:pt x="280" y="710"/>
                  </a:lnTo>
                  <a:lnTo>
                    <a:pt x="279" y="709"/>
                  </a:lnTo>
                  <a:lnTo>
                    <a:pt x="279" y="708"/>
                  </a:lnTo>
                  <a:lnTo>
                    <a:pt x="278" y="708"/>
                  </a:lnTo>
                  <a:lnTo>
                    <a:pt x="277" y="707"/>
                  </a:lnTo>
                  <a:lnTo>
                    <a:pt x="277" y="706"/>
                  </a:lnTo>
                  <a:lnTo>
                    <a:pt x="277" y="705"/>
                  </a:lnTo>
                  <a:lnTo>
                    <a:pt x="277" y="703"/>
                  </a:lnTo>
                  <a:lnTo>
                    <a:pt x="276" y="702"/>
                  </a:lnTo>
                  <a:lnTo>
                    <a:pt x="276" y="700"/>
                  </a:lnTo>
                  <a:lnTo>
                    <a:pt x="276" y="694"/>
                  </a:lnTo>
                  <a:lnTo>
                    <a:pt x="276" y="692"/>
                  </a:lnTo>
                  <a:lnTo>
                    <a:pt x="276" y="692"/>
                  </a:lnTo>
                  <a:lnTo>
                    <a:pt x="276" y="691"/>
                  </a:lnTo>
                  <a:lnTo>
                    <a:pt x="275" y="690"/>
                  </a:lnTo>
                  <a:lnTo>
                    <a:pt x="275" y="690"/>
                  </a:lnTo>
                  <a:lnTo>
                    <a:pt x="275" y="690"/>
                  </a:lnTo>
                  <a:lnTo>
                    <a:pt x="272" y="691"/>
                  </a:lnTo>
                  <a:lnTo>
                    <a:pt x="270" y="692"/>
                  </a:lnTo>
                  <a:lnTo>
                    <a:pt x="268" y="692"/>
                  </a:lnTo>
                  <a:lnTo>
                    <a:pt x="266" y="693"/>
                  </a:lnTo>
                  <a:lnTo>
                    <a:pt x="263" y="695"/>
                  </a:lnTo>
                  <a:lnTo>
                    <a:pt x="258" y="697"/>
                  </a:lnTo>
                  <a:lnTo>
                    <a:pt x="256" y="698"/>
                  </a:lnTo>
                  <a:lnTo>
                    <a:pt x="255" y="699"/>
                  </a:lnTo>
                  <a:lnTo>
                    <a:pt x="255" y="699"/>
                  </a:lnTo>
                  <a:lnTo>
                    <a:pt x="254" y="700"/>
                  </a:lnTo>
                  <a:lnTo>
                    <a:pt x="254" y="701"/>
                  </a:lnTo>
                  <a:lnTo>
                    <a:pt x="253" y="702"/>
                  </a:lnTo>
                  <a:lnTo>
                    <a:pt x="252" y="705"/>
                  </a:lnTo>
                  <a:lnTo>
                    <a:pt x="251" y="708"/>
                  </a:lnTo>
                  <a:lnTo>
                    <a:pt x="250" y="709"/>
                  </a:lnTo>
                  <a:lnTo>
                    <a:pt x="250" y="710"/>
                  </a:lnTo>
                  <a:lnTo>
                    <a:pt x="249" y="712"/>
                  </a:lnTo>
                  <a:lnTo>
                    <a:pt x="248" y="714"/>
                  </a:lnTo>
                  <a:lnTo>
                    <a:pt x="247" y="714"/>
                  </a:lnTo>
                  <a:lnTo>
                    <a:pt x="246" y="715"/>
                  </a:lnTo>
                  <a:lnTo>
                    <a:pt x="246" y="715"/>
                  </a:lnTo>
                  <a:lnTo>
                    <a:pt x="246" y="715"/>
                  </a:lnTo>
                  <a:lnTo>
                    <a:pt x="243" y="716"/>
                  </a:lnTo>
                  <a:lnTo>
                    <a:pt x="242" y="716"/>
                  </a:lnTo>
                  <a:lnTo>
                    <a:pt x="241" y="717"/>
                  </a:lnTo>
                  <a:lnTo>
                    <a:pt x="239" y="718"/>
                  </a:lnTo>
                  <a:lnTo>
                    <a:pt x="237" y="719"/>
                  </a:lnTo>
                  <a:lnTo>
                    <a:pt x="236" y="720"/>
                  </a:lnTo>
                  <a:lnTo>
                    <a:pt x="235" y="720"/>
                  </a:lnTo>
                  <a:lnTo>
                    <a:pt x="234" y="721"/>
                  </a:lnTo>
                  <a:lnTo>
                    <a:pt x="233" y="721"/>
                  </a:lnTo>
                  <a:lnTo>
                    <a:pt x="228" y="721"/>
                  </a:lnTo>
                  <a:lnTo>
                    <a:pt x="227" y="722"/>
                  </a:lnTo>
                  <a:lnTo>
                    <a:pt x="225" y="722"/>
                  </a:lnTo>
                  <a:lnTo>
                    <a:pt x="224" y="723"/>
                  </a:lnTo>
                  <a:lnTo>
                    <a:pt x="223" y="723"/>
                  </a:lnTo>
                  <a:lnTo>
                    <a:pt x="221" y="725"/>
                  </a:lnTo>
                  <a:lnTo>
                    <a:pt x="220" y="725"/>
                  </a:lnTo>
                  <a:lnTo>
                    <a:pt x="219" y="726"/>
                  </a:lnTo>
                  <a:lnTo>
                    <a:pt x="217" y="726"/>
                  </a:lnTo>
                  <a:lnTo>
                    <a:pt x="216" y="727"/>
                  </a:lnTo>
                  <a:lnTo>
                    <a:pt x="215" y="727"/>
                  </a:lnTo>
                  <a:lnTo>
                    <a:pt x="213" y="727"/>
                  </a:lnTo>
                  <a:lnTo>
                    <a:pt x="212" y="727"/>
                  </a:lnTo>
                  <a:lnTo>
                    <a:pt x="211" y="726"/>
                  </a:lnTo>
                  <a:lnTo>
                    <a:pt x="209" y="726"/>
                  </a:lnTo>
                  <a:lnTo>
                    <a:pt x="208" y="725"/>
                  </a:lnTo>
                  <a:lnTo>
                    <a:pt x="206" y="724"/>
                  </a:lnTo>
                  <a:lnTo>
                    <a:pt x="205" y="724"/>
                  </a:lnTo>
                  <a:lnTo>
                    <a:pt x="204" y="724"/>
                  </a:lnTo>
                  <a:lnTo>
                    <a:pt x="204" y="723"/>
                  </a:lnTo>
                  <a:lnTo>
                    <a:pt x="203" y="722"/>
                  </a:lnTo>
                  <a:lnTo>
                    <a:pt x="202" y="722"/>
                  </a:lnTo>
                  <a:lnTo>
                    <a:pt x="201" y="721"/>
                  </a:lnTo>
                  <a:lnTo>
                    <a:pt x="199" y="720"/>
                  </a:lnTo>
                  <a:lnTo>
                    <a:pt x="198" y="720"/>
                  </a:lnTo>
                  <a:lnTo>
                    <a:pt x="195" y="717"/>
                  </a:lnTo>
                  <a:lnTo>
                    <a:pt x="194" y="717"/>
                  </a:lnTo>
                  <a:lnTo>
                    <a:pt x="193" y="716"/>
                  </a:lnTo>
                  <a:lnTo>
                    <a:pt x="193" y="716"/>
                  </a:lnTo>
                  <a:lnTo>
                    <a:pt x="192" y="716"/>
                  </a:lnTo>
                  <a:lnTo>
                    <a:pt x="191" y="716"/>
                  </a:lnTo>
                  <a:lnTo>
                    <a:pt x="189" y="716"/>
                  </a:lnTo>
                  <a:lnTo>
                    <a:pt x="188" y="717"/>
                  </a:lnTo>
                  <a:lnTo>
                    <a:pt x="185" y="719"/>
                  </a:lnTo>
                  <a:lnTo>
                    <a:pt x="183" y="719"/>
                  </a:lnTo>
                  <a:lnTo>
                    <a:pt x="182" y="719"/>
                  </a:lnTo>
                  <a:lnTo>
                    <a:pt x="181" y="720"/>
                  </a:lnTo>
                  <a:lnTo>
                    <a:pt x="181" y="720"/>
                  </a:lnTo>
                  <a:lnTo>
                    <a:pt x="180" y="720"/>
                  </a:lnTo>
                  <a:lnTo>
                    <a:pt x="179" y="720"/>
                  </a:lnTo>
                  <a:lnTo>
                    <a:pt x="178" y="720"/>
                  </a:lnTo>
                  <a:lnTo>
                    <a:pt x="178" y="719"/>
                  </a:lnTo>
                  <a:lnTo>
                    <a:pt x="177" y="719"/>
                  </a:lnTo>
                  <a:lnTo>
                    <a:pt x="174" y="716"/>
                  </a:lnTo>
                  <a:lnTo>
                    <a:pt x="173" y="715"/>
                  </a:lnTo>
                  <a:lnTo>
                    <a:pt x="172" y="715"/>
                  </a:lnTo>
                  <a:lnTo>
                    <a:pt x="172" y="715"/>
                  </a:lnTo>
                  <a:lnTo>
                    <a:pt x="171" y="715"/>
                  </a:lnTo>
                  <a:lnTo>
                    <a:pt x="170" y="715"/>
                  </a:lnTo>
                  <a:lnTo>
                    <a:pt x="170" y="715"/>
                  </a:lnTo>
                  <a:lnTo>
                    <a:pt x="169" y="715"/>
                  </a:lnTo>
                  <a:lnTo>
                    <a:pt x="166" y="716"/>
                  </a:lnTo>
                  <a:lnTo>
                    <a:pt x="164" y="717"/>
                  </a:lnTo>
                  <a:lnTo>
                    <a:pt x="158" y="719"/>
                  </a:lnTo>
                  <a:lnTo>
                    <a:pt x="154" y="720"/>
                  </a:lnTo>
                  <a:lnTo>
                    <a:pt x="153" y="720"/>
                  </a:lnTo>
                  <a:lnTo>
                    <a:pt x="151" y="721"/>
                  </a:lnTo>
                  <a:lnTo>
                    <a:pt x="149" y="721"/>
                  </a:lnTo>
                  <a:lnTo>
                    <a:pt x="149" y="720"/>
                  </a:lnTo>
                  <a:lnTo>
                    <a:pt x="148" y="720"/>
                  </a:lnTo>
                  <a:lnTo>
                    <a:pt x="148" y="720"/>
                  </a:lnTo>
                  <a:lnTo>
                    <a:pt x="147" y="720"/>
                  </a:lnTo>
                  <a:lnTo>
                    <a:pt x="148" y="720"/>
                  </a:lnTo>
                  <a:lnTo>
                    <a:pt x="148" y="718"/>
                  </a:lnTo>
                  <a:lnTo>
                    <a:pt x="148" y="716"/>
                  </a:lnTo>
                  <a:lnTo>
                    <a:pt x="148" y="714"/>
                  </a:lnTo>
                  <a:lnTo>
                    <a:pt x="148" y="712"/>
                  </a:lnTo>
                  <a:lnTo>
                    <a:pt x="148" y="710"/>
                  </a:lnTo>
                  <a:lnTo>
                    <a:pt x="148" y="709"/>
                  </a:lnTo>
                  <a:lnTo>
                    <a:pt x="147" y="707"/>
                  </a:lnTo>
                  <a:lnTo>
                    <a:pt x="147" y="705"/>
                  </a:lnTo>
                  <a:lnTo>
                    <a:pt x="146" y="703"/>
                  </a:lnTo>
                  <a:lnTo>
                    <a:pt x="146" y="702"/>
                  </a:lnTo>
                  <a:lnTo>
                    <a:pt x="145" y="701"/>
                  </a:lnTo>
                  <a:lnTo>
                    <a:pt x="144" y="700"/>
                  </a:lnTo>
                  <a:lnTo>
                    <a:pt x="143" y="699"/>
                  </a:lnTo>
                  <a:lnTo>
                    <a:pt x="142" y="698"/>
                  </a:lnTo>
                  <a:lnTo>
                    <a:pt x="141" y="698"/>
                  </a:lnTo>
                  <a:lnTo>
                    <a:pt x="139" y="697"/>
                  </a:lnTo>
                  <a:lnTo>
                    <a:pt x="139" y="696"/>
                  </a:lnTo>
                  <a:lnTo>
                    <a:pt x="138" y="696"/>
                  </a:lnTo>
                  <a:lnTo>
                    <a:pt x="138" y="695"/>
                  </a:lnTo>
                  <a:lnTo>
                    <a:pt x="138" y="695"/>
                  </a:lnTo>
                  <a:lnTo>
                    <a:pt x="138" y="694"/>
                  </a:lnTo>
                  <a:lnTo>
                    <a:pt x="138" y="693"/>
                  </a:lnTo>
                  <a:lnTo>
                    <a:pt x="138" y="687"/>
                  </a:lnTo>
                  <a:lnTo>
                    <a:pt x="138" y="686"/>
                  </a:lnTo>
                  <a:lnTo>
                    <a:pt x="138" y="682"/>
                  </a:lnTo>
                  <a:lnTo>
                    <a:pt x="138" y="677"/>
                  </a:lnTo>
                  <a:lnTo>
                    <a:pt x="139" y="675"/>
                  </a:lnTo>
                  <a:lnTo>
                    <a:pt x="139" y="673"/>
                  </a:lnTo>
                  <a:lnTo>
                    <a:pt x="140" y="667"/>
                  </a:lnTo>
                  <a:lnTo>
                    <a:pt x="141" y="665"/>
                  </a:lnTo>
                  <a:lnTo>
                    <a:pt x="141" y="664"/>
                  </a:lnTo>
                  <a:lnTo>
                    <a:pt x="141" y="661"/>
                  </a:lnTo>
                  <a:lnTo>
                    <a:pt x="141" y="659"/>
                  </a:lnTo>
                  <a:lnTo>
                    <a:pt x="141" y="656"/>
                  </a:lnTo>
                  <a:lnTo>
                    <a:pt x="141" y="654"/>
                  </a:lnTo>
                  <a:lnTo>
                    <a:pt x="141" y="652"/>
                  </a:lnTo>
                  <a:lnTo>
                    <a:pt x="140" y="652"/>
                  </a:lnTo>
                  <a:lnTo>
                    <a:pt x="140" y="651"/>
                  </a:lnTo>
                  <a:lnTo>
                    <a:pt x="139" y="650"/>
                  </a:lnTo>
                  <a:lnTo>
                    <a:pt x="139" y="650"/>
                  </a:lnTo>
                  <a:lnTo>
                    <a:pt x="138" y="649"/>
                  </a:lnTo>
                  <a:lnTo>
                    <a:pt x="137" y="648"/>
                  </a:lnTo>
                  <a:lnTo>
                    <a:pt x="135" y="648"/>
                  </a:lnTo>
                  <a:lnTo>
                    <a:pt x="134" y="647"/>
                  </a:lnTo>
                  <a:lnTo>
                    <a:pt x="132" y="647"/>
                  </a:lnTo>
                  <a:lnTo>
                    <a:pt x="131" y="646"/>
                  </a:lnTo>
                  <a:lnTo>
                    <a:pt x="129" y="646"/>
                  </a:lnTo>
                  <a:lnTo>
                    <a:pt x="126" y="646"/>
                  </a:lnTo>
                  <a:lnTo>
                    <a:pt x="125" y="646"/>
                  </a:lnTo>
                  <a:lnTo>
                    <a:pt x="124" y="646"/>
                  </a:lnTo>
                  <a:lnTo>
                    <a:pt x="124" y="646"/>
                  </a:lnTo>
                  <a:lnTo>
                    <a:pt x="123" y="646"/>
                  </a:lnTo>
                  <a:lnTo>
                    <a:pt x="123" y="645"/>
                  </a:lnTo>
                  <a:lnTo>
                    <a:pt x="122" y="645"/>
                  </a:lnTo>
                  <a:lnTo>
                    <a:pt x="122" y="645"/>
                  </a:lnTo>
                  <a:lnTo>
                    <a:pt x="122" y="644"/>
                  </a:lnTo>
                  <a:lnTo>
                    <a:pt x="122" y="644"/>
                  </a:lnTo>
                  <a:lnTo>
                    <a:pt x="123" y="643"/>
                  </a:lnTo>
                  <a:lnTo>
                    <a:pt x="123" y="642"/>
                  </a:lnTo>
                  <a:lnTo>
                    <a:pt x="123" y="641"/>
                  </a:lnTo>
                  <a:lnTo>
                    <a:pt x="122" y="640"/>
                  </a:lnTo>
                  <a:lnTo>
                    <a:pt x="122" y="640"/>
                  </a:lnTo>
                  <a:lnTo>
                    <a:pt x="121" y="639"/>
                  </a:lnTo>
                  <a:lnTo>
                    <a:pt x="120" y="638"/>
                  </a:lnTo>
                  <a:lnTo>
                    <a:pt x="118" y="637"/>
                  </a:lnTo>
                  <a:lnTo>
                    <a:pt x="117" y="636"/>
                  </a:lnTo>
                  <a:lnTo>
                    <a:pt x="116" y="636"/>
                  </a:lnTo>
                  <a:lnTo>
                    <a:pt x="116" y="635"/>
                  </a:lnTo>
                  <a:lnTo>
                    <a:pt x="116" y="635"/>
                  </a:lnTo>
                  <a:lnTo>
                    <a:pt x="116" y="635"/>
                  </a:lnTo>
                  <a:lnTo>
                    <a:pt x="116" y="635"/>
                  </a:lnTo>
                  <a:lnTo>
                    <a:pt x="117" y="635"/>
                  </a:lnTo>
                  <a:lnTo>
                    <a:pt x="118" y="634"/>
                  </a:lnTo>
                  <a:lnTo>
                    <a:pt x="120" y="634"/>
                  </a:lnTo>
                  <a:lnTo>
                    <a:pt x="121" y="634"/>
                  </a:lnTo>
                  <a:lnTo>
                    <a:pt x="122" y="634"/>
                  </a:lnTo>
                  <a:lnTo>
                    <a:pt x="123" y="633"/>
                  </a:lnTo>
                  <a:lnTo>
                    <a:pt x="124" y="633"/>
                  </a:lnTo>
                  <a:lnTo>
                    <a:pt x="124" y="632"/>
                  </a:lnTo>
                  <a:lnTo>
                    <a:pt x="124" y="632"/>
                  </a:lnTo>
                  <a:lnTo>
                    <a:pt x="125" y="631"/>
                  </a:lnTo>
                  <a:lnTo>
                    <a:pt x="125" y="631"/>
                  </a:lnTo>
                  <a:lnTo>
                    <a:pt x="124" y="630"/>
                  </a:lnTo>
                  <a:lnTo>
                    <a:pt x="124" y="629"/>
                  </a:lnTo>
                  <a:lnTo>
                    <a:pt x="123" y="628"/>
                  </a:lnTo>
                  <a:lnTo>
                    <a:pt x="123" y="627"/>
                  </a:lnTo>
                  <a:lnTo>
                    <a:pt x="122" y="626"/>
                  </a:lnTo>
                  <a:lnTo>
                    <a:pt x="120" y="624"/>
                  </a:lnTo>
                  <a:lnTo>
                    <a:pt x="120" y="623"/>
                  </a:lnTo>
                  <a:lnTo>
                    <a:pt x="119" y="622"/>
                  </a:lnTo>
                  <a:lnTo>
                    <a:pt x="119" y="622"/>
                  </a:lnTo>
                  <a:lnTo>
                    <a:pt x="119" y="621"/>
                  </a:lnTo>
                  <a:lnTo>
                    <a:pt x="119" y="620"/>
                  </a:lnTo>
                  <a:lnTo>
                    <a:pt x="119" y="619"/>
                  </a:lnTo>
                  <a:lnTo>
                    <a:pt x="119" y="619"/>
                  </a:lnTo>
                  <a:lnTo>
                    <a:pt x="119" y="618"/>
                  </a:lnTo>
                  <a:lnTo>
                    <a:pt x="119" y="618"/>
                  </a:lnTo>
                  <a:lnTo>
                    <a:pt x="120" y="618"/>
                  </a:lnTo>
                  <a:lnTo>
                    <a:pt x="125" y="615"/>
                  </a:lnTo>
                  <a:lnTo>
                    <a:pt x="127" y="614"/>
                  </a:lnTo>
                  <a:lnTo>
                    <a:pt x="127" y="614"/>
                  </a:lnTo>
                  <a:lnTo>
                    <a:pt x="128" y="613"/>
                  </a:lnTo>
                  <a:lnTo>
                    <a:pt x="128" y="613"/>
                  </a:lnTo>
                  <a:lnTo>
                    <a:pt x="129" y="612"/>
                  </a:lnTo>
                  <a:lnTo>
                    <a:pt x="128" y="612"/>
                  </a:lnTo>
                  <a:lnTo>
                    <a:pt x="128" y="611"/>
                  </a:lnTo>
                  <a:lnTo>
                    <a:pt x="128" y="611"/>
                  </a:lnTo>
                  <a:lnTo>
                    <a:pt x="127" y="610"/>
                  </a:lnTo>
                  <a:lnTo>
                    <a:pt x="127" y="610"/>
                  </a:lnTo>
                  <a:lnTo>
                    <a:pt x="126" y="609"/>
                  </a:lnTo>
                  <a:lnTo>
                    <a:pt x="125" y="609"/>
                  </a:lnTo>
                  <a:lnTo>
                    <a:pt x="123" y="609"/>
                  </a:lnTo>
                  <a:lnTo>
                    <a:pt x="122" y="609"/>
                  </a:lnTo>
                  <a:lnTo>
                    <a:pt x="120" y="609"/>
                  </a:lnTo>
                  <a:lnTo>
                    <a:pt x="118" y="609"/>
                  </a:lnTo>
                  <a:lnTo>
                    <a:pt x="116" y="609"/>
                  </a:lnTo>
                  <a:lnTo>
                    <a:pt x="115" y="609"/>
                  </a:lnTo>
                  <a:lnTo>
                    <a:pt x="114" y="609"/>
                  </a:lnTo>
                  <a:lnTo>
                    <a:pt x="113" y="609"/>
                  </a:lnTo>
                  <a:lnTo>
                    <a:pt x="113" y="609"/>
                  </a:lnTo>
                  <a:lnTo>
                    <a:pt x="112" y="608"/>
                  </a:lnTo>
                  <a:lnTo>
                    <a:pt x="112" y="608"/>
                  </a:lnTo>
                  <a:lnTo>
                    <a:pt x="111" y="607"/>
                  </a:lnTo>
                  <a:lnTo>
                    <a:pt x="111" y="606"/>
                  </a:lnTo>
                  <a:lnTo>
                    <a:pt x="111" y="605"/>
                  </a:lnTo>
                  <a:lnTo>
                    <a:pt x="111" y="604"/>
                  </a:lnTo>
                  <a:lnTo>
                    <a:pt x="111" y="603"/>
                  </a:lnTo>
                  <a:lnTo>
                    <a:pt x="111" y="601"/>
                  </a:lnTo>
                  <a:lnTo>
                    <a:pt x="112" y="600"/>
                  </a:lnTo>
                  <a:lnTo>
                    <a:pt x="112" y="599"/>
                  </a:lnTo>
                  <a:lnTo>
                    <a:pt x="113" y="598"/>
                  </a:lnTo>
                  <a:lnTo>
                    <a:pt x="114" y="596"/>
                  </a:lnTo>
                  <a:lnTo>
                    <a:pt x="118" y="591"/>
                  </a:lnTo>
                  <a:lnTo>
                    <a:pt x="119" y="589"/>
                  </a:lnTo>
                  <a:lnTo>
                    <a:pt x="120" y="588"/>
                  </a:lnTo>
                  <a:lnTo>
                    <a:pt x="122" y="587"/>
                  </a:lnTo>
                  <a:lnTo>
                    <a:pt x="123" y="586"/>
                  </a:lnTo>
                  <a:lnTo>
                    <a:pt x="124" y="584"/>
                  </a:lnTo>
                  <a:lnTo>
                    <a:pt x="125" y="584"/>
                  </a:lnTo>
                  <a:lnTo>
                    <a:pt x="127" y="582"/>
                  </a:lnTo>
                  <a:lnTo>
                    <a:pt x="128" y="581"/>
                  </a:lnTo>
                  <a:lnTo>
                    <a:pt x="130" y="581"/>
                  </a:lnTo>
                  <a:lnTo>
                    <a:pt x="132" y="580"/>
                  </a:lnTo>
                  <a:lnTo>
                    <a:pt x="133" y="579"/>
                  </a:lnTo>
                  <a:lnTo>
                    <a:pt x="134" y="579"/>
                  </a:lnTo>
                  <a:lnTo>
                    <a:pt x="135" y="578"/>
                  </a:lnTo>
                  <a:lnTo>
                    <a:pt x="137" y="578"/>
                  </a:lnTo>
                  <a:lnTo>
                    <a:pt x="138" y="578"/>
                  </a:lnTo>
                  <a:lnTo>
                    <a:pt x="139" y="578"/>
                  </a:lnTo>
                  <a:lnTo>
                    <a:pt x="139" y="579"/>
                  </a:lnTo>
                  <a:lnTo>
                    <a:pt x="140" y="579"/>
                  </a:lnTo>
                  <a:lnTo>
                    <a:pt x="144" y="581"/>
                  </a:lnTo>
                  <a:lnTo>
                    <a:pt x="145" y="582"/>
                  </a:lnTo>
                  <a:lnTo>
                    <a:pt x="146" y="582"/>
                  </a:lnTo>
                  <a:lnTo>
                    <a:pt x="147" y="582"/>
                  </a:lnTo>
                  <a:lnTo>
                    <a:pt x="147" y="582"/>
                  </a:lnTo>
                  <a:lnTo>
                    <a:pt x="148" y="582"/>
                  </a:lnTo>
                  <a:lnTo>
                    <a:pt x="149" y="582"/>
                  </a:lnTo>
                  <a:lnTo>
                    <a:pt x="150" y="582"/>
                  </a:lnTo>
                  <a:lnTo>
                    <a:pt x="150" y="581"/>
                  </a:lnTo>
                  <a:lnTo>
                    <a:pt x="151" y="581"/>
                  </a:lnTo>
                  <a:lnTo>
                    <a:pt x="152" y="580"/>
                  </a:lnTo>
                  <a:lnTo>
                    <a:pt x="153" y="579"/>
                  </a:lnTo>
                  <a:lnTo>
                    <a:pt x="155" y="575"/>
                  </a:lnTo>
                  <a:lnTo>
                    <a:pt x="156" y="574"/>
                  </a:lnTo>
                  <a:lnTo>
                    <a:pt x="158" y="573"/>
                  </a:lnTo>
                  <a:lnTo>
                    <a:pt x="159" y="571"/>
                  </a:lnTo>
                  <a:lnTo>
                    <a:pt x="163" y="568"/>
                  </a:lnTo>
                  <a:lnTo>
                    <a:pt x="165" y="566"/>
                  </a:lnTo>
                  <a:lnTo>
                    <a:pt x="166" y="566"/>
                  </a:lnTo>
                  <a:lnTo>
                    <a:pt x="166" y="565"/>
                  </a:lnTo>
                  <a:lnTo>
                    <a:pt x="167" y="564"/>
                  </a:lnTo>
                  <a:lnTo>
                    <a:pt x="167" y="563"/>
                  </a:lnTo>
                  <a:lnTo>
                    <a:pt x="167" y="563"/>
                  </a:lnTo>
                  <a:lnTo>
                    <a:pt x="167" y="562"/>
                  </a:lnTo>
                  <a:lnTo>
                    <a:pt x="167" y="561"/>
                  </a:lnTo>
                  <a:lnTo>
                    <a:pt x="167" y="560"/>
                  </a:lnTo>
                  <a:lnTo>
                    <a:pt x="166" y="559"/>
                  </a:lnTo>
                  <a:lnTo>
                    <a:pt x="165" y="558"/>
                  </a:lnTo>
                  <a:lnTo>
                    <a:pt x="164" y="558"/>
                  </a:lnTo>
                  <a:lnTo>
                    <a:pt x="162" y="557"/>
                  </a:lnTo>
                  <a:lnTo>
                    <a:pt x="162" y="556"/>
                  </a:lnTo>
                  <a:lnTo>
                    <a:pt x="161" y="556"/>
                  </a:lnTo>
                  <a:lnTo>
                    <a:pt x="161" y="555"/>
                  </a:lnTo>
                  <a:lnTo>
                    <a:pt x="161" y="554"/>
                  </a:lnTo>
                  <a:lnTo>
                    <a:pt x="161" y="553"/>
                  </a:lnTo>
                  <a:lnTo>
                    <a:pt x="162" y="551"/>
                  </a:lnTo>
                  <a:lnTo>
                    <a:pt x="162" y="549"/>
                  </a:lnTo>
                  <a:lnTo>
                    <a:pt x="162" y="548"/>
                  </a:lnTo>
                  <a:lnTo>
                    <a:pt x="163" y="546"/>
                  </a:lnTo>
                  <a:lnTo>
                    <a:pt x="163" y="545"/>
                  </a:lnTo>
                  <a:lnTo>
                    <a:pt x="163" y="543"/>
                  </a:lnTo>
                  <a:lnTo>
                    <a:pt x="163" y="539"/>
                  </a:lnTo>
                  <a:lnTo>
                    <a:pt x="163" y="537"/>
                  </a:lnTo>
                  <a:lnTo>
                    <a:pt x="163" y="536"/>
                  </a:lnTo>
                  <a:lnTo>
                    <a:pt x="163" y="535"/>
                  </a:lnTo>
                  <a:lnTo>
                    <a:pt x="163" y="534"/>
                  </a:lnTo>
                  <a:lnTo>
                    <a:pt x="164" y="533"/>
                  </a:lnTo>
                  <a:lnTo>
                    <a:pt x="165" y="529"/>
                  </a:lnTo>
                  <a:lnTo>
                    <a:pt x="166" y="527"/>
                  </a:lnTo>
                  <a:lnTo>
                    <a:pt x="166" y="525"/>
                  </a:lnTo>
                  <a:lnTo>
                    <a:pt x="166" y="524"/>
                  </a:lnTo>
                  <a:lnTo>
                    <a:pt x="167" y="522"/>
                  </a:lnTo>
                  <a:lnTo>
                    <a:pt x="167" y="521"/>
                  </a:lnTo>
                  <a:lnTo>
                    <a:pt x="167" y="519"/>
                  </a:lnTo>
                  <a:lnTo>
                    <a:pt x="166" y="516"/>
                  </a:lnTo>
                  <a:lnTo>
                    <a:pt x="166" y="513"/>
                  </a:lnTo>
                  <a:lnTo>
                    <a:pt x="166" y="512"/>
                  </a:lnTo>
                  <a:lnTo>
                    <a:pt x="167" y="506"/>
                  </a:lnTo>
                  <a:lnTo>
                    <a:pt x="167" y="504"/>
                  </a:lnTo>
                  <a:lnTo>
                    <a:pt x="168" y="502"/>
                  </a:lnTo>
                  <a:lnTo>
                    <a:pt x="169" y="498"/>
                  </a:lnTo>
                  <a:lnTo>
                    <a:pt x="170" y="495"/>
                  </a:lnTo>
                  <a:lnTo>
                    <a:pt x="171" y="493"/>
                  </a:lnTo>
                  <a:lnTo>
                    <a:pt x="171" y="492"/>
                  </a:lnTo>
                  <a:lnTo>
                    <a:pt x="172" y="491"/>
                  </a:lnTo>
                  <a:lnTo>
                    <a:pt x="173" y="490"/>
                  </a:lnTo>
                  <a:lnTo>
                    <a:pt x="173" y="490"/>
                  </a:lnTo>
                  <a:lnTo>
                    <a:pt x="176" y="488"/>
                  </a:lnTo>
                  <a:lnTo>
                    <a:pt x="177" y="487"/>
                  </a:lnTo>
                  <a:lnTo>
                    <a:pt x="177" y="486"/>
                  </a:lnTo>
                  <a:lnTo>
                    <a:pt x="177" y="485"/>
                  </a:lnTo>
                  <a:lnTo>
                    <a:pt x="178" y="484"/>
                  </a:lnTo>
                  <a:lnTo>
                    <a:pt x="178" y="483"/>
                  </a:lnTo>
                  <a:lnTo>
                    <a:pt x="178" y="482"/>
                  </a:lnTo>
                  <a:lnTo>
                    <a:pt x="178" y="480"/>
                  </a:lnTo>
                  <a:lnTo>
                    <a:pt x="178" y="475"/>
                  </a:lnTo>
                  <a:lnTo>
                    <a:pt x="177" y="473"/>
                  </a:lnTo>
                  <a:lnTo>
                    <a:pt x="177" y="467"/>
                  </a:lnTo>
                  <a:lnTo>
                    <a:pt x="176" y="462"/>
                  </a:lnTo>
                  <a:lnTo>
                    <a:pt x="176" y="460"/>
                  </a:lnTo>
                  <a:lnTo>
                    <a:pt x="176" y="453"/>
                  </a:lnTo>
                  <a:lnTo>
                    <a:pt x="176" y="452"/>
                  </a:lnTo>
                  <a:lnTo>
                    <a:pt x="176" y="451"/>
                  </a:lnTo>
                  <a:lnTo>
                    <a:pt x="175" y="451"/>
                  </a:lnTo>
                  <a:lnTo>
                    <a:pt x="175" y="450"/>
                  </a:lnTo>
                  <a:lnTo>
                    <a:pt x="174" y="450"/>
                  </a:lnTo>
                  <a:lnTo>
                    <a:pt x="173" y="449"/>
                  </a:lnTo>
                  <a:lnTo>
                    <a:pt x="164" y="444"/>
                  </a:lnTo>
                  <a:lnTo>
                    <a:pt x="161" y="443"/>
                  </a:lnTo>
                  <a:lnTo>
                    <a:pt x="159" y="442"/>
                  </a:lnTo>
                  <a:lnTo>
                    <a:pt x="156" y="441"/>
                  </a:lnTo>
                  <a:lnTo>
                    <a:pt x="152" y="440"/>
                  </a:lnTo>
                  <a:lnTo>
                    <a:pt x="148" y="439"/>
                  </a:lnTo>
                  <a:lnTo>
                    <a:pt x="147" y="439"/>
                  </a:lnTo>
                  <a:lnTo>
                    <a:pt x="147" y="438"/>
                  </a:lnTo>
                  <a:lnTo>
                    <a:pt x="146" y="438"/>
                  </a:lnTo>
                  <a:lnTo>
                    <a:pt x="146" y="438"/>
                  </a:lnTo>
                  <a:lnTo>
                    <a:pt x="146" y="437"/>
                  </a:lnTo>
                  <a:lnTo>
                    <a:pt x="145" y="437"/>
                  </a:lnTo>
                  <a:lnTo>
                    <a:pt x="145" y="436"/>
                  </a:lnTo>
                  <a:lnTo>
                    <a:pt x="144" y="432"/>
                  </a:lnTo>
                  <a:lnTo>
                    <a:pt x="144" y="431"/>
                  </a:lnTo>
                  <a:lnTo>
                    <a:pt x="144" y="430"/>
                  </a:lnTo>
                  <a:lnTo>
                    <a:pt x="144" y="429"/>
                  </a:lnTo>
                  <a:lnTo>
                    <a:pt x="143" y="429"/>
                  </a:lnTo>
                  <a:lnTo>
                    <a:pt x="143" y="428"/>
                  </a:lnTo>
                  <a:lnTo>
                    <a:pt x="142" y="427"/>
                  </a:lnTo>
                  <a:lnTo>
                    <a:pt x="141" y="427"/>
                  </a:lnTo>
                  <a:lnTo>
                    <a:pt x="140" y="426"/>
                  </a:lnTo>
                  <a:lnTo>
                    <a:pt x="139" y="425"/>
                  </a:lnTo>
                  <a:lnTo>
                    <a:pt x="137" y="425"/>
                  </a:lnTo>
                  <a:lnTo>
                    <a:pt x="136" y="424"/>
                  </a:lnTo>
                  <a:lnTo>
                    <a:pt x="135" y="424"/>
                  </a:lnTo>
                  <a:lnTo>
                    <a:pt x="130" y="423"/>
                  </a:lnTo>
                  <a:lnTo>
                    <a:pt x="129" y="423"/>
                  </a:lnTo>
                  <a:lnTo>
                    <a:pt x="127" y="422"/>
                  </a:lnTo>
                  <a:lnTo>
                    <a:pt x="126" y="422"/>
                  </a:lnTo>
                  <a:lnTo>
                    <a:pt x="125" y="421"/>
                  </a:lnTo>
                  <a:lnTo>
                    <a:pt x="121" y="417"/>
                  </a:lnTo>
                  <a:lnTo>
                    <a:pt x="118" y="414"/>
                  </a:lnTo>
                  <a:lnTo>
                    <a:pt x="117" y="413"/>
                  </a:lnTo>
                  <a:lnTo>
                    <a:pt x="115" y="411"/>
                  </a:lnTo>
                  <a:lnTo>
                    <a:pt x="111" y="407"/>
                  </a:lnTo>
                  <a:lnTo>
                    <a:pt x="110" y="405"/>
                  </a:lnTo>
                  <a:lnTo>
                    <a:pt x="109" y="404"/>
                  </a:lnTo>
                  <a:lnTo>
                    <a:pt x="108" y="404"/>
                  </a:lnTo>
                  <a:lnTo>
                    <a:pt x="107" y="403"/>
                  </a:lnTo>
                  <a:lnTo>
                    <a:pt x="106" y="402"/>
                  </a:lnTo>
                  <a:lnTo>
                    <a:pt x="105" y="402"/>
                  </a:lnTo>
                  <a:lnTo>
                    <a:pt x="103" y="402"/>
                  </a:lnTo>
                  <a:lnTo>
                    <a:pt x="102" y="401"/>
                  </a:lnTo>
                  <a:lnTo>
                    <a:pt x="100" y="401"/>
                  </a:lnTo>
                  <a:lnTo>
                    <a:pt x="99" y="402"/>
                  </a:lnTo>
                  <a:lnTo>
                    <a:pt x="97" y="402"/>
                  </a:lnTo>
                  <a:lnTo>
                    <a:pt x="92" y="403"/>
                  </a:lnTo>
                  <a:lnTo>
                    <a:pt x="91" y="403"/>
                  </a:lnTo>
                  <a:lnTo>
                    <a:pt x="89" y="404"/>
                  </a:lnTo>
                  <a:lnTo>
                    <a:pt x="87" y="404"/>
                  </a:lnTo>
                  <a:lnTo>
                    <a:pt x="86" y="404"/>
                  </a:lnTo>
                  <a:lnTo>
                    <a:pt x="84" y="404"/>
                  </a:lnTo>
                  <a:lnTo>
                    <a:pt x="82" y="404"/>
                  </a:lnTo>
                  <a:lnTo>
                    <a:pt x="80" y="404"/>
                  </a:lnTo>
                  <a:lnTo>
                    <a:pt x="78" y="404"/>
                  </a:lnTo>
                  <a:lnTo>
                    <a:pt x="76" y="403"/>
                  </a:lnTo>
                  <a:lnTo>
                    <a:pt x="75" y="403"/>
                  </a:lnTo>
                  <a:lnTo>
                    <a:pt x="73" y="402"/>
                  </a:lnTo>
                  <a:lnTo>
                    <a:pt x="72" y="402"/>
                  </a:lnTo>
                  <a:lnTo>
                    <a:pt x="70" y="401"/>
                  </a:lnTo>
                  <a:lnTo>
                    <a:pt x="69" y="400"/>
                  </a:lnTo>
                  <a:lnTo>
                    <a:pt x="67" y="399"/>
                  </a:lnTo>
                  <a:lnTo>
                    <a:pt x="62" y="395"/>
                  </a:lnTo>
                  <a:lnTo>
                    <a:pt x="60" y="394"/>
                  </a:lnTo>
                  <a:lnTo>
                    <a:pt x="57" y="392"/>
                  </a:lnTo>
                  <a:lnTo>
                    <a:pt x="52" y="390"/>
                  </a:lnTo>
                  <a:lnTo>
                    <a:pt x="51" y="389"/>
                  </a:lnTo>
                  <a:lnTo>
                    <a:pt x="50" y="388"/>
                  </a:lnTo>
                  <a:lnTo>
                    <a:pt x="49" y="387"/>
                  </a:lnTo>
                  <a:lnTo>
                    <a:pt x="47" y="386"/>
                  </a:lnTo>
                  <a:lnTo>
                    <a:pt x="47" y="385"/>
                  </a:lnTo>
                  <a:lnTo>
                    <a:pt x="47" y="385"/>
                  </a:lnTo>
                  <a:lnTo>
                    <a:pt x="46" y="384"/>
                  </a:lnTo>
                  <a:lnTo>
                    <a:pt x="46" y="384"/>
                  </a:lnTo>
                  <a:lnTo>
                    <a:pt x="46" y="384"/>
                  </a:lnTo>
                  <a:lnTo>
                    <a:pt x="46" y="383"/>
                  </a:lnTo>
                  <a:lnTo>
                    <a:pt x="46" y="383"/>
                  </a:lnTo>
                  <a:lnTo>
                    <a:pt x="46" y="382"/>
                  </a:lnTo>
                  <a:lnTo>
                    <a:pt x="47" y="382"/>
                  </a:lnTo>
                  <a:lnTo>
                    <a:pt x="47" y="381"/>
                  </a:lnTo>
                  <a:lnTo>
                    <a:pt x="48" y="381"/>
                  </a:lnTo>
                  <a:lnTo>
                    <a:pt x="49" y="380"/>
                  </a:lnTo>
                  <a:lnTo>
                    <a:pt x="52" y="379"/>
                  </a:lnTo>
                  <a:lnTo>
                    <a:pt x="52" y="379"/>
                  </a:lnTo>
                  <a:lnTo>
                    <a:pt x="52" y="378"/>
                  </a:lnTo>
                  <a:lnTo>
                    <a:pt x="52" y="378"/>
                  </a:lnTo>
                  <a:lnTo>
                    <a:pt x="52" y="378"/>
                  </a:lnTo>
                  <a:lnTo>
                    <a:pt x="52" y="377"/>
                  </a:lnTo>
                  <a:lnTo>
                    <a:pt x="51" y="377"/>
                  </a:lnTo>
                  <a:lnTo>
                    <a:pt x="50" y="376"/>
                  </a:lnTo>
                  <a:lnTo>
                    <a:pt x="48" y="375"/>
                  </a:lnTo>
                  <a:lnTo>
                    <a:pt x="47" y="375"/>
                  </a:lnTo>
                  <a:lnTo>
                    <a:pt x="46" y="375"/>
                  </a:lnTo>
                  <a:lnTo>
                    <a:pt x="45" y="374"/>
                  </a:lnTo>
                  <a:lnTo>
                    <a:pt x="44" y="374"/>
                  </a:lnTo>
                  <a:lnTo>
                    <a:pt x="42" y="374"/>
                  </a:lnTo>
                  <a:lnTo>
                    <a:pt x="38" y="375"/>
                  </a:lnTo>
                  <a:lnTo>
                    <a:pt x="37" y="375"/>
                  </a:lnTo>
                  <a:lnTo>
                    <a:pt x="36" y="375"/>
                  </a:lnTo>
                  <a:lnTo>
                    <a:pt x="34" y="375"/>
                  </a:lnTo>
                  <a:lnTo>
                    <a:pt x="31" y="374"/>
                  </a:lnTo>
                  <a:lnTo>
                    <a:pt x="28" y="374"/>
                  </a:lnTo>
                  <a:lnTo>
                    <a:pt x="27" y="374"/>
                  </a:lnTo>
                  <a:lnTo>
                    <a:pt x="25" y="374"/>
                  </a:lnTo>
                  <a:lnTo>
                    <a:pt x="22" y="374"/>
                  </a:lnTo>
                  <a:lnTo>
                    <a:pt x="21" y="374"/>
                  </a:lnTo>
                  <a:lnTo>
                    <a:pt x="20" y="374"/>
                  </a:lnTo>
                  <a:lnTo>
                    <a:pt x="18" y="375"/>
                  </a:lnTo>
                  <a:lnTo>
                    <a:pt x="15" y="376"/>
                  </a:lnTo>
                  <a:lnTo>
                    <a:pt x="13" y="377"/>
                  </a:lnTo>
                  <a:lnTo>
                    <a:pt x="12" y="377"/>
                  </a:lnTo>
                  <a:lnTo>
                    <a:pt x="11" y="377"/>
                  </a:lnTo>
                  <a:lnTo>
                    <a:pt x="10" y="378"/>
                  </a:lnTo>
                  <a:lnTo>
                    <a:pt x="9" y="377"/>
                  </a:lnTo>
                  <a:lnTo>
                    <a:pt x="8" y="377"/>
                  </a:lnTo>
                  <a:lnTo>
                    <a:pt x="4" y="376"/>
                  </a:lnTo>
                  <a:lnTo>
                    <a:pt x="3" y="376"/>
                  </a:lnTo>
                  <a:lnTo>
                    <a:pt x="2" y="376"/>
                  </a:lnTo>
                  <a:lnTo>
                    <a:pt x="2" y="375"/>
                  </a:lnTo>
                  <a:lnTo>
                    <a:pt x="1" y="375"/>
                  </a:lnTo>
                  <a:lnTo>
                    <a:pt x="1" y="375"/>
                  </a:lnTo>
                  <a:lnTo>
                    <a:pt x="0" y="374"/>
                  </a:lnTo>
                  <a:lnTo>
                    <a:pt x="0" y="373"/>
                  </a:lnTo>
                  <a:lnTo>
                    <a:pt x="0" y="373"/>
                  </a:lnTo>
                  <a:lnTo>
                    <a:pt x="0" y="372"/>
                  </a:lnTo>
                  <a:lnTo>
                    <a:pt x="0" y="371"/>
                  </a:lnTo>
                  <a:lnTo>
                    <a:pt x="1" y="370"/>
                  </a:lnTo>
                  <a:lnTo>
                    <a:pt x="1" y="369"/>
                  </a:lnTo>
                  <a:lnTo>
                    <a:pt x="2" y="368"/>
                  </a:lnTo>
                  <a:lnTo>
                    <a:pt x="3" y="364"/>
                  </a:lnTo>
                  <a:lnTo>
                    <a:pt x="4" y="363"/>
                  </a:lnTo>
                  <a:lnTo>
                    <a:pt x="6" y="361"/>
                  </a:lnTo>
                  <a:lnTo>
                    <a:pt x="8" y="358"/>
                  </a:lnTo>
                  <a:lnTo>
                    <a:pt x="8" y="357"/>
                  </a:lnTo>
                  <a:lnTo>
                    <a:pt x="9" y="356"/>
                  </a:lnTo>
                  <a:lnTo>
                    <a:pt x="9" y="355"/>
                  </a:lnTo>
                  <a:lnTo>
                    <a:pt x="9" y="355"/>
                  </a:lnTo>
                  <a:lnTo>
                    <a:pt x="9" y="354"/>
                  </a:lnTo>
                  <a:lnTo>
                    <a:pt x="9" y="352"/>
                  </a:lnTo>
                  <a:lnTo>
                    <a:pt x="9" y="351"/>
                  </a:lnTo>
                  <a:lnTo>
                    <a:pt x="8" y="350"/>
                  </a:lnTo>
                  <a:lnTo>
                    <a:pt x="8" y="349"/>
                  </a:lnTo>
                  <a:lnTo>
                    <a:pt x="7" y="347"/>
                  </a:lnTo>
                  <a:lnTo>
                    <a:pt x="6" y="345"/>
                  </a:lnTo>
                  <a:lnTo>
                    <a:pt x="5" y="344"/>
                  </a:lnTo>
                  <a:lnTo>
                    <a:pt x="3" y="342"/>
                  </a:lnTo>
                  <a:lnTo>
                    <a:pt x="3" y="341"/>
                  </a:lnTo>
                  <a:lnTo>
                    <a:pt x="3" y="340"/>
                  </a:lnTo>
                  <a:lnTo>
                    <a:pt x="2" y="340"/>
                  </a:lnTo>
                  <a:lnTo>
                    <a:pt x="3" y="339"/>
                  </a:lnTo>
                  <a:lnTo>
                    <a:pt x="3" y="338"/>
                  </a:lnTo>
                  <a:lnTo>
                    <a:pt x="4" y="337"/>
                  </a:lnTo>
                  <a:lnTo>
                    <a:pt x="4" y="336"/>
                  </a:lnTo>
                  <a:lnTo>
                    <a:pt x="6" y="335"/>
                  </a:lnTo>
                  <a:lnTo>
                    <a:pt x="8" y="333"/>
                  </a:lnTo>
                  <a:lnTo>
                    <a:pt x="9" y="332"/>
                  </a:lnTo>
                  <a:lnTo>
                    <a:pt x="11" y="331"/>
                  </a:lnTo>
                  <a:lnTo>
                    <a:pt x="12" y="330"/>
                  </a:lnTo>
                  <a:lnTo>
                    <a:pt x="13" y="330"/>
                  </a:lnTo>
                  <a:lnTo>
                    <a:pt x="14" y="330"/>
                  </a:lnTo>
                  <a:lnTo>
                    <a:pt x="15" y="329"/>
                  </a:lnTo>
                  <a:lnTo>
                    <a:pt x="17" y="329"/>
                  </a:lnTo>
                  <a:lnTo>
                    <a:pt x="20" y="329"/>
                  </a:lnTo>
                  <a:lnTo>
                    <a:pt x="21" y="329"/>
                  </a:lnTo>
                  <a:lnTo>
                    <a:pt x="22" y="328"/>
                  </a:lnTo>
                  <a:lnTo>
                    <a:pt x="23" y="328"/>
                  </a:lnTo>
                  <a:lnTo>
                    <a:pt x="24" y="328"/>
                  </a:lnTo>
                  <a:lnTo>
                    <a:pt x="24" y="327"/>
                  </a:lnTo>
                  <a:lnTo>
                    <a:pt x="25" y="327"/>
                  </a:lnTo>
                  <a:lnTo>
                    <a:pt x="25" y="326"/>
                  </a:lnTo>
                  <a:lnTo>
                    <a:pt x="27" y="324"/>
                  </a:lnTo>
                  <a:lnTo>
                    <a:pt x="28" y="323"/>
                  </a:lnTo>
                  <a:lnTo>
                    <a:pt x="28" y="322"/>
                  </a:lnTo>
                  <a:lnTo>
                    <a:pt x="30" y="318"/>
                  </a:lnTo>
                  <a:lnTo>
                    <a:pt x="30" y="317"/>
                  </a:lnTo>
                  <a:lnTo>
                    <a:pt x="31" y="317"/>
                  </a:lnTo>
                  <a:lnTo>
                    <a:pt x="31" y="316"/>
                  </a:lnTo>
                  <a:lnTo>
                    <a:pt x="32" y="316"/>
                  </a:lnTo>
                  <a:lnTo>
                    <a:pt x="34" y="315"/>
                  </a:lnTo>
                  <a:lnTo>
                    <a:pt x="35" y="314"/>
                  </a:lnTo>
                  <a:lnTo>
                    <a:pt x="35" y="314"/>
                  </a:lnTo>
                  <a:lnTo>
                    <a:pt x="36" y="313"/>
                  </a:lnTo>
                  <a:lnTo>
                    <a:pt x="36" y="313"/>
                  </a:lnTo>
                  <a:lnTo>
                    <a:pt x="36" y="313"/>
                  </a:lnTo>
                  <a:lnTo>
                    <a:pt x="36" y="312"/>
                  </a:lnTo>
                  <a:lnTo>
                    <a:pt x="37" y="310"/>
                  </a:lnTo>
                  <a:lnTo>
                    <a:pt x="37" y="309"/>
                  </a:lnTo>
                  <a:lnTo>
                    <a:pt x="37" y="307"/>
                  </a:lnTo>
                  <a:lnTo>
                    <a:pt x="37" y="306"/>
                  </a:lnTo>
                  <a:lnTo>
                    <a:pt x="37" y="305"/>
                  </a:lnTo>
                  <a:lnTo>
                    <a:pt x="38" y="303"/>
                  </a:lnTo>
                  <a:lnTo>
                    <a:pt x="38" y="302"/>
                  </a:lnTo>
                  <a:lnTo>
                    <a:pt x="38" y="300"/>
                  </a:lnTo>
                  <a:lnTo>
                    <a:pt x="39" y="297"/>
                  </a:lnTo>
                  <a:lnTo>
                    <a:pt x="39" y="296"/>
                  </a:lnTo>
                  <a:lnTo>
                    <a:pt x="39" y="294"/>
                  </a:lnTo>
                  <a:lnTo>
                    <a:pt x="40" y="293"/>
                  </a:lnTo>
                  <a:lnTo>
                    <a:pt x="40" y="293"/>
                  </a:lnTo>
                  <a:lnTo>
                    <a:pt x="41" y="292"/>
                  </a:lnTo>
                  <a:lnTo>
                    <a:pt x="42" y="291"/>
                  </a:lnTo>
                  <a:lnTo>
                    <a:pt x="45" y="289"/>
                  </a:lnTo>
                  <a:lnTo>
                    <a:pt x="47" y="287"/>
                  </a:lnTo>
                  <a:lnTo>
                    <a:pt x="48" y="286"/>
                  </a:lnTo>
                  <a:lnTo>
                    <a:pt x="51" y="284"/>
                  </a:lnTo>
                  <a:lnTo>
                    <a:pt x="52" y="283"/>
                  </a:lnTo>
                  <a:lnTo>
                    <a:pt x="54" y="281"/>
                  </a:lnTo>
                  <a:lnTo>
                    <a:pt x="57" y="279"/>
                  </a:lnTo>
                  <a:lnTo>
                    <a:pt x="58" y="278"/>
                  </a:lnTo>
                  <a:lnTo>
                    <a:pt x="60" y="277"/>
                  </a:lnTo>
                  <a:lnTo>
                    <a:pt x="61" y="277"/>
                  </a:lnTo>
                  <a:lnTo>
                    <a:pt x="63" y="276"/>
                  </a:lnTo>
                  <a:lnTo>
                    <a:pt x="65" y="276"/>
                  </a:lnTo>
                  <a:lnTo>
                    <a:pt x="66" y="276"/>
                  </a:lnTo>
                  <a:lnTo>
                    <a:pt x="68" y="276"/>
                  </a:lnTo>
                  <a:lnTo>
                    <a:pt x="71" y="276"/>
                  </a:lnTo>
                  <a:lnTo>
                    <a:pt x="73" y="276"/>
                  </a:lnTo>
                  <a:lnTo>
                    <a:pt x="75" y="276"/>
                  </a:lnTo>
                  <a:lnTo>
                    <a:pt x="77" y="276"/>
                  </a:lnTo>
                  <a:lnTo>
                    <a:pt x="79" y="275"/>
                  </a:lnTo>
                  <a:lnTo>
                    <a:pt x="81" y="275"/>
                  </a:lnTo>
                  <a:lnTo>
                    <a:pt x="84" y="274"/>
                  </a:lnTo>
                  <a:lnTo>
                    <a:pt x="86" y="273"/>
                  </a:lnTo>
                  <a:lnTo>
                    <a:pt x="87" y="272"/>
                  </a:lnTo>
                  <a:lnTo>
                    <a:pt x="88" y="271"/>
                  </a:lnTo>
                  <a:lnTo>
                    <a:pt x="90" y="270"/>
                  </a:lnTo>
                  <a:lnTo>
                    <a:pt x="91" y="269"/>
                  </a:lnTo>
                  <a:lnTo>
                    <a:pt x="93" y="267"/>
                  </a:lnTo>
                  <a:lnTo>
                    <a:pt x="94" y="265"/>
                  </a:lnTo>
                  <a:lnTo>
                    <a:pt x="95" y="264"/>
                  </a:lnTo>
                  <a:lnTo>
                    <a:pt x="96" y="264"/>
                  </a:lnTo>
                  <a:lnTo>
                    <a:pt x="99" y="261"/>
                  </a:lnTo>
                  <a:lnTo>
                    <a:pt x="102" y="258"/>
                  </a:lnTo>
                  <a:lnTo>
                    <a:pt x="108" y="253"/>
                  </a:lnTo>
                  <a:lnTo>
                    <a:pt x="110" y="252"/>
                  </a:lnTo>
                  <a:lnTo>
                    <a:pt x="111" y="251"/>
                  </a:lnTo>
                  <a:lnTo>
                    <a:pt x="112" y="250"/>
                  </a:lnTo>
                  <a:lnTo>
                    <a:pt x="113" y="250"/>
                  </a:lnTo>
                  <a:lnTo>
                    <a:pt x="113" y="250"/>
                  </a:lnTo>
                  <a:lnTo>
                    <a:pt x="114" y="250"/>
                  </a:lnTo>
                  <a:lnTo>
                    <a:pt x="114" y="250"/>
                  </a:lnTo>
                  <a:lnTo>
                    <a:pt x="115" y="250"/>
                  </a:lnTo>
                  <a:lnTo>
                    <a:pt x="115" y="250"/>
                  </a:lnTo>
                  <a:lnTo>
                    <a:pt x="117" y="251"/>
                  </a:lnTo>
                  <a:lnTo>
                    <a:pt x="118" y="252"/>
                  </a:lnTo>
                  <a:lnTo>
                    <a:pt x="119" y="252"/>
                  </a:lnTo>
                  <a:lnTo>
                    <a:pt x="120" y="253"/>
                  </a:lnTo>
                  <a:lnTo>
                    <a:pt x="122" y="253"/>
                  </a:lnTo>
                  <a:lnTo>
                    <a:pt x="124" y="254"/>
                  </a:lnTo>
                  <a:lnTo>
                    <a:pt x="126" y="254"/>
                  </a:lnTo>
                  <a:lnTo>
                    <a:pt x="127" y="254"/>
                  </a:lnTo>
                  <a:lnTo>
                    <a:pt x="129" y="254"/>
                  </a:lnTo>
                  <a:lnTo>
                    <a:pt x="131" y="254"/>
                  </a:lnTo>
                  <a:lnTo>
                    <a:pt x="138" y="254"/>
                  </a:lnTo>
                  <a:lnTo>
                    <a:pt x="140" y="254"/>
                  </a:lnTo>
                  <a:lnTo>
                    <a:pt x="142" y="254"/>
                  </a:lnTo>
                  <a:lnTo>
                    <a:pt x="143" y="253"/>
                  </a:lnTo>
                  <a:lnTo>
                    <a:pt x="145" y="253"/>
                  </a:lnTo>
                  <a:lnTo>
                    <a:pt x="146" y="252"/>
                  </a:lnTo>
                  <a:lnTo>
                    <a:pt x="148" y="252"/>
                  </a:lnTo>
                  <a:lnTo>
                    <a:pt x="149" y="251"/>
                  </a:lnTo>
                  <a:lnTo>
                    <a:pt x="152" y="249"/>
                  </a:lnTo>
                  <a:lnTo>
                    <a:pt x="153" y="248"/>
                  </a:lnTo>
                  <a:lnTo>
                    <a:pt x="154" y="247"/>
                  </a:lnTo>
                  <a:lnTo>
                    <a:pt x="156" y="247"/>
                  </a:lnTo>
                  <a:lnTo>
                    <a:pt x="156" y="247"/>
                  </a:lnTo>
                  <a:lnTo>
                    <a:pt x="157" y="246"/>
                  </a:lnTo>
                  <a:lnTo>
                    <a:pt x="158" y="246"/>
                  </a:lnTo>
                  <a:lnTo>
                    <a:pt x="160" y="244"/>
                  </a:lnTo>
                  <a:lnTo>
                    <a:pt x="161" y="243"/>
                  </a:lnTo>
                  <a:lnTo>
                    <a:pt x="163" y="242"/>
                  </a:lnTo>
                  <a:lnTo>
                    <a:pt x="167" y="237"/>
                  </a:lnTo>
                  <a:lnTo>
                    <a:pt x="169" y="236"/>
                  </a:lnTo>
                  <a:lnTo>
                    <a:pt x="170" y="235"/>
                  </a:lnTo>
                  <a:lnTo>
                    <a:pt x="171" y="234"/>
                  </a:lnTo>
                  <a:lnTo>
                    <a:pt x="173" y="233"/>
                  </a:lnTo>
                  <a:lnTo>
                    <a:pt x="174" y="232"/>
                  </a:lnTo>
                  <a:lnTo>
                    <a:pt x="175" y="232"/>
                  </a:lnTo>
                  <a:lnTo>
                    <a:pt x="176" y="232"/>
                  </a:lnTo>
                  <a:lnTo>
                    <a:pt x="177" y="232"/>
                  </a:lnTo>
                  <a:lnTo>
                    <a:pt x="179" y="233"/>
                  </a:lnTo>
                  <a:lnTo>
                    <a:pt x="180" y="234"/>
                  </a:lnTo>
                  <a:lnTo>
                    <a:pt x="181" y="234"/>
                  </a:lnTo>
                  <a:lnTo>
                    <a:pt x="182" y="235"/>
                  </a:lnTo>
                  <a:lnTo>
                    <a:pt x="185" y="238"/>
                  </a:lnTo>
                  <a:lnTo>
                    <a:pt x="186" y="239"/>
                  </a:lnTo>
                  <a:lnTo>
                    <a:pt x="187" y="240"/>
                  </a:lnTo>
                  <a:lnTo>
                    <a:pt x="188" y="240"/>
                  </a:lnTo>
                  <a:lnTo>
                    <a:pt x="188" y="240"/>
                  </a:lnTo>
                  <a:lnTo>
                    <a:pt x="189" y="240"/>
                  </a:lnTo>
                  <a:lnTo>
                    <a:pt x="190" y="241"/>
                  </a:lnTo>
                  <a:lnTo>
                    <a:pt x="190" y="241"/>
                  </a:lnTo>
                  <a:lnTo>
                    <a:pt x="192" y="240"/>
                  </a:lnTo>
                  <a:lnTo>
                    <a:pt x="192" y="240"/>
                  </a:lnTo>
                  <a:lnTo>
                    <a:pt x="193" y="240"/>
                  </a:lnTo>
                  <a:lnTo>
                    <a:pt x="194" y="239"/>
                  </a:lnTo>
                  <a:lnTo>
                    <a:pt x="194" y="239"/>
                  </a:lnTo>
                  <a:lnTo>
                    <a:pt x="196" y="238"/>
                  </a:lnTo>
                  <a:lnTo>
                    <a:pt x="197" y="236"/>
                  </a:lnTo>
                  <a:lnTo>
                    <a:pt x="200" y="233"/>
                  </a:lnTo>
                  <a:lnTo>
                    <a:pt x="202" y="230"/>
                  </a:lnTo>
                  <a:lnTo>
                    <a:pt x="203" y="230"/>
                  </a:lnTo>
                  <a:lnTo>
                    <a:pt x="204" y="229"/>
                  </a:lnTo>
                  <a:lnTo>
                    <a:pt x="206" y="227"/>
                  </a:lnTo>
                  <a:lnTo>
                    <a:pt x="207" y="227"/>
                  </a:lnTo>
                  <a:lnTo>
                    <a:pt x="208" y="226"/>
                  </a:lnTo>
                  <a:lnTo>
                    <a:pt x="209" y="225"/>
                  </a:lnTo>
                  <a:lnTo>
                    <a:pt x="211" y="225"/>
                  </a:lnTo>
                  <a:lnTo>
                    <a:pt x="213" y="224"/>
                  </a:lnTo>
                  <a:lnTo>
                    <a:pt x="214" y="224"/>
                  </a:lnTo>
                  <a:lnTo>
                    <a:pt x="219" y="222"/>
                  </a:lnTo>
                  <a:lnTo>
                    <a:pt x="220" y="222"/>
                  </a:lnTo>
                  <a:lnTo>
                    <a:pt x="221" y="221"/>
                  </a:lnTo>
                  <a:lnTo>
                    <a:pt x="223" y="221"/>
                  </a:lnTo>
                  <a:lnTo>
                    <a:pt x="225" y="219"/>
                  </a:lnTo>
                  <a:lnTo>
                    <a:pt x="227" y="218"/>
                  </a:lnTo>
                  <a:lnTo>
                    <a:pt x="228" y="218"/>
                  </a:lnTo>
                  <a:lnTo>
                    <a:pt x="229" y="216"/>
                  </a:lnTo>
                  <a:lnTo>
                    <a:pt x="231" y="214"/>
                  </a:lnTo>
                  <a:lnTo>
                    <a:pt x="232" y="213"/>
                  </a:lnTo>
                  <a:lnTo>
                    <a:pt x="233" y="212"/>
                  </a:lnTo>
                  <a:lnTo>
                    <a:pt x="234" y="211"/>
                  </a:lnTo>
                  <a:lnTo>
                    <a:pt x="235" y="209"/>
                  </a:lnTo>
                  <a:lnTo>
                    <a:pt x="235" y="208"/>
                  </a:lnTo>
                  <a:lnTo>
                    <a:pt x="236" y="206"/>
                  </a:lnTo>
                  <a:lnTo>
                    <a:pt x="236" y="206"/>
                  </a:lnTo>
                  <a:lnTo>
                    <a:pt x="236" y="205"/>
                  </a:lnTo>
                  <a:lnTo>
                    <a:pt x="237" y="204"/>
                  </a:lnTo>
                  <a:lnTo>
                    <a:pt x="238" y="204"/>
                  </a:lnTo>
                  <a:lnTo>
                    <a:pt x="239" y="204"/>
                  </a:lnTo>
                  <a:lnTo>
                    <a:pt x="241" y="204"/>
                  </a:lnTo>
                  <a:lnTo>
                    <a:pt x="243" y="204"/>
                  </a:lnTo>
                  <a:lnTo>
                    <a:pt x="245" y="203"/>
                  </a:lnTo>
                  <a:lnTo>
                    <a:pt x="246" y="203"/>
                  </a:lnTo>
                  <a:lnTo>
                    <a:pt x="247" y="203"/>
                  </a:lnTo>
                  <a:lnTo>
                    <a:pt x="247" y="202"/>
                  </a:lnTo>
                  <a:lnTo>
                    <a:pt x="248" y="202"/>
                  </a:lnTo>
                  <a:lnTo>
                    <a:pt x="248" y="201"/>
                  </a:lnTo>
                  <a:lnTo>
                    <a:pt x="249" y="201"/>
                  </a:lnTo>
                  <a:lnTo>
                    <a:pt x="249" y="200"/>
                  </a:lnTo>
                  <a:lnTo>
                    <a:pt x="249" y="199"/>
                  </a:lnTo>
                  <a:lnTo>
                    <a:pt x="249" y="197"/>
                  </a:lnTo>
                  <a:lnTo>
                    <a:pt x="249" y="195"/>
                  </a:lnTo>
                  <a:lnTo>
                    <a:pt x="249" y="194"/>
                  </a:lnTo>
                  <a:lnTo>
                    <a:pt x="249" y="191"/>
                  </a:lnTo>
                  <a:lnTo>
                    <a:pt x="249" y="189"/>
                  </a:lnTo>
                  <a:lnTo>
                    <a:pt x="249" y="188"/>
                  </a:lnTo>
                  <a:lnTo>
                    <a:pt x="249" y="187"/>
                  </a:lnTo>
                  <a:lnTo>
                    <a:pt x="250" y="186"/>
                  </a:lnTo>
                  <a:lnTo>
                    <a:pt x="250" y="186"/>
                  </a:lnTo>
                  <a:lnTo>
                    <a:pt x="250" y="185"/>
                  </a:lnTo>
                  <a:lnTo>
                    <a:pt x="251" y="183"/>
                  </a:lnTo>
                  <a:lnTo>
                    <a:pt x="252" y="182"/>
                  </a:lnTo>
                  <a:lnTo>
                    <a:pt x="253" y="181"/>
                  </a:lnTo>
                  <a:lnTo>
                    <a:pt x="254" y="180"/>
                  </a:lnTo>
                  <a:lnTo>
                    <a:pt x="255" y="180"/>
                  </a:lnTo>
                  <a:lnTo>
                    <a:pt x="256" y="179"/>
                  </a:lnTo>
                  <a:lnTo>
                    <a:pt x="258" y="178"/>
                  </a:lnTo>
                  <a:lnTo>
                    <a:pt x="259" y="178"/>
                  </a:lnTo>
                  <a:lnTo>
                    <a:pt x="260" y="178"/>
                  </a:lnTo>
                  <a:lnTo>
                    <a:pt x="261" y="177"/>
                  </a:lnTo>
                  <a:lnTo>
                    <a:pt x="262" y="177"/>
                  </a:lnTo>
                  <a:lnTo>
                    <a:pt x="264" y="177"/>
                  </a:lnTo>
                  <a:lnTo>
                    <a:pt x="271" y="178"/>
                  </a:lnTo>
                  <a:lnTo>
                    <a:pt x="273" y="178"/>
                  </a:lnTo>
                  <a:lnTo>
                    <a:pt x="276" y="179"/>
                  </a:lnTo>
                  <a:lnTo>
                    <a:pt x="281" y="180"/>
                  </a:lnTo>
                  <a:lnTo>
                    <a:pt x="287" y="182"/>
                  </a:lnTo>
                  <a:lnTo>
                    <a:pt x="291" y="183"/>
                  </a:lnTo>
                  <a:lnTo>
                    <a:pt x="293" y="183"/>
                  </a:lnTo>
                  <a:lnTo>
                    <a:pt x="296" y="184"/>
                  </a:lnTo>
                  <a:lnTo>
                    <a:pt x="305" y="185"/>
                  </a:lnTo>
                  <a:lnTo>
                    <a:pt x="308" y="185"/>
                  </a:lnTo>
                  <a:lnTo>
                    <a:pt x="312" y="185"/>
                  </a:lnTo>
                  <a:lnTo>
                    <a:pt x="315" y="185"/>
                  </a:lnTo>
                  <a:lnTo>
                    <a:pt x="318" y="185"/>
                  </a:lnTo>
                  <a:lnTo>
                    <a:pt x="321" y="185"/>
                  </a:lnTo>
                  <a:lnTo>
                    <a:pt x="324" y="184"/>
                  </a:lnTo>
                  <a:lnTo>
                    <a:pt x="327" y="183"/>
                  </a:lnTo>
                  <a:lnTo>
                    <a:pt x="329" y="183"/>
                  </a:lnTo>
                  <a:lnTo>
                    <a:pt x="331" y="182"/>
                  </a:lnTo>
                  <a:lnTo>
                    <a:pt x="332" y="181"/>
                  </a:lnTo>
                  <a:lnTo>
                    <a:pt x="333" y="181"/>
                  </a:lnTo>
                  <a:lnTo>
                    <a:pt x="334" y="181"/>
                  </a:lnTo>
                  <a:lnTo>
                    <a:pt x="335" y="181"/>
                  </a:lnTo>
                  <a:lnTo>
                    <a:pt x="336" y="181"/>
                  </a:lnTo>
                  <a:lnTo>
                    <a:pt x="340" y="182"/>
                  </a:lnTo>
                  <a:lnTo>
                    <a:pt x="342" y="183"/>
                  </a:lnTo>
                  <a:lnTo>
                    <a:pt x="347" y="183"/>
                  </a:lnTo>
                  <a:lnTo>
                    <a:pt x="352" y="184"/>
                  </a:lnTo>
                  <a:lnTo>
                    <a:pt x="354" y="185"/>
                  </a:lnTo>
                  <a:lnTo>
                    <a:pt x="356" y="185"/>
                  </a:lnTo>
                  <a:lnTo>
                    <a:pt x="357" y="185"/>
                  </a:lnTo>
                  <a:lnTo>
                    <a:pt x="358" y="185"/>
                  </a:lnTo>
                  <a:lnTo>
                    <a:pt x="359" y="185"/>
                  </a:lnTo>
                  <a:lnTo>
                    <a:pt x="360" y="184"/>
                  </a:lnTo>
                  <a:lnTo>
                    <a:pt x="360" y="184"/>
                  </a:lnTo>
                  <a:lnTo>
                    <a:pt x="362" y="183"/>
                  </a:lnTo>
                  <a:lnTo>
                    <a:pt x="363" y="182"/>
                  </a:lnTo>
                  <a:lnTo>
                    <a:pt x="364" y="181"/>
                  </a:lnTo>
                  <a:lnTo>
                    <a:pt x="367" y="178"/>
                  </a:lnTo>
                  <a:lnTo>
                    <a:pt x="368" y="177"/>
                  </a:lnTo>
                  <a:lnTo>
                    <a:pt x="369" y="176"/>
                  </a:lnTo>
                  <a:lnTo>
                    <a:pt x="370" y="176"/>
                  </a:lnTo>
                  <a:lnTo>
                    <a:pt x="371" y="175"/>
                  </a:lnTo>
                  <a:lnTo>
                    <a:pt x="372" y="175"/>
                  </a:lnTo>
                  <a:lnTo>
                    <a:pt x="374" y="175"/>
                  </a:lnTo>
                  <a:lnTo>
                    <a:pt x="383" y="173"/>
                  </a:lnTo>
                  <a:lnTo>
                    <a:pt x="386" y="173"/>
                  </a:lnTo>
                  <a:lnTo>
                    <a:pt x="392" y="172"/>
                  </a:lnTo>
                  <a:lnTo>
                    <a:pt x="394" y="172"/>
                  </a:lnTo>
                  <a:lnTo>
                    <a:pt x="395" y="172"/>
                  </a:lnTo>
                  <a:lnTo>
                    <a:pt x="397" y="173"/>
                  </a:lnTo>
                  <a:lnTo>
                    <a:pt x="401" y="173"/>
                  </a:lnTo>
                  <a:lnTo>
                    <a:pt x="402" y="174"/>
                  </a:lnTo>
                  <a:lnTo>
                    <a:pt x="403" y="174"/>
                  </a:lnTo>
                  <a:lnTo>
                    <a:pt x="404" y="173"/>
                  </a:lnTo>
                  <a:lnTo>
                    <a:pt x="405" y="173"/>
                  </a:lnTo>
                  <a:lnTo>
                    <a:pt x="406" y="173"/>
                  </a:lnTo>
                  <a:lnTo>
                    <a:pt x="407" y="172"/>
                  </a:lnTo>
                  <a:lnTo>
                    <a:pt x="407" y="172"/>
                  </a:lnTo>
                  <a:lnTo>
                    <a:pt x="408" y="171"/>
                  </a:lnTo>
                  <a:lnTo>
                    <a:pt x="408" y="171"/>
                  </a:lnTo>
                  <a:lnTo>
                    <a:pt x="409" y="169"/>
                  </a:lnTo>
                  <a:lnTo>
                    <a:pt x="410" y="168"/>
                  </a:lnTo>
                  <a:lnTo>
                    <a:pt x="410" y="167"/>
                  </a:lnTo>
                  <a:lnTo>
                    <a:pt x="410" y="166"/>
                  </a:lnTo>
                  <a:lnTo>
                    <a:pt x="411" y="160"/>
                  </a:lnTo>
                  <a:lnTo>
                    <a:pt x="412" y="156"/>
                  </a:lnTo>
                  <a:lnTo>
                    <a:pt x="412" y="155"/>
                  </a:lnTo>
                  <a:lnTo>
                    <a:pt x="412" y="153"/>
                  </a:lnTo>
                  <a:lnTo>
                    <a:pt x="412" y="152"/>
                  </a:lnTo>
                  <a:lnTo>
                    <a:pt x="412" y="150"/>
                  </a:lnTo>
                  <a:lnTo>
                    <a:pt x="412" y="148"/>
                  </a:lnTo>
                  <a:lnTo>
                    <a:pt x="412" y="147"/>
                  </a:lnTo>
                  <a:lnTo>
                    <a:pt x="412" y="145"/>
                  </a:lnTo>
                  <a:lnTo>
                    <a:pt x="411" y="141"/>
                  </a:lnTo>
                  <a:lnTo>
                    <a:pt x="410" y="140"/>
                  </a:lnTo>
                  <a:lnTo>
                    <a:pt x="410" y="139"/>
                  </a:lnTo>
                  <a:lnTo>
                    <a:pt x="410" y="137"/>
                  </a:lnTo>
                  <a:lnTo>
                    <a:pt x="410" y="135"/>
                  </a:lnTo>
                  <a:lnTo>
                    <a:pt x="410" y="134"/>
                  </a:lnTo>
                  <a:lnTo>
                    <a:pt x="410" y="133"/>
                  </a:lnTo>
                  <a:lnTo>
                    <a:pt x="410" y="130"/>
                  </a:lnTo>
                  <a:lnTo>
                    <a:pt x="410" y="126"/>
                  </a:lnTo>
                  <a:lnTo>
                    <a:pt x="410" y="125"/>
                  </a:lnTo>
                  <a:lnTo>
                    <a:pt x="410" y="125"/>
                  </a:lnTo>
                  <a:lnTo>
                    <a:pt x="410" y="124"/>
                  </a:lnTo>
                  <a:lnTo>
                    <a:pt x="410" y="124"/>
                  </a:lnTo>
                  <a:lnTo>
                    <a:pt x="411" y="124"/>
                  </a:lnTo>
                  <a:lnTo>
                    <a:pt x="412" y="123"/>
                  </a:lnTo>
                  <a:lnTo>
                    <a:pt x="412" y="123"/>
                  </a:lnTo>
                  <a:lnTo>
                    <a:pt x="413" y="123"/>
                  </a:lnTo>
                  <a:lnTo>
                    <a:pt x="414" y="123"/>
                  </a:lnTo>
                  <a:lnTo>
                    <a:pt x="414" y="123"/>
                  </a:lnTo>
                  <a:lnTo>
                    <a:pt x="415" y="123"/>
                  </a:lnTo>
                  <a:lnTo>
                    <a:pt x="416" y="123"/>
                  </a:lnTo>
                  <a:lnTo>
                    <a:pt x="421" y="125"/>
                  </a:lnTo>
                  <a:lnTo>
                    <a:pt x="423" y="125"/>
                  </a:lnTo>
                  <a:lnTo>
                    <a:pt x="424" y="126"/>
                  </a:lnTo>
                  <a:lnTo>
                    <a:pt x="426" y="126"/>
                  </a:lnTo>
                  <a:lnTo>
                    <a:pt x="427" y="126"/>
                  </a:lnTo>
                  <a:lnTo>
                    <a:pt x="428" y="126"/>
                  </a:lnTo>
                  <a:lnTo>
                    <a:pt x="429" y="126"/>
                  </a:lnTo>
                  <a:lnTo>
                    <a:pt x="429" y="126"/>
                  </a:lnTo>
                  <a:lnTo>
                    <a:pt x="429" y="125"/>
                  </a:lnTo>
                  <a:lnTo>
                    <a:pt x="430" y="125"/>
                  </a:lnTo>
                  <a:lnTo>
                    <a:pt x="430" y="125"/>
                  </a:lnTo>
                  <a:lnTo>
                    <a:pt x="430" y="124"/>
                  </a:lnTo>
                  <a:lnTo>
                    <a:pt x="430" y="122"/>
                  </a:lnTo>
                  <a:lnTo>
                    <a:pt x="430" y="122"/>
                  </a:lnTo>
                  <a:lnTo>
                    <a:pt x="432" y="118"/>
                  </a:lnTo>
                  <a:lnTo>
                    <a:pt x="434" y="114"/>
                  </a:lnTo>
                  <a:lnTo>
                    <a:pt x="435" y="113"/>
                  </a:lnTo>
                  <a:lnTo>
                    <a:pt x="435" y="113"/>
                  </a:lnTo>
                  <a:lnTo>
                    <a:pt x="436" y="112"/>
                  </a:lnTo>
                  <a:lnTo>
                    <a:pt x="437" y="112"/>
                  </a:lnTo>
                  <a:lnTo>
                    <a:pt x="441" y="111"/>
                  </a:lnTo>
                  <a:lnTo>
                    <a:pt x="445" y="110"/>
                  </a:lnTo>
                  <a:lnTo>
                    <a:pt x="448" y="109"/>
                  </a:lnTo>
                  <a:lnTo>
                    <a:pt x="449" y="108"/>
                  </a:lnTo>
                  <a:lnTo>
                    <a:pt x="450" y="108"/>
                  </a:lnTo>
                  <a:lnTo>
                    <a:pt x="450" y="108"/>
                  </a:lnTo>
                  <a:lnTo>
                    <a:pt x="451" y="107"/>
                  </a:lnTo>
                  <a:lnTo>
                    <a:pt x="451" y="107"/>
                  </a:lnTo>
                  <a:lnTo>
                    <a:pt x="451" y="106"/>
                  </a:lnTo>
                  <a:lnTo>
                    <a:pt x="452" y="105"/>
                  </a:lnTo>
                  <a:lnTo>
                    <a:pt x="452" y="104"/>
                  </a:lnTo>
                  <a:lnTo>
                    <a:pt x="452" y="103"/>
                  </a:lnTo>
                  <a:lnTo>
                    <a:pt x="453" y="102"/>
                  </a:lnTo>
                  <a:lnTo>
                    <a:pt x="453" y="101"/>
                  </a:lnTo>
                  <a:lnTo>
                    <a:pt x="453" y="100"/>
                  </a:lnTo>
                  <a:lnTo>
                    <a:pt x="452" y="96"/>
                  </a:lnTo>
                  <a:lnTo>
                    <a:pt x="452" y="94"/>
                  </a:lnTo>
                  <a:lnTo>
                    <a:pt x="452" y="91"/>
                  </a:lnTo>
                  <a:lnTo>
                    <a:pt x="451" y="87"/>
                  </a:lnTo>
                  <a:lnTo>
                    <a:pt x="450" y="85"/>
                  </a:lnTo>
                  <a:lnTo>
                    <a:pt x="450" y="84"/>
                  </a:lnTo>
                  <a:lnTo>
                    <a:pt x="450" y="83"/>
                  </a:lnTo>
                  <a:lnTo>
                    <a:pt x="451" y="82"/>
                  </a:lnTo>
                  <a:lnTo>
                    <a:pt x="451" y="81"/>
                  </a:lnTo>
                  <a:lnTo>
                    <a:pt x="451" y="80"/>
                  </a:lnTo>
                  <a:lnTo>
                    <a:pt x="451" y="79"/>
                  </a:lnTo>
                  <a:lnTo>
                    <a:pt x="452" y="78"/>
                  </a:lnTo>
                  <a:lnTo>
                    <a:pt x="453" y="77"/>
                  </a:lnTo>
                  <a:lnTo>
                    <a:pt x="454" y="76"/>
                  </a:lnTo>
                  <a:lnTo>
                    <a:pt x="455" y="75"/>
                  </a:lnTo>
                  <a:lnTo>
                    <a:pt x="455" y="75"/>
                  </a:lnTo>
                  <a:lnTo>
                    <a:pt x="456" y="74"/>
                  </a:lnTo>
                  <a:lnTo>
                    <a:pt x="457" y="74"/>
                  </a:lnTo>
                  <a:lnTo>
                    <a:pt x="457" y="74"/>
                  </a:lnTo>
                  <a:lnTo>
                    <a:pt x="458" y="73"/>
                  </a:lnTo>
                  <a:lnTo>
                    <a:pt x="459" y="74"/>
                  </a:lnTo>
                  <a:lnTo>
                    <a:pt x="459" y="74"/>
                  </a:lnTo>
                  <a:lnTo>
                    <a:pt x="459" y="74"/>
                  </a:lnTo>
                  <a:lnTo>
                    <a:pt x="459" y="74"/>
                  </a:lnTo>
                  <a:lnTo>
                    <a:pt x="460" y="75"/>
                  </a:lnTo>
                  <a:lnTo>
                    <a:pt x="460" y="75"/>
                  </a:lnTo>
                  <a:lnTo>
                    <a:pt x="461" y="76"/>
                  </a:lnTo>
                  <a:lnTo>
                    <a:pt x="462" y="76"/>
                  </a:lnTo>
                  <a:lnTo>
                    <a:pt x="462" y="77"/>
                  </a:lnTo>
                  <a:lnTo>
                    <a:pt x="463" y="77"/>
                  </a:lnTo>
                  <a:lnTo>
                    <a:pt x="464" y="77"/>
                  </a:lnTo>
                  <a:lnTo>
                    <a:pt x="464" y="77"/>
                  </a:lnTo>
                  <a:lnTo>
                    <a:pt x="465" y="76"/>
                  </a:lnTo>
                  <a:lnTo>
                    <a:pt x="466" y="76"/>
                  </a:lnTo>
                  <a:lnTo>
                    <a:pt x="469" y="75"/>
                  </a:lnTo>
                  <a:lnTo>
                    <a:pt x="470" y="74"/>
                  </a:lnTo>
                  <a:lnTo>
                    <a:pt x="471" y="74"/>
                  </a:lnTo>
                  <a:lnTo>
                    <a:pt x="472" y="73"/>
                  </a:lnTo>
                  <a:lnTo>
                    <a:pt x="473" y="73"/>
                  </a:lnTo>
                  <a:lnTo>
                    <a:pt x="475" y="74"/>
                  </a:lnTo>
                  <a:lnTo>
                    <a:pt x="476" y="74"/>
                  </a:lnTo>
                  <a:lnTo>
                    <a:pt x="479" y="76"/>
                  </a:lnTo>
                  <a:lnTo>
                    <a:pt x="480" y="76"/>
                  </a:lnTo>
                  <a:lnTo>
                    <a:pt x="482" y="76"/>
                  </a:lnTo>
                  <a:lnTo>
                    <a:pt x="482" y="76"/>
                  </a:lnTo>
                  <a:lnTo>
                    <a:pt x="483" y="76"/>
                  </a:lnTo>
                  <a:lnTo>
                    <a:pt x="484" y="76"/>
                  </a:lnTo>
                  <a:lnTo>
                    <a:pt x="485" y="76"/>
                  </a:lnTo>
                  <a:lnTo>
                    <a:pt x="486" y="76"/>
                  </a:lnTo>
                  <a:lnTo>
                    <a:pt x="488" y="75"/>
                  </a:lnTo>
                  <a:lnTo>
                    <a:pt x="489" y="74"/>
                  </a:lnTo>
                  <a:lnTo>
                    <a:pt x="491" y="74"/>
                  </a:lnTo>
                  <a:lnTo>
                    <a:pt x="492" y="73"/>
                  </a:lnTo>
                  <a:lnTo>
                    <a:pt x="493" y="73"/>
                  </a:lnTo>
                  <a:lnTo>
                    <a:pt x="494" y="73"/>
                  </a:lnTo>
                  <a:lnTo>
                    <a:pt x="494" y="73"/>
                  </a:lnTo>
                  <a:lnTo>
                    <a:pt x="495" y="73"/>
                  </a:lnTo>
                  <a:lnTo>
                    <a:pt x="496" y="74"/>
                  </a:lnTo>
                  <a:lnTo>
                    <a:pt x="496" y="74"/>
                  </a:lnTo>
                  <a:lnTo>
                    <a:pt x="497" y="75"/>
                  </a:lnTo>
                  <a:lnTo>
                    <a:pt x="497" y="76"/>
                  </a:lnTo>
                  <a:lnTo>
                    <a:pt x="498" y="77"/>
                  </a:lnTo>
                  <a:lnTo>
                    <a:pt x="498" y="78"/>
                  </a:lnTo>
                  <a:lnTo>
                    <a:pt x="499" y="82"/>
                  </a:lnTo>
                  <a:lnTo>
                    <a:pt x="499" y="84"/>
                  </a:lnTo>
                  <a:lnTo>
                    <a:pt x="500" y="86"/>
                  </a:lnTo>
                  <a:lnTo>
                    <a:pt x="500" y="87"/>
                  </a:lnTo>
                  <a:lnTo>
                    <a:pt x="501" y="88"/>
                  </a:lnTo>
                  <a:lnTo>
                    <a:pt x="501" y="89"/>
                  </a:lnTo>
                  <a:lnTo>
                    <a:pt x="502" y="90"/>
                  </a:lnTo>
                  <a:lnTo>
                    <a:pt x="502" y="91"/>
                  </a:lnTo>
                  <a:lnTo>
                    <a:pt x="503" y="91"/>
                  </a:lnTo>
                  <a:lnTo>
                    <a:pt x="504" y="91"/>
                  </a:lnTo>
                  <a:lnTo>
                    <a:pt x="505" y="92"/>
                  </a:lnTo>
                  <a:lnTo>
                    <a:pt x="506" y="92"/>
                  </a:lnTo>
                  <a:lnTo>
                    <a:pt x="507" y="93"/>
                  </a:lnTo>
                  <a:lnTo>
                    <a:pt x="508" y="93"/>
                  </a:lnTo>
                  <a:lnTo>
                    <a:pt x="509" y="93"/>
                  </a:lnTo>
                  <a:lnTo>
                    <a:pt x="510" y="93"/>
                  </a:lnTo>
                  <a:lnTo>
                    <a:pt x="510" y="93"/>
                  </a:lnTo>
                  <a:lnTo>
                    <a:pt x="511" y="93"/>
                  </a:lnTo>
                  <a:lnTo>
                    <a:pt x="512" y="92"/>
                  </a:lnTo>
                  <a:lnTo>
                    <a:pt x="514" y="92"/>
                  </a:lnTo>
                  <a:lnTo>
                    <a:pt x="515" y="91"/>
                  </a:lnTo>
                  <a:lnTo>
                    <a:pt x="520" y="90"/>
                  </a:lnTo>
                  <a:lnTo>
                    <a:pt x="521" y="89"/>
                  </a:lnTo>
                  <a:lnTo>
                    <a:pt x="523" y="89"/>
                  </a:lnTo>
                  <a:lnTo>
                    <a:pt x="526" y="89"/>
                  </a:lnTo>
                  <a:lnTo>
                    <a:pt x="527" y="89"/>
                  </a:lnTo>
                  <a:lnTo>
                    <a:pt x="530" y="89"/>
                  </a:lnTo>
                  <a:lnTo>
                    <a:pt x="531" y="88"/>
                  </a:lnTo>
                  <a:lnTo>
                    <a:pt x="540" y="88"/>
                  </a:lnTo>
                  <a:lnTo>
                    <a:pt x="542" y="88"/>
                  </a:lnTo>
                  <a:lnTo>
                    <a:pt x="542" y="87"/>
                  </a:lnTo>
                  <a:lnTo>
                    <a:pt x="543" y="87"/>
                  </a:lnTo>
                  <a:lnTo>
                    <a:pt x="544" y="86"/>
                  </a:lnTo>
                  <a:lnTo>
                    <a:pt x="547" y="83"/>
                  </a:lnTo>
                  <a:lnTo>
                    <a:pt x="552" y="80"/>
                  </a:lnTo>
                  <a:lnTo>
                    <a:pt x="554" y="78"/>
                  </a:lnTo>
                  <a:lnTo>
                    <a:pt x="555" y="77"/>
                  </a:lnTo>
                  <a:lnTo>
                    <a:pt x="556" y="76"/>
                  </a:lnTo>
                  <a:lnTo>
                    <a:pt x="557" y="74"/>
                  </a:lnTo>
                  <a:lnTo>
                    <a:pt x="560" y="71"/>
                  </a:lnTo>
                  <a:lnTo>
                    <a:pt x="560" y="70"/>
                  </a:lnTo>
                  <a:lnTo>
                    <a:pt x="561" y="69"/>
                  </a:lnTo>
                  <a:lnTo>
                    <a:pt x="562" y="68"/>
                  </a:lnTo>
                  <a:lnTo>
                    <a:pt x="563" y="68"/>
                  </a:lnTo>
                  <a:lnTo>
                    <a:pt x="566" y="65"/>
                  </a:lnTo>
                  <a:lnTo>
                    <a:pt x="567" y="65"/>
                  </a:lnTo>
                  <a:lnTo>
                    <a:pt x="568" y="64"/>
                  </a:lnTo>
                  <a:lnTo>
                    <a:pt x="568" y="63"/>
                  </a:lnTo>
                  <a:lnTo>
                    <a:pt x="569" y="62"/>
                  </a:lnTo>
                  <a:lnTo>
                    <a:pt x="570" y="61"/>
                  </a:lnTo>
                  <a:lnTo>
                    <a:pt x="570" y="60"/>
                  </a:lnTo>
                  <a:lnTo>
                    <a:pt x="570" y="58"/>
                  </a:lnTo>
                  <a:lnTo>
                    <a:pt x="571" y="56"/>
                  </a:lnTo>
                  <a:lnTo>
                    <a:pt x="571" y="50"/>
                  </a:lnTo>
                  <a:lnTo>
                    <a:pt x="572" y="49"/>
                  </a:lnTo>
                  <a:lnTo>
                    <a:pt x="572" y="48"/>
                  </a:lnTo>
                  <a:lnTo>
                    <a:pt x="573" y="46"/>
                  </a:lnTo>
                  <a:lnTo>
                    <a:pt x="573" y="45"/>
                  </a:lnTo>
                  <a:lnTo>
                    <a:pt x="574" y="45"/>
                  </a:lnTo>
                  <a:lnTo>
                    <a:pt x="575" y="44"/>
                  </a:lnTo>
                  <a:lnTo>
                    <a:pt x="576" y="44"/>
                  </a:lnTo>
                  <a:lnTo>
                    <a:pt x="577" y="44"/>
                  </a:lnTo>
                  <a:lnTo>
                    <a:pt x="579" y="44"/>
                  </a:lnTo>
                  <a:lnTo>
                    <a:pt x="580" y="44"/>
                  </a:lnTo>
                  <a:lnTo>
                    <a:pt x="582" y="44"/>
                  </a:lnTo>
                  <a:lnTo>
                    <a:pt x="585" y="44"/>
                  </a:lnTo>
                  <a:lnTo>
                    <a:pt x="588" y="45"/>
                  </a:lnTo>
                  <a:lnTo>
                    <a:pt x="591" y="46"/>
                  </a:lnTo>
                  <a:lnTo>
                    <a:pt x="596" y="47"/>
                  </a:lnTo>
                  <a:lnTo>
                    <a:pt x="598" y="48"/>
                  </a:lnTo>
                  <a:lnTo>
                    <a:pt x="600" y="48"/>
                  </a:lnTo>
                  <a:lnTo>
                    <a:pt x="600" y="48"/>
                  </a:lnTo>
                  <a:lnTo>
                    <a:pt x="601" y="48"/>
                  </a:lnTo>
                  <a:lnTo>
                    <a:pt x="602" y="48"/>
                  </a:lnTo>
                  <a:lnTo>
                    <a:pt x="603" y="48"/>
                  </a:lnTo>
                  <a:lnTo>
                    <a:pt x="604" y="48"/>
                  </a:lnTo>
                  <a:lnTo>
                    <a:pt x="605" y="47"/>
                  </a:lnTo>
                  <a:lnTo>
                    <a:pt x="606" y="47"/>
                  </a:lnTo>
                  <a:lnTo>
                    <a:pt x="607" y="46"/>
                  </a:lnTo>
                  <a:lnTo>
                    <a:pt x="608" y="45"/>
                  </a:lnTo>
                  <a:lnTo>
                    <a:pt x="609" y="44"/>
                  </a:lnTo>
                  <a:lnTo>
                    <a:pt x="610" y="43"/>
                  </a:lnTo>
                  <a:lnTo>
                    <a:pt x="611" y="43"/>
                  </a:lnTo>
                  <a:lnTo>
                    <a:pt x="611" y="42"/>
                  </a:lnTo>
                  <a:lnTo>
                    <a:pt x="612" y="41"/>
                  </a:lnTo>
                  <a:lnTo>
                    <a:pt x="612" y="40"/>
                  </a:lnTo>
                  <a:lnTo>
                    <a:pt x="613" y="39"/>
                  </a:lnTo>
                  <a:lnTo>
                    <a:pt x="613" y="36"/>
                  </a:lnTo>
                  <a:lnTo>
                    <a:pt x="614" y="34"/>
                  </a:lnTo>
                  <a:lnTo>
                    <a:pt x="614" y="34"/>
                  </a:lnTo>
                  <a:lnTo>
                    <a:pt x="614" y="33"/>
                  </a:lnTo>
                  <a:lnTo>
                    <a:pt x="615" y="32"/>
                  </a:lnTo>
                  <a:lnTo>
                    <a:pt x="615" y="32"/>
                  </a:lnTo>
                  <a:lnTo>
                    <a:pt x="616" y="31"/>
                  </a:lnTo>
                  <a:lnTo>
                    <a:pt x="617" y="30"/>
                  </a:lnTo>
                  <a:lnTo>
                    <a:pt x="619" y="29"/>
                  </a:lnTo>
                  <a:lnTo>
                    <a:pt x="620" y="28"/>
                  </a:lnTo>
                  <a:lnTo>
                    <a:pt x="623" y="27"/>
                  </a:lnTo>
                  <a:lnTo>
                    <a:pt x="628" y="24"/>
                  </a:lnTo>
                  <a:lnTo>
                    <a:pt x="630" y="23"/>
                  </a:lnTo>
                  <a:lnTo>
                    <a:pt x="631" y="23"/>
                  </a:lnTo>
                  <a:lnTo>
                    <a:pt x="631" y="22"/>
                  </a:lnTo>
                  <a:lnTo>
                    <a:pt x="632" y="21"/>
                  </a:lnTo>
                  <a:lnTo>
                    <a:pt x="633" y="20"/>
                  </a:lnTo>
                  <a:lnTo>
                    <a:pt x="633" y="19"/>
                  </a:lnTo>
                  <a:lnTo>
                    <a:pt x="634" y="18"/>
                  </a:lnTo>
                  <a:lnTo>
                    <a:pt x="634" y="17"/>
                  </a:lnTo>
                  <a:lnTo>
                    <a:pt x="634" y="13"/>
                  </a:lnTo>
                  <a:lnTo>
                    <a:pt x="635" y="11"/>
                  </a:lnTo>
                  <a:lnTo>
                    <a:pt x="636" y="9"/>
                  </a:lnTo>
                  <a:lnTo>
                    <a:pt x="637" y="6"/>
                  </a:lnTo>
                  <a:lnTo>
                    <a:pt x="637" y="5"/>
                  </a:lnTo>
                  <a:lnTo>
                    <a:pt x="638" y="3"/>
                  </a:lnTo>
                  <a:lnTo>
                    <a:pt x="638" y="1"/>
                  </a:lnTo>
                  <a:lnTo>
                    <a:pt x="638" y="0"/>
                  </a:lnTo>
                  <a:lnTo>
                    <a:pt x="639" y="0"/>
                  </a:lnTo>
                  <a:lnTo>
                    <a:pt x="639" y="0"/>
                  </a:lnTo>
                  <a:close/>
                  <a:moveTo>
                    <a:pt x="475" y="289"/>
                  </a:moveTo>
                  <a:lnTo>
                    <a:pt x="475" y="289"/>
                  </a:lnTo>
                  <a:lnTo>
                    <a:pt x="474" y="290"/>
                  </a:lnTo>
                  <a:lnTo>
                    <a:pt x="471" y="290"/>
                  </a:lnTo>
                  <a:lnTo>
                    <a:pt x="464" y="292"/>
                  </a:lnTo>
                  <a:lnTo>
                    <a:pt x="461" y="292"/>
                  </a:lnTo>
                  <a:lnTo>
                    <a:pt x="458" y="293"/>
                  </a:lnTo>
                  <a:lnTo>
                    <a:pt x="454" y="294"/>
                  </a:lnTo>
                  <a:lnTo>
                    <a:pt x="452" y="295"/>
                  </a:lnTo>
                  <a:lnTo>
                    <a:pt x="451" y="296"/>
                  </a:lnTo>
                  <a:lnTo>
                    <a:pt x="447" y="298"/>
                  </a:lnTo>
                  <a:lnTo>
                    <a:pt x="445" y="299"/>
                  </a:lnTo>
                  <a:lnTo>
                    <a:pt x="442" y="300"/>
                  </a:lnTo>
                  <a:lnTo>
                    <a:pt x="437" y="302"/>
                  </a:lnTo>
                  <a:lnTo>
                    <a:pt x="436" y="302"/>
                  </a:lnTo>
                  <a:lnTo>
                    <a:pt x="435" y="303"/>
                  </a:lnTo>
                  <a:lnTo>
                    <a:pt x="429" y="306"/>
                  </a:lnTo>
                  <a:lnTo>
                    <a:pt x="427" y="307"/>
                  </a:lnTo>
                  <a:lnTo>
                    <a:pt x="425" y="307"/>
                  </a:lnTo>
                  <a:lnTo>
                    <a:pt x="421" y="309"/>
                  </a:lnTo>
                  <a:lnTo>
                    <a:pt x="420" y="309"/>
                  </a:lnTo>
                  <a:lnTo>
                    <a:pt x="418" y="309"/>
                  </a:lnTo>
                  <a:lnTo>
                    <a:pt x="414" y="309"/>
                  </a:lnTo>
                  <a:lnTo>
                    <a:pt x="412" y="310"/>
                  </a:lnTo>
                  <a:lnTo>
                    <a:pt x="411" y="310"/>
                  </a:lnTo>
                  <a:lnTo>
                    <a:pt x="410" y="310"/>
                  </a:lnTo>
                  <a:lnTo>
                    <a:pt x="409" y="311"/>
                  </a:lnTo>
                  <a:lnTo>
                    <a:pt x="408" y="311"/>
                  </a:lnTo>
                  <a:lnTo>
                    <a:pt x="407" y="312"/>
                  </a:lnTo>
                  <a:lnTo>
                    <a:pt x="406" y="313"/>
                  </a:lnTo>
                  <a:lnTo>
                    <a:pt x="406" y="314"/>
                  </a:lnTo>
                  <a:lnTo>
                    <a:pt x="405" y="315"/>
                  </a:lnTo>
                  <a:lnTo>
                    <a:pt x="404" y="316"/>
                  </a:lnTo>
                  <a:lnTo>
                    <a:pt x="404" y="318"/>
                  </a:lnTo>
                  <a:lnTo>
                    <a:pt x="403" y="321"/>
                  </a:lnTo>
                  <a:lnTo>
                    <a:pt x="402" y="323"/>
                  </a:lnTo>
                  <a:lnTo>
                    <a:pt x="402" y="324"/>
                  </a:lnTo>
                  <a:lnTo>
                    <a:pt x="402" y="325"/>
                  </a:lnTo>
                  <a:lnTo>
                    <a:pt x="401" y="325"/>
                  </a:lnTo>
                  <a:lnTo>
                    <a:pt x="400" y="326"/>
                  </a:lnTo>
                  <a:lnTo>
                    <a:pt x="399" y="326"/>
                  </a:lnTo>
                  <a:lnTo>
                    <a:pt x="398" y="327"/>
                  </a:lnTo>
                  <a:lnTo>
                    <a:pt x="396" y="327"/>
                  </a:lnTo>
                  <a:lnTo>
                    <a:pt x="394" y="327"/>
                  </a:lnTo>
                  <a:lnTo>
                    <a:pt x="392" y="326"/>
                  </a:lnTo>
                  <a:lnTo>
                    <a:pt x="391" y="326"/>
                  </a:lnTo>
                  <a:lnTo>
                    <a:pt x="389" y="326"/>
                  </a:lnTo>
                  <a:lnTo>
                    <a:pt x="388" y="325"/>
                  </a:lnTo>
                  <a:lnTo>
                    <a:pt x="386" y="324"/>
                  </a:lnTo>
                  <a:lnTo>
                    <a:pt x="385" y="323"/>
                  </a:lnTo>
                  <a:lnTo>
                    <a:pt x="384" y="323"/>
                  </a:lnTo>
                  <a:lnTo>
                    <a:pt x="383" y="323"/>
                  </a:lnTo>
                  <a:lnTo>
                    <a:pt x="382" y="323"/>
                  </a:lnTo>
                  <a:lnTo>
                    <a:pt x="381" y="323"/>
                  </a:lnTo>
                  <a:lnTo>
                    <a:pt x="380" y="323"/>
                  </a:lnTo>
                  <a:lnTo>
                    <a:pt x="379" y="323"/>
                  </a:lnTo>
                  <a:lnTo>
                    <a:pt x="378" y="324"/>
                  </a:lnTo>
                  <a:lnTo>
                    <a:pt x="375" y="325"/>
                  </a:lnTo>
                  <a:lnTo>
                    <a:pt x="373" y="326"/>
                  </a:lnTo>
                  <a:lnTo>
                    <a:pt x="371" y="327"/>
                  </a:lnTo>
                  <a:lnTo>
                    <a:pt x="367" y="328"/>
                  </a:lnTo>
                  <a:lnTo>
                    <a:pt x="364" y="329"/>
                  </a:lnTo>
                  <a:lnTo>
                    <a:pt x="361" y="330"/>
                  </a:lnTo>
                  <a:lnTo>
                    <a:pt x="357" y="332"/>
                  </a:lnTo>
                  <a:lnTo>
                    <a:pt x="355" y="332"/>
                  </a:lnTo>
                  <a:lnTo>
                    <a:pt x="354" y="333"/>
                  </a:lnTo>
                  <a:lnTo>
                    <a:pt x="353" y="334"/>
                  </a:lnTo>
                  <a:lnTo>
                    <a:pt x="353" y="334"/>
                  </a:lnTo>
                  <a:lnTo>
                    <a:pt x="352" y="335"/>
                  </a:lnTo>
                  <a:lnTo>
                    <a:pt x="352" y="335"/>
                  </a:lnTo>
                  <a:lnTo>
                    <a:pt x="352" y="336"/>
                  </a:lnTo>
                  <a:lnTo>
                    <a:pt x="352" y="336"/>
                  </a:lnTo>
                  <a:lnTo>
                    <a:pt x="353" y="336"/>
                  </a:lnTo>
                  <a:lnTo>
                    <a:pt x="353" y="337"/>
                  </a:lnTo>
                  <a:lnTo>
                    <a:pt x="354" y="337"/>
                  </a:lnTo>
                  <a:lnTo>
                    <a:pt x="356" y="338"/>
                  </a:lnTo>
                  <a:lnTo>
                    <a:pt x="357" y="339"/>
                  </a:lnTo>
                  <a:lnTo>
                    <a:pt x="358" y="340"/>
                  </a:lnTo>
                  <a:lnTo>
                    <a:pt x="359" y="340"/>
                  </a:lnTo>
                  <a:lnTo>
                    <a:pt x="361" y="342"/>
                  </a:lnTo>
                  <a:lnTo>
                    <a:pt x="364" y="345"/>
                  </a:lnTo>
                  <a:lnTo>
                    <a:pt x="367" y="349"/>
                  </a:lnTo>
                  <a:lnTo>
                    <a:pt x="369" y="351"/>
                  </a:lnTo>
                  <a:lnTo>
                    <a:pt x="370" y="351"/>
                  </a:lnTo>
                  <a:lnTo>
                    <a:pt x="370" y="352"/>
                  </a:lnTo>
                  <a:lnTo>
                    <a:pt x="370" y="353"/>
                  </a:lnTo>
                  <a:lnTo>
                    <a:pt x="370" y="353"/>
                  </a:lnTo>
                  <a:lnTo>
                    <a:pt x="370" y="354"/>
                  </a:lnTo>
                  <a:lnTo>
                    <a:pt x="370" y="355"/>
                  </a:lnTo>
                  <a:lnTo>
                    <a:pt x="369" y="355"/>
                  </a:lnTo>
                  <a:lnTo>
                    <a:pt x="368" y="356"/>
                  </a:lnTo>
                  <a:lnTo>
                    <a:pt x="365" y="358"/>
                  </a:lnTo>
                  <a:lnTo>
                    <a:pt x="364" y="359"/>
                  </a:lnTo>
                  <a:lnTo>
                    <a:pt x="364" y="359"/>
                  </a:lnTo>
                  <a:lnTo>
                    <a:pt x="363" y="360"/>
                  </a:lnTo>
                  <a:lnTo>
                    <a:pt x="362" y="361"/>
                  </a:lnTo>
                  <a:lnTo>
                    <a:pt x="361" y="362"/>
                  </a:lnTo>
                  <a:lnTo>
                    <a:pt x="361" y="364"/>
                  </a:lnTo>
                  <a:lnTo>
                    <a:pt x="361" y="364"/>
                  </a:lnTo>
                  <a:lnTo>
                    <a:pt x="361" y="365"/>
                  </a:lnTo>
                  <a:lnTo>
                    <a:pt x="361" y="365"/>
                  </a:lnTo>
                  <a:lnTo>
                    <a:pt x="361" y="366"/>
                  </a:lnTo>
                  <a:lnTo>
                    <a:pt x="362" y="367"/>
                  </a:lnTo>
                  <a:lnTo>
                    <a:pt x="364" y="370"/>
                  </a:lnTo>
                  <a:lnTo>
                    <a:pt x="365" y="371"/>
                  </a:lnTo>
                  <a:lnTo>
                    <a:pt x="365" y="372"/>
                  </a:lnTo>
                  <a:lnTo>
                    <a:pt x="367" y="376"/>
                  </a:lnTo>
                  <a:lnTo>
                    <a:pt x="368" y="377"/>
                  </a:lnTo>
                  <a:lnTo>
                    <a:pt x="369" y="379"/>
                  </a:lnTo>
                  <a:lnTo>
                    <a:pt x="370" y="380"/>
                  </a:lnTo>
                  <a:lnTo>
                    <a:pt x="371" y="382"/>
                  </a:lnTo>
                  <a:lnTo>
                    <a:pt x="373" y="384"/>
                  </a:lnTo>
                  <a:lnTo>
                    <a:pt x="375" y="386"/>
                  </a:lnTo>
                  <a:lnTo>
                    <a:pt x="380" y="389"/>
                  </a:lnTo>
                  <a:lnTo>
                    <a:pt x="381" y="390"/>
                  </a:lnTo>
                  <a:lnTo>
                    <a:pt x="381" y="391"/>
                  </a:lnTo>
                  <a:lnTo>
                    <a:pt x="382" y="392"/>
                  </a:lnTo>
                  <a:lnTo>
                    <a:pt x="382" y="393"/>
                  </a:lnTo>
                  <a:lnTo>
                    <a:pt x="382" y="394"/>
                  </a:lnTo>
                  <a:lnTo>
                    <a:pt x="382" y="395"/>
                  </a:lnTo>
                  <a:lnTo>
                    <a:pt x="382" y="396"/>
                  </a:lnTo>
                  <a:lnTo>
                    <a:pt x="382" y="397"/>
                  </a:lnTo>
                  <a:lnTo>
                    <a:pt x="381" y="399"/>
                  </a:lnTo>
                  <a:lnTo>
                    <a:pt x="381" y="400"/>
                  </a:lnTo>
                  <a:lnTo>
                    <a:pt x="380" y="401"/>
                  </a:lnTo>
                  <a:lnTo>
                    <a:pt x="380" y="402"/>
                  </a:lnTo>
                  <a:lnTo>
                    <a:pt x="380" y="402"/>
                  </a:lnTo>
                  <a:lnTo>
                    <a:pt x="381" y="403"/>
                  </a:lnTo>
                  <a:lnTo>
                    <a:pt x="381" y="404"/>
                  </a:lnTo>
                  <a:lnTo>
                    <a:pt x="381" y="405"/>
                  </a:lnTo>
                  <a:lnTo>
                    <a:pt x="382" y="405"/>
                  </a:lnTo>
                  <a:lnTo>
                    <a:pt x="383" y="406"/>
                  </a:lnTo>
                  <a:lnTo>
                    <a:pt x="384" y="407"/>
                  </a:lnTo>
                  <a:lnTo>
                    <a:pt x="385" y="408"/>
                  </a:lnTo>
                  <a:lnTo>
                    <a:pt x="386" y="408"/>
                  </a:lnTo>
                  <a:lnTo>
                    <a:pt x="387" y="409"/>
                  </a:lnTo>
                  <a:lnTo>
                    <a:pt x="390" y="410"/>
                  </a:lnTo>
                  <a:lnTo>
                    <a:pt x="391" y="411"/>
                  </a:lnTo>
                  <a:lnTo>
                    <a:pt x="392" y="412"/>
                  </a:lnTo>
                  <a:lnTo>
                    <a:pt x="392" y="412"/>
                  </a:lnTo>
                  <a:lnTo>
                    <a:pt x="393" y="413"/>
                  </a:lnTo>
                  <a:lnTo>
                    <a:pt x="393" y="413"/>
                  </a:lnTo>
                  <a:lnTo>
                    <a:pt x="393" y="414"/>
                  </a:lnTo>
                  <a:lnTo>
                    <a:pt x="393" y="415"/>
                  </a:lnTo>
                  <a:lnTo>
                    <a:pt x="393" y="416"/>
                  </a:lnTo>
                  <a:lnTo>
                    <a:pt x="393" y="417"/>
                  </a:lnTo>
                  <a:lnTo>
                    <a:pt x="393" y="420"/>
                  </a:lnTo>
                  <a:lnTo>
                    <a:pt x="393" y="421"/>
                  </a:lnTo>
                  <a:lnTo>
                    <a:pt x="393" y="421"/>
                  </a:lnTo>
                  <a:lnTo>
                    <a:pt x="393" y="422"/>
                  </a:lnTo>
                  <a:lnTo>
                    <a:pt x="394" y="423"/>
                  </a:lnTo>
                  <a:lnTo>
                    <a:pt x="394" y="423"/>
                  </a:lnTo>
                  <a:lnTo>
                    <a:pt x="394" y="424"/>
                  </a:lnTo>
                  <a:lnTo>
                    <a:pt x="394" y="424"/>
                  </a:lnTo>
                  <a:lnTo>
                    <a:pt x="394" y="425"/>
                  </a:lnTo>
                  <a:lnTo>
                    <a:pt x="394" y="426"/>
                  </a:lnTo>
                  <a:lnTo>
                    <a:pt x="393" y="428"/>
                  </a:lnTo>
                  <a:lnTo>
                    <a:pt x="393" y="429"/>
                  </a:lnTo>
                  <a:lnTo>
                    <a:pt x="393" y="431"/>
                  </a:lnTo>
                  <a:lnTo>
                    <a:pt x="393" y="431"/>
                  </a:lnTo>
                  <a:lnTo>
                    <a:pt x="393" y="432"/>
                  </a:lnTo>
                  <a:lnTo>
                    <a:pt x="394" y="433"/>
                  </a:lnTo>
                  <a:lnTo>
                    <a:pt x="394" y="434"/>
                  </a:lnTo>
                  <a:lnTo>
                    <a:pt x="395" y="434"/>
                  </a:lnTo>
                  <a:lnTo>
                    <a:pt x="395" y="435"/>
                  </a:lnTo>
                  <a:lnTo>
                    <a:pt x="396" y="436"/>
                  </a:lnTo>
                  <a:lnTo>
                    <a:pt x="396" y="436"/>
                  </a:lnTo>
                  <a:lnTo>
                    <a:pt x="397" y="437"/>
                  </a:lnTo>
                  <a:lnTo>
                    <a:pt x="398" y="437"/>
                  </a:lnTo>
                  <a:lnTo>
                    <a:pt x="399" y="437"/>
                  </a:lnTo>
                  <a:lnTo>
                    <a:pt x="400" y="438"/>
                  </a:lnTo>
                  <a:lnTo>
                    <a:pt x="402" y="438"/>
                  </a:lnTo>
                  <a:lnTo>
                    <a:pt x="404" y="438"/>
                  </a:lnTo>
                  <a:lnTo>
                    <a:pt x="409" y="439"/>
                  </a:lnTo>
                  <a:lnTo>
                    <a:pt x="411" y="439"/>
                  </a:lnTo>
                  <a:lnTo>
                    <a:pt x="414" y="439"/>
                  </a:lnTo>
                  <a:lnTo>
                    <a:pt x="415" y="439"/>
                  </a:lnTo>
                  <a:lnTo>
                    <a:pt x="416" y="438"/>
                  </a:lnTo>
                  <a:lnTo>
                    <a:pt x="416" y="438"/>
                  </a:lnTo>
                  <a:lnTo>
                    <a:pt x="417" y="438"/>
                  </a:lnTo>
                  <a:lnTo>
                    <a:pt x="417" y="437"/>
                  </a:lnTo>
                  <a:lnTo>
                    <a:pt x="417" y="437"/>
                  </a:lnTo>
                  <a:lnTo>
                    <a:pt x="418" y="436"/>
                  </a:lnTo>
                  <a:lnTo>
                    <a:pt x="420" y="433"/>
                  </a:lnTo>
                  <a:lnTo>
                    <a:pt x="421" y="431"/>
                  </a:lnTo>
                  <a:lnTo>
                    <a:pt x="421" y="431"/>
                  </a:lnTo>
                  <a:lnTo>
                    <a:pt x="422" y="430"/>
                  </a:lnTo>
                  <a:lnTo>
                    <a:pt x="423" y="429"/>
                  </a:lnTo>
                  <a:lnTo>
                    <a:pt x="423" y="429"/>
                  </a:lnTo>
                  <a:lnTo>
                    <a:pt x="424" y="428"/>
                  </a:lnTo>
                  <a:lnTo>
                    <a:pt x="425" y="428"/>
                  </a:lnTo>
                  <a:lnTo>
                    <a:pt x="430" y="427"/>
                  </a:lnTo>
                  <a:lnTo>
                    <a:pt x="432" y="426"/>
                  </a:lnTo>
                  <a:lnTo>
                    <a:pt x="433" y="426"/>
                  </a:lnTo>
                  <a:lnTo>
                    <a:pt x="436" y="425"/>
                  </a:lnTo>
                  <a:lnTo>
                    <a:pt x="440" y="424"/>
                  </a:lnTo>
                  <a:lnTo>
                    <a:pt x="443" y="423"/>
                  </a:lnTo>
                  <a:lnTo>
                    <a:pt x="444" y="422"/>
                  </a:lnTo>
                  <a:lnTo>
                    <a:pt x="445" y="422"/>
                  </a:lnTo>
                  <a:lnTo>
                    <a:pt x="446" y="421"/>
                  </a:lnTo>
                  <a:lnTo>
                    <a:pt x="447" y="420"/>
                  </a:lnTo>
                  <a:lnTo>
                    <a:pt x="455" y="414"/>
                  </a:lnTo>
                  <a:lnTo>
                    <a:pt x="458" y="412"/>
                  </a:lnTo>
                  <a:lnTo>
                    <a:pt x="459" y="411"/>
                  </a:lnTo>
                  <a:lnTo>
                    <a:pt x="460" y="410"/>
                  </a:lnTo>
                  <a:lnTo>
                    <a:pt x="462" y="409"/>
                  </a:lnTo>
                  <a:lnTo>
                    <a:pt x="464" y="409"/>
                  </a:lnTo>
                  <a:lnTo>
                    <a:pt x="467" y="408"/>
                  </a:lnTo>
                  <a:lnTo>
                    <a:pt x="468" y="407"/>
                  </a:lnTo>
                  <a:lnTo>
                    <a:pt x="469" y="407"/>
                  </a:lnTo>
                  <a:lnTo>
                    <a:pt x="471" y="406"/>
                  </a:lnTo>
                  <a:lnTo>
                    <a:pt x="472" y="405"/>
                  </a:lnTo>
                  <a:lnTo>
                    <a:pt x="473" y="404"/>
                  </a:lnTo>
                  <a:lnTo>
                    <a:pt x="475" y="402"/>
                  </a:lnTo>
                  <a:lnTo>
                    <a:pt x="476" y="401"/>
                  </a:lnTo>
                  <a:lnTo>
                    <a:pt x="476" y="401"/>
                  </a:lnTo>
                  <a:lnTo>
                    <a:pt x="477" y="400"/>
                  </a:lnTo>
                  <a:lnTo>
                    <a:pt x="478" y="400"/>
                  </a:lnTo>
                  <a:lnTo>
                    <a:pt x="479" y="399"/>
                  </a:lnTo>
                  <a:lnTo>
                    <a:pt x="480" y="399"/>
                  </a:lnTo>
                  <a:lnTo>
                    <a:pt x="481" y="399"/>
                  </a:lnTo>
                  <a:lnTo>
                    <a:pt x="485" y="398"/>
                  </a:lnTo>
                  <a:lnTo>
                    <a:pt x="487" y="398"/>
                  </a:lnTo>
                  <a:lnTo>
                    <a:pt x="488" y="398"/>
                  </a:lnTo>
                  <a:lnTo>
                    <a:pt x="492" y="398"/>
                  </a:lnTo>
                  <a:lnTo>
                    <a:pt x="495" y="398"/>
                  </a:lnTo>
                  <a:lnTo>
                    <a:pt x="496" y="398"/>
                  </a:lnTo>
                  <a:lnTo>
                    <a:pt x="497" y="398"/>
                  </a:lnTo>
                  <a:lnTo>
                    <a:pt x="498" y="398"/>
                  </a:lnTo>
                  <a:lnTo>
                    <a:pt x="500" y="399"/>
                  </a:lnTo>
                  <a:lnTo>
                    <a:pt x="502" y="399"/>
                  </a:lnTo>
                  <a:lnTo>
                    <a:pt x="503" y="400"/>
                  </a:lnTo>
                  <a:lnTo>
                    <a:pt x="505" y="401"/>
                  </a:lnTo>
                  <a:lnTo>
                    <a:pt x="508" y="403"/>
                  </a:lnTo>
                  <a:lnTo>
                    <a:pt x="510" y="404"/>
                  </a:lnTo>
                  <a:lnTo>
                    <a:pt x="511" y="405"/>
                  </a:lnTo>
                  <a:lnTo>
                    <a:pt x="512" y="405"/>
                  </a:lnTo>
                  <a:lnTo>
                    <a:pt x="514" y="406"/>
                  </a:lnTo>
                  <a:lnTo>
                    <a:pt x="515" y="406"/>
                  </a:lnTo>
                  <a:lnTo>
                    <a:pt x="517" y="406"/>
                  </a:lnTo>
                  <a:lnTo>
                    <a:pt x="519" y="406"/>
                  </a:lnTo>
                  <a:lnTo>
                    <a:pt x="520" y="406"/>
                  </a:lnTo>
                  <a:lnTo>
                    <a:pt x="521" y="406"/>
                  </a:lnTo>
                  <a:lnTo>
                    <a:pt x="522" y="406"/>
                  </a:lnTo>
                  <a:lnTo>
                    <a:pt x="522" y="405"/>
                  </a:lnTo>
                  <a:lnTo>
                    <a:pt x="523" y="405"/>
                  </a:lnTo>
                  <a:lnTo>
                    <a:pt x="525" y="403"/>
                  </a:lnTo>
                  <a:lnTo>
                    <a:pt x="528" y="401"/>
                  </a:lnTo>
                  <a:lnTo>
                    <a:pt x="529" y="400"/>
                  </a:lnTo>
                  <a:lnTo>
                    <a:pt x="530" y="399"/>
                  </a:lnTo>
                  <a:lnTo>
                    <a:pt x="531" y="398"/>
                  </a:lnTo>
                  <a:lnTo>
                    <a:pt x="531" y="396"/>
                  </a:lnTo>
                  <a:lnTo>
                    <a:pt x="532" y="395"/>
                  </a:lnTo>
                  <a:lnTo>
                    <a:pt x="532" y="394"/>
                  </a:lnTo>
                  <a:lnTo>
                    <a:pt x="532" y="393"/>
                  </a:lnTo>
                  <a:lnTo>
                    <a:pt x="532" y="390"/>
                  </a:lnTo>
                  <a:lnTo>
                    <a:pt x="531" y="385"/>
                  </a:lnTo>
                  <a:lnTo>
                    <a:pt x="530" y="381"/>
                  </a:lnTo>
                  <a:lnTo>
                    <a:pt x="530" y="380"/>
                  </a:lnTo>
                  <a:lnTo>
                    <a:pt x="530" y="380"/>
                  </a:lnTo>
                  <a:lnTo>
                    <a:pt x="530" y="379"/>
                  </a:lnTo>
                  <a:lnTo>
                    <a:pt x="529" y="378"/>
                  </a:lnTo>
                  <a:lnTo>
                    <a:pt x="529" y="377"/>
                  </a:lnTo>
                  <a:lnTo>
                    <a:pt x="528" y="376"/>
                  </a:lnTo>
                  <a:lnTo>
                    <a:pt x="526" y="375"/>
                  </a:lnTo>
                  <a:lnTo>
                    <a:pt x="526" y="374"/>
                  </a:lnTo>
                  <a:lnTo>
                    <a:pt x="526" y="374"/>
                  </a:lnTo>
                  <a:lnTo>
                    <a:pt x="526" y="373"/>
                  </a:lnTo>
                  <a:lnTo>
                    <a:pt x="525" y="372"/>
                  </a:lnTo>
                  <a:lnTo>
                    <a:pt x="525" y="371"/>
                  </a:lnTo>
                  <a:lnTo>
                    <a:pt x="526" y="370"/>
                  </a:lnTo>
                  <a:lnTo>
                    <a:pt x="526" y="369"/>
                  </a:lnTo>
                  <a:lnTo>
                    <a:pt x="526" y="369"/>
                  </a:lnTo>
                  <a:lnTo>
                    <a:pt x="527" y="368"/>
                  </a:lnTo>
                  <a:lnTo>
                    <a:pt x="528" y="367"/>
                  </a:lnTo>
                  <a:lnTo>
                    <a:pt x="529" y="366"/>
                  </a:lnTo>
                  <a:lnTo>
                    <a:pt x="530" y="365"/>
                  </a:lnTo>
                  <a:lnTo>
                    <a:pt x="531" y="365"/>
                  </a:lnTo>
                  <a:lnTo>
                    <a:pt x="538" y="361"/>
                  </a:lnTo>
                  <a:lnTo>
                    <a:pt x="541" y="359"/>
                  </a:lnTo>
                  <a:lnTo>
                    <a:pt x="542" y="358"/>
                  </a:lnTo>
                  <a:lnTo>
                    <a:pt x="543" y="357"/>
                  </a:lnTo>
                  <a:lnTo>
                    <a:pt x="544" y="356"/>
                  </a:lnTo>
                  <a:lnTo>
                    <a:pt x="545" y="356"/>
                  </a:lnTo>
                  <a:lnTo>
                    <a:pt x="545" y="355"/>
                  </a:lnTo>
                  <a:lnTo>
                    <a:pt x="546" y="354"/>
                  </a:lnTo>
                  <a:lnTo>
                    <a:pt x="547" y="352"/>
                  </a:lnTo>
                  <a:lnTo>
                    <a:pt x="547" y="351"/>
                  </a:lnTo>
                  <a:lnTo>
                    <a:pt x="547" y="350"/>
                  </a:lnTo>
                  <a:lnTo>
                    <a:pt x="547" y="349"/>
                  </a:lnTo>
                  <a:lnTo>
                    <a:pt x="547" y="349"/>
                  </a:lnTo>
                  <a:lnTo>
                    <a:pt x="547" y="347"/>
                  </a:lnTo>
                  <a:lnTo>
                    <a:pt x="546" y="346"/>
                  </a:lnTo>
                  <a:lnTo>
                    <a:pt x="545" y="345"/>
                  </a:lnTo>
                  <a:lnTo>
                    <a:pt x="545" y="344"/>
                  </a:lnTo>
                  <a:lnTo>
                    <a:pt x="543" y="342"/>
                  </a:lnTo>
                  <a:lnTo>
                    <a:pt x="542" y="341"/>
                  </a:lnTo>
                  <a:lnTo>
                    <a:pt x="541" y="341"/>
                  </a:lnTo>
                  <a:lnTo>
                    <a:pt x="540" y="340"/>
                  </a:lnTo>
                  <a:lnTo>
                    <a:pt x="535" y="336"/>
                  </a:lnTo>
                  <a:lnTo>
                    <a:pt x="534" y="335"/>
                  </a:lnTo>
                  <a:lnTo>
                    <a:pt x="534" y="334"/>
                  </a:lnTo>
                  <a:lnTo>
                    <a:pt x="533" y="334"/>
                  </a:lnTo>
                  <a:lnTo>
                    <a:pt x="532" y="333"/>
                  </a:lnTo>
                  <a:lnTo>
                    <a:pt x="530" y="330"/>
                  </a:lnTo>
                  <a:lnTo>
                    <a:pt x="529" y="329"/>
                  </a:lnTo>
                  <a:lnTo>
                    <a:pt x="528" y="328"/>
                  </a:lnTo>
                  <a:lnTo>
                    <a:pt x="527" y="327"/>
                  </a:lnTo>
                  <a:lnTo>
                    <a:pt x="526" y="326"/>
                  </a:lnTo>
                  <a:lnTo>
                    <a:pt x="525" y="325"/>
                  </a:lnTo>
                  <a:lnTo>
                    <a:pt x="520" y="323"/>
                  </a:lnTo>
                  <a:lnTo>
                    <a:pt x="518" y="322"/>
                  </a:lnTo>
                  <a:lnTo>
                    <a:pt x="513" y="320"/>
                  </a:lnTo>
                  <a:lnTo>
                    <a:pt x="511" y="320"/>
                  </a:lnTo>
                  <a:lnTo>
                    <a:pt x="510" y="319"/>
                  </a:lnTo>
                  <a:lnTo>
                    <a:pt x="509" y="319"/>
                  </a:lnTo>
                  <a:lnTo>
                    <a:pt x="508" y="318"/>
                  </a:lnTo>
                  <a:lnTo>
                    <a:pt x="507" y="317"/>
                  </a:lnTo>
                  <a:lnTo>
                    <a:pt x="506" y="316"/>
                  </a:lnTo>
                  <a:lnTo>
                    <a:pt x="505" y="315"/>
                  </a:lnTo>
                  <a:lnTo>
                    <a:pt x="504" y="314"/>
                  </a:lnTo>
                  <a:lnTo>
                    <a:pt x="504" y="313"/>
                  </a:lnTo>
                  <a:lnTo>
                    <a:pt x="503" y="312"/>
                  </a:lnTo>
                  <a:lnTo>
                    <a:pt x="502" y="308"/>
                  </a:lnTo>
                  <a:lnTo>
                    <a:pt x="501" y="307"/>
                  </a:lnTo>
                  <a:lnTo>
                    <a:pt x="501" y="307"/>
                  </a:lnTo>
                  <a:lnTo>
                    <a:pt x="500" y="306"/>
                  </a:lnTo>
                  <a:lnTo>
                    <a:pt x="499" y="306"/>
                  </a:lnTo>
                  <a:lnTo>
                    <a:pt x="498" y="306"/>
                  </a:lnTo>
                  <a:lnTo>
                    <a:pt x="495" y="305"/>
                  </a:lnTo>
                  <a:lnTo>
                    <a:pt x="494" y="304"/>
                  </a:lnTo>
                  <a:lnTo>
                    <a:pt x="492" y="304"/>
                  </a:lnTo>
                  <a:lnTo>
                    <a:pt x="491" y="303"/>
                  </a:lnTo>
                  <a:lnTo>
                    <a:pt x="487" y="299"/>
                  </a:lnTo>
                  <a:lnTo>
                    <a:pt x="484" y="298"/>
                  </a:lnTo>
                  <a:lnTo>
                    <a:pt x="481" y="295"/>
                  </a:lnTo>
                  <a:lnTo>
                    <a:pt x="480" y="295"/>
                  </a:lnTo>
                  <a:lnTo>
                    <a:pt x="479" y="294"/>
                  </a:lnTo>
                  <a:lnTo>
                    <a:pt x="478" y="293"/>
                  </a:lnTo>
                  <a:lnTo>
                    <a:pt x="478" y="293"/>
                  </a:lnTo>
                  <a:lnTo>
                    <a:pt x="477" y="292"/>
                  </a:lnTo>
                  <a:lnTo>
                    <a:pt x="477" y="291"/>
                  </a:lnTo>
                  <a:lnTo>
                    <a:pt x="477" y="290"/>
                  </a:lnTo>
                  <a:lnTo>
                    <a:pt x="477" y="290"/>
                  </a:lnTo>
                  <a:lnTo>
                    <a:pt x="477" y="290"/>
                  </a:lnTo>
                  <a:lnTo>
                    <a:pt x="477" y="289"/>
                  </a:lnTo>
                  <a:lnTo>
                    <a:pt x="476" y="289"/>
                  </a:lnTo>
                  <a:lnTo>
                    <a:pt x="475" y="289"/>
                  </a:lnTo>
                  <a:lnTo>
                    <a:pt x="475" y="289"/>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cs-CZ" dirty="0"/>
            </a:p>
          </p:txBody>
        </p:sp>
        <p:sp>
          <p:nvSpPr>
            <p:cNvPr id="114" name="Freeform 226">
              <a:extLst>
                <a:ext uri="{FF2B5EF4-FFF2-40B4-BE49-F238E27FC236}">
                  <a16:creationId xmlns:a16="http://schemas.microsoft.com/office/drawing/2014/main" id="{8ED1CBE5-82C1-46EB-8E80-8E4A5468D88E}"/>
                </a:ext>
              </a:extLst>
            </p:cNvPr>
            <p:cNvSpPr>
              <a:spLocks/>
            </p:cNvSpPr>
            <p:nvPr/>
          </p:nvSpPr>
          <p:spPr bwMode="auto">
            <a:xfrm>
              <a:off x="6782435" y="4672280"/>
              <a:ext cx="745869" cy="955384"/>
            </a:xfrm>
            <a:custGeom>
              <a:avLst/>
              <a:gdLst>
                <a:gd name="T0" fmla="*/ 382 w 622"/>
                <a:gd name="T1" fmla="*/ 15 h 726"/>
                <a:gd name="T2" fmla="*/ 401 w 622"/>
                <a:gd name="T3" fmla="*/ 14 h 726"/>
                <a:gd name="T4" fmla="*/ 434 w 622"/>
                <a:gd name="T5" fmla="*/ 42 h 726"/>
                <a:gd name="T6" fmla="*/ 459 w 622"/>
                <a:gd name="T7" fmla="*/ 64 h 726"/>
                <a:gd name="T8" fmla="*/ 455 w 622"/>
                <a:gd name="T9" fmla="*/ 93 h 726"/>
                <a:gd name="T10" fmla="*/ 463 w 622"/>
                <a:gd name="T11" fmla="*/ 127 h 726"/>
                <a:gd name="T12" fmla="*/ 450 w 622"/>
                <a:gd name="T13" fmla="*/ 153 h 726"/>
                <a:gd name="T14" fmla="*/ 451 w 622"/>
                <a:gd name="T15" fmla="*/ 173 h 726"/>
                <a:gd name="T16" fmla="*/ 471 w 622"/>
                <a:gd name="T17" fmla="*/ 182 h 726"/>
                <a:gd name="T18" fmla="*/ 486 w 622"/>
                <a:gd name="T19" fmla="*/ 204 h 726"/>
                <a:gd name="T20" fmla="*/ 499 w 622"/>
                <a:gd name="T21" fmla="*/ 216 h 726"/>
                <a:gd name="T22" fmla="*/ 544 w 622"/>
                <a:gd name="T23" fmla="*/ 212 h 726"/>
                <a:gd name="T24" fmla="*/ 557 w 622"/>
                <a:gd name="T25" fmla="*/ 230 h 726"/>
                <a:gd name="T26" fmla="*/ 563 w 622"/>
                <a:gd name="T27" fmla="*/ 267 h 726"/>
                <a:gd name="T28" fmla="*/ 553 w 622"/>
                <a:gd name="T29" fmla="*/ 294 h 726"/>
                <a:gd name="T30" fmla="*/ 558 w 622"/>
                <a:gd name="T31" fmla="*/ 312 h 726"/>
                <a:gd name="T32" fmla="*/ 583 w 622"/>
                <a:gd name="T33" fmla="*/ 326 h 726"/>
                <a:gd name="T34" fmla="*/ 572 w 622"/>
                <a:gd name="T35" fmla="*/ 339 h 726"/>
                <a:gd name="T36" fmla="*/ 572 w 622"/>
                <a:gd name="T37" fmla="*/ 350 h 726"/>
                <a:gd name="T38" fmla="*/ 562 w 622"/>
                <a:gd name="T39" fmla="*/ 369 h 726"/>
                <a:gd name="T40" fmla="*/ 556 w 622"/>
                <a:gd name="T41" fmla="*/ 379 h 726"/>
                <a:gd name="T42" fmla="*/ 572 w 622"/>
                <a:gd name="T43" fmla="*/ 393 h 726"/>
                <a:gd name="T44" fmla="*/ 592 w 622"/>
                <a:gd name="T45" fmla="*/ 402 h 726"/>
                <a:gd name="T46" fmla="*/ 601 w 622"/>
                <a:gd name="T47" fmla="*/ 418 h 726"/>
                <a:gd name="T48" fmla="*/ 621 w 622"/>
                <a:gd name="T49" fmla="*/ 438 h 726"/>
                <a:gd name="T50" fmla="*/ 615 w 622"/>
                <a:gd name="T51" fmla="*/ 469 h 726"/>
                <a:gd name="T52" fmla="*/ 605 w 622"/>
                <a:gd name="T53" fmla="*/ 500 h 726"/>
                <a:gd name="T54" fmla="*/ 581 w 622"/>
                <a:gd name="T55" fmla="*/ 514 h 726"/>
                <a:gd name="T56" fmla="*/ 581 w 622"/>
                <a:gd name="T57" fmla="*/ 533 h 726"/>
                <a:gd name="T58" fmla="*/ 563 w 622"/>
                <a:gd name="T59" fmla="*/ 539 h 726"/>
                <a:gd name="T60" fmla="*/ 537 w 622"/>
                <a:gd name="T61" fmla="*/ 556 h 726"/>
                <a:gd name="T62" fmla="*/ 506 w 622"/>
                <a:gd name="T63" fmla="*/ 565 h 726"/>
                <a:gd name="T64" fmla="*/ 492 w 622"/>
                <a:gd name="T65" fmla="*/ 574 h 726"/>
                <a:gd name="T66" fmla="*/ 475 w 622"/>
                <a:gd name="T67" fmla="*/ 610 h 726"/>
                <a:gd name="T68" fmla="*/ 496 w 622"/>
                <a:gd name="T69" fmla="*/ 629 h 726"/>
                <a:gd name="T70" fmla="*/ 500 w 622"/>
                <a:gd name="T71" fmla="*/ 651 h 726"/>
                <a:gd name="T72" fmla="*/ 477 w 622"/>
                <a:gd name="T73" fmla="*/ 658 h 726"/>
                <a:gd name="T74" fmla="*/ 465 w 622"/>
                <a:gd name="T75" fmla="*/ 671 h 726"/>
                <a:gd name="T76" fmla="*/ 436 w 622"/>
                <a:gd name="T77" fmla="*/ 667 h 726"/>
                <a:gd name="T78" fmla="*/ 396 w 622"/>
                <a:gd name="T79" fmla="*/ 665 h 726"/>
                <a:gd name="T80" fmla="*/ 390 w 622"/>
                <a:gd name="T81" fmla="*/ 677 h 726"/>
                <a:gd name="T82" fmla="*/ 373 w 622"/>
                <a:gd name="T83" fmla="*/ 688 h 726"/>
                <a:gd name="T84" fmla="*/ 360 w 622"/>
                <a:gd name="T85" fmla="*/ 702 h 726"/>
                <a:gd name="T86" fmla="*/ 343 w 622"/>
                <a:gd name="T87" fmla="*/ 677 h 726"/>
                <a:gd name="T88" fmla="*/ 326 w 622"/>
                <a:gd name="T89" fmla="*/ 676 h 726"/>
                <a:gd name="T90" fmla="*/ 296 w 622"/>
                <a:gd name="T91" fmla="*/ 659 h 726"/>
                <a:gd name="T92" fmla="*/ 282 w 622"/>
                <a:gd name="T93" fmla="*/ 679 h 726"/>
                <a:gd name="T94" fmla="*/ 279 w 622"/>
                <a:gd name="T95" fmla="*/ 703 h 726"/>
                <a:gd name="T96" fmla="*/ 248 w 622"/>
                <a:gd name="T97" fmla="*/ 726 h 726"/>
                <a:gd name="T98" fmla="*/ 224 w 622"/>
                <a:gd name="T99" fmla="*/ 719 h 726"/>
                <a:gd name="T100" fmla="*/ 220 w 622"/>
                <a:gd name="T101" fmla="*/ 708 h 726"/>
                <a:gd name="T102" fmla="*/ 185 w 622"/>
                <a:gd name="T103" fmla="*/ 706 h 726"/>
                <a:gd name="T104" fmla="*/ 160 w 622"/>
                <a:gd name="T105" fmla="*/ 704 h 726"/>
                <a:gd name="T106" fmla="*/ 145 w 622"/>
                <a:gd name="T107" fmla="*/ 705 h 726"/>
                <a:gd name="T108" fmla="*/ 127 w 622"/>
                <a:gd name="T109" fmla="*/ 713 h 726"/>
                <a:gd name="T110" fmla="*/ 108 w 622"/>
                <a:gd name="T111" fmla="*/ 704 h 726"/>
                <a:gd name="T112" fmla="*/ 86 w 622"/>
                <a:gd name="T113" fmla="*/ 690 h 726"/>
                <a:gd name="T114" fmla="*/ 62 w 622"/>
                <a:gd name="T115" fmla="*/ 706 h 726"/>
                <a:gd name="T116" fmla="*/ 22 w 622"/>
                <a:gd name="T117" fmla="*/ 711 h 726"/>
                <a:gd name="T118" fmla="*/ 1 w 622"/>
                <a:gd name="T119" fmla="*/ 706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2" h="726">
                  <a:moveTo>
                    <a:pt x="363" y="0"/>
                  </a:moveTo>
                  <a:lnTo>
                    <a:pt x="364" y="1"/>
                  </a:lnTo>
                  <a:lnTo>
                    <a:pt x="365" y="1"/>
                  </a:lnTo>
                  <a:lnTo>
                    <a:pt x="366" y="2"/>
                  </a:lnTo>
                  <a:lnTo>
                    <a:pt x="366" y="2"/>
                  </a:lnTo>
                  <a:lnTo>
                    <a:pt x="369" y="5"/>
                  </a:lnTo>
                  <a:lnTo>
                    <a:pt x="370" y="6"/>
                  </a:lnTo>
                  <a:lnTo>
                    <a:pt x="372" y="7"/>
                  </a:lnTo>
                  <a:lnTo>
                    <a:pt x="375" y="9"/>
                  </a:lnTo>
                  <a:lnTo>
                    <a:pt x="376" y="10"/>
                  </a:lnTo>
                  <a:lnTo>
                    <a:pt x="377" y="11"/>
                  </a:lnTo>
                  <a:lnTo>
                    <a:pt x="378" y="13"/>
                  </a:lnTo>
                  <a:lnTo>
                    <a:pt x="378" y="13"/>
                  </a:lnTo>
                  <a:lnTo>
                    <a:pt x="379" y="14"/>
                  </a:lnTo>
                  <a:lnTo>
                    <a:pt x="380" y="14"/>
                  </a:lnTo>
                  <a:lnTo>
                    <a:pt x="381" y="15"/>
                  </a:lnTo>
                  <a:lnTo>
                    <a:pt x="382" y="15"/>
                  </a:lnTo>
                  <a:lnTo>
                    <a:pt x="382" y="15"/>
                  </a:lnTo>
                  <a:lnTo>
                    <a:pt x="383" y="14"/>
                  </a:lnTo>
                  <a:lnTo>
                    <a:pt x="384" y="14"/>
                  </a:lnTo>
                  <a:lnTo>
                    <a:pt x="384" y="14"/>
                  </a:lnTo>
                  <a:lnTo>
                    <a:pt x="386" y="13"/>
                  </a:lnTo>
                  <a:lnTo>
                    <a:pt x="387" y="12"/>
                  </a:lnTo>
                  <a:lnTo>
                    <a:pt x="388" y="11"/>
                  </a:lnTo>
                  <a:lnTo>
                    <a:pt x="389" y="11"/>
                  </a:lnTo>
                  <a:lnTo>
                    <a:pt x="390" y="11"/>
                  </a:lnTo>
                  <a:lnTo>
                    <a:pt x="391" y="11"/>
                  </a:lnTo>
                  <a:lnTo>
                    <a:pt x="392" y="11"/>
                  </a:lnTo>
                  <a:lnTo>
                    <a:pt x="396" y="12"/>
                  </a:lnTo>
                  <a:lnTo>
                    <a:pt x="397" y="12"/>
                  </a:lnTo>
                  <a:lnTo>
                    <a:pt x="398" y="12"/>
                  </a:lnTo>
                  <a:lnTo>
                    <a:pt x="399" y="13"/>
                  </a:lnTo>
                  <a:lnTo>
                    <a:pt x="400" y="13"/>
                  </a:lnTo>
                  <a:lnTo>
                    <a:pt x="401" y="14"/>
                  </a:lnTo>
                  <a:lnTo>
                    <a:pt x="402" y="16"/>
                  </a:lnTo>
                  <a:lnTo>
                    <a:pt x="406" y="20"/>
                  </a:lnTo>
                  <a:lnTo>
                    <a:pt x="412" y="27"/>
                  </a:lnTo>
                  <a:lnTo>
                    <a:pt x="415" y="30"/>
                  </a:lnTo>
                  <a:lnTo>
                    <a:pt x="416" y="30"/>
                  </a:lnTo>
                  <a:lnTo>
                    <a:pt x="416" y="31"/>
                  </a:lnTo>
                  <a:lnTo>
                    <a:pt x="417" y="32"/>
                  </a:lnTo>
                  <a:lnTo>
                    <a:pt x="419" y="32"/>
                  </a:lnTo>
                  <a:lnTo>
                    <a:pt x="420" y="33"/>
                  </a:lnTo>
                  <a:lnTo>
                    <a:pt x="423" y="34"/>
                  </a:lnTo>
                  <a:lnTo>
                    <a:pt x="424" y="34"/>
                  </a:lnTo>
                  <a:lnTo>
                    <a:pt x="425" y="35"/>
                  </a:lnTo>
                  <a:lnTo>
                    <a:pt x="427" y="36"/>
                  </a:lnTo>
                  <a:lnTo>
                    <a:pt x="429" y="38"/>
                  </a:lnTo>
                  <a:lnTo>
                    <a:pt x="432" y="40"/>
                  </a:lnTo>
                  <a:lnTo>
                    <a:pt x="433" y="41"/>
                  </a:lnTo>
                  <a:lnTo>
                    <a:pt x="434" y="42"/>
                  </a:lnTo>
                  <a:lnTo>
                    <a:pt x="435" y="43"/>
                  </a:lnTo>
                  <a:lnTo>
                    <a:pt x="436" y="45"/>
                  </a:lnTo>
                  <a:lnTo>
                    <a:pt x="437" y="46"/>
                  </a:lnTo>
                  <a:lnTo>
                    <a:pt x="439" y="50"/>
                  </a:lnTo>
                  <a:lnTo>
                    <a:pt x="440" y="52"/>
                  </a:lnTo>
                  <a:lnTo>
                    <a:pt x="441" y="53"/>
                  </a:lnTo>
                  <a:lnTo>
                    <a:pt x="442" y="53"/>
                  </a:lnTo>
                  <a:lnTo>
                    <a:pt x="443" y="55"/>
                  </a:lnTo>
                  <a:lnTo>
                    <a:pt x="444" y="55"/>
                  </a:lnTo>
                  <a:lnTo>
                    <a:pt x="445" y="56"/>
                  </a:lnTo>
                  <a:lnTo>
                    <a:pt x="446" y="57"/>
                  </a:lnTo>
                  <a:lnTo>
                    <a:pt x="448" y="58"/>
                  </a:lnTo>
                  <a:lnTo>
                    <a:pt x="451" y="59"/>
                  </a:lnTo>
                  <a:lnTo>
                    <a:pt x="457" y="62"/>
                  </a:lnTo>
                  <a:lnTo>
                    <a:pt x="458" y="62"/>
                  </a:lnTo>
                  <a:lnTo>
                    <a:pt x="460" y="63"/>
                  </a:lnTo>
                  <a:lnTo>
                    <a:pt x="459" y="64"/>
                  </a:lnTo>
                  <a:lnTo>
                    <a:pt x="457" y="66"/>
                  </a:lnTo>
                  <a:lnTo>
                    <a:pt x="454" y="69"/>
                  </a:lnTo>
                  <a:lnTo>
                    <a:pt x="452" y="71"/>
                  </a:lnTo>
                  <a:lnTo>
                    <a:pt x="451" y="72"/>
                  </a:lnTo>
                  <a:lnTo>
                    <a:pt x="450" y="73"/>
                  </a:lnTo>
                  <a:lnTo>
                    <a:pt x="450" y="74"/>
                  </a:lnTo>
                  <a:lnTo>
                    <a:pt x="450" y="75"/>
                  </a:lnTo>
                  <a:lnTo>
                    <a:pt x="449" y="76"/>
                  </a:lnTo>
                  <a:lnTo>
                    <a:pt x="449" y="77"/>
                  </a:lnTo>
                  <a:lnTo>
                    <a:pt x="449" y="78"/>
                  </a:lnTo>
                  <a:lnTo>
                    <a:pt x="450" y="79"/>
                  </a:lnTo>
                  <a:lnTo>
                    <a:pt x="450" y="80"/>
                  </a:lnTo>
                  <a:lnTo>
                    <a:pt x="452" y="83"/>
                  </a:lnTo>
                  <a:lnTo>
                    <a:pt x="453" y="85"/>
                  </a:lnTo>
                  <a:lnTo>
                    <a:pt x="453" y="87"/>
                  </a:lnTo>
                  <a:lnTo>
                    <a:pt x="454" y="90"/>
                  </a:lnTo>
                  <a:lnTo>
                    <a:pt x="455" y="93"/>
                  </a:lnTo>
                  <a:lnTo>
                    <a:pt x="456" y="94"/>
                  </a:lnTo>
                  <a:lnTo>
                    <a:pt x="456" y="95"/>
                  </a:lnTo>
                  <a:lnTo>
                    <a:pt x="456" y="96"/>
                  </a:lnTo>
                  <a:lnTo>
                    <a:pt x="456" y="99"/>
                  </a:lnTo>
                  <a:lnTo>
                    <a:pt x="456" y="105"/>
                  </a:lnTo>
                  <a:lnTo>
                    <a:pt x="456" y="107"/>
                  </a:lnTo>
                  <a:lnTo>
                    <a:pt x="456" y="109"/>
                  </a:lnTo>
                  <a:lnTo>
                    <a:pt x="456" y="110"/>
                  </a:lnTo>
                  <a:lnTo>
                    <a:pt x="457" y="111"/>
                  </a:lnTo>
                  <a:lnTo>
                    <a:pt x="458" y="112"/>
                  </a:lnTo>
                  <a:lnTo>
                    <a:pt x="459" y="114"/>
                  </a:lnTo>
                  <a:lnTo>
                    <a:pt x="460" y="115"/>
                  </a:lnTo>
                  <a:lnTo>
                    <a:pt x="460" y="117"/>
                  </a:lnTo>
                  <a:lnTo>
                    <a:pt x="461" y="118"/>
                  </a:lnTo>
                  <a:lnTo>
                    <a:pt x="462" y="119"/>
                  </a:lnTo>
                  <a:lnTo>
                    <a:pt x="463" y="125"/>
                  </a:lnTo>
                  <a:lnTo>
                    <a:pt x="463" y="127"/>
                  </a:lnTo>
                  <a:lnTo>
                    <a:pt x="463" y="128"/>
                  </a:lnTo>
                  <a:lnTo>
                    <a:pt x="463" y="130"/>
                  </a:lnTo>
                  <a:lnTo>
                    <a:pt x="463" y="132"/>
                  </a:lnTo>
                  <a:lnTo>
                    <a:pt x="463" y="134"/>
                  </a:lnTo>
                  <a:lnTo>
                    <a:pt x="462" y="136"/>
                  </a:lnTo>
                  <a:lnTo>
                    <a:pt x="462" y="137"/>
                  </a:lnTo>
                  <a:lnTo>
                    <a:pt x="461" y="138"/>
                  </a:lnTo>
                  <a:lnTo>
                    <a:pt x="459" y="142"/>
                  </a:lnTo>
                  <a:lnTo>
                    <a:pt x="458" y="143"/>
                  </a:lnTo>
                  <a:lnTo>
                    <a:pt x="458" y="144"/>
                  </a:lnTo>
                  <a:lnTo>
                    <a:pt x="456" y="148"/>
                  </a:lnTo>
                  <a:lnTo>
                    <a:pt x="456" y="149"/>
                  </a:lnTo>
                  <a:lnTo>
                    <a:pt x="455" y="150"/>
                  </a:lnTo>
                  <a:lnTo>
                    <a:pt x="455" y="150"/>
                  </a:lnTo>
                  <a:lnTo>
                    <a:pt x="454" y="151"/>
                  </a:lnTo>
                  <a:lnTo>
                    <a:pt x="453" y="152"/>
                  </a:lnTo>
                  <a:lnTo>
                    <a:pt x="450" y="153"/>
                  </a:lnTo>
                  <a:lnTo>
                    <a:pt x="449" y="154"/>
                  </a:lnTo>
                  <a:lnTo>
                    <a:pt x="448" y="154"/>
                  </a:lnTo>
                  <a:lnTo>
                    <a:pt x="448" y="155"/>
                  </a:lnTo>
                  <a:lnTo>
                    <a:pt x="447" y="156"/>
                  </a:lnTo>
                  <a:lnTo>
                    <a:pt x="446" y="157"/>
                  </a:lnTo>
                  <a:lnTo>
                    <a:pt x="446" y="158"/>
                  </a:lnTo>
                  <a:lnTo>
                    <a:pt x="446" y="159"/>
                  </a:lnTo>
                  <a:lnTo>
                    <a:pt x="446" y="160"/>
                  </a:lnTo>
                  <a:lnTo>
                    <a:pt x="446" y="161"/>
                  </a:lnTo>
                  <a:lnTo>
                    <a:pt x="446" y="162"/>
                  </a:lnTo>
                  <a:lnTo>
                    <a:pt x="447" y="163"/>
                  </a:lnTo>
                  <a:lnTo>
                    <a:pt x="447" y="164"/>
                  </a:lnTo>
                  <a:lnTo>
                    <a:pt x="449" y="167"/>
                  </a:lnTo>
                  <a:lnTo>
                    <a:pt x="450" y="168"/>
                  </a:lnTo>
                  <a:lnTo>
                    <a:pt x="450" y="169"/>
                  </a:lnTo>
                  <a:lnTo>
                    <a:pt x="451" y="171"/>
                  </a:lnTo>
                  <a:lnTo>
                    <a:pt x="451" y="173"/>
                  </a:lnTo>
                  <a:lnTo>
                    <a:pt x="452" y="174"/>
                  </a:lnTo>
                  <a:lnTo>
                    <a:pt x="452" y="175"/>
                  </a:lnTo>
                  <a:lnTo>
                    <a:pt x="453" y="176"/>
                  </a:lnTo>
                  <a:lnTo>
                    <a:pt x="454" y="177"/>
                  </a:lnTo>
                  <a:lnTo>
                    <a:pt x="455" y="177"/>
                  </a:lnTo>
                  <a:lnTo>
                    <a:pt x="456" y="178"/>
                  </a:lnTo>
                  <a:lnTo>
                    <a:pt x="457" y="179"/>
                  </a:lnTo>
                  <a:lnTo>
                    <a:pt x="458" y="179"/>
                  </a:lnTo>
                  <a:lnTo>
                    <a:pt x="459" y="180"/>
                  </a:lnTo>
                  <a:lnTo>
                    <a:pt x="460" y="180"/>
                  </a:lnTo>
                  <a:lnTo>
                    <a:pt x="461" y="180"/>
                  </a:lnTo>
                  <a:lnTo>
                    <a:pt x="462" y="181"/>
                  </a:lnTo>
                  <a:lnTo>
                    <a:pt x="463" y="181"/>
                  </a:lnTo>
                  <a:lnTo>
                    <a:pt x="467" y="181"/>
                  </a:lnTo>
                  <a:lnTo>
                    <a:pt x="468" y="181"/>
                  </a:lnTo>
                  <a:lnTo>
                    <a:pt x="469" y="182"/>
                  </a:lnTo>
                  <a:lnTo>
                    <a:pt x="471" y="182"/>
                  </a:lnTo>
                  <a:lnTo>
                    <a:pt x="472" y="183"/>
                  </a:lnTo>
                  <a:lnTo>
                    <a:pt x="473" y="184"/>
                  </a:lnTo>
                  <a:lnTo>
                    <a:pt x="474" y="184"/>
                  </a:lnTo>
                  <a:lnTo>
                    <a:pt x="475" y="185"/>
                  </a:lnTo>
                  <a:lnTo>
                    <a:pt x="476" y="187"/>
                  </a:lnTo>
                  <a:lnTo>
                    <a:pt x="477" y="188"/>
                  </a:lnTo>
                  <a:lnTo>
                    <a:pt x="478" y="189"/>
                  </a:lnTo>
                  <a:lnTo>
                    <a:pt x="480" y="191"/>
                  </a:lnTo>
                  <a:lnTo>
                    <a:pt x="482" y="192"/>
                  </a:lnTo>
                  <a:lnTo>
                    <a:pt x="484" y="194"/>
                  </a:lnTo>
                  <a:lnTo>
                    <a:pt x="484" y="195"/>
                  </a:lnTo>
                  <a:lnTo>
                    <a:pt x="485" y="196"/>
                  </a:lnTo>
                  <a:lnTo>
                    <a:pt x="486" y="197"/>
                  </a:lnTo>
                  <a:lnTo>
                    <a:pt x="486" y="198"/>
                  </a:lnTo>
                  <a:lnTo>
                    <a:pt x="486" y="199"/>
                  </a:lnTo>
                  <a:lnTo>
                    <a:pt x="486" y="202"/>
                  </a:lnTo>
                  <a:lnTo>
                    <a:pt x="486" y="204"/>
                  </a:lnTo>
                  <a:lnTo>
                    <a:pt x="486" y="205"/>
                  </a:lnTo>
                  <a:lnTo>
                    <a:pt x="487" y="207"/>
                  </a:lnTo>
                  <a:lnTo>
                    <a:pt x="487" y="208"/>
                  </a:lnTo>
                  <a:lnTo>
                    <a:pt x="488" y="209"/>
                  </a:lnTo>
                  <a:lnTo>
                    <a:pt x="488" y="210"/>
                  </a:lnTo>
                  <a:lnTo>
                    <a:pt x="488" y="211"/>
                  </a:lnTo>
                  <a:lnTo>
                    <a:pt x="489" y="211"/>
                  </a:lnTo>
                  <a:lnTo>
                    <a:pt x="490" y="212"/>
                  </a:lnTo>
                  <a:lnTo>
                    <a:pt x="491" y="213"/>
                  </a:lnTo>
                  <a:lnTo>
                    <a:pt x="492" y="214"/>
                  </a:lnTo>
                  <a:lnTo>
                    <a:pt x="493" y="214"/>
                  </a:lnTo>
                  <a:lnTo>
                    <a:pt x="494" y="215"/>
                  </a:lnTo>
                  <a:lnTo>
                    <a:pt x="495" y="215"/>
                  </a:lnTo>
                  <a:lnTo>
                    <a:pt x="496" y="216"/>
                  </a:lnTo>
                  <a:lnTo>
                    <a:pt x="497" y="216"/>
                  </a:lnTo>
                  <a:lnTo>
                    <a:pt x="498" y="216"/>
                  </a:lnTo>
                  <a:lnTo>
                    <a:pt x="499" y="216"/>
                  </a:lnTo>
                  <a:lnTo>
                    <a:pt x="500" y="216"/>
                  </a:lnTo>
                  <a:lnTo>
                    <a:pt x="507" y="215"/>
                  </a:lnTo>
                  <a:lnTo>
                    <a:pt x="508" y="215"/>
                  </a:lnTo>
                  <a:lnTo>
                    <a:pt x="510" y="215"/>
                  </a:lnTo>
                  <a:lnTo>
                    <a:pt x="516" y="216"/>
                  </a:lnTo>
                  <a:lnTo>
                    <a:pt x="519" y="216"/>
                  </a:lnTo>
                  <a:lnTo>
                    <a:pt x="524" y="217"/>
                  </a:lnTo>
                  <a:lnTo>
                    <a:pt x="525" y="217"/>
                  </a:lnTo>
                  <a:lnTo>
                    <a:pt x="527" y="217"/>
                  </a:lnTo>
                  <a:lnTo>
                    <a:pt x="528" y="217"/>
                  </a:lnTo>
                  <a:lnTo>
                    <a:pt x="530" y="216"/>
                  </a:lnTo>
                  <a:lnTo>
                    <a:pt x="535" y="215"/>
                  </a:lnTo>
                  <a:lnTo>
                    <a:pt x="538" y="213"/>
                  </a:lnTo>
                  <a:lnTo>
                    <a:pt x="540" y="213"/>
                  </a:lnTo>
                  <a:lnTo>
                    <a:pt x="541" y="212"/>
                  </a:lnTo>
                  <a:lnTo>
                    <a:pt x="543" y="212"/>
                  </a:lnTo>
                  <a:lnTo>
                    <a:pt x="544" y="212"/>
                  </a:lnTo>
                  <a:lnTo>
                    <a:pt x="545" y="212"/>
                  </a:lnTo>
                  <a:lnTo>
                    <a:pt x="545" y="212"/>
                  </a:lnTo>
                  <a:lnTo>
                    <a:pt x="546" y="212"/>
                  </a:lnTo>
                  <a:lnTo>
                    <a:pt x="547" y="213"/>
                  </a:lnTo>
                  <a:lnTo>
                    <a:pt x="548" y="213"/>
                  </a:lnTo>
                  <a:lnTo>
                    <a:pt x="550" y="215"/>
                  </a:lnTo>
                  <a:lnTo>
                    <a:pt x="551" y="216"/>
                  </a:lnTo>
                  <a:lnTo>
                    <a:pt x="553" y="217"/>
                  </a:lnTo>
                  <a:lnTo>
                    <a:pt x="553" y="218"/>
                  </a:lnTo>
                  <a:lnTo>
                    <a:pt x="554" y="219"/>
                  </a:lnTo>
                  <a:lnTo>
                    <a:pt x="555" y="220"/>
                  </a:lnTo>
                  <a:lnTo>
                    <a:pt x="555" y="221"/>
                  </a:lnTo>
                  <a:lnTo>
                    <a:pt x="556" y="222"/>
                  </a:lnTo>
                  <a:lnTo>
                    <a:pt x="556" y="224"/>
                  </a:lnTo>
                  <a:lnTo>
                    <a:pt x="557" y="225"/>
                  </a:lnTo>
                  <a:lnTo>
                    <a:pt x="557" y="227"/>
                  </a:lnTo>
                  <a:lnTo>
                    <a:pt x="557" y="230"/>
                  </a:lnTo>
                  <a:lnTo>
                    <a:pt x="557" y="234"/>
                  </a:lnTo>
                  <a:lnTo>
                    <a:pt x="557" y="237"/>
                  </a:lnTo>
                  <a:lnTo>
                    <a:pt x="557" y="239"/>
                  </a:lnTo>
                  <a:lnTo>
                    <a:pt x="556" y="243"/>
                  </a:lnTo>
                  <a:lnTo>
                    <a:pt x="556" y="244"/>
                  </a:lnTo>
                  <a:lnTo>
                    <a:pt x="556" y="245"/>
                  </a:lnTo>
                  <a:lnTo>
                    <a:pt x="556" y="248"/>
                  </a:lnTo>
                  <a:lnTo>
                    <a:pt x="556" y="250"/>
                  </a:lnTo>
                  <a:lnTo>
                    <a:pt x="556" y="252"/>
                  </a:lnTo>
                  <a:lnTo>
                    <a:pt x="557" y="254"/>
                  </a:lnTo>
                  <a:lnTo>
                    <a:pt x="557" y="255"/>
                  </a:lnTo>
                  <a:lnTo>
                    <a:pt x="557" y="256"/>
                  </a:lnTo>
                  <a:lnTo>
                    <a:pt x="558" y="258"/>
                  </a:lnTo>
                  <a:lnTo>
                    <a:pt x="559" y="260"/>
                  </a:lnTo>
                  <a:lnTo>
                    <a:pt x="561" y="263"/>
                  </a:lnTo>
                  <a:lnTo>
                    <a:pt x="562" y="265"/>
                  </a:lnTo>
                  <a:lnTo>
                    <a:pt x="563" y="267"/>
                  </a:lnTo>
                  <a:lnTo>
                    <a:pt x="563" y="268"/>
                  </a:lnTo>
                  <a:lnTo>
                    <a:pt x="564" y="271"/>
                  </a:lnTo>
                  <a:lnTo>
                    <a:pt x="564" y="271"/>
                  </a:lnTo>
                  <a:lnTo>
                    <a:pt x="564" y="272"/>
                  </a:lnTo>
                  <a:lnTo>
                    <a:pt x="564" y="273"/>
                  </a:lnTo>
                  <a:lnTo>
                    <a:pt x="564" y="275"/>
                  </a:lnTo>
                  <a:lnTo>
                    <a:pt x="564" y="276"/>
                  </a:lnTo>
                  <a:lnTo>
                    <a:pt x="564" y="277"/>
                  </a:lnTo>
                  <a:lnTo>
                    <a:pt x="563" y="279"/>
                  </a:lnTo>
                  <a:lnTo>
                    <a:pt x="562" y="281"/>
                  </a:lnTo>
                  <a:lnTo>
                    <a:pt x="562" y="283"/>
                  </a:lnTo>
                  <a:lnTo>
                    <a:pt x="561" y="284"/>
                  </a:lnTo>
                  <a:lnTo>
                    <a:pt x="560" y="286"/>
                  </a:lnTo>
                  <a:lnTo>
                    <a:pt x="558" y="289"/>
                  </a:lnTo>
                  <a:lnTo>
                    <a:pt x="557" y="290"/>
                  </a:lnTo>
                  <a:lnTo>
                    <a:pt x="555" y="292"/>
                  </a:lnTo>
                  <a:lnTo>
                    <a:pt x="553" y="294"/>
                  </a:lnTo>
                  <a:lnTo>
                    <a:pt x="552" y="296"/>
                  </a:lnTo>
                  <a:lnTo>
                    <a:pt x="551" y="297"/>
                  </a:lnTo>
                  <a:lnTo>
                    <a:pt x="551" y="298"/>
                  </a:lnTo>
                  <a:lnTo>
                    <a:pt x="551" y="299"/>
                  </a:lnTo>
                  <a:lnTo>
                    <a:pt x="551" y="299"/>
                  </a:lnTo>
                  <a:lnTo>
                    <a:pt x="552" y="301"/>
                  </a:lnTo>
                  <a:lnTo>
                    <a:pt x="552" y="303"/>
                  </a:lnTo>
                  <a:lnTo>
                    <a:pt x="552" y="303"/>
                  </a:lnTo>
                  <a:lnTo>
                    <a:pt x="552" y="304"/>
                  </a:lnTo>
                  <a:lnTo>
                    <a:pt x="550" y="308"/>
                  </a:lnTo>
                  <a:lnTo>
                    <a:pt x="550" y="308"/>
                  </a:lnTo>
                  <a:lnTo>
                    <a:pt x="550" y="309"/>
                  </a:lnTo>
                  <a:lnTo>
                    <a:pt x="551" y="309"/>
                  </a:lnTo>
                  <a:lnTo>
                    <a:pt x="551" y="309"/>
                  </a:lnTo>
                  <a:lnTo>
                    <a:pt x="552" y="310"/>
                  </a:lnTo>
                  <a:lnTo>
                    <a:pt x="553" y="310"/>
                  </a:lnTo>
                  <a:lnTo>
                    <a:pt x="558" y="312"/>
                  </a:lnTo>
                  <a:lnTo>
                    <a:pt x="563" y="313"/>
                  </a:lnTo>
                  <a:lnTo>
                    <a:pt x="564" y="314"/>
                  </a:lnTo>
                  <a:lnTo>
                    <a:pt x="566" y="315"/>
                  </a:lnTo>
                  <a:lnTo>
                    <a:pt x="569" y="315"/>
                  </a:lnTo>
                  <a:lnTo>
                    <a:pt x="571" y="315"/>
                  </a:lnTo>
                  <a:lnTo>
                    <a:pt x="572" y="316"/>
                  </a:lnTo>
                  <a:lnTo>
                    <a:pt x="573" y="316"/>
                  </a:lnTo>
                  <a:lnTo>
                    <a:pt x="574" y="317"/>
                  </a:lnTo>
                  <a:lnTo>
                    <a:pt x="578" y="319"/>
                  </a:lnTo>
                  <a:lnTo>
                    <a:pt x="579" y="320"/>
                  </a:lnTo>
                  <a:lnTo>
                    <a:pt x="581" y="322"/>
                  </a:lnTo>
                  <a:lnTo>
                    <a:pt x="581" y="322"/>
                  </a:lnTo>
                  <a:lnTo>
                    <a:pt x="582" y="323"/>
                  </a:lnTo>
                  <a:lnTo>
                    <a:pt x="582" y="324"/>
                  </a:lnTo>
                  <a:lnTo>
                    <a:pt x="583" y="324"/>
                  </a:lnTo>
                  <a:lnTo>
                    <a:pt x="583" y="325"/>
                  </a:lnTo>
                  <a:lnTo>
                    <a:pt x="583" y="326"/>
                  </a:lnTo>
                  <a:lnTo>
                    <a:pt x="583" y="327"/>
                  </a:lnTo>
                  <a:lnTo>
                    <a:pt x="584" y="327"/>
                  </a:lnTo>
                  <a:lnTo>
                    <a:pt x="583" y="329"/>
                  </a:lnTo>
                  <a:lnTo>
                    <a:pt x="583" y="331"/>
                  </a:lnTo>
                  <a:lnTo>
                    <a:pt x="583" y="333"/>
                  </a:lnTo>
                  <a:lnTo>
                    <a:pt x="582" y="333"/>
                  </a:lnTo>
                  <a:lnTo>
                    <a:pt x="582" y="334"/>
                  </a:lnTo>
                  <a:lnTo>
                    <a:pt x="581" y="334"/>
                  </a:lnTo>
                  <a:lnTo>
                    <a:pt x="581" y="335"/>
                  </a:lnTo>
                  <a:lnTo>
                    <a:pt x="580" y="335"/>
                  </a:lnTo>
                  <a:lnTo>
                    <a:pt x="579" y="336"/>
                  </a:lnTo>
                  <a:lnTo>
                    <a:pt x="578" y="336"/>
                  </a:lnTo>
                  <a:lnTo>
                    <a:pt x="577" y="337"/>
                  </a:lnTo>
                  <a:lnTo>
                    <a:pt x="575" y="337"/>
                  </a:lnTo>
                  <a:lnTo>
                    <a:pt x="573" y="338"/>
                  </a:lnTo>
                  <a:lnTo>
                    <a:pt x="572" y="338"/>
                  </a:lnTo>
                  <a:lnTo>
                    <a:pt x="572" y="339"/>
                  </a:lnTo>
                  <a:lnTo>
                    <a:pt x="571" y="339"/>
                  </a:lnTo>
                  <a:lnTo>
                    <a:pt x="571" y="340"/>
                  </a:lnTo>
                  <a:lnTo>
                    <a:pt x="570" y="340"/>
                  </a:lnTo>
                  <a:lnTo>
                    <a:pt x="570" y="341"/>
                  </a:lnTo>
                  <a:lnTo>
                    <a:pt x="570" y="341"/>
                  </a:lnTo>
                  <a:lnTo>
                    <a:pt x="570" y="342"/>
                  </a:lnTo>
                  <a:lnTo>
                    <a:pt x="570" y="342"/>
                  </a:lnTo>
                  <a:lnTo>
                    <a:pt x="571" y="343"/>
                  </a:lnTo>
                  <a:lnTo>
                    <a:pt x="571" y="344"/>
                  </a:lnTo>
                  <a:lnTo>
                    <a:pt x="573" y="345"/>
                  </a:lnTo>
                  <a:lnTo>
                    <a:pt x="573" y="346"/>
                  </a:lnTo>
                  <a:lnTo>
                    <a:pt x="573" y="346"/>
                  </a:lnTo>
                  <a:lnTo>
                    <a:pt x="574" y="347"/>
                  </a:lnTo>
                  <a:lnTo>
                    <a:pt x="574" y="347"/>
                  </a:lnTo>
                  <a:lnTo>
                    <a:pt x="573" y="348"/>
                  </a:lnTo>
                  <a:lnTo>
                    <a:pt x="572" y="350"/>
                  </a:lnTo>
                  <a:lnTo>
                    <a:pt x="572" y="350"/>
                  </a:lnTo>
                  <a:lnTo>
                    <a:pt x="571" y="351"/>
                  </a:lnTo>
                  <a:lnTo>
                    <a:pt x="571" y="353"/>
                  </a:lnTo>
                  <a:lnTo>
                    <a:pt x="571" y="357"/>
                  </a:lnTo>
                  <a:lnTo>
                    <a:pt x="570" y="358"/>
                  </a:lnTo>
                  <a:lnTo>
                    <a:pt x="570" y="359"/>
                  </a:lnTo>
                  <a:lnTo>
                    <a:pt x="570" y="360"/>
                  </a:lnTo>
                  <a:lnTo>
                    <a:pt x="569" y="361"/>
                  </a:lnTo>
                  <a:lnTo>
                    <a:pt x="569" y="362"/>
                  </a:lnTo>
                  <a:lnTo>
                    <a:pt x="568" y="362"/>
                  </a:lnTo>
                  <a:lnTo>
                    <a:pt x="567" y="363"/>
                  </a:lnTo>
                  <a:lnTo>
                    <a:pt x="566" y="364"/>
                  </a:lnTo>
                  <a:lnTo>
                    <a:pt x="563" y="366"/>
                  </a:lnTo>
                  <a:lnTo>
                    <a:pt x="562" y="367"/>
                  </a:lnTo>
                  <a:lnTo>
                    <a:pt x="562" y="368"/>
                  </a:lnTo>
                  <a:lnTo>
                    <a:pt x="562" y="368"/>
                  </a:lnTo>
                  <a:lnTo>
                    <a:pt x="562" y="369"/>
                  </a:lnTo>
                  <a:lnTo>
                    <a:pt x="562" y="369"/>
                  </a:lnTo>
                  <a:lnTo>
                    <a:pt x="562" y="369"/>
                  </a:lnTo>
                  <a:lnTo>
                    <a:pt x="562" y="370"/>
                  </a:lnTo>
                  <a:lnTo>
                    <a:pt x="562" y="370"/>
                  </a:lnTo>
                  <a:lnTo>
                    <a:pt x="563" y="372"/>
                  </a:lnTo>
                  <a:lnTo>
                    <a:pt x="564" y="372"/>
                  </a:lnTo>
                  <a:lnTo>
                    <a:pt x="564" y="373"/>
                  </a:lnTo>
                  <a:lnTo>
                    <a:pt x="564" y="373"/>
                  </a:lnTo>
                  <a:lnTo>
                    <a:pt x="564" y="373"/>
                  </a:lnTo>
                  <a:lnTo>
                    <a:pt x="563" y="374"/>
                  </a:lnTo>
                  <a:lnTo>
                    <a:pt x="563" y="374"/>
                  </a:lnTo>
                  <a:lnTo>
                    <a:pt x="561" y="375"/>
                  </a:lnTo>
                  <a:lnTo>
                    <a:pt x="560" y="376"/>
                  </a:lnTo>
                  <a:lnTo>
                    <a:pt x="559" y="376"/>
                  </a:lnTo>
                  <a:lnTo>
                    <a:pt x="558" y="377"/>
                  </a:lnTo>
                  <a:lnTo>
                    <a:pt x="557" y="377"/>
                  </a:lnTo>
                  <a:lnTo>
                    <a:pt x="557" y="378"/>
                  </a:lnTo>
                  <a:lnTo>
                    <a:pt x="556" y="379"/>
                  </a:lnTo>
                  <a:lnTo>
                    <a:pt x="556" y="379"/>
                  </a:lnTo>
                  <a:lnTo>
                    <a:pt x="556" y="380"/>
                  </a:lnTo>
                  <a:lnTo>
                    <a:pt x="556" y="380"/>
                  </a:lnTo>
                  <a:lnTo>
                    <a:pt x="556" y="381"/>
                  </a:lnTo>
                  <a:lnTo>
                    <a:pt x="556" y="382"/>
                  </a:lnTo>
                  <a:lnTo>
                    <a:pt x="557" y="383"/>
                  </a:lnTo>
                  <a:lnTo>
                    <a:pt x="557" y="385"/>
                  </a:lnTo>
                  <a:lnTo>
                    <a:pt x="558" y="386"/>
                  </a:lnTo>
                  <a:lnTo>
                    <a:pt x="559" y="387"/>
                  </a:lnTo>
                  <a:lnTo>
                    <a:pt x="560" y="388"/>
                  </a:lnTo>
                  <a:lnTo>
                    <a:pt x="561" y="388"/>
                  </a:lnTo>
                  <a:lnTo>
                    <a:pt x="563" y="389"/>
                  </a:lnTo>
                  <a:lnTo>
                    <a:pt x="564" y="390"/>
                  </a:lnTo>
                  <a:lnTo>
                    <a:pt x="566" y="391"/>
                  </a:lnTo>
                  <a:lnTo>
                    <a:pt x="568" y="391"/>
                  </a:lnTo>
                  <a:lnTo>
                    <a:pt x="571" y="392"/>
                  </a:lnTo>
                  <a:lnTo>
                    <a:pt x="572" y="393"/>
                  </a:lnTo>
                  <a:lnTo>
                    <a:pt x="573" y="393"/>
                  </a:lnTo>
                  <a:lnTo>
                    <a:pt x="575" y="394"/>
                  </a:lnTo>
                  <a:lnTo>
                    <a:pt x="576" y="395"/>
                  </a:lnTo>
                  <a:lnTo>
                    <a:pt x="577" y="395"/>
                  </a:lnTo>
                  <a:lnTo>
                    <a:pt x="578" y="397"/>
                  </a:lnTo>
                  <a:lnTo>
                    <a:pt x="579" y="397"/>
                  </a:lnTo>
                  <a:lnTo>
                    <a:pt x="579" y="398"/>
                  </a:lnTo>
                  <a:lnTo>
                    <a:pt x="580" y="398"/>
                  </a:lnTo>
                  <a:lnTo>
                    <a:pt x="582" y="399"/>
                  </a:lnTo>
                  <a:lnTo>
                    <a:pt x="585" y="399"/>
                  </a:lnTo>
                  <a:lnTo>
                    <a:pt x="586" y="400"/>
                  </a:lnTo>
                  <a:lnTo>
                    <a:pt x="588" y="400"/>
                  </a:lnTo>
                  <a:lnTo>
                    <a:pt x="589" y="400"/>
                  </a:lnTo>
                  <a:lnTo>
                    <a:pt x="590" y="400"/>
                  </a:lnTo>
                  <a:lnTo>
                    <a:pt x="590" y="401"/>
                  </a:lnTo>
                  <a:lnTo>
                    <a:pt x="591" y="401"/>
                  </a:lnTo>
                  <a:lnTo>
                    <a:pt x="592" y="402"/>
                  </a:lnTo>
                  <a:lnTo>
                    <a:pt x="593" y="403"/>
                  </a:lnTo>
                  <a:lnTo>
                    <a:pt x="593" y="403"/>
                  </a:lnTo>
                  <a:lnTo>
                    <a:pt x="595" y="404"/>
                  </a:lnTo>
                  <a:lnTo>
                    <a:pt x="595" y="404"/>
                  </a:lnTo>
                  <a:lnTo>
                    <a:pt x="596" y="404"/>
                  </a:lnTo>
                  <a:lnTo>
                    <a:pt x="596" y="405"/>
                  </a:lnTo>
                  <a:lnTo>
                    <a:pt x="596" y="406"/>
                  </a:lnTo>
                  <a:lnTo>
                    <a:pt x="596" y="406"/>
                  </a:lnTo>
                  <a:lnTo>
                    <a:pt x="597" y="408"/>
                  </a:lnTo>
                  <a:lnTo>
                    <a:pt x="597" y="411"/>
                  </a:lnTo>
                  <a:lnTo>
                    <a:pt x="597" y="412"/>
                  </a:lnTo>
                  <a:lnTo>
                    <a:pt x="597" y="413"/>
                  </a:lnTo>
                  <a:lnTo>
                    <a:pt x="598" y="414"/>
                  </a:lnTo>
                  <a:lnTo>
                    <a:pt x="598" y="415"/>
                  </a:lnTo>
                  <a:lnTo>
                    <a:pt x="599" y="415"/>
                  </a:lnTo>
                  <a:lnTo>
                    <a:pt x="599" y="416"/>
                  </a:lnTo>
                  <a:lnTo>
                    <a:pt x="601" y="418"/>
                  </a:lnTo>
                  <a:lnTo>
                    <a:pt x="602" y="419"/>
                  </a:lnTo>
                  <a:lnTo>
                    <a:pt x="604" y="420"/>
                  </a:lnTo>
                  <a:lnTo>
                    <a:pt x="606" y="422"/>
                  </a:lnTo>
                  <a:lnTo>
                    <a:pt x="609" y="424"/>
                  </a:lnTo>
                  <a:lnTo>
                    <a:pt x="610" y="424"/>
                  </a:lnTo>
                  <a:lnTo>
                    <a:pt x="614" y="426"/>
                  </a:lnTo>
                  <a:lnTo>
                    <a:pt x="615" y="427"/>
                  </a:lnTo>
                  <a:lnTo>
                    <a:pt x="617" y="428"/>
                  </a:lnTo>
                  <a:lnTo>
                    <a:pt x="618" y="429"/>
                  </a:lnTo>
                  <a:lnTo>
                    <a:pt x="619" y="430"/>
                  </a:lnTo>
                  <a:lnTo>
                    <a:pt x="620" y="431"/>
                  </a:lnTo>
                  <a:lnTo>
                    <a:pt x="621" y="432"/>
                  </a:lnTo>
                  <a:lnTo>
                    <a:pt x="621" y="433"/>
                  </a:lnTo>
                  <a:lnTo>
                    <a:pt x="621" y="434"/>
                  </a:lnTo>
                  <a:lnTo>
                    <a:pt x="621" y="435"/>
                  </a:lnTo>
                  <a:lnTo>
                    <a:pt x="621" y="436"/>
                  </a:lnTo>
                  <a:lnTo>
                    <a:pt x="621" y="438"/>
                  </a:lnTo>
                  <a:lnTo>
                    <a:pt x="621" y="441"/>
                  </a:lnTo>
                  <a:lnTo>
                    <a:pt x="620" y="442"/>
                  </a:lnTo>
                  <a:lnTo>
                    <a:pt x="620" y="443"/>
                  </a:lnTo>
                  <a:lnTo>
                    <a:pt x="620" y="444"/>
                  </a:lnTo>
                  <a:lnTo>
                    <a:pt x="620" y="445"/>
                  </a:lnTo>
                  <a:lnTo>
                    <a:pt x="621" y="446"/>
                  </a:lnTo>
                  <a:lnTo>
                    <a:pt x="621" y="450"/>
                  </a:lnTo>
                  <a:lnTo>
                    <a:pt x="622" y="451"/>
                  </a:lnTo>
                  <a:lnTo>
                    <a:pt x="622" y="453"/>
                  </a:lnTo>
                  <a:lnTo>
                    <a:pt x="622" y="454"/>
                  </a:lnTo>
                  <a:lnTo>
                    <a:pt x="621" y="455"/>
                  </a:lnTo>
                  <a:lnTo>
                    <a:pt x="621" y="457"/>
                  </a:lnTo>
                  <a:lnTo>
                    <a:pt x="620" y="459"/>
                  </a:lnTo>
                  <a:lnTo>
                    <a:pt x="619" y="462"/>
                  </a:lnTo>
                  <a:lnTo>
                    <a:pt x="617" y="467"/>
                  </a:lnTo>
                  <a:lnTo>
                    <a:pt x="616" y="468"/>
                  </a:lnTo>
                  <a:lnTo>
                    <a:pt x="615" y="469"/>
                  </a:lnTo>
                  <a:lnTo>
                    <a:pt x="613" y="472"/>
                  </a:lnTo>
                  <a:lnTo>
                    <a:pt x="612" y="473"/>
                  </a:lnTo>
                  <a:lnTo>
                    <a:pt x="612" y="474"/>
                  </a:lnTo>
                  <a:lnTo>
                    <a:pt x="612" y="475"/>
                  </a:lnTo>
                  <a:lnTo>
                    <a:pt x="611" y="476"/>
                  </a:lnTo>
                  <a:lnTo>
                    <a:pt x="611" y="477"/>
                  </a:lnTo>
                  <a:lnTo>
                    <a:pt x="611" y="482"/>
                  </a:lnTo>
                  <a:lnTo>
                    <a:pt x="610" y="487"/>
                  </a:lnTo>
                  <a:lnTo>
                    <a:pt x="609" y="492"/>
                  </a:lnTo>
                  <a:lnTo>
                    <a:pt x="609" y="495"/>
                  </a:lnTo>
                  <a:lnTo>
                    <a:pt x="609" y="496"/>
                  </a:lnTo>
                  <a:lnTo>
                    <a:pt x="609" y="496"/>
                  </a:lnTo>
                  <a:lnTo>
                    <a:pt x="609" y="497"/>
                  </a:lnTo>
                  <a:lnTo>
                    <a:pt x="608" y="498"/>
                  </a:lnTo>
                  <a:lnTo>
                    <a:pt x="607" y="499"/>
                  </a:lnTo>
                  <a:lnTo>
                    <a:pt x="606" y="499"/>
                  </a:lnTo>
                  <a:lnTo>
                    <a:pt x="605" y="500"/>
                  </a:lnTo>
                  <a:lnTo>
                    <a:pt x="602" y="503"/>
                  </a:lnTo>
                  <a:lnTo>
                    <a:pt x="599" y="505"/>
                  </a:lnTo>
                  <a:lnTo>
                    <a:pt x="598" y="506"/>
                  </a:lnTo>
                  <a:lnTo>
                    <a:pt x="597" y="506"/>
                  </a:lnTo>
                  <a:lnTo>
                    <a:pt x="596" y="507"/>
                  </a:lnTo>
                  <a:lnTo>
                    <a:pt x="595" y="507"/>
                  </a:lnTo>
                  <a:lnTo>
                    <a:pt x="594" y="508"/>
                  </a:lnTo>
                  <a:lnTo>
                    <a:pt x="593" y="508"/>
                  </a:lnTo>
                  <a:lnTo>
                    <a:pt x="590" y="508"/>
                  </a:lnTo>
                  <a:lnTo>
                    <a:pt x="589" y="508"/>
                  </a:lnTo>
                  <a:lnTo>
                    <a:pt x="588" y="509"/>
                  </a:lnTo>
                  <a:lnTo>
                    <a:pt x="586" y="510"/>
                  </a:lnTo>
                  <a:lnTo>
                    <a:pt x="585" y="510"/>
                  </a:lnTo>
                  <a:lnTo>
                    <a:pt x="584" y="511"/>
                  </a:lnTo>
                  <a:lnTo>
                    <a:pt x="583" y="511"/>
                  </a:lnTo>
                  <a:lnTo>
                    <a:pt x="582" y="512"/>
                  </a:lnTo>
                  <a:lnTo>
                    <a:pt x="581" y="514"/>
                  </a:lnTo>
                  <a:lnTo>
                    <a:pt x="579" y="515"/>
                  </a:lnTo>
                  <a:lnTo>
                    <a:pt x="579" y="516"/>
                  </a:lnTo>
                  <a:lnTo>
                    <a:pt x="578" y="517"/>
                  </a:lnTo>
                  <a:lnTo>
                    <a:pt x="578" y="518"/>
                  </a:lnTo>
                  <a:lnTo>
                    <a:pt x="578" y="518"/>
                  </a:lnTo>
                  <a:lnTo>
                    <a:pt x="577" y="519"/>
                  </a:lnTo>
                  <a:lnTo>
                    <a:pt x="577" y="520"/>
                  </a:lnTo>
                  <a:lnTo>
                    <a:pt x="577" y="521"/>
                  </a:lnTo>
                  <a:lnTo>
                    <a:pt x="577" y="522"/>
                  </a:lnTo>
                  <a:lnTo>
                    <a:pt x="577" y="523"/>
                  </a:lnTo>
                  <a:lnTo>
                    <a:pt x="578" y="524"/>
                  </a:lnTo>
                  <a:lnTo>
                    <a:pt x="579" y="528"/>
                  </a:lnTo>
                  <a:lnTo>
                    <a:pt x="580" y="530"/>
                  </a:lnTo>
                  <a:lnTo>
                    <a:pt x="580" y="531"/>
                  </a:lnTo>
                  <a:lnTo>
                    <a:pt x="580" y="532"/>
                  </a:lnTo>
                  <a:lnTo>
                    <a:pt x="581" y="533"/>
                  </a:lnTo>
                  <a:lnTo>
                    <a:pt x="581" y="533"/>
                  </a:lnTo>
                  <a:lnTo>
                    <a:pt x="581" y="534"/>
                  </a:lnTo>
                  <a:lnTo>
                    <a:pt x="580" y="535"/>
                  </a:lnTo>
                  <a:lnTo>
                    <a:pt x="580" y="536"/>
                  </a:lnTo>
                  <a:lnTo>
                    <a:pt x="580" y="536"/>
                  </a:lnTo>
                  <a:lnTo>
                    <a:pt x="579" y="536"/>
                  </a:lnTo>
                  <a:lnTo>
                    <a:pt x="579" y="537"/>
                  </a:lnTo>
                  <a:lnTo>
                    <a:pt x="578" y="538"/>
                  </a:lnTo>
                  <a:lnTo>
                    <a:pt x="578" y="538"/>
                  </a:lnTo>
                  <a:lnTo>
                    <a:pt x="577" y="539"/>
                  </a:lnTo>
                  <a:lnTo>
                    <a:pt x="576" y="539"/>
                  </a:lnTo>
                  <a:lnTo>
                    <a:pt x="574" y="539"/>
                  </a:lnTo>
                  <a:lnTo>
                    <a:pt x="573" y="539"/>
                  </a:lnTo>
                  <a:lnTo>
                    <a:pt x="572" y="539"/>
                  </a:lnTo>
                  <a:lnTo>
                    <a:pt x="570" y="539"/>
                  </a:lnTo>
                  <a:lnTo>
                    <a:pt x="566" y="539"/>
                  </a:lnTo>
                  <a:lnTo>
                    <a:pt x="563" y="539"/>
                  </a:lnTo>
                  <a:lnTo>
                    <a:pt x="563" y="539"/>
                  </a:lnTo>
                  <a:lnTo>
                    <a:pt x="562" y="539"/>
                  </a:lnTo>
                  <a:lnTo>
                    <a:pt x="561" y="540"/>
                  </a:lnTo>
                  <a:lnTo>
                    <a:pt x="560" y="540"/>
                  </a:lnTo>
                  <a:lnTo>
                    <a:pt x="559" y="541"/>
                  </a:lnTo>
                  <a:lnTo>
                    <a:pt x="558" y="542"/>
                  </a:lnTo>
                  <a:lnTo>
                    <a:pt x="557" y="544"/>
                  </a:lnTo>
                  <a:lnTo>
                    <a:pt x="554" y="547"/>
                  </a:lnTo>
                  <a:lnTo>
                    <a:pt x="553" y="548"/>
                  </a:lnTo>
                  <a:lnTo>
                    <a:pt x="553" y="549"/>
                  </a:lnTo>
                  <a:lnTo>
                    <a:pt x="551" y="550"/>
                  </a:lnTo>
                  <a:lnTo>
                    <a:pt x="549" y="552"/>
                  </a:lnTo>
                  <a:lnTo>
                    <a:pt x="547" y="553"/>
                  </a:lnTo>
                  <a:lnTo>
                    <a:pt x="546" y="553"/>
                  </a:lnTo>
                  <a:lnTo>
                    <a:pt x="544" y="554"/>
                  </a:lnTo>
                  <a:lnTo>
                    <a:pt x="541" y="555"/>
                  </a:lnTo>
                  <a:lnTo>
                    <a:pt x="539" y="555"/>
                  </a:lnTo>
                  <a:lnTo>
                    <a:pt x="537" y="556"/>
                  </a:lnTo>
                  <a:lnTo>
                    <a:pt x="532" y="557"/>
                  </a:lnTo>
                  <a:lnTo>
                    <a:pt x="530" y="558"/>
                  </a:lnTo>
                  <a:lnTo>
                    <a:pt x="527" y="559"/>
                  </a:lnTo>
                  <a:lnTo>
                    <a:pt x="525" y="559"/>
                  </a:lnTo>
                  <a:lnTo>
                    <a:pt x="523" y="560"/>
                  </a:lnTo>
                  <a:lnTo>
                    <a:pt x="521" y="561"/>
                  </a:lnTo>
                  <a:lnTo>
                    <a:pt x="516" y="564"/>
                  </a:lnTo>
                  <a:lnTo>
                    <a:pt x="515" y="564"/>
                  </a:lnTo>
                  <a:lnTo>
                    <a:pt x="514" y="565"/>
                  </a:lnTo>
                  <a:lnTo>
                    <a:pt x="512" y="565"/>
                  </a:lnTo>
                  <a:lnTo>
                    <a:pt x="511" y="566"/>
                  </a:lnTo>
                  <a:lnTo>
                    <a:pt x="510" y="566"/>
                  </a:lnTo>
                  <a:lnTo>
                    <a:pt x="509" y="566"/>
                  </a:lnTo>
                  <a:lnTo>
                    <a:pt x="508" y="565"/>
                  </a:lnTo>
                  <a:lnTo>
                    <a:pt x="507" y="565"/>
                  </a:lnTo>
                  <a:lnTo>
                    <a:pt x="507" y="565"/>
                  </a:lnTo>
                  <a:lnTo>
                    <a:pt x="506" y="565"/>
                  </a:lnTo>
                  <a:lnTo>
                    <a:pt x="504" y="564"/>
                  </a:lnTo>
                  <a:lnTo>
                    <a:pt x="504" y="564"/>
                  </a:lnTo>
                  <a:lnTo>
                    <a:pt x="503" y="563"/>
                  </a:lnTo>
                  <a:lnTo>
                    <a:pt x="502" y="564"/>
                  </a:lnTo>
                  <a:lnTo>
                    <a:pt x="501" y="564"/>
                  </a:lnTo>
                  <a:lnTo>
                    <a:pt x="500" y="564"/>
                  </a:lnTo>
                  <a:lnTo>
                    <a:pt x="498" y="565"/>
                  </a:lnTo>
                  <a:lnTo>
                    <a:pt x="497" y="565"/>
                  </a:lnTo>
                  <a:lnTo>
                    <a:pt x="497" y="566"/>
                  </a:lnTo>
                  <a:lnTo>
                    <a:pt x="496" y="566"/>
                  </a:lnTo>
                  <a:lnTo>
                    <a:pt x="495" y="567"/>
                  </a:lnTo>
                  <a:lnTo>
                    <a:pt x="495" y="568"/>
                  </a:lnTo>
                  <a:lnTo>
                    <a:pt x="494" y="569"/>
                  </a:lnTo>
                  <a:lnTo>
                    <a:pt x="494" y="570"/>
                  </a:lnTo>
                  <a:lnTo>
                    <a:pt x="493" y="570"/>
                  </a:lnTo>
                  <a:lnTo>
                    <a:pt x="492" y="573"/>
                  </a:lnTo>
                  <a:lnTo>
                    <a:pt x="492" y="574"/>
                  </a:lnTo>
                  <a:lnTo>
                    <a:pt x="490" y="577"/>
                  </a:lnTo>
                  <a:lnTo>
                    <a:pt x="489" y="581"/>
                  </a:lnTo>
                  <a:lnTo>
                    <a:pt x="488" y="583"/>
                  </a:lnTo>
                  <a:lnTo>
                    <a:pt x="487" y="584"/>
                  </a:lnTo>
                  <a:lnTo>
                    <a:pt x="486" y="585"/>
                  </a:lnTo>
                  <a:lnTo>
                    <a:pt x="478" y="595"/>
                  </a:lnTo>
                  <a:lnTo>
                    <a:pt x="477" y="596"/>
                  </a:lnTo>
                  <a:lnTo>
                    <a:pt x="477" y="597"/>
                  </a:lnTo>
                  <a:lnTo>
                    <a:pt x="476" y="599"/>
                  </a:lnTo>
                  <a:lnTo>
                    <a:pt x="476" y="600"/>
                  </a:lnTo>
                  <a:lnTo>
                    <a:pt x="475" y="602"/>
                  </a:lnTo>
                  <a:lnTo>
                    <a:pt x="475" y="603"/>
                  </a:lnTo>
                  <a:lnTo>
                    <a:pt x="475" y="604"/>
                  </a:lnTo>
                  <a:lnTo>
                    <a:pt x="475" y="606"/>
                  </a:lnTo>
                  <a:lnTo>
                    <a:pt x="474" y="607"/>
                  </a:lnTo>
                  <a:lnTo>
                    <a:pt x="475" y="609"/>
                  </a:lnTo>
                  <a:lnTo>
                    <a:pt x="475" y="610"/>
                  </a:lnTo>
                  <a:lnTo>
                    <a:pt x="475" y="612"/>
                  </a:lnTo>
                  <a:lnTo>
                    <a:pt x="475" y="614"/>
                  </a:lnTo>
                  <a:lnTo>
                    <a:pt x="476" y="615"/>
                  </a:lnTo>
                  <a:lnTo>
                    <a:pt x="476" y="617"/>
                  </a:lnTo>
                  <a:lnTo>
                    <a:pt x="477" y="618"/>
                  </a:lnTo>
                  <a:lnTo>
                    <a:pt x="477" y="619"/>
                  </a:lnTo>
                  <a:lnTo>
                    <a:pt x="478" y="620"/>
                  </a:lnTo>
                  <a:lnTo>
                    <a:pt x="479" y="621"/>
                  </a:lnTo>
                  <a:lnTo>
                    <a:pt x="480" y="621"/>
                  </a:lnTo>
                  <a:lnTo>
                    <a:pt x="485" y="624"/>
                  </a:lnTo>
                  <a:lnTo>
                    <a:pt x="487" y="625"/>
                  </a:lnTo>
                  <a:lnTo>
                    <a:pt x="491" y="626"/>
                  </a:lnTo>
                  <a:lnTo>
                    <a:pt x="492" y="626"/>
                  </a:lnTo>
                  <a:lnTo>
                    <a:pt x="494" y="627"/>
                  </a:lnTo>
                  <a:lnTo>
                    <a:pt x="495" y="628"/>
                  </a:lnTo>
                  <a:lnTo>
                    <a:pt x="496" y="628"/>
                  </a:lnTo>
                  <a:lnTo>
                    <a:pt x="496" y="629"/>
                  </a:lnTo>
                  <a:lnTo>
                    <a:pt x="497" y="630"/>
                  </a:lnTo>
                  <a:lnTo>
                    <a:pt x="498" y="630"/>
                  </a:lnTo>
                  <a:lnTo>
                    <a:pt x="499" y="633"/>
                  </a:lnTo>
                  <a:lnTo>
                    <a:pt x="501" y="635"/>
                  </a:lnTo>
                  <a:lnTo>
                    <a:pt x="501" y="636"/>
                  </a:lnTo>
                  <a:lnTo>
                    <a:pt x="502" y="638"/>
                  </a:lnTo>
                  <a:lnTo>
                    <a:pt x="502" y="639"/>
                  </a:lnTo>
                  <a:lnTo>
                    <a:pt x="503" y="640"/>
                  </a:lnTo>
                  <a:lnTo>
                    <a:pt x="503" y="642"/>
                  </a:lnTo>
                  <a:lnTo>
                    <a:pt x="503" y="643"/>
                  </a:lnTo>
                  <a:lnTo>
                    <a:pt x="503" y="645"/>
                  </a:lnTo>
                  <a:lnTo>
                    <a:pt x="503" y="646"/>
                  </a:lnTo>
                  <a:lnTo>
                    <a:pt x="502" y="647"/>
                  </a:lnTo>
                  <a:lnTo>
                    <a:pt x="502" y="648"/>
                  </a:lnTo>
                  <a:lnTo>
                    <a:pt x="502" y="650"/>
                  </a:lnTo>
                  <a:lnTo>
                    <a:pt x="501" y="651"/>
                  </a:lnTo>
                  <a:lnTo>
                    <a:pt x="500" y="651"/>
                  </a:lnTo>
                  <a:lnTo>
                    <a:pt x="500" y="652"/>
                  </a:lnTo>
                  <a:lnTo>
                    <a:pt x="499" y="653"/>
                  </a:lnTo>
                  <a:lnTo>
                    <a:pt x="498" y="654"/>
                  </a:lnTo>
                  <a:lnTo>
                    <a:pt x="496" y="656"/>
                  </a:lnTo>
                  <a:lnTo>
                    <a:pt x="494" y="657"/>
                  </a:lnTo>
                  <a:lnTo>
                    <a:pt x="493" y="657"/>
                  </a:lnTo>
                  <a:lnTo>
                    <a:pt x="492" y="658"/>
                  </a:lnTo>
                  <a:lnTo>
                    <a:pt x="490" y="658"/>
                  </a:lnTo>
                  <a:lnTo>
                    <a:pt x="489" y="658"/>
                  </a:lnTo>
                  <a:lnTo>
                    <a:pt x="488" y="658"/>
                  </a:lnTo>
                  <a:lnTo>
                    <a:pt x="485" y="658"/>
                  </a:lnTo>
                  <a:lnTo>
                    <a:pt x="484" y="658"/>
                  </a:lnTo>
                  <a:lnTo>
                    <a:pt x="481" y="658"/>
                  </a:lnTo>
                  <a:lnTo>
                    <a:pt x="479" y="657"/>
                  </a:lnTo>
                  <a:lnTo>
                    <a:pt x="478" y="657"/>
                  </a:lnTo>
                  <a:lnTo>
                    <a:pt x="478" y="658"/>
                  </a:lnTo>
                  <a:lnTo>
                    <a:pt x="477" y="658"/>
                  </a:lnTo>
                  <a:lnTo>
                    <a:pt x="476" y="658"/>
                  </a:lnTo>
                  <a:lnTo>
                    <a:pt x="475" y="659"/>
                  </a:lnTo>
                  <a:lnTo>
                    <a:pt x="473" y="660"/>
                  </a:lnTo>
                  <a:lnTo>
                    <a:pt x="473" y="661"/>
                  </a:lnTo>
                  <a:lnTo>
                    <a:pt x="472" y="661"/>
                  </a:lnTo>
                  <a:lnTo>
                    <a:pt x="472" y="662"/>
                  </a:lnTo>
                  <a:lnTo>
                    <a:pt x="471" y="662"/>
                  </a:lnTo>
                  <a:lnTo>
                    <a:pt x="470" y="665"/>
                  </a:lnTo>
                  <a:lnTo>
                    <a:pt x="470" y="667"/>
                  </a:lnTo>
                  <a:lnTo>
                    <a:pt x="469" y="668"/>
                  </a:lnTo>
                  <a:lnTo>
                    <a:pt x="468" y="670"/>
                  </a:lnTo>
                  <a:lnTo>
                    <a:pt x="467" y="670"/>
                  </a:lnTo>
                  <a:lnTo>
                    <a:pt x="467" y="671"/>
                  </a:lnTo>
                  <a:lnTo>
                    <a:pt x="466" y="671"/>
                  </a:lnTo>
                  <a:lnTo>
                    <a:pt x="466" y="671"/>
                  </a:lnTo>
                  <a:lnTo>
                    <a:pt x="465" y="671"/>
                  </a:lnTo>
                  <a:lnTo>
                    <a:pt x="465" y="671"/>
                  </a:lnTo>
                  <a:lnTo>
                    <a:pt x="464" y="671"/>
                  </a:lnTo>
                  <a:lnTo>
                    <a:pt x="463" y="670"/>
                  </a:lnTo>
                  <a:lnTo>
                    <a:pt x="461" y="668"/>
                  </a:lnTo>
                  <a:lnTo>
                    <a:pt x="459" y="668"/>
                  </a:lnTo>
                  <a:lnTo>
                    <a:pt x="459" y="667"/>
                  </a:lnTo>
                  <a:lnTo>
                    <a:pt x="457" y="667"/>
                  </a:lnTo>
                  <a:lnTo>
                    <a:pt x="454" y="666"/>
                  </a:lnTo>
                  <a:lnTo>
                    <a:pt x="453" y="666"/>
                  </a:lnTo>
                  <a:lnTo>
                    <a:pt x="451" y="665"/>
                  </a:lnTo>
                  <a:lnTo>
                    <a:pt x="447" y="664"/>
                  </a:lnTo>
                  <a:lnTo>
                    <a:pt x="447" y="663"/>
                  </a:lnTo>
                  <a:lnTo>
                    <a:pt x="446" y="663"/>
                  </a:lnTo>
                  <a:lnTo>
                    <a:pt x="446" y="663"/>
                  </a:lnTo>
                  <a:lnTo>
                    <a:pt x="445" y="663"/>
                  </a:lnTo>
                  <a:lnTo>
                    <a:pt x="443" y="664"/>
                  </a:lnTo>
                  <a:lnTo>
                    <a:pt x="441" y="665"/>
                  </a:lnTo>
                  <a:lnTo>
                    <a:pt x="436" y="667"/>
                  </a:lnTo>
                  <a:lnTo>
                    <a:pt x="433" y="668"/>
                  </a:lnTo>
                  <a:lnTo>
                    <a:pt x="432" y="668"/>
                  </a:lnTo>
                  <a:lnTo>
                    <a:pt x="430" y="669"/>
                  </a:lnTo>
                  <a:lnTo>
                    <a:pt x="428" y="669"/>
                  </a:lnTo>
                  <a:lnTo>
                    <a:pt x="426" y="669"/>
                  </a:lnTo>
                  <a:lnTo>
                    <a:pt x="424" y="669"/>
                  </a:lnTo>
                  <a:lnTo>
                    <a:pt x="422" y="669"/>
                  </a:lnTo>
                  <a:lnTo>
                    <a:pt x="421" y="669"/>
                  </a:lnTo>
                  <a:lnTo>
                    <a:pt x="415" y="668"/>
                  </a:lnTo>
                  <a:lnTo>
                    <a:pt x="413" y="668"/>
                  </a:lnTo>
                  <a:lnTo>
                    <a:pt x="409" y="668"/>
                  </a:lnTo>
                  <a:lnTo>
                    <a:pt x="408" y="667"/>
                  </a:lnTo>
                  <a:lnTo>
                    <a:pt x="406" y="667"/>
                  </a:lnTo>
                  <a:lnTo>
                    <a:pt x="404" y="667"/>
                  </a:lnTo>
                  <a:lnTo>
                    <a:pt x="399" y="665"/>
                  </a:lnTo>
                  <a:lnTo>
                    <a:pt x="398" y="665"/>
                  </a:lnTo>
                  <a:lnTo>
                    <a:pt x="396" y="665"/>
                  </a:lnTo>
                  <a:lnTo>
                    <a:pt x="395" y="665"/>
                  </a:lnTo>
                  <a:lnTo>
                    <a:pt x="394" y="665"/>
                  </a:lnTo>
                  <a:lnTo>
                    <a:pt x="393" y="666"/>
                  </a:lnTo>
                  <a:lnTo>
                    <a:pt x="392" y="666"/>
                  </a:lnTo>
                  <a:lnTo>
                    <a:pt x="392" y="666"/>
                  </a:lnTo>
                  <a:lnTo>
                    <a:pt x="391" y="667"/>
                  </a:lnTo>
                  <a:lnTo>
                    <a:pt x="390" y="667"/>
                  </a:lnTo>
                  <a:lnTo>
                    <a:pt x="390" y="668"/>
                  </a:lnTo>
                  <a:lnTo>
                    <a:pt x="389" y="669"/>
                  </a:lnTo>
                  <a:lnTo>
                    <a:pt x="389" y="669"/>
                  </a:lnTo>
                  <a:lnTo>
                    <a:pt x="389" y="670"/>
                  </a:lnTo>
                  <a:lnTo>
                    <a:pt x="389" y="671"/>
                  </a:lnTo>
                  <a:lnTo>
                    <a:pt x="389" y="672"/>
                  </a:lnTo>
                  <a:lnTo>
                    <a:pt x="390" y="675"/>
                  </a:lnTo>
                  <a:lnTo>
                    <a:pt x="390" y="676"/>
                  </a:lnTo>
                  <a:lnTo>
                    <a:pt x="390" y="677"/>
                  </a:lnTo>
                  <a:lnTo>
                    <a:pt x="390" y="677"/>
                  </a:lnTo>
                  <a:lnTo>
                    <a:pt x="390" y="678"/>
                  </a:lnTo>
                  <a:lnTo>
                    <a:pt x="390" y="678"/>
                  </a:lnTo>
                  <a:lnTo>
                    <a:pt x="389" y="679"/>
                  </a:lnTo>
                  <a:lnTo>
                    <a:pt x="389" y="679"/>
                  </a:lnTo>
                  <a:lnTo>
                    <a:pt x="388" y="680"/>
                  </a:lnTo>
                  <a:lnTo>
                    <a:pt x="387" y="680"/>
                  </a:lnTo>
                  <a:lnTo>
                    <a:pt x="386" y="681"/>
                  </a:lnTo>
                  <a:lnTo>
                    <a:pt x="384" y="681"/>
                  </a:lnTo>
                  <a:lnTo>
                    <a:pt x="378" y="683"/>
                  </a:lnTo>
                  <a:lnTo>
                    <a:pt x="376" y="683"/>
                  </a:lnTo>
                  <a:lnTo>
                    <a:pt x="376" y="684"/>
                  </a:lnTo>
                  <a:lnTo>
                    <a:pt x="375" y="684"/>
                  </a:lnTo>
                  <a:lnTo>
                    <a:pt x="375" y="684"/>
                  </a:lnTo>
                  <a:lnTo>
                    <a:pt x="374" y="685"/>
                  </a:lnTo>
                  <a:lnTo>
                    <a:pt x="374" y="686"/>
                  </a:lnTo>
                  <a:lnTo>
                    <a:pt x="373" y="687"/>
                  </a:lnTo>
                  <a:lnTo>
                    <a:pt x="373" y="688"/>
                  </a:lnTo>
                  <a:lnTo>
                    <a:pt x="373" y="689"/>
                  </a:lnTo>
                  <a:lnTo>
                    <a:pt x="372" y="690"/>
                  </a:lnTo>
                  <a:lnTo>
                    <a:pt x="372" y="694"/>
                  </a:lnTo>
                  <a:lnTo>
                    <a:pt x="371" y="696"/>
                  </a:lnTo>
                  <a:lnTo>
                    <a:pt x="371" y="697"/>
                  </a:lnTo>
                  <a:lnTo>
                    <a:pt x="369" y="700"/>
                  </a:lnTo>
                  <a:lnTo>
                    <a:pt x="369" y="701"/>
                  </a:lnTo>
                  <a:lnTo>
                    <a:pt x="368" y="701"/>
                  </a:lnTo>
                  <a:lnTo>
                    <a:pt x="367" y="702"/>
                  </a:lnTo>
                  <a:lnTo>
                    <a:pt x="367" y="702"/>
                  </a:lnTo>
                  <a:lnTo>
                    <a:pt x="366" y="702"/>
                  </a:lnTo>
                  <a:lnTo>
                    <a:pt x="365" y="702"/>
                  </a:lnTo>
                  <a:lnTo>
                    <a:pt x="364" y="702"/>
                  </a:lnTo>
                  <a:lnTo>
                    <a:pt x="363" y="702"/>
                  </a:lnTo>
                  <a:lnTo>
                    <a:pt x="362" y="702"/>
                  </a:lnTo>
                  <a:lnTo>
                    <a:pt x="361" y="702"/>
                  </a:lnTo>
                  <a:lnTo>
                    <a:pt x="360" y="702"/>
                  </a:lnTo>
                  <a:lnTo>
                    <a:pt x="359" y="701"/>
                  </a:lnTo>
                  <a:lnTo>
                    <a:pt x="358" y="701"/>
                  </a:lnTo>
                  <a:lnTo>
                    <a:pt x="357" y="700"/>
                  </a:lnTo>
                  <a:lnTo>
                    <a:pt x="355" y="699"/>
                  </a:lnTo>
                  <a:lnTo>
                    <a:pt x="355" y="698"/>
                  </a:lnTo>
                  <a:lnTo>
                    <a:pt x="354" y="697"/>
                  </a:lnTo>
                  <a:lnTo>
                    <a:pt x="353" y="696"/>
                  </a:lnTo>
                  <a:lnTo>
                    <a:pt x="352" y="694"/>
                  </a:lnTo>
                  <a:lnTo>
                    <a:pt x="350" y="690"/>
                  </a:lnTo>
                  <a:lnTo>
                    <a:pt x="348" y="686"/>
                  </a:lnTo>
                  <a:lnTo>
                    <a:pt x="347" y="684"/>
                  </a:lnTo>
                  <a:lnTo>
                    <a:pt x="346" y="682"/>
                  </a:lnTo>
                  <a:lnTo>
                    <a:pt x="345" y="680"/>
                  </a:lnTo>
                  <a:lnTo>
                    <a:pt x="344" y="678"/>
                  </a:lnTo>
                  <a:lnTo>
                    <a:pt x="344" y="677"/>
                  </a:lnTo>
                  <a:lnTo>
                    <a:pt x="343" y="677"/>
                  </a:lnTo>
                  <a:lnTo>
                    <a:pt x="343" y="677"/>
                  </a:lnTo>
                  <a:lnTo>
                    <a:pt x="342" y="676"/>
                  </a:lnTo>
                  <a:lnTo>
                    <a:pt x="342" y="676"/>
                  </a:lnTo>
                  <a:lnTo>
                    <a:pt x="341" y="676"/>
                  </a:lnTo>
                  <a:lnTo>
                    <a:pt x="341" y="676"/>
                  </a:lnTo>
                  <a:lnTo>
                    <a:pt x="339" y="677"/>
                  </a:lnTo>
                  <a:lnTo>
                    <a:pt x="338" y="677"/>
                  </a:lnTo>
                  <a:lnTo>
                    <a:pt x="337" y="678"/>
                  </a:lnTo>
                  <a:lnTo>
                    <a:pt x="335" y="679"/>
                  </a:lnTo>
                  <a:lnTo>
                    <a:pt x="334" y="679"/>
                  </a:lnTo>
                  <a:lnTo>
                    <a:pt x="333" y="680"/>
                  </a:lnTo>
                  <a:lnTo>
                    <a:pt x="333" y="680"/>
                  </a:lnTo>
                  <a:lnTo>
                    <a:pt x="332" y="679"/>
                  </a:lnTo>
                  <a:lnTo>
                    <a:pt x="332" y="679"/>
                  </a:lnTo>
                  <a:lnTo>
                    <a:pt x="330" y="679"/>
                  </a:lnTo>
                  <a:lnTo>
                    <a:pt x="329" y="678"/>
                  </a:lnTo>
                  <a:lnTo>
                    <a:pt x="328" y="677"/>
                  </a:lnTo>
                  <a:lnTo>
                    <a:pt x="326" y="676"/>
                  </a:lnTo>
                  <a:lnTo>
                    <a:pt x="324" y="674"/>
                  </a:lnTo>
                  <a:lnTo>
                    <a:pt x="319" y="670"/>
                  </a:lnTo>
                  <a:lnTo>
                    <a:pt x="318" y="669"/>
                  </a:lnTo>
                  <a:lnTo>
                    <a:pt x="317" y="668"/>
                  </a:lnTo>
                  <a:lnTo>
                    <a:pt x="316" y="667"/>
                  </a:lnTo>
                  <a:lnTo>
                    <a:pt x="314" y="667"/>
                  </a:lnTo>
                  <a:lnTo>
                    <a:pt x="309" y="664"/>
                  </a:lnTo>
                  <a:lnTo>
                    <a:pt x="306" y="663"/>
                  </a:lnTo>
                  <a:lnTo>
                    <a:pt x="305" y="662"/>
                  </a:lnTo>
                  <a:lnTo>
                    <a:pt x="302" y="660"/>
                  </a:lnTo>
                  <a:lnTo>
                    <a:pt x="301" y="659"/>
                  </a:lnTo>
                  <a:lnTo>
                    <a:pt x="300" y="659"/>
                  </a:lnTo>
                  <a:lnTo>
                    <a:pt x="299" y="659"/>
                  </a:lnTo>
                  <a:lnTo>
                    <a:pt x="298" y="659"/>
                  </a:lnTo>
                  <a:lnTo>
                    <a:pt x="298" y="659"/>
                  </a:lnTo>
                  <a:lnTo>
                    <a:pt x="297" y="659"/>
                  </a:lnTo>
                  <a:lnTo>
                    <a:pt x="296" y="659"/>
                  </a:lnTo>
                  <a:lnTo>
                    <a:pt x="294" y="661"/>
                  </a:lnTo>
                  <a:lnTo>
                    <a:pt x="291" y="663"/>
                  </a:lnTo>
                  <a:lnTo>
                    <a:pt x="290" y="664"/>
                  </a:lnTo>
                  <a:lnTo>
                    <a:pt x="290" y="665"/>
                  </a:lnTo>
                  <a:lnTo>
                    <a:pt x="289" y="666"/>
                  </a:lnTo>
                  <a:lnTo>
                    <a:pt x="288" y="667"/>
                  </a:lnTo>
                  <a:lnTo>
                    <a:pt x="287" y="668"/>
                  </a:lnTo>
                  <a:lnTo>
                    <a:pt x="287" y="669"/>
                  </a:lnTo>
                  <a:lnTo>
                    <a:pt x="285" y="670"/>
                  </a:lnTo>
                  <a:lnTo>
                    <a:pt x="284" y="671"/>
                  </a:lnTo>
                  <a:lnTo>
                    <a:pt x="284" y="672"/>
                  </a:lnTo>
                  <a:lnTo>
                    <a:pt x="283" y="673"/>
                  </a:lnTo>
                  <a:lnTo>
                    <a:pt x="283" y="673"/>
                  </a:lnTo>
                  <a:lnTo>
                    <a:pt x="283" y="674"/>
                  </a:lnTo>
                  <a:lnTo>
                    <a:pt x="283" y="676"/>
                  </a:lnTo>
                  <a:lnTo>
                    <a:pt x="283" y="678"/>
                  </a:lnTo>
                  <a:lnTo>
                    <a:pt x="282" y="679"/>
                  </a:lnTo>
                  <a:lnTo>
                    <a:pt x="281" y="683"/>
                  </a:lnTo>
                  <a:lnTo>
                    <a:pt x="281" y="684"/>
                  </a:lnTo>
                  <a:lnTo>
                    <a:pt x="281" y="686"/>
                  </a:lnTo>
                  <a:lnTo>
                    <a:pt x="281" y="687"/>
                  </a:lnTo>
                  <a:lnTo>
                    <a:pt x="281" y="688"/>
                  </a:lnTo>
                  <a:lnTo>
                    <a:pt x="282" y="690"/>
                  </a:lnTo>
                  <a:lnTo>
                    <a:pt x="283" y="693"/>
                  </a:lnTo>
                  <a:lnTo>
                    <a:pt x="283" y="696"/>
                  </a:lnTo>
                  <a:lnTo>
                    <a:pt x="284" y="697"/>
                  </a:lnTo>
                  <a:lnTo>
                    <a:pt x="284" y="698"/>
                  </a:lnTo>
                  <a:lnTo>
                    <a:pt x="284" y="699"/>
                  </a:lnTo>
                  <a:lnTo>
                    <a:pt x="283" y="700"/>
                  </a:lnTo>
                  <a:lnTo>
                    <a:pt x="283" y="701"/>
                  </a:lnTo>
                  <a:lnTo>
                    <a:pt x="282" y="701"/>
                  </a:lnTo>
                  <a:lnTo>
                    <a:pt x="282" y="702"/>
                  </a:lnTo>
                  <a:lnTo>
                    <a:pt x="280" y="702"/>
                  </a:lnTo>
                  <a:lnTo>
                    <a:pt x="279" y="703"/>
                  </a:lnTo>
                  <a:lnTo>
                    <a:pt x="277" y="704"/>
                  </a:lnTo>
                  <a:lnTo>
                    <a:pt x="276" y="704"/>
                  </a:lnTo>
                  <a:lnTo>
                    <a:pt x="271" y="706"/>
                  </a:lnTo>
                  <a:lnTo>
                    <a:pt x="269" y="706"/>
                  </a:lnTo>
                  <a:lnTo>
                    <a:pt x="268" y="707"/>
                  </a:lnTo>
                  <a:lnTo>
                    <a:pt x="267" y="707"/>
                  </a:lnTo>
                  <a:lnTo>
                    <a:pt x="264" y="709"/>
                  </a:lnTo>
                  <a:lnTo>
                    <a:pt x="262" y="711"/>
                  </a:lnTo>
                  <a:lnTo>
                    <a:pt x="258" y="715"/>
                  </a:lnTo>
                  <a:lnTo>
                    <a:pt x="256" y="717"/>
                  </a:lnTo>
                  <a:lnTo>
                    <a:pt x="254" y="718"/>
                  </a:lnTo>
                  <a:lnTo>
                    <a:pt x="252" y="720"/>
                  </a:lnTo>
                  <a:lnTo>
                    <a:pt x="251" y="721"/>
                  </a:lnTo>
                  <a:lnTo>
                    <a:pt x="250" y="724"/>
                  </a:lnTo>
                  <a:lnTo>
                    <a:pt x="249" y="725"/>
                  </a:lnTo>
                  <a:lnTo>
                    <a:pt x="249" y="726"/>
                  </a:lnTo>
                  <a:lnTo>
                    <a:pt x="248" y="726"/>
                  </a:lnTo>
                  <a:lnTo>
                    <a:pt x="247" y="726"/>
                  </a:lnTo>
                  <a:lnTo>
                    <a:pt x="247" y="726"/>
                  </a:lnTo>
                  <a:lnTo>
                    <a:pt x="246" y="726"/>
                  </a:lnTo>
                  <a:lnTo>
                    <a:pt x="246" y="726"/>
                  </a:lnTo>
                  <a:lnTo>
                    <a:pt x="245" y="726"/>
                  </a:lnTo>
                  <a:lnTo>
                    <a:pt x="245" y="726"/>
                  </a:lnTo>
                  <a:lnTo>
                    <a:pt x="244" y="725"/>
                  </a:lnTo>
                  <a:lnTo>
                    <a:pt x="241" y="724"/>
                  </a:lnTo>
                  <a:lnTo>
                    <a:pt x="240" y="723"/>
                  </a:lnTo>
                  <a:lnTo>
                    <a:pt x="239" y="722"/>
                  </a:lnTo>
                  <a:lnTo>
                    <a:pt x="237" y="721"/>
                  </a:lnTo>
                  <a:lnTo>
                    <a:pt x="234" y="721"/>
                  </a:lnTo>
                  <a:lnTo>
                    <a:pt x="232" y="720"/>
                  </a:lnTo>
                  <a:lnTo>
                    <a:pt x="230" y="720"/>
                  </a:lnTo>
                  <a:lnTo>
                    <a:pt x="227" y="719"/>
                  </a:lnTo>
                  <a:lnTo>
                    <a:pt x="225" y="719"/>
                  </a:lnTo>
                  <a:lnTo>
                    <a:pt x="224" y="719"/>
                  </a:lnTo>
                  <a:lnTo>
                    <a:pt x="223" y="719"/>
                  </a:lnTo>
                  <a:lnTo>
                    <a:pt x="223" y="718"/>
                  </a:lnTo>
                  <a:lnTo>
                    <a:pt x="222" y="718"/>
                  </a:lnTo>
                  <a:lnTo>
                    <a:pt x="221" y="717"/>
                  </a:lnTo>
                  <a:lnTo>
                    <a:pt x="221" y="717"/>
                  </a:lnTo>
                  <a:lnTo>
                    <a:pt x="221" y="716"/>
                  </a:lnTo>
                  <a:lnTo>
                    <a:pt x="220" y="716"/>
                  </a:lnTo>
                  <a:lnTo>
                    <a:pt x="220" y="715"/>
                  </a:lnTo>
                  <a:lnTo>
                    <a:pt x="221" y="714"/>
                  </a:lnTo>
                  <a:lnTo>
                    <a:pt x="221" y="711"/>
                  </a:lnTo>
                  <a:lnTo>
                    <a:pt x="221" y="710"/>
                  </a:lnTo>
                  <a:lnTo>
                    <a:pt x="221" y="709"/>
                  </a:lnTo>
                  <a:lnTo>
                    <a:pt x="221" y="708"/>
                  </a:lnTo>
                  <a:lnTo>
                    <a:pt x="221" y="708"/>
                  </a:lnTo>
                  <a:lnTo>
                    <a:pt x="221" y="708"/>
                  </a:lnTo>
                  <a:lnTo>
                    <a:pt x="220" y="708"/>
                  </a:lnTo>
                  <a:lnTo>
                    <a:pt x="220" y="708"/>
                  </a:lnTo>
                  <a:lnTo>
                    <a:pt x="217" y="709"/>
                  </a:lnTo>
                  <a:lnTo>
                    <a:pt x="215" y="709"/>
                  </a:lnTo>
                  <a:lnTo>
                    <a:pt x="213" y="710"/>
                  </a:lnTo>
                  <a:lnTo>
                    <a:pt x="210" y="710"/>
                  </a:lnTo>
                  <a:lnTo>
                    <a:pt x="209" y="710"/>
                  </a:lnTo>
                  <a:lnTo>
                    <a:pt x="208" y="711"/>
                  </a:lnTo>
                  <a:lnTo>
                    <a:pt x="205" y="710"/>
                  </a:lnTo>
                  <a:lnTo>
                    <a:pt x="203" y="710"/>
                  </a:lnTo>
                  <a:lnTo>
                    <a:pt x="198" y="710"/>
                  </a:lnTo>
                  <a:lnTo>
                    <a:pt x="195" y="709"/>
                  </a:lnTo>
                  <a:lnTo>
                    <a:pt x="194" y="709"/>
                  </a:lnTo>
                  <a:lnTo>
                    <a:pt x="192" y="708"/>
                  </a:lnTo>
                  <a:lnTo>
                    <a:pt x="191" y="708"/>
                  </a:lnTo>
                  <a:lnTo>
                    <a:pt x="188" y="706"/>
                  </a:lnTo>
                  <a:lnTo>
                    <a:pt x="187" y="706"/>
                  </a:lnTo>
                  <a:lnTo>
                    <a:pt x="186" y="706"/>
                  </a:lnTo>
                  <a:lnTo>
                    <a:pt x="185" y="706"/>
                  </a:lnTo>
                  <a:lnTo>
                    <a:pt x="184" y="705"/>
                  </a:lnTo>
                  <a:lnTo>
                    <a:pt x="181" y="705"/>
                  </a:lnTo>
                  <a:lnTo>
                    <a:pt x="180" y="705"/>
                  </a:lnTo>
                  <a:lnTo>
                    <a:pt x="178" y="705"/>
                  </a:lnTo>
                  <a:lnTo>
                    <a:pt x="177" y="705"/>
                  </a:lnTo>
                  <a:lnTo>
                    <a:pt x="177" y="706"/>
                  </a:lnTo>
                  <a:lnTo>
                    <a:pt x="175" y="706"/>
                  </a:lnTo>
                  <a:lnTo>
                    <a:pt x="173" y="707"/>
                  </a:lnTo>
                  <a:lnTo>
                    <a:pt x="171" y="709"/>
                  </a:lnTo>
                  <a:lnTo>
                    <a:pt x="171" y="709"/>
                  </a:lnTo>
                  <a:lnTo>
                    <a:pt x="170" y="709"/>
                  </a:lnTo>
                  <a:lnTo>
                    <a:pt x="170" y="709"/>
                  </a:lnTo>
                  <a:lnTo>
                    <a:pt x="169" y="709"/>
                  </a:lnTo>
                  <a:lnTo>
                    <a:pt x="168" y="709"/>
                  </a:lnTo>
                  <a:lnTo>
                    <a:pt x="166" y="708"/>
                  </a:lnTo>
                  <a:lnTo>
                    <a:pt x="165" y="707"/>
                  </a:lnTo>
                  <a:lnTo>
                    <a:pt x="160" y="704"/>
                  </a:lnTo>
                  <a:lnTo>
                    <a:pt x="159" y="703"/>
                  </a:lnTo>
                  <a:lnTo>
                    <a:pt x="158" y="703"/>
                  </a:lnTo>
                  <a:lnTo>
                    <a:pt x="155" y="702"/>
                  </a:lnTo>
                  <a:lnTo>
                    <a:pt x="154" y="701"/>
                  </a:lnTo>
                  <a:lnTo>
                    <a:pt x="153" y="700"/>
                  </a:lnTo>
                  <a:lnTo>
                    <a:pt x="149" y="698"/>
                  </a:lnTo>
                  <a:lnTo>
                    <a:pt x="148" y="698"/>
                  </a:lnTo>
                  <a:lnTo>
                    <a:pt x="147" y="697"/>
                  </a:lnTo>
                  <a:lnTo>
                    <a:pt x="147" y="698"/>
                  </a:lnTo>
                  <a:lnTo>
                    <a:pt x="146" y="698"/>
                  </a:lnTo>
                  <a:lnTo>
                    <a:pt x="146" y="698"/>
                  </a:lnTo>
                  <a:lnTo>
                    <a:pt x="145" y="699"/>
                  </a:lnTo>
                  <a:lnTo>
                    <a:pt x="145" y="699"/>
                  </a:lnTo>
                  <a:lnTo>
                    <a:pt x="145" y="699"/>
                  </a:lnTo>
                  <a:lnTo>
                    <a:pt x="145" y="700"/>
                  </a:lnTo>
                  <a:lnTo>
                    <a:pt x="145" y="703"/>
                  </a:lnTo>
                  <a:lnTo>
                    <a:pt x="145" y="705"/>
                  </a:lnTo>
                  <a:lnTo>
                    <a:pt x="145" y="705"/>
                  </a:lnTo>
                  <a:lnTo>
                    <a:pt x="145" y="706"/>
                  </a:lnTo>
                  <a:lnTo>
                    <a:pt x="145" y="706"/>
                  </a:lnTo>
                  <a:lnTo>
                    <a:pt x="144" y="706"/>
                  </a:lnTo>
                  <a:lnTo>
                    <a:pt x="144" y="706"/>
                  </a:lnTo>
                  <a:lnTo>
                    <a:pt x="143" y="706"/>
                  </a:lnTo>
                  <a:lnTo>
                    <a:pt x="141" y="706"/>
                  </a:lnTo>
                  <a:lnTo>
                    <a:pt x="139" y="706"/>
                  </a:lnTo>
                  <a:lnTo>
                    <a:pt x="138" y="706"/>
                  </a:lnTo>
                  <a:lnTo>
                    <a:pt x="137" y="707"/>
                  </a:lnTo>
                  <a:lnTo>
                    <a:pt x="135" y="707"/>
                  </a:lnTo>
                  <a:lnTo>
                    <a:pt x="134" y="708"/>
                  </a:lnTo>
                  <a:lnTo>
                    <a:pt x="133" y="709"/>
                  </a:lnTo>
                  <a:lnTo>
                    <a:pt x="129" y="712"/>
                  </a:lnTo>
                  <a:lnTo>
                    <a:pt x="128" y="712"/>
                  </a:lnTo>
                  <a:lnTo>
                    <a:pt x="127" y="713"/>
                  </a:lnTo>
                  <a:lnTo>
                    <a:pt x="127" y="713"/>
                  </a:lnTo>
                  <a:lnTo>
                    <a:pt x="124" y="714"/>
                  </a:lnTo>
                  <a:lnTo>
                    <a:pt x="123" y="714"/>
                  </a:lnTo>
                  <a:lnTo>
                    <a:pt x="122" y="714"/>
                  </a:lnTo>
                  <a:lnTo>
                    <a:pt x="120" y="713"/>
                  </a:lnTo>
                  <a:lnTo>
                    <a:pt x="118" y="713"/>
                  </a:lnTo>
                  <a:lnTo>
                    <a:pt x="115" y="713"/>
                  </a:lnTo>
                  <a:lnTo>
                    <a:pt x="114" y="712"/>
                  </a:lnTo>
                  <a:lnTo>
                    <a:pt x="114" y="712"/>
                  </a:lnTo>
                  <a:lnTo>
                    <a:pt x="114" y="712"/>
                  </a:lnTo>
                  <a:lnTo>
                    <a:pt x="113" y="712"/>
                  </a:lnTo>
                  <a:lnTo>
                    <a:pt x="113" y="711"/>
                  </a:lnTo>
                  <a:lnTo>
                    <a:pt x="112" y="708"/>
                  </a:lnTo>
                  <a:lnTo>
                    <a:pt x="111" y="708"/>
                  </a:lnTo>
                  <a:lnTo>
                    <a:pt x="111" y="707"/>
                  </a:lnTo>
                  <a:lnTo>
                    <a:pt x="110" y="706"/>
                  </a:lnTo>
                  <a:lnTo>
                    <a:pt x="109" y="705"/>
                  </a:lnTo>
                  <a:lnTo>
                    <a:pt x="108" y="704"/>
                  </a:lnTo>
                  <a:lnTo>
                    <a:pt x="108" y="704"/>
                  </a:lnTo>
                  <a:lnTo>
                    <a:pt x="107" y="703"/>
                  </a:lnTo>
                  <a:lnTo>
                    <a:pt x="105" y="702"/>
                  </a:lnTo>
                  <a:lnTo>
                    <a:pt x="103" y="701"/>
                  </a:lnTo>
                  <a:lnTo>
                    <a:pt x="100" y="700"/>
                  </a:lnTo>
                  <a:lnTo>
                    <a:pt x="100" y="700"/>
                  </a:lnTo>
                  <a:lnTo>
                    <a:pt x="99" y="699"/>
                  </a:lnTo>
                  <a:lnTo>
                    <a:pt x="98" y="699"/>
                  </a:lnTo>
                  <a:lnTo>
                    <a:pt x="97" y="698"/>
                  </a:lnTo>
                  <a:lnTo>
                    <a:pt x="97" y="697"/>
                  </a:lnTo>
                  <a:lnTo>
                    <a:pt x="95" y="695"/>
                  </a:lnTo>
                  <a:lnTo>
                    <a:pt x="94" y="694"/>
                  </a:lnTo>
                  <a:lnTo>
                    <a:pt x="93" y="693"/>
                  </a:lnTo>
                  <a:lnTo>
                    <a:pt x="92" y="692"/>
                  </a:lnTo>
                  <a:lnTo>
                    <a:pt x="90" y="691"/>
                  </a:lnTo>
                  <a:lnTo>
                    <a:pt x="88" y="690"/>
                  </a:lnTo>
                  <a:lnTo>
                    <a:pt x="86" y="690"/>
                  </a:lnTo>
                  <a:lnTo>
                    <a:pt x="85" y="689"/>
                  </a:lnTo>
                  <a:lnTo>
                    <a:pt x="84" y="689"/>
                  </a:lnTo>
                  <a:lnTo>
                    <a:pt x="83" y="689"/>
                  </a:lnTo>
                  <a:lnTo>
                    <a:pt x="81" y="689"/>
                  </a:lnTo>
                  <a:lnTo>
                    <a:pt x="80" y="690"/>
                  </a:lnTo>
                  <a:lnTo>
                    <a:pt x="78" y="690"/>
                  </a:lnTo>
                  <a:lnTo>
                    <a:pt x="73" y="691"/>
                  </a:lnTo>
                  <a:lnTo>
                    <a:pt x="72" y="692"/>
                  </a:lnTo>
                  <a:lnTo>
                    <a:pt x="71" y="692"/>
                  </a:lnTo>
                  <a:lnTo>
                    <a:pt x="70" y="693"/>
                  </a:lnTo>
                  <a:lnTo>
                    <a:pt x="69" y="694"/>
                  </a:lnTo>
                  <a:lnTo>
                    <a:pt x="68" y="695"/>
                  </a:lnTo>
                  <a:lnTo>
                    <a:pt x="67" y="698"/>
                  </a:lnTo>
                  <a:lnTo>
                    <a:pt x="66" y="700"/>
                  </a:lnTo>
                  <a:lnTo>
                    <a:pt x="65" y="702"/>
                  </a:lnTo>
                  <a:lnTo>
                    <a:pt x="63" y="704"/>
                  </a:lnTo>
                  <a:lnTo>
                    <a:pt x="62" y="706"/>
                  </a:lnTo>
                  <a:lnTo>
                    <a:pt x="62" y="707"/>
                  </a:lnTo>
                  <a:lnTo>
                    <a:pt x="61" y="707"/>
                  </a:lnTo>
                  <a:lnTo>
                    <a:pt x="60" y="708"/>
                  </a:lnTo>
                  <a:lnTo>
                    <a:pt x="59" y="708"/>
                  </a:lnTo>
                  <a:lnTo>
                    <a:pt x="59" y="708"/>
                  </a:lnTo>
                  <a:lnTo>
                    <a:pt x="58" y="708"/>
                  </a:lnTo>
                  <a:lnTo>
                    <a:pt x="56" y="708"/>
                  </a:lnTo>
                  <a:lnTo>
                    <a:pt x="54" y="708"/>
                  </a:lnTo>
                  <a:lnTo>
                    <a:pt x="52" y="709"/>
                  </a:lnTo>
                  <a:lnTo>
                    <a:pt x="47" y="709"/>
                  </a:lnTo>
                  <a:lnTo>
                    <a:pt x="36" y="710"/>
                  </a:lnTo>
                  <a:lnTo>
                    <a:pt x="34" y="710"/>
                  </a:lnTo>
                  <a:lnTo>
                    <a:pt x="30" y="710"/>
                  </a:lnTo>
                  <a:lnTo>
                    <a:pt x="28" y="710"/>
                  </a:lnTo>
                  <a:lnTo>
                    <a:pt x="26" y="710"/>
                  </a:lnTo>
                  <a:lnTo>
                    <a:pt x="23" y="711"/>
                  </a:lnTo>
                  <a:lnTo>
                    <a:pt x="22" y="711"/>
                  </a:lnTo>
                  <a:lnTo>
                    <a:pt x="20" y="711"/>
                  </a:lnTo>
                  <a:lnTo>
                    <a:pt x="17" y="710"/>
                  </a:lnTo>
                  <a:lnTo>
                    <a:pt x="16" y="710"/>
                  </a:lnTo>
                  <a:lnTo>
                    <a:pt x="15" y="710"/>
                  </a:lnTo>
                  <a:lnTo>
                    <a:pt x="13" y="711"/>
                  </a:lnTo>
                  <a:lnTo>
                    <a:pt x="12" y="711"/>
                  </a:lnTo>
                  <a:lnTo>
                    <a:pt x="10" y="711"/>
                  </a:lnTo>
                  <a:lnTo>
                    <a:pt x="9" y="711"/>
                  </a:lnTo>
                  <a:lnTo>
                    <a:pt x="7" y="711"/>
                  </a:lnTo>
                  <a:lnTo>
                    <a:pt x="6" y="711"/>
                  </a:lnTo>
                  <a:lnTo>
                    <a:pt x="5" y="710"/>
                  </a:lnTo>
                  <a:lnTo>
                    <a:pt x="4" y="710"/>
                  </a:lnTo>
                  <a:lnTo>
                    <a:pt x="3" y="709"/>
                  </a:lnTo>
                  <a:lnTo>
                    <a:pt x="3" y="708"/>
                  </a:lnTo>
                  <a:lnTo>
                    <a:pt x="2" y="708"/>
                  </a:lnTo>
                  <a:lnTo>
                    <a:pt x="1" y="707"/>
                  </a:lnTo>
                  <a:lnTo>
                    <a:pt x="1" y="706"/>
                  </a:lnTo>
                  <a:lnTo>
                    <a:pt x="1" y="705"/>
                  </a:lnTo>
                  <a:lnTo>
                    <a:pt x="1" y="703"/>
                  </a:lnTo>
                  <a:lnTo>
                    <a:pt x="0" y="702"/>
                  </a:lnTo>
                  <a:lnTo>
                    <a:pt x="0" y="70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15" name="Freeform 227">
              <a:extLst>
                <a:ext uri="{FF2B5EF4-FFF2-40B4-BE49-F238E27FC236}">
                  <a16:creationId xmlns:a16="http://schemas.microsoft.com/office/drawing/2014/main" id="{7A3B46C3-86FD-4618-BAF5-4BE938E791B5}"/>
                </a:ext>
              </a:extLst>
            </p:cNvPr>
            <p:cNvSpPr>
              <a:spLocks/>
            </p:cNvSpPr>
            <p:nvPr/>
          </p:nvSpPr>
          <p:spPr bwMode="auto">
            <a:xfrm>
              <a:off x="6451471" y="4672280"/>
              <a:ext cx="766254" cy="956701"/>
            </a:xfrm>
            <a:custGeom>
              <a:avLst/>
              <a:gdLst>
                <a:gd name="T0" fmla="*/ 255 w 639"/>
                <a:gd name="T1" fmla="*/ 699 h 727"/>
                <a:gd name="T2" fmla="*/ 242 w 639"/>
                <a:gd name="T3" fmla="*/ 716 h 727"/>
                <a:gd name="T4" fmla="*/ 217 w 639"/>
                <a:gd name="T5" fmla="*/ 726 h 727"/>
                <a:gd name="T6" fmla="*/ 198 w 639"/>
                <a:gd name="T7" fmla="*/ 720 h 727"/>
                <a:gd name="T8" fmla="*/ 178 w 639"/>
                <a:gd name="T9" fmla="*/ 720 h 727"/>
                <a:gd name="T10" fmla="*/ 151 w 639"/>
                <a:gd name="T11" fmla="*/ 721 h 727"/>
                <a:gd name="T12" fmla="*/ 146 w 639"/>
                <a:gd name="T13" fmla="*/ 702 h 727"/>
                <a:gd name="T14" fmla="*/ 138 w 639"/>
                <a:gd name="T15" fmla="*/ 677 h 727"/>
                <a:gd name="T16" fmla="*/ 137 w 639"/>
                <a:gd name="T17" fmla="*/ 648 h 727"/>
                <a:gd name="T18" fmla="*/ 123 w 639"/>
                <a:gd name="T19" fmla="*/ 643 h 727"/>
                <a:gd name="T20" fmla="*/ 120 w 639"/>
                <a:gd name="T21" fmla="*/ 634 h 727"/>
                <a:gd name="T22" fmla="*/ 119 w 639"/>
                <a:gd name="T23" fmla="*/ 622 h 727"/>
                <a:gd name="T24" fmla="*/ 128 w 639"/>
                <a:gd name="T25" fmla="*/ 611 h 727"/>
                <a:gd name="T26" fmla="*/ 112 w 639"/>
                <a:gd name="T27" fmla="*/ 608 h 727"/>
                <a:gd name="T28" fmla="*/ 124 w 639"/>
                <a:gd name="T29" fmla="*/ 584 h 727"/>
                <a:gd name="T30" fmla="*/ 146 w 639"/>
                <a:gd name="T31" fmla="*/ 582 h 727"/>
                <a:gd name="T32" fmla="*/ 166 w 639"/>
                <a:gd name="T33" fmla="*/ 566 h 727"/>
                <a:gd name="T34" fmla="*/ 161 w 639"/>
                <a:gd name="T35" fmla="*/ 553 h 727"/>
                <a:gd name="T36" fmla="*/ 166 w 639"/>
                <a:gd name="T37" fmla="*/ 524 h 727"/>
                <a:gd name="T38" fmla="*/ 173 w 639"/>
                <a:gd name="T39" fmla="*/ 490 h 727"/>
                <a:gd name="T40" fmla="*/ 176 w 639"/>
                <a:gd name="T41" fmla="*/ 451 h 727"/>
                <a:gd name="T42" fmla="*/ 145 w 639"/>
                <a:gd name="T43" fmla="*/ 437 h 727"/>
                <a:gd name="T44" fmla="*/ 129 w 639"/>
                <a:gd name="T45" fmla="*/ 423 h 727"/>
                <a:gd name="T46" fmla="*/ 102 w 639"/>
                <a:gd name="T47" fmla="*/ 401 h 727"/>
                <a:gd name="T48" fmla="*/ 72 w 639"/>
                <a:gd name="T49" fmla="*/ 402 h 727"/>
                <a:gd name="T50" fmla="*/ 46 w 639"/>
                <a:gd name="T51" fmla="*/ 384 h 727"/>
                <a:gd name="T52" fmla="*/ 48 w 639"/>
                <a:gd name="T53" fmla="*/ 375 h 727"/>
                <a:gd name="T54" fmla="*/ 20 w 639"/>
                <a:gd name="T55" fmla="*/ 374 h 727"/>
                <a:gd name="T56" fmla="*/ 0 w 639"/>
                <a:gd name="T57" fmla="*/ 373 h 727"/>
                <a:gd name="T58" fmla="*/ 9 w 639"/>
                <a:gd name="T59" fmla="*/ 352 h 727"/>
                <a:gd name="T60" fmla="*/ 8 w 639"/>
                <a:gd name="T61" fmla="*/ 333 h 727"/>
                <a:gd name="T62" fmla="*/ 27 w 639"/>
                <a:gd name="T63" fmla="*/ 324 h 727"/>
                <a:gd name="T64" fmla="*/ 37 w 639"/>
                <a:gd name="T65" fmla="*/ 309 h 727"/>
                <a:gd name="T66" fmla="*/ 48 w 639"/>
                <a:gd name="T67" fmla="*/ 286 h 727"/>
                <a:gd name="T68" fmla="*/ 79 w 639"/>
                <a:gd name="T69" fmla="*/ 275 h 727"/>
                <a:gd name="T70" fmla="*/ 111 w 639"/>
                <a:gd name="T71" fmla="*/ 251 h 727"/>
                <a:gd name="T72" fmla="*/ 129 w 639"/>
                <a:gd name="T73" fmla="*/ 254 h 727"/>
                <a:gd name="T74" fmla="*/ 158 w 639"/>
                <a:gd name="T75" fmla="*/ 246 h 727"/>
                <a:gd name="T76" fmla="*/ 182 w 639"/>
                <a:gd name="T77" fmla="*/ 235 h 727"/>
                <a:gd name="T78" fmla="*/ 200 w 639"/>
                <a:gd name="T79" fmla="*/ 233 h 727"/>
                <a:gd name="T80" fmla="*/ 227 w 639"/>
                <a:gd name="T81" fmla="*/ 218 h 727"/>
                <a:gd name="T82" fmla="*/ 243 w 639"/>
                <a:gd name="T83" fmla="*/ 204 h 727"/>
                <a:gd name="T84" fmla="*/ 249 w 639"/>
                <a:gd name="T85" fmla="*/ 187 h 727"/>
                <a:gd name="T86" fmla="*/ 271 w 639"/>
                <a:gd name="T87" fmla="*/ 178 h 727"/>
                <a:gd name="T88" fmla="*/ 329 w 639"/>
                <a:gd name="T89" fmla="*/ 183 h 727"/>
                <a:gd name="T90" fmla="*/ 360 w 639"/>
                <a:gd name="T91" fmla="*/ 184 h 727"/>
                <a:gd name="T92" fmla="*/ 395 w 639"/>
                <a:gd name="T93" fmla="*/ 172 h 727"/>
                <a:gd name="T94" fmla="*/ 411 w 639"/>
                <a:gd name="T95" fmla="*/ 160 h 727"/>
                <a:gd name="T96" fmla="*/ 410 w 639"/>
                <a:gd name="T97" fmla="*/ 130 h 727"/>
                <a:gd name="T98" fmla="*/ 424 w 639"/>
                <a:gd name="T99" fmla="*/ 126 h 727"/>
                <a:gd name="T100" fmla="*/ 436 w 639"/>
                <a:gd name="T101" fmla="*/ 112 h 727"/>
                <a:gd name="T102" fmla="*/ 453 w 639"/>
                <a:gd name="T103" fmla="*/ 100 h 727"/>
                <a:gd name="T104" fmla="*/ 455 w 639"/>
                <a:gd name="T105" fmla="*/ 75 h 727"/>
                <a:gd name="T106" fmla="*/ 464 w 639"/>
                <a:gd name="T107" fmla="*/ 77 h 727"/>
                <a:gd name="T108" fmla="*/ 485 w 639"/>
                <a:gd name="T109" fmla="*/ 76 h 727"/>
                <a:gd name="T110" fmla="*/ 499 w 639"/>
                <a:gd name="T111" fmla="*/ 82 h 727"/>
                <a:gd name="T112" fmla="*/ 510 w 639"/>
                <a:gd name="T113" fmla="*/ 93 h 727"/>
                <a:gd name="T114" fmla="*/ 544 w 639"/>
                <a:gd name="T115" fmla="*/ 86 h 727"/>
                <a:gd name="T116" fmla="*/ 569 w 639"/>
                <a:gd name="T117" fmla="*/ 62 h 727"/>
                <a:gd name="T118" fmla="*/ 582 w 639"/>
                <a:gd name="T119" fmla="*/ 44 h 727"/>
                <a:gd name="T120" fmla="*/ 609 w 639"/>
                <a:gd name="T121" fmla="*/ 44 h 727"/>
                <a:gd name="T122" fmla="*/ 620 w 639"/>
                <a:gd name="T123" fmla="*/ 28 h 727"/>
                <a:gd name="T124" fmla="*/ 638 w 639"/>
                <a:gd name="T125" fmla="*/ 3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9" h="727">
                  <a:moveTo>
                    <a:pt x="276" y="700"/>
                  </a:moveTo>
                  <a:lnTo>
                    <a:pt x="276" y="694"/>
                  </a:lnTo>
                  <a:lnTo>
                    <a:pt x="276" y="692"/>
                  </a:lnTo>
                  <a:lnTo>
                    <a:pt x="276" y="692"/>
                  </a:lnTo>
                  <a:lnTo>
                    <a:pt x="276" y="691"/>
                  </a:lnTo>
                  <a:lnTo>
                    <a:pt x="275" y="690"/>
                  </a:lnTo>
                  <a:lnTo>
                    <a:pt x="275" y="690"/>
                  </a:lnTo>
                  <a:lnTo>
                    <a:pt x="275" y="690"/>
                  </a:lnTo>
                  <a:lnTo>
                    <a:pt x="272" y="691"/>
                  </a:lnTo>
                  <a:lnTo>
                    <a:pt x="270" y="692"/>
                  </a:lnTo>
                  <a:lnTo>
                    <a:pt x="268" y="692"/>
                  </a:lnTo>
                  <a:lnTo>
                    <a:pt x="266" y="693"/>
                  </a:lnTo>
                  <a:lnTo>
                    <a:pt x="263" y="695"/>
                  </a:lnTo>
                  <a:lnTo>
                    <a:pt x="258" y="697"/>
                  </a:lnTo>
                  <a:lnTo>
                    <a:pt x="256" y="698"/>
                  </a:lnTo>
                  <a:lnTo>
                    <a:pt x="255" y="699"/>
                  </a:lnTo>
                  <a:lnTo>
                    <a:pt x="255" y="699"/>
                  </a:lnTo>
                  <a:lnTo>
                    <a:pt x="254" y="700"/>
                  </a:lnTo>
                  <a:lnTo>
                    <a:pt x="254" y="701"/>
                  </a:lnTo>
                  <a:lnTo>
                    <a:pt x="253" y="702"/>
                  </a:lnTo>
                  <a:lnTo>
                    <a:pt x="252" y="705"/>
                  </a:lnTo>
                  <a:lnTo>
                    <a:pt x="251" y="708"/>
                  </a:lnTo>
                  <a:lnTo>
                    <a:pt x="250" y="709"/>
                  </a:lnTo>
                  <a:lnTo>
                    <a:pt x="250" y="710"/>
                  </a:lnTo>
                  <a:lnTo>
                    <a:pt x="249" y="712"/>
                  </a:lnTo>
                  <a:lnTo>
                    <a:pt x="248" y="714"/>
                  </a:lnTo>
                  <a:lnTo>
                    <a:pt x="247" y="714"/>
                  </a:lnTo>
                  <a:lnTo>
                    <a:pt x="246" y="715"/>
                  </a:lnTo>
                  <a:lnTo>
                    <a:pt x="246" y="715"/>
                  </a:lnTo>
                  <a:lnTo>
                    <a:pt x="246" y="715"/>
                  </a:lnTo>
                  <a:lnTo>
                    <a:pt x="243" y="716"/>
                  </a:lnTo>
                  <a:lnTo>
                    <a:pt x="242" y="716"/>
                  </a:lnTo>
                  <a:lnTo>
                    <a:pt x="241" y="717"/>
                  </a:lnTo>
                  <a:lnTo>
                    <a:pt x="239" y="718"/>
                  </a:lnTo>
                  <a:lnTo>
                    <a:pt x="237" y="719"/>
                  </a:lnTo>
                  <a:lnTo>
                    <a:pt x="236" y="720"/>
                  </a:lnTo>
                  <a:lnTo>
                    <a:pt x="235" y="720"/>
                  </a:lnTo>
                  <a:lnTo>
                    <a:pt x="234" y="721"/>
                  </a:lnTo>
                  <a:lnTo>
                    <a:pt x="233" y="721"/>
                  </a:lnTo>
                  <a:lnTo>
                    <a:pt x="228" y="721"/>
                  </a:lnTo>
                  <a:lnTo>
                    <a:pt x="227" y="722"/>
                  </a:lnTo>
                  <a:lnTo>
                    <a:pt x="225" y="722"/>
                  </a:lnTo>
                  <a:lnTo>
                    <a:pt x="224" y="723"/>
                  </a:lnTo>
                  <a:lnTo>
                    <a:pt x="223" y="723"/>
                  </a:lnTo>
                  <a:lnTo>
                    <a:pt x="221" y="725"/>
                  </a:lnTo>
                  <a:lnTo>
                    <a:pt x="220" y="725"/>
                  </a:lnTo>
                  <a:lnTo>
                    <a:pt x="219" y="726"/>
                  </a:lnTo>
                  <a:lnTo>
                    <a:pt x="217" y="726"/>
                  </a:lnTo>
                  <a:lnTo>
                    <a:pt x="216" y="727"/>
                  </a:lnTo>
                  <a:lnTo>
                    <a:pt x="215" y="727"/>
                  </a:lnTo>
                  <a:lnTo>
                    <a:pt x="213" y="727"/>
                  </a:lnTo>
                  <a:lnTo>
                    <a:pt x="212" y="727"/>
                  </a:lnTo>
                  <a:lnTo>
                    <a:pt x="211" y="726"/>
                  </a:lnTo>
                  <a:lnTo>
                    <a:pt x="209" y="726"/>
                  </a:lnTo>
                  <a:lnTo>
                    <a:pt x="208" y="725"/>
                  </a:lnTo>
                  <a:lnTo>
                    <a:pt x="206" y="724"/>
                  </a:lnTo>
                  <a:lnTo>
                    <a:pt x="205" y="724"/>
                  </a:lnTo>
                  <a:lnTo>
                    <a:pt x="204" y="724"/>
                  </a:lnTo>
                  <a:lnTo>
                    <a:pt x="204" y="723"/>
                  </a:lnTo>
                  <a:lnTo>
                    <a:pt x="203" y="722"/>
                  </a:lnTo>
                  <a:lnTo>
                    <a:pt x="202" y="722"/>
                  </a:lnTo>
                  <a:lnTo>
                    <a:pt x="201" y="721"/>
                  </a:lnTo>
                  <a:lnTo>
                    <a:pt x="199" y="720"/>
                  </a:lnTo>
                  <a:lnTo>
                    <a:pt x="198" y="720"/>
                  </a:lnTo>
                  <a:lnTo>
                    <a:pt x="195" y="717"/>
                  </a:lnTo>
                  <a:lnTo>
                    <a:pt x="194" y="717"/>
                  </a:lnTo>
                  <a:lnTo>
                    <a:pt x="193" y="716"/>
                  </a:lnTo>
                  <a:lnTo>
                    <a:pt x="193" y="716"/>
                  </a:lnTo>
                  <a:lnTo>
                    <a:pt x="192" y="716"/>
                  </a:lnTo>
                  <a:lnTo>
                    <a:pt x="191" y="716"/>
                  </a:lnTo>
                  <a:lnTo>
                    <a:pt x="189" y="716"/>
                  </a:lnTo>
                  <a:lnTo>
                    <a:pt x="188" y="717"/>
                  </a:lnTo>
                  <a:lnTo>
                    <a:pt x="185" y="719"/>
                  </a:lnTo>
                  <a:lnTo>
                    <a:pt x="183" y="719"/>
                  </a:lnTo>
                  <a:lnTo>
                    <a:pt x="182" y="719"/>
                  </a:lnTo>
                  <a:lnTo>
                    <a:pt x="181" y="720"/>
                  </a:lnTo>
                  <a:lnTo>
                    <a:pt x="181" y="720"/>
                  </a:lnTo>
                  <a:lnTo>
                    <a:pt x="180" y="720"/>
                  </a:lnTo>
                  <a:lnTo>
                    <a:pt x="179" y="720"/>
                  </a:lnTo>
                  <a:lnTo>
                    <a:pt x="178" y="720"/>
                  </a:lnTo>
                  <a:lnTo>
                    <a:pt x="178" y="719"/>
                  </a:lnTo>
                  <a:lnTo>
                    <a:pt x="177" y="719"/>
                  </a:lnTo>
                  <a:lnTo>
                    <a:pt x="174" y="716"/>
                  </a:lnTo>
                  <a:lnTo>
                    <a:pt x="173" y="715"/>
                  </a:lnTo>
                  <a:lnTo>
                    <a:pt x="172" y="715"/>
                  </a:lnTo>
                  <a:lnTo>
                    <a:pt x="172" y="715"/>
                  </a:lnTo>
                  <a:lnTo>
                    <a:pt x="171" y="715"/>
                  </a:lnTo>
                  <a:lnTo>
                    <a:pt x="170" y="715"/>
                  </a:lnTo>
                  <a:lnTo>
                    <a:pt x="170" y="715"/>
                  </a:lnTo>
                  <a:lnTo>
                    <a:pt x="169" y="715"/>
                  </a:lnTo>
                  <a:lnTo>
                    <a:pt x="166" y="716"/>
                  </a:lnTo>
                  <a:lnTo>
                    <a:pt x="164" y="717"/>
                  </a:lnTo>
                  <a:lnTo>
                    <a:pt x="158" y="719"/>
                  </a:lnTo>
                  <a:lnTo>
                    <a:pt x="154" y="720"/>
                  </a:lnTo>
                  <a:lnTo>
                    <a:pt x="153" y="720"/>
                  </a:lnTo>
                  <a:lnTo>
                    <a:pt x="151" y="721"/>
                  </a:lnTo>
                  <a:lnTo>
                    <a:pt x="149" y="721"/>
                  </a:lnTo>
                  <a:lnTo>
                    <a:pt x="149" y="720"/>
                  </a:lnTo>
                  <a:lnTo>
                    <a:pt x="148" y="720"/>
                  </a:lnTo>
                  <a:lnTo>
                    <a:pt x="148" y="720"/>
                  </a:lnTo>
                  <a:lnTo>
                    <a:pt x="147" y="720"/>
                  </a:lnTo>
                  <a:lnTo>
                    <a:pt x="148" y="720"/>
                  </a:lnTo>
                  <a:lnTo>
                    <a:pt x="148" y="718"/>
                  </a:lnTo>
                  <a:lnTo>
                    <a:pt x="148" y="716"/>
                  </a:lnTo>
                  <a:lnTo>
                    <a:pt x="148" y="714"/>
                  </a:lnTo>
                  <a:lnTo>
                    <a:pt x="148" y="712"/>
                  </a:lnTo>
                  <a:lnTo>
                    <a:pt x="148" y="710"/>
                  </a:lnTo>
                  <a:lnTo>
                    <a:pt x="148" y="709"/>
                  </a:lnTo>
                  <a:lnTo>
                    <a:pt x="147" y="707"/>
                  </a:lnTo>
                  <a:lnTo>
                    <a:pt x="147" y="705"/>
                  </a:lnTo>
                  <a:lnTo>
                    <a:pt x="146" y="703"/>
                  </a:lnTo>
                  <a:lnTo>
                    <a:pt x="146" y="702"/>
                  </a:lnTo>
                  <a:lnTo>
                    <a:pt x="145" y="701"/>
                  </a:lnTo>
                  <a:lnTo>
                    <a:pt x="144" y="700"/>
                  </a:lnTo>
                  <a:lnTo>
                    <a:pt x="143" y="699"/>
                  </a:lnTo>
                  <a:lnTo>
                    <a:pt x="142" y="698"/>
                  </a:lnTo>
                  <a:lnTo>
                    <a:pt x="141" y="698"/>
                  </a:lnTo>
                  <a:lnTo>
                    <a:pt x="139" y="697"/>
                  </a:lnTo>
                  <a:lnTo>
                    <a:pt x="139" y="696"/>
                  </a:lnTo>
                  <a:lnTo>
                    <a:pt x="138" y="696"/>
                  </a:lnTo>
                  <a:lnTo>
                    <a:pt x="138" y="695"/>
                  </a:lnTo>
                  <a:lnTo>
                    <a:pt x="138" y="695"/>
                  </a:lnTo>
                  <a:lnTo>
                    <a:pt x="138" y="694"/>
                  </a:lnTo>
                  <a:lnTo>
                    <a:pt x="138" y="693"/>
                  </a:lnTo>
                  <a:lnTo>
                    <a:pt x="138" y="687"/>
                  </a:lnTo>
                  <a:lnTo>
                    <a:pt x="138" y="686"/>
                  </a:lnTo>
                  <a:lnTo>
                    <a:pt x="138" y="682"/>
                  </a:lnTo>
                  <a:lnTo>
                    <a:pt x="138" y="677"/>
                  </a:lnTo>
                  <a:lnTo>
                    <a:pt x="139" y="675"/>
                  </a:lnTo>
                  <a:lnTo>
                    <a:pt x="139" y="673"/>
                  </a:lnTo>
                  <a:lnTo>
                    <a:pt x="140" y="667"/>
                  </a:lnTo>
                  <a:lnTo>
                    <a:pt x="141" y="665"/>
                  </a:lnTo>
                  <a:lnTo>
                    <a:pt x="141" y="664"/>
                  </a:lnTo>
                  <a:lnTo>
                    <a:pt x="141" y="661"/>
                  </a:lnTo>
                  <a:lnTo>
                    <a:pt x="141" y="659"/>
                  </a:lnTo>
                  <a:lnTo>
                    <a:pt x="141" y="656"/>
                  </a:lnTo>
                  <a:lnTo>
                    <a:pt x="141" y="654"/>
                  </a:lnTo>
                  <a:lnTo>
                    <a:pt x="141" y="652"/>
                  </a:lnTo>
                  <a:lnTo>
                    <a:pt x="140" y="652"/>
                  </a:lnTo>
                  <a:lnTo>
                    <a:pt x="140" y="651"/>
                  </a:lnTo>
                  <a:lnTo>
                    <a:pt x="139" y="650"/>
                  </a:lnTo>
                  <a:lnTo>
                    <a:pt x="139" y="650"/>
                  </a:lnTo>
                  <a:lnTo>
                    <a:pt x="138" y="649"/>
                  </a:lnTo>
                  <a:lnTo>
                    <a:pt x="137" y="648"/>
                  </a:lnTo>
                  <a:lnTo>
                    <a:pt x="135" y="648"/>
                  </a:lnTo>
                  <a:lnTo>
                    <a:pt x="134" y="647"/>
                  </a:lnTo>
                  <a:lnTo>
                    <a:pt x="132" y="647"/>
                  </a:lnTo>
                  <a:lnTo>
                    <a:pt x="131" y="646"/>
                  </a:lnTo>
                  <a:lnTo>
                    <a:pt x="129" y="646"/>
                  </a:lnTo>
                  <a:lnTo>
                    <a:pt x="126" y="646"/>
                  </a:lnTo>
                  <a:lnTo>
                    <a:pt x="125" y="646"/>
                  </a:lnTo>
                  <a:lnTo>
                    <a:pt x="124" y="646"/>
                  </a:lnTo>
                  <a:lnTo>
                    <a:pt x="124" y="646"/>
                  </a:lnTo>
                  <a:lnTo>
                    <a:pt x="123" y="646"/>
                  </a:lnTo>
                  <a:lnTo>
                    <a:pt x="123" y="645"/>
                  </a:lnTo>
                  <a:lnTo>
                    <a:pt x="122" y="645"/>
                  </a:lnTo>
                  <a:lnTo>
                    <a:pt x="122" y="645"/>
                  </a:lnTo>
                  <a:lnTo>
                    <a:pt x="122" y="644"/>
                  </a:lnTo>
                  <a:lnTo>
                    <a:pt x="122" y="644"/>
                  </a:lnTo>
                  <a:lnTo>
                    <a:pt x="123" y="643"/>
                  </a:lnTo>
                  <a:lnTo>
                    <a:pt x="123" y="642"/>
                  </a:lnTo>
                  <a:lnTo>
                    <a:pt x="123" y="641"/>
                  </a:lnTo>
                  <a:lnTo>
                    <a:pt x="122" y="640"/>
                  </a:lnTo>
                  <a:lnTo>
                    <a:pt x="122" y="640"/>
                  </a:lnTo>
                  <a:lnTo>
                    <a:pt x="121" y="639"/>
                  </a:lnTo>
                  <a:lnTo>
                    <a:pt x="120" y="638"/>
                  </a:lnTo>
                  <a:lnTo>
                    <a:pt x="118" y="637"/>
                  </a:lnTo>
                  <a:lnTo>
                    <a:pt x="117" y="636"/>
                  </a:lnTo>
                  <a:lnTo>
                    <a:pt x="116" y="636"/>
                  </a:lnTo>
                  <a:lnTo>
                    <a:pt x="116" y="635"/>
                  </a:lnTo>
                  <a:lnTo>
                    <a:pt x="116" y="635"/>
                  </a:lnTo>
                  <a:lnTo>
                    <a:pt x="116" y="635"/>
                  </a:lnTo>
                  <a:lnTo>
                    <a:pt x="116" y="635"/>
                  </a:lnTo>
                  <a:lnTo>
                    <a:pt x="117" y="635"/>
                  </a:lnTo>
                  <a:lnTo>
                    <a:pt x="118" y="634"/>
                  </a:lnTo>
                  <a:lnTo>
                    <a:pt x="120" y="634"/>
                  </a:lnTo>
                  <a:lnTo>
                    <a:pt x="121" y="634"/>
                  </a:lnTo>
                  <a:lnTo>
                    <a:pt x="122" y="634"/>
                  </a:lnTo>
                  <a:lnTo>
                    <a:pt x="123" y="633"/>
                  </a:lnTo>
                  <a:lnTo>
                    <a:pt x="124" y="633"/>
                  </a:lnTo>
                  <a:lnTo>
                    <a:pt x="124" y="632"/>
                  </a:lnTo>
                  <a:lnTo>
                    <a:pt x="124" y="632"/>
                  </a:lnTo>
                  <a:lnTo>
                    <a:pt x="125" y="631"/>
                  </a:lnTo>
                  <a:lnTo>
                    <a:pt x="125" y="631"/>
                  </a:lnTo>
                  <a:lnTo>
                    <a:pt x="124" y="630"/>
                  </a:lnTo>
                  <a:lnTo>
                    <a:pt x="124" y="629"/>
                  </a:lnTo>
                  <a:lnTo>
                    <a:pt x="123" y="628"/>
                  </a:lnTo>
                  <a:lnTo>
                    <a:pt x="123" y="627"/>
                  </a:lnTo>
                  <a:lnTo>
                    <a:pt x="122" y="626"/>
                  </a:lnTo>
                  <a:lnTo>
                    <a:pt x="120" y="624"/>
                  </a:lnTo>
                  <a:lnTo>
                    <a:pt x="120" y="623"/>
                  </a:lnTo>
                  <a:lnTo>
                    <a:pt x="119" y="622"/>
                  </a:lnTo>
                  <a:lnTo>
                    <a:pt x="119" y="622"/>
                  </a:lnTo>
                  <a:lnTo>
                    <a:pt x="119" y="621"/>
                  </a:lnTo>
                  <a:lnTo>
                    <a:pt x="119" y="620"/>
                  </a:lnTo>
                  <a:lnTo>
                    <a:pt x="119" y="619"/>
                  </a:lnTo>
                  <a:lnTo>
                    <a:pt x="119" y="619"/>
                  </a:lnTo>
                  <a:lnTo>
                    <a:pt x="119" y="618"/>
                  </a:lnTo>
                  <a:lnTo>
                    <a:pt x="119" y="618"/>
                  </a:lnTo>
                  <a:lnTo>
                    <a:pt x="120" y="618"/>
                  </a:lnTo>
                  <a:lnTo>
                    <a:pt x="125" y="615"/>
                  </a:lnTo>
                  <a:lnTo>
                    <a:pt x="127" y="614"/>
                  </a:lnTo>
                  <a:lnTo>
                    <a:pt x="127" y="614"/>
                  </a:lnTo>
                  <a:lnTo>
                    <a:pt x="128" y="613"/>
                  </a:lnTo>
                  <a:lnTo>
                    <a:pt x="128" y="613"/>
                  </a:lnTo>
                  <a:lnTo>
                    <a:pt x="129" y="612"/>
                  </a:lnTo>
                  <a:lnTo>
                    <a:pt x="128" y="612"/>
                  </a:lnTo>
                  <a:lnTo>
                    <a:pt x="128" y="611"/>
                  </a:lnTo>
                  <a:lnTo>
                    <a:pt x="128" y="611"/>
                  </a:lnTo>
                  <a:lnTo>
                    <a:pt x="127" y="610"/>
                  </a:lnTo>
                  <a:lnTo>
                    <a:pt x="127" y="610"/>
                  </a:lnTo>
                  <a:lnTo>
                    <a:pt x="126" y="609"/>
                  </a:lnTo>
                  <a:lnTo>
                    <a:pt x="125" y="609"/>
                  </a:lnTo>
                  <a:lnTo>
                    <a:pt x="123" y="609"/>
                  </a:lnTo>
                  <a:lnTo>
                    <a:pt x="122" y="609"/>
                  </a:lnTo>
                  <a:lnTo>
                    <a:pt x="120" y="609"/>
                  </a:lnTo>
                  <a:lnTo>
                    <a:pt x="118" y="609"/>
                  </a:lnTo>
                  <a:lnTo>
                    <a:pt x="116" y="609"/>
                  </a:lnTo>
                  <a:lnTo>
                    <a:pt x="115" y="609"/>
                  </a:lnTo>
                  <a:lnTo>
                    <a:pt x="114" y="609"/>
                  </a:lnTo>
                  <a:lnTo>
                    <a:pt x="113" y="609"/>
                  </a:lnTo>
                  <a:lnTo>
                    <a:pt x="113" y="609"/>
                  </a:lnTo>
                  <a:lnTo>
                    <a:pt x="112" y="608"/>
                  </a:lnTo>
                  <a:lnTo>
                    <a:pt x="112" y="608"/>
                  </a:lnTo>
                  <a:lnTo>
                    <a:pt x="111" y="607"/>
                  </a:lnTo>
                  <a:lnTo>
                    <a:pt x="111" y="606"/>
                  </a:lnTo>
                  <a:lnTo>
                    <a:pt x="111" y="605"/>
                  </a:lnTo>
                  <a:lnTo>
                    <a:pt x="111" y="604"/>
                  </a:lnTo>
                  <a:lnTo>
                    <a:pt x="111" y="603"/>
                  </a:lnTo>
                  <a:lnTo>
                    <a:pt x="111" y="601"/>
                  </a:lnTo>
                  <a:lnTo>
                    <a:pt x="112" y="600"/>
                  </a:lnTo>
                  <a:lnTo>
                    <a:pt x="112" y="599"/>
                  </a:lnTo>
                  <a:lnTo>
                    <a:pt x="113" y="598"/>
                  </a:lnTo>
                  <a:lnTo>
                    <a:pt x="114" y="596"/>
                  </a:lnTo>
                  <a:lnTo>
                    <a:pt x="118" y="591"/>
                  </a:lnTo>
                  <a:lnTo>
                    <a:pt x="119" y="589"/>
                  </a:lnTo>
                  <a:lnTo>
                    <a:pt x="120" y="588"/>
                  </a:lnTo>
                  <a:lnTo>
                    <a:pt x="122" y="587"/>
                  </a:lnTo>
                  <a:lnTo>
                    <a:pt x="123" y="586"/>
                  </a:lnTo>
                  <a:lnTo>
                    <a:pt x="124" y="584"/>
                  </a:lnTo>
                  <a:lnTo>
                    <a:pt x="125" y="584"/>
                  </a:lnTo>
                  <a:lnTo>
                    <a:pt x="127" y="582"/>
                  </a:lnTo>
                  <a:lnTo>
                    <a:pt x="128" y="581"/>
                  </a:lnTo>
                  <a:lnTo>
                    <a:pt x="130" y="581"/>
                  </a:lnTo>
                  <a:lnTo>
                    <a:pt x="132" y="580"/>
                  </a:lnTo>
                  <a:lnTo>
                    <a:pt x="133" y="579"/>
                  </a:lnTo>
                  <a:lnTo>
                    <a:pt x="134" y="579"/>
                  </a:lnTo>
                  <a:lnTo>
                    <a:pt x="135" y="578"/>
                  </a:lnTo>
                  <a:lnTo>
                    <a:pt x="137" y="578"/>
                  </a:lnTo>
                  <a:lnTo>
                    <a:pt x="138" y="578"/>
                  </a:lnTo>
                  <a:lnTo>
                    <a:pt x="139" y="578"/>
                  </a:lnTo>
                  <a:lnTo>
                    <a:pt x="139" y="579"/>
                  </a:lnTo>
                  <a:lnTo>
                    <a:pt x="140" y="579"/>
                  </a:lnTo>
                  <a:lnTo>
                    <a:pt x="144" y="581"/>
                  </a:lnTo>
                  <a:lnTo>
                    <a:pt x="145" y="582"/>
                  </a:lnTo>
                  <a:lnTo>
                    <a:pt x="146" y="582"/>
                  </a:lnTo>
                  <a:lnTo>
                    <a:pt x="147" y="582"/>
                  </a:lnTo>
                  <a:lnTo>
                    <a:pt x="147" y="582"/>
                  </a:lnTo>
                  <a:lnTo>
                    <a:pt x="148" y="582"/>
                  </a:lnTo>
                  <a:lnTo>
                    <a:pt x="149" y="582"/>
                  </a:lnTo>
                  <a:lnTo>
                    <a:pt x="150" y="582"/>
                  </a:lnTo>
                  <a:lnTo>
                    <a:pt x="150" y="581"/>
                  </a:lnTo>
                  <a:lnTo>
                    <a:pt x="151" y="581"/>
                  </a:lnTo>
                  <a:lnTo>
                    <a:pt x="152" y="580"/>
                  </a:lnTo>
                  <a:lnTo>
                    <a:pt x="153" y="579"/>
                  </a:lnTo>
                  <a:lnTo>
                    <a:pt x="155" y="575"/>
                  </a:lnTo>
                  <a:lnTo>
                    <a:pt x="156" y="574"/>
                  </a:lnTo>
                  <a:lnTo>
                    <a:pt x="158" y="573"/>
                  </a:lnTo>
                  <a:lnTo>
                    <a:pt x="159" y="571"/>
                  </a:lnTo>
                  <a:lnTo>
                    <a:pt x="163" y="568"/>
                  </a:lnTo>
                  <a:lnTo>
                    <a:pt x="165" y="566"/>
                  </a:lnTo>
                  <a:lnTo>
                    <a:pt x="166" y="566"/>
                  </a:lnTo>
                  <a:lnTo>
                    <a:pt x="166" y="565"/>
                  </a:lnTo>
                  <a:lnTo>
                    <a:pt x="167" y="564"/>
                  </a:lnTo>
                  <a:lnTo>
                    <a:pt x="167" y="563"/>
                  </a:lnTo>
                  <a:lnTo>
                    <a:pt x="167" y="563"/>
                  </a:lnTo>
                  <a:lnTo>
                    <a:pt x="167" y="562"/>
                  </a:lnTo>
                  <a:lnTo>
                    <a:pt x="167" y="561"/>
                  </a:lnTo>
                  <a:lnTo>
                    <a:pt x="167" y="560"/>
                  </a:lnTo>
                  <a:lnTo>
                    <a:pt x="166" y="559"/>
                  </a:lnTo>
                  <a:lnTo>
                    <a:pt x="165" y="558"/>
                  </a:lnTo>
                  <a:lnTo>
                    <a:pt x="164" y="558"/>
                  </a:lnTo>
                  <a:lnTo>
                    <a:pt x="162" y="557"/>
                  </a:lnTo>
                  <a:lnTo>
                    <a:pt x="162" y="556"/>
                  </a:lnTo>
                  <a:lnTo>
                    <a:pt x="161" y="556"/>
                  </a:lnTo>
                  <a:lnTo>
                    <a:pt x="161" y="555"/>
                  </a:lnTo>
                  <a:lnTo>
                    <a:pt x="161" y="554"/>
                  </a:lnTo>
                  <a:lnTo>
                    <a:pt x="161" y="553"/>
                  </a:lnTo>
                  <a:lnTo>
                    <a:pt x="162" y="551"/>
                  </a:lnTo>
                  <a:lnTo>
                    <a:pt x="162" y="549"/>
                  </a:lnTo>
                  <a:lnTo>
                    <a:pt x="162" y="548"/>
                  </a:lnTo>
                  <a:lnTo>
                    <a:pt x="163" y="546"/>
                  </a:lnTo>
                  <a:lnTo>
                    <a:pt x="163" y="545"/>
                  </a:lnTo>
                  <a:lnTo>
                    <a:pt x="163" y="543"/>
                  </a:lnTo>
                  <a:lnTo>
                    <a:pt x="163" y="539"/>
                  </a:lnTo>
                  <a:lnTo>
                    <a:pt x="163" y="537"/>
                  </a:lnTo>
                  <a:lnTo>
                    <a:pt x="163" y="536"/>
                  </a:lnTo>
                  <a:lnTo>
                    <a:pt x="163" y="535"/>
                  </a:lnTo>
                  <a:lnTo>
                    <a:pt x="163" y="534"/>
                  </a:lnTo>
                  <a:lnTo>
                    <a:pt x="164" y="533"/>
                  </a:lnTo>
                  <a:lnTo>
                    <a:pt x="165" y="529"/>
                  </a:lnTo>
                  <a:lnTo>
                    <a:pt x="166" y="527"/>
                  </a:lnTo>
                  <a:lnTo>
                    <a:pt x="166" y="525"/>
                  </a:lnTo>
                  <a:lnTo>
                    <a:pt x="166" y="524"/>
                  </a:lnTo>
                  <a:lnTo>
                    <a:pt x="167" y="522"/>
                  </a:lnTo>
                  <a:lnTo>
                    <a:pt x="167" y="521"/>
                  </a:lnTo>
                  <a:lnTo>
                    <a:pt x="167" y="519"/>
                  </a:lnTo>
                  <a:lnTo>
                    <a:pt x="166" y="516"/>
                  </a:lnTo>
                  <a:lnTo>
                    <a:pt x="166" y="513"/>
                  </a:lnTo>
                  <a:lnTo>
                    <a:pt x="166" y="512"/>
                  </a:lnTo>
                  <a:lnTo>
                    <a:pt x="167" y="506"/>
                  </a:lnTo>
                  <a:lnTo>
                    <a:pt x="167" y="504"/>
                  </a:lnTo>
                  <a:lnTo>
                    <a:pt x="168" y="502"/>
                  </a:lnTo>
                  <a:lnTo>
                    <a:pt x="169" y="498"/>
                  </a:lnTo>
                  <a:lnTo>
                    <a:pt x="170" y="495"/>
                  </a:lnTo>
                  <a:lnTo>
                    <a:pt x="171" y="493"/>
                  </a:lnTo>
                  <a:lnTo>
                    <a:pt x="171" y="492"/>
                  </a:lnTo>
                  <a:lnTo>
                    <a:pt x="172" y="491"/>
                  </a:lnTo>
                  <a:lnTo>
                    <a:pt x="173" y="490"/>
                  </a:lnTo>
                  <a:lnTo>
                    <a:pt x="173" y="490"/>
                  </a:lnTo>
                  <a:lnTo>
                    <a:pt x="176" y="488"/>
                  </a:lnTo>
                  <a:lnTo>
                    <a:pt x="177" y="487"/>
                  </a:lnTo>
                  <a:lnTo>
                    <a:pt x="177" y="486"/>
                  </a:lnTo>
                  <a:lnTo>
                    <a:pt x="177" y="485"/>
                  </a:lnTo>
                  <a:lnTo>
                    <a:pt x="178" y="484"/>
                  </a:lnTo>
                  <a:lnTo>
                    <a:pt x="178" y="483"/>
                  </a:lnTo>
                  <a:lnTo>
                    <a:pt x="178" y="482"/>
                  </a:lnTo>
                  <a:lnTo>
                    <a:pt x="178" y="480"/>
                  </a:lnTo>
                  <a:lnTo>
                    <a:pt x="178" y="475"/>
                  </a:lnTo>
                  <a:lnTo>
                    <a:pt x="177" y="473"/>
                  </a:lnTo>
                  <a:lnTo>
                    <a:pt x="177" y="467"/>
                  </a:lnTo>
                  <a:lnTo>
                    <a:pt x="176" y="462"/>
                  </a:lnTo>
                  <a:lnTo>
                    <a:pt x="176" y="460"/>
                  </a:lnTo>
                  <a:lnTo>
                    <a:pt x="176" y="453"/>
                  </a:lnTo>
                  <a:lnTo>
                    <a:pt x="176" y="452"/>
                  </a:lnTo>
                  <a:lnTo>
                    <a:pt x="176" y="451"/>
                  </a:lnTo>
                  <a:lnTo>
                    <a:pt x="175" y="451"/>
                  </a:lnTo>
                  <a:lnTo>
                    <a:pt x="175" y="450"/>
                  </a:lnTo>
                  <a:lnTo>
                    <a:pt x="174" y="450"/>
                  </a:lnTo>
                  <a:lnTo>
                    <a:pt x="173" y="449"/>
                  </a:lnTo>
                  <a:lnTo>
                    <a:pt x="164" y="444"/>
                  </a:lnTo>
                  <a:lnTo>
                    <a:pt x="161" y="443"/>
                  </a:lnTo>
                  <a:lnTo>
                    <a:pt x="159" y="442"/>
                  </a:lnTo>
                  <a:lnTo>
                    <a:pt x="156" y="441"/>
                  </a:lnTo>
                  <a:lnTo>
                    <a:pt x="152" y="440"/>
                  </a:lnTo>
                  <a:lnTo>
                    <a:pt x="148" y="439"/>
                  </a:lnTo>
                  <a:lnTo>
                    <a:pt x="147" y="439"/>
                  </a:lnTo>
                  <a:lnTo>
                    <a:pt x="147" y="438"/>
                  </a:lnTo>
                  <a:lnTo>
                    <a:pt x="146" y="438"/>
                  </a:lnTo>
                  <a:lnTo>
                    <a:pt x="146" y="438"/>
                  </a:lnTo>
                  <a:lnTo>
                    <a:pt x="146" y="437"/>
                  </a:lnTo>
                  <a:lnTo>
                    <a:pt x="145" y="437"/>
                  </a:lnTo>
                  <a:lnTo>
                    <a:pt x="145" y="436"/>
                  </a:lnTo>
                  <a:lnTo>
                    <a:pt x="144" y="432"/>
                  </a:lnTo>
                  <a:lnTo>
                    <a:pt x="144" y="431"/>
                  </a:lnTo>
                  <a:lnTo>
                    <a:pt x="144" y="430"/>
                  </a:lnTo>
                  <a:lnTo>
                    <a:pt x="144" y="429"/>
                  </a:lnTo>
                  <a:lnTo>
                    <a:pt x="143" y="429"/>
                  </a:lnTo>
                  <a:lnTo>
                    <a:pt x="143" y="428"/>
                  </a:lnTo>
                  <a:lnTo>
                    <a:pt x="142" y="427"/>
                  </a:lnTo>
                  <a:lnTo>
                    <a:pt x="141" y="427"/>
                  </a:lnTo>
                  <a:lnTo>
                    <a:pt x="140" y="426"/>
                  </a:lnTo>
                  <a:lnTo>
                    <a:pt x="139" y="425"/>
                  </a:lnTo>
                  <a:lnTo>
                    <a:pt x="137" y="425"/>
                  </a:lnTo>
                  <a:lnTo>
                    <a:pt x="136" y="424"/>
                  </a:lnTo>
                  <a:lnTo>
                    <a:pt x="135" y="424"/>
                  </a:lnTo>
                  <a:lnTo>
                    <a:pt x="130" y="423"/>
                  </a:lnTo>
                  <a:lnTo>
                    <a:pt x="129" y="423"/>
                  </a:lnTo>
                  <a:lnTo>
                    <a:pt x="127" y="422"/>
                  </a:lnTo>
                  <a:lnTo>
                    <a:pt x="126" y="422"/>
                  </a:lnTo>
                  <a:lnTo>
                    <a:pt x="125" y="421"/>
                  </a:lnTo>
                  <a:lnTo>
                    <a:pt x="121" y="417"/>
                  </a:lnTo>
                  <a:lnTo>
                    <a:pt x="118" y="414"/>
                  </a:lnTo>
                  <a:lnTo>
                    <a:pt x="117" y="413"/>
                  </a:lnTo>
                  <a:lnTo>
                    <a:pt x="115" y="411"/>
                  </a:lnTo>
                  <a:lnTo>
                    <a:pt x="111" y="407"/>
                  </a:lnTo>
                  <a:lnTo>
                    <a:pt x="110" y="405"/>
                  </a:lnTo>
                  <a:lnTo>
                    <a:pt x="109" y="404"/>
                  </a:lnTo>
                  <a:lnTo>
                    <a:pt x="108" y="404"/>
                  </a:lnTo>
                  <a:lnTo>
                    <a:pt x="107" y="403"/>
                  </a:lnTo>
                  <a:lnTo>
                    <a:pt x="106" y="402"/>
                  </a:lnTo>
                  <a:lnTo>
                    <a:pt x="105" y="402"/>
                  </a:lnTo>
                  <a:lnTo>
                    <a:pt x="103" y="402"/>
                  </a:lnTo>
                  <a:lnTo>
                    <a:pt x="102" y="401"/>
                  </a:lnTo>
                  <a:lnTo>
                    <a:pt x="100" y="401"/>
                  </a:lnTo>
                  <a:lnTo>
                    <a:pt x="99" y="402"/>
                  </a:lnTo>
                  <a:lnTo>
                    <a:pt x="97" y="402"/>
                  </a:lnTo>
                  <a:lnTo>
                    <a:pt x="92" y="403"/>
                  </a:lnTo>
                  <a:lnTo>
                    <a:pt x="91" y="403"/>
                  </a:lnTo>
                  <a:lnTo>
                    <a:pt x="89" y="404"/>
                  </a:lnTo>
                  <a:lnTo>
                    <a:pt x="87" y="404"/>
                  </a:lnTo>
                  <a:lnTo>
                    <a:pt x="86" y="404"/>
                  </a:lnTo>
                  <a:lnTo>
                    <a:pt x="84" y="404"/>
                  </a:lnTo>
                  <a:lnTo>
                    <a:pt x="82" y="404"/>
                  </a:lnTo>
                  <a:lnTo>
                    <a:pt x="80" y="404"/>
                  </a:lnTo>
                  <a:lnTo>
                    <a:pt x="78" y="404"/>
                  </a:lnTo>
                  <a:lnTo>
                    <a:pt x="76" y="403"/>
                  </a:lnTo>
                  <a:lnTo>
                    <a:pt x="75" y="403"/>
                  </a:lnTo>
                  <a:lnTo>
                    <a:pt x="73" y="402"/>
                  </a:lnTo>
                  <a:lnTo>
                    <a:pt x="72" y="402"/>
                  </a:lnTo>
                  <a:lnTo>
                    <a:pt x="70" y="401"/>
                  </a:lnTo>
                  <a:lnTo>
                    <a:pt x="69" y="400"/>
                  </a:lnTo>
                  <a:lnTo>
                    <a:pt x="67" y="399"/>
                  </a:lnTo>
                  <a:lnTo>
                    <a:pt x="62" y="395"/>
                  </a:lnTo>
                  <a:lnTo>
                    <a:pt x="60" y="394"/>
                  </a:lnTo>
                  <a:lnTo>
                    <a:pt x="57" y="392"/>
                  </a:lnTo>
                  <a:lnTo>
                    <a:pt x="52" y="390"/>
                  </a:lnTo>
                  <a:lnTo>
                    <a:pt x="51" y="389"/>
                  </a:lnTo>
                  <a:lnTo>
                    <a:pt x="50" y="388"/>
                  </a:lnTo>
                  <a:lnTo>
                    <a:pt x="49" y="387"/>
                  </a:lnTo>
                  <a:lnTo>
                    <a:pt x="47" y="386"/>
                  </a:lnTo>
                  <a:lnTo>
                    <a:pt x="47" y="385"/>
                  </a:lnTo>
                  <a:lnTo>
                    <a:pt x="47" y="385"/>
                  </a:lnTo>
                  <a:lnTo>
                    <a:pt x="46" y="384"/>
                  </a:lnTo>
                  <a:lnTo>
                    <a:pt x="46" y="384"/>
                  </a:lnTo>
                  <a:lnTo>
                    <a:pt x="46" y="384"/>
                  </a:lnTo>
                  <a:lnTo>
                    <a:pt x="46" y="383"/>
                  </a:lnTo>
                  <a:lnTo>
                    <a:pt x="46" y="383"/>
                  </a:lnTo>
                  <a:lnTo>
                    <a:pt x="46" y="382"/>
                  </a:lnTo>
                  <a:lnTo>
                    <a:pt x="47" y="382"/>
                  </a:lnTo>
                  <a:lnTo>
                    <a:pt x="47" y="381"/>
                  </a:lnTo>
                  <a:lnTo>
                    <a:pt x="48" y="381"/>
                  </a:lnTo>
                  <a:lnTo>
                    <a:pt x="49" y="380"/>
                  </a:lnTo>
                  <a:lnTo>
                    <a:pt x="52" y="379"/>
                  </a:lnTo>
                  <a:lnTo>
                    <a:pt x="52" y="379"/>
                  </a:lnTo>
                  <a:lnTo>
                    <a:pt x="52" y="378"/>
                  </a:lnTo>
                  <a:lnTo>
                    <a:pt x="52" y="378"/>
                  </a:lnTo>
                  <a:lnTo>
                    <a:pt x="52" y="378"/>
                  </a:lnTo>
                  <a:lnTo>
                    <a:pt x="52" y="377"/>
                  </a:lnTo>
                  <a:lnTo>
                    <a:pt x="51" y="377"/>
                  </a:lnTo>
                  <a:lnTo>
                    <a:pt x="50" y="376"/>
                  </a:lnTo>
                  <a:lnTo>
                    <a:pt x="48" y="375"/>
                  </a:lnTo>
                  <a:lnTo>
                    <a:pt x="47" y="375"/>
                  </a:lnTo>
                  <a:lnTo>
                    <a:pt x="46" y="375"/>
                  </a:lnTo>
                  <a:lnTo>
                    <a:pt x="45" y="374"/>
                  </a:lnTo>
                  <a:lnTo>
                    <a:pt x="44" y="374"/>
                  </a:lnTo>
                  <a:lnTo>
                    <a:pt x="42" y="374"/>
                  </a:lnTo>
                  <a:lnTo>
                    <a:pt x="38" y="375"/>
                  </a:lnTo>
                  <a:lnTo>
                    <a:pt x="37" y="375"/>
                  </a:lnTo>
                  <a:lnTo>
                    <a:pt x="36" y="375"/>
                  </a:lnTo>
                  <a:lnTo>
                    <a:pt x="34" y="375"/>
                  </a:lnTo>
                  <a:lnTo>
                    <a:pt x="31" y="374"/>
                  </a:lnTo>
                  <a:lnTo>
                    <a:pt x="28" y="374"/>
                  </a:lnTo>
                  <a:lnTo>
                    <a:pt x="27" y="374"/>
                  </a:lnTo>
                  <a:lnTo>
                    <a:pt x="25" y="374"/>
                  </a:lnTo>
                  <a:lnTo>
                    <a:pt x="22" y="374"/>
                  </a:lnTo>
                  <a:lnTo>
                    <a:pt x="21" y="374"/>
                  </a:lnTo>
                  <a:lnTo>
                    <a:pt x="20" y="374"/>
                  </a:lnTo>
                  <a:lnTo>
                    <a:pt x="18" y="375"/>
                  </a:lnTo>
                  <a:lnTo>
                    <a:pt x="15" y="376"/>
                  </a:lnTo>
                  <a:lnTo>
                    <a:pt x="13" y="377"/>
                  </a:lnTo>
                  <a:lnTo>
                    <a:pt x="12" y="377"/>
                  </a:lnTo>
                  <a:lnTo>
                    <a:pt x="11" y="377"/>
                  </a:lnTo>
                  <a:lnTo>
                    <a:pt x="10" y="378"/>
                  </a:lnTo>
                  <a:lnTo>
                    <a:pt x="9" y="377"/>
                  </a:lnTo>
                  <a:lnTo>
                    <a:pt x="8" y="377"/>
                  </a:lnTo>
                  <a:lnTo>
                    <a:pt x="4" y="376"/>
                  </a:lnTo>
                  <a:lnTo>
                    <a:pt x="3" y="376"/>
                  </a:lnTo>
                  <a:lnTo>
                    <a:pt x="2" y="376"/>
                  </a:lnTo>
                  <a:lnTo>
                    <a:pt x="2" y="375"/>
                  </a:lnTo>
                  <a:lnTo>
                    <a:pt x="1" y="375"/>
                  </a:lnTo>
                  <a:lnTo>
                    <a:pt x="1" y="375"/>
                  </a:lnTo>
                  <a:lnTo>
                    <a:pt x="0" y="374"/>
                  </a:lnTo>
                  <a:lnTo>
                    <a:pt x="0" y="373"/>
                  </a:lnTo>
                  <a:lnTo>
                    <a:pt x="0" y="373"/>
                  </a:lnTo>
                  <a:lnTo>
                    <a:pt x="0" y="372"/>
                  </a:lnTo>
                  <a:lnTo>
                    <a:pt x="0" y="371"/>
                  </a:lnTo>
                  <a:lnTo>
                    <a:pt x="1" y="370"/>
                  </a:lnTo>
                  <a:lnTo>
                    <a:pt x="1" y="369"/>
                  </a:lnTo>
                  <a:lnTo>
                    <a:pt x="2" y="368"/>
                  </a:lnTo>
                  <a:lnTo>
                    <a:pt x="3" y="364"/>
                  </a:lnTo>
                  <a:lnTo>
                    <a:pt x="4" y="363"/>
                  </a:lnTo>
                  <a:lnTo>
                    <a:pt x="6" y="361"/>
                  </a:lnTo>
                  <a:lnTo>
                    <a:pt x="8" y="358"/>
                  </a:lnTo>
                  <a:lnTo>
                    <a:pt x="8" y="357"/>
                  </a:lnTo>
                  <a:lnTo>
                    <a:pt x="9" y="356"/>
                  </a:lnTo>
                  <a:lnTo>
                    <a:pt x="9" y="355"/>
                  </a:lnTo>
                  <a:lnTo>
                    <a:pt x="9" y="355"/>
                  </a:lnTo>
                  <a:lnTo>
                    <a:pt x="9" y="354"/>
                  </a:lnTo>
                  <a:lnTo>
                    <a:pt x="9" y="352"/>
                  </a:lnTo>
                  <a:lnTo>
                    <a:pt x="9" y="351"/>
                  </a:lnTo>
                  <a:lnTo>
                    <a:pt x="8" y="350"/>
                  </a:lnTo>
                  <a:lnTo>
                    <a:pt x="8" y="349"/>
                  </a:lnTo>
                  <a:lnTo>
                    <a:pt x="7" y="347"/>
                  </a:lnTo>
                  <a:lnTo>
                    <a:pt x="6" y="345"/>
                  </a:lnTo>
                  <a:lnTo>
                    <a:pt x="5" y="344"/>
                  </a:lnTo>
                  <a:lnTo>
                    <a:pt x="3" y="342"/>
                  </a:lnTo>
                  <a:lnTo>
                    <a:pt x="3" y="341"/>
                  </a:lnTo>
                  <a:lnTo>
                    <a:pt x="3" y="340"/>
                  </a:lnTo>
                  <a:lnTo>
                    <a:pt x="2" y="340"/>
                  </a:lnTo>
                  <a:lnTo>
                    <a:pt x="3" y="339"/>
                  </a:lnTo>
                  <a:lnTo>
                    <a:pt x="3" y="338"/>
                  </a:lnTo>
                  <a:lnTo>
                    <a:pt x="4" y="337"/>
                  </a:lnTo>
                  <a:lnTo>
                    <a:pt x="4" y="336"/>
                  </a:lnTo>
                  <a:lnTo>
                    <a:pt x="6" y="335"/>
                  </a:lnTo>
                  <a:lnTo>
                    <a:pt x="8" y="333"/>
                  </a:lnTo>
                  <a:lnTo>
                    <a:pt x="9" y="332"/>
                  </a:lnTo>
                  <a:lnTo>
                    <a:pt x="11" y="331"/>
                  </a:lnTo>
                  <a:lnTo>
                    <a:pt x="12" y="330"/>
                  </a:lnTo>
                  <a:lnTo>
                    <a:pt x="13" y="330"/>
                  </a:lnTo>
                  <a:lnTo>
                    <a:pt x="14" y="330"/>
                  </a:lnTo>
                  <a:lnTo>
                    <a:pt x="15" y="329"/>
                  </a:lnTo>
                  <a:lnTo>
                    <a:pt x="17" y="329"/>
                  </a:lnTo>
                  <a:lnTo>
                    <a:pt x="20" y="329"/>
                  </a:lnTo>
                  <a:lnTo>
                    <a:pt x="21" y="329"/>
                  </a:lnTo>
                  <a:lnTo>
                    <a:pt x="22" y="328"/>
                  </a:lnTo>
                  <a:lnTo>
                    <a:pt x="23" y="328"/>
                  </a:lnTo>
                  <a:lnTo>
                    <a:pt x="24" y="328"/>
                  </a:lnTo>
                  <a:lnTo>
                    <a:pt x="24" y="327"/>
                  </a:lnTo>
                  <a:lnTo>
                    <a:pt x="25" y="327"/>
                  </a:lnTo>
                  <a:lnTo>
                    <a:pt x="25" y="326"/>
                  </a:lnTo>
                  <a:lnTo>
                    <a:pt x="27" y="324"/>
                  </a:lnTo>
                  <a:lnTo>
                    <a:pt x="28" y="323"/>
                  </a:lnTo>
                  <a:lnTo>
                    <a:pt x="28" y="322"/>
                  </a:lnTo>
                  <a:lnTo>
                    <a:pt x="30" y="318"/>
                  </a:lnTo>
                  <a:lnTo>
                    <a:pt x="30" y="317"/>
                  </a:lnTo>
                  <a:lnTo>
                    <a:pt x="31" y="317"/>
                  </a:lnTo>
                  <a:lnTo>
                    <a:pt x="31" y="316"/>
                  </a:lnTo>
                  <a:lnTo>
                    <a:pt x="32" y="316"/>
                  </a:lnTo>
                  <a:lnTo>
                    <a:pt x="34" y="315"/>
                  </a:lnTo>
                  <a:lnTo>
                    <a:pt x="35" y="314"/>
                  </a:lnTo>
                  <a:lnTo>
                    <a:pt x="35" y="314"/>
                  </a:lnTo>
                  <a:lnTo>
                    <a:pt x="36" y="313"/>
                  </a:lnTo>
                  <a:lnTo>
                    <a:pt x="36" y="313"/>
                  </a:lnTo>
                  <a:lnTo>
                    <a:pt x="36" y="313"/>
                  </a:lnTo>
                  <a:lnTo>
                    <a:pt x="36" y="312"/>
                  </a:lnTo>
                  <a:lnTo>
                    <a:pt x="37" y="310"/>
                  </a:lnTo>
                  <a:lnTo>
                    <a:pt x="37" y="309"/>
                  </a:lnTo>
                  <a:lnTo>
                    <a:pt x="37" y="307"/>
                  </a:lnTo>
                  <a:lnTo>
                    <a:pt x="37" y="306"/>
                  </a:lnTo>
                  <a:lnTo>
                    <a:pt x="37" y="305"/>
                  </a:lnTo>
                  <a:lnTo>
                    <a:pt x="38" y="303"/>
                  </a:lnTo>
                  <a:lnTo>
                    <a:pt x="38" y="302"/>
                  </a:lnTo>
                  <a:lnTo>
                    <a:pt x="38" y="300"/>
                  </a:lnTo>
                  <a:lnTo>
                    <a:pt x="39" y="297"/>
                  </a:lnTo>
                  <a:lnTo>
                    <a:pt x="39" y="296"/>
                  </a:lnTo>
                  <a:lnTo>
                    <a:pt x="39" y="294"/>
                  </a:lnTo>
                  <a:lnTo>
                    <a:pt x="40" y="293"/>
                  </a:lnTo>
                  <a:lnTo>
                    <a:pt x="40" y="293"/>
                  </a:lnTo>
                  <a:lnTo>
                    <a:pt x="41" y="292"/>
                  </a:lnTo>
                  <a:lnTo>
                    <a:pt x="42" y="291"/>
                  </a:lnTo>
                  <a:lnTo>
                    <a:pt x="45" y="289"/>
                  </a:lnTo>
                  <a:lnTo>
                    <a:pt x="47" y="287"/>
                  </a:lnTo>
                  <a:lnTo>
                    <a:pt x="48" y="286"/>
                  </a:lnTo>
                  <a:lnTo>
                    <a:pt x="51" y="284"/>
                  </a:lnTo>
                  <a:lnTo>
                    <a:pt x="52" y="283"/>
                  </a:lnTo>
                  <a:lnTo>
                    <a:pt x="54" y="281"/>
                  </a:lnTo>
                  <a:lnTo>
                    <a:pt x="57" y="279"/>
                  </a:lnTo>
                  <a:lnTo>
                    <a:pt x="58" y="278"/>
                  </a:lnTo>
                  <a:lnTo>
                    <a:pt x="60" y="277"/>
                  </a:lnTo>
                  <a:lnTo>
                    <a:pt x="61" y="277"/>
                  </a:lnTo>
                  <a:lnTo>
                    <a:pt x="63" y="276"/>
                  </a:lnTo>
                  <a:lnTo>
                    <a:pt x="65" y="276"/>
                  </a:lnTo>
                  <a:lnTo>
                    <a:pt x="66" y="276"/>
                  </a:lnTo>
                  <a:lnTo>
                    <a:pt x="68" y="276"/>
                  </a:lnTo>
                  <a:lnTo>
                    <a:pt x="71" y="276"/>
                  </a:lnTo>
                  <a:lnTo>
                    <a:pt x="73" y="276"/>
                  </a:lnTo>
                  <a:lnTo>
                    <a:pt x="75" y="276"/>
                  </a:lnTo>
                  <a:lnTo>
                    <a:pt x="77" y="276"/>
                  </a:lnTo>
                  <a:lnTo>
                    <a:pt x="79" y="275"/>
                  </a:lnTo>
                  <a:lnTo>
                    <a:pt x="81" y="275"/>
                  </a:lnTo>
                  <a:lnTo>
                    <a:pt x="84" y="274"/>
                  </a:lnTo>
                  <a:lnTo>
                    <a:pt x="86" y="273"/>
                  </a:lnTo>
                  <a:lnTo>
                    <a:pt x="87" y="272"/>
                  </a:lnTo>
                  <a:lnTo>
                    <a:pt x="88" y="271"/>
                  </a:lnTo>
                  <a:lnTo>
                    <a:pt x="90" y="270"/>
                  </a:lnTo>
                  <a:lnTo>
                    <a:pt x="91" y="269"/>
                  </a:lnTo>
                  <a:lnTo>
                    <a:pt x="93" y="267"/>
                  </a:lnTo>
                  <a:lnTo>
                    <a:pt x="94" y="265"/>
                  </a:lnTo>
                  <a:lnTo>
                    <a:pt x="95" y="264"/>
                  </a:lnTo>
                  <a:lnTo>
                    <a:pt x="96" y="264"/>
                  </a:lnTo>
                  <a:lnTo>
                    <a:pt x="99" y="261"/>
                  </a:lnTo>
                  <a:lnTo>
                    <a:pt x="102" y="258"/>
                  </a:lnTo>
                  <a:lnTo>
                    <a:pt x="108" y="253"/>
                  </a:lnTo>
                  <a:lnTo>
                    <a:pt x="110" y="252"/>
                  </a:lnTo>
                  <a:lnTo>
                    <a:pt x="111" y="251"/>
                  </a:lnTo>
                  <a:lnTo>
                    <a:pt x="112" y="250"/>
                  </a:lnTo>
                  <a:lnTo>
                    <a:pt x="113" y="250"/>
                  </a:lnTo>
                  <a:lnTo>
                    <a:pt x="113" y="250"/>
                  </a:lnTo>
                  <a:lnTo>
                    <a:pt x="114" y="250"/>
                  </a:lnTo>
                  <a:lnTo>
                    <a:pt x="114" y="250"/>
                  </a:lnTo>
                  <a:lnTo>
                    <a:pt x="115" y="250"/>
                  </a:lnTo>
                  <a:lnTo>
                    <a:pt x="115" y="250"/>
                  </a:lnTo>
                  <a:lnTo>
                    <a:pt x="117" y="251"/>
                  </a:lnTo>
                  <a:lnTo>
                    <a:pt x="118" y="252"/>
                  </a:lnTo>
                  <a:lnTo>
                    <a:pt x="119" y="252"/>
                  </a:lnTo>
                  <a:lnTo>
                    <a:pt x="120" y="253"/>
                  </a:lnTo>
                  <a:lnTo>
                    <a:pt x="122" y="253"/>
                  </a:lnTo>
                  <a:lnTo>
                    <a:pt x="124" y="254"/>
                  </a:lnTo>
                  <a:lnTo>
                    <a:pt x="126" y="254"/>
                  </a:lnTo>
                  <a:lnTo>
                    <a:pt x="127" y="254"/>
                  </a:lnTo>
                  <a:lnTo>
                    <a:pt x="129" y="254"/>
                  </a:lnTo>
                  <a:lnTo>
                    <a:pt x="131" y="254"/>
                  </a:lnTo>
                  <a:lnTo>
                    <a:pt x="138" y="254"/>
                  </a:lnTo>
                  <a:lnTo>
                    <a:pt x="140" y="254"/>
                  </a:lnTo>
                  <a:lnTo>
                    <a:pt x="142" y="254"/>
                  </a:lnTo>
                  <a:lnTo>
                    <a:pt x="143" y="253"/>
                  </a:lnTo>
                  <a:lnTo>
                    <a:pt x="145" y="253"/>
                  </a:lnTo>
                  <a:lnTo>
                    <a:pt x="146" y="252"/>
                  </a:lnTo>
                  <a:lnTo>
                    <a:pt x="148" y="252"/>
                  </a:lnTo>
                  <a:lnTo>
                    <a:pt x="149" y="251"/>
                  </a:lnTo>
                  <a:lnTo>
                    <a:pt x="152" y="249"/>
                  </a:lnTo>
                  <a:lnTo>
                    <a:pt x="153" y="248"/>
                  </a:lnTo>
                  <a:lnTo>
                    <a:pt x="154" y="247"/>
                  </a:lnTo>
                  <a:lnTo>
                    <a:pt x="156" y="247"/>
                  </a:lnTo>
                  <a:lnTo>
                    <a:pt x="156" y="247"/>
                  </a:lnTo>
                  <a:lnTo>
                    <a:pt x="157" y="246"/>
                  </a:lnTo>
                  <a:lnTo>
                    <a:pt x="158" y="246"/>
                  </a:lnTo>
                  <a:lnTo>
                    <a:pt x="160" y="244"/>
                  </a:lnTo>
                  <a:lnTo>
                    <a:pt x="161" y="243"/>
                  </a:lnTo>
                  <a:lnTo>
                    <a:pt x="163" y="242"/>
                  </a:lnTo>
                  <a:lnTo>
                    <a:pt x="167" y="237"/>
                  </a:lnTo>
                  <a:lnTo>
                    <a:pt x="169" y="236"/>
                  </a:lnTo>
                  <a:lnTo>
                    <a:pt x="170" y="235"/>
                  </a:lnTo>
                  <a:lnTo>
                    <a:pt x="171" y="234"/>
                  </a:lnTo>
                  <a:lnTo>
                    <a:pt x="173" y="233"/>
                  </a:lnTo>
                  <a:lnTo>
                    <a:pt x="174" y="232"/>
                  </a:lnTo>
                  <a:lnTo>
                    <a:pt x="175" y="232"/>
                  </a:lnTo>
                  <a:lnTo>
                    <a:pt x="176" y="232"/>
                  </a:lnTo>
                  <a:lnTo>
                    <a:pt x="177" y="232"/>
                  </a:lnTo>
                  <a:lnTo>
                    <a:pt x="179" y="233"/>
                  </a:lnTo>
                  <a:lnTo>
                    <a:pt x="180" y="234"/>
                  </a:lnTo>
                  <a:lnTo>
                    <a:pt x="181" y="234"/>
                  </a:lnTo>
                  <a:lnTo>
                    <a:pt x="182" y="235"/>
                  </a:lnTo>
                  <a:lnTo>
                    <a:pt x="185" y="238"/>
                  </a:lnTo>
                  <a:lnTo>
                    <a:pt x="186" y="239"/>
                  </a:lnTo>
                  <a:lnTo>
                    <a:pt x="187" y="240"/>
                  </a:lnTo>
                  <a:lnTo>
                    <a:pt x="188" y="240"/>
                  </a:lnTo>
                  <a:lnTo>
                    <a:pt x="188" y="240"/>
                  </a:lnTo>
                  <a:lnTo>
                    <a:pt x="189" y="240"/>
                  </a:lnTo>
                  <a:lnTo>
                    <a:pt x="190" y="241"/>
                  </a:lnTo>
                  <a:lnTo>
                    <a:pt x="190" y="241"/>
                  </a:lnTo>
                  <a:lnTo>
                    <a:pt x="192" y="240"/>
                  </a:lnTo>
                  <a:lnTo>
                    <a:pt x="192" y="240"/>
                  </a:lnTo>
                  <a:lnTo>
                    <a:pt x="193" y="240"/>
                  </a:lnTo>
                  <a:lnTo>
                    <a:pt x="194" y="239"/>
                  </a:lnTo>
                  <a:lnTo>
                    <a:pt x="194" y="239"/>
                  </a:lnTo>
                  <a:lnTo>
                    <a:pt x="196" y="238"/>
                  </a:lnTo>
                  <a:lnTo>
                    <a:pt x="197" y="236"/>
                  </a:lnTo>
                  <a:lnTo>
                    <a:pt x="200" y="233"/>
                  </a:lnTo>
                  <a:lnTo>
                    <a:pt x="202" y="230"/>
                  </a:lnTo>
                  <a:lnTo>
                    <a:pt x="203" y="230"/>
                  </a:lnTo>
                  <a:lnTo>
                    <a:pt x="204" y="229"/>
                  </a:lnTo>
                  <a:lnTo>
                    <a:pt x="206" y="227"/>
                  </a:lnTo>
                  <a:lnTo>
                    <a:pt x="207" y="227"/>
                  </a:lnTo>
                  <a:lnTo>
                    <a:pt x="208" y="226"/>
                  </a:lnTo>
                  <a:lnTo>
                    <a:pt x="209" y="225"/>
                  </a:lnTo>
                  <a:lnTo>
                    <a:pt x="211" y="225"/>
                  </a:lnTo>
                  <a:lnTo>
                    <a:pt x="213" y="224"/>
                  </a:lnTo>
                  <a:lnTo>
                    <a:pt x="214" y="224"/>
                  </a:lnTo>
                  <a:lnTo>
                    <a:pt x="219" y="222"/>
                  </a:lnTo>
                  <a:lnTo>
                    <a:pt x="220" y="222"/>
                  </a:lnTo>
                  <a:lnTo>
                    <a:pt x="221" y="221"/>
                  </a:lnTo>
                  <a:lnTo>
                    <a:pt x="223" y="221"/>
                  </a:lnTo>
                  <a:lnTo>
                    <a:pt x="225" y="219"/>
                  </a:lnTo>
                  <a:lnTo>
                    <a:pt x="227" y="218"/>
                  </a:lnTo>
                  <a:lnTo>
                    <a:pt x="228" y="218"/>
                  </a:lnTo>
                  <a:lnTo>
                    <a:pt x="229" y="216"/>
                  </a:lnTo>
                  <a:lnTo>
                    <a:pt x="231" y="214"/>
                  </a:lnTo>
                  <a:lnTo>
                    <a:pt x="232" y="213"/>
                  </a:lnTo>
                  <a:lnTo>
                    <a:pt x="233" y="212"/>
                  </a:lnTo>
                  <a:lnTo>
                    <a:pt x="234" y="211"/>
                  </a:lnTo>
                  <a:lnTo>
                    <a:pt x="235" y="209"/>
                  </a:lnTo>
                  <a:lnTo>
                    <a:pt x="235" y="208"/>
                  </a:lnTo>
                  <a:lnTo>
                    <a:pt x="236" y="206"/>
                  </a:lnTo>
                  <a:lnTo>
                    <a:pt x="236" y="206"/>
                  </a:lnTo>
                  <a:lnTo>
                    <a:pt x="236" y="205"/>
                  </a:lnTo>
                  <a:lnTo>
                    <a:pt x="237" y="204"/>
                  </a:lnTo>
                  <a:lnTo>
                    <a:pt x="238" y="204"/>
                  </a:lnTo>
                  <a:lnTo>
                    <a:pt x="239" y="204"/>
                  </a:lnTo>
                  <a:lnTo>
                    <a:pt x="241" y="204"/>
                  </a:lnTo>
                  <a:lnTo>
                    <a:pt x="243" y="204"/>
                  </a:lnTo>
                  <a:lnTo>
                    <a:pt x="245" y="203"/>
                  </a:lnTo>
                  <a:lnTo>
                    <a:pt x="246" y="203"/>
                  </a:lnTo>
                  <a:lnTo>
                    <a:pt x="247" y="203"/>
                  </a:lnTo>
                  <a:lnTo>
                    <a:pt x="247" y="202"/>
                  </a:lnTo>
                  <a:lnTo>
                    <a:pt x="248" y="202"/>
                  </a:lnTo>
                  <a:lnTo>
                    <a:pt x="248" y="201"/>
                  </a:lnTo>
                  <a:lnTo>
                    <a:pt x="249" y="201"/>
                  </a:lnTo>
                  <a:lnTo>
                    <a:pt x="249" y="200"/>
                  </a:lnTo>
                  <a:lnTo>
                    <a:pt x="249" y="199"/>
                  </a:lnTo>
                  <a:lnTo>
                    <a:pt x="249" y="197"/>
                  </a:lnTo>
                  <a:lnTo>
                    <a:pt x="249" y="195"/>
                  </a:lnTo>
                  <a:lnTo>
                    <a:pt x="249" y="194"/>
                  </a:lnTo>
                  <a:lnTo>
                    <a:pt x="249" y="191"/>
                  </a:lnTo>
                  <a:lnTo>
                    <a:pt x="249" y="189"/>
                  </a:lnTo>
                  <a:lnTo>
                    <a:pt x="249" y="188"/>
                  </a:lnTo>
                  <a:lnTo>
                    <a:pt x="249" y="187"/>
                  </a:lnTo>
                  <a:lnTo>
                    <a:pt x="250" y="186"/>
                  </a:lnTo>
                  <a:lnTo>
                    <a:pt x="250" y="186"/>
                  </a:lnTo>
                  <a:lnTo>
                    <a:pt x="250" y="185"/>
                  </a:lnTo>
                  <a:lnTo>
                    <a:pt x="251" y="183"/>
                  </a:lnTo>
                  <a:lnTo>
                    <a:pt x="252" y="182"/>
                  </a:lnTo>
                  <a:lnTo>
                    <a:pt x="253" y="181"/>
                  </a:lnTo>
                  <a:lnTo>
                    <a:pt x="254" y="180"/>
                  </a:lnTo>
                  <a:lnTo>
                    <a:pt x="255" y="180"/>
                  </a:lnTo>
                  <a:lnTo>
                    <a:pt x="256" y="179"/>
                  </a:lnTo>
                  <a:lnTo>
                    <a:pt x="258" y="178"/>
                  </a:lnTo>
                  <a:lnTo>
                    <a:pt x="259" y="178"/>
                  </a:lnTo>
                  <a:lnTo>
                    <a:pt x="260" y="178"/>
                  </a:lnTo>
                  <a:lnTo>
                    <a:pt x="261" y="177"/>
                  </a:lnTo>
                  <a:lnTo>
                    <a:pt x="262" y="177"/>
                  </a:lnTo>
                  <a:lnTo>
                    <a:pt x="264" y="177"/>
                  </a:lnTo>
                  <a:lnTo>
                    <a:pt x="271" y="178"/>
                  </a:lnTo>
                  <a:lnTo>
                    <a:pt x="273" y="178"/>
                  </a:lnTo>
                  <a:lnTo>
                    <a:pt x="276" y="179"/>
                  </a:lnTo>
                  <a:lnTo>
                    <a:pt x="281" y="180"/>
                  </a:lnTo>
                  <a:lnTo>
                    <a:pt x="287" y="182"/>
                  </a:lnTo>
                  <a:lnTo>
                    <a:pt x="291" y="183"/>
                  </a:lnTo>
                  <a:lnTo>
                    <a:pt x="293" y="183"/>
                  </a:lnTo>
                  <a:lnTo>
                    <a:pt x="296" y="184"/>
                  </a:lnTo>
                  <a:lnTo>
                    <a:pt x="305" y="185"/>
                  </a:lnTo>
                  <a:lnTo>
                    <a:pt x="308" y="185"/>
                  </a:lnTo>
                  <a:lnTo>
                    <a:pt x="312" y="185"/>
                  </a:lnTo>
                  <a:lnTo>
                    <a:pt x="315" y="185"/>
                  </a:lnTo>
                  <a:lnTo>
                    <a:pt x="318" y="185"/>
                  </a:lnTo>
                  <a:lnTo>
                    <a:pt x="321" y="185"/>
                  </a:lnTo>
                  <a:lnTo>
                    <a:pt x="324" y="184"/>
                  </a:lnTo>
                  <a:lnTo>
                    <a:pt x="327" y="183"/>
                  </a:lnTo>
                  <a:lnTo>
                    <a:pt x="329" y="183"/>
                  </a:lnTo>
                  <a:lnTo>
                    <a:pt x="331" y="182"/>
                  </a:lnTo>
                  <a:lnTo>
                    <a:pt x="332" y="181"/>
                  </a:lnTo>
                  <a:lnTo>
                    <a:pt x="333" y="181"/>
                  </a:lnTo>
                  <a:lnTo>
                    <a:pt x="334" y="181"/>
                  </a:lnTo>
                  <a:lnTo>
                    <a:pt x="335" y="181"/>
                  </a:lnTo>
                  <a:lnTo>
                    <a:pt x="336" y="181"/>
                  </a:lnTo>
                  <a:lnTo>
                    <a:pt x="340" y="182"/>
                  </a:lnTo>
                  <a:lnTo>
                    <a:pt x="342" y="183"/>
                  </a:lnTo>
                  <a:lnTo>
                    <a:pt x="347" y="183"/>
                  </a:lnTo>
                  <a:lnTo>
                    <a:pt x="352" y="184"/>
                  </a:lnTo>
                  <a:lnTo>
                    <a:pt x="354" y="185"/>
                  </a:lnTo>
                  <a:lnTo>
                    <a:pt x="356" y="185"/>
                  </a:lnTo>
                  <a:lnTo>
                    <a:pt x="357" y="185"/>
                  </a:lnTo>
                  <a:lnTo>
                    <a:pt x="358" y="185"/>
                  </a:lnTo>
                  <a:lnTo>
                    <a:pt x="359" y="185"/>
                  </a:lnTo>
                  <a:lnTo>
                    <a:pt x="360" y="184"/>
                  </a:lnTo>
                  <a:lnTo>
                    <a:pt x="360" y="184"/>
                  </a:lnTo>
                  <a:lnTo>
                    <a:pt x="362" y="183"/>
                  </a:lnTo>
                  <a:lnTo>
                    <a:pt x="363" y="182"/>
                  </a:lnTo>
                  <a:lnTo>
                    <a:pt x="364" y="181"/>
                  </a:lnTo>
                  <a:lnTo>
                    <a:pt x="367" y="178"/>
                  </a:lnTo>
                  <a:lnTo>
                    <a:pt x="368" y="177"/>
                  </a:lnTo>
                  <a:lnTo>
                    <a:pt x="369" y="176"/>
                  </a:lnTo>
                  <a:lnTo>
                    <a:pt x="370" y="176"/>
                  </a:lnTo>
                  <a:lnTo>
                    <a:pt x="371" y="175"/>
                  </a:lnTo>
                  <a:lnTo>
                    <a:pt x="372" y="175"/>
                  </a:lnTo>
                  <a:lnTo>
                    <a:pt x="374" y="175"/>
                  </a:lnTo>
                  <a:lnTo>
                    <a:pt x="383" y="173"/>
                  </a:lnTo>
                  <a:lnTo>
                    <a:pt x="386" y="173"/>
                  </a:lnTo>
                  <a:lnTo>
                    <a:pt x="392" y="172"/>
                  </a:lnTo>
                  <a:lnTo>
                    <a:pt x="394" y="172"/>
                  </a:lnTo>
                  <a:lnTo>
                    <a:pt x="395" y="172"/>
                  </a:lnTo>
                  <a:lnTo>
                    <a:pt x="397" y="173"/>
                  </a:lnTo>
                  <a:lnTo>
                    <a:pt x="401" y="173"/>
                  </a:lnTo>
                  <a:lnTo>
                    <a:pt x="402" y="174"/>
                  </a:lnTo>
                  <a:lnTo>
                    <a:pt x="403" y="174"/>
                  </a:lnTo>
                  <a:lnTo>
                    <a:pt x="404" y="173"/>
                  </a:lnTo>
                  <a:lnTo>
                    <a:pt x="405" y="173"/>
                  </a:lnTo>
                  <a:lnTo>
                    <a:pt x="406" y="173"/>
                  </a:lnTo>
                  <a:lnTo>
                    <a:pt x="407" y="172"/>
                  </a:lnTo>
                  <a:lnTo>
                    <a:pt x="407" y="172"/>
                  </a:lnTo>
                  <a:lnTo>
                    <a:pt x="408" y="171"/>
                  </a:lnTo>
                  <a:lnTo>
                    <a:pt x="408" y="171"/>
                  </a:lnTo>
                  <a:lnTo>
                    <a:pt x="409" y="169"/>
                  </a:lnTo>
                  <a:lnTo>
                    <a:pt x="410" y="168"/>
                  </a:lnTo>
                  <a:lnTo>
                    <a:pt x="410" y="167"/>
                  </a:lnTo>
                  <a:lnTo>
                    <a:pt x="410" y="166"/>
                  </a:lnTo>
                  <a:lnTo>
                    <a:pt x="411" y="160"/>
                  </a:lnTo>
                  <a:lnTo>
                    <a:pt x="412" y="156"/>
                  </a:lnTo>
                  <a:lnTo>
                    <a:pt x="412" y="155"/>
                  </a:lnTo>
                  <a:lnTo>
                    <a:pt x="412" y="153"/>
                  </a:lnTo>
                  <a:lnTo>
                    <a:pt x="412" y="152"/>
                  </a:lnTo>
                  <a:lnTo>
                    <a:pt x="412" y="150"/>
                  </a:lnTo>
                  <a:lnTo>
                    <a:pt x="412" y="148"/>
                  </a:lnTo>
                  <a:lnTo>
                    <a:pt x="412" y="147"/>
                  </a:lnTo>
                  <a:lnTo>
                    <a:pt x="412" y="145"/>
                  </a:lnTo>
                  <a:lnTo>
                    <a:pt x="411" y="141"/>
                  </a:lnTo>
                  <a:lnTo>
                    <a:pt x="410" y="140"/>
                  </a:lnTo>
                  <a:lnTo>
                    <a:pt x="410" y="139"/>
                  </a:lnTo>
                  <a:lnTo>
                    <a:pt x="410" y="137"/>
                  </a:lnTo>
                  <a:lnTo>
                    <a:pt x="410" y="135"/>
                  </a:lnTo>
                  <a:lnTo>
                    <a:pt x="410" y="134"/>
                  </a:lnTo>
                  <a:lnTo>
                    <a:pt x="410" y="133"/>
                  </a:lnTo>
                  <a:lnTo>
                    <a:pt x="410" y="130"/>
                  </a:lnTo>
                  <a:lnTo>
                    <a:pt x="410" y="126"/>
                  </a:lnTo>
                  <a:lnTo>
                    <a:pt x="410" y="125"/>
                  </a:lnTo>
                  <a:lnTo>
                    <a:pt x="410" y="125"/>
                  </a:lnTo>
                  <a:lnTo>
                    <a:pt x="410" y="124"/>
                  </a:lnTo>
                  <a:lnTo>
                    <a:pt x="410" y="124"/>
                  </a:lnTo>
                  <a:lnTo>
                    <a:pt x="411" y="124"/>
                  </a:lnTo>
                  <a:lnTo>
                    <a:pt x="412" y="123"/>
                  </a:lnTo>
                  <a:lnTo>
                    <a:pt x="412" y="123"/>
                  </a:lnTo>
                  <a:lnTo>
                    <a:pt x="413" y="123"/>
                  </a:lnTo>
                  <a:lnTo>
                    <a:pt x="414" y="123"/>
                  </a:lnTo>
                  <a:lnTo>
                    <a:pt x="414" y="123"/>
                  </a:lnTo>
                  <a:lnTo>
                    <a:pt x="415" y="123"/>
                  </a:lnTo>
                  <a:lnTo>
                    <a:pt x="416" y="123"/>
                  </a:lnTo>
                  <a:lnTo>
                    <a:pt x="421" y="125"/>
                  </a:lnTo>
                  <a:lnTo>
                    <a:pt x="423" y="125"/>
                  </a:lnTo>
                  <a:lnTo>
                    <a:pt x="424" y="126"/>
                  </a:lnTo>
                  <a:lnTo>
                    <a:pt x="426" y="126"/>
                  </a:lnTo>
                  <a:lnTo>
                    <a:pt x="427" y="126"/>
                  </a:lnTo>
                  <a:lnTo>
                    <a:pt x="428" y="126"/>
                  </a:lnTo>
                  <a:lnTo>
                    <a:pt x="429" y="126"/>
                  </a:lnTo>
                  <a:lnTo>
                    <a:pt x="429" y="126"/>
                  </a:lnTo>
                  <a:lnTo>
                    <a:pt x="429" y="125"/>
                  </a:lnTo>
                  <a:lnTo>
                    <a:pt x="430" y="125"/>
                  </a:lnTo>
                  <a:lnTo>
                    <a:pt x="430" y="125"/>
                  </a:lnTo>
                  <a:lnTo>
                    <a:pt x="430" y="124"/>
                  </a:lnTo>
                  <a:lnTo>
                    <a:pt x="430" y="122"/>
                  </a:lnTo>
                  <a:lnTo>
                    <a:pt x="430" y="122"/>
                  </a:lnTo>
                  <a:lnTo>
                    <a:pt x="432" y="118"/>
                  </a:lnTo>
                  <a:lnTo>
                    <a:pt x="434" y="114"/>
                  </a:lnTo>
                  <a:lnTo>
                    <a:pt x="435" y="113"/>
                  </a:lnTo>
                  <a:lnTo>
                    <a:pt x="435" y="113"/>
                  </a:lnTo>
                  <a:lnTo>
                    <a:pt x="436" y="112"/>
                  </a:lnTo>
                  <a:lnTo>
                    <a:pt x="437" y="112"/>
                  </a:lnTo>
                  <a:lnTo>
                    <a:pt x="441" y="111"/>
                  </a:lnTo>
                  <a:lnTo>
                    <a:pt x="445" y="110"/>
                  </a:lnTo>
                  <a:lnTo>
                    <a:pt x="448" y="109"/>
                  </a:lnTo>
                  <a:lnTo>
                    <a:pt x="449" y="108"/>
                  </a:lnTo>
                  <a:lnTo>
                    <a:pt x="450" y="108"/>
                  </a:lnTo>
                  <a:lnTo>
                    <a:pt x="450" y="108"/>
                  </a:lnTo>
                  <a:lnTo>
                    <a:pt x="451" y="107"/>
                  </a:lnTo>
                  <a:lnTo>
                    <a:pt x="451" y="107"/>
                  </a:lnTo>
                  <a:lnTo>
                    <a:pt x="451" y="106"/>
                  </a:lnTo>
                  <a:lnTo>
                    <a:pt x="452" y="105"/>
                  </a:lnTo>
                  <a:lnTo>
                    <a:pt x="452" y="104"/>
                  </a:lnTo>
                  <a:lnTo>
                    <a:pt x="452" y="103"/>
                  </a:lnTo>
                  <a:lnTo>
                    <a:pt x="453" y="102"/>
                  </a:lnTo>
                  <a:lnTo>
                    <a:pt x="453" y="101"/>
                  </a:lnTo>
                  <a:lnTo>
                    <a:pt x="453" y="100"/>
                  </a:lnTo>
                  <a:lnTo>
                    <a:pt x="452" y="96"/>
                  </a:lnTo>
                  <a:lnTo>
                    <a:pt x="452" y="94"/>
                  </a:lnTo>
                  <a:lnTo>
                    <a:pt x="452" y="91"/>
                  </a:lnTo>
                  <a:lnTo>
                    <a:pt x="451" y="87"/>
                  </a:lnTo>
                  <a:lnTo>
                    <a:pt x="450" y="85"/>
                  </a:lnTo>
                  <a:lnTo>
                    <a:pt x="450" y="84"/>
                  </a:lnTo>
                  <a:lnTo>
                    <a:pt x="450" y="83"/>
                  </a:lnTo>
                  <a:lnTo>
                    <a:pt x="451" y="82"/>
                  </a:lnTo>
                  <a:lnTo>
                    <a:pt x="451" y="81"/>
                  </a:lnTo>
                  <a:lnTo>
                    <a:pt x="451" y="80"/>
                  </a:lnTo>
                  <a:lnTo>
                    <a:pt x="451" y="79"/>
                  </a:lnTo>
                  <a:lnTo>
                    <a:pt x="452" y="78"/>
                  </a:lnTo>
                  <a:lnTo>
                    <a:pt x="453" y="77"/>
                  </a:lnTo>
                  <a:lnTo>
                    <a:pt x="454" y="76"/>
                  </a:lnTo>
                  <a:lnTo>
                    <a:pt x="455" y="75"/>
                  </a:lnTo>
                  <a:lnTo>
                    <a:pt x="455" y="75"/>
                  </a:lnTo>
                  <a:lnTo>
                    <a:pt x="456" y="74"/>
                  </a:lnTo>
                  <a:lnTo>
                    <a:pt x="457" y="74"/>
                  </a:lnTo>
                  <a:lnTo>
                    <a:pt x="457" y="74"/>
                  </a:lnTo>
                  <a:lnTo>
                    <a:pt x="458" y="73"/>
                  </a:lnTo>
                  <a:lnTo>
                    <a:pt x="459" y="74"/>
                  </a:lnTo>
                  <a:lnTo>
                    <a:pt x="459" y="74"/>
                  </a:lnTo>
                  <a:lnTo>
                    <a:pt x="459" y="74"/>
                  </a:lnTo>
                  <a:lnTo>
                    <a:pt x="459" y="74"/>
                  </a:lnTo>
                  <a:lnTo>
                    <a:pt x="460" y="75"/>
                  </a:lnTo>
                  <a:lnTo>
                    <a:pt x="460" y="75"/>
                  </a:lnTo>
                  <a:lnTo>
                    <a:pt x="461" y="76"/>
                  </a:lnTo>
                  <a:lnTo>
                    <a:pt x="462" y="76"/>
                  </a:lnTo>
                  <a:lnTo>
                    <a:pt x="462" y="77"/>
                  </a:lnTo>
                  <a:lnTo>
                    <a:pt x="463" y="77"/>
                  </a:lnTo>
                  <a:lnTo>
                    <a:pt x="464" y="77"/>
                  </a:lnTo>
                  <a:lnTo>
                    <a:pt x="464" y="77"/>
                  </a:lnTo>
                  <a:lnTo>
                    <a:pt x="465" y="76"/>
                  </a:lnTo>
                  <a:lnTo>
                    <a:pt x="466" y="76"/>
                  </a:lnTo>
                  <a:lnTo>
                    <a:pt x="469" y="75"/>
                  </a:lnTo>
                  <a:lnTo>
                    <a:pt x="470" y="74"/>
                  </a:lnTo>
                  <a:lnTo>
                    <a:pt x="471" y="74"/>
                  </a:lnTo>
                  <a:lnTo>
                    <a:pt x="472" y="73"/>
                  </a:lnTo>
                  <a:lnTo>
                    <a:pt x="473" y="73"/>
                  </a:lnTo>
                  <a:lnTo>
                    <a:pt x="475" y="74"/>
                  </a:lnTo>
                  <a:lnTo>
                    <a:pt x="476" y="74"/>
                  </a:lnTo>
                  <a:lnTo>
                    <a:pt x="479" y="76"/>
                  </a:lnTo>
                  <a:lnTo>
                    <a:pt x="480" y="76"/>
                  </a:lnTo>
                  <a:lnTo>
                    <a:pt x="482" y="76"/>
                  </a:lnTo>
                  <a:lnTo>
                    <a:pt x="482" y="76"/>
                  </a:lnTo>
                  <a:lnTo>
                    <a:pt x="483" y="76"/>
                  </a:lnTo>
                  <a:lnTo>
                    <a:pt x="484" y="76"/>
                  </a:lnTo>
                  <a:lnTo>
                    <a:pt x="485" y="76"/>
                  </a:lnTo>
                  <a:lnTo>
                    <a:pt x="486" y="76"/>
                  </a:lnTo>
                  <a:lnTo>
                    <a:pt x="488" y="75"/>
                  </a:lnTo>
                  <a:lnTo>
                    <a:pt x="489" y="74"/>
                  </a:lnTo>
                  <a:lnTo>
                    <a:pt x="491" y="74"/>
                  </a:lnTo>
                  <a:lnTo>
                    <a:pt x="492" y="73"/>
                  </a:lnTo>
                  <a:lnTo>
                    <a:pt x="493" y="73"/>
                  </a:lnTo>
                  <a:lnTo>
                    <a:pt x="494" y="73"/>
                  </a:lnTo>
                  <a:lnTo>
                    <a:pt x="494" y="73"/>
                  </a:lnTo>
                  <a:lnTo>
                    <a:pt x="495" y="73"/>
                  </a:lnTo>
                  <a:lnTo>
                    <a:pt x="496" y="74"/>
                  </a:lnTo>
                  <a:lnTo>
                    <a:pt x="496" y="74"/>
                  </a:lnTo>
                  <a:lnTo>
                    <a:pt x="497" y="75"/>
                  </a:lnTo>
                  <a:lnTo>
                    <a:pt x="497" y="76"/>
                  </a:lnTo>
                  <a:lnTo>
                    <a:pt x="498" y="77"/>
                  </a:lnTo>
                  <a:lnTo>
                    <a:pt x="498" y="78"/>
                  </a:lnTo>
                  <a:lnTo>
                    <a:pt x="499" y="82"/>
                  </a:lnTo>
                  <a:lnTo>
                    <a:pt x="499" y="84"/>
                  </a:lnTo>
                  <a:lnTo>
                    <a:pt x="500" y="86"/>
                  </a:lnTo>
                  <a:lnTo>
                    <a:pt x="500" y="87"/>
                  </a:lnTo>
                  <a:lnTo>
                    <a:pt x="501" y="88"/>
                  </a:lnTo>
                  <a:lnTo>
                    <a:pt x="501" y="89"/>
                  </a:lnTo>
                  <a:lnTo>
                    <a:pt x="502" y="90"/>
                  </a:lnTo>
                  <a:lnTo>
                    <a:pt x="502" y="91"/>
                  </a:lnTo>
                  <a:lnTo>
                    <a:pt x="503" y="91"/>
                  </a:lnTo>
                  <a:lnTo>
                    <a:pt x="504" y="91"/>
                  </a:lnTo>
                  <a:lnTo>
                    <a:pt x="505" y="92"/>
                  </a:lnTo>
                  <a:lnTo>
                    <a:pt x="506" y="92"/>
                  </a:lnTo>
                  <a:lnTo>
                    <a:pt x="507" y="93"/>
                  </a:lnTo>
                  <a:lnTo>
                    <a:pt x="508" y="93"/>
                  </a:lnTo>
                  <a:lnTo>
                    <a:pt x="509" y="93"/>
                  </a:lnTo>
                  <a:lnTo>
                    <a:pt x="510" y="93"/>
                  </a:lnTo>
                  <a:lnTo>
                    <a:pt x="510" y="93"/>
                  </a:lnTo>
                  <a:lnTo>
                    <a:pt x="511" y="93"/>
                  </a:lnTo>
                  <a:lnTo>
                    <a:pt x="512" y="92"/>
                  </a:lnTo>
                  <a:lnTo>
                    <a:pt x="514" y="92"/>
                  </a:lnTo>
                  <a:lnTo>
                    <a:pt x="515" y="91"/>
                  </a:lnTo>
                  <a:lnTo>
                    <a:pt x="520" y="90"/>
                  </a:lnTo>
                  <a:lnTo>
                    <a:pt x="521" y="89"/>
                  </a:lnTo>
                  <a:lnTo>
                    <a:pt x="523" y="89"/>
                  </a:lnTo>
                  <a:lnTo>
                    <a:pt x="526" y="89"/>
                  </a:lnTo>
                  <a:lnTo>
                    <a:pt x="527" y="89"/>
                  </a:lnTo>
                  <a:lnTo>
                    <a:pt x="530" y="89"/>
                  </a:lnTo>
                  <a:lnTo>
                    <a:pt x="531" y="88"/>
                  </a:lnTo>
                  <a:lnTo>
                    <a:pt x="540" y="88"/>
                  </a:lnTo>
                  <a:lnTo>
                    <a:pt x="542" y="88"/>
                  </a:lnTo>
                  <a:lnTo>
                    <a:pt x="542" y="87"/>
                  </a:lnTo>
                  <a:lnTo>
                    <a:pt x="543" y="87"/>
                  </a:lnTo>
                  <a:lnTo>
                    <a:pt x="544" y="86"/>
                  </a:lnTo>
                  <a:lnTo>
                    <a:pt x="547" y="83"/>
                  </a:lnTo>
                  <a:lnTo>
                    <a:pt x="552" y="80"/>
                  </a:lnTo>
                  <a:lnTo>
                    <a:pt x="554" y="78"/>
                  </a:lnTo>
                  <a:lnTo>
                    <a:pt x="555" y="77"/>
                  </a:lnTo>
                  <a:lnTo>
                    <a:pt x="556" y="76"/>
                  </a:lnTo>
                  <a:lnTo>
                    <a:pt x="557" y="74"/>
                  </a:lnTo>
                  <a:lnTo>
                    <a:pt x="560" y="71"/>
                  </a:lnTo>
                  <a:lnTo>
                    <a:pt x="560" y="70"/>
                  </a:lnTo>
                  <a:lnTo>
                    <a:pt x="561" y="69"/>
                  </a:lnTo>
                  <a:lnTo>
                    <a:pt x="562" y="68"/>
                  </a:lnTo>
                  <a:lnTo>
                    <a:pt x="563" y="68"/>
                  </a:lnTo>
                  <a:lnTo>
                    <a:pt x="566" y="65"/>
                  </a:lnTo>
                  <a:lnTo>
                    <a:pt x="567" y="65"/>
                  </a:lnTo>
                  <a:lnTo>
                    <a:pt x="568" y="64"/>
                  </a:lnTo>
                  <a:lnTo>
                    <a:pt x="568" y="63"/>
                  </a:lnTo>
                  <a:lnTo>
                    <a:pt x="569" y="62"/>
                  </a:lnTo>
                  <a:lnTo>
                    <a:pt x="570" y="61"/>
                  </a:lnTo>
                  <a:lnTo>
                    <a:pt x="570" y="60"/>
                  </a:lnTo>
                  <a:lnTo>
                    <a:pt x="570" y="58"/>
                  </a:lnTo>
                  <a:lnTo>
                    <a:pt x="571" y="56"/>
                  </a:lnTo>
                  <a:lnTo>
                    <a:pt x="571" y="50"/>
                  </a:lnTo>
                  <a:lnTo>
                    <a:pt x="572" y="49"/>
                  </a:lnTo>
                  <a:lnTo>
                    <a:pt x="572" y="48"/>
                  </a:lnTo>
                  <a:lnTo>
                    <a:pt x="573" y="46"/>
                  </a:lnTo>
                  <a:lnTo>
                    <a:pt x="573" y="45"/>
                  </a:lnTo>
                  <a:lnTo>
                    <a:pt x="574" y="45"/>
                  </a:lnTo>
                  <a:lnTo>
                    <a:pt x="575" y="44"/>
                  </a:lnTo>
                  <a:lnTo>
                    <a:pt x="576" y="44"/>
                  </a:lnTo>
                  <a:lnTo>
                    <a:pt x="577" y="44"/>
                  </a:lnTo>
                  <a:lnTo>
                    <a:pt x="579" y="44"/>
                  </a:lnTo>
                  <a:lnTo>
                    <a:pt x="580" y="44"/>
                  </a:lnTo>
                  <a:lnTo>
                    <a:pt x="582" y="44"/>
                  </a:lnTo>
                  <a:lnTo>
                    <a:pt x="585" y="44"/>
                  </a:lnTo>
                  <a:lnTo>
                    <a:pt x="588" y="45"/>
                  </a:lnTo>
                  <a:lnTo>
                    <a:pt x="591" y="46"/>
                  </a:lnTo>
                  <a:lnTo>
                    <a:pt x="596" y="47"/>
                  </a:lnTo>
                  <a:lnTo>
                    <a:pt x="598" y="48"/>
                  </a:lnTo>
                  <a:lnTo>
                    <a:pt x="600" y="48"/>
                  </a:lnTo>
                  <a:lnTo>
                    <a:pt x="600" y="48"/>
                  </a:lnTo>
                  <a:lnTo>
                    <a:pt x="601" y="48"/>
                  </a:lnTo>
                  <a:lnTo>
                    <a:pt x="602" y="48"/>
                  </a:lnTo>
                  <a:lnTo>
                    <a:pt x="603" y="48"/>
                  </a:lnTo>
                  <a:lnTo>
                    <a:pt x="604" y="48"/>
                  </a:lnTo>
                  <a:lnTo>
                    <a:pt x="605" y="47"/>
                  </a:lnTo>
                  <a:lnTo>
                    <a:pt x="606" y="47"/>
                  </a:lnTo>
                  <a:lnTo>
                    <a:pt x="607" y="46"/>
                  </a:lnTo>
                  <a:lnTo>
                    <a:pt x="608" y="45"/>
                  </a:lnTo>
                  <a:lnTo>
                    <a:pt x="609" y="44"/>
                  </a:lnTo>
                  <a:lnTo>
                    <a:pt x="610" y="43"/>
                  </a:lnTo>
                  <a:lnTo>
                    <a:pt x="611" y="43"/>
                  </a:lnTo>
                  <a:lnTo>
                    <a:pt x="611" y="42"/>
                  </a:lnTo>
                  <a:lnTo>
                    <a:pt x="612" y="41"/>
                  </a:lnTo>
                  <a:lnTo>
                    <a:pt x="612" y="40"/>
                  </a:lnTo>
                  <a:lnTo>
                    <a:pt x="613" y="39"/>
                  </a:lnTo>
                  <a:lnTo>
                    <a:pt x="613" y="36"/>
                  </a:lnTo>
                  <a:lnTo>
                    <a:pt x="614" y="34"/>
                  </a:lnTo>
                  <a:lnTo>
                    <a:pt x="614" y="34"/>
                  </a:lnTo>
                  <a:lnTo>
                    <a:pt x="614" y="33"/>
                  </a:lnTo>
                  <a:lnTo>
                    <a:pt x="615" y="32"/>
                  </a:lnTo>
                  <a:lnTo>
                    <a:pt x="615" y="32"/>
                  </a:lnTo>
                  <a:lnTo>
                    <a:pt x="616" y="31"/>
                  </a:lnTo>
                  <a:lnTo>
                    <a:pt x="617" y="30"/>
                  </a:lnTo>
                  <a:lnTo>
                    <a:pt x="619" y="29"/>
                  </a:lnTo>
                  <a:lnTo>
                    <a:pt x="620" y="28"/>
                  </a:lnTo>
                  <a:lnTo>
                    <a:pt x="623" y="27"/>
                  </a:lnTo>
                  <a:lnTo>
                    <a:pt x="628" y="24"/>
                  </a:lnTo>
                  <a:lnTo>
                    <a:pt x="630" y="23"/>
                  </a:lnTo>
                  <a:lnTo>
                    <a:pt x="631" y="23"/>
                  </a:lnTo>
                  <a:lnTo>
                    <a:pt x="631" y="22"/>
                  </a:lnTo>
                  <a:lnTo>
                    <a:pt x="632" y="21"/>
                  </a:lnTo>
                  <a:lnTo>
                    <a:pt x="633" y="20"/>
                  </a:lnTo>
                  <a:lnTo>
                    <a:pt x="633" y="19"/>
                  </a:lnTo>
                  <a:lnTo>
                    <a:pt x="634" y="18"/>
                  </a:lnTo>
                  <a:lnTo>
                    <a:pt x="634" y="17"/>
                  </a:lnTo>
                  <a:lnTo>
                    <a:pt x="634" y="13"/>
                  </a:lnTo>
                  <a:lnTo>
                    <a:pt x="635" y="11"/>
                  </a:lnTo>
                  <a:lnTo>
                    <a:pt x="636" y="9"/>
                  </a:lnTo>
                  <a:lnTo>
                    <a:pt x="637" y="6"/>
                  </a:lnTo>
                  <a:lnTo>
                    <a:pt x="637" y="5"/>
                  </a:lnTo>
                  <a:lnTo>
                    <a:pt x="638" y="3"/>
                  </a:lnTo>
                  <a:lnTo>
                    <a:pt x="638" y="1"/>
                  </a:lnTo>
                  <a:lnTo>
                    <a:pt x="638" y="0"/>
                  </a:lnTo>
                  <a:lnTo>
                    <a:pt x="639" y="0"/>
                  </a:lnTo>
                  <a:lnTo>
                    <a:pt x="639"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16" name="Freeform 228">
              <a:extLst>
                <a:ext uri="{FF2B5EF4-FFF2-40B4-BE49-F238E27FC236}">
                  <a16:creationId xmlns:a16="http://schemas.microsoft.com/office/drawing/2014/main" id="{6CD65AFC-B24E-44E3-AD57-41EE7D06D114}"/>
                </a:ext>
              </a:extLst>
            </p:cNvPr>
            <p:cNvSpPr>
              <a:spLocks/>
            </p:cNvSpPr>
            <p:nvPr/>
          </p:nvSpPr>
          <p:spPr bwMode="auto">
            <a:xfrm>
              <a:off x="6873570" y="5052591"/>
              <a:ext cx="233834" cy="197393"/>
            </a:xfrm>
            <a:custGeom>
              <a:avLst/>
              <a:gdLst>
                <a:gd name="T0" fmla="*/ 109 w 195"/>
                <a:gd name="T1" fmla="*/ 3 h 150"/>
                <a:gd name="T2" fmla="*/ 93 w 195"/>
                <a:gd name="T3" fmla="*/ 10 h 150"/>
                <a:gd name="T4" fmla="*/ 75 w 195"/>
                <a:gd name="T5" fmla="*/ 18 h 150"/>
                <a:gd name="T6" fmla="*/ 60 w 195"/>
                <a:gd name="T7" fmla="*/ 21 h 150"/>
                <a:gd name="T8" fmla="*/ 54 w 195"/>
                <a:gd name="T9" fmla="*/ 24 h 150"/>
                <a:gd name="T10" fmla="*/ 50 w 195"/>
                <a:gd name="T11" fmla="*/ 34 h 150"/>
                <a:gd name="T12" fmla="*/ 46 w 195"/>
                <a:gd name="T13" fmla="*/ 38 h 150"/>
                <a:gd name="T14" fmla="*/ 36 w 195"/>
                <a:gd name="T15" fmla="*/ 36 h 150"/>
                <a:gd name="T16" fmla="*/ 29 w 195"/>
                <a:gd name="T17" fmla="*/ 34 h 150"/>
                <a:gd name="T18" fmla="*/ 19 w 195"/>
                <a:gd name="T19" fmla="*/ 38 h 150"/>
                <a:gd name="T20" fmla="*/ 2 w 195"/>
                <a:gd name="T21" fmla="*/ 44 h 150"/>
                <a:gd name="T22" fmla="*/ 0 w 195"/>
                <a:gd name="T23" fmla="*/ 47 h 150"/>
                <a:gd name="T24" fmla="*/ 6 w 195"/>
                <a:gd name="T25" fmla="*/ 51 h 150"/>
                <a:gd name="T26" fmla="*/ 18 w 195"/>
                <a:gd name="T27" fmla="*/ 62 h 150"/>
                <a:gd name="T28" fmla="*/ 17 w 195"/>
                <a:gd name="T29" fmla="*/ 66 h 150"/>
                <a:gd name="T30" fmla="*/ 10 w 195"/>
                <a:gd name="T31" fmla="*/ 72 h 150"/>
                <a:gd name="T32" fmla="*/ 9 w 195"/>
                <a:gd name="T33" fmla="*/ 77 h 150"/>
                <a:gd name="T34" fmla="*/ 16 w 195"/>
                <a:gd name="T35" fmla="*/ 88 h 150"/>
                <a:gd name="T36" fmla="*/ 28 w 195"/>
                <a:gd name="T37" fmla="*/ 100 h 150"/>
                <a:gd name="T38" fmla="*/ 30 w 195"/>
                <a:gd name="T39" fmla="*/ 106 h 150"/>
                <a:gd name="T40" fmla="*/ 28 w 195"/>
                <a:gd name="T41" fmla="*/ 113 h 150"/>
                <a:gd name="T42" fmla="*/ 31 w 195"/>
                <a:gd name="T43" fmla="*/ 117 h 150"/>
                <a:gd name="T44" fmla="*/ 39 w 195"/>
                <a:gd name="T45" fmla="*/ 122 h 150"/>
                <a:gd name="T46" fmla="*/ 41 w 195"/>
                <a:gd name="T47" fmla="*/ 126 h 150"/>
                <a:gd name="T48" fmla="*/ 41 w 195"/>
                <a:gd name="T49" fmla="*/ 133 h 150"/>
                <a:gd name="T50" fmla="*/ 42 w 195"/>
                <a:gd name="T51" fmla="*/ 137 h 150"/>
                <a:gd name="T52" fmla="*/ 42 w 195"/>
                <a:gd name="T53" fmla="*/ 144 h 150"/>
                <a:gd name="T54" fmla="*/ 45 w 195"/>
                <a:gd name="T55" fmla="*/ 148 h 150"/>
                <a:gd name="T56" fmla="*/ 57 w 195"/>
                <a:gd name="T57" fmla="*/ 150 h 150"/>
                <a:gd name="T58" fmla="*/ 65 w 195"/>
                <a:gd name="T59" fmla="*/ 149 h 150"/>
                <a:gd name="T60" fmla="*/ 69 w 195"/>
                <a:gd name="T61" fmla="*/ 142 h 150"/>
                <a:gd name="T62" fmla="*/ 78 w 195"/>
                <a:gd name="T63" fmla="*/ 138 h 150"/>
                <a:gd name="T64" fmla="*/ 92 w 195"/>
                <a:gd name="T65" fmla="*/ 133 h 150"/>
                <a:gd name="T66" fmla="*/ 107 w 195"/>
                <a:gd name="T67" fmla="*/ 122 h 150"/>
                <a:gd name="T68" fmla="*/ 117 w 195"/>
                <a:gd name="T69" fmla="*/ 118 h 150"/>
                <a:gd name="T70" fmla="*/ 124 w 195"/>
                <a:gd name="T71" fmla="*/ 112 h 150"/>
                <a:gd name="T72" fmla="*/ 133 w 195"/>
                <a:gd name="T73" fmla="*/ 109 h 150"/>
                <a:gd name="T74" fmla="*/ 145 w 195"/>
                <a:gd name="T75" fmla="*/ 109 h 150"/>
                <a:gd name="T76" fmla="*/ 156 w 195"/>
                <a:gd name="T77" fmla="*/ 114 h 150"/>
                <a:gd name="T78" fmla="*/ 165 w 195"/>
                <a:gd name="T79" fmla="*/ 117 h 150"/>
                <a:gd name="T80" fmla="*/ 171 w 195"/>
                <a:gd name="T81" fmla="*/ 116 h 150"/>
                <a:gd name="T82" fmla="*/ 179 w 195"/>
                <a:gd name="T83" fmla="*/ 107 h 150"/>
                <a:gd name="T84" fmla="*/ 178 w 195"/>
                <a:gd name="T85" fmla="*/ 92 h 150"/>
                <a:gd name="T86" fmla="*/ 176 w 195"/>
                <a:gd name="T87" fmla="*/ 87 h 150"/>
                <a:gd name="T88" fmla="*/ 173 w 195"/>
                <a:gd name="T89" fmla="*/ 82 h 150"/>
                <a:gd name="T90" fmla="*/ 177 w 195"/>
                <a:gd name="T91" fmla="*/ 77 h 150"/>
                <a:gd name="T92" fmla="*/ 191 w 195"/>
                <a:gd name="T93" fmla="*/ 68 h 150"/>
                <a:gd name="T94" fmla="*/ 195 w 195"/>
                <a:gd name="T95" fmla="*/ 62 h 150"/>
                <a:gd name="T96" fmla="*/ 193 w 195"/>
                <a:gd name="T97" fmla="*/ 56 h 150"/>
                <a:gd name="T98" fmla="*/ 183 w 195"/>
                <a:gd name="T99" fmla="*/ 47 h 150"/>
                <a:gd name="T100" fmla="*/ 177 w 195"/>
                <a:gd name="T101" fmla="*/ 40 h 150"/>
                <a:gd name="T102" fmla="*/ 166 w 195"/>
                <a:gd name="T103" fmla="*/ 33 h 150"/>
                <a:gd name="T104" fmla="*/ 155 w 195"/>
                <a:gd name="T105" fmla="*/ 28 h 150"/>
                <a:gd name="T106" fmla="*/ 150 w 195"/>
                <a:gd name="T107" fmla="*/ 19 h 150"/>
                <a:gd name="T108" fmla="*/ 143 w 195"/>
                <a:gd name="T109" fmla="*/ 16 h 150"/>
                <a:gd name="T110" fmla="*/ 129 w 195"/>
                <a:gd name="T111" fmla="*/ 6 h 150"/>
                <a:gd name="T112" fmla="*/ 125 w 195"/>
                <a:gd name="T113" fmla="*/ 2 h 150"/>
                <a:gd name="T114" fmla="*/ 123 w 195"/>
                <a:gd name="T11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50">
                  <a:moveTo>
                    <a:pt x="123" y="0"/>
                  </a:moveTo>
                  <a:lnTo>
                    <a:pt x="123" y="0"/>
                  </a:lnTo>
                  <a:lnTo>
                    <a:pt x="122" y="1"/>
                  </a:lnTo>
                  <a:lnTo>
                    <a:pt x="119" y="1"/>
                  </a:lnTo>
                  <a:lnTo>
                    <a:pt x="112" y="3"/>
                  </a:lnTo>
                  <a:lnTo>
                    <a:pt x="109" y="3"/>
                  </a:lnTo>
                  <a:lnTo>
                    <a:pt x="106" y="4"/>
                  </a:lnTo>
                  <a:lnTo>
                    <a:pt x="102" y="5"/>
                  </a:lnTo>
                  <a:lnTo>
                    <a:pt x="100" y="6"/>
                  </a:lnTo>
                  <a:lnTo>
                    <a:pt x="99" y="7"/>
                  </a:lnTo>
                  <a:lnTo>
                    <a:pt x="95" y="9"/>
                  </a:lnTo>
                  <a:lnTo>
                    <a:pt x="93" y="10"/>
                  </a:lnTo>
                  <a:lnTo>
                    <a:pt x="90" y="11"/>
                  </a:lnTo>
                  <a:lnTo>
                    <a:pt x="85" y="13"/>
                  </a:lnTo>
                  <a:lnTo>
                    <a:pt x="84" y="13"/>
                  </a:lnTo>
                  <a:lnTo>
                    <a:pt x="83" y="14"/>
                  </a:lnTo>
                  <a:lnTo>
                    <a:pt x="77" y="17"/>
                  </a:lnTo>
                  <a:lnTo>
                    <a:pt x="75" y="18"/>
                  </a:lnTo>
                  <a:lnTo>
                    <a:pt x="73" y="18"/>
                  </a:lnTo>
                  <a:lnTo>
                    <a:pt x="69" y="20"/>
                  </a:lnTo>
                  <a:lnTo>
                    <a:pt x="68" y="20"/>
                  </a:lnTo>
                  <a:lnTo>
                    <a:pt x="66" y="20"/>
                  </a:lnTo>
                  <a:lnTo>
                    <a:pt x="62" y="20"/>
                  </a:lnTo>
                  <a:lnTo>
                    <a:pt x="60" y="21"/>
                  </a:lnTo>
                  <a:lnTo>
                    <a:pt x="59" y="21"/>
                  </a:lnTo>
                  <a:lnTo>
                    <a:pt x="58" y="21"/>
                  </a:lnTo>
                  <a:lnTo>
                    <a:pt x="57" y="22"/>
                  </a:lnTo>
                  <a:lnTo>
                    <a:pt x="56" y="22"/>
                  </a:lnTo>
                  <a:lnTo>
                    <a:pt x="55" y="23"/>
                  </a:lnTo>
                  <a:lnTo>
                    <a:pt x="54" y="24"/>
                  </a:lnTo>
                  <a:lnTo>
                    <a:pt x="54" y="25"/>
                  </a:lnTo>
                  <a:lnTo>
                    <a:pt x="53" y="26"/>
                  </a:lnTo>
                  <a:lnTo>
                    <a:pt x="52" y="27"/>
                  </a:lnTo>
                  <a:lnTo>
                    <a:pt x="52" y="29"/>
                  </a:lnTo>
                  <a:lnTo>
                    <a:pt x="51" y="32"/>
                  </a:lnTo>
                  <a:lnTo>
                    <a:pt x="50" y="34"/>
                  </a:lnTo>
                  <a:lnTo>
                    <a:pt x="50" y="35"/>
                  </a:lnTo>
                  <a:lnTo>
                    <a:pt x="50" y="36"/>
                  </a:lnTo>
                  <a:lnTo>
                    <a:pt x="49" y="36"/>
                  </a:lnTo>
                  <a:lnTo>
                    <a:pt x="48" y="37"/>
                  </a:lnTo>
                  <a:lnTo>
                    <a:pt x="47" y="37"/>
                  </a:lnTo>
                  <a:lnTo>
                    <a:pt x="46" y="38"/>
                  </a:lnTo>
                  <a:lnTo>
                    <a:pt x="44" y="38"/>
                  </a:lnTo>
                  <a:lnTo>
                    <a:pt x="42" y="38"/>
                  </a:lnTo>
                  <a:lnTo>
                    <a:pt x="40" y="37"/>
                  </a:lnTo>
                  <a:lnTo>
                    <a:pt x="39" y="37"/>
                  </a:lnTo>
                  <a:lnTo>
                    <a:pt x="37" y="37"/>
                  </a:lnTo>
                  <a:lnTo>
                    <a:pt x="36" y="36"/>
                  </a:lnTo>
                  <a:lnTo>
                    <a:pt x="34" y="35"/>
                  </a:lnTo>
                  <a:lnTo>
                    <a:pt x="33" y="34"/>
                  </a:lnTo>
                  <a:lnTo>
                    <a:pt x="32" y="34"/>
                  </a:lnTo>
                  <a:lnTo>
                    <a:pt x="31" y="34"/>
                  </a:lnTo>
                  <a:lnTo>
                    <a:pt x="30" y="34"/>
                  </a:lnTo>
                  <a:lnTo>
                    <a:pt x="29" y="34"/>
                  </a:lnTo>
                  <a:lnTo>
                    <a:pt x="28" y="34"/>
                  </a:lnTo>
                  <a:lnTo>
                    <a:pt x="27" y="34"/>
                  </a:lnTo>
                  <a:lnTo>
                    <a:pt x="26" y="35"/>
                  </a:lnTo>
                  <a:lnTo>
                    <a:pt x="23" y="36"/>
                  </a:lnTo>
                  <a:lnTo>
                    <a:pt x="21" y="37"/>
                  </a:lnTo>
                  <a:lnTo>
                    <a:pt x="19" y="38"/>
                  </a:lnTo>
                  <a:lnTo>
                    <a:pt x="15" y="39"/>
                  </a:lnTo>
                  <a:lnTo>
                    <a:pt x="12" y="40"/>
                  </a:lnTo>
                  <a:lnTo>
                    <a:pt x="9" y="41"/>
                  </a:lnTo>
                  <a:lnTo>
                    <a:pt x="5" y="43"/>
                  </a:lnTo>
                  <a:lnTo>
                    <a:pt x="3" y="43"/>
                  </a:lnTo>
                  <a:lnTo>
                    <a:pt x="2" y="44"/>
                  </a:lnTo>
                  <a:lnTo>
                    <a:pt x="1" y="45"/>
                  </a:lnTo>
                  <a:lnTo>
                    <a:pt x="1" y="45"/>
                  </a:lnTo>
                  <a:lnTo>
                    <a:pt x="0" y="46"/>
                  </a:lnTo>
                  <a:lnTo>
                    <a:pt x="0" y="46"/>
                  </a:lnTo>
                  <a:lnTo>
                    <a:pt x="0" y="47"/>
                  </a:lnTo>
                  <a:lnTo>
                    <a:pt x="0" y="47"/>
                  </a:lnTo>
                  <a:lnTo>
                    <a:pt x="1" y="47"/>
                  </a:lnTo>
                  <a:lnTo>
                    <a:pt x="1" y="48"/>
                  </a:lnTo>
                  <a:lnTo>
                    <a:pt x="2" y="48"/>
                  </a:lnTo>
                  <a:lnTo>
                    <a:pt x="4" y="49"/>
                  </a:lnTo>
                  <a:lnTo>
                    <a:pt x="5" y="50"/>
                  </a:lnTo>
                  <a:lnTo>
                    <a:pt x="6" y="51"/>
                  </a:lnTo>
                  <a:lnTo>
                    <a:pt x="7" y="51"/>
                  </a:lnTo>
                  <a:lnTo>
                    <a:pt x="9" y="53"/>
                  </a:lnTo>
                  <a:lnTo>
                    <a:pt x="12" y="56"/>
                  </a:lnTo>
                  <a:lnTo>
                    <a:pt x="15" y="60"/>
                  </a:lnTo>
                  <a:lnTo>
                    <a:pt x="17" y="62"/>
                  </a:lnTo>
                  <a:lnTo>
                    <a:pt x="18" y="62"/>
                  </a:lnTo>
                  <a:lnTo>
                    <a:pt x="18" y="63"/>
                  </a:lnTo>
                  <a:lnTo>
                    <a:pt x="18" y="64"/>
                  </a:lnTo>
                  <a:lnTo>
                    <a:pt x="18" y="64"/>
                  </a:lnTo>
                  <a:lnTo>
                    <a:pt x="18" y="65"/>
                  </a:lnTo>
                  <a:lnTo>
                    <a:pt x="18" y="66"/>
                  </a:lnTo>
                  <a:lnTo>
                    <a:pt x="17" y="66"/>
                  </a:lnTo>
                  <a:lnTo>
                    <a:pt x="16" y="67"/>
                  </a:lnTo>
                  <a:lnTo>
                    <a:pt x="13" y="69"/>
                  </a:lnTo>
                  <a:lnTo>
                    <a:pt x="12" y="70"/>
                  </a:lnTo>
                  <a:lnTo>
                    <a:pt x="12" y="70"/>
                  </a:lnTo>
                  <a:lnTo>
                    <a:pt x="11" y="71"/>
                  </a:lnTo>
                  <a:lnTo>
                    <a:pt x="10" y="72"/>
                  </a:lnTo>
                  <a:lnTo>
                    <a:pt x="9" y="73"/>
                  </a:lnTo>
                  <a:lnTo>
                    <a:pt x="9" y="75"/>
                  </a:lnTo>
                  <a:lnTo>
                    <a:pt x="9" y="75"/>
                  </a:lnTo>
                  <a:lnTo>
                    <a:pt x="9" y="76"/>
                  </a:lnTo>
                  <a:lnTo>
                    <a:pt x="9" y="76"/>
                  </a:lnTo>
                  <a:lnTo>
                    <a:pt x="9" y="77"/>
                  </a:lnTo>
                  <a:lnTo>
                    <a:pt x="10" y="78"/>
                  </a:lnTo>
                  <a:lnTo>
                    <a:pt x="12" y="81"/>
                  </a:lnTo>
                  <a:lnTo>
                    <a:pt x="13" y="82"/>
                  </a:lnTo>
                  <a:lnTo>
                    <a:pt x="13" y="83"/>
                  </a:lnTo>
                  <a:lnTo>
                    <a:pt x="15" y="87"/>
                  </a:lnTo>
                  <a:lnTo>
                    <a:pt x="16" y="88"/>
                  </a:lnTo>
                  <a:lnTo>
                    <a:pt x="17" y="90"/>
                  </a:lnTo>
                  <a:lnTo>
                    <a:pt x="18" y="91"/>
                  </a:lnTo>
                  <a:lnTo>
                    <a:pt x="19" y="93"/>
                  </a:lnTo>
                  <a:lnTo>
                    <a:pt x="21" y="95"/>
                  </a:lnTo>
                  <a:lnTo>
                    <a:pt x="23" y="97"/>
                  </a:lnTo>
                  <a:lnTo>
                    <a:pt x="28" y="100"/>
                  </a:lnTo>
                  <a:lnTo>
                    <a:pt x="29" y="101"/>
                  </a:lnTo>
                  <a:lnTo>
                    <a:pt x="29" y="102"/>
                  </a:lnTo>
                  <a:lnTo>
                    <a:pt x="30" y="103"/>
                  </a:lnTo>
                  <a:lnTo>
                    <a:pt x="30" y="104"/>
                  </a:lnTo>
                  <a:lnTo>
                    <a:pt x="30" y="105"/>
                  </a:lnTo>
                  <a:lnTo>
                    <a:pt x="30" y="106"/>
                  </a:lnTo>
                  <a:lnTo>
                    <a:pt x="30" y="107"/>
                  </a:lnTo>
                  <a:lnTo>
                    <a:pt x="30" y="108"/>
                  </a:lnTo>
                  <a:lnTo>
                    <a:pt x="29" y="110"/>
                  </a:lnTo>
                  <a:lnTo>
                    <a:pt x="29" y="111"/>
                  </a:lnTo>
                  <a:lnTo>
                    <a:pt x="28" y="112"/>
                  </a:lnTo>
                  <a:lnTo>
                    <a:pt x="28" y="113"/>
                  </a:lnTo>
                  <a:lnTo>
                    <a:pt x="28" y="113"/>
                  </a:lnTo>
                  <a:lnTo>
                    <a:pt x="29" y="114"/>
                  </a:lnTo>
                  <a:lnTo>
                    <a:pt x="29" y="115"/>
                  </a:lnTo>
                  <a:lnTo>
                    <a:pt x="29" y="116"/>
                  </a:lnTo>
                  <a:lnTo>
                    <a:pt x="30" y="116"/>
                  </a:lnTo>
                  <a:lnTo>
                    <a:pt x="31" y="117"/>
                  </a:lnTo>
                  <a:lnTo>
                    <a:pt x="32" y="118"/>
                  </a:lnTo>
                  <a:lnTo>
                    <a:pt x="33" y="119"/>
                  </a:lnTo>
                  <a:lnTo>
                    <a:pt x="34" y="119"/>
                  </a:lnTo>
                  <a:lnTo>
                    <a:pt x="35" y="120"/>
                  </a:lnTo>
                  <a:lnTo>
                    <a:pt x="38" y="121"/>
                  </a:lnTo>
                  <a:lnTo>
                    <a:pt x="39" y="122"/>
                  </a:lnTo>
                  <a:lnTo>
                    <a:pt x="40" y="123"/>
                  </a:lnTo>
                  <a:lnTo>
                    <a:pt x="40" y="123"/>
                  </a:lnTo>
                  <a:lnTo>
                    <a:pt x="41" y="124"/>
                  </a:lnTo>
                  <a:lnTo>
                    <a:pt x="41" y="124"/>
                  </a:lnTo>
                  <a:lnTo>
                    <a:pt x="41" y="125"/>
                  </a:lnTo>
                  <a:lnTo>
                    <a:pt x="41" y="126"/>
                  </a:lnTo>
                  <a:lnTo>
                    <a:pt x="41" y="127"/>
                  </a:lnTo>
                  <a:lnTo>
                    <a:pt x="41" y="128"/>
                  </a:lnTo>
                  <a:lnTo>
                    <a:pt x="41" y="131"/>
                  </a:lnTo>
                  <a:lnTo>
                    <a:pt x="41" y="132"/>
                  </a:lnTo>
                  <a:lnTo>
                    <a:pt x="41" y="132"/>
                  </a:lnTo>
                  <a:lnTo>
                    <a:pt x="41" y="133"/>
                  </a:lnTo>
                  <a:lnTo>
                    <a:pt x="42" y="134"/>
                  </a:lnTo>
                  <a:lnTo>
                    <a:pt x="42" y="134"/>
                  </a:lnTo>
                  <a:lnTo>
                    <a:pt x="42" y="135"/>
                  </a:lnTo>
                  <a:lnTo>
                    <a:pt x="42" y="135"/>
                  </a:lnTo>
                  <a:lnTo>
                    <a:pt x="42" y="136"/>
                  </a:lnTo>
                  <a:lnTo>
                    <a:pt x="42" y="137"/>
                  </a:lnTo>
                  <a:lnTo>
                    <a:pt x="41" y="139"/>
                  </a:lnTo>
                  <a:lnTo>
                    <a:pt x="41" y="140"/>
                  </a:lnTo>
                  <a:lnTo>
                    <a:pt x="41" y="142"/>
                  </a:lnTo>
                  <a:lnTo>
                    <a:pt x="41" y="142"/>
                  </a:lnTo>
                  <a:lnTo>
                    <a:pt x="41" y="143"/>
                  </a:lnTo>
                  <a:lnTo>
                    <a:pt x="42" y="144"/>
                  </a:lnTo>
                  <a:lnTo>
                    <a:pt x="42" y="145"/>
                  </a:lnTo>
                  <a:lnTo>
                    <a:pt x="43" y="145"/>
                  </a:lnTo>
                  <a:lnTo>
                    <a:pt x="43" y="146"/>
                  </a:lnTo>
                  <a:lnTo>
                    <a:pt x="44" y="147"/>
                  </a:lnTo>
                  <a:lnTo>
                    <a:pt x="44" y="147"/>
                  </a:lnTo>
                  <a:lnTo>
                    <a:pt x="45" y="148"/>
                  </a:lnTo>
                  <a:lnTo>
                    <a:pt x="46" y="148"/>
                  </a:lnTo>
                  <a:lnTo>
                    <a:pt x="47" y="148"/>
                  </a:lnTo>
                  <a:lnTo>
                    <a:pt x="48" y="149"/>
                  </a:lnTo>
                  <a:lnTo>
                    <a:pt x="50" y="149"/>
                  </a:lnTo>
                  <a:lnTo>
                    <a:pt x="52" y="149"/>
                  </a:lnTo>
                  <a:lnTo>
                    <a:pt x="57" y="150"/>
                  </a:lnTo>
                  <a:lnTo>
                    <a:pt x="59" y="150"/>
                  </a:lnTo>
                  <a:lnTo>
                    <a:pt x="62" y="150"/>
                  </a:lnTo>
                  <a:lnTo>
                    <a:pt x="63" y="150"/>
                  </a:lnTo>
                  <a:lnTo>
                    <a:pt x="64" y="149"/>
                  </a:lnTo>
                  <a:lnTo>
                    <a:pt x="64" y="149"/>
                  </a:lnTo>
                  <a:lnTo>
                    <a:pt x="65" y="149"/>
                  </a:lnTo>
                  <a:lnTo>
                    <a:pt x="65" y="148"/>
                  </a:lnTo>
                  <a:lnTo>
                    <a:pt x="65" y="148"/>
                  </a:lnTo>
                  <a:lnTo>
                    <a:pt x="66" y="147"/>
                  </a:lnTo>
                  <a:lnTo>
                    <a:pt x="68" y="144"/>
                  </a:lnTo>
                  <a:lnTo>
                    <a:pt x="69" y="142"/>
                  </a:lnTo>
                  <a:lnTo>
                    <a:pt x="69" y="142"/>
                  </a:lnTo>
                  <a:lnTo>
                    <a:pt x="70" y="141"/>
                  </a:lnTo>
                  <a:lnTo>
                    <a:pt x="71" y="140"/>
                  </a:lnTo>
                  <a:lnTo>
                    <a:pt x="71" y="140"/>
                  </a:lnTo>
                  <a:lnTo>
                    <a:pt x="72" y="139"/>
                  </a:lnTo>
                  <a:lnTo>
                    <a:pt x="73" y="139"/>
                  </a:lnTo>
                  <a:lnTo>
                    <a:pt x="78" y="138"/>
                  </a:lnTo>
                  <a:lnTo>
                    <a:pt x="80" y="137"/>
                  </a:lnTo>
                  <a:lnTo>
                    <a:pt x="81" y="137"/>
                  </a:lnTo>
                  <a:lnTo>
                    <a:pt x="84" y="136"/>
                  </a:lnTo>
                  <a:lnTo>
                    <a:pt x="88" y="135"/>
                  </a:lnTo>
                  <a:lnTo>
                    <a:pt x="91" y="134"/>
                  </a:lnTo>
                  <a:lnTo>
                    <a:pt x="92" y="133"/>
                  </a:lnTo>
                  <a:lnTo>
                    <a:pt x="93" y="133"/>
                  </a:lnTo>
                  <a:lnTo>
                    <a:pt x="94" y="132"/>
                  </a:lnTo>
                  <a:lnTo>
                    <a:pt x="95" y="131"/>
                  </a:lnTo>
                  <a:lnTo>
                    <a:pt x="103" y="125"/>
                  </a:lnTo>
                  <a:lnTo>
                    <a:pt x="106" y="123"/>
                  </a:lnTo>
                  <a:lnTo>
                    <a:pt x="107" y="122"/>
                  </a:lnTo>
                  <a:lnTo>
                    <a:pt x="108" y="121"/>
                  </a:lnTo>
                  <a:lnTo>
                    <a:pt x="110" y="120"/>
                  </a:lnTo>
                  <a:lnTo>
                    <a:pt x="112" y="120"/>
                  </a:lnTo>
                  <a:lnTo>
                    <a:pt x="115" y="119"/>
                  </a:lnTo>
                  <a:lnTo>
                    <a:pt x="116" y="118"/>
                  </a:lnTo>
                  <a:lnTo>
                    <a:pt x="117" y="118"/>
                  </a:lnTo>
                  <a:lnTo>
                    <a:pt x="119" y="117"/>
                  </a:lnTo>
                  <a:lnTo>
                    <a:pt x="120" y="116"/>
                  </a:lnTo>
                  <a:lnTo>
                    <a:pt x="121" y="115"/>
                  </a:lnTo>
                  <a:lnTo>
                    <a:pt x="123" y="113"/>
                  </a:lnTo>
                  <a:lnTo>
                    <a:pt x="124" y="112"/>
                  </a:lnTo>
                  <a:lnTo>
                    <a:pt x="124" y="112"/>
                  </a:lnTo>
                  <a:lnTo>
                    <a:pt x="125" y="111"/>
                  </a:lnTo>
                  <a:lnTo>
                    <a:pt x="126" y="111"/>
                  </a:lnTo>
                  <a:lnTo>
                    <a:pt x="127" y="110"/>
                  </a:lnTo>
                  <a:lnTo>
                    <a:pt x="128" y="110"/>
                  </a:lnTo>
                  <a:lnTo>
                    <a:pt x="129" y="110"/>
                  </a:lnTo>
                  <a:lnTo>
                    <a:pt x="133" y="109"/>
                  </a:lnTo>
                  <a:lnTo>
                    <a:pt x="135" y="109"/>
                  </a:lnTo>
                  <a:lnTo>
                    <a:pt x="136" y="109"/>
                  </a:lnTo>
                  <a:lnTo>
                    <a:pt x="140" y="109"/>
                  </a:lnTo>
                  <a:lnTo>
                    <a:pt x="143" y="109"/>
                  </a:lnTo>
                  <a:lnTo>
                    <a:pt x="144" y="109"/>
                  </a:lnTo>
                  <a:lnTo>
                    <a:pt x="145" y="109"/>
                  </a:lnTo>
                  <a:lnTo>
                    <a:pt x="146" y="109"/>
                  </a:lnTo>
                  <a:lnTo>
                    <a:pt x="148" y="110"/>
                  </a:lnTo>
                  <a:lnTo>
                    <a:pt x="150" y="110"/>
                  </a:lnTo>
                  <a:lnTo>
                    <a:pt x="151" y="111"/>
                  </a:lnTo>
                  <a:lnTo>
                    <a:pt x="153" y="112"/>
                  </a:lnTo>
                  <a:lnTo>
                    <a:pt x="156" y="114"/>
                  </a:lnTo>
                  <a:lnTo>
                    <a:pt x="158" y="115"/>
                  </a:lnTo>
                  <a:lnTo>
                    <a:pt x="159" y="116"/>
                  </a:lnTo>
                  <a:lnTo>
                    <a:pt x="160" y="116"/>
                  </a:lnTo>
                  <a:lnTo>
                    <a:pt x="162" y="117"/>
                  </a:lnTo>
                  <a:lnTo>
                    <a:pt x="163" y="117"/>
                  </a:lnTo>
                  <a:lnTo>
                    <a:pt x="165" y="117"/>
                  </a:lnTo>
                  <a:lnTo>
                    <a:pt x="167" y="117"/>
                  </a:lnTo>
                  <a:lnTo>
                    <a:pt x="168" y="117"/>
                  </a:lnTo>
                  <a:lnTo>
                    <a:pt x="169" y="117"/>
                  </a:lnTo>
                  <a:lnTo>
                    <a:pt x="170" y="117"/>
                  </a:lnTo>
                  <a:lnTo>
                    <a:pt x="170" y="116"/>
                  </a:lnTo>
                  <a:lnTo>
                    <a:pt x="171" y="116"/>
                  </a:lnTo>
                  <a:lnTo>
                    <a:pt x="173" y="114"/>
                  </a:lnTo>
                  <a:lnTo>
                    <a:pt x="176" y="112"/>
                  </a:lnTo>
                  <a:lnTo>
                    <a:pt x="177" y="111"/>
                  </a:lnTo>
                  <a:lnTo>
                    <a:pt x="178" y="110"/>
                  </a:lnTo>
                  <a:lnTo>
                    <a:pt x="179" y="109"/>
                  </a:lnTo>
                  <a:lnTo>
                    <a:pt x="179" y="107"/>
                  </a:lnTo>
                  <a:lnTo>
                    <a:pt x="180" y="106"/>
                  </a:lnTo>
                  <a:lnTo>
                    <a:pt x="180" y="105"/>
                  </a:lnTo>
                  <a:lnTo>
                    <a:pt x="180" y="104"/>
                  </a:lnTo>
                  <a:lnTo>
                    <a:pt x="180" y="101"/>
                  </a:lnTo>
                  <a:lnTo>
                    <a:pt x="179" y="96"/>
                  </a:lnTo>
                  <a:lnTo>
                    <a:pt x="178" y="92"/>
                  </a:lnTo>
                  <a:lnTo>
                    <a:pt x="178" y="91"/>
                  </a:lnTo>
                  <a:lnTo>
                    <a:pt x="178" y="91"/>
                  </a:lnTo>
                  <a:lnTo>
                    <a:pt x="178" y="90"/>
                  </a:lnTo>
                  <a:lnTo>
                    <a:pt x="177" y="89"/>
                  </a:lnTo>
                  <a:lnTo>
                    <a:pt x="177" y="88"/>
                  </a:lnTo>
                  <a:lnTo>
                    <a:pt x="176" y="87"/>
                  </a:lnTo>
                  <a:lnTo>
                    <a:pt x="174" y="86"/>
                  </a:lnTo>
                  <a:lnTo>
                    <a:pt x="174" y="85"/>
                  </a:lnTo>
                  <a:lnTo>
                    <a:pt x="174" y="85"/>
                  </a:lnTo>
                  <a:lnTo>
                    <a:pt x="174" y="84"/>
                  </a:lnTo>
                  <a:lnTo>
                    <a:pt x="173" y="83"/>
                  </a:lnTo>
                  <a:lnTo>
                    <a:pt x="173" y="82"/>
                  </a:lnTo>
                  <a:lnTo>
                    <a:pt x="174" y="81"/>
                  </a:lnTo>
                  <a:lnTo>
                    <a:pt x="174" y="80"/>
                  </a:lnTo>
                  <a:lnTo>
                    <a:pt x="174" y="80"/>
                  </a:lnTo>
                  <a:lnTo>
                    <a:pt x="175" y="79"/>
                  </a:lnTo>
                  <a:lnTo>
                    <a:pt x="176" y="78"/>
                  </a:lnTo>
                  <a:lnTo>
                    <a:pt x="177" y="77"/>
                  </a:lnTo>
                  <a:lnTo>
                    <a:pt x="178" y="76"/>
                  </a:lnTo>
                  <a:lnTo>
                    <a:pt x="179" y="76"/>
                  </a:lnTo>
                  <a:lnTo>
                    <a:pt x="186" y="72"/>
                  </a:lnTo>
                  <a:lnTo>
                    <a:pt x="189" y="70"/>
                  </a:lnTo>
                  <a:lnTo>
                    <a:pt x="190" y="69"/>
                  </a:lnTo>
                  <a:lnTo>
                    <a:pt x="191" y="68"/>
                  </a:lnTo>
                  <a:lnTo>
                    <a:pt x="192" y="67"/>
                  </a:lnTo>
                  <a:lnTo>
                    <a:pt x="193" y="67"/>
                  </a:lnTo>
                  <a:lnTo>
                    <a:pt x="193" y="66"/>
                  </a:lnTo>
                  <a:lnTo>
                    <a:pt x="194" y="65"/>
                  </a:lnTo>
                  <a:lnTo>
                    <a:pt x="195" y="63"/>
                  </a:lnTo>
                  <a:lnTo>
                    <a:pt x="195" y="62"/>
                  </a:lnTo>
                  <a:lnTo>
                    <a:pt x="195" y="61"/>
                  </a:lnTo>
                  <a:lnTo>
                    <a:pt x="195" y="60"/>
                  </a:lnTo>
                  <a:lnTo>
                    <a:pt x="195" y="60"/>
                  </a:lnTo>
                  <a:lnTo>
                    <a:pt x="195" y="58"/>
                  </a:lnTo>
                  <a:lnTo>
                    <a:pt x="194" y="57"/>
                  </a:lnTo>
                  <a:lnTo>
                    <a:pt x="193" y="56"/>
                  </a:lnTo>
                  <a:lnTo>
                    <a:pt x="193" y="55"/>
                  </a:lnTo>
                  <a:lnTo>
                    <a:pt x="191" y="53"/>
                  </a:lnTo>
                  <a:lnTo>
                    <a:pt x="190" y="52"/>
                  </a:lnTo>
                  <a:lnTo>
                    <a:pt x="189" y="52"/>
                  </a:lnTo>
                  <a:lnTo>
                    <a:pt x="188" y="51"/>
                  </a:lnTo>
                  <a:lnTo>
                    <a:pt x="183" y="47"/>
                  </a:lnTo>
                  <a:lnTo>
                    <a:pt x="182" y="46"/>
                  </a:lnTo>
                  <a:lnTo>
                    <a:pt x="182" y="45"/>
                  </a:lnTo>
                  <a:lnTo>
                    <a:pt x="181" y="45"/>
                  </a:lnTo>
                  <a:lnTo>
                    <a:pt x="180" y="44"/>
                  </a:lnTo>
                  <a:lnTo>
                    <a:pt x="178" y="41"/>
                  </a:lnTo>
                  <a:lnTo>
                    <a:pt x="177" y="40"/>
                  </a:lnTo>
                  <a:lnTo>
                    <a:pt x="176" y="39"/>
                  </a:lnTo>
                  <a:lnTo>
                    <a:pt x="175" y="38"/>
                  </a:lnTo>
                  <a:lnTo>
                    <a:pt x="174" y="37"/>
                  </a:lnTo>
                  <a:lnTo>
                    <a:pt x="173" y="36"/>
                  </a:lnTo>
                  <a:lnTo>
                    <a:pt x="168" y="34"/>
                  </a:lnTo>
                  <a:lnTo>
                    <a:pt x="166" y="33"/>
                  </a:lnTo>
                  <a:lnTo>
                    <a:pt x="161" y="31"/>
                  </a:lnTo>
                  <a:lnTo>
                    <a:pt x="159" y="31"/>
                  </a:lnTo>
                  <a:lnTo>
                    <a:pt x="158" y="30"/>
                  </a:lnTo>
                  <a:lnTo>
                    <a:pt x="157" y="30"/>
                  </a:lnTo>
                  <a:lnTo>
                    <a:pt x="156" y="29"/>
                  </a:lnTo>
                  <a:lnTo>
                    <a:pt x="155" y="28"/>
                  </a:lnTo>
                  <a:lnTo>
                    <a:pt x="154" y="27"/>
                  </a:lnTo>
                  <a:lnTo>
                    <a:pt x="153" y="26"/>
                  </a:lnTo>
                  <a:lnTo>
                    <a:pt x="152" y="25"/>
                  </a:lnTo>
                  <a:lnTo>
                    <a:pt x="152" y="24"/>
                  </a:lnTo>
                  <a:lnTo>
                    <a:pt x="151" y="23"/>
                  </a:lnTo>
                  <a:lnTo>
                    <a:pt x="150" y="19"/>
                  </a:lnTo>
                  <a:lnTo>
                    <a:pt x="149" y="18"/>
                  </a:lnTo>
                  <a:lnTo>
                    <a:pt x="149" y="18"/>
                  </a:lnTo>
                  <a:lnTo>
                    <a:pt x="148" y="17"/>
                  </a:lnTo>
                  <a:lnTo>
                    <a:pt x="147" y="17"/>
                  </a:lnTo>
                  <a:lnTo>
                    <a:pt x="146" y="17"/>
                  </a:lnTo>
                  <a:lnTo>
                    <a:pt x="143" y="16"/>
                  </a:lnTo>
                  <a:lnTo>
                    <a:pt x="142" y="15"/>
                  </a:lnTo>
                  <a:lnTo>
                    <a:pt x="140" y="15"/>
                  </a:lnTo>
                  <a:lnTo>
                    <a:pt x="139" y="14"/>
                  </a:lnTo>
                  <a:lnTo>
                    <a:pt x="135" y="10"/>
                  </a:lnTo>
                  <a:lnTo>
                    <a:pt x="132" y="9"/>
                  </a:lnTo>
                  <a:lnTo>
                    <a:pt x="129" y="6"/>
                  </a:lnTo>
                  <a:lnTo>
                    <a:pt x="128" y="6"/>
                  </a:lnTo>
                  <a:lnTo>
                    <a:pt x="127" y="5"/>
                  </a:lnTo>
                  <a:lnTo>
                    <a:pt x="126" y="4"/>
                  </a:lnTo>
                  <a:lnTo>
                    <a:pt x="126" y="4"/>
                  </a:lnTo>
                  <a:lnTo>
                    <a:pt x="125" y="3"/>
                  </a:lnTo>
                  <a:lnTo>
                    <a:pt x="125" y="2"/>
                  </a:lnTo>
                  <a:lnTo>
                    <a:pt x="125" y="1"/>
                  </a:lnTo>
                  <a:lnTo>
                    <a:pt x="125" y="1"/>
                  </a:lnTo>
                  <a:lnTo>
                    <a:pt x="125" y="1"/>
                  </a:lnTo>
                  <a:lnTo>
                    <a:pt x="125" y="0"/>
                  </a:lnTo>
                  <a:lnTo>
                    <a:pt x="124" y="0"/>
                  </a:lnTo>
                  <a:lnTo>
                    <a:pt x="123" y="0"/>
                  </a:lnTo>
                  <a:lnTo>
                    <a:pt x="123"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17" name="Freeform 229">
              <a:extLst>
                <a:ext uri="{FF2B5EF4-FFF2-40B4-BE49-F238E27FC236}">
                  <a16:creationId xmlns:a16="http://schemas.microsoft.com/office/drawing/2014/main" id="{49E31AC9-2B0E-4F43-B6A1-6424200966F4}"/>
                </a:ext>
              </a:extLst>
            </p:cNvPr>
            <p:cNvSpPr>
              <a:spLocks/>
            </p:cNvSpPr>
            <p:nvPr/>
          </p:nvSpPr>
          <p:spPr bwMode="auto">
            <a:xfrm>
              <a:off x="6505433" y="5539495"/>
              <a:ext cx="1062443" cy="908010"/>
            </a:xfrm>
            <a:custGeom>
              <a:avLst/>
              <a:gdLst>
                <a:gd name="T0" fmla="*/ 253 w 886"/>
                <a:gd name="T1" fmla="*/ 52 h 690"/>
                <a:gd name="T2" fmla="*/ 309 w 886"/>
                <a:gd name="T3" fmla="*/ 31 h 690"/>
                <a:gd name="T4" fmla="*/ 343 w 886"/>
                <a:gd name="T5" fmla="*/ 49 h 690"/>
                <a:gd name="T6" fmla="*/ 376 w 886"/>
                <a:gd name="T7" fmla="*/ 46 h 690"/>
                <a:gd name="T8" fmla="*/ 406 w 886"/>
                <a:gd name="T9" fmla="*/ 47 h 690"/>
                <a:gd name="T10" fmla="*/ 452 w 886"/>
                <a:gd name="T11" fmla="*/ 49 h 690"/>
                <a:gd name="T12" fmla="*/ 478 w 886"/>
                <a:gd name="T13" fmla="*/ 67 h 690"/>
                <a:gd name="T14" fmla="*/ 514 w 886"/>
                <a:gd name="T15" fmla="*/ 37 h 690"/>
                <a:gd name="T16" fmla="*/ 529 w 886"/>
                <a:gd name="T17" fmla="*/ 0 h 690"/>
                <a:gd name="T18" fmla="*/ 572 w 886"/>
                <a:gd name="T19" fmla="*/ 17 h 690"/>
                <a:gd name="T20" fmla="*/ 598 w 886"/>
                <a:gd name="T21" fmla="*/ 43 h 690"/>
                <a:gd name="T22" fmla="*/ 591 w 886"/>
                <a:gd name="T23" fmla="*/ 66 h 690"/>
                <a:gd name="T24" fmla="*/ 589 w 886"/>
                <a:gd name="T25" fmla="*/ 124 h 690"/>
                <a:gd name="T26" fmla="*/ 598 w 886"/>
                <a:gd name="T27" fmla="*/ 169 h 690"/>
                <a:gd name="T28" fmla="*/ 617 w 886"/>
                <a:gd name="T29" fmla="*/ 215 h 690"/>
                <a:gd name="T30" fmla="*/ 664 w 886"/>
                <a:gd name="T31" fmla="*/ 224 h 690"/>
                <a:gd name="T32" fmla="*/ 671 w 886"/>
                <a:gd name="T33" fmla="*/ 241 h 690"/>
                <a:gd name="T34" fmla="*/ 712 w 886"/>
                <a:gd name="T35" fmla="*/ 251 h 690"/>
                <a:gd name="T36" fmla="*/ 769 w 886"/>
                <a:gd name="T37" fmla="*/ 259 h 690"/>
                <a:gd name="T38" fmla="*/ 782 w 886"/>
                <a:gd name="T39" fmla="*/ 300 h 690"/>
                <a:gd name="T40" fmla="*/ 839 w 886"/>
                <a:gd name="T41" fmla="*/ 321 h 690"/>
                <a:gd name="T42" fmla="*/ 872 w 886"/>
                <a:gd name="T43" fmla="*/ 322 h 690"/>
                <a:gd name="T44" fmla="*/ 880 w 886"/>
                <a:gd name="T45" fmla="*/ 351 h 690"/>
                <a:gd name="T46" fmla="*/ 851 w 886"/>
                <a:gd name="T47" fmla="*/ 390 h 690"/>
                <a:gd name="T48" fmla="*/ 858 w 886"/>
                <a:gd name="T49" fmla="*/ 414 h 690"/>
                <a:gd name="T50" fmla="*/ 875 w 886"/>
                <a:gd name="T51" fmla="*/ 440 h 690"/>
                <a:gd name="T52" fmla="*/ 861 w 886"/>
                <a:gd name="T53" fmla="*/ 460 h 690"/>
                <a:gd name="T54" fmla="*/ 800 w 886"/>
                <a:gd name="T55" fmla="*/ 424 h 690"/>
                <a:gd name="T56" fmla="*/ 750 w 886"/>
                <a:gd name="T57" fmla="*/ 411 h 690"/>
                <a:gd name="T58" fmla="*/ 703 w 886"/>
                <a:gd name="T59" fmla="*/ 437 h 690"/>
                <a:gd name="T60" fmla="*/ 689 w 886"/>
                <a:gd name="T61" fmla="*/ 404 h 690"/>
                <a:gd name="T62" fmla="*/ 638 w 886"/>
                <a:gd name="T63" fmla="*/ 391 h 690"/>
                <a:gd name="T64" fmla="*/ 621 w 886"/>
                <a:gd name="T65" fmla="*/ 436 h 690"/>
                <a:gd name="T66" fmla="*/ 613 w 886"/>
                <a:gd name="T67" fmla="*/ 522 h 690"/>
                <a:gd name="T68" fmla="*/ 604 w 886"/>
                <a:gd name="T69" fmla="*/ 557 h 690"/>
                <a:gd name="T70" fmla="*/ 547 w 886"/>
                <a:gd name="T71" fmla="*/ 552 h 690"/>
                <a:gd name="T72" fmla="*/ 509 w 886"/>
                <a:gd name="T73" fmla="*/ 614 h 690"/>
                <a:gd name="T74" fmla="*/ 497 w 886"/>
                <a:gd name="T75" fmla="*/ 673 h 690"/>
                <a:gd name="T76" fmla="*/ 466 w 886"/>
                <a:gd name="T77" fmla="*/ 654 h 690"/>
                <a:gd name="T78" fmla="*/ 414 w 886"/>
                <a:gd name="T79" fmla="*/ 648 h 690"/>
                <a:gd name="T80" fmla="*/ 388 w 886"/>
                <a:gd name="T81" fmla="*/ 656 h 690"/>
                <a:gd name="T82" fmla="*/ 360 w 886"/>
                <a:gd name="T83" fmla="*/ 679 h 690"/>
                <a:gd name="T84" fmla="*/ 302 w 886"/>
                <a:gd name="T85" fmla="*/ 675 h 690"/>
                <a:gd name="T86" fmla="*/ 226 w 886"/>
                <a:gd name="T87" fmla="*/ 661 h 690"/>
                <a:gd name="T88" fmla="*/ 205 w 886"/>
                <a:gd name="T89" fmla="*/ 631 h 690"/>
                <a:gd name="T90" fmla="*/ 203 w 886"/>
                <a:gd name="T91" fmla="*/ 599 h 690"/>
                <a:gd name="T92" fmla="*/ 146 w 886"/>
                <a:gd name="T93" fmla="*/ 555 h 690"/>
                <a:gd name="T94" fmla="*/ 105 w 886"/>
                <a:gd name="T95" fmla="*/ 511 h 690"/>
                <a:gd name="T96" fmla="*/ 70 w 886"/>
                <a:gd name="T97" fmla="*/ 475 h 690"/>
                <a:gd name="T98" fmla="*/ 29 w 886"/>
                <a:gd name="T99" fmla="*/ 432 h 690"/>
                <a:gd name="T100" fmla="*/ 1 w 886"/>
                <a:gd name="T101" fmla="*/ 405 h 690"/>
                <a:gd name="T102" fmla="*/ 24 w 886"/>
                <a:gd name="T103" fmla="*/ 360 h 690"/>
                <a:gd name="T104" fmla="*/ 26 w 886"/>
                <a:gd name="T105" fmla="*/ 302 h 690"/>
                <a:gd name="T106" fmla="*/ 67 w 886"/>
                <a:gd name="T107" fmla="*/ 284 h 690"/>
                <a:gd name="T108" fmla="*/ 70 w 886"/>
                <a:gd name="T109" fmla="*/ 245 h 690"/>
                <a:gd name="T110" fmla="*/ 75 w 886"/>
                <a:gd name="T111" fmla="*/ 221 h 690"/>
                <a:gd name="T112" fmla="*/ 84 w 886"/>
                <a:gd name="T113" fmla="*/ 197 h 690"/>
                <a:gd name="T114" fmla="*/ 106 w 886"/>
                <a:gd name="T115" fmla="*/ 151 h 690"/>
                <a:gd name="T116" fmla="*/ 102 w 886"/>
                <a:gd name="T117" fmla="*/ 94 h 690"/>
                <a:gd name="T118" fmla="*/ 104 w 886"/>
                <a:gd name="T119" fmla="*/ 62 h 690"/>
                <a:gd name="T120" fmla="*/ 147 w 886"/>
                <a:gd name="T121" fmla="*/ 57 h 690"/>
                <a:gd name="T122" fmla="*/ 182 w 886"/>
                <a:gd name="T123" fmla="*/ 63 h 690"/>
                <a:gd name="T124" fmla="*/ 218 w 886"/>
                <a:gd name="T125" fmla="*/ 36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6" h="690">
                  <a:moveTo>
                    <a:pt x="230" y="31"/>
                  </a:moveTo>
                  <a:lnTo>
                    <a:pt x="230" y="31"/>
                  </a:lnTo>
                  <a:lnTo>
                    <a:pt x="231" y="32"/>
                  </a:lnTo>
                  <a:lnTo>
                    <a:pt x="231" y="33"/>
                  </a:lnTo>
                  <a:lnTo>
                    <a:pt x="231" y="33"/>
                  </a:lnTo>
                  <a:lnTo>
                    <a:pt x="231" y="35"/>
                  </a:lnTo>
                  <a:lnTo>
                    <a:pt x="231" y="41"/>
                  </a:lnTo>
                  <a:lnTo>
                    <a:pt x="231" y="43"/>
                  </a:lnTo>
                  <a:lnTo>
                    <a:pt x="232" y="44"/>
                  </a:lnTo>
                  <a:lnTo>
                    <a:pt x="232" y="46"/>
                  </a:lnTo>
                  <a:lnTo>
                    <a:pt x="232" y="47"/>
                  </a:lnTo>
                  <a:lnTo>
                    <a:pt x="232" y="48"/>
                  </a:lnTo>
                  <a:lnTo>
                    <a:pt x="233" y="49"/>
                  </a:lnTo>
                  <a:lnTo>
                    <a:pt x="234" y="49"/>
                  </a:lnTo>
                  <a:lnTo>
                    <a:pt x="234" y="50"/>
                  </a:lnTo>
                  <a:lnTo>
                    <a:pt x="235" y="51"/>
                  </a:lnTo>
                  <a:lnTo>
                    <a:pt x="236" y="51"/>
                  </a:lnTo>
                  <a:lnTo>
                    <a:pt x="237" y="52"/>
                  </a:lnTo>
                  <a:lnTo>
                    <a:pt x="238" y="52"/>
                  </a:lnTo>
                  <a:lnTo>
                    <a:pt x="240" y="52"/>
                  </a:lnTo>
                  <a:lnTo>
                    <a:pt x="241" y="52"/>
                  </a:lnTo>
                  <a:lnTo>
                    <a:pt x="243" y="52"/>
                  </a:lnTo>
                  <a:lnTo>
                    <a:pt x="244" y="52"/>
                  </a:lnTo>
                  <a:lnTo>
                    <a:pt x="246" y="51"/>
                  </a:lnTo>
                  <a:lnTo>
                    <a:pt x="247" y="51"/>
                  </a:lnTo>
                  <a:lnTo>
                    <a:pt x="248" y="51"/>
                  </a:lnTo>
                  <a:lnTo>
                    <a:pt x="251" y="52"/>
                  </a:lnTo>
                  <a:lnTo>
                    <a:pt x="253" y="52"/>
                  </a:lnTo>
                  <a:lnTo>
                    <a:pt x="254" y="52"/>
                  </a:lnTo>
                  <a:lnTo>
                    <a:pt x="257" y="51"/>
                  </a:lnTo>
                  <a:lnTo>
                    <a:pt x="259" y="51"/>
                  </a:lnTo>
                  <a:lnTo>
                    <a:pt x="261" y="51"/>
                  </a:lnTo>
                  <a:lnTo>
                    <a:pt x="265" y="51"/>
                  </a:lnTo>
                  <a:lnTo>
                    <a:pt x="267" y="51"/>
                  </a:lnTo>
                  <a:lnTo>
                    <a:pt x="278" y="50"/>
                  </a:lnTo>
                  <a:lnTo>
                    <a:pt x="283" y="50"/>
                  </a:lnTo>
                  <a:lnTo>
                    <a:pt x="285" y="49"/>
                  </a:lnTo>
                  <a:lnTo>
                    <a:pt x="287" y="49"/>
                  </a:lnTo>
                  <a:lnTo>
                    <a:pt x="289" y="49"/>
                  </a:lnTo>
                  <a:lnTo>
                    <a:pt x="290" y="49"/>
                  </a:lnTo>
                  <a:lnTo>
                    <a:pt x="290" y="49"/>
                  </a:lnTo>
                  <a:lnTo>
                    <a:pt x="291" y="49"/>
                  </a:lnTo>
                  <a:lnTo>
                    <a:pt x="292" y="48"/>
                  </a:lnTo>
                  <a:lnTo>
                    <a:pt x="293" y="48"/>
                  </a:lnTo>
                  <a:lnTo>
                    <a:pt x="293" y="47"/>
                  </a:lnTo>
                  <a:lnTo>
                    <a:pt x="294" y="45"/>
                  </a:lnTo>
                  <a:lnTo>
                    <a:pt x="296" y="43"/>
                  </a:lnTo>
                  <a:lnTo>
                    <a:pt x="297" y="41"/>
                  </a:lnTo>
                  <a:lnTo>
                    <a:pt x="298" y="39"/>
                  </a:lnTo>
                  <a:lnTo>
                    <a:pt x="299" y="36"/>
                  </a:lnTo>
                  <a:lnTo>
                    <a:pt x="300" y="35"/>
                  </a:lnTo>
                  <a:lnTo>
                    <a:pt x="301" y="34"/>
                  </a:lnTo>
                  <a:lnTo>
                    <a:pt x="302" y="33"/>
                  </a:lnTo>
                  <a:lnTo>
                    <a:pt x="303" y="33"/>
                  </a:lnTo>
                  <a:lnTo>
                    <a:pt x="304" y="32"/>
                  </a:lnTo>
                  <a:lnTo>
                    <a:pt x="309" y="31"/>
                  </a:lnTo>
                  <a:lnTo>
                    <a:pt x="311" y="31"/>
                  </a:lnTo>
                  <a:lnTo>
                    <a:pt x="312" y="30"/>
                  </a:lnTo>
                  <a:lnTo>
                    <a:pt x="314" y="30"/>
                  </a:lnTo>
                  <a:lnTo>
                    <a:pt x="315" y="30"/>
                  </a:lnTo>
                  <a:lnTo>
                    <a:pt x="316" y="30"/>
                  </a:lnTo>
                  <a:lnTo>
                    <a:pt x="317" y="31"/>
                  </a:lnTo>
                  <a:lnTo>
                    <a:pt x="319" y="31"/>
                  </a:lnTo>
                  <a:lnTo>
                    <a:pt x="321" y="32"/>
                  </a:lnTo>
                  <a:lnTo>
                    <a:pt x="323" y="33"/>
                  </a:lnTo>
                  <a:lnTo>
                    <a:pt x="324" y="34"/>
                  </a:lnTo>
                  <a:lnTo>
                    <a:pt x="325" y="35"/>
                  </a:lnTo>
                  <a:lnTo>
                    <a:pt x="326" y="36"/>
                  </a:lnTo>
                  <a:lnTo>
                    <a:pt x="328" y="38"/>
                  </a:lnTo>
                  <a:lnTo>
                    <a:pt x="328" y="39"/>
                  </a:lnTo>
                  <a:lnTo>
                    <a:pt x="329" y="40"/>
                  </a:lnTo>
                  <a:lnTo>
                    <a:pt x="330" y="40"/>
                  </a:lnTo>
                  <a:lnTo>
                    <a:pt x="331" y="41"/>
                  </a:lnTo>
                  <a:lnTo>
                    <a:pt x="331" y="41"/>
                  </a:lnTo>
                  <a:lnTo>
                    <a:pt x="334" y="42"/>
                  </a:lnTo>
                  <a:lnTo>
                    <a:pt x="336" y="43"/>
                  </a:lnTo>
                  <a:lnTo>
                    <a:pt x="338" y="44"/>
                  </a:lnTo>
                  <a:lnTo>
                    <a:pt x="339" y="45"/>
                  </a:lnTo>
                  <a:lnTo>
                    <a:pt x="339" y="45"/>
                  </a:lnTo>
                  <a:lnTo>
                    <a:pt x="340" y="46"/>
                  </a:lnTo>
                  <a:lnTo>
                    <a:pt x="341" y="47"/>
                  </a:lnTo>
                  <a:lnTo>
                    <a:pt x="342" y="48"/>
                  </a:lnTo>
                  <a:lnTo>
                    <a:pt x="342" y="49"/>
                  </a:lnTo>
                  <a:lnTo>
                    <a:pt x="343" y="49"/>
                  </a:lnTo>
                  <a:lnTo>
                    <a:pt x="344" y="52"/>
                  </a:lnTo>
                  <a:lnTo>
                    <a:pt x="344" y="53"/>
                  </a:lnTo>
                  <a:lnTo>
                    <a:pt x="345" y="53"/>
                  </a:lnTo>
                  <a:lnTo>
                    <a:pt x="345" y="53"/>
                  </a:lnTo>
                  <a:lnTo>
                    <a:pt x="345" y="53"/>
                  </a:lnTo>
                  <a:lnTo>
                    <a:pt x="346" y="54"/>
                  </a:lnTo>
                  <a:lnTo>
                    <a:pt x="349" y="54"/>
                  </a:lnTo>
                  <a:lnTo>
                    <a:pt x="351" y="54"/>
                  </a:lnTo>
                  <a:lnTo>
                    <a:pt x="353" y="55"/>
                  </a:lnTo>
                  <a:lnTo>
                    <a:pt x="354" y="55"/>
                  </a:lnTo>
                  <a:lnTo>
                    <a:pt x="355" y="55"/>
                  </a:lnTo>
                  <a:lnTo>
                    <a:pt x="358" y="54"/>
                  </a:lnTo>
                  <a:lnTo>
                    <a:pt x="358" y="54"/>
                  </a:lnTo>
                  <a:lnTo>
                    <a:pt x="359" y="53"/>
                  </a:lnTo>
                  <a:lnTo>
                    <a:pt x="360" y="53"/>
                  </a:lnTo>
                  <a:lnTo>
                    <a:pt x="364" y="50"/>
                  </a:lnTo>
                  <a:lnTo>
                    <a:pt x="365" y="49"/>
                  </a:lnTo>
                  <a:lnTo>
                    <a:pt x="366" y="48"/>
                  </a:lnTo>
                  <a:lnTo>
                    <a:pt x="368" y="48"/>
                  </a:lnTo>
                  <a:lnTo>
                    <a:pt x="369" y="47"/>
                  </a:lnTo>
                  <a:lnTo>
                    <a:pt x="370" y="47"/>
                  </a:lnTo>
                  <a:lnTo>
                    <a:pt x="372" y="47"/>
                  </a:lnTo>
                  <a:lnTo>
                    <a:pt x="374" y="47"/>
                  </a:lnTo>
                  <a:lnTo>
                    <a:pt x="375" y="47"/>
                  </a:lnTo>
                  <a:lnTo>
                    <a:pt x="375" y="47"/>
                  </a:lnTo>
                  <a:lnTo>
                    <a:pt x="376" y="47"/>
                  </a:lnTo>
                  <a:lnTo>
                    <a:pt x="376" y="47"/>
                  </a:lnTo>
                  <a:lnTo>
                    <a:pt x="376" y="46"/>
                  </a:lnTo>
                  <a:lnTo>
                    <a:pt x="376" y="46"/>
                  </a:lnTo>
                  <a:lnTo>
                    <a:pt x="376" y="44"/>
                  </a:lnTo>
                  <a:lnTo>
                    <a:pt x="376" y="41"/>
                  </a:lnTo>
                  <a:lnTo>
                    <a:pt x="376" y="40"/>
                  </a:lnTo>
                  <a:lnTo>
                    <a:pt x="376" y="40"/>
                  </a:lnTo>
                  <a:lnTo>
                    <a:pt x="376" y="40"/>
                  </a:lnTo>
                  <a:lnTo>
                    <a:pt x="377" y="39"/>
                  </a:lnTo>
                  <a:lnTo>
                    <a:pt x="377" y="39"/>
                  </a:lnTo>
                  <a:lnTo>
                    <a:pt x="378" y="39"/>
                  </a:lnTo>
                  <a:lnTo>
                    <a:pt x="378" y="38"/>
                  </a:lnTo>
                  <a:lnTo>
                    <a:pt x="379" y="39"/>
                  </a:lnTo>
                  <a:lnTo>
                    <a:pt x="380" y="39"/>
                  </a:lnTo>
                  <a:lnTo>
                    <a:pt x="384" y="41"/>
                  </a:lnTo>
                  <a:lnTo>
                    <a:pt x="385" y="42"/>
                  </a:lnTo>
                  <a:lnTo>
                    <a:pt x="386" y="43"/>
                  </a:lnTo>
                  <a:lnTo>
                    <a:pt x="389" y="44"/>
                  </a:lnTo>
                  <a:lnTo>
                    <a:pt x="390" y="44"/>
                  </a:lnTo>
                  <a:lnTo>
                    <a:pt x="391" y="45"/>
                  </a:lnTo>
                  <a:lnTo>
                    <a:pt x="396" y="48"/>
                  </a:lnTo>
                  <a:lnTo>
                    <a:pt x="397" y="49"/>
                  </a:lnTo>
                  <a:lnTo>
                    <a:pt x="399" y="50"/>
                  </a:lnTo>
                  <a:lnTo>
                    <a:pt x="400" y="50"/>
                  </a:lnTo>
                  <a:lnTo>
                    <a:pt x="401" y="50"/>
                  </a:lnTo>
                  <a:lnTo>
                    <a:pt x="401" y="50"/>
                  </a:lnTo>
                  <a:lnTo>
                    <a:pt x="402" y="50"/>
                  </a:lnTo>
                  <a:lnTo>
                    <a:pt x="402" y="50"/>
                  </a:lnTo>
                  <a:lnTo>
                    <a:pt x="404" y="48"/>
                  </a:lnTo>
                  <a:lnTo>
                    <a:pt x="406" y="47"/>
                  </a:lnTo>
                  <a:lnTo>
                    <a:pt x="408" y="47"/>
                  </a:lnTo>
                  <a:lnTo>
                    <a:pt x="408" y="46"/>
                  </a:lnTo>
                  <a:lnTo>
                    <a:pt x="409" y="46"/>
                  </a:lnTo>
                  <a:lnTo>
                    <a:pt x="411" y="46"/>
                  </a:lnTo>
                  <a:lnTo>
                    <a:pt x="412" y="46"/>
                  </a:lnTo>
                  <a:lnTo>
                    <a:pt x="415" y="46"/>
                  </a:lnTo>
                  <a:lnTo>
                    <a:pt x="416" y="47"/>
                  </a:lnTo>
                  <a:lnTo>
                    <a:pt x="417" y="47"/>
                  </a:lnTo>
                  <a:lnTo>
                    <a:pt x="418" y="47"/>
                  </a:lnTo>
                  <a:lnTo>
                    <a:pt x="419" y="47"/>
                  </a:lnTo>
                  <a:lnTo>
                    <a:pt x="422" y="49"/>
                  </a:lnTo>
                  <a:lnTo>
                    <a:pt x="423" y="49"/>
                  </a:lnTo>
                  <a:lnTo>
                    <a:pt x="425" y="50"/>
                  </a:lnTo>
                  <a:lnTo>
                    <a:pt x="426" y="50"/>
                  </a:lnTo>
                  <a:lnTo>
                    <a:pt x="429" y="51"/>
                  </a:lnTo>
                  <a:lnTo>
                    <a:pt x="434" y="51"/>
                  </a:lnTo>
                  <a:lnTo>
                    <a:pt x="436" y="51"/>
                  </a:lnTo>
                  <a:lnTo>
                    <a:pt x="439" y="52"/>
                  </a:lnTo>
                  <a:lnTo>
                    <a:pt x="440" y="51"/>
                  </a:lnTo>
                  <a:lnTo>
                    <a:pt x="441" y="51"/>
                  </a:lnTo>
                  <a:lnTo>
                    <a:pt x="444" y="51"/>
                  </a:lnTo>
                  <a:lnTo>
                    <a:pt x="446" y="50"/>
                  </a:lnTo>
                  <a:lnTo>
                    <a:pt x="448" y="50"/>
                  </a:lnTo>
                  <a:lnTo>
                    <a:pt x="451" y="49"/>
                  </a:lnTo>
                  <a:lnTo>
                    <a:pt x="451" y="49"/>
                  </a:lnTo>
                  <a:lnTo>
                    <a:pt x="452" y="49"/>
                  </a:lnTo>
                  <a:lnTo>
                    <a:pt x="452" y="49"/>
                  </a:lnTo>
                  <a:lnTo>
                    <a:pt x="452" y="49"/>
                  </a:lnTo>
                  <a:lnTo>
                    <a:pt x="452" y="50"/>
                  </a:lnTo>
                  <a:lnTo>
                    <a:pt x="452" y="51"/>
                  </a:lnTo>
                  <a:lnTo>
                    <a:pt x="452" y="52"/>
                  </a:lnTo>
                  <a:lnTo>
                    <a:pt x="452" y="55"/>
                  </a:lnTo>
                  <a:lnTo>
                    <a:pt x="451" y="56"/>
                  </a:lnTo>
                  <a:lnTo>
                    <a:pt x="451" y="57"/>
                  </a:lnTo>
                  <a:lnTo>
                    <a:pt x="452" y="57"/>
                  </a:lnTo>
                  <a:lnTo>
                    <a:pt x="452" y="58"/>
                  </a:lnTo>
                  <a:lnTo>
                    <a:pt x="452" y="58"/>
                  </a:lnTo>
                  <a:lnTo>
                    <a:pt x="453" y="59"/>
                  </a:lnTo>
                  <a:lnTo>
                    <a:pt x="454" y="59"/>
                  </a:lnTo>
                  <a:lnTo>
                    <a:pt x="454" y="60"/>
                  </a:lnTo>
                  <a:lnTo>
                    <a:pt x="455" y="60"/>
                  </a:lnTo>
                  <a:lnTo>
                    <a:pt x="456" y="60"/>
                  </a:lnTo>
                  <a:lnTo>
                    <a:pt x="458" y="60"/>
                  </a:lnTo>
                  <a:lnTo>
                    <a:pt x="461" y="61"/>
                  </a:lnTo>
                  <a:lnTo>
                    <a:pt x="463" y="61"/>
                  </a:lnTo>
                  <a:lnTo>
                    <a:pt x="465" y="62"/>
                  </a:lnTo>
                  <a:lnTo>
                    <a:pt x="468" y="62"/>
                  </a:lnTo>
                  <a:lnTo>
                    <a:pt x="470" y="63"/>
                  </a:lnTo>
                  <a:lnTo>
                    <a:pt x="471" y="64"/>
                  </a:lnTo>
                  <a:lnTo>
                    <a:pt x="472" y="65"/>
                  </a:lnTo>
                  <a:lnTo>
                    <a:pt x="475" y="66"/>
                  </a:lnTo>
                  <a:lnTo>
                    <a:pt x="476" y="67"/>
                  </a:lnTo>
                  <a:lnTo>
                    <a:pt x="476" y="67"/>
                  </a:lnTo>
                  <a:lnTo>
                    <a:pt x="477" y="67"/>
                  </a:lnTo>
                  <a:lnTo>
                    <a:pt x="477" y="67"/>
                  </a:lnTo>
                  <a:lnTo>
                    <a:pt x="478" y="67"/>
                  </a:lnTo>
                  <a:lnTo>
                    <a:pt x="478" y="67"/>
                  </a:lnTo>
                  <a:lnTo>
                    <a:pt x="479" y="67"/>
                  </a:lnTo>
                  <a:lnTo>
                    <a:pt x="480" y="67"/>
                  </a:lnTo>
                  <a:lnTo>
                    <a:pt x="480" y="66"/>
                  </a:lnTo>
                  <a:lnTo>
                    <a:pt x="481" y="65"/>
                  </a:lnTo>
                  <a:lnTo>
                    <a:pt x="482" y="62"/>
                  </a:lnTo>
                  <a:lnTo>
                    <a:pt x="483" y="61"/>
                  </a:lnTo>
                  <a:lnTo>
                    <a:pt x="485" y="59"/>
                  </a:lnTo>
                  <a:lnTo>
                    <a:pt x="487" y="58"/>
                  </a:lnTo>
                  <a:lnTo>
                    <a:pt x="489" y="56"/>
                  </a:lnTo>
                  <a:lnTo>
                    <a:pt x="493" y="52"/>
                  </a:lnTo>
                  <a:lnTo>
                    <a:pt x="495" y="50"/>
                  </a:lnTo>
                  <a:lnTo>
                    <a:pt x="498" y="48"/>
                  </a:lnTo>
                  <a:lnTo>
                    <a:pt x="499" y="48"/>
                  </a:lnTo>
                  <a:lnTo>
                    <a:pt x="500" y="47"/>
                  </a:lnTo>
                  <a:lnTo>
                    <a:pt x="502" y="47"/>
                  </a:lnTo>
                  <a:lnTo>
                    <a:pt x="507" y="45"/>
                  </a:lnTo>
                  <a:lnTo>
                    <a:pt x="508" y="45"/>
                  </a:lnTo>
                  <a:lnTo>
                    <a:pt x="510" y="44"/>
                  </a:lnTo>
                  <a:lnTo>
                    <a:pt x="511" y="43"/>
                  </a:lnTo>
                  <a:lnTo>
                    <a:pt x="513" y="43"/>
                  </a:lnTo>
                  <a:lnTo>
                    <a:pt x="513" y="42"/>
                  </a:lnTo>
                  <a:lnTo>
                    <a:pt x="514" y="42"/>
                  </a:lnTo>
                  <a:lnTo>
                    <a:pt x="514" y="41"/>
                  </a:lnTo>
                  <a:lnTo>
                    <a:pt x="515" y="40"/>
                  </a:lnTo>
                  <a:lnTo>
                    <a:pt x="515" y="39"/>
                  </a:lnTo>
                  <a:lnTo>
                    <a:pt x="515" y="38"/>
                  </a:lnTo>
                  <a:lnTo>
                    <a:pt x="514" y="37"/>
                  </a:lnTo>
                  <a:lnTo>
                    <a:pt x="514" y="34"/>
                  </a:lnTo>
                  <a:lnTo>
                    <a:pt x="513" y="31"/>
                  </a:lnTo>
                  <a:lnTo>
                    <a:pt x="512" y="29"/>
                  </a:lnTo>
                  <a:lnTo>
                    <a:pt x="512" y="28"/>
                  </a:lnTo>
                  <a:lnTo>
                    <a:pt x="512" y="27"/>
                  </a:lnTo>
                  <a:lnTo>
                    <a:pt x="512" y="25"/>
                  </a:lnTo>
                  <a:lnTo>
                    <a:pt x="512" y="24"/>
                  </a:lnTo>
                  <a:lnTo>
                    <a:pt x="513" y="20"/>
                  </a:lnTo>
                  <a:lnTo>
                    <a:pt x="514" y="19"/>
                  </a:lnTo>
                  <a:lnTo>
                    <a:pt x="514" y="17"/>
                  </a:lnTo>
                  <a:lnTo>
                    <a:pt x="514" y="15"/>
                  </a:lnTo>
                  <a:lnTo>
                    <a:pt x="514" y="14"/>
                  </a:lnTo>
                  <a:lnTo>
                    <a:pt x="514" y="14"/>
                  </a:lnTo>
                  <a:lnTo>
                    <a:pt x="515" y="13"/>
                  </a:lnTo>
                  <a:lnTo>
                    <a:pt x="515" y="12"/>
                  </a:lnTo>
                  <a:lnTo>
                    <a:pt x="516" y="11"/>
                  </a:lnTo>
                  <a:lnTo>
                    <a:pt x="518" y="10"/>
                  </a:lnTo>
                  <a:lnTo>
                    <a:pt x="518" y="9"/>
                  </a:lnTo>
                  <a:lnTo>
                    <a:pt x="519" y="8"/>
                  </a:lnTo>
                  <a:lnTo>
                    <a:pt x="520" y="7"/>
                  </a:lnTo>
                  <a:lnTo>
                    <a:pt x="521" y="6"/>
                  </a:lnTo>
                  <a:lnTo>
                    <a:pt x="521" y="5"/>
                  </a:lnTo>
                  <a:lnTo>
                    <a:pt x="522" y="4"/>
                  </a:lnTo>
                  <a:lnTo>
                    <a:pt x="525" y="2"/>
                  </a:lnTo>
                  <a:lnTo>
                    <a:pt x="527" y="0"/>
                  </a:lnTo>
                  <a:lnTo>
                    <a:pt x="528" y="0"/>
                  </a:lnTo>
                  <a:lnTo>
                    <a:pt x="529" y="0"/>
                  </a:lnTo>
                  <a:lnTo>
                    <a:pt x="529" y="0"/>
                  </a:lnTo>
                  <a:lnTo>
                    <a:pt x="530" y="0"/>
                  </a:lnTo>
                  <a:lnTo>
                    <a:pt x="531" y="0"/>
                  </a:lnTo>
                  <a:lnTo>
                    <a:pt x="532" y="0"/>
                  </a:lnTo>
                  <a:lnTo>
                    <a:pt x="533" y="1"/>
                  </a:lnTo>
                  <a:lnTo>
                    <a:pt x="536" y="3"/>
                  </a:lnTo>
                  <a:lnTo>
                    <a:pt x="537" y="4"/>
                  </a:lnTo>
                  <a:lnTo>
                    <a:pt x="540" y="5"/>
                  </a:lnTo>
                  <a:lnTo>
                    <a:pt x="545" y="8"/>
                  </a:lnTo>
                  <a:lnTo>
                    <a:pt x="547" y="8"/>
                  </a:lnTo>
                  <a:lnTo>
                    <a:pt x="548" y="9"/>
                  </a:lnTo>
                  <a:lnTo>
                    <a:pt x="549" y="10"/>
                  </a:lnTo>
                  <a:lnTo>
                    <a:pt x="550" y="11"/>
                  </a:lnTo>
                  <a:lnTo>
                    <a:pt x="555" y="15"/>
                  </a:lnTo>
                  <a:lnTo>
                    <a:pt x="557" y="17"/>
                  </a:lnTo>
                  <a:lnTo>
                    <a:pt x="559" y="18"/>
                  </a:lnTo>
                  <a:lnTo>
                    <a:pt x="560" y="19"/>
                  </a:lnTo>
                  <a:lnTo>
                    <a:pt x="561" y="20"/>
                  </a:lnTo>
                  <a:lnTo>
                    <a:pt x="563" y="20"/>
                  </a:lnTo>
                  <a:lnTo>
                    <a:pt x="563" y="20"/>
                  </a:lnTo>
                  <a:lnTo>
                    <a:pt x="564" y="21"/>
                  </a:lnTo>
                  <a:lnTo>
                    <a:pt x="564" y="21"/>
                  </a:lnTo>
                  <a:lnTo>
                    <a:pt x="565" y="20"/>
                  </a:lnTo>
                  <a:lnTo>
                    <a:pt x="566" y="20"/>
                  </a:lnTo>
                  <a:lnTo>
                    <a:pt x="568" y="19"/>
                  </a:lnTo>
                  <a:lnTo>
                    <a:pt x="569" y="18"/>
                  </a:lnTo>
                  <a:lnTo>
                    <a:pt x="570" y="18"/>
                  </a:lnTo>
                  <a:lnTo>
                    <a:pt x="572" y="17"/>
                  </a:lnTo>
                  <a:lnTo>
                    <a:pt x="572" y="17"/>
                  </a:lnTo>
                  <a:lnTo>
                    <a:pt x="573" y="17"/>
                  </a:lnTo>
                  <a:lnTo>
                    <a:pt x="573" y="17"/>
                  </a:lnTo>
                  <a:lnTo>
                    <a:pt x="574" y="18"/>
                  </a:lnTo>
                  <a:lnTo>
                    <a:pt x="574" y="18"/>
                  </a:lnTo>
                  <a:lnTo>
                    <a:pt x="575" y="18"/>
                  </a:lnTo>
                  <a:lnTo>
                    <a:pt x="575" y="19"/>
                  </a:lnTo>
                  <a:lnTo>
                    <a:pt x="576" y="21"/>
                  </a:lnTo>
                  <a:lnTo>
                    <a:pt x="577" y="23"/>
                  </a:lnTo>
                  <a:lnTo>
                    <a:pt x="578" y="25"/>
                  </a:lnTo>
                  <a:lnTo>
                    <a:pt x="579" y="27"/>
                  </a:lnTo>
                  <a:lnTo>
                    <a:pt x="581" y="31"/>
                  </a:lnTo>
                  <a:lnTo>
                    <a:pt x="583" y="35"/>
                  </a:lnTo>
                  <a:lnTo>
                    <a:pt x="584" y="37"/>
                  </a:lnTo>
                  <a:lnTo>
                    <a:pt x="585" y="38"/>
                  </a:lnTo>
                  <a:lnTo>
                    <a:pt x="586" y="39"/>
                  </a:lnTo>
                  <a:lnTo>
                    <a:pt x="586" y="40"/>
                  </a:lnTo>
                  <a:lnTo>
                    <a:pt x="588" y="41"/>
                  </a:lnTo>
                  <a:lnTo>
                    <a:pt x="589" y="42"/>
                  </a:lnTo>
                  <a:lnTo>
                    <a:pt x="590" y="42"/>
                  </a:lnTo>
                  <a:lnTo>
                    <a:pt x="591" y="43"/>
                  </a:lnTo>
                  <a:lnTo>
                    <a:pt x="592" y="43"/>
                  </a:lnTo>
                  <a:lnTo>
                    <a:pt x="593" y="43"/>
                  </a:lnTo>
                  <a:lnTo>
                    <a:pt x="594" y="43"/>
                  </a:lnTo>
                  <a:lnTo>
                    <a:pt x="595" y="43"/>
                  </a:lnTo>
                  <a:lnTo>
                    <a:pt x="596" y="43"/>
                  </a:lnTo>
                  <a:lnTo>
                    <a:pt x="597" y="43"/>
                  </a:lnTo>
                  <a:lnTo>
                    <a:pt x="598" y="43"/>
                  </a:lnTo>
                  <a:lnTo>
                    <a:pt x="598" y="43"/>
                  </a:lnTo>
                  <a:lnTo>
                    <a:pt x="599" y="42"/>
                  </a:lnTo>
                  <a:lnTo>
                    <a:pt x="600" y="42"/>
                  </a:lnTo>
                  <a:lnTo>
                    <a:pt x="600" y="42"/>
                  </a:lnTo>
                  <a:lnTo>
                    <a:pt x="600" y="43"/>
                  </a:lnTo>
                  <a:lnTo>
                    <a:pt x="601" y="49"/>
                  </a:lnTo>
                  <a:lnTo>
                    <a:pt x="601" y="50"/>
                  </a:lnTo>
                  <a:lnTo>
                    <a:pt x="601" y="52"/>
                  </a:lnTo>
                  <a:lnTo>
                    <a:pt x="601" y="53"/>
                  </a:lnTo>
                  <a:lnTo>
                    <a:pt x="601" y="54"/>
                  </a:lnTo>
                  <a:lnTo>
                    <a:pt x="601" y="54"/>
                  </a:lnTo>
                  <a:lnTo>
                    <a:pt x="601" y="55"/>
                  </a:lnTo>
                  <a:lnTo>
                    <a:pt x="600" y="56"/>
                  </a:lnTo>
                  <a:lnTo>
                    <a:pt x="600" y="57"/>
                  </a:lnTo>
                  <a:lnTo>
                    <a:pt x="599" y="58"/>
                  </a:lnTo>
                  <a:lnTo>
                    <a:pt x="598" y="58"/>
                  </a:lnTo>
                  <a:lnTo>
                    <a:pt x="597" y="59"/>
                  </a:lnTo>
                  <a:lnTo>
                    <a:pt x="595" y="59"/>
                  </a:lnTo>
                  <a:lnTo>
                    <a:pt x="594" y="60"/>
                  </a:lnTo>
                  <a:lnTo>
                    <a:pt x="593" y="60"/>
                  </a:lnTo>
                  <a:lnTo>
                    <a:pt x="592" y="61"/>
                  </a:lnTo>
                  <a:lnTo>
                    <a:pt x="592" y="62"/>
                  </a:lnTo>
                  <a:lnTo>
                    <a:pt x="591" y="62"/>
                  </a:lnTo>
                  <a:lnTo>
                    <a:pt x="591" y="62"/>
                  </a:lnTo>
                  <a:lnTo>
                    <a:pt x="591" y="63"/>
                  </a:lnTo>
                  <a:lnTo>
                    <a:pt x="591" y="64"/>
                  </a:lnTo>
                  <a:lnTo>
                    <a:pt x="591" y="64"/>
                  </a:lnTo>
                  <a:lnTo>
                    <a:pt x="591" y="65"/>
                  </a:lnTo>
                  <a:lnTo>
                    <a:pt x="591" y="66"/>
                  </a:lnTo>
                  <a:lnTo>
                    <a:pt x="592" y="67"/>
                  </a:lnTo>
                  <a:lnTo>
                    <a:pt x="595" y="71"/>
                  </a:lnTo>
                  <a:lnTo>
                    <a:pt x="595" y="72"/>
                  </a:lnTo>
                  <a:lnTo>
                    <a:pt x="596" y="74"/>
                  </a:lnTo>
                  <a:lnTo>
                    <a:pt x="596" y="75"/>
                  </a:lnTo>
                  <a:lnTo>
                    <a:pt x="597" y="77"/>
                  </a:lnTo>
                  <a:lnTo>
                    <a:pt x="597" y="78"/>
                  </a:lnTo>
                  <a:lnTo>
                    <a:pt x="597" y="79"/>
                  </a:lnTo>
                  <a:lnTo>
                    <a:pt x="598" y="82"/>
                  </a:lnTo>
                  <a:lnTo>
                    <a:pt x="598" y="84"/>
                  </a:lnTo>
                  <a:lnTo>
                    <a:pt x="598" y="85"/>
                  </a:lnTo>
                  <a:lnTo>
                    <a:pt x="597" y="89"/>
                  </a:lnTo>
                  <a:lnTo>
                    <a:pt x="597" y="91"/>
                  </a:lnTo>
                  <a:lnTo>
                    <a:pt x="597" y="92"/>
                  </a:lnTo>
                  <a:lnTo>
                    <a:pt x="597" y="96"/>
                  </a:lnTo>
                  <a:lnTo>
                    <a:pt x="597" y="97"/>
                  </a:lnTo>
                  <a:lnTo>
                    <a:pt x="597" y="100"/>
                  </a:lnTo>
                  <a:lnTo>
                    <a:pt x="596" y="102"/>
                  </a:lnTo>
                  <a:lnTo>
                    <a:pt x="596" y="103"/>
                  </a:lnTo>
                  <a:lnTo>
                    <a:pt x="595" y="105"/>
                  </a:lnTo>
                  <a:lnTo>
                    <a:pt x="595" y="107"/>
                  </a:lnTo>
                  <a:lnTo>
                    <a:pt x="593" y="112"/>
                  </a:lnTo>
                  <a:lnTo>
                    <a:pt x="591" y="116"/>
                  </a:lnTo>
                  <a:lnTo>
                    <a:pt x="590" y="120"/>
                  </a:lnTo>
                  <a:lnTo>
                    <a:pt x="590" y="121"/>
                  </a:lnTo>
                  <a:lnTo>
                    <a:pt x="589" y="122"/>
                  </a:lnTo>
                  <a:lnTo>
                    <a:pt x="589" y="123"/>
                  </a:lnTo>
                  <a:lnTo>
                    <a:pt x="589" y="124"/>
                  </a:lnTo>
                  <a:lnTo>
                    <a:pt x="590" y="125"/>
                  </a:lnTo>
                  <a:lnTo>
                    <a:pt x="590" y="126"/>
                  </a:lnTo>
                  <a:lnTo>
                    <a:pt x="590" y="126"/>
                  </a:lnTo>
                  <a:lnTo>
                    <a:pt x="590" y="127"/>
                  </a:lnTo>
                  <a:lnTo>
                    <a:pt x="589" y="132"/>
                  </a:lnTo>
                  <a:lnTo>
                    <a:pt x="588" y="136"/>
                  </a:lnTo>
                  <a:lnTo>
                    <a:pt x="587" y="138"/>
                  </a:lnTo>
                  <a:lnTo>
                    <a:pt x="586" y="140"/>
                  </a:lnTo>
                  <a:lnTo>
                    <a:pt x="585" y="144"/>
                  </a:lnTo>
                  <a:lnTo>
                    <a:pt x="585" y="145"/>
                  </a:lnTo>
                  <a:lnTo>
                    <a:pt x="584" y="147"/>
                  </a:lnTo>
                  <a:lnTo>
                    <a:pt x="584" y="149"/>
                  </a:lnTo>
                  <a:lnTo>
                    <a:pt x="584" y="150"/>
                  </a:lnTo>
                  <a:lnTo>
                    <a:pt x="584" y="151"/>
                  </a:lnTo>
                  <a:lnTo>
                    <a:pt x="585" y="153"/>
                  </a:lnTo>
                  <a:lnTo>
                    <a:pt x="585" y="153"/>
                  </a:lnTo>
                  <a:lnTo>
                    <a:pt x="585" y="154"/>
                  </a:lnTo>
                  <a:lnTo>
                    <a:pt x="586" y="156"/>
                  </a:lnTo>
                  <a:lnTo>
                    <a:pt x="587" y="157"/>
                  </a:lnTo>
                  <a:lnTo>
                    <a:pt x="588" y="158"/>
                  </a:lnTo>
                  <a:lnTo>
                    <a:pt x="590" y="160"/>
                  </a:lnTo>
                  <a:lnTo>
                    <a:pt x="593" y="162"/>
                  </a:lnTo>
                  <a:lnTo>
                    <a:pt x="594" y="163"/>
                  </a:lnTo>
                  <a:lnTo>
                    <a:pt x="595" y="164"/>
                  </a:lnTo>
                  <a:lnTo>
                    <a:pt x="595" y="165"/>
                  </a:lnTo>
                  <a:lnTo>
                    <a:pt x="596" y="166"/>
                  </a:lnTo>
                  <a:lnTo>
                    <a:pt x="597" y="168"/>
                  </a:lnTo>
                  <a:lnTo>
                    <a:pt x="598" y="169"/>
                  </a:lnTo>
                  <a:lnTo>
                    <a:pt x="598" y="169"/>
                  </a:lnTo>
                  <a:lnTo>
                    <a:pt x="598" y="170"/>
                  </a:lnTo>
                  <a:lnTo>
                    <a:pt x="598" y="170"/>
                  </a:lnTo>
                  <a:lnTo>
                    <a:pt x="597" y="171"/>
                  </a:lnTo>
                  <a:lnTo>
                    <a:pt x="597" y="172"/>
                  </a:lnTo>
                  <a:lnTo>
                    <a:pt x="595" y="174"/>
                  </a:lnTo>
                  <a:lnTo>
                    <a:pt x="594" y="176"/>
                  </a:lnTo>
                  <a:lnTo>
                    <a:pt x="593" y="178"/>
                  </a:lnTo>
                  <a:lnTo>
                    <a:pt x="592" y="179"/>
                  </a:lnTo>
                  <a:lnTo>
                    <a:pt x="591" y="180"/>
                  </a:lnTo>
                  <a:lnTo>
                    <a:pt x="591" y="181"/>
                  </a:lnTo>
                  <a:lnTo>
                    <a:pt x="591" y="182"/>
                  </a:lnTo>
                  <a:lnTo>
                    <a:pt x="591" y="183"/>
                  </a:lnTo>
                  <a:lnTo>
                    <a:pt x="591" y="184"/>
                  </a:lnTo>
                  <a:lnTo>
                    <a:pt x="591" y="185"/>
                  </a:lnTo>
                  <a:lnTo>
                    <a:pt x="592" y="186"/>
                  </a:lnTo>
                  <a:lnTo>
                    <a:pt x="592" y="187"/>
                  </a:lnTo>
                  <a:lnTo>
                    <a:pt x="593" y="189"/>
                  </a:lnTo>
                  <a:lnTo>
                    <a:pt x="596" y="193"/>
                  </a:lnTo>
                  <a:lnTo>
                    <a:pt x="599" y="197"/>
                  </a:lnTo>
                  <a:lnTo>
                    <a:pt x="599" y="198"/>
                  </a:lnTo>
                  <a:lnTo>
                    <a:pt x="600" y="199"/>
                  </a:lnTo>
                  <a:lnTo>
                    <a:pt x="605" y="204"/>
                  </a:lnTo>
                  <a:lnTo>
                    <a:pt x="606" y="205"/>
                  </a:lnTo>
                  <a:lnTo>
                    <a:pt x="609" y="208"/>
                  </a:lnTo>
                  <a:lnTo>
                    <a:pt x="611" y="210"/>
                  </a:lnTo>
                  <a:lnTo>
                    <a:pt x="614" y="213"/>
                  </a:lnTo>
                  <a:lnTo>
                    <a:pt x="617" y="215"/>
                  </a:lnTo>
                  <a:lnTo>
                    <a:pt x="619" y="217"/>
                  </a:lnTo>
                  <a:lnTo>
                    <a:pt x="620" y="217"/>
                  </a:lnTo>
                  <a:lnTo>
                    <a:pt x="620" y="217"/>
                  </a:lnTo>
                  <a:lnTo>
                    <a:pt x="622" y="218"/>
                  </a:lnTo>
                  <a:lnTo>
                    <a:pt x="623" y="218"/>
                  </a:lnTo>
                  <a:lnTo>
                    <a:pt x="624" y="218"/>
                  </a:lnTo>
                  <a:lnTo>
                    <a:pt x="625" y="218"/>
                  </a:lnTo>
                  <a:lnTo>
                    <a:pt x="626" y="217"/>
                  </a:lnTo>
                  <a:lnTo>
                    <a:pt x="628" y="217"/>
                  </a:lnTo>
                  <a:lnTo>
                    <a:pt x="633" y="214"/>
                  </a:lnTo>
                  <a:lnTo>
                    <a:pt x="635" y="213"/>
                  </a:lnTo>
                  <a:lnTo>
                    <a:pt x="637" y="213"/>
                  </a:lnTo>
                  <a:lnTo>
                    <a:pt x="638" y="212"/>
                  </a:lnTo>
                  <a:lnTo>
                    <a:pt x="640" y="212"/>
                  </a:lnTo>
                  <a:lnTo>
                    <a:pt x="641" y="212"/>
                  </a:lnTo>
                  <a:lnTo>
                    <a:pt x="642" y="212"/>
                  </a:lnTo>
                  <a:lnTo>
                    <a:pt x="643" y="212"/>
                  </a:lnTo>
                  <a:lnTo>
                    <a:pt x="644" y="212"/>
                  </a:lnTo>
                  <a:lnTo>
                    <a:pt x="645" y="213"/>
                  </a:lnTo>
                  <a:lnTo>
                    <a:pt x="646" y="213"/>
                  </a:lnTo>
                  <a:lnTo>
                    <a:pt x="647" y="214"/>
                  </a:lnTo>
                  <a:lnTo>
                    <a:pt x="650" y="217"/>
                  </a:lnTo>
                  <a:lnTo>
                    <a:pt x="652" y="218"/>
                  </a:lnTo>
                  <a:lnTo>
                    <a:pt x="654" y="220"/>
                  </a:lnTo>
                  <a:lnTo>
                    <a:pt x="656" y="221"/>
                  </a:lnTo>
                  <a:lnTo>
                    <a:pt x="658" y="221"/>
                  </a:lnTo>
                  <a:lnTo>
                    <a:pt x="659" y="222"/>
                  </a:lnTo>
                  <a:lnTo>
                    <a:pt x="664" y="224"/>
                  </a:lnTo>
                  <a:lnTo>
                    <a:pt x="666" y="224"/>
                  </a:lnTo>
                  <a:lnTo>
                    <a:pt x="668" y="225"/>
                  </a:lnTo>
                  <a:lnTo>
                    <a:pt x="669" y="226"/>
                  </a:lnTo>
                  <a:lnTo>
                    <a:pt x="670" y="226"/>
                  </a:lnTo>
                  <a:lnTo>
                    <a:pt x="670" y="227"/>
                  </a:lnTo>
                  <a:lnTo>
                    <a:pt x="671" y="227"/>
                  </a:lnTo>
                  <a:lnTo>
                    <a:pt x="671" y="228"/>
                  </a:lnTo>
                  <a:lnTo>
                    <a:pt x="672" y="229"/>
                  </a:lnTo>
                  <a:lnTo>
                    <a:pt x="672" y="230"/>
                  </a:lnTo>
                  <a:lnTo>
                    <a:pt x="672" y="230"/>
                  </a:lnTo>
                  <a:lnTo>
                    <a:pt x="672" y="231"/>
                  </a:lnTo>
                  <a:lnTo>
                    <a:pt x="671" y="233"/>
                  </a:lnTo>
                  <a:lnTo>
                    <a:pt x="671" y="234"/>
                  </a:lnTo>
                  <a:lnTo>
                    <a:pt x="671" y="234"/>
                  </a:lnTo>
                  <a:lnTo>
                    <a:pt x="670" y="235"/>
                  </a:lnTo>
                  <a:lnTo>
                    <a:pt x="670" y="236"/>
                  </a:lnTo>
                  <a:lnTo>
                    <a:pt x="669" y="236"/>
                  </a:lnTo>
                  <a:lnTo>
                    <a:pt x="668" y="237"/>
                  </a:lnTo>
                  <a:lnTo>
                    <a:pt x="667" y="238"/>
                  </a:lnTo>
                  <a:lnTo>
                    <a:pt x="666" y="238"/>
                  </a:lnTo>
                  <a:lnTo>
                    <a:pt x="666" y="238"/>
                  </a:lnTo>
                  <a:lnTo>
                    <a:pt x="666" y="239"/>
                  </a:lnTo>
                  <a:lnTo>
                    <a:pt x="666" y="239"/>
                  </a:lnTo>
                  <a:lnTo>
                    <a:pt x="667" y="239"/>
                  </a:lnTo>
                  <a:lnTo>
                    <a:pt x="668" y="240"/>
                  </a:lnTo>
                  <a:lnTo>
                    <a:pt x="669" y="240"/>
                  </a:lnTo>
                  <a:lnTo>
                    <a:pt x="670" y="241"/>
                  </a:lnTo>
                  <a:lnTo>
                    <a:pt x="671" y="241"/>
                  </a:lnTo>
                  <a:lnTo>
                    <a:pt x="672" y="241"/>
                  </a:lnTo>
                  <a:lnTo>
                    <a:pt x="676" y="242"/>
                  </a:lnTo>
                  <a:lnTo>
                    <a:pt x="678" y="242"/>
                  </a:lnTo>
                  <a:lnTo>
                    <a:pt x="679" y="242"/>
                  </a:lnTo>
                  <a:lnTo>
                    <a:pt x="680" y="243"/>
                  </a:lnTo>
                  <a:lnTo>
                    <a:pt x="680" y="243"/>
                  </a:lnTo>
                  <a:lnTo>
                    <a:pt x="681" y="243"/>
                  </a:lnTo>
                  <a:lnTo>
                    <a:pt x="682" y="244"/>
                  </a:lnTo>
                  <a:lnTo>
                    <a:pt x="683" y="245"/>
                  </a:lnTo>
                  <a:lnTo>
                    <a:pt x="685" y="246"/>
                  </a:lnTo>
                  <a:lnTo>
                    <a:pt x="686" y="248"/>
                  </a:lnTo>
                  <a:lnTo>
                    <a:pt x="689" y="252"/>
                  </a:lnTo>
                  <a:lnTo>
                    <a:pt x="690" y="252"/>
                  </a:lnTo>
                  <a:lnTo>
                    <a:pt x="691" y="253"/>
                  </a:lnTo>
                  <a:lnTo>
                    <a:pt x="692" y="254"/>
                  </a:lnTo>
                  <a:lnTo>
                    <a:pt x="693" y="254"/>
                  </a:lnTo>
                  <a:lnTo>
                    <a:pt x="693" y="255"/>
                  </a:lnTo>
                  <a:lnTo>
                    <a:pt x="694" y="255"/>
                  </a:lnTo>
                  <a:lnTo>
                    <a:pt x="696" y="256"/>
                  </a:lnTo>
                  <a:lnTo>
                    <a:pt x="698" y="256"/>
                  </a:lnTo>
                  <a:lnTo>
                    <a:pt x="699" y="256"/>
                  </a:lnTo>
                  <a:lnTo>
                    <a:pt x="701" y="256"/>
                  </a:lnTo>
                  <a:lnTo>
                    <a:pt x="702" y="256"/>
                  </a:lnTo>
                  <a:lnTo>
                    <a:pt x="704" y="255"/>
                  </a:lnTo>
                  <a:lnTo>
                    <a:pt x="705" y="254"/>
                  </a:lnTo>
                  <a:lnTo>
                    <a:pt x="709" y="252"/>
                  </a:lnTo>
                  <a:lnTo>
                    <a:pt x="711" y="252"/>
                  </a:lnTo>
                  <a:lnTo>
                    <a:pt x="712" y="251"/>
                  </a:lnTo>
                  <a:lnTo>
                    <a:pt x="712" y="251"/>
                  </a:lnTo>
                  <a:lnTo>
                    <a:pt x="713" y="251"/>
                  </a:lnTo>
                  <a:lnTo>
                    <a:pt x="714" y="251"/>
                  </a:lnTo>
                  <a:lnTo>
                    <a:pt x="715" y="251"/>
                  </a:lnTo>
                  <a:lnTo>
                    <a:pt x="716" y="252"/>
                  </a:lnTo>
                  <a:lnTo>
                    <a:pt x="723" y="253"/>
                  </a:lnTo>
                  <a:lnTo>
                    <a:pt x="728" y="255"/>
                  </a:lnTo>
                  <a:lnTo>
                    <a:pt x="731" y="256"/>
                  </a:lnTo>
                  <a:lnTo>
                    <a:pt x="733" y="257"/>
                  </a:lnTo>
                  <a:lnTo>
                    <a:pt x="735" y="258"/>
                  </a:lnTo>
                  <a:lnTo>
                    <a:pt x="736" y="259"/>
                  </a:lnTo>
                  <a:lnTo>
                    <a:pt x="737" y="259"/>
                  </a:lnTo>
                  <a:lnTo>
                    <a:pt x="738" y="261"/>
                  </a:lnTo>
                  <a:lnTo>
                    <a:pt x="739" y="262"/>
                  </a:lnTo>
                  <a:lnTo>
                    <a:pt x="740" y="262"/>
                  </a:lnTo>
                  <a:lnTo>
                    <a:pt x="741" y="263"/>
                  </a:lnTo>
                  <a:lnTo>
                    <a:pt x="741" y="263"/>
                  </a:lnTo>
                  <a:lnTo>
                    <a:pt x="742" y="263"/>
                  </a:lnTo>
                  <a:lnTo>
                    <a:pt x="747" y="262"/>
                  </a:lnTo>
                  <a:lnTo>
                    <a:pt x="749" y="262"/>
                  </a:lnTo>
                  <a:lnTo>
                    <a:pt x="753" y="261"/>
                  </a:lnTo>
                  <a:lnTo>
                    <a:pt x="755" y="260"/>
                  </a:lnTo>
                  <a:lnTo>
                    <a:pt x="756" y="260"/>
                  </a:lnTo>
                  <a:lnTo>
                    <a:pt x="760" y="260"/>
                  </a:lnTo>
                  <a:lnTo>
                    <a:pt x="764" y="259"/>
                  </a:lnTo>
                  <a:lnTo>
                    <a:pt x="765" y="259"/>
                  </a:lnTo>
                  <a:lnTo>
                    <a:pt x="767" y="259"/>
                  </a:lnTo>
                  <a:lnTo>
                    <a:pt x="769" y="259"/>
                  </a:lnTo>
                  <a:lnTo>
                    <a:pt x="770" y="259"/>
                  </a:lnTo>
                  <a:lnTo>
                    <a:pt x="771" y="260"/>
                  </a:lnTo>
                  <a:lnTo>
                    <a:pt x="772" y="260"/>
                  </a:lnTo>
                  <a:lnTo>
                    <a:pt x="773" y="260"/>
                  </a:lnTo>
                  <a:lnTo>
                    <a:pt x="774" y="261"/>
                  </a:lnTo>
                  <a:lnTo>
                    <a:pt x="774" y="262"/>
                  </a:lnTo>
                  <a:lnTo>
                    <a:pt x="775" y="263"/>
                  </a:lnTo>
                  <a:lnTo>
                    <a:pt x="776" y="264"/>
                  </a:lnTo>
                  <a:lnTo>
                    <a:pt x="776" y="265"/>
                  </a:lnTo>
                  <a:lnTo>
                    <a:pt x="777" y="266"/>
                  </a:lnTo>
                  <a:lnTo>
                    <a:pt x="777" y="269"/>
                  </a:lnTo>
                  <a:lnTo>
                    <a:pt x="778" y="271"/>
                  </a:lnTo>
                  <a:lnTo>
                    <a:pt x="778" y="272"/>
                  </a:lnTo>
                  <a:lnTo>
                    <a:pt x="778" y="274"/>
                  </a:lnTo>
                  <a:lnTo>
                    <a:pt x="778" y="275"/>
                  </a:lnTo>
                  <a:lnTo>
                    <a:pt x="778" y="276"/>
                  </a:lnTo>
                  <a:lnTo>
                    <a:pt x="778" y="279"/>
                  </a:lnTo>
                  <a:lnTo>
                    <a:pt x="777" y="283"/>
                  </a:lnTo>
                  <a:lnTo>
                    <a:pt x="777" y="286"/>
                  </a:lnTo>
                  <a:lnTo>
                    <a:pt x="777" y="288"/>
                  </a:lnTo>
                  <a:lnTo>
                    <a:pt x="777" y="290"/>
                  </a:lnTo>
                  <a:lnTo>
                    <a:pt x="777" y="291"/>
                  </a:lnTo>
                  <a:lnTo>
                    <a:pt x="778" y="293"/>
                  </a:lnTo>
                  <a:lnTo>
                    <a:pt x="779" y="295"/>
                  </a:lnTo>
                  <a:lnTo>
                    <a:pt x="780" y="297"/>
                  </a:lnTo>
                  <a:lnTo>
                    <a:pt x="780" y="298"/>
                  </a:lnTo>
                  <a:lnTo>
                    <a:pt x="781" y="299"/>
                  </a:lnTo>
                  <a:lnTo>
                    <a:pt x="782" y="300"/>
                  </a:lnTo>
                  <a:lnTo>
                    <a:pt x="785" y="302"/>
                  </a:lnTo>
                  <a:lnTo>
                    <a:pt x="786" y="304"/>
                  </a:lnTo>
                  <a:lnTo>
                    <a:pt x="790" y="306"/>
                  </a:lnTo>
                  <a:lnTo>
                    <a:pt x="794" y="310"/>
                  </a:lnTo>
                  <a:lnTo>
                    <a:pt x="795" y="311"/>
                  </a:lnTo>
                  <a:lnTo>
                    <a:pt x="797" y="312"/>
                  </a:lnTo>
                  <a:lnTo>
                    <a:pt x="799" y="314"/>
                  </a:lnTo>
                  <a:lnTo>
                    <a:pt x="806" y="318"/>
                  </a:lnTo>
                  <a:lnTo>
                    <a:pt x="809" y="320"/>
                  </a:lnTo>
                  <a:lnTo>
                    <a:pt x="810" y="320"/>
                  </a:lnTo>
                  <a:lnTo>
                    <a:pt x="811" y="320"/>
                  </a:lnTo>
                  <a:lnTo>
                    <a:pt x="811" y="320"/>
                  </a:lnTo>
                  <a:lnTo>
                    <a:pt x="812" y="320"/>
                  </a:lnTo>
                  <a:lnTo>
                    <a:pt x="812" y="320"/>
                  </a:lnTo>
                  <a:lnTo>
                    <a:pt x="813" y="320"/>
                  </a:lnTo>
                  <a:lnTo>
                    <a:pt x="815" y="319"/>
                  </a:lnTo>
                  <a:lnTo>
                    <a:pt x="816" y="319"/>
                  </a:lnTo>
                  <a:lnTo>
                    <a:pt x="818" y="318"/>
                  </a:lnTo>
                  <a:lnTo>
                    <a:pt x="819" y="318"/>
                  </a:lnTo>
                  <a:lnTo>
                    <a:pt x="820" y="319"/>
                  </a:lnTo>
                  <a:lnTo>
                    <a:pt x="821" y="319"/>
                  </a:lnTo>
                  <a:lnTo>
                    <a:pt x="822" y="319"/>
                  </a:lnTo>
                  <a:lnTo>
                    <a:pt x="827" y="320"/>
                  </a:lnTo>
                  <a:lnTo>
                    <a:pt x="828" y="321"/>
                  </a:lnTo>
                  <a:lnTo>
                    <a:pt x="830" y="321"/>
                  </a:lnTo>
                  <a:lnTo>
                    <a:pt x="832" y="321"/>
                  </a:lnTo>
                  <a:lnTo>
                    <a:pt x="835" y="321"/>
                  </a:lnTo>
                  <a:lnTo>
                    <a:pt x="839" y="321"/>
                  </a:lnTo>
                  <a:lnTo>
                    <a:pt x="841" y="321"/>
                  </a:lnTo>
                  <a:lnTo>
                    <a:pt x="843" y="321"/>
                  </a:lnTo>
                  <a:lnTo>
                    <a:pt x="844" y="320"/>
                  </a:lnTo>
                  <a:lnTo>
                    <a:pt x="846" y="320"/>
                  </a:lnTo>
                  <a:lnTo>
                    <a:pt x="849" y="318"/>
                  </a:lnTo>
                  <a:lnTo>
                    <a:pt x="851" y="318"/>
                  </a:lnTo>
                  <a:lnTo>
                    <a:pt x="853" y="317"/>
                  </a:lnTo>
                  <a:lnTo>
                    <a:pt x="857" y="317"/>
                  </a:lnTo>
                  <a:lnTo>
                    <a:pt x="857" y="317"/>
                  </a:lnTo>
                  <a:lnTo>
                    <a:pt x="859" y="316"/>
                  </a:lnTo>
                  <a:lnTo>
                    <a:pt x="861" y="315"/>
                  </a:lnTo>
                  <a:lnTo>
                    <a:pt x="861" y="315"/>
                  </a:lnTo>
                  <a:lnTo>
                    <a:pt x="862" y="315"/>
                  </a:lnTo>
                  <a:lnTo>
                    <a:pt x="863" y="315"/>
                  </a:lnTo>
                  <a:lnTo>
                    <a:pt x="864" y="315"/>
                  </a:lnTo>
                  <a:lnTo>
                    <a:pt x="864" y="315"/>
                  </a:lnTo>
                  <a:lnTo>
                    <a:pt x="865" y="315"/>
                  </a:lnTo>
                  <a:lnTo>
                    <a:pt x="866" y="315"/>
                  </a:lnTo>
                  <a:lnTo>
                    <a:pt x="867" y="316"/>
                  </a:lnTo>
                  <a:lnTo>
                    <a:pt x="868" y="316"/>
                  </a:lnTo>
                  <a:lnTo>
                    <a:pt x="869" y="317"/>
                  </a:lnTo>
                  <a:lnTo>
                    <a:pt x="870" y="318"/>
                  </a:lnTo>
                  <a:lnTo>
                    <a:pt x="871" y="318"/>
                  </a:lnTo>
                  <a:lnTo>
                    <a:pt x="871" y="319"/>
                  </a:lnTo>
                  <a:lnTo>
                    <a:pt x="871" y="320"/>
                  </a:lnTo>
                  <a:lnTo>
                    <a:pt x="872" y="321"/>
                  </a:lnTo>
                  <a:lnTo>
                    <a:pt x="872" y="322"/>
                  </a:lnTo>
                  <a:lnTo>
                    <a:pt x="872" y="322"/>
                  </a:lnTo>
                  <a:lnTo>
                    <a:pt x="871" y="323"/>
                  </a:lnTo>
                  <a:lnTo>
                    <a:pt x="871" y="324"/>
                  </a:lnTo>
                  <a:lnTo>
                    <a:pt x="871" y="325"/>
                  </a:lnTo>
                  <a:lnTo>
                    <a:pt x="871" y="326"/>
                  </a:lnTo>
                  <a:lnTo>
                    <a:pt x="871" y="327"/>
                  </a:lnTo>
                  <a:lnTo>
                    <a:pt x="872" y="327"/>
                  </a:lnTo>
                  <a:lnTo>
                    <a:pt x="872" y="328"/>
                  </a:lnTo>
                  <a:lnTo>
                    <a:pt x="873" y="329"/>
                  </a:lnTo>
                  <a:lnTo>
                    <a:pt x="874" y="330"/>
                  </a:lnTo>
                  <a:lnTo>
                    <a:pt x="876" y="331"/>
                  </a:lnTo>
                  <a:lnTo>
                    <a:pt x="878" y="333"/>
                  </a:lnTo>
                  <a:lnTo>
                    <a:pt x="880" y="333"/>
                  </a:lnTo>
                  <a:lnTo>
                    <a:pt x="880" y="334"/>
                  </a:lnTo>
                  <a:lnTo>
                    <a:pt x="881" y="335"/>
                  </a:lnTo>
                  <a:lnTo>
                    <a:pt x="884" y="339"/>
                  </a:lnTo>
                  <a:lnTo>
                    <a:pt x="885" y="340"/>
                  </a:lnTo>
                  <a:lnTo>
                    <a:pt x="885" y="341"/>
                  </a:lnTo>
                  <a:lnTo>
                    <a:pt x="886" y="342"/>
                  </a:lnTo>
                  <a:lnTo>
                    <a:pt x="886" y="343"/>
                  </a:lnTo>
                  <a:lnTo>
                    <a:pt x="886" y="344"/>
                  </a:lnTo>
                  <a:lnTo>
                    <a:pt x="885" y="345"/>
                  </a:lnTo>
                  <a:lnTo>
                    <a:pt x="885" y="347"/>
                  </a:lnTo>
                  <a:lnTo>
                    <a:pt x="884" y="349"/>
                  </a:lnTo>
                  <a:lnTo>
                    <a:pt x="884" y="349"/>
                  </a:lnTo>
                  <a:lnTo>
                    <a:pt x="883" y="350"/>
                  </a:lnTo>
                  <a:lnTo>
                    <a:pt x="882" y="350"/>
                  </a:lnTo>
                  <a:lnTo>
                    <a:pt x="882" y="351"/>
                  </a:lnTo>
                  <a:lnTo>
                    <a:pt x="880" y="351"/>
                  </a:lnTo>
                  <a:lnTo>
                    <a:pt x="879" y="352"/>
                  </a:lnTo>
                  <a:lnTo>
                    <a:pt x="876" y="353"/>
                  </a:lnTo>
                  <a:lnTo>
                    <a:pt x="873" y="353"/>
                  </a:lnTo>
                  <a:lnTo>
                    <a:pt x="872" y="354"/>
                  </a:lnTo>
                  <a:lnTo>
                    <a:pt x="871" y="354"/>
                  </a:lnTo>
                  <a:lnTo>
                    <a:pt x="870" y="354"/>
                  </a:lnTo>
                  <a:lnTo>
                    <a:pt x="870" y="355"/>
                  </a:lnTo>
                  <a:lnTo>
                    <a:pt x="869" y="355"/>
                  </a:lnTo>
                  <a:lnTo>
                    <a:pt x="868" y="356"/>
                  </a:lnTo>
                  <a:lnTo>
                    <a:pt x="867" y="359"/>
                  </a:lnTo>
                  <a:lnTo>
                    <a:pt x="866" y="361"/>
                  </a:lnTo>
                  <a:lnTo>
                    <a:pt x="865" y="362"/>
                  </a:lnTo>
                  <a:lnTo>
                    <a:pt x="864" y="364"/>
                  </a:lnTo>
                  <a:lnTo>
                    <a:pt x="864" y="365"/>
                  </a:lnTo>
                  <a:lnTo>
                    <a:pt x="863" y="368"/>
                  </a:lnTo>
                  <a:lnTo>
                    <a:pt x="863" y="369"/>
                  </a:lnTo>
                  <a:lnTo>
                    <a:pt x="863" y="370"/>
                  </a:lnTo>
                  <a:lnTo>
                    <a:pt x="862" y="371"/>
                  </a:lnTo>
                  <a:lnTo>
                    <a:pt x="861" y="372"/>
                  </a:lnTo>
                  <a:lnTo>
                    <a:pt x="859" y="376"/>
                  </a:lnTo>
                  <a:lnTo>
                    <a:pt x="859" y="377"/>
                  </a:lnTo>
                  <a:lnTo>
                    <a:pt x="858" y="378"/>
                  </a:lnTo>
                  <a:lnTo>
                    <a:pt x="857" y="382"/>
                  </a:lnTo>
                  <a:lnTo>
                    <a:pt x="856" y="383"/>
                  </a:lnTo>
                  <a:lnTo>
                    <a:pt x="856" y="384"/>
                  </a:lnTo>
                  <a:lnTo>
                    <a:pt x="855" y="385"/>
                  </a:lnTo>
                  <a:lnTo>
                    <a:pt x="854" y="386"/>
                  </a:lnTo>
                  <a:lnTo>
                    <a:pt x="851" y="390"/>
                  </a:lnTo>
                  <a:lnTo>
                    <a:pt x="849" y="392"/>
                  </a:lnTo>
                  <a:lnTo>
                    <a:pt x="848" y="392"/>
                  </a:lnTo>
                  <a:lnTo>
                    <a:pt x="846" y="395"/>
                  </a:lnTo>
                  <a:lnTo>
                    <a:pt x="845" y="397"/>
                  </a:lnTo>
                  <a:lnTo>
                    <a:pt x="844" y="398"/>
                  </a:lnTo>
                  <a:lnTo>
                    <a:pt x="843" y="400"/>
                  </a:lnTo>
                  <a:lnTo>
                    <a:pt x="843" y="400"/>
                  </a:lnTo>
                  <a:lnTo>
                    <a:pt x="843" y="401"/>
                  </a:lnTo>
                  <a:lnTo>
                    <a:pt x="843" y="402"/>
                  </a:lnTo>
                  <a:lnTo>
                    <a:pt x="843" y="402"/>
                  </a:lnTo>
                  <a:lnTo>
                    <a:pt x="843" y="403"/>
                  </a:lnTo>
                  <a:lnTo>
                    <a:pt x="843" y="404"/>
                  </a:lnTo>
                  <a:lnTo>
                    <a:pt x="843" y="404"/>
                  </a:lnTo>
                  <a:lnTo>
                    <a:pt x="844" y="404"/>
                  </a:lnTo>
                  <a:lnTo>
                    <a:pt x="845" y="405"/>
                  </a:lnTo>
                  <a:lnTo>
                    <a:pt x="845" y="405"/>
                  </a:lnTo>
                  <a:lnTo>
                    <a:pt x="848" y="405"/>
                  </a:lnTo>
                  <a:lnTo>
                    <a:pt x="849" y="405"/>
                  </a:lnTo>
                  <a:lnTo>
                    <a:pt x="850" y="405"/>
                  </a:lnTo>
                  <a:lnTo>
                    <a:pt x="851" y="406"/>
                  </a:lnTo>
                  <a:lnTo>
                    <a:pt x="852" y="406"/>
                  </a:lnTo>
                  <a:lnTo>
                    <a:pt x="852" y="406"/>
                  </a:lnTo>
                  <a:lnTo>
                    <a:pt x="853" y="407"/>
                  </a:lnTo>
                  <a:lnTo>
                    <a:pt x="854" y="408"/>
                  </a:lnTo>
                  <a:lnTo>
                    <a:pt x="855" y="409"/>
                  </a:lnTo>
                  <a:lnTo>
                    <a:pt x="856" y="412"/>
                  </a:lnTo>
                  <a:lnTo>
                    <a:pt x="857" y="413"/>
                  </a:lnTo>
                  <a:lnTo>
                    <a:pt x="858" y="414"/>
                  </a:lnTo>
                  <a:lnTo>
                    <a:pt x="859" y="415"/>
                  </a:lnTo>
                  <a:lnTo>
                    <a:pt x="860" y="416"/>
                  </a:lnTo>
                  <a:lnTo>
                    <a:pt x="862" y="417"/>
                  </a:lnTo>
                  <a:lnTo>
                    <a:pt x="864" y="418"/>
                  </a:lnTo>
                  <a:lnTo>
                    <a:pt x="867" y="419"/>
                  </a:lnTo>
                  <a:lnTo>
                    <a:pt x="869" y="421"/>
                  </a:lnTo>
                  <a:lnTo>
                    <a:pt x="871" y="421"/>
                  </a:lnTo>
                  <a:lnTo>
                    <a:pt x="872" y="422"/>
                  </a:lnTo>
                  <a:lnTo>
                    <a:pt x="875" y="424"/>
                  </a:lnTo>
                  <a:lnTo>
                    <a:pt x="876" y="425"/>
                  </a:lnTo>
                  <a:lnTo>
                    <a:pt x="877" y="426"/>
                  </a:lnTo>
                  <a:lnTo>
                    <a:pt x="877" y="427"/>
                  </a:lnTo>
                  <a:lnTo>
                    <a:pt x="878" y="428"/>
                  </a:lnTo>
                  <a:lnTo>
                    <a:pt x="879" y="429"/>
                  </a:lnTo>
                  <a:lnTo>
                    <a:pt x="879" y="430"/>
                  </a:lnTo>
                  <a:lnTo>
                    <a:pt x="881" y="433"/>
                  </a:lnTo>
                  <a:lnTo>
                    <a:pt x="881" y="434"/>
                  </a:lnTo>
                  <a:lnTo>
                    <a:pt x="882" y="435"/>
                  </a:lnTo>
                  <a:lnTo>
                    <a:pt x="882" y="435"/>
                  </a:lnTo>
                  <a:lnTo>
                    <a:pt x="882" y="436"/>
                  </a:lnTo>
                  <a:lnTo>
                    <a:pt x="880" y="438"/>
                  </a:lnTo>
                  <a:lnTo>
                    <a:pt x="879" y="439"/>
                  </a:lnTo>
                  <a:lnTo>
                    <a:pt x="879" y="439"/>
                  </a:lnTo>
                  <a:lnTo>
                    <a:pt x="878" y="439"/>
                  </a:lnTo>
                  <a:lnTo>
                    <a:pt x="878" y="440"/>
                  </a:lnTo>
                  <a:lnTo>
                    <a:pt x="876" y="440"/>
                  </a:lnTo>
                  <a:lnTo>
                    <a:pt x="876" y="440"/>
                  </a:lnTo>
                  <a:lnTo>
                    <a:pt x="875" y="440"/>
                  </a:lnTo>
                  <a:lnTo>
                    <a:pt x="875" y="441"/>
                  </a:lnTo>
                  <a:lnTo>
                    <a:pt x="875" y="442"/>
                  </a:lnTo>
                  <a:lnTo>
                    <a:pt x="875" y="442"/>
                  </a:lnTo>
                  <a:lnTo>
                    <a:pt x="874" y="444"/>
                  </a:lnTo>
                  <a:lnTo>
                    <a:pt x="874" y="445"/>
                  </a:lnTo>
                  <a:lnTo>
                    <a:pt x="873" y="446"/>
                  </a:lnTo>
                  <a:lnTo>
                    <a:pt x="872" y="446"/>
                  </a:lnTo>
                  <a:lnTo>
                    <a:pt x="872" y="447"/>
                  </a:lnTo>
                  <a:lnTo>
                    <a:pt x="872" y="447"/>
                  </a:lnTo>
                  <a:lnTo>
                    <a:pt x="872" y="447"/>
                  </a:lnTo>
                  <a:lnTo>
                    <a:pt x="873" y="448"/>
                  </a:lnTo>
                  <a:lnTo>
                    <a:pt x="873" y="448"/>
                  </a:lnTo>
                  <a:lnTo>
                    <a:pt x="873" y="448"/>
                  </a:lnTo>
                  <a:lnTo>
                    <a:pt x="873" y="449"/>
                  </a:lnTo>
                  <a:lnTo>
                    <a:pt x="872" y="449"/>
                  </a:lnTo>
                  <a:lnTo>
                    <a:pt x="870" y="450"/>
                  </a:lnTo>
                  <a:lnTo>
                    <a:pt x="870" y="451"/>
                  </a:lnTo>
                  <a:lnTo>
                    <a:pt x="869" y="451"/>
                  </a:lnTo>
                  <a:lnTo>
                    <a:pt x="868" y="451"/>
                  </a:lnTo>
                  <a:lnTo>
                    <a:pt x="868" y="452"/>
                  </a:lnTo>
                  <a:lnTo>
                    <a:pt x="867" y="452"/>
                  </a:lnTo>
                  <a:lnTo>
                    <a:pt x="867" y="453"/>
                  </a:lnTo>
                  <a:lnTo>
                    <a:pt x="865" y="458"/>
                  </a:lnTo>
                  <a:lnTo>
                    <a:pt x="864" y="460"/>
                  </a:lnTo>
                  <a:lnTo>
                    <a:pt x="863" y="461"/>
                  </a:lnTo>
                  <a:lnTo>
                    <a:pt x="863" y="461"/>
                  </a:lnTo>
                  <a:lnTo>
                    <a:pt x="862" y="461"/>
                  </a:lnTo>
                  <a:lnTo>
                    <a:pt x="861" y="460"/>
                  </a:lnTo>
                  <a:lnTo>
                    <a:pt x="859" y="459"/>
                  </a:lnTo>
                  <a:lnTo>
                    <a:pt x="857" y="458"/>
                  </a:lnTo>
                  <a:lnTo>
                    <a:pt x="855" y="456"/>
                  </a:lnTo>
                  <a:lnTo>
                    <a:pt x="853" y="454"/>
                  </a:lnTo>
                  <a:lnTo>
                    <a:pt x="851" y="452"/>
                  </a:lnTo>
                  <a:lnTo>
                    <a:pt x="849" y="450"/>
                  </a:lnTo>
                  <a:lnTo>
                    <a:pt x="845" y="445"/>
                  </a:lnTo>
                  <a:lnTo>
                    <a:pt x="843" y="443"/>
                  </a:lnTo>
                  <a:lnTo>
                    <a:pt x="842" y="442"/>
                  </a:lnTo>
                  <a:lnTo>
                    <a:pt x="841" y="441"/>
                  </a:lnTo>
                  <a:lnTo>
                    <a:pt x="839" y="439"/>
                  </a:lnTo>
                  <a:lnTo>
                    <a:pt x="837" y="438"/>
                  </a:lnTo>
                  <a:lnTo>
                    <a:pt x="836" y="437"/>
                  </a:lnTo>
                  <a:lnTo>
                    <a:pt x="834" y="437"/>
                  </a:lnTo>
                  <a:lnTo>
                    <a:pt x="833" y="436"/>
                  </a:lnTo>
                  <a:lnTo>
                    <a:pt x="831" y="436"/>
                  </a:lnTo>
                  <a:lnTo>
                    <a:pt x="829" y="435"/>
                  </a:lnTo>
                  <a:lnTo>
                    <a:pt x="826" y="435"/>
                  </a:lnTo>
                  <a:lnTo>
                    <a:pt x="825" y="434"/>
                  </a:lnTo>
                  <a:lnTo>
                    <a:pt x="819" y="433"/>
                  </a:lnTo>
                  <a:lnTo>
                    <a:pt x="817" y="432"/>
                  </a:lnTo>
                  <a:lnTo>
                    <a:pt x="815" y="432"/>
                  </a:lnTo>
                  <a:lnTo>
                    <a:pt x="814" y="432"/>
                  </a:lnTo>
                  <a:lnTo>
                    <a:pt x="812" y="431"/>
                  </a:lnTo>
                  <a:lnTo>
                    <a:pt x="811" y="430"/>
                  </a:lnTo>
                  <a:lnTo>
                    <a:pt x="809" y="429"/>
                  </a:lnTo>
                  <a:lnTo>
                    <a:pt x="806" y="428"/>
                  </a:lnTo>
                  <a:lnTo>
                    <a:pt x="800" y="424"/>
                  </a:lnTo>
                  <a:lnTo>
                    <a:pt x="795" y="420"/>
                  </a:lnTo>
                  <a:lnTo>
                    <a:pt x="793" y="418"/>
                  </a:lnTo>
                  <a:lnTo>
                    <a:pt x="791" y="417"/>
                  </a:lnTo>
                  <a:lnTo>
                    <a:pt x="788" y="416"/>
                  </a:lnTo>
                  <a:lnTo>
                    <a:pt x="786" y="415"/>
                  </a:lnTo>
                  <a:lnTo>
                    <a:pt x="783" y="414"/>
                  </a:lnTo>
                  <a:lnTo>
                    <a:pt x="782" y="414"/>
                  </a:lnTo>
                  <a:lnTo>
                    <a:pt x="780" y="413"/>
                  </a:lnTo>
                  <a:lnTo>
                    <a:pt x="778" y="413"/>
                  </a:lnTo>
                  <a:lnTo>
                    <a:pt x="776" y="413"/>
                  </a:lnTo>
                  <a:lnTo>
                    <a:pt x="773" y="413"/>
                  </a:lnTo>
                  <a:lnTo>
                    <a:pt x="769" y="414"/>
                  </a:lnTo>
                  <a:lnTo>
                    <a:pt x="768" y="414"/>
                  </a:lnTo>
                  <a:lnTo>
                    <a:pt x="766" y="414"/>
                  </a:lnTo>
                  <a:lnTo>
                    <a:pt x="764" y="413"/>
                  </a:lnTo>
                  <a:lnTo>
                    <a:pt x="762" y="413"/>
                  </a:lnTo>
                  <a:lnTo>
                    <a:pt x="761" y="413"/>
                  </a:lnTo>
                  <a:lnTo>
                    <a:pt x="760" y="412"/>
                  </a:lnTo>
                  <a:lnTo>
                    <a:pt x="758" y="412"/>
                  </a:lnTo>
                  <a:lnTo>
                    <a:pt x="755" y="410"/>
                  </a:lnTo>
                  <a:lnTo>
                    <a:pt x="754" y="410"/>
                  </a:lnTo>
                  <a:lnTo>
                    <a:pt x="753" y="410"/>
                  </a:lnTo>
                  <a:lnTo>
                    <a:pt x="753" y="410"/>
                  </a:lnTo>
                  <a:lnTo>
                    <a:pt x="752" y="410"/>
                  </a:lnTo>
                  <a:lnTo>
                    <a:pt x="752" y="410"/>
                  </a:lnTo>
                  <a:lnTo>
                    <a:pt x="751" y="410"/>
                  </a:lnTo>
                  <a:lnTo>
                    <a:pt x="751" y="410"/>
                  </a:lnTo>
                  <a:lnTo>
                    <a:pt x="750" y="411"/>
                  </a:lnTo>
                  <a:lnTo>
                    <a:pt x="750" y="412"/>
                  </a:lnTo>
                  <a:lnTo>
                    <a:pt x="750" y="413"/>
                  </a:lnTo>
                  <a:lnTo>
                    <a:pt x="748" y="417"/>
                  </a:lnTo>
                  <a:lnTo>
                    <a:pt x="748" y="419"/>
                  </a:lnTo>
                  <a:lnTo>
                    <a:pt x="746" y="421"/>
                  </a:lnTo>
                  <a:lnTo>
                    <a:pt x="745" y="425"/>
                  </a:lnTo>
                  <a:lnTo>
                    <a:pt x="744" y="426"/>
                  </a:lnTo>
                  <a:lnTo>
                    <a:pt x="743" y="427"/>
                  </a:lnTo>
                  <a:lnTo>
                    <a:pt x="742" y="428"/>
                  </a:lnTo>
                  <a:lnTo>
                    <a:pt x="741" y="428"/>
                  </a:lnTo>
                  <a:lnTo>
                    <a:pt x="740" y="429"/>
                  </a:lnTo>
                  <a:lnTo>
                    <a:pt x="740" y="429"/>
                  </a:lnTo>
                  <a:lnTo>
                    <a:pt x="738" y="429"/>
                  </a:lnTo>
                  <a:lnTo>
                    <a:pt x="737" y="429"/>
                  </a:lnTo>
                  <a:lnTo>
                    <a:pt x="733" y="430"/>
                  </a:lnTo>
                  <a:lnTo>
                    <a:pt x="729" y="430"/>
                  </a:lnTo>
                  <a:lnTo>
                    <a:pt x="727" y="430"/>
                  </a:lnTo>
                  <a:lnTo>
                    <a:pt x="725" y="430"/>
                  </a:lnTo>
                  <a:lnTo>
                    <a:pt x="723" y="431"/>
                  </a:lnTo>
                  <a:lnTo>
                    <a:pt x="720" y="432"/>
                  </a:lnTo>
                  <a:lnTo>
                    <a:pt x="718" y="433"/>
                  </a:lnTo>
                  <a:lnTo>
                    <a:pt x="713" y="435"/>
                  </a:lnTo>
                  <a:lnTo>
                    <a:pt x="711" y="436"/>
                  </a:lnTo>
                  <a:lnTo>
                    <a:pt x="710" y="436"/>
                  </a:lnTo>
                  <a:lnTo>
                    <a:pt x="709" y="436"/>
                  </a:lnTo>
                  <a:lnTo>
                    <a:pt x="708" y="437"/>
                  </a:lnTo>
                  <a:lnTo>
                    <a:pt x="705" y="437"/>
                  </a:lnTo>
                  <a:lnTo>
                    <a:pt x="703" y="437"/>
                  </a:lnTo>
                  <a:lnTo>
                    <a:pt x="703" y="437"/>
                  </a:lnTo>
                  <a:lnTo>
                    <a:pt x="702" y="437"/>
                  </a:lnTo>
                  <a:lnTo>
                    <a:pt x="701" y="436"/>
                  </a:lnTo>
                  <a:lnTo>
                    <a:pt x="701" y="436"/>
                  </a:lnTo>
                  <a:lnTo>
                    <a:pt x="700" y="436"/>
                  </a:lnTo>
                  <a:lnTo>
                    <a:pt x="700" y="436"/>
                  </a:lnTo>
                  <a:lnTo>
                    <a:pt x="700" y="435"/>
                  </a:lnTo>
                  <a:lnTo>
                    <a:pt x="700" y="435"/>
                  </a:lnTo>
                  <a:lnTo>
                    <a:pt x="700" y="434"/>
                  </a:lnTo>
                  <a:lnTo>
                    <a:pt x="699" y="433"/>
                  </a:lnTo>
                  <a:lnTo>
                    <a:pt x="699" y="432"/>
                  </a:lnTo>
                  <a:lnTo>
                    <a:pt x="700" y="427"/>
                  </a:lnTo>
                  <a:lnTo>
                    <a:pt x="700" y="426"/>
                  </a:lnTo>
                  <a:lnTo>
                    <a:pt x="700" y="425"/>
                  </a:lnTo>
                  <a:lnTo>
                    <a:pt x="699" y="424"/>
                  </a:lnTo>
                  <a:lnTo>
                    <a:pt x="699" y="422"/>
                  </a:lnTo>
                  <a:lnTo>
                    <a:pt x="698" y="419"/>
                  </a:lnTo>
                  <a:lnTo>
                    <a:pt x="698" y="418"/>
                  </a:lnTo>
                  <a:lnTo>
                    <a:pt x="697" y="414"/>
                  </a:lnTo>
                  <a:lnTo>
                    <a:pt x="696" y="411"/>
                  </a:lnTo>
                  <a:lnTo>
                    <a:pt x="695" y="410"/>
                  </a:lnTo>
                  <a:lnTo>
                    <a:pt x="695" y="409"/>
                  </a:lnTo>
                  <a:lnTo>
                    <a:pt x="694" y="409"/>
                  </a:lnTo>
                  <a:lnTo>
                    <a:pt x="693" y="408"/>
                  </a:lnTo>
                  <a:lnTo>
                    <a:pt x="693" y="407"/>
                  </a:lnTo>
                  <a:lnTo>
                    <a:pt x="692" y="406"/>
                  </a:lnTo>
                  <a:lnTo>
                    <a:pt x="690" y="405"/>
                  </a:lnTo>
                  <a:lnTo>
                    <a:pt x="689" y="404"/>
                  </a:lnTo>
                  <a:lnTo>
                    <a:pt x="687" y="404"/>
                  </a:lnTo>
                  <a:lnTo>
                    <a:pt x="685" y="404"/>
                  </a:lnTo>
                  <a:lnTo>
                    <a:pt x="683" y="403"/>
                  </a:lnTo>
                  <a:lnTo>
                    <a:pt x="680" y="403"/>
                  </a:lnTo>
                  <a:lnTo>
                    <a:pt x="678" y="403"/>
                  </a:lnTo>
                  <a:lnTo>
                    <a:pt x="674" y="403"/>
                  </a:lnTo>
                  <a:lnTo>
                    <a:pt x="672" y="403"/>
                  </a:lnTo>
                  <a:lnTo>
                    <a:pt x="670" y="403"/>
                  </a:lnTo>
                  <a:lnTo>
                    <a:pt x="668" y="402"/>
                  </a:lnTo>
                  <a:lnTo>
                    <a:pt x="666" y="402"/>
                  </a:lnTo>
                  <a:lnTo>
                    <a:pt x="665" y="402"/>
                  </a:lnTo>
                  <a:lnTo>
                    <a:pt x="663" y="401"/>
                  </a:lnTo>
                  <a:lnTo>
                    <a:pt x="662" y="401"/>
                  </a:lnTo>
                  <a:lnTo>
                    <a:pt x="661" y="400"/>
                  </a:lnTo>
                  <a:lnTo>
                    <a:pt x="660" y="399"/>
                  </a:lnTo>
                  <a:lnTo>
                    <a:pt x="659" y="398"/>
                  </a:lnTo>
                  <a:lnTo>
                    <a:pt x="656" y="396"/>
                  </a:lnTo>
                  <a:lnTo>
                    <a:pt x="655" y="395"/>
                  </a:lnTo>
                  <a:lnTo>
                    <a:pt x="654" y="395"/>
                  </a:lnTo>
                  <a:lnTo>
                    <a:pt x="654" y="394"/>
                  </a:lnTo>
                  <a:lnTo>
                    <a:pt x="653" y="394"/>
                  </a:lnTo>
                  <a:lnTo>
                    <a:pt x="652" y="393"/>
                  </a:lnTo>
                  <a:lnTo>
                    <a:pt x="651" y="393"/>
                  </a:lnTo>
                  <a:lnTo>
                    <a:pt x="646" y="392"/>
                  </a:lnTo>
                  <a:lnTo>
                    <a:pt x="641" y="391"/>
                  </a:lnTo>
                  <a:lnTo>
                    <a:pt x="640" y="391"/>
                  </a:lnTo>
                  <a:lnTo>
                    <a:pt x="639" y="391"/>
                  </a:lnTo>
                  <a:lnTo>
                    <a:pt x="638" y="391"/>
                  </a:lnTo>
                  <a:lnTo>
                    <a:pt x="636" y="391"/>
                  </a:lnTo>
                  <a:lnTo>
                    <a:pt x="635" y="392"/>
                  </a:lnTo>
                  <a:lnTo>
                    <a:pt x="633" y="392"/>
                  </a:lnTo>
                  <a:lnTo>
                    <a:pt x="631" y="393"/>
                  </a:lnTo>
                  <a:lnTo>
                    <a:pt x="630" y="394"/>
                  </a:lnTo>
                  <a:lnTo>
                    <a:pt x="629" y="395"/>
                  </a:lnTo>
                  <a:lnTo>
                    <a:pt x="629" y="395"/>
                  </a:lnTo>
                  <a:lnTo>
                    <a:pt x="628" y="396"/>
                  </a:lnTo>
                  <a:lnTo>
                    <a:pt x="628" y="396"/>
                  </a:lnTo>
                  <a:lnTo>
                    <a:pt x="628" y="397"/>
                  </a:lnTo>
                  <a:lnTo>
                    <a:pt x="627" y="400"/>
                  </a:lnTo>
                  <a:lnTo>
                    <a:pt x="627" y="402"/>
                  </a:lnTo>
                  <a:lnTo>
                    <a:pt x="626" y="403"/>
                  </a:lnTo>
                  <a:lnTo>
                    <a:pt x="626" y="405"/>
                  </a:lnTo>
                  <a:lnTo>
                    <a:pt x="625" y="407"/>
                  </a:lnTo>
                  <a:lnTo>
                    <a:pt x="623" y="410"/>
                  </a:lnTo>
                  <a:lnTo>
                    <a:pt x="622" y="412"/>
                  </a:lnTo>
                  <a:lnTo>
                    <a:pt x="622" y="413"/>
                  </a:lnTo>
                  <a:lnTo>
                    <a:pt x="621" y="415"/>
                  </a:lnTo>
                  <a:lnTo>
                    <a:pt x="621" y="417"/>
                  </a:lnTo>
                  <a:lnTo>
                    <a:pt x="620" y="418"/>
                  </a:lnTo>
                  <a:lnTo>
                    <a:pt x="620" y="420"/>
                  </a:lnTo>
                  <a:lnTo>
                    <a:pt x="620" y="421"/>
                  </a:lnTo>
                  <a:lnTo>
                    <a:pt x="620" y="423"/>
                  </a:lnTo>
                  <a:lnTo>
                    <a:pt x="620" y="426"/>
                  </a:lnTo>
                  <a:lnTo>
                    <a:pt x="620" y="429"/>
                  </a:lnTo>
                  <a:lnTo>
                    <a:pt x="620" y="432"/>
                  </a:lnTo>
                  <a:lnTo>
                    <a:pt x="621" y="436"/>
                  </a:lnTo>
                  <a:lnTo>
                    <a:pt x="621" y="442"/>
                  </a:lnTo>
                  <a:lnTo>
                    <a:pt x="622" y="447"/>
                  </a:lnTo>
                  <a:lnTo>
                    <a:pt x="622" y="449"/>
                  </a:lnTo>
                  <a:lnTo>
                    <a:pt x="624" y="457"/>
                  </a:lnTo>
                  <a:lnTo>
                    <a:pt x="624" y="459"/>
                  </a:lnTo>
                  <a:lnTo>
                    <a:pt x="624" y="461"/>
                  </a:lnTo>
                  <a:lnTo>
                    <a:pt x="624" y="463"/>
                  </a:lnTo>
                  <a:lnTo>
                    <a:pt x="624" y="465"/>
                  </a:lnTo>
                  <a:lnTo>
                    <a:pt x="624" y="467"/>
                  </a:lnTo>
                  <a:lnTo>
                    <a:pt x="624" y="469"/>
                  </a:lnTo>
                  <a:lnTo>
                    <a:pt x="623" y="472"/>
                  </a:lnTo>
                  <a:lnTo>
                    <a:pt x="621" y="481"/>
                  </a:lnTo>
                  <a:lnTo>
                    <a:pt x="621" y="482"/>
                  </a:lnTo>
                  <a:lnTo>
                    <a:pt x="620" y="485"/>
                  </a:lnTo>
                  <a:lnTo>
                    <a:pt x="620" y="486"/>
                  </a:lnTo>
                  <a:lnTo>
                    <a:pt x="619" y="489"/>
                  </a:lnTo>
                  <a:lnTo>
                    <a:pt x="619" y="491"/>
                  </a:lnTo>
                  <a:lnTo>
                    <a:pt x="619" y="493"/>
                  </a:lnTo>
                  <a:lnTo>
                    <a:pt x="619" y="496"/>
                  </a:lnTo>
                  <a:lnTo>
                    <a:pt x="619" y="501"/>
                  </a:lnTo>
                  <a:lnTo>
                    <a:pt x="619" y="502"/>
                  </a:lnTo>
                  <a:lnTo>
                    <a:pt x="619" y="503"/>
                  </a:lnTo>
                  <a:lnTo>
                    <a:pt x="619" y="504"/>
                  </a:lnTo>
                  <a:lnTo>
                    <a:pt x="618" y="505"/>
                  </a:lnTo>
                  <a:lnTo>
                    <a:pt x="617" y="508"/>
                  </a:lnTo>
                  <a:lnTo>
                    <a:pt x="616" y="511"/>
                  </a:lnTo>
                  <a:lnTo>
                    <a:pt x="614" y="517"/>
                  </a:lnTo>
                  <a:lnTo>
                    <a:pt x="613" y="522"/>
                  </a:lnTo>
                  <a:lnTo>
                    <a:pt x="612" y="524"/>
                  </a:lnTo>
                  <a:lnTo>
                    <a:pt x="612" y="526"/>
                  </a:lnTo>
                  <a:lnTo>
                    <a:pt x="612" y="528"/>
                  </a:lnTo>
                  <a:lnTo>
                    <a:pt x="611" y="531"/>
                  </a:lnTo>
                  <a:lnTo>
                    <a:pt x="611" y="533"/>
                  </a:lnTo>
                  <a:lnTo>
                    <a:pt x="611" y="535"/>
                  </a:lnTo>
                  <a:lnTo>
                    <a:pt x="611" y="536"/>
                  </a:lnTo>
                  <a:lnTo>
                    <a:pt x="612" y="538"/>
                  </a:lnTo>
                  <a:lnTo>
                    <a:pt x="612" y="539"/>
                  </a:lnTo>
                  <a:lnTo>
                    <a:pt x="612" y="540"/>
                  </a:lnTo>
                  <a:lnTo>
                    <a:pt x="613" y="541"/>
                  </a:lnTo>
                  <a:lnTo>
                    <a:pt x="615" y="544"/>
                  </a:lnTo>
                  <a:lnTo>
                    <a:pt x="616" y="545"/>
                  </a:lnTo>
                  <a:lnTo>
                    <a:pt x="616" y="546"/>
                  </a:lnTo>
                  <a:lnTo>
                    <a:pt x="617" y="547"/>
                  </a:lnTo>
                  <a:lnTo>
                    <a:pt x="617" y="548"/>
                  </a:lnTo>
                  <a:lnTo>
                    <a:pt x="617" y="550"/>
                  </a:lnTo>
                  <a:lnTo>
                    <a:pt x="617" y="551"/>
                  </a:lnTo>
                  <a:lnTo>
                    <a:pt x="616" y="552"/>
                  </a:lnTo>
                  <a:lnTo>
                    <a:pt x="616" y="553"/>
                  </a:lnTo>
                  <a:lnTo>
                    <a:pt x="615" y="554"/>
                  </a:lnTo>
                  <a:lnTo>
                    <a:pt x="614" y="555"/>
                  </a:lnTo>
                  <a:lnTo>
                    <a:pt x="612" y="556"/>
                  </a:lnTo>
                  <a:lnTo>
                    <a:pt x="611" y="557"/>
                  </a:lnTo>
                  <a:lnTo>
                    <a:pt x="610" y="557"/>
                  </a:lnTo>
                  <a:lnTo>
                    <a:pt x="609" y="557"/>
                  </a:lnTo>
                  <a:lnTo>
                    <a:pt x="607" y="557"/>
                  </a:lnTo>
                  <a:lnTo>
                    <a:pt x="604" y="557"/>
                  </a:lnTo>
                  <a:lnTo>
                    <a:pt x="602" y="556"/>
                  </a:lnTo>
                  <a:lnTo>
                    <a:pt x="595" y="555"/>
                  </a:lnTo>
                  <a:lnTo>
                    <a:pt x="591" y="553"/>
                  </a:lnTo>
                  <a:lnTo>
                    <a:pt x="589" y="553"/>
                  </a:lnTo>
                  <a:lnTo>
                    <a:pt x="587" y="552"/>
                  </a:lnTo>
                  <a:lnTo>
                    <a:pt x="582" y="550"/>
                  </a:lnTo>
                  <a:lnTo>
                    <a:pt x="581" y="550"/>
                  </a:lnTo>
                  <a:lnTo>
                    <a:pt x="578" y="548"/>
                  </a:lnTo>
                  <a:lnTo>
                    <a:pt x="577" y="548"/>
                  </a:lnTo>
                  <a:lnTo>
                    <a:pt x="575" y="547"/>
                  </a:lnTo>
                  <a:lnTo>
                    <a:pt x="573" y="547"/>
                  </a:lnTo>
                  <a:lnTo>
                    <a:pt x="567" y="546"/>
                  </a:lnTo>
                  <a:lnTo>
                    <a:pt x="563" y="545"/>
                  </a:lnTo>
                  <a:lnTo>
                    <a:pt x="561" y="545"/>
                  </a:lnTo>
                  <a:lnTo>
                    <a:pt x="560" y="545"/>
                  </a:lnTo>
                  <a:lnTo>
                    <a:pt x="558" y="545"/>
                  </a:lnTo>
                  <a:lnTo>
                    <a:pt x="557" y="545"/>
                  </a:lnTo>
                  <a:lnTo>
                    <a:pt x="555" y="545"/>
                  </a:lnTo>
                  <a:lnTo>
                    <a:pt x="554" y="545"/>
                  </a:lnTo>
                  <a:lnTo>
                    <a:pt x="553" y="546"/>
                  </a:lnTo>
                  <a:lnTo>
                    <a:pt x="552" y="546"/>
                  </a:lnTo>
                  <a:lnTo>
                    <a:pt x="551" y="546"/>
                  </a:lnTo>
                  <a:lnTo>
                    <a:pt x="551" y="547"/>
                  </a:lnTo>
                  <a:lnTo>
                    <a:pt x="550" y="548"/>
                  </a:lnTo>
                  <a:lnTo>
                    <a:pt x="549" y="548"/>
                  </a:lnTo>
                  <a:lnTo>
                    <a:pt x="548" y="549"/>
                  </a:lnTo>
                  <a:lnTo>
                    <a:pt x="548" y="551"/>
                  </a:lnTo>
                  <a:lnTo>
                    <a:pt x="547" y="552"/>
                  </a:lnTo>
                  <a:lnTo>
                    <a:pt x="547" y="553"/>
                  </a:lnTo>
                  <a:lnTo>
                    <a:pt x="546" y="558"/>
                  </a:lnTo>
                  <a:lnTo>
                    <a:pt x="545" y="565"/>
                  </a:lnTo>
                  <a:lnTo>
                    <a:pt x="544" y="567"/>
                  </a:lnTo>
                  <a:lnTo>
                    <a:pt x="544" y="571"/>
                  </a:lnTo>
                  <a:lnTo>
                    <a:pt x="543" y="573"/>
                  </a:lnTo>
                  <a:lnTo>
                    <a:pt x="543" y="574"/>
                  </a:lnTo>
                  <a:lnTo>
                    <a:pt x="542" y="575"/>
                  </a:lnTo>
                  <a:lnTo>
                    <a:pt x="542" y="576"/>
                  </a:lnTo>
                  <a:lnTo>
                    <a:pt x="541" y="578"/>
                  </a:lnTo>
                  <a:lnTo>
                    <a:pt x="539" y="580"/>
                  </a:lnTo>
                  <a:lnTo>
                    <a:pt x="537" y="582"/>
                  </a:lnTo>
                  <a:lnTo>
                    <a:pt x="535" y="585"/>
                  </a:lnTo>
                  <a:lnTo>
                    <a:pt x="534" y="586"/>
                  </a:lnTo>
                  <a:lnTo>
                    <a:pt x="532" y="588"/>
                  </a:lnTo>
                  <a:lnTo>
                    <a:pt x="531" y="589"/>
                  </a:lnTo>
                  <a:lnTo>
                    <a:pt x="529" y="590"/>
                  </a:lnTo>
                  <a:lnTo>
                    <a:pt x="525" y="593"/>
                  </a:lnTo>
                  <a:lnTo>
                    <a:pt x="520" y="597"/>
                  </a:lnTo>
                  <a:lnTo>
                    <a:pt x="518" y="598"/>
                  </a:lnTo>
                  <a:lnTo>
                    <a:pt x="517" y="600"/>
                  </a:lnTo>
                  <a:lnTo>
                    <a:pt x="516" y="601"/>
                  </a:lnTo>
                  <a:lnTo>
                    <a:pt x="515" y="602"/>
                  </a:lnTo>
                  <a:lnTo>
                    <a:pt x="514" y="604"/>
                  </a:lnTo>
                  <a:lnTo>
                    <a:pt x="512" y="606"/>
                  </a:lnTo>
                  <a:lnTo>
                    <a:pt x="511" y="609"/>
                  </a:lnTo>
                  <a:lnTo>
                    <a:pt x="510" y="611"/>
                  </a:lnTo>
                  <a:lnTo>
                    <a:pt x="509" y="614"/>
                  </a:lnTo>
                  <a:lnTo>
                    <a:pt x="508" y="618"/>
                  </a:lnTo>
                  <a:lnTo>
                    <a:pt x="507" y="620"/>
                  </a:lnTo>
                  <a:lnTo>
                    <a:pt x="507" y="622"/>
                  </a:lnTo>
                  <a:lnTo>
                    <a:pt x="507" y="624"/>
                  </a:lnTo>
                  <a:lnTo>
                    <a:pt x="506" y="626"/>
                  </a:lnTo>
                  <a:lnTo>
                    <a:pt x="506" y="627"/>
                  </a:lnTo>
                  <a:lnTo>
                    <a:pt x="506" y="629"/>
                  </a:lnTo>
                  <a:lnTo>
                    <a:pt x="507" y="637"/>
                  </a:lnTo>
                  <a:lnTo>
                    <a:pt x="507" y="640"/>
                  </a:lnTo>
                  <a:lnTo>
                    <a:pt x="507" y="642"/>
                  </a:lnTo>
                  <a:lnTo>
                    <a:pt x="507" y="645"/>
                  </a:lnTo>
                  <a:lnTo>
                    <a:pt x="506" y="652"/>
                  </a:lnTo>
                  <a:lnTo>
                    <a:pt x="506" y="657"/>
                  </a:lnTo>
                  <a:lnTo>
                    <a:pt x="506" y="658"/>
                  </a:lnTo>
                  <a:lnTo>
                    <a:pt x="506" y="660"/>
                  </a:lnTo>
                  <a:lnTo>
                    <a:pt x="505" y="661"/>
                  </a:lnTo>
                  <a:lnTo>
                    <a:pt x="505" y="663"/>
                  </a:lnTo>
                  <a:lnTo>
                    <a:pt x="504" y="664"/>
                  </a:lnTo>
                  <a:lnTo>
                    <a:pt x="504" y="666"/>
                  </a:lnTo>
                  <a:lnTo>
                    <a:pt x="503" y="667"/>
                  </a:lnTo>
                  <a:lnTo>
                    <a:pt x="502" y="668"/>
                  </a:lnTo>
                  <a:lnTo>
                    <a:pt x="501" y="670"/>
                  </a:lnTo>
                  <a:lnTo>
                    <a:pt x="500" y="671"/>
                  </a:lnTo>
                  <a:lnTo>
                    <a:pt x="500" y="671"/>
                  </a:lnTo>
                  <a:lnTo>
                    <a:pt x="499" y="672"/>
                  </a:lnTo>
                  <a:lnTo>
                    <a:pt x="498" y="672"/>
                  </a:lnTo>
                  <a:lnTo>
                    <a:pt x="498" y="672"/>
                  </a:lnTo>
                  <a:lnTo>
                    <a:pt x="497" y="673"/>
                  </a:lnTo>
                  <a:lnTo>
                    <a:pt x="496" y="673"/>
                  </a:lnTo>
                  <a:lnTo>
                    <a:pt x="495" y="673"/>
                  </a:lnTo>
                  <a:lnTo>
                    <a:pt x="494" y="673"/>
                  </a:lnTo>
                  <a:lnTo>
                    <a:pt x="492" y="674"/>
                  </a:lnTo>
                  <a:lnTo>
                    <a:pt x="491" y="674"/>
                  </a:lnTo>
                  <a:lnTo>
                    <a:pt x="490" y="673"/>
                  </a:lnTo>
                  <a:lnTo>
                    <a:pt x="489" y="673"/>
                  </a:lnTo>
                  <a:lnTo>
                    <a:pt x="488" y="673"/>
                  </a:lnTo>
                  <a:lnTo>
                    <a:pt x="487" y="673"/>
                  </a:lnTo>
                  <a:lnTo>
                    <a:pt x="486" y="672"/>
                  </a:lnTo>
                  <a:lnTo>
                    <a:pt x="486" y="672"/>
                  </a:lnTo>
                  <a:lnTo>
                    <a:pt x="485" y="671"/>
                  </a:lnTo>
                  <a:lnTo>
                    <a:pt x="484" y="670"/>
                  </a:lnTo>
                  <a:lnTo>
                    <a:pt x="483" y="670"/>
                  </a:lnTo>
                  <a:lnTo>
                    <a:pt x="482" y="668"/>
                  </a:lnTo>
                  <a:lnTo>
                    <a:pt x="479" y="664"/>
                  </a:lnTo>
                  <a:lnTo>
                    <a:pt x="478" y="663"/>
                  </a:lnTo>
                  <a:lnTo>
                    <a:pt x="477" y="662"/>
                  </a:lnTo>
                  <a:lnTo>
                    <a:pt x="476" y="661"/>
                  </a:lnTo>
                  <a:lnTo>
                    <a:pt x="474" y="660"/>
                  </a:lnTo>
                  <a:lnTo>
                    <a:pt x="473" y="660"/>
                  </a:lnTo>
                  <a:lnTo>
                    <a:pt x="471" y="659"/>
                  </a:lnTo>
                  <a:lnTo>
                    <a:pt x="470" y="658"/>
                  </a:lnTo>
                  <a:lnTo>
                    <a:pt x="469" y="658"/>
                  </a:lnTo>
                  <a:lnTo>
                    <a:pt x="468" y="657"/>
                  </a:lnTo>
                  <a:lnTo>
                    <a:pt x="467" y="656"/>
                  </a:lnTo>
                  <a:lnTo>
                    <a:pt x="466" y="655"/>
                  </a:lnTo>
                  <a:lnTo>
                    <a:pt x="466" y="654"/>
                  </a:lnTo>
                  <a:lnTo>
                    <a:pt x="463" y="651"/>
                  </a:lnTo>
                  <a:lnTo>
                    <a:pt x="462" y="650"/>
                  </a:lnTo>
                  <a:lnTo>
                    <a:pt x="461" y="649"/>
                  </a:lnTo>
                  <a:lnTo>
                    <a:pt x="461" y="648"/>
                  </a:lnTo>
                  <a:lnTo>
                    <a:pt x="460" y="648"/>
                  </a:lnTo>
                  <a:lnTo>
                    <a:pt x="459" y="648"/>
                  </a:lnTo>
                  <a:lnTo>
                    <a:pt x="458" y="647"/>
                  </a:lnTo>
                  <a:lnTo>
                    <a:pt x="457" y="648"/>
                  </a:lnTo>
                  <a:lnTo>
                    <a:pt x="456" y="648"/>
                  </a:lnTo>
                  <a:lnTo>
                    <a:pt x="455" y="648"/>
                  </a:lnTo>
                  <a:lnTo>
                    <a:pt x="454" y="649"/>
                  </a:lnTo>
                  <a:lnTo>
                    <a:pt x="445" y="654"/>
                  </a:lnTo>
                  <a:lnTo>
                    <a:pt x="444" y="655"/>
                  </a:lnTo>
                  <a:lnTo>
                    <a:pt x="442" y="656"/>
                  </a:lnTo>
                  <a:lnTo>
                    <a:pt x="441" y="656"/>
                  </a:lnTo>
                  <a:lnTo>
                    <a:pt x="440" y="657"/>
                  </a:lnTo>
                  <a:lnTo>
                    <a:pt x="439" y="657"/>
                  </a:lnTo>
                  <a:lnTo>
                    <a:pt x="438" y="657"/>
                  </a:lnTo>
                  <a:lnTo>
                    <a:pt x="437" y="657"/>
                  </a:lnTo>
                  <a:lnTo>
                    <a:pt x="436" y="657"/>
                  </a:lnTo>
                  <a:lnTo>
                    <a:pt x="435" y="657"/>
                  </a:lnTo>
                  <a:lnTo>
                    <a:pt x="434" y="656"/>
                  </a:lnTo>
                  <a:lnTo>
                    <a:pt x="430" y="655"/>
                  </a:lnTo>
                  <a:lnTo>
                    <a:pt x="424" y="653"/>
                  </a:lnTo>
                  <a:lnTo>
                    <a:pt x="422" y="652"/>
                  </a:lnTo>
                  <a:lnTo>
                    <a:pt x="417" y="650"/>
                  </a:lnTo>
                  <a:lnTo>
                    <a:pt x="415" y="649"/>
                  </a:lnTo>
                  <a:lnTo>
                    <a:pt x="414" y="648"/>
                  </a:lnTo>
                  <a:lnTo>
                    <a:pt x="413" y="648"/>
                  </a:lnTo>
                  <a:lnTo>
                    <a:pt x="412" y="647"/>
                  </a:lnTo>
                  <a:lnTo>
                    <a:pt x="411" y="646"/>
                  </a:lnTo>
                  <a:lnTo>
                    <a:pt x="409" y="643"/>
                  </a:lnTo>
                  <a:lnTo>
                    <a:pt x="407" y="642"/>
                  </a:lnTo>
                  <a:lnTo>
                    <a:pt x="403" y="638"/>
                  </a:lnTo>
                  <a:lnTo>
                    <a:pt x="401" y="636"/>
                  </a:lnTo>
                  <a:lnTo>
                    <a:pt x="400" y="635"/>
                  </a:lnTo>
                  <a:lnTo>
                    <a:pt x="399" y="634"/>
                  </a:lnTo>
                  <a:lnTo>
                    <a:pt x="398" y="634"/>
                  </a:lnTo>
                  <a:lnTo>
                    <a:pt x="398" y="634"/>
                  </a:lnTo>
                  <a:lnTo>
                    <a:pt x="396" y="634"/>
                  </a:lnTo>
                  <a:lnTo>
                    <a:pt x="396" y="634"/>
                  </a:lnTo>
                  <a:lnTo>
                    <a:pt x="395" y="634"/>
                  </a:lnTo>
                  <a:lnTo>
                    <a:pt x="394" y="635"/>
                  </a:lnTo>
                  <a:lnTo>
                    <a:pt x="393" y="635"/>
                  </a:lnTo>
                  <a:lnTo>
                    <a:pt x="393" y="636"/>
                  </a:lnTo>
                  <a:lnTo>
                    <a:pt x="392" y="636"/>
                  </a:lnTo>
                  <a:lnTo>
                    <a:pt x="392" y="637"/>
                  </a:lnTo>
                  <a:lnTo>
                    <a:pt x="391" y="637"/>
                  </a:lnTo>
                  <a:lnTo>
                    <a:pt x="391" y="638"/>
                  </a:lnTo>
                  <a:lnTo>
                    <a:pt x="391" y="639"/>
                  </a:lnTo>
                  <a:lnTo>
                    <a:pt x="391" y="644"/>
                  </a:lnTo>
                  <a:lnTo>
                    <a:pt x="390" y="646"/>
                  </a:lnTo>
                  <a:lnTo>
                    <a:pt x="390" y="648"/>
                  </a:lnTo>
                  <a:lnTo>
                    <a:pt x="389" y="651"/>
                  </a:lnTo>
                  <a:lnTo>
                    <a:pt x="388" y="655"/>
                  </a:lnTo>
                  <a:lnTo>
                    <a:pt x="388" y="656"/>
                  </a:lnTo>
                  <a:lnTo>
                    <a:pt x="387" y="658"/>
                  </a:lnTo>
                  <a:lnTo>
                    <a:pt x="387" y="659"/>
                  </a:lnTo>
                  <a:lnTo>
                    <a:pt x="386" y="661"/>
                  </a:lnTo>
                  <a:lnTo>
                    <a:pt x="385" y="662"/>
                  </a:lnTo>
                  <a:lnTo>
                    <a:pt x="384" y="663"/>
                  </a:lnTo>
                  <a:lnTo>
                    <a:pt x="383" y="664"/>
                  </a:lnTo>
                  <a:lnTo>
                    <a:pt x="382" y="665"/>
                  </a:lnTo>
                  <a:lnTo>
                    <a:pt x="381" y="666"/>
                  </a:lnTo>
                  <a:lnTo>
                    <a:pt x="381" y="667"/>
                  </a:lnTo>
                  <a:lnTo>
                    <a:pt x="380" y="667"/>
                  </a:lnTo>
                  <a:lnTo>
                    <a:pt x="379" y="667"/>
                  </a:lnTo>
                  <a:lnTo>
                    <a:pt x="378" y="668"/>
                  </a:lnTo>
                  <a:lnTo>
                    <a:pt x="377" y="668"/>
                  </a:lnTo>
                  <a:lnTo>
                    <a:pt x="372" y="668"/>
                  </a:lnTo>
                  <a:lnTo>
                    <a:pt x="370" y="669"/>
                  </a:lnTo>
                  <a:lnTo>
                    <a:pt x="368" y="669"/>
                  </a:lnTo>
                  <a:lnTo>
                    <a:pt x="367" y="669"/>
                  </a:lnTo>
                  <a:lnTo>
                    <a:pt x="367" y="670"/>
                  </a:lnTo>
                  <a:lnTo>
                    <a:pt x="366" y="670"/>
                  </a:lnTo>
                  <a:lnTo>
                    <a:pt x="365" y="671"/>
                  </a:lnTo>
                  <a:lnTo>
                    <a:pt x="365" y="671"/>
                  </a:lnTo>
                  <a:lnTo>
                    <a:pt x="364" y="673"/>
                  </a:lnTo>
                  <a:lnTo>
                    <a:pt x="363" y="675"/>
                  </a:lnTo>
                  <a:lnTo>
                    <a:pt x="362" y="677"/>
                  </a:lnTo>
                  <a:lnTo>
                    <a:pt x="362" y="677"/>
                  </a:lnTo>
                  <a:lnTo>
                    <a:pt x="362" y="678"/>
                  </a:lnTo>
                  <a:lnTo>
                    <a:pt x="361" y="679"/>
                  </a:lnTo>
                  <a:lnTo>
                    <a:pt x="360" y="679"/>
                  </a:lnTo>
                  <a:lnTo>
                    <a:pt x="359" y="680"/>
                  </a:lnTo>
                  <a:lnTo>
                    <a:pt x="358" y="680"/>
                  </a:lnTo>
                  <a:lnTo>
                    <a:pt x="356" y="681"/>
                  </a:lnTo>
                  <a:lnTo>
                    <a:pt x="354" y="682"/>
                  </a:lnTo>
                  <a:lnTo>
                    <a:pt x="353" y="682"/>
                  </a:lnTo>
                  <a:lnTo>
                    <a:pt x="352" y="682"/>
                  </a:lnTo>
                  <a:lnTo>
                    <a:pt x="351" y="683"/>
                  </a:lnTo>
                  <a:lnTo>
                    <a:pt x="350" y="684"/>
                  </a:lnTo>
                  <a:lnTo>
                    <a:pt x="349" y="684"/>
                  </a:lnTo>
                  <a:lnTo>
                    <a:pt x="346" y="687"/>
                  </a:lnTo>
                  <a:lnTo>
                    <a:pt x="345" y="688"/>
                  </a:lnTo>
                  <a:lnTo>
                    <a:pt x="344" y="689"/>
                  </a:lnTo>
                  <a:lnTo>
                    <a:pt x="343" y="690"/>
                  </a:lnTo>
                  <a:lnTo>
                    <a:pt x="342" y="690"/>
                  </a:lnTo>
                  <a:lnTo>
                    <a:pt x="340" y="690"/>
                  </a:lnTo>
                  <a:lnTo>
                    <a:pt x="339" y="690"/>
                  </a:lnTo>
                  <a:lnTo>
                    <a:pt x="339" y="690"/>
                  </a:lnTo>
                  <a:lnTo>
                    <a:pt x="338" y="690"/>
                  </a:lnTo>
                  <a:lnTo>
                    <a:pt x="337" y="689"/>
                  </a:lnTo>
                  <a:lnTo>
                    <a:pt x="333" y="688"/>
                  </a:lnTo>
                  <a:lnTo>
                    <a:pt x="328" y="685"/>
                  </a:lnTo>
                  <a:lnTo>
                    <a:pt x="324" y="683"/>
                  </a:lnTo>
                  <a:lnTo>
                    <a:pt x="313" y="678"/>
                  </a:lnTo>
                  <a:lnTo>
                    <a:pt x="311" y="677"/>
                  </a:lnTo>
                  <a:lnTo>
                    <a:pt x="309" y="676"/>
                  </a:lnTo>
                  <a:lnTo>
                    <a:pt x="308" y="676"/>
                  </a:lnTo>
                  <a:lnTo>
                    <a:pt x="307" y="675"/>
                  </a:lnTo>
                  <a:lnTo>
                    <a:pt x="302" y="675"/>
                  </a:lnTo>
                  <a:lnTo>
                    <a:pt x="299" y="674"/>
                  </a:lnTo>
                  <a:lnTo>
                    <a:pt x="297" y="674"/>
                  </a:lnTo>
                  <a:lnTo>
                    <a:pt x="291" y="671"/>
                  </a:lnTo>
                  <a:lnTo>
                    <a:pt x="284" y="669"/>
                  </a:lnTo>
                  <a:lnTo>
                    <a:pt x="280" y="668"/>
                  </a:lnTo>
                  <a:lnTo>
                    <a:pt x="279" y="668"/>
                  </a:lnTo>
                  <a:lnTo>
                    <a:pt x="277" y="667"/>
                  </a:lnTo>
                  <a:lnTo>
                    <a:pt x="274" y="667"/>
                  </a:lnTo>
                  <a:lnTo>
                    <a:pt x="269" y="667"/>
                  </a:lnTo>
                  <a:lnTo>
                    <a:pt x="268" y="667"/>
                  </a:lnTo>
                  <a:lnTo>
                    <a:pt x="266" y="667"/>
                  </a:lnTo>
                  <a:lnTo>
                    <a:pt x="260" y="666"/>
                  </a:lnTo>
                  <a:lnTo>
                    <a:pt x="258" y="665"/>
                  </a:lnTo>
                  <a:lnTo>
                    <a:pt x="254" y="665"/>
                  </a:lnTo>
                  <a:lnTo>
                    <a:pt x="253" y="665"/>
                  </a:lnTo>
                  <a:lnTo>
                    <a:pt x="251" y="665"/>
                  </a:lnTo>
                  <a:lnTo>
                    <a:pt x="246" y="666"/>
                  </a:lnTo>
                  <a:lnTo>
                    <a:pt x="244" y="666"/>
                  </a:lnTo>
                  <a:lnTo>
                    <a:pt x="242" y="666"/>
                  </a:lnTo>
                  <a:lnTo>
                    <a:pt x="241" y="666"/>
                  </a:lnTo>
                  <a:lnTo>
                    <a:pt x="240" y="666"/>
                  </a:lnTo>
                  <a:lnTo>
                    <a:pt x="239" y="666"/>
                  </a:lnTo>
                  <a:lnTo>
                    <a:pt x="238" y="665"/>
                  </a:lnTo>
                  <a:lnTo>
                    <a:pt x="235" y="664"/>
                  </a:lnTo>
                  <a:lnTo>
                    <a:pt x="234" y="663"/>
                  </a:lnTo>
                  <a:lnTo>
                    <a:pt x="231" y="663"/>
                  </a:lnTo>
                  <a:lnTo>
                    <a:pt x="227" y="662"/>
                  </a:lnTo>
                  <a:lnTo>
                    <a:pt x="226" y="661"/>
                  </a:lnTo>
                  <a:lnTo>
                    <a:pt x="225" y="661"/>
                  </a:lnTo>
                  <a:lnTo>
                    <a:pt x="224" y="661"/>
                  </a:lnTo>
                  <a:lnTo>
                    <a:pt x="222" y="659"/>
                  </a:lnTo>
                  <a:lnTo>
                    <a:pt x="219" y="656"/>
                  </a:lnTo>
                  <a:lnTo>
                    <a:pt x="218" y="655"/>
                  </a:lnTo>
                  <a:lnTo>
                    <a:pt x="217" y="655"/>
                  </a:lnTo>
                  <a:lnTo>
                    <a:pt x="216" y="653"/>
                  </a:lnTo>
                  <a:lnTo>
                    <a:pt x="215" y="652"/>
                  </a:lnTo>
                  <a:lnTo>
                    <a:pt x="215" y="651"/>
                  </a:lnTo>
                  <a:lnTo>
                    <a:pt x="214" y="650"/>
                  </a:lnTo>
                  <a:lnTo>
                    <a:pt x="213" y="647"/>
                  </a:lnTo>
                  <a:lnTo>
                    <a:pt x="212" y="646"/>
                  </a:lnTo>
                  <a:lnTo>
                    <a:pt x="212" y="645"/>
                  </a:lnTo>
                  <a:lnTo>
                    <a:pt x="211" y="645"/>
                  </a:lnTo>
                  <a:lnTo>
                    <a:pt x="211" y="644"/>
                  </a:lnTo>
                  <a:lnTo>
                    <a:pt x="209" y="642"/>
                  </a:lnTo>
                  <a:lnTo>
                    <a:pt x="208" y="641"/>
                  </a:lnTo>
                  <a:lnTo>
                    <a:pt x="207" y="640"/>
                  </a:lnTo>
                  <a:lnTo>
                    <a:pt x="206" y="639"/>
                  </a:lnTo>
                  <a:lnTo>
                    <a:pt x="205" y="638"/>
                  </a:lnTo>
                  <a:lnTo>
                    <a:pt x="205" y="637"/>
                  </a:lnTo>
                  <a:lnTo>
                    <a:pt x="204" y="636"/>
                  </a:lnTo>
                  <a:lnTo>
                    <a:pt x="204" y="635"/>
                  </a:lnTo>
                  <a:lnTo>
                    <a:pt x="204" y="634"/>
                  </a:lnTo>
                  <a:lnTo>
                    <a:pt x="204" y="634"/>
                  </a:lnTo>
                  <a:lnTo>
                    <a:pt x="205" y="633"/>
                  </a:lnTo>
                  <a:lnTo>
                    <a:pt x="205" y="632"/>
                  </a:lnTo>
                  <a:lnTo>
                    <a:pt x="205" y="631"/>
                  </a:lnTo>
                  <a:lnTo>
                    <a:pt x="206" y="630"/>
                  </a:lnTo>
                  <a:lnTo>
                    <a:pt x="207" y="630"/>
                  </a:lnTo>
                  <a:lnTo>
                    <a:pt x="207" y="629"/>
                  </a:lnTo>
                  <a:lnTo>
                    <a:pt x="209" y="628"/>
                  </a:lnTo>
                  <a:lnTo>
                    <a:pt x="210" y="627"/>
                  </a:lnTo>
                  <a:lnTo>
                    <a:pt x="211" y="626"/>
                  </a:lnTo>
                  <a:lnTo>
                    <a:pt x="215" y="625"/>
                  </a:lnTo>
                  <a:lnTo>
                    <a:pt x="216" y="624"/>
                  </a:lnTo>
                  <a:lnTo>
                    <a:pt x="216" y="624"/>
                  </a:lnTo>
                  <a:lnTo>
                    <a:pt x="217" y="623"/>
                  </a:lnTo>
                  <a:lnTo>
                    <a:pt x="217" y="622"/>
                  </a:lnTo>
                  <a:lnTo>
                    <a:pt x="218" y="622"/>
                  </a:lnTo>
                  <a:lnTo>
                    <a:pt x="218" y="621"/>
                  </a:lnTo>
                  <a:lnTo>
                    <a:pt x="219" y="620"/>
                  </a:lnTo>
                  <a:lnTo>
                    <a:pt x="219" y="618"/>
                  </a:lnTo>
                  <a:lnTo>
                    <a:pt x="219" y="617"/>
                  </a:lnTo>
                  <a:lnTo>
                    <a:pt x="219" y="616"/>
                  </a:lnTo>
                  <a:lnTo>
                    <a:pt x="218" y="615"/>
                  </a:lnTo>
                  <a:lnTo>
                    <a:pt x="218" y="614"/>
                  </a:lnTo>
                  <a:lnTo>
                    <a:pt x="217" y="614"/>
                  </a:lnTo>
                  <a:lnTo>
                    <a:pt x="217" y="613"/>
                  </a:lnTo>
                  <a:lnTo>
                    <a:pt x="216" y="612"/>
                  </a:lnTo>
                  <a:lnTo>
                    <a:pt x="212" y="609"/>
                  </a:lnTo>
                  <a:lnTo>
                    <a:pt x="210" y="608"/>
                  </a:lnTo>
                  <a:lnTo>
                    <a:pt x="209" y="607"/>
                  </a:lnTo>
                  <a:lnTo>
                    <a:pt x="208" y="605"/>
                  </a:lnTo>
                  <a:lnTo>
                    <a:pt x="205" y="601"/>
                  </a:lnTo>
                  <a:lnTo>
                    <a:pt x="203" y="599"/>
                  </a:lnTo>
                  <a:lnTo>
                    <a:pt x="201" y="597"/>
                  </a:lnTo>
                  <a:lnTo>
                    <a:pt x="200" y="595"/>
                  </a:lnTo>
                  <a:lnTo>
                    <a:pt x="198" y="594"/>
                  </a:lnTo>
                  <a:lnTo>
                    <a:pt x="197" y="593"/>
                  </a:lnTo>
                  <a:lnTo>
                    <a:pt x="196" y="592"/>
                  </a:lnTo>
                  <a:lnTo>
                    <a:pt x="195" y="591"/>
                  </a:lnTo>
                  <a:lnTo>
                    <a:pt x="194" y="591"/>
                  </a:lnTo>
                  <a:lnTo>
                    <a:pt x="193" y="590"/>
                  </a:lnTo>
                  <a:lnTo>
                    <a:pt x="190" y="589"/>
                  </a:lnTo>
                  <a:lnTo>
                    <a:pt x="186" y="588"/>
                  </a:lnTo>
                  <a:lnTo>
                    <a:pt x="184" y="587"/>
                  </a:lnTo>
                  <a:lnTo>
                    <a:pt x="182" y="586"/>
                  </a:lnTo>
                  <a:lnTo>
                    <a:pt x="180" y="585"/>
                  </a:lnTo>
                  <a:lnTo>
                    <a:pt x="178" y="584"/>
                  </a:lnTo>
                  <a:lnTo>
                    <a:pt x="177" y="584"/>
                  </a:lnTo>
                  <a:lnTo>
                    <a:pt x="172" y="580"/>
                  </a:lnTo>
                  <a:lnTo>
                    <a:pt x="171" y="579"/>
                  </a:lnTo>
                  <a:lnTo>
                    <a:pt x="170" y="578"/>
                  </a:lnTo>
                  <a:lnTo>
                    <a:pt x="168" y="577"/>
                  </a:lnTo>
                  <a:lnTo>
                    <a:pt x="167" y="575"/>
                  </a:lnTo>
                  <a:lnTo>
                    <a:pt x="165" y="573"/>
                  </a:lnTo>
                  <a:lnTo>
                    <a:pt x="159" y="566"/>
                  </a:lnTo>
                  <a:lnTo>
                    <a:pt x="156" y="564"/>
                  </a:lnTo>
                  <a:lnTo>
                    <a:pt x="154" y="562"/>
                  </a:lnTo>
                  <a:lnTo>
                    <a:pt x="152" y="560"/>
                  </a:lnTo>
                  <a:lnTo>
                    <a:pt x="150" y="559"/>
                  </a:lnTo>
                  <a:lnTo>
                    <a:pt x="148" y="557"/>
                  </a:lnTo>
                  <a:lnTo>
                    <a:pt x="146" y="555"/>
                  </a:lnTo>
                  <a:lnTo>
                    <a:pt x="144" y="554"/>
                  </a:lnTo>
                  <a:lnTo>
                    <a:pt x="142" y="553"/>
                  </a:lnTo>
                  <a:lnTo>
                    <a:pt x="140" y="552"/>
                  </a:lnTo>
                  <a:lnTo>
                    <a:pt x="138" y="551"/>
                  </a:lnTo>
                  <a:lnTo>
                    <a:pt x="136" y="550"/>
                  </a:lnTo>
                  <a:lnTo>
                    <a:pt x="134" y="549"/>
                  </a:lnTo>
                  <a:lnTo>
                    <a:pt x="125" y="547"/>
                  </a:lnTo>
                  <a:lnTo>
                    <a:pt x="123" y="546"/>
                  </a:lnTo>
                  <a:lnTo>
                    <a:pt x="121" y="545"/>
                  </a:lnTo>
                  <a:lnTo>
                    <a:pt x="120" y="545"/>
                  </a:lnTo>
                  <a:lnTo>
                    <a:pt x="118" y="544"/>
                  </a:lnTo>
                  <a:lnTo>
                    <a:pt x="117" y="543"/>
                  </a:lnTo>
                  <a:lnTo>
                    <a:pt x="117" y="543"/>
                  </a:lnTo>
                  <a:lnTo>
                    <a:pt x="116" y="542"/>
                  </a:lnTo>
                  <a:lnTo>
                    <a:pt x="115" y="541"/>
                  </a:lnTo>
                  <a:lnTo>
                    <a:pt x="115" y="539"/>
                  </a:lnTo>
                  <a:lnTo>
                    <a:pt x="114" y="537"/>
                  </a:lnTo>
                  <a:lnTo>
                    <a:pt x="114" y="536"/>
                  </a:lnTo>
                  <a:lnTo>
                    <a:pt x="113" y="532"/>
                  </a:lnTo>
                  <a:lnTo>
                    <a:pt x="113" y="530"/>
                  </a:lnTo>
                  <a:lnTo>
                    <a:pt x="113" y="529"/>
                  </a:lnTo>
                  <a:lnTo>
                    <a:pt x="112" y="527"/>
                  </a:lnTo>
                  <a:lnTo>
                    <a:pt x="111" y="524"/>
                  </a:lnTo>
                  <a:lnTo>
                    <a:pt x="108" y="518"/>
                  </a:lnTo>
                  <a:lnTo>
                    <a:pt x="107" y="516"/>
                  </a:lnTo>
                  <a:lnTo>
                    <a:pt x="107" y="514"/>
                  </a:lnTo>
                  <a:lnTo>
                    <a:pt x="105" y="512"/>
                  </a:lnTo>
                  <a:lnTo>
                    <a:pt x="105" y="511"/>
                  </a:lnTo>
                  <a:lnTo>
                    <a:pt x="104" y="511"/>
                  </a:lnTo>
                  <a:lnTo>
                    <a:pt x="103" y="510"/>
                  </a:lnTo>
                  <a:lnTo>
                    <a:pt x="103" y="509"/>
                  </a:lnTo>
                  <a:lnTo>
                    <a:pt x="99" y="507"/>
                  </a:lnTo>
                  <a:lnTo>
                    <a:pt x="98" y="506"/>
                  </a:lnTo>
                  <a:lnTo>
                    <a:pt x="97" y="505"/>
                  </a:lnTo>
                  <a:lnTo>
                    <a:pt x="97" y="504"/>
                  </a:lnTo>
                  <a:lnTo>
                    <a:pt x="96" y="504"/>
                  </a:lnTo>
                  <a:lnTo>
                    <a:pt x="95" y="503"/>
                  </a:lnTo>
                  <a:lnTo>
                    <a:pt x="95" y="501"/>
                  </a:lnTo>
                  <a:lnTo>
                    <a:pt x="94" y="500"/>
                  </a:lnTo>
                  <a:lnTo>
                    <a:pt x="93" y="498"/>
                  </a:lnTo>
                  <a:lnTo>
                    <a:pt x="92" y="496"/>
                  </a:lnTo>
                  <a:lnTo>
                    <a:pt x="90" y="490"/>
                  </a:lnTo>
                  <a:lnTo>
                    <a:pt x="88" y="485"/>
                  </a:lnTo>
                  <a:lnTo>
                    <a:pt x="87" y="482"/>
                  </a:lnTo>
                  <a:lnTo>
                    <a:pt x="86" y="480"/>
                  </a:lnTo>
                  <a:lnTo>
                    <a:pt x="85" y="479"/>
                  </a:lnTo>
                  <a:lnTo>
                    <a:pt x="84" y="477"/>
                  </a:lnTo>
                  <a:lnTo>
                    <a:pt x="83" y="476"/>
                  </a:lnTo>
                  <a:lnTo>
                    <a:pt x="82" y="475"/>
                  </a:lnTo>
                  <a:lnTo>
                    <a:pt x="82" y="475"/>
                  </a:lnTo>
                  <a:lnTo>
                    <a:pt x="81" y="475"/>
                  </a:lnTo>
                  <a:lnTo>
                    <a:pt x="80" y="474"/>
                  </a:lnTo>
                  <a:lnTo>
                    <a:pt x="79" y="474"/>
                  </a:lnTo>
                  <a:lnTo>
                    <a:pt x="75" y="475"/>
                  </a:lnTo>
                  <a:lnTo>
                    <a:pt x="72" y="475"/>
                  </a:lnTo>
                  <a:lnTo>
                    <a:pt x="70" y="475"/>
                  </a:lnTo>
                  <a:lnTo>
                    <a:pt x="66" y="475"/>
                  </a:lnTo>
                  <a:lnTo>
                    <a:pt x="65" y="475"/>
                  </a:lnTo>
                  <a:lnTo>
                    <a:pt x="63" y="475"/>
                  </a:lnTo>
                  <a:lnTo>
                    <a:pt x="61" y="474"/>
                  </a:lnTo>
                  <a:lnTo>
                    <a:pt x="60" y="474"/>
                  </a:lnTo>
                  <a:lnTo>
                    <a:pt x="58" y="473"/>
                  </a:lnTo>
                  <a:lnTo>
                    <a:pt x="58" y="473"/>
                  </a:lnTo>
                  <a:lnTo>
                    <a:pt x="57" y="472"/>
                  </a:lnTo>
                  <a:lnTo>
                    <a:pt x="56" y="471"/>
                  </a:lnTo>
                  <a:lnTo>
                    <a:pt x="55" y="470"/>
                  </a:lnTo>
                  <a:lnTo>
                    <a:pt x="51" y="466"/>
                  </a:lnTo>
                  <a:lnTo>
                    <a:pt x="50" y="465"/>
                  </a:lnTo>
                  <a:lnTo>
                    <a:pt x="49" y="463"/>
                  </a:lnTo>
                  <a:lnTo>
                    <a:pt x="47" y="461"/>
                  </a:lnTo>
                  <a:lnTo>
                    <a:pt x="46" y="458"/>
                  </a:lnTo>
                  <a:lnTo>
                    <a:pt x="43" y="453"/>
                  </a:lnTo>
                  <a:lnTo>
                    <a:pt x="42" y="450"/>
                  </a:lnTo>
                  <a:lnTo>
                    <a:pt x="40" y="444"/>
                  </a:lnTo>
                  <a:lnTo>
                    <a:pt x="37" y="439"/>
                  </a:lnTo>
                  <a:lnTo>
                    <a:pt x="36" y="435"/>
                  </a:lnTo>
                  <a:lnTo>
                    <a:pt x="35" y="434"/>
                  </a:lnTo>
                  <a:lnTo>
                    <a:pt x="35" y="433"/>
                  </a:lnTo>
                  <a:lnTo>
                    <a:pt x="34" y="433"/>
                  </a:lnTo>
                  <a:lnTo>
                    <a:pt x="34" y="433"/>
                  </a:lnTo>
                  <a:lnTo>
                    <a:pt x="34" y="432"/>
                  </a:lnTo>
                  <a:lnTo>
                    <a:pt x="33" y="432"/>
                  </a:lnTo>
                  <a:lnTo>
                    <a:pt x="32" y="432"/>
                  </a:lnTo>
                  <a:lnTo>
                    <a:pt x="29" y="432"/>
                  </a:lnTo>
                  <a:lnTo>
                    <a:pt x="28" y="432"/>
                  </a:lnTo>
                  <a:lnTo>
                    <a:pt x="27" y="432"/>
                  </a:lnTo>
                  <a:lnTo>
                    <a:pt x="26" y="431"/>
                  </a:lnTo>
                  <a:lnTo>
                    <a:pt x="25" y="430"/>
                  </a:lnTo>
                  <a:lnTo>
                    <a:pt x="24" y="429"/>
                  </a:lnTo>
                  <a:lnTo>
                    <a:pt x="23" y="427"/>
                  </a:lnTo>
                  <a:lnTo>
                    <a:pt x="21" y="424"/>
                  </a:lnTo>
                  <a:lnTo>
                    <a:pt x="20" y="423"/>
                  </a:lnTo>
                  <a:lnTo>
                    <a:pt x="19" y="422"/>
                  </a:lnTo>
                  <a:lnTo>
                    <a:pt x="18" y="421"/>
                  </a:lnTo>
                  <a:lnTo>
                    <a:pt x="17" y="420"/>
                  </a:lnTo>
                  <a:lnTo>
                    <a:pt x="16" y="419"/>
                  </a:lnTo>
                  <a:lnTo>
                    <a:pt x="15" y="419"/>
                  </a:lnTo>
                  <a:lnTo>
                    <a:pt x="14" y="418"/>
                  </a:lnTo>
                  <a:lnTo>
                    <a:pt x="13" y="418"/>
                  </a:lnTo>
                  <a:lnTo>
                    <a:pt x="12" y="418"/>
                  </a:lnTo>
                  <a:lnTo>
                    <a:pt x="10" y="417"/>
                  </a:lnTo>
                  <a:lnTo>
                    <a:pt x="8" y="417"/>
                  </a:lnTo>
                  <a:lnTo>
                    <a:pt x="6" y="417"/>
                  </a:lnTo>
                  <a:lnTo>
                    <a:pt x="5" y="417"/>
                  </a:lnTo>
                  <a:lnTo>
                    <a:pt x="4" y="417"/>
                  </a:lnTo>
                  <a:lnTo>
                    <a:pt x="4" y="417"/>
                  </a:lnTo>
                  <a:lnTo>
                    <a:pt x="4" y="415"/>
                  </a:lnTo>
                  <a:lnTo>
                    <a:pt x="2" y="410"/>
                  </a:lnTo>
                  <a:lnTo>
                    <a:pt x="1" y="409"/>
                  </a:lnTo>
                  <a:lnTo>
                    <a:pt x="1" y="407"/>
                  </a:lnTo>
                  <a:lnTo>
                    <a:pt x="1" y="406"/>
                  </a:lnTo>
                  <a:lnTo>
                    <a:pt x="1" y="405"/>
                  </a:lnTo>
                  <a:lnTo>
                    <a:pt x="0" y="403"/>
                  </a:lnTo>
                  <a:lnTo>
                    <a:pt x="0" y="401"/>
                  </a:lnTo>
                  <a:lnTo>
                    <a:pt x="0" y="399"/>
                  </a:lnTo>
                  <a:lnTo>
                    <a:pt x="0" y="397"/>
                  </a:lnTo>
                  <a:lnTo>
                    <a:pt x="1" y="395"/>
                  </a:lnTo>
                  <a:lnTo>
                    <a:pt x="1" y="393"/>
                  </a:lnTo>
                  <a:lnTo>
                    <a:pt x="2" y="389"/>
                  </a:lnTo>
                  <a:lnTo>
                    <a:pt x="2" y="387"/>
                  </a:lnTo>
                  <a:lnTo>
                    <a:pt x="3" y="384"/>
                  </a:lnTo>
                  <a:lnTo>
                    <a:pt x="3" y="383"/>
                  </a:lnTo>
                  <a:lnTo>
                    <a:pt x="4" y="381"/>
                  </a:lnTo>
                  <a:lnTo>
                    <a:pt x="5" y="379"/>
                  </a:lnTo>
                  <a:lnTo>
                    <a:pt x="6" y="376"/>
                  </a:lnTo>
                  <a:lnTo>
                    <a:pt x="8" y="373"/>
                  </a:lnTo>
                  <a:lnTo>
                    <a:pt x="9" y="371"/>
                  </a:lnTo>
                  <a:lnTo>
                    <a:pt x="10" y="370"/>
                  </a:lnTo>
                  <a:lnTo>
                    <a:pt x="11" y="369"/>
                  </a:lnTo>
                  <a:lnTo>
                    <a:pt x="12" y="368"/>
                  </a:lnTo>
                  <a:lnTo>
                    <a:pt x="13" y="367"/>
                  </a:lnTo>
                  <a:lnTo>
                    <a:pt x="14" y="367"/>
                  </a:lnTo>
                  <a:lnTo>
                    <a:pt x="15" y="366"/>
                  </a:lnTo>
                  <a:lnTo>
                    <a:pt x="16" y="366"/>
                  </a:lnTo>
                  <a:lnTo>
                    <a:pt x="19" y="364"/>
                  </a:lnTo>
                  <a:lnTo>
                    <a:pt x="20" y="364"/>
                  </a:lnTo>
                  <a:lnTo>
                    <a:pt x="21" y="363"/>
                  </a:lnTo>
                  <a:lnTo>
                    <a:pt x="23" y="362"/>
                  </a:lnTo>
                  <a:lnTo>
                    <a:pt x="23" y="361"/>
                  </a:lnTo>
                  <a:lnTo>
                    <a:pt x="24" y="360"/>
                  </a:lnTo>
                  <a:lnTo>
                    <a:pt x="25" y="359"/>
                  </a:lnTo>
                  <a:lnTo>
                    <a:pt x="25" y="359"/>
                  </a:lnTo>
                  <a:lnTo>
                    <a:pt x="26" y="358"/>
                  </a:lnTo>
                  <a:lnTo>
                    <a:pt x="26" y="357"/>
                  </a:lnTo>
                  <a:lnTo>
                    <a:pt x="26" y="356"/>
                  </a:lnTo>
                  <a:lnTo>
                    <a:pt x="27" y="355"/>
                  </a:lnTo>
                  <a:lnTo>
                    <a:pt x="27" y="353"/>
                  </a:lnTo>
                  <a:lnTo>
                    <a:pt x="27" y="351"/>
                  </a:lnTo>
                  <a:lnTo>
                    <a:pt x="27" y="349"/>
                  </a:lnTo>
                  <a:lnTo>
                    <a:pt x="27" y="347"/>
                  </a:lnTo>
                  <a:lnTo>
                    <a:pt x="25" y="341"/>
                  </a:lnTo>
                  <a:lnTo>
                    <a:pt x="25" y="340"/>
                  </a:lnTo>
                  <a:lnTo>
                    <a:pt x="24" y="338"/>
                  </a:lnTo>
                  <a:lnTo>
                    <a:pt x="23" y="334"/>
                  </a:lnTo>
                  <a:lnTo>
                    <a:pt x="22" y="333"/>
                  </a:lnTo>
                  <a:lnTo>
                    <a:pt x="22" y="331"/>
                  </a:lnTo>
                  <a:lnTo>
                    <a:pt x="22" y="330"/>
                  </a:lnTo>
                  <a:lnTo>
                    <a:pt x="22" y="329"/>
                  </a:lnTo>
                  <a:lnTo>
                    <a:pt x="22" y="327"/>
                  </a:lnTo>
                  <a:lnTo>
                    <a:pt x="23" y="324"/>
                  </a:lnTo>
                  <a:lnTo>
                    <a:pt x="23" y="322"/>
                  </a:lnTo>
                  <a:lnTo>
                    <a:pt x="24" y="320"/>
                  </a:lnTo>
                  <a:lnTo>
                    <a:pt x="24" y="314"/>
                  </a:lnTo>
                  <a:lnTo>
                    <a:pt x="24" y="312"/>
                  </a:lnTo>
                  <a:lnTo>
                    <a:pt x="25" y="309"/>
                  </a:lnTo>
                  <a:lnTo>
                    <a:pt x="26" y="304"/>
                  </a:lnTo>
                  <a:lnTo>
                    <a:pt x="26" y="303"/>
                  </a:lnTo>
                  <a:lnTo>
                    <a:pt x="26" y="302"/>
                  </a:lnTo>
                  <a:lnTo>
                    <a:pt x="27" y="302"/>
                  </a:lnTo>
                  <a:lnTo>
                    <a:pt x="27" y="302"/>
                  </a:lnTo>
                  <a:lnTo>
                    <a:pt x="28" y="302"/>
                  </a:lnTo>
                  <a:lnTo>
                    <a:pt x="29" y="302"/>
                  </a:lnTo>
                  <a:lnTo>
                    <a:pt x="30" y="302"/>
                  </a:lnTo>
                  <a:lnTo>
                    <a:pt x="35" y="303"/>
                  </a:lnTo>
                  <a:lnTo>
                    <a:pt x="37" y="303"/>
                  </a:lnTo>
                  <a:lnTo>
                    <a:pt x="38" y="303"/>
                  </a:lnTo>
                  <a:lnTo>
                    <a:pt x="39" y="303"/>
                  </a:lnTo>
                  <a:lnTo>
                    <a:pt x="40" y="303"/>
                  </a:lnTo>
                  <a:lnTo>
                    <a:pt x="41" y="303"/>
                  </a:lnTo>
                  <a:lnTo>
                    <a:pt x="42" y="302"/>
                  </a:lnTo>
                  <a:lnTo>
                    <a:pt x="44" y="302"/>
                  </a:lnTo>
                  <a:lnTo>
                    <a:pt x="45" y="301"/>
                  </a:lnTo>
                  <a:lnTo>
                    <a:pt x="46" y="301"/>
                  </a:lnTo>
                  <a:lnTo>
                    <a:pt x="48" y="300"/>
                  </a:lnTo>
                  <a:lnTo>
                    <a:pt x="50" y="298"/>
                  </a:lnTo>
                  <a:lnTo>
                    <a:pt x="54" y="295"/>
                  </a:lnTo>
                  <a:lnTo>
                    <a:pt x="55" y="294"/>
                  </a:lnTo>
                  <a:lnTo>
                    <a:pt x="57" y="293"/>
                  </a:lnTo>
                  <a:lnTo>
                    <a:pt x="59" y="292"/>
                  </a:lnTo>
                  <a:lnTo>
                    <a:pt x="63" y="290"/>
                  </a:lnTo>
                  <a:lnTo>
                    <a:pt x="64" y="290"/>
                  </a:lnTo>
                  <a:lnTo>
                    <a:pt x="65" y="290"/>
                  </a:lnTo>
                  <a:lnTo>
                    <a:pt x="65" y="289"/>
                  </a:lnTo>
                  <a:lnTo>
                    <a:pt x="66" y="288"/>
                  </a:lnTo>
                  <a:lnTo>
                    <a:pt x="66" y="288"/>
                  </a:lnTo>
                  <a:lnTo>
                    <a:pt x="67" y="284"/>
                  </a:lnTo>
                  <a:lnTo>
                    <a:pt x="69" y="279"/>
                  </a:lnTo>
                  <a:lnTo>
                    <a:pt x="69" y="277"/>
                  </a:lnTo>
                  <a:lnTo>
                    <a:pt x="70" y="276"/>
                  </a:lnTo>
                  <a:lnTo>
                    <a:pt x="71" y="275"/>
                  </a:lnTo>
                  <a:lnTo>
                    <a:pt x="72" y="273"/>
                  </a:lnTo>
                  <a:lnTo>
                    <a:pt x="73" y="272"/>
                  </a:lnTo>
                  <a:lnTo>
                    <a:pt x="75" y="270"/>
                  </a:lnTo>
                  <a:lnTo>
                    <a:pt x="75" y="269"/>
                  </a:lnTo>
                  <a:lnTo>
                    <a:pt x="76" y="269"/>
                  </a:lnTo>
                  <a:lnTo>
                    <a:pt x="76" y="268"/>
                  </a:lnTo>
                  <a:lnTo>
                    <a:pt x="76" y="267"/>
                  </a:lnTo>
                  <a:lnTo>
                    <a:pt x="76" y="266"/>
                  </a:lnTo>
                  <a:lnTo>
                    <a:pt x="76" y="265"/>
                  </a:lnTo>
                  <a:lnTo>
                    <a:pt x="76" y="264"/>
                  </a:lnTo>
                  <a:lnTo>
                    <a:pt x="76" y="262"/>
                  </a:lnTo>
                  <a:lnTo>
                    <a:pt x="75" y="261"/>
                  </a:lnTo>
                  <a:lnTo>
                    <a:pt x="75" y="260"/>
                  </a:lnTo>
                  <a:lnTo>
                    <a:pt x="74" y="259"/>
                  </a:lnTo>
                  <a:lnTo>
                    <a:pt x="72" y="256"/>
                  </a:lnTo>
                  <a:lnTo>
                    <a:pt x="71" y="255"/>
                  </a:lnTo>
                  <a:lnTo>
                    <a:pt x="70" y="253"/>
                  </a:lnTo>
                  <a:lnTo>
                    <a:pt x="69" y="251"/>
                  </a:lnTo>
                  <a:lnTo>
                    <a:pt x="69" y="250"/>
                  </a:lnTo>
                  <a:lnTo>
                    <a:pt x="69" y="249"/>
                  </a:lnTo>
                  <a:lnTo>
                    <a:pt x="69" y="248"/>
                  </a:lnTo>
                  <a:lnTo>
                    <a:pt x="69" y="247"/>
                  </a:lnTo>
                  <a:lnTo>
                    <a:pt x="69" y="246"/>
                  </a:lnTo>
                  <a:lnTo>
                    <a:pt x="70" y="245"/>
                  </a:lnTo>
                  <a:lnTo>
                    <a:pt x="70" y="244"/>
                  </a:lnTo>
                  <a:lnTo>
                    <a:pt x="71" y="243"/>
                  </a:lnTo>
                  <a:lnTo>
                    <a:pt x="72" y="242"/>
                  </a:lnTo>
                  <a:lnTo>
                    <a:pt x="74" y="241"/>
                  </a:lnTo>
                  <a:lnTo>
                    <a:pt x="75" y="238"/>
                  </a:lnTo>
                  <a:lnTo>
                    <a:pt x="76" y="238"/>
                  </a:lnTo>
                  <a:lnTo>
                    <a:pt x="77" y="237"/>
                  </a:lnTo>
                  <a:lnTo>
                    <a:pt x="79" y="236"/>
                  </a:lnTo>
                  <a:lnTo>
                    <a:pt x="79" y="236"/>
                  </a:lnTo>
                  <a:lnTo>
                    <a:pt x="80" y="236"/>
                  </a:lnTo>
                  <a:lnTo>
                    <a:pt x="80" y="235"/>
                  </a:lnTo>
                  <a:lnTo>
                    <a:pt x="81" y="235"/>
                  </a:lnTo>
                  <a:lnTo>
                    <a:pt x="81" y="234"/>
                  </a:lnTo>
                  <a:lnTo>
                    <a:pt x="82" y="232"/>
                  </a:lnTo>
                  <a:lnTo>
                    <a:pt x="82" y="231"/>
                  </a:lnTo>
                  <a:lnTo>
                    <a:pt x="82" y="231"/>
                  </a:lnTo>
                  <a:lnTo>
                    <a:pt x="82" y="230"/>
                  </a:lnTo>
                  <a:lnTo>
                    <a:pt x="82" y="230"/>
                  </a:lnTo>
                  <a:lnTo>
                    <a:pt x="81" y="229"/>
                  </a:lnTo>
                  <a:lnTo>
                    <a:pt x="81" y="229"/>
                  </a:lnTo>
                  <a:lnTo>
                    <a:pt x="79" y="227"/>
                  </a:lnTo>
                  <a:lnTo>
                    <a:pt x="78" y="226"/>
                  </a:lnTo>
                  <a:lnTo>
                    <a:pt x="77" y="225"/>
                  </a:lnTo>
                  <a:lnTo>
                    <a:pt x="76" y="225"/>
                  </a:lnTo>
                  <a:lnTo>
                    <a:pt x="76" y="224"/>
                  </a:lnTo>
                  <a:lnTo>
                    <a:pt x="76" y="223"/>
                  </a:lnTo>
                  <a:lnTo>
                    <a:pt x="75" y="222"/>
                  </a:lnTo>
                  <a:lnTo>
                    <a:pt x="75" y="221"/>
                  </a:lnTo>
                  <a:lnTo>
                    <a:pt x="75" y="221"/>
                  </a:lnTo>
                  <a:lnTo>
                    <a:pt x="75" y="220"/>
                  </a:lnTo>
                  <a:lnTo>
                    <a:pt x="75" y="219"/>
                  </a:lnTo>
                  <a:lnTo>
                    <a:pt x="75" y="218"/>
                  </a:lnTo>
                  <a:lnTo>
                    <a:pt x="75" y="218"/>
                  </a:lnTo>
                  <a:lnTo>
                    <a:pt x="75" y="217"/>
                  </a:lnTo>
                  <a:lnTo>
                    <a:pt x="75" y="217"/>
                  </a:lnTo>
                  <a:lnTo>
                    <a:pt x="76" y="216"/>
                  </a:lnTo>
                  <a:lnTo>
                    <a:pt x="76" y="216"/>
                  </a:lnTo>
                  <a:lnTo>
                    <a:pt x="77" y="216"/>
                  </a:lnTo>
                  <a:lnTo>
                    <a:pt x="80" y="214"/>
                  </a:lnTo>
                  <a:lnTo>
                    <a:pt x="81" y="213"/>
                  </a:lnTo>
                  <a:lnTo>
                    <a:pt x="81" y="213"/>
                  </a:lnTo>
                  <a:lnTo>
                    <a:pt x="82" y="212"/>
                  </a:lnTo>
                  <a:lnTo>
                    <a:pt x="82" y="212"/>
                  </a:lnTo>
                  <a:lnTo>
                    <a:pt x="83" y="211"/>
                  </a:lnTo>
                  <a:lnTo>
                    <a:pt x="83" y="210"/>
                  </a:lnTo>
                  <a:lnTo>
                    <a:pt x="83" y="209"/>
                  </a:lnTo>
                  <a:lnTo>
                    <a:pt x="84" y="209"/>
                  </a:lnTo>
                  <a:lnTo>
                    <a:pt x="84" y="208"/>
                  </a:lnTo>
                  <a:lnTo>
                    <a:pt x="84" y="207"/>
                  </a:lnTo>
                  <a:lnTo>
                    <a:pt x="84" y="206"/>
                  </a:lnTo>
                  <a:lnTo>
                    <a:pt x="83" y="204"/>
                  </a:lnTo>
                  <a:lnTo>
                    <a:pt x="83" y="202"/>
                  </a:lnTo>
                  <a:lnTo>
                    <a:pt x="83" y="201"/>
                  </a:lnTo>
                  <a:lnTo>
                    <a:pt x="83" y="200"/>
                  </a:lnTo>
                  <a:lnTo>
                    <a:pt x="84" y="199"/>
                  </a:lnTo>
                  <a:lnTo>
                    <a:pt x="84" y="197"/>
                  </a:lnTo>
                  <a:lnTo>
                    <a:pt x="84" y="196"/>
                  </a:lnTo>
                  <a:lnTo>
                    <a:pt x="85" y="195"/>
                  </a:lnTo>
                  <a:lnTo>
                    <a:pt x="86" y="194"/>
                  </a:lnTo>
                  <a:lnTo>
                    <a:pt x="88" y="192"/>
                  </a:lnTo>
                  <a:lnTo>
                    <a:pt x="89" y="191"/>
                  </a:lnTo>
                  <a:lnTo>
                    <a:pt x="91" y="189"/>
                  </a:lnTo>
                  <a:lnTo>
                    <a:pt x="94" y="187"/>
                  </a:lnTo>
                  <a:lnTo>
                    <a:pt x="98" y="184"/>
                  </a:lnTo>
                  <a:lnTo>
                    <a:pt x="99" y="183"/>
                  </a:lnTo>
                  <a:lnTo>
                    <a:pt x="100" y="183"/>
                  </a:lnTo>
                  <a:lnTo>
                    <a:pt x="100" y="181"/>
                  </a:lnTo>
                  <a:lnTo>
                    <a:pt x="101" y="180"/>
                  </a:lnTo>
                  <a:lnTo>
                    <a:pt x="102" y="178"/>
                  </a:lnTo>
                  <a:lnTo>
                    <a:pt x="103" y="174"/>
                  </a:lnTo>
                  <a:lnTo>
                    <a:pt x="104" y="172"/>
                  </a:lnTo>
                  <a:lnTo>
                    <a:pt x="105" y="170"/>
                  </a:lnTo>
                  <a:lnTo>
                    <a:pt x="107" y="167"/>
                  </a:lnTo>
                  <a:lnTo>
                    <a:pt x="108" y="166"/>
                  </a:lnTo>
                  <a:lnTo>
                    <a:pt x="108" y="165"/>
                  </a:lnTo>
                  <a:lnTo>
                    <a:pt x="109" y="163"/>
                  </a:lnTo>
                  <a:lnTo>
                    <a:pt x="109" y="160"/>
                  </a:lnTo>
                  <a:lnTo>
                    <a:pt x="110" y="159"/>
                  </a:lnTo>
                  <a:lnTo>
                    <a:pt x="110" y="158"/>
                  </a:lnTo>
                  <a:lnTo>
                    <a:pt x="110" y="156"/>
                  </a:lnTo>
                  <a:lnTo>
                    <a:pt x="109" y="155"/>
                  </a:lnTo>
                  <a:lnTo>
                    <a:pt x="109" y="154"/>
                  </a:lnTo>
                  <a:lnTo>
                    <a:pt x="108" y="154"/>
                  </a:lnTo>
                  <a:lnTo>
                    <a:pt x="106" y="151"/>
                  </a:lnTo>
                  <a:lnTo>
                    <a:pt x="105" y="150"/>
                  </a:lnTo>
                  <a:lnTo>
                    <a:pt x="104" y="148"/>
                  </a:lnTo>
                  <a:lnTo>
                    <a:pt x="102" y="144"/>
                  </a:lnTo>
                  <a:lnTo>
                    <a:pt x="101" y="142"/>
                  </a:lnTo>
                  <a:lnTo>
                    <a:pt x="101" y="140"/>
                  </a:lnTo>
                  <a:lnTo>
                    <a:pt x="100" y="137"/>
                  </a:lnTo>
                  <a:lnTo>
                    <a:pt x="100" y="135"/>
                  </a:lnTo>
                  <a:lnTo>
                    <a:pt x="100" y="133"/>
                  </a:lnTo>
                  <a:lnTo>
                    <a:pt x="100" y="131"/>
                  </a:lnTo>
                  <a:lnTo>
                    <a:pt x="101" y="127"/>
                  </a:lnTo>
                  <a:lnTo>
                    <a:pt x="101" y="125"/>
                  </a:lnTo>
                  <a:lnTo>
                    <a:pt x="101" y="124"/>
                  </a:lnTo>
                  <a:lnTo>
                    <a:pt x="102" y="122"/>
                  </a:lnTo>
                  <a:lnTo>
                    <a:pt x="103" y="120"/>
                  </a:lnTo>
                  <a:lnTo>
                    <a:pt x="104" y="119"/>
                  </a:lnTo>
                  <a:lnTo>
                    <a:pt x="107" y="114"/>
                  </a:lnTo>
                  <a:lnTo>
                    <a:pt x="108" y="113"/>
                  </a:lnTo>
                  <a:lnTo>
                    <a:pt x="108" y="112"/>
                  </a:lnTo>
                  <a:lnTo>
                    <a:pt x="108" y="112"/>
                  </a:lnTo>
                  <a:lnTo>
                    <a:pt x="107" y="111"/>
                  </a:lnTo>
                  <a:lnTo>
                    <a:pt x="107" y="109"/>
                  </a:lnTo>
                  <a:lnTo>
                    <a:pt x="106" y="108"/>
                  </a:lnTo>
                  <a:lnTo>
                    <a:pt x="105" y="105"/>
                  </a:lnTo>
                  <a:lnTo>
                    <a:pt x="104" y="102"/>
                  </a:lnTo>
                  <a:lnTo>
                    <a:pt x="103" y="100"/>
                  </a:lnTo>
                  <a:lnTo>
                    <a:pt x="103" y="99"/>
                  </a:lnTo>
                  <a:lnTo>
                    <a:pt x="102" y="96"/>
                  </a:lnTo>
                  <a:lnTo>
                    <a:pt x="102" y="94"/>
                  </a:lnTo>
                  <a:lnTo>
                    <a:pt x="102" y="88"/>
                  </a:lnTo>
                  <a:lnTo>
                    <a:pt x="101" y="87"/>
                  </a:lnTo>
                  <a:lnTo>
                    <a:pt x="101" y="85"/>
                  </a:lnTo>
                  <a:lnTo>
                    <a:pt x="101" y="83"/>
                  </a:lnTo>
                  <a:lnTo>
                    <a:pt x="100" y="82"/>
                  </a:lnTo>
                  <a:lnTo>
                    <a:pt x="100" y="81"/>
                  </a:lnTo>
                  <a:lnTo>
                    <a:pt x="100" y="81"/>
                  </a:lnTo>
                  <a:lnTo>
                    <a:pt x="98" y="79"/>
                  </a:lnTo>
                  <a:lnTo>
                    <a:pt x="97" y="78"/>
                  </a:lnTo>
                  <a:lnTo>
                    <a:pt x="97" y="77"/>
                  </a:lnTo>
                  <a:lnTo>
                    <a:pt x="97" y="76"/>
                  </a:lnTo>
                  <a:lnTo>
                    <a:pt x="97" y="76"/>
                  </a:lnTo>
                  <a:lnTo>
                    <a:pt x="97" y="75"/>
                  </a:lnTo>
                  <a:lnTo>
                    <a:pt x="97" y="74"/>
                  </a:lnTo>
                  <a:lnTo>
                    <a:pt x="97" y="74"/>
                  </a:lnTo>
                  <a:lnTo>
                    <a:pt x="97" y="72"/>
                  </a:lnTo>
                  <a:lnTo>
                    <a:pt x="99" y="66"/>
                  </a:lnTo>
                  <a:lnTo>
                    <a:pt x="99" y="65"/>
                  </a:lnTo>
                  <a:lnTo>
                    <a:pt x="100" y="64"/>
                  </a:lnTo>
                  <a:lnTo>
                    <a:pt x="100" y="63"/>
                  </a:lnTo>
                  <a:lnTo>
                    <a:pt x="101" y="62"/>
                  </a:lnTo>
                  <a:lnTo>
                    <a:pt x="101" y="61"/>
                  </a:lnTo>
                  <a:lnTo>
                    <a:pt x="102" y="61"/>
                  </a:lnTo>
                  <a:lnTo>
                    <a:pt x="102" y="61"/>
                  </a:lnTo>
                  <a:lnTo>
                    <a:pt x="103" y="61"/>
                  </a:lnTo>
                  <a:lnTo>
                    <a:pt x="103" y="61"/>
                  </a:lnTo>
                  <a:lnTo>
                    <a:pt x="104" y="61"/>
                  </a:lnTo>
                  <a:lnTo>
                    <a:pt x="104" y="62"/>
                  </a:lnTo>
                  <a:lnTo>
                    <a:pt x="106" y="62"/>
                  </a:lnTo>
                  <a:lnTo>
                    <a:pt x="108" y="61"/>
                  </a:lnTo>
                  <a:lnTo>
                    <a:pt x="109" y="61"/>
                  </a:lnTo>
                  <a:lnTo>
                    <a:pt x="113" y="60"/>
                  </a:lnTo>
                  <a:lnTo>
                    <a:pt x="119" y="58"/>
                  </a:lnTo>
                  <a:lnTo>
                    <a:pt x="121" y="57"/>
                  </a:lnTo>
                  <a:lnTo>
                    <a:pt x="124" y="56"/>
                  </a:lnTo>
                  <a:lnTo>
                    <a:pt x="125" y="56"/>
                  </a:lnTo>
                  <a:lnTo>
                    <a:pt x="125" y="56"/>
                  </a:lnTo>
                  <a:lnTo>
                    <a:pt x="126" y="56"/>
                  </a:lnTo>
                  <a:lnTo>
                    <a:pt x="127" y="56"/>
                  </a:lnTo>
                  <a:lnTo>
                    <a:pt x="127" y="56"/>
                  </a:lnTo>
                  <a:lnTo>
                    <a:pt x="128" y="56"/>
                  </a:lnTo>
                  <a:lnTo>
                    <a:pt x="129" y="57"/>
                  </a:lnTo>
                  <a:lnTo>
                    <a:pt x="132" y="60"/>
                  </a:lnTo>
                  <a:lnTo>
                    <a:pt x="133" y="60"/>
                  </a:lnTo>
                  <a:lnTo>
                    <a:pt x="133" y="61"/>
                  </a:lnTo>
                  <a:lnTo>
                    <a:pt x="134" y="61"/>
                  </a:lnTo>
                  <a:lnTo>
                    <a:pt x="135" y="61"/>
                  </a:lnTo>
                  <a:lnTo>
                    <a:pt x="136" y="61"/>
                  </a:lnTo>
                  <a:lnTo>
                    <a:pt x="136" y="61"/>
                  </a:lnTo>
                  <a:lnTo>
                    <a:pt x="137" y="60"/>
                  </a:lnTo>
                  <a:lnTo>
                    <a:pt x="138" y="60"/>
                  </a:lnTo>
                  <a:lnTo>
                    <a:pt x="140" y="60"/>
                  </a:lnTo>
                  <a:lnTo>
                    <a:pt x="143" y="58"/>
                  </a:lnTo>
                  <a:lnTo>
                    <a:pt x="144" y="57"/>
                  </a:lnTo>
                  <a:lnTo>
                    <a:pt x="146" y="57"/>
                  </a:lnTo>
                  <a:lnTo>
                    <a:pt x="147" y="57"/>
                  </a:lnTo>
                  <a:lnTo>
                    <a:pt x="148" y="57"/>
                  </a:lnTo>
                  <a:lnTo>
                    <a:pt x="148" y="57"/>
                  </a:lnTo>
                  <a:lnTo>
                    <a:pt x="149" y="58"/>
                  </a:lnTo>
                  <a:lnTo>
                    <a:pt x="150" y="58"/>
                  </a:lnTo>
                  <a:lnTo>
                    <a:pt x="153" y="61"/>
                  </a:lnTo>
                  <a:lnTo>
                    <a:pt x="154" y="61"/>
                  </a:lnTo>
                  <a:lnTo>
                    <a:pt x="156" y="62"/>
                  </a:lnTo>
                  <a:lnTo>
                    <a:pt x="157" y="63"/>
                  </a:lnTo>
                  <a:lnTo>
                    <a:pt x="158" y="63"/>
                  </a:lnTo>
                  <a:lnTo>
                    <a:pt x="159" y="64"/>
                  </a:lnTo>
                  <a:lnTo>
                    <a:pt x="159" y="65"/>
                  </a:lnTo>
                  <a:lnTo>
                    <a:pt x="160" y="65"/>
                  </a:lnTo>
                  <a:lnTo>
                    <a:pt x="161" y="65"/>
                  </a:lnTo>
                  <a:lnTo>
                    <a:pt x="163" y="66"/>
                  </a:lnTo>
                  <a:lnTo>
                    <a:pt x="164" y="67"/>
                  </a:lnTo>
                  <a:lnTo>
                    <a:pt x="166" y="67"/>
                  </a:lnTo>
                  <a:lnTo>
                    <a:pt x="167" y="68"/>
                  </a:lnTo>
                  <a:lnTo>
                    <a:pt x="168" y="68"/>
                  </a:lnTo>
                  <a:lnTo>
                    <a:pt x="170" y="68"/>
                  </a:lnTo>
                  <a:lnTo>
                    <a:pt x="171" y="68"/>
                  </a:lnTo>
                  <a:lnTo>
                    <a:pt x="172" y="67"/>
                  </a:lnTo>
                  <a:lnTo>
                    <a:pt x="174" y="67"/>
                  </a:lnTo>
                  <a:lnTo>
                    <a:pt x="175" y="66"/>
                  </a:lnTo>
                  <a:lnTo>
                    <a:pt x="176" y="66"/>
                  </a:lnTo>
                  <a:lnTo>
                    <a:pt x="178" y="64"/>
                  </a:lnTo>
                  <a:lnTo>
                    <a:pt x="179" y="64"/>
                  </a:lnTo>
                  <a:lnTo>
                    <a:pt x="180" y="63"/>
                  </a:lnTo>
                  <a:lnTo>
                    <a:pt x="182" y="63"/>
                  </a:lnTo>
                  <a:lnTo>
                    <a:pt x="183" y="62"/>
                  </a:lnTo>
                  <a:lnTo>
                    <a:pt x="188" y="62"/>
                  </a:lnTo>
                  <a:lnTo>
                    <a:pt x="189" y="62"/>
                  </a:lnTo>
                  <a:lnTo>
                    <a:pt x="190" y="61"/>
                  </a:lnTo>
                  <a:lnTo>
                    <a:pt x="191" y="61"/>
                  </a:lnTo>
                  <a:lnTo>
                    <a:pt x="192" y="60"/>
                  </a:lnTo>
                  <a:lnTo>
                    <a:pt x="194" y="59"/>
                  </a:lnTo>
                  <a:lnTo>
                    <a:pt x="196" y="58"/>
                  </a:lnTo>
                  <a:lnTo>
                    <a:pt x="197" y="57"/>
                  </a:lnTo>
                  <a:lnTo>
                    <a:pt x="198" y="57"/>
                  </a:lnTo>
                  <a:lnTo>
                    <a:pt x="201" y="56"/>
                  </a:lnTo>
                  <a:lnTo>
                    <a:pt x="201" y="56"/>
                  </a:lnTo>
                  <a:lnTo>
                    <a:pt x="201" y="56"/>
                  </a:lnTo>
                  <a:lnTo>
                    <a:pt x="202" y="55"/>
                  </a:lnTo>
                  <a:lnTo>
                    <a:pt x="203" y="55"/>
                  </a:lnTo>
                  <a:lnTo>
                    <a:pt x="204" y="53"/>
                  </a:lnTo>
                  <a:lnTo>
                    <a:pt x="205" y="51"/>
                  </a:lnTo>
                  <a:lnTo>
                    <a:pt x="205" y="50"/>
                  </a:lnTo>
                  <a:lnTo>
                    <a:pt x="206" y="49"/>
                  </a:lnTo>
                  <a:lnTo>
                    <a:pt x="207" y="46"/>
                  </a:lnTo>
                  <a:lnTo>
                    <a:pt x="208" y="43"/>
                  </a:lnTo>
                  <a:lnTo>
                    <a:pt x="209" y="42"/>
                  </a:lnTo>
                  <a:lnTo>
                    <a:pt x="209" y="41"/>
                  </a:lnTo>
                  <a:lnTo>
                    <a:pt x="210" y="40"/>
                  </a:lnTo>
                  <a:lnTo>
                    <a:pt x="210" y="40"/>
                  </a:lnTo>
                  <a:lnTo>
                    <a:pt x="211" y="39"/>
                  </a:lnTo>
                  <a:lnTo>
                    <a:pt x="213" y="38"/>
                  </a:lnTo>
                  <a:lnTo>
                    <a:pt x="218" y="36"/>
                  </a:lnTo>
                  <a:lnTo>
                    <a:pt x="221" y="34"/>
                  </a:lnTo>
                  <a:lnTo>
                    <a:pt x="223" y="33"/>
                  </a:lnTo>
                  <a:lnTo>
                    <a:pt x="225" y="33"/>
                  </a:lnTo>
                  <a:lnTo>
                    <a:pt x="227" y="32"/>
                  </a:lnTo>
                  <a:lnTo>
                    <a:pt x="230" y="31"/>
                  </a:lnTo>
                  <a:lnTo>
                    <a:pt x="230" y="31"/>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cs-CZ" dirty="0"/>
            </a:p>
          </p:txBody>
        </p:sp>
        <p:sp>
          <p:nvSpPr>
            <p:cNvPr id="118" name="Freeform 230">
              <a:extLst>
                <a:ext uri="{FF2B5EF4-FFF2-40B4-BE49-F238E27FC236}">
                  <a16:creationId xmlns:a16="http://schemas.microsoft.com/office/drawing/2014/main" id="{B4E694C7-8EC2-437C-B0A8-AA3D1E8E907F}"/>
                </a:ext>
              </a:extLst>
            </p:cNvPr>
            <p:cNvSpPr>
              <a:spLocks/>
            </p:cNvSpPr>
            <p:nvPr/>
          </p:nvSpPr>
          <p:spPr bwMode="auto">
            <a:xfrm>
              <a:off x="6781237" y="5539495"/>
              <a:ext cx="786640" cy="775099"/>
            </a:xfrm>
            <a:custGeom>
              <a:avLst/>
              <a:gdLst>
                <a:gd name="T0" fmla="*/ 6 w 656"/>
                <a:gd name="T1" fmla="*/ 51 h 589"/>
                <a:gd name="T2" fmla="*/ 37 w 656"/>
                <a:gd name="T3" fmla="*/ 51 h 589"/>
                <a:gd name="T4" fmla="*/ 70 w 656"/>
                <a:gd name="T5" fmla="*/ 35 h 589"/>
                <a:gd name="T6" fmla="*/ 96 w 656"/>
                <a:gd name="T7" fmla="*/ 36 h 589"/>
                <a:gd name="T8" fmla="*/ 114 w 656"/>
                <a:gd name="T9" fmla="*/ 52 h 589"/>
                <a:gd name="T10" fmla="*/ 136 w 656"/>
                <a:gd name="T11" fmla="*/ 48 h 589"/>
                <a:gd name="T12" fmla="*/ 147 w 656"/>
                <a:gd name="T13" fmla="*/ 39 h 589"/>
                <a:gd name="T14" fmla="*/ 171 w 656"/>
                <a:gd name="T15" fmla="*/ 50 h 589"/>
                <a:gd name="T16" fmla="*/ 195 w 656"/>
                <a:gd name="T17" fmla="*/ 50 h 589"/>
                <a:gd name="T18" fmla="*/ 222 w 656"/>
                <a:gd name="T19" fmla="*/ 51 h 589"/>
                <a:gd name="T20" fmla="*/ 238 w 656"/>
                <a:gd name="T21" fmla="*/ 62 h 589"/>
                <a:gd name="T22" fmla="*/ 255 w 656"/>
                <a:gd name="T23" fmla="*/ 59 h 589"/>
                <a:gd name="T24" fmla="*/ 285 w 656"/>
                <a:gd name="T25" fmla="*/ 40 h 589"/>
                <a:gd name="T26" fmla="*/ 285 w 656"/>
                <a:gd name="T27" fmla="*/ 13 h 589"/>
                <a:gd name="T28" fmla="*/ 302 w 656"/>
                <a:gd name="T29" fmla="*/ 0 h 589"/>
                <a:gd name="T30" fmla="*/ 334 w 656"/>
                <a:gd name="T31" fmla="*/ 21 h 589"/>
                <a:gd name="T32" fmla="*/ 348 w 656"/>
                <a:gd name="T33" fmla="*/ 25 h 589"/>
                <a:gd name="T34" fmla="*/ 367 w 656"/>
                <a:gd name="T35" fmla="*/ 43 h 589"/>
                <a:gd name="T36" fmla="*/ 368 w 656"/>
                <a:gd name="T37" fmla="*/ 58 h 589"/>
                <a:gd name="T38" fmla="*/ 366 w 656"/>
                <a:gd name="T39" fmla="*/ 74 h 589"/>
                <a:gd name="T40" fmla="*/ 365 w 656"/>
                <a:gd name="T41" fmla="*/ 107 h 589"/>
                <a:gd name="T42" fmla="*/ 355 w 656"/>
                <a:gd name="T43" fmla="*/ 145 h 589"/>
                <a:gd name="T44" fmla="*/ 367 w 656"/>
                <a:gd name="T45" fmla="*/ 168 h 589"/>
                <a:gd name="T46" fmla="*/ 362 w 656"/>
                <a:gd name="T47" fmla="*/ 186 h 589"/>
                <a:gd name="T48" fmla="*/ 393 w 656"/>
                <a:gd name="T49" fmla="*/ 218 h 589"/>
                <a:gd name="T50" fmla="*/ 420 w 656"/>
                <a:gd name="T51" fmla="*/ 217 h 589"/>
                <a:gd name="T52" fmla="*/ 442 w 656"/>
                <a:gd name="T53" fmla="*/ 231 h 589"/>
                <a:gd name="T54" fmla="*/ 441 w 656"/>
                <a:gd name="T55" fmla="*/ 241 h 589"/>
                <a:gd name="T56" fmla="*/ 463 w 656"/>
                <a:gd name="T57" fmla="*/ 255 h 589"/>
                <a:gd name="T58" fmla="*/ 493 w 656"/>
                <a:gd name="T59" fmla="*/ 253 h 589"/>
                <a:gd name="T60" fmla="*/ 526 w 656"/>
                <a:gd name="T61" fmla="*/ 260 h 589"/>
                <a:gd name="T62" fmla="*/ 548 w 656"/>
                <a:gd name="T63" fmla="*/ 271 h 589"/>
                <a:gd name="T64" fmla="*/ 555 w 656"/>
                <a:gd name="T65" fmla="*/ 302 h 589"/>
                <a:gd name="T66" fmla="*/ 588 w 656"/>
                <a:gd name="T67" fmla="*/ 318 h 589"/>
                <a:gd name="T68" fmla="*/ 623 w 656"/>
                <a:gd name="T69" fmla="*/ 317 h 589"/>
                <a:gd name="T70" fmla="*/ 641 w 656"/>
                <a:gd name="T71" fmla="*/ 319 h 589"/>
                <a:gd name="T72" fmla="*/ 650 w 656"/>
                <a:gd name="T73" fmla="*/ 334 h 589"/>
                <a:gd name="T74" fmla="*/ 646 w 656"/>
                <a:gd name="T75" fmla="*/ 353 h 589"/>
                <a:gd name="T76" fmla="*/ 631 w 656"/>
                <a:gd name="T77" fmla="*/ 372 h 589"/>
                <a:gd name="T78" fmla="*/ 613 w 656"/>
                <a:gd name="T79" fmla="*/ 401 h 589"/>
                <a:gd name="T80" fmla="*/ 625 w 656"/>
                <a:gd name="T81" fmla="*/ 409 h 589"/>
                <a:gd name="T82" fmla="*/ 649 w 656"/>
                <a:gd name="T83" fmla="*/ 429 h 589"/>
                <a:gd name="T84" fmla="*/ 645 w 656"/>
                <a:gd name="T85" fmla="*/ 442 h 589"/>
                <a:gd name="T86" fmla="*/ 638 w 656"/>
                <a:gd name="T87" fmla="*/ 452 h 589"/>
                <a:gd name="T88" fmla="*/ 612 w 656"/>
                <a:gd name="T89" fmla="*/ 442 h 589"/>
                <a:gd name="T90" fmla="*/ 579 w 656"/>
                <a:gd name="T91" fmla="*/ 429 h 589"/>
                <a:gd name="T92" fmla="*/ 534 w 656"/>
                <a:gd name="T93" fmla="*/ 413 h 589"/>
                <a:gd name="T94" fmla="*/ 518 w 656"/>
                <a:gd name="T95" fmla="*/ 419 h 589"/>
                <a:gd name="T96" fmla="*/ 488 w 656"/>
                <a:gd name="T97" fmla="*/ 433 h 589"/>
                <a:gd name="T98" fmla="*/ 469 w 656"/>
                <a:gd name="T99" fmla="*/ 433 h 589"/>
                <a:gd name="T100" fmla="*/ 460 w 656"/>
                <a:gd name="T101" fmla="*/ 405 h 589"/>
                <a:gd name="T102" fmla="*/ 429 w 656"/>
                <a:gd name="T103" fmla="*/ 398 h 589"/>
                <a:gd name="T104" fmla="*/ 400 w 656"/>
                <a:gd name="T105" fmla="*/ 394 h 589"/>
                <a:gd name="T106" fmla="*/ 390 w 656"/>
                <a:gd name="T107" fmla="*/ 420 h 589"/>
                <a:gd name="T108" fmla="*/ 393 w 656"/>
                <a:gd name="T109" fmla="*/ 472 h 589"/>
                <a:gd name="T110" fmla="*/ 383 w 656"/>
                <a:gd name="T111" fmla="*/ 522 h 589"/>
                <a:gd name="T112" fmla="*/ 387 w 656"/>
                <a:gd name="T113" fmla="*/ 550 h 589"/>
                <a:gd name="T114" fmla="*/ 352 w 656"/>
                <a:gd name="T115" fmla="*/ 550 h 589"/>
                <a:gd name="T116" fmla="*/ 321 w 656"/>
                <a:gd name="T117" fmla="*/ 547 h 589"/>
                <a:gd name="T118" fmla="*/ 307 w 656"/>
                <a:gd name="T119" fmla="*/ 582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6" h="589">
                  <a:moveTo>
                    <a:pt x="0" y="31"/>
                  </a:moveTo>
                  <a:lnTo>
                    <a:pt x="0" y="31"/>
                  </a:lnTo>
                  <a:lnTo>
                    <a:pt x="1" y="32"/>
                  </a:lnTo>
                  <a:lnTo>
                    <a:pt x="1" y="33"/>
                  </a:lnTo>
                  <a:lnTo>
                    <a:pt x="1" y="33"/>
                  </a:lnTo>
                  <a:lnTo>
                    <a:pt x="1" y="35"/>
                  </a:lnTo>
                  <a:lnTo>
                    <a:pt x="1" y="41"/>
                  </a:lnTo>
                  <a:lnTo>
                    <a:pt x="1" y="43"/>
                  </a:lnTo>
                  <a:lnTo>
                    <a:pt x="2" y="44"/>
                  </a:lnTo>
                  <a:lnTo>
                    <a:pt x="2" y="46"/>
                  </a:lnTo>
                  <a:lnTo>
                    <a:pt x="2" y="47"/>
                  </a:lnTo>
                  <a:lnTo>
                    <a:pt x="2" y="48"/>
                  </a:lnTo>
                  <a:lnTo>
                    <a:pt x="3" y="49"/>
                  </a:lnTo>
                  <a:lnTo>
                    <a:pt x="4" y="49"/>
                  </a:lnTo>
                  <a:lnTo>
                    <a:pt x="4" y="50"/>
                  </a:lnTo>
                  <a:lnTo>
                    <a:pt x="5" y="51"/>
                  </a:lnTo>
                  <a:lnTo>
                    <a:pt x="6" y="51"/>
                  </a:lnTo>
                  <a:lnTo>
                    <a:pt x="7" y="52"/>
                  </a:lnTo>
                  <a:lnTo>
                    <a:pt x="8" y="52"/>
                  </a:lnTo>
                  <a:lnTo>
                    <a:pt x="10" y="52"/>
                  </a:lnTo>
                  <a:lnTo>
                    <a:pt x="11" y="52"/>
                  </a:lnTo>
                  <a:lnTo>
                    <a:pt x="13" y="52"/>
                  </a:lnTo>
                  <a:lnTo>
                    <a:pt x="14" y="52"/>
                  </a:lnTo>
                  <a:lnTo>
                    <a:pt x="16" y="51"/>
                  </a:lnTo>
                  <a:lnTo>
                    <a:pt x="17" y="51"/>
                  </a:lnTo>
                  <a:lnTo>
                    <a:pt x="18" y="51"/>
                  </a:lnTo>
                  <a:lnTo>
                    <a:pt x="21" y="52"/>
                  </a:lnTo>
                  <a:lnTo>
                    <a:pt x="23" y="52"/>
                  </a:lnTo>
                  <a:lnTo>
                    <a:pt x="24" y="52"/>
                  </a:lnTo>
                  <a:lnTo>
                    <a:pt x="27" y="51"/>
                  </a:lnTo>
                  <a:lnTo>
                    <a:pt x="29" y="51"/>
                  </a:lnTo>
                  <a:lnTo>
                    <a:pt x="31" y="51"/>
                  </a:lnTo>
                  <a:lnTo>
                    <a:pt x="35" y="51"/>
                  </a:lnTo>
                  <a:lnTo>
                    <a:pt x="37" y="51"/>
                  </a:lnTo>
                  <a:lnTo>
                    <a:pt x="48" y="50"/>
                  </a:lnTo>
                  <a:lnTo>
                    <a:pt x="53" y="50"/>
                  </a:lnTo>
                  <a:lnTo>
                    <a:pt x="55" y="49"/>
                  </a:lnTo>
                  <a:lnTo>
                    <a:pt x="57" y="49"/>
                  </a:lnTo>
                  <a:lnTo>
                    <a:pt x="59" y="49"/>
                  </a:lnTo>
                  <a:lnTo>
                    <a:pt x="60" y="49"/>
                  </a:lnTo>
                  <a:lnTo>
                    <a:pt x="60" y="49"/>
                  </a:lnTo>
                  <a:lnTo>
                    <a:pt x="61" y="49"/>
                  </a:lnTo>
                  <a:lnTo>
                    <a:pt x="62" y="48"/>
                  </a:lnTo>
                  <a:lnTo>
                    <a:pt x="63" y="48"/>
                  </a:lnTo>
                  <a:lnTo>
                    <a:pt x="63" y="47"/>
                  </a:lnTo>
                  <a:lnTo>
                    <a:pt x="64" y="45"/>
                  </a:lnTo>
                  <a:lnTo>
                    <a:pt x="66" y="43"/>
                  </a:lnTo>
                  <a:lnTo>
                    <a:pt x="67" y="41"/>
                  </a:lnTo>
                  <a:lnTo>
                    <a:pt x="68" y="39"/>
                  </a:lnTo>
                  <a:lnTo>
                    <a:pt x="69" y="36"/>
                  </a:lnTo>
                  <a:lnTo>
                    <a:pt x="70" y="35"/>
                  </a:lnTo>
                  <a:lnTo>
                    <a:pt x="71" y="34"/>
                  </a:lnTo>
                  <a:lnTo>
                    <a:pt x="72" y="33"/>
                  </a:lnTo>
                  <a:lnTo>
                    <a:pt x="73" y="33"/>
                  </a:lnTo>
                  <a:lnTo>
                    <a:pt x="74" y="32"/>
                  </a:lnTo>
                  <a:lnTo>
                    <a:pt x="79" y="31"/>
                  </a:lnTo>
                  <a:lnTo>
                    <a:pt x="81" y="31"/>
                  </a:lnTo>
                  <a:lnTo>
                    <a:pt x="82" y="30"/>
                  </a:lnTo>
                  <a:lnTo>
                    <a:pt x="84" y="30"/>
                  </a:lnTo>
                  <a:lnTo>
                    <a:pt x="85" y="30"/>
                  </a:lnTo>
                  <a:lnTo>
                    <a:pt x="86" y="30"/>
                  </a:lnTo>
                  <a:lnTo>
                    <a:pt x="87" y="31"/>
                  </a:lnTo>
                  <a:lnTo>
                    <a:pt x="89" y="31"/>
                  </a:lnTo>
                  <a:lnTo>
                    <a:pt x="91" y="32"/>
                  </a:lnTo>
                  <a:lnTo>
                    <a:pt x="93" y="33"/>
                  </a:lnTo>
                  <a:lnTo>
                    <a:pt x="94" y="34"/>
                  </a:lnTo>
                  <a:lnTo>
                    <a:pt x="95" y="35"/>
                  </a:lnTo>
                  <a:lnTo>
                    <a:pt x="96" y="36"/>
                  </a:lnTo>
                  <a:lnTo>
                    <a:pt x="98" y="38"/>
                  </a:lnTo>
                  <a:lnTo>
                    <a:pt x="98" y="39"/>
                  </a:lnTo>
                  <a:lnTo>
                    <a:pt x="99" y="40"/>
                  </a:lnTo>
                  <a:lnTo>
                    <a:pt x="100" y="40"/>
                  </a:lnTo>
                  <a:lnTo>
                    <a:pt x="101" y="41"/>
                  </a:lnTo>
                  <a:lnTo>
                    <a:pt x="101" y="41"/>
                  </a:lnTo>
                  <a:lnTo>
                    <a:pt x="104" y="42"/>
                  </a:lnTo>
                  <a:lnTo>
                    <a:pt x="106" y="43"/>
                  </a:lnTo>
                  <a:lnTo>
                    <a:pt x="108" y="44"/>
                  </a:lnTo>
                  <a:lnTo>
                    <a:pt x="109" y="45"/>
                  </a:lnTo>
                  <a:lnTo>
                    <a:pt x="109" y="45"/>
                  </a:lnTo>
                  <a:lnTo>
                    <a:pt x="110" y="46"/>
                  </a:lnTo>
                  <a:lnTo>
                    <a:pt x="111" y="47"/>
                  </a:lnTo>
                  <a:lnTo>
                    <a:pt x="112" y="48"/>
                  </a:lnTo>
                  <a:lnTo>
                    <a:pt x="112" y="49"/>
                  </a:lnTo>
                  <a:lnTo>
                    <a:pt x="113" y="49"/>
                  </a:lnTo>
                  <a:lnTo>
                    <a:pt x="114" y="52"/>
                  </a:lnTo>
                  <a:lnTo>
                    <a:pt x="114" y="53"/>
                  </a:lnTo>
                  <a:lnTo>
                    <a:pt x="115" y="53"/>
                  </a:lnTo>
                  <a:lnTo>
                    <a:pt x="115" y="53"/>
                  </a:lnTo>
                  <a:lnTo>
                    <a:pt x="115" y="53"/>
                  </a:lnTo>
                  <a:lnTo>
                    <a:pt x="116" y="54"/>
                  </a:lnTo>
                  <a:lnTo>
                    <a:pt x="119" y="54"/>
                  </a:lnTo>
                  <a:lnTo>
                    <a:pt x="121" y="54"/>
                  </a:lnTo>
                  <a:lnTo>
                    <a:pt x="123" y="55"/>
                  </a:lnTo>
                  <a:lnTo>
                    <a:pt x="124" y="55"/>
                  </a:lnTo>
                  <a:lnTo>
                    <a:pt x="125" y="55"/>
                  </a:lnTo>
                  <a:lnTo>
                    <a:pt x="128" y="54"/>
                  </a:lnTo>
                  <a:lnTo>
                    <a:pt x="128" y="54"/>
                  </a:lnTo>
                  <a:lnTo>
                    <a:pt x="129" y="53"/>
                  </a:lnTo>
                  <a:lnTo>
                    <a:pt x="130" y="53"/>
                  </a:lnTo>
                  <a:lnTo>
                    <a:pt x="134" y="50"/>
                  </a:lnTo>
                  <a:lnTo>
                    <a:pt x="135" y="49"/>
                  </a:lnTo>
                  <a:lnTo>
                    <a:pt x="136" y="48"/>
                  </a:lnTo>
                  <a:lnTo>
                    <a:pt x="138" y="48"/>
                  </a:lnTo>
                  <a:lnTo>
                    <a:pt x="139" y="47"/>
                  </a:lnTo>
                  <a:lnTo>
                    <a:pt x="140" y="47"/>
                  </a:lnTo>
                  <a:lnTo>
                    <a:pt x="142" y="47"/>
                  </a:lnTo>
                  <a:lnTo>
                    <a:pt x="144" y="47"/>
                  </a:lnTo>
                  <a:lnTo>
                    <a:pt x="145" y="47"/>
                  </a:lnTo>
                  <a:lnTo>
                    <a:pt x="145" y="47"/>
                  </a:lnTo>
                  <a:lnTo>
                    <a:pt x="146" y="47"/>
                  </a:lnTo>
                  <a:lnTo>
                    <a:pt x="146" y="47"/>
                  </a:lnTo>
                  <a:lnTo>
                    <a:pt x="146" y="46"/>
                  </a:lnTo>
                  <a:lnTo>
                    <a:pt x="146" y="46"/>
                  </a:lnTo>
                  <a:lnTo>
                    <a:pt x="146" y="44"/>
                  </a:lnTo>
                  <a:lnTo>
                    <a:pt x="146" y="41"/>
                  </a:lnTo>
                  <a:lnTo>
                    <a:pt x="146" y="40"/>
                  </a:lnTo>
                  <a:lnTo>
                    <a:pt x="146" y="40"/>
                  </a:lnTo>
                  <a:lnTo>
                    <a:pt x="146" y="40"/>
                  </a:lnTo>
                  <a:lnTo>
                    <a:pt x="147" y="39"/>
                  </a:lnTo>
                  <a:lnTo>
                    <a:pt x="147" y="39"/>
                  </a:lnTo>
                  <a:lnTo>
                    <a:pt x="148" y="39"/>
                  </a:lnTo>
                  <a:lnTo>
                    <a:pt x="148" y="38"/>
                  </a:lnTo>
                  <a:lnTo>
                    <a:pt x="149" y="39"/>
                  </a:lnTo>
                  <a:lnTo>
                    <a:pt x="150" y="39"/>
                  </a:lnTo>
                  <a:lnTo>
                    <a:pt x="154" y="41"/>
                  </a:lnTo>
                  <a:lnTo>
                    <a:pt x="155" y="42"/>
                  </a:lnTo>
                  <a:lnTo>
                    <a:pt x="156" y="43"/>
                  </a:lnTo>
                  <a:lnTo>
                    <a:pt x="159" y="44"/>
                  </a:lnTo>
                  <a:lnTo>
                    <a:pt x="160" y="44"/>
                  </a:lnTo>
                  <a:lnTo>
                    <a:pt x="161" y="45"/>
                  </a:lnTo>
                  <a:lnTo>
                    <a:pt x="166" y="48"/>
                  </a:lnTo>
                  <a:lnTo>
                    <a:pt x="167" y="49"/>
                  </a:lnTo>
                  <a:lnTo>
                    <a:pt x="169" y="50"/>
                  </a:lnTo>
                  <a:lnTo>
                    <a:pt x="170" y="50"/>
                  </a:lnTo>
                  <a:lnTo>
                    <a:pt x="171" y="50"/>
                  </a:lnTo>
                  <a:lnTo>
                    <a:pt x="171" y="50"/>
                  </a:lnTo>
                  <a:lnTo>
                    <a:pt x="172" y="50"/>
                  </a:lnTo>
                  <a:lnTo>
                    <a:pt x="172" y="50"/>
                  </a:lnTo>
                  <a:lnTo>
                    <a:pt x="174" y="48"/>
                  </a:lnTo>
                  <a:lnTo>
                    <a:pt x="176" y="47"/>
                  </a:lnTo>
                  <a:lnTo>
                    <a:pt x="178" y="47"/>
                  </a:lnTo>
                  <a:lnTo>
                    <a:pt x="178" y="46"/>
                  </a:lnTo>
                  <a:lnTo>
                    <a:pt x="179" y="46"/>
                  </a:lnTo>
                  <a:lnTo>
                    <a:pt x="181" y="46"/>
                  </a:lnTo>
                  <a:lnTo>
                    <a:pt x="182" y="46"/>
                  </a:lnTo>
                  <a:lnTo>
                    <a:pt x="185" y="46"/>
                  </a:lnTo>
                  <a:lnTo>
                    <a:pt x="186" y="47"/>
                  </a:lnTo>
                  <a:lnTo>
                    <a:pt x="187" y="47"/>
                  </a:lnTo>
                  <a:lnTo>
                    <a:pt x="188" y="47"/>
                  </a:lnTo>
                  <a:lnTo>
                    <a:pt x="189" y="47"/>
                  </a:lnTo>
                  <a:lnTo>
                    <a:pt x="192" y="49"/>
                  </a:lnTo>
                  <a:lnTo>
                    <a:pt x="193" y="49"/>
                  </a:lnTo>
                  <a:lnTo>
                    <a:pt x="195" y="50"/>
                  </a:lnTo>
                  <a:lnTo>
                    <a:pt x="196" y="50"/>
                  </a:lnTo>
                  <a:lnTo>
                    <a:pt x="199" y="51"/>
                  </a:lnTo>
                  <a:lnTo>
                    <a:pt x="204" y="51"/>
                  </a:lnTo>
                  <a:lnTo>
                    <a:pt x="206" y="51"/>
                  </a:lnTo>
                  <a:lnTo>
                    <a:pt x="209" y="52"/>
                  </a:lnTo>
                  <a:lnTo>
                    <a:pt x="210" y="51"/>
                  </a:lnTo>
                  <a:lnTo>
                    <a:pt x="211" y="51"/>
                  </a:lnTo>
                  <a:lnTo>
                    <a:pt x="214" y="51"/>
                  </a:lnTo>
                  <a:lnTo>
                    <a:pt x="216" y="50"/>
                  </a:lnTo>
                  <a:lnTo>
                    <a:pt x="218" y="50"/>
                  </a:lnTo>
                  <a:lnTo>
                    <a:pt x="221" y="49"/>
                  </a:lnTo>
                  <a:lnTo>
                    <a:pt x="221" y="49"/>
                  </a:lnTo>
                  <a:lnTo>
                    <a:pt x="222" y="49"/>
                  </a:lnTo>
                  <a:lnTo>
                    <a:pt x="222" y="49"/>
                  </a:lnTo>
                  <a:lnTo>
                    <a:pt x="222" y="49"/>
                  </a:lnTo>
                  <a:lnTo>
                    <a:pt x="222" y="50"/>
                  </a:lnTo>
                  <a:lnTo>
                    <a:pt x="222" y="51"/>
                  </a:lnTo>
                  <a:lnTo>
                    <a:pt x="222" y="52"/>
                  </a:lnTo>
                  <a:lnTo>
                    <a:pt x="222" y="55"/>
                  </a:lnTo>
                  <a:lnTo>
                    <a:pt x="221" y="56"/>
                  </a:lnTo>
                  <a:lnTo>
                    <a:pt x="221" y="57"/>
                  </a:lnTo>
                  <a:lnTo>
                    <a:pt x="222" y="57"/>
                  </a:lnTo>
                  <a:lnTo>
                    <a:pt x="222" y="58"/>
                  </a:lnTo>
                  <a:lnTo>
                    <a:pt x="222" y="58"/>
                  </a:lnTo>
                  <a:lnTo>
                    <a:pt x="223" y="59"/>
                  </a:lnTo>
                  <a:lnTo>
                    <a:pt x="224" y="59"/>
                  </a:lnTo>
                  <a:lnTo>
                    <a:pt x="224" y="60"/>
                  </a:lnTo>
                  <a:lnTo>
                    <a:pt x="225" y="60"/>
                  </a:lnTo>
                  <a:lnTo>
                    <a:pt x="226" y="60"/>
                  </a:lnTo>
                  <a:lnTo>
                    <a:pt x="228" y="60"/>
                  </a:lnTo>
                  <a:lnTo>
                    <a:pt x="231" y="61"/>
                  </a:lnTo>
                  <a:lnTo>
                    <a:pt x="233" y="61"/>
                  </a:lnTo>
                  <a:lnTo>
                    <a:pt x="235" y="62"/>
                  </a:lnTo>
                  <a:lnTo>
                    <a:pt x="238" y="62"/>
                  </a:lnTo>
                  <a:lnTo>
                    <a:pt x="240" y="63"/>
                  </a:lnTo>
                  <a:lnTo>
                    <a:pt x="241" y="64"/>
                  </a:lnTo>
                  <a:lnTo>
                    <a:pt x="242" y="65"/>
                  </a:lnTo>
                  <a:lnTo>
                    <a:pt x="245" y="66"/>
                  </a:lnTo>
                  <a:lnTo>
                    <a:pt x="246" y="67"/>
                  </a:lnTo>
                  <a:lnTo>
                    <a:pt x="246" y="67"/>
                  </a:lnTo>
                  <a:lnTo>
                    <a:pt x="247" y="67"/>
                  </a:lnTo>
                  <a:lnTo>
                    <a:pt x="247" y="67"/>
                  </a:lnTo>
                  <a:lnTo>
                    <a:pt x="248" y="67"/>
                  </a:lnTo>
                  <a:lnTo>
                    <a:pt x="248" y="67"/>
                  </a:lnTo>
                  <a:lnTo>
                    <a:pt x="249" y="67"/>
                  </a:lnTo>
                  <a:lnTo>
                    <a:pt x="250" y="67"/>
                  </a:lnTo>
                  <a:lnTo>
                    <a:pt x="250" y="66"/>
                  </a:lnTo>
                  <a:lnTo>
                    <a:pt x="251" y="65"/>
                  </a:lnTo>
                  <a:lnTo>
                    <a:pt x="252" y="62"/>
                  </a:lnTo>
                  <a:lnTo>
                    <a:pt x="253" y="61"/>
                  </a:lnTo>
                  <a:lnTo>
                    <a:pt x="255" y="59"/>
                  </a:lnTo>
                  <a:lnTo>
                    <a:pt x="257" y="58"/>
                  </a:lnTo>
                  <a:lnTo>
                    <a:pt x="259" y="56"/>
                  </a:lnTo>
                  <a:lnTo>
                    <a:pt x="263" y="52"/>
                  </a:lnTo>
                  <a:lnTo>
                    <a:pt x="265" y="50"/>
                  </a:lnTo>
                  <a:lnTo>
                    <a:pt x="268" y="48"/>
                  </a:lnTo>
                  <a:lnTo>
                    <a:pt x="269" y="48"/>
                  </a:lnTo>
                  <a:lnTo>
                    <a:pt x="270" y="47"/>
                  </a:lnTo>
                  <a:lnTo>
                    <a:pt x="272" y="47"/>
                  </a:lnTo>
                  <a:lnTo>
                    <a:pt x="277" y="45"/>
                  </a:lnTo>
                  <a:lnTo>
                    <a:pt x="278" y="45"/>
                  </a:lnTo>
                  <a:lnTo>
                    <a:pt x="280" y="44"/>
                  </a:lnTo>
                  <a:lnTo>
                    <a:pt x="281" y="43"/>
                  </a:lnTo>
                  <a:lnTo>
                    <a:pt x="283" y="43"/>
                  </a:lnTo>
                  <a:lnTo>
                    <a:pt x="283" y="42"/>
                  </a:lnTo>
                  <a:lnTo>
                    <a:pt x="284" y="42"/>
                  </a:lnTo>
                  <a:lnTo>
                    <a:pt x="284" y="41"/>
                  </a:lnTo>
                  <a:lnTo>
                    <a:pt x="285" y="40"/>
                  </a:lnTo>
                  <a:lnTo>
                    <a:pt x="285" y="39"/>
                  </a:lnTo>
                  <a:lnTo>
                    <a:pt x="285" y="38"/>
                  </a:lnTo>
                  <a:lnTo>
                    <a:pt x="284" y="37"/>
                  </a:lnTo>
                  <a:lnTo>
                    <a:pt x="284" y="34"/>
                  </a:lnTo>
                  <a:lnTo>
                    <a:pt x="283" y="31"/>
                  </a:lnTo>
                  <a:lnTo>
                    <a:pt x="282" y="29"/>
                  </a:lnTo>
                  <a:lnTo>
                    <a:pt x="282" y="28"/>
                  </a:lnTo>
                  <a:lnTo>
                    <a:pt x="282" y="27"/>
                  </a:lnTo>
                  <a:lnTo>
                    <a:pt x="282" y="25"/>
                  </a:lnTo>
                  <a:lnTo>
                    <a:pt x="282" y="24"/>
                  </a:lnTo>
                  <a:lnTo>
                    <a:pt x="283" y="20"/>
                  </a:lnTo>
                  <a:lnTo>
                    <a:pt x="284" y="19"/>
                  </a:lnTo>
                  <a:lnTo>
                    <a:pt x="284" y="17"/>
                  </a:lnTo>
                  <a:lnTo>
                    <a:pt x="284" y="15"/>
                  </a:lnTo>
                  <a:lnTo>
                    <a:pt x="284" y="14"/>
                  </a:lnTo>
                  <a:lnTo>
                    <a:pt x="284" y="14"/>
                  </a:lnTo>
                  <a:lnTo>
                    <a:pt x="285" y="13"/>
                  </a:lnTo>
                  <a:lnTo>
                    <a:pt x="285" y="12"/>
                  </a:lnTo>
                  <a:lnTo>
                    <a:pt x="286" y="11"/>
                  </a:lnTo>
                  <a:lnTo>
                    <a:pt x="288" y="10"/>
                  </a:lnTo>
                  <a:lnTo>
                    <a:pt x="288" y="9"/>
                  </a:lnTo>
                  <a:lnTo>
                    <a:pt x="289" y="8"/>
                  </a:lnTo>
                  <a:lnTo>
                    <a:pt x="290" y="7"/>
                  </a:lnTo>
                  <a:lnTo>
                    <a:pt x="291" y="6"/>
                  </a:lnTo>
                  <a:lnTo>
                    <a:pt x="291" y="5"/>
                  </a:lnTo>
                  <a:lnTo>
                    <a:pt x="292" y="4"/>
                  </a:lnTo>
                  <a:lnTo>
                    <a:pt x="295" y="2"/>
                  </a:lnTo>
                  <a:lnTo>
                    <a:pt x="297" y="0"/>
                  </a:lnTo>
                  <a:lnTo>
                    <a:pt x="298" y="0"/>
                  </a:lnTo>
                  <a:lnTo>
                    <a:pt x="299" y="0"/>
                  </a:lnTo>
                  <a:lnTo>
                    <a:pt x="299" y="0"/>
                  </a:lnTo>
                  <a:lnTo>
                    <a:pt x="300" y="0"/>
                  </a:lnTo>
                  <a:lnTo>
                    <a:pt x="301" y="0"/>
                  </a:lnTo>
                  <a:lnTo>
                    <a:pt x="302" y="0"/>
                  </a:lnTo>
                  <a:lnTo>
                    <a:pt x="303" y="1"/>
                  </a:lnTo>
                  <a:lnTo>
                    <a:pt x="306" y="3"/>
                  </a:lnTo>
                  <a:lnTo>
                    <a:pt x="307" y="4"/>
                  </a:lnTo>
                  <a:lnTo>
                    <a:pt x="310" y="5"/>
                  </a:lnTo>
                  <a:lnTo>
                    <a:pt x="315" y="8"/>
                  </a:lnTo>
                  <a:lnTo>
                    <a:pt x="317" y="8"/>
                  </a:lnTo>
                  <a:lnTo>
                    <a:pt x="318" y="9"/>
                  </a:lnTo>
                  <a:lnTo>
                    <a:pt x="319" y="10"/>
                  </a:lnTo>
                  <a:lnTo>
                    <a:pt x="320" y="11"/>
                  </a:lnTo>
                  <a:lnTo>
                    <a:pt x="325" y="15"/>
                  </a:lnTo>
                  <a:lnTo>
                    <a:pt x="327" y="17"/>
                  </a:lnTo>
                  <a:lnTo>
                    <a:pt x="329" y="18"/>
                  </a:lnTo>
                  <a:lnTo>
                    <a:pt x="330" y="19"/>
                  </a:lnTo>
                  <a:lnTo>
                    <a:pt x="331" y="20"/>
                  </a:lnTo>
                  <a:lnTo>
                    <a:pt x="333" y="20"/>
                  </a:lnTo>
                  <a:lnTo>
                    <a:pt x="333" y="20"/>
                  </a:lnTo>
                  <a:lnTo>
                    <a:pt x="334" y="21"/>
                  </a:lnTo>
                  <a:lnTo>
                    <a:pt x="334" y="21"/>
                  </a:lnTo>
                  <a:lnTo>
                    <a:pt x="335" y="20"/>
                  </a:lnTo>
                  <a:lnTo>
                    <a:pt x="336" y="20"/>
                  </a:lnTo>
                  <a:lnTo>
                    <a:pt x="338" y="19"/>
                  </a:lnTo>
                  <a:lnTo>
                    <a:pt x="339" y="18"/>
                  </a:lnTo>
                  <a:lnTo>
                    <a:pt x="340" y="18"/>
                  </a:lnTo>
                  <a:lnTo>
                    <a:pt x="342" y="17"/>
                  </a:lnTo>
                  <a:lnTo>
                    <a:pt x="342" y="17"/>
                  </a:lnTo>
                  <a:lnTo>
                    <a:pt x="343" y="17"/>
                  </a:lnTo>
                  <a:lnTo>
                    <a:pt x="343" y="17"/>
                  </a:lnTo>
                  <a:lnTo>
                    <a:pt x="344" y="18"/>
                  </a:lnTo>
                  <a:lnTo>
                    <a:pt x="344" y="18"/>
                  </a:lnTo>
                  <a:lnTo>
                    <a:pt x="345" y="18"/>
                  </a:lnTo>
                  <a:lnTo>
                    <a:pt x="345" y="19"/>
                  </a:lnTo>
                  <a:lnTo>
                    <a:pt x="346" y="21"/>
                  </a:lnTo>
                  <a:lnTo>
                    <a:pt x="347" y="23"/>
                  </a:lnTo>
                  <a:lnTo>
                    <a:pt x="348" y="25"/>
                  </a:lnTo>
                  <a:lnTo>
                    <a:pt x="349" y="27"/>
                  </a:lnTo>
                  <a:lnTo>
                    <a:pt x="351" y="31"/>
                  </a:lnTo>
                  <a:lnTo>
                    <a:pt x="353" y="35"/>
                  </a:lnTo>
                  <a:lnTo>
                    <a:pt x="354" y="37"/>
                  </a:lnTo>
                  <a:lnTo>
                    <a:pt x="355" y="38"/>
                  </a:lnTo>
                  <a:lnTo>
                    <a:pt x="356" y="39"/>
                  </a:lnTo>
                  <a:lnTo>
                    <a:pt x="356" y="40"/>
                  </a:lnTo>
                  <a:lnTo>
                    <a:pt x="358" y="41"/>
                  </a:lnTo>
                  <a:lnTo>
                    <a:pt x="359" y="42"/>
                  </a:lnTo>
                  <a:lnTo>
                    <a:pt x="360" y="42"/>
                  </a:lnTo>
                  <a:lnTo>
                    <a:pt x="361" y="43"/>
                  </a:lnTo>
                  <a:lnTo>
                    <a:pt x="362" y="43"/>
                  </a:lnTo>
                  <a:lnTo>
                    <a:pt x="363" y="43"/>
                  </a:lnTo>
                  <a:lnTo>
                    <a:pt x="364" y="43"/>
                  </a:lnTo>
                  <a:lnTo>
                    <a:pt x="365" y="43"/>
                  </a:lnTo>
                  <a:lnTo>
                    <a:pt x="366" y="43"/>
                  </a:lnTo>
                  <a:lnTo>
                    <a:pt x="367" y="43"/>
                  </a:lnTo>
                  <a:lnTo>
                    <a:pt x="368" y="43"/>
                  </a:lnTo>
                  <a:lnTo>
                    <a:pt x="368" y="43"/>
                  </a:lnTo>
                  <a:lnTo>
                    <a:pt x="369" y="42"/>
                  </a:lnTo>
                  <a:lnTo>
                    <a:pt x="370" y="42"/>
                  </a:lnTo>
                  <a:lnTo>
                    <a:pt x="370" y="42"/>
                  </a:lnTo>
                  <a:lnTo>
                    <a:pt x="370" y="43"/>
                  </a:lnTo>
                  <a:lnTo>
                    <a:pt x="371" y="49"/>
                  </a:lnTo>
                  <a:lnTo>
                    <a:pt x="371" y="50"/>
                  </a:lnTo>
                  <a:lnTo>
                    <a:pt x="371" y="52"/>
                  </a:lnTo>
                  <a:lnTo>
                    <a:pt x="371" y="53"/>
                  </a:lnTo>
                  <a:lnTo>
                    <a:pt x="371" y="54"/>
                  </a:lnTo>
                  <a:lnTo>
                    <a:pt x="371" y="54"/>
                  </a:lnTo>
                  <a:lnTo>
                    <a:pt x="371" y="55"/>
                  </a:lnTo>
                  <a:lnTo>
                    <a:pt x="370" y="56"/>
                  </a:lnTo>
                  <a:lnTo>
                    <a:pt x="370" y="57"/>
                  </a:lnTo>
                  <a:lnTo>
                    <a:pt x="369" y="58"/>
                  </a:lnTo>
                  <a:lnTo>
                    <a:pt x="368" y="58"/>
                  </a:lnTo>
                  <a:lnTo>
                    <a:pt x="367" y="59"/>
                  </a:lnTo>
                  <a:lnTo>
                    <a:pt x="365" y="59"/>
                  </a:lnTo>
                  <a:lnTo>
                    <a:pt x="364" y="60"/>
                  </a:lnTo>
                  <a:lnTo>
                    <a:pt x="363" y="60"/>
                  </a:lnTo>
                  <a:lnTo>
                    <a:pt x="362" y="61"/>
                  </a:lnTo>
                  <a:lnTo>
                    <a:pt x="362" y="62"/>
                  </a:lnTo>
                  <a:lnTo>
                    <a:pt x="361" y="62"/>
                  </a:lnTo>
                  <a:lnTo>
                    <a:pt x="361" y="62"/>
                  </a:lnTo>
                  <a:lnTo>
                    <a:pt x="361" y="63"/>
                  </a:lnTo>
                  <a:lnTo>
                    <a:pt x="361" y="64"/>
                  </a:lnTo>
                  <a:lnTo>
                    <a:pt x="361" y="64"/>
                  </a:lnTo>
                  <a:lnTo>
                    <a:pt x="361" y="65"/>
                  </a:lnTo>
                  <a:lnTo>
                    <a:pt x="361" y="66"/>
                  </a:lnTo>
                  <a:lnTo>
                    <a:pt x="362" y="67"/>
                  </a:lnTo>
                  <a:lnTo>
                    <a:pt x="365" y="71"/>
                  </a:lnTo>
                  <a:lnTo>
                    <a:pt x="365" y="72"/>
                  </a:lnTo>
                  <a:lnTo>
                    <a:pt x="366" y="74"/>
                  </a:lnTo>
                  <a:lnTo>
                    <a:pt x="366" y="75"/>
                  </a:lnTo>
                  <a:lnTo>
                    <a:pt x="367" y="77"/>
                  </a:lnTo>
                  <a:lnTo>
                    <a:pt x="367" y="78"/>
                  </a:lnTo>
                  <a:lnTo>
                    <a:pt x="367" y="79"/>
                  </a:lnTo>
                  <a:lnTo>
                    <a:pt x="368" y="82"/>
                  </a:lnTo>
                  <a:lnTo>
                    <a:pt x="368" y="84"/>
                  </a:lnTo>
                  <a:lnTo>
                    <a:pt x="368" y="85"/>
                  </a:lnTo>
                  <a:lnTo>
                    <a:pt x="367" y="89"/>
                  </a:lnTo>
                  <a:lnTo>
                    <a:pt x="367" y="91"/>
                  </a:lnTo>
                  <a:lnTo>
                    <a:pt x="367" y="92"/>
                  </a:lnTo>
                  <a:lnTo>
                    <a:pt x="367" y="96"/>
                  </a:lnTo>
                  <a:lnTo>
                    <a:pt x="367" y="97"/>
                  </a:lnTo>
                  <a:lnTo>
                    <a:pt x="367" y="100"/>
                  </a:lnTo>
                  <a:lnTo>
                    <a:pt x="366" y="102"/>
                  </a:lnTo>
                  <a:lnTo>
                    <a:pt x="366" y="103"/>
                  </a:lnTo>
                  <a:lnTo>
                    <a:pt x="365" y="105"/>
                  </a:lnTo>
                  <a:lnTo>
                    <a:pt x="365" y="107"/>
                  </a:lnTo>
                  <a:lnTo>
                    <a:pt x="363" y="112"/>
                  </a:lnTo>
                  <a:lnTo>
                    <a:pt x="361" y="116"/>
                  </a:lnTo>
                  <a:lnTo>
                    <a:pt x="360" y="120"/>
                  </a:lnTo>
                  <a:lnTo>
                    <a:pt x="360" y="121"/>
                  </a:lnTo>
                  <a:lnTo>
                    <a:pt x="359" y="122"/>
                  </a:lnTo>
                  <a:lnTo>
                    <a:pt x="359" y="123"/>
                  </a:lnTo>
                  <a:lnTo>
                    <a:pt x="359" y="124"/>
                  </a:lnTo>
                  <a:lnTo>
                    <a:pt x="360" y="125"/>
                  </a:lnTo>
                  <a:lnTo>
                    <a:pt x="360" y="126"/>
                  </a:lnTo>
                  <a:lnTo>
                    <a:pt x="360" y="126"/>
                  </a:lnTo>
                  <a:lnTo>
                    <a:pt x="360" y="127"/>
                  </a:lnTo>
                  <a:lnTo>
                    <a:pt x="359" y="132"/>
                  </a:lnTo>
                  <a:lnTo>
                    <a:pt x="358" y="136"/>
                  </a:lnTo>
                  <a:lnTo>
                    <a:pt x="357" y="138"/>
                  </a:lnTo>
                  <a:lnTo>
                    <a:pt x="356" y="140"/>
                  </a:lnTo>
                  <a:lnTo>
                    <a:pt x="355" y="144"/>
                  </a:lnTo>
                  <a:lnTo>
                    <a:pt x="355" y="145"/>
                  </a:lnTo>
                  <a:lnTo>
                    <a:pt x="354" y="147"/>
                  </a:lnTo>
                  <a:lnTo>
                    <a:pt x="354" y="149"/>
                  </a:lnTo>
                  <a:lnTo>
                    <a:pt x="354" y="150"/>
                  </a:lnTo>
                  <a:lnTo>
                    <a:pt x="354" y="151"/>
                  </a:lnTo>
                  <a:lnTo>
                    <a:pt x="355" y="153"/>
                  </a:lnTo>
                  <a:lnTo>
                    <a:pt x="355" y="153"/>
                  </a:lnTo>
                  <a:lnTo>
                    <a:pt x="355" y="154"/>
                  </a:lnTo>
                  <a:lnTo>
                    <a:pt x="356" y="156"/>
                  </a:lnTo>
                  <a:lnTo>
                    <a:pt x="357" y="157"/>
                  </a:lnTo>
                  <a:lnTo>
                    <a:pt x="358" y="158"/>
                  </a:lnTo>
                  <a:lnTo>
                    <a:pt x="360" y="160"/>
                  </a:lnTo>
                  <a:lnTo>
                    <a:pt x="363" y="162"/>
                  </a:lnTo>
                  <a:lnTo>
                    <a:pt x="364" y="163"/>
                  </a:lnTo>
                  <a:lnTo>
                    <a:pt x="365" y="164"/>
                  </a:lnTo>
                  <a:lnTo>
                    <a:pt x="365" y="165"/>
                  </a:lnTo>
                  <a:lnTo>
                    <a:pt x="366" y="166"/>
                  </a:lnTo>
                  <a:lnTo>
                    <a:pt x="367" y="168"/>
                  </a:lnTo>
                  <a:lnTo>
                    <a:pt x="368" y="169"/>
                  </a:lnTo>
                  <a:lnTo>
                    <a:pt x="368" y="169"/>
                  </a:lnTo>
                  <a:lnTo>
                    <a:pt x="368" y="170"/>
                  </a:lnTo>
                  <a:lnTo>
                    <a:pt x="368" y="170"/>
                  </a:lnTo>
                  <a:lnTo>
                    <a:pt x="367" y="171"/>
                  </a:lnTo>
                  <a:lnTo>
                    <a:pt x="367" y="172"/>
                  </a:lnTo>
                  <a:lnTo>
                    <a:pt x="365" y="174"/>
                  </a:lnTo>
                  <a:lnTo>
                    <a:pt x="364" y="176"/>
                  </a:lnTo>
                  <a:lnTo>
                    <a:pt x="363" y="178"/>
                  </a:lnTo>
                  <a:lnTo>
                    <a:pt x="362" y="179"/>
                  </a:lnTo>
                  <a:lnTo>
                    <a:pt x="361" y="180"/>
                  </a:lnTo>
                  <a:lnTo>
                    <a:pt x="361" y="181"/>
                  </a:lnTo>
                  <a:lnTo>
                    <a:pt x="361" y="182"/>
                  </a:lnTo>
                  <a:lnTo>
                    <a:pt x="361" y="183"/>
                  </a:lnTo>
                  <a:lnTo>
                    <a:pt x="361" y="184"/>
                  </a:lnTo>
                  <a:lnTo>
                    <a:pt x="361" y="185"/>
                  </a:lnTo>
                  <a:lnTo>
                    <a:pt x="362" y="186"/>
                  </a:lnTo>
                  <a:lnTo>
                    <a:pt x="362" y="187"/>
                  </a:lnTo>
                  <a:lnTo>
                    <a:pt x="363" y="189"/>
                  </a:lnTo>
                  <a:lnTo>
                    <a:pt x="366" y="193"/>
                  </a:lnTo>
                  <a:lnTo>
                    <a:pt x="369" y="197"/>
                  </a:lnTo>
                  <a:lnTo>
                    <a:pt x="369" y="198"/>
                  </a:lnTo>
                  <a:lnTo>
                    <a:pt x="370" y="199"/>
                  </a:lnTo>
                  <a:lnTo>
                    <a:pt x="375" y="204"/>
                  </a:lnTo>
                  <a:lnTo>
                    <a:pt x="376" y="205"/>
                  </a:lnTo>
                  <a:lnTo>
                    <a:pt x="379" y="208"/>
                  </a:lnTo>
                  <a:lnTo>
                    <a:pt x="381" y="210"/>
                  </a:lnTo>
                  <a:lnTo>
                    <a:pt x="384" y="213"/>
                  </a:lnTo>
                  <a:lnTo>
                    <a:pt x="387" y="215"/>
                  </a:lnTo>
                  <a:lnTo>
                    <a:pt x="389" y="217"/>
                  </a:lnTo>
                  <a:lnTo>
                    <a:pt x="390" y="217"/>
                  </a:lnTo>
                  <a:lnTo>
                    <a:pt x="390" y="217"/>
                  </a:lnTo>
                  <a:lnTo>
                    <a:pt x="392" y="218"/>
                  </a:lnTo>
                  <a:lnTo>
                    <a:pt x="393" y="218"/>
                  </a:lnTo>
                  <a:lnTo>
                    <a:pt x="394" y="218"/>
                  </a:lnTo>
                  <a:lnTo>
                    <a:pt x="395" y="218"/>
                  </a:lnTo>
                  <a:lnTo>
                    <a:pt x="396" y="217"/>
                  </a:lnTo>
                  <a:lnTo>
                    <a:pt x="398" y="217"/>
                  </a:lnTo>
                  <a:lnTo>
                    <a:pt x="403" y="214"/>
                  </a:lnTo>
                  <a:lnTo>
                    <a:pt x="405" y="213"/>
                  </a:lnTo>
                  <a:lnTo>
                    <a:pt x="407" y="213"/>
                  </a:lnTo>
                  <a:lnTo>
                    <a:pt x="408" y="212"/>
                  </a:lnTo>
                  <a:lnTo>
                    <a:pt x="410" y="212"/>
                  </a:lnTo>
                  <a:lnTo>
                    <a:pt x="411" y="212"/>
                  </a:lnTo>
                  <a:lnTo>
                    <a:pt x="412" y="212"/>
                  </a:lnTo>
                  <a:lnTo>
                    <a:pt x="413" y="212"/>
                  </a:lnTo>
                  <a:lnTo>
                    <a:pt x="414" y="212"/>
                  </a:lnTo>
                  <a:lnTo>
                    <a:pt x="415" y="213"/>
                  </a:lnTo>
                  <a:lnTo>
                    <a:pt x="416" y="213"/>
                  </a:lnTo>
                  <a:lnTo>
                    <a:pt x="417" y="214"/>
                  </a:lnTo>
                  <a:lnTo>
                    <a:pt x="420" y="217"/>
                  </a:lnTo>
                  <a:lnTo>
                    <a:pt x="422" y="218"/>
                  </a:lnTo>
                  <a:lnTo>
                    <a:pt x="424" y="220"/>
                  </a:lnTo>
                  <a:lnTo>
                    <a:pt x="426" y="221"/>
                  </a:lnTo>
                  <a:lnTo>
                    <a:pt x="428" y="221"/>
                  </a:lnTo>
                  <a:lnTo>
                    <a:pt x="429" y="222"/>
                  </a:lnTo>
                  <a:lnTo>
                    <a:pt x="434" y="224"/>
                  </a:lnTo>
                  <a:lnTo>
                    <a:pt x="436" y="224"/>
                  </a:lnTo>
                  <a:lnTo>
                    <a:pt x="438" y="225"/>
                  </a:lnTo>
                  <a:lnTo>
                    <a:pt x="439" y="226"/>
                  </a:lnTo>
                  <a:lnTo>
                    <a:pt x="440" y="226"/>
                  </a:lnTo>
                  <a:lnTo>
                    <a:pt x="440" y="227"/>
                  </a:lnTo>
                  <a:lnTo>
                    <a:pt x="441" y="227"/>
                  </a:lnTo>
                  <a:lnTo>
                    <a:pt x="441" y="228"/>
                  </a:lnTo>
                  <a:lnTo>
                    <a:pt x="442" y="229"/>
                  </a:lnTo>
                  <a:lnTo>
                    <a:pt x="442" y="230"/>
                  </a:lnTo>
                  <a:lnTo>
                    <a:pt x="442" y="230"/>
                  </a:lnTo>
                  <a:lnTo>
                    <a:pt x="442" y="231"/>
                  </a:lnTo>
                  <a:lnTo>
                    <a:pt x="441" y="233"/>
                  </a:lnTo>
                  <a:lnTo>
                    <a:pt x="441" y="234"/>
                  </a:lnTo>
                  <a:lnTo>
                    <a:pt x="441" y="234"/>
                  </a:lnTo>
                  <a:lnTo>
                    <a:pt x="440" y="235"/>
                  </a:lnTo>
                  <a:lnTo>
                    <a:pt x="440" y="236"/>
                  </a:lnTo>
                  <a:lnTo>
                    <a:pt x="439" y="236"/>
                  </a:lnTo>
                  <a:lnTo>
                    <a:pt x="438" y="237"/>
                  </a:lnTo>
                  <a:lnTo>
                    <a:pt x="437" y="238"/>
                  </a:lnTo>
                  <a:lnTo>
                    <a:pt x="436" y="238"/>
                  </a:lnTo>
                  <a:lnTo>
                    <a:pt x="436" y="238"/>
                  </a:lnTo>
                  <a:lnTo>
                    <a:pt x="436" y="239"/>
                  </a:lnTo>
                  <a:lnTo>
                    <a:pt x="436" y="239"/>
                  </a:lnTo>
                  <a:lnTo>
                    <a:pt x="437" y="239"/>
                  </a:lnTo>
                  <a:lnTo>
                    <a:pt x="438" y="240"/>
                  </a:lnTo>
                  <a:lnTo>
                    <a:pt x="439" y="240"/>
                  </a:lnTo>
                  <a:lnTo>
                    <a:pt x="440" y="241"/>
                  </a:lnTo>
                  <a:lnTo>
                    <a:pt x="441" y="241"/>
                  </a:lnTo>
                  <a:lnTo>
                    <a:pt x="442" y="241"/>
                  </a:lnTo>
                  <a:lnTo>
                    <a:pt x="446" y="242"/>
                  </a:lnTo>
                  <a:lnTo>
                    <a:pt x="448" y="242"/>
                  </a:lnTo>
                  <a:lnTo>
                    <a:pt x="449" y="242"/>
                  </a:lnTo>
                  <a:lnTo>
                    <a:pt x="450" y="243"/>
                  </a:lnTo>
                  <a:lnTo>
                    <a:pt x="450" y="243"/>
                  </a:lnTo>
                  <a:lnTo>
                    <a:pt x="451" y="243"/>
                  </a:lnTo>
                  <a:lnTo>
                    <a:pt x="452" y="244"/>
                  </a:lnTo>
                  <a:lnTo>
                    <a:pt x="453" y="245"/>
                  </a:lnTo>
                  <a:lnTo>
                    <a:pt x="455" y="246"/>
                  </a:lnTo>
                  <a:lnTo>
                    <a:pt x="456" y="248"/>
                  </a:lnTo>
                  <a:lnTo>
                    <a:pt x="459" y="252"/>
                  </a:lnTo>
                  <a:lnTo>
                    <a:pt x="460" y="252"/>
                  </a:lnTo>
                  <a:lnTo>
                    <a:pt x="461" y="253"/>
                  </a:lnTo>
                  <a:lnTo>
                    <a:pt x="462" y="254"/>
                  </a:lnTo>
                  <a:lnTo>
                    <a:pt x="463" y="254"/>
                  </a:lnTo>
                  <a:lnTo>
                    <a:pt x="463" y="255"/>
                  </a:lnTo>
                  <a:lnTo>
                    <a:pt x="464" y="255"/>
                  </a:lnTo>
                  <a:lnTo>
                    <a:pt x="466" y="256"/>
                  </a:lnTo>
                  <a:lnTo>
                    <a:pt x="468" y="256"/>
                  </a:lnTo>
                  <a:lnTo>
                    <a:pt x="469" y="256"/>
                  </a:lnTo>
                  <a:lnTo>
                    <a:pt x="471" y="256"/>
                  </a:lnTo>
                  <a:lnTo>
                    <a:pt x="472" y="256"/>
                  </a:lnTo>
                  <a:lnTo>
                    <a:pt x="474" y="255"/>
                  </a:lnTo>
                  <a:lnTo>
                    <a:pt x="475" y="254"/>
                  </a:lnTo>
                  <a:lnTo>
                    <a:pt x="479" y="252"/>
                  </a:lnTo>
                  <a:lnTo>
                    <a:pt x="481" y="252"/>
                  </a:lnTo>
                  <a:lnTo>
                    <a:pt x="482" y="251"/>
                  </a:lnTo>
                  <a:lnTo>
                    <a:pt x="482" y="251"/>
                  </a:lnTo>
                  <a:lnTo>
                    <a:pt x="483" y="251"/>
                  </a:lnTo>
                  <a:lnTo>
                    <a:pt x="484" y="251"/>
                  </a:lnTo>
                  <a:lnTo>
                    <a:pt x="485" y="251"/>
                  </a:lnTo>
                  <a:lnTo>
                    <a:pt x="486" y="252"/>
                  </a:lnTo>
                  <a:lnTo>
                    <a:pt x="493" y="253"/>
                  </a:lnTo>
                  <a:lnTo>
                    <a:pt x="498" y="255"/>
                  </a:lnTo>
                  <a:lnTo>
                    <a:pt x="501" y="256"/>
                  </a:lnTo>
                  <a:lnTo>
                    <a:pt x="503" y="257"/>
                  </a:lnTo>
                  <a:lnTo>
                    <a:pt x="505" y="258"/>
                  </a:lnTo>
                  <a:lnTo>
                    <a:pt x="506" y="259"/>
                  </a:lnTo>
                  <a:lnTo>
                    <a:pt x="507" y="259"/>
                  </a:lnTo>
                  <a:lnTo>
                    <a:pt x="508" y="261"/>
                  </a:lnTo>
                  <a:lnTo>
                    <a:pt x="509" y="262"/>
                  </a:lnTo>
                  <a:lnTo>
                    <a:pt x="510" y="262"/>
                  </a:lnTo>
                  <a:lnTo>
                    <a:pt x="511" y="263"/>
                  </a:lnTo>
                  <a:lnTo>
                    <a:pt x="511" y="263"/>
                  </a:lnTo>
                  <a:lnTo>
                    <a:pt x="512" y="263"/>
                  </a:lnTo>
                  <a:lnTo>
                    <a:pt x="517" y="262"/>
                  </a:lnTo>
                  <a:lnTo>
                    <a:pt x="519" y="262"/>
                  </a:lnTo>
                  <a:lnTo>
                    <a:pt x="523" y="261"/>
                  </a:lnTo>
                  <a:lnTo>
                    <a:pt x="525" y="260"/>
                  </a:lnTo>
                  <a:lnTo>
                    <a:pt x="526" y="260"/>
                  </a:lnTo>
                  <a:lnTo>
                    <a:pt x="530" y="260"/>
                  </a:lnTo>
                  <a:lnTo>
                    <a:pt x="534" y="259"/>
                  </a:lnTo>
                  <a:lnTo>
                    <a:pt x="535" y="259"/>
                  </a:lnTo>
                  <a:lnTo>
                    <a:pt x="537" y="259"/>
                  </a:lnTo>
                  <a:lnTo>
                    <a:pt x="539" y="259"/>
                  </a:lnTo>
                  <a:lnTo>
                    <a:pt x="540" y="259"/>
                  </a:lnTo>
                  <a:lnTo>
                    <a:pt x="541" y="260"/>
                  </a:lnTo>
                  <a:lnTo>
                    <a:pt x="542" y="260"/>
                  </a:lnTo>
                  <a:lnTo>
                    <a:pt x="543" y="260"/>
                  </a:lnTo>
                  <a:lnTo>
                    <a:pt x="544" y="261"/>
                  </a:lnTo>
                  <a:lnTo>
                    <a:pt x="544" y="262"/>
                  </a:lnTo>
                  <a:lnTo>
                    <a:pt x="545" y="263"/>
                  </a:lnTo>
                  <a:lnTo>
                    <a:pt x="546" y="264"/>
                  </a:lnTo>
                  <a:lnTo>
                    <a:pt x="546" y="265"/>
                  </a:lnTo>
                  <a:lnTo>
                    <a:pt x="547" y="266"/>
                  </a:lnTo>
                  <a:lnTo>
                    <a:pt x="547" y="269"/>
                  </a:lnTo>
                  <a:lnTo>
                    <a:pt x="548" y="271"/>
                  </a:lnTo>
                  <a:lnTo>
                    <a:pt x="548" y="272"/>
                  </a:lnTo>
                  <a:lnTo>
                    <a:pt x="548" y="274"/>
                  </a:lnTo>
                  <a:lnTo>
                    <a:pt x="548" y="275"/>
                  </a:lnTo>
                  <a:lnTo>
                    <a:pt x="548" y="276"/>
                  </a:lnTo>
                  <a:lnTo>
                    <a:pt x="548" y="279"/>
                  </a:lnTo>
                  <a:lnTo>
                    <a:pt x="547" y="283"/>
                  </a:lnTo>
                  <a:lnTo>
                    <a:pt x="547" y="286"/>
                  </a:lnTo>
                  <a:lnTo>
                    <a:pt x="547" y="288"/>
                  </a:lnTo>
                  <a:lnTo>
                    <a:pt x="547" y="290"/>
                  </a:lnTo>
                  <a:lnTo>
                    <a:pt x="547" y="291"/>
                  </a:lnTo>
                  <a:lnTo>
                    <a:pt x="548" y="293"/>
                  </a:lnTo>
                  <a:lnTo>
                    <a:pt x="549" y="295"/>
                  </a:lnTo>
                  <a:lnTo>
                    <a:pt x="550" y="297"/>
                  </a:lnTo>
                  <a:lnTo>
                    <a:pt x="550" y="298"/>
                  </a:lnTo>
                  <a:lnTo>
                    <a:pt x="551" y="299"/>
                  </a:lnTo>
                  <a:lnTo>
                    <a:pt x="552" y="300"/>
                  </a:lnTo>
                  <a:lnTo>
                    <a:pt x="555" y="302"/>
                  </a:lnTo>
                  <a:lnTo>
                    <a:pt x="556" y="304"/>
                  </a:lnTo>
                  <a:lnTo>
                    <a:pt x="560" y="306"/>
                  </a:lnTo>
                  <a:lnTo>
                    <a:pt x="564" y="310"/>
                  </a:lnTo>
                  <a:lnTo>
                    <a:pt x="565" y="311"/>
                  </a:lnTo>
                  <a:lnTo>
                    <a:pt x="567" y="312"/>
                  </a:lnTo>
                  <a:lnTo>
                    <a:pt x="569" y="314"/>
                  </a:lnTo>
                  <a:lnTo>
                    <a:pt x="576" y="318"/>
                  </a:lnTo>
                  <a:lnTo>
                    <a:pt x="579" y="320"/>
                  </a:lnTo>
                  <a:lnTo>
                    <a:pt x="580" y="320"/>
                  </a:lnTo>
                  <a:lnTo>
                    <a:pt x="581" y="320"/>
                  </a:lnTo>
                  <a:lnTo>
                    <a:pt x="581" y="320"/>
                  </a:lnTo>
                  <a:lnTo>
                    <a:pt x="582" y="320"/>
                  </a:lnTo>
                  <a:lnTo>
                    <a:pt x="582" y="320"/>
                  </a:lnTo>
                  <a:lnTo>
                    <a:pt x="583" y="320"/>
                  </a:lnTo>
                  <a:lnTo>
                    <a:pt x="585" y="319"/>
                  </a:lnTo>
                  <a:lnTo>
                    <a:pt x="586" y="319"/>
                  </a:lnTo>
                  <a:lnTo>
                    <a:pt x="588" y="318"/>
                  </a:lnTo>
                  <a:lnTo>
                    <a:pt x="589" y="318"/>
                  </a:lnTo>
                  <a:lnTo>
                    <a:pt x="590" y="319"/>
                  </a:lnTo>
                  <a:lnTo>
                    <a:pt x="591" y="319"/>
                  </a:lnTo>
                  <a:lnTo>
                    <a:pt x="592" y="319"/>
                  </a:lnTo>
                  <a:lnTo>
                    <a:pt x="597" y="320"/>
                  </a:lnTo>
                  <a:lnTo>
                    <a:pt x="598" y="321"/>
                  </a:lnTo>
                  <a:lnTo>
                    <a:pt x="600" y="321"/>
                  </a:lnTo>
                  <a:lnTo>
                    <a:pt x="602" y="321"/>
                  </a:lnTo>
                  <a:lnTo>
                    <a:pt x="605" y="321"/>
                  </a:lnTo>
                  <a:lnTo>
                    <a:pt x="609" y="321"/>
                  </a:lnTo>
                  <a:lnTo>
                    <a:pt x="611" y="321"/>
                  </a:lnTo>
                  <a:lnTo>
                    <a:pt x="613" y="321"/>
                  </a:lnTo>
                  <a:lnTo>
                    <a:pt x="614" y="320"/>
                  </a:lnTo>
                  <a:lnTo>
                    <a:pt x="616" y="320"/>
                  </a:lnTo>
                  <a:lnTo>
                    <a:pt x="619" y="318"/>
                  </a:lnTo>
                  <a:lnTo>
                    <a:pt x="621" y="318"/>
                  </a:lnTo>
                  <a:lnTo>
                    <a:pt x="623" y="317"/>
                  </a:lnTo>
                  <a:lnTo>
                    <a:pt x="627" y="317"/>
                  </a:lnTo>
                  <a:lnTo>
                    <a:pt x="627" y="317"/>
                  </a:lnTo>
                  <a:lnTo>
                    <a:pt x="629" y="316"/>
                  </a:lnTo>
                  <a:lnTo>
                    <a:pt x="631" y="315"/>
                  </a:lnTo>
                  <a:lnTo>
                    <a:pt x="631" y="315"/>
                  </a:lnTo>
                  <a:lnTo>
                    <a:pt x="632" y="315"/>
                  </a:lnTo>
                  <a:lnTo>
                    <a:pt x="633" y="315"/>
                  </a:lnTo>
                  <a:lnTo>
                    <a:pt x="634" y="315"/>
                  </a:lnTo>
                  <a:lnTo>
                    <a:pt x="634" y="315"/>
                  </a:lnTo>
                  <a:lnTo>
                    <a:pt x="635" y="315"/>
                  </a:lnTo>
                  <a:lnTo>
                    <a:pt x="636" y="315"/>
                  </a:lnTo>
                  <a:lnTo>
                    <a:pt x="637" y="316"/>
                  </a:lnTo>
                  <a:lnTo>
                    <a:pt x="638" y="316"/>
                  </a:lnTo>
                  <a:lnTo>
                    <a:pt x="639" y="317"/>
                  </a:lnTo>
                  <a:lnTo>
                    <a:pt x="640" y="318"/>
                  </a:lnTo>
                  <a:lnTo>
                    <a:pt x="641" y="318"/>
                  </a:lnTo>
                  <a:lnTo>
                    <a:pt x="641" y="319"/>
                  </a:lnTo>
                  <a:lnTo>
                    <a:pt x="641" y="320"/>
                  </a:lnTo>
                  <a:lnTo>
                    <a:pt x="642" y="321"/>
                  </a:lnTo>
                  <a:lnTo>
                    <a:pt x="642" y="322"/>
                  </a:lnTo>
                  <a:lnTo>
                    <a:pt x="642" y="322"/>
                  </a:lnTo>
                  <a:lnTo>
                    <a:pt x="641" y="323"/>
                  </a:lnTo>
                  <a:lnTo>
                    <a:pt x="641" y="324"/>
                  </a:lnTo>
                  <a:lnTo>
                    <a:pt x="641" y="325"/>
                  </a:lnTo>
                  <a:lnTo>
                    <a:pt x="641" y="326"/>
                  </a:lnTo>
                  <a:lnTo>
                    <a:pt x="641" y="327"/>
                  </a:lnTo>
                  <a:lnTo>
                    <a:pt x="642" y="327"/>
                  </a:lnTo>
                  <a:lnTo>
                    <a:pt x="642" y="328"/>
                  </a:lnTo>
                  <a:lnTo>
                    <a:pt x="643" y="329"/>
                  </a:lnTo>
                  <a:lnTo>
                    <a:pt x="644" y="330"/>
                  </a:lnTo>
                  <a:lnTo>
                    <a:pt x="646" y="331"/>
                  </a:lnTo>
                  <a:lnTo>
                    <a:pt x="648" y="333"/>
                  </a:lnTo>
                  <a:lnTo>
                    <a:pt x="650" y="333"/>
                  </a:lnTo>
                  <a:lnTo>
                    <a:pt x="650" y="334"/>
                  </a:lnTo>
                  <a:lnTo>
                    <a:pt x="651" y="335"/>
                  </a:lnTo>
                  <a:lnTo>
                    <a:pt x="654" y="339"/>
                  </a:lnTo>
                  <a:lnTo>
                    <a:pt x="655" y="340"/>
                  </a:lnTo>
                  <a:lnTo>
                    <a:pt x="655" y="341"/>
                  </a:lnTo>
                  <a:lnTo>
                    <a:pt x="656" y="342"/>
                  </a:lnTo>
                  <a:lnTo>
                    <a:pt x="656" y="343"/>
                  </a:lnTo>
                  <a:lnTo>
                    <a:pt x="656" y="344"/>
                  </a:lnTo>
                  <a:lnTo>
                    <a:pt x="655" y="345"/>
                  </a:lnTo>
                  <a:lnTo>
                    <a:pt x="655" y="347"/>
                  </a:lnTo>
                  <a:lnTo>
                    <a:pt x="654" y="349"/>
                  </a:lnTo>
                  <a:lnTo>
                    <a:pt x="654" y="349"/>
                  </a:lnTo>
                  <a:lnTo>
                    <a:pt x="653" y="350"/>
                  </a:lnTo>
                  <a:lnTo>
                    <a:pt x="652" y="350"/>
                  </a:lnTo>
                  <a:lnTo>
                    <a:pt x="652" y="351"/>
                  </a:lnTo>
                  <a:lnTo>
                    <a:pt x="650" y="351"/>
                  </a:lnTo>
                  <a:lnTo>
                    <a:pt x="649" y="352"/>
                  </a:lnTo>
                  <a:lnTo>
                    <a:pt x="646" y="353"/>
                  </a:lnTo>
                  <a:lnTo>
                    <a:pt x="643" y="353"/>
                  </a:lnTo>
                  <a:lnTo>
                    <a:pt x="642" y="354"/>
                  </a:lnTo>
                  <a:lnTo>
                    <a:pt x="641" y="354"/>
                  </a:lnTo>
                  <a:lnTo>
                    <a:pt x="640" y="354"/>
                  </a:lnTo>
                  <a:lnTo>
                    <a:pt x="640" y="355"/>
                  </a:lnTo>
                  <a:lnTo>
                    <a:pt x="639" y="355"/>
                  </a:lnTo>
                  <a:lnTo>
                    <a:pt x="638" y="356"/>
                  </a:lnTo>
                  <a:lnTo>
                    <a:pt x="637" y="359"/>
                  </a:lnTo>
                  <a:lnTo>
                    <a:pt x="636" y="361"/>
                  </a:lnTo>
                  <a:lnTo>
                    <a:pt x="635" y="362"/>
                  </a:lnTo>
                  <a:lnTo>
                    <a:pt x="634" y="364"/>
                  </a:lnTo>
                  <a:lnTo>
                    <a:pt x="634" y="365"/>
                  </a:lnTo>
                  <a:lnTo>
                    <a:pt x="633" y="368"/>
                  </a:lnTo>
                  <a:lnTo>
                    <a:pt x="633" y="369"/>
                  </a:lnTo>
                  <a:lnTo>
                    <a:pt x="633" y="370"/>
                  </a:lnTo>
                  <a:lnTo>
                    <a:pt x="632" y="371"/>
                  </a:lnTo>
                  <a:lnTo>
                    <a:pt x="631" y="372"/>
                  </a:lnTo>
                  <a:lnTo>
                    <a:pt x="629" y="376"/>
                  </a:lnTo>
                  <a:lnTo>
                    <a:pt x="629" y="377"/>
                  </a:lnTo>
                  <a:lnTo>
                    <a:pt x="628" y="378"/>
                  </a:lnTo>
                  <a:lnTo>
                    <a:pt x="627" y="382"/>
                  </a:lnTo>
                  <a:lnTo>
                    <a:pt x="626" y="383"/>
                  </a:lnTo>
                  <a:lnTo>
                    <a:pt x="626" y="384"/>
                  </a:lnTo>
                  <a:lnTo>
                    <a:pt x="625" y="385"/>
                  </a:lnTo>
                  <a:lnTo>
                    <a:pt x="624" y="386"/>
                  </a:lnTo>
                  <a:lnTo>
                    <a:pt x="621" y="390"/>
                  </a:lnTo>
                  <a:lnTo>
                    <a:pt x="619" y="392"/>
                  </a:lnTo>
                  <a:lnTo>
                    <a:pt x="618" y="392"/>
                  </a:lnTo>
                  <a:lnTo>
                    <a:pt x="616" y="395"/>
                  </a:lnTo>
                  <a:lnTo>
                    <a:pt x="615" y="397"/>
                  </a:lnTo>
                  <a:lnTo>
                    <a:pt x="614" y="398"/>
                  </a:lnTo>
                  <a:lnTo>
                    <a:pt x="613" y="400"/>
                  </a:lnTo>
                  <a:lnTo>
                    <a:pt x="613" y="400"/>
                  </a:lnTo>
                  <a:lnTo>
                    <a:pt x="613" y="401"/>
                  </a:lnTo>
                  <a:lnTo>
                    <a:pt x="613" y="402"/>
                  </a:lnTo>
                  <a:lnTo>
                    <a:pt x="613" y="402"/>
                  </a:lnTo>
                  <a:lnTo>
                    <a:pt x="613" y="403"/>
                  </a:lnTo>
                  <a:lnTo>
                    <a:pt x="613" y="404"/>
                  </a:lnTo>
                  <a:lnTo>
                    <a:pt x="613" y="404"/>
                  </a:lnTo>
                  <a:lnTo>
                    <a:pt x="614" y="404"/>
                  </a:lnTo>
                  <a:lnTo>
                    <a:pt x="615" y="405"/>
                  </a:lnTo>
                  <a:lnTo>
                    <a:pt x="615" y="405"/>
                  </a:lnTo>
                  <a:lnTo>
                    <a:pt x="618" y="405"/>
                  </a:lnTo>
                  <a:lnTo>
                    <a:pt x="619" y="405"/>
                  </a:lnTo>
                  <a:lnTo>
                    <a:pt x="620" y="405"/>
                  </a:lnTo>
                  <a:lnTo>
                    <a:pt x="621" y="406"/>
                  </a:lnTo>
                  <a:lnTo>
                    <a:pt x="622" y="406"/>
                  </a:lnTo>
                  <a:lnTo>
                    <a:pt x="622" y="406"/>
                  </a:lnTo>
                  <a:lnTo>
                    <a:pt x="623" y="407"/>
                  </a:lnTo>
                  <a:lnTo>
                    <a:pt x="624" y="408"/>
                  </a:lnTo>
                  <a:lnTo>
                    <a:pt x="625" y="409"/>
                  </a:lnTo>
                  <a:lnTo>
                    <a:pt x="626" y="412"/>
                  </a:lnTo>
                  <a:lnTo>
                    <a:pt x="627" y="413"/>
                  </a:lnTo>
                  <a:lnTo>
                    <a:pt x="628" y="414"/>
                  </a:lnTo>
                  <a:lnTo>
                    <a:pt x="629" y="415"/>
                  </a:lnTo>
                  <a:lnTo>
                    <a:pt x="630" y="416"/>
                  </a:lnTo>
                  <a:lnTo>
                    <a:pt x="632" y="417"/>
                  </a:lnTo>
                  <a:lnTo>
                    <a:pt x="634" y="418"/>
                  </a:lnTo>
                  <a:lnTo>
                    <a:pt x="637" y="419"/>
                  </a:lnTo>
                  <a:lnTo>
                    <a:pt x="639" y="421"/>
                  </a:lnTo>
                  <a:lnTo>
                    <a:pt x="641" y="421"/>
                  </a:lnTo>
                  <a:lnTo>
                    <a:pt x="642" y="422"/>
                  </a:lnTo>
                  <a:lnTo>
                    <a:pt x="645" y="424"/>
                  </a:lnTo>
                  <a:lnTo>
                    <a:pt x="646" y="425"/>
                  </a:lnTo>
                  <a:lnTo>
                    <a:pt x="647" y="426"/>
                  </a:lnTo>
                  <a:lnTo>
                    <a:pt x="647" y="427"/>
                  </a:lnTo>
                  <a:lnTo>
                    <a:pt x="648" y="428"/>
                  </a:lnTo>
                  <a:lnTo>
                    <a:pt x="649" y="429"/>
                  </a:lnTo>
                  <a:lnTo>
                    <a:pt x="649" y="430"/>
                  </a:lnTo>
                  <a:lnTo>
                    <a:pt x="651" y="433"/>
                  </a:lnTo>
                  <a:lnTo>
                    <a:pt x="651" y="434"/>
                  </a:lnTo>
                  <a:lnTo>
                    <a:pt x="652" y="435"/>
                  </a:lnTo>
                  <a:lnTo>
                    <a:pt x="652" y="435"/>
                  </a:lnTo>
                  <a:lnTo>
                    <a:pt x="652" y="436"/>
                  </a:lnTo>
                  <a:lnTo>
                    <a:pt x="650" y="438"/>
                  </a:lnTo>
                  <a:lnTo>
                    <a:pt x="649" y="439"/>
                  </a:lnTo>
                  <a:lnTo>
                    <a:pt x="649" y="439"/>
                  </a:lnTo>
                  <a:lnTo>
                    <a:pt x="648" y="439"/>
                  </a:lnTo>
                  <a:lnTo>
                    <a:pt x="648" y="440"/>
                  </a:lnTo>
                  <a:lnTo>
                    <a:pt x="646" y="440"/>
                  </a:lnTo>
                  <a:lnTo>
                    <a:pt x="646" y="440"/>
                  </a:lnTo>
                  <a:lnTo>
                    <a:pt x="645" y="440"/>
                  </a:lnTo>
                  <a:lnTo>
                    <a:pt x="645" y="441"/>
                  </a:lnTo>
                  <a:lnTo>
                    <a:pt x="645" y="442"/>
                  </a:lnTo>
                  <a:lnTo>
                    <a:pt x="645" y="442"/>
                  </a:lnTo>
                  <a:lnTo>
                    <a:pt x="644" y="444"/>
                  </a:lnTo>
                  <a:lnTo>
                    <a:pt x="644" y="445"/>
                  </a:lnTo>
                  <a:lnTo>
                    <a:pt x="643" y="446"/>
                  </a:lnTo>
                  <a:lnTo>
                    <a:pt x="642" y="446"/>
                  </a:lnTo>
                  <a:lnTo>
                    <a:pt x="642" y="447"/>
                  </a:lnTo>
                  <a:lnTo>
                    <a:pt x="642" y="447"/>
                  </a:lnTo>
                  <a:lnTo>
                    <a:pt x="642" y="447"/>
                  </a:lnTo>
                  <a:lnTo>
                    <a:pt x="643" y="448"/>
                  </a:lnTo>
                  <a:lnTo>
                    <a:pt x="643" y="448"/>
                  </a:lnTo>
                  <a:lnTo>
                    <a:pt x="643" y="448"/>
                  </a:lnTo>
                  <a:lnTo>
                    <a:pt x="643" y="449"/>
                  </a:lnTo>
                  <a:lnTo>
                    <a:pt x="642" y="449"/>
                  </a:lnTo>
                  <a:lnTo>
                    <a:pt x="640" y="450"/>
                  </a:lnTo>
                  <a:lnTo>
                    <a:pt x="640" y="451"/>
                  </a:lnTo>
                  <a:lnTo>
                    <a:pt x="639" y="451"/>
                  </a:lnTo>
                  <a:lnTo>
                    <a:pt x="638" y="451"/>
                  </a:lnTo>
                  <a:lnTo>
                    <a:pt x="638" y="452"/>
                  </a:lnTo>
                  <a:lnTo>
                    <a:pt x="637" y="452"/>
                  </a:lnTo>
                  <a:lnTo>
                    <a:pt x="637" y="453"/>
                  </a:lnTo>
                  <a:lnTo>
                    <a:pt x="635" y="458"/>
                  </a:lnTo>
                  <a:lnTo>
                    <a:pt x="634" y="460"/>
                  </a:lnTo>
                  <a:lnTo>
                    <a:pt x="633" y="461"/>
                  </a:lnTo>
                  <a:lnTo>
                    <a:pt x="633" y="461"/>
                  </a:lnTo>
                  <a:lnTo>
                    <a:pt x="632" y="461"/>
                  </a:lnTo>
                  <a:lnTo>
                    <a:pt x="631" y="460"/>
                  </a:lnTo>
                  <a:lnTo>
                    <a:pt x="629" y="459"/>
                  </a:lnTo>
                  <a:lnTo>
                    <a:pt x="627" y="458"/>
                  </a:lnTo>
                  <a:lnTo>
                    <a:pt x="625" y="456"/>
                  </a:lnTo>
                  <a:lnTo>
                    <a:pt x="623" y="454"/>
                  </a:lnTo>
                  <a:lnTo>
                    <a:pt x="621" y="452"/>
                  </a:lnTo>
                  <a:lnTo>
                    <a:pt x="619" y="450"/>
                  </a:lnTo>
                  <a:lnTo>
                    <a:pt x="615" y="445"/>
                  </a:lnTo>
                  <a:lnTo>
                    <a:pt x="613" y="443"/>
                  </a:lnTo>
                  <a:lnTo>
                    <a:pt x="612" y="442"/>
                  </a:lnTo>
                  <a:lnTo>
                    <a:pt x="611" y="441"/>
                  </a:lnTo>
                  <a:lnTo>
                    <a:pt x="609" y="439"/>
                  </a:lnTo>
                  <a:lnTo>
                    <a:pt x="607" y="438"/>
                  </a:lnTo>
                  <a:lnTo>
                    <a:pt x="606" y="437"/>
                  </a:lnTo>
                  <a:lnTo>
                    <a:pt x="604" y="437"/>
                  </a:lnTo>
                  <a:lnTo>
                    <a:pt x="603" y="436"/>
                  </a:lnTo>
                  <a:lnTo>
                    <a:pt x="601" y="436"/>
                  </a:lnTo>
                  <a:lnTo>
                    <a:pt x="599" y="435"/>
                  </a:lnTo>
                  <a:lnTo>
                    <a:pt x="596" y="435"/>
                  </a:lnTo>
                  <a:lnTo>
                    <a:pt x="595" y="434"/>
                  </a:lnTo>
                  <a:lnTo>
                    <a:pt x="589" y="433"/>
                  </a:lnTo>
                  <a:lnTo>
                    <a:pt x="587" y="432"/>
                  </a:lnTo>
                  <a:lnTo>
                    <a:pt x="585" y="432"/>
                  </a:lnTo>
                  <a:lnTo>
                    <a:pt x="584" y="432"/>
                  </a:lnTo>
                  <a:lnTo>
                    <a:pt x="582" y="431"/>
                  </a:lnTo>
                  <a:lnTo>
                    <a:pt x="581" y="430"/>
                  </a:lnTo>
                  <a:lnTo>
                    <a:pt x="579" y="429"/>
                  </a:lnTo>
                  <a:lnTo>
                    <a:pt x="576" y="428"/>
                  </a:lnTo>
                  <a:lnTo>
                    <a:pt x="570" y="424"/>
                  </a:lnTo>
                  <a:lnTo>
                    <a:pt x="565" y="420"/>
                  </a:lnTo>
                  <a:lnTo>
                    <a:pt x="563" y="418"/>
                  </a:lnTo>
                  <a:lnTo>
                    <a:pt x="561" y="417"/>
                  </a:lnTo>
                  <a:lnTo>
                    <a:pt x="558" y="416"/>
                  </a:lnTo>
                  <a:lnTo>
                    <a:pt x="556" y="415"/>
                  </a:lnTo>
                  <a:lnTo>
                    <a:pt x="553" y="414"/>
                  </a:lnTo>
                  <a:lnTo>
                    <a:pt x="552" y="414"/>
                  </a:lnTo>
                  <a:lnTo>
                    <a:pt x="550" y="413"/>
                  </a:lnTo>
                  <a:lnTo>
                    <a:pt x="548" y="413"/>
                  </a:lnTo>
                  <a:lnTo>
                    <a:pt x="546" y="413"/>
                  </a:lnTo>
                  <a:lnTo>
                    <a:pt x="543" y="413"/>
                  </a:lnTo>
                  <a:lnTo>
                    <a:pt x="539" y="414"/>
                  </a:lnTo>
                  <a:lnTo>
                    <a:pt x="538" y="414"/>
                  </a:lnTo>
                  <a:lnTo>
                    <a:pt x="536" y="414"/>
                  </a:lnTo>
                  <a:lnTo>
                    <a:pt x="534" y="413"/>
                  </a:lnTo>
                  <a:lnTo>
                    <a:pt x="532" y="413"/>
                  </a:lnTo>
                  <a:lnTo>
                    <a:pt x="531" y="413"/>
                  </a:lnTo>
                  <a:lnTo>
                    <a:pt x="530" y="412"/>
                  </a:lnTo>
                  <a:lnTo>
                    <a:pt x="528" y="412"/>
                  </a:lnTo>
                  <a:lnTo>
                    <a:pt x="525" y="410"/>
                  </a:lnTo>
                  <a:lnTo>
                    <a:pt x="524" y="410"/>
                  </a:lnTo>
                  <a:lnTo>
                    <a:pt x="523" y="410"/>
                  </a:lnTo>
                  <a:lnTo>
                    <a:pt x="523" y="410"/>
                  </a:lnTo>
                  <a:lnTo>
                    <a:pt x="522" y="410"/>
                  </a:lnTo>
                  <a:lnTo>
                    <a:pt x="522" y="410"/>
                  </a:lnTo>
                  <a:lnTo>
                    <a:pt x="521" y="410"/>
                  </a:lnTo>
                  <a:lnTo>
                    <a:pt x="521" y="410"/>
                  </a:lnTo>
                  <a:lnTo>
                    <a:pt x="520" y="411"/>
                  </a:lnTo>
                  <a:lnTo>
                    <a:pt x="520" y="412"/>
                  </a:lnTo>
                  <a:lnTo>
                    <a:pt x="520" y="413"/>
                  </a:lnTo>
                  <a:lnTo>
                    <a:pt x="518" y="417"/>
                  </a:lnTo>
                  <a:lnTo>
                    <a:pt x="518" y="419"/>
                  </a:lnTo>
                  <a:lnTo>
                    <a:pt x="516" y="421"/>
                  </a:lnTo>
                  <a:lnTo>
                    <a:pt x="515" y="425"/>
                  </a:lnTo>
                  <a:lnTo>
                    <a:pt x="514" y="426"/>
                  </a:lnTo>
                  <a:lnTo>
                    <a:pt x="513" y="427"/>
                  </a:lnTo>
                  <a:lnTo>
                    <a:pt x="512" y="428"/>
                  </a:lnTo>
                  <a:lnTo>
                    <a:pt x="511" y="428"/>
                  </a:lnTo>
                  <a:lnTo>
                    <a:pt x="510" y="429"/>
                  </a:lnTo>
                  <a:lnTo>
                    <a:pt x="510" y="429"/>
                  </a:lnTo>
                  <a:lnTo>
                    <a:pt x="508" y="429"/>
                  </a:lnTo>
                  <a:lnTo>
                    <a:pt x="507" y="429"/>
                  </a:lnTo>
                  <a:lnTo>
                    <a:pt x="503" y="430"/>
                  </a:lnTo>
                  <a:lnTo>
                    <a:pt x="499" y="430"/>
                  </a:lnTo>
                  <a:lnTo>
                    <a:pt x="497" y="430"/>
                  </a:lnTo>
                  <a:lnTo>
                    <a:pt x="495" y="430"/>
                  </a:lnTo>
                  <a:lnTo>
                    <a:pt x="493" y="431"/>
                  </a:lnTo>
                  <a:lnTo>
                    <a:pt x="490" y="432"/>
                  </a:lnTo>
                  <a:lnTo>
                    <a:pt x="488" y="433"/>
                  </a:lnTo>
                  <a:lnTo>
                    <a:pt x="483" y="435"/>
                  </a:lnTo>
                  <a:lnTo>
                    <a:pt x="481" y="436"/>
                  </a:lnTo>
                  <a:lnTo>
                    <a:pt x="480" y="436"/>
                  </a:lnTo>
                  <a:lnTo>
                    <a:pt x="479" y="436"/>
                  </a:lnTo>
                  <a:lnTo>
                    <a:pt x="478" y="437"/>
                  </a:lnTo>
                  <a:lnTo>
                    <a:pt x="475" y="437"/>
                  </a:lnTo>
                  <a:lnTo>
                    <a:pt x="473" y="437"/>
                  </a:lnTo>
                  <a:lnTo>
                    <a:pt x="473" y="437"/>
                  </a:lnTo>
                  <a:lnTo>
                    <a:pt x="472" y="437"/>
                  </a:lnTo>
                  <a:lnTo>
                    <a:pt x="471" y="436"/>
                  </a:lnTo>
                  <a:lnTo>
                    <a:pt x="471" y="436"/>
                  </a:lnTo>
                  <a:lnTo>
                    <a:pt x="470" y="436"/>
                  </a:lnTo>
                  <a:lnTo>
                    <a:pt x="470" y="436"/>
                  </a:lnTo>
                  <a:lnTo>
                    <a:pt x="470" y="435"/>
                  </a:lnTo>
                  <a:lnTo>
                    <a:pt x="470" y="435"/>
                  </a:lnTo>
                  <a:lnTo>
                    <a:pt x="470" y="434"/>
                  </a:lnTo>
                  <a:lnTo>
                    <a:pt x="469" y="433"/>
                  </a:lnTo>
                  <a:lnTo>
                    <a:pt x="469" y="432"/>
                  </a:lnTo>
                  <a:lnTo>
                    <a:pt x="470" y="427"/>
                  </a:lnTo>
                  <a:lnTo>
                    <a:pt x="470" y="426"/>
                  </a:lnTo>
                  <a:lnTo>
                    <a:pt x="470" y="425"/>
                  </a:lnTo>
                  <a:lnTo>
                    <a:pt x="469" y="424"/>
                  </a:lnTo>
                  <a:lnTo>
                    <a:pt x="469" y="422"/>
                  </a:lnTo>
                  <a:lnTo>
                    <a:pt x="468" y="419"/>
                  </a:lnTo>
                  <a:lnTo>
                    <a:pt x="468" y="418"/>
                  </a:lnTo>
                  <a:lnTo>
                    <a:pt x="467" y="414"/>
                  </a:lnTo>
                  <a:lnTo>
                    <a:pt x="466" y="411"/>
                  </a:lnTo>
                  <a:lnTo>
                    <a:pt x="465" y="410"/>
                  </a:lnTo>
                  <a:lnTo>
                    <a:pt x="465" y="409"/>
                  </a:lnTo>
                  <a:lnTo>
                    <a:pt x="464" y="409"/>
                  </a:lnTo>
                  <a:lnTo>
                    <a:pt x="463" y="408"/>
                  </a:lnTo>
                  <a:lnTo>
                    <a:pt x="463" y="407"/>
                  </a:lnTo>
                  <a:lnTo>
                    <a:pt x="462" y="406"/>
                  </a:lnTo>
                  <a:lnTo>
                    <a:pt x="460" y="405"/>
                  </a:lnTo>
                  <a:lnTo>
                    <a:pt x="459" y="404"/>
                  </a:lnTo>
                  <a:lnTo>
                    <a:pt x="457" y="404"/>
                  </a:lnTo>
                  <a:lnTo>
                    <a:pt x="455" y="404"/>
                  </a:lnTo>
                  <a:lnTo>
                    <a:pt x="453" y="403"/>
                  </a:lnTo>
                  <a:lnTo>
                    <a:pt x="450" y="403"/>
                  </a:lnTo>
                  <a:lnTo>
                    <a:pt x="448" y="403"/>
                  </a:lnTo>
                  <a:lnTo>
                    <a:pt x="444" y="403"/>
                  </a:lnTo>
                  <a:lnTo>
                    <a:pt x="442" y="403"/>
                  </a:lnTo>
                  <a:lnTo>
                    <a:pt x="440" y="403"/>
                  </a:lnTo>
                  <a:lnTo>
                    <a:pt x="438" y="402"/>
                  </a:lnTo>
                  <a:lnTo>
                    <a:pt x="436" y="402"/>
                  </a:lnTo>
                  <a:lnTo>
                    <a:pt x="435" y="402"/>
                  </a:lnTo>
                  <a:lnTo>
                    <a:pt x="433" y="401"/>
                  </a:lnTo>
                  <a:lnTo>
                    <a:pt x="432" y="401"/>
                  </a:lnTo>
                  <a:lnTo>
                    <a:pt x="431" y="400"/>
                  </a:lnTo>
                  <a:lnTo>
                    <a:pt x="430" y="399"/>
                  </a:lnTo>
                  <a:lnTo>
                    <a:pt x="429" y="398"/>
                  </a:lnTo>
                  <a:lnTo>
                    <a:pt x="426" y="396"/>
                  </a:lnTo>
                  <a:lnTo>
                    <a:pt x="425" y="395"/>
                  </a:lnTo>
                  <a:lnTo>
                    <a:pt x="424" y="395"/>
                  </a:lnTo>
                  <a:lnTo>
                    <a:pt x="424" y="394"/>
                  </a:lnTo>
                  <a:lnTo>
                    <a:pt x="423" y="394"/>
                  </a:lnTo>
                  <a:lnTo>
                    <a:pt x="422" y="393"/>
                  </a:lnTo>
                  <a:lnTo>
                    <a:pt x="421" y="393"/>
                  </a:lnTo>
                  <a:lnTo>
                    <a:pt x="416" y="392"/>
                  </a:lnTo>
                  <a:lnTo>
                    <a:pt x="411" y="391"/>
                  </a:lnTo>
                  <a:lnTo>
                    <a:pt x="410" y="391"/>
                  </a:lnTo>
                  <a:lnTo>
                    <a:pt x="409" y="391"/>
                  </a:lnTo>
                  <a:lnTo>
                    <a:pt x="408" y="391"/>
                  </a:lnTo>
                  <a:lnTo>
                    <a:pt x="406" y="391"/>
                  </a:lnTo>
                  <a:lnTo>
                    <a:pt x="405" y="392"/>
                  </a:lnTo>
                  <a:lnTo>
                    <a:pt x="403" y="392"/>
                  </a:lnTo>
                  <a:lnTo>
                    <a:pt x="401" y="393"/>
                  </a:lnTo>
                  <a:lnTo>
                    <a:pt x="400" y="394"/>
                  </a:lnTo>
                  <a:lnTo>
                    <a:pt x="399" y="395"/>
                  </a:lnTo>
                  <a:lnTo>
                    <a:pt x="399" y="395"/>
                  </a:lnTo>
                  <a:lnTo>
                    <a:pt x="398" y="396"/>
                  </a:lnTo>
                  <a:lnTo>
                    <a:pt x="398" y="396"/>
                  </a:lnTo>
                  <a:lnTo>
                    <a:pt x="398" y="397"/>
                  </a:lnTo>
                  <a:lnTo>
                    <a:pt x="397" y="400"/>
                  </a:lnTo>
                  <a:lnTo>
                    <a:pt x="397" y="402"/>
                  </a:lnTo>
                  <a:lnTo>
                    <a:pt x="396" y="403"/>
                  </a:lnTo>
                  <a:lnTo>
                    <a:pt x="396" y="405"/>
                  </a:lnTo>
                  <a:lnTo>
                    <a:pt x="395" y="407"/>
                  </a:lnTo>
                  <a:lnTo>
                    <a:pt x="393" y="410"/>
                  </a:lnTo>
                  <a:lnTo>
                    <a:pt x="392" y="412"/>
                  </a:lnTo>
                  <a:lnTo>
                    <a:pt x="392" y="413"/>
                  </a:lnTo>
                  <a:lnTo>
                    <a:pt x="391" y="415"/>
                  </a:lnTo>
                  <a:lnTo>
                    <a:pt x="391" y="417"/>
                  </a:lnTo>
                  <a:lnTo>
                    <a:pt x="390" y="418"/>
                  </a:lnTo>
                  <a:lnTo>
                    <a:pt x="390" y="420"/>
                  </a:lnTo>
                  <a:lnTo>
                    <a:pt x="390" y="421"/>
                  </a:lnTo>
                  <a:lnTo>
                    <a:pt x="390" y="423"/>
                  </a:lnTo>
                  <a:lnTo>
                    <a:pt x="390" y="426"/>
                  </a:lnTo>
                  <a:lnTo>
                    <a:pt x="390" y="429"/>
                  </a:lnTo>
                  <a:lnTo>
                    <a:pt x="390" y="432"/>
                  </a:lnTo>
                  <a:lnTo>
                    <a:pt x="391" y="436"/>
                  </a:lnTo>
                  <a:lnTo>
                    <a:pt x="391" y="442"/>
                  </a:lnTo>
                  <a:lnTo>
                    <a:pt x="392" y="447"/>
                  </a:lnTo>
                  <a:lnTo>
                    <a:pt x="392" y="449"/>
                  </a:lnTo>
                  <a:lnTo>
                    <a:pt x="394" y="457"/>
                  </a:lnTo>
                  <a:lnTo>
                    <a:pt x="394" y="459"/>
                  </a:lnTo>
                  <a:lnTo>
                    <a:pt x="394" y="461"/>
                  </a:lnTo>
                  <a:lnTo>
                    <a:pt x="394" y="463"/>
                  </a:lnTo>
                  <a:lnTo>
                    <a:pt x="394" y="465"/>
                  </a:lnTo>
                  <a:lnTo>
                    <a:pt x="394" y="467"/>
                  </a:lnTo>
                  <a:lnTo>
                    <a:pt x="394" y="469"/>
                  </a:lnTo>
                  <a:lnTo>
                    <a:pt x="393" y="472"/>
                  </a:lnTo>
                  <a:lnTo>
                    <a:pt x="391" y="481"/>
                  </a:lnTo>
                  <a:lnTo>
                    <a:pt x="391" y="482"/>
                  </a:lnTo>
                  <a:lnTo>
                    <a:pt x="390" y="485"/>
                  </a:lnTo>
                  <a:lnTo>
                    <a:pt x="390" y="486"/>
                  </a:lnTo>
                  <a:lnTo>
                    <a:pt x="389" y="489"/>
                  </a:lnTo>
                  <a:lnTo>
                    <a:pt x="389" y="491"/>
                  </a:lnTo>
                  <a:lnTo>
                    <a:pt x="389" y="493"/>
                  </a:lnTo>
                  <a:lnTo>
                    <a:pt x="389" y="496"/>
                  </a:lnTo>
                  <a:lnTo>
                    <a:pt x="389" y="501"/>
                  </a:lnTo>
                  <a:lnTo>
                    <a:pt x="389" y="502"/>
                  </a:lnTo>
                  <a:lnTo>
                    <a:pt x="389" y="503"/>
                  </a:lnTo>
                  <a:lnTo>
                    <a:pt x="389" y="504"/>
                  </a:lnTo>
                  <a:lnTo>
                    <a:pt x="388" y="505"/>
                  </a:lnTo>
                  <a:lnTo>
                    <a:pt x="387" y="508"/>
                  </a:lnTo>
                  <a:lnTo>
                    <a:pt x="386" y="511"/>
                  </a:lnTo>
                  <a:lnTo>
                    <a:pt x="384" y="517"/>
                  </a:lnTo>
                  <a:lnTo>
                    <a:pt x="383" y="522"/>
                  </a:lnTo>
                  <a:lnTo>
                    <a:pt x="382" y="524"/>
                  </a:lnTo>
                  <a:lnTo>
                    <a:pt x="382" y="526"/>
                  </a:lnTo>
                  <a:lnTo>
                    <a:pt x="382" y="528"/>
                  </a:lnTo>
                  <a:lnTo>
                    <a:pt x="381" y="531"/>
                  </a:lnTo>
                  <a:lnTo>
                    <a:pt x="381" y="533"/>
                  </a:lnTo>
                  <a:lnTo>
                    <a:pt x="381" y="535"/>
                  </a:lnTo>
                  <a:lnTo>
                    <a:pt x="381" y="536"/>
                  </a:lnTo>
                  <a:lnTo>
                    <a:pt x="382" y="538"/>
                  </a:lnTo>
                  <a:lnTo>
                    <a:pt x="382" y="539"/>
                  </a:lnTo>
                  <a:lnTo>
                    <a:pt x="382" y="540"/>
                  </a:lnTo>
                  <a:lnTo>
                    <a:pt x="383" y="541"/>
                  </a:lnTo>
                  <a:lnTo>
                    <a:pt x="385" y="544"/>
                  </a:lnTo>
                  <a:lnTo>
                    <a:pt x="386" y="545"/>
                  </a:lnTo>
                  <a:lnTo>
                    <a:pt x="386" y="546"/>
                  </a:lnTo>
                  <a:lnTo>
                    <a:pt x="387" y="547"/>
                  </a:lnTo>
                  <a:lnTo>
                    <a:pt x="387" y="548"/>
                  </a:lnTo>
                  <a:lnTo>
                    <a:pt x="387" y="550"/>
                  </a:lnTo>
                  <a:lnTo>
                    <a:pt x="387" y="551"/>
                  </a:lnTo>
                  <a:lnTo>
                    <a:pt x="386" y="552"/>
                  </a:lnTo>
                  <a:lnTo>
                    <a:pt x="386" y="553"/>
                  </a:lnTo>
                  <a:lnTo>
                    <a:pt x="385" y="554"/>
                  </a:lnTo>
                  <a:lnTo>
                    <a:pt x="384" y="555"/>
                  </a:lnTo>
                  <a:lnTo>
                    <a:pt x="382" y="556"/>
                  </a:lnTo>
                  <a:lnTo>
                    <a:pt x="381" y="557"/>
                  </a:lnTo>
                  <a:lnTo>
                    <a:pt x="380" y="557"/>
                  </a:lnTo>
                  <a:lnTo>
                    <a:pt x="379" y="557"/>
                  </a:lnTo>
                  <a:lnTo>
                    <a:pt x="377" y="557"/>
                  </a:lnTo>
                  <a:lnTo>
                    <a:pt x="374" y="557"/>
                  </a:lnTo>
                  <a:lnTo>
                    <a:pt x="372" y="556"/>
                  </a:lnTo>
                  <a:lnTo>
                    <a:pt x="365" y="555"/>
                  </a:lnTo>
                  <a:lnTo>
                    <a:pt x="361" y="553"/>
                  </a:lnTo>
                  <a:lnTo>
                    <a:pt x="359" y="553"/>
                  </a:lnTo>
                  <a:lnTo>
                    <a:pt x="357" y="552"/>
                  </a:lnTo>
                  <a:lnTo>
                    <a:pt x="352" y="550"/>
                  </a:lnTo>
                  <a:lnTo>
                    <a:pt x="351" y="550"/>
                  </a:lnTo>
                  <a:lnTo>
                    <a:pt x="348" y="548"/>
                  </a:lnTo>
                  <a:lnTo>
                    <a:pt x="347" y="548"/>
                  </a:lnTo>
                  <a:lnTo>
                    <a:pt x="345" y="547"/>
                  </a:lnTo>
                  <a:lnTo>
                    <a:pt x="343" y="547"/>
                  </a:lnTo>
                  <a:lnTo>
                    <a:pt x="337" y="546"/>
                  </a:lnTo>
                  <a:lnTo>
                    <a:pt x="333" y="545"/>
                  </a:lnTo>
                  <a:lnTo>
                    <a:pt x="331" y="545"/>
                  </a:lnTo>
                  <a:lnTo>
                    <a:pt x="330" y="545"/>
                  </a:lnTo>
                  <a:lnTo>
                    <a:pt x="328" y="545"/>
                  </a:lnTo>
                  <a:lnTo>
                    <a:pt x="327" y="545"/>
                  </a:lnTo>
                  <a:lnTo>
                    <a:pt x="325" y="545"/>
                  </a:lnTo>
                  <a:lnTo>
                    <a:pt x="324" y="545"/>
                  </a:lnTo>
                  <a:lnTo>
                    <a:pt x="323" y="546"/>
                  </a:lnTo>
                  <a:lnTo>
                    <a:pt x="322" y="546"/>
                  </a:lnTo>
                  <a:lnTo>
                    <a:pt x="321" y="546"/>
                  </a:lnTo>
                  <a:lnTo>
                    <a:pt x="321" y="547"/>
                  </a:lnTo>
                  <a:lnTo>
                    <a:pt x="320" y="548"/>
                  </a:lnTo>
                  <a:lnTo>
                    <a:pt x="319" y="548"/>
                  </a:lnTo>
                  <a:lnTo>
                    <a:pt x="318" y="549"/>
                  </a:lnTo>
                  <a:lnTo>
                    <a:pt x="318" y="551"/>
                  </a:lnTo>
                  <a:lnTo>
                    <a:pt x="317" y="552"/>
                  </a:lnTo>
                  <a:lnTo>
                    <a:pt x="317" y="553"/>
                  </a:lnTo>
                  <a:lnTo>
                    <a:pt x="316" y="558"/>
                  </a:lnTo>
                  <a:lnTo>
                    <a:pt x="315" y="565"/>
                  </a:lnTo>
                  <a:lnTo>
                    <a:pt x="314" y="567"/>
                  </a:lnTo>
                  <a:lnTo>
                    <a:pt x="314" y="571"/>
                  </a:lnTo>
                  <a:lnTo>
                    <a:pt x="313" y="573"/>
                  </a:lnTo>
                  <a:lnTo>
                    <a:pt x="313" y="574"/>
                  </a:lnTo>
                  <a:lnTo>
                    <a:pt x="312" y="575"/>
                  </a:lnTo>
                  <a:lnTo>
                    <a:pt x="312" y="576"/>
                  </a:lnTo>
                  <a:lnTo>
                    <a:pt x="311" y="578"/>
                  </a:lnTo>
                  <a:lnTo>
                    <a:pt x="309" y="580"/>
                  </a:lnTo>
                  <a:lnTo>
                    <a:pt x="307" y="582"/>
                  </a:lnTo>
                  <a:lnTo>
                    <a:pt x="305" y="585"/>
                  </a:lnTo>
                  <a:lnTo>
                    <a:pt x="304" y="586"/>
                  </a:lnTo>
                  <a:lnTo>
                    <a:pt x="302" y="588"/>
                  </a:lnTo>
                  <a:lnTo>
                    <a:pt x="301" y="589"/>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19" name="Freeform 231">
              <a:extLst>
                <a:ext uri="{FF2B5EF4-FFF2-40B4-BE49-F238E27FC236}">
                  <a16:creationId xmlns:a16="http://schemas.microsoft.com/office/drawing/2014/main" id="{54ABA5B6-EFA5-4E53-B64E-FE29D3832AF7}"/>
                </a:ext>
              </a:extLst>
            </p:cNvPr>
            <p:cNvSpPr>
              <a:spLocks/>
            </p:cNvSpPr>
            <p:nvPr/>
          </p:nvSpPr>
          <p:spPr bwMode="auto">
            <a:xfrm>
              <a:off x="6505433" y="5580290"/>
              <a:ext cx="636747" cy="867216"/>
            </a:xfrm>
            <a:custGeom>
              <a:avLst/>
              <a:gdLst>
                <a:gd name="T0" fmla="*/ 510 w 531"/>
                <a:gd name="T1" fmla="*/ 580 h 659"/>
                <a:gd name="T2" fmla="*/ 507 w 531"/>
                <a:gd name="T3" fmla="*/ 614 h 659"/>
                <a:gd name="T4" fmla="*/ 500 w 531"/>
                <a:gd name="T5" fmla="*/ 640 h 659"/>
                <a:gd name="T6" fmla="*/ 489 w 531"/>
                <a:gd name="T7" fmla="*/ 642 h 659"/>
                <a:gd name="T8" fmla="*/ 476 w 531"/>
                <a:gd name="T9" fmla="*/ 630 h 659"/>
                <a:gd name="T10" fmla="*/ 461 w 531"/>
                <a:gd name="T11" fmla="*/ 618 h 659"/>
                <a:gd name="T12" fmla="*/ 441 w 531"/>
                <a:gd name="T13" fmla="*/ 625 h 659"/>
                <a:gd name="T14" fmla="*/ 415 w 531"/>
                <a:gd name="T15" fmla="*/ 618 h 659"/>
                <a:gd name="T16" fmla="*/ 398 w 531"/>
                <a:gd name="T17" fmla="*/ 603 h 659"/>
                <a:gd name="T18" fmla="*/ 391 w 531"/>
                <a:gd name="T19" fmla="*/ 613 h 659"/>
                <a:gd name="T20" fmla="*/ 382 w 531"/>
                <a:gd name="T21" fmla="*/ 634 h 659"/>
                <a:gd name="T22" fmla="*/ 366 w 531"/>
                <a:gd name="T23" fmla="*/ 639 h 659"/>
                <a:gd name="T24" fmla="*/ 356 w 531"/>
                <a:gd name="T25" fmla="*/ 650 h 659"/>
                <a:gd name="T26" fmla="*/ 340 w 531"/>
                <a:gd name="T27" fmla="*/ 659 h 659"/>
                <a:gd name="T28" fmla="*/ 307 w 531"/>
                <a:gd name="T29" fmla="*/ 644 h 659"/>
                <a:gd name="T30" fmla="*/ 266 w 531"/>
                <a:gd name="T31" fmla="*/ 636 h 659"/>
                <a:gd name="T32" fmla="*/ 238 w 531"/>
                <a:gd name="T33" fmla="*/ 634 h 659"/>
                <a:gd name="T34" fmla="*/ 216 w 531"/>
                <a:gd name="T35" fmla="*/ 622 h 659"/>
                <a:gd name="T36" fmla="*/ 206 w 531"/>
                <a:gd name="T37" fmla="*/ 608 h 659"/>
                <a:gd name="T38" fmla="*/ 207 w 531"/>
                <a:gd name="T39" fmla="*/ 598 h 659"/>
                <a:gd name="T40" fmla="*/ 219 w 531"/>
                <a:gd name="T41" fmla="*/ 587 h 659"/>
                <a:gd name="T42" fmla="*/ 205 w 531"/>
                <a:gd name="T43" fmla="*/ 570 h 659"/>
                <a:gd name="T44" fmla="*/ 184 w 531"/>
                <a:gd name="T45" fmla="*/ 556 h 659"/>
                <a:gd name="T46" fmla="*/ 156 w 531"/>
                <a:gd name="T47" fmla="*/ 533 h 659"/>
                <a:gd name="T48" fmla="*/ 125 w 531"/>
                <a:gd name="T49" fmla="*/ 516 h 659"/>
                <a:gd name="T50" fmla="*/ 113 w 531"/>
                <a:gd name="T51" fmla="*/ 501 h 659"/>
                <a:gd name="T52" fmla="*/ 103 w 531"/>
                <a:gd name="T53" fmla="*/ 478 h 659"/>
                <a:gd name="T54" fmla="*/ 88 w 531"/>
                <a:gd name="T55" fmla="*/ 454 h 659"/>
                <a:gd name="T56" fmla="*/ 72 w 531"/>
                <a:gd name="T57" fmla="*/ 444 h 659"/>
                <a:gd name="T58" fmla="*/ 51 w 531"/>
                <a:gd name="T59" fmla="*/ 435 h 659"/>
                <a:gd name="T60" fmla="*/ 34 w 531"/>
                <a:gd name="T61" fmla="*/ 402 h 659"/>
                <a:gd name="T62" fmla="*/ 21 w 531"/>
                <a:gd name="T63" fmla="*/ 393 h 659"/>
                <a:gd name="T64" fmla="*/ 6 w 531"/>
                <a:gd name="T65" fmla="*/ 386 h 659"/>
                <a:gd name="T66" fmla="*/ 0 w 531"/>
                <a:gd name="T67" fmla="*/ 368 h 659"/>
                <a:gd name="T68" fmla="*/ 9 w 531"/>
                <a:gd name="T69" fmla="*/ 340 h 659"/>
                <a:gd name="T70" fmla="*/ 23 w 531"/>
                <a:gd name="T71" fmla="*/ 330 h 659"/>
                <a:gd name="T72" fmla="*/ 25 w 531"/>
                <a:gd name="T73" fmla="*/ 310 h 659"/>
                <a:gd name="T74" fmla="*/ 24 w 531"/>
                <a:gd name="T75" fmla="*/ 283 h 659"/>
                <a:gd name="T76" fmla="*/ 37 w 531"/>
                <a:gd name="T77" fmla="*/ 272 h 659"/>
                <a:gd name="T78" fmla="*/ 55 w 531"/>
                <a:gd name="T79" fmla="*/ 263 h 659"/>
                <a:gd name="T80" fmla="*/ 70 w 531"/>
                <a:gd name="T81" fmla="*/ 245 h 659"/>
                <a:gd name="T82" fmla="*/ 76 w 531"/>
                <a:gd name="T83" fmla="*/ 231 h 659"/>
                <a:gd name="T84" fmla="*/ 69 w 531"/>
                <a:gd name="T85" fmla="*/ 215 h 659"/>
                <a:gd name="T86" fmla="*/ 80 w 531"/>
                <a:gd name="T87" fmla="*/ 204 h 659"/>
                <a:gd name="T88" fmla="*/ 77 w 531"/>
                <a:gd name="T89" fmla="*/ 194 h 659"/>
                <a:gd name="T90" fmla="*/ 75 w 531"/>
                <a:gd name="T91" fmla="*/ 186 h 659"/>
                <a:gd name="T92" fmla="*/ 84 w 531"/>
                <a:gd name="T93" fmla="*/ 178 h 659"/>
                <a:gd name="T94" fmla="*/ 86 w 531"/>
                <a:gd name="T95" fmla="*/ 163 h 659"/>
                <a:gd name="T96" fmla="*/ 104 w 531"/>
                <a:gd name="T97" fmla="*/ 141 h 659"/>
                <a:gd name="T98" fmla="*/ 108 w 531"/>
                <a:gd name="T99" fmla="*/ 123 h 659"/>
                <a:gd name="T100" fmla="*/ 101 w 531"/>
                <a:gd name="T101" fmla="*/ 94 h 659"/>
                <a:gd name="T102" fmla="*/ 105 w 531"/>
                <a:gd name="T103" fmla="*/ 74 h 659"/>
                <a:gd name="T104" fmla="*/ 100 w 531"/>
                <a:gd name="T105" fmla="*/ 50 h 659"/>
                <a:gd name="T106" fmla="*/ 100 w 531"/>
                <a:gd name="T107" fmla="*/ 33 h 659"/>
                <a:gd name="T108" fmla="*/ 109 w 531"/>
                <a:gd name="T109" fmla="*/ 30 h 659"/>
                <a:gd name="T110" fmla="*/ 132 w 531"/>
                <a:gd name="T111" fmla="*/ 29 h 659"/>
                <a:gd name="T112" fmla="*/ 146 w 531"/>
                <a:gd name="T113" fmla="*/ 26 h 659"/>
                <a:gd name="T114" fmla="*/ 159 w 531"/>
                <a:gd name="T115" fmla="*/ 34 h 659"/>
                <a:gd name="T116" fmla="*/ 175 w 531"/>
                <a:gd name="T117" fmla="*/ 35 h 659"/>
                <a:gd name="T118" fmla="*/ 194 w 531"/>
                <a:gd name="T119" fmla="*/ 28 h 659"/>
                <a:gd name="T120" fmla="*/ 206 w 531"/>
                <a:gd name="T121" fmla="*/ 18 h 659"/>
                <a:gd name="T122" fmla="*/ 225 w 531"/>
                <a:gd name="T123" fmla="*/ 2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1" h="659">
                  <a:moveTo>
                    <a:pt x="531" y="558"/>
                  </a:moveTo>
                  <a:lnTo>
                    <a:pt x="529" y="559"/>
                  </a:lnTo>
                  <a:lnTo>
                    <a:pt x="525" y="562"/>
                  </a:lnTo>
                  <a:lnTo>
                    <a:pt x="520" y="566"/>
                  </a:lnTo>
                  <a:lnTo>
                    <a:pt x="518" y="567"/>
                  </a:lnTo>
                  <a:lnTo>
                    <a:pt x="517" y="569"/>
                  </a:lnTo>
                  <a:lnTo>
                    <a:pt x="516" y="570"/>
                  </a:lnTo>
                  <a:lnTo>
                    <a:pt x="515" y="571"/>
                  </a:lnTo>
                  <a:lnTo>
                    <a:pt x="514" y="573"/>
                  </a:lnTo>
                  <a:lnTo>
                    <a:pt x="512" y="575"/>
                  </a:lnTo>
                  <a:lnTo>
                    <a:pt x="511" y="578"/>
                  </a:lnTo>
                  <a:lnTo>
                    <a:pt x="510" y="580"/>
                  </a:lnTo>
                  <a:lnTo>
                    <a:pt x="509" y="583"/>
                  </a:lnTo>
                  <a:lnTo>
                    <a:pt x="508" y="587"/>
                  </a:lnTo>
                  <a:lnTo>
                    <a:pt x="507" y="589"/>
                  </a:lnTo>
                  <a:lnTo>
                    <a:pt x="507" y="591"/>
                  </a:lnTo>
                  <a:lnTo>
                    <a:pt x="507" y="593"/>
                  </a:lnTo>
                  <a:lnTo>
                    <a:pt x="506" y="595"/>
                  </a:lnTo>
                  <a:lnTo>
                    <a:pt x="506" y="596"/>
                  </a:lnTo>
                  <a:lnTo>
                    <a:pt x="506" y="598"/>
                  </a:lnTo>
                  <a:lnTo>
                    <a:pt x="507" y="606"/>
                  </a:lnTo>
                  <a:lnTo>
                    <a:pt x="507" y="609"/>
                  </a:lnTo>
                  <a:lnTo>
                    <a:pt x="507" y="611"/>
                  </a:lnTo>
                  <a:lnTo>
                    <a:pt x="507" y="614"/>
                  </a:lnTo>
                  <a:lnTo>
                    <a:pt x="506" y="621"/>
                  </a:lnTo>
                  <a:lnTo>
                    <a:pt x="506" y="626"/>
                  </a:lnTo>
                  <a:lnTo>
                    <a:pt x="506" y="627"/>
                  </a:lnTo>
                  <a:lnTo>
                    <a:pt x="506" y="629"/>
                  </a:lnTo>
                  <a:lnTo>
                    <a:pt x="505" y="630"/>
                  </a:lnTo>
                  <a:lnTo>
                    <a:pt x="505" y="632"/>
                  </a:lnTo>
                  <a:lnTo>
                    <a:pt x="504" y="633"/>
                  </a:lnTo>
                  <a:lnTo>
                    <a:pt x="504" y="635"/>
                  </a:lnTo>
                  <a:lnTo>
                    <a:pt x="503" y="636"/>
                  </a:lnTo>
                  <a:lnTo>
                    <a:pt x="502" y="637"/>
                  </a:lnTo>
                  <a:lnTo>
                    <a:pt x="501" y="639"/>
                  </a:lnTo>
                  <a:lnTo>
                    <a:pt x="500" y="640"/>
                  </a:lnTo>
                  <a:lnTo>
                    <a:pt x="500" y="640"/>
                  </a:lnTo>
                  <a:lnTo>
                    <a:pt x="499" y="641"/>
                  </a:lnTo>
                  <a:lnTo>
                    <a:pt x="498" y="641"/>
                  </a:lnTo>
                  <a:lnTo>
                    <a:pt x="498" y="641"/>
                  </a:lnTo>
                  <a:lnTo>
                    <a:pt x="497" y="642"/>
                  </a:lnTo>
                  <a:lnTo>
                    <a:pt x="496" y="642"/>
                  </a:lnTo>
                  <a:lnTo>
                    <a:pt x="495" y="642"/>
                  </a:lnTo>
                  <a:lnTo>
                    <a:pt x="494" y="642"/>
                  </a:lnTo>
                  <a:lnTo>
                    <a:pt x="492" y="643"/>
                  </a:lnTo>
                  <a:lnTo>
                    <a:pt x="491" y="643"/>
                  </a:lnTo>
                  <a:lnTo>
                    <a:pt x="490" y="642"/>
                  </a:lnTo>
                  <a:lnTo>
                    <a:pt x="489" y="642"/>
                  </a:lnTo>
                  <a:lnTo>
                    <a:pt x="488" y="642"/>
                  </a:lnTo>
                  <a:lnTo>
                    <a:pt x="487" y="642"/>
                  </a:lnTo>
                  <a:lnTo>
                    <a:pt x="486" y="641"/>
                  </a:lnTo>
                  <a:lnTo>
                    <a:pt x="486" y="641"/>
                  </a:lnTo>
                  <a:lnTo>
                    <a:pt x="485" y="640"/>
                  </a:lnTo>
                  <a:lnTo>
                    <a:pt x="484" y="639"/>
                  </a:lnTo>
                  <a:lnTo>
                    <a:pt x="483" y="639"/>
                  </a:lnTo>
                  <a:lnTo>
                    <a:pt x="482" y="637"/>
                  </a:lnTo>
                  <a:lnTo>
                    <a:pt x="479" y="633"/>
                  </a:lnTo>
                  <a:lnTo>
                    <a:pt x="478" y="632"/>
                  </a:lnTo>
                  <a:lnTo>
                    <a:pt x="477" y="631"/>
                  </a:lnTo>
                  <a:lnTo>
                    <a:pt x="476" y="630"/>
                  </a:lnTo>
                  <a:lnTo>
                    <a:pt x="474" y="629"/>
                  </a:lnTo>
                  <a:lnTo>
                    <a:pt x="473" y="629"/>
                  </a:lnTo>
                  <a:lnTo>
                    <a:pt x="471" y="628"/>
                  </a:lnTo>
                  <a:lnTo>
                    <a:pt x="470" y="627"/>
                  </a:lnTo>
                  <a:lnTo>
                    <a:pt x="469" y="627"/>
                  </a:lnTo>
                  <a:lnTo>
                    <a:pt x="468" y="626"/>
                  </a:lnTo>
                  <a:lnTo>
                    <a:pt x="467" y="625"/>
                  </a:lnTo>
                  <a:lnTo>
                    <a:pt x="466" y="624"/>
                  </a:lnTo>
                  <a:lnTo>
                    <a:pt x="466" y="623"/>
                  </a:lnTo>
                  <a:lnTo>
                    <a:pt x="463" y="620"/>
                  </a:lnTo>
                  <a:lnTo>
                    <a:pt x="462" y="619"/>
                  </a:lnTo>
                  <a:lnTo>
                    <a:pt x="461" y="618"/>
                  </a:lnTo>
                  <a:lnTo>
                    <a:pt x="461" y="617"/>
                  </a:lnTo>
                  <a:lnTo>
                    <a:pt x="460" y="617"/>
                  </a:lnTo>
                  <a:lnTo>
                    <a:pt x="459" y="617"/>
                  </a:lnTo>
                  <a:lnTo>
                    <a:pt x="458" y="616"/>
                  </a:lnTo>
                  <a:lnTo>
                    <a:pt x="457" y="617"/>
                  </a:lnTo>
                  <a:lnTo>
                    <a:pt x="456" y="617"/>
                  </a:lnTo>
                  <a:lnTo>
                    <a:pt x="455" y="617"/>
                  </a:lnTo>
                  <a:lnTo>
                    <a:pt x="454" y="618"/>
                  </a:lnTo>
                  <a:lnTo>
                    <a:pt x="445" y="623"/>
                  </a:lnTo>
                  <a:lnTo>
                    <a:pt x="444" y="624"/>
                  </a:lnTo>
                  <a:lnTo>
                    <a:pt x="442" y="625"/>
                  </a:lnTo>
                  <a:lnTo>
                    <a:pt x="441" y="625"/>
                  </a:lnTo>
                  <a:lnTo>
                    <a:pt x="440" y="626"/>
                  </a:lnTo>
                  <a:lnTo>
                    <a:pt x="439" y="626"/>
                  </a:lnTo>
                  <a:lnTo>
                    <a:pt x="438" y="626"/>
                  </a:lnTo>
                  <a:lnTo>
                    <a:pt x="437" y="626"/>
                  </a:lnTo>
                  <a:lnTo>
                    <a:pt x="436" y="626"/>
                  </a:lnTo>
                  <a:lnTo>
                    <a:pt x="435" y="626"/>
                  </a:lnTo>
                  <a:lnTo>
                    <a:pt x="434" y="625"/>
                  </a:lnTo>
                  <a:lnTo>
                    <a:pt x="430" y="624"/>
                  </a:lnTo>
                  <a:lnTo>
                    <a:pt x="424" y="622"/>
                  </a:lnTo>
                  <a:lnTo>
                    <a:pt x="422" y="621"/>
                  </a:lnTo>
                  <a:lnTo>
                    <a:pt x="417" y="619"/>
                  </a:lnTo>
                  <a:lnTo>
                    <a:pt x="415" y="618"/>
                  </a:lnTo>
                  <a:lnTo>
                    <a:pt x="414" y="617"/>
                  </a:lnTo>
                  <a:lnTo>
                    <a:pt x="413" y="617"/>
                  </a:lnTo>
                  <a:lnTo>
                    <a:pt x="412" y="616"/>
                  </a:lnTo>
                  <a:lnTo>
                    <a:pt x="411" y="615"/>
                  </a:lnTo>
                  <a:lnTo>
                    <a:pt x="409" y="612"/>
                  </a:lnTo>
                  <a:lnTo>
                    <a:pt x="407" y="611"/>
                  </a:lnTo>
                  <a:lnTo>
                    <a:pt x="403" y="607"/>
                  </a:lnTo>
                  <a:lnTo>
                    <a:pt x="401" y="605"/>
                  </a:lnTo>
                  <a:lnTo>
                    <a:pt x="400" y="604"/>
                  </a:lnTo>
                  <a:lnTo>
                    <a:pt x="399" y="603"/>
                  </a:lnTo>
                  <a:lnTo>
                    <a:pt x="398" y="603"/>
                  </a:lnTo>
                  <a:lnTo>
                    <a:pt x="398" y="603"/>
                  </a:lnTo>
                  <a:lnTo>
                    <a:pt x="396" y="603"/>
                  </a:lnTo>
                  <a:lnTo>
                    <a:pt x="396" y="603"/>
                  </a:lnTo>
                  <a:lnTo>
                    <a:pt x="395" y="603"/>
                  </a:lnTo>
                  <a:lnTo>
                    <a:pt x="394" y="604"/>
                  </a:lnTo>
                  <a:lnTo>
                    <a:pt x="393" y="604"/>
                  </a:lnTo>
                  <a:lnTo>
                    <a:pt x="393" y="605"/>
                  </a:lnTo>
                  <a:lnTo>
                    <a:pt x="392" y="605"/>
                  </a:lnTo>
                  <a:lnTo>
                    <a:pt x="392" y="606"/>
                  </a:lnTo>
                  <a:lnTo>
                    <a:pt x="391" y="606"/>
                  </a:lnTo>
                  <a:lnTo>
                    <a:pt x="391" y="607"/>
                  </a:lnTo>
                  <a:lnTo>
                    <a:pt x="391" y="608"/>
                  </a:lnTo>
                  <a:lnTo>
                    <a:pt x="391" y="613"/>
                  </a:lnTo>
                  <a:lnTo>
                    <a:pt x="390" y="615"/>
                  </a:lnTo>
                  <a:lnTo>
                    <a:pt x="390" y="617"/>
                  </a:lnTo>
                  <a:lnTo>
                    <a:pt x="389" y="620"/>
                  </a:lnTo>
                  <a:lnTo>
                    <a:pt x="388" y="624"/>
                  </a:lnTo>
                  <a:lnTo>
                    <a:pt x="388" y="625"/>
                  </a:lnTo>
                  <a:lnTo>
                    <a:pt x="387" y="627"/>
                  </a:lnTo>
                  <a:lnTo>
                    <a:pt x="387" y="628"/>
                  </a:lnTo>
                  <a:lnTo>
                    <a:pt x="386" y="630"/>
                  </a:lnTo>
                  <a:lnTo>
                    <a:pt x="385" y="631"/>
                  </a:lnTo>
                  <a:lnTo>
                    <a:pt x="384" y="632"/>
                  </a:lnTo>
                  <a:lnTo>
                    <a:pt x="383" y="633"/>
                  </a:lnTo>
                  <a:lnTo>
                    <a:pt x="382" y="634"/>
                  </a:lnTo>
                  <a:lnTo>
                    <a:pt x="381" y="635"/>
                  </a:lnTo>
                  <a:lnTo>
                    <a:pt x="381" y="636"/>
                  </a:lnTo>
                  <a:lnTo>
                    <a:pt x="380" y="636"/>
                  </a:lnTo>
                  <a:lnTo>
                    <a:pt x="379" y="636"/>
                  </a:lnTo>
                  <a:lnTo>
                    <a:pt x="378" y="637"/>
                  </a:lnTo>
                  <a:lnTo>
                    <a:pt x="377" y="637"/>
                  </a:lnTo>
                  <a:lnTo>
                    <a:pt x="372" y="637"/>
                  </a:lnTo>
                  <a:lnTo>
                    <a:pt x="370" y="638"/>
                  </a:lnTo>
                  <a:lnTo>
                    <a:pt x="368" y="638"/>
                  </a:lnTo>
                  <a:lnTo>
                    <a:pt x="367" y="638"/>
                  </a:lnTo>
                  <a:lnTo>
                    <a:pt x="367" y="639"/>
                  </a:lnTo>
                  <a:lnTo>
                    <a:pt x="366" y="639"/>
                  </a:lnTo>
                  <a:lnTo>
                    <a:pt x="365" y="640"/>
                  </a:lnTo>
                  <a:lnTo>
                    <a:pt x="365" y="640"/>
                  </a:lnTo>
                  <a:lnTo>
                    <a:pt x="364" y="642"/>
                  </a:lnTo>
                  <a:lnTo>
                    <a:pt x="363" y="644"/>
                  </a:lnTo>
                  <a:lnTo>
                    <a:pt x="362" y="646"/>
                  </a:lnTo>
                  <a:lnTo>
                    <a:pt x="362" y="646"/>
                  </a:lnTo>
                  <a:lnTo>
                    <a:pt x="362" y="647"/>
                  </a:lnTo>
                  <a:lnTo>
                    <a:pt x="361" y="648"/>
                  </a:lnTo>
                  <a:lnTo>
                    <a:pt x="360" y="648"/>
                  </a:lnTo>
                  <a:lnTo>
                    <a:pt x="359" y="649"/>
                  </a:lnTo>
                  <a:lnTo>
                    <a:pt x="358" y="649"/>
                  </a:lnTo>
                  <a:lnTo>
                    <a:pt x="356" y="650"/>
                  </a:lnTo>
                  <a:lnTo>
                    <a:pt x="354" y="651"/>
                  </a:lnTo>
                  <a:lnTo>
                    <a:pt x="353" y="651"/>
                  </a:lnTo>
                  <a:lnTo>
                    <a:pt x="352" y="651"/>
                  </a:lnTo>
                  <a:lnTo>
                    <a:pt x="351" y="652"/>
                  </a:lnTo>
                  <a:lnTo>
                    <a:pt x="350" y="653"/>
                  </a:lnTo>
                  <a:lnTo>
                    <a:pt x="349" y="653"/>
                  </a:lnTo>
                  <a:lnTo>
                    <a:pt x="346" y="656"/>
                  </a:lnTo>
                  <a:lnTo>
                    <a:pt x="345" y="657"/>
                  </a:lnTo>
                  <a:lnTo>
                    <a:pt x="344" y="658"/>
                  </a:lnTo>
                  <a:lnTo>
                    <a:pt x="343" y="659"/>
                  </a:lnTo>
                  <a:lnTo>
                    <a:pt x="342" y="659"/>
                  </a:lnTo>
                  <a:lnTo>
                    <a:pt x="340" y="659"/>
                  </a:lnTo>
                  <a:lnTo>
                    <a:pt x="339" y="659"/>
                  </a:lnTo>
                  <a:lnTo>
                    <a:pt x="339" y="659"/>
                  </a:lnTo>
                  <a:lnTo>
                    <a:pt x="338" y="659"/>
                  </a:lnTo>
                  <a:lnTo>
                    <a:pt x="337" y="658"/>
                  </a:lnTo>
                  <a:lnTo>
                    <a:pt x="333" y="657"/>
                  </a:lnTo>
                  <a:lnTo>
                    <a:pt x="328" y="654"/>
                  </a:lnTo>
                  <a:lnTo>
                    <a:pt x="324" y="652"/>
                  </a:lnTo>
                  <a:lnTo>
                    <a:pt x="313" y="647"/>
                  </a:lnTo>
                  <a:lnTo>
                    <a:pt x="311" y="646"/>
                  </a:lnTo>
                  <a:lnTo>
                    <a:pt x="309" y="645"/>
                  </a:lnTo>
                  <a:lnTo>
                    <a:pt x="308" y="645"/>
                  </a:lnTo>
                  <a:lnTo>
                    <a:pt x="307" y="644"/>
                  </a:lnTo>
                  <a:lnTo>
                    <a:pt x="302" y="644"/>
                  </a:lnTo>
                  <a:lnTo>
                    <a:pt x="299" y="643"/>
                  </a:lnTo>
                  <a:lnTo>
                    <a:pt x="297" y="643"/>
                  </a:lnTo>
                  <a:lnTo>
                    <a:pt x="291" y="640"/>
                  </a:lnTo>
                  <a:lnTo>
                    <a:pt x="284" y="638"/>
                  </a:lnTo>
                  <a:lnTo>
                    <a:pt x="280" y="637"/>
                  </a:lnTo>
                  <a:lnTo>
                    <a:pt x="279" y="637"/>
                  </a:lnTo>
                  <a:lnTo>
                    <a:pt x="277" y="636"/>
                  </a:lnTo>
                  <a:lnTo>
                    <a:pt x="274" y="636"/>
                  </a:lnTo>
                  <a:lnTo>
                    <a:pt x="269" y="636"/>
                  </a:lnTo>
                  <a:lnTo>
                    <a:pt x="268" y="636"/>
                  </a:lnTo>
                  <a:lnTo>
                    <a:pt x="266" y="636"/>
                  </a:lnTo>
                  <a:lnTo>
                    <a:pt x="260" y="635"/>
                  </a:lnTo>
                  <a:lnTo>
                    <a:pt x="258" y="634"/>
                  </a:lnTo>
                  <a:lnTo>
                    <a:pt x="254" y="634"/>
                  </a:lnTo>
                  <a:lnTo>
                    <a:pt x="253" y="634"/>
                  </a:lnTo>
                  <a:lnTo>
                    <a:pt x="251" y="634"/>
                  </a:lnTo>
                  <a:lnTo>
                    <a:pt x="246" y="635"/>
                  </a:lnTo>
                  <a:lnTo>
                    <a:pt x="244" y="635"/>
                  </a:lnTo>
                  <a:lnTo>
                    <a:pt x="242" y="635"/>
                  </a:lnTo>
                  <a:lnTo>
                    <a:pt x="241" y="635"/>
                  </a:lnTo>
                  <a:lnTo>
                    <a:pt x="240" y="635"/>
                  </a:lnTo>
                  <a:lnTo>
                    <a:pt x="239" y="635"/>
                  </a:lnTo>
                  <a:lnTo>
                    <a:pt x="238" y="634"/>
                  </a:lnTo>
                  <a:lnTo>
                    <a:pt x="235" y="633"/>
                  </a:lnTo>
                  <a:lnTo>
                    <a:pt x="234" y="632"/>
                  </a:lnTo>
                  <a:lnTo>
                    <a:pt x="231" y="632"/>
                  </a:lnTo>
                  <a:lnTo>
                    <a:pt x="227" y="631"/>
                  </a:lnTo>
                  <a:lnTo>
                    <a:pt x="226" y="630"/>
                  </a:lnTo>
                  <a:lnTo>
                    <a:pt x="225" y="630"/>
                  </a:lnTo>
                  <a:lnTo>
                    <a:pt x="224" y="630"/>
                  </a:lnTo>
                  <a:lnTo>
                    <a:pt x="222" y="628"/>
                  </a:lnTo>
                  <a:lnTo>
                    <a:pt x="219" y="625"/>
                  </a:lnTo>
                  <a:lnTo>
                    <a:pt x="218" y="624"/>
                  </a:lnTo>
                  <a:lnTo>
                    <a:pt x="217" y="624"/>
                  </a:lnTo>
                  <a:lnTo>
                    <a:pt x="216" y="622"/>
                  </a:lnTo>
                  <a:lnTo>
                    <a:pt x="215" y="621"/>
                  </a:lnTo>
                  <a:lnTo>
                    <a:pt x="215" y="620"/>
                  </a:lnTo>
                  <a:lnTo>
                    <a:pt x="214" y="619"/>
                  </a:lnTo>
                  <a:lnTo>
                    <a:pt x="213" y="616"/>
                  </a:lnTo>
                  <a:lnTo>
                    <a:pt x="212" y="615"/>
                  </a:lnTo>
                  <a:lnTo>
                    <a:pt x="212" y="614"/>
                  </a:lnTo>
                  <a:lnTo>
                    <a:pt x="211" y="614"/>
                  </a:lnTo>
                  <a:lnTo>
                    <a:pt x="211" y="613"/>
                  </a:lnTo>
                  <a:lnTo>
                    <a:pt x="209" y="611"/>
                  </a:lnTo>
                  <a:lnTo>
                    <a:pt x="208" y="610"/>
                  </a:lnTo>
                  <a:lnTo>
                    <a:pt x="207" y="609"/>
                  </a:lnTo>
                  <a:lnTo>
                    <a:pt x="206" y="608"/>
                  </a:lnTo>
                  <a:lnTo>
                    <a:pt x="205" y="607"/>
                  </a:lnTo>
                  <a:lnTo>
                    <a:pt x="205" y="606"/>
                  </a:lnTo>
                  <a:lnTo>
                    <a:pt x="204" y="605"/>
                  </a:lnTo>
                  <a:lnTo>
                    <a:pt x="204" y="604"/>
                  </a:lnTo>
                  <a:lnTo>
                    <a:pt x="204" y="603"/>
                  </a:lnTo>
                  <a:lnTo>
                    <a:pt x="204" y="603"/>
                  </a:lnTo>
                  <a:lnTo>
                    <a:pt x="205" y="602"/>
                  </a:lnTo>
                  <a:lnTo>
                    <a:pt x="205" y="601"/>
                  </a:lnTo>
                  <a:lnTo>
                    <a:pt x="205" y="600"/>
                  </a:lnTo>
                  <a:lnTo>
                    <a:pt x="206" y="599"/>
                  </a:lnTo>
                  <a:lnTo>
                    <a:pt x="207" y="599"/>
                  </a:lnTo>
                  <a:lnTo>
                    <a:pt x="207" y="598"/>
                  </a:lnTo>
                  <a:lnTo>
                    <a:pt x="209" y="597"/>
                  </a:lnTo>
                  <a:lnTo>
                    <a:pt x="210" y="596"/>
                  </a:lnTo>
                  <a:lnTo>
                    <a:pt x="211" y="595"/>
                  </a:lnTo>
                  <a:lnTo>
                    <a:pt x="215" y="594"/>
                  </a:lnTo>
                  <a:lnTo>
                    <a:pt x="216" y="593"/>
                  </a:lnTo>
                  <a:lnTo>
                    <a:pt x="216" y="593"/>
                  </a:lnTo>
                  <a:lnTo>
                    <a:pt x="217" y="592"/>
                  </a:lnTo>
                  <a:lnTo>
                    <a:pt x="217" y="591"/>
                  </a:lnTo>
                  <a:lnTo>
                    <a:pt x="218" y="591"/>
                  </a:lnTo>
                  <a:lnTo>
                    <a:pt x="218" y="590"/>
                  </a:lnTo>
                  <a:lnTo>
                    <a:pt x="219" y="589"/>
                  </a:lnTo>
                  <a:lnTo>
                    <a:pt x="219" y="587"/>
                  </a:lnTo>
                  <a:lnTo>
                    <a:pt x="219" y="586"/>
                  </a:lnTo>
                  <a:lnTo>
                    <a:pt x="219" y="585"/>
                  </a:lnTo>
                  <a:lnTo>
                    <a:pt x="218" y="584"/>
                  </a:lnTo>
                  <a:lnTo>
                    <a:pt x="218" y="583"/>
                  </a:lnTo>
                  <a:lnTo>
                    <a:pt x="217" y="583"/>
                  </a:lnTo>
                  <a:lnTo>
                    <a:pt x="217" y="582"/>
                  </a:lnTo>
                  <a:lnTo>
                    <a:pt x="216" y="581"/>
                  </a:lnTo>
                  <a:lnTo>
                    <a:pt x="212" y="578"/>
                  </a:lnTo>
                  <a:lnTo>
                    <a:pt x="210" y="577"/>
                  </a:lnTo>
                  <a:lnTo>
                    <a:pt x="209" y="576"/>
                  </a:lnTo>
                  <a:lnTo>
                    <a:pt x="208" y="574"/>
                  </a:lnTo>
                  <a:lnTo>
                    <a:pt x="205" y="570"/>
                  </a:lnTo>
                  <a:lnTo>
                    <a:pt x="203" y="568"/>
                  </a:lnTo>
                  <a:lnTo>
                    <a:pt x="201" y="566"/>
                  </a:lnTo>
                  <a:lnTo>
                    <a:pt x="200" y="564"/>
                  </a:lnTo>
                  <a:lnTo>
                    <a:pt x="198" y="563"/>
                  </a:lnTo>
                  <a:lnTo>
                    <a:pt x="197" y="562"/>
                  </a:lnTo>
                  <a:lnTo>
                    <a:pt x="196" y="561"/>
                  </a:lnTo>
                  <a:lnTo>
                    <a:pt x="195" y="560"/>
                  </a:lnTo>
                  <a:lnTo>
                    <a:pt x="194" y="560"/>
                  </a:lnTo>
                  <a:lnTo>
                    <a:pt x="193" y="559"/>
                  </a:lnTo>
                  <a:lnTo>
                    <a:pt x="190" y="558"/>
                  </a:lnTo>
                  <a:lnTo>
                    <a:pt x="186" y="557"/>
                  </a:lnTo>
                  <a:lnTo>
                    <a:pt x="184" y="556"/>
                  </a:lnTo>
                  <a:lnTo>
                    <a:pt x="182" y="555"/>
                  </a:lnTo>
                  <a:lnTo>
                    <a:pt x="180" y="554"/>
                  </a:lnTo>
                  <a:lnTo>
                    <a:pt x="178" y="553"/>
                  </a:lnTo>
                  <a:lnTo>
                    <a:pt x="177" y="553"/>
                  </a:lnTo>
                  <a:lnTo>
                    <a:pt x="172" y="549"/>
                  </a:lnTo>
                  <a:lnTo>
                    <a:pt x="171" y="548"/>
                  </a:lnTo>
                  <a:lnTo>
                    <a:pt x="170" y="547"/>
                  </a:lnTo>
                  <a:lnTo>
                    <a:pt x="168" y="546"/>
                  </a:lnTo>
                  <a:lnTo>
                    <a:pt x="167" y="544"/>
                  </a:lnTo>
                  <a:lnTo>
                    <a:pt x="165" y="542"/>
                  </a:lnTo>
                  <a:lnTo>
                    <a:pt x="159" y="535"/>
                  </a:lnTo>
                  <a:lnTo>
                    <a:pt x="156" y="533"/>
                  </a:lnTo>
                  <a:lnTo>
                    <a:pt x="154" y="531"/>
                  </a:lnTo>
                  <a:lnTo>
                    <a:pt x="152" y="529"/>
                  </a:lnTo>
                  <a:lnTo>
                    <a:pt x="150" y="528"/>
                  </a:lnTo>
                  <a:lnTo>
                    <a:pt x="148" y="526"/>
                  </a:lnTo>
                  <a:lnTo>
                    <a:pt x="146" y="524"/>
                  </a:lnTo>
                  <a:lnTo>
                    <a:pt x="144" y="523"/>
                  </a:lnTo>
                  <a:lnTo>
                    <a:pt x="142" y="522"/>
                  </a:lnTo>
                  <a:lnTo>
                    <a:pt x="140" y="521"/>
                  </a:lnTo>
                  <a:lnTo>
                    <a:pt x="138" y="520"/>
                  </a:lnTo>
                  <a:lnTo>
                    <a:pt x="136" y="519"/>
                  </a:lnTo>
                  <a:lnTo>
                    <a:pt x="134" y="518"/>
                  </a:lnTo>
                  <a:lnTo>
                    <a:pt x="125" y="516"/>
                  </a:lnTo>
                  <a:lnTo>
                    <a:pt x="123" y="515"/>
                  </a:lnTo>
                  <a:lnTo>
                    <a:pt x="121" y="514"/>
                  </a:lnTo>
                  <a:lnTo>
                    <a:pt x="120" y="514"/>
                  </a:lnTo>
                  <a:lnTo>
                    <a:pt x="118" y="513"/>
                  </a:lnTo>
                  <a:lnTo>
                    <a:pt x="117" y="512"/>
                  </a:lnTo>
                  <a:lnTo>
                    <a:pt x="117" y="512"/>
                  </a:lnTo>
                  <a:lnTo>
                    <a:pt x="116" y="511"/>
                  </a:lnTo>
                  <a:lnTo>
                    <a:pt x="115" y="510"/>
                  </a:lnTo>
                  <a:lnTo>
                    <a:pt x="115" y="508"/>
                  </a:lnTo>
                  <a:lnTo>
                    <a:pt x="114" y="506"/>
                  </a:lnTo>
                  <a:lnTo>
                    <a:pt x="114" y="505"/>
                  </a:lnTo>
                  <a:lnTo>
                    <a:pt x="113" y="501"/>
                  </a:lnTo>
                  <a:lnTo>
                    <a:pt x="113" y="499"/>
                  </a:lnTo>
                  <a:lnTo>
                    <a:pt x="113" y="498"/>
                  </a:lnTo>
                  <a:lnTo>
                    <a:pt x="112" y="496"/>
                  </a:lnTo>
                  <a:lnTo>
                    <a:pt x="111" y="493"/>
                  </a:lnTo>
                  <a:lnTo>
                    <a:pt x="108" y="487"/>
                  </a:lnTo>
                  <a:lnTo>
                    <a:pt x="107" y="485"/>
                  </a:lnTo>
                  <a:lnTo>
                    <a:pt x="107" y="483"/>
                  </a:lnTo>
                  <a:lnTo>
                    <a:pt x="105" y="481"/>
                  </a:lnTo>
                  <a:lnTo>
                    <a:pt x="105" y="480"/>
                  </a:lnTo>
                  <a:lnTo>
                    <a:pt x="104" y="480"/>
                  </a:lnTo>
                  <a:lnTo>
                    <a:pt x="103" y="479"/>
                  </a:lnTo>
                  <a:lnTo>
                    <a:pt x="103" y="478"/>
                  </a:lnTo>
                  <a:lnTo>
                    <a:pt x="99" y="476"/>
                  </a:lnTo>
                  <a:lnTo>
                    <a:pt x="98" y="475"/>
                  </a:lnTo>
                  <a:lnTo>
                    <a:pt x="97" y="474"/>
                  </a:lnTo>
                  <a:lnTo>
                    <a:pt x="97" y="473"/>
                  </a:lnTo>
                  <a:lnTo>
                    <a:pt x="96" y="473"/>
                  </a:lnTo>
                  <a:lnTo>
                    <a:pt x="95" y="472"/>
                  </a:lnTo>
                  <a:lnTo>
                    <a:pt x="95" y="470"/>
                  </a:lnTo>
                  <a:lnTo>
                    <a:pt x="94" y="469"/>
                  </a:lnTo>
                  <a:lnTo>
                    <a:pt x="93" y="467"/>
                  </a:lnTo>
                  <a:lnTo>
                    <a:pt x="92" y="465"/>
                  </a:lnTo>
                  <a:lnTo>
                    <a:pt x="90" y="459"/>
                  </a:lnTo>
                  <a:lnTo>
                    <a:pt x="88" y="454"/>
                  </a:lnTo>
                  <a:lnTo>
                    <a:pt x="87" y="451"/>
                  </a:lnTo>
                  <a:lnTo>
                    <a:pt x="86" y="449"/>
                  </a:lnTo>
                  <a:lnTo>
                    <a:pt x="85" y="448"/>
                  </a:lnTo>
                  <a:lnTo>
                    <a:pt x="84" y="446"/>
                  </a:lnTo>
                  <a:lnTo>
                    <a:pt x="83" y="445"/>
                  </a:lnTo>
                  <a:lnTo>
                    <a:pt x="82" y="444"/>
                  </a:lnTo>
                  <a:lnTo>
                    <a:pt x="82" y="444"/>
                  </a:lnTo>
                  <a:lnTo>
                    <a:pt x="81" y="444"/>
                  </a:lnTo>
                  <a:lnTo>
                    <a:pt x="80" y="443"/>
                  </a:lnTo>
                  <a:lnTo>
                    <a:pt x="79" y="443"/>
                  </a:lnTo>
                  <a:lnTo>
                    <a:pt x="75" y="444"/>
                  </a:lnTo>
                  <a:lnTo>
                    <a:pt x="72" y="444"/>
                  </a:lnTo>
                  <a:lnTo>
                    <a:pt x="70" y="444"/>
                  </a:lnTo>
                  <a:lnTo>
                    <a:pt x="66" y="444"/>
                  </a:lnTo>
                  <a:lnTo>
                    <a:pt x="65" y="444"/>
                  </a:lnTo>
                  <a:lnTo>
                    <a:pt x="63" y="444"/>
                  </a:lnTo>
                  <a:lnTo>
                    <a:pt x="61" y="443"/>
                  </a:lnTo>
                  <a:lnTo>
                    <a:pt x="60" y="443"/>
                  </a:lnTo>
                  <a:lnTo>
                    <a:pt x="58" y="442"/>
                  </a:lnTo>
                  <a:lnTo>
                    <a:pt x="58" y="442"/>
                  </a:lnTo>
                  <a:lnTo>
                    <a:pt x="57" y="441"/>
                  </a:lnTo>
                  <a:lnTo>
                    <a:pt x="56" y="440"/>
                  </a:lnTo>
                  <a:lnTo>
                    <a:pt x="55" y="439"/>
                  </a:lnTo>
                  <a:lnTo>
                    <a:pt x="51" y="435"/>
                  </a:lnTo>
                  <a:lnTo>
                    <a:pt x="50" y="434"/>
                  </a:lnTo>
                  <a:lnTo>
                    <a:pt x="49" y="432"/>
                  </a:lnTo>
                  <a:lnTo>
                    <a:pt x="47" y="430"/>
                  </a:lnTo>
                  <a:lnTo>
                    <a:pt x="46" y="427"/>
                  </a:lnTo>
                  <a:lnTo>
                    <a:pt x="43" y="422"/>
                  </a:lnTo>
                  <a:lnTo>
                    <a:pt x="42" y="419"/>
                  </a:lnTo>
                  <a:lnTo>
                    <a:pt x="40" y="413"/>
                  </a:lnTo>
                  <a:lnTo>
                    <a:pt x="37" y="408"/>
                  </a:lnTo>
                  <a:lnTo>
                    <a:pt x="36" y="404"/>
                  </a:lnTo>
                  <a:lnTo>
                    <a:pt x="35" y="403"/>
                  </a:lnTo>
                  <a:lnTo>
                    <a:pt x="35" y="402"/>
                  </a:lnTo>
                  <a:lnTo>
                    <a:pt x="34" y="402"/>
                  </a:lnTo>
                  <a:lnTo>
                    <a:pt x="34" y="402"/>
                  </a:lnTo>
                  <a:lnTo>
                    <a:pt x="34" y="401"/>
                  </a:lnTo>
                  <a:lnTo>
                    <a:pt x="33" y="401"/>
                  </a:lnTo>
                  <a:lnTo>
                    <a:pt x="32" y="401"/>
                  </a:lnTo>
                  <a:lnTo>
                    <a:pt x="29" y="401"/>
                  </a:lnTo>
                  <a:lnTo>
                    <a:pt x="28" y="401"/>
                  </a:lnTo>
                  <a:lnTo>
                    <a:pt x="27" y="401"/>
                  </a:lnTo>
                  <a:lnTo>
                    <a:pt x="26" y="400"/>
                  </a:lnTo>
                  <a:lnTo>
                    <a:pt x="25" y="399"/>
                  </a:lnTo>
                  <a:lnTo>
                    <a:pt x="24" y="398"/>
                  </a:lnTo>
                  <a:lnTo>
                    <a:pt x="23" y="396"/>
                  </a:lnTo>
                  <a:lnTo>
                    <a:pt x="21" y="393"/>
                  </a:lnTo>
                  <a:lnTo>
                    <a:pt x="20" y="392"/>
                  </a:lnTo>
                  <a:lnTo>
                    <a:pt x="19" y="391"/>
                  </a:lnTo>
                  <a:lnTo>
                    <a:pt x="18" y="390"/>
                  </a:lnTo>
                  <a:lnTo>
                    <a:pt x="17" y="389"/>
                  </a:lnTo>
                  <a:lnTo>
                    <a:pt x="16" y="388"/>
                  </a:lnTo>
                  <a:lnTo>
                    <a:pt x="15" y="388"/>
                  </a:lnTo>
                  <a:lnTo>
                    <a:pt x="14" y="387"/>
                  </a:lnTo>
                  <a:lnTo>
                    <a:pt x="13" y="387"/>
                  </a:lnTo>
                  <a:lnTo>
                    <a:pt x="12" y="387"/>
                  </a:lnTo>
                  <a:lnTo>
                    <a:pt x="10" y="386"/>
                  </a:lnTo>
                  <a:lnTo>
                    <a:pt x="8" y="386"/>
                  </a:lnTo>
                  <a:lnTo>
                    <a:pt x="6" y="386"/>
                  </a:lnTo>
                  <a:lnTo>
                    <a:pt x="5" y="386"/>
                  </a:lnTo>
                  <a:lnTo>
                    <a:pt x="4" y="386"/>
                  </a:lnTo>
                  <a:lnTo>
                    <a:pt x="4" y="386"/>
                  </a:lnTo>
                  <a:lnTo>
                    <a:pt x="4" y="384"/>
                  </a:lnTo>
                  <a:lnTo>
                    <a:pt x="2" y="379"/>
                  </a:lnTo>
                  <a:lnTo>
                    <a:pt x="1" y="378"/>
                  </a:lnTo>
                  <a:lnTo>
                    <a:pt x="1" y="376"/>
                  </a:lnTo>
                  <a:lnTo>
                    <a:pt x="1" y="375"/>
                  </a:lnTo>
                  <a:lnTo>
                    <a:pt x="1" y="374"/>
                  </a:lnTo>
                  <a:lnTo>
                    <a:pt x="0" y="372"/>
                  </a:lnTo>
                  <a:lnTo>
                    <a:pt x="0" y="370"/>
                  </a:lnTo>
                  <a:lnTo>
                    <a:pt x="0" y="368"/>
                  </a:lnTo>
                  <a:lnTo>
                    <a:pt x="0" y="366"/>
                  </a:lnTo>
                  <a:lnTo>
                    <a:pt x="1" y="364"/>
                  </a:lnTo>
                  <a:lnTo>
                    <a:pt x="1" y="362"/>
                  </a:lnTo>
                  <a:lnTo>
                    <a:pt x="2" y="358"/>
                  </a:lnTo>
                  <a:lnTo>
                    <a:pt x="2" y="356"/>
                  </a:lnTo>
                  <a:lnTo>
                    <a:pt x="3" y="353"/>
                  </a:lnTo>
                  <a:lnTo>
                    <a:pt x="3" y="352"/>
                  </a:lnTo>
                  <a:lnTo>
                    <a:pt x="4" y="350"/>
                  </a:lnTo>
                  <a:lnTo>
                    <a:pt x="5" y="348"/>
                  </a:lnTo>
                  <a:lnTo>
                    <a:pt x="6" y="345"/>
                  </a:lnTo>
                  <a:lnTo>
                    <a:pt x="8" y="342"/>
                  </a:lnTo>
                  <a:lnTo>
                    <a:pt x="9" y="340"/>
                  </a:lnTo>
                  <a:lnTo>
                    <a:pt x="10" y="339"/>
                  </a:lnTo>
                  <a:lnTo>
                    <a:pt x="11" y="338"/>
                  </a:lnTo>
                  <a:lnTo>
                    <a:pt x="12" y="337"/>
                  </a:lnTo>
                  <a:lnTo>
                    <a:pt x="13" y="336"/>
                  </a:lnTo>
                  <a:lnTo>
                    <a:pt x="14" y="336"/>
                  </a:lnTo>
                  <a:lnTo>
                    <a:pt x="15" y="335"/>
                  </a:lnTo>
                  <a:lnTo>
                    <a:pt x="16" y="335"/>
                  </a:lnTo>
                  <a:lnTo>
                    <a:pt x="19" y="333"/>
                  </a:lnTo>
                  <a:lnTo>
                    <a:pt x="20" y="333"/>
                  </a:lnTo>
                  <a:lnTo>
                    <a:pt x="21" y="332"/>
                  </a:lnTo>
                  <a:lnTo>
                    <a:pt x="23" y="331"/>
                  </a:lnTo>
                  <a:lnTo>
                    <a:pt x="23" y="330"/>
                  </a:lnTo>
                  <a:lnTo>
                    <a:pt x="24" y="329"/>
                  </a:lnTo>
                  <a:lnTo>
                    <a:pt x="25" y="328"/>
                  </a:lnTo>
                  <a:lnTo>
                    <a:pt x="25" y="328"/>
                  </a:lnTo>
                  <a:lnTo>
                    <a:pt x="26" y="327"/>
                  </a:lnTo>
                  <a:lnTo>
                    <a:pt x="26" y="326"/>
                  </a:lnTo>
                  <a:lnTo>
                    <a:pt x="26" y="325"/>
                  </a:lnTo>
                  <a:lnTo>
                    <a:pt x="27" y="324"/>
                  </a:lnTo>
                  <a:lnTo>
                    <a:pt x="27" y="322"/>
                  </a:lnTo>
                  <a:lnTo>
                    <a:pt x="27" y="320"/>
                  </a:lnTo>
                  <a:lnTo>
                    <a:pt x="27" y="318"/>
                  </a:lnTo>
                  <a:lnTo>
                    <a:pt x="27" y="316"/>
                  </a:lnTo>
                  <a:lnTo>
                    <a:pt x="25" y="310"/>
                  </a:lnTo>
                  <a:lnTo>
                    <a:pt x="25" y="309"/>
                  </a:lnTo>
                  <a:lnTo>
                    <a:pt x="24" y="307"/>
                  </a:lnTo>
                  <a:lnTo>
                    <a:pt x="23" y="303"/>
                  </a:lnTo>
                  <a:lnTo>
                    <a:pt x="22" y="302"/>
                  </a:lnTo>
                  <a:lnTo>
                    <a:pt x="22" y="300"/>
                  </a:lnTo>
                  <a:lnTo>
                    <a:pt x="22" y="299"/>
                  </a:lnTo>
                  <a:lnTo>
                    <a:pt x="22" y="298"/>
                  </a:lnTo>
                  <a:lnTo>
                    <a:pt x="22" y="296"/>
                  </a:lnTo>
                  <a:lnTo>
                    <a:pt x="23" y="293"/>
                  </a:lnTo>
                  <a:lnTo>
                    <a:pt x="23" y="291"/>
                  </a:lnTo>
                  <a:lnTo>
                    <a:pt x="24" y="289"/>
                  </a:lnTo>
                  <a:lnTo>
                    <a:pt x="24" y="283"/>
                  </a:lnTo>
                  <a:lnTo>
                    <a:pt x="24" y="281"/>
                  </a:lnTo>
                  <a:lnTo>
                    <a:pt x="25" y="278"/>
                  </a:lnTo>
                  <a:lnTo>
                    <a:pt x="26" y="273"/>
                  </a:lnTo>
                  <a:lnTo>
                    <a:pt x="26" y="272"/>
                  </a:lnTo>
                  <a:lnTo>
                    <a:pt x="26" y="271"/>
                  </a:lnTo>
                  <a:lnTo>
                    <a:pt x="27" y="271"/>
                  </a:lnTo>
                  <a:lnTo>
                    <a:pt x="27" y="271"/>
                  </a:lnTo>
                  <a:lnTo>
                    <a:pt x="28" y="271"/>
                  </a:lnTo>
                  <a:lnTo>
                    <a:pt x="29" y="271"/>
                  </a:lnTo>
                  <a:lnTo>
                    <a:pt x="30" y="271"/>
                  </a:lnTo>
                  <a:lnTo>
                    <a:pt x="35" y="272"/>
                  </a:lnTo>
                  <a:lnTo>
                    <a:pt x="37" y="272"/>
                  </a:lnTo>
                  <a:lnTo>
                    <a:pt x="38" y="272"/>
                  </a:lnTo>
                  <a:lnTo>
                    <a:pt x="39" y="272"/>
                  </a:lnTo>
                  <a:lnTo>
                    <a:pt x="40" y="272"/>
                  </a:lnTo>
                  <a:lnTo>
                    <a:pt x="41" y="272"/>
                  </a:lnTo>
                  <a:lnTo>
                    <a:pt x="42" y="271"/>
                  </a:lnTo>
                  <a:lnTo>
                    <a:pt x="44" y="271"/>
                  </a:lnTo>
                  <a:lnTo>
                    <a:pt x="45" y="270"/>
                  </a:lnTo>
                  <a:lnTo>
                    <a:pt x="46" y="270"/>
                  </a:lnTo>
                  <a:lnTo>
                    <a:pt x="48" y="269"/>
                  </a:lnTo>
                  <a:lnTo>
                    <a:pt x="50" y="267"/>
                  </a:lnTo>
                  <a:lnTo>
                    <a:pt x="54" y="264"/>
                  </a:lnTo>
                  <a:lnTo>
                    <a:pt x="55" y="263"/>
                  </a:lnTo>
                  <a:lnTo>
                    <a:pt x="57" y="262"/>
                  </a:lnTo>
                  <a:lnTo>
                    <a:pt x="59" y="261"/>
                  </a:lnTo>
                  <a:lnTo>
                    <a:pt x="63" y="259"/>
                  </a:lnTo>
                  <a:lnTo>
                    <a:pt x="64" y="259"/>
                  </a:lnTo>
                  <a:lnTo>
                    <a:pt x="65" y="259"/>
                  </a:lnTo>
                  <a:lnTo>
                    <a:pt x="65" y="258"/>
                  </a:lnTo>
                  <a:lnTo>
                    <a:pt x="66" y="257"/>
                  </a:lnTo>
                  <a:lnTo>
                    <a:pt x="66" y="257"/>
                  </a:lnTo>
                  <a:lnTo>
                    <a:pt x="67" y="253"/>
                  </a:lnTo>
                  <a:lnTo>
                    <a:pt x="69" y="248"/>
                  </a:lnTo>
                  <a:lnTo>
                    <a:pt x="69" y="246"/>
                  </a:lnTo>
                  <a:lnTo>
                    <a:pt x="70" y="245"/>
                  </a:lnTo>
                  <a:lnTo>
                    <a:pt x="71" y="244"/>
                  </a:lnTo>
                  <a:lnTo>
                    <a:pt x="72" y="242"/>
                  </a:lnTo>
                  <a:lnTo>
                    <a:pt x="73" y="241"/>
                  </a:lnTo>
                  <a:lnTo>
                    <a:pt x="75" y="239"/>
                  </a:lnTo>
                  <a:lnTo>
                    <a:pt x="75" y="238"/>
                  </a:lnTo>
                  <a:lnTo>
                    <a:pt x="76" y="238"/>
                  </a:lnTo>
                  <a:lnTo>
                    <a:pt x="76" y="237"/>
                  </a:lnTo>
                  <a:lnTo>
                    <a:pt x="76" y="236"/>
                  </a:lnTo>
                  <a:lnTo>
                    <a:pt x="76" y="235"/>
                  </a:lnTo>
                  <a:lnTo>
                    <a:pt x="76" y="234"/>
                  </a:lnTo>
                  <a:lnTo>
                    <a:pt x="76" y="233"/>
                  </a:lnTo>
                  <a:lnTo>
                    <a:pt x="76" y="231"/>
                  </a:lnTo>
                  <a:lnTo>
                    <a:pt x="75" y="230"/>
                  </a:lnTo>
                  <a:lnTo>
                    <a:pt x="75" y="229"/>
                  </a:lnTo>
                  <a:lnTo>
                    <a:pt x="74" y="228"/>
                  </a:lnTo>
                  <a:lnTo>
                    <a:pt x="72" y="225"/>
                  </a:lnTo>
                  <a:lnTo>
                    <a:pt x="71" y="224"/>
                  </a:lnTo>
                  <a:lnTo>
                    <a:pt x="70" y="222"/>
                  </a:lnTo>
                  <a:lnTo>
                    <a:pt x="69" y="220"/>
                  </a:lnTo>
                  <a:lnTo>
                    <a:pt x="69" y="219"/>
                  </a:lnTo>
                  <a:lnTo>
                    <a:pt x="69" y="218"/>
                  </a:lnTo>
                  <a:lnTo>
                    <a:pt x="69" y="217"/>
                  </a:lnTo>
                  <a:lnTo>
                    <a:pt x="69" y="216"/>
                  </a:lnTo>
                  <a:lnTo>
                    <a:pt x="69" y="215"/>
                  </a:lnTo>
                  <a:lnTo>
                    <a:pt x="70" y="214"/>
                  </a:lnTo>
                  <a:lnTo>
                    <a:pt x="70" y="213"/>
                  </a:lnTo>
                  <a:lnTo>
                    <a:pt x="71" y="212"/>
                  </a:lnTo>
                  <a:lnTo>
                    <a:pt x="72" y="211"/>
                  </a:lnTo>
                  <a:lnTo>
                    <a:pt x="74" y="210"/>
                  </a:lnTo>
                  <a:lnTo>
                    <a:pt x="75" y="207"/>
                  </a:lnTo>
                  <a:lnTo>
                    <a:pt x="76" y="207"/>
                  </a:lnTo>
                  <a:lnTo>
                    <a:pt x="77" y="206"/>
                  </a:lnTo>
                  <a:lnTo>
                    <a:pt x="79" y="205"/>
                  </a:lnTo>
                  <a:lnTo>
                    <a:pt x="79" y="205"/>
                  </a:lnTo>
                  <a:lnTo>
                    <a:pt x="80" y="205"/>
                  </a:lnTo>
                  <a:lnTo>
                    <a:pt x="80" y="204"/>
                  </a:lnTo>
                  <a:lnTo>
                    <a:pt x="81" y="204"/>
                  </a:lnTo>
                  <a:lnTo>
                    <a:pt x="81" y="203"/>
                  </a:lnTo>
                  <a:lnTo>
                    <a:pt x="82" y="201"/>
                  </a:lnTo>
                  <a:lnTo>
                    <a:pt x="82" y="200"/>
                  </a:lnTo>
                  <a:lnTo>
                    <a:pt x="82" y="200"/>
                  </a:lnTo>
                  <a:lnTo>
                    <a:pt x="82" y="199"/>
                  </a:lnTo>
                  <a:lnTo>
                    <a:pt x="82" y="199"/>
                  </a:lnTo>
                  <a:lnTo>
                    <a:pt x="81" y="198"/>
                  </a:lnTo>
                  <a:lnTo>
                    <a:pt x="81" y="198"/>
                  </a:lnTo>
                  <a:lnTo>
                    <a:pt x="79" y="196"/>
                  </a:lnTo>
                  <a:lnTo>
                    <a:pt x="78" y="195"/>
                  </a:lnTo>
                  <a:lnTo>
                    <a:pt x="77" y="194"/>
                  </a:lnTo>
                  <a:lnTo>
                    <a:pt x="76" y="194"/>
                  </a:lnTo>
                  <a:lnTo>
                    <a:pt x="76" y="193"/>
                  </a:lnTo>
                  <a:lnTo>
                    <a:pt x="76" y="192"/>
                  </a:lnTo>
                  <a:lnTo>
                    <a:pt x="75" y="191"/>
                  </a:lnTo>
                  <a:lnTo>
                    <a:pt x="75" y="190"/>
                  </a:lnTo>
                  <a:lnTo>
                    <a:pt x="75" y="190"/>
                  </a:lnTo>
                  <a:lnTo>
                    <a:pt x="75" y="189"/>
                  </a:lnTo>
                  <a:lnTo>
                    <a:pt x="75" y="188"/>
                  </a:lnTo>
                  <a:lnTo>
                    <a:pt x="75" y="187"/>
                  </a:lnTo>
                  <a:lnTo>
                    <a:pt x="75" y="187"/>
                  </a:lnTo>
                  <a:lnTo>
                    <a:pt x="75" y="186"/>
                  </a:lnTo>
                  <a:lnTo>
                    <a:pt x="75" y="186"/>
                  </a:lnTo>
                  <a:lnTo>
                    <a:pt x="76" y="185"/>
                  </a:lnTo>
                  <a:lnTo>
                    <a:pt x="76" y="185"/>
                  </a:lnTo>
                  <a:lnTo>
                    <a:pt x="77" y="185"/>
                  </a:lnTo>
                  <a:lnTo>
                    <a:pt x="80" y="183"/>
                  </a:lnTo>
                  <a:lnTo>
                    <a:pt x="81" y="182"/>
                  </a:lnTo>
                  <a:lnTo>
                    <a:pt x="81" y="182"/>
                  </a:lnTo>
                  <a:lnTo>
                    <a:pt x="82" y="181"/>
                  </a:lnTo>
                  <a:lnTo>
                    <a:pt x="82" y="181"/>
                  </a:lnTo>
                  <a:lnTo>
                    <a:pt x="83" y="180"/>
                  </a:lnTo>
                  <a:lnTo>
                    <a:pt x="83" y="179"/>
                  </a:lnTo>
                  <a:lnTo>
                    <a:pt x="83" y="178"/>
                  </a:lnTo>
                  <a:lnTo>
                    <a:pt x="84" y="178"/>
                  </a:lnTo>
                  <a:lnTo>
                    <a:pt x="84" y="177"/>
                  </a:lnTo>
                  <a:lnTo>
                    <a:pt x="84" y="176"/>
                  </a:lnTo>
                  <a:lnTo>
                    <a:pt x="84" y="175"/>
                  </a:lnTo>
                  <a:lnTo>
                    <a:pt x="83" y="173"/>
                  </a:lnTo>
                  <a:lnTo>
                    <a:pt x="83" y="171"/>
                  </a:lnTo>
                  <a:lnTo>
                    <a:pt x="83" y="170"/>
                  </a:lnTo>
                  <a:lnTo>
                    <a:pt x="83" y="169"/>
                  </a:lnTo>
                  <a:lnTo>
                    <a:pt x="84" y="168"/>
                  </a:lnTo>
                  <a:lnTo>
                    <a:pt x="84" y="166"/>
                  </a:lnTo>
                  <a:lnTo>
                    <a:pt x="84" y="165"/>
                  </a:lnTo>
                  <a:lnTo>
                    <a:pt x="85" y="164"/>
                  </a:lnTo>
                  <a:lnTo>
                    <a:pt x="86" y="163"/>
                  </a:lnTo>
                  <a:lnTo>
                    <a:pt x="88" y="161"/>
                  </a:lnTo>
                  <a:lnTo>
                    <a:pt x="89" y="160"/>
                  </a:lnTo>
                  <a:lnTo>
                    <a:pt x="91" y="158"/>
                  </a:lnTo>
                  <a:lnTo>
                    <a:pt x="94" y="156"/>
                  </a:lnTo>
                  <a:lnTo>
                    <a:pt x="98" y="153"/>
                  </a:lnTo>
                  <a:lnTo>
                    <a:pt x="99" y="152"/>
                  </a:lnTo>
                  <a:lnTo>
                    <a:pt x="100" y="152"/>
                  </a:lnTo>
                  <a:lnTo>
                    <a:pt x="100" y="150"/>
                  </a:lnTo>
                  <a:lnTo>
                    <a:pt x="101" y="149"/>
                  </a:lnTo>
                  <a:lnTo>
                    <a:pt x="102" y="147"/>
                  </a:lnTo>
                  <a:lnTo>
                    <a:pt x="103" y="143"/>
                  </a:lnTo>
                  <a:lnTo>
                    <a:pt x="104" y="141"/>
                  </a:lnTo>
                  <a:lnTo>
                    <a:pt x="105" y="139"/>
                  </a:lnTo>
                  <a:lnTo>
                    <a:pt x="107" y="136"/>
                  </a:lnTo>
                  <a:lnTo>
                    <a:pt x="108" y="135"/>
                  </a:lnTo>
                  <a:lnTo>
                    <a:pt x="108" y="134"/>
                  </a:lnTo>
                  <a:lnTo>
                    <a:pt x="109" y="132"/>
                  </a:lnTo>
                  <a:lnTo>
                    <a:pt x="109" y="129"/>
                  </a:lnTo>
                  <a:lnTo>
                    <a:pt x="110" y="128"/>
                  </a:lnTo>
                  <a:lnTo>
                    <a:pt x="110" y="127"/>
                  </a:lnTo>
                  <a:lnTo>
                    <a:pt x="110" y="125"/>
                  </a:lnTo>
                  <a:lnTo>
                    <a:pt x="109" y="124"/>
                  </a:lnTo>
                  <a:lnTo>
                    <a:pt x="109" y="123"/>
                  </a:lnTo>
                  <a:lnTo>
                    <a:pt x="108" y="123"/>
                  </a:lnTo>
                  <a:lnTo>
                    <a:pt x="106" y="120"/>
                  </a:lnTo>
                  <a:lnTo>
                    <a:pt x="105" y="119"/>
                  </a:lnTo>
                  <a:lnTo>
                    <a:pt x="104" y="117"/>
                  </a:lnTo>
                  <a:lnTo>
                    <a:pt x="102" y="113"/>
                  </a:lnTo>
                  <a:lnTo>
                    <a:pt x="101" y="111"/>
                  </a:lnTo>
                  <a:lnTo>
                    <a:pt x="101" y="109"/>
                  </a:lnTo>
                  <a:lnTo>
                    <a:pt x="100" y="106"/>
                  </a:lnTo>
                  <a:lnTo>
                    <a:pt x="100" y="104"/>
                  </a:lnTo>
                  <a:lnTo>
                    <a:pt x="100" y="102"/>
                  </a:lnTo>
                  <a:lnTo>
                    <a:pt x="100" y="100"/>
                  </a:lnTo>
                  <a:lnTo>
                    <a:pt x="101" y="96"/>
                  </a:lnTo>
                  <a:lnTo>
                    <a:pt x="101" y="94"/>
                  </a:lnTo>
                  <a:lnTo>
                    <a:pt x="101" y="93"/>
                  </a:lnTo>
                  <a:lnTo>
                    <a:pt x="102" y="91"/>
                  </a:lnTo>
                  <a:lnTo>
                    <a:pt x="103" y="89"/>
                  </a:lnTo>
                  <a:lnTo>
                    <a:pt x="104" y="88"/>
                  </a:lnTo>
                  <a:lnTo>
                    <a:pt x="107" y="83"/>
                  </a:lnTo>
                  <a:lnTo>
                    <a:pt x="108" y="82"/>
                  </a:lnTo>
                  <a:lnTo>
                    <a:pt x="108" y="81"/>
                  </a:lnTo>
                  <a:lnTo>
                    <a:pt x="108" y="81"/>
                  </a:lnTo>
                  <a:lnTo>
                    <a:pt x="107" y="80"/>
                  </a:lnTo>
                  <a:lnTo>
                    <a:pt x="107" y="78"/>
                  </a:lnTo>
                  <a:lnTo>
                    <a:pt x="106" y="77"/>
                  </a:lnTo>
                  <a:lnTo>
                    <a:pt x="105" y="74"/>
                  </a:lnTo>
                  <a:lnTo>
                    <a:pt x="104" y="71"/>
                  </a:lnTo>
                  <a:lnTo>
                    <a:pt x="103" y="69"/>
                  </a:lnTo>
                  <a:lnTo>
                    <a:pt x="103" y="68"/>
                  </a:lnTo>
                  <a:lnTo>
                    <a:pt x="102" y="65"/>
                  </a:lnTo>
                  <a:lnTo>
                    <a:pt x="102" y="63"/>
                  </a:lnTo>
                  <a:lnTo>
                    <a:pt x="102" y="57"/>
                  </a:lnTo>
                  <a:lnTo>
                    <a:pt x="101" y="56"/>
                  </a:lnTo>
                  <a:lnTo>
                    <a:pt x="101" y="54"/>
                  </a:lnTo>
                  <a:lnTo>
                    <a:pt x="101" y="52"/>
                  </a:lnTo>
                  <a:lnTo>
                    <a:pt x="100" y="51"/>
                  </a:lnTo>
                  <a:lnTo>
                    <a:pt x="100" y="50"/>
                  </a:lnTo>
                  <a:lnTo>
                    <a:pt x="100" y="50"/>
                  </a:lnTo>
                  <a:lnTo>
                    <a:pt x="98" y="48"/>
                  </a:lnTo>
                  <a:lnTo>
                    <a:pt x="97" y="47"/>
                  </a:lnTo>
                  <a:lnTo>
                    <a:pt x="97" y="46"/>
                  </a:lnTo>
                  <a:lnTo>
                    <a:pt x="97" y="45"/>
                  </a:lnTo>
                  <a:lnTo>
                    <a:pt x="97" y="45"/>
                  </a:lnTo>
                  <a:lnTo>
                    <a:pt x="97" y="44"/>
                  </a:lnTo>
                  <a:lnTo>
                    <a:pt x="97" y="43"/>
                  </a:lnTo>
                  <a:lnTo>
                    <a:pt x="97" y="43"/>
                  </a:lnTo>
                  <a:lnTo>
                    <a:pt x="97" y="41"/>
                  </a:lnTo>
                  <a:lnTo>
                    <a:pt x="99" y="35"/>
                  </a:lnTo>
                  <a:lnTo>
                    <a:pt x="99" y="34"/>
                  </a:lnTo>
                  <a:lnTo>
                    <a:pt x="100" y="33"/>
                  </a:lnTo>
                  <a:lnTo>
                    <a:pt x="100" y="32"/>
                  </a:lnTo>
                  <a:lnTo>
                    <a:pt x="101" y="31"/>
                  </a:lnTo>
                  <a:lnTo>
                    <a:pt x="101" y="30"/>
                  </a:lnTo>
                  <a:lnTo>
                    <a:pt x="102" y="30"/>
                  </a:lnTo>
                  <a:lnTo>
                    <a:pt x="102" y="30"/>
                  </a:lnTo>
                  <a:lnTo>
                    <a:pt x="103" y="30"/>
                  </a:lnTo>
                  <a:lnTo>
                    <a:pt x="103" y="30"/>
                  </a:lnTo>
                  <a:lnTo>
                    <a:pt x="104" y="30"/>
                  </a:lnTo>
                  <a:lnTo>
                    <a:pt x="104" y="31"/>
                  </a:lnTo>
                  <a:lnTo>
                    <a:pt x="106" y="31"/>
                  </a:lnTo>
                  <a:lnTo>
                    <a:pt x="108" y="30"/>
                  </a:lnTo>
                  <a:lnTo>
                    <a:pt x="109" y="30"/>
                  </a:lnTo>
                  <a:lnTo>
                    <a:pt x="113" y="29"/>
                  </a:lnTo>
                  <a:lnTo>
                    <a:pt x="119" y="27"/>
                  </a:lnTo>
                  <a:lnTo>
                    <a:pt x="121" y="26"/>
                  </a:lnTo>
                  <a:lnTo>
                    <a:pt x="124" y="25"/>
                  </a:lnTo>
                  <a:lnTo>
                    <a:pt x="125" y="25"/>
                  </a:lnTo>
                  <a:lnTo>
                    <a:pt x="125" y="25"/>
                  </a:lnTo>
                  <a:lnTo>
                    <a:pt x="126" y="25"/>
                  </a:lnTo>
                  <a:lnTo>
                    <a:pt x="127" y="25"/>
                  </a:lnTo>
                  <a:lnTo>
                    <a:pt x="127" y="25"/>
                  </a:lnTo>
                  <a:lnTo>
                    <a:pt x="128" y="25"/>
                  </a:lnTo>
                  <a:lnTo>
                    <a:pt x="129" y="26"/>
                  </a:lnTo>
                  <a:lnTo>
                    <a:pt x="132" y="29"/>
                  </a:lnTo>
                  <a:lnTo>
                    <a:pt x="133" y="29"/>
                  </a:lnTo>
                  <a:lnTo>
                    <a:pt x="133" y="30"/>
                  </a:lnTo>
                  <a:lnTo>
                    <a:pt x="134" y="30"/>
                  </a:lnTo>
                  <a:lnTo>
                    <a:pt x="135" y="30"/>
                  </a:lnTo>
                  <a:lnTo>
                    <a:pt x="136" y="30"/>
                  </a:lnTo>
                  <a:lnTo>
                    <a:pt x="136" y="30"/>
                  </a:lnTo>
                  <a:lnTo>
                    <a:pt x="137" y="29"/>
                  </a:lnTo>
                  <a:lnTo>
                    <a:pt x="138" y="29"/>
                  </a:lnTo>
                  <a:lnTo>
                    <a:pt x="140" y="29"/>
                  </a:lnTo>
                  <a:lnTo>
                    <a:pt x="143" y="27"/>
                  </a:lnTo>
                  <a:lnTo>
                    <a:pt x="144" y="26"/>
                  </a:lnTo>
                  <a:lnTo>
                    <a:pt x="146" y="26"/>
                  </a:lnTo>
                  <a:lnTo>
                    <a:pt x="147" y="26"/>
                  </a:lnTo>
                  <a:lnTo>
                    <a:pt x="148" y="26"/>
                  </a:lnTo>
                  <a:lnTo>
                    <a:pt x="148" y="26"/>
                  </a:lnTo>
                  <a:lnTo>
                    <a:pt x="149" y="27"/>
                  </a:lnTo>
                  <a:lnTo>
                    <a:pt x="150" y="27"/>
                  </a:lnTo>
                  <a:lnTo>
                    <a:pt x="153" y="30"/>
                  </a:lnTo>
                  <a:lnTo>
                    <a:pt x="154" y="30"/>
                  </a:lnTo>
                  <a:lnTo>
                    <a:pt x="156" y="31"/>
                  </a:lnTo>
                  <a:lnTo>
                    <a:pt x="157" y="32"/>
                  </a:lnTo>
                  <a:lnTo>
                    <a:pt x="158" y="32"/>
                  </a:lnTo>
                  <a:lnTo>
                    <a:pt x="159" y="33"/>
                  </a:lnTo>
                  <a:lnTo>
                    <a:pt x="159" y="34"/>
                  </a:lnTo>
                  <a:lnTo>
                    <a:pt x="160" y="34"/>
                  </a:lnTo>
                  <a:lnTo>
                    <a:pt x="161" y="34"/>
                  </a:lnTo>
                  <a:lnTo>
                    <a:pt x="163" y="35"/>
                  </a:lnTo>
                  <a:lnTo>
                    <a:pt x="164" y="36"/>
                  </a:lnTo>
                  <a:lnTo>
                    <a:pt x="166" y="36"/>
                  </a:lnTo>
                  <a:lnTo>
                    <a:pt x="167" y="37"/>
                  </a:lnTo>
                  <a:lnTo>
                    <a:pt x="168" y="37"/>
                  </a:lnTo>
                  <a:lnTo>
                    <a:pt x="170" y="37"/>
                  </a:lnTo>
                  <a:lnTo>
                    <a:pt x="171" y="37"/>
                  </a:lnTo>
                  <a:lnTo>
                    <a:pt x="172" y="36"/>
                  </a:lnTo>
                  <a:lnTo>
                    <a:pt x="174" y="36"/>
                  </a:lnTo>
                  <a:lnTo>
                    <a:pt x="175" y="35"/>
                  </a:lnTo>
                  <a:lnTo>
                    <a:pt x="176" y="35"/>
                  </a:lnTo>
                  <a:lnTo>
                    <a:pt x="178" y="33"/>
                  </a:lnTo>
                  <a:lnTo>
                    <a:pt x="179" y="33"/>
                  </a:lnTo>
                  <a:lnTo>
                    <a:pt x="180" y="32"/>
                  </a:lnTo>
                  <a:lnTo>
                    <a:pt x="182" y="32"/>
                  </a:lnTo>
                  <a:lnTo>
                    <a:pt x="183" y="31"/>
                  </a:lnTo>
                  <a:lnTo>
                    <a:pt x="188" y="31"/>
                  </a:lnTo>
                  <a:lnTo>
                    <a:pt x="189" y="31"/>
                  </a:lnTo>
                  <a:lnTo>
                    <a:pt x="190" y="30"/>
                  </a:lnTo>
                  <a:lnTo>
                    <a:pt x="191" y="30"/>
                  </a:lnTo>
                  <a:lnTo>
                    <a:pt x="192" y="29"/>
                  </a:lnTo>
                  <a:lnTo>
                    <a:pt x="194" y="28"/>
                  </a:lnTo>
                  <a:lnTo>
                    <a:pt x="196" y="27"/>
                  </a:lnTo>
                  <a:lnTo>
                    <a:pt x="197" y="26"/>
                  </a:lnTo>
                  <a:lnTo>
                    <a:pt x="198" y="26"/>
                  </a:lnTo>
                  <a:lnTo>
                    <a:pt x="201" y="25"/>
                  </a:lnTo>
                  <a:lnTo>
                    <a:pt x="201" y="25"/>
                  </a:lnTo>
                  <a:lnTo>
                    <a:pt x="201" y="25"/>
                  </a:lnTo>
                  <a:lnTo>
                    <a:pt x="202" y="24"/>
                  </a:lnTo>
                  <a:lnTo>
                    <a:pt x="203" y="24"/>
                  </a:lnTo>
                  <a:lnTo>
                    <a:pt x="204" y="22"/>
                  </a:lnTo>
                  <a:lnTo>
                    <a:pt x="205" y="20"/>
                  </a:lnTo>
                  <a:lnTo>
                    <a:pt x="205" y="19"/>
                  </a:lnTo>
                  <a:lnTo>
                    <a:pt x="206" y="18"/>
                  </a:lnTo>
                  <a:lnTo>
                    <a:pt x="207" y="15"/>
                  </a:lnTo>
                  <a:lnTo>
                    <a:pt x="208" y="12"/>
                  </a:lnTo>
                  <a:lnTo>
                    <a:pt x="209" y="11"/>
                  </a:lnTo>
                  <a:lnTo>
                    <a:pt x="209" y="10"/>
                  </a:lnTo>
                  <a:lnTo>
                    <a:pt x="210" y="9"/>
                  </a:lnTo>
                  <a:lnTo>
                    <a:pt x="210" y="9"/>
                  </a:lnTo>
                  <a:lnTo>
                    <a:pt x="211" y="8"/>
                  </a:lnTo>
                  <a:lnTo>
                    <a:pt x="213" y="7"/>
                  </a:lnTo>
                  <a:lnTo>
                    <a:pt x="218" y="5"/>
                  </a:lnTo>
                  <a:lnTo>
                    <a:pt x="221" y="3"/>
                  </a:lnTo>
                  <a:lnTo>
                    <a:pt x="223" y="2"/>
                  </a:lnTo>
                  <a:lnTo>
                    <a:pt x="225" y="2"/>
                  </a:lnTo>
                  <a:lnTo>
                    <a:pt x="227" y="1"/>
                  </a:lnTo>
                  <a:lnTo>
                    <a:pt x="230" y="0"/>
                  </a:lnTo>
                  <a:lnTo>
                    <a:pt x="230"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20" name="Freeform 232">
              <a:extLst>
                <a:ext uri="{FF2B5EF4-FFF2-40B4-BE49-F238E27FC236}">
                  <a16:creationId xmlns:a16="http://schemas.microsoft.com/office/drawing/2014/main" id="{3E9CD813-2B69-487D-894A-8567A0F5CAAD}"/>
                </a:ext>
              </a:extLst>
            </p:cNvPr>
            <p:cNvSpPr>
              <a:spLocks/>
            </p:cNvSpPr>
            <p:nvPr/>
          </p:nvSpPr>
          <p:spPr bwMode="auto">
            <a:xfrm>
              <a:off x="5939436" y="5106546"/>
              <a:ext cx="725483" cy="1000127"/>
            </a:xfrm>
            <a:custGeom>
              <a:avLst/>
              <a:gdLst>
                <a:gd name="T0" fmla="*/ 405 w 605"/>
                <a:gd name="T1" fmla="*/ 2 h 760"/>
                <a:gd name="T2" fmla="*/ 424 w 605"/>
                <a:gd name="T3" fmla="*/ 15 h 760"/>
                <a:gd name="T4" fmla="*/ 433 w 605"/>
                <a:gd name="T5" fmla="*/ 31 h 760"/>
                <a:gd name="T6" fmla="*/ 439 w 605"/>
                <a:gd name="T7" fmla="*/ 47 h 760"/>
                <a:gd name="T8" fmla="*/ 477 w 605"/>
                <a:gd name="T9" fmla="*/ 46 h 760"/>
                <a:gd name="T10" fmla="*/ 476 w 605"/>
                <a:gd name="T11" fmla="*/ 57 h 760"/>
                <a:gd name="T12" fmla="*/ 518 w 605"/>
                <a:gd name="T13" fmla="*/ 73 h 760"/>
                <a:gd name="T14" fmla="*/ 556 w 605"/>
                <a:gd name="T15" fmla="*/ 93 h 760"/>
                <a:gd name="T16" fmla="*/ 574 w 605"/>
                <a:gd name="T17" fmla="*/ 109 h 760"/>
                <a:gd name="T18" fmla="*/ 605 w 605"/>
                <a:gd name="T19" fmla="*/ 153 h 760"/>
                <a:gd name="T20" fmla="*/ 594 w 605"/>
                <a:gd name="T21" fmla="*/ 192 h 760"/>
                <a:gd name="T22" fmla="*/ 589 w 605"/>
                <a:gd name="T23" fmla="*/ 226 h 760"/>
                <a:gd name="T24" fmla="*/ 578 w 605"/>
                <a:gd name="T25" fmla="*/ 251 h 760"/>
                <a:gd name="T26" fmla="*/ 554 w 605"/>
                <a:gd name="T27" fmla="*/ 252 h 760"/>
                <a:gd name="T28" fmla="*/ 540 w 605"/>
                <a:gd name="T29" fmla="*/ 279 h 760"/>
                <a:gd name="T30" fmla="*/ 547 w 605"/>
                <a:gd name="T31" fmla="*/ 288 h 760"/>
                <a:gd name="T32" fmla="*/ 550 w 605"/>
                <a:gd name="T33" fmla="*/ 303 h 760"/>
                <a:gd name="T34" fmla="*/ 549 w 605"/>
                <a:gd name="T35" fmla="*/ 314 h 760"/>
                <a:gd name="T36" fmla="*/ 568 w 605"/>
                <a:gd name="T37" fmla="*/ 324 h 760"/>
                <a:gd name="T38" fmla="*/ 569 w 605"/>
                <a:gd name="T39" fmla="*/ 368 h 760"/>
                <a:gd name="T40" fmla="*/ 571 w 605"/>
                <a:gd name="T41" fmla="*/ 394 h 760"/>
                <a:gd name="T42" fmla="*/ 575 w 605"/>
                <a:gd name="T43" fmla="*/ 429 h 760"/>
                <a:gd name="T44" fmla="*/ 573 w 605"/>
                <a:gd name="T45" fmla="*/ 471 h 760"/>
                <a:gd name="T46" fmla="*/ 572 w 605"/>
                <a:gd name="T47" fmla="*/ 510 h 760"/>
                <a:gd name="T48" fmla="*/ 555 w 605"/>
                <a:gd name="T49" fmla="*/ 538 h 760"/>
                <a:gd name="T50" fmla="*/ 548 w 605"/>
                <a:gd name="T51" fmla="*/ 553 h 760"/>
                <a:gd name="T52" fmla="*/ 546 w 605"/>
                <a:gd name="T53" fmla="*/ 570 h 760"/>
                <a:gd name="T54" fmla="*/ 548 w 605"/>
                <a:gd name="T55" fmla="*/ 596 h 760"/>
                <a:gd name="T56" fmla="*/ 526 w 605"/>
                <a:gd name="T57" fmla="*/ 624 h 760"/>
                <a:gd name="T58" fmla="*/ 497 w 605"/>
                <a:gd name="T59" fmla="*/ 638 h 760"/>
                <a:gd name="T60" fmla="*/ 498 w 605"/>
                <a:gd name="T61" fmla="*/ 686 h 760"/>
                <a:gd name="T62" fmla="*/ 476 w 605"/>
                <a:gd name="T63" fmla="*/ 710 h 760"/>
                <a:gd name="T64" fmla="*/ 473 w 605"/>
                <a:gd name="T65" fmla="*/ 745 h 760"/>
                <a:gd name="T66" fmla="*/ 452 w 605"/>
                <a:gd name="T67" fmla="*/ 760 h 760"/>
                <a:gd name="T68" fmla="*/ 414 w 605"/>
                <a:gd name="T69" fmla="*/ 726 h 760"/>
                <a:gd name="T70" fmla="*/ 382 w 605"/>
                <a:gd name="T71" fmla="*/ 660 h 760"/>
                <a:gd name="T72" fmla="*/ 336 w 605"/>
                <a:gd name="T73" fmla="*/ 643 h 760"/>
                <a:gd name="T74" fmla="*/ 312 w 605"/>
                <a:gd name="T75" fmla="*/ 608 h 760"/>
                <a:gd name="T76" fmla="*/ 272 w 605"/>
                <a:gd name="T77" fmla="*/ 556 h 760"/>
                <a:gd name="T78" fmla="*/ 252 w 605"/>
                <a:gd name="T79" fmla="*/ 521 h 760"/>
                <a:gd name="T80" fmla="*/ 199 w 605"/>
                <a:gd name="T81" fmla="*/ 491 h 760"/>
                <a:gd name="T82" fmla="*/ 167 w 605"/>
                <a:gd name="T83" fmla="*/ 493 h 760"/>
                <a:gd name="T84" fmla="*/ 139 w 605"/>
                <a:gd name="T85" fmla="*/ 458 h 760"/>
                <a:gd name="T86" fmla="*/ 101 w 605"/>
                <a:gd name="T87" fmla="*/ 426 h 760"/>
                <a:gd name="T88" fmla="*/ 94 w 605"/>
                <a:gd name="T89" fmla="*/ 373 h 760"/>
                <a:gd name="T90" fmla="*/ 68 w 605"/>
                <a:gd name="T91" fmla="*/ 344 h 760"/>
                <a:gd name="T92" fmla="*/ 49 w 605"/>
                <a:gd name="T93" fmla="*/ 302 h 760"/>
                <a:gd name="T94" fmla="*/ 45 w 605"/>
                <a:gd name="T95" fmla="*/ 266 h 760"/>
                <a:gd name="T96" fmla="*/ 2 w 605"/>
                <a:gd name="T97" fmla="*/ 229 h 760"/>
                <a:gd name="T98" fmla="*/ 25 w 605"/>
                <a:gd name="T99" fmla="*/ 197 h 760"/>
                <a:gd name="T100" fmla="*/ 47 w 605"/>
                <a:gd name="T101" fmla="*/ 147 h 760"/>
                <a:gd name="T102" fmla="*/ 89 w 605"/>
                <a:gd name="T103" fmla="*/ 123 h 760"/>
                <a:gd name="T104" fmla="*/ 117 w 605"/>
                <a:gd name="T105" fmla="*/ 127 h 760"/>
                <a:gd name="T106" fmla="*/ 134 w 605"/>
                <a:gd name="T107" fmla="*/ 112 h 760"/>
                <a:gd name="T108" fmla="*/ 176 w 605"/>
                <a:gd name="T109" fmla="*/ 104 h 760"/>
                <a:gd name="T110" fmla="*/ 220 w 605"/>
                <a:gd name="T111" fmla="*/ 112 h 760"/>
                <a:gd name="T112" fmla="*/ 241 w 605"/>
                <a:gd name="T113" fmla="*/ 85 h 760"/>
                <a:gd name="T114" fmla="*/ 283 w 605"/>
                <a:gd name="T115" fmla="*/ 58 h 760"/>
                <a:gd name="T116" fmla="*/ 324 w 605"/>
                <a:gd name="T117" fmla="*/ 51 h 760"/>
                <a:gd name="T118" fmla="*/ 353 w 605"/>
                <a:gd name="T119" fmla="*/ 64 h 760"/>
                <a:gd name="T120" fmla="*/ 366 w 605"/>
                <a:gd name="T121" fmla="*/ 34 h 760"/>
                <a:gd name="T122" fmla="*/ 378 w 605"/>
                <a:gd name="T123" fmla="*/ 15 h 760"/>
                <a:gd name="T124" fmla="*/ 393 w 605"/>
                <a:gd name="T125" fmla="*/ 1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5" h="760">
                  <a:moveTo>
                    <a:pt x="395" y="0"/>
                  </a:moveTo>
                  <a:lnTo>
                    <a:pt x="395" y="1"/>
                  </a:lnTo>
                  <a:lnTo>
                    <a:pt x="395" y="1"/>
                  </a:lnTo>
                  <a:lnTo>
                    <a:pt x="395" y="1"/>
                  </a:lnTo>
                  <a:lnTo>
                    <a:pt x="395" y="3"/>
                  </a:lnTo>
                  <a:lnTo>
                    <a:pt x="395" y="4"/>
                  </a:lnTo>
                  <a:lnTo>
                    <a:pt x="395" y="5"/>
                  </a:lnTo>
                  <a:lnTo>
                    <a:pt x="396" y="7"/>
                  </a:lnTo>
                  <a:lnTo>
                    <a:pt x="396" y="7"/>
                  </a:lnTo>
                  <a:lnTo>
                    <a:pt x="397" y="8"/>
                  </a:lnTo>
                  <a:lnTo>
                    <a:pt x="397" y="8"/>
                  </a:lnTo>
                  <a:lnTo>
                    <a:pt x="398" y="8"/>
                  </a:lnTo>
                  <a:lnTo>
                    <a:pt x="399" y="8"/>
                  </a:lnTo>
                  <a:lnTo>
                    <a:pt x="399" y="8"/>
                  </a:lnTo>
                  <a:lnTo>
                    <a:pt x="400" y="8"/>
                  </a:lnTo>
                  <a:lnTo>
                    <a:pt x="400" y="7"/>
                  </a:lnTo>
                  <a:lnTo>
                    <a:pt x="401" y="6"/>
                  </a:lnTo>
                  <a:lnTo>
                    <a:pt x="403" y="4"/>
                  </a:lnTo>
                  <a:lnTo>
                    <a:pt x="404" y="3"/>
                  </a:lnTo>
                  <a:lnTo>
                    <a:pt x="404" y="3"/>
                  </a:lnTo>
                  <a:lnTo>
                    <a:pt x="405" y="2"/>
                  </a:lnTo>
                  <a:lnTo>
                    <a:pt x="406" y="2"/>
                  </a:lnTo>
                  <a:lnTo>
                    <a:pt x="407" y="2"/>
                  </a:lnTo>
                  <a:lnTo>
                    <a:pt x="407" y="2"/>
                  </a:lnTo>
                  <a:lnTo>
                    <a:pt x="408" y="2"/>
                  </a:lnTo>
                  <a:lnTo>
                    <a:pt x="408" y="4"/>
                  </a:lnTo>
                  <a:lnTo>
                    <a:pt x="410" y="6"/>
                  </a:lnTo>
                  <a:lnTo>
                    <a:pt x="412" y="8"/>
                  </a:lnTo>
                  <a:lnTo>
                    <a:pt x="413" y="10"/>
                  </a:lnTo>
                  <a:lnTo>
                    <a:pt x="413" y="11"/>
                  </a:lnTo>
                  <a:lnTo>
                    <a:pt x="414" y="14"/>
                  </a:lnTo>
                  <a:lnTo>
                    <a:pt x="415" y="15"/>
                  </a:lnTo>
                  <a:lnTo>
                    <a:pt x="415" y="15"/>
                  </a:lnTo>
                  <a:lnTo>
                    <a:pt x="415" y="16"/>
                  </a:lnTo>
                  <a:lnTo>
                    <a:pt x="416" y="16"/>
                  </a:lnTo>
                  <a:lnTo>
                    <a:pt x="417" y="16"/>
                  </a:lnTo>
                  <a:lnTo>
                    <a:pt x="417" y="16"/>
                  </a:lnTo>
                  <a:lnTo>
                    <a:pt x="418" y="16"/>
                  </a:lnTo>
                  <a:lnTo>
                    <a:pt x="419" y="16"/>
                  </a:lnTo>
                  <a:lnTo>
                    <a:pt x="422" y="15"/>
                  </a:lnTo>
                  <a:lnTo>
                    <a:pt x="423" y="15"/>
                  </a:lnTo>
                  <a:lnTo>
                    <a:pt x="424" y="15"/>
                  </a:lnTo>
                  <a:lnTo>
                    <a:pt x="426" y="14"/>
                  </a:lnTo>
                  <a:lnTo>
                    <a:pt x="427" y="13"/>
                  </a:lnTo>
                  <a:lnTo>
                    <a:pt x="428" y="12"/>
                  </a:lnTo>
                  <a:lnTo>
                    <a:pt x="429" y="11"/>
                  </a:lnTo>
                  <a:lnTo>
                    <a:pt x="430" y="10"/>
                  </a:lnTo>
                  <a:lnTo>
                    <a:pt x="430" y="11"/>
                  </a:lnTo>
                  <a:lnTo>
                    <a:pt x="430" y="12"/>
                  </a:lnTo>
                  <a:lnTo>
                    <a:pt x="432" y="14"/>
                  </a:lnTo>
                  <a:lnTo>
                    <a:pt x="433" y="15"/>
                  </a:lnTo>
                  <a:lnTo>
                    <a:pt x="434" y="17"/>
                  </a:lnTo>
                  <a:lnTo>
                    <a:pt x="435" y="19"/>
                  </a:lnTo>
                  <a:lnTo>
                    <a:pt x="435" y="20"/>
                  </a:lnTo>
                  <a:lnTo>
                    <a:pt x="436" y="21"/>
                  </a:lnTo>
                  <a:lnTo>
                    <a:pt x="436" y="22"/>
                  </a:lnTo>
                  <a:lnTo>
                    <a:pt x="436" y="24"/>
                  </a:lnTo>
                  <a:lnTo>
                    <a:pt x="436" y="25"/>
                  </a:lnTo>
                  <a:lnTo>
                    <a:pt x="436" y="25"/>
                  </a:lnTo>
                  <a:lnTo>
                    <a:pt x="436" y="26"/>
                  </a:lnTo>
                  <a:lnTo>
                    <a:pt x="435" y="27"/>
                  </a:lnTo>
                  <a:lnTo>
                    <a:pt x="435" y="28"/>
                  </a:lnTo>
                  <a:lnTo>
                    <a:pt x="433" y="31"/>
                  </a:lnTo>
                  <a:lnTo>
                    <a:pt x="431" y="33"/>
                  </a:lnTo>
                  <a:lnTo>
                    <a:pt x="430" y="34"/>
                  </a:lnTo>
                  <a:lnTo>
                    <a:pt x="429" y="38"/>
                  </a:lnTo>
                  <a:lnTo>
                    <a:pt x="428" y="39"/>
                  </a:lnTo>
                  <a:lnTo>
                    <a:pt x="428" y="40"/>
                  </a:lnTo>
                  <a:lnTo>
                    <a:pt x="427" y="41"/>
                  </a:lnTo>
                  <a:lnTo>
                    <a:pt x="427" y="42"/>
                  </a:lnTo>
                  <a:lnTo>
                    <a:pt x="427" y="43"/>
                  </a:lnTo>
                  <a:lnTo>
                    <a:pt x="427" y="43"/>
                  </a:lnTo>
                  <a:lnTo>
                    <a:pt x="427" y="44"/>
                  </a:lnTo>
                  <a:lnTo>
                    <a:pt x="428" y="45"/>
                  </a:lnTo>
                  <a:lnTo>
                    <a:pt x="428" y="45"/>
                  </a:lnTo>
                  <a:lnTo>
                    <a:pt x="429" y="45"/>
                  </a:lnTo>
                  <a:lnTo>
                    <a:pt x="429" y="46"/>
                  </a:lnTo>
                  <a:lnTo>
                    <a:pt x="430" y="46"/>
                  </a:lnTo>
                  <a:lnTo>
                    <a:pt x="431" y="46"/>
                  </a:lnTo>
                  <a:lnTo>
                    <a:pt x="435" y="47"/>
                  </a:lnTo>
                  <a:lnTo>
                    <a:pt x="436" y="47"/>
                  </a:lnTo>
                  <a:lnTo>
                    <a:pt x="437" y="48"/>
                  </a:lnTo>
                  <a:lnTo>
                    <a:pt x="438" y="47"/>
                  </a:lnTo>
                  <a:lnTo>
                    <a:pt x="439" y="47"/>
                  </a:lnTo>
                  <a:lnTo>
                    <a:pt x="440" y="47"/>
                  </a:lnTo>
                  <a:lnTo>
                    <a:pt x="442" y="46"/>
                  </a:lnTo>
                  <a:lnTo>
                    <a:pt x="445" y="45"/>
                  </a:lnTo>
                  <a:lnTo>
                    <a:pt x="447" y="44"/>
                  </a:lnTo>
                  <a:lnTo>
                    <a:pt x="448" y="44"/>
                  </a:lnTo>
                  <a:lnTo>
                    <a:pt x="449" y="44"/>
                  </a:lnTo>
                  <a:lnTo>
                    <a:pt x="452" y="44"/>
                  </a:lnTo>
                  <a:lnTo>
                    <a:pt x="454" y="44"/>
                  </a:lnTo>
                  <a:lnTo>
                    <a:pt x="455" y="44"/>
                  </a:lnTo>
                  <a:lnTo>
                    <a:pt x="458" y="44"/>
                  </a:lnTo>
                  <a:lnTo>
                    <a:pt x="461" y="45"/>
                  </a:lnTo>
                  <a:lnTo>
                    <a:pt x="463" y="45"/>
                  </a:lnTo>
                  <a:lnTo>
                    <a:pt x="464" y="45"/>
                  </a:lnTo>
                  <a:lnTo>
                    <a:pt x="465" y="45"/>
                  </a:lnTo>
                  <a:lnTo>
                    <a:pt x="469" y="44"/>
                  </a:lnTo>
                  <a:lnTo>
                    <a:pt x="471" y="44"/>
                  </a:lnTo>
                  <a:lnTo>
                    <a:pt x="472" y="44"/>
                  </a:lnTo>
                  <a:lnTo>
                    <a:pt x="473" y="45"/>
                  </a:lnTo>
                  <a:lnTo>
                    <a:pt x="474" y="45"/>
                  </a:lnTo>
                  <a:lnTo>
                    <a:pt x="475" y="45"/>
                  </a:lnTo>
                  <a:lnTo>
                    <a:pt x="477" y="46"/>
                  </a:lnTo>
                  <a:lnTo>
                    <a:pt x="478" y="47"/>
                  </a:lnTo>
                  <a:lnTo>
                    <a:pt x="479" y="47"/>
                  </a:lnTo>
                  <a:lnTo>
                    <a:pt x="479" y="48"/>
                  </a:lnTo>
                  <a:lnTo>
                    <a:pt x="479" y="48"/>
                  </a:lnTo>
                  <a:lnTo>
                    <a:pt x="479" y="48"/>
                  </a:lnTo>
                  <a:lnTo>
                    <a:pt x="479" y="49"/>
                  </a:lnTo>
                  <a:lnTo>
                    <a:pt x="479" y="49"/>
                  </a:lnTo>
                  <a:lnTo>
                    <a:pt x="476" y="50"/>
                  </a:lnTo>
                  <a:lnTo>
                    <a:pt x="475" y="51"/>
                  </a:lnTo>
                  <a:lnTo>
                    <a:pt x="474" y="51"/>
                  </a:lnTo>
                  <a:lnTo>
                    <a:pt x="474" y="52"/>
                  </a:lnTo>
                  <a:lnTo>
                    <a:pt x="473" y="52"/>
                  </a:lnTo>
                  <a:lnTo>
                    <a:pt x="473" y="53"/>
                  </a:lnTo>
                  <a:lnTo>
                    <a:pt x="473" y="53"/>
                  </a:lnTo>
                  <a:lnTo>
                    <a:pt x="473" y="54"/>
                  </a:lnTo>
                  <a:lnTo>
                    <a:pt x="473" y="54"/>
                  </a:lnTo>
                  <a:lnTo>
                    <a:pt x="473" y="54"/>
                  </a:lnTo>
                  <a:lnTo>
                    <a:pt x="474" y="55"/>
                  </a:lnTo>
                  <a:lnTo>
                    <a:pt x="474" y="55"/>
                  </a:lnTo>
                  <a:lnTo>
                    <a:pt x="474" y="56"/>
                  </a:lnTo>
                  <a:lnTo>
                    <a:pt x="476" y="57"/>
                  </a:lnTo>
                  <a:lnTo>
                    <a:pt x="477" y="58"/>
                  </a:lnTo>
                  <a:lnTo>
                    <a:pt x="478" y="59"/>
                  </a:lnTo>
                  <a:lnTo>
                    <a:pt x="479" y="60"/>
                  </a:lnTo>
                  <a:lnTo>
                    <a:pt x="484" y="62"/>
                  </a:lnTo>
                  <a:lnTo>
                    <a:pt x="487" y="64"/>
                  </a:lnTo>
                  <a:lnTo>
                    <a:pt x="489" y="65"/>
                  </a:lnTo>
                  <a:lnTo>
                    <a:pt x="494" y="69"/>
                  </a:lnTo>
                  <a:lnTo>
                    <a:pt x="496" y="70"/>
                  </a:lnTo>
                  <a:lnTo>
                    <a:pt x="497" y="71"/>
                  </a:lnTo>
                  <a:lnTo>
                    <a:pt x="499" y="72"/>
                  </a:lnTo>
                  <a:lnTo>
                    <a:pt x="500" y="72"/>
                  </a:lnTo>
                  <a:lnTo>
                    <a:pt x="502" y="73"/>
                  </a:lnTo>
                  <a:lnTo>
                    <a:pt x="503" y="73"/>
                  </a:lnTo>
                  <a:lnTo>
                    <a:pt x="505" y="74"/>
                  </a:lnTo>
                  <a:lnTo>
                    <a:pt x="507" y="74"/>
                  </a:lnTo>
                  <a:lnTo>
                    <a:pt x="509" y="74"/>
                  </a:lnTo>
                  <a:lnTo>
                    <a:pt x="511" y="74"/>
                  </a:lnTo>
                  <a:lnTo>
                    <a:pt x="513" y="74"/>
                  </a:lnTo>
                  <a:lnTo>
                    <a:pt x="514" y="74"/>
                  </a:lnTo>
                  <a:lnTo>
                    <a:pt x="516" y="74"/>
                  </a:lnTo>
                  <a:lnTo>
                    <a:pt x="518" y="73"/>
                  </a:lnTo>
                  <a:lnTo>
                    <a:pt x="519" y="73"/>
                  </a:lnTo>
                  <a:lnTo>
                    <a:pt x="524" y="72"/>
                  </a:lnTo>
                  <a:lnTo>
                    <a:pt x="526" y="72"/>
                  </a:lnTo>
                  <a:lnTo>
                    <a:pt x="527" y="71"/>
                  </a:lnTo>
                  <a:lnTo>
                    <a:pt x="529" y="71"/>
                  </a:lnTo>
                  <a:lnTo>
                    <a:pt x="530" y="72"/>
                  </a:lnTo>
                  <a:lnTo>
                    <a:pt x="532" y="72"/>
                  </a:lnTo>
                  <a:lnTo>
                    <a:pt x="533" y="72"/>
                  </a:lnTo>
                  <a:lnTo>
                    <a:pt x="534" y="73"/>
                  </a:lnTo>
                  <a:lnTo>
                    <a:pt x="535" y="74"/>
                  </a:lnTo>
                  <a:lnTo>
                    <a:pt x="536" y="74"/>
                  </a:lnTo>
                  <a:lnTo>
                    <a:pt x="537" y="75"/>
                  </a:lnTo>
                  <a:lnTo>
                    <a:pt x="538" y="77"/>
                  </a:lnTo>
                  <a:lnTo>
                    <a:pt x="542" y="81"/>
                  </a:lnTo>
                  <a:lnTo>
                    <a:pt x="544" y="83"/>
                  </a:lnTo>
                  <a:lnTo>
                    <a:pt x="545" y="84"/>
                  </a:lnTo>
                  <a:lnTo>
                    <a:pt x="548" y="87"/>
                  </a:lnTo>
                  <a:lnTo>
                    <a:pt x="552" y="91"/>
                  </a:lnTo>
                  <a:lnTo>
                    <a:pt x="553" y="92"/>
                  </a:lnTo>
                  <a:lnTo>
                    <a:pt x="554" y="92"/>
                  </a:lnTo>
                  <a:lnTo>
                    <a:pt x="556" y="93"/>
                  </a:lnTo>
                  <a:lnTo>
                    <a:pt x="557" y="93"/>
                  </a:lnTo>
                  <a:lnTo>
                    <a:pt x="562" y="94"/>
                  </a:lnTo>
                  <a:lnTo>
                    <a:pt x="563" y="94"/>
                  </a:lnTo>
                  <a:lnTo>
                    <a:pt x="564" y="95"/>
                  </a:lnTo>
                  <a:lnTo>
                    <a:pt x="566" y="95"/>
                  </a:lnTo>
                  <a:lnTo>
                    <a:pt x="567" y="96"/>
                  </a:lnTo>
                  <a:lnTo>
                    <a:pt x="568" y="97"/>
                  </a:lnTo>
                  <a:lnTo>
                    <a:pt x="569" y="97"/>
                  </a:lnTo>
                  <a:lnTo>
                    <a:pt x="570" y="98"/>
                  </a:lnTo>
                  <a:lnTo>
                    <a:pt x="570" y="99"/>
                  </a:lnTo>
                  <a:lnTo>
                    <a:pt x="571" y="99"/>
                  </a:lnTo>
                  <a:lnTo>
                    <a:pt x="571" y="100"/>
                  </a:lnTo>
                  <a:lnTo>
                    <a:pt x="571" y="101"/>
                  </a:lnTo>
                  <a:lnTo>
                    <a:pt x="571" y="102"/>
                  </a:lnTo>
                  <a:lnTo>
                    <a:pt x="572" y="106"/>
                  </a:lnTo>
                  <a:lnTo>
                    <a:pt x="572" y="107"/>
                  </a:lnTo>
                  <a:lnTo>
                    <a:pt x="573" y="107"/>
                  </a:lnTo>
                  <a:lnTo>
                    <a:pt x="573" y="108"/>
                  </a:lnTo>
                  <a:lnTo>
                    <a:pt x="573" y="108"/>
                  </a:lnTo>
                  <a:lnTo>
                    <a:pt x="574" y="108"/>
                  </a:lnTo>
                  <a:lnTo>
                    <a:pt x="574" y="109"/>
                  </a:lnTo>
                  <a:lnTo>
                    <a:pt x="575" y="109"/>
                  </a:lnTo>
                  <a:lnTo>
                    <a:pt x="579" y="110"/>
                  </a:lnTo>
                  <a:lnTo>
                    <a:pt x="583" y="111"/>
                  </a:lnTo>
                  <a:lnTo>
                    <a:pt x="586" y="112"/>
                  </a:lnTo>
                  <a:lnTo>
                    <a:pt x="588" y="113"/>
                  </a:lnTo>
                  <a:lnTo>
                    <a:pt x="591" y="114"/>
                  </a:lnTo>
                  <a:lnTo>
                    <a:pt x="600" y="119"/>
                  </a:lnTo>
                  <a:lnTo>
                    <a:pt x="601" y="120"/>
                  </a:lnTo>
                  <a:lnTo>
                    <a:pt x="602" y="120"/>
                  </a:lnTo>
                  <a:lnTo>
                    <a:pt x="602" y="121"/>
                  </a:lnTo>
                  <a:lnTo>
                    <a:pt x="603" y="121"/>
                  </a:lnTo>
                  <a:lnTo>
                    <a:pt x="603" y="122"/>
                  </a:lnTo>
                  <a:lnTo>
                    <a:pt x="603" y="123"/>
                  </a:lnTo>
                  <a:lnTo>
                    <a:pt x="603" y="130"/>
                  </a:lnTo>
                  <a:lnTo>
                    <a:pt x="603" y="132"/>
                  </a:lnTo>
                  <a:lnTo>
                    <a:pt x="604" y="137"/>
                  </a:lnTo>
                  <a:lnTo>
                    <a:pt x="604" y="143"/>
                  </a:lnTo>
                  <a:lnTo>
                    <a:pt x="605" y="145"/>
                  </a:lnTo>
                  <a:lnTo>
                    <a:pt x="605" y="150"/>
                  </a:lnTo>
                  <a:lnTo>
                    <a:pt x="605" y="152"/>
                  </a:lnTo>
                  <a:lnTo>
                    <a:pt x="605" y="153"/>
                  </a:lnTo>
                  <a:lnTo>
                    <a:pt x="605" y="154"/>
                  </a:lnTo>
                  <a:lnTo>
                    <a:pt x="604" y="155"/>
                  </a:lnTo>
                  <a:lnTo>
                    <a:pt x="604" y="156"/>
                  </a:lnTo>
                  <a:lnTo>
                    <a:pt x="604" y="157"/>
                  </a:lnTo>
                  <a:lnTo>
                    <a:pt x="603" y="158"/>
                  </a:lnTo>
                  <a:lnTo>
                    <a:pt x="600" y="160"/>
                  </a:lnTo>
                  <a:lnTo>
                    <a:pt x="600" y="160"/>
                  </a:lnTo>
                  <a:lnTo>
                    <a:pt x="599" y="161"/>
                  </a:lnTo>
                  <a:lnTo>
                    <a:pt x="598" y="162"/>
                  </a:lnTo>
                  <a:lnTo>
                    <a:pt x="598" y="163"/>
                  </a:lnTo>
                  <a:lnTo>
                    <a:pt x="597" y="165"/>
                  </a:lnTo>
                  <a:lnTo>
                    <a:pt x="596" y="168"/>
                  </a:lnTo>
                  <a:lnTo>
                    <a:pt x="595" y="172"/>
                  </a:lnTo>
                  <a:lnTo>
                    <a:pt x="594" y="174"/>
                  </a:lnTo>
                  <a:lnTo>
                    <a:pt x="594" y="176"/>
                  </a:lnTo>
                  <a:lnTo>
                    <a:pt x="593" y="182"/>
                  </a:lnTo>
                  <a:lnTo>
                    <a:pt x="593" y="183"/>
                  </a:lnTo>
                  <a:lnTo>
                    <a:pt x="593" y="186"/>
                  </a:lnTo>
                  <a:lnTo>
                    <a:pt x="594" y="189"/>
                  </a:lnTo>
                  <a:lnTo>
                    <a:pt x="594" y="191"/>
                  </a:lnTo>
                  <a:lnTo>
                    <a:pt x="594" y="192"/>
                  </a:lnTo>
                  <a:lnTo>
                    <a:pt x="593" y="194"/>
                  </a:lnTo>
                  <a:lnTo>
                    <a:pt x="593" y="195"/>
                  </a:lnTo>
                  <a:lnTo>
                    <a:pt x="593" y="197"/>
                  </a:lnTo>
                  <a:lnTo>
                    <a:pt x="592" y="199"/>
                  </a:lnTo>
                  <a:lnTo>
                    <a:pt x="591" y="203"/>
                  </a:lnTo>
                  <a:lnTo>
                    <a:pt x="590" y="204"/>
                  </a:lnTo>
                  <a:lnTo>
                    <a:pt x="590" y="205"/>
                  </a:lnTo>
                  <a:lnTo>
                    <a:pt x="590" y="206"/>
                  </a:lnTo>
                  <a:lnTo>
                    <a:pt x="590" y="207"/>
                  </a:lnTo>
                  <a:lnTo>
                    <a:pt x="590" y="209"/>
                  </a:lnTo>
                  <a:lnTo>
                    <a:pt x="590" y="213"/>
                  </a:lnTo>
                  <a:lnTo>
                    <a:pt x="590" y="215"/>
                  </a:lnTo>
                  <a:lnTo>
                    <a:pt x="590" y="216"/>
                  </a:lnTo>
                  <a:lnTo>
                    <a:pt x="589" y="218"/>
                  </a:lnTo>
                  <a:lnTo>
                    <a:pt x="589" y="219"/>
                  </a:lnTo>
                  <a:lnTo>
                    <a:pt x="589" y="221"/>
                  </a:lnTo>
                  <a:lnTo>
                    <a:pt x="588" y="223"/>
                  </a:lnTo>
                  <a:lnTo>
                    <a:pt x="588" y="224"/>
                  </a:lnTo>
                  <a:lnTo>
                    <a:pt x="588" y="225"/>
                  </a:lnTo>
                  <a:lnTo>
                    <a:pt x="588" y="226"/>
                  </a:lnTo>
                  <a:lnTo>
                    <a:pt x="589" y="226"/>
                  </a:lnTo>
                  <a:lnTo>
                    <a:pt x="589" y="227"/>
                  </a:lnTo>
                  <a:lnTo>
                    <a:pt x="591" y="228"/>
                  </a:lnTo>
                  <a:lnTo>
                    <a:pt x="592" y="228"/>
                  </a:lnTo>
                  <a:lnTo>
                    <a:pt x="593" y="229"/>
                  </a:lnTo>
                  <a:lnTo>
                    <a:pt x="594" y="230"/>
                  </a:lnTo>
                  <a:lnTo>
                    <a:pt x="594" y="231"/>
                  </a:lnTo>
                  <a:lnTo>
                    <a:pt x="594" y="232"/>
                  </a:lnTo>
                  <a:lnTo>
                    <a:pt x="594" y="233"/>
                  </a:lnTo>
                  <a:lnTo>
                    <a:pt x="594" y="233"/>
                  </a:lnTo>
                  <a:lnTo>
                    <a:pt x="594" y="234"/>
                  </a:lnTo>
                  <a:lnTo>
                    <a:pt x="593" y="235"/>
                  </a:lnTo>
                  <a:lnTo>
                    <a:pt x="593" y="236"/>
                  </a:lnTo>
                  <a:lnTo>
                    <a:pt x="592" y="236"/>
                  </a:lnTo>
                  <a:lnTo>
                    <a:pt x="590" y="238"/>
                  </a:lnTo>
                  <a:lnTo>
                    <a:pt x="586" y="241"/>
                  </a:lnTo>
                  <a:lnTo>
                    <a:pt x="585" y="243"/>
                  </a:lnTo>
                  <a:lnTo>
                    <a:pt x="583" y="244"/>
                  </a:lnTo>
                  <a:lnTo>
                    <a:pt x="582" y="245"/>
                  </a:lnTo>
                  <a:lnTo>
                    <a:pt x="580" y="249"/>
                  </a:lnTo>
                  <a:lnTo>
                    <a:pt x="579" y="250"/>
                  </a:lnTo>
                  <a:lnTo>
                    <a:pt x="578" y="251"/>
                  </a:lnTo>
                  <a:lnTo>
                    <a:pt x="577" y="251"/>
                  </a:lnTo>
                  <a:lnTo>
                    <a:pt x="577" y="252"/>
                  </a:lnTo>
                  <a:lnTo>
                    <a:pt x="576" y="252"/>
                  </a:lnTo>
                  <a:lnTo>
                    <a:pt x="575" y="252"/>
                  </a:lnTo>
                  <a:lnTo>
                    <a:pt x="574" y="252"/>
                  </a:lnTo>
                  <a:lnTo>
                    <a:pt x="574" y="252"/>
                  </a:lnTo>
                  <a:lnTo>
                    <a:pt x="573" y="252"/>
                  </a:lnTo>
                  <a:lnTo>
                    <a:pt x="572" y="252"/>
                  </a:lnTo>
                  <a:lnTo>
                    <a:pt x="571" y="251"/>
                  </a:lnTo>
                  <a:lnTo>
                    <a:pt x="567" y="249"/>
                  </a:lnTo>
                  <a:lnTo>
                    <a:pt x="566" y="249"/>
                  </a:lnTo>
                  <a:lnTo>
                    <a:pt x="566" y="248"/>
                  </a:lnTo>
                  <a:lnTo>
                    <a:pt x="565" y="248"/>
                  </a:lnTo>
                  <a:lnTo>
                    <a:pt x="564" y="248"/>
                  </a:lnTo>
                  <a:lnTo>
                    <a:pt x="562" y="248"/>
                  </a:lnTo>
                  <a:lnTo>
                    <a:pt x="561" y="249"/>
                  </a:lnTo>
                  <a:lnTo>
                    <a:pt x="560" y="249"/>
                  </a:lnTo>
                  <a:lnTo>
                    <a:pt x="559" y="250"/>
                  </a:lnTo>
                  <a:lnTo>
                    <a:pt x="557" y="251"/>
                  </a:lnTo>
                  <a:lnTo>
                    <a:pt x="555" y="251"/>
                  </a:lnTo>
                  <a:lnTo>
                    <a:pt x="554" y="252"/>
                  </a:lnTo>
                  <a:lnTo>
                    <a:pt x="552" y="254"/>
                  </a:lnTo>
                  <a:lnTo>
                    <a:pt x="551" y="254"/>
                  </a:lnTo>
                  <a:lnTo>
                    <a:pt x="550" y="256"/>
                  </a:lnTo>
                  <a:lnTo>
                    <a:pt x="549" y="257"/>
                  </a:lnTo>
                  <a:lnTo>
                    <a:pt x="547" y="258"/>
                  </a:lnTo>
                  <a:lnTo>
                    <a:pt x="546" y="259"/>
                  </a:lnTo>
                  <a:lnTo>
                    <a:pt x="545" y="261"/>
                  </a:lnTo>
                  <a:lnTo>
                    <a:pt x="541" y="266"/>
                  </a:lnTo>
                  <a:lnTo>
                    <a:pt x="540" y="268"/>
                  </a:lnTo>
                  <a:lnTo>
                    <a:pt x="539" y="269"/>
                  </a:lnTo>
                  <a:lnTo>
                    <a:pt x="539" y="270"/>
                  </a:lnTo>
                  <a:lnTo>
                    <a:pt x="538" y="271"/>
                  </a:lnTo>
                  <a:lnTo>
                    <a:pt x="538" y="273"/>
                  </a:lnTo>
                  <a:lnTo>
                    <a:pt x="538" y="274"/>
                  </a:lnTo>
                  <a:lnTo>
                    <a:pt x="538" y="275"/>
                  </a:lnTo>
                  <a:lnTo>
                    <a:pt x="538" y="276"/>
                  </a:lnTo>
                  <a:lnTo>
                    <a:pt x="538" y="277"/>
                  </a:lnTo>
                  <a:lnTo>
                    <a:pt x="539" y="278"/>
                  </a:lnTo>
                  <a:lnTo>
                    <a:pt x="539" y="278"/>
                  </a:lnTo>
                  <a:lnTo>
                    <a:pt x="540" y="279"/>
                  </a:lnTo>
                  <a:lnTo>
                    <a:pt x="540" y="279"/>
                  </a:lnTo>
                  <a:lnTo>
                    <a:pt x="541" y="279"/>
                  </a:lnTo>
                  <a:lnTo>
                    <a:pt x="542" y="279"/>
                  </a:lnTo>
                  <a:lnTo>
                    <a:pt x="543" y="279"/>
                  </a:lnTo>
                  <a:lnTo>
                    <a:pt x="545" y="279"/>
                  </a:lnTo>
                  <a:lnTo>
                    <a:pt x="547" y="279"/>
                  </a:lnTo>
                  <a:lnTo>
                    <a:pt x="549" y="279"/>
                  </a:lnTo>
                  <a:lnTo>
                    <a:pt x="550" y="279"/>
                  </a:lnTo>
                  <a:lnTo>
                    <a:pt x="552" y="279"/>
                  </a:lnTo>
                  <a:lnTo>
                    <a:pt x="553" y="279"/>
                  </a:lnTo>
                  <a:lnTo>
                    <a:pt x="554" y="280"/>
                  </a:lnTo>
                  <a:lnTo>
                    <a:pt x="554" y="280"/>
                  </a:lnTo>
                  <a:lnTo>
                    <a:pt x="555" y="281"/>
                  </a:lnTo>
                  <a:lnTo>
                    <a:pt x="555" y="281"/>
                  </a:lnTo>
                  <a:lnTo>
                    <a:pt x="555" y="282"/>
                  </a:lnTo>
                  <a:lnTo>
                    <a:pt x="556" y="282"/>
                  </a:lnTo>
                  <a:lnTo>
                    <a:pt x="555" y="283"/>
                  </a:lnTo>
                  <a:lnTo>
                    <a:pt x="555" y="283"/>
                  </a:lnTo>
                  <a:lnTo>
                    <a:pt x="554" y="284"/>
                  </a:lnTo>
                  <a:lnTo>
                    <a:pt x="554" y="284"/>
                  </a:lnTo>
                  <a:lnTo>
                    <a:pt x="552" y="285"/>
                  </a:lnTo>
                  <a:lnTo>
                    <a:pt x="547" y="288"/>
                  </a:lnTo>
                  <a:lnTo>
                    <a:pt x="546" y="288"/>
                  </a:lnTo>
                  <a:lnTo>
                    <a:pt x="546" y="288"/>
                  </a:lnTo>
                  <a:lnTo>
                    <a:pt x="546" y="289"/>
                  </a:lnTo>
                  <a:lnTo>
                    <a:pt x="546" y="289"/>
                  </a:lnTo>
                  <a:lnTo>
                    <a:pt x="546" y="290"/>
                  </a:lnTo>
                  <a:lnTo>
                    <a:pt x="546" y="291"/>
                  </a:lnTo>
                  <a:lnTo>
                    <a:pt x="546" y="292"/>
                  </a:lnTo>
                  <a:lnTo>
                    <a:pt x="546" y="292"/>
                  </a:lnTo>
                  <a:lnTo>
                    <a:pt x="547" y="293"/>
                  </a:lnTo>
                  <a:lnTo>
                    <a:pt x="547" y="294"/>
                  </a:lnTo>
                  <a:lnTo>
                    <a:pt x="549" y="296"/>
                  </a:lnTo>
                  <a:lnTo>
                    <a:pt x="550" y="297"/>
                  </a:lnTo>
                  <a:lnTo>
                    <a:pt x="550" y="298"/>
                  </a:lnTo>
                  <a:lnTo>
                    <a:pt x="551" y="299"/>
                  </a:lnTo>
                  <a:lnTo>
                    <a:pt x="551" y="300"/>
                  </a:lnTo>
                  <a:lnTo>
                    <a:pt x="552" y="301"/>
                  </a:lnTo>
                  <a:lnTo>
                    <a:pt x="552" y="301"/>
                  </a:lnTo>
                  <a:lnTo>
                    <a:pt x="551" y="302"/>
                  </a:lnTo>
                  <a:lnTo>
                    <a:pt x="551" y="302"/>
                  </a:lnTo>
                  <a:lnTo>
                    <a:pt x="551" y="303"/>
                  </a:lnTo>
                  <a:lnTo>
                    <a:pt x="550" y="303"/>
                  </a:lnTo>
                  <a:lnTo>
                    <a:pt x="549" y="304"/>
                  </a:lnTo>
                  <a:lnTo>
                    <a:pt x="548" y="304"/>
                  </a:lnTo>
                  <a:lnTo>
                    <a:pt x="547" y="304"/>
                  </a:lnTo>
                  <a:lnTo>
                    <a:pt x="545" y="304"/>
                  </a:lnTo>
                  <a:lnTo>
                    <a:pt x="544" y="305"/>
                  </a:lnTo>
                  <a:lnTo>
                    <a:pt x="543" y="305"/>
                  </a:lnTo>
                  <a:lnTo>
                    <a:pt x="543" y="305"/>
                  </a:lnTo>
                  <a:lnTo>
                    <a:pt x="543" y="305"/>
                  </a:lnTo>
                  <a:lnTo>
                    <a:pt x="543" y="305"/>
                  </a:lnTo>
                  <a:lnTo>
                    <a:pt x="543" y="306"/>
                  </a:lnTo>
                  <a:lnTo>
                    <a:pt x="544" y="306"/>
                  </a:lnTo>
                  <a:lnTo>
                    <a:pt x="545" y="307"/>
                  </a:lnTo>
                  <a:lnTo>
                    <a:pt x="547" y="308"/>
                  </a:lnTo>
                  <a:lnTo>
                    <a:pt x="548" y="309"/>
                  </a:lnTo>
                  <a:lnTo>
                    <a:pt x="549" y="310"/>
                  </a:lnTo>
                  <a:lnTo>
                    <a:pt x="549" y="310"/>
                  </a:lnTo>
                  <a:lnTo>
                    <a:pt x="550" y="311"/>
                  </a:lnTo>
                  <a:lnTo>
                    <a:pt x="550" y="312"/>
                  </a:lnTo>
                  <a:lnTo>
                    <a:pt x="550" y="313"/>
                  </a:lnTo>
                  <a:lnTo>
                    <a:pt x="549" y="314"/>
                  </a:lnTo>
                  <a:lnTo>
                    <a:pt x="549" y="314"/>
                  </a:lnTo>
                  <a:lnTo>
                    <a:pt x="549" y="315"/>
                  </a:lnTo>
                  <a:lnTo>
                    <a:pt x="549" y="315"/>
                  </a:lnTo>
                  <a:lnTo>
                    <a:pt x="550" y="315"/>
                  </a:lnTo>
                  <a:lnTo>
                    <a:pt x="550" y="316"/>
                  </a:lnTo>
                  <a:lnTo>
                    <a:pt x="551" y="316"/>
                  </a:lnTo>
                  <a:lnTo>
                    <a:pt x="551" y="316"/>
                  </a:lnTo>
                  <a:lnTo>
                    <a:pt x="552" y="316"/>
                  </a:lnTo>
                  <a:lnTo>
                    <a:pt x="553" y="316"/>
                  </a:lnTo>
                  <a:lnTo>
                    <a:pt x="556" y="316"/>
                  </a:lnTo>
                  <a:lnTo>
                    <a:pt x="558" y="316"/>
                  </a:lnTo>
                  <a:lnTo>
                    <a:pt x="559" y="317"/>
                  </a:lnTo>
                  <a:lnTo>
                    <a:pt x="561" y="317"/>
                  </a:lnTo>
                  <a:lnTo>
                    <a:pt x="562" y="318"/>
                  </a:lnTo>
                  <a:lnTo>
                    <a:pt x="564" y="318"/>
                  </a:lnTo>
                  <a:lnTo>
                    <a:pt x="565" y="319"/>
                  </a:lnTo>
                  <a:lnTo>
                    <a:pt x="566" y="320"/>
                  </a:lnTo>
                  <a:lnTo>
                    <a:pt x="566" y="320"/>
                  </a:lnTo>
                  <a:lnTo>
                    <a:pt x="567" y="321"/>
                  </a:lnTo>
                  <a:lnTo>
                    <a:pt x="567" y="322"/>
                  </a:lnTo>
                  <a:lnTo>
                    <a:pt x="568" y="322"/>
                  </a:lnTo>
                  <a:lnTo>
                    <a:pt x="568" y="324"/>
                  </a:lnTo>
                  <a:lnTo>
                    <a:pt x="568" y="326"/>
                  </a:lnTo>
                  <a:lnTo>
                    <a:pt x="568" y="329"/>
                  </a:lnTo>
                  <a:lnTo>
                    <a:pt x="568" y="331"/>
                  </a:lnTo>
                  <a:lnTo>
                    <a:pt x="568" y="334"/>
                  </a:lnTo>
                  <a:lnTo>
                    <a:pt x="568" y="335"/>
                  </a:lnTo>
                  <a:lnTo>
                    <a:pt x="567" y="337"/>
                  </a:lnTo>
                  <a:lnTo>
                    <a:pt x="566" y="343"/>
                  </a:lnTo>
                  <a:lnTo>
                    <a:pt x="566" y="345"/>
                  </a:lnTo>
                  <a:lnTo>
                    <a:pt x="565" y="347"/>
                  </a:lnTo>
                  <a:lnTo>
                    <a:pt x="565" y="352"/>
                  </a:lnTo>
                  <a:lnTo>
                    <a:pt x="565" y="356"/>
                  </a:lnTo>
                  <a:lnTo>
                    <a:pt x="565" y="357"/>
                  </a:lnTo>
                  <a:lnTo>
                    <a:pt x="565" y="363"/>
                  </a:lnTo>
                  <a:lnTo>
                    <a:pt x="565" y="364"/>
                  </a:lnTo>
                  <a:lnTo>
                    <a:pt x="565" y="365"/>
                  </a:lnTo>
                  <a:lnTo>
                    <a:pt x="565" y="365"/>
                  </a:lnTo>
                  <a:lnTo>
                    <a:pt x="565" y="366"/>
                  </a:lnTo>
                  <a:lnTo>
                    <a:pt x="566" y="366"/>
                  </a:lnTo>
                  <a:lnTo>
                    <a:pt x="566" y="367"/>
                  </a:lnTo>
                  <a:lnTo>
                    <a:pt x="568" y="368"/>
                  </a:lnTo>
                  <a:lnTo>
                    <a:pt x="569" y="368"/>
                  </a:lnTo>
                  <a:lnTo>
                    <a:pt x="570" y="369"/>
                  </a:lnTo>
                  <a:lnTo>
                    <a:pt x="571" y="370"/>
                  </a:lnTo>
                  <a:lnTo>
                    <a:pt x="572" y="371"/>
                  </a:lnTo>
                  <a:lnTo>
                    <a:pt x="573" y="372"/>
                  </a:lnTo>
                  <a:lnTo>
                    <a:pt x="573" y="373"/>
                  </a:lnTo>
                  <a:lnTo>
                    <a:pt x="574" y="375"/>
                  </a:lnTo>
                  <a:lnTo>
                    <a:pt x="574" y="377"/>
                  </a:lnTo>
                  <a:lnTo>
                    <a:pt x="575" y="379"/>
                  </a:lnTo>
                  <a:lnTo>
                    <a:pt x="575" y="380"/>
                  </a:lnTo>
                  <a:lnTo>
                    <a:pt x="575" y="382"/>
                  </a:lnTo>
                  <a:lnTo>
                    <a:pt x="575" y="384"/>
                  </a:lnTo>
                  <a:lnTo>
                    <a:pt x="575" y="386"/>
                  </a:lnTo>
                  <a:lnTo>
                    <a:pt x="575" y="388"/>
                  </a:lnTo>
                  <a:lnTo>
                    <a:pt x="575" y="390"/>
                  </a:lnTo>
                  <a:lnTo>
                    <a:pt x="574" y="390"/>
                  </a:lnTo>
                  <a:lnTo>
                    <a:pt x="574" y="390"/>
                  </a:lnTo>
                  <a:lnTo>
                    <a:pt x="573" y="390"/>
                  </a:lnTo>
                  <a:lnTo>
                    <a:pt x="573" y="391"/>
                  </a:lnTo>
                  <a:lnTo>
                    <a:pt x="572" y="392"/>
                  </a:lnTo>
                  <a:lnTo>
                    <a:pt x="572" y="393"/>
                  </a:lnTo>
                  <a:lnTo>
                    <a:pt x="571" y="394"/>
                  </a:lnTo>
                  <a:lnTo>
                    <a:pt x="571" y="395"/>
                  </a:lnTo>
                  <a:lnTo>
                    <a:pt x="569" y="401"/>
                  </a:lnTo>
                  <a:lnTo>
                    <a:pt x="569" y="403"/>
                  </a:lnTo>
                  <a:lnTo>
                    <a:pt x="569" y="403"/>
                  </a:lnTo>
                  <a:lnTo>
                    <a:pt x="569" y="404"/>
                  </a:lnTo>
                  <a:lnTo>
                    <a:pt x="569" y="405"/>
                  </a:lnTo>
                  <a:lnTo>
                    <a:pt x="569" y="405"/>
                  </a:lnTo>
                  <a:lnTo>
                    <a:pt x="569" y="406"/>
                  </a:lnTo>
                  <a:lnTo>
                    <a:pt x="569" y="407"/>
                  </a:lnTo>
                  <a:lnTo>
                    <a:pt x="570" y="408"/>
                  </a:lnTo>
                  <a:lnTo>
                    <a:pt x="572" y="410"/>
                  </a:lnTo>
                  <a:lnTo>
                    <a:pt x="572" y="410"/>
                  </a:lnTo>
                  <a:lnTo>
                    <a:pt x="572" y="411"/>
                  </a:lnTo>
                  <a:lnTo>
                    <a:pt x="573" y="412"/>
                  </a:lnTo>
                  <a:lnTo>
                    <a:pt x="573" y="414"/>
                  </a:lnTo>
                  <a:lnTo>
                    <a:pt x="573" y="416"/>
                  </a:lnTo>
                  <a:lnTo>
                    <a:pt x="574" y="417"/>
                  </a:lnTo>
                  <a:lnTo>
                    <a:pt x="574" y="423"/>
                  </a:lnTo>
                  <a:lnTo>
                    <a:pt x="574" y="425"/>
                  </a:lnTo>
                  <a:lnTo>
                    <a:pt x="575" y="428"/>
                  </a:lnTo>
                  <a:lnTo>
                    <a:pt x="575" y="429"/>
                  </a:lnTo>
                  <a:lnTo>
                    <a:pt x="576" y="431"/>
                  </a:lnTo>
                  <a:lnTo>
                    <a:pt x="577" y="434"/>
                  </a:lnTo>
                  <a:lnTo>
                    <a:pt x="578" y="437"/>
                  </a:lnTo>
                  <a:lnTo>
                    <a:pt x="579" y="438"/>
                  </a:lnTo>
                  <a:lnTo>
                    <a:pt x="579" y="440"/>
                  </a:lnTo>
                  <a:lnTo>
                    <a:pt x="580" y="441"/>
                  </a:lnTo>
                  <a:lnTo>
                    <a:pt x="580" y="441"/>
                  </a:lnTo>
                  <a:lnTo>
                    <a:pt x="580" y="442"/>
                  </a:lnTo>
                  <a:lnTo>
                    <a:pt x="579" y="443"/>
                  </a:lnTo>
                  <a:lnTo>
                    <a:pt x="576" y="448"/>
                  </a:lnTo>
                  <a:lnTo>
                    <a:pt x="575" y="449"/>
                  </a:lnTo>
                  <a:lnTo>
                    <a:pt x="574" y="451"/>
                  </a:lnTo>
                  <a:lnTo>
                    <a:pt x="573" y="453"/>
                  </a:lnTo>
                  <a:lnTo>
                    <a:pt x="573" y="454"/>
                  </a:lnTo>
                  <a:lnTo>
                    <a:pt x="573" y="456"/>
                  </a:lnTo>
                  <a:lnTo>
                    <a:pt x="572" y="460"/>
                  </a:lnTo>
                  <a:lnTo>
                    <a:pt x="572" y="462"/>
                  </a:lnTo>
                  <a:lnTo>
                    <a:pt x="572" y="464"/>
                  </a:lnTo>
                  <a:lnTo>
                    <a:pt x="572" y="466"/>
                  </a:lnTo>
                  <a:lnTo>
                    <a:pt x="573" y="469"/>
                  </a:lnTo>
                  <a:lnTo>
                    <a:pt x="573" y="471"/>
                  </a:lnTo>
                  <a:lnTo>
                    <a:pt x="574" y="473"/>
                  </a:lnTo>
                  <a:lnTo>
                    <a:pt x="576" y="477"/>
                  </a:lnTo>
                  <a:lnTo>
                    <a:pt x="577" y="479"/>
                  </a:lnTo>
                  <a:lnTo>
                    <a:pt x="578" y="480"/>
                  </a:lnTo>
                  <a:lnTo>
                    <a:pt x="580" y="483"/>
                  </a:lnTo>
                  <a:lnTo>
                    <a:pt x="581" y="483"/>
                  </a:lnTo>
                  <a:lnTo>
                    <a:pt x="581" y="484"/>
                  </a:lnTo>
                  <a:lnTo>
                    <a:pt x="582" y="485"/>
                  </a:lnTo>
                  <a:lnTo>
                    <a:pt x="582" y="487"/>
                  </a:lnTo>
                  <a:lnTo>
                    <a:pt x="582" y="488"/>
                  </a:lnTo>
                  <a:lnTo>
                    <a:pt x="581" y="489"/>
                  </a:lnTo>
                  <a:lnTo>
                    <a:pt x="581" y="492"/>
                  </a:lnTo>
                  <a:lnTo>
                    <a:pt x="580" y="494"/>
                  </a:lnTo>
                  <a:lnTo>
                    <a:pt x="580" y="495"/>
                  </a:lnTo>
                  <a:lnTo>
                    <a:pt x="579" y="496"/>
                  </a:lnTo>
                  <a:lnTo>
                    <a:pt x="577" y="499"/>
                  </a:lnTo>
                  <a:lnTo>
                    <a:pt x="576" y="501"/>
                  </a:lnTo>
                  <a:lnTo>
                    <a:pt x="575" y="503"/>
                  </a:lnTo>
                  <a:lnTo>
                    <a:pt x="574" y="507"/>
                  </a:lnTo>
                  <a:lnTo>
                    <a:pt x="573" y="509"/>
                  </a:lnTo>
                  <a:lnTo>
                    <a:pt x="572" y="510"/>
                  </a:lnTo>
                  <a:lnTo>
                    <a:pt x="572" y="512"/>
                  </a:lnTo>
                  <a:lnTo>
                    <a:pt x="571" y="512"/>
                  </a:lnTo>
                  <a:lnTo>
                    <a:pt x="570" y="513"/>
                  </a:lnTo>
                  <a:lnTo>
                    <a:pt x="566" y="516"/>
                  </a:lnTo>
                  <a:lnTo>
                    <a:pt x="563" y="518"/>
                  </a:lnTo>
                  <a:lnTo>
                    <a:pt x="561" y="520"/>
                  </a:lnTo>
                  <a:lnTo>
                    <a:pt x="560" y="521"/>
                  </a:lnTo>
                  <a:lnTo>
                    <a:pt x="558" y="523"/>
                  </a:lnTo>
                  <a:lnTo>
                    <a:pt x="557" y="524"/>
                  </a:lnTo>
                  <a:lnTo>
                    <a:pt x="556" y="525"/>
                  </a:lnTo>
                  <a:lnTo>
                    <a:pt x="556" y="526"/>
                  </a:lnTo>
                  <a:lnTo>
                    <a:pt x="556" y="528"/>
                  </a:lnTo>
                  <a:lnTo>
                    <a:pt x="555" y="529"/>
                  </a:lnTo>
                  <a:lnTo>
                    <a:pt x="555" y="530"/>
                  </a:lnTo>
                  <a:lnTo>
                    <a:pt x="555" y="531"/>
                  </a:lnTo>
                  <a:lnTo>
                    <a:pt x="555" y="533"/>
                  </a:lnTo>
                  <a:lnTo>
                    <a:pt x="556" y="535"/>
                  </a:lnTo>
                  <a:lnTo>
                    <a:pt x="556" y="536"/>
                  </a:lnTo>
                  <a:lnTo>
                    <a:pt x="556" y="537"/>
                  </a:lnTo>
                  <a:lnTo>
                    <a:pt x="556" y="538"/>
                  </a:lnTo>
                  <a:lnTo>
                    <a:pt x="555" y="538"/>
                  </a:lnTo>
                  <a:lnTo>
                    <a:pt x="555" y="539"/>
                  </a:lnTo>
                  <a:lnTo>
                    <a:pt x="555" y="540"/>
                  </a:lnTo>
                  <a:lnTo>
                    <a:pt x="554" y="541"/>
                  </a:lnTo>
                  <a:lnTo>
                    <a:pt x="554" y="541"/>
                  </a:lnTo>
                  <a:lnTo>
                    <a:pt x="553" y="542"/>
                  </a:lnTo>
                  <a:lnTo>
                    <a:pt x="553" y="542"/>
                  </a:lnTo>
                  <a:lnTo>
                    <a:pt x="552" y="543"/>
                  </a:lnTo>
                  <a:lnTo>
                    <a:pt x="549" y="545"/>
                  </a:lnTo>
                  <a:lnTo>
                    <a:pt x="548" y="545"/>
                  </a:lnTo>
                  <a:lnTo>
                    <a:pt x="548" y="545"/>
                  </a:lnTo>
                  <a:lnTo>
                    <a:pt x="547" y="546"/>
                  </a:lnTo>
                  <a:lnTo>
                    <a:pt x="547" y="546"/>
                  </a:lnTo>
                  <a:lnTo>
                    <a:pt x="547" y="547"/>
                  </a:lnTo>
                  <a:lnTo>
                    <a:pt x="547" y="547"/>
                  </a:lnTo>
                  <a:lnTo>
                    <a:pt x="547" y="548"/>
                  </a:lnTo>
                  <a:lnTo>
                    <a:pt x="547" y="549"/>
                  </a:lnTo>
                  <a:lnTo>
                    <a:pt x="547" y="550"/>
                  </a:lnTo>
                  <a:lnTo>
                    <a:pt x="547" y="550"/>
                  </a:lnTo>
                  <a:lnTo>
                    <a:pt x="547" y="551"/>
                  </a:lnTo>
                  <a:lnTo>
                    <a:pt x="548" y="552"/>
                  </a:lnTo>
                  <a:lnTo>
                    <a:pt x="548" y="553"/>
                  </a:lnTo>
                  <a:lnTo>
                    <a:pt x="548" y="554"/>
                  </a:lnTo>
                  <a:lnTo>
                    <a:pt x="549" y="554"/>
                  </a:lnTo>
                  <a:lnTo>
                    <a:pt x="550" y="555"/>
                  </a:lnTo>
                  <a:lnTo>
                    <a:pt x="551" y="556"/>
                  </a:lnTo>
                  <a:lnTo>
                    <a:pt x="553" y="558"/>
                  </a:lnTo>
                  <a:lnTo>
                    <a:pt x="553" y="558"/>
                  </a:lnTo>
                  <a:lnTo>
                    <a:pt x="554" y="559"/>
                  </a:lnTo>
                  <a:lnTo>
                    <a:pt x="554" y="559"/>
                  </a:lnTo>
                  <a:lnTo>
                    <a:pt x="554" y="560"/>
                  </a:lnTo>
                  <a:lnTo>
                    <a:pt x="554" y="560"/>
                  </a:lnTo>
                  <a:lnTo>
                    <a:pt x="554" y="561"/>
                  </a:lnTo>
                  <a:lnTo>
                    <a:pt x="553" y="563"/>
                  </a:lnTo>
                  <a:lnTo>
                    <a:pt x="553" y="564"/>
                  </a:lnTo>
                  <a:lnTo>
                    <a:pt x="552" y="564"/>
                  </a:lnTo>
                  <a:lnTo>
                    <a:pt x="552" y="565"/>
                  </a:lnTo>
                  <a:lnTo>
                    <a:pt x="551" y="565"/>
                  </a:lnTo>
                  <a:lnTo>
                    <a:pt x="551" y="565"/>
                  </a:lnTo>
                  <a:lnTo>
                    <a:pt x="549" y="566"/>
                  </a:lnTo>
                  <a:lnTo>
                    <a:pt x="548" y="567"/>
                  </a:lnTo>
                  <a:lnTo>
                    <a:pt x="547" y="567"/>
                  </a:lnTo>
                  <a:lnTo>
                    <a:pt x="546" y="570"/>
                  </a:lnTo>
                  <a:lnTo>
                    <a:pt x="544" y="571"/>
                  </a:lnTo>
                  <a:lnTo>
                    <a:pt x="543" y="572"/>
                  </a:lnTo>
                  <a:lnTo>
                    <a:pt x="542" y="573"/>
                  </a:lnTo>
                  <a:lnTo>
                    <a:pt x="542" y="574"/>
                  </a:lnTo>
                  <a:lnTo>
                    <a:pt x="541" y="575"/>
                  </a:lnTo>
                  <a:lnTo>
                    <a:pt x="541" y="576"/>
                  </a:lnTo>
                  <a:lnTo>
                    <a:pt x="541" y="577"/>
                  </a:lnTo>
                  <a:lnTo>
                    <a:pt x="541" y="578"/>
                  </a:lnTo>
                  <a:lnTo>
                    <a:pt x="541" y="579"/>
                  </a:lnTo>
                  <a:lnTo>
                    <a:pt x="541" y="580"/>
                  </a:lnTo>
                  <a:lnTo>
                    <a:pt x="542" y="582"/>
                  </a:lnTo>
                  <a:lnTo>
                    <a:pt x="543" y="584"/>
                  </a:lnTo>
                  <a:lnTo>
                    <a:pt x="544" y="585"/>
                  </a:lnTo>
                  <a:lnTo>
                    <a:pt x="546" y="588"/>
                  </a:lnTo>
                  <a:lnTo>
                    <a:pt x="547" y="589"/>
                  </a:lnTo>
                  <a:lnTo>
                    <a:pt x="547" y="590"/>
                  </a:lnTo>
                  <a:lnTo>
                    <a:pt x="548" y="591"/>
                  </a:lnTo>
                  <a:lnTo>
                    <a:pt x="548" y="593"/>
                  </a:lnTo>
                  <a:lnTo>
                    <a:pt x="548" y="594"/>
                  </a:lnTo>
                  <a:lnTo>
                    <a:pt x="548" y="595"/>
                  </a:lnTo>
                  <a:lnTo>
                    <a:pt x="548" y="596"/>
                  </a:lnTo>
                  <a:lnTo>
                    <a:pt x="548" y="597"/>
                  </a:lnTo>
                  <a:lnTo>
                    <a:pt x="548" y="598"/>
                  </a:lnTo>
                  <a:lnTo>
                    <a:pt x="547" y="598"/>
                  </a:lnTo>
                  <a:lnTo>
                    <a:pt x="547" y="599"/>
                  </a:lnTo>
                  <a:lnTo>
                    <a:pt x="545" y="601"/>
                  </a:lnTo>
                  <a:lnTo>
                    <a:pt x="544" y="602"/>
                  </a:lnTo>
                  <a:lnTo>
                    <a:pt x="543" y="604"/>
                  </a:lnTo>
                  <a:lnTo>
                    <a:pt x="542" y="605"/>
                  </a:lnTo>
                  <a:lnTo>
                    <a:pt x="541" y="606"/>
                  </a:lnTo>
                  <a:lnTo>
                    <a:pt x="541" y="608"/>
                  </a:lnTo>
                  <a:lnTo>
                    <a:pt x="539" y="613"/>
                  </a:lnTo>
                  <a:lnTo>
                    <a:pt x="538" y="617"/>
                  </a:lnTo>
                  <a:lnTo>
                    <a:pt x="538" y="617"/>
                  </a:lnTo>
                  <a:lnTo>
                    <a:pt x="537" y="618"/>
                  </a:lnTo>
                  <a:lnTo>
                    <a:pt x="537" y="619"/>
                  </a:lnTo>
                  <a:lnTo>
                    <a:pt x="536" y="619"/>
                  </a:lnTo>
                  <a:lnTo>
                    <a:pt x="535" y="619"/>
                  </a:lnTo>
                  <a:lnTo>
                    <a:pt x="531" y="621"/>
                  </a:lnTo>
                  <a:lnTo>
                    <a:pt x="529" y="622"/>
                  </a:lnTo>
                  <a:lnTo>
                    <a:pt x="527" y="623"/>
                  </a:lnTo>
                  <a:lnTo>
                    <a:pt x="526" y="624"/>
                  </a:lnTo>
                  <a:lnTo>
                    <a:pt x="522" y="627"/>
                  </a:lnTo>
                  <a:lnTo>
                    <a:pt x="520" y="629"/>
                  </a:lnTo>
                  <a:lnTo>
                    <a:pt x="518" y="630"/>
                  </a:lnTo>
                  <a:lnTo>
                    <a:pt x="517" y="630"/>
                  </a:lnTo>
                  <a:lnTo>
                    <a:pt x="516" y="631"/>
                  </a:lnTo>
                  <a:lnTo>
                    <a:pt x="514" y="631"/>
                  </a:lnTo>
                  <a:lnTo>
                    <a:pt x="513" y="632"/>
                  </a:lnTo>
                  <a:lnTo>
                    <a:pt x="512" y="632"/>
                  </a:lnTo>
                  <a:lnTo>
                    <a:pt x="511" y="632"/>
                  </a:lnTo>
                  <a:lnTo>
                    <a:pt x="510" y="632"/>
                  </a:lnTo>
                  <a:lnTo>
                    <a:pt x="509" y="632"/>
                  </a:lnTo>
                  <a:lnTo>
                    <a:pt x="507" y="632"/>
                  </a:lnTo>
                  <a:lnTo>
                    <a:pt x="502" y="631"/>
                  </a:lnTo>
                  <a:lnTo>
                    <a:pt x="501" y="631"/>
                  </a:lnTo>
                  <a:lnTo>
                    <a:pt x="500" y="631"/>
                  </a:lnTo>
                  <a:lnTo>
                    <a:pt x="499" y="631"/>
                  </a:lnTo>
                  <a:lnTo>
                    <a:pt x="499" y="631"/>
                  </a:lnTo>
                  <a:lnTo>
                    <a:pt x="498" y="631"/>
                  </a:lnTo>
                  <a:lnTo>
                    <a:pt x="498" y="632"/>
                  </a:lnTo>
                  <a:lnTo>
                    <a:pt x="498" y="633"/>
                  </a:lnTo>
                  <a:lnTo>
                    <a:pt x="497" y="638"/>
                  </a:lnTo>
                  <a:lnTo>
                    <a:pt x="496" y="641"/>
                  </a:lnTo>
                  <a:lnTo>
                    <a:pt x="496" y="643"/>
                  </a:lnTo>
                  <a:lnTo>
                    <a:pt x="496" y="649"/>
                  </a:lnTo>
                  <a:lnTo>
                    <a:pt x="495" y="651"/>
                  </a:lnTo>
                  <a:lnTo>
                    <a:pt x="495" y="653"/>
                  </a:lnTo>
                  <a:lnTo>
                    <a:pt x="494" y="656"/>
                  </a:lnTo>
                  <a:lnTo>
                    <a:pt x="494" y="658"/>
                  </a:lnTo>
                  <a:lnTo>
                    <a:pt x="494" y="659"/>
                  </a:lnTo>
                  <a:lnTo>
                    <a:pt x="494" y="660"/>
                  </a:lnTo>
                  <a:lnTo>
                    <a:pt x="494" y="662"/>
                  </a:lnTo>
                  <a:lnTo>
                    <a:pt x="495" y="663"/>
                  </a:lnTo>
                  <a:lnTo>
                    <a:pt x="496" y="667"/>
                  </a:lnTo>
                  <a:lnTo>
                    <a:pt x="497" y="669"/>
                  </a:lnTo>
                  <a:lnTo>
                    <a:pt x="497" y="670"/>
                  </a:lnTo>
                  <a:lnTo>
                    <a:pt x="499" y="676"/>
                  </a:lnTo>
                  <a:lnTo>
                    <a:pt x="499" y="678"/>
                  </a:lnTo>
                  <a:lnTo>
                    <a:pt x="499" y="680"/>
                  </a:lnTo>
                  <a:lnTo>
                    <a:pt x="499" y="682"/>
                  </a:lnTo>
                  <a:lnTo>
                    <a:pt x="499" y="684"/>
                  </a:lnTo>
                  <a:lnTo>
                    <a:pt x="498" y="685"/>
                  </a:lnTo>
                  <a:lnTo>
                    <a:pt x="498" y="686"/>
                  </a:lnTo>
                  <a:lnTo>
                    <a:pt x="498" y="687"/>
                  </a:lnTo>
                  <a:lnTo>
                    <a:pt x="497" y="688"/>
                  </a:lnTo>
                  <a:lnTo>
                    <a:pt x="497" y="688"/>
                  </a:lnTo>
                  <a:lnTo>
                    <a:pt x="496" y="689"/>
                  </a:lnTo>
                  <a:lnTo>
                    <a:pt x="495" y="690"/>
                  </a:lnTo>
                  <a:lnTo>
                    <a:pt x="495" y="691"/>
                  </a:lnTo>
                  <a:lnTo>
                    <a:pt x="493" y="692"/>
                  </a:lnTo>
                  <a:lnTo>
                    <a:pt x="492" y="693"/>
                  </a:lnTo>
                  <a:lnTo>
                    <a:pt x="491" y="693"/>
                  </a:lnTo>
                  <a:lnTo>
                    <a:pt x="488" y="695"/>
                  </a:lnTo>
                  <a:lnTo>
                    <a:pt x="487" y="695"/>
                  </a:lnTo>
                  <a:lnTo>
                    <a:pt x="486" y="696"/>
                  </a:lnTo>
                  <a:lnTo>
                    <a:pt x="485" y="696"/>
                  </a:lnTo>
                  <a:lnTo>
                    <a:pt x="484" y="697"/>
                  </a:lnTo>
                  <a:lnTo>
                    <a:pt x="483" y="698"/>
                  </a:lnTo>
                  <a:lnTo>
                    <a:pt x="482" y="699"/>
                  </a:lnTo>
                  <a:lnTo>
                    <a:pt x="481" y="700"/>
                  </a:lnTo>
                  <a:lnTo>
                    <a:pt x="480" y="702"/>
                  </a:lnTo>
                  <a:lnTo>
                    <a:pt x="478" y="705"/>
                  </a:lnTo>
                  <a:lnTo>
                    <a:pt x="477" y="708"/>
                  </a:lnTo>
                  <a:lnTo>
                    <a:pt x="476" y="710"/>
                  </a:lnTo>
                  <a:lnTo>
                    <a:pt x="475" y="712"/>
                  </a:lnTo>
                  <a:lnTo>
                    <a:pt x="475" y="713"/>
                  </a:lnTo>
                  <a:lnTo>
                    <a:pt x="474" y="716"/>
                  </a:lnTo>
                  <a:lnTo>
                    <a:pt x="474" y="718"/>
                  </a:lnTo>
                  <a:lnTo>
                    <a:pt x="473" y="722"/>
                  </a:lnTo>
                  <a:lnTo>
                    <a:pt x="473" y="724"/>
                  </a:lnTo>
                  <a:lnTo>
                    <a:pt x="472" y="726"/>
                  </a:lnTo>
                  <a:lnTo>
                    <a:pt x="472" y="728"/>
                  </a:lnTo>
                  <a:lnTo>
                    <a:pt x="472" y="730"/>
                  </a:lnTo>
                  <a:lnTo>
                    <a:pt x="472" y="732"/>
                  </a:lnTo>
                  <a:lnTo>
                    <a:pt x="473" y="734"/>
                  </a:lnTo>
                  <a:lnTo>
                    <a:pt x="473" y="735"/>
                  </a:lnTo>
                  <a:lnTo>
                    <a:pt x="473" y="736"/>
                  </a:lnTo>
                  <a:lnTo>
                    <a:pt x="473" y="738"/>
                  </a:lnTo>
                  <a:lnTo>
                    <a:pt x="474" y="739"/>
                  </a:lnTo>
                  <a:lnTo>
                    <a:pt x="476" y="744"/>
                  </a:lnTo>
                  <a:lnTo>
                    <a:pt x="476" y="746"/>
                  </a:lnTo>
                  <a:lnTo>
                    <a:pt x="476" y="746"/>
                  </a:lnTo>
                  <a:lnTo>
                    <a:pt x="475" y="746"/>
                  </a:lnTo>
                  <a:lnTo>
                    <a:pt x="474" y="745"/>
                  </a:lnTo>
                  <a:lnTo>
                    <a:pt x="473" y="745"/>
                  </a:lnTo>
                  <a:lnTo>
                    <a:pt x="472" y="745"/>
                  </a:lnTo>
                  <a:lnTo>
                    <a:pt x="471" y="745"/>
                  </a:lnTo>
                  <a:lnTo>
                    <a:pt x="469" y="745"/>
                  </a:lnTo>
                  <a:lnTo>
                    <a:pt x="468" y="745"/>
                  </a:lnTo>
                  <a:lnTo>
                    <a:pt x="466" y="746"/>
                  </a:lnTo>
                  <a:lnTo>
                    <a:pt x="465" y="747"/>
                  </a:lnTo>
                  <a:lnTo>
                    <a:pt x="463" y="747"/>
                  </a:lnTo>
                  <a:lnTo>
                    <a:pt x="462" y="748"/>
                  </a:lnTo>
                  <a:lnTo>
                    <a:pt x="461" y="749"/>
                  </a:lnTo>
                  <a:lnTo>
                    <a:pt x="460" y="750"/>
                  </a:lnTo>
                  <a:lnTo>
                    <a:pt x="459" y="751"/>
                  </a:lnTo>
                  <a:lnTo>
                    <a:pt x="459" y="752"/>
                  </a:lnTo>
                  <a:lnTo>
                    <a:pt x="458" y="753"/>
                  </a:lnTo>
                  <a:lnTo>
                    <a:pt x="456" y="757"/>
                  </a:lnTo>
                  <a:lnTo>
                    <a:pt x="455" y="758"/>
                  </a:lnTo>
                  <a:lnTo>
                    <a:pt x="455" y="758"/>
                  </a:lnTo>
                  <a:lnTo>
                    <a:pt x="455" y="759"/>
                  </a:lnTo>
                  <a:lnTo>
                    <a:pt x="454" y="759"/>
                  </a:lnTo>
                  <a:lnTo>
                    <a:pt x="454" y="759"/>
                  </a:lnTo>
                  <a:lnTo>
                    <a:pt x="453" y="759"/>
                  </a:lnTo>
                  <a:lnTo>
                    <a:pt x="452" y="760"/>
                  </a:lnTo>
                  <a:lnTo>
                    <a:pt x="451" y="759"/>
                  </a:lnTo>
                  <a:lnTo>
                    <a:pt x="450" y="759"/>
                  </a:lnTo>
                  <a:lnTo>
                    <a:pt x="449" y="759"/>
                  </a:lnTo>
                  <a:lnTo>
                    <a:pt x="448" y="758"/>
                  </a:lnTo>
                  <a:lnTo>
                    <a:pt x="446" y="757"/>
                  </a:lnTo>
                  <a:lnTo>
                    <a:pt x="442" y="755"/>
                  </a:lnTo>
                  <a:lnTo>
                    <a:pt x="440" y="753"/>
                  </a:lnTo>
                  <a:lnTo>
                    <a:pt x="436" y="750"/>
                  </a:lnTo>
                  <a:lnTo>
                    <a:pt x="430" y="746"/>
                  </a:lnTo>
                  <a:lnTo>
                    <a:pt x="427" y="744"/>
                  </a:lnTo>
                  <a:lnTo>
                    <a:pt x="424" y="742"/>
                  </a:lnTo>
                  <a:lnTo>
                    <a:pt x="423" y="741"/>
                  </a:lnTo>
                  <a:lnTo>
                    <a:pt x="421" y="739"/>
                  </a:lnTo>
                  <a:lnTo>
                    <a:pt x="419" y="737"/>
                  </a:lnTo>
                  <a:lnTo>
                    <a:pt x="418" y="735"/>
                  </a:lnTo>
                  <a:lnTo>
                    <a:pt x="417" y="734"/>
                  </a:lnTo>
                  <a:lnTo>
                    <a:pt x="416" y="732"/>
                  </a:lnTo>
                  <a:lnTo>
                    <a:pt x="416" y="731"/>
                  </a:lnTo>
                  <a:lnTo>
                    <a:pt x="415" y="730"/>
                  </a:lnTo>
                  <a:lnTo>
                    <a:pt x="415" y="728"/>
                  </a:lnTo>
                  <a:lnTo>
                    <a:pt x="414" y="726"/>
                  </a:lnTo>
                  <a:lnTo>
                    <a:pt x="414" y="720"/>
                  </a:lnTo>
                  <a:lnTo>
                    <a:pt x="413" y="714"/>
                  </a:lnTo>
                  <a:lnTo>
                    <a:pt x="413" y="709"/>
                  </a:lnTo>
                  <a:lnTo>
                    <a:pt x="413" y="707"/>
                  </a:lnTo>
                  <a:lnTo>
                    <a:pt x="412" y="704"/>
                  </a:lnTo>
                  <a:lnTo>
                    <a:pt x="412" y="702"/>
                  </a:lnTo>
                  <a:lnTo>
                    <a:pt x="411" y="699"/>
                  </a:lnTo>
                  <a:lnTo>
                    <a:pt x="410" y="694"/>
                  </a:lnTo>
                  <a:lnTo>
                    <a:pt x="409" y="692"/>
                  </a:lnTo>
                  <a:lnTo>
                    <a:pt x="408" y="691"/>
                  </a:lnTo>
                  <a:lnTo>
                    <a:pt x="408" y="690"/>
                  </a:lnTo>
                  <a:lnTo>
                    <a:pt x="407" y="689"/>
                  </a:lnTo>
                  <a:lnTo>
                    <a:pt x="406" y="687"/>
                  </a:lnTo>
                  <a:lnTo>
                    <a:pt x="403" y="683"/>
                  </a:lnTo>
                  <a:lnTo>
                    <a:pt x="399" y="679"/>
                  </a:lnTo>
                  <a:lnTo>
                    <a:pt x="395" y="674"/>
                  </a:lnTo>
                  <a:lnTo>
                    <a:pt x="388" y="666"/>
                  </a:lnTo>
                  <a:lnTo>
                    <a:pt x="387" y="665"/>
                  </a:lnTo>
                  <a:lnTo>
                    <a:pt x="385" y="663"/>
                  </a:lnTo>
                  <a:lnTo>
                    <a:pt x="384" y="661"/>
                  </a:lnTo>
                  <a:lnTo>
                    <a:pt x="382" y="660"/>
                  </a:lnTo>
                  <a:lnTo>
                    <a:pt x="380" y="657"/>
                  </a:lnTo>
                  <a:lnTo>
                    <a:pt x="378" y="656"/>
                  </a:lnTo>
                  <a:lnTo>
                    <a:pt x="376" y="655"/>
                  </a:lnTo>
                  <a:lnTo>
                    <a:pt x="374" y="653"/>
                  </a:lnTo>
                  <a:lnTo>
                    <a:pt x="372" y="651"/>
                  </a:lnTo>
                  <a:lnTo>
                    <a:pt x="370" y="650"/>
                  </a:lnTo>
                  <a:lnTo>
                    <a:pt x="368" y="649"/>
                  </a:lnTo>
                  <a:lnTo>
                    <a:pt x="365" y="647"/>
                  </a:lnTo>
                  <a:lnTo>
                    <a:pt x="364" y="647"/>
                  </a:lnTo>
                  <a:lnTo>
                    <a:pt x="363" y="646"/>
                  </a:lnTo>
                  <a:lnTo>
                    <a:pt x="360" y="646"/>
                  </a:lnTo>
                  <a:lnTo>
                    <a:pt x="358" y="646"/>
                  </a:lnTo>
                  <a:lnTo>
                    <a:pt x="356" y="645"/>
                  </a:lnTo>
                  <a:lnTo>
                    <a:pt x="353" y="645"/>
                  </a:lnTo>
                  <a:lnTo>
                    <a:pt x="347" y="645"/>
                  </a:lnTo>
                  <a:lnTo>
                    <a:pt x="344" y="645"/>
                  </a:lnTo>
                  <a:lnTo>
                    <a:pt x="343" y="645"/>
                  </a:lnTo>
                  <a:lnTo>
                    <a:pt x="341" y="645"/>
                  </a:lnTo>
                  <a:lnTo>
                    <a:pt x="340" y="644"/>
                  </a:lnTo>
                  <a:lnTo>
                    <a:pt x="338" y="644"/>
                  </a:lnTo>
                  <a:lnTo>
                    <a:pt x="336" y="643"/>
                  </a:lnTo>
                  <a:lnTo>
                    <a:pt x="334" y="642"/>
                  </a:lnTo>
                  <a:lnTo>
                    <a:pt x="332" y="641"/>
                  </a:lnTo>
                  <a:lnTo>
                    <a:pt x="330" y="640"/>
                  </a:lnTo>
                  <a:lnTo>
                    <a:pt x="328" y="639"/>
                  </a:lnTo>
                  <a:lnTo>
                    <a:pt x="326" y="637"/>
                  </a:lnTo>
                  <a:lnTo>
                    <a:pt x="324" y="636"/>
                  </a:lnTo>
                  <a:lnTo>
                    <a:pt x="323" y="634"/>
                  </a:lnTo>
                  <a:lnTo>
                    <a:pt x="321" y="633"/>
                  </a:lnTo>
                  <a:lnTo>
                    <a:pt x="320" y="631"/>
                  </a:lnTo>
                  <a:lnTo>
                    <a:pt x="320" y="630"/>
                  </a:lnTo>
                  <a:lnTo>
                    <a:pt x="319" y="629"/>
                  </a:lnTo>
                  <a:lnTo>
                    <a:pt x="318" y="627"/>
                  </a:lnTo>
                  <a:lnTo>
                    <a:pt x="318" y="625"/>
                  </a:lnTo>
                  <a:lnTo>
                    <a:pt x="317" y="623"/>
                  </a:lnTo>
                  <a:lnTo>
                    <a:pt x="316" y="617"/>
                  </a:lnTo>
                  <a:lnTo>
                    <a:pt x="315" y="615"/>
                  </a:lnTo>
                  <a:lnTo>
                    <a:pt x="315" y="613"/>
                  </a:lnTo>
                  <a:lnTo>
                    <a:pt x="314" y="612"/>
                  </a:lnTo>
                  <a:lnTo>
                    <a:pt x="313" y="610"/>
                  </a:lnTo>
                  <a:lnTo>
                    <a:pt x="313" y="609"/>
                  </a:lnTo>
                  <a:lnTo>
                    <a:pt x="312" y="608"/>
                  </a:lnTo>
                  <a:lnTo>
                    <a:pt x="311" y="606"/>
                  </a:lnTo>
                  <a:lnTo>
                    <a:pt x="308" y="603"/>
                  </a:lnTo>
                  <a:lnTo>
                    <a:pt x="303" y="597"/>
                  </a:lnTo>
                  <a:lnTo>
                    <a:pt x="296" y="590"/>
                  </a:lnTo>
                  <a:lnTo>
                    <a:pt x="295" y="589"/>
                  </a:lnTo>
                  <a:lnTo>
                    <a:pt x="294" y="588"/>
                  </a:lnTo>
                  <a:lnTo>
                    <a:pt x="293" y="587"/>
                  </a:lnTo>
                  <a:lnTo>
                    <a:pt x="292" y="585"/>
                  </a:lnTo>
                  <a:lnTo>
                    <a:pt x="292" y="584"/>
                  </a:lnTo>
                  <a:lnTo>
                    <a:pt x="290" y="580"/>
                  </a:lnTo>
                  <a:lnTo>
                    <a:pt x="289" y="578"/>
                  </a:lnTo>
                  <a:lnTo>
                    <a:pt x="287" y="576"/>
                  </a:lnTo>
                  <a:lnTo>
                    <a:pt x="284" y="572"/>
                  </a:lnTo>
                  <a:lnTo>
                    <a:pt x="283" y="571"/>
                  </a:lnTo>
                  <a:lnTo>
                    <a:pt x="282" y="569"/>
                  </a:lnTo>
                  <a:lnTo>
                    <a:pt x="279" y="564"/>
                  </a:lnTo>
                  <a:lnTo>
                    <a:pt x="279" y="563"/>
                  </a:lnTo>
                  <a:lnTo>
                    <a:pt x="278" y="562"/>
                  </a:lnTo>
                  <a:lnTo>
                    <a:pt x="277" y="561"/>
                  </a:lnTo>
                  <a:lnTo>
                    <a:pt x="276" y="560"/>
                  </a:lnTo>
                  <a:lnTo>
                    <a:pt x="272" y="556"/>
                  </a:lnTo>
                  <a:lnTo>
                    <a:pt x="270" y="555"/>
                  </a:lnTo>
                  <a:lnTo>
                    <a:pt x="269" y="553"/>
                  </a:lnTo>
                  <a:lnTo>
                    <a:pt x="267" y="551"/>
                  </a:lnTo>
                  <a:lnTo>
                    <a:pt x="266" y="549"/>
                  </a:lnTo>
                  <a:lnTo>
                    <a:pt x="265" y="548"/>
                  </a:lnTo>
                  <a:lnTo>
                    <a:pt x="261" y="545"/>
                  </a:lnTo>
                  <a:lnTo>
                    <a:pt x="260" y="544"/>
                  </a:lnTo>
                  <a:lnTo>
                    <a:pt x="260" y="543"/>
                  </a:lnTo>
                  <a:lnTo>
                    <a:pt x="259" y="542"/>
                  </a:lnTo>
                  <a:lnTo>
                    <a:pt x="258" y="541"/>
                  </a:lnTo>
                  <a:lnTo>
                    <a:pt x="258" y="539"/>
                  </a:lnTo>
                  <a:lnTo>
                    <a:pt x="257" y="538"/>
                  </a:lnTo>
                  <a:lnTo>
                    <a:pt x="257" y="536"/>
                  </a:lnTo>
                  <a:lnTo>
                    <a:pt x="256" y="530"/>
                  </a:lnTo>
                  <a:lnTo>
                    <a:pt x="255" y="528"/>
                  </a:lnTo>
                  <a:lnTo>
                    <a:pt x="255" y="527"/>
                  </a:lnTo>
                  <a:lnTo>
                    <a:pt x="255" y="525"/>
                  </a:lnTo>
                  <a:lnTo>
                    <a:pt x="254" y="524"/>
                  </a:lnTo>
                  <a:lnTo>
                    <a:pt x="254" y="523"/>
                  </a:lnTo>
                  <a:lnTo>
                    <a:pt x="253" y="522"/>
                  </a:lnTo>
                  <a:lnTo>
                    <a:pt x="252" y="521"/>
                  </a:lnTo>
                  <a:lnTo>
                    <a:pt x="249" y="517"/>
                  </a:lnTo>
                  <a:lnTo>
                    <a:pt x="245" y="514"/>
                  </a:lnTo>
                  <a:lnTo>
                    <a:pt x="241" y="509"/>
                  </a:lnTo>
                  <a:lnTo>
                    <a:pt x="238" y="506"/>
                  </a:lnTo>
                  <a:lnTo>
                    <a:pt x="236" y="504"/>
                  </a:lnTo>
                  <a:lnTo>
                    <a:pt x="234" y="503"/>
                  </a:lnTo>
                  <a:lnTo>
                    <a:pt x="233" y="501"/>
                  </a:lnTo>
                  <a:lnTo>
                    <a:pt x="231" y="500"/>
                  </a:lnTo>
                  <a:lnTo>
                    <a:pt x="230" y="499"/>
                  </a:lnTo>
                  <a:lnTo>
                    <a:pt x="228" y="498"/>
                  </a:lnTo>
                  <a:lnTo>
                    <a:pt x="226" y="497"/>
                  </a:lnTo>
                  <a:lnTo>
                    <a:pt x="224" y="496"/>
                  </a:lnTo>
                  <a:lnTo>
                    <a:pt x="222" y="495"/>
                  </a:lnTo>
                  <a:lnTo>
                    <a:pt x="221" y="495"/>
                  </a:lnTo>
                  <a:lnTo>
                    <a:pt x="217" y="493"/>
                  </a:lnTo>
                  <a:lnTo>
                    <a:pt x="214" y="493"/>
                  </a:lnTo>
                  <a:lnTo>
                    <a:pt x="206" y="491"/>
                  </a:lnTo>
                  <a:lnTo>
                    <a:pt x="204" y="491"/>
                  </a:lnTo>
                  <a:lnTo>
                    <a:pt x="201" y="490"/>
                  </a:lnTo>
                  <a:lnTo>
                    <a:pt x="200" y="491"/>
                  </a:lnTo>
                  <a:lnTo>
                    <a:pt x="199" y="491"/>
                  </a:lnTo>
                  <a:lnTo>
                    <a:pt x="199" y="491"/>
                  </a:lnTo>
                  <a:lnTo>
                    <a:pt x="198" y="491"/>
                  </a:lnTo>
                  <a:lnTo>
                    <a:pt x="197" y="492"/>
                  </a:lnTo>
                  <a:lnTo>
                    <a:pt x="196" y="492"/>
                  </a:lnTo>
                  <a:lnTo>
                    <a:pt x="196" y="493"/>
                  </a:lnTo>
                  <a:lnTo>
                    <a:pt x="195" y="495"/>
                  </a:lnTo>
                  <a:lnTo>
                    <a:pt x="194" y="496"/>
                  </a:lnTo>
                  <a:lnTo>
                    <a:pt x="194" y="496"/>
                  </a:lnTo>
                  <a:lnTo>
                    <a:pt x="193" y="497"/>
                  </a:lnTo>
                  <a:lnTo>
                    <a:pt x="192" y="497"/>
                  </a:lnTo>
                  <a:lnTo>
                    <a:pt x="192" y="497"/>
                  </a:lnTo>
                  <a:lnTo>
                    <a:pt x="191" y="497"/>
                  </a:lnTo>
                  <a:lnTo>
                    <a:pt x="189" y="497"/>
                  </a:lnTo>
                  <a:lnTo>
                    <a:pt x="187" y="497"/>
                  </a:lnTo>
                  <a:lnTo>
                    <a:pt x="184" y="496"/>
                  </a:lnTo>
                  <a:lnTo>
                    <a:pt x="180" y="495"/>
                  </a:lnTo>
                  <a:lnTo>
                    <a:pt x="179" y="495"/>
                  </a:lnTo>
                  <a:lnTo>
                    <a:pt x="177" y="494"/>
                  </a:lnTo>
                  <a:lnTo>
                    <a:pt x="172" y="494"/>
                  </a:lnTo>
                  <a:lnTo>
                    <a:pt x="169" y="494"/>
                  </a:lnTo>
                  <a:lnTo>
                    <a:pt x="167" y="493"/>
                  </a:lnTo>
                  <a:lnTo>
                    <a:pt x="165" y="493"/>
                  </a:lnTo>
                  <a:lnTo>
                    <a:pt x="163" y="492"/>
                  </a:lnTo>
                  <a:lnTo>
                    <a:pt x="161" y="492"/>
                  </a:lnTo>
                  <a:lnTo>
                    <a:pt x="159" y="491"/>
                  </a:lnTo>
                  <a:lnTo>
                    <a:pt x="157" y="490"/>
                  </a:lnTo>
                  <a:lnTo>
                    <a:pt x="156" y="489"/>
                  </a:lnTo>
                  <a:lnTo>
                    <a:pt x="155" y="489"/>
                  </a:lnTo>
                  <a:lnTo>
                    <a:pt x="154" y="488"/>
                  </a:lnTo>
                  <a:lnTo>
                    <a:pt x="153" y="487"/>
                  </a:lnTo>
                  <a:lnTo>
                    <a:pt x="152" y="485"/>
                  </a:lnTo>
                  <a:lnTo>
                    <a:pt x="152" y="485"/>
                  </a:lnTo>
                  <a:lnTo>
                    <a:pt x="149" y="481"/>
                  </a:lnTo>
                  <a:lnTo>
                    <a:pt x="147" y="476"/>
                  </a:lnTo>
                  <a:lnTo>
                    <a:pt x="145" y="473"/>
                  </a:lnTo>
                  <a:lnTo>
                    <a:pt x="145" y="471"/>
                  </a:lnTo>
                  <a:lnTo>
                    <a:pt x="144" y="470"/>
                  </a:lnTo>
                  <a:lnTo>
                    <a:pt x="143" y="465"/>
                  </a:lnTo>
                  <a:lnTo>
                    <a:pt x="142" y="463"/>
                  </a:lnTo>
                  <a:lnTo>
                    <a:pt x="141" y="461"/>
                  </a:lnTo>
                  <a:lnTo>
                    <a:pt x="140" y="460"/>
                  </a:lnTo>
                  <a:lnTo>
                    <a:pt x="139" y="458"/>
                  </a:lnTo>
                  <a:lnTo>
                    <a:pt x="138" y="456"/>
                  </a:lnTo>
                  <a:lnTo>
                    <a:pt x="137" y="455"/>
                  </a:lnTo>
                  <a:lnTo>
                    <a:pt x="136" y="453"/>
                  </a:lnTo>
                  <a:lnTo>
                    <a:pt x="133" y="450"/>
                  </a:lnTo>
                  <a:lnTo>
                    <a:pt x="131" y="448"/>
                  </a:lnTo>
                  <a:lnTo>
                    <a:pt x="124" y="442"/>
                  </a:lnTo>
                  <a:lnTo>
                    <a:pt x="122" y="441"/>
                  </a:lnTo>
                  <a:lnTo>
                    <a:pt x="120" y="440"/>
                  </a:lnTo>
                  <a:lnTo>
                    <a:pt x="118" y="439"/>
                  </a:lnTo>
                  <a:lnTo>
                    <a:pt x="116" y="438"/>
                  </a:lnTo>
                  <a:lnTo>
                    <a:pt x="111" y="435"/>
                  </a:lnTo>
                  <a:lnTo>
                    <a:pt x="109" y="435"/>
                  </a:lnTo>
                  <a:lnTo>
                    <a:pt x="108" y="434"/>
                  </a:lnTo>
                  <a:lnTo>
                    <a:pt x="106" y="433"/>
                  </a:lnTo>
                  <a:lnTo>
                    <a:pt x="105" y="431"/>
                  </a:lnTo>
                  <a:lnTo>
                    <a:pt x="104" y="430"/>
                  </a:lnTo>
                  <a:lnTo>
                    <a:pt x="103" y="429"/>
                  </a:lnTo>
                  <a:lnTo>
                    <a:pt x="102" y="429"/>
                  </a:lnTo>
                  <a:lnTo>
                    <a:pt x="102" y="428"/>
                  </a:lnTo>
                  <a:lnTo>
                    <a:pt x="101" y="427"/>
                  </a:lnTo>
                  <a:lnTo>
                    <a:pt x="101" y="426"/>
                  </a:lnTo>
                  <a:lnTo>
                    <a:pt x="101" y="425"/>
                  </a:lnTo>
                  <a:lnTo>
                    <a:pt x="100" y="422"/>
                  </a:lnTo>
                  <a:lnTo>
                    <a:pt x="99" y="418"/>
                  </a:lnTo>
                  <a:lnTo>
                    <a:pt x="98" y="415"/>
                  </a:lnTo>
                  <a:lnTo>
                    <a:pt x="97" y="411"/>
                  </a:lnTo>
                  <a:lnTo>
                    <a:pt x="95" y="406"/>
                  </a:lnTo>
                  <a:lnTo>
                    <a:pt x="94" y="405"/>
                  </a:lnTo>
                  <a:lnTo>
                    <a:pt x="94" y="403"/>
                  </a:lnTo>
                  <a:lnTo>
                    <a:pt x="94" y="402"/>
                  </a:lnTo>
                  <a:lnTo>
                    <a:pt x="94" y="400"/>
                  </a:lnTo>
                  <a:lnTo>
                    <a:pt x="94" y="399"/>
                  </a:lnTo>
                  <a:lnTo>
                    <a:pt x="95" y="396"/>
                  </a:lnTo>
                  <a:lnTo>
                    <a:pt x="95" y="393"/>
                  </a:lnTo>
                  <a:lnTo>
                    <a:pt x="95" y="391"/>
                  </a:lnTo>
                  <a:lnTo>
                    <a:pt x="95" y="387"/>
                  </a:lnTo>
                  <a:lnTo>
                    <a:pt x="95" y="382"/>
                  </a:lnTo>
                  <a:lnTo>
                    <a:pt x="95" y="380"/>
                  </a:lnTo>
                  <a:lnTo>
                    <a:pt x="95" y="378"/>
                  </a:lnTo>
                  <a:lnTo>
                    <a:pt x="95" y="376"/>
                  </a:lnTo>
                  <a:lnTo>
                    <a:pt x="94" y="374"/>
                  </a:lnTo>
                  <a:lnTo>
                    <a:pt x="94" y="373"/>
                  </a:lnTo>
                  <a:lnTo>
                    <a:pt x="93" y="372"/>
                  </a:lnTo>
                  <a:lnTo>
                    <a:pt x="92" y="371"/>
                  </a:lnTo>
                  <a:lnTo>
                    <a:pt x="91" y="370"/>
                  </a:lnTo>
                  <a:lnTo>
                    <a:pt x="90" y="369"/>
                  </a:lnTo>
                  <a:lnTo>
                    <a:pt x="87" y="368"/>
                  </a:lnTo>
                  <a:lnTo>
                    <a:pt x="85" y="367"/>
                  </a:lnTo>
                  <a:lnTo>
                    <a:pt x="82" y="366"/>
                  </a:lnTo>
                  <a:lnTo>
                    <a:pt x="81" y="365"/>
                  </a:lnTo>
                  <a:lnTo>
                    <a:pt x="80" y="365"/>
                  </a:lnTo>
                  <a:lnTo>
                    <a:pt x="78" y="364"/>
                  </a:lnTo>
                  <a:lnTo>
                    <a:pt x="77" y="363"/>
                  </a:lnTo>
                  <a:lnTo>
                    <a:pt x="77" y="362"/>
                  </a:lnTo>
                  <a:lnTo>
                    <a:pt x="76" y="361"/>
                  </a:lnTo>
                  <a:lnTo>
                    <a:pt x="75" y="359"/>
                  </a:lnTo>
                  <a:lnTo>
                    <a:pt x="73" y="356"/>
                  </a:lnTo>
                  <a:lnTo>
                    <a:pt x="72" y="354"/>
                  </a:lnTo>
                  <a:lnTo>
                    <a:pt x="71" y="352"/>
                  </a:lnTo>
                  <a:lnTo>
                    <a:pt x="70" y="350"/>
                  </a:lnTo>
                  <a:lnTo>
                    <a:pt x="69" y="348"/>
                  </a:lnTo>
                  <a:lnTo>
                    <a:pt x="69" y="346"/>
                  </a:lnTo>
                  <a:lnTo>
                    <a:pt x="68" y="344"/>
                  </a:lnTo>
                  <a:lnTo>
                    <a:pt x="68" y="342"/>
                  </a:lnTo>
                  <a:lnTo>
                    <a:pt x="67" y="340"/>
                  </a:lnTo>
                  <a:lnTo>
                    <a:pt x="67" y="332"/>
                  </a:lnTo>
                  <a:lnTo>
                    <a:pt x="66" y="330"/>
                  </a:lnTo>
                  <a:lnTo>
                    <a:pt x="66" y="328"/>
                  </a:lnTo>
                  <a:lnTo>
                    <a:pt x="65" y="326"/>
                  </a:lnTo>
                  <a:lnTo>
                    <a:pt x="63" y="319"/>
                  </a:lnTo>
                  <a:lnTo>
                    <a:pt x="63" y="317"/>
                  </a:lnTo>
                  <a:lnTo>
                    <a:pt x="62" y="315"/>
                  </a:lnTo>
                  <a:lnTo>
                    <a:pt x="61" y="313"/>
                  </a:lnTo>
                  <a:lnTo>
                    <a:pt x="60" y="312"/>
                  </a:lnTo>
                  <a:lnTo>
                    <a:pt x="59" y="310"/>
                  </a:lnTo>
                  <a:lnTo>
                    <a:pt x="58" y="310"/>
                  </a:lnTo>
                  <a:lnTo>
                    <a:pt x="57" y="309"/>
                  </a:lnTo>
                  <a:lnTo>
                    <a:pt x="57" y="308"/>
                  </a:lnTo>
                  <a:lnTo>
                    <a:pt x="53" y="307"/>
                  </a:lnTo>
                  <a:lnTo>
                    <a:pt x="53" y="306"/>
                  </a:lnTo>
                  <a:lnTo>
                    <a:pt x="52" y="306"/>
                  </a:lnTo>
                  <a:lnTo>
                    <a:pt x="51" y="305"/>
                  </a:lnTo>
                  <a:lnTo>
                    <a:pt x="51" y="304"/>
                  </a:lnTo>
                  <a:lnTo>
                    <a:pt x="49" y="302"/>
                  </a:lnTo>
                  <a:lnTo>
                    <a:pt x="48" y="301"/>
                  </a:lnTo>
                  <a:lnTo>
                    <a:pt x="48" y="300"/>
                  </a:lnTo>
                  <a:lnTo>
                    <a:pt x="48" y="298"/>
                  </a:lnTo>
                  <a:lnTo>
                    <a:pt x="48" y="295"/>
                  </a:lnTo>
                  <a:lnTo>
                    <a:pt x="47" y="294"/>
                  </a:lnTo>
                  <a:lnTo>
                    <a:pt x="47" y="292"/>
                  </a:lnTo>
                  <a:lnTo>
                    <a:pt x="47" y="291"/>
                  </a:lnTo>
                  <a:lnTo>
                    <a:pt x="47" y="290"/>
                  </a:lnTo>
                  <a:lnTo>
                    <a:pt x="47" y="288"/>
                  </a:lnTo>
                  <a:lnTo>
                    <a:pt x="48" y="285"/>
                  </a:lnTo>
                  <a:lnTo>
                    <a:pt x="48" y="282"/>
                  </a:lnTo>
                  <a:lnTo>
                    <a:pt x="49" y="278"/>
                  </a:lnTo>
                  <a:lnTo>
                    <a:pt x="49" y="277"/>
                  </a:lnTo>
                  <a:lnTo>
                    <a:pt x="49" y="276"/>
                  </a:lnTo>
                  <a:lnTo>
                    <a:pt x="49" y="274"/>
                  </a:lnTo>
                  <a:lnTo>
                    <a:pt x="49" y="272"/>
                  </a:lnTo>
                  <a:lnTo>
                    <a:pt x="48" y="271"/>
                  </a:lnTo>
                  <a:lnTo>
                    <a:pt x="47" y="269"/>
                  </a:lnTo>
                  <a:lnTo>
                    <a:pt x="47" y="268"/>
                  </a:lnTo>
                  <a:lnTo>
                    <a:pt x="46" y="267"/>
                  </a:lnTo>
                  <a:lnTo>
                    <a:pt x="45" y="266"/>
                  </a:lnTo>
                  <a:lnTo>
                    <a:pt x="44" y="265"/>
                  </a:lnTo>
                  <a:lnTo>
                    <a:pt x="43" y="265"/>
                  </a:lnTo>
                  <a:lnTo>
                    <a:pt x="42" y="264"/>
                  </a:lnTo>
                  <a:lnTo>
                    <a:pt x="37" y="262"/>
                  </a:lnTo>
                  <a:lnTo>
                    <a:pt x="35" y="261"/>
                  </a:lnTo>
                  <a:lnTo>
                    <a:pt x="34" y="261"/>
                  </a:lnTo>
                  <a:lnTo>
                    <a:pt x="30" y="258"/>
                  </a:lnTo>
                  <a:lnTo>
                    <a:pt x="23" y="254"/>
                  </a:lnTo>
                  <a:lnTo>
                    <a:pt x="20" y="252"/>
                  </a:lnTo>
                  <a:lnTo>
                    <a:pt x="19" y="252"/>
                  </a:lnTo>
                  <a:lnTo>
                    <a:pt x="17" y="251"/>
                  </a:lnTo>
                  <a:lnTo>
                    <a:pt x="16" y="250"/>
                  </a:lnTo>
                  <a:lnTo>
                    <a:pt x="15" y="249"/>
                  </a:lnTo>
                  <a:lnTo>
                    <a:pt x="14" y="248"/>
                  </a:lnTo>
                  <a:lnTo>
                    <a:pt x="13" y="247"/>
                  </a:lnTo>
                  <a:lnTo>
                    <a:pt x="12" y="245"/>
                  </a:lnTo>
                  <a:lnTo>
                    <a:pt x="11" y="244"/>
                  </a:lnTo>
                  <a:lnTo>
                    <a:pt x="9" y="241"/>
                  </a:lnTo>
                  <a:lnTo>
                    <a:pt x="6" y="236"/>
                  </a:lnTo>
                  <a:lnTo>
                    <a:pt x="3" y="231"/>
                  </a:lnTo>
                  <a:lnTo>
                    <a:pt x="2" y="229"/>
                  </a:lnTo>
                  <a:lnTo>
                    <a:pt x="1" y="227"/>
                  </a:lnTo>
                  <a:lnTo>
                    <a:pt x="1" y="225"/>
                  </a:lnTo>
                  <a:lnTo>
                    <a:pt x="0" y="223"/>
                  </a:lnTo>
                  <a:lnTo>
                    <a:pt x="0" y="221"/>
                  </a:lnTo>
                  <a:lnTo>
                    <a:pt x="0" y="219"/>
                  </a:lnTo>
                  <a:lnTo>
                    <a:pt x="0" y="218"/>
                  </a:lnTo>
                  <a:lnTo>
                    <a:pt x="1" y="217"/>
                  </a:lnTo>
                  <a:lnTo>
                    <a:pt x="1" y="215"/>
                  </a:lnTo>
                  <a:lnTo>
                    <a:pt x="2" y="214"/>
                  </a:lnTo>
                  <a:lnTo>
                    <a:pt x="3" y="213"/>
                  </a:lnTo>
                  <a:lnTo>
                    <a:pt x="4" y="212"/>
                  </a:lnTo>
                  <a:lnTo>
                    <a:pt x="4" y="211"/>
                  </a:lnTo>
                  <a:lnTo>
                    <a:pt x="6" y="210"/>
                  </a:lnTo>
                  <a:lnTo>
                    <a:pt x="8" y="208"/>
                  </a:lnTo>
                  <a:lnTo>
                    <a:pt x="11" y="206"/>
                  </a:lnTo>
                  <a:lnTo>
                    <a:pt x="19" y="202"/>
                  </a:lnTo>
                  <a:lnTo>
                    <a:pt x="20" y="201"/>
                  </a:lnTo>
                  <a:lnTo>
                    <a:pt x="22" y="200"/>
                  </a:lnTo>
                  <a:lnTo>
                    <a:pt x="23" y="199"/>
                  </a:lnTo>
                  <a:lnTo>
                    <a:pt x="24" y="198"/>
                  </a:lnTo>
                  <a:lnTo>
                    <a:pt x="25" y="197"/>
                  </a:lnTo>
                  <a:lnTo>
                    <a:pt x="26" y="196"/>
                  </a:lnTo>
                  <a:lnTo>
                    <a:pt x="26" y="195"/>
                  </a:lnTo>
                  <a:lnTo>
                    <a:pt x="27" y="194"/>
                  </a:lnTo>
                  <a:lnTo>
                    <a:pt x="27" y="192"/>
                  </a:lnTo>
                  <a:lnTo>
                    <a:pt x="28" y="188"/>
                  </a:lnTo>
                  <a:lnTo>
                    <a:pt x="28" y="183"/>
                  </a:lnTo>
                  <a:lnTo>
                    <a:pt x="29" y="180"/>
                  </a:lnTo>
                  <a:lnTo>
                    <a:pt x="32" y="171"/>
                  </a:lnTo>
                  <a:lnTo>
                    <a:pt x="32" y="169"/>
                  </a:lnTo>
                  <a:lnTo>
                    <a:pt x="33" y="168"/>
                  </a:lnTo>
                  <a:lnTo>
                    <a:pt x="34" y="166"/>
                  </a:lnTo>
                  <a:lnTo>
                    <a:pt x="35" y="165"/>
                  </a:lnTo>
                  <a:lnTo>
                    <a:pt x="36" y="164"/>
                  </a:lnTo>
                  <a:lnTo>
                    <a:pt x="38" y="162"/>
                  </a:lnTo>
                  <a:lnTo>
                    <a:pt x="39" y="161"/>
                  </a:lnTo>
                  <a:lnTo>
                    <a:pt x="40" y="160"/>
                  </a:lnTo>
                  <a:lnTo>
                    <a:pt x="41" y="158"/>
                  </a:lnTo>
                  <a:lnTo>
                    <a:pt x="43" y="154"/>
                  </a:lnTo>
                  <a:lnTo>
                    <a:pt x="44" y="153"/>
                  </a:lnTo>
                  <a:lnTo>
                    <a:pt x="46" y="149"/>
                  </a:lnTo>
                  <a:lnTo>
                    <a:pt x="47" y="147"/>
                  </a:lnTo>
                  <a:lnTo>
                    <a:pt x="48" y="145"/>
                  </a:lnTo>
                  <a:lnTo>
                    <a:pt x="52" y="139"/>
                  </a:lnTo>
                  <a:lnTo>
                    <a:pt x="54" y="135"/>
                  </a:lnTo>
                  <a:lnTo>
                    <a:pt x="55" y="134"/>
                  </a:lnTo>
                  <a:lnTo>
                    <a:pt x="57" y="131"/>
                  </a:lnTo>
                  <a:lnTo>
                    <a:pt x="58" y="129"/>
                  </a:lnTo>
                  <a:lnTo>
                    <a:pt x="62" y="124"/>
                  </a:lnTo>
                  <a:lnTo>
                    <a:pt x="63" y="123"/>
                  </a:lnTo>
                  <a:lnTo>
                    <a:pt x="64" y="121"/>
                  </a:lnTo>
                  <a:lnTo>
                    <a:pt x="64" y="121"/>
                  </a:lnTo>
                  <a:lnTo>
                    <a:pt x="67" y="121"/>
                  </a:lnTo>
                  <a:lnTo>
                    <a:pt x="73" y="123"/>
                  </a:lnTo>
                  <a:lnTo>
                    <a:pt x="79" y="125"/>
                  </a:lnTo>
                  <a:lnTo>
                    <a:pt x="81" y="125"/>
                  </a:lnTo>
                  <a:lnTo>
                    <a:pt x="82" y="125"/>
                  </a:lnTo>
                  <a:lnTo>
                    <a:pt x="83" y="125"/>
                  </a:lnTo>
                  <a:lnTo>
                    <a:pt x="84" y="125"/>
                  </a:lnTo>
                  <a:lnTo>
                    <a:pt x="85" y="125"/>
                  </a:lnTo>
                  <a:lnTo>
                    <a:pt x="86" y="124"/>
                  </a:lnTo>
                  <a:lnTo>
                    <a:pt x="88" y="124"/>
                  </a:lnTo>
                  <a:lnTo>
                    <a:pt x="89" y="123"/>
                  </a:lnTo>
                  <a:lnTo>
                    <a:pt x="91" y="121"/>
                  </a:lnTo>
                  <a:lnTo>
                    <a:pt x="92" y="120"/>
                  </a:lnTo>
                  <a:lnTo>
                    <a:pt x="94" y="119"/>
                  </a:lnTo>
                  <a:lnTo>
                    <a:pt x="96" y="118"/>
                  </a:lnTo>
                  <a:lnTo>
                    <a:pt x="98" y="118"/>
                  </a:lnTo>
                  <a:lnTo>
                    <a:pt x="99" y="117"/>
                  </a:lnTo>
                  <a:lnTo>
                    <a:pt x="101" y="117"/>
                  </a:lnTo>
                  <a:lnTo>
                    <a:pt x="103" y="117"/>
                  </a:lnTo>
                  <a:lnTo>
                    <a:pt x="104" y="117"/>
                  </a:lnTo>
                  <a:lnTo>
                    <a:pt x="105" y="118"/>
                  </a:lnTo>
                  <a:lnTo>
                    <a:pt x="107" y="118"/>
                  </a:lnTo>
                  <a:lnTo>
                    <a:pt x="108" y="119"/>
                  </a:lnTo>
                  <a:lnTo>
                    <a:pt x="110" y="120"/>
                  </a:lnTo>
                  <a:lnTo>
                    <a:pt x="111" y="121"/>
                  </a:lnTo>
                  <a:lnTo>
                    <a:pt x="112" y="122"/>
                  </a:lnTo>
                  <a:lnTo>
                    <a:pt x="113" y="123"/>
                  </a:lnTo>
                  <a:lnTo>
                    <a:pt x="115" y="126"/>
                  </a:lnTo>
                  <a:lnTo>
                    <a:pt x="116" y="127"/>
                  </a:lnTo>
                  <a:lnTo>
                    <a:pt x="116" y="127"/>
                  </a:lnTo>
                  <a:lnTo>
                    <a:pt x="117" y="127"/>
                  </a:lnTo>
                  <a:lnTo>
                    <a:pt x="117" y="127"/>
                  </a:lnTo>
                  <a:lnTo>
                    <a:pt x="118" y="127"/>
                  </a:lnTo>
                  <a:lnTo>
                    <a:pt x="118" y="127"/>
                  </a:lnTo>
                  <a:lnTo>
                    <a:pt x="118" y="127"/>
                  </a:lnTo>
                  <a:lnTo>
                    <a:pt x="119" y="127"/>
                  </a:lnTo>
                  <a:lnTo>
                    <a:pt x="119" y="127"/>
                  </a:lnTo>
                  <a:lnTo>
                    <a:pt x="119" y="126"/>
                  </a:lnTo>
                  <a:lnTo>
                    <a:pt x="120" y="124"/>
                  </a:lnTo>
                  <a:lnTo>
                    <a:pt x="120" y="123"/>
                  </a:lnTo>
                  <a:lnTo>
                    <a:pt x="121" y="122"/>
                  </a:lnTo>
                  <a:lnTo>
                    <a:pt x="122" y="121"/>
                  </a:lnTo>
                  <a:lnTo>
                    <a:pt x="123" y="121"/>
                  </a:lnTo>
                  <a:lnTo>
                    <a:pt x="124" y="120"/>
                  </a:lnTo>
                  <a:lnTo>
                    <a:pt x="125" y="119"/>
                  </a:lnTo>
                  <a:lnTo>
                    <a:pt x="128" y="117"/>
                  </a:lnTo>
                  <a:lnTo>
                    <a:pt x="129" y="117"/>
                  </a:lnTo>
                  <a:lnTo>
                    <a:pt x="130" y="116"/>
                  </a:lnTo>
                  <a:lnTo>
                    <a:pt x="131" y="115"/>
                  </a:lnTo>
                  <a:lnTo>
                    <a:pt x="132" y="113"/>
                  </a:lnTo>
                  <a:lnTo>
                    <a:pt x="133" y="113"/>
                  </a:lnTo>
                  <a:lnTo>
                    <a:pt x="133" y="112"/>
                  </a:lnTo>
                  <a:lnTo>
                    <a:pt x="134" y="112"/>
                  </a:lnTo>
                  <a:lnTo>
                    <a:pt x="136" y="111"/>
                  </a:lnTo>
                  <a:lnTo>
                    <a:pt x="139" y="110"/>
                  </a:lnTo>
                  <a:lnTo>
                    <a:pt x="141" y="110"/>
                  </a:lnTo>
                  <a:lnTo>
                    <a:pt x="142" y="109"/>
                  </a:lnTo>
                  <a:lnTo>
                    <a:pt x="146" y="108"/>
                  </a:lnTo>
                  <a:lnTo>
                    <a:pt x="147" y="107"/>
                  </a:lnTo>
                  <a:lnTo>
                    <a:pt x="149" y="107"/>
                  </a:lnTo>
                  <a:lnTo>
                    <a:pt x="154" y="106"/>
                  </a:lnTo>
                  <a:lnTo>
                    <a:pt x="155" y="106"/>
                  </a:lnTo>
                  <a:lnTo>
                    <a:pt x="158" y="106"/>
                  </a:lnTo>
                  <a:lnTo>
                    <a:pt x="159" y="106"/>
                  </a:lnTo>
                  <a:lnTo>
                    <a:pt x="161" y="105"/>
                  </a:lnTo>
                  <a:lnTo>
                    <a:pt x="165" y="104"/>
                  </a:lnTo>
                  <a:lnTo>
                    <a:pt x="166" y="103"/>
                  </a:lnTo>
                  <a:lnTo>
                    <a:pt x="167" y="103"/>
                  </a:lnTo>
                  <a:lnTo>
                    <a:pt x="168" y="103"/>
                  </a:lnTo>
                  <a:lnTo>
                    <a:pt x="170" y="103"/>
                  </a:lnTo>
                  <a:lnTo>
                    <a:pt x="171" y="103"/>
                  </a:lnTo>
                  <a:lnTo>
                    <a:pt x="173" y="103"/>
                  </a:lnTo>
                  <a:lnTo>
                    <a:pt x="174" y="104"/>
                  </a:lnTo>
                  <a:lnTo>
                    <a:pt x="176" y="104"/>
                  </a:lnTo>
                  <a:lnTo>
                    <a:pt x="178" y="105"/>
                  </a:lnTo>
                  <a:lnTo>
                    <a:pt x="180" y="106"/>
                  </a:lnTo>
                  <a:lnTo>
                    <a:pt x="186" y="107"/>
                  </a:lnTo>
                  <a:lnTo>
                    <a:pt x="188" y="108"/>
                  </a:lnTo>
                  <a:lnTo>
                    <a:pt x="192" y="110"/>
                  </a:lnTo>
                  <a:lnTo>
                    <a:pt x="193" y="110"/>
                  </a:lnTo>
                  <a:lnTo>
                    <a:pt x="195" y="110"/>
                  </a:lnTo>
                  <a:lnTo>
                    <a:pt x="196" y="110"/>
                  </a:lnTo>
                  <a:lnTo>
                    <a:pt x="197" y="110"/>
                  </a:lnTo>
                  <a:lnTo>
                    <a:pt x="200" y="110"/>
                  </a:lnTo>
                  <a:lnTo>
                    <a:pt x="201" y="110"/>
                  </a:lnTo>
                  <a:lnTo>
                    <a:pt x="203" y="110"/>
                  </a:lnTo>
                  <a:lnTo>
                    <a:pt x="206" y="110"/>
                  </a:lnTo>
                  <a:lnTo>
                    <a:pt x="208" y="110"/>
                  </a:lnTo>
                  <a:lnTo>
                    <a:pt x="209" y="109"/>
                  </a:lnTo>
                  <a:lnTo>
                    <a:pt x="210" y="109"/>
                  </a:lnTo>
                  <a:lnTo>
                    <a:pt x="212" y="110"/>
                  </a:lnTo>
                  <a:lnTo>
                    <a:pt x="213" y="110"/>
                  </a:lnTo>
                  <a:lnTo>
                    <a:pt x="215" y="110"/>
                  </a:lnTo>
                  <a:lnTo>
                    <a:pt x="219" y="112"/>
                  </a:lnTo>
                  <a:lnTo>
                    <a:pt x="220" y="112"/>
                  </a:lnTo>
                  <a:lnTo>
                    <a:pt x="221" y="112"/>
                  </a:lnTo>
                  <a:lnTo>
                    <a:pt x="222" y="113"/>
                  </a:lnTo>
                  <a:lnTo>
                    <a:pt x="223" y="112"/>
                  </a:lnTo>
                  <a:lnTo>
                    <a:pt x="225" y="112"/>
                  </a:lnTo>
                  <a:lnTo>
                    <a:pt x="226" y="112"/>
                  </a:lnTo>
                  <a:lnTo>
                    <a:pt x="228" y="111"/>
                  </a:lnTo>
                  <a:lnTo>
                    <a:pt x="230" y="110"/>
                  </a:lnTo>
                  <a:lnTo>
                    <a:pt x="231" y="109"/>
                  </a:lnTo>
                  <a:lnTo>
                    <a:pt x="233" y="108"/>
                  </a:lnTo>
                  <a:lnTo>
                    <a:pt x="235" y="106"/>
                  </a:lnTo>
                  <a:lnTo>
                    <a:pt x="236" y="104"/>
                  </a:lnTo>
                  <a:lnTo>
                    <a:pt x="238" y="103"/>
                  </a:lnTo>
                  <a:lnTo>
                    <a:pt x="238" y="101"/>
                  </a:lnTo>
                  <a:lnTo>
                    <a:pt x="239" y="101"/>
                  </a:lnTo>
                  <a:lnTo>
                    <a:pt x="239" y="100"/>
                  </a:lnTo>
                  <a:lnTo>
                    <a:pt x="241" y="93"/>
                  </a:lnTo>
                  <a:lnTo>
                    <a:pt x="241" y="92"/>
                  </a:lnTo>
                  <a:lnTo>
                    <a:pt x="241" y="91"/>
                  </a:lnTo>
                  <a:lnTo>
                    <a:pt x="241" y="86"/>
                  </a:lnTo>
                  <a:lnTo>
                    <a:pt x="241" y="85"/>
                  </a:lnTo>
                  <a:lnTo>
                    <a:pt x="241" y="85"/>
                  </a:lnTo>
                  <a:lnTo>
                    <a:pt x="241" y="84"/>
                  </a:lnTo>
                  <a:lnTo>
                    <a:pt x="242" y="83"/>
                  </a:lnTo>
                  <a:lnTo>
                    <a:pt x="242" y="82"/>
                  </a:lnTo>
                  <a:lnTo>
                    <a:pt x="243" y="82"/>
                  </a:lnTo>
                  <a:lnTo>
                    <a:pt x="244" y="81"/>
                  </a:lnTo>
                  <a:lnTo>
                    <a:pt x="245" y="80"/>
                  </a:lnTo>
                  <a:lnTo>
                    <a:pt x="246" y="80"/>
                  </a:lnTo>
                  <a:lnTo>
                    <a:pt x="249" y="78"/>
                  </a:lnTo>
                  <a:lnTo>
                    <a:pt x="254" y="76"/>
                  </a:lnTo>
                  <a:lnTo>
                    <a:pt x="255" y="76"/>
                  </a:lnTo>
                  <a:lnTo>
                    <a:pt x="257" y="74"/>
                  </a:lnTo>
                  <a:lnTo>
                    <a:pt x="258" y="73"/>
                  </a:lnTo>
                  <a:lnTo>
                    <a:pt x="260" y="72"/>
                  </a:lnTo>
                  <a:lnTo>
                    <a:pt x="263" y="71"/>
                  </a:lnTo>
                  <a:lnTo>
                    <a:pt x="264" y="70"/>
                  </a:lnTo>
                  <a:lnTo>
                    <a:pt x="271" y="66"/>
                  </a:lnTo>
                  <a:lnTo>
                    <a:pt x="274" y="64"/>
                  </a:lnTo>
                  <a:lnTo>
                    <a:pt x="276" y="62"/>
                  </a:lnTo>
                  <a:lnTo>
                    <a:pt x="279" y="60"/>
                  </a:lnTo>
                  <a:lnTo>
                    <a:pt x="282" y="58"/>
                  </a:lnTo>
                  <a:lnTo>
                    <a:pt x="283" y="58"/>
                  </a:lnTo>
                  <a:lnTo>
                    <a:pt x="285" y="56"/>
                  </a:lnTo>
                  <a:lnTo>
                    <a:pt x="288" y="54"/>
                  </a:lnTo>
                  <a:lnTo>
                    <a:pt x="291" y="51"/>
                  </a:lnTo>
                  <a:lnTo>
                    <a:pt x="293" y="49"/>
                  </a:lnTo>
                  <a:lnTo>
                    <a:pt x="293" y="48"/>
                  </a:lnTo>
                  <a:lnTo>
                    <a:pt x="294" y="48"/>
                  </a:lnTo>
                  <a:lnTo>
                    <a:pt x="295" y="47"/>
                  </a:lnTo>
                  <a:lnTo>
                    <a:pt x="296" y="47"/>
                  </a:lnTo>
                  <a:lnTo>
                    <a:pt x="297" y="46"/>
                  </a:lnTo>
                  <a:lnTo>
                    <a:pt x="298" y="46"/>
                  </a:lnTo>
                  <a:lnTo>
                    <a:pt x="298" y="46"/>
                  </a:lnTo>
                  <a:lnTo>
                    <a:pt x="299" y="46"/>
                  </a:lnTo>
                  <a:lnTo>
                    <a:pt x="303" y="47"/>
                  </a:lnTo>
                  <a:lnTo>
                    <a:pt x="306" y="48"/>
                  </a:lnTo>
                  <a:lnTo>
                    <a:pt x="308" y="48"/>
                  </a:lnTo>
                  <a:lnTo>
                    <a:pt x="312" y="49"/>
                  </a:lnTo>
                  <a:lnTo>
                    <a:pt x="317" y="49"/>
                  </a:lnTo>
                  <a:lnTo>
                    <a:pt x="318" y="49"/>
                  </a:lnTo>
                  <a:lnTo>
                    <a:pt x="320" y="50"/>
                  </a:lnTo>
                  <a:lnTo>
                    <a:pt x="323" y="51"/>
                  </a:lnTo>
                  <a:lnTo>
                    <a:pt x="324" y="51"/>
                  </a:lnTo>
                  <a:lnTo>
                    <a:pt x="325" y="51"/>
                  </a:lnTo>
                  <a:lnTo>
                    <a:pt x="326" y="52"/>
                  </a:lnTo>
                  <a:lnTo>
                    <a:pt x="328" y="54"/>
                  </a:lnTo>
                  <a:lnTo>
                    <a:pt x="330" y="55"/>
                  </a:lnTo>
                  <a:lnTo>
                    <a:pt x="333" y="57"/>
                  </a:lnTo>
                  <a:lnTo>
                    <a:pt x="333" y="58"/>
                  </a:lnTo>
                  <a:lnTo>
                    <a:pt x="335" y="59"/>
                  </a:lnTo>
                  <a:lnTo>
                    <a:pt x="339" y="62"/>
                  </a:lnTo>
                  <a:lnTo>
                    <a:pt x="341" y="63"/>
                  </a:lnTo>
                  <a:lnTo>
                    <a:pt x="343" y="64"/>
                  </a:lnTo>
                  <a:lnTo>
                    <a:pt x="344" y="65"/>
                  </a:lnTo>
                  <a:lnTo>
                    <a:pt x="345" y="65"/>
                  </a:lnTo>
                  <a:lnTo>
                    <a:pt x="346" y="66"/>
                  </a:lnTo>
                  <a:lnTo>
                    <a:pt x="347" y="66"/>
                  </a:lnTo>
                  <a:lnTo>
                    <a:pt x="348" y="66"/>
                  </a:lnTo>
                  <a:lnTo>
                    <a:pt x="349" y="66"/>
                  </a:lnTo>
                  <a:lnTo>
                    <a:pt x="350" y="66"/>
                  </a:lnTo>
                  <a:lnTo>
                    <a:pt x="351" y="66"/>
                  </a:lnTo>
                  <a:lnTo>
                    <a:pt x="351" y="65"/>
                  </a:lnTo>
                  <a:lnTo>
                    <a:pt x="352" y="65"/>
                  </a:lnTo>
                  <a:lnTo>
                    <a:pt x="353" y="64"/>
                  </a:lnTo>
                  <a:lnTo>
                    <a:pt x="353" y="63"/>
                  </a:lnTo>
                  <a:lnTo>
                    <a:pt x="354" y="62"/>
                  </a:lnTo>
                  <a:lnTo>
                    <a:pt x="354" y="60"/>
                  </a:lnTo>
                  <a:lnTo>
                    <a:pt x="356" y="52"/>
                  </a:lnTo>
                  <a:lnTo>
                    <a:pt x="357" y="50"/>
                  </a:lnTo>
                  <a:lnTo>
                    <a:pt x="357" y="49"/>
                  </a:lnTo>
                  <a:lnTo>
                    <a:pt x="357" y="47"/>
                  </a:lnTo>
                  <a:lnTo>
                    <a:pt x="357" y="44"/>
                  </a:lnTo>
                  <a:lnTo>
                    <a:pt x="357" y="43"/>
                  </a:lnTo>
                  <a:lnTo>
                    <a:pt x="356" y="41"/>
                  </a:lnTo>
                  <a:lnTo>
                    <a:pt x="356" y="40"/>
                  </a:lnTo>
                  <a:lnTo>
                    <a:pt x="357" y="39"/>
                  </a:lnTo>
                  <a:lnTo>
                    <a:pt x="357" y="38"/>
                  </a:lnTo>
                  <a:lnTo>
                    <a:pt x="357" y="37"/>
                  </a:lnTo>
                  <a:lnTo>
                    <a:pt x="358" y="37"/>
                  </a:lnTo>
                  <a:lnTo>
                    <a:pt x="358" y="36"/>
                  </a:lnTo>
                  <a:lnTo>
                    <a:pt x="359" y="36"/>
                  </a:lnTo>
                  <a:lnTo>
                    <a:pt x="361" y="35"/>
                  </a:lnTo>
                  <a:lnTo>
                    <a:pt x="363" y="35"/>
                  </a:lnTo>
                  <a:lnTo>
                    <a:pt x="364" y="35"/>
                  </a:lnTo>
                  <a:lnTo>
                    <a:pt x="366" y="34"/>
                  </a:lnTo>
                  <a:lnTo>
                    <a:pt x="371" y="32"/>
                  </a:lnTo>
                  <a:lnTo>
                    <a:pt x="372" y="31"/>
                  </a:lnTo>
                  <a:lnTo>
                    <a:pt x="373" y="31"/>
                  </a:lnTo>
                  <a:lnTo>
                    <a:pt x="375" y="29"/>
                  </a:lnTo>
                  <a:lnTo>
                    <a:pt x="377" y="28"/>
                  </a:lnTo>
                  <a:lnTo>
                    <a:pt x="378" y="28"/>
                  </a:lnTo>
                  <a:lnTo>
                    <a:pt x="379" y="27"/>
                  </a:lnTo>
                  <a:lnTo>
                    <a:pt x="379" y="26"/>
                  </a:lnTo>
                  <a:lnTo>
                    <a:pt x="380" y="25"/>
                  </a:lnTo>
                  <a:lnTo>
                    <a:pt x="380" y="25"/>
                  </a:lnTo>
                  <a:lnTo>
                    <a:pt x="381" y="24"/>
                  </a:lnTo>
                  <a:lnTo>
                    <a:pt x="381" y="22"/>
                  </a:lnTo>
                  <a:lnTo>
                    <a:pt x="381" y="22"/>
                  </a:lnTo>
                  <a:lnTo>
                    <a:pt x="381" y="21"/>
                  </a:lnTo>
                  <a:lnTo>
                    <a:pt x="381" y="20"/>
                  </a:lnTo>
                  <a:lnTo>
                    <a:pt x="380" y="20"/>
                  </a:lnTo>
                  <a:lnTo>
                    <a:pt x="380" y="19"/>
                  </a:lnTo>
                  <a:lnTo>
                    <a:pt x="378" y="17"/>
                  </a:lnTo>
                  <a:lnTo>
                    <a:pt x="378" y="16"/>
                  </a:lnTo>
                  <a:lnTo>
                    <a:pt x="378" y="16"/>
                  </a:lnTo>
                  <a:lnTo>
                    <a:pt x="378" y="15"/>
                  </a:lnTo>
                  <a:lnTo>
                    <a:pt x="378" y="14"/>
                  </a:lnTo>
                  <a:lnTo>
                    <a:pt x="378" y="13"/>
                  </a:lnTo>
                  <a:lnTo>
                    <a:pt x="378" y="12"/>
                  </a:lnTo>
                  <a:lnTo>
                    <a:pt x="378" y="10"/>
                  </a:lnTo>
                  <a:lnTo>
                    <a:pt x="379" y="8"/>
                  </a:lnTo>
                  <a:lnTo>
                    <a:pt x="380" y="6"/>
                  </a:lnTo>
                  <a:lnTo>
                    <a:pt x="381" y="5"/>
                  </a:lnTo>
                  <a:lnTo>
                    <a:pt x="381" y="4"/>
                  </a:lnTo>
                  <a:lnTo>
                    <a:pt x="382" y="4"/>
                  </a:lnTo>
                  <a:lnTo>
                    <a:pt x="383" y="3"/>
                  </a:lnTo>
                  <a:lnTo>
                    <a:pt x="384" y="3"/>
                  </a:lnTo>
                  <a:lnTo>
                    <a:pt x="385" y="3"/>
                  </a:lnTo>
                  <a:lnTo>
                    <a:pt x="386" y="2"/>
                  </a:lnTo>
                  <a:lnTo>
                    <a:pt x="386" y="2"/>
                  </a:lnTo>
                  <a:lnTo>
                    <a:pt x="387" y="2"/>
                  </a:lnTo>
                  <a:lnTo>
                    <a:pt x="387" y="2"/>
                  </a:lnTo>
                  <a:lnTo>
                    <a:pt x="387" y="2"/>
                  </a:lnTo>
                  <a:lnTo>
                    <a:pt x="388" y="2"/>
                  </a:lnTo>
                  <a:lnTo>
                    <a:pt x="390" y="2"/>
                  </a:lnTo>
                  <a:lnTo>
                    <a:pt x="393" y="2"/>
                  </a:lnTo>
                  <a:lnTo>
                    <a:pt x="393" y="1"/>
                  </a:lnTo>
                  <a:lnTo>
                    <a:pt x="394" y="1"/>
                  </a:lnTo>
                  <a:lnTo>
                    <a:pt x="394" y="1"/>
                  </a:lnTo>
                  <a:lnTo>
                    <a:pt x="394" y="0"/>
                  </a:lnTo>
                  <a:lnTo>
                    <a:pt x="394" y="0"/>
                  </a:lnTo>
                  <a:lnTo>
                    <a:pt x="395"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cs-CZ" dirty="0"/>
            </a:p>
          </p:txBody>
        </p:sp>
        <p:sp>
          <p:nvSpPr>
            <p:cNvPr id="121" name="Freeform 233">
              <a:extLst>
                <a:ext uri="{FF2B5EF4-FFF2-40B4-BE49-F238E27FC236}">
                  <a16:creationId xmlns:a16="http://schemas.microsoft.com/office/drawing/2014/main" id="{BC5A0860-535F-441C-8789-321C36CFBC8C}"/>
                </a:ext>
              </a:extLst>
            </p:cNvPr>
            <p:cNvSpPr>
              <a:spLocks/>
            </p:cNvSpPr>
            <p:nvPr/>
          </p:nvSpPr>
          <p:spPr bwMode="auto">
            <a:xfrm>
              <a:off x="5953826" y="5106546"/>
              <a:ext cx="711094" cy="1000127"/>
            </a:xfrm>
            <a:custGeom>
              <a:avLst/>
              <a:gdLst>
                <a:gd name="T0" fmla="*/ 389 w 593"/>
                <a:gd name="T1" fmla="*/ 6 h 760"/>
                <a:gd name="T2" fmla="*/ 403 w 593"/>
                <a:gd name="T3" fmla="*/ 16 h 760"/>
                <a:gd name="T4" fmla="*/ 421 w 593"/>
                <a:gd name="T5" fmla="*/ 15 h 760"/>
                <a:gd name="T6" fmla="*/ 416 w 593"/>
                <a:gd name="T7" fmla="*/ 40 h 760"/>
                <a:gd name="T8" fmla="*/ 428 w 593"/>
                <a:gd name="T9" fmla="*/ 47 h 760"/>
                <a:gd name="T10" fmla="*/ 461 w 593"/>
                <a:gd name="T11" fmla="*/ 45 h 760"/>
                <a:gd name="T12" fmla="*/ 461 w 593"/>
                <a:gd name="T13" fmla="*/ 53 h 760"/>
                <a:gd name="T14" fmla="*/ 487 w 593"/>
                <a:gd name="T15" fmla="*/ 72 h 760"/>
                <a:gd name="T16" fmla="*/ 518 w 593"/>
                <a:gd name="T17" fmla="*/ 72 h 760"/>
                <a:gd name="T18" fmla="*/ 550 w 593"/>
                <a:gd name="T19" fmla="*/ 94 h 760"/>
                <a:gd name="T20" fmla="*/ 561 w 593"/>
                <a:gd name="T21" fmla="*/ 108 h 760"/>
                <a:gd name="T22" fmla="*/ 591 w 593"/>
                <a:gd name="T23" fmla="*/ 132 h 760"/>
                <a:gd name="T24" fmla="*/ 585 w 593"/>
                <a:gd name="T25" fmla="*/ 165 h 760"/>
                <a:gd name="T26" fmla="*/ 578 w 593"/>
                <a:gd name="T27" fmla="*/ 205 h 760"/>
                <a:gd name="T28" fmla="*/ 580 w 593"/>
                <a:gd name="T29" fmla="*/ 228 h 760"/>
                <a:gd name="T30" fmla="*/ 567 w 593"/>
                <a:gd name="T31" fmla="*/ 250 h 760"/>
                <a:gd name="T32" fmla="*/ 549 w 593"/>
                <a:gd name="T33" fmla="*/ 249 h 760"/>
                <a:gd name="T34" fmla="*/ 526 w 593"/>
                <a:gd name="T35" fmla="*/ 271 h 760"/>
                <a:gd name="T36" fmla="*/ 540 w 593"/>
                <a:gd name="T37" fmla="*/ 279 h 760"/>
                <a:gd name="T38" fmla="*/ 534 w 593"/>
                <a:gd name="T39" fmla="*/ 289 h 760"/>
                <a:gd name="T40" fmla="*/ 538 w 593"/>
                <a:gd name="T41" fmla="*/ 303 h 760"/>
                <a:gd name="T42" fmla="*/ 538 w 593"/>
                <a:gd name="T43" fmla="*/ 311 h 760"/>
                <a:gd name="T44" fmla="*/ 550 w 593"/>
                <a:gd name="T45" fmla="*/ 318 h 760"/>
                <a:gd name="T46" fmla="*/ 553 w 593"/>
                <a:gd name="T47" fmla="*/ 347 h 760"/>
                <a:gd name="T48" fmla="*/ 561 w 593"/>
                <a:gd name="T49" fmla="*/ 373 h 760"/>
                <a:gd name="T50" fmla="*/ 559 w 593"/>
                <a:gd name="T51" fmla="*/ 395 h 760"/>
                <a:gd name="T52" fmla="*/ 562 w 593"/>
                <a:gd name="T53" fmla="*/ 423 h 760"/>
                <a:gd name="T54" fmla="*/ 561 w 593"/>
                <a:gd name="T55" fmla="*/ 454 h 760"/>
                <a:gd name="T56" fmla="*/ 570 w 593"/>
                <a:gd name="T57" fmla="*/ 488 h 760"/>
                <a:gd name="T58" fmla="*/ 549 w 593"/>
                <a:gd name="T59" fmla="*/ 520 h 760"/>
                <a:gd name="T60" fmla="*/ 543 w 593"/>
                <a:gd name="T61" fmla="*/ 540 h 760"/>
                <a:gd name="T62" fmla="*/ 535 w 593"/>
                <a:gd name="T63" fmla="*/ 551 h 760"/>
                <a:gd name="T64" fmla="*/ 540 w 593"/>
                <a:gd name="T65" fmla="*/ 565 h 760"/>
                <a:gd name="T66" fmla="*/ 530 w 593"/>
                <a:gd name="T67" fmla="*/ 582 h 760"/>
                <a:gd name="T68" fmla="*/ 531 w 593"/>
                <a:gd name="T69" fmla="*/ 604 h 760"/>
                <a:gd name="T70" fmla="*/ 506 w 593"/>
                <a:gd name="T71" fmla="*/ 630 h 760"/>
                <a:gd name="T72" fmla="*/ 486 w 593"/>
                <a:gd name="T73" fmla="*/ 633 h 760"/>
                <a:gd name="T74" fmla="*/ 487 w 593"/>
                <a:gd name="T75" fmla="*/ 678 h 760"/>
                <a:gd name="T76" fmla="*/ 474 w 593"/>
                <a:gd name="T77" fmla="*/ 696 h 760"/>
                <a:gd name="T78" fmla="*/ 460 w 593"/>
                <a:gd name="T79" fmla="*/ 728 h 760"/>
                <a:gd name="T80" fmla="*/ 456 w 593"/>
                <a:gd name="T81" fmla="*/ 745 h 760"/>
                <a:gd name="T82" fmla="*/ 440 w 593"/>
                <a:gd name="T83" fmla="*/ 760 h 760"/>
                <a:gd name="T84" fmla="*/ 404 w 593"/>
                <a:gd name="T85" fmla="*/ 732 h 760"/>
                <a:gd name="T86" fmla="*/ 394 w 593"/>
                <a:gd name="T87" fmla="*/ 687 h 760"/>
                <a:gd name="T88" fmla="*/ 352 w 593"/>
                <a:gd name="T89" fmla="*/ 647 h 760"/>
                <a:gd name="T90" fmla="*/ 314 w 593"/>
                <a:gd name="T91" fmla="*/ 637 h 760"/>
                <a:gd name="T92" fmla="*/ 299 w 593"/>
                <a:gd name="T93" fmla="*/ 606 h 760"/>
                <a:gd name="T94" fmla="*/ 266 w 593"/>
                <a:gd name="T95" fmla="*/ 562 h 760"/>
                <a:gd name="T96" fmla="*/ 244 w 593"/>
                <a:gd name="T97" fmla="*/ 530 h 760"/>
                <a:gd name="T98" fmla="*/ 216 w 593"/>
                <a:gd name="T99" fmla="*/ 498 h 760"/>
                <a:gd name="T100" fmla="*/ 183 w 593"/>
                <a:gd name="T101" fmla="*/ 495 h 760"/>
                <a:gd name="T102" fmla="*/ 151 w 593"/>
                <a:gd name="T103" fmla="*/ 492 h 760"/>
                <a:gd name="T104" fmla="*/ 129 w 593"/>
                <a:gd name="T105" fmla="*/ 461 h 760"/>
                <a:gd name="T106" fmla="*/ 93 w 593"/>
                <a:gd name="T107" fmla="*/ 431 h 760"/>
                <a:gd name="T108" fmla="*/ 82 w 593"/>
                <a:gd name="T109" fmla="*/ 399 h 760"/>
                <a:gd name="T110" fmla="*/ 70 w 593"/>
                <a:gd name="T111" fmla="*/ 366 h 760"/>
                <a:gd name="T112" fmla="*/ 55 w 593"/>
                <a:gd name="T113" fmla="*/ 332 h 760"/>
                <a:gd name="T114" fmla="*/ 39 w 593"/>
                <a:gd name="T115" fmla="*/ 304 h 760"/>
                <a:gd name="T116" fmla="*/ 37 w 593"/>
                <a:gd name="T117" fmla="*/ 272 h 760"/>
                <a:gd name="T118" fmla="*/ 4 w 593"/>
                <a:gd name="T119" fmla="*/ 250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3" h="760">
                  <a:moveTo>
                    <a:pt x="383" y="0"/>
                  </a:moveTo>
                  <a:lnTo>
                    <a:pt x="383" y="1"/>
                  </a:lnTo>
                  <a:lnTo>
                    <a:pt x="383" y="1"/>
                  </a:lnTo>
                  <a:lnTo>
                    <a:pt x="383" y="1"/>
                  </a:lnTo>
                  <a:lnTo>
                    <a:pt x="383" y="3"/>
                  </a:lnTo>
                  <a:lnTo>
                    <a:pt x="383" y="4"/>
                  </a:lnTo>
                  <a:lnTo>
                    <a:pt x="383" y="5"/>
                  </a:lnTo>
                  <a:lnTo>
                    <a:pt x="384" y="7"/>
                  </a:lnTo>
                  <a:lnTo>
                    <a:pt x="384" y="7"/>
                  </a:lnTo>
                  <a:lnTo>
                    <a:pt x="385" y="8"/>
                  </a:lnTo>
                  <a:lnTo>
                    <a:pt x="385" y="8"/>
                  </a:lnTo>
                  <a:lnTo>
                    <a:pt x="386" y="8"/>
                  </a:lnTo>
                  <a:lnTo>
                    <a:pt x="387" y="8"/>
                  </a:lnTo>
                  <a:lnTo>
                    <a:pt x="387" y="8"/>
                  </a:lnTo>
                  <a:lnTo>
                    <a:pt x="388" y="8"/>
                  </a:lnTo>
                  <a:lnTo>
                    <a:pt x="388" y="7"/>
                  </a:lnTo>
                  <a:lnTo>
                    <a:pt x="389" y="6"/>
                  </a:lnTo>
                  <a:lnTo>
                    <a:pt x="391" y="4"/>
                  </a:lnTo>
                  <a:lnTo>
                    <a:pt x="392" y="3"/>
                  </a:lnTo>
                  <a:lnTo>
                    <a:pt x="392" y="3"/>
                  </a:lnTo>
                  <a:lnTo>
                    <a:pt x="393" y="2"/>
                  </a:lnTo>
                  <a:lnTo>
                    <a:pt x="394" y="2"/>
                  </a:lnTo>
                  <a:lnTo>
                    <a:pt x="395" y="2"/>
                  </a:lnTo>
                  <a:lnTo>
                    <a:pt x="395" y="2"/>
                  </a:lnTo>
                  <a:lnTo>
                    <a:pt x="396" y="2"/>
                  </a:lnTo>
                  <a:lnTo>
                    <a:pt x="396" y="4"/>
                  </a:lnTo>
                  <a:lnTo>
                    <a:pt x="398" y="6"/>
                  </a:lnTo>
                  <a:lnTo>
                    <a:pt x="400" y="8"/>
                  </a:lnTo>
                  <a:lnTo>
                    <a:pt x="401" y="10"/>
                  </a:lnTo>
                  <a:lnTo>
                    <a:pt x="401" y="11"/>
                  </a:lnTo>
                  <a:lnTo>
                    <a:pt x="402" y="14"/>
                  </a:lnTo>
                  <a:lnTo>
                    <a:pt x="403" y="15"/>
                  </a:lnTo>
                  <a:lnTo>
                    <a:pt x="403" y="15"/>
                  </a:lnTo>
                  <a:lnTo>
                    <a:pt x="403" y="16"/>
                  </a:lnTo>
                  <a:lnTo>
                    <a:pt x="404" y="16"/>
                  </a:lnTo>
                  <a:lnTo>
                    <a:pt x="405" y="16"/>
                  </a:lnTo>
                  <a:lnTo>
                    <a:pt x="405" y="16"/>
                  </a:lnTo>
                  <a:lnTo>
                    <a:pt x="406" y="16"/>
                  </a:lnTo>
                  <a:lnTo>
                    <a:pt x="407" y="16"/>
                  </a:lnTo>
                  <a:lnTo>
                    <a:pt x="410" y="15"/>
                  </a:lnTo>
                  <a:lnTo>
                    <a:pt x="411" y="15"/>
                  </a:lnTo>
                  <a:lnTo>
                    <a:pt x="412" y="15"/>
                  </a:lnTo>
                  <a:lnTo>
                    <a:pt x="414" y="14"/>
                  </a:lnTo>
                  <a:lnTo>
                    <a:pt x="415" y="13"/>
                  </a:lnTo>
                  <a:lnTo>
                    <a:pt x="416" y="12"/>
                  </a:lnTo>
                  <a:lnTo>
                    <a:pt x="417" y="11"/>
                  </a:lnTo>
                  <a:lnTo>
                    <a:pt x="418" y="10"/>
                  </a:lnTo>
                  <a:lnTo>
                    <a:pt x="418" y="11"/>
                  </a:lnTo>
                  <a:lnTo>
                    <a:pt x="418" y="12"/>
                  </a:lnTo>
                  <a:lnTo>
                    <a:pt x="420" y="14"/>
                  </a:lnTo>
                  <a:lnTo>
                    <a:pt x="421" y="15"/>
                  </a:lnTo>
                  <a:lnTo>
                    <a:pt x="422" y="17"/>
                  </a:lnTo>
                  <a:lnTo>
                    <a:pt x="423" y="19"/>
                  </a:lnTo>
                  <a:lnTo>
                    <a:pt x="423" y="20"/>
                  </a:lnTo>
                  <a:lnTo>
                    <a:pt x="424" y="21"/>
                  </a:lnTo>
                  <a:lnTo>
                    <a:pt x="424" y="22"/>
                  </a:lnTo>
                  <a:lnTo>
                    <a:pt x="424" y="24"/>
                  </a:lnTo>
                  <a:lnTo>
                    <a:pt x="424" y="25"/>
                  </a:lnTo>
                  <a:lnTo>
                    <a:pt x="424" y="25"/>
                  </a:lnTo>
                  <a:lnTo>
                    <a:pt x="424" y="26"/>
                  </a:lnTo>
                  <a:lnTo>
                    <a:pt x="423" y="27"/>
                  </a:lnTo>
                  <a:lnTo>
                    <a:pt x="423" y="28"/>
                  </a:lnTo>
                  <a:lnTo>
                    <a:pt x="421" y="31"/>
                  </a:lnTo>
                  <a:lnTo>
                    <a:pt x="419" y="33"/>
                  </a:lnTo>
                  <a:lnTo>
                    <a:pt x="418" y="34"/>
                  </a:lnTo>
                  <a:lnTo>
                    <a:pt x="417" y="38"/>
                  </a:lnTo>
                  <a:lnTo>
                    <a:pt x="416" y="39"/>
                  </a:lnTo>
                  <a:lnTo>
                    <a:pt x="416" y="40"/>
                  </a:lnTo>
                  <a:lnTo>
                    <a:pt x="415" y="41"/>
                  </a:lnTo>
                  <a:lnTo>
                    <a:pt x="415" y="42"/>
                  </a:lnTo>
                  <a:lnTo>
                    <a:pt x="415" y="43"/>
                  </a:lnTo>
                  <a:lnTo>
                    <a:pt x="415" y="43"/>
                  </a:lnTo>
                  <a:lnTo>
                    <a:pt x="415" y="44"/>
                  </a:lnTo>
                  <a:lnTo>
                    <a:pt x="416" y="45"/>
                  </a:lnTo>
                  <a:lnTo>
                    <a:pt x="416" y="45"/>
                  </a:lnTo>
                  <a:lnTo>
                    <a:pt x="417" y="45"/>
                  </a:lnTo>
                  <a:lnTo>
                    <a:pt x="417" y="46"/>
                  </a:lnTo>
                  <a:lnTo>
                    <a:pt x="418" y="46"/>
                  </a:lnTo>
                  <a:lnTo>
                    <a:pt x="419" y="46"/>
                  </a:lnTo>
                  <a:lnTo>
                    <a:pt x="423" y="47"/>
                  </a:lnTo>
                  <a:lnTo>
                    <a:pt x="424" y="47"/>
                  </a:lnTo>
                  <a:lnTo>
                    <a:pt x="425" y="48"/>
                  </a:lnTo>
                  <a:lnTo>
                    <a:pt x="426" y="47"/>
                  </a:lnTo>
                  <a:lnTo>
                    <a:pt x="427" y="47"/>
                  </a:lnTo>
                  <a:lnTo>
                    <a:pt x="428" y="47"/>
                  </a:lnTo>
                  <a:lnTo>
                    <a:pt x="430" y="46"/>
                  </a:lnTo>
                  <a:lnTo>
                    <a:pt x="433" y="45"/>
                  </a:lnTo>
                  <a:lnTo>
                    <a:pt x="435" y="44"/>
                  </a:lnTo>
                  <a:lnTo>
                    <a:pt x="436" y="44"/>
                  </a:lnTo>
                  <a:lnTo>
                    <a:pt x="437" y="44"/>
                  </a:lnTo>
                  <a:lnTo>
                    <a:pt x="440" y="44"/>
                  </a:lnTo>
                  <a:lnTo>
                    <a:pt x="442" y="44"/>
                  </a:lnTo>
                  <a:lnTo>
                    <a:pt x="443" y="44"/>
                  </a:lnTo>
                  <a:lnTo>
                    <a:pt x="446" y="44"/>
                  </a:lnTo>
                  <a:lnTo>
                    <a:pt x="449" y="45"/>
                  </a:lnTo>
                  <a:lnTo>
                    <a:pt x="451" y="45"/>
                  </a:lnTo>
                  <a:lnTo>
                    <a:pt x="452" y="45"/>
                  </a:lnTo>
                  <a:lnTo>
                    <a:pt x="453" y="45"/>
                  </a:lnTo>
                  <a:lnTo>
                    <a:pt x="457" y="44"/>
                  </a:lnTo>
                  <a:lnTo>
                    <a:pt x="459" y="44"/>
                  </a:lnTo>
                  <a:lnTo>
                    <a:pt x="460" y="44"/>
                  </a:lnTo>
                  <a:lnTo>
                    <a:pt x="461" y="45"/>
                  </a:lnTo>
                  <a:lnTo>
                    <a:pt x="462" y="45"/>
                  </a:lnTo>
                  <a:lnTo>
                    <a:pt x="463" y="45"/>
                  </a:lnTo>
                  <a:lnTo>
                    <a:pt x="465" y="46"/>
                  </a:lnTo>
                  <a:lnTo>
                    <a:pt x="466" y="47"/>
                  </a:lnTo>
                  <a:lnTo>
                    <a:pt x="467" y="47"/>
                  </a:lnTo>
                  <a:lnTo>
                    <a:pt x="467" y="48"/>
                  </a:lnTo>
                  <a:lnTo>
                    <a:pt x="467" y="48"/>
                  </a:lnTo>
                  <a:lnTo>
                    <a:pt x="467" y="48"/>
                  </a:lnTo>
                  <a:lnTo>
                    <a:pt x="467" y="49"/>
                  </a:lnTo>
                  <a:lnTo>
                    <a:pt x="467" y="49"/>
                  </a:lnTo>
                  <a:lnTo>
                    <a:pt x="464" y="50"/>
                  </a:lnTo>
                  <a:lnTo>
                    <a:pt x="463" y="51"/>
                  </a:lnTo>
                  <a:lnTo>
                    <a:pt x="462" y="51"/>
                  </a:lnTo>
                  <a:lnTo>
                    <a:pt x="462" y="52"/>
                  </a:lnTo>
                  <a:lnTo>
                    <a:pt x="461" y="52"/>
                  </a:lnTo>
                  <a:lnTo>
                    <a:pt x="461" y="53"/>
                  </a:lnTo>
                  <a:lnTo>
                    <a:pt x="461" y="53"/>
                  </a:lnTo>
                  <a:lnTo>
                    <a:pt x="461" y="54"/>
                  </a:lnTo>
                  <a:lnTo>
                    <a:pt x="461" y="54"/>
                  </a:lnTo>
                  <a:lnTo>
                    <a:pt x="461" y="54"/>
                  </a:lnTo>
                  <a:lnTo>
                    <a:pt x="462" y="55"/>
                  </a:lnTo>
                  <a:lnTo>
                    <a:pt x="462" y="55"/>
                  </a:lnTo>
                  <a:lnTo>
                    <a:pt x="462" y="56"/>
                  </a:lnTo>
                  <a:lnTo>
                    <a:pt x="464" y="57"/>
                  </a:lnTo>
                  <a:lnTo>
                    <a:pt x="465" y="58"/>
                  </a:lnTo>
                  <a:lnTo>
                    <a:pt x="466" y="59"/>
                  </a:lnTo>
                  <a:lnTo>
                    <a:pt x="467" y="60"/>
                  </a:lnTo>
                  <a:lnTo>
                    <a:pt x="472" y="62"/>
                  </a:lnTo>
                  <a:lnTo>
                    <a:pt x="475" y="64"/>
                  </a:lnTo>
                  <a:lnTo>
                    <a:pt x="477" y="65"/>
                  </a:lnTo>
                  <a:lnTo>
                    <a:pt x="482" y="69"/>
                  </a:lnTo>
                  <a:lnTo>
                    <a:pt x="484" y="70"/>
                  </a:lnTo>
                  <a:lnTo>
                    <a:pt x="485" y="71"/>
                  </a:lnTo>
                  <a:lnTo>
                    <a:pt x="487" y="72"/>
                  </a:lnTo>
                  <a:lnTo>
                    <a:pt x="488" y="72"/>
                  </a:lnTo>
                  <a:lnTo>
                    <a:pt x="490" y="73"/>
                  </a:lnTo>
                  <a:lnTo>
                    <a:pt x="491" y="73"/>
                  </a:lnTo>
                  <a:lnTo>
                    <a:pt x="493" y="74"/>
                  </a:lnTo>
                  <a:lnTo>
                    <a:pt x="495" y="74"/>
                  </a:lnTo>
                  <a:lnTo>
                    <a:pt x="497" y="74"/>
                  </a:lnTo>
                  <a:lnTo>
                    <a:pt x="499" y="74"/>
                  </a:lnTo>
                  <a:lnTo>
                    <a:pt x="501" y="74"/>
                  </a:lnTo>
                  <a:lnTo>
                    <a:pt x="502" y="74"/>
                  </a:lnTo>
                  <a:lnTo>
                    <a:pt x="504" y="74"/>
                  </a:lnTo>
                  <a:lnTo>
                    <a:pt x="506" y="73"/>
                  </a:lnTo>
                  <a:lnTo>
                    <a:pt x="507" y="73"/>
                  </a:lnTo>
                  <a:lnTo>
                    <a:pt x="512" y="72"/>
                  </a:lnTo>
                  <a:lnTo>
                    <a:pt x="514" y="72"/>
                  </a:lnTo>
                  <a:lnTo>
                    <a:pt x="515" y="71"/>
                  </a:lnTo>
                  <a:lnTo>
                    <a:pt x="517" y="71"/>
                  </a:lnTo>
                  <a:lnTo>
                    <a:pt x="518" y="72"/>
                  </a:lnTo>
                  <a:lnTo>
                    <a:pt x="520" y="72"/>
                  </a:lnTo>
                  <a:lnTo>
                    <a:pt x="521" y="72"/>
                  </a:lnTo>
                  <a:lnTo>
                    <a:pt x="522" y="73"/>
                  </a:lnTo>
                  <a:lnTo>
                    <a:pt x="523" y="74"/>
                  </a:lnTo>
                  <a:lnTo>
                    <a:pt x="524" y="74"/>
                  </a:lnTo>
                  <a:lnTo>
                    <a:pt x="525" y="75"/>
                  </a:lnTo>
                  <a:lnTo>
                    <a:pt x="526" y="77"/>
                  </a:lnTo>
                  <a:lnTo>
                    <a:pt x="530" y="81"/>
                  </a:lnTo>
                  <a:lnTo>
                    <a:pt x="532" y="83"/>
                  </a:lnTo>
                  <a:lnTo>
                    <a:pt x="533" y="84"/>
                  </a:lnTo>
                  <a:lnTo>
                    <a:pt x="536" y="87"/>
                  </a:lnTo>
                  <a:lnTo>
                    <a:pt x="540" y="91"/>
                  </a:lnTo>
                  <a:lnTo>
                    <a:pt x="541" y="92"/>
                  </a:lnTo>
                  <a:lnTo>
                    <a:pt x="542" y="92"/>
                  </a:lnTo>
                  <a:lnTo>
                    <a:pt x="544" y="93"/>
                  </a:lnTo>
                  <a:lnTo>
                    <a:pt x="545" y="93"/>
                  </a:lnTo>
                  <a:lnTo>
                    <a:pt x="550" y="94"/>
                  </a:lnTo>
                  <a:lnTo>
                    <a:pt x="551" y="94"/>
                  </a:lnTo>
                  <a:lnTo>
                    <a:pt x="552" y="95"/>
                  </a:lnTo>
                  <a:lnTo>
                    <a:pt x="554" y="95"/>
                  </a:lnTo>
                  <a:lnTo>
                    <a:pt x="555" y="96"/>
                  </a:lnTo>
                  <a:lnTo>
                    <a:pt x="556" y="97"/>
                  </a:lnTo>
                  <a:lnTo>
                    <a:pt x="557" y="97"/>
                  </a:lnTo>
                  <a:lnTo>
                    <a:pt x="558" y="98"/>
                  </a:lnTo>
                  <a:lnTo>
                    <a:pt x="558" y="99"/>
                  </a:lnTo>
                  <a:lnTo>
                    <a:pt x="559" y="99"/>
                  </a:lnTo>
                  <a:lnTo>
                    <a:pt x="559" y="100"/>
                  </a:lnTo>
                  <a:lnTo>
                    <a:pt x="559" y="101"/>
                  </a:lnTo>
                  <a:lnTo>
                    <a:pt x="559" y="102"/>
                  </a:lnTo>
                  <a:lnTo>
                    <a:pt x="560" y="106"/>
                  </a:lnTo>
                  <a:lnTo>
                    <a:pt x="560" y="107"/>
                  </a:lnTo>
                  <a:lnTo>
                    <a:pt x="561" y="107"/>
                  </a:lnTo>
                  <a:lnTo>
                    <a:pt x="561" y="108"/>
                  </a:lnTo>
                  <a:lnTo>
                    <a:pt x="561" y="108"/>
                  </a:lnTo>
                  <a:lnTo>
                    <a:pt x="562" y="108"/>
                  </a:lnTo>
                  <a:lnTo>
                    <a:pt x="562" y="109"/>
                  </a:lnTo>
                  <a:lnTo>
                    <a:pt x="563" y="109"/>
                  </a:lnTo>
                  <a:lnTo>
                    <a:pt x="567" y="110"/>
                  </a:lnTo>
                  <a:lnTo>
                    <a:pt x="571" y="111"/>
                  </a:lnTo>
                  <a:lnTo>
                    <a:pt x="574" y="112"/>
                  </a:lnTo>
                  <a:lnTo>
                    <a:pt x="576" y="113"/>
                  </a:lnTo>
                  <a:lnTo>
                    <a:pt x="579" y="114"/>
                  </a:lnTo>
                  <a:lnTo>
                    <a:pt x="588" y="119"/>
                  </a:lnTo>
                  <a:lnTo>
                    <a:pt x="589" y="120"/>
                  </a:lnTo>
                  <a:lnTo>
                    <a:pt x="590" y="120"/>
                  </a:lnTo>
                  <a:lnTo>
                    <a:pt x="590" y="121"/>
                  </a:lnTo>
                  <a:lnTo>
                    <a:pt x="591" y="121"/>
                  </a:lnTo>
                  <a:lnTo>
                    <a:pt x="591" y="122"/>
                  </a:lnTo>
                  <a:lnTo>
                    <a:pt x="591" y="123"/>
                  </a:lnTo>
                  <a:lnTo>
                    <a:pt x="591" y="130"/>
                  </a:lnTo>
                  <a:lnTo>
                    <a:pt x="591" y="132"/>
                  </a:lnTo>
                  <a:lnTo>
                    <a:pt x="592" y="137"/>
                  </a:lnTo>
                  <a:lnTo>
                    <a:pt x="592" y="143"/>
                  </a:lnTo>
                  <a:lnTo>
                    <a:pt x="593" y="145"/>
                  </a:lnTo>
                  <a:lnTo>
                    <a:pt x="593" y="150"/>
                  </a:lnTo>
                  <a:lnTo>
                    <a:pt x="593" y="152"/>
                  </a:lnTo>
                  <a:lnTo>
                    <a:pt x="593" y="153"/>
                  </a:lnTo>
                  <a:lnTo>
                    <a:pt x="593" y="154"/>
                  </a:lnTo>
                  <a:lnTo>
                    <a:pt x="592" y="155"/>
                  </a:lnTo>
                  <a:lnTo>
                    <a:pt x="592" y="156"/>
                  </a:lnTo>
                  <a:lnTo>
                    <a:pt x="592" y="157"/>
                  </a:lnTo>
                  <a:lnTo>
                    <a:pt x="591" y="158"/>
                  </a:lnTo>
                  <a:lnTo>
                    <a:pt x="588" y="160"/>
                  </a:lnTo>
                  <a:lnTo>
                    <a:pt x="588" y="160"/>
                  </a:lnTo>
                  <a:lnTo>
                    <a:pt x="587" y="161"/>
                  </a:lnTo>
                  <a:lnTo>
                    <a:pt x="586" y="162"/>
                  </a:lnTo>
                  <a:lnTo>
                    <a:pt x="586" y="163"/>
                  </a:lnTo>
                  <a:lnTo>
                    <a:pt x="585" y="165"/>
                  </a:lnTo>
                  <a:lnTo>
                    <a:pt x="584" y="168"/>
                  </a:lnTo>
                  <a:lnTo>
                    <a:pt x="583" y="172"/>
                  </a:lnTo>
                  <a:lnTo>
                    <a:pt x="582" y="174"/>
                  </a:lnTo>
                  <a:lnTo>
                    <a:pt x="582" y="176"/>
                  </a:lnTo>
                  <a:lnTo>
                    <a:pt x="581" y="182"/>
                  </a:lnTo>
                  <a:lnTo>
                    <a:pt x="581" y="183"/>
                  </a:lnTo>
                  <a:lnTo>
                    <a:pt x="581" y="186"/>
                  </a:lnTo>
                  <a:lnTo>
                    <a:pt x="582" y="189"/>
                  </a:lnTo>
                  <a:lnTo>
                    <a:pt x="582" y="191"/>
                  </a:lnTo>
                  <a:lnTo>
                    <a:pt x="582" y="192"/>
                  </a:lnTo>
                  <a:lnTo>
                    <a:pt x="581" y="194"/>
                  </a:lnTo>
                  <a:lnTo>
                    <a:pt x="581" y="195"/>
                  </a:lnTo>
                  <a:lnTo>
                    <a:pt x="581" y="197"/>
                  </a:lnTo>
                  <a:lnTo>
                    <a:pt x="580" y="199"/>
                  </a:lnTo>
                  <a:lnTo>
                    <a:pt x="579" y="203"/>
                  </a:lnTo>
                  <a:lnTo>
                    <a:pt x="578" y="204"/>
                  </a:lnTo>
                  <a:lnTo>
                    <a:pt x="578" y="205"/>
                  </a:lnTo>
                  <a:lnTo>
                    <a:pt x="578" y="206"/>
                  </a:lnTo>
                  <a:lnTo>
                    <a:pt x="578" y="207"/>
                  </a:lnTo>
                  <a:lnTo>
                    <a:pt x="578" y="209"/>
                  </a:lnTo>
                  <a:lnTo>
                    <a:pt x="578" y="213"/>
                  </a:lnTo>
                  <a:lnTo>
                    <a:pt x="578" y="215"/>
                  </a:lnTo>
                  <a:lnTo>
                    <a:pt x="578" y="216"/>
                  </a:lnTo>
                  <a:lnTo>
                    <a:pt x="577" y="218"/>
                  </a:lnTo>
                  <a:lnTo>
                    <a:pt x="577" y="219"/>
                  </a:lnTo>
                  <a:lnTo>
                    <a:pt x="577" y="221"/>
                  </a:lnTo>
                  <a:lnTo>
                    <a:pt x="576" y="223"/>
                  </a:lnTo>
                  <a:lnTo>
                    <a:pt x="576" y="224"/>
                  </a:lnTo>
                  <a:lnTo>
                    <a:pt x="576" y="225"/>
                  </a:lnTo>
                  <a:lnTo>
                    <a:pt x="576" y="226"/>
                  </a:lnTo>
                  <a:lnTo>
                    <a:pt x="577" y="226"/>
                  </a:lnTo>
                  <a:lnTo>
                    <a:pt x="577" y="227"/>
                  </a:lnTo>
                  <a:lnTo>
                    <a:pt x="579" y="228"/>
                  </a:lnTo>
                  <a:lnTo>
                    <a:pt x="580" y="228"/>
                  </a:lnTo>
                  <a:lnTo>
                    <a:pt x="581" y="229"/>
                  </a:lnTo>
                  <a:lnTo>
                    <a:pt x="582" y="230"/>
                  </a:lnTo>
                  <a:lnTo>
                    <a:pt x="582" y="231"/>
                  </a:lnTo>
                  <a:lnTo>
                    <a:pt x="582" y="232"/>
                  </a:lnTo>
                  <a:lnTo>
                    <a:pt x="582" y="233"/>
                  </a:lnTo>
                  <a:lnTo>
                    <a:pt x="582" y="233"/>
                  </a:lnTo>
                  <a:lnTo>
                    <a:pt x="582" y="234"/>
                  </a:lnTo>
                  <a:lnTo>
                    <a:pt x="581" y="235"/>
                  </a:lnTo>
                  <a:lnTo>
                    <a:pt x="581" y="236"/>
                  </a:lnTo>
                  <a:lnTo>
                    <a:pt x="580" y="236"/>
                  </a:lnTo>
                  <a:lnTo>
                    <a:pt x="578" y="238"/>
                  </a:lnTo>
                  <a:lnTo>
                    <a:pt x="574" y="241"/>
                  </a:lnTo>
                  <a:lnTo>
                    <a:pt x="573" y="243"/>
                  </a:lnTo>
                  <a:lnTo>
                    <a:pt x="571" y="244"/>
                  </a:lnTo>
                  <a:lnTo>
                    <a:pt x="570" y="245"/>
                  </a:lnTo>
                  <a:lnTo>
                    <a:pt x="568" y="249"/>
                  </a:lnTo>
                  <a:lnTo>
                    <a:pt x="567" y="250"/>
                  </a:lnTo>
                  <a:lnTo>
                    <a:pt x="566" y="251"/>
                  </a:lnTo>
                  <a:lnTo>
                    <a:pt x="565" y="251"/>
                  </a:lnTo>
                  <a:lnTo>
                    <a:pt x="565" y="252"/>
                  </a:lnTo>
                  <a:lnTo>
                    <a:pt x="564" y="252"/>
                  </a:lnTo>
                  <a:lnTo>
                    <a:pt x="563" y="252"/>
                  </a:lnTo>
                  <a:lnTo>
                    <a:pt x="562" y="252"/>
                  </a:lnTo>
                  <a:lnTo>
                    <a:pt x="562" y="252"/>
                  </a:lnTo>
                  <a:lnTo>
                    <a:pt x="561" y="252"/>
                  </a:lnTo>
                  <a:lnTo>
                    <a:pt x="560" y="252"/>
                  </a:lnTo>
                  <a:lnTo>
                    <a:pt x="559" y="251"/>
                  </a:lnTo>
                  <a:lnTo>
                    <a:pt x="555" y="249"/>
                  </a:lnTo>
                  <a:lnTo>
                    <a:pt x="554" y="249"/>
                  </a:lnTo>
                  <a:lnTo>
                    <a:pt x="554" y="248"/>
                  </a:lnTo>
                  <a:lnTo>
                    <a:pt x="553" y="248"/>
                  </a:lnTo>
                  <a:lnTo>
                    <a:pt x="552" y="248"/>
                  </a:lnTo>
                  <a:lnTo>
                    <a:pt x="550" y="248"/>
                  </a:lnTo>
                  <a:lnTo>
                    <a:pt x="549" y="249"/>
                  </a:lnTo>
                  <a:lnTo>
                    <a:pt x="548" y="249"/>
                  </a:lnTo>
                  <a:lnTo>
                    <a:pt x="547" y="250"/>
                  </a:lnTo>
                  <a:lnTo>
                    <a:pt x="545" y="251"/>
                  </a:lnTo>
                  <a:lnTo>
                    <a:pt x="543" y="251"/>
                  </a:lnTo>
                  <a:lnTo>
                    <a:pt x="542" y="252"/>
                  </a:lnTo>
                  <a:lnTo>
                    <a:pt x="540" y="254"/>
                  </a:lnTo>
                  <a:lnTo>
                    <a:pt x="539" y="254"/>
                  </a:lnTo>
                  <a:lnTo>
                    <a:pt x="538" y="256"/>
                  </a:lnTo>
                  <a:lnTo>
                    <a:pt x="537" y="257"/>
                  </a:lnTo>
                  <a:lnTo>
                    <a:pt x="535" y="258"/>
                  </a:lnTo>
                  <a:lnTo>
                    <a:pt x="534" y="259"/>
                  </a:lnTo>
                  <a:lnTo>
                    <a:pt x="533" y="261"/>
                  </a:lnTo>
                  <a:lnTo>
                    <a:pt x="529" y="266"/>
                  </a:lnTo>
                  <a:lnTo>
                    <a:pt x="528" y="268"/>
                  </a:lnTo>
                  <a:lnTo>
                    <a:pt x="527" y="269"/>
                  </a:lnTo>
                  <a:lnTo>
                    <a:pt x="527" y="270"/>
                  </a:lnTo>
                  <a:lnTo>
                    <a:pt x="526" y="271"/>
                  </a:lnTo>
                  <a:lnTo>
                    <a:pt x="526" y="273"/>
                  </a:lnTo>
                  <a:lnTo>
                    <a:pt x="526" y="274"/>
                  </a:lnTo>
                  <a:lnTo>
                    <a:pt x="526" y="275"/>
                  </a:lnTo>
                  <a:lnTo>
                    <a:pt x="526" y="276"/>
                  </a:lnTo>
                  <a:lnTo>
                    <a:pt x="526" y="277"/>
                  </a:lnTo>
                  <a:lnTo>
                    <a:pt x="527" y="278"/>
                  </a:lnTo>
                  <a:lnTo>
                    <a:pt x="527" y="278"/>
                  </a:lnTo>
                  <a:lnTo>
                    <a:pt x="528" y="279"/>
                  </a:lnTo>
                  <a:lnTo>
                    <a:pt x="528" y="279"/>
                  </a:lnTo>
                  <a:lnTo>
                    <a:pt x="529" y="279"/>
                  </a:lnTo>
                  <a:lnTo>
                    <a:pt x="530" y="279"/>
                  </a:lnTo>
                  <a:lnTo>
                    <a:pt x="531" y="279"/>
                  </a:lnTo>
                  <a:lnTo>
                    <a:pt x="533" y="279"/>
                  </a:lnTo>
                  <a:lnTo>
                    <a:pt x="535" y="279"/>
                  </a:lnTo>
                  <a:lnTo>
                    <a:pt x="537" y="279"/>
                  </a:lnTo>
                  <a:lnTo>
                    <a:pt x="538" y="279"/>
                  </a:lnTo>
                  <a:lnTo>
                    <a:pt x="540" y="279"/>
                  </a:lnTo>
                  <a:lnTo>
                    <a:pt x="541" y="279"/>
                  </a:lnTo>
                  <a:lnTo>
                    <a:pt x="542" y="280"/>
                  </a:lnTo>
                  <a:lnTo>
                    <a:pt x="542" y="280"/>
                  </a:lnTo>
                  <a:lnTo>
                    <a:pt x="543" y="281"/>
                  </a:lnTo>
                  <a:lnTo>
                    <a:pt x="543" y="281"/>
                  </a:lnTo>
                  <a:lnTo>
                    <a:pt x="543" y="282"/>
                  </a:lnTo>
                  <a:lnTo>
                    <a:pt x="544" y="282"/>
                  </a:lnTo>
                  <a:lnTo>
                    <a:pt x="543" y="283"/>
                  </a:lnTo>
                  <a:lnTo>
                    <a:pt x="543" y="283"/>
                  </a:lnTo>
                  <a:lnTo>
                    <a:pt x="542" y="284"/>
                  </a:lnTo>
                  <a:lnTo>
                    <a:pt x="542" y="284"/>
                  </a:lnTo>
                  <a:lnTo>
                    <a:pt x="540" y="285"/>
                  </a:lnTo>
                  <a:lnTo>
                    <a:pt x="535" y="288"/>
                  </a:lnTo>
                  <a:lnTo>
                    <a:pt x="534" y="288"/>
                  </a:lnTo>
                  <a:lnTo>
                    <a:pt x="534" y="288"/>
                  </a:lnTo>
                  <a:lnTo>
                    <a:pt x="534" y="289"/>
                  </a:lnTo>
                  <a:lnTo>
                    <a:pt x="534" y="289"/>
                  </a:lnTo>
                  <a:lnTo>
                    <a:pt x="534" y="290"/>
                  </a:lnTo>
                  <a:lnTo>
                    <a:pt x="534" y="291"/>
                  </a:lnTo>
                  <a:lnTo>
                    <a:pt x="534" y="292"/>
                  </a:lnTo>
                  <a:lnTo>
                    <a:pt x="534" y="292"/>
                  </a:lnTo>
                  <a:lnTo>
                    <a:pt x="535" y="293"/>
                  </a:lnTo>
                  <a:lnTo>
                    <a:pt x="535" y="294"/>
                  </a:lnTo>
                  <a:lnTo>
                    <a:pt x="537" y="296"/>
                  </a:lnTo>
                  <a:lnTo>
                    <a:pt x="538" y="297"/>
                  </a:lnTo>
                  <a:lnTo>
                    <a:pt x="538" y="298"/>
                  </a:lnTo>
                  <a:lnTo>
                    <a:pt x="539" y="299"/>
                  </a:lnTo>
                  <a:lnTo>
                    <a:pt x="539" y="300"/>
                  </a:lnTo>
                  <a:lnTo>
                    <a:pt x="540" y="301"/>
                  </a:lnTo>
                  <a:lnTo>
                    <a:pt x="540" y="301"/>
                  </a:lnTo>
                  <a:lnTo>
                    <a:pt x="539" y="302"/>
                  </a:lnTo>
                  <a:lnTo>
                    <a:pt x="539" y="302"/>
                  </a:lnTo>
                  <a:lnTo>
                    <a:pt x="539" y="303"/>
                  </a:lnTo>
                  <a:lnTo>
                    <a:pt x="538" y="303"/>
                  </a:lnTo>
                  <a:lnTo>
                    <a:pt x="537" y="304"/>
                  </a:lnTo>
                  <a:lnTo>
                    <a:pt x="536" y="304"/>
                  </a:lnTo>
                  <a:lnTo>
                    <a:pt x="535" y="304"/>
                  </a:lnTo>
                  <a:lnTo>
                    <a:pt x="533" y="304"/>
                  </a:lnTo>
                  <a:lnTo>
                    <a:pt x="532" y="305"/>
                  </a:lnTo>
                  <a:lnTo>
                    <a:pt x="531" y="305"/>
                  </a:lnTo>
                  <a:lnTo>
                    <a:pt x="531" y="305"/>
                  </a:lnTo>
                  <a:lnTo>
                    <a:pt x="531" y="305"/>
                  </a:lnTo>
                  <a:lnTo>
                    <a:pt x="531" y="305"/>
                  </a:lnTo>
                  <a:lnTo>
                    <a:pt x="531" y="306"/>
                  </a:lnTo>
                  <a:lnTo>
                    <a:pt x="532" y="306"/>
                  </a:lnTo>
                  <a:lnTo>
                    <a:pt x="533" y="307"/>
                  </a:lnTo>
                  <a:lnTo>
                    <a:pt x="535" y="308"/>
                  </a:lnTo>
                  <a:lnTo>
                    <a:pt x="536" y="309"/>
                  </a:lnTo>
                  <a:lnTo>
                    <a:pt x="537" y="310"/>
                  </a:lnTo>
                  <a:lnTo>
                    <a:pt x="537" y="310"/>
                  </a:lnTo>
                  <a:lnTo>
                    <a:pt x="538" y="311"/>
                  </a:lnTo>
                  <a:lnTo>
                    <a:pt x="538" y="312"/>
                  </a:lnTo>
                  <a:lnTo>
                    <a:pt x="538" y="313"/>
                  </a:lnTo>
                  <a:lnTo>
                    <a:pt x="537" y="314"/>
                  </a:lnTo>
                  <a:lnTo>
                    <a:pt x="537" y="314"/>
                  </a:lnTo>
                  <a:lnTo>
                    <a:pt x="537" y="315"/>
                  </a:lnTo>
                  <a:lnTo>
                    <a:pt x="537" y="315"/>
                  </a:lnTo>
                  <a:lnTo>
                    <a:pt x="538" y="315"/>
                  </a:lnTo>
                  <a:lnTo>
                    <a:pt x="538" y="316"/>
                  </a:lnTo>
                  <a:lnTo>
                    <a:pt x="539" y="316"/>
                  </a:lnTo>
                  <a:lnTo>
                    <a:pt x="539" y="316"/>
                  </a:lnTo>
                  <a:lnTo>
                    <a:pt x="540" y="316"/>
                  </a:lnTo>
                  <a:lnTo>
                    <a:pt x="541" y="316"/>
                  </a:lnTo>
                  <a:lnTo>
                    <a:pt x="544" y="316"/>
                  </a:lnTo>
                  <a:lnTo>
                    <a:pt x="546" y="316"/>
                  </a:lnTo>
                  <a:lnTo>
                    <a:pt x="547" y="317"/>
                  </a:lnTo>
                  <a:lnTo>
                    <a:pt x="549" y="317"/>
                  </a:lnTo>
                  <a:lnTo>
                    <a:pt x="550" y="318"/>
                  </a:lnTo>
                  <a:lnTo>
                    <a:pt x="552" y="318"/>
                  </a:lnTo>
                  <a:lnTo>
                    <a:pt x="553" y="319"/>
                  </a:lnTo>
                  <a:lnTo>
                    <a:pt x="554" y="320"/>
                  </a:lnTo>
                  <a:lnTo>
                    <a:pt x="554" y="320"/>
                  </a:lnTo>
                  <a:lnTo>
                    <a:pt x="555" y="321"/>
                  </a:lnTo>
                  <a:lnTo>
                    <a:pt x="555" y="322"/>
                  </a:lnTo>
                  <a:lnTo>
                    <a:pt x="556" y="322"/>
                  </a:lnTo>
                  <a:lnTo>
                    <a:pt x="556" y="324"/>
                  </a:lnTo>
                  <a:lnTo>
                    <a:pt x="556" y="326"/>
                  </a:lnTo>
                  <a:lnTo>
                    <a:pt x="556" y="329"/>
                  </a:lnTo>
                  <a:lnTo>
                    <a:pt x="556" y="331"/>
                  </a:lnTo>
                  <a:lnTo>
                    <a:pt x="556" y="334"/>
                  </a:lnTo>
                  <a:lnTo>
                    <a:pt x="556" y="335"/>
                  </a:lnTo>
                  <a:lnTo>
                    <a:pt x="555" y="337"/>
                  </a:lnTo>
                  <a:lnTo>
                    <a:pt x="554" y="343"/>
                  </a:lnTo>
                  <a:lnTo>
                    <a:pt x="554" y="345"/>
                  </a:lnTo>
                  <a:lnTo>
                    <a:pt x="553" y="347"/>
                  </a:lnTo>
                  <a:lnTo>
                    <a:pt x="553" y="352"/>
                  </a:lnTo>
                  <a:lnTo>
                    <a:pt x="553" y="356"/>
                  </a:lnTo>
                  <a:lnTo>
                    <a:pt x="553" y="357"/>
                  </a:lnTo>
                  <a:lnTo>
                    <a:pt x="553" y="363"/>
                  </a:lnTo>
                  <a:lnTo>
                    <a:pt x="553" y="364"/>
                  </a:lnTo>
                  <a:lnTo>
                    <a:pt x="553" y="365"/>
                  </a:lnTo>
                  <a:lnTo>
                    <a:pt x="553" y="365"/>
                  </a:lnTo>
                  <a:lnTo>
                    <a:pt x="553" y="366"/>
                  </a:lnTo>
                  <a:lnTo>
                    <a:pt x="554" y="366"/>
                  </a:lnTo>
                  <a:lnTo>
                    <a:pt x="554" y="367"/>
                  </a:lnTo>
                  <a:lnTo>
                    <a:pt x="556" y="368"/>
                  </a:lnTo>
                  <a:lnTo>
                    <a:pt x="557" y="368"/>
                  </a:lnTo>
                  <a:lnTo>
                    <a:pt x="558" y="369"/>
                  </a:lnTo>
                  <a:lnTo>
                    <a:pt x="559" y="370"/>
                  </a:lnTo>
                  <a:lnTo>
                    <a:pt x="560" y="371"/>
                  </a:lnTo>
                  <a:lnTo>
                    <a:pt x="561" y="372"/>
                  </a:lnTo>
                  <a:lnTo>
                    <a:pt x="561" y="373"/>
                  </a:lnTo>
                  <a:lnTo>
                    <a:pt x="562" y="375"/>
                  </a:lnTo>
                  <a:lnTo>
                    <a:pt x="562" y="377"/>
                  </a:lnTo>
                  <a:lnTo>
                    <a:pt x="563" y="379"/>
                  </a:lnTo>
                  <a:lnTo>
                    <a:pt x="563" y="380"/>
                  </a:lnTo>
                  <a:lnTo>
                    <a:pt x="563" y="382"/>
                  </a:lnTo>
                  <a:lnTo>
                    <a:pt x="563" y="384"/>
                  </a:lnTo>
                  <a:lnTo>
                    <a:pt x="563" y="386"/>
                  </a:lnTo>
                  <a:lnTo>
                    <a:pt x="563" y="388"/>
                  </a:lnTo>
                  <a:lnTo>
                    <a:pt x="563" y="390"/>
                  </a:lnTo>
                  <a:lnTo>
                    <a:pt x="562" y="390"/>
                  </a:lnTo>
                  <a:lnTo>
                    <a:pt x="562" y="390"/>
                  </a:lnTo>
                  <a:lnTo>
                    <a:pt x="561" y="390"/>
                  </a:lnTo>
                  <a:lnTo>
                    <a:pt x="561" y="391"/>
                  </a:lnTo>
                  <a:lnTo>
                    <a:pt x="560" y="392"/>
                  </a:lnTo>
                  <a:lnTo>
                    <a:pt x="560" y="393"/>
                  </a:lnTo>
                  <a:lnTo>
                    <a:pt x="559" y="394"/>
                  </a:lnTo>
                  <a:lnTo>
                    <a:pt x="559" y="395"/>
                  </a:lnTo>
                  <a:lnTo>
                    <a:pt x="557" y="401"/>
                  </a:lnTo>
                  <a:lnTo>
                    <a:pt x="557" y="403"/>
                  </a:lnTo>
                  <a:lnTo>
                    <a:pt x="557" y="403"/>
                  </a:lnTo>
                  <a:lnTo>
                    <a:pt x="557" y="404"/>
                  </a:lnTo>
                  <a:lnTo>
                    <a:pt x="557" y="405"/>
                  </a:lnTo>
                  <a:lnTo>
                    <a:pt x="557" y="405"/>
                  </a:lnTo>
                  <a:lnTo>
                    <a:pt x="557" y="406"/>
                  </a:lnTo>
                  <a:lnTo>
                    <a:pt x="557" y="407"/>
                  </a:lnTo>
                  <a:lnTo>
                    <a:pt x="558" y="408"/>
                  </a:lnTo>
                  <a:lnTo>
                    <a:pt x="560" y="410"/>
                  </a:lnTo>
                  <a:lnTo>
                    <a:pt x="560" y="410"/>
                  </a:lnTo>
                  <a:lnTo>
                    <a:pt x="560" y="411"/>
                  </a:lnTo>
                  <a:lnTo>
                    <a:pt x="561" y="412"/>
                  </a:lnTo>
                  <a:lnTo>
                    <a:pt x="561" y="414"/>
                  </a:lnTo>
                  <a:lnTo>
                    <a:pt x="561" y="416"/>
                  </a:lnTo>
                  <a:lnTo>
                    <a:pt x="562" y="417"/>
                  </a:lnTo>
                  <a:lnTo>
                    <a:pt x="562" y="423"/>
                  </a:lnTo>
                  <a:lnTo>
                    <a:pt x="562" y="425"/>
                  </a:lnTo>
                  <a:lnTo>
                    <a:pt x="563" y="428"/>
                  </a:lnTo>
                  <a:lnTo>
                    <a:pt x="563" y="429"/>
                  </a:lnTo>
                  <a:lnTo>
                    <a:pt x="564" y="431"/>
                  </a:lnTo>
                  <a:lnTo>
                    <a:pt x="565" y="434"/>
                  </a:lnTo>
                  <a:lnTo>
                    <a:pt x="566" y="437"/>
                  </a:lnTo>
                  <a:lnTo>
                    <a:pt x="567" y="438"/>
                  </a:lnTo>
                  <a:lnTo>
                    <a:pt x="567" y="440"/>
                  </a:lnTo>
                  <a:lnTo>
                    <a:pt x="568" y="441"/>
                  </a:lnTo>
                  <a:lnTo>
                    <a:pt x="568" y="441"/>
                  </a:lnTo>
                  <a:lnTo>
                    <a:pt x="568" y="442"/>
                  </a:lnTo>
                  <a:lnTo>
                    <a:pt x="567" y="443"/>
                  </a:lnTo>
                  <a:lnTo>
                    <a:pt x="564" y="448"/>
                  </a:lnTo>
                  <a:lnTo>
                    <a:pt x="563" y="449"/>
                  </a:lnTo>
                  <a:lnTo>
                    <a:pt x="562" y="451"/>
                  </a:lnTo>
                  <a:lnTo>
                    <a:pt x="561" y="453"/>
                  </a:lnTo>
                  <a:lnTo>
                    <a:pt x="561" y="454"/>
                  </a:lnTo>
                  <a:lnTo>
                    <a:pt x="561" y="456"/>
                  </a:lnTo>
                  <a:lnTo>
                    <a:pt x="560" y="460"/>
                  </a:lnTo>
                  <a:lnTo>
                    <a:pt x="560" y="462"/>
                  </a:lnTo>
                  <a:lnTo>
                    <a:pt x="560" y="464"/>
                  </a:lnTo>
                  <a:lnTo>
                    <a:pt x="560" y="466"/>
                  </a:lnTo>
                  <a:lnTo>
                    <a:pt x="561" y="469"/>
                  </a:lnTo>
                  <a:lnTo>
                    <a:pt x="561" y="471"/>
                  </a:lnTo>
                  <a:lnTo>
                    <a:pt x="562" y="473"/>
                  </a:lnTo>
                  <a:lnTo>
                    <a:pt x="564" y="477"/>
                  </a:lnTo>
                  <a:lnTo>
                    <a:pt x="565" y="479"/>
                  </a:lnTo>
                  <a:lnTo>
                    <a:pt x="566" y="480"/>
                  </a:lnTo>
                  <a:lnTo>
                    <a:pt x="568" y="483"/>
                  </a:lnTo>
                  <a:lnTo>
                    <a:pt x="569" y="483"/>
                  </a:lnTo>
                  <a:lnTo>
                    <a:pt x="569" y="484"/>
                  </a:lnTo>
                  <a:lnTo>
                    <a:pt x="570" y="485"/>
                  </a:lnTo>
                  <a:lnTo>
                    <a:pt x="570" y="487"/>
                  </a:lnTo>
                  <a:lnTo>
                    <a:pt x="570" y="488"/>
                  </a:lnTo>
                  <a:lnTo>
                    <a:pt x="569" y="489"/>
                  </a:lnTo>
                  <a:lnTo>
                    <a:pt x="569" y="492"/>
                  </a:lnTo>
                  <a:lnTo>
                    <a:pt x="568" y="494"/>
                  </a:lnTo>
                  <a:lnTo>
                    <a:pt x="568" y="495"/>
                  </a:lnTo>
                  <a:lnTo>
                    <a:pt x="567" y="496"/>
                  </a:lnTo>
                  <a:lnTo>
                    <a:pt x="565" y="499"/>
                  </a:lnTo>
                  <a:lnTo>
                    <a:pt x="564" y="501"/>
                  </a:lnTo>
                  <a:lnTo>
                    <a:pt x="563" y="503"/>
                  </a:lnTo>
                  <a:lnTo>
                    <a:pt x="562" y="507"/>
                  </a:lnTo>
                  <a:lnTo>
                    <a:pt x="561" y="509"/>
                  </a:lnTo>
                  <a:lnTo>
                    <a:pt x="560" y="510"/>
                  </a:lnTo>
                  <a:lnTo>
                    <a:pt x="560" y="512"/>
                  </a:lnTo>
                  <a:lnTo>
                    <a:pt x="559" y="512"/>
                  </a:lnTo>
                  <a:lnTo>
                    <a:pt x="558" y="513"/>
                  </a:lnTo>
                  <a:lnTo>
                    <a:pt x="554" y="516"/>
                  </a:lnTo>
                  <a:lnTo>
                    <a:pt x="551" y="518"/>
                  </a:lnTo>
                  <a:lnTo>
                    <a:pt x="549" y="520"/>
                  </a:lnTo>
                  <a:lnTo>
                    <a:pt x="548" y="521"/>
                  </a:lnTo>
                  <a:lnTo>
                    <a:pt x="546" y="523"/>
                  </a:lnTo>
                  <a:lnTo>
                    <a:pt x="545" y="524"/>
                  </a:lnTo>
                  <a:lnTo>
                    <a:pt x="544" y="525"/>
                  </a:lnTo>
                  <a:lnTo>
                    <a:pt x="544" y="526"/>
                  </a:lnTo>
                  <a:lnTo>
                    <a:pt x="544" y="528"/>
                  </a:lnTo>
                  <a:lnTo>
                    <a:pt x="543" y="529"/>
                  </a:lnTo>
                  <a:lnTo>
                    <a:pt x="543" y="530"/>
                  </a:lnTo>
                  <a:lnTo>
                    <a:pt x="543" y="531"/>
                  </a:lnTo>
                  <a:lnTo>
                    <a:pt x="543" y="533"/>
                  </a:lnTo>
                  <a:lnTo>
                    <a:pt x="544" y="535"/>
                  </a:lnTo>
                  <a:lnTo>
                    <a:pt x="544" y="536"/>
                  </a:lnTo>
                  <a:lnTo>
                    <a:pt x="544" y="537"/>
                  </a:lnTo>
                  <a:lnTo>
                    <a:pt x="544" y="538"/>
                  </a:lnTo>
                  <a:lnTo>
                    <a:pt x="543" y="538"/>
                  </a:lnTo>
                  <a:lnTo>
                    <a:pt x="543" y="539"/>
                  </a:lnTo>
                  <a:lnTo>
                    <a:pt x="543" y="540"/>
                  </a:lnTo>
                  <a:lnTo>
                    <a:pt x="542" y="541"/>
                  </a:lnTo>
                  <a:lnTo>
                    <a:pt x="542" y="541"/>
                  </a:lnTo>
                  <a:lnTo>
                    <a:pt x="541" y="542"/>
                  </a:lnTo>
                  <a:lnTo>
                    <a:pt x="541" y="542"/>
                  </a:lnTo>
                  <a:lnTo>
                    <a:pt x="540" y="543"/>
                  </a:lnTo>
                  <a:lnTo>
                    <a:pt x="537" y="545"/>
                  </a:lnTo>
                  <a:lnTo>
                    <a:pt x="536" y="545"/>
                  </a:lnTo>
                  <a:lnTo>
                    <a:pt x="536" y="545"/>
                  </a:lnTo>
                  <a:lnTo>
                    <a:pt x="535" y="546"/>
                  </a:lnTo>
                  <a:lnTo>
                    <a:pt x="535" y="546"/>
                  </a:lnTo>
                  <a:lnTo>
                    <a:pt x="535" y="547"/>
                  </a:lnTo>
                  <a:lnTo>
                    <a:pt x="535" y="547"/>
                  </a:lnTo>
                  <a:lnTo>
                    <a:pt x="535" y="548"/>
                  </a:lnTo>
                  <a:lnTo>
                    <a:pt x="535" y="549"/>
                  </a:lnTo>
                  <a:lnTo>
                    <a:pt x="535" y="550"/>
                  </a:lnTo>
                  <a:lnTo>
                    <a:pt x="535" y="550"/>
                  </a:lnTo>
                  <a:lnTo>
                    <a:pt x="535" y="551"/>
                  </a:lnTo>
                  <a:lnTo>
                    <a:pt x="536" y="552"/>
                  </a:lnTo>
                  <a:lnTo>
                    <a:pt x="536" y="553"/>
                  </a:lnTo>
                  <a:lnTo>
                    <a:pt x="536" y="554"/>
                  </a:lnTo>
                  <a:lnTo>
                    <a:pt x="537" y="554"/>
                  </a:lnTo>
                  <a:lnTo>
                    <a:pt x="538" y="555"/>
                  </a:lnTo>
                  <a:lnTo>
                    <a:pt x="539" y="556"/>
                  </a:lnTo>
                  <a:lnTo>
                    <a:pt x="541" y="558"/>
                  </a:lnTo>
                  <a:lnTo>
                    <a:pt x="541" y="558"/>
                  </a:lnTo>
                  <a:lnTo>
                    <a:pt x="542" y="559"/>
                  </a:lnTo>
                  <a:lnTo>
                    <a:pt x="542" y="559"/>
                  </a:lnTo>
                  <a:lnTo>
                    <a:pt x="542" y="560"/>
                  </a:lnTo>
                  <a:lnTo>
                    <a:pt x="542" y="560"/>
                  </a:lnTo>
                  <a:lnTo>
                    <a:pt x="542" y="561"/>
                  </a:lnTo>
                  <a:lnTo>
                    <a:pt x="541" y="563"/>
                  </a:lnTo>
                  <a:lnTo>
                    <a:pt x="541" y="564"/>
                  </a:lnTo>
                  <a:lnTo>
                    <a:pt x="540" y="564"/>
                  </a:lnTo>
                  <a:lnTo>
                    <a:pt x="540" y="565"/>
                  </a:lnTo>
                  <a:lnTo>
                    <a:pt x="539" y="565"/>
                  </a:lnTo>
                  <a:lnTo>
                    <a:pt x="539" y="565"/>
                  </a:lnTo>
                  <a:lnTo>
                    <a:pt x="537" y="566"/>
                  </a:lnTo>
                  <a:lnTo>
                    <a:pt x="536" y="567"/>
                  </a:lnTo>
                  <a:lnTo>
                    <a:pt x="535" y="567"/>
                  </a:lnTo>
                  <a:lnTo>
                    <a:pt x="534" y="570"/>
                  </a:lnTo>
                  <a:lnTo>
                    <a:pt x="532" y="571"/>
                  </a:lnTo>
                  <a:lnTo>
                    <a:pt x="531" y="572"/>
                  </a:lnTo>
                  <a:lnTo>
                    <a:pt x="530" y="573"/>
                  </a:lnTo>
                  <a:lnTo>
                    <a:pt x="530" y="574"/>
                  </a:lnTo>
                  <a:lnTo>
                    <a:pt x="529" y="575"/>
                  </a:lnTo>
                  <a:lnTo>
                    <a:pt x="529" y="576"/>
                  </a:lnTo>
                  <a:lnTo>
                    <a:pt x="529" y="577"/>
                  </a:lnTo>
                  <a:lnTo>
                    <a:pt x="529" y="578"/>
                  </a:lnTo>
                  <a:lnTo>
                    <a:pt x="529" y="579"/>
                  </a:lnTo>
                  <a:lnTo>
                    <a:pt x="529" y="580"/>
                  </a:lnTo>
                  <a:lnTo>
                    <a:pt x="530" y="582"/>
                  </a:lnTo>
                  <a:lnTo>
                    <a:pt x="531" y="584"/>
                  </a:lnTo>
                  <a:lnTo>
                    <a:pt x="532" y="585"/>
                  </a:lnTo>
                  <a:lnTo>
                    <a:pt x="534" y="588"/>
                  </a:lnTo>
                  <a:lnTo>
                    <a:pt x="535" y="589"/>
                  </a:lnTo>
                  <a:lnTo>
                    <a:pt x="535" y="590"/>
                  </a:lnTo>
                  <a:lnTo>
                    <a:pt x="536" y="591"/>
                  </a:lnTo>
                  <a:lnTo>
                    <a:pt x="536" y="593"/>
                  </a:lnTo>
                  <a:lnTo>
                    <a:pt x="536" y="594"/>
                  </a:lnTo>
                  <a:lnTo>
                    <a:pt x="536" y="595"/>
                  </a:lnTo>
                  <a:lnTo>
                    <a:pt x="536" y="596"/>
                  </a:lnTo>
                  <a:lnTo>
                    <a:pt x="536" y="597"/>
                  </a:lnTo>
                  <a:lnTo>
                    <a:pt x="536" y="598"/>
                  </a:lnTo>
                  <a:lnTo>
                    <a:pt x="535" y="598"/>
                  </a:lnTo>
                  <a:lnTo>
                    <a:pt x="535" y="599"/>
                  </a:lnTo>
                  <a:lnTo>
                    <a:pt x="533" y="601"/>
                  </a:lnTo>
                  <a:lnTo>
                    <a:pt x="532" y="602"/>
                  </a:lnTo>
                  <a:lnTo>
                    <a:pt x="531" y="604"/>
                  </a:lnTo>
                  <a:lnTo>
                    <a:pt x="530" y="605"/>
                  </a:lnTo>
                  <a:lnTo>
                    <a:pt x="529" y="606"/>
                  </a:lnTo>
                  <a:lnTo>
                    <a:pt x="529" y="608"/>
                  </a:lnTo>
                  <a:lnTo>
                    <a:pt x="527" y="613"/>
                  </a:lnTo>
                  <a:lnTo>
                    <a:pt x="526" y="617"/>
                  </a:lnTo>
                  <a:lnTo>
                    <a:pt x="526" y="617"/>
                  </a:lnTo>
                  <a:lnTo>
                    <a:pt x="525" y="618"/>
                  </a:lnTo>
                  <a:lnTo>
                    <a:pt x="525" y="619"/>
                  </a:lnTo>
                  <a:lnTo>
                    <a:pt x="524" y="619"/>
                  </a:lnTo>
                  <a:lnTo>
                    <a:pt x="523" y="619"/>
                  </a:lnTo>
                  <a:lnTo>
                    <a:pt x="519" y="621"/>
                  </a:lnTo>
                  <a:lnTo>
                    <a:pt x="517" y="622"/>
                  </a:lnTo>
                  <a:lnTo>
                    <a:pt x="515" y="623"/>
                  </a:lnTo>
                  <a:lnTo>
                    <a:pt x="514" y="624"/>
                  </a:lnTo>
                  <a:lnTo>
                    <a:pt x="510" y="627"/>
                  </a:lnTo>
                  <a:lnTo>
                    <a:pt x="508" y="629"/>
                  </a:lnTo>
                  <a:lnTo>
                    <a:pt x="506" y="630"/>
                  </a:lnTo>
                  <a:lnTo>
                    <a:pt x="505" y="630"/>
                  </a:lnTo>
                  <a:lnTo>
                    <a:pt x="504" y="631"/>
                  </a:lnTo>
                  <a:lnTo>
                    <a:pt x="502" y="631"/>
                  </a:lnTo>
                  <a:lnTo>
                    <a:pt x="501" y="632"/>
                  </a:lnTo>
                  <a:lnTo>
                    <a:pt x="500" y="632"/>
                  </a:lnTo>
                  <a:lnTo>
                    <a:pt x="499" y="632"/>
                  </a:lnTo>
                  <a:lnTo>
                    <a:pt x="498" y="632"/>
                  </a:lnTo>
                  <a:lnTo>
                    <a:pt x="497" y="632"/>
                  </a:lnTo>
                  <a:lnTo>
                    <a:pt x="495" y="632"/>
                  </a:lnTo>
                  <a:lnTo>
                    <a:pt x="490" y="631"/>
                  </a:lnTo>
                  <a:lnTo>
                    <a:pt x="489" y="631"/>
                  </a:lnTo>
                  <a:lnTo>
                    <a:pt x="488" y="631"/>
                  </a:lnTo>
                  <a:lnTo>
                    <a:pt x="487" y="631"/>
                  </a:lnTo>
                  <a:lnTo>
                    <a:pt x="487" y="631"/>
                  </a:lnTo>
                  <a:lnTo>
                    <a:pt x="486" y="631"/>
                  </a:lnTo>
                  <a:lnTo>
                    <a:pt x="486" y="632"/>
                  </a:lnTo>
                  <a:lnTo>
                    <a:pt x="486" y="633"/>
                  </a:lnTo>
                  <a:lnTo>
                    <a:pt x="485" y="638"/>
                  </a:lnTo>
                  <a:lnTo>
                    <a:pt x="484" y="641"/>
                  </a:lnTo>
                  <a:lnTo>
                    <a:pt x="484" y="643"/>
                  </a:lnTo>
                  <a:lnTo>
                    <a:pt x="484" y="649"/>
                  </a:lnTo>
                  <a:lnTo>
                    <a:pt x="483" y="651"/>
                  </a:lnTo>
                  <a:lnTo>
                    <a:pt x="483" y="653"/>
                  </a:lnTo>
                  <a:lnTo>
                    <a:pt x="482" y="656"/>
                  </a:lnTo>
                  <a:lnTo>
                    <a:pt x="482" y="658"/>
                  </a:lnTo>
                  <a:lnTo>
                    <a:pt x="482" y="659"/>
                  </a:lnTo>
                  <a:lnTo>
                    <a:pt x="482" y="660"/>
                  </a:lnTo>
                  <a:lnTo>
                    <a:pt x="482" y="662"/>
                  </a:lnTo>
                  <a:lnTo>
                    <a:pt x="483" y="663"/>
                  </a:lnTo>
                  <a:lnTo>
                    <a:pt x="484" y="667"/>
                  </a:lnTo>
                  <a:lnTo>
                    <a:pt x="485" y="669"/>
                  </a:lnTo>
                  <a:lnTo>
                    <a:pt x="485" y="670"/>
                  </a:lnTo>
                  <a:lnTo>
                    <a:pt x="487" y="676"/>
                  </a:lnTo>
                  <a:lnTo>
                    <a:pt x="487" y="678"/>
                  </a:lnTo>
                  <a:lnTo>
                    <a:pt x="487" y="680"/>
                  </a:lnTo>
                  <a:lnTo>
                    <a:pt x="487" y="682"/>
                  </a:lnTo>
                  <a:lnTo>
                    <a:pt x="487" y="684"/>
                  </a:lnTo>
                  <a:lnTo>
                    <a:pt x="486" y="685"/>
                  </a:lnTo>
                  <a:lnTo>
                    <a:pt x="486" y="686"/>
                  </a:lnTo>
                  <a:lnTo>
                    <a:pt x="486" y="687"/>
                  </a:lnTo>
                  <a:lnTo>
                    <a:pt x="485" y="688"/>
                  </a:lnTo>
                  <a:lnTo>
                    <a:pt x="485" y="688"/>
                  </a:lnTo>
                  <a:lnTo>
                    <a:pt x="484" y="689"/>
                  </a:lnTo>
                  <a:lnTo>
                    <a:pt x="483" y="690"/>
                  </a:lnTo>
                  <a:lnTo>
                    <a:pt x="483" y="691"/>
                  </a:lnTo>
                  <a:lnTo>
                    <a:pt x="481" y="692"/>
                  </a:lnTo>
                  <a:lnTo>
                    <a:pt x="480" y="693"/>
                  </a:lnTo>
                  <a:lnTo>
                    <a:pt x="479" y="693"/>
                  </a:lnTo>
                  <a:lnTo>
                    <a:pt x="476" y="695"/>
                  </a:lnTo>
                  <a:lnTo>
                    <a:pt x="475" y="695"/>
                  </a:lnTo>
                  <a:lnTo>
                    <a:pt x="474" y="696"/>
                  </a:lnTo>
                  <a:lnTo>
                    <a:pt x="473" y="696"/>
                  </a:lnTo>
                  <a:lnTo>
                    <a:pt x="472" y="697"/>
                  </a:lnTo>
                  <a:lnTo>
                    <a:pt x="471" y="698"/>
                  </a:lnTo>
                  <a:lnTo>
                    <a:pt x="470" y="699"/>
                  </a:lnTo>
                  <a:lnTo>
                    <a:pt x="469" y="700"/>
                  </a:lnTo>
                  <a:lnTo>
                    <a:pt x="468" y="702"/>
                  </a:lnTo>
                  <a:lnTo>
                    <a:pt x="466" y="705"/>
                  </a:lnTo>
                  <a:lnTo>
                    <a:pt x="465" y="708"/>
                  </a:lnTo>
                  <a:lnTo>
                    <a:pt x="464" y="710"/>
                  </a:lnTo>
                  <a:lnTo>
                    <a:pt x="463" y="712"/>
                  </a:lnTo>
                  <a:lnTo>
                    <a:pt x="463" y="713"/>
                  </a:lnTo>
                  <a:lnTo>
                    <a:pt x="462" y="716"/>
                  </a:lnTo>
                  <a:lnTo>
                    <a:pt x="462" y="718"/>
                  </a:lnTo>
                  <a:lnTo>
                    <a:pt x="461" y="722"/>
                  </a:lnTo>
                  <a:lnTo>
                    <a:pt x="461" y="724"/>
                  </a:lnTo>
                  <a:lnTo>
                    <a:pt x="460" y="726"/>
                  </a:lnTo>
                  <a:lnTo>
                    <a:pt x="460" y="728"/>
                  </a:lnTo>
                  <a:lnTo>
                    <a:pt x="460" y="730"/>
                  </a:lnTo>
                  <a:lnTo>
                    <a:pt x="460" y="732"/>
                  </a:lnTo>
                  <a:lnTo>
                    <a:pt x="461" y="734"/>
                  </a:lnTo>
                  <a:lnTo>
                    <a:pt x="461" y="735"/>
                  </a:lnTo>
                  <a:lnTo>
                    <a:pt x="461" y="736"/>
                  </a:lnTo>
                  <a:lnTo>
                    <a:pt x="461" y="738"/>
                  </a:lnTo>
                  <a:lnTo>
                    <a:pt x="462" y="739"/>
                  </a:lnTo>
                  <a:lnTo>
                    <a:pt x="464" y="744"/>
                  </a:lnTo>
                  <a:lnTo>
                    <a:pt x="464" y="746"/>
                  </a:lnTo>
                  <a:lnTo>
                    <a:pt x="464" y="746"/>
                  </a:lnTo>
                  <a:lnTo>
                    <a:pt x="463" y="746"/>
                  </a:lnTo>
                  <a:lnTo>
                    <a:pt x="462" y="745"/>
                  </a:lnTo>
                  <a:lnTo>
                    <a:pt x="461" y="745"/>
                  </a:lnTo>
                  <a:lnTo>
                    <a:pt x="460" y="745"/>
                  </a:lnTo>
                  <a:lnTo>
                    <a:pt x="459" y="745"/>
                  </a:lnTo>
                  <a:lnTo>
                    <a:pt x="457" y="745"/>
                  </a:lnTo>
                  <a:lnTo>
                    <a:pt x="456" y="745"/>
                  </a:lnTo>
                  <a:lnTo>
                    <a:pt x="454" y="746"/>
                  </a:lnTo>
                  <a:lnTo>
                    <a:pt x="453" y="747"/>
                  </a:lnTo>
                  <a:lnTo>
                    <a:pt x="451" y="747"/>
                  </a:lnTo>
                  <a:lnTo>
                    <a:pt x="450" y="748"/>
                  </a:lnTo>
                  <a:lnTo>
                    <a:pt x="449" y="749"/>
                  </a:lnTo>
                  <a:lnTo>
                    <a:pt x="448" y="750"/>
                  </a:lnTo>
                  <a:lnTo>
                    <a:pt x="447" y="751"/>
                  </a:lnTo>
                  <a:lnTo>
                    <a:pt x="447" y="752"/>
                  </a:lnTo>
                  <a:lnTo>
                    <a:pt x="446" y="753"/>
                  </a:lnTo>
                  <a:lnTo>
                    <a:pt x="444" y="757"/>
                  </a:lnTo>
                  <a:lnTo>
                    <a:pt x="443" y="758"/>
                  </a:lnTo>
                  <a:lnTo>
                    <a:pt x="443" y="758"/>
                  </a:lnTo>
                  <a:lnTo>
                    <a:pt x="443" y="759"/>
                  </a:lnTo>
                  <a:lnTo>
                    <a:pt x="442" y="759"/>
                  </a:lnTo>
                  <a:lnTo>
                    <a:pt x="442" y="759"/>
                  </a:lnTo>
                  <a:lnTo>
                    <a:pt x="441" y="759"/>
                  </a:lnTo>
                  <a:lnTo>
                    <a:pt x="440" y="760"/>
                  </a:lnTo>
                  <a:lnTo>
                    <a:pt x="439" y="759"/>
                  </a:lnTo>
                  <a:lnTo>
                    <a:pt x="438" y="759"/>
                  </a:lnTo>
                  <a:lnTo>
                    <a:pt x="437" y="759"/>
                  </a:lnTo>
                  <a:lnTo>
                    <a:pt x="436" y="758"/>
                  </a:lnTo>
                  <a:lnTo>
                    <a:pt x="434" y="757"/>
                  </a:lnTo>
                  <a:lnTo>
                    <a:pt x="430" y="755"/>
                  </a:lnTo>
                  <a:lnTo>
                    <a:pt x="428" y="753"/>
                  </a:lnTo>
                  <a:lnTo>
                    <a:pt x="424" y="750"/>
                  </a:lnTo>
                  <a:lnTo>
                    <a:pt x="418" y="746"/>
                  </a:lnTo>
                  <a:lnTo>
                    <a:pt x="415" y="744"/>
                  </a:lnTo>
                  <a:lnTo>
                    <a:pt x="412" y="742"/>
                  </a:lnTo>
                  <a:lnTo>
                    <a:pt x="411" y="741"/>
                  </a:lnTo>
                  <a:lnTo>
                    <a:pt x="409" y="739"/>
                  </a:lnTo>
                  <a:lnTo>
                    <a:pt x="407" y="737"/>
                  </a:lnTo>
                  <a:lnTo>
                    <a:pt x="406" y="735"/>
                  </a:lnTo>
                  <a:lnTo>
                    <a:pt x="405" y="734"/>
                  </a:lnTo>
                  <a:lnTo>
                    <a:pt x="404" y="732"/>
                  </a:lnTo>
                  <a:lnTo>
                    <a:pt x="404" y="731"/>
                  </a:lnTo>
                  <a:lnTo>
                    <a:pt x="403" y="730"/>
                  </a:lnTo>
                  <a:lnTo>
                    <a:pt x="403" y="728"/>
                  </a:lnTo>
                  <a:lnTo>
                    <a:pt x="402" y="726"/>
                  </a:lnTo>
                  <a:lnTo>
                    <a:pt x="402" y="720"/>
                  </a:lnTo>
                  <a:lnTo>
                    <a:pt x="401" y="714"/>
                  </a:lnTo>
                  <a:lnTo>
                    <a:pt x="401" y="709"/>
                  </a:lnTo>
                  <a:lnTo>
                    <a:pt x="401" y="707"/>
                  </a:lnTo>
                  <a:lnTo>
                    <a:pt x="400" y="704"/>
                  </a:lnTo>
                  <a:lnTo>
                    <a:pt x="400" y="702"/>
                  </a:lnTo>
                  <a:lnTo>
                    <a:pt x="399" y="699"/>
                  </a:lnTo>
                  <a:lnTo>
                    <a:pt x="398" y="694"/>
                  </a:lnTo>
                  <a:lnTo>
                    <a:pt x="397" y="692"/>
                  </a:lnTo>
                  <a:lnTo>
                    <a:pt x="396" y="691"/>
                  </a:lnTo>
                  <a:lnTo>
                    <a:pt x="396" y="690"/>
                  </a:lnTo>
                  <a:lnTo>
                    <a:pt x="395" y="689"/>
                  </a:lnTo>
                  <a:lnTo>
                    <a:pt x="394" y="687"/>
                  </a:lnTo>
                  <a:lnTo>
                    <a:pt x="391" y="683"/>
                  </a:lnTo>
                  <a:lnTo>
                    <a:pt x="387" y="679"/>
                  </a:lnTo>
                  <a:lnTo>
                    <a:pt x="383" y="674"/>
                  </a:lnTo>
                  <a:lnTo>
                    <a:pt x="376" y="666"/>
                  </a:lnTo>
                  <a:lnTo>
                    <a:pt x="375" y="665"/>
                  </a:lnTo>
                  <a:lnTo>
                    <a:pt x="373" y="663"/>
                  </a:lnTo>
                  <a:lnTo>
                    <a:pt x="372" y="661"/>
                  </a:lnTo>
                  <a:lnTo>
                    <a:pt x="370" y="660"/>
                  </a:lnTo>
                  <a:lnTo>
                    <a:pt x="368" y="657"/>
                  </a:lnTo>
                  <a:lnTo>
                    <a:pt x="366" y="656"/>
                  </a:lnTo>
                  <a:lnTo>
                    <a:pt x="364" y="655"/>
                  </a:lnTo>
                  <a:lnTo>
                    <a:pt x="362" y="653"/>
                  </a:lnTo>
                  <a:lnTo>
                    <a:pt x="360" y="651"/>
                  </a:lnTo>
                  <a:lnTo>
                    <a:pt x="358" y="650"/>
                  </a:lnTo>
                  <a:lnTo>
                    <a:pt x="356" y="649"/>
                  </a:lnTo>
                  <a:lnTo>
                    <a:pt x="353" y="647"/>
                  </a:lnTo>
                  <a:lnTo>
                    <a:pt x="352" y="647"/>
                  </a:lnTo>
                  <a:lnTo>
                    <a:pt x="351" y="646"/>
                  </a:lnTo>
                  <a:lnTo>
                    <a:pt x="348" y="646"/>
                  </a:lnTo>
                  <a:lnTo>
                    <a:pt x="346" y="646"/>
                  </a:lnTo>
                  <a:lnTo>
                    <a:pt x="344" y="645"/>
                  </a:lnTo>
                  <a:lnTo>
                    <a:pt x="341" y="645"/>
                  </a:lnTo>
                  <a:lnTo>
                    <a:pt x="335" y="645"/>
                  </a:lnTo>
                  <a:lnTo>
                    <a:pt x="332" y="645"/>
                  </a:lnTo>
                  <a:lnTo>
                    <a:pt x="331" y="645"/>
                  </a:lnTo>
                  <a:lnTo>
                    <a:pt x="329" y="645"/>
                  </a:lnTo>
                  <a:lnTo>
                    <a:pt x="328" y="644"/>
                  </a:lnTo>
                  <a:lnTo>
                    <a:pt x="326" y="644"/>
                  </a:lnTo>
                  <a:lnTo>
                    <a:pt x="324" y="643"/>
                  </a:lnTo>
                  <a:lnTo>
                    <a:pt x="322" y="642"/>
                  </a:lnTo>
                  <a:lnTo>
                    <a:pt x="320" y="641"/>
                  </a:lnTo>
                  <a:lnTo>
                    <a:pt x="318" y="640"/>
                  </a:lnTo>
                  <a:lnTo>
                    <a:pt x="316" y="639"/>
                  </a:lnTo>
                  <a:lnTo>
                    <a:pt x="314" y="637"/>
                  </a:lnTo>
                  <a:lnTo>
                    <a:pt x="312" y="636"/>
                  </a:lnTo>
                  <a:lnTo>
                    <a:pt x="311" y="634"/>
                  </a:lnTo>
                  <a:lnTo>
                    <a:pt x="309" y="633"/>
                  </a:lnTo>
                  <a:lnTo>
                    <a:pt x="308" y="631"/>
                  </a:lnTo>
                  <a:lnTo>
                    <a:pt x="308" y="630"/>
                  </a:lnTo>
                  <a:lnTo>
                    <a:pt x="307" y="629"/>
                  </a:lnTo>
                  <a:lnTo>
                    <a:pt x="306" y="627"/>
                  </a:lnTo>
                  <a:lnTo>
                    <a:pt x="306" y="625"/>
                  </a:lnTo>
                  <a:lnTo>
                    <a:pt x="305" y="623"/>
                  </a:lnTo>
                  <a:lnTo>
                    <a:pt x="304" y="617"/>
                  </a:lnTo>
                  <a:lnTo>
                    <a:pt x="303" y="615"/>
                  </a:lnTo>
                  <a:lnTo>
                    <a:pt x="303" y="613"/>
                  </a:lnTo>
                  <a:lnTo>
                    <a:pt x="302" y="612"/>
                  </a:lnTo>
                  <a:lnTo>
                    <a:pt x="301" y="610"/>
                  </a:lnTo>
                  <a:lnTo>
                    <a:pt x="301" y="609"/>
                  </a:lnTo>
                  <a:lnTo>
                    <a:pt x="300" y="608"/>
                  </a:lnTo>
                  <a:lnTo>
                    <a:pt x="299" y="606"/>
                  </a:lnTo>
                  <a:lnTo>
                    <a:pt x="296" y="603"/>
                  </a:lnTo>
                  <a:lnTo>
                    <a:pt x="291" y="597"/>
                  </a:lnTo>
                  <a:lnTo>
                    <a:pt x="284" y="590"/>
                  </a:lnTo>
                  <a:lnTo>
                    <a:pt x="283" y="589"/>
                  </a:lnTo>
                  <a:lnTo>
                    <a:pt x="282" y="588"/>
                  </a:lnTo>
                  <a:lnTo>
                    <a:pt x="281" y="587"/>
                  </a:lnTo>
                  <a:lnTo>
                    <a:pt x="280" y="585"/>
                  </a:lnTo>
                  <a:lnTo>
                    <a:pt x="280" y="584"/>
                  </a:lnTo>
                  <a:lnTo>
                    <a:pt x="278" y="580"/>
                  </a:lnTo>
                  <a:lnTo>
                    <a:pt x="277" y="578"/>
                  </a:lnTo>
                  <a:lnTo>
                    <a:pt x="275" y="576"/>
                  </a:lnTo>
                  <a:lnTo>
                    <a:pt x="272" y="572"/>
                  </a:lnTo>
                  <a:lnTo>
                    <a:pt x="271" y="571"/>
                  </a:lnTo>
                  <a:lnTo>
                    <a:pt x="270" y="569"/>
                  </a:lnTo>
                  <a:lnTo>
                    <a:pt x="267" y="564"/>
                  </a:lnTo>
                  <a:lnTo>
                    <a:pt x="267" y="563"/>
                  </a:lnTo>
                  <a:lnTo>
                    <a:pt x="266" y="562"/>
                  </a:lnTo>
                  <a:lnTo>
                    <a:pt x="265" y="561"/>
                  </a:lnTo>
                  <a:lnTo>
                    <a:pt x="264" y="560"/>
                  </a:lnTo>
                  <a:lnTo>
                    <a:pt x="260" y="556"/>
                  </a:lnTo>
                  <a:lnTo>
                    <a:pt x="258" y="555"/>
                  </a:lnTo>
                  <a:lnTo>
                    <a:pt x="257" y="553"/>
                  </a:lnTo>
                  <a:lnTo>
                    <a:pt x="255" y="551"/>
                  </a:lnTo>
                  <a:lnTo>
                    <a:pt x="254" y="549"/>
                  </a:lnTo>
                  <a:lnTo>
                    <a:pt x="253" y="548"/>
                  </a:lnTo>
                  <a:lnTo>
                    <a:pt x="249" y="545"/>
                  </a:lnTo>
                  <a:lnTo>
                    <a:pt x="248" y="544"/>
                  </a:lnTo>
                  <a:lnTo>
                    <a:pt x="248" y="543"/>
                  </a:lnTo>
                  <a:lnTo>
                    <a:pt x="247" y="542"/>
                  </a:lnTo>
                  <a:lnTo>
                    <a:pt x="246" y="541"/>
                  </a:lnTo>
                  <a:lnTo>
                    <a:pt x="246" y="539"/>
                  </a:lnTo>
                  <a:lnTo>
                    <a:pt x="245" y="538"/>
                  </a:lnTo>
                  <a:lnTo>
                    <a:pt x="245" y="536"/>
                  </a:lnTo>
                  <a:lnTo>
                    <a:pt x="244" y="530"/>
                  </a:lnTo>
                  <a:lnTo>
                    <a:pt x="243" y="528"/>
                  </a:lnTo>
                  <a:lnTo>
                    <a:pt x="243" y="527"/>
                  </a:lnTo>
                  <a:lnTo>
                    <a:pt x="243" y="525"/>
                  </a:lnTo>
                  <a:lnTo>
                    <a:pt x="242" y="524"/>
                  </a:lnTo>
                  <a:lnTo>
                    <a:pt x="242" y="523"/>
                  </a:lnTo>
                  <a:lnTo>
                    <a:pt x="241" y="522"/>
                  </a:lnTo>
                  <a:lnTo>
                    <a:pt x="240" y="521"/>
                  </a:lnTo>
                  <a:lnTo>
                    <a:pt x="237" y="517"/>
                  </a:lnTo>
                  <a:lnTo>
                    <a:pt x="233" y="514"/>
                  </a:lnTo>
                  <a:lnTo>
                    <a:pt x="229" y="509"/>
                  </a:lnTo>
                  <a:lnTo>
                    <a:pt x="226" y="506"/>
                  </a:lnTo>
                  <a:lnTo>
                    <a:pt x="224" y="504"/>
                  </a:lnTo>
                  <a:lnTo>
                    <a:pt x="222" y="503"/>
                  </a:lnTo>
                  <a:lnTo>
                    <a:pt x="221" y="501"/>
                  </a:lnTo>
                  <a:lnTo>
                    <a:pt x="219" y="500"/>
                  </a:lnTo>
                  <a:lnTo>
                    <a:pt x="218" y="499"/>
                  </a:lnTo>
                  <a:lnTo>
                    <a:pt x="216" y="498"/>
                  </a:lnTo>
                  <a:lnTo>
                    <a:pt x="214" y="497"/>
                  </a:lnTo>
                  <a:lnTo>
                    <a:pt x="212" y="496"/>
                  </a:lnTo>
                  <a:lnTo>
                    <a:pt x="210" y="495"/>
                  </a:lnTo>
                  <a:lnTo>
                    <a:pt x="209" y="495"/>
                  </a:lnTo>
                  <a:lnTo>
                    <a:pt x="205" y="493"/>
                  </a:lnTo>
                  <a:lnTo>
                    <a:pt x="202" y="493"/>
                  </a:lnTo>
                  <a:lnTo>
                    <a:pt x="194" y="491"/>
                  </a:lnTo>
                  <a:lnTo>
                    <a:pt x="192" y="491"/>
                  </a:lnTo>
                  <a:lnTo>
                    <a:pt x="189" y="490"/>
                  </a:lnTo>
                  <a:lnTo>
                    <a:pt x="188" y="491"/>
                  </a:lnTo>
                  <a:lnTo>
                    <a:pt x="187" y="491"/>
                  </a:lnTo>
                  <a:lnTo>
                    <a:pt x="187" y="491"/>
                  </a:lnTo>
                  <a:lnTo>
                    <a:pt x="186" y="491"/>
                  </a:lnTo>
                  <a:lnTo>
                    <a:pt x="185" y="492"/>
                  </a:lnTo>
                  <a:lnTo>
                    <a:pt x="184" y="492"/>
                  </a:lnTo>
                  <a:lnTo>
                    <a:pt x="184" y="493"/>
                  </a:lnTo>
                  <a:lnTo>
                    <a:pt x="183" y="495"/>
                  </a:lnTo>
                  <a:lnTo>
                    <a:pt x="182" y="496"/>
                  </a:lnTo>
                  <a:lnTo>
                    <a:pt x="182" y="496"/>
                  </a:lnTo>
                  <a:lnTo>
                    <a:pt x="181" y="497"/>
                  </a:lnTo>
                  <a:lnTo>
                    <a:pt x="180" y="497"/>
                  </a:lnTo>
                  <a:lnTo>
                    <a:pt x="180" y="497"/>
                  </a:lnTo>
                  <a:lnTo>
                    <a:pt x="179" y="497"/>
                  </a:lnTo>
                  <a:lnTo>
                    <a:pt x="177" y="497"/>
                  </a:lnTo>
                  <a:lnTo>
                    <a:pt x="175" y="497"/>
                  </a:lnTo>
                  <a:lnTo>
                    <a:pt x="172" y="496"/>
                  </a:lnTo>
                  <a:lnTo>
                    <a:pt x="168" y="495"/>
                  </a:lnTo>
                  <a:lnTo>
                    <a:pt x="167" y="495"/>
                  </a:lnTo>
                  <a:lnTo>
                    <a:pt x="165" y="494"/>
                  </a:lnTo>
                  <a:lnTo>
                    <a:pt x="160" y="494"/>
                  </a:lnTo>
                  <a:lnTo>
                    <a:pt x="157" y="494"/>
                  </a:lnTo>
                  <a:lnTo>
                    <a:pt x="155" y="493"/>
                  </a:lnTo>
                  <a:lnTo>
                    <a:pt x="153" y="493"/>
                  </a:lnTo>
                  <a:lnTo>
                    <a:pt x="151" y="492"/>
                  </a:lnTo>
                  <a:lnTo>
                    <a:pt x="149" y="492"/>
                  </a:lnTo>
                  <a:lnTo>
                    <a:pt x="147" y="491"/>
                  </a:lnTo>
                  <a:lnTo>
                    <a:pt x="145" y="490"/>
                  </a:lnTo>
                  <a:lnTo>
                    <a:pt x="144" y="489"/>
                  </a:lnTo>
                  <a:lnTo>
                    <a:pt x="143" y="489"/>
                  </a:lnTo>
                  <a:lnTo>
                    <a:pt x="142" y="488"/>
                  </a:lnTo>
                  <a:lnTo>
                    <a:pt x="141" y="487"/>
                  </a:lnTo>
                  <a:lnTo>
                    <a:pt x="140" y="485"/>
                  </a:lnTo>
                  <a:lnTo>
                    <a:pt x="140" y="485"/>
                  </a:lnTo>
                  <a:lnTo>
                    <a:pt x="137" y="481"/>
                  </a:lnTo>
                  <a:lnTo>
                    <a:pt x="135" y="476"/>
                  </a:lnTo>
                  <a:lnTo>
                    <a:pt x="133" y="473"/>
                  </a:lnTo>
                  <a:lnTo>
                    <a:pt x="133" y="471"/>
                  </a:lnTo>
                  <a:lnTo>
                    <a:pt x="132" y="470"/>
                  </a:lnTo>
                  <a:lnTo>
                    <a:pt x="131" y="465"/>
                  </a:lnTo>
                  <a:lnTo>
                    <a:pt x="130" y="463"/>
                  </a:lnTo>
                  <a:lnTo>
                    <a:pt x="129" y="461"/>
                  </a:lnTo>
                  <a:lnTo>
                    <a:pt x="128" y="460"/>
                  </a:lnTo>
                  <a:lnTo>
                    <a:pt x="127" y="458"/>
                  </a:lnTo>
                  <a:lnTo>
                    <a:pt x="126" y="456"/>
                  </a:lnTo>
                  <a:lnTo>
                    <a:pt x="125" y="455"/>
                  </a:lnTo>
                  <a:lnTo>
                    <a:pt x="124" y="453"/>
                  </a:lnTo>
                  <a:lnTo>
                    <a:pt x="121" y="450"/>
                  </a:lnTo>
                  <a:lnTo>
                    <a:pt x="119" y="448"/>
                  </a:lnTo>
                  <a:lnTo>
                    <a:pt x="112" y="442"/>
                  </a:lnTo>
                  <a:lnTo>
                    <a:pt x="110" y="441"/>
                  </a:lnTo>
                  <a:lnTo>
                    <a:pt x="108" y="440"/>
                  </a:lnTo>
                  <a:lnTo>
                    <a:pt x="106" y="439"/>
                  </a:lnTo>
                  <a:lnTo>
                    <a:pt x="104" y="438"/>
                  </a:lnTo>
                  <a:lnTo>
                    <a:pt x="99" y="435"/>
                  </a:lnTo>
                  <a:lnTo>
                    <a:pt x="97" y="435"/>
                  </a:lnTo>
                  <a:lnTo>
                    <a:pt x="96" y="434"/>
                  </a:lnTo>
                  <a:lnTo>
                    <a:pt x="94" y="433"/>
                  </a:lnTo>
                  <a:lnTo>
                    <a:pt x="93" y="431"/>
                  </a:lnTo>
                  <a:lnTo>
                    <a:pt x="92" y="430"/>
                  </a:lnTo>
                  <a:lnTo>
                    <a:pt x="91" y="429"/>
                  </a:lnTo>
                  <a:lnTo>
                    <a:pt x="90" y="429"/>
                  </a:lnTo>
                  <a:lnTo>
                    <a:pt x="90" y="428"/>
                  </a:lnTo>
                  <a:lnTo>
                    <a:pt x="89" y="427"/>
                  </a:lnTo>
                  <a:lnTo>
                    <a:pt x="89" y="426"/>
                  </a:lnTo>
                  <a:lnTo>
                    <a:pt x="89" y="425"/>
                  </a:lnTo>
                  <a:lnTo>
                    <a:pt x="88" y="422"/>
                  </a:lnTo>
                  <a:lnTo>
                    <a:pt x="87" y="418"/>
                  </a:lnTo>
                  <a:lnTo>
                    <a:pt x="86" y="415"/>
                  </a:lnTo>
                  <a:lnTo>
                    <a:pt x="85" y="411"/>
                  </a:lnTo>
                  <a:lnTo>
                    <a:pt x="83" y="406"/>
                  </a:lnTo>
                  <a:lnTo>
                    <a:pt x="82" y="405"/>
                  </a:lnTo>
                  <a:lnTo>
                    <a:pt x="82" y="403"/>
                  </a:lnTo>
                  <a:lnTo>
                    <a:pt x="82" y="402"/>
                  </a:lnTo>
                  <a:lnTo>
                    <a:pt x="82" y="400"/>
                  </a:lnTo>
                  <a:lnTo>
                    <a:pt x="82" y="399"/>
                  </a:lnTo>
                  <a:lnTo>
                    <a:pt x="83" y="396"/>
                  </a:lnTo>
                  <a:lnTo>
                    <a:pt x="83" y="393"/>
                  </a:lnTo>
                  <a:lnTo>
                    <a:pt x="83" y="391"/>
                  </a:lnTo>
                  <a:lnTo>
                    <a:pt x="83" y="387"/>
                  </a:lnTo>
                  <a:lnTo>
                    <a:pt x="83" y="382"/>
                  </a:lnTo>
                  <a:lnTo>
                    <a:pt x="83" y="380"/>
                  </a:lnTo>
                  <a:lnTo>
                    <a:pt x="83" y="378"/>
                  </a:lnTo>
                  <a:lnTo>
                    <a:pt x="83" y="376"/>
                  </a:lnTo>
                  <a:lnTo>
                    <a:pt x="82" y="374"/>
                  </a:lnTo>
                  <a:lnTo>
                    <a:pt x="82" y="373"/>
                  </a:lnTo>
                  <a:lnTo>
                    <a:pt x="81" y="372"/>
                  </a:lnTo>
                  <a:lnTo>
                    <a:pt x="80" y="371"/>
                  </a:lnTo>
                  <a:lnTo>
                    <a:pt x="79" y="370"/>
                  </a:lnTo>
                  <a:lnTo>
                    <a:pt x="78" y="369"/>
                  </a:lnTo>
                  <a:lnTo>
                    <a:pt x="75" y="368"/>
                  </a:lnTo>
                  <a:lnTo>
                    <a:pt x="73" y="367"/>
                  </a:lnTo>
                  <a:lnTo>
                    <a:pt x="70" y="366"/>
                  </a:lnTo>
                  <a:lnTo>
                    <a:pt x="69" y="365"/>
                  </a:lnTo>
                  <a:lnTo>
                    <a:pt x="68" y="365"/>
                  </a:lnTo>
                  <a:lnTo>
                    <a:pt x="66" y="364"/>
                  </a:lnTo>
                  <a:lnTo>
                    <a:pt x="65" y="363"/>
                  </a:lnTo>
                  <a:lnTo>
                    <a:pt x="65" y="362"/>
                  </a:lnTo>
                  <a:lnTo>
                    <a:pt x="64" y="361"/>
                  </a:lnTo>
                  <a:lnTo>
                    <a:pt x="63" y="359"/>
                  </a:lnTo>
                  <a:lnTo>
                    <a:pt x="61" y="356"/>
                  </a:lnTo>
                  <a:lnTo>
                    <a:pt x="60" y="354"/>
                  </a:lnTo>
                  <a:lnTo>
                    <a:pt x="59" y="352"/>
                  </a:lnTo>
                  <a:lnTo>
                    <a:pt x="58" y="350"/>
                  </a:lnTo>
                  <a:lnTo>
                    <a:pt x="57" y="348"/>
                  </a:lnTo>
                  <a:lnTo>
                    <a:pt x="57" y="346"/>
                  </a:lnTo>
                  <a:lnTo>
                    <a:pt x="56" y="344"/>
                  </a:lnTo>
                  <a:lnTo>
                    <a:pt x="56" y="342"/>
                  </a:lnTo>
                  <a:lnTo>
                    <a:pt x="55" y="340"/>
                  </a:lnTo>
                  <a:lnTo>
                    <a:pt x="55" y="332"/>
                  </a:lnTo>
                  <a:lnTo>
                    <a:pt x="54" y="330"/>
                  </a:lnTo>
                  <a:lnTo>
                    <a:pt x="54" y="328"/>
                  </a:lnTo>
                  <a:lnTo>
                    <a:pt x="53" y="326"/>
                  </a:lnTo>
                  <a:lnTo>
                    <a:pt x="51" y="319"/>
                  </a:lnTo>
                  <a:lnTo>
                    <a:pt x="51" y="317"/>
                  </a:lnTo>
                  <a:lnTo>
                    <a:pt x="50" y="315"/>
                  </a:lnTo>
                  <a:lnTo>
                    <a:pt x="49" y="313"/>
                  </a:lnTo>
                  <a:lnTo>
                    <a:pt x="48" y="312"/>
                  </a:lnTo>
                  <a:lnTo>
                    <a:pt x="47" y="310"/>
                  </a:lnTo>
                  <a:lnTo>
                    <a:pt x="46" y="310"/>
                  </a:lnTo>
                  <a:lnTo>
                    <a:pt x="45" y="309"/>
                  </a:lnTo>
                  <a:lnTo>
                    <a:pt x="45" y="308"/>
                  </a:lnTo>
                  <a:lnTo>
                    <a:pt x="41" y="307"/>
                  </a:lnTo>
                  <a:lnTo>
                    <a:pt x="41" y="306"/>
                  </a:lnTo>
                  <a:lnTo>
                    <a:pt x="40" y="306"/>
                  </a:lnTo>
                  <a:lnTo>
                    <a:pt x="39" y="305"/>
                  </a:lnTo>
                  <a:lnTo>
                    <a:pt x="39" y="304"/>
                  </a:lnTo>
                  <a:lnTo>
                    <a:pt x="37" y="302"/>
                  </a:lnTo>
                  <a:lnTo>
                    <a:pt x="36" y="301"/>
                  </a:lnTo>
                  <a:lnTo>
                    <a:pt x="36" y="300"/>
                  </a:lnTo>
                  <a:lnTo>
                    <a:pt x="36" y="298"/>
                  </a:lnTo>
                  <a:lnTo>
                    <a:pt x="36" y="295"/>
                  </a:lnTo>
                  <a:lnTo>
                    <a:pt x="35" y="294"/>
                  </a:lnTo>
                  <a:lnTo>
                    <a:pt x="35" y="292"/>
                  </a:lnTo>
                  <a:lnTo>
                    <a:pt x="35" y="291"/>
                  </a:lnTo>
                  <a:lnTo>
                    <a:pt x="35" y="290"/>
                  </a:lnTo>
                  <a:lnTo>
                    <a:pt x="35" y="288"/>
                  </a:lnTo>
                  <a:lnTo>
                    <a:pt x="36" y="285"/>
                  </a:lnTo>
                  <a:lnTo>
                    <a:pt x="36" y="282"/>
                  </a:lnTo>
                  <a:lnTo>
                    <a:pt x="37" y="278"/>
                  </a:lnTo>
                  <a:lnTo>
                    <a:pt x="37" y="277"/>
                  </a:lnTo>
                  <a:lnTo>
                    <a:pt x="37" y="276"/>
                  </a:lnTo>
                  <a:lnTo>
                    <a:pt x="37" y="274"/>
                  </a:lnTo>
                  <a:lnTo>
                    <a:pt x="37" y="272"/>
                  </a:lnTo>
                  <a:lnTo>
                    <a:pt x="36" y="271"/>
                  </a:lnTo>
                  <a:lnTo>
                    <a:pt x="35" y="269"/>
                  </a:lnTo>
                  <a:lnTo>
                    <a:pt x="35" y="268"/>
                  </a:lnTo>
                  <a:lnTo>
                    <a:pt x="34" y="267"/>
                  </a:lnTo>
                  <a:lnTo>
                    <a:pt x="33" y="266"/>
                  </a:lnTo>
                  <a:lnTo>
                    <a:pt x="32" y="265"/>
                  </a:lnTo>
                  <a:lnTo>
                    <a:pt x="31" y="265"/>
                  </a:lnTo>
                  <a:lnTo>
                    <a:pt x="30" y="264"/>
                  </a:lnTo>
                  <a:lnTo>
                    <a:pt x="25" y="262"/>
                  </a:lnTo>
                  <a:lnTo>
                    <a:pt x="23" y="261"/>
                  </a:lnTo>
                  <a:lnTo>
                    <a:pt x="22" y="261"/>
                  </a:lnTo>
                  <a:lnTo>
                    <a:pt x="18" y="258"/>
                  </a:lnTo>
                  <a:lnTo>
                    <a:pt x="11" y="254"/>
                  </a:lnTo>
                  <a:lnTo>
                    <a:pt x="8" y="252"/>
                  </a:lnTo>
                  <a:lnTo>
                    <a:pt x="7" y="252"/>
                  </a:lnTo>
                  <a:lnTo>
                    <a:pt x="5" y="251"/>
                  </a:lnTo>
                  <a:lnTo>
                    <a:pt x="4" y="250"/>
                  </a:lnTo>
                  <a:lnTo>
                    <a:pt x="3" y="249"/>
                  </a:lnTo>
                  <a:lnTo>
                    <a:pt x="2" y="248"/>
                  </a:lnTo>
                  <a:lnTo>
                    <a:pt x="1" y="247"/>
                  </a:lnTo>
                  <a:lnTo>
                    <a:pt x="0" y="245"/>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22" name="Freeform 234">
              <a:extLst>
                <a:ext uri="{FF2B5EF4-FFF2-40B4-BE49-F238E27FC236}">
                  <a16:creationId xmlns:a16="http://schemas.microsoft.com/office/drawing/2014/main" id="{B2126CF4-A28B-4827-883B-4EBF07C58D4D}"/>
                </a:ext>
              </a:extLst>
            </p:cNvPr>
            <p:cNvSpPr>
              <a:spLocks/>
            </p:cNvSpPr>
            <p:nvPr/>
          </p:nvSpPr>
          <p:spPr bwMode="auto">
            <a:xfrm>
              <a:off x="5939436" y="5106546"/>
              <a:ext cx="473663" cy="322410"/>
            </a:xfrm>
            <a:custGeom>
              <a:avLst/>
              <a:gdLst>
                <a:gd name="T0" fmla="*/ 3 w 395"/>
                <a:gd name="T1" fmla="*/ 231 h 245"/>
                <a:gd name="T2" fmla="*/ 0 w 395"/>
                <a:gd name="T3" fmla="*/ 221 h 245"/>
                <a:gd name="T4" fmla="*/ 2 w 395"/>
                <a:gd name="T5" fmla="*/ 214 h 245"/>
                <a:gd name="T6" fmla="*/ 8 w 395"/>
                <a:gd name="T7" fmla="*/ 208 h 245"/>
                <a:gd name="T8" fmla="*/ 23 w 395"/>
                <a:gd name="T9" fmla="*/ 199 h 245"/>
                <a:gd name="T10" fmla="*/ 27 w 395"/>
                <a:gd name="T11" fmla="*/ 194 h 245"/>
                <a:gd name="T12" fmla="*/ 32 w 395"/>
                <a:gd name="T13" fmla="*/ 171 h 245"/>
                <a:gd name="T14" fmla="*/ 36 w 395"/>
                <a:gd name="T15" fmla="*/ 164 h 245"/>
                <a:gd name="T16" fmla="*/ 43 w 395"/>
                <a:gd name="T17" fmla="*/ 154 h 245"/>
                <a:gd name="T18" fmla="*/ 52 w 395"/>
                <a:gd name="T19" fmla="*/ 139 h 245"/>
                <a:gd name="T20" fmla="*/ 62 w 395"/>
                <a:gd name="T21" fmla="*/ 124 h 245"/>
                <a:gd name="T22" fmla="*/ 73 w 395"/>
                <a:gd name="T23" fmla="*/ 123 h 245"/>
                <a:gd name="T24" fmla="*/ 84 w 395"/>
                <a:gd name="T25" fmla="*/ 125 h 245"/>
                <a:gd name="T26" fmla="*/ 91 w 395"/>
                <a:gd name="T27" fmla="*/ 121 h 245"/>
                <a:gd name="T28" fmla="*/ 99 w 395"/>
                <a:gd name="T29" fmla="*/ 117 h 245"/>
                <a:gd name="T30" fmla="*/ 107 w 395"/>
                <a:gd name="T31" fmla="*/ 118 h 245"/>
                <a:gd name="T32" fmla="*/ 113 w 395"/>
                <a:gd name="T33" fmla="*/ 123 h 245"/>
                <a:gd name="T34" fmla="*/ 117 w 395"/>
                <a:gd name="T35" fmla="*/ 127 h 245"/>
                <a:gd name="T36" fmla="*/ 119 w 395"/>
                <a:gd name="T37" fmla="*/ 127 h 245"/>
                <a:gd name="T38" fmla="*/ 122 w 395"/>
                <a:gd name="T39" fmla="*/ 121 h 245"/>
                <a:gd name="T40" fmla="*/ 129 w 395"/>
                <a:gd name="T41" fmla="*/ 117 h 245"/>
                <a:gd name="T42" fmla="*/ 133 w 395"/>
                <a:gd name="T43" fmla="*/ 112 h 245"/>
                <a:gd name="T44" fmla="*/ 142 w 395"/>
                <a:gd name="T45" fmla="*/ 109 h 245"/>
                <a:gd name="T46" fmla="*/ 155 w 395"/>
                <a:gd name="T47" fmla="*/ 106 h 245"/>
                <a:gd name="T48" fmla="*/ 166 w 395"/>
                <a:gd name="T49" fmla="*/ 103 h 245"/>
                <a:gd name="T50" fmla="*/ 173 w 395"/>
                <a:gd name="T51" fmla="*/ 103 h 245"/>
                <a:gd name="T52" fmla="*/ 186 w 395"/>
                <a:gd name="T53" fmla="*/ 107 h 245"/>
                <a:gd name="T54" fmla="*/ 196 w 395"/>
                <a:gd name="T55" fmla="*/ 110 h 245"/>
                <a:gd name="T56" fmla="*/ 206 w 395"/>
                <a:gd name="T57" fmla="*/ 110 h 245"/>
                <a:gd name="T58" fmla="*/ 213 w 395"/>
                <a:gd name="T59" fmla="*/ 110 h 245"/>
                <a:gd name="T60" fmla="*/ 222 w 395"/>
                <a:gd name="T61" fmla="*/ 113 h 245"/>
                <a:gd name="T62" fmla="*/ 230 w 395"/>
                <a:gd name="T63" fmla="*/ 110 h 245"/>
                <a:gd name="T64" fmla="*/ 238 w 395"/>
                <a:gd name="T65" fmla="*/ 103 h 245"/>
                <a:gd name="T66" fmla="*/ 241 w 395"/>
                <a:gd name="T67" fmla="*/ 92 h 245"/>
                <a:gd name="T68" fmla="*/ 241 w 395"/>
                <a:gd name="T69" fmla="*/ 84 h 245"/>
                <a:gd name="T70" fmla="*/ 245 w 395"/>
                <a:gd name="T71" fmla="*/ 80 h 245"/>
                <a:gd name="T72" fmla="*/ 257 w 395"/>
                <a:gd name="T73" fmla="*/ 74 h 245"/>
                <a:gd name="T74" fmla="*/ 271 w 395"/>
                <a:gd name="T75" fmla="*/ 66 h 245"/>
                <a:gd name="T76" fmla="*/ 283 w 395"/>
                <a:gd name="T77" fmla="*/ 58 h 245"/>
                <a:gd name="T78" fmla="*/ 293 w 395"/>
                <a:gd name="T79" fmla="*/ 48 h 245"/>
                <a:gd name="T80" fmla="*/ 298 w 395"/>
                <a:gd name="T81" fmla="*/ 46 h 245"/>
                <a:gd name="T82" fmla="*/ 308 w 395"/>
                <a:gd name="T83" fmla="*/ 48 h 245"/>
                <a:gd name="T84" fmla="*/ 323 w 395"/>
                <a:gd name="T85" fmla="*/ 51 h 245"/>
                <a:gd name="T86" fmla="*/ 330 w 395"/>
                <a:gd name="T87" fmla="*/ 55 h 245"/>
                <a:gd name="T88" fmla="*/ 341 w 395"/>
                <a:gd name="T89" fmla="*/ 63 h 245"/>
                <a:gd name="T90" fmla="*/ 347 w 395"/>
                <a:gd name="T91" fmla="*/ 66 h 245"/>
                <a:gd name="T92" fmla="*/ 351 w 395"/>
                <a:gd name="T93" fmla="*/ 65 h 245"/>
                <a:gd name="T94" fmla="*/ 354 w 395"/>
                <a:gd name="T95" fmla="*/ 60 h 245"/>
                <a:gd name="T96" fmla="*/ 357 w 395"/>
                <a:gd name="T97" fmla="*/ 44 h 245"/>
                <a:gd name="T98" fmla="*/ 357 w 395"/>
                <a:gd name="T99" fmla="*/ 38 h 245"/>
                <a:gd name="T100" fmla="*/ 361 w 395"/>
                <a:gd name="T101" fmla="*/ 35 h 245"/>
                <a:gd name="T102" fmla="*/ 372 w 395"/>
                <a:gd name="T103" fmla="*/ 31 h 245"/>
                <a:gd name="T104" fmla="*/ 379 w 395"/>
                <a:gd name="T105" fmla="*/ 27 h 245"/>
                <a:gd name="T106" fmla="*/ 381 w 395"/>
                <a:gd name="T107" fmla="*/ 22 h 245"/>
                <a:gd name="T108" fmla="*/ 380 w 395"/>
                <a:gd name="T109" fmla="*/ 19 h 245"/>
                <a:gd name="T110" fmla="*/ 378 w 395"/>
                <a:gd name="T111" fmla="*/ 14 h 245"/>
                <a:gd name="T112" fmla="*/ 380 w 395"/>
                <a:gd name="T113" fmla="*/ 6 h 245"/>
                <a:gd name="T114" fmla="*/ 384 w 395"/>
                <a:gd name="T115" fmla="*/ 3 h 245"/>
                <a:gd name="T116" fmla="*/ 387 w 395"/>
                <a:gd name="T117" fmla="*/ 2 h 245"/>
                <a:gd name="T118" fmla="*/ 393 w 395"/>
                <a:gd name="T119" fmla="*/ 1 h 245"/>
                <a:gd name="T120" fmla="*/ 395 w 395"/>
                <a:gd name="T12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5" h="245">
                  <a:moveTo>
                    <a:pt x="12" y="245"/>
                  </a:moveTo>
                  <a:lnTo>
                    <a:pt x="11" y="244"/>
                  </a:lnTo>
                  <a:lnTo>
                    <a:pt x="9" y="241"/>
                  </a:lnTo>
                  <a:lnTo>
                    <a:pt x="6" y="236"/>
                  </a:lnTo>
                  <a:lnTo>
                    <a:pt x="3" y="231"/>
                  </a:lnTo>
                  <a:lnTo>
                    <a:pt x="2" y="229"/>
                  </a:lnTo>
                  <a:lnTo>
                    <a:pt x="1" y="227"/>
                  </a:lnTo>
                  <a:lnTo>
                    <a:pt x="1" y="225"/>
                  </a:lnTo>
                  <a:lnTo>
                    <a:pt x="0" y="223"/>
                  </a:lnTo>
                  <a:lnTo>
                    <a:pt x="0" y="221"/>
                  </a:lnTo>
                  <a:lnTo>
                    <a:pt x="0" y="219"/>
                  </a:lnTo>
                  <a:lnTo>
                    <a:pt x="0" y="218"/>
                  </a:lnTo>
                  <a:lnTo>
                    <a:pt x="1" y="217"/>
                  </a:lnTo>
                  <a:lnTo>
                    <a:pt x="1" y="215"/>
                  </a:lnTo>
                  <a:lnTo>
                    <a:pt x="2" y="214"/>
                  </a:lnTo>
                  <a:lnTo>
                    <a:pt x="3" y="213"/>
                  </a:lnTo>
                  <a:lnTo>
                    <a:pt x="4" y="212"/>
                  </a:lnTo>
                  <a:lnTo>
                    <a:pt x="4" y="211"/>
                  </a:lnTo>
                  <a:lnTo>
                    <a:pt x="6" y="210"/>
                  </a:lnTo>
                  <a:lnTo>
                    <a:pt x="8" y="208"/>
                  </a:lnTo>
                  <a:lnTo>
                    <a:pt x="11" y="206"/>
                  </a:lnTo>
                  <a:lnTo>
                    <a:pt x="19" y="202"/>
                  </a:lnTo>
                  <a:lnTo>
                    <a:pt x="20" y="201"/>
                  </a:lnTo>
                  <a:lnTo>
                    <a:pt x="22" y="200"/>
                  </a:lnTo>
                  <a:lnTo>
                    <a:pt x="23" y="199"/>
                  </a:lnTo>
                  <a:lnTo>
                    <a:pt x="24" y="198"/>
                  </a:lnTo>
                  <a:lnTo>
                    <a:pt x="25" y="197"/>
                  </a:lnTo>
                  <a:lnTo>
                    <a:pt x="26" y="196"/>
                  </a:lnTo>
                  <a:lnTo>
                    <a:pt x="26" y="195"/>
                  </a:lnTo>
                  <a:lnTo>
                    <a:pt x="27" y="194"/>
                  </a:lnTo>
                  <a:lnTo>
                    <a:pt x="27" y="192"/>
                  </a:lnTo>
                  <a:lnTo>
                    <a:pt x="28" y="188"/>
                  </a:lnTo>
                  <a:lnTo>
                    <a:pt x="28" y="183"/>
                  </a:lnTo>
                  <a:lnTo>
                    <a:pt x="29" y="180"/>
                  </a:lnTo>
                  <a:lnTo>
                    <a:pt x="32" y="171"/>
                  </a:lnTo>
                  <a:lnTo>
                    <a:pt x="32" y="169"/>
                  </a:lnTo>
                  <a:lnTo>
                    <a:pt x="33" y="168"/>
                  </a:lnTo>
                  <a:lnTo>
                    <a:pt x="34" y="166"/>
                  </a:lnTo>
                  <a:lnTo>
                    <a:pt x="35" y="165"/>
                  </a:lnTo>
                  <a:lnTo>
                    <a:pt x="36" y="164"/>
                  </a:lnTo>
                  <a:lnTo>
                    <a:pt x="38" y="162"/>
                  </a:lnTo>
                  <a:lnTo>
                    <a:pt x="39" y="161"/>
                  </a:lnTo>
                  <a:lnTo>
                    <a:pt x="40" y="160"/>
                  </a:lnTo>
                  <a:lnTo>
                    <a:pt x="41" y="158"/>
                  </a:lnTo>
                  <a:lnTo>
                    <a:pt x="43" y="154"/>
                  </a:lnTo>
                  <a:lnTo>
                    <a:pt x="44" y="153"/>
                  </a:lnTo>
                  <a:lnTo>
                    <a:pt x="46" y="149"/>
                  </a:lnTo>
                  <a:lnTo>
                    <a:pt x="47" y="147"/>
                  </a:lnTo>
                  <a:lnTo>
                    <a:pt x="48" y="145"/>
                  </a:lnTo>
                  <a:lnTo>
                    <a:pt x="52" y="139"/>
                  </a:lnTo>
                  <a:lnTo>
                    <a:pt x="54" y="135"/>
                  </a:lnTo>
                  <a:lnTo>
                    <a:pt x="55" y="134"/>
                  </a:lnTo>
                  <a:lnTo>
                    <a:pt x="57" y="131"/>
                  </a:lnTo>
                  <a:lnTo>
                    <a:pt x="58" y="129"/>
                  </a:lnTo>
                  <a:lnTo>
                    <a:pt x="62" y="124"/>
                  </a:lnTo>
                  <a:lnTo>
                    <a:pt x="63" y="123"/>
                  </a:lnTo>
                  <a:lnTo>
                    <a:pt x="64" y="121"/>
                  </a:lnTo>
                  <a:lnTo>
                    <a:pt x="64" y="121"/>
                  </a:lnTo>
                  <a:lnTo>
                    <a:pt x="67" y="121"/>
                  </a:lnTo>
                  <a:lnTo>
                    <a:pt x="73" y="123"/>
                  </a:lnTo>
                  <a:lnTo>
                    <a:pt x="79" y="125"/>
                  </a:lnTo>
                  <a:lnTo>
                    <a:pt x="81" y="125"/>
                  </a:lnTo>
                  <a:lnTo>
                    <a:pt x="82" y="125"/>
                  </a:lnTo>
                  <a:lnTo>
                    <a:pt x="83" y="125"/>
                  </a:lnTo>
                  <a:lnTo>
                    <a:pt x="84" y="125"/>
                  </a:lnTo>
                  <a:lnTo>
                    <a:pt x="85" y="125"/>
                  </a:lnTo>
                  <a:lnTo>
                    <a:pt x="86" y="124"/>
                  </a:lnTo>
                  <a:lnTo>
                    <a:pt x="88" y="124"/>
                  </a:lnTo>
                  <a:lnTo>
                    <a:pt x="89" y="123"/>
                  </a:lnTo>
                  <a:lnTo>
                    <a:pt x="91" y="121"/>
                  </a:lnTo>
                  <a:lnTo>
                    <a:pt x="92" y="120"/>
                  </a:lnTo>
                  <a:lnTo>
                    <a:pt x="94" y="119"/>
                  </a:lnTo>
                  <a:lnTo>
                    <a:pt x="96" y="118"/>
                  </a:lnTo>
                  <a:lnTo>
                    <a:pt x="98" y="118"/>
                  </a:lnTo>
                  <a:lnTo>
                    <a:pt x="99" y="117"/>
                  </a:lnTo>
                  <a:lnTo>
                    <a:pt x="101" y="117"/>
                  </a:lnTo>
                  <a:lnTo>
                    <a:pt x="103" y="117"/>
                  </a:lnTo>
                  <a:lnTo>
                    <a:pt x="104" y="117"/>
                  </a:lnTo>
                  <a:lnTo>
                    <a:pt x="105" y="118"/>
                  </a:lnTo>
                  <a:lnTo>
                    <a:pt x="107" y="118"/>
                  </a:lnTo>
                  <a:lnTo>
                    <a:pt x="108" y="119"/>
                  </a:lnTo>
                  <a:lnTo>
                    <a:pt x="110" y="120"/>
                  </a:lnTo>
                  <a:lnTo>
                    <a:pt x="111" y="121"/>
                  </a:lnTo>
                  <a:lnTo>
                    <a:pt x="112" y="122"/>
                  </a:lnTo>
                  <a:lnTo>
                    <a:pt x="113" y="123"/>
                  </a:lnTo>
                  <a:lnTo>
                    <a:pt x="115" y="126"/>
                  </a:lnTo>
                  <a:lnTo>
                    <a:pt x="116" y="127"/>
                  </a:lnTo>
                  <a:lnTo>
                    <a:pt x="116" y="127"/>
                  </a:lnTo>
                  <a:lnTo>
                    <a:pt x="117" y="127"/>
                  </a:lnTo>
                  <a:lnTo>
                    <a:pt x="117" y="127"/>
                  </a:lnTo>
                  <a:lnTo>
                    <a:pt x="118" y="127"/>
                  </a:lnTo>
                  <a:lnTo>
                    <a:pt x="118" y="127"/>
                  </a:lnTo>
                  <a:lnTo>
                    <a:pt x="118" y="127"/>
                  </a:lnTo>
                  <a:lnTo>
                    <a:pt x="119" y="127"/>
                  </a:lnTo>
                  <a:lnTo>
                    <a:pt x="119" y="127"/>
                  </a:lnTo>
                  <a:lnTo>
                    <a:pt x="119" y="126"/>
                  </a:lnTo>
                  <a:lnTo>
                    <a:pt x="120" y="124"/>
                  </a:lnTo>
                  <a:lnTo>
                    <a:pt x="120" y="123"/>
                  </a:lnTo>
                  <a:lnTo>
                    <a:pt x="121" y="122"/>
                  </a:lnTo>
                  <a:lnTo>
                    <a:pt x="122" y="121"/>
                  </a:lnTo>
                  <a:lnTo>
                    <a:pt x="123" y="121"/>
                  </a:lnTo>
                  <a:lnTo>
                    <a:pt x="124" y="120"/>
                  </a:lnTo>
                  <a:lnTo>
                    <a:pt x="125" y="119"/>
                  </a:lnTo>
                  <a:lnTo>
                    <a:pt x="128" y="117"/>
                  </a:lnTo>
                  <a:lnTo>
                    <a:pt x="129" y="117"/>
                  </a:lnTo>
                  <a:lnTo>
                    <a:pt x="130" y="116"/>
                  </a:lnTo>
                  <a:lnTo>
                    <a:pt x="131" y="115"/>
                  </a:lnTo>
                  <a:lnTo>
                    <a:pt x="132" y="113"/>
                  </a:lnTo>
                  <a:lnTo>
                    <a:pt x="133" y="113"/>
                  </a:lnTo>
                  <a:lnTo>
                    <a:pt x="133" y="112"/>
                  </a:lnTo>
                  <a:lnTo>
                    <a:pt x="134" y="112"/>
                  </a:lnTo>
                  <a:lnTo>
                    <a:pt x="136" y="111"/>
                  </a:lnTo>
                  <a:lnTo>
                    <a:pt x="139" y="110"/>
                  </a:lnTo>
                  <a:lnTo>
                    <a:pt x="141" y="110"/>
                  </a:lnTo>
                  <a:lnTo>
                    <a:pt x="142" y="109"/>
                  </a:lnTo>
                  <a:lnTo>
                    <a:pt x="146" y="108"/>
                  </a:lnTo>
                  <a:lnTo>
                    <a:pt x="147" y="107"/>
                  </a:lnTo>
                  <a:lnTo>
                    <a:pt x="149" y="107"/>
                  </a:lnTo>
                  <a:lnTo>
                    <a:pt x="154" y="106"/>
                  </a:lnTo>
                  <a:lnTo>
                    <a:pt x="155" y="106"/>
                  </a:lnTo>
                  <a:lnTo>
                    <a:pt x="158" y="106"/>
                  </a:lnTo>
                  <a:lnTo>
                    <a:pt x="159" y="106"/>
                  </a:lnTo>
                  <a:lnTo>
                    <a:pt x="161" y="105"/>
                  </a:lnTo>
                  <a:lnTo>
                    <a:pt x="165" y="104"/>
                  </a:lnTo>
                  <a:lnTo>
                    <a:pt x="166" y="103"/>
                  </a:lnTo>
                  <a:lnTo>
                    <a:pt x="167" y="103"/>
                  </a:lnTo>
                  <a:lnTo>
                    <a:pt x="168" y="103"/>
                  </a:lnTo>
                  <a:lnTo>
                    <a:pt x="170" y="103"/>
                  </a:lnTo>
                  <a:lnTo>
                    <a:pt x="171" y="103"/>
                  </a:lnTo>
                  <a:lnTo>
                    <a:pt x="173" y="103"/>
                  </a:lnTo>
                  <a:lnTo>
                    <a:pt x="174" y="104"/>
                  </a:lnTo>
                  <a:lnTo>
                    <a:pt x="176" y="104"/>
                  </a:lnTo>
                  <a:lnTo>
                    <a:pt x="178" y="105"/>
                  </a:lnTo>
                  <a:lnTo>
                    <a:pt x="180" y="106"/>
                  </a:lnTo>
                  <a:lnTo>
                    <a:pt x="186" y="107"/>
                  </a:lnTo>
                  <a:lnTo>
                    <a:pt x="188" y="108"/>
                  </a:lnTo>
                  <a:lnTo>
                    <a:pt x="192" y="110"/>
                  </a:lnTo>
                  <a:lnTo>
                    <a:pt x="193" y="110"/>
                  </a:lnTo>
                  <a:lnTo>
                    <a:pt x="195" y="110"/>
                  </a:lnTo>
                  <a:lnTo>
                    <a:pt x="196" y="110"/>
                  </a:lnTo>
                  <a:lnTo>
                    <a:pt x="197" y="110"/>
                  </a:lnTo>
                  <a:lnTo>
                    <a:pt x="200" y="110"/>
                  </a:lnTo>
                  <a:lnTo>
                    <a:pt x="201" y="110"/>
                  </a:lnTo>
                  <a:lnTo>
                    <a:pt x="203" y="110"/>
                  </a:lnTo>
                  <a:lnTo>
                    <a:pt x="206" y="110"/>
                  </a:lnTo>
                  <a:lnTo>
                    <a:pt x="208" y="110"/>
                  </a:lnTo>
                  <a:lnTo>
                    <a:pt x="209" y="109"/>
                  </a:lnTo>
                  <a:lnTo>
                    <a:pt x="210" y="109"/>
                  </a:lnTo>
                  <a:lnTo>
                    <a:pt x="212" y="110"/>
                  </a:lnTo>
                  <a:lnTo>
                    <a:pt x="213" y="110"/>
                  </a:lnTo>
                  <a:lnTo>
                    <a:pt x="215" y="110"/>
                  </a:lnTo>
                  <a:lnTo>
                    <a:pt x="219" y="112"/>
                  </a:lnTo>
                  <a:lnTo>
                    <a:pt x="220" y="112"/>
                  </a:lnTo>
                  <a:lnTo>
                    <a:pt x="221" y="112"/>
                  </a:lnTo>
                  <a:lnTo>
                    <a:pt x="222" y="113"/>
                  </a:lnTo>
                  <a:lnTo>
                    <a:pt x="223" y="112"/>
                  </a:lnTo>
                  <a:lnTo>
                    <a:pt x="225" y="112"/>
                  </a:lnTo>
                  <a:lnTo>
                    <a:pt x="226" y="112"/>
                  </a:lnTo>
                  <a:lnTo>
                    <a:pt x="228" y="111"/>
                  </a:lnTo>
                  <a:lnTo>
                    <a:pt x="230" y="110"/>
                  </a:lnTo>
                  <a:lnTo>
                    <a:pt x="231" y="109"/>
                  </a:lnTo>
                  <a:lnTo>
                    <a:pt x="233" y="108"/>
                  </a:lnTo>
                  <a:lnTo>
                    <a:pt x="235" y="106"/>
                  </a:lnTo>
                  <a:lnTo>
                    <a:pt x="236" y="104"/>
                  </a:lnTo>
                  <a:lnTo>
                    <a:pt x="238" y="103"/>
                  </a:lnTo>
                  <a:lnTo>
                    <a:pt x="238" y="101"/>
                  </a:lnTo>
                  <a:lnTo>
                    <a:pt x="239" y="101"/>
                  </a:lnTo>
                  <a:lnTo>
                    <a:pt x="239" y="100"/>
                  </a:lnTo>
                  <a:lnTo>
                    <a:pt x="241" y="93"/>
                  </a:lnTo>
                  <a:lnTo>
                    <a:pt x="241" y="92"/>
                  </a:lnTo>
                  <a:lnTo>
                    <a:pt x="241" y="91"/>
                  </a:lnTo>
                  <a:lnTo>
                    <a:pt x="241" y="86"/>
                  </a:lnTo>
                  <a:lnTo>
                    <a:pt x="241" y="85"/>
                  </a:lnTo>
                  <a:lnTo>
                    <a:pt x="241" y="85"/>
                  </a:lnTo>
                  <a:lnTo>
                    <a:pt x="241" y="84"/>
                  </a:lnTo>
                  <a:lnTo>
                    <a:pt x="242" y="83"/>
                  </a:lnTo>
                  <a:lnTo>
                    <a:pt x="242" y="82"/>
                  </a:lnTo>
                  <a:lnTo>
                    <a:pt x="243" y="82"/>
                  </a:lnTo>
                  <a:lnTo>
                    <a:pt x="244" y="81"/>
                  </a:lnTo>
                  <a:lnTo>
                    <a:pt x="245" y="80"/>
                  </a:lnTo>
                  <a:lnTo>
                    <a:pt x="246" y="80"/>
                  </a:lnTo>
                  <a:lnTo>
                    <a:pt x="249" y="78"/>
                  </a:lnTo>
                  <a:lnTo>
                    <a:pt x="254" y="76"/>
                  </a:lnTo>
                  <a:lnTo>
                    <a:pt x="255" y="76"/>
                  </a:lnTo>
                  <a:lnTo>
                    <a:pt x="257" y="74"/>
                  </a:lnTo>
                  <a:lnTo>
                    <a:pt x="258" y="73"/>
                  </a:lnTo>
                  <a:lnTo>
                    <a:pt x="260" y="72"/>
                  </a:lnTo>
                  <a:lnTo>
                    <a:pt x="263" y="71"/>
                  </a:lnTo>
                  <a:lnTo>
                    <a:pt x="264" y="70"/>
                  </a:lnTo>
                  <a:lnTo>
                    <a:pt x="271" y="66"/>
                  </a:lnTo>
                  <a:lnTo>
                    <a:pt x="274" y="64"/>
                  </a:lnTo>
                  <a:lnTo>
                    <a:pt x="276" y="62"/>
                  </a:lnTo>
                  <a:lnTo>
                    <a:pt x="279" y="60"/>
                  </a:lnTo>
                  <a:lnTo>
                    <a:pt x="282" y="58"/>
                  </a:lnTo>
                  <a:lnTo>
                    <a:pt x="283" y="58"/>
                  </a:lnTo>
                  <a:lnTo>
                    <a:pt x="285" y="56"/>
                  </a:lnTo>
                  <a:lnTo>
                    <a:pt x="288" y="54"/>
                  </a:lnTo>
                  <a:lnTo>
                    <a:pt x="291" y="51"/>
                  </a:lnTo>
                  <a:lnTo>
                    <a:pt x="293" y="49"/>
                  </a:lnTo>
                  <a:lnTo>
                    <a:pt x="293" y="48"/>
                  </a:lnTo>
                  <a:lnTo>
                    <a:pt x="294" y="48"/>
                  </a:lnTo>
                  <a:lnTo>
                    <a:pt x="295" y="47"/>
                  </a:lnTo>
                  <a:lnTo>
                    <a:pt x="296" y="47"/>
                  </a:lnTo>
                  <a:lnTo>
                    <a:pt x="297" y="46"/>
                  </a:lnTo>
                  <a:lnTo>
                    <a:pt x="298" y="46"/>
                  </a:lnTo>
                  <a:lnTo>
                    <a:pt x="298" y="46"/>
                  </a:lnTo>
                  <a:lnTo>
                    <a:pt x="299" y="46"/>
                  </a:lnTo>
                  <a:lnTo>
                    <a:pt x="303" y="47"/>
                  </a:lnTo>
                  <a:lnTo>
                    <a:pt x="306" y="48"/>
                  </a:lnTo>
                  <a:lnTo>
                    <a:pt x="308" y="48"/>
                  </a:lnTo>
                  <a:lnTo>
                    <a:pt x="312" y="49"/>
                  </a:lnTo>
                  <a:lnTo>
                    <a:pt x="317" y="49"/>
                  </a:lnTo>
                  <a:lnTo>
                    <a:pt x="318" y="49"/>
                  </a:lnTo>
                  <a:lnTo>
                    <a:pt x="320" y="50"/>
                  </a:lnTo>
                  <a:lnTo>
                    <a:pt x="323" y="51"/>
                  </a:lnTo>
                  <a:lnTo>
                    <a:pt x="324" y="51"/>
                  </a:lnTo>
                  <a:lnTo>
                    <a:pt x="325" y="51"/>
                  </a:lnTo>
                  <a:lnTo>
                    <a:pt x="326" y="52"/>
                  </a:lnTo>
                  <a:lnTo>
                    <a:pt x="328" y="54"/>
                  </a:lnTo>
                  <a:lnTo>
                    <a:pt x="330" y="55"/>
                  </a:lnTo>
                  <a:lnTo>
                    <a:pt x="333" y="57"/>
                  </a:lnTo>
                  <a:lnTo>
                    <a:pt x="333" y="58"/>
                  </a:lnTo>
                  <a:lnTo>
                    <a:pt x="335" y="59"/>
                  </a:lnTo>
                  <a:lnTo>
                    <a:pt x="339" y="62"/>
                  </a:lnTo>
                  <a:lnTo>
                    <a:pt x="341" y="63"/>
                  </a:lnTo>
                  <a:lnTo>
                    <a:pt x="343" y="64"/>
                  </a:lnTo>
                  <a:lnTo>
                    <a:pt x="344" y="65"/>
                  </a:lnTo>
                  <a:lnTo>
                    <a:pt x="345" y="65"/>
                  </a:lnTo>
                  <a:lnTo>
                    <a:pt x="346" y="66"/>
                  </a:lnTo>
                  <a:lnTo>
                    <a:pt x="347" y="66"/>
                  </a:lnTo>
                  <a:lnTo>
                    <a:pt x="348" y="66"/>
                  </a:lnTo>
                  <a:lnTo>
                    <a:pt x="349" y="66"/>
                  </a:lnTo>
                  <a:lnTo>
                    <a:pt x="350" y="66"/>
                  </a:lnTo>
                  <a:lnTo>
                    <a:pt x="351" y="66"/>
                  </a:lnTo>
                  <a:lnTo>
                    <a:pt x="351" y="65"/>
                  </a:lnTo>
                  <a:lnTo>
                    <a:pt x="352" y="65"/>
                  </a:lnTo>
                  <a:lnTo>
                    <a:pt x="353" y="64"/>
                  </a:lnTo>
                  <a:lnTo>
                    <a:pt x="353" y="63"/>
                  </a:lnTo>
                  <a:lnTo>
                    <a:pt x="354" y="62"/>
                  </a:lnTo>
                  <a:lnTo>
                    <a:pt x="354" y="60"/>
                  </a:lnTo>
                  <a:lnTo>
                    <a:pt x="356" y="52"/>
                  </a:lnTo>
                  <a:lnTo>
                    <a:pt x="357" y="50"/>
                  </a:lnTo>
                  <a:lnTo>
                    <a:pt x="357" y="49"/>
                  </a:lnTo>
                  <a:lnTo>
                    <a:pt x="357" y="47"/>
                  </a:lnTo>
                  <a:lnTo>
                    <a:pt x="357" y="44"/>
                  </a:lnTo>
                  <a:lnTo>
                    <a:pt x="357" y="43"/>
                  </a:lnTo>
                  <a:lnTo>
                    <a:pt x="356" y="41"/>
                  </a:lnTo>
                  <a:lnTo>
                    <a:pt x="356" y="40"/>
                  </a:lnTo>
                  <a:lnTo>
                    <a:pt x="357" y="39"/>
                  </a:lnTo>
                  <a:lnTo>
                    <a:pt x="357" y="38"/>
                  </a:lnTo>
                  <a:lnTo>
                    <a:pt x="357" y="37"/>
                  </a:lnTo>
                  <a:lnTo>
                    <a:pt x="358" y="37"/>
                  </a:lnTo>
                  <a:lnTo>
                    <a:pt x="358" y="36"/>
                  </a:lnTo>
                  <a:lnTo>
                    <a:pt x="359" y="36"/>
                  </a:lnTo>
                  <a:lnTo>
                    <a:pt x="361" y="35"/>
                  </a:lnTo>
                  <a:lnTo>
                    <a:pt x="363" y="35"/>
                  </a:lnTo>
                  <a:lnTo>
                    <a:pt x="364" y="35"/>
                  </a:lnTo>
                  <a:lnTo>
                    <a:pt x="366" y="34"/>
                  </a:lnTo>
                  <a:lnTo>
                    <a:pt x="371" y="32"/>
                  </a:lnTo>
                  <a:lnTo>
                    <a:pt x="372" y="31"/>
                  </a:lnTo>
                  <a:lnTo>
                    <a:pt x="373" y="31"/>
                  </a:lnTo>
                  <a:lnTo>
                    <a:pt x="375" y="29"/>
                  </a:lnTo>
                  <a:lnTo>
                    <a:pt x="377" y="28"/>
                  </a:lnTo>
                  <a:lnTo>
                    <a:pt x="378" y="28"/>
                  </a:lnTo>
                  <a:lnTo>
                    <a:pt x="379" y="27"/>
                  </a:lnTo>
                  <a:lnTo>
                    <a:pt x="379" y="26"/>
                  </a:lnTo>
                  <a:lnTo>
                    <a:pt x="380" y="25"/>
                  </a:lnTo>
                  <a:lnTo>
                    <a:pt x="380" y="25"/>
                  </a:lnTo>
                  <a:lnTo>
                    <a:pt x="381" y="24"/>
                  </a:lnTo>
                  <a:lnTo>
                    <a:pt x="381" y="22"/>
                  </a:lnTo>
                  <a:lnTo>
                    <a:pt x="381" y="22"/>
                  </a:lnTo>
                  <a:lnTo>
                    <a:pt x="381" y="21"/>
                  </a:lnTo>
                  <a:lnTo>
                    <a:pt x="381" y="20"/>
                  </a:lnTo>
                  <a:lnTo>
                    <a:pt x="380" y="20"/>
                  </a:lnTo>
                  <a:lnTo>
                    <a:pt x="380" y="19"/>
                  </a:lnTo>
                  <a:lnTo>
                    <a:pt x="378" y="17"/>
                  </a:lnTo>
                  <a:lnTo>
                    <a:pt x="378" y="16"/>
                  </a:lnTo>
                  <a:lnTo>
                    <a:pt x="378" y="16"/>
                  </a:lnTo>
                  <a:lnTo>
                    <a:pt x="378" y="15"/>
                  </a:lnTo>
                  <a:lnTo>
                    <a:pt x="378" y="14"/>
                  </a:lnTo>
                  <a:lnTo>
                    <a:pt x="378" y="13"/>
                  </a:lnTo>
                  <a:lnTo>
                    <a:pt x="378" y="12"/>
                  </a:lnTo>
                  <a:lnTo>
                    <a:pt x="378" y="10"/>
                  </a:lnTo>
                  <a:lnTo>
                    <a:pt x="379" y="8"/>
                  </a:lnTo>
                  <a:lnTo>
                    <a:pt x="380" y="6"/>
                  </a:lnTo>
                  <a:lnTo>
                    <a:pt x="381" y="5"/>
                  </a:lnTo>
                  <a:lnTo>
                    <a:pt x="381" y="4"/>
                  </a:lnTo>
                  <a:lnTo>
                    <a:pt x="382" y="4"/>
                  </a:lnTo>
                  <a:lnTo>
                    <a:pt x="383" y="3"/>
                  </a:lnTo>
                  <a:lnTo>
                    <a:pt x="384" y="3"/>
                  </a:lnTo>
                  <a:lnTo>
                    <a:pt x="385" y="3"/>
                  </a:lnTo>
                  <a:lnTo>
                    <a:pt x="386" y="2"/>
                  </a:lnTo>
                  <a:lnTo>
                    <a:pt x="386" y="2"/>
                  </a:lnTo>
                  <a:lnTo>
                    <a:pt x="387" y="2"/>
                  </a:lnTo>
                  <a:lnTo>
                    <a:pt x="387" y="2"/>
                  </a:lnTo>
                  <a:lnTo>
                    <a:pt x="387" y="2"/>
                  </a:lnTo>
                  <a:lnTo>
                    <a:pt x="388" y="2"/>
                  </a:lnTo>
                  <a:lnTo>
                    <a:pt x="390" y="2"/>
                  </a:lnTo>
                  <a:lnTo>
                    <a:pt x="393" y="2"/>
                  </a:lnTo>
                  <a:lnTo>
                    <a:pt x="393" y="1"/>
                  </a:lnTo>
                  <a:lnTo>
                    <a:pt x="394" y="1"/>
                  </a:lnTo>
                  <a:lnTo>
                    <a:pt x="394" y="1"/>
                  </a:lnTo>
                  <a:lnTo>
                    <a:pt x="394" y="0"/>
                  </a:lnTo>
                  <a:lnTo>
                    <a:pt x="394" y="0"/>
                  </a:lnTo>
                  <a:lnTo>
                    <a:pt x="395"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23" name="Freeform 235">
              <a:extLst>
                <a:ext uri="{FF2B5EF4-FFF2-40B4-BE49-F238E27FC236}">
                  <a16:creationId xmlns:a16="http://schemas.microsoft.com/office/drawing/2014/main" id="{0A18422F-6892-40DE-BABC-1E6CB6AF48BF}"/>
                </a:ext>
              </a:extLst>
            </p:cNvPr>
            <p:cNvSpPr>
              <a:spLocks/>
            </p:cNvSpPr>
            <p:nvPr/>
          </p:nvSpPr>
          <p:spPr bwMode="auto">
            <a:xfrm>
              <a:off x="5799136" y="4792032"/>
              <a:ext cx="601971" cy="481640"/>
            </a:xfrm>
            <a:custGeom>
              <a:avLst/>
              <a:gdLst>
                <a:gd name="T0" fmla="*/ 347 w 502"/>
                <a:gd name="T1" fmla="*/ 27 h 366"/>
                <a:gd name="T2" fmla="*/ 372 w 502"/>
                <a:gd name="T3" fmla="*/ 45 h 366"/>
                <a:gd name="T4" fmla="*/ 410 w 502"/>
                <a:gd name="T5" fmla="*/ 52 h 366"/>
                <a:gd name="T6" fmla="*/ 422 w 502"/>
                <a:gd name="T7" fmla="*/ 69 h 366"/>
                <a:gd name="T8" fmla="*/ 433 w 502"/>
                <a:gd name="T9" fmla="*/ 73 h 366"/>
                <a:gd name="T10" fmla="*/ 466 w 502"/>
                <a:gd name="T11" fmla="*/ 73 h 366"/>
                <a:gd name="T12" fmla="*/ 477 w 502"/>
                <a:gd name="T13" fmla="*/ 90 h 366"/>
                <a:gd name="T14" fmla="*/ 472 w 502"/>
                <a:gd name="T15" fmla="*/ 121 h 366"/>
                <a:gd name="T16" fmla="*/ 474 w 502"/>
                <a:gd name="T17" fmla="*/ 148 h 366"/>
                <a:gd name="T18" fmla="*/ 482 w 502"/>
                <a:gd name="T19" fmla="*/ 168 h 366"/>
                <a:gd name="T20" fmla="*/ 494 w 502"/>
                <a:gd name="T21" fmla="*/ 199 h 366"/>
                <a:gd name="T22" fmla="*/ 492 w 502"/>
                <a:gd name="T23" fmla="*/ 213 h 366"/>
                <a:gd name="T24" fmla="*/ 477 w 502"/>
                <a:gd name="T25" fmla="*/ 216 h 366"/>
                <a:gd name="T26" fmla="*/ 489 w 502"/>
                <a:gd name="T27" fmla="*/ 225 h 366"/>
                <a:gd name="T28" fmla="*/ 500 w 502"/>
                <a:gd name="T29" fmla="*/ 242 h 366"/>
                <a:gd name="T30" fmla="*/ 497 w 502"/>
                <a:gd name="T31" fmla="*/ 259 h 366"/>
                <a:gd name="T32" fmla="*/ 488 w 502"/>
                <a:gd name="T33" fmla="*/ 271 h 366"/>
                <a:gd name="T34" fmla="*/ 474 w 502"/>
                <a:gd name="T35" fmla="*/ 286 h 366"/>
                <a:gd name="T36" fmla="*/ 463 w 502"/>
                <a:gd name="T37" fmla="*/ 305 h 366"/>
                <a:gd name="T38" fmla="*/ 437 w 502"/>
                <a:gd name="T39" fmla="*/ 289 h 366"/>
                <a:gd name="T40" fmla="*/ 410 w 502"/>
                <a:gd name="T41" fmla="*/ 288 h 366"/>
                <a:gd name="T42" fmla="*/ 372 w 502"/>
                <a:gd name="T43" fmla="*/ 315 h 366"/>
                <a:gd name="T44" fmla="*/ 358 w 502"/>
                <a:gd name="T45" fmla="*/ 332 h 366"/>
                <a:gd name="T46" fmla="*/ 338 w 502"/>
                <a:gd name="T47" fmla="*/ 351 h 366"/>
                <a:gd name="T48" fmla="*/ 312 w 502"/>
                <a:gd name="T49" fmla="*/ 349 h 366"/>
                <a:gd name="T50" fmla="*/ 282 w 502"/>
                <a:gd name="T51" fmla="*/ 343 h 366"/>
                <a:gd name="T52" fmla="*/ 250 w 502"/>
                <a:gd name="T53" fmla="*/ 352 h 366"/>
                <a:gd name="T54" fmla="*/ 236 w 502"/>
                <a:gd name="T55" fmla="*/ 366 h 366"/>
                <a:gd name="T56" fmla="*/ 222 w 502"/>
                <a:gd name="T57" fmla="*/ 357 h 366"/>
                <a:gd name="T58" fmla="*/ 200 w 502"/>
                <a:gd name="T59" fmla="*/ 364 h 366"/>
                <a:gd name="T60" fmla="*/ 175 w 502"/>
                <a:gd name="T61" fmla="*/ 351 h 366"/>
                <a:gd name="T62" fmla="*/ 152 w 502"/>
                <a:gd name="T63" fmla="*/ 331 h 366"/>
                <a:gd name="T64" fmla="*/ 156 w 502"/>
                <a:gd name="T65" fmla="*/ 312 h 366"/>
                <a:gd name="T66" fmla="*/ 135 w 502"/>
                <a:gd name="T67" fmla="*/ 302 h 366"/>
                <a:gd name="T68" fmla="*/ 113 w 502"/>
                <a:gd name="T69" fmla="*/ 285 h 366"/>
                <a:gd name="T70" fmla="*/ 87 w 502"/>
                <a:gd name="T71" fmla="*/ 265 h 366"/>
                <a:gd name="T72" fmla="*/ 65 w 502"/>
                <a:gd name="T73" fmla="*/ 252 h 366"/>
                <a:gd name="T74" fmla="*/ 56 w 502"/>
                <a:gd name="T75" fmla="*/ 231 h 366"/>
                <a:gd name="T76" fmla="*/ 39 w 502"/>
                <a:gd name="T77" fmla="*/ 214 h 366"/>
                <a:gd name="T78" fmla="*/ 43 w 502"/>
                <a:gd name="T79" fmla="*/ 178 h 366"/>
                <a:gd name="T80" fmla="*/ 26 w 502"/>
                <a:gd name="T81" fmla="*/ 150 h 366"/>
                <a:gd name="T82" fmla="*/ 4 w 502"/>
                <a:gd name="T83" fmla="*/ 133 h 366"/>
                <a:gd name="T84" fmla="*/ 3 w 502"/>
                <a:gd name="T85" fmla="*/ 119 h 366"/>
                <a:gd name="T86" fmla="*/ 13 w 502"/>
                <a:gd name="T87" fmla="*/ 103 h 366"/>
                <a:gd name="T88" fmla="*/ 6 w 502"/>
                <a:gd name="T89" fmla="*/ 82 h 366"/>
                <a:gd name="T90" fmla="*/ 34 w 502"/>
                <a:gd name="T91" fmla="*/ 83 h 366"/>
                <a:gd name="T92" fmla="*/ 46 w 502"/>
                <a:gd name="T93" fmla="*/ 110 h 366"/>
                <a:gd name="T94" fmla="*/ 66 w 502"/>
                <a:gd name="T95" fmla="*/ 123 h 366"/>
                <a:gd name="T96" fmla="*/ 63 w 502"/>
                <a:gd name="T97" fmla="*/ 134 h 366"/>
                <a:gd name="T98" fmla="*/ 76 w 502"/>
                <a:gd name="T99" fmla="*/ 159 h 366"/>
                <a:gd name="T100" fmla="*/ 83 w 502"/>
                <a:gd name="T101" fmla="*/ 179 h 366"/>
                <a:gd name="T102" fmla="*/ 95 w 502"/>
                <a:gd name="T103" fmla="*/ 172 h 366"/>
                <a:gd name="T104" fmla="*/ 98 w 502"/>
                <a:gd name="T105" fmla="*/ 140 h 366"/>
                <a:gd name="T106" fmla="*/ 106 w 502"/>
                <a:gd name="T107" fmla="*/ 128 h 366"/>
                <a:gd name="T108" fmla="*/ 126 w 502"/>
                <a:gd name="T109" fmla="*/ 98 h 366"/>
                <a:gd name="T110" fmla="*/ 142 w 502"/>
                <a:gd name="T111" fmla="*/ 79 h 366"/>
                <a:gd name="T112" fmla="*/ 164 w 502"/>
                <a:gd name="T113" fmla="*/ 62 h 366"/>
                <a:gd name="T114" fmla="*/ 182 w 502"/>
                <a:gd name="T115" fmla="*/ 38 h 366"/>
                <a:gd name="T116" fmla="*/ 242 w 502"/>
                <a:gd name="T117" fmla="*/ 30 h 366"/>
                <a:gd name="T118" fmla="*/ 270 w 502"/>
                <a:gd name="T119" fmla="*/ 20 h 366"/>
                <a:gd name="T120" fmla="*/ 295 w 502"/>
                <a:gd name="T121" fmla="*/ 11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2" h="366">
                  <a:moveTo>
                    <a:pt x="308" y="1"/>
                  </a:moveTo>
                  <a:lnTo>
                    <a:pt x="310" y="2"/>
                  </a:lnTo>
                  <a:lnTo>
                    <a:pt x="312" y="4"/>
                  </a:lnTo>
                  <a:lnTo>
                    <a:pt x="314" y="5"/>
                  </a:lnTo>
                  <a:lnTo>
                    <a:pt x="320" y="10"/>
                  </a:lnTo>
                  <a:lnTo>
                    <a:pt x="327" y="14"/>
                  </a:lnTo>
                  <a:lnTo>
                    <a:pt x="331" y="17"/>
                  </a:lnTo>
                  <a:lnTo>
                    <a:pt x="333" y="18"/>
                  </a:lnTo>
                  <a:lnTo>
                    <a:pt x="337" y="21"/>
                  </a:lnTo>
                  <a:lnTo>
                    <a:pt x="339" y="23"/>
                  </a:lnTo>
                  <a:lnTo>
                    <a:pt x="340" y="24"/>
                  </a:lnTo>
                  <a:lnTo>
                    <a:pt x="341" y="25"/>
                  </a:lnTo>
                  <a:lnTo>
                    <a:pt x="344" y="26"/>
                  </a:lnTo>
                  <a:lnTo>
                    <a:pt x="345" y="26"/>
                  </a:lnTo>
                  <a:lnTo>
                    <a:pt x="347" y="27"/>
                  </a:lnTo>
                  <a:lnTo>
                    <a:pt x="349" y="29"/>
                  </a:lnTo>
                  <a:lnTo>
                    <a:pt x="352" y="32"/>
                  </a:lnTo>
                  <a:lnTo>
                    <a:pt x="354" y="33"/>
                  </a:lnTo>
                  <a:lnTo>
                    <a:pt x="356" y="36"/>
                  </a:lnTo>
                  <a:lnTo>
                    <a:pt x="357" y="37"/>
                  </a:lnTo>
                  <a:lnTo>
                    <a:pt x="357" y="37"/>
                  </a:lnTo>
                  <a:lnTo>
                    <a:pt x="358" y="38"/>
                  </a:lnTo>
                  <a:lnTo>
                    <a:pt x="358" y="38"/>
                  </a:lnTo>
                  <a:lnTo>
                    <a:pt x="359" y="38"/>
                  </a:lnTo>
                  <a:lnTo>
                    <a:pt x="359" y="38"/>
                  </a:lnTo>
                  <a:lnTo>
                    <a:pt x="364" y="41"/>
                  </a:lnTo>
                  <a:lnTo>
                    <a:pt x="366" y="43"/>
                  </a:lnTo>
                  <a:lnTo>
                    <a:pt x="368" y="43"/>
                  </a:lnTo>
                  <a:lnTo>
                    <a:pt x="369" y="44"/>
                  </a:lnTo>
                  <a:lnTo>
                    <a:pt x="372" y="45"/>
                  </a:lnTo>
                  <a:lnTo>
                    <a:pt x="376" y="46"/>
                  </a:lnTo>
                  <a:lnTo>
                    <a:pt x="379" y="46"/>
                  </a:lnTo>
                  <a:lnTo>
                    <a:pt x="381" y="46"/>
                  </a:lnTo>
                  <a:lnTo>
                    <a:pt x="386" y="47"/>
                  </a:lnTo>
                  <a:lnTo>
                    <a:pt x="388" y="47"/>
                  </a:lnTo>
                  <a:lnTo>
                    <a:pt x="389" y="47"/>
                  </a:lnTo>
                  <a:lnTo>
                    <a:pt x="394" y="49"/>
                  </a:lnTo>
                  <a:lnTo>
                    <a:pt x="397" y="49"/>
                  </a:lnTo>
                  <a:lnTo>
                    <a:pt x="399" y="50"/>
                  </a:lnTo>
                  <a:lnTo>
                    <a:pt x="402" y="50"/>
                  </a:lnTo>
                  <a:lnTo>
                    <a:pt x="404" y="50"/>
                  </a:lnTo>
                  <a:lnTo>
                    <a:pt x="406" y="51"/>
                  </a:lnTo>
                  <a:lnTo>
                    <a:pt x="408" y="51"/>
                  </a:lnTo>
                  <a:lnTo>
                    <a:pt x="409" y="51"/>
                  </a:lnTo>
                  <a:lnTo>
                    <a:pt x="410" y="52"/>
                  </a:lnTo>
                  <a:lnTo>
                    <a:pt x="412" y="53"/>
                  </a:lnTo>
                  <a:lnTo>
                    <a:pt x="416" y="55"/>
                  </a:lnTo>
                  <a:lnTo>
                    <a:pt x="418" y="56"/>
                  </a:lnTo>
                  <a:lnTo>
                    <a:pt x="419" y="56"/>
                  </a:lnTo>
                  <a:lnTo>
                    <a:pt x="419" y="57"/>
                  </a:lnTo>
                  <a:lnTo>
                    <a:pt x="420" y="58"/>
                  </a:lnTo>
                  <a:lnTo>
                    <a:pt x="420" y="58"/>
                  </a:lnTo>
                  <a:lnTo>
                    <a:pt x="421" y="59"/>
                  </a:lnTo>
                  <a:lnTo>
                    <a:pt x="421" y="60"/>
                  </a:lnTo>
                  <a:lnTo>
                    <a:pt x="421" y="61"/>
                  </a:lnTo>
                  <a:lnTo>
                    <a:pt x="422" y="62"/>
                  </a:lnTo>
                  <a:lnTo>
                    <a:pt x="422" y="63"/>
                  </a:lnTo>
                  <a:lnTo>
                    <a:pt x="422" y="66"/>
                  </a:lnTo>
                  <a:lnTo>
                    <a:pt x="422" y="68"/>
                  </a:lnTo>
                  <a:lnTo>
                    <a:pt x="422" y="69"/>
                  </a:lnTo>
                  <a:lnTo>
                    <a:pt x="422" y="70"/>
                  </a:lnTo>
                  <a:lnTo>
                    <a:pt x="422" y="70"/>
                  </a:lnTo>
                  <a:lnTo>
                    <a:pt x="423" y="71"/>
                  </a:lnTo>
                  <a:lnTo>
                    <a:pt x="423" y="71"/>
                  </a:lnTo>
                  <a:lnTo>
                    <a:pt x="424" y="72"/>
                  </a:lnTo>
                  <a:lnTo>
                    <a:pt x="424" y="72"/>
                  </a:lnTo>
                  <a:lnTo>
                    <a:pt x="425" y="72"/>
                  </a:lnTo>
                  <a:lnTo>
                    <a:pt x="426" y="73"/>
                  </a:lnTo>
                  <a:lnTo>
                    <a:pt x="427" y="73"/>
                  </a:lnTo>
                  <a:lnTo>
                    <a:pt x="427" y="73"/>
                  </a:lnTo>
                  <a:lnTo>
                    <a:pt x="428" y="74"/>
                  </a:lnTo>
                  <a:lnTo>
                    <a:pt x="429" y="74"/>
                  </a:lnTo>
                  <a:lnTo>
                    <a:pt x="429" y="73"/>
                  </a:lnTo>
                  <a:lnTo>
                    <a:pt x="430" y="73"/>
                  </a:lnTo>
                  <a:lnTo>
                    <a:pt x="433" y="73"/>
                  </a:lnTo>
                  <a:lnTo>
                    <a:pt x="435" y="72"/>
                  </a:lnTo>
                  <a:lnTo>
                    <a:pt x="436" y="72"/>
                  </a:lnTo>
                  <a:lnTo>
                    <a:pt x="437" y="72"/>
                  </a:lnTo>
                  <a:lnTo>
                    <a:pt x="439" y="72"/>
                  </a:lnTo>
                  <a:lnTo>
                    <a:pt x="441" y="72"/>
                  </a:lnTo>
                  <a:lnTo>
                    <a:pt x="446" y="73"/>
                  </a:lnTo>
                  <a:lnTo>
                    <a:pt x="449" y="73"/>
                  </a:lnTo>
                  <a:lnTo>
                    <a:pt x="451" y="73"/>
                  </a:lnTo>
                  <a:lnTo>
                    <a:pt x="456" y="73"/>
                  </a:lnTo>
                  <a:lnTo>
                    <a:pt x="457" y="73"/>
                  </a:lnTo>
                  <a:lnTo>
                    <a:pt x="458" y="73"/>
                  </a:lnTo>
                  <a:lnTo>
                    <a:pt x="464" y="73"/>
                  </a:lnTo>
                  <a:lnTo>
                    <a:pt x="465" y="72"/>
                  </a:lnTo>
                  <a:lnTo>
                    <a:pt x="466" y="73"/>
                  </a:lnTo>
                  <a:lnTo>
                    <a:pt x="466" y="73"/>
                  </a:lnTo>
                  <a:lnTo>
                    <a:pt x="467" y="73"/>
                  </a:lnTo>
                  <a:lnTo>
                    <a:pt x="468" y="73"/>
                  </a:lnTo>
                  <a:lnTo>
                    <a:pt x="469" y="74"/>
                  </a:lnTo>
                  <a:lnTo>
                    <a:pt x="470" y="75"/>
                  </a:lnTo>
                  <a:lnTo>
                    <a:pt x="471" y="75"/>
                  </a:lnTo>
                  <a:lnTo>
                    <a:pt x="472" y="76"/>
                  </a:lnTo>
                  <a:lnTo>
                    <a:pt x="472" y="77"/>
                  </a:lnTo>
                  <a:lnTo>
                    <a:pt x="473" y="79"/>
                  </a:lnTo>
                  <a:lnTo>
                    <a:pt x="474" y="80"/>
                  </a:lnTo>
                  <a:lnTo>
                    <a:pt x="475" y="82"/>
                  </a:lnTo>
                  <a:lnTo>
                    <a:pt x="476" y="84"/>
                  </a:lnTo>
                  <a:lnTo>
                    <a:pt x="476" y="85"/>
                  </a:lnTo>
                  <a:lnTo>
                    <a:pt x="476" y="87"/>
                  </a:lnTo>
                  <a:lnTo>
                    <a:pt x="476" y="88"/>
                  </a:lnTo>
                  <a:lnTo>
                    <a:pt x="477" y="90"/>
                  </a:lnTo>
                  <a:lnTo>
                    <a:pt x="477" y="91"/>
                  </a:lnTo>
                  <a:lnTo>
                    <a:pt x="476" y="93"/>
                  </a:lnTo>
                  <a:lnTo>
                    <a:pt x="476" y="95"/>
                  </a:lnTo>
                  <a:lnTo>
                    <a:pt x="475" y="99"/>
                  </a:lnTo>
                  <a:lnTo>
                    <a:pt x="475" y="100"/>
                  </a:lnTo>
                  <a:lnTo>
                    <a:pt x="474" y="101"/>
                  </a:lnTo>
                  <a:lnTo>
                    <a:pt x="474" y="102"/>
                  </a:lnTo>
                  <a:lnTo>
                    <a:pt x="474" y="103"/>
                  </a:lnTo>
                  <a:lnTo>
                    <a:pt x="474" y="108"/>
                  </a:lnTo>
                  <a:lnTo>
                    <a:pt x="474" y="109"/>
                  </a:lnTo>
                  <a:lnTo>
                    <a:pt x="474" y="110"/>
                  </a:lnTo>
                  <a:lnTo>
                    <a:pt x="474" y="111"/>
                  </a:lnTo>
                  <a:lnTo>
                    <a:pt x="473" y="114"/>
                  </a:lnTo>
                  <a:lnTo>
                    <a:pt x="472" y="119"/>
                  </a:lnTo>
                  <a:lnTo>
                    <a:pt x="472" y="121"/>
                  </a:lnTo>
                  <a:lnTo>
                    <a:pt x="471" y="123"/>
                  </a:lnTo>
                  <a:lnTo>
                    <a:pt x="471" y="124"/>
                  </a:lnTo>
                  <a:lnTo>
                    <a:pt x="472" y="125"/>
                  </a:lnTo>
                  <a:lnTo>
                    <a:pt x="472" y="126"/>
                  </a:lnTo>
                  <a:lnTo>
                    <a:pt x="473" y="129"/>
                  </a:lnTo>
                  <a:lnTo>
                    <a:pt x="474" y="131"/>
                  </a:lnTo>
                  <a:lnTo>
                    <a:pt x="475" y="135"/>
                  </a:lnTo>
                  <a:lnTo>
                    <a:pt x="475" y="137"/>
                  </a:lnTo>
                  <a:lnTo>
                    <a:pt x="475" y="139"/>
                  </a:lnTo>
                  <a:lnTo>
                    <a:pt x="475" y="141"/>
                  </a:lnTo>
                  <a:lnTo>
                    <a:pt x="475" y="142"/>
                  </a:lnTo>
                  <a:lnTo>
                    <a:pt x="474" y="145"/>
                  </a:lnTo>
                  <a:lnTo>
                    <a:pt x="474" y="146"/>
                  </a:lnTo>
                  <a:lnTo>
                    <a:pt x="474" y="147"/>
                  </a:lnTo>
                  <a:lnTo>
                    <a:pt x="474" y="148"/>
                  </a:lnTo>
                  <a:lnTo>
                    <a:pt x="474" y="149"/>
                  </a:lnTo>
                  <a:lnTo>
                    <a:pt x="475" y="150"/>
                  </a:lnTo>
                  <a:lnTo>
                    <a:pt x="475" y="151"/>
                  </a:lnTo>
                  <a:lnTo>
                    <a:pt x="476" y="151"/>
                  </a:lnTo>
                  <a:lnTo>
                    <a:pt x="477" y="152"/>
                  </a:lnTo>
                  <a:lnTo>
                    <a:pt x="479" y="154"/>
                  </a:lnTo>
                  <a:lnTo>
                    <a:pt x="480" y="155"/>
                  </a:lnTo>
                  <a:lnTo>
                    <a:pt x="480" y="156"/>
                  </a:lnTo>
                  <a:lnTo>
                    <a:pt x="481" y="157"/>
                  </a:lnTo>
                  <a:lnTo>
                    <a:pt x="481" y="158"/>
                  </a:lnTo>
                  <a:lnTo>
                    <a:pt x="481" y="161"/>
                  </a:lnTo>
                  <a:lnTo>
                    <a:pt x="481" y="162"/>
                  </a:lnTo>
                  <a:lnTo>
                    <a:pt x="481" y="166"/>
                  </a:lnTo>
                  <a:lnTo>
                    <a:pt x="481" y="167"/>
                  </a:lnTo>
                  <a:lnTo>
                    <a:pt x="482" y="168"/>
                  </a:lnTo>
                  <a:lnTo>
                    <a:pt x="482" y="169"/>
                  </a:lnTo>
                  <a:lnTo>
                    <a:pt x="483" y="169"/>
                  </a:lnTo>
                  <a:lnTo>
                    <a:pt x="485" y="173"/>
                  </a:lnTo>
                  <a:lnTo>
                    <a:pt x="486" y="175"/>
                  </a:lnTo>
                  <a:lnTo>
                    <a:pt x="488" y="178"/>
                  </a:lnTo>
                  <a:lnTo>
                    <a:pt x="489" y="180"/>
                  </a:lnTo>
                  <a:lnTo>
                    <a:pt x="491" y="185"/>
                  </a:lnTo>
                  <a:lnTo>
                    <a:pt x="492" y="188"/>
                  </a:lnTo>
                  <a:lnTo>
                    <a:pt x="493" y="190"/>
                  </a:lnTo>
                  <a:lnTo>
                    <a:pt x="494" y="194"/>
                  </a:lnTo>
                  <a:lnTo>
                    <a:pt x="494" y="196"/>
                  </a:lnTo>
                  <a:lnTo>
                    <a:pt x="494" y="197"/>
                  </a:lnTo>
                  <a:lnTo>
                    <a:pt x="494" y="198"/>
                  </a:lnTo>
                  <a:lnTo>
                    <a:pt x="494" y="199"/>
                  </a:lnTo>
                  <a:lnTo>
                    <a:pt x="494" y="199"/>
                  </a:lnTo>
                  <a:lnTo>
                    <a:pt x="494" y="200"/>
                  </a:lnTo>
                  <a:lnTo>
                    <a:pt x="494" y="201"/>
                  </a:lnTo>
                  <a:lnTo>
                    <a:pt x="493" y="202"/>
                  </a:lnTo>
                  <a:lnTo>
                    <a:pt x="492" y="204"/>
                  </a:lnTo>
                  <a:lnTo>
                    <a:pt x="492" y="204"/>
                  </a:lnTo>
                  <a:lnTo>
                    <a:pt x="492" y="205"/>
                  </a:lnTo>
                  <a:lnTo>
                    <a:pt x="492" y="206"/>
                  </a:lnTo>
                  <a:lnTo>
                    <a:pt x="492" y="207"/>
                  </a:lnTo>
                  <a:lnTo>
                    <a:pt x="493" y="209"/>
                  </a:lnTo>
                  <a:lnTo>
                    <a:pt x="493" y="211"/>
                  </a:lnTo>
                  <a:lnTo>
                    <a:pt x="493" y="212"/>
                  </a:lnTo>
                  <a:lnTo>
                    <a:pt x="493" y="212"/>
                  </a:lnTo>
                  <a:lnTo>
                    <a:pt x="493" y="213"/>
                  </a:lnTo>
                  <a:lnTo>
                    <a:pt x="492" y="213"/>
                  </a:lnTo>
                  <a:lnTo>
                    <a:pt x="492" y="213"/>
                  </a:lnTo>
                  <a:lnTo>
                    <a:pt x="492" y="214"/>
                  </a:lnTo>
                  <a:lnTo>
                    <a:pt x="491" y="214"/>
                  </a:lnTo>
                  <a:lnTo>
                    <a:pt x="491" y="214"/>
                  </a:lnTo>
                  <a:lnTo>
                    <a:pt x="490" y="214"/>
                  </a:lnTo>
                  <a:lnTo>
                    <a:pt x="487" y="213"/>
                  </a:lnTo>
                  <a:lnTo>
                    <a:pt x="484" y="213"/>
                  </a:lnTo>
                  <a:lnTo>
                    <a:pt x="483" y="213"/>
                  </a:lnTo>
                  <a:lnTo>
                    <a:pt x="482" y="213"/>
                  </a:lnTo>
                  <a:lnTo>
                    <a:pt x="481" y="213"/>
                  </a:lnTo>
                  <a:lnTo>
                    <a:pt x="480" y="214"/>
                  </a:lnTo>
                  <a:lnTo>
                    <a:pt x="479" y="214"/>
                  </a:lnTo>
                  <a:lnTo>
                    <a:pt x="478" y="214"/>
                  </a:lnTo>
                  <a:lnTo>
                    <a:pt x="478" y="215"/>
                  </a:lnTo>
                  <a:lnTo>
                    <a:pt x="477" y="215"/>
                  </a:lnTo>
                  <a:lnTo>
                    <a:pt x="477" y="216"/>
                  </a:lnTo>
                  <a:lnTo>
                    <a:pt x="476" y="217"/>
                  </a:lnTo>
                  <a:lnTo>
                    <a:pt x="476" y="218"/>
                  </a:lnTo>
                  <a:lnTo>
                    <a:pt x="476" y="219"/>
                  </a:lnTo>
                  <a:lnTo>
                    <a:pt x="476" y="219"/>
                  </a:lnTo>
                  <a:lnTo>
                    <a:pt x="476" y="219"/>
                  </a:lnTo>
                  <a:lnTo>
                    <a:pt x="476" y="220"/>
                  </a:lnTo>
                  <a:lnTo>
                    <a:pt x="477" y="220"/>
                  </a:lnTo>
                  <a:lnTo>
                    <a:pt x="478" y="221"/>
                  </a:lnTo>
                  <a:lnTo>
                    <a:pt x="479" y="222"/>
                  </a:lnTo>
                  <a:lnTo>
                    <a:pt x="480" y="222"/>
                  </a:lnTo>
                  <a:lnTo>
                    <a:pt x="481" y="223"/>
                  </a:lnTo>
                  <a:lnTo>
                    <a:pt x="486" y="224"/>
                  </a:lnTo>
                  <a:lnTo>
                    <a:pt x="487" y="224"/>
                  </a:lnTo>
                  <a:lnTo>
                    <a:pt x="488" y="224"/>
                  </a:lnTo>
                  <a:lnTo>
                    <a:pt x="489" y="225"/>
                  </a:lnTo>
                  <a:lnTo>
                    <a:pt x="491" y="226"/>
                  </a:lnTo>
                  <a:lnTo>
                    <a:pt x="492" y="226"/>
                  </a:lnTo>
                  <a:lnTo>
                    <a:pt x="493" y="227"/>
                  </a:lnTo>
                  <a:lnTo>
                    <a:pt x="494" y="228"/>
                  </a:lnTo>
                  <a:lnTo>
                    <a:pt x="495" y="229"/>
                  </a:lnTo>
                  <a:lnTo>
                    <a:pt x="498" y="233"/>
                  </a:lnTo>
                  <a:lnTo>
                    <a:pt x="499" y="235"/>
                  </a:lnTo>
                  <a:lnTo>
                    <a:pt x="500" y="236"/>
                  </a:lnTo>
                  <a:lnTo>
                    <a:pt x="500" y="237"/>
                  </a:lnTo>
                  <a:lnTo>
                    <a:pt x="501" y="239"/>
                  </a:lnTo>
                  <a:lnTo>
                    <a:pt x="502" y="241"/>
                  </a:lnTo>
                  <a:lnTo>
                    <a:pt x="502" y="241"/>
                  </a:lnTo>
                  <a:lnTo>
                    <a:pt x="502" y="242"/>
                  </a:lnTo>
                  <a:lnTo>
                    <a:pt x="501" y="242"/>
                  </a:lnTo>
                  <a:lnTo>
                    <a:pt x="500" y="242"/>
                  </a:lnTo>
                  <a:lnTo>
                    <a:pt x="499" y="243"/>
                  </a:lnTo>
                  <a:lnTo>
                    <a:pt x="498" y="243"/>
                  </a:lnTo>
                  <a:lnTo>
                    <a:pt x="498" y="244"/>
                  </a:lnTo>
                  <a:lnTo>
                    <a:pt x="497" y="245"/>
                  </a:lnTo>
                  <a:lnTo>
                    <a:pt x="496" y="247"/>
                  </a:lnTo>
                  <a:lnTo>
                    <a:pt x="495" y="249"/>
                  </a:lnTo>
                  <a:lnTo>
                    <a:pt x="495" y="251"/>
                  </a:lnTo>
                  <a:lnTo>
                    <a:pt x="495" y="252"/>
                  </a:lnTo>
                  <a:lnTo>
                    <a:pt x="495" y="253"/>
                  </a:lnTo>
                  <a:lnTo>
                    <a:pt x="495" y="254"/>
                  </a:lnTo>
                  <a:lnTo>
                    <a:pt x="495" y="255"/>
                  </a:lnTo>
                  <a:lnTo>
                    <a:pt x="495" y="255"/>
                  </a:lnTo>
                  <a:lnTo>
                    <a:pt x="495" y="256"/>
                  </a:lnTo>
                  <a:lnTo>
                    <a:pt x="497" y="258"/>
                  </a:lnTo>
                  <a:lnTo>
                    <a:pt x="497" y="259"/>
                  </a:lnTo>
                  <a:lnTo>
                    <a:pt x="498" y="259"/>
                  </a:lnTo>
                  <a:lnTo>
                    <a:pt x="498" y="260"/>
                  </a:lnTo>
                  <a:lnTo>
                    <a:pt x="498" y="261"/>
                  </a:lnTo>
                  <a:lnTo>
                    <a:pt x="498" y="261"/>
                  </a:lnTo>
                  <a:lnTo>
                    <a:pt x="498" y="263"/>
                  </a:lnTo>
                  <a:lnTo>
                    <a:pt x="497" y="264"/>
                  </a:lnTo>
                  <a:lnTo>
                    <a:pt x="497" y="264"/>
                  </a:lnTo>
                  <a:lnTo>
                    <a:pt x="496" y="265"/>
                  </a:lnTo>
                  <a:lnTo>
                    <a:pt x="496" y="266"/>
                  </a:lnTo>
                  <a:lnTo>
                    <a:pt x="495" y="267"/>
                  </a:lnTo>
                  <a:lnTo>
                    <a:pt x="494" y="267"/>
                  </a:lnTo>
                  <a:lnTo>
                    <a:pt x="492" y="268"/>
                  </a:lnTo>
                  <a:lnTo>
                    <a:pt x="490" y="270"/>
                  </a:lnTo>
                  <a:lnTo>
                    <a:pt x="489" y="270"/>
                  </a:lnTo>
                  <a:lnTo>
                    <a:pt x="488" y="271"/>
                  </a:lnTo>
                  <a:lnTo>
                    <a:pt x="483" y="273"/>
                  </a:lnTo>
                  <a:lnTo>
                    <a:pt x="481" y="274"/>
                  </a:lnTo>
                  <a:lnTo>
                    <a:pt x="480" y="274"/>
                  </a:lnTo>
                  <a:lnTo>
                    <a:pt x="478" y="274"/>
                  </a:lnTo>
                  <a:lnTo>
                    <a:pt x="476" y="275"/>
                  </a:lnTo>
                  <a:lnTo>
                    <a:pt x="475" y="275"/>
                  </a:lnTo>
                  <a:lnTo>
                    <a:pt x="475" y="276"/>
                  </a:lnTo>
                  <a:lnTo>
                    <a:pt x="474" y="276"/>
                  </a:lnTo>
                  <a:lnTo>
                    <a:pt x="474" y="277"/>
                  </a:lnTo>
                  <a:lnTo>
                    <a:pt x="474" y="278"/>
                  </a:lnTo>
                  <a:lnTo>
                    <a:pt x="473" y="279"/>
                  </a:lnTo>
                  <a:lnTo>
                    <a:pt x="473" y="280"/>
                  </a:lnTo>
                  <a:lnTo>
                    <a:pt x="474" y="282"/>
                  </a:lnTo>
                  <a:lnTo>
                    <a:pt x="474" y="283"/>
                  </a:lnTo>
                  <a:lnTo>
                    <a:pt x="474" y="286"/>
                  </a:lnTo>
                  <a:lnTo>
                    <a:pt x="474" y="288"/>
                  </a:lnTo>
                  <a:lnTo>
                    <a:pt x="474" y="289"/>
                  </a:lnTo>
                  <a:lnTo>
                    <a:pt x="473" y="291"/>
                  </a:lnTo>
                  <a:lnTo>
                    <a:pt x="471" y="299"/>
                  </a:lnTo>
                  <a:lnTo>
                    <a:pt x="471" y="301"/>
                  </a:lnTo>
                  <a:lnTo>
                    <a:pt x="470" y="302"/>
                  </a:lnTo>
                  <a:lnTo>
                    <a:pt x="470" y="303"/>
                  </a:lnTo>
                  <a:lnTo>
                    <a:pt x="469" y="304"/>
                  </a:lnTo>
                  <a:lnTo>
                    <a:pt x="468" y="304"/>
                  </a:lnTo>
                  <a:lnTo>
                    <a:pt x="468" y="305"/>
                  </a:lnTo>
                  <a:lnTo>
                    <a:pt x="467" y="305"/>
                  </a:lnTo>
                  <a:lnTo>
                    <a:pt x="466" y="305"/>
                  </a:lnTo>
                  <a:lnTo>
                    <a:pt x="465" y="305"/>
                  </a:lnTo>
                  <a:lnTo>
                    <a:pt x="464" y="305"/>
                  </a:lnTo>
                  <a:lnTo>
                    <a:pt x="463" y="305"/>
                  </a:lnTo>
                  <a:lnTo>
                    <a:pt x="462" y="304"/>
                  </a:lnTo>
                  <a:lnTo>
                    <a:pt x="461" y="304"/>
                  </a:lnTo>
                  <a:lnTo>
                    <a:pt x="460" y="303"/>
                  </a:lnTo>
                  <a:lnTo>
                    <a:pt x="458" y="302"/>
                  </a:lnTo>
                  <a:lnTo>
                    <a:pt x="456" y="301"/>
                  </a:lnTo>
                  <a:lnTo>
                    <a:pt x="452" y="298"/>
                  </a:lnTo>
                  <a:lnTo>
                    <a:pt x="450" y="297"/>
                  </a:lnTo>
                  <a:lnTo>
                    <a:pt x="450" y="296"/>
                  </a:lnTo>
                  <a:lnTo>
                    <a:pt x="447" y="294"/>
                  </a:lnTo>
                  <a:lnTo>
                    <a:pt x="445" y="293"/>
                  </a:lnTo>
                  <a:lnTo>
                    <a:pt x="443" y="291"/>
                  </a:lnTo>
                  <a:lnTo>
                    <a:pt x="442" y="290"/>
                  </a:lnTo>
                  <a:lnTo>
                    <a:pt x="441" y="290"/>
                  </a:lnTo>
                  <a:lnTo>
                    <a:pt x="440" y="290"/>
                  </a:lnTo>
                  <a:lnTo>
                    <a:pt x="437" y="289"/>
                  </a:lnTo>
                  <a:lnTo>
                    <a:pt x="435" y="288"/>
                  </a:lnTo>
                  <a:lnTo>
                    <a:pt x="434" y="288"/>
                  </a:lnTo>
                  <a:lnTo>
                    <a:pt x="429" y="288"/>
                  </a:lnTo>
                  <a:lnTo>
                    <a:pt x="425" y="287"/>
                  </a:lnTo>
                  <a:lnTo>
                    <a:pt x="423" y="287"/>
                  </a:lnTo>
                  <a:lnTo>
                    <a:pt x="420" y="286"/>
                  </a:lnTo>
                  <a:lnTo>
                    <a:pt x="416" y="285"/>
                  </a:lnTo>
                  <a:lnTo>
                    <a:pt x="415" y="285"/>
                  </a:lnTo>
                  <a:lnTo>
                    <a:pt x="415" y="285"/>
                  </a:lnTo>
                  <a:lnTo>
                    <a:pt x="414" y="285"/>
                  </a:lnTo>
                  <a:lnTo>
                    <a:pt x="413" y="286"/>
                  </a:lnTo>
                  <a:lnTo>
                    <a:pt x="412" y="286"/>
                  </a:lnTo>
                  <a:lnTo>
                    <a:pt x="411" y="287"/>
                  </a:lnTo>
                  <a:lnTo>
                    <a:pt x="410" y="287"/>
                  </a:lnTo>
                  <a:lnTo>
                    <a:pt x="410" y="288"/>
                  </a:lnTo>
                  <a:lnTo>
                    <a:pt x="408" y="290"/>
                  </a:lnTo>
                  <a:lnTo>
                    <a:pt x="405" y="293"/>
                  </a:lnTo>
                  <a:lnTo>
                    <a:pt x="402" y="295"/>
                  </a:lnTo>
                  <a:lnTo>
                    <a:pt x="400" y="297"/>
                  </a:lnTo>
                  <a:lnTo>
                    <a:pt x="399" y="297"/>
                  </a:lnTo>
                  <a:lnTo>
                    <a:pt x="396" y="299"/>
                  </a:lnTo>
                  <a:lnTo>
                    <a:pt x="393" y="301"/>
                  </a:lnTo>
                  <a:lnTo>
                    <a:pt x="391" y="303"/>
                  </a:lnTo>
                  <a:lnTo>
                    <a:pt x="388" y="305"/>
                  </a:lnTo>
                  <a:lnTo>
                    <a:pt x="381" y="309"/>
                  </a:lnTo>
                  <a:lnTo>
                    <a:pt x="380" y="310"/>
                  </a:lnTo>
                  <a:lnTo>
                    <a:pt x="377" y="311"/>
                  </a:lnTo>
                  <a:lnTo>
                    <a:pt x="375" y="312"/>
                  </a:lnTo>
                  <a:lnTo>
                    <a:pt x="374" y="313"/>
                  </a:lnTo>
                  <a:lnTo>
                    <a:pt x="372" y="315"/>
                  </a:lnTo>
                  <a:lnTo>
                    <a:pt x="371" y="315"/>
                  </a:lnTo>
                  <a:lnTo>
                    <a:pt x="366" y="317"/>
                  </a:lnTo>
                  <a:lnTo>
                    <a:pt x="363" y="319"/>
                  </a:lnTo>
                  <a:lnTo>
                    <a:pt x="362" y="319"/>
                  </a:lnTo>
                  <a:lnTo>
                    <a:pt x="361" y="320"/>
                  </a:lnTo>
                  <a:lnTo>
                    <a:pt x="360" y="321"/>
                  </a:lnTo>
                  <a:lnTo>
                    <a:pt x="359" y="321"/>
                  </a:lnTo>
                  <a:lnTo>
                    <a:pt x="359" y="322"/>
                  </a:lnTo>
                  <a:lnTo>
                    <a:pt x="358" y="323"/>
                  </a:lnTo>
                  <a:lnTo>
                    <a:pt x="358" y="324"/>
                  </a:lnTo>
                  <a:lnTo>
                    <a:pt x="358" y="324"/>
                  </a:lnTo>
                  <a:lnTo>
                    <a:pt x="358" y="325"/>
                  </a:lnTo>
                  <a:lnTo>
                    <a:pt x="358" y="330"/>
                  </a:lnTo>
                  <a:lnTo>
                    <a:pt x="358" y="331"/>
                  </a:lnTo>
                  <a:lnTo>
                    <a:pt x="358" y="332"/>
                  </a:lnTo>
                  <a:lnTo>
                    <a:pt x="356" y="339"/>
                  </a:lnTo>
                  <a:lnTo>
                    <a:pt x="356" y="340"/>
                  </a:lnTo>
                  <a:lnTo>
                    <a:pt x="355" y="340"/>
                  </a:lnTo>
                  <a:lnTo>
                    <a:pt x="355" y="342"/>
                  </a:lnTo>
                  <a:lnTo>
                    <a:pt x="353" y="343"/>
                  </a:lnTo>
                  <a:lnTo>
                    <a:pt x="352" y="345"/>
                  </a:lnTo>
                  <a:lnTo>
                    <a:pt x="350" y="347"/>
                  </a:lnTo>
                  <a:lnTo>
                    <a:pt x="348" y="348"/>
                  </a:lnTo>
                  <a:lnTo>
                    <a:pt x="347" y="349"/>
                  </a:lnTo>
                  <a:lnTo>
                    <a:pt x="345" y="350"/>
                  </a:lnTo>
                  <a:lnTo>
                    <a:pt x="343" y="351"/>
                  </a:lnTo>
                  <a:lnTo>
                    <a:pt x="342" y="351"/>
                  </a:lnTo>
                  <a:lnTo>
                    <a:pt x="340" y="351"/>
                  </a:lnTo>
                  <a:lnTo>
                    <a:pt x="339" y="352"/>
                  </a:lnTo>
                  <a:lnTo>
                    <a:pt x="338" y="351"/>
                  </a:lnTo>
                  <a:lnTo>
                    <a:pt x="337" y="351"/>
                  </a:lnTo>
                  <a:lnTo>
                    <a:pt x="336" y="351"/>
                  </a:lnTo>
                  <a:lnTo>
                    <a:pt x="332" y="349"/>
                  </a:lnTo>
                  <a:lnTo>
                    <a:pt x="330" y="349"/>
                  </a:lnTo>
                  <a:lnTo>
                    <a:pt x="329" y="349"/>
                  </a:lnTo>
                  <a:lnTo>
                    <a:pt x="327" y="348"/>
                  </a:lnTo>
                  <a:lnTo>
                    <a:pt x="326" y="348"/>
                  </a:lnTo>
                  <a:lnTo>
                    <a:pt x="325" y="349"/>
                  </a:lnTo>
                  <a:lnTo>
                    <a:pt x="323" y="349"/>
                  </a:lnTo>
                  <a:lnTo>
                    <a:pt x="320" y="349"/>
                  </a:lnTo>
                  <a:lnTo>
                    <a:pt x="318" y="349"/>
                  </a:lnTo>
                  <a:lnTo>
                    <a:pt x="317" y="349"/>
                  </a:lnTo>
                  <a:lnTo>
                    <a:pt x="314" y="349"/>
                  </a:lnTo>
                  <a:lnTo>
                    <a:pt x="313" y="349"/>
                  </a:lnTo>
                  <a:lnTo>
                    <a:pt x="312" y="349"/>
                  </a:lnTo>
                  <a:lnTo>
                    <a:pt x="310" y="349"/>
                  </a:lnTo>
                  <a:lnTo>
                    <a:pt x="309" y="349"/>
                  </a:lnTo>
                  <a:lnTo>
                    <a:pt x="305" y="347"/>
                  </a:lnTo>
                  <a:lnTo>
                    <a:pt x="303" y="346"/>
                  </a:lnTo>
                  <a:lnTo>
                    <a:pt x="297" y="345"/>
                  </a:lnTo>
                  <a:lnTo>
                    <a:pt x="295" y="344"/>
                  </a:lnTo>
                  <a:lnTo>
                    <a:pt x="293" y="343"/>
                  </a:lnTo>
                  <a:lnTo>
                    <a:pt x="291" y="343"/>
                  </a:lnTo>
                  <a:lnTo>
                    <a:pt x="290" y="342"/>
                  </a:lnTo>
                  <a:lnTo>
                    <a:pt x="288" y="342"/>
                  </a:lnTo>
                  <a:lnTo>
                    <a:pt x="287" y="342"/>
                  </a:lnTo>
                  <a:lnTo>
                    <a:pt x="285" y="342"/>
                  </a:lnTo>
                  <a:lnTo>
                    <a:pt x="284" y="342"/>
                  </a:lnTo>
                  <a:lnTo>
                    <a:pt x="283" y="342"/>
                  </a:lnTo>
                  <a:lnTo>
                    <a:pt x="282" y="343"/>
                  </a:lnTo>
                  <a:lnTo>
                    <a:pt x="278" y="344"/>
                  </a:lnTo>
                  <a:lnTo>
                    <a:pt x="276" y="345"/>
                  </a:lnTo>
                  <a:lnTo>
                    <a:pt x="275" y="345"/>
                  </a:lnTo>
                  <a:lnTo>
                    <a:pt x="272" y="345"/>
                  </a:lnTo>
                  <a:lnTo>
                    <a:pt x="271" y="345"/>
                  </a:lnTo>
                  <a:lnTo>
                    <a:pt x="266" y="346"/>
                  </a:lnTo>
                  <a:lnTo>
                    <a:pt x="264" y="346"/>
                  </a:lnTo>
                  <a:lnTo>
                    <a:pt x="263" y="347"/>
                  </a:lnTo>
                  <a:lnTo>
                    <a:pt x="259" y="348"/>
                  </a:lnTo>
                  <a:lnTo>
                    <a:pt x="258" y="349"/>
                  </a:lnTo>
                  <a:lnTo>
                    <a:pt x="256" y="349"/>
                  </a:lnTo>
                  <a:lnTo>
                    <a:pt x="253" y="350"/>
                  </a:lnTo>
                  <a:lnTo>
                    <a:pt x="251" y="351"/>
                  </a:lnTo>
                  <a:lnTo>
                    <a:pt x="250" y="351"/>
                  </a:lnTo>
                  <a:lnTo>
                    <a:pt x="250" y="352"/>
                  </a:lnTo>
                  <a:lnTo>
                    <a:pt x="249" y="352"/>
                  </a:lnTo>
                  <a:lnTo>
                    <a:pt x="248" y="354"/>
                  </a:lnTo>
                  <a:lnTo>
                    <a:pt x="247" y="355"/>
                  </a:lnTo>
                  <a:lnTo>
                    <a:pt x="246" y="356"/>
                  </a:lnTo>
                  <a:lnTo>
                    <a:pt x="245" y="356"/>
                  </a:lnTo>
                  <a:lnTo>
                    <a:pt x="242" y="358"/>
                  </a:lnTo>
                  <a:lnTo>
                    <a:pt x="241" y="359"/>
                  </a:lnTo>
                  <a:lnTo>
                    <a:pt x="240" y="360"/>
                  </a:lnTo>
                  <a:lnTo>
                    <a:pt x="239" y="360"/>
                  </a:lnTo>
                  <a:lnTo>
                    <a:pt x="238" y="361"/>
                  </a:lnTo>
                  <a:lnTo>
                    <a:pt x="237" y="362"/>
                  </a:lnTo>
                  <a:lnTo>
                    <a:pt x="237" y="363"/>
                  </a:lnTo>
                  <a:lnTo>
                    <a:pt x="236" y="365"/>
                  </a:lnTo>
                  <a:lnTo>
                    <a:pt x="236" y="366"/>
                  </a:lnTo>
                  <a:lnTo>
                    <a:pt x="236" y="366"/>
                  </a:lnTo>
                  <a:lnTo>
                    <a:pt x="235" y="366"/>
                  </a:lnTo>
                  <a:lnTo>
                    <a:pt x="235" y="366"/>
                  </a:lnTo>
                  <a:lnTo>
                    <a:pt x="235" y="366"/>
                  </a:lnTo>
                  <a:lnTo>
                    <a:pt x="234" y="366"/>
                  </a:lnTo>
                  <a:lnTo>
                    <a:pt x="234" y="366"/>
                  </a:lnTo>
                  <a:lnTo>
                    <a:pt x="233" y="366"/>
                  </a:lnTo>
                  <a:lnTo>
                    <a:pt x="233" y="366"/>
                  </a:lnTo>
                  <a:lnTo>
                    <a:pt x="232" y="365"/>
                  </a:lnTo>
                  <a:lnTo>
                    <a:pt x="230" y="362"/>
                  </a:lnTo>
                  <a:lnTo>
                    <a:pt x="229" y="361"/>
                  </a:lnTo>
                  <a:lnTo>
                    <a:pt x="228" y="360"/>
                  </a:lnTo>
                  <a:lnTo>
                    <a:pt x="227" y="359"/>
                  </a:lnTo>
                  <a:lnTo>
                    <a:pt x="225" y="358"/>
                  </a:lnTo>
                  <a:lnTo>
                    <a:pt x="224" y="357"/>
                  </a:lnTo>
                  <a:lnTo>
                    <a:pt x="222" y="357"/>
                  </a:lnTo>
                  <a:lnTo>
                    <a:pt x="221" y="356"/>
                  </a:lnTo>
                  <a:lnTo>
                    <a:pt x="220" y="356"/>
                  </a:lnTo>
                  <a:lnTo>
                    <a:pt x="218" y="356"/>
                  </a:lnTo>
                  <a:lnTo>
                    <a:pt x="216" y="356"/>
                  </a:lnTo>
                  <a:lnTo>
                    <a:pt x="215" y="357"/>
                  </a:lnTo>
                  <a:lnTo>
                    <a:pt x="213" y="357"/>
                  </a:lnTo>
                  <a:lnTo>
                    <a:pt x="211" y="358"/>
                  </a:lnTo>
                  <a:lnTo>
                    <a:pt x="209" y="359"/>
                  </a:lnTo>
                  <a:lnTo>
                    <a:pt x="208" y="360"/>
                  </a:lnTo>
                  <a:lnTo>
                    <a:pt x="206" y="362"/>
                  </a:lnTo>
                  <a:lnTo>
                    <a:pt x="205" y="363"/>
                  </a:lnTo>
                  <a:lnTo>
                    <a:pt x="203" y="363"/>
                  </a:lnTo>
                  <a:lnTo>
                    <a:pt x="202" y="364"/>
                  </a:lnTo>
                  <a:lnTo>
                    <a:pt x="201" y="364"/>
                  </a:lnTo>
                  <a:lnTo>
                    <a:pt x="200" y="364"/>
                  </a:lnTo>
                  <a:lnTo>
                    <a:pt x="199" y="364"/>
                  </a:lnTo>
                  <a:lnTo>
                    <a:pt x="198" y="364"/>
                  </a:lnTo>
                  <a:lnTo>
                    <a:pt x="196" y="364"/>
                  </a:lnTo>
                  <a:lnTo>
                    <a:pt x="190" y="362"/>
                  </a:lnTo>
                  <a:lnTo>
                    <a:pt x="184" y="360"/>
                  </a:lnTo>
                  <a:lnTo>
                    <a:pt x="181" y="360"/>
                  </a:lnTo>
                  <a:lnTo>
                    <a:pt x="182" y="359"/>
                  </a:lnTo>
                  <a:lnTo>
                    <a:pt x="182" y="358"/>
                  </a:lnTo>
                  <a:lnTo>
                    <a:pt x="181" y="357"/>
                  </a:lnTo>
                  <a:lnTo>
                    <a:pt x="180" y="356"/>
                  </a:lnTo>
                  <a:lnTo>
                    <a:pt x="180" y="355"/>
                  </a:lnTo>
                  <a:lnTo>
                    <a:pt x="179" y="354"/>
                  </a:lnTo>
                  <a:lnTo>
                    <a:pt x="178" y="352"/>
                  </a:lnTo>
                  <a:lnTo>
                    <a:pt x="176" y="351"/>
                  </a:lnTo>
                  <a:lnTo>
                    <a:pt x="175" y="351"/>
                  </a:lnTo>
                  <a:lnTo>
                    <a:pt x="174" y="349"/>
                  </a:lnTo>
                  <a:lnTo>
                    <a:pt x="171" y="348"/>
                  </a:lnTo>
                  <a:lnTo>
                    <a:pt x="169" y="346"/>
                  </a:lnTo>
                  <a:lnTo>
                    <a:pt x="161" y="342"/>
                  </a:lnTo>
                  <a:lnTo>
                    <a:pt x="159" y="341"/>
                  </a:lnTo>
                  <a:lnTo>
                    <a:pt x="156" y="339"/>
                  </a:lnTo>
                  <a:lnTo>
                    <a:pt x="155" y="338"/>
                  </a:lnTo>
                  <a:lnTo>
                    <a:pt x="154" y="337"/>
                  </a:lnTo>
                  <a:lnTo>
                    <a:pt x="154" y="336"/>
                  </a:lnTo>
                  <a:lnTo>
                    <a:pt x="153" y="336"/>
                  </a:lnTo>
                  <a:lnTo>
                    <a:pt x="153" y="334"/>
                  </a:lnTo>
                  <a:lnTo>
                    <a:pt x="152" y="333"/>
                  </a:lnTo>
                  <a:lnTo>
                    <a:pt x="152" y="333"/>
                  </a:lnTo>
                  <a:lnTo>
                    <a:pt x="152" y="331"/>
                  </a:lnTo>
                  <a:lnTo>
                    <a:pt x="152" y="331"/>
                  </a:lnTo>
                  <a:lnTo>
                    <a:pt x="152" y="330"/>
                  </a:lnTo>
                  <a:lnTo>
                    <a:pt x="153" y="328"/>
                  </a:lnTo>
                  <a:lnTo>
                    <a:pt x="153" y="327"/>
                  </a:lnTo>
                  <a:lnTo>
                    <a:pt x="154" y="326"/>
                  </a:lnTo>
                  <a:lnTo>
                    <a:pt x="156" y="323"/>
                  </a:lnTo>
                  <a:lnTo>
                    <a:pt x="156" y="321"/>
                  </a:lnTo>
                  <a:lnTo>
                    <a:pt x="157" y="320"/>
                  </a:lnTo>
                  <a:lnTo>
                    <a:pt x="157" y="319"/>
                  </a:lnTo>
                  <a:lnTo>
                    <a:pt x="157" y="317"/>
                  </a:lnTo>
                  <a:lnTo>
                    <a:pt x="157" y="316"/>
                  </a:lnTo>
                  <a:lnTo>
                    <a:pt x="157" y="315"/>
                  </a:lnTo>
                  <a:lnTo>
                    <a:pt x="157" y="314"/>
                  </a:lnTo>
                  <a:lnTo>
                    <a:pt x="157" y="314"/>
                  </a:lnTo>
                  <a:lnTo>
                    <a:pt x="157" y="313"/>
                  </a:lnTo>
                  <a:lnTo>
                    <a:pt x="156" y="312"/>
                  </a:lnTo>
                  <a:lnTo>
                    <a:pt x="156" y="311"/>
                  </a:lnTo>
                  <a:lnTo>
                    <a:pt x="155" y="310"/>
                  </a:lnTo>
                  <a:lnTo>
                    <a:pt x="154" y="309"/>
                  </a:lnTo>
                  <a:lnTo>
                    <a:pt x="152" y="307"/>
                  </a:lnTo>
                  <a:lnTo>
                    <a:pt x="150" y="305"/>
                  </a:lnTo>
                  <a:lnTo>
                    <a:pt x="148" y="304"/>
                  </a:lnTo>
                  <a:lnTo>
                    <a:pt x="147" y="304"/>
                  </a:lnTo>
                  <a:lnTo>
                    <a:pt x="147" y="304"/>
                  </a:lnTo>
                  <a:lnTo>
                    <a:pt x="145" y="303"/>
                  </a:lnTo>
                  <a:lnTo>
                    <a:pt x="144" y="303"/>
                  </a:lnTo>
                  <a:lnTo>
                    <a:pt x="142" y="303"/>
                  </a:lnTo>
                  <a:lnTo>
                    <a:pt x="139" y="303"/>
                  </a:lnTo>
                  <a:lnTo>
                    <a:pt x="137" y="303"/>
                  </a:lnTo>
                  <a:lnTo>
                    <a:pt x="136" y="302"/>
                  </a:lnTo>
                  <a:lnTo>
                    <a:pt x="135" y="302"/>
                  </a:lnTo>
                  <a:lnTo>
                    <a:pt x="135" y="301"/>
                  </a:lnTo>
                  <a:lnTo>
                    <a:pt x="134" y="301"/>
                  </a:lnTo>
                  <a:lnTo>
                    <a:pt x="134" y="300"/>
                  </a:lnTo>
                  <a:lnTo>
                    <a:pt x="132" y="298"/>
                  </a:lnTo>
                  <a:lnTo>
                    <a:pt x="132" y="297"/>
                  </a:lnTo>
                  <a:lnTo>
                    <a:pt x="131" y="297"/>
                  </a:lnTo>
                  <a:lnTo>
                    <a:pt x="130" y="296"/>
                  </a:lnTo>
                  <a:lnTo>
                    <a:pt x="127" y="294"/>
                  </a:lnTo>
                  <a:lnTo>
                    <a:pt x="123" y="291"/>
                  </a:lnTo>
                  <a:lnTo>
                    <a:pt x="121" y="290"/>
                  </a:lnTo>
                  <a:lnTo>
                    <a:pt x="119" y="288"/>
                  </a:lnTo>
                  <a:lnTo>
                    <a:pt x="118" y="288"/>
                  </a:lnTo>
                  <a:lnTo>
                    <a:pt x="117" y="287"/>
                  </a:lnTo>
                  <a:lnTo>
                    <a:pt x="115" y="286"/>
                  </a:lnTo>
                  <a:lnTo>
                    <a:pt x="113" y="285"/>
                  </a:lnTo>
                  <a:lnTo>
                    <a:pt x="112" y="284"/>
                  </a:lnTo>
                  <a:lnTo>
                    <a:pt x="108" y="282"/>
                  </a:lnTo>
                  <a:lnTo>
                    <a:pt x="107" y="281"/>
                  </a:lnTo>
                  <a:lnTo>
                    <a:pt x="104" y="279"/>
                  </a:lnTo>
                  <a:lnTo>
                    <a:pt x="99" y="274"/>
                  </a:lnTo>
                  <a:lnTo>
                    <a:pt x="98" y="273"/>
                  </a:lnTo>
                  <a:lnTo>
                    <a:pt x="97" y="272"/>
                  </a:lnTo>
                  <a:lnTo>
                    <a:pt x="96" y="272"/>
                  </a:lnTo>
                  <a:lnTo>
                    <a:pt x="95" y="271"/>
                  </a:lnTo>
                  <a:lnTo>
                    <a:pt x="92" y="270"/>
                  </a:lnTo>
                  <a:lnTo>
                    <a:pt x="91" y="270"/>
                  </a:lnTo>
                  <a:lnTo>
                    <a:pt x="91" y="269"/>
                  </a:lnTo>
                  <a:lnTo>
                    <a:pt x="90" y="268"/>
                  </a:lnTo>
                  <a:lnTo>
                    <a:pt x="88" y="267"/>
                  </a:lnTo>
                  <a:lnTo>
                    <a:pt x="87" y="265"/>
                  </a:lnTo>
                  <a:lnTo>
                    <a:pt x="85" y="263"/>
                  </a:lnTo>
                  <a:lnTo>
                    <a:pt x="84" y="262"/>
                  </a:lnTo>
                  <a:lnTo>
                    <a:pt x="83" y="261"/>
                  </a:lnTo>
                  <a:lnTo>
                    <a:pt x="82" y="260"/>
                  </a:lnTo>
                  <a:lnTo>
                    <a:pt x="80" y="259"/>
                  </a:lnTo>
                  <a:lnTo>
                    <a:pt x="78" y="258"/>
                  </a:lnTo>
                  <a:lnTo>
                    <a:pt x="76" y="257"/>
                  </a:lnTo>
                  <a:lnTo>
                    <a:pt x="72" y="256"/>
                  </a:lnTo>
                  <a:lnTo>
                    <a:pt x="71" y="256"/>
                  </a:lnTo>
                  <a:lnTo>
                    <a:pt x="68" y="254"/>
                  </a:lnTo>
                  <a:lnTo>
                    <a:pt x="67" y="254"/>
                  </a:lnTo>
                  <a:lnTo>
                    <a:pt x="67" y="253"/>
                  </a:lnTo>
                  <a:lnTo>
                    <a:pt x="66" y="253"/>
                  </a:lnTo>
                  <a:lnTo>
                    <a:pt x="66" y="252"/>
                  </a:lnTo>
                  <a:lnTo>
                    <a:pt x="65" y="252"/>
                  </a:lnTo>
                  <a:lnTo>
                    <a:pt x="65" y="251"/>
                  </a:lnTo>
                  <a:lnTo>
                    <a:pt x="65" y="250"/>
                  </a:lnTo>
                  <a:lnTo>
                    <a:pt x="65" y="249"/>
                  </a:lnTo>
                  <a:lnTo>
                    <a:pt x="65" y="247"/>
                  </a:lnTo>
                  <a:lnTo>
                    <a:pt x="65" y="245"/>
                  </a:lnTo>
                  <a:lnTo>
                    <a:pt x="65" y="244"/>
                  </a:lnTo>
                  <a:lnTo>
                    <a:pt x="65" y="243"/>
                  </a:lnTo>
                  <a:lnTo>
                    <a:pt x="64" y="242"/>
                  </a:lnTo>
                  <a:lnTo>
                    <a:pt x="63" y="240"/>
                  </a:lnTo>
                  <a:lnTo>
                    <a:pt x="62" y="238"/>
                  </a:lnTo>
                  <a:lnTo>
                    <a:pt x="60" y="235"/>
                  </a:lnTo>
                  <a:lnTo>
                    <a:pt x="59" y="234"/>
                  </a:lnTo>
                  <a:lnTo>
                    <a:pt x="58" y="233"/>
                  </a:lnTo>
                  <a:lnTo>
                    <a:pt x="57" y="232"/>
                  </a:lnTo>
                  <a:lnTo>
                    <a:pt x="56" y="231"/>
                  </a:lnTo>
                  <a:lnTo>
                    <a:pt x="55" y="231"/>
                  </a:lnTo>
                  <a:lnTo>
                    <a:pt x="52" y="230"/>
                  </a:lnTo>
                  <a:lnTo>
                    <a:pt x="51" y="229"/>
                  </a:lnTo>
                  <a:lnTo>
                    <a:pt x="50" y="228"/>
                  </a:lnTo>
                  <a:lnTo>
                    <a:pt x="48" y="227"/>
                  </a:lnTo>
                  <a:lnTo>
                    <a:pt x="45" y="225"/>
                  </a:lnTo>
                  <a:lnTo>
                    <a:pt x="44" y="224"/>
                  </a:lnTo>
                  <a:lnTo>
                    <a:pt x="43" y="223"/>
                  </a:lnTo>
                  <a:lnTo>
                    <a:pt x="43" y="223"/>
                  </a:lnTo>
                  <a:lnTo>
                    <a:pt x="42" y="222"/>
                  </a:lnTo>
                  <a:lnTo>
                    <a:pt x="41" y="221"/>
                  </a:lnTo>
                  <a:lnTo>
                    <a:pt x="40" y="219"/>
                  </a:lnTo>
                  <a:lnTo>
                    <a:pt x="40" y="218"/>
                  </a:lnTo>
                  <a:lnTo>
                    <a:pt x="39" y="216"/>
                  </a:lnTo>
                  <a:lnTo>
                    <a:pt x="39" y="214"/>
                  </a:lnTo>
                  <a:lnTo>
                    <a:pt x="38" y="212"/>
                  </a:lnTo>
                  <a:lnTo>
                    <a:pt x="38" y="210"/>
                  </a:lnTo>
                  <a:lnTo>
                    <a:pt x="38" y="207"/>
                  </a:lnTo>
                  <a:lnTo>
                    <a:pt x="38" y="205"/>
                  </a:lnTo>
                  <a:lnTo>
                    <a:pt x="38" y="202"/>
                  </a:lnTo>
                  <a:lnTo>
                    <a:pt x="39" y="201"/>
                  </a:lnTo>
                  <a:lnTo>
                    <a:pt x="39" y="200"/>
                  </a:lnTo>
                  <a:lnTo>
                    <a:pt x="41" y="193"/>
                  </a:lnTo>
                  <a:lnTo>
                    <a:pt x="42" y="188"/>
                  </a:lnTo>
                  <a:lnTo>
                    <a:pt x="43" y="187"/>
                  </a:lnTo>
                  <a:lnTo>
                    <a:pt x="43" y="185"/>
                  </a:lnTo>
                  <a:lnTo>
                    <a:pt x="43" y="184"/>
                  </a:lnTo>
                  <a:lnTo>
                    <a:pt x="43" y="182"/>
                  </a:lnTo>
                  <a:lnTo>
                    <a:pt x="43" y="180"/>
                  </a:lnTo>
                  <a:lnTo>
                    <a:pt x="43" y="178"/>
                  </a:lnTo>
                  <a:lnTo>
                    <a:pt x="42" y="176"/>
                  </a:lnTo>
                  <a:lnTo>
                    <a:pt x="41" y="173"/>
                  </a:lnTo>
                  <a:lnTo>
                    <a:pt x="41" y="171"/>
                  </a:lnTo>
                  <a:lnTo>
                    <a:pt x="40" y="170"/>
                  </a:lnTo>
                  <a:lnTo>
                    <a:pt x="38" y="166"/>
                  </a:lnTo>
                  <a:lnTo>
                    <a:pt x="37" y="164"/>
                  </a:lnTo>
                  <a:lnTo>
                    <a:pt x="37" y="163"/>
                  </a:lnTo>
                  <a:lnTo>
                    <a:pt x="36" y="162"/>
                  </a:lnTo>
                  <a:lnTo>
                    <a:pt x="35" y="160"/>
                  </a:lnTo>
                  <a:lnTo>
                    <a:pt x="33" y="158"/>
                  </a:lnTo>
                  <a:lnTo>
                    <a:pt x="31" y="156"/>
                  </a:lnTo>
                  <a:lnTo>
                    <a:pt x="30" y="154"/>
                  </a:lnTo>
                  <a:lnTo>
                    <a:pt x="27" y="152"/>
                  </a:lnTo>
                  <a:lnTo>
                    <a:pt x="26" y="151"/>
                  </a:lnTo>
                  <a:lnTo>
                    <a:pt x="26" y="150"/>
                  </a:lnTo>
                  <a:lnTo>
                    <a:pt x="24" y="146"/>
                  </a:lnTo>
                  <a:lnTo>
                    <a:pt x="23" y="145"/>
                  </a:lnTo>
                  <a:lnTo>
                    <a:pt x="21" y="143"/>
                  </a:lnTo>
                  <a:lnTo>
                    <a:pt x="19" y="141"/>
                  </a:lnTo>
                  <a:lnTo>
                    <a:pt x="19" y="140"/>
                  </a:lnTo>
                  <a:lnTo>
                    <a:pt x="18" y="140"/>
                  </a:lnTo>
                  <a:lnTo>
                    <a:pt x="16" y="139"/>
                  </a:lnTo>
                  <a:lnTo>
                    <a:pt x="13" y="138"/>
                  </a:lnTo>
                  <a:lnTo>
                    <a:pt x="11" y="138"/>
                  </a:lnTo>
                  <a:lnTo>
                    <a:pt x="10" y="137"/>
                  </a:lnTo>
                  <a:lnTo>
                    <a:pt x="9" y="136"/>
                  </a:lnTo>
                  <a:lnTo>
                    <a:pt x="7" y="136"/>
                  </a:lnTo>
                  <a:lnTo>
                    <a:pt x="6" y="135"/>
                  </a:lnTo>
                  <a:lnTo>
                    <a:pt x="5" y="134"/>
                  </a:lnTo>
                  <a:lnTo>
                    <a:pt x="4" y="133"/>
                  </a:lnTo>
                  <a:lnTo>
                    <a:pt x="3" y="132"/>
                  </a:lnTo>
                  <a:lnTo>
                    <a:pt x="2" y="131"/>
                  </a:lnTo>
                  <a:lnTo>
                    <a:pt x="1" y="130"/>
                  </a:lnTo>
                  <a:lnTo>
                    <a:pt x="1" y="129"/>
                  </a:lnTo>
                  <a:lnTo>
                    <a:pt x="0" y="128"/>
                  </a:lnTo>
                  <a:lnTo>
                    <a:pt x="0" y="127"/>
                  </a:lnTo>
                  <a:lnTo>
                    <a:pt x="0" y="127"/>
                  </a:lnTo>
                  <a:lnTo>
                    <a:pt x="0" y="126"/>
                  </a:lnTo>
                  <a:lnTo>
                    <a:pt x="0" y="125"/>
                  </a:lnTo>
                  <a:lnTo>
                    <a:pt x="0" y="124"/>
                  </a:lnTo>
                  <a:lnTo>
                    <a:pt x="0" y="123"/>
                  </a:lnTo>
                  <a:lnTo>
                    <a:pt x="1" y="122"/>
                  </a:lnTo>
                  <a:lnTo>
                    <a:pt x="1" y="121"/>
                  </a:lnTo>
                  <a:lnTo>
                    <a:pt x="2" y="121"/>
                  </a:lnTo>
                  <a:lnTo>
                    <a:pt x="3" y="119"/>
                  </a:lnTo>
                  <a:lnTo>
                    <a:pt x="4" y="118"/>
                  </a:lnTo>
                  <a:lnTo>
                    <a:pt x="6" y="117"/>
                  </a:lnTo>
                  <a:lnTo>
                    <a:pt x="8" y="115"/>
                  </a:lnTo>
                  <a:lnTo>
                    <a:pt x="9" y="114"/>
                  </a:lnTo>
                  <a:lnTo>
                    <a:pt x="10" y="113"/>
                  </a:lnTo>
                  <a:lnTo>
                    <a:pt x="11" y="112"/>
                  </a:lnTo>
                  <a:lnTo>
                    <a:pt x="12" y="111"/>
                  </a:lnTo>
                  <a:lnTo>
                    <a:pt x="13" y="110"/>
                  </a:lnTo>
                  <a:lnTo>
                    <a:pt x="13" y="109"/>
                  </a:lnTo>
                  <a:lnTo>
                    <a:pt x="13" y="108"/>
                  </a:lnTo>
                  <a:lnTo>
                    <a:pt x="13" y="107"/>
                  </a:lnTo>
                  <a:lnTo>
                    <a:pt x="13" y="106"/>
                  </a:lnTo>
                  <a:lnTo>
                    <a:pt x="13" y="106"/>
                  </a:lnTo>
                  <a:lnTo>
                    <a:pt x="13" y="105"/>
                  </a:lnTo>
                  <a:lnTo>
                    <a:pt x="13" y="103"/>
                  </a:lnTo>
                  <a:lnTo>
                    <a:pt x="12" y="100"/>
                  </a:lnTo>
                  <a:lnTo>
                    <a:pt x="11" y="98"/>
                  </a:lnTo>
                  <a:lnTo>
                    <a:pt x="11" y="96"/>
                  </a:lnTo>
                  <a:lnTo>
                    <a:pt x="10" y="92"/>
                  </a:lnTo>
                  <a:lnTo>
                    <a:pt x="10" y="91"/>
                  </a:lnTo>
                  <a:lnTo>
                    <a:pt x="9" y="89"/>
                  </a:lnTo>
                  <a:lnTo>
                    <a:pt x="8" y="88"/>
                  </a:lnTo>
                  <a:lnTo>
                    <a:pt x="8" y="87"/>
                  </a:lnTo>
                  <a:lnTo>
                    <a:pt x="6" y="85"/>
                  </a:lnTo>
                  <a:lnTo>
                    <a:pt x="6" y="84"/>
                  </a:lnTo>
                  <a:lnTo>
                    <a:pt x="5" y="84"/>
                  </a:lnTo>
                  <a:lnTo>
                    <a:pt x="5" y="83"/>
                  </a:lnTo>
                  <a:lnTo>
                    <a:pt x="5" y="83"/>
                  </a:lnTo>
                  <a:lnTo>
                    <a:pt x="6" y="83"/>
                  </a:lnTo>
                  <a:lnTo>
                    <a:pt x="6" y="82"/>
                  </a:lnTo>
                  <a:lnTo>
                    <a:pt x="6" y="82"/>
                  </a:lnTo>
                  <a:lnTo>
                    <a:pt x="7" y="82"/>
                  </a:lnTo>
                  <a:lnTo>
                    <a:pt x="7" y="82"/>
                  </a:lnTo>
                  <a:lnTo>
                    <a:pt x="9" y="82"/>
                  </a:lnTo>
                  <a:lnTo>
                    <a:pt x="11" y="82"/>
                  </a:lnTo>
                  <a:lnTo>
                    <a:pt x="12" y="82"/>
                  </a:lnTo>
                  <a:lnTo>
                    <a:pt x="17" y="81"/>
                  </a:lnTo>
                  <a:lnTo>
                    <a:pt x="20" y="81"/>
                  </a:lnTo>
                  <a:lnTo>
                    <a:pt x="23" y="81"/>
                  </a:lnTo>
                  <a:lnTo>
                    <a:pt x="26" y="81"/>
                  </a:lnTo>
                  <a:lnTo>
                    <a:pt x="28" y="81"/>
                  </a:lnTo>
                  <a:lnTo>
                    <a:pt x="30" y="82"/>
                  </a:lnTo>
                  <a:lnTo>
                    <a:pt x="31" y="82"/>
                  </a:lnTo>
                  <a:lnTo>
                    <a:pt x="33" y="83"/>
                  </a:lnTo>
                  <a:lnTo>
                    <a:pt x="34" y="83"/>
                  </a:lnTo>
                  <a:lnTo>
                    <a:pt x="35" y="84"/>
                  </a:lnTo>
                  <a:lnTo>
                    <a:pt x="36" y="85"/>
                  </a:lnTo>
                  <a:lnTo>
                    <a:pt x="37" y="86"/>
                  </a:lnTo>
                  <a:lnTo>
                    <a:pt x="38" y="87"/>
                  </a:lnTo>
                  <a:lnTo>
                    <a:pt x="39" y="89"/>
                  </a:lnTo>
                  <a:lnTo>
                    <a:pt x="40" y="91"/>
                  </a:lnTo>
                  <a:lnTo>
                    <a:pt x="41" y="92"/>
                  </a:lnTo>
                  <a:lnTo>
                    <a:pt x="41" y="93"/>
                  </a:lnTo>
                  <a:lnTo>
                    <a:pt x="42" y="94"/>
                  </a:lnTo>
                  <a:lnTo>
                    <a:pt x="42" y="99"/>
                  </a:lnTo>
                  <a:lnTo>
                    <a:pt x="43" y="101"/>
                  </a:lnTo>
                  <a:lnTo>
                    <a:pt x="44" y="106"/>
                  </a:lnTo>
                  <a:lnTo>
                    <a:pt x="45" y="107"/>
                  </a:lnTo>
                  <a:lnTo>
                    <a:pt x="45" y="109"/>
                  </a:lnTo>
                  <a:lnTo>
                    <a:pt x="46" y="110"/>
                  </a:lnTo>
                  <a:lnTo>
                    <a:pt x="46" y="111"/>
                  </a:lnTo>
                  <a:lnTo>
                    <a:pt x="47" y="112"/>
                  </a:lnTo>
                  <a:lnTo>
                    <a:pt x="48" y="113"/>
                  </a:lnTo>
                  <a:lnTo>
                    <a:pt x="49" y="113"/>
                  </a:lnTo>
                  <a:lnTo>
                    <a:pt x="51" y="114"/>
                  </a:lnTo>
                  <a:lnTo>
                    <a:pt x="52" y="115"/>
                  </a:lnTo>
                  <a:lnTo>
                    <a:pt x="53" y="115"/>
                  </a:lnTo>
                  <a:lnTo>
                    <a:pt x="60" y="118"/>
                  </a:lnTo>
                  <a:lnTo>
                    <a:pt x="61" y="118"/>
                  </a:lnTo>
                  <a:lnTo>
                    <a:pt x="62" y="119"/>
                  </a:lnTo>
                  <a:lnTo>
                    <a:pt x="64" y="119"/>
                  </a:lnTo>
                  <a:lnTo>
                    <a:pt x="64" y="120"/>
                  </a:lnTo>
                  <a:lnTo>
                    <a:pt x="65" y="121"/>
                  </a:lnTo>
                  <a:lnTo>
                    <a:pt x="66" y="122"/>
                  </a:lnTo>
                  <a:lnTo>
                    <a:pt x="66" y="123"/>
                  </a:lnTo>
                  <a:lnTo>
                    <a:pt x="66" y="124"/>
                  </a:lnTo>
                  <a:lnTo>
                    <a:pt x="66" y="125"/>
                  </a:lnTo>
                  <a:lnTo>
                    <a:pt x="66" y="126"/>
                  </a:lnTo>
                  <a:lnTo>
                    <a:pt x="66" y="126"/>
                  </a:lnTo>
                  <a:lnTo>
                    <a:pt x="66" y="127"/>
                  </a:lnTo>
                  <a:lnTo>
                    <a:pt x="65" y="127"/>
                  </a:lnTo>
                  <a:lnTo>
                    <a:pt x="64" y="128"/>
                  </a:lnTo>
                  <a:lnTo>
                    <a:pt x="63" y="128"/>
                  </a:lnTo>
                  <a:lnTo>
                    <a:pt x="63" y="129"/>
                  </a:lnTo>
                  <a:lnTo>
                    <a:pt x="63" y="130"/>
                  </a:lnTo>
                  <a:lnTo>
                    <a:pt x="62" y="130"/>
                  </a:lnTo>
                  <a:lnTo>
                    <a:pt x="62" y="131"/>
                  </a:lnTo>
                  <a:lnTo>
                    <a:pt x="62" y="132"/>
                  </a:lnTo>
                  <a:lnTo>
                    <a:pt x="63" y="133"/>
                  </a:lnTo>
                  <a:lnTo>
                    <a:pt x="63" y="134"/>
                  </a:lnTo>
                  <a:lnTo>
                    <a:pt x="64" y="136"/>
                  </a:lnTo>
                  <a:lnTo>
                    <a:pt x="65" y="137"/>
                  </a:lnTo>
                  <a:lnTo>
                    <a:pt x="67" y="138"/>
                  </a:lnTo>
                  <a:lnTo>
                    <a:pt x="68" y="140"/>
                  </a:lnTo>
                  <a:lnTo>
                    <a:pt x="72" y="143"/>
                  </a:lnTo>
                  <a:lnTo>
                    <a:pt x="73" y="144"/>
                  </a:lnTo>
                  <a:lnTo>
                    <a:pt x="74" y="145"/>
                  </a:lnTo>
                  <a:lnTo>
                    <a:pt x="75" y="146"/>
                  </a:lnTo>
                  <a:lnTo>
                    <a:pt x="76" y="149"/>
                  </a:lnTo>
                  <a:lnTo>
                    <a:pt x="77" y="150"/>
                  </a:lnTo>
                  <a:lnTo>
                    <a:pt x="77" y="150"/>
                  </a:lnTo>
                  <a:lnTo>
                    <a:pt x="77" y="151"/>
                  </a:lnTo>
                  <a:lnTo>
                    <a:pt x="77" y="152"/>
                  </a:lnTo>
                  <a:lnTo>
                    <a:pt x="76" y="155"/>
                  </a:lnTo>
                  <a:lnTo>
                    <a:pt x="76" y="159"/>
                  </a:lnTo>
                  <a:lnTo>
                    <a:pt x="76" y="161"/>
                  </a:lnTo>
                  <a:lnTo>
                    <a:pt x="75" y="164"/>
                  </a:lnTo>
                  <a:lnTo>
                    <a:pt x="75" y="165"/>
                  </a:lnTo>
                  <a:lnTo>
                    <a:pt x="75" y="166"/>
                  </a:lnTo>
                  <a:lnTo>
                    <a:pt x="75" y="167"/>
                  </a:lnTo>
                  <a:lnTo>
                    <a:pt x="75" y="167"/>
                  </a:lnTo>
                  <a:lnTo>
                    <a:pt x="76" y="169"/>
                  </a:lnTo>
                  <a:lnTo>
                    <a:pt x="76" y="171"/>
                  </a:lnTo>
                  <a:lnTo>
                    <a:pt x="77" y="173"/>
                  </a:lnTo>
                  <a:lnTo>
                    <a:pt x="79" y="175"/>
                  </a:lnTo>
                  <a:lnTo>
                    <a:pt x="80" y="177"/>
                  </a:lnTo>
                  <a:lnTo>
                    <a:pt x="81" y="177"/>
                  </a:lnTo>
                  <a:lnTo>
                    <a:pt x="81" y="178"/>
                  </a:lnTo>
                  <a:lnTo>
                    <a:pt x="82" y="178"/>
                  </a:lnTo>
                  <a:lnTo>
                    <a:pt x="83" y="179"/>
                  </a:lnTo>
                  <a:lnTo>
                    <a:pt x="84" y="179"/>
                  </a:lnTo>
                  <a:lnTo>
                    <a:pt x="85" y="180"/>
                  </a:lnTo>
                  <a:lnTo>
                    <a:pt x="87" y="180"/>
                  </a:lnTo>
                  <a:lnTo>
                    <a:pt x="88" y="181"/>
                  </a:lnTo>
                  <a:lnTo>
                    <a:pt x="89" y="181"/>
                  </a:lnTo>
                  <a:lnTo>
                    <a:pt x="90" y="181"/>
                  </a:lnTo>
                  <a:lnTo>
                    <a:pt x="91" y="181"/>
                  </a:lnTo>
                  <a:lnTo>
                    <a:pt x="92" y="181"/>
                  </a:lnTo>
                  <a:lnTo>
                    <a:pt x="93" y="180"/>
                  </a:lnTo>
                  <a:lnTo>
                    <a:pt x="93" y="180"/>
                  </a:lnTo>
                  <a:lnTo>
                    <a:pt x="94" y="180"/>
                  </a:lnTo>
                  <a:lnTo>
                    <a:pt x="94" y="179"/>
                  </a:lnTo>
                  <a:lnTo>
                    <a:pt x="94" y="178"/>
                  </a:lnTo>
                  <a:lnTo>
                    <a:pt x="95" y="175"/>
                  </a:lnTo>
                  <a:lnTo>
                    <a:pt x="95" y="172"/>
                  </a:lnTo>
                  <a:lnTo>
                    <a:pt x="96" y="170"/>
                  </a:lnTo>
                  <a:lnTo>
                    <a:pt x="96" y="169"/>
                  </a:lnTo>
                  <a:lnTo>
                    <a:pt x="96" y="167"/>
                  </a:lnTo>
                  <a:lnTo>
                    <a:pt x="95" y="165"/>
                  </a:lnTo>
                  <a:lnTo>
                    <a:pt x="95" y="162"/>
                  </a:lnTo>
                  <a:lnTo>
                    <a:pt x="95" y="161"/>
                  </a:lnTo>
                  <a:lnTo>
                    <a:pt x="95" y="159"/>
                  </a:lnTo>
                  <a:lnTo>
                    <a:pt x="95" y="157"/>
                  </a:lnTo>
                  <a:lnTo>
                    <a:pt x="95" y="154"/>
                  </a:lnTo>
                  <a:lnTo>
                    <a:pt x="96" y="150"/>
                  </a:lnTo>
                  <a:lnTo>
                    <a:pt x="96" y="146"/>
                  </a:lnTo>
                  <a:lnTo>
                    <a:pt x="97" y="144"/>
                  </a:lnTo>
                  <a:lnTo>
                    <a:pt x="97" y="142"/>
                  </a:lnTo>
                  <a:lnTo>
                    <a:pt x="97" y="141"/>
                  </a:lnTo>
                  <a:lnTo>
                    <a:pt x="98" y="140"/>
                  </a:lnTo>
                  <a:lnTo>
                    <a:pt x="98" y="140"/>
                  </a:lnTo>
                  <a:lnTo>
                    <a:pt x="99" y="139"/>
                  </a:lnTo>
                  <a:lnTo>
                    <a:pt x="99" y="139"/>
                  </a:lnTo>
                  <a:lnTo>
                    <a:pt x="100" y="138"/>
                  </a:lnTo>
                  <a:lnTo>
                    <a:pt x="102" y="138"/>
                  </a:lnTo>
                  <a:lnTo>
                    <a:pt x="103" y="137"/>
                  </a:lnTo>
                  <a:lnTo>
                    <a:pt x="104" y="137"/>
                  </a:lnTo>
                  <a:lnTo>
                    <a:pt x="104" y="137"/>
                  </a:lnTo>
                  <a:lnTo>
                    <a:pt x="105" y="136"/>
                  </a:lnTo>
                  <a:lnTo>
                    <a:pt x="105" y="135"/>
                  </a:lnTo>
                  <a:lnTo>
                    <a:pt x="105" y="134"/>
                  </a:lnTo>
                  <a:lnTo>
                    <a:pt x="106" y="133"/>
                  </a:lnTo>
                  <a:lnTo>
                    <a:pt x="106" y="132"/>
                  </a:lnTo>
                  <a:lnTo>
                    <a:pt x="106" y="129"/>
                  </a:lnTo>
                  <a:lnTo>
                    <a:pt x="106" y="128"/>
                  </a:lnTo>
                  <a:lnTo>
                    <a:pt x="107" y="126"/>
                  </a:lnTo>
                  <a:lnTo>
                    <a:pt x="107" y="124"/>
                  </a:lnTo>
                  <a:lnTo>
                    <a:pt x="108" y="122"/>
                  </a:lnTo>
                  <a:lnTo>
                    <a:pt x="109" y="120"/>
                  </a:lnTo>
                  <a:lnTo>
                    <a:pt x="110" y="117"/>
                  </a:lnTo>
                  <a:lnTo>
                    <a:pt x="111" y="115"/>
                  </a:lnTo>
                  <a:lnTo>
                    <a:pt x="112" y="114"/>
                  </a:lnTo>
                  <a:lnTo>
                    <a:pt x="113" y="113"/>
                  </a:lnTo>
                  <a:lnTo>
                    <a:pt x="115" y="110"/>
                  </a:lnTo>
                  <a:lnTo>
                    <a:pt x="117" y="108"/>
                  </a:lnTo>
                  <a:lnTo>
                    <a:pt x="121" y="104"/>
                  </a:lnTo>
                  <a:lnTo>
                    <a:pt x="123" y="103"/>
                  </a:lnTo>
                  <a:lnTo>
                    <a:pt x="124" y="102"/>
                  </a:lnTo>
                  <a:lnTo>
                    <a:pt x="125" y="100"/>
                  </a:lnTo>
                  <a:lnTo>
                    <a:pt x="126" y="98"/>
                  </a:lnTo>
                  <a:lnTo>
                    <a:pt x="126" y="96"/>
                  </a:lnTo>
                  <a:lnTo>
                    <a:pt x="128" y="92"/>
                  </a:lnTo>
                  <a:lnTo>
                    <a:pt x="129" y="90"/>
                  </a:lnTo>
                  <a:lnTo>
                    <a:pt x="129" y="89"/>
                  </a:lnTo>
                  <a:lnTo>
                    <a:pt x="130" y="88"/>
                  </a:lnTo>
                  <a:lnTo>
                    <a:pt x="130" y="87"/>
                  </a:lnTo>
                  <a:lnTo>
                    <a:pt x="131" y="86"/>
                  </a:lnTo>
                  <a:lnTo>
                    <a:pt x="132" y="86"/>
                  </a:lnTo>
                  <a:lnTo>
                    <a:pt x="133" y="85"/>
                  </a:lnTo>
                  <a:lnTo>
                    <a:pt x="134" y="84"/>
                  </a:lnTo>
                  <a:lnTo>
                    <a:pt x="138" y="82"/>
                  </a:lnTo>
                  <a:lnTo>
                    <a:pt x="139" y="81"/>
                  </a:lnTo>
                  <a:lnTo>
                    <a:pt x="140" y="81"/>
                  </a:lnTo>
                  <a:lnTo>
                    <a:pt x="141" y="80"/>
                  </a:lnTo>
                  <a:lnTo>
                    <a:pt x="142" y="79"/>
                  </a:lnTo>
                  <a:lnTo>
                    <a:pt x="145" y="75"/>
                  </a:lnTo>
                  <a:lnTo>
                    <a:pt x="147" y="74"/>
                  </a:lnTo>
                  <a:lnTo>
                    <a:pt x="149" y="72"/>
                  </a:lnTo>
                  <a:lnTo>
                    <a:pt x="151" y="71"/>
                  </a:lnTo>
                  <a:lnTo>
                    <a:pt x="153" y="69"/>
                  </a:lnTo>
                  <a:lnTo>
                    <a:pt x="155" y="68"/>
                  </a:lnTo>
                  <a:lnTo>
                    <a:pt x="157" y="67"/>
                  </a:lnTo>
                  <a:lnTo>
                    <a:pt x="160" y="67"/>
                  </a:lnTo>
                  <a:lnTo>
                    <a:pt x="161" y="66"/>
                  </a:lnTo>
                  <a:lnTo>
                    <a:pt x="162" y="66"/>
                  </a:lnTo>
                  <a:lnTo>
                    <a:pt x="162" y="65"/>
                  </a:lnTo>
                  <a:lnTo>
                    <a:pt x="163" y="64"/>
                  </a:lnTo>
                  <a:lnTo>
                    <a:pt x="163" y="64"/>
                  </a:lnTo>
                  <a:lnTo>
                    <a:pt x="164" y="63"/>
                  </a:lnTo>
                  <a:lnTo>
                    <a:pt x="164" y="62"/>
                  </a:lnTo>
                  <a:lnTo>
                    <a:pt x="165" y="60"/>
                  </a:lnTo>
                  <a:lnTo>
                    <a:pt x="166" y="56"/>
                  </a:lnTo>
                  <a:lnTo>
                    <a:pt x="167" y="54"/>
                  </a:lnTo>
                  <a:lnTo>
                    <a:pt x="167" y="53"/>
                  </a:lnTo>
                  <a:lnTo>
                    <a:pt x="168" y="50"/>
                  </a:lnTo>
                  <a:lnTo>
                    <a:pt x="170" y="48"/>
                  </a:lnTo>
                  <a:lnTo>
                    <a:pt x="172" y="45"/>
                  </a:lnTo>
                  <a:lnTo>
                    <a:pt x="173" y="44"/>
                  </a:lnTo>
                  <a:lnTo>
                    <a:pt x="174" y="43"/>
                  </a:lnTo>
                  <a:lnTo>
                    <a:pt x="175" y="42"/>
                  </a:lnTo>
                  <a:lnTo>
                    <a:pt x="176" y="41"/>
                  </a:lnTo>
                  <a:lnTo>
                    <a:pt x="178" y="40"/>
                  </a:lnTo>
                  <a:lnTo>
                    <a:pt x="178" y="39"/>
                  </a:lnTo>
                  <a:lnTo>
                    <a:pt x="179" y="39"/>
                  </a:lnTo>
                  <a:lnTo>
                    <a:pt x="182" y="38"/>
                  </a:lnTo>
                  <a:lnTo>
                    <a:pt x="185" y="37"/>
                  </a:lnTo>
                  <a:lnTo>
                    <a:pt x="189" y="36"/>
                  </a:lnTo>
                  <a:lnTo>
                    <a:pt x="195" y="35"/>
                  </a:lnTo>
                  <a:lnTo>
                    <a:pt x="198" y="34"/>
                  </a:lnTo>
                  <a:lnTo>
                    <a:pt x="205" y="32"/>
                  </a:lnTo>
                  <a:lnTo>
                    <a:pt x="213" y="31"/>
                  </a:lnTo>
                  <a:lnTo>
                    <a:pt x="218" y="29"/>
                  </a:lnTo>
                  <a:lnTo>
                    <a:pt x="220" y="29"/>
                  </a:lnTo>
                  <a:lnTo>
                    <a:pt x="221" y="29"/>
                  </a:lnTo>
                  <a:lnTo>
                    <a:pt x="223" y="28"/>
                  </a:lnTo>
                  <a:lnTo>
                    <a:pt x="225" y="28"/>
                  </a:lnTo>
                  <a:lnTo>
                    <a:pt x="228" y="28"/>
                  </a:lnTo>
                  <a:lnTo>
                    <a:pt x="233" y="29"/>
                  </a:lnTo>
                  <a:lnTo>
                    <a:pt x="240" y="29"/>
                  </a:lnTo>
                  <a:lnTo>
                    <a:pt x="242" y="30"/>
                  </a:lnTo>
                  <a:lnTo>
                    <a:pt x="244" y="30"/>
                  </a:lnTo>
                  <a:lnTo>
                    <a:pt x="245" y="31"/>
                  </a:lnTo>
                  <a:lnTo>
                    <a:pt x="247" y="31"/>
                  </a:lnTo>
                  <a:lnTo>
                    <a:pt x="251" y="33"/>
                  </a:lnTo>
                  <a:lnTo>
                    <a:pt x="253" y="34"/>
                  </a:lnTo>
                  <a:lnTo>
                    <a:pt x="254" y="34"/>
                  </a:lnTo>
                  <a:lnTo>
                    <a:pt x="255" y="35"/>
                  </a:lnTo>
                  <a:lnTo>
                    <a:pt x="255" y="35"/>
                  </a:lnTo>
                  <a:lnTo>
                    <a:pt x="256" y="34"/>
                  </a:lnTo>
                  <a:lnTo>
                    <a:pt x="257" y="34"/>
                  </a:lnTo>
                  <a:lnTo>
                    <a:pt x="258" y="34"/>
                  </a:lnTo>
                  <a:lnTo>
                    <a:pt x="258" y="33"/>
                  </a:lnTo>
                  <a:lnTo>
                    <a:pt x="259" y="33"/>
                  </a:lnTo>
                  <a:lnTo>
                    <a:pt x="269" y="21"/>
                  </a:lnTo>
                  <a:lnTo>
                    <a:pt x="270" y="20"/>
                  </a:lnTo>
                  <a:lnTo>
                    <a:pt x="272" y="19"/>
                  </a:lnTo>
                  <a:lnTo>
                    <a:pt x="273" y="18"/>
                  </a:lnTo>
                  <a:lnTo>
                    <a:pt x="274" y="17"/>
                  </a:lnTo>
                  <a:lnTo>
                    <a:pt x="277" y="15"/>
                  </a:lnTo>
                  <a:lnTo>
                    <a:pt x="279" y="14"/>
                  </a:lnTo>
                  <a:lnTo>
                    <a:pt x="282" y="13"/>
                  </a:lnTo>
                  <a:lnTo>
                    <a:pt x="285" y="12"/>
                  </a:lnTo>
                  <a:lnTo>
                    <a:pt x="288" y="11"/>
                  </a:lnTo>
                  <a:lnTo>
                    <a:pt x="289" y="10"/>
                  </a:lnTo>
                  <a:lnTo>
                    <a:pt x="291" y="10"/>
                  </a:lnTo>
                  <a:lnTo>
                    <a:pt x="292" y="10"/>
                  </a:lnTo>
                  <a:lnTo>
                    <a:pt x="293" y="10"/>
                  </a:lnTo>
                  <a:lnTo>
                    <a:pt x="294" y="10"/>
                  </a:lnTo>
                  <a:lnTo>
                    <a:pt x="294" y="10"/>
                  </a:lnTo>
                  <a:lnTo>
                    <a:pt x="295" y="11"/>
                  </a:lnTo>
                  <a:lnTo>
                    <a:pt x="298" y="12"/>
                  </a:lnTo>
                  <a:lnTo>
                    <a:pt x="299" y="12"/>
                  </a:lnTo>
                  <a:lnTo>
                    <a:pt x="300" y="12"/>
                  </a:lnTo>
                  <a:lnTo>
                    <a:pt x="300" y="12"/>
                  </a:lnTo>
                  <a:lnTo>
                    <a:pt x="301" y="12"/>
                  </a:lnTo>
                  <a:lnTo>
                    <a:pt x="301" y="12"/>
                  </a:lnTo>
                  <a:lnTo>
                    <a:pt x="301" y="12"/>
                  </a:lnTo>
                  <a:lnTo>
                    <a:pt x="302" y="11"/>
                  </a:lnTo>
                  <a:lnTo>
                    <a:pt x="302" y="10"/>
                  </a:lnTo>
                  <a:lnTo>
                    <a:pt x="303" y="10"/>
                  </a:lnTo>
                  <a:lnTo>
                    <a:pt x="305" y="4"/>
                  </a:lnTo>
                  <a:lnTo>
                    <a:pt x="307" y="1"/>
                  </a:lnTo>
                  <a:lnTo>
                    <a:pt x="307" y="0"/>
                  </a:lnTo>
                  <a:lnTo>
                    <a:pt x="308" y="1"/>
                  </a:lnTo>
                  <a:close/>
                </a:path>
              </a:pathLst>
            </a:custGeom>
            <a:solidFill>
              <a:srgbClr val="CCCCCC"/>
            </a:solidFill>
            <a:ln w="98425">
              <a:solidFill>
                <a:srgbClr val="CCCCCC"/>
              </a:solidFill>
              <a:prstDash val="solid"/>
              <a:round/>
              <a:headEnd/>
              <a:tailEnd/>
            </a:ln>
          </p:spPr>
          <p:txBody>
            <a:bodyPr vert="horz" wrap="square" lIns="91440" tIns="45720" rIns="91440" bIns="45720" numCol="1" anchor="t" anchorCtr="0" compatLnSpc="1">
              <a:prstTxWarp prst="textNoShape">
                <a:avLst/>
              </a:prstTxWarp>
            </a:bodyPr>
            <a:lstStyle/>
            <a:p>
              <a:endParaRPr lang="cs-CZ" dirty="0"/>
            </a:p>
          </p:txBody>
        </p:sp>
        <p:sp>
          <p:nvSpPr>
            <p:cNvPr id="124" name="Freeform 236">
              <a:extLst>
                <a:ext uri="{FF2B5EF4-FFF2-40B4-BE49-F238E27FC236}">
                  <a16:creationId xmlns:a16="http://schemas.microsoft.com/office/drawing/2014/main" id="{BBAEFA29-6E74-4FDC-9A15-307D7263162E}"/>
                </a:ext>
              </a:extLst>
            </p:cNvPr>
            <p:cNvSpPr>
              <a:spLocks/>
            </p:cNvSpPr>
            <p:nvPr/>
          </p:nvSpPr>
          <p:spPr bwMode="auto">
            <a:xfrm>
              <a:off x="6228430" y="4294600"/>
              <a:ext cx="857389" cy="833001"/>
            </a:xfrm>
            <a:custGeom>
              <a:avLst/>
              <a:gdLst>
                <a:gd name="T0" fmla="*/ 616 w 715"/>
                <a:gd name="T1" fmla="*/ 21 h 633"/>
                <a:gd name="T2" fmla="*/ 651 w 715"/>
                <a:gd name="T3" fmla="*/ 12 h 633"/>
                <a:gd name="T4" fmla="*/ 670 w 715"/>
                <a:gd name="T5" fmla="*/ 31 h 633"/>
                <a:gd name="T6" fmla="*/ 689 w 715"/>
                <a:gd name="T7" fmla="*/ 67 h 633"/>
                <a:gd name="T8" fmla="*/ 693 w 715"/>
                <a:gd name="T9" fmla="*/ 90 h 633"/>
                <a:gd name="T10" fmla="*/ 706 w 715"/>
                <a:gd name="T11" fmla="*/ 120 h 633"/>
                <a:gd name="T12" fmla="*/ 680 w 715"/>
                <a:gd name="T13" fmla="*/ 154 h 633"/>
                <a:gd name="T14" fmla="*/ 650 w 715"/>
                <a:gd name="T15" fmla="*/ 162 h 633"/>
                <a:gd name="T16" fmla="*/ 632 w 715"/>
                <a:gd name="T17" fmla="*/ 180 h 633"/>
                <a:gd name="T18" fmla="*/ 618 w 715"/>
                <a:gd name="T19" fmla="*/ 210 h 633"/>
                <a:gd name="T20" fmla="*/ 591 w 715"/>
                <a:gd name="T21" fmla="*/ 249 h 633"/>
                <a:gd name="T22" fmla="*/ 603 w 715"/>
                <a:gd name="T23" fmla="*/ 296 h 633"/>
                <a:gd name="T24" fmla="*/ 638 w 715"/>
                <a:gd name="T25" fmla="*/ 350 h 633"/>
                <a:gd name="T26" fmla="*/ 637 w 715"/>
                <a:gd name="T27" fmla="*/ 367 h 633"/>
                <a:gd name="T28" fmla="*/ 631 w 715"/>
                <a:gd name="T29" fmla="*/ 397 h 633"/>
                <a:gd name="T30" fmla="*/ 601 w 715"/>
                <a:gd name="T31" fmla="*/ 410 h 633"/>
                <a:gd name="T32" fmla="*/ 598 w 715"/>
                <a:gd name="T33" fmla="*/ 437 h 633"/>
                <a:gd name="T34" fmla="*/ 578 w 715"/>
                <a:gd name="T35" fmla="*/ 459 h 633"/>
                <a:gd name="T36" fmla="*/ 526 w 715"/>
                <a:gd name="T37" fmla="*/ 469 h 633"/>
                <a:gd name="T38" fmla="*/ 457 w 715"/>
                <a:gd name="T39" fmla="*/ 465 h 633"/>
                <a:gd name="T40" fmla="*/ 435 w 715"/>
                <a:gd name="T41" fmla="*/ 486 h 633"/>
                <a:gd name="T42" fmla="*/ 415 w 715"/>
                <a:gd name="T43" fmla="*/ 503 h 633"/>
                <a:gd name="T44" fmla="*/ 379 w 715"/>
                <a:gd name="T45" fmla="*/ 527 h 633"/>
                <a:gd name="T46" fmla="*/ 353 w 715"/>
                <a:gd name="T47" fmla="*/ 524 h 633"/>
                <a:gd name="T48" fmla="*/ 310 w 715"/>
                <a:gd name="T49" fmla="*/ 541 h 633"/>
                <a:gd name="T50" fmla="*/ 276 w 715"/>
                <a:gd name="T51" fmla="*/ 557 h 633"/>
                <a:gd name="T52" fmla="*/ 233 w 715"/>
                <a:gd name="T53" fmla="*/ 574 h 633"/>
                <a:gd name="T54" fmla="*/ 220 w 715"/>
                <a:gd name="T55" fmla="*/ 602 h 633"/>
                <a:gd name="T56" fmla="*/ 195 w 715"/>
                <a:gd name="T57" fmla="*/ 619 h 633"/>
                <a:gd name="T58" fmla="*/ 174 w 715"/>
                <a:gd name="T59" fmla="*/ 632 h 633"/>
                <a:gd name="T60" fmla="*/ 155 w 715"/>
                <a:gd name="T61" fmla="*/ 624 h 633"/>
                <a:gd name="T62" fmla="*/ 144 w 715"/>
                <a:gd name="T63" fmla="*/ 619 h 633"/>
                <a:gd name="T64" fmla="*/ 118 w 715"/>
                <a:gd name="T65" fmla="*/ 597 h 633"/>
                <a:gd name="T66" fmla="*/ 135 w 715"/>
                <a:gd name="T67" fmla="*/ 590 h 633"/>
                <a:gd name="T68" fmla="*/ 127 w 715"/>
                <a:gd name="T69" fmla="*/ 551 h 633"/>
                <a:gd name="T70" fmla="*/ 117 w 715"/>
                <a:gd name="T71" fmla="*/ 519 h 633"/>
                <a:gd name="T72" fmla="*/ 118 w 715"/>
                <a:gd name="T73" fmla="*/ 471 h 633"/>
                <a:gd name="T74" fmla="*/ 98 w 715"/>
                <a:gd name="T75" fmla="*/ 451 h 633"/>
                <a:gd name="T76" fmla="*/ 64 w 715"/>
                <a:gd name="T77" fmla="*/ 448 h 633"/>
                <a:gd name="T78" fmla="*/ 39 w 715"/>
                <a:gd name="T79" fmla="*/ 427 h 633"/>
                <a:gd name="T80" fmla="*/ 9 w 715"/>
                <a:gd name="T81" fmla="*/ 409 h 633"/>
                <a:gd name="T82" fmla="*/ 37 w 715"/>
                <a:gd name="T83" fmla="*/ 354 h 633"/>
                <a:gd name="T84" fmla="*/ 77 w 715"/>
                <a:gd name="T85" fmla="*/ 348 h 633"/>
                <a:gd name="T86" fmla="*/ 111 w 715"/>
                <a:gd name="T87" fmla="*/ 341 h 633"/>
                <a:gd name="T88" fmla="*/ 133 w 715"/>
                <a:gd name="T89" fmla="*/ 297 h 633"/>
                <a:gd name="T90" fmla="*/ 158 w 715"/>
                <a:gd name="T91" fmla="*/ 301 h 633"/>
                <a:gd name="T92" fmla="*/ 184 w 715"/>
                <a:gd name="T93" fmla="*/ 264 h 633"/>
                <a:gd name="T94" fmla="*/ 212 w 715"/>
                <a:gd name="T95" fmla="*/ 287 h 633"/>
                <a:gd name="T96" fmla="*/ 244 w 715"/>
                <a:gd name="T97" fmla="*/ 260 h 633"/>
                <a:gd name="T98" fmla="*/ 252 w 715"/>
                <a:gd name="T99" fmla="*/ 225 h 633"/>
                <a:gd name="T100" fmla="*/ 295 w 715"/>
                <a:gd name="T101" fmla="*/ 212 h 633"/>
                <a:gd name="T102" fmla="*/ 328 w 715"/>
                <a:gd name="T103" fmla="*/ 212 h 633"/>
                <a:gd name="T104" fmla="*/ 383 w 715"/>
                <a:gd name="T105" fmla="*/ 211 h 633"/>
                <a:gd name="T106" fmla="*/ 401 w 715"/>
                <a:gd name="T107" fmla="*/ 180 h 633"/>
                <a:gd name="T108" fmla="*/ 435 w 715"/>
                <a:gd name="T109" fmla="*/ 158 h 633"/>
                <a:gd name="T110" fmla="*/ 485 w 715"/>
                <a:gd name="T111" fmla="*/ 150 h 633"/>
                <a:gd name="T112" fmla="*/ 549 w 715"/>
                <a:gd name="T113" fmla="*/ 110 h 633"/>
                <a:gd name="T114" fmla="*/ 599 w 715"/>
                <a:gd name="T115" fmla="*/ 103 h 633"/>
                <a:gd name="T116" fmla="*/ 606 w 715"/>
                <a:gd name="T117" fmla="*/ 78 h 633"/>
                <a:gd name="T118" fmla="*/ 577 w 715"/>
                <a:gd name="T119" fmla="*/ 56 h 633"/>
                <a:gd name="T120" fmla="*/ 557 w 715"/>
                <a:gd name="T121" fmla="*/ 43 h 633"/>
                <a:gd name="T122" fmla="*/ 566 w 715"/>
                <a:gd name="T123" fmla="*/ 8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5" h="633">
                  <a:moveTo>
                    <a:pt x="573" y="0"/>
                  </a:moveTo>
                  <a:lnTo>
                    <a:pt x="574" y="0"/>
                  </a:lnTo>
                  <a:lnTo>
                    <a:pt x="575" y="1"/>
                  </a:lnTo>
                  <a:lnTo>
                    <a:pt x="577" y="2"/>
                  </a:lnTo>
                  <a:lnTo>
                    <a:pt x="582" y="5"/>
                  </a:lnTo>
                  <a:lnTo>
                    <a:pt x="584" y="6"/>
                  </a:lnTo>
                  <a:lnTo>
                    <a:pt x="586" y="7"/>
                  </a:lnTo>
                  <a:lnTo>
                    <a:pt x="587" y="7"/>
                  </a:lnTo>
                  <a:lnTo>
                    <a:pt x="589" y="8"/>
                  </a:lnTo>
                  <a:lnTo>
                    <a:pt x="594" y="9"/>
                  </a:lnTo>
                  <a:lnTo>
                    <a:pt x="596" y="10"/>
                  </a:lnTo>
                  <a:lnTo>
                    <a:pt x="597" y="10"/>
                  </a:lnTo>
                  <a:lnTo>
                    <a:pt x="599" y="11"/>
                  </a:lnTo>
                  <a:lnTo>
                    <a:pt x="601" y="12"/>
                  </a:lnTo>
                  <a:lnTo>
                    <a:pt x="603" y="13"/>
                  </a:lnTo>
                  <a:lnTo>
                    <a:pt x="604" y="14"/>
                  </a:lnTo>
                  <a:lnTo>
                    <a:pt x="607" y="17"/>
                  </a:lnTo>
                  <a:lnTo>
                    <a:pt x="608" y="18"/>
                  </a:lnTo>
                  <a:lnTo>
                    <a:pt x="610" y="19"/>
                  </a:lnTo>
                  <a:lnTo>
                    <a:pt x="611" y="20"/>
                  </a:lnTo>
                  <a:lnTo>
                    <a:pt x="613" y="20"/>
                  </a:lnTo>
                  <a:lnTo>
                    <a:pt x="615" y="21"/>
                  </a:lnTo>
                  <a:lnTo>
                    <a:pt x="616" y="21"/>
                  </a:lnTo>
                  <a:lnTo>
                    <a:pt x="618" y="21"/>
                  </a:lnTo>
                  <a:lnTo>
                    <a:pt x="619" y="21"/>
                  </a:lnTo>
                  <a:lnTo>
                    <a:pt x="620" y="21"/>
                  </a:lnTo>
                  <a:lnTo>
                    <a:pt x="622" y="21"/>
                  </a:lnTo>
                  <a:lnTo>
                    <a:pt x="623" y="20"/>
                  </a:lnTo>
                  <a:lnTo>
                    <a:pt x="625" y="20"/>
                  </a:lnTo>
                  <a:lnTo>
                    <a:pt x="630" y="18"/>
                  </a:lnTo>
                  <a:lnTo>
                    <a:pt x="631" y="17"/>
                  </a:lnTo>
                  <a:lnTo>
                    <a:pt x="633" y="17"/>
                  </a:lnTo>
                  <a:lnTo>
                    <a:pt x="635" y="16"/>
                  </a:lnTo>
                  <a:lnTo>
                    <a:pt x="637" y="16"/>
                  </a:lnTo>
                  <a:lnTo>
                    <a:pt x="639" y="16"/>
                  </a:lnTo>
                  <a:lnTo>
                    <a:pt x="640" y="17"/>
                  </a:lnTo>
                  <a:lnTo>
                    <a:pt x="643" y="17"/>
                  </a:lnTo>
                  <a:lnTo>
                    <a:pt x="644" y="17"/>
                  </a:lnTo>
                  <a:lnTo>
                    <a:pt x="646" y="17"/>
                  </a:lnTo>
                  <a:lnTo>
                    <a:pt x="647" y="17"/>
                  </a:lnTo>
                  <a:lnTo>
                    <a:pt x="647" y="17"/>
                  </a:lnTo>
                  <a:lnTo>
                    <a:pt x="648" y="17"/>
                  </a:lnTo>
                  <a:lnTo>
                    <a:pt x="649" y="16"/>
                  </a:lnTo>
                  <a:lnTo>
                    <a:pt x="649" y="16"/>
                  </a:lnTo>
                  <a:lnTo>
                    <a:pt x="650" y="15"/>
                  </a:lnTo>
                  <a:lnTo>
                    <a:pt x="651" y="12"/>
                  </a:lnTo>
                  <a:lnTo>
                    <a:pt x="652" y="12"/>
                  </a:lnTo>
                  <a:lnTo>
                    <a:pt x="652" y="11"/>
                  </a:lnTo>
                  <a:lnTo>
                    <a:pt x="653" y="11"/>
                  </a:lnTo>
                  <a:lnTo>
                    <a:pt x="653" y="11"/>
                  </a:lnTo>
                  <a:lnTo>
                    <a:pt x="653" y="11"/>
                  </a:lnTo>
                  <a:lnTo>
                    <a:pt x="654" y="11"/>
                  </a:lnTo>
                  <a:lnTo>
                    <a:pt x="654" y="12"/>
                  </a:lnTo>
                  <a:lnTo>
                    <a:pt x="654" y="12"/>
                  </a:lnTo>
                  <a:lnTo>
                    <a:pt x="655" y="12"/>
                  </a:lnTo>
                  <a:lnTo>
                    <a:pt x="655" y="13"/>
                  </a:lnTo>
                  <a:lnTo>
                    <a:pt x="655" y="16"/>
                  </a:lnTo>
                  <a:lnTo>
                    <a:pt x="656" y="17"/>
                  </a:lnTo>
                  <a:lnTo>
                    <a:pt x="656" y="18"/>
                  </a:lnTo>
                  <a:lnTo>
                    <a:pt x="656" y="19"/>
                  </a:lnTo>
                  <a:lnTo>
                    <a:pt x="657" y="20"/>
                  </a:lnTo>
                  <a:lnTo>
                    <a:pt x="658" y="21"/>
                  </a:lnTo>
                  <a:lnTo>
                    <a:pt x="658" y="21"/>
                  </a:lnTo>
                  <a:lnTo>
                    <a:pt x="659" y="22"/>
                  </a:lnTo>
                  <a:lnTo>
                    <a:pt x="661" y="23"/>
                  </a:lnTo>
                  <a:lnTo>
                    <a:pt x="665" y="26"/>
                  </a:lnTo>
                  <a:lnTo>
                    <a:pt x="666" y="28"/>
                  </a:lnTo>
                  <a:lnTo>
                    <a:pt x="669" y="30"/>
                  </a:lnTo>
                  <a:lnTo>
                    <a:pt x="670" y="31"/>
                  </a:lnTo>
                  <a:lnTo>
                    <a:pt x="671" y="31"/>
                  </a:lnTo>
                  <a:lnTo>
                    <a:pt x="672" y="32"/>
                  </a:lnTo>
                  <a:lnTo>
                    <a:pt x="674" y="32"/>
                  </a:lnTo>
                  <a:lnTo>
                    <a:pt x="678" y="33"/>
                  </a:lnTo>
                  <a:lnTo>
                    <a:pt x="679" y="33"/>
                  </a:lnTo>
                  <a:lnTo>
                    <a:pt x="680" y="34"/>
                  </a:lnTo>
                  <a:lnTo>
                    <a:pt x="681" y="34"/>
                  </a:lnTo>
                  <a:lnTo>
                    <a:pt x="682" y="35"/>
                  </a:lnTo>
                  <a:lnTo>
                    <a:pt x="684" y="36"/>
                  </a:lnTo>
                  <a:lnTo>
                    <a:pt x="685" y="38"/>
                  </a:lnTo>
                  <a:lnTo>
                    <a:pt x="687" y="40"/>
                  </a:lnTo>
                  <a:lnTo>
                    <a:pt x="689" y="42"/>
                  </a:lnTo>
                  <a:lnTo>
                    <a:pt x="690" y="45"/>
                  </a:lnTo>
                  <a:lnTo>
                    <a:pt x="691" y="46"/>
                  </a:lnTo>
                  <a:lnTo>
                    <a:pt x="692" y="48"/>
                  </a:lnTo>
                  <a:lnTo>
                    <a:pt x="692" y="50"/>
                  </a:lnTo>
                  <a:lnTo>
                    <a:pt x="693" y="52"/>
                  </a:lnTo>
                  <a:lnTo>
                    <a:pt x="693" y="54"/>
                  </a:lnTo>
                  <a:lnTo>
                    <a:pt x="692" y="56"/>
                  </a:lnTo>
                  <a:lnTo>
                    <a:pt x="692" y="58"/>
                  </a:lnTo>
                  <a:lnTo>
                    <a:pt x="691" y="61"/>
                  </a:lnTo>
                  <a:lnTo>
                    <a:pt x="691" y="64"/>
                  </a:lnTo>
                  <a:lnTo>
                    <a:pt x="689" y="67"/>
                  </a:lnTo>
                  <a:lnTo>
                    <a:pt x="688" y="71"/>
                  </a:lnTo>
                  <a:lnTo>
                    <a:pt x="686" y="74"/>
                  </a:lnTo>
                  <a:lnTo>
                    <a:pt x="684" y="78"/>
                  </a:lnTo>
                  <a:lnTo>
                    <a:pt x="684" y="79"/>
                  </a:lnTo>
                  <a:lnTo>
                    <a:pt x="683" y="81"/>
                  </a:lnTo>
                  <a:lnTo>
                    <a:pt x="683" y="82"/>
                  </a:lnTo>
                  <a:lnTo>
                    <a:pt x="682" y="83"/>
                  </a:lnTo>
                  <a:lnTo>
                    <a:pt x="682" y="84"/>
                  </a:lnTo>
                  <a:lnTo>
                    <a:pt x="682" y="85"/>
                  </a:lnTo>
                  <a:lnTo>
                    <a:pt x="682" y="86"/>
                  </a:lnTo>
                  <a:lnTo>
                    <a:pt x="682" y="86"/>
                  </a:lnTo>
                  <a:lnTo>
                    <a:pt x="683" y="87"/>
                  </a:lnTo>
                  <a:lnTo>
                    <a:pt x="683" y="87"/>
                  </a:lnTo>
                  <a:lnTo>
                    <a:pt x="683" y="88"/>
                  </a:lnTo>
                  <a:lnTo>
                    <a:pt x="684" y="89"/>
                  </a:lnTo>
                  <a:lnTo>
                    <a:pt x="685" y="89"/>
                  </a:lnTo>
                  <a:lnTo>
                    <a:pt x="686" y="90"/>
                  </a:lnTo>
                  <a:lnTo>
                    <a:pt x="686" y="90"/>
                  </a:lnTo>
                  <a:lnTo>
                    <a:pt x="687" y="90"/>
                  </a:lnTo>
                  <a:lnTo>
                    <a:pt x="688" y="90"/>
                  </a:lnTo>
                  <a:lnTo>
                    <a:pt x="689" y="90"/>
                  </a:lnTo>
                  <a:lnTo>
                    <a:pt x="691" y="90"/>
                  </a:lnTo>
                  <a:lnTo>
                    <a:pt x="693" y="90"/>
                  </a:lnTo>
                  <a:lnTo>
                    <a:pt x="696" y="89"/>
                  </a:lnTo>
                  <a:lnTo>
                    <a:pt x="702" y="87"/>
                  </a:lnTo>
                  <a:lnTo>
                    <a:pt x="705" y="86"/>
                  </a:lnTo>
                  <a:lnTo>
                    <a:pt x="707" y="86"/>
                  </a:lnTo>
                  <a:lnTo>
                    <a:pt x="708" y="86"/>
                  </a:lnTo>
                  <a:lnTo>
                    <a:pt x="709" y="86"/>
                  </a:lnTo>
                  <a:lnTo>
                    <a:pt x="710" y="86"/>
                  </a:lnTo>
                  <a:lnTo>
                    <a:pt x="711" y="86"/>
                  </a:lnTo>
                  <a:lnTo>
                    <a:pt x="712" y="86"/>
                  </a:lnTo>
                  <a:lnTo>
                    <a:pt x="713" y="86"/>
                  </a:lnTo>
                  <a:lnTo>
                    <a:pt x="713" y="87"/>
                  </a:lnTo>
                  <a:lnTo>
                    <a:pt x="714" y="88"/>
                  </a:lnTo>
                  <a:lnTo>
                    <a:pt x="714" y="88"/>
                  </a:lnTo>
                  <a:lnTo>
                    <a:pt x="715" y="89"/>
                  </a:lnTo>
                  <a:lnTo>
                    <a:pt x="715" y="90"/>
                  </a:lnTo>
                  <a:lnTo>
                    <a:pt x="715" y="92"/>
                  </a:lnTo>
                  <a:lnTo>
                    <a:pt x="715" y="94"/>
                  </a:lnTo>
                  <a:lnTo>
                    <a:pt x="715" y="96"/>
                  </a:lnTo>
                  <a:lnTo>
                    <a:pt x="714" y="98"/>
                  </a:lnTo>
                  <a:lnTo>
                    <a:pt x="714" y="100"/>
                  </a:lnTo>
                  <a:lnTo>
                    <a:pt x="712" y="104"/>
                  </a:lnTo>
                  <a:lnTo>
                    <a:pt x="711" y="107"/>
                  </a:lnTo>
                  <a:lnTo>
                    <a:pt x="706" y="120"/>
                  </a:lnTo>
                  <a:lnTo>
                    <a:pt x="703" y="128"/>
                  </a:lnTo>
                  <a:lnTo>
                    <a:pt x="702" y="130"/>
                  </a:lnTo>
                  <a:lnTo>
                    <a:pt x="702" y="130"/>
                  </a:lnTo>
                  <a:lnTo>
                    <a:pt x="702" y="130"/>
                  </a:lnTo>
                  <a:lnTo>
                    <a:pt x="702" y="131"/>
                  </a:lnTo>
                  <a:lnTo>
                    <a:pt x="702" y="131"/>
                  </a:lnTo>
                  <a:lnTo>
                    <a:pt x="701" y="132"/>
                  </a:lnTo>
                  <a:lnTo>
                    <a:pt x="701" y="133"/>
                  </a:lnTo>
                  <a:lnTo>
                    <a:pt x="699" y="134"/>
                  </a:lnTo>
                  <a:lnTo>
                    <a:pt x="697" y="136"/>
                  </a:lnTo>
                  <a:lnTo>
                    <a:pt x="696" y="137"/>
                  </a:lnTo>
                  <a:lnTo>
                    <a:pt x="693" y="139"/>
                  </a:lnTo>
                  <a:lnTo>
                    <a:pt x="692" y="140"/>
                  </a:lnTo>
                  <a:lnTo>
                    <a:pt x="688" y="143"/>
                  </a:lnTo>
                  <a:lnTo>
                    <a:pt x="686" y="144"/>
                  </a:lnTo>
                  <a:lnTo>
                    <a:pt x="685" y="145"/>
                  </a:lnTo>
                  <a:lnTo>
                    <a:pt x="684" y="145"/>
                  </a:lnTo>
                  <a:lnTo>
                    <a:pt x="683" y="146"/>
                  </a:lnTo>
                  <a:lnTo>
                    <a:pt x="683" y="147"/>
                  </a:lnTo>
                  <a:lnTo>
                    <a:pt x="682" y="148"/>
                  </a:lnTo>
                  <a:lnTo>
                    <a:pt x="682" y="149"/>
                  </a:lnTo>
                  <a:lnTo>
                    <a:pt x="681" y="152"/>
                  </a:lnTo>
                  <a:lnTo>
                    <a:pt x="680" y="154"/>
                  </a:lnTo>
                  <a:lnTo>
                    <a:pt x="678" y="161"/>
                  </a:lnTo>
                  <a:lnTo>
                    <a:pt x="677" y="163"/>
                  </a:lnTo>
                  <a:lnTo>
                    <a:pt x="677" y="164"/>
                  </a:lnTo>
                  <a:lnTo>
                    <a:pt x="676" y="165"/>
                  </a:lnTo>
                  <a:lnTo>
                    <a:pt x="676" y="166"/>
                  </a:lnTo>
                  <a:lnTo>
                    <a:pt x="675" y="167"/>
                  </a:lnTo>
                  <a:lnTo>
                    <a:pt x="674" y="167"/>
                  </a:lnTo>
                  <a:lnTo>
                    <a:pt x="673" y="168"/>
                  </a:lnTo>
                  <a:lnTo>
                    <a:pt x="673" y="168"/>
                  </a:lnTo>
                  <a:lnTo>
                    <a:pt x="672" y="169"/>
                  </a:lnTo>
                  <a:lnTo>
                    <a:pt x="671" y="169"/>
                  </a:lnTo>
                  <a:lnTo>
                    <a:pt x="670" y="169"/>
                  </a:lnTo>
                  <a:lnTo>
                    <a:pt x="669" y="169"/>
                  </a:lnTo>
                  <a:lnTo>
                    <a:pt x="668" y="170"/>
                  </a:lnTo>
                  <a:lnTo>
                    <a:pt x="667" y="169"/>
                  </a:lnTo>
                  <a:lnTo>
                    <a:pt x="665" y="169"/>
                  </a:lnTo>
                  <a:lnTo>
                    <a:pt x="664" y="169"/>
                  </a:lnTo>
                  <a:lnTo>
                    <a:pt x="662" y="169"/>
                  </a:lnTo>
                  <a:lnTo>
                    <a:pt x="660" y="168"/>
                  </a:lnTo>
                  <a:lnTo>
                    <a:pt x="658" y="167"/>
                  </a:lnTo>
                  <a:lnTo>
                    <a:pt x="657" y="166"/>
                  </a:lnTo>
                  <a:lnTo>
                    <a:pt x="653" y="164"/>
                  </a:lnTo>
                  <a:lnTo>
                    <a:pt x="650" y="162"/>
                  </a:lnTo>
                  <a:lnTo>
                    <a:pt x="649" y="162"/>
                  </a:lnTo>
                  <a:lnTo>
                    <a:pt x="646" y="161"/>
                  </a:lnTo>
                  <a:lnTo>
                    <a:pt x="643" y="160"/>
                  </a:lnTo>
                  <a:lnTo>
                    <a:pt x="642" y="159"/>
                  </a:lnTo>
                  <a:lnTo>
                    <a:pt x="641" y="159"/>
                  </a:lnTo>
                  <a:lnTo>
                    <a:pt x="640" y="159"/>
                  </a:lnTo>
                  <a:lnTo>
                    <a:pt x="639" y="159"/>
                  </a:lnTo>
                  <a:lnTo>
                    <a:pt x="638" y="159"/>
                  </a:lnTo>
                  <a:lnTo>
                    <a:pt x="635" y="160"/>
                  </a:lnTo>
                  <a:lnTo>
                    <a:pt x="634" y="160"/>
                  </a:lnTo>
                  <a:lnTo>
                    <a:pt x="633" y="161"/>
                  </a:lnTo>
                  <a:lnTo>
                    <a:pt x="633" y="161"/>
                  </a:lnTo>
                  <a:lnTo>
                    <a:pt x="632" y="161"/>
                  </a:lnTo>
                  <a:lnTo>
                    <a:pt x="632" y="162"/>
                  </a:lnTo>
                  <a:lnTo>
                    <a:pt x="632" y="163"/>
                  </a:lnTo>
                  <a:lnTo>
                    <a:pt x="632" y="163"/>
                  </a:lnTo>
                  <a:lnTo>
                    <a:pt x="632" y="165"/>
                  </a:lnTo>
                  <a:lnTo>
                    <a:pt x="632" y="170"/>
                  </a:lnTo>
                  <a:lnTo>
                    <a:pt x="633" y="172"/>
                  </a:lnTo>
                  <a:lnTo>
                    <a:pt x="633" y="174"/>
                  </a:lnTo>
                  <a:lnTo>
                    <a:pt x="633" y="175"/>
                  </a:lnTo>
                  <a:lnTo>
                    <a:pt x="632" y="179"/>
                  </a:lnTo>
                  <a:lnTo>
                    <a:pt x="632" y="180"/>
                  </a:lnTo>
                  <a:lnTo>
                    <a:pt x="631" y="181"/>
                  </a:lnTo>
                  <a:lnTo>
                    <a:pt x="631" y="182"/>
                  </a:lnTo>
                  <a:lnTo>
                    <a:pt x="630" y="183"/>
                  </a:lnTo>
                  <a:lnTo>
                    <a:pt x="629" y="184"/>
                  </a:lnTo>
                  <a:lnTo>
                    <a:pt x="627" y="187"/>
                  </a:lnTo>
                  <a:lnTo>
                    <a:pt x="626" y="188"/>
                  </a:lnTo>
                  <a:lnTo>
                    <a:pt x="625" y="189"/>
                  </a:lnTo>
                  <a:lnTo>
                    <a:pt x="624" y="190"/>
                  </a:lnTo>
                  <a:lnTo>
                    <a:pt x="624" y="191"/>
                  </a:lnTo>
                  <a:lnTo>
                    <a:pt x="623" y="193"/>
                  </a:lnTo>
                  <a:lnTo>
                    <a:pt x="622" y="194"/>
                  </a:lnTo>
                  <a:lnTo>
                    <a:pt x="622" y="196"/>
                  </a:lnTo>
                  <a:lnTo>
                    <a:pt x="621" y="198"/>
                  </a:lnTo>
                  <a:lnTo>
                    <a:pt x="620" y="200"/>
                  </a:lnTo>
                  <a:lnTo>
                    <a:pt x="620" y="202"/>
                  </a:lnTo>
                  <a:lnTo>
                    <a:pt x="620" y="203"/>
                  </a:lnTo>
                  <a:lnTo>
                    <a:pt x="620" y="204"/>
                  </a:lnTo>
                  <a:lnTo>
                    <a:pt x="620" y="207"/>
                  </a:lnTo>
                  <a:lnTo>
                    <a:pt x="620" y="208"/>
                  </a:lnTo>
                  <a:lnTo>
                    <a:pt x="619" y="208"/>
                  </a:lnTo>
                  <a:lnTo>
                    <a:pt x="619" y="209"/>
                  </a:lnTo>
                  <a:lnTo>
                    <a:pt x="618" y="209"/>
                  </a:lnTo>
                  <a:lnTo>
                    <a:pt x="618" y="210"/>
                  </a:lnTo>
                  <a:lnTo>
                    <a:pt x="618" y="210"/>
                  </a:lnTo>
                  <a:lnTo>
                    <a:pt x="616" y="211"/>
                  </a:lnTo>
                  <a:lnTo>
                    <a:pt x="615" y="211"/>
                  </a:lnTo>
                  <a:lnTo>
                    <a:pt x="614" y="212"/>
                  </a:lnTo>
                  <a:lnTo>
                    <a:pt x="611" y="215"/>
                  </a:lnTo>
                  <a:lnTo>
                    <a:pt x="606" y="219"/>
                  </a:lnTo>
                  <a:lnTo>
                    <a:pt x="605" y="220"/>
                  </a:lnTo>
                  <a:lnTo>
                    <a:pt x="604" y="221"/>
                  </a:lnTo>
                  <a:lnTo>
                    <a:pt x="603" y="222"/>
                  </a:lnTo>
                  <a:lnTo>
                    <a:pt x="602" y="223"/>
                  </a:lnTo>
                  <a:lnTo>
                    <a:pt x="601" y="224"/>
                  </a:lnTo>
                  <a:lnTo>
                    <a:pt x="601" y="225"/>
                  </a:lnTo>
                  <a:lnTo>
                    <a:pt x="600" y="227"/>
                  </a:lnTo>
                  <a:lnTo>
                    <a:pt x="599" y="229"/>
                  </a:lnTo>
                  <a:lnTo>
                    <a:pt x="599" y="231"/>
                  </a:lnTo>
                  <a:lnTo>
                    <a:pt x="598" y="232"/>
                  </a:lnTo>
                  <a:lnTo>
                    <a:pt x="598" y="237"/>
                  </a:lnTo>
                  <a:lnTo>
                    <a:pt x="597" y="238"/>
                  </a:lnTo>
                  <a:lnTo>
                    <a:pt x="597" y="239"/>
                  </a:lnTo>
                  <a:lnTo>
                    <a:pt x="597" y="241"/>
                  </a:lnTo>
                  <a:lnTo>
                    <a:pt x="596" y="242"/>
                  </a:lnTo>
                  <a:lnTo>
                    <a:pt x="592" y="247"/>
                  </a:lnTo>
                  <a:lnTo>
                    <a:pt x="591" y="249"/>
                  </a:lnTo>
                  <a:lnTo>
                    <a:pt x="591" y="250"/>
                  </a:lnTo>
                  <a:lnTo>
                    <a:pt x="590" y="251"/>
                  </a:lnTo>
                  <a:lnTo>
                    <a:pt x="590" y="252"/>
                  </a:lnTo>
                  <a:lnTo>
                    <a:pt x="590" y="253"/>
                  </a:lnTo>
                  <a:lnTo>
                    <a:pt x="589" y="255"/>
                  </a:lnTo>
                  <a:lnTo>
                    <a:pt x="589" y="256"/>
                  </a:lnTo>
                  <a:lnTo>
                    <a:pt x="589" y="257"/>
                  </a:lnTo>
                  <a:lnTo>
                    <a:pt x="589" y="258"/>
                  </a:lnTo>
                  <a:lnTo>
                    <a:pt x="590" y="259"/>
                  </a:lnTo>
                  <a:lnTo>
                    <a:pt x="590" y="260"/>
                  </a:lnTo>
                  <a:lnTo>
                    <a:pt x="591" y="263"/>
                  </a:lnTo>
                  <a:lnTo>
                    <a:pt x="592" y="263"/>
                  </a:lnTo>
                  <a:lnTo>
                    <a:pt x="593" y="265"/>
                  </a:lnTo>
                  <a:lnTo>
                    <a:pt x="594" y="269"/>
                  </a:lnTo>
                  <a:lnTo>
                    <a:pt x="594" y="271"/>
                  </a:lnTo>
                  <a:lnTo>
                    <a:pt x="595" y="273"/>
                  </a:lnTo>
                  <a:lnTo>
                    <a:pt x="595" y="277"/>
                  </a:lnTo>
                  <a:lnTo>
                    <a:pt x="596" y="279"/>
                  </a:lnTo>
                  <a:lnTo>
                    <a:pt x="596" y="280"/>
                  </a:lnTo>
                  <a:lnTo>
                    <a:pt x="597" y="283"/>
                  </a:lnTo>
                  <a:lnTo>
                    <a:pt x="598" y="285"/>
                  </a:lnTo>
                  <a:lnTo>
                    <a:pt x="601" y="290"/>
                  </a:lnTo>
                  <a:lnTo>
                    <a:pt x="603" y="296"/>
                  </a:lnTo>
                  <a:lnTo>
                    <a:pt x="604" y="298"/>
                  </a:lnTo>
                  <a:lnTo>
                    <a:pt x="605" y="300"/>
                  </a:lnTo>
                  <a:lnTo>
                    <a:pt x="607" y="302"/>
                  </a:lnTo>
                  <a:lnTo>
                    <a:pt x="608" y="304"/>
                  </a:lnTo>
                  <a:lnTo>
                    <a:pt x="610" y="306"/>
                  </a:lnTo>
                  <a:lnTo>
                    <a:pt x="610" y="307"/>
                  </a:lnTo>
                  <a:lnTo>
                    <a:pt x="612" y="310"/>
                  </a:lnTo>
                  <a:lnTo>
                    <a:pt x="613" y="313"/>
                  </a:lnTo>
                  <a:lnTo>
                    <a:pt x="614" y="315"/>
                  </a:lnTo>
                  <a:lnTo>
                    <a:pt x="615" y="317"/>
                  </a:lnTo>
                  <a:lnTo>
                    <a:pt x="618" y="325"/>
                  </a:lnTo>
                  <a:lnTo>
                    <a:pt x="619" y="327"/>
                  </a:lnTo>
                  <a:lnTo>
                    <a:pt x="619" y="328"/>
                  </a:lnTo>
                  <a:lnTo>
                    <a:pt x="623" y="335"/>
                  </a:lnTo>
                  <a:lnTo>
                    <a:pt x="626" y="340"/>
                  </a:lnTo>
                  <a:lnTo>
                    <a:pt x="627" y="341"/>
                  </a:lnTo>
                  <a:lnTo>
                    <a:pt x="627" y="342"/>
                  </a:lnTo>
                  <a:lnTo>
                    <a:pt x="628" y="344"/>
                  </a:lnTo>
                  <a:lnTo>
                    <a:pt x="629" y="344"/>
                  </a:lnTo>
                  <a:lnTo>
                    <a:pt x="631" y="345"/>
                  </a:lnTo>
                  <a:lnTo>
                    <a:pt x="634" y="347"/>
                  </a:lnTo>
                  <a:lnTo>
                    <a:pt x="636" y="348"/>
                  </a:lnTo>
                  <a:lnTo>
                    <a:pt x="638" y="350"/>
                  </a:lnTo>
                  <a:lnTo>
                    <a:pt x="639" y="351"/>
                  </a:lnTo>
                  <a:lnTo>
                    <a:pt x="640" y="352"/>
                  </a:lnTo>
                  <a:lnTo>
                    <a:pt x="641" y="354"/>
                  </a:lnTo>
                  <a:lnTo>
                    <a:pt x="642" y="355"/>
                  </a:lnTo>
                  <a:lnTo>
                    <a:pt x="643" y="356"/>
                  </a:lnTo>
                  <a:lnTo>
                    <a:pt x="644" y="358"/>
                  </a:lnTo>
                  <a:lnTo>
                    <a:pt x="645" y="360"/>
                  </a:lnTo>
                  <a:lnTo>
                    <a:pt x="645" y="360"/>
                  </a:lnTo>
                  <a:lnTo>
                    <a:pt x="645" y="361"/>
                  </a:lnTo>
                  <a:lnTo>
                    <a:pt x="645" y="361"/>
                  </a:lnTo>
                  <a:lnTo>
                    <a:pt x="645" y="361"/>
                  </a:lnTo>
                  <a:lnTo>
                    <a:pt x="645" y="361"/>
                  </a:lnTo>
                  <a:lnTo>
                    <a:pt x="644" y="360"/>
                  </a:lnTo>
                  <a:lnTo>
                    <a:pt x="643" y="361"/>
                  </a:lnTo>
                  <a:lnTo>
                    <a:pt x="643" y="361"/>
                  </a:lnTo>
                  <a:lnTo>
                    <a:pt x="642" y="361"/>
                  </a:lnTo>
                  <a:lnTo>
                    <a:pt x="641" y="362"/>
                  </a:lnTo>
                  <a:lnTo>
                    <a:pt x="641" y="362"/>
                  </a:lnTo>
                  <a:lnTo>
                    <a:pt x="640" y="363"/>
                  </a:lnTo>
                  <a:lnTo>
                    <a:pt x="639" y="364"/>
                  </a:lnTo>
                  <a:lnTo>
                    <a:pt x="638" y="365"/>
                  </a:lnTo>
                  <a:lnTo>
                    <a:pt x="637" y="366"/>
                  </a:lnTo>
                  <a:lnTo>
                    <a:pt x="637" y="367"/>
                  </a:lnTo>
                  <a:lnTo>
                    <a:pt x="637" y="368"/>
                  </a:lnTo>
                  <a:lnTo>
                    <a:pt x="637" y="369"/>
                  </a:lnTo>
                  <a:lnTo>
                    <a:pt x="636" y="370"/>
                  </a:lnTo>
                  <a:lnTo>
                    <a:pt x="636" y="371"/>
                  </a:lnTo>
                  <a:lnTo>
                    <a:pt x="636" y="372"/>
                  </a:lnTo>
                  <a:lnTo>
                    <a:pt x="637" y="374"/>
                  </a:lnTo>
                  <a:lnTo>
                    <a:pt x="638" y="378"/>
                  </a:lnTo>
                  <a:lnTo>
                    <a:pt x="638" y="381"/>
                  </a:lnTo>
                  <a:lnTo>
                    <a:pt x="638" y="383"/>
                  </a:lnTo>
                  <a:lnTo>
                    <a:pt x="639" y="387"/>
                  </a:lnTo>
                  <a:lnTo>
                    <a:pt x="639" y="388"/>
                  </a:lnTo>
                  <a:lnTo>
                    <a:pt x="639" y="389"/>
                  </a:lnTo>
                  <a:lnTo>
                    <a:pt x="638" y="390"/>
                  </a:lnTo>
                  <a:lnTo>
                    <a:pt x="638" y="391"/>
                  </a:lnTo>
                  <a:lnTo>
                    <a:pt x="638" y="392"/>
                  </a:lnTo>
                  <a:lnTo>
                    <a:pt x="637" y="393"/>
                  </a:lnTo>
                  <a:lnTo>
                    <a:pt x="637" y="394"/>
                  </a:lnTo>
                  <a:lnTo>
                    <a:pt x="637" y="394"/>
                  </a:lnTo>
                  <a:lnTo>
                    <a:pt x="636" y="395"/>
                  </a:lnTo>
                  <a:lnTo>
                    <a:pt x="636" y="395"/>
                  </a:lnTo>
                  <a:lnTo>
                    <a:pt x="635" y="395"/>
                  </a:lnTo>
                  <a:lnTo>
                    <a:pt x="634" y="396"/>
                  </a:lnTo>
                  <a:lnTo>
                    <a:pt x="631" y="397"/>
                  </a:lnTo>
                  <a:lnTo>
                    <a:pt x="627" y="398"/>
                  </a:lnTo>
                  <a:lnTo>
                    <a:pt x="623" y="399"/>
                  </a:lnTo>
                  <a:lnTo>
                    <a:pt x="622" y="399"/>
                  </a:lnTo>
                  <a:lnTo>
                    <a:pt x="621" y="400"/>
                  </a:lnTo>
                  <a:lnTo>
                    <a:pt x="621" y="400"/>
                  </a:lnTo>
                  <a:lnTo>
                    <a:pt x="620" y="401"/>
                  </a:lnTo>
                  <a:lnTo>
                    <a:pt x="618" y="405"/>
                  </a:lnTo>
                  <a:lnTo>
                    <a:pt x="616" y="409"/>
                  </a:lnTo>
                  <a:lnTo>
                    <a:pt x="616" y="409"/>
                  </a:lnTo>
                  <a:lnTo>
                    <a:pt x="616" y="411"/>
                  </a:lnTo>
                  <a:lnTo>
                    <a:pt x="616" y="412"/>
                  </a:lnTo>
                  <a:lnTo>
                    <a:pt x="616" y="412"/>
                  </a:lnTo>
                  <a:lnTo>
                    <a:pt x="615" y="412"/>
                  </a:lnTo>
                  <a:lnTo>
                    <a:pt x="615" y="413"/>
                  </a:lnTo>
                  <a:lnTo>
                    <a:pt x="615" y="413"/>
                  </a:lnTo>
                  <a:lnTo>
                    <a:pt x="614" y="413"/>
                  </a:lnTo>
                  <a:lnTo>
                    <a:pt x="613" y="413"/>
                  </a:lnTo>
                  <a:lnTo>
                    <a:pt x="612" y="413"/>
                  </a:lnTo>
                  <a:lnTo>
                    <a:pt x="610" y="413"/>
                  </a:lnTo>
                  <a:lnTo>
                    <a:pt x="609" y="412"/>
                  </a:lnTo>
                  <a:lnTo>
                    <a:pt x="607" y="412"/>
                  </a:lnTo>
                  <a:lnTo>
                    <a:pt x="602" y="410"/>
                  </a:lnTo>
                  <a:lnTo>
                    <a:pt x="601" y="410"/>
                  </a:lnTo>
                  <a:lnTo>
                    <a:pt x="600" y="410"/>
                  </a:lnTo>
                  <a:lnTo>
                    <a:pt x="600" y="410"/>
                  </a:lnTo>
                  <a:lnTo>
                    <a:pt x="599" y="410"/>
                  </a:lnTo>
                  <a:lnTo>
                    <a:pt x="598" y="410"/>
                  </a:lnTo>
                  <a:lnTo>
                    <a:pt x="598" y="410"/>
                  </a:lnTo>
                  <a:lnTo>
                    <a:pt x="597" y="411"/>
                  </a:lnTo>
                  <a:lnTo>
                    <a:pt x="596" y="411"/>
                  </a:lnTo>
                  <a:lnTo>
                    <a:pt x="596" y="411"/>
                  </a:lnTo>
                  <a:lnTo>
                    <a:pt x="596" y="412"/>
                  </a:lnTo>
                  <a:lnTo>
                    <a:pt x="596" y="412"/>
                  </a:lnTo>
                  <a:lnTo>
                    <a:pt x="596" y="413"/>
                  </a:lnTo>
                  <a:lnTo>
                    <a:pt x="596" y="417"/>
                  </a:lnTo>
                  <a:lnTo>
                    <a:pt x="596" y="420"/>
                  </a:lnTo>
                  <a:lnTo>
                    <a:pt x="596" y="421"/>
                  </a:lnTo>
                  <a:lnTo>
                    <a:pt x="596" y="422"/>
                  </a:lnTo>
                  <a:lnTo>
                    <a:pt x="596" y="424"/>
                  </a:lnTo>
                  <a:lnTo>
                    <a:pt x="596" y="426"/>
                  </a:lnTo>
                  <a:lnTo>
                    <a:pt x="596" y="427"/>
                  </a:lnTo>
                  <a:lnTo>
                    <a:pt x="597" y="428"/>
                  </a:lnTo>
                  <a:lnTo>
                    <a:pt x="598" y="432"/>
                  </a:lnTo>
                  <a:lnTo>
                    <a:pt x="598" y="434"/>
                  </a:lnTo>
                  <a:lnTo>
                    <a:pt x="598" y="435"/>
                  </a:lnTo>
                  <a:lnTo>
                    <a:pt x="598" y="437"/>
                  </a:lnTo>
                  <a:lnTo>
                    <a:pt x="598" y="439"/>
                  </a:lnTo>
                  <a:lnTo>
                    <a:pt x="598" y="440"/>
                  </a:lnTo>
                  <a:lnTo>
                    <a:pt x="598" y="442"/>
                  </a:lnTo>
                  <a:lnTo>
                    <a:pt x="598" y="443"/>
                  </a:lnTo>
                  <a:lnTo>
                    <a:pt x="597" y="447"/>
                  </a:lnTo>
                  <a:lnTo>
                    <a:pt x="596" y="453"/>
                  </a:lnTo>
                  <a:lnTo>
                    <a:pt x="596" y="454"/>
                  </a:lnTo>
                  <a:lnTo>
                    <a:pt x="596" y="455"/>
                  </a:lnTo>
                  <a:lnTo>
                    <a:pt x="595" y="456"/>
                  </a:lnTo>
                  <a:lnTo>
                    <a:pt x="594" y="458"/>
                  </a:lnTo>
                  <a:lnTo>
                    <a:pt x="594" y="458"/>
                  </a:lnTo>
                  <a:lnTo>
                    <a:pt x="593" y="459"/>
                  </a:lnTo>
                  <a:lnTo>
                    <a:pt x="593" y="459"/>
                  </a:lnTo>
                  <a:lnTo>
                    <a:pt x="592" y="460"/>
                  </a:lnTo>
                  <a:lnTo>
                    <a:pt x="591" y="460"/>
                  </a:lnTo>
                  <a:lnTo>
                    <a:pt x="590" y="460"/>
                  </a:lnTo>
                  <a:lnTo>
                    <a:pt x="589" y="461"/>
                  </a:lnTo>
                  <a:lnTo>
                    <a:pt x="588" y="461"/>
                  </a:lnTo>
                  <a:lnTo>
                    <a:pt x="587" y="460"/>
                  </a:lnTo>
                  <a:lnTo>
                    <a:pt x="583" y="460"/>
                  </a:lnTo>
                  <a:lnTo>
                    <a:pt x="581" y="459"/>
                  </a:lnTo>
                  <a:lnTo>
                    <a:pt x="580" y="459"/>
                  </a:lnTo>
                  <a:lnTo>
                    <a:pt x="578" y="459"/>
                  </a:lnTo>
                  <a:lnTo>
                    <a:pt x="572" y="460"/>
                  </a:lnTo>
                  <a:lnTo>
                    <a:pt x="569" y="460"/>
                  </a:lnTo>
                  <a:lnTo>
                    <a:pt x="560" y="462"/>
                  </a:lnTo>
                  <a:lnTo>
                    <a:pt x="558" y="462"/>
                  </a:lnTo>
                  <a:lnTo>
                    <a:pt x="557" y="462"/>
                  </a:lnTo>
                  <a:lnTo>
                    <a:pt x="556" y="463"/>
                  </a:lnTo>
                  <a:lnTo>
                    <a:pt x="555" y="463"/>
                  </a:lnTo>
                  <a:lnTo>
                    <a:pt x="554" y="464"/>
                  </a:lnTo>
                  <a:lnTo>
                    <a:pt x="553" y="465"/>
                  </a:lnTo>
                  <a:lnTo>
                    <a:pt x="550" y="468"/>
                  </a:lnTo>
                  <a:lnTo>
                    <a:pt x="549" y="469"/>
                  </a:lnTo>
                  <a:lnTo>
                    <a:pt x="548" y="470"/>
                  </a:lnTo>
                  <a:lnTo>
                    <a:pt x="546" y="471"/>
                  </a:lnTo>
                  <a:lnTo>
                    <a:pt x="546" y="471"/>
                  </a:lnTo>
                  <a:lnTo>
                    <a:pt x="545" y="472"/>
                  </a:lnTo>
                  <a:lnTo>
                    <a:pt x="544" y="472"/>
                  </a:lnTo>
                  <a:lnTo>
                    <a:pt x="543" y="472"/>
                  </a:lnTo>
                  <a:lnTo>
                    <a:pt x="542" y="472"/>
                  </a:lnTo>
                  <a:lnTo>
                    <a:pt x="540" y="472"/>
                  </a:lnTo>
                  <a:lnTo>
                    <a:pt x="538" y="471"/>
                  </a:lnTo>
                  <a:lnTo>
                    <a:pt x="533" y="470"/>
                  </a:lnTo>
                  <a:lnTo>
                    <a:pt x="528" y="470"/>
                  </a:lnTo>
                  <a:lnTo>
                    <a:pt x="526" y="469"/>
                  </a:lnTo>
                  <a:lnTo>
                    <a:pt x="522" y="468"/>
                  </a:lnTo>
                  <a:lnTo>
                    <a:pt x="521" y="468"/>
                  </a:lnTo>
                  <a:lnTo>
                    <a:pt x="520" y="468"/>
                  </a:lnTo>
                  <a:lnTo>
                    <a:pt x="519" y="468"/>
                  </a:lnTo>
                  <a:lnTo>
                    <a:pt x="518" y="468"/>
                  </a:lnTo>
                  <a:lnTo>
                    <a:pt x="517" y="469"/>
                  </a:lnTo>
                  <a:lnTo>
                    <a:pt x="515" y="470"/>
                  </a:lnTo>
                  <a:lnTo>
                    <a:pt x="513" y="470"/>
                  </a:lnTo>
                  <a:lnTo>
                    <a:pt x="510" y="471"/>
                  </a:lnTo>
                  <a:lnTo>
                    <a:pt x="507" y="472"/>
                  </a:lnTo>
                  <a:lnTo>
                    <a:pt x="504" y="472"/>
                  </a:lnTo>
                  <a:lnTo>
                    <a:pt x="501" y="472"/>
                  </a:lnTo>
                  <a:lnTo>
                    <a:pt x="498" y="472"/>
                  </a:lnTo>
                  <a:lnTo>
                    <a:pt x="494" y="472"/>
                  </a:lnTo>
                  <a:lnTo>
                    <a:pt x="491" y="472"/>
                  </a:lnTo>
                  <a:lnTo>
                    <a:pt x="482" y="471"/>
                  </a:lnTo>
                  <a:lnTo>
                    <a:pt x="479" y="470"/>
                  </a:lnTo>
                  <a:lnTo>
                    <a:pt x="477" y="470"/>
                  </a:lnTo>
                  <a:lnTo>
                    <a:pt x="473" y="469"/>
                  </a:lnTo>
                  <a:lnTo>
                    <a:pt x="467" y="467"/>
                  </a:lnTo>
                  <a:lnTo>
                    <a:pt x="462" y="466"/>
                  </a:lnTo>
                  <a:lnTo>
                    <a:pt x="459" y="465"/>
                  </a:lnTo>
                  <a:lnTo>
                    <a:pt x="457" y="465"/>
                  </a:lnTo>
                  <a:lnTo>
                    <a:pt x="450" y="464"/>
                  </a:lnTo>
                  <a:lnTo>
                    <a:pt x="448" y="464"/>
                  </a:lnTo>
                  <a:lnTo>
                    <a:pt x="447" y="464"/>
                  </a:lnTo>
                  <a:lnTo>
                    <a:pt x="446" y="465"/>
                  </a:lnTo>
                  <a:lnTo>
                    <a:pt x="445" y="465"/>
                  </a:lnTo>
                  <a:lnTo>
                    <a:pt x="444" y="465"/>
                  </a:lnTo>
                  <a:lnTo>
                    <a:pt x="442" y="466"/>
                  </a:lnTo>
                  <a:lnTo>
                    <a:pt x="441" y="467"/>
                  </a:lnTo>
                  <a:lnTo>
                    <a:pt x="440" y="467"/>
                  </a:lnTo>
                  <a:lnTo>
                    <a:pt x="439" y="468"/>
                  </a:lnTo>
                  <a:lnTo>
                    <a:pt x="438" y="469"/>
                  </a:lnTo>
                  <a:lnTo>
                    <a:pt x="437" y="470"/>
                  </a:lnTo>
                  <a:lnTo>
                    <a:pt x="436" y="472"/>
                  </a:lnTo>
                  <a:lnTo>
                    <a:pt x="436" y="473"/>
                  </a:lnTo>
                  <a:lnTo>
                    <a:pt x="436" y="473"/>
                  </a:lnTo>
                  <a:lnTo>
                    <a:pt x="435" y="474"/>
                  </a:lnTo>
                  <a:lnTo>
                    <a:pt x="435" y="475"/>
                  </a:lnTo>
                  <a:lnTo>
                    <a:pt x="435" y="476"/>
                  </a:lnTo>
                  <a:lnTo>
                    <a:pt x="435" y="478"/>
                  </a:lnTo>
                  <a:lnTo>
                    <a:pt x="435" y="481"/>
                  </a:lnTo>
                  <a:lnTo>
                    <a:pt x="435" y="482"/>
                  </a:lnTo>
                  <a:lnTo>
                    <a:pt x="435" y="484"/>
                  </a:lnTo>
                  <a:lnTo>
                    <a:pt x="435" y="486"/>
                  </a:lnTo>
                  <a:lnTo>
                    <a:pt x="435" y="487"/>
                  </a:lnTo>
                  <a:lnTo>
                    <a:pt x="435" y="488"/>
                  </a:lnTo>
                  <a:lnTo>
                    <a:pt x="434" y="488"/>
                  </a:lnTo>
                  <a:lnTo>
                    <a:pt x="434" y="489"/>
                  </a:lnTo>
                  <a:lnTo>
                    <a:pt x="433" y="489"/>
                  </a:lnTo>
                  <a:lnTo>
                    <a:pt x="433" y="490"/>
                  </a:lnTo>
                  <a:lnTo>
                    <a:pt x="432" y="490"/>
                  </a:lnTo>
                  <a:lnTo>
                    <a:pt x="431" y="490"/>
                  </a:lnTo>
                  <a:lnTo>
                    <a:pt x="429" y="491"/>
                  </a:lnTo>
                  <a:lnTo>
                    <a:pt x="427" y="491"/>
                  </a:lnTo>
                  <a:lnTo>
                    <a:pt x="425" y="491"/>
                  </a:lnTo>
                  <a:lnTo>
                    <a:pt x="424" y="491"/>
                  </a:lnTo>
                  <a:lnTo>
                    <a:pt x="423" y="491"/>
                  </a:lnTo>
                  <a:lnTo>
                    <a:pt x="422" y="492"/>
                  </a:lnTo>
                  <a:lnTo>
                    <a:pt x="422" y="493"/>
                  </a:lnTo>
                  <a:lnTo>
                    <a:pt x="422" y="493"/>
                  </a:lnTo>
                  <a:lnTo>
                    <a:pt x="421" y="495"/>
                  </a:lnTo>
                  <a:lnTo>
                    <a:pt x="421" y="496"/>
                  </a:lnTo>
                  <a:lnTo>
                    <a:pt x="420" y="498"/>
                  </a:lnTo>
                  <a:lnTo>
                    <a:pt x="419" y="499"/>
                  </a:lnTo>
                  <a:lnTo>
                    <a:pt x="418" y="500"/>
                  </a:lnTo>
                  <a:lnTo>
                    <a:pt x="417" y="501"/>
                  </a:lnTo>
                  <a:lnTo>
                    <a:pt x="415" y="503"/>
                  </a:lnTo>
                  <a:lnTo>
                    <a:pt x="414" y="505"/>
                  </a:lnTo>
                  <a:lnTo>
                    <a:pt x="413" y="505"/>
                  </a:lnTo>
                  <a:lnTo>
                    <a:pt x="411" y="506"/>
                  </a:lnTo>
                  <a:lnTo>
                    <a:pt x="409" y="508"/>
                  </a:lnTo>
                  <a:lnTo>
                    <a:pt x="407" y="508"/>
                  </a:lnTo>
                  <a:lnTo>
                    <a:pt x="406" y="509"/>
                  </a:lnTo>
                  <a:lnTo>
                    <a:pt x="405" y="509"/>
                  </a:lnTo>
                  <a:lnTo>
                    <a:pt x="400" y="511"/>
                  </a:lnTo>
                  <a:lnTo>
                    <a:pt x="399" y="511"/>
                  </a:lnTo>
                  <a:lnTo>
                    <a:pt x="397" y="512"/>
                  </a:lnTo>
                  <a:lnTo>
                    <a:pt x="395" y="512"/>
                  </a:lnTo>
                  <a:lnTo>
                    <a:pt x="394" y="513"/>
                  </a:lnTo>
                  <a:lnTo>
                    <a:pt x="393" y="514"/>
                  </a:lnTo>
                  <a:lnTo>
                    <a:pt x="392" y="514"/>
                  </a:lnTo>
                  <a:lnTo>
                    <a:pt x="390" y="516"/>
                  </a:lnTo>
                  <a:lnTo>
                    <a:pt x="389" y="517"/>
                  </a:lnTo>
                  <a:lnTo>
                    <a:pt x="388" y="517"/>
                  </a:lnTo>
                  <a:lnTo>
                    <a:pt x="386" y="520"/>
                  </a:lnTo>
                  <a:lnTo>
                    <a:pt x="383" y="523"/>
                  </a:lnTo>
                  <a:lnTo>
                    <a:pt x="382" y="525"/>
                  </a:lnTo>
                  <a:lnTo>
                    <a:pt x="380" y="526"/>
                  </a:lnTo>
                  <a:lnTo>
                    <a:pt x="380" y="526"/>
                  </a:lnTo>
                  <a:lnTo>
                    <a:pt x="379" y="527"/>
                  </a:lnTo>
                  <a:lnTo>
                    <a:pt x="378" y="527"/>
                  </a:lnTo>
                  <a:lnTo>
                    <a:pt x="378" y="527"/>
                  </a:lnTo>
                  <a:lnTo>
                    <a:pt x="376" y="528"/>
                  </a:lnTo>
                  <a:lnTo>
                    <a:pt x="376" y="528"/>
                  </a:lnTo>
                  <a:lnTo>
                    <a:pt x="375" y="527"/>
                  </a:lnTo>
                  <a:lnTo>
                    <a:pt x="374" y="527"/>
                  </a:lnTo>
                  <a:lnTo>
                    <a:pt x="374" y="527"/>
                  </a:lnTo>
                  <a:lnTo>
                    <a:pt x="373" y="527"/>
                  </a:lnTo>
                  <a:lnTo>
                    <a:pt x="372" y="526"/>
                  </a:lnTo>
                  <a:lnTo>
                    <a:pt x="371" y="525"/>
                  </a:lnTo>
                  <a:lnTo>
                    <a:pt x="368" y="522"/>
                  </a:lnTo>
                  <a:lnTo>
                    <a:pt x="367" y="521"/>
                  </a:lnTo>
                  <a:lnTo>
                    <a:pt x="366" y="521"/>
                  </a:lnTo>
                  <a:lnTo>
                    <a:pt x="365" y="520"/>
                  </a:lnTo>
                  <a:lnTo>
                    <a:pt x="363" y="519"/>
                  </a:lnTo>
                  <a:lnTo>
                    <a:pt x="362" y="519"/>
                  </a:lnTo>
                  <a:lnTo>
                    <a:pt x="361" y="519"/>
                  </a:lnTo>
                  <a:lnTo>
                    <a:pt x="360" y="519"/>
                  </a:lnTo>
                  <a:lnTo>
                    <a:pt x="359" y="520"/>
                  </a:lnTo>
                  <a:lnTo>
                    <a:pt x="357" y="521"/>
                  </a:lnTo>
                  <a:lnTo>
                    <a:pt x="356" y="522"/>
                  </a:lnTo>
                  <a:lnTo>
                    <a:pt x="355" y="523"/>
                  </a:lnTo>
                  <a:lnTo>
                    <a:pt x="353" y="524"/>
                  </a:lnTo>
                  <a:lnTo>
                    <a:pt x="349" y="529"/>
                  </a:lnTo>
                  <a:lnTo>
                    <a:pt x="347" y="530"/>
                  </a:lnTo>
                  <a:lnTo>
                    <a:pt x="346" y="531"/>
                  </a:lnTo>
                  <a:lnTo>
                    <a:pt x="344" y="533"/>
                  </a:lnTo>
                  <a:lnTo>
                    <a:pt x="343" y="533"/>
                  </a:lnTo>
                  <a:lnTo>
                    <a:pt x="342" y="534"/>
                  </a:lnTo>
                  <a:lnTo>
                    <a:pt x="342" y="534"/>
                  </a:lnTo>
                  <a:lnTo>
                    <a:pt x="340" y="534"/>
                  </a:lnTo>
                  <a:lnTo>
                    <a:pt x="339" y="535"/>
                  </a:lnTo>
                  <a:lnTo>
                    <a:pt x="338" y="536"/>
                  </a:lnTo>
                  <a:lnTo>
                    <a:pt x="335" y="538"/>
                  </a:lnTo>
                  <a:lnTo>
                    <a:pt x="334" y="539"/>
                  </a:lnTo>
                  <a:lnTo>
                    <a:pt x="332" y="539"/>
                  </a:lnTo>
                  <a:lnTo>
                    <a:pt x="331" y="540"/>
                  </a:lnTo>
                  <a:lnTo>
                    <a:pt x="329" y="540"/>
                  </a:lnTo>
                  <a:lnTo>
                    <a:pt x="328" y="541"/>
                  </a:lnTo>
                  <a:lnTo>
                    <a:pt x="326" y="541"/>
                  </a:lnTo>
                  <a:lnTo>
                    <a:pt x="324" y="541"/>
                  </a:lnTo>
                  <a:lnTo>
                    <a:pt x="317" y="541"/>
                  </a:lnTo>
                  <a:lnTo>
                    <a:pt x="315" y="541"/>
                  </a:lnTo>
                  <a:lnTo>
                    <a:pt x="313" y="541"/>
                  </a:lnTo>
                  <a:lnTo>
                    <a:pt x="312" y="541"/>
                  </a:lnTo>
                  <a:lnTo>
                    <a:pt x="310" y="541"/>
                  </a:lnTo>
                  <a:lnTo>
                    <a:pt x="308" y="540"/>
                  </a:lnTo>
                  <a:lnTo>
                    <a:pt x="306" y="540"/>
                  </a:lnTo>
                  <a:lnTo>
                    <a:pt x="305" y="539"/>
                  </a:lnTo>
                  <a:lnTo>
                    <a:pt x="304" y="539"/>
                  </a:lnTo>
                  <a:lnTo>
                    <a:pt x="303" y="538"/>
                  </a:lnTo>
                  <a:lnTo>
                    <a:pt x="301" y="537"/>
                  </a:lnTo>
                  <a:lnTo>
                    <a:pt x="301" y="537"/>
                  </a:lnTo>
                  <a:lnTo>
                    <a:pt x="300" y="537"/>
                  </a:lnTo>
                  <a:lnTo>
                    <a:pt x="300" y="537"/>
                  </a:lnTo>
                  <a:lnTo>
                    <a:pt x="299" y="537"/>
                  </a:lnTo>
                  <a:lnTo>
                    <a:pt x="299" y="537"/>
                  </a:lnTo>
                  <a:lnTo>
                    <a:pt x="298" y="537"/>
                  </a:lnTo>
                  <a:lnTo>
                    <a:pt x="297" y="538"/>
                  </a:lnTo>
                  <a:lnTo>
                    <a:pt x="296" y="539"/>
                  </a:lnTo>
                  <a:lnTo>
                    <a:pt x="294" y="540"/>
                  </a:lnTo>
                  <a:lnTo>
                    <a:pt x="288" y="545"/>
                  </a:lnTo>
                  <a:lnTo>
                    <a:pt x="285" y="548"/>
                  </a:lnTo>
                  <a:lnTo>
                    <a:pt x="282" y="551"/>
                  </a:lnTo>
                  <a:lnTo>
                    <a:pt x="281" y="551"/>
                  </a:lnTo>
                  <a:lnTo>
                    <a:pt x="280" y="552"/>
                  </a:lnTo>
                  <a:lnTo>
                    <a:pt x="279" y="554"/>
                  </a:lnTo>
                  <a:lnTo>
                    <a:pt x="277" y="556"/>
                  </a:lnTo>
                  <a:lnTo>
                    <a:pt x="276" y="557"/>
                  </a:lnTo>
                  <a:lnTo>
                    <a:pt x="274" y="558"/>
                  </a:lnTo>
                  <a:lnTo>
                    <a:pt x="273" y="559"/>
                  </a:lnTo>
                  <a:lnTo>
                    <a:pt x="272" y="560"/>
                  </a:lnTo>
                  <a:lnTo>
                    <a:pt x="270" y="561"/>
                  </a:lnTo>
                  <a:lnTo>
                    <a:pt x="267" y="562"/>
                  </a:lnTo>
                  <a:lnTo>
                    <a:pt x="265" y="562"/>
                  </a:lnTo>
                  <a:lnTo>
                    <a:pt x="263" y="563"/>
                  </a:lnTo>
                  <a:lnTo>
                    <a:pt x="261" y="563"/>
                  </a:lnTo>
                  <a:lnTo>
                    <a:pt x="259" y="563"/>
                  </a:lnTo>
                  <a:lnTo>
                    <a:pt x="257" y="563"/>
                  </a:lnTo>
                  <a:lnTo>
                    <a:pt x="254" y="563"/>
                  </a:lnTo>
                  <a:lnTo>
                    <a:pt x="252" y="563"/>
                  </a:lnTo>
                  <a:lnTo>
                    <a:pt x="251" y="563"/>
                  </a:lnTo>
                  <a:lnTo>
                    <a:pt x="249" y="563"/>
                  </a:lnTo>
                  <a:lnTo>
                    <a:pt x="247" y="564"/>
                  </a:lnTo>
                  <a:lnTo>
                    <a:pt x="246" y="564"/>
                  </a:lnTo>
                  <a:lnTo>
                    <a:pt x="244" y="565"/>
                  </a:lnTo>
                  <a:lnTo>
                    <a:pt x="243" y="566"/>
                  </a:lnTo>
                  <a:lnTo>
                    <a:pt x="240" y="568"/>
                  </a:lnTo>
                  <a:lnTo>
                    <a:pt x="238" y="570"/>
                  </a:lnTo>
                  <a:lnTo>
                    <a:pt x="237" y="571"/>
                  </a:lnTo>
                  <a:lnTo>
                    <a:pt x="234" y="573"/>
                  </a:lnTo>
                  <a:lnTo>
                    <a:pt x="233" y="574"/>
                  </a:lnTo>
                  <a:lnTo>
                    <a:pt x="231" y="576"/>
                  </a:lnTo>
                  <a:lnTo>
                    <a:pt x="228" y="578"/>
                  </a:lnTo>
                  <a:lnTo>
                    <a:pt x="227" y="579"/>
                  </a:lnTo>
                  <a:lnTo>
                    <a:pt x="226" y="580"/>
                  </a:lnTo>
                  <a:lnTo>
                    <a:pt x="226" y="580"/>
                  </a:lnTo>
                  <a:lnTo>
                    <a:pt x="225" y="581"/>
                  </a:lnTo>
                  <a:lnTo>
                    <a:pt x="225" y="583"/>
                  </a:lnTo>
                  <a:lnTo>
                    <a:pt x="225" y="584"/>
                  </a:lnTo>
                  <a:lnTo>
                    <a:pt x="224" y="587"/>
                  </a:lnTo>
                  <a:lnTo>
                    <a:pt x="224" y="589"/>
                  </a:lnTo>
                  <a:lnTo>
                    <a:pt x="224" y="590"/>
                  </a:lnTo>
                  <a:lnTo>
                    <a:pt x="223" y="592"/>
                  </a:lnTo>
                  <a:lnTo>
                    <a:pt x="223" y="593"/>
                  </a:lnTo>
                  <a:lnTo>
                    <a:pt x="223" y="594"/>
                  </a:lnTo>
                  <a:lnTo>
                    <a:pt x="223" y="596"/>
                  </a:lnTo>
                  <a:lnTo>
                    <a:pt x="223" y="597"/>
                  </a:lnTo>
                  <a:lnTo>
                    <a:pt x="222" y="599"/>
                  </a:lnTo>
                  <a:lnTo>
                    <a:pt x="222" y="600"/>
                  </a:lnTo>
                  <a:lnTo>
                    <a:pt x="222" y="600"/>
                  </a:lnTo>
                  <a:lnTo>
                    <a:pt x="222" y="600"/>
                  </a:lnTo>
                  <a:lnTo>
                    <a:pt x="221" y="601"/>
                  </a:lnTo>
                  <a:lnTo>
                    <a:pt x="221" y="601"/>
                  </a:lnTo>
                  <a:lnTo>
                    <a:pt x="220" y="602"/>
                  </a:lnTo>
                  <a:lnTo>
                    <a:pt x="218" y="603"/>
                  </a:lnTo>
                  <a:lnTo>
                    <a:pt x="217" y="603"/>
                  </a:lnTo>
                  <a:lnTo>
                    <a:pt x="217" y="604"/>
                  </a:lnTo>
                  <a:lnTo>
                    <a:pt x="216" y="604"/>
                  </a:lnTo>
                  <a:lnTo>
                    <a:pt x="216" y="605"/>
                  </a:lnTo>
                  <a:lnTo>
                    <a:pt x="214" y="609"/>
                  </a:lnTo>
                  <a:lnTo>
                    <a:pt x="214" y="610"/>
                  </a:lnTo>
                  <a:lnTo>
                    <a:pt x="213" y="611"/>
                  </a:lnTo>
                  <a:lnTo>
                    <a:pt x="211" y="613"/>
                  </a:lnTo>
                  <a:lnTo>
                    <a:pt x="211" y="614"/>
                  </a:lnTo>
                  <a:lnTo>
                    <a:pt x="210" y="614"/>
                  </a:lnTo>
                  <a:lnTo>
                    <a:pt x="210" y="615"/>
                  </a:lnTo>
                  <a:lnTo>
                    <a:pt x="209" y="615"/>
                  </a:lnTo>
                  <a:lnTo>
                    <a:pt x="208" y="615"/>
                  </a:lnTo>
                  <a:lnTo>
                    <a:pt x="207" y="616"/>
                  </a:lnTo>
                  <a:lnTo>
                    <a:pt x="206" y="616"/>
                  </a:lnTo>
                  <a:lnTo>
                    <a:pt x="203" y="616"/>
                  </a:lnTo>
                  <a:lnTo>
                    <a:pt x="201" y="616"/>
                  </a:lnTo>
                  <a:lnTo>
                    <a:pt x="200" y="617"/>
                  </a:lnTo>
                  <a:lnTo>
                    <a:pt x="199" y="617"/>
                  </a:lnTo>
                  <a:lnTo>
                    <a:pt x="198" y="617"/>
                  </a:lnTo>
                  <a:lnTo>
                    <a:pt x="197" y="618"/>
                  </a:lnTo>
                  <a:lnTo>
                    <a:pt x="195" y="619"/>
                  </a:lnTo>
                  <a:lnTo>
                    <a:pt x="194" y="620"/>
                  </a:lnTo>
                  <a:lnTo>
                    <a:pt x="192" y="622"/>
                  </a:lnTo>
                  <a:lnTo>
                    <a:pt x="190" y="623"/>
                  </a:lnTo>
                  <a:lnTo>
                    <a:pt x="190" y="624"/>
                  </a:lnTo>
                  <a:lnTo>
                    <a:pt x="189" y="625"/>
                  </a:lnTo>
                  <a:lnTo>
                    <a:pt x="189" y="626"/>
                  </a:lnTo>
                  <a:lnTo>
                    <a:pt x="188" y="627"/>
                  </a:lnTo>
                  <a:lnTo>
                    <a:pt x="189" y="627"/>
                  </a:lnTo>
                  <a:lnTo>
                    <a:pt x="188" y="628"/>
                  </a:lnTo>
                  <a:lnTo>
                    <a:pt x="187" y="629"/>
                  </a:lnTo>
                  <a:lnTo>
                    <a:pt x="186" y="630"/>
                  </a:lnTo>
                  <a:lnTo>
                    <a:pt x="185" y="631"/>
                  </a:lnTo>
                  <a:lnTo>
                    <a:pt x="183" y="632"/>
                  </a:lnTo>
                  <a:lnTo>
                    <a:pt x="182" y="632"/>
                  </a:lnTo>
                  <a:lnTo>
                    <a:pt x="181" y="632"/>
                  </a:lnTo>
                  <a:lnTo>
                    <a:pt x="178" y="633"/>
                  </a:lnTo>
                  <a:lnTo>
                    <a:pt x="177" y="633"/>
                  </a:lnTo>
                  <a:lnTo>
                    <a:pt x="176" y="633"/>
                  </a:lnTo>
                  <a:lnTo>
                    <a:pt x="176" y="633"/>
                  </a:lnTo>
                  <a:lnTo>
                    <a:pt x="175" y="633"/>
                  </a:lnTo>
                  <a:lnTo>
                    <a:pt x="174" y="633"/>
                  </a:lnTo>
                  <a:lnTo>
                    <a:pt x="174" y="632"/>
                  </a:lnTo>
                  <a:lnTo>
                    <a:pt x="174" y="632"/>
                  </a:lnTo>
                  <a:lnTo>
                    <a:pt x="173" y="631"/>
                  </a:lnTo>
                  <a:lnTo>
                    <a:pt x="172" y="628"/>
                  </a:lnTo>
                  <a:lnTo>
                    <a:pt x="172" y="627"/>
                  </a:lnTo>
                  <a:lnTo>
                    <a:pt x="171" y="625"/>
                  </a:lnTo>
                  <a:lnTo>
                    <a:pt x="169" y="623"/>
                  </a:lnTo>
                  <a:lnTo>
                    <a:pt x="167" y="621"/>
                  </a:lnTo>
                  <a:lnTo>
                    <a:pt x="167" y="619"/>
                  </a:lnTo>
                  <a:lnTo>
                    <a:pt x="166" y="619"/>
                  </a:lnTo>
                  <a:lnTo>
                    <a:pt x="166" y="619"/>
                  </a:lnTo>
                  <a:lnTo>
                    <a:pt x="165" y="619"/>
                  </a:lnTo>
                  <a:lnTo>
                    <a:pt x="164" y="619"/>
                  </a:lnTo>
                  <a:lnTo>
                    <a:pt x="163" y="620"/>
                  </a:lnTo>
                  <a:lnTo>
                    <a:pt x="163" y="620"/>
                  </a:lnTo>
                  <a:lnTo>
                    <a:pt x="162" y="621"/>
                  </a:lnTo>
                  <a:lnTo>
                    <a:pt x="160" y="623"/>
                  </a:lnTo>
                  <a:lnTo>
                    <a:pt x="159" y="624"/>
                  </a:lnTo>
                  <a:lnTo>
                    <a:pt x="159" y="625"/>
                  </a:lnTo>
                  <a:lnTo>
                    <a:pt x="158" y="625"/>
                  </a:lnTo>
                  <a:lnTo>
                    <a:pt x="158" y="625"/>
                  </a:lnTo>
                  <a:lnTo>
                    <a:pt x="157" y="625"/>
                  </a:lnTo>
                  <a:lnTo>
                    <a:pt x="156" y="625"/>
                  </a:lnTo>
                  <a:lnTo>
                    <a:pt x="156" y="625"/>
                  </a:lnTo>
                  <a:lnTo>
                    <a:pt x="155" y="624"/>
                  </a:lnTo>
                  <a:lnTo>
                    <a:pt x="155" y="624"/>
                  </a:lnTo>
                  <a:lnTo>
                    <a:pt x="154" y="622"/>
                  </a:lnTo>
                  <a:lnTo>
                    <a:pt x="154" y="621"/>
                  </a:lnTo>
                  <a:lnTo>
                    <a:pt x="154" y="620"/>
                  </a:lnTo>
                  <a:lnTo>
                    <a:pt x="154" y="618"/>
                  </a:lnTo>
                  <a:lnTo>
                    <a:pt x="154" y="618"/>
                  </a:lnTo>
                  <a:lnTo>
                    <a:pt x="154" y="618"/>
                  </a:lnTo>
                  <a:lnTo>
                    <a:pt x="154" y="617"/>
                  </a:lnTo>
                  <a:lnTo>
                    <a:pt x="153" y="617"/>
                  </a:lnTo>
                  <a:lnTo>
                    <a:pt x="153" y="617"/>
                  </a:lnTo>
                  <a:lnTo>
                    <a:pt x="153" y="618"/>
                  </a:lnTo>
                  <a:lnTo>
                    <a:pt x="153" y="618"/>
                  </a:lnTo>
                  <a:lnTo>
                    <a:pt x="152" y="618"/>
                  </a:lnTo>
                  <a:lnTo>
                    <a:pt x="152" y="619"/>
                  </a:lnTo>
                  <a:lnTo>
                    <a:pt x="149" y="619"/>
                  </a:lnTo>
                  <a:lnTo>
                    <a:pt x="147" y="619"/>
                  </a:lnTo>
                  <a:lnTo>
                    <a:pt x="146" y="619"/>
                  </a:lnTo>
                  <a:lnTo>
                    <a:pt x="146" y="619"/>
                  </a:lnTo>
                  <a:lnTo>
                    <a:pt x="146" y="619"/>
                  </a:lnTo>
                  <a:lnTo>
                    <a:pt x="145" y="619"/>
                  </a:lnTo>
                  <a:lnTo>
                    <a:pt x="145" y="619"/>
                  </a:lnTo>
                  <a:lnTo>
                    <a:pt x="144" y="620"/>
                  </a:lnTo>
                  <a:lnTo>
                    <a:pt x="144" y="619"/>
                  </a:lnTo>
                  <a:lnTo>
                    <a:pt x="144" y="619"/>
                  </a:lnTo>
                  <a:lnTo>
                    <a:pt x="143" y="617"/>
                  </a:lnTo>
                  <a:lnTo>
                    <a:pt x="142" y="615"/>
                  </a:lnTo>
                  <a:lnTo>
                    <a:pt x="142" y="614"/>
                  </a:lnTo>
                  <a:lnTo>
                    <a:pt x="141" y="613"/>
                  </a:lnTo>
                  <a:lnTo>
                    <a:pt x="140" y="611"/>
                  </a:lnTo>
                  <a:lnTo>
                    <a:pt x="137" y="607"/>
                  </a:lnTo>
                  <a:lnTo>
                    <a:pt x="136" y="606"/>
                  </a:lnTo>
                  <a:lnTo>
                    <a:pt x="135" y="605"/>
                  </a:lnTo>
                  <a:lnTo>
                    <a:pt x="134" y="604"/>
                  </a:lnTo>
                  <a:lnTo>
                    <a:pt x="133" y="604"/>
                  </a:lnTo>
                  <a:lnTo>
                    <a:pt x="131" y="603"/>
                  </a:lnTo>
                  <a:lnTo>
                    <a:pt x="130" y="602"/>
                  </a:lnTo>
                  <a:lnTo>
                    <a:pt x="129" y="602"/>
                  </a:lnTo>
                  <a:lnTo>
                    <a:pt x="128" y="602"/>
                  </a:lnTo>
                  <a:lnTo>
                    <a:pt x="123" y="601"/>
                  </a:lnTo>
                  <a:lnTo>
                    <a:pt x="122" y="600"/>
                  </a:lnTo>
                  <a:lnTo>
                    <a:pt x="121" y="600"/>
                  </a:lnTo>
                  <a:lnTo>
                    <a:pt x="120" y="599"/>
                  </a:lnTo>
                  <a:lnTo>
                    <a:pt x="119" y="598"/>
                  </a:lnTo>
                  <a:lnTo>
                    <a:pt x="118" y="598"/>
                  </a:lnTo>
                  <a:lnTo>
                    <a:pt x="118" y="597"/>
                  </a:lnTo>
                  <a:lnTo>
                    <a:pt x="118" y="597"/>
                  </a:lnTo>
                  <a:lnTo>
                    <a:pt x="118" y="597"/>
                  </a:lnTo>
                  <a:lnTo>
                    <a:pt x="118" y="596"/>
                  </a:lnTo>
                  <a:lnTo>
                    <a:pt x="118" y="595"/>
                  </a:lnTo>
                  <a:lnTo>
                    <a:pt x="119" y="594"/>
                  </a:lnTo>
                  <a:lnTo>
                    <a:pt x="119" y="593"/>
                  </a:lnTo>
                  <a:lnTo>
                    <a:pt x="120" y="593"/>
                  </a:lnTo>
                  <a:lnTo>
                    <a:pt x="120" y="592"/>
                  </a:lnTo>
                  <a:lnTo>
                    <a:pt x="121" y="592"/>
                  </a:lnTo>
                  <a:lnTo>
                    <a:pt x="122" y="592"/>
                  </a:lnTo>
                  <a:lnTo>
                    <a:pt x="123" y="591"/>
                  </a:lnTo>
                  <a:lnTo>
                    <a:pt x="124" y="591"/>
                  </a:lnTo>
                  <a:lnTo>
                    <a:pt x="125" y="591"/>
                  </a:lnTo>
                  <a:lnTo>
                    <a:pt x="126" y="591"/>
                  </a:lnTo>
                  <a:lnTo>
                    <a:pt x="129" y="591"/>
                  </a:lnTo>
                  <a:lnTo>
                    <a:pt x="132" y="592"/>
                  </a:lnTo>
                  <a:lnTo>
                    <a:pt x="133" y="592"/>
                  </a:lnTo>
                  <a:lnTo>
                    <a:pt x="133" y="592"/>
                  </a:lnTo>
                  <a:lnTo>
                    <a:pt x="134" y="592"/>
                  </a:lnTo>
                  <a:lnTo>
                    <a:pt x="134" y="591"/>
                  </a:lnTo>
                  <a:lnTo>
                    <a:pt x="134" y="591"/>
                  </a:lnTo>
                  <a:lnTo>
                    <a:pt x="135" y="591"/>
                  </a:lnTo>
                  <a:lnTo>
                    <a:pt x="135" y="590"/>
                  </a:lnTo>
                  <a:lnTo>
                    <a:pt x="135" y="590"/>
                  </a:lnTo>
                  <a:lnTo>
                    <a:pt x="135" y="589"/>
                  </a:lnTo>
                  <a:lnTo>
                    <a:pt x="135" y="587"/>
                  </a:lnTo>
                  <a:lnTo>
                    <a:pt x="134" y="585"/>
                  </a:lnTo>
                  <a:lnTo>
                    <a:pt x="134" y="584"/>
                  </a:lnTo>
                  <a:lnTo>
                    <a:pt x="134" y="583"/>
                  </a:lnTo>
                  <a:lnTo>
                    <a:pt x="134" y="582"/>
                  </a:lnTo>
                  <a:lnTo>
                    <a:pt x="134" y="582"/>
                  </a:lnTo>
                  <a:lnTo>
                    <a:pt x="135" y="580"/>
                  </a:lnTo>
                  <a:lnTo>
                    <a:pt x="136" y="579"/>
                  </a:lnTo>
                  <a:lnTo>
                    <a:pt x="136" y="578"/>
                  </a:lnTo>
                  <a:lnTo>
                    <a:pt x="136" y="577"/>
                  </a:lnTo>
                  <a:lnTo>
                    <a:pt x="136" y="577"/>
                  </a:lnTo>
                  <a:lnTo>
                    <a:pt x="136" y="576"/>
                  </a:lnTo>
                  <a:lnTo>
                    <a:pt x="136" y="575"/>
                  </a:lnTo>
                  <a:lnTo>
                    <a:pt x="136" y="574"/>
                  </a:lnTo>
                  <a:lnTo>
                    <a:pt x="136" y="572"/>
                  </a:lnTo>
                  <a:lnTo>
                    <a:pt x="135" y="568"/>
                  </a:lnTo>
                  <a:lnTo>
                    <a:pt x="134" y="566"/>
                  </a:lnTo>
                  <a:lnTo>
                    <a:pt x="133" y="563"/>
                  </a:lnTo>
                  <a:lnTo>
                    <a:pt x="131" y="558"/>
                  </a:lnTo>
                  <a:lnTo>
                    <a:pt x="130" y="556"/>
                  </a:lnTo>
                  <a:lnTo>
                    <a:pt x="128" y="553"/>
                  </a:lnTo>
                  <a:lnTo>
                    <a:pt x="127" y="551"/>
                  </a:lnTo>
                  <a:lnTo>
                    <a:pt x="125" y="547"/>
                  </a:lnTo>
                  <a:lnTo>
                    <a:pt x="124" y="547"/>
                  </a:lnTo>
                  <a:lnTo>
                    <a:pt x="124" y="546"/>
                  </a:lnTo>
                  <a:lnTo>
                    <a:pt x="123" y="545"/>
                  </a:lnTo>
                  <a:lnTo>
                    <a:pt x="123" y="544"/>
                  </a:lnTo>
                  <a:lnTo>
                    <a:pt x="123" y="540"/>
                  </a:lnTo>
                  <a:lnTo>
                    <a:pt x="123" y="539"/>
                  </a:lnTo>
                  <a:lnTo>
                    <a:pt x="123" y="536"/>
                  </a:lnTo>
                  <a:lnTo>
                    <a:pt x="123" y="535"/>
                  </a:lnTo>
                  <a:lnTo>
                    <a:pt x="122" y="534"/>
                  </a:lnTo>
                  <a:lnTo>
                    <a:pt x="122" y="533"/>
                  </a:lnTo>
                  <a:lnTo>
                    <a:pt x="121" y="532"/>
                  </a:lnTo>
                  <a:lnTo>
                    <a:pt x="119" y="530"/>
                  </a:lnTo>
                  <a:lnTo>
                    <a:pt x="118" y="529"/>
                  </a:lnTo>
                  <a:lnTo>
                    <a:pt x="117" y="529"/>
                  </a:lnTo>
                  <a:lnTo>
                    <a:pt x="117" y="528"/>
                  </a:lnTo>
                  <a:lnTo>
                    <a:pt x="116" y="527"/>
                  </a:lnTo>
                  <a:lnTo>
                    <a:pt x="116" y="526"/>
                  </a:lnTo>
                  <a:lnTo>
                    <a:pt x="116" y="525"/>
                  </a:lnTo>
                  <a:lnTo>
                    <a:pt x="116" y="524"/>
                  </a:lnTo>
                  <a:lnTo>
                    <a:pt x="116" y="523"/>
                  </a:lnTo>
                  <a:lnTo>
                    <a:pt x="117" y="520"/>
                  </a:lnTo>
                  <a:lnTo>
                    <a:pt x="117" y="519"/>
                  </a:lnTo>
                  <a:lnTo>
                    <a:pt x="117" y="517"/>
                  </a:lnTo>
                  <a:lnTo>
                    <a:pt x="117" y="515"/>
                  </a:lnTo>
                  <a:lnTo>
                    <a:pt x="117" y="513"/>
                  </a:lnTo>
                  <a:lnTo>
                    <a:pt x="116" y="509"/>
                  </a:lnTo>
                  <a:lnTo>
                    <a:pt x="115" y="507"/>
                  </a:lnTo>
                  <a:lnTo>
                    <a:pt x="114" y="504"/>
                  </a:lnTo>
                  <a:lnTo>
                    <a:pt x="114" y="503"/>
                  </a:lnTo>
                  <a:lnTo>
                    <a:pt x="113" y="502"/>
                  </a:lnTo>
                  <a:lnTo>
                    <a:pt x="113" y="501"/>
                  </a:lnTo>
                  <a:lnTo>
                    <a:pt x="114" y="499"/>
                  </a:lnTo>
                  <a:lnTo>
                    <a:pt x="114" y="497"/>
                  </a:lnTo>
                  <a:lnTo>
                    <a:pt x="115" y="492"/>
                  </a:lnTo>
                  <a:lnTo>
                    <a:pt x="116" y="489"/>
                  </a:lnTo>
                  <a:lnTo>
                    <a:pt x="116" y="488"/>
                  </a:lnTo>
                  <a:lnTo>
                    <a:pt x="116" y="487"/>
                  </a:lnTo>
                  <a:lnTo>
                    <a:pt x="116" y="486"/>
                  </a:lnTo>
                  <a:lnTo>
                    <a:pt x="116" y="481"/>
                  </a:lnTo>
                  <a:lnTo>
                    <a:pt x="116" y="480"/>
                  </a:lnTo>
                  <a:lnTo>
                    <a:pt x="116" y="479"/>
                  </a:lnTo>
                  <a:lnTo>
                    <a:pt x="117" y="478"/>
                  </a:lnTo>
                  <a:lnTo>
                    <a:pt x="117" y="477"/>
                  </a:lnTo>
                  <a:lnTo>
                    <a:pt x="118" y="473"/>
                  </a:lnTo>
                  <a:lnTo>
                    <a:pt x="118" y="471"/>
                  </a:lnTo>
                  <a:lnTo>
                    <a:pt x="119" y="469"/>
                  </a:lnTo>
                  <a:lnTo>
                    <a:pt x="119" y="468"/>
                  </a:lnTo>
                  <a:lnTo>
                    <a:pt x="118" y="466"/>
                  </a:lnTo>
                  <a:lnTo>
                    <a:pt x="118" y="465"/>
                  </a:lnTo>
                  <a:lnTo>
                    <a:pt x="118" y="463"/>
                  </a:lnTo>
                  <a:lnTo>
                    <a:pt x="118" y="462"/>
                  </a:lnTo>
                  <a:lnTo>
                    <a:pt x="117" y="460"/>
                  </a:lnTo>
                  <a:lnTo>
                    <a:pt x="116" y="458"/>
                  </a:lnTo>
                  <a:lnTo>
                    <a:pt x="115" y="457"/>
                  </a:lnTo>
                  <a:lnTo>
                    <a:pt x="114" y="455"/>
                  </a:lnTo>
                  <a:lnTo>
                    <a:pt x="114" y="454"/>
                  </a:lnTo>
                  <a:lnTo>
                    <a:pt x="113" y="453"/>
                  </a:lnTo>
                  <a:lnTo>
                    <a:pt x="112" y="453"/>
                  </a:lnTo>
                  <a:lnTo>
                    <a:pt x="111" y="452"/>
                  </a:lnTo>
                  <a:lnTo>
                    <a:pt x="110" y="451"/>
                  </a:lnTo>
                  <a:lnTo>
                    <a:pt x="109" y="451"/>
                  </a:lnTo>
                  <a:lnTo>
                    <a:pt x="108" y="451"/>
                  </a:lnTo>
                  <a:lnTo>
                    <a:pt x="108" y="451"/>
                  </a:lnTo>
                  <a:lnTo>
                    <a:pt x="107" y="450"/>
                  </a:lnTo>
                  <a:lnTo>
                    <a:pt x="106" y="451"/>
                  </a:lnTo>
                  <a:lnTo>
                    <a:pt x="100" y="451"/>
                  </a:lnTo>
                  <a:lnTo>
                    <a:pt x="99" y="451"/>
                  </a:lnTo>
                  <a:lnTo>
                    <a:pt x="98" y="451"/>
                  </a:lnTo>
                  <a:lnTo>
                    <a:pt x="93" y="451"/>
                  </a:lnTo>
                  <a:lnTo>
                    <a:pt x="91" y="451"/>
                  </a:lnTo>
                  <a:lnTo>
                    <a:pt x="88" y="451"/>
                  </a:lnTo>
                  <a:lnTo>
                    <a:pt x="83" y="450"/>
                  </a:lnTo>
                  <a:lnTo>
                    <a:pt x="81" y="450"/>
                  </a:lnTo>
                  <a:lnTo>
                    <a:pt x="79" y="450"/>
                  </a:lnTo>
                  <a:lnTo>
                    <a:pt x="78" y="450"/>
                  </a:lnTo>
                  <a:lnTo>
                    <a:pt x="77" y="450"/>
                  </a:lnTo>
                  <a:lnTo>
                    <a:pt x="75" y="451"/>
                  </a:lnTo>
                  <a:lnTo>
                    <a:pt x="72" y="451"/>
                  </a:lnTo>
                  <a:lnTo>
                    <a:pt x="71" y="451"/>
                  </a:lnTo>
                  <a:lnTo>
                    <a:pt x="71" y="452"/>
                  </a:lnTo>
                  <a:lnTo>
                    <a:pt x="70" y="452"/>
                  </a:lnTo>
                  <a:lnTo>
                    <a:pt x="69" y="451"/>
                  </a:lnTo>
                  <a:lnTo>
                    <a:pt x="69" y="451"/>
                  </a:lnTo>
                  <a:lnTo>
                    <a:pt x="68" y="451"/>
                  </a:lnTo>
                  <a:lnTo>
                    <a:pt x="67" y="450"/>
                  </a:lnTo>
                  <a:lnTo>
                    <a:pt x="66" y="450"/>
                  </a:lnTo>
                  <a:lnTo>
                    <a:pt x="66" y="450"/>
                  </a:lnTo>
                  <a:lnTo>
                    <a:pt x="65" y="449"/>
                  </a:lnTo>
                  <a:lnTo>
                    <a:pt x="65" y="449"/>
                  </a:lnTo>
                  <a:lnTo>
                    <a:pt x="64" y="448"/>
                  </a:lnTo>
                  <a:lnTo>
                    <a:pt x="64" y="448"/>
                  </a:lnTo>
                  <a:lnTo>
                    <a:pt x="64" y="447"/>
                  </a:lnTo>
                  <a:lnTo>
                    <a:pt x="64" y="446"/>
                  </a:lnTo>
                  <a:lnTo>
                    <a:pt x="64" y="444"/>
                  </a:lnTo>
                  <a:lnTo>
                    <a:pt x="64" y="441"/>
                  </a:lnTo>
                  <a:lnTo>
                    <a:pt x="64" y="440"/>
                  </a:lnTo>
                  <a:lnTo>
                    <a:pt x="63" y="439"/>
                  </a:lnTo>
                  <a:lnTo>
                    <a:pt x="63" y="438"/>
                  </a:lnTo>
                  <a:lnTo>
                    <a:pt x="63" y="437"/>
                  </a:lnTo>
                  <a:lnTo>
                    <a:pt x="62" y="436"/>
                  </a:lnTo>
                  <a:lnTo>
                    <a:pt x="62" y="436"/>
                  </a:lnTo>
                  <a:lnTo>
                    <a:pt x="61" y="435"/>
                  </a:lnTo>
                  <a:lnTo>
                    <a:pt x="61" y="434"/>
                  </a:lnTo>
                  <a:lnTo>
                    <a:pt x="60" y="434"/>
                  </a:lnTo>
                  <a:lnTo>
                    <a:pt x="58" y="433"/>
                  </a:lnTo>
                  <a:lnTo>
                    <a:pt x="54" y="431"/>
                  </a:lnTo>
                  <a:lnTo>
                    <a:pt x="52" y="430"/>
                  </a:lnTo>
                  <a:lnTo>
                    <a:pt x="51" y="429"/>
                  </a:lnTo>
                  <a:lnTo>
                    <a:pt x="50" y="429"/>
                  </a:lnTo>
                  <a:lnTo>
                    <a:pt x="48" y="429"/>
                  </a:lnTo>
                  <a:lnTo>
                    <a:pt x="46" y="428"/>
                  </a:lnTo>
                  <a:lnTo>
                    <a:pt x="44" y="428"/>
                  </a:lnTo>
                  <a:lnTo>
                    <a:pt x="41" y="428"/>
                  </a:lnTo>
                  <a:lnTo>
                    <a:pt x="39" y="427"/>
                  </a:lnTo>
                  <a:lnTo>
                    <a:pt x="36" y="427"/>
                  </a:lnTo>
                  <a:lnTo>
                    <a:pt x="31" y="425"/>
                  </a:lnTo>
                  <a:lnTo>
                    <a:pt x="30" y="425"/>
                  </a:lnTo>
                  <a:lnTo>
                    <a:pt x="28" y="425"/>
                  </a:lnTo>
                  <a:lnTo>
                    <a:pt x="23" y="424"/>
                  </a:lnTo>
                  <a:lnTo>
                    <a:pt x="21" y="424"/>
                  </a:lnTo>
                  <a:lnTo>
                    <a:pt x="18" y="424"/>
                  </a:lnTo>
                  <a:lnTo>
                    <a:pt x="14" y="423"/>
                  </a:lnTo>
                  <a:lnTo>
                    <a:pt x="11" y="422"/>
                  </a:lnTo>
                  <a:lnTo>
                    <a:pt x="10" y="421"/>
                  </a:lnTo>
                  <a:lnTo>
                    <a:pt x="8" y="421"/>
                  </a:lnTo>
                  <a:lnTo>
                    <a:pt x="6" y="419"/>
                  </a:lnTo>
                  <a:lnTo>
                    <a:pt x="1" y="416"/>
                  </a:lnTo>
                  <a:lnTo>
                    <a:pt x="1" y="416"/>
                  </a:lnTo>
                  <a:lnTo>
                    <a:pt x="0" y="415"/>
                  </a:lnTo>
                  <a:lnTo>
                    <a:pt x="0" y="415"/>
                  </a:lnTo>
                  <a:lnTo>
                    <a:pt x="1" y="415"/>
                  </a:lnTo>
                  <a:lnTo>
                    <a:pt x="1" y="414"/>
                  </a:lnTo>
                  <a:lnTo>
                    <a:pt x="1" y="414"/>
                  </a:lnTo>
                  <a:lnTo>
                    <a:pt x="2" y="413"/>
                  </a:lnTo>
                  <a:lnTo>
                    <a:pt x="3" y="412"/>
                  </a:lnTo>
                  <a:lnTo>
                    <a:pt x="4" y="412"/>
                  </a:lnTo>
                  <a:lnTo>
                    <a:pt x="9" y="409"/>
                  </a:lnTo>
                  <a:lnTo>
                    <a:pt x="12" y="407"/>
                  </a:lnTo>
                  <a:lnTo>
                    <a:pt x="15" y="405"/>
                  </a:lnTo>
                  <a:lnTo>
                    <a:pt x="16" y="404"/>
                  </a:lnTo>
                  <a:lnTo>
                    <a:pt x="17" y="403"/>
                  </a:lnTo>
                  <a:lnTo>
                    <a:pt x="19" y="401"/>
                  </a:lnTo>
                  <a:lnTo>
                    <a:pt x="26" y="394"/>
                  </a:lnTo>
                  <a:lnTo>
                    <a:pt x="27" y="392"/>
                  </a:lnTo>
                  <a:lnTo>
                    <a:pt x="29" y="390"/>
                  </a:lnTo>
                  <a:lnTo>
                    <a:pt x="30" y="388"/>
                  </a:lnTo>
                  <a:lnTo>
                    <a:pt x="30" y="387"/>
                  </a:lnTo>
                  <a:lnTo>
                    <a:pt x="31" y="385"/>
                  </a:lnTo>
                  <a:lnTo>
                    <a:pt x="31" y="384"/>
                  </a:lnTo>
                  <a:lnTo>
                    <a:pt x="32" y="381"/>
                  </a:lnTo>
                  <a:lnTo>
                    <a:pt x="32" y="374"/>
                  </a:lnTo>
                  <a:lnTo>
                    <a:pt x="33" y="370"/>
                  </a:lnTo>
                  <a:lnTo>
                    <a:pt x="33" y="366"/>
                  </a:lnTo>
                  <a:lnTo>
                    <a:pt x="34" y="364"/>
                  </a:lnTo>
                  <a:lnTo>
                    <a:pt x="34" y="362"/>
                  </a:lnTo>
                  <a:lnTo>
                    <a:pt x="35" y="360"/>
                  </a:lnTo>
                  <a:lnTo>
                    <a:pt x="35" y="359"/>
                  </a:lnTo>
                  <a:lnTo>
                    <a:pt x="36" y="357"/>
                  </a:lnTo>
                  <a:lnTo>
                    <a:pt x="37" y="356"/>
                  </a:lnTo>
                  <a:lnTo>
                    <a:pt x="37" y="354"/>
                  </a:lnTo>
                  <a:lnTo>
                    <a:pt x="38" y="354"/>
                  </a:lnTo>
                  <a:lnTo>
                    <a:pt x="39" y="353"/>
                  </a:lnTo>
                  <a:lnTo>
                    <a:pt x="39" y="352"/>
                  </a:lnTo>
                  <a:lnTo>
                    <a:pt x="40" y="351"/>
                  </a:lnTo>
                  <a:lnTo>
                    <a:pt x="41" y="351"/>
                  </a:lnTo>
                  <a:lnTo>
                    <a:pt x="42" y="351"/>
                  </a:lnTo>
                  <a:lnTo>
                    <a:pt x="43" y="351"/>
                  </a:lnTo>
                  <a:lnTo>
                    <a:pt x="44" y="351"/>
                  </a:lnTo>
                  <a:lnTo>
                    <a:pt x="45" y="351"/>
                  </a:lnTo>
                  <a:lnTo>
                    <a:pt x="50" y="352"/>
                  </a:lnTo>
                  <a:lnTo>
                    <a:pt x="51" y="352"/>
                  </a:lnTo>
                  <a:lnTo>
                    <a:pt x="53" y="352"/>
                  </a:lnTo>
                  <a:lnTo>
                    <a:pt x="55" y="352"/>
                  </a:lnTo>
                  <a:lnTo>
                    <a:pt x="56" y="353"/>
                  </a:lnTo>
                  <a:lnTo>
                    <a:pt x="58" y="352"/>
                  </a:lnTo>
                  <a:lnTo>
                    <a:pt x="60" y="352"/>
                  </a:lnTo>
                  <a:lnTo>
                    <a:pt x="63" y="352"/>
                  </a:lnTo>
                  <a:lnTo>
                    <a:pt x="65" y="351"/>
                  </a:lnTo>
                  <a:lnTo>
                    <a:pt x="68" y="351"/>
                  </a:lnTo>
                  <a:lnTo>
                    <a:pt x="73" y="349"/>
                  </a:lnTo>
                  <a:lnTo>
                    <a:pt x="74" y="348"/>
                  </a:lnTo>
                  <a:lnTo>
                    <a:pt x="76" y="348"/>
                  </a:lnTo>
                  <a:lnTo>
                    <a:pt x="77" y="348"/>
                  </a:lnTo>
                  <a:lnTo>
                    <a:pt x="78" y="348"/>
                  </a:lnTo>
                  <a:lnTo>
                    <a:pt x="79" y="348"/>
                  </a:lnTo>
                  <a:lnTo>
                    <a:pt x="80" y="348"/>
                  </a:lnTo>
                  <a:lnTo>
                    <a:pt x="81" y="348"/>
                  </a:lnTo>
                  <a:lnTo>
                    <a:pt x="84" y="350"/>
                  </a:lnTo>
                  <a:lnTo>
                    <a:pt x="85" y="350"/>
                  </a:lnTo>
                  <a:lnTo>
                    <a:pt x="86" y="350"/>
                  </a:lnTo>
                  <a:lnTo>
                    <a:pt x="91" y="351"/>
                  </a:lnTo>
                  <a:lnTo>
                    <a:pt x="95" y="352"/>
                  </a:lnTo>
                  <a:lnTo>
                    <a:pt x="97" y="352"/>
                  </a:lnTo>
                  <a:lnTo>
                    <a:pt x="98" y="352"/>
                  </a:lnTo>
                  <a:lnTo>
                    <a:pt x="99" y="352"/>
                  </a:lnTo>
                  <a:lnTo>
                    <a:pt x="100" y="352"/>
                  </a:lnTo>
                  <a:lnTo>
                    <a:pt x="101" y="352"/>
                  </a:lnTo>
                  <a:lnTo>
                    <a:pt x="102" y="351"/>
                  </a:lnTo>
                  <a:lnTo>
                    <a:pt x="103" y="351"/>
                  </a:lnTo>
                  <a:lnTo>
                    <a:pt x="104" y="351"/>
                  </a:lnTo>
                  <a:lnTo>
                    <a:pt x="104" y="350"/>
                  </a:lnTo>
                  <a:lnTo>
                    <a:pt x="105" y="350"/>
                  </a:lnTo>
                  <a:lnTo>
                    <a:pt x="106" y="349"/>
                  </a:lnTo>
                  <a:lnTo>
                    <a:pt x="107" y="348"/>
                  </a:lnTo>
                  <a:lnTo>
                    <a:pt x="110" y="343"/>
                  </a:lnTo>
                  <a:lnTo>
                    <a:pt x="111" y="341"/>
                  </a:lnTo>
                  <a:lnTo>
                    <a:pt x="111" y="340"/>
                  </a:lnTo>
                  <a:lnTo>
                    <a:pt x="115" y="333"/>
                  </a:lnTo>
                  <a:lnTo>
                    <a:pt x="116" y="331"/>
                  </a:lnTo>
                  <a:lnTo>
                    <a:pt x="117" y="329"/>
                  </a:lnTo>
                  <a:lnTo>
                    <a:pt x="118" y="325"/>
                  </a:lnTo>
                  <a:lnTo>
                    <a:pt x="119" y="324"/>
                  </a:lnTo>
                  <a:lnTo>
                    <a:pt x="119" y="321"/>
                  </a:lnTo>
                  <a:lnTo>
                    <a:pt x="120" y="318"/>
                  </a:lnTo>
                  <a:lnTo>
                    <a:pt x="120" y="316"/>
                  </a:lnTo>
                  <a:lnTo>
                    <a:pt x="120" y="315"/>
                  </a:lnTo>
                  <a:lnTo>
                    <a:pt x="121" y="313"/>
                  </a:lnTo>
                  <a:lnTo>
                    <a:pt x="123" y="307"/>
                  </a:lnTo>
                  <a:lnTo>
                    <a:pt x="124" y="305"/>
                  </a:lnTo>
                  <a:lnTo>
                    <a:pt x="125" y="304"/>
                  </a:lnTo>
                  <a:lnTo>
                    <a:pt x="125" y="303"/>
                  </a:lnTo>
                  <a:lnTo>
                    <a:pt x="126" y="302"/>
                  </a:lnTo>
                  <a:lnTo>
                    <a:pt x="127" y="301"/>
                  </a:lnTo>
                  <a:lnTo>
                    <a:pt x="128" y="300"/>
                  </a:lnTo>
                  <a:lnTo>
                    <a:pt x="129" y="299"/>
                  </a:lnTo>
                  <a:lnTo>
                    <a:pt x="130" y="299"/>
                  </a:lnTo>
                  <a:lnTo>
                    <a:pt x="131" y="298"/>
                  </a:lnTo>
                  <a:lnTo>
                    <a:pt x="132" y="298"/>
                  </a:lnTo>
                  <a:lnTo>
                    <a:pt x="133" y="297"/>
                  </a:lnTo>
                  <a:lnTo>
                    <a:pt x="134" y="297"/>
                  </a:lnTo>
                  <a:lnTo>
                    <a:pt x="135" y="297"/>
                  </a:lnTo>
                  <a:lnTo>
                    <a:pt x="136" y="297"/>
                  </a:lnTo>
                  <a:lnTo>
                    <a:pt x="137" y="298"/>
                  </a:lnTo>
                  <a:lnTo>
                    <a:pt x="139" y="298"/>
                  </a:lnTo>
                  <a:lnTo>
                    <a:pt x="140" y="299"/>
                  </a:lnTo>
                  <a:lnTo>
                    <a:pt x="141" y="299"/>
                  </a:lnTo>
                  <a:lnTo>
                    <a:pt x="142" y="300"/>
                  </a:lnTo>
                  <a:lnTo>
                    <a:pt x="145" y="302"/>
                  </a:lnTo>
                  <a:lnTo>
                    <a:pt x="146" y="303"/>
                  </a:lnTo>
                  <a:lnTo>
                    <a:pt x="148" y="303"/>
                  </a:lnTo>
                  <a:lnTo>
                    <a:pt x="149" y="304"/>
                  </a:lnTo>
                  <a:lnTo>
                    <a:pt x="150" y="304"/>
                  </a:lnTo>
                  <a:lnTo>
                    <a:pt x="151" y="304"/>
                  </a:lnTo>
                  <a:lnTo>
                    <a:pt x="152" y="304"/>
                  </a:lnTo>
                  <a:lnTo>
                    <a:pt x="153" y="304"/>
                  </a:lnTo>
                  <a:lnTo>
                    <a:pt x="154" y="303"/>
                  </a:lnTo>
                  <a:lnTo>
                    <a:pt x="155" y="303"/>
                  </a:lnTo>
                  <a:lnTo>
                    <a:pt x="156" y="303"/>
                  </a:lnTo>
                  <a:lnTo>
                    <a:pt x="156" y="302"/>
                  </a:lnTo>
                  <a:lnTo>
                    <a:pt x="157" y="302"/>
                  </a:lnTo>
                  <a:lnTo>
                    <a:pt x="158" y="301"/>
                  </a:lnTo>
                  <a:lnTo>
                    <a:pt x="158" y="301"/>
                  </a:lnTo>
                  <a:lnTo>
                    <a:pt x="159" y="300"/>
                  </a:lnTo>
                  <a:lnTo>
                    <a:pt x="159" y="298"/>
                  </a:lnTo>
                  <a:lnTo>
                    <a:pt x="161" y="294"/>
                  </a:lnTo>
                  <a:lnTo>
                    <a:pt x="162" y="292"/>
                  </a:lnTo>
                  <a:lnTo>
                    <a:pt x="163" y="290"/>
                  </a:lnTo>
                  <a:lnTo>
                    <a:pt x="163" y="289"/>
                  </a:lnTo>
                  <a:lnTo>
                    <a:pt x="164" y="289"/>
                  </a:lnTo>
                  <a:lnTo>
                    <a:pt x="165" y="287"/>
                  </a:lnTo>
                  <a:lnTo>
                    <a:pt x="168" y="285"/>
                  </a:lnTo>
                  <a:lnTo>
                    <a:pt x="170" y="284"/>
                  </a:lnTo>
                  <a:lnTo>
                    <a:pt x="173" y="281"/>
                  </a:lnTo>
                  <a:lnTo>
                    <a:pt x="176" y="279"/>
                  </a:lnTo>
                  <a:lnTo>
                    <a:pt x="177" y="278"/>
                  </a:lnTo>
                  <a:lnTo>
                    <a:pt x="178" y="278"/>
                  </a:lnTo>
                  <a:lnTo>
                    <a:pt x="178" y="277"/>
                  </a:lnTo>
                  <a:lnTo>
                    <a:pt x="179" y="276"/>
                  </a:lnTo>
                  <a:lnTo>
                    <a:pt x="180" y="274"/>
                  </a:lnTo>
                  <a:lnTo>
                    <a:pt x="181" y="272"/>
                  </a:lnTo>
                  <a:lnTo>
                    <a:pt x="182" y="270"/>
                  </a:lnTo>
                  <a:lnTo>
                    <a:pt x="183" y="266"/>
                  </a:lnTo>
                  <a:lnTo>
                    <a:pt x="183" y="265"/>
                  </a:lnTo>
                  <a:lnTo>
                    <a:pt x="184" y="264"/>
                  </a:lnTo>
                  <a:lnTo>
                    <a:pt x="184" y="264"/>
                  </a:lnTo>
                  <a:lnTo>
                    <a:pt x="184" y="263"/>
                  </a:lnTo>
                  <a:lnTo>
                    <a:pt x="184" y="263"/>
                  </a:lnTo>
                  <a:lnTo>
                    <a:pt x="185" y="263"/>
                  </a:lnTo>
                  <a:lnTo>
                    <a:pt x="186" y="263"/>
                  </a:lnTo>
                  <a:lnTo>
                    <a:pt x="186" y="263"/>
                  </a:lnTo>
                  <a:lnTo>
                    <a:pt x="187" y="263"/>
                  </a:lnTo>
                  <a:lnTo>
                    <a:pt x="188" y="264"/>
                  </a:lnTo>
                  <a:lnTo>
                    <a:pt x="189" y="264"/>
                  </a:lnTo>
                  <a:lnTo>
                    <a:pt x="189" y="265"/>
                  </a:lnTo>
                  <a:lnTo>
                    <a:pt x="190" y="265"/>
                  </a:lnTo>
                  <a:lnTo>
                    <a:pt x="192" y="267"/>
                  </a:lnTo>
                  <a:lnTo>
                    <a:pt x="194" y="269"/>
                  </a:lnTo>
                  <a:lnTo>
                    <a:pt x="195" y="271"/>
                  </a:lnTo>
                  <a:lnTo>
                    <a:pt x="198" y="276"/>
                  </a:lnTo>
                  <a:lnTo>
                    <a:pt x="199" y="278"/>
                  </a:lnTo>
                  <a:lnTo>
                    <a:pt x="200" y="279"/>
                  </a:lnTo>
                  <a:lnTo>
                    <a:pt x="201" y="281"/>
                  </a:lnTo>
                  <a:lnTo>
                    <a:pt x="203" y="282"/>
                  </a:lnTo>
                  <a:lnTo>
                    <a:pt x="205" y="283"/>
                  </a:lnTo>
                  <a:lnTo>
                    <a:pt x="207" y="285"/>
                  </a:lnTo>
                  <a:lnTo>
                    <a:pt x="208" y="285"/>
                  </a:lnTo>
                  <a:lnTo>
                    <a:pt x="209" y="286"/>
                  </a:lnTo>
                  <a:lnTo>
                    <a:pt x="212" y="287"/>
                  </a:lnTo>
                  <a:lnTo>
                    <a:pt x="214" y="288"/>
                  </a:lnTo>
                  <a:lnTo>
                    <a:pt x="215" y="288"/>
                  </a:lnTo>
                  <a:lnTo>
                    <a:pt x="216" y="288"/>
                  </a:lnTo>
                  <a:lnTo>
                    <a:pt x="217" y="288"/>
                  </a:lnTo>
                  <a:lnTo>
                    <a:pt x="218" y="288"/>
                  </a:lnTo>
                  <a:lnTo>
                    <a:pt x="219" y="288"/>
                  </a:lnTo>
                  <a:lnTo>
                    <a:pt x="219" y="288"/>
                  </a:lnTo>
                  <a:lnTo>
                    <a:pt x="220" y="287"/>
                  </a:lnTo>
                  <a:lnTo>
                    <a:pt x="221" y="287"/>
                  </a:lnTo>
                  <a:lnTo>
                    <a:pt x="222" y="286"/>
                  </a:lnTo>
                  <a:lnTo>
                    <a:pt x="223" y="286"/>
                  </a:lnTo>
                  <a:lnTo>
                    <a:pt x="225" y="285"/>
                  </a:lnTo>
                  <a:lnTo>
                    <a:pt x="227" y="283"/>
                  </a:lnTo>
                  <a:lnTo>
                    <a:pt x="231" y="278"/>
                  </a:lnTo>
                  <a:lnTo>
                    <a:pt x="235" y="274"/>
                  </a:lnTo>
                  <a:lnTo>
                    <a:pt x="240" y="269"/>
                  </a:lnTo>
                  <a:lnTo>
                    <a:pt x="241" y="268"/>
                  </a:lnTo>
                  <a:lnTo>
                    <a:pt x="242" y="267"/>
                  </a:lnTo>
                  <a:lnTo>
                    <a:pt x="242" y="266"/>
                  </a:lnTo>
                  <a:lnTo>
                    <a:pt x="243" y="265"/>
                  </a:lnTo>
                  <a:lnTo>
                    <a:pt x="243" y="263"/>
                  </a:lnTo>
                  <a:lnTo>
                    <a:pt x="244" y="262"/>
                  </a:lnTo>
                  <a:lnTo>
                    <a:pt x="244" y="260"/>
                  </a:lnTo>
                  <a:lnTo>
                    <a:pt x="244" y="259"/>
                  </a:lnTo>
                  <a:lnTo>
                    <a:pt x="244" y="258"/>
                  </a:lnTo>
                  <a:lnTo>
                    <a:pt x="244" y="257"/>
                  </a:lnTo>
                  <a:lnTo>
                    <a:pt x="245" y="255"/>
                  </a:lnTo>
                  <a:lnTo>
                    <a:pt x="246" y="253"/>
                  </a:lnTo>
                  <a:lnTo>
                    <a:pt x="247" y="251"/>
                  </a:lnTo>
                  <a:lnTo>
                    <a:pt x="249" y="248"/>
                  </a:lnTo>
                  <a:lnTo>
                    <a:pt x="250" y="247"/>
                  </a:lnTo>
                  <a:lnTo>
                    <a:pt x="250" y="246"/>
                  </a:lnTo>
                  <a:lnTo>
                    <a:pt x="250" y="245"/>
                  </a:lnTo>
                  <a:lnTo>
                    <a:pt x="251" y="244"/>
                  </a:lnTo>
                  <a:lnTo>
                    <a:pt x="251" y="243"/>
                  </a:lnTo>
                  <a:lnTo>
                    <a:pt x="251" y="242"/>
                  </a:lnTo>
                  <a:lnTo>
                    <a:pt x="251" y="241"/>
                  </a:lnTo>
                  <a:lnTo>
                    <a:pt x="251" y="238"/>
                  </a:lnTo>
                  <a:lnTo>
                    <a:pt x="251" y="236"/>
                  </a:lnTo>
                  <a:lnTo>
                    <a:pt x="250" y="232"/>
                  </a:lnTo>
                  <a:lnTo>
                    <a:pt x="250" y="230"/>
                  </a:lnTo>
                  <a:lnTo>
                    <a:pt x="250" y="229"/>
                  </a:lnTo>
                  <a:lnTo>
                    <a:pt x="250" y="227"/>
                  </a:lnTo>
                  <a:lnTo>
                    <a:pt x="251" y="227"/>
                  </a:lnTo>
                  <a:lnTo>
                    <a:pt x="251" y="226"/>
                  </a:lnTo>
                  <a:lnTo>
                    <a:pt x="252" y="225"/>
                  </a:lnTo>
                  <a:lnTo>
                    <a:pt x="252" y="224"/>
                  </a:lnTo>
                  <a:lnTo>
                    <a:pt x="253" y="224"/>
                  </a:lnTo>
                  <a:lnTo>
                    <a:pt x="254" y="223"/>
                  </a:lnTo>
                  <a:lnTo>
                    <a:pt x="255" y="222"/>
                  </a:lnTo>
                  <a:lnTo>
                    <a:pt x="256" y="222"/>
                  </a:lnTo>
                  <a:lnTo>
                    <a:pt x="257" y="221"/>
                  </a:lnTo>
                  <a:lnTo>
                    <a:pt x="259" y="221"/>
                  </a:lnTo>
                  <a:lnTo>
                    <a:pt x="260" y="220"/>
                  </a:lnTo>
                  <a:lnTo>
                    <a:pt x="262" y="220"/>
                  </a:lnTo>
                  <a:lnTo>
                    <a:pt x="263" y="220"/>
                  </a:lnTo>
                  <a:lnTo>
                    <a:pt x="266" y="220"/>
                  </a:lnTo>
                  <a:lnTo>
                    <a:pt x="273" y="220"/>
                  </a:lnTo>
                  <a:lnTo>
                    <a:pt x="276" y="220"/>
                  </a:lnTo>
                  <a:lnTo>
                    <a:pt x="278" y="219"/>
                  </a:lnTo>
                  <a:lnTo>
                    <a:pt x="281" y="219"/>
                  </a:lnTo>
                  <a:lnTo>
                    <a:pt x="283" y="218"/>
                  </a:lnTo>
                  <a:lnTo>
                    <a:pt x="284" y="218"/>
                  </a:lnTo>
                  <a:lnTo>
                    <a:pt x="285" y="217"/>
                  </a:lnTo>
                  <a:lnTo>
                    <a:pt x="287" y="216"/>
                  </a:lnTo>
                  <a:lnTo>
                    <a:pt x="289" y="215"/>
                  </a:lnTo>
                  <a:lnTo>
                    <a:pt x="291" y="214"/>
                  </a:lnTo>
                  <a:lnTo>
                    <a:pt x="293" y="212"/>
                  </a:lnTo>
                  <a:lnTo>
                    <a:pt x="295" y="212"/>
                  </a:lnTo>
                  <a:lnTo>
                    <a:pt x="296" y="211"/>
                  </a:lnTo>
                  <a:lnTo>
                    <a:pt x="298" y="211"/>
                  </a:lnTo>
                  <a:lnTo>
                    <a:pt x="299" y="210"/>
                  </a:lnTo>
                  <a:lnTo>
                    <a:pt x="301" y="210"/>
                  </a:lnTo>
                  <a:lnTo>
                    <a:pt x="302" y="210"/>
                  </a:lnTo>
                  <a:lnTo>
                    <a:pt x="303" y="210"/>
                  </a:lnTo>
                  <a:lnTo>
                    <a:pt x="305" y="210"/>
                  </a:lnTo>
                  <a:lnTo>
                    <a:pt x="306" y="211"/>
                  </a:lnTo>
                  <a:lnTo>
                    <a:pt x="307" y="211"/>
                  </a:lnTo>
                  <a:lnTo>
                    <a:pt x="308" y="211"/>
                  </a:lnTo>
                  <a:lnTo>
                    <a:pt x="313" y="214"/>
                  </a:lnTo>
                  <a:lnTo>
                    <a:pt x="315" y="214"/>
                  </a:lnTo>
                  <a:lnTo>
                    <a:pt x="316" y="215"/>
                  </a:lnTo>
                  <a:lnTo>
                    <a:pt x="317" y="215"/>
                  </a:lnTo>
                  <a:lnTo>
                    <a:pt x="318" y="215"/>
                  </a:lnTo>
                  <a:lnTo>
                    <a:pt x="319" y="215"/>
                  </a:lnTo>
                  <a:lnTo>
                    <a:pt x="320" y="215"/>
                  </a:lnTo>
                  <a:lnTo>
                    <a:pt x="321" y="215"/>
                  </a:lnTo>
                  <a:lnTo>
                    <a:pt x="321" y="215"/>
                  </a:lnTo>
                  <a:lnTo>
                    <a:pt x="322" y="215"/>
                  </a:lnTo>
                  <a:lnTo>
                    <a:pt x="323" y="214"/>
                  </a:lnTo>
                  <a:lnTo>
                    <a:pt x="325" y="213"/>
                  </a:lnTo>
                  <a:lnTo>
                    <a:pt x="328" y="212"/>
                  </a:lnTo>
                  <a:lnTo>
                    <a:pt x="330" y="211"/>
                  </a:lnTo>
                  <a:lnTo>
                    <a:pt x="331" y="210"/>
                  </a:lnTo>
                  <a:lnTo>
                    <a:pt x="333" y="210"/>
                  </a:lnTo>
                  <a:lnTo>
                    <a:pt x="338" y="210"/>
                  </a:lnTo>
                  <a:lnTo>
                    <a:pt x="344" y="208"/>
                  </a:lnTo>
                  <a:lnTo>
                    <a:pt x="345" y="208"/>
                  </a:lnTo>
                  <a:lnTo>
                    <a:pt x="347" y="208"/>
                  </a:lnTo>
                  <a:lnTo>
                    <a:pt x="350" y="208"/>
                  </a:lnTo>
                  <a:lnTo>
                    <a:pt x="352" y="208"/>
                  </a:lnTo>
                  <a:lnTo>
                    <a:pt x="355" y="208"/>
                  </a:lnTo>
                  <a:lnTo>
                    <a:pt x="357" y="208"/>
                  </a:lnTo>
                  <a:lnTo>
                    <a:pt x="360" y="209"/>
                  </a:lnTo>
                  <a:lnTo>
                    <a:pt x="362" y="209"/>
                  </a:lnTo>
                  <a:lnTo>
                    <a:pt x="364" y="210"/>
                  </a:lnTo>
                  <a:lnTo>
                    <a:pt x="368" y="211"/>
                  </a:lnTo>
                  <a:lnTo>
                    <a:pt x="369" y="212"/>
                  </a:lnTo>
                  <a:lnTo>
                    <a:pt x="371" y="212"/>
                  </a:lnTo>
                  <a:lnTo>
                    <a:pt x="373" y="212"/>
                  </a:lnTo>
                  <a:lnTo>
                    <a:pt x="375" y="212"/>
                  </a:lnTo>
                  <a:lnTo>
                    <a:pt x="377" y="212"/>
                  </a:lnTo>
                  <a:lnTo>
                    <a:pt x="379" y="212"/>
                  </a:lnTo>
                  <a:lnTo>
                    <a:pt x="381" y="212"/>
                  </a:lnTo>
                  <a:lnTo>
                    <a:pt x="383" y="211"/>
                  </a:lnTo>
                  <a:lnTo>
                    <a:pt x="384" y="210"/>
                  </a:lnTo>
                  <a:lnTo>
                    <a:pt x="385" y="209"/>
                  </a:lnTo>
                  <a:lnTo>
                    <a:pt x="388" y="207"/>
                  </a:lnTo>
                  <a:lnTo>
                    <a:pt x="389" y="206"/>
                  </a:lnTo>
                  <a:lnTo>
                    <a:pt x="391" y="205"/>
                  </a:lnTo>
                  <a:lnTo>
                    <a:pt x="394" y="204"/>
                  </a:lnTo>
                  <a:lnTo>
                    <a:pt x="395" y="204"/>
                  </a:lnTo>
                  <a:lnTo>
                    <a:pt x="396" y="203"/>
                  </a:lnTo>
                  <a:lnTo>
                    <a:pt x="397" y="202"/>
                  </a:lnTo>
                  <a:lnTo>
                    <a:pt x="398" y="202"/>
                  </a:lnTo>
                  <a:lnTo>
                    <a:pt x="399" y="201"/>
                  </a:lnTo>
                  <a:lnTo>
                    <a:pt x="399" y="200"/>
                  </a:lnTo>
                  <a:lnTo>
                    <a:pt x="400" y="199"/>
                  </a:lnTo>
                  <a:lnTo>
                    <a:pt x="400" y="198"/>
                  </a:lnTo>
                  <a:lnTo>
                    <a:pt x="400" y="197"/>
                  </a:lnTo>
                  <a:lnTo>
                    <a:pt x="401" y="195"/>
                  </a:lnTo>
                  <a:lnTo>
                    <a:pt x="401" y="193"/>
                  </a:lnTo>
                  <a:lnTo>
                    <a:pt x="400" y="189"/>
                  </a:lnTo>
                  <a:lnTo>
                    <a:pt x="400" y="187"/>
                  </a:lnTo>
                  <a:lnTo>
                    <a:pt x="400" y="185"/>
                  </a:lnTo>
                  <a:lnTo>
                    <a:pt x="401" y="183"/>
                  </a:lnTo>
                  <a:lnTo>
                    <a:pt x="401" y="182"/>
                  </a:lnTo>
                  <a:lnTo>
                    <a:pt x="401" y="180"/>
                  </a:lnTo>
                  <a:lnTo>
                    <a:pt x="402" y="179"/>
                  </a:lnTo>
                  <a:lnTo>
                    <a:pt x="402" y="178"/>
                  </a:lnTo>
                  <a:lnTo>
                    <a:pt x="403" y="176"/>
                  </a:lnTo>
                  <a:lnTo>
                    <a:pt x="403" y="175"/>
                  </a:lnTo>
                  <a:lnTo>
                    <a:pt x="404" y="175"/>
                  </a:lnTo>
                  <a:lnTo>
                    <a:pt x="405" y="174"/>
                  </a:lnTo>
                  <a:lnTo>
                    <a:pt x="405" y="173"/>
                  </a:lnTo>
                  <a:lnTo>
                    <a:pt x="406" y="173"/>
                  </a:lnTo>
                  <a:lnTo>
                    <a:pt x="407" y="173"/>
                  </a:lnTo>
                  <a:lnTo>
                    <a:pt x="407" y="172"/>
                  </a:lnTo>
                  <a:lnTo>
                    <a:pt x="409" y="172"/>
                  </a:lnTo>
                  <a:lnTo>
                    <a:pt x="413" y="171"/>
                  </a:lnTo>
                  <a:lnTo>
                    <a:pt x="415" y="171"/>
                  </a:lnTo>
                  <a:lnTo>
                    <a:pt x="417" y="170"/>
                  </a:lnTo>
                  <a:lnTo>
                    <a:pt x="419" y="169"/>
                  </a:lnTo>
                  <a:lnTo>
                    <a:pt x="421" y="168"/>
                  </a:lnTo>
                  <a:lnTo>
                    <a:pt x="423" y="166"/>
                  </a:lnTo>
                  <a:lnTo>
                    <a:pt x="425" y="165"/>
                  </a:lnTo>
                  <a:lnTo>
                    <a:pt x="427" y="162"/>
                  </a:lnTo>
                  <a:lnTo>
                    <a:pt x="429" y="161"/>
                  </a:lnTo>
                  <a:lnTo>
                    <a:pt x="430" y="160"/>
                  </a:lnTo>
                  <a:lnTo>
                    <a:pt x="432" y="159"/>
                  </a:lnTo>
                  <a:lnTo>
                    <a:pt x="435" y="158"/>
                  </a:lnTo>
                  <a:lnTo>
                    <a:pt x="437" y="157"/>
                  </a:lnTo>
                  <a:lnTo>
                    <a:pt x="439" y="156"/>
                  </a:lnTo>
                  <a:lnTo>
                    <a:pt x="440" y="156"/>
                  </a:lnTo>
                  <a:lnTo>
                    <a:pt x="441" y="156"/>
                  </a:lnTo>
                  <a:lnTo>
                    <a:pt x="442" y="156"/>
                  </a:lnTo>
                  <a:lnTo>
                    <a:pt x="444" y="157"/>
                  </a:lnTo>
                  <a:lnTo>
                    <a:pt x="445" y="157"/>
                  </a:lnTo>
                  <a:lnTo>
                    <a:pt x="449" y="158"/>
                  </a:lnTo>
                  <a:lnTo>
                    <a:pt x="453" y="159"/>
                  </a:lnTo>
                  <a:lnTo>
                    <a:pt x="456" y="160"/>
                  </a:lnTo>
                  <a:lnTo>
                    <a:pt x="458" y="160"/>
                  </a:lnTo>
                  <a:lnTo>
                    <a:pt x="459" y="160"/>
                  </a:lnTo>
                  <a:lnTo>
                    <a:pt x="460" y="160"/>
                  </a:lnTo>
                  <a:lnTo>
                    <a:pt x="465" y="159"/>
                  </a:lnTo>
                  <a:lnTo>
                    <a:pt x="469" y="159"/>
                  </a:lnTo>
                  <a:lnTo>
                    <a:pt x="470" y="158"/>
                  </a:lnTo>
                  <a:lnTo>
                    <a:pt x="472" y="158"/>
                  </a:lnTo>
                  <a:lnTo>
                    <a:pt x="474" y="157"/>
                  </a:lnTo>
                  <a:lnTo>
                    <a:pt x="475" y="156"/>
                  </a:lnTo>
                  <a:lnTo>
                    <a:pt x="477" y="155"/>
                  </a:lnTo>
                  <a:lnTo>
                    <a:pt x="481" y="152"/>
                  </a:lnTo>
                  <a:lnTo>
                    <a:pt x="483" y="151"/>
                  </a:lnTo>
                  <a:lnTo>
                    <a:pt x="485" y="150"/>
                  </a:lnTo>
                  <a:lnTo>
                    <a:pt x="489" y="148"/>
                  </a:lnTo>
                  <a:lnTo>
                    <a:pt x="500" y="143"/>
                  </a:lnTo>
                  <a:lnTo>
                    <a:pt x="507" y="140"/>
                  </a:lnTo>
                  <a:lnTo>
                    <a:pt x="511" y="138"/>
                  </a:lnTo>
                  <a:lnTo>
                    <a:pt x="514" y="137"/>
                  </a:lnTo>
                  <a:lnTo>
                    <a:pt x="521" y="134"/>
                  </a:lnTo>
                  <a:lnTo>
                    <a:pt x="524" y="133"/>
                  </a:lnTo>
                  <a:lnTo>
                    <a:pt x="528" y="132"/>
                  </a:lnTo>
                  <a:lnTo>
                    <a:pt x="529" y="131"/>
                  </a:lnTo>
                  <a:lnTo>
                    <a:pt x="530" y="130"/>
                  </a:lnTo>
                  <a:lnTo>
                    <a:pt x="533" y="129"/>
                  </a:lnTo>
                  <a:lnTo>
                    <a:pt x="535" y="127"/>
                  </a:lnTo>
                  <a:lnTo>
                    <a:pt x="537" y="126"/>
                  </a:lnTo>
                  <a:lnTo>
                    <a:pt x="538" y="124"/>
                  </a:lnTo>
                  <a:lnTo>
                    <a:pt x="539" y="123"/>
                  </a:lnTo>
                  <a:lnTo>
                    <a:pt x="540" y="121"/>
                  </a:lnTo>
                  <a:lnTo>
                    <a:pt x="541" y="119"/>
                  </a:lnTo>
                  <a:lnTo>
                    <a:pt x="544" y="115"/>
                  </a:lnTo>
                  <a:lnTo>
                    <a:pt x="545" y="114"/>
                  </a:lnTo>
                  <a:lnTo>
                    <a:pt x="546" y="112"/>
                  </a:lnTo>
                  <a:lnTo>
                    <a:pt x="546" y="112"/>
                  </a:lnTo>
                  <a:lnTo>
                    <a:pt x="548" y="111"/>
                  </a:lnTo>
                  <a:lnTo>
                    <a:pt x="549" y="110"/>
                  </a:lnTo>
                  <a:lnTo>
                    <a:pt x="550" y="109"/>
                  </a:lnTo>
                  <a:lnTo>
                    <a:pt x="553" y="109"/>
                  </a:lnTo>
                  <a:lnTo>
                    <a:pt x="555" y="108"/>
                  </a:lnTo>
                  <a:lnTo>
                    <a:pt x="556" y="108"/>
                  </a:lnTo>
                  <a:lnTo>
                    <a:pt x="558" y="108"/>
                  </a:lnTo>
                  <a:lnTo>
                    <a:pt x="559" y="108"/>
                  </a:lnTo>
                  <a:lnTo>
                    <a:pt x="561" y="108"/>
                  </a:lnTo>
                  <a:lnTo>
                    <a:pt x="563" y="108"/>
                  </a:lnTo>
                  <a:lnTo>
                    <a:pt x="567" y="109"/>
                  </a:lnTo>
                  <a:lnTo>
                    <a:pt x="568" y="109"/>
                  </a:lnTo>
                  <a:lnTo>
                    <a:pt x="570" y="109"/>
                  </a:lnTo>
                  <a:lnTo>
                    <a:pt x="572" y="109"/>
                  </a:lnTo>
                  <a:lnTo>
                    <a:pt x="573" y="109"/>
                  </a:lnTo>
                  <a:lnTo>
                    <a:pt x="575" y="109"/>
                  </a:lnTo>
                  <a:lnTo>
                    <a:pt x="577" y="109"/>
                  </a:lnTo>
                  <a:lnTo>
                    <a:pt x="581" y="108"/>
                  </a:lnTo>
                  <a:lnTo>
                    <a:pt x="583" y="108"/>
                  </a:lnTo>
                  <a:lnTo>
                    <a:pt x="585" y="107"/>
                  </a:lnTo>
                  <a:lnTo>
                    <a:pt x="588" y="106"/>
                  </a:lnTo>
                  <a:lnTo>
                    <a:pt x="591" y="105"/>
                  </a:lnTo>
                  <a:lnTo>
                    <a:pt x="592" y="104"/>
                  </a:lnTo>
                  <a:lnTo>
                    <a:pt x="594" y="104"/>
                  </a:lnTo>
                  <a:lnTo>
                    <a:pt x="599" y="103"/>
                  </a:lnTo>
                  <a:lnTo>
                    <a:pt x="600" y="102"/>
                  </a:lnTo>
                  <a:lnTo>
                    <a:pt x="602" y="102"/>
                  </a:lnTo>
                  <a:lnTo>
                    <a:pt x="603" y="101"/>
                  </a:lnTo>
                  <a:lnTo>
                    <a:pt x="603" y="101"/>
                  </a:lnTo>
                  <a:lnTo>
                    <a:pt x="604" y="100"/>
                  </a:lnTo>
                  <a:lnTo>
                    <a:pt x="605" y="100"/>
                  </a:lnTo>
                  <a:lnTo>
                    <a:pt x="606" y="98"/>
                  </a:lnTo>
                  <a:lnTo>
                    <a:pt x="606" y="97"/>
                  </a:lnTo>
                  <a:lnTo>
                    <a:pt x="607" y="96"/>
                  </a:lnTo>
                  <a:lnTo>
                    <a:pt x="608" y="93"/>
                  </a:lnTo>
                  <a:lnTo>
                    <a:pt x="609" y="89"/>
                  </a:lnTo>
                  <a:lnTo>
                    <a:pt x="610" y="87"/>
                  </a:lnTo>
                  <a:lnTo>
                    <a:pt x="610" y="86"/>
                  </a:lnTo>
                  <a:lnTo>
                    <a:pt x="610" y="85"/>
                  </a:lnTo>
                  <a:lnTo>
                    <a:pt x="610" y="84"/>
                  </a:lnTo>
                  <a:lnTo>
                    <a:pt x="610" y="83"/>
                  </a:lnTo>
                  <a:lnTo>
                    <a:pt x="610" y="82"/>
                  </a:lnTo>
                  <a:lnTo>
                    <a:pt x="610" y="81"/>
                  </a:lnTo>
                  <a:lnTo>
                    <a:pt x="609" y="81"/>
                  </a:lnTo>
                  <a:lnTo>
                    <a:pt x="609" y="80"/>
                  </a:lnTo>
                  <a:lnTo>
                    <a:pt x="608" y="79"/>
                  </a:lnTo>
                  <a:lnTo>
                    <a:pt x="607" y="78"/>
                  </a:lnTo>
                  <a:lnTo>
                    <a:pt x="606" y="78"/>
                  </a:lnTo>
                  <a:lnTo>
                    <a:pt x="605" y="77"/>
                  </a:lnTo>
                  <a:lnTo>
                    <a:pt x="604" y="77"/>
                  </a:lnTo>
                  <a:lnTo>
                    <a:pt x="601" y="75"/>
                  </a:lnTo>
                  <a:lnTo>
                    <a:pt x="595" y="73"/>
                  </a:lnTo>
                  <a:lnTo>
                    <a:pt x="591" y="72"/>
                  </a:lnTo>
                  <a:lnTo>
                    <a:pt x="585" y="69"/>
                  </a:lnTo>
                  <a:lnTo>
                    <a:pt x="583" y="69"/>
                  </a:lnTo>
                  <a:lnTo>
                    <a:pt x="582" y="68"/>
                  </a:lnTo>
                  <a:lnTo>
                    <a:pt x="581" y="67"/>
                  </a:lnTo>
                  <a:lnTo>
                    <a:pt x="580" y="67"/>
                  </a:lnTo>
                  <a:lnTo>
                    <a:pt x="579" y="66"/>
                  </a:lnTo>
                  <a:lnTo>
                    <a:pt x="579" y="65"/>
                  </a:lnTo>
                  <a:lnTo>
                    <a:pt x="578" y="65"/>
                  </a:lnTo>
                  <a:lnTo>
                    <a:pt x="578" y="64"/>
                  </a:lnTo>
                  <a:lnTo>
                    <a:pt x="577" y="63"/>
                  </a:lnTo>
                  <a:lnTo>
                    <a:pt x="577" y="61"/>
                  </a:lnTo>
                  <a:lnTo>
                    <a:pt x="576" y="60"/>
                  </a:lnTo>
                  <a:lnTo>
                    <a:pt x="576" y="60"/>
                  </a:lnTo>
                  <a:lnTo>
                    <a:pt x="576" y="59"/>
                  </a:lnTo>
                  <a:lnTo>
                    <a:pt x="576" y="58"/>
                  </a:lnTo>
                  <a:lnTo>
                    <a:pt x="576" y="58"/>
                  </a:lnTo>
                  <a:lnTo>
                    <a:pt x="576" y="57"/>
                  </a:lnTo>
                  <a:lnTo>
                    <a:pt x="577" y="56"/>
                  </a:lnTo>
                  <a:lnTo>
                    <a:pt x="578" y="54"/>
                  </a:lnTo>
                  <a:lnTo>
                    <a:pt x="578" y="53"/>
                  </a:lnTo>
                  <a:lnTo>
                    <a:pt x="579" y="52"/>
                  </a:lnTo>
                  <a:lnTo>
                    <a:pt x="579" y="52"/>
                  </a:lnTo>
                  <a:lnTo>
                    <a:pt x="579" y="51"/>
                  </a:lnTo>
                  <a:lnTo>
                    <a:pt x="578" y="50"/>
                  </a:lnTo>
                  <a:lnTo>
                    <a:pt x="578" y="50"/>
                  </a:lnTo>
                  <a:lnTo>
                    <a:pt x="577" y="49"/>
                  </a:lnTo>
                  <a:lnTo>
                    <a:pt x="577" y="49"/>
                  </a:lnTo>
                  <a:lnTo>
                    <a:pt x="576" y="49"/>
                  </a:lnTo>
                  <a:lnTo>
                    <a:pt x="575" y="49"/>
                  </a:lnTo>
                  <a:lnTo>
                    <a:pt x="574" y="48"/>
                  </a:lnTo>
                  <a:lnTo>
                    <a:pt x="570" y="49"/>
                  </a:lnTo>
                  <a:lnTo>
                    <a:pt x="568" y="48"/>
                  </a:lnTo>
                  <a:lnTo>
                    <a:pt x="565" y="48"/>
                  </a:lnTo>
                  <a:lnTo>
                    <a:pt x="564" y="48"/>
                  </a:lnTo>
                  <a:lnTo>
                    <a:pt x="564" y="48"/>
                  </a:lnTo>
                  <a:lnTo>
                    <a:pt x="562" y="47"/>
                  </a:lnTo>
                  <a:lnTo>
                    <a:pt x="561" y="46"/>
                  </a:lnTo>
                  <a:lnTo>
                    <a:pt x="560" y="46"/>
                  </a:lnTo>
                  <a:lnTo>
                    <a:pt x="559" y="45"/>
                  </a:lnTo>
                  <a:lnTo>
                    <a:pt x="558" y="44"/>
                  </a:lnTo>
                  <a:lnTo>
                    <a:pt x="557" y="43"/>
                  </a:lnTo>
                  <a:lnTo>
                    <a:pt x="557" y="42"/>
                  </a:lnTo>
                  <a:lnTo>
                    <a:pt x="556" y="41"/>
                  </a:lnTo>
                  <a:lnTo>
                    <a:pt x="556" y="41"/>
                  </a:lnTo>
                  <a:lnTo>
                    <a:pt x="556" y="40"/>
                  </a:lnTo>
                  <a:lnTo>
                    <a:pt x="556" y="38"/>
                  </a:lnTo>
                  <a:lnTo>
                    <a:pt x="556" y="35"/>
                  </a:lnTo>
                  <a:lnTo>
                    <a:pt x="556" y="34"/>
                  </a:lnTo>
                  <a:lnTo>
                    <a:pt x="557" y="33"/>
                  </a:lnTo>
                  <a:lnTo>
                    <a:pt x="557" y="32"/>
                  </a:lnTo>
                  <a:lnTo>
                    <a:pt x="557" y="31"/>
                  </a:lnTo>
                  <a:lnTo>
                    <a:pt x="559" y="27"/>
                  </a:lnTo>
                  <a:lnTo>
                    <a:pt x="560" y="26"/>
                  </a:lnTo>
                  <a:lnTo>
                    <a:pt x="561" y="24"/>
                  </a:lnTo>
                  <a:lnTo>
                    <a:pt x="561" y="22"/>
                  </a:lnTo>
                  <a:lnTo>
                    <a:pt x="562" y="21"/>
                  </a:lnTo>
                  <a:lnTo>
                    <a:pt x="562" y="19"/>
                  </a:lnTo>
                  <a:lnTo>
                    <a:pt x="563" y="18"/>
                  </a:lnTo>
                  <a:lnTo>
                    <a:pt x="564" y="13"/>
                  </a:lnTo>
                  <a:lnTo>
                    <a:pt x="564" y="12"/>
                  </a:lnTo>
                  <a:lnTo>
                    <a:pt x="564" y="11"/>
                  </a:lnTo>
                  <a:lnTo>
                    <a:pt x="565" y="10"/>
                  </a:lnTo>
                  <a:lnTo>
                    <a:pt x="565" y="10"/>
                  </a:lnTo>
                  <a:lnTo>
                    <a:pt x="566" y="8"/>
                  </a:lnTo>
                  <a:lnTo>
                    <a:pt x="571" y="2"/>
                  </a:lnTo>
                  <a:lnTo>
                    <a:pt x="572" y="1"/>
                  </a:lnTo>
                  <a:lnTo>
                    <a:pt x="573" y="0"/>
                  </a:lnTo>
                  <a:lnTo>
                    <a:pt x="573" y="0"/>
                  </a:lnTo>
                  <a:lnTo>
                    <a:pt x="573"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cs-CZ" dirty="0"/>
            </a:p>
          </p:txBody>
        </p:sp>
        <p:sp>
          <p:nvSpPr>
            <p:cNvPr id="125" name="Freeform 237">
              <a:extLst>
                <a:ext uri="{FF2B5EF4-FFF2-40B4-BE49-F238E27FC236}">
                  <a16:creationId xmlns:a16="http://schemas.microsoft.com/office/drawing/2014/main" id="{1A0A241F-061E-4E03-BF9E-67233530115A}"/>
                </a:ext>
              </a:extLst>
            </p:cNvPr>
            <p:cNvSpPr>
              <a:spLocks/>
            </p:cNvSpPr>
            <p:nvPr/>
          </p:nvSpPr>
          <p:spPr bwMode="auto">
            <a:xfrm>
              <a:off x="6228430" y="4294600"/>
              <a:ext cx="857389" cy="833001"/>
            </a:xfrm>
            <a:custGeom>
              <a:avLst/>
              <a:gdLst>
                <a:gd name="T0" fmla="*/ 607 w 715"/>
                <a:gd name="T1" fmla="*/ 17 h 633"/>
                <a:gd name="T2" fmla="*/ 637 w 715"/>
                <a:gd name="T3" fmla="*/ 16 h 633"/>
                <a:gd name="T4" fmla="*/ 653 w 715"/>
                <a:gd name="T5" fmla="*/ 11 h 633"/>
                <a:gd name="T6" fmla="*/ 669 w 715"/>
                <a:gd name="T7" fmla="*/ 30 h 633"/>
                <a:gd name="T8" fmla="*/ 692 w 715"/>
                <a:gd name="T9" fmla="*/ 50 h 633"/>
                <a:gd name="T10" fmla="*/ 682 w 715"/>
                <a:gd name="T11" fmla="*/ 86 h 633"/>
                <a:gd name="T12" fmla="*/ 707 w 715"/>
                <a:gd name="T13" fmla="*/ 86 h 633"/>
                <a:gd name="T14" fmla="*/ 712 w 715"/>
                <a:gd name="T15" fmla="*/ 104 h 633"/>
                <a:gd name="T16" fmla="*/ 686 w 715"/>
                <a:gd name="T17" fmla="*/ 144 h 633"/>
                <a:gd name="T18" fmla="*/ 673 w 715"/>
                <a:gd name="T19" fmla="*/ 168 h 633"/>
                <a:gd name="T20" fmla="*/ 643 w 715"/>
                <a:gd name="T21" fmla="*/ 160 h 633"/>
                <a:gd name="T22" fmla="*/ 633 w 715"/>
                <a:gd name="T23" fmla="*/ 174 h 633"/>
                <a:gd name="T24" fmla="*/ 620 w 715"/>
                <a:gd name="T25" fmla="*/ 200 h 633"/>
                <a:gd name="T26" fmla="*/ 604 w 715"/>
                <a:gd name="T27" fmla="*/ 221 h 633"/>
                <a:gd name="T28" fmla="*/ 590 w 715"/>
                <a:gd name="T29" fmla="*/ 251 h 633"/>
                <a:gd name="T30" fmla="*/ 596 w 715"/>
                <a:gd name="T31" fmla="*/ 280 h 633"/>
                <a:gd name="T32" fmla="*/ 619 w 715"/>
                <a:gd name="T33" fmla="*/ 328 h 633"/>
                <a:gd name="T34" fmla="*/ 645 w 715"/>
                <a:gd name="T35" fmla="*/ 360 h 633"/>
                <a:gd name="T36" fmla="*/ 637 w 715"/>
                <a:gd name="T37" fmla="*/ 368 h 633"/>
                <a:gd name="T38" fmla="*/ 637 w 715"/>
                <a:gd name="T39" fmla="*/ 394 h 633"/>
                <a:gd name="T40" fmla="*/ 616 w 715"/>
                <a:gd name="T41" fmla="*/ 412 h 633"/>
                <a:gd name="T42" fmla="*/ 597 w 715"/>
                <a:gd name="T43" fmla="*/ 411 h 633"/>
                <a:gd name="T44" fmla="*/ 598 w 715"/>
                <a:gd name="T45" fmla="*/ 437 h 633"/>
                <a:gd name="T46" fmla="*/ 589 w 715"/>
                <a:gd name="T47" fmla="*/ 461 h 633"/>
                <a:gd name="T48" fmla="*/ 549 w 715"/>
                <a:gd name="T49" fmla="*/ 469 h 633"/>
                <a:gd name="T50" fmla="*/ 518 w 715"/>
                <a:gd name="T51" fmla="*/ 468 h 633"/>
                <a:gd name="T52" fmla="*/ 459 w 715"/>
                <a:gd name="T53" fmla="*/ 465 h 633"/>
                <a:gd name="T54" fmla="*/ 435 w 715"/>
                <a:gd name="T55" fmla="*/ 474 h 633"/>
                <a:gd name="T56" fmla="*/ 427 w 715"/>
                <a:gd name="T57" fmla="*/ 491 h 633"/>
                <a:gd name="T58" fmla="*/ 409 w 715"/>
                <a:gd name="T59" fmla="*/ 508 h 633"/>
                <a:gd name="T60" fmla="*/ 380 w 715"/>
                <a:gd name="T61" fmla="*/ 526 h 633"/>
                <a:gd name="T62" fmla="*/ 363 w 715"/>
                <a:gd name="T63" fmla="*/ 519 h 633"/>
                <a:gd name="T64" fmla="*/ 339 w 715"/>
                <a:gd name="T65" fmla="*/ 535 h 633"/>
                <a:gd name="T66" fmla="*/ 305 w 715"/>
                <a:gd name="T67" fmla="*/ 539 h 633"/>
                <a:gd name="T68" fmla="*/ 280 w 715"/>
                <a:gd name="T69" fmla="*/ 552 h 633"/>
                <a:gd name="T70" fmla="*/ 249 w 715"/>
                <a:gd name="T71" fmla="*/ 563 h 633"/>
                <a:gd name="T72" fmla="*/ 225 w 715"/>
                <a:gd name="T73" fmla="*/ 584 h 633"/>
                <a:gd name="T74" fmla="*/ 217 w 715"/>
                <a:gd name="T75" fmla="*/ 603 h 633"/>
                <a:gd name="T76" fmla="*/ 200 w 715"/>
                <a:gd name="T77" fmla="*/ 617 h 633"/>
                <a:gd name="T78" fmla="*/ 183 w 715"/>
                <a:gd name="T79" fmla="*/ 632 h 633"/>
                <a:gd name="T80" fmla="*/ 167 w 715"/>
                <a:gd name="T81" fmla="*/ 619 h 633"/>
                <a:gd name="T82" fmla="*/ 155 w 715"/>
                <a:gd name="T83" fmla="*/ 624 h 633"/>
                <a:gd name="T84" fmla="*/ 146 w 715"/>
                <a:gd name="T85" fmla="*/ 619 h 633"/>
                <a:gd name="T86" fmla="*/ 131 w 715"/>
                <a:gd name="T87" fmla="*/ 603 h 633"/>
                <a:gd name="T88" fmla="*/ 120 w 715"/>
                <a:gd name="T89" fmla="*/ 593 h 633"/>
                <a:gd name="T90" fmla="*/ 135 w 715"/>
                <a:gd name="T91" fmla="*/ 590 h 633"/>
                <a:gd name="T92" fmla="*/ 135 w 715"/>
                <a:gd name="T93" fmla="*/ 568 h 633"/>
                <a:gd name="T94" fmla="*/ 122 w 715"/>
                <a:gd name="T95" fmla="*/ 533 h 633"/>
                <a:gd name="T96" fmla="*/ 115 w 715"/>
                <a:gd name="T97" fmla="*/ 507 h 633"/>
                <a:gd name="T98" fmla="*/ 118 w 715"/>
                <a:gd name="T99" fmla="*/ 473 h 633"/>
                <a:gd name="T100" fmla="*/ 109 w 715"/>
                <a:gd name="T101" fmla="*/ 451 h 633"/>
                <a:gd name="T102" fmla="*/ 72 w 715"/>
                <a:gd name="T103" fmla="*/ 451 h 633"/>
                <a:gd name="T104" fmla="*/ 64 w 715"/>
                <a:gd name="T105" fmla="*/ 441 h 633"/>
                <a:gd name="T106" fmla="*/ 44 w 715"/>
                <a:gd name="T107" fmla="*/ 428 h 633"/>
                <a:gd name="T108" fmla="*/ 0 w 715"/>
                <a:gd name="T109" fmla="*/ 415 h 633"/>
                <a:gd name="T110" fmla="*/ 30 w 715"/>
                <a:gd name="T111" fmla="*/ 388 h 633"/>
                <a:gd name="T112" fmla="*/ 39 w 715"/>
                <a:gd name="T113" fmla="*/ 352 h 633"/>
                <a:gd name="T114" fmla="*/ 73 w 715"/>
                <a:gd name="T115" fmla="*/ 349 h 633"/>
                <a:gd name="T116" fmla="*/ 101 w 715"/>
                <a:gd name="T117" fmla="*/ 352 h 633"/>
                <a:gd name="T118" fmla="*/ 120 w 715"/>
                <a:gd name="T119" fmla="*/ 318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633">
                  <a:moveTo>
                    <a:pt x="573" y="0"/>
                  </a:moveTo>
                  <a:lnTo>
                    <a:pt x="574" y="0"/>
                  </a:lnTo>
                  <a:lnTo>
                    <a:pt x="575" y="1"/>
                  </a:lnTo>
                  <a:lnTo>
                    <a:pt x="577" y="2"/>
                  </a:lnTo>
                  <a:lnTo>
                    <a:pt x="582" y="5"/>
                  </a:lnTo>
                  <a:lnTo>
                    <a:pt x="584" y="6"/>
                  </a:lnTo>
                  <a:lnTo>
                    <a:pt x="586" y="7"/>
                  </a:lnTo>
                  <a:lnTo>
                    <a:pt x="587" y="7"/>
                  </a:lnTo>
                  <a:lnTo>
                    <a:pt x="589" y="8"/>
                  </a:lnTo>
                  <a:lnTo>
                    <a:pt x="594" y="9"/>
                  </a:lnTo>
                  <a:lnTo>
                    <a:pt x="596" y="10"/>
                  </a:lnTo>
                  <a:lnTo>
                    <a:pt x="597" y="10"/>
                  </a:lnTo>
                  <a:lnTo>
                    <a:pt x="599" y="11"/>
                  </a:lnTo>
                  <a:lnTo>
                    <a:pt x="601" y="12"/>
                  </a:lnTo>
                  <a:lnTo>
                    <a:pt x="603" y="13"/>
                  </a:lnTo>
                  <a:lnTo>
                    <a:pt x="604" y="14"/>
                  </a:lnTo>
                  <a:lnTo>
                    <a:pt x="607" y="17"/>
                  </a:lnTo>
                  <a:lnTo>
                    <a:pt x="608" y="18"/>
                  </a:lnTo>
                  <a:lnTo>
                    <a:pt x="610" y="19"/>
                  </a:lnTo>
                  <a:lnTo>
                    <a:pt x="611" y="20"/>
                  </a:lnTo>
                  <a:lnTo>
                    <a:pt x="613" y="20"/>
                  </a:lnTo>
                  <a:lnTo>
                    <a:pt x="615" y="21"/>
                  </a:lnTo>
                  <a:lnTo>
                    <a:pt x="616" y="21"/>
                  </a:lnTo>
                  <a:lnTo>
                    <a:pt x="618" y="21"/>
                  </a:lnTo>
                  <a:lnTo>
                    <a:pt x="619" y="21"/>
                  </a:lnTo>
                  <a:lnTo>
                    <a:pt x="620" y="21"/>
                  </a:lnTo>
                  <a:lnTo>
                    <a:pt x="622" y="21"/>
                  </a:lnTo>
                  <a:lnTo>
                    <a:pt x="623" y="20"/>
                  </a:lnTo>
                  <a:lnTo>
                    <a:pt x="625" y="20"/>
                  </a:lnTo>
                  <a:lnTo>
                    <a:pt x="630" y="18"/>
                  </a:lnTo>
                  <a:lnTo>
                    <a:pt x="631" y="17"/>
                  </a:lnTo>
                  <a:lnTo>
                    <a:pt x="633" y="17"/>
                  </a:lnTo>
                  <a:lnTo>
                    <a:pt x="635" y="16"/>
                  </a:lnTo>
                  <a:lnTo>
                    <a:pt x="637" y="16"/>
                  </a:lnTo>
                  <a:lnTo>
                    <a:pt x="639" y="16"/>
                  </a:lnTo>
                  <a:lnTo>
                    <a:pt x="640" y="17"/>
                  </a:lnTo>
                  <a:lnTo>
                    <a:pt x="643" y="17"/>
                  </a:lnTo>
                  <a:lnTo>
                    <a:pt x="644" y="17"/>
                  </a:lnTo>
                  <a:lnTo>
                    <a:pt x="646" y="17"/>
                  </a:lnTo>
                  <a:lnTo>
                    <a:pt x="647" y="17"/>
                  </a:lnTo>
                  <a:lnTo>
                    <a:pt x="647" y="17"/>
                  </a:lnTo>
                  <a:lnTo>
                    <a:pt x="648" y="17"/>
                  </a:lnTo>
                  <a:lnTo>
                    <a:pt x="649" y="16"/>
                  </a:lnTo>
                  <a:lnTo>
                    <a:pt x="649" y="16"/>
                  </a:lnTo>
                  <a:lnTo>
                    <a:pt x="650" y="15"/>
                  </a:lnTo>
                  <a:lnTo>
                    <a:pt x="651" y="12"/>
                  </a:lnTo>
                  <a:lnTo>
                    <a:pt x="652" y="12"/>
                  </a:lnTo>
                  <a:lnTo>
                    <a:pt x="652" y="11"/>
                  </a:lnTo>
                  <a:lnTo>
                    <a:pt x="653" y="11"/>
                  </a:lnTo>
                  <a:lnTo>
                    <a:pt x="653" y="11"/>
                  </a:lnTo>
                  <a:lnTo>
                    <a:pt x="653" y="11"/>
                  </a:lnTo>
                  <a:lnTo>
                    <a:pt x="654" y="11"/>
                  </a:lnTo>
                  <a:lnTo>
                    <a:pt x="654" y="12"/>
                  </a:lnTo>
                  <a:lnTo>
                    <a:pt x="654" y="12"/>
                  </a:lnTo>
                  <a:lnTo>
                    <a:pt x="655" y="12"/>
                  </a:lnTo>
                  <a:lnTo>
                    <a:pt x="655" y="13"/>
                  </a:lnTo>
                  <a:lnTo>
                    <a:pt x="655" y="16"/>
                  </a:lnTo>
                  <a:lnTo>
                    <a:pt x="656" y="17"/>
                  </a:lnTo>
                  <a:lnTo>
                    <a:pt x="656" y="18"/>
                  </a:lnTo>
                  <a:lnTo>
                    <a:pt x="656" y="19"/>
                  </a:lnTo>
                  <a:lnTo>
                    <a:pt x="657" y="20"/>
                  </a:lnTo>
                  <a:lnTo>
                    <a:pt x="658" y="21"/>
                  </a:lnTo>
                  <a:lnTo>
                    <a:pt x="658" y="21"/>
                  </a:lnTo>
                  <a:lnTo>
                    <a:pt x="659" y="22"/>
                  </a:lnTo>
                  <a:lnTo>
                    <a:pt x="661" y="23"/>
                  </a:lnTo>
                  <a:lnTo>
                    <a:pt x="665" y="26"/>
                  </a:lnTo>
                  <a:lnTo>
                    <a:pt x="666" y="28"/>
                  </a:lnTo>
                  <a:lnTo>
                    <a:pt x="669" y="30"/>
                  </a:lnTo>
                  <a:lnTo>
                    <a:pt x="670" y="31"/>
                  </a:lnTo>
                  <a:lnTo>
                    <a:pt x="671" y="31"/>
                  </a:lnTo>
                  <a:lnTo>
                    <a:pt x="672" y="32"/>
                  </a:lnTo>
                  <a:lnTo>
                    <a:pt x="674" y="32"/>
                  </a:lnTo>
                  <a:lnTo>
                    <a:pt x="678" y="33"/>
                  </a:lnTo>
                  <a:lnTo>
                    <a:pt x="679" y="33"/>
                  </a:lnTo>
                  <a:lnTo>
                    <a:pt x="680" y="34"/>
                  </a:lnTo>
                  <a:lnTo>
                    <a:pt x="681" y="34"/>
                  </a:lnTo>
                  <a:lnTo>
                    <a:pt x="682" y="35"/>
                  </a:lnTo>
                  <a:lnTo>
                    <a:pt x="684" y="36"/>
                  </a:lnTo>
                  <a:lnTo>
                    <a:pt x="685" y="38"/>
                  </a:lnTo>
                  <a:lnTo>
                    <a:pt x="687" y="40"/>
                  </a:lnTo>
                  <a:lnTo>
                    <a:pt x="689" y="42"/>
                  </a:lnTo>
                  <a:lnTo>
                    <a:pt x="690" y="45"/>
                  </a:lnTo>
                  <a:lnTo>
                    <a:pt x="691" y="46"/>
                  </a:lnTo>
                  <a:lnTo>
                    <a:pt x="692" y="48"/>
                  </a:lnTo>
                  <a:lnTo>
                    <a:pt x="692" y="50"/>
                  </a:lnTo>
                  <a:lnTo>
                    <a:pt x="693" y="52"/>
                  </a:lnTo>
                  <a:lnTo>
                    <a:pt x="693" y="54"/>
                  </a:lnTo>
                  <a:lnTo>
                    <a:pt x="692" y="56"/>
                  </a:lnTo>
                  <a:lnTo>
                    <a:pt x="692" y="58"/>
                  </a:lnTo>
                  <a:lnTo>
                    <a:pt x="691" y="61"/>
                  </a:lnTo>
                  <a:lnTo>
                    <a:pt x="691" y="64"/>
                  </a:lnTo>
                  <a:lnTo>
                    <a:pt x="689" y="67"/>
                  </a:lnTo>
                  <a:lnTo>
                    <a:pt x="688" y="71"/>
                  </a:lnTo>
                  <a:lnTo>
                    <a:pt x="686" y="74"/>
                  </a:lnTo>
                  <a:lnTo>
                    <a:pt x="684" y="78"/>
                  </a:lnTo>
                  <a:lnTo>
                    <a:pt x="684" y="79"/>
                  </a:lnTo>
                  <a:lnTo>
                    <a:pt x="683" y="81"/>
                  </a:lnTo>
                  <a:lnTo>
                    <a:pt x="683" y="82"/>
                  </a:lnTo>
                  <a:lnTo>
                    <a:pt x="682" y="83"/>
                  </a:lnTo>
                  <a:lnTo>
                    <a:pt x="682" y="84"/>
                  </a:lnTo>
                  <a:lnTo>
                    <a:pt x="682" y="85"/>
                  </a:lnTo>
                  <a:lnTo>
                    <a:pt x="682" y="86"/>
                  </a:lnTo>
                  <a:lnTo>
                    <a:pt x="682" y="86"/>
                  </a:lnTo>
                  <a:lnTo>
                    <a:pt x="683" y="87"/>
                  </a:lnTo>
                  <a:lnTo>
                    <a:pt x="683" y="87"/>
                  </a:lnTo>
                  <a:lnTo>
                    <a:pt x="683" y="88"/>
                  </a:lnTo>
                  <a:lnTo>
                    <a:pt x="684" y="89"/>
                  </a:lnTo>
                  <a:lnTo>
                    <a:pt x="685" y="89"/>
                  </a:lnTo>
                  <a:lnTo>
                    <a:pt x="686" y="90"/>
                  </a:lnTo>
                  <a:lnTo>
                    <a:pt x="686" y="90"/>
                  </a:lnTo>
                  <a:lnTo>
                    <a:pt x="687" y="90"/>
                  </a:lnTo>
                  <a:lnTo>
                    <a:pt x="688" y="90"/>
                  </a:lnTo>
                  <a:lnTo>
                    <a:pt x="689" y="90"/>
                  </a:lnTo>
                  <a:lnTo>
                    <a:pt x="691" y="90"/>
                  </a:lnTo>
                  <a:lnTo>
                    <a:pt x="693" y="90"/>
                  </a:lnTo>
                  <a:lnTo>
                    <a:pt x="696" y="89"/>
                  </a:lnTo>
                  <a:lnTo>
                    <a:pt x="702" y="87"/>
                  </a:lnTo>
                  <a:lnTo>
                    <a:pt x="705" y="86"/>
                  </a:lnTo>
                  <a:lnTo>
                    <a:pt x="707" y="86"/>
                  </a:lnTo>
                  <a:lnTo>
                    <a:pt x="708" y="86"/>
                  </a:lnTo>
                  <a:lnTo>
                    <a:pt x="709" y="86"/>
                  </a:lnTo>
                  <a:lnTo>
                    <a:pt x="710" y="86"/>
                  </a:lnTo>
                  <a:lnTo>
                    <a:pt x="711" y="86"/>
                  </a:lnTo>
                  <a:lnTo>
                    <a:pt x="712" y="86"/>
                  </a:lnTo>
                  <a:lnTo>
                    <a:pt x="713" y="86"/>
                  </a:lnTo>
                  <a:lnTo>
                    <a:pt x="713" y="87"/>
                  </a:lnTo>
                  <a:lnTo>
                    <a:pt x="714" y="88"/>
                  </a:lnTo>
                  <a:lnTo>
                    <a:pt x="714" y="88"/>
                  </a:lnTo>
                  <a:lnTo>
                    <a:pt x="715" y="89"/>
                  </a:lnTo>
                  <a:lnTo>
                    <a:pt x="715" y="90"/>
                  </a:lnTo>
                  <a:lnTo>
                    <a:pt x="715" y="92"/>
                  </a:lnTo>
                  <a:lnTo>
                    <a:pt x="715" y="94"/>
                  </a:lnTo>
                  <a:lnTo>
                    <a:pt x="715" y="96"/>
                  </a:lnTo>
                  <a:lnTo>
                    <a:pt x="714" y="98"/>
                  </a:lnTo>
                  <a:lnTo>
                    <a:pt x="714" y="100"/>
                  </a:lnTo>
                  <a:lnTo>
                    <a:pt x="712" y="104"/>
                  </a:lnTo>
                  <a:lnTo>
                    <a:pt x="711" y="107"/>
                  </a:lnTo>
                  <a:lnTo>
                    <a:pt x="706" y="120"/>
                  </a:lnTo>
                  <a:lnTo>
                    <a:pt x="703" y="128"/>
                  </a:lnTo>
                  <a:lnTo>
                    <a:pt x="702" y="130"/>
                  </a:lnTo>
                  <a:lnTo>
                    <a:pt x="702" y="130"/>
                  </a:lnTo>
                  <a:lnTo>
                    <a:pt x="702" y="130"/>
                  </a:lnTo>
                  <a:lnTo>
                    <a:pt x="702" y="131"/>
                  </a:lnTo>
                  <a:lnTo>
                    <a:pt x="702" y="131"/>
                  </a:lnTo>
                  <a:lnTo>
                    <a:pt x="701" y="132"/>
                  </a:lnTo>
                  <a:lnTo>
                    <a:pt x="701" y="133"/>
                  </a:lnTo>
                  <a:lnTo>
                    <a:pt x="699" y="134"/>
                  </a:lnTo>
                  <a:lnTo>
                    <a:pt x="697" y="136"/>
                  </a:lnTo>
                  <a:lnTo>
                    <a:pt x="696" y="137"/>
                  </a:lnTo>
                  <a:lnTo>
                    <a:pt x="693" y="139"/>
                  </a:lnTo>
                  <a:lnTo>
                    <a:pt x="692" y="140"/>
                  </a:lnTo>
                  <a:lnTo>
                    <a:pt x="688" y="143"/>
                  </a:lnTo>
                  <a:lnTo>
                    <a:pt x="686" y="144"/>
                  </a:lnTo>
                  <a:lnTo>
                    <a:pt x="685" y="145"/>
                  </a:lnTo>
                  <a:lnTo>
                    <a:pt x="684" y="145"/>
                  </a:lnTo>
                  <a:lnTo>
                    <a:pt x="683" y="146"/>
                  </a:lnTo>
                  <a:lnTo>
                    <a:pt x="683" y="147"/>
                  </a:lnTo>
                  <a:lnTo>
                    <a:pt x="682" y="148"/>
                  </a:lnTo>
                  <a:lnTo>
                    <a:pt x="682" y="149"/>
                  </a:lnTo>
                  <a:lnTo>
                    <a:pt x="681" y="152"/>
                  </a:lnTo>
                  <a:lnTo>
                    <a:pt x="680" y="154"/>
                  </a:lnTo>
                  <a:lnTo>
                    <a:pt x="678" y="161"/>
                  </a:lnTo>
                  <a:lnTo>
                    <a:pt x="677" y="163"/>
                  </a:lnTo>
                  <a:lnTo>
                    <a:pt x="677" y="164"/>
                  </a:lnTo>
                  <a:lnTo>
                    <a:pt x="676" y="165"/>
                  </a:lnTo>
                  <a:lnTo>
                    <a:pt x="676" y="166"/>
                  </a:lnTo>
                  <a:lnTo>
                    <a:pt x="675" y="167"/>
                  </a:lnTo>
                  <a:lnTo>
                    <a:pt x="674" y="167"/>
                  </a:lnTo>
                  <a:lnTo>
                    <a:pt x="673" y="168"/>
                  </a:lnTo>
                  <a:lnTo>
                    <a:pt x="673" y="168"/>
                  </a:lnTo>
                  <a:lnTo>
                    <a:pt x="672" y="169"/>
                  </a:lnTo>
                  <a:lnTo>
                    <a:pt x="671" y="169"/>
                  </a:lnTo>
                  <a:lnTo>
                    <a:pt x="670" y="169"/>
                  </a:lnTo>
                  <a:lnTo>
                    <a:pt x="669" y="169"/>
                  </a:lnTo>
                  <a:lnTo>
                    <a:pt x="668" y="170"/>
                  </a:lnTo>
                  <a:lnTo>
                    <a:pt x="667" y="169"/>
                  </a:lnTo>
                  <a:lnTo>
                    <a:pt x="665" y="169"/>
                  </a:lnTo>
                  <a:lnTo>
                    <a:pt x="664" y="169"/>
                  </a:lnTo>
                  <a:lnTo>
                    <a:pt x="662" y="169"/>
                  </a:lnTo>
                  <a:lnTo>
                    <a:pt x="660" y="168"/>
                  </a:lnTo>
                  <a:lnTo>
                    <a:pt x="658" y="167"/>
                  </a:lnTo>
                  <a:lnTo>
                    <a:pt x="657" y="166"/>
                  </a:lnTo>
                  <a:lnTo>
                    <a:pt x="653" y="164"/>
                  </a:lnTo>
                  <a:lnTo>
                    <a:pt x="650" y="162"/>
                  </a:lnTo>
                  <a:lnTo>
                    <a:pt x="649" y="162"/>
                  </a:lnTo>
                  <a:lnTo>
                    <a:pt x="646" y="161"/>
                  </a:lnTo>
                  <a:lnTo>
                    <a:pt x="643" y="160"/>
                  </a:lnTo>
                  <a:lnTo>
                    <a:pt x="642" y="159"/>
                  </a:lnTo>
                  <a:lnTo>
                    <a:pt x="641" y="159"/>
                  </a:lnTo>
                  <a:lnTo>
                    <a:pt x="640" y="159"/>
                  </a:lnTo>
                  <a:lnTo>
                    <a:pt x="639" y="159"/>
                  </a:lnTo>
                  <a:lnTo>
                    <a:pt x="638" y="159"/>
                  </a:lnTo>
                  <a:lnTo>
                    <a:pt x="635" y="160"/>
                  </a:lnTo>
                  <a:lnTo>
                    <a:pt x="634" y="160"/>
                  </a:lnTo>
                  <a:lnTo>
                    <a:pt x="633" y="161"/>
                  </a:lnTo>
                  <a:lnTo>
                    <a:pt x="633" y="161"/>
                  </a:lnTo>
                  <a:lnTo>
                    <a:pt x="632" y="161"/>
                  </a:lnTo>
                  <a:lnTo>
                    <a:pt x="632" y="162"/>
                  </a:lnTo>
                  <a:lnTo>
                    <a:pt x="632" y="163"/>
                  </a:lnTo>
                  <a:lnTo>
                    <a:pt x="632" y="163"/>
                  </a:lnTo>
                  <a:lnTo>
                    <a:pt x="632" y="165"/>
                  </a:lnTo>
                  <a:lnTo>
                    <a:pt x="632" y="170"/>
                  </a:lnTo>
                  <a:lnTo>
                    <a:pt x="633" y="172"/>
                  </a:lnTo>
                  <a:lnTo>
                    <a:pt x="633" y="174"/>
                  </a:lnTo>
                  <a:lnTo>
                    <a:pt x="633" y="175"/>
                  </a:lnTo>
                  <a:lnTo>
                    <a:pt x="632" y="179"/>
                  </a:lnTo>
                  <a:lnTo>
                    <a:pt x="632" y="180"/>
                  </a:lnTo>
                  <a:lnTo>
                    <a:pt x="631" y="181"/>
                  </a:lnTo>
                  <a:lnTo>
                    <a:pt x="631" y="182"/>
                  </a:lnTo>
                  <a:lnTo>
                    <a:pt x="630" y="183"/>
                  </a:lnTo>
                  <a:lnTo>
                    <a:pt x="629" y="184"/>
                  </a:lnTo>
                  <a:lnTo>
                    <a:pt x="627" y="187"/>
                  </a:lnTo>
                  <a:lnTo>
                    <a:pt x="626" y="188"/>
                  </a:lnTo>
                  <a:lnTo>
                    <a:pt x="625" y="189"/>
                  </a:lnTo>
                  <a:lnTo>
                    <a:pt x="624" y="190"/>
                  </a:lnTo>
                  <a:lnTo>
                    <a:pt x="624" y="191"/>
                  </a:lnTo>
                  <a:lnTo>
                    <a:pt x="623" y="193"/>
                  </a:lnTo>
                  <a:lnTo>
                    <a:pt x="622" y="194"/>
                  </a:lnTo>
                  <a:lnTo>
                    <a:pt x="622" y="196"/>
                  </a:lnTo>
                  <a:lnTo>
                    <a:pt x="621" y="198"/>
                  </a:lnTo>
                  <a:lnTo>
                    <a:pt x="620" y="200"/>
                  </a:lnTo>
                  <a:lnTo>
                    <a:pt x="620" y="202"/>
                  </a:lnTo>
                  <a:lnTo>
                    <a:pt x="620" y="203"/>
                  </a:lnTo>
                  <a:lnTo>
                    <a:pt x="620" y="204"/>
                  </a:lnTo>
                  <a:lnTo>
                    <a:pt x="620" y="207"/>
                  </a:lnTo>
                  <a:lnTo>
                    <a:pt x="620" y="208"/>
                  </a:lnTo>
                  <a:lnTo>
                    <a:pt x="619" y="208"/>
                  </a:lnTo>
                  <a:lnTo>
                    <a:pt x="619" y="209"/>
                  </a:lnTo>
                  <a:lnTo>
                    <a:pt x="618" y="209"/>
                  </a:lnTo>
                  <a:lnTo>
                    <a:pt x="618" y="210"/>
                  </a:lnTo>
                  <a:lnTo>
                    <a:pt x="618" y="210"/>
                  </a:lnTo>
                  <a:lnTo>
                    <a:pt x="616" y="211"/>
                  </a:lnTo>
                  <a:lnTo>
                    <a:pt x="615" y="211"/>
                  </a:lnTo>
                  <a:lnTo>
                    <a:pt x="614" y="212"/>
                  </a:lnTo>
                  <a:lnTo>
                    <a:pt x="611" y="215"/>
                  </a:lnTo>
                  <a:lnTo>
                    <a:pt x="606" y="219"/>
                  </a:lnTo>
                  <a:lnTo>
                    <a:pt x="605" y="220"/>
                  </a:lnTo>
                  <a:lnTo>
                    <a:pt x="604" y="221"/>
                  </a:lnTo>
                  <a:lnTo>
                    <a:pt x="603" y="222"/>
                  </a:lnTo>
                  <a:lnTo>
                    <a:pt x="602" y="223"/>
                  </a:lnTo>
                  <a:lnTo>
                    <a:pt x="601" y="224"/>
                  </a:lnTo>
                  <a:lnTo>
                    <a:pt x="601" y="225"/>
                  </a:lnTo>
                  <a:lnTo>
                    <a:pt x="600" y="227"/>
                  </a:lnTo>
                  <a:lnTo>
                    <a:pt x="599" y="229"/>
                  </a:lnTo>
                  <a:lnTo>
                    <a:pt x="599" y="231"/>
                  </a:lnTo>
                  <a:lnTo>
                    <a:pt x="598" y="232"/>
                  </a:lnTo>
                  <a:lnTo>
                    <a:pt x="598" y="237"/>
                  </a:lnTo>
                  <a:lnTo>
                    <a:pt x="597" y="238"/>
                  </a:lnTo>
                  <a:lnTo>
                    <a:pt x="597" y="239"/>
                  </a:lnTo>
                  <a:lnTo>
                    <a:pt x="597" y="241"/>
                  </a:lnTo>
                  <a:lnTo>
                    <a:pt x="596" y="242"/>
                  </a:lnTo>
                  <a:lnTo>
                    <a:pt x="592" y="247"/>
                  </a:lnTo>
                  <a:lnTo>
                    <a:pt x="591" y="249"/>
                  </a:lnTo>
                  <a:lnTo>
                    <a:pt x="591" y="250"/>
                  </a:lnTo>
                  <a:lnTo>
                    <a:pt x="590" y="251"/>
                  </a:lnTo>
                  <a:lnTo>
                    <a:pt x="590" y="252"/>
                  </a:lnTo>
                  <a:lnTo>
                    <a:pt x="590" y="253"/>
                  </a:lnTo>
                  <a:lnTo>
                    <a:pt x="589" y="255"/>
                  </a:lnTo>
                  <a:lnTo>
                    <a:pt x="589" y="256"/>
                  </a:lnTo>
                  <a:lnTo>
                    <a:pt x="589" y="257"/>
                  </a:lnTo>
                  <a:lnTo>
                    <a:pt x="589" y="258"/>
                  </a:lnTo>
                  <a:lnTo>
                    <a:pt x="590" y="259"/>
                  </a:lnTo>
                  <a:lnTo>
                    <a:pt x="590" y="260"/>
                  </a:lnTo>
                  <a:lnTo>
                    <a:pt x="591" y="263"/>
                  </a:lnTo>
                  <a:lnTo>
                    <a:pt x="592" y="263"/>
                  </a:lnTo>
                  <a:lnTo>
                    <a:pt x="593" y="265"/>
                  </a:lnTo>
                  <a:lnTo>
                    <a:pt x="594" y="269"/>
                  </a:lnTo>
                  <a:lnTo>
                    <a:pt x="594" y="271"/>
                  </a:lnTo>
                  <a:lnTo>
                    <a:pt x="595" y="273"/>
                  </a:lnTo>
                  <a:lnTo>
                    <a:pt x="595" y="277"/>
                  </a:lnTo>
                  <a:lnTo>
                    <a:pt x="596" y="279"/>
                  </a:lnTo>
                  <a:lnTo>
                    <a:pt x="596" y="280"/>
                  </a:lnTo>
                  <a:lnTo>
                    <a:pt x="597" y="283"/>
                  </a:lnTo>
                  <a:lnTo>
                    <a:pt x="598" y="285"/>
                  </a:lnTo>
                  <a:lnTo>
                    <a:pt x="601" y="290"/>
                  </a:lnTo>
                  <a:lnTo>
                    <a:pt x="603" y="296"/>
                  </a:lnTo>
                  <a:lnTo>
                    <a:pt x="604" y="298"/>
                  </a:lnTo>
                  <a:lnTo>
                    <a:pt x="605" y="300"/>
                  </a:lnTo>
                  <a:lnTo>
                    <a:pt x="607" y="302"/>
                  </a:lnTo>
                  <a:lnTo>
                    <a:pt x="608" y="304"/>
                  </a:lnTo>
                  <a:lnTo>
                    <a:pt x="610" y="306"/>
                  </a:lnTo>
                  <a:lnTo>
                    <a:pt x="610" y="307"/>
                  </a:lnTo>
                  <a:lnTo>
                    <a:pt x="612" y="310"/>
                  </a:lnTo>
                  <a:lnTo>
                    <a:pt x="613" y="313"/>
                  </a:lnTo>
                  <a:lnTo>
                    <a:pt x="614" y="315"/>
                  </a:lnTo>
                  <a:lnTo>
                    <a:pt x="615" y="317"/>
                  </a:lnTo>
                  <a:lnTo>
                    <a:pt x="618" y="325"/>
                  </a:lnTo>
                  <a:lnTo>
                    <a:pt x="619" y="327"/>
                  </a:lnTo>
                  <a:lnTo>
                    <a:pt x="619" y="328"/>
                  </a:lnTo>
                  <a:lnTo>
                    <a:pt x="623" y="335"/>
                  </a:lnTo>
                  <a:lnTo>
                    <a:pt x="626" y="340"/>
                  </a:lnTo>
                  <a:lnTo>
                    <a:pt x="627" y="341"/>
                  </a:lnTo>
                  <a:lnTo>
                    <a:pt x="627" y="342"/>
                  </a:lnTo>
                  <a:lnTo>
                    <a:pt x="628" y="344"/>
                  </a:lnTo>
                  <a:lnTo>
                    <a:pt x="629" y="344"/>
                  </a:lnTo>
                  <a:lnTo>
                    <a:pt x="631" y="345"/>
                  </a:lnTo>
                  <a:lnTo>
                    <a:pt x="634" y="347"/>
                  </a:lnTo>
                  <a:lnTo>
                    <a:pt x="636" y="348"/>
                  </a:lnTo>
                  <a:lnTo>
                    <a:pt x="638" y="350"/>
                  </a:lnTo>
                  <a:lnTo>
                    <a:pt x="639" y="351"/>
                  </a:lnTo>
                  <a:lnTo>
                    <a:pt x="640" y="352"/>
                  </a:lnTo>
                  <a:lnTo>
                    <a:pt x="641" y="354"/>
                  </a:lnTo>
                  <a:lnTo>
                    <a:pt x="642" y="355"/>
                  </a:lnTo>
                  <a:lnTo>
                    <a:pt x="643" y="356"/>
                  </a:lnTo>
                  <a:lnTo>
                    <a:pt x="644" y="358"/>
                  </a:lnTo>
                  <a:lnTo>
                    <a:pt x="645" y="360"/>
                  </a:lnTo>
                  <a:lnTo>
                    <a:pt x="645" y="360"/>
                  </a:lnTo>
                  <a:lnTo>
                    <a:pt x="645" y="361"/>
                  </a:lnTo>
                  <a:lnTo>
                    <a:pt x="645" y="361"/>
                  </a:lnTo>
                  <a:lnTo>
                    <a:pt x="645" y="361"/>
                  </a:lnTo>
                  <a:lnTo>
                    <a:pt x="645" y="361"/>
                  </a:lnTo>
                  <a:lnTo>
                    <a:pt x="644" y="360"/>
                  </a:lnTo>
                  <a:lnTo>
                    <a:pt x="643" y="361"/>
                  </a:lnTo>
                  <a:lnTo>
                    <a:pt x="643" y="361"/>
                  </a:lnTo>
                  <a:lnTo>
                    <a:pt x="642" y="361"/>
                  </a:lnTo>
                  <a:lnTo>
                    <a:pt x="641" y="362"/>
                  </a:lnTo>
                  <a:lnTo>
                    <a:pt x="641" y="362"/>
                  </a:lnTo>
                  <a:lnTo>
                    <a:pt x="640" y="363"/>
                  </a:lnTo>
                  <a:lnTo>
                    <a:pt x="639" y="364"/>
                  </a:lnTo>
                  <a:lnTo>
                    <a:pt x="638" y="365"/>
                  </a:lnTo>
                  <a:lnTo>
                    <a:pt x="637" y="366"/>
                  </a:lnTo>
                  <a:lnTo>
                    <a:pt x="637" y="367"/>
                  </a:lnTo>
                  <a:lnTo>
                    <a:pt x="637" y="368"/>
                  </a:lnTo>
                  <a:lnTo>
                    <a:pt x="637" y="369"/>
                  </a:lnTo>
                  <a:lnTo>
                    <a:pt x="636" y="370"/>
                  </a:lnTo>
                  <a:lnTo>
                    <a:pt x="636" y="371"/>
                  </a:lnTo>
                  <a:lnTo>
                    <a:pt x="636" y="372"/>
                  </a:lnTo>
                  <a:lnTo>
                    <a:pt x="637" y="374"/>
                  </a:lnTo>
                  <a:lnTo>
                    <a:pt x="638" y="378"/>
                  </a:lnTo>
                  <a:lnTo>
                    <a:pt x="638" y="381"/>
                  </a:lnTo>
                  <a:lnTo>
                    <a:pt x="638" y="383"/>
                  </a:lnTo>
                  <a:lnTo>
                    <a:pt x="639" y="387"/>
                  </a:lnTo>
                  <a:lnTo>
                    <a:pt x="639" y="388"/>
                  </a:lnTo>
                  <a:lnTo>
                    <a:pt x="639" y="389"/>
                  </a:lnTo>
                  <a:lnTo>
                    <a:pt x="638" y="390"/>
                  </a:lnTo>
                  <a:lnTo>
                    <a:pt x="638" y="391"/>
                  </a:lnTo>
                  <a:lnTo>
                    <a:pt x="638" y="392"/>
                  </a:lnTo>
                  <a:lnTo>
                    <a:pt x="637" y="393"/>
                  </a:lnTo>
                  <a:lnTo>
                    <a:pt x="637" y="394"/>
                  </a:lnTo>
                  <a:lnTo>
                    <a:pt x="637" y="394"/>
                  </a:lnTo>
                  <a:lnTo>
                    <a:pt x="636" y="395"/>
                  </a:lnTo>
                  <a:lnTo>
                    <a:pt x="636" y="395"/>
                  </a:lnTo>
                  <a:lnTo>
                    <a:pt x="635" y="395"/>
                  </a:lnTo>
                  <a:lnTo>
                    <a:pt x="634" y="396"/>
                  </a:lnTo>
                  <a:lnTo>
                    <a:pt x="631" y="397"/>
                  </a:lnTo>
                  <a:lnTo>
                    <a:pt x="627" y="398"/>
                  </a:lnTo>
                  <a:lnTo>
                    <a:pt x="623" y="399"/>
                  </a:lnTo>
                  <a:lnTo>
                    <a:pt x="622" y="399"/>
                  </a:lnTo>
                  <a:lnTo>
                    <a:pt x="621" y="400"/>
                  </a:lnTo>
                  <a:lnTo>
                    <a:pt x="621" y="400"/>
                  </a:lnTo>
                  <a:lnTo>
                    <a:pt x="620" y="401"/>
                  </a:lnTo>
                  <a:lnTo>
                    <a:pt x="618" y="405"/>
                  </a:lnTo>
                  <a:lnTo>
                    <a:pt x="616" y="409"/>
                  </a:lnTo>
                  <a:lnTo>
                    <a:pt x="616" y="409"/>
                  </a:lnTo>
                  <a:lnTo>
                    <a:pt x="616" y="411"/>
                  </a:lnTo>
                  <a:lnTo>
                    <a:pt x="616" y="412"/>
                  </a:lnTo>
                  <a:lnTo>
                    <a:pt x="616" y="412"/>
                  </a:lnTo>
                  <a:lnTo>
                    <a:pt x="615" y="412"/>
                  </a:lnTo>
                  <a:lnTo>
                    <a:pt x="615" y="413"/>
                  </a:lnTo>
                  <a:lnTo>
                    <a:pt x="615" y="413"/>
                  </a:lnTo>
                  <a:lnTo>
                    <a:pt x="614" y="413"/>
                  </a:lnTo>
                  <a:lnTo>
                    <a:pt x="613" y="413"/>
                  </a:lnTo>
                  <a:lnTo>
                    <a:pt x="612" y="413"/>
                  </a:lnTo>
                  <a:lnTo>
                    <a:pt x="610" y="413"/>
                  </a:lnTo>
                  <a:lnTo>
                    <a:pt x="609" y="412"/>
                  </a:lnTo>
                  <a:lnTo>
                    <a:pt x="607" y="412"/>
                  </a:lnTo>
                  <a:lnTo>
                    <a:pt x="602" y="410"/>
                  </a:lnTo>
                  <a:lnTo>
                    <a:pt x="601" y="410"/>
                  </a:lnTo>
                  <a:lnTo>
                    <a:pt x="600" y="410"/>
                  </a:lnTo>
                  <a:lnTo>
                    <a:pt x="600" y="410"/>
                  </a:lnTo>
                  <a:lnTo>
                    <a:pt x="599" y="410"/>
                  </a:lnTo>
                  <a:lnTo>
                    <a:pt x="598" y="410"/>
                  </a:lnTo>
                  <a:lnTo>
                    <a:pt x="598" y="410"/>
                  </a:lnTo>
                  <a:lnTo>
                    <a:pt x="597" y="411"/>
                  </a:lnTo>
                  <a:lnTo>
                    <a:pt x="596" y="411"/>
                  </a:lnTo>
                  <a:lnTo>
                    <a:pt x="596" y="411"/>
                  </a:lnTo>
                  <a:lnTo>
                    <a:pt x="596" y="412"/>
                  </a:lnTo>
                  <a:lnTo>
                    <a:pt x="596" y="412"/>
                  </a:lnTo>
                  <a:lnTo>
                    <a:pt x="596" y="413"/>
                  </a:lnTo>
                  <a:lnTo>
                    <a:pt x="596" y="417"/>
                  </a:lnTo>
                  <a:lnTo>
                    <a:pt x="596" y="420"/>
                  </a:lnTo>
                  <a:lnTo>
                    <a:pt x="596" y="421"/>
                  </a:lnTo>
                  <a:lnTo>
                    <a:pt x="596" y="422"/>
                  </a:lnTo>
                  <a:lnTo>
                    <a:pt x="596" y="424"/>
                  </a:lnTo>
                  <a:lnTo>
                    <a:pt x="596" y="426"/>
                  </a:lnTo>
                  <a:lnTo>
                    <a:pt x="596" y="427"/>
                  </a:lnTo>
                  <a:lnTo>
                    <a:pt x="597" y="428"/>
                  </a:lnTo>
                  <a:lnTo>
                    <a:pt x="598" y="432"/>
                  </a:lnTo>
                  <a:lnTo>
                    <a:pt x="598" y="434"/>
                  </a:lnTo>
                  <a:lnTo>
                    <a:pt x="598" y="435"/>
                  </a:lnTo>
                  <a:lnTo>
                    <a:pt x="598" y="437"/>
                  </a:lnTo>
                  <a:lnTo>
                    <a:pt x="598" y="439"/>
                  </a:lnTo>
                  <a:lnTo>
                    <a:pt x="598" y="440"/>
                  </a:lnTo>
                  <a:lnTo>
                    <a:pt x="598" y="442"/>
                  </a:lnTo>
                  <a:lnTo>
                    <a:pt x="598" y="443"/>
                  </a:lnTo>
                  <a:lnTo>
                    <a:pt x="597" y="447"/>
                  </a:lnTo>
                  <a:lnTo>
                    <a:pt x="596" y="453"/>
                  </a:lnTo>
                  <a:lnTo>
                    <a:pt x="596" y="454"/>
                  </a:lnTo>
                  <a:lnTo>
                    <a:pt x="596" y="455"/>
                  </a:lnTo>
                  <a:lnTo>
                    <a:pt x="595" y="456"/>
                  </a:lnTo>
                  <a:lnTo>
                    <a:pt x="594" y="458"/>
                  </a:lnTo>
                  <a:lnTo>
                    <a:pt x="594" y="458"/>
                  </a:lnTo>
                  <a:lnTo>
                    <a:pt x="593" y="459"/>
                  </a:lnTo>
                  <a:lnTo>
                    <a:pt x="593" y="459"/>
                  </a:lnTo>
                  <a:lnTo>
                    <a:pt x="592" y="460"/>
                  </a:lnTo>
                  <a:lnTo>
                    <a:pt x="591" y="460"/>
                  </a:lnTo>
                  <a:lnTo>
                    <a:pt x="590" y="460"/>
                  </a:lnTo>
                  <a:lnTo>
                    <a:pt x="589" y="461"/>
                  </a:lnTo>
                  <a:lnTo>
                    <a:pt x="588" y="461"/>
                  </a:lnTo>
                  <a:lnTo>
                    <a:pt x="587" y="460"/>
                  </a:lnTo>
                  <a:lnTo>
                    <a:pt x="583" y="460"/>
                  </a:lnTo>
                  <a:lnTo>
                    <a:pt x="581" y="459"/>
                  </a:lnTo>
                  <a:lnTo>
                    <a:pt x="580" y="459"/>
                  </a:lnTo>
                  <a:lnTo>
                    <a:pt x="578" y="459"/>
                  </a:lnTo>
                  <a:lnTo>
                    <a:pt x="572" y="460"/>
                  </a:lnTo>
                  <a:lnTo>
                    <a:pt x="569" y="460"/>
                  </a:lnTo>
                  <a:lnTo>
                    <a:pt x="560" y="462"/>
                  </a:lnTo>
                  <a:lnTo>
                    <a:pt x="558" y="462"/>
                  </a:lnTo>
                  <a:lnTo>
                    <a:pt x="557" y="462"/>
                  </a:lnTo>
                  <a:lnTo>
                    <a:pt x="556" y="463"/>
                  </a:lnTo>
                  <a:lnTo>
                    <a:pt x="555" y="463"/>
                  </a:lnTo>
                  <a:lnTo>
                    <a:pt x="554" y="464"/>
                  </a:lnTo>
                  <a:lnTo>
                    <a:pt x="553" y="465"/>
                  </a:lnTo>
                  <a:lnTo>
                    <a:pt x="550" y="468"/>
                  </a:lnTo>
                  <a:lnTo>
                    <a:pt x="549" y="469"/>
                  </a:lnTo>
                  <a:lnTo>
                    <a:pt x="548" y="470"/>
                  </a:lnTo>
                  <a:lnTo>
                    <a:pt x="546" y="471"/>
                  </a:lnTo>
                  <a:lnTo>
                    <a:pt x="546" y="471"/>
                  </a:lnTo>
                  <a:lnTo>
                    <a:pt x="545" y="472"/>
                  </a:lnTo>
                  <a:lnTo>
                    <a:pt x="544" y="472"/>
                  </a:lnTo>
                  <a:lnTo>
                    <a:pt x="543" y="472"/>
                  </a:lnTo>
                  <a:lnTo>
                    <a:pt x="542" y="472"/>
                  </a:lnTo>
                  <a:lnTo>
                    <a:pt x="540" y="472"/>
                  </a:lnTo>
                  <a:lnTo>
                    <a:pt x="538" y="471"/>
                  </a:lnTo>
                  <a:lnTo>
                    <a:pt x="533" y="470"/>
                  </a:lnTo>
                  <a:lnTo>
                    <a:pt x="528" y="470"/>
                  </a:lnTo>
                  <a:lnTo>
                    <a:pt x="526" y="469"/>
                  </a:lnTo>
                  <a:lnTo>
                    <a:pt x="522" y="468"/>
                  </a:lnTo>
                  <a:lnTo>
                    <a:pt x="521" y="468"/>
                  </a:lnTo>
                  <a:lnTo>
                    <a:pt x="520" y="468"/>
                  </a:lnTo>
                  <a:lnTo>
                    <a:pt x="519" y="468"/>
                  </a:lnTo>
                  <a:lnTo>
                    <a:pt x="518" y="468"/>
                  </a:lnTo>
                  <a:lnTo>
                    <a:pt x="517" y="469"/>
                  </a:lnTo>
                  <a:lnTo>
                    <a:pt x="515" y="470"/>
                  </a:lnTo>
                  <a:lnTo>
                    <a:pt x="513" y="470"/>
                  </a:lnTo>
                  <a:lnTo>
                    <a:pt x="510" y="471"/>
                  </a:lnTo>
                  <a:lnTo>
                    <a:pt x="507" y="472"/>
                  </a:lnTo>
                  <a:lnTo>
                    <a:pt x="504" y="472"/>
                  </a:lnTo>
                  <a:lnTo>
                    <a:pt x="501" y="472"/>
                  </a:lnTo>
                  <a:lnTo>
                    <a:pt x="498" y="472"/>
                  </a:lnTo>
                  <a:lnTo>
                    <a:pt x="494" y="472"/>
                  </a:lnTo>
                  <a:lnTo>
                    <a:pt x="491" y="472"/>
                  </a:lnTo>
                  <a:lnTo>
                    <a:pt x="482" y="471"/>
                  </a:lnTo>
                  <a:lnTo>
                    <a:pt x="479" y="470"/>
                  </a:lnTo>
                  <a:lnTo>
                    <a:pt x="477" y="470"/>
                  </a:lnTo>
                  <a:lnTo>
                    <a:pt x="473" y="469"/>
                  </a:lnTo>
                  <a:lnTo>
                    <a:pt x="467" y="467"/>
                  </a:lnTo>
                  <a:lnTo>
                    <a:pt x="462" y="466"/>
                  </a:lnTo>
                  <a:lnTo>
                    <a:pt x="459" y="465"/>
                  </a:lnTo>
                  <a:lnTo>
                    <a:pt x="457" y="465"/>
                  </a:lnTo>
                  <a:lnTo>
                    <a:pt x="450" y="464"/>
                  </a:lnTo>
                  <a:lnTo>
                    <a:pt x="448" y="464"/>
                  </a:lnTo>
                  <a:lnTo>
                    <a:pt x="447" y="464"/>
                  </a:lnTo>
                  <a:lnTo>
                    <a:pt x="446" y="465"/>
                  </a:lnTo>
                  <a:lnTo>
                    <a:pt x="445" y="465"/>
                  </a:lnTo>
                  <a:lnTo>
                    <a:pt x="444" y="465"/>
                  </a:lnTo>
                  <a:lnTo>
                    <a:pt x="442" y="466"/>
                  </a:lnTo>
                  <a:lnTo>
                    <a:pt x="441" y="467"/>
                  </a:lnTo>
                  <a:lnTo>
                    <a:pt x="440" y="467"/>
                  </a:lnTo>
                  <a:lnTo>
                    <a:pt x="439" y="468"/>
                  </a:lnTo>
                  <a:lnTo>
                    <a:pt x="438" y="469"/>
                  </a:lnTo>
                  <a:lnTo>
                    <a:pt x="437" y="470"/>
                  </a:lnTo>
                  <a:lnTo>
                    <a:pt x="436" y="472"/>
                  </a:lnTo>
                  <a:lnTo>
                    <a:pt x="436" y="473"/>
                  </a:lnTo>
                  <a:lnTo>
                    <a:pt x="436" y="473"/>
                  </a:lnTo>
                  <a:lnTo>
                    <a:pt x="435" y="474"/>
                  </a:lnTo>
                  <a:lnTo>
                    <a:pt x="435" y="475"/>
                  </a:lnTo>
                  <a:lnTo>
                    <a:pt x="435" y="476"/>
                  </a:lnTo>
                  <a:lnTo>
                    <a:pt x="435" y="478"/>
                  </a:lnTo>
                  <a:lnTo>
                    <a:pt x="435" y="481"/>
                  </a:lnTo>
                  <a:lnTo>
                    <a:pt x="435" y="482"/>
                  </a:lnTo>
                  <a:lnTo>
                    <a:pt x="435" y="484"/>
                  </a:lnTo>
                  <a:lnTo>
                    <a:pt x="435" y="486"/>
                  </a:lnTo>
                  <a:lnTo>
                    <a:pt x="435" y="487"/>
                  </a:lnTo>
                  <a:lnTo>
                    <a:pt x="435" y="488"/>
                  </a:lnTo>
                  <a:lnTo>
                    <a:pt x="434" y="488"/>
                  </a:lnTo>
                  <a:lnTo>
                    <a:pt x="434" y="489"/>
                  </a:lnTo>
                  <a:lnTo>
                    <a:pt x="433" y="489"/>
                  </a:lnTo>
                  <a:lnTo>
                    <a:pt x="433" y="490"/>
                  </a:lnTo>
                  <a:lnTo>
                    <a:pt x="432" y="490"/>
                  </a:lnTo>
                  <a:lnTo>
                    <a:pt x="431" y="490"/>
                  </a:lnTo>
                  <a:lnTo>
                    <a:pt x="429" y="491"/>
                  </a:lnTo>
                  <a:lnTo>
                    <a:pt x="427" y="491"/>
                  </a:lnTo>
                  <a:lnTo>
                    <a:pt x="425" y="491"/>
                  </a:lnTo>
                  <a:lnTo>
                    <a:pt x="424" y="491"/>
                  </a:lnTo>
                  <a:lnTo>
                    <a:pt x="423" y="491"/>
                  </a:lnTo>
                  <a:lnTo>
                    <a:pt x="422" y="492"/>
                  </a:lnTo>
                  <a:lnTo>
                    <a:pt x="422" y="493"/>
                  </a:lnTo>
                  <a:lnTo>
                    <a:pt x="422" y="493"/>
                  </a:lnTo>
                  <a:lnTo>
                    <a:pt x="421" y="495"/>
                  </a:lnTo>
                  <a:lnTo>
                    <a:pt x="421" y="496"/>
                  </a:lnTo>
                  <a:lnTo>
                    <a:pt x="420" y="498"/>
                  </a:lnTo>
                  <a:lnTo>
                    <a:pt x="419" y="499"/>
                  </a:lnTo>
                  <a:lnTo>
                    <a:pt x="418" y="500"/>
                  </a:lnTo>
                  <a:lnTo>
                    <a:pt x="417" y="501"/>
                  </a:lnTo>
                  <a:lnTo>
                    <a:pt x="415" y="503"/>
                  </a:lnTo>
                  <a:lnTo>
                    <a:pt x="414" y="505"/>
                  </a:lnTo>
                  <a:lnTo>
                    <a:pt x="413" y="505"/>
                  </a:lnTo>
                  <a:lnTo>
                    <a:pt x="411" y="506"/>
                  </a:lnTo>
                  <a:lnTo>
                    <a:pt x="409" y="508"/>
                  </a:lnTo>
                  <a:lnTo>
                    <a:pt x="407" y="508"/>
                  </a:lnTo>
                  <a:lnTo>
                    <a:pt x="406" y="509"/>
                  </a:lnTo>
                  <a:lnTo>
                    <a:pt x="405" y="509"/>
                  </a:lnTo>
                  <a:lnTo>
                    <a:pt x="400" y="511"/>
                  </a:lnTo>
                  <a:lnTo>
                    <a:pt x="399" y="511"/>
                  </a:lnTo>
                  <a:lnTo>
                    <a:pt x="397" y="512"/>
                  </a:lnTo>
                  <a:lnTo>
                    <a:pt x="395" y="512"/>
                  </a:lnTo>
                  <a:lnTo>
                    <a:pt x="394" y="513"/>
                  </a:lnTo>
                  <a:lnTo>
                    <a:pt x="393" y="514"/>
                  </a:lnTo>
                  <a:lnTo>
                    <a:pt x="392" y="514"/>
                  </a:lnTo>
                  <a:lnTo>
                    <a:pt x="390" y="516"/>
                  </a:lnTo>
                  <a:lnTo>
                    <a:pt x="389" y="517"/>
                  </a:lnTo>
                  <a:lnTo>
                    <a:pt x="388" y="517"/>
                  </a:lnTo>
                  <a:lnTo>
                    <a:pt x="386" y="520"/>
                  </a:lnTo>
                  <a:lnTo>
                    <a:pt x="383" y="523"/>
                  </a:lnTo>
                  <a:lnTo>
                    <a:pt x="382" y="525"/>
                  </a:lnTo>
                  <a:lnTo>
                    <a:pt x="380" y="526"/>
                  </a:lnTo>
                  <a:lnTo>
                    <a:pt x="380" y="526"/>
                  </a:lnTo>
                  <a:lnTo>
                    <a:pt x="379" y="527"/>
                  </a:lnTo>
                  <a:lnTo>
                    <a:pt x="378" y="527"/>
                  </a:lnTo>
                  <a:lnTo>
                    <a:pt x="378" y="527"/>
                  </a:lnTo>
                  <a:lnTo>
                    <a:pt x="376" y="528"/>
                  </a:lnTo>
                  <a:lnTo>
                    <a:pt x="376" y="528"/>
                  </a:lnTo>
                  <a:lnTo>
                    <a:pt x="375" y="527"/>
                  </a:lnTo>
                  <a:lnTo>
                    <a:pt x="374" y="527"/>
                  </a:lnTo>
                  <a:lnTo>
                    <a:pt x="374" y="527"/>
                  </a:lnTo>
                  <a:lnTo>
                    <a:pt x="373" y="527"/>
                  </a:lnTo>
                  <a:lnTo>
                    <a:pt x="372" y="526"/>
                  </a:lnTo>
                  <a:lnTo>
                    <a:pt x="371" y="525"/>
                  </a:lnTo>
                  <a:lnTo>
                    <a:pt x="368" y="522"/>
                  </a:lnTo>
                  <a:lnTo>
                    <a:pt x="367" y="521"/>
                  </a:lnTo>
                  <a:lnTo>
                    <a:pt x="366" y="521"/>
                  </a:lnTo>
                  <a:lnTo>
                    <a:pt x="365" y="520"/>
                  </a:lnTo>
                  <a:lnTo>
                    <a:pt x="363" y="519"/>
                  </a:lnTo>
                  <a:lnTo>
                    <a:pt x="362" y="519"/>
                  </a:lnTo>
                  <a:lnTo>
                    <a:pt x="361" y="519"/>
                  </a:lnTo>
                  <a:lnTo>
                    <a:pt x="360" y="519"/>
                  </a:lnTo>
                  <a:lnTo>
                    <a:pt x="359" y="520"/>
                  </a:lnTo>
                  <a:lnTo>
                    <a:pt x="357" y="521"/>
                  </a:lnTo>
                  <a:lnTo>
                    <a:pt x="356" y="522"/>
                  </a:lnTo>
                  <a:lnTo>
                    <a:pt x="355" y="523"/>
                  </a:lnTo>
                  <a:lnTo>
                    <a:pt x="353" y="524"/>
                  </a:lnTo>
                  <a:lnTo>
                    <a:pt x="349" y="529"/>
                  </a:lnTo>
                  <a:lnTo>
                    <a:pt x="347" y="530"/>
                  </a:lnTo>
                  <a:lnTo>
                    <a:pt x="346" y="531"/>
                  </a:lnTo>
                  <a:lnTo>
                    <a:pt x="344" y="533"/>
                  </a:lnTo>
                  <a:lnTo>
                    <a:pt x="343" y="533"/>
                  </a:lnTo>
                  <a:lnTo>
                    <a:pt x="342" y="534"/>
                  </a:lnTo>
                  <a:lnTo>
                    <a:pt x="342" y="534"/>
                  </a:lnTo>
                  <a:lnTo>
                    <a:pt x="340" y="534"/>
                  </a:lnTo>
                  <a:lnTo>
                    <a:pt x="339" y="535"/>
                  </a:lnTo>
                  <a:lnTo>
                    <a:pt x="338" y="536"/>
                  </a:lnTo>
                  <a:lnTo>
                    <a:pt x="335" y="538"/>
                  </a:lnTo>
                  <a:lnTo>
                    <a:pt x="334" y="539"/>
                  </a:lnTo>
                  <a:lnTo>
                    <a:pt x="332" y="539"/>
                  </a:lnTo>
                  <a:lnTo>
                    <a:pt x="331" y="540"/>
                  </a:lnTo>
                  <a:lnTo>
                    <a:pt x="329" y="540"/>
                  </a:lnTo>
                  <a:lnTo>
                    <a:pt x="328" y="541"/>
                  </a:lnTo>
                  <a:lnTo>
                    <a:pt x="326" y="541"/>
                  </a:lnTo>
                  <a:lnTo>
                    <a:pt x="324" y="541"/>
                  </a:lnTo>
                  <a:lnTo>
                    <a:pt x="317" y="541"/>
                  </a:lnTo>
                  <a:lnTo>
                    <a:pt x="315" y="541"/>
                  </a:lnTo>
                  <a:lnTo>
                    <a:pt x="313" y="541"/>
                  </a:lnTo>
                  <a:lnTo>
                    <a:pt x="312" y="541"/>
                  </a:lnTo>
                  <a:lnTo>
                    <a:pt x="310" y="541"/>
                  </a:lnTo>
                  <a:lnTo>
                    <a:pt x="308" y="540"/>
                  </a:lnTo>
                  <a:lnTo>
                    <a:pt x="306" y="540"/>
                  </a:lnTo>
                  <a:lnTo>
                    <a:pt x="305" y="539"/>
                  </a:lnTo>
                  <a:lnTo>
                    <a:pt x="304" y="539"/>
                  </a:lnTo>
                  <a:lnTo>
                    <a:pt x="303" y="538"/>
                  </a:lnTo>
                  <a:lnTo>
                    <a:pt x="301" y="537"/>
                  </a:lnTo>
                  <a:lnTo>
                    <a:pt x="301" y="537"/>
                  </a:lnTo>
                  <a:lnTo>
                    <a:pt x="300" y="537"/>
                  </a:lnTo>
                  <a:lnTo>
                    <a:pt x="300" y="537"/>
                  </a:lnTo>
                  <a:lnTo>
                    <a:pt x="299" y="537"/>
                  </a:lnTo>
                  <a:lnTo>
                    <a:pt x="299" y="537"/>
                  </a:lnTo>
                  <a:lnTo>
                    <a:pt x="298" y="537"/>
                  </a:lnTo>
                  <a:lnTo>
                    <a:pt x="297" y="538"/>
                  </a:lnTo>
                  <a:lnTo>
                    <a:pt x="296" y="539"/>
                  </a:lnTo>
                  <a:lnTo>
                    <a:pt x="294" y="540"/>
                  </a:lnTo>
                  <a:lnTo>
                    <a:pt x="288" y="545"/>
                  </a:lnTo>
                  <a:lnTo>
                    <a:pt x="285" y="548"/>
                  </a:lnTo>
                  <a:lnTo>
                    <a:pt x="282" y="551"/>
                  </a:lnTo>
                  <a:lnTo>
                    <a:pt x="281" y="551"/>
                  </a:lnTo>
                  <a:lnTo>
                    <a:pt x="280" y="552"/>
                  </a:lnTo>
                  <a:lnTo>
                    <a:pt x="279" y="554"/>
                  </a:lnTo>
                  <a:lnTo>
                    <a:pt x="277" y="556"/>
                  </a:lnTo>
                  <a:lnTo>
                    <a:pt x="276" y="557"/>
                  </a:lnTo>
                  <a:lnTo>
                    <a:pt x="274" y="558"/>
                  </a:lnTo>
                  <a:lnTo>
                    <a:pt x="273" y="559"/>
                  </a:lnTo>
                  <a:lnTo>
                    <a:pt x="272" y="560"/>
                  </a:lnTo>
                  <a:lnTo>
                    <a:pt x="270" y="561"/>
                  </a:lnTo>
                  <a:lnTo>
                    <a:pt x="267" y="562"/>
                  </a:lnTo>
                  <a:lnTo>
                    <a:pt x="265" y="562"/>
                  </a:lnTo>
                  <a:lnTo>
                    <a:pt x="263" y="563"/>
                  </a:lnTo>
                  <a:lnTo>
                    <a:pt x="261" y="563"/>
                  </a:lnTo>
                  <a:lnTo>
                    <a:pt x="259" y="563"/>
                  </a:lnTo>
                  <a:lnTo>
                    <a:pt x="257" y="563"/>
                  </a:lnTo>
                  <a:lnTo>
                    <a:pt x="254" y="563"/>
                  </a:lnTo>
                  <a:lnTo>
                    <a:pt x="252" y="563"/>
                  </a:lnTo>
                  <a:lnTo>
                    <a:pt x="251" y="563"/>
                  </a:lnTo>
                  <a:lnTo>
                    <a:pt x="249" y="563"/>
                  </a:lnTo>
                  <a:lnTo>
                    <a:pt x="247" y="564"/>
                  </a:lnTo>
                  <a:lnTo>
                    <a:pt x="246" y="564"/>
                  </a:lnTo>
                  <a:lnTo>
                    <a:pt x="244" y="565"/>
                  </a:lnTo>
                  <a:lnTo>
                    <a:pt x="243" y="566"/>
                  </a:lnTo>
                  <a:lnTo>
                    <a:pt x="240" y="568"/>
                  </a:lnTo>
                  <a:lnTo>
                    <a:pt x="238" y="570"/>
                  </a:lnTo>
                  <a:lnTo>
                    <a:pt x="237" y="571"/>
                  </a:lnTo>
                  <a:lnTo>
                    <a:pt x="234" y="573"/>
                  </a:lnTo>
                  <a:lnTo>
                    <a:pt x="233" y="574"/>
                  </a:lnTo>
                  <a:lnTo>
                    <a:pt x="231" y="576"/>
                  </a:lnTo>
                  <a:lnTo>
                    <a:pt x="228" y="578"/>
                  </a:lnTo>
                  <a:lnTo>
                    <a:pt x="227" y="579"/>
                  </a:lnTo>
                  <a:lnTo>
                    <a:pt x="226" y="580"/>
                  </a:lnTo>
                  <a:lnTo>
                    <a:pt x="226" y="580"/>
                  </a:lnTo>
                  <a:lnTo>
                    <a:pt x="225" y="581"/>
                  </a:lnTo>
                  <a:lnTo>
                    <a:pt x="225" y="583"/>
                  </a:lnTo>
                  <a:lnTo>
                    <a:pt x="225" y="584"/>
                  </a:lnTo>
                  <a:lnTo>
                    <a:pt x="224" y="587"/>
                  </a:lnTo>
                  <a:lnTo>
                    <a:pt x="224" y="589"/>
                  </a:lnTo>
                  <a:lnTo>
                    <a:pt x="224" y="590"/>
                  </a:lnTo>
                  <a:lnTo>
                    <a:pt x="223" y="592"/>
                  </a:lnTo>
                  <a:lnTo>
                    <a:pt x="223" y="593"/>
                  </a:lnTo>
                  <a:lnTo>
                    <a:pt x="223" y="594"/>
                  </a:lnTo>
                  <a:lnTo>
                    <a:pt x="223" y="596"/>
                  </a:lnTo>
                  <a:lnTo>
                    <a:pt x="223" y="597"/>
                  </a:lnTo>
                  <a:lnTo>
                    <a:pt x="222" y="599"/>
                  </a:lnTo>
                  <a:lnTo>
                    <a:pt x="222" y="600"/>
                  </a:lnTo>
                  <a:lnTo>
                    <a:pt x="222" y="600"/>
                  </a:lnTo>
                  <a:lnTo>
                    <a:pt x="222" y="600"/>
                  </a:lnTo>
                  <a:lnTo>
                    <a:pt x="221" y="601"/>
                  </a:lnTo>
                  <a:lnTo>
                    <a:pt x="221" y="601"/>
                  </a:lnTo>
                  <a:lnTo>
                    <a:pt x="220" y="602"/>
                  </a:lnTo>
                  <a:lnTo>
                    <a:pt x="218" y="603"/>
                  </a:lnTo>
                  <a:lnTo>
                    <a:pt x="217" y="603"/>
                  </a:lnTo>
                  <a:lnTo>
                    <a:pt x="217" y="604"/>
                  </a:lnTo>
                  <a:lnTo>
                    <a:pt x="216" y="604"/>
                  </a:lnTo>
                  <a:lnTo>
                    <a:pt x="216" y="605"/>
                  </a:lnTo>
                  <a:lnTo>
                    <a:pt x="214" y="609"/>
                  </a:lnTo>
                  <a:lnTo>
                    <a:pt x="214" y="610"/>
                  </a:lnTo>
                  <a:lnTo>
                    <a:pt x="213" y="611"/>
                  </a:lnTo>
                  <a:lnTo>
                    <a:pt x="211" y="613"/>
                  </a:lnTo>
                  <a:lnTo>
                    <a:pt x="211" y="614"/>
                  </a:lnTo>
                  <a:lnTo>
                    <a:pt x="210" y="614"/>
                  </a:lnTo>
                  <a:lnTo>
                    <a:pt x="210" y="615"/>
                  </a:lnTo>
                  <a:lnTo>
                    <a:pt x="209" y="615"/>
                  </a:lnTo>
                  <a:lnTo>
                    <a:pt x="208" y="615"/>
                  </a:lnTo>
                  <a:lnTo>
                    <a:pt x="207" y="616"/>
                  </a:lnTo>
                  <a:lnTo>
                    <a:pt x="206" y="616"/>
                  </a:lnTo>
                  <a:lnTo>
                    <a:pt x="203" y="616"/>
                  </a:lnTo>
                  <a:lnTo>
                    <a:pt x="201" y="616"/>
                  </a:lnTo>
                  <a:lnTo>
                    <a:pt x="200" y="617"/>
                  </a:lnTo>
                  <a:lnTo>
                    <a:pt x="199" y="617"/>
                  </a:lnTo>
                  <a:lnTo>
                    <a:pt x="198" y="617"/>
                  </a:lnTo>
                  <a:lnTo>
                    <a:pt x="197" y="618"/>
                  </a:lnTo>
                  <a:lnTo>
                    <a:pt x="195" y="619"/>
                  </a:lnTo>
                  <a:lnTo>
                    <a:pt x="194" y="620"/>
                  </a:lnTo>
                  <a:lnTo>
                    <a:pt x="192" y="622"/>
                  </a:lnTo>
                  <a:lnTo>
                    <a:pt x="190" y="623"/>
                  </a:lnTo>
                  <a:lnTo>
                    <a:pt x="190" y="624"/>
                  </a:lnTo>
                  <a:lnTo>
                    <a:pt x="189" y="625"/>
                  </a:lnTo>
                  <a:lnTo>
                    <a:pt x="189" y="626"/>
                  </a:lnTo>
                  <a:lnTo>
                    <a:pt x="188" y="627"/>
                  </a:lnTo>
                  <a:lnTo>
                    <a:pt x="189" y="627"/>
                  </a:lnTo>
                  <a:lnTo>
                    <a:pt x="188" y="628"/>
                  </a:lnTo>
                  <a:lnTo>
                    <a:pt x="187" y="629"/>
                  </a:lnTo>
                  <a:lnTo>
                    <a:pt x="186" y="630"/>
                  </a:lnTo>
                  <a:lnTo>
                    <a:pt x="185" y="631"/>
                  </a:lnTo>
                  <a:lnTo>
                    <a:pt x="183" y="632"/>
                  </a:lnTo>
                  <a:lnTo>
                    <a:pt x="182" y="632"/>
                  </a:lnTo>
                  <a:lnTo>
                    <a:pt x="181" y="632"/>
                  </a:lnTo>
                  <a:lnTo>
                    <a:pt x="178" y="633"/>
                  </a:lnTo>
                  <a:lnTo>
                    <a:pt x="177" y="633"/>
                  </a:lnTo>
                  <a:lnTo>
                    <a:pt x="176" y="633"/>
                  </a:lnTo>
                  <a:lnTo>
                    <a:pt x="176" y="633"/>
                  </a:lnTo>
                  <a:lnTo>
                    <a:pt x="175" y="633"/>
                  </a:lnTo>
                  <a:lnTo>
                    <a:pt x="174" y="633"/>
                  </a:lnTo>
                  <a:lnTo>
                    <a:pt x="174" y="632"/>
                  </a:lnTo>
                  <a:lnTo>
                    <a:pt x="174" y="632"/>
                  </a:lnTo>
                  <a:lnTo>
                    <a:pt x="173" y="631"/>
                  </a:lnTo>
                  <a:lnTo>
                    <a:pt x="172" y="628"/>
                  </a:lnTo>
                  <a:lnTo>
                    <a:pt x="172" y="627"/>
                  </a:lnTo>
                  <a:lnTo>
                    <a:pt x="171" y="625"/>
                  </a:lnTo>
                  <a:lnTo>
                    <a:pt x="169" y="623"/>
                  </a:lnTo>
                  <a:lnTo>
                    <a:pt x="167" y="621"/>
                  </a:lnTo>
                  <a:lnTo>
                    <a:pt x="167" y="619"/>
                  </a:lnTo>
                  <a:lnTo>
                    <a:pt x="166" y="619"/>
                  </a:lnTo>
                  <a:lnTo>
                    <a:pt x="166" y="619"/>
                  </a:lnTo>
                  <a:lnTo>
                    <a:pt x="165" y="619"/>
                  </a:lnTo>
                  <a:lnTo>
                    <a:pt x="164" y="619"/>
                  </a:lnTo>
                  <a:lnTo>
                    <a:pt x="163" y="620"/>
                  </a:lnTo>
                  <a:lnTo>
                    <a:pt x="163" y="620"/>
                  </a:lnTo>
                  <a:lnTo>
                    <a:pt x="162" y="621"/>
                  </a:lnTo>
                  <a:lnTo>
                    <a:pt x="160" y="623"/>
                  </a:lnTo>
                  <a:lnTo>
                    <a:pt x="159" y="624"/>
                  </a:lnTo>
                  <a:lnTo>
                    <a:pt x="159" y="625"/>
                  </a:lnTo>
                  <a:lnTo>
                    <a:pt x="158" y="625"/>
                  </a:lnTo>
                  <a:lnTo>
                    <a:pt x="158" y="625"/>
                  </a:lnTo>
                  <a:lnTo>
                    <a:pt x="157" y="625"/>
                  </a:lnTo>
                  <a:lnTo>
                    <a:pt x="156" y="625"/>
                  </a:lnTo>
                  <a:lnTo>
                    <a:pt x="156" y="625"/>
                  </a:lnTo>
                  <a:lnTo>
                    <a:pt x="155" y="624"/>
                  </a:lnTo>
                  <a:lnTo>
                    <a:pt x="155" y="624"/>
                  </a:lnTo>
                  <a:lnTo>
                    <a:pt x="154" y="622"/>
                  </a:lnTo>
                  <a:lnTo>
                    <a:pt x="154" y="621"/>
                  </a:lnTo>
                  <a:lnTo>
                    <a:pt x="154" y="620"/>
                  </a:lnTo>
                  <a:lnTo>
                    <a:pt x="154" y="618"/>
                  </a:lnTo>
                  <a:lnTo>
                    <a:pt x="154" y="618"/>
                  </a:lnTo>
                  <a:lnTo>
                    <a:pt x="154" y="618"/>
                  </a:lnTo>
                  <a:lnTo>
                    <a:pt x="154" y="617"/>
                  </a:lnTo>
                  <a:lnTo>
                    <a:pt x="153" y="617"/>
                  </a:lnTo>
                  <a:lnTo>
                    <a:pt x="153" y="617"/>
                  </a:lnTo>
                  <a:lnTo>
                    <a:pt x="153" y="618"/>
                  </a:lnTo>
                  <a:lnTo>
                    <a:pt x="153" y="618"/>
                  </a:lnTo>
                  <a:lnTo>
                    <a:pt x="152" y="618"/>
                  </a:lnTo>
                  <a:lnTo>
                    <a:pt x="152" y="619"/>
                  </a:lnTo>
                  <a:lnTo>
                    <a:pt x="149" y="619"/>
                  </a:lnTo>
                  <a:lnTo>
                    <a:pt x="147" y="619"/>
                  </a:lnTo>
                  <a:lnTo>
                    <a:pt x="146" y="619"/>
                  </a:lnTo>
                  <a:lnTo>
                    <a:pt x="146" y="619"/>
                  </a:lnTo>
                  <a:lnTo>
                    <a:pt x="146" y="619"/>
                  </a:lnTo>
                  <a:lnTo>
                    <a:pt x="145" y="619"/>
                  </a:lnTo>
                  <a:lnTo>
                    <a:pt x="145" y="619"/>
                  </a:lnTo>
                  <a:lnTo>
                    <a:pt x="144" y="620"/>
                  </a:lnTo>
                  <a:lnTo>
                    <a:pt x="144" y="619"/>
                  </a:lnTo>
                  <a:lnTo>
                    <a:pt x="144" y="619"/>
                  </a:lnTo>
                  <a:lnTo>
                    <a:pt x="143" y="617"/>
                  </a:lnTo>
                  <a:lnTo>
                    <a:pt x="142" y="615"/>
                  </a:lnTo>
                  <a:lnTo>
                    <a:pt x="142" y="614"/>
                  </a:lnTo>
                  <a:lnTo>
                    <a:pt x="141" y="613"/>
                  </a:lnTo>
                  <a:lnTo>
                    <a:pt x="140" y="611"/>
                  </a:lnTo>
                  <a:lnTo>
                    <a:pt x="137" y="607"/>
                  </a:lnTo>
                  <a:lnTo>
                    <a:pt x="136" y="606"/>
                  </a:lnTo>
                  <a:lnTo>
                    <a:pt x="135" y="605"/>
                  </a:lnTo>
                  <a:lnTo>
                    <a:pt x="134" y="604"/>
                  </a:lnTo>
                  <a:lnTo>
                    <a:pt x="133" y="604"/>
                  </a:lnTo>
                  <a:lnTo>
                    <a:pt x="131" y="603"/>
                  </a:lnTo>
                  <a:lnTo>
                    <a:pt x="130" y="602"/>
                  </a:lnTo>
                  <a:lnTo>
                    <a:pt x="129" y="602"/>
                  </a:lnTo>
                  <a:lnTo>
                    <a:pt x="128" y="602"/>
                  </a:lnTo>
                  <a:lnTo>
                    <a:pt x="123" y="601"/>
                  </a:lnTo>
                  <a:lnTo>
                    <a:pt x="122" y="600"/>
                  </a:lnTo>
                  <a:lnTo>
                    <a:pt x="121" y="600"/>
                  </a:lnTo>
                  <a:lnTo>
                    <a:pt x="120" y="599"/>
                  </a:lnTo>
                  <a:lnTo>
                    <a:pt x="119" y="598"/>
                  </a:lnTo>
                  <a:lnTo>
                    <a:pt x="118" y="598"/>
                  </a:lnTo>
                  <a:lnTo>
                    <a:pt x="118" y="597"/>
                  </a:lnTo>
                  <a:lnTo>
                    <a:pt x="118" y="597"/>
                  </a:lnTo>
                  <a:lnTo>
                    <a:pt x="118" y="597"/>
                  </a:lnTo>
                  <a:lnTo>
                    <a:pt x="118" y="596"/>
                  </a:lnTo>
                  <a:lnTo>
                    <a:pt x="118" y="595"/>
                  </a:lnTo>
                  <a:lnTo>
                    <a:pt x="119" y="594"/>
                  </a:lnTo>
                  <a:lnTo>
                    <a:pt x="119" y="593"/>
                  </a:lnTo>
                  <a:lnTo>
                    <a:pt x="120" y="593"/>
                  </a:lnTo>
                  <a:lnTo>
                    <a:pt x="120" y="592"/>
                  </a:lnTo>
                  <a:lnTo>
                    <a:pt x="121" y="592"/>
                  </a:lnTo>
                  <a:lnTo>
                    <a:pt x="122" y="592"/>
                  </a:lnTo>
                  <a:lnTo>
                    <a:pt x="123" y="591"/>
                  </a:lnTo>
                  <a:lnTo>
                    <a:pt x="124" y="591"/>
                  </a:lnTo>
                  <a:lnTo>
                    <a:pt x="125" y="591"/>
                  </a:lnTo>
                  <a:lnTo>
                    <a:pt x="126" y="591"/>
                  </a:lnTo>
                  <a:lnTo>
                    <a:pt x="129" y="591"/>
                  </a:lnTo>
                  <a:lnTo>
                    <a:pt x="132" y="592"/>
                  </a:lnTo>
                  <a:lnTo>
                    <a:pt x="133" y="592"/>
                  </a:lnTo>
                  <a:lnTo>
                    <a:pt x="133" y="592"/>
                  </a:lnTo>
                  <a:lnTo>
                    <a:pt x="134" y="592"/>
                  </a:lnTo>
                  <a:lnTo>
                    <a:pt x="134" y="591"/>
                  </a:lnTo>
                  <a:lnTo>
                    <a:pt x="134" y="591"/>
                  </a:lnTo>
                  <a:lnTo>
                    <a:pt x="135" y="591"/>
                  </a:lnTo>
                  <a:lnTo>
                    <a:pt x="135" y="590"/>
                  </a:lnTo>
                  <a:lnTo>
                    <a:pt x="135" y="590"/>
                  </a:lnTo>
                  <a:lnTo>
                    <a:pt x="135" y="589"/>
                  </a:lnTo>
                  <a:lnTo>
                    <a:pt x="135" y="587"/>
                  </a:lnTo>
                  <a:lnTo>
                    <a:pt x="134" y="585"/>
                  </a:lnTo>
                  <a:lnTo>
                    <a:pt x="134" y="584"/>
                  </a:lnTo>
                  <a:lnTo>
                    <a:pt x="134" y="583"/>
                  </a:lnTo>
                  <a:lnTo>
                    <a:pt x="134" y="582"/>
                  </a:lnTo>
                  <a:lnTo>
                    <a:pt x="134" y="582"/>
                  </a:lnTo>
                  <a:lnTo>
                    <a:pt x="135" y="580"/>
                  </a:lnTo>
                  <a:lnTo>
                    <a:pt x="136" y="579"/>
                  </a:lnTo>
                  <a:lnTo>
                    <a:pt x="136" y="578"/>
                  </a:lnTo>
                  <a:lnTo>
                    <a:pt x="136" y="577"/>
                  </a:lnTo>
                  <a:lnTo>
                    <a:pt x="136" y="577"/>
                  </a:lnTo>
                  <a:lnTo>
                    <a:pt x="136" y="576"/>
                  </a:lnTo>
                  <a:lnTo>
                    <a:pt x="136" y="575"/>
                  </a:lnTo>
                  <a:lnTo>
                    <a:pt x="136" y="574"/>
                  </a:lnTo>
                  <a:lnTo>
                    <a:pt x="136" y="572"/>
                  </a:lnTo>
                  <a:lnTo>
                    <a:pt x="135" y="568"/>
                  </a:lnTo>
                  <a:lnTo>
                    <a:pt x="134" y="566"/>
                  </a:lnTo>
                  <a:lnTo>
                    <a:pt x="133" y="563"/>
                  </a:lnTo>
                  <a:lnTo>
                    <a:pt x="131" y="558"/>
                  </a:lnTo>
                  <a:lnTo>
                    <a:pt x="130" y="556"/>
                  </a:lnTo>
                  <a:lnTo>
                    <a:pt x="128" y="553"/>
                  </a:lnTo>
                  <a:lnTo>
                    <a:pt x="127" y="551"/>
                  </a:lnTo>
                  <a:lnTo>
                    <a:pt x="125" y="547"/>
                  </a:lnTo>
                  <a:lnTo>
                    <a:pt x="124" y="547"/>
                  </a:lnTo>
                  <a:lnTo>
                    <a:pt x="124" y="546"/>
                  </a:lnTo>
                  <a:lnTo>
                    <a:pt x="123" y="545"/>
                  </a:lnTo>
                  <a:lnTo>
                    <a:pt x="123" y="544"/>
                  </a:lnTo>
                  <a:lnTo>
                    <a:pt x="123" y="540"/>
                  </a:lnTo>
                  <a:lnTo>
                    <a:pt x="123" y="539"/>
                  </a:lnTo>
                  <a:lnTo>
                    <a:pt x="123" y="536"/>
                  </a:lnTo>
                  <a:lnTo>
                    <a:pt x="123" y="535"/>
                  </a:lnTo>
                  <a:lnTo>
                    <a:pt x="122" y="534"/>
                  </a:lnTo>
                  <a:lnTo>
                    <a:pt x="122" y="533"/>
                  </a:lnTo>
                  <a:lnTo>
                    <a:pt x="121" y="532"/>
                  </a:lnTo>
                  <a:lnTo>
                    <a:pt x="119" y="530"/>
                  </a:lnTo>
                  <a:lnTo>
                    <a:pt x="118" y="529"/>
                  </a:lnTo>
                  <a:lnTo>
                    <a:pt x="117" y="529"/>
                  </a:lnTo>
                  <a:lnTo>
                    <a:pt x="117" y="528"/>
                  </a:lnTo>
                  <a:lnTo>
                    <a:pt x="116" y="527"/>
                  </a:lnTo>
                  <a:lnTo>
                    <a:pt x="116" y="526"/>
                  </a:lnTo>
                  <a:lnTo>
                    <a:pt x="116" y="525"/>
                  </a:lnTo>
                  <a:lnTo>
                    <a:pt x="116" y="524"/>
                  </a:lnTo>
                  <a:lnTo>
                    <a:pt x="116" y="523"/>
                  </a:lnTo>
                  <a:lnTo>
                    <a:pt x="117" y="520"/>
                  </a:lnTo>
                  <a:lnTo>
                    <a:pt x="117" y="519"/>
                  </a:lnTo>
                  <a:lnTo>
                    <a:pt x="117" y="517"/>
                  </a:lnTo>
                  <a:lnTo>
                    <a:pt x="117" y="515"/>
                  </a:lnTo>
                  <a:lnTo>
                    <a:pt x="117" y="513"/>
                  </a:lnTo>
                  <a:lnTo>
                    <a:pt x="116" y="509"/>
                  </a:lnTo>
                  <a:lnTo>
                    <a:pt x="115" y="507"/>
                  </a:lnTo>
                  <a:lnTo>
                    <a:pt x="114" y="504"/>
                  </a:lnTo>
                  <a:lnTo>
                    <a:pt x="114" y="503"/>
                  </a:lnTo>
                  <a:lnTo>
                    <a:pt x="113" y="502"/>
                  </a:lnTo>
                  <a:lnTo>
                    <a:pt x="113" y="501"/>
                  </a:lnTo>
                  <a:lnTo>
                    <a:pt x="114" y="499"/>
                  </a:lnTo>
                  <a:lnTo>
                    <a:pt x="114" y="497"/>
                  </a:lnTo>
                  <a:lnTo>
                    <a:pt x="115" y="492"/>
                  </a:lnTo>
                  <a:lnTo>
                    <a:pt x="116" y="489"/>
                  </a:lnTo>
                  <a:lnTo>
                    <a:pt x="116" y="488"/>
                  </a:lnTo>
                  <a:lnTo>
                    <a:pt x="116" y="487"/>
                  </a:lnTo>
                  <a:lnTo>
                    <a:pt x="116" y="486"/>
                  </a:lnTo>
                  <a:lnTo>
                    <a:pt x="116" y="481"/>
                  </a:lnTo>
                  <a:lnTo>
                    <a:pt x="116" y="480"/>
                  </a:lnTo>
                  <a:lnTo>
                    <a:pt x="116" y="479"/>
                  </a:lnTo>
                  <a:lnTo>
                    <a:pt x="117" y="478"/>
                  </a:lnTo>
                  <a:lnTo>
                    <a:pt x="117" y="477"/>
                  </a:lnTo>
                  <a:lnTo>
                    <a:pt x="118" y="473"/>
                  </a:lnTo>
                  <a:lnTo>
                    <a:pt x="118" y="471"/>
                  </a:lnTo>
                  <a:lnTo>
                    <a:pt x="119" y="469"/>
                  </a:lnTo>
                  <a:lnTo>
                    <a:pt x="119" y="468"/>
                  </a:lnTo>
                  <a:lnTo>
                    <a:pt x="118" y="466"/>
                  </a:lnTo>
                  <a:lnTo>
                    <a:pt x="118" y="465"/>
                  </a:lnTo>
                  <a:lnTo>
                    <a:pt x="118" y="463"/>
                  </a:lnTo>
                  <a:lnTo>
                    <a:pt x="118" y="462"/>
                  </a:lnTo>
                  <a:lnTo>
                    <a:pt x="117" y="460"/>
                  </a:lnTo>
                  <a:lnTo>
                    <a:pt x="116" y="458"/>
                  </a:lnTo>
                  <a:lnTo>
                    <a:pt x="115" y="457"/>
                  </a:lnTo>
                  <a:lnTo>
                    <a:pt x="114" y="455"/>
                  </a:lnTo>
                  <a:lnTo>
                    <a:pt x="114" y="454"/>
                  </a:lnTo>
                  <a:lnTo>
                    <a:pt x="113" y="453"/>
                  </a:lnTo>
                  <a:lnTo>
                    <a:pt x="112" y="453"/>
                  </a:lnTo>
                  <a:lnTo>
                    <a:pt x="111" y="452"/>
                  </a:lnTo>
                  <a:lnTo>
                    <a:pt x="110" y="451"/>
                  </a:lnTo>
                  <a:lnTo>
                    <a:pt x="109" y="451"/>
                  </a:lnTo>
                  <a:lnTo>
                    <a:pt x="108" y="451"/>
                  </a:lnTo>
                  <a:lnTo>
                    <a:pt x="108" y="451"/>
                  </a:lnTo>
                  <a:lnTo>
                    <a:pt x="107" y="450"/>
                  </a:lnTo>
                  <a:lnTo>
                    <a:pt x="106" y="451"/>
                  </a:lnTo>
                  <a:lnTo>
                    <a:pt x="100" y="451"/>
                  </a:lnTo>
                  <a:lnTo>
                    <a:pt x="99" y="451"/>
                  </a:lnTo>
                  <a:lnTo>
                    <a:pt x="98" y="451"/>
                  </a:lnTo>
                  <a:lnTo>
                    <a:pt x="93" y="451"/>
                  </a:lnTo>
                  <a:lnTo>
                    <a:pt x="91" y="451"/>
                  </a:lnTo>
                  <a:lnTo>
                    <a:pt x="88" y="451"/>
                  </a:lnTo>
                  <a:lnTo>
                    <a:pt x="83" y="450"/>
                  </a:lnTo>
                  <a:lnTo>
                    <a:pt x="81" y="450"/>
                  </a:lnTo>
                  <a:lnTo>
                    <a:pt x="79" y="450"/>
                  </a:lnTo>
                  <a:lnTo>
                    <a:pt x="78" y="450"/>
                  </a:lnTo>
                  <a:lnTo>
                    <a:pt x="77" y="450"/>
                  </a:lnTo>
                  <a:lnTo>
                    <a:pt x="75" y="451"/>
                  </a:lnTo>
                  <a:lnTo>
                    <a:pt x="72" y="451"/>
                  </a:lnTo>
                  <a:lnTo>
                    <a:pt x="71" y="451"/>
                  </a:lnTo>
                  <a:lnTo>
                    <a:pt x="71" y="452"/>
                  </a:lnTo>
                  <a:lnTo>
                    <a:pt x="70" y="452"/>
                  </a:lnTo>
                  <a:lnTo>
                    <a:pt x="69" y="451"/>
                  </a:lnTo>
                  <a:lnTo>
                    <a:pt x="69" y="451"/>
                  </a:lnTo>
                  <a:lnTo>
                    <a:pt x="68" y="451"/>
                  </a:lnTo>
                  <a:lnTo>
                    <a:pt x="67" y="450"/>
                  </a:lnTo>
                  <a:lnTo>
                    <a:pt x="66" y="450"/>
                  </a:lnTo>
                  <a:lnTo>
                    <a:pt x="66" y="450"/>
                  </a:lnTo>
                  <a:lnTo>
                    <a:pt x="65" y="449"/>
                  </a:lnTo>
                  <a:lnTo>
                    <a:pt x="65" y="449"/>
                  </a:lnTo>
                  <a:lnTo>
                    <a:pt x="64" y="448"/>
                  </a:lnTo>
                  <a:lnTo>
                    <a:pt x="64" y="448"/>
                  </a:lnTo>
                  <a:lnTo>
                    <a:pt x="64" y="447"/>
                  </a:lnTo>
                  <a:lnTo>
                    <a:pt x="64" y="446"/>
                  </a:lnTo>
                  <a:lnTo>
                    <a:pt x="64" y="444"/>
                  </a:lnTo>
                  <a:lnTo>
                    <a:pt x="64" y="441"/>
                  </a:lnTo>
                  <a:lnTo>
                    <a:pt x="64" y="440"/>
                  </a:lnTo>
                  <a:lnTo>
                    <a:pt x="63" y="439"/>
                  </a:lnTo>
                  <a:lnTo>
                    <a:pt x="63" y="438"/>
                  </a:lnTo>
                  <a:lnTo>
                    <a:pt x="63" y="437"/>
                  </a:lnTo>
                  <a:lnTo>
                    <a:pt x="62" y="436"/>
                  </a:lnTo>
                  <a:lnTo>
                    <a:pt x="62" y="436"/>
                  </a:lnTo>
                  <a:lnTo>
                    <a:pt x="61" y="435"/>
                  </a:lnTo>
                  <a:lnTo>
                    <a:pt x="61" y="434"/>
                  </a:lnTo>
                  <a:lnTo>
                    <a:pt x="60" y="434"/>
                  </a:lnTo>
                  <a:lnTo>
                    <a:pt x="58" y="433"/>
                  </a:lnTo>
                  <a:lnTo>
                    <a:pt x="54" y="431"/>
                  </a:lnTo>
                  <a:lnTo>
                    <a:pt x="52" y="430"/>
                  </a:lnTo>
                  <a:lnTo>
                    <a:pt x="51" y="429"/>
                  </a:lnTo>
                  <a:lnTo>
                    <a:pt x="50" y="429"/>
                  </a:lnTo>
                  <a:lnTo>
                    <a:pt x="48" y="429"/>
                  </a:lnTo>
                  <a:lnTo>
                    <a:pt x="46" y="428"/>
                  </a:lnTo>
                  <a:lnTo>
                    <a:pt x="44" y="428"/>
                  </a:lnTo>
                  <a:lnTo>
                    <a:pt x="41" y="428"/>
                  </a:lnTo>
                  <a:lnTo>
                    <a:pt x="39" y="427"/>
                  </a:lnTo>
                  <a:lnTo>
                    <a:pt x="36" y="427"/>
                  </a:lnTo>
                  <a:lnTo>
                    <a:pt x="31" y="425"/>
                  </a:lnTo>
                  <a:lnTo>
                    <a:pt x="30" y="425"/>
                  </a:lnTo>
                  <a:lnTo>
                    <a:pt x="28" y="425"/>
                  </a:lnTo>
                  <a:lnTo>
                    <a:pt x="23" y="424"/>
                  </a:lnTo>
                  <a:lnTo>
                    <a:pt x="21" y="424"/>
                  </a:lnTo>
                  <a:lnTo>
                    <a:pt x="18" y="424"/>
                  </a:lnTo>
                  <a:lnTo>
                    <a:pt x="14" y="423"/>
                  </a:lnTo>
                  <a:lnTo>
                    <a:pt x="11" y="422"/>
                  </a:lnTo>
                  <a:lnTo>
                    <a:pt x="10" y="421"/>
                  </a:lnTo>
                  <a:lnTo>
                    <a:pt x="8" y="421"/>
                  </a:lnTo>
                  <a:lnTo>
                    <a:pt x="6" y="419"/>
                  </a:lnTo>
                  <a:lnTo>
                    <a:pt x="1" y="416"/>
                  </a:lnTo>
                  <a:lnTo>
                    <a:pt x="1" y="416"/>
                  </a:lnTo>
                  <a:lnTo>
                    <a:pt x="0" y="415"/>
                  </a:lnTo>
                  <a:lnTo>
                    <a:pt x="0" y="415"/>
                  </a:lnTo>
                  <a:lnTo>
                    <a:pt x="1" y="415"/>
                  </a:lnTo>
                  <a:lnTo>
                    <a:pt x="1" y="414"/>
                  </a:lnTo>
                  <a:lnTo>
                    <a:pt x="1" y="414"/>
                  </a:lnTo>
                  <a:lnTo>
                    <a:pt x="2" y="413"/>
                  </a:lnTo>
                  <a:lnTo>
                    <a:pt x="3" y="412"/>
                  </a:lnTo>
                  <a:lnTo>
                    <a:pt x="4" y="412"/>
                  </a:lnTo>
                  <a:lnTo>
                    <a:pt x="9" y="409"/>
                  </a:lnTo>
                  <a:lnTo>
                    <a:pt x="12" y="407"/>
                  </a:lnTo>
                  <a:lnTo>
                    <a:pt x="15" y="405"/>
                  </a:lnTo>
                  <a:lnTo>
                    <a:pt x="16" y="404"/>
                  </a:lnTo>
                  <a:lnTo>
                    <a:pt x="17" y="403"/>
                  </a:lnTo>
                  <a:lnTo>
                    <a:pt x="19" y="401"/>
                  </a:lnTo>
                  <a:lnTo>
                    <a:pt x="26" y="394"/>
                  </a:lnTo>
                  <a:lnTo>
                    <a:pt x="27" y="392"/>
                  </a:lnTo>
                  <a:lnTo>
                    <a:pt x="29" y="390"/>
                  </a:lnTo>
                  <a:lnTo>
                    <a:pt x="30" y="388"/>
                  </a:lnTo>
                  <a:lnTo>
                    <a:pt x="30" y="387"/>
                  </a:lnTo>
                  <a:lnTo>
                    <a:pt x="31" y="385"/>
                  </a:lnTo>
                  <a:lnTo>
                    <a:pt x="31" y="384"/>
                  </a:lnTo>
                  <a:lnTo>
                    <a:pt x="32" y="381"/>
                  </a:lnTo>
                  <a:lnTo>
                    <a:pt x="32" y="374"/>
                  </a:lnTo>
                  <a:lnTo>
                    <a:pt x="33" y="370"/>
                  </a:lnTo>
                  <a:lnTo>
                    <a:pt x="33" y="366"/>
                  </a:lnTo>
                  <a:lnTo>
                    <a:pt x="34" y="364"/>
                  </a:lnTo>
                  <a:lnTo>
                    <a:pt x="34" y="362"/>
                  </a:lnTo>
                  <a:lnTo>
                    <a:pt x="35" y="360"/>
                  </a:lnTo>
                  <a:lnTo>
                    <a:pt x="35" y="359"/>
                  </a:lnTo>
                  <a:lnTo>
                    <a:pt x="36" y="357"/>
                  </a:lnTo>
                  <a:lnTo>
                    <a:pt x="37" y="356"/>
                  </a:lnTo>
                  <a:lnTo>
                    <a:pt x="37" y="354"/>
                  </a:lnTo>
                  <a:lnTo>
                    <a:pt x="38" y="354"/>
                  </a:lnTo>
                  <a:lnTo>
                    <a:pt x="39" y="353"/>
                  </a:lnTo>
                  <a:lnTo>
                    <a:pt x="39" y="352"/>
                  </a:lnTo>
                  <a:lnTo>
                    <a:pt x="40" y="351"/>
                  </a:lnTo>
                  <a:lnTo>
                    <a:pt x="41" y="351"/>
                  </a:lnTo>
                  <a:lnTo>
                    <a:pt x="42" y="351"/>
                  </a:lnTo>
                  <a:lnTo>
                    <a:pt x="43" y="351"/>
                  </a:lnTo>
                  <a:lnTo>
                    <a:pt x="44" y="351"/>
                  </a:lnTo>
                  <a:lnTo>
                    <a:pt x="45" y="351"/>
                  </a:lnTo>
                  <a:lnTo>
                    <a:pt x="50" y="352"/>
                  </a:lnTo>
                  <a:lnTo>
                    <a:pt x="51" y="352"/>
                  </a:lnTo>
                  <a:lnTo>
                    <a:pt x="53" y="352"/>
                  </a:lnTo>
                  <a:lnTo>
                    <a:pt x="55" y="352"/>
                  </a:lnTo>
                  <a:lnTo>
                    <a:pt x="56" y="353"/>
                  </a:lnTo>
                  <a:lnTo>
                    <a:pt x="58" y="352"/>
                  </a:lnTo>
                  <a:lnTo>
                    <a:pt x="60" y="352"/>
                  </a:lnTo>
                  <a:lnTo>
                    <a:pt x="63" y="352"/>
                  </a:lnTo>
                  <a:lnTo>
                    <a:pt x="65" y="351"/>
                  </a:lnTo>
                  <a:lnTo>
                    <a:pt x="68" y="351"/>
                  </a:lnTo>
                  <a:lnTo>
                    <a:pt x="73" y="349"/>
                  </a:lnTo>
                  <a:lnTo>
                    <a:pt x="74" y="348"/>
                  </a:lnTo>
                  <a:lnTo>
                    <a:pt x="76" y="348"/>
                  </a:lnTo>
                  <a:lnTo>
                    <a:pt x="77" y="348"/>
                  </a:lnTo>
                  <a:lnTo>
                    <a:pt x="78" y="348"/>
                  </a:lnTo>
                  <a:lnTo>
                    <a:pt x="79" y="348"/>
                  </a:lnTo>
                  <a:lnTo>
                    <a:pt x="80" y="348"/>
                  </a:lnTo>
                  <a:lnTo>
                    <a:pt x="81" y="348"/>
                  </a:lnTo>
                  <a:lnTo>
                    <a:pt x="84" y="350"/>
                  </a:lnTo>
                  <a:lnTo>
                    <a:pt x="85" y="350"/>
                  </a:lnTo>
                  <a:lnTo>
                    <a:pt x="86" y="350"/>
                  </a:lnTo>
                  <a:lnTo>
                    <a:pt x="91" y="351"/>
                  </a:lnTo>
                  <a:lnTo>
                    <a:pt x="95" y="352"/>
                  </a:lnTo>
                  <a:lnTo>
                    <a:pt x="97" y="352"/>
                  </a:lnTo>
                  <a:lnTo>
                    <a:pt x="98" y="352"/>
                  </a:lnTo>
                  <a:lnTo>
                    <a:pt x="99" y="352"/>
                  </a:lnTo>
                  <a:lnTo>
                    <a:pt x="100" y="352"/>
                  </a:lnTo>
                  <a:lnTo>
                    <a:pt x="101" y="352"/>
                  </a:lnTo>
                  <a:lnTo>
                    <a:pt x="102" y="351"/>
                  </a:lnTo>
                  <a:lnTo>
                    <a:pt x="103" y="351"/>
                  </a:lnTo>
                  <a:lnTo>
                    <a:pt x="104" y="351"/>
                  </a:lnTo>
                  <a:lnTo>
                    <a:pt x="104" y="350"/>
                  </a:lnTo>
                  <a:lnTo>
                    <a:pt x="105" y="350"/>
                  </a:lnTo>
                  <a:lnTo>
                    <a:pt x="106" y="349"/>
                  </a:lnTo>
                  <a:lnTo>
                    <a:pt x="107" y="348"/>
                  </a:lnTo>
                  <a:lnTo>
                    <a:pt x="110" y="343"/>
                  </a:lnTo>
                  <a:lnTo>
                    <a:pt x="111" y="341"/>
                  </a:lnTo>
                  <a:lnTo>
                    <a:pt x="111" y="340"/>
                  </a:lnTo>
                  <a:lnTo>
                    <a:pt x="115" y="333"/>
                  </a:lnTo>
                  <a:lnTo>
                    <a:pt x="116" y="331"/>
                  </a:lnTo>
                  <a:lnTo>
                    <a:pt x="117" y="329"/>
                  </a:lnTo>
                  <a:lnTo>
                    <a:pt x="118" y="325"/>
                  </a:lnTo>
                  <a:lnTo>
                    <a:pt x="119" y="324"/>
                  </a:lnTo>
                  <a:lnTo>
                    <a:pt x="119" y="321"/>
                  </a:lnTo>
                  <a:lnTo>
                    <a:pt x="120" y="318"/>
                  </a:lnTo>
                  <a:lnTo>
                    <a:pt x="120" y="316"/>
                  </a:lnTo>
                  <a:lnTo>
                    <a:pt x="120" y="315"/>
                  </a:lnTo>
                  <a:lnTo>
                    <a:pt x="121" y="313"/>
                  </a:lnTo>
                  <a:lnTo>
                    <a:pt x="123" y="307"/>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26" name="Freeform 238">
              <a:extLst>
                <a:ext uri="{FF2B5EF4-FFF2-40B4-BE49-F238E27FC236}">
                  <a16:creationId xmlns:a16="http://schemas.microsoft.com/office/drawing/2014/main" id="{47FF9668-BEFE-4EBA-B578-B09BB6319448}"/>
                </a:ext>
              </a:extLst>
            </p:cNvPr>
            <p:cNvSpPr>
              <a:spLocks/>
            </p:cNvSpPr>
            <p:nvPr/>
          </p:nvSpPr>
          <p:spPr bwMode="auto">
            <a:xfrm>
              <a:off x="6375925" y="4294600"/>
              <a:ext cx="583984" cy="403999"/>
            </a:xfrm>
            <a:custGeom>
              <a:avLst/>
              <a:gdLst>
                <a:gd name="T0" fmla="*/ 5 w 487"/>
                <a:gd name="T1" fmla="*/ 300 h 307"/>
                <a:gd name="T2" fmla="*/ 12 w 487"/>
                <a:gd name="T3" fmla="*/ 297 h 307"/>
                <a:gd name="T4" fmla="*/ 22 w 487"/>
                <a:gd name="T5" fmla="*/ 302 h 307"/>
                <a:gd name="T6" fmla="*/ 30 w 487"/>
                <a:gd name="T7" fmla="*/ 304 h 307"/>
                <a:gd name="T8" fmla="*/ 35 w 487"/>
                <a:gd name="T9" fmla="*/ 301 h 307"/>
                <a:gd name="T10" fmla="*/ 41 w 487"/>
                <a:gd name="T11" fmla="*/ 289 h 307"/>
                <a:gd name="T12" fmla="*/ 55 w 487"/>
                <a:gd name="T13" fmla="*/ 278 h 307"/>
                <a:gd name="T14" fmla="*/ 60 w 487"/>
                <a:gd name="T15" fmla="*/ 265 h 307"/>
                <a:gd name="T16" fmla="*/ 63 w 487"/>
                <a:gd name="T17" fmla="*/ 263 h 307"/>
                <a:gd name="T18" fmla="*/ 71 w 487"/>
                <a:gd name="T19" fmla="*/ 269 h 307"/>
                <a:gd name="T20" fmla="*/ 82 w 487"/>
                <a:gd name="T21" fmla="*/ 283 h 307"/>
                <a:gd name="T22" fmla="*/ 93 w 487"/>
                <a:gd name="T23" fmla="*/ 288 h 307"/>
                <a:gd name="T24" fmla="*/ 99 w 487"/>
                <a:gd name="T25" fmla="*/ 286 h 307"/>
                <a:gd name="T26" fmla="*/ 118 w 487"/>
                <a:gd name="T27" fmla="*/ 268 h 307"/>
                <a:gd name="T28" fmla="*/ 121 w 487"/>
                <a:gd name="T29" fmla="*/ 259 h 307"/>
                <a:gd name="T30" fmla="*/ 127 w 487"/>
                <a:gd name="T31" fmla="*/ 247 h 307"/>
                <a:gd name="T32" fmla="*/ 128 w 487"/>
                <a:gd name="T33" fmla="*/ 238 h 307"/>
                <a:gd name="T34" fmla="*/ 128 w 487"/>
                <a:gd name="T35" fmla="*/ 226 h 307"/>
                <a:gd name="T36" fmla="*/ 134 w 487"/>
                <a:gd name="T37" fmla="*/ 221 h 307"/>
                <a:gd name="T38" fmla="*/ 153 w 487"/>
                <a:gd name="T39" fmla="*/ 220 h 307"/>
                <a:gd name="T40" fmla="*/ 166 w 487"/>
                <a:gd name="T41" fmla="*/ 215 h 307"/>
                <a:gd name="T42" fmla="*/ 178 w 487"/>
                <a:gd name="T43" fmla="*/ 210 h 307"/>
                <a:gd name="T44" fmla="*/ 190 w 487"/>
                <a:gd name="T45" fmla="*/ 214 h 307"/>
                <a:gd name="T46" fmla="*/ 198 w 487"/>
                <a:gd name="T47" fmla="*/ 215 h 307"/>
                <a:gd name="T48" fmla="*/ 208 w 487"/>
                <a:gd name="T49" fmla="*/ 210 h 307"/>
                <a:gd name="T50" fmla="*/ 229 w 487"/>
                <a:gd name="T51" fmla="*/ 208 h 307"/>
                <a:gd name="T52" fmla="*/ 246 w 487"/>
                <a:gd name="T53" fmla="*/ 212 h 307"/>
                <a:gd name="T54" fmla="*/ 260 w 487"/>
                <a:gd name="T55" fmla="*/ 211 h 307"/>
                <a:gd name="T56" fmla="*/ 272 w 487"/>
                <a:gd name="T57" fmla="*/ 204 h 307"/>
                <a:gd name="T58" fmla="*/ 277 w 487"/>
                <a:gd name="T59" fmla="*/ 198 h 307"/>
                <a:gd name="T60" fmla="*/ 278 w 487"/>
                <a:gd name="T61" fmla="*/ 183 h 307"/>
                <a:gd name="T62" fmla="*/ 281 w 487"/>
                <a:gd name="T63" fmla="*/ 175 h 307"/>
                <a:gd name="T64" fmla="*/ 290 w 487"/>
                <a:gd name="T65" fmla="*/ 171 h 307"/>
                <a:gd name="T66" fmla="*/ 304 w 487"/>
                <a:gd name="T67" fmla="*/ 162 h 307"/>
                <a:gd name="T68" fmla="*/ 317 w 487"/>
                <a:gd name="T69" fmla="*/ 156 h 307"/>
                <a:gd name="T70" fmla="*/ 333 w 487"/>
                <a:gd name="T71" fmla="*/ 160 h 307"/>
                <a:gd name="T72" fmla="*/ 349 w 487"/>
                <a:gd name="T73" fmla="*/ 158 h 307"/>
                <a:gd name="T74" fmla="*/ 366 w 487"/>
                <a:gd name="T75" fmla="*/ 148 h 307"/>
                <a:gd name="T76" fmla="*/ 405 w 487"/>
                <a:gd name="T77" fmla="*/ 132 h 307"/>
                <a:gd name="T78" fmla="*/ 416 w 487"/>
                <a:gd name="T79" fmla="*/ 123 h 307"/>
                <a:gd name="T80" fmla="*/ 425 w 487"/>
                <a:gd name="T81" fmla="*/ 111 h 307"/>
                <a:gd name="T82" fmla="*/ 436 w 487"/>
                <a:gd name="T83" fmla="*/ 108 h 307"/>
                <a:gd name="T84" fmla="*/ 450 w 487"/>
                <a:gd name="T85" fmla="*/ 109 h 307"/>
                <a:gd name="T86" fmla="*/ 468 w 487"/>
                <a:gd name="T87" fmla="*/ 105 h 307"/>
                <a:gd name="T88" fmla="*/ 480 w 487"/>
                <a:gd name="T89" fmla="*/ 101 h 307"/>
                <a:gd name="T90" fmla="*/ 486 w 487"/>
                <a:gd name="T91" fmla="*/ 89 h 307"/>
                <a:gd name="T92" fmla="*/ 487 w 487"/>
                <a:gd name="T93" fmla="*/ 81 h 307"/>
                <a:gd name="T94" fmla="*/ 481 w 487"/>
                <a:gd name="T95" fmla="*/ 77 h 307"/>
                <a:gd name="T96" fmla="*/ 458 w 487"/>
                <a:gd name="T97" fmla="*/ 67 h 307"/>
                <a:gd name="T98" fmla="*/ 454 w 487"/>
                <a:gd name="T99" fmla="*/ 61 h 307"/>
                <a:gd name="T100" fmla="*/ 454 w 487"/>
                <a:gd name="T101" fmla="*/ 56 h 307"/>
                <a:gd name="T102" fmla="*/ 455 w 487"/>
                <a:gd name="T103" fmla="*/ 50 h 307"/>
                <a:gd name="T104" fmla="*/ 445 w 487"/>
                <a:gd name="T105" fmla="*/ 48 h 307"/>
                <a:gd name="T106" fmla="*/ 436 w 487"/>
                <a:gd name="T107" fmla="*/ 45 h 307"/>
                <a:gd name="T108" fmla="*/ 433 w 487"/>
                <a:gd name="T109" fmla="*/ 38 h 307"/>
                <a:gd name="T110" fmla="*/ 437 w 487"/>
                <a:gd name="T111" fmla="*/ 26 h 307"/>
                <a:gd name="T112" fmla="*/ 441 w 487"/>
                <a:gd name="T113" fmla="*/ 12 h 307"/>
                <a:gd name="T114" fmla="*/ 450 w 487"/>
                <a:gd name="T115"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7" h="307">
                  <a:moveTo>
                    <a:pt x="0" y="307"/>
                  </a:moveTo>
                  <a:lnTo>
                    <a:pt x="1" y="305"/>
                  </a:lnTo>
                  <a:lnTo>
                    <a:pt x="2" y="304"/>
                  </a:lnTo>
                  <a:lnTo>
                    <a:pt x="2" y="303"/>
                  </a:lnTo>
                  <a:lnTo>
                    <a:pt x="3" y="302"/>
                  </a:lnTo>
                  <a:lnTo>
                    <a:pt x="4" y="301"/>
                  </a:lnTo>
                  <a:lnTo>
                    <a:pt x="5" y="300"/>
                  </a:lnTo>
                  <a:lnTo>
                    <a:pt x="6" y="299"/>
                  </a:lnTo>
                  <a:lnTo>
                    <a:pt x="7" y="299"/>
                  </a:lnTo>
                  <a:lnTo>
                    <a:pt x="8" y="298"/>
                  </a:lnTo>
                  <a:lnTo>
                    <a:pt x="9" y="298"/>
                  </a:lnTo>
                  <a:lnTo>
                    <a:pt x="10" y="297"/>
                  </a:lnTo>
                  <a:lnTo>
                    <a:pt x="11" y="297"/>
                  </a:lnTo>
                  <a:lnTo>
                    <a:pt x="12" y="297"/>
                  </a:lnTo>
                  <a:lnTo>
                    <a:pt x="13" y="297"/>
                  </a:lnTo>
                  <a:lnTo>
                    <a:pt x="14" y="298"/>
                  </a:lnTo>
                  <a:lnTo>
                    <a:pt x="16" y="298"/>
                  </a:lnTo>
                  <a:lnTo>
                    <a:pt x="17" y="299"/>
                  </a:lnTo>
                  <a:lnTo>
                    <a:pt x="18" y="299"/>
                  </a:lnTo>
                  <a:lnTo>
                    <a:pt x="19" y="300"/>
                  </a:lnTo>
                  <a:lnTo>
                    <a:pt x="22" y="302"/>
                  </a:lnTo>
                  <a:lnTo>
                    <a:pt x="23" y="303"/>
                  </a:lnTo>
                  <a:lnTo>
                    <a:pt x="25" y="303"/>
                  </a:lnTo>
                  <a:lnTo>
                    <a:pt x="26" y="304"/>
                  </a:lnTo>
                  <a:lnTo>
                    <a:pt x="27" y="304"/>
                  </a:lnTo>
                  <a:lnTo>
                    <a:pt x="28" y="304"/>
                  </a:lnTo>
                  <a:lnTo>
                    <a:pt x="29" y="304"/>
                  </a:lnTo>
                  <a:lnTo>
                    <a:pt x="30" y="304"/>
                  </a:lnTo>
                  <a:lnTo>
                    <a:pt x="31" y="303"/>
                  </a:lnTo>
                  <a:lnTo>
                    <a:pt x="32" y="303"/>
                  </a:lnTo>
                  <a:lnTo>
                    <a:pt x="33" y="303"/>
                  </a:lnTo>
                  <a:lnTo>
                    <a:pt x="33" y="302"/>
                  </a:lnTo>
                  <a:lnTo>
                    <a:pt x="34" y="302"/>
                  </a:lnTo>
                  <a:lnTo>
                    <a:pt x="35" y="301"/>
                  </a:lnTo>
                  <a:lnTo>
                    <a:pt x="35" y="301"/>
                  </a:lnTo>
                  <a:lnTo>
                    <a:pt x="36" y="300"/>
                  </a:lnTo>
                  <a:lnTo>
                    <a:pt x="36" y="298"/>
                  </a:lnTo>
                  <a:lnTo>
                    <a:pt x="38" y="294"/>
                  </a:lnTo>
                  <a:lnTo>
                    <a:pt x="39" y="292"/>
                  </a:lnTo>
                  <a:lnTo>
                    <a:pt x="40" y="290"/>
                  </a:lnTo>
                  <a:lnTo>
                    <a:pt x="40" y="289"/>
                  </a:lnTo>
                  <a:lnTo>
                    <a:pt x="41" y="289"/>
                  </a:lnTo>
                  <a:lnTo>
                    <a:pt x="42" y="287"/>
                  </a:lnTo>
                  <a:lnTo>
                    <a:pt x="45" y="285"/>
                  </a:lnTo>
                  <a:lnTo>
                    <a:pt x="47" y="284"/>
                  </a:lnTo>
                  <a:lnTo>
                    <a:pt x="50" y="281"/>
                  </a:lnTo>
                  <a:lnTo>
                    <a:pt x="53" y="279"/>
                  </a:lnTo>
                  <a:lnTo>
                    <a:pt x="54" y="278"/>
                  </a:lnTo>
                  <a:lnTo>
                    <a:pt x="55" y="278"/>
                  </a:lnTo>
                  <a:lnTo>
                    <a:pt x="55" y="277"/>
                  </a:lnTo>
                  <a:lnTo>
                    <a:pt x="56" y="276"/>
                  </a:lnTo>
                  <a:lnTo>
                    <a:pt x="57" y="274"/>
                  </a:lnTo>
                  <a:lnTo>
                    <a:pt x="58" y="272"/>
                  </a:lnTo>
                  <a:lnTo>
                    <a:pt x="59" y="270"/>
                  </a:lnTo>
                  <a:lnTo>
                    <a:pt x="60" y="266"/>
                  </a:lnTo>
                  <a:lnTo>
                    <a:pt x="60" y="265"/>
                  </a:lnTo>
                  <a:lnTo>
                    <a:pt x="61" y="264"/>
                  </a:lnTo>
                  <a:lnTo>
                    <a:pt x="61" y="264"/>
                  </a:lnTo>
                  <a:lnTo>
                    <a:pt x="61" y="263"/>
                  </a:lnTo>
                  <a:lnTo>
                    <a:pt x="61" y="263"/>
                  </a:lnTo>
                  <a:lnTo>
                    <a:pt x="62" y="263"/>
                  </a:lnTo>
                  <a:lnTo>
                    <a:pt x="63" y="263"/>
                  </a:lnTo>
                  <a:lnTo>
                    <a:pt x="63" y="263"/>
                  </a:lnTo>
                  <a:lnTo>
                    <a:pt x="64" y="263"/>
                  </a:lnTo>
                  <a:lnTo>
                    <a:pt x="65" y="264"/>
                  </a:lnTo>
                  <a:lnTo>
                    <a:pt x="66" y="264"/>
                  </a:lnTo>
                  <a:lnTo>
                    <a:pt x="66" y="265"/>
                  </a:lnTo>
                  <a:lnTo>
                    <a:pt x="67" y="265"/>
                  </a:lnTo>
                  <a:lnTo>
                    <a:pt x="69" y="267"/>
                  </a:lnTo>
                  <a:lnTo>
                    <a:pt x="71" y="269"/>
                  </a:lnTo>
                  <a:lnTo>
                    <a:pt x="72" y="271"/>
                  </a:lnTo>
                  <a:lnTo>
                    <a:pt x="75" y="276"/>
                  </a:lnTo>
                  <a:lnTo>
                    <a:pt x="76" y="278"/>
                  </a:lnTo>
                  <a:lnTo>
                    <a:pt x="77" y="279"/>
                  </a:lnTo>
                  <a:lnTo>
                    <a:pt x="78" y="281"/>
                  </a:lnTo>
                  <a:lnTo>
                    <a:pt x="80" y="282"/>
                  </a:lnTo>
                  <a:lnTo>
                    <a:pt x="82" y="283"/>
                  </a:lnTo>
                  <a:lnTo>
                    <a:pt x="84" y="285"/>
                  </a:lnTo>
                  <a:lnTo>
                    <a:pt x="85" y="285"/>
                  </a:lnTo>
                  <a:lnTo>
                    <a:pt x="86" y="286"/>
                  </a:lnTo>
                  <a:lnTo>
                    <a:pt x="89" y="287"/>
                  </a:lnTo>
                  <a:lnTo>
                    <a:pt x="91" y="288"/>
                  </a:lnTo>
                  <a:lnTo>
                    <a:pt x="92" y="288"/>
                  </a:lnTo>
                  <a:lnTo>
                    <a:pt x="93" y="288"/>
                  </a:lnTo>
                  <a:lnTo>
                    <a:pt x="94" y="288"/>
                  </a:lnTo>
                  <a:lnTo>
                    <a:pt x="95" y="288"/>
                  </a:lnTo>
                  <a:lnTo>
                    <a:pt x="96" y="288"/>
                  </a:lnTo>
                  <a:lnTo>
                    <a:pt x="96" y="288"/>
                  </a:lnTo>
                  <a:lnTo>
                    <a:pt x="97" y="287"/>
                  </a:lnTo>
                  <a:lnTo>
                    <a:pt x="98" y="287"/>
                  </a:lnTo>
                  <a:lnTo>
                    <a:pt x="99" y="286"/>
                  </a:lnTo>
                  <a:lnTo>
                    <a:pt x="100" y="286"/>
                  </a:lnTo>
                  <a:lnTo>
                    <a:pt x="102" y="285"/>
                  </a:lnTo>
                  <a:lnTo>
                    <a:pt x="104" y="283"/>
                  </a:lnTo>
                  <a:lnTo>
                    <a:pt x="108" y="278"/>
                  </a:lnTo>
                  <a:lnTo>
                    <a:pt x="112" y="274"/>
                  </a:lnTo>
                  <a:lnTo>
                    <a:pt x="117" y="269"/>
                  </a:lnTo>
                  <a:lnTo>
                    <a:pt x="118" y="268"/>
                  </a:lnTo>
                  <a:lnTo>
                    <a:pt x="119" y="267"/>
                  </a:lnTo>
                  <a:lnTo>
                    <a:pt x="119" y="266"/>
                  </a:lnTo>
                  <a:lnTo>
                    <a:pt x="120" y="265"/>
                  </a:lnTo>
                  <a:lnTo>
                    <a:pt x="120" y="263"/>
                  </a:lnTo>
                  <a:lnTo>
                    <a:pt x="121" y="262"/>
                  </a:lnTo>
                  <a:lnTo>
                    <a:pt x="121" y="260"/>
                  </a:lnTo>
                  <a:lnTo>
                    <a:pt x="121" y="259"/>
                  </a:lnTo>
                  <a:lnTo>
                    <a:pt x="121" y="258"/>
                  </a:lnTo>
                  <a:lnTo>
                    <a:pt x="121" y="257"/>
                  </a:lnTo>
                  <a:lnTo>
                    <a:pt x="122" y="255"/>
                  </a:lnTo>
                  <a:lnTo>
                    <a:pt x="123" y="253"/>
                  </a:lnTo>
                  <a:lnTo>
                    <a:pt x="124" y="251"/>
                  </a:lnTo>
                  <a:lnTo>
                    <a:pt x="126" y="248"/>
                  </a:lnTo>
                  <a:lnTo>
                    <a:pt x="127" y="247"/>
                  </a:lnTo>
                  <a:lnTo>
                    <a:pt x="127" y="246"/>
                  </a:lnTo>
                  <a:lnTo>
                    <a:pt x="127" y="245"/>
                  </a:lnTo>
                  <a:lnTo>
                    <a:pt x="128" y="244"/>
                  </a:lnTo>
                  <a:lnTo>
                    <a:pt x="128" y="243"/>
                  </a:lnTo>
                  <a:lnTo>
                    <a:pt x="128" y="242"/>
                  </a:lnTo>
                  <a:lnTo>
                    <a:pt x="128" y="241"/>
                  </a:lnTo>
                  <a:lnTo>
                    <a:pt x="128" y="238"/>
                  </a:lnTo>
                  <a:lnTo>
                    <a:pt x="128" y="236"/>
                  </a:lnTo>
                  <a:lnTo>
                    <a:pt x="127" y="232"/>
                  </a:lnTo>
                  <a:lnTo>
                    <a:pt x="127" y="230"/>
                  </a:lnTo>
                  <a:lnTo>
                    <a:pt x="127" y="229"/>
                  </a:lnTo>
                  <a:lnTo>
                    <a:pt x="127" y="227"/>
                  </a:lnTo>
                  <a:lnTo>
                    <a:pt x="128" y="227"/>
                  </a:lnTo>
                  <a:lnTo>
                    <a:pt x="128" y="226"/>
                  </a:lnTo>
                  <a:lnTo>
                    <a:pt x="129" y="225"/>
                  </a:lnTo>
                  <a:lnTo>
                    <a:pt x="129" y="224"/>
                  </a:lnTo>
                  <a:lnTo>
                    <a:pt x="130" y="224"/>
                  </a:lnTo>
                  <a:lnTo>
                    <a:pt x="131" y="223"/>
                  </a:lnTo>
                  <a:lnTo>
                    <a:pt x="132" y="222"/>
                  </a:lnTo>
                  <a:lnTo>
                    <a:pt x="133" y="222"/>
                  </a:lnTo>
                  <a:lnTo>
                    <a:pt x="134" y="221"/>
                  </a:lnTo>
                  <a:lnTo>
                    <a:pt x="136" y="221"/>
                  </a:lnTo>
                  <a:lnTo>
                    <a:pt x="137" y="220"/>
                  </a:lnTo>
                  <a:lnTo>
                    <a:pt x="139" y="220"/>
                  </a:lnTo>
                  <a:lnTo>
                    <a:pt x="140" y="220"/>
                  </a:lnTo>
                  <a:lnTo>
                    <a:pt x="143" y="220"/>
                  </a:lnTo>
                  <a:lnTo>
                    <a:pt x="150" y="220"/>
                  </a:lnTo>
                  <a:lnTo>
                    <a:pt x="153" y="220"/>
                  </a:lnTo>
                  <a:lnTo>
                    <a:pt x="155" y="219"/>
                  </a:lnTo>
                  <a:lnTo>
                    <a:pt x="158" y="219"/>
                  </a:lnTo>
                  <a:lnTo>
                    <a:pt x="160" y="218"/>
                  </a:lnTo>
                  <a:lnTo>
                    <a:pt x="161" y="218"/>
                  </a:lnTo>
                  <a:lnTo>
                    <a:pt x="162" y="217"/>
                  </a:lnTo>
                  <a:lnTo>
                    <a:pt x="164" y="216"/>
                  </a:lnTo>
                  <a:lnTo>
                    <a:pt x="166" y="215"/>
                  </a:lnTo>
                  <a:lnTo>
                    <a:pt x="168" y="214"/>
                  </a:lnTo>
                  <a:lnTo>
                    <a:pt x="170" y="212"/>
                  </a:lnTo>
                  <a:lnTo>
                    <a:pt x="172" y="212"/>
                  </a:lnTo>
                  <a:lnTo>
                    <a:pt x="173" y="211"/>
                  </a:lnTo>
                  <a:lnTo>
                    <a:pt x="175" y="211"/>
                  </a:lnTo>
                  <a:lnTo>
                    <a:pt x="176" y="210"/>
                  </a:lnTo>
                  <a:lnTo>
                    <a:pt x="178" y="210"/>
                  </a:lnTo>
                  <a:lnTo>
                    <a:pt x="179" y="210"/>
                  </a:lnTo>
                  <a:lnTo>
                    <a:pt x="180" y="210"/>
                  </a:lnTo>
                  <a:lnTo>
                    <a:pt x="182" y="210"/>
                  </a:lnTo>
                  <a:lnTo>
                    <a:pt x="183" y="211"/>
                  </a:lnTo>
                  <a:lnTo>
                    <a:pt x="184" y="211"/>
                  </a:lnTo>
                  <a:lnTo>
                    <a:pt x="185" y="211"/>
                  </a:lnTo>
                  <a:lnTo>
                    <a:pt x="190" y="214"/>
                  </a:lnTo>
                  <a:lnTo>
                    <a:pt x="192" y="214"/>
                  </a:lnTo>
                  <a:lnTo>
                    <a:pt x="193" y="215"/>
                  </a:lnTo>
                  <a:lnTo>
                    <a:pt x="194" y="215"/>
                  </a:lnTo>
                  <a:lnTo>
                    <a:pt x="195" y="215"/>
                  </a:lnTo>
                  <a:lnTo>
                    <a:pt x="196" y="215"/>
                  </a:lnTo>
                  <a:lnTo>
                    <a:pt x="197" y="215"/>
                  </a:lnTo>
                  <a:lnTo>
                    <a:pt x="198" y="215"/>
                  </a:lnTo>
                  <a:lnTo>
                    <a:pt x="198" y="215"/>
                  </a:lnTo>
                  <a:lnTo>
                    <a:pt x="199" y="215"/>
                  </a:lnTo>
                  <a:lnTo>
                    <a:pt x="200" y="214"/>
                  </a:lnTo>
                  <a:lnTo>
                    <a:pt x="202" y="213"/>
                  </a:lnTo>
                  <a:lnTo>
                    <a:pt x="205" y="212"/>
                  </a:lnTo>
                  <a:lnTo>
                    <a:pt x="207" y="211"/>
                  </a:lnTo>
                  <a:lnTo>
                    <a:pt x="208" y="210"/>
                  </a:lnTo>
                  <a:lnTo>
                    <a:pt x="210" y="210"/>
                  </a:lnTo>
                  <a:lnTo>
                    <a:pt x="215" y="210"/>
                  </a:lnTo>
                  <a:lnTo>
                    <a:pt x="221" y="208"/>
                  </a:lnTo>
                  <a:lnTo>
                    <a:pt x="222" y="208"/>
                  </a:lnTo>
                  <a:lnTo>
                    <a:pt x="224" y="208"/>
                  </a:lnTo>
                  <a:lnTo>
                    <a:pt x="227" y="208"/>
                  </a:lnTo>
                  <a:lnTo>
                    <a:pt x="229" y="208"/>
                  </a:lnTo>
                  <a:lnTo>
                    <a:pt x="232" y="208"/>
                  </a:lnTo>
                  <a:lnTo>
                    <a:pt x="234" y="208"/>
                  </a:lnTo>
                  <a:lnTo>
                    <a:pt x="237" y="209"/>
                  </a:lnTo>
                  <a:lnTo>
                    <a:pt x="239" y="209"/>
                  </a:lnTo>
                  <a:lnTo>
                    <a:pt x="241" y="210"/>
                  </a:lnTo>
                  <a:lnTo>
                    <a:pt x="245" y="211"/>
                  </a:lnTo>
                  <a:lnTo>
                    <a:pt x="246" y="212"/>
                  </a:lnTo>
                  <a:lnTo>
                    <a:pt x="248" y="212"/>
                  </a:lnTo>
                  <a:lnTo>
                    <a:pt x="250" y="212"/>
                  </a:lnTo>
                  <a:lnTo>
                    <a:pt x="252" y="212"/>
                  </a:lnTo>
                  <a:lnTo>
                    <a:pt x="254" y="212"/>
                  </a:lnTo>
                  <a:lnTo>
                    <a:pt x="256" y="212"/>
                  </a:lnTo>
                  <a:lnTo>
                    <a:pt x="258" y="212"/>
                  </a:lnTo>
                  <a:lnTo>
                    <a:pt x="260" y="211"/>
                  </a:lnTo>
                  <a:lnTo>
                    <a:pt x="261" y="210"/>
                  </a:lnTo>
                  <a:lnTo>
                    <a:pt x="262" y="209"/>
                  </a:lnTo>
                  <a:lnTo>
                    <a:pt x="265" y="207"/>
                  </a:lnTo>
                  <a:lnTo>
                    <a:pt x="266" y="206"/>
                  </a:lnTo>
                  <a:lnTo>
                    <a:pt x="268" y="205"/>
                  </a:lnTo>
                  <a:lnTo>
                    <a:pt x="271" y="204"/>
                  </a:lnTo>
                  <a:lnTo>
                    <a:pt x="272" y="204"/>
                  </a:lnTo>
                  <a:lnTo>
                    <a:pt x="273" y="203"/>
                  </a:lnTo>
                  <a:lnTo>
                    <a:pt x="274" y="202"/>
                  </a:lnTo>
                  <a:lnTo>
                    <a:pt x="275" y="202"/>
                  </a:lnTo>
                  <a:lnTo>
                    <a:pt x="276" y="201"/>
                  </a:lnTo>
                  <a:lnTo>
                    <a:pt x="276" y="200"/>
                  </a:lnTo>
                  <a:lnTo>
                    <a:pt x="277" y="199"/>
                  </a:lnTo>
                  <a:lnTo>
                    <a:pt x="277" y="198"/>
                  </a:lnTo>
                  <a:lnTo>
                    <a:pt x="277" y="197"/>
                  </a:lnTo>
                  <a:lnTo>
                    <a:pt x="278" y="195"/>
                  </a:lnTo>
                  <a:lnTo>
                    <a:pt x="278" y="193"/>
                  </a:lnTo>
                  <a:lnTo>
                    <a:pt x="277" y="189"/>
                  </a:lnTo>
                  <a:lnTo>
                    <a:pt x="277" y="187"/>
                  </a:lnTo>
                  <a:lnTo>
                    <a:pt x="277" y="185"/>
                  </a:lnTo>
                  <a:lnTo>
                    <a:pt x="278" y="183"/>
                  </a:lnTo>
                  <a:lnTo>
                    <a:pt x="278" y="182"/>
                  </a:lnTo>
                  <a:lnTo>
                    <a:pt x="278" y="180"/>
                  </a:lnTo>
                  <a:lnTo>
                    <a:pt x="279" y="179"/>
                  </a:lnTo>
                  <a:lnTo>
                    <a:pt x="279" y="178"/>
                  </a:lnTo>
                  <a:lnTo>
                    <a:pt x="280" y="176"/>
                  </a:lnTo>
                  <a:lnTo>
                    <a:pt x="280" y="175"/>
                  </a:lnTo>
                  <a:lnTo>
                    <a:pt x="281" y="175"/>
                  </a:lnTo>
                  <a:lnTo>
                    <a:pt x="282" y="174"/>
                  </a:lnTo>
                  <a:lnTo>
                    <a:pt x="282" y="173"/>
                  </a:lnTo>
                  <a:lnTo>
                    <a:pt x="283" y="173"/>
                  </a:lnTo>
                  <a:lnTo>
                    <a:pt x="284" y="173"/>
                  </a:lnTo>
                  <a:lnTo>
                    <a:pt x="284" y="172"/>
                  </a:lnTo>
                  <a:lnTo>
                    <a:pt x="286" y="172"/>
                  </a:lnTo>
                  <a:lnTo>
                    <a:pt x="290" y="171"/>
                  </a:lnTo>
                  <a:lnTo>
                    <a:pt x="292" y="171"/>
                  </a:lnTo>
                  <a:lnTo>
                    <a:pt x="294" y="170"/>
                  </a:lnTo>
                  <a:lnTo>
                    <a:pt x="296" y="169"/>
                  </a:lnTo>
                  <a:lnTo>
                    <a:pt x="298" y="168"/>
                  </a:lnTo>
                  <a:lnTo>
                    <a:pt x="300" y="166"/>
                  </a:lnTo>
                  <a:lnTo>
                    <a:pt x="302" y="165"/>
                  </a:lnTo>
                  <a:lnTo>
                    <a:pt x="304" y="162"/>
                  </a:lnTo>
                  <a:lnTo>
                    <a:pt x="306" y="161"/>
                  </a:lnTo>
                  <a:lnTo>
                    <a:pt x="307" y="160"/>
                  </a:lnTo>
                  <a:lnTo>
                    <a:pt x="309" y="159"/>
                  </a:lnTo>
                  <a:lnTo>
                    <a:pt x="312" y="158"/>
                  </a:lnTo>
                  <a:lnTo>
                    <a:pt x="314" y="157"/>
                  </a:lnTo>
                  <a:lnTo>
                    <a:pt x="316" y="156"/>
                  </a:lnTo>
                  <a:lnTo>
                    <a:pt x="317" y="156"/>
                  </a:lnTo>
                  <a:lnTo>
                    <a:pt x="318" y="156"/>
                  </a:lnTo>
                  <a:lnTo>
                    <a:pt x="319" y="156"/>
                  </a:lnTo>
                  <a:lnTo>
                    <a:pt x="321" y="157"/>
                  </a:lnTo>
                  <a:lnTo>
                    <a:pt x="322" y="157"/>
                  </a:lnTo>
                  <a:lnTo>
                    <a:pt x="326" y="158"/>
                  </a:lnTo>
                  <a:lnTo>
                    <a:pt x="330" y="159"/>
                  </a:lnTo>
                  <a:lnTo>
                    <a:pt x="333" y="160"/>
                  </a:lnTo>
                  <a:lnTo>
                    <a:pt x="335" y="160"/>
                  </a:lnTo>
                  <a:lnTo>
                    <a:pt x="336" y="160"/>
                  </a:lnTo>
                  <a:lnTo>
                    <a:pt x="337" y="160"/>
                  </a:lnTo>
                  <a:lnTo>
                    <a:pt x="342" y="159"/>
                  </a:lnTo>
                  <a:lnTo>
                    <a:pt x="346" y="159"/>
                  </a:lnTo>
                  <a:lnTo>
                    <a:pt x="347" y="158"/>
                  </a:lnTo>
                  <a:lnTo>
                    <a:pt x="349" y="158"/>
                  </a:lnTo>
                  <a:lnTo>
                    <a:pt x="351" y="157"/>
                  </a:lnTo>
                  <a:lnTo>
                    <a:pt x="352" y="156"/>
                  </a:lnTo>
                  <a:lnTo>
                    <a:pt x="354" y="155"/>
                  </a:lnTo>
                  <a:lnTo>
                    <a:pt x="358" y="152"/>
                  </a:lnTo>
                  <a:lnTo>
                    <a:pt x="360" y="151"/>
                  </a:lnTo>
                  <a:lnTo>
                    <a:pt x="362" y="150"/>
                  </a:lnTo>
                  <a:lnTo>
                    <a:pt x="366" y="148"/>
                  </a:lnTo>
                  <a:lnTo>
                    <a:pt x="377" y="143"/>
                  </a:lnTo>
                  <a:lnTo>
                    <a:pt x="384" y="140"/>
                  </a:lnTo>
                  <a:lnTo>
                    <a:pt x="388" y="138"/>
                  </a:lnTo>
                  <a:lnTo>
                    <a:pt x="391" y="137"/>
                  </a:lnTo>
                  <a:lnTo>
                    <a:pt x="398" y="134"/>
                  </a:lnTo>
                  <a:lnTo>
                    <a:pt x="401" y="133"/>
                  </a:lnTo>
                  <a:lnTo>
                    <a:pt x="405" y="132"/>
                  </a:lnTo>
                  <a:lnTo>
                    <a:pt x="406" y="131"/>
                  </a:lnTo>
                  <a:lnTo>
                    <a:pt x="407" y="130"/>
                  </a:lnTo>
                  <a:lnTo>
                    <a:pt x="410" y="129"/>
                  </a:lnTo>
                  <a:lnTo>
                    <a:pt x="412" y="127"/>
                  </a:lnTo>
                  <a:lnTo>
                    <a:pt x="414" y="126"/>
                  </a:lnTo>
                  <a:lnTo>
                    <a:pt x="415" y="124"/>
                  </a:lnTo>
                  <a:lnTo>
                    <a:pt x="416" y="123"/>
                  </a:lnTo>
                  <a:lnTo>
                    <a:pt x="417" y="121"/>
                  </a:lnTo>
                  <a:lnTo>
                    <a:pt x="418" y="119"/>
                  </a:lnTo>
                  <a:lnTo>
                    <a:pt x="421" y="115"/>
                  </a:lnTo>
                  <a:lnTo>
                    <a:pt x="422" y="114"/>
                  </a:lnTo>
                  <a:lnTo>
                    <a:pt x="423" y="112"/>
                  </a:lnTo>
                  <a:lnTo>
                    <a:pt x="423" y="112"/>
                  </a:lnTo>
                  <a:lnTo>
                    <a:pt x="425" y="111"/>
                  </a:lnTo>
                  <a:lnTo>
                    <a:pt x="426" y="110"/>
                  </a:lnTo>
                  <a:lnTo>
                    <a:pt x="427" y="109"/>
                  </a:lnTo>
                  <a:lnTo>
                    <a:pt x="430" y="109"/>
                  </a:lnTo>
                  <a:lnTo>
                    <a:pt x="432" y="108"/>
                  </a:lnTo>
                  <a:lnTo>
                    <a:pt x="433" y="108"/>
                  </a:lnTo>
                  <a:lnTo>
                    <a:pt x="435" y="108"/>
                  </a:lnTo>
                  <a:lnTo>
                    <a:pt x="436" y="108"/>
                  </a:lnTo>
                  <a:lnTo>
                    <a:pt x="438" y="108"/>
                  </a:lnTo>
                  <a:lnTo>
                    <a:pt x="440" y="108"/>
                  </a:lnTo>
                  <a:lnTo>
                    <a:pt x="444" y="109"/>
                  </a:lnTo>
                  <a:lnTo>
                    <a:pt x="445" y="109"/>
                  </a:lnTo>
                  <a:lnTo>
                    <a:pt x="447" y="109"/>
                  </a:lnTo>
                  <a:lnTo>
                    <a:pt x="449" y="109"/>
                  </a:lnTo>
                  <a:lnTo>
                    <a:pt x="450" y="109"/>
                  </a:lnTo>
                  <a:lnTo>
                    <a:pt x="452" y="109"/>
                  </a:lnTo>
                  <a:lnTo>
                    <a:pt x="454" y="109"/>
                  </a:lnTo>
                  <a:lnTo>
                    <a:pt x="458" y="108"/>
                  </a:lnTo>
                  <a:lnTo>
                    <a:pt x="460" y="108"/>
                  </a:lnTo>
                  <a:lnTo>
                    <a:pt x="462" y="107"/>
                  </a:lnTo>
                  <a:lnTo>
                    <a:pt x="465" y="106"/>
                  </a:lnTo>
                  <a:lnTo>
                    <a:pt x="468" y="105"/>
                  </a:lnTo>
                  <a:lnTo>
                    <a:pt x="469" y="104"/>
                  </a:lnTo>
                  <a:lnTo>
                    <a:pt x="471" y="104"/>
                  </a:lnTo>
                  <a:lnTo>
                    <a:pt x="476" y="103"/>
                  </a:lnTo>
                  <a:lnTo>
                    <a:pt x="477" y="102"/>
                  </a:lnTo>
                  <a:lnTo>
                    <a:pt x="479" y="102"/>
                  </a:lnTo>
                  <a:lnTo>
                    <a:pt x="480" y="101"/>
                  </a:lnTo>
                  <a:lnTo>
                    <a:pt x="480" y="101"/>
                  </a:lnTo>
                  <a:lnTo>
                    <a:pt x="481" y="100"/>
                  </a:lnTo>
                  <a:lnTo>
                    <a:pt x="482" y="100"/>
                  </a:lnTo>
                  <a:lnTo>
                    <a:pt x="483" y="98"/>
                  </a:lnTo>
                  <a:lnTo>
                    <a:pt x="483" y="97"/>
                  </a:lnTo>
                  <a:lnTo>
                    <a:pt x="484" y="96"/>
                  </a:lnTo>
                  <a:lnTo>
                    <a:pt x="485" y="93"/>
                  </a:lnTo>
                  <a:lnTo>
                    <a:pt x="486" y="89"/>
                  </a:lnTo>
                  <a:lnTo>
                    <a:pt x="487" y="87"/>
                  </a:lnTo>
                  <a:lnTo>
                    <a:pt x="487" y="86"/>
                  </a:lnTo>
                  <a:lnTo>
                    <a:pt x="487" y="85"/>
                  </a:lnTo>
                  <a:lnTo>
                    <a:pt x="487" y="84"/>
                  </a:lnTo>
                  <a:lnTo>
                    <a:pt x="487" y="83"/>
                  </a:lnTo>
                  <a:lnTo>
                    <a:pt x="487" y="82"/>
                  </a:lnTo>
                  <a:lnTo>
                    <a:pt x="487" y="81"/>
                  </a:lnTo>
                  <a:lnTo>
                    <a:pt x="486" y="81"/>
                  </a:lnTo>
                  <a:lnTo>
                    <a:pt x="486" y="80"/>
                  </a:lnTo>
                  <a:lnTo>
                    <a:pt x="485" y="79"/>
                  </a:lnTo>
                  <a:lnTo>
                    <a:pt x="484" y="78"/>
                  </a:lnTo>
                  <a:lnTo>
                    <a:pt x="483" y="78"/>
                  </a:lnTo>
                  <a:lnTo>
                    <a:pt x="482" y="77"/>
                  </a:lnTo>
                  <a:lnTo>
                    <a:pt x="481" y="77"/>
                  </a:lnTo>
                  <a:lnTo>
                    <a:pt x="478" y="75"/>
                  </a:lnTo>
                  <a:lnTo>
                    <a:pt x="472" y="73"/>
                  </a:lnTo>
                  <a:lnTo>
                    <a:pt x="468" y="72"/>
                  </a:lnTo>
                  <a:lnTo>
                    <a:pt x="462" y="69"/>
                  </a:lnTo>
                  <a:lnTo>
                    <a:pt x="460" y="69"/>
                  </a:lnTo>
                  <a:lnTo>
                    <a:pt x="459" y="68"/>
                  </a:lnTo>
                  <a:lnTo>
                    <a:pt x="458" y="67"/>
                  </a:lnTo>
                  <a:lnTo>
                    <a:pt x="457" y="67"/>
                  </a:lnTo>
                  <a:lnTo>
                    <a:pt x="456" y="66"/>
                  </a:lnTo>
                  <a:lnTo>
                    <a:pt x="456" y="65"/>
                  </a:lnTo>
                  <a:lnTo>
                    <a:pt x="455" y="65"/>
                  </a:lnTo>
                  <a:lnTo>
                    <a:pt x="455" y="64"/>
                  </a:lnTo>
                  <a:lnTo>
                    <a:pt x="454" y="63"/>
                  </a:lnTo>
                  <a:lnTo>
                    <a:pt x="454" y="61"/>
                  </a:lnTo>
                  <a:lnTo>
                    <a:pt x="453" y="60"/>
                  </a:lnTo>
                  <a:lnTo>
                    <a:pt x="453" y="60"/>
                  </a:lnTo>
                  <a:lnTo>
                    <a:pt x="453" y="59"/>
                  </a:lnTo>
                  <a:lnTo>
                    <a:pt x="453" y="58"/>
                  </a:lnTo>
                  <a:lnTo>
                    <a:pt x="453" y="58"/>
                  </a:lnTo>
                  <a:lnTo>
                    <a:pt x="453" y="57"/>
                  </a:lnTo>
                  <a:lnTo>
                    <a:pt x="454" y="56"/>
                  </a:lnTo>
                  <a:lnTo>
                    <a:pt x="455" y="54"/>
                  </a:lnTo>
                  <a:lnTo>
                    <a:pt x="455" y="53"/>
                  </a:lnTo>
                  <a:lnTo>
                    <a:pt x="456" y="52"/>
                  </a:lnTo>
                  <a:lnTo>
                    <a:pt x="456" y="52"/>
                  </a:lnTo>
                  <a:lnTo>
                    <a:pt x="456" y="51"/>
                  </a:lnTo>
                  <a:lnTo>
                    <a:pt x="455" y="50"/>
                  </a:lnTo>
                  <a:lnTo>
                    <a:pt x="455" y="50"/>
                  </a:lnTo>
                  <a:lnTo>
                    <a:pt x="454" y="49"/>
                  </a:lnTo>
                  <a:lnTo>
                    <a:pt x="454" y="49"/>
                  </a:lnTo>
                  <a:lnTo>
                    <a:pt x="453" y="49"/>
                  </a:lnTo>
                  <a:lnTo>
                    <a:pt x="452" y="49"/>
                  </a:lnTo>
                  <a:lnTo>
                    <a:pt x="451" y="48"/>
                  </a:lnTo>
                  <a:lnTo>
                    <a:pt x="447" y="49"/>
                  </a:lnTo>
                  <a:lnTo>
                    <a:pt x="445" y="48"/>
                  </a:lnTo>
                  <a:lnTo>
                    <a:pt x="442" y="48"/>
                  </a:lnTo>
                  <a:lnTo>
                    <a:pt x="441" y="48"/>
                  </a:lnTo>
                  <a:lnTo>
                    <a:pt x="441" y="48"/>
                  </a:lnTo>
                  <a:lnTo>
                    <a:pt x="439" y="47"/>
                  </a:lnTo>
                  <a:lnTo>
                    <a:pt x="438" y="46"/>
                  </a:lnTo>
                  <a:lnTo>
                    <a:pt x="437" y="46"/>
                  </a:lnTo>
                  <a:lnTo>
                    <a:pt x="436" y="45"/>
                  </a:lnTo>
                  <a:lnTo>
                    <a:pt x="435" y="44"/>
                  </a:lnTo>
                  <a:lnTo>
                    <a:pt x="434" y="43"/>
                  </a:lnTo>
                  <a:lnTo>
                    <a:pt x="434" y="42"/>
                  </a:lnTo>
                  <a:lnTo>
                    <a:pt x="433" y="41"/>
                  </a:lnTo>
                  <a:lnTo>
                    <a:pt x="433" y="41"/>
                  </a:lnTo>
                  <a:lnTo>
                    <a:pt x="433" y="40"/>
                  </a:lnTo>
                  <a:lnTo>
                    <a:pt x="433" y="38"/>
                  </a:lnTo>
                  <a:lnTo>
                    <a:pt x="433" y="35"/>
                  </a:lnTo>
                  <a:lnTo>
                    <a:pt x="433" y="34"/>
                  </a:lnTo>
                  <a:lnTo>
                    <a:pt x="434" y="33"/>
                  </a:lnTo>
                  <a:lnTo>
                    <a:pt x="434" y="32"/>
                  </a:lnTo>
                  <a:lnTo>
                    <a:pt x="434" y="31"/>
                  </a:lnTo>
                  <a:lnTo>
                    <a:pt x="436" y="27"/>
                  </a:lnTo>
                  <a:lnTo>
                    <a:pt x="437" y="26"/>
                  </a:lnTo>
                  <a:lnTo>
                    <a:pt x="438" y="24"/>
                  </a:lnTo>
                  <a:lnTo>
                    <a:pt x="438" y="22"/>
                  </a:lnTo>
                  <a:lnTo>
                    <a:pt x="439" y="21"/>
                  </a:lnTo>
                  <a:lnTo>
                    <a:pt x="439" y="19"/>
                  </a:lnTo>
                  <a:lnTo>
                    <a:pt x="440" y="18"/>
                  </a:lnTo>
                  <a:lnTo>
                    <a:pt x="441" y="13"/>
                  </a:lnTo>
                  <a:lnTo>
                    <a:pt x="441" y="12"/>
                  </a:lnTo>
                  <a:lnTo>
                    <a:pt x="441" y="11"/>
                  </a:lnTo>
                  <a:lnTo>
                    <a:pt x="442" y="10"/>
                  </a:lnTo>
                  <a:lnTo>
                    <a:pt x="442" y="10"/>
                  </a:lnTo>
                  <a:lnTo>
                    <a:pt x="443" y="8"/>
                  </a:lnTo>
                  <a:lnTo>
                    <a:pt x="448" y="2"/>
                  </a:lnTo>
                  <a:lnTo>
                    <a:pt x="449" y="1"/>
                  </a:lnTo>
                  <a:lnTo>
                    <a:pt x="450" y="0"/>
                  </a:lnTo>
                  <a:lnTo>
                    <a:pt x="450" y="0"/>
                  </a:lnTo>
                  <a:lnTo>
                    <a:pt x="450"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27" name="Freeform 239">
              <a:extLst>
                <a:ext uri="{FF2B5EF4-FFF2-40B4-BE49-F238E27FC236}">
                  <a16:creationId xmlns:a16="http://schemas.microsoft.com/office/drawing/2014/main" id="{34C2FA26-9A60-4762-8F73-278C3AF92FA2}"/>
                </a:ext>
              </a:extLst>
            </p:cNvPr>
            <p:cNvSpPr>
              <a:spLocks/>
            </p:cNvSpPr>
            <p:nvPr/>
          </p:nvSpPr>
          <p:spPr bwMode="auto">
            <a:xfrm>
              <a:off x="6934727" y="4323551"/>
              <a:ext cx="637945" cy="471112"/>
            </a:xfrm>
            <a:custGeom>
              <a:avLst/>
              <a:gdLst>
                <a:gd name="T0" fmla="*/ 298 w 532"/>
                <a:gd name="T1" fmla="*/ 4 h 358"/>
                <a:gd name="T2" fmla="*/ 315 w 532"/>
                <a:gd name="T3" fmla="*/ 17 h 358"/>
                <a:gd name="T4" fmla="*/ 328 w 532"/>
                <a:gd name="T5" fmla="*/ 17 h 358"/>
                <a:gd name="T6" fmla="*/ 340 w 532"/>
                <a:gd name="T7" fmla="*/ 8 h 358"/>
                <a:gd name="T8" fmla="*/ 350 w 532"/>
                <a:gd name="T9" fmla="*/ 24 h 358"/>
                <a:gd name="T10" fmla="*/ 369 w 532"/>
                <a:gd name="T11" fmla="*/ 20 h 358"/>
                <a:gd name="T12" fmla="*/ 388 w 532"/>
                <a:gd name="T13" fmla="*/ 46 h 358"/>
                <a:gd name="T14" fmla="*/ 385 w 532"/>
                <a:gd name="T15" fmla="*/ 79 h 358"/>
                <a:gd name="T16" fmla="*/ 403 w 532"/>
                <a:gd name="T17" fmla="*/ 106 h 358"/>
                <a:gd name="T18" fmla="*/ 425 w 532"/>
                <a:gd name="T19" fmla="*/ 134 h 358"/>
                <a:gd name="T20" fmla="*/ 432 w 532"/>
                <a:gd name="T21" fmla="*/ 158 h 358"/>
                <a:gd name="T22" fmla="*/ 451 w 532"/>
                <a:gd name="T23" fmla="*/ 144 h 358"/>
                <a:gd name="T24" fmla="*/ 485 w 532"/>
                <a:gd name="T25" fmla="*/ 155 h 358"/>
                <a:gd name="T26" fmla="*/ 497 w 532"/>
                <a:gd name="T27" fmla="*/ 169 h 358"/>
                <a:gd name="T28" fmla="*/ 506 w 532"/>
                <a:gd name="T29" fmla="*/ 210 h 358"/>
                <a:gd name="T30" fmla="*/ 511 w 532"/>
                <a:gd name="T31" fmla="*/ 252 h 358"/>
                <a:gd name="T32" fmla="*/ 514 w 532"/>
                <a:gd name="T33" fmla="*/ 284 h 358"/>
                <a:gd name="T34" fmla="*/ 531 w 532"/>
                <a:gd name="T35" fmla="*/ 319 h 358"/>
                <a:gd name="T36" fmla="*/ 520 w 532"/>
                <a:gd name="T37" fmla="*/ 330 h 358"/>
                <a:gd name="T38" fmla="*/ 495 w 532"/>
                <a:gd name="T39" fmla="*/ 331 h 358"/>
                <a:gd name="T40" fmla="*/ 476 w 532"/>
                <a:gd name="T41" fmla="*/ 316 h 358"/>
                <a:gd name="T42" fmla="*/ 457 w 532"/>
                <a:gd name="T43" fmla="*/ 330 h 358"/>
                <a:gd name="T44" fmla="*/ 454 w 532"/>
                <a:gd name="T45" fmla="*/ 349 h 358"/>
                <a:gd name="T46" fmla="*/ 436 w 532"/>
                <a:gd name="T47" fmla="*/ 352 h 358"/>
                <a:gd name="T48" fmla="*/ 425 w 532"/>
                <a:gd name="T49" fmla="*/ 342 h 358"/>
                <a:gd name="T50" fmla="*/ 399 w 532"/>
                <a:gd name="T51" fmla="*/ 332 h 358"/>
                <a:gd name="T52" fmla="*/ 379 w 532"/>
                <a:gd name="T53" fmla="*/ 332 h 358"/>
                <a:gd name="T54" fmla="*/ 359 w 532"/>
                <a:gd name="T55" fmla="*/ 343 h 358"/>
                <a:gd name="T56" fmla="*/ 324 w 532"/>
                <a:gd name="T57" fmla="*/ 324 h 358"/>
                <a:gd name="T58" fmla="*/ 305 w 532"/>
                <a:gd name="T59" fmla="*/ 305 h 358"/>
                <a:gd name="T60" fmla="*/ 274 w 532"/>
                <a:gd name="T61" fmla="*/ 279 h 358"/>
                <a:gd name="T62" fmla="*/ 256 w 532"/>
                <a:gd name="T63" fmla="*/ 279 h 358"/>
                <a:gd name="T64" fmla="*/ 239 w 532"/>
                <a:gd name="T65" fmla="*/ 267 h 358"/>
                <a:gd name="T66" fmla="*/ 230 w 532"/>
                <a:gd name="T67" fmla="*/ 284 h 358"/>
                <a:gd name="T68" fmla="*/ 211 w 532"/>
                <a:gd name="T69" fmla="*/ 299 h 358"/>
                <a:gd name="T70" fmla="*/ 200 w 532"/>
                <a:gd name="T71" fmla="*/ 313 h 358"/>
                <a:gd name="T72" fmla="*/ 172 w 532"/>
                <a:gd name="T73" fmla="*/ 309 h 358"/>
                <a:gd name="T74" fmla="*/ 163 w 532"/>
                <a:gd name="T75" fmla="*/ 330 h 358"/>
                <a:gd name="T76" fmla="*/ 139 w 532"/>
                <a:gd name="T77" fmla="*/ 353 h 358"/>
                <a:gd name="T78" fmla="*/ 106 w 532"/>
                <a:gd name="T79" fmla="*/ 358 h 358"/>
                <a:gd name="T80" fmla="*/ 95 w 532"/>
                <a:gd name="T81" fmla="*/ 343 h 358"/>
                <a:gd name="T82" fmla="*/ 82 w 532"/>
                <a:gd name="T83" fmla="*/ 341 h 358"/>
                <a:gd name="T84" fmla="*/ 62 w 532"/>
                <a:gd name="T85" fmla="*/ 341 h 358"/>
                <a:gd name="T86" fmla="*/ 54 w 532"/>
                <a:gd name="T87" fmla="*/ 334 h 358"/>
                <a:gd name="T88" fmla="*/ 30 w 532"/>
                <a:gd name="T89" fmla="*/ 306 h 358"/>
                <a:gd name="T90" fmla="*/ 9 w 532"/>
                <a:gd name="T91" fmla="*/ 263 h 358"/>
                <a:gd name="T92" fmla="*/ 0 w 532"/>
                <a:gd name="T93" fmla="*/ 234 h 358"/>
                <a:gd name="T94" fmla="*/ 10 w 532"/>
                <a:gd name="T95" fmla="*/ 207 h 358"/>
                <a:gd name="T96" fmla="*/ 29 w 532"/>
                <a:gd name="T97" fmla="*/ 187 h 358"/>
                <a:gd name="T98" fmla="*/ 36 w 532"/>
                <a:gd name="T99" fmla="*/ 167 h 358"/>
                <a:gd name="T100" fmla="*/ 43 w 532"/>
                <a:gd name="T101" fmla="*/ 141 h 358"/>
                <a:gd name="T102" fmla="*/ 61 w 532"/>
                <a:gd name="T103" fmla="*/ 140 h 358"/>
                <a:gd name="T104" fmla="*/ 84 w 532"/>
                <a:gd name="T105" fmla="*/ 146 h 358"/>
                <a:gd name="T106" fmla="*/ 96 w 532"/>
                <a:gd name="T107" fmla="*/ 123 h 358"/>
                <a:gd name="T108" fmla="*/ 128 w 532"/>
                <a:gd name="T109" fmla="*/ 114 h 358"/>
                <a:gd name="T110" fmla="*/ 164 w 532"/>
                <a:gd name="T111" fmla="*/ 130 h 358"/>
                <a:gd name="T112" fmla="*/ 189 w 532"/>
                <a:gd name="T113" fmla="*/ 125 h 358"/>
                <a:gd name="T114" fmla="*/ 211 w 532"/>
                <a:gd name="T115" fmla="*/ 100 h 358"/>
                <a:gd name="T116" fmla="*/ 252 w 532"/>
                <a:gd name="T117" fmla="*/ 103 h 358"/>
                <a:gd name="T118" fmla="*/ 269 w 532"/>
                <a:gd name="T119" fmla="*/ 97 h 358"/>
                <a:gd name="T120" fmla="*/ 275 w 532"/>
                <a:gd name="T121" fmla="*/ 56 h 358"/>
                <a:gd name="T122" fmla="*/ 274 w 532"/>
                <a:gd name="T123" fmla="*/ 29 h 358"/>
                <a:gd name="T124" fmla="*/ 262 w 532"/>
                <a:gd name="T125" fmla="*/ 19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2" h="358">
                  <a:moveTo>
                    <a:pt x="280" y="0"/>
                  </a:moveTo>
                  <a:lnTo>
                    <a:pt x="281" y="1"/>
                  </a:lnTo>
                  <a:lnTo>
                    <a:pt x="284" y="3"/>
                  </a:lnTo>
                  <a:lnTo>
                    <a:pt x="285" y="3"/>
                  </a:lnTo>
                  <a:lnTo>
                    <a:pt x="287" y="4"/>
                  </a:lnTo>
                  <a:lnTo>
                    <a:pt x="288" y="5"/>
                  </a:lnTo>
                  <a:lnTo>
                    <a:pt x="289" y="5"/>
                  </a:lnTo>
                  <a:lnTo>
                    <a:pt x="290" y="5"/>
                  </a:lnTo>
                  <a:lnTo>
                    <a:pt x="291" y="5"/>
                  </a:lnTo>
                  <a:lnTo>
                    <a:pt x="292" y="5"/>
                  </a:lnTo>
                  <a:lnTo>
                    <a:pt x="293" y="5"/>
                  </a:lnTo>
                  <a:lnTo>
                    <a:pt x="293" y="5"/>
                  </a:lnTo>
                  <a:lnTo>
                    <a:pt x="296" y="4"/>
                  </a:lnTo>
                  <a:lnTo>
                    <a:pt x="297" y="4"/>
                  </a:lnTo>
                  <a:lnTo>
                    <a:pt x="298" y="4"/>
                  </a:lnTo>
                  <a:lnTo>
                    <a:pt x="299" y="4"/>
                  </a:lnTo>
                  <a:lnTo>
                    <a:pt x="300" y="4"/>
                  </a:lnTo>
                  <a:lnTo>
                    <a:pt x="302" y="5"/>
                  </a:lnTo>
                  <a:lnTo>
                    <a:pt x="308" y="6"/>
                  </a:lnTo>
                  <a:lnTo>
                    <a:pt x="310" y="7"/>
                  </a:lnTo>
                  <a:lnTo>
                    <a:pt x="311" y="8"/>
                  </a:lnTo>
                  <a:lnTo>
                    <a:pt x="312" y="9"/>
                  </a:lnTo>
                  <a:lnTo>
                    <a:pt x="312" y="9"/>
                  </a:lnTo>
                  <a:lnTo>
                    <a:pt x="313" y="10"/>
                  </a:lnTo>
                  <a:lnTo>
                    <a:pt x="313" y="11"/>
                  </a:lnTo>
                  <a:lnTo>
                    <a:pt x="313" y="11"/>
                  </a:lnTo>
                  <a:lnTo>
                    <a:pt x="313" y="14"/>
                  </a:lnTo>
                  <a:lnTo>
                    <a:pt x="314" y="15"/>
                  </a:lnTo>
                  <a:lnTo>
                    <a:pt x="314" y="16"/>
                  </a:lnTo>
                  <a:lnTo>
                    <a:pt x="315" y="17"/>
                  </a:lnTo>
                  <a:lnTo>
                    <a:pt x="315" y="18"/>
                  </a:lnTo>
                  <a:lnTo>
                    <a:pt x="316" y="19"/>
                  </a:lnTo>
                  <a:lnTo>
                    <a:pt x="317" y="19"/>
                  </a:lnTo>
                  <a:lnTo>
                    <a:pt x="319" y="20"/>
                  </a:lnTo>
                  <a:lnTo>
                    <a:pt x="320" y="20"/>
                  </a:lnTo>
                  <a:lnTo>
                    <a:pt x="321" y="20"/>
                  </a:lnTo>
                  <a:lnTo>
                    <a:pt x="322" y="20"/>
                  </a:lnTo>
                  <a:lnTo>
                    <a:pt x="323" y="20"/>
                  </a:lnTo>
                  <a:lnTo>
                    <a:pt x="324" y="20"/>
                  </a:lnTo>
                  <a:lnTo>
                    <a:pt x="325" y="20"/>
                  </a:lnTo>
                  <a:lnTo>
                    <a:pt x="325" y="20"/>
                  </a:lnTo>
                  <a:lnTo>
                    <a:pt x="326" y="19"/>
                  </a:lnTo>
                  <a:lnTo>
                    <a:pt x="327" y="19"/>
                  </a:lnTo>
                  <a:lnTo>
                    <a:pt x="327" y="18"/>
                  </a:lnTo>
                  <a:lnTo>
                    <a:pt x="328" y="17"/>
                  </a:lnTo>
                  <a:lnTo>
                    <a:pt x="329" y="15"/>
                  </a:lnTo>
                  <a:lnTo>
                    <a:pt x="330" y="13"/>
                  </a:lnTo>
                  <a:lnTo>
                    <a:pt x="331" y="11"/>
                  </a:lnTo>
                  <a:lnTo>
                    <a:pt x="332" y="10"/>
                  </a:lnTo>
                  <a:lnTo>
                    <a:pt x="333" y="9"/>
                  </a:lnTo>
                  <a:lnTo>
                    <a:pt x="334" y="9"/>
                  </a:lnTo>
                  <a:lnTo>
                    <a:pt x="335" y="8"/>
                  </a:lnTo>
                  <a:lnTo>
                    <a:pt x="335" y="8"/>
                  </a:lnTo>
                  <a:lnTo>
                    <a:pt x="336" y="8"/>
                  </a:lnTo>
                  <a:lnTo>
                    <a:pt x="336" y="7"/>
                  </a:lnTo>
                  <a:lnTo>
                    <a:pt x="337" y="7"/>
                  </a:lnTo>
                  <a:lnTo>
                    <a:pt x="338" y="7"/>
                  </a:lnTo>
                  <a:lnTo>
                    <a:pt x="339" y="7"/>
                  </a:lnTo>
                  <a:lnTo>
                    <a:pt x="339" y="8"/>
                  </a:lnTo>
                  <a:lnTo>
                    <a:pt x="340" y="8"/>
                  </a:lnTo>
                  <a:lnTo>
                    <a:pt x="340" y="8"/>
                  </a:lnTo>
                  <a:lnTo>
                    <a:pt x="340" y="8"/>
                  </a:lnTo>
                  <a:lnTo>
                    <a:pt x="341" y="9"/>
                  </a:lnTo>
                  <a:lnTo>
                    <a:pt x="342" y="10"/>
                  </a:lnTo>
                  <a:lnTo>
                    <a:pt x="342" y="12"/>
                  </a:lnTo>
                  <a:lnTo>
                    <a:pt x="343" y="13"/>
                  </a:lnTo>
                  <a:lnTo>
                    <a:pt x="344" y="18"/>
                  </a:lnTo>
                  <a:lnTo>
                    <a:pt x="345" y="20"/>
                  </a:lnTo>
                  <a:lnTo>
                    <a:pt x="345" y="21"/>
                  </a:lnTo>
                  <a:lnTo>
                    <a:pt x="346" y="22"/>
                  </a:lnTo>
                  <a:lnTo>
                    <a:pt x="346" y="23"/>
                  </a:lnTo>
                  <a:lnTo>
                    <a:pt x="347" y="23"/>
                  </a:lnTo>
                  <a:lnTo>
                    <a:pt x="348" y="24"/>
                  </a:lnTo>
                  <a:lnTo>
                    <a:pt x="349" y="24"/>
                  </a:lnTo>
                  <a:lnTo>
                    <a:pt x="350" y="24"/>
                  </a:lnTo>
                  <a:lnTo>
                    <a:pt x="351" y="24"/>
                  </a:lnTo>
                  <a:lnTo>
                    <a:pt x="352" y="24"/>
                  </a:lnTo>
                  <a:lnTo>
                    <a:pt x="353" y="23"/>
                  </a:lnTo>
                  <a:lnTo>
                    <a:pt x="356" y="22"/>
                  </a:lnTo>
                  <a:lnTo>
                    <a:pt x="358" y="21"/>
                  </a:lnTo>
                  <a:lnTo>
                    <a:pt x="361" y="20"/>
                  </a:lnTo>
                  <a:lnTo>
                    <a:pt x="362" y="20"/>
                  </a:lnTo>
                  <a:lnTo>
                    <a:pt x="363" y="19"/>
                  </a:lnTo>
                  <a:lnTo>
                    <a:pt x="365" y="19"/>
                  </a:lnTo>
                  <a:lnTo>
                    <a:pt x="366" y="19"/>
                  </a:lnTo>
                  <a:lnTo>
                    <a:pt x="367" y="19"/>
                  </a:lnTo>
                  <a:lnTo>
                    <a:pt x="367" y="19"/>
                  </a:lnTo>
                  <a:lnTo>
                    <a:pt x="368" y="20"/>
                  </a:lnTo>
                  <a:lnTo>
                    <a:pt x="369" y="20"/>
                  </a:lnTo>
                  <a:lnTo>
                    <a:pt x="369" y="20"/>
                  </a:lnTo>
                  <a:lnTo>
                    <a:pt x="370" y="21"/>
                  </a:lnTo>
                  <a:lnTo>
                    <a:pt x="373" y="24"/>
                  </a:lnTo>
                  <a:lnTo>
                    <a:pt x="374" y="25"/>
                  </a:lnTo>
                  <a:lnTo>
                    <a:pt x="376" y="26"/>
                  </a:lnTo>
                  <a:lnTo>
                    <a:pt x="379" y="28"/>
                  </a:lnTo>
                  <a:lnTo>
                    <a:pt x="380" y="29"/>
                  </a:lnTo>
                  <a:lnTo>
                    <a:pt x="382" y="30"/>
                  </a:lnTo>
                  <a:lnTo>
                    <a:pt x="383" y="31"/>
                  </a:lnTo>
                  <a:lnTo>
                    <a:pt x="383" y="33"/>
                  </a:lnTo>
                  <a:lnTo>
                    <a:pt x="384" y="33"/>
                  </a:lnTo>
                  <a:lnTo>
                    <a:pt x="385" y="35"/>
                  </a:lnTo>
                  <a:lnTo>
                    <a:pt x="387" y="41"/>
                  </a:lnTo>
                  <a:lnTo>
                    <a:pt x="388" y="43"/>
                  </a:lnTo>
                  <a:lnTo>
                    <a:pt x="388" y="45"/>
                  </a:lnTo>
                  <a:lnTo>
                    <a:pt x="388" y="46"/>
                  </a:lnTo>
                  <a:lnTo>
                    <a:pt x="388" y="47"/>
                  </a:lnTo>
                  <a:lnTo>
                    <a:pt x="388" y="49"/>
                  </a:lnTo>
                  <a:lnTo>
                    <a:pt x="388" y="50"/>
                  </a:lnTo>
                  <a:lnTo>
                    <a:pt x="388" y="51"/>
                  </a:lnTo>
                  <a:lnTo>
                    <a:pt x="385" y="58"/>
                  </a:lnTo>
                  <a:lnTo>
                    <a:pt x="384" y="60"/>
                  </a:lnTo>
                  <a:lnTo>
                    <a:pt x="384" y="61"/>
                  </a:lnTo>
                  <a:lnTo>
                    <a:pt x="384" y="63"/>
                  </a:lnTo>
                  <a:lnTo>
                    <a:pt x="384" y="65"/>
                  </a:lnTo>
                  <a:lnTo>
                    <a:pt x="383" y="67"/>
                  </a:lnTo>
                  <a:lnTo>
                    <a:pt x="384" y="69"/>
                  </a:lnTo>
                  <a:lnTo>
                    <a:pt x="384" y="72"/>
                  </a:lnTo>
                  <a:lnTo>
                    <a:pt x="384" y="74"/>
                  </a:lnTo>
                  <a:lnTo>
                    <a:pt x="385" y="76"/>
                  </a:lnTo>
                  <a:lnTo>
                    <a:pt x="385" y="79"/>
                  </a:lnTo>
                  <a:lnTo>
                    <a:pt x="386" y="82"/>
                  </a:lnTo>
                  <a:lnTo>
                    <a:pt x="387" y="85"/>
                  </a:lnTo>
                  <a:lnTo>
                    <a:pt x="388" y="87"/>
                  </a:lnTo>
                  <a:lnTo>
                    <a:pt x="389" y="89"/>
                  </a:lnTo>
                  <a:lnTo>
                    <a:pt x="390" y="91"/>
                  </a:lnTo>
                  <a:lnTo>
                    <a:pt x="392" y="94"/>
                  </a:lnTo>
                  <a:lnTo>
                    <a:pt x="393" y="96"/>
                  </a:lnTo>
                  <a:lnTo>
                    <a:pt x="395" y="98"/>
                  </a:lnTo>
                  <a:lnTo>
                    <a:pt x="396" y="100"/>
                  </a:lnTo>
                  <a:lnTo>
                    <a:pt x="398" y="102"/>
                  </a:lnTo>
                  <a:lnTo>
                    <a:pt x="399" y="103"/>
                  </a:lnTo>
                  <a:lnTo>
                    <a:pt x="400" y="104"/>
                  </a:lnTo>
                  <a:lnTo>
                    <a:pt x="401" y="105"/>
                  </a:lnTo>
                  <a:lnTo>
                    <a:pt x="402" y="106"/>
                  </a:lnTo>
                  <a:lnTo>
                    <a:pt x="403" y="106"/>
                  </a:lnTo>
                  <a:lnTo>
                    <a:pt x="405" y="107"/>
                  </a:lnTo>
                  <a:lnTo>
                    <a:pt x="407" y="108"/>
                  </a:lnTo>
                  <a:lnTo>
                    <a:pt x="412" y="110"/>
                  </a:lnTo>
                  <a:lnTo>
                    <a:pt x="413" y="111"/>
                  </a:lnTo>
                  <a:lnTo>
                    <a:pt x="415" y="112"/>
                  </a:lnTo>
                  <a:lnTo>
                    <a:pt x="417" y="113"/>
                  </a:lnTo>
                  <a:lnTo>
                    <a:pt x="418" y="115"/>
                  </a:lnTo>
                  <a:lnTo>
                    <a:pt x="419" y="116"/>
                  </a:lnTo>
                  <a:lnTo>
                    <a:pt x="421" y="118"/>
                  </a:lnTo>
                  <a:lnTo>
                    <a:pt x="422" y="121"/>
                  </a:lnTo>
                  <a:lnTo>
                    <a:pt x="423" y="124"/>
                  </a:lnTo>
                  <a:lnTo>
                    <a:pt x="424" y="126"/>
                  </a:lnTo>
                  <a:lnTo>
                    <a:pt x="425" y="129"/>
                  </a:lnTo>
                  <a:lnTo>
                    <a:pt x="425" y="131"/>
                  </a:lnTo>
                  <a:lnTo>
                    <a:pt x="425" y="134"/>
                  </a:lnTo>
                  <a:lnTo>
                    <a:pt x="425" y="139"/>
                  </a:lnTo>
                  <a:lnTo>
                    <a:pt x="425" y="145"/>
                  </a:lnTo>
                  <a:lnTo>
                    <a:pt x="425" y="146"/>
                  </a:lnTo>
                  <a:lnTo>
                    <a:pt x="426" y="148"/>
                  </a:lnTo>
                  <a:lnTo>
                    <a:pt x="426" y="151"/>
                  </a:lnTo>
                  <a:lnTo>
                    <a:pt x="426" y="153"/>
                  </a:lnTo>
                  <a:lnTo>
                    <a:pt x="427" y="154"/>
                  </a:lnTo>
                  <a:lnTo>
                    <a:pt x="427" y="155"/>
                  </a:lnTo>
                  <a:lnTo>
                    <a:pt x="428" y="156"/>
                  </a:lnTo>
                  <a:lnTo>
                    <a:pt x="428" y="156"/>
                  </a:lnTo>
                  <a:lnTo>
                    <a:pt x="428" y="157"/>
                  </a:lnTo>
                  <a:lnTo>
                    <a:pt x="429" y="157"/>
                  </a:lnTo>
                  <a:lnTo>
                    <a:pt x="430" y="158"/>
                  </a:lnTo>
                  <a:lnTo>
                    <a:pt x="431" y="158"/>
                  </a:lnTo>
                  <a:lnTo>
                    <a:pt x="432" y="158"/>
                  </a:lnTo>
                  <a:lnTo>
                    <a:pt x="432" y="158"/>
                  </a:lnTo>
                  <a:lnTo>
                    <a:pt x="433" y="158"/>
                  </a:lnTo>
                  <a:lnTo>
                    <a:pt x="434" y="158"/>
                  </a:lnTo>
                  <a:lnTo>
                    <a:pt x="435" y="158"/>
                  </a:lnTo>
                  <a:lnTo>
                    <a:pt x="436" y="157"/>
                  </a:lnTo>
                  <a:lnTo>
                    <a:pt x="437" y="156"/>
                  </a:lnTo>
                  <a:lnTo>
                    <a:pt x="438" y="156"/>
                  </a:lnTo>
                  <a:lnTo>
                    <a:pt x="439" y="155"/>
                  </a:lnTo>
                  <a:lnTo>
                    <a:pt x="441" y="153"/>
                  </a:lnTo>
                  <a:lnTo>
                    <a:pt x="445" y="148"/>
                  </a:lnTo>
                  <a:lnTo>
                    <a:pt x="447" y="147"/>
                  </a:lnTo>
                  <a:lnTo>
                    <a:pt x="448" y="146"/>
                  </a:lnTo>
                  <a:lnTo>
                    <a:pt x="449" y="145"/>
                  </a:lnTo>
                  <a:lnTo>
                    <a:pt x="450" y="145"/>
                  </a:lnTo>
                  <a:lnTo>
                    <a:pt x="451" y="144"/>
                  </a:lnTo>
                  <a:lnTo>
                    <a:pt x="452" y="144"/>
                  </a:lnTo>
                  <a:lnTo>
                    <a:pt x="453" y="144"/>
                  </a:lnTo>
                  <a:lnTo>
                    <a:pt x="453" y="144"/>
                  </a:lnTo>
                  <a:lnTo>
                    <a:pt x="454" y="144"/>
                  </a:lnTo>
                  <a:lnTo>
                    <a:pt x="455" y="144"/>
                  </a:lnTo>
                  <a:lnTo>
                    <a:pt x="457" y="144"/>
                  </a:lnTo>
                  <a:lnTo>
                    <a:pt x="459" y="144"/>
                  </a:lnTo>
                  <a:lnTo>
                    <a:pt x="461" y="145"/>
                  </a:lnTo>
                  <a:lnTo>
                    <a:pt x="463" y="146"/>
                  </a:lnTo>
                  <a:lnTo>
                    <a:pt x="466" y="147"/>
                  </a:lnTo>
                  <a:lnTo>
                    <a:pt x="471" y="149"/>
                  </a:lnTo>
                  <a:lnTo>
                    <a:pt x="473" y="151"/>
                  </a:lnTo>
                  <a:lnTo>
                    <a:pt x="477" y="152"/>
                  </a:lnTo>
                  <a:lnTo>
                    <a:pt x="482" y="154"/>
                  </a:lnTo>
                  <a:lnTo>
                    <a:pt x="485" y="155"/>
                  </a:lnTo>
                  <a:lnTo>
                    <a:pt x="487" y="156"/>
                  </a:lnTo>
                  <a:lnTo>
                    <a:pt x="491" y="158"/>
                  </a:lnTo>
                  <a:lnTo>
                    <a:pt x="492" y="159"/>
                  </a:lnTo>
                  <a:lnTo>
                    <a:pt x="493" y="159"/>
                  </a:lnTo>
                  <a:lnTo>
                    <a:pt x="493" y="159"/>
                  </a:lnTo>
                  <a:lnTo>
                    <a:pt x="493" y="159"/>
                  </a:lnTo>
                  <a:lnTo>
                    <a:pt x="494" y="159"/>
                  </a:lnTo>
                  <a:lnTo>
                    <a:pt x="493" y="159"/>
                  </a:lnTo>
                  <a:lnTo>
                    <a:pt x="493" y="160"/>
                  </a:lnTo>
                  <a:lnTo>
                    <a:pt x="494" y="161"/>
                  </a:lnTo>
                  <a:lnTo>
                    <a:pt x="494" y="162"/>
                  </a:lnTo>
                  <a:lnTo>
                    <a:pt x="494" y="163"/>
                  </a:lnTo>
                  <a:lnTo>
                    <a:pt x="495" y="165"/>
                  </a:lnTo>
                  <a:lnTo>
                    <a:pt x="496" y="167"/>
                  </a:lnTo>
                  <a:lnTo>
                    <a:pt x="497" y="169"/>
                  </a:lnTo>
                  <a:lnTo>
                    <a:pt x="498" y="172"/>
                  </a:lnTo>
                  <a:lnTo>
                    <a:pt x="500" y="174"/>
                  </a:lnTo>
                  <a:lnTo>
                    <a:pt x="503" y="179"/>
                  </a:lnTo>
                  <a:lnTo>
                    <a:pt x="505" y="182"/>
                  </a:lnTo>
                  <a:lnTo>
                    <a:pt x="505" y="183"/>
                  </a:lnTo>
                  <a:lnTo>
                    <a:pt x="506" y="185"/>
                  </a:lnTo>
                  <a:lnTo>
                    <a:pt x="506" y="186"/>
                  </a:lnTo>
                  <a:lnTo>
                    <a:pt x="507" y="187"/>
                  </a:lnTo>
                  <a:lnTo>
                    <a:pt x="507" y="189"/>
                  </a:lnTo>
                  <a:lnTo>
                    <a:pt x="507" y="191"/>
                  </a:lnTo>
                  <a:lnTo>
                    <a:pt x="507" y="193"/>
                  </a:lnTo>
                  <a:lnTo>
                    <a:pt x="506" y="199"/>
                  </a:lnTo>
                  <a:lnTo>
                    <a:pt x="506" y="201"/>
                  </a:lnTo>
                  <a:lnTo>
                    <a:pt x="506" y="203"/>
                  </a:lnTo>
                  <a:lnTo>
                    <a:pt x="506" y="210"/>
                  </a:lnTo>
                  <a:lnTo>
                    <a:pt x="506" y="220"/>
                  </a:lnTo>
                  <a:lnTo>
                    <a:pt x="507" y="222"/>
                  </a:lnTo>
                  <a:lnTo>
                    <a:pt x="507" y="224"/>
                  </a:lnTo>
                  <a:lnTo>
                    <a:pt x="507" y="227"/>
                  </a:lnTo>
                  <a:lnTo>
                    <a:pt x="508" y="231"/>
                  </a:lnTo>
                  <a:lnTo>
                    <a:pt x="509" y="234"/>
                  </a:lnTo>
                  <a:lnTo>
                    <a:pt x="510" y="239"/>
                  </a:lnTo>
                  <a:lnTo>
                    <a:pt x="511" y="241"/>
                  </a:lnTo>
                  <a:lnTo>
                    <a:pt x="511" y="242"/>
                  </a:lnTo>
                  <a:lnTo>
                    <a:pt x="511" y="244"/>
                  </a:lnTo>
                  <a:lnTo>
                    <a:pt x="511" y="247"/>
                  </a:lnTo>
                  <a:lnTo>
                    <a:pt x="511" y="249"/>
                  </a:lnTo>
                  <a:lnTo>
                    <a:pt x="511" y="250"/>
                  </a:lnTo>
                  <a:lnTo>
                    <a:pt x="511" y="251"/>
                  </a:lnTo>
                  <a:lnTo>
                    <a:pt x="511" y="252"/>
                  </a:lnTo>
                  <a:lnTo>
                    <a:pt x="512" y="254"/>
                  </a:lnTo>
                  <a:lnTo>
                    <a:pt x="515" y="259"/>
                  </a:lnTo>
                  <a:lnTo>
                    <a:pt x="516" y="263"/>
                  </a:lnTo>
                  <a:lnTo>
                    <a:pt x="517" y="264"/>
                  </a:lnTo>
                  <a:lnTo>
                    <a:pt x="517" y="265"/>
                  </a:lnTo>
                  <a:lnTo>
                    <a:pt x="518" y="266"/>
                  </a:lnTo>
                  <a:lnTo>
                    <a:pt x="518" y="267"/>
                  </a:lnTo>
                  <a:lnTo>
                    <a:pt x="518" y="268"/>
                  </a:lnTo>
                  <a:lnTo>
                    <a:pt x="518" y="269"/>
                  </a:lnTo>
                  <a:lnTo>
                    <a:pt x="517" y="270"/>
                  </a:lnTo>
                  <a:lnTo>
                    <a:pt x="517" y="272"/>
                  </a:lnTo>
                  <a:lnTo>
                    <a:pt x="515" y="277"/>
                  </a:lnTo>
                  <a:lnTo>
                    <a:pt x="514" y="280"/>
                  </a:lnTo>
                  <a:lnTo>
                    <a:pt x="514" y="283"/>
                  </a:lnTo>
                  <a:lnTo>
                    <a:pt x="514" y="284"/>
                  </a:lnTo>
                  <a:lnTo>
                    <a:pt x="514" y="286"/>
                  </a:lnTo>
                  <a:lnTo>
                    <a:pt x="514" y="287"/>
                  </a:lnTo>
                  <a:lnTo>
                    <a:pt x="514" y="288"/>
                  </a:lnTo>
                  <a:lnTo>
                    <a:pt x="514" y="290"/>
                  </a:lnTo>
                  <a:lnTo>
                    <a:pt x="515" y="291"/>
                  </a:lnTo>
                  <a:lnTo>
                    <a:pt x="517" y="295"/>
                  </a:lnTo>
                  <a:lnTo>
                    <a:pt x="518" y="298"/>
                  </a:lnTo>
                  <a:lnTo>
                    <a:pt x="521" y="304"/>
                  </a:lnTo>
                  <a:lnTo>
                    <a:pt x="522" y="305"/>
                  </a:lnTo>
                  <a:lnTo>
                    <a:pt x="524" y="308"/>
                  </a:lnTo>
                  <a:lnTo>
                    <a:pt x="528" y="312"/>
                  </a:lnTo>
                  <a:lnTo>
                    <a:pt x="530" y="316"/>
                  </a:lnTo>
                  <a:lnTo>
                    <a:pt x="531" y="317"/>
                  </a:lnTo>
                  <a:lnTo>
                    <a:pt x="531" y="318"/>
                  </a:lnTo>
                  <a:lnTo>
                    <a:pt x="531" y="319"/>
                  </a:lnTo>
                  <a:lnTo>
                    <a:pt x="532" y="320"/>
                  </a:lnTo>
                  <a:lnTo>
                    <a:pt x="532" y="321"/>
                  </a:lnTo>
                  <a:lnTo>
                    <a:pt x="532" y="322"/>
                  </a:lnTo>
                  <a:lnTo>
                    <a:pt x="532" y="323"/>
                  </a:lnTo>
                  <a:lnTo>
                    <a:pt x="532" y="324"/>
                  </a:lnTo>
                  <a:lnTo>
                    <a:pt x="531" y="325"/>
                  </a:lnTo>
                  <a:lnTo>
                    <a:pt x="531" y="326"/>
                  </a:lnTo>
                  <a:lnTo>
                    <a:pt x="530" y="326"/>
                  </a:lnTo>
                  <a:lnTo>
                    <a:pt x="529" y="327"/>
                  </a:lnTo>
                  <a:lnTo>
                    <a:pt x="528" y="327"/>
                  </a:lnTo>
                  <a:lnTo>
                    <a:pt x="527" y="328"/>
                  </a:lnTo>
                  <a:lnTo>
                    <a:pt x="525" y="329"/>
                  </a:lnTo>
                  <a:lnTo>
                    <a:pt x="523" y="330"/>
                  </a:lnTo>
                  <a:lnTo>
                    <a:pt x="521" y="330"/>
                  </a:lnTo>
                  <a:lnTo>
                    <a:pt x="520" y="330"/>
                  </a:lnTo>
                  <a:lnTo>
                    <a:pt x="518" y="330"/>
                  </a:lnTo>
                  <a:lnTo>
                    <a:pt x="517" y="330"/>
                  </a:lnTo>
                  <a:lnTo>
                    <a:pt x="516" y="330"/>
                  </a:lnTo>
                  <a:lnTo>
                    <a:pt x="515" y="330"/>
                  </a:lnTo>
                  <a:lnTo>
                    <a:pt x="513" y="329"/>
                  </a:lnTo>
                  <a:lnTo>
                    <a:pt x="511" y="328"/>
                  </a:lnTo>
                  <a:lnTo>
                    <a:pt x="509" y="328"/>
                  </a:lnTo>
                  <a:lnTo>
                    <a:pt x="507" y="328"/>
                  </a:lnTo>
                  <a:lnTo>
                    <a:pt x="506" y="328"/>
                  </a:lnTo>
                  <a:lnTo>
                    <a:pt x="505" y="328"/>
                  </a:lnTo>
                  <a:lnTo>
                    <a:pt x="502" y="329"/>
                  </a:lnTo>
                  <a:lnTo>
                    <a:pt x="498" y="330"/>
                  </a:lnTo>
                  <a:lnTo>
                    <a:pt x="497" y="331"/>
                  </a:lnTo>
                  <a:lnTo>
                    <a:pt x="496" y="331"/>
                  </a:lnTo>
                  <a:lnTo>
                    <a:pt x="495" y="331"/>
                  </a:lnTo>
                  <a:lnTo>
                    <a:pt x="494" y="331"/>
                  </a:lnTo>
                  <a:lnTo>
                    <a:pt x="493" y="331"/>
                  </a:lnTo>
                  <a:lnTo>
                    <a:pt x="491" y="330"/>
                  </a:lnTo>
                  <a:lnTo>
                    <a:pt x="490" y="330"/>
                  </a:lnTo>
                  <a:lnTo>
                    <a:pt x="488" y="329"/>
                  </a:lnTo>
                  <a:lnTo>
                    <a:pt x="487" y="328"/>
                  </a:lnTo>
                  <a:lnTo>
                    <a:pt x="485" y="327"/>
                  </a:lnTo>
                  <a:lnTo>
                    <a:pt x="484" y="326"/>
                  </a:lnTo>
                  <a:lnTo>
                    <a:pt x="483" y="325"/>
                  </a:lnTo>
                  <a:lnTo>
                    <a:pt x="482" y="324"/>
                  </a:lnTo>
                  <a:lnTo>
                    <a:pt x="480" y="321"/>
                  </a:lnTo>
                  <a:lnTo>
                    <a:pt x="478" y="318"/>
                  </a:lnTo>
                  <a:lnTo>
                    <a:pt x="477" y="317"/>
                  </a:lnTo>
                  <a:lnTo>
                    <a:pt x="477" y="317"/>
                  </a:lnTo>
                  <a:lnTo>
                    <a:pt x="476" y="316"/>
                  </a:lnTo>
                  <a:lnTo>
                    <a:pt x="475" y="316"/>
                  </a:lnTo>
                  <a:lnTo>
                    <a:pt x="474" y="315"/>
                  </a:lnTo>
                  <a:lnTo>
                    <a:pt x="473" y="315"/>
                  </a:lnTo>
                  <a:lnTo>
                    <a:pt x="473" y="316"/>
                  </a:lnTo>
                  <a:lnTo>
                    <a:pt x="472" y="316"/>
                  </a:lnTo>
                  <a:lnTo>
                    <a:pt x="472" y="316"/>
                  </a:lnTo>
                  <a:lnTo>
                    <a:pt x="471" y="317"/>
                  </a:lnTo>
                  <a:lnTo>
                    <a:pt x="470" y="318"/>
                  </a:lnTo>
                  <a:lnTo>
                    <a:pt x="469" y="319"/>
                  </a:lnTo>
                  <a:lnTo>
                    <a:pt x="466" y="321"/>
                  </a:lnTo>
                  <a:lnTo>
                    <a:pt x="463" y="324"/>
                  </a:lnTo>
                  <a:lnTo>
                    <a:pt x="460" y="327"/>
                  </a:lnTo>
                  <a:lnTo>
                    <a:pt x="459" y="328"/>
                  </a:lnTo>
                  <a:lnTo>
                    <a:pt x="458" y="329"/>
                  </a:lnTo>
                  <a:lnTo>
                    <a:pt x="457" y="330"/>
                  </a:lnTo>
                  <a:lnTo>
                    <a:pt x="457" y="331"/>
                  </a:lnTo>
                  <a:lnTo>
                    <a:pt x="456" y="332"/>
                  </a:lnTo>
                  <a:lnTo>
                    <a:pt x="456" y="333"/>
                  </a:lnTo>
                  <a:lnTo>
                    <a:pt x="456" y="334"/>
                  </a:lnTo>
                  <a:lnTo>
                    <a:pt x="456" y="335"/>
                  </a:lnTo>
                  <a:lnTo>
                    <a:pt x="456" y="337"/>
                  </a:lnTo>
                  <a:lnTo>
                    <a:pt x="457" y="341"/>
                  </a:lnTo>
                  <a:lnTo>
                    <a:pt x="457" y="342"/>
                  </a:lnTo>
                  <a:lnTo>
                    <a:pt x="457" y="343"/>
                  </a:lnTo>
                  <a:lnTo>
                    <a:pt x="457" y="344"/>
                  </a:lnTo>
                  <a:lnTo>
                    <a:pt x="456" y="345"/>
                  </a:lnTo>
                  <a:lnTo>
                    <a:pt x="456" y="347"/>
                  </a:lnTo>
                  <a:lnTo>
                    <a:pt x="455" y="348"/>
                  </a:lnTo>
                  <a:lnTo>
                    <a:pt x="454" y="348"/>
                  </a:lnTo>
                  <a:lnTo>
                    <a:pt x="454" y="349"/>
                  </a:lnTo>
                  <a:lnTo>
                    <a:pt x="451" y="350"/>
                  </a:lnTo>
                  <a:lnTo>
                    <a:pt x="450" y="351"/>
                  </a:lnTo>
                  <a:lnTo>
                    <a:pt x="449" y="352"/>
                  </a:lnTo>
                  <a:lnTo>
                    <a:pt x="448" y="353"/>
                  </a:lnTo>
                  <a:lnTo>
                    <a:pt x="446" y="353"/>
                  </a:lnTo>
                  <a:lnTo>
                    <a:pt x="445" y="354"/>
                  </a:lnTo>
                  <a:lnTo>
                    <a:pt x="443" y="354"/>
                  </a:lnTo>
                  <a:lnTo>
                    <a:pt x="441" y="354"/>
                  </a:lnTo>
                  <a:lnTo>
                    <a:pt x="440" y="354"/>
                  </a:lnTo>
                  <a:lnTo>
                    <a:pt x="439" y="354"/>
                  </a:lnTo>
                  <a:lnTo>
                    <a:pt x="438" y="354"/>
                  </a:lnTo>
                  <a:lnTo>
                    <a:pt x="437" y="354"/>
                  </a:lnTo>
                  <a:lnTo>
                    <a:pt x="437" y="353"/>
                  </a:lnTo>
                  <a:lnTo>
                    <a:pt x="436" y="353"/>
                  </a:lnTo>
                  <a:lnTo>
                    <a:pt x="436" y="352"/>
                  </a:lnTo>
                  <a:lnTo>
                    <a:pt x="435" y="352"/>
                  </a:lnTo>
                  <a:lnTo>
                    <a:pt x="434" y="351"/>
                  </a:lnTo>
                  <a:lnTo>
                    <a:pt x="433" y="350"/>
                  </a:lnTo>
                  <a:lnTo>
                    <a:pt x="433" y="349"/>
                  </a:lnTo>
                  <a:lnTo>
                    <a:pt x="433" y="348"/>
                  </a:lnTo>
                  <a:lnTo>
                    <a:pt x="433" y="347"/>
                  </a:lnTo>
                  <a:lnTo>
                    <a:pt x="432" y="345"/>
                  </a:lnTo>
                  <a:lnTo>
                    <a:pt x="431" y="344"/>
                  </a:lnTo>
                  <a:lnTo>
                    <a:pt x="431" y="343"/>
                  </a:lnTo>
                  <a:lnTo>
                    <a:pt x="430" y="342"/>
                  </a:lnTo>
                  <a:lnTo>
                    <a:pt x="430" y="342"/>
                  </a:lnTo>
                  <a:lnTo>
                    <a:pt x="429" y="342"/>
                  </a:lnTo>
                  <a:lnTo>
                    <a:pt x="429" y="341"/>
                  </a:lnTo>
                  <a:lnTo>
                    <a:pt x="428" y="341"/>
                  </a:lnTo>
                  <a:lnTo>
                    <a:pt x="425" y="342"/>
                  </a:lnTo>
                  <a:lnTo>
                    <a:pt x="424" y="342"/>
                  </a:lnTo>
                  <a:lnTo>
                    <a:pt x="423" y="342"/>
                  </a:lnTo>
                  <a:lnTo>
                    <a:pt x="422" y="341"/>
                  </a:lnTo>
                  <a:lnTo>
                    <a:pt x="420" y="340"/>
                  </a:lnTo>
                  <a:lnTo>
                    <a:pt x="417" y="339"/>
                  </a:lnTo>
                  <a:lnTo>
                    <a:pt x="415" y="338"/>
                  </a:lnTo>
                  <a:lnTo>
                    <a:pt x="412" y="337"/>
                  </a:lnTo>
                  <a:lnTo>
                    <a:pt x="411" y="336"/>
                  </a:lnTo>
                  <a:lnTo>
                    <a:pt x="410" y="336"/>
                  </a:lnTo>
                  <a:lnTo>
                    <a:pt x="409" y="335"/>
                  </a:lnTo>
                  <a:lnTo>
                    <a:pt x="406" y="335"/>
                  </a:lnTo>
                  <a:lnTo>
                    <a:pt x="405" y="334"/>
                  </a:lnTo>
                  <a:lnTo>
                    <a:pt x="403" y="334"/>
                  </a:lnTo>
                  <a:lnTo>
                    <a:pt x="401" y="333"/>
                  </a:lnTo>
                  <a:lnTo>
                    <a:pt x="399" y="332"/>
                  </a:lnTo>
                  <a:lnTo>
                    <a:pt x="395" y="331"/>
                  </a:lnTo>
                  <a:lnTo>
                    <a:pt x="394" y="330"/>
                  </a:lnTo>
                  <a:lnTo>
                    <a:pt x="392" y="330"/>
                  </a:lnTo>
                  <a:lnTo>
                    <a:pt x="390" y="329"/>
                  </a:lnTo>
                  <a:lnTo>
                    <a:pt x="389" y="329"/>
                  </a:lnTo>
                  <a:lnTo>
                    <a:pt x="388" y="329"/>
                  </a:lnTo>
                  <a:lnTo>
                    <a:pt x="387" y="329"/>
                  </a:lnTo>
                  <a:lnTo>
                    <a:pt x="386" y="329"/>
                  </a:lnTo>
                  <a:lnTo>
                    <a:pt x="385" y="329"/>
                  </a:lnTo>
                  <a:lnTo>
                    <a:pt x="384" y="329"/>
                  </a:lnTo>
                  <a:lnTo>
                    <a:pt x="383" y="329"/>
                  </a:lnTo>
                  <a:lnTo>
                    <a:pt x="382" y="330"/>
                  </a:lnTo>
                  <a:lnTo>
                    <a:pt x="381" y="330"/>
                  </a:lnTo>
                  <a:lnTo>
                    <a:pt x="380" y="331"/>
                  </a:lnTo>
                  <a:lnTo>
                    <a:pt x="379" y="332"/>
                  </a:lnTo>
                  <a:lnTo>
                    <a:pt x="378" y="333"/>
                  </a:lnTo>
                  <a:lnTo>
                    <a:pt x="375" y="336"/>
                  </a:lnTo>
                  <a:lnTo>
                    <a:pt x="373" y="339"/>
                  </a:lnTo>
                  <a:lnTo>
                    <a:pt x="371" y="341"/>
                  </a:lnTo>
                  <a:lnTo>
                    <a:pt x="370" y="342"/>
                  </a:lnTo>
                  <a:lnTo>
                    <a:pt x="369" y="343"/>
                  </a:lnTo>
                  <a:lnTo>
                    <a:pt x="369" y="343"/>
                  </a:lnTo>
                  <a:lnTo>
                    <a:pt x="368" y="343"/>
                  </a:lnTo>
                  <a:lnTo>
                    <a:pt x="366" y="344"/>
                  </a:lnTo>
                  <a:lnTo>
                    <a:pt x="365" y="344"/>
                  </a:lnTo>
                  <a:lnTo>
                    <a:pt x="364" y="344"/>
                  </a:lnTo>
                  <a:lnTo>
                    <a:pt x="363" y="344"/>
                  </a:lnTo>
                  <a:lnTo>
                    <a:pt x="362" y="344"/>
                  </a:lnTo>
                  <a:lnTo>
                    <a:pt x="360" y="343"/>
                  </a:lnTo>
                  <a:lnTo>
                    <a:pt x="359" y="343"/>
                  </a:lnTo>
                  <a:lnTo>
                    <a:pt x="356" y="342"/>
                  </a:lnTo>
                  <a:lnTo>
                    <a:pt x="354" y="341"/>
                  </a:lnTo>
                  <a:lnTo>
                    <a:pt x="352" y="340"/>
                  </a:lnTo>
                  <a:lnTo>
                    <a:pt x="350" y="339"/>
                  </a:lnTo>
                  <a:lnTo>
                    <a:pt x="348" y="338"/>
                  </a:lnTo>
                  <a:lnTo>
                    <a:pt x="342" y="335"/>
                  </a:lnTo>
                  <a:lnTo>
                    <a:pt x="340" y="334"/>
                  </a:lnTo>
                  <a:lnTo>
                    <a:pt x="337" y="332"/>
                  </a:lnTo>
                  <a:lnTo>
                    <a:pt x="335" y="331"/>
                  </a:lnTo>
                  <a:lnTo>
                    <a:pt x="334" y="330"/>
                  </a:lnTo>
                  <a:lnTo>
                    <a:pt x="333" y="329"/>
                  </a:lnTo>
                  <a:lnTo>
                    <a:pt x="333" y="328"/>
                  </a:lnTo>
                  <a:lnTo>
                    <a:pt x="331" y="327"/>
                  </a:lnTo>
                  <a:lnTo>
                    <a:pt x="330" y="327"/>
                  </a:lnTo>
                  <a:lnTo>
                    <a:pt x="324" y="324"/>
                  </a:lnTo>
                  <a:lnTo>
                    <a:pt x="321" y="323"/>
                  </a:lnTo>
                  <a:lnTo>
                    <a:pt x="319" y="322"/>
                  </a:lnTo>
                  <a:lnTo>
                    <a:pt x="318" y="321"/>
                  </a:lnTo>
                  <a:lnTo>
                    <a:pt x="317" y="320"/>
                  </a:lnTo>
                  <a:lnTo>
                    <a:pt x="316" y="320"/>
                  </a:lnTo>
                  <a:lnTo>
                    <a:pt x="315" y="318"/>
                  </a:lnTo>
                  <a:lnTo>
                    <a:pt x="314" y="318"/>
                  </a:lnTo>
                  <a:lnTo>
                    <a:pt x="313" y="317"/>
                  </a:lnTo>
                  <a:lnTo>
                    <a:pt x="312" y="315"/>
                  </a:lnTo>
                  <a:lnTo>
                    <a:pt x="310" y="311"/>
                  </a:lnTo>
                  <a:lnTo>
                    <a:pt x="309" y="310"/>
                  </a:lnTo>
                  <a:lnTo>
                    <a:pt x="308" y="308"/>
                  </a:lnTo>
                  <a:lnTo>
                    <a:pt x="307" y="307"/>
                  </a:lnTo>
                  <a:lnTo>
                    <a:pt x="306" y="306"/>
                  </a:lnTo>
                  <a:lnTo>
                    <a:pt x="305" y="305"/>
                  </a:lnTo>
                  <a:lnTo>
                    <a:pt x="302" y="303"/>
                  </a:lnTo>
                  <a:lnTo>
                    <a:pt x="300" y="301"/>
                  </a:lnTo>
                  <a:lnTo>
                    <a:pt x="298" y="300"/>
                  </a:lnTo>
                  <a:lnTo>
                    <a:pt x="297" y="299"/>
                  </a:lnTo>
                  <a:lnTo>
                    <a:pt x="296" y="299"/>
                  </a:lnTo>
                  <a:lnTo>
                    <a:pt x="293" y="298"/>
                  </a:lnTo>
                  <a:lnTo>
                    <a:pt x="292" y="297"/>
                  </a:lnTo>
                  <a:lnTo>
                    <a:pt x="290" y="297"/>
                  </a:lnTo>
                  <a:lnTo>
                    <a:pt x="289" y="296"/>
                  </a:lnTo>
                  <a:lnTo>
                    <a:pt x="289" y="295"/>
                  </a:lnTo>
                  <a:lnTo>
                    <a:pt x="288" y="295"/>
                  </a:lnTo>
                  <a:lnTo>
                    <a:pt x="285" y="292"/>
                  </a:lnTo>
                  <a:lnTo>
                    <a:pt x="279" y="285"/>
                  </a:lnTo>
                  <a:lnTo>
                    <a:pt x="275" y="281"/>
                  </a:lnTo>
                  <a:lnTo>
                    <a:pt x="274" y="279"/>
                  </a:lnTo>
                  <a:lnTo>
                    <a:pt x="273" y="278"/>
                  </a:lnTo>
                  <a:lnTo>
                    <a:pt x="272" y="278"/>
                  </a:lnTo>
                  <a:lnTo>
                    <a:pt x="271" y="277"/>
                  </a:lnTo>
                  <a:lnTo>
                    <a:pt x="270" y="277"/>
                  </a:lnTo>
                  <a:lnTo>
                    <a:pt x="269" y="277"/>
                  </a:lnTo>
                  <a:lnTo>
                    <a:pt x="265" y="276"/>
                  </a:lnTo>
                  <a:lnTo>
                    <a:pt x="264" y="276"/>
                  </a:lnTo>
                  <a:lnTo>
                    <a:pt x="263" y="276"/>
                  </a:lnTo>
                  <a:lnTo>
                    <a:pt x="262" y="276"/>
                  </a:lnTo>
                  <a:lnTo>
                    <a:pt x="261" y="276"/>
                  </a:lnTo>
                  <a:lnTo>
                    <a:pt x="260" y="277"/>
                  </a:lnTo>
                  <a:lnTo>
                    <a:pt x="259" y="278"/>
                  </a:lnTo>
                  <a:lnTo>
                    <a:pt x="257" y="279"/>
                  </a:lnTo>
                  <a:lnTo>
                    <a:pt x="257" y="279"/>
                  </a:lnTo>
                  <a:lnTo>
                    <a:pt x="256" y="279"/>
                  </a:lnTo>
                  <a:lnTo>
                    <a:pt x="255" y="280"/>
                  </a:lnTo>
                  <a:lnTo>
                    <a:pt x="255" y="280"/>
                  </a:lnTo>
                  <a:lnTo>
                    <a:pt x="254" y="280"/>
                  </a:lnTo>
                  <a:lnTo>
                    <a:pt x="253" y="279"/>
                  </a:lnTo>
                  <a:lnTo>
                    <a:pt x="252" y="279"/>
                  </a:lnTo>
                  <a:lnTo>
                    <a:pt x="251" y="278"/>
                  </a:lnTo>
                  <a:lnTo>
                    <a:pt x="251" y="278"/>
                  </a:lnTo>
                  <a:lnTo>
                    <a:pt x="250" y="276"/>
                  </a:lnTo>
                  <a:lnTo>
                    <a:pt x="249" y="275"/>
                  </a:lnTo>
                  <a:lnTo>
                    <a:pt x="248" y="274"/>
                  </a:lnTo>
                  <a:lnTo>
                    <a:pt x="245" y="272"/>
                  </a:lnTo>
                  <a:lnTo>
                    <a:pt x="243" y="271"/>
                  </a:lnTo>
                  <a:lnTo>
                    <a:pt x="242" y="270"/>
                  </a:lnTo>
                  <a:lnTo>
                    <a:pt x="239" y="267"/>
                  </a:lnTo>
                  <a:lnTo>
                    <a:pt x="239" y="267"/>
                  </a:lnTo>
                  <a:lnTo>
                    <a:pt x="238" y="266"/>
                  </a:lnTo>
                  <a:lnTo>
                    <a:pt x="237" y="266"/>
                  </a:lnTo>
                  <a:lnTo>
                    <a:pt x="236" y="265"/>
                  </a:lnTo>
                  <a:lnTo>
                    <a:pt x="236" y="265"/>
                  </a:lnTo>
                  <a:lnTo>
                    <a:pt x="235" y="265"/>
                  </a:lnTo>
                  <a:lnTo>
                    <a:pt x="235" y="266"/>
                  </a:lnTo>
                  <a:lnTo>
                    <a:pt x="235" y="268"/>
                  </a:lnTo>
                  <a:lnTo>
                    <a:pt x="234" y="270"/>
                  </a:lnTo>
                  <a:lnTo>
                    <a:pt x="234" y="271"/>
                  </a:lnTo>
                  <a:lnTo>
                    <a:pt x="233" y="274"/>
                  </a:lnTo>
                  <a:lnTo>
                    <a:pt x="232" y="276"/>
                  </a:lnTo>
                  <a:lnTo>
                    <a:pt x="231" y="278"/>
                  </a:lnTo>
                  <a:lnTo>
                    <a:pt x="231" y="282"/>
                  </a:lnTo>
                  <a:lnTo>
                    <a:pt x="231" y="283"/>
                  </a:lnTo>
                  <a:lnTo>
                    <a:pt x="230" y="284"/>
                  </a:lnTo>
                  <a:lnTo>
                    <a:pt x="230" y="285"/>
                  </a:lnTo>
                  <a:lnTo>
                    <a:pt x="229" y="286"/>
                  </a:lnTo>
                  <a:lnTo>
                    <a:pt x="228" y="287"/>
                  </a:lnTo>
                  <a:lnTo>
                    <a:pt x="228" y="288"/>
                  </a:lnTo>
                  <a:lnTo>
                    <a:pt x="227" y="288"/>
                  </a:lnTo>
                  <a:lnTo>
                    <a:pt x="225" y="289"/>
                  </a:lnTo>
                  <a:lnTo>
                    <a:pt x="220" y="292"/>
                  </a:lnTo>
                  <a:lnTo>
                    <a:pt x="217" y="293"/>
                  </a:lnTo>
                  <a:lnTo>
                    <a:pt x="216" y="294"/>
                  </a:lnTo>
                  <a:lnTo>
                    <a:pt x="214" y="295"/>
                  </a:lnTo>
                  <a:lnTo>
                    <a:pt x="213" y="296"/>
                  </a:lnTo>
                  <a:lnTo>
                    <a:pt x="212" y="297"/>
                  </a:lnTo>
                  <a:lnTo>
                    <a:pt x="212" y="297"/>
                  </a:lnTo>
                  <a:lnTo>
                    <a:pt x="211" y="298"/>
                  </a:lnTo>
                  <a:lnTo>
                    <a:pt x="211" y="299"/>
                  </a:lnTo>
                  <a:lnTo>
                    <a:pt x="211" y="299"/>
                  </a:lnTo>
                  <a:lnTo>
                    <a:pt x="210" y="301"/>
                  </a:lnTo>
                  <a:lnTo>
                    <a:pt x="210" y="304"/>
                  </a:lnTo>
                  <a:lnTo>
                    <a:pt x="209" y="305"/>
                  </a:lnTo>
                  <a:lnTo>
                    <a:pt x="209" y="306"/>
                  </a:lnTo>
                  <a:lnTo>
                    <a:pt x="208" y="307"/>
                  </a:lnTo>
                  <a:lnTo>
                    <a:pt x="208" y="308"/>
                  </a:lnTo>
                  <a:lnTo>
                    <a:pt x="207" y="308"/>
                  </a:lnTo>
                  <a:lnTo>
                    <a:pt x="206" y="309"/>
                  </a:lnTo>
                  <a:lnTo>
                    <a:pt x="205" y="310"/>
                  </a:lnTo>
                  <a:lnTo>
                    <a:pt x="204" y="311"/>
                  </a:lnTo>
                  <a:lnTo>
                    <a:pt x="203" y="312"/>
                  </a:lnTo>
                  <a:lnTo>
                    <a:pt x="202" y="312"/>
                  </a:lnTo>
                  <a:lnTo>
                    <a:pt x="201" y="313"/>
                  </a:lnTo>
                  <a:lnTo>
                    <a:pt x="200" y="313"/>
                  </a:lnTo>
                  <a:lnTo>
                    <a:pt x="199" y="313"/>
                  </a:lnTo>
                  <a:lnTo>
                    <a:pt x="198" y="313"/>
                  </a:lnTo>
                  <a:lnTo>
                    <a:pt x="197" y="313"/>
                  </a:lnTo>
                  <a:lnTo>
                    <a:pt x="197" y="313"/>
                  </a:lnTo>
                  <a:lnTo>
                    <a:pt x="195" y="313"/>
                  </a:lnTo>
                  <a:lnTo>
                    <a:pt x="193" y="312"/>
                  </a:lnTo>
                  <a:lnTo>
                    <a:pt x="188" y="311"/>
                  </a:lnTo>
                  <a:lnTo>
                    <a:pt x="185" y="310"/>
                  </a:lnTo>
                  <a:lnTo>
                    <a:pt x="182" y="309"/>
                  </a:lnTo>
                  <a:lnTo>
                    <a:pt x="179" y="309"/>
                  </a:lnTo>
                  <a:lnTo>
                    <a:pt x="177" y="309"/>
                  </a:lnTo>
                  <a:lnTo>
                    <a:pt x="176" y="309"/>
                  </a:lnTo>
                  <a:lnTo>
                    <a:pt x="174" y="309"/>
                  </a:lnTo>
                  <a:lnTo>
                    <a:pt x="173" y="309"/>
                  </a:lnTo>
                  <a:lnTo>
                    <a:pt x="172" y="309"/>
                  </a:lnTo>
                  <a:lnTo>
                    <a:pt x="171" y="310"/>
                  </a:lnTo>
                  <a:lnTo>
                    <a:pt x="170" y="310"/>
                  </a:lnTo>
                  <a:lnTo>
                    <a:pt x="170" y="311"/>
                  </a:lnTo>
                  <a:lnTo>
                    <a:pt x="169" y="313"/>
                  </a:lnTo>
                  <a:lnTo>
                    <a:pt x="169" y="314"/>
                  </a:lnTo>
                  <a:lnTo>
                    <a:pt x="168" y="315"/>
                  </a:lnTo>
                  <a:lnTo>
                    <a:pt x="168" y="321"/>
                  </a:lnTo>
                  <a:lnTo>
                    <a:pt x="167" y="323"/>
                  </a:lnTo>
                  <a:lnTo>
                    <a:pt x="167" y="325"/>
                  </a:lnTo>
                  <a:lnTo>
                    <a:pt x="167" y="326"/>
                  </a:lnTo>
                  <a:lnTo>
                    <a:pt x="166" y="327"/>
                  </a:lnTo>
                  <a:lnTo>
                    <a:pt x="165" y="328"/>
                  </a:lnTo>
                  <a:lnTo>
                    <a:pt x="165" y="329"/>
                  </a:lnTo>
                  <a:lnTo>
                    <a:pt x="164" y="330"/>
                  </a:lnTo>
                  <a:lnTo>
                    <a:pt x="163" y="330"/>
                  </a:lnTo>
                  <a:lnTo>
                    <a:pt x="160" y="333"/>
                  </a:lnTo>
                  <a:lnTo>
                    <a:pt x="159" y="333"/>
                  </a:lnTo>
                  <a:lnTo>
                    <a:pt x="158" y="334"/>
                  </a:lnTo>
                  <a:lnTo>
                    <a:pt x="157" y="335"/>
                  </a:lnTo>
                  <a:lnTo>
                    <a:pt x="157" y="336"/>
                  </a:lnTo>
                  <a:lnTo>
                    <a:pt x="154" y="339"/>
                  </a:lnTo>
                  <a:lnTo>
                    <a:pt x="153" y="341"/>
                  </a:lnTo>
                  <a:lnTo>
                    <a:pt x="152" y="342"/>
                  </a:lnTo>
                  <a:lnTo>
                    <a:pt x="151" y="343"/>
                  </a:lnTo>
                  <a:lnTo>
                    <a:pt x="149" y="345"/>
                  </a:lnTo>
                  <a:lnTo>
                    <a:pt x="144" y="348"/>
                  </a:lnTo>
                  <a:lnTo>
                    <a:pt x="141" y="351"/>
                  </a:lnTo>
                  <a:lnTo>
                    <a:pt x="140" y="352"/>
                  </a:lnTo>
                  <a:lnTo>
                    <a:pt x="139" y="352"/>
                  </a:lnTo>
                  <a:lnTo>
                    <a:pt x="139" y="353"/>
                  </a:lnTo>
                  <a:lnTo>
                    <a:pt x="137" y="353"/>
                  </a:lnTo>
                  <a:lnTo>
                    <a:pt x="128" y="353"/>
                  </a:lnTo>
                  <a:lnTo>
                    <a:pt x="127" y="354"/>
                  </a:lnTo>
                  <a:lnTo>
                    <a:pt x="124" y="354"/>
                  </a:lnTo>
                  <a:lnTo>
                    <a:pt x="123" y="354"/>
                  </a:lnTo>
                  <a:lnTo>
                    <a:pt x="120" y="354"/>
                  </a:lnTo>
                  <a:lnTo>
                    <a:pt x="118" y="354"/>
                  </a:lnTo>
                  <a:lnTo>
                    <a:pt x="117" y="355"/>
                  </a:lnTo>
                  <a:lnTo>
                    <a:pt x="112" y="356"/>
                  </a:lnTo>
                  <a:lnTo>
                    <a:pt x="111" y="357"/>
                  </a:lnTo>
                  <a:lnTo>
                    <a:pt x="109" y="357"/>
                  </a:lnTo>
                  <a:lnTo>
                    <a:pt x="108" y="358"/>
                  </a:lnTo>
                  <a:lnTo>
                    <a:pt x="107" y="358"/>
                  </a:lnTo>
                  <a:lnTo>
                    <a:pt x="107" y="358"/>
                  </a:lnTo>
                  <a:lnTo>
                    <a:pt x="106" y="358"/>
                  </a:lnTo>
                  <a:lnTo>
                    <a:pt x="105" y="358"/>
                  </a:lnTo>
                  <a:lnTo>
                    <a:pt x="104" y="358"/>
                  </a:lnTo>
                  <a:lnTo>
                    <a:pt x="103" y="357"/>
                  </a:lnTo>
                  <a:lnTo>
                    <a:pt x="102" y="357"/>
                  </a:lnTo>
                  <a:lnTo>
                    <a:pt x="101" y="356"/>
                  </a:lnTo>
                  <a:lnTo>
                    <a:pt x="100" y="356"/>
                  </a:lnTo>
                  <a:lnTo>
                    <a:pt x="99" y="356"/>
                  </a:lnTo>
                  <a:lnTo>
                    <a:pt x="99" y="355"/>
                  </a:lnTo>
                  <a:lnTo>
                    <a:pt x="98" y="354"/>
                  </a:lnTo>
                  <a:lnTo>
                    <a:pt x="98" y="353"/>
                  </a:lnTo>
                  <a:lnTo>
                    <a:pt x="97" y="352"/>
                  </a:lnTo>
                  <a:lnTo>
                    <a:pt x="97" y="351"/>
                  </a:lnTo>
                  <a:lnTo>
                    <a:pt x="96" y="349"/>
                  </a:lnTo>
                  <a:lnTo>
                    <a:pt x="96" y="347"/>
                  </a:lnTo>
                  <a:lnTo>
                    <a:pt x="95" y="343"/>
                  </a:lnTo>
                  <a:lnTo>
                    <a:pt x="95" y="342"/>
                  </a:lnTo>
                  <a:lnTo>
                    <a:pt x="94" y="341"/>
                  </a:lnTo>
                  <a:lnTo>
                    <a:pt x="94" y="340"/>
                  </a:lnTo>
                  <a:lnTo>
                    <a:pt x="93" y="339"/>
                  </a:lnTo>
                  <a:lnTo>
                    <a:pt x="93" y="339"/>
                  </a:lnTo>
                  <a:lnTo>
                    <a:pt x="92" y="338"/>
                  </a:lnTo>
                  <a:lnTo>
                    <a:pt x="91" y="338"/>
                  </a:lnTo>
                  <a:lnTo>
                    <a:pt x="91" y="338"/>
                  </a:lnTo>
                  <a:lnTo>
                    <a:pt x="90" y="338"/>
                  </a:lnTo>
                  <a:lnTo>
                    <a:pt x="89" y="338"/>
                  </a:lnTo>
                  <a:lnTo>
                    <a:pt x="88" y="339"/>
                  </a:lnTo>
                  <a:lnTo>
                    <a:pt x="86" y="339"/>
                  </a:lnTo>
                  <a:lnTo>
                    <a:pt x="85" y="340"/>
                  </a:lnTo>
                  <a:lnTo>
                    <a:pt x="83" y="341"/>
                  </a:lnTo>
                  <a:lnTo>
                    <a:pt x="82" y="341"/>
                  </a:lnTo>
                  <a:lnTo>
                    <a:pt x="81" y="341"/>
                  </a:lnTo>
                  <a:lnTo>
                    <a:pt x="80" y="341"/>
                  </a:lnTo>
                  <a:lnTo>
                    <a:pt x="79" y="341"/>
                  </a:lnTo>
                  <a:lnTo>
                    <a:pt x="79" y="341"/>
                  </a:lnTo>
                  <a:lnTo>
                    <a:pt x="77" y="341"/>
                  </a:lnTo>
                  <a:lnTo>
                    <a:pt x="76" y="341"/>
                  </a:lnTo>
                  <a:lnTo>
                    <a:pt x="73" y="339"/>
                  </a:lnTo>
                  <a:lnTo>
                    <a:pt x="72" y="339"/>
                  </a:lnTo>
                  <a:lnTo>
                    <a:pt x="70" y="338"/>
                  </a:lnTo>
                  <a:lnTo>
                    <a:pt x="69" y="338"/>
                  </a:lnTo>
                  <a:lnTo>
                    <a:pt x="68" y="339"/>
                  </a:lnTo>
                  <a:lnTo>
                    <a:pt x="67" y="339"/>
                  </a:lnTo>
                  <a:lnTo>
                    <a:pt x="66" y="340"/>
                  </a:lnTo>
                  <a:lnTo>
                    <a:pt x="63" y="341"/>
                  </a:lnTo>
                  <a:lnTo>
                    <a:pt x="62" y="341"/>
                  </a:lnTo>
                  <a:lnTo>
                    <a:pt x="61" y="342"/>
                  </a:lnTo>
                  <a:lnTo>
                    <a:pt x="61" y="342"/>
                  </a:lnTo>
                  <a:lnTo>
                    <a:pt x="60" y="342"/>
                  </a:lnTo>
                  <a:lnTo>
                    <a:pt x="59" y="342"/>
                  </a:lnTo>
                  <a:lnTo>
                    <a:pt x="59" y="341"/>
                  </a:lnTo>
                  <a:lnTo>
                    <a:pt x="58" y="341"/>
                  </a:lnTo>
                  <a:lnTo>
                    <a:pt x="57" y="340"/>
                  </a:lnTo>
                  <a:lnTo>
                    <a:pt x="57" y="340"/>
                  </a:lnTo>
                  <a:lnTo>
                    <a:pt x="56" y="339"/>
                  </a:lnTo>
                  <a:lnTo>
                    <a:pt x="56" y="339"/>
                  </a:lnTo>
                  <a:lnTo>
                    <a:pt x="56" y="339"/>
                  </a:lnTo>
                  <a:lnTo>
                    <a:pt x="56" y="338"/>
                  </a:lnTo>
                  <a:lnTo>
                    <a:pt x="56" y="338"/>
                  </a:lnTo>
                  <a:lnTo>
                    <a:pt x="55" y="336"/>
                  </a:lnTo>
                  <a:lnTo>
                    <a:pt x="54" y="334"/>
                  </a:lnTo>
                  <a:lnTo>
                    <a:pt x="53" y="333"/>
                  </a:lnTo>
                  <a:lnTo>
                    <a:pt x="52" y="332"/>
                  </a:lnTo>
                  <a:lnTo>
                    <a:pt x="51" y="330"/>
                  </a:lnTo>
                  <a:lnTo>
                    <a:pt x="50" y="329"/>
                  </a:lnTo>
                  <a:lnTo>
                    <a:pt x="49" y="328"/>
                  </a:lnTo>
                  <a:lnTo>
                    <a:pt x="47" y="326"/>
                  </a:lnTo>
                  <a:lnTo>
                    <a:pt x="45" y="325"/>
                  </a:lnTo>
                  <a:lnTo>
                    <a:pt x="42" y="323"/>
                  </a:lnTo>
                  <a:lnTo>
                    <a:pt x="40" y="322"/>
                  </a:lnTo>
                  <a:lnTo>
                    <a:pt x="39" y="322"/>
                  </a:lnTo>
                  <a:lnTo>
                    <a:pt x="38" y="320"/>
                  </a:lnTo>
                  <a:lnTo>
                    <a:pt x="38" y="319"/>
                  </a:lnTo>
                  <a:lnTo>
                    <a:pt x="37" y="318"/>
                  </a:lnTo>
                  <a:lnTo>
                    <a:pt x="34" y="313"/>
                  </a:lnTo>
                  <a:lnTo>
                    <a:pt x="30" y="306"/>
                  </a:lnTo>
                  <a:lnTo>
                    <a:pt x="30" y="305"/>
                  </a:lnTo>
                  <a:lnTo>
                    <a:pt x="29" y="303"/>
                  </a:lnTo>
                  <a:lnTo>
                    <a:pt x="26" y="295"/>
                  </a:lnTo>
                  <a:lnTo>
                    <a:pt x="25" y="293"/>
                  </a:lnTo>
                  <a:lnTo>
                    <a:pt x="24" y="291"/>
                  </a:lnTo>
                  <a:lnTo>
                    <a:pt x="23" y="288"/>
                  </a:lnTo>
                  <a:lnTo>
                    <a:pt x="21" y="285"/>
                  </a:lnTo>
                  <a:lnTo>
                    <a:pt x="21" y="284"/>
                  </a:lnTo>
                  <a:lnTo>
                    <a:pt x="19" y="282"/>
                  </a:lnTo>
                  <a:lnTo>
                    <a:pt x="18" y="280"/>
                  </a:lnTo>
                  <a:lnTo>
                    <a:pt x="16" y="278"/>
                  </a:lnTo>
                  <a:lnTo>
                    <a:pt x="15" y="276"/>
                  </a:lnTo>
                  <a:lnTo>
                    <a:pt x="14" y="274"/>
                  </a:lnTo>
                  <a:lnTo>
                    <a:pt x="12" y="268"/>
                  </a:lnTo>
                  <a:lnTo>
                    <a:pt x="9" y="263"/>
                  </a:lnTo>
                  <a:lnTo>
                    <a:pt x="8" y="261"/>
                  </a:lnTo>
                  <a:lnTo>
                    <a:pt x="7" y="258"/>
                  </a:lnTo>
                  <a:lnTo>
                    <a:pt x="7" y="257"/>
                  </a:lnTo>
                  <a:lnTo>
                    <a:pt x="6" y="255"/>
                  </a:lnTo>
                  <a:lnTo>
                    <a:pt x="6" y="251"/>
                  </a:lnTo>
                  <a:lnTo>
                    <a:pt x="5" y="249"/>
                  </a:lnTo>
                  <a:lnTo>
                    <a:pt x="5" y="247"/>
                  </a:lnTo>
                  <a:lnTo>
                    <a:pt x="4" y="243"/>
                  </a:lnTo>
                  <a:lnTo>
                    <a:pt x="3" y="241"/>
                  </a:lnTo>
                  <a:lnTo>
                    <a:pt x="2" y="241"/>
                  </a:lnTo>
                  <a:lnTo>
                    <a:pt x="1" y="238"/>
                  </a:lnTo>
                  <a:lnTo>
                    <a:pt x="1" y="237"/>
                  </a:lnTo>
                  <a:lnTo>
                    <a:pt x="0" y="236"/>
                  </a:lnTo>
                  <a:lnTo>
                    <a:pt x="0" y="235"/>
                  </a:lnTo>
                  <a:lnTo>
                    <a:pt x="0" y="234"/>
                  </a:lnTo>
                  <a:lnTo>
                    <a:pt x="0" y="233"/>
                  </a:lnTo>
                  <a:lnTo>
                    <a:pt x="1" y="231"/>
                  </a:lnTo>
                  <a:lnTo>
                    <a:pt x="1" y="230"/>
                  </a:lnTo>
                  <a:lnTo>
                    <a:pt x="1" y="229"/>
                  </a:lnTo>
                  <a:lnTo>
                    <a:pt x="2" y="228"/>
                  </a:lnTo>
                  <a:lnTo>
                    <a:pt x="2" y="227"/>
                  </a:lnTo>
                  <a:lnTo>
                    <a:pt x="3" y="225"/>
                  </a:lnTo>
                  <a:lnTo>
                    <a:pt x="7" y="220"/>
                  </a:lnTo>
                  <a:lnTo>
                    <a:pt x="8" y="219"/>
                  </a:lnTo>
                  <a:lnTo>
                    <a:pt x="8" y="217"/>
                  </a:lnTo>
                  <a:lnTo>
                    <a:pt x="8" y="216"/>
                  </a:lnTo>
                  <a:lnTo>
                    <a:pt x="9" y="215"/>
                  </a:lnTo>
                  <a:lnTo>
                    <a:pt x="9" y="210"/>
                  </a:lnTo>
                  <a:lnTo>
                    <a:pt x="10" y="209"/>
                  </a:lnTo>
                  <a:lnTo>
                    <a:pt x="10" y="207"/>
                  </a:lnTo>
                  <a:lnTo>
                    <a:pt x="11" y="205"/>
                  </a:lnTo>
                  <a:lnTo>
                    <a:pt x="12" y="203"/>
                  </a:lnTo>
                  <a:lnTo>
                    <a:pt x="12" y="202"/>
                  </a:lnTo>
                  <a:lnTo>
                    <a:pt x="13" y="201"/>
                  </a:lnTo>
                  <a:lnTo>
                    <a:pt x="14" y="200"/>
                  </a:lnTo>
                  <a:lnTo>
                    <a:pt x="15" y="199"/>
                  </a:lnTo>
                  <a:lnTo>
                    <a:pt x="16" y="198"/>
                  </a:lnTo>
                  <a:lnTo>
                    <a:pt x="17" y="197"/>
                  </a:lnTo>
                  <a:lnTo>
                    <a:pt x="22" y="193"/>
                  </a:lnTo>
                  <a:lnTo>
                    <a:pt x="25" y="190"/>
                  </a:lnTo>
                  <a:lnTo>
                    <a:pt x="26" y="189"/>
                  </a:lnTo>
                  <a:lnTo>
                    <a:pt x="27" y="189"/>
                  </a:lnTo>
                  <a:lnTo>
                    <a:pt x="29" y="188"/>
                  </a:lnTo>
                  <a:lnTo>
                    <a:pt x="29" y="188"/>
                  </a:lnTo>
                  <a:lnTo>
                    <a:pt x="29" y="187"/>
                  </a:lnTo>
                  <a:lnTo>
                    <a:pt x="30" y="187"/>
                  </a:lnTo>
                  <a:lnTo>
                    <a:pt x="30" y="186"/>
                  </a:lnTo>
                  <a:lnTo>
                    <a:pt x="31" y="186"/>
                  </a:lnTo>
                  <a:lnTo>
                    <a:pt x="31" y="185"/>
                  </a:lnTo>
                  <a:lnTo>
                    <a:pt x="31" y="182"/>
                  </a:lnTo>
                  <a:lnTo>
                    <a:pt x="31" y="181"/>
                  </a:lnTo>
                  <a:lnTo>
                    <a:pt x="31" y="180"/>
                  </a:lnTo>
                  <a:lnTo>
                    <a:pt x="31" y="178"/>
                  </a:lnTo>
                  <a:lnTo>
                    <a:pt x="32" y="176"/>
                  </a:lnTo>
                  <a:lnTo>
                    <a:pt x="33" y="174"/>
                  </a:lnTo>
                  <a:lnTo>
                    <a:pt x="33" y="172"/>
                  </a:lnTo>
                  <a:lnTo>
                    <a:pt x="34" y="171"/>
                  </a:lnTo>
                  <a:lnTo>
                    <a:pt x="35" y="169"/>
                  </a:lnTo>
                  <a:lnTo>
                    <a:pt x="35" y="168"/>
                  </a:lnTo>
                  <a:lnTo>
                    <a:pt x="36" y="167"/>
                  </a:lnTo>
                  <a:lnTo>
                    <a:pt x="37" y="166"/>
                  </a:lnTo>
                  <a:lnTo>
                    <a:pt x="38" y="165"/>
                  </a:lnTo>
                  <a:lnTo>
                    <a:pt x="40" y="162"/>
                  </a:lnTo>
                  <a:lnTo>
                    <a:pt x="41" y="161"/>
                  </a:lnTo>
                  <a:lnTo>
                    <a:pt x="42" y="160"/>
                  </a:lnTo>
                  <a:lnTo>
                    <a:pt x="42" y="159"/>
                  </a:lnTo>
                  <a:lnTo>
                    <a:pt x="43" y="158"/>
                  </a:lnTo>
                  <a:lnTo>
                    <a:pt x="43" y="157"/>
                  </a:lnTo>
                  <a:lnTo>
                    <a:pt x="44" y="153"/>
                  </a:lnTo>
                  <a:lnTo>
                    <a:pt x="44" y="152"/>
                  </a:lnTo>
                  <a:lnTo>
                    <a:pt x="44" y="150"/>
                  </a:lnTo>
                  <a:lnTo>
                    <a:pt x="43" y="148"/>
                  </a:lnTo>
                  <a:lnTo>
                    <a:pt x="43" y="143"/>
                  </a:lnTo>
                  <a:lnTo>
                    <a:pt x="43" y="141"/>
                  </a:lnTo>
                  <a:lnTo>
                    <a:pt x="43" y="141"/>
                  </a:lnTo>
                  <a:lnTo>
                    <a:pt x="43" y="140"/>
                  </a:lnTo>
                  <a:lnTo>
                    <a:pt x="43" y="139"/>
                  </a:lnTo>
                  <a:lnTo>
                    <a:pt x="44" y="139"/>
                  </a:lnTo>
                  <a:lnTo>
                    <a:pt x="44" y="139"/>
                  </a:lnTo>
                  <a:lnTo>
                    <a:pt x="45" y="138"/>
                  </a:lnTo>
                  <a:lnTo>
                    <a:pt x="46" y="138"/>
                  </a:lnTo>
                  <a:lnTo>
                    <a:pt x="49" y="137"/>
                  </a:lnTo>
                  <a:lnTo>
                    <a:pt x="50" y="137"/>
                  </a:lnTo>
                  <a:lnTo>
                    <a:pt x="51" y="137"/>
                  </a:lnTo>
                  <a:lnTo>
                    <a:pt x="52" y="137"/>
                  </a:lnTo>
                  <a:lnTo>
                    <a:pt x="53" y="137"/>
                  </a:lnTo>
                  <a:lnTo>
                    <a:pt x="54" y="138"/>
                  </a:lnTo>
                  <a:lnTo>
                    <a:pt x="57" y="139"/>
                  </a:lnTo>
                  <a:lnTo>
                    <a:pt x="60" y="140"/>
                  </a:lnTo>
                  <a:lnTo>
                    <a:pt x="61" y="140"/>
                  </a:lnTo>
                  <a:lnTo>
                    <a:pt x="64" y="142"/>
                  </a:lnTo>
                  <a:lnTo>
                    <a:pt x="68" y="144"/>
                  </a:lnTo>
                  <a:lnTo>
                    <a:pt x="69" y="145"/>
                  </a:lnTo>
                  <a:lnTo>
                    <a:pt x="71" y="146"/>
                  </a:lnTo>
                  <a:lnTo>
                    <a:pt x="73" y="147"/>
                  </a:lnTo>
                  <a:lnTo>
                    <a:pt x="75" y="147"/>
                  </a:lnTo>
                  <a:lnTo>
                    <a:pt x="76" y="147"/>
                  </a:lnTo>
                  <a:lnTo>
                    <a:pt x="78" y="147"/>
                  </a:lnTo>
                  <a:lnTo>
                    <a:pt x="79" y="148"/>
                  </a:lnTo>
                  <a:lnTo>
                    <a:pt x="80" y="147"/>
                  </a:lnTo>
                  <a:lnTo>
                    <a:pt x="81" y="147"/>
                  </a:lnTo>
                  <a:lnTo>
                    <a:pt x="82" y="147"/>
                  </a:lnTo>
                  <a:lnTo>
                    <a:pt x="83" y="147"/>
                  </a:lnTo>
                  <a:lnTo>
                    <a:pt x="84" y="146"/>
                  </a:lnTo>
                  <a:lnTo>
                    <a:pt x="84" y="146"/>
                  </a:lnTo>
                  <a:lnTo>
                    <a:pt x="85" y="145"/>
                  </a:lnTo>
                  <a:lnTo>
                    <a:pt x="86" y="145"/>
                  </a:lnTo>
                  <a:lnTo>
                    <a:pt x="87" y="144"/>
                  </a:lnTo>
                  <a:lnTo>
                    <a:pt x="87" y="143"/>
                  </a:lnTo>
                  <a:lnTo>
                    <a:pt x="88" y="142"/>
                  </a:lnTo>
                  <a:lnTo>
                    <a:pt x="88" y="141"/>
                  </a:lnTo>
                  <a:lnTo>
                    <a:pt x="89" y="139"/>
                  </a:lnTo>
                  <a:lnTo>
                    <a:pt x="91" y="132"/>
                  </a:lnTo>
                  <a:lnTo>
                    <a:pt x="92" y="130"/>
                  </a:lnTo>
                  <a:lnTo>
                    <a:pt x="93" y="127"/>
                  </a:lnTo>
                  <a:lnTo>
                    <a:pt x="93" y="126"/>
                  </a:lnTo>
                  <a:lnTo>
                    <a:pt x="94" y="125"/>
                  </a:lnTo>
                  <a:lnTo>
                    <a:pt x="94" y="124"/>
                  </a:lnTo>
                  <a:lnTo>
                    <a:pt x="95" y="123"/>
                  </a:lnTo>
                  <a:lnTo>
                    <a:pt x="96" y="123"/>
                  </a:lnTo>
                  <a:lnTo>
                    <a:pt x="97" y="122"/>
                  </a:lnTo>
                  <a:lnTo>
                    <a:pt x="99" y="121"/>
                  </a:lnTo>
                  <a:lnTo>
                    <a:pt x="103" y="118"/>
                  </a:lnTo>
                  <a:lnTo>
                    <a:pt x="104" y="117"/>
                  </a:lnTo>
                  <a:lnTo>
                    <a:pt x="107" y="115"/>
                  </a:lnTo>
                  <a:lnTo>
                    <a:pt x="108" y="114"/>
                  </a:lnTo>
                  <a:lnTo>
                    <a:pt x="110" y="112"/>
                  </a:lnTo>
                  <a:lnTo>
                    <a:pt x="112" y="111"/>
                  </a:lnTo>
                  <a:lnTo>
                    <a:pt x="112" y="110"/>
                  </a:lnTo>
                  <a:lnTo>
                    <a:pt x="113" y="109"/>
                  </a:lnTo>
                  <a:lnTo>
                    <a:pt x="113" y="109"/>
                  </a:lnTo>
                  <a:lnTo>
                    <a:pt x="113" y="108"/>
                  </a:lnTo>
                  <a:lnTo>
                    <a:pt x="114" y="109"/>
                  </a:lnTo>
                  <a:lnTo>
                    <a:pt x="121" y="111"/>
                  </a:lnTo>
                  <a:lnTo>
                    <a:pt x="128" y="114"/>
                  </a:lnTo>
                  <a:lnTo>
                    <a:pt x="131" y="115"/>
                  </a:lnTo>
                  <a:lnTo>
                    <a:pt x="134" y="116"/>
                  </a:lnTo>
                  <a:lnTo>
                    <a:pt x="141" y="120"/>
                  </a:lnTo>
                  <a:lnTo>
                    <a:pt x="146" y="121"/>
                  </a:lnTo>
                  <a:lnTo>
                    <a:pt x="148" y="122"/>
                  </a:lnTo>
                  <a:lnTo>
                    <a:pt x="149" y="123"/>
                  </a:lnTo>
                  <a:lnTo>
                    <a:pt x="150" y="124"/>
                  </a:lnTo>
                  <a:lnTo>
                    <a:pt x="152" y="125"/>
                  </a:lnTo>
                  <a:lnTo>
                    <a:pt x="154" y="127"/>
                  </a:lnTo>
                  <a:lnTo>
                    <a:pt x="155" y="128"/>
                  </a:lnTo>
                  <a:lnTo>
                    <a:pt x="156" y="128"/>
                  </a:lnTo>
                  <a:lnTo>
                    <a:pt x="157" y="129"/>
                  </a:lnTo>
                  <a:lnTo>
                    <a:pt x="158" y="129"/>
                  </a:lnTo>
                  <a:lnTo>
                    <a:pt x="160" y="130"/>
                  </a:lnTo>
                  <a:lnTo>
                    <a:pt x="164" y="130"/>
                  </a:lnTo>
                  <a:lnTo>
                    <a:pt x="165" y="130"/>
                  </a:lnTo>
                  <a:lnTo>
                    <a:pt x="172" y="131"/>
                  </a:lnTo>
                  <a:lnTo>
                    <a:pt x="174" y="132"/>
                  </a:lnTo>
                  <a:lnTo>
                    <a:pt x="176" y="132"/>
                  </a:lnTo>
                  <a:lnTo>
                    <a:pt x="178" y="132"/>
                  </a:lnTo>
                  <a:lnTo>
                    <a:pt x="179" y="132"/>
                  </a:lnTo>
                  <a:lnTo>
                    <a:pt x="181" y="132"/>
                  </a:lnTo>
                  <a:lnTo>
                    <a:pt x="182" y="131"/>
                  </a:lnTo>
                  <a:lnTo>
                    <a:pt x="183" y="131"/>
                  </a:lnTo>
                  <a:lnTo>
                    <a:pt x="184" y="130"/>
                  </a:lnTo>
                  <a:lnTo>
                    <a:pt x="185" y="130"/>
                  </a:lnTo>
                  <a:lnTo>
                    <a:pt x="186" y="129"/>
                  </a:lnTo>
                  <a:lnTo>
                    <a:pt x="187" y="128"/>
                  </a:lnTo>
                  <a:lnTo>
                    <a:pt x="188" y="127"/>
                  </a:lnTo>
                  <a:lnTo>
                    <a:pt x="189" y="125"/>
                  </a:lnTo>
                  <a:lnTo>
                    <a:pt x="190" y="123"/>
                  </a:lnTo>
                  <a:lnTo>
                    <a:pt x="192" y="116"/>
                  </a:lnTo>
                  <a:lnTo>
                    <a:pt x="193" y="114"/>
                  </a:lnTo>
                  <a:lnTo>
                    <a:pt x="195" y="111"/>
                  </a:lnTo>
                  <a:lnTo>
                    <a:pt x="197" y="107"/>
                  </a:lnTo>
                  <a:lnTo>
                    <a:pt x="198" y="105"/>
                  </a:lnTo>
                  <a:lnTo>
                    <a:pt x="199" y="104"/>
                  </a:lnTo>
                  <a:lnTo>
                    <a:pt x="200" y="103"/>
                  </a:lnTo>
                  <a:lnTo>
                    <a:pt x="201" y="103"/>
                  </a:lnTo>
                  <a:lnTo>
                    <a:pt x="201" y="102"/>
                  </a:lnTo>
                  <a:lnTo>
                    <a:pt x="202" y="102"/>
                  </a:lnTo>
                  <a:lnTo>
                    <a:pt x="203" y="101"/>
                  </a:lnTo>
                  <a:lnTo>
                    <a:pt x="204" y="101"/>
                  </a:lnTo>
                  <a:lnTo>
                    <a:pt x="205" y="101"/>
                  </a:lnTo>
                  <a:lnTo>
                    <a:pt x="211" y="100"/>
                  </a:lnTo>
                  <a:lnTo>
                    <a:pt x="217" y="98"/>
                  </a:lnTo>
                  <a:lnTo>
                    <a:pt x="219" y="98"/>
                  </a:lnTo>
                  <a:lnTo>
                    <a:pt x="220" y="98"/>
                  </a:lnTo>
                  <a:lnTo>
                    <a:pt x="222" y="98"/>
                  </a:lnTo>
                  <a:lnTo>
                    <a:pt x="226" y="99"/>
                  </a:lnTo>
                  <a:lnTo>
                    <a:pt x="227" y="99"/>
                  </a:lnTo>
                  <a:lnTo>
                    <a:pt x="228" y="99"/>
                  </a:lnTo>
                  <a:lnTo>
                    <a:pt x="232" y="99"/>
                  </a:lnTo>
                  <a:lnTo>
                    <a:pt x="233" y="99"/>
                  </a:lnTo>
                  <a:lnTo>
                    <a:pt x="235" y="99"/>
                  </a:lnTo>
                  <a:lnTo>
                    <a:pt x="237" y="100"/>
                  </a:lnTo>
                  <a:lnTo>
                    <a:pt x="240" y="100"/>
                  </a:lnTo>
                  <a:lnTo>
                    <a:pt x="248" y="103"/>
                  </a:lnTo>
                  <a:lnTo>
                    <a:pt x="250" y="103"/>
                  </a:lnTo>
                  <a:lnTo>
                    <a:pt x="252" y="103"/>
                  </a:lnTo>
                  <a:lnTo>
                    <a:pt x="253" y="103"/>
                  </a:lnTo>
                  <a:lnTo>
                    <a:pt x="255" y="104"/>
                  </a:lnTo>
                  <a:lnTo>
                    <a:pt x="256" y="103"/>
                  </a:lnTo>
                  <a:lnTo>
                    <a:pt x="258" y="103"/>
                  </a:lnTo>
                  <a:lnTo>
                    <a:pt x="259" y="103"/>
                  </a:lnTo>
                  <a:lnTo>
                    <a:pt x="261" y="103"/>
                  </a:lnTo>
                  <a:lnTo>
                    <a:pt x="263" y="102"/>
                  </a:lnTo>
                  <a:lnTo>
                    <a:pt x="264" y="102"/>
                  </a:lnTo>
                  <a:lnTo>
                    <a:pt x="266" y="101"/>
                  </a:lnTo>
                  <a:lnTo>
                    <a:pt x="267" y="100"/>
                  </a:lnTo>
                  <a:lnTo>
                    <a:pt x="267" y="100"/>
                  </a:lnTo>
                  <a:lnTo>
                    <a:pt x="268" y="99"/>
                  </a:lnTo>
                  <a:lnTo>
                    <a:pt x="269" y="98"/>
                  </a:lnTo>
                  <a:lnTo>
                    <a:pt x="269" y="98"/>
                  </a:lnTo>
                  <a:lnTo>
                    <a:pt x="269" y="97"/>
                  </a:lnTo>
                  <a:lnTo>
                    <a:pt x="270" y="96"/>
                  </a:lnTo>
                  <a:lnTo>
                    <a:pt x="270" y="95"/>
                  </a:lnTo>
                  <a:lnTo>
                    <a:pt x="270" y="94"/>
                  </a:lnTo>
                  <a:lnTo>
                    <a:pt x="270" y="93"/>
                  </a:lnTo>
                  <a:lnTo>
                    <a:pt x="271" y="91"/>
                  </a:lnTo>
                  <a:lnTo>
                    <a:pt x="271" y="85"/>
                  </a:lnTo>
                  <a:lnTo>
                    <a:pt x="271" y="78"/>
                  </a:lnTo>
                  <a:lnTo>
                    <a:pt x="271" y="77"/>
                  </a:lnTo>
                  <a:lnTo>
                    <a:pt x="271" y="73"/>
                  </a:lnTo>
                  <a:lnTo>
                    <a:pt x="271" y="70"/>
                  </a:lnTo>
                  <a:lnTo>
                    <a:pt x="270" y="69"/>
                  </a:lnTo>
                  <a:lnTo>
                    <a:pt x="271" y="67"/>
                  </a:lnTo>
                  <a:lnTo>
                    <a:pt x="271" y="65"/>
                  </a:lnTo>
                  <a:lnTo>
                    <a:pt x="271" y="64"/>
                  </a:lnTo>
                  <a:lnTo>
                    <a:pt x="275" y="56"/>
                  </a:lnTo>
                  <a:lnTo>
                    <a:pt x="275" y="54"/>
                  </a:lnTo>
                  <a:lnTo>
                    <a:pt x="276" y="52"/>
                  </a:lnTo>
                  <a:lnTo>
                    <a:pt x="276" y="49"/>
                  </a:lnTo>
                  <a:lnTo>
                    <a:pt x="277" y="46"/>
                  </a:lnTo>
                  <a:lnTo>
                    <a:pt x="277" y="39"/>
                  </a:lnTo>
                  <a:lnTo>
                    <a:pt x="277" y="37"/>
                  </a:lnTo>
                  <a:lnTo>
                    <a:pt x="277" y="36"/>
                  </a:lnTo>
                  <a:lnTo>
                    <a:pt x="277" y="35"/>
                  </a:lnTo>
                  <a:lnTo>
                    <a:pt x="277" y="34"/>
                  </a:lnTo>
                  <a:lnTo>
                    <a:pt x="276" y="33"/>
                  </a:lnTo>
                  <a:lnTo>
                    <a:pt x="276" y="32"/>
                  </a:lnTo>
                  <a:lnTo>
                    <a:pt x="275" y="31"/>
                  </a:lnTo>
                  <a:lnTo>
                    <a:pt x="275" y="30"/>
                  </a:lnTo>
                  <a:lnTo>
                    <a:pt x="274" y="29"/>
                  </a:lnTo>
                  <a:lnTo>
                    <a:pt x="274" y="29"/>
                  </a:lnTo>
                  <a:lnTo>
                    <a:pt x="273" y="28"/>
                  </a:lnTo>
                  <a:lnTo>
                    <a:pt x="272" y="28"/>
                  </a:lnTo>
                  <a:lnTo>
                    <a:pt x="271" y="27"/>
                  </a:lnTo>
                  <a:lnTo>
                    <a:pt x="268" y="26"/>
                  </a:lnTo>
                  <a:lnTo>
                    <a:pt x="267" y="26"/>
                  </a:lnTo>
                  <a:lnTo>
                    <a:pt x="266" y="25"/>
                  </a:lnTo>
                  <a:lnTo>
                    <a:pt x="265" y="25"/>
                  </a:lnTo>
                  <a:lnTo>
                    <a:pt x="264" y="24"/>
                  </a:lnTo>
                  <a:lnTo>
                    <a:pt x="263" y="23"/>
                  </a:lnTo>
                  <a:lnTo>
                    <a:pt x="263" y="22"/>
                  </a:lnTo>
                  <a:lnTo>
                    <a:pt x="262" y="22"/>
                  </a:lnTo>
                  <a:lnTo>
                    <a:pt x="262" y="21"/>
                  </a:lnTo>
                  <a:lnTo>
                    <a:pt x="262" y="20"/>
                  </a:lnTo>
                  <a:lnTo>
                    <a:pt x="262" y="19"/>
                  </a:lnTo>
                  <a:lnTo>
                    <a:pt x="262" y="19"/>
                  </a:lnTo>
                  <a:lnTo>
                    <a:pt x="262" y="18"/>
                  </a:lnTo>
                  <a:lnTo>
                    <a:pt x="263" y="17"/>
                  </a:lnTo>
                  <a:lnTo>
                    <a:pt x="263" y="15"/>
                  </a:lnTo>
                  <a:lnTo>
                    <a:pt x="264" y="14"/>
                  </a:lnTo>
                  <a:lnTo>
                    <a:pt x="265" y="13"/>
                  </a:lnTo>
                  <a:lnTo>
                    <a:pt x="265" y="12"/>
                  </a:lnTo>
                  <a:lnTo>
                    <a:pt x="266" y="11"/>
                  </a:lnTo>
                  <a:lnTo>
                    <a:pt x="268" y="10"/>
                  </a:lnTo>
                  <a:lnTo>
                    <a:pt x="269" y="8"/>
                  </a:lnTo>
                  <a:lnTo>
                    <a:pt x="275" y="4"/>
                  </a:lnTo>
                  <a:lnTo>
                    <a:pt x="278" y="2"/>
                  </a:lnTo>
                  <a:lnTo>
                    <a:pt x="279" y="1"/>
                  </a:lnTo>
                  <a:lnTo>
                    <a:pt x="280" y="0"/>
                  </a:lnTo>
                  <a:lnTo>
                    <a:pt x="280" y="0"/>
                  </a:lnTo>
                  <a:close/>
                </a:path>
              </a:pathLst>
            </a:custGeom>
            <a:solidFill>
              <a:srgbClr val="CCCCCC"/>
            </a:solidFill>
            <a:ln w="98425">
              <a:solidFill>
                <a:srgbClr val="CCCCCC"/>
              </a:solidFill>
              <a:prstDash val="solid"/>
              <a:round/>
              <a:headEnd/>
              <a:tailEnd/>
            </a:ln>
          </p:spPr>
          <p:txBody>
            <a:bodyPr vert="horz" wrap="square" lIns="91440" tIns="45720" rIns="91440" bIns="45720" numCol="1" anchor="t" anchorCtr="0" compatLnSpc="1">
              <a:prstTxWarp prst="textNoShape">
                <a:avLst/>
              </a:prstTxWarp>
            </a:bodyPr>
            <a:lstStyle/>
            <a:p>
              <a:endParaRPr lang="cs-CZ" dirty="0"/>
            </a:p>
          </p:txBody>
        </p:sp>
        <p:sp>
          <p:nvSpPr>
            <p:cNvPr id="128" name="Freeform 240">
              <a:extLst>
                <a:ext uri="{FF2B5EF4-FFF2-40B4-BE49-F238E27FC236}">
                  <a16:creationId xmlns:a16="http://schemas.microsoft.com/office/drawing/2014/main" id="{A7166F7D-A154-4B47-B5C6-4B7ECB916426}"/>
                </a:ext>
              </a:extLst>
            </p:cNvPr>
            <p:cNvSpPr>
              <a:spLocks/>
            </p:cNvSpPr>
            <p:nvPr/>
          </p:nvSpPr>
          <p:spPr bwMode="auto">
            <a:xfrm>
              <a:off x="7317254" y="4532789"/>
              <a:ext cx="741072" cy="630344"/>
            </a:xfrm>
            <a:custGeom>
              <a:avLst/>
              <a:gdLst>
                <a:gd name="T0" fmla="*/ 240 w 618"/>
                <a:gd name="T1" fmla="*/ 22 h 479"/>
                <a:gd name="T2" fmla="*/ 288 w 618"/>
                <a:gd name="T3" fmla="*/ 18 h 479"/>
                <a:gd name="T4" fmla="*/ 313 w 618"/>
                <a:gd name="T5" fmla="*/ 64 h 479"/>
                <a:gd name="T6" fmla="*/ 349 w 618"/>
                <a:gd name="T7" fmla="*/ 58 h 479"/>
                <a:gd name="T8" fmla="*/ 371 w 618"/>
                <a:gd name="T9" fmla="*/ 86 h 479"/>
                <a:gd name="T10" fmla="*/ 373 w 618"/>
                <a:gd name="T11" fmla="*/ 111 h 479"/>
                <a:gd name="T12" fmla="*/ 401 w 618"/>
                <a:gd name="T13" fmla="*/ 87 h 479"/>
                <a:gd name="T14" fmla="*/ 439 w 618"/>
                <a:gd name="T15" fmla="*/ 87 h 479"/>
                <a:gd name="T16" fmla="*/ 460 w 618"/>
                <a:gd name="T17" fmla="*/ 85 h 479"/>
                <a:gd name="T18" fmla="*/ 488 w 618"/>
                <a:gd name="T19" fmla="*/ 72 h 479"/>
                <a:gd name="T20" fmla="*/ 532 w 618"/>
                <a:gd name="T21" fmla="*/ 97 h 479"/>
                <a:gd name="T22" fmla="*/ 543 w 618"/>
                <a:gd name="T23" fmla="*/ 135 h 479"/>
                <a:gd name="T24" fmla="*/ 520 w 618"/>
                <a:gd name="T25" fmla="*/ 176 h 479"/>
                <a:gd name="T26" fmla="*/ 493 w 618"/>
                <a:gd name="T27" fmla="*/ 189 h 479"/>
                <a:gd name="T28" fmla="*/ 466 w 618"/>
                <a:gd name="T29" fmla="*/ 208 h 479"/>
                <a:gd name="T30" fmla="*/ 456 w 618"/>
                <a:gd name="T31" fmla="*/ 222 h 479"/>
                <a:gd name="T32" fmla="*/ 475 w 618"/>
                <a:gd name="T33" fmla="*/ 244 h 479"/>
                <a:gd name="T34" fmla="*/ 500 w 618"/>
                <a:gd name="T35" fmla="*/ 259 h 479"/>
                <a:gd name="T36" fmla="*/ 526 w 618"/>
                <a:gd name="T37" fmla="*/ 276 h 479"/>
                <a:gd name="T38" fmla="*/ 556 w 618"/>
                <a:gd name="T39" fmla="*/ 299 h 479"/>
                <a:gd name="T40" fmla="*/ 601 w 618"/>
                <a:gd name="T41" fmla="*/ 354 h 479"/>
                <a:gd name="T42" fmla="*/ 617 w 618"/>
                <a:gd name="T43" fmla="*/ 406 h 479"/>
                <a:gd name="T44" fmla="*/ 590 w 618"/>
                <a:gd name="T45" fmla="*/ 401 h 479"/>
                <a:gd name="T46" fmla="*/ 571 w 618"/>
                <a:gd name="T47" fmla="*/ 413 h 479"/>
                <a:gd name="T48" fmla="*/ 527 w 618"/>
                <a:gd name="T49" fmla="*/ 441 h 479"/>
                <a:gd name="T50" fmla="*/ 511 w 618"/>
                <a:gd name="T51" fmla="*/ 464 h 479"/>
                <a:gd name="T52" fmla="*/ 503 w 618"/>
                <a:gd name="T53" fmla="*/ 477 h 479"/>
                <a:gd name="T54" fmla="*/ 470 w 618"/>
                <a:gd name="T55" fmla="*/ 477 h 479"/>
                <a:gd name="T56" fmla="*/ 429 w 618"/>
                <a:gd name="T57" fmla="*/ 462 h 479"/>
                <a:gd name="T58" fmla="*/ 394 w 618"/>
                <a:gd name="T59" fmla="*/ 436 h 479"/>
                <a:gd name="T60" fmla="*/ 369 w 618"/>
                <a:gd name="T61" fmla="*/ 409 h 479"/>
                <a:gd name="T62" fmla="*/ 324 w 618"/>
                <a:gd name="T63" fmla="*/ 410 h 479"/>
                <a:gd name="T64" fmla="*/ 296 w 618"/>
                <a:gd name="T65" fmla="*/ 419 h 479"/>
                <a:gd name="T66" fmla="*/ 280 w 618"/>
                <a:gd name="T67" fmla="*/ 396 h 479"/>
                <a:gd name="T68" fmla="*/ 256 w 618"/>
                <a:gd name="T69" fmla="*/ 420 h 479"/>
                <a:gd name="T70" fmla="*/ 219 w 618"/>
                <a:gd name="T71" fmla="*/ 422 h 479"/>
                <a:gd name="T72" fmla="*/ 192 w 618"/>
                <a:gd name="T73" fmla="*/ 416 h 479"/>
                <a:gd name="T74" fmla="*/ 166 w 618"/>
                <a:gd name="T75" fmla="*/ 435 h 479"/>
                <a:gd name="T76" fmla="*/ 138 w 618"/>
                <a:gd name="T77" fmla="*/ 441 h 479"/>
                <a:gd name="T78" fmla="*/ 126 w 618"/>
                <a:gd name="T79" fmla="*/ 422 h 479"/>
                <a:gd name="T80" fmla="*/ 105 w 618"/>
                <a:gd name="T81" fmla="*/ 404 h 479"/>
                <a:gd name="T82" fmla="*/ 117 w 618"/>
                <a:gd name="T83" fmla="*/ 373 h 479"/>
                <a:gd name="T84" fmla="*/ 110 w 618"/>
                <a:gd name="T85" fmla="*/ 330 h 479"/>
                <a:gd name="T86" fmla="*/ 84 w 618"/>
                <a:gd name="T87" fmla="*/ 322 h 479"/>
                <a:gd name="T88" fmla="*/ 44 w 618"/>
                <a:gd name="T89" fmla="*/ 318 h 479"/>
                <a:gd name="T90" fmla="*/ 30 w 618"/>
                <a:gd name="T91" fmla="*/ 293 h 479"/>
                <a:gd name="T92" fmla="*/ 6 w 618"/>
                <a:gd name="T93" fmla="*/ 281 h 479"/>
                <a:gd name="T94" fmla="*/ 7 w 618"/>
                <a:gd name="T95" fmla="*/ 258 h 479"/>
                <a:gd name="T96" fmla="*/ 14 w 618"/>
                <a:gd name="T97" fmla="*/ 223 h 479"/>
                <a:gd name="T98" fmla="*/ 3 w 618"/>
                <a:gd name="T99" fmla="*/ 184 h 479"/>
                <a:gd name="T100" fmla="*/ 33 w 618"/>
                <a:gd name="T101" fmla="*/ 181 h 479"/>
                <a:gd name="T102" fmla="*/ 62 w 618"/>
                <a:gd name="T103" fmla="*/ 171 h 479"/>
                <a:gd name="T104" fmla="*/ 92 w 618"/>
                <a:gd name="T105" fmla="*/ 177 h 479"/>
                <a:gd name="T106" fmla="*/ 114 w 618"/>
                <a:gd name="T107" fmla="*/ 191 h 479"/>
                <a:gd name="T108" fmla="*/ 136 w 618"/>
                <a:gd name="T109" fmla="*/ 189 h 479"/>
                <a:gd name="T110" fmla="*/ 151 w 618"/>
                <a:gd name="T111" fmla="*/ 159 h 479"/>
                <a:gd name="T112" fmla="*/ 172 w 618"/>
                <a:gd name="T113" fmla="*/ 171 h 479"/>
                <a:gd name="T114" fmla="*/ 204 w 618"/>
                <a:gd name="T115" fmla="*/ 171 h 479"/>
                <a:gd name="T116" fmla="*/ 202 w 618"/>
                <a:gd name="T117" fmla="*/ 145 h 479"/>
                <a:gd name="T118" fmla="*/ 197 w 618"/>
                <a:gd name="T119" fmla="*/ 104 h 479"/>
                <a:gd name="T120" fmla="*/ 187 w 618"/>
                <a:gd name="T121" fmla="*/ 42 h 479"/>
                <a:gd name="T122" fmla="*/ 174 w 618"/>
                <a:gd name="T123" fmla="*/ 0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8" h="479">
                  <a:moveTo>
                    <a:pt x="180" y="0"/>
                  </a:moveTo>
                  <a:lnTo>
                    <a:pt x="182" y="0"/>
                  </a:lnTo>
                  <a:lnTo>
                    <a:pt x="190" y="1"/>
                  </a:lnTo>
                  <a:lnTo>
                    <a:pt x="194" y="1"/>
                  </a:lnTo>
                  <a:lnTo>
                    <a:pt x="197" y="2"/>
                  </a:lnTo>
                  <a:lnTo>
                    <a:pt x="200" y="3"/>
                  </a:lnTo>
                  <a:lnTo>
                    <a:pt x="203" y="4"/>
                  </a:lnTo>
                  <a:lnTo>
                    <a:pt x="204" y="4"/>
                  </a:lnTo>
                  <a:lnTo>
                    <a:pt x="206" y="5"/>
                  </a:lnTo>
                  <a:lnTo>
                    <a:pt x="207" y="5"/>
                  </a:lnTo>
                  <a:lnTo>
                    <a:pt x="212" y="8"/>
                  </a:lnTo>
                  <a:lnTo>
                    <a:pt x="216" y="10"/>
                  </a:lnTo>
                  <a:lnTo>
                    <a:pt x="219" y="11"/>
                  </a:lnTo>
                  <a:lnTo>
                    <a:pt x="226" y="14"/>
                  </a:lnTo>
                  <a:lnTo>
                    <a:pt x="228" y="15"/>
                  </a:lnTo>
                  <a:lnTo>
                    <a:pt x="230" y="16"/>
                  </a:lnTo>
                  <a:lnTo>
                    <a:pt x="232" y="17"/>
                  </a:lnTo>
                  <a:lnTo>
                    <a:pt x="234" y="18"/>
                  </a:lnTo>
                  <a:lnTo>
                    <a:pt x="235" y="19"/>
                  </a:lnTo>
                  <a:lnTo>
                    <a:pt x="240" y="22"/>
                  </a:lnTo>
                  <a:lnTo>
                    <a:pt x="241" y="23"/>
                  </a:lnTo>
                  <a:lnTo>
                    <a:pt x="242" y="24"/>
                  </a:lnTo>
                  <a:lnTo>
                    <a:pt x="244" y="24"/>
                  </a:lnTo>
                  <a:lnTo>
                    <a:pt x="245" y="25"/>
                  </a:lnTo>
                  <a:lnTo>
                    <a:pt x="247" y="25"/>
                  </a:lnTo>
                  <a:lnTo>
                    <a:pt x="248" y="25"/>
                  </a:lnTo>
                  <a:lnTo>
                    <a:pt x="250" y="26"/>
                  </a:lnTo>
                  <a:lnTo>
                    <a:pt x="251" y="26"/>
                  </a:lnTo>
                  <a:lnTo>
                    <a:pt x="256" y="26"/>
                  </a:lnTo>
                  <a:lnTo>
                    <a:pt x="258" y="26"/>
                  </a:lnTo>
                  <a:lnTo>
                    <a:pt x="260" y="26"/>
                  </a:lnTo>
                  <a:lnTo>
                    <a:pt x="261" y="25"/>
                  </a:lnTo>
                  <a:lnTo>
                    <a:pt x="264" y="25"/>
                  </a:lnTo>
                  <a:lnTo>
                    <a:pt x="274" y="22"/>
                  </a:lnTo>
                  <a:lnTo>
                    <a:pt x="277" y="21"/>
                  </a:lnTo>
                  <a:lnTo>
                    <a:pt x="282" y="19"/>
                  </a:lnTo>
                  <a:lnTo>
                    <a:pt x="284" y="19"/>
                  </a:lnTo>
                  <a:lnTo>
                    <a:pt x="285" y="18"/>
                  </a:lnTo>
                  <a:lnTo>
                    <a:pt x="287" y="18"/>
                  </a:lnTo>
                  <a:lnTo>
                    <a:pt x="288" y="18"/>
                  </a:lnTo>
                  <a:lnTo>
                    <a:pt x="289" y="18"/>
                  </a:lnTo>
                  <a:lnTo>
                    <a:pt x="290" y="19"/>
                  </a:lnTo>
                  <a:lnTo>
                    <a:pt x="291" y="19"/>
                  </a:lnTo>
                  <a:lnTo>
                    <a:pt x="292" y="20"/>
                  </a:lnTo>
                  <a:lnTo>
                    <a:pt x="293" y="20"/>
                  </a:lnTo>
                  <a:lnTo>
                    <a:pt x="294" y="22"/>
                  </a:lnTo>
                  <a:lnTo>
                    <a:pt x="295" y="23"/>
                  </a:lnTo>
                  <a:lnTo>
                    <a:pt x="296" y="25"/>
                  </a:lnTo>
                  <a:lnTo>
                    <a:pt x="297" y="26"/>
                  </a:lnTo>
                  <a:lnTo>
                    <a:pt x="297" y="27"/>
                  </a:lnTo>
                  <a:lnTo>
                    <a:pt x="299" y="34"/>
                  </a:lnTo>
                  <a:lnTo>
                    <a:pt x="300" y="36"/>
                  </a:lnTo>
                  <a:lnTo>
                    <a:pt x="302" y="40"/>
                  </a:lnTo>
                  <a:lnTo>
                    <a:pt x="306" y="48"/>
                  </a:lnTo>
                  <a:lnTo>
                    <a:pt x="308" y="52"/>
                  </a:lnTo>
                  <a:lnTo>
                    <a:pt x="310" y="58"/>
                  </a:lnTo>
                  <a:lnTo>
                    <a:pt x="311" y="60"/>
                  </a:lnTo>
                  <a:lnTo>
                    <a:pt x="312" y="62"/>
                  </a:lnTo>
                  <a:lnTo>
                    <a:pt x="313" y="64"/>
                  </a:lnTo>
                  <a:lnTo>
                    <a:pt x="313" y="64"/>
                  </a:lnTo>
                  <a:lnTo>
                    <a:pt x="314" y="65"/>
                  </a:lnTo>
                  <a:lnTo>
                    <a:pt x="314" y="65"/>
                  </a:lnTo>
                  <a:lnTo>
                    <a:pt x="315" y="66"/>
                  </a:lnTo>
                  <a:lnTo>
                    <a:pt x="316" y="66"/>
                  </a:lnTo>
                  <a:lnTo>
                    <a:pt x="317" y="66"/>
                  </a:lnTo>
                  <a:lnTo>
                    <a:pt x="317" y="67"/>
                  </a:lnTo>
                  <a:lnTo>
                    <a:pt x="318" y="67"/>
                  </a:lnTo>
                  <a:lnTo>
                    <a:pt x="319" y="67"/>
                  </a:lnTo>
                  <a:lnTo>
                    <a:pt x="320" y="67"/>
                  </a:lnTo>
                  <a:lnTo>
                    <a:pt x="321" y="67"/>
                  </a:lnTo>
                  <a:lnTo>
                    <a:pt x="322" y="67"/>
                  </a:lnTo>
                  <a:lnTo>
                    <a:pt x="324" y="66"/>
                  </a:lnTo>
                  <a:lnTo>
                    <a:pt x="327" y="65"/>
                  </a:lnTo>
                  <a:lnTo>
                    <a:pt x="334" y="63"/>
                  </a:lnTo>
                  <a:lnTo>
                    <a:pt x="337" y="62"/>
                  </a:lnTo>
                  <a:lnTo>
                    <a:pt x="341" y="60"/>
                  </a:lnTo>
                  <a:lnTo>
                    <a:pt x="343" y="60"/>
                  </a:lnTo>
                  <a:lnTo>
                    <a:pt x="345" y="59"/>
                  </a:lnTo>
                  <a:lnTo>
                    <a:pt x="347" y="58"/>
                  </a:lnTo>
                  <a:lnTo>
                    <a:pt x="349" y="58"/>
                  </a:lnTo>
                  <a:lnTo>
                    <a:pt x="350" y="58"/>
                  </a:lnTo>
                  <a:lnTo>
                    <a:pt x="352" y="58"/>
                  </a:lnTo>
                  <a:lnTo>
                    <a:pt x="354" y="58"/>
                  </a:lnTo>
                  <a:lnTo>
                    <a:pt x="355" y="58"/>
                  </a:lnTo>
                  <a:lnTo>
                    <a:pt x="357" y="59"/>
                  </a:lnTo>
                  <a:lnTo>
                    <a:pt x="359" y="60"/>
                  </a:lnTo>
                  <a:lnTo>
                    <a:pt x="360" y="61"/>
                  </a:lnTo>
                  <a:lnTo>
                    <a:pt x="362" y="62"/>
                  </a:lnTo>
                  <a:lnTo>
                    <a:pt x="363" y="63"/>
                  </a:lnTo>
                  <a:lnTo>
                    <a:pt x="364" y="64"/>
                  </a:lnTo>
                  <a:lnTo>
                    <a:pt x="364" y="65"/>
                  </a:lnTo>
                  <a:lnTo>
                    <a:pt x="365" y="66"/>
                  </a:lnTo>
                  <a:lnTo>
                    <a:pt x="366" y="68"/>
                  </a:lnTo>
                  <a:lnTo>
                    <a:pt x="367" y="69"/>
                  </a:lnTo>
                  <a:lnTo>
                    <a:pt x="367" y="71"/>
                  </a:lnTo>
                  <a:lnTo>
                    <a:pt x="369" y="74"/>
                  </a:lnTo>
                  <a:lnTo>
                    <a:pt x="369" y="76"/>
                  </a:lnTo>
                  <a:lnTo>
                    <a:pt x="370" y="79"/>
                  </a:lnTo>
                  <a:lnTo>
                    <a:pt x="371" y="82"/>
                  </a:lnTo>
                  <a:lnTo>
                    <a:pt x="371" y="86"/>
                  </a:lnTo>
                  <a:lnTo>
                    <a:pt x="373" y="91"/>
                  </a:lnTo>
                  <a:lnTo>
                    <a:pt x="373" y="93"/>
                  </a:lnTo>
                  <a:lnTo>
                    <a:pt x="373" y="94"/>
                  </a:lnTo>
                  <a:lnTo>
                    <a:pt x="373" y="95"/>
                  </a:lnTo>
                  <a:lnTo>
                    <a:pt x="373" y="96"/>
                  </a:lnTo>
                  <a:lnTo>
                    <a:pt x="373" y="96"/>
                  </a:lnTo>
                  <a:lnTo>
                    <a:pt x="372" y="97"/>
                  </a:lnTo>
                  <a:lnTo>
                    <a:pt x="372" y="98"/>
                  </a:lnTo>
                  <a:lnTo>
                    <a:pt x="370" y="102"/>
                  </a:lnTo>
                  <a:lnTo>
                    <a:pt x="369" y="104"/>
                  </a:lnTo>
                  <a:lnTo>
                    <a:pt x="369" y="105"/>
                  </a:lnTo>
                  <a:lnTo>
                    <a:pt x="369" y="106"/>
                  </a:lnTo>
                  <a:lnTo>
                    <a:pt x="369" y="106"/>
                  </a:lnTo>
                  <a:lnTo>
                    <a:pt x="369" y="107"/>
                  </a:lnTo>
                  <a:lnTo>
                    <a:pt x="369" y="108"/>
                  </a:lnTo>
                  <a:lnTo>
                    <a:pt x="370" y="109"/>
                  </a:lnTo>
                  <a:lnTo>
                    <a:pt x="370" y="110"/>
                  </a:lnTo>
                  <a:lnTo>
                    <a:pt x="371" y="110"/>
                  </a:lnTo>
                  <a:lnTo>
                    <a:pt x="372" y="111"/>
                  </a:lnTo>
                  <a:lnTo>
                    <a:pt x="373" y="111"/>
                  </a:lnTo>
                  <a:lnTo>
                    <a:pt x="375" y="112"/>
                  </a:lnTo>
                  <a:lnTo>
                    <a:pt x="376" y="112"/>
                  </a:lnTo>
                  <a:lnTo>
                    <a:pt x="377" y="113"/>
                  </a:lnTo>
                  <a:lnTo>
                    <a:pt x="379" y="113"/>
                  </a:lnTo>
                  <a:lnTo>
                    <a:pt x="380" y="112"/>
                  </a:lnTo>
                  <a:lnTo>
                    <a:pt x="381" y="112"/>
                  </a:lnTo>
                  <a:lnTo>
                    <a:pt x="383" y="111"/>
                  </a:lnTo>
                  <a:lnTo>
                    <a:pt x="385" y="110"/>
                  </a:lnTo>
                  <a:lnTo>
                    <a:pt x="388" y="107"/>
                  </a:lnTo>
                  <a:lnTo>
                    <a:pt x="389" y="107"/>
                  </a:lnTo>
                  <a:lnTo>
                    <a:pt x="390" y="106"/>
                  </a:lnTo>
                  <a:lnTo>
                    <a:pt x="391" y="105"/>
                  </a:lnTo>
                  <a:lnTo>
                    <a:pt x="391" y="105"/>
                  </a:lnTo>
                  <a:lnTo>
                    <a:pt x="392" y="104"/>
                  </a:lnTo>
                  <a:lnTo>
                    <a:pt x="392" y="103"/>
                  </a:lnTo>
                  <a:lnTo>
                    <a:pt x="394" y="101"/>
                  </a:lnTo>
                  <a:lnTo>
                    <a:pt x="396" y="95"/>
                  </a:lnTo>
                  <a:lnTo>
                    <a:pt x="398" y="92"/>
                  </a:lnTo>
                  <a:lnTo>
                    <a:pt x="399" y="90"/>
                  </a:lnTo>
                  <a:lnTo>
                    <a:pt x="401" y="87"/>
                  </a:lnTo>
                  <a:lnTo>
                    <a:pt x="403" y="85"/>
                  </a:lnTo>
                  <a:lnTo>
                    <a:pt x="405" y="83"/>
                  </a:lnTo>
                  <a:lnTo>
                    <a:pt x="407" y="81"/>
                  </a:lnTo>
                  <a:lnTo>
                    <a:pt x="409" y="80"/>
                  </a:lnTo>
                  <a:lnTo>
                    <a:pt x="410" y="79"/>
                  </a:lnTo>
                  <a:lnTo>
                    <a:pt x="411" y="78"/>
                  </a:lnTo>
                  <a:lnTo>
                    <a:pt x="413" y="77"/>
                  </a:lnTo>
                  <a:lnTo>
                    <a:pt x="414" y="77"/>
                  </a:lnTo>
                  <a:lnTo>
                    <a:pt x="415" y="77"/>
                  </a:lnTo>
                  <a:lnTo>
                    <a:pt x="417" y="77"/>
                  </a:lnTo>
                  <a:lnTo>
                    <a:pt x="419" y="77"/>
                  </a:lnTo>
                  <a:lnTo>
                    <a:pt x="421" y="77"/>
                  </a:lnTo>
                  <a:lnTo>
                    <a:pt x="422" y="78"/>
                  </a:lnTo>
                  <a:lnTo>
                    <a:pt x="424" y="78"/>
                  </a:lnTo>
                  <a:lnTo>
                    <a:pt x="430" y="81"/>
                  </a:lnTo>
                  <a:lnTo>
                    <a:pt x="432" y="82"/>
                  </a:lnTo>
                  <a:lnTo>
                    <a:pt x="433" y="83"/>
                  </a:lnTo>
                  <a:lnTo>
                    <a:pt x="435" y="84"/>
                  </a:lnTo>
                  <a:lnTo>
                    <a:pt x="437" y="86"/>
                  </a:lnTo>
                  <a:lnTo>
                    <a:pt x="439" y="87"/>
                  </a:lnTo>
                  <a:lnTo>
                    <a:pt x="443" y="91"/>
                  </a:lnTo>
                  <a:lnTo>
                    <a:pt x="444" y="91"/>
                  </a:lnTo>
                  <a:lnTo>
                    <a:pt x="445" y="92"/>
                  </a:lnTo>
                  <a:lnTo>
                    <a:pt x="446" y="93"/>
                  </a:lnTo>
                  <a:lnTo>
                    <a:pt x="447" y="93"/>
                  </a:lnTo>
                  <a:lnTo>
                    <a:pt x="448" y="93"/>
                  </a:lnTo>
                  <a:lnTo>
                    <a:pt x="449" y="93"/>
                  </a:lnTo>
                  <a:lnTo>
                    <a:pt x="450" y="93"/>
                  </a:lnTo>
                  <a:lnTo>
                    <a:pt x="451" y="93"/>
                  </a:lnTo>
                  <a:lnTo>
                    <a:pt x="452" y="93"/>
                  </a:lnTo>
                  <a:lnTo>
                    <a:pt x="453" y="92"/>
                  </a:lnTo>
                  <a:lnTo>
                    <a:pt x="454" y="92"/>
                  </a:lnTo>
                  <a:lnTo>
                    <a:pt x="455" y="91"/>
                  </a:lnTo>
                  <a:lnTo>
                    <a:pt x="456" y="91"/>
                  </a:lnTo>
                  <a:lnTo>
                    <a:pt x="457" y="90"/>
                  </a:lnTo>
                  <a:lnTo>
                    <a:pt x="458" y="89"/>
                  </a:lnTo>
                  <a:lnTo>
                    <a:pt x="458" y="89"/>
                  </a:lnTo>
                  <a:lnTo>
                    <a:pt x="459" y="88"/>
                  </a:lnTo>
                  <a:lnTo>
                    <a:pt x="459" y="87"/>
                  </a:lnTo>
                  <a:lnTo>
                    <a:pt x="460" y="85"/>
                  </a:lnTo>
                  <a:lnTo>
                    <a:pt x="462" y="81"/>
                  </a:lnTo>
                  <a:lnTo>
                    <a:pt x="463" y="78"/>
                  </a:lnTo>
                  <a:lnTo>
                    <a:pt x="464" y="76"/>
                  </a:lnTo>
                  <a:lnTo>
                    <a:pt x="465" y="75"/>
                  </a:lnTo>
                  <a:lnTo>
                    <a:pt x="466" y="74"/>
                  </a:lnTo>
                  <a:lnTo>
                    <a:pt x="466" y="73"/>
                  </a:lnTo>
                  <a:lnTo>
                    <a:pt x="467" y="72"/>
                  </a:lnTo>
                  <a:lnTo>
                    <a:pt x="468" y="72"/>
                  </a:lnTo>
                  <a:lnTo>
                    <a:pt x="469" y="71"/>
                  </a:lnTo>
                  <a:lnTo>
                    <a:pt x="469" y="71"/>
                  </a:lnTo>
                  <a:lnTo>
                    <a:pt x="470" y="71"/>
                  </a:lnTo>
                  <a:lnTo>
                    <a:pt x="471" y="70"/>
                  </a:lnTo>
                  <a:lnTo>
                    <a:pt x="473" y="70"/>
                  </a:lnTo>
                  <a:lnTo>
                    <a:pt x="474" y="70"/>
                  </a:lnTo>
                  <a:lnTo>
                    <a:pt x="476" y="70"/>
                  </a:lnTo>
                  <a:lnTo>
                    <a:pt x="478" y="70"/>
                  </a:lnTo>
                  <a:lnTo>
                    <a:pt x="480" y="70"/>
                  </a:lnTo>
                  <a:lnTo>
                    <a:pt x="482" y="70"/>
                  </a:lnTo>
                  <a:lnTo>
                    <a:pt x="483" y="71"/>
                  </a:lnTo>
                  <a:lnTo>
                    <a:pt x="488" y="72"/>
                  </a:lnTo>
                  <a:lnTo>
                    <a:pt x="490" y="72"/>
                  </a:lnTo>
                  <a:lnTo>
                    <a:pt x="491" y="72"/>
                  </a:lnTo>
                  <a:lnTo>
                    <a:pt x="493" y="72"/>
                  </a:lnTo>
                  <a:lnTo>
                    <a:pt x="495" y="73"/>
                  </a:lnTo>
                  <a:lnTo>
                    <a:pt x="500" y="73"/>
                  </a:lnTo>
                  <a:lnTo>
                    <a:pt x="502" y="73"/>
                  </a:lnTo>
                  <a:lnTo>
                    <a:pt x="504" y="73"/>
                  </a:lnTo>
                  <a:lnTo>
                    <a:pt x="505" y="73"/>
                  </a:lnTo>
                  <a:lnTo>
                    <a:pt x="507" y="74"/>
                  </a:lnTo>
                  <a:lnTo>
                    <a:pt x="508" y="74"/>
                  </a:lnTo>
                  <a:lnTo>
                    <a:pt x="510" y="75"/>
                  </a:lnTo>
                  <a:lnTo>
                    <a:pt x="511" y="76"/>
                  </a:lnTo>
                  <a:lnTo>
                    <a:pt x="513" y="77"/>
                  </a:lnTo>
                  <a:lnTo>
                    <a:pt x="516" y="80"/>
                  </a:lnTo>
                  <a:lnTo>
                    <a:pt x="519" y="83"/>
                  </a:lnTo>
                  <a:lnTo>
                    <a:pt x="520" y="84"/>
                  </a:lnTo>
                  <a:lnTo>
                    <a:pt x="523" y="86"/>
                  </a:lnTo>
                  <a:lnTo>
                    <a:pt x="526" y="89"/>
                  </a:lnTo>
                  <a:lnTo>
                    <a:pt x="530" y="94"/>
                  </a:lnTo>
                  <a:lnTo>
                    <a:pt x="532" y="97"/>
                  </a:lnTo>
                  <a:lnTo>
                    <a:pt x="534" y="99"/>
                  </a:lnTo>
                  <a:lnTo>
                    <a:pt x="539" y="103"/>
                  </a:lnTo>
                  <a:lnTo>
                    <a:pt x="543" y="107"/>
                  </a:lnTo>
                  <a:lnTo>
                    <a:pt x="545" y="109"/>
                  </a:lnTo>
                  <a:lnTo>
                    <a:pt x="547" y="112"/>
                  </a:lnTo>
                  <a:lnTo>
                    <a:pt x="548" y="114"/>
                  </a:lnTo>
                  <a:lnTo>
                    <a:pt x="550" y="116"/>
                  </a:lnTo>
                  <a:lnTo>
                    <a:pt x="550" y="118"/>
                  </a:lnTo>
                  <a:lnTo>
                    <a:pt x="551" y="120"/>
                  </a:lnTo>
                  <a:lnTo>
                    <a:pt x="551" y="122"/>
                  </a:lnTo>
                  <a:lnTo>
                    <a:pt x="551" y="123"/>
                  </a:lnTo>
                  <a:lnTo>
                    <a:pt x="551" y="123"/>
                  </a:lnTo>
                  <a:lnTo>
                    <a:pt x="551" y="125"/>
                  </a:lnTo>
                  <a:lnTo>
                    <a:pt x="551" y="126"/>
                  </a:lnTo>
                  <a:lnTo>
                    <a:pt x="550" y="127"/>
                  </a:lnTo>
                  <a:lnTo>
                    <a:pt x="550" y="128"/>
                  </a:lnTo>
                  <a:lnTo>
                    <a:pt x="549" y="129"/>
                  </a:lnTo>
                  <a:lnTo>
                    <a:pt x="547" y="131"/>
                  </a:lnTo>
                  <a:lnTo>
                    <a:pt x="544" y="134"/>
                  </a:lnTo>
                  <a:lnTo>
                    <a:pt x="543" y="135"/>
                  </a:lnTo>
                  <a:lnTo>
                    <a:pt x="543" y="136"/>
                  </a:lnTo>
                  <a:lnTo>
                    <a:pt x="542" y="137"/>
                  </a:lnTo>
                  <a:lnTo>
                    <a:pt x="541" y="139"/>
                  </a:lnTo>
                  <a:lnTo>
                    <a:pt x="540" y="143"/>
                  </a:lnTo>
                  <a:lnTo>
                    <a:pt x="539" y="145"/>
                  </a:lnTo>
                  <a:lnTo>
                    <a:pt x="538" y="147"/>
                  </a:lnTo>
                  <a:lnTo>
                    <a:pt x="536" y="150"/>
                  </a:lnTo>
                  <a:lnTo>
                    <a:pt x="536" y="152"/>
                  </a:lnTo>
                  <a:lnTo>
                    <a:pt x="535" y="153"/>
                  </a:lnTo>
                  <a:lnTo>
                    <a:pt x="535" y="157"/>
                  </a:lnTo>
                  <a:lnTo>
                    <a:pt x="534" y="158"/>
                  </a:lnTo>
                  <a:lnTo>
                    <a:pt x="534" y="160"/>
                  </a:lnTo>
                  <a:lnTo>
                    <a:pt x="533" y="162"/>
                  </a:lnTo>
                  <a:lnTo>
                    <a:pt x="532" y="164"/>
                  </a:lnTo>
                  <a:lnTo>
                    <a:pt x="530" y="166"/>
                  </a:lnTo>
                  <a:lnTo>
                    <a:pt x="529" y="167"/>
                  </a:lnTo>
                  <a:lnTo>
                    <a:pt x="524" y="173"/>
                  </a:lnTo>
                  <a:lnTo>
                    <a:pt x="522" y="175"/>
                  </a:lnTo>
                  <a:lnTo>
                    <a:pt x="521" y="176"/>
                  </a:lnTo>
                  <a:lnTo>
                    <a:pt x="520" y="176"/>
                  </a:lnTo>
                  <a:lnTo>
                    <a:pt x="519" y="177"/>
                  </a:lnTo>
                  <a:lnTo>
                    <a:pt x="518" y="178"/>
                  </a:lnTo>
                  <a:lnTo>
                    <a:pt x="517" y="178"/>
                  </a:lnTo>
                  <a:lnTo>
                    <a:pt x="516" y="178"/>
                  </a:lnTo>
                  <a:lnTo>
                    <a:pt x="514" y="179"/>
                  </a:lnTo>
                  <a:lnTo>
                    <a:pt x="513" y="179"/>
                  </a:lnTo>
                  <a:lnTo>
                    <a:pt x="511" y="179"/>
                  </a:lnTo>
                  <a:lnTo>
                    <a:pt x="508" y="178"/>
                  </a:lnTo>
                  <a:lnTo>
                    <a:pt x="506" y="178"/>
                  </a:lnTo>
                  <a:lnTo>
                    <a:pt x="505" y="178"/>
                  </a:lnTo>
                  <a:lnTo>
                    <a:pt x="505" y="178"/>
                  </a:lnTo>
                  <a:lnTo>
                    <a:pt x="504" y="179"/>
                  </a:lnTo>
                  <a:lnTo>
                    <a:pt x="503" y="179"/>
                  </a:lnTo>
                  <a:lnTo>
                    <a:pt x="502" y="179"/>
                  </a:lnTo>
                  <a:lnTo>
                    <a:pt x="501" y="180"/>
                  </a:lnTo>
                  <a:lnTo>
                    <a:pt x="501" y="181"/>
                  </a:lnTo>
                  <a:lnTo>
                    <a:pt x="499" y="183"/>
                  </a:lnTo>
                  <a:lnTo>
                    <a:pt x="495" y="187"/>
                  </a:lnTo>
                  <a:lnTo>
                    <a:pt x="494" y="188"/>
                  </a:lnTo>
                  <a:lnTo>
                    <a:pt x="493" y="189"/>
                  </a:lnTo>
                  <a:lnTo>
                    <a:pt x="491" y="190"/>
                  </a:lnTo>
                  <a:lnTo>
                    <a:pt x="490" y="190"/>
                  </a:lnTo>
                  <a:lnTo>
                    <a:pt x="489" y="191"/>
                  </a:lnTo>
                  <a:lnTo>
                    <a:pt x="486" y="192"/>
                  </a:lnTo>
                  <a:lnTo>
                    <a:pt x="485" y="192"/>
                  </a:lnTo>
                  <a:lnTo>
                    <a:pt x="484" y="192"/>
                  </a:lnTo>
                  <a:lnTo>
                    <a:pt x="482" y="194"/>
                  </a:lnTo>
                  <a:lnTo>
                    <a:pt x="479" y="195"/>
                  </a:lnTo>
                  <a:lnTo>
                    <a:pt x="478" y="196"/>
                  </a:lnTo>
                  <a:lnTo>
                    <a:pt x="477" y="197"/>
                  </a:lnTo>
                  <a:lnTo>
                    <a:pt x="477" y="197"/>
                  </a:lnTo>
                  <a:lnTo>
                    <a:pt x="475" y="199"/>
                  </a:lnTo>
                  <a:lnTo>
                    <a:pt x="474" y="200"/>
                  </a:lnTo>
                  <a:lnTo>
                    <a:pt x="473" y="201"/>
                  </a:lnTo>
                  <a:lnTo>
                    <a:pt x="470" y="203"/>
                  </a:lnTo>
                  <a:lnTo>
                    <a:pt x="470" y="203"/>
                  </a:lnTo>
                  <a:lnTo>
                    <a:pt x="469" y="204"/>
                  </a:lnTo>
                  <a:lnTo>
                    <a:pt x="467" y="206"/>
                  </a:lnTo>
                  <a:lnTo>
                    <a:pt x="466" y="207"/>
                  </a:lnTo>
                  <a:lnTo>
                    <a:pt x="466" y="208"/>
                  </a:lnTo>
                  <a:lnTo>
                    <a:pt x="466" y="209"/>
                  </a:lnTo>
                  <a:lnTo>
                    <a:pt x="466" y="211"/>
                  </a:lnTo>
                  <a:lnTo>
                    <a:pt x="465" y="212"/>
                  </a:lnTo>
                  <a:lnTo>
                    <a:pt x="465" y="213"/>
                  </a:lnTo>
                  <a:lnTo>
                    <a:pt x="465" y="213"/>
                  </a:lnTo>
                  <a:lnTo>
                    <a:pt x="464" y="214"/>
                  </a:lnTo>
                  <a:lnTo>
                    <a:pt x="463" y="214"/>
                  </a:lnTo>
                  <a:lnTo>
                    <a:pt x="463" y="214"/>
                  </a:lnTo>
                  <a:lnTo>
                    <a:pt x="461" y="215"/>
                  </a:lnTo>
                  <a:lnTo>
                    <a:pt x="460" y="215"/>
                  </a:lnTo>
                  <a:lnTo>
                    <a:pt x="460" y="215"/>
                  </a:lnTo>
                  <a:lnTo>
                    <a:pt x="459" y="215"/>
                  </a:lnTo>
                  <a:lnTo>
                    <a:pt x="458" y="216"/>
                  </a:lnTo>
                  <a:lnTo>
                    <a:pt x="458" y="216"/>
                  </a:lnTo>
                  <a:lnTo>
                    <a:pt x="457" y="217"/>
                  </a:lnTo>
                  <a:lnTo>
                    <a:pt x="457" y="218"/>
                  </a:lnTo>
                  <a:lnTo>
                    <a:pt x="456" y="219"/>
                  </a:lnTo>
                  <a:lnTo>
                    <a:pt x="456" y="220"/>
                  </a:lnTo>
                  <a:lnTo>
                    <a:pt x="456" y="221"/>
                  </a:lnTo>
                  <a:lnTo>
                    <a:pt x="456" y="222"/>
                  </a:lnTo>
                  <a:lnTo>
                    <a:pt x="456" y="223"/>
                  </a:lnTo>
                  <a:lnTo>
                    <a:pt x="456" y="224"/>
                  </a:lnTo>
                  <a:lnTo>
                    <a:pt x="456" y="225"/>
                  </a:lnTo>
                  <a:lnTo>
                    <a:pt x="456" y="226"/>
                  </a:lnTo>
                  <a:lnTo>
                    <a:pt x="457" y="228"/>
                  </a:lnTo>
                  <a:lnTo>
                    <a:pt x="459" y="232"/>
                  </a:lnTo>
                  <a:lnTo>
                    <a:pt x="460" y="234"/>
                  </a:lnTo>
                  <a:lnTo>
                    <a:pt x="461" y="236"/>
                  </a:lnTo>
                  <a:lnTo>
                    <a:pt x="462" y="236"/>
                  </a:lnTo>
                  <a:lnTo>
                    <a:pt x="463" y="237"/>
                  </a:lnTo>
                  <a:lnTo>
                    <a:pt x="463" y="237"/>
                  </a:lnTo>
                  <a:lnTo>
                    <a:pt x="464" y="238"/>
                  </a:lnTo>
                  <a:lnTo>
                    <a:pt x="465" y="238"/>
                  </a:lnTo>
                  <a:lnTo>
                    <a:pt x="468" y="239"/>
                  </a:lnTo>
                  <a:lnTo>
                    <a:pt x="469" y="239"/>
                  </a:lnTo>
                  <a:lnTo>
                    <a:pt x="470" y="240"/>
                  </a:lnTo>
                  <a:lnTo>
                    <a:pt x="471" y="241"/>
                  </a:lnTo>
                  <a:lnTo>
                    <a:pt x="473" y="242"/>
                  </a:lnTo>
                  <a:lnTo>
                    <a:pt x="474" y="243"/>
                  </a:lnTo>
                  <a:lnTo>
                    <a:pt x="475" y="244"/>
                  </a:lnTo>
                  <a:lnTo>
                    <a:pt x="477" y="248"/>
                  </a:lnTo>
                  <a:lnTo>
                    <a:pt x="478" y="249"/>
                  </a:lnTo>
                  <a:lnTo>
                    <a:pt x="480" y="251"/>
                  </a:lnTo>
                  <a:lnTo>
                    <a:pt x="481" y="252"/>
                  </a:lnTo>
                  <a:lnTo>
                    <a:pt x="482" y="254"/>
                  </a:lnTo>
                  <a:lnTo>
                    <a:pt x="484" y="257"/>
                  </a:lnTo>
                  <a:lnTo>
                    <a:pt x="485" y="258"/>
                  </a:lnTo>
                  <a:lnTo>
                    <a:pt x="486" y="259"/>
                  </a:lnTo>
                  <a:lnTo>
                    <a:pt x="487" y="260"/>
                  </a:lnTo>
                  <a:lnTo>
                    <a:pt x="488" y="261"/>
                  </a:lnTo>
                  <a:lnTo>
                    <a:pt x="489" y="262"/>
                  </a:lnTo>
                  <a:lnTo>
                    <a:pt x="489" y="262"/>
                  </a:lnTo>
                  <a:lnTo>
                    <a:pt x="490" y="262"/>
                  </a:lnTo>
                  <a:lnTo>
                    <a:pt x="491" y="262"/>
                  </a:lnTo>
                  <a:lnTo>
                    <a:pt x="492" y="262"/>
                  </a:lnTo>
                  <a:lnTo>
                    <a:pt x="493" y="262"/>
                  </a:lnTo>
                  <a:lnTo>
                    <a:pt x="494" y="262"/>
                  </a:lnTo>
                  <a:lnTo>
                    <a:pt x="498" y="260"/>
                  </a:lnTo>
                  <a:lnTo>
                    <a:pt x="499" y="259"/>
                  </a:lnTo>
                  <a:lnTo>
                    <a:pt x="500" y="259"/>
                  </a:lnTo>
                  <a:lnTo>
                    <a:pt x="502" y="259"/>
                  </a:lnTo>
                  <a:lnTo>
                    <a:pt x="503" y="258"/>
                  </a:lnTo>
                  <a:lnTo>
                    <a:pt x="505" y="258"/>
                  </a:lnTo>
                  <a:lnTo>
                    <a:pt x="507" y="258"/>
                  </a:lnTo>
                  <a:lnTo>
                    <a:pt x="509" y="258"/>
                  </a:lnTo>
                  <a:lnTo>
                    <a:pt x="511" y="258"/>
                  </a:lnTo>
                  <a:lnTo>
                    <a:pt x="513" y="258"/>
                  </a:lnTo>
                  <a:lnTo>
                    <a:pt x="515" y="259"/>
                  </a:lnTo>
                  <a:lnTo>
                    <a:pt x="516" y="259"/>
                  </a:lnTo>
                  <a:lnTo>
                    <a:pt x="517" y="260"/>
                  </a:lnTo>
                  <a:lnTo>
                    <a:pt x="519" y="260"/>
                  </a:lnTo>
                  <a:lnTo>
                    <a:pt x="520" y="261"/>
                  </a:lnTo>
                  <a:lnTo>
                    <a:pt x="520" y="261"/>
                  </a:lnTo>
                  <a:lnTo>
                    <a:pt x="521" y="262"/>
                  </a:lnTo>
                  <a:lnTo>
                    <a:pt x="522" y="263"/>
                  </a:lnTo>
                  <a:lnTo>
                    <a:pt x="523" y="265"/>
                  </a:lnTo>
                  <a:lnTo>
                    <a:pt x="524" y="267"/>
                  </a:lnTo>
                  <a:lnTo>
                    <a:pt x="524" y="269"/>
                  </a:lnTo>
                  <a:lnTo>
                    <a:pt x="525" y="274"/>
                  </a:lnTo>
                  <a:lnTo>
                    <a:pt x="526" y="276"/>
                  </a:lnTo>
                  <a:lnTo>
                    <a:pt x="527" y="278"/>
                  </a:lnTo>
                  <a:lnTo>
                    <a:pt x="528" y="280"/>
                  </a:lnTo>
                  <a:lnTo>
                    <a:pt x="529" y="282"/>
                  </a:lnTo>
                  <a:lnTo>
                    <a:pt x="530" y="284"/>
                  </a:lnTo>
                  <a:lnTo>
                    <a:pt x="531" y="286"/>
                  </a:lnTo>
                  <a:lnTo>
                    <a:pt x="532" y="287"/>
                  </a:lnTo>
                  <a:lnTo>
                    <a:pt x="533" y="289"/>
                  </a:lnTo>
                  <a:lnTo>
                    <a:pt x="535" y="290"/>
                  </a:lnTo>
                  <a:lnTo>
                    <a:pt x="536" y="291"/>
                  </a:lnTo>
                  <a:lnTo>
                    <a:pt x="538" y="292"/>
                  </a:lnTo>
                  <a:lnTo>
                    <a:pt x="539" y="293"/>
                  </a:lnTo>
                  <a:lnTo>
                    <a:pt x="541" y="293"/>
                  </a:lnTo>
                  <a:lnTo>
                    <a:pt x="542" y="294"/>
                  </a:lnTo>
                  <a:lnTo>
                    <a:pt x="546" y="294"/>
                  </a:lnTo>
                  <a:lnTo>
                    <a:pt x="548" y="295"/>
                  </a:lnTo>
                  <a:lnTo>
                    <a:pt x="550" y="295"/>
                  </a:lnTo>
                  <a:lnTo>
                    <a:pt x="551" y="296"/>
                  </a:lnTo>
                  <a:lnTo>
                    <a:pt x="553" y="297"/>
                  </a:lnTo>
                  <a:lnTo>
                    <a:pt x="554" y="298"/>
                  </a:lnTo>
                  <a:lnTo>
                    <a:pt x="556" y="299"/>
                  </a:lnTo>
                  <a:lnTo>
                    <a:pt x="557" y="301"/>
                  </a:lnTo>
                  <a:lnTo>
                    <a:pt x="559" y="304"/>
                  </a:lnTo>
                  <a:lnTo>
                    <a:pt x="563" y="308"/>
                  </a:lnTo>
                  <a:lnTo>
                    <a:pt x="565" y="311"/>
                  </a:lnTo>
                  <a:lnTo>
                    <a:pt x="567" y="313"/>
                  </a:lnTo>
                  <a:lnTo>
                    <a:pt x="570" y="318"/>
                  </a:lnTo>
                  <a:lnTo>
                    <a:pt x="573" y="323"/>
                  </a:lnTo>
                  <a:lnTo>
                    <a:pt x="575" y="327"/>
                  </a:lnTo>
                  <a:lnTo>
                    <a:pt x="578" y="330"/>
                  </a:lnTo>
                  <a:lnTo>
                    <a:pt x="579" y="331"/>
                  </a:lnTo>
                  <a:lnTo>
                    <a:pt x="580" y="333"/>
                  </a:lnTo>
                  <a:lnTo>
                    <a:pt x="584" y="337"/>
                  </a:lnTo>
                  <a:lnTo>
                    <a:pt x="589" y="343"/>
                  </a:lnTo>
                  <a:lnTo>
                    <a:pt x="591" y="345"/>
                  </a:lnTo>
                  <a:lnTo>
                    <a:pt x="592" y="346"/>
                  </a:lnTo>
                  <a:lnTo>
                    <a:pt x="594" y="347"/>
                  </a:lnTo>
                  <a:lnTo>
                    <a:pt x="598" y="351"/>
                  </a:lnTo>
                  <a:lnTo>
                    <a:pt x="599" y="352"/>
                  </a:lnTo>
                  <a:lnTo>
                    <a:pt x="600" y="353"/>
                  </a:lnTo>
                  <a:lnTo>
                    <a:pt x="601" y="354"/>
                  </a:lnTo>
                  <a:lnTo>
                    <a:pt x="602" y="356"/>
                  </a:lnTo>
                  <a:lnTo>
                    <a:pt x="603" y="357"/>
                  </a:lnTo>
                  <a:lnTo>
                    <a:pt x="604" y="359"/>
                  </a:lnTo>
                  <a:lnTo>
                    <a:pt x="605" y="361"/>
                  </a:lnTo>
                  <a:lnTo>
                    <a:pt x="606" y="363"/>
                  </a:lnTo>
                  <a:lnTo>
                    <a:pt x="607" y="365"/>
                  </a:lnTo>
                  <a:lnTo>
                    <a:pt x="607" y="368"/>
                  </a:lnTo>
                  <a:lnTo>
                    <a:pt x="607" y="370"/>
                  </a:lnTo>
                  <a:lnTo>
                    <a:pt x="608" y="376"/>
                  </a:lnTo>
                  <a:lnTo>
                    <a:pt x="608" y="380"/>
                  </a:lnTo>
                  <a:lnTo>
                    <a:pt x="609" y="383"/>
                  </a:lnTo>
                  <a:lnTo>
                    <a:pt x="609" y="387"/>
                  </a:lnTo>
                  <a:lnTo>
                    <a:pt x="610" y="390"/>
                  </a:lnTo>
                  <a:lnTo>
                    <a:pt x="610" y="392"/>
                  </a:lnTo>
                  <a:lnTo>
                    <a:pt x="611" y="394"/>
                  </a:lnTo>
                  <a:lnTo>
                    <a:pt x="611" y="395"/>
                  </a:lnTo>
                  <a:lnTo>
                    <a:pt x="612" y="397"/>
                  </a:lnTo>
                  <a:lnTo>
                    <a:pt x="613" y="400"/>
                  </a:lnTo>
                  <a:lnTo>
                    <a:pt x="616" y="405"/>
                  </a:lnTo>
                  <a:lnTo>
                    <a:pt x="617" y="406"/>
                  </a:lnTo>
                  <a:lnTo>
                    <a:pt x="617" y="407"/>
                  </a:lnTo>
                  <a:lnTo>
                    <a:pt x="618" y="409"/>
                  </a:lnTo>
                  <a:lnTo>
                    <a:pt x="618" y="410"/>
                  </a:lnTo>
                  <a:lnTo>
                    <a:pt x="618" y="411"/>
                  </a:lnTo>
                  <a:lnTo>
                    <a:pt x="618" y="411"/>
                  </a:lnTo>
                  <a:lnTo>
                    <a:pt x="618" y="411"/>
                  </a:lnTo>
                  <a:lnTo>
                    <a:pt x="618" y="411"/>
                  </a:lnTo>
                  <a:lnTo>
                    <a:pt x="617" y="412"/>
                  </a:lnTo>
                  <a:lnTo>
                    <a:pt x="617" y="412"/>
                  </a:lnTo>
                  <a:lnTo>
                    <a:pt x="616" y="412"/>
                  </a:lnTo>
                  <a:lnTo>
                    <a:pt x="615" y="412"/>
                  </a:lnTo>
                  <a:lnTo>
                    <a:pt x="613" y="411"/>
                  </a:lnTo>
                  <a:lnTo>
                    <a:pt x="611" y="411"/>
                  </a:lnTo>
                  <a:lnTo>
                    <a:pt x="609" y="410"/>
                  </a:lnTo>
                  <a:lnTo>
                    <a:pt x="602" y="407"/>
                  </a:lnTo>
                  <a:lnTo>
                    <a:pt x="599" y="406"/>
                  </a:lnTo>
                  <a:lnTo>
                    <a:pt x="597" y="405"/>
                  </a:lnTo>
                  <a:lnTo>
                    <a:pt x="594" y="403"/>
                  </a:lnTo>
                  <a:lnTo>
                    <a:pt x="591" y="401"/>
                  </a:lnTo>
                  <a:lnTo>
                    <a:pt x="590" y="401"/>
                  </a:lnTo>
                  <a:lnTo>
                    <a:pt x="588" y="400"/>
                  </a:lnTo>
                  <a:lnTo>
                    <a:pt x="587" y="399"/>
                  </a:lnTo>
                  <a:lnTo>
                    <a:pt x="586" y="399"/>
                  </a:lnTo>
                  <a:lnTo>
                    <a:pt x="585" y="398"/>
                  </a:lnTo>
                  <a:lnTo>
                    <a:pt x="584" y="398"/>
                  </a:lnTo>
                  <a:lnTo>
                    <a:pt x="583" y="398"/>
                  </a:lnTo>
                  <a:lnTo>
                    <a:pt x="582" y="398"/>
                  </a:lnTo>
                  <a:lnTo>
                    <a:pt x="581" y="398"/>
                  </a:lnTo>
                  <a:lnTo>
                    <a:pt x="581" y="399"/>
                  </a:lnTo>
                  <a:lnTo>
                    <a:pt x="580" y="399"/>
                  </a:lnTo>
                  <a:lnTo>
                    <a:pt x="579" y="399"/>
                  </a:lnTo>
                  <a:lnTo>
                    <a:pt x="578" y="400"/>
                  </a:lnTo>
                  <a:lnTo>
                    <a:pt x="578" y="401"/>
                  </a:lnTo>
                  <a:lnTo>
                    <a:pt x="577" y="402"/>
                  </a:lnTo>
                  <a:lnTo>
                    <a:pt x="576" y="402"/>
                  </a:lnTo>
                  <a:lnTo>
                    <a:pt x="576" y="404"/>
                  </a:lnTo>
                  <a:lnTo>
                    <a:pt x="573" y="409"/>
                  </a:lnTo>
                  <a:lnTo>
                    <a:pt x="572" y="411"/>
                  </a:lnTo>
                  <a:lnTo>
                    <a:pt x="572" y="412"/>
                  </a:lnTo>
                  <a:lnTo>
                    <a:pt x="571" y="413"/>
                  </a:lnTo>
                  <a:lnTo>
                    <a:pt x="570" y="415"/>
                  </a:lnTo>
                  <a:lnTo>
                    <a:pt x="568" y="416"/>
                  </a:lnTo>
                  <a:lnTo>
                    <a:pt x="567" y="417"/>
                  </a:lnTo>
                  <a:lnTo>
                    <a:pt x="565" y="419"/>
                  </a:lnTo>
                  <a:lnTo>
                    <a:pt x="563" y="420"/>
                  </a:lnTo>
                  <a:lnTo>
                    <a:pt x="561" y="421"/>
                  </a:lnTo>
                  <a:lnTo>
                    <a:pt x="558" y="422"/>
                  </a:lnTo>
                  <a:lnTo>
                    <a:pt x="555" y="424"/>
                  </a:lnTo>
                  <a:lnTo>
                    <a:pt x="554" y="424"/>
                  </a:lnTo>
                  <a:lnTo>
                    <a:pt x="553" y="426"/>
                  </a:lnTo>
                  <a:lnTo>
                    <a:pt x="552" y="426"/>
                  </a:lnTo>
                  <a:lnTo>
                    <a:pt x="548" y="428"/>
                  </a:lnTo>
                  <a:lnTo>
                    <a:pt x="544" y="430"/>
                  </a:lnTo>
                  <a:lnTo>
                    <a:pt x="541" y="431"/>
                  </a:lnTo>
                  <a:lnTo>
                    <a:pt x="540" y="432"/>
                  </a:lnTo>
                  <a:lnTo>
                    <a:pt x="538" y="433"/>
                  </a:lnTo>
                  <a:lnTo>
                    <a:pt x="534" y="436"/>
                  </a:lnTo>
                  <a:lnTo>
                    <a:pt x="532" y="438"/>
                  </a:lnTo>
                  <a:lnTo>
                    <a:pt x="530" y="439"/>
                  </a:lnTo>
                  <a:lnTo>
                    <a:pt x="527" y="441"/>
                  </a:lnTo>
                  <a:lnTo>
                    <a:pt x="525" y="442"/>
                  </a:lnTo>
                  <a:lnTo>
                    <a:pt x="524" y="443"/>
                  </a:lnTo>
                  <a:lnTo>
                    <a:pt x="523" y="444"/>
                  </a:lnTo>
                  <a:lnTo>
                    <a:pt x="522" y="445"/>
                  </a:lnTo>
                  <a:lnTo>
                    <a:pt x="521" y="446"/>
                  </a:lnTo>
                  <a:lnTo>
                    <a:pt x="521" y="447"/>
                  </a:lnTo>
                  <a:lnTo>
                    <a:pt x="520" y="448"/>
                  </a:lnTo>
                  <a:lnTo>
                    <a:pt x="520" y="449"/>
                  </a:lnTo>
                  <a:lnTo>
                    <a:pt x="520" y="450"/>
                  </a:lnTo>
                  <a:lnTo>
                    <a:pt x="520" y="454"/>
                  </a:lnTo>
                  <a:lnTo>
                    <a:pt x="520" y="455"/>
                  </a:lnTo>
                  <a:lnTo>
                    <a:pt x="519" y="456"/>
                  </a:lnTo>
                  <a:lnTo>
                    <a:pt x="519" y="456"/>
                  </a:lnTo>
                  <a:lnTo>
                    <a:pt x="519" y="457"/>
                  </a:lnTo>
                  <a:lnTo>
                    <a:pt x="518" y="458"/>
                  </a:lnTo>
                  <a:lnTo>
                    <a:pt x="517" y="459"/>
                  </a:lnTo>
                  <a:lnTo>
                    <a:pt x="515" y="460"/>
                  </a:lnTo>
                  <a:lnTo>
                    <a:pt x="513" y="462"/>
                  </a:lnTo>
                  <a:lnTo>
                    <a:pt x="512" y="463"/>
                  </a:lnTo>
                  <a:lnTo>
                    <a:pt x="511" y="464"/>
                  </a:lnTo>
                  <a:lnTo>
                    <a:pt x="511" y="464"/>
                  </a:lnTo>
                  <a:lnTo>
                    <a:pt x="510" y="465"/>
                  </a:lnTo>
                  <a:lnTo>
                    <a:pt x="510" y="466"/>
                  </a:lnTo>
                  <a:lnTo>
                    <a:pt x="510" y="467"/>
                  </a:lnTo>
                  <a:lnTo>
                    <a:pt x="510" y="468"/>
                  </a:lnTo>
                  <a:lnTo>
                    <a:pt x="510" y="468"/>
                  </a:lnTo>
                  <a:lnTo>
                    <a:pt x="510" y="470"/>
                  </a:lnTo>
                  <a:lnTo>
                    <a:pt x="511" y="473"/>
                  </a:lnTo>
                  <a:lnTo>
                    <a:pt x="511" y="474"/>
                  </a:lnTo>
                  <a:lnTo>
                    <a:pt x="511" y="475"/>
                  </a:lnTo>
                  <a:lnTo>
                    <a:pt x="511" y="475"/>
                  </a:lnTo>
                  <a:lnTo>
                    <a:pt x="511" y="476"/>
                  </a:lnTo>
                  <a:lnTo>
                    <a:pt x="510" y="477"/>
                  </a:lnTo>
                  <a:lnTo>
                    <a:pt x="510" y="477"/>
                  </a:lnTo>
                  <a:lnTo>
                    <a:pt x="509" y="477"/>
                  </a:lnTo>
                  <a:lnTo>
                    <a:pt x="508" y="477"/>
                  </a:lnTo>
                  <a:lnTo>
                    <a:pt x="507" y="477"/>
                  </a:lnTo>
                  <a:lnTo>
                    <a:pt x="506" y="477"/>
                  </a:lnTo>
                  <a:lnTo>
                    <a:pt x="505" y="477"/>
                  </a:lnTo>
                  <a:lnTo>
                    <a:pt x="503" y="477"/>
                  </a:lnTo>
                  <a:lnTo>
                    <a:pt x="500" y="476"/>
                  </a:lnTo>
                  <a:lnTo>
                    <a:pt x="498" y="476"/>
                  </a:lnTo>
                  <a:lnTo>
                    <a:pt x="496" y="476"/>
                  </a:lnTo>
                  <a:lnTo>
                    <a:pt x="495" y="475"/>
                  </a:lnTo>
                  <a:lnTo>
                    <a:pt x="494" y="476"/>
                  </a:lnTo>
                  <a:lnTo>
                    <a:pt x="491" y="476"/>
                  </a:lnTo>
                  <a:lnTo>
                    <a:pt x="487" y="476"/>
                  </a:lnTo>
                  <a:lnTo>
                    <a:pt x="485" y="477"/>
                  </a:lnTo>
                  <a:lnTo>
                    <a:pt x="483" y="477"/>
                  </a:lnTo>
                  <a:lnTo>
                    <a:pt x="482" y="476"/>
                  </a:lnTo>
                  <a:lnTo>
                    <a:pt x="482" y="476"/>
                  </a:lnTo>
                  <a:lnTo>
                    <a:pt x="481" y="476"/>
                  </a:lnTo>
                  <a:lnTo>
                    <a:pt x="479" y="475"/>
                  </a:lnTo>
                  <a:lnTo>
                    <a:pt x="478" y="475"/>
                  </a:lnTo>
                  <a:lnTo>
                    <a:pt x="477" y="475"/>
                  </a:lnTo>
                  <a:lnTo>
                    <a:pt x="477" y="475"/>
                  </a:lnTo>
                  <a:lnTo>
                    <a:pt x="476" y="475"/>
                  </a:lnTo>
                  <a:lnTo>
                    <a:pt x="473" y="477"/>
                  </a:lnTo>
                  <a:lnTo>
                    <a:pt x="471" y="477"/>
                  </a:lnTo>
                  <a:lnTo>
                    <a:pt x="470" y="477"/>
                  </a:lnTo>
                  <a:lnTo>
                    <a:pt x="466" y="478"/>
                  </a:lnTo>
                  <a:lnTo>
                    <a:pt x="464" y="479"/>
                  </a:lnTo>
                  <a:lnTo>
                    <a:pt x="462" y="479"/>
                  </a:lnTo>
                  <a:lnTo>
                    <a:pt x="460" y="479"/>
                  </a:lnTo>
                  <a:lnTo>
                    <a:pt x="459" y="479"/>
                  </a:lnTo>
                  <a:lnTo>
                    <a:pt x="458" y="479"/>
                  </a:lnTo>
                  <a:lnTo>
                    <a:pt x="457" y="478"/>
                  </a:lnTo>
                  <a:lnTo>
                    <a:pt x="456" y="478"/>
                  </a:lnTo>
                  <a:lnTo>
                    <a:pt x="455" y="477"/>
                  </a:lnTo>
                  <a:lnTo>
                    <a:pt x="453" y="476"/>
                  </a:lnTo>
                  <a:lnTo>
                    <a:pt x="448" y="472"/>
                  </a:lnTo>
                  <a:lnTo>
                    <a:pt x="446" y="470"/>
                  </a:lnTo>
                  <a:lnTo>
                    <a:pt x="445" y="470"/>
                  </a:lnTo>
                  <a:lnTo>
                    <a:pt x="443" y="469"/>
                  </a:lnTo>
                  <a:lnTo>
                    <a:pt x="440" y="467"/>
                  </a:lnTo>
                  <a:lnTo>
                    <a:pt x="437" y="466"/>
                  </a:lnTo>
                  <a:lnTo>
                    <a:pt x="434" y="465"/>
                  </a:lnTo>
                  <a:lnTo>
                    <a:pt x="432" y="464"/>
                  </a:lnTo>
                  <a:lnTo>
                    <a:pt x="431" y="463"/>
                  </a:lnTo>
                  <a:lnTo>
                    <a:pt x="429" y="462"/>
                  </a:lnTo>
                  <a:lnTo>
                    <a:pt x="428" y="461"/>
                  </a:lnTo>
                  <a:lnTo>
                    <a:pt x="424" y="458"/>
                  </a:lnTo>
                  <a:lnTo>
                    <a:pt x="423" y="457"/>
                  </a:lnTo>
                  <a:lnTo>
                    <a:pt x="422" y="456"/>
                  </a:lnTo>
                  <a:lnTo>
                    <a:pt x="420" y="456"/>
                  </a:lnTo>
                  <a:lnTo>
                    <a:pt x="419" y="455"/>
                  </a:lnTo>
                  <a:lnTo>
                    <a:pt x="415" y="453"/>
                  </a:lnTo>
                  <a:lnTo>
                    <a:pt x="412" y="452"/>
                  </a:lnTo>
                  <a:lnTo>
                    <a:pt x="410" y="451"/>
                  </a:lnTo>
                  <a:lnTo>
                    <a:pt x="409" y="450"/>
                  </a:lnTo>
                  <a:lnTo>
                    <a:pt x="407" y="449"/>
                  </a:lnTo>
                  <a:lnTo>
                    <a:pt x="406" y="447"/>
                  </a:lnTo>
                  <a:lnTo>
                    <a:pt x="405" y="446"/>
                  </a:lnTo>
                  <a:lnTo>
                    <a:pt x="402" y="442"/>
                  </a:lnTo>
                  <a:lnTo>
                    <a:pt x="400" y="440"/>
                  </a:lnTo>
                  <a:lnTo>
                    <a:pt x="399" y="439"/>
                  </a:lnTo>
                  <a:lnTo>
                    <a:pt x="398" y="438"/>
                  </a:lnTo>
                  <a:lnTo>
                    <a:pt x="397" y="438"/>
                  </a:lnTo>
                  <a:lnTo>
                    <a:pt x="396" y="437"/>
                  </a:lnTo>
                  <a:lnTo>
                    <a:pt x="394" y="436"/>
                  </a:lnTo>
                  <a:lnTo>
                    <a:pt x="392" y="436"/>
                  </a:lnTo>
                  <a:lnTo>
                    <a:pt x="387" y="434"/>
                  </a:lnTo>
                  <a:lnTo>
                    <a:pt x="385" y="434"/>
                  </a:lnTo>
                  <a:lnTo>
                    <a:pt x="384" y="433"/>
                  </a:lnTo>
                  <a:lnTo>
                    <a:pt x="383" y="432"/>
                  </a:lnTo>
                  <a:lnTo>
                    <a:pt x="382" y="432"/>
                  </a:lnTo>
                  <a:lnTo>
                    <a:pt x="381" y="431"/>
                  </a:lnTo>
                  <a:lnTo>
                    <a:pt x="380" y="430"/>
                  </a:lnTo>
                  <a:lnTo>
                    <a:pt x="380" y="429"/>
                  </a:lnTo>
                  <a:lnTo>
                    <a:pt x="379" y="428"/>
                  </a:lnTo>
                  <a:lnTo>
                    <a:pt x="378" y="425"/>
                  </a:lnTo>
                  <a:lnTo>
                    <a:pt x="377" y="421"/>
                  </a:lnTo>
                  <a:lnTo>
                    <a:pt x="376" y="419"/>
                  </a:lnTo>
                  <a:lnTo>
                    <a:pt x="375" y="417"/>
                  </a:lnTo>
                  <a:lnTo>
                    <a:pt x="375" y="416"/>
                  </a:lnTo>
                  <a:lnTo>
                    <a:pt x="374" y="415"/>
                  </a:lnTo>
                  <a:lnTo>
                    <a:pt x="374" y="415"/>
                  </a:lnTo>
                  <a:lnTo>
                    <a:pt x="373" y="413"/>
                  </a:lnTo>
                  <a:lnTo>
                    <a:pt x="370" y="410"/>
                  </a:lnTo>
                  <a:lnTo>
                    <a:pt x="369" y="409"/>
                  </a:lnTo>
                  <a:lnTo>
                    <a:pt x="368" y="408"/>
                  </a:lnTo>
                  <a:lnTo>
                    <a:pt x="367" y="408"/>
                  </a:lnTo>
                  <a:lnTo>
                    <a:pt x="365" y="407"/>
                  </a:lnTo>
                  <a:lnTo>
                    <a:pt x="363" y="406"/>
                  </a:lnTo>
                  <a:lnTo>
                    <a:pt x="361" y="405"/>
                  </a:lnTo>
                  <a:lnTo>
                    <a:pt x="356" y="404"/>
                  </a:lnTo>
                  <a:lnTo>
                    <a:pt x="351" y="402"/>
                  </a:lnTo>
                  <a:lnTo>
                    <a:pt x="348" y="402"/>
                  </a:lnTo>
                  <a:lnTo>
                    <a:pt x="344" y="401"/>
                  </a:lnTo>
                  <a:lnTo>
                    <a:pt x="343" y="401"/>
                  </a:lnTo>
                  <a:lnTo>
                    <a:pt x="341" y="401"/>
                  </a:lnTo>
                  <a:lnTo>
                    <a:pt x="340" y="401"/>
                  </a:lnTo>
                  <a:lnTo>
                    <a:pt x="339" y="401"/>
                  </a:lnTo>
                  <a:lnTo>
                    <a:pt x="337" y="401"/>
                  </a:lnTo>
                  <a:lnTo>
                    <a:pt x="333" y="403"/>
                  </a:lnTo>
                  <a:lnTo>
                    <a:pt x="331" y="403"/>
                  </a:lnTo>
                  <a:lnTo>
                    <a:pt x="330" y="404"/>
                  </a:lnTo>
                  <a:lnTo>
                    <a:pt x="328" y="405"/>
                  </a:lnTo>
                  <a:lnTo>
                    <a:pt x="327" y="406"/>
                  </a:lnTo>
                  <a:lnTo>
                    <a:pt x="324" y="410"/>
                  </a:lnTo>
                  <a:lnTo>
                    <a:pt x="323" y="410"/>
                  </a:lnTo>
                  <a:lnTo>
                    <a:pt x="322" y="411"/>
                  </a:lnTo>
                  <a:lnTo>
                    <a:pt x="321" y="412"/>
                  </a:lnTo>
                  <a:lnTo>
                    <a:pt x="320" y="412"/>
                  </a:lnTo>
                  <a:lnTo>
                    <a:pt x="316" y="414"/>
                  </a:lnTo>
                  <a:lnTo>
                    <a:pt x="314" y="415"/>
                  </a:lnTo>
                  <a:lnTo>
                    <a:pt x="313" y="416"/>
                  </a:lnTo>
                  <a:lnTo>
                    <a:pt x="310" y="418"/>
                  </a:lnTo>
                  <a:lnTo>
                    <a:pt x="307" y="419"/>
                  </a:lnTo>
                  <a:lnTo>
                    <a:pt x="306" y="420"/>
                  </a:lnTo>
                  <a:lnTo>
                    <a:pt x="305" y="420"/>
                  </a:lnTo>
                  <a:lnTo>
                    <a:pt x="304" y="420"/>
                  </a:lnTo>
                  <a:lnTo>
                    <a:pt x="304" y="421"/>
                  </a:lnTo>
                  <a:lnTo>
                    <a:pt x="303" y="421"/>
                  </a:lnTo>
                  <a:lnTo>
                    <a:pt x="301" y="420"/>
                  </a:lnTo>
                  <a:lnTo>
                    <a:pt x="300" y="420"/>
                  </a:lnTo>
                  <a:lnTo>
                    <a:pt x="299" y="420"/>
                  </a:lnTo>
                  <a:lnTo>
                    <a:pt x="298" y="420"/>
                  </a:lnTo>
                  <a:lnTo>
                    <a:pt x="297" y="419"/>
                  </a:lnTo>
                  <a:lnTo>
                    <a:pt x="296" y="419"/>
                  </a:lnTo>
                  <a:lnTo>
                    <a:pt x="295" y="418"/>
                  </a:lnTo>
                  <a:lnTo>
                    <a:pt x="294" y="417"/>
                  </a:lnTo>
                  <a:lnTo>
                    <a:pt x="294" y="416"/>
                  </a:lnTo>
                  <a:lnTo>
                    <a:pt x="293" y="415"/>
                  </a:lnTo>
                  <a:lnTo>
                    <a:pt x="292" y="414"/>
                  </a:lnTo>
                  <a:lnTo>
                    <a:pt x="291" y="412"/>
                  </a:lnTo>
                  <a:lnTo>
                    <a:pt x="290" y="408"/>
                  </a:lnTo>
                  <a:lnTo>
                    <a:pt x="289" y="406"/>
                  </a:lnTo>
                  <a:lnTo>
                    <a:pt x="288" y="404"/>
                  </a:lnTo>
                  <a:lnTo>
                    <a:pt x="287" y="402"/>
                  </a:lnTo>
                  <a:lnTo>
                    <a:pt x="286" y="400"/>
                  </a:lnTo>
                  <a:lnTo>
                    <a:pt x="285" y="399"/>
                  </a:lnTo>
                  <a:lnTo>
                    <a:pt x="284" y="399"/>
                  </a:lnTo>
                  <a:lnTo>
                    <a:pt x="284" y="398"/>
                  </a:lnTo>
                  <a:lnTo>
                    <a:pt x="283" y="397"/>
                  </a:lnTo>
                  <a:lnTo>
                    <a:pt x="281" y="396"/>
                  </a:lnTo>
                  <a:lnTo>
                    <a:pt x="281" y="396"/>
                  </a:lnTo>
                  <a:lnTo>
                    <a:pt x="281" y="396"/>
                  </a:lnTo>
                  <a:lnTo>
                    <a:pt x="280" y="396"/>
                  </a:lnTo>
                  <a:lnTo>
                    <a:pt x="280" y="396"/>
                  </a:lnTo>
                  <a:lnTo>
                    <a:pt x="277" y="398"/>
                  </a:lnTo>
                  <a:lnTo>
                    <a:pt x="275" y="399"/>
                  </a:lnTo>
                  <a:lnTo>
                    <a:pt x="273" y="400"/>
                  </a:lnTo>
                  <a:lnTo>
                    <a:pt x="271" y="401"/>
                  </a:lnTo>
                  <a:lnTo>
                    <a:pt x="270" y="402"/>
                  </a:lnTo>
                  <a:lnTo>
                    <a:pt x="269" y="404"/>
                  </a:lnTo>
                  <a:lnTo>
                    <a:pt x="268" y="405"/>
                  </a:lnTo>
                  <a:lnTo>
                    <a:pt x="267" y="406"/>
                  </a:lnTo>
                  <a:lnTo>
                    <a:pt x="267" y="406"/>
                  </a:lnTo>
                  <a:lnTo>
                    <a:pt x="266" y="407"/>
                  </a:lnTo>
                  <a:lnTo>
                    <a:pt x="265" y="409"/>
                  </a:lnTo>
                  <a:lnTo>
                    <a:pt x="264" y="413"/>
                  </a:lnTo>
                  <a:lnTo>
                    <a:pt x="263" y="414"/>
                  </a:lnTo>
                  <a:lnTo>
                    <a:pt x="262" y="415"/>
                  </a:lnTo>
                  <a:lnTo>
                    <a:pt x="262" y="416"/>
                  </a:lnTo>
                  <a:lnTo>
                    <a:pt x="261" y="416"/>
                  </a:lnTo>
                  <a:lnTo>
                    <a:pt x="260" y="417"/>
                  </a:lnTo>
                  <a:lnTo>
                    <a:pt x="259" y="418"/>
                  </a:lnTo>
                  <a:lnTo>
                    <a:pt x="258" y="419"/>
                  </a:lnTo>
                  <a:lnTo>
                    <a:pt x="256" y="420"/>
                  </a:lnTo>
                  <a:lnTo>
                    <a:pt x="255" y="420"/>
                  </a:lnTo>
                  <a:lnTo>
                    <a:pt x="251" y="421"/>
                  </a:lnTo>
                  <a:lnTo>
                    <a:pt x="249" y="422"/>
                  </a:lnTo>
                  <a:lnTo>
                    <a:pt x="247" y="423"/>
                  </a:lnTo>
                  <a:lnTo>
                    <a:pt x="244" y="425"/>
                  </a:lnTo>
                  <a:lnTo>
                    <a:pt x="242" y="425"/>
                  </a:lnTo>
                  <a:lnTo>
                    <a:pt x="241" y="425"/>
                  </a:lnTo>
                  <a:lnTo>
                    <a:pt x="240" y="425"/>
                  </a:lnTo>
                  <a:lnTo>
                    <a:pt x="238" y="425"/>
                  </a:lnTo>
                  <a:lnTo>
                    <a:pt x="237" y="425"/>
                  </a:lnTo>
                  <a:lnTo>
                    <a:pt x="236" y="425"/>
                  </a:lnTo>
                  <a:lnTo>
                    <a:pt x="234" y="425"/>
                  </a:lnTo>
                  <a:lnTo>
                    <a:pt x="230" y="423"/>
                  </a:lnTo>
                  <a:lnTo>
                    <a:pt x="228" y="422"/>
                  </a:lnTo>
                  <a:lnTo>
                    <a:pt x="227" y="422"/>
                  </a:lnTo>
                  <a:lnTo>
                    <a:pt x="226" y="422"/>
                  </a:lnTo>
                  <a:lnTo>
                    <a:pt x="225" y="422"/>
                  </a:lnTo>
                  <a:lnTo>
                    <a:pt x="223" y="422"/>
                  </a:lnTo>
                  <a:lnTo>
                    <a:pt x="221" y="422"/>
                  </a:lnTo>
                  <a:lnTo>
                    <a:pt x="219" y="422"/>
                  </a:lnTo>
                  <a:lnTo>
                    <a:pt x="217" y="421"/>
                  </a:lnTo>
                  <a:lnTo>
                    <a:pt x="215" y="421"/>
                  </a:lnTo>
                  <a:lnTo>
                    <a:pt x="213" y="421"/>
                  </a:lnTo>
                  <a:lnTo>
                    <a:pt x="209" y="421"/>
                  </a:lnTo>
                  <a:lnTo>
                    <a:pt x="208" y="421"/>
                  </a:lnTo>
                  <a:lnTo>
                    <a:pt x="206" y="421"/>
                  </a:lnTo>
                  <a:lnTo>
                    <a:pt x="204" y="421"/>
                  </a:lnTo>
                  <a:lnTo>
                    <a:pt x="203" y="421"/>
                  </a:lnTo>
                  <a:lnTo>
                    <a:pt x="202" y="421"/>
                  </a:lnTo>
                  <a:lnTo>
                    <a:pt x="201" y="421"/>
                  </a:lnTo>
                  <a:lnTo>
                    <a:pt x="200" y="420"/>
                  </a:lnTo>
                  <a:lnTo>
                    <a:pt x="198" y="419"/>
                  </a:lnTo>
                  <a:lnTo>
                    <a:pt x="196" y="417"/>
                  </a:lnTo>
                  <a:lnTo>
                    <a:pt x="195" y="417"/>
                  </a:lnTo>
                  <a:lnTo>
                    <a:pt x="195" y="416"/>
                  </a:lnTo>
                  <a:lnTo>
                    <a:pt x="194" y="416"/>
                  </a:lnTo>
                  <a:lnTo>
                    <a:pt x="194" y="416"/>
                  </a:lnTo>
                  <a:lnTo>
                    <a:pt x="193" y="416"/>
                  </a:lnTo>
                  <a:lnTo>
                    <a:pt x="192" y="416"/>
                  </a:lnTo>
                  <a:lnTo>
                    <a:pt x="192" y="416"/>
                  </a:lnTo>
                  <a:lnTo>
                    <a:pt x="191" y="416"/>
                  </a:lnTo>
                  <a:lnTo>
                    <a:pt x="186" y="419"/>
                  </a:lnTo>
                  <a:lnTo>
                    <a:pt x="185" y="419"/>
                  </a:lnTo>
                  <a:lnTo>
                    <a:pt x="184" y="420"/>
                  </a:lnTo>
                  <a:lnTo>
                    <a:pt x="181" y="420"/>
                  </a:lnTo>
                  <a:lnTo>
                    <a:pt x="180" y="421"/>
                  </a:lnTo>
                  <a:lnTo>
                    <a:pt x="178" y="421"/>
                  </a:lnTo>
                  <a:lnTo>
                    <a:pt x="177" y="422"/>
                  </a:lnTo>
                  <a:lnTo>
                    <a:pt x="176" y="423"/>
                  </a:lnTo>
                  <a:lnTo>
                    <a:pt x="175" y="423"/>
                  </a:lnTo>
                  <a:lnTo>
                    <a:pt x="175" y="424"/>
                  </a:lnTo>
                  <a:lnTo>
                    <a:pt x="174" y="425"/>
                  </a:lnTo>
                  <a:lnTo>
                    <a:pt x="173" y="426"/>
                  </a:lnTo>
                  <a:lnTo>
                    <a:pt x="173" y="427"/>
                  </a:lnTo>
                  <a:lnTo>
                    <a:pt x="171" y="430"/>
                  </a:lnTo>
                  <a:lnTo>
                    <a:pt x="171" y="431"/>
                  </a:lnTo>
                  <a:lnTo>
                    <a:pt x="170" y="431"/>
                  </a:lnTo>
                  <a:lnTo>
                    <a:pt x="169" y="432"/>
                  </a:lnTo>
                  <a:lnTo>
                    <a:pt x="167" y="434"/>
                  </a:lnTo>
                  <a:lnTo>
                    <a:pt x="166" y="435"/>
                  </a:lnTo>
                  <a:lnTo>
                    <a:pt x="164" y="436"/>
                  </a:lnTo>
                  <a:lnTo>
                    <a:pt x="162" y="437"/>
                  </a:lnTo>
                  <a:lnTo>
                    <a:pt x="161" y="437"/>
                  </a:lnTo>
                  <a:lnTo>
                    <a:pt x="159" y="439"/>
                  </a:lnTo>
                  <a:lnTo>
                    <a:pt x="157" y="440"/>
                  </a:lnTo>
                  <a:lnTo>
                    <a:pt x="155" y="441"/>
                  </a:lnTo>
                  <a:lnTo>
                    <a:pt x="154" y="442"/>
                  </a:lnTo>
                  <a:lnTo>
                    <a:pt x="153" y="442"/>
                  </a:lnTo>
                  <a:lnTo>
                    <a:pt x="151" y="443"/>
                  </a:lnTo>
                  <a:lnTo>
                    <a:pt x="150" y="443"/>
                  </a:lnTo>
                  <a:lnTo>
                    <a:pt x="148" y="443"/>
                  </a:lnTo>
                  <a:lnTo>
                    <a:pt x="147" y="444"/>
                  </a:lnTo>
                  <a:lnTo>
                    <a:pt x="146" y="444"/>
                  </a:lnTo>
                  <a:lnTo>
                    <a:pt x="145" y="444"/>
                  </a:lnTo>
                  <a:lnTo>
                    <a:pt x="143" y="444"/>
                  </a:lnTo>
                  <a:lnTo>
                    <a:pt x="142" y="443"/>
                  </a:lnTo>
                  <a:lnTo>
                    <a:pt x="141" y="443"/>
                  </a:lnTo>
                  <a:lnTo>
                    <a:pt x="140" y="443"/>
                  </a:lnTo>
                  <a:lnTo>
                    <a:pt x="139" y="442"/>
                  </a:lnTo>
                  <a:lnTo>
                    <a:pt x="138" y="441"/>
                  </a:lnTo>
                  <a:lnTo>
                    <a:pt x="137" y="441"/>
                  </a:lnTo>
                  <a:lnTo>
                    <a:pt x="137" y="440"/>
                  </a:lnTo>
                  <a:lnTo>
                    <a:pt x="136" y="439"/>
                  </a:lnTo>
                  <a:lnTo>
                    <a:pt x="137" y="439"/>
                  </a:lnTo>
                  <a:lnTo>
                    <a:pt x="137" y="437"/>
                  </a:lnTo>
                  <a:lnTo>
                    <a:pt x="137" y="435"/>
                  </a:lnTo>
                  <a:lnTo>
                    <a:pt x="138" y="433"/>
                  </a:lnTo>
                  <a:lnTo>
                    <a:pt x="137" y="433"/>
                  </a:lnTo>
                  <a:lnTo>
                    <a:pt x="137" y="432"/>
                  </a:lnTo>
                  <a:lnTo>
                    <a:pt x="137" y="431"/>
                  </a:lnTo>
                  <a:lnTo>
                    <a:pt x="137" y="430"/>
                  </a:lnTo>
                  <a:lnTo>
                    <a:pt x="136" y="430"/>
                  </a:lnTo>
                  <a:lnTo>
                    <a:pt x="136" y="429"/>
                  </a:lnTo>
                  <a:lnTo>
                    <a:pt x="135" y="428"/>
                  </a:lnTo>
                  <a:lnTo>
                    <a:pt x="135" y="428"/>
                  </a:lnTo>
                  <a:lnTo>
                    <a:pt x="133" y="426"/>
                  </a:lnTo>
                  <a:lnTo>
                    <a:pt x="132" y="425"/>
                  </a:lnTo>
                  <a:lnTo>
                    <a:pt x="128" y="423"/>
                  </a:lnTo>
                  <a:lnTo>
                    <a:pt x="127" y="422"/>
                  </a:lnTo>
                  <a:lnTo>
                    <a:pt x="126" y="422"/>
                  </a:lnTo>
                  <a:lnTo>
                    <a:pt x="125" y="421"/>
                  </a:lnTo>
                  <a:lnTo>
                    <a:pt x="123" y="421"/>
                  </a:lnTo>
                  <a:lnTo>
                    <a:pt x="120" y="421"/>
                  </a:lnTo>
                  <a:lnTo>
                    <a:pt x="118" y="420"/>
                  </a:lnTo>
                  <a:lnTo>
                    <a:pt x="117" y="419"/>
                  </a:lnTo>
                  <a:lnTo>
                    <a:pt x="112" y="418"/>
                  </a:lnTo>
                  <a:lnTo>
                    <a:pt x="107" y="416"/>
                  </a:lnTo>
                  <a:lnTo>
                    <a:pt x="106" y="416"/>
                  </a:lnTo>
                  <a:lnTo>
                    <a:pt x="105" y="415"/>
                  </a:lnTo>
                  <a:lnTo>
                    <a:pt x="105" y="415"/>
                  </a:lnTo>
                  <a:lnTo>
                    <a:pt x="104" y="415"/>
                  </a:lnTo>
                  <a:lnTo>
                    <a:pt x="104" y="414"/>
                  </a:lnTo>
                  <a:lnTo>
                    <a:pt x="104" y="414"/>
                  </a:lnTo>
                  <a:lnTo>
                    <a:pt x="106" y="410"/>
                  </a:lnTo>
                  <a:lnTo>
                    <a:pt x="106" y="409"/>
                  </a:lnTo>
                  <a:lnTo>
                    <a:pt x="106" y="409"/>
                  </a:lnTo>
                  <a:lnTo>
                    <a:pt x="106" y="407"/>
                  </a:lnTo>
                  <a:lnTo>
                    <a:pt x="105" y="405"/>
                  </a:lnTo>
                  <a:lnTo>
                    <a:pt x="105" y="405"/>
                  </a:lnTo>
                  <a:lnTo>
                    <a:pt x="105" y="404"/>
                  </a:lnTo>
                  <a:lnTo>
                    <a:pt x="105" y="403"/>
                  </a:lnTo>
                  <a:lnTo>
                    <a:pt x="106" y="402"/>
                  </a:lnTo>
                  <a:lnTo>
                    <a:pt x="107" y="400"/>
                  </a:lnTo>
                  <a:lnTo>
                    <a:pt x="109" y="398"/>
                  </a:lnTo>
                  <a:lnTo>
                    <a:pt x="111" y="396"/>
                  </a:lnTo>
                  <a:lnTo>
                    <a:pt x="112" y="395"/>
                  </a:lnTo>
                  <a:lnTo>
                    <a:pt x="114" y="392"/>
                  </a:lnTo>
                  <a:lnTo>
                    <a:pt x="115" y="390"/>
                  </a:lnTo>
                  <a:lnTo>
                    <a:pt x="116" y="389"/>
                  </a:lnTo>
                  <a:lnTo>
                    <a:pt x="116" y="387"/>
                  </a:lnTo>
                  <a:lnTo>
                    <a:pt x="117" y="385"/>
                  </a:lnTo>
                  <a:lnTo>
                    <a:pt x="118" y="383"/>
                  </a:lnTo>
                  <a:lnTo>
                    <a:pt x="118" y="382"/>
                  </a:lnTo>
                  <a:lnTo>
                    <a:pt x="118" y="381"/>
                  </a:lnTo>
                  <a:lnTo>
                    <a:pt x="118" y="379"/>
                  </a:lnTo>
                  <a:lnTo>
                    <a:pt x="118" y="378"/>
                  </a:lnTo>
                  <a:lnTo>
                    <a:pt x="118" y="377"/>
                  </a:lnTo>
                  <a:lnTo>
                    <a:pt x="118" y="377"/>
                  </a:lnTo>
                  <a:lnTo>
                    <a:pt x="117" y="374"/>
                  </a:lnTo>
                  <a:lnTo>
                    <a:pt x="117" y="373"/>
                  </a:lnTo>
                  <a:lnTo>
                    <a:pt x="116" y="371"/>
                  </a:lnTo>
                  <a:lnTo>
                    <a:pt x="115" y="369"/>
                  </a:lnTo>
                  <a:lnTo>
                    <a:pt x="113" y="366"/>
                  </a:lnTo>
                  <a:lnTo>
                    <a:pt x="112" y="364"/>
                  </a:lnTo>
                  <a:lnTo>
                    <a:pt x="111" y="362"/>
                  </a:lnTo>
                  <a:lnTo>
                    <a:pt x="111" y="361"/>
                  </a:lnTo>
                  <a:lnTo>
                    <a:pt x="111" y="360"/>
                  </a:lnTo>
                  <a:lnTo>
                    <a:pt x="110" y="358"/>
                  </a:lnTo>
                  <a:lnTo>
                    <a:pt x="110" y="356"/>
                  </a:lnTo>
                  <a:lnTo>
                    <a:pt x="110" y="354"/>
                  </a:lnTo>
                  <a:lnTo>
                    <a:pt x="110" y="351"/>
                  </a:lnTo>
                  <a:lnTo>
                    <a:pt x="110" y="350"/>
                  </a:lnTo>
                  <a:lnTo>
                    <a:pt x="110" y="349"/>
                  </a:lnTo>
                  <a:lnTo>
                    <a:pt x="111" y="345"/>
                  </a:lnTo>
                  <a:lnTo>
                    <a:pt x="111" y="343"/>
                  </a:lnTo>
                  <a:lnTo>
                    <a:pt x="111" y="340"/>
                  </a:lnTo>
                  <a:lnTo>
                    <a:pt x="111" y="336"/>
                  </a:lnTo>
                  <a:lnTo>
                    <a:pt x="111" y="333"/>
                  </a:lnTo>
                  <a:lnTo>
                    <a:pt x="111" y="331"/>
                  </a:lnTo>
                  <a:lnTo>
                    <a:pt x="110" y="330"/>
                  </a:lnTo>
                  <a:lnTo>
                    <a:pt x="110" y="328"/>
                  </a:lnTo>
                  <a:lnTo>
                    <a:pt x="109" y="327"/>
                  </a:lnTo>
                  <a:lnTo>
                    <a:pt x="109" y="326"/>
                  </a:lnTo>
                  <a:lnTo>
                    <a:pt x="108" y="325"/>
                  </a:lnTo>
                  <a:lnTo>
                    <a:pt x="107" y="324"/>
                  </a:lnTo>
                  <a:lnTo>
                    <a:pt x="107" y="323"/>
                  </a:lnTo>
                  <a:lnTo>
                    <a:pt x="105" y="322"/>
                  </a:lnTo>
                  <a:lnTo>
                    <a:pt x="104" y="321"/>
                  </a:lnTo>
                  <a:lnTo>
                    <a:pt x="102" y="319"/>
                  </a:lnTo>
                  <a:lnTo>
                    <a:pt x="101" y="319"/>
                  </a:lnTo>
                  <a:lnTo>
                    <a:pt x="100" y="318"/>
                  </a:lnTo>
                  <a:lnTo>
                    <a:pt x="99" y="318"/>
                  </a:lnTo>
                  <a:lnTo>
                    <a:pt x="99" y="318"/>
                  </a:lnTo>
                  <a:lnTo>
                    <a:pt x="98" y="318"/>
                  </a:lnTo>
                  <a:lnTo>
                    <a:pt x="97" y="318"/>
                  </a:lnTo>
                  <a:lnTo>
                    <a:pt x="95" y="318"/>
                  </a:lnTo>
                  <a:lnTo>
                    <a:pt x="94" y="319"/>
                  </a:lnTo>
                  <a:lnTo>
                    <a:pt x="92" y="319"/>
                  </a:lnTo>
                  <a:lnTo>
                    <a:pt x="89" y="321"/>
                  </a:lnTo>
                  <a:lnTo>
                    <a:pt x="84" y="322"/>
                  </a:lnTo>
                  <a:lnTo>
                    <a:pt x="82" y="323"/>
                  </a:lnTo>
                  <a:lnTo>
                    <a:pt x="81" y="323"/>
                  </a:lnTo>
                  <a:lnTo>
                    <a:pt x="79" y="323"/>
                  </a:lnTo>
                  <a:lnTo>
                    <a:pt x="78" y="323"/>
                  </a:lnTo>
                  <a:lnTo>
                    <a:pt x="73" y="322"/>
                  </a:lnTo>
                  <a:lnTo>
                    <a:pt x="70" y="322"/>
                  </a:lnTo>
                  <a:lnTo>
                    <a:pt x="64" y="321"/>
                  </a:lnTo>
                  <a:lnTo>
                    <a:pt x="62" y="321"/>
                  </a:lnTo>
                  <a:lnTo>
                    <a:pt x="61" y="321"/>
                  </a:lnTo>
                  <a:lnTo>
                    <a:pt x="54" y="322"/>
                  </a:lnTo>
                  <a:lnTo>
                    <a:pt x="53" y="322"/>
                  </a:lnTo>
                  <a:lnTo>
                    <a:pt x="52" y="322"/>
                  </a:lnTo>
                  <a:lnTo>
                    <a:pt x="51" y="322"/>
                  </a:lnTo>
                  <a:lnTo>
                    <a:pt x="50" y="322"/>
                  </a:lnTo>
                  <a:lnTo>
                    <a:pt x="49" y="321"/>
                  </a:lnTo>
                  <a:lnTo>
                    <a:pt x="48" y="321"/>
                  </a:lnTo>
                  <a:lnTo>
                    <a:pt x="47" y="320"/>
                  </a:lnTo>
                  <a:lnTo>
                    <a:pt x="46" y="320"/>
                  </a:lnTo>
                  <a:lnTo>
                    <a:pt x="45" y="319"/>
                  </a:lnTo>
                  <a:lnTo>
                    <a:pt x="44" y="318"/>
                  </a:lnTo>
                  <a:lnTo>
                    <a:pt x="43" y="317"/>
                  </a:lnTo>
                  <a:lnTo>
                    <a:pt x="42" y="317"/>
                  </a:lnTo>
                  <a:lnTo>
                    <a:pt x="42" y="316"/>
                  </a:lnTo>
                  <a:lnTo>
                    <a:pt x="42" y="315"/>
                  </a:lnTo>
                  <a:lnTo>
                    <a:pt x="41" y="314"/>
                  </a:lnTo>
                  <a:lnTo>
                    <a:pt x="41" y="313"/>
                  </a:lnTo>
                  <a:lnTo>
                    <a:pt x="40" y="311"/>
                  </a:lnTo>
                  <a:lnTo>
                    <a:pt x="40" y="310"/>
                  </a:lnTo>
                  <a:lnTo>
                    <a:pt x="40" y="308"/>
                  </a:lnTo>
                  <a:lnTo>
                    <a:pt x="40" y="305"/>
                  </a:lnTo>
                  <a:lnTo>
                    <a:pt x="40" y="304"/>
                  </a:lnTo>
                  <a:lnTo>
                    <a:pt x="40" y="303"/>
                  </a:lnTo>
                  <a:lnTo>
                    <a:pt x="39" y="302"/>
                  </a:lnTo>
                  <a:lnTo>
                    <a:pt x="38" y="301"/>
                  </a:lnTo>
                  <a:lnTo>
                    <a:pt x="38" y="300"/>
                  </a:lnTo>
                  <a:lnTo>
                    <a:pt x="36" y="298"/>
                  </a:lnTo>
                  <a:lnTo>
                    <a:pt x="34" y="297"/>
                  </a:lnTo>
                  <a:lnTo>
                    <a:pt x="32" y="295"/>
                  </a:lnTo>
                  <a:lnTo>
                    <a:pt x="31" y="294"/>
                  </a:lnTo>
                  <a:lnTo>
                    <a:pt x="30" y="293"/>
                  </a:lnTo>
                  <a:lnTo>
                    <a:pt x="29" y="291"/>
                  </a:lnTo>
                  <a:lnTo>
                    <a:pt x="28" y="290"/>
                  </a:lnTo>
                  <a:lnTo>
                    <a:pt x="27" y="290"/>
                  </a:lnTo>
                  <a:lnTo>
                    <a:pt x="26" y="289"/>
                  </a:lnTo>
                  <a:lnTo>
                    <a:pt x="25" y="288"/>
                  </a:lnTo>
                  <a:lnTo>
                    <a:pt x="23" y="288"/>
                  </a:lnTo>
                  <a:lnTo>
                    <a:pt x="22" y="287"/>
                  </a:lnTo>
                  <a:lnTo>
                    <a:pt x="21" y="287"/>
                  </a:lnTo>
                  <a:lnTo>
                    <a:pt x="17" y="287"/>
                  </a:lnTo>
                  <a:lnTo>
                    <a:pt x="16" y="287"/>
                  </a:lnTo>
                  <a:lnTo>
                    <a:pt x="15" y="286"/>
                  </a:lnTo>
                  <a:lnTo>
                    <a:pt x="14" y="286"/>
                  </a:lnTo>
                  <a:lnTo>
                    <a:pt x="13" y="286"/>
                  </a:lnTo>
                  <a:lnTo>
                    <a:pt x="12" y="285"/>
                  </a:lnTo>
                  <a:lnTo>
                    <a:pt x="11" y="285"/>
                  </a:lnTo>
                  <a:lnTo>
                    <a:pt x="10" y="284"/>
                  </a:lnTo>
                  <a:lnTo>
                    <a:pt x="9" y="283"/>
                  </a:lnTo>
                  <a:lnTo>
                    <a:pt x="8" y="283"/>
                  </a:lnTo>
                  <a:lnTo>
                    <a:pt x="7" y="282"/>
                  </a:lnTo>
                  <a:lnTo>
                    <a:pt x="6" y="281"/>
                  </a:lnTo>
                  <a:lnTo>
                    <a:pt x="6" y="280"/>
                  </a:lnTo>
                  <a:lnTo>
                    <a:pt x="5" y="279"/>
                  </a:lnTo>
                  <a:lnTo>
                    <a:pt x="5" y="277"/>
                  </a:lnTo>
                  <a:lnTo>
                    <a:pt x="4" y="275"/>
                  </a:lnTo>
                  <a:lnTo>
                    <a:pt x="4" y="274"/>
                  </a:lnTo>
                  <a:lnTo>
                    <a:pt x="3" y="273"/>
                  </a:lnTo>
                  <a:lnTo>
                    <a:pt x="1" y="270"/>
                  </a:lnTo>
                  <a:lnTo>
                    <a:pt x="1" y="269"/>
                  </a:lnTo>
                  <a:lnTo>
                    <a:pt x="0" y="268"/>
                  </a:lnTo>
                  <a:lnTo>
                    <a:pt x="0" y="267"/>
                  </a:lnTo>
                  <a:lnTo>
                    <a:pt x="0" y="266"/>
                  </a:lnTo>
                  <a:lnTo>
                    <a:pt x="0" y="265"/>
                  </a:lnTo>
                  <a:lnTo>
                    <a:pt x="0" y="264"/>
                  </a:lnTo>
                  <a:lnTo>
                    <a:pt x="0" y="263"/>
                  </a:lnTo>
                  <a:lnTo>
                    <a:pt x="1" y="262"/>
                  </a:lnTo>
                  <a:lnTo>
                    <a:pt x="2" y="261"/>
                  </a:lnTo>
                  <a:lnTo>
                    <a:pt x="2" y="260"/>
                  </a:lnTo>
                  <a:lnTo>
                    <a:pt x="3" y="260"/>
                  </a:lnTo>
                  <a:lnTo>
                    <a:pt x="4" y="259"/>
                  </a:lnTo>
                  <a:lnTo>
                    <a:pt x="7" y="258"/>
                  </a:lnTo>
                  <a:lnTo>
                    <a:pt x="8" y="257"/>
                  </a:lnTo>
                  <a:lnTo>
                    <a:pt x="9" y="256"/>
                  </a:lnTo>
                  <a:lnTo>
                    <a:pt x="9" y="256"/>
                  </a:lnTo>
                  <a:lnTo>
                    <a:pt x="10" y="255"/>
                  </a:lnTo>
                  <a:lnTo>
                    <a:pt x="10" y="254"/>
                  </a:lnTo>
                  <a:lnTo>
                    <a:pt x="12" y="250"/>
                  </a:lnTo>
                  <a:lnTo>
                    <a:pt x="12" y="249"/>
                  </a:lnTo>
                  <a:lnTo>
                    <a:pt x="13" y="248"/>
                  </a:lnTo>
                  <a:lnTo>
                    <a:pt x="15" y="244"/>
                  </a:lnTo>
                  <a:lnTo>
                    <a:pt x="16" y="243"/>
                  </a:lnTo>
                  <a:lnTo>
                    <a:pt x="16" y="242"/>
                  </a:lnTo>
                  <a:lnTo>
                    <a:pt x="17" y="240"/>
                  </a:lnTo>
                  <a:lnTo>
                    <a:pt x="17" y="238"/>
                  </a:lnTo>
                  <a:lnTo>
                    <a:pt x="17" y="236"/>
                  </a:lnTo>
                  <a:lnTo>
                    <a:pt x="17" y="234"/>
                  </a:lnTo>
                  <a:lnTo>
                    <a:pt x="17" y="233"/>
                  </a:lnTo>
                  <a:lnTo>
                    <a:pt x="17" y="231"/>
                  </a:lnTo>
                  <a:lnTo>
                    <a:pt x="16" y="225"/>
                  </a:lnTo>
                  <a:lnTo>
                    <a:pt x="15" y="224"/>
                  </a:lnTo>
                  <a:lnTo>
                    <a:pt x="14" y="223"/>
                  </a:lnTo>
                  <a:lnTo>
                    <a:pt x="14" y="221"/>
                  </a:lnTo>
                  <a:lnTo>
                    <a:pt x="13" y="220"/>
                  </a:lnTo>
                  <a:lnTo>
                    <a:pt x="12" y="218"/>
                  </a:lnTo>
                  <a:lnTo>
                    <a:pt x="11" y="217"/>
                  </a:lnTo>
                  <a:lnTo>
                    <a:pt x="10" y="216"/>
                  </a:lnTo>
                  <a:lnTo>
                    <a:pt x="10" y="215"/>
                  </a:lnTo>
                  <a:lnTo>
                    <a:pt x="10" y="213"/>
                  </a:lnTo>
                  <a:lnTo>
                    <a:pt x="10" y="211"/>
                  </a:lnTo>
                  <a:lnTo>
                    <a:pt x="10" y="205"/>
                  </a:lnTo>
                  <a:lnTo>
                    <a:pt x="10" y="202"/>
                  </a:lnTo>
                  <a:lnTo>
                    <a:pt x="10" y="201"/>
                  </a:lnTo>
                  <a:lnTo>
                    <a:pt x="10" y="200"/>
                  </a:lnTo>
                  <a:lnTo>
                    <a:pt x="9" y="199"/>
                  </a:lnTo>
                  <a:lnTo>
                    <a:pt x="8" y="196"/>
                  </a:lnTo>
                  <a:lnTo>
                    <a:pt x="7" y="193"/>
                  </a:lnTo>
                  <a:lnTo>
                    <a:pt x="7" y="191"/>
                  </a:lnTo>
                  <a:lnTo>
                    <a:pt x="6" y="189"/>
                  </a:lnTo>
                  <a:lnTo>
                    <a:pt x="4" y="186"/>
                  </a:lnTo>
                  <a:lnTo>
                    <a:pt x="4" y="185"/>
                  </a:lnTo>
                  <a:lnTo>
                    <a:pt x="3" y="184"/>
                  </a:lnTo>
                  <a:lnTo>
                    <a:pt x="3" y="183"/>
                  </a:lnTo>
                  <a:lnTo>
                    <a:pt x="3" y="182"/>
                  </a:lnTo>
                  <a:lnTo>
                    <a:pt x="4" y="181"/>
                  </a:lnTo>
                  <a:lnTo>
                    <a:pt x="4" y="180"/>
                  </a:lnTo>
                  <a:lnTo>
                    <a:pt x="4" y="179"/>
                  </a:lnTo>
                  <a:lnTo>
                    <a:pt x="5" y="178"/>
                  </a:lnTo>
                  <a:lnTo>
                    <a:pt x="6" y="177"/>
                  </a:lnTo>
                  <a:lnTo>
                    <a:pt x="8" y="175"/>
                  </a:lnTo>
                  <a:lnTo>
                    <a:pt x="11" y="172"/>
                  </a:lnTo>
                  <a:lnTo>
                    <a:pt x="13" y="170"/>
                  </a:lnTo>
                  <a:lnTo>
                    <a:pt x="14" y="169"/>
                  </a:lnTo>
                  <a:lnTo>
                    <a:pt x="14" y="170"/>
                  </a:lnTo>
                  <a:lnTo>
                    <a:pt x="15" y="171"/>
                  </a:lnTo>
                  <a:lnTo>
                    <a:pt x="16" y="172"/>
                  </a:lnTo>
                  <a:lnTo>
                    <a:pt x="18" y="173"/>
                  </a:lnTo>
                  <a:lnTo>
                    <a:pt x="21" y="175"/>
                  </a:lnTo>
                  <a:lnTo>
                    <a:pt x="23" y="176"/>
                  </a:lnTo>
                  <a:lnTo>
                    <a:pt x="29" y="179"/>
                  </a:lnTo>
                  <a:lnTo>
                    <a:pt x="31" y="180"/>
                  </a:lnTo>
                  <a:lnTo>
                    <a:pt x="33" y="181"/>
                  </a:lnTo>
                  <a:lnTo>
                    <a:pt x="35" y="182"/>
                  </a:lnTo>
                  <a:lnTo>
                    <a:pt x="37" y="183"/>
                  </a:lnTo>
                  <a:lnTo>
                    <a:pt x="40" y="184"/>
                  </a:lnTo>
                  <a:lnTo>
                    <a:pt x="41" y="184"/>
                  </a:lnTo>
                  <a:lnTo>
                    <a:pt x="43" y="185"/>
                  </a:lnTo>
                  <a:lnTo>
                    <a:pt x="44" y="185"/>
                  </a:lnTo>
                  <a:lnTo>
                    <a:pt x="45" y="185"/>
                  </a:lnTo>
                  <a:lnTo>
                    <a:pt x="46" y="185"/>
                  </a:lnTo>
                  <a:lnTo>
                    <a:pt x="47" y="185"/>
                  </a:lnTo>
                  <a:lnTo>
                    <a:pt x="49" y="184"/>
                  </a:lnTo>
                  <a:lnTo>
                    <a:pt x="50" y="184"/>
                  </a:lnTo>
                  <a:lnTo>
                    <a:pt x="50" y="184"/>
                  </a:lnTo>
                  <a:lnTo>
                    <a:pt x="51" y="183"/>
                  </a:lnTo>
                  <a:lnTo>
                    <a:pt x="52" y="182"/>
                  </a:lnTo>
                  <a:lnTo>
                    <a:pt x="54" y="180"/>
                  </a:lnTo>
                  <a:lnTo>
                    <a:pt x="56" y="177"/>
                  </a:lnTo>
                  <a:lnTo>
                    <a:pt x="59" y="174"/>
                  </a:lnTo>
                  <a:lnTo>
                    <a:pt x="60" y="173"/>
                  </a:lnTo>
                  <a:lnTo>
                    <a:pt x="61" y="172"/>
                  </a:lnTo>
                  <a:lnTo>
                    <a:pt x="62" y="171"/>
                  </a:lnTo>
                  <a:lnTo>
                    <a:pt x="63" y="171"/>
                  </a:lnTo>
                  <a:lnTo>
                    <a:pt x="64" y="170"/>
                  </a:lnTo>
                  <a:lnTo>
                    <a:pt x="65" y="170"/>
                  </a:lnTo>
                  <a:lnTo>
                    <a:pt x="66" y="170"/>
                  </a:lnTo>
                  <a:lnTo>
                    <a:pt x="67" y="170"/>
                  </a:lnTo>
                  <a:lnTo>
                    <a:pt x="68" y="170"/>
                  </a:lnTo>
                  <a:lnTo>
                    <a:pt x="69" y="170"/>
                  </a:lnTo>
                  <a:lnTo>
                    <a:pt x="70" y="170"/>
                  </a:lnTo>
                  <a:lnTo>
                    <a:pt x="71" y="170"/>
                  </a:lnTo>
                  <a:lnTo>
                    <a:pt x="73" y="171"/>
                  </a:lnTo>
                  <a:lnTo>
                    <a:pt x="75" y="171"/>
                  </a:lnTo>
                  <a:lnTo>
                    <a:pt x="76" y="172"/>
                  </a:lnTo>
                  <a:lnTo>
                    <a:pt x="80" y="173"/>
                  </a:lnTo>
                  <a:lnTo>
                    <a:pt x="82" y="174"/>
                  </a:lnTo>
                  <a:lnTo>
                    <a:pt x="84" y="175"/>
                  </a:lnTo>
                  <a:lnTo>
                    <a:pt x="86" y="175"/>
                  </a:lnTo>
                  <a:lnTo>
                    <a:pt x="87" y="176"/>
                  </a:lnTo>
                  <a:lnTo>
                    <a:pt x="90" y="176"/>
                  </a:lnTo>
                  <a:lnTo>
                    <a:pt x="91" y="177"/>
                  </a:lnTo>
                  <a:lnTo>
                    <a:pt x="92" y="177"/>
                  </a:lnTo>
                  <a:lnTo>
                    <a:pt x="93" y="178"/>
                  </a:lnTo>
                  <a:lnTo>
                    <a:pt x="96" y="179"/>
                  </a:lnTo>
                  <a:lnTo>
                    <a:pt x="98" y="180"/>
                  </a:lnTo>
                  <a:lnTo>
                    <a:pt x="101" y="181"/>
                  </a:lnTo>
                  <a:lnTo>
                    <a:pt x="103" y="182"/>
                  </a:lnTo>
                  <a:lnTo>
                    <a:pt x="104" y="183"/>
                  </a:lnTo>
                  <a:lnTo>
                    <a:pt x="105" y="183"/>
                  </a:lnTo>
                  <a:lnTo>
                    <a:pt x="106" y="183"/>
                  </a:lnTo>
                  <a:lnTo>
                    <a:pt x="109" y="182"/>
                  </a:lnTo>
                  <a:lnTo>
                    <a:pt x="110" y="182"/>
                  </a:lnTo>
                  <a:lnTo>
                    <a:pt x="110" y="183"/>
                  </a:lnTo>
                  <a:lnTo>
                    <a:pt x="111" y="183"/>
                  </a:lnTo>
                  <a:lnTo>
                    <a:pt x="111" y="183"/>
                  </a:lnTo>
                  <a:lnTo>
                    <a:pt x="112" y="184"/>
                  </a:lnTo>
                  <a:lnTo>
                    <a:pt x="112" y="185"/>
                  </a:lnTo>
                  <a:lnTo>
                    <a:pt x="113" y="186"/>
                  </a:lnTo>
                  <a:lnTo>
                    <a:pt x="114" y="188"/>
                  </a:lnTo>
                  <a:lnTo>
                    <a:pt x="114" y="189"/>
                  </a:lnTo>
                  <a:lnTo>
                    <a:pt x="114" y="190"/>
                  </a:lnTo>
                  <a:lnTo>
                    <a:pt x="114" y="191"/>
                  </a:lnTo>
                  <a:lnTo>
                    <a:pt x="115" y="192"/>
                  </a:lnTo>
                  <a:lnTo>
                    <a:pt x="116" y="193"/>
                  </a:lnTo>
                  <a:lnTo>
                    <a:pt x="117" y="193"/>
                  </a:lnTo>
                  <a:lnTo>
                    <a:pt x="117" y="194"/>
                  </a:lnTo>
                  <a:lnTo>
                    <a:pt x="118" y="194"/>
                  </a:lnTo>
                  <a:lnTo>
                    <a:pt x="118" y="195"/>
                  </a:lnTo>
                  <a:lnTo>
                    <a:pt x="119" y="195"/>
                  </a:lnTo>
                  <a:lnTo>
                    <a:pt x="120" y="195"/>
                  </a:lnTo>
                  <a:lnTo>
                    <a:pt x="121" y="195"/>
                  </a:lnTo>
                  <a:lnTo>
                    <a:pt x="122" y="195"/>
                  </a:lnTo>
                  <a:lnTo>
                    <a:pt x="124" y="195"/>
                  </a:lnTo>
                  <a:lnTo>
                    <a:pt x="126" y="195"/>
                  </a:lnTo>
                  <a:lnTo>
                    <a:pt x="127" y="194"/>
                  </a:lnTo>
                  <a:lnTo>
                    <a:pt x="129" y="194"/>
                  </a:lnTo>
                  <a:lnTo>
                    <a:pt x="130" y="193"/>
                  </a:lnTo>
                  <a:lnTo>
                    <a:pt x="131" y="192"/>
                  </a:lnTo>
                  <a:lnTo>
                    <a:pt x="132" y="191"/>
                  </a:lnTo>
                  <a:lnTo>
                    <a:pt x="135" y="190"/>
                  </a:lnTo>
                  <a:lnTo>
                    <a:pt x="135" y="189"/>
                  </a:lnTo>
                  <a:lnTo>
                    <a:pt x="136" y="189"/>
                  </a:lnTo>
                  <a:lnTo>
                    <a:pt x="137" y="188"/>
                  </a:lnTo>
                  <a:lnTo>
                    <a:pt x="137" y="186"/>
                  </a:lnTo>
                  <a:lnTo>
                    <a:pt x="138" y="185"/>
                  </a:lnTo>
                  <a:lnTo>
                    <a:pt x="138" y="184"/>
                  </a:lnTo>
                  <a:lnTo>
                    <a:pt x="138" y="183"/>
                  </a:lnTo>
                  <a:lnTo>
                    <a:pt x="138" y="182"/>
                  </a:lnTo>
                  <a:lnTo>
                    <a:pt x="137" y="178"/>
                  </a:lnTo>
                  <a:lnTo>
                    <a:pt x="137" y="176"/>
                  </a:lnTo>
                  <a:lnTo>
                    <a:pt x="137" y="175"/>
                  </a:lnTo>
                  <a:lnTo>
                    <a:pt x="137" y="174"/>
                  </a:lnTo>
                  <a:lnTo>
                    <a:pt x="137" y="173"/>
                  </a:lnTo>
                  <a:lnTo>
                    <a:pt x="138" y="172"/>
                  </a:lnTo>
                  <a:lnTo>
                    <a:pt x="138" y="171"/>
                  </a:lnTo>
                  <a:lnTo>
                    <a:pt x="139" y="170"/>
                  </a:lnTo>
                  <a:lnTo>
                    <a:pt x="140" y="169"/>
                  </a:lnTo>
                  <a:lnTo>
                    <a:pt x="141" y="168"/>
                  </a:lnTo>
                  <a:lnTo>
                    <a:pt x="144" y="165"/>
                  </a:lnTo>
                  <a:lnTo>
                    <a:pt x="147" y="162"/>
                  </a:lnTo>
                  <a:lnTo>
                    <a:pt x="150" y="160"/>
                  </a:lnTo>
                  <a:lnTo>
                    <a:pt x="151" y="159"/>
                  </a:lnTo>
                  <a:lnTo>
                    <a:pt x="152" y="158"/>
                  </a:lnTo>
                  <a:lnTo>
                    <a:pt x="153" y="157"/>
                  </a:lnTo>
                  <a:lnTo>
                    <a:pt x="153" y="157"/>
                  </a:lnTo>
                  <a:lnTo>
                    <a:pt x="154" y="157"/>
                  </a:lnTo>
                  <a:lnTo>
                    <a:pt x="154" y="156"/>
                  </a:lnTo>
                  <a:lnTo>
                    <a:pt x="155" y="156"/>
                  </a:lnTo>
                  <a:lnTo>
                    <a:pt x="156" y="157"/>
                  </a:lnTo>
                  <a:lnTo>
                    <a:pt x="157" y="157"/>
                  </a:lnTo>
                  <a:lnTo>
                    <a:pt x="158" y="158"/>
                  </a:lnTo>
                  <a:lnTo>
                    <a:pt x="158" y="158"/>
                  </a:lnTo>
                  <a:lnTo>
                    <a:pt x="159" y="159"/>
                  </a:lnTo>
                  <a:lnTo>
                    <a:pt x="161" y="162"/>
                  </a:lnTo>
                  <a:lnTo>
                    <a:pt x="163" y="165"/>
                  </a:lnTo>
                  <a:lnTo>
                    <a:pt x="164" y="166"/>
                  </a:lnTo>
                  <a:lnTo>
                    <a:pt x="165" y="167"/>
                  </a:lnTo>
                  <a:lnTo>
                    <a:pt x="166" y="168"/>
                  </a:lnTo>
                  <a:lnTo>
                    <a:pt x="168" y="169"/>
                  </a:lnTo>
                  <a:lnTo>
                    <a:pt x="169" y="170"/>
                  </a:lnTo>
                  <a:lnTo>
                    <a:pt x="171" y="171"/>
                  </a:lnTo>
                  <a:lnTo>
                    <a:pt x="172" y="171"/>
                  </a:lnTo>
                  <a:lnTo>
                    <a:pt x="174" y="172"/>
                  </a:lnTo>
                  <a:lnTo>
                    <a:pt x="175" y="172"/>
                  </a:lnTo>
                  <a:lnTo>
                    <a:pt x="176" y="172"/>
                  </a:lnTo>
                  <a:lnTo>
                    <a:pt x="177" y="172"/>
                  </a:lnTo>
                  <a:lnTo>
                    <a:pt x="178" y="172"/>
                  </a:lnTo>
                  <a:lnTo>
                    <a:pt x="179" y="171"/>
                  </a:lnTo>
                  <a:lnTo>
                    <a:pt x="183" y="170"/>
                  </a:lnTo>
                  <a:lnTo>
                    <a:pt x="186" y="169"/>
                  </a:lnTo>
                  <a:lnTo>
                    <a:pt x="187" y="169"/>
                  </a:lnTo>
                  <a:lnTo>
                    <a:pt x="188" y="169"/>
                  </a:lnTo>
                  <a:lnTo>
                    <a:pt x="190" y="169"/>
                  </a:lnTo>
                  <a:lnTo>
                    <a:pt x="192" y="169"/>
                  </a:lnTo>
                  <a:lnTo>
                    <a:pt x="194" y="170"/>
                  </a:lnTo>
                  <a:lnTo>
                    <a:pt x="196" y="171"/>
                  </a:lnTo>
                  <a:lnTo>
                    <a:pt x="197" y="171"/>
                  </a:lnTo>
                  <a:lnTo>
                    <a:pt x="198" y="171"/>
                  </a:lnTo>
                  <a:lnTo>
                    <a:pt x="199" y="171"/>
                  </a:lnTo>
                  <a:lnTo>
                    <a:pt x="201" y="171"/>
                  </a:lnTo>
                  <a:lnTo>
                    <a:pt x="202" y="171"/>
                  </a:lnTo>
                  <a:lnTo>
                    <a:pt x="204" y="171"/>
                  </a:lnTo>
                  <a:lnTo>
                    <a:pt x="206" y="170"/>
                  </a:lnTo>
                  <a:lnTo>
                    <a:pt x="208" y="169"/>
                  </a:lnTo>
                  <a:lnTo>
                    <a:pt x="209" y="168"/>
                  </a:lnTo>
                  <a:lnTo>
                    <a:pt x="210" y="168"/>
                  </a:lnTo>
                  <a:lnTo>
                    <a:pt x="211" y="167"/>
                  </a:lnTo>
                  <a:lnTo>
                    <a:pt x="212" y="167"/>
                  </a:lnTo>
                  <a:lnTo>
                    <a:pt x="212" y="166"/>
                  </a:lnTo>
                  <a:lnTo>
                    <a:pt x="213" y="165"/>
                  </a:lnTo>
                  <a:lnTo>
                    <a:pt x="213" y="164"/>
                  </a:lnTo>
                  <a:lnTo>
                    <a:pt x="213" y="163"/>
                  </a:lnTo>
                  <a:lnTo>
                    <a:pt x="213" y="162"/>
                  </a:lnTo>
                  <a:lnTo>
                    <a:pt x="213" y="161"/>
                  </a:lnTo>
                  <a:lnTo>
                    <a:pt x="212" y="160"/>
                  </a:lnTo>
                  <a:lnTo>
                    <a:pt x="212" y="159"/>
                  </a:lnTo>
                  <a:lnTo>
                    <a:pt x="212" y="158"/>
                  </a:lnTo>
                  <a:lnTo>
                    <a:pt x="211" y="157"/>
                  </a:lnTo>
                  <a:lnTo>
                    <a:pt x="209" y="153"/>
                  </a:lnTo>
                  <a:lnTo>
                    <a:pt x="205" y="149"/>
                  </a:lnTo>
                  <a:lnTo>
                    <a:pt x="203" y="146"/>
                  </a:lnTo>
                  <a:lnTo>
                    <a:pt x="202" y="145"/>
                  </a:lnTo>
                  <a:lnTo>
                    <a:pt x="199" y="139"/>
                  </a:lnTo>
                  <a:lnTo>
                    <a:pt x="198" y="136"/>
                  </a:lnTo>
                  <a:lnTo>
                    <a:pt x="196" y="132"/>
                  </a:lnTo>
                  <a:lnTo>
                    <a:pt x="195" y="131"/>
                  </a:lnTo>
                  <a:lnTo>
                    <a:pt x="195" y="129"/>
                  </a:lnTo>
                  <a:lnTo>
                    <a:pt x="195" y="128"/>
                  </a:lnTo>
                  <a:lnTo>
                    <a:pt x="195" y="127"/>
                  </a:lnTo>
                  <a:lnTo>
                    <a:pt x="195" y="125"/>
                  </a:lnTo>
                  <a:lnTo>
                    <a:pt x="195" y="124"/>
                  </a:lnTo>
                  <a:lnTo>
                    <a:pt x="195" y="121"/>
                  </a:lnTo>
                  <a:lnTo>
                    <a:pt x="196" y="118"/>
                  </a:lnTo>
                  <a:lnTo>
                    <a:pt x="198" y="113"/>
                  </a:lnTo>
                  <a:lnTo>
                    <a:pt x="198" y="111"/>
                  </a:lnTo>
                  <a:lnTo>
                    <a:pt x="199" y="110"/>
                  </a:lnTo>
                  <a:lnTo>
                    <a:pt x="199" y="109"/>
                  </a:lnTo>
                  <a:lnTo>
                    <a:pt x="199" y="108"/>
                  </a:lnTo>
                  <a:lnTo>
                    <a:pt x="199" y="107"/>
                  </a:lnTo>
                  <a:lnTo>
                    <a:pt x="198" y="106"/>
                  </a:lnTo>
                  <a:lnTo>
                    <a:pt x="198" y="105"/>
                  </a:lnTo>
                  <a:lnTo>
                    <a:pt x="197" y="104"/>
                  </a:lnTo>
                  <a:lnTo>
                    <a:pt x="196" y="100"/>
                  </a:lnTo>
                  <a:lnTo>
                    <a:pt x="193" y="95"/>
                  </a:lnTo>
                  <a:lnTo>
                    <a:pt x="192" y="93"/>
                  </a:lnTo>
                  <a:lnTo>
                    <a:pt x="192" y="92"/>
                  </a:lnTo>
                  <a:lnTo>
                    <a:pt x="192" y="91"/>
                  </a:lnTo>
                  <a:lnTo>
                    <a:pt x="192" y="90"/>
                  </a:lnTo>
                  <a:lnTo>
                    <a:pt x="192" y="88"/>
                  </a:lnTo>
                  <a:lnTo>
                    <a:pt x="192" y="85"/>
                  </a:lnTo>
                  <a:lnTo>
                    <a:pt x="192" y="83"/>
                  </a:lnTo>
                  <a:lnTo>
                    <a:pt x="192" y="82"/>
                  </a:lnTo>
                  <a:lnTo>
                    <a:pt x="191" y="80"/>
                  </a:lnTo>
                  <a:lnTo>
                    <a:pt x="190" y="75"/>
                  </a:lnTo>
                  <a:lnTo>
                    <a:pt x="189" y="72"/>
                  </a:lnTo>
                  <a:lnTo>
                    <a:pt x="188" y="68"/>
                  </a:lnTo>
                  <a:lnTo>
                    <a:pt x="188" y="65"/>
                  </a:lnTo>
                  <a:lnTo>
                    <a:pt x="188" y="63"/>
                  </a:lnTo>
                  <a:lnTo>
                    <a:pt x="187" y="61"/>
                  </a:lnTo>
                  <a:lnTo>
                    <a:pt x="187" y="51"/>
                  </a:lnTo>
                  <a:lnTo>
                    <a:pt x="187" y="44"/>
                  </a:lnTo>
                  <a:lnTo>
                    <a:pt x="187" y="42"/>
                  </a:lnTo>
                  <a:lnTo>
                    <a:pt x="187" y="40"/>
                  </a:lnTo>
                  <a:lnTo>
                    <a:pt x="188" y="34"/>
                  </a:lnTo>
                  <a:lnTo>
                    <a:pt x="188" y="32"/>
                  </a:lnTo>
                  <a:lnTo>
                    <a:pt x="188" y="30"/>
                  </a:lnTo>
                  <a:lnTo>
                    <a:pt x="188" y="28"/>
                  </a:lnTo>
                  <a:lnTo>
                    <a:pt x="187" y="27"/>
                  </a:lnTo>
                  <a:lnTo>
                    <a:pt x="187" y="26"/>
                  </a:lnTo>
                  <a:lnTo>
                    <a:pt x="186" y="24"/>
                  </a:lnTo>
                  <a:lnTo>
                    <a:pt x="186" y="23"/>
                  </a:lnTo>
                  <a:lnTo>
                    <a:pt x="184" y="20"/>
                  </a:lnTo>
                  <a:lnTo>
                    <a:pt x="181" y="15"/>
                  </a:lnTo>
                  <a:lnTo>
                    <a:pt x="179" y="13"/>
                  </a:lnTo>
                  <a:lnTo>
                    <a:pt x="178" y="10"/>
                  </a:lnTo>
                  <a:lnTo>
                    <a:pt x="177" y="8"/>
                  </a:lnTo>
                  <a:lnTo>
                    <a:pt x="176" y="6"/>
                  </a:lnTo>
                  <a:lnTo>
                    <a:pt x="175" y="4"/>
                  </a:lnTo>
                  <a:lnTo>
                    <a:pt x="175" y="3"/>
                  </a:lnTo>
                  <a:lnTo>
                    <a:pt x="175" y="2"/>
                  </a:lnTo>
                  <a:lnTo>
                    <a:pt x="174" y="1"/>
                  </a:lnTo>
                  <a:lnTo>
                    <a:pt x="174" y="0"/>
                  </a:lnTo>
                  <a:lnTo>
                    <a:pt x="175" y="0"/>
                  </a:lnTo>
                  <a:lnTo>
                    <a:pt x="176" y="0"/>
                  </a:lnTo>
                  <a:lnTo>
                    <a:pt x="177" y="0"/>
                  </a:lnTo>
                  <a:lnTo>
                    <a:pt x="180"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cs-CZ" dirty="0"/>
            </a:p>
          </p:txBody>
        </p:sp>
        <p:sp>
          <p:nvSpPr>
            <p:cNvPr id="129" name="Freeform 241">
              <a:extLst>
                <a:ext uri="{FF2B5EF4-FFF2-40B4-BE49-F238E27FC236}">
                  <a16:creationId xmlns:a16="http://schemas.microsoft.com/office/drawing/2014/main" id="{6EBAA36E-643D-4B27-ADC8-EB1601830711}"/>
                </a:ext>
              </a:extLst>
            </p:cNvPr>
            <p:cNvSpPr>
              <a:spLocks/>
            </p:cNvSpPr>
            <p:nvPr/>
          </p:nvSpPr>
          <p:spPr bwMode="auto">
            <a:xfrm>
              <a:off x="7317254" y="4532789"/>
              <a:ext cx="741072" cy="630344"/>
            </a:xfrm>
            <a:custGeom>
              <a:avLst/>
              <a:gdLst>
                <a:gd name="T0" fmla="*/ 232 w 618"/>
                <a:gd name="T1" fmla="*/ 17 h 479"/>
                <a:gd name="T2" fmla="*/ 274 w 618"/>
                <a:gd name="T3" fmla="*/ 22 h 479"/>
                <a:gd name="T4" fmla="*/ 299 w 618"/>
                <a:gd name="T5" fmla="*/ 34 h 479"/>
                <a:gd name="T6" fmla="*/ 319 w 618"/>
                <a:gd name="T7" fmla="*/ 67 h 479"/>
                <a:gd name="T8" fmla="*/ 357 w 618"/>
                <a:gd name="T9" fmla="*/ 59 h 479"/>
                <a:gd name="T10" fmla="*/ 373 w 618"/>
                <a:gd name="T11" fmla="*/ 93 h 479"/>
                <a:gd name="T12" fmla="*/ 372 w 618"/>
                <a:gd name="T13" fmla="*/ 111 h 479"/>
                <a:gd name="T14" fmla="*/ 394 w 618"/>
                <a:gd name="T15" fmla="*/ 101 h 479"/>
                <a:gd name="T16" fmla="*/ 422 w 618"/>
                <a:gd name="T17" fmla="*/ 78 h 479"/>
                <a:gd name="T18" fmla="*/ 452 w 618"/>
                <a:gd name="T19" fmla="*/ 93 h 479"/>
                <a:gd name="T20" fmla="*/ 467 w 618"/>
                <a:gd name="T21" fmla="*/ 72 h 479"/>
                <a:gd name="T22" fmla="*/ 495 w 618"/>
                <a:gd name="T23" fmla="*/ 73 h 479"/>
                <a:gd name="T24" fmla="*/ 534 w 618"/>
                <a:gd name="T25" fmla="*/ 99 h 479"/>
                <a:gd name="T26" fmla="*/ 547 w 618"/>
                <a:gd name="T27" fmla="*/ 131 h 479"/>
                <a:gd name="T28" fmla="*/ 530 w 618"/>
                <a:gd name="T29" fmla="*/ 166 h 479"/>
                <a:gd name="T30" fmla="*/ 504 w 618"/>
                <a:gd name="T31" fmla="*/ 179 h 479"/>
                <a:gd name="T32" fmla="*/ 478 w 618"/>
                <a:gd name="T33" fmla="*/ 196 h 479"/>
                <a:gd name="T34" fmla="*/ 464 w 618"/>
                <a:gd name="T35" fmla="*/ 214 h 479"/>
                <a:gd name="T36" fmla="*/ 456 w 618"/>
                <a:gd name="T37" fmla="*/ 225 h 479"/>
                <a:gd name="T38" fmla="*/ 475 w 618"/>
                <a:gd name="T39" fmla="*/ 244 h 479"/>
                <a:gd name="T40" fmla="*/ 494 w 618"/>
                <a:gd name="T41" fmla="*/ 262 h 479"/>
                <a:gd name="T42" fmla="*/ 521 w 618"/>
                <a:gd name="T43" fmla="*/ 262 h 479"/>
                <a:gd name="T44" fmla="*/ 539 w 618"/>
                <a:gd name="T45" fmla="*/ 293 h 479"/>
                <a:gd name="T46" fmla="*/ 575 w 618"/>
                <a:gd name="T47" fmla="*/ 327 h 479"/>
                <a:gd name="T48" fmla="*/ 606 w 618"/>
                <a:gd name="T49" fmla="*/ 363 h 479"/>
                <a:gd name="T50" fmla="*/ 618 w 618"/>
                <a:gd name="T51" fmla="*/ 409 h 479"/>
                <a:gd name="T52" fmla="*/ 591 w 618"/>
                <a:gd name="T53" fmla="*/ 401 h 479"/>
                <a:gd name="T54" fmla="*/ 576 w 618"/>
                <a:gd name="T55" fmla="*/ 404 h 479"/>
                <a:gd name="T56" fmla="*/ 544 w 618"/>
                <a:gd name="T57" fmla="*/ 430 h 479"/>
                <a:gd name="T58" fmla="*/ 520 w 618"/>
                <a:gd name="T59" fmla="*/ 454 h 479"/>
                <a:gd name="T60" fmla="*/ 510 w 618"/>
                <a:gd name="T61" fmla="*/ 470 h 479"/>
                <a:gd name="T62" fmla="*/ 495 w 618"/>
                <a:gd name="T63" fmla="*/ 475 h 479"/>
                <a:gd name="T64" fmla="*/ 466 w 618"/>
                <a:gd name="T65" fmla="*/ 478 h 479"/>
                <a:gd name="T66" fmla="*/ 432 w 618"/>
                <a:gd name="T67" fmla="*/ 464 h 479"/>
                <a:gd name="T68" fmla="*/ 400 w 618"/>
                <a:gd name="T69" fmla="*/ 440 h 479"/>
                <a:gd name="T70" fmla="*/ 377 w 618"/>
                <a:gd name="T71" fmla="*/ 421 h 479"/>
                <a:gd name="T72" fmla="*/ 344 w 618"/>
                <a:gd name="T73" fmla="*/ 401 h 479"/>
                <a:gd name="T74" fmla="*/ 314 w 618"/>
                <a:gd name="T75" fmla="*/ 415 h 479"/>
                <a:gd name="T76" fmla="*/ 294 w 618"/>
                <a:gd name="T77" fmla="*/ 416 h 479"/>
                <a:gd name="T78" fmla="*/ 280 w 618"/>
                <a:gd name="T79" fmla="*/ 396 h 479"/>
                <a:gd name="T80" fmla="*/ 260 w 618"/>
                <a:gd name="T81" fmla="*/ 417 h 479"/>
                <a:gd name="T82" fmla="*/ 228 w 618"/>
                <a:gd name="T83" fmla="*/ 422 h 479"/>
                <a:gd name="T84" fmla="*/ 200 w 618"/>
                <a:gd name="T85" fmla="*/ 420 h 479"/>
                <a:gd name="T86" fmla="*/ 177 w 618"/>
                <a:gd name="T87" fmla="*/ 422 h 479"/>
                <a:gd name="T88" fmla="*/ 157 w 618"/>
                <a:gd name="T89" fmla="*/ 440 h 479"/>
                <a:gd name="T90" fmla="*/ 137 w 618"/>
                <a:gd name="T91" fmla="*/ 440 h 479"/>
                <a:gd name="T92" fmla="*/ 127 w 618"/>
                <a:gd name="T93" fmla="*/ 422 h 479"/>
                <a:gd name="T94" fmla="*/ 106 w 618"/>
                <a:gd name="T95" fmla="*/ 409 h 479"/>
                <a:gd name="T96" fmla="*/ 118 w 618"/>
                <a:gd name="T97" fmla="*/ 382 h 479"/>
                <a:gd name="T98" fmla="*/ 110 w 618"/>
                <a:gd name="T99" fmla="*/ 354 h 479"/>
                <a:gd name="T100" fmla="*/ 105 w 618"/>
                <a:gd name="T101" fmla="*/ 322 h 479"/>
                <a:gd name="T102" fmla="*/ 78 w 618"/>
                <a:gd name="T103" fmla="*/ 323 h 479"/>
                <a:gd name="T104" fmla="*/ 43 w 618"/>
                <a:gd name="T105" fmla="*/ 317 h 479"/>
                <a:gd name="T106" fmla="*/ 32 w 618"/>
                <a:gd name="T107" fmla="*/ 295 h 479"/>
                <a:gd name="T108" fmla="*/ 11 w 618"/>
                <a:gd name="T109" fmla="*/ 285 h 479"/>
                <a:gd name="T110" fmla="*/ 0 w 618"/>
                <a:gd name="T111" fmla="*/ 265 h 479"/>
                <a:gd name="T112" fmla="*/ 15 w 618"/>
                <a:gd name="T113" fmla="*/ 244 h 479"/>
                <a:gd name="T114" fmla="*/ 10 w 618"/>
                <a:gd name="T115" fmla="*/ 215 h 479"/>
                <a:gd name="T116" fmla="*/ 4 w 618"/>
                <a:gd name="T117" fmla="*/ 181 h 479"/>
                <a:gd name="T118" fmla="*/ 33 w 618"/>
                <a:gd name="T119" fmla="*/ 181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8" h="479">
                  <a:moveTo>
                    <a:pt x="180" y="0"/>
                  </a:moveTo>
                  <a:lnTo>
                    <a:pt x="182" y="0"/>
                  </a:lnTo>
                  <a:lnTo>
                    <a:pt x="190" y="1"/>
                  </a:lnTo>
                  <a:lnTo>
                    <a:pt x="194" y="1"/>
                  </a:lnTo>
                  <a:lnTo>
                    <a:pt x="197" y="2"/>
                  </a:lnTo>
                  <a:lnTo>
                    <a:pt x="200" y="3"/>
                  </a:lnTo>
                  <a:lnTo>
                    <a:pt x="203" y="4"/>
                  </a:lnTo>
                  <a:lnTo>
                    <a:pt x="204" y="4"/>
                  </a:lnTo>
                  <a:lnTo>
                    <a:pt x="206" y="5"/>
                  </a:lnTo>
                  <a:lnTo>
                    <a:pt x="207" y="5"/>
                  </a:lnTo>
                  <a:lnTo>
                    <a:pt x="212" y="8"/>
                  </a:lnTo>
                  <a:lnTo>
                    <a:pt x="216" y="10"/>
                  </a:lnTo>
                  <a:lnTo>
                    <a:pt x="219" y="11"/>
                  </a:lnTo>
                  <a:lnTo>
                    <a:pt x="226" y="14"/>
                  </a:lnTo>
                  <a:lnTo>
                    <a:pt x="228" y="15"/>
                  </a:lnTo>
                  <a:lnTo>
                    <a:pt x="230" y="16"/>
                  </a:lnTo>
                  <a:lnTo>
                    <a:pt x="232" y="17"/>
                  </a:lnTo>
                  <a:lnTo>
                    <a:pt x="234" y="18"/>
                  </a:lnTo>
                  <a:lnTo>
                    <a:pt x="235" y="19"/>
                  </a:lnTo>
                  <a:lnTo>
                    <a:pt x="240" y="22"/>
                  </a:lnTo>
                  <a:lnTo>
                    <a:pt x="241" y="23"/>
                  </a:lnTo>
                  <a:lnTo>
                    <a:pt x="242" y="24"/>
                  </a:lnTo>
                  <a:lnTo>
                    <a:pt x="244" y="24"/>
                  </a:lnTo>
                  <a:lnTo>
                    <a:pt x="245" y="25"/>
                  </a:lnTo>
                  <a:lnTo>
                    <a:pt x="247" y="25"/>
                  </a:lnTo>
                  <a:lnTo>
                    <a:pt x="248" y="25"/>
                  </a:lnTo>
                  <a:lnTo>
                    <a:pt x="250" y="26"/>
                  </a:lnTo>
                  <a:lnTo>
                    <a:pt x="251" y="26"/>
                  </a:lnTo>
                  <a:lnTo>
                    <a:pt x="256" y="26"/>
                  </a:lnTo>
                  <a:lnTo>
                    <a:pt x="258" y="26"/>
                  </a:lnTo>
                  <a:lnTo>
                    <a:pt x="260" y="26"/>
                  </a:lnTo>
                  <a:lnTo>
                    <a:pt x="261" y="25"/>
                  </a:lnTo>
                  <a:lnTo>
                    <a:pt x="264" y="25"/>
                  </a:lnTo>
                  <a:lnTo>
                    <a:pt x="274" y="22"/>
                  </a:lnTo>
                  <a:lnTo>
                    <a:pt x="277" y="21"/>
                  </a:lnTo>
                  <a:lnTo>
                    <a:pt x="282" y="19"/>
                  </a:lnTo>
                  <a:lnTo>
                    <a:pt x="284" y="19"/>
                  </a:lnTo>
                  <a:lnTo>
                    <a:pt x="285" y="18"/>
                  </a:lnTo>
                  <a:lnTo>
                    <a:pt x="287" y="18"/>
                  </a:lnTo>
                  <a:lnTo>
                    <a:pt x="288" y="18"/>
                  </a:lnTo>
                  <a:lnTo>
                    <a:pt x="289" y="18"/>
                  </a:lnTo>
                  <a:lnTo>
                    <a:pt x="290" y="19"/>
                  </a:lnTo>
                  <a:lnTo>
                    <a:pt x="291" y="19"/>
                  </a:lnTo>
                  <a:lnTo>
                    <a:pt x="292" y="20"/>
                  </a:lnTo>
                  <a:lnTo>
                    <a:pt x="293" y="20"/>
                  </a:lnTo>
                  <a:lnTo>
                    <a:pt x="294" y="22"/>
                  </a:lnTo>
                  <a:lnTo>
                    <a:pt x="295" y="23"/>
                  </a:lnTo>
                  <a:lnTo>
                    <a:pt x="296" y="25"/>
                  </a:lnTo>
                  <a:lnTo>
                    <a:pt x="297" y="26"/>
                  </a:lnTo>
                  <a:lnTo>
                    <a:pt x="297" y="27"/>
                  </a:lnTo>
                  <a:lnTo>
                    <a:pt x="299" y="34"/>
                  </a:lnTo>
                  <a:lnTo>
                    <a:pt x="300" y="36"/>
                  </a:lnTo>
                  <a:lnTo>
                    <a:pt x="302" y="40"/>
                  </a:lnTo>
                  <a:lnTo>
                    <a:pt x="306" y="48"/>
                  </a:lnTo>
                  <a:lnTo>
                    <a:pt x="308" y="52"/>
                  </a:lnTo>
                  <a:lnTo>
                    <a:pt x="310" y="58"/>
                  </a:lnTo>
                  <a:lnTo>
                    <a:pt x="311" y="60"/>
                  </a:lnTo>
                  <a:lnTo>
                    <a:pt x="312" y="62"/>
                  </a:lnTo>
                  <a:lnTo>
                    <a:pt x="313" y="64"/>
                  </a:lnTo>
                  <a:lnTo>
                    <a:pt x="313" y="64"/>
                  </a:lnTo>
                  <a:lnTo>
                    <a:pt x="314" y="65"/>
                  </a:lnTo>
                  <a:lnTo>
                    <a:pt x="314" y="65"/>
                  </a:lnTo>
                  <a:lnTo>
                    <a:pt x="315" y="66"/>
                  </a:lnTo>
                  <a:lnTo>
                    <a:pt x="316" y="66"/>
                  </a:lnTo>
                  <a:lnTo>
                    <a:pt x="317" y="66"/>
                  </a:lnTo>
                  <a:lnTo>
                    <a:pt x="317" y="67"/>
                  </a:lnTo>
                  <a:lnTo>
                    <a:pt x="318" y="67"/>
                  </a:lnTo>
                  <a:lnTo>
                    <a:pt x="319" y="67"/>
                  </a:lnTo>
                  <a:lnTo>
                    <a:pt x="320" y="67"/>
                  </a:lnTo>
                  <a:lnTo>
                    <a:pt x="321" y="67"/>
                  </a:lnTo>
                  <a:lnTo>
                    <a:pt x="322" y="67"/>
                  </a:lnTo>
                  <a:lnTo>
                    <a:pt x="324" y="66"/>
                  </a:lnTo>
                  <a:lnTo>
                    <a:pt x="327" y="65"/>
                  </a:lnTo>
                  <a:lnTo>
                    <a:pt x="334" y="63"/>
                  </a:lnTo>
                  <a:lnTo>
                    <a:pt x="337" y="62"/>
                  </a:lnTo>
                  <a:lnTo>
                    <a:pt x="341" y="60"/>
                  </a:lnTo>
                  <a:lnTo>
                    <a:pt x="343" y="60"/>
                  </a:lnTo>
                  <a:lnTo>
                    <a:pt x="345" y="59"/>
                  </a:lnTo>
                  <a:lnTo>
                    <a:pt x="347" y="58"/>
                  </a:lnTo>
                  <a:lnTo>
                    <a:pt x="349" y="58"/>
                  </a:lnTo>
                  <a:lnTo>
                    <a:pt x="350" y="58"/>
                  </a:lnTo>
                  <a:lnTo>
                    <a:pt x="352" y="58"/>
                  </a:lnTo>
                  <a:lnTo>
                    <a:pt x="354" y="58"/>
                  </a:lnTo>
                  <a:lnTo>
                    <a:pt x="355" y="58"/>
                  </a:lnTo>
                  <a:lnTo>
                    <a:pt x="357" y="59"/>
                  </a:lnTo>
                  <a:lnTo>
                    <a:pt x="359" y="60"/>
                  </a:lnTo>
                  <a:lnTo>
                    <a:pt x="360" y="61"/>
                  </a:lnTo>
                  <a:lnTo>
                    <a:pt x="362" y="62"/>
                  </a:lnTo>
                  <a:lnTo>
                    <a:pt x="363" y="63"/>
                  </a:lnTo>
                  <a:lnTo>
                    <a:pt x="364" y="64"/>
                  </a:lnTo>
                  <a:lnTo>
                    <a:pt x="364" y="65"/>
                  </a:lnTo>
                  <a:lnTo>
                    <a:pt x="365" y="66"/>
                  </a:lnTo>
                  <a:lnTo>
                    <a:pt x="366" y="68"/>
                  </a:lnTo>
                  <a:lnTo>
                    <a:pt x="367" y="69"/>
                  </a:lnTo>
                  <a:lnTo>
                    <a:pt x="367" y="71"/>
                  </a:lnTo>
                  <a:lnTo>
                    <a:pt x="369" y="74"/>
                  </a:lnTo>
                  <a:lnTo>
                    <a:pt x="369" y="76"/>
                  </a:lnTo>
                  <a:lnTo>
                    <a:pt x="370" y="79"/>
                  </a:lnTo>
                  <a:lnTo>
                    <a:pt x="371" y="82"/>
                  </a:lnTo>
                  <a:lnTo>
                    <a:pt x="371" y="86"/>
                  </a:lnTo>
                  <a:lnTo>
                    <a:pt x="373" y="91"/>
                  </a:lnTo>
                  <a:lnTo>
                    <a:pt x="373" y="93"/>
                  </a:lnTo>
                  <a:lnTo>
                    <a:pt x="373" y="94"/>
                  </a:lnTo>
                  <a:lnTo>
                    <a:pt x="373" y="95"/>
                  </a:lnTo>
                  <a:lnTo>
                    <a:pt x="373" y="96"/>
                  </a:lnTo>
                  <a:lnTo>
                    <a:pt x="373" y="96"/>
                  </a:lnTo>
                  <a:lnTo>
                    <a:pt x="372" y="97"/>
                  </a:lnTo>
                  <a:lnTo>
                    <a:pt x="372" y="98"/>
                  </a:lnTo>
                  <a:lnTo>
                    <a:pt x="370" y="102"/>
                  </a:lnTo>
                  <a:lnTo>
                    <a:pt x="369" y="104"/>
                  </a:lnTo>
                  <a:lnTo>
                    <a:pt x="369" y="105"/>
                  </a:lnTo>
                  <a:lnTo>
                    <a:pt x="369" y="106"/>
                  </a:lnTo>
                  <a:lnTo>
                    <a:pt x="369" y="106"/>
                  </a:lnTo>
                  <a:lnTo>
                    <a:pt x="369" y="107"/>
                  </a:lnTo>
                  <a:lnTo>
                    <a:pt x="369" y="108"/>
                  </a:lnTo>
                  <a:lnTo>
                    <a:pt x="370" y="109"/>
                  </a:lnTo>
                  <a:lnTo>
                    <a:pt x="370" y="110"/>
                  </a:lnTo>
                  <a:lnTo>
                    <a:pt x="371" y="110"/>
                  </a:lnTo>
                  <a:lnTo>
                    <a:pt x="372" y="111"/>
                  </a:lnTo>
                  <a:lnTo>
                    <a:pt x="373" y="111"/>
                  </a:lnTo>
                  <a:lnTo>
                    <a:pt x="375" y="112"/>
                  </a:lnTo>
                  <a:lnTo>
                    <a:pt x="376" y="112"/>
                  </a:lnTo>
                  <a:lnTo>
                    <a:pt x="377" y="113"/>
                  </a:lnTo>
                  <a:lnTo>
                    <a:pt x="379" y="113"/>
                  </a:lnTo>
                  <a:lnTo>
                    <a:pt x="380" y="112"/>
                  </a:lnTo>
                  <a:lnTo>
                    <a:pt x="381" y="112"/>
                  </a:lnTo>
                  <a:lnTo>
                    <a:pt x="383" y="111"/>
                  </a:lnTo>
                  <a:lnTo>
                    <a:pt x="385" y="110"/>
                  </a:lnTo>
                  <a:lnTo>
                    <a:pt x="388" y="107"/>
                  </a:lnTo>
                  <a:lnTo>
                    <a:pt x="389" y="107"/>
                  </a:lnTo>
                  <a:lnTo>
                    <a:pt x="390" y="106"/>
                  </a:lnTo>
                  <a:lnTo>
                    <a:pt x="391" y="105"/>
                  </a:lnTo>
                  <a:lnTo>
                    <a:pt x="391" y="105"/>
                  </a:lnTo>
                  <a:lnTo>
                    <a:pt x="392" y="104"/>
                  </a:lnTo>
                  <a:lnTo>
                    <a:pt x="392" y="103"/>
                  </a:lnTo>
                  <a:lnTo>
                    <a:pt x="394" y="101"/>
                  </a:lnTo>
                  <a:lnTo>
                    <a:pt x="396" y="95"/>
                  </a:lnTo>
                  <a:lnTo>
                    <a:pt x="398" y="92"/>
                  </a:lnTo>
                  <a:lnTo>
                    <a:pt x="399" y="90"/>
                  </a:lnTo>
                  <a:lnTo>
                    <a:pt x="401" y="87"/>
                  </a:lnTo>
                  <a:lnTo>
                    <a:pt x="403" y="85"/>
                  </a:lnTo>
                  <a:lnTo>
                    <a:pt x="405" y="83"/>
                  </a:lnTo>
                  <a:lnTo>
                    <a:pt x="407" y="81"/>
                  </a:lnTo>
                  <a:lnTo>
                    <a:pt x="409" y="80"/>
                  </a:lnTo>
                  <a:lnTo>
                    <a:pt x="410" y="79"/>
                  </a:lnTo>
                  <a:lnTo>
                    <a:pt x="411" y="78"/>
                  </a:lnTo>
                  <a:lnTo>
                    <a:pt x="413" y="77"/>
                  </a:lnTo>
                  <a:lnTo>
                    <a:pt x="414" y="77"/>
                  </a:lnTo>
                  <a:lnTo>
                    <a:pt x="415" y="77"/>
                  </a:lnTo>
                  <a:lnTo>
                    <a:pt x="417" y="77"/>
                  </a:lnTo>
                  <a:lnTo>
                    <a:pt x="419" y="77"/>
                  </a:lnTo>
                  <a:lnTo>
                    <a:pt x="421" y="77"/>
                  </a:lnTo>
                  <a:lnTo>
                    <a:pt x="422" y="78"/>
                  </a:lnTo>
                  <a:lnTo>
                    <a:pt x="424" y="78"/>
                  </a:lnTo>
                  <a:lnTo>
                    <a:pt x="430" y="81"/>
                  </a:lnTo>
                  <a:lnTo>
                    <a:pt x="432" y="82"/>
                  </a:lnTo>
                  <a:lnTo>
                    <a:pt x="433" y="83"/>
                  </a:lnTo>
                  <a:lnTo>
                    <a:pt x="435" y="84"/>
                  </a:lnTo>
                  <a:lnTo>
                    <a:pt x="437" y="86"/>
                  </a:lnTo>
                  <a:lnTo>
                    <a:pt x="439" y="87"/>
                  </a:lnTo>
                  <a:lnTo>
                    <a:pt x="443" y="91"/>
                  </a:lnTo>
                  <a:lnTo>
                    <a:pt x="444" y="91"/>
                  </a:lnTo>
                  <a:lnTo>
                    <a:pt x="445" y="92"/>
                  </a:lnTo>
                  <a:lnTo>
                    <a:pt x="446" y="93"/>
                  </a:lnTo>
                  <a:lnTo>
                    <a:pt x="447" y="93"/>
                  </a:lnTo>
                  <a:lnTo>
                    <a:pt x="448" y="93"/>
                  </a:lnTo>
                  <a:lnTo>
                    <a:pt x="449" y="93"/>
                  </a:lnTo>
                  <a:lnTo>
                    <a:pt x="450" y="93"/>
                  </a:lnTo>
                  <a:lnTo>
                    <a:pt x="451" y="93"/>
                  </a:lnTo>
                  <a:lnTo>
                    <a:pt x="452" y="93"/>
                  </a:lnTo>
                  <a:lnTo>
                    <a:pt x="453" y="92"/>
                  </a:lnTo>
                  <a:lnTo>
                    <a:pt x="454" y="92"/>
                  </a:lnTo>
                  <a:lnTo>
                    <a:pt x="455" y="91"/>
                  </a:lnTo>
                  <a:lnTo>
                    <a:pt x="456" y="91"/>
                  </a:lnTo>
                  <a:lnTo>
                    <a:pt x="457" y="90"/>
                  </a:lnTo>
                  <a:lnTo>
                    <a:pt x="458" y="89"/>
                  </a:lnTo>
                  <a:lnTo>
                    <a:pt x="458" y="89"/>
                  </a:lnTo>
                  <a:lnTo>
                    <a:pt x="459" y="88"/>
                  </a:lnTo>
                  <a:lnTo>
                    <a:pt x="459" y="87"/>
                  </a:lnTo>
                  <a:lnTo>
                    <a:pt x="460" y="85"/>
                  </a:lnTo>
                  <a:lnTo>
                    <a:pt x="462" y="81"/>
                  </a:lnTo>
                  <a:lnTo>
                    <a:pt x="463" y="78"/>
                  </a:lnTo>
                  <a:lnTo>
                    <a:pt x="464" y="76"/>
                  </a:lnTo>
                  <a:lnTo>
                    <a:pt x="465" y="75"/>
                  </a:lnTo>
                  <a:lnTo>
                    <a:pt x="466" y="74"/>
                  </a:lnTo>
                  <a:lnTo>
                    <a:pt x="466" y="73"/>
                  </a:lnTo>
                  <a:lnTo>
                    <a:pt x="467" y="72"/>
                  </a:lnTo>
                  <a:lnTo>
                    <a:pt x="468" y="72"/>
                  </a:lnTo>
                  <a:lnTo>
                    <a:pt x="469" y="71"/>
                  </a:lnTo>
                  <a:lnTo>
                    <a:pt x="469" y="71"/>
                  </a:lnTo>
                  <a:lnTo>
                    <a:pt x="470" y="71"/>
                  </a:lnTo>
                  <a:lnTo>
                    <a:pt x="471" y="70"/>
                  </a:lnTo>
                  <a:lnTo>
                    <a:pt x="473" y="70"/>
                  </a:lnTo>
                  <a:lnTo>
                    <a:pt x="474" y="70"/>
                  </a:lnTo>
                  <a:lnTo>
                    <a:pt x="476" y="70"/>
                  </a:lnTo>
                  <a:lnTo>
                    <a:pt x="478" y="70"/>
                  </a:lnTo>
                  <a:lnTo>
                    <a:pt x="480" y="70"/>
                  </a:lnTo>
                  <a:lnTo>
                    <a:pt x="482" y="70"/>
                  </a:lnTo>
                  <a:lnTo>
                    <a:pt x="483" y="71"/>
                  </a:lnTo>
                  <a:lnTo>
                    <a:pt x="488" y="72"/>
                  </a:lnTo>
                  <a:lnTo>
                    <a:pt x="490" y="72"/>
                  </a:lnTo>
                  <a:lnTo>
                    <a:pt x="491" y="72"/>
                  </a:lnTo>
                  <a:lnTo>
                    <a:pt x="493" y="72"/>
                  </a:lnTo>
                  <a:lnTo>
                    <a:pt x="495" y="73"/>
                  </a:lnTo>
                  <a:lnTo>
                    <a:pt x="500" y="73"/>
                  </a:lnTo>
                  <a:lnTo>
                    <a:pt x="502" y="73"/>
                  </a:lnTo>
                  <a:lnTo>
                    <a:pt x="504" y="73"/>
                  </a:lnTo>
                  <a:lnTo>
                    <a:pt x="505" y="73"/>
                  </a:lnTo>
                  <a:lnTo>
                    <a:pt x="507" y="74"/>
                  </a:lnTo>
                  <a:lnTo>
                    <a:pt x="508" y="74"/>
                  </a:lnTo>
                  <a:lnTo>
                    <a:pt x="510" y="75"/>
                  </a:lnTo>
                  <a:lnTo>
                    <a:pt x="511" y="76"/>
                  </a:lnTo>
                  <a:lnTo>
                    <a:pt x="513" y="77"/>
                  </a:lnTo>
                  <a:lnTo>
                    <a:pt x="516" y="80"/>
                  </a:lnTo>
                  <a:lnTo>
                    <a:pt x="519" y="83"/>
                  </a:lnTo>
                  <a:lnTo>
                    <a:pt x="520" y="84"/>
                  </a:lnTo>
                  <a:lnTo>
                    <a:pt x="523" y="86"/>
                  </a:lnTo>
                  <a:lnTo>
                    <a:pt x="526" y="89"/>
                  </a:lnTo>
                  <a:lnTo>
                    <a:pt x="530" y="94"/>
                  </a:lnTo>
                  <a:lnTo>
                    <a:pt x="532" y="97"/>
                  </a:lnTo>
                  <a:lnTo>
                    <a:pt x="534" y="99"/>
                  </a:lnTo>
                  <a:lnTo>
                    <a:pt x="539" y="103"/>
                  </a:lnTo>
                  <a:lnTo>
                    <a:pt x="543" y="107"/>
                  </a:lnTo>
                  <a:lnTo>
                    <a:pt x="545" y="109"/>
                  </a:lnTo>
                  <a:lnTo>
                    <a:pt x="547" y="112"/>
                  </a:lnTo>
                  <a:lnTo>
                    <a:pt x="548" y="114"/>
                  </a:lnTo>
                  <a:lnTo>
                    <a:pt x="550" y="116"/>
                  </a:lnTo>
                  <a:lnTo>
                    <a:pt x="550" y="118"/>
                  </a:lnTo>
                  <a:lnTo>
                    <a:pt x="551" y="120"/>
                  </a:lnTo>
                  <a:lnTo>
                    <a:pt x="551" y="122"/>
                  </a:lnTo>
                  <a:lnTo>
                    <a:pt x="551" y="123"/>
                  </a:lnTo>
                  <a:lnTo>
                    <a:pt x="551" y="123"/>
                  </a:lnTo>
                  <a:lnTo>
                    <a:pt x="551" y="125"/>
                  </a:lnTo>
                  <a:lnTo>
                    <a:pt x="551" y="126"/>
                  </a:lnTo>
                  <a:lnTo>
                    <a:pt x="550" y="127"/>
                  </a:lnTo>
                  <a:lnTo>
                    <a:pt x="550" y="128"/>
                  </a:lnTo>
                  <a:lnTo>
                    <a:pt x="549" y="129"/>
                  </a:lnTo>
                  <a:lnTo>
                    <a:pt x="547" y="131"/>
                  </a:lnTo>
                  <a:lnTo>
                    <a:pt x="544" y="134"/>
                  </a:lnTo>
                  <a:lnTo>
                    <a:pt x="543" y="135"/>
                  </a:lnTo>
                  <a:lnTo>
                    <a:pt x="543" y="136"/>
                  </a:lnTo>
                  <a:lnTo>
                    <a:pt x="542" y="137"/>
                  </a:lnTo>
                  <a:lnTo>
                    <a:pt x="541" y="139"/>
                  </a:lnTo>
                  <a:lnTo>
                    <a:pt x="540" y="143"/>
                  </a:lnTo>
                  <a:lnTo>
                    <a:pt x="539" y="145"/>
                  </a:lnTo>
                  <a:lnTo>
                    <a:pt x="538" y="147"/>
                  </a:lnTo>
                  <a:lnTo>
                    <a:pt x="536" y="150"/>
                  </a:lnTo>
                  <a:lnTo>
                    <a:pt x="536" y="152"/>
                  </a:lnTo>
                  <a:lnTo>
                    <a:pt x="535" y="153"/>
                  </a:lnTo>
                  <a:lnTo>
                    <a:pt x="535" y="157"/>
                  </a:lnTo>
                  <a:lnTo>
                    <a:pt x="534" y="158"/>
                  </a:lnTo>
                  <a:lnTo>
                    <a:pt x="534" y="160"/>
                  </a:lnTo>
                  <a:lnTo>
                    <a:pt x="533" y="162"/>
                  </a:lnTo>
                  <a:lnTo>
                    <a:pt x="532" y="164"/>
                  </a:lnTo>
                  <a:lnTo>
                    <a:pt x="530" y="166"/>
                  </a:lnTo>
                  <a:lnTo>
                    <a:pt x="529" y="167"/>
                  </a:lnTo>
                  <a:lnTo>
                    <a:pt x="524" y="173"/>
                  </a:lnTo>
                  <a:lnTo>
                    <a:pt x="522" y="175"/>
                  </a:lnTo>
                  <a:lnTo>
                    <a:pt x="521" y="176"/>
                  </a:lnTo>
                  <a:lnTo>
                    <a:pt x="520" y="176"/>
                  </a:lnTo>
                  <a:lnTo>
                    <a:pt x="519" y="177"/>
                  </a:lnTo>
                  <a:lnTo>
                    <a:pt x="518" y="178"/>
                  </a:lnTo>
                  <a:lnTo>
                    <a:pt x="517" y="178"/>
                  </a:lnTo>
                  <a:lnTo>
                    <a:pt x="516" y="178"/>
                  </a:lnTo>
                  <a:lnTo>
                    <a:pt x="514" y="179"/>
                  </a:lnTo>
                  <a:lnTo>
                    <a:pt x="513" y="179"/>
                  </a:lnTo>
                  <a:lnTo>
                    <a:pt x="511" y="179"/>
                  </a:lnTo>
                  <a:lnTo>
                    <a:pt x="508" y="178"/>
                  </a:lnTo>
                  <a:lnTo>
                    <a:pt x="506" y="178"/>
                  </a:lnTo>
                  <a:lnTo>
                    <a:pt x="505" y="178"/>
                  </a:lnTo>
                  <a:lnTo>
                    <a:pt x="505" y="178"/>
                  </a:lnTo>
                  <a:lnTo>
                    <a:pt x="504" y="179"/>
                  </a:lnTo>
                  <a:lnTo>
                    <a:pt x="503" y="179"/>
                  </a:lnTo>
                  <a:lnTo>
                    <a:pt x="502" y="179"/>
                  </a:lnTo>
                  <a:lnTo>
                    <a:pt x="501" y="180"/>
                  </a:lnTo>
                  <a:lnTo>
                    <a:pt x="501" y="181"/>
                  </a:lnTo>
                  <a:lnTo>
                    <a:pt x="499" y="183"/>
                  </a:lnTo>
                  <a:lnTo>
                    <a:pt x="495" y="187"/>
                  </a:lnTo>
                  <a:lnTo>
                    <a:pt x="494" y="188"/>
                  </a:lnTo>
                  <a:lnTo>
                    <a:pt x="493" y="189"/>
                  </a:lnTo>
                  <a:lnTo>
                    <a:pt x="491" y="190"/>
                  </a:lnTo>
                  <a:lnTo>
                    <a:pt x="490" y="190"/>
                  </a:lnTo>
                  <a:lnTo>
                    <a:pt x="489" y="191"/>
                  </a:lnTo>
                  <a:lnTo>
                    <a:pt x="486" y="192"/>
                  </a:lnTo>
                  <a:lnTo>
                    <a:pt x="485" y="192"/>
                  </a:lnTo>
                  <a:lnTo>
                    <a:pt x="484" y="192"/>
                  </a:lnTo>
                  <a:lnTo>
                    <a:pt x="482" y="194"/>
                  </a:lnTo>
                  <a:lnTo>
                    <a:pt x="479" y="195"/>
                  </a:lnTo>
                  <a:lnTo>
                    <a:pt x="478" y="196"/>
                  </a:lnTo>
                  <a:lnTo>
                    <a:pt x="477" y="197"/>
                  </a:lnTo>
                  <a:lnTo>
                    <a:pt x="477" y="197"/>
                  </a:lnTo>
                  <a:lnTo>
                    <a:pt x="475" y="199"/>
                  </a:lnTo>
                  <a:lnTo>
                    <a:pt x="474" y="200"/>
                  </a:lnTo>
                  <a:lnTo>
                    <a:pt x="473" y="201"/>
                  </a:lnTo>
                  <a:lnTo>
                    <a:pt x="470" y="203"/>
                  </a:lnTo>
                  <a:lnTo>
                    <a:pt x="470" y="203"/>
                  </a:lnTo>
                  <a:lnTo>
                    <a:pt x="469" y="204"/>
                  </a:lnTo>
                  <a:lnTo>
                    <a:pt x="467" y="206"/>
                  </a:lnTo>
                  <a:lnTo>
                    <a:pt x="466" y="207"/>
                  </a:lnTo>
                  <a:lnTo>
                    <a:pt x="466" y="208"/>
                  </a:lnTo>
                  <a:lnTo>
                    <a:pt x="466" y="209"/>
                  </a:lnTo>
                  <a:lnTo>
                    <a:pt x="466" y="211"/>
                  </a:lnTo>
                  <a:lnTo>
                    <a:pt x="465" y="212"/>
                  </a:lnTo>
                  <a:lnTo>
                    <a:pt x="465" y="213"/>
                  </a:lnTo>
                  <a:lnTo>
                    <a:pt x="465" y="213"/>
                  </a:lnTo>
                  <a:lnTo>
                    <a:pt x="464" y="214"/>
                  </a:lnTo>
                  <a:lnTo>
                    <a:pt x="463" y="214"/>
                  </a:lnTo>
                  <a:lnTo>
                    <a:pt x="463" y="214"/>
                  </a:lnTo>
                  <a:lnTo>
                    <a:pt x="461" y="215"/>
                  </a:lnTo>
                  <a:lnTo>
                    <a:pt x="460" y="215"/>
                  </a:lnTo>
                  <a:lnTo>
                    <a:pt x="460" y="215"/>
                  </a:lnTo>
                  <a:lnTo>
                    <a:pt x="459" y="215"/>
                  </a:lnTo>
                  <a:lnTo>
                    <a:pt x="458" y="216"/>
                  </a:lnTo>
                  <a:lnTo>
                    <a:pt x="458" y="216"/>
                  </a:lnTo>
                  <a:lnTo>
                    <a:pt x="457" y="217"/>
                  </a:lnTo>
                  <a:lnTo>
                    <a:pt x="457" y="218"/>
                  </a:lnTo>
                  <a:lnTo>
                    <a:pt x="456" y="219"/>
                  </a:lnTo>
                  <a:lnTo>
                    <a:pt x="456" y="220"/>
                  </a:lnTo>
                  <a:lnTo>
                    <a:pt x="456" y="221"/>
                  </a:lnTo>
                  <a:lnTo>
                    <a:pt x="456" y="222"/>
                  </a:lnTo>
                  <a:lnTo>
                    <a:pt x="456" y="223"/>
                  </a:lnTo>
                  <a:lnTo>
                    <a:pt x="456" y="224"/>
                  </a:lnTo>
                  <a:lnTo>
                    <a:pt x="456" y="225"/>
                  </a:lnTo>
                  <a:lnTo>
                    <a:pt x="456" y="226"/>
                  </a:lnTo>
                  <a:lnTo>
                    <a:pt x="457" y="228"/>
                  </a:lnTo>
                  <a:lnTo>
                    <a:pt x="459" y="232"/>
                  </a:lnTo>
                  <a:lnTo>
                    <a:pt x="460" y="234"/>
                  </a:lnTo>
                  <a:lnTo>
                    <a:pt x="461" y="236"/>
                  </a:lnTo>
                  <a:lnTo>
                    <a:pt x="462" y="236"/>
                  </a:lnTo>
                  <a:lnTo>
                    <a:pt x="463" y="237"/>
                  </a:lnTo>
                  <a:lnTo>
                    <a:pt x="463" y="237"/>
                  </a:lnTo>
                  <a:lnTo>
                    <a:pt x="464" y="238"/>
                  </a:lnTo>
                  <a:lnTo>
                    <a:pt x="465" y="238"/>
                  </a:lnTo>
                  <a:lnTo>
                    <a:pt x="468" y="239"/>
                  </a:lnTo>
                  <a:lnTo>
                    <a:pt x="469" y="239"/>
                  </a:lnTo>
                  <a:lnTo>
                    <a:pt x="470" y="240"/>
                  </a:lnTo>
                  <a:lnTo>
                    <a:pt x="471" y="241"/>
                  </a:lnTo>
                  <a:lnTo>
                    <a:pt x="473" y="242"/>
                  </a:lnTo>
                  <a:lnTo>
                    <a:pt x="474" y="243"/>
                  </a:lnTo>
                  <a:lnTo>
                    <a:pt x="475" y="244"/>
                  </a:lnTo>
                  <a:lnTo>
                    <a:pt x="477" y="248"/>
                  </a:lnTo>
                  <a:lnTo>
                    <a:pt x="478" y="249"/>
                  </a:lnTo>
                  <a:lnTo>
                    <a:pt x="480" y="251"/>
                  </a:lnTo>
                  <a:lnTo>
                    <a:pt x="481" y="252"/>
                  </a:lnTo>
                  <a:lnTo>
                    <a:pt x="482" y="254"/>
                  </a:lnTo>
                  <a:lnTo>
                    <a:pt x="484" y="257"/>
                  </a:lnTo>
                  <a:lnTo>
                    <a:pt x="485" y="258"/>
                  </a:lnTo>
                  <a:lnTo>
                    <a:pt x="486" y="259"/>
                  </a:lnTo>
                  <a:lnTo>
                    <a:pt x="487" y="260"/>
                  </a:lnTo>
                  <a:lnTo>
                    <a:pt x="488" y="261"/>
                  </a:lnTo>
                  <a:lnTo>
                    <a:pt x="489" y="262"/>
                  </a:lnTo>
                  <a:lnTo>
                    <a:pt x="489" y="262"/>
                  </a:lnTo>
                  <a:lnTo>
                    <a:pt x="490" y="262"/>
                  </a:lnTo>
                  <a:lnTo>
                    <a:pt x="491" y="262"/>
                  </a:lnTo>
                  <a:lnTo>
                    <a:pt x="492" y="262"/>
                  </a:lnTo>
                  <a:lnTo>
                    <a:pt x="493" y="262"/>
                  </a:lnTo>
                  <a:lnTo>
                    <a:pt x="494" y="262"/>
                  </a:lnTo>
                  <a:lnTo>
                    <a:pt x="498" y="260"/>
                  </a:lnTo>
                  <a:lnTo>
                    <a:pt x="499" y="259"/>
                  </a:lnTo>
                  <a:lnTo>
                    <a:pt x="500" y="259"/>
                  </a:lnTo>
                  <a:lnTo>
                    <a:pt x="502" y="259"/>
                  </a:lnTo>
                  <a:lnTo>
                    <a:pt x="503" y="258"/>
                  </a:lnTo>
                  <a:lnTo>
                    <a:pt x="505" y="258"/>
                  </a:lnTo>
                  <a:lnTo>
                    <a:pt x="507" y="258"/>
                  </a:lnTo>
                  <a:lnTo>
                    <a:pt x="509" y="258"/>
                  </a:lnTo>
                  <a:lnTo>
                    <a:pt x="511" y="258"/>
                  </a:lnTo>
                  <a:lnTo>
                    <a:pt x="513" y="258"/>
                  </a:lnTo>
                  <a:lnTo>
                    <a:pt x="515" y="259"/>
                  </a:lnTo>
                  <a:lnTo>
                    <a:pt x="516" y="259"/>
                  </a:lnTo>
                  <a:lnTo>
                    <a:pt x="517" y="260"/>
                  </a:lnTo>
                  <a:lnTo>
                    <a:pt x="519" y="260"/>
                  </a:lnTo>
                  <a:lnTo>
                    <a:pt x="520" y="261"/>
                  </a:lnTo>
                  <a:lnTo>
                    <a:pt x="520" y="261"/>
                  </a:lnTo>
                  <a:lnTo>
                    <a:pt x="521" y="262"/>
                  </a:lnTo>
                  <a:lnTo>
                    <a:pt x="522" y="263"/>
                  </a:lnTo>
                  <a:lnTo>
                    <a:pt x="523" y="265"/>
                  </a:lnTo>
                  <a:lnTo>
                    <a:pt x="524" y="267"/>
                  </a:lnTo>
                  <a:lnTo>
                    <a:pt x="524" y="269"/>
                  </a:lnTo>
                  <a:lnTo>
                    <a:pt x="525" y="274"/>
                  </a:lnTo>
                  <a:lnTo>
                    <a:pt x="526" y="276"/>
                  </a:lnTo>
                  <a:lnTo>
                    <a:pt x="527" y="278"/>
                  </a:lnTo>
                  <a:lnTo>
                    <a:pt x="528" y="280"/>
                  </a:lnTo>
                  <a:lnTo>
                    <a:pt x="529" y="282"/>
                  </a:lnTo>
                  <a:lnTo>
                    <a:pt x="530" y="284"/>
                  </a:lnTo>
                  <a:lnTo>
                    <a:pt x="531" y="286"/>
                  </a:lnTo>
                  <a:lnTo>
                    <a:pt x="532" y="287"/>
                  </a:lnTo>
                  <a:lnTo>
                    <a:pt x="533" y="289"/>
                  </a:lnTo>
                  <a:lnTo>
                    <a:pt x="535" y="290"/>
                  </a:lnTo>
                  <a:lnTo>
                    <a:pt x="536" y="291"/>
                  </a:lnTo>
                  <a:lnTo>
                    <a:pt x="538" y="292"/>
                  </a:lnTo>
                  <a:lnTo>
                    <a:pt x="539" y="293"/>
                  </a:lnTo>
                  <a:lnTo>
                    <a:pt x="541" y="293"/>
                  </a:lnTo>
                  <a:lnTo>
                    <a:pt x="542" y="294"/>
                  </a:lnTo>
                  <a:lnTo>
                    <a:pt x="546" y="294"/>
                  </a:lnTo>
                  <a:lnTo>
                    <a:pt x="548" y="295"/>
                  </a:lnTo>
                  <a:lnTo>
                    <a:pt x="550" y="295"/>
                  </a:lnTo>
                  <a:lnTo>
                    <a:pt x="551" y="296"/>
                  </a:lnTo>
                  <a:lnTo>
                    <a:pt x="553" y="297"/>
                  </a:lnTo>
                  <a:lnTo>
                    <a:pt x="554" y="298"/>
                  </a:lnTo>
                  <a:lnTo>
                    <a:pt x="556" y="299"/>
                  </a:lnTo>
                  <a:lnTo>
                    <a:pt x="557" y="301"/>
                  </a:lnTo>
                  <a:lnTo>
                    <a:pt x="559" y="304"/>
                  </a:lnTo>
                  <a:lnTo>
                    <a:pt x="563" y="308"/>
                  </a:lnTo>
                  <a:lnTo>
                    <a:pt x="565" y="311"/>
                  </a:lnTo>
                  <a:lnTo>
                    <a:pt x="567" y="313"/>
                  </a:lnTo>
                  <a:lnTo>
                    <a:pt x="570" y="318"/>
                  </a:lnTo>
                  <a:lnTo>
                    <a:pt x="573" y="323"/>
                  </a:lnTo>
                  <a:lnTo>
                    <a:pt x="575" y="327"/>
                  </a:lnTo>
                  <a:lnTo>
                    <a:pt x="578" y="330"/>
                  </a:lnTo>
                  <a:lnTo>
                    <a:pt x="579" y="331"/>
                  </a:lnTo>
                  <a:lnTo>
                    <a:pt x="580" y="333"/>
                  </a:lnTo>
                  <a:lnTo>
                    <a:pt x="584" y="337"/>
                  </a:lnTo>
                  <a:lnTo>
                    <a:pt x="589" y="343"/>
                  </a:lnTo>
                  <a:lnTo>
                    <a:pt x="591" y="345"/>
                  </a:lnTo>
                  <a:lnTo>
                    <a:pt x="592" y="346"/>
                  </a:lnTo>
                  <a:lnTo>
                    <a:pt x="594" y="347"/>
                  </a:lnTo>
                  <a:lnTo>
                    <a:pt x="598" y="351"/>
                  </a:lnTo>
                  <a:lnTo>
                    <a:pt x="599" y="352"/>
                  </a:lnTo>
                  <a:lnTo>
                    <a:pt x="600" y="353"/>
                  </a:lnTo>
                  <a:lnTo>
                    <a:pt x="601" y="354"/>
                  </a:lnTo>
                  <a:lnTo>
                    <a:pt x="602" y="356"/>
                  </a:lnTo>
                  <a:lnTo>
                    <a:pt x="603" y="357"/>
                  </a:lnTo>
                  <a:lnTo>
                    <a:pt x="604" y="359"/>
                  </a:lnTo>
                  <a:lnTo>
                    <a:pt x="605" y="361"/>
                  </a:lnTo>
                  <a:lnTo>
                    <a:pt x="606" y="363"/>
                  </a:lnTo>
                  <a:lnTo>
                    <a:pt x="607" y="365"/>
                  </a:lnTo>
                  <a:lnTo>
                    <a:pt x="607" y="368"/>
                  </a:lnTo>
                  <a:lnTo>
                    <a:pt x="607" y="370"/>
                  </a:lnTo>
                  <a:lnTo>
                    <a:pt x="608" y="376"/>
                  </a:lnTo>
                  <a:lnTo>
                    <a:pt x="608" y="380"/>
                  </a:lnTo>
                  <a:lnTo>
                    <a:pt x="609" y="383"/>
                  </a:lnTo>
                  <a:lnTo>
                    <a:pt x="609" y="387"/>
                  </a:lnTo>
                  <a:lnTo>
                    <a:pt x="610" y="390"/>
                  </a:lnTo>
                  <a:lnTo>
                    <a:pt x="610" y="392"/>
                  </a:lnTo>
                  <a:lnTo>
                    <a:pt x="611" y="394"/>
                  </a:lnTo>
                  <a:lnTo>
                    <a:pt x="611" y="395"/>
                  </a:lnTo>
                  <a:lnTo>
                    <a:pt x="612" y="397"/>
                  </a:lnTo>
                  <a:lnTo>
                    <a:pt x="613" y="400"/>
                  </a:lnTo>
                  <a:lnTo>
                    <a:pt x="616" y="405"/>
                  </a:lnTo>
                  <a:lnTo>
                    <a:pt x="617" y="406"/>
                  </a:lnTo>
                  <a:lnTo>
                    <a:pt x="617" y="407"/>
                  </a:lnTo>
                  <a:lnTo>
                    <a:pt x="618" y="409"/>
                  </a:lnTo>
                  <a:lnTo>
                    <a:pt x="618" y="410"/>
                  </a:lnTo>
                  <a:lnTo>
                    <a:pt x="618" y="411"/>
                  </a:lnTo>
                  <a:lnTo>
                    <a:pt x="618" y="411"/>
                  </a:lnTo>
                  <a:lnTo>
                    <a:pt x="618" y="411"/>
                  </a:lnTo>
                  <a:lnTo>
                    <a:pt x="618" y="411"/>
                  </a:lnTo>
                  <a:lnTo>
                    <a:pt x="617" y="412"/>
                  </a:lnTo>
                  <a:lnTo>
                    <a:pt x="617" y="412"/>
                  </a:lnTo>
                  <a:lnTo>
                    <a:pt x="616" y="412"/>
                  </a:lnTo>
                  <a:lnTo>
                    <a:pt x="615" y="412"/>
                  </a:lnTo>
                  <a:lnTo>
                    <a:pt x="613" y="411"/>
                  </a:lnTo>
                  <a:lnTo>
                    <a:pt x="611" y="411"/>
                  </a:lnTo>
                  <a:lnTo>
                    <a:pt x="609" y="410"/>
                  </a:lnTo>
                  <a:lnTo>
                    <a:pt x="602" y="407"/>
                  </a:lnTo>
                  <a:lnTo>
                    <a:pt x="599" y="406"/>
                  </a:lnTo>
                  <a:lnTo>
                    <a:pt x="597" y="405"/>
                  </a:lnTo>
                  <a:lnTo>
                    <a:pt x="594" y="403"/>
                  </a:lnTo>
                  <a:lnTo>
                    <a:pt x="591" y="401"/>
                  </a:lnTo>
                  <a:lnTo>
                    <a:pt x="590" y="401"/>
                  </a:lnTo>
                  <a:lnTo>
                    <a:pt x="588" y="400"/>
                  </a:lnTo>
                  <a:lnTo>
                    <a:pt x="587" y="399"/>
                  </a:lnTo>
                  <a:lnTo>
                    <a:pt x="586" y="399"/>
                  </a:lnTo>
                  <a:lnTo>
                    <a:pt x="585" y="398"/>
                  </a:lnTo>
                  <a:lnTo>
                    <a:pt x="584" y="398"/>
                  </a:lnTo>
                  <a:lnTo>
                    <a:pt x="583" y="398"/>
                  </a:lnTo>
                  <a:lnTo>
                    <a:pt x="582" y="398"/>
                  </a:lnTo>
                  <a:lnTo>
                    <a:pt x="581" y="398"/>
                  </a:lnTo>
                  <a:lnTo>
                    <a:pt x="581" y="399"/>
                  </a:lnTo>
                  <a:lnTo>
                    <a:pt x="580" y="399"/>
                  </a:lnTo>
                  <a:lnTo>
                    <a:pt x="579" y="399"/>
                  </a:lnTo>
                  <a:lnTo>
                    <a:pt x="578" y="400"/>
                  </a:lnTo>
                  <a:lnTo>
                    <a:pt x="578" y="401"/>
                  </a:lnTo>
                  <a:lnTo>
                    <a:pt x="577" y="402"/>
                  </a:lnTo>
                  <a:lnTo>
                    <a:pt x="576" y="402"/>
                  </a:lnTo>
                  <a:lnTo>
                    <a:pt x="576" y="404"/>
                  </a:lnTo>
                  <a:lnTo>
                    <a:pt x="573" y="409"/>
                  </a:lnTo>
                  <a:lnTo>
                    <a:pt x="572" y="411"/>
                  </a:lnTo>
                  <a:lnTo>
                    <a:pt x="572" y="412"/>
                  </a:lnTo>
                  <a:lnTo>
                    <a:pt x="571" y="413"/>
                  </a:lnTo>
                  <a:lnTo>
                    <a:pt x="570" y="415"/>
                  </a:lnTo>
                  <a:lnTo>
                    <a:pt x="568" y="416"/>
                  </a:lnTo>
                  <a:lnTo>
                    <a:pt x="567" y="417"/>
                  </a:lnTo>
                  <a:lnTo>
                    <a:pt x="565" y="419"/>
                  </a:lnTo>
                  <a:lnTo>
                    <a:pt x="563" y="420"/>
                  </a:lnTo>
                  <a:lnTo>
                    <a:pt x="561" y="421"/>
                  </a:lnTo>
                  <a:lnTo>
                    <a:pt x="558" y="422"/>
                  </a:lnTo>
                  <a:lnTo>
                    <a:pt x="555" y="424"/>
                  </a:lnTo>
                  <a:lnTo>
                    <a:pt x="554" y="424"/>
                  </a:lnTo>
                  <a:lnTo>
                    <a:pt x="553" y="426"/>
                  </a:lnTo>
                  <a:lnTo>
                    <a:pt x="552" y="426"/>
                  </a:lnTo>
                  <a:lnTo>
                    <a:pt x="548" y="428"/>
                  </a:lnTo>
                  <a:lnTo>
                    <a:pt x="544" y="430"/>
                  </a:lnTo>
                  <a:lnTo>
                    <a:pt x="541" y="431"/>
                  </a:lnTo>
                  <a:lnTo>
                    <a:pt x="540" y="432"/>
                  </a:lnTo>
                  <a:lnTo>
                    <a:pt x="538" y="433"/>
                  </a:lnTo>
                  <a:lnTo>
                    <a:pt x="534" y="436"/>
                  </a:lnTo>
                  <a:lnTo>
                    <a:pt x="532" y="438"/>
                  </a:lnTo>
                  <a:lnTo>
                    <a:pt x="530" y="439"/>
                  </a:lnTo>
                  <a:lnTo>
                    <a:pt x="527" y="441"/>
                  </a:lnTo>
                  <a:lnTo>
                    <a:pt x="525" y="442"/>
                  </a:lnTo>
                  <a:lnTo>
                    <a:pt x="524" y="443"/>
                  </a:lnTo>
                  <a:lnTo>
                    <a:pt x="523" y="444"/>
                  </a:lnTo>
                  <a:lnTo>
                    <a:pt x="522" y="445"/>
                  </a:lnTo>
                  <a:lnTo>
                    <a:pt x="521" y="446"/>
                  </a:lnTo>
                  <a:lnTo>
                    <a:pt x="521" y="447"/>
                  </a:lnTo>
                  <a:lnTo>
                    <a:pt x="520" y="448"/>
                  </a:lnTo>
                  <a:lnTo>
                    <a:pt x="520" y="449"/>
                  </a:lnTo>
                  <a:lnTo>
                    <a:pt x="520" y="450"/>
                  </a:lnTo>
                  <a:lnTo>
                    <a:pt x="520" y="454"/>
                  </a:lnTo>
                  <a:lnTo>
                    <a:pt x="520" y="455"/>
                  </a:lnTo>
                  <a:lnTo>
                    <a:pt x="519" y="456"/>
                  </a:lnTo>
                  <a:lnTo>
                    <a:pt x="519" y="456"/>
                  </a:lnTo>
                  <a:lnTo>
                    <a:pt x="519" y="457"/>
                  </a:lnTo>
                  <a:lnTo>
                    <a:pt x="518" y="458"/>
                  </a:lnTo>
                  <a:lnTo>
                    <a:pt x="517" y="459"/>
                  </a:lnTo>
                  <a:lnTo>
                    <a:pt x="515" y="460"/>
                  </a:lnTo>
                  <a:lnTo>
                    <a:pt x="513" y="462"/>
                  </a:lnTo>
                  <a:lnTo>
                    <a:pt x="512" y="463"/>
                  </a:lnTo>
                  <a:lnTo>
                    <a:pt x="511" y="464"/>
                  </a:lnTo>
                  <a:lnTo>
                    <a:pt x="511" y="464"/>
                  </a:lnTo>
                  <a:lnTo>
                    <a:pt x="510" y="465"/>
                  </a:lnTo>
                  <a:lnTo>
                    <a:pt x="510" y="466"/>
                  </a:lnTo>
                  <a:lnTo>
                    <a:pt x="510" y="467"/>
                  </a:lnTo>
                  <a:lnTo>
                    <a:pt x="510" y="468"/>
                  </a:lnTo>
                  <a:lnTo>
                    <a:pt x="510" y="468"/>
                  </a:lnTo>
                  <a:lnTo>
                    <a:pt x="510" y="470"/>
                  </a:lnTo>
                  <a:lnTo>
                    <a:pt x="511" y="473"/>
                  </a:lnTo>
                  <a:lnTo>
                    <a:pt x="511" y="474"/>
                  </a:lnTo>
                  <a:lnTo>
                    <a:pt x="511" y="475"/>
                  </a:lnTo>
                  <a:lnTo>
                    <a:pt x="511" y="475"/>
                  </a:lnTo>
                  <a:lnTo>
                    <a:pt x="511" y="476"/>
                  </a:lnTo>
                  <a:lnTo>
                    <a:pt x="510" y="477"/>
                  </a:lnTo>
                  <a:lnTo>
                    <a:pt x="510" y="477"/>
                  </a:lnTo>
                  <a:lnTo>
                    <a:pt x="509" y="477"/>
                  </a:lnTo>
                  <a:lnTo>
                    <a:pt x="508" y="477"/>
                  </a:lnTo>
                  <a:lnTo>
                    <a:pt x="507" y="477"/>
                  </a:lnTo>
                  <a:lnTo>
                    <a:pt x="506" y="477"/>
                  </a:lnTo>
                  <a:lnTo>
                    <a:pt x="505" y="477"/>
                  </a:lnTo>
                  <a:lnTo>
                    <a:pt x="503" y="477"/>
                  </a:lnTo>
                  <a:lnTo>
                    <a:pt x="500" y="476"/>
                  </a:lnTo>
                  <a:lnTo>
                    <a:pt x="498" y="476"/>
                  </a:lnTo>
                  <a:lnTo>
                    <a:pt x="496" y="476"/>
                  </a:lnTo>
                  <a:lnTo>
                    <a:pt x="495" y="475"/>
                  </a:lnTo>
                  <a:lnTo>
                    <a:pt x="494" y="476"/>
                  </a:lnTo>
                  <a:lnTo>
                    <a:pt x="491" y="476"/>
                  </a:lnTo>
                  <a:lnTo>
                    <a:pt x="487" y="476"/>
                  </a:lnTo>
                  <a:lnTo>
                    <a:pt x="485" y="477"/>
                  </a:lnTo>
                  <a:lnTo>
                    <a:pt x="483" y="477"/>
                  </a:lnTo>
                  <a:lnTo>
                    <a:pt x="482" y="476"/>
                  </a:lnTo>
                  <a:lnTo>
                    <a:pt x="482" y="476"/>
                  </a:lnTo>
                  <a:lnTo>
                    <a:pt x="481" y="476"/>
                  </a:lnTo>
                  <a:lnTo>
                    <a:pt x="479" y="475"/>
                  </a:lnTo>
                  <a:lnTo>
                    <a:pt x="478" y="475"/>
                  </a:lnTo>
                  <a:lnTo>
                    <a:pt x="477" y="475"/>
                  </a:lnTo>
                  <a:lnTo>
                    <a:pt x="477" y="475"/>
                  </a:lnTo>
                  <a:lnTo>
                    <a:pt x="476" y="475"/>
                  </a:lnTo>
                  <a:lnTo>
                    <a:pt x="473" y="477"/>
                  </a:lnTo>
                  <a:lnTo>
                    <a:pt x="471" y="477"/>
                  </a:lnTo>
                  <a:lnTo>
                    <a:pt x="470" y="477"/>
                  </a:lnTo>
                  <a:lnTo>
                    <a:pt x="466" y="478"/>
                  </a:lnTo>
                  <a:lnTo>
                    <a:pt x="464" y="479"/>
                  </a:lnTo>
                  <a:lnTo>
                    <a:pt x="462" y="479"/>
                  </a:lnTo>
                  <a:lnTo>
                    <a:pt x="460" y="479"/>
                  </a:lnTo>
                  <a:lnTo>
                    <a:pt x="459" y="479"/>
                  </a:lnTo>
                  <a:lnTo>
                    <a:pt x="458" y="479"/>
                  </a:lnTo>
                  <a:lnTo>
                    <a:pt x="457" y="478"/>
                  </a:lnTo>
                  <a:lnTo>
                    <a:pt x="456" y="478"/>
                  </a:lnTo>
                  <a:lnTo>
                    <a:pt x="455" y="477"/>
                  </a:lnTo>
                  <a:lnTo>
                    <a:pt x="453" y="476"/>
                  </a:lnTo>
                  <a:lnTo>
                    <a:pt x="448" y="472"/>
                  </a:lnTo>
                  <a:lnTo>
                    <a:pt x="446" y="470"/>
                  </a:lnTo>
                  <a:lnTo>
                    <a:pt x="445" y="470"/>
                  </a:lnTo>
                  <a:lnTo>
                    <a:pt x="443" y="469"/>
                  </a:lnTo>
                  <a:lnTo>
                    <a:pt x="440" y="467"/>
                  </a:lnTo>
                  <a:lnTo>
                    <a:pt x="437" y="466"/>
                  </a:lnTo>
                  <a:lnTo>
                    <a:pt x="434" y="465"/>
                  </a:lnTo>
                  <a:lnTo>
                    <a:pt x="432" y="464"/>
                  </a:lnTo>
                  <a:lnTo>
                    <a:pt x="431" y="463"/>
                  </a:lnTo>
                  <a:lnTo>
                    <a:pt x="429" y="462"/>
                  </a:lnTo>
                  <a:lnTo>
                    <a:pt x="428" y="461"/>
                  </a:lnTo>
                  <a:lnTo>
                    <a:pt x="424" y="458"/>
                  </a:lnTo>
                  <a:lnTo>
                    <a:pt x="423" y="457"/>
                  </a:lnTo>
                  <a:lnTo>
                    <a:pt x="422" y="456"/>
                  </a:lnTo>
                  <a:lnTo>
                    <a:pt x="420" y="456"/>
                  </a:lnTo>
                  <a:lnTo>
                    <a:pt x="419" y="455"/>
                  </a:lnTo>
                  <a:lnTo>
                    <a:pt x="415" y="453"/>
                  </a:lnTo>
                  <a:lnTo>
                    <a:pt x="412" y="452"/>
                  </a:lnTo>
                  <a:lnTo>
                    <a:pt x="410" y="451"/>
                  </a:lnTo>
                  <a:lnTo>
                    <a:pt x="409" y="450"/>
                  </a:lnTo>
                  <a:lnTo>
                    <a:pt x="407" y="449"/>
                  </a:lnTo>
                  <a:lnTo>
                    <a:pt x="406" y="447"/>
                  </a:lnTo>
                  <a:lnTo>
                    <a:pt x="405" y="446"/>
                  </a:lnTo>
                  <a:lnTo>
                    <a:pt x="402" y="442"/>
                  </a:lnTo>
                  <a:lnTo>
                    <a:pt x="400" y="440"/>
                  </a:lnTo>
                  <a:lnTo>
                    <a:pt x="399" y="439"/>
                  </a:lnTo>
                  <a:lnTo>
                    <a:pt x="398" y="438"/>
                  </a:lnTo>
                  <a:lnTo>
                    <a:pt x="397" y="438"/>
                  </a:lnTo>
                  <a:lnTo>
                    <a:pt x="396" y="437"/>
                  </a:lnTo>
                  <a:lnTo>
                    <a:pt x="394" y="436"/>
                  </a:lnTo>
                  <a:lnTo>
                    <a:pt x="392" y="436"/>
                  </a:lnTo>
                  <a:lnTo>
                    <a:pt x="387" y="434"/>
                  </a:lnTo>
                  <a:lnTo>
                    <a:pt x="385" y="434"/>
                  </a:lnTo>
                  <a:lnTo>
                    <a:pt x="384" y="433"/>
                  </a:lnTo>
                  <a:lnTo>
                    <a:pt x="383" y="432"/>
                  </a:lnTo>
                  <a:lnTo>
                    <a:pt x="382" y="432"/>
                  </a:lnTo>
                  <a:lnTo>
                    <a:pt x="381" y="431"/>
                  </a:lnTo>
                  <a:lnTo>
                    <a:pt x="380" y="430"/>
                  </a:lnTo>
                  <a:lnTo>
                    <a:pt x="380" y="429"/>
                  </a:lnTo>
                  <a:lnTo>
                    <a:pt x="379" y="428"/>
                  </a:lnTo>
                  <a:lnTo>
                    <a:pt x="378" y="425"/>
                  </a:lnTo>
                  <a:lnTo>
                    <a:pt x="377" y="421"/>
                  </a:lnTo>
                  <a:lnTo>
                    <a:pt x="376" y="419"/>
                  </a:lnTo>
                  <a:lnTo>
                    <a:pt x="375" y="417"/>
                  </a:lnTo>
                  <a:lnTo>
                    <a:pt x="375" y="416"/>
                  </a:lnTo>
                  <a:lnTo>
                    <a:pt x="374" y="415"/>
                  </a:lnTo>
                  <a:lnTo>
                    <a:pt x="374" y="415"/>
                  </a:lnTo>
                  <a:lnTo>
                    <a:pt x="373" y="413"/>
                  </a:lnTo>
                  <a:lnTo>
                    <a:pt x="370" y="410"/>
                  </a:lnTo>
                  <a:lnTo>
                    <a:pt x="369" y="409"/>
                  </a:lnTo>
                  <a:lnTo>
                    <a:pt x="368" y="408"/>
                  </a:lnTo>
                  <a:lnTo>
                    <a:pt x="367" y="408"/>
                  </a:lnTo>
                  <a:lnTo>
                    <a:pt x="365" y="407"/>
                  </a:lnTo>
                  <a:lnTo>
                    <a:pt x="363" y="406"/>
                  </a:lnTo>
                  <a:lnTo>
                    <a:pt x="361" y="405"/>
                  </a:lnTo>
                  <a:lnTo>
                    <a:pt x="356" y="404"/>
                  </a:lnTo>
                  <a:lnTo>
                    <a:pt x="351" y="402"/>
                  </a:lnTo>
                  <a:lnTo>
                    <a:pt x="348" y="402"/>
                  </a:lnTo>
                  <a:lnTo>
                    <a:pt x="344" y="401"/>
                  </a:lnTo>
                  <a:lnTo>
                    <a:pt x="343" y="401"/>
                  </a:lnTo>
                  <a:lnTo>
                    <a:pt x="341" y="401"/>
                  </a:lnTo>
                  <a:lnTo>
                    <a:pt x="340" y="401"/>
                  </a:lnTo>
                  <a:lnTo>
                    <a:pt x="339" y="401"/>
                  </a:lnTo>
                  <a:lnTo>
                    <a:pt x="337" y="401"/>
                  </a:lnTo>
                  <a:lnTo>
                    <a:pt x="333" y="403"/>
                  </a:lnTo>
                  <a:lnTo>
                    <a:pt x="331" y="403"/>
                  </a:lnTo>
                  <a:lnTo>
                    <a:pt x="330" y="404"/>
                  </a:lnTo>
                  <a:lnTo>
                    <a:pt x="328" y="405"/>
                  </a:lnTo>
                  <a:lnTo>
                    <a:pt x="327" y="406"/>
                  </a:lnTo>
                  <a:lnTo>
                    <a:pt x="324" y="410"/>
                  </a:lnTo>
                  <a:lnTo>
                    <a:pt x="323" y="410"/>
                  </a:lnTo>
                  <a:lnTo>
                    <a:pt x="322" y="411"/>
                  </a:lnTo>
                  <a:lnTo>
                    <a:pt x="321" y="412"/>
                  </a:lnTo>
                  <a:lnTo>
                    <a:pt x="320" y="412"/>
                  </a:lnTo>
                  <a:lnTo>
                    <a:pt x="316" y="414"/>
                  </a:lnTo>
                  <a:lnTo>
                    <a:pt x="314" y="415"/>
                  </a:lnTo>
                  <a:lnTo>
                    <a:pt x="313" y="416"/>
                  </a:lnTo>
                  <a:lnTo>
                    <a:pt x="310" y="418"/>
                  </a:lnTo>
                  <a:lnTo>
                    <a:pt x="307" y="419"/>
                  </a:lnTo>
                  <a:lnTo>
                    <a:pt x="306" y="420"/>
                  </a:lnTo>
                  <a:lnTo>
                    <a:pt x="305" y="420"/>
                  </a:lnTo>
                  <a:lnTo>
                    <a:pt x="304" y="420"/>
                  </a:lnTo>
                  <a:lnTo>
                    <a:pt x="304" y="421"/>
                  </a:lnTo>
                  <a:lnTo>
                    <a:pt x="303" y="421"/>
                  </a:lnTo>
                  <a:lnTo>
                    <a:pt x="301" y="420"/>
                  </a:lnTo>
                  <a:lnTo>
                    <a:pt x="300" y="420"/>
                  </a:lnTo>
                  <a:lnTo>
                    <a:pt x="299" y="420"/>
                  </a:lnTo>
                  <a:lnTo>
                    <a:pt x="298" y="420"/>
                  </a:lnTo>
                  <a:lnTo>
                    <a:pt x="297" y="419"/>
                  </a:lnTo>
                  <a:lnTo>
                    <a:pt x="296" y="419"/>
                  </a:lnTo>
                  <a:lnTo>
                    <a:pt x="295" y="418"/>
                  </a:lnTo>
                  <a:lnTo>
                    <a:pt x="294" y="417"/>
                  </a:lnTo>
                  <a:lnTo>
                    <a:pt x="294" y="416"/>
                  </a:lnTo>
                  <a:lnTo>
                    <a:pt x="293" y="415"/>
                  </a:lnTo>
                  <a:lnTo>
                    <a:pt x="292" y="414"/>
                  </a:lnTo>
                  <a:lnTo>
                    <a:pt x="291" y="412"/>
                  </a:lnTo>
                  <a:lnTo>
                    <a:pt x="290" y="408"/>
                  </a:lnTo>
                  <a:lnTo>
                    <a:pt x="289" y="406"/>
                  </a:lnTo>
                  <a:lnTo>
                    <a:pt x="288" y="404"/>
                  </a:lnTo>
                  <a:lnTo>
                    <a:pt x="287" y="402"/>
                  </a:lnTo>
                  <a:lnTo>
                    <a:pt x="286" y="400"/>
                  </a:lnTo>
                  <a:lnTo>
                    <a:pt x="285" y="399"/>
                  </a:lnTo>
                  <a:lnTo>
                    <a:pt x="284" y="399"/>
                  </a:lnTo>
                  <a:lnTo>
                    <a:pt x="284" y="398"/>
                  </a:lnTo>
                  <a:lnTo>
                    <a:pt x="283" y="397"/>
                  </a:lnTo>
                  <a:lnTo>
                    <a:pt x="281" y="396"/>
                  </a:lnTo>
                  <a:lnTo>
                    <a:pt x="281" y="396"/>
                  </a:lnTo>
                  <a:lnTo>
                    <a:pt x="281" y="396"/>
                  </a:lnTo>
                  <a:lnTo>
                    <a:pt x="280" y="396"/>
                  </a:lnTo>
                  <a:lnTo>
                    <a:pt x="280" y="396"/>
                  </a:lnTo>
                  <a:lnTo>
                    <a:pt x="277" y="398"/>
                  </a:lnTo>
                  <a:lnTo>
                    <a:pt x="275" y="399"/>
                  </a:lnTo>
                  <a:lnTo>
                    <a:pt x="273" y="400"/>
                  </a:lnTo>
                  <a:lnTo>
                    <a:pt x="271" y="401"/>
                  </a:lnTo>
                  <a:lnTo>
                    <a:pt x="270" y="402"/>
                  </a:lnTo>
                  <a:lnTo>
                    <a:pt x="269" y="404"/>
                  </a:lnTo>
                  <a:lnTo>
                    <a:pt x="268" y="405"/>
                  </a:lnTo>
                  <a:lnTo>
                    <a:pt x="267" y="406"/>
                  </a:lnTo>
                  <a:lnTo>
                    <a:pt x="267" y="406"/>
                  </a:lnTo>
                  <a:lnTo>
                    <a:pt x="266" y="407"/>
                  </a:lnTo>
                  <a:lnTo>
                    <a:pt x="265" y="409"/>
                  </a:lnTo>
                  <a:lnTo>
                    <a:pt x="264" y="413"/>
                  </a:lnTo>
                  <a:lnTo>
                    <a:pt x="263" y="414"/>
                  </a:lnTo>
                  <a:lnTo>
                    <a:pt x="262" y="415"/>
                  </a:lnTo>
                  <a:lnTo>
                    <a:pt x="262" y="416"/>
                  </a:lnTo>
                  <a:lnTo>
                    <a:pt x="261" y="416"/>
                  </a:lnTo>
                  <a:lnTo>
                    <a:pt x="260" y="417"/>
                  </a:lnTo>
                  <a:lnTo>
                    <a:pt x="259" y="418"/>
                  </a:lnTo>
                  <a:lnTo>
                    <a:pt x="258" y="419"/>
                  </a:lnTo>
                  <a:lnTo>
                    <a:pt x="256" y="420"/>
                  </a:lnTo>
                  <a:lnTo>
                    <a:pt x="255" y="420"/>
                  </a:lnTo>
                  <a:lnTo>
                    <a:pt x="251" y="421"/>
                  </a:lnTo>
                  <a:lnTo>
                    <a:pt x="249" y="422"/>
                  </a:lnTo>
                  <a:lnTo>
                    <a:pt x="247" y="423"/>
                  </a:lnTo>
                  <a:lnTo>
                    <a:pt x="244" y="425"/>
                  </a:lnTo>
                  <a:lnTo>
                    <a:pt x="242" y="425"/>
                  </a:lnTo>
                  <a:lnTo>
                    <a:pt x="241" y="425"/>
                  </a:lnTo>
                  <a:lnTo>
                    <a:pt x="240" y="425"/>
                  </a:lnTo>
                  <a:lnTo>
                    <a:pt x="238" y="425"/>
                  </a:lnTo>
                  <a:lnTo>
                    <a:pt x="237" y="425"/>
                  </a:lnTo>
                  <a:lnTo>
                    <a:pt x="236" y="425"/>
                  </a:lnTo>
                  <a:lnTo>
                    <a:pt x="234" y="425"/>
                  </a:lnTo>
                  <a:lnTo>
                    <a:pt x="230" y="423"/>
                  </a:lnTo>
                  <a:lnTo>
                    <a:pt x="228" y="422"/>
                  </a:lnTo>
                  <a:lnTo>
                    <a:pt x="227" y="422"/>
                  </a:lnTo>
                  <a:lnTo>
                    <a:pt x="226" y="422"/>
                  </a:lnTo>
                  <a:lnTo>
                    <a:pt x="225" y="422"/>
                  </a:lnTo>
                  <a:lnTo>
                    <a:pt x="223" y="422"/>
                  </a:lnTo>
                  <a:lnTo>
                    <a:pt x="221" y="422"/>
                  </a:lnTo>
                  <a:lnTo>
                    <a:pt x="219" y="422"/>
                  </a:lnTo>
                  <a:lnTo>
                    <a:pt x="217" y="421"/>
                  </a:lnTo>
                  <a:lnTo>
                    <a:pt x="215" y="421"/>
                  </a:lnTo>
                  <a:lnTo>
                    <a:pt x="213" y="421"/>
                  </a:lnTo>
                  <a:lnTo>
                    <a:pt x="209" y="421"/>
                  </a:lnTo>
                  <a:lnTo>
                    <a:pt x="208" y="421"/>
                  </a:lnTo>
                  <a:lnTo>
                    <a:pt x="206" y="421"/>
                  </a:lnTo>
                  <a:lnTo>
                    <a:pt x="204" y="421"/>
                  </a:lnTo>
                  <a:lnTo>
                    <a:pt x="203" y="421"/>
                  </a:lnTo>
                  <a:lnTo>
                    <a:pt x="202" y="421"/>
                  </a:lnTo>
                  <a:lnTo>
                    <a:pt x="201" y="421"/>
                  </a:lnTo>
                  <a:lnTo>
                    <a:pt x="200" y="420"/>
                  </a:lnTo>
                  <a:lnTo>
                    <a:pt x="198" y="419"/>
                  </a:lnTo>
                  <a:lnTo>
                    <a:pt x="196" y="417"/>
                  </a:lnTo>
                  <a:lnTo>
                    <a:pt x="195" y="417"/>
                  </a:lnTo>
                  <a:lnTo>
                    <a:pt x="195" y="416"/>
                  </a:lnTo>
                  <a:lnTo>
                    <a:pt x="194" y="416"/>
                  </a:lnTo>
                  <a:lnTo>
                    <a:pt x="194" y="416"/>
                  </a:lnTo>
                  <a:lnTo>
                    <a:pt x="193" y="416"/>
                  </a:lnTo>
                  <a:lnTo>
                    <a:pt x="192" y="416"/>
                  </a:lnTo>
                  <a:lnTo>
                    <a:pt x="192" y="416"/>
                  </a:lnTo>
                  <a:lnTo>
                    <a:pt x="191" y="416"/>
                  </a:lnTo>
                  <a:lnTo>
                    <a:pt x="186" y="419"/>
                  </a:lnTo>
                  <a:lnTo>
                    <a:pt x="185" y="419"/>
                  </a:lnTo>
                  <a:lnTo>
                    <a:pt x="184" y="420"/>
                  </a:lnTo>
                  <a:lnTo>
                    <a:pt x="181" y="420"/>
                  </a:lnTo>
                  <a:lnTo>
                    <a:pt x="180" y="421"/>
                  </a:lnTo>
                  <a:lnTo>
                    <a:pt x="178" y="421"/>
                  </a:lnTo>
                  <a:lnTo>
                    <a:pt x="177" y="422"/>
                  </a:lnTo>
                  <a:lnTo>
                    <a:pt x="176" y="423"/>
                  </a:lnTo>
                  <a:lnTo>
                    <a:pt x="175" y="423"/>
                  </a:lnTo>
                  <a:lnTo>
                    <a:pt x="175" y="424"/>
                  </a:lnTo>
                  <a:lnTo>
                    <a:pt x="174" y="425"/>
                  </a:lnTo>
                  <a:lnTo>
                    <a:pt x="173" y="426"/>
                  </a:lnTo>
                  <a:lnTo>
                    <a:pt x="173" y="427"/>
                  </a:lnTo>
                  <a:lnTo>
                    <a:pt x="171" y="430"/>
                  </a:lnTo>
                  <a:lnTo>
                    <a:pt x="171" y="431"/>
                  </a:lnTo>
                  <a:lnTo>
                    <a:pt x="170" y="431"/>
                  </a:lnTo>
                  <a:lnTo>
                    <a:pt x="169" y="432"/>
                  </a:lnTo>
                  <a:lnTo>
                    <a:pt x="167" y="434"/>
                  </a:lnTo>
                  <a:lnTo>
                    <a:pt x="166" y="435"/>
                  </a:lnTo>
                  <a:lnTo>
                    <a:pt x="164" y="436"/>
                  </a:lnTo>
                  <a:lnTo>
                    <a:pt x="162" y="437"/>
                  </a:lnTo>
                  <a:lnTo>
                    <a:pt x="161" y="437"/>
                  </a:lnTo>
                  <a:lnTo>
                    <a:pt x="159" y="439"/>
                  </a:lnTo>
                  <a:lnTo>
                    <a:pt x="157" y="440"/>
                  </a:lnTo>
                  <a:lnTo>
                    <a:pt x="155" y="441"/>
                  </a:lnTo>
                  <a:lnTo>
                    <a:pt x="154" y="442"/>
                  </a:lnTo>
                  <a:lnTo>
                    <a:pt x="153" y="442"/>
                  </a:lnTo>
                  <a:lnTo>
                    <a:pt x="151" y="443"/>
                  </a:lnTo>
                  <a:lnTo>
                    <a:pt x="150" y="443"/>
                  </a:lnTo>
                  <a:lnTo>
                    <a:pt x="148" y="443"/>
                  </a:lnTo>
                  <a:lnTo>
                    <a:pt x="147" y="444"/>
                  </a:lnTo>
                  <a:lnTo>
                    <a:pt x="146" y="444"/>
                  </a:lnTo>
                  <a:lnTo>
                    <a:pt x="145" y="444"/>
                  </a:lnTo>
                  <a:lnTo>
                    <a:pt x="143" y="444"/>
                  </a:lnTo>
                  <a:lnTo>
                    <a:pt x="142" y="443"/>
                  </a:lnTo>
                  <a:lnTo>
                    <a:pt x="141" y="443"/>
                  </a:lnTo>
                  <a:lnTo>
                    <a:pt x="140" y="443"/>
                  </a:lnTo>
                  <a:lnTo>
                    <a:pt x="139" y="442"/>
                  </a:lnTo>
                  <a:lnTo>
                    <a:pt x="138" y="441"/>
                  </a:lnTo>
                  <a:lnTo>
                    <a:pt x="137" y="441"/>
                  </a:lnTo>
                  <a:lnTo>
                    <a:pt x="137" y="440"/>
                  </a:lnTo>
                  <a:lnTo>
                    <a:pt x="136" y="439"/>
                  </a:lnTo>
                  <a:lnTo>
                    <a:pt x="137" y="439"/>
                  </a:lnTo>
                  <a:lnTo>
                    <a:pt x="137" y="437"/>
                  </a:lnTo>
                  <a:lnTo>
                    <a:pt x="137" y="435"/>
                  </a:lnTo>
                  <a:lnTo>
                    <a:pt x="138" y="433"/>
                  </a:lnTo>
                  <a:lnTo>
                    <a:pt x="137" y="433"/>
                  </a:lnTo>
                  <a:lnTo>
                    <a:pt x="137" y="432"/>
                  </a:lnTo>
                  <a:lnTo>
                    <a:pt x="137" y="431"/>
                  </a:lnTo>
                  <a:lnTo>
                    <a:pt x="137" y="430"/>
                  </a:lnTo>
                  <a:lnTo>
                    <a:pt x="136" y="430"/>
                  </a:lnTo>
                  <a:lnTo>
                    <a:pt x="136" y="429"/>
                  </a:lnTo>
                  <a:lnTo>
                    <a:pt x="135" y="428"/>
                  </a:lnTo>
                  <a:lnTo>
                    <a:pt x="135" y="428"/>
                  </a:lnTo>
                  <a:lnTo>
                    <a:pt x="133" y="426"/>
                  </a:lnTo>
                  <a:lnTo>
                    <a:pt x="132" y="425"/>
                  </a:lnTo>
                  <a:lnTo>
                    <a:pt x="128" y="423"/>
                  </a:lnTo>
                  <a:lnTo>
                    <a:pt x="127" y="422"/>
                  </a:lnTo>
                  <a:lnTo>
                    <a:pt x="126" y="422"/>
                  </a:lnTo>
                  <a:lnTo>
                    <a:pt x="125" y="421"/>
                  </a:lnTo>
                  <a:lnTo>
                    <a:pt x="123" y="421"/>
                  </a:lnTo>
                  <a:lnTo>
                    <a:pt x="120" y="421"/>
                  </a:lnTo>
                  <a:lnTo>
                    <a:pt x="118" y="420"/>
                  </a:lnTo>
                  <a:lnTo>
                    <a:pt x="117" y="419"/>
                  </a:lnTo>
                  <a:lnTo>
                    <a:pt x="112" y="418"/>
                  </a:lnTo>
                  <a:lnTo>
                    <a:pt x="107" y="416"/>
                  </a:lnTo>
                  <a:lnTo>
                    <a:pt x="106" y="416"/>
                  </a:lnTo>
                  <a:lnTo>
                    <a:pt x="105" y="415"/>
                  </a:lnTo>
                  <a:lnTo>
                    <a:pt x="105" y="415"/>
                  </a:lnTo>
                  <a:lnTo>
                    <a:pt x="104" y="415"/>
                  </a:lnTo>
                  <a:lnTo>
                    <a:pt x="104" y="414"/>
                  </a:lnTo>
                  <a:lnTo>
                    <a:pt x="104" y="414"/>
                  </a:lnTo>
                  <a:lnTo>
                    <a:pt x="106" y="410"/>
                  </a:lnTo>
                  <a:lnTo>
                    <a:pt x="106" y="409"/>
                  </a:lnTo>
                  <a:lnTo>
                    <a:pt x="106" y="409"/>
                  </a:lnTo>
                  <a:lnTo>
                    <a:pt x="106" y="407"/>
                  </a:lnTo>
                  <a:lnTo>
                    <a:pt x="105" y="405"/>
                  </a:lnTo>
                  <a:lnTo>
                    <a:pt x="105" y="405"/>
                  </a:lnTo>
                  <a:lnTo>
                    <a:pt x="105" y="404"/>
                  </a:lnTo>
                  <a:lnTo>
                    <a:pt x="105" y="403"/>
                  </a:lnTo>
                  <a:lnTo>
                    <a:pt x="106" y="402"/>
                  </a:lnTo>
                  <a:lnTo>
                    <a:pt x="107" y="400"/>
                  </a:lnTo>
                  <a:lnTo>
                    <a:pt x="109" y="398"/>
                  </a:lnTo>
                  <a:lnTo>
                    <a:pt x="111" y="396"/>
                  </a:lnTo>
                  <a:lnTo>
                    <a:pt x="112" y="395"/>
                  </a:lnTo>
                  <a:lnTo>
                    <a:pt x="114" y="392"/>
                  </a:lnTo>
                  <a:lnTo>
                    <a:pt x="115" y="390"/>
                  </a:lnTo>
                  <a:lnTo>
                    <a:pt x="116" y="389"/>
                  </a:lnTo>
                  <a:lnTo>
                    <a:pt x="116" y="387"/>
                  </a:lnTo>
                  <a:lnTo>
                    <a:pt x="117" y="385"/>
                  </a:lnTo>
                  <a:lnTo>
                    <a:pt x="118" y="383"/>
                  </a:lnTo>
                  <a:lnTo>
                    <a:pt x="118" y="382"/>
                  </a:lnTo>
                  <a:lnTo>
                    <a:pt x="118" y="381"/>
                  </a:lnTo>
                  <a:lnTo>
                    <a:pt x="118" y="379"/>
                  </a:lnTo>
                  <a:lnTo>
                    <a:pt x="118" y="378"/>
                  </a:lnTo>
                  <a:lnTo>
                    <a:pt x="118" y="377"/>
                  </a:lnTo>
                  <a:lnTo>
                    <a:pt x="118" y="377"/>
                  </a:lnTo>
                  <a:lnTo>
                    <a:pt x="117" y="374"/>
                  </a:lnTo>
                  <a:lnTo>
                    <a:pt x="117" y="373"/>
                  </a:lnTo>
                  <a:lnTo>
                    <a:pt x="116" y="371"/>
                  </a:lnTo>
                  <a:lnTo>
                    <a:pt x="115" y="369"/>
                  </a:lnTo>
                  <a:lnTo>
                    <a:pt x="113" y="366"/>
                  </a:lnTo>
                  <a:lnTo>
                    <a:pt x="112" y="364"/>
                  </a:lnTo>
                  <a:lnTo>
                    <a:pt x="111" y="362"/>
                  </a:lnTo>
                  <a:lnTo>
                    <a:pt x="111" y="361"/>
                  </a:lnTo>
                  <a:lnTo>
                    <a:pt x="111" y="360"/>
                  </a:lnTo>
                  <a:lnTo>
                    <a:pt x="110" y="358"/>
                  </a:lnTo>
                  <a:lnTo>
                    <a:pt x="110" y="356"/>
                  </a:lnTo>
                  <a:lnTo>
                    <a:pt x="110" y="354"/>
                  </a:lnTo>
                  <a:lnTo>
                    <a:pt x="110" y="351"/>
                  </a:lnTo>
                  <a:lnTo>
                    <a:pt x="110" y="350"/>
                  </a:lnTo>
                  <a:lnTo>
                    <a:pt x="110" y="349"/>
                  </a:lnTo>
                  <a:lnTo>
                    <a:pt x="111" y="345"/>
                  </a:lnTo>
                  <a:lnTo>
                    <a:pt x="111" y="343"/>
                  </a:lnTo>
                  <a:lnTo>
                    <a:pt x="111" y="340"/>
                  </a:lnTo>
                  <a:lnTo>
                    <a:pt x="111" y="336"/>
                  </a:lnTo>
                  <a:lnTo>
                    <a:pt x="111" y="333"/>
                  </a:lnTo>
                  <a:lnTo>
                    <a:pt x="111" y="331"/>
                  </a:lnTo>
                  <a:lnTo>
                    <a:pt x="110" y="330"/>
                  </a:lnTo>
                  <a:lnTo>
                    <a:pt x="110" y="328"/>
                  </a:lnTo>
                  <a:lnTo>
                    <a:pt x="109" y="327"/>
                  </a:lnTo>
                  <a:lnTo>
                    <a:pt x="109" y="326"/>
                  </a:lnTo>
                  <a:lnTo>
                    <a:pt x="108" y="325"/>
                  </a:lnTo>
                  <a:lnTo>
                    <a:pt x="107" y="324"/>
                  </a:lnTo>
                  <a:lnTo>
                    <a:pt x="107" y="323"/>
                  </a:lnTo>
                  <a:lnTo>
                    <a:pt x="105" y="322"/>
                  </a:lnTo>
                  <a:lnTo>
                    <a:pt x="104" y="321"/>
                  </a:lnTo>
                  <a:lnTo>
                    <a:pt x="102" y="319"/>
                  </a:lnTo>
                  <a:lnTo>
                    <a:pt x="101" y="319"/>
                  </a:lnTo>
                  <a:lnTo>
                    <a:pt x="100" y="318"/>
                  </a:lnTo>
                  <a:lnTo>
                    <a:pt x="99" y="318"/>
                  </a:lnTo>
                  <a:lnTo>
                    <a:pt x="99" y="318"/>
                  </a:lnTo>
                  <a:lnTo>
                    <a:pt x="98" y="318"/>
                  </a:lnTo>
                  <a:lnTo>
                    <a:pt x="97" y="318"/>
                  </a:lnTo>
                  <a:lnTo>
                    <a:pt x="95" y="318"/>
                  </a:lnTo>
                  <a:lnTo>
                    <a:pt x="94" y="319"/>
                  </a:lnTo>
                  <a:lnTo>
                    <a:pt x="92" y="319"/>
                  </a:lnTo>
                  <a:lnTo>
                    <a:pt x="89" y="321"/>
                  </a:lnTo>
                  <a:lnTo>
                    <a:pt x="84" y="322"/>
                  </a:lnTo>
                  <a:lnTo>
                    <a:pt x="82" y="323"/>
                  </a:lnTo>
                  <a:lnTo>
                    <a:pt x="81" y="323"/>
                  </a:lnTo>
                  <a:lnTo>
                    <a:pt x="79" y="323"/>
                  </a:lnTo>
                  <a:lnTo>
                    <a:pt x="78" y="323"/>
                  </a:lnTo>
                  <a:lnTo>
                    <a:pt x="73" y="322"/>
                  </a:lnTo>
                  <a:lnTo>
                    <a:pt x="70" y="322"/>
                  </a:lnTo>
                  <a:lnTo>
                    <a:pt x="64" y="321"/>
                  </a:lnTo>
                  <a:lnTo>
                    <a:pt x="62" y="321"/>
                  </a:lnTo>
                  <a:lnTo>
                    <a:pt x="61" y="321"/>
                  </a:lnTo>
                  <a:lnTo>
                    <a:pt x="54" y="322"/>
                  </a:lnTo>
                  <a:lnTo>
                    <a:pt x="53" y="322"/>
                  </a:lnTo>
                  <a:lnTo>
                    <a:pt x="52" y="322"/>
                  </a:lnTo>
                  <a:lnTo>
                    <a:pt x="51" y="322"/>
                  </a:lnTo>
                  <a:lnTo>
                    <a:pt x="50" y="322"/>
                  </a:lnTo>
                  <a:lnTo>
                    <a:pt x="49" y="321"/>
                  </a:lnTo>
                  <a:lnTo>
                    <a:pt x="48" y="321"/>
                  </a:lnTo>
                  <a:lnTo>
                    <a:pt x="47" y="320"/>
                  </a:lnTo>
                  <a:lnTo>
                    <a:pt x="46" y="320"/>
                  </a:lnTo>
                  <a:lnTo>
                    <a:pt x="45" y="319"/>
                  </a:lnTo>
                  <a:lnTo>
                    <a:pt x="44" y="318"/>
                  </a:lnTo>
                  <a:lnTo>
                    <a:pt x="43" y="317"/>
                  </a:lnTo>
                  <a:lnTo>
                    <a:pt x="42" y="317"/>
                  </a:lnTo>
                  <a:lnTo>
                    <a:pt x="42" y="316"/>
                  </a:lnTo>
                  <a:lnTo>
                    <a:pt x="42" y="315"/>
                  </a:lnTo>
                  <a:lnTo>
                    <a:pt x="41" y="314"/>
                  </a:lnTo>
                  <a:lnTo>
                    <a:pt x="41" y="313"/>
                  </a:lnTo>
                  <a:lnTo>
                    <a:pt x="40" y="311"/>
                  </a:lnTo>
                  <a:lnTo>
                    <a:pt x="40" y="310"/>
                  </a:lnTo>
                  <a:lnTo>
                    <a:pt x="40" y="308"/>
                  </a:lnTo>
                  <a:lnTo>
                    <a:pt x="40" y="305"/>
                  </a:lnTo>
                  <a:lnTo>
                    <a:pt x="40" y="304"/>
                  </a:lnTo>
                  <a:lnTo>
                    <a:pt x="40" y="303"/>
                  </a:lnTo>
                  <a:lnTo>
                    <a:pt x="39" y="302"/>
                  </a:lnTo>
                  <a:lnTo>
                    <a:pt x="38" y="301"/>
                  </a:lnTo>
                  <a:lnTo>
                    <a:pt x="38" y="300"/>
                  </a:lnTo>
                  <a:lnTo>
                    <a:pt x="36" y="298"/>
                  </a:lnTo>
                  <a:lnTo>
                    <a:pt x="34" y="297"/>
                  </a:lnTo>
                  <a:lnTo>
                    <a:pt x="32" y="295"/>
                  </a:lnTo>
                  <a:lnTo>
                    <a:pt x="31" y="294"/>
                  </a:lnTo>
                  <a:lnTo>
                    <a:pt x="30" y="293"/>
                  </a:lnTo>
                  <a:lnTo>
                    <a:pt x="29" y="291"/>
                  </a:lnTo>
                  <a:lnTo>
                    <a:pt x="28" y="290"/>
                  </a:lnTo>
                  <a:lnTo>
                    <a:pt x="27" y="290"/>
                  </a:lnTo>
                  <a:lnTo>
                    <a:pt x="26" y="289"/>
                  </a:lnTo>
                  <a:lnTo>
                    <a:pt x="25" y="288"/>
                  </a:lnTo>
                  <a:lnTo>
                    <a:pt x="23" y="288"/>
                  </a:lnTo>
                  <a:lnTo>
                    <a:pt x="22" y="287"/>
                  </a:lnTo>
                  <a:lnTo>
                    <a:pt x="21" y="287"/>
                  </a:lnTo>
                  <a:lnTo>
                    <a:pt x="17" y="287"/>
                  </a:lnTo>
                  <a:lnTo>
                    <a:pt x="16" y="287"/>
                  </a:lnTo>
                  <a:lnTo>
                    <a:pt x="15" y="286"/>
                  </a:lnTo>
                  <a:lnTo>
                    <a:pt x="14" y="286"/>
                  </a:lnTo>
                  <a:lnTo>
                    <a:pt x="13" y="286"/>
                  </a:lnTo>
                  <a:lnTo>
                    <a:pt x="12" y="285"/>
                  </a:lnTo>
                  <a:lnTo>
                    <a:pt x="11" y="285"/>
                  </a:lnTo>
                  <a:lnTo>
                    <a:pt x="10" y="284"/>
                  </a:lnTo>
                  <a:lnTo>
                    <a:pt x="9" y="283"/>
                  </a:lnTo>
                  <a:lnTo>
                    <a:pt x="8" y="283"/>
                  </a:lnTo>
                  <a:lnTo>
                    <a:pt x="7" y="282"/>
                  </a:lnTo>
                  <a:lnTo>
                    <a:pt x="6" y="281"/>
                  </a:lnTo>
                  <a:lnTo>
                    <a:pt x="6" y="280"/>
                  </a:lnTo>
                  <a:lnTo>
                    <a:pt x="5" y="279"/>
                  </a:lnTo>
                  <a:lnTo>
                    <a:pt x="5" y="277"/>
                  </a:lnTo>
                  <a:lnTo>
                    <a:pt x="4" y="275"/>
                  </a:lnTo>
                  <a:lnTo>
                    <a:pt x="4" y="274"/>
                  </a:lnTo>
                  <a:lnTo>
                    <a:pt x="3" y="273"/>
                  </a:lnTo>
                  <a:lnTo>
                    <a:pt x="1" y="270"/>
                  </a:lnTo>
                  <a:lnTo>
                    <a:pt x="1" y="269"/>
                  </a:lnTo>
                  <a:lnTo>
                    <a:pt x="0" y="268"/>
                  </a:lnTo>
                  <a:lnTo>
                    <a:pt x="0" y="267"/>
                  </a:lnTo>
                  <a:lnTo>
                    <a:pt x="0" y="266"/>
                  </a:lnTo>
                  <a:lnTo>
                    <a:pt x="0" y="265"/>
                  </a:lnTo>
                  <a:lnTo>
                    <a:pt x="0" y="264"/>
                  </a:lnTo>
                  <a:lnTo>
                    <a:pt x="0" y="263"/>
                  </a:lnTo>
                  <a:lnTo>
                    <a:pt x="1" y="262"/>
                  </a:lnTo>
                  <a:lnTo>
                    <a:pt x="2" y="261"/>
                  </a:lnTo>
                  <a:lnTo>
                    <a:pt x="2" y="260"/>
                  </a:lnTo>
                  <a:lnTo>
                    <a:pt x="3" y="260"/>
                  </a:lnTo>
                  <a:lnTo>
                    <a:pt x="4" y="259"/>
                  </a:lnTo>
                  <a:lnTo>
                    <a:pt x="7" y="258"/>
                  </a:lnTo>
                  <a:lnTo>
                    <a:pt x="8" y="257"/>
                  </a:lnTo>
                  <a:lnTo>
                    <a:pt x="9" y="256"/>
                  </a:lnTo>
                  <a:lnTo>
                    <a:pt x="9" y="256"/>
                  </a:lnTo>
                  <a:lnTo>
                    <a:pt x="10" y="255"/>
                  </a:lnTo>
                  <a:lnTo>
                    <a:pt x="10" y="254"/>
                  </a:lnTo>
                  <a:lnTo>
                    <a:pt x="12" y="250"/>
                  </a:lnTo>
                  <a:lnTo>
                    <a:pt x="12" y="249"/>
                  </a:lnTo>
                  <a:lnTo>
                    <a:pt x="13" y="248"/>
                  </a:lnTo>
                  <a:lnTo>
                    <a:pt x="15" y="244"/>
                  </a:lnTo>
                  <a:lnTo>
                    <a:pt x="16" y="243"/>
                  </a:lnTo>
                  <a:lnTo>
                    <a:pt x="16" y="242"/>
                  </a:lnTo>
                  <a:lnTo>
                    <a:pt x="17" y="240"/>
                  </a:lnTo>
                  <a:lnTo>
                    <a:pt x="17" y="238"/>
                  </a:lnTo>
                  <a:lnTo>
                    <a:pt x="17" y="236"/>
                  </a:lnTo>
                  <a:lnTo>
                    <a:pt x="17" y="234"/>
                  </a:lnTo>
                  <a:lnTo>
                    <a:pt x="17" y="233"/>
                  </a:lnTo>
                  <a:lnTo>
                    <a:pt x="17" y="231"/>
                  </a:lnTo>
                  <a:lnTo>
                    <a:pt x="16" y="225"/>
                  </a:lnTo>
                  <a:lnTo>
                    <a:pt x="15" y="224"/>
                  </a:lnTo>
                  <a:lnTo>
                    <a:pt x="14" y="223"/>
                  </a:lnTo>
                  <a:lnTo>
                    <a:pt x="14" y="221"/>
                  </a:lnTo>
                  <a:lnTo>
                    <a:pt x="13" y="220"/>
                  </a:lnTo>
                  <a:lnTo>
                    <a:pt x="12" y="218"/>
                  </a:lnTo>
                  <a:lnTo>
                    <a:pt x="11" y="217"/>
                  </a:lnTo>
                  <a:lnTo>
                    <a:pt x="10" y="216"/>
                  </a:lnTo>
                  <a:lnTo>
                    <a:pt x="10" y="215"/>
                  </a:lnTo>
                  <a:lnTo>
                    <a:pt x="10" y="213"/>
                  </a:lnTo>
                  <a:lnTo>
                    <a:pt x="10" y="211"/>
                  </a:lnTo>
                  <a:lnTo>
                    <a:pt x="10" y="205"/>
                  </a:lnTo>
                  <a:lnTo>
                    <a:pt x="10" y="202"/>
                  </a:lnTo>
                  <a:lnTo>
                    <a:pt x="10" y="201"/>
                  </a:lnTo>
                  <a:lnTo>
                    <a:pt x="10" y="200"/>
                  </a:lnTo>
                  <a:lnTo>
                    <a:pt x="9" y="199"/>
                  </a:lnTo>
                  <a:lnTo>
                    <a:pt x="8" y="196"/>
                  </a:lnTo>
                  <a:lnTo>
                    <a:pt x="7" y="193"/>
                  </a:lnTo>
                  <a:lnTo>
                    <a:pt x="7" y="191"/>
                  </a:lnTo>
                  <a:lnTo>
                    <a:pt x="6" y="189"/>
                  </a:lnTo>
                  <a:lnTo>
                    <a:pt x="4" y="186"/>
                  </a:lnTo>
                  <a:lnTo>
                    <a:pt x="4" y="185"/>
                  </a:lnTo>
                  <a:lnTo>
                    <a:pt x="3" y="184"/>
                  </a:lnTo>
                  <a:lnTo>
                    <a:pt x="3" y="183"/>
                  </a:lnTo>
                  <a:lnTo>
                    <a:pt x="3" y="182"/>
                  </a:lnTo>
                  <a:lnTo>
                    <a:pt x="4" y="181"/>
                  </a:lnTo>
                  <a:lnTo>
                    <a:pt x="4" y="180"/>
                  </a:lnTo>
                  <a:lnTo>
                    <a:pt x="4" y="179"/>
                  </a:lnTo>
                  <a:lnTo>
                    <a:pt x="5" y="178"/>
                  </a:lnTo>
                  <a:lnTo>
                    <a:pt x="6" y="177"/>
                  </a:lnTo>
                  <a:lnTo>
                    <a:pt x="8" y="175"/>
                  </a:lnTo>
                  <a:lnTo>
                    <a:pt x="11" y="172"/>
                  </a:lnTo>
                  <a:lnTo>
                    <a:pt x="13" y="170"/>
                  </a:lnTo>
                  <a:lnTo>
                    <a:pt x="14" y="169"/>
                  </a:lnTo>
                  <a:lnTo>
                    <a:pt x="14" y="170"/>
                  </a:lnTo>
                  <a:lnTo>
                    <a:pt x="15" y="171"/>
                  </a:lnTo>
                  <a:lnTo>
                    <a:pt x="16" y="172"/>
                  </a:lnTo>
                  <a:lnTo>
                    <a:pt x="18" y="173"/>
                  </a:lnTo>
                  <a:lnTo>
                    <a:pt x="21" y="175"/>
                  </a:lnTo>
                  <a:lnTo>
                    <a:pt x="23" y="176"/>
                  </a:lnTo>
                  <a:lnTo>
                    <a:pt x="29" y="179"/>
                  </a:lnTo>
                  <a:lnTo>
                    <a:pt x="31" y="180"/>
                  </a:lnTo>
                  <a:lnTo>
                    <a:pt x="33" y="181"/>
                  </a:lnTo>
                  <a:lnTo>
                    <a:pt x="35" y="182"/>
                  </a:lnTo>
                  <a:lnTo>
                    <a:pt x="37" y="183"/>
                  </a:lnTo>
                  <a:lnTo>
                    <a:pt x="40" y="184"/>
                  </a:lnTo>
                  <a:lnTo>
                    <a:pt x="41" y="184"/>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30" name="Freeform 242">
              <a:extLst>
                <a:ext uri="{FF2B5EF4-FFF2-40B4-BE49-F238E27FC236}">
                  <a16:creationId xmlns:a16="http://schemas.microsoft.com/office/drawing/2014/main" id="{66B4AE3B-724C-450F-BE11-6E27721BEF03}"/>
                </a:ext>
              </a:extLst>
            </p:cNvPr>
            <p:cNvSpPr>
              <a:spLocks/>
            </p:cNvSpPr>
            <p:nvPr/>
          </p:nvSpPr>
          <p:spPr bwMode="auto">
            <a:xfrm>
              <a:off x="7366420" y="4532789"/>
              <a:ext cx="206253" cy="256612"/>
            </a:xfrm>
            <a:custGeom>
              <a:avLst/>
              <a:gdLst>
                <a:gd name="T0" fmla="*/ 4 w 172"/>
                <a:gd name="T1" fmla="*/ 185 h 195"/>
                <a:gd name="T2" fmla="*/ 9 w 172"/>
                <a:gd name="T3" fmla="*/ 184 h 195"/>
                <a:gd name="T4" fmla="*/ 13 w 172"/>
                <a:gd name="T5" fmla="*/ 180 h 195"/>
                <a:gd name="T6" fmla="*/ 20 w 172"/>
                <a:gd name="T7" fmla="*/ 172 h 195"/>
                <a:gd name="T8" fmla="*/ 24 w 172"/>
                <a:gd name="T9" fmla="*/ 170 h 195"/>
                <a:gd name="T10" fmla="*/ 28 w 172"/>
                <a:gd name="T11" fmla="*/ 170 h 195"/>
                <a:gd name="T12" fmla="*/ 34 w 172"/>
                <a:gd name="T13" fmla="*/ 171 h 195"/>
                <a:gd name="T14" fmla="*/ 43 w 172"/>
                <a:gd name="T15" fmla="*/ 175 h 195"/>
                <a:gd name="T16" fmla="*/ 50 w 172"/>
                <a:gd name="T17" fmla="*/ 177 h 195"/>
                <a:gd name="T18" fmla="*/ 57 w 172"/>
                <a:gd name="T19" fmla="*/ 180 h 195"/>
                <a:gd name="T20" fmla="*/ 64 w 172"/>
                <a:gd name="T21" fmla="*/ 183 h 195"/>
                <a:gd name="T22" fmla="*/ 69 w 172"/>
                <a:gd name="T23" fmla="*/ 183 h 195"/>
                <a:gd name="T24" fmla="*/ 71 w 172"/>
                <a:gd name="T25" fmla="*/ 185 h 195"/>
                <a:gd name="T26" fmla="*/ 73 w 172"/>
                <a:gd name="T27" fmla="*/ 190 h 195"/>
                <a:gd name="T28" fmla="*/ 76 w 172"/>
                <a:gd name="T29" fmla="*/ 193 h 195"/>
                <a:gd name="T30" fmla="*/ 78 w 172"/>
                <a:gd name="T31" fmla="*/ 195 h 195"/>
                <a:gd name="T32" fmla="*/ 83 w 172"/>
                <a:gd name="T33" fmla="*/ 195 h 195"/>
                <a:gd name="T34" fmla="*/ 89 w 172"/>
                <a:gd name="T35" fmla="*/ 193 h 195"/>
                <a:gd name="T36" fmla="*/ 94 w 172"/>
                <a:gd name="T37" fmla="*/ 189 h 195"/>
                <a:gd name="T38" fmla="*/ 97 w 172"/>
                <a:gd name="T39" fmla="*/ 185 h 195"/>
                <a:gd name="T40" fmla="*/ 96 w 172"/>
                <a:gd name="T41" fmla="*/ 178 h 195"/>
                <a:gd name="T42" fmla="*/ 96 w 172"/>
                <a:gd name="T43" fmla="*/ 173 h 195"/>
                <a:gd name="T44" fmla="*/ 99 w 172"/>
                <a:gd name="T45" fmla="*/ 169 h 195"/>
                <a:gd name="T46" fmla="*/ 109 w 172"/>
                <a:gd name="T47" fmla="*/ 160 h 195"/>
                <a:gd name="T48" fmla="*/ 112 w 172"/>
                <a:gd name="T49" fmla="*/ 157 h 195"/>
                <a:gd name="T50" fmla="*/ 115 w 172"/>
                <a:gd name="T51" fmla="*/ 157 h 195"/>
                <a:gd name="T52" fmla="*/ 118 w 172"/>
                <a:gd name="T53" fmla="*/ 159 h 195"/>
                <a:gd name="T54" fmla="*/ 124 w 172"/>
                <a:gd name="T55" fmla="*/ 167 h 195"/>
                <a:gd name="T56" fmla="*/ 130 w 172"/>
                <a:gd name="T57" fmla="*/ 171 h 195"/>
                <a:gd name="T58" fmla="*/ 135 w 172"/>
                <a:gd name="T59" fmla="*/ 172 h 195"/>
                <a:gd name="T60" fmla="*/ 142 w 172"/>
                <a:gd name="T61" fmla="*/ 170 h 195"/>
                <a:gd name="T62" fmla="*/ 149 w 172"/>
                <a:gd name="T63" fmla="*/ 169 h 195"/>
                <a:gd name="T64" fmla="*/ 156 w 172"/>
                <a:gd name="T65" fmla="*/ 171 h 195"/>
                <a:gd name="T66" fmla="*/ 161 w 172"/>
                <a:gd name="T67" fmla="*/ 171 h 195"/>
                <a:gd name="T68" fmla="*/ 168 w 172"/>
                <a:gd name="T69" fmla="*/ 168 h 195"/>
                <a:gd name="T70" fmla="*/ 171 w 172"/>
                <a:gd name="T71" fmla="*/ 166 h 195"/>
                <a:gd name="T72" fmla="*/ 172 w 172"/>
                <a:gd name="T73" fmla="*/ 162 h 195"/>
                <a:gd name="T74" fmla="*/ 171 w 172"/>
                <a:gd name="T75" fmla="*/ 158 h 195"/>
                <a:gd name="T76" fmla="*/ 162 w 172"/>
                <a:gd name="T77" fmla="*/ 146 h 195"/>
                <a:gd name="T78" fmla="*/ 155 w 172"/>
                <a:gd name="T79" fmla="*/ 132 h 195"/>
                <a:gd name="T80" fmla="*/ 154 w 172"/>
                <a:gd name="T81" fmla="*/ 127 h 195"/>
                <a:gd name="T82" fmla="*/ 155 w 172"/>
                <a:gd name="T83" fmla="*/ 118 h 195"/>
                <a:gd name="T84" fmla="*/ 158 w 172"/>
                <a:gd name="T85" fmla="*/ 109 h 195"/>
                <a:gd name="T86" fmla="*/ 157 w 172"/>
                <a:gd name="T87" fmla="*/ 105 h 195"/>
                <a:gd name="T88" fmla="*/ 151 w 172"/>
                <a:gd name="T89" fmla="*/ 93 h 195"/>
                <a:gd name="T90" fmla="*/ 151 w 172"/>
                <a:gd name="T91" fmla="*/ 88 h 195"/>
                <a:gd name="T92" fmla="*/ 150 w 172"/>
                <a:gd name="T93" fmla="*/ 80 h 195"/>
                <a:gd name="T94" fmla="*/ 147 w 172"/>
                <a:gd name="T95" fmla="*/ 65 h 195"/>
                <a:gd name="T96" fmla="*/ 146 w 172"/>
                <a:gd name="T97" fmla="*/ 44 h 195"/>
                <a:gd name="T98" fmla="*/ 147 w 172"/>
                <a:gd name="T99" fmla="*/ 32 h 195"/>
                <a:gd name="T100" fmla="*/ 146 w 172"/>
                <a:gd name="T101" fmla="*/ 26 h 195"/>
                <a:gd name="T102" fmla="*/ 140 w 172"/>
                <a:gd name="T103" fmla="*/ 15 h 195"/>
                <a:gd name="T104" fmla="*/ 135 w 172"/>
                <a:gd name="T105" fmla="*/ 6 h 195"/>
                <a:gd name="T106" fmla="*/ 133 w 172"/>
                <a:gd name="T107" fmla="*/ 1 h 195"/>
                <a:gd name="T108" fmla="*/ 136 w 172"/>
                <a:gd name="T109"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2" h="195">
                  <a:moveTo>
                    <a:pt x="0" y="184"/>
                  </a:moveTo>
                  <a:lnTo>
                    <a:pt x="2" y="185"/>
                  </a:lnTo>
                  <a:lnTo>
                    <a:pt x="3" y="185"/>
                  </a:lnTo>
                  <a:lnTo>
                    <a:pt x="4" y="185"/>
                  </a:lnTo>
                  <a:lnTo>
                    <a:pt x="5" y="185"/>
                  </a:lnTo>
                  <a:lnTo>
                    <a:pt x="6" y="185"/>
                  </a:lnTo>
                  <a:lnTo>
                    <a:pt x="8" y="184"/>
                  </a:lnTo>
                  <a:lnTo>
                    <a:pt x="9" y="184"/>
                  </a:lnTo>
                  <a:lnTo>
                    <a:pt x="9" y="184"/>
                  </a:lnTo>
                  <a:lnTo>
                    <a:pt x="10" y="183"/>
                  </a:lnTo>
                  <a:lnTo>
                    <a:pt x="11" y="182"/>
                  </a:lnTo>
                  <a:lnTo>
                    <a:pt x="13" y="180"/>
                  </a:lnTo>
                  <a:lnTo>
                    <a:pt x="15" y="177"/>
                  </a:lnTo>
                  <a:lnTo>
                    <a:pt x="18" y="174"/>
                  </a:lnTo>
                  <a:lnTo>
                    <a:pt x="19" y="173"/>
                  </a:lnTo>
                  <a:lnTo>
                    <a:pt x="20" y="172"/>
                  </a:lnTo>
                  <a:lnTo>
                    <a:pt x="21" y="171"/>
                  </a:lnTo>
                  <a:lnTo>
                    <a:pt x="22" y="171"/>
                  </a:lnTo>
                  <a:lnTo>
                    <a:pt x="23" y="170"/>
                  </a:lnTo>
                  <a:lnTo>
                    <a:pt x="24" y="170"/>
                  </a:lnTo>
                  <a:lnTo>
                    <a:pt x="25" y="170"/>
                  </a:lnTo>
                  <a:lnTo>
                    <a:pt x="26" y="170"/>
                  </a:lnTo>
                  <a:lnTo>
                    <a:pt x="27" y="170"/>
                  </a:lnTo>
                  <a:lnTo>
                    <a:pt x="28" y="170"/>
                  </a:lnTo>
                  <a:lnTo>
                    <a:pt x="29" y="170"/>
                  </a:lnTo>
                  <a:lnTo>
                    <a:pt x="30" y="170"/>
                  </a:lnTo>
                  <a:lnTo>
                    <a:pt x="32" y="171"/>
                  </a:lnTo>
                  <a:lnTo>
                    <a:pt x="34" y="171"/>
                  </a:lnTo>
                  <a:lnTo>
                    <a:pt x="35" y="172"/>
                  </a:lnTo>
                  <a:lnTo>
                    <a:pt x="39" y="173"/>
                  </a:lnTo>
                  <a:lnTo>
                    <a:pt x="41" y="174"/>
                  </a:lnTo>
                  <a:lnTo>
                    <a:pt x="43" y="175"/>
                  </a:lnTo>
                  <a:lnTo>
                    <a:pt x="45" y="175"/>
                  </a:lnTo>
                  <a:lnTo>
                    <a:pt x="46" y="176"/>
                  </a:lnTo>
                  <a:lnTo>
                    <a:pt x="49" y="176"/>
                  </a:lnTo>
                  <a:lnTo>
                    <a:pt x="50" y="177"/>
                  </a:lnTo>
                  <a:lnTo>
                    <a:pt x="51" y="177"/>
                  </a:lnTo>
                  <a:lnTo>
                    <a:pt x="52" y="178"/>
                  </a:lnTo>
                  <a:lnTo>
                    <a:pt x="55" y="179"/>
                  </a:lnTo>
                  <a:lnTo>
                    <a:pt x="57" y="180"/>
                  </a:lnTo>
                  <a:lnTo>
                    <a:pt x="60" y="181"/>
                  </a:lnTo>
                  <a:lnTo>
                    <a:pt x="62" y="182"/>
                  </a:lnTo>
                  <a:lnTo>
                    <a:pt x="63" y="183"/>
                  </a:lnTo>
                  <a:lnTo>
                    <a:pt x="64" y="183"/>
                  </a:lnTo>
                  <a:lnTo>
                    <a:pt x="65" y="183"/>
                  </a:lnTo>
                  <a:lnTo>
                    <a:pt x="68" y="182"/>
                  </a:lnTo>
                  <a:lnTo>
                    <a:pt x="69" y="182"/>
                  </a:lnTo>
                  <a:lnTo>
                    <a:pt x="69" y="183"/>
                  </a:lnTo>
                  <a:lnTo>
                    <a:pt x="70" y="183"/>
                  </a:lnTo>
                  <a:lnTo>
                    <a:pt x="70" y="183"/>
                  </a:lnTo>
                  <a:lnTo>
                    <a:pt x="71" y="184"/>
                  </a:lnTo>
                  <a:lnTo>
                    <a:pt x="71" y="185"/>
                  </a:lnTo>
                  <a:lnTo>
                    <a:pt x="72" y="186"/>
                  </a:lnTo>
                  <a:lnTo>
                    <a:pt x="73" y="188"/>
                  </a:lnTo>
                  <a:lnTo>
                    <a:pt x="73" y="189"/>
                  </a:lnTo>
                  <a:lnTo>
                    <a:pt x="73" y="190"/>
                  </a:lnTo>
                  <a:lnTo>
                    <a:pt x="73" y="191"/>
                  </a:lnTo>
                  <a:lnTo>
                    <a:pt x="74" y="192"/>
                  </a:lnTo>
                  <a:lnTo>
                    <a:pt x="75" y="193"/>
                  </a:lnTo>
                  <a:lnTo>
                    <a:pt x="76" y="193"/>
                  </a:lnTo>
                  <a:lnTo>
                    <a:pt x="76" y="194"/>
                  </a:lnTo>
                  <a:lnTo>
                    <a:pt x="77" y="194"/>
                  </a:lnTo>
                  <a:lnTo>
                    <a:pt x="77" y="195"/>
                  </a:lnTo>
                  <a:lnTo>
                    <a:pt x="78" y="195"/>
                  </a:lnTo>
                  <a:lnTo>
                    <a:pt x="79" y="195"/>
                  </a:lnTo>
                  <a:lnTo>
                    <a:pt x="80" y="195"/>
                  </a:lnTo>
                  <a:lnTo>
                    <a:pt x="81" y="195"/>
                  </a:lnTo>
                  <a:lnTo>
                    <a:pt x="83" y="195"/>
                  </a:lnTo>
                  <a:lnTo>
                    <a:pt x="85" y="195"/>
                  </a:lnTo>
                  <a:lnTo>
                    <a:pt x="86" y="194"/>
                  </a:lnTo>
                  <a:lnTo>
                    <a:pt x="88" y="194"/>
                  </a:lnTo>
                  <a:lnTo>
                    <a:pt x="89" y="193"/>
                  </a:lnTo>
                  <a:lnTo>
                    <a:pt x="90" y="192"/>
                  </a:lnTo>
                  <a:lnTo>
                    <a:pt x="91" y="191"/>
                  </a:lnTo>
                  <a:lnTo>
                    <a:pt x="94" y="190"/>
                  </a:lnTo>
                  <a:lnTo>
                    <a:pt x="94" y="189"/>
                  </a:lnTo>
                  <a:lnTo>
                    <a:pt x="95" y="189"/>
                  </a:lnTo>
                  <a:lnTo>
                    <a:pt x="96" y="188"/>
                  </a:lnTo>
                  <a:lnTo>
                    <a:pt x="96" y="186"/>
                  </a:lnTo>
                  <a:lnTo>
                    <a:pt x="97" y="185"/>
                  </a:lnTo>
                  <a:lnTo>
                    <a:pt x="97" y="184"/>
                  </a:lnTo>
                  <a:lnTo>
                    <a:pt x="97" y="183"/>
                  </a:lnTo>
                  <a:lnTo>
                    <a:pt x="97" y="182"/>
                  </a:lnTo>
                  <a:lnTo>
                    <a:pt x="96" y="178"/>
                  </a:lnTo>
                  <a:lnTo>
                    <a:pt x="96" y="176"/>
                  </a:lnTo>
                  <a:lnTo>
                    <a:pt x="96" y="175"/>
                  </a:lnTo>
                  <a:lnTo>
                    <a:pt x="96" y="174"/>
                  </a:lnTo>
                  <a:lnTo>
                    <a:pt x="96" y="173"/>
                  </a:lnTo>
                  <a:lnTo>
                    <a:pt x="97" y="172"/>
                  </a:lnTo>
                  <a:lnTo>
                    <a:pt x="97" y="171"/>
                  </a:lnTo>
                  <a:lnTo>
                    <a:pt x="98" y="170"/>
                  </a:lnTo>
                  <a:lnTo>
                    <a:pt x="99" y="169"/>
                  </a:lnTo>
                  <a:lnTo>
                    <a:pt x="100" y="168"/>
                  </a:lnTo>
                  <a:lnTo>
                    <a:pt x="103" y="165"/>
                  </a:lnTo>
                  <a:lnTo>
                    <a:pt x="106" y="162"/>
                  </a:lnTo>
                  <a:lnTo>
                    <a:pt x="109" y="160"/>
                  </a:lnTo>
                  <a:lnTo>
                    <a:pt x="110" y="159"/>
                  </a:lnTo>
                  <a:lnTo>
                    <a:pt x="111" y="158"/>
                  </a:lnTo>
                  <a:lnTo>
                    <a:pt x="112" y="157"/>
                  </a:lnTo>
                  <a:lnTo>
                    <a:pt x="112" y="157"/>
                  </a:lnTo>
                  <a:lnTo>
                    <a:pt x="113" y="157"/>
                  </a:lnTo>
                  <a:lnTo>
                    <a:pt x="113" y="156"/>
                  </a:lnTo>
                  <a:lnTo>
                    <a:pt x="114" y="156"/>
                  </a:lnTo>
                  <a:lnTo>
                    <a:pt x="115" y="157"/>
                  </a:lnTo>
                  <a:lnTo>
                    <a:pt x="116" y="157"/>
                  </a:lnTo>
                  <a:lnTo>
                    <a:pt x="117" y="158"/>
                  </a:lnTo>
                  <a:lnTo>
                    <a:pt x="117" y="158"/>
                  </a:lnTo>
                  <a:lnTo>
                    <a:pt x="118" y="159"/>
                  </a:lnTo>
                  <a:lnTo>
                    <a:pt x="120" y="162"/>
                  </a:lnTo>
                  <a:lnTo>
                    <a:pt x="122" y="165"/>
                  </a:lnTo>
                  <a:lnTo>
                    <a:pt x="123" y="166"/>
                  </a:lnTo>
                  <a:lnTo>
                    <a:pt x="124" y="167"/>
                  </a:lnTo>
                  <a:lnTo>
                    <a:pt x="125" y="168"/>
                  </a:lnTo>
                  <a:lnTo>
                    <a:pt x="127" y="169"/>
                  </a:lnTo>
                  <a:lnTo>
                    <a:pt x="128" y="170"/>
                  </a:lnTo>
                  <a:lnTo>
                    <a:pt x="130" y="171"/>
                  </a:lnTo>
                  <a:lnTo>
                    <a:pt x="131" y="171"/>
                  </a:lnTo>
                  <a:lnTo>
                    <a:pt x="133" y="172"/>
                  </a:lnTo>
                  <a:lnTo>
                    <a:pt x="134" y="172"/>
                  </a:lnTo>
                  <a:lnTo>
                    <a:pt x="135" y="172"/>
                  </a:lnTo>
                  <a:lnTo>
                    <a:pt x="136" y="172"/>
                  </a:lnTo>
                  <a:lnTo>
                    <a:pt x="137" y="172"/>
                  </a:lnTo>
                  <a:lnTo>
                    <a:pt x="138" y="171"/>
                  </a:lnTo>
                  <a:lnTo>
                    <a:pt x="142" y="170"/>
                  </a:lnTo>
                  <a:lnTo>
                    <a:pt x="145" y="169"/>
                  </a:lnTo>
                  <a:lnTo>
                    <a:pt x="146" y="169"/>
                  </a:lnTo>
                  <a:lnTo>
                    <a:pt x="147" y="169"/>
                  </a:lnTo>
                  <a:lnTo>
                    <a:pt x="149" y="169"/>
                  </a:lnTo>
                  <a:lnTo>
                    <a:pt x="151" y="169"/>
                  </a:lnTo>
                  <a:lnTo>
                    <a:pt x="153" y="170"/>
                  </a:lnTo>
                  <a:lnTo>
                    <a:pt x="155" y="171"/>
                  </a:lnTo>
                  <a:lnTo>
                    <a:pt x="156" y="171"/>
                  </a:lnTo>
                  <a:lnTo>
                    <a:pt x="157" y="171"/>
                  </a:lnTo>
                  <a:lnTo>
                    <a:pt x="158" y="171"/>
                  </a:lnTo>
                  <a:lnTo>
                    <a:pt x="160" y="171"/>
                  </a:lnTo>
                  <a:lnTo>
                    <a:pt x="161" y="171"/>
                  </a:lnTo>
                  <a:lnTo>
                    <a:pt x="163" y="171"/>
                  </a:lnTo>
                  <a:lnTo>
                    <a:pt x="165" y="170"/>
                  </a:lnTo>
                  <a:lnTo>
                    <a:pt x="167" y="169"/>
                  </a:lnTo>
                  <a:lnTo>
                    <a:pt x="168" y="168"/>
                  </a:lnTo>
                  <a:lnTo>
                    <a:pt x="169" y="168"/>
                  </a:lnTo>
                  <a:lnTo>
                    <a:pt x="170" y="167"/>
                  </a:lnTo>
                  <a:lnTo>
                    <a:pt x="171" y="167"/>
                  </a:lnTo>
                  <a:lnTo>
                    <a:pt x="171" y="166"/>
                  </a:lnTo>
                  <a:lnTo>
                    <a:pt x="172" y="165"/>
                  </a:lnTo>
                  <a:lnTo>
                    <a:pt x="172" y="164"/>
                  </a:lnTo>
                  <a:lnTo>
                    <a:pt x="172" y="163"/>
                  </a:lnTo>
                  <a:lnTo>
                    <a:pt x="172" y="162"/>
                  </a:lnTo>
                  <a:lnTo>
                    <a:pt x="172" y="161"/>
                  </a:lnTo>
                  <a:lnTo>
                    <a:pt x="171" y="160"/>
                  </a:lnTo>
                  <a:lnTo>
                    <a:pt x="171" y="159"/>
                  </a:lnTo>
                  <a:lnTo>
                    <a:pt x="171" y="158"/>
                  </a:lnTo>
                  <a:lnTo>
                    <a:pt x="170" y="157"/>
                  </a:lnTo>
                  <a:lnTo>
                    <a:pt x="168" y="153"/>
                  </a:lnTo>
                  <a:lnTo>
                    <a:pt x="164" y="149"/>
                  </a:lnTo>
                  <a:lnTo>
                    <a:pt x="162" y="146"/>
                  </a:lnTo>
                  <a:lnTo>
                    <a:pt x="161" y="145"/>
                  </a:lnTo>
                  <a:lnTo>
                    <a:pt x="158" y="139"/>
                  </a:lnTo>
                  <a:lnTo>
                    <a:pt x="157" y="136"/>
                  </a:lnTo>
                  <a:lnTo>
                    <a:pt x="155" y="132"/>
                  </a:lnTo>
                  <a:lnTo>
                    <a:pt x="154" y="131"/>
                  </a:lnTo>
                  <a:lnTo>
                    <a:pt x="154" y="129"/>
                  </a:lnTo>
                  <a:lnTo>
                    <a:pt x="154" y="128"/>
                  </a:lnTo>
                  <a:lnTo>
                    <a:pt x="154" y="127"/>
                  </a:lnTo>
                  <a:lnTo>
                    <a:pt x="154" y="125"/>
                  </a:lnTo>
                  <a:lnTo>
                    <a:pt x="154" y="124"/>
                  </a:lnTo>
                  <a:lnTo>
                    <a:pt x="154" y="121"/>
                  </a:lnTo>
                  <a:lnTo>
                    <a:pt x="155" y="118"/>
                  </a:lnTo>
                  <a:lnTo>
                    <a:pt x="157" y="113"/>
                  </a:lnTo>
                  <a:lnTo>
                    <a:pt x="157" y="111"/>
                  </a:lnTo>
                  <a:lnTo>
                    <a:pt x="158" y="110"/>
                  </a:lnTo>
                  <a:lnTo>
                    <a:pt x="158" y="109"/>
                  </a:lnTo>
                  <a:lnTo>
                    <a:pt x="158" y="108"/>
                  </a:lnTo>
                  <a:lnTo>
                    <a:pt x="158" y="107"/>
                  </a:lnTo>
                  <a:lnTo>
                    <a:pt x="157" y="106"/>
                  </a:lnTo>
                  <a:lnTo>
                    <a:pt x="157" y="105"/>
                  </a:lnTo>
                  <a:lnTo>
                    <a:pt x="156" y="104"/>
                  </a:lnTo>
                  <a:lnTo>
                    <a:pt x="155" y="100"/>
                  </a:lnTo>
                  <a:lnTo>
                    <a:pt x="152" y="95"/>
                  </a:lnTo>
                  <a:lnTo>
                    <a:pt x="151" y="93"/>
                  </a:lnTo>
                  <a:lnTo>
                    <a:pt x="151" y="92"/>
                  </a:lnTo>
                  <a:lnTo>
                    <a:pt x="151" y="91"/>
                  </a:lnTo>
                  <a:lnTo>
                    <a:pt x="151" y="90"/>
                  </a:lnTo>
                  <a:lnTo>
                    <a:pt x="151" y="88"/>
                  </a:lnTo>
                  <a:lnTo>
                    <a:pt x="151" y="85"/>
                  </a:lnTo>
                  <a:lnTo>
                    <a:pt x="151" y="83"/>
                  </a:lnTo>
                  <a:lnTo>
                    <a:pt x="151" y="82"/>
                  </a:lnTo>
                  <a:lnTo>
                    <a:pt x="150" y="80"/>
                  </a:lnTo>
                  <a:lnTo>
                    <a:pt x="149" y="75"/>
                  </a:lnTo>
                  <a:lnTo>
                    <a:pt x="148" y="72"/>
                  </a:lnTo>
                  <a:lnTo>
                    <a:pt x="147" y="68"/>
                  </a:lnTo>
                  <a:lnTo>
                    <a:pt x="147" y="65"/>
                  </a:lnTo>
                  <a:lnTo>
                    <a:pt x="147" y="63"/>
                  </a:lnTo>
                  <a:lnTo>
                    <a:pt x="146" y="61"/>
                  </a:lnTo>
                  <a:lnTo>
                    <a:pt x="146" y="51"/>
                  </a:lnTo>
                  <a:lnTo>
                    <a:pt x="146" y="44"/>
                  </a:lnTo>
                  <a:lnTo>
                    <a:pt x="146" y="42"/>
                  </a:lnTo>
                  <a:lnTo>
                    <a:pt x="146" y="40"/>
                  </a:lnTo>
                  <a:lnTo>
                    <a:pt x="147" y="34"/>
                  </a:lnTo>
                  <a:lnTo>
                    <a:pt x="147" y="32"/>
                  </a:lnTo>
                  <a:lnTo>
                    <a:pt x="147" y="30"/>
                  </a:lnTo>
                  <a:lnTo>
                    <a:pt x="147" y="28"/>
                  </a:lnTo>
                  <a:lnTo>
                    <a:pt x="146" y="27"/>
                  </a:lnTo>
                  <a:lnTo>
                    <a:pt x="146" y="26"/>
                  </a:lnTo>
                  <a:lnTo>
                    <a:pt x="145" y="24"/>
                  </a:lnTo>
                  <a:lnTo>
                    <a:pt x="145" y="23"/>
                  </a:lnTo>
                  <a:lnTo>
                    <a:pt x="143" y="20"/>
                  </a:lnTo>
                  <a:lnTo>
                    <a:pt x="140" y="15"/>
                  </a:lnTo>
                  <a:lnTo>
                    <a:pt x="138" y="13"/>
                  </a:lnTo>
                  <a:lnTo>
                    <a:pt x="137" y="10"/>
                  </a:lnTo>
                  <a:lnTo>
                    <a:pt x="136" y="8"/>
                  </a:lnTo>
                  <a:lnTo>
                    <a:pt x="135" y="6"/>
                  </a:lnTo>
                  <a:lnTo>
                    <a:pt x="134" y="4"/>
                  </a:lnTo>
                  <a:lnTo>
                    <a:pt x="134" y="3"/>
                  </a:lnTo>
                  <a:lnTo>
                    <a:pt x="134" y="2"/>
                  </a:lnTo>
                  <a:lnTo>
                    <a:pt x="133" y="1"/>
                  </a:lnTo>
                  <a:lnTo>
                    <a:pt x="133" y="0"/>
                  </a:lnTo>
                  <a:lnTo>
                    <a:pt x="134" y="0"/>
                  </a:lnTo>
                  <a:lnTo>
                    <a:pt x="135" y="0"/>
                  </a:lnTo>
                  <a:lnTo>
                    <a:pt x="136" y="0"/>
                  </a:lnTo>
                  <a:lnTo>
                    <a:pt x="139"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31" name="Freeform 243">
              <a:extLst>
                <a:ext uri="{FF2B5EF4-FFF2-40B4-BE49-F238E27FC236}">
                  <a16:creationId xmlns:a16="http://schemas.microsoft.com/office/drawing/2014/main" id="{522E3CA1-4E7A-4301-AD75-53337FEE1BBC}"/>
                </a:ext>
              </a:extLst>
            </p:cNvPr>
            <p:cNvSpPr>
              <a:spLocks/>
            </p:cNvSpPr>
            <p:nvPr/>
          </p:nvSpPr>
          <p:spPr bwMode="auto">
            <a:xfrm>
              <a:off x="7449160" y="5019693"/>
              <a:ext cx="750665" cy="542174"/>
            </a:xfrm>
            <a:custGeom>
              <a:avLst/>
              <a:gdLst>
                <a:gd name="T0" fmla="*/ 186 w 626"/>
                <a:gd name="T1" fmla="*/ 49 h 412"/>
                <a:gd name="T2" fmla="*/ 212 w 626"/>
                <a:gd name="T3" fmla="*/ 41 h 412"/>
                <a:gd name="T4" fmla="*/ 253 w 626"/>
                <a:gd name="T5" fmla="*/ 36 h 412"/>
                <a:gd name="T6" fmla="*/ 272 w 626"/>
                <a:gd name="T7" fmla="*/ 62 h 412"/>
                <a:gd name="T8" fmla="*/ 302 w 626"/>
                <a:gd name="T9" fmla="*/ 82 h 412"/>
                <a:gd name="T10" fmla="*/ 343 w 626"/>
                <a:gd name="T11" fmla="*/ 106 h 412"/>
                <a:gd name="T12" fmla="*/ 371 w 626"/>
                <a:gd name="T13" fmla="*/ 106 h 412"/>
                <a:gd name="T14" fmla="*/ 400 w 626"/>
                <a:gd name="T15" fmla="*/ 107 h 412"/>
                <a:gd name="T16" fmla="*/ 407 w 626"/>
                <a:gd name="T17" fmla="*/ 89 h 412"/>
                <a:gd name="T18" fmla="*/ 422 w 626"/>
                <a:gd name="T19" fmla="*/ 68 h 412"/>
                <a:gd name="T20" fmla="*/ 461 w 626"/>
                <a:gd name="T21" fmla="*/ 43 h 412"/>
                <a:gd name="T22" fmla="*/ 477 w 626"/>
                <a:gd name="T23" fmla="*/ 29 h 412"/>
                <a:gd name="T24" fmla="*/ 510 w 626"/>
                <a:gd name="T25" fmla="*/ 42 h 412"/>
                <a:gd name="T26" fmla="*/ 552 w 626"/>
                <a:gd name="T27" fmla="*/ 67 h 412"/>
                <a:gd name="T28" fmla="*/ 578 w 626"/>
                <a:gd name="T29" fmla="*/ 49 h 412"/>
                <a:gd name="T30" fmla="*/ 605 w 626"/>
                <a:gd name="T31" fmla="*/ 10 h 412"/>
                <a:gd name="T32" fmla="*/ 626 w 626"/>
                <a:gd name="T33" fmla="*/ 2 h 412"/>
                <a:gd name="T34" fmla="*/ 607 w 626"/>
                <a:gd name="T35" fmla="*/ 60 h 412"/>
                <a:gd name="T36" fmla="*/ 605 w 626"/>
                <a:gd name="T37" fmla="*/ 90 h 412"/>
                <a:gd name="T38" fmla="*/ 589 w 626"/>
                <a:gd name="T39" fmla="*/ 124 h 412"/>
                <a:gd name="T40" fmla="*/ 570 w 626"/>
                <a:gd name="T41" fmla="*/ 137 h 412"/>
                <a:gd name="T42" fmla="*/ 585 w 626"/>
                <a:gd name="T43" fmla="*/ 191 h 412"/>
                <a:gd name="T44" fmla="*/ 580 w 626"/>
                <a:gd name="T45" fmla="*/ 230 h 412"/>
                <a:gd name="T46" fmla="*/ 590 w 626"/>
                <a:gd name="T47" fmla="*/ 265 h 412"/>
                <a:gd name="T48" fmla="*/ 608 w 626"/>
                <a:gd name="T49" fmla="*/ 299 h 412"/>
                <a:gd name="T50" fmla="*/ 619 w 626"/>
                <a:gd name="T51" fmla="*/ 312 h 412"/>
                <a:gd name="T52" fmla="*/ 624 w 626"/>
                <a:gd name="T53" fmla="*/ 342 h 412"/>
                <a:gd name="T54" fmla="*/ 614 w 626"/>
                <a:gd name="T55" fmla="*/ 377 h 412"/>
                <a:gd name="T56" fmla="*/ 598 w 626"/>
                <a:gd name="T57" fmla="*/ 394 h 412"/>
                <a:gd name="T58" fmla="*/ 550 w 626"/>
                <a:gd name="T59" fmla="*/ 379 h 412"/>
                <a:gd name="T60" fmla="*/ 513 w 626"/>
                <a:gd name="T61" fmla="*/ 379 h 412"/>
                <a:gd name="T62" fmla="*/ 496 w 626"/>
                <a:gd name="T63" fmla="*/ 402 h 412"/>
                <a:gd name="T64" fmla="*/ 459 w 626"/>
                <a:gd name="T65" fmla="*/ 402 h 412"/>
                <a:gd name="T66" fmla="*/ 439 w 626"/>
                <a:gd name="T67" fmla="*/ 412 h 412"/>
                <a:gd name="T68" fmla="*/ 404 w 626"/>
                <a:gd name="T69" fmla="*/ 387 h 412"/>
                <a:gd name="T70" fmla="*/ 366 w 626"/>
                <a:gd name="T71" fmla="*/ 359 h 412"/>
                <a:gd name="T72" fmla="*/ 314 w 626"/>
                <a:gd name="T73" fmla="*/ 342 h 412"/>
                <a:gd name="T74" fmla="*/ 287 w 626"/>
                <a:gd name="T75" fmla="*/ 325 h 412"/>
                <a:gd name="T76" fmla="*/ 265 w 626"/>
                <a:gd name="T77" fmla="*/ 314 h 412"/>
                <a:gd name="T78" fmla="*/ 243 w 626"/>
                <a:gd name="T79" fmla="*/ 343 h 412"/>
                <a:gd name="T80" fmla="*/ 208 w 626"/>
                <a:gd name="T81" fmla="*/ 327 h 412"/>
                <a:gd name="T82" fmla="*/ 200 w 626"/>
                <a:gd name="T83" fmla="*/ 308 h 412"/>
                <a:gd name="T84" fmla="*/ 173 w 626"/>
                <a:gd name="T85" fmla="*/ 295 h 412"/>
                <a:gd name="T86" fmla="*/ 152 w 626"/>
                <a:gd name="T87" fmla="*/ 280 h 412"/>
                <a:gd name="T88" fmla="*/ 124 w 626"/>
                <a:gd name="T89" fmla="*/ 264 h 412"/>
                <a:gd name="T90" fmla="*/ 95 w 626"/>
                <a:gd name="T91" fmla="*/ 263 h 412"/>
                <a:gd name="T92" fmla="*/ 55 w 626"/>
                <a:gd name="T93" fmla="*/ 213 h 412"/>
                <a:gd name="T94" fmla="*/ 64 w 626"/>
                <a:gd name="T95" fmla="*/ 181 h 412"/>
                <a:gd name="T96" fmla="*/ 53 w 626"/>
                <a:gd name="T97" fmla="*/ 160 h 412"/>
                <a:gd name="T98" fmla="*/ 39 w 626"/>
                <a:gd name="T99" fmla="*/ 140 h 412"/>
                <a:gd name="T100" fmla="*/ 19 w 626"/>
                <a:gd name="T101" fmla="*/ 130 h 412"/>
                <a:gd name="T102" fmla="*/ 0 w 626"/>
                <a:gd name="T103" fmla="*/ 115 h 412"/>
                <a:gd name="T104" fmla="*/ 6 w 626"/>
                <a:gd name="T105" fmla="*/ 105 h 412"/>
                <a:gd name="T106" fmla="*/ 16 w 626"/>
                <a:gd name="T107" fmla="*/ 86 h 412"/>
                <a:gd name="T108" fmla="*/ 17 w 626"/>
                <a:gd name="T109" fmla="*/ 74 h 412"/>
                <a:gd name="T110" fmla="*/ 35 w 626"/>
                <a:gd name="T111" fmla="*/ 74 h 412"/>
                <a:gd name="T112" fmla="*/ 61 w 626"/>
                <a:gd name="T113" fmla="*/ 61 h 412"/>
                <a:gd name="T114" fmla="*/ 83 w 626"/>
                <a:gd name="T115" fmla="*/ 46 h 412"/>
                <a:gd name="T116" fmla="*/ 109 w 626"/>
                <a:gd name="T117" fmla="*/ 52 h 412"/>
                <a:gd name="T118" fmla="*/ 141 w 626"/>
                <a:gd name="T119" fmla="*/ 51 h 412"/>
                <a:gd name="T120" fmla="*/ 161 w 626"/>
                <a:gd name="T121" fmla="*/ 31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6" h="412">
                  <a:moveTo>
                    <a:pt x="171" y="26"/>
                  </a:moveTo>
                  <a:lnTo>
                    <a:pt x="171" y="26"/>
                  </a:lnTo>
                  <a:lnTo>
                    <a:pt x="173" y="27"/>
                  </a:lnTo>
                  <a:lnTo>
                    <a:pt x="174" y="28"/>
                  </a:lnTo>
                  <a:lnTo>
                    <a:pt x="174" y="29"/>
                  </a:lnTo>
                  <a:lnTo>
                    <a:pt x="175" y="29"/>
                  </a:lnTo>
                  <a:lnTo>
                    <a:pt x="176" y="30"/>
                  </a:lnTo>
                  <a:lnTo>
                    <a:pt x="177" y="32"/>
                  </a:lnTo>
                  <a:lnTo>
                    <a:pt x="178" y="34"/>
                  </a:lnTo>
                  <a:lnTo>
                    <a:pt x="179" y="36"/>
                  </a:lnTo>
                  <a:lnTo>
                    <a:pt x="180" y="38"/>
                  </a:lnTo>
                  <a:lnTo>
                    <a:pt x="181" y="42"/>
                  </a:lnTo>
                  <a:lnTo>
                    <a:pt x="182" y="44"/>
                  </a:lnTo>
                  <a:lnTo>
                    <a:pt x="183" y="45"/>
                  </a:lnTo>
                  <a:lnTo>
                    <a:pt x="184" y="46"/>
                  </a:lnTo>
                  <a:lnTo>
                    <a:pt x="184" y="47"/>
                  </a:lnTo>
                  <a:lnTo>
                    <a:pt x="185" y="48"/>
                  </a:lnTo>
                  <a:lnTo>
                    <a:pt x="186" y="49"/>
                  </a:lnTo>
                  <a:lnTo>
                    <a:pt x="187" y="49"/>
                  </a:lnTo>
                  <a:lnTo>
                    <a:pt x="188" y="50"/>
                  </a:lnTo>
                  <a:lnTo>
                    <a:pt x="189" y="50"/>
                  </a:lnTo>
                  <a:lnTo>
                    <a:pt x="190" y="50"/>
                  </a:lnTo>
                  <a:lnTo>
                    <a:pt x="191" y="50"/>
                  </a:lnTo>
                  <a:lnTo>
                    <a:pt x="193" y="51"/>
                  </a:lnTo>
                  <a:lnTo>
                    <a:pt x="194" y="51"/>
                  </a:lnTo>
                  <a:lnTo>
                    <a:pt x="194" y="50"/>
                  </a:lnTo>
                  <a:lnTo>
                    <a:pt x="195" y="50"/>
                  </a:lnTo>
                  <a:lnTo>
                    <a:pt x="196" y="50"/>
                  </a:lnTo>
                  <a:lnTo>
                    <a:pt x="197" y="49"/>
                  </a:lnTo>
                  <a:lnTo>
                    <a:pt x="200" y="48"/>
                  </a:lnTo>
                  <a:lnTo>
                    <a:pt x="203" y="46"/>
                  </a:lnTo>
                  <a:lnTo>
                    <a:pt x="204" y="45"/>
                  </a:lnTo>
                  <a:lnTo>
                    <a:pt x="206" y="44"/>
                  </a:lnTo>
                  <a:lnTo>
                    <a:pt x="210" y="42"/>
                  </a:lnTo>
                  <a:lnTo>
                    <a:pt x="211" y="42"/>
                  </a:lnTo>
                  <a:lnTo>
                    <a:pt x="212" y="41"/>
                  </a:lnTo>
                  <a:lnTo>
                    <a:pt x="213" y="40"/>
                  </a:lnTo>
                  <a:lnTo>
                    <a:pt x="214" y="40"/>
                  </a:lnTo>
                  <a:lnTo>
                    <a:pt x="217" y="36"/>
                  </a:lnTo>
                  <a:lnTo>
                    <a:pt x="218" y="35"/>
                  </a:lnTo>
                  <a:lnTo>
                    <a:pt x="220" y="34"/>
                  </a:lnTo>
                  <a:lnTo>
                    <a:pt x="221" y="33"/>
                  </a:lnTo>
                  <a:lnTo>
                    <a:pt x="223" y="33"/>
                  </a:lnTo>
                  <a:lnTo>
                    <a:pt x="227" y="31"/>
                  </a:lnTo>
                  <a:lnTo>
                    <a:pt x="229" y="31"/>
                  </a:lnTo>
                  <a:lnTo>
                    <a:pt x="230" y="31"/>
                  </a:lnTo>
                  <a:lnTo>
                    <a:pt x="231" y="31"/>
                  </a:lnTo>
                  <a:lnTo>
                    <a:pt x="233" y="31"/>
                  </a:lnTo>
                  <a:lnTo>
                    <a:pt x="234" y="31"/>
                  </a:lnTo>
                  <a:lnTo>
                    <a:pt x="238" y="32"/>
                  </a:lnTo>
                  <a:lnTo>
                    <a:pt x="241" y="32"/>
                  </a:lnTo>
                  <a:lnTo>
                    <a:pt x="246" y="34"/>
                  </a:lnTo>
                  <a:lnTo>
                    <a:pt x="251" y="35"/>
                  </a:lnTo>
                  <a:lnTo>
                    <a:pt x="253" y="36"/>
                  </a:lnTo>
                  <a:lnTo>
                    <a:pt x="255" y="37"/>
                  </a:lnTo>
                  <a:lnTo>
                    <a:pt x="257" y="38"/>
                  </a:lnTo>
                  <a:lnTo>
                    <a:pt x="258" y="38"/>
                  </a:lnTo>
                  <a:lnTo>
                    <a:pt x="259" y="39"/>
                  </a:lnTo>
                  <a:lnTo>
                    <a:pt x="260" y="40"/>
                  </a:lnTo>
                  <a:lnTo>
                    <a:pt x="263" y="43"/>
                  </a:lnTo>
                  <a:lnTo>
                    <a:pt x="264" y="45"/>
                  </a:lnTo>
                  <a:lnTo>
                    <a:pt x="264" y="45"/>
                  </a:lnTo>
                  <a:lnTo>
                    <a:pt x="265" y="46"/>
                  </a:lnTo>
                  <a:lnTo>
                    <a:pt x="265" y="47"/>
                  </a:lnTo>
                  <a:lnTo>
                    <a:pt x="266" y="49"/>
                  </a:lnTo>
                  <a:lnTo>
                    <a:pt x="267" y="51"/>
                  </a:lnTo>
                  <a:lnTo>
                    <a:pt x="268" y="55"/>
                  </a:lnTo>
                  <a:lnTo>
                    <a:pt x="269" y="58"/>
                  </a:lnTo>
                  <a:lnTo>
                    <a:pt x="270" y="59"/>
                  </a:lnTo>
                  <a:lnTo>
                    <a:pt x="270" y="60"/>
                  </a:lnTo>
                  <a:lnTo>
                    <a:pt x="271" y="61"/>
                  </a:lnTo>
                  <a:lnTo>
                    <a:pt x="272" y="62"/>
                  </a:lnTo>
                  <a:lnTo>
                    <a:pt x="273" y="62"/>
                  </a:lnTo>
                  <a:lnTo>
                    <a:pt x="274" y="63"/>
                  </a:lnTo>
                  <a:lnTo>
                    <a:pt x="275" y="64"/>
                  </a:lnTo>
                  <a:lnTo>
                    <a:pt x="277" y="64"/>
                  </a:lnTo>
                  <a:lnTo>
                    <a:pt x="282" y="66"/>
                  </a:lnTo>
                  <a:lnTo>
                    <a:pt x="284" y="66"/>
                  </a:lnTo>
                  <a:lnTo>
                    <a:pt x="286" y="67"/>
                  </a:lnTo>
                  <a:lnTo>
                    <a:pt x="287" y="68"/>
                  </a:lnTo>
                  <a:lnTo>
                    <a:pt x="288" y="68"/>
                  </a:lnTo>
                  <a:lnTo>
                    <a:pt x="289" y="69"/>
                  </a:lnTo>
                  <a:lnTo>
                    <a:pt x="290" y="70"/>
                  </a:lnTo>
                  <a:lnTo>
                    <a:pt x="292" y="72"/>
                  </a:lnTo>
                  <a:lnTo>
                    <a:pt x="295" y="76"/>
                  </a:lnTo>
                  <a:lnTo>
                    <a:pt x="296" y="77"/>
                  </a:lnTo>
                  <a:lnTo>
                    <a:pt x="297" y="79"/>
                  </a:lnTo>
                  <a:lnTo>
                    <a:pt x="299" y="80"/>
                  </a:lnTo>
                  <a:lnTo>
                    <a:pt x="300" y="81"/>
                  </a:lnTo>
                  <a:lnTo>
                    <a:pt x="302" y="82"/>
                  </a:lnTo>
                  <a:lnTo>
                    <a:pt x="305" y="83"/>
                  </a:lnTo>
                  <a:lnTo>
                    <a:pt x="309" y="85"/>
                  </a:lnTo>
                  <a:lnTo>
                    <a:pt x="310" y="86"/>
                  </a:lnTo>
                  <a:lnTo>
                    <a:pt x="312" y="86"/>
                  </a:lnTo>
                  <a:lnTo>
                    <a:pt x="313" y="87"/>
                  </a:lnTo>
                  <a:lnTo>
                    <a:pt x="314" y="88"/>
                  </a:lnTo>
                  <a:lnTo>
                    <a:pt x="318" y="91"/>
                  </a:lnTo>
                  <a:lnTo>
                    <a:pt x="319" y="92"/>
                  </a:lnTo>
                  <a:lnTo>
                    <a:pt x="321" y="93"/>
                  </a:lnTo>
                  <a:lnTo>
                    <a:pt x="322" y="94"/>
                  </a:lnTo>
                  <a:lnTo>
                    <a:pt x="324" y="95"/>
                  </a:lnTo>
                  <a:lnTo>
                    <a:pt x="327" y="96"/>
                  </a:lnTo>
                  <a:lnTo>
                    <a:pt x="330" y="97"/>
                  </a:lnTo>
                  <a:lnTo>
                    <a:pt x="333" y="99"/>
                  </a:lnTo>
                  <a:lnTo>
                    <a:pt x="335" y="100"/>
                  </a:lnTo>
                  <a:lnTo>
                    <a:pt x="336" y="100"/>
                  </a:lnTo>
                  <a:lnTo>
                    <a:pt x="338" y="102"/>
                  </a:lnTo>
                  <a:lnTo>
                    <a:pt x="343" y="106"/>
                  </a:lnTo>
                  <a:lnTo>
                    <a:pt x="345" y="107"/>
                  </a:lnTo>
                  <a:lnTo>
                    <a:pt x="346" y="108"/>
                  </a:lnTo>
                  <a:lnTo>
                    <a:pt x="347" y="108"/>
                  </a:lnTo>
                  <a:lnTo>
                    <a:pt x="348" y="109"/>
                  </a:lnTo>
                  <a:lnTo>
                    <a:pt x="349" y="109"/>
                  </a:lnTo>
                  <a:lnTo>
                    <a:pt x="350" y="109"/>
                  </a:lnTo>
                  <a:lnTo>
                    <a:pt x="352" y="109"/>
                  </a:lnTo>
                  <a:lnTo>
                    <a:pt x="354" y="109"/>
                  </a:lnTo>
                  <a:lnTo>
                    <a:pt x="356" y="108"/>
                  </a:lnTo>
                  <a:lnTo>
                    <a:pt x="360" y="107"/>
                  </a:lnTo>
                  <a:lnTo>
                    <a:pt x="361" y="107"/>
                  </a:lnTo>
                  <a:lnTo>
                    <a:pt x="363" y="107"/>
                  </a:lnTo>
                  <a:lnTo>
                    <a:pt x="366" y="105"/>
                  </a:lnTo>
                  <a:lnTo>
                    <a:pt x="367" y="105"/>
                  </a:lnTo>
                  <a:lnTo>
                    <a:pt x="367" y="105"/>
                  </a:lnTo>
                  <a:lnTo>
                    <a:pt x="368" y="105"/>
                  </a:lnTo>
                  <a:lnTo>
                    <a:pt x="369" y="105"/>
                  </a:lnTo>
                  <a:lnTo>
                    <a:pt x="371" y="106"/>
                  </a:lnTo>
                  <a:lnTo>
                    <a:pt x="372" y="106"/>
                  </a:lnTo>
                  <a:lnTo>
                    <a:pt x="372" y="106"/>
                  </a:lnTo>
                  <a:lnTo>
                    <a:pt x="373" y="107"/>
                  </a:lnTo>
                  <a:lnTo>
                    <a:pt x="375" y="107"/>
                  </a:lnTo>
                  <a:lnTo>
                    <a:pt x="377" y="106"/>
                  </a:lnTo>
                  <a:lnTo>
                    <a:pt x="381" y="106"/>
                  </a:lnTo>
                  <a:lnTo>
                    <a:pt x="384" y="106"/>
                  </a:lnTo>
                  <a:lnTo>
                    <a:pt x="385" y="105"/>
                  </a:lnTo>
                  <a:lnTo>
                    <a:pt x="386" y="106"/>
                  </a:lnTo>
                  <a:lnTo>
                    <a:pt x="388" y="106"/>
                  </a:lnTo>
                  <a:lnTo>
                    <a:pt x="390" y="106"/>
                  </a:lnTo>
                  <a:lnTo>
                    <a:pt x="393" y="107"/>
                  </a:lnTo>
                  <a:lnTo>
                    <a:pt x="395" y="107"/>
                  </a:lnTo>
                  <a:lnTo>
                    <a:pt x="396" y="107"/>
                  </a:lnTo>
                  <a:lnTo>
                    <a:pt x="397" y="107"/>
                  </a:lnTo>
                  <a:lnTo>
                    <a:pt x="398" y="107"/>
                  </a:lnTo>
                  <a:lnTo>
                    <a:pt x="399" y="107"/>
                  </a:lnTo>
                  <a:lnTo>
                    <a:pt x="400" y="107"/>
                  </a:lnTo>
                  <a:lnTo>
                    <a:pt x="400" y="107"/>
                  </a:lnTo>
                  <a:lnTo>
                    <a:pt x="401" y="106"/>
                  </a:lnTo>
                  <a:lnTo>
                    <a:pt x="401" y="105"/>
                  </a:lnTo>
                  <a:lnTo>
                    <a:pt x="401" y="105"/>
                  </a:lnTo>
                  <a:lnTo>
                    <a:pt x="401" y="104"/>
                  </a:lnTo>
                  <a:lnTo>
                    <a:pt x="401" y="103"/>
                  </a:lnTo>
                  <a:lnTo>
                    <a:pt x="400" y="100"/>
                  </a:lnTo>
                  <a:lnTo>
                    <a:pt x="400" y="98"/>
                  </a:lnTo>
                  <a:lnTo>
                    <a:pt x="400" y="98"/>
                  </a:lnTo>
                  <a:lnTo>
                    <a:pt x="400" y="97"/>
                  </a:lnTo>
                  <a:lnTo>
                    <a:pt x="400" y="96"/>
                  </a:lnTo>
                  <a:lnTo>
                    <a:pt x="400" y="95"/>
                  </a:lnTo>
                  <a:lnTo>
                    <a:pt x="401" y="94"/>
                  </a:lnTo>
                  <a:lnTo>
                    <a:pt x="401" y="94"/>
                  </a:lnTo>
                  <a:lnTo>
                    <a:pt x="402" y="93"/>
                  </a:lnTo>
                  <a:lnTo>
                    <a:pt x="403" y="92"/>
                  </a:lnTo>
                  <a:lnTo>
                    <a:pt x="405" y="90"/>
                  </a:lnTo>
                  <a:lnTo>
                    <a:pt x="407" y="89"/>
                  </a:lnTo>
                  <a:lnTo>
                    <a:pt x="408" y="88"/>
                  </a:lnTo>
                  <a:lnTo>
                    <a:pt x="409" y="87"/>
                  </a:lnTo>
                  <a:lnTo>
                    <a:pt x="409" y="86"/>
                  </a:lnTo>
                  <a:lnTo>
                    <a:pt x="409" y="86"/>
                  </a:lnTo>
                  <a:lnTo>
                    <a:pt x="410" y="85"/>
                  </a:lnTo>
                  <a:lnTo>
                    <a:pt x="410" y="84"/>
                  </a:lnTo>
                  <a:lnTo>
                    <a:pt x="410" y="80"/>
                  </a:lnTo>
                  <a:lnTo>
                    <a:pt x="410" y="79"/>
                  </a:lnTo>
                  <a:lnTo>
                    <a:pt x="410" y="78"/>
                  </a:lnTo>
                  <a:lnTo>
                    <a:pt x="411" y="77"/>
                  </a:lnTo>
                  <a:lnTo>
                    <a:pt x="411" y="76"/>
                  </a:lnTo>
                  <a:lnTo>
                    <a:pt x="412" y="75"/>
                  </a:lnTo>
                  <a:lnTo>
                    <a:pt x="413" y="74"/>
                  </a:lnTo>
                  <a:lnTo>
                    <a:pt x="414" y="73"/>
                  </a:lnTo>
                  <a:lnTo>
                    <a:pt x="415" y="72"/>
                  </a:lnTo>
                  <a:lnTo>
                    <a:pt x="417" y="71"/>
                  </a:lnTo>
                  <a:lnTo>
                    <a:pt x="420" y="69"/>
                  </a:lnTo>
                  <a:lnTo>
                    <a:pt x="422" y="68"/>
                  </a:lnTo>
                  <a:lnTo>
                    <a:pt x="424" y="66"/>
                  </a:lnTo>
                  <a:lnTo>
                    <a:pt x="428" y="63"/>
                  </a:lnTo>
                  <a:lnTo>
                    <a:pt x="430" y="62"/>
                  </a:lnTo>
                  <a:lnTo>
                    <a:pt x="431" y="61"/>
                  </a:lnTo>
                  <a:lnTo>
                    <a:pt x="434" y="60"/>
                  </a:lnTo>
                  <a:lnTo>
                    <a:pt x="438" y="58"/>
                  </a:lnTo>
                  <a:lnTo>
                    <a:pt x="442" y="56"/>
                  </a:lnTo>
                  <a:lnTo>
                    <a:pt x="443" y="56"/>
                  </a:lnTo>
                  <a:lnTo>
                    <a:pt x="444" y="54"/>
                  </a:lnTo>
                  <a:lnTo>
                    <a:pt x="445" y="54"/>
                  </a:lnTo>
                  <a:lnTo>
                    <a:pt x="448" y="52"/>
                  </a:lnTo>
                  <a:lnTo>
                    <a:pt x="451" y="51"/>
                  </a:lnTo>
                  <a:lnTo>
                    <a:pt x="453" y="50"/>
                  </a:lnTo>
                  <a:lnTo>
                    <a:pt x="455" y="49"/>
                  </a:lnTo>
                  <a:lnTo>
                    <a:pt x="457" y="47"/>
                  </a:lnTo>
                  <a:lnTo>
                    <a:pt x="458" y="46"/>
                  </a:lnTo>
                  <a:lnTo>
                    <a:pt x="460" y="45"/>
                  </a:lnTo>
                  <a:lnTo>
                    <a:pt x="461" y="43"/>
                  </a:lnTo>
                  <a:lnTo>
                    <a:pt x="462" y="42"/>
                  </a:lnTo>
                  <a:lnTo>
                    <a:pt x="462" y="41"/>
                  </a:lnTo>
                  <a:lnTo>
                    <a:pt x="463" y="39"/>
                  </a:lnTo>
                  <a:lnTo>
                    <a:pt x="466" y="34"/>
                  </a:lnTo>
                  <a:lnTo>
                    <a:pt x="466" y="32"/>
                  </a:lnTo>
                  <a:lnTo>
                    <a:pt x="467" y="32"/>
                  </a:lnTo>
                  <a:lnTo>
                    <a:pt x="468" y="31"/>
                  </a:lnTo>
                  <a:lnTo>
                    <a:pt x="468" y="30"/>
                  </a:lnTo>
                  <a:lnTo>
                    <a:pt x="469" y="29"/>
                  </a:lnTo>
                  <a:lnTo>
                    <a:pt x="470" y="29"/>
                  </a:lnTo>
                  <a:lnTo>
                    <a:pt x="471" y="29"/>
                  </a:lnTo>
                  <a:lnTo>
                    <a:pt x="471" y="28"/>
                  </a:lnTo>
                  <a:lnTo>
                    <a:pt x="472" y="28"/>
                  </a:lnTo>
                  <a:lnTo>
                    <a:pt x="473" y="28"/>
                  </a:lnTo>
                  <a:lnTo>
                    <a:pt x="474" y="28"/>
                  </a:lnTo>
                  <a:lnTo>
                    <a:pt x="475" y="28"/>
                  </a:lnTo>
                  <a:lnTo>
                    <a:pt x="476" y="29"/>
                  </a:lnTo>
                  <a:lnTo>
                    <a:pt x="477" y="29"/>
                  </a:lnTo>
                  <a:lnTo>
                    <a:pt x="478" y="30"/>
                  </a:lnTo>
                  <a:lnTo>
                    <a:pt x="480" y="31"/>
                  </a:lnTo>
                  <a:lnTo>
                    <a:pt x="481" y="31"/>
                  </a:lnTo>
                  <a:lnTo>
                    <a:pt x="484" y="33"/>
                  </a:lnTo>
                  <a:lnTo>
                    <a:pt x="487" y="35"/>
                  </a:lnTo>
                  <a:lnTo>
                    <a:pt x="489" y="36"/>
                  </a:lnTo>
                  <a:lnTo>
                    <a:pt x="492" y="37"/>
                  </a:lnTo>
                  <a:lnTo>
                    <a:pt x="499" y="40"/>
                  </a:lnTo>
                  <a:lnTo>
                    <a:pt x="501" y="41"/>
                  </a:lnTo>
                  <a:lnTo>
                    <a:pt x="503" y="41"/>
                  </a:lnTo>
                  <a:lnTo>
                    <a:pt x="505" y="42"/>
                  </a:lnTo>
                  <a:lnTo>
                    <a:pt x="506" y="42"/>
                  </a:lnTo>
                  <a:lnTo>
                    <a:pt x="507" y="42"/>
                  </a:lnTo>
                  <a:lnTo>
                    <a:pt x="507" y="42"/>
                  </a:lnTo>
                  <a:lnTo>
                    <a:pt x="508" y="41"/>
                  </a:lnTo>
                  <a:lnTo>
                    <a:pt x="508" y="41"/>
                  </a:lnTo>
                  <a:lnTo>
                    <a:pt x="509" y="41"/>
                  </a:lnTo>
                  <a:lnTo>
                    <a:pt x="510" y="42"/>
                  </a:lnTo>
                  <a:lnTo>
                    <a:pt x="511" y="42"/>
                  </a:lnTo>
                  <a:lnTo>
                    <a:pt x="512" y="43"/>
                  </a:lnTo>
                  <a:lnTo>
                    <a:pt x="515" y="45"/>
                  </a:lnTo>
                  <a:lnTo>
                    <a:pt x="517" y="47"/>
                  </a:lnTo>
                  <a:lnTo>
                    <a:pt x="518" y="48"/>
                  </a:lnTo>
                  <a:lnTo>
                    <a:pt x="520" y="49"/>
                  </a:lnTo>
                  <a:lnTo>
                    <a:pt x="524" y="54"/>
                  </a:lnTo>
                  <a:lnTo>
                    <a:pt x="526" y="55"/>
                  </a:lnTo>
                  <a:lnTo>
                    <a:pt x="528" y="57"/>
                  </a:lnTo>
                  <a:lnTo>
                    <a:pt x="530" y="58"/>
                  </a:lnTo>
                  <a:lnTo>
                    <a:pt x="531" y="59"/>
                  </a:lnTo>
                  <a:lnTo>
                    <a:pt x="532" y="60"/>
                  </a:lnTo>
                  <a:lnTo>
                    <a:pt x="534" y="61"/>
                  </a:lnTo>
                  <a:lnTo>
                    <a:pt x="536" y="62"/>
                  </a:lnTo>
                  <a:lnTo>
                    <a:pt x="538" y="63"/>
                  </a:lnTo>
                  <a:lnTo>
                    <a:pt x="543" y="65"/>
                  </a:lnTo>
                  <a:lnTo>
                    <a:pt x="548" y="66"/>
                  </a:lnTo>
                  <a:lnTo>
                    <a:pt x="552" y="67"/>
                  </a:lnTo>
                  <a:lnTo>
                    <a:pt x="553" y="68"/>
                  </a:lnTo>
                  <a:lnTo>
                    <a:pt x="554" y="68"/>
                  </a:lnTo>
                  <a:lnTo>
                    <a:pt x="556" y="68"/>
                  </a:lnTo>
                  <a:lnTo>
                    <a:pt x="557" y="68"/>
                  </a:lnTo>
                  <a:lnTo>
                    <a:pt x="558" y="68"/>
                  </a:lnTo>
                  <a:lnTo>
                    <a:pt x="559" y="68"/>
                  </a:lnTo>
                  <a:lnTo>
                    <a:pt x="560" y="68"/>
                  </a:lnTo>
                  <a:lnTo>
                    <a:pt x="561" y="67"/>
                  </a:lnTo>
                  <a:lnTo>
                    <a:pt x="562" y="67"/>
                  </a:lnTo>
                  <a:lnTo>
                    <a:pt x="563" y="67"/>
                  </a:lnTo>
                  <a:lnTo>
                    <a:pt x="564" y="66"/>
                  </a:lnTo>
                  <a:lnTo>
                    <a:pt x="566" y="65"/>
                  </a:lnTo>
                  <a:lnTo>
                    <a:pt x="567" y="63"/>
                  </a:lnTo>
                  <a:lnTo>
                    <a:pt x="568" y="62"/>
                  </a:lnTo>
                  <a:lnTo>
                    <a:pt x="570" y="60"/>
                  </a:lnTo>
                  <a:lnTo>
                    <a:pt x="575" y="52"/>
                  </a:lnTo>
                  <a:lnTo>
                    <a:pt x="576" y="50"/>
                  </a:lnTo>
                  <a:lnTo>
                    <a:pt x="578" y="49"/>
                  </a:lnTo>
                  <a:lnTo>
                    <a:pt x="579" y="48"/>
                  </a:lnTo>
                  <a:lnTo>
                    <a:pt x="580" y="46"/>
                  </a:lnTo>
                  <a:lnTo>
                    <a:pt x="585" y="43"/>
                  </a:lnTo>
                  <a:lnTo>
                    <a:pt x="587" y="40"/>
                  </a:lnTo>
                  <a:lnTo>
                    <a:pt x="589" y="38"/>
                  </a:lnTo>
                  <a:lnTo>
                    <a:pt x="591" y="36"/>
                  </a:lnTo>
                  <a:lnTo>
                    <a:pt x="592" y="35"/>
                  </a:lnTo>
                  <a:lnTo>
                    <a:pt x="594" y="32"/>
                  </a:lnTo>
                  <a:lnTo>
                    <a:pt x="595" y="30"/>
                  </a:lnTo>
                  <a:lnTo>
                    <a:pt x="596" y="28"/>
                  </a:lnTo>
                  <a:lnTo>
                    <a:pt x="597" y="26"/>
                  </a:lnTo>
                  <a:lnTo>
                    <a:pt x="598" y="24"/>
                  </a:lnTo>
                  <a:lnTo>
                    <a:pt x="601" y="17"/>
                  </a:lnTo>
                  <a:lnTo>
                    <a:pt x="601" y="16"/>
                  </a:lnTo>
                  <a:lnTo>
                    <a:pt x="602" y="14"/>
                  </a:lnTo>
                  <a:lnTo>
                    <a:pt x="603" y="12"/>
                  </a:lnTo>
                  <a:lnTo>
                    <a:pt x="604" y="11"/>
                  </a:lnTo>
                  <a:lnTo>
                    <a:pt x="605" y="10"/>
                  </a:lnTo>
                  <a:lnTo>
                    <a:pt x="606" y="8"/>
                  </a:lnTo>
                  <a:lnTo>
                    <a:pt x="608" y="7"/>
                  </a:lnTo>
                  <a:lnTo>
                    <a:pt x="609" y="6"/>
                  </a:lnTo>
                  <a:lnTo>
                    <a:pt x="611" y="5"/>
                  </a:lnTo>
                  <a:lnTo>
                    <a:pt x="613" y="4"/>
                  </a:lnTo>
                  <a:lnTo>
                    <a:pt x="614" y="3"/>
                  </a:lnTo>
                  <a:lnTo>
                    <a:pt x="616" y="2"/>
                  </a:lnTo>
                  <a:lnTo>
                    <a:pt x="617" y="1"/>
                  </a:lnTo>
                  <a:lnTo>
                    <a:pt x="618" y="1"/>
                  </a:lnTo>
                  <a:lnTo>
                    <a:pt x="619" y="0"/>
                  </a:lnTo>
                  <a:lnTo>
                    <a:pt x="621" y="0"/>
                  </a:lnTo>
                  <a:lnTo>
                    <a:pt x="622" y="0"/>
                  </a:lnTo>
                  <a:lnTo>
                    <a:pt x="623" y="0"/>
                  </a:lnTo>
                  <a:lnTo>
                    <a:pt x="624" y="0"/>
                  </a:lnTo>
                  <a:lnTo>
                    <a:pt x="625" y="1"/>
                  </a:lnTo>
                  <a:lnTo>
                    <a:pt x="625" y="1"/>
                  </a:lnTo>
                  <a:lnTo>
                    <a:pt x="626" y="2"/>
                  </a:lnTo>
                  <a:lnTo>
                    <a:pt x="626" y="2"/>
                  </a:lnTo>
                  <a:lnTo>
                    <a:pt x="626" y="2"/>
                  </a:lnTo>
                  <a:lnTo>
                    <a:pt x="626" y="4"/>
                  </a:lnTo>
                  <a:lnTo>
                    <a:pt x="626" y="6"/>
                  </a:lnTo>
                  <a:lnTo>
                    <a:pt x="626" y="8"/>
                  </a:lnTo>
                  <a:lnTo>
                    <a:pt x="626" y="10"/>
                  </a:lnTo>
                  <a:lnTo>
                    <a:pt x="625" y="12"/>
                  </a:lnTo>
                  <a:lnTo>
                    <a:pt x="625" y="14"/>
                  </a:lnTo>
                  <a:lnTo>
                    <a:pt x="624" y="16"/>
                  </a:lnTo>
                  <a:lnTo>
                    <a:pt x="624" y="18"/>
                  </a:lnTo>
                  <a:lnTo>
                    <a:pt x="621" y="24"/>
                  </a:lnTo>
                  <a:lnTo>
                    <a:pt x="620" y="29"/>
                  </a:lnTo>
                  <a:lnTo>
                    <a:pt x="616" y="40"/>
                  </a:lnTo>
                  <a:lnTo>
                    <a:pt x="614" y="45"/>
                  </a:lnTo>
                  <a:lnTo>
                    <a:pt x="613" y="47"/>
                  </a:lnTo>
                  <a:lnTo>
                    <a:pt x="612" y="51"/>
                  </a:lnTo>
                  <a:lnTo>
                    <a:pt x="610" y="56"/>
                  </a:lnTo>
                  <a:lnTo>
                    <a:pt x="609" y="57"/>
                  </a:lnTo>
                  <a:lnTo>
                    <a:pt x="607" y="60"/>
                  </a:lnTo>
                  <a:lnTo>
                    <a:pt x="607" y="61"/>
                  </a:lnTo>
                  <a:lnTo>
                    <a:pt x="607" y="62"/>
                  </a:lnTo>
                  <a:lnTo>
                    <a:pt x="606" y="63"/>
                  </a:lnTo>
                  <a:lnTo>
                    <a:pt x="606" y="64"/>
                  </a:lnTo>
                  <a:lnTo>
                    <a:pt x="606" y="66"/>
                  </a:lnTo>
                  <a:lnTo>
                    <a:pt x="606" y="68"/>
                  </a:lnTo>
                  <a:lnTo>
                    <a:pt x="607" y="73"/>
                  </a:lnTo>
                  <a:lnTo>
                    <a:pt x="607" y="74"/>
                  </a:lnTo>
                  <a:lnTo>
                    <a:pt x="607" y="76"/>
                  </a:lnTo>
                  <a:lnTo>
                    <a:pt x="607" y="77"/>
                  </a:lnTo>
                  <a:lnTo>
                    <a:pt x="607" y="78"/>
                  </a:lnTo>
                  <a:lnTo>
                    <a:pt x="605" y="82"/>
                  </a:lnTo>
                  <a:lnTo>
                    <a:pt x="605" y="84"/>
                  </a:lnTo>
                  <a:lnTo>
                    <a:pt x="605" y="85"/>
                  </a:lnTo>
                  <a:lnTo>
                    <a:pt x="605" y="86"/>
                  </a:lnTo>
                  <a:lnTo>
                    <a:pt x="604" y="87"/>
                  </a:lnTo>
                  <a:lnTo>
                    <a:pt x="605" y="89"/>
                  </a:lnTo>
                  <a:lnTo>
                    <a:pt x="605" y="90"/>
                  </a:lnTo>
                  <a:lnTo>
                    <a:pt x="605" y="93"/>
                  </a:lnTo>
                  <a:lnTo>
                    <a:pt x="606" y="95"/>
                  </a:lnTo>
                  <a:lnTo>
                    <a:pt x="606" y="100"/>
                  </a:lnTo>
                  <a:lnTo>
                    <a:pt x="606" y="102"/>
                  </a:lnTo>
                  <a:lnTo>
                    <a:pt x="606" y="103"/>
                  </a:lnTo>
                  <a:lnTo>
                    <a:pt x="606" y="104"/>
                  </a:lnTo>
                  <a:lnTo>
                    <a:pt x="606" y="106"/>
                  </a:lnTo>
                  <a:lnTo>
                    <a:pt x="605" y="108"/>
                  </a:lnTo>
                  <a:lnTo>
                    <a:pt x="604" y="109"/>
                  </a:lnTo>
                  <a:lnTo>
                    <a:pt x="604" y="110"/>
                  </a:lnTo>
                  <a:lnTo>
                    <a:pt x="603" y="111"/>
                  </a:lnTo>
                  <a:lnTo>
                    <a:pt x="602" y="112"/>
                  </a:lnTo>
                  <a:lnTo>
                    <a:pt x="601" y="113"/>
                  </a:lnTo>
                  <a:lnTo>
                    <a:pt x="600" y="115"/>
                  </a:lnTo>
                  <a:lnTo>
                    <a:pt x="595" y="118"/>
                  </a:lnTo>
                  <a:lnTo>
                    <a:pt x="594" y="120"/>
                  </a:lnTo>
                  <a:lnTo>
                    <a:pt x="590" y="123"/>
                  </a:lnTo>
                  <a:lnTo>
                    <a:pt x="589" y="124"/>
                  </a:lnTo>
                  <a:lnTo>
                    <a:pt x="588" y="126"/>
                  </a:lnTo>
                  <a:lnTo>
                    <a:pt x="587" y="127"/>
                  </a:lnTo>
                  <a:lnTo>
                    <a:pt x="586" y="129"/>
                  </a:lnTo>
                  <a:lnTo>
                    <a:pt x="584" y="130"/>
                  </a:lnTo>
                  <a:lnTo>
                    <a:pt x="584" y="131"/>
                  </a:lnTo>
                  <a:lnTo>
                    <a:pt x="583" y="131"/>
                  </a:lnTo>
                  <a:lnTo>
                    <a:pt x="582" y="132"/>
                  </a:lnTo>
                  <a:lnTo>
                    <a:pt x="581" y="132"/>
                  </a:lnTo>
                  <a:lnTo>
                    <a:pt x="579" y="133"/>
                  </a:lnTo>
                  <a:lnTo>
                    <a:pt x="576" y="133"/>
                  </a:lnTo>
                  <a:lnTo>
                    <a:pt x="574" y="133"/>
                  </a:lnTo>
                  <a:lnTo>
                    <a:pt x="573" y="134"/>
                  </a:lnTo>
                  <a:lnTo>
                    <a:pt x="572" y="134"/>
                  </a:lnTo>
                  <a:lnTo>
                    <a:pt x="571" y="135"/>
                  </a:lnTo>
                  <a:lnTo>
                    <a:pt x="571" y="135"/>
                  </a:lnTo>
                  <a:lnTo>
                    <a:pt x="570" y="136"/>
                  </a:lnTo>
                  <a:lnTo>
                    <a:pt x="570" y="136"/>
                  </a:lnTo>
                  <a:lnTo>
                    <a:pt x="570" y="137"/>
                  </a:lnTo>
                  <a:lnTo>
                    <a:pt x="569" y="137"/>
                  </a:lnTo>
                  <a:lnTo>
                    <a:pt x="569" y="138"/>
                  </a:lnTo>
                  <a:lnTo>
                    <a:pt x="569" y="139"/>
                  </a:lnTo>
                  <a:lnTo>
                    <a:pt x="569" y="140"/>
                  </a:lnTo>
                  <a:lnTo>
                    <a:pt x="570" y="142"/>
                  </a:lnTo>
                  <a:lnTo>
                    <a:pt x="570" y="144"/>
                  </a:lnTo>
                  <a:lnTo>
                    <a:pt x="572" y="149"/>
                  </a:lnTo>
                  <a:lnTo>
                    <a:pt x="573" y="153"/>
                  </a:lnTo>
                  <a:lnTo>
                    <a:pt x="574" y="156"/>
                  </a:lnTo>
                  <a:lnTo>
                    <a:pt x="576" y="163"/>
                  </a:lnTo>
                  <a:lnTo>
                    <a:pt x="576" y="166"/>
                  </a:lnTo>
                  <a:lnTo>
                    <a:pt x="577" y="168"/>
                  </a:lnTo>
                  <a:lnTo>
                    <a:pt x="578" y="172"/>
                  </a:lnTo>
                  <a:lnTo>
                    <a:pt x="581" y="179"/>
                  </a:lnTo>
                  <a:lnTo>
                    <a:pt x="583" y="185"/>
                  </a:lnTo>
                  <a:lnTo>
                    <a:pt x="584" y="187"/>
                  </a:lnTo>
                  <a:lnTo>
                    <a:pt x="584" y="189"/>
                  </a:lnTo>
                  <a:lnTo>
                    <a:pt x="585" y="191"/>
                  </a:lnTo>
                  <a:lnTo>
                    <a:pt x="585" y="197"/>
                  </a:lnTo>
                  <a:lnTo>
                    <a:pt x="585" y="201"/>
                  </a:lnTo>
                  <a:lnTo>
                    <a:pt x="586" y="203"/>
                  </a:lnTo>
                  <a:lnTo>
                    <a:pt x="586" y="205"/>
                  </a:lnTo>
                  <a:lnTo>
                    <a:pt x="587" y="210"/>
                  </a:lnTo>
                  <a:lnTo>
                    <a:pt x="587" y="212"/>
                  </a:lnTo>
                  <a:lnTo>
                    <a:pt x="587" y="213"/>
                  </a:lnTo>
                  <a:lnTo>
                    <a:pt x="587" y="215"/>
                  </a:lnTo>
                  <a:lnTo>
                    <a:pt x="587" y="216"/>
                  </a:lnTo>
                  <a:lnTo>
                    <a:pt x="586" y="217"/>
                  </a:lnTo>
                  <a:lnTo>
                    <a:pt x="586" y="218"/>
                  </a:lnTo>
                  <a:lnTo>
                    <a:pt x="585" y="219"/>
                  </a:lnTo>
                  <a:lnTo>
                    <a:pt x="583" y="223"/>
                  </a:lnTo>
                  <a:lnTo>
                    <a:pt x="581" y="224"/>
                  </a:lnTo>
                  <a:lnTo>
                    <a:pt x="581" y="226"/>
                  </a:lnTo>
                  <a:lnTo>
                    <a:pt x="580" y="227"/>
                  </a:lnTo>
                  <a:lnTo>
                    <a:pt x="580" y="228"/>
                  </a:lnTo>
                  <a:lnTo>
                    <a:pt x="580" y="230"/>
                  </a:lnTo>
                  <a:lnTo>
                    <a:pt x="579" y="231"/>
                  </a:lnTo>
                  <a:lnTo>
                    <a:pt x="579" y="233"/>
                  </a:lnTo>
                  <a:lnTo>
                    <a:pt x="579" y="234"/>
                  </a:lnTo>
                  <a:lnTo>
                    <a:pt x="579" y="235"/>
                  </a:lnTo>
                  <a:lnTo>
                    <a:pt x="579" y="238"/>
                  </a:lnTo>
                  <a:lnTo>
                    <a:pt x="579" y="239"/>
                  </a:lnTo>
                  <a:lnTo>
                    <a:pt x="579" y="241"/>
                  </a:lnTo>
                  <a:lnTo>
                    <a:pt x="580" y="242"/>
                  </a:lnTo>
                  <a:lnTo>
                    <a:pt x="580" y="244"/>
                  </a:lnTo>
                  <a:lnTo>
                    <a:pt x="581" y="245"/>
                  </a:lnTo>
                  <a:lnTo>
                    <a:pt x="584" y="250"/>
                  </a:lnTo>
                  <a:lnTo>
                    <a:pt x="585" y="252"/>
                  </a:lnTo>
                  <a:lnTo>
                    <a:pt x="586" y="253"/>
                  </a:lnTo>
                  <a:lnTo>
                    <a:pt x="586" y="254"/>
                  </a:lnTo>
                  <a:lnTo>
                    <a:pt x="587" y="256"/>
                  </a:lnTo>
                  <a:lnTo>
                    <a:pt x="588" y="260"/>
                  </a:lnTo>
                  <a:lnTo>
                    <a:pt x="589" y="262"/>
                  </a:lnTo>
                  <a:lnTo>
                    <a:pt x="590" y="265"/>
                  </a:lnTo>
                  <a:lnTo>
                    <a:pt x="592" y="268"/>
                  </a:lnTo>
                  <a:lnTo>
                    <a:pt x="593" y="269"/>
                  </a:lnTo>
                  <a:lnTo>
                    <a:pt x="594" y="271"/>
                  </a:lnTo>
                  <a:lnTo>
                    <a:pt x="596" y="274"/>
                  </a:lnTo>
                  <a:lnTo>
                    <a:pt x="599" y="277"/>
                  </a:lnTo>
                  <a:lnTo>
                    <a:pt x="602" y="280"/>
                  </a:lnTo>
                  <a:lnTo>
                    <a:pt x="603" y="281"/>
                  </a:lnTo>
                  <a:lnTo>
                    <a:pt x="604" y="283"/>
                  </a:lnTo>
                  <a:lnTo>
                    <a:pt x="605" y="284"/>
                  </a:lnTo>
                  <a:lnTo>
                    <a:pt x="605" y="285"/>
                  </a:lnTo>
                  <a:lnTo>
                    <a:pt x="605" y="286"/>
                  </a:lnTo>
                  <a:lnTo>
                    <a:pt x="606" y="290"/>
                  </a:lnTo>
                  <a:lnTo>
                    <a:pt x="606" y="291"/>
                  </a:lnTo>
                  <a:lnTo>
                    <a:pt x="606" y="292"/>
                  </a:lnTo>
                  <a:lnTo>
                    <a:pt x="608" y="296"/>
                  </a:lnTo>
                  <a:lnTo>
                    <a:pt x="608" y="297"/>
                  </a:lnTo>
                  <a:lnTo>
                    <a:pt x="608" y="298"/>
                  </a:lnTo>
                  <a:lnTo>
                    <a:pt x="608" y="299"/>
                  </a:lnTo>
                  <a:lnTo>
                    <a:pt x="608" y="301"/>
                  </a:lnTo>
                  <a:lnTo>
                    <a:pt x="608" y="302"/>
                  </a:lnTo>
                  <a:lnTo>
                    <a:pt x="607" y="305"/>
                  </a:lnTo>
                  <a:lnTo>
                    <a:pt x="606" y="306"/>
                  </a:lnTo>
                  <a:lnTo>
                    <a:pt x="606" y="307"/>
                  </a:lnTo>
                  <a:lnTo>
                    <a:pt x="606" y="308"/>
                  </a:lnTo>
                  <a:lnTo>
                    <a:pt x="607" y="308"/>
                  </a:lnTo>
                  <a:lnTo>
                    <a:pt x="607" y="308"/>
                  </a:lnTo>
                  <a:lnTo>
                    <a:pt x="607" y="309"/>
                  </a:lnTo>
                  <a:lnTo>
                    <a:pt x="608" y="309"/>
                  </a:lnTo>
                  <a:lnTo>
                    <a:pt x="608" y="309"/>
                  </a:lnTo>
                  <a:lnTo>
                    <a:pt x="609" y="309"/>
                  </a:lnTo>
                  <a:lnTo>
                    <a:pt x="611" y="310"/>
                  </a:lnTo>
                  <a:lnTo>
                    <a:pt x="612" y="310"/>
                  </a:lnTo>
                  <a:lnTo>
                    <a:pt x="616" y="311"/>
                  </a:lnTo>
                  <a:lnTo>
                    <a:pt x="618" y="311"/>
                  </a:lnTo>
                  <a:lnTo>
                    <a:pt x="618" y="312"/>
                  </a:lnTo>
                  <a:lnTo>
                    <a:pt x="619" y="312"/>
                  </a:lnTo>
                  <a:lnTo>
                    <a:pt x="620" y="313"/>
                  </a:lnTo>
                  <a:lnTo>
                    <a:pt x="621" y="314"/>
                  </a:lnTo>
                  <a:lnTo>
                    <a:pt x="622" y="315"/>
                  </a:lnTo>
                  <a:lnTo>
                    <a:pt x="623" y="315"/>
                  </a:lnTo>
                  <a:lnTo>
                    <a:pt x="624" y="316"/>
                  </a:lnTo>
                  <a:lnTo>
                    <a:pt x="624" y="318"/>
                  </a:lnTo>
                  <a:lnTo>
                    <a:pt x="625" y="319"/>
                  </a:lnTo>
                  <a:lnTo>
                    <a:pt x="625" y="320"/>
                  </a:lnTo>
                  <a:lnTo>
                    <a:pt x="626" y="322"/>
                  </a:lnTo>
                  <a:lnTo>
                    <a:pt x="626" y="327"/>
                  </a:lnTo>
                  <a:lnTo>
                    <a:pt x="626" y="329"/>
                  </a:lnTo>
                  <a:lnTo>
                    <a:pt x="626" y="330"/>
                  </a:lnTo>
                  <a:lnTo>
                    <a:pt x="626" y="333"/>
                  </a:lnTo>
                  <a:lnTo>
                    <a:pt x="626" y="335"/>
                  </a:lnTo>
                  <a:lnTo>
                    <a:pt x="625" y="338"/>
                  </a:lnTo>
                  <a:lnTo>
                    <a:pt x="625" y="340"/>
                  </a:lnTo>
                  <a:lnTo>
                    <a:pt x="624" y="341"/>
                  </a:lnTo>
                  <a:lnTo>
                    <a:pt x="624" y="342"/>
                  </a:lnTo>
                  <a:lnTo>
                    <a:pt x="623" y="344"/>
                  </a:lnTo>
                  <a:lnTo>
                    <a:pt x="622" y="345"/>
                  </a:lnTo>
                  <a:lnTo>
                    <a:pt x="619" y="349"/>
                  </a:lnTo>
                  <a:lnTo>
                    <a:pt x="615" y="354"/>
                  </a:lnTo>
                  <a:lnTo>
                    <a:pt x="615" y="355"/>
                  </a:lnTo>
                  <a:lnTo>
                    <a:pt x="614" y="356"/>
                  </a:lnTo>
                  <a:lnTo>
                    <a:pt x="613" y="357"/>
                  </a:lnTo>
                  <a:lnTo>
                    <a:pt x="612" y="359"/>
                  </a:lnTo>
                  <a:lnTo>
                    <a:pt x="612" y="360"/>
                  </a:lnTo>
                  <a:lnTo>
                    <a:pt x="611" y="362"/>
                  </a:lnTo>
                  <a:lnTo>
                    <a:pt x="611" y="363"/>
                  </a:lnTo>
                  <a:lnTo>
                    <a:pt x="611" y="365"/>
                  </a:lnTo>
                  <a:lnTo>
                    <a:pt x="611" y="366"/>
                  </a:lnTo>
                  <a:lnTo>
                    <a:pt x="611" y="368"/>
                  </a:lnTo>
                  <a:lnTo>
                    <a:pt x="611" y="369"/>
                  </a:lnTo>
                  <a:lnTo>
                    <a:pt x="612" y="371"/>
                  </a:lnTo>
                  <a:lnTo>
                    <a:pt x="614" y="376"/>
                  </a:lnTo>
                  <a:lnTo>
                    <a:pt x="614" y="377"/>
                  </a:lnTo>
                  <a:lnTo>
                    <a:pt x="614" y="377"/>
                  </a:lnTo>
                  <a:lnTo>
                    <a:pt x="614" y="379"/>
                  </a:lnTo>
                  <a:lnTo>
                    <a:pt x="613" y="381"/>
                  </a:lnTo>
                  <a:lnTo>
                    <a:pt x="612" y="385"/>
                  </a:lnTo>
                  <a:lnTo>
                    <a:pt x="611" y="388"/>
                  </a:lnTo>
                  <a:lnTo>
                    <a:pt x="611" y="391"/>
                  </a:lnTo>
                  <a:lnTo>
                    <a:pt x="611" y="394"/>
                  </a:lnTo>
                  <a:lnTo>
                    <a:pt x="611" y="395"/>
                  </a:lnTo>
                  <a:lnTo>
                    <a:pt x="611" y="395"/>
                  </a:lnTo>
                  <a:lnTo>
                    <a:pt x="611" y="395"/>
                  </a:lnTo>
                  <a:lnTo>
                    <a:pt x="610" y="395"/>
                  </a:lnTo>
                  <a:lnTo>
                    <a:pt x="610" y="395"/>
                  </a:lnTo>
                  <a:lnTo>
                    <a:pt x="608" y="396"/>
                  </a:lnTo>
                  <a:lnTo>
                    <a:pt x="606" y="396"/>
                  </a:lnTo>
                  <a:lnTo>
                    <a:pt x="604" y="395"/>
                  </a:lnTo>
                  <a:lnTo>
                    <a:pt x="602" y="395"/>
                  </a:lnTo>
                  <a:lnTo>
                    <a:pt x="600" y="395"/>
                  </a:lnTo>
                  <a:lnTo>
                    <a:pt x="598" y="394"/>
                  </a:lnTo>
                  <a:lnTo>
                    <a:pt x="595" y="393"/>
                  </a:lnTo>
                  <a:lnTo>
                    <a:pt x="593" y="392"/>
                  </a:lnTo>
                  <a:lnTo>
                    <a:pt x="590" y="391"/>
                  </a:lnTo>
                  <a:lnTo>
                    <a:pt x="588" y="390"/>
                  </a:lnTo>
                  <a:lnTo>
                    <a:pt x="586" y="389"/>
                  </a:lnTo>
                  <a:lnTo>
                    <a:pt x="576" y="385"/>
                  </a:lnTo>
                  <a:lnTo>
                    <a:pt x="572" y="383"/>
                  </a:lnTo>
                  <a:lnTo>
                    <a:pt x="571" y="382"/>
                  </a:lnTo>
                  <a:lnTo>
                    <a:pt x="569" y="381"/>
                  </a:lnTo>
                  <a:lnTo>
                    <a:pt x="567" y="381"/>
                  </a:lnTo>
                  <a:lnTo>
                    <a:pt x="565" y="380"/>
                  </a:lnTo>
                  <a:lnTo>
                    <a:pt x="563" y="380"/>
                  </a:lnTo>
                  <a:lnTo>
                    <a:pt x="562" y="380"/>
                  </a:lnTo>
                  <a:lnTo>
                    <a:pt x="558" y="379"/>
                  </a:lnTo>
                  <a:lnTo>
                    <a:pt x="555" y="379"/>
                  </a:lnTo>
                  <a:lnTo>
                    <a:pt x="553" y="379"/>
                  </a:lnTo>
                  <a:lnTo>
                    <a:pt x="552" y="379"/>
                  </a:lnTo>
                  <a:lnTo>
                    <a:pt x="550" y="379"/>
                  </a:lnTo>
                  <a:lnTo>
                    <a:pt x="546" y="380"/>
                  </a:lnTo>
                  <a:lnTo>
                    <a:pt x="545" y="380"/>
                  </a:lnTo>
                  <a:lnTo>
                    <a:pt x="544" y="380"/>
                  </a:lnTo>
                  <a:lnTo>
                    <a:pt x="543" y="380"/>
                  </a:lnTo>
                  <a:lnTo>
                    <a:pt x="542" y="380"/>
                  </a:lnTo>
                  <a:lnTo>
                    <a:pt x="539" y="378"/>
                  </a:lnTo>
                  <a:lnTo>
                    <a:pt x="537" y="378"/>
                  </a:lnTo>
                  <a:lnTo>
                    <a:pt x="535" y="378"/>
                  </a:lnTo>
                  <a:lnTo>
                    <a:pt x="534" y="378"/>
                  </a:lnTo>
                  <a:lnTo>
                    <a:pt x="533" y="378"/>
                  </a:lnTo>
                  <a:lnTo>
                    <a:pt x="532" y="378"/>
                  </a:lnTo>
                  <a:lnTo>
                    <a:pt x="528" y="379"/>
                  </a:lnTo>
                  <a:lnTo>
                    <a:pt x="526" y="380"/>
                  </a:lnTo>
                  <a:lnTo>
                    <a:pt x="524" y="380"/>
                  </a:lnTo>
                  <a:lnTo>
                    <a:pt x="522" y="380"/>
                  </a:lnTo>
                  <a:lnTo>
                    <a:pt x="518" y="380"/>
                  </a:lnTo>
                  <a:lnTo>
                    <a:pt x="515" y="379"/>
                  </a:lnTo>
                  <a:lnTo>
                    <a:pt x="513" y="379"/>
                  </a:lnTo>
                  <a:lnTo>
                    <a:pt x="509" y="378"/>
                  </a:lnTo>
                  <a:lnTo>
                    <a:pt x="507" y="377"/>
                  </a:lnTo>
                  <a:lnTo>
                    <a:pt x="507" y="377"/>
                  </a:lnTo>
                  <a:lnTo>
                    <a:pt x="506" y="377"/>
                  </a:lnTo>
                  <a:lnTo>
                    <a:pt x="506" y="377"/>
                  </a:lnTo>
                  <a:lnTo>
                    <a:pt x="506" y="377"/>
                  </a:lnTo>
                  <a:lnTo>
                    <a:pt x="505" y="378"/>
                  </a:lnTo>
                  <a:lnTo>
                    <a:pt x="504" y="379"/>
                  </a:lnTo>
                  <a:lnTo>
                    <a:pt x="504" y="381"/>
                  </a:lnTo>
                  <a:lnTo>
                    <a:pt x="503" y="384"/>
                  </a:lnTo>
                  <a:lnTo>
                    <a:pt x="500" y="395"/>
                  </a:lnTo>
                  <a:lnTo>
                    <a:pt x="500" y="397"/>
                  </a:lnTo>
                  <a:lnTo>
                    <a:pt x="499" y="398"/>
                  </a:lnTo>
                  <a:lnTo>
                    <a:pt x="498" y="400"/>
                  </a:lnTo>
                  <a:lnTo>
                    <a:pt x="498" y="400"/>
                  </a:lnTo>
                  <a:lnTo>
                    <a:pt x="497" y="401"/>
                  </a:lnTo>
                  <a:lnTo>
                    <a:pt x="496" y="402"/>
                  </a:lnTo>
                  <a:lnTo>
                    <a:pt x="496" y="402"/>
                  </a:lnTo>
                  <a:lnTo>
                    <a:pt x="495" y="402"/>
                  </a:lnTo>
                  <a:lnTo>
                    <a:pt x="493" y="402"/>
                  </a:lnTo>
                  <a:lnTo>
                    <a:pt x="491" y="403"/>
                  </a:lnTo>
                  <a:lnTo>
                    <a:pt x="488" y="403"/>
                  </a:lnTo>
                  <a:lnTo>
                    <a:pt x="486" y="402"/>
                  </a:lnTo>
                  <a:lnTo>
                    <a:pt x="484" y="402"/>
                  </a:lnTo>
                  <a:lnTo>
                    <a:pt x="478" y="401"/>
                  </a:lnTo>
                  <a:lnTo>
                    <a:pt x="477" y="401"/>
                  </a:lnTo>
                  <a:lnTo>
                    <a:pt x="476" y="401"/>
                  </a:lnTo>
                  <a:lnTo>
                    <a:pt x="475" y="401"/>
                  </a:lnTo>
                  <a:lnTo>
                    <a:pt x="473" y="401"/>
                  </a:lnTo>
                  <a:lnTo>
                    <a:pt x="469" y="402"/>
                  </a:lnTo>
                  <a:lnTo>
                    <a:pt x="467" y="402"/>
                  </a:lnTo>
                  <a:lnTo>
                    <a:pt x="464" y="403"/>
                  </a:lnTo>
                  <a:lnTo>
                    <a:pt x="462" y="403"/>
                  </a:lnTo>
                  <a:lnTo>
                    <a:pt x="461" y="403"/>
                  </a:lnTo>
                  <a:lnTo>
                    <a:pt x="460" y="403"/>
                  </a:lnTo>
                  <a:lnTo>
                    <a:pt x="459" y="402"/>
                  </a:lnTo>
                  <a:lnTo>
                    <a:pt x="458" y="401"/>
                  </a:lnTo>
                  <a:lnTo>
                    <a:pt x="456" y="401"/>
                  </a:lnTo>
                  <a:lnTo>
                    <a:pt x="456" y="401"/>
                  </a:lnTo>
                  <a:lnTo>
                    <a:pt x="455" y="401"/>
                  </a:lnTo>
                  <a:lnTo>
                    <a:pt x="454" y="401"/>
                  </a:lnTo>
                  <a:lnTo>
                    <a:pt x="453" y="401"/>
                  </a:lnTo>
                  <a:lnTo>
                    <a:pt x="452" y="401"/>
                  </a:lnTo>
                  <a:lnTo>
                    <a:pt x="451" y="402"/>
                  </a:lnTo>
                  <a:lnTo>
                    <a:pt x="449" y="402"/>
                  </a:lnTo>
                  <a:lnTo>
                    <a:pt x="448" y="403"/>
                  </a:lnTo>
                  <a:lnTo>
                    <a:pt x="447" y="404"/>
                  </a:lnTo>
                  <a:lnTo>
                    <a:pt x="447" y="404"/>
                  </a:lnTo>
                  <a:lnTo>
                    <a:pt x="444" y="407"/>
                  </a:lnTo>
                  <a:lnTo>
                    <a:pt x="443" y="409"/>
                  </a:lnTo>
                  <a:lnTo>
                    <a:pt x="441" y="410"/>
                  </a:lnTo>
                  <a:lnTo>
                    <a:pt x="440" y="411"/>
                  </a:lnTo>
                  <a:lnTo>
                    <a:pt x="439" y="412"/>
                  </a:lnTo>
                  <a:lnTo>
                    <a:pt x="439" y="412"/>
                  </a:lnTo>
                  <a:lnTo>
                    <a:pt x="438" y="412"/>
                  </a:lnTo>
                  <a:lnTo>
                    <a:pt x="437" y="412"/>
                  </a:lnTo>
                  <a:lnTo>
                    <a:pt x="437" y="412"/>
                  </a:lnTo>
                  <a:lnTo>
                    <a:pt x="436" y="412"/>
                  </a:lnTo>
                  <a:lnTo>
                    <a:pt x="436" y="412"/>
                  </a:lnTo>
                  <a:lnTo>
                    <a:pt x="435" y="412"/>
                  </a:lnTo>
                  <a:lnTo>
                    <a:pt x="435" y="411"/>
                  </a:lnTo>
                  <a:lnTo>
                    <a:pt x="429" y="403"/>
                  </a:lnTo>
                  <a:lnTo>
                    <a:pt x="428" y="401"/>
                  </a:lnTo>
                  <a:lnTo>
                    <a:pt x="426" y="400"/>
                  </a:lnTo>
                  <a:lnTo>
                    <a:pt x="425" y="399"/>
                  </a:lnTo>
                  <a:lnTo>
                    <a:pt x="424" y="398"/>
                  </a:lnTo>
                  <a:lnTo>
                    <a:pt x="420" y="395"/>
                  </a:lnTo>
                  <a:lnTo>
                    <a:pt x="415" y="392"/>
                  </a:lnTo>
                  <a:lnTo>
                    <a:pt x="413" y="391"/>
                  </a:lnTo>
                  <a:lnTo>
                    <a:pt x="411" y="390"/>
                  </a:lnTo>
                  <a:lnTo>
                    <a:pt x="409" y="389"/>
                  </a:lnTo>
                  <a:lnTo>
                    <a:pt x="404" y="387"/>
                  </a:lnTo>
                  <a:lnTo>
                    <a:pt x="398" y="386"/>
                  </a:lnTo>
                  <a:lnTo>
                    <a:pt x="397" y="385"/>
                  </a:lnTo>
                  <a:lnTo>
                    <a:pt x="394" y="385"/>
                  </a:lnTo>
                  <a:lnTo>
                    <a:pt x="393" y="384"/>
                  </a:lnTo>
                  <a:lnTo>
                    <a:pt x="392" y="384"/>
                  </a:lnTo>
                  <a:lnTo>
                    <a:pt x="391" y="384"/>
                  </a:lnTo>
                  <a:lnTo>
                    <a:pt x="389" y="382"/>
                  </a:lnTo>
                  <a:lnTo>
                    <a:pt x="387" y="381"/>
                  </a:lnTo>
                  <a:lnTo>
                    <a:pt x="386" y="379"/>
                  </a:lnTo>
                  <a:lnTo>
                    <a:pt x="384" y="378"/>
                  </a:lnTo>
                  <a:lnTo>
                    <a:pt x="382" y="375"/>
                  </a:lnTo>
                  <a:lnTo>
                    <a:pt x="381" y="373"/>
                  </a:lnTo>
                  <a:lnTo>
                    <a:pt x="379" y="371"/>
                  </a:lnTo>
                  <a:lnTo>
                    <a:pt x="374" y="365"/>
                  </a:lnTo>
                  <a:lnTo>
                    <a:pt x="372" y="364"/>
                  </a:lnTo>
                  <a:lnTo>
                    <a:pt x="370" y="362"/>
                  </a:lnTo>
                  <a:lnTo>
                    <a:pt x="368" y="361"/>
                  </a:lnTo>
                  <a:lnTo>
                    <a:pt x="366" y="359"/>
                  </a:lnTo>
                  <a:lnTo>
                    <a:pt x="364" y="358"/>
                  </a:lnTo>
                  <a:lnTo>
                    <a:pt x="362" y="357"/>
                  </a:lnTo>
                  <a:lnTo>
                    <a:pt x="356" y="355"/>
                  </a:lnTo>
                  <a:lnTo>
                    <a:pt x="351" y="351"/>
                  </a:lnTo>
                  <a:lnTo>
                    <a:pt x="349" y="351"/>
                  </a:lnTo>
                  <a:lnTo>
                    <a:pt x="348" y="351"/>
                  </a:lnTo>
                  <a:lnTo>
                    <a:pt x="344" y="349"/>
                  </a:lnTo>
                  <a:lnTo>
                    <a:pt x="339" y="348"/>
                  </a:lnTo>
                  <a:lnTo>
                    <a:pt x="333" y="346"/>
                  </a:lnTo>
                  <a:lnTo>
                    <a:pt x="332" y="346"/>
                  </a:lnTo>
                  <a:lnTo>
                    <a:pt x="328" y="344"/>
                  </a:lnTo>
                  <a:lnTo>
                    <a:pt x="327" y="344"/>
                  </a:lnTo>
                  <a:lnTo>
                    <a:pt x="326" y="343"/>
                  </a:lnTo>
                  <a:lnTo>
                    <a:pt x="325" y="343"/>
                  </a:lnTo>
                  <a:lnTo>
                    <a:pt x="323" y="343"/>
                  </a:lnTo>
                  <a:lnTo>
                    <a:pt x="317" y="343"/>
                  </a:lnTo>
                  <a:lnTo>
                    <a:pt x="315" y="343"/>
                  </a:lnTo>
                  <a:lnTo>
                    <a:pt x="314" y="342"/>
                  </a:lnTo>
                  <a:lnTo>
                    <a:pt x="313" y="342"/>
                  </a:lnTo>
                  <a:lnTo>
                    <a:pt x="312" y="342"/>
                  </a:lnTo>
                  <a:lnTo>
                    <a:pt x="312" y="342"/>
                  </a:lnTo>
                  <a:lnTo>
                    <a:pt x="311" y="341"/>
                  </a:lnTo>
                  <a:lnTo>
                    <a:pt x="310" y="341"/>
                  </a:lnTo>
                  <a:lnTo>
                    <a:pt x="309" y="340"/>
                  </a:lnTo>
                  <a:lnTo>
                    <a:pt x="307" y="338"/>
                  </a:lnTo>
                  <a:lnTo>
                    <a:pt x="304" y="334"/>
                  </a:lnTo>
                  <a:lnTo>
                    <a:pt x="302" y="333"/>
                  </a:lnTo>
                  <a:lnTo>
                    <a:pt x="300" y="331"/>
                  </a:lnTo>
                  <a:lnTo>
                    <a:pt x="299" y="330"/>
                  </a:lnTo>
                  <a:lnTo>
                    <a:pt x="298" y="329"/>
                  </a:lnTo>
                  <a:lnTo>
                    <a:pt x="297" y="329"/>
                  </a:lnTo>
                  <a:lnTo>
                    <a:pt x="296" y="328"/>
                  </a:lnTo>
                  <a:lnTo>
                    <a:pt x="295" y="327"/>
                  </a:lnTo>
                  <a:lnTo>
                    <a:pt x="293" y="327"/>
                  </a:lnTo>
                  <a:lnTo>
                    <a:pt x="291" y="326"/>
                  </a:lnTo>
                  <a:lnTo>
                    <a:pt x="287" y="325"/>
                  </a:lnTo>
                  <a:lnTo>
                    <a:pt x="284" y="325"/>
                  </a:lnTo>
                  <a:lnTo>
                    <a:pt x="282" y="324"/>
                  </a:lnTo>
                  <a:lnTo>
                    <a:pt x="280" y="323"/>
                  </a:lnTo>
                  <a:lnTo>
                    <a:pt x="279" y="323"/>
                  </a:lnTo>
                  <a:lnTo>
                    <a:pt x="278" y="322"/>
                  </a:lnTo>
                  <a:lnTo>
                    <a:pt x="277" y="321"/>
                  </a:lnTo>
                  <a:lnTo>
                    <a:pt x="276" y="321"/>
                  </a:lnTo>
                  <a:lnTo>
                    <a:pt x="275" y="320"/>
                  </a:lnTo>
                  <a:lnTo>
                    <a:pt x="274" y="319"/>
                  </a:lnTo>
                  <a:lnTo>
                    <a:pt x="273" y="318"/>
                  </a:lnTo>
                  <a:lnTo>
                    <a:pt x="271" y="315"/>
                  </a:lnTo>
                  <a:lnTo>
                    <a:pt x="270" y="314"/>
                  </a:lnTo>
                  <a:lnTo>
                    <a:pt x="269" y="314"/>
                  </a:lnTo>
                  <a:lnTo>
                    <a:pt x="268" y="313"/>
                  </a:lnTo>
                  <a:lnTo>
                    <a:pt x="268" y="313"/>
                  </a:lnTo>
                  <a:lnTo>
                    <a:pt x="267" y="313"/>
                  </a:lnTo>
                  <a:lnTo>
                    <a:pt x="266" y="313"/>
                  </a:lnTo>
                  <a:lnTo>
                    <a:pt x="265" y="314"/>
                  </a:lnTo>
                  <a:lnTo>
                    <a:pt x="264" y="315"/>
                  </a:lnTo>
                  <a:lnTo>
                    <a:pt x="263" y="316"/>
                  </a:lnTo>
                  <a:lnTo>
                    <a:pt x="261" y="318"/>
                  </a:lnTo>
                  <a:lnTo>
                    <a:pt x="260" y="319"/>
                  </a:lnTo>
                  <a:lnTo>
                    <a:pt x="259" y="321"/>
                  </a:lnTo>
                  <a:lnTo>
                    <a:pt x="257" y="323"/>
                  </a:lnTo>
                  <a:lnTo>
                    <a:pt x="256" y="326"/>
                  </a:lnTo>
                  <a:lnTo>
                    <a:pt x="254" y="330"/>
                  </a:lnTo>
                  <a:lnTo>
                    <a:pt x="254" y="331"/>
                  </a:lnTo>
                  <a:lnTo>
                    <a:pt x="253" y="332"/>
                  </a:lnTo>
                  <a:lnTo>
                    <a:pt x="252" y="334"/>
                  </a:lnTo>
                  <a:lnTo>
                    <a:pt x="250" y="336"/>
                  </a:lnTo>
                  <a:lnTo>
                    <a:pt x="248" y="340"/>
                  </a:lnTo>
                  <a:lnTo>
                    <a:pt x="247" y="340"/>
                  </a:lnTo>
                  <a:lnTo>
                    <a:pt x="246" y="341"/>
                  </a:lnTo>
                  <a:lnTo>
                    <a:pt x="245" y="342"/>
                  </a:lnTo>
                  <a:lnTo>
                    <a:pt x="245" y="342"/>
                  </a:lnTo>
                  <a:lnTo>
                    <a:pt x="243" y="343"/>
                  </a:lnTo>
                  <a:lnTo>
                    <a:pt x="242" y="343"/>
                  </a:lnTo>
                  <a:lnTo>
                    <a:pt x="241" y="343"/>
                  </a:lnTo>
                  <a:lnTo>
                    <a:pt x="239" y="343"/>
                  </a:lnTo>
                  <a:lnTo>
                    <a:pt x="237" y="343"/>
                  </a:lnTo>
                  <a:lnTo>
                    <a:pt x="235" y="343"/>
                  </a:lnTo>
                  <a:lnTo>
                    <a:pt x="234" y="343"/>
                  </a:lnTo>
                  <a:lnTo>
                    <a:pt x="233" y="343"/>
                  </a:lnTo>
                  <a:lnTo>
                    <a:pt x="232" y="342"/>
                  </a:lnTo>
                  <a:lnTo>
                    <a:pt x="231" y="342"/>
                  </a:lnTo>
                  <a:lnTo>
                    <a:pt x="229" y="341"/>
                  </a:lnTo>
                  <a:lnTo>
                    <a:pt x="224" y="339"/>
                  </a:lnTo>
                  <a:lnTo>
                    <a:pt x="216" y="334"/>
                  </a:lnTo>
                  <a:lnTo>
                    <a:pt x="213" y="333"/>
                  </a:lnTo>
                  <a:lnTo>
                    <a:pt x="212" y="332"/>
                  </a:lnTo>
                  <a:lnTo>
                    <a:pt x="211" y="331"/>
                  </a:lnTo>
                  <a:lnTo>
                    <a:pt x="210" y="330"/>
                  </a:lnTo>
                  <a:lnTo>
                    <a:pt x="209" y="329"/>
                  </a:lnTo>
                  <a:lnTo>
                    <a:pt x="208" y="327"/>
                  </a:lnTo>
                  <a:lnTo>
                    <a:pt x="207" y="326"/>
                  </a:lnTo>
                  <a:lnTo>
                    <a:pt x="207" y="325"/>
                  </a:lnTo>
                  <a:lnTo>
                    <a:pt x="207" y="323"/>
                  </a:lnTo>
                  <a:lnTo>
                    <a:pt x="207" y="322"/>
                  </a:lnTo>
                  <a:lnTo>
                    <a:pt x="207" y="320"/>
                  </a:lnTo>
                  <a:lnTo>
                    <a:pt x="207" y="318"/>
                  </a:lnTo>
                  <a:lnTo>
                    <a:pt x="208" y="315"/>
                  </a:lnTo>
                  <a:lnTo>
                    <a:pt x="208" y="314"/>
                  </a:lnTo>
                  <a:lnTo>
                    <a:pt x="208" y="314"/>
                  </a:lnTo>
                  <a:lnTo>
                    <a:pt x="208" y="313"/>
                  </a:lnTo>
                  <a:lnTo>
                    <a:pt x="208" y="312"/>
                  </a:lnTo>
                  <a:lnTo>
                    <a:pt x="208" y="311"/>
                  </a:lnTo>
                  <a:lnTo>
                    <a:pt x="207" y="310"/>
                  </a:lnTo>
                  <a:lnTo>
                    <a:pt x="207" y="310"/>
                  </a:lnTo>
                  <a:lnTo>
                    <a:pt x="206" y="310"/>
                  </a:lnTo>
                  <a:lnTo>
                    <a:pt x="203" y="309"/>
                  </a:lnTo>
                  <a:lnTo>
                    <a:pt x="202" y="309"/>
                  </a:lnTo>
                  <a:lnTo>
                    <a:pt x="200" y="308"/>
                  </a:lnTo>
                  <a:lnTo>
                    <a:pt x="199" y="308"/>
                  </a:lnTo>
                  <a:lnTo>
                    <a:pt x="197" y="307"/>
                  </a:lnTo>
                  <a:lnTo>
                    <a:pt x="196" y="306"/>
                  </a:lnTo>
                  <a:lnTo>
                    <a:pt x="194" y="305"/>
                  </a:lnTo>
                  <a:lnTo>
                    <a:pt x="191" y="303"/>
                  </a:lnTo>
                  <a:lnTo>
                    <a:pt x="190" y="302"/>
                  </a:lnTo>
                  <a:lnTo>
                    <a:pt x="188" y="301"/>
                  </a:lnTo>
                  <a:lnTo>
                    <a:pt x="186" y="301"/>
                  </a:lnTo>
                  <a:lnTo>
                    <a:pt x="184" y="300"/>
                  </a:lnTo>
                  <a:lnTo>
                    <a:pt x="182" y="299"/>
                  </a:lnTo>
                  <a:lnTo>
                    <a:pt x="180" y="299"/>
                  </a:lnTo>
                  <a:lnTo>
                    <a:pt x="178" y="298"/>
                  </a:lnTo>
                  <a:lnTo>
                    <a:pt x="177" y="298"/>
                  </a:lnTo>
                  <a:lnTo>
                    <a:pt x="176" y="297"/>
                  </a:lnTo>
                  <a:lnTo>
                    <a:pt x="175" y="297"/>
                  </a:lnTo>
                  <a:lnTo>
                    <a:pt x="174" y="296"/>
                  </a:lnTo>
                  <a:lnTo>
                    <a:pt x="174" y="296"/>
                  </a:lnTo>
                  <a:lnTo>
                    <a:pt x="173" y="295"/>
                  </a:lnTo>
                  <a:lnTo>
                    <a:pt x="173" y="294"/>
                  </a:lnTo>
                  <a:lnTo>
                    <a:pt x="172" y="293"/>
                  </a:lnTo>
                  <a:lnTo>
                    <a:pt x="171" y="289"/>
                  </a:lnTo>
                  <a:lnTo>
                    <a:pt x="171" y="288"/>
                  </a:lnTo>
                  <a:lnTo>
                    <a:pt x="171" y="288"/>
                  </a:lnTo>
                  <a:lnTo>
                    <a:pt x="170" y="287"/>
                  </a:lnTo>
                  <a:lnTo>
                    <a:pt x="170" y="287"/>
                  </a:lnTo>
                  <a:lnTo>
                    <a:pt x="170" y="286"/>
                  </a:lnTo>
                  <a:lnTo>
                    <a:pt x="169" y="286"/>
                  </a:lnTo>
                  <a:lnTo>
                    <a:pt x="168" y="286"/>
                  </a:lnTo>
                  <a:lnTo>
                    <a:pt x="167" y="285"/>
                  </a:lnTo>
                  <a:lnTo>
                    <a:pt x="164" y="284"/>
                  </a:lnTo>
                  <a:lnTo>
                    <a:pt x="162" y="283"/>
                  </a:lnTo>
                  <a:lnTo>
                    <a:pt x="158" y="283"/>
                  </a:lnTo>
                  <a:lnTo>
                    <a:pt x="157" y="282"/>
                  </a:lnTo>
                  <a:lnTo>
                    <a:pt x="155" y="282"/>
                  </a:lnTo>
                  <a:lnTo>
                    <a:pt x="154" y="281"/>
                  </a:lnTo>
                  <a:lnTo>
                    <a:pt x="152" y="280"/>
                  </a:lnTo>
                  <a:lnTo>
                    <a:pt x="150" y="279"/>
                  </a:lnTo>
                  <a:lnTo>
                    <a:pt x="149" y="278"/>
                  </a:lnTo>
                  <a:lnTo>
                    <a:pt x="148" y="277"/>
                  </a:lnTo>
                  <a:lnTo>
                    <a:pt x="147" y="276"/>
                  </a:lnTo>
                  <a:lnTo>
                    <a:pt x="143" y="272"/>
                  </a:lnTo>
                  <a:lnTo>
                    <a:pt x="143" y="272"/>
                  </a:lnTo>
                  <a:lnTo>
                    <a:pt x="142" y="272"/>
                  </a:lnTo>
                  <a:lnTo>
                    <a:pt x="141" y="271"/>
                  </a:lnTo>
                  <a:lnTo>
                    <a:pt x="139" y="270"/>
                  </a:lnTo>
                  <a:lnTo>
                    <a:pt x="135" y="268"/>
                  </a:lnTo>
                  <a:lnTo>
                    <a:pt x="134" y="268"/>
                  </a:lnTo>
                  <a:lnTo>
                    <a:pt x="132" y="267"/>
                  </a:lnTo>
                  <a:lnTo>
                    <a:pt x="131" y="266"/>
                  </a:lnTo>
                  <a:lnTo>
                    <a:pt x="130" y="266"/>
                  </a:lnTo>
                  <a:lnTo>
                    <a:pt x="129" y="265"/>
                  </a:lnTo>
                  <a:lnTo>
                    <a:pt x="126" y="264"/>
                  </a:lnTo>
                  <a:lnTo>
                    <a:pt x="125" y="264"/>
                  </a:lnTo>
                  <a:lnTo>
                    <a:pt x="124" y="264"/>
                  </a:lnTo>
                  <a:lnTo>
                    <a:pt x="123" y="264"/>
                  </a:lnTo>
                  <a:lnTo>
                    <a:pt x="122" y="264"/>
                  </a:lnTo>
                  <a:lnTo>
                    <a:pt x="120" y="265"/>
                  </a:lnTo>
                  <a:lnTo>
                    <a:pt x="119" y="265"/>
                  </a:lnTo>
                  <a:lnTo>
                    <a:pt x="118" y="265"/>
                  </a:lnTo>
                  <a:lnTo>
                    <a:pt x="117" y="265"/>
                  </a:lnTo>
                  <a:lnTo>
                    <a:pt x="115" y="265"/>
                  </a:lnTo>
                  <a:lnTo>
                    <a:pt x="112" y="264"/>
                  </a:lnTo>
                  <a:lnTo>
                    <a:pt x="111" y="264"/>
                  </a:lnTo>
                  <a:lnTo>
                    <a:pt x="110" y="264"/>
                  </a:lnTo>
                  <a:lnTo>
                    <a:pt x="109" y="264"/>
                  </a:lnTo>
                  <a:lnTo>
                    <a:pt x="104" y="265"/>
                  </a:lnTo>
                  <a:lnTo>
                    <a:pt x="102" y="265"/>
                  </a:lnTo>
                  <a:lnTo>
                    <a:pt x="101" y="265"/>
                  </a:lnTo>
                  <a:lnTo>
                    <a:pt x="99" y="264"/>
                  </a:lnTo>
                  <a:lnTo>
                    <a:pt x="97" y="264"/>
                  </a:lnTo>
                  <a:lnTo>
                    <a:pt x="96" y="264"/>
                  </a:lnTo>
                  <a:lnTo>
                    <a:pt x="95" y="263"/>
                  </a:lnTo>
                  <a:lnTo>
                    <a:pt x="94" y="263"/>
                  </a:lnTo>
                  <a:lnTo>
                    <a:pt x="93" y="263"/>
                  </a:lnTo>
                  <a:lnTo>
                    <a:pt x="92" y="261"/>
                  </a:lnTo>
                  <a:lnTo>
                    <a:pt x="89" y="259"/>
                  </a:lnTo>
                  <a:lnTo>
                    <a:pt x="88" y="258"/>
                  </a:lnTo>
                  <a:lnTo>
                    <a:pt x="85" y="255"/>
                  </a:lnTo>
                  <a:lnTo>
                    <a:pt x="84" y="254"/>
                  </a:lnTo>
                  <a:lnTo>
                    <a:pt x="74" y="247"/>
                  </a:lnTo>
                  <a:lnTo>
                    <a:pt x="69" y="244"/>
                  </a:lnTo>
                  <a:lnTo>
                    <a:pt x="67" y="242"/>
                  </a:lnTo>
                  <a:lnTo>
                    <a:pt x="59" y="236"/>
                  </a:lnTo>
                  <a:lnTo>
                    <a:pt x="53" y="232"/>
                  </a:lnTo>
                  <a:lnTo>
                    <a:pt x="53" y="232"/>
                  </a:lnTo>
                  <a:lnTo>
                    <a:pt x="53" y="231"/>
                  </a:lnTo>
                  <a:lnTo>
                    <a:pt x="53" y="228"/>
                  </a:lnTo>
                  <a:lnTo>
                    <a:pt x="54" y="223"/>
                  </a:lnTo>
                  <a:lnTo>
                    <a:pt x="55" y="218"/>
                  </a:lnTo>
                  <a:lnTo>
                    <a:pt x="55" y="213"/>
                  </a:lnTo>
                  <a:lnTo>
                    <a:pt x="55" y="212"/>
                  </a:lnTo>
                  <a:lnTo>
                    <a:pt x="56" y="211"/>
                  </a:lnTo>
                  <a:lnTo>
                    <a:pt x="56" y="210"/>
                  </a:lnTo>
                  <a:lnTo>
                    <a:pt x="56" y="209"/>
                  </a:lnTo>
                  <a:lnTo>
                    <a:pt x="57" y="208"/>
                  </a:lnTo>
                  <a:lnTo>
                    <a:pt x="59" y="205"/>
                  </a:lnTo>
                  <a:lnTo>
                    <a:pt x="60" y="204"/>
                  </a:lnTo>
                  <a:lnTo>
                    <a:pt x="61" y="203"/>
                  </a:lnTo>
                  <a:lnTo>
                    <a:pt x="63" y="198"/>
                  </a:lnTo>
                  <a:lnTo>
                    <a:pt x="64" y="195"/>
                  </a:lnTo>
                  <a:lnTo>
                    <a:pt x="65" y="193"/>
                  </a:lnTo>
                  <a:lnTo>
                    <a:pt x="65" y="191"/>
                  </a:lnTo>
                  <a:lnTo>
                    <a:pt x="66" y="190"/>
                  </a:lnTo>
                  <a:lnTo>
                    <a:pt x="66" y="189"/>
                  </a:lnTo>
                  <a:lnTo>
                    <a:pt x="66" y="187"/>
                  </a:lnTo>
                  <a:lnTo>
                    <a:pt x="65" y="186"/>
                  </a:lnTo>
                  <a:lnTo>
                    <a:pt x="65" y="182"/>
                  </a:lnTo>
                  <a:lnTo>
                    <a:pt x="64" y="181"/>
                  </a:lnTo>
                  <a:lnTo>
                    <a:pt x="64" y="180"/>
                  </a:lnTo>
                  <a:lnTo>
                    <a:pt x="64" y="179"/>
                  </a:lnTo>
                  <a:lnTo>
                    <a:pt x="64" y="178"/>
                  </a:lnTo>
                  <a:lnTo>
                    <a:pt x="65" y="177"/>
                  </a:lnTo>
                  <a:lnTo>
                    <a:pt x="65" y="174"/>
                  </a:lnTo>
                  <a:lnTo>
                    <a:pt x="65" y="172"/>
                  </a:lnTo>
                  <a:lnTo>
                    <a:pt x="65" y="171"/>
                  </a:lnTo>
                  <a:lnTo>
                    <a:pt x="65" y="170"/>
                  </a:lnTo>
                  <a:lnTo>
                    <a:pt x="65" y="169"/>
                  </a:lnTo>
                  <a:lnTo>
                    <a:pt x="65" y="168"/>
                  </a:lnTo>
                  <a:lnTo>
                    <a:pt x="64" y="167"/>
                  </a:lnTo>
                  <a:lnTo>
                    <a:pt x="63" y="166"/>
                  </a:lnTo>
                  <a:lnTo>
                    <a:pt x="62" y="165"/>
                  </a:lnTo>
                  <a:lnTo>
                    <a:pt x="61" y="164"/>
                  </a:lnTo>
                  <a:lnTo>
                    <a:pt x="59" y="163"/>
                  </a:lnTo>
                  <a:lnTo>
                    <a:pt x="58" y="162"/>
                  </a:lnTo>
                  <a:lnTo>
                    <a:pt x="54" y="160"/>
                  </a:lnTo>
                  <a:lnTo>
                    <a:pt x="53" y="160"/>
                  </a:lnTo>
                  <a:lnTo>
                    <a:pt x="50" y="158"/>
                  </a:lnTo>
                  <a:lnTo>
                    <a:pt x="48" y="156"/>
                  </a:lnTo>
                  <a:lnTo>
                    <a:pt x="46" y="155"/>
                  </a:lnTo>
                  <a:lnTo>
                    <a:pt x="45" y="154"/>
                  </a:lnTo>
                  <a:lnTo>
                    <a:pt x="43" y="152"/>
                  </a:lnTo>
                  <a:lnTo>
                    <a:pt x="43" y="151"/>
                  </a:lnTo>
                  <a:lnTo>
                    <a:pt x="42" y="151"/>
                  </a:lnTo>
                  <a:lnTo>
                    <a:pt x="42" y="150"/>
                  </a:lnTo>
                  <a:lnTo>
                    <a:pt x="41" y="149"/>
                  </a:lnTo>
                  <a:lnTo>
                    <a:pt x="41" y="148"/>
                  </a:lnTo>
                  <a:lnTo>
                    <a:pt x="41" y="147"/>
                  </a:lnTo>
                  <a:lnTo>
                    <a:pt x="41" y="144"/>
                  </a:lnTo>
                  <a:lnTo>
                    <a:pt x="40" y="142"/>
                  </a:lnTo>
                  <a:lnTo>
                    <a:pt x="40" y="142"/>
                  </a:lnTo>
                  <a:lnTo>
                    <a:pt x="40" y="141"/>
                  </a:lnTo>
                  <a:lnTo>
                    <a:pt x="40" y="140"/>
                  </a:lnTo>
                  <a:lnTo>
                    <a:pt x="39" y="140"/>
                  </a:lnTo>
                  <a:lnTo>
                    <a:pt x="39" y="140"/>
                  </a:lnTo>
                  <a:lnTo>
                    <a:pt x="37" y="139"/>
                  </a:lnTo>
                  <a:lnTo>
                    <a:pt x="37" y="139"/>
                  </a:lnTo>
                  <a:lnTo>
                    <a:pt x="36" y="138"/>
                  </a:lnTo>
                  <a:lnTo>
                    <a:pt x="35" y="137"/>
                  </a:lnTo>
                  <a:lnTo>
                    <a:pt x="34" y="137"/>
                  </a:lnTo>
                  <a:lnTo>
                    <a:pt x="34" y="136"/>
                  </a:lnTo>
                  <a:lnTo>
                    <a:pt x="33" y="136"/>
                  </a:lnTo>
                  <a:lnTo>
                    <a:pt x="32" y="136"/>
                  </a:lnTo>
                  <a:lnTo>
                    <a:pt x="30" y="136"/>
                  </a:lnTo>
                  <a:lnTo>
                    <a:pt x="29" y="135"/>
                  </a:lnTo>
                  <a:lnTo>
                    <a:pt x="26" y="135"/>
                  </a:lnTo>
                  <a:lnTo>
                    <a:pt x="24" y="134"/>
                  </a:lnTo>
                  <a:lnTo>
                    <a:pt x="23" y="134"/>
                  </a:lnTo>
                  <a:lnTo>
                    <a:pt x="23" y="133"/>
                  </a:lnTo>
                  <a:lnTo>
                    <a:pt x="22" y="133"/>
                  </a:lnTo>
                  <a:lnTo>
                    <a:pt x="21" y="131"/>
                  </a:lnTo>
                  <a:lnTo>
                    <a:pt x="20" y="131"/>
                  </a:lnTo>
                  <a:lnTo>
                    <a:pt x="19" y="130"/>
                  </a:lnTo>
                  <a:lnTo>
                    <a:pt x="17" y="129"/>
                  </a:lnTo>
                  <a:lnTo>
                    <a:pt x="16" y="129"/>
                  </a:lnTo>
                  <a:lnTo>
                    <a:pt x="15" y="128"/>
                  </a:lnTo>
                  <a:lnTo>
                    <a:pt x="12" y="127"/>
                  </a:lnTo>
                  <a:lnTo>
                    <a:pt x="10" y="127"/>
                  </a:lnTo>
                  <a:lnTo>
                    <a:pt x="8" y="126"/>
                  </a:lnTo>
                  <a:lnTo>
                    <a:pt x="7" y="125"/>
                  </a:lnTo>
                  <a:lnTo>
                    <a:pt x="5" y="124"/>
                  </a:lnTo>
                  <a:lnTo>
                    <a:pt x="4" y="124"/>
                  </a:lnTo>
                  <a:lnTo>
                    <a:pt x="3" y="123"/>
                  </a:lnTo>
                  <a:lnTo>
                    <a:pt x="2" y="122"/>
                  </a:lnTo>
                  <a:lnTo>
                    <a:pt x="1" y="121"/>
                  </a:lnTo>
                  <a:lnTo>
                    <a:pt x="1" y="119"/>
                  </a:lnTo>
                  <a:lnTo>
                    <a:pt x="0" y="118"/>
                  </a:lnTo>
                  <a:lnTo>
                    <a:pt x="0" y="117"/>
                  </a:lnTo>
                  <a:lnTo>
                    <a:pt x="0" y="116"/>
                  </a:lnTo>
                  <a:lnTo>
                    <a:pt x="0" y="116"/>
                  </a:lnTo>
                  <a:lnTo>
                    <a:pt x="0" y="115"/>
                  </a:lnTo>
                  <a:lnTo>
                    <a:pt x="0" y="115"/>
                  </a:lnTo>
                  <a:lnTo>
                    <a:pt x="1" y="114"/>
                  </a:lnTo>
                  <a:lnTo>
                    <a:pt x="1" y="113"/>
                  </a:lnTo>
                  <a:lnTo>
                    <a:pt x="2" y="113"/>
                  </a:lnTo>
                  <a:lnTo>
                    <a:pt x="3" y="112"/>
                  </a:lnTo>
                  <a:lnTo>
                    <a:pt x="4" y="112"/>
                  </a:lnTo>
                  <a:lnTo>
                    <a:pt x="5" y="111"/>
                  </a:lnTo>
                  <a:lnTo>
                    <a:pt x="7" y="110"/>
                  </a:lnTo>
                  <a:lnTo>
                    <a:pt x="7" y="110"/>
                  </a:lnTo>
                  <a:lnTo>
                    <a:pt x="8" y="109"/>
                  </a:lnTo>
                  <a:lnTo>
                    <a:pt x="8" y="109"/>
                  </a:lnTo>
                  <a:lnTo>
                    <a:pt x="8" y="109"/>
                  </a:lnTo>
                  <a:lnTo>
                    <a:pt x="8" y="108"/>
                  </a:lnTo>
                  <a:lnTo>
                    <a:pt x="7" y="108"/>
                  </a:lnTo>
                  <a:lnTo>
                    <a:pt x="6" y="106"/>
                  </a:lnTo>
                  <a:lnTo>
                    <a:pt x="6" y="106"/>
                  </a:lnTo>
                  <a:lnTo>
                    <a:pt x="6" y="105"/>
                  </a:lnTo>
                  <a:lnTo>
                    <a:pt x="6" y="105"/>
                  </a:lnTo>
                  <a:lnTo>
                    <a:pt x="6" y="105"/>
                  </a:lnTo>
                  <a:lnTo>
                    <a:pt x="6" y="104"/>
                  </a:lnTo>
                  <a:lnTo>
                    <a:pt x="6" y="104"/>
                  </a:lnTo>
                  <a:lnTo>
                    <a:pt x="6" y="103"/>
                  </a:lnTo>
                  <a:lnTo>
                    <a:pt x="7" y="102"/>
                  </a:lnTo>
                  <a:lnTo>
                    <a:pt x="10" y="100"/>
                  </a:lnTo>
                  <a:lnTo>
                    <a:pt x="11" y="99"/>
                  </a:lnTo>
                  <a:lnTo>
                    <a:pt x="12" y="98"/>
                  </a:lnTo>
                  <a:lnTo>
                    <a:pt x="13" y="98"/>
                  </a:lnTo>
                  <a:lnTo>
                    <a:pt x="13" y="97"/>
                  </a:lnTo>
                  <a:lnTo>
                    <a:pt x="14" y="96"/>
                  </a:lnTo>
                  <a:lnTo>
                    <a:pt x="14" y="95"/>
                  </a:lnTo>
                  <a:lnTo>
                    <a:pt x="14" y="94"/>
                  </a:lnTo>
                  <a:lnTo>
                    <a:pt x="15" y="93"/>
                  </a:lnTo>
                  <a:lnTo>
                    <a:pt x="15" y="89"/>
                  </a:lnTo>
                  <a:lnTo>
                    <a:pt x="15" y="87"/>
                  </a:lnTo>
                  <a:lnTo>
                    <a:pt x="16" y="86"/>
                  </a:lnTo>
                  <a:lnTo>
                    <a:pt x="16" y="86"/>
                  </a:lnTo>
                  <a:lnTo>
                    <a:pt x="17" y="84"/>
                  </a:lnTo>
                  <a:lnTo>
                    <a:pt x="18" y="83"/>
                  </a:lnTo>
                  <a:lnTo>
                    <a:pt x="18" y="83"/>
                  </a:lnTo>
                  <a:lnTo>
                    <a:pt x="17" y="82"/>
                  </a:lnTo>
                  <a:lnTo>
                    <a:pt x="17" y="82"/>
                  </a:lnTo>
                  <a:lnTo>
                    <a:pt x="17" y="81"/>
                  </a:lnTo>
                  <a:lnTo>
                    <a:pt x="15" y="80"/>
                  </a:lnTo>
                  <a:lnTo>
                    <a:pt x="15" y="79"/>
                  </a:lnTo>
                  <a:lnTo>
                    <a:pt x="14" y="78"/>
                  </a:lnTo>
                  <a:lnTo>
                    <a:pt x="14" y="78"/>
                  </a:lnTo>
                  <a:lnTo>
                    <a:pt x="14" y="77"/>
                  </a:lnTo>
                  <a:lnTo>
                    <a:pt x="14" y="77"/>
                  </a:lnTo>
                  <a:lnTo>
                    <a:pt x="14" y="76"/>
                  </a:lnTo>
                  <a:lnTo>
                    <a:pt x="15" y="76"/>
                  </a:lnTo>
                  <a:lnTo>
                    <a:pt x="15" y="75"/>
                  </a:lnTo>
                  <a:lnTo>
                    <a:pt x="16" y="75"/>
                  </a:lnTo>
                  <a:lnTo>
                    <a:pt x="16" y="74"/>
                  </a:lnTo>
                  <a:lnTo>
                    <a:pt x="17" y="74"/>
                  </a:lnTo>
                  <a:lnTo>
                    <a:pt x="19" y="73"/>
                  </a:lnTo>
                  <a:lnTo>
                    <a:pt x="21" y="73"/>
                  </a:lnTo>
                  <a:lnTo>
                    <a:pt x="22" y="72"/>
                  </a:lnTo>
                  <a:lnTo>
                    <a:pt x="23" y="72"/>
                  </a:lnTo>
                  <a:lnTo>
                    <a:pt x="24" y="71"/>
                  </a:lnTo>
                  <a:lnTo>
                    <a:pt x="25" y="71"/>
                  </a:lnTo>
                  <a:lnTo>
                    <a:pt x="25" y="70"/>
                  </a:lnTo>
                  <a:lnTo>
                    <a:pt x="26" y="70"/>
                  </a:lnTo>
                  <a:lnTo>
                    <a:pt x="26" y="69"/>
                  </a:lnTo>
                  <a:lnTo>
                    <a:pt x="27" y="70"/>
                  </a:lnTo>
                  <a:lnTo>
                    <a:pt x="27" y="71"/>
                  </a:lnTo>
                  <a:lnTo>
                    <a:pt x="28" y="71"/>
                  </a:lnTo>
                  <a:lnTo>
                    <a:pt x="29" y="72"/>
                  </a:lnTo>
                  <a:lnTo>
                    <a:pt x="30" y="73"/>
                  </a:lnTo>
                  <a:lnTo>
                    <a:pt x="31" y="73"/>
                  </a:lnTo>
                  <a:lnTo>
                    <a:pt x="32" y="73"/>
                  </a:lnTo>
                  <a:lnTo>
                    <a:pt x="33" y="74"/>
                  </a:lnTo>
                  <a:lnTo>
                    <a:pt x="35" y="74"/>
                  </a:lnTo>
                  <a:lnTo>
                    <a:pt x="36" y="74"/>
                  </a:lnTo>
                  <a:lnTo>
                    <a:pt x="37" y="74"/>
                  </a:lnTo>
                  <a:lnTo>
                    <a:pt x="38" y="73"/>
                  </a:lnTo>
                  <a:lnTo>
                    <a:pt x="40" y="73"/>
                  </a:lnTo>
                  <a:lnTo>
                    <a:pt x="41" y="73"/>
                  </a:lnTo>
                  <a:lnTo>
                    <a:pt x="43" y="72"/>
                  </a:lnTo>
                  <a:lnTo>
                    <a:pt x="44" y="72"/>
                  </a:lnTo>
                  <a:lnTo>
                    <a:pt x="45" y="71"/>
                  </a:lnTo>
                  <a:lnTo>
                    <a:pt x="47" y="70"/>
                  </a:lnTo>
                  <a:lnTo>
                    <a:pt x="49" y="69"/>
                  </a:lnTo>
                  <a:lnTo>
                    <a:pt x="51" y="67"/>
                  </a:lnTo>
                  <a:lnTo>
                    <a:pt x="52" y="67"/>
                  </a:lnTo>
                  <a:lnTo>
                    <a:pt x="54" y="66"/>
                  </a:lnTo>
                  <a:lnTo>
                    <a:pt x="56" y="65"/>
                  </a:lnTo>
                  <a:lnTo>
                    <a:pt x="57" y="64"/>
                  </a:lnTo>
                  <a:lnTo>
                    <a:pt x="59" y="62"/>
                  </a:lnTo>
                  <a:lnTo>
                    <a:pt x="60" y="61"/>
                  </a:lnTo>
                  <a:lnTo>
                    <a:pt x="61" y="61"/>
                  </a:lnTo>
                  <a:lnTo>
                    <a:pt x="61" y="60"/>
                  </a:lnTo>
                  <a:lnTo>
                    <a:pt x="63" y="57"/>
                  </a:lnTo>
                  <a:lnTo>
                    <a:pt x="63" y="56"/>
                  </a:lnTo>
                  <a:lnTo>
                    <a:pt x="64" y="55"/>
                  </a:lnTo>
                  <a:lnTo>
                    <a:pt x="65" y="54"/>
                  </a:lnTo>
                  <a:lnTo>
                    <a:pt x="65" y="53"/>
                  </a:lnTo>
                  <a:lnTo>
                    <a:pt x="66" y="53"/>
                  </a:lnTo>
                  <a:lnTo>
                    <a:pt x="67" y="52"/>
                  </a:lnTo>
                  <a:lnTo>
                    <a:pt x="68" y="51"/>
                  </a:lnTo>
                  <a:lnTo>
                    <a:pt x="70" y="51"/>
                  </a:lnTo>
                  <a:lnTo>
                    <a:pt x="71" y="50"/>
                  </a:lnTo>
                  <a:lnTo>
                    <a:pt x="74" y="50"/>
                  </a:lnTo>
                  <a:lnTo>
                    <a:pt x="75" y="49"/>
                  </a:lnTo>
                  <a:lnTo>
                    <a:pt x="76" y="49"/>
                  </a:lnTo>
                  <a:lnTo>
                    <a:pt x="81" y="46"/>
                  </a:lnTo>
                  <a:lnTo>
                    <a:pt x="82" y="46"/>
                  </a:lnTo>
                  <a:lnTo>
                    <a:pt x="82" y="46"/>
                  </a:lnTo>
                  <a:lnTo>
                    <a:pt x="83" y="46"/>
                  </a:lnTo>
                  <a:lnTo>
                    <a:pt x="84" y="46"/>
                  </a:lnTo>
                  <a:lnTo>
                    <a:pt x="84" y="46"/>
                  </a:lnTo>
                  <a:lnTo>
                    <a:pt x="85" y="46"/>
                  </a:lnTo>
                  <a:lnTo>
                    <a:pt x="85" y="47"/>
                  </a:lnTo>
                  <a:lnTo>
                    <a:pt x="86" y="47"/>
                  </a:lnTo>
                  <a:lnTo>
                    <a:pt x="88" y="49"/>
                  </a:lnTo>
                  <a:lnTo>
                    <a:pt x="90" y="50"/>
                  </a:lnTo>
                  <a:lnTo>
                    <a:pt x="91" y="51"/>
                  </a:lnTo>
                  <a:lnTo>
                    <a:pt x="92" y="51"/>
                  </a:lnTo>
                  <a:lnTo>
                    <a:pt x="93" y="51"/>
                  </a:lnTo>
                  <a:lnTo>
                    <a:pt x="94" y="51"/>
                  </a:lnTo>
                  <a:lnTo>
                    <a:pt x="96" y="51"/>
                  </a:lnTo>
                  <a:lnTo>
                    <a:pt x="98" y="51"/>
                  </a:lnTo>
                  <a:lnTo>
                    <a:pt x="99" y="51"/>
                  </a:lnTo>
                  <a:lnTo>
                    <a:pt x="103" y="51"/>
                  </a:lnTo>
                  <a:lnTo>
                    <a:pt x="105" y="51"/>
                  </a:lnTo>
                  <a:lnTo>
                    <a:pt x="107" y="51"/>
                  </a:lnTo>
                  <a:lnTo>
                    <a:pt x="109" y="52"/>
                  </a:lnTo>
                  <a:lnTo>
                    <a:pt x="111" y="52"/>
                  </a:lnTo>
                  <a:lnTo>
                    <a:pt x="113" y="52"/>
                  </a:lnTo>
                  <a:lnTo>
                    <a:pt x="115" y="52"/>
                  </a:lnTo>
                  <a:lnTo>
                    <a:pt x="116" y="52"/>
                  </a:lnTo>
                  <a:lnTo>
                    <a:pt x="117" y="52"/>
                  </a:lnTo>
                  <a:lnTo>
                    <a:pt x="118" y="52"/>
                  </a:lnTo>
                  <a:lnTo>
                    <a:pt x="120" y="53"/>
                  </a:lnTo>
                  <a:lnTo>
                    <a:pt x="124" y="55"/>
                  </a:lnTo>
                  <a:lnTo>
                    <a:pt x="126" y="55"/>
                  </a:lnTo>
                  <a:lnTo>
                    <a:pt x="127" y="55"/>
                  </a:lnTo>
                  <a:lnTo>
                    <a:pt x="128" y="55"/>
                  </a:lnTo>
                  <a:lnTo>
                    <a:pt x="130" y="55"/>
                  </a:lnTo>
                  <a:lnTo>
                    <a:pt x="131" y="55"/>
                  </a:lnTo>
                  <a:lnTo>
                    <a:pt x="132" y="55"/>
                  </a:lnTo>
                  <a:lnTo>
                    <a:pt x="134" y="55"/>
                  </a:lnTo>
                  <a:lnTo>
                    <a:pt x="137" y="53"/>
                  </a:lnTo>
                  <a:lnTo>
                    <a:pt x="139" y="52"/>
                  </a:lnTo>
                  <a:lnTo>
                    <a:pt x="141" y="51"/>
                  </a:lnTo>
                  <a:lnTo>
                    <a:pt x="145" y="50"/>
                  </a:lnTo>
                  <a:lnTo>
                    <a:pt x="146" y="50"/>
                  </a:lnTo>
                  <a:lnTo>
                    <a:pt x="148" y="49"/>
                  </a:lnTo>
                  <a:lnTo>
                    <a:pt x="149" y="48"/>
                  </a:lnTo>
                  <a:lnTo>
                    <a:pt x="150" y="47"/>
                  </a:lnTo>
                  <a:lnTo>
                    <a:pt x="151" y="46"/>
                  </a:lnTo>
                  <a:lnTo>
                    <a:pt x="152" y="46"/>
                  </a:lnTo>
                  <a:lnTo>
                    <a:pt x="152" y="45"/>
                  </a:lnTo>
                  <a:lnTo>
                    <a:pt x="153" y="44"/>
                  </a:lnTo>
                  <a:lnTo>
                    <a:pt x="154" y="43"/>
                  </a:lnTo>
                  <a:lnTo>
                    <a:pt x="155" y="39"/>
                  </a:lnTo>
                  <a:lnTo>
                    <a:pt x="156" y="37"/>
                  </a:lnTo>
                  <a:lnTo>
                    <a:pt x="157" y="36"/>
                  </a:lnTo>
                  <a:lnTo>
                    <a:pt x="157" y="36"/>
                  </a:lnTo>
                  <a:lnTo>
                    <a:pt x="158" y="35"/>
                  </a:lnTo>
                  <a:lnTo>
                    <a:pt x="159" y="34"/>
                  </a:lnTo>
                  <a:lnTo>
                    <a:pt x="160" y="32"/>
                  </a:lnTo>
                  <a:lnTo>
                    <a:pt x="161" y="31"/>
                  </a:lnTo>
                  <a:lnTo>
                    <a:pt x="163" y="30"/>
                  </a:lnTo>
                  <a:lnTo>
                    <a:pt x="165" y="29"/>
                  </a:lnTo>
                  <a:lnTo>
                    <a:pt x="167" y="28"/>
                  </a:lnTo>
                  <a:lnTo>
                    <a:pt x="170" y="26"/>
                  </a:lnTo>
                  <a:lnTo>
                    <a:pt x="170" y="26"/>
                  </a:lnTo>
                  <a:lnTo>
                    <a:pt x="171" y="26"/>
                  </a:lnTo>
                  <a:lnTo>
                    <a:pt x="171" y="26"/>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cs-CZ" dirty="0"/>
            </a:p>
          </p:txBody>
        </p:sp>
        <p:sp>
          <p:nvSpPr>
            <p:cNvPr id="132" name="Freeform 244">
              <a:extLst>
                <a:ext uri="{FF2B5EF4-FFF2-40B4-BE49-F238E27FC236}">
                  <a16:creationId xmlns:a16="http://schemas.microsoft.com/office/drawing/2014/main" id="{170782C7-170B-4A61-9696-C813E5479DE0}"/>
                </a:ext>
              </a:extLst>
            </p:cNvPr>
            <p:cNvSpPr>
              <a:spLocks/>
            </p:cNvSpPr>
            <p:nvPr/>
          </p:nvSpPr>
          <p:spPr bwMode="auto">
            <a:xfrm>
              <a:off x="7449160" y="5019693"/>
              <a:ext cx="750665" cy="542174"/>
            </a:xfrm>
            <a:custGeom>
              <a:avLst/>
              <a:gdLst>
                <a:gd name="T0" fmla="*/ 185 w 626"/>
                <a:gd name="T1" fmla="*/ 48 h 412"/>
                <a:gd name="T2" fmla="*/ 210 w 626"/>
                <a:gd name="T3" fmla="*/ 42 h 412"/>
                <a:gd name="T4" fmla="*/ 241 w 626"/>
                <a:gd name="T5" fmla="*/ 32 h 412"/>
                <a:gd name="T6" fmla="*/ 269 w 626"/>
                <a:gd name="T7" fmla="*/ 58 h 412"/>
                <a:gd name="T8" fmla="*/ 295 w 626"/>
                <a:gd name="T9" fmla="*/ 76 h 412"/>
                <a:gd name="T10" fmla="*/ 327 w 626"/>
                <a:gd name="T11" fmla="*/ 96 h 412"/>
                <a:gd name="T12" fmla="*/ 361 w 626"/>
                <a:gd name="T13" fmla="*/ 107 h 412"/>
                <a:gd name="T14" fmla="*/ 388 w 626"/>
                <a:gd name="T15" fmla="*/ 106 h 412"/>
                <a:gd name="T16" fmla="*/ 400 w 626"/>
                <a:gd name="T17" fmla="*/ 98 h 412"/>
                <a:gd name="T18" fmla="*/ 410 w 626"/>
                <a:gd name="T19" fmla="*/ 79 h 412"/>
                <a:gd name="T20" fmla="*/ 442 w 626"/>
                <a:gd name="T21" fmla="*/ 56 h 412"/>
                <a:gd name="T22" fmla="*/ 467 w 626"/>
                <a:gd name="T23" fmla="*/ 32 h 412"/>
                <a:gd name="T24" fmla="*/ 487 w 626"/>
                <a:gd name="T25" fmla="*/ 35 h 412"/>
                <a:gd name="T26" fmla="*/ 517 w 626"/>
                <a:gd name="T27" fmla="*/ 47 h 412"/>
                <a:gd name="T28" fmla="*/ 556 w 626"/>
                <a:gd name="T29" fmla="*/ 68 h 412"/>
                <a:gd name="T30" fmla="*/ 580 w 626"/>
                <a:gd name="T31" fmla="*/ 46 h 412"/>
                <a:gd name="T32" fmla="*/ 606 w 626"/>
                <a:gd name="T33" fmla="*/ 8 h 412"/>
                <a:gd name="T34" fmla="*/ 626 w 626"/>
                <a:gd name="T35" fmla="*/ 2 h 412"/>
                <a:gd name="T36" fmla="*/ 609 w 626"/>
                <a:gd name="T37" fmla="*/ 57 h 412"/>
                <a:gd name="T38" fmla="*/ 604 w 626"/>
                <a:gd name="T39" fmla="*/ 87 h 412"/>
                <a:gd name="T40" fmla="*/ 595 w 626"/>
                <a:gd name="T41" fmla="*/ 118 h 412"/>
                <a:gd name="T42" fmla="*/ 571 w 626"/>
                <a:gd name="T43" fmla="*/ 135 h 412"/>
                <a:gd name="T44" fmla="*/ 578 w 626"/>
                <a:gd name="T45" fmla="*/ 172 h 412"/>
                <a:gd name="T46" fmla="*/ 585 w 626"/>
                <a:gd name="T47" fmla="*/ 219 h 412"/>
                <a:gd name="T48" fmla="*/ 584 w 626"/>
                <a:gd name="T49" fmla="*/ 250 h 412"/>
                <a:gd name="T50" fmla="*/ 605 w 626"/>
                <a:gd name="T51" fmla="*/ 285 h 412"/>
                <a:gd name="T52" fmla="*/ 607 w 626"/>
                <a:gd name="T53" fmla="*/ 309 h 412"/>
                <a:gd name="T54" fmla="*/ 625 w 626"/>
                <a:gd name="T55" fmla="*/ 320 h 412"/>
                <a:gd name="T56" fmla="*/ 613 w 626"/>
                <a:gd name="T57" fmla="*/ 357 h 412"/>
                <a:gd name="T58" fmla="*/ 611 w 626"/>
                <a:gd name="T59" fmla="*/ 391 h 412"/>
                <a:gd name="T60" fmla="*/ 586 w 626"/>
                <a:gd name="T61" fmla="*/ 389 h 412"/>
                <a:gd name="T62" fmla="*/ 543 w 626"/>
                <a:gd name="T63" fmla="*/ 380 h 412"/>
                <a:gd name="T64" fmla="*/ 507 w 626"/>
                <a:gd name="T65" fmla="*/ 377 h 412"/>
                <a:gd name="T66" fmla="*/ 493 w 626"/>
                <a:gd name="T67" fmla="*/ 402 h 412"/>
                <a:gd name="T68" fmla="*/ 458 w 626"/>
                <a:gd name="T69" fmla="*/ 401 h 412"/>
                <a:gd name="T70" fmla="*/ 439 w 626"/>
                <a:gd name="T71" fmla="*/ 412 h 412"/>
                <a:gd name="T72" fmla="*/ 409 w 626"/>
                <a:gd name="T73" fmla="*/ 389 h 412"/>
                <a:gd name="T74" fmla="*/ 370 w 626"/>
                <a:gd name="T75" fmla="*/ 362 h 412"/>
                <a:gd name="T76" fmla="*/ 323 w 626"/>
                <a:gd name="T77" fmla="*/ 343 h 412"/>
                <a:gd name="T78" fmla="*/ 296 w 626"/>
                <a:gd name="T79" fmla="*/ 328 h 412"/>
                <a:gd name="T80" fmla="*/ 269 w 626"/>
                <a:gd name="T81" fmla="*/ 314 h 412"/>
                <a:gd name="T82" fmla="*/ 250 w 626"/>
                <a:gd name="T83" fmla="*/ 336 h 412"/>
                <a:gd name="T84" fmla="*/ 224 w 626"/>
                <a:gd name="T85" fmla="*/ 339 h 412"/>
                <a:gd name="T86" fmla="*/ 208 w 626"/>
                <a:gd name="T87" fmla="*/ 313 h 412"/>
                <a:gd name="T88" fmla="*/ 184 w 626"/>
                <a:gd name="T89" fmla="*/ 300 h 412"/>
                <a:gd name="T90" fmla="*/ 170 w 626"/>
                <a:gd name="T91" fmla="*/ 286 h 412"/>
                <a:gd name="T92" fmla="*/ 142 w 626"/>
                <a:gd name="T93" fmla="*/ 272 h 412"/>
                <a:gd name="T94" fmla="*/ 117 w 626"/>
                <a:gd name="T95" fmla="*/ 265 h 412"/>
                <a:gd name="T96" fmla="*/ 88 w 626"/>
                <a:gd name="T97" fmla="*/ 258 h 412"/>
                <a:gd name="T98" fmla="*/ 56 w 626"/>
                <a:gd name="T99" fmla="*/ 209 h 412"/>
                <a:gd name="T100" fmla="*/ 64 w 626"/>
                <a:gd name="T101" fmla="*/ 178 h 412"/>
                <a:gd name="T102" fmla="*/ 48 w 626"/>
                <a:gd name="T103" fmla="*/ 156 h 412"/>
                <a:gd name="T104" fmla="*/ 37 w 626"/>
                <a:gd name="T105" fmla="*/ 139 h 412"/>
                <a:gd name="T106" fmla="*/ 19 w 626"/>
                <a:gd name="T107" fmla="*/ 130 h 412"/>
                <a:gd name="T108" fmla="*/ 0 w 626"/>
                <a:gd name="T109" fmla="*/ 116 h 412"/>
                <a:gd name="T110" fmla="*/ 6 w 626"/>
                <a:gd name="T111" fmla="*/ 106 h 412"/>
                <a:gd name="T112" fmla="*/ 15 w 626"/>
                <a:gd name="T113" fmla="*/ 89 h 412"/>
                <a:gd name="T114" fmla="*/ 15 w 626"/>
                <a:gd name="T115" fmla="*/ 76 h 412"/>
                <a:gd name="T116" fmla="*/ 29 w 626"/>
                <a:gd name="T117" fmla="*/ 72 h 412"/>
                <a:gd name="T118" fmla="*/ 52 w 626"/>
                <a:gd name="T119" fmla="*/ 6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6" h="412">
                  <a:moveTo>
                    <a:pt x="171" y="26"/>
                  </a:moveTo>
                  <a:lnTo>
                    <a:pt x="171" y="26"/>
                  </a:lnTo>
                  <a:lnTo>
                    <a:pt x="173" y="27"/>
                  </a:lnTo>
                  <a:lnTo>
                    <a:pt x="174" y="28"/>
                  </a:lnTo>
                  <a:lnTo>
                    <a:pt x="174" y="29"/>
                  </a:lnTo>
                  <a:lnTo>
                    <a:pt x="175" y="29"/>
                  </a:lnTo>
                  <a:lnTo>
                    <a:pt x="176" y="30"/>
                  </a:lnTo>
                  <a:lnTo>
                    <a:pt x="177" y="32"/>
                  </a:lnTo>
                  <a:lnTo>
                    <a:pt x="178" y="34"/>
                  </a:lnTo>
                  <a:lnTo>
                    <a:pt x="179" y="36"/>
                  </a:lnTo>
                  <a:lnTo>
                    <a:pt x="180" y="38"/>
                  </a:lnTo>
                  <a:lnTo>
                    <a:pt x="181" y="42"/>
                  </a:lnTo>
                  <a:lnTo>
                    <a:pt x="182" y="44"/>
                  </a:lnTo>
                  <a:lnTo>
                    <a:pt x="183" y="45"/>
                  </a:lnTo>
                  <a:lnTo>
                    <a:pt x="184" y="46"/>
                  </a:lnTo>
                  <a:lnTo>
                    <a:pt x="184" y="47"/>
                  </a:lnTo>
                  <a:lnTo>
                    <a:pt x="185" y="48"/>
                  </a:lnTo>
                  <a:lnTo>
                    <a:pt x="186" y="49"/>
                  </a:lnTo>
                  <a:lnTo>
                    <a:pt x="187" y="49"/>
                  </a:lnTo>
                  <a:lnTo>
                    <a:pt x="188" y="50"/>
                  </a:lnTo>
                  <a:lnTo>
                    <a:pt x="189" y="50"/>
                  </a:lnTo>
                  <a:lnTo>
                    <a:pt x="190" y="50"/>
                  </a:lnTo>
                  <a:lnTo>
                    <a:pt x="191" y="50"/>
                  </a:lnTo>
                  <a:lnTo>
                    <a:pt x="193" y="51"/>
                  </a:lnTo>
                  <a:lnTo>
                    <a:pt x="194" y="51"/>
                  </a:lnTo>
                  <a:lnTo>
                    <a:pt x="194" y="50"/>
                  </a:lnTo>
                  <a:lnTo>
                    <a:pt x="195" y="50"/>
                  </a:lnTo>
                  <a:lnTo>
                    <a:pt x="196" y="50"/>
                  </a:lnTo>
                  <a:lnTo>
                    <a:pt x="197" y="49"/>
                  </a:lnTo>
                  <a:lnTo>
                    <a:pt x="200" y="48"/>
                  </a:lnTo>
                  <a:lnTo>
                    <a:pt x="203" y="46"/>
                  </a:lnTo>
                  <a:lnTo>
                    <a:pt x="204" y="45"/>
                  </a:lnTo>
                  <a:lnTo>
                    <a:pt x="206" y="44"/>
                  </a:lnTo>
                  <a:lnTo>
                    <a:pt x="210" y="42"/>
                  </a:lnTo>
                  <a:lnTo>
                    <a:pt x="211" y="42"/>
                  </a:lnTo>
                  <a:lnTo>
                    <a:pt x="212" y="41"/>
                  </a:lnTo>
                  <a:lnTo>
                    <a:pt x="213" y="40"/>
                  </a:lnTo>
                  <a:lnTo>
                    <a:pt x="214" y="40"/>
                  </a:lnTo>
                  <a:lnTo>
                    <a:pt x="217" y="36"/>
                  </a:lnTo>
                  <a:lnTo>
                    <a:pt x="218" y="35"/>
                  </a:lnTo>
                  <a:lnTo>
                    <a:pt x="220" y="34"/>
                  </a:lnTo>
                  <a:lnTo>
                    <a:pt x="221" y="33"/>
                  </a:lnTo>
                  <a:lnTo>
                    <a:pt x="223" y="33"/>
                  </a:lnTo>
                  <a:lnTo>
                    <a:pt x="227" y="31"/>
                  </a:lnTo>
                  <a:lnTo>
                    <a:pt x="229" y="31"/>
                  </a:lnTo>
                  <a:lnTo>
                    <a:pt x="230" y="31"/>
                  </a:lnTo>
                  <a:lnTo>
                    <a:pt x="231" y="31"/>
                  </a:lnTo>
                  <a:lnTo>
                    <a:pt x="233" y="31"/>
                  </a:lnTo>
                  <a:lnTo>
                    <a:pt x="234" y="31"/>
                  </a:lnTo>
                  <a:lnTo>
                    <a:pt x="238" y="32"/>
                  </a:lnTo>
                  <a:lnTo>
                    <a:pt x="241" y="32"/>
                  </a:lnTo>
                  <a:lnTo>
                    <a:pt x="246" y="34"/>
                  </a:lnTo>
                  <a:lnTo>
                    <a:pt x="251" y="35"/>
                  </a:lnTo>
                  <a:lnTo>
                    <a:pt x="253" y="36"/>
                  </a:lnTo>
                  <a:lnTo>
                    <a:pt x="255" y="37"/>
                  </a:lnTo>
                  <a:lnTo>
                    <a:pt x="257" y="38"/>
                  </a:lnTo>
                  <a:lnTo>
                    <a:pt x="258" y="38"/>
                  </a:lnTo>
                  <a:lnTo>
                    <a:pt x="259" y="39"/>
                  </a:lnTo>
                  <a:lnTo>
                    <a:pt x="260" y="40"/>
                  </a:lnTo>
                  <a:lnTo>
                    <a:pt x="263" y="43"/>
                  </a:lnTo>
                  <a:lnTo>
                    <a:pt x="264" y="45"/>
                  </a:lnTo>
                  <a:lnTo>
                    <a:pt x="264" y="45"/>
                  </a:lnTo>
                  <a:lnTo>
                    <a:pt x="265" y="46"/>
                  </a:lnTo>
                  <a:lnTo>
                    <a:pt x="265" y="47"/>
                  </a:lnTo>
                  <a:lnTo>
                    <a:pt x="266" y="49"/>
                  </a:lnTo>
                  <a:lnTo>
                    <a:pt x="267" y="51"/>
                  </a:lnTo>
                  <a:lnTo>
                    <a:pt x="268" y="55"/>
                  </a:lnTo>
                  <a:lnTo>
                    <a:pt x="269" y="58"/>
                  </a:lnTo>
                  <a:lnTo>
                    <a:pt x="270" y="59"/>
                  </a:lnTo>
                  <a:lnTo>
                    <a:pt x="270" y="60"/>
                  </a:lnTo>
                  <a:lnTo>
                    <a:pt x="271" y="61"/>
                  </a:lnTo>
                  <a:lnTo>
                    <a:pt x="272" y="62"/>
                  </a:lnTo>
                  <a:lnTo>
                    <a:pt x="273" y="62"/>
                  </a:lnTo>
                  <a:lnTo>
                    <a:pt x="274" y="63"/>
                  </a:lnTo>
                  <a:lnTo>
                    <a:pt x="275" y="64"/>
                  </a:lnTo>
                  <a:lnTo>
                    <a:pt x="277" y="64"/>
                  </a:lnTo>
                  <a:lnTo>
                    <a:pt x="282" y="66"/>
                  </a:lnTo>
                  <a:lnTo>
                    <a:pt x="284" y="66"/>
                  </a:lnTo>
                  <a:lnTo>
                    <a:pt x="286" y="67"/>
                  </a:lnTo>
                  <a:lnTo>
                    <a:pt x="287" y="68"/>
                  </a:lnTo>
                  <a:lnTo>
                    <a:pt x="288" y="68"/>
                  </a:lnTo>
                  <a:lnTo>
                    <a:pt x="289" y="69"/>
                  </a:lnTo>
                  <a:lnTo>
                    <a:pt x="290" y="70"/>
                  </a:lnTo>
                  <a:lnTo>
                    <a:pt x="292" y="72"/>
                  </a:lnTo>
                  <a:lnTo>
                    <a:pt x="295" y="76"/>
                  </a:lnTo>
                  <a:lnTo>
                    <a:pt x="296" y="77"/>
                  </a:lnTo>
                  <a:lnTo>
                    <a:pt x="297" y="79"/>
                  </a:lnTo>
                  <a:lnTo>
                    <a:pt x="299" y="80"/>
                  </a:lnTo>
                  <a:lnTo>
                    <a:pt x="300" y="81"/>
                  </a:lnTo>
                  <a:lnTo>
                    <a:pt x="302" y="82"/>
                  </a:lnTo>
                  <a:lnTo>
                    <a:pt x="305" y="83"/>
                  </a:lnTo>
                  <a:lnTo>
                    <a:pt x="309" y="85"/>
                  </a:lnTo>
                  <a:lnTo>
                    <a:pt x="310" y="86"/>
                  </a:lnTo>
                  <a:lnTo>
                    <a:pt x="312" y="86"/>
                  </a:lnTo>
                  <a:lnTo>
                    <a:pt x="313" y="87"/>
                  </a:lnTo>
                  <a:lnTo>
                    <a:pt x="314" y="88"/>
                  </a:lnTo>
                  <a:lnTo>
                    <a:pt x="318" y="91"/>
                  </a:lnTo>
                  <a:lnTo>
                    <a:pt x="319" y="92"/>
                  </a:lnTo>
                  <a:lnTo>
                    <a:pt x="321" y="93"/>
                  </a:lnTo>
                  <a:lnTo>
                    <a:pt x="322" y="94"/>
                  </a:lnTo>
                  <a:lnTo>
                    <a:pt x="324" y="95"/>
                  </a:lnTo>
                  <a:lnTo>
                    <a:pt x="327" y="96"/>
                  </a:lnTo>
                  <a:lnTo>
                    <a:pt x="330" y="97"/>
                  </a:lnTo>
                  <a:lnTo>
                    <a:pt x="333" y="99"/>
                  </a:lnTo>
                  <a:lnTo>
                    <a:pt x="335" y="100"/>
                  </a:lnTo>
                  <a:lnTo>
                    <a:pt x="336" y="100"/>
                  </a:lnTo>
                  <a:lnTo>
                    <a:pt x="338" y="102"/>
                  </a:lnTo>
                  <a:lnTo>
                    <a:pt x="343" y="106"/>
                  </a:lnTo>
                  <a:lnTo>
                    <a:pt x="345" y="107"/>
                  </a:lnTo>
                  <a:lnTo>
                    <a:pt x="346" y="108"/>
                  </a:lnTo>
                  <a:lnTo>
                    <a:pt x="347" y="108"/>
                  </a:lnTo>
                  <a:lnTo>
                    <a:pt x="348" y="109"/>
                  </a:lnTo>
                  <a:lnTo>
                    <a:pt x="349" y="109"/>
                  </a:lnTo>
                  <a:lnTo>
                    <a:pt x="350" y="109"/>
                  </a:lnTo>
                  <a:lnTo>
                    <a:pt x="352" y="109"/>
                  </a:lnTo>
                  <a:lnTo>
                    <a:pt x="354" y="109"/>
                  </a:lnTo>
                  <a:lnTo>
                    <a:pt x="356" y="108"/>
                  </a:lnTo>
                  <a:lnTo>
                    <a:pt x="360" y="107"/>
                  </a:lnTo>
                  <a:lnTo>
                    <a:pt x="361" y="107"/>
                  </a:lnTo>
                  <a:lnTo>
                    <a:pt x="363" y="107"/>
                  </a:lnTo>
                  <a:lnTo>
                    <a:pt x="366" y="105"/>
                  </a:lnTo>
                  <a:lnTo>
                    <a:pt x="367" y="105"/>
                  </a:lnTo>
                  <a:lnTo>
                    <a:pt x="367" y="105"/>
                  </a:lnTo>
                  <a:lnTo>
                    <a:pt x="368" y="105"/>
                  </a:lnTo>
                  <a:lnTo>
                    <a:pt x="369" y="105"/>
                  </a:lnTo>
                  <a:lnTo>
                    <a:pt x="371" y="106"/>
                  </a:lnTo>
                  <a:lnTo>
                    <a:pt x="372" y="106"/>
                  </a:lnTo>
                  <a:lnTo>
                    <a:pt x="372" y="106"/>
                  </a:lnTo>
                  <a:lnTo>
                    <a:pt x="373" y="107"/>
                  </a:lnTo>
                  <a:lnTo>
                    <a:pt x="375" y="107"/>
                  </a:lnTo>
                  <a:lnTo>
                    <a:pt x="377" y="106"/>
                  </a:lnTo>
                  <a:lnTo>
                    <a:pt x="381" y="106"/>
                  </a:lnTo>
                  <a:lnTo>
                    <a:pt x="384" y="106"/>
                  </a:lnTo>
                  <a:lnTo>
                    <a:pt x="385" y="105"/>
                  </a:lnTo>
                  <a:lnTo>
                    <a:pt x="386" y="106"/>
                  </a:lnTo>
                  <a:lnTo>
                    <a:pt x="388" y="106"/>
                  </a:lnTo>
                  <a:lnTo>
                    <a:pt x="390" y="106"/>
                  </a:lnTo>
                  <a:lnTo>
                    <a:pt x="393" y="107"/>
                  </a:lnTo>
                  <a:lnTo>
                    <a:pt x="395" y="107"/>
                  </a:lnTo>
                  <a:lnTo>
                    <a:pt x="396" y="107"/>
                  </a:lnTo>
                  <a:lnTo>
                    <a:pt x="397" y="107"/>
                  </a:lnTo>
                  <a:lnTo>
                    <a:pt x="398" y="107"/>
                  </a:lnTo>
                  <a:lnTo>
                    <a:pt x="399" y="107"/>
                  </a:lnTo>
                  <a:lnTo>
                    <a:pt x="400" y="107"/>
                  </a:lnTo>
                  <a:lnTo>
                    <a:pt x="400" y="107"/>
                  </a:lnTo>
                  <a:lnTo>
                    <a:pt x="401" y="106"/>
                  </a:lnTo>
                  <a:lnTo>
                    <a:pt x="401" y="105"/>
                  </a:lnTo>
                  <a:lnTo>
                    <a:pt x="401" y="105"/>
                  </a:lnTo>
                  <a:lnTo>
                    <a:pt x="401" y="104"/>
                  </a:lnTo>
                  <a:lnTo>
                    <a:pt x="401" y="103"/>
                  </a:lnTo>
                  <a:lnTo>
                    <a:pt x="400" y="100"/>
                  </a:lnTo>
                  <a:lnTo>
                    <a:pt x="400" y="98"/>
                  </a:lnTo>
                  <a:lnTo>
                    <a:pt x="400" y="98"/>
                  </a:lnTo>
                  <a:lnTo>
                    <a:pt x="400" y="97"/>
                  </a:lnTo>
                  <a:lnTo>
                    <a:pt x="400" y="96"/>
                  </a:lnTo>
                  <a:lnTo>
                    <a:pt x="400" y="95"/>
                  </a:lnTo>
                  <a:lnTo>
                    <a:pt x="401" y="94"/>
                  </a:lnTo>
                  <a:lnTo>
                    <a:pt x="401" y="94"/>
                  </a:lnTo>
                  <a:lnTo>
                    <a:pt x="402" y="93"/>
                  </a:lnTo>
                  <a:lnTo>
                    <a:pt x="403" y="92"/>
                  </a:lnTo>
                  <a:lnTo>
                    <a:pt x="405" y="90"/>
                  </a:lnTo>
                  <a:lnTo>
                    <a:pt x="407" y="89"/>
                  </a:lnTo>
                  <a:lnTo>
                    <a:pt x="408" y="88"/>
                  </a:lnTo>
                  <a:lnTo>
                    <a:pt x="409" y="87"/>
                  </a:lnTo>
                  <a:lnTo>
                    <a:pt x="409" y="86"/>
                  </a:lnTo>
                  <a:lnTo>
                    <a:pt x="409" y="86"/>
                  </a:lnTo>
                  <a:lnTo>
                    <a:pt x="410" y="85"/>
                  </a:lnTo>
                  <a:lnTo>
                    <a:pt x="410" y="84"/>
                  </a:lnTo>
                  <a:lnTo>
                    <a:pt x="410" y="80"/>
                  </a:lnTo>
                  <a:lnTo>
                    <a:pt x="410" y="79"/>
                  </a:lnTo>
                  <a:lnTo>
                    <a:pt x="410" y="78"/>
                  </a:lnTo>
                  <a:lnTo>
                    <a:pt x="411" y="77"/>
                  </a:lnTo>
                  <a:lnTo>
                    <a:pt x="411" y="76"/>
                  </a:lnTo>
                  <a:lnTo>
                    <a:pt x="412" y="75"/>
                  </a:lnTo>
                  <a:lnTo>
                    <a:pt x="413" y="74"/>
                  </a:lnTo>
                  <a:lnTo>
                    <a:pt x="414" y="73"/>
                  </a:lnTo>
                  <a:lnTo>
                    <a:pt x="415" y="72"/>
                  </a:lnTo>
                  <a:lnTo>
                    <a:pt x="417" y="71"/>
                  </a:lnTo>
                  <a:lnTo>
                    <a:pt x="420" y="69"/>
                  </a:lnTo>
                  <a:lnTo>
                    <a:pt x="422" y="68"/>
                  </a:lnTo>
                  <a:lnTo>
                    <a:pt x="424" y="66"/>
                  </a:lnTo>
                  <a:lnTo>
                    <a:pt x="428" y="63"/>
                  </a:lnTo>
                  <a:lnTo>
                    <a:pt x="430" y="62"/>
                  </a:lnTo>
                  <a:lnTo>
                    <a:pt x="431" y="61"/>
                  </a:lnTo>
                  <a:lnTo>
                    <a:pt x="434" y="60"/>
                  </a:lnTo>
                  <a:lnTo>
                    <a:pt x="438" y="58"/>
                  </a:lnTo>
                  <a:lnTo>
                    <a:pt x="442" y="56"/>
                  </a:lnTo>
                  <a:lnTo>
                    <a:pt x="443" y="56"/>
                  </a:lnTo>
                  <a:lnTo>
                    <a:pt x="444" y="54"/>
                  </a:lnTo>
                  <a:lnTo>
                    <a:pt x="445" y="54"/>
                  </a:lnTo>
                  <a:lnTo>
                    <a:pt x="448" y="52"/>
                  </a:lnTo>
                  <a:lnTo>
                    <a:pt x="451" y="51"/>
                  </a:lnTo>
                  <a:lnTo>
                    <a:pt x="453" y="50"/>
                  </a:lnTo>
                  <a:lnTo>
                    <a:pt x="455" y="49"/>
                  </a:lnTo>
                  <a:lnTo>
                    <a:pt x="457" y="47"/>
                  </a:lnTo>
                  <a:lnTo>
                    <a:pt x="458" y="46"/>
                  </a:lnTo>
                  <a:lnTo>
                    <a:pt x="460" y="45"/>
                  </a:lnTo>
                  <a:lnTo>
                    <a:pt x="461" y="43"/>
                  </a:lnTo>
                  <a:lnTo>
                    <a:pt x="462" y="42"/>
                  </a:lnTo>
                  <a:lnTo>
                    <a:pt x="462" y="41"/>
                  </a:lnTo>
                  <a:lnTo>
                    <a:pt x="463" y="39"/>
                  </a:lnTo>
                  <a:lnTo>
                    <a:pt x="466" y="34"/>
                  </a:lnTo>
                  <a:lnTo>
                    <a:pt x="466" y="32"/>
                  </a:lnTo>
                  <a:lnTo>
                    <a:pt x="467" y="32"/>
                  </a:lnTo>
                  <a:lnTo>
                    <a:pt x="468" y="31"/>
                  </a:lnTo>
                  <a:lnTo>
                    <a:pt x="468" y="30"/>
                  </a:lnTo>
                  <a:lnTo>
                    <a:pt x="469" y="29"/>
                  </a:lnTo>
                  <a:lnTo>
                    <a:pt x="470" y="29"/>
                  </a:lnTo>
                  <a:lnTo>
                    <a:pt x="471" y="29"/>
                  </a:lnTo>
                  <a:lnTo>
                    <a:pt x="471" y="28"/>
                  </a:lnTo>
                  <a:lnTo>
                    <a:pt x="472" y="28"/>
                  </a:lnTo>
                  <a:lnTo>
                    <a:pt x="473" y="28"/>
                  </a:lnTo>
                  <a:lnTo>
                    <a:pt x="474" y="28"/>
                  </a:lnTo>
                  <a:lnTo>
                    <a:pt x="475" y="28"/>
                  </a:lnTo>
                  <a:lnTo>
                    <a:pt x="476" y="29"/>
                  </a:lnTo>
                  <a:lnTo>
                    <a:pt x="477" y="29"/>
                  </a:lnTo>
                  <a:lnTo>
                    <a:pt x="478" y="30"/>
                  </a:lnTo>
                  <a:lnTo>
                    <a:pt x="480" y="31"/>
                  </a:lnTo>
                  <a:lnTo>
                    <a:pt x="481" y="31"/>
                  </a:lnTo>
                  <a:lnTo>
                    <a:pt x="484" y="33"/>
                  </a:lnTo>
                  <a:lnTo>
                    <a:pt x="487" y="35"/>
                  </a:lnTo>
                  <a:lnTo>
                    <a:pt x="489" y="36"/>
                  </a:lnTo>
                  <a:lnTo>
                    <a:pt x="492" y="37"/>
                  </a:lnTo>
                  <a:lnTo>
                    <a:pt x="499" y="40"/>
                  </a:lnTo>
                  <a:lnTo>
                    <a:pt x="501" y="41"/>
                  </a:lnTo>
                  <a:lnTo>
                    <a:pt x="503" y="41"/>
                  </a:lnTo>
                  <a:lnTo>
                    <a:pt x="505" y="42"/>
                  </a:lnTo>
                  <a:lnTo>
                    <a:pt x="506" y="42"/>
                  </a:lnTo>
                  <a:lnTo>
                    <a:pt x="507" y="42"/>
                  </a:lnTo>
                  <a:lnTo>
                    <a:pt x="507" y="42"/>
                  </a:lnTo>
                  <a:lnTo>
                    <a:pt x="508" y="41"/>
                  </a:lnTo>
                  <a:lnTo>
                    <a:pt x="508" y="41"/>
                  </a:lnTo>
                  <a:lnTo>
                    <a:pt x="509" y="41"/>
                  </a:lnTo>
                  <a:lnTo>
                    <a:pt x="510" y="42"/>
                  </a:lnTo>
                  <a:lnTo>
                    <a:pt x="511" y="42"/>
                  </a:lnTo>
                  <a:lnTo>
                    <a:pt x="512" y="43"/>
                  </a:lnTo>
                  <a:lnTo>
                    <a:pt x="515" y="45"/>
                  </a:lnTo>
                  <a:lnTo>
                    <a:pt x="517" y="47"/>
                  </a:lnTo>
                  <a:lnTo>
                    <a:pt x="518" y="48"/>
                  </a:lnTo>
                  <a:lnTo>
                    <a:pt x="520" y="49"/>
                  </a:lnTo>
                  <a:lnTo>
                    <a:pt x="524" y="54"/>
                  </a:lnTo>
                  <a:lnTo>
                    <a:pt x="526" y="55"/>
                  </a:lnTo>
                  <a:lnTo>
                    <a:pt x="528" y="57"/>
                  </a:lnTo>
                  <a:lnTo>
                    <a:pt x="530" y="58"/>
                  </a:lnTo>
                  <a:lnTo>
                    <a:pt x="531" y="59"/>
                  </a:lnTo>
                  <a:lnTo>
                    <a:pt x="532" y="60"/>
                  </a:lnTo>
                  <a:lnTo>
                    <a:pt x="534" y="61"/>
                  </a:lnTo>
                  <a:lnTo>
                    <a:pt x="536" y="62"/>
                  </a:lnTo>
                  <a:lnTo>
                    <a:pt x="538" y="63"/>
                  </a:lnTo>
                  <a:lnTo>
                    <a:pt x="543" y="65"/>
                  </a:lnTo>
                  <a:lnTo>
                    <a:pt x="548" y="66"/>
                  </a:lnTo>
                  <a:lnTo>
                    <a:pt x="552" y="67"/>
                  </a:lnTo>
                  <a:lnTo>
                    <a:pt x="553" y="68"/>
                  </a:lnTo>
                  <a:lnTo>
                    <a:pt x="554" y="68"/>
                  </a:lnTo>
                  <a:lnTo>
                    <a:pt x="556" y="68"/>
                  </a:lnTo>
                  <a:lnTo>
                    <a:pt x="557" y="68"/>
                  </a:lnTo>
                  <a:lnTo>
                    <a:pt x="558" y="68"/>
                  </a:lnTo>
                  <a:lnTo>
                    <a:pt x="559" y="68"/>
                  </a:lnTo>
                  <a:lnTo>
                    <a:pt x="560" y="68"/>
                  </a:lnTo>
                  <a:lnTo>
                    <a:pt x="561" y="67"/>
                  </a:lnTo>
                  <a:lnTo>
                    <a:pt x="562" y="67"/>
                  </a:lnTo>
                  <a:lnTo>
                    <a:pt x="563" y="67"/>
                  </a:lnTo>
                  <a:lnTo>
                    <a:pt x="564" y="66"/>
                  </a:lnTo>
                  <a:lnTo>
                    <a:pt x="566" y="65"/>
                  </a:lnTo>
                  <a:lnTo>
                    <a:pt x="567" y="63"/>
                  </a:lnTo>
                  <a:lnTo>
                    <a:pt x="568" y="62"/>
                  </a:lnTo>
                  <a:lnTo>
                    <a:pt x="570" y="60"/>
                  </a:lnTo>
                  <a:lnTo>
                    <a:pt x="575" y="52"/>
                  </a:lnTo>
                  <a:lnTo>
                    <a:pt x="576" y="50"/>
                  </a:lnTo>
                  <a:lnTo>
                    <a:pt x="578" y="49"/>
                  </a:lnTo>
                  <a:lnTo>
                    <a:pt x="579" y="48"/>
                  </a:lnTo>
                  <a:lnTo>
                    <a:pt x="580" y="46"/>
                  </a:lnTo>
                  <a:lnTo>
                    <a:pt x="585" y="43"/>
                  </a:lnTo>
                  <a:lnTo>
                    <a:pt x="587" y="40"/>
                  </a:lnTo>
                  <a:lnTo>
                    <a:pt x="589" y="38"/>
                  </a:lnTo>
                  <a:lnTo>
                    <a:pt x="591" y="36"/>
                  </a:lnTo>
                  <a:lnTo>
                    <a:pt x="592" y="35"/>
                  </a:lnTo>
                  <a:lnTo>
                    <a:pt x="594" y="32"/>
                  </a:lnTo>
                  <a:lnTo>
                    <a:pt x="595" y="30"/>
                  </a:lnTo>
                  <a:lnTo>
                    <a:pt x="596" y="28"/>
                  </a:lnTo>
                  <a:lnTo>
                    <a:pt x="597" y="26"/>
                  </a:lnTo>
                  <a:lnTo>
                    <a:pt x="598" y="24"/>
                  </a:lnTo>
                  <a:lnTo>
                    <a:pt x="601" y="17"/>
                  </a:lnTo>
                  <a:lnTo>
                    <a:pt x="601" y="16"/>
                  </a:lnTo>
                  <a:lnTo>
                    <a:pt x="602" y="14"/>
                  </a:lnTo>
                  <a:lnTo>
                    <a:pt x="603" y="12"/>
                  </a:lnTo>
                  <a:lnTo>
                    <a:pt x="604" y="11"/>
                  </a:lnTo>
                  <a:lnTo>
                    <a:pt x="605" y="10"/>
                  </a:lnTo>
                  <a:lnTo>
                    <a:pt x="606" y="8"/>
                  </a:lnTo>
                  <a:lnTo>
                    <a:pt x="608" y="7"/>
                  </a:lnTo>
                  <a:lnTo>
                    <a:pt x="609" y="6"/>
                  </a:lnTo>
                  <a:lnTo>
                    <a:pt x="611" y="5"/>
                  </a:lnTo>
                  <a:lnTo>
                    <a:pt x="613" y="4"/>
                  </a:lnTo>
                  <a:lnTo>
                    <a:pt x="614" y="3"/>
                  </a:lnTo>
                  <a:lnTo>
                    <a:pt x="616" y="2"/>
                  </a:lnTo>
                  <a:lnTo>
                    <a:pt x="617" y="1"/>
                  </a:lnTo>
                  <a:lnTo>
                    <a:pt x="618" y="1"/>
                  </a:lnTo>
                  <a:lnTo>
                    <a:pt x="619" y="0"/>
                  </a:lnTo>
                  <a:lnTo>
                    <a:pt x="621" y="0"/>
                  </a:lnTo>
                  <a:lnTo>
                    <a:pt x="622" y="0"/>
                  </a:lnTo>
                  <a:lnTo>
                    <a:pt x="623" y="0"/>
                  </a:lnTo>
                  <a:lnTo>
                    <a:pt x="624" y="0"/>
                  </a:lnTo>
                  <a:lnTo>
                    <a:pt x="625" y="1"/>
                  </a:lnTo>
                  <a:lnTo>
                    <a:pt x="625" y="1"/>
                  </a:lnTo>
                  <a:lnTo>
                    <a:pt x="626" y="2"/>
                  </a:lnTo>
                  <a:lnTo>
                    <a:pt x="626" y="2"/>
                  </a:lnTo>
                  <a:lnTo>
                    <a:pt x="626" y="2"/>
                  </a:lnTo>
                  <a:lnTo>
                    <a:pt x="626" y="4"/>
                  </a:lnTo>
                  <a:lnTo>
                    <a:pt x="626" y="6"/>
                  </a:lnTo>
                  <a:lnTo>
                    <a:pt x="626" y="8"/>
                  </a:lnTo>
                  <a:lnTo>
                    <a:pt x="626" y="10"/>
                  </a:lnTo>
                  <a:lnTo>
                    <a:pt x="625" y="12"/>
                  </a:lnTo>
                  <a:lnTo>
                    <a:pt x="625" y="14"/>
                  </a:lnTo>
                  <a:lnTo>
                    <a:pt x="624" y="16"/>
                  </a:lnTo>
                  <a:lnTo>
                    <a:pt x="624" y="18"/>
                  </a:lnTo>
                  <a:lnTo>
                    <a:pt x="621" y="24"/>
                  </a:lnTo>
                  <a:lnTo>
                    <a:pt x="620" y="29"/>
                  </a:lnTo>
                  <a:lnTo>
                    <a:pt x="616" y="40"/>
                  </a:lnTo>
                  <a:lnTo>
                    <a:pt x="614" y="45"/>
                  </a:lnTo>
                  <a:lnTo>
                    <a:pt x="613" y="47"/>
                  </a:lnTo>
                  <a:lnTo>
                    <a:pt x="612" y="51"/>
                  </a:lnTo>
                  <a:lnTo>
                    <a:pt x="610" y="56"/>
                  </a:lnTo>
                  <a:lnTo>
                    <a:pt x="609" y="57"/>
                  </a:lnTo>
                  <a:lnTo>
                    <a:pt x="607" y="60"/>
                  </a:lnTo>
                  <a:lnTo>
                    <a:pt x="607" y="61"/>
                  </a:lnTo>
                  <a:lnTo>
                    <a:pt x="607" y="62"/>
                  </a:lnTo>
                  <a:lnTo>
                    <a:pt x="606" y="63"/>
                  </a:lnTo>
                  <a:lnTo>
                    <a:pt x="606" y="64"/>
                  </a:lnTo>
                  <a:lnTo>
                    <a:pt x="606" y="66"/>
                  </a:lnTo>
                  <a:lnTo>
                    <a:pt x="606" y="68"/>
                  </a:lnTo>
                  <a:lnTo>
                    <a:pt x="607" y="73"/>
                  </a:lnTo>
                  <a:lnTo>
                    <a:pt x="607" y="74"/>
                  </a:lnTo>
                  <a:lnTo>
                    <a:pt x="607" y="76"/>
                  </a:lnTo>
                  <a:lnTo>
                    <a:pt x="607" y="77"/>
                  </a:lnTo>
                  <a:lnTo>
                    <a:pt x="607" y="78"/>
                  </a:lnTo>
                  <a:lnTo>
                    <a:pt x="605" y="82"/>
                  </a:lnTo>
                  <a:lnTo>
                    <a:pt x="605" y="84"/>
                  </a:lnTo>
                  <a:lnTo>
                    <a:pt x="605" y="85"/>
                  </a:lnTo>
                  <a:lnTo>
                    <a:pt x="605" y="86"/>
                  </a:lnTo>
                  <a:lnTo>
                    <a:pt x="604" y="87"/>
                  </a:lnTo>
                  <a:lnTo>
                    <a:pt x="605" y="89"/>
                  </a:lnTo>
                  <a:lnTo>
                    <a:pt x="605" y="90"/>
                  </a:lnTo>
                  <a:lnTo>
                    <a:pt x="605" y="93"/>
                  </a:lnTo>
                  <a:lnTo>
                    <a:pt x="606" y="95"/>
                  </a:lnTo>
                  <a:lnTo>
                    <a:pt x="606" y="100"/>
                  </a:lnTo>
                  <a:lnTo>
                    <a:pt x="606" y="102"/>
                  </a:lnTo>
                  <a:lnTo>
                    <a:pt x="606" y="103"/>
                  </a:lnTo>
                  <a:lnTo>
                    <a:pt x="606" y="104"/>
                  </a:lnTo>
                  <a:lnTo>
                    <a:pt x="606" y="106"/>
                  </a:lnTo>
                  <a:lnTo>
                    <a:pt x="605" y="108"/>
                  </a:lnTo>
                  <a:lnTo>
                    <a:pt x="604" y="109"/>
                  </a:lnTo>
                  <a:lnTo>
                    <a:pt x="604" y="110"/>
                  </a:lnTo>
                  <a:lnTo>
                    <a:pt x="603" y="111"/>
                  </a:lnTo>
                  <a:lnTo>
                    <a:pt x="602" y="112"/>
                  </a:lnTo>
                  <a:lnTo>
                    <a:pt x="601" y="113"/>
                  </a:lnTo>
                  <a:lnTo>
                    <a:pt x="600" y="115"/>
                  </a:lnTo>
                  <a:lnTo>
                    <a:pt x="595" y="118"/>
                  </a:lnTo>
                  <a:lnTo>
                    <a:pt x="594" y="120"/>
                  </a:lnTo>
                  <a:lnTo>
                    <a:pt x="590" y="123"/>
                  </a:lnTo>
                  <a:lnTo>
                    <a:pt x="589" y="124"/>
                  </a:lnTo>
                  <a:lnTo>
                    <a:pt x="588" y="126"/>
                  </a:lnTo>
                  <a:lnTo>
                    <a:pt x="587" y="127"/>
                  </a:lnTo>
                  <a:lnTo>
                    <a:pt x="586" y="129"/>
                  </a:lnTo>
                  <a:lnTo>
                    <a:pt x="584" y="130"/>
                  </a:lnTo>
                  <a:lnTo>
                    <a:pt x="584" y="131"/>
                  </a:lnTo>
                  <a:lnTo>
                    <a:pt x="583" y="131"/>
                  </a:lnTo>
                  <a:lnTo>
                    <a:pt x="582" y="132"/>
                  </a:lnTo>
                  <a:lnTo>
                    <a:pt x="581" y="132"/>
                  </a:lnTo>
                  <a:lnTo>
                    <a:pt x="579" y="133"/>
                  </a:lnTo>
                  <a:lnTo>
                    <a:pt x="576" y="133"/>
                  </a:lnTo>
                  <a:lnTo>
                    <a:pt x="574" y="133"/>
                  </a:lnTo>
                  <a:lnTo>
                    <a:pt x="573" y="134"/>
                  </a:lnTo>
                  <a:lnTo>
                    <a:pt x="572" y="134"/>
                  </a:lnTo>
                  <a:lnTo>
                    <a:pt x="571" y="135"/>
                  </a:lnTo>
                  <a:lnTo>
                    <a:pt x="571" y="135"/>
                  </a:lnTo>
                  <a:lnTo>
                    <a:pt x="570" y="136"/>
                  </a:lnTo>
                  <a:lnTo>
                    <a:pt x="570" y="136"/>
                  </a:lnTo>
                  <a:lnTo>
                    <a:pt x="570" y="137"/>
                  </a:lnTo>
                  <a:lnTo>
                    <a:pt x="569" y="137"/>
                  </a:lnTo>
                  <a:lnTo>
                    <a:pt x="569" y="138"/>
                  </a:lnTo>
                  <a:lnTo>
                    <a:pt x="569" y="139"/>
                  </a:lnTo>
                  <a:lnTo>
                    <a:pt x="569" y="140"/>
                  </a:lnTo>
                  <a:lnTo>
                    <a:pt x="570" y="142"/>
                  </a:lnTo>
                  <a:lnTo>
                    <a:pt x="570" y="144"/>
                  </a:lnTo>
                  <a:lnTo>
                    <a:pt x="572" y="149"/>
                  </a:lnTo>
                  <a:lnTo>
                    <a:pt x="573" y="153"/>
                  </a:lnTo>
                  <a:lnTo>
                    <a:pt x="574" y="156"/>
                  </a:lnTo>
                  <a:lnTo>
                    <a:pt x="576" y="163"/>
                  </a:lnTo>
                  <a:lnTo>
                    <a:pt x="576" y="166"/>
                  </a:lnTo>
                  <a:lnTo>
                    <a:pt x="577" y="168"/>
                  </a:lnTo>
                  <a:lnTo>
                    <a:pt x="578" y="172"/>
                  </a:lnTo>
                  <a:lnTo>
                    <a:pt x="581" y="179"/>
                  </a:lnTo>
                  <a:lnTo>
                    <a:pt x="583" y="185"/>
                  </a:lnTo>
                  <a:lnTo>
                    <a:pt x="584" y="187"/>
                  </a:lnTo>
                  <a:lnTo>
                    <a:pt x="584" y="189"/>
                  </a:lnTo>
                  <a:lnTo>
                    <a:pt x="585" y="191"/>
                  </a:lnTo>
                  <a:lnTo>
                    <a:pt x="585" y="197"/>
                  </a:lnTo>
                  <a:lnTo>
                    <a:pt x="585" y="201"/>
                  </a:lnTo>
                  <a:lnTo>
                    <a:pt x="586" y="203"/>
                  </a:lnTo>
                  <a:lnTo>
                    <a:pt x="586" y="205"/>
                  </a:lnTo>
                  <a:lnTo>
                    <a:pt x="587" y="210"/>
                  </a:lnTo>
                  <a:lnTo>
                    <a:pt x="587" y="212"/>
                  </a:lnTo>
                  <a:lnTo>
                    <a:pt x="587" y="213"/>
                  </a:lnTo>
                  <a:lnTo>
                    <a:pt x="587" y="215"/>
                  </a:lnTo>
                  <a:lnTo>
                    <a:pt x="587" y="216"/>
                  </a:lnTo>
                  <a:lnTo>
                    <a:pt x="586" y="217"/>
                  </a:lnTo>
                  <a:lnTo>
                    <a:pt x="586" y="218"/>
                  </a:lnTo>
                  <a:lnTo>
                    <a:pt x="585" y="219"/>
                  </a:lnTo>
                  <a:lnTo>
                    <a:pt x="583" y="223"/>
                  </a:lnTo>
                  <a:lnTo>
                    <a:pt x="581" y="224"/>
                  </a:lnTo>
                  <a:lnTo>
                    <a:pt x="581" y="226"/>
                  </a:lnTo>
                  <a:lnTo>
                    <a:pt x="580" y="227"/>
                  </a:lnTo>
                  <a:lnTo>
                    <a:pt x="580" y="228"/>
                  </a:lnTo>
                  <a:lnTo>
                    <a:pt x="580" y="230"/>
                  </a:lnTo>
                  <a:lnTo>
                    <a:pt x="579" y="231"/>
                  </a:lnTo>
                  <a:lnTo>
                    <a:pt x="579" y="233"/>
                  </a:lnTo>
                  <a:lnTo>
                    <a:pt x="579" y="234"/>
                  </a:lnTo>
                  <a:lnTo>
                    <a:pt x="579" y="235"/>
                  </a:lnTo>
                  <a:lnTo>
                    <a:pt x="579" y="238"/>
                  </a:lnTo>
                  <a:lnTo>
                    <a:pt x="579" y="239"/>
                  </a:lnTo>
                  <a:lnTo>
                    <a:pt x="579" y="241"/>
                  </a:lnTo>
                  <a:lnTo>
                    <a:pt x="580" y="242"/>
                  </a:lnTo>
                  <a:lnTo>
                    <a:pt x="580" y="244"/>
                  </a:lnTo>
                  <a:lnTo>
                    <a:pt x="581" y="245"/>
                  </a:lnTo>
                  <a:lnTo>
                    <a:pt x="584" y="250"/>
                  </a:lnTo>
                  <a:lnTo>
                    <a:pt x="585" y="252"/>
                  </a:lnTo>
                  <a:lnTo>
                    <a:pt x="586" y="253"/>
                  </a:lnTo>
                  <a:lnTo>
                    <a:pt x="586" y="254"/>
                  </a:lnTo>
                  <a:lnTo>
                    <a:pt x="587" y="256"/>
                  </a:lnTo>
                  <a:lnTo>
                    <a:pt x="588" y="260"/>
                  </a:lnTo>
                  <a:lnTo>
                    <a:pt x="589" y="262"/>
                  </a:lnTo>
                  <a:lnTo>
                    <a:pt x="590" y="265"/>
                  </a:lnTo>
                  <a:lnTo>
                    <a:pt x="592" y="268"/>
                  </a:lnTo>
                  <a:lnTo>
                    <a:pt x="593" y="269"/>
                  </a:lnTo>
                  <a:lnTo>
                    <a:pt x="594" y="271"/>
                  </a:lnTo>
                  <a:lnTo>
                    <a:pt x="596" y="274"/>
                  </a:lnTo>
                  <a:lnTo>
                    <a:pt x="599" y="277"/>
                  </a:lnTo>
                  <a:lnTo>
                    <a:pt x="602" y="280"/>
                  </a:lnTo>
                  <a:lnTo>
                    <a:pt x="603" y="281"/>
                  </a:lnTo>
                  <a:lnTo>
                    <a:pt x="604" y="283"/>
                  </a:lnTo>
                  <a:lnTo>
                    <a:pt x="605" y="284"/>
                  </a:lnTo>
                  <a:lnTo>
                    <a:pt x="605" y="285"/>
                  </a:lnTo>
                  <a:lnTo>
                    <a:pt x="605" y="286"/>
                  </a:lnTo>
                  <a:lnTo>
                    <a:pt x="606" y="290"/>
                  </a:lnTo>
                  <a:lnTo>
                    <a:pt x="606" y="291"/>
                  </a:lnTo>
                  <a:lnTo>
                    <a:pt x="606" y="292"/>
                  </a:lnTo>
                  <a:lnTo>
                    <a:pt x="608" y="296"/>
                  </a:lnTo>
                  <a:lnTo>
                    <a:pt x="608" y="297"/>
                  </a:lnTo>
                  <a:lnTo>
                    <a:pt x="608" y="298"/>
                  </a:lnTo>
                  <a:lnTo>
                    <a:pt x="608" y="299"/>
                  </a:lnTo>
                  <a:lnTo>
                    <a:pt x="608" y="301"/>
                  </a:lnTo>
                  <a:lnTo>
                    <a:pt x="608" y="302"/>
                  </a:lnTo>
                  <a:lnTo>
                    <a:pt x="607" y="305"/>
                  </a:lnTo>
                  <a:lnTo>
                    <a:pt x="606" y="306"/>
                  </a:lnTo>
                  <a:lnTo>
                    <a:pt x="606" y="307"/>
                  </a:lnTo>
                  <a:lnTo>
                    <a:pt x="606" y="308"/>
                  </a:lnTo>
                  <a:lnTo>
                    <a:pt x="607" y="308"/>
                  </a:lnTo>
                  <a:lnTo>
                    <a:pt x="607" y="308"/>
                  </a:lnTo>
                  <a:lnTo>
                    <a:pt x="607" y="309"/>
                  </a:lnTo>
                  <a:lnTo>
                    <a:pt x="608" y="309"/>
                  </a:lnTo>
                  <a:lnTo>
                    <a:pt x="608" y="309"/>
                  </a:lnTo>
                  <a:lnTo>
                    <a:pt x="609" y="309"/>
                  </a:lnTo>
                  <a:lnTo>
                    <a:pt x="611" y="310"/>
                  </a:lnTo>
                  <a:lnTo>
                    <a:pt x="612" y="310"/>
                  </a:lnTo>
                  <a:lnTo>
                    <a:pt x="616" y="311"/>
                  </a:lnTo>
                  <a:lnTo>
                    <a:pt x="618" y="311"/>
                  </a:lnTo>
                  <a:lnTo>
                    <a:pt x="618" y="312"/>
                  </a:lnTo>
                  <a:lnTo>
                    <a:pt x="619" y="312"/>
                  </a:lnTo>
                  <a:lnTo>
                    <a:pt x="620" y="313"/>
                  </a:lnTo>
                  <a:lnTo>
                    <a:pt x="621" y="314"/>
                  </a:lnTo>
                  <a:lnTo>
                    <a:pt x="622" y="315"/>
                  </a:lnTo>
                  <a:lnTo>
                    <a:pt x="623" y="315"/>
                  </a:lnTo>
                  <a:lnTo>
                    <a:pt x="624" y="316"/>
                  </a:lnTo>
                  <a:lnTo>
                    <a:pt x="624" y="318"/>
                  </a:lnTo>
                  <a:lnTo>
                    <a:pt x="625" y="319"/>
                  </a:lnTo>
                  <a:lnTo>
                    <a:pt x="625" y="320"/>
                  </a:lnTo>
                  <a:lnTo>
                    <a:pt x="626" y="322"/>
                  </a:lnTo>
                  <a:lnTo>
                    <a:pt x="626" y="327"/>
                  </a:lnTo>
                  <a:lnTo>
                    <a:pt x="626" y="329"/>
                  </a:lnTo>
                  <a:lnTo>
                    <a:pt x="626" y="330"/>
                  </a:lnTo>
                  <a:lnTo>
                    <a:pt x="626" y="333"/>
                  </a:lnTo>
                  <a:lnTo>
                    <a:pt x="626" y="335"/>
                  </a:lnTo>
                  <a:lnTo>
                    <a:pt x="625" y="338"/>
                  </a:lnTo>
                  <a:lnTo>
                    <a:pt x="625" y="340"/>
                  </a:lnTo>
                  <a:lnTo>
                    <a:pt x="624" y="341"/>
                  </a:lnTo>
                  <a:lnTo>
                    <a:pt x="624" y="342"/>
                  </a:lnTo>
                  <a:lnTo>
                    <a:pt x="623" y="344"/>
                  </a:lnTo>
                  <a:lnTo>
                    <a:pt x="622" y="345"/>
                  </a:lnTo>
                  <a:lnTo>
                    <a:pt x="619" y="349"/>
                  </a:lnTo>
                  <a:lnTo>
                    <a:pt x="615" y="354"/>
                  </a:lnTo>
                  <a:lnTo>
                    <a:pt x="615" y="355"/>
                  </a:lnTo>
                  <a:lnTo>
                    <a:pt x="614" y="356"/>
                  </a:lnTo>
                  <a:lnTo>
                    <a:pt x="613" y="357"/>
                  </a:lnTo>
                  <a:lnTo>
                    <a:pt x="612" y="359"/>
                  </a:lnTo>
                  <a:lnTo>
                    <a:pt x="612" y="360"/>
                  </a:lnTo>
                  <a:lnTo>
                    <a:pt x="611" y="362"/>
                  </a:lnTo>
                  <a:lnTo>
                    <a:pt x="611" y="363"/>
                  </a:lnTo>
                  <a:lnTo>
                    <a:pt x="611" y="365"/>
                  </a:lnTo>
                  <a:lnTo>
                    <a:pt x="611" y="366"/>
                  </a:lnTo>
                  <a:lnTo>
                    <a:pt x="611" y="368"/>
                  </a:lnTo>
                  <a:lnTo>
                    <a:pt x="611" y="369"/>
                  </a:lnTo>
                  <a:lnTo>
                    <a:pt x="612" y="371"/>
                  </a:lnTo>
                  <a:lnTo>
                    <a:pt x="614" y="376"/>
                  </a:lnTo>
                  <a:lnTo>
                    <a:pt x="614" y="377"/>
                  </a:lnTo>
                  <a:lnTo>
                    <a:pt x="614" y="377"/>
                  </a:lnTo>
                  <a:lnTo>
                    <a:pt x="614" y="379"/>
                  </a:lnTo>
                  <a:lnTo>
                    <a:pt x="613" y="381"/>
                  </a:lnTo>
                  <a:lnTo>
                    <a:pt x="612" y="385"/>
                  </a:lnTo>
                  <a:lnTo>
                    <a:pt x="611" y="388"/>
                  </a:lnTo>
                  <a:lnTo>
                    <a:pt x="611" y="391"/>
                  </a:lnTo>
                  <a:lnTo>
                    <a:pt x="611" y="394"/>
                  </a:lnTo>
                  <a:lnTo>
                    <a:pt x="611" y="395"/>
                  </a:lnTo>
                  <a:lnTo>
                    <a:pt x="611" y="395"/>
                  </a:lnTo>
                  <a:lnTo>
                    <a:pt x="611" y="395"/>
                  </a:lnTo>
                  <a:lnTo>
                    <a:pt x="610" y="395"/>
                  </a:lnTo>
                  <a:lnTo>
                    <a:pt x="610" y="395"/>
                  </a:lnTo>
                  <a:lnTo>
                    <a:pt x="608" y="396"/>
                  </a:lnTo>
                  <a:lnTo>
                    <a:pt x="606" y="396"/>
                  </a:lnTo>
                  <a:lnTo>
                    <a:pt x="604" y="395"/>
                  </a:lnTo>
                  <a:lnTo>
                    <a:pt x="602" y="395"/>
                  </a:lnTo>
                  <a:lnTo>
                    <a:pt x="600" y="395"/>
                  </a:lnTo>
                  <a:lnTo>
                    <a:pt x="598" y="394"/>
                  </a:lnTo>
                  <a:lnTo>
                    <a:pt x="595" y="393"/>
                  </a:lnTo>
                  <a:lnTo>
                    <a:pt x="593" y="392"/>
                  </a:lnTo>
                  <a:lnTo>
                    <a:pt x="590" y="391"/>
                  </a:lnTo>
                  <a:lnTo>
                    <a:pt x="588" y="390"/>
                  </a:lnTo>
                  <a:lnTo>
                    <a:pt x="586" y="389"/>
                  </a:lnTo>
                  <a:lnTo>
                    <a:pt x="576" y="385"/>
                  </a:lnTo>
                  <a:lnTo>
                    <a:pt x="572" y="383"/>
                  </a:lnTo>
                  <a:lnTo>
                    <a:pt x="571" y="382"/>
                  </a:lnTo>
                  <a:lnTo>
                    <a:pt x="569" y="381"/>
                  </a:lnTo>
                  <a:lnTo>
                    <a:pt x="567" y="381"/>
                  </a:lnTo>
                  <a:lnTo>
                    <a:pt x="565" y="380"/>
                  </a:lnTo>
                  <a:lnTo>
                    <a:pt x="563" y="380"/>
                  </a:lnTo>
                  <a:lnTo>
                    <a:pt x="562" y="380"/>
                  </a:lnTo>
                  <a:lnTo>
                    <a:pt x="558" y="379"/>
                  </a:lnTo>
                  <a:lnTo>
                    <a:pt x="555" y="379"/>
                  </a:lnTo>
                  <a:lnTo>
                    <a:pt x="553" y="379"/>
                  </a:lnTo>
                  <a:lnTo>
                    <a:pt x="552" y="379"/>
                  </a:lnTo>
                  <a:lnTo>
                    <a:pt x="550" y="379"/>
                  </a:lnTo>
                  <a:lnTo>
                    <a:pt x="546" y="380"/>
                  </a:lnTo>
                  <a:lnTo>
                    <a:pt x="545" y="380"/>
                  </a:lnTo>
                  <a:lnTo>
                    <a:pt x="544" y="380"/>
                  </a:lnTo>
                  <a:lnTo>
                    <a:pt x="543" y="380"/>
                  </a:lnTo>
                  <a:lnTo>
                    <a:pt x="542" y="380"/>
                  </a:lnTo>
                  <a:lnTo>
                    <a:pt x="539" y="378"/>
                  </a:lnTo>
                  <a:lnTo>
                    <a:pt x="537" y="378"/>
                  </a:lnTo>
                  <a:lnTo>
                    <a:pt x="535" y="378"/>
                  </a:lnTo>
                  <a:lnTo>
                    <a:pt x="534" y="378"/>
                  </a:lnTo>
                  <a:lnTo>
                    <a:pt x="533" y="378"/>
                  </a:lnTo>
                  <a:lnTo>
                    <a:pt x="532" y="378"/>
                  </a:lnTo>
                  <a:lnTo>
                    <a:pt x="528" y="379"/>
                  </a:lnTo>
                  <a:lnTo>
                    <a:pt x="526" y="380"/>
                  </a:lnTo>
                  <a:lnTo>
                    <a:pt x="524" y="380"/>
                  </a:lnTo>
                  <a:lnTo>
                    <a:pt x="522" y="380"/>
                  </a:lnTo>
                  <a:lnTo>
                    <a:pt x="518" y="380"/>
                  </a:lnTo>
                  <a:lnTo>
                    <a:pt x="515" y="379"/>
                  </a:lnTo>
                  <a:lnTo>
                    <a:pt x="513" y="379"/>
                  </a:lnTo>
                  <a:lnTo>
                    <a:pt x="509" y="378"/>
                  </a:lnTo>
                  <a:lnTo>
                    <a:pt x="507" y="377"/>
                  </a:lnTo>
                  <a:lnTo>
                    <a:pt x="507" y="377"/>
                  </a:lnTo>
                  <a:lnTo>
                    <a:pt x="506" y="377"/>
                  </a:lnTo>
                  <a:lnTo>
                    <a:pt x="506" y="377"/>
                  </a:lnTo>
                  <a:lnTo>
                    <a:pt x="506" y="377"/>
                  </a:lnTo>
                  <a:lnTo>
                    <a:pt x="505" y="378"/>
                  </a:lnTo>
                  <a:lnTo>
                    <a:pt x="504" y="379"/>
                  </a:lnTo>
                  <a:lnTo>
                    <a:pt x="504" y="381"/>
                  </a:lnTo>
                  <a:lnTo>
                    <a:pt x="503" y="384"/>
                  </a:lnTo>
                  <a:lnTo>
                    <a:pt x="500" y="395"/>
                  </a:lnTo>
                  <a:lnTo>
                    <a:pt x="500" y="397"/>
                  </a:lnTo>
                  <a:lnTo>
                    <a:pt x="499" y="398"/>
                  </a:lnTo>
                  <a:lnTo>
                    <a:pt x="498" y="400"/>
                  </a:lnTo>
                  <a:lnTo>
                    <a:pt x="498" y="400"/>
                  </a:lnTo>
                  <a:lnTo>
                    <a:pt x="497" y="401"/>
                  </a:lnTo>
                  <a:lnTo>
                    <a:pt x="496" y="402"/>
                  </a:lnTo>
                  <a:lnTo>
                    <a:pt x="496" y="402"/>
                  </a:lnTo>
                  <a:lnTo>
                    <a:pt x="495" y="402"/>
                  </a:lnTo>
                  <a:lnTo>
                    <a:pt x="493" y="402"/>
                  </a:lnTo>
                  <a:lnTo>
                    <a:pt x="491" y="403"/>
                  </a:lnTo>
                  <a:lnTo>
                    <a:pt x="488" y="403"/>
                  </a:lnTo>
                  <a:lnTo>
                    <a:pt x="486" y="402"/>
                  </a:lnTo>
                  <a:lnTo>
                    <a:pt x="484" y="402"/>
                  </a:lnTo>
                  <a:lnTo>
                    <a:pt x="478" y="401"/>
                  </a:lnTo>
                  <a:lnTo>
                    <a:pt x="477" y="401"/>
                  </a:lnTo>
                  <a:lnTo>
                    <a:pt x="476" y="401"/>
                  </a:lnTo>
                  <a:lnTo>
                    <a:pt x="475" y="401"/>
                  </a:lnTo>
                  <a:lnTo>
                    <a:pt x="473" y="401"/>
                  </a:lnTo>
                  <a:lnTo>
                    <a:pt x="469" y="402"/>
                  </a:lnTo>
                  <a:lnTo>
                    <a:pt x="467" y="402"/>
                  </a:lnTo>
                  <a:lnTo>
                    <a:pt x="464" y="403"/>
                  </a:lnTo>
                  <a:lnTo>
                    <a:pt x="462" y="403"/>
                  </a:lnTo>
                  <a:lnTo>
                    <a:pt x="461" y="403"/>
                  </a:lnTo>
                  <a:lnTo>
                    <a:pt x="460" y="403"/>
                  </a:lnTo>
                  <a:lnTo>
                    <a:pt x="459" y="402"/>
                  </a:lnTo>
                  <a:lnTo>
                    <a:pt x="458" y="401"/>
                  </a:lnTo>
                  <a:lnTo>
                    <a:pt x="456" y="401"/>
                  </a:lnTo>
                  <a:lnTo>
                    <a:pt x="456" y="401"/>
                  </a:lnTo>
                  <a:lnTo>
                    <a:pt x="455" y="401"/>
                  </a:lnTo>
                  <a:lnTo>
                    <a:pt x="454" y="401"/>
                  </a:lnTo>
                  <a:lnTo>
                    <a:pt x="453" y="401"/>
                  </a:lnTo>
                  <a:lnTo>
                    <a:pt x="452" y="401"/>
                  </a:lnTo>
                  <a:lnTo>
                    <a:pt x="451" y="402"/>
                  </a:lnTo>
                  <a:lnTo>
                    <a:pt x="449" y="402"/>
                  </a:lnTo>
                  <a:lnTo>
                    <a:pt x="448" y="403"/>
                  </a:lnTo>
                  <a:lnTo>
                    <a:pt x="447" y="404"/>
                  </a:lnTo>
                  <a:lnTo>
                    <a:pt x="447" y="404"/>
                  </a:lnTo>
                  <a:lnTo>
                    <a:pt x="444" y="407"/>
                  </a:lnTo>
                  <a:lnTo>
                    <a:pt x="443" y="409"/>
                  </a:lnTo>
                  <a:lnTo>
                    <a:pt x="441" y="410"/>
                  </a:lnTo>
                  <a:lnTo>
                    <a:pt x="440" y="411"/>
                  </a:lnTo>
                  <a:lnTo>
                    <a:pt x="439" y="412"/>
                  </a:lnTo>
                  <a:lnTo>
                    <a:pt x="439" y="412"/>
                  </a:lnTo>
                  <a:lnTo>
                    <a:pt x="438" y="412"/>
                  </a:lnTo>
                  <a:lnTo>
                    <a:pt x="437" y="412"/>
                  </a:lnTo>
                  <a:lnTo>
                    <a:pt x="437" y="412"/>
                  </a:lnTo>
                  <a:lnTo>
                    <a:pt x="436" y="412"/>
                  </a:lnTo>
                  <a:lnTo>
                    <a:pt x="436" y="412"/>
                  </a:lnTo>
                  <a:lnTo>
                    <a:pt x="435" y="412"/>
                  </a:lnTo>
                  <a:lnTo>
                    <a:pt x="435" y="411"/>
                  </a:lnTo>
                  <a:lnTo>
                    <a:pt x="429" y="403"/>
                  </a:lnTo>
                  <a:lnTo>
                    <a:pt x="428" y="401"/>
                  </a:lnTo>
                  <a:lnTo>
                    <a:pt x="426" y="400"/>
                  </a:lnTo>
                  <a:lnTo>
                    <a:pt x="425" y="399"/>
                  </a:lnTo>
                  <a:lnTo>
                    <a:pt x="424" y="398"/>
                  </a:lnTo>
                  <a:lnTo>
                    <a:pt x="420" y="395"/>
                  </a:lnTo>
                  <a:lnTo>
                    <a:pt x="415" y="392"/>
                  </a:lnTo>
                  <a:lnTo>
                    <a:pt x="413" y="391"/>
                  </a:lnTo>
                  <a:lnTo>
                    <a:pt x="411" y="390"/>
                  </a:lnTo>
                  <a:lnTo>
                    <a:pt x="409" y="389"/>
                  </a:lnTo>
                  <a:lnTo>
                    <a:pt x="404" y="387"/>
                  </a:lnTo>
                  <a:lnTo>
                    <a:pt x="398" y="386"/>
                  </a:lnTo>
                  <a:lnTo>
                    <a:pt x="397" y="385"/>
                  </a:lnTo>
                  <a:lnTo>
                    <a:pt x="394" y="385"/>
                  </a:lnTo>
                  <a:lnTo>
                    <a:pt x="393" y="384"/>
                  </a:lnTo>
                  <a:lnTo>
                    <a:pt x="392" y="384"/>
                  </a:lnTo>
                  <a:lnTo>
                    <a:pt x="391" y="384"/>
                  </a:lnTo>
                  <a:lnTo>
                    <a:pt x="389" y="382"/>
                  </a:lnTo>
                  <a:lnTo>
                    <a:pt x="387" y="381"/>
                  </a:lnTo>
                  <a:lnTo>
                    <a:pt x="386" y="379"/>
                  </a:lnTo>
                  <a:lnTo>
                    <a:pt x="384" y="378"/>
                  </a:lnTo>
                  <a:lnTo>
                    <a:pt x="382" y="375"/>
                  </a:lnTo>
                  <a:lnTo>
                    <a:pt x="381" y="373"/>
                  </a:lnTo>
                  <a:lnTo>
                    <a:pt x="379" y="371"/>
                  </a:lnTo>
                  <a:lnTo>
                    <a:pt x="374" y="365"/>
                  </a:lnTo>
                  <a:lnTo>
                    <a:pt x="372" y="364"/>
                  </a:lnTo>
                  <a:lnTo>
                    <a:pt x="370" y="362"/>
                  </a:lnTo>
                  <a:lnTo>
                    <a:pt x="368" y="361"/>
                  </a:lnTo>
                  <a:lnTo>
                    <a:pt x="366" y="359"/>
                  </a:lnTo>
                  <a:lnTo>
                    <a:pt x="364" y="358"/>
                  </a:lnTo>
                  <a:lnTo>
                    <a:pt x="362" y="357"/>
                  </a:lnTo>
                  <a:lnTo>
                    <a:pt x="356" y="355"/>
                  </a:lnTo>
                  <a:lnTo>
                    <a:pt x="351" y="351"/>
                  </a:lnTo>
                  <a:lnTo>
                    <a:pt x="349" y="351"/>
                  </a:lnTo>
                  <a:lnTo>
                    <a:pt x="348" y="351"/>
                  </a:lnTo>
                  <a:lnTo>
                    <a:pt x="344" y="349"/>
                  </a:lnTo>
                  <a:lnTo>
                    <a:pt x="339" y="348"/>
                  </a:lnTo>
                  <a:lnTo>
                    <a:pt x="333" y="346"/>
                  </a:lnTo>
                  <a:lnTo>
                    <a:pt x="332" y="346"/>
                  </a:lnTo>
                  <a:lnTo>
                    <a:pt x="328" y="344"/>
                  </a:lnTo>
                  <a:lnTo>
                    <a:pt x="327" y="344"/>
                  </a:lnTo>
                  <a:lnTo>
                    <a:pt x="326" y="343"/>
                  </a:lnTo>
                  <a:lnTo>
                    <a:pt x="325" y="343"/>
                  </a:lnTo>
                  <a:lnTo>
                    <a:pt x="323" y="343"/>
                  </a:lnTo>
                  <a:lnTo>
                    <a:pt x="317" y="343"/>
                  </a:lnTo>
                  <a:lnTo>
                    <a:pt x="315" y="343"/>
                  </a:lnTo>
                  <a:lnTo>
                    <a:pt x="314" y="342"/>
                  </a:lnTo>
                  <a:lnTo>
                    <a:pt x="313" y="342"/>
                  </a:lnTo>
                  <a:lnTo>
                    <a:pt x="312" y="342"/>
                  </a:lnTo>
                  <a:lnTo>
                    <a:pt x="312" y="342"/>
                  </a:lnTo>
                  <a:lnTo>
                    <a:pt x="311" y="341"/>
                  </a:lnTo>
                  <a:lnTo>
                    <a:pt x="310" y="341"/>
                  </a:lnTo>
                  <a:lnTo>
                    <a:pt x="309" y="340"/>
                  </a:lnTo>
                  <a:lnTo>
                    <a:pt x="307" y="338"/>
                  </a:lnTo>
                  <a:lnTo>
                    <a:pt x="304" y="334"/>
                  </a:lnTo>
                  <a:lnTo>
                    <a:pt x="302" y="333"/>
                  </a:lnTo>
                  <a:lnTo>
                    <a:pt x="300" y="331"/>
                  </a:lnTo>
                  <a:lnTo>
                    <a:pt x="299" y="330"/>
                  </a:lnTo>
                  <a:lnTo>
                    <a:pt x="298" y="329"/>
                  </a:lnTo>
                  <a:lnTo>
                    <a:pt x="297" y="329"/>
                  </a:lnTo>
                  <a:lnTo>
                    <a:pt x="296" y="328"/>
                  </a:lnTo>
                  <a:lnTo>
                    <a:pt x="295" y="327"/>
                  </a:lnTo>
                  <a:lnTo>
                    <a:pt x="293" y="327"/>
                  </a:lnTo>
                  <a:lnTo>
                    <a:pt x="291" y="326"/>
                  </a:lnTo>
                  <a:lnTo>
                    <a:pt x="287" y="325"/>
                  </a:lnTo>
                  <a:lnTo>
                    <a:pt x="284" y="325"/>
                  </a:lnTo>
                  <a:lnTo>
                    <a:pt x="282" y="324"/>
                  </a:lnTo>
                  <a:lnTo>
                    <a:pt x="280" y="323"/>
                  </a:lnTo>
                  <a:lnTo>
                    <a:pt x="279" y="323"/>
                  </a:lnTo>
                  <a:lnTo>
                    <a:pt x="278" y="322"/>
                  </a:lnTo>
                  <a:lnTo>
                    <a:pt x="277" y="321"/>
                  </a:lnTo>
                  <a:lnTo>
                    <a:pt x="276" y="321"/>
                  </a:lnTo>
                  <a:lnTo>
                    <a:pt x="275" y="320"/>
                  </a:lnTo>
                  <a:lnTo>
                    <a:pt x="274" y="319"/>
                  </a:lnTo>
                  <a:lnTo>
                    <a:pt x="273" y="318"/>
                  </a:lnTo>
                  <a:lnTo>
                    <a:pt x="271" y="315"/>
                  </a:lnTo>
                  <a:lnTo>
                    <a:pt x="270" y="314"/>
                  </a:lnTo>
                  <a:lnTo>
                    <a:pt x="269" y="314"/>
                  </a:lnTo>
                  <a:lnTo>
                    <a:pt x="268" y="313"/>
                  </a:lnTo>
                  <a:lnTo>
                    <a:pt x="268" y="313"/>
                  </a:lnTo>
                  <a:lnTo>
                    <a:pt x="267" y="313"/>
                  </a:lnTo>
                  <a:lnTo>
                    <a:pt x="266" y="313"/>
                  </a:lnTo>
                  <a:lnTo>
                    <a:pt x="265" y="314"/>
                  </a:lnTo>
                  <a:lnTo>
                    <a:pt x="264" y="315"/>
                  </a:lnTo>
                  <a:lnTo>
                    <a:pt x="263" y="316"/>
                  </a:lnTo>
                  <a:lnTo>
                    <a:pt x="261" y="318"/>
                  </a:lnTo>
                  <a:lnTo>
                    <a:pt x="260" y="319"/>
                  </a:lnTo>
                  <a:lnTo>
                    <a:pt x="259" y="321"/>
                  </a:lnTo>
                  <a:lnTo>
                    <a:pt x="257" y="323"/>
                  </a:lnTo>
                  <a:lnTo>
                    <a:pt x="256" y="326"/>
                  </a:lnTo>
                  <a:lnTo>
                    <a:pt x="254" y="330"/>
                  </a:lnTo>
                  <a:lnTo>
                    <a:pt x="254" y="331"/>
                  </a:lnTo>
                  <a:lnTo>
                    <a:pt x="253" y="332"/>
                  </a:lnTo>
                  <a:lnTo>
                    <a:pt x="252" y="334"/>
                  </a:lnTo>
                  <a:lnTo>
                    <a:pt x="250" y="336"/>
                  </a:lnTo>
                  <a:lnTo>
                    <a:pt x="248" y="340"/>
                  </a:lnTo>
                  <a:lnTo>
                    <a:pt x="247" y="340"/>
                  </a:lnTo>
                  <a:lnTo>
                    <a:pt x="246" y="341"/>
                  </a:lnTo>
                  <a:lnTo>
                    <a:pt x="245" y="342"/>
                  </a:lnTo>
                  <a:lnTo>
                    <a:pt x="245" y="342"/>
                  </a:lnTo>
                  <a:lnTo>
                    <a:pt x="243" y="343"/>
                  </a:lnTo>
                  <a:lnTo>
                    <a:pt x="242" y="343"/>
                  </a:lnTo>
                  <a:lnTo>
                    <a:pt x="241" y="343"/>
                  </a:lnTo>
                  <a:lnTo>
                    <a:pt x="239" y="343"/>
                  </a:lnTo>
                  <a:lnTo>
                    <a:pt x="237" y="343"/>
                  </a:lnTo>
                  <a:lnTo>
                    <a:pt x="235" y="343"/>
                  </a:lnTo>
                  <a:lnTo>
                    <a:pt x="234" y="343"/>
                  </a:lnTo>
                  <a:lnTo>
                    <a:pt x="233" y="343"/>
                  </a:lnTo>
                  <a:lnTo>
                    <a:pt x="232" y="342"/>
                  </a:lnTo>
                  <a:lnTo>
                    <a:pt x="231" y="342"/>
                  </a:lnTo>
                  <a:lnTo>
                    <a:pt x="229" y="341"/>
                  </a:lnTo>
                  <a:lnTo>
                    <a:pt x="224" y="339"/>
                  </a:lnTo>
                  <a:lnTo>
                    <a:pt x="216" y="334"/>
                  </a:lnTo>
                  <a:lnTo>
                    <a:pt x="213" y="333"/>
                  </a:lnTo>
                  <a:lnTo>
                    <a:pt x="212" y="332"/>
                  </a:lnTo>
                  <a:lnTo>
                    <a:pt x="211" y="331"/>
                  </a:lnTo>
                  <a:lnTo>
                    <a:pt x="210" y="330"/>
                  </a:lnTo>
                  <a:lnTo>
                    <a:pt x="209" y="329"/>
                  </a:lnTo>
                  <a:lnTo>
                    <a:pt x="208" y="327"/>
                  </a:lnTo>
                  <a:lnTo>
                    <a:pt x="207" y="326"/>
                  </a:lnTo>
                  <a:lnTo>
                    <a:pt x="207" y="325"/>
                  </a:lnTo>
                  <a:lnTo>
                    <a:pt x="207" y="323"/>
                  </a:lnTo>
                  <a:lnTo>
                    <a:pt x="207" y="322"/>
                  </a:lnTo>
                  <a:lnTo>
                    <a:pt x="207" y="320"/>
                  </a:lnTo>
                  <a:lnTo>
                    <a:pt x="207" y="318"/>
                  </a:lnTo>
                  <a:lnTo>
                    <a:pt x="208" y="315"/>
                  </a:lnTo>
                  <a:lnTo>
                    <a:pt x="208" y="314"/>
                  </a:lnTo>
                  <a:lnTo>
                    <a:pt x="208" y="314"/>
                  </a:lnTo>
                  <a:lnTo>
                    <a:pt x="208" y="313"/>
                  </a:lnTo>
                  <a:lnTo>
                    <a:pt x="208" y="312"/>
                  </a:lnTo>
                  <a:lnTo>
                    <a:pt x="208" y="311"/>
                  </a:lnTo>
                  <a:lnTo>
                    <a:pt x="207" y="310"/>
                  </a:lnTo>
                  <a:lnTo>
                    <a:pt x="207" y="310"/>
                  </a:lnTo>
                  <a:lnTo>
                    <a:pt x="206" y="310"/>
                  </a:lnTo>
                  <a:lnTo>
                    <a:pt x="203" y="309"/>
                  </a:lnTo>
                  <a:lnTo>
                    <a:pt x="202" y="309"/>
                  </a:lnTo>
                  <a:lnTo>
                    <a:pt x="200" y="308"/>
                  </a:lnTo>
                  <a:lnTo>
                    <a:pt x="199" y="308"/>
                  </a:lnTo>
                  <a:lnTo>
                    <a:pt x="197" y="307"/>
                  </a:lnTo>
                  <a:lnTo>
                    <a:pt x="196" y="306"/>
                  </a:lnTo>
                  <a:lnTo>
                    <a:pt x="194" y="305"/>
                  </a:lnTo>
                  <a:lnTo>
                    <a:pt x="191" y="303"/>
                  </a:lnTo>
                  <a:lnTo>
                    <a:pt x="190" y="302"/>
                  </a:lnTo>
                  <a:lnTo>
                    <a:pt x="188" y="301"/>
                  </a:lnTo>
                  <a:lnTo>
                    <a:pt x="186" y="301"/>
                  </a:lnTo>
                  <a:lnTo>
                    <a:pt x="184" y="300"/>
                  </a:lnTo>
                  <a:lnTo>
                    <a:pt x="182" y="299"/>
                  </a:lnTo>
                  <a:lnTo>
                    <a:pt x="180" y="299"/>
                  </a:lnTo>
                  <a:lnTo>
                    <a:pt x="178" y="298"/>
                  </a:lnTo>
                  <a:lnTo>
                    <a:pt x="177" y="298"/>
                  </a:lnTo>
                  <a:lnTo>
                    <a:pt x="176" y="297"/>
                  </a:lnTo>
                  <a:lnTo>
                    <a:pt x="175" y="297"/>
                  </a:lnTo>
                  <a:lnTo>
                    <a:pt x="174" y="296"/>
                  </a:lnTo>
                  <a:lnTo>
                    <a:pt x="174" y="296"/>
                  </a:lnTo>
                  <a:lnTo>
                    <a:pt x="173" y="295"/>
                  </a:lnTo>
                  <a:lnTo>
                    <a:pt x="173" y="294"/>
                  </a:lnTo>
                  <a:lnTo>
                    <a:pt x="172" y="293"/>
                  </a:lnTo>
                  <a:lnTo>
                    <a:pt x="171" y="289"/>
                  </a:lnTo>
                  <a:lnTo>
                    <a:pt x="171" y="288"/>
                  </a:lnTo>
                  <a:lnTo>
                    <a:pt x="171" y="288"/>
                  </a:lnTo>
                  <a:lnTo>
                    <a:pt x="170" y="287"/>
                  </a:lnTo>
                  <a:lnTo>
                    <a:pt x="170" y="287"/>
                  </a:lnTo>
                  <a:lnTo>
                    <a:pt x="170" y="286"/>
                  </a:lnTo>
                  <a:lnTo>
                    <a:pt x="169" y="286"/>
                  </a:lnTo>
                  <a:lnTo>
                    <a:pt x="168" y="286"/>
                  </a:lnTo>
                  <a:lnTo>
                    <a:pt x="167" y="285"/>
                  </a:lnTo>
                  <a:lnTo>
                    <a:pt x="164" y="284"/>
                  </a:lnTo>
                  <a:lnTo>
                    <a:pt x="162" y="283"/>
                  </a:lnTo>
                  <a:lnTo>
                    <a:pt x="158" y="283"/>
                  </a:lnTo>
                  <a:lnTo>
                    <a:pt x="157" y="282"/>
                  </a:lnTo>
                  <a:lnTo>
                    <a:pt x="155" y="282"/>
                  </a:lnTo>
                  <a:lnTo>
                    <a:pt x="154" y="281"/>
                  </a:lnTo>
                  <a:lnTo>
                    <a:pt x="152" y="280"/>
                  </a:lnTo>
                  <a:lnTo>
                    <a:pt x="150" y="279"/>
                  </a:lnTo>
                  <a:lnTo>
                    <a:pt x="149" y="278"/>
                  </a:lnTo>
                  <a:lnTo>
                    <a:pt x="148" y="277"/>
                  </a:lnTo>
                  <a:lnTo>
                    <a:pt x="147" y="276"/>
                  </a:lnTo>
                  <a:lnTo>
                    <a:pt x="143" y="272"/>
                  </a:lnTo>
                  <a:lnTo>
                    <a:pt x="143" y="272"/>
                  </a:lnTo>
                  <a:lnTo>
                    <a:pt x="142" y="272"/>
                  </a:lnTo>
                  <a:lnTo>
                    <a:pt x="141" y="271"/>
                  </a:lnTo>
                  <a:lnTo>
                    <a:pt x="139" y="270"/>
                  </a:lnTo>
                  <a:lnTo>
                    <a:pt x="135" y="268"/>
                  </a:lnTo>
                  <a:lnTo>
                    <a:pt x="134" y="268"/>
                  </a:lnTo>
                  <a:lnTo>
                    <a:pt x="132" y="267"/>
                  </a:lnTo>
                  <a:lnTo>
                    <a:pt x="131" y="266"/>
                  </a:lnTo>
                  <a:lnTo>
                    <a:pt x="130" y="266"/>
                  </a:lnTo>
                  <a:lnTo>
                    <a:pt x="129" y="265"/>
                  </a:lnTo>
                  <a:lnTo>
                    <a:pt x="126" y="264"/>
                  </a:lnTo>
                  <a:lnTo>
                    <a:pt x="125" y="264"/>
                  </a:lnTo>
                  <a:lnTo>
                    <a:pt x="124" y="264"/>
                  </a:lnTo>
                  <a:lnTo>
                    <a:pt x="123" y="264"/>
                  </a:lnTo>
                  <a:lnTo>
                    <a:pt x="122" y="264"/>
                  </a:lnTo>
                  <a:lnTo>
                    <a:pt x="120" y="265"/>
                  </a:lnTo>
                  <a:lnTo>
                    <a:pt x="119" y="265"/>
                  </a:lnTo>
                  <a:lnTo>
                    <a:pt x="118" y="265"/>
                  </a:lnTo>
                  <a:lnTo>
                    <a:pt x="117" y="265"/>
                  </a:lnTo>
                  <a:lnTo>
                    <a:pt x="115" y="265"/>
                  </a:lnTo>
                  <a:lnTo>
                    <a:pt x="112" y="264"/>
                  </a:lnTo>
                  <a:lnTo>
                    <a:pt x="111" y="264"/>
                  </a:lnTo>
                  <a:lnTo>
                    <a:pt x="110" y="264"/>
                  </a:lnTo>
                  <a:lnTo>
                    <a:pt x="109" y="264"/>
                  </a:lnTo>
                  <a:lnTo>
                    <a:pt x="104" y="265"/>
                  </a:lnTo>
                  <a:lnTo>
                    <a:pt x="102" y="265"/>
                  </a:lnTo>
                  <a:lnTo>
                    <a:pt x="101" y="265"/>
                  </a:lnTo>
                  <a:lnTo>
                    <a:pt x="99" y="264"/>
                  </a:lnTo>
                  <a:lnTo>
                    <a:pt x="97" y="264"/>
                  </a:lnTo>
                  <a:lnTo>
                    <a:pt x="96" y="264"/>
                  </a:lnTo>
                  <a:lnTo>
                    <a:pt x="95" y="263"/>
                  </a:lnTo>
                  <a:lnTo>
                    <a:pt x="94" y="263"/>
                  </a:lnTo>
                  <a:lnTo>
                    <a:pt x="93" y="263"/>
                  </a:lnTo>
                  <a:lnTo>
                    <a:pt x="92" y="261"/>
                  </a:lnTo>
                  <a:lnTo>
                    <a:pt x="89" y="259"/>
                  </a:lnTo>
                  <a:lnTo>
                    <a:pt x="88" y="258"/>
                  </a:lnTo>
                  <a:lnTo>
                    <a:pt x="85" y="255"/>
                  </a:lnTo>
                  <a:lnTo>
                    <a:pt x="84" y="254"/>
                  </a:lnTo>
                  <a:lnTo>
                    <a:pt x="74" y="247"/>
                  </a:lnTo>
                  <a:lnTo>
                    <a:pt x="69" y="244"/>
                  </a:lnTo>
                  <a:lnTo>
                    <a:pt x="67" y="242"/>
                  </a:lnTo>
                  <a:lnTo>
                    <a:pt x="59" y="236"/>
                  </a:lnTo>
                  <a:lnTo>
                    <a:pt x="53" y="232"/>
                  </a:lnTo>
                  <a:lnTo>
                    <a:pt x="53" y="232"/>
                  </a:lnTo>
                  <a:lnTo>
                    <a:pt x="53" y="231"/>
                  </a:lnTo>
                  <a:lnTo>
                    <a:pt x="53" y="228"/>
                  </a:lnTo>
                  <a:lnTo>
                    <a:pt x="54" y="223"/>
                  </a:lnTo>
                  <a:lnTo>
                    <a:pt x="55" y="218"/>
                  </a:lnTo>
                  <a:lnTo>
                    <a:pt x="55" y="213"/>
                  </a:lnTo>
                  <a:lnTo>
                    <a:pt x="55" y="212"/>
                  </a:lnTo>
                  <a:lnTo>
                    <a:pt x="56" y="211"/>
                  </a:lnTo>
                  <a:lnTo>
                    <a:pt x="56" y="210"/>
                  </a:lnTo>
                  <a:lnTo>
                    <a:pt x="56" y="209"/>
                  </a:lnTo>
                  <a:lnTo>
                    <a:pt x="57" y="208"/>
                  </a:lnTo>
                  <a:lnTo>
                    <a:pt x="59" y="205"/>
                  </a:lnTo>
                  <a:lnTo>
                    <a:pt x="60" y="204"/>
                  </a:lnTo>
                  <a:lnTo>
                    <a:pt x="61" y="203"/>
                  </a:lnTo>
                  <a:lnTo>
                    <a:pt x="63" y="198"/>
                  </a:lnTo>
                  <a:lnTo>
                    <a:pt x="64" y="195"/>
                  </a:lnTo>
                  <a:lnTo>
                    <a:pt x="65" y="193"/>
                  </a:lnTo>
                  <a:lnTo>
                    <a:pt x="65" y="191"/>
                  </a:lnTo>
                  <a:lnTo>
                    <a:pt x="66" y="190"/>
                  </a:lnTo>
                  <a:lnTo>
                    <a:pt x="66" y="189"/>
                  </a:lnTo>
                  <a:lnTo>
                    <a:pt x="66" y="187"/>
                  </a:lnTo>
                  <a:lnTo>
                    <a:pt x="65" y="186"/>
                  </a:lnTo>
                  <a:lnTo>
                    <a:pt x="65" y="182"/>
                  </a:lnTo>
                  <a:lnTo>
                    <a:pt x="64" y="181"/>
                  </a:lnTo>
                  <a:lnTo>
                    <a:pt x="64" y="180"/>
                  </a:lnTo>
                  <a:lnTo>
                    <a:pt x="64" y="179"/>
                  </a:lnTo>
                  <a:lnTo>
                    <a:pt x="64" y="178"/>
                  </a:lnTo>
                  <a:lnTo>
                    <a:pt x="65" y="177"/>
                  </a:lnTo>
                  <a:lnTo>
                    <a:pt x="65" y="174"/>
                  </a:lnTo>
                  <a:lnTo>
                    <a:pt x="65" y="172"/>
                  </a:lnTo>
                  <a:lnTo>
                    <a:pt x="65" y="171"/>
                  </a:lnTo>
                  <a:lnTo>
                    <a:pt x="65" y="170"/>
                  </a:lnTo>
                  <a:lnTo>
                    <a:pt x="65" y="169"/>
                  </a:lnTo>
                  <a:lnTo>
                    <a:pt x="65" y="168"/>
                  </a:lnTo>
                  <a:lnTo>
                    <a:pt x="64" y="167"/>
                  </a:lnTo>
                  <a:lnTo>
                    <a:pt x="63" y="166"/>
                  </a:lnTo>
                  <a:lnTo>
                    <a:pt x="62" y="165"/>
                  </a:lnTo>
                  <a:lnTo>
                    <a:pt x="61" y="164"/>
                  </a:lnTo>
                  <a:lnTo>
                    <a:pt x="59" y="163"/>
                  </a:lnTo>
                  <a:lnTo>
                    <a:pt x="58" y="162"/>
                  </a:lnTo>
                  <a:lnTo>
                    <a:pt x="54" y="160"/>
                  </a:lnTo>
                  <a:lnTo>
                    <a:pt x="53" y="160"/>
                  </a:lnTo>
                  <a:lnTo>
                    <a:pt x="50" y="158"/>
                  </a:lnTo>
                  <a:lnTo>
                    <a:pt x="48" y="156"/>
                  </a:lnTo>
                  <a:lnTo>
                    <a:pt x="46" y="155"/>
                  </a:lnTo>
                  <a:lnTo>
                    <a:pt x="45" y="154"/>
                  </a:lnTo>
                  <a:lnTo>
                    <a:pt x="43" y="152"/>
                  </a:lnTo>
                  <a:lnTo>
                    <a:pt x="43" y="151"/>
                  </a:lnTo>
                  <a:lnTo>
                    <a:pt x="42" y="151"/>
                  </a:lnTo>
                  <a:lnTo>
                    <a:pt x="42" y="150"/>
                  </a:lnTo>
                  <a:lnTo>
                    <a:pt x="41" y="149"/>
                  </a:lnTo>
                  <a:lnTo>
                    <a:pt x="41" y="148"/>
                  </a:lnTo>
                  <a:lnTo>
                    <a:pt x="41" y="147"/>
                  </a:lnTo>
                  <a:lnTo>
                    <a:pt x="41" y="144"/>
                  </a:lnTo>
                  <a:lnTo>
                    <a:pt x="40" y="142"/>
                  </a:lnTo>
                  <a:lnTo>
                    <a:pt x="40" y="142"/>
                  </a:lnTo>
                  <a:lnTo>
                    <a:pt x="40" y="141"/>
                  </a:lnTo>
                  <a:lnTo>
                    <a:pt x="40" y="140"/>
                  </a:lnTo>
                  <a:lnTo>
                    <a:pt x="39" y="140"/>
                  </a:lnTo>
                  <a:lnTo>
                    <a:pt x="39" y="140"/>
                  </a:lnTo>
                  <a:lnTo>
                    <a:pt x="37" y="139"/>
                  </a:lnTo>
                  <a:lnTo>
                    <a:pt x="37" y="139"/>
                  </a:lnTo>
                  <a:lnTo>
                    <a:pt x="36" y="138"/>
                  </a:lnTo>
                  <a:lnTo>
                    <a:pt x="35" y="137"/>
                  </a:lnTo>
                  <a:lnTo>
                    <a:pt x="34" y="137"/>
                  </a:lnTo>
                  <a:lnTo>
                    <a:pt x="34" y="136"/>
                  </a:lnTo>
                  <a:lnTo>
                    <a:pt x="33" y="136"/>
                  </a:lnTo>
                  <a:lnTo>
                    <a:pt x="32" y="136"/>
                  </a:lnTo>
                  <a:lnTo>
                    <a:pt x="30" y="136"/>
                  </a:lnTo>
                  <a:lnTo>
                    <a:pt x="29" y="135"/>
                  </a:lnTo>
                  <a:lnTo>
                    <a:pt x="26" y="135"/>
                  </a:lnTo>
                  <a:lnTo>
                    <a:pt x="24" y="134"/>
                  </a:lnTo>
                  <a:lnTo>
                    <a:pt x="23" y="134"/>
                  </a:lnTo>
                  <a:lnTo>
                    <a:pt x="23" y="133"/>
                  </a:lnTo>
                  <a:lnTo>
                    <a:pt x="22" y="133"/>
                  </a:lnTo>
                  <a:lnTo>
                    <a:pt x="21" y="131"/>
                  </a:lnTo>
                  <a:lnTo>
                    <a:pt x="20" y="131"/>
                  </a:lnTo>
                  <a:lnTo>
                    <a:pt x="19" y="130"/>
                  </a:lnTo>
                  <a:lnTo>
                    <a:pt x="17" y="129"/>
                  </a:lnTo>
                  <a:lnTo>
                    <a:pt x="16" y="129"/>
                  </a:lnTo>
                  <a:lnTo>
                    <a:pt x="15" y="128"/>
                  </a:lnTo>
                  <a:lnTo>
                    <a:pt x="12" y="127"/>
                  </a:lnTo>
                  <a:lnTo>
                    <a:pt x="10" y="127"/>
                  </a:lnTo>
                  <a:lnTo>
                    <a:pt x="8" y="126"/>
                  </a:lnTo>
                  <a:lnTo>
                    <a:pt x="7" y="125"/>
                  </a:lnTo>
                  <a:lnTo>
                    <a:pt x="5" y="124"/>
                  </a:lnTo>
                  <a:lnTo>
                    <a:pt x="4" y="124"/>
                  </a:lnTo>
                  <a:lnTo>
                    <a:pt x="3" y="123"/>
                  </a:lnTo>
                  <a:lnTo>
                    <a:pt x="2" y="122"/>
                  </a:lnTo>
                  <a:lnTo>
                    <a:pt x="1" y="121"/>
                  </a:lnTo>
                  <a:lnTo>
                    <a:pt x="1" y="119"/>
                  </a:lnTo>
                  <a:lnTo>
                    <a:pt x="0" y="118"/>
                  </a:lnTo>
                  <a:lnTo>
                    <a:pt x="0" y="117"/>
                  </a:lnTo>
                  <a:lnTo>
                    <a:pt x="0" y="116"/>
                  </a:lnTo>
                  <a:lnTo>
                    <a:pt x="0" y="116"/>
                  </a:lnTo>
                  <a:lnTo>
                    <a:pt x="0" y="115"/>
                  </a:lnTo>
                  <a:lnTo>
                    <a:pt x="0" y="115"/>
                  </a:lnTo>
                  <a:lnTo>
                    <a:pt x="1" y="114"/>
                  </a:lnTo>
                  <a:lnTo>
                    <a:pt x="1" y="113"/>
                  </a:lnTo>
                  <a:lnTo>
                    <a:pt x="2" y="113"/>
                  </a:lnTo>
                  <a:lnTo>
                    <a:pt x="3" y="112"/>
                  </a:lnTo>
                  <a:lnTo>
                    <a:pt x="4" y="112"/>
                  </a:lnTo>
                  <a:lnTo>
                    <a:pt x="5" y="111"/>
                  </a:lnTo>
                  <a:lnTo>
                    <a:pt x="7" y="110"/>
                  </a:lnTo>
                  <a:lnTo>
                    <a:pt x="7" y="110"/>
                  </a:lnTo>
                  <a:lnTo>
                    <a:pt x="8" y="109"/>
                  </a:lnTo>
                  <a:lnTo>
                    <a:pt x="8" y="109"/>
                  </a:lnTo>
                  <a:lnTo>
                    <a:pt x="8" y="109"/>
                  </a:lnTo>
                  <a:lnTo>
                    <a:pt x="8" y="108"/>
                  </a:lnTo>
                  <a:lnTo>
                    <a:pt x="7" y="108"/>
                  </a:lnTo>
                  <a:lnTo>
                    <a:pt x="6" y="106"/>
                  </a:lnTo>
                  <a:lnTo>
                    <a:pt x="6" y="106"/>
                  </a:lnTo>
                  <a:lnTo>
                    <a:pt x="6" y="105"/>
                  </a:lnTo>
                  <a:lnTo>
                    <a:pt x="6" y="105"/>
                  </a:lnTo>
                  <a:lnTo>
                    <a:pt x="6" y="105"/>
                  </a:lnTo>
                  <a:lnTo>
                    <a:pt x="6" y="104"/>
                  </a:lnTo>
                  <a:lnTo>
                    <a:pt x="6" y="104"/>
                  </a:lnTo>
                  <a:lnTo>
                    <a:pt x="6" y="103"/>
                  </a:lnTo>
                  <a:lnTo>
                    <a:pt x="7" y="102"/>
                  </a:lnTo>
                  <a:lnTo>
                    <a:pt x="10" y="100"/>
                  </a:lnTo>
                  <a:lnTo>
                    <a:pt x="11" y="99"/>
                  </a:lnTo>
                  <a:lnTo>
                    <a:pt x="12" y="98"/>
                  </a:lnTo>
                  <a:lnTo>
                    <a:pt x="13" y="98"/>
                  </a:lnTo>
                  <a:lnTo>
                    <a:pt x="13" y="97"/>
                  </a:lnTo>
                  <a:lnTo>
                    <a:pt x="14" y="96"/>
                  </a:lnTo>
                  <a:lnTo>
                    <a:pt x="14" y="95"/>
                  </a:lnTo>
                  <a:lnTo>
                    <a:pt x="14" y="94"/>
                  </a:lnTo>
                  <a:lnTo>
                    <a:pt x="15" y="93"/>
                  </a:lnTo>
                  <a:lnTo>
                    <a:pt x="15" y="89"/>
                  </a:lnTo>
                  <a:lnTo>
                    <a:pt x="15" y="87"/>
                  </a:lnTo>
                  <a:lnTo>
                    <a:pt x="16" y="86"/>
                  </a:lnTo>
                  <a:lnTo>
                    <a:pt x="16" y="86"/>
                  </a:lnTo>
                  <a:lnTo>
                    <a:pt x="17" y="84"/>
                  </a:lnTo>
                  <a:lnTo>
                    <a:pt x="18" y="83"/>
                  </a:lnTo>
                  <a:lnTo>
                    <a:pt x="18" y="83"/>
                  </a:lnTo>
                  <a:lnTo>
                    <a:pt x="17" y="82"/>
                  </a:lnTo>
                  <a:lnTo>
                    <a:pt x="17" y="82"/>
                  </a:lnTo>
                  <a:lnTo>
                    <a:pt x="17" y="81"/>
                  </a:lnTo>
                  <a:lnTo>
                    <a:pt x="15" y="80"/>
                  </a:lnTo>
                  <a:lnTo>
                    <a:pt x="15" y="79"/>
                  </a:lnTo>
                  <a:lnTo>
                    <a:pt x="14" y="78"/>
                  </a:lnTo>
                  <a:lnTo>
                    <a:pt x="14" y="78"/>
                  </a:lnTo>
                  <a:lnTo>
                    <a:pt x="14" y="77"/>
                  </a:lnTo>
                  <a:lnTo>
                    <a:pt x="14" y="77"/>
                  </a:lnTo>
                  <a:lnTo>
                    <a:pt x="14" y="76"/>
                  </a:lnTo>
                  <a:lnTo>
                    <a:pt x="15" y="76"/>
                  </a:lnTo>
                  <a:lnTo>
                    <a:pt x="15" y="75"/>
                  </a:lnTo>
                  <a:lnTo>
                    <a:pt x="16" y="75"/>
                  </a:lnTo>
                  <a:lnTo>
                    <a:pt x="16" y="74"/>
                  </a:lnTo>
                  <a:lnTo>
                    <a:pt x="17" y="74"/>
                  </a:lnTo>
                  <a:lnTo>
                    <a:pt x="19" y="73"/>
                  </a:lnTo>
                  <a:lnTo>
                    <a:pt x="21" y="73"/>
                  </a:lnTo>
                  <a:lnTo>
                    <a:pt x="22" y="72"/>
                  </a:lnTo>
                  <a:lnTo>
                    <a:pt x="23" y="72"/>
                  </a:lnTo>
                  <a:lnTo>
                    <a:pt x="24" y="71"/>
                  </a:lnTo>
                  <a:lnTo>
                    <a:pt x="25" y="71"/>
                  </a:lnTo>
                  <a:lnTo>
                    <a:pt x="25" y="70"/>
                  </a:lnTo>
                  <a:lnTo>
                    <a:pt x="26" y="70"/>
                  </a:lnTo>
                  <a:lnTo>
                    <a:pt x="26" y="69"/>
                  </a:lnTo>
                  <a:lnTo>
                    <a:pt x="27" y="70"/>
                  </a:lnTo>
                  <a:lnTo>
                    <a:pt x="27" y="71"/>
                  </a:lnTo>
                  <a:lnTo>
                    <a:pt x="28" y="71"/>
                  </a:lnTo>
                  <a:lnTo>
                    <a:pt x="29" y="72"/>
                  </a:lnTo>
                  <a:lnTo>
                    <a:pt x="30" y="73"/>
                  </a:lnTo>
                  <a:lnTo>
                    <a:pt x="31" y="73"/>
                  </a:lnTo>
                  <a:lnTo>
                    <a:pt x="32" y="73"/>
                  </a:lnTo>
                  <a:lnTo>
                    <a:pt x="33" y="74"/>
                  </a:lnTo>
                  <a:lnTo>
                    <a:pt x="35" y="74"/>
                  </a:lnTo>
                  <a:lnTo>
                    <a:pt x="36" y="74"/>
                  </a:lnTo>
                  <a:lnTo>
                    <a:pt x="37" y="74"/>
                  </a:lnTo>
                  <a:lnTo>
                    <a:pt x="38" y="73"/>
                  </a:lnTo>
                  <a:lnTo>
                    <a:pt x="40" y="73"/>
                  </a:lnTo>
                  <a:lnTo>
                    <a:pt x="41" y="73"/>
                  </a:lnTo>
                  <a:lnTo>
                    <a:pt x="43" y="72"/>
                  </a:lnTo>
                  <a:lnTo>
                    <a:pt x="44" y="72"/>
                  </a:lnTo>
                  <a:lnTo>
                    <a:pt x="45" y="71"/>
                  </a:lnTo>
                  <a:lnTo>
                    <a:pt x="47" y="70"/>
                  </a:lnTo>
                  <a:lnTo>
                    <a:pt x="49" y="69"/>
                  </a:lnTo>
                  <a:lnTo>
                    <a:pt x="51" y="67"/>
                  </a:lnTo>
                  <a:lnTo>
                    <a:pt x="52" y="67"/>
                  </a:lnTo>
                  <a:lnTo>
                    <a:pt x="54" y="66"/>
                  </a:lnTo>
                  <a:lnTo>
                    <a:pt x="56" y="65"/>
                  </a:lnTo>
                  <a:lnTo>
                    <a:pt x="57" y="64"/>
                  </a:lnTo>
                  <a:lnTo>
                    <a:pt x="59" y="62"/>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33" name="Freeform 245">
              <a:extLst>
                <a:ext uri="{FF2B5EF4-FFF2-40B4-BE49-F238E27FC236}">
                  <a16:creationId xmlns:a16="http://schemas.microsoft.com/office/drawing/2014/main" id="{EB586FDF-C688-459D-A451-BE6733AE080C}"/>
                </a:ext>
              </a:extLst>
            </p:cNvPr>
            <p:cNvSpPr>
              <a:spLocks/>
            </p:cNvSpPr>
            <p:nvPr/>
          </p:nvSpPr>
          <p:spPr bwMode="auto">
            <a:xfrm>
              <a:off x="7519910" y="5053908"/>
              <a:ext cx="134304" cy="47374"/>
            </a:xfrm>
            <a:custGeom>
              <a:avLst/>
              <a:gdLst>
                <a:gd name="T0" fmla="*/ 1 w 112"/>
                <a:gd name="T1" fmla="*/ 35 h 36"/>
                <a:gd name="T2" fmla="*/ 2 w 112"/>
                <a:gd name="T3" fmla="*/ 34 h 36"/>
                <a:gd name="T4" fmla="*/ 4 w 112"/>
                <a:gd name="T5" fmla="*/ 30 h 36"/>
                <a:gd name="T6" fmla="*/ 6 w 112"/>
                <a:gd name="T7" fmla="*/ 28 h 36"/>
                <a:gd name="T8" fmla="*/ 7 w 112"/>
                <a:gd name="T9" fmla="*/ 27 h 36"/>
                <a:gd name="T10" fmla="*/ 9 w 112"/>
                <a:gd name="T11" fmla="*/ 25 h 36"/>
                <a:gd name="T12" fmla="*/ 12 w 112"/>
                <a:gd name="T13" fmla="*/ 24 h 36"/>
                <a:gd name="T14" fmla="*/ 16 w 112"/>
                <a:gd name="T15" fmla="*/ 23 h 36"/>
                <a:gd name="T16" fmla="*/ 22 w 112"/>
                <a:gd name="T17" fmla="*/ 20 h 36"/>
                <a:gd name="T18" fmla="*/ 23 w 112"/>
                <a:gd name="T19" fmla="*/ 20 h 36"/>
                <a:gd name="T20" fmla="*/ 25 w 112"/>
                <a:gd name="T21" fmla="*/ 20 h 36"/>
                <a:gd name="T22" fmla="*/ 26 w 112"/>
                <a:gd name="T23" fmla="*/ 20 h 36"/>
                <a:gd name="T24" fmla="*/ 27 w 112"/>
                <a:gd name="T25" fmla="*/ 21 h 36"/>
                <a:gd name="T26" fmla="*/ 31 w 112"/>
                <a:gd name="T27" fmla="*/ 24 h 36"/>
                <a:gd name="T28" fmla="*/ 33 w 112"/>
                <a:gd name="T29" fmla="*/ 25 h 36"/>
                <a:gd name="T30" fmla="*/ 35 w 112"/>
                <a:gd name="T31" fmla="*/ 25 h 36"/>
                <a:gd name="T32" fmla="*/ 39 w 112"/>
                <a:gd name="T33" fmla="*/ 25 h 36"/>
                <a:gd name="T34" fmla="*/ 44 w 112"/>
                <a:gd name="T35" fmla="*/ 25 h 36"/>
                <a:gd name="T36" fmla="*/ 48 w 112"/>
                <a:gd name="T37" fmla="*/ 25 h 36"/>
                <a:gd name="T38" fmla="*/ 52 w 112"/>
                <a:gd name="T39" fmla="*/ 26 h 36"/>
                <a:gd name="T40" fmla="*/ 56 w 112"/>
                <a:gd name="T41" fmla="*/ 26 h 36"/>
                <a:gd name="T42" fmla="*/ 58 w 112"/>
                <a:gd name="T43" fmla="*/ 26 h 36"/>
                <a:gd name="T44" fmla="*/ 61 w 112"/>
                <a:gd name="T45" fmla="*/ 27 h 36"/>
                <a:gd name="T46" fmla="*/ 67 w 112"/>
                <a:gd name="T47" fmla="*/ 29 h 36"/>
                <a:gd name="T48" fmla="*/ 69 w 112"/>
                <a:gd name="T49" fmla="*/ 29 h 36"/>
                <a:gd name="T50" fmla="*/ 72 w 112"/>
                <a:gd name="T51" fmla="*/ 29 h 36"/>
                <a:gd name="T52" fmla="*/ 75 w 112"/>
                <a:gd name="T53" fmla="*/ 29 h 36"/>
                <a:gd name="T54" fmla="*/ 80 w 112"/>
                <a:gd name="T55" fmla="*/ 26 h 36"/>
                <a:gd name="T56" fmla="*/ 86 w 112"/>
                <a:gd name="T57" fmla="*/ 24 h 36"/>
                <a:gd name="T58" fmla="*/ 89 w 112"/>
                <a:gd name="T59" fmla="*/ 23 h 36"/>
                <a:gd name="T60" fmla="*/ 91 w 112"/>
                <a:gd name="T61" fmla="*/ 21 h 36"/>
                <a:gd name="T62" fmla="*/ 93 w 112"/>
                <a:gd name="T63" fmla="*/ 20 h 36"/>
                <a:gd name="T64" fmla="*/ 94 w 112"/>
                <a:gd name="T65" fmla="*/ 18 h 36"/>
                <a:gd name="T66" fmla="*/ 96 w 112"/>
                <a:gd name="T67" fmla="*/ 13 h 36"/>
                <a:gd name="T68" fmla="*/ 98 w 112"/>
                <a:gd name="T69" fmla="*/ 10 h 36"/>
                <a:gd name="T70" fmla="*/ 99 w 112"/>
                <a:gd name="T71" fmla="*/ 9 h 36"/>
                <a:gd name="T72" fmla="*/ 101 w 112"/>
                <a:gd name="T73" fmla="*/ 6 h 36"/>
                <a:gd name="T74" fmla="*/ 104 w 112"/>
                <a:gd name="T75" fmla="*/ 4 h 36"/>
                <a:gd name="T76" fmla="*/ 108 w 112"/>
                <a:gd name="T77" fmla="*/ 2 h 36"/>
                <a:gd name="T78" fmla="*/ 111 w 112"/>
                <a:gd name="T79" fmla="*/ 0 h 36"/>
                <a:gd name="T80" fmla="*/ 112 w 112"/>
                <a:gd name="T8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36">
                  <a:moveTo>
                    <a:pt x="0" y="36"/>
                  </a:moveTo>
                  <a:lnTo>
                    <a:pt x="1" y="35"/>
                  </a:lnTo>
                  <a:lnTo>
                    <a:pt x="2" y="35"/>
                  </a:lnTo>
                  <a:lnTo>
                    <a:pt x="2" y="34"/>
                  </a:lnTo>
                  <a:lnTo>
                    <a:pt x="4" y="31"/>
                  </a:lnTo>
                  <a:lnTo>
                    <a:pt x="4" y="30"/>
                  </a:lnTo>
                  <a:lnTo>
                    <a:pt x="5" y="29"/>
                  </a:lnTo>
                  <a:lnTo>
                    <a:pt x="6" y="28"/>
                  </a:lnTo>
                  <a:lnTo>
                    <a:pt x="6" y="27"/>
                  </a:lnTo>
                  <a:lnTo>
                    <a:pt x="7" y="27"/>
                  </a:lnTo>
                  <a:lnTo>
                    <a:pt x="8" y="26"/>
                  </a:lnTo>
                  <a:lnTo>
                    <a:pt x="9" y="25"/>
                  </a:lnTo>
                  <a:lnTo>
                    <a:pt x="11" y="25"/>
                  </a:lnTo>
                  <a:lnTo>
                    <a:pt x="12" y="24"/>
                  </a:lnTo>
                  <a:lnTo>
                    <a:pt x="15" y="24"/>
                  </a:lnTo>
                  <a:lnTo>
                    <a:pt x="16" y="23"/>
                  </a:lnTo>
                  <a:lnTo>
                    <a:pt x="17" y="23"/>
                  </a:lnTo>
                  <a:lnTo>
                    <a:pt x="22" y="20"/>
                  </a:lnTo>
                  <a:lnTo>
                    <a:pt x="23" y="20"/>
                  </a:lnTo>
                  <a:lnTo>
                    <a:pt x="23" y="20"/>
                  </a:lnTo>
                  <a:lnTo>
                    <a:pt x="24" y="20"/>
                  </a:lnTo>
                  <a:lnTo>
                    <a:pt x="25" y="20"/>
                  </a:lnTo>
                  <a:lnTo>
                    <a:pt x="25" y="20"/>
                  </a:lnTo>
                  <a:lnTo>
                    <a:pt x="26" y="20"/>
                  </a:lnTo>
                  <a:lnTo>
                    <a:pt x="26" y="21"/>
                  </a:lnTo>
                  <a:lnTo>
                    <a:pt x="27" y="21"/>
                  </a:lnTo>
                  <a:lnTo>
                    <a:pt x="29" y="23"/>
                  </a:lnTo>
                  <a:lnTo>
                    <a:pt x="31" y="24"/>
                  </a:lnTo>
                  <a:lnTo>
                    <a:pt x="32" y="25"/>
                  </a:lnTo>
                  <a:lnTo>
                    <a:pt x="33" y="25"/>
                  </a:lnTo>
                  <a:lnTo>
                    <a:pt x="34" y="25"/>
                  </a:lnTo>
                  <a:lnTo>
                    <a:pt x="35" y="25"/>
                  </a:lnTo>
                  <a:lnTo>
                    <a:pt x="37" y="25"/>
                  </a:lnTo>
                  <a:lnTo>
                    <a:pt x="39" y="25"/>
                  </a:lnTo>
                  <a:lnTo>
                    <a:pt x="40" y="25"/>
                  </a:lnTo>
                  <a:lnTo>
                    <a:pt x="44" y="25"/>
                  </a:lnTo>
                  <a:lnTo>
                    <a:pt x="46" y="25"/>
                  </a:lnTo>
                  <a:lnTo>
                    <a:pt x="48" y="25"/>
                  </a:lnTo>
                  <a:lnTo>
                    <a:pt x="50" y="26"/>
                  </a:lnTo>
                  <a:lnTo>
                    <a:pt x="52" y="26"/>
                  </a:lnTo>
                  <a:lnTo>
                    <a:pt x="54" y="26"/>
                  </a:lnTo>
                  <a:lnTo>
                    <a:pt x="56" y="26"/>
                  </a:lnTo>
                  <a:lnTo>
                    <a:pt x="57" y="26"/>
                  </a:lnTo>
                  <a:lnTo>
                    <a:pt x="58" y="26"/>
                  </a:lnTo>
                  <a:lnTo>
                    <a:pt x="59" y="26"/>
                  </a:lnTo>
                  <a:lnTo>
                    <a:pt x="61" y="27"/>
                  </a:lnTo>
                  <a:lnTo>
                    <a:pt x="65" y="29"/>
                  </a:lnTo>
                  <a:lnTo>
                    <a:pt x="67" y="29"/>
                  </a:lnTo>
                  <a:lnTo>
                    <a:pt x="68" y="29"/>
                  </a:lnTo>
                  <a:lnTo>
                    <a:pt x="69" y="29"/>
                  </a:lnTo>
                  <a:lnTo>
                    <a:pt x="71" y="29"/>
                  </a:lnTo>
                  <a:lnTo>
                    <a:pt x="72" y="29"/>
                  </a:lnTo>
                  <a:lnTo>
                    <a:pt x="73" y="29"/>
                  </a:lnTo>
                  <a:lnTo>
                    <a:pt x="75" y="29"/>
                  </a:lnTo>
                  <a:lnTo>
                    <a:pt x="78" y="27"/>
                  </a:lnTo>
                  <a:lnTo>
                    <a:pt x="80" y="26"/>
                  </a:lnTo>
                  <a:lnTo>
                    <a:pt x="82" y="25"/>
                  </a:lnTo>
                  <a:lnTo>
                    <a:pt x="86" y="24"/>
                  </a:lnTo>
                  <a:lnTo>
                    <a:pt x="87" y="24"/>
                  </a:lnTo>
                  <a:lnTo>
                    <a:pt x="89" y="23"/>
                  </a:lnTo>
                  <a:lnTo>
                    <a:pt x="90" y="22"/>
                  </a:lnTo>
                  <a:lnTo>
                    <a:pt x="91" y="21"/>
                  </a:lnTo>
                  <a:lnTo>
                    <a:pt x="92" y="20"/>
                  </a:lnTo>
                  <a:lnTo>
                    <a:pt x="93" y="20"/>
                  </a:lnTo>
                  <a:lnTo>
                    <a:pt x="93" y="19"/>
                  </a:lnTo>
                  <a:lnTo>
                    <a:pt x="94" y="18"/>
                  </a:lnTo>
                  <a:lnTo>
                    <a:pt x="95" y="17"/>
                  </a:lnTo>
                  <a:lnTo>
                    <a:pt x="96" y="13"/>
                  </a:lnTo>
                  <a:lnTo>
                    <a:pt x="97" y="11"/>
                  </a:lnTo>
                  <a:lnTo>
                    <a:pt x="98" y="10"/>
                  </a:lnTo>
                  <a:lnTo>
                    <a:pt x="98" y="10"/>
                  </a:lnTo>
                  <a:lnTo>
                    <a:pt x="99" y="9"/>
                  </a:lnTo>
                  <a:lnTo>
                    <a:pt x="100" y="8"/>
                  </a:lnTo>
                  <a:lnTo>
                    <a:pt x="101" y="6"/>
                  </a:lnTo>
                  <a:lnTo>
                    <a:pt x="102" y="5"/>
                  </a:lnTo>
                  <a:lnTo>
                    <a:pt x="104" y="4"/>
                  </a:lnTo>
                  <a:lnTo>
                    <a:pt x="106" y="3"/>
                  </a:lnTo>
                  <a:lnTo>
                    <a:pt x="108" y="2"/>
                  </a:lnTo>
                  <a:lnTo>
                    <a:pt x="111" y="0"/>
                  </a:lnTo>
                  <a:lnTo>
                    <a:pt x="111" y="0"/>
                  </a:lnTo>
                  <a:lnTo>
                    <a:pt x="112" y="0"/>
                  </a:lnTo>
                  <a:lnTo>
                    <a:pt x="112"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34" name="Freeform 246">
              <a:extLst>
                <a:ext uri="{FF2B5EF4-FFF2-40B4-BE49-F238E27FC236}">
                  <a16:creationId xmlns:a16="http://schemas.microsoft.com/office/drawing/2014/main" id="{8208EE32-A9CB-424E-BE76-2BC7E493D4C8}"/>
                </a:ext>
              </a:extLst>
            </p:cNvPr>
            <p:cNvSpPr>
              <a:spLocks/>
            </p:cNvSpPr>
            <p:nvPr/>
          </p:nvSpPr>
          <p:spPr bwMode="auto">
            <a:xfrm>
              <a:off x="7205734" y="5324995"/>
              <a:ext cx="775848" cy="790890"/>
            </a:xfrm>
            <a:custGeom>
              <a:avLst/>
              <a:gdLst>
                <a:gd name="T0" fmla="*/ 318 w 647"/>
                <a:gd name="T1" fmla="*/ 33 h 601"/>
                <a:gd name="T2" fmla="*/ 352 w 647"/>
                <a:gd name="T3" fmla="*/ 46 h 601"/>
                <a:gd name="T4" fmla="*/ 378 w 647"/>
                <a:gd name="T5" fmla="*/ 65 h 601"/>
                <a:gd name="T6" fmla="*/ 411 w 647"/>
                <a:gd name="T7" fmla="*/ 81 h 601"/>
                <a:gd name="T8" fmla="*/ 438 w 647"/>
                <a:gd name="T9" fmla="*/ 111 h 601"/>
                <a:gd name="T10" fmla="*/ 468 w 647"/>
                <a:gd name="T11" fmla="*/ 82 h 601"/>
                <a:gd name="T12" fmla="*/ 500 w 647"/>
                <a:gd name="T13" fmla="*/ 97 h 601"/>
                <a:gd name="T14" fmla="*/ 542 w 647"/>
                <a:gd name="T15" fmla="*/ 116 h 601"/>
                <a:gd name="T16" fmla="*/ 597 w 647"/>
                <a:gd name="T17" fmla="*/ 153 h 601"/>
                <a:gd name="T18" fmla="*/ 633 w 647"/>
                <a:gd name="T19" fmla="*/ 197 h 601"/>
                <a:gd name="T20" fmla="*/ 647 w 647"/>
                <a:gd name="T21" fmla="*/ 219 h 601"/>
                <a:gd name="T22" fmla="*/ 627 w 647"/>
                <a:gd name="T23" fmla="*/ 237 h 601"/>
                <a:gd name="T24" fmla="*/ 630 w 647"/>
                <a:gd name="T25" fmla="*/ 262 h 601"/>
                <a:gd name="T26" fmla="*/ 609 w 647"/>
                <a:gd name="T27" fmla="*/ 255 h 601"/>
                <a:gd name="T28" fmla="*/ 613 w 647"/>
                <a:gd name="T29" fmla="*/ 271 h 601"/>
                <a:gd name="T30" fmla="*/ 584 w 647"/>
                <a:gd name="T31" fmla="*/ 286 h 601"/>
                <a:gd name="T32" fmla="*/ 571 w 647"/>
                <a:gd name="T33" fmla="*/ 330 h 601"/>
                <a:gd name="T34" fmla="*/ 586 w 647"/>
                <a:gd name="T35" fmla="*/ 349 h 601"/>
                <a:gd name="T36" fmla="*/ 587 w 647"/>
                <a:gd name="T37" fmla="*/ 374 h 601"/>
                <a:gd name="T38" fmla="*/ 583 w 647"/>
                <a:gd name="T39" fmla="*/ 400 h 601"/>
                <a:gd name="T40" fmla="*/ 588 w 647"/>
                <a:gd name="T41" fmla="*/ 427 h 601"/>
                <a:gd name="T42" fmla="*/ 576 w 647"/>
                <a:gd name="T43" fmla="*/ 450 h 601"/>
                <a:gd name="T44" fmla="*/ 567 w 647"/>
                <a:gd name="T45" fmla="*/ 472 h 601"/>
                <a:gd name="T46" fmla="*/ 577 w 647"/>
                <a:gd name="T47" fmla="*/ 495 h 601"/>
                <a:gd name="T48" fmla="*/ 543 w 647"/>
                <a:gd name="T49" fmla="*/ 515 h 601"/>
                <a:gd name="T50" fmla="*/ 521 w 647"/>
                <a:gd name="T51" fmla="*/ 536 h 601"/>
                <a:gd name="T52" fmla="*/ 476 w 647"/>
                <a:gd name="T53" fmla="*/ 541 h 601"/>
                <a:gd name="T54" fmla="*/ 449 w 647"/>
                <a:gd name="T55" fmla="*/ 532 h 601"/>
                <a:gd name="T56" fmla="*/ 427 w 647"/>
                <a:gd name="T57" fmla="*/ 543 h 601"/>
                <a:gd name="T58" fmla="*/ 393 w 647"/>
                <a:gd name="T59" fmla="*/ 563 h 601"/>
                <a:gd name="T60" fmla="*/ 360 w 647"/>
                <a:gd name="T61" fmla="*/ 593 h 601"/>
                <a:gd name="T62" fmla="*/ 327 w 647"/>
                <a:gd name="T63" fmla="*/ 597 h 601"/>
                <a:gd name="T64" fmla="*/ 301 w 647"/>
                <a:gd name="T65" fmla="*/ 596 h 601"/>
                <a:gd name="T66" fmla="*/ 276 w 647"/>
                <a:gd name="T67" fmla="*/ 579 h 601"/>
                <a:gd name="T68" fmla="*/ 259 w 647"/>
                <a:gd name="T69" fmla="*/ 563 h 601"/>
                <a:gd name="T70" fmla="*/ 281 w 647"/>
                <a:gd name="T71" fmla="*/ 525 h 601"/>
                <a:gd name="T72" fmla="*/ 301 w 647"/>
                <a:gd name="T73" fmla="*/ 504 h 601"/>
                <a:gd name="T74" fmla="*/ 286 w 647"/>
                <a:gd name="T75" fmla="*/ 481 h 601"/>
                <a:gd name="T76" fmla="*/ 251 w 647"/>
                <a:gd name="T77" fmla="*/ 484 h 601"/>
                <a:gd name="T78" fmla="*/ 210 w 647"/>
                <a:gd name="T79" fmla="*/ 473 h 601"/>
                <a:gd name="T80" fmla="*/ 192 w 647"/>
                <a:gd name="T81" fmla="*/ 428 h 601"/>
                <a:gd name="T82" fmla="*/ 155 w 647"/>
                <a:gd name="T83" fmla="*/ 425 h 601"/>
                <a:gd name="T84" fmla="*/ 112 w 647"/>
                <a:gd name="T85" fmla="*/ 419 h 601"/>
                <a:gd name="T86" fmla="*/ 83 w 647"/>
                <a:gd name="T87" fmla="*/ 402 h 601"/>
                <a:gd name="T88" fmla="*/ 82 w 647"/>
                <a:gd name="T89" fmla="*/ 387 h 601"/>
                <a:gd name="T90" fmla="*/ 40 w 647"/>
                <a:gd name="T91" fmla="*/ 381 h 601"/>
                <a:gd name="T92" fmla="*/ 7 w 647"/>
                <a:gd name="T93" fmla="*/ 344 h 601"/>
                <a:gd name="T94" fmla="*/ 1 w 647"/>
                <a:gd name="T95" fmla="*/ 316 h 601"/>
                <a:gd name="T96" fmla="*/ 11 w 647"/>
                <a:gd name="T97" fmla="*/ 270 h 601"/>
                <a:gd name="T98" fmla="*/ 7 w 647"/>
                <a:gd name="T99" fmla="*/ 227 h 601"/>
                <a:gd name="T100" fmla="*/ 16 w 647"/>
                <a:gd name="T101" fmla="*/ 205 h 601"/>
                <a:gd name="T102" fmla="*/ 37 w 647"/>
                <a:gd name="T103" fmla="*/ 182 h 601"/>
                <a:gd name="T104" fmla="*/ 53 w 647"/>
                <a:gd name="T105" fmla="*/ 171 h 601"/>
                <a:gd name="T106" fmla="*/ 101 w 647"/>
                <a:gd name="T107" fmla="*/ 170 h 601"/>
                <a:gd name="T108" fmla="*/ 123 w 647"/>
                <a:gd name="T109" fmla="*/ 162 h 601"/>
                <a:gd name="T110" fmla="*/ 150 w 647"/>
                <a:gd name="T111" fmla="*/ 150 h 601"/>
                <a:gd name="T112" fmla="*/ 124 w 647"/>
                <a:gd name="T113" fmla="*/ 123 h 601"/>
                <a:gd name="T114" fmla="*/ 139 w 647"/>
                <a:gd name="T115" fmla="*/ 78 h 601"/>
                <a:gd name="T116" fmla="*/ 158 w 647"/>
                <a:gd name="T117" fmla="*/ 70 h 601"/>
                <a:gd name="T118" fmla="*/ 205 w 647"/>
                <a:gd name="T119" fmla="*/ 46 h 601"/>
                <a:gd name="T120" fmla="*/ 228 w 647"/>
                <a:gd name="T121" fmla="*/ 37 h 601"/>
                <a:gd name="T122" fmla="*/ 236 w 647"/>
                <a:gd name="T123" fmla="*/ 12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7" h="601">
                  <a:moveTo>
                    <a:pt x="262" y="4"/>
                  </a:moveTo>
                  <a:lnTo>
                    <a:pt x="270" y="10"/>
                  </a:lnTo>
                  <a:lnTo>
                    <a:pt x="272" y="12"/>
                  </a:lnTo>
                  <a:lnTo>
                    <a:pt x="277" y="15"/>
                  </a:lnTo>
                  <a:lnTo>
                    <a:pt x="287" y="22"/>
                  </a:lnTo>
                  <a:lnTo>
                    <a:pt x="288" y="23"/>
                  </a:lnTo>
                  <a:lnTo>
                    <a:pt x="291" y="26"/>
                  </a:lnTo>
                  <a:lnTo>
                    <a:pt x="292" y="27"/>
                  </a:lnTo>
                  <a:lnTo>
                    <a:pt x="295" y="29"/>
                  </a:lnTo>
                  <a:lnTo>
                    <a:pt x="296" y="31"/>
                  </a:lnTo>
                  <a:lnTo>
                    <a:pt x="297" y="31"/>
                  </a:lnTo>
                  <a:lnTo>
                    <a:pt x="298" y="31"/>
                  </a:lnTo>
                  <a:lnTo>
                    <a:pt x="299" y="32"/>
                  </a:lnTo>
                  <a:lnTo>
                    <a:pt x="300" y="32"/>
                  </a:lnTo>
                  <a:lnTo>
                    <a:pt x="302" y="32"/>
                  </a:lnTo>
                  <a:lnTo>
                    <a:pt x="304" y="33"/>
                  </a:lnTo>
                  <a:lnTo>
                    <a:pt x="305" y="33"/>
                  </a:lnTo>
                  <a:lnTo>
                    <a:pt x="307" y="33"/>
                  </a:lnTo>
                  <a:lnTo>
                    <a:pt x="312" y="32"/>
                  </a:lnTo>
                  <a:lnTo>
                    <a:pt x="313" y="32"/>
                  </a:lnTo>
                  <a:lnTo>
                    <a:pt x="314" y="32"/>
                  </a:lnTo>
                  <a:lnTo>
                    <a:pt x="315" y="32"/>
                  </a:lnTo>
                  <a:lnTo>
                    <a:pt x="318" y="33"/>
                  </a:lnTo>
                  <a:lnTo>
                    <a:pt x="320" y="33"/>
                  </a:lnTo>
                  <a:lnTo>
                    <a:pt x="321" y="33"/>
                  </a:lnTo>
                  <a:lnTo>
                    <a:pt x="322" y="33"/>
                  </a:lnTo>
                  <a:lnTo>
                    <a:pt x="323" y="33"/>
                  </a:lnTo>
                  <a:lnTo>
                    <a:pt x="325" y="32"/>
                  </a:lnTo>
                  <a:lnTo>
                    <a:pt x="326" y="32"/>
                  </a:lnTo>
                  <a:lnTo>
                    <a:pt x="327" y="32"/>
                  </a:lnTo>
                  <a:lnTo>
                    <a:pt x="328" y="32"/>
                  </a:lnTo>
                  <a:lnTo>
                    <a:pt x="329" y="32"/>
                  </a:lnTo>
                  <a:lnTo>
                    <a:pt x="332" y="33"/>
                  </a:lnTo>
                  <a:lnTo>
                    <a:pt x="333" y="34"/>
                  </a:lnTo>
                  <a:lnTo>
                    <a:pt x="334" y="34"/>
                  </a:lnTo>
                  <a:lnTo>
                    <a:pt x="335" y="35"/>
                  </a:lnTo>
                  <a:lnTo>
                    <a:pt x="337" y="36"/>
                  </a:lnTo>
                  <a:lnTo>
                    <a:pt x="338" y="36"/>
                  </a:lnTo>
                  <a:lnTo>
                    <a:pt x="342" y="38"/>
                  </a:lnTo>
                  <a:lnTo>
                    <a:pt x="344" y="39"/>
                  </a:lnTo>
                  <a:lnTo>
                    <a:pt x="345" y="40"/>
                  </a:lnTo>
                  <a:lnTo>
                    <a:pt x="346" y="40"/>
                  </a:lnTo>
                  <a:lnTo>
                    <a:pt x="346" y="40"/>
                  </a:lnTo>
                  <a:lnTo>
                    <a:pt x="350" y="44"/>
                  </a:lnTo>
                  <a:lnTo>
                    <a:pt x="351" y="45"/>
                  </a:lnTo>
                  <a:lnTo>
                    <a:pt x="352" y="46"/>
                  </a:lnTo>
                  <a:lnTo>
                    <a:pt x="353" y="47"/>
                  </a:lnTo>
                  <a:lnTo>
                    <a:pt x="355" y="48"/>
                  </a:lnTo>
                  <a:lnTo>
                    <a:pt x="357" y="49"/>
                  </a:lnTo>
                  <a:lnTo>
                    <a:pt x="358" y="50"/>
                  </a:lnTo>
                  <a:lnTo>
                    <a:pt x="360" y="50"/>
                  </a:lnTo>
                  <a:lnTo>
                    <a:pt x="361" y="51"/>
                  </a:lnTo>
                  <a:lnTo>
                    <a:pt x="365" y="51"/>
                  </a:lnTo>
                  <a:lnTo>
                    <a:pt x="367" y="52"/>
                  </a:lnTo>
                  <a:lnTo>
                    <a:pt x="370" y="53"/>
                  </a:lnTo>
                  <a:lnTo>
                    <a:pt x="371" y="54"/>
                  </a:lnTo>
                  <a:lnTo>
                    <a:pt x="372" y="54"/>
                  </a:lnTo>
                  <a:lnTo>
                    <a:pt x="373" y="54"/>
                  </a:lnTo>
                  <a:lnTo>
                    <a:pt x="373" y="55"/>
                  </a:lnTo>
                  <a:lnTo>
                    <a:pt x="373" y="55"/>
                  </a:lnTo>
                  <a:lnTo>
                    <a:pt x="374" y="56"/>
                  </a:lnTo>
                  <a:lnTo>
                    <a:pt x="374" y="56"/>
                  </a:lnTo>
                  <a:lnTo>
                    <a:pt x="374" y="57"/>
                  </a:lnTo>
                  <a:lnTo>
                    <a:pt x="375" y="61"/>
                  </a:lnTo>
                  <a:lnTo>
                    <a:pt x="376" y="62"/>
                  </a:lnTo>
                  <a:lnTo>
                    <a:pt x="376" y="63"/>
                  </a:lnTo>
                  <a:lnTo>
                    <a:pt x="377" y="64"/>
                  </a:lnTo>
                  <a:lnTo>
                    <a:pt x="377" y="64"/>
                  </a:lnTo>
                  <a:lnTo>
                    <a:pt x="378" y="65"/>
                  </a:lnTo>
                  <a:lnTo>
                    <a:pt x="379" y="65"/>
                  </a:lnTo>
                  <a:lnTo>
                    <a:pt x="380" y="66"/>
                  </a:lnTo>
                  <a:lnTo>
                    <a:pt x="381" y="66"/>
                  </a:lnTo>
                  <a:lnTo>
                    <a:pt x="383" y="67"/>
                  </a:lnTo>
                  <a:lnTo>
                    <a:pt x="385" y="67"/>
                  </a:lnTo>
                  <a:lnTo>
                    <a:pt x="387" y="68"/>
                  </a:lnTo>
                  <a:lnTo>
                    <a:pt x="389" y="69"/>
                  </a:lnTo>
                  <a:lnTo>
                    <a:pt x="391" y="69"/>
                  </a:lnTo>
                  <a:lnTo>
                    <a:pt x="393" y="70"/>
                  </a:lnTo>
                  <a:lnTo>
                    <a:pt x="394" y="71"/>
                  </a:lnTo>
                  <a:lnTo>
                    <a:pt x="397" y="73"/>
                  </a:lnTo>
                  <a:lnTo>
                    <a:pt x="399" y="74"/>
                  </a:lnTo>
                  <a:lnTo>
                    <a:pt x="400" y="75"/>
                  </a:lnTo>
                  <a:lnTo>
                    <a:pt x="402" y="76"/>
                  </a:lnTo>
                  <a:lnTo>
                    <a:pt x="403" y="76"/>
                  </a:lnTo>
                  <a:lnTo>
                    <a:pt x="405" y="77"/>
                  </a:lnTo>
                  <a:lnTo>
                    <a:pt x="406" y="77"/>
                  </a:lnTo>
                  <a:lnTo>
                    <a:pt x="409" y="78"/>
                  </a:lnTo>
                  <a:lnTo>
                    <a:pt x="410" y="78"/>
                  </a:lnTo>
                  <a:lnTo>
                    <a:pt x="410" y="78"/>
                  </a:lnTo>
                  <a:lnTo>
                    <a:pt x="411" y="79"/>
                  </a:lnTo>
                  <a:lnTo>
                    <a:pt x="411" y="80"/>
                  </a:lnTo>
                  <a:lnTo>
                    <a:pt x="411" y="81"/>
                  </a:lnTo>
                  <a:lnTo>
                    <a:pt x="411" y="82"/>
                  </a:lnTo>
                  <a:lnTo>
                    <a:pt x="411" y="82"/>
                  </a:lnTo>
                  <a:lnTo>
                    <a:pt x="411" y="83"/>
                  </a:lnTo>
                  <a:lnTo>
                    <a:pt x="410" y="86"/>
                  </a:lnTo>
                  <a:lnTo>
                    <a:pt x="410" y="88"/>
                  </a:lnTo>
                  <a:lnTo>
                    <a:pt x="410" y="90"/>
                  </a:lnTo>
                  <a:lnTo>
                    <a:pt x="410" y="91"/>
                  </a:lnTo>
                  <a:lnTo>
                    <a:pt x="410" y="93"/>
                  </a:lnTo>
                  <a:lnTo>
                    <a:pt x="410" y="94"/>
                  </a:lnTo>
                  <a:lnTo>
                    <a:pt x="411" y="95"/>
                  </a:lnTo>
                  <a:lnTo>
                    <a:pt x="412" y="97"/>
                  </a:lnTo>
                  <a:lnTo>
                    <a:pt x="413" y="98"/>
                  </a:lnTo>
                  <a:lnTo>
                    <a:pt x="414" y="99"/>
                  </a:lnTo>
                  <a:lnTo>
                    <a:pt x="415" y="100"/>
                  </a:lnTo>
                  <a:lnTo>
                    <a:pt x="416" y="101"/>
                  </a:lnTo>
                  <a:lnTo>
                    <a:pt x="419" y="102"/>
                  </a:lnTo>
                  <a:lnTo>
                    <a:pt x="427" y="107"/>
                  </a:lnTo>
                  <a:lnTo>
                    <a:pt x="432" y="109"/>
                  </a:lnTo>
                  <a:lnTo>
                    <a:pt x="434" y="110"/>
                  </a:lnTo>
                  <a:lnTo>
                    <a:pt x="435" y="110"/>
                  </a:lnTo>
                  <a:lnTo>
                    <a:pt x="436" y="111"/>
                  </a:lnTo>
                  <a:lnTo>
                    <a:pt x="437" y="111"/>
                  </a:lnTo>
                  <a:lnTo>
                    <a:pt x="438" y="111"/>
                  </a:lnTo>
                  <a:lnTo>
                    <a:pt x="440" y="111"/>
                  </a:lnTo>
                  <a:lnTo>
                    <a:pt x="442" y="111"/>
                  </a:lnTo>
                  <a:lnTo>
                    <a:pt x="444" y="111"/>
                  </a:lnTo>
                  <a:lnTo>
                    <a:pt x="445" y="111"/>
                  </a:lnTo>
                  <a:lnTo>
                    <a:pt x="446" y="111"/>
                  </a:lnTo>
                  <a:lnTo>
                    <a:pt x="448" y="110"/>
                  </a:lnTo>
                  <a:lnTo>
                    <a:pt x="448" y="110"/>
                  </a:lnTo>
                  <a:lnTo>
                    <a:pt x="449" y="109"/>
                  </a:lnTo>
                  <a:lnTo>
                    <a:pt x="450" y="108"/>
                  </a:lnTo>
                  <a:lnTo>
                    <a:pt x="451" y="108"/>
                  </a:lnTo>
                  <a:lnTo>
                    <a:pt x="453" y="104"/>
                  </a:lnTo>
                  <a:lnTo>
                    <a:pt x="455" y="102"/>
                  </a:lnTo>
                  <a:lnTo>
                    <a:pt x="456" y="100"/>
                  </a:lnTo>
                  <a:lnTo>
                    <a:pt x="457" y="99"/>
                  </a:lnTo>
                  <a:lnTo>
                    <a:pt x="457" y="98"/>
                  </a:lnTo>
                  <a:lnTo>
                    <a:pt x="459" y="94"/>
                  </a:lnTo>
                  <a:lnTo>
                    <a:pt x="460" y="91"/>
                  </a:lnTo>
                  <a:lnTo>
                    <a:pt x="462" y="89"/>
                  </a:lnTo>
                  <a:lnTo>
                    <a:pt x="463" y="87"/>
                  </a:lnTo>
                  <a:lnTo>
                    <a:pt x="464" y="86"/>
                  </a:lnTo>
                  <a:lnTo>
                    <a:pt x="466" y="84"/>
                  </a:lnTo>
                  <a:lnTo>
                    <a:pt x="467" y="83"/>
                  </a:lnTo>
                  <a:lnTo>
                    <a:pt x="468" y="82"/>
                  </a:lnTo>
                  <a:lnTo>
                    <a:pt x="469" y="81"/>
                  </a:lnTo>
                  <a:lnTo>
                    <a:pt x="470" y="81"/>
                  </a:lnTo>
                  <a:lnTo>
                    <a:pt x="471" y="81"/>
                  </a:lnTo>
                  <a:lnTo>
                    <a:pt x="471" y="81"/>
                  </a:lnTo>
                  <a:lnTo>
                    <a:pt x="472" y="82"/>
                  </a:lnTo>
                  <a:lnTo>
                    <a:pt x="473" y="82"/>
                  </a:lnTo>
                  <a:lnTo>
                    <a:pt x="474" y="83"/>
                  </a:lnTo>
                  <a:lnTo>
                    <a:pt x="476" y="86"/>
                  </a:lnTo>
                  <a:lnTo>
                    <a:pt x="477" y="87"/>
                  </a:lnTo>
                  <a:lnTo>
                    <a:pt x="478" y="88"/>
                  </a:lnTo>
                  <a:lnTo>
                    <a:pt x="479" y="89"/>
                  </a:lnTo>
                  <a:lnTo>
                    <a:pt x="480" y="89"/>
                  </a:lnTo>
                  <a:lnTo>
                    <a:pt x="481" y="90"/>
                  </a:lnTo>
                  <a:lnTo>
                    <a:pt x="482" y="91"/>
                  </a:lnTo>
                  <a:lnTo>
                    <a:pt x="483" y="91"/>
                  </a:lnTo>
                  <a:lnTo>
                    <a:pt x="485" y="92"/>
                  </a:lnTo>
                  <a:lnTo>
                    <a:pt x="487" y="93"/>
                  </a:lnTo>
                  <a:lnTo>
                    <a:pt x="490" y="93"/>
                  </a:lnTo>
                  <a:lnTo>
                    <a:pt x="494" y="94"/>
                  </a:lnTo>
                  <a:lnTo>
                    <a:pt x="496" y="95"/>
                  </a:lnTo>
                  <a:lnTo>
                    <a:pt x="498" y="95"/>
                  </a:lnTo>
                  <a:lnTo>
                    <a:pt x="499" y="96"/>
                  </a:lnTo>
                  <a:lnTo>
                    <a:pt x="500" y="97"/>
                  </a:lnTo>
                  <a:lnTo>
                    <a:pt x="501" y="97"/>
                  </a:lnTo>
                  <a:lnTo>
                    <a:pt x="502" y="98"/>
                  </a:lnTo>
                  <a:lnTo>
                    <a:pt x="503" y="99"/>
                  </a:lnTo>
                  <a:lnTo>
                    <a:pt x="505" y="101"/>
                  </a:lnTo>
                  <a:lnTo>
                    <a:pt x="507" y="102"/>
                  </a:lnTo>
                  <a:lnTo>
                    <a:pt x="510" y="106"/>
                  </a:lnTo>
                  <a:lnTo>
                    <a:pt x="512" y="108"/>
                  </a:lnTo>
                  <a:lnTo>
                    <a:pt x="513" y="109"/>
                  </a:lnTo>
                  <a:lnTo>
                    <a:pt x="514" y="109"/>
                  </a:lnTo>
                  <a:lnTo>
                    <a:pt x="515" y="110"/>
                  </a:lnTo>
                  <a:lnTo>
                    <a:pt x="515" y="110"/>
                  </a:lnTo>
                  <a:lnTo>
                    <a:pt x="516" y="110"/>
                  </a:lnTo>
                  <a:lnTo>
                    <a:pt x="517" y="110"/>
                  </a:lnTo>
                  <a:lnTo>
                    <a:pt x="518" y="111"/>
                  </a:lnTo>
                  <a:lnTo>
                    <a:pt x="520" y="111"/>
                  </a:lnTo>
                  <a:lnTo>
                    <a:pt x="526" y="111"/>
                  </a:lnTo>
                  <a:lnTo>
                    <a:pt x="528" y="111"/>
                  </a:lnTo>
                  <a:lnTo>
                    <a:pt x="529" y="111"/>
                  </a:lnTo>
                  <a:lnTo>
                    <a:pt x="530" y="112"/>
                  </a:lnTo>
                  <a:lnTo>
                    <a:pt x="531" y="112"/>
                  </a:lnTo>
                  <a:lnTo>
                    <a:pt x="535" y="114"/>
                  </a:lnTo>
                  <a:lnTo>
                    <a:pt x="536" y="114"/>
                  </a:lnTo>
                  <a:lnTo>
                    <a:pt x="542" y="116"/>
                  </a:lnTo>
                  <a:lnTo>
                    <a:pt x="547" y="117"/>
                  </a:lnTo>
                  <a:lnTo>
                    <a:pt x="551" y="119"/>
                  </a:lnTo>
                  <a:lnTo>
                    <a:pt x="552" y="119"/>
                  </a:lnTo>
                  <a:lnTo>
                    <a:pt x="554" y="119"/>
                  </a:lnTo>
                  <a:lnTo>
                    <a:pt x="559" y="123"/>
                  </a:lnTo>
                  <a:lnTo>
                    <a:pt x="565" y="125"/>
                  </a:lnTo>
                  <a:lnTo>
                    <a:pt x="567" y="126"/>
                  </a:lnTo>
                  <a:lnTo>
                    <a:pt x="569" y="127"/>
                  </a:lnTo>
                  <a:lnTo>
                    <a:pt x="571" y="129"/>
                  </a:lnTo>
                  <a:lnTo>
                    <a:pt x="573" y="130"/>
                  </a:lnTo>
                  <a:lnTo>
                    <a:pt x="575" y="132"/>
                  </a:lnTo>
                  <a:lnTo>
                    <a:pt x="577" y="133"/>
                  </a:lnTo>
                  <a:lnTo>
                    <a:pt x="582" y="139"/>
                  </a:lnTo>
                  <a:lnTo>
                    <a:pt x="584" y="141"/>
                  </a:lnTo>
                  <a:lnTo>
                    <a:pt x="585" y="143"/>
                  </a:lnTo>
                  <a:lnTo>
                    <a:pt x="587" y="146"/>
                  </a:lnTo>
                  <a:lnTo>
                    <a:pt x="589" y="147"/>
                  </a:lnTo>
                  <a:lnTo>
                    <a:pt x="590" y="149"/>
                  </a:lnTo>
                  <a:lnTo>
                    <a:pt x="592" y="150"/>
                  </a:lnTo>
                  <a:lnTo>
                    <a:pt x="594" y="152"/>
                  </a:lnTo>
                  <a:lnTo>
                    <a:pt x="595" y="152"/>
                  </a:lnTo>
                  <a:lnTo>
                    <a:pt x="596" y="152"/>
                  </a:lnTo>
                  <a:lnTo>
                    <a:pt x="597" y="153"/>
                  </a:lnTo>
                  <a:lnTo>
                    <a:pt x="600" y="153"/>
                  </a:lnTo>
                  <a:lnTo>
                    <a:pt x="601" y="154"/>
                  </a:lnTo>
                  <a:lnTo>
                    <a:pt x="607" y="155"/>
                  </a:lnTo>
                  <a:lnTo>
                    <a:pt x="612" y="157"/>
                  </a:lnTo>
                  <a:lnTo>
                    <a:pt x="614" y="158"/>
                  </a:lnTo>
                  <a:lnTo>
                    <a:pt x="616" y="159"/>
                  </a:lnTo>
                  <a:lnTo>
                    <a:pt x="618" y="160"/>
                  </a:lnTo>
                  <a:lnTo>
                    <a:pt x="623" y="163"/>
                  </a:lnTo>
                  <a:lnTo>
                    <a:pt x="627" y="166"/>
                  </a:lnTo>
                  <a:lnTo>
                    <a:pt x="628" y="167"/>
                  </a:lnTo>
                  <a:lnTo>
                    <a:pt x="629" y="168"/>
                  </a:lnTo>
                  <a:lnTo>
                    <a:pt x="631" y="169"/>
                  </a:lnTo>
                  <a:lnTo>
                    <a:pt x="632" y="171"/>
                  </a:lnTo>
                  <a:lnTo>
                    <a:pt x="638" y="179"/>
                  </a:lnTo>
                  <a:lnTo>
                    <a:pt x="638" y="180"/>
                  </a:lnTo>
                  <a:lnTo>
                    <a:pt x="638" y="181"/>
                  </a:lnTo>
                  <a:lnTo>
                    <a:pt x="638" y="182"/>
                  </a:lnTo>
                  <a:lnTo>
                    <a:pt x="638" y="184"/>
                  </a:lnTo>
                  <a:lnTo>
                    <a:pt x="637" y="186"/>
                  </a:lnTo>
                  <a:lnTo>
                    <a:pt x="636" y="189"/>
                  </a:lnTo>
                  <a:lnTo>
                    <a:pt x="634" y="195"/>
                  </a:lnTo>
                  <a:lnTo>
                    <a:pt x="634" y="196"/>
                  </a:lnTo>
                  <a:lnTo>
                    <a:pt x="633" y="197"/>
                  </a:lnTo>
                  <a:lnTo>
                    <a:pt x="633" y="198"/>
                  </a:lnTo>
                  <a:lnTo>
                    <a:pt x="633" y="199"/>
                  </a:lnTo>
                  <a:lnTo>
                    <a:pt x="633" y="199"/>
                  </a:lnTo>
                  <a:lnTo>
                    <a:pt x="634" y="200"/>
                  </a:lnTo>
                  <a:lnTo>
                    <a:pt x="634" y="201"/>
                  </a:lnTo>
                  <a:lnTo>
                    <a:pt x="635" y="202"/>
                  </a:lnTo>
                  <a:lnTo>
                    <a:pt x="636" y="204"/>
                  </a:lnTo>
                  <a:lnTo>
                    <a:pt x="637" y="204"/>
                  </a:lnTo>
                  <a:lnTo>
                    <a:pt x="639" y="205"/>
                  </a:lnTo>
                  <a:lnTo>
                    <a:pt x="642" y="207"/>
                  </a:lnTo>
                  <a:lnTo>
                    <a:pt x="643" y="208"/>
                  </a:lnTo>
                  <a:lnTo>
                    <a:pt x="644" y="209"/>
                  </a:lnTo>
                  <a:lnTo>
                    <a:pt x="645" y="210"/>
                  </a:lnTo>
                  <a:lnTo>
                    <a:pt x="646" y="210"/>
                  </a:lnTo>
                  <a:lnTo>
                    <a:pt x="646" y="211"/>
                  </a:lnTo>
                  <a:lnTo>
                    <a:pt x="647" y="212"/>
                  </a:lnTo>
                  <a:lnTo>
                    <a:pt x="647" y="213"/>
                  </a:lnTo>
                  <a:lnTo>
                    <a:pt x="647" y="214"/>
                  </a:lnTo>
                  <a:lnTo>
                    <a:pt x="647" y="215"/>
                  </a:lnTo>
                  <a:lnTo>
                    <a:pt x="647" y="216"/>
                  </a:lnTo>
                  <a:lnTo>
                    <a:pt x="647" y="217"/>
                  </a:lnTo>
                  <a:lnTo>
                    <a:pt x="647" y="218"/>
                  </a:lnTo>
                  <a:lnTo>
                    <a:pt x="647" y="219"/>
                  </a:lnTo>
                  <a:lnTo>
                    <a:pt x="647" y="220"/>
                  </a:lnTo>
                  <a:lnTo>
                    <a:pt x="646" y="222"/>
                  </a:lnTo>
                  <a:lnTo>
                    <a:pt x="645" y="224"/>
                  </a:lnTo>
                  <a:lnTo>
                    <a:pt x="644" y="225"/>
                  </a:lnTo>
                  <a:lnTo>
                    <a:pt x="642" y="227"/>
                  </a:lnTo>
                  <a:lnTo>
                    <a:pt x="640" y="229"/>
                  </a:lnTo>
                  <a:lnTo>
                    <a:pt x="639" y="231"/>
                  </a:lnTo>
                  <a:lnTo>
                    <a:pt x="637" y="232"/>
                  </a:lnTo>
                  <a:lnTo>
                    <a:pt x="636" y="232"/>
                  </a:lnTo>
                  <a:lnTo>
                    <a:pt x="635" y="233"/>
                  </a:lnTo>
                  <a:lnTo>
                    <a:pt x="634" y="233"/>
                  </a:lnTo>
                  <a:lnTo>
                    <a:pt x="633" y="234"/>
                  </a:lnTo>
                  <a:lnTo>
                    <a:pt x="632" y="234"/>
                  </a:lnTo>
                  <a:lnTo>
                    <a:pt x="631" y="234"/>
                  </a:lnTo>
                  <a:lnTo>
                    <a:pt x="629" y="234"/>
                  </a:lnTo>
                  <a:lnTo>
                    <a:pt x="628" y="234"/>
                  </a:lnTo>
                  <a:lnTo>
                    <a:pt x="627" y="234"/>
                  </a:lnTo>
                  <a:lnTo>
                    <a:pt x="627" y="234"/>
                  </a:lnTo>
                  <a:lnTo>
                    <a:pt x="627" y="234"/>
                  </a:lnTo>
                  <a:lnTo>
                    <a:pt x="627" y="234"/>
                  </a:lnTo>
                  <a:lnTo>
                    <a:pt x="627" y="235"/>
                  </a:lnTo>
                  <a:lnTo>
                    <a:pt x="627" y="236"/>
                  </a:lnTo>
                  <a:lnTo>
                    <a:pt x="627" y="237"/>
                  </a:lnTo>
                  <a:lnTo>
                    <a:pt x="628" y="238"/>
                  </a:lnTo>
                  <a:lnTo>
                    <a:pt x="628" y="239"/>
                  </a:lnTo>
                  <a:lnTo>
                    <a:pt x="629" y="240"/>
                  </a:lnTo>
                  <a:lnTo>
                    <a:pt x="630" y="241"/>
                  </a:lnTo>
                  <a:lnTo>
                    <a:pt x="632" y="243"/>
                  </a:lnTo>
                  <a:lnTo>
                    <a:pt x="633" y="244"/>
                  </a:lnTo>
                  <a:lnTo>
                    <a:pt x="634" y="245"/>
                  </a:lnTo>
                  <a:lnTo>
                    <a:pt x="635" y="247"/>
                  </a:lnTo>
                  <a:lnTo>
                    <a:pt x="635" y="248"/>
                  </a:lnTo>
                  <a:lnTo>
                    <a:pt x="635" y="249"/>
                  </a:lnTo>
                  <a:lnTo>
                    <a:pt x="635" y="250"/>
                  </a:lnTo>
                  <a:lnTo>
                    <a:pt x="635" y="251"/>
                  </a:lnTo>
                  <a:lnTo>
                    <a:pt x="635" y="251"/>
                  </a:lnTo>
                  <a:lnTo>
                    <a:pt x="635" y="252"/>
                  </a:lnTo>
                  <a:lnTo>
                    <a:pt x="635" y="253"/>
                  </a:lnTo>
                  <a:lnTo>
                    <a:pt x="634" y="256"/>
                  </a:lnTo>
                  <a:lnTo>
                    <a:pt x="633" y="259"/>
                  </a:lnTo>
                  <a:lnTo>
                    <a:pt x="633" y="260"/>
                  </a:lnTo>
                  <a:lnTo>
                    <a:pt x="632" y="261"/>
                  </a:lnTo>
                  <a:lnTo>
                    <a:pt x="632" y="261"/>
                  </a:lnTo>
                  <a:lnTo>
                    <a:pt x="631" y="262"/>
                  </a:lnTo>
                  <a:lnTo>
                    <a:pt x="630" y="262"/>
                  </a:lnTo>
                  <a:lnTo>
                    <a:pt x="630" y="262"/>
                  </a:lnTo>
                  <a:lnTo>
                    <a:pt x="629" y="263"/>
                  </a:lnTo>
                  <a:lnTo>
                    <a:pt x="627" y="263"/>
                  </a:lnTo>
                  <a:lnTo>
                    <a:pt x="626" y="263"/>
                  </a:lnTo>
                  <a:lnTo>
                    <a:pt x="626" y="262"/>
                  </a:lnTo>
                  <a:lnTo>
                    <a:pt x="625" y="262"/>
                  </a:lnTo>
                  <a:lnTo>
                    <a:pt x="624" y="262"/>
                  </a:lnTo>
                  <a:lnTo>
                    <a:pt x="624" y="261"/>
                  </a:lnTo>
                  <a:lnTo>
                    <a:pt x="623" y="260"/>
                  </a:lnTo>
                  <a:lnTo>
                    <a:pt x="622" y="259"/>
                  </a:lnTo>
                  <a:lnTo>
                    <a:pt x="622" y="259"/>
                  </a:lnTo>
                  <a:lnTo>
                    <a:pt x="621" y="257"/>
                  </a:lnTo>
                  <a:lnTo>
                    <a:pt x="620" y="255"/>
                  </a:lnTo>
                  <a:lnTo>
                    <a:pt x="620" y="255"/>
                  </a:lnTo>
                  <a:lnTo>
                    <a:pt x="619" y="255"/>
                  </a:lnTo>
                  <a:lnTo>
                    <a:pt x="619" y="254"/>
                  </a:lnTo>
                  <a:lnTo>
                    <a:pt x="618" y="254"/>
                  </a:lnTo>
                  <a:lnTo>
                    <a:pt x="617" y="254"/>
                  </a:lnTo>
                  <a:lnTo>
                    <a:pt x="616" y="253"/>
                  </a:lnTo>
                  <a:lnTo>
                    <a:pt x="615" y="253"/>
                  </a:lnTo>
                  <a:lnTo>
                    <a:pt x="613" y="254"/>
                  </a:lnTo>
                  <a:lnTo>
                    <a:pt x="612" y="254"/>
                  </a:lnTo>
                  <a:lnTo>
                    <a:pt x="611" y="255"/>
                  </a:lnTo>
                  <a:lnTo>
                    <a:pt x="609" y="255"/>
                  </a:lnTo>
                  <a:lnTo>
                    <a:pt x="608" y="256"/>
                  </a:lnTo>
                  <a:lnTo>
                    <a:pt x="607" y="257"/>
                  </a:lnTo>
                  <a:lnTo>
                    <a:pt x="606" y="258"/>
                  </a:lnTo>
                  <a:lnTo>
                    <a:pt x="604" y="260"/>
                  </a:lnTo>
                  <a:lnTo>
                    <a:pt x="603" y="261"/>
                  </a:lnTo>
                  <a:lnTo>
                    <a:pt x="603" y="262"/>
                  </a:lnTo>
                  <a:lnTo>
                    <a:pt x="602" y="263"/>
                  </a:lnTo>
                  <a:lnTo>
                    <a:pt x="602" y="263"/>
                  </a:lnTo>
                  <a:lnTo>
                    <a:pt x="602" y="264"/>
                  </a:lnTo>
                  <a:lnTo>
                    <a:pt x="602" y="264"/>
                  </a:lnTo>
                  <a:lnTo>
                    <a:pt x="602" y="265"/>
                  </a:lnTo>
                  <a:lnTo>
                    <a:pt x="602" y="265"/>
                  </a:lnTo>
                  <a:lnTo>
                    <a:pt x="603" y="265"/>
                  </a:lnTo>
                  <a:lnTo>
                    <a:pt x="604" y="265"/>
                  </a:lnTo>
                  <a:lnTo>
                    <a:pt x="608" y="266"/>
                  </a:lnTo>
                  <a:lnTo>
                    <a:pt x="609" y="267"/>
                  </a:lnTo>
                  <a:lnTo>
                    <a:pt x="610" y="267"/>
                  </a:lnTo>
                  <a:lnTo>
                    <a:pt x="611" y="268"/>
                  </a:lnTo>
                  <a:lnTo>
                    <a:pt x="611" y="268"/>
                  </a:lnTo>
                  <a:lnTo>
                    <a:pt x="612" y="269"/>
                  </a:lnTo>
                  <a:lnTo>
                    <a:pt x="612" y="269"/>
                  </a:lnTo>
                  <a:lnTo>
                    <a:pt x="613" y="270"/>
                  </a:lnTo>
                  <a:lnTo>
                    <a:pt x="613" y="271"/>
                  </a:lnTo>
                  <a:lnTo>
                    <a:pt x="613" y="271"/>
                  </a:lnTo>
                  <a:lnTo>
                    <a:pt x="613" y="272"/>
                  </a:lnTo>
                  <a:lnTo>
                    <a:pt x="612" y="273"/>
                  </a:lnTo>
                  <a:lnTo>
                    <a:pt x="612" y="273"/>
                  </a:lnTo>
                  <a:lnTo>
                    <a:pt x="612" y="274"/>
                  </a:lnTo>
                  <a:lnTo>
                    <a:pt x="611" y="275"/>
                  </a:lnTo>
                  <a:lnTo>
                    <a:pt x="610" y="276"/>
                  </a:lnTo>
                  <a:lnTo>
                    <a:pt x="609" y="276"/>
                  </a:lnTo>
                  <a:lnTo>
                    <a:pt x="608" y="277"/>
                  </a:lnTo>
                  <a:lnTo>
                    <a:pt x="606" y="277"/>
                  </a:lnTo>
                  <a:lnTo>
                    <a:pt x="603" y="278"/>
                  </a:lnTo>
                  <a:lnTo>
                    <a:pt x="600" y="278"/>
                  </a:lnTo>
                  <a:lnTo>
                    <a:pt x="596" y="278"/>
                  </a:lnTo>
                  <a:lnTo>
                    <a:pt x="594" y="279"/>
                  </a:lnTo>
                  <a:lnTo>
                    <a:pt x="592" y="279"/>
                  </a:lnTo>
                  <a:lnTo>
                    <a:pt x="591" y="280"/>
                  </a:lnTo>
                  <a:lnTo>
                    <a:pt x="589" y="281"/>
                  </a:lnTo>
                  <a:lnTo>
                    <a:pt x="588" y="282"/>
                  </a:lnTo>
                  <a:lnTo>
                    <a:pt x="587" y="282"/>
                  </a:lnTo>
                  <a:lnTo>
                    <a:pt x="587" y="283"/>
                  </a:lnTo>
                  <a:lnTo>
                    <a:pt x="586" y="284"/>
                  </a:lnTo>
                  <a:lnTo>
                    <a:pt x="585" y="285"/>
                  </a:lnTo>
                  <a:lnTo>
                    <a:pt x="584" y="286"/>
                  </a:lnTo>
                  <a:lnTo>
                    <a:pt x="583" y="288"/>
                  </a:lnTo>
                  <a:lnTo>
                    <a:pt x="581" y="292"/>
                  </a:lnTo>
                  <a:lnTo>
                    <a:pt x="580" y="293"/>
                  </a:lnTo>
                  <a:lnTo>
                    <a:pt x="579" y="295"/>
                  </a:lnTo>
                  <a:lnTo>
                    <a:pt x="577" y="298"/>
                  </a:lnTo>
                  <a:lnTo>
                    <a:pt x="575" y="299"/>
                  </a:lnTo>
                  <a:lnTo>
                    <a:pt x="574" y="301"/>
                  </a:lnTo>
                  <a:lnTo>
                    <a:pt x="573" y="303"/>
                  </a:lnTo>
                  <a:lnTo>
                    <a:pt x="573" y="304"/>
                  </a:lnTo>
                  <a:lnTo>
                    <a:pt x="573" y="305"/>
                  </a:lnTo>
                  <a:lnTo>
                    <a:pt x="572" y="307"/>
                  </a:lnTo>
                  <a:lnTo>
                    <a:pt x="572" y="311"/>
                  </a:lnTo>
                  <a:lnTo>
                    <a:pt x="572" y="314"/>
                  </a:lnTo>
                  <a:lnTo>
                    <a:pt x="572" y="316"/>
                  </a:lnTo>
                  <a:lnTo>
                    <a:pt x="571" y="319"/>
                  </a:lnTo>
                  <a:lnTo>
                    <a:pt x="570" y="323"/>
                  </a:lnTo>
                  <a:lnTo>
                    <a:pt x="570" y="325"/>
                  </a:lnTo>
                  <a:lnTo>
                    <a:pt x="570" y="326"/>
                  </a:lnTo>
                  <a:lnTo>
                    <a:pt x="570" y="327"/>
                  </a:lnTo>
                  <a:lnTo>
                    <a:pt x="570" y="328"/>
                  </a:lnTo>
                  <a:lnTo>
                    <a:pt x="570" y="329"/>
                  </a:lnTo>
                  <a:lnTo>
                    <a:pt x="571" y="329"/>
                  </a:lnTo>
                  <a:lnTo>
                    <a:pt x="571" y="330"/>
                  </a:lnTo>
                  <a:lnTo>
                    <a:pt x="572" y="331"/>
                  </a:lnTo>
                  <a:lnTo>
                    <a:pt x="573" y="331"/>
                  </a:lnTo>
                  <a:lnTo>
                    <a:pt x="577" y="335"/>
                  </a:lnTo>
                  <a:lnTo>
                    <a:pt x="584" y="340"/>
                  </a:lnTo>
                  <a:lnTo>
                    <a:pt x="585" y="340"/>
                  </a:lnTo>
                  <a:lnTo>
                    <a:pt x="585" y="341"/>
                  </a:lnTo>
                  <a:lnTo>
                    <a:pt x="585" y="341"/>
                  </a:lnTo>
                  <a:lnTo>
                    <a:pt x="586" y="342"/>
                  </a:lnTo>
                  <a:lnTo>
                    <a:pt x="585" y="342"/>
                  </a:lnTo>
                  <a:lnTo>
                    <a:pt x="585" y="342"/>
                  </a:lnTo>
                  <a:lnTo>
                    <a:pt x="585" y="343"/>
                  </a:lnTo>
                  <a:lnTo>
                    <a:pt x="583" y="344"/>
                  </a:lnTo>
                  <a:lnTo>
                    <a:pt x="583" y="344"/>
                  </a:lnTo>
                  <a:lnTo>
                    <a:pt x="582" y="345"/>
                  </a:lnTo>
                  <a:lnTo>
                    <a:pt x="582" y="345"/>
                  </a:lnTo>
                  <a:lnTo>
                    <a:pt x="582" y="346"/>
                  </a:lnTo>
                  <a:lnTo>
                    <a:pt x="582" y="346"/>
                  </a:lnTo>
                  <a:lnTo>
                    <a:pt x="582" y="347"/>
                  </a:lnTo>
                  <a:lnTo>
                    <a:pt x="583" y="347"/>
                  </a:lnTo>
                  <a:lnTo>
                    <a:pt x="583" y="348"/>
                  </a:lnTo>
                  <a:lnTo>
                    <a:pt x="584" y="348"/>
                  </a:lnTo>
                  <a:lnTo>
                    <a:pt x="585" y="349"/>
                  </a:lnTo>
                  <a:lnTo>
                    <a:pt x="586" y="349"/>
                  </a:lnTo>
                  <a:lnTo>
                    <a:pt x="588" y="350"/>
                  </a:lnTo>
                  <a:lnTo>
                    <a:pt x="589" y="350"/>
                  </a:lnTo>
                  <a:lnTo>
                    <a:pt x="593" y="351"/>
                  </a:lnTo>
                  <a:lnTo>
                    <a:pt x="594" y="352"/>
                  </a:lnTo>
                  <a:lnTo>
                    <a:pt x="594" y="352"/>
                  </a:lnTo>
                  <a:lnTo>
                    <a:pt x="595" y="353"/>
                  </a:lnTo>
                  <a:lnTo>
                    <a:pt x="595" y="353"/>
                  </a:lnTo>
                  <a:lnTo>
                    <a:pt x="596" y="354"/>
                  </a:lnTo>
                  <a:lnTo>
                    <a:pt x="596" y="355"/>
                  </a:lnTo>
                  <a:lnTo>
                    <a:pt x="596" y="355"/>
                  </a:lnTo>
                  <a:lnTo>
                    <a:pt x="596" y="356"/>
                  </a:lnTo>
                  <a:lnTo>
                    <a:pt x="596" y="357"/>
                  </a:lnTo>
                  <a:lnTo>
                    <a:pt x="596" y="358"/>
                  </a:lnTo>
                  <a:lnTo>
                    <a:pt x="595" y="359"/>
                  </a:lnTo>
                  <a:lnTo>
                    <a:pt x="595" y="360"/>
                  </a:lnTo>
                  <a:lnTo>
                    <a:pt x="594" y="362"/>
                  </a:lnTo>
                  <a:lnTo>
                    <a:pt x="593" y="364"/>
                  </a:lnTo>
                  <a:lnTo>
                    <a:pt x="589" y="369"/>
                  </a:lnTo>
                  <a:lnTo>
                    <a:pt x="588" y="370"/>
                  </a:lnTo>
                  <a:lnTo>
                    <a:pt x="588" y="371"/>
                  </a:lnTo>
                  <a:lnTo>
                    <a:pt x="587" y="372"/>
                  </a:lnTo>
                  <a:lnTo>
                    <a:pt x="587" y="373"/>
                  </a:lnTo>
                  <a:lnTo>
                    <a:pt x="587" y="374"/>
                  </a:lnTo>
                  <a:lnTo>
                    <a:pt x="587" y="375"/>
                  </a:lnTo>
                  <a:lnTo>
                    <a:pt x="587" y="376"/>
                  </a:lnTo>
                  <a:lnTo>
                    <a:pt x="588" y="378"/>
                  </a:lnTo>
                  <a:lnTo>
                    <a:pt x="588" y="379"/>
                  </a:lnTo>
                  <a:lnTo>
                    <a:pt x="589" y="380"/>
                  </a:lnTo>
                  <a:lnTo>
                    <a:pt x="589" y="381"/>
                  </a:lnTo>
                  <a:lnTo>
                    <a:pt x="591" y="383"/>
                  </a:lnTo>
                  <a:lnTo>
                    <a:pt x="592" y="385"/>
                  </a:lnTo>
                  <a:lnTo>
                    <a:pt x="593" y="386"/>
                  </a:lnTo>
                  <a:lnTo>
                    <a:pt x="593" y="387"/>
                  </a:lnTo>
                  <a:lnTo>
                    <a:pt x="594" y="388"/>
                  </a:lnTo>
                  <a:lnTo>
                    <a:pt x="594" y="388"/>
                  </a:lnTo>
                  <a:lnTo>
                    <a:pt x="594" y="389"/>
                  </a:lnTo>
                  <a:lnTo>
                    <a:pt x="594" y="390"/>
                  </a:lnTo>
                  <a:lnTo>
                    <a:pt x="593" y="391"/>
                  </a:lnTo>
                  <a:lnTo>
                    <a:pt x="593" y="391"/>
                  </a:lnTo>
                  <a:lnTo>
                    <a:pt x="592" y="392"/>
                  </a:lnTo>
                  <a:lnTo>
                    <a:pt x="592" y="392"/>
                  </a:lnTo>
                  <a:lnTo>
                    <a:pt x="590" y="394"/>
                  </a:lnTo>
                  <a:lnTo>
                    <a:pt x="587" y="396"/>
                  </a:lnTo>
                  <a:lnTo>
                    <a:pt x="585" y="397"/>
                  </a:lnTo>
                  <a:lnTo>
                    <a:pt x="584" y="398"/>
                  </a:lnTo>
                  <a:lnTo>
                    <a:pt x="583" y="400"/>
                  </a:lnTo>
                  <a:lnTo>
                    <a:pt x="582" y="401"/>
                  </a:lnTo>
                  <a:lnTo>
                    <a:pt x="581" y="403"/>
                  </a:lnTo>
                  <a:lnTo>
                    <a:pt x="580" y="404"/>
                  </a:lnTo>
                  <a:lnTo>
                    <a:pt x="579" y="406"/>
                  </a:lnTo>
                  <a:lnTo>
                    <a:pt x="579" y="407"/>
                  </a:lnTo>
                  <a:lnTo>
                    <a:pt x="578" y="409"/>
                  </a:lnTo>
                  <a:lnTo>
                    <a:pt x="578" y="410"/>
                  </a:lnTo>
                  <a:lnTo>
                    <a:pt x="577" y="412"/>
                  </a:lnTo>
                  <a:lnTo>
                    <a:pt x="577" y="413"/>
                  </a:lnTo>
                  <a:lnTo>
                    <a:pt x="577" y="414"/>
                  </a:lnTo>
                  <a:lnTo>
                    <a:pt x="577" y="415"/>
                  </a:lnTo>
                  <a:lnTo>
                    <a:pt x="577" y="416"/>
                  </a:lnTo>
                  <a:lnTo>
                    <a:pt x="577" y="417"/>
                  </a:lnTo>
                  <a:lnTo>
                    <a:pt x="578" y="418"/>
                  </a:lnTo>
                  <a:lnTo>
                    <a:pt x="578" y="419"/>
                  </a:lnTo>
                  <a:lnTo>
                    <a:pt x="578" y="419"/>
                  </a:lnTo>
                  <a:lnTo>
                    <a:pt x="579" y="420"/>
                  </a:lnTo>
                  <a:lnTo>
                    <a:pt x="580" y="421"/>
                  </a:lnTo>
                  <a:lnTo>
                    <a:pt x="582" y="422"/>
                  </a:lnTo>
                  <a:lnTo>
                    <a:pt x="585" y="425"/>
                  </a:lnTo>
                  <a:lnTo>
                    <a:pt x="586" y="426"/>
                  </a:lnTo>
                  <a:lnTo>
                    <a:pt x="587" y="427"/>
                  </a:lnTo>
                  <a:lnTo>
                    <a:pt x="588" y="427"/>
                  </a:lnTo>
                  <a:lnTo>
                    <a:pt x="588" y="428"/>
                  </a:lnTo>
                  <a:lnTo>
                    <a:pt x="589" y="429"/>
                  </a:lnTo>
                  <a:lnTo>
                    <a:pt x="589" y="430"/>
                  </a:lnTo>
                  <a:lnTo>
                    <a:pt x="590" y="431"/>
                  </a:lnTo>
                  <a:lnTo>
                    <a:pt x="590" y="432"/>
                  </a:lnTo>
                  <a:lnTo>
                    <a:pt x="590" y="433"/>
                  </a:lnTo>
                  <a:lnTo>
                    <a:pt x="590" y="435"/>
                  </a:lnTo>
                  <a:lnTo>
                    <a:pt x="590" y="437"/>
                  </a:lnTo>
                  <a:lnTo>
                    <a:pt x="590" y="438"/>
                  </a:lnTo>
                  <a:lnTo>
                    <a:pt x="590" y="439"/>
                  </a:lnTo>
                  <a:lnTo>
                    <a:pt x="589" y="440"/>
                  </a:lnTo>
                  <a:lnTo>
                    <a:pt x="589" y="441"/>
                  </a:lnTo>
                  <a:lnTo>
                    <a:pt x="588" y="442"/>
                  </a:lnTo>
                  <a:lnTo>
                    <a:pt x="586" y="443"/>
                  </a:lnTo>
                  <a:lnTo>
                    <a:pt x="584" y="444"/>
                  </a:lnTo>
                  <a:lnTo>
                    <a:pt x="583" y="445"/>
                  </a:lnTo>
                  <a:lnTo>
                    <a:pt x="580" y="446"/>
                  </a:lnTo>
                  <a:lnTo>
                    <a:pt x="579" y="447"/>
                  </a:lnTo>
                  <a:lnTo>
                    <a:pt x="578" y="448"/>
                  </a:lnTo>
                  <a:lnTo>
                    <a:pt x="577" y="448"/>
                  </a:lnTo>
                  <a:lnTo>
                    <a:pt x="577" y="449"/>
                  </a:lnTo>
                  <a:lnTo>
                    <a:pt x="576" y="450"/>
                  </a:lnTo>
                  <a:lnTo>
                    <a:pt x="576" y="450"/>
                  </a:lnTo>
                  <a:lnTo>
                    <a:pt x="575" y="452"/>
                  </a:lnTo>
                  <a:lnTo>
                    <a:pt x="575" y="453"/>
                  </a:lnTo>
                  <a:lnTo>
                    <a:pt x="575" y="454"/>
                  </a:lnTo>
                  <a:lnTo>
                    <a:pt x="575" y="455"/>
                  </a:lnTo>
                  <a:lnTo>
                    <a:pt x="575" y="456"/>
                  </a:lnTo>
                  <a:lnTo>
                    <a:pt x="576" y="459"/>
                  </a:lnTo>
                  <a:lnTo>
                    <a:pt x="576" y="461"/>
                  </a:lnTo>
                  <a:lnTo>
                    <a:pt x="577" y="462"/>
                  </a:lnTo>
                  <a:lnTo>
                    <a:pt x="577" y="463"/>
                  </a:lnTo>
                  <a:lnTo>
                    <a:pt x="577" y="464"/>
                  </a:lnTo>
                  <a:lnTo>
                    <a:pt x="577" y="464"/>
                  </a:lnTo>
                  <a:lnTo>
                    <a:pt x="576" y="465"/>
                  </a:lnTo>
                  <a:lnTo>
                    <a:pt x="576" y="466"/>
                  </a:lnTo>
                  <a:lnTo>
                    <a:pt x="575" y="467"/>
                  </a:lnTo>
                  <a:lnTo>
                    <a:pt x="574" y="468"/>
                  </a:lnTo>
                  <a:lnTo>
                    <a:pt x="574" y="469"/>
                  </a:lnTo>
                  <a:lnTo>
                    <a:pt x="573" y="469"/>
                  </a:lnTo>
                  <a:lnTo>
                    <a:pt x="571" y="470"/>
                  </a:lnTo>
                  <a:lnTo>
                    <a:pt x="570" y="470"/>
                  </a:lnTo>
                  <a:lnTo>
                    <a:pt x="569" y="471"/>
                  </a:lnTo>
                  <a:lnTo>
                    <a:pt x="568" y="471"/>
                  </a:lnTo>
                  <a:lnTo>
                    <a:pt x="567" y="471"/>
                  </a:lnTo>
                  <a:lnTo>
                    <a:pt x="567" y="472"/>
                  </a:lnTo>
                  <a:lnTo>
                    <a:pt x="567" y="472"/>
                  </a:lnTo>
                  <a:lnTo>
                    <a:pt x="567" y="472"/>
                  </a:lnTo>
                  <a:lnTo>
                    <a:pt x="567" y="473"/>
                  </a:lnTo>
                  <a:lnTo>
                    <a:pt x="567" y="474"/>
                  </a:lnTo>
                  <a:lnTo>
                    <a:pt x="567" y="475"/>
                  </a:lnTo>
                  <a:lnTo>
                    <a:pt x="568" y="476"/>
                  </a:lnTo>
                  <a:lnTo>
                    <a:pt x="569" y="477"/>
                  </a:lnTo>
                  <a:lnTo>
                    <a:pt x="571" y="479"/>
                  </a:lnTo>
                  <a:lnTo>
                    <a:pt x="572" y="480"/>
                  </a:lnTo>
                  <a:lnTo>
                    <a:pt x="576" y="484"/>
                  </a:lnTo>
                  <a:lnTo>
                    <a:pt x="578" y="485"/>
                  </a:lnTo>
                  <a:lnTo>
                    <a:pt x="578" y="486"/>
                  </a:lnTo>
                  <a:lnTo>
                    <a:pt x="579" y="487"/>
                  </a:lnTo>
                  <a:lnTo>
                    <a:pt x="580" y="488"/>
                  </a:lnTo>
                  <a:lnTo>
                    <a:pt x="580" y="489"/>
                  </a:lnTo>
                  <a:lnTo>
                    <a:pt x="581" y="490"/>
                  </a:lnTo>
                  <a:lnTo>
                    <a:pt x="581" y="491"/>
                  </a:lnTo>
                  <a:lnTo>
                    <a:pt x="580" y="491"/>
                  </a:lnTo>
                  <a:lnTo>
                    <a:pt x="580" y="492"/>
                  </a:lnTo>
                  <a:lnTo>
                    <a:pt x="580" y="493"/>
                  </a:lnTo>
                  <a:lnTo>
                    <a:pt x="579" y="494"/>
                  </a:lnTo>
                  <a:lnTo>
                    <a:pt x="578" y="495"/>
                  </a:lnTo>
                  <a:lnTo>
                    <a:pt x="577" y="495"/>
                  </a:lnTo>
                  <a:lnTo>
                    <a:pt x="575" y="498"/>
                  </a:lnTo>
                  <a:lnTo>
                    <a:pt x="574" y="499"/>
                  </a:lnTo>
                  <a:lnTo>
                    <a:pt x="573" y="499"/>
                  </a:lnTo>
                  <a:lnTo>
                    <a:pt x="573" y="500"/>
                  </a:lnTo>
                  <a:lnTo>
                    <a:pt x="572" y="501"/>
                  </a:lnTo>
                  <a:lnTo>
                    <a:pt x="571" y="504"/>
                  </a:lnTo>
                  <a:lnTo>
                    <a:pt x="571" y="505"/>
                  </a:lnTo>
                  <a:lnTo>
                    <a:pt x="570" y="506"/>
                  </a:lnTo>
                  <a:lnTo>
                    <a:pt x="569" y="507"/>
                  </a:lnTo>
                  <a:lnTo>
                    <a:pt x="568" y="508"/>
                  </a:lnTo>
                  <a:lnTo>
                    <a:pt x="568" y="509"/>
                  </a:lnTo>
                  <a:lnTo>
                    <a:pt x="567" y="509"/>
                  </a:lnTo>
                  <a:lnTo>
                    <a:pt x="566" y="510"/>
                  </a:lnTo>
                  <a:lnTo>
                    <a:pt x="565" y="511"/>
                  </a:lnTo>
                  <a:lnTo>
                    <a:pt x="565" y="511"/>
                  </a:lnTo>
                  <a:lnTo>
                    <a:pt x="564" y="511"/>
                  </a:lnTo>
                  <a:lnTo>
                    <a:pt x="563" y="512"/>
                  </a:lnTo>
                  <a:lnTo>
                    <a:pt x="560" y="512"/>
                  </a:lnTo>
                  <a:lnTo>
                    <a:pt x="557" y="513"/>
                  </a:lnTo>
                  <a:lnTo>
                    <a:pt x="553" y="514"/>
                  </a:lnTo>
                  <a:lnTo>
                    <a:pt x="548" y="514"/>
                  </a:lnTo>
                  <a:lnTo>
                    <a:pt x="545" y="514"/>
                  </a:lnTo>
                  <a:lnTo>
                    <a:pt x="543" y="515"/>
                  </a:lnTo>
                  <a:lnTo>
                    <a:pt x="541" y="516"/>
                  </a:lnTo>
                  <a:lnTo>
                    <a:pt x="540" y="516"/>
                  </a:lnTo>
                  <a:lnTo>
                    <a:pt x="539" y="517"/>
                  </a:lnTo>
                  <a:lnTo>
                    <a:pt x="538" y="518"/>
                  </a:lnTo>
                  <a:lnTo>
                    <a:pt x="537" y="518"/>
                  </a:lnTo>
                  <a:lnTo>
                    <a:pt x="536" y="520"/>
                  </a:lnTo>
                  <a:lnTo>
                    <a:pt x="535" y="521"/>
                  </a:lnTo>
                  <a:lnTo>
                    <a:pt x="535" y="522"/>
                  </a:lnTo>
                  <a:lnTo>
                    <a:pt x="534" y="523"/>
                  </a:lnTo>
                  <a:lnTo>
                    <a:pt x="535" y="524"/>
                  </a:lnTo>
                  <a:lnTo>
                    <a:pt x="535" y="527"/>
                  </a:lnTo>
                  <a:lnTo>
                    <a:pt x="535" y="528"/>
                  </a:lnTo>
                  <a:lnTo>
                    <a:pt x="535" y="528"/>
                  </a:lnTo>
                  <a:lnTo>
                    <a:pt x="534" y="529"/>
                  </a:lnTo>
                  <a:lnTo>
                    <a:pt x="534" y="530"/>
                  </a:lnTo>
                  <a:lnTo>
                    <a:pt x="533" y="530"/>
                  </a:lnTo>
                  <a:lnTo>
                    <a:pt x="533" y="531"/>
                  </a:lnTo>
                  <a:lnTo>
                    <a:pt x="532" y="532"/>
                  </a:lnTo>
                  <a:lnTo>
                    <a:pt x="528" y="534"/>
                  </a:lnTo>
                  <a:lnTo>
                    <a:pt x="527" y="535"/>
                  </a:lnTo>
                  <a:lnTo>
                    <a:pt x="526" y="535"/>
                  </a:lnTo>
                  <a:lnTo>
                    <a:pt x="524" y="535"/>
                  </a:lnTo>
                  <a:lnTo>
                    <a:pt x="521" y="536"/>
                  </a:lnTo>
                  <a:lnTo>
                    <a:pt x="516" y="537"/>
                  </a:lnTo>
                  <a:lnTo>
                    <a:pt x="513" y="538"/>
                  </a:lnTo>
                  <a:lnTo>
                    <a:pt x="512" y="538"/>
                  </a:lnTo>
                  <a:lnTo>
                    <a:pt x="511" y="538"/>
                  </a:lnTo>
                  <a:lnTo>
                    <a:pt x="507" y="537"/>
                  </a:lnTo>
                  <a:lnTo>
                    <a:pt x="504" y="537"/>
                  </a:lnTo>
                  <a:lnTo>
                    <a:pt x="503" y="536"/>
                  </a:lnTo>
                  <a:lnTo>
                    <a:pt x="500" y="536"/>
                  </a:lnTo>
                  <a:lnTo>
                    <a:pt x="498" y="535"/>
                  </a:lnTo>
                  <a:lnTo>
                    <a:pt x="495" y="535"/>
                  </a:lnTo>
                  <a:lnTo>
                    <a:pt x="494" y="535"/>
                  </a:lnTo>
                  <a:lnTo>
                    <a:pt x="493" y="535"/>
                  </a:lnTo>
                  <a:lnTo>
                    <a:pt x="492" y="535"/>
                  </a:lnTo>
                  <a:lnTo>
                    <a:pt x="491" y="535"/>
                  </a:lnTo>
                  <a:lnTo>
                    <a:pt x="490" y="536"/>
                  </a:lnTo>
                  <a:lnTo>
                    <a:pt x="488" y="537"/>
                  </a:lnTo>
                  <a:lnTo>
                    <a:pt x="487" y="538"/>
                  </a:lnTo>
                  <a:lnTo>
                    <a:pt x="485" y="540"/>
                  </a:lnTo>
                  <a:lnTo>
                    <a:pt x="483" y="540"/>
                  </a:lnTo>
                  <a:lnTo>
                    <a:pt x="481" y="541"/>
                  </a:lnTo>
                  <a:lnTo>
                    <a:pt x="479" y="541"/>
                  </a:lnTo>
                  <a:lnTo>
                    <a:pt x="477" y="541"/>
                  </a:lnTo>
                  <a:lnTo>
                    <a:pt x="476" y="541"/>
                  </a:lnTo>
                  <a:lnTo>
                    <a:pt x="475" y="541"/>
                  </a:lnTo>
                  <a:lnTo>
                    <a:pt x="474" y="541"/>
                  </a:lnTo>
                  <a:lnTo>
                    <a:pt x="472" y="540"/>
                  </a:lnTo>
                  <a:lnTo>
                    <a:pt x="471" y="540"/>
                  </a:lnTo>
                  <a:lnTo>
                    <a:pt x="470" y="539"/>
                  </a:lnTo>
                  <a:lnTo>
                    <a:pt x="466" y="537"/>
                  </a:lnTo>
                  <a:lnTo>
                    <a:pt x="465" y="536"/>
                  </a:lnTo>
                  <a:lnTo>
                    <a:pt x="464" y="535"/>
                  </a:lnTo>
                  <a:lnTo>
                    <a:pt x="464" y="534"/>
                  </a:lnTo>
                  <a:lnTo>
                    <a:pt x="462" y="532"/>
                  </a:lnTo>
                  <a:lnTo>
                    <a:pt x="461" y="531"/>
                  </a:lnTo>
                  <a:lnTo>
                    <a:pt x="460" y="530"/>
                  </a:lnTo>
                  <a:lnTo>
                    <a:pt x="460" y="529"/>
                  </a:lnTo>
                  <a:lnTo>
                    <a:pt x="459" y="529"/>
                  </a:lnTo>
                  <a:lnTo>
                    <a:pt x="459" y="529"/>
                  </a:lnTo>
                  <a:lnTo>
                    <a:pt x="458" y="529"/>
                  </a:lnTo>
                  <a:lnTo>
                    <a:pt x="457" y="529"/>
                  </a:lnTo>
                  <a:lnTo>
                    <a:pt x="456" y="529"/>
                  </a:lnTo>
                  <a:lnTo>
                    <a:pt x="455" y="529"/>
                  </a:lnTo>
                  <a:lnTo>
                    <a:pt x="453" y="530"/>
                  </a:lnTo>
                  <a:lnTo>
                    <a:pt x="451" y="531"/>
                  </a:lnTo>
                  <a:lnTo>
                    <a:pt x="450" y="531"/>
                  </a:lnTo>
                  <a:lnTo>
                    <a:pt x="449" y="532"/>
                  </a:lnTo>
                  <a:lnTo>
                    <a:pt x="449" y="532"/>
                  </a:lnTo>
                  <a:lnTo>
                    <a:pt x="448" y="533"/>
                  </a:lnTo>
                  <a:lnTo>
                    <a:pt x="445" y="536"/>
                  </a:lnTo>
                  <a:lnTo>
                    <a:pt x="444" y="537"/>
                  </a:lnTo>
                  <a:lnTo>
                    <a:pt x="443" y="538"/>
                  </a:lnTo>
                  <a:lnTo>
                    <a:pt x="442" y="539"/>
                  </a:lnTo>
                  <a:lnTo>
                    <a:pt x="441" y="539"/>
                  </a:lnTo>
                  <a:lnTo>
                    <a:pt x="440" y="540"/>
                  </a:lnTo>
                  <a:lnTo>
                    <a:pt x="440" y="540"/>
                  </a:lnTo>
                  <a:lnTo>
                    <a:pt x="439" y="540"/>
                  </a:lnTo>
                  <a:lnTo>
                    <a:pt x="438" y="540"/>
                  </a:lnTo>
                  <a:lnTo>
                    <a:pt x="437" y="541"/>
                  </a:lnTo>
                  <a:lnTo>
                    <a:pt x="436" y="540"/>
                  </a:lnTo>
                  <a:lnTo>
                    <a:pt x="433" y="540"/>
                  </a:lnTo>
                  <a:lnTo>
                    <a:pt x="432" y="540"/>
                  </a:lnTo>
                  <a:lnTo>
                    <a:pt x="431" y="540"/>
                  </a:lnTo>
                  <a:lnTo>
                    <a:pt x="430" y="540"/>
                  </a:lnTo>
                  <a:lnTo>
                    <a:pt x="430" y="540"/>
                  </a:lnTo>
                  <a:lnTo>
                    <a:pt x="429" y="540"/>
                  </a:lnTo>
                  <a:lnTo>
                    <a:pt x="429" y="541"/>
                  </a:lnTo>
                  <a:lnTo>
                    <a:pt x="428" y="541"/>
                  </a:lnTo>
                  <a:lnTo>
                    <a:pt x="427" y="542"/>
                  </a:lnTo>
                  <a:lnTo>
                    <a:pt x="427" y="543"/>
                  </a:lnTo>
                  <a:lnTo>
                    <a:pt x="426" y="544"/>
                  </a:lnTo>
                  <a:lnTo>
                    <a:pt x="425" y="546"/>
                  </a:lnTo>
                  <a:lnTo>
                    <a:pt x="424" y="550"/>
                  </a:lnTo>
                  <a:lnTo>
                    <a:pt x="423" y="551"/>
                  </a:lnTo>
                  <a:lnTo>
                    <a:pt x="423" y="552"/>
                  </a:lnTo>
                  <a:lnTo>
                    <a:pt x="422" y="553"/>
                  </a:lnTo>
                  <a:lnTo>
                    <a:pt x="421" y="554"/>
                  </a:lnTo>
                  <a:lnTo>
                    <a:pt x="421" y="554"/>
                  </a:lnTo>
                  <a:lnTo>
                    <a:pt x="420" y="554"/>
                  </a:lnTo>
                  <a:lnTo>
                    <a:pt x="419" y="555"/>
                  </a:lnTo>
                  <a:lnTo>
                    <a:pt x="418" y="555"/>
                  </a:lnTo>
                  <a:lnTo>
                    <a:pt x="416" y="555"/>
                  </a:lnTo>
                  <a:lnTo>
                    <a:pt x="413" y="555"/>
                  </a:lnTo>
                  <a:lnTo>
                    <a:pt x="412" y="555"/>
                  </a:lnTo>
                  <a:lnTo>
                    <a:pt x="409" y="555"/>
                  </a:lnTo>
                  <a:lnTo>
                    <a:pt x="406" y="556"/>
                  </a:lnTo>
                  <a:lnTo>
                    <a:pt x="404" y="557"/>
                  </a:lnTo>
                  <a:lnTo>
                    <a:pt x="400" y="558"/>
                  </a:lnTo>
                  <a:lnTo>
                    <a:pt x="398" y="559"/>
                  </a:lnTo>
                  <a:lnTo>
                    <a:pt x="396" y="560"/>
                  </a:lnTo>
                  <a:lnTo>
                    <a:pt x="394" y="561"/>
                  </a:lnTo>
                  <a:lnTo>
                    <a:pt x="394" y="562"/>
                  </a:lnTo>
                  <a:lnTo>
                    <a:pt x="393" y="563"/>
                  </a:lnTo>
                  <a:lnTo>
                    <a:pt x="392" y="564"/>
                  </a:lnTo>
                  <a:lnTo>
                    <a:pt x="390" y="566"/>
                  </a:lnTo>
                  <a:lnTo>
                    <a:pt x="389" y="568"/>
                  </a:lnTo>
                  <a:lnTo>
                    <a:pt x="387" y="571"/>
                  </a:lnTo>
                  <a:lnTo>
                    <a:pt x="385" y="572"/>
                  </a:lnTo>
                  <a:lnTo>
                    <a:pt x="383" y="573"/>
                  </a:lnTo>
                  <a:lnTo>
                    <a:pt x="382" y="574"/>
                  </a:lnTo>
                  <a:lnTo>
                    <a:pt x="381" y="575"/>
                  </a:lnTo>
                  <a:lnTo>
                    <a:pt x="377" y="577"/>
                  </a:lnTo>
                  <a:lnTo>
                    <a:pt x="376" y="578"/>
                  </a:lnTo>
                  <a:lnTo>
                    <a:pt x="375" y="579"/>
                  </a:lnTo>
                  <a:lnTo>
                    <a:pt x="374" y="579"/>
                  </a:lnTo>
                  <a:lnTo>
                    <a:pt x="372" y="581"/>
                  </a:lnTo>
                  <a:lnTo>
                    <a:pt x="370" y="583"/>
                  </a:lnTo>
                  <a:lnTo>
                    <a:pt x="368" y="585"/>
                  </a:lnTo>
                  <a:lnTo>
                    <a:pt x="367" y="586"/>
                  </a:lnTo>
                  <a:lnTo>
                    <a:pt x="366" y="588"/>
                  </a:lnTo>
                  <a:lnTo>
                    <a:pt x="364" y="591"/>
                  </a:lnTo>
                  <a:lnTo>
                    <a:pt x="363" y="592"/>
                  </a:lnTo>
                  <a:lnTo>
                    <a:pt x="362" y="593"/>
                  </a:lnTo>
                  <a:lnTo>
                    <a:pt x="361" y="593"/>
                  </a:lnTo>
                  <a:lnTo>
                    <a:pt x="361" y="593"/>
                  </a:lnTo>
                  <a:lnTo>
                    <a:pt x="360" y="593"/>
                  </a:lnTo>
                  <a:lnTo>
                    <a:pt x="359" y="593"/>
                  </a:lnTo>
                  <a:lnTo>
                    <a:pt x="358" y="593"/>
                  </a:lnTo>
                  <a:lnTo>
                    <a:pt x="358" y="593"/>
                  </a:lnTo>
                  <a:lnTo>
                    <a:pt x="357" y="592"/>
                  </a:lnTo>
                  <a:lnTo>
                    <a:pt x="354" y="590"/>
                  </a:lnTo>
                  <a:lnTo>
                    <a:pt x="352" y="589"/>
                  </a:lnTo>
                  <a:lnTo>
                    <a:pt x="351" y="588"/>
                  </a:lnTo>
                  <a:lnTo>
                    <a:pt x="349" y="588"/>
                  </a:lnTo>
                  <a:lnTo>
                    <a:pt x="348" y="587"/>
                  </a:lnTo>
                  <a:lnTo>
                    <a:pt x="346" y="587"/>
                  </a:lnTo>
                  <a:lnTo>
                    <a:pt x="345" y="587"/>
                  </a:lnTo>
                  <a:lnTo>
                    <a:pt x="343" y="587"/>
                  </a:lnTo>
                  <a:lnTo>
                    <a:pt x="338" y="588"/>
                  </a:lnTo>
                  <a:lnTo>
                    <a:pt x="336" y="588"/>
                  </a:lnTo>
                  <a:lnTo>
                    <a:pt x="335" y="588"/>
                  </a:lnTo>
                  <a:lnTo>
                    <a:pt x="335" y="589"/>
                  </a:lnTo>
                  <a:lnTo>
                    <a:pt x="334" y="589"/>
                  </a:lnTo>
                  <a:lnTo>
                    <a:pt x="333" y="589"/>
                  </a:lnTo>
                  <a:lnTo>
                    <a:pt x="333" y="590"/>
                  </a:lnTo>
                  <a:lnTo>
                    <a:pt x="332" y="591"/>
                  </a:lnTo>
                  <a:lnTo>
                    <a:pt x="330" y="594"/>
                  </a:lnTo>
                  <a:lnTo>
                    <a:pt x="328" y="596"/>
                  </a:lnTo>
                  <a:lnTo>
                    <a:pt x="327" y="597"/>
                  </a:lnTo>
                  <a:lnTo>
                    <a:pt x="326" y="598"/>
                  </a:lnTo>
                  <a:lnTo>
                    <a:pt x="325" y="599"/>
                  </a:lnTo>
                  <a:lnTo>
                    <a:pt x="325" y="600"/>
                  </a:lnTo>
                  <a:lnTo>
                    <a:pt x="324" y="600"/>
                  </a:lnTo>
                  <a:lnTo>
                    <a:pt x="323" y="601"/>
                  </a:lnTo>
                  <a:lnTo>
                    <a:pt x="322" y="601"/>
                  </a:lnTo>
                  <a:lnTo>
                    <a:pt x="322" y="601"/>
                  </a:lnTo>
                  <a:lnTo>
                    <a:pt x="320" y="601"/>
                  </a:lnTo>
                  <a:lnTo>
                    <a:pt x="319" y="600"/>
                  </a:lnTo>
                  <a:lnTo>
                    <a:pt x="317" y="600"/>
                  </a:lnTo>
                  <a:lnTo>
                    <a:pt x="316" y="600"/>
                  </a:lnTo>
                  <a:lnTo>
                    <a:pt x="315" y="599"/>
                  </a:lnTo>
                  <a:lnTo>
                    <a:pt x="314" y="599"/>
                  </a:lnTo>
                  <a:lnTo>
                    <a:pt x="312" y="597"/>
                  </a:lnTo>
                  <a:lnTo>
                    <a:pt x="311" y="596"/>
                  </a:lnTo>
                  <a:lnTo>
                    <a:pt x="310" y="595"/>
                  </a:lnTo>
                  <a:lnTo>
                    <a:pt x="309" y="595"/>
                  </a:lnTo>
                  <a:lnTo>
                    <a:pt x="308" y="595"/>
                  </a:lnTo>
                  <a:lnTo>
                    <a:pt x="307" y="595"/>
                  </a:lnTo>
                  <a:lnTo>
                    <a:pt x="305" y="595"/>
                  </a:lnTo>
                  <a:lnTo>
                    <a:pt x="304" y="595"/>
                  </a:lnTo>
                  <a:lnTo>
                    <a:pt x="302" y="595"/>
                  </a:lnTo>
                  <a:lnTo>
                    <a:pt x="301" y="596"/>
                  </a:lnTo>
                  <a:lnTo>
                    <a:pt x="300" y="596"/>
                  </a:lnTo>
                  <a:lnTo>
                    <a:pt x="299" y="597"/>
                  </a:lnTo>
                  <a:lnTo>
                    <a:pt x="299" y="597"/>
                  </a:lnTo>
                  <a:lnTo>
                    <a:pt x="299" y="598"/>
                  </a:lnTo>
                  <a:lnTo>
                    <a:pt x="298" y="598"/>
                  </a:lnTo>
                  <a:lnTo>
                    <a:pt x="298" y="598"/>
                  </a:lnTo>
                  <a:lnTo>
                    <a:pt x="298" y="598"/>
                  </a:lnTo>
                  <a:lnTo>
                    <a:pt x="297" y="597"/>
                  </a:lnTo>
                  <a:lnTo>
                    <a:pt x="297" y="596"/>
                  </a:lnTo>
                  <a:lnTo>
                    <a:pt x="295" y="593"/>
                  </a:lnTo>
                  <a:lnTo>
                    <a:pt x="295" y="592"/>
                  </a:lnTo>
                  <a:lnTo>
                    <a:pt x="294" y="591"/>
                  </a:lnTo>
                  <a:lnTo>
                    <a:pt x="293" y="590"/>
                  </a:lnTo>
                  <a:lnTo>
                    <a:pt x="293" y="589"/>
                  </a:lnTo>
                  <a:lnTo>
                    <a:pt x="292" y="588"/>
                  </a:lnTo>
                  <a:lnTo>
                    <a:pt x="291" y="587"/>
                  </a:lnTo>
                  <a:lnTo>
                    <a:pt x="288" y="585"/>
                  </a:lnTo>
                  <a:lnTo>
                    <a:pt x="287" y="584"/>
                  </a:lnTo>
                  <a:lnTo>
                    <a:pt x="285" y="584"/>
                  </a:lnTo>
                  <a:lnTo>
                    <a:pt x="283" y="582"/>
                  </a:lnTo>
                  <a:lnTo>
                    <a:pt x="280" y="581"/>
                  </a:lnTo>
                  <a:lnTo>
                    <a:pt x="278" y="580"/>
                  </a:lnTo>
                  <a:lnTo>
                    <a:pt x="276" y="579"/>
                  </a:lnTo>
                  <a:lnTo>
                    <a:pt x="275" y="578"/>
                  </a:lnTo>
                  <a:lnTo>
                    <a:pt x="274" y="577"/>
                  </a:lnTo>
                  <a:lnTo>
                    <a:pt x="273" y="576"/>
                  </a:lnTo>
                  <a:lnTo>
                    <a:pt x="272" y="575"/>
                  </a:lnTo>
                  <a:lnTo>
                    <a:pt x="271" y="572"/>
                  </a:lnTo>
                  <a:lnTo>
                    <a:pt x="270" y="571"/>
                  </a:lnTo>
                  <a:lnTo>
                    <a:pt x="269" y="570"/>
                  </a:lnTo>
                  <a:lnTo>
                    <a:pt x="268" y="569"/>
                  </a:lnTo>
                  <a:lnTo>
                    <a:pt x="268" y="569"/>
                  </a:lnTo>
                  <a:lnTo>
                    <a:pt x="267" y="569"/>
                  </a:lnTo>
                  <a:lnTo>
                    <a:pt x="266" y="568"/>
                  </a:lnTo>
                  <a:lnTo>
                    <a:pt x="265" y="568"/>
                  </a:lnTo>
                  <a:lnTo>
                    <a:pt x="264" y="568"/>
                  </a:lnTo>
                  <a:lnTo>
                    <a:pt x="261" y="568"/>
                  </a:lnTo>
                  <a:lnTo>
                    <a:pt x="261" y="568"/>
                  </a:lnTo>
                  <a:lnTo>
                    <a:pt x="260" y="567"/>
                  </a:lnTo>
                  <a:lnTo>
                    <a:pt x="259" y="567"/>
                  </a:lnTo>
                  <a:lnTo>
                    <a:pt x="259" y="567"/>
                  </a:lnTo>
                  <a:lnTo>
                    <a:pt x="259" y="566"/>
                  </a:lnTo>
                  <a:lnTo>
                    <a:pt x="259" y="565"/>
                  </a:lnTo>
                  <a:lnTo>
                    <a:pt x="259" y="565"/>
                  </a:lnTo>
                  <a:lnTo>
                    <a:pt x="259" y="564"/>
                  </a:lnTo>
                  <a:lnTo>
                    <a:pt x="259" y="563"/>
                  </a:lnTo>
                  <a:lnTo>
                    <a:pt x="259" y="563"/>
                  </a:lnTo>
                  <a:lnTo>
                    <a:pt x="260" y="561"/>
                  </a:lnTo>
                  <a:lnTo>
                    <a:pt x="261" y="560"/>
                  </a:lnTo>
                  <a:lnTo>
                    <a:pt x="262" y="558"/>
                  </a:lnTo>
                  <a:lnTo>
                    <a:pt x="264" y="555"/>
                  </a:lnTo>
                  <a:lnTo>
                    <a:pt x="265" y="555"/>
                  </a:lnTo>
                  <a:lnTo>
                    <a:pt x="267" y="553"/>
                  </a:lnTo>
                  <a:lnTo>
                    <a:pt x="270" y="549"/>
                  </a:lnTo>
                  <a:lnTo>
                    <a:pt x="271" y="548"/>
                  </a:lnTo>
                  <a:lnTo>
                    <a:pt x="272" y="547"/>
                  </a:lnTo>
                  <a:lnTo>
                    <a:pt x="272" y="546"/>
                  </a:lnTo>
                  <a:lnTo>
                    <a:pt x="273" y="545"/>
                  </a:lnTo>
                  <a:lnTo>
                    <a:pt x="274" y="541"/>
                  </a:lnTo>
                  <a:lnTo>
                    <a:pt x="275" y="540"/>
                  </a:lnTo>
                  <a:lnTo>
                    <a:pt x="275" y="539"/>
                  </a:lnTo>
                  <a:lnTo>
                    <a:pt x="277" y="535"/>
                  </a:lnTo>
                  <a:lnTo>
                    <a:pt x="278" y="534"/>
                  </a:lnTo>
                  <a:lnTo>
                    <a:pt x="279" y="533"/>
                  </a:lnTo>
                  <a:lnTo>
                    <a:pt x="279" y="532"/>
                  </a:lnTo>
                  <a:lnTo>
                    <a:pt x="279" y="531"/>
                  </a:lnTo>
                  <a:lnTo>
                    <a:pt x="280" y="528"/>
                  </a:lnTo>
                  <a:lnTo>
                    <a:pt x="280" y="527"/>
                  </a:lnTo>
                  <a:lnTo>
                    <a:pt x="281" y="525"/>
                  </a:lnTo>
                  <a:lnTo>
                    <a:pt x="282" y="524"/>
                  </a:lnTo>
                  <a:lnTo>
                    <a:pt x="283" y="522"/>
                  </a:lnTo>
                  <a:lnTo>
                    <a:pt x="284" y="519"/>
                  </a:lnTo>
                  <a:lnTo>
                    <a:pt x="285" y="518"/>
                  </a:lnTo>
                  <a:lnTo>
                    <a:pt x="286" y="518"/>
                  </a:lnTo>
                  <a:lnTo>
                    <a:pt x="286" y="517"/>
                  </a:lnTo>
                  <a:lnTo>
                    <a:pt x="287" y="517"/>
                  </a:lnTo>
                  <a:lnTo>
                    <a:pt x="288" y="517"/>
                  </a:lnTo>
                  <a:lnTo>
                    <a:pt x="289" y="516"/>
                  </a:lnTo>
                  <a:lnTo>
                    <a:pt x="292" y="516"/>
                  </a:lnTo>
                  <a:lnTo>
                    <a:pt x="295" y="515"/>
                  </a:lnTo>
                  <a:lnTo>
                    <a:pt x="296" y="514"/>
                  </a:lnTo>
                  <a:lnTo>
                    <a:pt x="298" y="514"/>
                  </a:lnTo>
                  <a:lnTo>
                    <a:pt x="298" y="513"/>
                  </a:lnTo>
                  <a:lnTo>
                    <a:pt x="299" y="513"/>
                  </a:lnTo>
                  <a:lnTo>
                    <a:pt x="300" y="512"/>
                  </a:lnTo>
                  <a:lnTo>
                    <a:pt x="300" y="512"/>
                  </a:lnTo>
                  <a:lnTo>
                    <a:pt x="301" y="510"/>
                  </a:lnTo>
                  <a:lnTo>
                    <a:pt x="301" y="508"/>
                  </a:lnTo>
                  <a:lnTo>
                    <a:pt x="302" y="507"/>
                  </a:lnTo>
                  <a:lnTo>
                    <a:pt x="302" y="506"/>
                  </a:lnTo>
                  <a:lnTo>
                    <a:pt x="302" y="505"/>
                  </a:lnTo>
                  <a:lnTo>
                    <a:pt x="301" y="504"/>
                  </a:lnTo>
                  <a:lnTo>
                    <a:pt x="301" y="503"/>
                  </a:lnTo>
                  <a:lnTo>
                    <a:pt x="300" y="502"/>
                  </a:lnTo>
                  <a:lnTo>
                    <a:pt x="297" y="498"/>
                  </a:lnTo>
                  <a:lnTo>
                    <a:pt x="296" y="497"/>
                  </a:lnTo>
                  <a:lnTo>
                    <a:pt x="296" y="496"/>
                  </a:lnTo>
                  <a:lnTo>
                    <a:pt x="294" y="496"/>
                  </a:lnTo>
                  <a:lnTo>
                    <a:pt x="292" y="494"/>
                  </a:lnTo>
                  <a:lnTo>
                    <a:pt x="290" y="493"/>
                  </a:lnTo>
                  <a:lnTo>
                    <a:pt x="289" y="492"/>
                  </a:lnTo>
                  <a:lnTo>
                    <a:pt x="288" y="491"/>
                  </a:lnTo>
                  <a:lnTo>
                    <a:pt x="288" y="490"/>
                  </a:lnTo>
                  <a:lnTo>
                    <a:pt x="287" y="490"/>
                  </a:lnTo>
                  <a:lnTo>
                    <a:pt x="287" y="489"/>
                  </a:lnTo>
                  <a:lnTo>
                    <a:pt x="287" y="488"/>
                  </a:lnTo>
                  <a:lnTo>
                    <a:pt x="287" y="487"/>
                  </a:lnTo>
                  <a:lnTo>
                    <a:pt x="287" y="486"/>
                  </a:lnTo>
                  <a:lnTo>
                    <a:pt x="288" y="485"/>
                  </a:lnTo>
                  <a:lnTo>
                    <a:pt x="288" y="485"/>
                  </a:lnTo>
                  <a:lnTo>
                    <a:pt x="288" y="484"/>
                  </a:lnTo>
                  <a:lnTo>
                    <a:pt x="287" y="483"/>
                  </a:lnTo>
                  <a:lnTo>
                    <a:pt x="287" y="482"/>
                  </a:lnTo>
                  <a:lnTo>
                    <a:pt x="287" y="481"/>
                  </a:lnTo>
                  <a:lnTo>
                    <a:pt x="286" y="481"/>
                  </a:lnTo>
                  <a:lnTo>
                    <a:pt x="285" y="480"/>
                  </a:lnTo>
                  <a:lnTo>
                    <a:pt x="284" y="479"/>
                  </a:lnTo>
                  <a:lnTo>
                    <a:pt x="283" y="479"/>
                  </a:lnTo>
                  <a:lnTo>
                    <a:pt x="282" y="478"/>
                  </a:lnTo>
                  <a:lnTo>
                    <a:pt x="281" y="478"/>
                  </a:lnTo>
                  <a:lnTo>
                    <a:pt x="280" y="478"/>
                  </a:lnTo>
                  <a:lnTo>
                    <a:pt x="280" y="478"/>
                  </a:lnTo>
                  <a:lnTo>
                    <a:pt x="279" y="478"/>
                  </a:lnTo>
                  <a:lnTo>
                    <a:pt x="278" y="478"/>
                  </a:lnTo>
                  <a:lnTo>
                    <a:pt x="277" y="478"/>
                  </a:lnTo>
                  <a:lnTo>
                    <a:pt x="277" y="478"/>
                  </a:lnTo>
                  <a:lnTo>
                    <a:pt x="275" y="479"/>
                  </a:lnTo>
                  <a:lnTo>
                    <a:pt x="273" y="480"/>
                  </a:lnTo>
                  <a:lnTo>
                    <a:pt x="273" y="480"/>
                  </a:lnTo>
                  <a:lnTo>
                    <a:pt x="269" y="480"/>
                  </a:lnTo>
                  <a:lnTo>
                    <a:pt x="267" y="481"/>
                  </a:lnTo>
                  <a:lnTo>
                    <a:pt x="265" y="481"/>
                  </a:lnTo>
                  <a:lnTo>
                    <a:pt x="262" y="483"/>
                  </a:lnTo>
                  <a:lnTo>
                    <a:pt x="260" y="483"/>
                  </a:lnTo>
                  <a:lnTo>
                    <a:pt x="259" y="484"/>
                  </a:lnTo>
                  <a:lnTo>
                    <a:pt x="257" y="484"/>
                  </a:lnTo>
                  <a:lnTo>
                    <a:pt x="255" y="484"/>
                  </a:lnTo>
                  <a:lnTo>
                    <a:pt x="251" y="484"/>
                  </a:lnTo>
                  <a:lnTo>
                    <a:pt x="248" y="484"/>
                  </a:lnTo>
                  <a:lnTo>
                    <a:pt x="246" y="484"/>
                  </a:lnTo>
                  <a:lnTo>
                    <a:pt x="244" y="484"/>
                  </a:lnTo>
                  <a:lnTo>
                    <a:pt x="243" y="483"/>
                  </a:lnTo>
                  <a:lnTo>
                    <a:pt x="238" y="482"/>
                  </a:lnTo>
                  <a:lnTo>
                    <a:pt x="237" y="482"/>
                  </a:lnTo>
                  <a:lnTo>
                    <a:pt x="236" y="482"/>
                  </a:lnTo>
                  <a:lnTo>
                    <a:pt x="235" y="481"/>
                  </a:lnTo>
                  <a:lnTo>
                    <a:pt x="234" y="481"/>
                  </a:lnTo>
                  <a:lnTo>
                    <a:pt x="232" y="482"/>
                  </a:lnTo>
                  <a:lnTo>
                    <a:pt x="231" y="482"/>
                  </a:lnTo>
                  <a:lnTo>
                    <a:pt x="229" y="483"/>
                  </a:lnTo>
                  <a:lnTo>
                    <a:pt x="228" y="483"/>
                  </a:lnTo>
                  <a:lnTo>
                    <a:pt x="228" y="483"/>
                  </a:lnTo>
                  <a:lnTo>
                    <a:pt x="227" y="483"/>
                  </a:lnTo>
                  <a:lnTo>
                    <a:pt x="227" y="483"/>
                  </a:lnTo>
                  <a:lnTo>
                    <a:pt x="226" y="483"/>
                  </a:lnTo>
                  <a:lnTo>
                    <a:pt x="225" y="483"/>
                  </a:lnTo>
                  <a:lnTo>
                    <a:pt x="222" y="481"/>
                  </a:lnTo>
                  <a:lnTo>
                    <a:pt x="215" y="477"/>
                  </a:lnTo>
                  <a:lnTo>
                    <a:pt x="213" y="475"/>
                  </a:lnTo>
                  <a:lnTo>
                    <a:pt x="211" y="474"/>
                  </a:lnTo>
                  <a:lnTo>
                    <a:pt x="210" y="473"/>
                  </a:lnTo>
                  <a:lnTo>
                    <a:pt x="206" y="469"/>
                  </a:lnTo>
                  <a:lnTo>
                    <a:pt x="202" y="467"/>
                  </a:lnTo>
                  <a:lnTo>
                    <a:pt x="201" y="465"/>
                  </a:lnTo>
                  <a:lnTo>
                    <a:pt x="198" y="463"/>
                  </a:lnTo>
                  <a:lnTo>
                    <a:pt x="197" y="462"/>
                  </a:lnTo>
                  <a:lnTo>
                    <a:pt x="196" y="461"/>
                  </a:lnTo>
                  <a:lnTo>
                    <a:pt x="196" y="460"/>
                  </a:lnTo>
                  <a:lnTo>
                    <a:pt x="195" y="458"/>
                  </a:lnTo>
                  <a:lnTo>
                    <a:pt x="194" y="456"/>
                  </a:lnTo>
                  <a:lnTo>
                    <a:pt x="193" y="454"/>
                  </a:lnTo>
                  <a:lnTo>
                    <a:pt x="193" y="453"/>
                  </a:lnTo>
                  <a:lnTo>
                    <a:pt x="193" y="451"/>
                  </a:lnTo>
                  <a:lnTo>
                    <a:pt x="193" y="449"/>
                  </a:lnTo>
                  <a:lnTo>
                    <a:pt x="193" y="446"/>
                  </a:lnTo>
                  <a:lnTo>
                    <a:pt x="194" y="442"/>
                  </a:lnTo>
                  <a:lnTo>
                    <a:pt x="194" y="439"/>
                  </a:lnTo>
                  <a:lnTo>
                    <a:pt x="194" y="438"/>
                  </a:lnTo>
                  <a:lnTo>
                    <a:pt x="194" y="437"/>
                  </a:lnTo>
                  <a:lnTo>
                    <a:pt x="194" y="435"/>
                  </a:lnTo>
                  <a:lnTo>
                    <a:pt x="194" y="434"/>
                  </a:lnTo>
                  <a:lnTo>
                    <a:pt x="193" y="432"/>
                  </a:lnTo>
                  <a:lnTo>
                    <a:pt x="193" y="429"/>
                  </a:lnTo>
                  <a:lnTo>
                    <a:pt x="192" y="428"/>
                  </a:lnTo>
                  <a:lnTo>
                    <a:pt x="192" y="427"/>
                  </a:lnTo>
                  <a:lnTo>
                    <a:pt x="191" y="426"/>
                  </a:lnTo>
                  <a:lnTo>
                    <a:pt x="190" y="425"/>
                  </a:lnTo>
                  <a:lnTo>
                    <a:pt x="190" y="424"/>
                  </a:lnTo>
                  <a:lnTo>
                    <a:pt x="189" y="423"/>
                  </a:lnTo>
                  <a:lnTo>
                    <a:pt x="188" y="423"/>
                  </a:lnTo>
                  <a:lnTo>
                    <a:pt x="187" y="423"/>
                  </a:lnTo>
                  <a:lnTo>
                    <a:pt x="186" y="422"/>
                  </a:lnTo>
                  <a:lnTo>
                    <a:pt x="185" y="422"/>
                  </a:lnTo>
                  <a:lnTo>
                    <a:pt x="183" y="422"/>
                  </a:lnTo>
                  <a:lnTo>
                    <a:pt x="181" y="422"/>
                  </a:lnTo>
                  <a:lnTo>
                    <a:pt x="180" y="422"/>
                  </a:lnTo>
                  <a:lnTo>
                    <a:pt x="176" y="423"/>
                  </a:lnTo>
                  <a:lnTo>
                    <a:pt x="172" y="423"/>
                  </a:lnTo>
                  <a:lnTo>
                    <a:pt x="171" y="423"/>
                  </a:lnTo>
                  <a:lnTo>
                    <a:pt x="169" y="424"/>
                  </a:lnTo>
                  <a:lnTo>
                    <a:pt x="165" y="425"/>
                  </a:lnTo>
                  <a:lnTo>
                    <a:pt x="163" y="425"/>
                  </a:lnTo>
                  <a:lnTo>
                    <a:pt x="158" y="426"/>
                  </a:lnTo>
                  <a:lnTo>
                    <a:pt x="157" y="426"/>
                  </a:lnTo>
                  <a:lnTo>
                    <a:pt x="157" y="426"/>
                  </a:lnTo>
                  <a:lnTo>
                    <a:pt x="156" y="425"/>
                  </a:lnTo>
                  <a:lnTo>
                    <a:pt x="155" y="425"/>
                  </a:lnTo>
                  <a:lnTo>
                    <a:pt x="154" y="424"/>
                  </a:lnTo>
                  <a:lnTo>
                    <a:pt x="153" y="422"/>
                  </a:lnTo>
                  <a:lnTo>
                    <a:pt x="152" y="422"/>
                  </a:lnTo>
                  <a:lnTo>
                    <a:pt x="151" y="421"/>
                  </a:lnTo>
                  <a:lnTo>
                    <a:pt x="149" y="420"/>
                  </a:lnTo>
                  <a:lnTo>
                    <a:pt x="147" y="419"/>
                  </a:lnTo>
                  <a:lnTo>
                    <a:pt x="144" y="418"/>
                  </a:lnTo>
                  <a:lnTo>
                    <a:pt x="139" y="416"/>
                  </a:lnTo>
                  <a:lnTo>
                    <a:pt x="132" y="415"/>
                  </a:lnTo>
                  <a:lnTo>
                    <a:pt x="131" y="414"/>
                  </a:lnTo>
                  <a:lnTo>
                    <a:pt x="130" y="414"/>
                  </a:lnTo>
                  <a:lnTo>
                    <a:pt x="129" y="414"/>
                  </a:lnTo>
                  <a:lnTo>
                    <a:pt x="128" y="414"/>
                  </a:lnTo>
                  <a:lnTo>
                    <a:pt x="128" y="414"/>
                  </a:lnTo>
                  <a:lnTo>
                    <a:pt x="127" y="415"/>
                  </a:lnTo>
                  <a:lnTo>
                    <a:pt x="125" y="415"/>
                  </a:lnTo>
                  <a:lnTo>
                    <a:pt x="121" y="417"/>
                  </a:lnTo>
                  <a:lnTo>
                    <a:pt x="120" y="418"/>
                  </a:lnTo>
                  <a:lnTo>
                    <a:pt x="118" y="419"/>
                  </a:lnTo>
                  <a:lnTo>
                    <a:pt x="117" y="419"/>
                  </a:lnTo>
                  <a:lnTo>
                    <a:pt x="115" y="419"/>
                  </a:lnTo>
                  <a:lnTo>
                    <a:pt x="114" y="419"/>
                  </a:lnTo>
                  <a:lnTo>
                    <a:pt x="112" y="419"/>
                  </a:lnTo>
                  <a:lnTo>
                    <a:pt x="110" y="418"/>
                  </a:lnTo>
                  <a:lnTo>
                    <a:pt x="109" y="418"/>
                  </a:lnTo>
                  <a:lnTo>
                    <a:pt x="109" y="417"/>
                  </a:lnTo>
                  <a:lnTo>
                    <a:pt x="108" y="417"/>
                  </a:lnTo>
                  <a:lnTo>
                    <a:pt x="107" y="416"/>
                  </a:lnTo>
                  <a:lnTo>
                    <a:pt x="106" y="415"/>
                  </a:lnTo>
                  <a:lnTo>
                    <a:pt x="105" y="415"/>
                  </a:lnTo>
                  <a:lnTo>
                    <a:pt x="102" y="411"/>
                  </a:lnTo>
                  <a:lnTo>
                    <a:pt x="101" y="409"/>
                  </a:lnTo>
                  <a:lnTo>
                    <a:pt x="99" y="408"/>
                  </a:lnTo>
                  <a:lnTo>
                    <a:pt x="98" y="407"/>
                  </a:lnTo>
                  <a:lnTo>
                    <a:pt x="97" y="406"/>
                  </a:lnTo>
                  <a:lnTo>
                    <a:pt x="96" y="406"/>
                  </a:lnTo>
                  <a:lnTo>
                    <a:pt x="96" y="406"/>
                  </a:lnTo>
                  <a:lnTo>
                    <a:pt x="95" y="405"/>
                  </a:lnTo>
                  <a:lnTo>
                    <a:pt x="94" y="405"/>
                  </a:lnTo>
                  <a:lnTo>
                    <a:pt x="92" y="405"/>
                  </a:lnTo>
                  <a:lnTo>
                    <a:pt x="88" y="404"/>
                  </a:lnTo>
                  <a:lnTo>
                    <a:pt x="87" y="404"/>
                  </a:lnTo>
                  <a:lnTo>
                    <a:pt x="86" y="404"/>
                  </a:lnTo>
                  <a:lnTo>
                    <a:pt x="85" y="403"/>
                  </a:lnTo>
                  <a:lnTo>
                    <a:pt x="84" y="403"/>
                  </a:lnTo>
                  <a:lnTo>
                    <a:pt x="83" y="402"/>
                  </a:lnTo>
                  <a:lnTo>
                    <a:pt x="82" y="402"/>
                  </a:lnTo>
                  <a:lnTo>
                    <a:pt x="82" y="402"/>
                  </a:lnTo>
                  <a:lnTo>
                    <a:pt x="82" y="401"/>
                  </a:lnTo>
                  <a:lnTo>
                    <a:pt x="82" y="401"/>
                  </a:lnTo>
                  <a:lnTo>
                    <a:pt x="83" y="401"/>
                  </a:lnTo>
                  <a:lnTo>
                    <a:pt x="84" y="400"/>
                  </a:lnTo>
                  <a:lnTo>
                    <a:pt x="85" y="399"/>
                  </a:lnTo>
                  <a:lnTo>
                    <a:pt x="86" y="399"/>
                  </a:lnTo>
                  <a:lnTo>
                    <a:pt x="86" y="398"/>
                  </a:lnTo>
                  <a:lnTo>
                    <a:pt x="87" y="397"/>
                  </a:lnTo>
                  <a:lnTo>
                    <a:pt x="87" y="397"/>
                  </a:lnTo>
                  <a:lnTo>
                    <a:pt x="87" y="396"/>
                  </a:lnTo>
                  <a:lnTo>
                    <a:pt x="88" y="394"/>
                  </a:lnTo>
                  <a:lnTo>
                    <a:pt x="88" y="393"/>
                  </a:lnTo>
                  <a:lnTo>
                    <a:pt x="88" y="393"/>
                  </a:lnTo>
                  <a:lnTo>
                    <a:pt x="88" y="392"/>
                  </a:lnTo>
                  <a:lnTo>
                    <a:pt x="87" y="391"/>
                  </a:lnTo>
                  <a:lnTo>
                    <a:pt x="87" y="390"/>
                  </a:lnTo>
                  <a:lnTo>
                    <a:pt x="86" y="390"/>
                  </a:lnTo>
                  <a:lnTo>
                    <a:pt x="86" y="389"/>
                  </a:lnTo>
                  <a:lnTo>
                    <a:pt x="85" y="389"/>
                  </a:lnTo>
                  <a:lnTo>
                    <a:pt x="84" y="388"/>
                  </a:lnTo>
                  <a:lnTo>
                    <a:pt x="82" y="387"/>
                  </a:lnTo>
                  <a:lnTo>
                    <a:pt x="80" y="387"/>
                  </a:lnTo>
                  <a:lnTo>
                    <a:pt x="75" y="385"/>
                  </a:lnTo>
                  <a:lnTo>
                    <a:pt x="74" y="384"/>
                  </a:lnTo>
                  <a:lnTo>
                    <a:pt x="72" y="384"/>
                  </a:lnTo>
                  <a:lnTo>
                    <a:pt x="70" y="383"/>
                  </a:lnTo>
                  <a:lnTo>
                    <a:pt x="68" y="381"/>
                  </a:lnTo>
                  <a:lnTo>
                    <a:pt x="66" y="380"/>
                  </a:lnTo>
                  <a:lnTo>
                    <a:pt x="63" y="377"/>
                  </a:lnTo>
                  <a:lnTo>
                    <a:pt x="62" y="376"/>
                  </a:lnTo>
                  <a:lnTo>
                    <a:pt x="61" y="376"/>
                  </a:lnTo>
                  <a:lnTo>
                    <a:pt x="60" y="375"/>
                  </a:lnTo>
                  <a:lnTo>
                    <a:pt x="59" y="375"/>
                  </a:lnTo>
                  <a:lnTo>
                    <a:pt x="58" y="375"/>
                  </a:lnTo>
                  <a:lnTo>
                    <a:pt x="57" y="375"/>
                  </a:lnTo>
                  <a:lnTo>
                    <a:pt x="56" y="375"/>
                  </a:lnTo>
                  <a:lnTo>
                    <a:pt x="54" y="375"/>
                  </a:lnTo>
                  <a:lnTo>
                    <a:pt x="53" y="376"/>
                  </a:lnTo>
                  <a:lnTo>
                    <a:pt x="51" y="376"/>
                  </a:lnTo>
                  <a:lnTo>
                    <a:pt x="49" y="377"/>
                  </a:lnTo>
                  <a:lnTo>
                    <a:pt x="44" y="380"/>
                  </a:lnTo>
                  <a:lnTo>
                    <a:pt x="42" y="380"/>
                  </a:lnTo>
                  <a:lnTo>
                    <a:pt x="41" y="381"/>
                  </a:lnTo>
                  <a:lnTo>
                    <a:pt x="40" y="381"/>
                  </a:lnTo>
                  <a:lnTo>
                    <a:pt x="39" y="381"/>
                  </a:lnTo>
                  <a:lnTo>
                    <a:pt x="38" y="381"/>
                  </a:lnTo>
                  <a:lnTo>
                    <a:pt x="36" y="380"/>
                  </a:lnTo>
                  <a:lnTo>
                    <a:pt x="36" y="380"/>
                  </a:lnTo>
                  <a:lnTo>
                    <a:pt x="35" y="380"/>
                  </a:lnTo>
                  <a:lnTo>
                    <a:pt x="33" y="378"/>
                  </a:lnTo>
                  <a:lnTo>
                    <a:pt x="30" y="376"/>
                  </a:lnTo>
                  <a:lnTo>
                    <a:pt x="27" y="373"/>
                  </a:lnTo>
                  <a:lnTo>
                    <a:pt x="25" y="371"/>
                  </a:lnTo>
                  <a:lnTo>
                    <a:pt x="22" y="368"/>
                  </a:lnTo>
                  <a:lnTo>
                    <a:pt x="21" y="367"/>
                  </a:lnTo>
                  <a:lnTo>
                    <a:pt x="16" y="362"/>
                  </a:lnTo>
                  <a:lnTo>
                    <a:pt x="15" y="361"/>
                  </a:lnTo>
                  <a:lnTo>
                    <a:pt x="15" y="360"/>
                  </a:lnTo>
                  <a:lnTo>
                    <a:pt x="12" y="356"/>
                  </a:lnTo>
                  <a:lnTo>
                    <a:pt x="9" y="352"/>
                  </a:lnTo>
                  <a:lnTo>
                    <a:pt x="8" y="350"/>
                  </a:lnTo>
                  <a:lnTo>
                    <a:pt x="8" y="349"/>
                  </a:lnTo>
                  <a:lnTo>
                    <a:pt x="7" y="348"/>
                  </a:lnTo>
                  <a:lnTo>
                    <a:pt x="7" y="347"/>
                  </a:lnTo>
                  <a:lnTo>
                    <a:pt x="7" y="346"/>
                  </a:lnTo>
                  <a:lnTo>
                    <a:pt x="7" y="345"/>
                  </a:lnTo>
                  <a:lnTo>
                    <a:pt x="7" y="344"/>
                  </a:lnTo>
                  <a:lnTo>
                    <a:pt x="7" y="343"/>
                  </a:lnTo>
                  <a:lnTo>
                    <a:pt x="8" y="342"/>
                  </a:lnTo>
                  <a:lnTo>
                    <a:pt x="9" y="341"/>
                  </a:lnTo>
                  <a:lnTo>
                    <a:pt x="10" y="339"/>
                  </a:lnTo>
                  <a:lnTo>
                    <a:pt x="11" y="337"/>
                  </a:lnTo>
                  <a:lnTo>
                    <a:pt x="13" y="335"/>
                  </a:lnTo>
                  <a:lnTo>
                    <a:pt x="13" y="334"/>
                  </a:lnTo>
                  <a:lnTo>
                    <a:pt x="14" y="333"/>
                  </a:lnTo>
                  <a:lnTo>
                    <a:pt x="14" y="333"/>
                  </a:lnTo>
                  <a:lnTo>
                    <a:pt x="14" y="332"/>
                  </a:lnTo>
                  <a:lnTo>
                    <a:pt x="14" y="332"/>
                  </a:lnTo>
                  <a:lnTo>
                    <a:pt x="13" y="331"/>
                  </a:lnTo>
                  <a:lnTo>
                    <a:pt x="12" y="329"/>
                  </a:lnTo>
                  <a:lnTo>
                    <a:pt x="11" y="328"/>
                  </a:lnTo>
                  <a:lnTo>
                    <a:pt x="11" y="327"/>
                  </a:lnTo>
                  <a:lnTo>
                    <a:pt x="10" y="326"/>
                  </a:lnTo>
                  <a:lnTo>
                    <a:pt x="9" y="325"/>
                  </a:lnTo>
                  <a:lnTo>
                    <a:pt x="6" y="323"/>
                  </a:lnTo>
                  <a:lnTo>
                    <a:pt x="4" y="321"/>
                  </a:lnTo>
                  <a:lnTo>
                    <a:pt x="3" y="320"/>
                  </a:lnTo>
                  <a:lnTo>
                    <a:pt x="2" y="319"/>
                  </a:lnTo>
                  <a:lnTo>
                    <a:pt x="1" y="317"/>
                  </a:lnTo>
                  <a:lnTo>
                    <a:pt x="1" y="316"/>
                  </a:lnTo>
                  <a:lnTo>
                    <a:pt x="1" y="316"/>
                  </a:lnTo>
                  <a:lnTo>
                    <a:pt x="0" y="314"/>
                  </a:lnTo>
                  <a:lnTo>
                    <a:pt x="0" y="313"/>
                  </a:lnTo>
                  <a:lnTo>
                    <a:pt x="0" y="312"/>
                  </a:lnTo>
                  <a:lnTo>
                    <a:pt x="0" y="310"/>
                  </a:lnTo>
                  <a:lnTo>
                    <a:pt x="1" y="308"/>
                  </a:lnTo>
                  <a:lnTo>
                    <a:pt x="1" y="307"/>
                  </a:lnTo>
                  <a:lnTo>
                    <a:pt x="2" y="303"/>
                  </a:lnTo>
                  <a:lnTo>
                    <a:pt x="3" y="301"/>
                  </a:lnTo>
                  <a:lnTo>
                    <a:pt x="4" y="299"/>
                  </a:lnTo>
                  <a:lnTo>
                    <a:pt x="5" y="295"/>
                  </a:lnTo>
                  <a:lnTo>
                    <a:pt x="6" y="290"/>
                  </a:lnTo>
                  <a:lnTo>
                    <a:pt x="6" y="289"/>
                  </a:lnTo>
                  <a:lnTo>
                    <a:pt x="6" y="289"/>
                  </a:lnTo>
                  <a:lnTo>
                    <a:pt x="6" y="288"/>
                  </a:lnTo>
                  <a:lnTo>
                    <a:pt x="5" y="287"/>
                  </a:lnTo>
                  <a:lnTo>
                    <a:pt x="5" y="286"/>
                  </a:lnTo>
                  <a:lnTo>
                    <a:pt x="5" y="285"/>
                  </a:lnTo>
                  <a:lnTo>
                    <a:pt x="6" y="284"/>
                  </a:lnTo>
                  <a:lnTo>
                    <a:pt x="6" y="283"/>
                  </a:lnTo>
                  <a:lnTo>
                    <a:pt x="7" y="279"/>
                  </a:lnTo>
                  <a:lnTo>
                    <a:pt x="9" y="275"/>
                  </a:lnTo>
                  <a:lnTo>
                    <a:pt x="11" y="270"/>
                  </a:lnTo>
                  <a:lnTo>
                    <a:pt x="11" y="268"/>
                  </a:lnTo>
                  <a:lnTo>
                    <a:pt x="12" y="266"/>
                  </a:lnTo>
                  <a:lnTo>
                    <a:pt x="12" y="265"/>
                  </a:lnTo>
                  <a:lnTo>
                    <a:pt x="13" y="263"/>
                  </a:lnTo>
                  <a:lnTo>
                    <a:pt x="13" y="260"/>
                  </a:lnTo>
                  <a:lnTo>
                    <a:pt x="13" y="259"/>
                  </a:lnTo>
                  <a:lnTo>
                    <a:pt x="13" y="255"/>
                  </a:lnTo>
                  <a:lnTo>
                    <a:pt x="13" y="254"/>
                  </a:lnTo>
                  <a:lnTo>
                    <a:pt x="13" y="252"/>
                  </a:lnTo>
                  <a:lnTo>
                    <a:pt x="14" y="248"/>
                  </a:lnTo>
                  <a:lnTo>
                    <a:pt x="14" y="247"/>
                  </a:lnTo>
                  <a:lnTo>
                    <a:pt x="14" y="245"/>
                  </a:lnTo>
                  <a:lnTo>
                    <a:pt x="13" y="242"/>
                  </a:lnTo>
                  <a:lnTo>
                    <a:pt x="13" y="241"/>
                  </a:lnTo>
                  <a:lnTo>
                    <a:pt x="13" y="240"/>
                  </a:lnTo>
                  <a:lnTo>
                    <a:pt x="12" y="238"/>
                  </a:lnTo>
                  <a:lnTo>
                    <a:pt x="12" y="237"/>
                  </a:lnTo>
                  <a:lnTo>
                    <a:pt x="11" y="235"/>
                  </a:lnTo>
                  <a:lnTo>
                    <a:pt x="11" y="234"/>
                  </a:lnTo>
                  <a:lnTo>
                    <a:pt x="8" y="230"/>
                  </a:lnTo>
                  <a:lnTo>
                    <a:pt x="7" y="229"/>
                  </a:lnTo>
                  <a:lnTo>
                    <a:pt x="7" y="228"/>
                  </a:lnTo>
                  <a:lnTo>
                    <a:pt x="7" y="227"/>
                  </a:lnTo>
                  <a:lnTo>
                    <a:pt x="7" y="227"/>
                  </a:lnTo>
                  <a:lnTo>
                    <a:pt x="7" y="226"/>
                  </a:lnTo>
                  <a:lnTo>
                    <a:pt x="7" y="225"/>
                  </a:lnTo>
                  <a:lnTo>
                    <a:pt x="7" y="225"/>
                  </a:lnTo>
                  <a:lnTo>
                    <a:pt x="8" y="225"/>
                  </a:lnTo>
                  <a:lnTo>
                    <a:pt x="8" y="224"/>
                  </a:lnTo>
                  <a:lnTo>
                    <a:pt x="9" y="223"/>
                  </a:lnTo>
                  <a:lnTo>
                    <a:pt x="10" y="223"/>
                  </a:lnTo>
                  <a:lnTo>
                    <a:pt x="11" y="222"/>
                  </a:lnTo>
                  <a:lnTo>
                    <a:pt x="13" y="222"/>
                  </a:lnTo>
                  <a:lnTo>
                    <a:pt x="14" y="221"/>
                  </a:lnTo>
                  <a:lnTo>
                    <a:pt x="15" y="221"/>
                  </a:lnTo>
                  <a:lnTo>
                    <a:pt x="16" y="220"/>
                  </a:lnTo>
                  <a:lnTo>
                    <a:pt x="16" y="219"/>
                  </a:lnTo>
                  <a:lnTo>
                    <a:pt x="17" y="218"/>
                  </a:lnTo>
                  <a:lnTo>
                    <a:pt x="17" y="217"/>
                  </a:lnTo>
                  <a:lnTo>
                    <a:pt x="17" y="217"/>
                  </a:lnTo>
                  <a:lnTo>
                    <a:pt x="17" y="216"/>
                  </a:lnTo>
                  <a:lnTo>
                    <a:pt x="17" y="215"/>
                  </a:lnTo>
                  <a:lnTo>
                    <a:pt x="17" y="213"/>
                  </a:lnTo>
                  <a:lnTo>
                    <a:pt x="17" y="212"/>
                  </a:lnTo>
                  <a:lnTo>
                    <a:pt x="16" y="206"/>
                  </a:lnTo>
                  <a:lnTo>
                    <a:pt x="16" y="205"/>
                  </a:lnTo>
                  <a:lnTo>
                    <a:pt x="16" y="205"/>
                  </a:lnTo>
                  <a:lnTo>
                    <a:pt x="16" y="204"/>
                  </a:lnTo>
                  <a:lnTo>
                    <a:pt x="18" y="201"/>
                  </a:lnTo>
                  <a:lnTo>
                    <a:pt x="18" y="200"/>
                  </a:lnTo>
                  <a:lnTo>
                    <a:pt x="19" y="198"/>
                  </a:lnTo>
                  <a:lnTo>
                    <a:pt x="19" y="194"/>
                  </a:lnTo>
                  <a:lnTo>
                    <a:pt x="20" y="193"/>
                  </a:lnTo>
                  <a:lnTo>
                    <a:pt x="20" y="192"/>
                  </a:lnTo>
                  <a:lnTo>
                    <a:pt x="20" y="191"/>
                  </a:lnTo>
                  <a:lnTo>
                    <a:pt x="21" y="190"/>
                  </a:lnTo>
                  <a:lnTo>
                    <a:pt x="21" y="189"/>
                  </a:lnTo>
                  <a:lnTo>
                    <a:pt x="22" y="188"/>
                  </a:lnTo>
                  <a:lnTo>
                    <a:pt x="22" y="188"/>
                  </a:lnTo>
                  <a:lnTo>
                    <a:pt x="23" y="188"/>
                  </a:lnTo>
                  <a:lnTo>
                    <a:pt x="23" y="187"/>
                  </a:lnTo>
                  <a:lnTo>
                    <a:pt x="25" y="187"/>
                  </a:lnTo>
                  <a:lnTo>
                    <a:pt x="31" y="185"/>
                  </a:lnTo>
                  <a:lnTo>
                    <a:pt x="33" y="185"/>
                  </a:lnTo>
                  <a:lnTo>
                    <a:pt x="34" y="184"/>
                  </a:lnTo>
                  <a:lnTo>
                    <a:pt x="35" y="184"/>
                  </a:lnTo>
                  <a:lnTo>
                    <a:pt x="36" y="183"/>
                  </a:lnTo>
                  <a:lnTo>
                    <a:pt x="36" y="183"/>
                  </a:lnTo>
                  <a:lnTo>
                    <a:pt x="37" y="182"/>
                  </a:lnTo>
                  <a:lnTo>
                    <a:pt x="37" y="182"/>
                  </a:lnTo>
                  <a:lnTo>
                    <a:pt x="37" y="181"/>
                  </a:lnTo>
                  <a:lnTo>
                    <a:pt x="37" y="181"/>
                  </a:lnTo>
                  <a:lnTo>
                    <a:pt x="37" y="180"/>
                  </a:lnTo>
                  <a:lnTo>
                    <a:pt x="37" y="179"/>
                  </a:lnTo>
                  <a:lnTo>
                    <a:pt x="36" y="176"/>
                  </a:lnTo>
                  <a:lnTo>
                    <a:pt x="36" y="175"/>
                  </a:lnTo>
                  <a:lnTo>
                    <a:pt x="36" y="174"/>
                  </a:lnTo>
                  <a:lnTo>
                    <a:pt x="36" y="173"/>
                  </a:lnTo>
                  <a:lnTo>
                    <a:pt x="36" y="173"/>
                  </a:lnTo>
                  <a:lnTo>
                    <a:pt x="37" y="172"/>
                  </a:lnTo>
                  <a:lnTo>
                    <a:pt x="37" y="171"/>
                  </a:lnTo>
                  <a:lnTo>
                    <a:pt x="38" y="171"/>
                  </a:lnTo>
                  <a:lnTo>
                    <a:pt x="39" y="170"/>
                  </a:lnTo>
                  <a:lnTo>
                    <a:pt x="39" y="170"/>
                  </a:lnTo>
                  <a:lnTo>
                    <a:pt x="40" y="170"/>
                  </a:lnTo>
                  <a:lnTo>
                    <a:pt x="41" y="169"/>
                  </a:lnTo>
                  <a:lnTo>
                    <a:pt x="42" y="169"/>
                  </a:lnTo>
                  <a:lnTo>
                    <a:pt x="43" y="169"/>
                  </a:lnTo>
                  <a:lnTo>
                    <a:pt x="45" y="169"/>
                  </a:lnTo>
                  <a:lnTo>
                    <a:pt x="46" y="169"/>
                  </a:lnTo>
                  <a:lnTo>
                    <a:pt x="51" y="171"/>
                  </a:lnTo>
                  <a:lnTo>
                    <a:pt x="53" y="171"/>
                  </a:lnTo>
                  <a:lnTo>
                    <a:pt x="55" y="171"/>
                  </a:lnTo>
                  <a:lnTo>
                    <a:pt x="56" y="172"/>
                  </a:lnTo>
                  <a:lnTo>
                    <a:pt x="60" y="172"/>
                  </a:lnTo>
                  <a:lnTo>
                    <a:pt x="62" y="172"/>
                  </a:lnTo>
                  <a:lnTo>
                    <a:pt x="68" y="173"/>
                  </a:lnTo>
                  <a:lnTo>
                    <a:pt x="69" y="173"/>
                  </a:lnTo>
                  <a:lnTo>
                    <a:pt x="71" y="173"/>
                  </a:lnTo>
                  <a:lnTo>
                    <a:pt x="73" y="173"/>
                  </a:lnTo>
                  <a:lnTo>
                    <a:pt x="75" y="173"/>
                  </a:lnTo>
                  <a:lnTo>
                    <a:pt x="77" y="173"/>
                  </a:lnTo>
                  <a:lnTo>
                    <a:pt x="79" y="172"/>
                  </a:lnTo>
                  <a:lnTo>
                    <a:pt x="80" y="172"/>
                  </a:lnTo>
                  <a:lnTo>
                    <a:pt x="83" y="171"/>
                  </a:lnTo>
                  <a:lnTo>
                    <a:pt x="88" y="169"/>
                  </a:lnTo>
                  <a:lnTo>
                    <a:pt x="90" y="168"/>
                  </a:lnTo>
                  <a:lnTo>
                    <a:pt x="92" y="167"/>
                  </a:lnTo>
                  <a:lnTo>
                    <a:pt x="93" y="167"/>
                  </a:lnTo>
                  <a:lnTo>
                    <a:pt x="93" y="167"/>
                  </a:lnTo>
                  <a:lnTo>
                    <a:pt x="94" y="167"/>
                  </a:lnTo>
                  <a:lnTo>
                    <a:pt x="94" y="168"/>
                  </a:lnTo>
                  <a:lnTo>
                    <a:pt x="98" y="169"/>
                  </a:lnTo>
                  <a:lnTo>
                    <a:pt x="100" y="170"/>
                  </a:lnTo>
                  <a:lnTo>
                    <a:pt x="101" y="170"/>
                  </a:lnTo>
                  <a:lnTo>
                    <a:pt x="104" y="171"/>
                  </a:lnTo>
                  <a:lnTo>
                    <a:pt x="106" y="171"/>
                  </a:lnTo>
                  <a:lnTo>
                    <a:pt x="106" y="172"/>
                  </a:lnTo>
                  <a:lnTo>
                    <a:pt x="108" y="172"/>
                  </a:lnTo>
                  <a:lnTo>
                    <a:pt x="110" y="174"/>
                  </a:lnTo>
                  <a:lnTo>
                    <a:pt x="111" y="175"/>
                  </a:lnTo>
                  <a:lnTo>
                    <a:pt x="112" y="175"/>
                  </a:lnTo>
                  <a:lnTo>
                    <a:pt x="112" y="175"/>
                  </a:lnTo>
                  <a:lnTo>
                    <a:pt x="113" y="175"/>
                  </a:lnTo>
                  <a:lnTo>
                    <a:pt x="113" y="175"/>
                  </a:lnTo>
                  <a:lnTo>
                    <a:pt x="114" y="175"/>
                  </a:lnTo>
                  <a:lnTo>
                    <a:pt x="114" y="174"/>
                  </a:lnTo>
                  <a:lnTo>
                    <a:pt x="115" y="174"/>
                  </a:lnTo>
                  <a:lnTo>
                    <a:pt x="116" y="172"/>
                  </a:lnTo>
                  <a:lnTo>
                    <a:pt x="117" y="171"/>
                  </a:lnTo>
                  <a:lnTo>
                    <a:pt x="117" y="169"/>
                  </a:lnTo>
                  <a:lnTo>
                    <a:pt x="118" y="166"/>
                  </a:lnTo>
                  <a:lnTo>
                    <a:pt x="119" y="166"/>
                  </a:lnTo>
                  <a:lnTo>
                    <a:pt x="119" y="165"/>
                  </a:lnTo>
                  <a:lnTo>
                    <a:pt x="120" y="165"/>
                  </a:lnTo>
                  <a:lnTo>
                    <a:pt x="120" y="164"/>
                  </a:lnTo>
                  <a:lnTo>
                    <a:pt x="122" y="163"/>
                  </a:lnTo>
                  <a:lnTo>
                    <a:pt x="123" y="162"/>
                  </a:lnTo>
                  <a:lnTo>
                    <a:pt x="124" y="162"/>
                  </a:lnTo>
                  <a:lnTo>
                    <a:pt x="125" y="162"/>
                  </a:lnTo>
                  <a:lnTo>
                    <a:pt x="125" y="161"/>
                  </a:lnTo>
                  <a:lnTo>
                    <a:pt x="126" y="161"/>
                  </a:lnTo>
                  <a:lnTo>
                    <a:pt x="128" y="162"/>
                  </a:lnTo>
                  <a:lnTo>
                    <a:pt x="131" y="162"/>
                  </a:lnTo>
                  <a:lnTo>
                    <a:pt x="132" y="162"/>
                  </a:lnTo>
                  <a:lnTo>
                    <a:pt x="135" y="162"/>
                  </a:lnTo>
                  <a:lnTo>
                    <a:pt x="136" y="162"/>
                  </a:lnTo>
                  <a:lnTo>
                    <a:pt x="137" y="162"/>
                  </a:lnTo>
                  <a:lnTo>
                    <a:pt x="139" y="162"/>
                  </a:lnTo>
                  <a:lnTo>
                    <a:pt x="140" y="161"/>
                  </a:lnTo>
                  <a:lnTo>
                    <a:pt x="141" y="161"/>
                  </a:lnTo>
                  <a:lnTo>
                    <a:pt x="143" y="160"/>
                  </a:lnTo>
                  <a:lnTo>
                    <a:pt x="145" y="158"/>
                  </a:lnTo>
                  <a:lnTo>
                    <a:pt x="146" y="157"/>
                  </a:lnTo>
                  <a:lnTo>
                    <a:pt x="147" y="156"/>
                  </a:lnTo>
                  <a:lnTo>
                    <a:pt x="147" y="155"/>
                  </a:lnTo>
                  <a:lnTo>
                    <a:pt x="148" y="155"/>
                  </a:lnTo>
                  <a:lnTo>
                    <a:pt x="149" y="154"/>
                  </a:lnTo>
                  <a:lnTo>
                    <a:pt x="149" y="152"/>
                  </a:lnTo>
                  <a:lnTo>
                    <a:pt x="149" y="151"/>
                  </a:lnTo>
                  <a:lnTo>
                    <a:pt x="150" y="150"/>
                  </a:lnTo>
                  <a:lnTo>
                    <a:pt x="150" y="149"/>
                  </a:lnTo>
                  <a:lnTo>
                    <a:pt x="150" y="147"/>
                  </a:lnTo>
                  <a:lnTo>
                    <a:pt x="150" y="146"/>
                  </a:lnTo>
                  <a:lnTo>
                    <a:pt x="150" y="144"/>
                  </a:lnTo>
                  <a:lnTo>
                    <a:pt x="149" y="143"/>
                  </a:lnTo>
                  <a:lnTo>
                    <a:pt x="149" y="142"/>
                  </a:lnTo>
                  <a:lnTo>
                    <a:pt x="148" y="140"/>
                  </a:lnTo>
                  <a:lnTo>
                    <a:pt x="148" y="139"/>
                  </a:lnTo>
                  <a:lnTo>
                    <a:pt x="146" y="137"/>
                  </a:lnTo>
                  <a:lnTo>
                    <a:pt x="145" y="134"/>
                  </a:lnTo>
                  <a:lnTo>
                    <a:pt x="144" y="134"/>
                  </a:lnTo>
                  <a:lnTo>
                    <a:pt x="143" y="133"/>
                  </a:lnTo>
                  <a:lnTo>
                    <a:pt x="143" y="132"/>
                  </a:lnTo>
                  <a:lnTo>
                    <a:pt x="142" y="132"/>
                  </a:lnTo>
                  <a:lnTo>
                    <a:pt x="141" y="131"/>
                  </a:lnTo>
                  <a:lnTo>
                    <a:pt x="139" y="130"/>
                  </a:lnTo>
                  <a:lnTo>
                    <a:pt x="138" y="130"/>
                  </a:lnTo>
                  <a:lnTo>
                    <a:pt x="134" y="129"/>
                  </a:lnTo>
                  <a:lnTo>
                    <a:pt x="132" y="128"/>
                  </a:lnTo>
                  <a:lnTo>
                    <a:pt x="127" y="125"/>
                  </a:lnTo>
                  <a:lnTo>
                    <a:pt x="126" y="125"/>
                  </a:lnTo>
                  <a:lnTo>
                    <a:pt x="125" y="124"/>
                  </a:lnTo>
                  <a:lnTo>
                    <a:pt x="124" y="123"/>
                  </a:lnTo>
                  <a:lnTo>
                    <a:pt x="124" y="122"/>
                  </a:lnTo>
                  <a:lnTo>
                    <a:pt x="123" y="121"/>
                  </a:lnTo>
                  <a:lnTo>
                    <a:pt x="123" y="119"/>
                  </a:lnTo>
                  <a:lnTo>
                    <a:pt x="122" y="118"/>
                  </a:lnTo>
                  <a:lnTo>
                    <a:pt x="122" y="116"/>
                  </a:lnTo>
                  <a:lnTo>
                    <a:pt x="122" y="114"/>
                  </a:lnTo>
                  <a:lnTo>
                    <a:pt x="122" y="113"/>
                  </a:lnTo>
                  <a:lnTo>
                    <a:pt x="121" y="111"/>
                  </a:lnTo>
                  <a:lnTo>
                    <a:pt x="122" y="110"/>
                  </a:lnTo>
                  <a:lnTo>
                    <a:pt x="122" y="108"/>
                  </a:lnTo>
                  <a:lnTo>
                    <a:pt x="122" y="107"/>
                  </a:lnTo>
                  <a:lnTo>
                    <a:pt x="122" y="106"/>
                  </a:lnTo>
                  <a:lnTo>
                    <a:pt x="123" y="104"/>
                  </a:lnTo>
                  <a:lnTo>
                    <a:pt x="123" y="103"/>
                  </a:lnTo>
                  <a:lnTo>
                    <a:pt x="124" y="101"/>
                  </a:lnTo>
                  <a:lnTo>
                    <a:pt x="124" y="100"/>
                  </a:lnTo>
                  <a:lnTo>
                    <a:pt x="125" y="99"/>
                  </a:lnTo>
                  <a:lnTo>
                    <a:pt x="133" y="89"/>
                  </a:lnTo>
                  <a:lnTo>
                    <a:pt x="134" y="88"/>
                  </a:lnTo>
                  <a:lnTo>
                    <a:pt x="135" y="87"/>
                  </a:lnTo>
                  <a:lnTo>
                    <a:pt x="136" y="85"/>
                  </a:lnTo>
                  <a:lnTo>
                    <a:pt x="137" y="81"/>
                  </a:lnTo>
                  <a:lnTo>
                    <a:pt x="139" y="78"/>
                  </a:lnTo>
                  <a:lnTo>
                    <a:pt x="139" y="77"/>
                  </a:lnTo>
                  <a:lnTo>
                    <a:pt x="140" y="74"/>
                  </a:lnTo>
                  <a:lnTo>
                    <a:pt x="141" y="74"/>
                  </a:lnTo>
                  <a:lnTo>
                    <a:pt x="141" y="73"/>
                  </a:lnTo>
                  <a:lnTo>
                    <a:pt x="142" y="72"/>
                  </a:lnTo>
                  <a:lnTo>
                    <a:pt x="142" y="71"/>
                  </a:lnTo>
                  <a:lnTo>
                    <a:pt x="143" y="70"/>
                  </a:lnTo>
                  <a:lnTo>
                    <a:pt x="144" y="70"/>
                  </a:lnTo>
                  <a:lnTo>
                    <a:pt x="144" y="69"/>
                  </a:lnTo>
                  <a:lnTo>
                    <a:pt x="145" y="69"/>
                  </a:lnTo>
                  <a:lnTo>
                    <a:pt x="147" y="68"/>
                  </a:lnTo>
                  <a:lnTo>
                    <a:pt x="148" y="68"/>
                  </a:lnTo>
                  <a:lnTo>
                    <a:pt x="149" y="68"/>
                  </a:lnTo>
                  <a:lnTo>
                    <a:pt x="150" y="67"/>
                  </a:lnTo>
                  <a:lnTo>
                    <a:pt x="151" y="68"/>
                  </a:lnTo>
                  <a:lnTo>
                    <a:pt x="151" y="68"/>
                  </a:lnTo>
                  <a:lnTo>
                    <a:pt x="153" y="69"/>
                  </a:lnTo>
                  <a:lnTo>
                    <a:pt x="154" y="69"/>
                  </a:lnTo>
                  <a:lnTo>
                    <a:pt x="154" y="69"/>
                  </a:lnTo>
                  <a:lnTo>
                    <a:pt x="155" y="69"/>
                  </a:lnTo>
                  <a:lnTo>
                    <a:pt x="156" y="70"/>
                  </a:lnTo>
                  <a:lnTo>
                    <a:pt x="157" y="70"/>
                  </a:lnTo>
                  <a:lnTo>
                    <a:pt x="158" y="70"/>
                  </a:lnTo>
                  <a:lnTo>
                    <a:pt x="159" y="69"/>
                  </a:lnTo>
                  <a:lnTo>
                    <a:pt x="161" y="69"/>
                  </a:lnTo>
                  <a:lnTo>
                    <a:pt x="162" y="68"/>
                  </a:lnTo>
                  <a:lnTo>
                    <a:pt x="163" y="68"/>
                  </a:lnTo>
                  <a:lnTo>
                    <a:pt x="168" y="65"/>
                  </a:lnTo>
                  <a:lnTo>
                    <a:pt x="170" y="64"/>
                  </a:lnTo>
                  <a:lnTo>
                    <a:pt x="172" y="63"/>
                  </a:lnTo>
                  <a:lnTo>
                    <a:pt x="174" y="63"/>
                  </a:lnTo>
                  <a:lnTo>
                    <a:pt x="177" y="62"/>
                  </a:lnTo>
                  <a:lnTo>
                    <a:pt x="179" y="61"/>
                  </a:lnTo>
                  <a:lnTo>
                    <a:pt x="184" y="60"/>
                  </a:lnTo>
                  <a:lnTo>
                    <a:pt x="186" y="59"/>
                  </a:lnTo>
                  <a:lnTo>
                    <a:pt x="188" y="59"/>
                  </a:lnTo>
                  <a:lnTo>
                    <a:pt x="191" y="58"/>
                  </a:lnTo>
                  <a:lnTo>
                    <a:pt x="193" y="57"/>
                  </a:lnTo>
                  <a:lnTo>
                    <a:pt x="194" y="57"/>
                  </a:lnTo>
                  <a:lnTo>
                    <a:pt x="196" y="56"/>
                  </a:lnTo>
                  <a:lnTo>
                    <a:pt x="198" y="54"/>
                  </a:lnTo>
                  <a:lnTo>
                    <a:pt x="200" y="53"/>
                  </a:lnTo>
                  <a:lnTo>
                    <a:pt x="200" y="52"/>
                  </a:lnTo>
                  <a:lnTo>
                    <a:pt x="201" y="51"/>
                  </a:lnTo>
                  <a:lnTo>
                    <a:pt x="204" y="48"/>
                  </a:lnTo>
                  <a:lnTo>
                    <a:pt x="205" y="46"/>
                  </a:lnTo>
                  <a:lnTo>
                    <a:pt x="206" y="45"/>
                  </a:lnTo>
                  <a:lnTo>
                    <a:pt x="207" y="44"/>
                  </a:lnTo>
                  <a:lnTo>
                    <a:pt x="208" y="44"/>
                  </a:lnTo>
                  <a:lnTo>
                    <a:pt x="209" y="43"/>
                  </a:lnTo>
                  <a:lnTo>
                    <a:pt x="210" y="43"/>
                  </a:lnTo>
                  <a:lnTo>
                    <a:pt x="210" y="43"/>
                  </a:lnTo>
                  <a:lnTo>
                    <a:pt x="213" y="43"/>
                  </a:lnTo>
                  <a:lnTo>
                    <a:pt x="217" y="43"/>
                  </a:lnTo>
                  <a:lnTo>
                    <a:pt x="219" y="43"/>
                  </a:lnTo>
                  <a:lnTo>
                    <a:pt x="220" y="43"/>
                  </a:lnTo>
                  <a:lnTo>
                    <a:pt x="221" y="43"/>
                  </a:lnTo>
                  <a:lnTo>
                    <a:pt x="223" y="43"/>
                  </a:lnTo>
                  <a:lnTo>
                    <a:pt x="224" y="43"/>
                  </a:lnTo>
                  <a:lnTo>
                    <a:pt x="225" y="42"/>
                  </a:lnTo>
                  <a:lnTo>
                    <a:pt x="225" y="42"/>
                  </a:lnTo>
                  <a:lnTo>
                    <a:pt x="226" y="41"/>
                  </a:lnTo>
                  <a:lnTo>
                    <a:pt x="226" y="40"/>
                  </a:lnTo>
                  <a:lnTo>
                    <a:pt x="227" y="40"/>
                  </a:lnTo>
                  <a:lnTo>
                    <a:pt x="227" y="40"/>
                  </a:lnTo>
                  <a:lnTo>
                    <a:pt x="227" y="39"/>
                  </a:lnTo>
                  <a:lnTo>
                    <a:pt x="228" y="38"/>
                  </a:lnTo>
                  <a:lnTo>
                    <a:pt x="228" y="37"/>
                  </a:lnTo>
                  <a:lnTo>
                    <a:pt x="228" y="37"/>
                  </a:lnTo>
                  <a:lnTo>
                    <a:pt x="227" y="36"/>
                  </a:lnTo>
                  <a:lnTo>
                    <a:pt x="227" y="35"/>
                  </a:lnTo>
                  <a:lnTo>
                    <a:pt x="227" y="34"/>
                  </a:lnTo>
                  <a:lnTo>
                    <a:pt x="226" y="32"/>
                  </a:lnTo>
                  <a:lnTo>
                    <a:pt x="225" y="28"/>
                  </a:lnTo>
                  <a:lnTo>
                    <a:pt x="224" y="27"/>
                  </a:lnTo>
                  <a:lnTo>
                    <a:pt x="224" y="26"/>
                  </a:lnTo>
                  <a:lnTo>
                    <a:pt x="224" y="25"/>
                  </a:lnTo>
                  <a:lnTo>
                    <a:pt x="224" y="24"/>
                  </a:lnTo>
                  <a:lnTo>
                    <a:pt x="224" y="23"/>
                  </a:lnTo>
                  <a:lnTo>
                    <a:pt x="225" y="22"/>
                  </a:lnTo>
                  <a:lnTo>
                    <a:pt x="225" y="22"/>
                  </a:lnTo>
                  <a:lnTo>
                    <a:pt x="225" y="21"/>
                  </a:lnTo>
                  <a:lnTo>
                    <a:pt x="226" y="20"/>
                  </a:lnTo>
                  <a:lnTo>
                    <a:pt x="226" y="19"/>
                  </a:lnTo>
                  <a:lnTo>
                    <a:pt x="228" y="18"/>
                  </a:lnTo>
                  <a:lnTo>
                    <a:pt x="229" y="16"/>
                  </a:lnTo>
                  <a:lnTo>
                    <a:pt x="230" y="15"/>
                  </a:lnTo>
                  <a:lnTo>
                    <a:pt x="231" y="15"/>
                  </a:lnTo>
                  <a:lnTo>
                    <a:pt x="232" y="14"/>
                  </a:lnTo>
                  <a:lnTo>
                    <a:pt x="233" y="14"/>
                  </a:lnTo>
                  <a:lnTo>
                    <a:pt x="235" y="13"/>
                  </a:lnTo>
                  <a:lnTo>
                    <a:pt x="236" y="12"/>
                  </a:lnTo>
                  <a:lnTo>
                    <a:pt x="237" y="12"/>
                  </a:lnTo>
                  <a:lnTo>
                    <a:pt x="240" y="12"/>
                  </a:lnTo>
                  <a:lnTo>
                    <a:pt x="241" y="12"/>
                  </a:lnTo>
                  <a:lnTo>
                    <a:pt x="242" y="11"/>
                  </a:lnTo>
                  <a:lnTo>
                    <a:pt x="243" y="11"/>
                  </a:lnTo>
                  <a:lnTo>
                    <a:pt x="244" y="10"/>
                  </a:lnTo>
                  <a:lnTo>
                    <a:pt x="245" y="10"/>
                  </a:lnTo>
                  <a:lnTo>
                    <a:pt x="246" y="9"/>
                  </a:lnTo>
                  <a:lnTo>
                    <a:pt x="249" y="7"/>
                  </a:lnTo>
                  <a:lnTo>
                    <a:pt x="252" y="4"/>
                  </a:lnTo>
                  <a:lnTo>
                    <a:pt x="253" y="3"/>
                  </a:lnTo>
                  <a:lnTo>
                    <a:pt x="254" y="3"/>
                  </a:lnTo>
                  <a:lnTo>
                    <a:pt x="255" y="2"/>
                  </a:lnTo>
                  <a:lnTo>
                    <a:pt x="256" y="1"/>
                  </a:lnTo>
                  <a:lnTo>
                    <a:pt x="256" y="0"/>
                  </a:lnTo>
                  <a:lnTo>
                    <a:pt x="262" y="4"/>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cs-CZ" dirty="0"/>
            </a:p>
          </p:txBody>
        </p:sp>
        <p:sp>
          <p:nvSpPr>
            <p:cNvPr id="135" name="Freeform 247">
              <a:extLst>
                <a:ext uri="{FF2B5EF4-FFF2-40B4-BE49-F238E27FC236}">
                  <a16:creationId xmlns:a16="http://schemas.microsoft.com/office/drawing/2014/main" id="{9387330B-CF93-437C-B241-431A9764E389}"/>
                </a:ext>
              </a:extLst>
            </p:cNvPr>
            <p:cNvSpPr>
              <a:spLocks/>
            </p:cNvSpPr>
            <p:nvPr/>
          </p:nvSpPr>
          <p:spPr bwMode="auto">
            <a:xfrm>
              <a:off x="7304064" y="5330258"/>
              <a:ext cx="677518" cy="785626"/>
            </a:xfrm>
            <a:custGeom>
              <a:avLst/>
              <a:gdLst>
                <a:gd name="T0" fmla="*/ 223 w 565"/>
                <a:gd name="T1" fmla="*/ 29 h 597"/>
                <a:gd name="T2" fmla="*/ 251 w 565"/>
                <a:gd name="T3" fmla="*/ 30 h 597"/>
                <a:gd name="T4" fmla="*/ 278 w 565"/>
                <a:gd name="T5" fmla="*/ 46 h 597"/>
                <a:gd name="T6" fmla="*/ 295 w 565"/>
                <a:gd name="T7" fmla="*/ 60 h 597"/>
                <a:gd name="T8" fmla="*/ 323 w 565"/>
                <a:gd name="T9" fmla="*/ 73 h 597"/>
                <a:gd name="T10" fmla="*/ 329 w 565"/>
                <a:gd name="T11" fmla="*/ 91 h 597"/>
                <a:gd name="T12" fmla="*/ 363 w 565"/>
                <a:gd name="T13" fmla="*/ 107 h 597"/>
                <a:gd name="T14" fmla="*/ 384 w 565"/>
                <a:gd name="T15" fmla="*/ 80 h 597"/>
                <a:gd name="T16" fmla="*/ 401 w 565"/>
                <a:gd name="T17" fmla="*/ 87 h 597"/>
                <a:gd name="T18" fmla="*/ 432 w 565"/>
                <a:gd name="T19" fmla="*/ 105 h 597"/>
                <a:gd name="T20" fmla="*/ 470 w 565"/>
                <a:gd name="T21" fmla="*/ 115 h 597"/>
                <a:gd name="T22" fmla="*/ 512 w 565"/>
                <a:gd name="T23" fmla="*/ 148 h 597"/>
                <a:gd name="T24" fmla="*/ 556 w 565"/>
                <a:gd name="T25" fmla="*/ 175 h 597"/>
                <a:gd name="T26" fmla="*/ 555 w 565"/>
                <a:gd name="T27" fmla="*/ 200 h 597"/>
                <a:gd name="T28" fmla="*/ 564 w 565"/>
                <a:gd name="T29" fmla="*/ 218 h 597"/>
                <a:gd name="T30" fmla="*/ 545 w 565"/>
                <a:gd name="T31" fmla="*/ 230 h 597"/>
                <a:gd name="T32" fmla="*/ 553 w 565"/>
                <a:gd name="T33" fmla="*/ 247 h 597"/>
                <a:gd name="T34" fmla="*/ 542 w 565"/>
                <a:gd name="T35" fmla="*/ 257 h 597"/>
                <a:gd name="T36" fmla="*/ 526 w 565"/>
                <a:gd name="T37" fmla="*/ 252 h 597"/>
                <a:gd name="T38" fmla="*/ 529 w 565"/>
                <a:gd name="T39" fmla="*/ 264 h 597"/>
                <a:gd name="T40" fmla="*/ 518 w 565"/>
                <a:gd name="T41" fmla="*/ 274 h 597"/>
                <a:gd name="T42" fmla="*/ 493 w 565"/>
                <a:gd name="T43" fmla="*/ 295 h 597"/>
                <a:gd name="T44" fmla="*/ 489 w 565"/>
                <a:gd name="T45" fmla="*/ 326 h 597"/>
                <a:gd name="T46" fmla="*/ 500 w 565"/>
                <a:gd name="T47" fmla="*/ 342 h 597"/>
                <a:gd name="T48" fmla="*/ 514 w 565"/>
                <a:gd name="T49" fmla="*/ 352 h 597"/>
                <a:gd name="T50" fmla="*/ 507 w 565"/>
                <a:gd name="T51" fmla="*/ 376 h 597"/>
                <a:gd name="T52" fmla="*/ 502 w 565"/>
                <a:gd name="T53" fmla="*/ 394 h 597"/>
                <a:gd name="T54" fmla="*/ 496 w 565"/>
                <a:gd name="T55" fmla="*/ 415 h 597"/>
                <a:gd name="T56" fmla="*/ 508 w 565"/>
                <a:gd name="T57" fmla="*/ 435 h 597"/>
                <a:gd name="T58" fmla="*/ 493 w 565"/>
                <a:gd name="T59" fmla="*/ 451 h 597"/>
                <a:gd name="T60" fmla="*/ 486 w 565"/>
                <a:gd name="T61" fmla="*/ 467 h 597"/>
                <a:gd name="T62" fmla="*/ 498 w 565"/>
                <a:gd name="T63" fmla="*/ 485 h 597"/>
                <a:gd name="T64" fmla="*/ 487 w 565"/>
                <a:gd name="T65" fmla="*/ 503 h 597"/>
                <a:gd name="T66" fmla="*/ 457 w 565"/>
                <a:gd name="T67" fmla="*/ 513 h 597"/>
                <a:gd name="T68" fmla="*/ 445 w 565"/>
                <a:gd name="T69" fmla="*/ 531 h 597"/>
                <a:gd name="T70" fmla="*/ 409 w 565"/>
                <a:gd name="T71" fmla="*/ 531 h 597"/>
                <a:gd name="T72" fmla="*/ 382 w 565"/>
                <a:gd name="T73" fmla="*/ 531 h 597"/>
                <a:gd name="T74" fmla="*/ 366 w 565"/>
                <a:gd name="T75" fmla="*/ 529 h 597"/>
                <a:gd name="T76" fmla="*/ 347 w 565"/>
                <a:gd name="T77" fmla="*/ 536 h 597"/>
                <a:gd name="T78" fmla="*/ 331 w 565"/>
                <a:gd name="T79" fmla="*/ 551 h 597"/>
                <a:gd name="T80" fmla="*/ 300 w 565"/>
                <a:gd name="T81" fmla="*/ 570 h 597"/>
                <a:gd name="T82" fmla="*/ 277 w 565"/>
                <a:gd name="T83" fmla="*/ 589 h 597"/>
                <a:gd name="T84" fmla="*/ 251 w 565"/>
                <a:gd name="T85" fmla="*/ 585 h 597"/>
                <a:gd name="T86" fmla="*/ 233 w 565"/>
                <a:gd name="T87" fmla="*/ 595 h 597"/>
                <a:gd name="T88" fmla="*/ 216 w 565"/>
                <a:gd name="T89" fmla="*/ 594 h 597"/>
                <a:gd name="T90" fmla="*/ 194 w 565"/>
                <a:gd name="T91" fmla="*/ 575 h 597"/>
                <a:gd name="T92" fmla="*/ 177 w 565"/>
                <a:gd name="T93" fmla="*/ 563 h 597"/>
                <a:gd name="T94" fmla="*/ 190 w 565"/>
                <a:gd name="T95" fmla="*/ 542 h 597"/>
                <a:gd name="T96" fmla="*/ 204 w 565"/>
                <a:gd name="T97" fmla="*/ 514 h 597"/>
                <a:gd name="T98" fmla="*/ 220 w 565"/>
                <a:gd name="T99" fmla="*/ 501 h 597"/>
                <a:gd name="T100" fmla="*/ 205 w 565"/>
                <a:gd name="T101" fmla="*/ 482 h 597"/>
                <a:gd name="T102" fmla="*/ 195 w 565"/>
                <a:gd name="T103" fmla="*/ 474 h 597"/>
                <a:gd name="T104" fmla="*/ 161 w 565"/>
                <a:gd name="T105" fmla="*/ 479 h 597"/>
                <a:gd name="T106" fmla="*/ 131 w 565"/>
                <a:gd name="T107" fmla="*/ 471 h 597"/>
                <a:gd name="T108" fmla="*/ 112 w 565"/>
                <a:gd name="T109" fmla="*/ 438 h 597"/>
                <a:gd name="T110" fmla="*/ 103 w 565"/>
                <a:gd name="T111" fmla="*/ 418 h 597"/>
                <a:gd name="T112" fmla="*/ 70 w 565"/>
                <a:gd name="T113" fmla="*/ 418 h 597"/>
                <a:gd name="T114" fmla="*/ 35 w 565"/>
                <a:gd name="T115" fmla="*/ 415 h 597"/>
                <a:gd name="T116" fmla="*/ 14 w 565"/>
                <a:gd name="T117" fmla="*/ 402 h 597"/>
                <a:gd name="T118" fmla="*/ 4 w 565"/>
                <a:gd name="T119" fmla="*/ 395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597">
                  <a:moveTo>
                    <a:pt x="180" y="0"/>
                  </a:moveTo>
                  <a:lnTo>
                    <a:pt x="188" y="6"/>
                  </a:lnTo>
                  <a:lnTo>
                    <a:pt x="190" y="8"/>
                  </a:lnTo>
                  <a:lnTo>
                    <a:pt x="195" y="11"/>
                  </a:lnTo>
                  <a:lnTo>
                    <a:pt x="205" y="18"/>
                  </a:lnTo>
                  <a:lnTo>
                    <a:pt x="206" y="19"/>
                  </a:lnTo>
                  <a:lnTo>
                    <a:pt x="209" y="22"/>
                  </a:lnTo>
                  <a:lnTo>
                    <a:pt x="210" y="23"/>
                  </a:lnTo>
                  <a:lnTo>
                    <a:pt x="213" y="25"/>
                  </a:lnTo>
                  <a:lnTo>
                    <a:pt x="214" y="27"/>
                  </a:lnTo>
                  <a:lnTo>
                    <a:pt x="215" y="27"/>
                  </a:lnTo>
                  <a:lnTo>
                    <a:pt x="216" y="27"/>
                  </a:lnTo>
                  <a:lnTo>
                    <a:pt x="217" y="28"/>
                  </a:lnTo>
                  <a:lnTo>
                    <a:pt x="218" y="28"/>
                  </a:lnTo>
                  <a:lnTo>
                    <a:pt x="220" y="28"/>
                  </a:lnTo>
                  <a:lnTo>
                    <a:pt x="222" y="29"/>
                  </a:lnTo>
                  <a:lnTo>
                    <a:pt x="223" y="29"/>
                  </a:lnTo>
                  <a:lnTo>
                    <a:pt x="225" y="29"/>
                  </a:lnTo>
                  <a:lnTo>
                    <a:pt x="230" y="28"/>
                  </a:lnTo>
                  <a:lnTo>
                    <a:pt x="231" y="28"/>
                  </a:lnTo>
                  <a:lnTo>
                    <a:pt x="232" y="28"/>
                  </a:lnTo>
                  <a:lnTo>
                    <a:pt x="233" y="28"/>
                  </a:lnTo>
                  <a:lnTo>
                    <a:pt x="236" y="29"/>
                  </a:lnTo>
                  <a:lnTo>
                    <a:pt x="238" y="29"/>
                  </a:lnTo>
                  <a:lnTo>
                    <a:pt x="239" y="29"/>
                  </a:lnTo>
                  <a:lnTo>
                    <a:pt x="240" y="29"/>
                  </a:lnTo>
                  <a:lnTo>
                    <a:pt x="241" y="29"/>
                  </a:lnTo>
                  <a:lnTo>
                    <a:pt x="243" y="28"/>
                  </a:lnTo>
                  <a:lnTo>
                    <a:pt x="244" y="28"/>
                  </a:lnTo>
                  <a:lnTo>
                    <a:pt x="245" y="28"/>
                  </a:lnTo>
                  <a:lnTo>
                    <a:pt x="246" y="28"/>
                  </a:lnTo>
                  <a:lnTo>
                    <a:pt x="247" y="28"/>
                  </a:lnTo>
                  <a:lnTo>
                    <a:pt x="250" y="29"/>
                  </a:lnTo>
                  <a:lnTo>
                    <a:pt x="251" y="30"/>
                  </a:lnTo>
                  <a:lnTo>
                    <a:pt x="252" y="30"/>
                  </a:lnTo>
                  <a:lnTo>
                    <a:pt x="253" y="31"/>
                  </a:lnTo>
                  <a:lnTo>
                    <a:pt x="255" y="32"/>
                  </a:lnTo>
                  <a:lnTo>
                    <a:pt x="256" y="32"/>
                  </a:lnTo>
                  <a:lnTo>
                    <a:pt x="260" y="34"/>
                  </a:lnTo>
                  <a:lnTo>
                    <a:pt x="262" y="35"/>
                  </a:lnTo>
                  <a:lnTo>
                    <a:pt x="263" y="36"/>
                  </a:lnTo>
                  <a:lnTo>
                    <a:pt x="264" y="36"/>
                  </a:lnTo>
                  <a:lnTo>
                    <a:pt x="264" y="36"/>
                  </a:lnTo>
                  <a:lnTo>
                    <a:pt x="268" y="40"/>
                  </a:lnTo>
                  <a:lnTo>
                    <a:pt x="269" y="41"/>
                  </a:lnTo>
                  <a:lnTo>
                    <a:pt x="270" y="42"/>
                  </a:lnTo>
                  <a:lnTo>
                    <a:pt x="271" y="43"/>
                  </a:lnTo>
                  <a:lnTo>
                    <a:pt x="273" y="44"/>
                  </a:lnTo>
                  <a:lnTo>
                    <a:pt x="275" y="45"/>
                  </a:lnTo>
                  <a:lnTo>
                    <a:pt x="276" y="46"/>
                  </a:lnTo>
                  <a:lnTo>
                    <a:pt x="278" y="46"/>
                  </a:lnTo>
                  <a:lnTo>
                    <a:pt x="279" y="47"/>
                  </a:lnTo>
                  <a:lnTo>
                    <a:pt x="283" y="47"/>
                  </a:lnTo>
                  <a:lnTo>
                    <a:pt x="285" y="48"/>
                  </a:lnTo>
                  <a:lnTo>
                    <a:pt x="288" y="49"/>
                  </a:lnTo>
                  <a:lnTo>
                    <a:pt x="289" y="50"/>
                  </a:lnTo>
                  <a:lnTo>
                    <a:pt x="290" y="50"/>
                  </a:lnTo>
                  <a:lnTo>
                    <a:pt x="291" y="50"/>
                  </a:lnTo>
                  <a:lnTo>
                    <a:pt x="291" y="51"/>
                  </a:lnTo>
                  <a:lnTo>
                    <a:pt x="291" y="51"/>
                  </a:lnTo>
                  <a:lnTo>
                    <a:pt x="292" y="52"/>
                  </a:lnTo>
                  <a:lnTo>
                    <a:pt x="292" y="52"/>
                  </a:lnTo>
                  <a:lnTo>
                    <a:pt x="292" y="53"/>
                  </a:lnTo>
                  <a:lnTo>
                    <a:pt x="293" y="57"/>
                  </a:lnTo>
                  <a:lnTo>
                    <a:pt x="294" y="58"/>
                  </a:lnTo>
                  <a:lnTo>
                    <a:pt x="294" y="59"/>
                  </a:lnTo>
                  <a:lnTo>
                    <a:pt x="295" y="60"/>
                  </a:lnTo>
                  <a:lnTo>
                    <a:pt x="295" y="60"/>
                  </a:lnTo>
                  <a:lnTo>
                    <a:pt x="296" y="61"/>
                  </a:lnTo>
                  <a:lnTo>
                    <a:pt x="297" y="61"/>
                  </a:lnTo>
                  <a:lnTo>
                    <a:pt x="298" y="62"/>
                  </a:lnTo>
                  <a:lnTo>
                    <a:pt x="299" y="62"/>
                  </a:lnTo>
                  <a:lnTo>
                    <a:pt x="301" y="63"/>
                  </a:lnTo>
                  <a:lnTo>
                    <a:pt x="303" y="63"/>
                  </a:lnTo>
                  <a:lnTo>
                    <a:pt x="305" y="64"/>
                  </a:lnTo>
                  <a:lnTo>
                    <a:pt x="307" y="65"/>
                  </a:lnTo>
                  <a:lnTo>
                    <a:pt x="309" y="65"/>
                  </a:lnTo>
                  <a:lnTo>
                    <a:pt x="311" y="66"/>
                  </a:lnTo>
                  <a:lnTo>
                    <a:pt x="312" y="67"/>
                  </a:lnTo>
                  <a:lnTo>
                    <a:pt x="315" y="69"/>
                  </a:lnTo>
                  <a:lnTo>
                    <a:pt x="317" y="70"/>
                  </a:lnTo>
                  <a:lnTo>
                    <a:pt x="318" y="71"/>
                  </a:lnTo>
                  <a:lnTo>
                    <a:pt x="320" y="72"/>
                  </a:lnTo>
                  <a:lnTo>
                    <a:pt x="321" y="72"/>
                  </a:lnTo>
                  <a:lnTo>
                    <a:pt x="323" y="73"/>
                  </a:lnTo>
                  <a:lnTo>
                    <a:pt x="324" y="73"/>
                  </a:lnTo>
                  <a:lnTo>
                    <a:pt x="327" y="74"/>
                  </a:lnTo>
                  <a:lnTo>
                    <a:pt x="328" y="74"/>
                  </a:lnTo>
                  <a:lnTo>
                    <a:pt x="328" y="74"/>
                  </a:lnTo>
                  <a:lnTo>
                    <a:pt x="329" y="75"/>
                  </a:lnTo>
                  <a:lnTo>
                    <a:pt x="329" y="76"/>
                  </a:lnTo>
                  <a:lnTo>
                    <a:pt x="329" y="77"/>
                  </a:lnTo>
                  <a:lnTo>
                    <a:pt x="329" y="78"/>
                  </a:lnTo>
                  <a:lnTo>
                    <a:pt x="329" y="78"/>
                  </a:lnTo>
                  <a:lnTo>
                    <a:pt x="329" y="79"/>
                  </a:lnTo>
                  <a:lnTo>
                    <a:pt x="328" y="82"/>
                  </a:lnTo>
                  <a:lnTo>
                    <a:pt x="328" y="84"/>
                  </a:lnTo>
                  <a:lnTo>
                    <a:pt x="328" y="86"/>
                  </a:lnTo>
                  <a:lnTo>
                    <a:pt x="328" y="87"/>
                  </a:lnTo>
                  <a:lnTo>
                    <a:pt x="328" y="89"/>
                  </a:lnTo>
                  <a:lnTo>
                    <a:pt x="328" y="90"/>
                  </a:lnTo>
                  <a:lnTo>
                    <a:pt x="329" y="91"/>
                  </a:lnTo>
                  <a:lnTo>
                    <a:pt x="330" y="93"/>
                  </a:lnTo>
                  <a:lnTo>
                    <a:pt x="331" y="94"/>
                  </a:lnTo>
                  <a:lnTo>
                    <a:pt x="332" y="95"/>
                  </a:lnTo>
                  <a:lnTo>
                    <a:pt x="333" y="96"/>
                  </a:lnTo>
                  <a:lnTo>
                    <a:pt x="334" y="97"/>
                  </a:lnTo>
                  <a:lnTo>
                    <a:pt x="337" y="98"/>
                  </a:lnTo>
                  <a:lnTo>
                    <a:pt x="345" y="103"/>
                  </a:lnTo>
                  <a:lnTo>
                    <a:pt x="350" y="105"/>
                  </a:lnTo>
                  <a:lnTo>
                    <a:pt x="352" y="106"/>
                  </a:lnTo>
                  <a:lnTo>
                    <a:pt x="353" y="106"/>
                  </a:lnTo>
                  <a:lnTo>
                    <a:pt x="354" y="107"/>
                  </a:lnTo>
                  <a:lnTo>
                    <a:pt x="355" y="107"/>
                  </a:lnTo>
                  <a:lnTo>
                    <a:pt x="356" y="107"/>
                  </a:lnTo>
                  <a:lnTo>
                    <a:pt x="358" y="107"/>
                  </a:lnTo>
                  <a:lnTo>
                    <a:pt x="360" y="107"/>
                  </a:lnTo>
                  <a:lnTo>
                    <a:pt x="362" y="107"/>
                  </a:lnTo>
                  <a:lnTo>
                    <a:pt x="363" y="107"/>
                  </a:lnTo>
                  <a:lnTo>
                    <a:pt x="364" y="107"/>
                  </a:lnTo>
                  <a:lnTo>
                    <a:pt x="366" y="106"/>
                  </a:lnTo>
                  <a:lnTo>
                    <a:pt x="366" y="106"/>
                  </a:lnTo>
                  <a:lnTo>
                    <a:pt x="367" y="105"/>
                  </a:lnTo>
                  <a:lnTo>
                    <a:pt x="368" y="104"/>
                  </a:lnTo>
                  <a:lnTo>
                    <a:pt x="369" y="104"/>
                  </a:lnTo>
                  <a:lnTo>
                    <a:pt x="371" y="100"/>
                  </a:lnTo>
                  <a:lnTo>
                    <a:pt x="373" y="98"/>
                  </a:lnTo>
                  <a:lnTo>
                    <a:pt x="374" y="96"/>
                  </a:lnTo>
                  <a:lnTo>
                    <a:pt x="375" y="95"/>
                  </a:lnTo>
                  <a:lnTo>
                    <a:pt x="375" y="94"/>
                  </a:lnTo>
                  <a:lnTo>
                    <a:pt x="377" y="90"/>
                  </a:lnTo>
                  <a:lnTo>
                    <a:pt x="378" y="87"/>
                  </a:lnTo>
                  <a:lnTo>
                    <a:pt x="380" y="85"/>
                  </a:lnTo>
                  <a:lnTo>
                    <a:pt x="381" y="83"/>
                  </a:lnTo>
                  <a:lnTo>
                    <a:pt x="382" y="82"/>
                  </a:lnTo>
                  <a:lnTo>
                    <a:pt x="384" y="80"/>
                  </a:lnTo>
                  <a:lnTo>
                    <a:pt x="385" y="79"/>
                  </a:lnTo>
                  <a:lnTo>
                    <a:pt x="386" y="78"/>
                  </a:lnTo>
                  <a:lnTo>
                    <a:pt x="387" y="77"/>
                  </a:lnTo>
                  <a:lnTo>
                    <a:pt x="388" y="77"/>
                  </a:lnTo>
                  <a:lnTo>
                    <a:pt x="389" y="77"/>
                  </a:lnTo>
                  <a:lnTo>
                    <a:pt x="389" y="77"/>
                  </a:lnTo>
                  <a:lnTo>
                    <a:pt x="390" y="78"/>
                  </a:lnTo>
                  <a:lnTo>
                    <a:pt x="391" y="78"/>
                  </a:lnTo>
                  <a:lnTo>
                    <a:pt x="392" y="79"/>
                  </a:lnTo>
                  <a:lnTo>
                    <a:pt x="394" y="82"/>
                  </a:lnTo>
                  <a:lnTo>
                    <a:pt x="395" y="83"/>
                  </a:lnTo>
                  <a:lnTo>
                    <a:pt x="396" y="84"/>
                  </a:lnTo>
                  <a:lnTo>
                    <a:pt x="397" y="85"/>
                  </a:lnTo>
                  <a:lnTo>
                    <a:pt x="398" y="85"/>
                  </a:lnTo>
                  <a:lnTo>
                    <a:pt x="399" y="86"/>
                  </a:lnTo>
                  <a:lnTo>
                    <a:pt x="400" y="87"/>
                  </a:lnTo>
                  <a:lnTo>
                    <a:pt x="401" y="87"/>
                  </a:lnTo>
                  <a:lnTo>
                    <a:pt x="403" y="88"/>
                  </a:lnTo>
                  <a:lnTo>
                    <a:pt x="405" y="89"/>
                  </a:lnTo>
                  <a:lnTo>
                    <a:pt x="408" y="89"/>
                  </a:lnTo>
                  <a:lnTo>
                    <a:pt x="412" y="90"/>
                  </a:lnTo>
                  <a:lnTo>
                    <a:pt x="414" y="91"/>
                  </a:lnTo>
                  <a:lnTo>
                    <a:pt x="416" y="91"/>
                  </a:lnTo>
                  <a:lnTo>
                    <a:pt x="417" y="92"/>
                  </a:lnTo>
                  <a:lnTo>
                    <a:pt x="418" y="93"/>
                  </a:lnTo>
                  <a:lnTo>
                    <a:pt x="419" y="93"/>
                  </a:lnTo>
                  <a:lnTo>
                    <a:pt x="420" y="94"/>
                  </a:lnTo>
                  <a:lnTo>
                    <a:pt x="421" y="95"/>
                  </a:lnTo>
                  <a:lnTo>
                    <a:pt x="423" y="97"/>
                  </a:lnTo>
                  <a:lnTo>
                    <a:pt x="425" y="98"/>
                  </a:lnTo>
                  <a:lnTo>
                    <a:pt x="428" y="102"/>
                  </a:lnTo>
                  <a:lnTo>
                    <a:pt x="430" y="104"/>
                  </a:lnTo>
                  <a:lnTo>
                    <a:pt x="431" y="105"/>
                  </a:lnTo>
                  <a:lnTo>
                    <a:pt x="432" y="105"/>
                  </a:lnTo>
                  <a:lnTo>
                    <a:pt x="433" y="106"/>
                  </a:lnTo>
                  <a:lnTo>
                    <a:pt x="433" y="106"/>
                  </a:lnTo>
                  <a:lnTo>
                    <a:pt x="434" y="106"/>
                  </a:lnTo>
                  <a:lnTo>
                    <a:pt x="435" y="106"/>
                  </a:lnTo>
                  <a:lnTo>
                    <a:pt x="436" y="107"/>
                  </a:lnTo>
                  <a:lnTo>
                    <a:pt x="438" y="107"/>
                  </a:lnTo>
                  <a:lnTo>
                    <a:pt x="444" y="107"/>
                  </a:lnTo>
                  <a:lnTo>
                    <a:pt x="446" y="107"/>
                  </a:lnTo>
                  <a:lnTo>
                    <a:pt x="447" y="107"/>
                  </a:lnTo>
                  <a:lnTo>
                    <a:pt x="448" y="108"/>
                  </a:lnTo>
                  <a:lnTo>
                    <a:pt x="449" y="108"/>
                  </a:lnTo>
                  <a:lnTo>
                    <a:pt x="453" y="110"/>
                  </a:lnTo>
                  <a:lnTo>
                    <a:pt x="454" y="110"/>
                  </a:lnTo>
                  <a:lnTo>
                    <a:pt x="460" y="112"/>
                  </a:lnTo>
                  <a:lnTo>
                    <a:pt x="465" y="113"/>
                  </a:lnTo>
                  <a:lnTo>
                    <a:pt x="469" y="115"/>
                  </a:lnTo>
                  <a:lnTo>
                    <a:pt x="470" y="115"/>
                  </a:lnTo>
                  <a:lnTo>
                    <a:pt x="472" y="115"/>
                  </a:lnTo>
                  <a:lnTo>
                    <a:pt x="477" y="119"/>
                  </a:lnTo>
                  <a:lnTo>
                    <a:pt x="483" y="121"/>
                  </a:lnTo>
                  <a:lnTo>
                    <a:pt x="485" y="122"/>
                  </a:lnTo>
                  <a:lnTo>
                    <a:pt x="487" y="123"/>
                  </a:lnTo>
                  <a:lnTo>
                    <a:pt x="489" y="125"/>
                  </a:lnTo>
                  <a:lnTo>
                    <a:pt x="491" y="126"/>
                  </a:lnTo>
                  <a:lnTo>
                    <a:pt x="493" y="128"/>
                  </a:lnTo>
                  <a:lnTo>
                    <a:pt x="495" y="129"/>
                  </a:lnTo>
                  <a:lnTo>
                    <a:pt x="500" y="135"/>
                  </a:lnTo>
                  <a:lnTo>
                    <a:pt x="502" y="137"/>
                  </a:lnTo>
                  <a:lnTo>
                    <a:pt x="503" y="139"/>
                  </a:lnTo>
                  <a:lnTo>
                    <a:pt x="505" y="142"/>
                  </a:lnTo>
                  <a:lnTo>
                    <a:pt x="507" y="143"/>
                  </a:lnTo>
                  <a:lnTo>
                    <a:pt x="508" y="145"/>
                  </a:lnTo>
                  <a:lnTo>
                    <a:pt x="510" y="146"/>
                  </a:lnTo>
                  <a:lnTo>
                    <a:pt x="512" y="148"/>
                  </a:lnTo>
                  <a:lnTo>
                    <a:pt x="513" y="148"/>
                  </a:lnTo>
                  <a:lnTo>
                    <a:pt x="514" y="148"/>
                  </a:lnTo>
                  <a:lnTo>
                    <a:pt x="515" y="149"/>
                  </a:lnTo>
                  <a:lnTo>
                    <a:pt x="518" y="149"/>
                  </a:lnTo>
                  <a:lnTo>
                    <a:pt x="519" y="150"/>
                  </a:lnTo>
                  <a:lnTo>
                    <a:pt x="525" y="151"/>
                  </a:lnTo>
                  <a:lnTo>
                    <a:pt x="530" y="153"/>
                  </a:lnTo>
                  <a:lnTo>
                    <a:pt x="532" y="154"/>
                  </a:lnTo>
                  <a:lnTo>
                    <a:pt x="534" y="155"/>
                  </a:lnTo>
                  <a:lnTo>
                    <a:pt x="536" y="156"/>
                  </a:lnTo>
                  <a:lnTo>
                    <a:pt x="541" y="159"/>
                  </a:lnTo>
                  <a:lnTo>
                    <a:pt x="545" y="162"/>
                  </a:lnTo>
                  <a:lnTo>
                    <a:pt x="546" y="163"/>
                  </a:lnTo>
                  <a:lnTo>
                    <a:pt x="547" y="164"/>
                  </a:lnTo>
                  <a:lnTo>
                    <a:pt x="549" y="165"/>
                  </a:lnTo>
                  <a:lnTo>
                    <a:pt x="550" y="167"/>
                  </a:lnTo>
                  <a:lnTo>
                    <a:pt x="556" y="175"/>
                  </a:lnTo>
                  <a:lnTo>
                    <a:pt x="556" y="176"/>
                  </a:lnTo>
                  <a:lnTo>
                    <a:pt x="556" y="177"/>
                  </a:lnTo>
                  <a:lnTo>
                    <a:pt x="556" y="178"/>
                  </a:lnTo>
                  <a:lnTo>
                    <a:pt x="556" y="180"/>
                  </a:lnTo>
                  <a:lnTo>
                    <a:pt x="555" y="182"/>
                  </a:lnTo>
                  <a:lnTo>
                    <a:pt x="554" y="185"/>
                  </a:lnTo>
                  <a:lnTo>
                    <a:pt x="552" y="191"/>
                  </a:lnTo>
                  <a:lnTo>
                    <a:pt x="552" y="192"/>
                  </a:lnTo>
                  <a:lnTo>
                    <a:pt x="551" y="193"/>
                  </a:lnTo>
                  <a:lnTo>
                    <a:pt x="551" y="194"/>
                  </a:lnTo>
                  <a:lnTo>
                    <a:pt x="551" y="195"/>
                  </a:lnTo>
                  <a:lnTo>
                    <a:pt x="551" y="195"/>
                  </a:lnTo>
                  <a:lnTo>
                    <a:pt x="552" y="196"/>
                  </a:lnTo>
                  <a:lnTo>
                    <a:pt x="552" y="197"/>
                  </a:lnTo>
                  <a:lnTo>
                    <a:pt x="553" y="198"/>
                  </a:lnTo>
                  <a:lnTo>
                    <a:pt x="554" y="200"/>
                  </a:lnTo>
                  <a:lnTo>
                    <a:pt x="555" y="200"/>
                  </a:lnTo>
                  <a:lnTo>
                    <a:pt x="557" y="201"/>
                  </a:lnTo>
                  <a:lnTo>
                    <a:pt x="560" y="203"/>
                  </a:lnTo>
                  <a:lnTo>
                    <a:pt x="561" y="204"/>
                  </a:lnTo>
                  <a:lnTo>
                    <a:pt x="562" y="205"/>
                  </a:lnTo>
                  <a:lnTo>
                    <a:pt x="563" y="206"/>
                  </a:lnTo>
                  <a:lnTo>
                    <a:pt x="564" y="206"/>
                  </a:lnTo>
                  <a:lnTo>
                    <a:pt x="564" y="207"/>
                  </a:lnTo>
                  <a:lnTo>
                    <a:pt x="565" y="208"/>
                  </a:lnTo>
                  <a:lnTo>
                    <a:pt x="565" y="209"/>
                  </a:lnTo>
                  <a:lnTo>
                    <a:pt x="565" y="210"/>
                  </a:lnTo>
                  <a:lnTo>
                    <a:pt x="565" y="211"/>
                  </a:lnTo>
                  <a:lnTo>
                    <a:pt x="565" y="212"/>
                  </a:lnTo>
                  <a:lnTo>
                    <a:pt x="565" y="213"/>
                  </a:lnTo>
                  <a:lnTo>
                    <a:pt x="565" y="214"/>
                  </a:lnTo>
                  <a:lnTo>
                    <a:pt x="565" y="215"/>
                  </a:lnTo>
                  <a:lnTo>
                    <a:pt x="565" y="216"/>
                  </a:lnTo>
                  <a:lnTo>
                    <a:pt x="564" y="218"/>
                  </a:lnTo>
                  <a:lnTo>
                    <a:pt x="563" y="220"/>
                  </a:lnTo>
                  <a:lnTo>
                    <a:pt x="562" y="221"/>
                  </a:lnTo>
                  <a:lnTo>
                    <a:pt x="560" y="223"/>
                  </a:lnTo>
                  <a:lnTo>
                    <a:pt x="558" y="225"/>
                  </a:lnTo>
                  <a:lnTo>
                    <a:pt x="557" y="227"/>
                  </a:lnTo>
                  <a:lnTo>
                    <a:pt x="555" y="228"/>
                  </a:lnTo>
                  <a:lnTo>
                    <a:pt x="554" y="228"/>
                  </a:lnTo>
                  <a:lnTo>
                    <a:pt x="553" y="229"/>
                  </a:lnTo>
                  <a:lnTo>
                    <a:pt x="552" y="229"/>
                  </a:lnTo>
                  <a:lnTo>
                    <a:pt x="551" y="230"/>
                  </a:lnTo>
                  <a:lnTo>
                    <a:pt x="550" y="230"/>
                  </a:lnTo>
                  <a:lnTo>
                    <a:pt x="549" y="230"/>
                  </a:lnTo>
                  <a:lnTo>
                    <a:pt x="547" y="230"/>
                  </a:lnTo>
                  <a:lnTo>
                    <a:pt x="546" y="230"/>
                  </a:lnTo>
                  <a:lnTo>
                    <a:pt x="545" y="230"/>
                  </a:lnTo>
                  <a:lnTo>
                    <a:pt x="545" y="230"/>
                  </a:lnTo>
                  <a:lnTo>
                    <a:pt x="545" y="230"/>
                  </a:lnTo>
                  <a:lnTo>
                    <a:pt x="545" y="230"/>
                  </a:lnTo>
                  <a:lnTo>
                    <a:pt x="545" y="231"/>
                  </a:lnTo>
                  <a:lnTo>
                    <a:pt x="545" y="232"/>
                  </a:lnTo>
                  <a:lnTo>
                    <a:pt x="545" y="233"/>
                  </a:lnTo>
                  <a:lnTo>
                    <a:pt x="546" y="234"/>
                  </a:lnTo>
                  <a:lnTo>
                    <a:pt x="546" y="235"/>
                  </a:lnTo>
                  <a:lnTo>
                    <a:pt x="547" y="236"/>
                  </a:lnTo>
                  <a:lnTo>
                    <a:pt x="548" y="237"/>
                  </a:lnTo>
                  <a:lnTo>
                    <a:pt x="550" y="239"/>
                  </a:lnTo>
                  <a:lnTo>
                    <a:pt x="551" y="240"/>
                  </a:lnTo>
                  <a:lnTo>
                    <a:pt x="552" y="241"/>
                  </a:lnTo>
                  <a:lnTo>
                    <a:pt x="553" y="243"/>
                  </a:lnTo>
                  <a:lnTo>
                    <a:pt x="553" y="244"/>
                  </a:lnTo>
                  <a:lnTo>
                    <a:pt x="553" y="245"/>
                  </a:lnTo>
                  <a:lnTo>
                    <a:pt x="553" y="246"/>
                  </a:lnTo>
                  <a:lnTo>
                    <a:pt x="553" y="247"/>
                  </a:lnTo>
                  <a:lnTo>
                    <a:pt x="553" y="247"/>
                  </a:lnTo>
                  <a:lnTo>
                    <a:pt x="553" y="248"/>
                  </a:lnTo>
                  <a:lnTo>
                    <a:pt x="553" y="249"/>
                  </a:lnTo>
                  <a:lnTo>
                    <a:pt x="552" y="252"/>
                  </a:lnTo>
                  <a:lnTo>
                    <a:pt x="551" y="255"/>
                  </a:lnTo>
                  <a:lnTo>
                    <a:pt x="551" y="256"/>
                  </a:lnTo>
                  <a:lnTo>
                    <a:pt x="550" y="257"/>
                  </a:lnTo>
                  <a:lnTo>
                    <a:pt x="550" y="257"/>
                  </a:lnTo>
                  <a:lnTo>
                    <a:pt x="549" y="258"/>
                  </a:lnTo>
                  <a:lnTo>
                    <a:pt x="548" y="258"/>
                  </a:lnTo>
                  <a:lnTo>
                    <a:pt x="548" y="258"/>
                  </a:lnTo>
                  <a:lnTo>
                    <a:pt x="547" y="259"/>
                  </a:lnTo>
                  <a:lnTo>
                    <a:pt x="545" y="259"/>
                  </a:lnTo>
                  <a:lnTo>
                    <a:pt x="544" y="259"/>
                  </a:lnTo>
                  <a:lnTo>
                    <a:pt x="544" y="258"/>
                  </a:lnTo>
                  <a:lnTo>
                    <a:pt x="543" y="258"/>
                  </a:lnTo>
                  <a:lnTo>
                    <a:pt x="542" y="258"/>
                  </a:lnTo>
                  <a:lnTo>
                    <a:pt x="542" y="257"/>
                  </a:lnTo>
                  <a:lnTo>
                    <a:pt x="541" y="256"/>
                  </a:lnTo>
                  <a:lnTo>
                    <a:pt x="540" y="255"/>
                  </a:lnTo>
                  <a:lnTo>
                    <a:pt x="540" y="255"/>
                  </a:lnTo>
                  <a:lnTo>
                    <a:pt x="539" y="253"/>
                  </a:lnTo>
                  <a:lnTo>
                    <a:pt x="538" y="251"/>
                  </a:lnTo>
                  <a:lnTo>
                    <a:pt x="538" y="251"/>
                  </a:lnTo>
                  <a:lnTo>
                    <a:pt x="537" y="251"/>
                  </a:lnTo>
                  <a:lnTo>
                    <a:pt x="537" y="250"/>
                  </a:lnTo>
                  <a:lnTo>
                    <a:pt x="536" y="250"/>
                  </a:lnTo>
                  <a:lnTo>
                    <a:pt x="535" y="250"/>
                  </a:lnTo>
                  <a:lnTo>
                    <a:pt x="534" y="249"/>
                  </a:lnTo>
                  <a:lnTo>
                    <a:pt x="533" y="249"/>
                  </a:lnTo>
                  <a:lnTo>
                    <a:pt x="531" y="250"/>
                  </a:lnTo>
                  <a:lnTo>
                    <a:pt x="530" y="250"/>
                  </a:lnTo>
                  <a:lnTo>
                    <a:pt x="529" y="251"/>
                  </a:lnTo>
                  <a:lnTo>
                    <a:pt x="527" y="251"/>
                  </a:lnTo>
                  <a:lnTo>
                    <a:pt x="526" y="252"/>
                  </a:lnTo>
                  <a:lnTo>
                    <a:pt x="525" y="253"/>
                  </a:lnTo>
                  <a:lnTo>
                    <a:pt x="524" y="254"/>
                  </a:lnTo>
                  <a:lnTo>
                    <a:pt x="522" y="256"/>
                  </a:lnTo>
                  <a:lnTo>
                    <a:pt x="521" y="257"/>
                  </a:lnTo>
                  <a:lnTo>
                    <a:pt x="521" y="258"/>
                  </a:lnTo>
                  <a:lnTo>
                    <a:pt x="520" y="259"/>
                  </a:lnTo>
                  <a:lnTo>
                    <a:pt x="520" y="259"/>
                  </a:lnTo>
                  <a:lnTo>
                    <a:pt x="520" y="260"/>
                  </a:lnTo>
                  <a:lnTo>
                    <a:pt x="520" y="260"/>
                  </a:lnTo>
                  <a:lnTo>
                    <a:pt x="520" y="261"/>
                  </a:lnTo>
                  <a:lnTo>
                    <a:pt x="520" y="261"/>
                  </a:lnTo>
                  <a:lnTo>
                    <a:pt x="521" y="261"/>
                  </a:lnTo>
                  <a:lnTo>
                    <a:pt x="522" y="261"/>
                  </a:lnTo>
                  <a:lnTo>
                    <a:pt x="526" y="262"/>
                  </a:lnTo>
                  <a:lnTo>
                    <a:pt x="527" y="263"/>
                  </a:lnTo>
                  <a:lnTo>
                    <a:pt x="528" y="263"/>
                  </a:lnTo>
                  <a:lnTo>
                    <a:pt x="529" y="264"/>
                  </a:lnTo>
                  <a:lnTo>
                    <a:pt x="529" y="264"/>
                  </a:lnTo>
                  <a:lnTo>
                    <a:pt x="530" y="265"/>
                  </a:lnTo>
                  <a:lnTo>
                    <a:pt x="530" y="265"/>
                  </a:lnTo>
                  <a:lnTo>
                    <a:pt x="531" y="266"/>
                  </a:lnTo>
                  <a:lnTo>
                    <a:pt x="531" y="267"/>
                  </a:lnTo>
                  <a:lnTo>
                    <a:pt x="531" y="267"/>
                  </a:lnTo>
                  <a:lnTo>
                    <a:pt x="531" y="268"/>
                  </a:lnTo>
                  <a:lnTo>
                    <a:pt x="530" y="269"/>
                  </a:lnTo>
                  <a:lnTo>
                    <a:pt x="530" y="269"/>
                  </a:lnTo>
                  <a:lnTo>
                    <a:pt x="530" y="270"/>
                  </a:lnTo>
                  <a:lnTo>
                    <a:pt x="529" y="271"/>
                  </a:lnTo>
                  <a:lnTo>
                    <a:pt x="528" y="272"/>
                  </a:lnTo>
                  <a:lnTo>
                    <a:pt x="527" y="272"/>
                  </a:lnTo>
                  <a:lnTo>
                    <a:pt x="526" y="273"/>
                  </a:lnTo>
                  <a:lnTo>
                    <a:pt x="524" y="273"/>
                  </a:lnTo>
                  <a:lnTo>
                    <a:pt x="521" y="274"/>
                  </a:lnTo>
                  <a:lnTo>
                    <a:pt x="518" y="274"/>
                  </a:lnTo>
                  <a:lnTo>
                    <a:pt x="514" y="274"/>
                  </a:lnTo>
                  <a:lnTo>
                    <a:pt x="512" y="275"/>
                  </a:lnTo>
                  <a:lnTo>
                    <a:pt x="510" y="275"/>
                  </a:lnTo>
                  <a:lnTo>
                    <a:pt x="509" y="276"/>
                  </a:lnTo>
                  <a:lnTo>
                    <a:pt x="507" y="277"/>
                  </a:lnTo>
                  <a:lnTo>
                    <a:pt x="506" y="278"/>
                  </a:lnTo>
                  <a:lnTo>
                    <a:pt x="505" y="278"/>
                  </a:lnTo>
                  <a:lnTo>
                    <a:pt x="505" y="279"/>
                  </a:lnTo>
                  <a:lnTo>
                    <a:pt x="504" y="280"/>
                  </a:lnTo>
                  <a:lnTo>
                    <a:pt x="503" y="281"/>
                  </a:lnTo>
                  <a:lnTo>
                    <a:pt x="502" y="282"/>
                  </a:lnTo>
                  <a:lnTo>
                    <a:pt x="501" y="284"/>
                  </a:lnTo>
                  <a:lnTo>
                    <a:pt x="499" y="288"/>
                  </a:lnTo>
                  <a:lnTo>
                    <a:pt x="498" y="289"/>
                  </a:lnTo>
                  <a:lnTo>
                    <a:pt x="497" y="291"/>
                  </a:lnTo>
                  <a:lnTo>
                    <a:pt x="495" y="294"/>
                  </a:lnTo>
                  <a:lnTo>
                    <a:pt x="493" y="295"/>
                  </a:lnTo>
                  <a:lnTo>
                    <a:pt x="492" y="297"/>
                  </a:lnTo>
                  <a:lnTo>
                    <a:pt x="491" y="299"/>
                  </a:lnTo>
                  <a:lnTo>
                    <a:pt x="491" y="300"/>
                  </a:lnTo>
                  <a:lnTo>
                    <a:pt x="491" y="301"/>
                  </a:lnTo>
                  <a:lnTo>
                    <a:pt x="490" y="303"/>
                  </a:lnTo>
                  <a:lnTo>
                    <a:pt x="490" y="307"/>
                  </a:lnTo>
                  <a:lnTo>
                    <a:pt x="490" y="310"/>
                  </a:lnTo>
                  <a:lnTo>
                    <a:pt x="490" y="312"/>
                  </a:lnTo>
                  <a:lnTo>
                    <a:pt x="489" y="315"/>
                  </a:lnTo>
                  <a:lnTo>
                    <a:pt x="488" y="319"/>
                  </a:lnTo>
                  <a:lnTo>
                    <a:pt x="488" y="321"/>
                  </a:lnTo>
                  <a:lnTo>
                    <a:pt x="488" y="322"/>
                  </a:lnTo>
                  <a:lnTo>
                    <a:pt x="488" y="323"/>
                  </a:lnTo>
                  <a:lnTo>
                    <a:pt x="488" y="324"/>
                  </a:lnTo>
                  <a:lnTo>
                    <a:pt x="488" y="325"/>
                  </a:lnTo>
                  <a:lnTo>
                    <a:pt x="489" y="325"/>
                  </a:lnTo>
                  <a:lnTo>
                    <a:pt x="489" y="326"/>
                  </a:lnTo>
                  <a:lnTo>
                    <a:pt x="490" y="327"/>
                  </a:lnTo>
                  <a:lnTo>
                    <a:pt x="491" y="327"/>
                  </a:lnTo>
                  <a:lnTo>
                    <a:pt x="495" y="331"/>
                  </a:lnTo>
                  <a:lnTo>
                    <a:pt x="502" y="336"/>
                  </a:lnTo>
                  <a:lnTo>
                    <a:pt x="503" y="336"/>
                  </a:lnTo>
                  <a:lnTo>
                    <a:pt x="503" y="337"/>
                  </a:lnTo>
                  <a:lnTo>
                    <a:pt x="503" y="337"/>
                  </a:lnTo>
                  <a:lnTo>
                    <a:pt x="504" y="338"/>
                  </a:lnTo>
                  <a:lnTo>
                    <a:pt x="503" y="338"/>
                  </a:lnTo>
                  <a:lnTo>
                    <a:pt x="503" y="338"/>
                  </a:lnTo>
                  <a:lnTo>
                    <a:pt x="503" y="339"/>
                  </a:lnTo>
                  <a:lnTo>
                    <a:pt x="501" y="340"/>
                  </a:lnTo>
                  <a:lnTo>
                    <a:pt x="501" y="340"/>
                  </a:lnTo>
                  <a:lnTo>
                    <a:pt x="500" y="341"/>
                  </a:lnTo>
                  <a:lnTo>
                    <a:pt x="500" y="341"/>
                  </a:lnTo>
                  <a:lnTo>
                    <a:pt x="500" y="342"/>
                  </a:lnTo>
                  <a:lnTo>
                    <a:pt x="500" y="342"/>
                  </a:lnTo>
                  <a:lnTo>
                    <a:pt x="500" y="343"/>
                  </a:lnTo>
                  <a:lnTo>
                    <a:pt x="501" y="343"/>
                  </a:lnTo>
                  <a:lnTo>
                    <a:pt x="501" y="344"/>
                  </a:lnTo>
                  <a:lnTo>
                    <a:pt x="502" y="344"/>
                  </a:lnTo>
                  <a:lnTo>
                    <a:pt x="503" y="345"/>
                  </a:lnTo>
                  <a:lnTo>
                    <a:pt x="504" y="345"/>
                  </a:lnTo>
                  <a:lnTo>
                    <a:pt x="506" y="346"/>
                  </a:lnTo>
                  <a:lnTo>
                    <a:pt x="507" y="346"/>
                  </a:lnTo>
                  <a:lnTo>
                    <a:pt x="511" y="347"/>
                  </a:lnTo>
                  <a:lnTo>
                    <a:pt x="512" y="348"/>
                  </a:lnTo>
                  <a:lnTo>
                    <a:pt x="512" y="348"/>
                  </a:lnTo>
                  <a:lnTo>
                    <a:pt x="513" y="349"/>
                  </a:lnTo>
                  <a:lnTo>
                    <a:pt x="513" y="349"/>
                  </a:lnTo>
                  <a:lnTo>
                    <a:pt x="514" y="350"/>
                  </a:lnTo>
                  <a:lnTo>
                    <a:pt x="514" y="351"/>
                  </a:lnTo>
                  <a:lnTo>
                    <a:pt x="514" y="351"/>
                  </a:lnTo>
                  <a:lnTo>
                    <a:pt x="514" y="352"/>
                  </a:lnTo>
                  <a:lnTo>
                    <a:pt x="514" y="353"/>
                  </a:lnTo>
                  <a:lnTo>
                    <a:pt x="514" y="354"/>
                  </a:lnTo>
                  <a:lnTo>
                    <a:pt x="513" y="355"/>
                  </a:lnTo>
                  <a:lnTo>
                    <a:pt x="513" y="356"/>
                  </a:lnTo>
                  <a:lnTo>
                    <a:pt x="512" y="358"/>
                  </a:lnTo>
                  <a:lnTo>
                    <a:pt x="511" y="360"/>
                  </a:lnTo>
                  <a:lnTo>
                    <a:pt x="507" y="365"/>
                  </a:lnTo>
                  <a:lnTo>
                    <a:pt x="506" y="366"/>
                  </a:lnTo>
                  <a:lnTo>
                    <a:pt x="506" y="367"/>
                  </a:lnTo>
                  <a:lnTo>
                    <a:pt x="505" y="368"/>
                  </a:lnTo>
                  <a:lnTo>
                    <a:pt x="505" y="369"/>
                  </a:lnTo>
                  <a:lnTo>
                    <a:pt x="505" y="370"/>
                  </a:lnTo>
                  <a:lnTo>
                    <a:pt x="505" y="371"/>
                  </a:lnTo>
                  <a:lnTo>
                    <a:pt x="505" y="372"/>
                  </a:lnTo>
                  <a:lnTo>
                    <a:pt x="506" y="374"/>
                  </a:lnTo>
                  <a:lnTo>
                    <a:pt x="506" y="375"/>
                  </a:lnTo>
                  <a:lnTo>
                    <a:pt x="507" y="376"/>
                  </a:lnTo>
                  <a:lnTo>
                    <a:pt x="507" y="377"/>
                  </a:lnTo>
                  <a:lnTo>
                    <a:pt x="509" y="379"/>
                  </a:lnTo>
                  <a:lnTo>
                    <a:pt x="510" y="381"/>
                  </a:lnTo>
                  <a:lnTo>
                    <a:pt x="511" y="382"/>
                  </a:lnTo>
                  <a:lnTo>
                    <a:pt x="511" y="383"/>
                  </a:lnTo>
                  <a:lnTo>
                    <a:pt x="512" y="384"/>
                  </a:lnTo>
                  <a:lnTo>
                    <a:pt x="512" y="384"/>
                  </a:lnTo>
                  <a:lnTo>
                    <a:pt x="512" y="385"/>
                  </a:lnTo>
                  <a:lnTo>
                    <a:pt x="512" y="386"/>
                  </a:lnTo>
                  <a:lnTo>
                    <a:pt x="511" y="387"/>
                  </a:lnTo>
                  <a:lnTo>
                    <a:pt x="511" y="387"/>
                  </a:lnTo>
                  <a:lnTo>
                    <a:pt x="510" y="388"/>
                  </a:lnTo>
                  <a:lnTo>
                    <a:pt x="510" y="388"/>
                  </a:lnTo>
                  <a:lnTo>
                    <a:pt x="508" y="390"/>
                  </a:lnTo>
                  <a:lnTo>
                    <a:pt x="505" y="392"/>
                  </a:lnTo>
                  <a:lnTo>
                    <a:pt x="503" y="393"/>
                  </a:lnTo>
                  <a:lnTo>
                    <a:pt x="502" y="394"/>
                  </a:lnTo>
                  <a:lnTo>
                    <a:pt x="501" y="396"/>
                  </a:lnTo>
                  <a:lnTo>
                    <a:pt x="500" y="397"/>
                  </a:lnTo>
                  <a:lnTo>
                    <a:pt x="499" y="399"/>
                  </a:lnTo>
                  <a:lnTo>
                    <a:pt x="498" y="400"/>
                  </a:lnTo>
                  <a:lnTo>
                    <a:pt x="497" y="402"/>
                  </a:lnTo>
                  <a:lnTo>
                    <a:pt x="497" y="403"/>
                  </a:lnTo>
                  <a:lnTo>
                    <a:pt x="496" y="405"/>
                  </a:lnTo>
                  <a:lnTo>
                    <a:pt x="496" y="406"/>
                  </a:lnTo>
                  <a:lnTo>
                    <a:pt x="495" y="408"/>
                  </a:lnTo>
                  <a:lnTo>
                    <a:pt x="495" y="409"/>
                  </a:lnTo>
                  <a:lnTo>
                    <a:pt x="495" y="410"/>
                  </a:lnTo>
                  <a:lnTo>
                    <a:pt x="495" y="411"/>
                  </a:lnTo>
                  <a:lnTo>
                    <a:pt x="495" y="412"/>
                  </a:lnTo>
                  <a:lnTo>
                    <a:pt x="495" y="413"/>
                  </a:lnTo>
                  <a:lnTo>
                    <a:pt x="496" y="414"/>
                  </a:lnTo>
                  <a:lnTo>
                    <a:pt x="496" y="415"/>
                  </a:lnTo>
                  <a:lnTo>
                    <a:pt x="496" y="415"/>
                  </a:lnTo>
                  <a:lnTo>
                    <a:pt x="497" y="416"/>
                  </a:lnTo>
                  <a:lnTo>
                    <a:pt x="498" y="417"/>
                  </a:lnTo>
                  <a:lnTo>
                    <a:pt x="500" y="418"/>
                  </a:lnTo>
                  <a:lnTo>
                    <a:pt x="503" y="421"/>
                  </a:lnTo>
                  <a:lnTo>
                    <a:pt x="504" y="422"/>
                  </a:lnTo>
                  <a:lnTo>
                    <a:pt x="505" y="423"/>
                  </a:lnTo>
                  <a:lnTo>
                    <a:pt x="506" y="423"/>
                  </a:lnTo>
                  <a:lnTo>
                    <a:pt x="506" y="424"/>
                  </a:lnTo>
                  <a:lnTo>
                    <a:pt x="507" y="425"/>
                  </a:lnTo>
                  <a:lnTo>
                    <a:pt x="507" y="426"/>
                  </a:lnTo>
                  <a:lnTo>
                    <a:pt x="508" y="427"/>
                  </a:lnTo>
                  <a:lnTo>
                    <a:pt x="508" y="428"/>
                  </a:lnTo>
                  <a:lnTo>
                    <a:pt x="508" y="429"/>
                  </a:lnTo>
                  <a:lnTo>
                    <a:pt x="508" y="431"/>
                  </a:lnTo>
                  <a:lnTo>
                    <a:pt x="508" y="433"/>
                  </a:lnTo>
                  <a:lnTo>
                    <a:pt x="508" y="434"/>
                  </a:lnTo>
                  <a:lnTo>
                    <a:pt x="508" y="435"/>
                  </a:lnTo>
                  <a:lnTo>
                    <a:pt x="507" y="436"/>
                  </a:lnTo>
                  <a:lnTo>
                    <a:pt x="507" y="437"/>
                  </a:lnTo>
                  <a:lnTo>
                    <a:pt x="506" y="438"/>
                  </a:lnTo>
                  <a:lnTo>
                    <a:pt x="504" y="439"/>
                  </a:lnTo>
                  <a:lnTo>
                    <a:pt x="502" y="440"/>
                  </a:lnTo>
                  <a:lnTo>
                    <a:pt x="501" y="441"/>
                  </a:lnTo>
                  <a:lnTo>
                    <a:pt x="498" y="442"/>
                  </a:lnTo>
                  <a:lnTo>
                    <a:pt x="497" y="443"/>
                  </a:lnTo>
                  <a:lnTo>
                    <a:pt x="496" y="444"/>
                  </a:lnTo>
                  <a:lnTo>
                    <a:pt x="495" y="444"/>
                  </a:lnTo>
                  <a:lnTo>
                    <a:pt x="495" y="445"/>
                  </a:lnTo>
                  <a:lnTo>
                    <a:pt x="494" y="446"/>
                  </a:lnTo>
                  <a:lnTo>
                    <a:pt x="494" y="446"/>
                  </a:lnTo>
                  <a:lnTo>
                    <a:pt x="493" y="448"/>
                  </a:lnTo>
                  <a:lnTo>
                    <a:pt x="493" y="449"/>
                  </a:lnTo>
                  <a:lnTo>
                    <a:pt x="493" y="450"/>
                  </a:lnTo>
                  <a:lnTo>
                    <a:pt x="493" y="451"/>
                  </a:lnTo>
                  <a:lnTo>
                    <a:pt x="493" y="452"/>
                  </a:lnTo>
                  <a:lnTo>
                    <a:pt x="494" y="455"/>
                  </a:lnTo>
                  <a:lnTo>
                    <a:pt x="494" y="457"/>
                  </a:lnTo>
                  <a:lnTo>
                    <a:pt x="495" y="458"/>
                  </a:lnTo>
                  <a:lnTo>
                    <a:pt x="495" y="459"/>
                  </a:lnTo>
                  <a:lnTo>
                    <a:pt x="495" y="460"/>
                  </a:lnTo>
                  <a:lnTo>
                    <a:pt x="495" y="460"/>
                  </a:lnTo>
                  <a:lnTo>
                    <a:pt x="494" y="461"/>
                  </a:lnTo>
                  <a:lnTo>
                    <a:pt x="494" y="462"/>
                  </a:lnTo>
                  <a:lnTo>
                    <a:pt x="493" y="463"/>
                  </a:lnTo>
                  <a:lnTo>
                    <a:pt x="492" y="464"/>
                  </a:lnTo>
                  <a:lnTo>
                    <a:pt x="492" y="465"/>
                  </a:lnTo>
                  <a:lnTo>
                    <a:pt x="491" y="465"/>
                  </a:lnTo>
                  <a:lnTo>
                    <a:pt x="489" y="466"/>
                  </a:lnTo>
                  <a:lnTo>
                    <a:pt x="488" y="466"/>
                  </a:lnTo>
                  <a:lnTo>
                    <a:pt x="487" y="467"/>
                  </a:lnTo>
                  <a:lnTo>
                    <a:pt x="486" y="467"/>
                  </a:lnTo>
                  <a:lnTo>
                    <a:pt x="485" y="467"/>
                  </a:lnTo>
                  <a:lnTo>
                    <a:pt x="485" y="468"/>
                  </a:lnTo>
                  <a:lnTo>
                    <a:pt x="485" y="468"/>
                  </a:lnTo>
                  <a:lnTo>
                    <a:pt x="485" y="468"/>
                  </a:lnTo>
                  <a:lnTo>
                    <a:pt x="485" y="469"/>
                  </a:lnTo>
                  <a:lnTo>
                    <a:pt x="485" y="470"/>
                  </a:lnTo>
                  <a:lnTo>
                    <a:pt x="485" y="471"/>
                  </a:lnTo>
                  <a:lnTo>
                    <a:pt x="486" y="472"/>
                  </a:lnTo>
                  <a:lnTo>
                    <a:pt x="487" y="473"/>
                  </a:lnTo>
                  <a:lnTo>
                    <a:pt x="489" y="475"/>
                  </a:lnTo>
                  <a:lnTo>
                    <a:pt x="490" y="476"/>
                  </a:lnTo>
                  <a:lnTo>
                    <a:pt x="494" y="480"/>
                  </a:lnTo>
                  <a:lnTo>
                    <a:pt x="496" y="481"/>
                  </a:lnTo>
                  <a:lnTo>
                    <a:pt x="496" y="482"/>
                  </a:lnTo>
                  <a:lnTo>
                    <a:pt x="497" y="483"/>
                  </a:lnTo>
                  <a:lnTo>
                    <a:pt x="498" y="484"/>
                  </a:lnTo>
                  <a:lnTo>
                    <a:pt x="498" y="485"/>
                  </a:lnTo>
                  <a:lnTo>
                    <a:pt x="499" y="486"/>
                  </a:lnTo>
                  <a:lnTo>
                    <a:pt x="499" y="487"/>
                  </a:lnTo>
                  <a:lnTo>
                    <a:pt x="498" y="487"/>
                  </a:lnTo>
                  <a:lnTo>
                    <a:pt x="498" y="488"/>
                  </a:lnTo>
                  <a:lnTo>
                    <a:pt x="498" y="489"/>
                  </a:lnTo>
                  <a:lnTo>
                    <a:pt x="497" y="490"/>
                  </a:lnTo>
                  <a:lnTo>
                    <a:pt x="496" y="491"/>
                  </a:lnTo>
                  <a:lnTo>
                    <a:pt x="495" y="491"/>
                  </a:lnTo>
                  <a:lnTo>
                    <a:pt x="493" y="494"/>
                  </a:lnTo>
                  <a:lnTo>
                    <a:pt x="492" y="495"/>
                  </a:lnTo>
                  <a:lnTo>
                    <a:pt x="491" y="495"/>
                  </a:lnTo>
                  <a:lnTo>
                    <a:pt x="491" y="496"/>
                  </a:lnTo>
                  <a:lnTo>
                    <a:pt x="490" y="497"/>
                  </a:lnTo>
                  <a:lnTo>
                    <a:pt x="489" y="500"/>
                  </a:lnTo>
                  <a:lnTo>
                    <a:pt x="489" y="501"/>
                  </a:lnTo>
                  <a:lnTo>
                    <a:pt x="488" y="502"/>
                  </a:lnTo>
                  <a:lnTo>
                    <a:pt x="487" y="503"/>
                  </a:lnTo>
                  <a:lnTo>
                    <a:pt x="486" y="504"/>
                  </a:lnTo>
                  <a:lnTo>
                    <a:pt x="486" y="505"/>
                  </a:lnTo>
                  <a:lnTo>
                    <a:pt x="485" y="505"/>
                  </a:lnTo>
                  <a:lnTo>
                    <a:pt x="484" y="506"/>
                  </a:lnTo>
                  <a:lnTo>
                    <a:pt x="483" y="507"/>
                  </a:lnTo>
                  <a:lnTo>
                    <a:pt x="483" y="507"/>
                  </a:lnTo>
                  <a:lnTo>
                    <a:pt x="482" y="507"/>
                  </a:lnTo>
                  <a:lnTo>
                    <a:pt x="481" y="508"/>
                  </a:lnTo>
                  <a:lnTo>
                    <a:pt x="478" y="508"/>
                  </a:lnTo>
                  <a:lnTo>
                    <a:pt x="475" y="509"/>
                  </a:lnTo>
                  <a:lnTo>
                    <a:pt x="471" y="510"/>
                  </a:lnTo>
                  <a:lnTo>
                    <a:pt x="466" y="510"/>
                  </a:lnTo>
                  <a:lnTo>
                    <a:pt x="463" y="510"/>
                  </a:lnTo>
                  <a:lnTo>
                    <a:pt x="461" y="511"/>
                  </a:lnTo>
                  <a:lnTo>
                    <a:pt x="459" y="512"/>
                  </a:lnTo>
                  <a:lnTo>
                    <a:pt x="458" y="512"/>
                  </a:lnTo>
                  <a:lnTo>
                    <a:pt x="457" y="513"/>
                  </a:lnTo>
                  <a:lnTo>
                    <a:pt x="456" y="514"/>
                  </a:lnTo>
                  <a:lnTo>
                    <a:pt x="455" y="514"/>
                  </a:lnTo>
                  <a:lnTo>
                    <a:pt x="454" y="516"/>
                  </a:lnTo>
                  <a:lnTo>
                    <a:pt x="453" y="517"/>
                  </a:lnTo>
                  <a:lnTo>
                    <a:pt x="453" y="518"/>
                  </a:lnTo>
                  <a:lnTo>
                    <a:pt x="452" y="519"/>
                  </a:lnTo>
                  <a:lnTo>
                    <a:pt x="453" y="520"/>
                  </a:lnTo>
                  <a:lnTo>
                    <a:pt x="453" y="523"/>
                  </a:lnTo>
                  <a:lnTo>
                    <a:pt x="453" y="524"/>
                  </a:lnTo>
                  <a:lnTo>
                    <a:pt x="453" y="524"/>
                  </a:lnTo>
                  <a:lnTo>
                    <a:pt x="452" y="525"/>
                  </a:lnTo>
                  <a:lnTo>
                    <a:pt x="452" y="526"/>
                  </a:lnTo>
                  <a:lnTo>
                    <a:pt x="451" y="526"/>
                  </a:lnTo>
                  <a:lnTo>
                    <a:pt x="451" y="527"/>
                  </a:lnTo>
                  <a:lnTo>
                    <a:pt x="450" y="528"/>
                  </a:lnTo>
                  <a:lnTo>
                    <a:pt x="446" y="530"/>
                  </a:lnTo>
                  <a:lnTo>
                    <a:pt x="445" y="531"/>
                  </a:lnTo>
                  <a:lnTo>
                    <a:pt x="444" y="531"/>
                  </a:lnTo>
                  <a:lnTo>
                    <a:pt x="442" y="531"/>
                  </a:lnTo>
                  <a:lnTo>
                    <a:pt x="439" y="532"/>
                  </a:lnTo>
                  <a:lnTo>
                    <a:pt x="434" y="533"/>
                  </a:lnTo>
                  <a:lnTo>
                    <a:pt x="431" y="534"/>
                  </a:lnTo>
                  <a:lnTo>
                    <a:pt x="430" y="534"/>
                  </a:lnTo>
                  <a:lnTo>
                    <a:pt x="429" y="534"/>
                  </a:lnTo>
                  <a:lnTo>
                    <a:pt x="425" y="533"/>
                  </a:lnTo>
                  <a:lnTo>
                    <a:pt x="422" y="533"/>
                  </a:lnTo>
                  <a:lnTo>
                    <a:pt x="421" y="532"/>
                  </a:lnTo>
                  <a:lnTo>
                    <a:pt x="418" y="532"/>
                  </a:lnTo>
                  <a:lnTo>
                    <a:pt x="416" y="531"/>
                  </a:lnTo>
                  <a:lnTo>
                    <a:pt x="413" y="531"/>
                  </a:lnTo>
                  <a:lnTo>
                    <a:pt x="412" y="531"/>
                  </a:lnTo>
                  <a:lnTo>
                    <a:pt x="411" y="531"/>
                  </a:lnTo>
                  <a:lnTo>
                    <a:pt x="410" y="531"/>
                  </a:lnTo>
                  <a:lnTo>
                    <a:pt x="409" y="531"/>
                  </a:lnTo>
                  <a:lnTo>
                    <a:pt x="408" y="532"/>
                  </a:lnTo>
                  <a:lnTo>
                    <a:pt x="406" y="533"/>
                  </a:lnTo>
                  <a:lnTo>
                    <a:pt x="405" y="534"/>
                  </a:lnTo>
                  <a:lnTo>
                    <a:pt x="403" y="536"/>
                  </a:lnTo>
                  <a:lnTo>
                    <a:pt x="401" y="536"/>
                  </a:lnTo>
                  <a:lnTo>
                    <a:pt x="399" y="537"/>
                  </a:lnTo>
                  <a:lnTo>
                    <a:pt x="397" y="537"/>
                  </a:lnTo>
                  <a:lnTo>
                    <a:pt x="395" y="537"/>
                  </a:lnTo>
                  <a:lnTo>
                    <a:pt x="394" y="537"/>
                  </a:lnTo>
                  <a:lnTo>
                    <a:pt x="393" y="537"/>
                  </a:lnTo>
                  <a:lnTo>
                    <a:pt x="392" y="537"/>
                  </a:lnTo>
                  <a:lnTo>
                    <a:pt x="390" y="536"/>
                  </a:lnTo>
                  <a:lnTo>
                    <a:pt x="389" y="536"/>
                  </a:lnTo>
                  <a:lnTo>
                    <a:pt x="388" y="535"/>
                  </a:lnTo>
                  <a:lnTo>
                    <a:pt x="384" y="533"/>
                  </a:lnTo>
                  <a:lnTo>
                    <a:pt x="383" y="532"/>
                  </a:lnTo>
                  <a:lnTo>
                    <a:pt x="382" y="531"/>
                  </a:lnTo>
                  <a:lnTo>
                    <a:pt x="382" y="530"/>
                  </a:lnTo>
                  <a:lnTo>
                    <a:pt x="380" y="528"/>
                  </a:lnTo>
                  <a:lnTo>
                    <a:pt x="379" y="527"/>
                  </a:lnTo>
                  <a:lnTo>
                    <a:pt x="378" y="526"/>
                  </a:lnTo>
                  <a:lnTo>
                    <a:pt x="378" y="525"/>
                  </a:lnTo>
                  <a:lnTo>
                    <a:pt x="377" y="525"/>
                  </a:lnTo>
                  <a:lnTo>
                    <a:pt x="377" y="525"/>
                  </a:lnTo>
                  <a:lnTo>
                    <a:pt x="376" y="525"/>
                  </a:lnTo>
                  <a:lnTo>
                    <a:pt x="375" y="525"/>
                  </a:lnTo>
                  <a:lnTo>
                    <a:pt x="374" y="525"/>
                  </a:lnTo>
                  <a:lnTo>
                    <a:pt x="373" y="525"/>
                  </a:lnTo>
                  <a:lnTo>
                    <a:pt x="371" y="526"/>
                  </a:lnTo>
                  <a:lnTo>
                    <a:pt x="369" y="527"/>
                  </a:lnTo>
                  <a:lnTo>
                    <a:pt x="368" y="527"/>
                  </a:lnTo>
                  <a:lnTo>
                    <a:pt x="367" y="528"/>
                  </a:lnTo>
                  <a:lnTo>
                    <a:pt x="367" y="528"/>
                  </a:lnTo>
                  <a:lnTo>
                    <a:pt x="366" y="529"/>
                  </a:lnTo>
                  <a:lnTo>
                    <a:pt x="363" y="532"/>
                  </a:lnTo>
                  <a:lnTo>
                    <a:pt x="362" y="533"/>
                  </a:lnTo>
                  <a:lnTo>
                    <a:pt x="361" y="534"/>
                  </a:lnTo>
                  <a:lnTo>
                    <a:pt x="360" y="535"/>
                  </a:lnTo>
                  <a:lnTo>
                    <a:pt x="359" y="535"/>
                  </a:lnTo>
                  <a:lnTo>
                    <a:pt x="358" y="536"/>
                  </a:lnTo>
                  <a:lnTo>
                    <a:pt x="358" y="536"/>
                  </a:lnTo>
                  <a:lnTo>
                    <a:pt x="357" y="536"/>
                  </a:lnTo>
                  <a:lnTo>
                    <a:pt x="356" y="536"/>
                  </a:lnTo>
                  <a:lnTo>
                    <a:pt x="355" y="537"/>
                  </a:lnTo>
                  <a:lnTo>
                    <a:pt x="354" y="536"/>
                  </a:lnTo>
                  <a:lnTo>
                    <a:pt x="351" y="536"/>
                  </a:lnTo>
                  <a:lnTo>
                    <a:pt x="350" y="536"/>
                  </a:lnTo>
                  <a:lnTo>
                    <a:pt x="349" y="536"/>
                  </a:lnTo>
                  <a:lnTo>
                    <a:pt x="348" y="536"/>
                  </a:lnTo>
                  <a:lnTo>
                    <a:pt x="348" y="536"/>
                  </a:lnTo>
                  <a:lnTo>
                    <a:pt x="347" y="536"/>
                  </a:lnTo>
                  <a:lnTo>
                    <a:pt x="347" y="537"/>
                  </a:lnTo>
                  <a:lnTo>
                    <a:pt x="346" y="537"/>
                  </a:lnTo>
                  <a:lnTo>
                    <a:pt x="345" y="538"/>
                  </a:lnTo>
                  <a:lnTo>
                    <a:pt x="345" y="539"/>
                  </a:lnTo>
                  <a:lnTo>
                    <a:pt x="344" y="540"/>
                  </a:lnTo>
                  <a:lnTo>
                    <a:pt x="343" y="542"/>
                  </a:lnTo>
                  <a:lnTo>
                    <a:pt x="342" y="546"/>
                  </a:lnTo>
                  <a:lnTo>
                    <a:pt x="341" y="547"/>
                  </a:lnTo>
                  <a:lnTo>
                    <a:pt x="341" y="548"/>
                  </a:lnTo>
                  <a:lnTo>
                    <a:pt x="340" y="549"/>
                  </a:lnTo>
                  <a:lnTo>
                    <a:pt x="339" y="550"/>
                  </a:lnTo>
                  <a:lnTo>
                    <a:pt x="339" y="550"/>
                  </a:lnTo>
                  <a:lnTo>
                    <a:pt x="338" y="550"/>
                  </a:lnTo>
                  <a:lnTo>
                    <a:pt x="337" y="551"/>
                  </a:lnTo>
                  <a:lnTo>
                    <a:pt x="336" y="551"/>
                  </a:lnTo>
                  <a:lnTo>
                    <a:pt x="334" y="551"/>
                  </a:lnTo>
                  <a:lnTo>
                    <a:pt x="331" y="551"/>
                  </a:lnTo>
                  <a:lnTo>
                    <a:pt x="330" y="551"/>
                  </a:lnTo>
                  <a:lnTo>
                    <a:pt x="327" y="551"/>
                  </a:lnTo>
                  <a:lnTo>
                    <a:pt x="324" y="552"/>
                  </a:lnTo>
                  <a:lnTo>
                    <a:pt x="322" y="553"/>
                  </a:lnTo>
                  <a:lnTo>
                    <a:pt x="318" y="554"/>
                  </a:lnTo>
                  <a:lnTo>
                    <a:pt x="316" y="555"/>
                  </a:lnTo>
                  <a:lnTo>
                    <a:pt x="314" y="556"/>
                  </a:lnTo>
                  <a:lnTo>
                    <a:pt x="312" y="557"/>
                  </a:lnTo>
                  <a:lnTo>
                    <a:pt x="312" y="558"/>
                  </a:lnTo>
                  <a:lnTo>
                    <a:pt x="311" y="559"/>
                  </a:lnTo>
                  <a:lnTo>
                    <a:pt x="310" y="560"/>
                  </a:lnTo>
                  <a:lnTo>
                    <a:pt x="308" y="562"/>
                  </a:lnTo>
                  <a:lnTo>
                    <a:pt x="307" y="564"/>
                  </a:lnTo>
                  <a:lnTo>
                    <a:pt x="305" y="567"/>
                  </a:lnTo>
                  <a:lnTo>
                    <a:pt x="303" y="568"/>
                  </a:lnTo>
                  <a:lnTo>
                    <a:pt x="301" y="569"/>
                  </a:lnTo>
                  <a:lnTo>
                    <a:pt x="300" y="570"/>
                  </a:lnTo>
                  <a:lnTo>
                    <a:pt x="299" y="571"/>
                  </a:lnTo>
                  <a:lnTo>
                    <a:pt x="295" y="573"/>
                  </a:lnTo>
                  <a:lnTo>
                    <a:pt x="294" y="574"/>
                  </a:lnTo>
                  <a:lnTo>
                    <a:pt x="293" y="575"/>
                  </a:lnTo>
                  <a:lnTo>
                    <a:pt x="292" y="575"/>
                  </a:lnTo>
                  <a:lnTo>
                    <a:pt x="290" y="577"/>
                  </a:lnTo>
                  <a:lnTo>
                    <a:pt x="288" y="579"/>
                  </a:lnTo>
                  <a:lnTo>
                    <a:pt x="286" y="581"/>
                  </a:lnTo>
                  <a:lnTo>
                    <a:pt x="285" y="582"/>
                  </a:lnTo>
                  <a:lnTo>
                    <a:pt x="284" y="584"/>
                  </a:lnTo>
                  <a:lnTo>
                    <a:pt x="282" y="587"/>
                  </a:lnTo>
                  <a:lnTo>
                    <a:pt x="281" y="588"/>
                  </a:lnTo>
                  <a:lnTo>
                    <a:pt x="280" y="589"/>
                  </a:lnTo>
                  <a:lnTo>
                    <a:pt x="279" y="589"/>
                  </a:lnTo>
                  <a:lnTo>
                    <a:pt x="279" y="589"/>
                  </a:lnTo>
                  <a:lnTo>
                    <a:pt x="278" y="589"/>
                  </a:lnTo>
                  <a:lnTo>
                    <a:pt x="277" y="589"/>
                  </a:lnTo>
                  <a:lnTo>
                    <a:pt x="276" y="589"/>
                  </a:lnTo>
                  <a:lnTo>
                    <a:pt x="276" y="589"/>
                  </a:lnTo>
                  <a:lnTo>
                    <a:pt x="275" y="588"/>
                  </a:lnTo>
                  <a:lnTo>
                    <a:pt x="272" y="586"/>
                  </a:lnTo>
                  <a:lnTo>
                    <a:pt x="270" y="585"/>
                  </a:lnTo>
                  <a:lnTo>
                    <a:pt x="269" y="584"/>
                  </a:lnTo>
                  <a:lnTo>
                    <a:pt x="267" y="584"/>
                  </a:lnTo>
                  <a:lnTo>
                    <a:pt x="266" y="583"/>
                  </a:lnTo>
                  <a:lnTo>
                    <a:pt x="264" y="583"/>
                  </a:lnTo>
                  <a:lnTo>
                    <a:pt x="263" y="583"/>
                  </a:lnTo>
                  <a:lnTo>
                    <a:pt x="261" y="583"/>
                  </a:lnTo>
                  <a:lnTo>
                    <a:pt x="256" y="584"/>
                  </a:lnTo>
                  <a:lnTo>
                    <a:pt x="254" y="584"/>
                  </a:lnTo>
                  <a:lnTo>
                    <a:pt x="253" y="584"/>
                  </a:lnTo>
                  <a:lnTo>
                    <a:pt x="253" y="585"/>
                  </a:lnTo>
                  <a:lnTo>
                    <a:pt x="252" y="585"/>
                  </a:lnTo>
                  <a:lnTo>
                    <a:pt x="251" y="585"/>
                  </a:lnTo>
                  <a:lnTo>
                    <a:pt x="251" y="586"/>
                  </a:lnTo>
                  <a:lnTo>
                    <a:pt x="250" y="587"/>
                  </a:lnTo>
                  <a:lnTo>
                    <a:pt x="248" y="590"/>
                  </a:lnTo>
                  <a:lnTo>
                    <a:pt x="246" y="592"/>
                  </a:lnTo>
                  <a:lnTo>
                    <a:pt x="245" y="593"/>
                  </a:lnTo>
                  <a:lnTo>
                    <a:pt x="244" y="594"/>
                  </a:lnTo>
                  <a:lnTo>
                    <a:pt x="243" y="595"/>
                  </a:lnTo>
                  <a:lnTo>
                    <a:pt x="243" y="596"/>
                  </a:lnTo>
                  <a:lnTo>
                    <a:pt x="242" y="596"/>
                  </a:lnTo>
                  <a:lnTo>
                    <a:pt x="241" y="597"/>
                  </a:lnTo>
                  <a:lnTo>
                    <a:pt x="240" y="597"/>
                  </a:lnTo>
                  <a:lnTo>
                    <a:pt x="240" y="597"/>
                  </a:lnTo>
                  <a:lnTo>
                    <a:pt x="238" y="597"/>
                  </a:lnTo>
                  <a:lnTo>
                    <a:pt x="237" y="596"/>
                  </a:lnTo>
                  <a:lnTo>
                    <a:pt x="235" y="596"/>
                  </a:lnTo>
                  <a:lnTo>
                    <a:pt x="234" y="596"/>
                  </a:lnTo>
                  <a:lnTo>
                    <a:pt x="233" y="595"/>
                  </a:lnTo>
                  <a:lnTo>
                    <a:pt x="232" y="595"/>
                  </a:lnTo>
                  <a:lnTo>
                    <a:pt x="230" y="593"/>
                  </a:lnTo>
                  <a:lnTo>
                    <a:pt x="229" y="592"/>
                  </a:lnTo>
                  <a:lnTo>
                    <a:pt x="228" y="591"/>
                  </a:lnTo>
                  <a:lnTo>
                    <a:pt x="227" y="591"/>
                  </a:lnTo>
                  <a:lnTo>
                    <a:pt x="226" y="591"/>
                  </a:lnTo>
                  <a:lnTo>
                    <a:pt x="225" y="591"/>
                  </a:lnTo>
                  <a:lnTo>
                    <a:pt x="223" y="591"/>
                  </a:lnTo>
                  <a:lnTo>
                    <a:pt x="222" y="591"/>
                  </a:lnTo>
                  <a:lnTo>
                    <a:pt x="220" y="591"/>
                  </a:lnTo>
                  <a:lnTo>
                    <a:pt x="219" y="592"/>
                  </a:lnTo>
                  <a:lnTo>
                    <a:pt x="218" y="592"/>
                  </a:lnTo>
                  <a:lnTo>
                    <a:pt x="217" y="593"/>
                  </a:lnTo>
                  <a:lnTo>
                    <a:pt x="217" y="593"/>
                  </a:lnTo>
                  <a:lnTo>
                    <a:pt x="217" y="594"/>
                  </a:lnTo>
                  <a:lnTo>
                    <a:pt x="216" y="594"/>
                  </a:lnTo>
                  <a:lnTo>
                    <a:pt x="216" y="594"/>
                  </a:lnTo>
                  <a:lnTo>
                    <a:pt x="216" y="594"/>
                  </a:lnTo>
                  <a:lnTo>
                    <a:pt x="215" y="593"/>
                  </a:lnTo>
                  <a:lnTo>
                    <a:pt x="215" y="592"/>
                  </a:lnTo>
                  <a:lnTo>
                    <a:pt x="213" y="589"/>
                  </a:lnTo>
                  <a:lnTo>
                    <a:pt x="213" y="588"/>
                  </a:lnTo>
                  <a:lnTo>
                    <a:pt x="212" y="587"/>
                  </a:lnTo>
                  <a:lnTo>
                    <a:pt x="211" y="586"/>
                  </a:lnTo>
                  <a:lnTo>
                    <a:pt x="211" y="585"/>
                  </a:lnTo>
                  <a:lnTo>
                    <a:pt x="210" y="584"/>
                  </a:lnTo>
                  <a:lnTo>
                    <a:pt x="209" y="583"/>
                  </a:lnTo>
                  <a:lnTo>
                    <a:pt x="206" y="581"/>
                  </a:lnTo>
                  <a:lnTo>
                    <a:pt x="205" y="580"/>
                  </a:lnTo>
                  <a:lnTo>
                    <a:pt x="203" y="580"/>
                  </a:lnTo>
                  <a:lnTo>
                    <a:pt x="201" y="578"/>
                  </a:lnTo>
                  <a:lnTo>
                    <a:pt x="198" y="577"/>
                  </a:lnTo>
                  <a:lnTo>
                    <a:pt x="196" y="576"/>
                  </a:lnTo>
                  <a:lnTo>
                    <a:pt x="194" y="575"/>
                  </a:lnTo>
                  <a:lnTo>
                    <a:pt x="193" y="574"/>
                  </a:lnTo>
                  <a:lnTo>
                    <a:pt x="192" y="573"/>
                  </a:lnTo>
                  <a:lnTo>
                    <a:pt x="191" y="572"/>
                  </a:lnTo>
                  <a:lnTo>
                    <a:pt x="190" y="571"/>
                  </a:lnTo>
                  <a:lnTo>
                    <a:pt x="189" y="568"/>
                  </a:lnTo>
                  <a:lnTo>
                    <a:pt x="188" y="567"/>
                  </a:lnTo>
                  <a:lnTo>
                    <a:pt x="187" y="566"/>
                  </a:lnTo>
                  <a:lnTo>
                    <a:pt x="186" y="565"/>
                  </a:lnTo>
                  <a:lnTo>
                    <a:pt x="186" y="565"/>
                  </a:lnTo>
                  <a:lnTo>
                    <a:pt x="185" y="565"/>
                  </a:lnTo>
                  <a:lnTo>
                    <a:pt x="184" y="564"/>
                  </a:lnTo>
                  <a:lnTo>
                    <a:pt x="183" y="564"/>
                  </a:lnTo>
                  <a:lnTo>
                    <a:pt x="182" y="564"/>
                  </a:lnTo>
                  <a:lnTo>
                    <a:pt x="179" y="564"/>
                  </a:lnTo>
                  <a:lnTo>
                    <a:pt x="179" y="564"/>
                  </a:lnTo>
                  <a:lnTo>
                    <a:pt x="178" y="563"/>
                  </a:lnTo>
                  <a:lnTo>
                    <a:pt x="177" y="563"/>
                  </a:lnTo>
                  <a:lnTo>
                    <a:pt x="177" y="563"/>
                  </a:lnTo>
                  <a:lnTo>
                    <a:pt x="177" y="562"/>
                  </a:lnTo>
                  <a:lnTo>
                    <a:pt x="177" y="561"/>
                  </a:lnTo>
                  <a:lnTo>
                    <a:pt x="177" y="561"/>
                  </a:lnTo>
                  <a:lnTo>
                    <a:pt x="177" y="560"/>
                  </a:lnTo>
                  <a:lnTo>
                    <a:pt x="177" y="559"/>
                  </a:lnTo>
                  <a:lnTo>
                    <a:pt x="177" y="559"/>
                  </a:lnTo>
                  <a:lnTo>
                    <a:pt x="178" y="557"/>
                  </a:lnTo>
                  <a:lnTo>
                    <a:pt x="179" y="556"/>
                  </a:lnTo>
                  <a:lnTo>
                    <a:pt x="180" y="554"/>
                  </a:lnTo>
                  <a:lnTo>
                    <a:pt x="182" y="551"/>
                  </a:lnTo>
                  <a:lnTo>
                    <a:pt x="183" y="551"/>
                  </a:lnTo>
                  <a:lnTo>
                    <a:pt x="185" y="549"/>
                  </a:lnTo>
                  <a:lnTo>
                    <a:pt x="188" y="545"/>
                  </a:lnTo>
                  <a:lnTo>
                    <a:pt x="189" y="544"/>
                  </a:lnTo>
                  <a:lnTo>
                    <a:pt x="190" y="543"/>
                  </a:lnTo>
                  <a:lnTo>
                    <a:pt x="190" y="542"/>
                  </a:lnTo>
                  <a:lnTo>
                    <a:pt x="191" y="541"/>
                  </a:lnTo>
                  <a:lnTo>
                    <a:pt x="192" y="537"/>
                  </a:lnTo>
                  <a:lnTo>
                    <a:pt x="193" y="536"/>
                  </a:lnTo>
                  <a:lnTo>
                    <a:pt x="193" y="535"/>
                  </a:lnTo>
                  <a:lnTo>
                    <a:pt x="195" y="531"/>
                  </a:lnTo>
                  <a:lnTo>
                    <a:pt x="196" y="530"/>
                  </a:lnTo>
                  <a:lnTo>
                    <a:pt x="197" y="529"/>
                  </a:lnTo>
                  <a:lnTo>
                    <a:pt x="197" y="528"/>
                  </a:lnTo>
                  <a:lnTo>
                    <a:pt x="197" y="527"/>
                  </a:lnTo>
                  <a:lnTo>
                    <a:pt x="198" y="524"/>
                  </a:lnTo>
                  <a:lnTo>
                    <a:pt x="198" y="523"/>
                  </a:lnTo>
                  <a:lnTo>
                    <a:pt x="199" y="521"/>
                  </a:lnTo>
                  <a:lnTo>
                    <a:pt x="200" y="520"/>
                  </a:lnTo>
                  <a:lnTo>
                    <a:pt x="201" y="518"/>
                  </a:lnTo>
                  <a:lnTo>
                    <a:pt x="202" y="515"/>
                  </a:lnTo>
                  <a:lnTo>
                    <a:pt x="203" y="514"/>
                  </a:lnTo>
                  <a:lnTo>
                    <a:pt x="204" y="514"/>
                  </a:lnTo>
                  <a:lnTo>
                    <a:pt x="204" y="513"/>
                  </a:lnTo>
                  <a:lnTo>
                    <a:pt x="205" y="513"/>
                  </a:lnTo>
                  <a:lnTo>
                    <a:pt x="206" y="513"/>
                  </a:lnTo>
                  <a:lnTo>
                    <a:pt x="207" y="512"/>
                  </a:lnTo>
                  <a:lnTo>
                    <a:pt x="210" y="512"/>
                  </a:lnTo>
                  <a:lnTo>
                    <a:pt x="213" y="511"/>
                  </a:lnTo>
                  <a:lnTo>
                    <a:pt x="214" y="510"/>
                  </a:lnTo>
                  <a:lnTo>
                    <a:pt x="216" y="510"/>
                  </a:lnTo>
                  <a:lnTo>
                    <a:pt x="216" y="509"/>
                  </a:lnTo>
                  <a:lnTo>
                    <a:pt x="217" y="509"/>
                  </a:lnTo>
                  <a:lnTo>
                    <a:pt x="218" y="508"/>
                  </a:lnTo>
                  <a:lnTo>
                    <a:pt x="218" y="508"/>
                  </a:lnTo>
                  <a:lnTo>
                    <a:pt x="219" y="506"/>
                  </a:lnTo>
                  <a:lnTo>
                    <a:pt x="219" y="504"/>
                  </a:lnTo>
                  <a:lnTo>
                    <a:pt x="220" y="503"/>
                  </a:lnTo>
                  <a:lnTo>
                    <a:pt x="220" y="502"/>
                  </a:lnTo>
                  <a:lnTo>
                    <a:pt x="220" y="501"/>
                  </a:lnTo>
                  <a:lnTo>
                    <a:pt x="219" y="500"/>
                  </a:lnTo>
                  <a:lnTo>
                    <a:pt x="219" y="499"/>
                  </a:lnTo>
                  <a:lnTo>
                    <a:pt x="218" y="498"/>
                  </a:lnTo>
                  <a:lnTo>
                    <a:pt x="215" y="494"/>
                  </a:lnTo>
                  <a:lnTo>
                    <a:pt x="214" y="493"/>
                  </a:lnTo>
                  <a:lnTo>
                    <a:pt x="214" y="492"/>
                  </a:lnTo>
                  <a:lnTo>
                    <a:pt x="212" y="492"/>
                  </a:lnTo>
                  <a:lnTo>
                    <a:pt x="210" y="490"/>
                  </a:lnTo>
                  <a:lnTo>
                    <a:pt x="208" y="489"/>
                  </a:lnTo>
                  <a:lnTo>
                    <a:pt x="207" y="488"/>
                  </a:lnTo>
                  <a:lnTo>
                    <a:pt x="206" y="487"/>
                  </a:lnTo>
                  <a:lnTo>
                    <a:pt x="206" y="486"/>
                  </a:lnTo>
                  <a:lnTo>
                    <a:pt x="205" y="486"/>
                  </a:lnTo>
                  <a:lnTo>
                    <a:pt x="205" y="485"/>
                  </a:lnTo>
                  <a:lnTo>
                    <a:pt x="205" y="484"/>
                  </a:lnTo>
                  <a:lnTo>
                    <a:pt x="205" y="483"/>
                  </a:lnTo>
                  <a:lnTo>
                    <a:pt x="205" y="482"/>
                  </a:lnTo>
                  <a:lnTo>
                    <a:pt x="206" y="481"/>
                  </a:lnTo>
                  <a:lnTo>
                    <a:pt x="206" y="481"/>
                  </a:lnTo>
                  <a:lnTo>
                    <a:pt x="206" y="480"/>
                  </a:lnTo>
                  <a:lnTo>
                    <a:pt x="205" y="479"/>
                  </a:lnTo>
                  <a:lnTo>
                    <a:pt x="205" y="478"/>
                  </a:lnTo>
                  <a:lnTo>
                    <a:pt x="205" y="477"/>
                  </a:lnTo>
                  <a:lnTo>
                    <a:pt x="204" y="477"/>
                  </a:lnTo>
                  <a:lnTo>
                    <a:pt x="203" y="476"/>
                  </a:lnTo>
                  <a:lnTo>
                    <a:pt x="202" y="475"/>
                  </a:lnTo>
                  <a:lnTo>
                    <a:pt x="201" y="475"/>
                  </a:lnTo>
                  <a:lnTo>
                    <a:pt x="200" y="474"/>
                  </a:lnTo>
                  <a:lnTo>
                    <a:pt x="199" y="474"/>
                  </a:lnTo>
                  <a:lnTo>
                    <a:pt x="198" y="474"/>
                  </a:lnTo>
                  <a:lnTo>
                    <a:pt x="198" y="474"/>
                  </a:lnTo>
                  <a:lnTo>
                    <a:pt x="197" y="474"/>
                  </a:lnTo>
                  <a:lnTo>
                    <a:pt x="196" y="474"/>
                  </a:lnTo>
                  <a:lnTo>
                    <a:pt x="195" y="474"/>
                  </a:lnTo>
                  <a:lnTo>
                    <a:pt x="195" y="474"/>
                  </a:lnTo>
                  <a:lnTo>
                    <a:pt x="193" y="475"/>
                  </a:lnTo>
                  <a:lnTo>
                    <a:pt x="191" y="476"/>
                  </a:lnTo>
                  <a:lnTo>
                    <a:pt x="191" y="476"/>
                  </a:lnTo>
                  <a:lnTo>
                    <a:pt x="187" y="476"/>
                  </a:lnTo>
                  <a:lnTo>
                    <a:pt x="185" y="477"/>
                  </a:lnTo>
                  <a:lnTo>
                    <a:pt x="183" y="477"/>
                  </a:lnTo>
                  <a:lnTo>
                    <a:pt x="180" y="479"/>
                  </a:lnTo>
                  <a:lnTo>
                    <a:pt x="178" y="479"/>
                  </a:lnTo>
                  <a:lnTo>
                    <a:pt x="177" y="480"/>
                  </a:lnTo>
                  <a:lnTo>
                    <a:pt x="175" y="480"/>
                  </a:lnTo>
                  <a:lnTo>
                    <a:pt x="173" y="480"/>
                  </a:lnTo>
                  <a:lnTo>
                    <a:pt x="169" y="480"/>
                  </a:lnTo>
                  <a:lnTo>
                    <a:pt x="166" y="480"/>
                  </a:lnTo>
                  <a:lnTo>
                    <a:pt x="164" y="480"/>
                  </a:lnTo>
                  <a:lnTo>
                    <a:pt x="162" y="480"/>
                  </a:lnTo>
                  <a:lnTo>
                    <a:pt x="161" y="479"/>
                  </a:lnTo>
                  <a:lnTo>
                    <a:pt x="156" y="478"/>
                  </a:lnTo>
                  <a:lnTo>
                    <a:pt x="155" y="478"/>
                  </a:lnTo>
                  <a:lnTo>
                    <a:pt x="154" y="478"/>
                  </a:lnTo>
                  <a:lnTo>
                    <a:pt x="153" y="477"/>
                  </a:lnTo>
                  <a:lnTo>
                    <a:pt x="152" y="477"/>
                  </a:lnTo>
                  <a:lnTo>
                    <a:pt x="150" y="478"/>
                  </a:lnTo>
                  <a:lnTo>
                    <a:pt x="149" y="478"/>
                  </a:lnTo>
                  <a:lnTo>
                    <a:pt x="147" y="479"/>
                  </a:lnTo>
                  <a:lnTo>
                    <a:pt x="146" y="479"/>
                  </a:lnTo>
                  <a:lnTo>
                    <a:pt x="146" y="479"/>
                  </a:lnTo>
                  <a:lnTo>
                    <a:pt x="145" y="479"/>
                  </a:lnTo>
                  <a:lnTo>
                    <a:pt x="145" y="479"/>
                  </a:lnTo>
                  <a:lnTo>
                    <a:pt x="144" y="479"/>
                  </a:lnTo>
                  <a:lnTo>
                    <a:pt x="143" y="479"/>
                  </a:lnTo>
                  <a:lnTo>
                    <a:pt x="140" y="477"/>
                  </a:lnTo>
                  <a:lnTo>
                    <a:pt x="133" y="473"/>
                  </a:lnTo>
                  <a:lnTo>
                    <a:pt x="131" y="471"/>
                  </a:lnTo>
                  <a:lnTo>
                    <a:pt x="129" y="470"/>
                  </a:lnTo>
                  <a:lnTo>
                    <a:pt x="128" y="469"/>
                  </a:lnTo>
                  <a:lnTo>
                    <a:pt x="124" y="465"/>
                  </a:lnTo>
                  <a:lnTo>
                    <a:pt x="120" y="463"/>
                  </a:lnTo>
                  <a:lnTo>
                    <a:pt x="119" y="461"/>
                  </a:lnTo>
                  <a:lnTo>
                    <a:pt x="116" y="459"/>
                  </a:lnTo>
                  <a:lnTo>
                    <a:pt x="115" y="458"/>
                  </a:lnTo>
                  <a:lnTo>
                    <a:pt x="114" y="457"/>
                  </a:lnTo>
                  <a:lnTo>
                    <a:pt x="114" y="456"/>
                  </a:lnTo>
                  <a:lnTo>
                    <a:pt x="113" y="454"/>
                  </a:lnTo>
                  <a:lnTo>
                    <a:pt x="112" y="452"/>
                  </a:lnTo>
                  <a:lnTo>
                    <a:pt x="111" y="450"/>
                  </a:lnTo>
                  <a:lnTo>
                    <a:pt x="111" y="449"/>
                  </a:lnTo>
                  <a:lnTo>
                    <a:pt x="111" y="447"/>
                  </a:lnTo>
                  <a:lnTo>
                    <a:pt x="111" y="445"/>
                  </a:lnTo>
                  <a:lnTo>
                    <a:pt x="111" y="442"/>
                  </a:lnTo>
                  <a:lnTo>
                    <a:pt x="112" y="438"/>
                  </a:lnTo>
                  <a:lnTo>
                    <a:pt x="112" y="435"/>
                  </a:lnTo>
                  <a:lnTo>
                    <a:pt x="112" y="434"/>
                  </a:lnTo>
                  <a:lnTo>
                    <a:pt x="112" y="433"/>
                  </a:lnTo>
                  <a:lnTo>
                    <a:pt x="112" y="431"/>
                  </a:lnTo>
                  <a:lnTo>
                    <a:pt x="112" y="430"/>
                  </a:lnTo>
                  <a:lnTo>
                    <a:pt x="111" y="428"/>
                  </a:lnTo>
                  <a:lnTo>
                    <a:pt x="111" y="425"/>
                  </a:lnTo>
                  <a:lnTo>
                    <a:pt x="110" y="424"/>
                  </a:lnTo>
                  <a:lnTo>
                    <a:pt x="110" y="423"/>
                  </a:lnTo>
                  <a:lnTo>
                    <a:pt x="109" y="422"/>
                  </a:lnTo>
                  <a:lnTo>
                    <a:pt x="108" y="421"/>
                  </a:lnTo>
                  <a:lnTo>
                    <a:pt x="108" y="420"/>
                  </a:lnTo>
                  <a:lnTo>
                    <a:pt x="107" y="419"/>
                  </a:lnTo>
                  <a:lnTo>
                    <a:pt x="106" y="419"/>
                  </a:lnTo>
                  <a:lnTo>
                    <a:pt x="105" y="419"/>
                  </a:lnTo>
                  <a:lnTo>
                    <a:pt x="104" y="418"/>
                  </a:lnTo>
                  <a:lnTo>
                    <a:pt x="103" y="418"/>
                  </a:lnTo>
                  <a:lnTo>
                    <a:pt x="101" y="418"/>
                  </a:lnTo>
                  <a:lnTo>
                    <a:pt x="99" y="418"/>
                  </a:lnTo>
                  <a:lnTo>
                    <a:pt x="98" y="418"/>
                  </a:lnTo>
                  <a:lnTo>
                    <a:pt x="94" y="419"/>
                  </a:lnTo>
                  <a:lnTo>
                    <a:pt x="90" y="419"/>
                  </a:lnTo>
                  <a:lnTo>
                    <a:pt x="89" y="419"/>
                  </a:lnTo>
                  <a:lnTo>
                    <a:pt x="87" y="420"/>
                  </a:lnTo>
                  <a:lnTo>
                    <a:pt x="83" y="421"/>
                  </a:lnTo>
                  <a:lnTo>
                    <a:pt x="81" y="421"/>
                  </a:lnTo>
                  <a:lnTo>
                    <a:pt x="76" y="422"/>
                  </a:lnTo>
                  <a:lnTo>
                    <a:pt x="75" y="422"/>
                  </a:lnTo>
                  <a:lnTo>
                    <a:pt x="75" y="422"/>
                  </a:lnTo>
                  <a:lnTo>
                    <a:pt x="74" y="421"/>
                  </a:lnTo>
                  <a:lnTo>
                    <a:pt x="73" y="421"/>
                  </a:lnTo>
                  <a:lnTo>
                    <a:pt x="72" y="420"/>
                  </a:lnTo>
                  <a:lnTo>
                    <a:pt x="71" y="418"/>
                  </a:lnTo>
                  <a:lnTo>
                    <a:pt x="70" y="418"/>
                  </a:lnTo>
                  <a:lnTo>
                    <a:pt x="69" y="417"/>
                  </a:lnTo>
                  <a:lnTo>
                    <a:pt x="67" y="416"/>
                  </a:lnTo>
                  <a:lnTo>
                    <a:pt x="65" y="415"/>
                  </a:lnTo>
                  <a:lnTo>
                    <a:pt x="62" y="414"/>
                  </a:lnTo>
                  <a:lnTo>
                    <a:pt x="57" y="412"/>
                  </a:lnTo>
                  <a:lnTo>
                    <a:pt x="50" y="411"/>
                  </a:lnTo>
                  <a:lnTo>
                    <a:pt x="49" y="410"/>
                  </a:lnTo>
                  <a:lnTo>
                    <a:pt x="48" y="410"/>
                  </a:lnTo>
                  <a:lnTo>
                    <a:pt x="47" y="410"/>
                  </a:lnTo>
                  <a:lnTo>
                    <a:pt x="46" y="410"/>
                  </a:lnTo>
                  <a:lnTo>
                    <a:pt x="46" y="410"/>
                  </a:lnTo>
                  <a:lnTo>
                    <a:pt x="45" y="411"/>
                  </a:lnTo>
                  <a:lnTo>
                    <a:pt x="43" y="411"/>
                  </a:lnTo>
                  <a:lnTo>
                    <a:pt x="39" y="413"/>
                  </a:lnTo>
                  <a:lnTo>
                    <a:pt x="38" y="414"/>
                  </a:lnTo>
                  <a:lnTo>
                    <a:pt x="36" y="415"/>
                  </a:lnTo>
                  <a:lnTo>
                    <a:pt x="35" y="415"/>
                  </a:lnTo>
                  <a:lnTo>
                    <a:pt x="33" y="415"/>
                  </a:lnTo>
                  <a:lnTo>
                    <a:pt x="32" y="415"/>
                  </a:lnTo>
                  <a:lnTo>
                    <a:pt x="30" y="415"/>
                  </a:lnTo>
                  <a:lnTo>
                    <a:pt x="28" y="414"/>
                  </a:lnTo>
                  <a:lnTo>
                    <a:pt x="27" y="414"/>
                  </a:lnTo>
                  <a:lnTo>
                    <a:pt x="27" y="413"/>
                  </a:lnTo>
                  <a:lnTo>
                    <a:pt x="26" y="413"/>
                  </a:lnTo>
                  <a:lnTo>
                    <a:pt x="25" y="412"/>
                  </a:lnTo>
                  <a:lnTo>
                    <a:pt x="24" y="411"/>
                  </a:lnTo>
                  <a:lnTo>
                    <a:pt x="23" y="411"/>
                  </a:lnTo>
                  <a:lnTo>
                    <a:pt x="20" y="407"/>
                  </a:lnTo>
                  <a:lnTo>
                    <a:pt x="19" y="405"/>
                  </a:lnTo>
                  <a:lnTo>
                    <a:pt x="17" y="404"/>
                  </a:lnTo>
                  <a:lnTo>
                    <a:pt x="16" y="403"/>
                  </a:lnTo>
                  <a:lnTo>
                    <a:pt x="15" y="402"/>
                  </a:lnTo>
                  <a:lnTo>
                    <a:pt x="14" y="402"/>
                  </a:lnTo>
                  <a:lnTo>
                    <a:pt x="14" y="402"/>
                  </a:lnTo>
                  <a:lnTo>
                    <a:pt x="13" y="401"/>
                  </a:lnTo>
                  <a:lnTo>
                    <a:pt x="12" y="401"/>
                  </a:lnTo>
                  <a:lnTo>
                    <a:pt x="10" y="401"/>
                  </a:lnTo>
                  <a:lnTo>
                    <a:pt x="6" y="400"/>
                  </a:lnTo>
                  <a:lnTo>
                    <a:pt x="5" y="400"/>
                  </a:lnTo>
                  <a:lnTo>
                    <a:pt x="4" y="400"/>
                  </a:lnTo>
                  <a:lnTo>
                    <a:pt x="3" y="399"/>
                  </a:lnTo>
                  <a:lnTo>
                    <a:pt x="2" y="399"/>
                  </a:lnTo>
                  <a:lnTo>
                    <a:pt x="1" y="398"/>
                  </a:lnTo>
                  <a:lnTo>
                    <a:pt x="0" y="398"/>
                  </a:lnTo>
                  <a:lnTo>
                    <a:pt x="0" y="398"/>
                  </a:lnTo>
                  <a:lnTo>
                    <a:pt x="0" y="397"/>
                  </a:lnTo>
                  <a:lnTo>
                    <a:pt x="0" y="397"/>
                  </a:lnTo>
                  <a:lnTo>
                    <a:pt x="1" y="397"/>
                  </a:lnTo>
                  <a:lnTo>
                    <a:pt x="2" y="396"/>
                  </a:lnTo>
                  <a:lnTo>
                    <a:pt x="3" y="395"/>
                  </a:lnTo>
                  <a:lnTo>
                    <a:pt x="4" y="395"/>
                  </a:lnTo>
                  <a:lnTo>
                    <a:pt x="4" y="394"/>
                  </a:lnTo>
                  <a:lnTo>
                    <a:pt x="5" y="393"/>
                  </a:lnTo>
                  <a:lnTo>
                    <a:pt x="5" y="393"/>
                  </a:lnTo>
                  <a:lnTo>
                    <a:pt x="5" y="392"/>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36" name="Freeform 248">
              <a:extLst>
                <a:ext uri="{FF2B5EF4-FFF2-40B4-BE49-F238E27FC236}">
                  <a16:creationId xmlns:a16="http://schemas.microsoft.com/office/drawing/2014/main" id="{B3E4E387-72B9-4D11-9AF6-0DF7B1B161B8}"/>
                </a:ext>
              </a:extLst>
            </p:cNvPr>
            <p:cNvSpPr>
              <a:spLocks/>
            </p:cNvSpPr>
            <p:nvPr/>
          </p:nvSpPr>
          <p:spPr bwMode="auto">
            <a:xfrm>
              <a:off x="7205734" y="5324995"/>
              <a:ext cx="314176" cy="521119"/>
            </a:xfrm>
            <a:custGeom>
              <a:avLst/>
              <a:gdLst>
                <a:gd name="T0" fmla="*/ 87 w 262"/>
                <a:gd name="T1" fmla="*/ 390 h 396"/>
                <a:gd name="T2" fmla="*/ 75 w 262"/>
                <a:gd name="T3" fmla="*/ 385 h 396"/>
                <a:gd name="T4" fmla="*/ 62 w 262"/>
                <a:gd name="T5" fmla="*/ 376 h 396"/>
                <a:gd name="T6" fmla="*/ 54 w 262"/>
                <a:gd name="T7" fmla="*/ 375 h 396"/>
                <a:gd name="T8" fmla="*/ 40 w 262"/>
                <a:gd name="T9" fmla="*/ 381 h 396"/>
                <a:gd name="T10" fmla="*/ 30 w 262"/>
                <a:gd name="T11" fmla="*/ 376 h 396"/>
                <a:gd name="T12" fmla="*/ 15 w 262"/>
                <a:gd name="T13" fmla="*/ 360 h 396"/>
                <a:gd name="T14" fmla="*/ 7 w 262"/>
                <a:gd name="T15" fmla="*/ 346 h 396"/>
                <a:gd name="T16" fmla="*/ 11 w 262"/>
                <a:gd name="T17" fmla="*/ 337 h 396"/>
                <a:gd name="T18" fmla="*/ 13 w 262"/>
                <a:gd name="T19" fmla="*/ 331 h 396"/>
                <a:gd name="T20" fmla="*/ 4 w 262"/>
                <a:gd name="T21" fmla="*/ 321 h 396"/>
                <a:gd name="T22" fmla="*/ 0 w 262"/>
                <a:gd name="T23" fmla="*/ 313 h 396"/>
                <a:gd name="T24" fmla="*/ 4 w 262"/>
                <a:gd name="T25" fmla="*/ 299 h 396"/>
                <a:gd name="T26" fmla="*/ 5 w 262"/>
                <a:gd name="T27" fmla="*/ 286 h 396"/>
                <a:gd name="T28" fmla="*/ 11 w 262"/>
                <a:gd name="T29" fmla="*/ 268 h 396"/>
                <a:gd name="T30" fmla="*/ 13 w 262"/>
                <a:gd name="T31" fmla="*/ 254 h 396"/>
                <a:gd name="T32" fmla="*/ 13 w 262"/>
                <a:gd name="T33" fmla="*/ 240 h 396"/>
                <a:gd name="T34" fmla="*/ 7 w 262"/>
                <a:gd name="T35" fmla="*/ 228 h 396"/>
                <a:gd name="T36" fmla="*/ 8 w 262"/>
                <a:gd name="T37" fmla="*/ 224 h 396"/>
                <a:gd name="T38" fmla="*/ 16 w 262"/>
                <a:gd name="T39" fmla="*/ 220 h 396"/>
                <a:gd name="T40" fmla="*/ 17 w 262"/>
                <a:gd name="T41" fmla="*/ 213 h 396"/>
                <a:gd name="T42" fmla="*/ 18 w 262"/>
                <a:gd name="T43" fmla="*/ 200 h 396"/>
                <a:gd name="T44" fmla="*/ 21 w 262"/>
                <a:gd name="T45" fmla="*/ 189 h 396"/>
                <a:gd name="T46" fmla="*/ 33 w 262"/>
                <a:gd name="T47" fmla="*/ 185 h 396"/>
                <a:gd name="T48" fmla="*/ 37 w 262"/>
                <a:gd name="T49" fmla="*/ 181 h 396"/>
                <a:gd name="T50" fmla="*/ 36 w 262"/>
                <a:gd name="T51" fmla="*/ 173 h 396"/>
                <a:gd name="T52" fmla="*/ 40 w 262"/>
                <a:gd name="T53" fmla="*/ 170 h 396"/>
                <a:gd name="T54" fmla="*/ 53 w 262"/>
                <a:gd name="T55" fmla="*/ 171 h 396"/>
                <a:gd name="T56" fmla="*/ 71 w 262"/>
                <a:gd name="T57" fmla="*/ 173 h 396"/>
                <a:gd name="T58" fmla="*/ 88 w 262"/>
                <a:gd name="T59" fmla="*/ 169 h 396"/>
                <a:gd name="T60" fmla="*/ 98 w 262"/>
                <a:gd name="T61" fmla="*/ 169 h 396"/>
                <a:gd name="T62" fmla="*/ 110 w 262"/>
                <a:gd name="T63" fmla="*/ 174 h 396"/>
                <a:gd name="T64" fmla="*/ 114 w 262"/>
                <a:gd name="T65" fmla="*/ 174 h 396"/>
                <a:gd name="T66" fmla="*/ 119 w 262"/>
                <a:gd name="T67" fmla="*/ 165 h 396"/>
                <a:gd name="T68" fmla="*/ 125 w 262"/>
                <a:gd name="T69" fmla="*/ 161 h 396"/>
                <a:gd name="T70" fmla="*/ 137 w 262"/>
                <a:gd name="T71" fmla="*/ 162 h 396"/>
                <a:gd name="T72" fmla="*/ 147 w 262"/>
                <a:gd name="T73" fmla="*/ 156 h 396"/>
                <a:gd name="T74" fmla="*/ 150 w 262"/>
                <a:gd name="T75" fmla="*/ 149 h 396"/>
                <a:gd name="T76" fmla="*/ 148 w 262"/>
                <a:gd name="T77" fmla="*/ 139 h 396"/>
                <a:gd name="T78" fmla="*/ 141 w 262"/>
                <a:gd name="T79" fmla="*/ 131 h 396"/>
                <a:gd name="T80" fmla="*/ 125 w 262"/>
                <a:gd name="T81" fmla="*/ 124 h 396"/>
                <a:gd name="T82" fmla="*/ 122 w 262"/>
                <a:gd name="T83" fmla="*/ 114 h 396"/>
                <a:gd name="T84" fmla="*/ 123 w 262"/>
                <a:gd name="T85" fmla="*/ 104 h 396"/>
                <a:gd name="T86" fmla="*/ 135 w 262"/>
                <a:gd name="T87" fmla="*/ 87 h 396"/>
                <a:gd name="T88" fmla="*/ 141 w 262"/>
                <a:gd name="T89" fmla="*/ 73 h 396"/>
                <a:gd name="T90" fmla="*/ 147 w 262"/>
                <a:gd name="T91" fmla="*/ 68 h 396"/>
                <a:gd name="T92" fmla="*/ 154 w 262"/>
                <a:gd name="T93" fmla="*/ 69 h 396"/>
                <a:gd name="T94" fmla="*/ 161 w 262"/>
                <a:gd name="T95" fmla="*/ 69 h 396"/>
                <a:gd name="T96" fmla="*/ 177 w 262"/>
                <a:gd name="T97" fmla="*/ 62 h 396"/>
                <a:gd name="T98" fmla="*/ 194 w 262"/>
                <a:gd name="T99" fmla="*/ 57 h 396"/>
                <a:gd name="T100" fmla="*/ 205 w 262"/>
                <a:gd name="T101" fmla="*/ 46 h 396"/>
                <a:gd name="T102" fmla="*/ 213 w 262"/>
                <a:gd name="T103" fmla="*/ 43 h 396"/>
                <a:gd name="T104" fmla="*/ 225 w 262"/>
                <a:gd name="T105" fmla="*/ 42 h 396"/>
                <a:gd name="T106" fmla="*/ 228 w 262"/>
                <a:gd name="T107" fmla="*/ 38 h 396"/>
                <a:gd name="T108" fmla="*/ 225 w 262"/>
                <a:gd name="T109" fmla="*/ 28 h 396"/>
                <a:gd name="T110" fmla="*/ 225 w 262"/>
                <a:gd name="T111" fmla="*/ 22 h 396"/>
                <a:gd name="T112" fmla="*/ 231 w 262"/>
                <a:gd name="T113" fmla="*/ 15 h 396"/>
                <a:gd name="T114" fmla="*/ 241 w 262"/>
                <a:gd name="T115" fmla="*/ 12 h 396"/>
                <a:gd name="T116" fmla="*/ 252 w 262"/>
                <a:gd name="T117" fmla="*/ 4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2" h="396">
                  <a:moveTo>
                    <a:pt x="87" y="396"/>
                  </a:moveTo>
                  <a:lnTo>
                    <a:pt x="88" y="394"/>
                  </a:lnTo>
                  <a:lnTo>
                    <a:pt x="88" y="393"/>
                  </a:lnTo>
                  <a:lnTo>
                    <a:pt x="88" y="393"/>
                  </a:lnTo>
                  <a:lnTo>
                    <a:pt x="88" y="392"/>
                  </a:lnTo>
                  <a:lnTo>
                    <a:pt x="87" y="391"/>
                  </a:lnTo>
                  <a:lnTo>
                    <a:pt x="87" y="390"/>
                  </a:lnTo>
                  <a:lnTo>
                    <a:pt x="86" y="390"/>
                  </a:lnTo>
                  <a:lnTo>
                    <a:pt x="86" y="389"/>
                  </a:lnTo>
                  <a:lnTo>
                    <a:pt x="85" y="389"/>
                  </a:lnTo>
                  <a:lnTo>
                    <a:pt x="84" y="388"/>
                  </a:lnTo>
                  <a:lnTo>
                    <a:pt x="82" y="387"/>
                  </a:lnTo>
                  <a:lnTo>
                    <a:pt x="80" y="387"/>
                  </a:lnTo>
                  <a:lnTo>
                    <a:pt x="75" y="385"/>
                  </a:lnTo>
                  <a:lnTo>
                    <a:pt x="74" y="384"/>
                  </a:lnTo>
                  <a:lnTo>
                    <a:pt x="72" y="384"/>
                  </a:lnTo>
                  <a:lnTo>
                    <a:pt x="70" y="383"/>
                  </a:lnTo>
                  <a:lnTo>
                    <a:pt x="68" y="381"/>
                  </a:lnTo>
                  <a:lnTo>
                    <a:pt x="66" y="380"/>
                  </a:lnTo>
                  <a:lnTo>
                    <a:pt x="63" y="377"/>
                  </a:lnTo>
                  <a:lnTo>
                    <a:pt x="62" y="376"/>
                  </a:lnTo>
                  <a:lnTo>
                    <a:pt x="61" y="376"/>
                  </a:lnTo>
                  <a:lnTo>
                    <a:pt x="60" y="375"/>
                  </a:lnTo>
                  <a:lnTo>
                    <a:pt x="59" y="375"/>
                  </a:lnTo>
                  <a:lnTo>
                    <a:pt x="58" y="375"/>
                  </a:lnTo>
                  <a:lnTo>
                    <a:pt x="57" y="375"/>
                  </a:lnTo>
                  <a:lnTo>
                    <a:pt x="56" y="375"/>
                  </a:lnTo>
                  <a:lnTo>
                    <a:pt x="54" y="375"/>
                  </a:lnTo>
                  <a:lnTo>
                    <a:pt x="53" y="376"/>
                  </a:lnTo>
                  <a:lnTo>
                    <a:pt x="51" y="376"/>
                  </a:lnTo>
                  <a:lnTo>
                    <a:pt x="49" y="377"/>
                  </a:lnTo>
                  <a:lnTo>
                    <a:pt x="44" y="380"/>
                  </a:lnTo>
                  <a:lnTo>
                    <a:pt x="42" y="380"/>
                  </a:lnTo>
                  <a:lnTo>
                    <a:pt x="41" y="381"/>
                  </a:lnTo>
                  <a:lnTo>
                    <a:pt x="40" y="381"/>
                  </a:lnTo>
                  <a:lnTo>
                    <a:pt x="39" y="381"/>
                  </a:lnTo>
                  <a:lnTo>
                    <a:pt x="38" y="381"/>
                  </a:lnTo>
                  <a:lnTo>
                    <a:pt x="36" y="380"/>
                  </a:lnTo>
                  <a:lnTo>
                    <a:pt x="36" y="380"/>
                  </a:lnTo>
                  <a:lnTo>
                    <a:pt x="35" y="380"/>
                  </a:lnTo>
                  <a:lnTo>
                    <a:pt x="33" y="378"/>
                  </a:lnTo>
                  <a:lnTo>
                    <a:pt x="30" y="376"/>
                  </a:lnTo>
                  <a:lnTo>
                    <a:pt x="27" y="373"/>
                  </a:lnTo>
                  <a:lnTo>
                    <a:pt x="25" y="371"/>
                  </a:lnTo>
                  <a:lnTo>
                    <a:pt x="22" y="368"/>
                  </a:lnTo>
                  <a:lnTo>
                    <a:pt x="21" y="367"/>
                  </a:lnTo>
                  <a:lnTo>
                    <a:pt x="16" y="362"/>
                  </a:lnTo>
                  <a:lnTo>
                    <a:pt x="15" y="361"/>
                  </a:lnTo>
                  <a:lnTo>
                    <a:pt x="15" y="360"/>
                  </a:lnTo>
                  <a:lnTo>
                    <a:pt x="12" y="356"/>
                  </a:lnTo>
                  <a:lnTo>
                    <a:pt x="9" y="352"/>
                  </a:lnTo>
                  <a:lnTo>
                    <a:pt x="8" y="350"/>
                  </a:lnTo>
                  <a:lnTo>
                    <a:pt x="8" y="349"/>
                  </a:lnTo>
                  <a:lnTo>
                    <a:pt x="7" y="348"/>
                  </a:lnTo>
                  <a:lnTo>
                    <a:pt x="7" y="347"/>
                  </a:lnTo>
                  <a:lnTo>
                    <a:pt x="7" y="346"/>
                  </a:lnTo>
                  <a:lnTo>
                    <a:pt x="7" y="345"/>
                  </a:lnTo>
                  <a:lnTo>
                    <a:pt x="7" y="344"/>
                  </a:lnTo>
                  <a:lnTo>
                    <a:pt x="7" y="343"/>
                  </a:lnTo>
                  <a:lnTo>
                    <a:pt x="8" y="342"/>
                  </a:lnTo>
                  <a:lnTo>
                    <a:pt x="9" y="341"/>
                  </a:lnTo>
                  <a:lnTo>
                    <a:pt x="10" y="339"/>
                  </a:lnTo>
                  <a:lnTo>
                    <a:pt x="11" y="337"/>
                  </a:lnTo>
                  <a:lnTo>
                    <a:pt x="13" y="335"/>
                  </a:lnTo>
                  <a:lnTo>
                    <a:pt x="13" y="334"/>
                  </a:lnTo>
                  <a:lnTo>
                    <a:pt x="14" y="333"/>
                  </a:lnTo>
                  <a:lnTo>
                    <a:pt x="14" y="333"/>
                  </a:lnTo>
                  <a:lnTo>
                    <a:pt x="14" y="332"/>
                  </a:lnTo>
                  <a:lnTo>
                    <a:pt x="14" y="332"/>
                  </a:lnTo>
                  <a:lnTo>
                    <a:pt x="13" y="331"/>
                  </a:lnTo>
                  <a:lnTo>
                    <a:pt x="12" y="329"/>
                  </a:lnTo>
                  <a:lnTo>
                    <a:pt x="11" y="328"/>
                  </a:lnTo>
                  <a:lnTo>
                    <a:pt x="11" y="327"/>
                  </a:lnTo>
                  <a:lnTo>
                    <a:pt x="10" y="326"/>
                  </a:lnTo>
                  <a:lnTo>
                    <a:pt x="9" y="325"/>
                  </a:lnTo>
                  <a:lnTo>
                    <a:pt x="6" y="323"/>
                  </a:lnTo>
                  <a:lnTo>
                    <a:pt x="4" y="321"/>
                  </a:lnTo>
                  <a:lnTo>
                    <a:pt x="3" y="320"/>
                  </a:lnTo>
                  <a:lnTo>
                    <a:pt x="2" y="319"/>
                  </a:lnTo>
                  <a:lnTo>
                    <a:pt x="1" y="317"/>
                  </a:lnTo>
                  <a:lnTo>
                    <a:pt x="1" y="316"/>
                  </a:lnTo>
                  <a:lnTo>
                    <a:pt x="1" y="316"/>
                  </a:lnTo>
                  <a:lnTo>
                    <a:pt x="0" y="314"/>
                  </a:lnTo>
                  <a:lnTo>
                    <a:pt x="0" y="313"/>
                  </a:lnTo>
                  <a:lnTo>
                    <a:pt x="0" y="312"/>
                  </a:lnTo>
                  <a:lnTo>
                    <a:pt x="0" y="310"/>
                  </a:lnTo>
                  <a:lnTo>
                    <a:pt x="1" y="308"/>
                  </a:lnTo>
                  <a:lnTo>
                    <a:pt x="1" y="307"/>
                  </a:lnTo>
                  <a:lnTo>
                    <a:pt x="2" y="303"/>
                  </a:lnTo>
                  <a:lnTo>
                    <a:pt x="3" y="301"/>
                  </a:lnTo>
                  <a:lnTo>
                    <a:pt x="4" y="299"/>
                  </a:lnTo>
                  <a:lnTo>
                    <a:pt x="5" y="295"/>
                  </a:lnTo>
                  <a:lnTo>
                    <a:pt x="6" y="290"/>
                  </a:lnTo>
                  <a:lnTo>
                    <a:pt x="6" y="289"/>
                  </a:lnTo>
                  <a:lnTo>
                    <a:pt x="6" y="289"/>
                  </a:lnTo>
                  <a:lnTo>
                    <a:pt x="6" y="288"/>
                  </a:lnTo>
                  <a:lnTo>
                    <a:pt x="5" y="287"/>
                  </a:lnTo>
                  <a:lnTo>
                    <a:pt x="5" y="286"/>
                  </a:lnTo>
                  <a:lnTo>
                    <a:pt x="5" y="285"/>
                  </a:lnTo>
                  <a:lnTo>
                    <a:pt x="6" y="284"/>
                  </a:lnTo>
                  <a:lnTo>
                    <a:pt x="6" y="283"/>
                  </a:lnTo>
                  <a:lnTo>
                    <a:pt x="7" y="279"/>
                  </a:lnTo>
                  <a:lnTo>
                    <a:pt x="9" y="275"/>
                  </a:lnTo>
                  <a:lnTo>
                    <a:pt x="11" y="270"/>
                  </a:lnTo>
                  <a:lnTo>
                    <a:pt x="11" y="268"/>
                  </a:lnTo>
                  <a:lnTo>
                    <a:pt x="12" y="266"/>
                  </a:lnTo>
                  <a:lnTo>
                    <a:pt x="12" y="265"/>
                  </a:lnTo>
                  <a:lnTo>
                    <a:pt x="13" y="263"/>
                  </a:lnTo>
                  <a:lnTo>
                    <a:pt x="13" y="260"/>
                  </a:lnTo>
                  <a:lnTo>
                    <a:pt x="13" y="259"/>
                  </a:lnTo>
                  <a:lnTo>
                    <a:pt x="13" y="255"/>
                  </a:lnTo>
                  <a:lnTo>
                    <a:pt x="13" y="254"/>
                  </a:lnTo>
                  <a:lnTo>
                    <a:pt x="13" y="252"/>
                  </a:lnTo>
                  <a:lnTo>
                    <a:pt x="14" y="248"/>
                  </a:lnTo>
                  <a:lnTo>
                    <a:pt x="14" y="247"/>
                  </a:lnTo>
                  <a:lnTo>
                    <a:pt x="14" y="245"/>
                  </a:lnTo>
                  <a:lnTo>
                    <a:pt x="13" y="242"/>
                  </a:lnTo>
                  <a:lnTo>
                    <a:pt x="13" y="241"/>
                  </a:lnTo>
                  <a:lnTo>
                    <a:pt x="13" y="240"/>
                  </a:lnTo>
                  <a:lnTo>
                    <a:pt x="12" y="238"/>
                  </a:lnTo>
                  <a:lnTo>
                    <a:pt x="12" y="237"/>
                  </a:lnTo>
                  <a:lnTo>
                    <a:pt x="11" y="235"/>
                  </a:lnTo>
                  <a:lnTo>
                    <a:pt x="11" y="234"/>
                  </a:lnTo>
                  <a:lnTo>
                    <a:pt x="8" y="230"/>
                  </a:lnTo>
                  <a:lnTo>
                    <a:pt x="7" y="229"/>
                  </a:lnTo>
                  <a:lnTo>
                    <a:pt x="7" y="228"/>
                  </a:lnTo>
                  <a:lnTo>
                    <a:pt x="7" y="227"/>
                  </a:lnTo>
                  <a:lnTo>
                    <a:pt x="7" y="227"/>
                  </a:lnTo>
                  <a:lnTo>
                    <a:pt x="7" y="226"/>
                  </a:lnTo>
                  <a:lnTo>
                    <a:pt x="7" y="225"/>
                  </a:lnTo>
                  <a:lnTo>
                    <a:pt x="7" y="225"/>
                  </a:lnTo>
                  <a:lnTo>
                    <a:pt x="8" y="225"/>
                  </a:lnTo>
                  <a:lnTo>
                    <a:pt x="8" y="224"/>
                  </a:lnTo>
                  <a:lnTo>
                    <a:pt x="9" y="223"/>
                  </a:lnTo>
                  <a:lnTo>
                    <a:pt x="10" y="223"/>
                  </a:lnTo>
                  <a:lnTo>
                    <a:pt x="11" y="222"/>
                  </a:lnTo>
                  <a:lnTo>
                    <a:pt x="13" y="222"/>
                  </a:lnTo>
                  <a:lnTo>
                    <a:pt x="14" y="221"/>
                  </a:lnTo>
                  <a:lnTo>
                    <a:pt x="15" y="221"/>
                  </a:lnTo>
                  <a:lnTo>
                    <a:pt x="16" y="220"/>
                  </a:lnTo>
                  <a:lnTo>
                    <a:pt x="16" y="219"/>
                  </a:lnTo>
                  <a:lnTo>
                    <a:pt x="17" y="218"/>
                  </a:lnTo>
                  <a:lnTo>
                    <a:pt x="17" y="217"/>
                  </a:lnTo>
                  <a:lnTo>
                    <a:pt x="17" y="217"/>
                  </a:lnTo>
                  <a:lnTo>
                    <a:pt x="17" y="216"/>
                  </a:lnTo>
                  <a:lnTo>
                    <a:pt x="17" y="215"/>
                  </a:lnTo>
                  <a:lnTo>
                    <a:pt x="17" y="213"/>
                  </a:lnTo>
                  <a:lnTo>
                    <a:pt x="17" y="212"/>
                  </a:lnTo>
                  <a:lnTo>
                    <a:pt x="16" y="206"/>
                  </a:lnTo>
                  <a:lnTo>
                    <a:pt x="16" y="205"/>
                  </a:lnTo>
                  <a:lnTo>
                    <a:pt x="16" y="205"/>
                  </a:lnTo>
                  <a:lnTo>
                    <a:pt x="16" y="204"/>
                  </a:lnTo>
                  <a:lnTo>
                    <a:pt x="18" y="201"/>
                  </a:lnTo>
                  <a:lnTo>
                    <a:pt x="18" y="200"/>
                  </a:lnTo>
                  <a:lnTo>
                    <a:pt x="19" y="198"/>
                  </a:lnTo>
                  <a:lnTo>
                    <a:pt x="19" y="194"/>
                  </a:lnTo>
                  <a:lnTo>
                    <a:pt x="20" y="193"/>
                  </a:lnTo>
                  <a:lnTo>
                    <a:pt x="20" y="192"/>
                  </a:lnTo>
                  <a:lnTo>
                    <a:pt x="20" y="191"/>
                  </a:lnTo>
                  <a:lnTo>
                    <a:pt x="21" y="190"/>
                  </a:lnTo>
                  <a:lnTo>
                    <a:pt x="21" y="189"/>
                  </a:lnTo>
                  <a:lnTo>
                    <a:pt x="22" y="188"/>
                  </a:lnTo>
                  <a:lnTo>
                    <a:pt x="22" y="188"/>
                  </a:lnTo>
                  <a:lnTo>
                    <a:pt x="23" y="188"/>
                  </a:lnTo>
                  <a:lnTo>
                    <a:pt x="23" y="187"/>
                  </a:lnTo>
                  <a:lnTo>
                    <a:pt x="25" y="187"/>
                  </a:lnTo>
                  <a:lnTo>
                    <a:pt x="31" y="185"/>
                  </a:lnTo>
                  <a:lnTo>
                    <a:pt x="33" y="185"/>
                  </a:lnTo>
                  <a:lnTo>
                    <a:pt x="34" y="184"/>
                  </a:lnTo>
                  <a:lnTo>
                    <a:pt x="35" y="184"/>
                  </a:lnTo>
                  <a:lnTo>
                    <a:pt x="36" y="183"/>
                  </a:lnTo>
                  <a:lnTo>
                    <a:pt x="36" y="183"/>
                  </a:lnTo>
                  <a:lnTo>
                    <a:pt x="37" y="182"/>
                  </a:lnTo>
                  <a:lnTo>
                    <a:pt x="37" y="182"/>
                  </a:lnTo>
                  <a:lnTo>
                    <a:pt x="37" y="181"/>
                  </a:lnTo>
                  <a:lnTo>
                    <a:pt x="37" y="181"/>
                  </a:lnTo>
                  <a:lnTo>
                    <a:pt x="37" y="180"/>
                  </a:lnTo>
                  <a:lnTo>
                    <a:pt x="37" y="179"/>
                  </a:lnTo>
                  <a:lnTo>
                    <a:pt x="36" y="176"/>
                  </a:lnTo>
                  <a:lnTo>
                    <a:pt x="36" y="175"/>
                  </a:lnTo>
                  <a:lnTo>
                    <a:pt x="36" y="174"/>
                  </a:lnTo>
                  <a:lnTo>
                    <a:pt x="36" y="173"/>
                  </a:lnTo>
                  <a:lnTo>
                    <a:pt x="36" y="173"/>
                  </a:lnTo>
                  <a:lnTo>
                    <a:pt x="37" y="172"/>
                  </a:lnTo>
                  <a:lnTo>
                    <a:pt x="37" y="171"/>
                  </a:lnTo>
                  <a:lnTo>
                    <a:pt x="38" y="171"/>
                  </a:lnTo>
                  <a:lnTo>
                    <a:pt x="39" y="170"/>
                  </a:lnTo>
                  <a:lnTo>
                    <a:pt x="39" y="170"/>
                  </a:lnTo>
                  <a:lnTo>
                    <a:pt x="40" y="170"/>
                  </a:lnTo>
                  <a:lnTo>
                    <a:pt x="41" y="169"/>
                  </a:lnTo>
                  <a:lnTo>
                    <a:pt x="42" y="169"/>
                  </a:lnTo>
                  <a:lnTo>
                    <a:pt x="43" y="169"/>
                  </a:lnTo>
                  <a:lnTo>
                    <a:pt x="45" y="169"/>
                  </a:lnTo>
                  <a:lnTo>
                    <a:pt x="46" y="169"/>
                  </a:lnTo>
                  <a:lnTo>
                    <a:pt x="51" y="171"/>
                  </a:lnTo>
                  <a:lnTo>
                    <a:pt x="53" y="171"/>
                  </a:lnTo>
                  <a:lnTo>
                    <a:pt x="55" y="171"/>
                  </a:lnTo>
                  <a:lnTo>
                    <a:pt x="56" y="172"/>
                  </a:lnTo>
                  <a:lnTo>
                    <a:pt x="60" y="172"/>
                  </a:lnTo>
                  <a:lnTo>
                    <a:pt x="62" y="172"/>
                  </a:lnTo>
                  <a:lnTo>
                    <a:pt x="68" y="173"/>
                  </a:lnTo>
                  <a:lnTo>
                    <a:pt x="69" y="173"/>
                  </a:lnTo>
                  <a:lnTo>
                    <a:pt x="71" y="173"/>
                  </a:lnTo>
                  <a:lnTo>
                    <a:pt x="73" y="173"/>
                  </a:lnTo>
                  <a:lnTo>
                    <a:pt x="75" y="173"/>
                  </a:lnTo>
                  <a:lnTo>
                    <a:pt x="77" y="173"/>
                  </a:lnTo>
                  <a:lnTo>
                    <a:pt x="79" y="172"/>
                  </a:lnTo>
                  <a:lnTo>
                    <a:pt x="80" y="172"/>
                  </a:lnTo>
                  <a:lnTo>
                    <a:pt x="83" y="171"/>
                  </a:lnTo>
                  <a:lnTo>
                    <a:pt x="88" y="169"/>
                  </a:lnTo>
                  <a:lnTo>
                    <a:pt x="90" y="168"/>
                  </a:lnTo>
                  <a:lnTo>
                    <a:pt x="92" y="167"/>
                  </a:lnTo>
                  <a:lnTo>
                    <a:pt x="93" y="167"/>
                  </a:lnTo>
                  <a:lnTo>
                    <a:pt x="93" y="167"/>
                  </a:lnTo>
                  <a:lnTo>
                    <a:pt x="94" y="167"/>
                  </a:lnTo>
                  <a:lnTo>
                    <a:pt x="94" y="168"/>
                  </a:lnTo>
                  <a:lnTo>
                    <a:pt x="98" y="169"/>
                  </a:lnTo>
                  <a:lnTo>
                    <a:pt x="100" y="170"/>
                  </a:lnTo>
                  <a:lnTo>
                    <a:pt x="101" y="170"/>
                  </a:lnTo>
                  <a:lnTo>
                    <a:pt x="104" y="171"/>
                  </a:lnTo>
                  <a:lnTo>
                    <a:pt x="106" y="171"/>
                  </a:lnTo>
                  <a:lnTo>
                    <a:pt x="106" y="172"/>
                  </a:lnTo>
                  <a:lnTo>
                    <a:pt x="108" y="172"/>
                  </a:lnTo>
                  <a:lnTo>
                    <a:pt x="110" y="174"/>
                  </a:lnTo>
                  <a:lnTo>
                    <a:pt x="111" y="175"/>
                  </a:lnTo>
                  <a:lnTo>
                    <a:pt x="112" y="175"/>
                  </a:lnTo>
                  <a:lnTo>
                    <a:pt x="112" y="175"/>
                  </a:lnTo>
                  <a:lnTo>
                    <a:pt x="113" y="175"/>
                  </a:lnTo>
                  <a:lnTo>
                    <a:pt x="113" y="175"/>
                  </a:lnTo>
                  <a:lnTo>
                    <a:pt x="114" y="175"/>
                  </a:lnTo>
                  <a:lnTo>
                    <a:pt x="114" y="174"/>
                  </a:lnTo>
                  <a:lnTo>
                    <a:pt x="115" y="174"/>
                  </a:lnTo>
                  <a:lnTo>
                    <a:pt x="116" y="172"/>
                  </a:lnTo>
                  <a:lnTo>
                    <a:pt x="117" y="171"/>
                  </a:lnTo>
                  <a:lnTo>
                    <a:pt x="117" y="169"/>
                  </a:lnTo>
                  <a:lnTo>
                    <a:pt x="118" y="166"/>
                  </a:lnTo>
                  <a:lnTo>
                    <a:pt x="119" y="166"/>
                  </a:lnTo>
                  <a:lnTo>
                    <a:pt x="119" y="165"/>
                  </a:lnTo>
                  <a:lnTo>
                    <a:pt x="120" y="165"/>
                  </a:lnTo>
                  <a:lnTo>
                    <a:pt x="120" y="164"/>
                  </a:lnTo>
                  <a:lnTo>
                    <a:pt x="122" y="163"/>
                  </a:lnTo>
                  <a:lnTo>
                    <a:pt x="123" y="162"/>
                  </a:lnTo>
                  <a:lnTo>
                    <a:pt x="124" y="162"/>
                  </a:lnTo>
                  <a:lnTo>
                    <a:pt x="125" y="162"/>
                  </a:lnTo>
                  <a:lnTo>
                    <a:pt x="125" y="161"/>
                  </a:lnTo>
                  <a:lnTo>
                    <a:pt x="126" y="161"/>
                  </a:lnTo>
                  <a:lnTo>
                    <a:pt x="128" y="162"/>
                  </a:lnTo>
                  <a:lnTo>
                    <a:pt x="131" y="162"/>
                  </a:lnTo>
                  <a:lnTo>
                    <a:pt x="132" y="162"/>
                  </a:lnTo>
                  <a:lnTo>
                    <a:pt x="135" y="162"/>
                  </a:lnTo>
                  <a:lnTo>
                    <a:pt x="136" y="162"/>
                  </a:lnTo>
                  <a:lnTo>
                    <a:pt x="137" y="162"/>
                  </a:lnTo>
                  <a:lnTo>
                    <a:pt x="139" y="162"/>
                  </a:lnTo>
                  <a:lnTo>
                    <a:pt x="140" y="161"/>
                  </a:lnTo>
                  <a:lnTo>
                    <a:pt x="141" y="161"/>
                  </a:lnTo>
                  <a:lnTo>
                    <a:pt x="143" y="160"/>
                  </a:lnTo>
                  <a:lnTo>
                    <a:pt x="145" y="158"/>
                  </a:lnTo>
                  <a:lnTo>
                    <a:pt x="146" y="157"/>
                  </a:lnTo>
                  <a:lnTo>
                    <a:pt x="147" y="156"/>
                  </a:lnTo>
                  <a:lnTo>
                    <a:pt x="147" y="155"/>
                  </a:lnTo>
                  <a:lnTo>
                    <a:pt x="148" y="155"/>
                  </a:lnTo>
                  <a:lnTo>
                    <a:pt x="149" y="154"/>
                  </a:lnTo>
                  <a:lnTo>
                    <a:pt x="149" y="152"/>
                  </a:lnTo>
                  <a:lnTo>
                    <a:pt x="149" y="151"/>
                  </a:lnTo>
                  <a:lnTo>
                    <a:pt x="150" y="150"/>
                  </a:lnTo>
                  <a:lnTo>
                    <a:pt x="150" y="149"/>
                  </a:lnTo>
                  <a:lnTo>
                    <a:pt x="150" y="147"/>
                  </a:lnTo>
                  <a:lnTo>
                    <a:pt x="150" y="146"/>
                  </a:lnTo>
                  <a:lnTo>
                    <a:pt x="150" y="144"/>
                  </a:lnTo>
                  <a:lnTo>
                    <a:pt x="149" y="143"/>
                  </a:lnTo>
                  <a:lnTo>
                    <a:pt x="149" y="142"/>
                  </a:lnTo>
                  <a:lnTo>
                    <a:pt x="148" y="140"/>
                  </a:lnTo>
                  <a:lnTo>
                    <a:pt x="148" y="139"/>
                  </a:lnTo>
                  <a:lnTo>
                    <a:pt x="146" y="137"/>
                  </a:lnTo>
                  <a:lnTo>
                    <a:pt x="145" y="134"/>
                  </a:lnTo>
                  <a:lnTo>
                    <a:pt x="144" y="134"/>
                  </a:lnTo>
                  <a:lnTo>
                    <a:pt x="143" y="133"/>
                  </a:lnTo>
                  <a:lnTo>
                    <a:pt x="143" y="132"/>
                  </a:lnTo>
                  <a:lnTo>
                    <a:pt x="142" y="132"/>
                  </a:lnTo>
                  <a:lnTo>
                    <a:pt x="141" y="131"/>
                  </a:lnTo>
                  <a:lnTo>
                    <a:pt x="139" y="130"/>
                  </a:lnTo>
                  <a:lnTo>
                    <a:pt x="138" y="130"/>
                  </a:lnTo>
                  <a:lnTo>
                    <a:pt x="134" y="129"/>
                  </a:lnTo>
                  <a:lnTo>
                    <a:pt x="132" y="128"/>
                  </a:lnTo>
                  <a:lnTo>
                    <a:pt x="127" y="125"/>
                  </a:lnTo>
                  <a:lnTo>
                    <a:pt x="126" y="125"/>
                  </a:lnTo>
                  <a:lnTo>
                    <a:pt x="125" y="124"/>
                  </a:lnTo>
                  <a:lnTo>
                    <a:pt x="124" y="123"/>
                  </a:lnTo>
                  <a:lnTo>
                    <a:pt x="124" y="122"/>
                  </a:lnTo>
                  <a:lnTo>
                    <a:pt x="123" y="121"/>
                  </a:lnTo>
                  <a:lnTo>
                    <a:pt x="123" y="119"/>
                  </a:lnTo>
                  <a:lnTo>
                    <a:pt x="122" y="118"/>
                  </a:lnTo>
                  <a:lnTo>
                    <a:pt x="122" y="116"/>
                  </a:lnTo>
                  <a:lnTo>
                    <a:pt x="122" y="114"/>
                  </a:lnTo>
                  <a:lnTo>
                    <a:pt x="122" y="113"/>
                  </a:lnTo>
                  <a:lnTo>
                    <a:pt x="121" y="111"/>
                  </a:lnTo>
                  <a:lnTo>
                    <a:pt x="122" y="110"/>
                  </a:lnTo>
                  <a:lnTo>
                    <a:pt x="122" y="108"/>
                  </a:lnTo>
                  <a:lnTo>
                    <a:pt x="122" y="107"/>
                  </a:lnTo>
                  <a:lnTo>
                    <a:pt x="122" y="106"/>
                  </a:lnTo>
                  <a:lnTo>
                    <a:pt x="123" y="104"/>
                  </a:lnTo>
                  <a:lnTo>
                    <a:pt x="123" y="103"/>
                  </a:lnTo>
                  <a:lnTo>
                    <a:pt x="124" y="101"/>
                  </a:lnTo>
                  <a:lnTo>
                    <a:pt x="124" y="100"/>
                  </a:lnTo>
                  <a:lnTo>
                    <a:pt x="125" y="99"/>
                  </a:lnTo>
                  <a:lnTo>
                    <a:pt x="133" y="89"/>
                  </a:lnTo>
                  <a:lnTo>
                    <a:pt x="134" y="88"/>
                  </a:lnTo>
                  <a:lnTo>
                    <a:pt x="135" y="87"/>
                  </a:lnTo>
                  <a:lnTo>
                    <a:pt x="136" y="85"/>
                  </a:lnTo>
                  <a:lnTo>
                    <a:pt x="137" y="81"/>
                  </a:lnTo>
                  <a:lnTo>
                    <a:pt x="139" y="78"/>
                  </a:lnTo>
                  <a:lnTo>
                    <a:pt x="139" y="77"/>
                  </a:lnTo>
                  <a:lnTo>
                    <a:pt x="140" y="74"/>
                  </a:lnTo>
                  <a:lnTo>
                    <a:pt x="141" y="74"/>
                  </a:lnTo>
                  <a:lnTo>
                    <a:pt x="141" y="73"/>
                  </a:lnTo>
                  <a:lnTo>
                    <a:pt x="142" y="72"/>
                  </a:lnTo>
                  <a:lnTo>
                    <a:pt x="142" y="71"/>
                  </a:lnTo>
                  <a:lnTo>
                    <a:pt x="143" y="70"/>
                  </a:lnTo>
                  <a:lnTo>
                    <a:pt x="144" y="70"/>
                  </a:lnTo>
                  <a:lnTo>
                    <a:pt x="144" y="69"/>
                  </a:lnTo>
                  <a:lnTo>
                    <a:pt x="145" y="69"/>
                  </a:lnTo>
                  <a:lnTo>
                    <a:pt x="147" y="68"/>
                  </a:lnTo>
                  <a:lnTo>
                    <a:pt x="148" y="68"/>
                  </a:lnTo>
                  <a:lnTo>
                    <a:pt x="149" y="68"/>
                  </a:lnTo>
                  <a:lnTo>
                    <a:pt x="150" y="67"/>
                  </a:lnTo>
                  <a:lnTo>
                    <a:pt x="151" y="68"/>
                  </a:lnTo>
                  <a:lnTo>
                    <a:pt x="151" y="68"/>
                  </a:lnTo>
                  <a:lnTo>
                    <a:pt x="153" y="69"/>
                  </a:lnTo>
                  <a:lnTo>
                    <a:pt x="154" y="69"/>
                  </a:lnTo>
                  <a:lnTo>
                    <a:pt x="154" y="69"/>
                  </a:lnTo>
                  <a:lnTo>
                    <a:pt x="155" y="69"/>
                  </a:lnTo>
                  <a:lnTo>
                    <a:pt x="156" y="70"/>
                  </a:lnTo>
                  <a:lnTo>
                    <a:pt x="157" y="70"/>
                  </a:lnTo>
                  <a:lnTo>
                    <a:pt x="158" y="70"/>
                  </a:lnTo>
                  <a:lnTo>
                    <a:pt x="159" y="69"/>
                  </a:lnTo>
                  <a:lnTo>
                    <a:pt x="161" y="69"/>
                  </a:lnTo>
                  <a:lnTo>
                    <a:pt x="162" y="68"/>
                  </a:lnTo>
                  <a:lnTo>
                    <a:pt x="163" y="68"/>
                  </a:lnTo>
                  <a:lnTo>
                    <a:pt x="168" y="65"/>
                  </a:lnTo>
                  <a:lnTo>
                    <a:pt x="170" y="64"/>
                  </a:lnTo>
                  <a:lnTo>
                    <a:pt x="172" y="63"/>
                  </a:lnTo>
                  <a:lnTo>
                    <a:pt x="174" y="63"/>
                  </a:lnTo>
                  <a:lnTo>
                    <a:pt x="177" y="62"/>
                  </a:lnTo>
                  <a:lnTo>
                    <a:pt x="179" y="61"/>
                  </a:lnTo>
                  <a:lnTo>
                    <a:pt x="184" y="60"/>
                  </a:lnTo>
                  <a:lnTo>
                    <a:pt x="186" y="59"/>
                  </a:lnTo>
                  <a:lnTo>
                    <a:pt x="188" y="59"/>
                  </a:lnTo>
                  <a:lnTo>
                    <a:pt x="191" y="58"/>
                  </a:lnTo>
                  <a:lnTo>
                    <a:pt x="193" y="57"/>
                  </a:lnTo>
                  <a:lnTo>
                    <a:pt x="194" y="57"/>
                  </a:lnTo>
                  <a:lnTo>
                    <a:pt x="196" y="56"/>
                  </a:lnTo>
                  <a:lnTo>
                    <a:pt x="198" y="54"/>
                  </a:lnTo>
                  <a:lnTo>
                    <a:pt x="200" y="53"/>
                  </a:lnTo>
                  <a:lnTo>
                    <a:pt x="200" y="52"/>
                  </a:lnTo>
                  <a:lnTo>
                    <a:pt x="201" y="51"/>
                  </a:lnTo>
                  <a:lnTo>
                    <a:pt x="204" y="48"/>
                  </a:lnTo>
                  <a:lnTo>
                    <a:pt x="205" y="46"/>
                  </a:lnTo>
                  <a:lnTo>
                    <a:pt x="206" y="45"/>
                  </a:lnTo>
                  <a:lnTo>
                    <a:pt x="207" y="44"/>
                  </a:lnTo>
                  <a:lnTo>
                    <a:pt x="208" y="44"/>
                  </a:lnTo>
                  <a:lnTo>
                    <a:pt x="209" y="43"/>
                  </a:lnTo>
                  <a:lnTo>
                    <a:pt x="210" y="43"/>
                  </a:lnTo>
                  <a:lnTo>
                    <a:pt x="210" y="43"/>
                  </a:lnTo>
                  <a:lnTo>
                    <a:pt x="213" y="43"/>
                  </a:lnTo>
                  <a:lnTo>
                    <a:pt x="217" y="43"/>
                  </a:lnTo>
                  <a:lnTo>
                    <a:pt x="219" y="43"/>
                  </a:lnTo>
                  <a:lnTo>
                    <a:pt x="220" y="43"/>
                  </a:lnTo>
                  <a:lnTo>
                    <a:pt x="221" y="43"/>
                  </a:lnTo>
                  <a:lnTo>
                    <a:pt x="223" y="43"/>
                  </a:lnTo>
                  <a:lnTo>
                    <a:pt x="224" y="43"/>
                  </a:lnTo>
                  <a:lnTo>
                    <a:pt x="225" y="42"/>
                  </a:lnTo>
                  <a:lnTo>
                    <a:pt x="225" y="42"/>
                  </a:lnTo>
                  <a:lnTo>
                    <a:pt x="226" y="41"/>
                  </a:lnTo>
                  <a:lnTo>
                    <a:pt x="226" y="40"/>
                  </a:lnTo>
                  <a:lnTo>
                    <a:pt x="227" y="40"/>
                  </a:lnTo>
                  <a:lnTo>
                    <a:pt x="227" y="40"/>
                  </a:lnTo>
                  <a:lnTo>
                    <a:pt x="227" y="39"/>
                  </a:lnTo>
                  <a:lnTo>
                    <a:pt x="228" y="38"/>
                  </a:lnTo>
                  <a:lnTo>
                    <a:pt x="228" y="37"/>
                  </a:lnTo>
                  <a:lnTo>
                    <a:pt x="228" y="37"/>
                  </a:lnTo>
                  <a:lnTo>
                    <a:pt x="227" y="36"/>
                  </a:lnTo>
                  <a:lnTo>
                    <a:pt x="227" y="35"/>
                  </a:lnTo>
                  <a:lnTo>
                    <a:pt x="227" y="34"/>
                  </a:lnTo>
                  <a:lnTo>
                    <a:pt x="226" y="32"/>
                  </a:lnTo>
                  <a:lnTo>
                    <a:pt x="225" y="28"/>
                  </a:lnTo>
                  <a:lnTo>
                    <a:pt x="224" y="27"/>
                  </a:lnTo>
                  <a:lnTo>
                    <a:pt x="224" y="26"/>
                  </a:lnTo>
                  <a:lnTo>
                    <a:pt x="224" y="25"/>
                  </a:lnTo>
                  <a:lnTo>
                    <a:pt x="224" y="24"/>
                  </a:lnTo>
                  <a:lnTo>
                    <a:pt x="224" y="23"/>
                  </a:lnTo>
                  <a:lnTo>
                    <a:pt x="225" y="22"/>
                  </a:lnTo>
                  <a:lnTo>
                    <a:pt x="225" y="22"/>
                  </a:lnTo>
                  <a:lnTo>
                    <a:pt x="225" y="21"/>
                  </a:lnTo>
                  <a:lnTo>
                    <a:pt x="226" y="20"/>
                  </a:lnTo>
                  <a:lnTo>
                    <a:pt x="226" y="19"/>
                  </a:lnTo>
                  <a:lnTo>
                    <a:pt x="228" y="18"/>
                  </a:lnTo>
                  <a:lnTo>
                    <a:pt x="229" y="16"/>
                  </a:lnTo>
                  <a:lnTo>
                    <a:pt x="230" y="15"/>
                  </a:lnTo>
                  <a:lnTo>
                    <a:pt x="231" y="15"/>
                  </a:lnTo>
                  <a:lnTo>
                    <a:pt x="232" y="14"/>
                  </a:lnTo>
                  <a:lnTo>
                    <a:pt x="233" y="14"/>
                  </a:lnTo>
                  <a:lnTo>
                    <a:pt x="235" y="13"/>
                  </a:lnTo>
                  <a:lnTo>
                    <a:pt x="236" y="12"/>
                  </a:lnTo>
                  <a:lnTo>
                    <a:pt x="237" y="12"/>
                  </a:lnTo>
                  <a:lnTo>
                    <a:pt x="240" y="12"/>
                  </a:lnTo>
                  <a:lnTo>
                    <a:pt x="241" y="12"/>
                  </a:lnTo>
                  <a:lnTo>
                    <a:pt x="242" y="11"/>
                  </a:lnTo>
                  <a:lnTo>
                    <a:pt x="243" y="11"/>
                  </a:lnTo>
                  <a:lnTo>
                    <a:pt x="244" y="10"/>
                  </a:lnTo>
                  <a:lnTo>
                    <a:pt x="245" y="10"/>
                  </a:lnTo>
                  <a:lnTo>
                    <a:pt x="246" y="9"/>
                  </a:lnTo>
                  <a:lnTo>
                    <a:pt x="249" y="7"/>
                  </a:lnTo>
                  <a:lnTo>
                    <a:pt x="252" y="4"/>
                  </a:lnTo>
                  <a:lnTo>
                    <a:pt x="253" y="3"/>
                  </a:lnTo>
                  <a:lnTo>
                    <a:pt x="254" y="3"/>
                  </a:lnTo>
                  <a:lnTo>
                    <a:pt x="255" y="2"/>
                  </a:lnTo>
                  <a:lnTo>
                    <a:pt x="256" y="1"/>
                  </a:lnTo>
                  <a:lnTo>
                    <a:pt x="256" y="0"/>
                  </a:lnTo>
                  <a:lnTo>
                    <a:pt x="262" y="4"/>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37" name="Freeform 249">
              <a:extLst>
                <a:ext uri="{FF2B5EF4-FFF2-40B4-BE49-F238E27FC236}">
                  <a16:creationId xmlns:a16="http://schemas.microsoft.com/office/drawing/2014/main" id="{99FC2F04-4BB9-4511-AD16-BD169FF2F458}"/>
                </a:ext>
              </a:extLst>
            </p:cNvPr>
            <p:cNvSpPr>
              <a:spLocks/>
            </p:cNvSpPr>
            <p:nvPr/>
          </p:nvSpPr>
          <p:spPr bwMode="auto">
            <a:xfrm>
              <a:off x="7540295" y="5515808"/>
              <a:ext cx="1092422" cy="864584"/>
            </a:xfrm>
            <a:custGeom>
              <a:avLst/>
              <a:gdLst>
                <a:gd name="T0" fmla="*/ 482 w 911"/>
                <a:gd name="T1" fmla="*/ 2 h 657"/>
                <a:gd name="T2" fmla="*/ 532 w 911"/>
                <a:gd name="T3" fmla="*/ 24 h 657"/>
                <a:gd name="T4" fmla="*/ 510 w 911"/>
                <a:gd name="T5" fmla="*/ 45 h 657"/>
                <a:gd name="T6" fmla="*/ 540 w 911"/>
                <a:gd name="T7" fmla="*/ 65 h 657"/>
                <a:gd name="T8" fmla="*/ 544 w 911"/>
                <a:gd name="T9" fmla="*/ 123 h 657"/>
                <a:gd name="T10" fmla="*/ 553 w 911"/>
                <a:gd name="T11" fmla="*/ 154 h 657"/>
                <a:gd name="T12" fmla="*/ 581 w 911"/>
                <a:gd name="T13" fmla="*/ 123 h 657"/>
                <a:gd name="T14" fmla="*/ 572 w 911"/>
                <a:gd name="T15" fmla="*/ 88 h 657"/>
                <a:gd name="T16" fmla="*/ 611 w 911"/>
                <a:gd name="T17" fmla="*/ 108 h 657"/>
                <a:gd name="T18" fmla="*/ 636 w 911"/>
                <a:gd name="T19" fmla="*/ 150 h 657"/>
                <a:gd name="T20" fmla="*/ 642 w 911"/>
                <a:gd name="T21" fmla="*/ 172 h 657"/>
                <a:gd name="T22" fmla="*/ 685 w 911"/>
                <a:gd name="T23" fmla="*/ 207 h 657"/>
                <a:gd name="T24" fmla="*/ 692 w 911"/>
                <a:gd name="T25" fmla="*/ 282 h 657"/>
                <a:gd name="T26" fmla="*/ 710 w 911"/>
                <a:gd name="T27" fmla="*/ 300 h 657"/>
                <a:gd name="T28" fmla="*/ 678 w 911"/>
                <a:gd name="T29" fmla="*/ 342 h 657"/>
                <a:gd name="T30" fmla="*/ 713 w 911"/>
                <a:gd name="T31" fmla="*/ 349 h 657"/>
                <a:gd name="T32" fmla="*/ 733 w 911"/>
                <a:gd name="T33" fmla="*/ 382 h 657"/>
                <a:gd name="T34" fmla="*/ 782 w 911"/>
                <a:gd name="T35" fmla="*/ 404 h 657"/>
                <a:gd name="T36" fmla="*/ 818 w 911"/>
                <a:gd name="T37" fmla="*/ 431 h 657"/>
                <a:gd name="T38" fmla="*/ 864 w 911"/>
                <a:gd name="T39" fmla="*/ 441 h 657"/>
                <a:gd name="T40" fmla="*/ 908 w 911"/>
                <a:gd name="T41" fmla="*/ 491 h 657"/>
                <a:gd name="T42" fmla="*/ 868 w 911"/>
                <a:gd name="T43" fmla="*/ 519 h 657"/>
                <a:gd name="T44" fmla="*/ 827 w 911"/>
                <a:gd name="T45" fmla="*/ 507 h 657"/>
                <a:gd name="T46" fmla="*/ 777 w 911"/>
                <a:gd name="T47" fmla="*/ 516 h 657"/>
                <a:gd name="T48" fmla="*/ 714 w 911"/>
                <a:gd name="T49" fmla="*/ 491 h 657"/>
                <a:gd name="T50" fmla="*/ 661 w 911"/>
                <a:gd name="T51" fmla="*/ 554 h 657"/>
                <a:gd name="T52" fmla="*/ 618 w 911"/>
                <a:gd name="T53" fmla="*/ 646 h 657"/>
                <a:gd name="T54" fmla="*/ 600 w 911"/>
                <a:gd name="T55" fmla="*/ 630 h 657"/>
                <a:gd name="T56" fmla="*/ 574 w 911"/>
                <a:gd name="T57" fmla="*/ 597 h 657"/>
                <a:gd name="T58" fmla="*/ 509 w 911"/>
                <a:gd name="T59" fmla="*/ 585 h 657"/>
                <a:gd name="T60" fmla="*/ 486 w 911"/>
                <a:gd name="T61" fmla="*/ 559 h 657"/>
                <a:gd name="T62" fmla="*/ 432 w 911"/>
                <a:gd name="T63" fmla="*/ 540 h 657"/>
                <a:gd name="T64" fmla="*/ 385 w 911"/>
                <a:gd name="T65" fmla="*/ 568 h 657"/>
                <a:gd name="T66" fmla="*/ 346 w 911"/>
                <a:gd name="T67" fmla="*/ 586 h 657"/>
                <a:gd name="T68" fmla="*/ 259 w 911"/>
                <a:gd name="T69" fmla="*/ 583 h 657"/>
                <a:gd name="T70" fmla="*/ 182 w 911"/>
                <a:gd name="T71" fmla="*/ 546 h 657"/>
                <a:gd name="T72" fmla="*/ 157 w 911"/>
                <a:gd name="T73" fmla="*/ 524 h 657"/>
                <a:gd name="T74" fmla="*/ 132 w 911"/>
                <a:gd name="T75" fmla="*/ 505 h 657"/>
                <a:gd name="T76" fmla="*/ 89 w 911"/>
                <a:gd name="T77" fmla="*/ 512 h 657"/>
                <a:gd name="T78" fmla="*/ 13 w 911"/>
                <a:gd name="T79" fmla="*/ 484 h 657"/>
                <a:gd name="T80" fmla="*/ 12 w 911"/>
                <a:gd name="T81" fmla="*/ 459 h 657"/>
                <a:gd name="T82" fmla="*/ 36 w 911"/>
                <a:gd name="T83" fmla="*/ 454 h 657"/>
                <a:gd name="T84" fmla="*/ 70 w 911"/>
                <a:gd name="T85" fmla="*/ 443 h 657"/>
                <a:gd name="T86" fmla="*/ 108 w 911"/>
                <a:gd name="T87" fmla="*/ 426 h 657"/>
                <a:gd name="T88" fmla="*/ 148 w 911"/>
                <a:gd name="T89" fmla="*/ 398 h 657"/>
                <a:gd name="T90" fmla="*/ 176 w 911"/>
                <a:gd name="T91" fmla="*/ 384 h 657"/>
                <a:gd name="T92" fmla="*/ 211 w 911"/>
                <a:gd name="T93" fmla="*/ 391 h 657"/>
                <a:gd name="T94" fmla="*/ 256 w 911"/>
                <a:gd name="T95" fmla="*/ 382 h 657"/>
                <a:gd name="T96" fmla="*/ 292 w 911"/>
                <a:gd name="T97" fmla="*/ 360 h 657"/>
                <a:gd name="T98" fmla="*/ 288 w 911"/>
                <a:gd name="T99" fmla="*/ 328 h 657"/>
                <a:gd name="T100" fmla="*/ 297 w 911"/>
                <a:gd name="T101" fmla="*/ 305 h 657"/>
                <a:gd name="T102" fmla="*/ 301 w 911"/>
                <a:gd name="T103" fmla="*/ 276 h 657"/>
                <a:gd name="T104" fmla="*/ 315 w 911"/>
                <a:gd name="T105" fmla="*/ 245 h 657"/>
                <a:gd name="T106" fmla="*/ 317 w 911"/>
                <a:gd name="T107" fmla="*/ 210 h 657"/>
                <a:gd name="T108" fmla="*/ 306 w 911"/>
                <a:gd name="T109" fmla="*/ 196 h 657"/>
                <a:gd name="T110" fmla="*/ 302 w 911"/>
                <a:gd name="T111" fmla="*/ 147 h 657"/>
                <a:gd name="T112" fmla="*/ 333 w 911"/>
                <a:gd name="T113" fmla="*/ 124 h 657"/>
                <a:gd name="T114" fmla="*/ 338 w 911"/>
                <a:gd name="T115" fmla="*/ 109 h 657"/>
                <a:gd name="T116" fmla="*/ 356 w 911"/>
                <a:gd name="T117" fmla="*/ 106 h 657"/>
                <a:gd name="T118" fmla="*/ 357 w 911"/>
                <a:gd name="T119" fmla="*/ 87 h 657"/>
                <a:gd name="T120" fmla="*/ 355 w 911"/>
                <a:gd name="T121" fmla="*/ 56 h 657"/>
                <a:gd name="T122" fmla="*/ 371 w 911"/>
                <a:gd name="T123" fmla="*/ 27 h 657"/>
                <a:gd name="T124" fmla="*/ 415 w 911"/>
                <a:gd name="T125" fmla="*/ 26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1" h="657">
                  <a:moveTo>
                    <a:pt x="430" y="0"/>
                  </a:moveTo>
                  <a:lnTo>
                    <a:pt x="431" y="0"/>
                  </a:lnTo>
                  <a:lnTo>
                    <a:pt x="431" y="0"/>
                  </a:lnTo>
                  <a:lnTo>
                    <a:pt x="433" y="1"/>
                  </a:lnTo>
                  <a:lnTo>
                    <a:pt x="437" y="2"/>
                  </a:lnTo>
                  <a:lnTo>
                    <a:pt x="439" y="2"/>
                  </a:lnTo>
                  <a:lnTo>
                    <a:pt x="442" y="3"/>
                  </a:lnTo>
                  <a:lnTo>
                    <a:pt x="446" y="3"/>
                  </a:lnTo>
                  <a:lnTo>
                    <a:pt x="448" y="3"/>
                  </a:lnTo>
                  <a:lnTo>
                    <a:pt x="450" y="3"/>
                  </a:lnTo>
                  <a:lnTo>
                    <a:pt x="452" y="2"/>
                  </a:lnTo>
                  <a:lnTo>
                    <a:pt x="456" y="1"/>
                  </a:lnTo>
                  <a:lnTo>
                    <a:pt x="457" y="1"/>
                  </a:lnTo>
                  <a:lnTo>
                    <a:pt x="458" y="1"/>
                  </a:lnTo>
                  <a:lnTo>
                    <a:pt x="459" y="1"/>
                  </a:lnTo>
                  <a:lnTo>
                    <a:pt x="461" y="1"/>
                  </a:lnTo>
                  <a:lnTo>
                    <a:pt x="463" y="1"/>
                  </a:lnTo>
                  <a:lnTo>
                    <a:pt x="466" y="3"/>
                  </a:lnTo>
                  <a:lnTo>
                    <a:pt x="467" y="3"/>
                  </a:lnTo>
                  <a:lnTo>
                    <a:pt x="468" y="3"/>
                  </a:lnTo>
                  <a:lnTo>
                    <a:pt x="469" y="3"/>
                  </a:lnTo>
                  <a:lnTo>
                    <a:pt x="470" y="3"/>
                  </a:lnTo>
                  <a:lnTo>
                    <a:pt x="474" y="2"/>
                  </a:lnTo>
                  <a:lnTo>
                    <a:pt x="476" y="2"/>
                  </a:lnTo>
                  <a:lnTo>
                    <a:pt x="477" y="2"/>
                  </a:lnTo>
                  <a:lnTo>
                    <a:pt x="479" y="2"/>
                  </a:lnTo>
                  <a:lnTo>
                    <a:pt x="482" y="2"/>
                  </a:lnTo>
                  <a:lnTo>
                    <a:pt x="486" y="3"/>
                  </a:lnTo>
                  <a:lnTo>
                    <a:pt x="487" y="3"/>
                  </a:lnTo>
                  <a:lnTo>
                    <a:pt x="489" y="3"/>
                  </a:lnTo>
                  <a:lnTo>
                    <a:pt x="491" y="4"/>
                  </a:lnTo>
                  <a:lnTo>
                    <a:pt x="493" y="4"/>
                  </a:lnTo>
                  <a:lnTo>
                    <a:pt x="495" y="5"/>
                  </a:lnTo>
                  <a:lnTo>
                    <a:pt x="496" y="6"/>
                  </a:lnTo>
                  <a:lnTo>
                    <a:pt x="500" y="8"/>
                  </a:lnTo>
                  <a:lnTo>
                    <a:pt x="510" y="12"/>
                  </a:lnTo>
                  <a:lnTo>
                    <a:pt x="512" y="13"/>
                  </a:lnTo>
                  <a:lnTo>
                    <a:pt x="514" y="14"/>
                  </a:lnTo>
                  <a:lnTo>
                    <a:pt x="517" y="15"/>
                  </a:lnTo>
                  <a:lnTo>
                    <a:pt x="519" y="16"/>
                  </a:lnTo>
                  <a:lnTo>
                    <a:pt x="522" y="17"/>
                  </a:lnTo>
                  <a:lnTo>
                    <a:pt x="524" y="18"/>
                  </a:lnTo>
                  <a:lnTo>
                    <a:pt x="526" y="18"/>
                  </a:lnTo>
                  <a:lnTo>
                    <a:pt x="528" y="18"/>
                  </a:lnTo>
                  <a:lnTo>
                    <a:pt x="530" y="19"/>
                  </a:lnTo>
                  <a:lnTo>
                    <a:pt x="532" y="19"/>
                  </a:lnTo>
                  <a:lnTo>
                    <a:pt x="534" y="18"/>
                  </a:lnTo>
                  <a:lnTo>
                    <a:pt x="534" y="18"/>
                  </a:lnTo>
                  <a:lnTo>
                    <a:pt x="535" y="18"/>
                  </a:lnTo>
                  <a:lnTo>
                    <a:pt x="534" y="19"/>
                  </a:lnTo>
                  <a:lnTo>
                    <a:pt x="534" y="20"/>
                  </a:lnTo>
                  <a:lnTo>
                    <a:pt x="533" y="21"/>
                  </a:lnTo>
                  <a:lnTo>
                    <a:pt x="533" y="22"/>
                  </a:lnTo>
                  <a:lnTo>
                    <a:pt x="532" y="24"/>
                  </a:lnTo>
                  <a:lnTo>
                    <a:pt x="531" y="28"/>
                  </a:lnTo>
                  <a:lnTo>
                    <a:pt x="531" y="29"/>
                  </a:lnTo>
                  <a:lnTo>
                    <a:pt x="531" y="29"/>
                  </a:lnTo>
                  <a:lnTo>
                    <a:pt x="530" y="30"/>
                  </a:lnTo>
                  <a:lnTo>
                    <a:pt x="530" y="31"/>
                  </a:lnTo>
                  <a:lnTo>
                    <a:pt x="529" y="31"/>
                  </a:lnTo>
                  <a:lnTo>
                    <a:pt x="529" y="32"/>
                  </a:lnTo>
                  <a:lnTo>
                    <a:pt x="528" y="32"/>
                  </a:lnTo>
                  <a:lnTo>
                    <a:pt x="527" y="32"/>
                  </a:lnTo>
                  <a:lnTo>
                    <a:pt x="526" y="32"/>
                  </a:lnTo>
                  <a:lnTo>
                    <a:pt x="525" y="32"/>
                  </a:lnTo>
                  <a:lnTo>
                    <a:pt x="524" y="32"/>
                  </a:lnTo>
                  <a:lnTo>
                    <a:pt x="518" y="31"/>
                  </a:lnTo>
                  <a:lnTo>
                    <a:pt x="514" y="30"/>
                  </a:lnTo>
                  <a:lnTo>
                    <a:pt x="513" y="30"/>
                  </a:lnTo>
                  <a:lnTo>
                    <a:pt x="512" y="30"/>
                  </a:lnTo>
                  <a:lnTo>
                    <a:pt x="512" y="31"/>
                  </a:lnTo>
                  <a:lnTo>
                    <a:pt x="511" y="31"/>
                  </a:lnTo>
                  <a:lnTo>
                    <a:pt x="511" y="32"/>
                  </a:lnTo>
                  <a:lnTo>
                    <a:pt x="511" y="33"/>
                  </a:lnTo>
                  <a:lnTo>
                    <a:pt x="510" y="34"/>
                  </a:lnTo>
                  <a:lnTo>
                    <a:pt x="510" y="36"/>
                  </a:lnTo>
                  <a:lnTo>
                    <a:pt x="510" y="37"/>
                  </a:lnTo>
                  <a:lnTo>
                    <a:pt x="510" y="38"/>
                  </a:lnTo>
                  <a:lnTo>
                    <a:pt x="510" y="42"/>
                  </a:lnTo>
                  <a:lnTo>
                    <a:pt x="510" y="43"/>
                  </a:lnTo>
                  <a:lnTo>
                    <a:pt x="510" y="45"/>
                  </a:lnTo>
                  <a:lnTo>
                    <a:pt x="510" y="48"/>
                  </a:lnTo>
                  <a:lnTo>
                    <a:pt x="510" y="50"/>
                  </a:lnTo>
                  <a:lnTo>
                    <a:pt x="510" y="51"/>
                  </a:lnTo>
                  <a:lnTo>
                    <a:pt x="511" y="51"/>
                  </a:lnTo>
                  <a:lnTo>
                    <a:pt x="511" y="52"/>
                  </a:lnTo>
                  <a:lnTo>
                    <a:pt x="511" y="53"/>
                  </a:lnTo>
                  <a:lnTo>
                    <a:pt x="512" y="53"/>
                  </a:lnTo>
                  <a:lnTo>
                    <a:pt x="512" y="54"/>
                  </a:lnTo>
                  <a:lnTo>
                    <a:pt x="513" y="54"/>
                  </a:lnTo>
                  <a:lnTo>
                    <a:pt x="514" y="54"/>
                  </a:lnTo>
                  <a:lnTo>
                    <a:pt x="518" y="56"/>
                  </a:lnTo>
                  <a:lnTo>
                    <a:pt x="522" y="57"/>
                  </a:lnTo>
                  <a:lnTo>
                    <a:pt x="528" y="58"/>
                  </a:lnTo>
                  <a:lnTo>
                    <a:pt x="531" y="59"/>
                  </a:lnTo>
                  <a:lnTo>
                    <a:pt x="533" y="60"/>
                  </a:lnTo>
                  <a:lnTo>
                    <a:pt x="535" y="60"/>
                  </a:lnTo>
                  <a:lnTo>
                    <a:pt x="538" y="60"/>
                  </a:lnTo>
                  <a:lnTo>
                    <a:pt x="541" y="61"/>
                  </a:lnTo>
                  <a:lnTo>
                    <a:pt x="542" y="61"/>
                  </a:lnTo>
                  <a:lnTo>
                    <a:pt x="542" y="61"/>
                  </a:lnTo>
                  <a:lnTo>
                    <a:pt x="543" y="62"/>
                  </a:lnTo>
                  <a:lnTo>
                    <a:pt x="543" y="62"/>
                  </a:lnTo>
                  <a:lnTo>
                    <a:pt x="543" y="62"/>
                  </a:lnTo>
                  <a:lnTo>
                    <a:pt x="543" y="63"/>
                  </a:lnTo>
                  <a:lnTo>
                    <a:pt x="542" y="63"/>
                  </a:lnTo>
                  <a:lnTo>
                    <a:pt x="541" y="64"/>
                  </a:lnTo>
                  <a:lnTo>
                    <a:pt x="540" y="65"/>
                  </a:lnTo>
                  <a:lnTo>
                    <a:pt x="539" y="66"/>
                  </a:lnTo>
                  <a:lnTo>
                    <a:pt x="538" y="67"/>
                  </a:lnTo>
                  <a:lnTo>
                    <a:pt x="537" y="68"/>
                  </a:lnTo>
                  <a:lnTo>
                    <a:pt x="536" y="71"/>
                  </a:lnTo>
                  <a:lnTo>
                    <a:pt x="535" y="73"/>
                  </a:lnTo>
                  <a:lnTo>
                    <a:pt x="532" y="77"/>
                  </a:lnTo>
                  <a:lnTo>
                    <a:pt x="531" y="78"/>
                  </a:lnTo>
                  <a:lnTo>
                    <a:pt x="531" y="80"/>
                  </a:lnTo>
                  <a:lnTo>
                    <a:pt x="530" y="82"/>
                  </a:lnTo>
                  <a:lnTo>
                    <a:pt x="530" y="84"/>
                  </a:lnTo>
                  <a:lnTo>
                    <a:pt x="530" y="86"/>
                  </a:lnTo>
                  <a:lnTo>
                    <a:pt x="530" y="88"/>
                  </a:lnTo>
                  <a:lnTo>
                    <a:pt x="531" y="90"/>
                  </a:lnTo>
                  <a:lnTo>
                    <a:pt x="531" y="92"/>
                  </a:lnTo>
                  <a:lnTo>
                    <a:pt x="532" y="97"/>
                  </a:lnTo>
                  <a:lnTo>
                    <a:pt x="534" y="102"/>
                  </a:lnTo>
                  <a:lnTo>
                    <a:pt x="535" y="106"/>
                  </a:lnTo>
                  <a:lnTo>
                    <a:pt x="536" y="108"/>
                  </a:lnTo>
                  <a:lnTo>
                    <a:pt x="536" y="109"/>
                  </a:lnTo>
                  <a:lnTo>
                    <a:pt x="537" y="110"/>
                  </a:lnTo>
                  <a:lnTo>
                    <a:pt x="538" y="112"/>
                  </a:lnTo>
                  <a:lnTo>
                    <a:pt x="541" y="116"/>
                  </a:lnTo>
                  <a:lnTo>
                    <a:pt x="542" y="117"/>
                  </a:lnTo>
                  <a:lnTo>
                    <a:pt x="542" y="119"/>
                  </a:lnTo>
                  <a:lnTo>
                    <a:pt x="543" y="120"/>
                  </a:lnTo>
                  <a:lnTo>
                    <a:pt x="544" y="122"/>
                  </a:lnTo>
                  <a:lnTo>
                    <a:pt x="544" y="123"/>
                  </a:lnTo>
                  <a:lnTo>
                    <a:pt x="544" y="124"/>
                  </a:lnTo>
                  <a:lnTo>
                    <a:pt x="544" y="125"/>
                  </a:lnTo>
                  <a:lnTo>
                    <a:pt x="544" y="126"/>
                  </a:lnTo>
                  <a:lnTo>
                    <a:pt x="543" y="126"/>
                  </a:lnTo>
                  <a:lnTo>
                    <a:pt x="543" y="127"/>
                  </a:lnTo>
                  <a:lnTo>
                    <a:pt x="542" y="128"/>
                  </a:lnTo>
                  <a:lnTo>
                    <a:pt x="540" y="130"/>
                  </a:lnTo>
                  <a:lnTo>
                    <a:pt x="539" y="131"/>
                  </a:lnTo>
                  <a:lnTo>
                    <a:pt x="538" y="132"/>
                  </a:lnTo>
                  <a:lnTo>
                    <a:pt x="538" y="133"/>
                  </a:lnTo>
                  <a:lnTo>
                    <a:pt x="537" y="134"/>
                  </a:lnTo>
                  <a:lnTo>
                    <a:pt x="537" y="135"/>
                  </a:lnTo>
                  <a:lnTo>
                    <a:pt x="537" y="136"/>
                  </a:lnTo>
                  <a:lnTo>
                    <a:pt x="536" y="137"/>
                  </a:lnTo>
                  <a:lnTo>
                    <a:pt x="536" y="138"/>
                  </a:lnTo>
                  <a:lnTo>
                    <a:pt x="536" y="139"/>
                  </a:lnTo>
                  <a:lnTo>
                    <a:pt x="537" y="140"/>
                  </a:lnTo>
                  <a:lnTo>
                    <a:pt x="537" y="140"/>
                  </a:lnTo>
                  <a:lnTo>
                    <a:pt x="538" y="141"/>
                  </a:lnTo>
                  <a:lnTo>
                    <a:pt x="538" y="142"/>
                  </a:lnTo>
                  <a:lnTo>
                    <a:pt x="540" y="144"/>
                  </a:lnTo>
                  <a:lnTo>
                    <a:pt x="541" y="145"/>
                  </a:lnTo>
                  <a:lnTo>
                    <a:pt x="542" y="146"/>
                  </a:lnTo>
                  <a:lnTo>
                    <a:pt x="544" y="148"/>
                  </a:lnTo>
                  <a:lnTo>
                    <a:pt x="549" y="151"/>
                  </a:lnTo>
                  <a:lnTo>
                    <a:pt x="551" y="153"/>
                  </a:lnTo>
                  <a:lnTo>
                    <a:pt x="553" y="154"/>
                  </a:lnTo>
                  <a:lnTo>
                    <a:pt x="556" y="155"/>
                  </a:lnTo>
                  <a:lnTo>
                    <a:pt x="558" y="155"/>
                  </a:lnTo>
                  <a:lnTo>
                    <a:pt x="559" y="156"/>
                  </a:lnTo>
                  <a:lnTo>
                    <a:pt x="561" y="156"/>
                  </a:lnTo>
                  <a:lnTo>
                    <a:pt x="562" y="155"/>
                  </a:lnTo>
                  <a:lnTo>
                    <a:pt x="563" y="155"/>
                  </a:lnTo>
                  <a:lnTo>
                    <a:pt x="564" y="154"/>
                  </a:lnTo>
                  <a:lnTo>
                    <a:pt x="566" y="153"/>
                  </a:lnTo>
                  <a:lnTo>
                    <a:pt x="568" y="152"/>
                  </a:lnTo>
                  <a:lnTo>
                    <a:pt x="570" y="150"/>
                  </a:lnTo>
                  <a:lnTo>
                    <a:pt x="571" y="148"/>
                  </a:lnTo>
                  <a:lnTo>
                    <a:pt x="572" y="147"/>
                  </a:lnTo>
                  <a:lnTo>
                    <a:pt x="573" y="146"/>
                  </a:lnTo>
                  <a:lnTo>
                    <a:pt x="574" y="144"/>
                  </a:lnTo>
                  <a:lnTo>
                    <a:pt x="575" y="142"/>
                  </a:lnTo>
                  <a:lnTo>
                    <a:pt x="576" y="138"/>
                  </a:lnTo>
                  <a:lnTo>
                    <a:pt x="578" y="135"/>
                  </a:lnTo>
                  <a:lnTo>
                    <a:pt x="579" y="133"/>
                  </a:lnTo>
                  <a:lnTo>
                    <a:pt x="581" y="131"/>
                  </a:lnTo>
                  <a:lnTo>
                    <a:pt x="581" y="129"/>
                  </a:lnTo>
                  <a:lnTo>
                    <a:pt x="582" y="129"/>
                  </a:lnTo>
                  <a:lnTo>
                    <a:pt x="582" y="128"/>
                  </a:lnTo>
                  <a:lnTo>
                    <a:pt x="582" y="127"/>
                  </a:lnTo>
                  <a:lnTo>
                    <a:pt x="582" y="126"/>
                  </a:lnTo>
                  <a:lnTo>
                    <a:pt x="582" y="125"/>
                  </a:lnTo>
                  <a:lnTo>
                    <a:pt x="581" y="124"/>
                  </a:lnTo>
                  <a:lnTo>
                    <a:pt x="581" y="123"/>
                  </a:lnTo>
                  <a:lnTo>
                    <a:pt x="581" y="122"/>
                  </a:lnTo>
                  <a:lnTo>
                    <a:pt x="580" y="120"/>
                  </a:lnTo>
                  <a:lnTo>
                    <a:pt x="578" y="117"/>
                  </a:lnTo>
                  <a:lnTo>
                    <a:pt x="578" y="117"/>
                  </a:lnTo>
                  <a:lnTo>
                    <a:pt x="577" y="115"/>
                  </a:lnTo>
                  <a:lnTo>
                    <a:pt x="576" y="113"/>
                  </a:lnTo>
                  <a:lnTo>
                    <a:pt x="576" y="112"/>
                  </a:lnTo>
                  <a:lnTo>
                    <a:pt x="576" y="111"/>
                  </a:lnTo>
                  <a:lnTo>
                    <a:pt x="575" y="110"/>
                  </a:lnTo>
                  <a:lnTo>
                    <a:pt x="574" y="109"/>
                  </a:lnTo>
                  <a:lnTo>
                    <a:pt x="567" y="102"/>
                  </a:lnTo>
                  <a:lnTo>
                    <a:pt x="566" y="101"/>
                  </a:lnTo>
                  <a:lnTo>
                    <a:pt x="566" y="101"/>
                  </a:lnTo>
                  <a:lnTo>
                    <a:pt x="565" y="100"/>
                  </a:lnTo>
                  <a:lnTo>
                    <a:pt x="565" y="99"/>
                  </a:lnTo>
                  <a:lnTo>
                    <a:pt x="564" y="98"/>
                  </a:lnTo>
                  <a:lnTo>
                    <a:pt x="564" y="97"/>
                  </a:lnTo>
                  <a:lnTo>
                    <a:pt x="563" y="96"/>
                  </a:lnTo>
                  <a:lnTo>
                    <a:pt x="563" y="96"/>
                  </a:lnTo>
                  <a:lnTo>
                    <a:pt x="563" y="96"/>
                  </a:lnTo>
                  <a:lnTo>
                    <a:pt x="564" y="95"/>
                  </a:lnTo>
                  <a:lnTo>
                    <a:pt x="564" y="95"/>
                  </a:lnTo>
                  <a:lnTo>
                    <a:pt x="564" y="94"/>
                  </a:lnTo>
                  <a:lnTo>
                    <a:pt x="566" y="92"/>
                  </a:lnTo>
                  <a:lnTo>
                    <a:pt x="568" y="90"/>
                  </a:lnTo>
                  <a:lnTo>
                    <a:pt x="570" y="89"/>
                  </a:lnTo>
                  <a:lnTo>
                    <a:pt x="572" y="88"/>
                  </a:lnTo>
                  <a:lnTo>
                    <a:pt x="575" y="86"/>
                  </a:lnTo>
                  <a:lnTo>
                    <a:pt x="577" y="85"/>
                  </a:lnTo>
                  <a:lnTo>
                    <a:pt x="579" y="85"/>
                  </a:lnTo>
                  <a:lnTo>
                    <a:pt x="580" y="84"/>
                  </a:lnTo>
                  <a:lnTo>
                    <a:pt x="582" y="84"/>
                  </a:lnTo>
                  <a:lnTo>
                    <a:pt x="583" y="84"/>
                  </a:lnTo>
                  <a:lnTo>
                    <a:pt x="585" y="84"/>
                  </a:lnTo>
                  <a:lnTo>
                    <a:pt x="587" y="85"/>
                  </a:lnTo>
                  <a:lnTo>
                    <a:pt x="591" y="86"/>
                  </a:lnTo>
                  <a:lnTo>
                    <a:pt x="593" y="87"/>
                  </a:lnTo>
                  <a:lnTo>
                    <a:pt x="594" y="87"/>
                  </a:lnTo>
                  <a:lnTo>
                    <a:pt x="595" y="87"/>
                  </a:lnTo>
                  <a:lnTo>
                    <a:pt x="596" y="88"/>
                  </a:lnTo>
                  <a:lnTo>
                    <a:pt x="597" y="89"/>
                  </a:lnTo>
                  <a:lnTo>
                    <a:pt x="598" y="90"/>
                  </a:lnTo>
                  <a:lnTo>
                    <a:pt x="600" y="92"/>
                  </a:lnTo>
                  <a:lnTo>
                    <a:pt x="601" y="94"/>
                  </a:lnTo>
                  <a:lnTo>
                    <a:pt x="601" y="94"/>
                  </a:lnTo>
                  <a:lnTo>
                    <a:pt x="602" y="97"/>
                  </a:lnTo>
                  <a:lnTo>
                    <a:pt x="604" y="99"/>
                  </a:lnTo>
                  <a:lnTo>
                    <a:pt x="605" y="100"/>
                  </a:lnTo>
                  <a:lnTo>
                    <a:pt x="607" y="103"/>
                  </a:lnTo>
                  <a:lnTo>
                    <a:pt x="608" y="104"/>
                  </a:lnTo>
                  <a:lnTo>
                    <a:pt x="608" y="105"/>
                  </a:lnTo>
                  <a:lnTo>
                    <a:pt x="609" y="107"/>
                  </a:lnTo>
                  <a:lnTo>
                    <a:pt x="610" y="107"/>
                  </a:lnTo>
                  <a:lnTo>
                    <a:pt x="611" y="108"/>
                  </a:lnTo>
                  <a:lnTo>
                    <a:pt x="612" y="110"/>
                  </a:lnTo>
                  <a:lnTo>
                    <a:pt x="613" y="111"/>
                  </a:lnTo>
                  <a:lnTo>
                    <a:pt x="613" y="113"/>
                  </a:lnTo>
                  <a:lnTo>
                    <a:pt x="614" y="114"/>
                  </a:lnTo>
                  <a:lnTo>
                    <a:pt x="615" y="118"/>
                  </a:lnTo>
                  <a:lnTo>
                    <a:pt x="617" y="123"/>
                  </a:lnTo>
                  <a:lnTo>
                    <a:pt x="618" y="127"/>
                  </a:lnTo>
                  <a:lnTo>
                    <a:pt x="618" y="128"/>
                  </a:lnTo>
                  <a:lnTo>
                    <a:pt x="619" y="129"/>
                  </a:lnTo>
                  <a:lnTo>
                    <a:pt x="620" y="130"/>
                  </a:lnTo>
                  <a:lnTo>
                    <a:pt x="620" y="131"/>
                  </a:lnTo>
                  <a:lnTo>
                    <a:pt x="621" y="132"/>
                  </a:lnTo>
                  <a:lnTo>
                    <a:pt x="624" y="135"/>
                  </a:lnTo>
                  <a:lnTo>
                    <a:pt x="625" y="135"/>
                  </a:lnTo>
                  <a:lnTo>
                    <a:pt x="625" y="136"/>
                  </a:lnTo>
                  <a:lnTo>
                    <a:pt x="626" y="137"/>
                  </a:lnTo>
                  <a:lnTo>
                    <a:pt x="626" y="138"/>
                  </a:lnTo>
                  <a:lnTo>
                    <a:pt x="628" y="141"/>
                  </a:lnTo>
                  <a:lnTo>
                    <a:pt x="629" y="143"/>
                  </a:lnTo>
                  <a:lnTo>
                    <a:pt x="629" y="144"/>
                  </a:lnTo>
                  <a:lnTo>
                    <a:pt x="631" y="145"/>
                  </a:lnTo>
                  <a:lnTo>
                    <a:pt x="632" y="147"/>
                  </a:lnTo>
                  <a:lnTo>
                    <a:pt x="633" y="148"/>
                  </a:lnTo>
                  <a:lnTo>
                    <a:pt x="634" y="149"/>
                  </a:lnTo>
                  <a:lnTo>
                    <a:pt x="634" y="149"/>
                  </a:lnTo>
                  <a:lnTo>
                    <a:pt x="635" y="150"/>
                  </a:lnTo>
                  <a:lnTo>
                    <a:pt x="636" y="150"/>
                  </a:lnTo>
                  <a:lnTo>
                    <a:pt x="636" y="150"/>
                  </a:lnTo>
                  <a:lnTo>
                    <a:pt x="637" y="151"/>
                  </a:lnTo>
                  <a:lnTo>
                    <a:pt x="637" y="151"/>
                  </a:lnTo>
                  <a:lnTo>
                    <a:pt x="638" y="151"/>
                  </a:lnTo>
                  <a:lnTo>
                    <a:pt x="639" y="150"/>
                  </a:lnTo>
                  <a:lnTo>
                    <a:pt x="639" y="150"/>
                  </a:lnTo>
                  <a:lnTo>
                    <a:pt x="640" y="150"/>
                  </a:lnTo>
                  <a:lnTo>
                    <a:pt x="640" y="149"/>
                  </a:lnTo>
                  <a:lnTo>
                    <a:pt x="641" y="147"/>
                  </a:lnTo>
                  <a:lnTo>
                    <a:pt x="642" y="146"/>
                  </a:lnTo>
                  <a:lnTo>
                    <a:pt x="642" y="146"/>
                  </a:lnTo>
                  <a:lnTo>
                    <a:pt x="643" y="146"/>
                  </a:lnTo>
                  <a:lnTo>
                    <a:pt x="643" y="146"/>
                  </a:lnTo>
                  <a:lnTo>
                    <a:pt x="644" y="146"/>
                  </a:lnTo>
                  <a:lnTo>
                    <a:pt x="644" y="146"/>
                  </a:lnTo>
                  <a:lnTo>
                    <a:pt x="644" y="147"/>
                  </a:lnTo>
                  <a:lnTo>
                    <a:pt x="644" y="148"/>
                  </a:lnTo>
                  <a:lnTo>
                    <a:pt x="645" y="149"/>
                  </a:lnTo>
                  <a:lnTo>
                    <a:pt x="645" y="151"/>
                  </a:lnTo>
                  <a:lnTo>
                    <a:pt x="645" y="153"/>
                  </a:lnTo>
                  <a:lnTo>
                    <a:pt x="644" y="155"/>
                  </a:lnTo>
                  <a:lnTo>
                    <a:pt x="644" y="158"/>
                  </a:lnTo>
                  <a:lnTo>
                    <a:pt x="644" y="159"/>
                  </a:lnTo>
                  <a:lnTo>
                    <a:pt x="643" y="164"/>
                  </a:lnTo>
                  <a:lnTo>
                    <a:pt x="642" y="168"/>
                  </a:lnTo>
                  <a:lnTo>
                    <a:pt x="642" y="171"/>
                  </a:lnTo>
                  <a:lnTo>
                    <a:pt x="642" y="172"/>
                  </a:lnTo>
                  <a:lnTo>
                    <a:pt x="642" y="172"/>
                  </a:lnTo>
                  <a:lnTo>
                    <a:pt x="642" y="173"/>
                  </a:lnTo>
                  <a:lnTo>
                    <a:pt x="642" y="173"/>
                  </a:lnTo>
                  <a:lnTo>
                    <a:pt x="643" y="174"/>
                  </a:lnTo>
                  <a:lnTo>
                    <a:pt x="643" y="175"/>
                  </a:lnTo>
                  <a:lnTo>
                    <a:pt x="644" y="175"/>
                  </a:lnTo>
                  <a:lnTo>
                    <a:pt x="645" y="176"/>
                  </a:lnTo>
                  <a:lnTo>
                    <a:pt x="646" y="177"/>
                  </a:lnTo>
                  <a:lnTo>
                    <a:pt x="649" y="178"/>
                  </a:lnTo>
                  <a:lnTo>
                    <a:pt x="651" y="180"/>
                  </a:lnTo>
                  <a:lnTo>
                    <a:pt x="654" y="181"/>
                  </a:lnTo>
                  <a:lnTo>
                    <a:pt x="656" y="182"/>
                  </a:lnTo>
                  <a:lnTo>
                    <a:pt x="660" y="183"/>
                  </a:lnTo>
                  <a:lnTo>
                    <a:pt x="664" y="184"/>
                  </a:lnTo>
                  <a:lnTo>
                    <a:pt x="666" y="185"/>
                  </a:lnTo>
                  <a:lnTo>
                    <a:pt x="668" y="186"/>
                  </a:lnTo>
                  <a:lnTo>
                    <a:pt x="671" y="187"/>
                  </a:lnTo>
                  <a:lnTo>
                    <a:pt x="672" y="188"/>
                  </a:lnTo>
                  <a:lnTo>
                    <a:pt x="674" y="190"/>
                  </a:lnTo>
                  <a:lnTo>
                    <a:pt x="678" y="193"/>
                  </a:lnTo>
                  <a:lnTo>
                    <a:pt x="680" y="194"/>
                  </a:lnTo>
                  <a:lnTo>
                    <a:pt x="680" y="195"/>
                  </a:lnTo>
                  <a:lnTo>
                    <a:pt x="681" y="196"/>
                  </a:lnTo>
                  <a:lnTo>
                    <a:pt x="682" y="197"/>
                  </a:lnTo>
                  <a:lnTo>
                    <a:pt x="682" y="198"/>
                  </a:lnTo>
                  <a:lnTo>
                    <a:pt x="683" y="200"/>
                  </a:lnTo>
                  <a:lnTo>
                    <a:pt x="685" y="207"/>
                  </a:lnTo>
                  <a:lnTo>
                    <a:pt x="686" y="211"/>
                  </a:lnTo>
                  <a:lnTo>
                    <a:pt x="687" y="213"/>
                  </a:lnTo>
                  <a:lnTo>
                    <a:pt x="689" y="218"/>
                  </a:lnTo>
                  <a:lnTo>
                    <a:pt x="691" y="224"/>
                  </a:lnTo>
                  <a:lnTo>
                    <a:pt x="692" y="226"/>
                  </a:lnTo>
                  <a:lnTo>
                    <a:pt x="692" y="226"/>
                  </a:lnTo>
                  <a:lnTo>
                    <a:pt x="687" y="236"/>
                  </a:lnTo>
                  <a:lnTo>
                    <a:pt x="686" y="239"/>
                  </a:lnTo>
                  <a:lnTo>
                    <a:pt x="685" y="241"/>
                  </a:lnTo>
                  <a:lnTo>
                    <a:pt x="684" y="242"/>
                  </a:lnTo>
                  <a:lnTo>
                    <a:pt x="684" y="243"/>
                  </a:lnTo>
                  <a:lnTo>
                    <a:pt x="684" y="245"/>
                  </a:lnTo>
                  <a:lnTo>
                    <a:pt x="683" y="247"/>
                  </a:lnTo>
                  <a:lnTo>
                    <a:pt x="684" y="249"/>
                  </a:lnTo>
                  <a:lnTo>
                    <a:pt x="684" y="250"/>
                  </a:lnTo>
                  <a:lnTo>
                    <a:pt x="685" y="254"/>
                  </a:lnTo>
                  <a:lnTo>
                    <a:pt x="685" y="256"/>
                  </a:lnTo>
                  <a:lnTo>
                    <a:pt x="685" y="258"/>
                  </a:lnTo>
                  <a:lnTo>
                    <a:pt x="686" y="263"/>
                  </a:lnTo>
                  <a:lnTo>
                    <a:pt x="686" y="265"/>
                  </a:lnTo>
                  <a:lnTo>
                    <a:pt x="686" y="266"/>
                  </a:lnTo>
                  <a:lnTo>
                    <a:pt x="687" y="268"/>
                  </a:lnTo>
                  <a:lnTo>
                    <a:pt x="687" y="270"/>
                  </a:lnTo>
                  <a:lnTo>
                    <a:pt x="690" y="276"/>
                  </a:lnTo>
                  <a:lnTo>
                    <a:pt x="692" y="280"/>
                  </a:lnTo>
                  <a:lnTo>
                    <a:pt x="692" y="281"/>
                  </a:lnTo>
                  <a:lnTo>
                    <a:pt x="692" y="282"/>
                  </a:lnTo>
                  <a:lnTo>
                    <a:pt x="692" y="283"/>
                  </a:lnTo>
                  <a:lnTo>
                    <a:pt x="692" y="284"/>
                  </a:lnTo>
                  <a:lnTo>
                    <a:pt x="692" y="287"/>
                  </a:lnTo>
                  <a:lnTo>
                    <a:pt x="692" y="288"/>
                  </a:lnTo>
                  <a:lnTo>
                    <a:pt x="693" y="289"/>
                  </a:lnTo>
                  <a:lnTo>
                    <a:pt x="693" y="289"/>
                  </a:lnTo>
                  <a:lnTo>
                    <a:pt x="693" y="290"/>
                  </a:lnTo>
                  <a:lnTo>
                    <a:pt x="693" y="290"/>
                  </a:lnTo>
                  <a:lnTo>
                    <a:pt x="694" y="290"/>
                  </a:lnTo>
                  <a:lnTo>
                    <a:pt x="695" y="291"/>
                  </a:lnTo>
                  <a:lnTo>
                    <a:pt x="696" y="291"/>
                  </a:lnTo>
                  <a:lnTo>
                    <a:pt x="698" y="291"/>
                  </a:lnTo>
                  <a:lnTo>
                    <a:pt x="702" y="291"/>
                  </a:lnTo>
                  <a:lnTo>
                    <a:pt x="703" y="291"/>
                  </a:lnTo>
                  <a:lnTo>
                    <a:pt x="706" y="290"/>
                  </a:lnTo>
                  <a:lnTo>
                    <a:pt x="706" y="290"/>
                  </a:lnTo>
                  <a:lnTo>
                    <a:pt x="707" y="290"/>
                  </a:lnTo>
                  <a:lnTo>
                    <a:pt x="708" y="291"/>
                  </a:lnTo>
                  <a:lnTo>
                    <a:pt x="709" y="291"/>
                  </a:lnTo>
                  <a:lnTo>
                    <a:pt x="709" y="292"/>
                  </a:lnTo>
                  <a:lnTo>
                    <a:pt x="710" y="292"/>
                  </a:lnTo>
                  <a:lnTo>
                    <a:pt x="710" y="293"/>
                  </a:lnTo>
                  <a:lnTo>
                    <a:pt x="710" y="294"/>
                  </a:lnTo>
                  <a:lnTo>
                    <a:pt x="710" y="296"/>
                  </a:lnTo>
                  <a:lnTo>
                    <a:pt x="710" y="297"/>
                  </a:lnTo>
                  <a:lnTo>
                    <a:pt x="710" y="298"/>
                  </a:lnTo>
                  <a:lnTo>
                    <a:pt x="710" y="300"/>
                  </a:lnTo>
                  <a:lnTo>
                    <a:pt x="710" y="302"/>
                  </a:lnTo>
                  <a:lnTo>
                    <a:pt x="709" y="304"/>
                  </a:lnTo>
                  <a:lnTo>
                    <a:pt x="708" y="306"/>
                  </a:lnTo>
                  <a:lnTo>
                    <a:pt x="708" y="308"/>
                  </a:lnTo>
                  <a:lnTo>
                    <a:pt x="707" y="309"/>
                  </a:lnTo>
                  <a:lnTo>
                    <a:pt x="706" y="311"/>
                  </a:lnTo>
                  <a:lnTo>
                    <a:pt x="705" y="312"/>
                  </a:lnTo>
                  <a:lnTo>
                    <a:pt x="705" y="313"/>
                  </a:lnTo>
                  <a:lnTo>
                    <a:pt x="704" y="313"/>
                  </a:lnTo>
                  <a:lnTo>
                    <a:pt x="702" y="315"/>
                  </a:lnTo>
                  <a:lnTo>
                    <a:pt x="699" y="318"/>
                  </a:lnTo>
                  <a:lnTo>
                    <a:pt x="696" y="319"/>
                  </a:lnTo>
                  <a:lnTo>
                    <a:pt x="695" y="320"/>
                  </a:lnTo>
                  <a:lnTo>
                    <a:pt x="693" y="321"/>
                  </a:lnTo>
                  <a:lnTo>
                    <a:pt x="692" y="322"/>
                  </a:lnTo>
                  <a:lnTo>
                    <a:pt x="691" y="324"/>
                  </a:lnTo>
                  <a:lnTo>
                    <a:pt x="690" y="326"/>
                  </a:lnTo>
                  <a:lnTo>
                    <a:pt x="689" y="327"/>
                  </a:lnTo>
                  <a:lnTo>
                    <a:pt x="687" y="333"/>
                  </a:lnTo>
                  <a:lnTo>
                    <a:pt x="685" y="335"/>
                  </a:lnTo>
                  <a:lnTo>
                    <a:pt x="685" y="336"/>
                  </a:lnTo>
                  <a:lnTo>
                    <a:pt x="684" y="337"/>
                  </a:lnTo>
                  <a:lnTo>
                    <a:pt x="683" y="338"/>
                  </a:lnTo>
                  <a:lnTo>
                    <a:pt x="682" y="339"/>
                  </a:lnTo>
                  <a:lnTo>
                    <a:pt x="680" y="341"/>
                  </a:lnTo>
                  <a:lnTo>
                    <a:pt x="679" y="341"/>
                  </a:lnTo>
                  <a:lnTo>
                    <a:pt x="678" y="342"/>
                  </a:lnTo>
                  <a:lnTo>
                    <a:pt x="678" y="343"/>
                  </a:lnTo>
                  <a:lnTo>
                    <a:pt x="677" y="344"/>
                  </a:lnTo>
                  <a:lnTo>
                    <a:pt x="677" y="345"/>
                  </a:lnTo>
                  <a:lnTo>
                    <a:pt x="677" y="347"/>
                  </a:lnTo>
                  <a:lnTo>
                    <a:pt x="677" y="348"/>
                  </a:lnTo>
                  <a:lnTo>
                    <a:pt x="677" y="350"/>
                  </a:lnTo>
                  <a:lnTo>
                    <a:pt x="677" y="352"/>
                  </a:lnTo>
                  <a:lnTo>
                    <a:pt x="678" y="354"/>
                  </a:lnTo>
                  <a:lnTo>
                    <a:pt x="678" y="354"/>
                  </a:lnTo>
                  <a:lnTo>
                    <a:pt x="678" y="355"/>
                  </a:lnTo>
                  <a:lnTo>
                    <a:pt x="679" y="355"/>
                  </a:lnTo>
                  <a:lnTo>
                    <a:pt x="680" y="356"/>
                  </a:lnTo>
                  <a:lnTo>
                    <a:pt x="681" y="356"/>
                  </a:lnTo>
                  <a:lnTo>
                    <a:pt x="682" y="356"/>
                  </a:lnTo>
                  <a:lnTo>
                    <a:pt x="683" y="356"/>
                  </a:lnTo>
                  <a:lnTo>
                    <a:pt x="684" y="357"/>
                  </a:lnTo>
                  <a:lnTo>
                    <a:pt x="686" y="356"/>
                  </a:lnTo>
                  <a:lnTo>
                    <a:pt x="688" y="356"/>
                  </a:lnTo>
                  <a:lnTo>
                    <a:pt x="689" y="356"/>
                  </a:lnTo>
                  <a:lnTo>
                    <a:pt x="691" y="355"/>
                  </a:lnTo>
                  <a:lnTo>
                    <a:pt x="695" y="354"/>
                  </a:lnTo>
                  <a:lnTo>
                    <a:pt x="705" y="351"/>
                  </a:lnTo>
                  <a:lnTo>
                    <a:pt x="707" y="350"/>
                  </a:lnTo>
                  <a:lnTo>
                    <a:pt x="710" y="349"/>
                  </a:lnTo>
                  <a:lnTo>
                    <a:pt x="711" y="349"/>
                  </a:lnTo>
                  <a:lnTo>
                    <a:pt x="712" y="349"/>
                  </a:lnTo>
                  <a:lnTo>
                    <a:pt x="713" y="349"/>
                  </a:lnTo>
                  <a:lnTo>
                    <a:pt x="715" y="349"/>
                  </a:lnTo>
                  <a:lnTo>
                    <a:pt x="716" y="349"/>
                  </a:lnTo>
                  <a:lnTo>
                    <a:pt x="716" y="349"/>
                  </a:lnTo>
                  <a:lnTo>
                    <a:pt x="717" y="350"/>
                  </a:lnTo>
                  <a:lnTo>
                    <a:pt x="718" y="350"/>
                  </a:lnTo>
                  <a:lnTo>
                    <a:pt x="719" y="351"/>
                  </a:lnTo>
                  <a:lnTo>
                    <a:pt x="720" y="352"/>
                  </a:lnTo>
                  <a:lnTo>
                    <a:pt x="721" y="355"/>
                  </a:lnTo>
                  <a:lnTo>
                    <a:pt x="723" y="357"/>
                  </a:lnTo>
                  <a:lnTo>
                    <a:pt x="724" y="358"/>
                  </a:lnTo>
                  <a:lnTo>
                    <a:pt x="724" y="360"/>
                  </a:lnTo>
                  <a:lnTo>
                    <a:pt x="725" y="362"/>
                  </a:lnTo>
                  <a:lnTo>
                    <a:pt x="725" y="363"/>
                  </a:lnTo>
                  <a:lnTo>
                    <a:pt x="725" y="365"/>
                  </a:lnTo>
                  <a:lnTo>
                    <a:pt x="725" y="366"/>
                  </a:lnTo>
                  <a:lnTo>
                    <a:pt x="725" y="369"/>
                  </a:lnTo>
                  <a:lnTo>
                    <a:pt x="725" y="374"/>
                  </a:lnTo>
                  <a:lnTo>
                    <a:pt x="725" y="376"/>
                  </a:lnTo>
                  <a:lnTo>
                    <a:pt x="725" y="377"/>
                  </a:lnTo>
                  <a:lnTo>
                    <a:pt x="725" y="378"/>
                  </a:lnTo>
                  <a:lnTo>
                    <a:pt x="725" y="378"/>
                  </a:lnTo>
                  <a:lnTo>
                    <a:pt x="726" y="379"/>
                  </a:lnTo>
                  <a:lnTo>
                    <a:pt x="726" y="380"/>
                  </a:lnTo>
                  <a:lnTo>
                    <a:pt x="727" y="380"/>
                  </a:lnTo>
                  <a:lnTo>
                    <a:pt x="727" y="380"/>
                  </a:lnTo>
                  <a:lnTo>
                    <a:pt x="731" y="381"/>
                  </a:lnTo>
                  <a:lnTo>
                    <a:pt x="733" y="382"/>
                  </a:lnTo>
                  <a:lnTo>
                    <a:pt x="734" y="382"/>
                  </a:lnTo>
                  <a:lnTo>
                    <a:pt x="735" y="383"/>
                  </a:lnTo>
                  <a:lnTo>
                    <a:pt x="737" y="384"/>
                  </a:lnTo>
                  <a:lnTo>
                    <a:pt x="740" y="385"/>
                  </a:lnTo>
                  <a:lnTo>
                    <a:pt x="741" y="385"/>
                  </a:lnTo>
                  <a:lnTo>
                    <a:pt x="742" y="386"/>
                  </a:lnTo>
                  <a:lnTo>
                    <a:pt x="743" y="387"/>
                  </a:lnTo>
                  <a:lnTo>
                    <a:pt x="745" y="389"/>
                  </a:lnTo>
                  <a:lnTo>
                    <a:pt x="747" y="391"/>
                  </a:lnTo>
                  <a:lnTo>
                    <a:pt x="748" y="391"/>
                  </a:lnTo>
                  <a:lnTo>
                    <a:pt x="748" y="392"/>
                  </a:lnTo>
                  <a:lnTo>
                    <a:pt x="750" y="393"/>
                  </a:lnTo>
                  <a:lnTo>
                    <a:pt x="751" y="393"/>
                  </a:lnTo>
                  <a:lnTo>
                    <a:pt x="752" y="393"/>
                  </a:lnTo>
                  <a:lnTo>
                    <a:pt x="760" y="394"/>
                  </a:lnTo>
                  <a:lnTo>
                    <a:pt x="764" y="395"/>
                  </a:lnTo>
                  <a:lnTo>
                    <a:pt x="771" y="396"/>
                  </a:lnTo>
                  <a:lnTo>
                    <a:pt x="772" y="396"/>
                  </a:lnTo>
                  <a:lnTo>
                    <a:pt x="774" y="397"/>
                  </a:lnTo>
                  <a:lnTo>
                    <a:pt x="775" y="397"/>
                  </a:lnTo>
                  <a:lnTo>
                    <a:pt x="776" y="398"/>
                  </a:lnTo>
                  <a:lnTo>
                    <a:pt x="778" y="399"/>
                  </a:lnTo>
                  <a:lnTo>
                    <a:pt x="779" y="400"/>
                  </a:lnTo>
                  <a:lnTo>
                    <a:pt x="780" y="402"/>
                  </a:lnTo>
                  <a:lnTo>
                    <a:pt x="781" y="402"/>
                  </a:lnTo>
                  <a:lnTo>
                    <a:pt x="781" y="403"/>
                  </a:lnTo>
                  <a:lnTo>
                    <a:pt x="782" y="404"/>
                  </a:lnTo>
                  <a:lnTo>
                    <a:pt x="782" y="406"/>
                  </a:lnTo>
                  <a:lnTo>
                    <a:pt x="782" y="408"/>
                  </a:lnTo>
                  <a:lnTo>
                    <a:pt x="783" y="412"/>
                  </a:lnTo>
                  <a:lnTo>
                    <a:pt x="783" y="413"/>
                  </a:lnTo>
                  <a:lnTo>
                    <a:pt x="783" y="414"/>
                  </a:lnTo>
                  <a:lnTo>
                    <a:pt x="784" y="415"/>
                  </a:lnTo>
                  <a:lnTo>
                    <a:pt x="784" y="416"/>
                  </a:lnTo>
                  <a:lnTo>
                    <a:pt x="785" y="416"/>
                  </a:lnTo>
                  <a:lnTo>
                    <a:pt x="785" y="417"/>
                  </a:lnTo>
                  <a:lnTo>
                    <a:pt x="786" y="417"/>
                  </a:lnTo>
                  <a:lnTo>
                    <a:pt x="787" y="418"/>
                  </a:lnTo>
                  <a:lnTo>
                    <a:pt x="789" y="418"/>
                  </a:lnTo>
                  <a:lnTo>
                    <a:pt x="791" y="418"/>
                  </a:lnTo>
                  <a:lnTo>
                    <a:pt x="794" y="419"/>
                  </a:lnTo>
                  <a:lnTo>
                    <a:pt x="795" y="419"/>
                  </a:lnTo>
                  <a:lnTo>
                    <a:pt x="797" y="419"/>
                  </a:lnTo>
                  <a:lnTo>
                    <a:pt x="798" y="420"/>
                  </a:lnTo>
                  <a:lnTo>
                    <a:pt x="799" y="420"/>
                  </a:lnTo>
                  <a:lnTo>
                    <a:pt x="800" y="421"/>
                  </a:lnTo>
                  <a:lnTo>
                    <a:pt x="808" y="427"/>
                  </a:lnTo>
                  <a:lnTo>
                    <a:pt x="810" y="428"/>
                  </a:lnTo>
                  <a:lnTo>
                    <a:pt x="812" y="429"/>
                  </a:lnTo>
                  <a:lnTo>
                    <a:pt x="813" y="430"/>
                  </a:lnTo>
                  <a:lnTo>
                    <a:pt x="815" y="431"/>
                  </a:lnTo>
                  <a:lnTo>
                    <a:pt x="816" y="431"/>
                  </a:lnTo>
                  <a:lnTo>
                    <a:pt x="817" y="431"/>
                  </a:lnTo>
                  <a:lnTo>
                    <a:pt x="818" y="431"/>
                  </a:lnTo>
                  <a:lnTo>
                    <a:pt x="819" y="431"/>
                  </a:lnTo>
                  <a:lnTo>
                    <a:pt x="821" y="431"/>
                  </a:lnTo>
                  <a:lnTo>
                    <a:pt x="823" y="431"/>
                  </a:lnTo>
                  <a:lnTo>
                    <a:pt x="828" y="430"/>
                  </a:lnTo>
                  <a:lnTo>
                    <a:pt x="831" y="429"/>
                  </a:lnTo>
                  <a:lnTo>
                    <a:pt x="833" y="429"/>
                  </a:lnTo>
                  <a:lnTo>
                    <a:pt x="837" y="429"/>
                  </a:lnTo>
                  <a:lnTo>
                    <a:pt x="842" y="428"/>
                  </a:lnTo>
                  <a:lnTo>
                    <a:pt x="843" y="428"/>
                  </a:lnTo>
                  <a:lnTo>
                    <a:pt x="844" y="428"/>
                  </a:lnTo>
                  <a:lnTo>
                    <a:pt x="845" y="428"/>
                  </a:lnTo>
                  <a:lnTo>
                    <a:pt x="846" y="428"/>
                  </a:lnTo>
                  <a:lnTo>
                    <a:pt x="847" y="429"/>
                  </a:lnTo>
                  <a:lnTo>
                    <a:pt x="850" y="430"/>
                  </a:lnTo>
                  <a:lnTo>
                    <a:pt x="854" y="431"/>
                  </a:lnTo>
                  <a:lnTo>
                    <a:pt x="855" y="432"/>
                  </a:lnTo>
                  <a:lnTo>
                    <a:pt x="857" y="432"/>
                  </a:lnTo>
                  <a:lnTo>
                    <a:pt x="858" y="433"/>
                  </a:lnTo>
                  <a:lnTo>
                    <a:pt x="860" y="435"/>
                  </a:lnTo>
                  <a:lnTo>
                    <a:pt x="861" y="436"/>
                  </a:lnTo>
                  <a:lnTo>
                    <a:pt x="862" y="436"/>
                  </a:lnTo>
                  <a:lnTo>
                    <a:pt x="863" y="437"/>
                  </a:lnTo>
                  <a:lnTo>
                    <a:pt x="863" y="438"/>
                  </a:lnTo>
                  <a:lnTo>
                    <a:pt x="863" y="439"/>
                  </a:lnTo>
                  <a:lnTo>
                    <a:pt x="864" y="439"/>
                  </a:lnTo>
                  <a:lnTo>
                    <a:pt x="864" y="440"/>
                  </a:lnTo>
                  <a:lnTo>
                    <a:pt x="864" y="441"/>
                  </a:lnTo>
                  <a:lnTo>
                    <a:pt x="865" y="443"/>
                  </a:lnTo>
                  <a:lnTo>
                    <a:pt x="865" y="446"/>
                  </a:lnTo>
                  <a:lnTo>
                    <a:pt x="865" y="448"/>
                  </a:lnTo>
                  <a:lnTo>
                    <a:pt x="865" y="448"/>
                  </a:lnTo>
                  <a:lnTo>
                    <a:pt x="866" y="449"/>
                  </a:lnTo>
                  <a:lnTo>
                    <a:pt x="866" y="450"/>
                  </a:lnTo>
                  <a:lnTo>
                    <a:pt x="867" y="451"/>
                  </a:lnTo>
                  <a:lnTo>
                    <a:pt x="867" y="451"/>
                  </a:lnTo>
                  <a:lnTo>
                    <a:pt x="868" y="452"/>
                  </a:lnTo>
                  <a:lnTo>
                    <a:pt x="869" y="452"/>
                  </a:lnTo>
                  <a:lnTo>
                    <a:pt x="870" y="453"/>
                  </a:lnTo>
                  <a:lnTo>
                    <a:pt x="873" y="454"/>
                  </a:lnTo>
                  <a:lnTo>
                    <a:pt x="875" y="455"/>
                  </a:lnTo>
                  <a:lnTo>
                    <a:pt x="885" y="459"/>
                  </a:lnTo>
                  <a:lnTo>
                    <a:pt x="886" y="460"/>
                  </a:lnTo>
                  <a:lnTo>
                    <a:pt x="888" y="461"/>
                  </a:lnTo>
                  <a:lnTo>
                    <a:pt x="890" y="463"/>
                  </a:lnTo>
                  <a:lnTo>
                    <a:pt x="891" y="464"/>
                  </a:lnTo>
                  <a:lnTo>
                    <a:pt x="893" y="466"/>
                  </a:lnTo>
                  <a:lnTo>
                    <a:pt x="894" y="468"/>
                  </a:lnTo>
                  <a:lnTo>
                    <a:pt x="896" y="470"/>
                  </a:lnTo>
                  <a:lnTo>
                    <a:pt x="901" y="477"/>
                  </a:lnTo>
                  <a:lnTo>
                    <a:pt x="904" y="481"/>
                  </a:lnTo>
                  <a:lnTo>
                    <a:pt x="905" y="483"/>
                  </a:lnTo>
                  <a:lnTo>
                    <a:pt x="906" y="484"/>
                  </a:lnTo>
                  <a:lnTo>
                    <a:pt x="907" y="486"/>
                  </a:lnTo>
                  <a:lnTo>
                    <a:pt x="908" y="491"/>
                  </a:lnTo>
                  <a:lnTo>
                    <a:pt x="909" y="493"/>
                  </a:lnTo>
                  <a:lnTo>
                    <a:pt x="910" y="495"/>
                  </a:lnTo>
                  <a:lnTo>
                    <a:pt x="910" y="495"/>
                  </a:lnTo>
                  <a:lnTo>
                    <a:pt x="911" y="495"/>
                  </a:lnTo>
                  <a:lnTo>
                    <a:pt x="910" y="495"/>
                  </a:lnTo>
                  <a:lnTo>
                    <a:pt x="910" y="495"/>
                  </a:lnTo>
                  <a:lnTo>
                    <a:pt x="909" y="495"/>
                  </a:lnTo>
                  <a:lnTo>
                    <a:pt x="909" y="496"/>
                  </a:lnTo>
                  <a:lnTo>
                    <a:pt x="907" y="496"/>
                  </a:lnTo>
                  <a:lnTo>
                    <a:pt x="905" y="498"/>
                  </a:lnTo>
                  <a:lnTo>
                    <a:pt x="900" y="501"/>
                  </a:lnTo>
                  <a:lnTo>
                    <a:pt x="894" y="506"/>
                  </a:lnTo>
                  <a:lnTo>
                    <a:pt x="892" y="508"/>
                  </a:lnTo>
                  <a:lnTo>
                    <a:pt x="888" y="511"/>
                  </a:lnTo>
                  <a:lnTo>
                    <a:pt x="886" y="512"/>
                  </a:lnTo>
                  <a:lnTo>
                    <a:pt x="885" y="513"/>
                  </a:lnTo>
                  <a:lnTo>
                    <a:pt x="884" y="513"/>
                  </a:lnTo>
                  <a:lnTo>
                    <a:pt x="883" y="514"/>
                  </a:lnTo>
                  <a:lnTo>
                    <a:pt x="882" y="514"/>
                  </a:lnTo>
                  <a:lnTo>
                    <a:pt x="881" y="514"/>
                  </a:lnTo>
                  <a:lnTo>
                    <a:pt x="878" y="515"/>
                  </a:lnTo>
                  <a:lnTo>
                    <a:pt x="874" y="515"/>
                  </a:lnTo>
                  <a:lnTo>
                    <a:pt x="873" y="516"/>
                  </a:lnTo>
                  <a:lnTo>
                    <a:pt x="872" y="516"/>
                  </a:lnTo>
                  <a:lnTo>
                    <a:pt x="871" y="517"/>
                  </a:lnTo>
                  <a:lnTo>
                    <a:pt x="868" y="519"/>
                  </a:lnTo>
                  <a:lnTo>
                    <a:pt x="868" y="519"/>
                  </a:lnTo>
                  <a:lnTo>
                    <a:pt x="867" y="520"/>
                  </a:lnTo>
                  <a:lnTo>
                    <a:pt x="866" y="520"/>
                  </a:lnTo>
                  <a:lnTo>
                    <a:pt x="865" y="520"/>
                  </a:lnTo>
                  <a:lnTo>
                    <a:pt x="862" y="521"/>
                  </a:lnTo>
                  <a:lnTo>
                    <a:pt x="861" y="521"/>
                  </a:lnTo>
                  <a:lnTo>
                    <a:pt x="860" y="521"/>
                  </a:lnTo>
                  <a:lnTo>
                    <a:pt x="859" y="521"/>
                  </a:lnTo>
                  <a:lnTo>
                    <a:pt x="858" y="521"/>
                  </a:lnTo>
                  <a:lnTo>
                    <a:pt x="857" y="520"/>
                  </a:lnTo>
                  <a:lnTo>
                    <a:pt x="857" y="520"/>
                  </a:lnTo>
                  <a:lnTo>
                    <a:pt x="855" y="518"/>
                  </a:lnTo>
                  <a:lnTo>
                    <a:pt x="855" y="518"/>
                  </a:lnTo>
                  <a:lnTo>
                    <a:pt x="854" y="518"/>
                  </a:lnTo>
                  <a:lnTo>
                    <a:pt x="851" y="517"/>
                  </a:lnTo>
                  <a:lnTo>
                    <a:pt x="850" y="517"/>
                  </a:lnTo>
                  <a:lnTo>
                    <a:pt x="849" y="516"/>
                  </a:lnTo>
                  <a:lnTo>
                    <a:pt x="847" y="515"/>
                  </a:lnTo>
                  <a:lnTo>
                    <a:pt x="843" y="512"/>
                  </a:lnTo>
                  <a:lnTo>
                    <a:pt x="841" y="510"/>
                  </a:lnTo>
                  <a:lnTo>
                    <a:pt x="839" y="509"/>
                  </a:lnTo>
                  <a:lnTo>
                    <a:pt x="837" y="508"/>
                  </a:lnTo>
                  <a:lnTo>
                    <a:pt x="835" y="507"/>
                  </a:lnTo>
                  <a:lnTo>
                    <a:pt x="833" y="507"/>
                  </a:lnTo>
                  <a:lnTo>
                    <a:pt x="831" y="506"/>
                  </a:lnTo>
                  <a:lnTo>
                    <a:pt x="829" y="506"/>
                  </a:lnTo>
                  <a:lnTo>
                    <a:pt x="828" y="506"/>
                  </a:lnTo>
                  <a:lnTo>
                    <a:pt x="827" y="507"/>
                  </a:lnTo>
                  <a:lnTo>
                    <a:pt x="827" y="507"/>
                  </a:lnTo>
                  <a:lnTo>
                    <a:pt x="826" y="507"/>
                  </a:lnTo>
                  <a:lnTo>
                    <a:pt x="824" y="508"/>
                  </a:lnTo>
                  <a:lnTo>
                    <a:pt x="821" y="509"/>
                  </a:lnTo>
                  <a:lnTo>
                    <a:pt x="821" y="510"/>
                  </a:lnTo>
                  <a:lnTo>
                    <a:pt x="819" y="511"/>
                  </a:lnTo>
                  <a:lnTo>
                    <a:pt x="816" y="514"/>
                  </a:lnTo>
                  <a:lnTo>
                    <a:pt x="814" y="515"/>
                  </a:lnTo>
                  <a:lnTo>
                    <a:pt x="808" y="520"/>
                  </a:lnTo>
                  <a:lnTo>
                    <a:pt x="805" y="521"/>
                  </a:lnTo>
                  <a:lnTo>
                    <a:pt x="804" y="522"/>
                  </a:lnTo>
                  <a:lnTo>
                    <a:pt x="803" y="523"/>
                  </a:lnTo>
                  <a:lnTo>
                    <a:pt x="802" y="523"/>
                  </a:lnTo>
                  <a:lnTo>
                    <a:pt x="801" y="523"/>
                  </a:lnTo>
                  <a:lnTo>
                    <a:pt x="799" y="523"/>
                  </a:lnTo>
                  <a:lnTo>
                    <a:pt x="797" y="524"/>
                  </a:lnTo>
                  <a:lnTo>
                    <a:pt x="793" y="524"/>
                  </a:lnTo>
                  <a:lnTo>
                    <a:pt x="791" y="524"/>
                  </a:lnTo>
                  <a:lnTo>
                    <a:pt x="790" y="523"/>
                  </a:lnTo>
                  <a:lnTo>
                    <a:pt x="789" y="523"/>
                  </a:lnTo>
                  <a:lnTo>
                    <a:pt x="788" y="523"/>
                  </a:lnTo>
                  <a:lnTo>
                    <a:pt x="787" y="522"/>
                  </a:lnTo>
                  <a:lnTo>
                    <a:pt x="785" y="521"/>
                  </a:lnTo>
                  <a:lnTo>
                    <a:pt x="783" y="520"/>
                  </a:lnTo>
                  <a:lnTo>
                    <a:pt x="782" y="519"/>
                  </a:lnTo>
                  <a:lnTo>
                    <a:pt x="779" y="517"/>
                  </a:lnTo>
                  <a:lnTo>
                    <a:pt x="777" y="516"/>
                  </a:lnTo>
                  <a:lnTo>
                    <a:pt x="774" y="513"/>
                  </a:lnTo>
                  <a:lnTo>
                    <a:pt x="770" y="509"/>
                  </a:lnTo>
                  <a:lnTo>
                    <a:pt x="769" y="509"/>
                  </a:lnTo>
                  <a:lnTo>
                    <a:pt x="768" y="508"/>
                  </a:lnTo>
                  <a:lnTo>
                    <a:pt x="767" y="507"/>
                  </a:lnTo>
                  <a:lnTo>
                    <a:pt x="764" y="506"/>
                  </a:lnTo>
                  <a:lnTo>
                    <a:pt x="762" y="505"/>
                  </a:lnTo>
                  <a:lnTo>
                    <a:pt x="756" y="501"/>
                  </a:lnTo>
                  <a:lnTo>
                    <a:pt x="751" y="498"/>
                  </a:lnTo>
                  <a:lnTo>
                    <a:pt x="750" y="498"/>
                  </a:lnTo>
                  <a:lnTo>
                    <a:pt x="748" y="497"/>
                  </a:lnTo>
                  <a:lnTo>
                    <a:pt x="747" y="497"/>
                  </a:lnTo>
                  <a:lnTo>
                    <a:pt x="743" y="495"/>
                  </a:lnTo>
                  <a:lnTo>
                    <a:pt x="737" y="493"/>
                  </a:lnTo>
                  <a:lnTo>
                    <a:pt x="735" y="492"/>
                  </a:lnTo>
                  <a:lnTo>
                    <a:pt x="733" y="492"/>
                  </a:lnTo>
                  <a:lnTo>
                    <a:pt x="731" y="491"/>
                  </a:lnTo>
                  <a:lnTo>
                    <a:pt x="729" y="490"/>
                  </a:lnTo>
                  <a:lnTo>
                    <a:pt x="727" y="490"/>
                  </a:lnTo>
                  <a:lnTo>
                    <a:pt x="724" y="490"/>
                  </a:lnTo>
                  <a:lnTo>
                    <a:pt x="722" y="489"/>
                  </a:lnTo>
                  <a:lnTo>
                    <a:pt x="721" y="489"/>
                  </a:lnTo>
                  <a:lnTo>
                    <a:pt x="720" y="489"/>
                  </a:lnTo>
                  <a:lnTo>
                    <a:pt x="718" y="489"/>
                  </a:lnTo>
                  <a:lnTo>
                    <a:pt x="717" y="490"/>
                  </a:lnTo>
                  <a:lnTo>
                    <a:pt x="716" y="490"/>
                  </a:lnTo>
                  <a:lnTo>
                    <a:pt x="714" y="491"/>
                  </a:lnTo>
                  <a:lnTo>
                    <a:pt x="713" y="491"/>
                  </a:lnTo>
                  <a:lnTo>
                    <a:pt x="712" y="492"/>
                  </a:lnTo>
                  <a:lnTo>
                    <a:pt x="710" y="494"/>
                  </a:lnTo>
                  <a:lnTo>
                    <a:pt x="708" y="495"/>
                  </a:lnTo>
                  <a:lnTo>
                    <a:pt x="704" y="499"/>
                  </a:lnTo>
                  <a:lnTo>
                    <a:pt x="697" y="506"/>
                  </a:lnTo>
                  <a:lnTo>
                    <a:pt x="695" y="507"/>
                  </a:lnTo>
                  <a:lnTo>
                    <a:pt x="690" y="511"/>
                  </a:lnTo>
                  <a:lnTo>
                    <a:pt x="687" y="514"/>
                  </a:lnTo>
                  <a:lnTo>
                    <a:pt x="684" y="516"/>
                  </a:lnTo>
                  <a:lnTo>
                    <a:pt x="683" y="517"/>
                  </a:lnTo>
                  <a:lnTo>
                    <a:pt x="682" y="518"/>
                  </a:lnTo>
                  <a:lnTo>
                    <a:pt x="681" y="519"/>
                  </a:lnTo>
                  <a:lnTo>
                    <a:pt x="681" y="520"/>
                  </a:lnTo>
                  <a:lnTo>
                    <a:pt x="680" y="521"/>
                  </a:lnTo>
                  <a:lnTo>
                    <a:pt x="679" y="523"/>
                  </a:lnTo>
                  <a:lnTo>
                    <a:pt x="678" y="525"/>
                  </a:lnTo>
                  <a:lnTo>
                    <a:pt x="676" y="531"/>
                  </a:lnTo>
                  <a:lnTo>
                    <a:pt x="676" y="533"/>
                  </a:lnTo>
                  <a:lnTo>
                    <a:pt x="675" y="534"/>
                  </a:lnTo>
                  <a:lnTo>
                    <a:pt x="674" y="536"/>
                  </a:lnTo>
                  <a:lnTo>
                    <a:pt x="673" y="538"/>
                  </a:lnTo>
                  <a:lnTo>
                    <a:pt x="670" y="543"/>
                  </a:lnTo>
                  <a:lnTo>
                    <a:pt x="669" y="545"/>
                  </a:lnTo>
                  <a:lnTo>
                    <a:pt x="668" y="547"/>
                  </a:lnTo>
                  <a:lnTo>
                    <a:pt x="666" y="549"/>
                  </a:lnTo>
                  <a:lnTo>
                    <a:pt x="661" y="554"/>
                  </a:lnTo>
                  <a:lnTo>
                    <a:pt x="655" y="560"/>
                  </a:lnTo>
                  <a:lnTo>
                    <a:pt x="653" y="563"/>
                  </a:lnTo>
                  <a:lnTo>
                    <a:pt x="651" y="565"/>
                  </a:lnTo>
                  <a:lnTo>
                    <a:pt x="650" y="567"/>
                  </a:lnTo>
                  <a:lnTo>
                    <a:pt x="646" y="575"/>
                  </a:lnTo>
                  <a:lnTo>
                    <a:pt x="644" y="578"/>
                  </a:lnTo>
                  <a:lnTo>
                    <a:pt x="641" y="584"/>
                  </a:lnTo>
                  <a:lnTo>
                    <a:pt x="640" y="587"/>
                  </a:lnTo>
                  <a:lnTo>
                    <a:pt x="638" y="592"/>
                  </a:lnTo>
                  <a:lnTo>
                    <a:pt x="635" y="597"/>
                  </a:lnTo>
                  <a:lnTo>
                    <a:pt x="634" y="599"/>
                  </a:lnTo>
                  <a:lnTo>
                    <a:pt x="633" y="602"/>
                  </a:lnTo>
                  <a:lnTo>
                    <a:pt x="632" y="607"/>
                  </a:lnTo>
                  <a:lnTo>
                    <a:pt x="631" y="610"/>
                  </a:lnTo>
                  <a:lnTo>
                    <a:pt x="629" y="612"/>
                  </a:lnTo>
                  <a:lnTo>
                    <a:pt x="627" y="616"/>
                  </a:lnTo>
                  <a:lnTo>
                    <a:pt x="626" y="618"/>
                  </a:lnTo>
                  <a:lnTo>
                    <a:pt x="625" y="621"/>
                  </a:lnTo>
                  <a:lnTo>
                    <a:pt x="624" y="623"/>
                  </a:lnTo>
                  <a:lnTo>
                    <a:pt x="622" y="627"/>
                  </a:lnTo>
                  <a:lnTo>
                    <a:pt x="622" y="628"/>
                  </a:lnTo>
                  <a:lnTo>
                    <a:pt x="622" y="629"/>
                  </a:lnTo>
                  <a:lnTo>
                    <a:pt x="621" y="633"/>
                  </a:lnTo>
                  <a:lnTo>
                    <a:pt x="620" y="639"/>
                  </a:lnTo>
                  <a:lnTo>
                    <a:pt x="619" y="642"/>
                  </a:lnTo>
                  <a:lnTo>
                    <a:pt x="619" y="644"/>
                  </a:lnTo>
                  <a:lnTo>
                    <a:pt x="618" y="646"/>
                  </a:lnTo>
                  <a:lnTo>
                    <a:pt x="617" y="648"/>
                  </a:lnTo>
                  <a:lnTo>
                    <a:pt x="617" y="649"/>
                  </a:lnTo>
                  <a:lnTo>
                    <a:pt x="616" y="651"/>
                  </a:lnTo>
                  <a:lnTo>
                    <a:pt x="615" y="652"/>
                  </a:lnTo>
                  <a:lnTo>
                    <a:pt x="614" y="653"/>
                  </a:lnTo>
                  <a:lnTo>
                    <a:pt x="613" y="655"/>
                  </a:lnTo>
                  <a:lnTo>
                    <a:pt x="612" y="656"/>
                  </a:lnTo>
                  <a:lnTo>
                    <a:pt x="611" y="656"/>
                  </a:lnTo>
                  <a:lnTo>
                    <a:pt x="610" y="656"/>
                  </a:lnTo>
                  <a:lnTo>
                    <a:pt x="609" y="657"/>
                  </a:lnTo>
                  <a:lnTo>
                    <a:pt x="608" y="657"/>
                  </a:lnTo>
                  <a:lnTo>
                    <a:pt x="608" y="657"/>
                  </a:lnTo>
                  <a:lnTo>
                    <a:pt x="607" y="657"/>
                  </a:lnTo>
                  <a:lnTo>
                    <a:pt x="606" y="657"/>
                  </a:lnTo>
                  <a:lnTo>
                    <a:pt x="605" y="656"/>
                  </a:lnTo>
                  <a:lnTo>
                    <a:pt x="604" y="656"/>
                  </a:lnTo>
                  <a:lnTo>
                    <a:pt x="604" y="655"/>
                  </a:lnTo>
                  <a:lnTo>
                    <a:pt x="603" y="655"/>
                  </a:lnTo>
                  <a:lnTo>
                    <a:pt x="603" y="654"/>
                  </a:lnTo>
                  <a:lnTo>
                    <a:pt x="603" y="653"/>
                  </a:lnTo>
                  <a:lnTo>
                    <a:pt x="602" y="652"/>
                  </a:lnTo>
                  <a:lnTo>
                    <a:pt x="602" y="651"/>
                  </a:lnTo>
                  <a:lnTo>
                    <a:pt x="602" y="646"/>
                  </a:lnTo>
                  <a:lnTo>
                    <a:pt x="601" y="640"/>
                  </a:lnTo>
                  <a:lnTo>
                    <a:pt x="600" y="637"/>
                  </a:lnTo>
                  <a:lnTo>
                    <a:pt x="600" y="633"/>
                  </a:lnTo>
                  <a:lnTo>
                    <a:pt x="600" y="630"/>
                  </a:lnTo>
                  <a:lnTo>
                    <a:pt x="599" y="626"/>
                  </a:lnTo>
                  <a:lnTo>
                    <a:pt x="598" y="622"/>
                  </a:lnTo>
                  <a:lnTo>
                    <a:pt x="598" y="620"/>
                  </a:lnTo>
                  <a:lnTo>
                    <a:pt x="597" y="618"/>
                  </a:lnTo>
                  <a:lnTo>
                    <a:pt x="597" y="611"/>
                  </a:lnTo>
                  <a:lnTo>
                    <a:pt x="597" y="610"/>
                  </a:lnTo>
                  <a:lnTo>
                    <a:pt x="596" y="608"/>
                  </a:lnTo>
                  <a:lnTo>
                    <a:pt x="596" y="607"/>
                  </a:lnTo>
                  <a:lnTo>
                    <a:pt x="595" y="605"/>
                  </a:lnTo>
                  <a:lnTo>
                    <a:pt x="595" y="603"/>
                  </a:lnTo>
                  <a:lnTo>
                    <a:pt x="594" y="602"/>
                  </a:lnTo>
                  <a:lnTo>
                    <a:pt x="593" y="600"/>
                  </a:lnTo>
                  <a:lnTo>
                    <a:pt x="591" y="599"/>
                  </a:lnTo>
                  <a:lnTo>
                    <a:pt x="591" y="598"/>
                  </a:lnTo>
                  <a:lnTo>
                    <a:pt x="590" y="597"/>
                  </a:lnTo>
                  <a:lnTo>
                    <a:pt x="589" y="596"/>
                  </a:lnTo>
                  <a:lnTo>
                    <a:pt x="588" y="596"/>
                  </a:lnTo>
                  <a:lnTo>
                    <a:pt x="587" y="596"/>
                  </a:lnTo>
                  <a:lnTo>
                    <a:pt x="586" y="595"/>
                  </a:lnTo>
                  <a:lnTo>
                    <a:pt x="584" y="595"/>
                  </a:lnTo>
                  <a:lnTo>
                    <a:pt x="583" y="595"/>
                  </a:lnTo>
                  <a:lnTo>
                    <a:pt x="582" y="595"/>
                  </a:lnTo>
                  <a:lnTo>
                    <a:pt x="581" y="595"/>
                  </a:lnTo>
                  <a:lnTo>
                    <a:pt x="580" y="595"/>
                  </a:lnTo>
                  <a:lnTo>
                    <a:pt x="579" y="595"/>
                  </a:lnTo>
                  <a:lnTo>
                    <a:pt x="576" y="596"/>
                  </a:lnTo>
                  <a:lnTo>
                    <a:pt x="574" y="597"/>
                  </a:lnTo>
                  <a:lnTo>
                    <a:pt x="572" y="597"/>
                  </a:lnTo>
                  <a:lnTo>
                    <a:pt x="569" y="597"/>
                  </a:lnTo>
                  <a:lnTo>
                    <a:pt x="566" y="598"/>
                  </a:lnTo>
                  <a:lnTo>
                    <a:pt x="562" y="598"/>
                  </a:lnTo>
                  <a:lnTo>
                    <a:pt x="556" y="599"/>
                  </a:lnTo>
                  <a:lnTo>
                    <a:pt x="553" y="600"/>
                  </a:lnTo>
                  <a:lnTo>
                    <a:pt x="548" y="600"/>
                  </a:lnTo>
                  <a:lnTo>
                    <a:pt x="547" y="600"/>
                  </a:lnTo>
                  <a:lnTo>
                    <a:pt x="546" y="600"/>
                  </a:lnTo>
                  <a:lnTo>
                    <a:pt x="543" y="600"/>
                  </a:lnTo>
                  <a:lnTo>
                    <a:pt x="538" y="598"/>
                  </a:lnTo>
                  <a:lnTo>
                    <a:pt x="536" y="598"/>
                  </a:lnTo>
                  <a:lnTo>
                    <a:pt x="534" y="597"/>
                  </a:lnTo>
                  <a:lnTo>
                    <a:pt x="531" y="595"/>
                  </a:lnTo>
                  <a:lnTo>
                    <a:pt x="529" y="594"/>
                  </a:lnTo>
                  <a:lnTo>
                    <a:pt x="527" y="593"/>
                  </a:lnTo>
                  <a:lnTo>
                    <a:pt x="524" y="590"/>
                  </a:lnTo>
                  <a:lnTo>
                    <a:pt x="523" y="589"/>
                  </a:lnTo>
                  <a:lnTo>
                    <a:pt x="522" y="589"/>
                  </a:lnTo>
                  <a:lnTo>
                    <a:pt x="521" y="588"/>
                  </a:lnTo>
                  <a:lnTo>
                    <a:pt x="517" y="587"/>
                  </a:lnTo>
                  <a:lnTo>
                    <a:pt x="516" y="586"/>
                  </a:lnTo>
                  <a:lnTo>
                    <a:pt x="514" y="586"/>
                  </a:lnTo>
                  <a:lnTo>
                    <a:pt x="513" y="585"/>
                  </a:lnTo>
                  <a:lnTo>
                    <a:pt x="512" y="585"/>
                  </a:lnTo>
                  <a:lnTo>
                    <a:pt x="511" y="585"/>
                  </a:lnTo>
                  <a:lnTo>
                    <a:pt x="509" y="585"/>
                  </a:lnTo>
                  <a:lnTo>
                    <a:pt x="508" y="585"/>
                  </a:lnTo>
                  <a:lnTo>
                    <a:pt x="507" y="585"/>
                  </a:lnTo>
                  <a:lnTo>
                    <a:pt x="502" y="585"/>
                  </a:lnTo>
                  <a:lnTo>
                    <a:pt x="501" y="585"/>
                  </a:lnTo>
                  <a:lnTo>
                    <a:pt x="500" y="585"/>
                  </a:lnTo>
                  <a:lnTo>
                    <a:pt x="499" y="585"/>
                  </a:lnTo>
                  <a:lnTo>
                    <a:pt x="498" y="585"/>
                  </a:lnTo>
                  <a:lnTo>
                    <a:pt x="498" y="585"/>
                  </a:lnTo>
                  <a:lnTo>
                    <a:pt x="497" y="585"/>
                  </a:lnTo>
                  <a:lnTo>
                    <a:pt x="497" y="584"/>
                  </a:lnTo>
                  <a:lnTo>
                    <a:pt x="496" y="584"/>
                  </a:lnTo>
                  <a:lnTo>
                    <a:pt x="496" y="583"/>
                  </a:lnTo>
                  <a:lnTo>
                    <a:pt x="495" y="582"/>
                  </a:lnTo>
                  <a:lnTo>
                    <a:pt x="495" y="582"/>
                  </a:lnTo>
                  <a:lnTo>
                    <a:pt x="494" y="581"/>
                  </a:lnTo>
                  <a:lnTo>
                    <a:pt x="494" y="580"/>
                  </a:lnTo>
                  <a:lnTo>
                    <a:pt x="494" y="579"/>
                  </a:lnTo>
                  <a:lnTo>
                    <a:pt x="493" y="573"/>
                  </a:lnTo>
                  <a:lnTo>
                    <a:pt x="492" y="570"/>
                  </a:lnTo>
                  <a:lnTo>
                    <a:pt x="492" y="568"/>
                  </a:lnTo>
                  <a:lnTo>
                    <a:pt x="492" y="567"/>
                  </a:lnTo>
                  <a:lnTo>
                    <a:pt x="491" y="566"/>
                  </a:lnTo>
                  <a:lnTo>
                    <a:pt x="491" y="564"/>
                  </a:lnTo>
                  <a:lnTo>
                    <a:pt x="490" y="563"/>
                  </a:lnTo>
                  <a:lnTo>
                    <a:pt x="489" y="562"/>
                  </a:lnTo>
                  <a:lnTo>
                    <a:pt x="488" y="560"/>
                  </a:lnTo>
                  <a:lnTo>
                    <a:pt x="486" y="559"/>
                  </a:lnTo>
                  <a:lnTo>
                    <a:pt x="485" y="558"/>
                  </a:lnTo>
                  <a:lnTo>
                    <a:pt x="484" y="557"/>
                  </a:lnTo>
                  <a:lnTo>
                    <a:pt x="483" y="556"/>
                  </a:lnTo>
                  <a:lnTo>
                    <a:pt x="482" y="555"/>
                  </a:lnTo>
                  <a:lnTo>
                    <a:pt x="480" y="555"/>
                  </a:lnTo>
                  <a:lnTo>
                    <a:pt x="478" y="554"/>
                  </a:lnTo>
                  <a:lnTo>
                    <a:pt x="477" y="554"/>
                  </a:lnTo>
                  <a:lnTo>
                    <a:pt x="475" y="554"/>
                  </a:lnTo>
                  <a:lnTo>
                    <a:pt x="470" y="554"/>
                  </a:lnTo>
                  <a:lnTo>
                    <a:pt x="468" y="554"/>
                  </a:lnTo>
                  <a:lnTo>
                    <a:pt x="466" y="554"/>
                  </a:lnTo>
                  <a:lnTo>
                    <a:pt x="464" y="554"/>
                  </a:lnTo>
                  <a:lnTo>
                    <a:pt x="462" y="554"/>
                  </a:lnTo>
                  <a:lnTo>
                    <a:pt x="461" y="553"/>
                  </a:lnTo>
                  <a:lnTo>
                    <a:pt x="459" y="553"/>
                  </a:lnTo>
                  <a:lnTo>
                    <a:pt x="457" y="552"/>
                  </a:lnTo>
                  <a:lnTo>
                    <a:pt x="456" y="552"/>
                  </a:lnTo>
                  <a:lnTo>
                    <a:pt x="446" y="547"/>
                  </a:lnTo>
                  <a:lnTo>
                    <a:pt x="444" y="545"/>
                  </a:lnTo>
                  <a:lnTo>
                    <a:pt x="440" y="542"/>
                  </a:lnTo>
                  <a:lnTo>
                    <a:pt x="438" y="542"/>
                  </a:lnTo>
                  <a:lnTo>
                    <a:pt x="436" y="540"/>
                  </a:lnTo>
                  <a:lnTo>
                    <a:pt x="435" y="540"/>
                  </a:lnTo>
                  <a:lnTo>
                    <a:pt x="434" y="540"/>
                  </a:lnTo>
                  <a:lnTo>
                    <a:pt x="433" y="540"/>
                  </a:lnTo>
                  <a:lnTo>
                    <a:pt x="432" y="540"/>
                  </a:lnTo>
                  <a:lnTo>
                    <a:pt x="432" y="540"/>
                  </a:lnTo>
                  <a:lnTo>
                    <a:pt x="431" y="540"/>
                  </a:lnTo>
                  <a:lnTo>
                    <a:pt x="429" y="540"/>
                  </a:lnTo>
                  <a:lnTo>
                    <a:pt x="426" y="541"/>
                  </a:lnTo>
                  <a:lnTo>
                    <a:pt x="424" y="542"/>
                  </a:lnTo>
                  <a:lnTo>
                    <a:pt x="422" y="542"/>
                  </a:lnTo>
                  <a:lnTo>
                    <a:pt x="420" y="542"/>
                  </a:lnTo>
                  <a:lnTo>
                    <a:pt x="416" y="542"/>
                  </a:lnTo>
                  <a:lnTo>
                    <a:pt x="413" y="542"/>
                  </a:lnTo>
                  <a:lnTo>
                    <a:pt x="409" y="542"/>
                  </a:lnTo>
                  <a:lnTo>
                    <a:pt x="404" y="542"/>
                  </a:lnTo>
                  <a:lnTo>
                    <a:pt x="403" y="542"/>
                  </a:lnTo>
                  <a:lnTo>
                    <a:pt x="402" y="542"/>
                  </a:lnTo>
                  <a:lnTo>
                    <a:pt x="401" y="542"/>
                  </a:lnTo>
                  <a:lnTo>
                    <a:pt x="400" y="542"/>
                  </a:lnTo>
                  <a:lnTo>
                    <a:pt x="399" y="542"/>
                  </a:lnTo>
                  <a:lnTo>
                    <a:pt x="398" y="543"/>
                  </a:lnTo>
                  <a:lnTo>
                    <a:pt x="397" y="544"/>
                  </a:lnTo>
                  <a:lnTo>
                    <a:pt x="396" y="545"/>
                  </a:lnTo>
                  <a:lnTo>
                    <a:pt x="395" y="546"/>
                  </a:lnTo>
                  <a:lnTo>
                    <a:pt x="394" y="548"/>
                  </a:lnTo>
                  <a:lnTo>
                    <a:pt x="392" y="550"/>
                  </a:lnTo>
                  <a:lnTo>
                    <a:pt x="390" y="555"/>
                  </a:lnTo>
                  <a:lnTo>
                    <a:pt x="389" y="558"/>
                  </a:lnTo>
                  <a:lnTo>
                    <a:pt x="387" y="563"/>
                  </a:lnTo>
                  <a:lnTo>
                    <a:pt x="386" y="565"/>
                  </a:lnTo>
                  <a:lnTo>
                    <a:pt x="385" y="567"/>
                  </a:lnTo>
                  <a:lnTo>
                    <a:pt x="385" y="568"/>
                  </a:lnTo>
                  <a:lnTo>
                    <a:pt x="381" y="573"/>
                  </a:lnTo>
                  <a:lnTo>
                    <a:pt x="378" y="579"/>
                  </a:lnTo>
                  <a:lnTo>
                    <a:pt x="376" y="581"/>
                  </a:lnTo>
                  <a:lnTo>
                    <a:pt x="375" y="582"/>
                  </a:lnTo>
                  <a:lnTo>
                    <a:pt x="374" y="583"/>
                  </a:lnTo>
                  <a:lnTo>
                    <a:pt x="372" y="584"/>
                  </a:lnTo>
                  <a:lnTo>
                    <a:pt x="371" y="586"/>
                  </a:lnTo>
                  <a:lnTo>
                    <a:pt x="367" y="588"/>
                  </a:lnTo>
                  <a:lnTo>
                    <a:pt x="366" y="589"/>
                  </a:lnTo>
                  <a:lnTo>
                    <a:pt x="364" y="590"/>
                  </a:lnTo>
                  <a:lnTo>
                    <a:pt x="363" y="590"/>
                  </a:lnTo>
                  <a:lnTo>
                    <a:pt x="361" y="590"/>
                  </a:lnTo>
                  <a:lnTo>
                    <a:pt x="360" y="590"/>
                  </a:lnTo>
                  <a:lnTo>
                    <a:pt x="358" y="590"/>
                  </a:lnTo>
                  <a:lnTo>
                    <a:pt x="357" y="590"/>
                  </a:lnTo>
                  <a:lnTo>
                    <a:pt x="356" y="589"/>
                  </a:lnTo>
                  <a:lnTo>
                    <a:pt x="355" y="589"/>
                  </a:lnTo>
                  <a:lnTo>
                    <a:pt x="354" y="588"/>
                  </a:lnTo>
                  <a:lnTo>
                    <a:pt x="352" y="587"/>
                  </a:lnTo>
                  <a:lnTo>
                    <a:pt x="351" y="586"/>
                  </a:lnTo>
                  <a:lnTo>
                    <a:pt x="351" y="586"/>
                  </a:lnTo>
                  <a:lnTo>
                    <a:pt x="350" y="585"/>
                  </a:lnTo>
                  <a:lnTo>
                    <a:pt x="349" y="585"/>
                  </a:lnTo>
                  <a:lnTo>
                    <a:pt x="349" y="585"/>
                  </a:lnTo>
                  <a:lnTo>
                    <a:pt x="348" y="585"/>
                  </a:lnTo>
                  <a:lnTo>
                    <a:pt x="347" y="585"/>
                  </a:lnTo>
                  <a:lnTo>
                    <a:pt x="346" y="586"/>
                  </a:lnTo>
                  <a:lnTo>
                    <a:pt x="344" y="587"/>
                  </a:lnTo>
                  <a:lnTo>
                    <a:pt x="343" y="587"/>
                  </a:lnTo>
                  <a:lnTo>
                    <a:pt x="342" y="588"/>
                  </a:lnTo>
                  <a:lnTo>
                    <a:pt x="341" y="588"/>
                  </a:lnTo>
                  <a:lnTo>
                    <a:pt x="340" y="588"/>
                  </a:lnTo>
                  <a:lnTo>
                    <a:pt x="339" y="588"/>
                  </a:lnTo>
                  <a:lnTo>
                    <a:pt x="338" y="588"/>
                  </a:lnTo>
                  <a:lnTo>
                    <a:pt x="337" y="588"/>
                  </a:lnTo>
                  <a:lnTo>
                    <a:pt x="335" y="588"/>
                  </a:lnTo>
                  <a:lnTo>
                    <a:pt x="331" y="587"/>
                  </a:lnTo>
                  <a:lnTo>
                    <a:pt x="329" y="587"/>
                  </a:lnTo>
                  <a:lnTo>
                    <a:pt x="325" y="586"/>
                  </a:lnTo>
                  <a:lnTo>
                    <a:pt x="323" y="586"/>
                  </a:lnTo>
                  <a:lnTo>
                    <a:pt x="320" y="586"/>
                  </a:lnTo>
                  <a:lnTo>
                    <a:pt x="318" y="586"/>
                  </a:lnTo>
                  <a:lnTo>
                    <a:pt x="313" y="586"/>
                  </a:lnTo>
                  <a:lnTo>
                    <a:pt x="310" y="586"/>
                  </a:lnTo>
                  <a:lnTo>
                    <a:pt x="306" y="586"/>
                  </a:lnTo>
                  <a:lnTo>
                    <a:pt x="301" y="585"/>
                  </a:lnTo>
                  <a:lnTo>
                    <a:pt x="295" y="585"/>
                  </a:lnTo>
                  <a:lnTo>
                    <a:pt x="277" y="583"/>
                  </a:lnTo>
                  <a:lnTo>
                    <a:pt x="273" y="583"/>
                  </a:lnTo>
                  <a:lnTo>
                    <a:pt x="271" y="583"/>
                  </a:lnTo>
                  <a:lnTo>
                    <a:pt x="268" y="583"/>
                  </a:lnTo>
                  <a:lnTo>
                    <a:pt x="267" y="583"/>
                  </a:lnTo>
                  <a:lnTo>
                    <a:pt x="262" y="583"/>
                  </a:lnTo>
                  <a:lnTo>
                    <a:pt x="259" y="583"/>
                  </a:lnTo>
                  <a:lnTo>
                    <a:pt x="257" y="583"/>
                  </a:lnTo>
                  <a:lnTo>
                    <a:pt x="253" y="583"/>
                  </a:lnTo>
                  <a:lnTo>
                    <a:pt x="246" y="582"/>
                  </a:lnTo>
                  <a:lnTo>
                    <a:pt x="244" y="582"/>
                  </a:lnTo>
                  <a:lnTo>
                    <a:pt x="242" y="582"/>
                  </a:lnTo>
                  <a:lnTo>
                    <a:pt x="240" y="581"/>
                  </a:lnTo>
                  <a:lnTo>
                    <a:pt x="238" y="581"/>
                  </a:lnTo>
                  <a:lnTo>
                    <a:pt x="237" y="580"/>
                  </a:lnTo>
                  <a:lnTo>
                    <a:pt x="235" y="580"/>
                  </a:lnTo>
                  <a:lnTo>
                    <a:pt x="233" y="579"/>
                  </a:lnTo>
                  <a:lnTo>
                    <a:pt x="231" y="578"/>
                  </a:lnTo>
                  <a:lnTo>
                    <a:pt x="229" y="577"/>
                  </a:lnTo>
                  <a:lnTo>
                    <a:pt x="225" y="575"/>
                  </a:lnTo>
                  <a:lnTo>
                    <a:pt x="217" y="571"/>
                  </a:lnTo>
                  <a:lnTo>
                    <a:pt x="205" y="565"/>
                  </a:lnTo>
                  <a:lnTo>
                    <a:pt x="201" y="562"/>
                  </a:lnTo>
                  <a:lnTo>
                    <a:pt x="199" y="561"/>
                  </a:lnTo>
                  <a:lnTo>
                    <a:pt x="197" y="560"/>
                  </a:lnTo>
                  <a:lnTo>
                    <a:pt x="196" y="559"/>
                  </a:lnTo>
                  <a:lnTo>
                    <a:pt x="194" y="557"/>
                  </a:lnTo>
                  <a:lnTo>
                    <a:pt x="191" y="555"/>
                  </a:lnTo>
                  <a:lnTo>
                    <a:pt x="189" y="553"/>
                  </a:lnTo>
                  <a:lnTo>
                    <a:pt x="187" y="552"/>
                  </a:lnTo>
                  <a:lnTo>
                    <a:pt x="185" y="550"/>
                  </a:lnTo>
                  <a:lnTo>
                    <a:pt x="184" y="548"/>
                  </a:lnTo>
                  <a:lnTo>
                    <a:pt x="183" y="547"/>
                  </a:lnTo>
                  <a:lnTo>
                    <a:pt x="182" y="546"/>
                  </a:lnTo>
                  <a:lnTo>
                    <a:pt x="181" y="545"/>
                  </a:lnTo>
                  <a:lnTo>
                    <a:pt x="180" y="544"/>
                  </a:lnTo>
                  <a:lnTo>
                    <a:pt x="180" y="543"/>
                  </a:lnTo>
                  <a:lnTo>
                    <a:pt x="179" y="542"/>
                  </a:lnTo>
                  <a:lnTo>
                    <a:pt x="178" y="538"/>
                  </a:lnTo>
                  <a:lnTo>
                    <a:pt x="178" y="537"/>
                  </a:lnTo>
                  <a:lnTo>
                    <a:pt x="178" y="536"/>
                  </a:lnTo>
                  <a:lnTo>
                    <a:pt x="178" y="536"/>
                  </a:lnTo>
                  <a:lnTo>
                    <a:pt x="177" y="535"/>
                  </a:lnTo>
                  <a:lnTo>
                    <a:pt x="177" y="535"/>
                  </a:lnTo>
                  <a:lnTo>
                    <a:pt x="176" y="534"/>
                  </a:lnTo>
                  <a:lnTo>
                    <a:pt x="175" y="533"/>
                  </a:lnTo>
                  <a:lnTo>
                    <a:pt x="174" y="533"/>
                  </a:lnTo>
                  <a:lnTo>
                    <a:pt x="173" y="533"/>
                  </a:lnTo>
                  <a:lnTo>
                    <a:pt x="172" y="532"/>
                  </a:lnTo>
                  <a:lnTo>
                    <a:pt x="171" y="532"/>
                  </a:lnTo>
                  <a:lnTo>
                    <a:pt x="170" y="532"/>
                  </a:lnTo>
                  <a:lnTo>
                    <a:pt x="170" y="532"/>
                  </a:lnTo>
                  <a:lnTo>
                    <a:pt x="169" y="531"/>
                  </a:lnTo>
                  <a:lnTo>
                    <a:pt x="168" y="530"/>
                  </a:lnTo>
                  <a:lnTo>
                    <a:pt x="166" y="528"/>
                  </a:lnTo>
                  <a:lnTo>
                    <a:pt x="165" y="528"/>
                  </a:lnTo>
                  <a:lnTo>
                    <a:pt x="164" y="527"/>
                  </a:lnTo>
                  <a:lnTo>
                    <a:pt x="163" y="526"/>
                  </a:lnTo>
                  <a:lnTo>
                    <a:pt x="162" y="526"/>
                  </a:lnTo>
                  <a:lnTo>
                    <a:pt x="161" y="525"/>
                  </a:lnTo>
                  <a:lnTo>
                    <a:pt x="157" y="524"/>
                  </a:lnTo>
                  <a:lnTo>
                    <a:pt x="156" y="524"/>
                  </a:lnTo>
                  <a:lnTo>
                    <a:pt x="156" y="524"/>
                  </a:lnTo>
                  <a:lnTo>
                    <a:pt x="155" y="523"/>
                  </a:lnTo>
                  <a:lnTo>
                    <a:pt x="155" y="523"/>
                  </a:lnTo>
                  <a:lnTo>
                    <a:pt x="154" y="522"/>
                  </a:lnTo>
                  <a:lnTo>
                    <a:pt x="154" y="521"/>
                  </a:lnTo>
                  <a:lnTo>
                    <a:pt x="154" y="521"/>
                  </a:lnTo>
                  <a:lnTo>
                    <a:pt x="154" y="520"/>
                  </a:lnTo>
                  <a:lnTo>
                    <a:pt x="153" y="519"/>
                  </a:lnTo>
                  <a:lnTo>
                    <a:pt x="152" y="519"/>
                  </a:lnTo>
                  <a:lnTo>
                    <a:pt x="150" y="518"/>
                  </a:lnTo>
                  <a:lnTo>
                    <a:pt x="149" y="517"/>
                  </a:lnTo>
                  <a:lnTo>
                    <a:pt x="148" y="516"/>
                  </a:lnTo>
                  <a:lnTo>
                    <a:pt x="146" y="514"/>
                  </a:lnTo>
                  <a:lnTo>
                    <a:pt x="145" y="513"/>
                  </a:lnTo>
                  <a:lnTo>
                    <a:pt x="144" y="513"/>
                  </a:lnTo>
                  <a:lnTo>
                    <a:pt x="144" y="512"/>
                  </a:lnTo>
                  <a:lnTo>
                    <a:pt x="143" y="512"/>
                  </a:lnTo>
                  <a:lnTo>
                    <a:pt x="141" y="512"/>
                  </a:lnTo>
                  <a:lnTo>
                    <a:pt x="139" y="511"/>
                  </a:lnTo>
                  <a:lnTo>
                    <a:pt x="137" y="510"/>
                  </a:lnTo>
                  <a:lnTo>
                    <a:pt x="136" y="510"/>
                  </a:lnTo>
                  <a:lnTo>
                    <a:pt x="135" y="509"/>
                  </a:lnTo>
                  <a:lnTo>
                    <a:pt x="135" y="508"/>
                  </a:lnTo>
                  <a:lnTo>
                    <a:pt x="134" y="507"/>
                  </a:lnTo>
                  <a:lnTo>
                    <a:pt x="133" y="507"/>
                  </a:lnTo>
                  <a:lnTo>
                    <a:pt x="132" y="505"/>
                  </a:lnTo>
                  <a:lnTo>
                    <a:pt x="132" y="504"/>
                  </a:lnTo>
                  <a:lnTo>
                    <a:pt x="131" y="504"/>
                  </a:lnTo>
                  <a:lnTo>
                    <a:pt x="131" y="503"/>
                  </a:lnTo>
                  <a:lnTo>
                    <a:pt x="130" y="502"/>
                  </a:lnTo>
                  <a:lnTo>
                    <a:pt x="129" y="502"/>
                  </a:lnTo>
                  <a:lnTo>
                    <a:pt x="129" y="502"/>
                  </a:lnTo>
                  <a:lnTo>
                    <a:pt x="128" y="501"/>
                  </a:lnTo>
                  <a:lnTo>
                    <a:pt x="127" y="501"/>
                  </a:lnTo>
                  <a:lnTo>
                    <a:pt x="126" y="501"/>
                  </a:lnTo>
                  <a:lnTo>
                    <a:pt x="121" y="501"/>
                  </a:lnTo>
                  <a:lnTo>
                    <a:pt x="119" y="501"/>
                  </a:lnTo>
                  <a:lnTo>
                    <a:pt x="116" y="501"/>
                  </a:lnTo>
                  <a:lnTo>
                    <a:pt x="113" y="501"/>
                  </a:lnTo>
                  <a:lnTo>
                    <a:pt x="110" y="502"/>
                  </a:lnTo>
                  <a:lnTo>
                    <a:pt x="108" y="502"/>
                  </a:lnTo>
                  <a:lnTo>
                    <a:pt x="107" y="503"/>
                  </a:lnTo>
                  <a:lnTo>
                    <a:pt x="106" y="503"/>
                  </a:lnTo>
                  <a:lnTo>
                    <a:pt x="105" y="504"/>
                  </a:lnTo>
                  <a:lnTo>
                    <a:pt x="103" y="504"/>
                  </a:lnTo>
                  <a:lnTo>
                    <a:pt x="102" y="505"/>
                  </a:lnTo>
                  <a:lnTo>
                    <a:pt x="97" y="509"/>
                  </a:lnTo>
                  <a:lnTo>
                    <a:pt x="95" y="510"/>
                  </a:lnTo>
                  <a:lnTo>
                    <a:pt x="94" y="510"/>
                  </a:lnTo>
                  <a:lnTo>
                    <a:pt x="92" y="511"/>
                  </a:lnTo>
                  <a:lnTo>
                    <a:pt x="91" y="512"/>
                  </a:lnTo>
                  <a:lnTo>
                    <a:pt x="90" y="512"/>
                  </a:lnTo>
                  <a:lnTo>
                    <a:pt x="89" y="512"/>
                  </a:lnTo>
                  <a:lnTo>
                    <a:pt x="87" y="512"/>
                  </a:lnTo>
                  <a:lnTo>
                    <a:pt x="85" y="512"/>
                  </a:lnTo>
                  <a:lnTo>
                    <a:pt x="83" y="512"/>
                  </a:lnTo>
                  <a:lnTo>
                    <a:pt x="81" y="512"/>
                  </a:lnTo>
                  <a:lnTo>
                    <a:pt x="77" y="512"/>
                  </a:lnTo>
                  <a:lnTo>
                    <a:pt x="68" y="511"/>
                  </a:lnTo>
                  <a:lnTo>
                    <a:pt x="67" y="510"/>
                  </a:lnTo>
                  <a:lnTo>
                    <a:pt x="65" y="510"/>
                  </a:lnTo>
                  <a:lnTo>
                    <a:pt x="63" y="509"/>
                  </a:lnTo>
                  <a:lnTo>
                    <a:pt x="62" y="508"/>
                  </a:lnTo>
                  <a:lnTo>
                    <a:pt x="60" y="507"/>
                  </a:lnTo>
                  <a:lnTo>
                    <a:pt x="58" y="505"/>
                  </a:lnTo>
                  <a:lnTo>
                    <a:pt x="56" y="504"/>
                  </a:lnTo>
                  <a:lnTo>
                    <a:pt x="50" y="499"/>
                  </a:lnTo>
                  <a:lnTo>
                    <a:pt x="48" y="497"/>
                  </a:lnTo>
                  <a:lnTo>
                    <a:pt x="47" y="496"/>
                  </a:lnTo>
                  <a:lnTo>
                    <a:pt x="45" y="495"/>
                  </a:lnTo>
                  <a:lnTo>
                    <a:pt x="44" y="494"/>
                  </a:lnTo>
                  <a:lnTo>
                    <a:pt x="39" y="492"/>
                  </a:lnTo>
                  <a:lnTo>
                    <a:pt x="34" y="489"/>
                  </a:lnTo>
                  <a:lnTo>
                    <a:pt x="33" y="488"/>
                  </a:lnTo>
                  <a:lnTo>
                    <a:pt x="31" y="488"/>
                  </a:lnTo>
                  <a:lnTo>
                    <a:pt x="29" y="487"/>
                  </a:lnTo>
                  <a:lnTo>
                    <a:pt x="26" y="486"/>
                  </a:lnTo>
                  <a:lnTo>
                    <a:pt x="18" y="485"/>
                  </a:lnTo>
                  <a:lnTo>
                    <a:pt x="15" y="484"/>
                  </a:lnTo>
                  <a:lnTo>
                    <a:pt x="13" y="484"/>
                  </a:lnTo>
                  <a:lnTo>
                    <a:pt x="11" y="483"/>
                  </a:lnTo>
                  <a:lnTo>
                    <a:pt x="9" y="482"/>
                  </a:lnTo>
                  <a:lnTo>
                    <a:pt x="0" y="479"/>
                  </a:lnTo>
                  <a:lnTo>
                    <a:pt x="1" y="478"/>
                  </a:lnTo>
                  <a:lnTo>
                    <a:pt x="2" y="476"/>
                  </a:lnTo>
                  <a:lnTo>
                    <a:pt x="4" y="471"/>
                  </a:lnTo>
                  <a:lnTo>
                    <a:pt x="4" y="470"/>
                  </a:lnTo>
                  <a:lnTo>
                    <a:pt x="5" y="470"/>
                  </a:lnTo>
                  <a:lnTo>
                    <a:pt x="5" y="469"/>
                  </a:lnTo>
                  <a:lnTo>
                    <a:pt x="6" y="469"/>
                  </a:lnTo>
                  <a:lnTo>
                    <a:pt x="7" y="469"/>
                  </a:lnTo>
                  <a:lnTo>
                    <a:pt x="7" y="468"/>
                  </a:lnTo>
                  <a:lnTo>
                    <a:pt x="9" y="467"/>
                  </a:lnTo>
                  <a:lnTo>
                    <a:pt x="10" y="467"/>
                  </a:lnTo>
                  <a:lnTo>
                    <a:pt x="10" y="466"/>
                  </a:lnTo>
                  <a:lnTo>
                    <a:pt x="10" y="466"/>
                  </a:lnTo>
                  <a:lnTo>
                    <a:pt x="10" y="466"/>
                  </a:lnTo>
                  <a:lnTo>
                    <a:pt x="9" y="465"/>
                  </a:lnTo>
                  <a:lnTo>
                    <a:pt x="9" y="465"/>
                  </a:lnTo>
                  <a:lnTo>
                    <a:pt x="9" y="465"/>
                  </a:lnTo>
                  <a:lnTo>
                    <a:pt x="9" y="464"/>
                  </a:lnTo>
                  <a:lnTo>
                    <a:pt x="10" y="464"/>
                  </a:lnTo>
                  <a:lnTo>
                    <a:pt x="11" y="463"/>
                  </a:lnTo>
                  <a:lnTo>
                    <a:pt x="11" y="462"/>
                  </a:lnTo>
                  <a:lnTo>
                    <a:pt x="12" y="460"/>
                  </a:lnTo>
                  <a:lnTo>
                    <a:pt x="12" y="460"/>
                  </a:lnTo>
                  <a:lnTo>
                    <a:pt x="12" y="459"/>
                  </a:lnTo>
                  <a:lnTo>
                    <a:pt x="12" y="458"/>
                  </a:lnTo>
                  <a:lnTo>
                    <a:pt x="13" y="458"/>
                  </a:lnTo>
                  <a:lnTo>
                    <a:pt x="13" y="458"/>
                  </a:lnTo>
                  <a:lnTo>
                    <a:pt x="15" y="458"/>
                  </a:lnTo>
                  <a:lnTo>
                    <a:pt x="15" y="457"/>
                  </a:lnTo>
                  <a:lnTo>
                    <a:pt x="16" y="457"/>
                  </a:lnTo>
                  <a:lnTo>
                    <a:pt x="16" y="457"/>
                  </a:lnTo>
                  <a:lnTo>
                    <a:pt x="17" y="456"/>
                  </a:lnTo>
                  <a:lnTo>
                    <a:pt x="19" y="454"/>
                  </a:lnTo>
                  <a:lnTo>
                    <a:pt x="19" y="453"/>
                  </a:lnTo>
                  <a:lnTo>
                    <a:pt x="19" y="453"/>
                  </a:lnTo>
                  <a:lnTo>
                    <a:pt x="20" y="453"/>
                  </a:lnTo>
                  <a:lnTo>
                    <a:pt x="20" y="452"/>
                  </a:lnTo>
                  <a:lnTo>
                    <a:pt x="20" y="452"/>
                  </a:lnTo>
                  <a:lnTo>
                    <a:pt x="21" y="451"/>
                  </a:lnTo>
                  <a:lnTo>
                    <a:pt x="22" y="451"/>
                  </a:lnTo>
                  <a:lnTo>
                    <a:pt x="23" y="450"/>
                  </a:lnTo>
                  <a:lnTo>
                    <a:pt x="25" y="450"/>
                  </a:lnTo>
                  <a:lnTo>
                    <a:pt x="26" y="450"/>
                  </a:lnTo>
                  <a:lnTo>
                    <a:pt x="28" y="450"/>
                  </a:lnTo>
                  <a:lnTo>
                    <a:pt x="29" y="450"/>
                  </a:lnTo>
                  <a:lnTo>
                    <a:pt x="30" y="450"/>
                  </a:lnTo>
                  <a:lnTo>
                    <a:pt x="31" y="450"/>
                  </a:lnTo>
                  <a:lnTo>
                    <a:pt x="32" y="451"/>
                  </a:lnTo>
                  <a:lnTo>
                    <a:pt x="33" y="452"/>
                  </a:lnTo>
                  <a:lnTo>
                    <a:pt x="35" y="454"/>
                  </a:lnTo>
                  <a:lnTo>
                    <a:pt x="36" y="454"/>
                  </a:lnTo>
                  <a:lnTo>
                    <a:pt x="37" y="455"/>
                  </a:lnTo>
                  <a:lnTo>
                    <a:pt x="38" y="455"/>
                  </a:lnTo>
                  <a:lnTo>
                    <a:pt x="40" y="455"/>
                  </a:lnTo>
                  <a:lnTo>
                    <a:pt x="41" y="456"/>
                  </a:lnTo>
                  <a:lnTo>
                    <a:pt x="43" y="456"/>
                  </a:lnTo>
                  <a:lnTo>
                    <a:pt x="43" y="456"/>
                  </a:lnTo>
                  <a:lnTo>
                    <a:pt x="44" y="456"/>
                  </a:lnTo>
                  <a:lnTo>
                    <a:pt x="45" y="455"/>
                  </a:lnTo>
                  <a:lnTo>
                    <a:pt x="46" y="455"/>
                  </a:lnTo>
                  <a:lnTo>
                    <a:pt x="46" y="454"/>
                  </a:lnTo>
                  <a:lnTo>
                    <a:pt x="47" y="453"/>
                  </a:lnTo>
                  <a:lnTo>
                    <a:pt x="48" y="452"/>
                  </a:lnTo>
                  <a:lnTo>
                    <a:pt x="49" y="451"/>
                  </a:lnTo>
                  <a:lnTo>
                    <a:pt x="51" y="449"/>
                  </a:lnTo>
                  <a:lnTo>
                    <a:pt x="53" y="446"/>
                  </a:lnTo>
                  <a:lnTo>
                    <a:pt x="54" y="445"/>
                  </a:lnTo>
                  <a:lnTo>
                    <a:pt x="54" y="444"/>
                  </a:lnTo>
                  <a:lnTo>
                    <a:pt x="55" y="444"/>
                  </a:lnTo>
                  <a:lnTo>
                    <a:pt x="56" y="444"/>
                  </a:lnTo>
                  <a:lnTo>
                    <a:pt x="56" y="443"/>
                  </a:lnTo>
                  <a:lnTo>
                    <a:pt x="57" y="443"/>
                  </a:lnTo>
                  <a:lnTo>
                    <a:pt x="59" y="443"/>
                  </a:lnTo>
                  <a:lnTo>
                    <a:pt x="64" y="442"/>
                  </a:lnTo>
                  <a:lnTo>
                    <a:pt x="66" y="442"/>
                  </a:lnTo>
                  <a:lnTo>
                    <a:pt x="67" y="442"/>
                  </a:lnTo>
                  <a:lnTo>
                    <a:pt x="69" y="442"/>
                  </a:lnTo>
                  <a:lnTo>
                    <a:pt x="70" y="443"/>
                  </a:lnTo>
                  <a:lnTo>
                    <a:pt x="72" y="443"/>
                  </a:lnTo>
                  <a:lnTo>
                    <a:pt x="73" y="444"/>
                  </a:lnTo>
                  <a:lnTo>
                    <a:pt x="75" y="445"/>
                  </a:lnTo>
                  <a:lnTo>
                    <a:pt x="78" y="447"/>
                  </a:lnTo>
                  <a:lnTo>
                    <a:pt x="79" y="448"/>
                  </a:lnTo>
                  <a:lnTo>
                    <a:pt x="79" y="448"/>
                  </a:lnTo>
                  <a:lnTo>
                    <a:pt x="80" y="448"/>
                  </a:lnTo>
                  <a:lnTo>
                    <a:pt x="81" y="448"/>
                  </a:lnTo>
                  <a:lnTo>
                    <a:pt x="82" y="448"/>
                  </a:lnTo>
                  <a:lnTo>
                    <a:pt x="82" y="448"/>
                  </a:lnTo>
                  <a:lnTo>
                    <a:pt x="83" y="448"/>
                  </a:lnTo>
                  <a:lnTo>
                    <a:pt x="84" y="447"/>
                  </a:lnTo>
                  <a:lnTo>
                    <a:pt x="85" y="446"/>
                  </a:lnTo>
                  <a:lnTo>
                    <a:pt x="87" y="443"/>
                  </a:lnTo>
                  <a:lnTo>
                    <a:pt x="88" y="441"/>
                  </a:lnTo>
                  <a:lnTo>
                    <a:pt x="89" y="440"/>
                  </a:lnTo>
                  <a:lnTo>
                    <a:pt x="91" y="438"/>
                  </a:lnTo>
                  <a:lnTo>
                    <a:pt x="93" y="436"/>
                  </a:lnTo>
                  <a:lnTo>
                    <a:pt x="95" y="434"/>
                  </a:lnTo>
                  <a:lnTo>
                    <a:pt x="96" y="434"/>
                  </a:lnTo>
                  <a:lnTo>
                    <a:pt x="97" y="433"/>
                  </a:lnTo>
                  <a:lnTo>
                    <a:pt x="98" y="432"/>
                  </a:lnTo>
                  <a:lnTo>
                    <a:pt x="102" y="430"/>
                  </a:lnTo>
                  <a:lnTo>
                    <a:pt x="103" y="429"/>
                  </a:lnTo>
                  <a:lnTo>
                    <a:pt x="104" y="428"/>
                  </a:lnTo>
                  <a:lnTo>
                    <a:pt x="106" y="427"/>
                  </a:lnTo>
                  <a:lnTo>
                    <a:pt x="108" y="426"/>
                  </a:lnTo>
                  <a:lnTo>
                    <a:pt x="110" y="423"/>
                  </a:lnTo>
                  <a:lnTo>
                    <a:pt x="111" y="421"/>
                  </a:lnTo>
                  <a:lnTo>
                    <a:pt x="113" y="419"/>
                  </a:lnTo>
                  <a:lnTo>
                    <a:pt x="114" y="418"/>
                  </a:lnTo>
                  <a:lnTo>
                    <a:pt x="115" y="417"/>
                  </a:lnTo>
                  <a:lnTo>
                    <a:pt x="115" y="416"/>
                  </a:lnTo>
                  <a:lnTo>
                    <a:pt x="117" y="415"/>
                  </a:lnTo>
                  <a:lnTo>
                    <a:pt x="119" y="414"/>
                  </a:lnTo>
                  <a:lnTo>
                    <a:pt x="121" y="413"/>
                  </a:lnTo>
                  <a:lnTo>
                    <a:pt x="125" y="412"/>
                  </a:lnTo>
                  <a:lnTo>
                    <a:pt x="127" y="411"/>
                  </a:lnTo>
                  <a:lnTo>
                    <a:pt x="130" y="410"/>
                  </a:lnTo>
                  <a:lnTo>
                    <a:pt x="133" y="410"/>
                  </a:lnTo>
                  <a:lnTo>
                    <a:pt x="134" y="410"/>
                  </a:lnTo>
                  <a:lnTo>
                    <a:pt x="137" y="410"/>
                  </a:lnTo>
                  <a:lnTo>
                    <a:pt x="139" y="410"/>
                  </a:lnTo>
                  <a:lnTo>
                    <a:pt x="140" y="410"/>
                  </a:lnTo>
                  <a:lnTo>
                    <a:pt x="141" y="409"/>
                  </a:lnTo>
                  <a:lnTo>
                    <a:pt x="142" y="409"/>
                  </a:lnTo>
                  <a:lnTo>
                    <a:pt x="142" y="409"/>
                  </a:lnTo>
                  <a:lnTo>
                    <a:pt x="143" y="408"/>
                  </a:lnTo>
                  <a:lnTo>
                    <a:pt x="144" y="407"/>
                  </a:lnTo>
                  <a:lnTo>
                    <a:pt x="144" y="406"/>
                  </a:lnTo>
                  <a:lnTo>
                    <a:pt x="145" y="405"/>
                  </a:lnTo>
                  <a:lnTo>
                    <a:pt x="146" y="401"/>
                  </a:lnTo>
                  <a:lnTo>
                    <a:pt x="147" y="399"/>
                  </a:lnTo>
                  <a:lnTo>
                    <a:pt x="148" y="398"/>
                  </a:lnTo>
                  <a:lnTo>
                    <a:pt x="148" y="397"/>
                  </a:lnTo>
                  <a:lnTo>
                    <a:pt x="149" y="396"/>
                  </a:lnTo>
                  <a:lnTo>
                    <a:pt x="150" y="396"/>
                  </a:lnTo>
                  <a:lnTo>
                    <a:pt x="150" y="395"/>
                  </a:lnTo>
                  <a:lnTo>
                    <a:pt x="151" y="395"/>
                  </a:lnTo>
                  <a:lnTo>
                    <a:pt x="151" y="395"/>
                  </a:lnTo>
                  <a:lnTo>
                    <a:pt x="152" y="395"/>
                  </a:lnTo>
                  <a:lnTo>
                    <a:pt x="153" y="395"/>
                  </a:lnTo>
                  <a:lnTo>
                    <a:pt x="154" y="395"/>
                  </a:lnTo>
                  <a:lnTo>
                    <a:pt x="157" y="395"/>
                  </a:lnTo>
                  <a:lnTo>
                    <a:pt x="158" y="396"/>
                  </a:lnTo>
                  <a:lnTo>
                    <a:pt x="159" y="395"/>
                  </a:lnTo>
                  <a:lnTo>
                    <a:pt x="160" y="395"/>
                  </a:lnTo>
                  <a:lnTo>
                    <a:pt x="161" y="395"/>
                  </a:lnTo>
                  <a:lnTo>
                    <a:pt x="161" y="395"/>
                  </a:lnTo>
                  <a:lnTo>
                    <a:pt x="162" y="394"/>
                  </a:lnTo>
                  <a:lnTo>
                    <a:pt x="163" y="394"/>
                  </a:lnTo>
                  <a:lnTo>
                    <a:pt x="164" y="393"/>
                  </a:lnTo>
                  <a:lnTo>
                    <a:pt x="165" y="392"/>
                  </a:lnTo>
                  <a:lnTo>
                    <a:pt x="166" y="391"/>
                  </a:lnTo>
                  <a:lnTo>
                    <a:pt x="169" y="388"/>
                  </a:lnTo>
                  <a:lnTo>
                    <a:pt x="170" y="387"/>
                  </a:lnTo>
                  <a:lnTo>
                    <a:pt x="170" y="387"/>
                  </a:lnTo>
                  <a:lnTo>
                    <a:pt x="171" y="386"/>
                  </a:lnTo>
                  <a:lnTo>
                    <a:pt x="172" y="386"/>
                  </a:lnTo>
                  <a:lnTo>
                    <a:pt x="174" y="385"/>
                  </a:lnTo>
                  <a:lnTo>
                    <a:pt x="176" y="384"/>
                  </a:lnTo>
                  <a:lnTo>
                    <a:pt x="177" y="384"/>
                  </a:lnTo>
                  <a:lnTo>
                    <a:pt x="178" y="384"/>
                  </a:lnTo>
                  <a:lnTo>
                    <a:pt x="179" y="384"/>
                  </a:lnTo>
                  <a:lnTo>
                    <a:pt x="180" y="384"/>
                  </a:lnTo>
                  <a:lnTo>
                    <a:pt x="180" y="384"/>
                  </a:lnTo>
                  <a:lnTo>
                    <a:pt x="181" y="384"/>
                  </a:lnTo>
                  <a:lnTo>
                    <a:pt x="181" y="385"/>
                  </a:lnTo>
                  <a:lnTo>
                    <a:pt x="182" y="386"/>
                  </a:lnTo>
                  <a:lnTo>
                    <a:pt x="183" y="387"/>
                  </a:lnTo>
                  <a:lnTo>
                    <a:pt x="185" y="389"/>
                  </a:lnTo>
                  <a:lnTo>
                    <a:pt x="185" y="390"/>
                  </a:lnTo>
                  <a:lnTo>
                    <a:pt x="186" y="391"/>
                  </a:lnTo>
                  <a:lnTo>
                    <a:pt x="187" y="392"/>
                  </a:lnTo>
                  <a:lnTo>
                    <a:pt x="191" y="394"/>
                  </a:lnTo>
                  <a:lnTo>
                    <a:pt x="192" y="395"/>
                  </a:lnTo>
                  <a:lnTo>
                    <a:pt x="193" y="395"/>
                  </a:lnTo>
                  <a:lnTo>
                    <a:pt x="195" y="396"/>
                  </a:lnTo>
                  <a:lnTo>
                    <a:pt x="196" y="396"/>
                  </a:lnTo>
                  <a:lnTo>
                    <a:pt x="197" y="396"/>
                  </a:lnTo>
                  <a:lnTo>
                    <a:pt x="198" y="396"/>
                  </a:lnTo>
                  <a:lnTo>
                    <a:pt x="200" y="396"/>
                  </a:lnTo>
                  <a:lnTo>
                    <a:pt x="202" y="396"/>
                  </a:lnTo>
                  <a:lnTo>
                    <a:pt x="204" y="395"/>
                  </a:lnTo>
                  <a:lnTo>
                    <a:pt x="206" y="395"/>
                  </a:lnTo>
                  <a:lnTo>
                    <a:pt x="208" y="393"/>
                  </a:lnTo>
                  <a:lnTo>
                    <a:pt x="209" y="392"/>
                  </a:lnTo>
                  <a:lnTo>
                    <a:pt x="211" y="391"/>
                  </a:lnTo>
                  <a:lnTo>
                    <a:pt x="212" y="390"/>
                  </a:lnTo>
                  <a:lnTo>
                    <a:pt x="213" y="390"/>
                  </a:lnTo>
                  <a:lnTo>
                    <a:pt x="214" y="390"/>
                  </a:lnTo>
                  <a:lnTo>
                    <a:pt x="215" y="390"/>
                  </a:lnTo>
                  <a:lnTo>
                    <a:pt x="216" y="390"/>
                  </a:lnTo>
                  <a:lnTo>
                    <a:pt x="219" y="390"/>
                  </a:lnTo>
                  <a:lnTo>
                    <a:pt x="221" y="391"/>
                  </a:lnTo>
                  <a:lnTo>
                    <a:pt x="224" y="391"/>
                  </a:lnTo>
                  <a:lnTo>
                    <a:pt x="225" y="392"/>
                  </a:lnTo>
                  <a:lnTo>
                    <a:pt x="228" y="392"/>
                  </a:lnTo>
                  <a:lnTo>
                    <a:pt x="232" y="393"/>
                  </a:lnTo>
                  <a:lnTo>
                    <a:pt x="233" y="393"/>
                  </a:lnTo>
                  <a:lnTo>
                    <a:pt x="234" y="393"/>
                  </a:lnTo>
                  <a:lnTo>
                    <a:pt x="237" y="392"/>
                  </a:lnTo>
                  <a:lnTo>
                    <a:pt x="242" y="391"/>
                  </a:lnTo>
                  <a:lnTo>
                    <a:pt x="245" y="390"/>
                  </a:lnTo>
                  <a:lnTo>
                    <a:pt x="247" y="390"/>
                  </a:lnTo>
                  <a:lnTo>
                    <a:pt x="248" y="390"/>
                  </a:lnTo>
                  <a:lnTo>
                    <a:pt x="249" y="389"/>
                  </a:lnTo>
                  <a:lnTo>
                    <a:pt x="253" y="387"/>
                  </a:lnTo>
                  <a:lnTo>
                    <a:pt x="254" y="386"/>
                  </a:lnTo>
                  <a:lnTo>
                    <a:pt x="254" y="385"/>
                  </a:lnTo>
                  <a:lnTo>
                    <a:pt x="255" y="385"/>
                  </a:lnTo>
                  <a:lnTo>
                    <a:pt x="255" y="384"/>
                  </a:lnTo>
                  <a:lnTo>
                    <a:pt x="256" y="383"/>
                  </a:lnTo>
                  <a:lnTo>
                    <a:pt x="256" y="383"/>
                  </a:lnTo>
                  <a:lnTo>
                    <a:pt x="256" y="382"/>
                  </a:lnTo>
                  <a:lnTo>
                    <a:pt x="256" y="379"/>
                  </a:lnTo>
                  <a:lnTo>
                    <a:pt x="255" y="378"/>
                  </a:lnTo>
                  <a:lnTo>
                    <a:pt x="256" y="377"/>
                  </a:lnTo>
                  <a:lnTo>
                    <a:pt x="256" y="376"/>
                  </a:lnTo>
                  <a:lnTo>
                    <a:pt x="257" y="375"/>
                  </a:lnTo>
                  <a:lnTo>
                    <a:pt x="258" y="373"/>
                  </a:lnTo>
                  <a:lnTo>
                    <a:pt x="259" y="373"/>
                  </a:lnTo>
                  <a:lnTo>
                    <a:pt x="260" y="372"/>
                  </a:lnTo>
                  <a:lnTo>
                    <a:pt x="261" y="371"/>
                  </a:lnTo>
                  <a:lnTo>
                    <a:pt x="262" y="371"/>
                  </a:lnTo>
                  <a:lnTo>
                    <a:pt x="264" y="370"/>
                  </a:lnTo>
                  <a:lnTo>
                    <a:pt x="266" y="369"/>
                  </a:lnTo>
                  <a:lnTo>
                    <a:pt x="269" y="369"/>
                  </a:lnTo>
                  <a:lnTo>
                    <a:pt x="274" y="369"/>
                  </a:lnTo>
                  <a:lnTo>
                    <a:pt x="278" y="368"/>
                  </a:lnTo>
                  <a:lnTo>
                    <a:pt x="281" y="367"/>
                  </a:lnTo>
                  <a:lnTo>
                    <a:pt x="284" y="367"/>
                  </a:lnTo>
                  <a:lnTo>
                    <a:pt x="285" y="366"/>
                  </a:lnTo>
                  <a:lnTo>
                    <a:pt x="286" y="366"/>
                  </a:lnTo>
                  <a:lnTo>
                    <a:pt x="286" y="366"/>
                  </a:lnTo>
                  <a:lnTo>
                    <a:pt x="287" y="365"/>
                  </a:lnTo>
                  <a:lnTo>
                    <a:pt x="288" y="364"/>
                  </a:lnTo>
                  <a:lnTo>
                    <a:pt x="289" y="364"/>
                  </a:lnTo>
                  <a:lnTo>
                    <a:pt x="289" y="363"/>
                  </a:lnTo>
                  <a:lnTo>
                    <a:pt x="290" y="362"/>
                  </a:lnTo>
                  <a:lnTo>
                    <a:pt x="291" y="361"/>
                  </a:lnTo>
                  <a:lnTo>
                    <a:pt x="292" y="360"/>
                  </a:lnTo>
                  <a:lnTo>
                    <a:pt x="292" y="359"/>
                  </a:lnTo>
                  <a:lnTo>
                    <a:pt x="293" y="356"/>
                  </a:lnTo>
                  <a:lnTo>
                    <a:pt x="294" y="355"/>
                  </a:lnTo>
                  <a:lnTo>
                    <a:pt x="294" y="354"/>
                  </a:lnTo>
                  <a:lnTo>
                    <a:pt x="295" y="354"/>
                  </a:lnTo>
                  <a:lnTo>
                    <a:pt x="296" y="353"/>
                  </a:lnTo>
                  <a:lnTo>
                    <a:pt x="298" y="350"/>
                  </a:lnTo>
                  <a:lnTo>
                    <a:pt x="299" y="350"/>
                  </a:lnTo>
                  <a:lnTo>
                    <a:pt x="300" y="349"/>
                  </a:lnTo>
                  <a:lnTo>
                    <a:pt x="301" y="348"/>
                  </a:lnTo>
                  <a:lnTo>
                    <a:pt x="301" y="347"/>
                  </a:lnTo>
                  <a:lnTo>
                    <a:pt x="301" y="346"/>
                  </a:lnTo>
                  <a:lnTo>
                    <a:pt x="302" y="346"/>
                  </a:lnTo>
                  <a:lnTo>
                    <a:pt x="302" y="345"/>
                  </a:lnTo>
                  <a:lnTo>
                    <a:pt x="301" y="344"/>
                  </a:lnTo>
                  <a:lnTo>
                    <a:pt x="301" y="343"/>
                  </a:lnTo>
                  <a:lnTo>
                    <a:pt x="300" y="342"/>
                  </a:lnTo>
                  <a:lnTo>
                    <a:pt x="299" y="341"/>
                  </a:lnTo>
                  <a:lnTo>
                    <a:pt x="299" y="340"/>
                  </a:lnTo>
                  <a:lnTo>
                    <a:pt x="297" y="339"/>
                  </a:lnTo>
                  <a:lnTo>
                    <a:pt x="293" y="335"/>
                  </a:lnTo>
                  <a:lnTo>
                    <a:pt x="292" y="334"/>
                  </a:lnTo>
                  <a:lnTo>
                    <a:pt x="290" y="332"/>
                  </a:lnTo>
                  <a:lnTo>
                    <a:pt x="289" y="331"/>
                  </a:lnTo>
                  <a:lnTo>
                    <a:pt x="288" y="330"/>
                  </a:lnTo>
                  <a:lnTo>
                    <a:pt x="288" y="329"/>
                  </a:lnTo>
                  <a:lnTo>
                    <a:pt x="288" y="328"/>
                  </a:lnTo>
                  <a:lnTo>
                    <a:pt x="288" y="327"/>
                  </a:lnTo>
                  <a:lnTo>
                    <a:pt x="288" y="327"/>
                  </a:lnTo>
                  <a:lnTo>
                    <a:pt x="288" y="327"/>
                  </a:lnTo>
                  <a:lnTo>
                    <a:pt x="288" y="326"/>
                  </a:lnTo>
                  <a:lnTo>
                    <a:pt x="289" y="326"/>
                  </a:lnTo>
                  <a:lnTo>
                    <a:pt x="290" y="326"/>
                  </a:lnTo>
                  <a:lnTo>
                    <a:pt x="291" y="325"/>
                  </a:lnTo>
                  <a:lnTo>
                    <a:pt x="292" y="325"/>
                  </a:lnTo>
                  <a:lnTo>
                    <a:pt x="294" y="324"/>
                  </a:lnTo>
                  <a:lnTo>
                    <a:pt x="295" y="324"/>
                  </a:lnTo>
                  <a:lnTo>
                    <a:pt x="295" y="323"/>
                  </a:lnTo>
                  <a:lnTo>
                    <a:pt x="296" y="322"/>
                  </a:lnTo>
                  <a:lnTo>
                    <a:pt x="297" y="321"/>
                  </a:lnTo>
                  <a:lnTo>
                    <a:pt x="297" y="320"/>
                  </a:lnTo>
                  <a:lnTo>
                    <a:pt x="298" y="319"/>
                  </a:lnTo>
                  <a:lnTo>
                    <a:pt x="298" y="319"/>
                  </a:lnTo>
                  <a:lnTo>
                    <a:pt x="298" y="318"/>
                  </a:lnTo>
                  <a:lnTo>
                    <a:pt x="298" y="317"/>
                  </a:lnTo>
                  <a:lnTo>
                    <a:pt x="297" y="316"/>
                  </a:lnTo>
                  <a:lnTo>
                    <a:pt x="297" y="314"/>
                  </a:lnTo>
                  <a:lnTo>
                    <a:pt x="296" y="311"/>
                  </a:lnTo>
                  <a:lnTo>
                    <a:pt x="296" y="310"/>
                  </a:lnTo>
                  <a:lnTo>
                    <a:pt x="296" y="309"/>
                  </a:lnTo>
                  <a:lnTo>
                    <a:pt x="296" y="308"/>
                  </a:lnTo>
                  <a:lnTo>
                    <a:pt x="296" y="307"/>
                  </a:lnTo>
                  <a:lnTo>
                    <a:pt x="297" y="305"/>
                  </a:lnTo>
                  <a:lnTo>
                    <a:pt x="297" y="305"/>
                  </a:lnTo>
                  <a:lnTo>
                    <a:pt x="298" y="304"/>
                  </a:lnTo>
                  <a:lnTo>
                    <a:pt x="298" y="303"/>
                  </a:lnTo>
                  <a:lnTo>
                    <a:pt x="299" y="303"/>
                  </a:lnTo>
                  <a:lnTo>
                    <a:pt x="300" y="302"/>
                  </a:lnTo>
                  <a:lnTo>
                    <a:pt x="301" y="301"/>
                  </a:lnTo>
                  <a:lnTo>
                    <a:pt x="304" y="300"/>
                  </a:lnTo>
                  <a:lnTo>
                    <a:pt x="305" y="299"/>
                  </a:lnTo>
                  <a:lnTo>
                    <a:pt x="307" y="298"/>
                  </a:lnTo>
                  <a:lnTo>
                    <a:pt x="309" y="297"/>
                  </a:lnTo>
                  <a:lnTo>
                    <a:pt x="310" y="296"/>
                  </a:lnTo>
                  <a:lnTo>
                    <a:pt x="310" y="295"/>
                  </a:lnTo>
                  <a:lnTo>
                    <a:pt x="311" y="294"/>
                  </a:lnTo>
                  <a:lnTo>
                    <a:pt x="311" y="293"/>
                  </a:lnTo>
                  <a:lnTo>
                    <a:pt x="311" y="292"/>
                  </a:lnTo>
                  <a:lnTo>
                    <a:pt x="311" y="290"/>
                  </a:lnTo>
                  <a:lnTo>
                    <a:pt x="311" y="288"/>
                  </a:lnTo>
                  <a:lnTo>
                    <a:pt x="311" y="287"/>
                  </a:lnTo>
                  <a:lnTo>
                    <a:pt x="311" y="286"/>
                  </a:lnTo>
                  <a:lnTo>
                    <a:pt x="310" y="285"/>
                  </a:lnTo>
                  <a:lnTo>
                    <a:pt x="310" y="284"/>
                  </a:lnTo>
                  <a:lnTo>
                    <a:pt x="309" y="283"/>
                  </a:lnTo>
                  <a:lnTo>
                    <a:pt x="309" y="282"/>
                  </a:lnTo>
                  <a:lnTo>
                    <a:pt x="308" y="282"/>
                  </a:lnTo>
                  <a:lnTo>
                    <a:pt x="307" y="281"/>
                  </a:lnTo>
                  <a:lnTo>
                    <a:pt x="306" y="280"/>
                  </a:lnTo>
                  <a:lnTo>
                    <a:pt x="303" y="277"/>
                  </a:lnTo>
                  <a:lnTo>
                    <a:pt x="301" y="276"/>
                  </a:lnTo>
                  <a:lnTo>
                    <a:pt x="300" y="275"/>
                  </a:lnTo>
                  <a:lnTo>
                    <a:pt x="299" y="274"/>
                  </a:lnTo>
                  <a:lnTo>
                    <a:pt x="299" y="274"/>
                  </a:lnTo>
                  <a:lnTo>
                    <a:pt x="299" y="273"/>
                  </a:lnTo>
                  <a:lnTo>
                    <a:pt x="298" y="272"/>
                  </a:lnTo>
                  <a:lnTo>
                    <a:pt x="298" y="271"/>
                  </a:lnTo>
                  <a:lnTo>
                    <a:pt x="298" y="270"/>
                  </a:lnTo>
                  <a:lnTo>
                    <a:pt x="298" y="269"/>
                  </a:lnTo>
                  <a:lnTo>
                    <a:pt x="298" y="268"/>
                  </a:lnTo>
                  <a:lnTo>
                    <a:pt x="298" y="267"/>
                  </a:lnTo>
                  <a:lnTo>
                    <a:pt x="299" y="265"/>
                  </a:lnTo>
                  <a:lnTo>
                    <a:pt x="299" y="264"/>
                  </a:lnTo>
                  <a:lnTo>
                    <a:pt x="300" y="262"/>
                  </a:lnTo>
                  <a:lnTo>
                    <a:pt x="300" y="261"/>
                  </a:lnTo>
                  <a:lnTo>
                    <a:pt x="301" y="259"/>
                  </a:lnTo>
                  <a:lnTo>
                    <a:pt x="302" y="258"/>
                  </a:lnTo>
                  <a:lnTo>
                    <a:pt x="303" y="256"/>
                  </a:lnTo>
                  <a:lnTo>
                    <a:pt x="304" y="255"/>
                  </a:lnTo>
                  <a:lnTo>
                    <a:pt x="305" y="253"/>
                  </a:lnTo>
                  <a:lnTo>
                    <a:pt x="306" y="252"/>
                  </a:lnTo>
                  <a:lnTo>
                    <a:pt x="308" y="251"/>
                  </a:lnTo>
                  <a:lnTo>
                    <a:pt x="311" y="249"/>
                  </a:lnTo>
                  <a:lnTo>
                    <a:pt x="313" y="247"/>
                  </a:lnTo>
                  <a:lnTo>
                    <a:pt x="313" y="247"/>
                  </a:lnTo>
                  <a:lnTo>
                    <a:pt x="314" y="246"/>
                  </a:lnTo>
                  <a:lnTo>
                    <a:pt x="314" y="246"/>
                  </a:lnTo>
                  <a:lnTo>
                    <a:pt x="315" y="245"/>
                  </a:lnTo>
                  <a:lnTo>
                    <a:pt x="315" y="244"/>
                  </a:lnTo>
                  <a:lnTo>
                    <a:pt x="315" y="243"/>
                  </a:lnTo>
                  <a:lnTo>
                    <a:pt x="315" y="243"/>
                  </a:lnTo>
                  <a:lnTo>
                    <a:pt x="314" y="242"/>
                  </a:lnTo>
                  <a:lnTo>
                    <a:pt x="314" y="241"/>
                  </a:lnTo>
                  <a:lnTo>
                    <a:pt x="313" y="240"/>
                  </a:lnTo>
                  <a:lnTo>
                    <a:pt x="312" y="238"/>
                  </a:lnTo>
                  <a:lnTo>
                    <a:pt x="310" y="236"/>
                  </a:lnTo>
                  <a:lnTo>
                    <a:pt x="310" y="235"/>
                  </a:lnTo>
                  <a:lnTo>
                    <a:pt x="309" y="234"/>
                  </a:lnTo>
                  <a:lnTo>
                    <a:pt x="309" y="233"/>
                  </a:lnTo>
                  <a:lnTo>
                    <a:pt x="308" y="231"/>
                  </a:lnTo>
                  <a:lnTo>
                    <a:pt x="308" y="230"/>
                  </a:lnTo>
                  <a:lnTo>
                    <a:pt x="308" y="229"/>
                  </a:lnTo>
                  <a:lnTo>
                    <a:pt x="308" y="228"/>
                  </a:lnTo>
                  <a:lnTo>
                    <a:pt x="308" y="227"/>
                  </a:lnTo>
                  <a:lnTo>
                    <a:pt x="309" y="226"/>
                  </a:lnTo>
                  <a:lnTo>
                    <a:pt x="309" y="225"/>
                  </a:lnTo>
                  <a:lnTo>
                    <a:pt x="310" y="224"/>
                  </a:lnTo>
                  <a:lnTo>
                    <a:pt x="314" y="219"/>
                  </a:lnTo>
                  <a:lnTo>
                    <a:pt x="315" y="217"/>
                  </a:lnTo>
                  <a:lnTo>
                    <a:pt x="316" y="215"/>
                  </a:lnTo>
                  <a:lnTo>
                    <a:pt x="316" y="214"/>
                  </a:lnTo>
                  <a:lnTo>
                    <a:pt x="317" y="213"/>
                  </a:lnTo>
                  <a:lnTo>
                    <a:pt x="317" y="212"/>
                  </a:lnTo>
                  <a:lnTo>
                    <a:pt x="317" y="211"/>
                  </a:lnTo>
                  <a:lnTo>
                    <a:pt x="317" y="210"/>
                  </a:lnTo>
                  <a:lnTo>
                    <a:pt x="317" y="210"/>
                  </a:lnTo>
                  <a:lnTo>
                    <a:pt x="317" y="209"/>
                  </a:lnTo>
                  <a:lnTo>
                    <a:pt x="316" y="208"/>
                  </a:lnTo>
                  <a:lnTo>
                    <a:pt x="316" y="208"/>
                  </a:lnTo>
                  <a:lnTo>
                    <a:pt x="315" y="207"/>
                  </a:lnTo>
                  <a:lnTo>
                    <a:pt x="315" y="207"/>
                  </a:lnTo>
                  <a:lnTo>
                    <a:pt x="314" y="206"/>
                  </a:lnTo>
                  <a:lnTo>
                    <a:pt x="310" y="205"/>
                  </a:lnTo>
                  <a:lnTo>
                    <a:pt x="309" y="205"/>
                  </a:lnTo>
                  <a:lnTo>
                    <a:pt x="307" y="204"/>
                  </a:lnTo>
                  <a:lnTo>
                    <a:pt x="306" y="204"/>
                  </a:lnTo>
                  <a:lnTo>
                    <a:pt x="305" y="203"/>
                  </a:lnTo>
                  <a:lnTo>
                    <a:pt x="304" y="203"/>
                  </a:lnTo>
                  <a:lnTo>
                    <a:pt x="304" y="202"/>
                  </a:lnTo>
                  <a:lnTo>
                    <a:pt x="303" y="202"/>
                  </a:lnTo>
                  <a:lnTo>
                    <a:pt x="303" y="201"/>
                  </a:lnTo>
                  <a:lnTo>
                    <a:pt x="303" y="201"/>
                  </a:lnTo>
                  <a:lnTo>
                    <a:pt x="303" y="200"/>
                  </a:lnTo>
                  <a:lnTo>
                    <a:pt x="303" y="200"/>
                  </a:lnTo>
                  <a:lnTo>
                    <a:pt x="304" y="199"/>
                  </a:lnTo>
                  <a:lnTo>
                    <a:pt x="304" y="199"/>
                  </a:lnTo>
                  <a:lnTo>
                    <a:pt x="306" y="198"/>
                  </a:lnTo>
                  <a:lnTo>
                    <a:pt x="306" y="197"/>
                  </a:lnTo>
                  <a:lnTo>
                    <a:pt x="306" y="197"/>
                  </a:lnTo>
                  <a:lnTo>
                    <a:pt x="307" y="197"/>
                  </a:lnTo>
                  <a:lnTo>
                    <a:pt x="306" y="196"/>
                  </a:lnTo>
                  <a:lnTo>
                    <a:pt x="306" y="196"/>
                  </a:lnTo>
                  <a:lnTo>
                    <a:pt x="306" y="195"/>
                  </a:lnTo>
                  <a:lnTo>
                    <a:pt x="305" y="195"/>
                  </a:lnTo>
                  <a:lnTo>
                    <a:pt x="298" y="190"/>
                  </a:lnTo>
                  <a:lnTo>
                    <a:pt x="294" y="186"/>
                  </a:lnTo>
                  <a:lnTo>
                    <a:pt x="293" y="186"/>
                  </a:lnTo>
                  <a:lnTo>
                    <a:pt x="292" y="185"/>
                  </a:lnTo>
                  <a:lnTo>
                    <a:pt x="292" y="184"/>
                  </a:lnTo>
                  <a:lnTo>
                    <a:pt x="291" y="184"/>
                  </a:lnTo>
                  <a:lnTo>
                    <a:pt x="291" y="183"/>
                  </a:lnTo>
                  <a:lnTo>
                    <a:pt x="291" y="182"/>
                  </a:lnTo>
                  <a:lnTo>
                    <a:pt x="291" y="181"/>
                  </a:lnTo>
                  <a:lnTo>
                    <a:pt x="291" y="180"/>
                  </a:lnTo>
                  <a:lnTo>
                    <a:pt x="291" y="178"/>
                  </a:lnTo>
                  <a:lnTo>
                    <a:pt x="292" y="174"/>
                  </a:lnTo>
                  <a:lnTo>
                    <a:pt x="293" y="171"/>
                  </a:lnTo>
                  <a:lnTo>
                    <a:pt x="293" y="169"/>
                  </a:lnTo>
                  <a:lnTo>
                    <a:pt x="293" y="166"/>
                  </a:lnTo>
                  <a:lnTo>
                    <a:pt x="293" y="162"/>
                  </a:lnTo>
                  <a:lnTo>
                    <a:pt x="294" y="160"/>
                  </a:lnTo>
                  <a:lnTo>
                    <a:pt x="294" y="159"/>
                  </a:lnTo>
                  <a:lnTo>
                    <a:pt x="294" y="158"/>
                  </a:lnTo>
                  <a:lnTo>
                    <a:pt x="295" y="156"/>
                  </a:lnTo>
                  <a:lnTo>
                    <a:pt x="296" y="154"/>
                  </a:lnTo>
                  <a:lnTo>
                    <a:pt x="298" y="153"/>
                  </a:lnTo>
                  <a:lnTo>
                    <a:pt x="300" y="150"/>
                  </a:lnTo>
                  <a:lnTo>
                    <a:pt x="301" y="148"/>
                  </a:lnTo>
                  <a:lnTo>
                    <a:pt x="302" y="147"/>
                  </a:lnTo>
                  <a:lnTo>
                    <a:pt x="304" y="143"/>
                  </a:lnTo>
                  <a:lnTo>
                    <a:pt x="305" y="141"/>
                  </a:lnTo>
                  <a:lnTo>
                    <a:pt x="306" y="140"/>
                  </a:lnTo>
                  <a:lnTo>
                    <a:pt x="307" y="139"/>
                  </a:lnTo>
                  <a:lnTo>
                    <a:pt x="308" y="138"/>
                  </a:lnTo>
                  <a:lnTo>
                    <a:pt x="308" y="137"/>
                  </a:lnTo>
                  <a:lnTo>
                    <a:pt x="309" y="137"/>
                  </a:lnTo>
                  <a:lnTo>
                    <a:pt x="310" y="136"/>
                  </a:lnTo>
                  <a:lnTo>
                    <a:pt x="312" y="135"/>
                  </a:lnTo>
                  <a:lnTo>
                    <a:pt x="313" y="134"/>
                  </a:lnTo>
                  <a:lnTo>
                    <a:pt x="315" y="134"/>
                  </a:lnTo>
                  <a:lnTo>
                    <a:pt x="317" y="133"/>
                  </a:lnTo>
                  <a:lnTo>
                    <a:pt x="321" y="133"/>
                  </a:lnTo>
                  <a:lnTo>
                    <a:pt x="324" y="133"/>
                  </a:lnTo>
                  <a:lnTo>
                    <a:pt x="327" y="132"/>
                  </a:lnTo>
                  <a:lnTo>
                    <a:pt x="329" y="132"/>
                  </a:lnTo>
                  <a:lnTo>
                    <a:pt x="330" y="131"/>
                  </a:lnTo>
                  <a:lnTo>
                    <a:pt x="331" y="131"/>
                  </a:lnTo>
                  <a:lnTo>
                    <a:pt x="332" y="130"/>
                  </a:lnTo>
                  <a:lnTo>
                    <a:pt x="333" y="129"/>
                  </a:lnTo>
                  <a:lnTo>
                    <a:pt x="333" y="128"/>
                  </a:lnTo>
                  <a:lnTo>
                    <a:pt x="333" y="128"/>
                  </a:lnTo>
                  <a:lnTo>
                    <a:pt x="334" y="127"/>
                  </a:lnTo>
                  <a:lnTo>
                    <a:pt x="334" y="126"/>
                  </a:lnTo>
                  <a:lnTo>
                    <a:pt x="334" y="126"/>
                  </a:lnTo>
                  <a:lnTo>
                    <a:pt x="334" y="125"/>
                  </a:lnTo>
                  <a:lnTo>
                    <a:pt x="333" y="124"/>
                  </a:lnTo>
                  <a:lnTo>
                    <a:pt x="333" y="124"/>
                  </a:lnTo>
                  <a:lnTo>
                    <a:pt x="332" y="123"/>
                  </a:lnTo>
                  <a:lnTo>
                    <a:pt x="332" y="123"/>
                  </a:lnTo>
                  <a:lnTo>
                    <a:pt x="331" y="122"/>
                  </a:lnTo>
                  <a:lnTo>
                    <a:pt x="330" y="122"/>
                  </a:lnTo>
                  <a:lnTo>
                    <a:pt x="329" y="121"/>
                  </a:lnTo>
                  <a:lnTo>
                    <a:pt x="325" y="120"/>
                  </a:lnTo>
                  <a:lnTo>
                    <a:pt x="324" y="120"/>
                  </a:lnTo>
                  <a:lnTo>
                    <a:pt x="323" y="120"/>
                  </a:lnTo>
                  <a:lnTo>
                    <a:pt x="323" y="120"/>
                  </a:lnTo>
                  <a:lnTo>
                    <a:pt x="323" y="119"/>
                  </a:lnTo>
                  <a:lnTo>
                    <a:pt x="323" y="119"/>
                  </a:lnTo>
                  <a:lnTo>
                    <a:pt x="323" y="118"/>
                  </a:lnTo>
                  <a:lnTo>
                    <a:pt x="323" y="118"/>
                  </a:lnTo>
                  <a:lnTo>
                    <a:pt x="324" y="117"/>
                  </a:lnTo>
                  <a:lnTo>
                    <a:pt x="324" y="116"/>
                  </a:lnTo>
                  <a:lnTo>
                    <a:pt x="325" y="115"/>
                  </a:lnTo>
                  <a:lnTo>
                    <a:pt x="327" y="113"/>
                  </a:lnTo>
                  <a:lnTo>
                    <a:pt x="328" y="112"/>
                  </a:lnTo>
                  <a:lnTo>
                    <a:pt x="329" y="111"/>
                  </a:lnTo>
                  <a:lnTo>
                    <a:pt x="330" y="110"/>
                  </a:lnTo>
                  <a:lnTo>
                    <a:pt x="332" y="110"/>
                  </a:lnTo>
                  <a:lnTo>
                    <a:pt x="333" y="109"/>
                  </a:lnTo>
                  <a:lnTo>
                    <a:pt x="334" y="109"/>
                  </a:lnTo>
                  <a:lnTo>
                    <a:pt x="336" y="108"/>
                  </a:lnTo>
                  <a:lnTo>
                    <a:pt x="337" y="108"/>
                  </a:lnTo>
                  <a:lnTo>
                    <a:pt x="338" y="109"/>
                  </a:lnTo>
                  <a:lnTo>
                    <a:pt x="339" y="109"/>
                  </a:lnTo>
                  <a:lnTo>
                    <a:pt x="340" y="109"/>
                  </a:lnTo>
                  <a:lnTo>
                    <a:pt x="340" y="110"/>
                  </a:lnTo>
                  <a:lnTo>
                    <a:pt x="341" y="110"/>
                  </a:lnTo>
                  <a:lnTo>
                    <a:pt x="341" y="110"/>
                  </a:lnTo>
                  <a:lnTo>
                    <a:pt x="342" y="112"/>
                  </a:lnTo>
                  <a:lnTo>
                    <a:pt x="343" y="114"/>
                  </a:lnTo>
                  <a:lnTo>
                    <a:pt x="343" y="114"/>
                  </a:lnTo>
                  <a:lnTo>
                    <a:pt x="344" y="115"/>
                  </a:lnTo>
                  <a:lnTo>
                    <a:pt x="345" y="116"/>
                  </a:lnTo>
                  <a:lnTo>
                    <a:pt x="345" y="117"/>
                  </a:lnTo>
                  <a:lnTo>
                    <a:pt x="346" y="117"/>
                  </a:lnTo>
                  <a:lnTo>
                    <a:pt x="347" y="117"/>
                  </a:lnTo>
                  <a:lnTo>
                    <a:pt x="347" y="118"/>
                  </a:lnTo>
                  <a:lnTo>
                    <a:pt x="348" y="118"/>
                  </a:lnTo>
                  <a:lnTo>
                    <a:pt x="350" y="118"/>
                  </a:lnTo>
                  <a:lnTo>
                    <a:pt x="351" y="117"/>
                  </a:lnTo>
                  <a:lnTo>
                    <a:pt x="351" y="117"/>
                  </a:lnTo>
                  <a:lnTo>
                    <a:pt x="352" y="117"/>
                  </a:lnTo>
                  <a:lnTo>
                    <a:pt x="353" y="116"/>
                  </a:lnTo>
                  <a:lnTo>
                    <a:pt x="353" y="116"/>
                  </a:lnTo>
                  <a:lnTo>
                    <a:pt x="354" y="115"/>
                  </a:lnTo>
                  <a:lnTo>
                    <a:pt x="354" y="114"/>
                  </a:lnTo>
                  <a:lnTo>
                    <a:pt x="355" y="111"/>
                  </a:lnTo>
                  <a:lnTo>
                    <a:pt x="356" y="108"/>
                  </a:lnTo>
                  <a:lnTo>
                    <a:pt x="356" y="107"/>
                  </a:lnTo>
                  <a:lnTo>
                    <a:pt x="356" y="106"/>
                  </a:lnTo>
                  <a:lnTo>
                    <a:pt x="356" y="106"/>
                  </a:lnTo>
                  <a:lnTo>
                    <a:pt x="356" y="105"/>
                  </a:lnTo>
                  <a:lnTo>
                    <a:pt x="356" y="104"/>
                  </a:lnTo>
                  <a:lnTo>
                    <a:pt x="356" y="103"/>
                  </a:lnTo>
                  <a:lnTo>
                    <a:pt x="356" y="102"/>
                  </a:lnTo>
                  <a:lnTo>
                    <a:pt x="355" y="100"/>
                  </a:lnTo>
                  <a:lnTo>
                    <a:pt x="354" y="99"/>
                  </a:lnTo>
                  <a:lnTo>
                    <a:pt x="353" y="98"/>
                  </a:lnTo>
                  <a:lnTo>
                    <a:pt x="351" y="96"/>
                  </a:lnTo>
                  <a:lnTo>
                    <a:pt x="350" y="95"/>
                  </a:lnTo>
                  <a:lnTo>
                    <a:pt x="349" y="94"/>
                  </a:lnTo>
                  <a:lnTo>
                    <a:pt x="349" y="93"/>
                  </a:lnTo>
                  <a:lnTo>
                    <a:pt x="348" y="92"/>
                  </a:lnTo>
                  <a:lnTo>
                    <a:pt x="348" y="91"/>
                  </a:lnTo>
                  <a:lnTo>
                    <a:pt x="348" y="90"/>
                  </a:lnTo>
                  <a:lnTo>
                    <a:pt x="348" y="89"/>
                  </a:lnTo>
                  <a:lnTo>
                    <a:pt x="348" y="89"/>
                  </a:lnTo>
                  <a:lnTo>
                    <a:pt x="348" y="89"/>
                  </a:lnTo>
                  <a:lnTo>
                    <a:pt x="348" y="89"/>
                  </a:lnTo>
                  <a:lnTo>
                    <a:pt x="349" y="89"/>
                  </a:lnTo>
                  <a:lnTo>
                    <a:pt x="350" y="89"/>
                  </a:lnTo>
                  <a:lnTo>
                    <a:pt x="352" y="89"/>
                  </a:lnTo>
                  <a:lnTo>
                    <a:pt x="353" y="89"/>
                  </a:lnTo>
                  <a:lnTo>
                    <a:pt x="354" y="89"/>
                  </a:lnTo>
                  <a:lnTo>
                    <a:pt x="355" y="88"/>
                  </a:lnTo>
                  <a:lnTo>
                    <a:pt x="356" y="88"/>
                  </a:lnTo>
                  <a:lnTo>
                    <a:pt x="357" y="87"/>
                  </a:lnTo>
                  <a:lnTo>
                    <a:pt x="358" y="87"/>
                  </a:lnTo>
                  <a:lnTo>
                    <a:pt x="360" y="86"/>
                  </a:lnTo>
                  <a:lnTo>
                    <a:pt x="361" y="84"/>
                  </a:lnTo>
                  <a:lnTo>
                    <a:pt x="363" y="82"/>
                  </a:lnTo>
                  <a:lnTo>
                    <a:pt x="365" y="80"/>
                  </a:lnTo>
                  <a:lnTo>
                    <a:pt x="366" y="79"/>
                  </a:lnTo>
                  <a:lnTo>
                    <a:pt x="367" y="77"/>
                  </a:lnTo>
                  <a:lnTo>
                    <a:pt x="368" y="75"/>
                  </a:lnTo>
                  <a:lnTo>
                    <a:pt x="368" y="74"/>
                  </a:lnTo>
                  <a:lnTo>
                    <a:pt x="368" y="73"/>
                  </a:lnTo>
                  <a:lnTo>
                    <a:pt x="368" y="72"/>
                  </a:lnTo>
                  <a:lnTo>
                    <a:pt x="368" y="71"/>
                  </a:lnTo>
                  <a:lnTo>
                    <a:pt x="368" y="70"/>
                  </a:lnTo>
                  <a:lnTo>
                    <a:pt x="368" y="69"/>
                  </a:lnTo>
                  <a:lnTo>
                    <a:pt x="368" y="68"/>
                  </a:lnTo>
                  <a:lnTo>
                    <a:pt x="368" y="67"/>
                  </a:lnTo>
                  <a:lnTo>
                    <a:pt x="367" y="66"/>
                  </a:lnTo>
                  <a:lnTo>
                    <a:pt x="367" y="65"/>
                  </a:lnTo>
                  <a:lnTo>
                    <a:pt x="366" y="65"/>
                  </a:lnTo>
                  <a:lnTo>
                    <a:pt x="365" y="64"/>
                  </a:lnTo>
                  <a:lnTo>
                    <a:pt x="364" y="63"/>
                  </a:lnTo>
                  <a:lnTo>
                    <a:pt x="363" y="62"/>
                  </a:lnTo>
                  <a:lnTo>
                    <a:pt x="360" y="60"/>
                  </a:lnTo>
                  <a:lnTo>
                    <a:pt x="358" y="59"/>
                  </a:lnTo>
                  <a:lnTo>
                    <a:pt x="357" y="59"/>
                  </a:lnTo>
                  <a:lnTo>
                    <a:pt x="356" y="57"/>
                  </a:lnTo>
                  <a:lnTo>
                    <a:pt x="355" y="56"/>
                  </a:lnTo>
                  <a:lnTo>
                    <a:pt x="355" y="55"/>
                  </a:lnTo>
                  <a:lnTo>
                    <a:pt x="354" y="54"/>
                  </a:lnTo>
                  <a:lnTo>
                    <a:pt x="354" y="54"/>
                  </a:lnTo>
                  <a:lnTo>
                    <a:pt x="354" y="53"/>
                  </a:lnTo>
                  <a:lnTo>
                    <a:pt x="354" y="52"/>
                  </a:lnTo>
                  <a:lnTo>
                    <a:pt x="355" y="51"/>
                  </a:lnTo>
                  <a:lnTo>
                    <a:pt x="355" y="50"/>
                  </a:lnTo>
                  <a:lnTo>
                    <a:pt x="357" y="44"/>
                  </a:lnTo>
                  <a:lnTo>
                    <a:pt x="358" y="41"/>
                  </a:lnTo>
                  <a:lnTo>
                    <a:pt x="359" y="39"/>
                  </a:lnTo>
                  <a:lnTo>
                    <a:pt x="359" y="37"/>
                  </a:lnTo>
                  <a:lnTo>
                    <a:pt x="359" y="36"/>
                  </a:lnTo>
                  <a:lnTo>
                    <a:pt x="359" y="35"/>
                  </a:lnTo>
                  <a:lnTo>
                    <a:pt x="359" y="34"/>
                  </a:lnTo>
                  <a:lnTo>
                    <a:pt x="359" y="35"/>
                  </a:lnTo>
                  <a:lnTo>
                    <a:pt x="360" y="35"/>
                  </a:lnTo>
                  <a:lnTo>
                    <a:pt x="360" y="35"/>
                  </a:lnTo>
                  <a:lnTo>
                    <a:pt x="361" y="35"/>
                  </a:lnTo>
                  <a:lnTo>
                    <a:pt x="361" y="35"/>
                  </a:lnTo>
                  <a:lnTo>
                    <a:pt x="362" y="35"/>
                  </a:lnTo>
                  <a:lnTo>
                    <a:pt x="363" y="35"/>
                  </a:lnTo>
                  <a:lnTo>
                    <a:pt x="363" y="35"/>
                  </a:lnTo>
                  <a:lnTo>
                    <a:pt x="364" y="34"/>
                  </a:lnTo>
                  <a:lnTo>
                    <a:pt x="365" y="33"/>
                  </a:lnTo>
                  <a:lnTo>
                    <a:pt x="367" y="32"/>
                  </a:lnTo>
                  <a:lnTo>
                    <a:pt x="368" y="30"/>
                  </a:lnTo>
                  <a:lnTo>
                    <a:pt x="371" y="27"/>
                  </a:lnTo>
                  <a:lnTo>
                    <a:pt x="371" y="27"/>
                  </a:lnTo>
                  <a:lnTo>
                    <a:pt x="372" y="26"/>
                  </a:lnTo>
                  <a:lnTo>
                    <a:pt x="373" y="25"/>
                  </a:lnTo>
                  <a:lnTo>
                    <a:pt x="375" y="25"/>
                  </a:lnTo>
                  <a:lnTo>
                    <a:pt x="376" y="24"/>
                  </a:lnTo>
                  <a:lnTo>
                    <a:pt x="377" y="24"/>
                  </a:lnTo>
                  <a:lnTo>
                    <a:pt x="378" y="24"/>
                  </a:lnTo>
                  <a:lnTo>
                    <a:pt x="379" y="24"/>
                  </a:lnTo>
                  <a:lnTo>
                    <a:pt x="380" y="24"/>
                  </a:lnTo>
                  <a:lnTo>
                    <a:pt x="380" y="24"/>
                  </a:lnTo>
                  <a:lnTo>
                    <a:pt x="382" y="24"/>
                  </a:lnTo>
                  <a:lnTo>
                    <a:pt x="383" y="25"/>
                  </a:lnTo>
                  <a:lnTo>
                    <a:pt x="384" y="26"/>
                  </a:lnTo>
                  <a:lnTo>
                    <a:pt x="385" y="26"/>
                  </a:lnTo>
                  <a:lnTo>
                    <a:pt x="386" y="26"/>
                  </a:lnTo>
                  <a:lnTo>
                    <a:pt x="388" y="26"/>
                  </a:lnTo>
                  <a:lnTo>
                    <a:pt x="391" y="25"/>
                  </a:lnTo>
                  <a:lnTo>
                    <a:pt x="393" y="25"/>
                  </a:lnTo>
                  <a:lnTo>
                    <a:pt x="397" y="24"/>
                  </a:lnTo>
                  <a:lnTo>
                    <a:pt x="399" y="24"/>
                  </a:lnTo>
                  <a:lnTo>
                    <a:pt x="400" y="24"/>
                  </a:lnTo>
                  <a:lnTo>
                    <a:pt x="401" y="24"/>
                  </a:lnTo>
                  <a:lnTo>
                    <a:pt x="402" y="24"/>
                  </a:lnTo>
                  <a:lnTo>
                    <a:pt x="408" y="25"/>
                  </a:lnTo>
                  <a:lnTo>
                    <a:pt x="410" y="25"/>
                  </a:lnTo>
                  <a:lnTo>
                    <a:pt x="412" y="26"/>
                  </a:lnTo>
                  <a:lnTo>
                    <a:pt x="415" y="26"/>
                  </a:lnTo>
                  <a:lnTo>
                    <a:pt x="417" y="25"/>
                  </a:lnTo>
                  <a:lnTo>
                    <a:pt x="419" y="25"/>
                  </a:lnTo>
                  <a:lnTo>
                    <a:pt x="420" y="25"/>
                  </a:lnTo>
                  <a:lnTo>
                    <a:pt x="420" y="25"/>
                  </a:lnTo>
                  <a:lnTo>
                    <a:pt x="421" y="24"/>
                  </a:lnTo>
                  <a:lnTo>
                    <a:pt x="422" y="23"/>
                  </a:lnTo>
                  <a:lnTo>
                    <a:pt x="422" y="23"/>
                  </a:lnTo>
                  <a:lnTo>
                    <a:pt x="423" y="21"/>
                  </a:lnTo>
                  <a:lnTo>
                    <a:pt x="424" y="20"/>
                  </a:lnTo>
                  <a:lnTo>
                    <a:pt x="424" y="18"/>
                  </a:lnTo>
                  <a:lnTo>
                    <a:pt x="427" y="7"/>
                  </a:lnTo>
                  <a:lnTo>
                    <a:pt x="428" y="4"/>
                  </a:lnTo>
                  <a:lnTo>
                    <a:pt x="428" y="2"/>
                  </a:lnTo>
                  <a:lnTo>
                    <a:pt x="429" y="1"/>
                  </a:lnTo>
                  <a:lnTo>
                    <a:pt x="430" y="0"/>
                  </a:lnTo>
                  <a:lnTo>
                    <a:pt x="430" y="0"/>
                  </a:lnTo>
                  <a:lnTo>
                    <a:pt x="430"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cs-CZ" dirty="0"/>
            </a:p>
          </p:txBody>
        </p:sp>
        <p:sp>
          <p:nvSpPr>
            <p:cNvPr id="138" name="Freeform 250">
              <a:extLst>
                <a:ext uri="{FF2B5EF4-FFF2-40B4-BE49-F238E27FC236}">
                  <a16:creationId xmlns:a16="http://schemas.microsoft.com/office/drawing/2014/main" id="{AECEC3D3-159C-4C91-B5B9-37222363D2E1}"/>
                </a:ext>
              </a:extLst>
            </p:cNvPr>
            <p:cNvSpPr>
              <a:spLocks/>
            </p:cNvSpPr>
            <p:nvPr/>
          </p:nvSpPr>
          <p:spPr bwMode="auto">
            <a:xfrm>
              <a:off x="7700981" y="5515808"/>
              <a:ext cx="931737" cy="864584"/>
            </a:xfrm>
            <a:custGeom>
              <a:avLst/>
              <a:gdLst>
                <a:gd name="T0" fmla="*/ 329 w 777"/>
                <a:gd name="T1" fmla="*/ 1 h 657"/>
                <a:gd name="T2" fmla="*/ 362 w 777"/>
                <a:gd name="T3" fmla="*/ 6 h 657"/>
                <a:gd name="T4" fmla="*/ 400 w 777"/>
                <a:gd name="T5" fmla="*/ 20 h 657"/>
                <a:gd name="T6" fmla="*/ 380 w 777"/>
                <a:gd name="T7" fmla="*/ 30 h 657"/>
                <a:gd name="T8" fmla="*/ 377 w 777"/>
                <a:gd name="T9" fmla="*/ 51 h 657"/>
                <a:gd name="T10" fmla="*/ 409 w 777"/>
                <a:gd name="T11" fmla="*/ 62 h 657"/>
                <a:gd name="T12" fmla="*/ 396 w 777"/>
                <a:gd name="T13" fmla="*/ 86 h 657"/>
                <a:gd name="T14" fmla="*/ 410 w 777"/>
                <a:gd name="T15" fmla="*/ 124 h 657"/>
                <a:gd name="T16" fmla="*/ 403 w 777"/>
                <a:gd name="T17" fmla="*/ 140 h 657"/>
                <a:gd name="T18" fmla="*/ 432 w 777"/>
                <a:gd name="T19" fmla="*/ 153 h 657"/>
                <a:gd name="T20" fmla="*/ 448 w 777"/>
                <a:gd name="T21" fmla="*/ 125 h 657"/>
                <a:gd name="T22" fmla="*/ 431 w 777"/>
                <a:gd name="T23" fmla="*/ 99 h 657"/>
                <a:gd name="T24" fmla="*/ 448 w 777"/>
                <a:gd name="T25" fmla="*/ 84 h 657"/>
                <a:gd name="T26" fmla="*/ 473 w 777"/>
                <a:gd name="T27" fmla="*/ 103 h 657"/>
                <a:gd name="T28" fmla="*/ 487 w 777"/>
                <a:gd name="T29" fmla="*/ 132 h 657"/>
                <a:gd name="T30" fmla="*/ 503 w 777"/>
                <a:gd name="T31" fmla="*/ 151 h 657"/>
                <a:gd name="T32" fmla="*/ 511 w 777"/>
                <a:gd name="T33" fmla="*/ 151 h 657"/>
                <a:gd name="T34" fmla="*/ 515 w 777"/>
                <a:gd name="T35" fmla="*/ 178 h 657"/>
                <a:gd name="T36" fmla="*/ 549 w 777"/>
                <a:gd name="T37" fmla="*/ 200 h 657"/>
                <a:gd name="T38" fmla="*/ 551 w 777"/>
                <a:gd name="T39" fmla="*/ 254 h 657"/>
                <a:gd name="T40" fmla="*/ 559 w 777"/>
                <a:gd name="T41" fmla="*/ 289 h 657"/>
                <a:gd name="T42" fmla="*/ 576 w 777"/>
                <a:gd name="T43" fmla="*/ 294 h 657"/>
                <a:gd name="T44" fmla="*/ 561 w 777"/>
                <a:gd name="T45" fmla="*/ 320 h 657"/>
                <a:gd name="T46" fmla="*/ 543 w 777"/>
                <a:gd name="T47" fmla="*/ 345 h 657"/>
                <a:gd name="T48" fmla="*/ 557 w 777"/>
                <a:gd name="T49" fmla="*/ 355 h 657"/>
                <a:gd name="T50" fmla="*/ 590 w 777"/>
                <a:gd name="T51" fmla="*/ 358 h 657"/>
                <a:gd name="T52" fmla="*/ 599 w 777"/>
                <a:gd name="T53" fmla="*/ 382 h 657"/>
                <a:gd name="T54" fmla="*/ 637 w 777"/>
                <a:gd name="T55" fmla="*/ 396 h 657"/>
                <a:gd name="T56" fmla="*/ 650 w 777"/>
                <a:gd name="T57" fmla="*/ 416 h 657"/>
                <a:gd name="T58" fmla="*/ 681 w 777"/>
                <a:gd name="T59" fmla="*/ 431 h 657"/>
                <a:gd name="T60" fmla="*/ 716 w 777"/>
                <a:gd name="T61" fmla="*/ 430 h 657"/>
                <a:gd name="T62" fmla="*/ 731 w 777"/>
                <a:gd name="T63" fmla="*/ 448 h 657"/>
                <a:gd name="T64" fmla="*/ 762 w 777"/>
                <a:gd name="T65" fmla="*/ 470 h 657"/>
                <a:gd name="T66" fmla="*/ 766 w 777"/>
                <a:gd name="T67" fmla="*/ 501 h 657"/>
                <a:gd name="T68" fmla="*/ 733 w 777"/>
                <a:gd name="T69" fmla="*/ 520 h 657"/>
                <a:gd name="T70" fmla="*/ 709 w 777"/>
                <a:gd name="T71" fmla="*/ 512 h 657"/>
                <a:gd name="T72" fmla="*/ 680 w 777"/>
                <a:gd name="T73" fmla="*/ 515 h 657"/>
                <a:gd name="T74" fmla="*/ 648 w 777"/>
                <a:gd name="T75" fmla="*/ 519 h 657"/>
                <a:gd name="T76" fmla="*/ 601 w 777"/>
                <a:gd name="T77" fmla="*/ 492 h 657"/>
                <a:gd name="T78" fmla="*/ 570 w 777"/>
                <a:gd name="T79" fmla="*/ 499 h 657"/>
                <a:gd name="T80" fmla="*/ 539 w 777"/>
                <a:gd name="T81" fmla="*/ 538 h 657"/>
                <a:gd name="T82" fmla="*/ 499 w 777"/>
                <a:gd name="T83" fmla="*/ 602 h 657"/>
                <a:gd name="T84" fmla="*/ 483 w 777"/>
                <a:gd name="T85" fmla="*/ 649 h 657"/>
                <a:gd name="T86" fmla="*/ 469 w 777"/>
                <a:gd name="T87" fmla="*/ 654 h 657"/>
                <a:gd name="T88" fmla="*/ 461 w 777"/>
                <a:gd name="T89" fmla="*/ 605 h 657"/>
                <a:gd name="T90" fmla="*/ 442 w 777"/>
                <a:gd name="T91" fmla="*/ 596 h 657"/>
                <a:gd name="T92" fmla="*/ 393 w 777"/>
                <a:gd name="T93" fmla="*/ 593 h 657"/>
                <a:gd name="T94" fmla="*/ 365 w 777"/>
                <a:gd name="T95" fmla="*/ 585 h 657"/>
                <a:gd name="T96" fmla="*/ 357 w 777"/>
                <a:gd name="T97" fmla="*/ 564 h 657"/>
                <a:gd name="T98" fmla="*/ 328 w 777"/>
                <a:gd name="T99" fmla="*/ 554 h 657"/>
                <a:gd name="T100" fmla="*/ 292 w 777"/>
                <a:gd name="T101" fmla="*/ 541 h 657"/>
                <a:gd name="T102" fmla="*/ 260 w 777"/>
                <a:gd name="T103" fmla="*/ 548 h 657"/>
                <a:gd name="T104" fmla="*/ 230 w 777"/>
                <a:gd name="T105" fmla="*/ 590 h 657"/>
                <a:gd name="T106" fmla="*/ 212 w 777"/>
                <a:gd name="T107" fmla="*/ 586 h 657"/>
                <a:gd name="T108" fmla="*/ 176 w 777"/>
                <a:gd name="T109" fmla="*/ 586 h 657"/>
                <a:gd name="T110" fmla="*/ 104 w 777"/>
                <a:gd name="T111" fmla="*/ 581 h 657"/>
                <a:gd name="T112" fmla="*/ 51 w 777"/>
                <a:gd name="T113" fmla="*/ 550 h 657"/>
                <a:gd name="T114" fmla="*/ 39 w 777"/>
                <a:gd name="T115" fmla="*/ 533 h 657"/>
                <a:gd name="T116" fmla="*/ 21 w 777"/>
                <a:gd name="T117" fmla="*/ 523 h 657"/>
                <a:gd name="T118" fmla="*/ 3 w 777"/>
                <a:gd name="T119" fmla="*/ 51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7" h="657">
                  <a:moveTo>
                    <a:pt x="296" y="0"/>
                  </a:moveTo>
                  <a:lnTo>
                    <a:pt x="297" y="0"/>
                  </a:lnTo>
                  <a:lnTo>
                    <a:pt x="297" y="0"/>
                  </a:lnTo>
                  <a:lnTo>
                    <a:pt x="299" y="1"/>
                  </a:lnTo>
                  <a:lnTo>
                    <a:pt x="303" y="2"/>
                  </a:lnTo>
                  <a:lnTo>
                    <a:pt x="305" y="2"/>
                  </a:lnTo>
                  <a:lnTo>
                    <a:pt x="308" y="3"/>
                  </a:lnTo>
                  <a:lnTo>
                    <a:pt x="312" y="3"/>
                  </a:lnTo>
                  <a:lnTo>
                    <a:pt x="314" y="3"/>
                  </a:lnTo>
                  <a:lnTo>
                    <a:pt x="316" y="3"/>
                  </a:lnTo>
                  <a:lnTo>
                    <a:pt x="318" y="2"/>
                  </a:lnTo>
                  <a:lnTo>
                    <a:pt x="322" y="1"/>
                  </a:lnTo>
                  <a:lnTo>
                    <a:pt x="323" y="1"/>
                  </a:lnTo>
                  <a:lnTo>
                    <a:pt x="324" y="1"/>
                  </a:lnTo>
                  <a:lnTo>
                    <a:pt x="325" y="1"/>
                  </a:lnTo>
                  <a:lnTo>
                    <a:pt x="327" y="1"/>
                  </a:lnTo>
                  <a:lnTo>
                    <a:pt x="329" y="1"/>
                  </a:lnTo>
                  <a:lnTo>
                    <a:pt x="332" y="3"/>
                  </a:lnTo>
                  <a:lnTo>
                    <a:pt x="333" y="3"/>
                  </a:lnTo>
                  <a:lnTo>
                    <a:pt x="334" y="3"/>
                  </a:lnTo>
                  <a:lnTo>
                    <a:pt x="335" y="3"/>
                  </a:lnTo>
                  <a:lnTo>
                    <a:pt x="336" y="3"/>
                  </a:lnTo>
                  <a:lnTo>
                    <a:pt x="340" y="2"/>
                  </a:lnTo>
                  <a:lnTo>
                    <a:pt x="342" y="2"/>
                  </a:lnTo>
                  <a:lnTo>
                    <a:pt x="343" y="2"/>
                  </a:lnTo>
                  <a:lnTo>
                    <a:pt x="345" y="2"/>
                  </a:lnTo>
                  <a:lnTo>
                    <a:pt x="348" y="2"/>
                  </a:lnTo>
                  <a:lnTo>
                    <a:pt x="352" y="3"/>
                  </a:lnTo>
                  <a:lnTo>
                    <a:pt x="353" y="3"/>
                  </a:lnTo>
                  <a:lnTo>
                    <a:pt x="355" y="3"/>
                  </a:lnTo>
                  <a:lnTo>
                    <a:pt x="357" y="4"/>
                  </a:lnTo>
                  <a:lnTo>
                    <a:pt x="359" y="4"/>
                  </a:lnTo>
                  <a:lnTo>
                    <a:pt x="361" y="5"/>
                  </a:lnTo>
                  <a:lnTo>
                    <a:pt x="362" y="6"/>
                  </a:lnTo>
                  <a:lnTo>
                    <a:pt x="366" y="8"/>
                  </a:lnTo>
                  <a:lnTo>
                    <a:pt x="376" y="12"/>
                  </a:lnTo>
                  <a:lnTo>
                    <a:pt x="378" y="13"/>
                  </a:lnTo>
                  <a:lnTo>
                    <a:pt x="380" y="14"/>
                  </a:lnTo>
                  <a:lnTo>
                    <a:pt x="383" y="15"/>
                  </a:lnTo>
                  <a:lnTo>
                    <a:pt x="385" y="16"/>
                  </a:lnTo>
                  <a:lnTo>
                    <a:pt x="388" y="17"/>
                  </a:lnTo>
                  <a:lnTo>
                    <a:pt x="390" y="18"/>
                  </a:lnTo>
                  <a:lnTo>
                    <a:pt x="392" y="18"/>
                  </a:lnTo>
                  <a:lnTo>
                    <a:pt x="394" y="18"/>
                  </a:lnTo>
                  <a:lnTo>
                    <a:pt x="396" y="19"/>
                  </a:lnTo>
                  <a:lnTo>
                    <a:pt x="398" y="19"/>
                  </a:lnTo>
                  <a:lnTo>
                    <a:pt x="400" y="18"/>
                  </a:lnTo>
                  <a:lnTo>
                    <a:pt x="400" y="18"/>
                  </a:lnTo>
                  <a:lnTo>
                    <a:pt x="401" y="18"/>
                  </a:lnTo>
                  <a:lnTo>
                    <a:pt x="400" y="19"/>
                  </a:lnTo>
                  <a:lnTo>
                    <a:pt x="400" y="20"/>
                  </a:lnTo>
                  <a:lnTo>
                    <a:pt x="399" y="21"/>
                  </a:lnTo>
                  <a:lnTo>
                    <a:pt x="399" y="22"/>
                  </a:lnTo>
                  <a:lnTo>
                    <a:pt x="398" y="24"/>
                  </a:lnTo>
                  <a:lnTo>
                    <a:pt x="397" y="28"/>
                  </a:lnTo>
                  <a:lnTo>
                    <a:pt x="397" y="29"/>
                  </a:lnTo>
                  <a:lnTo>
                    <a:pt x="397" y="29"/>
                  </a:lnTo>
                  <a:lnTo>
                    <a:pt x="396" y="30"/>
                  </a:lnTo>
                  <a:lnTo>
                    <a:pt x="396" y="31"/>
                  </a:lnTo>
                  <a:lnTo>
                    <a:pt x="395" y="31"/>
                  </a:lnTo>
                  <a:lnTo>
                    <a:pt x="395" y="32"/>
                  </a:lnTo>
                  <a:lnTo>
                    <a:pt x="394" y="32"/>
                  </a:lnTo>
                  <a:lnTo>
                    <a:pt x="393" y="32"/>
                  </a:lnTo>
                  <a:lnTo>
                    <a:pt x="392" y="32"/>
                  </a:lnTo>
                  <a:lnTo>
                    <a:pt x="391" y="32"/>
                  </a:lnTo>
                  <a:lnTo>
                    <a:pt x="390" y="32"/>
                  </a:lnTo>
                  <a:lnTo>
                    <a:pt x="384" y="31"/>
                  </a:lnTo>
                  <a:lnTo>
                    <a:pt x="380" y="30"/>
                  </a:lnTo>
                  <a:lnTo>
                    <a:pt x="379" y="30"/>
                  </a:lnTo>
                  <a:lnTo>
                    <a:pt x="378" y="30"/>
                  </a:lnTo>
                  <a:lnTo>
                    <a:pt x="378" y="31"/>
                  </a:lnTo>
                  <a:lnTo>
                    <a:pt x="377" y="31"/>
                  </a:lnTo>
                  <a:lnTo>
                    <a:pt x="377" y="32"/>
                  </a:lnTo>
                  <a:lnTo>
                    <a:pt x="377" y="33"/>
                  </a:lnTo>
                  <a:lnTo>
                    <a:pt x="376" y="34"/>
                  </a:lnTo>
                  <a:lnTo>
                    <a:pt x="376" y="36"/>
                  </a:lnTo>
                  <a:lnTo>
                    <a:pt x="376" y="37"/>
                  </a:lnTo>
                  <a:lnTo>
                    <a:pt x="376" y="38"/>
                  </a:lnTo>
                  <a:lnTo>
                    <a:pt x="376" y="42"/>
                  </a:lnTo>
                  <a:lnTo>
                    <a:pt x="376" y="43"/>
                  </a:lnTo>
                  <a:lnTo>
                    <a:pt x="376" y="45"/>
                  </a:lnTo>
                  <a:lnTo>
                    <a:pt x="376" y="48"/>
                  </a:lnTo>
                  <a:lnTo>
                    <a:pt x="376" y="50"/>
                  </a:lnTo>
                  <a:lnTo>
                    <a:pt x="376" y="51"/>
                  </a:lnTo>
                  <a:lnTo>
                    <a:pt x="377" y="51"/>
                  </a:lnTo>
                  <a:lnTo>
                    <a:pt x="377" y="52"/>
                  </a:lnTo>
                  <a:lnTo>
                    <a:pt x="377" y="53"/>
                  </a:lnTo>
                  <a:lnTo>
                    <a:pt x="378" y="53"/>
                  </a:lnTo>
                  <a:lnTo>
                    <a:pt x="378" y="54"/>
                  </a:lnTo>
                  <a:lnTo>
                    <a:pt x="379" y="54"/>
                  </a:lnTo>
                  <a:lnTo>
                    <a:pt x="380" y="54"/>
                  </a:lnTo>
                  <a:lnTo>
                    <a:pt x="384" y="56"/>
                  </a:lnTo>
                  <a:lnTo>
                    <a:pt x="388" y="57"/>
                  </a:lnTo>
                  <a:lnTo>
                    <a:pt x="394" y="58"/>
                  </a:lnTo>
                  <a:lnTo>
                    <a:pt x="397" y="59"/>
                  </a:lnTo>
                  <a:lnTo>
                    <a:pt x="399" y="60"/>
                  </a:lnTo>
                  <a:lnTo>
                    <a:pt x="401" y="60"/>
                  </a:lnTo>
                  <a:lnTo>
                    <a:pt x="404" y="60"/>
                  </a:lnTo>
                  <a:lnTo>
                    <a:pt x="407" y="61"/>
                  </a:lnTo>
                  <a:lnTo>
                    <a:pt x="408" y="61"/>
                  </a:lnTo>
                  <a:lnTo>
                    <a:pt x="408" y="61"/>
                  </a:lnTo>
                  <a:lnTo>
                    <a:pt x="409" y="62"/>
                  </a:lnTo>
                  <a:lnTo>
                    <a:pt x="409" y="62"/>
                  </a:lnTo>
                  <a:lnTo>
                    <a:pt x="409" y="62"/>
                  </a:lnTo>
                  <a:lnTo>
                    <a:pt x="409" y="63"/>
                  </a:lnTo>
                  <a:lnTo>
                    <a:pt x="408" y="63"/>
                  </a:lnTo>
                  <a:lnTo>
                    <a:pt x="407" y="64"/>
                  </a:lnTo>
                  <a:lnTo>
                    <a:pt x="406" y="65"/>
                  </a:lnTo>
                  <a:lnTo>
                    <a:pt x="405" y="66"/>
                  </a:lnTo>
                  <a:lnTo>
                    <a:pt x="404" y="67"/>
                  </a:lnTo>
                  <a:lnTo>
                    <a:pt x="403" y="68"/>
                  </a:lnTo>
                  <a:lnTo>
                    <a:pt x="402" y="71"/>
                  </a:lnTo>
                  <a:lnTo>
                    <a:pt x="401" y="73"/>
                  </a:lnTo>
                  <a:lnTo>
                    <a:pt x="398" y="77"/>
                  </a:lnTo>
                  <a:lnTo>
                    <a:pt x="397" y="78"/>
                  </a:lnTo>
                  <a:lnTo>
                    <a:pt x="397" y="80"/>
                  </a:lnTo>
                  <a:lnTo>
                    <a:pt x="396" y="82"/>
                  </a:lnTo>
                  <a:lnTo>
                    <a:pt x="396" y="84"/>
                  </a:lnTo>
                  <a:lnTo>
                    <a:pt x="396" y="86"/>
                  </a:lnTo>
                  <a:lnTo>
                    <a:pt x="396" y="88"/>
                  </a:lnTo>
                  <a:lnTo>
                    <a:pt x="397" y="90"/>
                  </a:lnTo>
                  <a:lnTo>
                    <a:pt x="397" y="92"/>
                  </a:lnTo>
                  <a:lnTo>
                    <a:pt x="398" y="97"/>
                  </a:lnTo>
                  <a:lnTo>
                    <a:pt x="400" y="102"/>
                  </a:lnTo>
                  <a:lnTo>
                    <a:pt x="401" y="106"/>
                  </a:lnTo>
                  <a:lnTo>
                    <a:pt x="402" y="108"/>
                  </a:lnTo>
                  <a:lnTo>
                    <a:pt x="402" y="109"/>
                  </a:lnTo>
                  <a:lnTo>
                    <a:pt x="403" y="110"/>
                  </a:lnTo>
                  <a:lnTo>
                    <a:pt x="404" y="112"/>
                  </a:lnTo>
                  <a:lnTo>
                    <a:pt x="407" y="116"/>
                  </a:lnTo>
                  <a:lnTo>
                    <a:pt x="408" y="117"/>
                  </a:lnTo>
                  <a:lnTo>
                    <a:pt x="408" y="119"/>
                  </a:lnTo>
                  <a:lnTo>
                    <a:pt x="409" y="120"/>
                  </a:lnTo>
                  <a:lnTo>
                    <a:pt x="410" y="122"/>
                  </a:lnTo>
                  <a:lnTo>
                    <a:pt x="410" y="123"/>
                  </a:lnTo>
                  <a:lnTo>
                    <a:pt x="410" y="124"/>
                  </a:lnTo>
                  <a:lnTo>
                    <a:pt x="410" y="125"/>
                  </a:lnTo>
                  <a:lnTo>
                    <a:pt x="410" y="126"/>
                  </a:lnTo>
                  <a:lnTo>
                    <a:pt x="409" y="126"/>
                  </a:lnTo>
                  <a:lnTo>
                    <a:pt x="409" y="127"/>
                  </a:lnTo>
                  <a:lnTo>
                    <a:pt x="408" y="128"/>
                  </a:lnTo>
                  <a:lnTo>
                    <a:pt x="406" y="130"/>
                  </a:lnTo>
                  <a:lnTo>
                    <a:pt x="405" y="131"/>
                  </a:lnTo>
                  <a:lnTo>
                    <a:pt x="404" y="132"/>
                  </a:lnTo>
                  <a:lnTo>
                    <a:pt x="404" y="133"/>
                  </a:lnTo>
                  <a:lnTo>
                    <a:pt x="403" y="134"/>
                  </a:lnTo>
                  <a:lnTo>
                    <a:pt x="403" y="135"/>
                  </a:lnTo>
                  <a:lnTo>
                    <a:pt x="403" y="136"/>
                  </a:lnTo>
                  <a:lnTo>
                    <a:pt x="402" y="137"/>
                  </a:lnTo>
                  <a:lnTo>
                    <a:pt x="402" y="138"/>
                  </a:lnTo>
                  <a:lnTo>
                    <a:pt x="402" y="139"/>
                  </a:lnTo>
                  <a:lnTo>
                    <a:pt x="403" y="140"/>
                  </a:lnTo>
                  <a:lnTo>
                    <a:pt x="403" y="140"/>
                  </a:lnTo>
                  <a:lnTo>
                    <a:pt x="404" y="141"/>
                  </a:lnTo>
                  <a:lnTo>
                    <a:pt x="404" y="142"/>
                  </a:lnTo>
                  <a:lnTo>
                    <a:pt x="406" y="144"/>
                  </a:lnTo>
                  <a:lnTo>
                    <a:pt x="407" y="145"/>
                  </a:lnTo>
                  <a:lnTo>
                    <a:pt x="408" y="146"/>
                  </a:lnTo>
                  <a:lnTo>
                    <a:pt x="410" y="148"/>
                  </a:lnTo>
                  <a:lnTo>
                    <a:pt x="415" y="151"/>
                  </a:lnTo>
                  <a:lnTo>
                    <a:pt x="417" y="153"/>
                  </a:lnTo>
                  <a:lnTo>
                    <a:pt x="419" y="154"/>
                  </a:lnTo>
                  <a:lnTo>
                    <a:pt x="422" y="155"/>
                  </a:lnTo>
                  <a:lnTo>
                    <a:pt x="424" y="155"/>
                  </a:lnTo>
                  <a:lnTo>
                    <a:pt x="425" y="156"/>
                  </a:lnTo>
                  <a:lnTo>
                    <a:pt x="427" y="156"/>
                  </a:lnTo>
                  <a:lnTo>
                    <a:pt x="428" y="155"/>
                  </a:lnTo>
                  <a:lnTo>
                    <a:pt x="429" y="155"/>
                  </a:lnTo>
                  <a:lnTo>
                    <a:pt x="430" y="154"/>
                  </a:lnTo>
                  <a:lnTo>
                    <a:pt x="432" y="153"/>
                  </a:lnTo>
                  <a:lnTo>
                    <a:pt x="434" y="152"/>
                  </a:lnTo>
                  <a:lnTo>
                    <a:pt x="436" y="150"/>
                  </a:lnTo>
                  <a:lnTo>
                    <a:pt x="437" y="148"/>
                  </a:lnTo>
                  <a:lnTo>
                    <a:pt x="438" y="147"/>
                  </a:lnTo>
                  <a:lnTo>
                    <a:pt x="439" y="146"/>
                  </a:lnTo>
                  <a:lnTo>
                    <a:pt x="440" y="144"/>
                  </a:lnTo>
                  <a:lnTo>
                    <a:pt x="441" y="142"/>
                  </a:lnTo>
                  <a:lnTo>
                    <a:pt x="442" y="138"/>
                  </a:lnTo>
                  <a:lnTo>
                    <a:pt x="444" y="135"/>
                  </a:lnTo>
                  <a:lnTo>
                    <a:pt x="445" y="133"/>
                  </a:lnTo>
                  <a:lnTo>
                    <a:pt x="447" y="131"/>
                  </a:lnTo>
                  <a:lnTo>
                    <a:pt x="447" y="129"/>
                  </a:lnTo>
                  <a:lnTo>
                    <a:pt x="448" y="129"/>
                  </a:lnTo>
                  <a:lnTo>
                    <a:pt x="448" y="128"/>
                  </a:lnTo>
                  <a:lnTo>
                    <a:pt x="448" y="127"/>
                  </a:lnTo>
                  <a:lnTo>
                    <a:pt x="448" y="126"/>
                  </a:lnTo>
                  <a:lnTo>
                    <a:pt x="448" y="125"/>
                  </a:lnTo>
                  <a:lnTo>
                    <a:pt x="447" y="124"/>
                  </a:lnTo>
                  <a:lnTo>
                    <a:pt x="447" y="123"/>
                  </a:lnTo>
                  <a:lnTo>
                    <a:pt x="447" y="122"/>
                  </a:lnTo>
                  <a:lnTo>
                    <a:pt x="446" y="120"/>
                  </a:lnTo>
                  <a:lnTo>
                    <a:pt x="444" y="117"/>
                  </a:lnTo>
                  <a:lnTo>
                    <a:pt x="444" y="117"/>
                  </a:lnTo>
                  <a:lnTo>
                    <a:pt x="443" y="115"/>
                  </a:lnTo>
                  <a:lnTo>
                    <a:pt x="442" y="113"/>
                  </a:lnTo>
                  <a:lnTo>
                    <a:pt x="442" y="112"/>
                  </a:lnTo>
                  <a:lnTo>
                    <a:pt x="442" y="111"/>
                  </a:lnTo>
                  <a:lnTo>
                    <a:pt x="441" y="110"/>
                  </a:lnTo>
                  <a:lnTo>
                    <a:pt x="440" y="109"/>
                  </a:lnTo>
                  <a:lnTo>
                    <a:pt x="433" y="102"/>
                  </a:lnTo>
                  <a:lnTo>
                    <a:pt x="432" y="101"/>
                  </a:lnTo>
                  <a:lnTo>
                    <a:pt x="432" y="101"/>
                  </a:lnTo>
                  <a:lnTo>
                    <a:pt x="431" y="100"/>
                  </a:lnTo>
                  <a:lnTo>
                    <a:pt x="431" y="99"/>
                  </a:lnTo>
                  <a:lnTo>
                    <a:pt x="430" y="98"/>
                  </a:lnTo>
                  <a:lnTo>
                    <a:pt x="430" y="97"/>
                  </a:lnTo>
                  <a:lnTo>
                    <a:pt x="429" y="96"/>
                  </a:lnTo>
                  <a:lnTo>
                    <a:pt x="429" y="96"/>
                  </a:lnTo>
                  <a:lnTo>
                    <a:pt x="429" y="96"/>
                  </a:lnTo>
                  <a:lnTo>
                    <a:pt x="430" y="95"/>
                  </a:lnTo>
                  <a:lnTo>
                    <a:pt x="430" y="95"/>
                  </a:lnTo>
                  <a:lnTo>
                    <a:pt x="430" y="94"/>
                  </a:lnTo>
                  <a:lnTo>
                    <a:pt x="432" y="92"/>
                  </a:lnTo>
                  <a:lnTo>
                    <a:pt x="434" y="90"/>
                  </a:lnTo>
                  <a:lnTo>
                    <a:pt x="436" y="89"/>
                  </a:lnTo>
                  <a:lnTo>
                    <a:pt x="438" y="88"/>
                  </a:lnTo>
                  <a:lnTo>
                    <a:pt x="441" y="86"/>
                  </a:lnTo>
                  <a:lnTo>
                    <a:pt x="443" y="85"/>
                  </a:lnTo>
                  <a:lnTo>
                    <a:pt x="445" y="85"/>
                  </a:lnTo>
                  <a:lnTo>
                    <a:pt x="446" y="84"/>
                  </a:lnTo>
                  <a:lnTo>
                    <a:pt x="448" y="84"/>
                  </a:lnTo>
                  <a:lnTo>
                    <a:pt x="449" y="84"/>
                  </a:lnTo>
                  <a:lnTo>
                    <a:pt x="451" y="84"/>
                  </a:lnTo>
                  <a:lnTo>
                    <a:pt x="453" y="85"/>
                  </a:lnTo>
                  <a:lnTo>
                    <a:pt x="457" y="86"/>
                  </a:lnTo>
                  <a:lnTo>
                    <a:pt x="459" y="87"/>
                  </a:lnTo>
                  <a:lnTo>
                    <a:pt x="460" y="87"/>
                  </a:lnTo>
                  <a:lnTo>
                    <a:pt x="461" y="87"/>
                  </a:lnTo>
                  <a:lnTo>
                    <a:pt x="462" y="88"/>
                  </a:lnTo>
                  <a:lnTo>
                    <a:pt x="463" y="89"/>
                  </a:lnTo>
                  <a:lnTo>
                    <a:pt x="464" y="90"/>
                  </a:lnTo>
                  <a:lnTo>
                    <a:pt x="466" y="92"/>
                  </a:lnTo>
                  <a:lnTo>
                    <a:pt x="467" y="94"/>
                  </a:lnTo>
                  <a:lnTo>
                    <a:pt x="467" y="94"/>
                  </a:lnTo>
                  <a:lnTo>
                    <a:pt x="468" y="97"/>
                  </a:lnTo>
                  <a:lnTo>
                    <a:pt x="470" y="99"/>
                  </a:lnTo>
                  <a:lnTo>
                    <a:pt x="471" y="100"/>
                  </a:lnTo>
                  <a:lnTo>
                    <a:pt x="473" y="103"/>
                  </a:lnTo>
                  <a:lnTo>
                    <a:pt x="474" y="104"/>
                  </a:lnTo>
                  <a:lnTo>
                    <a:pt x="474" y="105"/>
                  </a:lnTo>
                  <a:lnTo>
                    <a:pt x="475" y="107"/>
                  </a:lnTo>
                  <a:lnTo>
                    <a:pt x="476" y="107"/>
                  </a:lnTo>
                  <a:lnTo>
                    <a:pt x="477" y="108"/>
                  </a:lnTo>
                  <a:lnTo>
                    <a:pt x="478" y="110"/>
                  </a:lnTo>
                  <a:lnTo>
                    <a:pt x="479" y="111"/>
                  </a:lnTo>
                  <a:lnTo>
                    <a:pt x="479" y="113"/>
                  </a:lnTo>
                  <a:lnTo>
                    <a:pt x="480" y="114"/>
                  </a:lnTo>
                  <a:lnTo>
                    <a:pt x="481" y="118"/>
                  </a:lnTo>
                  <a:lnTo>
                    <a:pt x="483" y="123"/>
                  </a:lnTo>
                  <a:lnTo>
                    <a:pt x="484" y="127"/>
                  </a:lnTo>
                  <a:lnTo>
                    <a:pt x="484" y="128"/>
                  </a:lnTo>
                  <a:lnTo>
                    <a:pt x="485" y="129"/>
                  </a:lnTo>
                  <a:lnTo>
                    <a:pt x="486" y="130"/>
                  </a:lnTo>
                  <a:lnTo>
                    <a:pt x="486" y="131"/>
                  </a:lnTo>
                  <a:lnTo>
                    <a:pt x="487" y="132"/>
                  </a:lnTo>
                  <a:lnTo>
                    <a:pt x="490" y="135"/>
                  </a:lnTo>
                  <a:lnTo>
                    <a:pt x="491" y="135"/>
                  </a:lnTo>
                  <a:lnTo>
                    <a:pt x="491" y="136"/>
                  </a:lnTo>
                  <a:lnTo>
                    <a:pt x="492" y="137"/>
                  </a:lnTo>
                  <a:lnTo>
                    <a:pt x="492" y="138"/>
                  </a:lnTo>
                  <a:lnTo>
                    <a:pt x="494" y="141"/>
                  </a:lnTo>
                  <a:lnTo>
                    <a:pt x="495" y="143"/>
                  </a:lnTo>
                  <a:lnTo>
                    <a:pt x="495" y="144"/>
                  </a:lnTo>
                  <a:lnTo>
                    <a:pt x="497" y="145"/>
                  </a:lnTo>
                  <a:lnTo>
                    <a:pt x="498" y="147"/>
                  </a:lnTo>
                  <a:lnTo>
                    <a:pt x="499" y="148"/>
                  </a:lnTo>
                  <a:lnTo>
                    <a:pt x="500" y="149"/>
                  </a:lnTo>
                  <a:lnTo>
                    <a:pt x="500" y="149"/>
                  </a:lnTo>
                  <a:lnTo>
                    <a:pt x="501" y="150"/>
                  </a:lnTo>
                  <a:lnTo>
                    <a:pt x="502" y="150"/>
                  </a:lnTo>
                  <a:lnTo>
                    <a:pt x="502" y="150"/>
                  </a:lnTo>
                  <a:lnTo>
                    <a:pt x="503" y="151"/>
                  </a:lnTo>
                  <a:lnTo>
                    <a:pt x="503" y="151"/>
                  </a:lnTo>
                  <a:lnTo>
                    <a:pt x="504" y="151"/>
                  </a:lnTo>
                  <a:lnTo>
                    <a:pt x="505" y="150"/>
                  </a:lnTo>
                  <a:lnTo>
                    <a:pt x="505" y="150"/>
                  </a:lnTo>
                  <a:lnTo>
                    <a:pt x="506" y="150"/>
                  </a:lnTo>
                  <a:lnTo>
                    <a:pt x="506" y="149"/>
                  </a:lnTo>
                  <a:lnTo>
                    <a:pt x="507" y="147"/>
                  </a:lnTo>
                  <a:lnTo>
                    <a:pt x="508" y="146"/>
                  </a:lnTo>
                  <a:lnTo>
                    <a:pt x="508" y="146"/>
                  </a:lnTo>
                  <a:lnTo>
                    <a:pt x="509" y="146"/>
                  </a:lnTo>
                  <a:lnTo>
                    <a:pt x="509" y="146"/>
                  </a:lnTo>
                  <a:lnTo>
                    <a:pt x="510" y="146"/>
                  </a:lnTo>
                  <a:lnTo>
                    <a:pt x="510" y="146"/>
                  </a:lnTo>
                  <a:lnTo>
                    <a:pt x="510" y="147"/>
                  </a:lnTo>
                  <a:lnTo>
                    <a:pt x="510" y="148"/>
                  </a:lnTo>
                  <a:lnTo>
                    <a:pt x="511" y="149"/>
                  </a:lnTo>
                  <a:lnTo>
                    <a:pt x="511" y="151"/>
                  </a:lnTo>
                  <a:lnTo>
                    <a:pt x="511" y="153"/>
                  </a:lnTo>
                  <a:lnTo>
                    <a:pt x="510" y="155"/>
                  </a:lnTo>
                  <a:lnTo>
                    <a:pt x="510" y="158"/>
                  </a:lnTo>
                  <a:lnTo>
                    <a:pt x="510" y="159"/>
                  </a:lnTo>
                  <a:lnTo>
                    <a:pt x="509" y="164"/>
                  </a:lnTo>
                  <a:lnTo>
                    <a:pt x="508" y="168"/>
                  </a:lnTo>
                  <a:lnTo>
                    <a:pt x="508" y="171"/>
                  </a:lnTo>
                  <a:lnTo>
                    <a:pt x="508" y="172"/>
                  </a:lnTo>
                  <a:lnTo>
                    <a:pt x="508" y="172"/>
                  </a:lnTo>
                  <a:lnTo>
                    <a:pt x="508" y="173"/>
                  </a:lnTo>
                  <a:lnTo>
                    <a:pt x="508" y="173"/>
                  </a:lnTo>
                  <a:lnTo>
                    <a:pt x="509" y="174"/>
                  </a:lnTo>
                  <a:lnTo>
                    <a:pt x="509" y="175"/>
                  </a:lnTo>
                  <a:lnTo>
                    <a:pt x="510" y="175"/>
                  </a:lnTo>
                  <a:lnTo>
                    <a:pt x="511" y="176"/>
                  </a:lnTo>
                  <a:lnTo>
                    <a:pt x="512" y="177"/>
                  </a:lnTo>
                  <a:lnTo>
                    <a:pt x="515" y="178"/>
                  </a:lnTo>
                  <a:lnTo>
                    <a:pt x="517" y="180"/>
                  </a:lnTo>
                  <a:lnTo>
                    <a:pt x="520" y="181"/>
                  </a:lnTo>
                  <a:lnTo>
                    <a:pt x="522" y="182"/>
                  </a:lnTo>
                  <a:lnTo>
                    <a:pt x="526" y="183"/>
                  </a:lnTo>
                  <a:lnTo>
                    <a:pt x="530" y="184"/>
                  </a:lnTo>
                  <a:lnTo>
                    <a:pt x="532" y="185"/>
                  </a:lnTo>
                  <a:lnTo>
                    <a:pt x="534" y="186"/>
                  </a:lnTo>
                  <a:lnTo>
                    <a:pt x="537" y="187"/>
                  </a:lnTo>
                  <a:lnTo>
                    <a:pt x="538" y="188"/>
                  </a:lnTo>
                  <a:lnTo>
                    <a:pt x="540" y="190"/>
                  </a:lnTo>
                  <a:lnTo>
                    <a:pt x="544" y="193"/>
                  </a:lnTo>
                  <a:lnTo>
                    <a:pt x="546" y="194"/>
                  </a:lnTo>
                  <a:lnTo>
                    <a:pt x="546" y="195"/>
                  </a:lnTo>
                  <a:lnTo>
                    <a:pt x="547" y="196"/>
                  </a:lnTo>
                  <a:lnTo>
                    <a:pt x="548" y="197"/>
                  </a:lnTo>
                  <a:lnTo>
                    <a:pt x="548" y="198"/>
                  </a:lnTo>
                  <a:lnTo>
                    <a:pt x="549" y="200"/>
                  </a:lnTo>
                  <a:lnTo>
                    <a:pt x="551" y="207"/>
                  </a:lnTo>
                  <a:lnTo>
                    <a:pt x="552" y="211"/>
                  </a:lnTo>
                  <a:lnTo>
                    <a:pt x="553" y="213"/>
                  </a:lnTo>
                  <a:lnTo>
                    <a:pt x="555" y="218"/>
                  </a:lnTo>
                  <a:lnTo>
                    <a:pt x="557" y="224"/>
                  </a:lnTo>
                  <a:lnTo>
                    <a:pt x="558" y="226"/>
                  </a:lnTo>
                  <a:lnTo>
                    <a:pt x="558" y="226"/>
                  </a:lnTo>
                  <a:lnTo>
                    <a:pt x="553" y="236"/>
                  </a:lnTo>
                  <a:lnTo>
                    <a:pt x="552" y="239"/>
                  </a:lnTo>
                  <a:lnTo>
                    <a:pt x="551" y="241"/>
                  </a:lnTo>
                  <a:lnTo>
                    <a:pt x="550" y="242"/>
                  </a:lnTo>
                  <a:lnTo>
                    <a:pt x="550" y="243"/>
                  </a:lnTo>
                  <a:lnTo>
                    <a:pt x="550" y="245"/>
                  </a:lnTo>
                  <a:lnTo>
                    <a:pt x="549" y="247"/>
                  </a:lnTo>
                  <a:lnTo>
                    <a:pt x="550" y="249"/>
                  </a:lnTo>
                  <a:lnTo>
                    <a:pt x="550" y="250"/>
                  </a:lnTo>
                  <a:lnTo>
                    <a:pt x="551" y="254"/>
                  </a:lnTo>
                  <a:lnTo>
                    <a:pt x="551" y="256"/>
                  </a:lnTo>
                  <a:lnTo>
                    <a:pt x="551" y="258"/>
                  </a:lnTo>
                  <a:lnTo>
                    <a:pt x="552" y="263"/>
                  </a:lnTo>
                  <a:lnTo>
                    <a:pt x="552" y="265"/>
                  </a:lnTo>
                  <a:lnTo>
                    <a:pt x="552" y="266"/>
                  </a:lnTo>
                  <a:lnTo>
                    <a:pt x="553" y="268"/>
                  </a:lnTo>
                  <a:lnTo>
                    <a:pt x="553" y="270"/>
                  </a:lnTo>
                  <a:lnTo>
                    <a:pt x="556" y="276"/>
                  </a:lnTo>
                  <a:lnTo>
                    <a:pt x="558" y="280"/>
                  </a:lnTo>
                  <a:lnTo>
                    <a:pt x="558" y="281"/>
                  </a:lnTo>
                  <a:lnTo>
                    <a:pt x="558" y="282"/>
                  </a:lnTo>
                  <a:lnTo>
                    <a:pt x="558" y="283"/>
                  </a:lnTo>
                  <a:lnTo>
                    <a:pt x="558" y="284"/>
                  </a:lnTo>
                  <a:lnTo>
                    <a:pt x="558" y="287"/>
                  </a:lnTo>
                  <a:lnTo>
                    <a:pt x="558" y="288"/>
                  </a:lnTo>
                  <a:lnTo>
                    <a:pt x="559" y="289"/>
                  </a:lnTo>
                  <a:lnTo>
                    <a:pt x="559" y="289"/>
                  </a:lnTo>
                  <a:lnTo>
                    <a:pt x="559" y="290"/>
                  </a:lnTo>
                  <a:lnTo>
                    <a:pt x="559" y="290"/>
                  </a:lnTo>
                  <a:lnTo>
                    <a:pt x="560" y="290"/>
                  </a:lnTo>
                  <a:lnTo>
                    <a:pt x="561" y="291"/>
                  </a:lnTo>
                  <a:lnTo>
                    <a:pt x="562" y="291"/>
                  </a:lnTo>
                  <a:lnTo>
                    <a:pt x="564" y="291"/>
                  </a:lnTo>
                  <a:lnTo>
                    <a:pt x="568" y="291"/>
                  </a:lnTo>
                  <a:lnTo>
                    <a:pt x="569" y="291"/>
                  </a:lnTo>
                  <a:lnTo>
                    <a:pt x="572" y="290"/>
                  </a:lnTo>
                  <a:lnTo>
                    <a:pt x="572" y="290"/>
                  </a:lnTo>
                  <a:lnTo>
                    <a:pt x="573" y="290"/>
                  </a:lnTo>
                  <a:lnTo>
                    <a:pt x="574" y="291"/>
                  </a:lnTo>
                  <a:lnTo>
                    <a:pt x="575" y="291"/>
                  </a:lnTo>
                  <a:lnTo>
                    <a:pt x="575" y="292"/>
                  </a:lnTo>
                  <a:lnTo>
                    <a:pt x="576" y="292"/>
                  </a:lnTo>
                  <a:lnTo>
                    <a:pt x="576" y="293"/>
                  </a:lnTo>
                  <a:lnTo>
                    <a:pt x="576" y="294"/>
                  </a:lnTo>
                  <a:lnTo>
                    <a:pt x="576" y="296"/>
                  </a:lnTo>
                  <a:lnTo>
                    <a:pt x="576" y="297"/>
                  </a:lnTo>
                  <a:lnTo>
                    <a:pt x="576" y="298"/>
                  </a:lnTo>
                  <a:lnTo>
                    <a:pt x="576" y="300"/>
                  </a:lnTo>
                  <a:lnTo>
                    <a:pt x="576" y="302"/>
                  </a:lnTo>
                  <a:lnTo>
                    <a:pt x="575" y="304"/>
                  </a:lnTo>
                  <a:lnTo>
                    <a:pt x="574" y="306"/>
                  </a:lnTo>
                  <a:lnTo>
                    <a:pt x="574" y="308"/>
                  </a:lnTo>
                  <a:lnTo>
                    <a:pt x="573" y="309"/>
                  </a:lnTo>
                  <a:lnTo>
                    <a:pt x="572" y="311"/>
                  </a:lnTo>
                  <a:lnTo>
                    <a:pt x="571" y="312"/>
                  </a:lnTo>
                  <a:lnTo>
                    <a:pt x="571" y="313"/>
                  </a:lnTo>
                  <a:lnTo>
                    <a:pt x="570" y="313"/>
                  </a:lnTo>
                  <a:lnTo>
                    <a:pt x="568" y="315"/>
                  </a:lnTo>
                  <a:lnTo>
                    <a:pt x="565" y="318"/>
                  </a:lnTo>
                  <a:lnTo>
                    <a:pt x="562" y="319"/>
                  </a:lnTo>
                  <a:lnTo>
                    <a:pt x="561" y="320"/>
                  </a:lnTo>
                  <a:lnTo>
                    <a:pt x="559" y="321"/>
                  </a:lnTo>
                  <a:lnTo>
                    <a:pt x="558" y="322"/>
                  </a:lnTo>
                  <a:lnTo>
                    <a:pt x="557" y="324"/>
                  </a:lnTo>
                  <a:lnTo>
                    <a:pt x="556" y="326"/>
                  </a:lnTo>
                  <a:lnTo>
                    <a:pt x="555" y="327"/>
                  </a:lnTo>
                  <a:lnTo>
                    <a:pt x="553" y="333"/>
                  </a:lnTo>
                  <a:lnTo>
                    <a:pt x="551" y="335"/>
                  </a:lnTo>
                  <a:lnTo>
                    <a:pt x="551" y="336"/>
                  </a:lnTo>
                  <a:lnTo>
                    <a:pt x="550" y="337"/>
                  </a:lnTo>
                  <a:lnTo>
                    <a:pt x="549" y="338"/>
                  </a:lnTo>
                  <a:lnTo>
                    <a:pt x="548" y="339"/>
                  </a:lnTo>
                  <a:lnTo>
                    <a:pt x="546" y="341"/>
                  </a:lnTo>
                  <a:lnTo>
                    <a:pt x="545" y="341"/>
                  </a:lnTo>
                  <a:lnTo>
                    <a:pt x="544" y="342"/>
                  </a:lnTo>
                  <a:lnTo>
                    <a:pt x="544" y="343"/>
                  </a:lnTo>
                  <a:lnTo>
                    <a:pt x="543" y="344"/>
                  </a:lnTo>
                  <a:lnTo>
                    <a:pt x="543" y="345"/>
                  </a:lnTo>
                  <a:lnTo>
                    <a:pt x="543" y="347"/>
                  </a:lnTo>
                  <a:lnTo>
                    <a:pt x="543" y="348"/>
                  </a:lnTo>
                  <a:lnTo>
                    <a:pt x="543" y="350"/>
                  </a:lnTo>
                  <a:lnTo>
                    <a:pt x="543" y="352"/>
                  </a:lnTo>
                  <a:lnTo>
                    <a:pt x="544" y="354"/>
                  </a:lnTo>
                  <a:lnTo>
                    <a:pt x="544" y="354"/>
                  </a:lnTo>
                  <a:lnTo>
                    <a:pt x="544" y="355"/>
                  </a:lnTo>
                  <a:lnTo>
                    <a:pt x="545" y="355"/>
                  </a:lnTo>
                  <a:lnTo>
                    <a:pt x="546" y="356"/>
                  </a:lnTo>
                  <a:lnTo>
                    <a:pt x="547" y="356"/>
                  </a:lnTo>
                  <a:lnTo>
                    <a:pt x="548" y="356"/>
                  </a:lnTo>
                  <a:lnTo>
                    <a:pt x="549" y="356"/>
                  </a:lnTo>
                  <a:lnTo>
                    <a:pt x="550" y="357"/>
                  </a:lnTo>
                  <a:lnTo>
                    <a:pt x="552" y="356"/>
                  </a:lnTo>
                  <a:lnTo>
                    <a:pt x="554" y="356"/>
                  </a:lnTo>
                  <a:lnTo>
                    <a:pt x="555" y="356"/>
                  </a:lnTo>
                  <a:lnTo>
                    <a:pt x="557" y="355"/>
                  </a:lnTo>
                  <a:lnTo>
                    <a:pt x="561" y="354"/>
                  </a:lnTo>
                  <a:lnTo>
                    <a:pt x="571" y="351"/>
                  </a:lnTo>
                  <a:lnTo>
                    <a:pt x="573" y="350"/>
                  </a:lnTo>
                  <a:lnTo>
                    <a:pt x="576" y="349"/>
                  </a:lnTo>
                  <a:lnTo>
                    <a:pt x="577" y="349"/>
                  </a:lnTo>
                  <a:lnTo>
                    <a:pt x="578" y="349"/>
                  </a:lnTo>
                  <a:lnTo>
                    <a:pt x="579" y="349"/>
                  </a:lnTo>
                  <a:lnTo>
                    <a:pt x="581" y="349"/>
                  </a:lnTo>
                  <a:lnTo>
                    <a:pt x="582" y="349"/>
                  </a:lnTo>
                  <a:lnTo>
                    <a:pt x="582" y="349"/>
                  </a:lnTo>
                  <a:lnTo>
                    <a:pt x="583" y="350"/>
                  </a:lnTo>
                  <a:lnTo>
                    <a:pt x="584" y="350"/>
                  </a:lnTo>
                  <a:lnTo>
                    <a:pt x="585" y="351"/>
                  </a:lnTo>
                  <a:lnTo>
                    <a:pt x="586" y="352"/>
                  </a:lnTo>
                  <a:lnTo>
                    <a:pt x="587" y="355"/>
                  </a:lnTo>
                  <a:lnTo>
                    <a:pt x="589" y="357"/>
                  </a:lnTo>
                  <a:lnTo>
                    <a:pt x="590" y="358"/>
                  </a:lnTo>
                  <a:lnTo>
                    <a:pt x="590" y="360"/>
                  </a:lnTo>
                  <a:lnTo>
                    <a:pt x="591" y="362"/>
                  </a:lnTo>
                  <a:lnTo>
                    <a:pt x="591" y="363"/>
                  </a:lnTo>
                  <a:lnTo>
                    <a:pt x="591" y="365"/>
                  </a:lnTo>
                  <a:lnTo>
                    <a:pt x="591" y="366"/>
                  </a:lnTo>
                  <a:lnTo>
                    <a:pt x="591" y="369"/>
                  </a:lnTo>
                  <a:lnTo>
                    <a:pt x="591" y="374"/>
                  </a:lnTo>
                  <a:lnTo>
                    <a:pt x="591" y="376"/>
                  </a:lnTo>
                  <a:lnTo>
                    <a:pt x="591" y="377"/>
                  </a:lnTo>
                  <a:lnTo>
                    <a:pt x="591" y="378"/>
                  </a:lnTo>
                  <a:lnTo>
                    <a:pt x="591" y="378"/>
                  </a:lnTo>
                  <a:lnTo>
                    <a:pt x="592" y="379"/>
                  </a:lnTo>
                  <a:lnTo>
                    <a:pt x="592" y="380"/>
                  </a:lnTo>
                  <a:lnTo>
                    <a:pt x="593" y="380"/>
                  </a:lnTo>
                  <a:lnTo>
                    <a:pt x="593" y="380"/>
                  </a:lnTo>
                  <a:lnTo>
                    <a:pt x="597" y="381"/>
                  </a:lnTo>
                  <a:lnTo>
                    <a:pt x="599" y="382"/>
                  </a:lnTo>
                  <a:lnTo>
                    <a:pt x="600" y="382"/>
                  </a:lnTo>
                  <a:lnTo>
                    <a:pt x="601" y="383"/>
                  </a:lnTo>
                  <a:lnTo>
                    <a:pt x="603" y="384"/>
                  </a:lnTo>
                  <a:lnTo>
                    <a:pt x="606" y="385"/>
                  </a:lnTo>
                  <a:lnTo>
                    <a:pt x="607" y="385"/>
                  </a:lnTo>
                  <a:lnTo>
                    <a:pt x="608" y="386"/>
                  </a:lnTo>
                  <a:lnTo>
                    <a:pt x="609" y="387"/>
                  </a:lnTo>
                  <a:lnTo>
                    <a:pt x="611" y="389"/>
                  </a:lnTo>
                  <a:lnTo>
                    <a:pt x="613" y="391"/>
                  </a:lnTo>
                  <a:lnTo>
                    <a:pt x="614" y="391"/>
                  </a:lnTo>
                  <a:lnTo>
                    <a:pt x="614" y="392"/>
                  </a:lnTo>
                  <a:lnTo>
                    <a:pt x="616" y="393"/>
                  </a:lnTo>
                  <a:lnTo>
                    <a:pt x="617" y="393"/>
                  </a:lnTo>
                  <a:lnTo>
                    <a:pt x="618" y="393"/>
                  </a:lnTo>
                  <a:lnTo>
                    <a:pt x="626" y="394"/>
                  </a:lnTo>
                  <a:lnTo>
                    <a:pt x="630" y="395"/>
                  </a:lnTo>
                  <a:lnTo>
                    <a:pt x="637" y="396"/>
                  </a:lnTo>
                  <a:lnTo>
                    <a:pt x="638" y="396"/>
                  </a:lnTo>
                  <a:lnTo>
                    <a:pt x="640" y="397"/>
                  </a:lnTo>
                  <a:lnTo>
                    <a:pt x="641" y="397"/>
                  </a:lnTo>
                  <a:lnTo>
                    <a:pt x="642" y="398"/>
                  </a:lnTo>
                  <a:lnTo>
                    <a:pt x="644" y="399"/>
                  </a:lnTo>
                  <a:lnTo>
                    <a:pt x="645" y="400"/>
                  </a:lnTo>
                  <a:lnTo>
                    <a:pt x="646" y="402"/>
                  </a:lnTo>
                  <a:lnTo>
                    <a:pt x="647" y="402"/>
                  </a:lnTo>
                  <a:lnTo>
                    <a:pt x="647" y="403"/>
                  </a:lnTo>
                  <a:lnTo>
                    <a:pt x="648" y="404"/>
                  </a:lnTo>
                  <a:lnTo>
                    <a:pt x="648" y="406"/>
                  </a:lnTo>
                  <a:lnTo>
                    <a:pt x="648" y="408"/>
                  </a:lnTo>
                  <a:lnTo>
                    <a:pt x="649" y="412"/>
                  </a:lnTo>
                  <a:lnTo>
                    <a:pt x="649" y="413"/>
                  </a:lnTo>
                  <a:lnTo>
                    <a:pt x="649" y="414"/>
                  </a:lnTo>
                  <a:lnTo>
                    <a:pt x="650" y="415"/>
                  </a:lnTo>
                  <a:lnTo>
                    <a:pt x="650" y="416"/>
                  </a:lnTo>
                  <a:lnTo>
                    <a:pt x="651" y="416"/>
                  </a:lnTo>
                  <a:lnTo>
                    <a:pt x="651" y="417"/>
                  </a:lnTo>
                  <a:lnTo>
                    <a:pt x="652" y="417"/>
                  </a:lnTo>
                  <a:lnTo>
                    <a:pt x="653" y="418"/>
                  </a:lnTo>
                  <a:lnTo>
                    <a:pt x="655" y="418"/>
                  </a:lnTo>
                  <a:lnTo>
                    <a:pt x="657" y="418"/>
                  </a:lnTo>
                  <a:lnTo>
                    <a:pt x="660" y="419"/>
                  </a:lnTo>
                  <a:lnTo>
                    <a:pt x="661" y="419"/>
                  </a:lnTo>
                  <a:lnTo>
                    <a:pt x="663" y="419"/>
                  </a:lnTo>
                  <a:lnTo>
                    <a:pt x="664" y="420"/>
                  </a:lnTo>
                  <a:lnTo>
                    <a:pt x="665" y="420"/>
                  </a:lnTo>
                  <a:lnTo>
                    <a:pt x="666" y="421"/>
                  </a:lnTo>
                  <a:lnTo>
                    <a:pt x="674" y="427"/>
                  </a:lnTo>
                  <a:lnTo>
                    <a:pt x="676" y="428"/>
                  </a:lnTo>
                  <a:lnTo>
                    <a:pt x="678" y="429"/>
                  </a:lnTo>
                  <a:lnTo>
                    <a:pt x="679" y="430"/>
                  </a:lnTo>
                  <a:lnTo>
                    <a:pt x="681" y="431"/>
                  </a:lnTo>
                  <a:lnTo>
                    <a:pt x="682" y="431"/>
                  </a:lnTo>
                  <a:lnTo>
                    <a:pt x="683" y="431"/>
                  </a:lnTo>
                  <a:lnTo>
                    <a:pt x="684" y="431"/>
                  </a:lnTo>
                  <a:lnTo>
                    <a:pt x="685" y="431"/>
                  </a:lnTo>
                  <a:lnTo>
                    <a:pt x="687" y="431"/>
                  </a:lnTo>
                  <a:lnTo>
                    <a:pt x="689" y="431"/>
                  </a:lnTo>
                  <a:lnTo>
                    <a:pt x="694" y="430"/>
                  </a:lnTo>
                  <a:lnTo>
                    <a:pt x="697" y="429"/>
                  </a:lnTo>
                  <a:lnTo>
                    <a:pt x="699" y="429"/>
                  </a:lnTo>
                  <a:lnTo>
                    <a:pt x="703" y="429"/>
                  </a:lnTo>
                  <a:lnTo>
                    <a:pt x="708" y="428"/>
                  </a:lnTo>
                  <a:lnTo>
                    <a:pt x="709" y="428"/>
                  </a:lnTo>
                  <a:lnTo>
                    <a:pt x="710" y="428"/>
                  </a:lnTo>
                  <a:lnTo>
                    <a:pt x="711" y="428"/>
                  </a:lnTo>
                  <a:lnTo>
                    <a:pt x="712" y="428"/>
                  </a:lnTo>
                  <a:lnTo>
                    <a:pt x="713" y="429"/>
                  </a:lnTo>
                  <a:lnTo>
                    <a:pt x="716" y="430"/>
                  </a:lnTo>
                  <a:lnTo>
                    <a:pt x="720" y="431"/>
                  </a:lnTo>
                  <a:lnTo>
                    <a:pt x="721" y="432"/>
                  </a:lnTo>
                  <a:lnTo>
                    <a:pt x="723" y="432"/>
                  </a:lnTo>
                  <a:lnTo>
                    <a:pt x="724" y="433"/>
                  </a:lnTo>
                  <a:lnTo>
                    <a:pt x="726" y="435"/>
                  </a:lnTo>
                  <a:lnTo>
                    <a:pt x="727" y="436"/>
                  </a:lnTo>
                  <a:lnTo>
                    <a:pt x="728" y="436"/>
                  </a:lnTo>
                  <a:lnTo>
                    <a:pt x="729" y="437"/>
                  </a:lnTo>
                  <a:lnTo>
                    <a:pt x="729" y="438"/>
                  </a:lnTo>
                  <a:lnTo>
                    <a:pt x="729" y="439"/>
                  </a:lnTo>
                  <a:lnTo>
                    <a:pt x="730" y="439"/>
                  </a:lnTo>
                  <a:lnTo>
                    <a:pt x="730" y="440"/>
                  </a:lnTo>
                  <a:lnTo>
                    <a:pt x="730" y="441"/>
                  </a:lnTo>
                  <a:lnTo>
                    <a:pt x="731" y="443"/>
                  </a:lnTo>
                  <a:lnTo>
                    <a:pt x="731" y="446"/>
                  </a:lnTo>
                  <a:lnTo>
                    <a:pt x="731" y="448"/>
                  </a:lnTo>
                  <a:lnTo>
                    <a:pt x="731" y="448"/>
                  </a:lnTo>
                  <a:lnTo>
                    <a:pt x="732" y="449"/>
                  </a:lnTo>
                  <a:lnTo>
                    <a:pt x="732" y="450"/>
                  </a:lnTo>
                  <a:lnTo>
                    <a:pt x="733" y="451"/>
                  </a:lnTo>
                  <a:lnTo>
                    <a:pt x="733" y="451"/>
                  </a:lnTo>
                  <a:lnTo>
                    <a:pt x="734" y="452"/>
                  </a:lnTo>
                  <a:lnTo>
                    <a:pt x="735" y="452"/>
                  </a:lnTo>
                  <a:lnTo>
                    <a:pt x="736" y="453"/>
                  </a:lnTo>
                  <a:lnTo>
                    <a:pt x="739" y="454"/>
                  </a:lnTo>
                  <a:lnTo>
                    <a:pt x="741" y="455"/>
                  </a:lnTo>
                  <a:lnTo>
                    <a:pt x="751" y="459"/>
                  </a:lnTo>
                  <a:lnTo>
                    <a:pt x="752" y="460"/>
                  </a:lnTo>
                  <a:lnTo>
                    <a:pt x="754" y="461"/>
                  </a:lnTo>
                  <a:lnTo>
                    <a:pt x="756" y="463"/>
                  </a:lnTo>
                  <a:lnTo>
                    <a:pt x="757" y="464"/>
                  </a:lnTo>
                  <a:lnTo>
                    <a:pt x="759" y="466"/>
                  </a:lnTo>
                  <a:lnTo>
                    <a:pt x="760" y="468"/>
                  </a:lnTo>
                  <a:lnTo>
                    <a:pt x="762" y="470"/>
                  </a:lnTo>
                  <a:lnTo>
                    <a:pt x="767" y="477"/>
                  </a:lnTo>
                  <a:lnTo>
                    <a:pt x="770" y="481"/>
                  </a:lnTo>
                  <a:lnTo>
                    <a:pt x="771" y="483"/>
                  </a:lnTo>
                  <a:lnTo>
                    <a:pt x="772" y="484"/>
                  </a:lnTo>
                  <a:lnTo>
                    <a:pt x="773" y="486"/>
                  </a:lnTo>
                  <a:lnTo>
                    <a:pt x="774" y="491"/>
                  </a:lnTo>
                  <a:lnTo>
                    <a:pt x="775" y="493"/>
                  </a:lnTo>
                  <a:lnTo>
                    <a:pt x="776" y="495"/>
                  </a:lnTo>
                  <a:lnTo>
                    <a:pt x="776" y="495"/>
                  </a:lnTo>
                  <a:lnTo>
                    <a:pt x="777" y="495"/>
                  </a:lnTo>
                  <a:lnTo>
                    <a:pt x="776" y="495"/>
                  </a:lnTo>
                  <a:lnTo>
                    <a:pt x="776" y="495"/>
                  </a:lnTo>
                  <a:lnTo>
                    <a:pt x="775" y="495"/>
                  </a:lnTo>
                  <a:lnTo>
                    <a:pt x="775" y="496"/>
                  </a:lnTo>
                  <a:lnTo>
                    <a:pt x="773" y="496"/>
                  </a:lnTo>
                  <a:lnTo>
                    <a:pt x="771" y="498"/>
                  </a:lnTo>
                  <a:lnTo>
                    <a:pt x="766" y="501"/>
                  </a:lnTo>
                  <a:lnTo>
                    <a:pt x="760" y="506"/>
                  </a:lnTo>
                  <a:lnTo>
                    <a:pt x="758" y="508"/>
                  </a:lnTo>
                  <a:lnTo>
                    <a:pt x="754" y="511"/>
                  </a:lnTo>
                  <a:lnTo>
                    <a:pt x="752" y="512"/>
                  </a:lnTo>
                  <a:lnTo>
                    <a:pt x="751" y="513"/>
                  </a:lnTo>
                  <a:lnTo>
                    <a:pt x="750" y="513"/>
                  </a:lnTo>
                  <a:lnTo>
                    <a:pt x="749" y="514"/>
                  </a:lnTo>
                  <a:lnTo>
                    <a:pt x="748" y="514"/>
                  </a:lnTo>
                  <a:lnTo>
                    <a:pt x="747" y="514"/>
                  </a:lnTo>
                  <a:lnTo>
                    <a:pt x="744" y="515"/>
                  </a:lnTo>
                  <a:lnTo>
                    <a:pt x="740" y="515"/>
                  </a:lnTo>
                  <a:lnTo>
                    <a:pt x="739" y="516"/>
                  </a:lnTo>
                  <a:lnTo>
                    <a:pt x="738" y="516"/>
                  </a:lnTo>
                  <a:lnTo>
                    <a:pt x="737" y="517"/>
                  </a:lnTo>
                  <a:lnTo>
                    <a:pt x="734" y="519"/>
                  </a:lnTo>
                  <a:lnTo>
                    <a:pt x="734" y="519"/>
                  </a:lnTo>
                  <a:lnTo>
                    <a:pt x="733" y="520"/>
                  </a:lnTo>
                  <a:lnTo>
                    <a:pt x="732" y="520"/>
                  </a:lnTo>
                  <a:lnTo>
                    <a:pt x="731" y="520"/>
                  </a:lnTo>
                  <a:lnTo>
                    <a:pt x="728" y="521"/>
                  </a:lnTo>
                  <a:lnTo>
                    <a:pt x="727" y="521"/>
                  </a:lnTo>
                  <a:lnTo>
                    <a:pt x="726" y="521"/>
                  </a:lnTo>
                  <a:lnTo>
                    <a:pt x="725" y="521"/>
                  </a:lnTo>
                  <a:lnTo>
                    <a:pt x="724" y="521"/>
                  </a:lnTo>
                  <a:lnTo>
                    <a:pt x="723" y="520"/>
                  </a:lnTo>
                  <a:lnTo>
                    <a:pt x="723" y="520"/>
                  </a:lnTo>
                  <a:lnTo>
                    <a:pt x="721" y="518"/>
                  </a:lnTo>
                  <a:lnTo>
                    <a:pt x="721" y="518"/>
                  </a:lnTo>
                  <a:lnTo>
                    <a:pt x="720" y="518"/>
                  </a:lnTo>
                  <a:lnTo>
                    <a:pt x="717" y="517"/>
                  </a:lnTo>
                  <a:lnTo>
                    <a:pt x="716" y="517"/>
                  </a:lnTo>
                  <a:lnTo>
                    <a:pt x="715" y="516"/>
                  </a:lnTo>
                  <a:lnTo>
                    <a:pt x="713" y="515"/>
                  </a:lnTo>
                  <a:lnTo>
                    <a:pt x="709" y="512"/>
                  </a:lnTo>
                  <a:lnTo>
                    <a:pt x="707" y="510"/>
                  </a:lnTo>
                  <a:lnTo>
                    <a:pt x="705" y="509"/>
                  </a:lnTo>
                  <a:lnTo>
                    <a:pt x="703" y="508"/>
                  </a:lnTo>
                  <a:lnTo>
                    <a:pt x="701" y="507"/>
                  </a:lnTo>
                  <a:lnTo>
                    <a:pt x="699" y="507"/>
                  </a:lnTo>
                  <a:lnTo>
                    <a:pt x="697" y="506"/>
                  </a:lnTo>
                  <a:lnTo>
                    <a:pt x="695" y="506"/>
                  </a:lnTo>
                  <a:lnTo>
                    <a:pt x="694" y="506"/>
                  </a:lnTo>
                  <a:lnTo>
                    <a:pt x="693" y="507"/>
                  </a:lnTo>
                  <a:lnTo>
                    <a:pt x="693" y="507"/>
                  </a:lnTo>
                  <a:lnTo>
                    <a:pt x="692" y="507"/>
                  </a:lnTo>
                  <a:lnTo>
                    <a:pt x="690" y="508"/>
                  </a:lnTo>
                  <a:lnTo>
                    <a:pt x="687" y="509"/>
                  </a:lnTo>
                  <a:lnTo>
                    <a:pt x="687" y="510"/>
                  </a:lnTo>
                  <a:lnTo>
                    <a:pt x="685" y="511"/>
                  </a:lnTo>
                  <a:lnTo>
                    <a:pt x="682" y="514"/>
                  </a:lnTo>
                  <a:lnTo>
                    <a:pt x="680" y="515"/>
                  </a:lnTo>
                  <a:lnTo>
                    <a:pt x="674" y="520"/>
                  </a:lnTo>
                  <a:lnTo>
                    <a:pt x="671" y="521"/>
                  </a:lnTo>
                  <a:lnTo>
                    <a:pt x="670" y="522"/>
                  </a:lnTo>
                  <a:lnTo>
                    <a:pt x="669" y="523"/>
                  </a:lnTo>
                  <a:lnTo>
                    <a:pt x="668" y="523"/>
                  </a:lnTo>
                  <a:lnTo>
                    <a:pt x="667" y="523"/>
                  </a:lnTo>
                  <a:lnTo>
                    <a:pt x="665" y="523"/>
                  </a:lnTo>
                  <a:lnTo>
                    <a:pt x="663" y="524"/>
                  </a:lnTo>
                  <a:lnTo>
                    <a:pt x="659" y="524"/>
                  </a:lnTo>
                  <a:lnTo>
                    <a:pt x="657" y="524"/>
                  </a:lnTo>
                  <a:lnTo>
                    <a:pt x="656" y="523"/>
                  </a:lnTo>
                  <a:lnTo>
                    <a:pt x="655" y="523"/>
                  </a:lnTo>
                  <a:lnTo>
                    <a:pt x="654" y="523"/>
                  </a:lnTo>
                  <a:lnTo>
                    <a:pt x="653" y="522"/>
                  </a:lnTo>
                  <a:lnTo>
                    <a:pt x="651" y="521"/>
                  </a:lnTo>
                  <a:lnTo>
                    <a:pt x="649" y="520"/>
                  </a:lnTo>
                  <a:lnTo>
                    <a:pt x="648" y="519"/>
                  </a:lnTo>
                  <a:lnTo>
                    <a:pt x="645" y="517"/>
                  </a:lnTo>
                  <a:lnTo>
                    <a:pt x="643" y="516"/>
                  </a:lnTo>
                  <a:lnTo>
                    <a:pt x="640" y="513"/>
                  </a:lnTo>
                  <a:lnTo>
                    <a:pt x="636" y="509"/>
                  </a:lnTo>
                  <a:lnTo>
                    <a:pt x="635" y="509"/>
                  </a:lnTo>
                  <a:lnTo>
                    <a:pt x="634" y="508"/>
                  </a:lnTo>
                  <a:lnTo>
                    <a:pt x="633" y="507"/>
                  </a:lnTo>
                  <a:lnTo>
                    <a:pt x="630" y="506"/>
                  </a:lnTo>
                  <a:lnTo>
                    <a:pt x="628" y="505"/>
                  </a:lnTo>
                  <a:lnTo>
                    <a:pt x="622" y="501"/>
                  </a:lnTo>
                  <a:lnTo>
                    <a:pt x="617" y="498"/>
                  </a:lnTo>
                  <a:lnTo>
                    <a:pt x="616" y="498"/>
                  </a:lnTo>
                  <a:lnTo>
                    <a:pt x="614" y="497"/>
                  </a:lnTo>
                  <a:lnTo>
                    <a:pt x="613" y="497"/>
                  </a:lnTo>
                  <a:lnTo>
                    <a:pt x="609" y="495"/>
                  </a:lnTo>
                  <a:lnTo>
                    <a:pt x="603" y="493"/>
                  </a:lnTo>
                  <a:lnTo>
                    <a:pt x="601" y="492"/>
                  </a:lnTo>
                  <a:lnTo>
                    <a:pt x="599" y="492"/>
                  </a:lnTo>
                  <a:lnTo>
                    <a:pt x="597" y="491"/>
                  </a:lnTo>
                  <a:lnTo>
                    <a:pt x="595" y="490"/>
                  </a:lnTo>
                  <a:lnTo>
                    <a:pt x="593" y="490"/>
                  </a:lnTo>
                  <a:lnTo>
                    <a:pt x="590" y="490"/>
                  </a:lnTo>
                  <a:lnTo>
                    <a:pt x="588" y="489"/>
                  </a:lnTo>
                  <a:lnTo>
                    <a:pt x="587" y="489"/>
                  </a:lnTo>
                  <a:lnTo>
                    <a:pt x="586" y="489"/>
                  </a:lnTo>
                  <a:lnTo>
                    <a:pt x="584" y="489"/>
                  </a:lnTo>
                  <a:lnTo>
                    <a:pt x="583" y="490"/>
                  </a:lnTo>
                  <a:lnTo>
                    <a:pt x="582" y="490"/>
                  </a:lnTo>
                  <a:lnTo>
                    <a:pt x="580" y="491"/>
                  </a:lnTo>
                  <a:lnTo>
                    <a:pt x="579" y="491"/>
                  </a:lnTo>
                  <a:lnTo>
                    <a:pt x="578" y="492"/>
                  </a:lnTo>
                  <a:lnTo>
                    <a:pt x="576" y="494"/>
                  </a:lnTo>
                  <a:lnTo>
                    <a:pt x="574" y="495"/>
                  </a:lnTo>
                  <a:lnTo>
                    <a:pt x="570" y="499"/>
                  </a:lnTo>
                  <a:lnTo>
                    <a:pt x="563" y="506"/>
                  </a:lnTo>
                  <a:lnTo>
                    <a:pt x="561" y="507"/>
                  </a:lnTo>
                  <a:lnTo>
                    <a:pt x="556" y="511"/>
                  </a:lnTo>
                  <a:lnTo>
                    <a:pt x="553" y="514"/>
                  </a:lnTo>
                  <a:lnTo>
                    <a:pt x="550" y="516"/>
                  </a:lnTo>
                  <a:lnTo>
                    <a:pt x="549" y="517"/>
                  </a:lnTo>
                  <a:lnTo>
                    <a:pt x="548" y="518"/>
                  </a:lnTo>
                  <a:lnTo>
                    <a:pt x="547" y="519"/>
                  </a:lnTo>
                  <a:lnTo>
                    <a:pt x="547" y="520"/>
                  </a:lnTo>
                  <a:lnTo>
                    <a:pt x="546" y="521"/>
                  </a:lnTo>
                  <a:lnTo>
                    <a:pt x="545" y="523"/>
                  </a:lnTo>
                  <a:lnTo>
                    <a:pt x="544" y="525"/>
                  </a:lnTo>
                  <a:lnTo>
                    <a:pt x="542" y="531"/>
                  </a:lnTo>
                  <a:lnTo>
                    <a:pt x="542" y="533"/>
                  </a:lnTo>
                  <a:lnTo>
                    <a:pt x="541" y="534"/>
                  </a:lnTo>
                  <a:lnTo>
                    <a:pt x="540" y="536"/>
                  </a:lnTo>
                  <a:lnTo>
                    <a:pt x="539" y="538"/>
                  </a:lnTo>
                  <a:lnTo>
                    <a:pt x="536" y="543"/>
                  </a:lnTo>
                  <a:lnTo>
                    <a:pt x="535" y="545"/>
                  </a:lnTo>
                  <a:lnTo>
                    <a:pt x="534" y="547"/>
                  </a:lnTo>
                  <a:lnTo>
                    <a:pt x="532" y="549"/>
                  </a:lnTo>
                  <a:lnTo>
                    <a:pt x="527" y="554"/>
                  </a:lnTo>
                  <a:lnTo>
                    <a:pt x="521" y="560"/>
                  </a:lnTo>
                  <a:lnTo>
                    <a:pt x="519" y="563"/>
                  </a:lnTo>
                  <a:lnTo>
                    <a:pt x="517" y="565"/>
                  </a:lnTo>
                  <a:lnTo>
                    <a:pt x="516" y="567"/>
                  </a:lnTo>
                  <a:lnTo>
                    <a:pt x="512" y="575"/>
                  </a:lnTo>
                  <a:lnTo>
                    <a:pt x="510" y="578"/>
                  </a:lnTo>
                  <a:lnTo>
                    <a:pt x="507" y="584"/>
                  </a:lnTo>
                  <a:lnTo>
                    <a:pt x="506" y="587"/>
                  </a:lnTo>
                  <a:lnTo>
                    <a:pt x="504" y="592"/>
                  </a:lnTo>
                  <a:lnTo>
                    <a:pt x="501" y="597"/>
                  </a:lnTo>
                  <a:lnTo>
                    <a:pt x="500" y="599"/>
                  </a:lnTo>
                  <a:lnTo>
                    <a:pt x="499" y="602"/>
                  </a:lnTo>
                  <a:lnTo>
                    <a:pt x="498" y="607"/>
                  </a:lnTo>
                  <a:lnTo>
                    <a:pt x="497" y="610"/>
                  </a:lnTo>
                  <a:lnTo>
                    <a:pt x="495" y="612"/>
                  </a:lnTo>
                  <a:lnTo>
                    <a:pt x="493" y="616"/>
                  </a:lnTo>
                  <a:lnTo>
                    <a:pt x="492" y="618"/>
                  </a:lnTo>
                  <a:lnTo>
                    <a:pt x="491" y="621"/>
                  </a:lnTo>
                  <a:lnTo>
                    <a:pt x="490" y="623"/>
                  </a:lnTo>
                  <a:lnTo>
                    <a:pt x="488" y="627"/>
                  </a:lnTo>
                  <a:lnTo>
                    <a:pt x="488" y="628"/>
                  </a:lnTo>
                  <a:lnTo>
                    <a:pt x="488" y="629"/>
                  </a:lnTo>
                  <a:lnTo>
                    <a:pt x="487" y="633"/>
                  </a:lnTo>
                  <a:lnTo>
                    <a:pt x="486" y="639"/>
                  </a:lnTo>
                  <a:lnTo>
                    <a:pt x="485" y="642"/>
                  </a:lnTo>
                  <a:lnTo>
                    <a:pt x="485" y="644"/>
                  </a:lnTo>
                  <a:lnTo>
                    <a:pt x="484" y="646"/>
                  </a:lnTo>
                  <a:lnTo>
                    <a:pt x="483" y="648"/>
                  </a:lnTo>
                  <a:lnTo>
                    <a:pt x="483" y="649"/>
                  </a:lnTo>
                  <a:lnTo>
                    <a:pt x="482" y="651"/>
                  </a:lnTo>
                  <a:lnTo>
                    <a:pt x="481" y="652"/>
                  </a:lnTo>
                  <a:lnTo>
                    <a:pt x="480" y="653"/>
                  </a:lnTo>
                  <a:lnTo>
                    <a:pt x="479" y="655"/>
                  </a:lnTo>
                  <a:lnTo>
                    <a:pt x="478" y="656"/>
                  </a:lnTo>
                  <a:lnTo>
                    <a:pt x="477" y="656"/>
                  </a:lnTo>
                  <a:lnTo>
                    <a:pt x="476" y="656"/>
                  </a:lnTo>
                  <a:lnTo>
                    <a:pt x="475" y="657"/>
                  </a:lnTo>
                  <a:lnTo>
                    <a:pt x="474" y="657"/>
                  </a:lnTo>
                  <a:lnTo>
                    <a:pt x="474" y="657"/>
                  </a:lnTo>
                  <a:lnTo>
                    <a:pt x="473" y="657"/>
                  </a:lnTo>
                  <a:lnTo>
                    <a:pt x="472" y="657"/>
                  </a:lnTo>
                  <a:lnTo>
                    <a:pt x="471" y="656"/>
                  </a:lnTo>
                  <a:lnTo>
                    <a:pt x="470" y="656"/>
                  </a:lnTo>
                  <a:lnTo>
                    <a:pt x="470" y="655"/>
                  </a:lnTo>
                  <a:lnTo>
                    <a:pt x="469" y="655"/>
                  </a:lnTo>
                  <a:lnTo>
                    <a:pt x="469" y="654"/>
                  </a:lnTo>
                  <a:lnTo>
                    <a:pt x="469" y="653"/>
                  </a:lnTo>
                  <a:lnTo>
                    <a:pt x="468" y="652"/>
                  </a:lnTo>
                  <a:lnTo>
                    <a:pt x="468" y="651"/>
                  </a:lnTo>
                  <a:lnTo>
                    <a:pt x="468" y="646"/>
                  </a:lnTo>
                  <a:lnTo>
                    <a:pt x="467" y="640"/>
                  </a:lnTo>
                  <a:lnTo>
                    <a:pt x="466" y="637"/>
                  </a:lnTo>
                  <a:lnTo>
                    <a:pt x="466" y="633"/>
                  </a:lnTo>
                  <a:lnTo>
                    <a:pt x="466" y="630"/>
                  </a:lnTo>
                  <a:lnTo>
                    <a:pt x="465" y="626"/>
                  </a:lnTo>
                  <a:lnTo>
                    <a:pt x="464" y="622"/>
                  </a:lnTo>
                  <a:lnTo>
                    <a:pt x="464" y="620"/>
                  </a:lnTo>
                  <a:lnTo>
                    <a:pt x="463" y="618"/>
                  </a:lnTo>
                  <a:lnTo>
                    <a:pt x="463" y="611"/>
                  </a:lnTo>
                  <a:lnTo>
                    <a:pt x="463" y="610"/>
                  </a:lnTo>
                  <a:lnTo>
                    <a:pt x="462" y="608"/>
                  </a:lnTo>
                  <a:lnTo>
                    <a:pt x="462" y="607"/>
                  </a:lnTo>
                  <a:lnTo>
                    <a:pt x="461" y="605"/>
                  </a:lnTo>
                  <a:lnTo>
                    <a:pt x="461" y="603"/>
                  </a:lnTo>
                  <a:lnTo>
                    <a:pt x="460" y="602"/>
                  </a:lnTo>
                  <a:lnTo>
                    <a:pt x="459" y="600"/>
                  </a:lnTo>
                  <a:lnTo>
                    <a:pt x="457" y="599"/>
                  </a:lnTo>
                  <a:lnTo>
                    <a:pt x="457" y="598"/>
                  </a:lnTo>
                  <a:lnTo>
                    <a:pt x="456" y="597"/>
                  </a:lnTo>
                  <a:lnTo>
                    <a:pt x="455" y="596"/>
                  </a:lnTo>
                  <a:lnTo>
                    <a:pt x="454" y="596"/>
                  </a:lnTo>
                  <a:lnTo>
                    <a:pt x="453" y="596"/>
                  </a:lnTo>
                  <a:lnTo>
                    <a:pt x="452" y="595"/>
                  </a:lnTo>
                  <a:lnTo>
                    <a:pt x="450" y="595"/>
                  </a:lnTo>
                  <a:lnTo>
                    <a:pt x="449" y="595"/>
                  </a:lnTo>
                  <a:lnTo>
                    <a:pt x="448" y="595"/>
                  </a:lnTo>
                  <a:lnTo>
                    <a:pt x="447" y="595"/>
                  </a:lnTo>
                  <a:lnTo>
                    <a:pt x="446" y="595"/>
                  </a:lnTo>
                  <a:lnTo>
                    <a:pt x="445" y="595"/>
                  </a:lnTo>
                  <a:lnTo>
                    <a:pt x="442" y="596"/>
                  </a:lnTo>
                  <a:lnTo>
                    <a:pt x="440" y="597"/>
                  </a:lnTo>
                  <a:lnTo>
                    <a:pt x="438" y="597"/>
                  </a:lnTo>
                  <a:lnTo>
                    <a:pt x="435" y="597"/>
                  </a:lnTo>
                  <a:lnTo>
                    <a:pt x="432" y="598"/>
                  </a:lnTo>
                  <a:lnTo>
                    <a:pt x="428" y="598"/>
                  </a:lnTo>
                  <a:lnTo>
                    <a:pt x="422" y="599"/>
                  </a:lnTo>
                  <a:lnTo>
                    <a:pt x="419" y="600"/>
                  </a:lnTo>
                  <a:lnTo>
                    <a:pt x="414" y="600"/>
                  </a:lnTo>
                  <a:lnTo>
                    <a:pt x="413" y="600"/>
                  </a:lnTo>
                  <a:lnTo>
                    <a:pt x="412" y="600"/>
                  </a:lnTo>
                  <a:lnTo>
                    <a:pt x="409" y="600"/>
                  </a:lnTo>
                  <a:lnTo>
                    <a:pt x="404" y="598"/>
                  </a:lnTo>
                  <a:lnTo>
                    <a:pt x="402" y="598"/>
                  </a:lnTo>
                  <a:lnTo>
                    <a:pt x="400" y="597"/>
                  </a:lnTo>
                  <a:lnTo>
                    <a:pt x="397" y="595"/>
                  </a:lnTo>
                  <a:lnTo>
                    <a:pt x="395" y="594"/>
                  </a:lnTo>
                  <a:lnTo>
                    <a:pt x="393" y="593"/>
                  </a:lnTo>
                  <a:lnTo>
                    <a:pt x="390" y="590"/>
                  </a:lnTo>
                  <a:lnTo>
                    <a:pt x="389" y="589"/>
                  </a:lnTo>
                  <a:lnTo>
                    <a:pt x="388" y="589"/>
                  </a:lnTo>
                  <a:lnTo>
                    <a:pt x="387" y="588"/>
                  </a:lnTo>
                  <a:lnTo>
                    <a:pt x="383" y="587"/>
                  </a:lnTo>
                  <a:lnTo>
                    <a:pt x="382" y="586"/>
                  </a:lnTo>
                  <a:lnTo>
                    <a:pt x="380" y="586"/>
                  </a:lnTo>
                  <a:lnTo>
                    <a:pt x="379" y="585"/>
                  </a:lnTo>
                  <a:lnTo>
                    <a:pt x="378" y="585"/>
                  </a:lnTo>
                  <a:lnTo>
                    <a:pt x="377" y="585"/>
                  </a:lnTo>
                  <a:lnTo>
                    <a:pt x="375" y="585"/>
                  </a:lnTo>
                  <a:lnTo>
                    <a:pt x="374" y="585"/>
                  </a:lnTo>
                  <a:lnTo>
                    <a:pt x="373" y="585"/>
                  </a:lnTo>
                  <a:lnTo>
                    <a:pt x="368" y="585"/>
                  </a:lnTo>
                  <a:lnTo>
                    <a:pt x="367" y="585"/>
                  </a:lnTo>
                  <a:lnTo>
                    <a:pt x="366" y="585"/>
                  </a:lnTo>
                  <a:lnTo>
                    <a:pt x="365" y="585"/>
                  </a:lnTo>
                  <a:lnTo>
                    <a:pt x="364" y="585"/>
                  </a:lnTo>
                  <a:lnTo>
                    <a:pt x="364" y="585"/>
                  </a:lnTo>
                  <a:lnTo>
                    <a:pt x="363" y="585"/>
                  </a:lnTo>
                  <a:lnTo>
                    <a:pt x="363" y="584"/>
                  </a:lnTo>
                  <a:lnTo>
                    <a:pt x="362" y="584"/>
                  </a:lnTo>
                  <a:lnTo>
                    <a:pt x="362" y="583"/>
                  </a:lnTo>
                  <a:lnTo>
                    <a:pt x="361" y="582"/>
                  </a:lnTo>
                  <a:lnTo>
                    <a:pt x="361" y="582"/>
                  </a:lnTo>
                  <a:lnTo>
                    <a:pt x="360" y="581"/>
                  </a:lnTo>
                  <a:lnTo>
                    <a:pt x="360" y="580"/>
                  </a:lnTo>
                  <a:lnTo>
                    <a:pt x="360" y="579"/>
                  </a:lnTo>
                  <a:lnTo>
                    <a:pt x="359" y="573"/>
                  </a:lnTo>
                  <a:lnTo>
                    <a:pt x="358" y="570"/>
                  </a:lnTo>
                  <a:lnTo>
                    <a:pt x="358" y="568"/>
                  </a:lnTo>
                  <a:lnTo>
                    <a:pt x="358" y="567"/>
                  </a:lnTo>
                  <a:lnTo>
                    <a:pt x="357" y="566"/>
                  </a:lnTo>
                  <a:lnTo>
                    <a:pt x="357" y="564"/>
                  </a:lnTo>
                  <a:lnTo>
                    <a:pt x="356" y="563"/>
                  </a:lnTo>
                  <a:lnTo>
                    <a:pt x="355" y="562"/>
                  </a:lnTo>
                  <a:lnTo>
                    <a:pt x="354" y="560"/>
                  </a:lnTo>
                  <a:lnTo>
                    <a:pt x="352" y="559"/>
                  </a:lnTo>
                  <a:lnTo>
                    <a:pt x="351" y="558"/>
                  </a:lnTo>
                  <a:lnTo>
                    <a:pt x="350" y="557"/>
                  </a:lnTo>
                  <a:lnTo>
                    <a:pt x="349" y="556"/>
                  </a:lnTo>
                  <a:lnTo>
                    <a:pt x="348" y="555"/>
                  </a:lnTo>
                  <a:lnTo>
                    <a:pt x="346" y="555"/>
                  </a:lnTo>
                  <a:lnTo>
                    <a:pt x="344" y="554"/>
                  </a:lnTo>
                  <a:lnTo>
                    <a:pt x="343" y="554"/>
                  </a:lnTo>
                  <a:lnTo>
                    <a:pt x="341" y="554"/>
                  </a:lnTo>
                  <a:lnTo>
                    <a:pt x="336" y="554"/>
                  </a:lnTo>
                  <a:lnTo>
                    <a:pt x="334" y="554"/>
                  </a:lnTo>
                  <a:lnTo>
                    <a:pt x="332" y="554"/>
                  </a:lnTo>
                  <a:lnTo>
                    <a:pt x="330" y="554"/>
                  </a:lnTo>
                  <a:lnTo>
                    <a:pt x="328" y="554"/>
                  </a:lnTo>
                  <a:lnTo>
                    <a:pt x="327" y="553"/>
                  </a:lnTo>
                  <a:lnTo>
                    <a:pt x="325" y="553"/>
                  </a:lnTo>
                  <a:lnTo>
                    <a:pt x="323" y="552"/>
                  </a:lnTo>
                  <a:lnTo>
                    <a:pt x="322" y="552"/>
                  </a:lnTo>
                  <a:lnTo>
                    <a:pt x="312" y="547"/>
                  </a:lnTo>
                  <a:lnTo>
                    <a:pt x="310" y="545"/>
                  </a:lnTo>
                  <a:lnTo>
                    <a:pt x="306" y="542"/>
                  </a:lnTo>
                  <a:lnTo>
                    <a:pt x="304" y="542"/>
                  </a:lnTo>
                  <a:lnTo>
                    <a:pt x="302" y="540"/>
                  </a:lnTo>
                  <a:lnTo>
                    <a:pt x="301" y="540"/>
                  </a:lnTo>
                  <a:lnTo>
                    <a:pt x="300" y="540"/>
                  </a:lnTo>
                  <a:lnTo>
                    <a:pt x="299" y="540"/>
                  </a:lnTo>
                  <a:lnTo>
                    <a:pt x="298" y="540"/>
                  </a:lnTo>
                  <a:lnTo>
                    <a:pt x="298" y="540"/>
                  </a:lnTo>
                  <a:lnTo>
                    <a:pt x="297" y="540"/>
                  </a:lnTo>
                  <a:lnTo>
                    <a:pt x="295" y="540"/>
                  </a:lnTo>
                  <a:lnTo>
                    <a:pt x="292" y="541"/>
                  </a:lnTo>
                  <a:lnTo>
                    <a:pt x="290" y="542"/>
                  </a:lnTo>
                  <a:lnTo>
                    <a:pt x="288" y="542"/>
                  </a:lnTo>
                  <a:lnTo>
                    <a:pt x="286" y="542"/>
                  </a:lnTo>
                  <a:lnTo>
                    <a:pt x="282" y="542"/>
                  </a:lnTo>
                  <a:lnTo>
                    <a:pt x="279" y="542"/>
                  </a:lnTo>
                  <a:lnTo>
                    <a:pt x="275" y="542"/>
                  </a:lnTo>
                  <a:lnTo>
                    <a:pt x="270" y="542"/>
                  </a:lnTo>
                  <a:lnTo>
                    <a:pt x="269" y="542"/>
                  </a:lnTo>
                  <a:lnTo>
                    <a:pt x="268" y="542"/>
                  </a:lnTo>
                  <a:lnTo>
                    <a:pt x="267" y="542"/>
                  </a:lnTo>
                  <a:lnTo>
                    <a:pt x="266" y="542"/>
                  </a:lnTo>
                  <a:lnTo>
                    <a:pt x="265" y="542"/>
                  </a:lnTo>
                  <a:lnTo>
                    <a:pt x="264" y="543"/>
                  </a:lnTo>
                  <a:lnTo>
                    <a:pt x="263" y="544"/>
                  </a:lnTo>
                  <a:lnTo>
                    <a:pt x="262" y="545"/>
                  </a:lnTo>
                  <a:lnTo>
                    <a:pt x="261" y="546"/>
                  </a:lnTo>
                  <a:lnTo>
                    <a:pt x="260" y="548"/>
                  </a:lnTo>
                  <a:lnTo>
                    <a:pt x="258" y="550"/>
                  </a:lnTo>
                  <a:lnTo>
                    <a:pt x="256" y="555"/>
                  </a:lnTo>
                  <a:lnTo>
                    <a:pt x="255" y="558"/>
                  </a:lnTo>
                  <a:lnTo>
                    <a:pt x="253" y="563"/>
                  </a:lnTo>
                  <a:lnTo>
                    <a:pt x="252" y="565"/>
                  </a:lnTo>
                  <a:lnTo>
                    <a:pt x="251" y="567"/>
                  </a:lnTo>
                  <a:lnTo>
                    <a:pt x="251" y="568"/>
                  </a:lnTo>
                  <a:lnTo>
                    <a:pt x="247" y="573"/>
                  </a:lnTo>
                  <a:lnTo>
                    <a:pt x="244" y="579"/>
                  </a:lnTo>
                  <a:lnTo>
                    <a:pt x="242" y="581"/>
                  </a:lnTo>
                  <a:lnTo>
                    <a:pt x="241" y="582"/>
                  </a:lnTo>
                  <a:lnTo>
                    <a:pt x="240" y="583"/>
                  </a:lnTo>
                  <a:lnTo>
                    <a:pt x="238" y="584"/>
                  </a:lnTo>
                  <a:lnTo>
                    <a:pt x="237" y="586"/>
                  </a:lnTo>
                  <a:lnTo>
                    <a:pt x="233" y="588"/>
                  </a:lnTo>
                  <a:lnTo>
                    <a:pt x="232" y="589"/>
                  </a:lnTo>
                  <a:lnTo>
                    <a:pt x="230" y="590"/>
                  </a:lnTo>
                  <a:lnTo>
                    <a:pt x="229" y="590"/>
                  </a:lnTo>
                  <a:lnTo>
                    <a:pt x="227" y="590"/>
                  </a:lnTo>
                  <a:lnTo>
                    <a:pt x="226" y="590"/>
                  </a:lnTo>
                  <a:lnTo>
                    <a:pt x="224" y="590"/>
                  </a:lnTo>
                  <a:lnTo>
                    <a:pt x="223" y="590"/>
                  </a:lnTo>
                  <a:lnTo>
                    <a:pt x="222" y="589"/>
                  </a:lnTo>
                  <a:lnTo>
                    <a:pt x="221" y="589"/>
                  </a:lnTo>
                  <a:lnTo>
                    <a:pt x="220" y="588"/>
                  </a:lnTo>
                  <a:lnTo>
                    <a:pt x="218" y="587"/>
                  </a:lnTo>
                  <a:lnTo>
                    <a:pt x="217" y="586"/>
                  </a:lnTo>
                  <a:lnTo>
                    <a:pt x="217" y="586"/>
                  </a:lnTo>
                  <a:lnTo>
                    <a:pt x="216" y="585"/>
                  </a:lnTo>
                  <a:lnTo>
                    <a:pt x="215" y="585"/>
                  </a:lnTo>
                  <a:lnTo>
                    <a:pt x="215" y="585"/>
                  </a:lnTo>
                  <a:lnTo>
                    <a:pt x="214" y="585"/>
                  </a:lnTo>
                  <a:lnTo>
                    <a:pt x="213" y="585"/>
                  </a:lnTo>
                  <a:lnTo>
                    <a:pt x="212" y="586"/>
                  </a:lnTo>
                  <a:lnTo>
                    <a:pt x="210" y="587"/>
                  </a:lnTo>
                  <a:lnTo>
                    <a:pt x="209" y="587"/>
                  </a:lnTo>
                  <a:lnTo>
                    <a:pt x="208" y="588"/>
                  </a:lnTo>
                  <a:lnTo>
                    <a:pt x="207" y="588"/>
                  </a:lnTo>
                  <a:lnTo>
                    <a:pt x="206" y="588"/>
                  </a:lnTo>
                  <a:lnTo>
                    <a:pt x="205" y="588"/>
                  </a:lnTo>
                  <a:lnTo>
                    <a:pt x="204" y="588"/>
                  </a:lnTo>
                  <a:lnTo>
                    <a:pt x="203" y="588"/>
                  </a:lnTo>
                  <a:lnTo>
                    <a:pt x="201" y="588"/>
                  </a:lnTo>
                  <a:lnTo>
                    <a:pt x="197" y="587"/>
                  </a:lnTo>
                  <a:lnTo>
                    <a:pt x="195" y="587"/>
                  </a:lnTo>
                  <a:lnTo>
                    <a:pt x="191" y="586"/>
                  </a:lnTo>
                  <a:lnTo>
                    <a:pt x="189" y="586"/>
                  </a:lnTo>
                  <a:lnTo>
                    <a:pt x="186" y="586"/>
                  </a:lnTo>
                  <a:lnTo>
                    <a:pt x="184" y="586"/>
                  </a:lnTo>
                  <a:lnTo>
                    <a:pt x="179" y="586"/>
                  </a:lnTo>
                  <a:lnTo>
                    <a:pt x="176" y="586"/>
                  </a:lnTo>
                  <a:lnTo>
                    <a:pt x="172" y="586"/>
                  </a:lnTo>
                  <a:lnTo>
                    <a:pt x="167" y="585"/>
                  </a:lnTo>
                  <a:lnTo>
                    <a:pt x="161" y="585"/>
                  </a:lnTo>
                  <a:lnTo>
                    <a:pt x="143" y="583"/>
                  </a:lnTo>
                  <a:lnTo>
                    <a:pt x="139" y="583"/>
                  </a:lnTo>
                  <a:lnTo>
                    <a:pt x="137" y="583"/>
                  </a:lnTo>
                  <a:lnTo>
                    <a:pt x="134" y="583"/>
                  </a:lnTo>
                  <a:lnTo>
                    <a:pt x="133" y="583"/>
                  </a:lnTo>
                  <a:lnTo>
                    <a:pt x="128" y="583"/>
                  </a:lnTo>
                  <a:lnTo>
                    <a:pt x="125" y="583"/>
                  </a:lnTo>
                  <a:lnTo>
                    <a:pt x="123" y="583"/>
                  </a:lnTo>
                  <a:lnTo>
                    <a:pt x="119" y="583"/>
                  </a:lnTo>
                  <a:lnTo>
                    <a:pt x="112" y="582"/>
                  </a:lnTo>
                  <a:lnTo>
                    <a:pt x="110" y="582"/>
                  </a:lnTo>
                  <a:lnTo>
                    <a:pt x="108" y="582"/>
                  </a:lnTo>
                  <a:lnTo>
                    <a:pt x="106" y="581"/>
                  </a:lnTo>
                  <a:lnTo>
                    <a:pt x="104" y="581"/>
                  </a:lnTo>
                  <a:lnTo>
                    <a:pt x="103" y="580"/>
                  </a:lnTo>
                  <a:lnTo>
                    <a:pt x="101" y="580"/>
                  </a:lnTo>
                  <a:lnTo>
                    <a:pt x="99" y="579"/>
                  </a:lnTo>
                  <a:lnTo>
                    <a:pt x="97" y="578"/>
                  </a:lnTo>
                  <a:lnTo>
                    <a:pt x="95" y="577"/>
                  </a:lnTo>
                  <a:lnTo>
                    <a:pt x="91" y="575"/>
                  </a:lnTo>
                  <a:lnTo>
                    <a:pt x="83" y="571"/>
                  </a:lnTo>
                  <a:lnTo>
                    <a:pt x="71" y="565"/>
                  </a:lnTo>
                  <a:lnTo>
                    <a:pt x="67" y="562"/>
                  </a:lnTo>
                  <a:lnTo>
                    <a:pt x="65" y="561"/>
                  </a:lnTo>
                  <a:lnTo>
                    <a:pt x="63" y="560"/>
                  </a:lnTo>
                  <a:lnTo>
                    <a:pt x="62" y="559"/>
                  </a:lnTo>
                  <a:lnTo>
                    <a:pt x="60" y="557"/>
                  </a:lnTo>
                  <a:lnTo>
                    <a:pt x="57" y="555"/>
                  </a:lnTo>
                  <a:lnTo>
                    <a:pt x="55" y="553"/>
                  </a:lnTo>
                  <a:lnTo>
                    <a:pt x="53" y="552"/>
                  </a:lnTo>
                  <a:lnTo>
                    <a:pt x="51" y="550"/>
                  </a:lnTo>
                  <a:lnTo>
                    <a:pt x="50" y="548"/>
                  </a:lnTo>
                  <a:lnTo>
                    <a:pt x="49" y="547"/>
                  </a:lnTo>
                  <a:lnTo>
                    <a:pt x="48" y="546"/>
                  </a:lnTo>
                  <a:lnTo>
                    <a:pt x="47" y="545"/>
                  </a:lnTo>
                  <a:lnTo>
                    <a:pt x="46" y="544"/>
                  </a:lnTo>
                  <a:lnTo>
                    <a:pt x="46" y="543"/>
                  </a:lnTo>
                  <a:lnTo>
                    <a:pt x="45" y="542"/>
                  </a:lnTo>
                  <a:lnTo>
                    <a:pt x="44" y="538"/>
                  </a:lnTo>
                  <a:lnTo>
                    <a:pt x="44" y="537"/>
                  </a:lnTo>
                  <a:lnTo>
                    <a:pt x="44" y="536"/>
                  </a:lnTo>
                  <a:lnTo>
                    <a:pt x="44" y="536"/>
                  </a:lnTo>
                  <a:lnTo>
                    <a:pt x="43" y="535"/>
                  </a:lnTo>
                  <a:lnTo>
                    <a:pt x="43" y="535"/>
                  </a:lnTo>
                  <a:lnTo>
                    <a:pt x="42" y="534"/>
                  </a:lnTo>
                  <a:lnTo>
                    <a:pt x="41" y="533"/>
                  </a:lnTo>
                  <a:lnTo>
                    <a:pt x="40" y="533"/>
                  </a:lnTo>
                  <a:lnTo>
                    <a:pt x="39" y="533"/>
                  </a:lnTo>
                  <a:lnTo>
                    <a:pt x="38" y="532"/>
                  </a:lnTo>
                  <a:lnTo>
                    <a:pt x="37" y="532"/>
                  </a:lnTo>
                  <a:lnTo>
                    <a:pt x="36" y="532"/>
                  </a:lnTo>
                  <a:lnTo>
                    <a:pt x="36" y="532"/>
                  </a:lnTo>
                  <a:lnTo>
                    <a:pt x="35" y="531"/>
                  </a:lnTo>
                  <a:lnTo>
                    <a:pt x="34" y="530"/>
                  </a:lnTo>
                  <a:lnTo>
                    <a:pt x="32" y="528"/>
                  </a:lnTo>
                  <a:lnTo>
                    <a:pt x="31" y="528"/>
                  </a:lnTo>
                  <a:lnTo>
                    <a:pt x="30" y="527"/>
                  </a:lnTo>
                  <a:lnTo>
                    <a:pt x="29" y="526"/>
                  </a:lnTo>
                  <a:lnTo>
                    <a:pt x="28" y="526"/>
                  </a:lnTo>
                  <a:lnTo>
                    <a:pt x="27" y="525"/>
                  </a:lnTo>
                  <a:lnTo>
                    <a:pt x="23" y="524"/>
                  </a:lnTo>
                  <a:lnTo>
                    <a:pt x="22" y="524"/>
                  </a:lnTo>
                  <a:lnTo>
                    <a:pt x="22" y="524"/>
                  </a:lnTo>
                  <a:lnTo>
                    <a:pt x="21" y="523"/>
                  </a:lnTo>
                  <a:lnTo>
                    <a:pt x="21" y="523"/>
                  </a:lnTo>
                  <a:lnTo>
                    <a:pt x="20" y="522"/>
                  </a:lnTo>
                  <a:lnTo>
                    <a:pt x="20" y="521"/>
                  </a:lnTo>
                  <a:lnTo>
                    <a:pt x="20" y="521"/>
                  </a:lnTo>
                  <a:lnTo>
                    <a:pt x="20" y="520"/>
                  </a:lnTo>
                  <a:lnTo>
                    <a:pt x="19" y="519"/>
                  </a:lnTo>
                  <a:lnTo>
                    <a:pt x="18" y="519"/>
                  </a:lnTo>
                  <a:lnTo>
                    <a:pt x="16" y="518"/>
                  </a:lnTo>
                  <a:lnTo>
                    <a:pt x="15" y="517"/>
                  </a:lnTo>
                  <a:lnTo>
                    <a:pt x="14" y="516"/>
                  </a:lnTo>
                  <a:lnTo>
                    <a:pt x="12" y="514"/>
                  </a:lnTo>
                  <a:lnTo>
                    <a:pt x="11" y="513"/>
                  </a:lnTo>
                  <a:lnTo>
                    <a:pt x="10" y="513"/>
                  </a:lnTo>
                  <a:lnTo>
                    <a:pt x="10" y="512"/>
                  </a:lnTo>
                  <a:lnTo>
                    <a:pt x="9" y="512"/>
                  </a:lnTo>
                  <a:lnTo>
                    <a:pt x="7" y="512"/>
                  </a:lnTo>
                  <a:lnTo>
                    <a:pt x="5" y="511"/>
                  </a:lnTo>
                  <a:lnTo>
                    <a:pt x="3" y="510"/>
                  </a:lnTo>
                  <a:lnTo>
                    <a:pt x="2" y="510"/>
                  </a:lnTo>
                  <a:lnTo>
                    <a:pt x="1" y="509"/>
                  </a:lnTo>
                  <a:lnTo>
                    <a:pt x="1" y="508"/>
                  </a:lnTo>
                  <a:lnTo>
                    <a:pt x="0" y="507"/>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39" name="Freeform 251">
              <a:extLst>
                <a:ext uri="{FF2B5EF4-FFF2-40B4-BE49-F238E27FC236}">
                  <a16:creationId xmlns:a16="http://schemas.microsoft.com/office/drawing/2014/main" id="{B95E4F4C-D9BA-4A90-A10A-D6A500C12A91}"/>
                </a:ext>
              </a:extLst>
            </p:cNvPr>
            <p:cNvSpPr>
              <a:spLocks/>
            </p:cNvSpPr>
            <p:nvPr/>
          </p:nvSpPr>
          <p:spPr bwMode="auto">
            <a:xfrm>
              <a:off x="7540295" y="5515808"/>
              <a:ext cx="515633" cy="673770"/>
            </a:xfrm>
            <a:custGeom>
              <a:avLst/>
              <a:gdLst>
                <a:gd name="T0" fmla="*/ 127 w 430"/>
                <a:gd name="T1" fmla="*/ 501 h 512"/>
                <a:gd name="T2" fmla="*/ 103 w 430"/>
                <a:gd name="T3" fmla="*/ 504 h 512"/>
                <a:gd name="T4" fmla="*/ 83 w 430"/>
                <a:gd name="T5" fmla="*/ 512 h 512"/>
                <a:gd name="T6" fmla="*/ 50 w 430"/>
                <a:gd name="T7" fmla="*/ 499 h 512"/>
                <a:gd name="T8" fmla="*/ 18 w 430"/>
                <a:gd name="T9" fmla="*/ 485 h 512"/>
                <a:gd name="T10" fmla="*/ 5 w 430"/>
                <a:gd name="T11" fmla="*/ 469 h 512"/>
                <a:gd name="T12" fmla="*/ 9 w 430"/>
                <a:gd name="T13" fmla="*/ 465 h 512"/>
                <a:gd name="T14" fmla="*/ 15 w 430"/>
                <a:gd name="T15" fmla="*/ 458 h 512"/>
                <a:gd name="T16" fmla="*/ 21 w 430"/>
                <a:gd name="T17" fmla="*/ 451 h 512"/>
                <a:gd name="T18" fmla="*/ 35 w 430"/>
                <a:gd name="T19" fmla="*/ 454 h 512"/>
                <a:gd name="T20" fmla="*/ 46 w 430"/>
                <a:gd name="T21" fmla="*/ 454 h 512"/>
                <a:gd name="T22" fmla="*/ 57 w 430"/>
                <a:gd name="T23" fmla="*/ 443 h 512"/>
                <a:gd name="T24" fmla="*/ 79 w 430"/>
                <a:gd name="T25" fmla="*/ 448 h 512"/>
                <a:gd name="T26" fmla="*/ 89 w 430"/>
                <a:gd name="T27" fmla="*/ 440 h 512"/>
                <a:gd name="T28" fmla="*/ 108 w 430"/>
                <a:gd name="T29" fmla="*/ 426 h 512"/>
                <a:gd name="T30" fmla="*/ 127 w 430"/>
                <a:gd name="T31" fmla="*/ 411 h 512"/>
                <a:gd name="T32" fmla="*/ 144 w 430"/>
                <a:gd name="T33" fmla="*/ 407 h 512"/>
                <a:gd name="T34" fmla="*/ 151 w 430"/>
                <a:gd name="T35" fmla="*/ 395 h 512"/>
                <a:gd name="T36" fmla="*/ 163 w 430"/>
                <a:gd name="T37" fmla="*/ 394 h 512"/>
                <a:gd name="T38" fmla="*/ 177 w 430"/>
                <a:gd name="T39" fmla="*/ 384 h 512"/>
                <a:gd name="T40" fmla="*/ 186 w 430"/>
                <a:gd name="T41" fmla="*/ 391 h 512"/>
                <a:gd name="T42" fmla="*/ 204 w 430"/>
                <a:gd name="T43" fmla="*/ 395 h 512"/>
                <a:gd name="T44" fmla="*/ 221 w 430"/>
                <a:gd name="T45" fmla="*/ 391 h 512"/>
                <a:gd name="T46" fmla="*/ 248 w 430"/>
                <a:gd name="T47" fmla="*/ 390 h 512"/>
                <a:gd name="T48" fmla="*/ 255 w 430"/>
                <a:gd name="T49" fmla="*/ 378 h 512"/>
                <a:gd name="T50" fmla="*/ 269 w 430"/>
                <a:gd name="T51" fmla="*/ 369 h 512"/>
                <a:gd name="T52" fmla="*/ 289 w 430"/>
                <a:gd name="T53" fmla="*/ 363 h 512"/>
                <a:gd name="T54" fmla="*/ 299 w 430"/>
                <a:gd name="T55" fmla="*/ 350 h 512"/>
                <a:gd name="T56" fmla="*/ 299 w 430"/>
                <a:gd name="T57" fmla="*/ 340 h 512"/>
                <a:gd name="T58" fmla="*/ 288 w 430"/>
                <a:gd name="T59" fmla="*/ 327 h 512"/>
                <a:gd name="T60" fmla="*/ 297 w 430"/>
                <a:gd name="T61" fmla="*/ 320 h 512"/>
                <a:gd name="T62" fmla="*/ 296 w 430"/>
                <a:gd name="T63" fmla="*/ 307 h 512"/>
                <a:gd name="T64" fmla="*/ 309 w 430"/>
                <a:gd name="T65" fmla="*/ 297 h 512"/>
                <a:gd name="T66" fmla="*/ 310 w 430"/>
                <a:gd name="T67" fmla="*/ 284 h 512"/>
                <a:gd name="T68" fmla="*/ 299 w 430"/>
                <a:gd name="T69" fmla="*/ 273 h 512"/>
                <a:gd name="T70" fmla="*/ 301 w 430"/>
                <a:gd name="T71" fmla="*/ 259 h 512"/>
                <a:gd name="T72" fmla="*/ 314 w 430"/>
                <a:gd name="T73" fmla="*/ 246 h 512"/>
                <a:gd name="T74" fmla="*/ 309 w 430"/>
                <a:gd name="T75" fmla="*/ 234 h 512"/>
                <a:gd name="T76" fmla="*/ 315 w 430"/>
                <a:gd name="T77" fmla="*/ 217 h 512"/>
                <a:gd name="T78" fmla="*/ 315 w 430"/>
                <a:gd name="T79" fmla="*/ 207 h 512"/>
                <a:gd name="T80" fmla="*/ 303 w 430"/>
                <a:gd name="T81" fmla="*/ 201 h 512"/>
                <a:gd name="T82" fmla="*/ 306 w 430"/>
                <a:gd name="T83" fmla="*/ 196 h 512"/>
                <a:gd name="T84" fmla="*/ 291 w 430"/>
                <a:gd name="T85" fmla="*/ 181 h 512"/>
                <a:gd name="T86" fmla="*/ 295 w 430"/>
                <a:gd name="T87" fmla="*/ 156 h 512"/>
                <a:gd name="T88" fmla="*/ 308 w 430"/>
                <a:gd name="T89" fmla="*/ 137 h 512"/>
                <a:gd name="T90" fmla="*/ 330 w 430"/>
                <a:gd name="T91" fmla="*/ 131 h 512"/>
                <a:gd name="T92" fmla="*/ 333 w 430"/>
                <a:gd name="T93" fmla="*/ 124 h 512"/>
                <a:gd name="T94" fmla="*/ 323 w 430"/>
                <a:gd name="T95" fmla="*/ 119 h 512"/>
                <a:gd name="T96" fmla="*/ 333 w 430"/>
                <a:gd name="T97" fmla="*/ 109 h 512"/>
                <a:gd name="T98" fmla="*/ 343 w 430"/>
                <a:gd name="T99" fmla="*/ 114 h 512"/>
                <a:gd name="T100" fmla="*/ 351 w 430"/>
                <a:gd name="T101" fmla="*/ 117 h 512"/>
                <a:gd name="T102" fmla="*/ 356 w 430"/>
                <a:gd name="T103" fmla="*/ 105 h 512"/>
                <a:gd name="T104" fmla="*/ 348 w 430"/>
                <a:gd name="T105" fmla="*/ 92 h 512"/>
                <a:gd name="T106" fmla="*/ 354 w 430"/>
                <a:gd name="T107" fmla="*/ 89 h 512"/>
                <a:gd name="T108" fmla="*/ 368 w 430"/>
                <a:gd name="T109" fmla="*/ 75 h 512"/>
                <a:gd name="T110" fmla="*/ 366 w 430"/>
                <a:gd name="T111" fmla="*/ 65 h 512"/>
                <a:gd name="T112" fmla="*/ 354 w 430"/>
                <a:gd name="T113" fmla="*/ 54 h 512"/>
                <a:gd name="T114" fmla="*/ 359 w 430"/>
                <a:gd name="T115" fmla="*/ 34 h 512"/>
                <a:gd name="T116" fmla="*/ 367 w 430"/>
                <a:gd name="T117" fmla="*/ 32 h 512"/>
                <a:gd name="T118" fmla="*/ 380 w 430"/>
                <a:gd name="T119" fmla="*/ 24 h 512"/>
                <a:gd name="T120" fmla="*/ 399 w 430"/>
                <a:gd name="T121" fmla="*/ 24 h 512"/>
                <a:gd name="T122" fmla="*/ 420 w 430"/>
                <a:gd name="T123" fmla="*/ 25 h 512"/>
                <a:gd name="T124" fmla="*/ 430 w 430"/>
                <a:gd name="T125"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0" h="512">
                  <a:moveTo>
                    <a:pt x="134" y="507"/>
                  </a:moveTo>
                  <a:lnTo>
                    <a:pt x="133" y="507"/>
                  </a:lnTo>
                  <a:lnTo>
                    <a:pt x="132" y="505"/>
                  </a:lnTo>
                  <a:lnTo>
                    <a:pt x="132" y="504"/>
                  </a:lnTo>
                  <a:lnTo>
                    <a:pt x="131" y="504"/>
                  </a:lnTo>
                  <a:lnTo>
                    <a:pt x="131" y="503"/>
                  </a:lnTo>
                  <a:lnTo>
                    <a:pt x="130" y="502"/>
                  </a:lnTo>
                  <a:lnTo>
                    <a:pt x="129" y="502"/>
                  </a:lnTo>
                  <a:lnTo>
                    <a:pt x="129" y="502"/>
                  </a:lnTo>
                  <a:lnTo>
                    <a:pt x="128" y="501"/>
                  </a:lnTo>
                  <a:lnTo>
                    <a:pt x="127" y="501"/>
                  </a:lnTo>
                  <a:lnTo>
                    <a:pt x="126" y="501"/>
                  </a:lnTo>
                  <a:lnTo>
                    <a:pt x="121" y="501"/>
                  </a:lnTo>
                  <a:lnTo>
                    <a:pt x="119" y="501"/>
                  </a:lnTo>
                  <a:lnTo>
                    <a:pt x="116" y="501"/>
                  </a:lnTo>
                  <a:lnTo>
                    <a:pt x="113" y="501"/>
                  </a:lnTo>
                  <a:lnTo>
                    <a:pt x="110" y="502"/>
                  </a:lnTo>
                  <a:lnTo>
                    <a:pt x="108" y="502"/>
                  </a:lnTo>
                  <a:lnTo>
                    <a:pt x="107" y="503"/>
                  </a:lnTo>
                  <a:lnTo>
                    <a:pt x="106" y="503"/>
                  </a:lnTo>
                  <a:lnTo>
                    <a:pt x="105" y="504"/>
                  </a:lnTo>
                  <a:lnTo>
                    <a:pt x="103" y="504"/>
                  </a:lnTo>
                  <a:lnTo>
                    <a:pt x="102" y="505"/>
                  </a:lnTo>
                  <a:lnTo>
                    <a:pt x="97" y="509"/>
                  </a:lnTo>
                  <a:lnTo>
                    <a:pt x="95" y="510"/>
                  </a:lnTo>
                  <a:lnTo>
                    <a:pt x="94" y="510"/>
                  </a:lnTo>
                  <a:lnTo>
                    <a:pt x="92" y="511"/>
                  </a:lnTo>
                  <a:lnTo>
                    <a:pt x="91" y="512"/>
                  </a:lnTo>
                  <a:lnTo>
                    <a:pt x="90" y="512"/>
                  </a:lnTo>
                  <a:lnTo>
                    <a:pt x="89" y="512"/>
                  </a:lnTo>
                  <a:lnTo>
                    <a:pt x="87" y="512"/>
                  </a:lnTo>
                  <a:lnTo>
                    <a:pt x="85" y="512"/>
                  </a:lnTo>
                  <a:lnTo>
                    <a:pt x="83" y="512"/>
                  </a:lnTo>
                  <a:lnTo>
                    <a:pt x="81" y="512"/>
                  </a:lnTo>
                  <a:lnTo>
                    <a:pt x="77" y="512"/>
                  </a:lnTo>
                  <a:lnTo>
                    <a:pt x="68" y="511"/>
                  </a:lnTo>
                  <a:lnTo>
                    <a:pt x="67" y="510"/>
                  </a:lnTo>
                  <a:lnTo>
                    <a:pt x="65" y="510"/>
                  </a:lnTo>
                  <a:lnTo>
                    <a:pt x="63" y="509"/>
                  </a:lnTo>
                  <a:lnTo>
                    <a:pt x="62" y="508"/>
                  </a:lnTo>
                  <a:lnTo>
                    <a:pt x="60" y="507"/>
                  </a:lnTo>
                  <a:lnTo>
                    <a:pt x="58" y="505"/>
                  </a:lnTo>
                  <a:lnTo>
                    <a:pt x="56" y="504"/>
                  </a:lnTo>
                  <a:lnTo>
                    <a:pt x="50" y="499"/>
                  </a:lnTo>
                  <a:lnTo>
                    <a:pt x="48" y="497"/>
                  </a:lnTo>
                  <a:lnTo>
                    <a:pt x="47" y="496"/>
                  </a:lnTo>
                  <a:lnTo>
                    <a:pt x="45" y="495"/>
                  </a:lnTo>
                  <a:lnTo>
                    <a:pt x="44" y="494"/>
                  </a:lnTo>
                  <a:lnTo>
                    <a:pt x="39" y="492"/>
                  </a:lnTo>
                  <a:lnTo>
                    <a:pt x="34" y="489"/>
                  </a:lnTo>
                  <a:lnTo>
                    <a:pt x="33" y="488"/>
                  </a:lnTo>
                  <a:lnTo>
                    <a:pt x="31" y="488"/>
                  </a:lnTo>
                  <a:lnTo>
                    <a:pt x="29" y="487"/>
                  </a:lnTo>
                  <a:lnTo>
                    <a:pt x="26" y="486"/>
                  </a:lnTo>
                  <a:lnTo>
                    <a:pt x="18" y="485"/>
                  </a:lnTo>
                  <a:lnTo>
                    <a:pt x="15" y="484"/>
                  </a:lnTo>
                  <a:lnTo>
                    <a:pt x="13" y="484"/>
                  </a:lnTo>
                  <a:lnTo>
                    <a:pt x="11" y="483"/>
                  </a:lnTo>
                  <a:lnTo>
                    <a:pt x="9" y="482"/>
                  </a:lnTo>
                  <a:lnTo>
                    <a:pt x="0" y="479"/>
                  </a:lnTo>
                  <a:lnTo>
                    <a:pt x="1" y="478"/>
                  </a:lnTo>
                  <a:lnTo>
                    <a:pt x="2" y="476"/>
                  </a:lnTo>
                  <a:lnTo>
                    <a:pt x="4" y="471"/>
                  </a:lnTo>
                  <a:lnTo>
                    <a:pt x="4" y="470"/>
                  </a:lnTo>
                  <a:lnTo>
                    <a:pt x="5" y="470"/>
                  </a:lnTo>
                  <a:lnTo>
                    <a:pt x="5" y="469"/>
                  </a:lnTo>
                  <a:lnTo>
                    <a:pt x="6" y="469"/>
                  </a:lnTo>
                  <a:lnTo>
                    <a:pt x="7" y="469"/>
                  </a:lnTo>
                  <a:lnTo>
                    <a:pt x="7" y="468"/>
                  </a:lnTo>
                  <a:lnTo>
                    <a:pt x="9" y="467"/>
                  </a:lnTo>
                  <a:lnTo>
                    <a:pt x="10" y="467"/>
                  </a:lnTo>
                  <a:lnTo>
                    <a:pt x="10" y="466"/>
                  </a:lnTo>
                  <a:lnTo>
                    <a:pt x="10" y="466"/>
                  </a:lnTo>
                  <a:lnTo>
                    <a:pt x="10" y="466"/>
                  </a:lnTo>
                  <a:lnTo>
                    <a:pt x="9" y="465"/>
                  </a:lnTo>
                  <a:lnTo>
                    <a:pt x="9" y="465"/>
                  </a:lnTo>
                  <a:lnTo>
                    <a:pt x="9" y="465"/>
                  </a:lnTo>
                  <a:lnTo>
                    <a:pt x="9" y="464"/>
                  </a:lnTo>
                  <a:lnTo>
                    <a:pt x="10" y="464"/>
                  </a:lnTo>
                  <a:lnTo>
                    <a:pt x="11" y="463"/>
                  </a:lnTo>
                  <a:lnTo>
                    <a:pt x="11" y="462"/>
                  </a:lnTo>
                  <a:lnTo>
                    <a:pt x="12" y="460"/>
                  </a:lnTo>
                  <a:lnTo>
                    <a:pt x="12" y="460"/>
                  </a:lnTo>
                  <a:lnTo>
                    <a:pt x="12" y="459"/>
                  </a:lnTo>
                  <a:lnTo>
                    <a:pt x="12" y="458"/>
                  </a:lnTo>
                  <a:lnTo>
                    <a:pt x="13" y="458"/>
                  </a:lnTo>
                  <a:lnTo>
                    <a:pt x="13" y="458"/>
                  </a:lnTo>
                  <a:lnTo>
                    <a:pt x="15" y="458"/>
                  </a:lnTo>
                  <a:lnTo>
                    <a:pt x="15" y="457"/>
                  </a:lnTo>
                  <a:lnTo>
                    <a:pt x="16" y="457"/>
                  </a:lnTo>
                  <a:lnTo>
                    <a:pt x="16" y="457"/>
                  </a:lnTo>
                  <a:lnTo>
                    <a:pt x="17" y="456"/>
                  </a:lnTo>
                  <a:lnTo>
                    <a:pt x="19" y="454"/>
                  </a:lnTo>
                  <a:lnTo>
                    <a:pt x="19" y="453"/>
                  </a:lnTo>
                  <a:lnTo>
                    <a:pt x="19" y="453"/>
                  </a:lnTo>
                  <a:lnTo>
                    <a:pt x="20" y="453"/>
                  </a:lnTo>
                  <a:lnTo>
                    <a:pt x="20" y="452"/>
                  </a:lnTo>
                  <a:lnTo>
                    <a:pt x="20" y="452"/>
                  </a:lnTo>
                  <a:lnTo>
                    <a:pt x="21" y="451"/>
                  </a:lnTo>
                  <a:lnTo>
                    <a:pt x="22" y="451"/>
                  </a:lnTo>
                  <a:lnTo>
                    <a:pt x="23" y="450"/>
                  </a:lnTo>
                  <a:lnTo>
                    <a:pt x="25" y="450"/>
                  </a:lnTo>
                  <a:lnTo>
                    <a:pt x="26" y="450"/>
                  </a:lnTo>
                  <a:lnTo>
                    <a:pt x="28" y="450"/>
                  </a:lnTo>
                  <a:lnTo>
                    <a:pt x="29" y="450"/>
                  </a:lnTo>
                  <a:lnTo>
                    <a:pt x="30" y="450"/>
                  </a:lnTo>
                  <a:lnTo>
                    <a:pt x="31" y="450"/>
                  </a:lnTo>
                  <a:lnTo>
                    <a:pt x="32" y="451"/>
                  </a:lnTo>
                  <a:lnTo>
                    <a:pt x="33" y="452"/>
                  </a:lnTo>
                  <a:lnTo>
                    <a:pt x="35" y="454"/>
                  </a:lnTo>
                  <a:lnTo>
                    <a:pt x="36" y="454"/>
                  </a:lnTo>
                  <a:lnTo>
                    <a:pt x="37" y="455"/>
                  </a:lnTo>
                  <a:lnTo>
                    <a:pt x="38" y="455"/>
                  </a:lnTo>
                  <a:lnTo>
                    <a:pt x="40" y="455"/>
                  </a:lnTo>
                  <a:lnTo>
                    <a:pt x="41" y="456"/>
                  </a:lnTo>
                  <a:lnTo>
                    <a:pt x="43" y="456"/>
                  </a:lnTo>
                  <a:lnTo>
                    <a:pt x="43" y="456"/>
                  </a:lnTo>
                  <a:lnTo>
                    <a:pt x="44" y="456"/>
                  </a:lnTo>
                  <a:lnTo>
                    <a:pt x="45" y="455"/>
                  </a:lnTo>
                  <a:lnTo>
                    <a:pt x="46" y="455"/>
                  </a:lnTo>
                  <a:lnTo>
                    <a:pt x="46" y="454"/>
                  </a:lnTo>
                  <a:lnTo>
                    <a:pt x="47" y="453"/>
                  </a:lnTo>
                  <a:lnTo>
                    <a:pt x="48" y="452"/>
                  </a:lnTo>
                  <a:lnTo>
                    <a:pt x="49" y="451"/>
                  </a:lnTo>
                  <a:lnTo>
                    <a:pt x="51" y="449"/>
                  </a:lnTo>
                  <a:lnTo>
                    <a:pt x="53" y="446"/>
                  </a:lnTo>
                  <a:lnTo>
                    <a:pt x="54" y="445"/>
                  </a:lnTo>
                  <a:lnTo>
                    <a:pt x="54" y="444"/>
                  </a:lnTo>
                  <a:lnTo>
                    <a:pt x="55" y="444"/>
                  </a:lnTo>
                  <a:lnTo>
                    <a:pt x="56" y="444"/>
                  </a:lnTo>
                  <a:lnTo>
                    <a:pt x="56" y="443"/>
                  </a:lnTo>
                  <a:lnTo>
                    <a:pt x="57" y="443"/>
                  </a:lnTo>
                  <a:lnTo>
                    <a:pt x="59" y="443"/>
                  </a:lnTo>
                  <a:lnTo>
                    <a:pt x="64" y="442"/>
                  </a:lnTo>
                  <a:lnTo>
                    <a:pt x="66" y="442"/>
                  </a:lnTo>
                  <a:lnTo>
                    <a:pt x="67" y="442"/>
                  </a:lnTo>
                  <a:lnTo>
                    <a:pt x="69" y="442"/>
                  </a:lnTo>
                  <a:lnTo>
                    <a:pt x="70" y="443"/>
                  </a:lnTo>
                  <a:lnTo>
                    <a:pt x="72" y="443"/>
                  </a:lnTo>
                  <a:lnTo>
                    <a:pt x="73" y="444"/>
                  </a:lnTo>
                  <a:lnTo>
                    <a:pt x="75" y="445"/>
                  </a:lnTo>
                  <a:lnTo>
                    <a:pt x="78" y="447"/>
                  </a:lnTo>
                  <a:lnTo>
                    <a:pt x="79" y="448"/>
                  </a:lnTo>
                  <a:lnTo>
                    <a:pt x="79" y="448"/>
                  </a:lnTo>
                  <a:lnTo>
                    <a:pt x="80" y="448"/>
                  </a:lnTo>
                  <a:lnTo>
                    <a:pt x="81" y="448"/>
                  </a:lnTo>
                  <a:lnTo>
                    <a:pt x="82" y="448"/>
                  </a:lnTo>
                  <a:lnTo>
                    <a:pt x="82" y="448"/>
                  </a:lnTo>
                  <a:lnTo>
                    <a:pt x="83" y="448"/>
                  </a:lnTo>
                  <a:lnTo>
                    <a:pt x="84" y="447"/>
                  </a:lnTo>
                  <a:lnTo>
                    <a:pt x="85" y="446"/>
                  </a:lnTo>
                  <a:lnTo>
                    <a:pt x="87" y="443"/>
                  </a:lnTo>
                  <a:lnTo>
                    <a:pt x="88" y="441"/>
                  </a:lnTo>
                  <a:lnTo>
                    <a:pt x="89" y="440"/>
                  </a:lnTo>
                  <a:lnTo>
                    <a:pt x="91" y="438"/>
                  </a:lnTo>
                  <a:lnTo>
                    <a:pt x="93" y="436"/>
                  </a:lnTo>
                  <a:lnTo>
                    <a:pt x="95" y="434"/>
                  </a:lnTo>
                  <a:lnTo>
                    <a:pt x="96" y="434"/>
                  </a:lnTo>
                  <a:lnTo>
                    <a:pt x="97" y="433"/>
                  </a:lnTo>
                  <a:lnTo>
                    <a:pt x="98" y="432"/>
                  </a:lnTo>
                  <a:lnTo>
                    <a:pt x="102" y="430"/>
                  </a:lnTo>
                  <a:lnTo>
                    <a:pt x="103" y="429"/>
                  </a:lnTo>
                  <a:lnTo>
                    <a:pt x="104" y="428"/>
                  </a:lnTo>
                  <a:lnTo>
                    <a:pt x="106" y="427"/>
                  </a:lnTo>
                  <a:lnTo>
                    <a:pt x="108" y="426"/>
                  </a:lnTo>
                  <a:lnTo>
                    <a:pt x="110" y="423"/>
                  </a:lnTo>
                  <a:lnTo>
                    <a:pt x="111" y="421"/>
                  </a:lnTo>
                  <a:lnTo>
                    <a:pt x="113" y="419"/>
                  </a:lnTo>
                  <a:lnTo>
                    <a:pt x="114" y="418"/>
                  </a:lnTo>
                  <a:lnTo>
                    <a:pt x="115" y="417"/>
                  </a:lnTo>
                  <a:lnTo>
                    <a:pt x="115" y="416"/>
                  </a:lnTo>
                  <a:lnTo>
                    <a:pt x="117" y="415"/>
                  </a:lnTo>
                  <a:lnTo>
                    <a:pt x="119" y="414"/>
                  </a:lnTo>
                  <a:lnTo>
                    <a:pt x="121" y="413"/>
                  </a:lnTo>
                  <a:lnTo>
                    <a:pt x="125" y="412"/>
                  </a:lnTo>
                  <a:lnTo>
                    <a:pt x="127" y="411"/>
                  </a:lnTo>
                  <a:lnTo>
                    <a:pt x="130" y="410"/>
                  </a:lnTo>
                  <a:lnTo>
                    <a:pt x="133" y="410"/>
                  </a:lnTo>
                  <a:lnTo>
                    <a:pt x="134" y="410"/>
                  </a:lnTo>
                  <a:lnTo>
                    <a:pt x="137" y="410"/>
                  </a:lnTo>
                  <a:lnTo>
                    <a:pt x="139" y="410"/>
                  </a:lnTo>
                  <a:lnTo>
                    <a:pt x="140" y="410"/>
                  </a:lnTo>
                  <a:lnTo>
                    <a:pt x="141" y="409"/>
                  </a:lnTo>
                  <a:lnTo>
                    <a:pt x="142" y="409"/>
                  </a:lnTo>
                  <a:lnTo>
                    <a:pt x="142" y="409"/>
                  </a:lnTo>
                  <a:lnTo>
                    <a:pt x="143" y="408"/>
                  </a:lnTo>
                  <a:lnTo>
                    <a:pt x="144" y="407"/>
                  </a:lnTo>
                  <a:lnTo>
                    <a:pt x="144" y="406"/>
                  </a:lnTo>
                  <a:lnTo>
                    <a:pt x="145" y="405"/>
                  </a:lnTo>
                  <a:lnTo>
                    <a:pt x="146" y="401"/>
                  </a:lnTo>
                  <a:lnTo>
                    <a:pt x="147" y="399"/>
                  </a:lnTo>
                  <a:lnTo>
                    <a:pt x="148" y="398"/>
                  </a:lnTo>
                  <a:lnTo>
                    <a:pt x="148" y="397"/>
                  </a:lnTo>
                  <a:lnTo>
                    <a:pt x="149" y="396"/>
                  </a:lnTo>
                  <a:lnTo>
                    <a:pt x="150" y="396"/>
                  </a:lnTo>
                  <a:lnTo>
                    <a:pt x="150" y="395"/>
                  </a:lnTo>
                  <a:lnTo>
                    <a:pt x="151" y="395"/>
                  </a:lnTo>
                  <a:lnTo>
                    <a:pt x="151" y="395"/>
                  </a:lnTo>
                  <a:lnTo>
                    <a:pt x="152" y="395"/>
                  </a:lnTo>
                  <a:lnTo>
                    <a:pt x="153" y="395"/>
                  </a:lnTo>
                  <a:lnTo>
                    <a:pt x="154" y="395"/>
                  </a:lnTo>
                  <a:lnTo>
                    <a:pt x="157" y="395"/>
                  </a:lnTo>
                  <a:lnTo>
                    <a:pt x="158" y="396"/>
                  </a:lnTo>
                  <a:lnTo>
                    <a:pt x="159" y="395"/>
                  </a:lnTo>
                  <a:lnTo>
                    <a:pt x="160" y="395"/>
                  </a:lnTo>
                  <a:lnTo>
                    <a:pt x="161" y="395"/>
                  </a:lnTo>
                  <a:lnTo>
                    <a:pt x="161" y="395"/>
                  </a:lnTo>
                  <a:lnTo>
                    <a:pt x="162" y="394"/>
                  </a:lnTo>
                  <a:lnTo>
                    <a:pt x="163" y="394"/>
                  </a:lnTo>
                  <a:lnTo>
                    <a:pt x="164" y="393"/>
                  </a:lnTo>
                  <a:lnTo>
                    <a:pt x="165" y="392"/>
                  </a:lnTo>
                  <a:lnTo>
                    <a:pt x="166" y="391"/>
                  </a:lnTo>
                  <a:lnTo>
                    <a:pt x="169" y="388"/>
                  </a:lnTo>
                  <a:lnTo>
                    <a:pt x="170" y="387"/>
                  </a:lnTo>
                  <a:lnTo>
                    <a:pt x="170" y="387"/>
                  </a:lnTo>
                  <a:lnTo>
                    <a:pt x="171" y="386"/>
                  </a:lnTo>
                  <a:lnTo>
                    <a:pt x="172" y="386"/>
                  </a:lnTo>
                  <a:lnTo>
                    <a:pt x="174" y="385"/>
                  </a:lnTo>
                  <a:lnTo>
                    <a:pt x="176" y="384"/>
                  </a:lnTo>
                  <a:lnTo>
                    <a:pt x="177" y="384"/>
                  </a:lnTo>
                  <a:lnTo>
                    <a:pt x="178" y="384"/>
                  </a:lnTo>
                  <a:lnTo>
                    <a:pt x="179" y="384"/>
                  </a:lnTo>
                  <a:lnTo>
                    <a:pt x="180" y="384"/>
                  </a:lnTo>
                  <a:lnTo>
                    <a:pt x="180" y="384"/>
                  </a:lnTo>
                  <a:lnTo>
                    <a:pt x="181" y="384"/>
                  </a:lnTo>
                  <a:lnTo>
                    <a:pt x="181" y="385"/>
                  </a:lnTo>
                  <a:lnTo>
                    <a:pt x="182" y="386"/>
                  </a:lnTo>
                  <a:lnTo>
                    <a:pt x="183" y="387"/>
                  </a:lnTo>
                  <a:lnTo>
                    <a:pt x="185" y="389"/>
                  </a:lnTo>
                  <a:lnTo>
                    <a:pt x="185" y="390"/>
                  </a:lnTo>
                  <a:lnTo>
                    <a:pt x="186" y="391"/>
                  </a:lnTo>
                  <a:lnTo>
                    <a:pt x="187" y="392"/>
                  </a:lnTo>
                  <a:lnTo>
                    <a:pt x="191" y="394"/>
                  </a:lnTo>
                  <a:lnTo>
                    <a:pt x="192" y="395"/>
                  </a:lnTo>
                  <a:lnTo>
                    <a:pt x="193" y="395"/>
                  </a:lnTo>
                  <a:lnTo>
                    <a:pt x="195" y="396"/>
                  </a:lnTo>
                  <a:lnTo>
                    <a:pt x="196" y="396"/>
                  </a:lnTo>
                  <a:lnTo>
                    <a:pt x="197" y="396"/>
                  </a:lnTo>
                  <a:lnTo>
                    <a:pt x="198" y="396"/>
                  </a:lnTo>
                  <a:lnTo>
                    <a:pt x="200" y="396"/>
                  </a:lnTo>
                  <a:lnTo>
                    <a:pt x="202" y="396"/>
                  </a:lnTo>
                  <a:lnTo>
                    <a:pt x="204" y="395"/>
                  </a:lnTo>
                  <a:lnTo>
                    <a:pt x="206" y="395"/>
                  </a:lnTo>
                  <a:lnTo>
                    <a:pt x="208" y="393"/>
                  </a:lnTo>
                  <a:lnTo>
                    <a:pt x="209" y="392"/>
                  </a:lnTo>
                  <a:lnTo>
                    <a:pt x="211" y="391"/>
                  </a:lnTo>
                  <a:lnTo>
                    <a:pt x="212" y="390"/>
                  </a:lnTo>
                  <a:lnTo>
                    <a:pt x="213" y="390"/>
                  </a:lnTo>
                  <a:lnTo>
                    <a:pt x="214" y="390"/>
                  </a:lnTo>
                  <a:lnTo>
                    <a:pt x="215" y="390"/>
                  </a:lnTo>
                  <a:lnTo>
                    <a:pt x="216" y="390"/>
                  </a:lnTo>
                  <a:lnTo>
                    <a:pt x="219" y="390"/>
                  </a:lnTo>
                  <a:lnTo>
                    <a:pt x="221" y="391"/>
                  </a:lnTo>
                  <a:lnTo>
                    <a:pt x="224" y="391"/>
                  </a:lnTo>
                  <a:lnTo>
                    <a:pt x="225" y="392"/>
                  </a:lnTo>
                  <a:lnTo>
                    <a:pt x="228" y="392"/>
                  </a:lnTo>
                  <a:lnTo>
                    <a:pt x="232" y="393"/>
                  </a:lnTo>
                  <a:lnTo>
                    <a:pt x="233" y="393"/>
                  </a:lnTo>
                  <a:lnTo>
                    <a:pt x="234" y="393"/>
                  </a:lnTo>
                  <a:lnTo>
                    <a:pt x="237" y="392"/>
                  </a:lnTo>
                  <a:lnTo>
                    <a:pt x="242" y="391"/>
                  </a:lnTo>
                  <a:lnTo>
                    <a:pt x="245" y="390"/>
                  </a:lnTo>
                  <a:lnTo>
                    <a:pt x="247" y="390"/>
                  </a:lnTo>
                  <a:lnTo>
                    <a:pt x="248" y="390"/>
                  </a:lnTo>
                  <a:lnTo>
                    <a:pt x="249" y="389"/>
                  </a:lnTo>
                  <a:lnTo>
                    <a:pt x="253" y="387"/>
                  </a:lnTo>
                  <a:lnTo>
                    <a:pt x="254" y="386"/>
                  </a:lnTo>
                  <a:lnTo>
                    <a:pt x="254" y="385"/>
                  </a:lnTo>
                  <a:lnTo>
                    <a:pt x="255" y="385"/>
                  </a:lnTo>
                  <a:lnTo>
                    <a:pt x="255" y="384"/>
                  </a:lnTo>
                  <a:lnTo>
                    <a:pt x="256" y="383"/>
                  </a:lnTo>
                  <a:lnTo>
                    <a:pt x="256" y="383"/>
                  </a:lnTo>
                  <a:lnTo>
                    <a:pt x="256" y="382"/>
                  </a:lnTo>
                  <a:lnTo>
                    <a:pt x="256" y="379"/>
                  </a:lnTo>
                  <a:lnTo>
                    <a:pt x="255" y="378"/>
                  </a:lnTo>
                  <a:lnTo>
                    <a:pt x="256" y="377"/>
                  </a:lnTo>
                  <a:lnTo>
                    <a:pt x="256" y="376"/>
                  </a:lnTo>
                  <a:lnTo>
                    <a:pt x="257" y="375"/>
                  </a:lnTo>
                  <a:lnTo>
                    <a:pt x="258" y="373"/>
                  </a:lnTo>
                  <a:lnTo>
                    <a:pt x="259" y="373"/>
                  </a:lnTo>
                  <a:lnTo>
                    <a:pt x="260" y="372"/>
                  </a:lnTo>
                  <a:lnTo>
                    <a:pt x="261" y="371"/>
                  </a:lnTo>
                  <a:lnTo>
                    <a:pt x="262" y="371"/>
                  </a:lnTo>
                  <a:lnTo>
                    <a:pt x="264" y="370"/>
                  </a:lnTo>
                  <a:lnTo>
                    <a:pt x="266" y="369"/>
                  </a:lnTo>
                  <a:lnTo>
                    <a:pt x="269" y="369"/>
                  </a:lnTo>
                  <a:lnTo>
                    <a:pt x="274" y="369"/>
                  </a:lnTo>
                  <a:lnTo>
                    <a:pt x="278" y="368"/>
                  </a:lnTo>
                  <a:lnTo>
                    <a:pt x="281" y="367"/>
                  </a:lnTo>
                  <a:lnTo>
                    <a:pt x="284" y="367"/>
                  </a:lnTo>
                  <a:lnTo>
                    <a:pt x="285" y="366"/>
                  </a:lnTo>
                  <a:lnTo>
                    <a:pt x="286" y="366"/>
                  </a:lnTo>
                  <a:lnTo>
                    <a:pt x="286" y="366"/>
                  </a:lnTo>
                  <a:lnTo>
                    <a:pt x="287" y="365"/>
                  </a:lnTo>
                  <a:lnTo>
                    <a:pt x="288" y="364"/>
                  </a:lnTo>
                  <a:lnTo>
                    <a:pt x="289" y="364"/>
                  </a:lnTo>
                  <a:lnTo>
                    <a:pt x="289" y="363"/>
                  </a:lnTo>
                  <a:lnTo>
                    <a:pt x="290" y="362"/>
                  </a:lnTo>
                  <a:lnTo>
                    <a:pt x="291" y="361"/>
                  </a:lnTo>
                  <a:lnTo>
                    <a:pt x="292" y="360"/>
                  </a:lnTo>
                  <a:lnTo>
                    <a:pt x="292" y="359"/>
                  </a:lnTo>
                  <a:lnTo>
                    <a:pt x="293" y="356"/>
                  </a:lnTo>
                  <a:lnTo>
                    <a:pt x="294" y="355"/>
                  </a:lnTo>
                  <a:lnTo>
                    <a:pt x="294" y="354"/>
                  </a:lnTo>
                  <a:lnTo>
                    <a:pt x="295" y="354"/>
                  </a:lnTo>
                  <a:lnTo>
                    <a:pt x="296" y="353"/>
                  </a:lnTo>
                  <a:lnTo>
                    <a:pt x="298" y="350"/>
                  </a:lnTo>
                  <a:lnTo>
                    <a:pt x="299" y="350"/>
                  </a:lnTo>
                  <a:lnTo>
                    <a:pt x="300" y="349"/>
                  </a:lnTo>
                  <a:lnTo>
                    <a:pt x="301" y="348"/>
                  </a:lnTo>
                  <a:lnTo>
                    <a:pt x="301" y="347"/>
                  </a:lnTo>
                  <a:lnTo>
                    <a:pt x="301" y="346"/>
                  </a:lnTo>
                  <a:lnTo>
                    <a:pt x="302" y="346"/>
                  </a:lnTo>
                  <a:lnTo>
                    <a:pt x="302" y="345"/>
                  </a:lnTo>
                  <a:lnTo>
                    <a:pt x="301" y="344"/>
                  </a:lnTo>
                  <a:lnTo>
                    <a:pt x="301" y="343"/>
                  </a:lnTo>
                  <a:lnTo>
                    <a:pt x="300" y="342"/>
                  </a:lnTo>
                  <a:lnTo>
                    <a:pt x="299" y="341"/>
                  </a:lnTo>
                  <a:lnTo>
                    <a:pt x="299" y="340"/>
                  </a:lnTo>
                  <a:lnTo>
                    <a:pt x="297" y="339"/>
                  </a:lnTo>
                  <a:lnTo>
                    <a:pt x="293" y="335"/>
                  </a:lnTo>
                  <a:lnTo>
                    <a:pt x="292" y="334"/>
                  </a:lnTo>
                  <a:lnTo>
                    <a:pt x="290" y="332"/>
                  </a:lnTo>
                  <a:lnTo>
                    <a:pt x="289" y="331"/>
                  </a:lnTo>
                  <a:lnTo>
                    <a:pt x="288" y="330"/>
                  </a:lnTo>
                  <a:lnTo>
                    <a:pt x="288" y="329"/>
                  </a:lnTo>
                  <a:lnTo>
                    <a:pt x="288" y="328"/>
                  </a:lnTo>
                  <a:lnTo>
                    <a:pt x="288" y="327"/>
                  </a:lnTo>
                  <a:lnTo>
                    <a:pt x="288" y="327"/>
                  </a:lnTo>
                  <a:lnTo>
                    <a:pt x="288" y="327"/>
                  </a:lnTo>
                  <a:lnTo>
                    <a:pt x="288" y="326"/>
                  </a:lnTo>
                  <a:lnTo>
                    <a:pt x="289" y="326"/>
                  </a:lnTo>
                  <a:lnTo>
                    <a:pt x="290" y="326"/>
                  </a:lnTo>
                  <a:lnTo>
                    <a:pt x="291" y="325"/>
                  </a:lnTo>
                  <a:lnTo>
                    <a:pt x="292" y="325"/>
                  </a:lnTo>
                  <a:lnTo>
                    <a:pt x="294" y="324"/>
                  </a:lnTo>
                  <a:lnTo>
                    <a:pt x="295" y="324"/>
                  </a:lnTo>
                  <a:lnTo>
                    <a:pt x="295" y="323"/>
                  </a:lnTo>
                  <a:lnTo>
                    <a:pt x="296" y="322"/>
                  </a:lnTo>
                  <a:lnTo>
                    <a:pt x="297" y="321"/>
                  </a:lnTo>
                  <a:lnTo>
                    <a:pt x="297" y="320"/>
                  </a:lnTo>
                  <a:lnTo>
                    <a:pt x="298" y="319"/>
                  </a:lnTo>
                  <a:lnTo>
                    <a:pt x="298" y="319"/>
                  </a:lnTo>
                  <a:lnTo>
                    <a:pt x="298" y="318"/>
                  </a:lnTo>
                  <a:lnTo>
                    <a:pt x="298" y="317"/>
                  </a:lnTo>
                  <a:lnTo>
                    <a:pt x="297" y="316"/>
                  </a:lnTo>
                  <a:lnTo>
                    <a:pt x="297" y="314"/>
                  </a:lnTo>
                  <a:lnTo>
                    <a:pt x="296" y="311"/>
                  </a:lnTo>
                  <a:lnTo>
                    <a:pt x="296" y="310"/>
                  </a:lnTo>
                  <a:lnTo>
                    <a:pt x="296" y="309"/>
                  </a:lnTo>
                  <a:lnTo>
                    <a:pt x="296" y="308"/>
                  </a:lnTo>
                  <a:lnTo>
                    <a:pt x="296" y="307"/>
                  </a:lnTo>
                  <a:lnTo>
                    <a:pt x="297" y="305"/>
                  </a:lnTo>
                  <a:lnTo>
                    <a:pt x="297" y="305"/>
                  </a:lnTo>
                  <a:lnTo>
                    <a:pt x="298" y="304"/>
                  </a:lnTo>
                  <a:lnTo>
                    <a:pt x="298" y="303"/>
                  </a:lnTo>
                  <a:lnTo>
                    <a:pt x="299" y="303"/>
                  </a:lnTo>
                  <a:lnTo>
                    <a:pt x="300" y="302"/>
                  </a:lnTo>
                  <a:lnTo>
                    <a:pt x="301" y="301"/>
                  </a:lnTo>
                  <a:lnTo>
                    <a:pt x="304" y="300"/>
                  </a:lnTo>
                  <a:lnTo>
                    <a:pt x="305" y="299"/>
                  </a:lnTo>
                  <a:lnTo>
                    <a:pt x="307" y="298"/>
                  </a:lnTo>
                  <a:lnTo>
                    <a:pt x="309" y="297"/>
                  </a:lnTo>
                  <a:lnTo>
                    <a:pt x="310" y="296"/>
                  </a:lnTo>
                  <a:lnTo>
                    <a:pt x="310" y="295"/>
                  </a:lnTo>
                  <a:lnTo>
                    <a:pt x="311" y="294"/>
                  </a:lnTo>
                  <a:lnTo>
                    <a:pt x="311" y="293"/>
                  </a:lnTo>
                  <a:lnTo>
                    <a:pt x="311" y="292"/>
                  </a:lnTo>
                  <a:lnTo>
                    <a:pt x="311" y="290"/>
                  </a:lnTo>
                  <a:lnTo>
                    <a:pt x="311" y="288"/>
                  </a:lnTo>
                  <a:lnTo>
                    <a:pt x="311" y="287"/>
                  </a:lnTo>
                  <a:lnTo>
                    <a:pt x="311" y="286"/>
                  </a:lnTo>
                  <a:lnTo>
                    <a:pt x="310" y="285"/>
                  </a:lnTo>
                  <a:lnTo>
                    <a:pt x="310" y="284"/>
                  </a:lnTo>
                  <a:lnTo>
                    <a:pt x="309" y="283"/>
                  </a:lnTo>
                  <a:lnTo>
                    <a:pt x="309" y="282"/>
                  </a:lnTo>
                  <a:lnTo>
                    <a:pt x="308" y="282"/>
                  </a:lnTo>
                  <a:lnTo>
                    <a:pt x="307" y="281"/>
                  </a:lnTo>
                  <a:lnTo>
                    <a:pt x="306" y="280"/>
                  </a:lnTo>
                  <a:lnTo>
                    <a:pt x="303" y="277"/>
                  </a:lnTo>
                  <a:lnTo>
                    <a:pt x="301" y="276"/>
                  </a:lnTo>
                  <a:lnTo>
                    <a:pt x="300" y="275"/>
                  </a:lnTo>
                  <a:lnTo>
                    <a:pt x="299" y="274"/>
                  </a:lnTo>
                  <a:lnTo>
                    <a:pt x="299" y="274"/>
                  </a:lnTo>
                  <a:lnTo>
                    <a:pt x="299" y="273"/>
                  </a:lnTo>
                  <a:lnTo>
                    <a:pt x="298" y="272"/>
                  </a:lnTo>
                  <a:lnTo>
                    <a:pt x="298" y="271"/>
                  </a:lnTo>
                  <a:lnTo>
                    <a:pt x="298" y="270"/>
                  </a:lnTo>
                  <a:lnTo>
                    <a:pt x="298" y="269"/>
                  </a:lnTo>
                  <a:lnTo>
                    <a:pt x="298" y="268"/>
                  </a:lnTo>
                  <a:lnTo>
                    <a:pt x="298" y="267"/>
                  </a:lnTo>
                  <a:lnTo>
                    <a:pt x="299" y="265"/>
                  </a:lnTo>
                  <a:lnTo>
                    <a:pt x="299" y="264"/>
                  </a:lnTo>
                  <a:lnTo>
                    <a:pt x="300" y="262"/>
                  </a:lnTo>
                  <a:lnTo>
                    <a:pt x="300" y="261"/>
                  </a:lnTo>
                  <a:lnTo>
                    <a:pt x="301" y="259"/>
                  </a:lnTo>
                  <a:lnTo>
                    <a:pt x="302" y="258"/>
                  </a:lnTo>
                  <a:lnTo>
                    <a:pt x="303" y="256"/>
                  </a:lnTo>
                  <a:lnTo>
                    <a:pt x="304" y="255"/>
                  </a:lnTo>
                  <a:lnTo>
                    <a:pt x="305" y="253"/>
                  </a:lnTo>
                  <a:lnTo>
                    <a:pt x="306" y="252"/>
                  </a:lnTo>
                  <a:lnTo>
                    <a:pt x="308" y="251"/>
                  </a:lnTo>
                  <a:lnTo>
                    <a:pt x="311" y="249"/>
                  </a:lnTo>
                  <a:lnTo>
                    <a:pt x="313" y="247"/>
                  </a:lnTo>
                  <a:lnTo>
                    <a:pt x="313" y="247"/>
                  </a:lnTo>
                  <a:lnTo>
                    <a:pt x="314" y="246"/>
                  </a:lnTo>
                  <a:lnTo>
                    <a:pt x="314" y="246"/>
                  </a:lnTo>
                  <a:lnTo>
                    <a:pt x="315" y="245"/>
                  </a:lnTo>
                  <a:lnTo>
                    <a:pt x="315" y="244"/>
                  </a:lnTo>
                  <a:lnTo>
                    <a:pt x="315" y="243"/>
                  </a:lnTo>
                  <a:lnTo>
                    <a:pt x="315" y="243"/>
                  </a:lnTo>
                  <a:lnTo>
                    <a:pt x="314" y="242"/>
                  </a:lnTo>
                  <a:lnTo>
                    <a:pt x="314" y="241"/>
                  </a:lnTo>
                  <a:lnTo>
                    <a:pt x="313" y="240"/>
                  </a:lnTo>
                  <a:lnTo>
                    <a:pt x="312" y="238"/>
                  </a:lnTo>
                  <a:lnTo>
                    <a:pt x="310" y="236"/>
                  </a:lnTo>
                  <a:lnTo>
                    <a:pt x="310" y="235"/>
                  </a:lnTo>
                  <a:lnTo>
                    <a:pt x="309" y="234"/>
                  </a:lnTo>
                  <a:lnTo>
                    <a:pt x="309" y="233"/>
                  </a:lnTo>
                  <a:lnTo>
                    <a:pt x="308" y="231"/>
                  </a:lnTo>
                  <a:lnTo>
                    <a:pt x="308" y="230"/>
                  </a:lnTo>
                  <a:lnTo>
                    <a:pt x="308" y="229"/>
                  </a:lnTo>
                  <a:lnTo>
                    <a:pt x="308" y="228"/>
                  </a:lnTo>
                  <a:lnTo>
                    <a:pt x="308" y="227"/>
                  </a:lnTo>
                  <a:lnTo>
                    <a:pt x="309" y="226"/>
                  </a:lnTo>
                  <a:lnTo>
                    <a:pt x="309" y="225"/>
                  </a:lnTo>
                  <a:lnTo>
                    <a:pt x="310" y="224"/>
                  </a:lnTo>
                  <a:lnTo>
                    <a:pt x="314" y="219"/>
                  </a:lnTo>
                  <a:lnTo>
                    <a:pt x="315" y="217"/>
                  </a:lnTo>
                  <a:lnTo>
                    <a:pt x="316" y="215"/>
                  </a:lnTo>
                  <a:lnTo>
                    <a:pt x="316" y="214"/>
                  </a:lnTo>
                  <a:lnTo>
                    <a:pt x="317" y="213"/>
                  </a:lnTo>
                  <a:lnTo>
                    <a:pt x="317" y="212"/>
                  </a:lnTo>
                  <a:lnTo>
                    <a:pt x="317" y="211"/>
                  </a:lnTo>
                  <a:lnTo>
                    <a:pt x="317" y="210"/>
                  </a:lnTo>
                  <a:lnTo>
                    <a:pt x="317" y="210"/>
                  </a:lnTo>
                  <a:lnTo>
                    <a:pt x="317" y="209"/>
                  </a:lnTo>
                  <a:lnTo>
                    <a:pt x="316" y="208"/>
                  </a:lnTo>
                  <a:lnTo>
                    <a:pt x="316" y="208"/>
                  </a:lnTo>
                  <a:lnTo>
                    <a:pt x="315" y="207"/>
                  </a:lnTo>
                  <a:lnTo>
                    <a:pt x="315" y="207"/>
                  </a:lnTo>
                  <a:lnTo>
                    <a:pt x="314" y="206"/>
                  </a:lnTo>
                  <a:lnTo>
                    <a:pt x="310" y="205"/>
                  </a:lnTo>
                  <a:lnTo>
                    <a:pt x="309" y="205"/>
                  </a:lnTo>
                  <a:lnTo>
                    <a:pt x="307" y="204"/>
                  </a:lnTo>
                  <a:lnTo>
                    <a:pt x="306" y="204"/>
                  </a:lnTo>
                  <a:lnTo>
                    <a:pt x="305" y="203"/>
                  </a:lnTo>
                  <a:lnTo>
                    <a:pt x="304" y="203"/>
                  </a:lnTo>
                  <a:lnTo>
                    <a:pt x="304" y="202"/>
                  </a:lnTo>
                  <a:lnTo>
                    <a:pt x="303" y="202"/>
                  </a:lnTo>
                  <a:lnTo>
                    <a:pt x="303" y="201"/>
                  </a:lnTo>
                  <a:lnTo>
                    <a:pt x="303" y="201"/>
                  </a:lnTo>
                  <a:lnTo>
                    <a:pt x="303" y="200"/>
                  </a:lnTo>
                  <a:lnTo>
                    <a:pt x="303" y="200"/>
                  </a:lnTo>
                  <a:lnTo>
                    <a:pt x="304" y="199"/>
                  </a:lnTo>
                  <a:lnTo>
                    <a:pt x="304" y="199"/>
                  </a:lnTo>
                  <a:lnTo>
                    <a:pt x="306" y="198"/>
                  </a:lnTo>
                  <a:lnTo>
                    <a:pt x="306" y="197"/>
                  </a:lnTo>
                  <a:lnTo>
                    <a:pt x="306" y="197"/>
                  </a:lnTo>
                  <a:lnTo>
                    <a:pt x="307" y="197"/>
                  </a:lnTo>
                  <a:lnTo>
                    <a:pt x="306" y="196"/>
                  </a:lnTo>
                  <a:lnTo>
                    <a:pt x="306" y="196"/>
                  </a:lnTo>
                  <a:lnTo>
                    <a:pt x="306" y="195"/>
                  </a:lnTo>
                  <a:lnTo>
                    <a:pt x="305" y="195"/>
                  </a:lnTo>
                  <a:lnTo>
                    <a:pt x="298" y="190"/>
                  </a:lnTo>
                  <a:lnTo>
                    <a:pt x="294" y="186"/>
                  </a:lnTo>
                  <a:lnTo>
                    <a:pt x="293" y="186"/>
                  </a:lnTo>
                  <a:lnTo>
                    <a:pt x="292" y="185"/>
                  </a:lnTo>
                  <a:lnTo>
                    <a:pt x="292" y="184"/>
                  </a:lnTo>
                  <a:lnTo>
                    <a:pt x="291" y="184"/>
                  </a:lnTo>
                  <a:lnTo>
                    <a:pt x="291" y="183"/>
                  </a:lnTo>
                  <a:lnTo>
                    <a:pt x="291" y="182"/>
                  </a:lnTo>
                  <a:lnTo>
                    <a:pt x="291" y="181"/>
                  </a:lnTo>
                  <a:lnTo>
                    <a:pt x="291" y="180"/>
                  </a:lnTo>
                  <a:lnTo>
                    <a:pt x="291" y="178"/>
                  </a:lnTo>
                  <a:lnTo>
                    <a:pt x="292" y="174"/>
                  </a:lnTo>
                  <a:lnTo>
                    <a:pt x="293" y="171"/>
                  </a:lnTo>
                  <a:lnTo>
                    <a:pt x="293" y="169"/>
                  </a:lnTo>
                  <a:lnTo>
                    <a:pt x="293" y="166"/>
                  </a:lnTo>
                  <a:lnTo>
                    <a:pt x="293" y="162"/>
                  </a:lnTo>
                  <a:lnTo>
                    <a:pt x="294" y="160"/>
                  </a:lnTo>
                  <a:lnTo>
                    <a:pt x="294" y="159"/>
                  </a:lnTo>
                  <a:lnTo>
                    <a:pt x="294" y="158"/>
                  </a:lnTo>
                  <a:lnTo>
                    <a:pt x="295" y="156"/>
                  </a:lnTo>
                  <a:lnTo>
                    <a:pt x="296" y="154"/>
                  </a:lnTo>
                  <a:lnTo>
                    <a:pt x="298" y="153"/>
                  </a:lnTo>
                  <a:lnTo>
                    <a:pt x="300" y="150"/>
                  </a:lnTo>
                  <a:lnTo>
                    <a:pt x="301" y="148"/>
                  </a:lnTo>
                  <a:lnTo>
                    <a:pt x="302" y="147"/>
                  </a:lnTo>
                  <a:lnTo>
                    <a:pt x="304" y="143"/>
                  </a:lnTo>
                  <a:lnTo>
                    <a:pt x="305" y="141"/>
                  </a:lnTo>
                  <a:lnTo>
                    <a:pt x="306" y="140"/>
                  </a:lnTo>
                  <a:lnTo>
                    <a:pt x="307" y="139"/>
                  </a:lnTo>
                  <a:lnTo>
                    <a:pt x="308" y="138"/>
                  </a:lnTo>
                  <a:lnTo>
                    <a:pt x="308" y="137"/>
                  </a:lnTo>
                  <a:lnTo>
                    <a:pt x="309" y="137"/>
                  </a:lnTo>
                  <a:lnTo>
                    <a:pt x="310" y="136"/>
                  </a:lnTo>
                  <a:lnTo>
                    <a:pt x="312" y="135"/>
                  </a:lnTo>
                  <a:lnTo>
                    <a:pt x="313" y="134"/>
                  </a:lnTo>
                  <a:lnTo>
                    <a:pt x="315" y="134"/>
                  </a:lnTo>
                  <a:lnTo>
                    <a:pt x="317" y="133"/>
                  </a:lnTo>
                  <a:lnTo>
                    <a:pt x="321" y="133"/>
                  </a:lnTo>
                  <a:lnTo>
                    <a:pt x="324" y="133"/>
                  </a:lnTo>
                  <a:lnTo>
                    <a:pt x="327" y="132"/>
                  </a:lnTo>
                  <a:lnTo>
                    <a:pt x="329" y="132"/>
                  </a:lnTo>
                  <a:lnTo>
                    <a:pt x="330" y="131"/>
                  </a:lnTo>
                  <a:lnTo>
                    <a:pt x="331" y="131"/>
                  </a:lnTo>
                  <a:lnTo>
                    <a:pt x="332" y="130"/>
                  </a:lnTo>
                  <a:lnTo>
                    <a:pt x="333" y="129"/>
                  </a:lnTo>
                  <a:lnTo>
                    <a:pt x="333" y="128"/>
                  </a:lnTo>
                  <a:lnTo>
                    <a:pt x="333" y="128"/>
                  </a:lnTo>
                  <a:lnTo>
                    <a:pt x="334" y="127"/>
                  </a:lnTo>
                  <a:lnTo>
                    <a:pt x="334" y="126"/>
                  </a:lnTo>
                  <a:lnTo>
                    <a:pt x="334" y="126"/>
                  </a:lnTo>
                  <a:lnTo>
                    <a:pt x="334" y="125"/>
                  </a:lnTo>
                  <a:lnTo>
                    <a:pt x="333" y="124"/>
                  </a:lnTo>
                  <a:lnTo>
                    <a:pt x="333" y="124"/>
                  </a:lnTo>
                  <a:lnTo>
                    <a:pt x="332" y="123"/>
                  </a:lnTo>
                  <a:lnTo>
                    <a:pt x="332" y="123"/>
                  </a:lnTo>
                  <a:lnTo>
                    <a:pt x="331" y="122"/>
                  </a:lnTo>
                  <a:lnTo>
                    <a:pt x="330" y="122"/>
                  </a:lnTo>
                  <a:lnTo>
                    <a:pt x="329" y="121"/>
                  </a:lnTo>
                  <a:lnTo>
                    <a:pt x="325" y="120"/>
                  </a:lnTo>
                  <a:lnTo>
                    <a:pt x="324" y="120"/>
                  </a:lnTo>
                  <a:lnTo>
                    <a:pt x="323" y="120"/>
                  </a:lnTo>
                  <a:lnTo>
                    <a:pt x="323" y="120"/>
                  </a:lnTo>
                  <a:lnTo>
                    <a:pt x="323" y="119"/>
                  </a:lnTo>
                  <a:lnTo>
                    <a:pt x="323" y="119"/>
                  </a:lnTo>
                  <a:lnTo>
                    <a:pt x="323" y="118"/>
                  </a:lnTo>
                  <a:lnTo>
                    <a:pt x="323" y="118"/>
                  </a:lnTo>
                  <a:lnTo>
                    <a:pt x="324" y="117"/>
                  </a:lnTo>
                  <a:lnTo>
                    <a:pt x="324" y="116"/>
                  </a:lnTo>
                  <a:lnTo>
                    <a:pt x="325" y="115"/>
                  </a:lnTo>
                  <a:lnTo>
                    <a:pt x="327" y="113"/>
                  </a:lnTo>
                  <a:lnTo>
                    <a:pt x="328" y="112"/>
                  </a:lnTo>
                  <a:lnTo>
                    <a:pt x="329" y="111"/>
                  </a:lnTo>
                  <a:lnTo>
                    <a:pt x="330" y="110"/>
                  </a:lnTo>
                  <a:lnTo>
                    <a:pt x="332" y="110"/>
                  </a:lnTo>
                  <a:lnTo>
                    <a:pt x="333" y="109"/>
                  </a:lnTo>
                  <a:lnTo>
                    <a:pt x="334" y="109"/>
                  </a:lnTo>
                  <a:lnTo>
                    <a:pt x="336" y="108"/>
                  </a:lnTo>
                  <a:lnTo>
                    <a:pt x="337" y="108"/>
                  </a:lnTo>
                  <a:lnTo>
                    <a:pt x="338" y="109"/>
                  </a:lnTo>
                  <a:lnTo>
                    <a:pt x="339" y="109"/>
                  </a:lnTo>
                  <a:lnTo>
                    <a:pt x="340" y="109"/>
                  </a:lnTo>
                  <a:lnTo>
                    <a:pt x="340" y="110"/>
                  </a:lnTo>
                  <a:lnTo>
                    <a:pt x="341" y="110"/>
                  </a:lnTo>
                  <a:lnTo>
                    <a:pt x="341" y="110"/>
                  </a:lnTo>
                  <a:lnTo>
                    <a:pt x="342" y="112"/>
                  </a:lnTo>
                  <a:lnTo>
                    <a:pt x="343" y="114"/>
                  </a:lnTo>
                  <a:lnTo>
                    <a:pt x="343" y="114"/>
                  </a:lnTo>
                  <a:lnTo>
                    <a:pt x="344" y="115"/>
                  </a:lnTo>
                  <a:lnTo>
                    <a:pt x="345" y="116"/>
                  </a:lnTo>
                  <a:lnTo>
                    <a:pt x="345" y="117"/>
                  </a:lnTo>
                  <a:lnTo>
                    <a:pt x="346" y="117"/>
                  </a:lnTo>
                  <a:lnTo>
                    <a:pt x="347" y="117"/>
                  </a:lnTo>
                  <a:lnTo>
                    <a:pt x="347" y="118"/>
                  </a:lnTo>
                  <a:lnTo>
                    <a:pt x="348" y="118"/>
                  </a:lnTo>
                  <a:lnTo>
                    <a:pt x="350" y="118"/>
                  </a:lnTo>
                  <a:lnTo>
                    <a:pt x="351" y="117"/>
                  </a:lnTo>
                  <a:lnTo>
                    <a:pt x="351" y="117"/>
                  </a:lnTo>
                  <a:lnTo>
                    <a:pt x="352" y="117"/>
                  </a:lnTo>
                  <a:lnTo>
                    <a:pt x="353" y="116"/>
                  </a:lnTo>
                  <a:lnTo>
                    <a:pt x="353" y="116"/>
                  </a:lnTo>
                  <a:lnTo>
                    <a:pt x="354" y="115"/>
                  </a:lnTo>
                  <a:lnTo>
                    <a:pt x="354" y="114"/>
                  </a:lnTo>
                  <a:lnTo>
                    <a:pt x="355" y="111"/>
                  </a:lnTo>
                  <a:lnTo>
                    <a:pt x="356" y="108"/>
                  </a:lnTo>
                  <a:lnTo>
                    <a:pt x="356" y="107"/>
                  </a:lnTo>
                  <a:lnTo>
                    <a:pt x="356" y="106"/>
                  </a:lnTo>
                  <a:lnTo>
                    <a:pt x="356" y="106"/>
                  </a:lnTo>
                  <a:lnTo>
                    <a:pt x="356" y="105"/>
                  </a:lnTo>
                  <a:lnTo>
                    <a:pt x="356" y="104"/>
                  </a:lnTo>
                  <a:lnTo>
                    <a:pt x="356" y="103"/>
                  </a:lnTo>
                  <a:lnTo>
                    <a:pt x="356" y="102"/>
                  </a:lnTo>
                  <a:lnTo>
                    <a:pt x="355" y="100"/>
                  </a:lnTo>
                  <a:lnTo>
                    <a:pt x="354" y="99"/>
                  </a:lnTo>
                  <a:lnTo>
                    <a:pt x="353" y="98"/>
                  </a:lnTo>
                  <a:lnTo>
                    <a:pt x="351" y="96"/>
                  </a:lnTo>
                  <a:lnTo>
                    <a:pt x="350" y="95"/>
                  </a:lnTo>
                  <a:lnTo>
                    <a:pt x="349" y="94"/>
                  </a:lnTo>
                  <a:lnTo>
                    <a:pt x="349" y="93"/>
                  </a:lnTo>
                  <a:lnTo>
                    <a:pt x="348" y="92"/>
                  </a:lnTo>
                  <a:lnTo>
                    <a:pt x="348" y="91"/>
                  </a:lnTo>
                  <a:lnTo>
                    <a:pt x="348" y="90"/>
                  </a:lnTo>
                  <a:lnTo>
                    <a:pt x="348" y="89"/>
                  </a:lnTo>
                  <a:lnTo>
                    <a:pt x="348" y="89"/>
                  </a:lnTo>
                  <a:lnTo>
                    <a:pt x="348" y="89"/>
                  </a:lnTo>
                  <a:lnTo>
                    <a:pt x="348" y="89"/>
                  </a:lnTo>
                  <a:lnTo>
                    <a:pt x="349" y="89"/>
                  </a:lnTo>
                  <a:lnTo>
                    <a:pt x="350" y="89"/>
                  </a:lnTo>
                  <a:lnTo>
                    <a:pt x="352" y="89"/>
                  </a:lnTo>
                  <a:lnTo>
                    <a:pt x="353" y="89"/>
                  </a:lnTo>
                  <a:lnTo>
                    <a:pt x="354" y="89"/>
                  </a:lnTo>
                  <a:lnTo>
                    <a:pt x="355" y="88"/>
                  </a:lnTo>
                  <a:lnTo>
                    <a:pt x="356" y="88"/>
                  </a:lnTo>
                  <a:lnTo>
                    <a:pt x="357" y="87"/>
                  </a:lnTo>
                  <a:lnTo>
                    <a:pt x="358" y="87"/>
                  </a:lnTo>
                  <a:lnTo>
                    <a:pt x="360" y="86"/>
                  </a:lnTo>
                  <a:lnTo>
                    <a:pt x="361" y="84"/>
                  </a:lnTo>
                  <a:lnTo>
                    <a:pt x="363" y="82"/>
                  </a:lnTo>
                  <a:lnTo>
                    <a:pt x="365" y="80"/>
                  </a:lnTo>
                  <a:lnTo>
                    <a:pt x="366" y="79"/>
                  </a:lnTo>
                  <a:lnTo>
                    <a:pt x="367" y="77"/>
                  </a:lnTo>
                  <a:lnTo>
                    <a:pt x="368" y="75"/>
                  </a:lnTo>
                  <a:lnTo>
                    <a:pt x="368" y="74"/>
                  </a:lnTo>
                  <a:lnTo>
                    <a:pt x="368" y="73"/>
                  </a:lnTo>
                  <a:lnTo>
                    <a:pt x="368" y="72"/>
                  </a:lnTo>
                  <a:lnTo>
                    <a:pt x="368" y="71"/>
                  </a:lnTo>
                  <a:lnTo>
                    <a:pt x="368" y="70"/>
                  </a:lnTo>
                  <a:lnTo>
                    <a:pt x="368" y="69"/>
                  </a:lnTo>
                  <a:lnTo>
                    <a:pt x="368" y="68"/>
                  </a:lnTo>
                  <a:lnTo>
                    <a:pt x="368" y="67"/>
                  </a:lnTo>
                  <a:lnTo>
                    <a:pt x="367" y="66"/>
                  </a:lnTo>
                  <a:lnTo>
                    <a:pt x="367" y="65"/>
                  </a:lnTo>
                  <a:lnTo>
                    <a:pt x="366" y="65"/>
                  </a:lnTo>
                  <a:lnTo>
                    <a:pt x="365" y="64"/>
                  </a:lnTo>
                  <a:lnTo>
                    <a:pt x="364" y="63"/>
                  </a:lnTo>
                  <a:lnTo>
                    <a:pt x="363" y="62"/>
                  </a:lnTo>
                  <a:lnTo>
                    <a:pt x="360" y="60"/>
                  </a:lnTo>
                  <a:lnTo>
                    <a:pt x="358" y="59"/>
                  </a:lnTo>
                  <a:lnTo>
                    <a:pt x="357" y="59"/>
                  </a:lnTo>
                  <a:lnTo>
                    <a:pt x="356" y="57"/>
                  </a:lnTo>
                  <a:lnTo>
                    <a:pt x="355" y="56"/>
                  </a:lnTo>
                  <a:lnTo>
                    <a:pt x="355" y="55"/>
                  </a:lnTo>
                  <a:lnTo>
                    <a:pt x="354" y="54"/>
                  </a:lnTo>
                  <a:lnTo>
                    <a:pt x="354" y="54"/>
                  </a:lnTo>
                  <a:lnTo>
                    <a:pt x="354" y="53"/>
                  </a:lnTo>
                  <a:lnTo>
                    <a:pt x="354" y="52"/>
                  </a:lnTo>
                  <a:lnTo>
                    <a:pt x="355" y="51"/>
                  </a:lnTo>
                  <a:lnTo>
                    <a:pt x="355" y="50"/>
                  </a:lnTo>
                  <a:lnTo>
                    <a:pt x="357" y="44"/>
                  </a:lnTo>
                  <a:lnTo>
                    <a:pt x="358" y="41"/>
                  </a:lnTo>
                  <a:lnTo>
                    <a:pt x="359" y="39"/>
                  </a:lnTo>
                  <a:lnTo>
                    <a:pt x="359" y="37"/>
                  </a:lnTo>
                  <a:lnTo>
                    <a:pt x="359" y="36"/>
                  </a:lnTo>
                  <a:lnTo>
                    <a:pt x="359" y="35"/>
                  </a:lnTo>
                  <a:lnTo>
                    <a:pt x="359" y="34"/>
                  </a:lnTo>
                  <a:lnTo>
                    <a:pt x="359" y="35"/>
                  </a:lnTo>
                  <a:lnTo>
                    <a:pt x="360" y="35"/>
                  </a:lnTo>
                  <a:lnTo>
                    <a:pt x="360" y="35"/>
                  </a:lnTo>
                  <a:lnTo>
                    <a:pt x="361" y="35"/>
                  </a:lnTo>
                  <a:lnTo>
                    <a:pt x="361" y="35"/>
                  </a:lnTo>
                  <a:lnTo>
                    <a:pt x="362" y="35"/>
                  </a:lnTo>
                  <a:lnTo>
                    <a:pt x="363" y="35"/>
                  </a:lnTo>
                  <a:lnTo>
                    <a:pt x="363" y="35"/>
                  </a:lnTo>
                  <a:lnTo>
                    <a:pt x="364" y="34"/>
                  </a:lnTo>
                  <a:lnTo>
                    <a:pt x="365" y="33"/>
                  </a:lnTo>
                  <a:lnTo>
                    <a:pt x="367" y="32"/>
                  </a:lnTo>
                  <a:lnTo>
                    <a:pt x="368" y="30"/>
                  </a:lnTo>
                  <a:lnTo>
                    <a:pt x="371" y="27"/>
                  </a:lnTo>
                  <a:lnTo>
                    <a:pt x="371" y="27"/>
                  </a:lnTo>
                  <a:lnTo>
                    <a:pt x="372" y="26"/>
                  </a:lnTo>
                  <a:lnTo>
                    <a:pt x="373" y="25"/>
                  </a:lnTo>
                  <a:lnTo>
                    <a:pt x="375" y="25"/>
                  </a:lnTo>
                  <a:lnTo>
                    <a:pt x="376" y="24"/>
                  </a:lnTo>
                  <a:lnTo>
                    <a:pt x="377" y="24"/>
                  </a:lnTo>
                  <a:lnTo>
                    <a:pt x="378" y="24"/>
                  </a:lnTo>
                  <a:lnTo>
                    <a:pt x="379" y="24"/>
                  </a:lnTo>
                  <a:lnTo>
                    <a:pt x="380" y="24"/>
                  </a:lnTo>
                  <a:lnTo>
                    <a:pt x="380" y="24"/>
                  </a:lnTo>
                  <a:lnTo>
                    <a:pt x="382" y="24"/>
                  </a:lnTo>
                  <a:lnTo>
                    <a:pt x="383" y="25"/>
                  </a:lnTo>
                  <a:lnTo>
                    <a:pt x="384" y="26"/>
                  </a:lnTo>
                  <a:lnTo>
                    <a:pt x="385" y="26"/>
                  </a:lnTo>
                  <a:lnTo>
                    <a:pt x="386" y="26"/>
                  </a:lnTo>
                  <a:lnTo>
                    <a:pt x="388" y="26"/>
                  </a:lnTo>
                  <a:lnTo>
                    <a:pt x="391" y="25"/>
                  </a:lnTo>
                  <a:lnTo>
                    <a:pt x="393" y="25"/>
                  </a:lnTo>
                  <a:lnTo>
                    <a:pt x="397" y="24"/>
                  </a:lnTo>
                  <a:lnTo>
                    <a:pt x="399" y="24"/>
                  </a:lnTo>
                  <a:lnTo>
                    <a:pt x="400" y="24"/>
                  </a:lnTo>
                  <a:lnTo>
                    <a:pt x="401" y="24"/>
                  </a:lnTo>
                  <a:lnTo>
                    <a:pt x="402" y="24"/>
                  </a:lnTo>
                  <a:lnTo>
                    <a:pt x="408" y="25"/>
                  </a:lnTo>
                  <a:lnTo>
                    <a:pt x="410" y="25"/>
                  </a:lnTo>
                  <a:lnTo>
                    <a:pt x="412" y="26"/>
                  </a:lnTo>
                  <a:lnTo>
                    <a:pt x="415" y="26"/>
                  </a:lnTo>
                  <a:lnTo>
                    <a:pt x="417" y="25"/>
                  </a:lnTo>
                  <a:lnTo>
                    <a:pt x="419" y="25"/>
                  </a:lnTo>
                  <a:lnTo>
                    <a:pt x="420" y="25"/>
                  </a:lnTo>
                  <a:lnTo>
                    <a:pt x="420" y="25"/>
                  </a:lnTo>
                  <a:lnTo>
                    <a:pt x="421" y="24"/>
                  </a:lnTo>
                  <a:lnTo>
                    <a:pt x="422" y="23"/>
                  </a:lnTo>
                  <a:lnTo>
                    <a:pt x="422" y="23"/>
                  </a:lnTo>
                  <a:lnTo>
                    <a:pt x="423" y="21"/>
                  </a:lnTo>
                  <a:lnTo>
                    <a:pt x="424" y="20"/>
                  </a:lnTo>
                  <a:lnTo>
                    <a:pt x="424" y="18"/>
                  </a:lnTo>
                  <a:lnTo>
                    <a:pt x="427" y="7"/>
                  </a:lnTo>
                  <a:lnTo>
                    <a:pt x="428" y="4"/>
                  </a:lnTo>
                  <a:lnTo>
                    <a:pt x="428" y="2"/>
                  </a:lnTo>
                  <a:lnTo>
                    <a:pt x="429" y="1"/>
                  </a:lnTo>
                  <a:lnTo>
                    <a:pt x="430" y="0"/>
                  </a:lnTo>
                  <a:lnTo>
                    <a:pt x="430" y="0"/>
                  </a:lnTo>
                  <a:lnTo>
                    <a:pt x="430"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40" name="Freeform 252">
              <a:extLst>
                <a:ext uri="{FF2B5EF4-FFF2-40B4-BE49-F238E27FC236}">
                  <a16:creationId xmlns:a16="http://schemas.microsoft.com/office/drawing/2014/main" id="{9E25A492-1F69-43D6-8225-C8D7BD670356}"/>
                </a:ext>
              </a:extLst>
            </p:cNvPr>
            <p:cNvSpPr>
              <a:spLocks/>
            </p:cNvSpPr>
            <p:nvPr/>
          </p:nvSpPr>
          <p:spPr bwMode="auto">
            <a:xfrm>
              <a:off x="8131475" y="4805191"/>
              <a:ext cx="619959" cy="1009339"/>
            </a:xfrm>
            <a:custGeom>
              <a:avLst/>
              <a:gdLst>
                <a:gd name="T0" fmla="*/ 258 w 517"/>
                <a:gd name="T1" fmla="*/ 105 h 767"/>
                <a:gd name="T2" fmla="*/ 281 w 517"/>
                <a:gd name="T3" fmla="*/ 107 h 767"/>
                <a:gd name="T4" fmla="*/ 290 w 517"/>
                <a:gd name="T5" fmla="*/ 147 h 767"/>
                <a:gd name="T6" fmla="*/ 254 w 517"/>
                <a:gd name="T7" fmla="*/ 165 h 767"/>
                <a:gd name="T8" fmla="*/ 217 w 517"/>
                <a:gd name="T9" fmla="*/ 213 h 767"/>
                <a:gd name="T10" fmla="*/ 194 w 517"/>
                <a:gd name="T11" fmla="*/ 277 h 767"/>
                <a:gd name="T12" fmla="*/ 201 w 517"/>
                <a:gd name="T13" fmla="*/ 320 h 767"/>
                <a:gd name="T14" fmla="*/ 189 w 517"/>
                <a:gd name="T15" fmla="*/ 356 h 767"/>
                <a:gd name="T16" fmla="*/ 201 w 517"/>
                <a:gd name="T17" fmla="*/ 389 h 767"/>
                <a:gd name="T18" fmla="*/ 215 w 517"/>
                <a:gd name="T19" fmla="*/ 406 h 767"/>
                <a:gd name="T20" fmla="*/ 258 w 517"/>
                <a:gd name="T21" fmla="*/ 384 h 767"/>
                <a:gd name="T22" fmla="*/ 276 w 517"/>
                <a:gd name="T23" fmla="*/ 406 h 767"/>
                <a:gd name="T24" fmla="*/ 294 w 517"/>
                <a:gd name="T25" fmla="*/ 409 h 767"/>
                <a:gd name="T26" fmla="*/ 314 w 517"/>
                <a:gd name="T27" fmla="*/ 396 h 767"/>
                <a:gd name="T28" fmla="*/ 322 w 517"/>
                <a:gd name="T29" fmla="*/ 379 h 767"/>
                <a:gd name="T30" fmla="*/ 336 w 517"/>
                <a:gd name="T31" fmla="*/ 420 h 767"/>
                <a:gd name="T32" fmla="*/ 379 w 517"/>
                <a:gd name="T33" fmla="*/ 449 h 767"/>
                <a:gd name="T34" fmla="*/ 416 w 517"/>
                <a:gd name="T35" fmla="*/ 449 h 767"/>
                <a:gd name="T36" fmla="*/ 419 w 517"/>
                <a:gd name="T37" fmla="*/ 495 h 767"/>
                <a:gd name="T38" fmla="*/ 444 w 517"/>
                <a:gd name="T39" fmla="*/ 501 h 767"/>
                <a:gd name="T40" fmla="*/ 491 w 517"/>
                <a:gd name="T41" fmla="*/ 558 h 767"/>
                <a:gd name="T42" fmla="*/ 501 w 517"/>
                <a:gd name="T43" fmla="*/ 569 h 767"/>
                <a:gd name="T44" fmla="*/ 513 w 517"/>
                <a:gd name="T45" fmla="*/ 593 h 767"/>
                <a:gd name="T46" fmla="*/ 484 w 517"/>
                <a:gd name="T47" fmla="*/ 602 h 767"/>
                <a:gd name="T48" fmla="*/ 459 w 517"/>
                <a:gd name="T49" fmla="*/ 646 h 767"/>
                <a:gd name="T50" fmla="*/ 424 w 517"/>
                <a:gd name="T51" fmla="*/ 640 h 767"/>
                <a:gd name="T52" fmla="*/ 400 w 517"/>
                <a:gd name="T53" fmla="*/ 647 h 767"/>
                <a:gd name="T54" fmla="*/ 400 w 517"/>
                <a:gd name="T55" fmla="*/ 674 h 767"/>
                <a:gd name="T56" fmla="*/ 364 w 517"/>
                <a:gd name="T57" fmla="*/ 676 h 767"/>
                <a:gd name="T58" fmla="*/ 339 w 517"/>
                <a:gd name="T59" fmla="*/ 702 h 767"/>
                <a:gd name="T60" fmla="*/ 298 w 517"/>
                <a:gd name="T61" fmla="*/ 692 h 767"/>
                <a:gd name="T62" fmla="*/ 281 w 517"/>
                <a:gd name="T63" fmla="*/ 678 h 767"/>
                <a:gd name="T64" fmla="*/ 278 w 517"/>
                <a:gd name="T65" fmla="*/ 719 h 767"/>
                <a:gd name="T66" fmla="*/ 239 w 517"/>
                <a:gd name="T67" fmla="*/ 750 h 767"/>
                <a:gd name="T68" fmla="*/ 200 w 517"/>
                <a:gd name="T69" fmla="*/ 767 h 767"/>
                <a:gd name="T70" fmla="*/ 161 w 517"/>
                <a:gd name="T71" fmla="*/ 721 h 767"/>
                <a:gd name="T72" fmla="*/ 151 w 517"/>
                <a:gd name="T73" fmla="*/ 686 h 767"/>
                <a:gd name="T74" fmla="*/ 133 w 517"/>
                <a:gd name="T75" fmla="*/ 678 h 767"/>
                <a:gd name="T76" fmla="*/ 111 w 517"/>
                <a:gd name="T77" fmla="*/ 639 h 767"/>
                <a:gd name="T78" fmla="*/ 71 w 517"/>
                <a:gd name="T79" fmla="*/ 634 h 767"/>
                <a:gd name="T80" fmla="*/ 88 w 517"/>
                <a:gd name="T81" fmla="*/ 664 h 767"/>
                <a:gd name="T82" fmla="*/ 65 w 517"/>
                <a:gd name="T83" fmla="*/ 695 h 767"/>
                <a:gd name="T84" fmla="*/ 50 w 517"/>
                <a:gd name="T85" fmla="*/ 667 h 767"/>
                <a:gd name="T86" fmla="*/ 38 w 517"/>
                <a:gd name="T87" fmla="*/ 620 h 767"/>
                <a:gd name="T88" fmla="*/ 25 w 517"/>
                <a:gd name="T89" fmla="*/ 596 h 767"/>
                <a:gd name="T90" fmla="*/ 21 w 517"/>
                <a:gd name="T91" fmla="*/ 570 h 767"/>
                <a:gd name="T92" fmla="*/ 42 w 517"/>
                <a:gd name="T93" fmla="*/ 551 h 767"/>
                <a:gd name="T94" fmla="*/ 55 w 517"/>
                <a:gd name="T95" fmla="*/ 504 h 767"/>
                <a:gd name="T96" fmla="*/ 39 w 517"/>
                <a:gd name="T97" fmla="*/ 472 h 767"/>
                <a:gd name="T98" fmla="*/ 30 w 517"/>
                <a:gd name="T99" fmla="*/ 440 h 767"/>
                <a:gd name="T100" fmla="*/ 11 w 517"/>
                <a:gd name="T101" fmla="*/ 391 h 767"/>
                <a:gd name="T102" fmla="*/ 7 w 517"/>
                <a:gd name="T103" fmla="*/ 329 h 767"/>
                <a:gd name="T104" fmla="*/ 15 w 517"/>
                <a:gd name="T105" fmla="*/ 294 h 767"/>
                <a:gd name="T106" fmla="*/ 36 w 517"/>
                <a:gd name="T107" fmla="*/ 252 h 767"/>
                <a:gd name="T108" fmla="*/ 51 w 517"/>
                <a:gd name="T109" fmla="*/ 192 h 767"/>
                <a:gd name="T110" fmla="*/ 74 w 517"/>
                <a:gd name="T111" fmla="*/ 150 h 767"/>
                <a:gd name="T112" fmla="*/ 113 w 517"/>
                <a:gd name="T113" fmla="*/ 146 h 767"/>
                <a:gd name="T114" fmla="*/ 120 w 517"/>
                <a:gd name="T115" fmla="*/ 114 h 767"/>
                <a:gd name="T116" fmla="*/ 84 w 517"/>
                <a:gd name="T117" fmla="*/ 70 h 767"/>
                <a:gd name="T118" fmla="*/ 55 w 517"/>
                <a:gd name="T119" fmla="*/ 22 h 767"/>
                <a:gd name="T120" fmla="*/ 96 w 517"/>
                <a:gd name="T121" fmla="*/ 15 h 767"/>
                <a:gd name="T122" fmla="*/ 157 w 517"/>
                <a:gd name="T123" fmla="*/ 31 h 767"/>
                <a:gd name="T124" fmla="*/ 200 w 517"/>
                <a:gd name="T125" fmla="*/ 54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7" h="767">
                  <a:moveTo>
                    <a:pt x="238" y="79"/>
                  </a:moveTo>
                  <a:lnTo>
                    <a:pt x="240" y="79"/>
                  </a:lnTo>
                  <a:lnTo>
                    <a:pt x="241" y="79"/>
                  </a:lnTo>
                  <a:lnTo>
                    <a:pt x="243" y="78"/>
                  </a:lnTo>
                  <a:lnTo>
                    <a:pt x="249" y="77"/>
                  </a:lnTo>
                  <a:lnTo>
                    <a:pt x="250" y="77"/>
                  </a:lnTo>
                  <a:lnTo>
                    <a:pt x="251" y="77"/>
                  </a:lnTo>
                  <a:lnTo>
                    <a:pt x="252" y="77"/>
                  </a:lnTo>
                  <a:lnTo>
                    <a:pt x="253" y="77"/>
                  </a:lnTo>
                  <a:lnTo>
                    <a:pt x="254" y="77"/>
                  </a:lnTo>
                  <a:lnTo>
                    <a:pt x="254" y="77"/>
                  </a:lnTo>
                  <a:lnTo>
                    <a:pt x="255" y="77"/>
                  </a:lnTo>
                  <a:lnTo>
                    <a:pt x="255" y="78"/>
                  </a:lnTo>
                  <a:lnTo>
                    <a:pt x="255" y="78"/>
                  </a:lnTo>
                  <a:lnTo>
                    <a:pt x="256" y="79"/>
                  </a:lnTo>
                  <a:lnTo>
                    <a:pt x="257" y="83"/>
                  </a:lnTo>
                  <a:lnTo>
                    <a:pt x="258" y="87"/>
                  </a:lnTo>
                  <a:lnTo>
                    <a:pt x="258" y="87"/>
                  </a:lnTo>
                  <a:lnTo>
                    <a:pt x="258" y="89"/>
                  </a:lnTo>
                  <a:lnTo>
                    <a:pt x="258" y="90"/>
                  </a:lnTo>
                  <a:lnTo>
                    <a:pt x="258" y="92"/>
                  </a:lnTo>
                  <a:lnTo>
                    <a:pt x="258" y="103"/>
                  </a:lnTo>
                  <a:lnTo>
                    <a:pt x="258" y="104"/>
                  </a:lnTo>
                  <a:lnTo>
                    <a:pt x="258" y="105"/>
                  </a:lnTo>
                  <a:lnTo>
                    <a:pt x="258" y="107"/>
                  </a:lnTo>
                  <a:lnTo>
                    <a:pt x="259" y="109"/>
                  </a:lnTo>
                  <a:lnTo>
                    <a:pt x="259" y="110"/>
                  </a:lnTo>
                  <a:lnTo>
                    <a:pt x="260" y="110"/>
                  </a:lnTo>
                  <a:lnTo>
                    <a:pt x="260" y="111"/>
                  </a:lnTo>
                  <a:lnTo>
                    <a:pt x="260" y="111"/>
                  </a:lnTo>
                  <a:lnTo>
                    <a:pt x="261" y="112"/>
                  </a:lnTo>
                  <a:lnTo>
                    <a:pt x="262" y="112"/>
                  </a:lnTo>
                  <a:lnTo>
                    <a:pt x="263" y="112"/>
                  </a:lnTo>
                  <a:lnTo>
                    <a:pt x="263" y="112"/>
                  </a:lnTo>
                  <a:lnTo>
                    <a:pt x="264" y="111"/>
                  </a:lnTo>
                  <a:lnTo>
                    <a:pt x="264" y="111"/>
                  </a:lnTo>
                  <a:lnTo>
                    <a:pt x="267" y="109"/>
                  </a:lnTo>
                  <a:lnTo>
                    <a:pt x="268" y="108"/>
                  </a:lnTo>
                  <a:lnTo>
                    <a:pt x="269" y="107"/>
                  </a:lnTo>
                  <a:lnTo>
                    <a:pt x="270" y="107"/>
                  </a:lnTo>
                  <a:lnTo>
                    <a:pt x="271" y="107"/>
                  </a:lnTo>
                  <a:lnTo>
                    <a:pt x="272" y="106"/>
                  </a:lnTo>
                  <a:lnTo>
                    <a:pt x="274" y="106"/>
                  </a:lnTo>
                  <a:lnTo>
                    <a:pt x="275" y="106"/>
                  </a:lnTo>
                  <a:lnTo>
                    <a:pt x="276" y="106"/>
                  </a:lnTo>
                  <a:lnTo>
                    <a:pt x="278" y="106"/>
                  </a:lnTo>
                  <a:lnTo>
                    <a:pt x="279" y="106"/>
                  </a:lnTo>
                  <a:lnTo>
                    <a:pt x="281" y="107"/>
                  </a:lnTo>
                  <a:lnTo>
                    <a:pt x="282" y="107"/>
                  </a:lnTo>
                  <a:lnTo>
                    <a:pt x="284" y="108"/>
                  </a:lnTo>
                  <a:lnTo>
                    <a:pt x="285" y="109"/>
                  </a:lnTo>
                  <a:lnTo>
                    <a:pt x="287" y="110"/>
                  </a:lnTo>
                  <a:lnTo>
                    <a:pt x="288" y="111"/>
                  </a:lnTo>
                  <a:lnTo>
                    <a:pt x="289" y="112"/>
                  </a:lnTo>
                  <a:lnTo>
                    <a:pt x="290" y="112"/>
                  </a:lnTo>
                  <a:lnTo>
                    <a:pt x="291" y="113"/>
                  </a:lnTo>
                  <a:lnTo>
                    <a:pt x="292" y="115"/>
                  </a:lnTo>
                  <a:lnTo>
                    <a:pt x="292" y="116"/>
                  </a:lnTo>
                  <a:lnTo>
                    <a:pt x="293" y="117"/>
                  </a:lnTo>
                  <a:lnTo>
                    <a:pt x="294" y="119"/>
                  </a:lnTo>
                  <a:lnTo>
                    <a:pt x="294" y="120"/>
                  </a:lnTo>
                  <a:lnTo>
                    <a:pt x="294" y="121"/>
                  </a:lnTo>
                  <a:lnTo>
                    <a:pt x="294" y="121"/>
                  </a:lnTo>
                  <a:lnTo>
                    <a:pt x="294" y="122"/>
                  </a:lnTo>
                  <a:lnTo>
                    <a:pt x="293" y="134"/>
                  </a:lnTo>
                  <a:lnTo>
                    <a:pt x="293" y="137"/>
                  </a:lnTo>
                  <a:lnTo>
                    <a:pt x="293" y="140"/>
                  </a:lnTo>
                  <a:lnTo>
                    <a:pt x="292" y="143"/>
                  </a:lnTo>
                  <a:lnTo>
                    <a:pt x="292" y="144"/>
                  </a:lnTo>
                  <a:lnTo>
                    <a:pt x="291" y="145"/>
                  </a:lnTo>
                  <a:lnTo>
                    <a:pt x="291" y="147"/>
                  </a:lnTo>
                  <a:lnTo>
                    <a:pt x="290" y="147"/>
                  </a:lnTo>
                  <a:lnTo>
                    <a:pt x="290" y="148"/>
                  </a:lnTo>
                  <a:lnTo>
                    <a:pt x="289" y="148"/>
                  </a:lnTo>
                  <a:lnTo>
                    <a:pt x="288" y="149"/>
                  </a:lnTo>
                  <a:lnTo>
                    <a:pt x="287" y="149"/>
                  </a:lnTo>
                  <a:lnTo>
                    <a:pt x="286" y="149"/>
                  </a:lnTo>
                  <a:lnTo>
                    <a:pt x="285" y="149"/>
                  </a:lnTo>
                  <a:lnTo>
                    <a:pt x="284" y="149"/>
                  </a:lnTo>
                  <a:lnTo>
                    <a:pt x="282" y="149"/>
                  </a:lnTo>
                  <a:lnTo>
                    <a:pt x="280" y="149"/>
                  </a:lnTo>
                  <a:lnTo>
                    <a:pt x="278" y="148"/>
                  </a:lnTo>
                  <a:lnTo>
                    <a:pt x="276" y="148"/>
                  </a:lnTo>
                  <a:lnTo>
                    <a:pt x="275" y="148"/>
                  </a:lnTo>
                  <a:lnTo>
                    <a:pt x="274" y="148"/>
                  </a:lnTo>
                  <a:lnTo>
                    <a:pt x="273" y="149"/>
                  </a:lnTo>
                  <a:lnTo>
                    <a:pt x="272" y="149"/>
                  </a:lnTo>
                  <a:lnTo>
                    <a:pt x="271" y="150"/>
                  </a:lnTo>
                  <a:lnTo>
                    <a:pt x="269" y="152"/>
                  </a:lnTo>
                  <a:lnTo>
                    <a:pt x="266" y="155"/>
                  </a:lnTo>
                  <a:lnTo>
                    <a:pt x="262" y="160"/>
                  </a:lnTo>
                  <a:lnTo>
                    <a:pt x="260" y="161"/>
                  </a:lnTo>
                  <a:lnTo>
                    <a:pt x="259" y="162"/>
                  </a:lnTo>
                  <a:lnTo>
                    <a:pt x="257" y="164"/>
                  </a:lnTo>
                  <a:lnTo>
                    <a:pt x="256" y="165"/>
                  </a:lnTo>
                  <a:lnTo>
                    <a:pt x="254" y="165"/>
                  </a:lnTo>
                  <a:lnTo>
                    <a:pt x="251" y="166"/>
                  </a:lnTo>
                  <a:lnTo>
                    <a:pt x="250" y="167"/>
                  </a:lnTo>
                  <a:lnTo>
                    <a:pt x="248" y="168"/>
                  </a:lnTo>
                  <a:lnTo>
                    <a:pt x="247" y="169"/>
                  </a:lnTo>
                  <a:lnTo>
                    <a:pt x="246" y="170"/>
                  </a:lnTo>
                  <a:lnTo>
                    <a:pt x="245" y="171"/>
                  </a:lnTo>
                  <a:lnTo>
                    <a:pt x="241" y="174"/>
                  </a:lnTo>
                  <a:lnTo>
                    <a:pt x="240" y="175"/>
                  </a:lnTo>
                  <a:lnTo>
                    <a:pt x="239" y="176"/>
                  </a:lnTo>
                  <a:lnTo>
                    <a:pt x="236" y="178"/>
                  </a:lnTo>
                  <a:lnTo>
                    <a:pt x="235" y="179"/>
                  </a:lnTo>
                  <a:lnTo>
                    <a:pt x="233" y="181"/>
                  </a:lnTo>
                  <a:lnTo>
                    <a:pt x="230" y="185"/>
                  </a:lnTo>
                  <a:lnTo>
                    <a:pt x="223" y="193"/>
                  </a:lnTo>
                  <a:lnTo>
                    <a:pt x="221" y="196"/>
                  </a:lnTo>
                  <a:lnTo>
                    <a:pt x="220" y="198"/>
                  </a:lnTo>
                  <a:lnTo>
                    <a:pt x="220" y="199"/>
                  </a:lnTo>
                  <a:lnTo>
                    <a:pt x="219" y="200"/>
                  </a:lnTo>
                  <a:lnTo>
                    <a:pt x="219" y="202"/>
                  </a:lnTo>
                  <a:lnTo>
                    <a:pt x="218" y="205"/>
                  </a:lnTo>
                  <a:lnTo>
                    <a:pt x="218" y="209"/>
                  </a:lnTo>
                  <a:lnTo>
                    <a:pt x="218" y="211"/>
                  </a:lnTo>
                  <a:lnTo>
                    <a:pt x="217" y="212"/>
                  </a:lnTo>
                  <a:lnTo>
                    <a:pt x="217" y="213"/>
                  </a:lnTo>
                  <a:lnTo>
                    <a:pt x="216" y="215"/>
                  </a:lnTo>
                  <a:lnTo>
                    <a:pt x="214" y="220"/>
                  </a:lnTo>
                  <a:lnTo>
                    <a:pt x="214" y="222"/>
                  </a:lnTo>
                  <a:lnTo>
                    <a:pt x="213" y="223"/>
                  </a:lnTo>
                  <a:lnTo>
                    <a:pt x="213" y="225"/>
                  </a:lnTo>
                  <a:lnTo>
                    <a:pt x="213" y="227"/>
                  </a:lnTo>
                  <a:lnTo>
                    <a:pt x="213" y="229"/>
                  </a:lnTo>
                  <a:lnTo>
                    <a:pt x="213" y="236"/>
                  </a:lnTo>
                  <a:lnTo>
                    <a:pt x="213" y="242"/>
                  </a:lnTo>
                  <a:lnTo>
                    <a:pt x="213" y="245"/>
                  </a:lnTo>
                  <a:lnTo>
                    <a:pt x="213" y="247"/>
                  </a:lnTo>
                  <a:lnTo>
                    <a:pt x="213" y="249"/>
                  </a:lnTo>
                  <a:lnTo>
                    <a:pt x="213" y="250"/>
                  </a:lnTo>
                  <a:lnTo>
                    <a:pt x="212" y="252"/>
                  </a:lnTo>
                  <a:lnTo>
                    <a:pt x="211" y="254"/>
                  </a:lnTo>
                  <a:lnTo>
                    <a:pt x="211" y="255"/>
                  </a:lnTo>
                  <a:lnTo>
                    <a:pt x="210" y="257"/>
                  </a:lnTo>
                  <a:lnTo>
                    <a:pt x="209" y="259"/>
                  </a:lnTo>
                  <a:lnTo>
                    <a:pt x="208" y="260"/>
                  </a:lnTo>
                  <a:lnTo>
                    <a:pt x="207" y="261"/>
                  </a:lnTo>
                  <a:lnTo>
                    <a:pt x="199" y="270"/>
                  </a:lnTo>
                  <a:lnTo>
                    <a:pt x="197" y="273"/>
                  </a:lnTo>
                  <a:lnTo>
                    <a:pt x="196" y="275"/>
                  </a:lnTo>
                  <a:lnTo>
                    <a:pt x="194" y="277"/>
                  </a:lnTo>
                  <a:lnTo>
                    <a:pt x="193" y="279"/>
                  </a:lnTo>
                  <a:lnTo>
                    <a:pt x="192" y="283"/>
                  </a:lnTo>
                  <a:lnTo>
                    <a:pt x="191" y="284"/>
                  </a:lnTo>
                  <a:lnTo>
                    <a:pt x="191" y="285"/>
                  </a:lnTo>
                  <a:lnTo>
                    <a:pt x="190" y="287"/>
                  </a:lnTo>
                  <a:lnTo>
                    <a:pt x="190" y="288"/>
                  </a:lnTo>
                  <a:lnTo>
                    <a:pt x="190" y="290"/>
                  </a:lnTo>
                  <a:lnTo>
                    <a:pt x="189" y="295"/>
                  </a:lnTo>
                  <a:lnTo>
                    <a:pt x="188" y="300"/>
                  </a:lnTo>
                  <a:lnTo>
                    <a:pt x="188" y="301"/>
                  </a:lnTo>
                  <a:lnTo>
                    <a:pt x="188" y="302"/>
                  </a:lnTo>
                  <a:lnTo>
                    <a:pt x="189" y="303"/>
                  </a:lnTo>
                  <a:lnTo>
                    <a:pt x="189" y="304"/>
                  </a:lnTo>
                  <a:lnTo>
                    <a:pt x="189" y="304"/>
                  </a:lnTo>
                  <a:lnTo>
                    <a:pt x="189" y="305"/>
                  </a:lnTo>
                  <a:lnTo>
                    <a:pt x="190" y="306"/>
                  </a:lnTo>
                  <a:lnTo>
                    <a:pt x="191" y="307"/>
                  </a:lnTo>
                  <a:lnTo>
                    <a:pt x="192" y="309"/>
                  </a:lnTo>
                  <a:lnTo>
                    <a:pt x="198" y="315"/>
                  </a:lnTo>
                  <a:lnTo>
                    <a:pt x="199" y="316"/>
                  </a:lnTo>
                  <a:lnTo>
                    <a:pt x="200" y="318"/>
                  </a:lnTo>
                  <a:lnTo>
                    <a:pt x="200" y="318"/>
                  </a:lnTo>
                  <a:lnTo>
                    <a:pt x="201" y="319"/>
                  </a:lnTo>
                  <a:lnTo>
                    <a:pt x="201" y="320"/>
                  </a:lnTo>
                  <a:lnTo>
                    <a:pt x="201" y="321"/>
                  </a:lnTo>
                  <a:lnTo>
                    <a:pt x="202" y="322"/>
                  </a:lnTo>
                  <a:lnTo>
                    <a:pt x="202" y="323"/>
                  </a:lnTo>
                  <a:lnTo>
                    <a:pt x="202" y="324"/>
                  </a:lnTo>
                  <a:lnTo>
                    <a:pt x="202" y="325"/>
                  </a:lnTo>
                  <a:lnTo>
                    <a:pt x="202" y="326"/>
                  </a:lnTo>
                  <a:lnTo>
                    <a:pt x="201" y="328"/>
                  </a:lnTo>
                  <a:lnTo>
                    <a:pt x="201" y="329"/>
                  </a:lnTo>
                  <a:lnTo>
                    <a:pt x="200" y="331"/>
                  </a:lnTo>
                  <a:lnTo>
                    <a:pt x="199" y="333"/>
                  </a:lnTo>
                  <a:lnTo>
                    <a:pt x="198" y="334"/>
                  </a:lnTo>
                  <a:lnTo>
                    <a:pt x="195" y="338"/>
                  </a:lnTo>
                  <a:lnTo>
                    <a:pt x="193" y="340"/>
                  </a:lnTo>
                  <a:lnTo>
                    <a:pt x="191" y="342"/>
                  </a:lnTo>
                  <a:lnTo>
                    <a:pt x="191" y="343"/>
                  </a:lnTo>
                  <a:lnTo>
                    <a:pt x="191" y="344"/>
                  </a:lnTo>
                  <a:lnTo>
                    <a:pt x="190" y="345"/>
                  </a:lnTo>
                  <a:lnTo>
                    <a:pt x="190" y="347"/>
                  </a:lnTo>
                  <a:lnTo>
                    <a:pt x="190" y="348"/>
                  </a:lnTo>
                  <a:lnTo>
                    <a:pt x="190" y="350"/>
                  </a:lnTo>
                  <a:lnTo>
                    <a:pt x="190" y="351"/>
                  </a:lnTo>
                  <a:lnTo>
                    <a:pt x="190" y="353"/>
                  </a:lnTo>
                  <a:lnTo>
                    <a:pt x="190" y="354"/>
                  </a:lnTo>
                  <a:lnTo>
                    <a:pt x="189" y="356"/>
                  </a:lnTo>
                  <a:lnTo>
                    <a:pt x="188" y="358"/>
                  </a:lnTo>
                  <a:lnTo>
                    <a:pt x="186" y="363"/>
                  </a:lnTo>
                  <a:lnTo>
                    <a:pt x="185" y="365"/>
                  </a:lnTo>
                  <a:lnTo>
                    <a:pt x="185" y="366"/>
                  </a:lnTo>
                  <a:lnTo>
                    <a:pt x="185" y="367"/>
                  </a:lnTo>
                  <a:lnTo>
                    <a:pt x="185" y="369"/>
                  </a:lnTo>
                  <a:lnTo>
                    <a:pt x="185" y="369"/>
                  </a:lnTo>
                  <a:lnTo>
                    <a:pt x="185" y="370"/>
                  </a:lnTo>
                  <a:lnTo>
                    <a:pt x="185" y="371"/>
                  </a:lnTo>
                  <a:lnTo>
                    <a:pt x="185" y="372"/>
                  </a:lnTo>
                  <a:lnTo>
                    <a:pt x="186" y="373"/>
                  </a:lnTo>
                  <a:lnTo>
                    <a:pt x="187" y="375"/>
                  </a:lnTo>
                  <a:lnTo>
                    <a:pt x="188" y="377"/>
                  </a:lnTo>
                  <a:lnTo>
                    <a:pt x="189" y="378"/>
                  </a:lnTo>
                  <a:lnTo>
                    <a:pt x="189" y="379"/>
                  </a:lnTo>
                  <a:lnTo>
                    <a:pt x="192" y="382"/>
                  </a:lnTo>
                  <a:lnTo>
                    <a:pt x="194" y="385"/>
                  </a:lnTo>
                  <a:lnTo>
                    <a:pt x="195" y="386"/>
                  </a:lnTo>
                  <a:lnTo>
                    <a:pt x="197" y="388"/>
                  </a:lnTo>
                  <a:lnTo>
                    <a:pt x="197" y="388"/>
                  </a:lnTo>
                  <a:lnTo>
                    <a:pt x="198" y="389"/>
                  </a:lnTo>
                  <a:lnTo>
                    <a:pt x="199" y="389"/>
                  </a:lnTo>
                  <a:lnTo>
                    <a:pt x="200" y="389"/>
                  </a:lnTo>
                  <a:lnTo>
                    <a:pt x="201" y="389"/>
                  </a:lnTo>
                  <a:lnTo>
                    <a:pt x="202" y="389"/>
                  </a:lnTo>
                  <a:lnTo>
                    <a:pt x="203" y="389"/>
                  </a:lnTo>
                  <a:lnTo>
                    <a:pt x="207" y="389"/>
                  </a:lnTo>
                  <a:lnTo>
                    <a:pt x="208" y="388"/>
                  </a:lnTo>
                  <a:lnTo>
                    <a:pt x="210" y="388"/>
                  </a:lnTo>
                  <a:lnTo>
                    <a:pt x="211" y="387"/>
                  </a:lnTo>
                  <a:lnTo>
                    <a:pt x="212" y="387"/>
                  </a:lnTo>
                  <a:lnTo>
                    <a:pt x="212" y="387"/>
                  </a:lnTo>
                  <a:lnTo>
                    <a:pt x="213" y="387"/>
                  </a:lnTo>
                  <a:lnTo>
                    <a:pt x="213" y="388"/>
                  </a:lnTo>
                  <a:lnTo>
                    <a:pt x="213" y="388"/>
                  </a:lnTo>
                  <a:lnTo>
                    <a:pt x="213" y="389"/>
                  </a:lnTo>
                  <a:lnTo>
                    <a:pt x="214" y="390"/>
                  </a:lnTo>
                  <a:lnTo>
                    <a:pt x="214" y="391"/>
                  </a:lnTo>
                  <a:lnTo>
                    <a:pt x="213" y="394"/>
                  </a:lnTo>
                  <a:lnTo>
                    <a:pt x="213" y="398"/>
                  </a:lnTo>
                  <a:lnTo>
                    <a:pt x="213" y="400"/>
                  </a:lnTo>
                  <a:lnTo>
                    <a:pt x="212" y="401"/>
                  </a:lnTo>
                  <a:lnTo>
                    <a:pt x="213" y="403"/>
                  </a:lnTo>
                  <a:lnTo>
                    <a:pt x="213" y="403"/>
                  </a:lnTo>
                  <a:lnTo>
                    <a:pt x="213" y="404"/>
                  </a:lnTo>
                  <a:lnTo>
                    <a:pt x="214" y="405"/>
                  </a:lnTo>
                  <a:lnTo>
                    <a:pt x="214" y="406"/>
                  </a:lnTo>
                  <a:lnTo>
                    <a:pt x="215" y="406"/>
                  </a:lnTo>
                  <a:lnTo>
                    <a:pt x="215" y="406"/>
                  </a:lnTo>
                  <a:lnTo>
                    <a:pt x="216" y="406"/>
                  </a:lnTo>
                  <a:lnTo>
                    <a:pt x="217" y="407"/>
                  </a:lnTo>
                  <a:lnTo>
                    <a:pt x="218" y="407"/>
                  </a:lnTo>
                  <a:lnTo>
                    <a:pt x="223" y="406"/>
                  </a:lnTo>
                  <a:lnTo>
                    <a:pt x="228" y="406"/>
                  </a:lnTo>
                  <a:lnTo>
                    <a:pt x="229" y="406"/>
                  </a:lnTo>
                  <a:lnTo>
                    <a:pt x="230" y="406"/>
                  </a:lnTo>
                  <a:lnTo>
                    <a:pt x="231" y="406"/>
                  </a:lnTo>
                  <a:lnTo>
                    <a:pt x="232" y="405"/>
                  </a:lnTo>
                  <a:lnTo>
                    <a:pt x="232" y="404"/>
                  </a:lnTo>
                  <a:lnTo>
                    <a:pt x="234" y="402"/>
                  </a:lnTo>
                  <a:lnTo>
                    <a:pt x="235" y="401"/>
                  </a:lnTo>
                  <a:lnTo>
                    <a:pt x="236" y="400"/>
                  </a:lnTo>
                  <a:lnTo>
                    <a:pt x="237" y="399"/>
                  </a:lnTo>
                  <a:lnTo>
                    <a:pt x="238" y="397"/>
                  </a:lnTo>
                  <a:lnTo>
                    <a:pt x="243" y="394"/>
                  </a:lnTo>
                  <a:lnTo>
                    <a:pt x="247" y="391"/>
                  </a:lnTo>
                  <a:lnTo>
                    <a:pt x="249" y="389"/>
                  </a:lnTo>
                  <a:lnTo>
                    <a:pt x="252" y="387"/>
                  </a:lnTo>
                  <a:lnTo>
                    <a:pt x="253" y="386"/>
                  </a:lnTo>
                  <a:lnTo>
                    <a:pt x="254" y="386"/>
                  </a:lnTo>
                  <a:lnTo>
                    <a:pt x="255" y="385"/>
                  </a:lnTo>
                  <a:lnTo>
                    <a:pt x="258" y="384"/>
                  </a:lnTo>
                  <a:lnTo>
                    <a:pt x="260" y="383"/>
                  </a:lnTo>
                  <a:lnTo>
                    <a:pt x="261" y="383"/>
                  </a:lnTo>
                  <a:lnTo>
                    <a:pt x="262" y="382"/>
                  </a:lnTo>
                  <a:lnTo>
                    <a:pt x="264" y="382"/>
                  </a:lnTo>
                  <a:lnTo>
                    <a:pt x="267" y="382"/>
                  </a:lnTo>
                  <a:lnTo>
                    <a:pt x="269" y="381"/>
                  </a:lnTo>
                  <a:lnTo>
                    <a:pt x="270" y="381"/>
                  </a:lnTo>
                  <a:lnTo>
                    <a:pt x="271" y="382"/>
                  </a:lnTo>
                  <a:lnTo>
                    <a:pt x="272" y="382"/>
                  </a:lnTo>
                  <a:lnTo>
                    <a:pt x="273" y="382"/>
                  </a:lnTo>
                  <a:lnTo>
                    <a:pt x="274" y="383"/>
                  </a:lnTo>
                  <a:lnTo>
                    <a:pt x="275" y="384"/>
                  </a:lnTo>
                  <a:lnTo>
                    <a:pt x="276" y="384"/>
                  </a:lnTo>
                  <a:lnTo>
                    <a:pt x="277" y="385"/>
                  </a:lnTo>
                  <a:lnTo>
                    <a:pt x="277" y="386"/>
                  </a:lnTo>
                  <a:lnTo>
                    <a:pt x="278" y="387"/>
                  </a:lnTo>
                  <a:lnTo>
                    <a:pt x="278" y="389"/>
                  </a:lnTo>
                  <a:lnTo>
                    <a:pt x="278" y="390"/>
                  </a:lnTo>
                  <a:lnTo>
                    <a:pt x="278" y="390"/>
                  </a:lnTo>
                  <a:lnTo>
                    <a:pt x="278" y="391"/>
                  </a:lnTo>
                  <a:lnTo>
                    <a:pt x="278" y="394"/>
                  </a:lnTo>
                  <a:lnTo>
                    <a:pt x="277" y="397"/>
                  </a:lnTo>
                  <a:lnTo>
                    <a:pt x="276" y="403"/>
                  </a:lnTo>
                  <a:lnTo>
                    <a:pt x="276" y="406"/>
                  </a:lnTo>
                  <a:lnTo>
                    <a:pt x="276" y="408"/>
                  </a:lnTo>
                  <a:lnTo>
                    <a:pt x="276" y="409"/>
                  </a:lnTo>
                  <a:lnTo>
                    <a:pt x="276" y="410"/>
                  </a:lnTo>
                  <a:lnTo>
                    <a:pt x="276" y="412"/>
                  </a:lnTo>
                  <a:lnTo>
                    <a:pt x="277" y="413"/>
                  </a:lnTo>
                  <a:lnTo>
                    <a:pt x="278" y="415"/>
                  </a:lnTo>
                  <a:lnTo>
                    <a:pt x="279" y="417"/>
                  </a:lnTo>
                  <a:lnTo>
                    <a:pt x="280" y="418"/>
                  </a:lnTo>
                  <a:lnTo>
                    <a:pt x="281" y="419"/>
                  </a:lnTo>
                  <a:lnTo>
                    <a:pt x="282" y="420"/>
                  </a:lnTo>
                  <a:lnTo>
                    <a:pt x="283" y="420"/>
                  </a:lnTo>
                  <a:lnTo>
                    <a:pt x="283" y="421"/>
                  </a:lnTo>
                  <a:lnTo>
                    <a:pt x="284" y="421"/>
                  </a:lnTo>
                  <a:lnTo>
                    <a:pt x="284" y="420"/>
                  </a:lnTo>
                  <a:lnTo>
                    <a:pt x="285" y="420"/>
                  </a:lnTo>
                  <a:lnTo>
                    <a:pt x="285" y="420"/>
                  </a:lnTo>
                  <a:lnTo>
                    <a:pt x="286" y="420"/>
                  </a:lnTo>
                  <a:lnTo>
                    <a:pt x="287" y="418"/>
                  </a:lnTo>
                  <a:lnTo>
                    <a:pt x="288" y="415"/>
                  </a:lnTo>
                  <a:lnTo>
                    <a:pt x="289" y="414"/>
                  </a:lnTo>
                  <a:lnTo>
                    <a:pt x="290" y="414"/>
                  </a:lnTo>
                  <a:lnTo>
                    <a:pt x="293" y="410"/>
                  </a:lnTo>
                  <a:lnTo>
                    <a:pt x="294" y="410"/>
                  </a:lnTo>
                  <a:lnTo>
                    <a:pt x="294" y="409"/>
                  </a:lnTo>
                  <a:lnTo>
                    <a:pt x="295" y="408"/>
                  </a:lnTo>
                  <a:lnTo>
                    <a:pt x="296" y="406"/>
                  </a:lnTo>
                  <a:lnTo>
                    <a:pt x="296" y="405"/>
                  </a:lnTo>
                  <a:lnTo>
                    <a:pt x="297" y="404"/>
                  </a:lnTo>
                  <a:lnTo>
                    <a:pt x="297" y="404"/>
                  </a:lnTo>
                  <a:lnTo>
                    <a:pt x="298" y="403"/>
                  </a:lnTo>
                  <a:lnTo>
                    <a:pt x="299" y="403"/>
                  </a:lnTo>
                  <a:lnTo>
                    <a:pt x="301" y="401"/>
                  </a:lnTo>
                  <a:lnTo>
                    <a:pt x="302" y="401"/>
                  </a:lnTo>
                  <a:lnTo>
                    <a:pt x="303" y="400"/>
                  </a:lnTo>
                  <a:lnTo>
                    <a:pt x="304" y="400"/>
                  </a:lnTo>
                  <a:lnTo>
                    <a:pt x="304" y="399"/>
                  </a:lnTo>
                  <a:lnTo>
                    <a:pt x="305" y="399"/>
                  </a:lnTo>
                  <a:lnTo>
                    <a:pt x="305" y="399"/>
                  </a:lnTo>
                  <a:lnTo>
                    <a:pt x="306" y="400"/>
                  </a:lnTo>
                  <a:lnTo>
                    <a:pt x="307" y="400"/>
                  </a:lnTo>
                  <a:lnTo>
                    <a:pt x="308" y="400"/>
                  </a:lnTo>
                  <a:lnTo>
                    <a:pt x="308" y="400"/>
                  </a:lnTo>
                  <a:lnTo>
                    <a:pt x="309" y="400"/>
                  </a:lnTo>
                  <a:lnTo>
                    <a:pt x="310" y="400"/>
                  </a:lnTo>
                  <a:lnTo>
                    <a:pt x="311" y="399"/>
                  </a:lnTo>
                  <a:lnTo>
                    <a:pt x="311" y="398"/>
                  </a:lnTo>
                  <a:lnTo>
                    <a:pt x="313" y="397"/>
                  </a:lnTo>
                  <a:lnTo>
                    <a:pt x="314" y="396"/>
                  </a:lnTo>
                  <a:lnTo>
                    <a:pt x="314" y="395"/>
                  </a:lnTo>
                  <a:lnTo>
                    <a:pt x="314" y="395"/>
                  </a:lnTo>
                  <a:lnTo>
                    <a:pt x="315" y="394"/>
                  </a:lnTo>
                  <a:lnTo>
                    <a:pt x="315" y="393"/>
                  </a:lnTo>
                  <a:lnTo>
                    <a:pt x="315" y="391"/>
                  </a:lnTo>
                  <a:lnTo>
                    <a:pt x="315" y="390"/>
                  </a:lnTo>
                  <a:lnTo>
                    <a:pt x="314" y="389"/>
                  </a:lnTo>
                  <a:lnTo>
                    <a:pt x="312" y="379"/>
                  </a:lnTo>
                  <a:lnTo>
                    <a:pt x="312" y="377"/>
                  </a:lnTo>
                  <a:lnTo>
                    <a:pt x="312" y="376"/>
                  </a:lnTo>
                  <a:lnTo>
                    <a:pt x="312" y="375"/>
                  </a:lnTo>
                  <a:lnTo>
                    <a:pt x="312" y="374"/>
                  </a:lnTo>
                  <a:lnTo>
                    <a:pt x="313" y="374"/>
                  </a:lnTo>
                  <a:lnTo>
                    <a:pt x="313" y="373"/>
                  </a:lnTo>
                  <a:lnTo>
                    <a:pt x="314" y="373"/>
                  </a:lnTo>
                  <a:lnTo>
                    <a:pt x="315" y="373"/>
                  </a:lnTo>
                  <a:lnTo>
                    <a:pt x="316" y="373"/>
                  </a:lnTo>
                  <a:lnTo>
                    <a:pt x="318" y="373"/>
                  </a:lnTo>
                  <a:lnTo>
                    <a:pt x="319" y="373"/>
                  </a:lnTo>
                  <a:lnTo>
                    <a:pt x="319" y="374"/>
                  </a:lnTo>
                  <a:lnTo>
                    <a:pt x="319" y="374"/>
                  </a:lnTo>
                  <a:lnTo>
                    <a:pt x="320" y="375"/>
                  </a:lnTo>
                  <a:lnTo>
                    <a:pt x="320" y="376"/>
                  </a:lnTo>
                  <a:lnTo>
                    <a:pt x="322" y="379"/>
                  </a:lnTo>
                  <a:lnTo>
                    <a:pt x="324" y="383"/>
                  </a:lnTo>
                  <a:lnTo>
                    <a:pt x="325" y="385"/>
                  </a:lnTo>
                  <a:lnTo>
                    <a:pt x="326" y="387"/>
                  </a:lnTo>
                  <a:lnTo>
                    <a:pt x="326" y="389"/>
                  </a:lnTo>
                  <a:lnTo>
                    <a:pt x="326" y="391"/>
                  </a:lnTo>
                  <a:lnTo>
                    <a:pt x="326" y="394"/>
                  </a:lnTo>
                  <a:lnTo>
                    <a:pt x="326" y="395"/>
                  </a:lnTo>
                  <a:lnTo>
                    <a:pt x="327" y="397"/>
                  </a:lnTo>
                  <a:lnTo>
                    <a:pt x="327" y="398"/>
                  </a:lnTo>
                  <a:lnTo>
                    <a:pt x="328" y="401"/>
                  </a:lnTo>
                  <a:lnTo>
                    <a:pt x="329" y="402"/>
                  </a:lnTo>
                  <a:lnTo>
                    <a:pt x="331" y="406"/>
                  </a:lnTo>
                  <a:lnTo>
                    <a:pt x="331" y="407"/>
                  </a:lnTo>
                  <a:lnTo>
                    <a:pt x="332" y="408"/>
                  </a:lnTo>
                  <a:lnTo>
                    <a:pt x="333" y="409"/>
                  </a:lnTo>
                  <a:lnTo>
                    <a:pt x="333" y="410"/>
                  </a:lnTo>
                  <a:lnTo>
                    <a:pt x="333" y="411"/>
                  </a:lnTo>
                  <a:lnTo>
                    <a:pt x="333" y="412"/>
                  </a:lnTo>
                  <a:lnTo>
                    <a:pt x="334" y="414"/>
                  </a:lnTo>
                  <a:lnTo>
                    <a:pt x="334" y="416"/>
                  </a:lnTo>
                  <a:lnTo>
                    <a:pt x="334" y="417"/>
                  </a:lnTo>
                  <a:lnTo>
                    <a:pt x="335" y="418"/>
                  </a:lnTo>
                  <a:lnTo>
                    <a:pt x="335" y="419"/>
                  </a:lnTo>
                  <a:lnTo>
                    <a:pt x="336" y="420"/>
                  </a:lnTo>
                  <a:lnTo>
                    <a:pt x="340" y="424"/>
                  </a:lnTo>
                  <a:lnTo>
                    <a:pt x="341" y="425"/>
                  </a:lnTo>
                  <a:lnTo>
                    <a:pt x="342" y="427"/>
                  </a:lnTo>
                  <a:lnTo>
                    <a:pt x="343" y="429"/>
                  </a:lnTo>
                  <a:lnTo>
                    <a:pt x="344" y="431"/>
                  </a:lnTo>
                  <a:lnTo>
                    <a:pt x="345" y="432"/>
                  </a:lnTo>
                  <a:lnTo>
                    <a:pt x="346" y="433"/>
                  </a:lnTo>
                  <a:lnTo>
                    <a:pt x="347" y="434"/>
                  </a:lnTo>
                  <a:lnTo>
                    <a:pt x="349" y="435"/>
                  </a:lnTo>
                  <a:lnTo>
                    <a:pt x="349" y="435"/>
                  </a:lnTo>
                  <a:lnTo>
                    <a:pt x="352" y="436"/>
                  </a:lnTo>
                  <a:lnTo>
                    <a:pt x="353" y="437"/>
                  </a:lnTo>
                  <a:lnTo>
                    <a:pt x="354" y="438"/>
                  </a:lnTo>
                  <a:lnTo>
                    <a:pt x="356" y="439"/>
                  </a:lnTo>
                  <a:lnTo>
                    <a:pt x="358" y="441"/>
                  </a:lnTo>
                  <a:lnTo>
                    <a:pt x="359" y="442"/>
                  </a:lnTo>
                  <a:lnTo>
                    <a:pt x="361" y="443"/>
                  </a:lnTo>
                  <a:lnTo>
                    <a:pt x="362" y="444"/>
                  </a:lnTo>
                  <a:lnTo>
                    <a:pt x="368" y="447"/>
                  </a:lnTo>
                  <a:lnTo>
                    <a:pt x="371" y="448"/>
                  </a:lnTo>
                  <a:lnTo>
                    <a:pt x="372" y="448"/>
                  </a:lnTo>
                  <a:lnTo>
                    <a:pt x="373" y="448"/>
                  </a:lnTo>
                  <a:lnTo>
                    <a:pt x="378" y="449"/>
                  </a:lnTo>
                  <a:lnTo>
                    <a:pt x="379" y="449"/>
                  </a:lnTo>
                  <a:lnTo>
                    <a:pt x="380" y="449"/>
                  </a:lnTo>
                  <a:lnTo>
                    <a:pt x="381" y="449"/>
                  </a:lnTo>
                  <a:lnTo>
                    <a:pt x="382" y="449"/>
                  </a:lnTo>
                  <a:lnTo>
                    <a:pt x="383" y="449"/>
                  </a:lnTo>
                  <a:lnTo>
                    <a:pt x="386" y="447"/>
                  </a:lnTo>
                  <a:lnTo>
                    <a:pt x="389" y="446"/>
                  </a:lnTo>
                  <a:lnTo>
                    <a:pt x="391" y="445"/>
                  </a:lnTo>
                  <a:lnTo>
                    <a:pt x="393" y="445"/>
                  </a:lnTo>
                  <a:lnTo>
                    <a:pt x="400" y="442"/>
                  </a:lnTo>
                  <a:lnTo>
                    <a:pt x="402" y="442"/>
                  </a:lnTo>
                  <a:lnTo>
                    <a:pt x="406" y="441"/>
                  </a:lnTo>
                  <a:lnTo>
                    <a:pt x="407" y="441"/>
                  </a:lnTo>
                  <a:lnTo>
                    <a:pt x="407" y="441"/>
                  </a:lnTo>
                  <a:lnTo>
                    <a:pt x="408" y="441"/>
                  </a:lnTo>
                  <a:lnTo>
                    <a:pt x="409" y="441"/>
                  </a:lnTo>
                  <a:lnTo>
                    <a:pt x="410" y="441"/>
                  </a:lnTo>
                  <a:lnTo>
                    <a:pt x="410" y="442"/>
                  </a:lnTo>
                  <a:lnTo>
                    <a:pt x="411" y="442"/>
                  </a:lnTo>
                  <a:lnTo>
                    <a:pt x="412" y="442"/>
                  </a:lnTo>
                  <a:lnTo>
                    <a:pt x="413" y="443"/>
                  </a:lnTo>
                  <a:lnTo>
                    <a:pt x="414" y="445"/>
                  </a:lnTo>
                  <a:lnTo>
                    <a:pt x="414" y="446"/>
                  </a:lnTo>
                  <a:lnTo>
                    <a:pt x="415" y="447"/>
                  </a:lnTo>
                  <a:lnTo>
                    <a:pt x="416" y="449"/>
                  </a:lnTo>
                  <a:lnTo>
                    <a:pt x="416" y="451"/>
                  </a:lnTo>
                  <a:lnTo>
                    <a:pt x="417" y="454"/>
                  </a:lnTo>
                  <a:lnTo>
                    <a:pt x="417" y="456"/>
                  </a:lnTo>
                  <a:lnTo>
                    <a:pt x="417" y="457"/>
                  </a:lnTo>
                  <a:lnTo>
                    <a:pt x="418" y="459"/>
                  </a:lnTo>
                  <a:lnTo>
                    <a:pt x="417" y="461"/>
                  </a:lnTo>
                  <a:lnTo>
                    <a:pt x="417" y="462"/>
                  </a:lnTo>
                  <a:lnTo>
                    <a:pt x="417" y="464"/>
                  </a:lnTo>
                  <a:lnTo>
                    <a:pt x="417" y="465"/>
                  </a:lnTo>
                  <a:lnTo>
                    <a:pt x="415" y="471"/>
                  </a:lnTo>
                  <a:lnTo>
                    <a:pt x="415" y="474"/>
                  </a:lnTo>
                  <a:lnTo>
                    <a:pt x="415" y="475"/>
                  </a:lnTo>
                  <a:lnTo>
                    <a:pt x="415" y="477"/>
                  </a:lnTo>
                  <a:lnTo>
                    <a:pt x="414" y="478"/>
                  </a:lnTo>
                  <a:lnTo>
                    <a:pt x="414" y="480"/>
                  </a:lnTo>
                  <a:lnTo>
                    <a:pt x="415" y="482"/>
                  </a:lnTo>
                  <a:lnTo>
                    <a:pt x="415" y="484"/>
                  </a:lnTo>
                  <a:lnTo>
                    <a:pt x="415" y="486"/>
                  </a:lnTo>
                  <a:lnTo>
                    <a:pt x="416" y="488"/>
                  </a:lnTo>
                  <a:lnTo>
                    <a:pt x="416" y="490"/>
                  </a:lnTo>
                  <a:lnTo>
                    <a:pt x="417" y="492"/>
                  </a:lnTo>
                  <a:lnTo>
                    <a:pt x="418" y="493"/>
                  </a:lnTo>
                  <a:lnTo>
                    <a:pt x="419" y="494"/>
                  </a:lnTo>
                  <a:lnTo>
                    <a:pt x="419" y="495"/>
                  </a:lnTo>
                  <a:lnTo>
                    <a:pt x="420" y="496"/>
                  </a:lnTo>
                  <a:lnTo>
                    <a:pt x="422" y="497"/>
                  </a:lnTo>
                  <a:lnTo>
                    <a:pt x="423" y="498"/>
                  </a:lnTo>
                  <a:lnTo>
                    <a:pt x="425" y="499"/>
                  </a:lnTo>
                  <a:lnTo>
                    <a:pt x="426" y="500"/>
                  </a:lnTo>
                  <a:lnTo>
                    <a:pt x="428" y="501"/>
                  </a:lnTo>
                  <a:lnTo>
                    <a:pt x="429" y="501"/>
                  </a:lnTo>
                  <a:lnTo>
                    <a:pt x="430" y="501"/>
                  </a:lnTo>
                  <a:lnTo>
                    <a:pt x="431" y="501"/>
                  </a:lnTo>
                  <a:lnTo>
                    <a:pt x="432" y="501"/>
                  </a:lnTo>
                  <a:lnTo>
                    <a:pt x="433" y="501"/>
                  </a:lnTo>
                  <a:lnTo>
                    <a:pt x="434" y="501"/>
                  </a:lnTo>
                  <a:lnTo>
                    <a:pt x="434" y="500"/>
                  </a:lnTo>
                  <a:lnTo>
                    <a:pt x="436" y="499"/>
                  </a:lnTo>
                  <a:lnTo>
                    <a:pt x="437" y="499"/>
                  </a:lnTo>
                  <a:lnTo>
                    <a:pt x="437" y="498"/>
                  </a:lnTo>
                  <a:lnTo>
                    <a:pt x="438" y="498"/>
                  </a:lnTo>
                  <a:lnTo>
                    <a:pt x="439" y="498"/>
                  </a:lnTo>
                  <a:lnTo>
                    <a:pt x="439" y="498"/>
                  </a:lnTo>
                  <a:lnTo>
                    <a:pt x="440" y="498"/>
                  </a:lnTo>
                  <a:lnTo>
                    <a:pt x="440" y="499"/>
                  </a:lnTo>
                  <a:lnTo>
                    <a:pt x="441" y="499"/>
                  </a:lnTo>
                  <a:lnTo>
                    <a:pt x="443" y="500"/>
                  </a:lnTo>
                  <a:lnTo>
                    <a:pt x="444" y="501"/>
                  </a:lnTo>
                  <a:lnTo>
                    <a:pt x="445" y="503"/>
                  </a:lnTo>
                  <a:lnTo>
                    <a:pt x="447" y="505"/>
                  </a:lnTo>
                  <a:lnTo>
                    <a:pt x="448" y="507"/>
                  </a:lnTo>
                  <a:lnTo>
                    <a:pt x="449" y="508"/>
                  </a:lnTo>
                  <a:lnTo>
                    <a:pt x="450" y="510"/>
                  </a:lnTo>
                  <a:lnTo>
                    <a:pt x="452" y="514"/>
                  </a:lnTo>
                  <a:lnTo>
                    <a:pt x="453" y="515"/>
                  </a:lnTo>
                  <a:lnTo>
                    <a:pt x="454" y="518"/>
                  </a:lnTo>
                  <a:lnTo>
                    <a:pt x="455" y="519"/>
                  </a:lnTo>
                  <a:lnTo>
                    <a:pt x="456" y="520"/>
                  </a:lnTo>
                  <a:lnTo>
                    <a:pt x="457" y="521"/>
                  </a:lnTo>
                  <a:lnTo>
                    <a:pt x="458" y="521"/>
                  </a:lnTo>
                  <a:lnTo>
                    <a:pt x="468" y="529"/>
                  </a:lnTo>
                  <a:lnTo>
                    <a:pt x="470" y="531"/>
                  </a:lnTo>
                  <a:lnTo>
                    <a:pt x="472" y="532"/>
                  </a:lnTo>
                  <a:lnTo>
                    <a:pt x="477" y="537"/>
                  </a:lnTo>
                  <a:lnTo>
                    <a:pt x="480" y="540"/>
                  </a:lnTo>
                  <a:lnTo>
                    <a:pt x="481" y="542"/>
                  </a:lnTo>
                  <a:lnTo>
                    <a:pt x="484" y="545"/>
                  </a:lnTo>
                  <a:lnTo>
                    <a:pt x="486" y="548"/>
                  </a:lnTo>
                  <a:lnTo>
                    <a:pt x="488" y="551"/>
                  </a:lnTo>
                  <a:lnTo>
                    <a:pt x="490" y="555"/>
                  </a:lnTo>
                  <a:lnTo>
                    <a:pt x="491" y="556"/>
                  </a:lnTo>
                  <a:lnTo>
                    <a:pt x="491" y="558"/>
                  </a:lnTo>
                  <a:lnTo>
                    <a:pt x="491" y="559"/>
                  </a:lnTo>
                  <a:lnTo>
                    <a:pt x="491" y="559"/>
                  </a:lnTo>
                  <a:lnTo>
                    <a:pt x="491" y="560"/>
                  </a:lnTo>
                  <a:lnTo>
                    <a:pt x="491" y="561"/>
                  </a:lnTo>
                  <a:lnTo>
                    <a:pt x="491" y="562"/>
                  </a:lnTo>
                  <a:lnTo>
                    <a:pt x="490" y="564"/>
                  </a:lnTo>
                  <a:lnTo>
                    <a:pt x="489" y="565"/>
                  </a:lnTo>
                  <a:lnTo>
                    <a:pt x="489" y="567"/>
                  </a:lnTo>
                  <a:lnTo>
                    <a:pt x="489" y="568"/>
                  </a:lnTo>
                  <a:lnTo>
                    <a:pt x="489" y="568"/>
                  </a:lnTo>
                  <a:lnTo>
                    <a:pt x="489" y="569"/>
                  </a:lnTo>
                  <a:lnTo>
                    <a:pt x="489" y="571"/>
                  </a:lnTo>
                  <a:lnTo>
                    <a:pt x="490" y="572"/>
                  </a:lnTo>
                  <a:lnTo>
                    <a:pt x="490" y="573"/>
                  </a:lnTo>
                  <a:lnTo>
                    <a:pt x="491" y="574"/>
                  </a:lnTo>
                  <a:lnTo>
                    <a:pt x="492" y="574"/>
                  </a:lnTo>
                  <a:lnTo>
                    <a:pt x="492" y="575"/>
                  </a:lnTo>
                  <a:lnTo>
                    <a:pt x="493" y="575"/>
                  </a:lnTo>
                  <a:lnTo>
                    <a:pt x="494" y="575"/>
                  </a:lnTo>
                  <a:lnTo>
                    <a:pt x="494" y="574"/>
                  </a:lnTo>
                  <a:lnTo>
                    <a:pt x="495" y="574"/>
                  </a:lnTo>
                  <a:lnTo>
                    <a:pt x="498" y="571"/>
                  </a:lnTo>
                  <a:lnTo>
                    <a:pt x="500" y="570"/>
                  </a:lnTo>
                  <a:lnTo>
                    <a:pt x="501" y="569"/>
                  </a:lnTo>
                  <a:lnTo>
                    <a:pt x="502" y="568"/>
                  </a:lnTo>
                  <a:lnTo>
                    <a:pt x="503" y="568"/>
                  </a:lnTo>
                  <a:lnTo>
                    <a:pt x="505" y="568"/>
                  </a:lnTo>
                  <a:lnTo>
                    <a:pt x="506" y="568"/>
                  </a:lnTo>
                  <a:lnTo>
                    <a:pt x="507" y="568"/>
                  </a:lnTo>
                  <a:lnTo>
                    <a:pt x="507" y="568"/>
                  </a:lnTo>
                  <a:lnTo>
                    <a:pt x="508" y="568"/>
                  </a:lnTo>
                  <a:lnTo>
                    <a:pt x="508" y="568"/>
                  </a:lnTo>
                  <a:lnTo>
                    <a:pt x="509" y="568"/>
                  </a:lnTo>
                  <a:lnTo>
                    <a:pt x="509" y="569"/>
                  </a:lnTo>
                  <a:lnTo>
                    <a:pt x="511" y="570"/>
                  </a:lnTo>
                  <a:lnTo>
                    <a:pt x="512" y="572"/>
                  </a:lnTo>
                  <a:lnTo>
                    <a:pt x="513" y="574"/>
                  </a:lnTo>
                  <a:lnTo>
                    <a:pt x="515" y="579"/>
                  </a:lnTo>
                  <a:lnTo>
                    <a:pt x="516" y="582"/>
                  </a:lnTo>
                  <a:lnTo>
                    <a:pt x="517" y="583"/>
                  </a:lnTo>
                  <a:lnTo>
                    <a:pt x="517" y="583"/>
                  </a:lnTo>
                  <a:lnTo>
                    <a:pt x="517" y="584"/>
                  </a:lnTo>
                  <a:lnTo>
                    <a:pt x="517" y="585"/>
                  </a:lnTo>
                  <a:lnTo>
                    <a:pt x="516" y="586"/>
                  </a:lnTo>
                  <a:lnTo>
                    <a:pt x="516" y="587"/>
                  </a:lnTo>
                  <a:lnTo>
                    <a:pt x="515" y="588"/>
                  </a:lnTo>
                  <a:lnTo>
                    <a:pt x="514" y="590"/>
                  </a:lnTo>
                  <a:lnTo>
                    <a:pt x="513" y="593"/>
                  </a:lnTo>
                  <a:lnTo>
                    <a:pt x="511" y="595"/>
                  </a:lnTo>
                  <a:lnTo>
                    <a:pt x="510" y="596"/>
                  </a:lnTo>
                  <a:lnTo>
                    <a:pt x="510" y="596"/>
                  </a:lnTo>
                  <a:lnTo>
                    <a:pt x="509" y="597"/>
                  </a:lnTo>
                  <a:lnTo>
                    <a:pt x="508" y="598"/>
                  </a:lnTo>
                  <a:lnTo>
                    <a:pt x="507" y="598"/>
                  </a:lnTo>
                  <a:lnTo>
                    <a:pt x="506" y="599"/>
                  </a:lnTo>
                  <a:lnTo>
                    <a:pt x="505" y="599"/>
                  </a:lnTo>
                  <a:lnTo>
                    <a:pt x="505" y="599"/>
                  </a:lnTo>
                  <a:lnTo>
                    <a:pt x="504" y="599"/>
                  </a:lnTo>
                  <a:lnTo>
                    <a:pt x="503" y="599"/>
                  </a:lnTo>
                  <a:lnTo>
                    <a:pt x="502" y="599"/>
                  </a:lnTo>
                  <a:lnTo>
                    <a:pt x="501" y="599"/>
                  </a:lnTo>
                  <a:lnTo>
                    <a:pt x="499" y="599"/>
                  </a:lnTo>
                  <a:lnTo>
                    <a:pt x="497" y="598"/>
                  </a:lnTo>
                  <a:lnTo>
                    <a:pt x="493" y="597"/>
                  </a:lnTo>
                  <a:lnTo>
                    <a:pt x="491" y="597"/>
                  </a:lnTo>
                  <a:lnTo>
                    <a:pt x="489" y="597"/>
                  </a:lnTo>
                  <a:lnTo>
                    <a:pt x="488" y="597"/>
                  </a:lnTo>
                  <a:lnTo>
                    <a:pt x="488" y="597"/>
                  </a:lnTo>
                  <a:lnTo>
                    <a:pt x="487" y="597"/>
                  </a:lnTo>
                  <a:lnTo>
                    <a:pt x="486" y="598"/>
                  </a:lnTo>
                  <a:lnTo>
                    <a:pt x="485" y="599"/>
                  </a:lnTo>
                  <a:lnTo>
                    <a:pt x="484" y="602"/>
                  </a:lnTo>
                  <a:lnTo>
                    <a:pt x="483" y="603"/>
                  </a:lnTo>
                  <a:lnTo>
                    <a:pt x="482" y="604"/>
                  </a:lnTo>
                  <a:lnTo>
                    <a:pt x="482" y="605"/>
                  </a:lnTo>
                  <a:lnTo>
                    <a:pt x="481" y="606"/>
                  </a:lnTo>
                  <a:lnTo>
                    <a:pt x="480" y="607"/>
                  </a:lnTo>
                  <a:lnTo>
                    <a:pt x="479" y="608"/>
                  </a:lnTo>
                  <a:lnTo>
                    <a:pt x="476" y="610"/>
                  </a:lnTo>
                  <a:lnTo>
                    <a:pt x="474" y="611"/>
                  </a:lnTo>
                  <a:lnTo>
                    <a:pt x="473" y="612"/>
                  </a:lnTo>
                  <a:lnTo>
                    <a:pt x="471" y="615"/>
                  </a:lnTo>
                  <a:lnTo>
                    <a:pt x="468" y="617"/>
                  </a:lnTo>
                  <a:lnTo>
                    <a:pt x="468" y="618"/>
                  </a:lnTo>
                  <a:lnTo>
                    <a:pt x="467" y="619"/>
                  </a:lnTo>
                  <a:lnTo>
                    <a:pt x="467" y="620"/>
                  </a:lnTo>
                  <a:lnTo>
                    <a:pt x="466" y="621"/>
                  </a:lnTo>
                  <a:lnTo>
                    <a:pt x="466" y="622"/>
                  </a:lnTo>
                  <a:lnTo>
                    <a:pt x="466" y="626"/>
                  </a:lnTo>
                  <a:lnTo>
                    <a:pt x="466" y="628"/>
                  </a:lnTo>
                  <a:lnTo>
                    <a:pt x="466" y="629"/>
                  </a:lnTo>
                  <a:lnTo>
                    <a:pt x="465" y="632"/>
                  </a:lnTo>
                  <a:lnTo>
                    <a:pt x="464" y="634"/>
                  </a:lnTo>
                  <a:lnTo>
                    <a:pt x="462" y="638"/>
                  </a:lnTo>
                  <a:lnTo>
                    <a:pt x="461" y="642"/>
                  </a:lnTo>
                  <a:lnTo>
                    <a:pt x="459" y="646"/>
                  </a:lnTo>
                  <a:lnTo>
                    <a:pt x="459" y="647"/>
                  </a:lnTo>
                  <a:lnTo>
                    <a:pt x="458" y="647"/>
                  </a:lnTo>
                  <a:lnTo>
                    <a:pt x="457" y="648"/>
                  </a:lnTo>
                  <a:lnTo>
                    <a:pt x="456" y="649"/>
                  </a:lnTo>
                  <a:lnTo>
                    <a:pt x="456" y="649"/>
                  </a:lnTo>
                  <a:lnTo>
                    <a:pt x="456" y="650"/>
                  </a:lnTo>
                  <a:lnTo>
                    <a:pt x="454" y="650"/>
                  </a:lnTo>
                  <a:lnTo>
                    <a:pt x="450" y="651"/>
                  </a:lnTo>
                  <a:lnTo>
                    <a:pt x="447" y="652"/>
                  </a:lnTo>
                  <a:lnTo>
                    <a:pt x="445" y="652"/>
                  </a:lnTo>
                  <a:lnTo>
                    <a:pt x="444" y="652"/>
                  </a:lnTo>
                  <a:lnTo>
                    <a:pt x="442" y="652"/>
                  </a:lnTo>
                  <a:lnTo>
                    <a:pt x="440" y="651"/>
                  </a:lnTo>
                  <a:lnTo>
                    <a:pt x="439" y="651"/>
                  </a:lnTo>
                  <a:lnTo>
                    <a:pt x="437" y="650"/>
                  </a:lnTo>
                  <a:lnTo>
                    <a:pt x="436" y="650"/>
                  </a:lnTo>
                  <a:lnTo>
                    <a:pt x="435" y="649"/>
                  </a:lnTo>
                  <a:lnTo>
                    <a:pt x="434" y="648"/>
                  </a:lnTo>
                  <a:lnTo>
                    <a:pt x="433" y="647"/>
                  </a:lnTo>
                  <a:lnTo>
                    <a:pt x="430" y="645"/>
                  </a:lnTo>
                  <a:lnTo>
                    <a:pt x="429" y="643"/>
                  </a:lnTo>
                  <a:lnTo>
                    <a:pt x="427" y="642"/>
                  </a:lnTo>
                  <a:lnTo>
                    <a:pt x="425" y="641"/>
                  </a:lnTo>
                  <a:lnTo>
                    <a:pt x="424" y="640"/>
                  </a:lnTo>
                  <a:lnTo>
                    <a:pt x="423" y="640"/>
                  </a:lnTo>
                  <a:lnTo>
                    <a:pt x="422" y="639"/>
                  </a:lnTo>
                  <a:lnTo>
                    <a:pt x="421" y="639"/>
                  </a:lnTo>
                  <a:lnTo>
                    <a:pt x="419" y="639"/>
                  </a:lnTo>
                  <a:lnTo>
                    <a:pt x="418" y="639"/>
                  </a:lnTo>
                  <a:lnTo>
                    <a:pt x="417" y="640"/>
                  </a:lnTo>
                  <a:lnTo>
                    <a:pt x="417" y="640"/>
                  </a:lnTo>
                  <a:lnTo>
                    <a:pt x="416" y="641"/>
                  </a:lnTo>
                  <a:lnTo>
                    <a:pt x="415" y="642"/>
                  </a:lnTo>
                  <a:lnTo>
                    <a:pt x="413" y="645"/>
                  </a:lnTo>
                  <a:lnTo>
                    <a:pt x="412" y="646"/>
                  </a:lnTo>
                  <a:lnTo>
                    <a:pt x="412" y="646"/>
                  </a:lnTo>
                  <a:lnTo>
                    <a:pt x="411" y="647"/>
                  </a:lnTo>
                  <a:lnTo>
                    <a:pt x="411" y="647"/>
                  </a:lnTo>
                  <a:lnTo>
                    <a:pt x="410" y="648"/>
                  </a:lnTo>
                  <a:lnTo>
                    <a:pt x="410" y="648"/>
                  </a:lnTo>
                  <a:lnTo>
                    <a:pt x="409" y="648"/>
                  </a:lnTo>
                  <a:lnTo>
                    <a:pt x="408" y="648"/>
                  </a:lnTo>
                  <a:lnTo>
                    <a:pt x="407" y="647"/>
                  </a:lnTo>
                  <a:lnTo>
                    <a:pt x="404" y="647"/>
                  </a:lnTo>
                  <a:lnTo>
                    <a:pt x="403" y="647"/>
                  </a:lnTo>
                  <a:lnTo>
                    <a:pt x="402" y="647"/>
                  </a:lnTo>
                  <a:lnTo>
                    <a:pt x="401" y="647"/>
                  </a:lnTo>
                  <a:lnTo>
                    <a:pt x="400" y="647"/>
                  </a:lnTo>
                  <a:lnTo>
                    <a:pt x="399" y="647"/>
                  </a:lnTo>
                  <a:lnTo>
                    <a:pt x="399" y="647"/>
                  </a:lnTo>
                  <a:lnTo>
                    <a:pt x="398" y="648"/>
                  </a:lnTo>
                  <a:lnTo>
                    <a:pt x="398" y="648"/>
                  </a:lnTo>
                  <a:lnTo>
                    <a:pt x="397" y="648"/>
                  </a:lnTo>
                  <a:lnTo>
                    <a:pt x="397" y="649"/>
                  </a:lnTo>
                  <a:lnTo>
                    <a:pt x="397" y="649"/>
                  </a:lnTo>
                  <a:lnTo>
                    <a:pt x="397" y="650"/>
                  </a:lnTo>
                  <a:lnTo>
                    <a:pt x="397" y="650"/>
                  </a:lnTo>
                  <a:lnTo>
                    <a:pt x="397" y="651"/>
                  </a:lnTo>
                  <a:lnTo>
                    <a:pt x="397" y="652"/>
                  </a:lnTo>
                  <a:lnTo>
                    <a:pt x="398" y="653"/>
                  </a:lnTo>
                  <a:lnTo>
                    <a:pt x="401" y="659"/>
                  </a:lnTo>
                  <a:lnTo>
                    <a:pt x="402" y="662"/>
                  </a:lnTo>
                  <a:lnTo>
                    <a:pt x="402" y="663"/>
                  </a:lnTo>
                  <a:lnTo>
                    <a:pt x="402" y="664"/>
                  </a:lnTo>
                  <a:lnTo>
                    <a:pt x="403" y="666"/>
                  </a:lnTo>
                  <a:lnTo>
                    <a:pt x="403" y="667"/>
                  </a:lnTo>
                  <a:lnTo>
                    <a:pt x="402" y="668"/>
                  </a:lnTo>
                  <a:lnTo>
                    <a:pt x="402" y="669"/>
                  </a:lnTo>
                  <a:lnTo>
                    <a:pt x="402" y="670"/>
                  </a:lnTo>
                  <a:lnTo>
                    <a:pt x="401" y="671"/>
                  </a:lnTo>
                  <a:lnTo>
                    <a:pt x="401" y="673"/>
                  </a:lnTo>
                  <a:lnTo>
                    <a:pt x="400" y="674"/>
                  </a:lnTo>
                  <a:lnTo>
                    <a:pt x="398" y="675"/>
                  </a:lnTo>
                  <a:lnTo>
                    <a:pt x="398" y="676"/>
                  </a:lnTo>
                  <a:lnTo>
                    <a:pt x="397" y="677"/>
                  </a:lnTo>
                  <a:lnTo>
                    <a:pt x="396" y="677"/>
                  </a:lnTo>
                  <a:lnTo>
                    <a:pt x="395" y="678"/>
                  </a:lnTo>
                  <a:lnTo>
                    <a:pt x="394" y="678"/>
                  </a:lnTo>
                  <a:lnTo>
                    <a:pt x="392" y="679"/>
                  </a:lnTo>
                  <a:lnTo>
                    <a:pt x="391" y="679"/>
                  </a:lnTo>
                  <a:lnTo>
                    <a:pt x="390" y="679"/>
                  </a:lnTo>
                  <a:lnTo>
                    <a:pt x="388" y="679"/>
                  </a:lnTo>
                  <a:lnTo>
                    <a:pt x="387" y="679"/>
                  </a:lnTo>
                  <a:lnTo>
                    <a:pt x="386" y="679"/>
                  </a:lnTo>
                  <a:lnTo>
                    <a:pt x="384" y="679"/>
                  </a:lnTo>
                  <a:lnTo>
                    <a:pt x="383" y="678"/>
                  </a:lnTo>
                  <a:lnTo>
                    <a:pt x="382" y="678"/>
                  </a:lnTo>
                  <a:lnTo>
                    <a:pt x="379" y="677"/>
                  </a:lnTo>
                  <a:lnTo>
                    <a:pt x="378" y="677"/>
                  </a:lnTo>
                  <a:lnTo>
                    <a:pt x="377" y="676"/>
                  </a:lnTo>
                  <a:lnTo>
                    <a:pt x="376" y="676"/>
                  </a:lnTo>
                  <a:lnTo>
                    <a:pt x="374" y="676"/>
                  </a:lnTo>
                  <a:lnTo>
                    <a:pt x="372" y="676"/>
                  </a:lnTo>
                  <a:lnTo>
                    <a:pt x="370" y="676"/>
                  </a:lnTo>
                  <a:lnTo>
                    <a:pt x="368" y="676"/>
                  </a:lnTo>
                  <a:lnTo>
                    <a:pt x="364" y="676"/>
                  </a:lnTo>
                  <a:lnTo>
                    <a:pt x="362" y="677"/>
                  </a:lnTo>
                  <a:lnTo>
                    <a:pt x="361" y="677"/>
                  </a:lnTo>
                  <a:lnTo>
                    <a:pt x="358" y="678"/>
                  </a:lnTo>
                  <a:lnTo>
                    <a:pt x="355" y="679"/>
                  </a:lnTo>
                  <a:lnTo>
                    <a:pt x="352" y="680"/>
                  </a:lnTo>
                  <a:lnTo>
                    <a:pt x="350" y="680"/>
                  </a:lnTo>
                  <a:lnTo>
                    <a:pt x="349" y="680"/>
                  </a:lnTo>
                  <a:lnTo>
                    <a:pt x="349" y="681"/>
                  </a:lnTo>
                  <a:lnTo>
                    <a:pt x="348" y="681"/>
                  </a:lnTo>
                  <a:lnTo>
                    <a:pt x="348" y="682"/>
                  </a:lnTo>
                  <a:lnTo>
                    <a:pt x="348" y="682"/>
                  </a:lnTo>
                  <a:lnTo>
                    <a:pt x="348" y="684"/>
                  </a:lnTo>
                  <a:lnTo>
                    <a:pt x="348" y="685"/>
                  </a:lnTo>
                  <a:lnTo>
                    <a:pt x="347" y="688"/>
                  </a:lnTo>
                  <a:lnTo>
                    <a:pt x="347" y="690"/>
                  </a:lnTo>
                  <a:lnTo>
                    <a:pt x="346" y="691"/>
                  </a:lnTo>
                  <a:lnTo>
                    <a:pt x="346" y="692"/>
                  </a:lnTo>
                  <a:lnTo>
                    <a:pt x="345" y="694"/>
                  </a:lnTo>
                  <a:lnTo>
                    <a:pt x="344" y="695"/>
                  </a:lnTo>
                  <a:lnTo>
                    <a:pt x="343" y="697"/>
                  </a:lnTo>
                  <a:lnTo>
                    <a:pt x="342" y="698"/>
                  </a:lnTo>
                  <a:lnTo>
                    <a:pt x="341" y="700"/>
                  </a:lnTo>
                  <a:lnTo>
                    <a:pt x="340" y="701"/>
                  </a:lnTo>
                  <a:lnTo>
                    <a:pt x="339" y="702"/>
                  </a:lnTo>
                  <a:lnTo>
                    <a:pt x="338" y="703"/>
                  </a:lnTo>
                  <a:lnTo>
                    <a:pt x="336" y="704"/>
                  </a:lnTo>
                  <a:lnTo>
                    <a:pt x="335" y="704"/>
                  </a:lnTo>
                  <a:lnTo>
                    <a:pt x="334" y="705"/>
                  </a:lnTo>
                  <a:lnTo>
                    <a:pt x="333" y="705"/>
                  </a:lnTo>
                  <a:lnTo>
                    <a:pt x="333" y="705"/>
                  </a:lnTo>
                  <a:lnTo>
                    <a:pt x="332" y="704"/>
                  </a:lnTo>
                  <a:lnTo>
                    <a:pt x="330" y="703"/>
                  </a:lnTo>
                  <a:lnTo>
                    <a:pt x="326" y="700"/>
                  </a:lnTo>
                  <a:lnTo>
                    <a:pt x="324" y="699"/>
                  </a:lnTo>
                  <a:lnTo>
                    <a:pt x="323" y="698"/>
                  </a:lnTo>
                  <a:lnTo>
                    <a:pt x="321" y="697"/>
                  </a:lnTo>
                  <a:lnTo>
                    <a:pt x="320" y="697"/>
                  </a:lnTo>
                  <a:lnTo>
                    <a:pt x="319" y="696"/>
                  </a:lnTo>
                  <a:lnTo>
                    <a:pt x="318" y="696"/>
                  </a:lnTo>
                  <a:lnTo>
                    <a:pt x="316" y="696"/>
                  </a:lnTo>
                  <a:lnTo>
                    <a:pt x="315" y="695"/>
                  </a:lnTo>
                  <a:lnTo>
                    <a:pt x="312" y="695"/>
                  </a:lnTo>
                  <a:lnTo>
                    <a:pt x="309" y="695"/>
                  </a:lnTo>
                  <a:lnTo>
                    <a:pt x="307" y="694"/>
                  </a:lnTo>
                  <a:lnTo>
                    <a:pt x="304" y="693"/>
                  </a:lnTo>
                  <a:lnTo>
                    <a:pt x="301" y="692"/>
                  </a:lnTo>
                  <a:lnTo>
                    <a:pt x="300" y="692"/>
                  </a:lnTo>
                  <a:lnTo>
                    <a:pt x="298" y="692"/>
                  </a:lnTo>
                  <a:lnTo>
                    <a:pt x="295" y="692"/>
                  </a:lnTo>
                  <a:lnTo>
                    <a:pt x="293" y="691"/>
                  </a:lnTo>
                  <a:lnTo>
                    <a:pt x="293" y="691"/>
                  </a:lnTo>
                  <a:lnTo>
                    <a:pt x="292" y="691"/>
                  </a:lnTo>
                  <a:lnTo>
                    <a:pt x="292" y="690"/>
                  </a:lnTo>
                  <a:lnTo>
                    <a:pt x="291" y="689"/>
                  </a:lnTo>
                  <a:lnTo>
                    <a:pt x="291" y="688"/>
                  </a:lnTo>
                  <a:lnTo>
                    <a:pt x="290" y="687"/>
                  </a:lnTo>
                  <a:lnTo>
                    <a:pt x="290" y="686"/>
                  </a:lnTo>
                  <a:lnTo>
                    <a:pt x="289" y="682"/>
                  </a:lnTo>
                  <a:lnTo>
                    <a:pt x="289" y="681"/>
                  </a:lnTo>
                  <a:lnTo>
                    <a:pt x="289" y="680"/>
                  </a:lnTo>
                  <a:lnTo>
                    <a:pt x="289" y="679"/>
                  </a:lnTo>
                  <a:lnTo>
                    <a:pt x="288" y="678"/>
                  </a:lnTo>
                  <a:lnTo>
                    <a:pt x="287" y="677"/>
                  </a:lnTo>
                  <a:lnTo>
                    <a:pt x="287" y="677"/>
                  </a:lnTo>
                  <a:lnTo>
                    <a:pt x="286" y="676"/>
                  </a:lnTo>
                  <a:lnTo>
                    <a:pt x="285" y="676"/>
                  </a:lnTo>
                  <a:lnTo>
                    <a:pt x="285" y="676"/>
                  </a:lnTo>
                  <a:lnTo>
                    <a:pt x="284" y="676"/>
                  </a:lnTo>
                  <a:lnTo>
                    <a:pt x="283" y="677"/>
                  </a:lnTo>
                  <a:lnTo>
                    <a:pt x="282" y="677"/>
                  </a:lnTo>
                  <a:lnTo>
                    <a:pt x="281" y="677"/>
                  </a:lnTo>
                  <a:lnTo>
                    <a:pt x="281" y="678"/>
                  </a:lnTo>
                  <a:lnTo>
                    <a:pt x="280" y="679"/>
                  </a:lnTo>
                  <a:lnTo>
                    <a:pt x="280" y="679"/>
                  </a:lnTo>
                  <a:lnTo>
                    <a:pt x="278" y="681"/>
                  </a:lnTo>
                  <a:lnTo>
                    <a:pt x="275" y="686"/>
                  </a:lnTo>
                  <a:lnTo>
                    <a:pt x="274" y="688"/>
                  </a:lnTo>
                  <a:lnTo>
                    <a:pt x="273" y="690"/>
                  </a:lnTo>
                  <a:lnTo>
                    <a:pt x="273" y="691"/>
                  </a:lnTo>
                  <a:lnTo>
                    <a:pt x="273" y="693"/>
                  </a:lnTo>
                  <a:lnTo>
                    <a:pt x="273" y="695"/>
                  </a:lnTo>
                  <a:lnTo>
                    <a:pt x="273" y="697"/>
                  </a:lnTo>
                  <a:lnTo>
                    <a:pt x="273" y="698"/>
                  </a:lnTo>
                  <a:lnTo>
                    <a:pt x="274" y="701"/>
                  </a:lnTo>
                  <a:lnTo>
                    <a:pt x="274" y="702"/>
                  </a:lnTo>
                  <a:lnTo>
                    <a:pt x="275" y="704"/>
                  </a:lnTo>
                  <a:lnTo>
                    <a:pt x="276" y="708"/>
                  </a:lnTo>
                  <a:lnTo>
                    <a:pt x="278" y="711"/>
                  </a:lnTo>
                  <a:lnTo>
                    <a:pt x="278" y="712"/>
                  </a:lnTo>
                  <a:lnTo>
                    <a:pt x="279" y="713"/>
                  </a:lnTo>
                  <a:lnTo>
                    <a:pt x="279" y="714"/>
                  </a:lnTo>
                  <a:lnTo>
                    <a:pt x="279" y="715"/>
                  </a:lnTo>
                  <a:lnTo>
                    <a:pt x="279" y="717"/>
                  </a:lnTo>
                  <a:lnTo>
                    <a:pt x="279" y="718"/>
                  </a:lnTo>
                  <a:lnTo>
                    <a:pt x="278" y="718"/>
                  </a:lnTo>
                  <a:lnTo>
                    <a:pt x="278" y="719"/>
                  </a:lnTo>
                  <a:lnTo>
                    <a:pt x="277" y="720"/>
                  </a:lnTo>
                  <a:lnTo>
                    <a:pt x="276" y="721"/>
                  </a:lnTo>
                  <a:lnTo>
                    <a:pt x="273" y="724"/>
                  </a:lnTo>
                  <a:lnTo>
                    <a:pt x="270" y="726"/>
                  </a:lnTo>
                  <a:lnTo>
                    <a:pt x="269" y="728"/>
                  </a:lnTo>
                  <a:lnTo>
                    <a:pt x="268" y="729"/>
                  </a:lnTo>
                  <a:lnTo>
                    <a:pt x="267" y="730"/>
                  </a:lnTo>
                  <a:lnTo>
                    <a:pt x="265" y="731"/>
                  </a:lnTo>
                  <a:lnTo>
                    <a:pt x="263" y="736"/>
                  </a:lnTo>
                  <a:lnTo>
                    <a:pt x="260" y="739"/>
                  </a:lnTo>
                  <a:lnTo>
                    <a:pt x="258" y="742"/>
                  </a:lnTo>
                  <a:lnTo>
                    <a:pt x="256" y="745"/>
                  </a:lnTo>
                  <a:lnTo>
                    <a:pt x="254" y="746"/>
                  </a:lnTo>
                  <a:lnTo>
                    <a:pt x="254" y="746"/>
                  </a:lnTo>
                  <a:lnTo>
                    <a:pt x="253" y="747"/>
                  </a:lnTo>
                  <a:lnTo>
                    <a:pt x="252" y="748"/>
                  </a:lnTo>
                  <a:lnTo>
                    <a:pt x="251" y="748"/>
                  </a:lnTo>
                  <a:lnTo>
                    <a:pt x="250" y="749"/>
                  </a:lnTo>
                  <a:lnTo>
                    <a:pt x="249" y="749"/>
                  </a:lnTo>
                  <a:lnTo>
                    <a:pt x="248" y="750"/>
                  </a:lnTo>
                  <a:lnTo>
                    <a:pt x="247" y="750"/>
                  </a:lnTo>
                  <a:lnTo>
                    <a:pt x="245" y="750"/>
                  </a:lnTo>
                  <a:lnTo>
                    <a:pt x="241" y="750"/>
                  </a:lnTo>
                  <a:lnTo>
                    <a:pt x="239" y="750"/>
                  </a:lnTo>
                  <a:lnTo>
                    <a:pt x="234" y="751"/>
                  </a:lnTo>
                  <a:lnTo>
                    <a:pt x="230" y="752"/>
                  </a:lnTo>
                  <a:lnTo>
                    <a:pt x="229" y="752"/>
                  </a:lnTo>
                  <a:lnTo>
                    <a:pt x="221" y="754"/>
                  </a:lnTo>
                  <a:lnTo>
                    <a:pt x="219" y="754"/>
                  </a:lnTo>
                  <a:lnTo>
                    <a:pt x="216" y="754"/>
                  </a:lnTo>
                  <a:lnTo>
                    <a:pt x="215" y="754"/>
                  </a:lnTo>
                  <a:lnTo>
                    <a:pt x="214" y="755"/>
                  </a:lnTo>
                  <a:lnTo>
                    <a:pt x="213" y="755"/>
                  </a:lnTo>
                  <a:lnTo>
                    <a:pt x="212" y="756"/>
                  </a:lnTo>
                  <a:lnTo>
                    <a:pt x="211" y="757"/>
                  </a:lnTo>
                  <a:lnTo>
                    <a:pt x="209" y="758"/>
                  </a:lnTo>
                  <a:lnTo>
                    <a:pt x="209" y="759"/>
                  </a:lnTo>
                  <a:lnTo>
                    <a:pt x="208" y="760"/>
                  </a:lnTo>
                  <a:lnTo>
                    <a:pt x="206" y="763"/>
                  </a:lnTo>
                  <a:lnTo>
                    <a:pt x="205" y="764"/>
                  </a:lnTo>
                  <a:lnTo>
                    <a:pt x="204" y="765"/>
                  </a:lnTo>
                  <a:lnTo>
                    <a:pt x="203" y="766"/>
                  </a:lnTo>
                  <a:lnTo>
                    <a:pt x="203" y="767"/>
                  </a:lnTo>
                  <a:lnTo>
                    <a:pt x="202" y="767"/>
                  </a:lnTo>
                  <a:lnTo>
                    <a:pt x="201" y="767"/>
                  </a:lnTo>
                  <a:lnTo>
                    <a:pt x="201" y="767"/>
                  </a:lnTo>
                  <a:lnTo>
                    <a:pt x="200" y="767"/>
                  </a:lnTo>
                  <a:lnTo>
                    <a:pt x="200" y="767"/>
                  </a:lnTo>
                  <a:lnTo>
                    <a:pt x="199" y="767"/>
                  </a:lnTo>
                  <a:lnTo>
                    <a:pt x="199" y="766"/>
                  </a:lnTo>
                  <a:lnTo>
                    <a:pt x="199" y="766"/>
                  </a:lnTo>
                  <a:lnTo>
                    <a:pt x="198" y="764"/>
                  </a:lnTo>
                  <a:lnTo>
                    <a:pt x="196" y="758"/>
                  </a:lnTo>
                  <a:lnTo>
                    <a:pt x="194" y="753"/>
                  </a:lnTo>
                  <a:lnTo>
                    <a:pt x="193" y="751"/>
                  </a:lnTo>
                  <a:lnTo>
                    <a:pt x="192" y="747"/>
                  </a:lnTo>
                  <a:lnTo>
                    <a:pt x="190" y="740"/>
                  </a:lnTo>
                  <a:lnTo>
                    <a:pt x="189" y="738"/>
                  </a:lnTo>
                  <a:lnTo>
                    <a:pt x="189" y="737"/>
                  </a:lnTo>
                  <a:lnTo>
                    <a:pt x="188" y="736"/>
                  </a:lnTo>
                  <a:lnTo>
                    <a:pt x="187" y="735"/>
                  </a:lnTo>
                  <a:lnTo>
                    <a:pt x="187" y="734"/>
                  </a:lnTo>
                  <a:lnTo>
                    <a:pt x="185" y="733"/>
                  </a:lnTo>
                  <a:lnTo>
                    <a:pt x="181" y="730"/>
                  </a:lnTo>
                  <a:lnTo>
                    <a:pt x="179" y="728"/>
                  </a:lnTo>
                  <a:lnTo>
                    <a:pt x="178" y="727"/>
                  </a:lnTo>
                  <a:lnTo>
                    <a:pt x="175" y="726"/>
                  </a:lnTo>
                  <a:lnTo>
                    <a:pt x="173" y="725"/>
                  </a:lnTo>
                  <a:lnTo>
                    <a:pt x="171" y="724"/>
                  </a:lnTo>
                  <a:lnTo>
                    <a:pt x="167" y="723"/>
                  </a:lnTo>
                  <a:lnTo>
                    <a:pt x="163" y="722"/>
                  </a:lnTo>
                  <a:lnTo>
                    <a:pt x="161" y="721"/>
                  </a:lnTo>
                  <a:lnTo>
                    <a:pt x="158" y="720"/>
                  </a:lnTo>
                  <a:lnTo>
                    <a:pt x="156" y="718"/>
                  </a:lnTo>
                  <a:lnTo>
                    <a:pt x="153" y="717"/>
                  </a:lnTo>
                  <a:lnTo>
                    <a:pt x="152" y="716"/>
                  </a:lnTo>
                  <a:lnTo>
                    <a:pt x="151" y="715"/>
                  </a:lnTo>
                  <a:lnTo>
                    <a:pt x="150" y="715"/>
                  </a:lnTo>
                  <a:lnTo>
                    <a:pt x="150" y="714"/>
                  </a:lnTo>
                  <a:lnTo>
                    <a:pt x="149" y="713"/>
                  </a:lnTo>
                  <a:lnTo>
                    <a:pt x="149" y="713"/>
                  </a:lnTo>
                  <a:lnTo>
                    <a:pt x="149" y="712"/>
                  </a:lnTo>
                  <a:lnTo>
                    <a:pt x="149" y="712"/>
                  </a:lnTo>
                  <a:lnTo>
                    <a:pt x="149" y="711"/>
                  </a:lnTo>
                  <a:lnTo>
                    <a:pt x="149" y="708"/>
                  </a:lnTo>
                  <a:lnTo>
                    <a:pt x="150" y="704"/>
                  </a:lnTo>
                  <a:lnTo>
                    <a:pt x="151" y="699"/>
                  </a:lnTo>
                  <a:lnTo>
                    <a:pt x="151" y="698"/>
                  </a:lnTo>
                  <a:lnTo>
                    <a:pt x="151" y="695"/>
                  </a:lnTo>
                  <a:lnTo>
                    <a:pt x="152" y="693"/>
                  </a:lnTo>
                  <a:lnTo>
                    <a:pt x="152" y="691"/>
                  </a:lnTo>
                  <a:lnTo>
                    <a:pt x="152" y="689"/>
                  </a:lnTo>
                  <a:lnTo>
                    <a:pt x="151" y="688"/>
                  </a:lnTo>
                  <a:lnTo>
                    <a:pt x="151" y="687"/>
                  </a:lnTo>
                  <a:lnTo>
                    <a:pt x="151" y="686"/>
                  </a:lnTo>
                  <a:lnTo>
                    <a:pt x="151" y="686"/>
                  </a:lnTo>
                  <a:lnTo>
                    <a:pt x="150" y="686"/>
                  </a:lnTo>
                  <a:lnTo>
                    <a:pt x="150" y="686"/>
                  </a:lnTo>
                  <a:lnTo>
                    <a:pt x="149" y="686"/>
                  </a:lnTo>
                  <a:lnTo>
                    <a:pt x="149" y="686"/>
                  </a:lnTo>
                  <a:lnTo>
                    <a:pt x="148" y="687"/>
                  </a:lnTo>
                  <a:lnTo>
                    <a:pt x="147" y="689"/>
                  </a:lnTo>
                  <a:lnTo>
                    <a:pt x="147" y="690"/>
                  </a:lnTo>
                  <a:lnTo>
                    <a:pt x="146" y="690"/>
                  </a:lnTo>
                  <a:lnTo>
                    <a:pt x="146" y="690"/>
                  </a:lnTo>
                  <a:lnTo>
                    <a:pt x="145" y="691"/>
                  </a:lnTo>
                  <a:lnTo>
                    <a:pt x="144" y="691"/>
                  </a:lnTo>
                  <a:lnTo>
                    <a:pt x="144" y="691"/>
                  </a:lnTo>
                  <a:lnTo>
                    <a:pt x="143" y="690"/>
                  </a:lnTo>
                  <a:lnTo>
                    <a:pt x="143" y="690"/>
                  </a:lnTo>
                  <a:lnTo>
                    <a:pt x="142" y="690"/>
                  </a:lnTo>
                  <a:lnTo>
                    <a:pt x="141" y="689"/>
                  </a:lnTo>
                  <a:lnTo>
                    <a:pt x="141" y="689"/>
                  </a:lnTo>
                  <a:lnTo>
                    <a:pt x="140" y="688"/>
                  </a:lnTo>
                  <a:lnTo>
                    <a:pt x="139" y="687"/>
                  </a:lnTo>
                  <a:lnTo>
                    <a:pt x="138" y="685"/>
                  </a:lnTo>
                  <a:lnTo>
                    <a:pt x="136" y="684"/>
                  </a:lnTo>
                  <a:lnTo>
                    <a:pt x="136" y="683"/>
                  </a:lnTo>
                  <a:lnTo>
                    <a:pt x="135" y="681"/>
                  </a:lnTo>
                  <a:lnTo>
                    <a:pt x="133" y="678"/>
                  </a:lnTo>
                  <a:lnTo>
                    <a:pt x="133" y="677"/>
                  </a:lnTo>
                  <a:lnTo>
                    <a:pt x="132" y="676"/>
                  </a:lnTo>
                  <a:lnTo>
                    <a:pt x="132" y="675"/>
                  </a:lnTo>
                  <a:lnTo>
                    <a:pt x="131" y="675"/>
                  </a:lnTo>
                  <a:lnTo>
                    <a:pt x="128" y="672"/>
                  </a:lnTo>
                  <a:lnTo>
                    <a:pt x="127" y="671"/>
                  </a:lnTo>
                  <a:lnTo>
                    <a:pt x="127" y="670"/>
                  </a:lnTo>
                  <a:lnTo>
                    <a:pt x="126" y="669"/>
                  </a:lnTo>
                  <a:lnTo>
                    <a:pt x="125" y="668"/>
                  </a:lnTo>
                  <a:lnTo>
                    <a:pt x="125" y="667"/>
                  </a:lnTo>
                  <a:lnTo>
                    <a:pt x="124" y="663"/>
                  </a:lnTo>
                  <a:lnTo>
                    <a:pt x="122" y="658"/>
                  </a:lnTo>
                  <a:lnTo>
                    <a:pt x="121" y="654"/>
                  </a:lnTo>
                  <a:lnTo>
                    <a:pt x="120" y="653"/>
                  </a:lnTo>
                  <a:lnTo>
                    <a:pt x="120" y="651"/>
                  </a:lnTo>
                  <a:lnTo>
                    <a:pt x="119" y="650"/>
                  </a:lnTo>
                  <a:lnTo>
                    <a:pt x="118" y="648"/>
                  </a:lnTo>
                  <a:lnTo>
                    <a:pt x="117" y="647"/>
                  </a:lnTo>
                  <a:lnTo>
                    <a:pt x="116" y="647"/>
                  </a:lnTo>
                  <a:lnTo>
                    <a:pt x="115" y="645"/>
                  </a:lnTo>
                  <a:lnTo>
                    <a:pt x="115" y="644"/>
                  </a:lnTo>
                  <a:lnTo>
                    <a:pt x="114" y="643"/>
                  </a:lnTo>
                  <a:lnTo>
                    <a:pt x="112" y="640"/>
                  </a:lnTo>
                  <a:lnTo>
                    <a:pt x="111" y="639"/>
                  </a:lnTo>
                  <a:lnTo>
                    <a:pt x="109" y="637"/>
                  </a:lnTo>
                  <a:lnTo>
                    <a:pt x="108" y="634"/>
                  </a:lnTo>
                  <a:lnTo>
                    <a:pt x="108" y="634"/>
                  </a:lnTo>
                  <a:lnTo>
                    <a:pt x="107" y="632"/>
                  </a:lnTo>
                  <a:lnTo>
                    <a:pt x="105" y="630"/>
                  </a:lnTo>
                  <a:lnTo>
                    <a:pt x="104" y="629"/>
                  </a:lnTo>
                  <a:lnTo>
                    <a:pt x="103" y="628"/>
                  </a:lnTo>
                  <a:lnTo>
                    <a:pt x="102" y="627"/>
                  </a:lnTo>
                  <a:lnTo>
                    <a:pt x="101" y="627"/>
                  </a:lnTo>
                  <a:lnTo>
                    <a:pt x="100" y="627"/>
                  </a:lnTo>
                  <a:lnTo>
                    <a:pt x="98" y="626"/>
                  </a:lnTo>
                  <a:lnTo>
                    <a:pt x="94" y="625"/>
                  </a:lnTo>
                  <a:lnTo>
                    <a:pt x="92" y="624"/>
                  </a:lnTo>
                  <a:lnTo>
                    <a:pt x="90" y="624"/>
                  </a:lnTo>
                  <a:lnTo>
                    <a:pt x="89" y="624"/>
                  </a:lnTo>
                  <a:lnTo>
                    <a:pt x="87" y="624"/>
                  </a:lnTo>
                  <a:lnTo>
                    <a:pt x="86" y="625"/>
                  </a:lnTo>
                  <a:lnTo>
                    <a:pt x="84" y="625"/>
                  </a:lnTo>
                  <a:lnTo>
                    <a:pt x="82" y="626"/>
                  </a:lnTo>
                  <a:lnTo>
                    <a:pt x="79" y="628"/>
                  </a:lnTo>
                  <a:lnTo>
                    <a:pt x="77" y="629"/>
                  </a:lnTo>
                  <a:lnTo>
                    <a:pt x="75" y="630"/>
                  </a:lnTo>
                  <a:lnTo>
                    <a:pt x="73" y="632"/>
                  </a:lnTo>
                  <a:lnTo>
                    <a:pt x="71" y="634"/>
                  </a:lnTo>
                  <a:lnTo>
                    <a:pt x="71" y="635"/>
                  </a:lnTo>
                  <a:lnTo>
                    <a:pt x="71" y="635"/>
                  </a:lnTo>
                  <a:lnTo>
                    <a:pt x="70" y="636"/>
                  </a:lnTo>
                  <a:lnTo>
                    <a:pt x="70" y="636"/>
                  </a:lnTo>
                  <a:lnTo>
                    <a:pt x="70" y="636"/>
                  </a:lnTo>
                  <a:lnTo>
                    <a:pt x="71" y="637"/>
                  </a:lnTo>
                  <a:lnTo>
                    <a:pt x="71" y="638"/>
                  </a:lnTo>
                  <a:lnTo>
                    <a:pt x="72" y="639"/>
                  </a:lnTo>
                  <a:lnTo>
                    <a:pt x="72" y="640"/>
                  </a:lnTo>
                  <a:lnTo>
                    <a:pt x="73" y="641"/>
                  </a:lnTo>
                  <a:lnTo>
                    <a:pt x="73" y="641"/>
                  </a:lnTo>
                  <a:lnTo>
                    <a:pt x="74" y="642"/>
                  </a:lnTo>
                  <a:lnTo>
                    <a:pt x="81" y="649"/>
                  </a:lnTo>
                  <a:lnTo>
                    <a:pt x="82" y="650"/>
                  </a:lnTo>
                  <a:lnTo>
                    <a:pt x="83" y="651"/>
                  </a:lnTo>
                  <a:lnTo>
                    <a:pt x="83" y="652"/>
                  </a:lnTo>
                  <a:lnTo>
                    <a:pt x="83" y="653"/>
                  </a:lnTo>
                  <a:lnTo>
                    <a:pt x="84" y="655"/>
                  </a:lnTo>
                  <a:lnTo>
                    <a:pt x="85" y="657"/>
                  </a:lnTo>
                  <a:lnTo>
                    <a:pt x="85" y="657"/>
                  </a:lnTo>
                  <a:lnTo>
                    <a:pt x="87" y="660"/>
                  </a:lnTo>
                  <a:lnTo>
                    <a:pt x="88" y="662"/>
                  </a:lnTo>
                  <a:lnTo>
                    <a:pt x="88" y="663"/>
                  </a:lnTo>
                  <a:lnTo>
                    <a:pt x="88" y="664"/>
                  </a:lnTo>
                  <a:lnTo>
                    <a:pt x="89" y="665"/>
                  </a:lnTo>
                  <a:lnTo>
                    <a:pt x="89" y="666"/>
                  </a:lnTo>
                  <a:lnTo>
                    <a:pt x="89" y="667"/>
                  </a:lnTo>
                  <a:lnTo>
                    <a:pt x="89" y="668"/>
                  </a:lnTo>
                  <a:lnTo>
                    <a:pt x="89" y="669"/>
                  </a:lnTo>
                  <a:lnTo>
                    <a:pt x="88" y="669"/>
                  </a:lnTo>
                  <a:lnTo>
                    <a:pt x="88" y="671"/>
                  </a:lnTo>
                  <a:lnTo>
                    <a:pt x="86" y="673"/>
                  </a:lnTo>
                  <a:lnTo>
                    <a:pt x="85" y="675"/>
                  </a:lnTo>
                  <a:lnTo>
                    <a:pt x="83" y="678"/>
                  </a:lnTo>
                  <a:lnTo>
                    <a:pt x="82" y="682"/>
                  </a:lnTo>
                  <a:lnTo>
                    <a:pt x="81" y="684"/>
                  </a:lnTo>
                  <a:lnTo>
                    <a:pt x="80" y="686"/>
                  </a:lnTo>
                  <a:lnTo>
                    <a:pt x="79" y="687"/>
                  </a:lnTo>
                  <a:lnTo>
                    <a:pt x="78" y="688"/>
                  </a:lnTo>
                  <a:lnTo>
                    <a:pt x="77" y="690"/>
                  </a:lnTo>
                  <a:lnTo>
                    <a:pt x="75" y="692"/>
                  </a:lnTo>
                  <a:lnTo>
                    <a:pt x="73" y="693"/>
                  </a:lnTo>
                  <a:lnTo>
                    <a:pt x="71" y="694"/>
                  </a:lnTo>
                  <a:lnTo>
                    <a:pt x="70" y="695"/>
                  </a:lnTo>
                  <a:lnTo>
                    <a:pt x="69" y="695"/>
                  </a:lnTo>
                  <a:lnTo>
                    <a:pt x="68" y="696"/>
                  </a:lnTo>
                  <a:lnTo>
                    <a:pt x="66" y="696"/>
                  </a:lnTo>
                  <a:lnTo>
                    <a:pt x="65" y="695"/>
                  </a:lnTo>
                  <a:lnTo>
                    <a:pt x="63" y="695"/>
                  </a:lnTo>
                  <a:lnTo>
                    <a:pt x="60" y="694"/>
                  </a:lnTo>
                  <a:lnTo>
                    <a:pt x="58" y="693"/>
                  </a:lnTo>
                  <a:lnTo>
                    <a:pt x="56" y="691"/>
                  </a:lnTo>
                  <a:lnTo>
                    <a:pt x="51" y="688"/>
                  </a:lnTo>
                  <a:lnTo>
                    <a:pt x="49" y="686"/>
                  </a:lnTo>
                  <a:lnTo>
                    <a:pt x="48" y="685"/>
                  </a:lnTo>
                  <a:lnTo>
                    <a:pt x="47" y="684"/>
                  </a:lnTo>
                  <a:lnTo>
                    <a:pt x="45" y="682"/>
                  </a:lnTo>
                  <a:lnTo>
                    <a:pt x="45" y="681"/>
                  </a:lnTo>
                  <a:lnTo>
                    <a:pt x="44" y="680"/>
                  </a:lnTo>
                  <a:lnTo>
                    <a:pt x="44" y="680"/>
                  </a:lnTo>
                  <a:lnTo>
                    <a:pt x="43" y="679"/>
                  </a:lnTo>
                  <a:lnTo>
                    <a:pt x="43" y="678"/>
                  </a:lnTo>
                  <a:lnTo>
                    <a:pt x="43" y="677"/>
                  </a:lnTo>
                  <a:lnTo>
                    <a:pt x="44" y="676"/>
                  </a:lnTo>
                  <a:lnTo>
                    <a:pt x="44" y="675"/>
                  </a:lnTo>
                  <a:lnTo>
                    <a:pt x="44" y="674"/>
                  </a:lnTo>
                  <a:lnTo>
                    <a:pt x="45" y="673"/>
                  </a:lnTo>
                  <a:lnTo>
                    <a:pt x="45" y="672"/>
                  </a:lnTo>
                  <a:lnTo>
                    <a:pt x="46" y="671"/>
                  </a:lnTo>
                  <a:lnTo>
                    <a:pt x="47" y="670"/>
                  </a:lnTo>
                  <a:lnTo>
                    <a:pt x="49" y="668"/>
                  </a:lnTo>
                  <a:lnTo>
                    <a:pt x="50" y="667"/>
                  </a:lnTo>
                  <a:lnTo>
                    <a:pt x="50" y="666"/>
                  </a:lnTo>
                  <a:lnTo>
                    <a:pt x="51" y="666"/>
                  </a:lnTo>
                  <a:lnTo>
                    <a:pt x="51" y="665"/>
                  </a:lnTo>
                  <a:lnTo>
                    <a:pt x="51" y="664"/>
                  </a:lnTo>
                  <a:lnTo>
                    <a:pt x="51" y="663"/>
                  </a:lnTo>
                  <a:lnTo>
                    <a:pt x="51" y="662"/>
                  </a:lnTo>
                  <a:lnTo>
                    <a:pt x="50" y="660"/>
                  </a:lnTo>
                  <a:lnTo>
                    <a:pt x="49" y="659"/>
                  </a:lnTo>
                  <a:lnTo>
                    <a:pt x="49" y="657"/>
                  </a:lnTo>
                  <a:lnTo>
                    <a:pt x="48" y="656"/>
                  </a:lnTo>
                  <a:lnTo>
                    <a:pt x="45" y="652"/>
                  </a:lnTo>
                  <a:lnTo>
                    <a:pt x="44" y="650"/>
                  </a:lnTo>
                  <a:lnTo>
                    <a:pt x="43" y="649"/>
                  </a:lnTo>
                  <a:lnTo>
                    <a:pt x="43" y="648"/>
                  </a:lnTo>
                  <a:lnTo>
                    <a:pt x="42" y="646"/>
                  </a:lnTo>
                  <a:lnTo>
                    <a:pt x="41" y="642"/>
                  </a:lnTo>
                  <a:lnTo>
                    <a:pt x="39" y="637"/>
                  </a:lnTo>
                  <a:lnTo>
                    <a:pt x="38" y="632"/>
                  </a:lnTo>
                  <a:lnTo>
                    <a:pt x="38" y="630"/>
                  </a:lnTo>
                  <a:lnTo>
                    <a:pt x="37" y="628"/>
                  </a:lnTo>
                  <a:lnTo>
                    <a:pt x="37" y="626"/>
                  </a:lnTo>
                  <a:lnTo>
                    <a:pt x="37" y="624"/>
                  </a:lnTo>
                  <a:lnTo>
                    <a:pt x="37" y="622"/>
                  </a:lnTo>
                  <a:lnTo>
                    <a:pt x="38" y="620"/>
                  </a:lnTo>
                  <a:lnTo>
                    <a:pt x="38" y="618"/>
                  </a:lnTo>
                  <a:lnTo>
                    <a:pt x="39" y="617"/>
                  </a:lnTo>
                  <a:lnTo>
                    <a:pt x="42" y="613"/>
                  </a:lnTo>
                  <a:lnTo>
                    <a:pt x="43" y="611"/>
                  </a:lnTo>
                  <a:lnTo>
                    <a:pt x="44" y="608"/>
                  </a:lnTo>
                  <a:lnTo>
                    <a:pt x="45" y="607"/>
                  </a:lnTo>
                  <a:lnTo>
                    <a:pt x="46" y="606"/>
                  </a:lnTo>
                  <a:lnTo>
                    <a:pt x="47" y="605"/>
                  </a:lnTo>
                  <a:lnTo>
                    <a:pt x="48" y="604"/>
                  </a:lnTo>
                  <a:lnTo>
                    <a:pt x="49" y="603"/>
                  </a:lnTo>
                  <a:lnTo>
                    <a:pt x="50" y="603"/>
                  </a:lnTo>
                  <a:lnTo>
                    <a:pt x="50" y="602"/>
                  </a:lnTo>
                  <a:lnTo>
                    <a:pt x="50" y="602"/>
                  </a:lnTo>
                  <a:lnTo>
                    <a:pt x="50" y="602"/>
                  </a:lnTo>
                  <a:lnTo>
                    <a:pt x="49" y="601"/>
                  </a:lnTo>
                  <a:lnTo>
                    <a:pt x="49" y="601"/>
                  </a:lnTo>
                  <a:lnTo>
                    <a:pt x="48" y="601"/>
                  </a:lnTo>
                  <a:lnTo>
                    <a:pt x="45" y="600"/>
                  </a:lnTo>
                  <a:lnTo>
                    <a:pt x="42" y="600"/>
                  </a:lnTo>
                  <a:lnTo>
                    <a:pt x="40" y="600"/>
                  </a:lnTo>
                  <a:lnTo>
                    <a:pt x="38" y="599"/>
                  </a:lnTo>
                  <a:lnTo>
                    <a:pt x="35" y="598"/>
                  </a:lnTo>
                  <a:lnTo>
                    <a:pt x="29" y="597"/>
                  </a:lnTo>
                  <a:lnTo>
                    <a:pt x="25" y="596"/>
                  </a:lnTo>
                  <a:lnTo>
                    <a:pt x="21" y="594"/>
                  </a:lnTo>
                  <a:lnTo>
                    <a:pt x="20" y="594"/>
                  </a:lnTo>
                  <a:lnTo>
                    <a:pt x="19" y="594"/>
                  </a:lnTo>
                  <a:lnTo>
                    <a:pt x="19" y="593"/>
                  </a:lnTo>
                  <a:lnTo>
                    <a:pt x="18" y="593"/>
                  </a:lnTo>
                  <a:lnTo>
                    <a:pt x="18" y="592"/>
                  </a:lnTo>
                  <a:lnTo>
                    <a:pt x="18" y="591"/>
                  </a:lnTo>
                  <a:lnTo>
                    <a:pt x="17" y="591"/>
                  </a:lnTo>
                  <a:lnTo>
                    <a:pt x="17" y="590"/>
                  </a:lnTo>
                  <a:lnTo>
                    <a:pt x="17" y="588"/>
                  </a:lnTo>
                  <a:lnTo>
                    <a:pt x="17" y="585"/>
                  </a:lnTo>
                  <a:lnTo>
                    <a:pt x="17" y="583"/>
                  </a:lnTo>
                  <a:lnTo>
                    <a:pt x="17" y="582"/>
                  </a:lnTo>
                  <a:lnTo>
                    <a:pt x="17" y="578"/>
                  </a:lnTo>
                  <a:lnTo>
                    <a:pt x="17" y="577"/>
                  </a:lnTo>
                  <a:lnTo>
                    <a:pt x="17" y="576"/>
                  </a:lnTo>
                  <a:lnTo>
                    <a:pt x="17" y="574"/>
                  </a:lnTo>
                  <a:lnTo>
                    <a:pt x="18" y="573"/>
                  </a:lnTo>
                  <a:lnTo>
                    <a:pt x="18" y="572"/>
                  </a:lnTo>
                  <a:lnTo>
                    <a:pt x="18" y="571"/>
                  </a:lnTo>
                  <a:lnTo>
                    <a:pt x="19" y="571"/>
                  </a:lnTo>
                  <a:lnTo>
                    <a:pt x="19" y="570"/>
                  </a:lnTo>
                  <a:lnTo>
                    <a:pt x="20" y="570"/>
                  </a:lnTo>
                  <a:lnTo>
                    <a:pt x="21" y="570"/>
                  </a:lnTo>
                  <a:lnTo>
                    <a:pt x="25" y="571"/>
                  </a:lnTo>
                  <a:lnTo>
                    <a:pt x="31" y="572"/>
                  </a:lnTo>
                  <a:lnTo>
                    <a:pt x="32" y="572"/>
                  </a:lnTo>
                  <a:lnTo>
                    <a:pt x="33" y="572"/>
                  </a:lnTo>
                  <a:lnTo>
                    <a:pt x="34" y="572"/>
                  </a:lnTo>
                  <a:lnTo>
                    <a:pt x="35" y="572"/>
                  </a:lnTo>
                  <a:lnTo>
                    <a:pt x="36" y="572"/>
                  </a:lnTo>
                  <a:lnTo>
                    <a:pt x="36" y="571"/>
                  </a:lnTo>
                  <a:lnTo>
                    <a:pt x="37" y="571"/>
                  </a:lnTo>
                  <a:lnTo>
                    <a:pt x="37" y="570"/>
                  </a:lnTo>
                  <a:lnTo>
                    <a:pt x="38" y="569"/>
                  </a:lnTo>
                  <a:lnTo>
                    <a:pt x="38" y="569"/>
                  </a:lnTo>
                  <a:lnTo>
                    <a:pt x="38" y="568"/>
                  </a:lnTo>
                  <a:lnTo>
                    <a:pt x="39" y="564"/>
                  </a:lnTo>
                  <a:lnTo>
                    <a:pt x="40" y="562"/>
                  </a:lnTo>
                  <a:lnTo>
                    <a:pt x="40" y="561"/>
                  </a:lnTo>
                  <a:lnTo>
                    <a:pt x="41" y="560"/>
                  </a:lnTo>
                  <a:lnTo>
                    <a:pt x="41" y="559"/>
                  </a:lnTo>
                  <a:lnTo>
                    <a:pt x="42" y="558"/>
                  </a:lnTo>
                  <a:lnTo>
                    <a:pt x="42" y="558"/>
                  </a:lnTo>
                  <a:lnTo>
                    <a:pt x="42" y="558"/>
                  </a:lnTo>
                  <a:lnTo>
                    <a:pt x="42" y="557"/>
                  </a:lnTo>
                  <a:lnTo>
                    <a:pt x="42" y="554"/>
                  </a:lnTo>
                  <a:lnTo>
                    <a:pt x="42" y="551"/>
                  </a:lnTo>
                  <a:lnTo>
                    <a:pt x="43" y="548"/>
                  </a:lnTo>
                  <a:lnTo>
                    <a:pt x="44" y="544"/>
                  </a:lnTo>
                  <a:lnTo>
                    <a:pt x="45" y="542"/>
                  </a:lnTo>
                  <a:lnTo>
                    <a:pt x="45" y="540"/>
                  </a:lnTo>
                  <a:lnTo>
                    <a:pt x="45" y="540"/>
                  </a:lnTo>
                  <a:lnTo>
                    <a:pt x="45" y="539"/>
                  </a:lnTo>
                  <a:lnTo>
                    <a:pt x="43" y="534"/>
                  </a:lnTo>
                  <a:lnTo>
                    <a:pt x="42" y="532"/>
                  </a:lnTo>
                  <a:lnTo>
                    <a:pt x="42" y="531"/>
                  </a:lnTo>
                  <a:lnTo>
                    <a:pt x="42" y="529"/>
                  </a:lnTo>
                  <a:lnTo>
                    <a:pt x="42" y="528"/>
                  </a:lnTo>
                  <a:lnTo>
                    <a:pt x="42" y="526"/>
                  </a:lnTo>
                  <a:lnTo>
                    <a:pt x="42" y="525"/>
                  </a:lnTo>
                  <a:lnTo>
                    <a:pt x="43" y="523"/>
                  </a:lnTo>
                  <a:lnTo>
                    <a:pt x="43" y="522"/>
                  </a:lnTo>
                  <a:lnTo>
                    <a:pt x="44" y="520"/>
                  </a:lnTo>
                  <a:lnTo>
                    <a:pt x="45" y="519"/>
                  </a:lnTo>
                  <a:lnTo>
                    <a:pt x="46" y="518"/>
                  </a:lnTo>
                  <a:lnTo>
                    <a:pt x="46" y="517"/>
                  </a:lnTo>
                  <a:lnTo>
                    <a:pt x="50" y="512"/>
                  </a:lnTo>
                  <a:lnTo>
                    <a:pt x="53" y="508"/>
                  </a:lnTo>
                  <a:lnTo>
                    <a:pt x="54" y="507"/>
                  </a:lnTo>
                  <a:lnTo>
                    <a:pt x="55" y="505"/>
                  </a:lnTo>
                  <a:lnTo>
                    <a:pt x="55" y="504"/>
                  </a:lnTo>
                  <a:lnTo>
                    <a:pt x="56" y="503"/>
                  </a:lnTo>
                  <a:lnTo>
                    <a:pt x="56" y="501"/>
                  </a:lnTo>
                  <a:lnTo>
                    <a:pt x="57" y="498"/>
                  </a:lnTo>
                  <a:lnTo>
                    <a:pt x="57" y="496"/>
                  </a:lnTo>
                  <a:lnTo>
                    <a:pt x="57" y="493"/>
                  </a:lnTo>
                  <a:lnTo>
                    <a:pt x="57" y="492"/>
                  </a:lnTo>
                  <a:lnTo>
                    <a:pt x="57" y="490"/>
                  </a:lnTo>
                  <a:lnTo>
                    <a:pt x="57" y="485"/>
                  </a:lnTo>
                  <a:lnTo>
                    <a:pt x="56" y="483"/>
                  </a:lnTo>
                  <a:lnTo>
                    <a:pt x="56" y="482"/>
                  </a:lnTo>
                  <a:lnTo>
                    <a:pt x="55" y="481"/>
                  </a:lnTo>
                  <a:lnTo>
                    <a:pt x="55" y="479"/>
                  </a:lnTo>
                  <a:lnTo>
                    <a:pt x="54" y="478"/>
                  </a:lnTo>
                  <a:lnTo>
                    <a:pt x="53" y="478"/>
                  </a:lnTo>
                  <a:lnTo>
                    <a:pt x="52" y="477"/>
                  </a:lnTo>
                  <a:lnTo>
                    <a:pt x="51" y="476"/>
                  </a:lnTo>
                  <a:lnTo>
                    <a:pt x="50" y="475"/>
                  </a:lnTo>
                  <a:lnTo>
                    <a:pt x="49" y="475"/>
                  </a:lnTo>
                  <a:lnTo>
                    <a:pt x="49" y="474"/>
                  </a:lnTo>
                  <a:lnTo>
                    <a:pt x="47" y="474"/>
                  </a:lnTo>
                  <a:lnTo>
                    <a:pt x="43" y="473"/>
                  </a:lnTo>
                  <a:lnTo>
                    <a:pt x="42" y="473"/>
                  </a:lnTo>
                  <a:lnTo>
                    <a:pt x="40" y="472"/>
                  </a:lnTo>
                  <a:lnTo>
                    <a:pt x="39" y="472"/>
                  </a:lnTo>
                  <a:lnTo>
                    <a:pt x="39" y="472"/>
                  </a:lnTo>
                  <a:lnTo>
                    <a:pt x="38" y="472"/>
                  </a:lnTo>
                  <a:lnTo>
                    <a:pt x="38" y="471"/>
                  </a:lnTo>
                  <a:lnTo>
                    <a:pt x="38" y="471"/>
                  </a:lnTo>
                  <a:lnTo>
                    <a:pt x="37" y="471"/>
                  </a:lnTo>
                  <a:lnTo>
                    <a:pt x="37" y="470"/>
                  </a:lnTo>
                  <a:lnTo>
                    <a:pt x="37" y="469"/>
                  </a:lnTo>
                  <a:lnTo>
                    <a:pt x="38" y="468"/>
                  </a:lnTo>
                  <a:lnTo>
                    <a:pt x="39" y="465"/>
                  </a:lnTo>
                  <a:lnTo>
                    <a:pt x="39" y="464"/>
                  </a:lnTo>
                  <a:lnTo>
                    <a:pt x="39" y="462"/>
                  </a:lnTo>
                  <a:lnTo>
                    <a:pt x="39" y="461"/>
                  </a:lnTo>
                  <a:lnTo>
                    <a:pt x="39" y="460"/>
                  </a:lnTo>
                  <a:lnTo>
                    <a:pt x="39" y="459"/>
                  </a:lnTo>
                  <a:lnTo>
                    <a:pt x="37" y="455"/>
                  </a:lnTo>
                  <a:lnTo>
                    <a:pt x="37" y="454"/>
                  </a:lnTo>
                  <a:lnTo>
                    <a:pt x="37" y="453"/>
                  </a:lnTo>
                  <a:lnTo>
                    <a:pt x="36" y="449"/>
                  </a:lnTo>
                  <a:lnTo>
                    <a:pt x="36" y="448"/>
                  </a:lnTo>
                  <a:lnTo>
                    <a:pt x="36" y="447"/>
                  </a:lnTo>
                  <a:lnTo>
                    <a:pt x="35" y="446"/>
                  </a:lnTo>
                  <a:lnTo>
                    <a:pt x="34" y="444"/>
                  </a:lnTo>
                  <a:lnTo>
                    <a:pt x="33" y="443"/>
                  </a:lnTo>
                  <a:lnTo>
                    <a:pt x="30" y="440"/>
                  </a:lnTo>
                  <a:lnTo>
                    <a:pt x="27" y="437"/>
                  </a:lnTo>
                  <a:lnTo>
                    <a:pt x="25" y="434"/>
                  </a:lnTo>
                  <a:lnTo>
                    <a:pt x="24" y="432"/>
                  </a:lnTo>
                  <a:lnTo>
                    <a:pt x="23" y="431"/>
                  </a:lnTo>
                  <a:lnTo>
                    <a:pt x="21" y="428"/>
                  </a:lnTo>
                  <a:lnTo>
                    <a:pt x="20" y="425"/>
                  </a:lnTo>
                  <a:lnTo>
                    <a:pt x="19" y="423"/>
                  </a:lnTo>
                  <a:lnTo>
                    <a:pt x="18" y="419"/>
                  </a:lnTo>
                  <a:lnTo>
                    <a:pt x="17" y="417"/>
                  </a:lnTo>
                  <a:lnTo>
                    <a:pt x="17" y="416"/>
                  </a:lnTo>
                  <a:lnTo>
                    <a:pt x="16" y="415"/>
                  </a:lnTo>
                  <a:lnTo>
                    <a:pt x="15" y="413"/>
                  </a:lnTo>
                  <a:lnTo>
                    <a:pt x="12" y="408"/>
                  </a:lnTo>
                  <a:lnTo>
                    <a:pt x="11" y="407"/>
                  </a:lnTo>
                  <a:lnTo>
                    <a:pt x="11" y="405"/>
                  </a:lnTo>
                  <a:lnTo>
                    <a:pt x="10" y="404"/>
                  </a:lnTo>
                  <a:lnTo>
                    <a:pt x="10" y="402"/>
                  </a:lnTo>
                  <a:lnTo>
                    <a:pt x="10" y="401"/>
                  </a:lnTo>
                  <a:lnTo>
                    <a:pt x="10" y="398"/>
                  </a:lnTo>
                  <a:lnTo>
                    <a:pt x="10" y="397"/>
                  </a:lnTo>
                  <a:lnTo>
                    <a:pt x="10" y="396"/>
                  </a:lnTo>
                  <a:lnTo>
                    <a:pt x="10" y="394"/>
                  </a:lnTo>
                  <a:lnTo>
                    <a:pt x="11" y="393"/>
                  </a:lnTo>
                  <a:lnTo>
                    <a:pt x="11" y="391"/>
                  </a:lnTo>
                  <a:lnTo>
                    <a:pt x="11" y="390"/>
                  </a:lnTo>
                  <a:lnTo>
                    <a:pt x="12" y="389"/>
                  </a:lnTo>
                  <a:lnTo>
                    <a:pt x="12" y="387"/>
                  </a:lnTo>
                  <a:lnTo>
                    <a:pt x="14" y="386"/>
                  </a:lnTo>
                  <a:lnTo>
                    <a:pt x="16" y="382"/>
                  </a:lnTo>
                  <a:lnTo>
                    <a:pt x="17" y="381"/>
                  </a:lnTo>
                  <a:lnTo>
                    <a:pt x="17" y="380"/>
                  </a:lnTo>
                  <a:lnTo>
                    <a:pt x="18" y="379"/>
                  </a:lnTo>
                  <a:lnTo>
                    <a:pt x="18" y="378"/>
                  </a:lnTo>
                  <a:lnTo>
                    <a:pt x="18" y="376"/>
                  </a:lnTo>
                  <a:lnTo>
                    <a:pt x="18" y="375"/>
                  </a:lnTo>
                  <a:lnTo>
                    <a:pt x="18" y="373"/>
                  </a:lnTo>
                  <a:lnTo>
                    <a:pt x="17" y="368"/>
                  </a:lnTo>
                  <a:lnTo>
                    <a:pt x="17" y="366"/>
                  </a:lnTo>
                  <a:lnTo>
                    <a:pt x="16" y="364"/>
                  </a:lnTo>
                  <a:lnTo>
                    <a:pt x="16" y="360"/>
                  </a:lnTo>
                  <a:lnTo>
                    <a:pt x="16" y="354"/>
                  </a:lnTo>
                  <a:lnTo>
                    <a:pt x="15" y="352"/>
                  </a:lnTo>
                  <a:lnTo>
                    <a:pt x="15" y="350"/>
                  </a:lnTo>
                  <a:lnTo>
                    <a:pt x="14" y="348"/>
                  </a:lnTo>
                  <a:lnTo>
                    <a:pt x="12" y="342"/>
                  </a:lnTo>
                  <a:lnTo>
                    <a:pt x="9" y="335"/>
                  </a:lnTo>
                  <a:lnTo>
                    <a:pt x="8" y="331"/>
                  </a:lnTo>
                  <a:lnTo>
                    <a:pt x="7" y="329"/>
                  </a:lnTo>
                  <a:lnTo>
                    <a:pt x="7" y="326"/>
                  </a:lnTo>
                  <a:lnTo>
                    <a:pt x="5" y="319"/>
                  </a:lnTo>
                  <a:lnTo>
                    <a:pt x="4" y="316"/>
                  </a:lnTo>
                  <a:lnTo>
                    <a:pt x="3" y="312"/>
                  </a:lnTo>
                  <a:lnTo>
                    <a:pt x="1" y="307"/>
                  </a:lnTo>
                  <a:lnTo>
                    <a:pt x="1" y="305"/>
                  </a:lnTo>
                  <a:lnTo>
                    <a:pt x="0" y="303"/>
                  </a:lnTo>
                  <a:lnTo>
                    <a:pt x="0" y="302"/>
                  </a:lnTo>
                  <a:lnTo>
                    <a:pt x="0" y="301"/>
                  </a:lnTo>
                  <a:lnTo>
                    <a:pt x="0" y="300"/>
                  </a:lnTo>
                  <a:lnTo>
                    <a:pt x="1" y="300"/>
                  </a:lnTo>
                  <a:lnTo>
                    <a:pt x="1" y="299"/>
                  </a:lnTo>
                  <a:lnTo>
                    <a:pt x="1" y="299"/>
                  </a:lnTo>
                  <a:lnTo>
                    <a:pt x="2" y="298"/>
                  </a:lnTo>
                  <a:lnTo>
                    <a:pt x="2" y="298"/>
                  </a:lnTo>
                  <a:lnTo>
                    <a:pt x="3" y="297"/>
                  </a:lnTo>
                  <a:lnTo>
                    <a:pt x="4" y="297"/>
                  </a:lnTo>
                  <a:lnTo>
                    <a:pt x="5" y="296"/>
                  </a:lnTo>
                  <a:lnTo>
                    <a:pt x="7" y="296"/>
                  </a:lnTo>
                  <a:lnTo>
                    <a:pt x="10" y="296"/>
                  </a:lnTo>
                  <a:lnTo>
                    <a:pt x="12" y="295"/>
                  </a:lnTo>
                  <a:lnTo>
                    <a:pt x="13" y="295"/>
                  </a:lnTo>
                  <a:lnTo>
                    <a:pt x="14" y="294"/>
                  </a:lnTo>
                  <a:lnTo>
                    <a:pt x="15" y="294"/>
                  </a:lnTo>
                  <a:lnTo>
                    <a:pt x="15" y="293"/>
                  </a:lnTo>
                  <a:lnTo>
                    <a:pt x="17" y="292"/>
                  </a:lnTo>
                  <a:lnTo>
                    <a:pt x="18" y="290"/>
                  </a:lnTo>
                  <a:lnTo>
                    <a:pt x="19" y="289"/>
                  </a:lnTo>
                  <a:lnTo>
                    <a:pt x="20" y="287"/>
                  </a:lnTo>
                  <a:lnTo>
                    <a:pt x="21" y="286"/>
                  </a:lnTo>
                  <a:lnTo>
                    <a:pt x="25" y="283"/>
                  </a:lnTo>
                  <a:lnTo>
                    <a:pt x="26" y="281"/>
                  </a:lnTo>
                  <a:lnTo>
                    <a:pt x="31" y="278"/>
                  </a:lnTo>
                  <a:lnTo>
                    <a:pt x="32" y="276"/>
                  </a:lnTo>
                  <a:lnTo>
                    <a:pt x="33" y="275"/>
                  </a:lnTo>
                  <a:lnTo>
                    <a:pt x="34" y="274"/>
                  </a:lnTo>
                  <a:lnTo>
                    <a:pt x="35" y="273"/>
                  </a:lnTo>
                  <a:lnTo>
                    <a:pt x="35" y="272"/>
                  </a:lnTo>
                  <a:lnTo>
                    <a:pt x="36" y="271"/>
                  </a:lnTo>
                  <a:lnTo>
                    <a:pt x="37" y="269"/>
                  </a:lnTo>
                  <a:lnTo>
                    <a:pt x="37" y="267"/>
                  </a:lnTo>
                  <a:lnTo>
                    <a:pt x="37" y="266"/>
                  </a:lnTo>
                  <a:lnTo>
                    <a:pt x="37" y="265"/>
                  </a:lnTo>
                  <a:lnTo>
                    <a:pt x="37" y="263"/>
                  </a:lnTo>
                  <a:lnTo>
                    <a:pt x="37" y="258"/>
                  </a:lnTo>
                  <a:lnTo>
                    <a:pt x="36" y="256"/>
                  </a:lnTo>
                  <a:lnTo>
                    <a:pt x="36" y="253"/>
                  </a:lnTo>
                  <a:lnTo>
                    <a:pt x="36" y="252"/>
                  </a:lnTo>
                  <a:lnTo>
                    <a:pt x="35" y="250"/>
                  </a:lnTo>
                  <a:lnTo>
                    <a:pt x="36" y="249"/>
                  </a:lnTo>
                  <a:lnTo>
                    <a:pt x="36" y="248"/>
                  </a:lnTo>
                  <a:lnTo>
                    <a:pt x="36" y="247"/>
                  </a:lnTo>
                  <a:lnTo>
                    <a:pt x="36" y="245"/>
                  </a:lnTo>
                  <a:lnTo>
                    <a:pt x="38" y="241"/>
                  </a:lnTo>
                  <a:lnTo>
                    <a:pt x="38" y="240"/>
                  </a:lnTo>
                  <a:lnTo>
                    <a:pt x="38" y="239"/>
                  </a:lnTo>
                  <a:lnTo>
                    <a:pt x="38" y="237"/>
                  </a:lnTo>
                  <a:lnTo>
                    <a:pt x="38" y="236"/>
                  </a:lnTo>
                  <a:lnTo>
                    <a:pt x="37" y="231"/>
                  </a:lnTo>
                  <a:lnTo>
                    <a:pt x="37" y="229"/>
                  </a:lnTo>
                  <a:lnTo>
                    <a:pt x="37" y="227"/>
                  </a:lnTo>
                  <a:lnTo>
                    <a:pt x="37" y="226"/>
                  </a:lnTo>
                  <a:lnTo>
                    <a:pt x="38" y="225"/>
                  </a:lnTo>
                  <a:lnTo>
                    <a:pt x="38" y="224"/>
                  </a:lnTo>
                  <a:lnTo>
                    <a:pt x="38" y="223"/>
                  </a:lnTo>
                  <a:lnTo>
                    <a:pt x="40" y="220"/>
                  </a:lnTo>
                  <a:lnTo>
                    <a:pt x="41" y="219"/>
                  </a:lnTo>
                  <a:lnTo>
                    <a:pt x="43" y="214"/>
                  </a:lnTo>
                  <a:lnTo>
                    <a:pt x="44" y="210"/>
                  </a:lnTo>
                  <a:lnTo>
                    <a:pt x="45" y="208"/>
                  </a:lnTo>
                  <a:lnTo>
                    <a:pt x="47" y="203"/>
                  </a:lnTo>
                  <a:lnTo>
                    <a:pt x="51" y="192"/>
                  </a:lnTo>
                  <a:lnTo>
                    <a:pt x="52" y="187"/>
                  </a:lnTo>
                  <a:lnTo>
                    <a:pt x="55" y="181"/>
                  </a:lnTo>
                  <a:lnTo>
                    <a:pt x="55" y="179"/>
                  </a:lnTo>
                  <a:lnTo>
                    <a:pt x="56" y="177"/>
                  </a:lnTo>
                  <a:lnTo>
                    <a:pt x="56" y="175"/>
                  </a:lnTo>
                  <a:lnTo>
                    <a:pt x="57" y="173"/>
                  </a:lnTo>
                  <a:lnTo>
                    <a:pt x="57" y="171"/>
                  </a:lnTo>
                  <a:lnTo>
                    <a:pt x="57" y="169"/>
                  </a:lnTo>
                  <a:lnTo>
                    <a:pt x="57" y="167"/>
                  </a:lnTo>
                  <a:lnTo>
                    <a:pt x="57" y="165"/>
                  </a:lnTo>
                  <a:lnTo>
                    <a:pt x="57" y="165"/>
                  </a:lnTo>
                  <a:lnTo>
                    <a:pt x="57" y="165"/>
                  </a:lnTo>
                  <a:lnTo>
                    <a:pt x="58" y="165"/>
                  </a:lnTo>
                  <a:lnTo>
                    <a:pt x="59" y="164"/>
                  </a:lnTo>
                  <a:lnTo>
                    <a:pt x="60" y="163"/>
                  </a:lnTo>
                  <a:lnTo>
                    <a:pt x="60" y="163"/>
                  </a:lnTo>
                  <a:lnTo>
                    <a:pt x="61" y="162"/>
                  </a:lnTo>
                  <a:lnTo>
                    <a:pt x="65" y="157"/>
                  </a:lnTo>
                  <a:lnTo>
                    <a:pt x="66" y="156"/>
                  </a:lnTo>
                  <a:lnTo>
                    <a:pt x="67" y="155"/>
                  </a:lnTo>
                  <a:lnTo>
                    <a:pt x="69" y="154"/>
                  </a:lnTo>
                  <a:lnTo>
                    <a:pt x="71" y="152"/>
                  </a:lnTo>
                  <a:lnTo>
                    <a:pt x="72" y="151"/>
                  </a:lnTo>
                  <a:lnTo>
                    <a:pt x="74" y="150"/>
                  </a:lnTo>
                  <a:lnTo>
                    <a:pt x="75" y="150"/>
                  </a:lnTo>
                  <a:lnTo>
                    <a:pt x="76" y="149"/>
                  </a:lnTo>
                  <a:lnTo>
                    <a:pt x="78" y="149"/>
                  </a:lnTo>
                  <a:lnTo>
                    <a:pt x="79" y="148"/>
                  </a:lnTo>
                  <a:lnTo>
                    <a:pt x="81" y="148"/>
                  </a:lnTo>
                  <a:lnTo>
                    <a:pt x="86" y="147"/>
                  </a:lnTo>
                  <a:lnTo>
                    <a:pt x="88" y="147"/>
                  </a:lnTo>
                  <a:lnTo>
                    <a:pt x="91" y="146"/>
                  </a:lnTo>
                  <a:lnTo>
                    <a:pt x="92" y="146"/>
                  </a:lnTo>
                  <a:lnTo>
                    <a:pt x="94" y="145"/>
                  </a:lnTo>
                  <a:lnTo>
                    <a:pt x="95" y="144"/>
                  </a:lnTo>
                  <a:lnTo>
                    <a:pt x="97" y="143"/>
                  </a:lnTo>
                  <a:lnTo>
                    <a:pt x="99" y="141"/>
                  </a:lnTo>
                  <a:lnTo>
                    <a:pt x="100" y="140"/>
                  </a:lnTo>
                  <a:lnTo>
                    <a:pt x="101" y="140"/>
                  </a:lnTo>
                  <a:lnTo>
                    <a:pt x="102" y="139"/>
                  </a:lnTo>
                  <a:lnTo>
                    <a:pt x="102" y="139"/>
                  </a:lnTo>
                  <a:lnTo>
                    <a:pt x="103" y="139"/>
                  </a:lnTo>
                  <a:lnTo>
                    <a:pt x="104" y="139"/>
                  </a:lnTo>
                  <a:lnTo>
                    <a:pt x="105" y="139"/>
                  </a:lnTo>
                  <a:lnTo>
                    <a:pt x="106" y="140"/>
                  </a:lnTo>
                  <a:lnTo>
                    <a:pt x="107" y="141"/>
                  </a:lnTo>
                  <a:lnTo>
                    <a:pt x="111" y="145"/>
                  </a:lnTo>
                  <a:lnTo>
                    <a:pt x="113" y="146"/>
                  </a:lnTo>
                  <a:lnTo>
                    <a:pt x="113" y="147"/>
                  </a:lnTo>
                  <a:lnTo>
                    <a:pt x="114" y="147"/>
                  </a:lnTo>
                  <a:lnTo>
                    <a:pt x="115" y="147"/>
                  </a:lnTo>
                  <a:lnTo>
                    <a:pt x="116" y="148"/>
                  </a:lnTo>
                  <a:lnTo>
                    <a:pt x="117" y="148"/>
                  </a:lnTo>
                  <a:lnTo>
                    <a:pt x="118" y="147"/>
                  </a:lnTo>
                  <a:lnTo>
                    <a:pt x="119" y="147"/>
                  </a:lnTo>
                  <a:lnTo>
                    <a:pt x="119" y="146"/>
                  </a:lnTo>
                  <a:lnTo>
                    <a:pt x="120" y="145"/>
                  </a:lnTo>
                  <a:lnTo>
                    <a:pt x="121" y="144"/>
                  </a:lnTo>
                  <a:lnTo>
                    <a:pt x="121" y="143"/>
                  </a:lnTo>
                  <a:lnTo>
                    <a:pt x="122" y="142"/>
                  </a:lnTo>
                  <a:lnTo>
                    <a:pt x="122" y="141"/>
                  </a:lnTo>
                  <a:lnTo>
                    <a:pt x="121" y="139"/>
                  </a:lnTo>
                  <a:lnTo>
                    <a:pt x="121" y="138"/>
                  </a:lnTo>
                  <a:lnTo>
                    <a:pt x="120" y="134"/>
                  </a:lnTo>
                  <a:lnTo>
                    <a:pt x="119" y="132"/>
                  </a:lnTo>
                  <a:lnTo>
                    <a:pt x="119" y="129"/>
                  </a:lnTo>
                  <a:lnTo>
                    <a:pt x="119" y="127"/>
                  </a:lnTo>
                  <a:lnTo>
                    <a:pt x="118" y="126"/>
                  </a:lnTo>
                  <a:lnTo>
                    <a:pt x="119" y="124"/>
                  </a:lnTo>
                  <a:lnTo>
                    <a:pt x="119" y="119"/>
                  </a:lnTo>
                  <a:lnTo>
                    <a:pt x="119" y="116"/>
                  </a:lnTo>
                  <a:lnTo>
                    <a:pt x="120" y="114"/>
                  </a:lnTo>
                  <a:lnTo>
                    <a:pt x="119" y="111"/>
                  </a:lnTo>
                  <a:lnTo>
                    <a:pt x="119" y="109"/>
                  </a:lnTo>
                  <a:lnTo>
                    <a:pt x="118" y="107"/>
                  </a:lnTo>
                  <a:lnTo>
                    <a:pt x="118" y="105"/>
                  </a:lnTo>
                  <a:lnTo>
                    <a:pt x="117" y="103"/>
                  </a:lnTo>
                  <a:lnTo>
                    <a:pt x="115" y="101"/>
                  </a:lnTo>
                  <a:lnTo>
                    <a:pt x="114" y="99"/>
                  </a:lnTo>
                  <a:lnTo>
                    <a:pt x="112" y="98"/>
                  </a:lnTo>
                  <a:lnTo>
                    <a:pt x="111" y="97"/>
                  </a:lnTo>
                  <a:lnTo>
                    <a:pt x="110" y="96"/>
                  </a:lnTo>
                  <a:lnTo>
                    <a:pt x="108" y="94"/>
                  </a:lnTo>
                  <a:lnTo>
                    <a:pt x="100" y="90"/>
                  </a:lnTo>
                  <a:lnTo>
                    <a:pt x="98" y="89"/>
                  </a:lnTo>
                  <a:lnTo>
                    <a:pt x="95" y="88"/>
                  </a:lnTo>
                  <a:lnTo>
                    <a:pt x="94" y="87"/>
                  </a:lnTo>
                  <a:lnTo>
                    <a:pt x="92" y="86"/>
                  </a:lnTo>
                  <a:lnTo>
                    <a:pt x="91" y="85"/>
                  </a:lnTo>
                  <a:lnTo>
                    <a:pt x="90" y="84"/>
                  </a:lnTo>
                  <a:lnTo>
                    <a:pt x="89" y="83"/>
                  </a:lnTo>
                  <a:lnTo>
                    <a:pt x="88" y="82"/>
                  </a:lnTo>
                  <a:lnTo>
                    <a:pt x="88" y="80"/>
                  </a:lnTo>
                  <a:lnTo>
                    <a:pt x="87" y="79"/>
                  </a:lnTo>
                  <a:lnTo>
                    <a:pt x="86" y="77"/>
                  </a:lnTo>
                  <a:lnTo>
                    <a:pt x="84" y="70"/>
                  </a:lnTo>
                  <a:lnTo>
                    <a:pt x="80" y="64"/>
                  </a:lnTo>
                  <a:lnTo>
                    <a:pt x="79" y="60"/>
                  </a:lnTo>
                  <a:lnTo>
                    <a:pt x="78" y="57"/>
                  </a:lnTo>
                  <a:lnTo>
                    <a:pt x="76" y="52"/>
                  </a:lnTo>
                  <a:lnTo>
                    <a:pt x="75" y="48"/>
                  </a:lnTo>
                  <a:lnTo>
                    <a:pt x="74" y="46"/>
                  </a:lnTo>
                  <a:lnTo>
                    <a:pt x="73" y="44"/>
                  </a:lnTo>
                  <a:lnTo>
                    <a:pt x="72" y="43"/>
                  </a:lnTo>
                  <a:lnTo>
                    <a:pt x="72" y="42"/>
                  </a:lnTo>
                  <a:lnTo>
                    <a:pt x="71" y="41"/>
                  </a:lnTo>
                  <a:lnTo>
                    <a:pt x="70" y="40"/>
                  </a:lnTo>
                  <a:lnTo>
                    <a:pt x="69" y="39"/>
                  </a:lnTo>
                  <a:lnTo>
                    <a:pt x="65" y="36"/>
                  </a:lnTo>
                  <a:lnTo>
                    <a:pt x="61" y="32"/>
                  </a:lnTo>
                  <a:lnTo>
                    <a:pt x="59" y="31"/>
                  </a:lnTo>
                  <a:lnTo>
                    <a:pt x="58" y="30"/>
                  </a:lnTo>
                  <a:lnTo>
                    <a:pt x="58" y="29"/>
                  </a:lnTo>
                  <a:lnTo>
                    <a:pt x="57" y="28"/>
                  </a:lnTo>
                  <a:lnTo>
                    <a:pt x="56" y="27"/>
                  </a:lnTo>
                  <a:lnTo>
                    <a:pt x="56" y="26"/>
                  </a:lnTo>
                  <a:lnTo>
                    <a:pt x="55" y="25"/>
                  </a:lnTo>
                  <a:lnTo>
                    <a:pt x="55" y="24"/>
                  </a:lnTo>
                  <a:lnTo>
                    <a:pt x="55" y="23"/>
                  </a:lnTo>
                  <a:lnTo>
                    <a:pt x="55" y="22"/>
                  </a:lnTo>
                  <a:lnTo>
                    <a:pt x="55" y="21"/>
                  </a:lnTo>
                  <a:lnTo>
                    <a:pt x="56" y="19"/>
                  </a:lnTo>
                  <a:lnTo>
                    <a:pt x="56" y="17"/>
                  </a:lnTo>
                  <a:lnTo>
                    <a:pt x="57" y="15"/>
                  </a:lnTo>
                  <a:lnTo>
                    <a:pt x="58" y="13"/>
                  </a:lnTo>
                  <a:lnTo>
                    <a:pt x="60" y="11"/>
                  </a:lnTo>
                  <a:lnTo>
                    <a:pt x="61" y="9"/>
                  </a:lnTo>
                  <a:lnTo>
                    <a:pt x="63" y="7"/>
                  </a:lnTo>
                  <a:lnTo>
                    <a:pt x="64" y="5"/>
                  </a:lnTo>
                  <a:lnTo>
                    <a:pt x="65" y="4"/>
                  </a:lnTo>
                  <a:lnTo>
                    <a:pt x="67" y="3"/>
                  </a:lnTo>
                  <a:lnTo>
                    <a:pt x="69" y="1"/>
                  </a:lnTo>
                  <a:lnTo>
                    <a:pt x="70" y="1"/>
                  </a:lnTo>
                  <a:lnTo>
                    <a:pt x="71" y="0"/>
                  </a:lnTo>
                  <a:lnTo>
                    <a:pt x="72" y="0"/>
                  </a:lnTo>
                  <a:lnTo>
                    <a:pt x="72" y="0"/>
                  </a:lnTo>
                  <a:lnTo>
                    <a:pt x="72" y="1"/>
                  </a:lnTo>
                  <a:lnTo>
                    <a:pt x="74" y="2"/>
                  </a:lnTo>
                  <a:lnTo>
                    <a:pt x="76" y="4"/>
                  </a:lnTo>
                  <a:lnTo>
                    <a:pt x="79" y="5"/>
                  </a:lnTo>
                  <a:lnTo>
                    <a:pt x="83" y="7"/>
                  </a:lnTo>
                  <a:lnTo>
                    <a:pt x="89" y="11"/>
                  </a:lnTo>
                  <a:lnTo>
                    <a:pt x="92" y="13"/>
                  </a:lnTo>
                  <a:lnTo>
                    <a:pt x="96" y="15"/>
                  </a:lnTo>
                  <a:lnTo>
                    <a:pt x="97" y="15"/>
                  </a:lnTo>
                  <a:lnTo>
                    <a:pt x="98" y="16"/>
                  </a:lnTo>
                  <a:lnTo>
                    <a:pt x="100" y="16"/>
                  </a:lnTo>
                  <a:lnTo>
                    <a:pt x="102" y="16"/>
                  </a:lnTo>
                  <a:lnTo>
                    <a:pt x="104" y="16"/>
                  </a:lnTo>
                  <a:lnTo>
                    <a:pt x="107" y="16"/>
                  </a:lnTo>
                  <a:lnTo>
                    <a:pt x="109" y="16"/>
                  </a:lnTo>
                  <a:lnTo>
                    <a:pt x="111" y="16"/>
                  </a:lnTo>
                  <a:lnTo>
                    <a:pt x="113" y="17"/>
                  </a:lnTo>
                  <a:lnTo>
                    <a:pt x="118" y="18"/>
                  </a:lnTo>
                  <a:lnTo>
                    <a:pt x="120" y="19"/>
                  </a:lnTo>
                  <a:lnTo>
                    <a:pt x="122" y="20"/>
                  </a:lnTo>
                  <a:lnTo>
                    <a:pt x="130" y="23"/>
                  </a:lnTo>
                  <a:lnTo>
                    <a:pt x="133" y="24"/>
                  </a:lnTo>
                  <a:lnTo>
                    <a:pt x="135" y="25"/>
                  </a:lnTo>
                  <a:lnTo>
                    <a:pt x="138" y="26"/>
                  </a:lnTo>
                  <a:lnTo>
                    <a:pt x="142" y="27"/>
                  </a:lnTo>
                  <a:lnTo>
                    <a:pt x="144" y="27"/>
                  </a:lnTo>
                  <a:lnTo>
                    <a:pt x="149" y="28"/>
                  </a:lnTo>
                  <a:lnTo>
                    <a:pt x="151" y="28"/>
                  </a:lnTo>
                  <a:lnTo>
                    <a:pt x="152" y="28"/>
                  </a:lnTo>
                  <a:lnTo>
                    <a:pt x="154" y="29"/>
                  </a:lnTo>
                  <a:lnTo>
                    <a:pt x="155" y="30"/>
                  </a:lnTo>
                  <a:lnTo>
                    <a:pt x="157" y="31"/>
                  </a:lnTo>
                  <a:lnTo>
                    <a:pt x="159" y="32"/>
                  </a:lnTo>
                  <a:lnTo>
                    <a:pt x="160" y="33"/>
                  </a:lnTo>
                  <a:lnTo>
                    <a:pt x="167" y="37"/>
                  </a:lnTo>
                  <a:lnTo>
                    <a:pt x="169" y="38"/>
                  </a:lnTo>
                  <a:lnTo>
                    <a:pt x="170" y="38"/>
                  </a:lnTo>
                  <a:lnTo>
                    <a:pt x="172" y="39"/>
                  </a:lnTo>
                  <a:lnTo>
                    <a:pt x="174" y="39"/>
                  </a:lnTo>
                  <a:lnTo>
                    <a:pt x="175" y="39"/>
                  </a:lnTo>
                  <a:lnTo>
                    <a:pt x="177" y="40"/>
                  </a:lnTo>
                  <a:lnTo>
                    <a:pt x="179" y="40"/>
                  </a:lnTo>
                  <a:lnTo>
                    <a:pt x="185" y="39"/>
                  </a:lnTo>
                  <a:lnTo>
                    <a:pt x="187" y="39"/>
                  </a:lnTo>
                  <a:lnTo>
                    <a:pt x="188" y="39"/>
                  </a:lnTo>
                  <a:lnTo>
                    <a:pt x="189" y="39"/>
                  </a:lnTo>
                  <a:lnTo>
                    <a:pt x="191" y="40"/>
                  </a:lnTo>
                  <a:lnTo>
                    <a:pt x="191" y="40"/>
                  </a:lnTo>
                  <a:lnTo>
                    <a:pt x="192" y="40"/>
                  </a:lnTo>
                  <a:lnTo>
                    <a:pt x="193" y="41"/>
                  </a:lnTo>
                  <a:lnTo>
                    <a:pt x="193" y="42"/>
                  </a:lnTo>
                  <a:lnTo>
                    <a:pt x="194" y="42"/>
                  </a:lnTo>
                  <a:lnTo>
                    <a:pt x="195" y="44"/>
                  </a:lnTo>
                  <a:lnTo>
                    <a:pt x="197" y="50"/>
                  </a:lnTo>
                  <a:lnTo>
                    <a:pt x="198" y="52"/>
                  </a:lnTo>
                  <a:lnTo>
                    <a:pt x="200" y="54"/>
                  </a:lnTo>
                  <a:lnTo>
                    <a:pt x="201" y="57"/>
                  </a:lnTo>
                  <a:lnTo>
                    <a:pt x="203" y="59"/>
                  </a:lnTo>
                  <a:lnTo>
                    <a:pt x="205" y="61"/>
                  </a:lnTo>
                  <a:lnTo>
                    <a:pt x="206" y="63"/>
                  </a:lnTo>
                  <a:lnTo>
                    <a:pt x="207" y="64"/>
                  </a:lnTo>
                  <a:lnTo>
                    <a:pt x="209" y="66"/>
                  </a:lnTo>
                  <a:lnTo>
                    <a:pt x="211" y="67"/>
                  </a:lnTo>
                  <a:lnTo>
                    <a:pt x="213" y="69"/>
                  </a:lnTo>
                  <a:lnTo>
                    <a:pt x="216" y="71"/>
                  </a:lnTo>
                  <a:lnTo>
                    <a:pt x="217" y="72"/>
                  </a:lnTo>
                  <a:lnTo>
                    <a:pt x="219" y="73"/>
                  </a:lnTo>
                  <a:lnTo>
                    <a:pt x="221" y="74"/>
                  </a:lnTo>
                  <a:lnTo>
                    <a:pt x="223" y="76"/>
                  </a:lnTo>
                  <a:lnTo>
                    <a:pt x="226" y="77"/>
                  </a:lnTo>
                  <a:lnTo>
                    <a:pt x="227" y="77"/>
                  </a:lnTo>
                  <a:lnTo>
                    <a:pt x="229" y="78"/>
                  </a:lnTo>
                  <a:lnTo>
                    <a:pt x="230" y="78"/>
                  </a:lnTo>
                  <a:lnTo>
                    <a:pt x="232" y="79"/>
                  </a:lnTo>
                  <a:lnTo>
                    <a:pt x="233" y="79"/>
                  </a:lnTo>
                  <a:lnTo>
                    <a:pt x="235" y="79"/>
                  </a:lnTo>
                  <a:lnTo>
                    <a:pt x="236" y="79"/>
                  </a:lnTo>
                  <a:lnTo>
                    <a:pt x="238" y="79"/>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cs-CZ" dirty="0"/>
            </a:p>
          </p:txBody>
        </p:sp>
        <p:sp>
          <p:nvSpPr>
            <p:cNvPr id="141" name="Freeform 253">
              <a:extLst>
                <a:ext uri="{FF2B5EF4-FFF2-40B4-BE49-F238E27FC236}">
                  <a16:creationId xmlns:a16="http://schemas.microsoft.com/office/drawing/2014/main" id="{303D07F4-A3C2-46F0-A1F5-53C95A2B5DB0}"/>
                </a:ext>
              </a:extLst>
            </p:cNvPr>
            <p:cNvSpPr>
              <a:spLocks/>
            </p:cNvSpPr>
            <p:nvPr/>
          </p:nvSpPr>
          <p:spPr bwMode="auto">
            <a:xfrm>
              <a:off x="8183037" y="4906520"/>
              <a:ext cx="568395" cy="908010"/>
            </a:xfrm>
            <a:custGeom>
              <a:avLst/>
              <a:gdLst>
                <a:gd name="T0" fmla="*/ 215 w 474"/>
                <a:gd name="T1" fmla="*/ 10 h 690"/>
                <a:gd name="T2" fmla="*/ 220 w 474"/>
                <a:gd name="T3" fmla="*/ 35 h 690"/>
                <a:gd name="T4" fmla="*/ 242 w 474"/>
                <a:gd name="T5" fmla="*/ 32 h 690"/>
                <a:gd name="T6" fmla="*/ 249 w 474"/>
                <a:gd name="T7" fmla="*/ 66 h 690"/>
                <a:gd name="T8" fmla="*/ 231 w 474"/>
                <a:gd name="T9" fmla="*/ 71 h 690"/>
                <a:gd name="T10" fmla="*/ 202 w 474"/>
                <a:gd name="T11" fmla="*/ 94 h 690"/>
                <a:gd name="T12" fmla="*/ 174 w 474"/>
                <a:gd name="T13" fmla="*/ 135 h 690"/>
                <a:gd name="T14" fmla="*/ 168 w 474"/>
                <a:gd name="T15" fmla="*/ 178 h 690"/>
                <a:gd name="T16" fmla="*/ 145 w 474"/>
                <a:gd name="T17" fmla="*/ 223 h 690"/>
                <a:gd name="T18" fmla="*/ 159 w 474"/>
                <a:gd name="T19" fmla="*/ 245 h 690"/>
                <a:gd name="T20" fmla="*/ 147 w 474"/>
                <a:gd name="T21" fmla="*/ 271 h 690"/>
                <a:gd name="T22" fmla="*/ 144 w 474"/>
                <a:gd name="T23" fmla="*/ 298 h 690"/>
                <a:gd name="T24" fmla="*/ 167 w 474"/>
                <a:gd name="T25" fmla="*/ 311 h 690"/>
                <a:gd name="T26" fmla="*/ 171 w 474"/>
                <a:gd name="T27" fmla="*/ 328 h 690"/>
                <a:gd name="T28" fmla="*/ 194 w 474"/>
                <a:gd name="T29" fmla="*/ 322 h 690"/>
                <a:gd name="T30" fmla="*/ 228 w 474"/>
                <a:gd name="T31" fmla="*/ 305 h 690"/>
                <a:gd name="T32" fmla="*/ 233 w 474"/>
                <a:gd name="T33" fmla="*/ 331 h 690"/>
                <a:gd name="T34" fmla="*/ 244 w 474"/>
                <a:gd name="T35" fmla="*/ 341 h 690"/>
                <a:gd name="T36" fmla="*/ 261 w 474"/>
                <a:gd name="T37" fmla="*/ 323 h 690"/>
                <a:gd name="T38" fmla="*/ 272 w 474"/>
                <a:gd name="T39" fmla="*/ 316 h 690"/>
                <a:gd name="T40" fmla="*/ 276 w 474"/>
                <a:gd name="T41" fmla="*/ 297 h 690"/>
                <a:gd name="T42" fmla="*/ 289 w 474"/>
                <a:gd name="T43" fmla="*/ 331 h 690"/>
                <a:gd name="T44" fmla="*/ 303 w 474"/>
                <a:gd name="T45" fmla="*/ 356 h 690"/>
                <a:gd name="T46" fmla="*/ 336 w 474"/>
                <a:gd name="T47" fmla="*/ 372 h 690"/>
                <a:gd name="T48" fmla="*/ 367 w 474"/>
                <a:gd name="T49" fmla="*/ 365 h 690"/>
                <a:gd name="T50" fmla="*/ 372 w 474"/>
                <a:gd name="T51" fmla="*/ 394 h 690"/>
                <a:gd name="T52" fmla="*/ 380 w 474"/>
                <a:gd name="T53" fmla="*/ 421 h 690"/>
                <a:gd name="T54" fmla="*/ 397 w 474"/>
                <a:gd name="T55" fmla="*/ 421 h 690"/>
                <a:gd name="T56" fmla="*/ 425 w 474"/>
                <a:gd name="T57" fmla="*/ 452 h 690"/>
                <a:gd name="T58" fmla="*/ 447 w 474"/>
                <a:gd name="T59" fmla="*/ 487 h 690"/>
                <a:gd name="T60" fmla="*/ 457 w 474"/>
                <a:gd name="T61" fmla="*/ 493 h 690"/>
                <a:gd name="T62" fmla="*/ 474 w 474"/>
                <a:gd name="T63" fmla="*/ 506 h 690"/>
                <a:gd name="T64" fmla="*/ 462 w 474"/>
                <a:gd name="T65" fmla="*/ 522 h 690"/>
                <a:gd name="T66" fmla="*/ 439 w 474"/>
                <a:gd name="T67" fmla="*/ 527 h 690"/>
                <a:gd name="T68" fmla="*/ 423 w 474"/>
                <a:gd name="T69" fmla="*/ 552 h 690"/>
                <a:gd name="T70" fmla="*/ 399 w 474"/>
                <a:gd name="T71" fmla="*/ 575 h 690"/>
                <a:gd name="T72" fmla="*/ 375 w 474"/>
                <a:gd name="T73" fmla="*/ 562 h 690"/>
                <a:gd name="T74" fmla="*/ 359 w 474"/>
                <a:gd name="T75" fmla="*/ 570 h 690"/>
                <a:gd name="T76" fmla="*/ 359 w 474"/>
                <a:gd name="T77" fmla="*/ 586 h 690"/>
                <a:gd name="T78" fmla="*/ 348 w 474"/>
                <a:gd name="T79" fmla="*/ 602 h 690"/>
                <a:gd name="T80" fmla="*/ 319 w 474"/>
                <a:gd name="T81" fmla="*/ 600 h 690"/>
                <a:gd name="T82" fmla="*/ 302 w 474"/>
                <a:gd name="T83" fmla="*/ 617 h 690"/>
                <a:gd name="T84" fmla="*/ 280 w 474"/>
                <a:gd name="T85" fmla="*/ 621 h 690"/>
                <a:gd name="T86" fmla="*/ 249 w 474"/>
                <a:gd name="T87" fmla="*/ 614 h 690"/>
                <a:gd name="T88" fmla="*/ 240 w 474"/>
                <a:gd name="T89" fmla="*/ 600 h 690"/>
                <a:gd name="T90" fmla="*/ 232 w 474"/>
                <a:gd name="T91" fmla="*/ 627 h 690"/>
                <a:gd name="T92" fmla="*/ 224 w 474"/>
                <a:gd name="T93" fmla="*/ 653 h 690"/>
                <a:gd name="T94" fmla="*/ 196 w 474"/>
                <a:gd name="T95" fmla="*/ 673 h 690"/>
                <a:gd name="T96" fmla="*/ 161 w 474"/>
                <a:gd name="T97" fmla="*/ 688 h 690"/>
                <a:gd name="T98" fmla="*/ 146 w 474"/>
                <a:gd name="T99" fmla="*/ 661 h 690"/>
                <a:gd name="T100" fmla="*/ 110 w 474"/>
                <a:gd name="T101" fmla="*/ 640 h 690"/>
                <a:gd name="T102" fmla="*/ 109 w 474"/>
                <a:gd name="T103" fmla="*/ 612 h 690"/>
                <a:gd name="T104" fmla="*/ 100 w 474"/>
                <a:gd name="T105" fmla="*/ 613 h 690"/>
                <a:gd name="T106" fmla="*/ 84 w 474"/>
                <a:gd name="T107" fmla="*/ 594 h 690"/>
                <a:gd name="T108" fmla="*/ 69 w 474"/>
                <a:gd name="T109" fmla="*/ 563 h 690"/>
                <a:gd name="T110" fmla="*/ 44 w 474"/>
                <a:gd name="T111" fmla="*/ 547 h 690"/>
                <a:gd name="T112" fmla="*/ 29 w 474"/>
                <a:gd name="T113" fmla="*/ 563 h 690"/>
                <a:gd name="T114" fmla="*/ 46 w 474"/>
                <a:gd name="T115" fmla="*/ 589 h 690"/>
                <a:gd name="T116" fmla="*/ 28 w 474"/>
                <a:gd name="T117" fmla="*/ 617 h 690"/>
                <a:gd name="T118" fmla="*/ 1 w 474"/>
                <a:gd name="T119" fmla="*/ 6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4" h="690">
                  <a:moveTo>
                    <a:pt x="195" y="2"/>
                  </a:moveTo>
                  <a:lnTo>
                    <a:pt x="197" y="2"/>
                  </a:lnTo>
                  <a:lnTo>
                    <a:pt x="198" y="2"/>
                  </a:lnTo>
                  <a:lnTo>
                    <a:pt x="200" y="1"/>
                  </a:lnTo>
                  <a:lnTo>
                    <a:pt x="206" y="0"/>
                  </a:lnTo>
                  <a:lnTo>
                    <a:pt x="207" y="0"/>
                  </a:lnTo>
                  <a:lnTo>
                    <a:pt x="208" y="0"/>
                  </a:lnTo>
                  <a:lnTo>
                    <a:pt x="209" y="0"/>
                  </a:lnTo>
                  <a:lnTo>
                    <a:pt x="210" y="0"/>
                  </a:lnTo>
                  <a:lnTo>
                    <a:pt x="211" y="0"/>
                  </a:lnTo>
                  <a:lnTo>
                    <a:pt x="211" y="0"/>
                  </a:lnTo>
                  <a:lnTo>
                    <a:pt x="212" y="0"/>
                  </a:lnTo>
                  <a:lnTo>
                    <a:pt x="212" y="1"/>
                  </a:lnTo>
                  <a:lnTo>
                    <a:pt x="212" y="1"/>
                  </a:lnTo>
                  <a:lnTo>
                    <a:pt x="213" y="2"/>
                  </a:lnTo>
                  <a:lnTo>
                    <a:pt x="214" y="6"/>
                  </a:lnTo>
                  <a:lnTo>
                    <a:pt x="215" y="10"/>
                  </a:lnTo>
                  <a:lnTo>
                    <a:pt x="215" y="10"/>
                  </a:lnTo>
                  <a:lnTo>
                    <a:pt x="215" y="12"/>
                  </a:lnTo>
                  <a:lnTo>
                    <a:pt x="215" y="13"/>
                  </a:lnTo>
                  <a:lnTo>
                    <a:pt x="215" y="15"/>
                  </a:lnTo>
                  <a:lnTo>
                    <a:pt x="215" y="26"/>
                  </a:lnTo>
                  <a:lnTo>
                    <a:pt x="215" y="27"/>
                  </a:lnTo>
                  <a:lnTo>
                    <a:pt x="215" y="28"/>
                  </a:lnTo>
                  <a:lnTo>
                    <a:pt x="215" y="30"/>
                  </a:lnTo>
                  <a:lnTo>
                    <a:pt x="216" y="32"/>
                  </a:lnTo>
                  <a:lnTo>
                    <a:pt x="216" y="33"/>
                  </a:lnTo>
                  <a:lnTo>
                    <a:pt x="217" y="33"/>
                  </a:lnTo>
                  <a:lnTo>
                    <a:pt x="217" y="34"/>
                  </a:lnTo>
                  <a:lnTo>
                    <a:pt x="217" y="34"/>
                  </a:lnTo>
                  <a:lnTo>
                    <a:pt x="218" y="35"/>
                  </a:lnTo>
                  <a:lnTo>
                    <a:pt x="219" y="35"/>
                  </a:lnTo>
                  <a:lnTo>
                    <a:pt x="220" y="35"/>
                  </a:lnTo>
                  <a:lnTo>
                    <a:pt x="220" y="35"/>
                  </a:lnTo>
                  <a:lnTo>
                    <a:pt x="221" y="34"/>
                  </a:lnTo>
                  <a:lnTo>
                    <a:pt x="221" y="34"/>
                  </a:lnTo>
                  <a:lnTo>
                    <a:pt x="224" y="32"/>
                  </a:lnTo>
                  <a:lnTo>
                    <a:pt x="225" y="31"/>
                  </a:lnTo>
                  <a:lnTo>
                    <a:pt x="226" y="30"/>
                  </a:lnTo>
                  <a:lnTo>
                    <a:pt x="227" y="30"/>
                  </a:lnTo>
                  <a:lnTo>
                    <a:pt x="228" y="30"/>
                  </a:lnTo>
                  <a:lnTo>
                    <a:pt x="229" y="29"/>
                  </a:lnTo>
                  <a:lnTo>
                    <a:pt x="231" y="29"/>
                  </a:lnTo>
                  <a:lnTo>
                    <a:pt x="232" y="29"/>
                  </a:lnTo>
                  <a:lnTo>
                    <a:pt x="233" y="29"/>
                  </a:lnTo>
                  <a:lnTo>
                    <a:pt x="235" y="29"/>
                  </a:lnTo>
                  <a:lnTo>
                    <a:pt x="236" y="29"/>
                  </a:lnTo>
                  <a:lnTo>
                    <a:pt x="238" y="30"/>
                  </a:lnTo>
                  <a:lnTo>
                    <a:pt x="239" y="30"/>
                  </a:lnTo>
                  <a:lnTo>
                    <a:pt x="241" y="31"/>
                  </a:lnTo>
                  <a:lnTo>
                    <a:pt x="242" y="32"/>
                  </a:lnTo>
                  <a:lnTo>
                    <a:pt x="244" y="33"/>
                  </a:lnTo>
                  <a:lnTo>
                    <a:pt x="245" y="34"/>
                  </a:lnTo>
                  <a:lnTo>
                    <a:pt x="246" y="35"/>
                  </a:lnTo>
                  <a:lnTo>
                    <a:pt x="247" y="35"/>
                  </a:lnTo>
                  <a:lnTo>
                    <a:pt x="248" y="36"/>
                  </a:lnTo>
                  <a:lnTo>
                    <a:pt x="249" y="38"/>
                  </a:lnTo>
                  <a:lnTo>
                    <a:pt x="249" y="39"/>
                  </a:lnTo>
                  <a:lnTo>
                    <a:pt x="250" y="40"/>
                  </a:lnTo>
                  <a:lnTo>
                    <a:pt x="251" y="42"/>
                  </a:lnTo>
                  <a:lnTo>
                    <a:pt x="251" y="43"/>
                  </a:lnTo>
                  <a:lnTo>
                    <a:pt x="251" y="44"/>
                  </a:lnTo>
                  <a:lnTo>
                    <a:pt x="251" y="44"/>
                  </a:lnTo>
                  <a:lnTo>
                    <a:pt x="251" y="45"/>
                  </a:lnTo>
                  <a:lnTo>
                    <a:pt x="250" y="57"/>
                  </a:lnTo>
                  <a:lnTo>
                    <a:pt x="250" y="60"/>
                  </a:lnTo>
                  <a:lnTo>
                    <a:pt x="250" y="63"/>
                  </a:lnTo>
                  <a:lnTo>
                    <a:pt x="249" y="66"/>
                  </a:lnTo>
                  <a:lnTo>
                    <a:pt x="249" y="67"/>
                  </a:lnTo>
                  <a:lnTo>
                    <a:pt x="248" y="68"/>
                  </a:lnTo>
                  <a:lnTo>
                    <a:pt x="248" y="70"/>
                  </a:lnTo>
                  <a:lnTo>
                    <a:pt x="247" y="70"/>
                  </a:lnTo>
                  <a:lnTo>
                    <a:pt x="247" y="71"/>
                  </a:lnTo>
                  <a:lnTo>
                    <a:pt x="246" y="71"/>
                  </a:lnTo>
                  <a:lnTo>
                    <a:pt x="245" y="72"/>
                  </a:lnTo>
                  <a:lnTo>
                    <a:pt x="244" y="72"/>
                  </a:lnTo>
                  <a:lnTo>
                    <a:pt x="243" y="72"/>
                  </a:lnTo>
                  <a:lnTo>
                    <a:pt x="242" y="72"/>
                  </a:lnTo>
                  <a:lnTo>
                    <a:pt x="241" y="72"/>
                  </a:lnTo>
                  <a:lnTo>
                    <a:pt x="239" y="72"/>
                  </a:lnTo>
                  <a:lnTo>
                    <a:pt x="237" y="72"/>
                  </a:lnTo>
                  <a:lnTo>
                    <a:pt x="235" y="71"/>
                  </a:lnTo>
                  <a:lnTo>
                    <a:pt x="233" y="71"/>
                  </a:lnTo>
                  <a:lnTo>
                    <a:pt x="232" y="71"/>
                  </a:lnTo>
                  <a:lnTo>
                    <a:pt x="231" y="71"/>
                  </a:lnTo>
                  <a:lnTo>
                    <a:pt x="230" y="72"/>
                  </a:lnTo>
                  <a:lnTo>
                    <a:pt x="229" y="72"/>
                  </a:lnTo>
                  <a:lnTo>
                    <a:pt x="228" y="73"/>
                  </a:lnTo>
                  <a:lnTo>
                    <a:pt x="226" y="75"/>
                  </a:lnTo>
                  <a:lnTo>
                    <a:pt x="223" y="78"/>
                  </a:lnTo>
                  <a:lnTo>
                    <a:pt x="219" y="83"/>
                  </a:lnTo>
                  <a:lnTo>
                    <a:pt x="217" y="84"/>
                  </a:lnTo>
                  <a:lnTo>
                    <a:pt x="216" y="85"/>
                  </a:lnTo>
                  <a:lnTo>
                    <a:pt x="214" y="87"/>
                  </a:lnTo>
                  <a:lnTo>
                    <a:pt x="213" y="88"/>
                  </a:lnTo>
                  <a:lnTo>
                    <a:pt x="211" y="88"/>
                  </a:lnTo>
                  <a:lnTo>
                    <a:pt x="208" y="89"/>
                  </a:lnTo>
                  <a:lnTo>
                    <a:pt x="207" y="90"/>
                  </a:lnTo>
                  <a:lnTo>
                    <a:pt x="205" y="91"/>
                  </a:lnTo>
                  <a:lnTo>
                    <a:pt x="204" y="92"/>
                  </a:lnTo>
                  <a:lnTo>
                    <a:pt x="203" y="93"/>
                  </a:lnTo>
                  <a:lnTo>
                    <a:pt x="202" y="94"/>
                  </a:lnTo>
                  <a:lnTo>
                    <a:pt x="198" y="97"/>
                  </a:lnTo>
                  <a:lnTo>
                    <a:pt x="197" y="98"/>
                  </a:lnTo>
                  <a:lnTo>
                    <a:pt x="196" y="99"/>
                  </a:lnTo>
                  <a:lnTo>
                    <a:pt x="193" y="101"/>
                  </a:lnTo>
                  <a:lnTo>
                    <a:pt x="192" y="102"/>
                  </a:lnTo>
                  <a:lnTo>
                    <a:pt x="190" y="104"/>
                  </a:lnTo>
                  <a:lnTo>
                    <a:pt x="187" y="108"/>
                  </a:lnTo>
                  <a:lnTo>
                    <a:pt x="180" y="116"/>
                  </a:lnTo>
                  <a:lnTo>
                    <a:pt x="178" y="119"/>
                  </a:lnTo>
                  <a:lnTo>
                    <a:pt x="177" y="121"/>
                  </a:lnTo>
                  <a:lnTo>
                    <a:pt x="177" y="122"/>
                  </a:lnTo>
                  <a:lnTo>
                    <a:pt x="176" y="123"/>
                  </a:lnTo>
                  <a:lnTo>
                    <a:pt x="176" y="125"/>
                  </a:lnTo>
                  <a:lnTo>
                    <a:pt x="175" y="128"/>
                  </a:lnTo>
                  <a:lnTo>
                    <a:pt x="175" y="132"/>
                  </a:lnTo>
                  <a:lnTo>
                    <a:pt x="175" y="134"/>
                  </a:lnTo>
                  <a:lnTo>
                    <a:pt x="174" y="135"/>
                  </a:lnTo>
                  <a:lnTo>
                    <a:pt x="174" y="136"/>
                  </a:lnTo>
                  <a:lnTo>
                    <a:pt x="173" y="138"/>
                  </a:lnTo>
                  <a:lnTo>
                    <a:pt x="171" y="143"/>
                  </a:lnTo>
                  <a:lnTo>
                    <a:pt x="171" y="145"/>
                  </a:lnTo>
                  <a:lnTo>
                    <a:pt x="170" y="146"/>
                  </a:lnTo>
                  <a:lnTo>
                    <a:pt x="170" y="148"/>
                  </a:lnTo>
                  <a:lnTo>
                    <a:pt x="170" y="150"/>
                  </a:lnTo>
                  <a:lnTo>
                    <a:pt x="170" y="152"/>
                  </a:lnTo>
                  <a:lnTo>
                    <a:pt x="170" y="159"/>
                  </a:lnTo>
                  <a:lnTo>
                    <a:pt x="170" y="165"/>
                  </a:lnTo>
                  <a:lnTo>
                    <a:pt x="170" y="168"/>
                  </a:lnTo>
                  <a:lnTo>
                    <a:pt x="170" y="170"/>
                  </a:lnTo>
                  <a:lnTo>
                    <a:pt x="170" y="172"/>
                  </a:lnTo>
                  <a:lnTo>
                    <a:pt x="170" y="173"/>
                  </a:lnTo>
                  <a:lnTo>
                    <a:pt x="169" y="175"/>
                  </a:lnTo>
                  <a:lnTo>
                    <a:pt x="168" y="177"/>
                  </a:lnTo>
                  <a:lnTo>
                    <a:pt x="168" y="178"/>
                  </a:lnTo>
                  <a:lnTo>
                    <a:pt x="167" y="180"/>
                  </a:lnTo>
                  <a:lnTo>
                    <a:pt x="166" y="182"/>
                  </a:lnTo>
                  <a:lnTo>
                    <a:pt x="165" y="183"/>
                  </a:lnTo>
                  <a:lnTo>
                    <a:pt x="164" y="184"/>
                  </a:lnTo>
                  <a:lnTo>
                    <a:pt x="156" y="193"/>
                  </a:lnTo>
                  <a:lnTo>
                    <a:pt x="154" y="196"/>
                  </a:lnTo>
                  <a:lnTo>
                    <a:pt x="153" y="198"/>
                  </a:lnTo>
                  <a:lnTo>
                    <a:pt x="151" y="200"/>
                  </a:lnTo>
                  <a:lnTo>
                    <a:pt x="150" y="202"/>
                  </a:lnTo>
                  <a:lnTo>
                    <a:pt x="149" y="206"/>
                  </a:lnTo>
                  <a:lnTo>
                    <a:pt x="148" y="207"/>
                  </a:lnTo>
                  <a:lnTo>
                    <a:pt x="148" y="208"/>
                  </a:lnTo>
                  <a:lnTo>
                    <a:pt x="147" y="210"/>
                  </a:lnTo>
                  <a:lnTo>
                    <a:pt x="147" y="211"/>
                  </a:lnTo>
                  <a:lnTo>
                    <a:pt x="147" y="213"/>
                  </a:lnTo>
                  <a:lnTo>
                    <a:pt x="146" y="218"/>
                  </a:lnTo>
                  <a:lnTo>
                    <a:pt x="145" y="223"/>
                  </a:lnTo>
                  <a:lnTo>
                    <a:pt x="145" y="224"/>
                  </a:lnTo>
                  <a:lnTo>
                    <a:pt x="145" y="225"/>
                  </a:lnTo>
                  <a:lnTo>
                    <a:pt x="146" y="226"/>
                  </a:lnTo>
                  <a:lnTo>
                    <a:pt x="146" y="227"/>
                  </a:lnTo>
                  <a:lnTo>
                    <a:pt x="146" y="227"/>
                  </a:lnTo>
                  <a:lnTo>
                    <a:pt x="146" y="228"/>
                  </a:lnTo>
                  <a:lnTo>
                    <a:pt x="147" y="229"/>
                  </a:lnTo>
                  <a:lnTo>
                    <a:pt x="148" y="230"/>
                  </a:lnTo>
                  <a:lnTo>
                    <a:pt x="149" y="232"/>
                  </a:lnTo>
                  <a:lnTo>
                    <a:pt x="155" y="238"/>
                  </a:lnTo>
                  <a:lnTo>
                    <a:pt x="156" y="239"/>
                  </a:lnTo>
                  <a:lnTo>
                    <a:pt x="157" y="241"/>
                  </a:lnTo>
                  <a:lnTo>
                    <a:pt x="157" y="241"/>
                  </a:lnTo>
                  <a:lnTo>
                    <a:pt x="158" y="242"/>
                  </a:lnTo>
                  <a:lnTo>
                    <a:pt x="158" y="243"/>
                  </a:lnTo>
                  <a:lnTo>
                    <a:pt x="158" y="244"/>
                  </a:lnTo>
                  <a:lnTo>
                    <a:pt x="159" y="245"/>
                  </a:lnTo>
                  <a:lnTo>
                    <a:pt x="159" y="246"/>
                  </a:lnTo>
                  <a:lnTo>
                    <a:pt x="159" y="247"/>
                  </a:lnTo>
                  <a:lnTo>
                    <a:pt x="159" y="248"/>
                  </a:lnTo>
                  <a:lnTo>
                    <a:pt x="159" y="249"/>
                  </a:lnTo>
                  <a:lnTo>
                    <a:pt x="158" y="251"/>
                  </a:lnTo>
                  <a:lnTo>
                    <a:pt x="158" y="252"/>
                  </a:lnTo>
                  <a:lnTo>
                    <a:pt x="157" y="254"/>
                  </a:lnTo>
                  <a:lnTo>
                    <a:pt x="156" y="256"/>
                  </a:lnTo>
                  <a:lnTo>
                    <a:pt x="155" y="257"/>
                  </a:lnTo>
                  <a:lnTo>
                    <a:pt x="152" y="261"/>
                  </a:lnTo>
                  <a:lnTo>
                    <a:pt x="150" y="263"/>
                  </a:lnTo>
                  <a:lnTo>
                    <a:pt x="148" y="265"/>
                  </a:lnTo>
                  <a:lnTo>
                    <a:pt x="148" y="266"/>
                  </a:lnTo>
                  <a:lnTo>
                    <a:pt x="148" y="267"/>
                  </a:lnTo>
                  <a:lnTo>
                    <a:pt x="147" y="268"/>
                  </a:lnTo>
                  <a:lnTo>
                    <a:pt x="147" y="270"/>
                  </a:lnTo>
                  <a:lnTo>
                    <a:pt x="147" y="271"/>
                  </a:lnTo>
                  <a:lnTo>
                    <a:pt x="147" y="273"/>
                  </a:lnTo>
                  <a:lnTo>
                    <a:pt x="147" y="274"/>
                  </a:lnTo>
                  <a:lnTo>
                    <a:pt x="147" y="276"/>
                  </a:lnTo>
                  <a:lnTo>
                    <a:pt x="147" y="277"/>
                  </a:lnTo>
                  <a:lnTo>
                    <a:pt x="146" y="279"/>
                  </a:lnTo>
                  <a:lnTo>
                    <a:pt x="145" y="281"/>
                  </a:lnTo>
                  <a:lnTo>
                    <a:pt x="143" y="286"/>
                  </a:lnTo>
                  <a:lnTo>
                    <a:pt x="142" y="288"/>
                  </a:lnTo>
                  <a:lnTo>
                    <a:pt x="142" y="289"/>
                  </a:lnTo>
                  <a:lnTo>
                    <a:pt x="142" y="290"/>
                  </a:lnTo>
                  <a:lnTo>
                    <a:pt x="142" y="292"/>
                  </a:lnTo>
                  <a:lnTo>
                    <a:pt x="142" y="292"/>
                  </a:lnTo>
                  <a:lnTo>
                    <a:pt x="142" y="293"/>
                  </a:lnTo>
                  <a:lnTo>
                    <a:pt x="142" y="294"/>
                  </a:lnTo>
                  <a:lnTo>
                    <a:pt x="142" y="295"/>
                  </a:lnTo>
                  <a:lnTo>
                    <a:pt x="143" y="296"/>
                  </a:lnTo>
                  <a:lnTo>
                    <a:pt x="144" y="298"/>
                  </a:lnTo>
                  <a:lnTo>
                    <a:pt x="145" y="300"/>
                  </a:lnTo>
                  <a:lnTo>
                    <a:pt x="146" y="301"/>
                  </a:lnTo>
                  <a:lnTo>
                    <a:pt x="146" y="302"/>
                  </a:lnTo>
                  <a:lnTo>
                    <a:pt x="149" y="305"/>
                  </a:lnTo>
                  <a:lnTo>
                    <a:pt x="151" y="308"/>
                  </a:lnTo>
                  <a:lnTo>
                    <a:pt x="152" y="309"/>
                  </a:lnTo>
                  <a:lnTo>
                    <a:pt x="154" y="311"/>
                  </a:lnTo>
                  <a:lnTo>
                    <a:pt x="154" y="311"/>
                  </a:lnTo>
                  <a:lnTo>
                    <a:pt x="155" y="312"/>
                  </a:lnTo>
                  <a:lnTo>
                    <a:pt x="156" y="312"/>
                  </a:lnTo>
                  <a:lnTo>
                    <a:pt x="157" y="312"/>
                  </a:lnTo>
                  <a:lnTo>
                    <a:pt x="158" y="312"/>
                  </a:lnTo>
                  <a:lnTo>
                    <a:pt x="159" y="312"/>
                  </a:lnTo>
                  <a:lnTo>
                    <a:pt x="160" y="312"/>
                  </a:lnTo>
                  <a:lnTo>
                    <a:pt x="164" y="312"/>
                  </a:lnTo>
                  <a:lnTo>
                    <a:pt x="165" y="311"/>
                  </a:lnTo>
                  <a:lnTo>
                    <a:pt x="167" y="311"/>
                  </a:lnTo>
                  <a:lnTo>
                    <a:pt x="168" y="310"/>
                  </a:lnTo>
                  <a:lnTo>
                    <a:pt x="169" y="310"/>
                  </a:lnTo>
                  <a:lnTo>
                    <a:pt x="169" y="310"/>
                  </a:lnTo>
                  <a:lnTo>
                    <a:pt x="170" y="310"/>
                  </a:lnTo>
                  <a:lnTo>
                    <a:pt x="170" y="311"/>
                  </a:lnTo>
                  <a:lnTo>
                    <a:pt x="170" y="311"/>
                  </a:lnTo>
                  <a:lnTo>
                    <a:pt x="170" y="312"/>
                  </a:lnTo>
                  <a:lnTo>
                    <a:pt x="171" y="313"/>
                  </a:lnTo>
                  <a:lnTo>
                    <a:pt x="171" y="314"/>
                  </a:lnTo>
                  <a:lnTo>
                    <a:pt x="170" y="317"/>
                  </a:lnTo>
                  <a:lnTo>
                    <a:pt x="170" y="321"/>
                  </a:lnTo>
                  <a:lnTo>
                    <a:pt x="170" y="323"/>
                  </a:lnTo>
                  <a:lnTo>
                    <a:pt x="169" y="324"/>
                  </a:lnTo>
                  <a:lnTo>
                    <a:pt x="170" y="326"/>
                  </a:lnTo>
                  <a:lnTo>
                    <a:pt x="170" y="326"/>
                  </a:lnTo>
                  <a:lnTo>
                    <a:pt x="170" y="327"/>
                  </a:lnTo>
                  <a:lnTo>
                    <a:pt x="171" y="328"/>
                  </a:lnTo>
                  <a:lnTo>
                    <a:pt x="171" y="329"/>
                  </a:lnTo>
                  <a:lnTo>
                    <a:pt x="172" y="329"/>
                  </a:lnTo>
                  <a:lnTo>
                    <a:pt x="172" y="329"/>
                  </a:lnTo>
                  <a:lnTo>
                    <a:pt x="173" y="329"/>
                  </a:lnTo>
                  <a:lnTo>
                    <a:pt x="174" y="330"/>
                  </a:lnTo>
                  <a:lnTo>
                    <a:pt x="175" y="330"/>
                  </a:lnTo>
                  <a:lnTo>
                    <a:pt x="180" y="329"/>
                  </a:lnTo>
                  <a:lnTo>
                    <a:pt x="185" y="329"/>
                  </a:lnTo>
                  <a:lnTo>
                    <a:pt x="186" y="329"/>
                  </a:lnTo>
                  <a:lnTo>
                    <a:pt x="187" y="329"/>
                  </a:lnTo>
                  <a:lnTo>
                    <a:pt x="188" y="329"/>
                  </a:lnTo>
                  <a:lnTo>
                    <a:pt x="189" y="328"/>
                  </a:lnTo>
                  <a:lnTo>
                    <a:pt x="189" y="327"/>
                  </a:lnTo>
                  <a:lnTo>
                    <a:pt x="191" y="325"/>
                  </a:lnTo>
                  <a:lnTo>
                    <a:pt x="192" y="324"/>
                  </a:lnTo>
                  <a:lnTo>
                    <a:pt x="193" y="323"/>
                  </a:lnTo>
                  <a:lnTo>
                    <a:pt x="194" y="322"/>
                  </a:lnTo>
                  <a:lnTo>
                    <a:pt x="195" y="320"/>
                  </a:lnTo>
                  <a:lnTo>
                    <a:pt x="200" y="317"/>
                  </a:lnTo>
                  <a:lnTo>
                    <a:pt x="204" y="314"/>
                  </a:lnTo>
                  <a:lnTo>
                    <a:pt x="206" y="312"/>
                  </a:lnTo>
                  <a:lnTo>
                    <a:pt x="209" y="310"/>
                  </a:lnTo>
                  <a:lnTo>
                    <a:pt x="210" y="309"/>
                  </a:lnTo>
                  <a:lnTo>
                    <a:pt x="211" y="309"/>
                  </a:lnTo>
                  <a:lnTo>
                    <a:pt x="212" y="308"/>
                  </a:lnTo>
                  <a:lnTo>
                    <a:pt x="215" y="307"/>
                  </a:lnTo>
                  <a:lnTo>
                    <a:pt x="217" y="306"/>
                  </a:lnTo>
                  <a:lnTo>
                    <a:pt x="218" y="306"/>
                  </a:lnTo>
                  <a:lnTo>
                    <a:pt x="219" y="305"/>
                  </a:lnTo>
                  <a:lnTo>
                    <a:pt x="221" y="305"/>
                  </a:lnTo>
                  <a:lnTo>
                    <a:pt x="224" y="305"/>
                  </a:lnTo>
                  <a:lnTo>
                    <a:pt x="226" y="304"/>
                  </a:lnTo>
                  <a:lnTo>
                    <a:pt x="227" y="304"/>
                  </a:lnTo>
                  <a:lnTo>
                    <a:pt x="228" y="305"/>
                  </a:lnTo>
                  <a:lnTo>
                    <a:pt x="229" y="305"/>
                  </a:lnTo>
                  <a:lnTo>
                    <a:pt x="230" y="305"/>
                  </a:lnTo>
                  <a:lnTo>
                    <a:pt x="231" y="306"/>
                  </a:lnTo>
                  <a:lnTo>
                    <a:pt x="232" y="307"/>
                  </a:lnTo>
                  <a:lnTo>
                    <a:pt x="233" y="307"/>
                  </a:lnTo>
                  <a:lnTo>
                    <a:pt x="234" y="308"/>
                  </a:lnTo>
                  <a:lnTo>
                    <a:pt x="234" y="309"/>
                  </a:lnTo>
                  <a:lnTo>
                    <a:pt x="235" y="310"/>
                  </a:lnTo>
                  <a:lnTo>
                    <a:pt x="235" y="312"/>
                  </a:lnTo>
                  <a:lnTo>
                    <a:pt x="235" y="313"/>
                  </a:lnTo>
                  <a:lnTo>
                    <a:pt x="235" y="313"/>
                  </a:lnTo>
                  <a:lnTo>
                    <a:pt x="235" y="314"/>
                  </a:lnTo>
                  <a:lnTo>
                    <a:pt x="235" y="317"/>
                  </a:lnTo>
                  <a:lnTo>
                    <a:pt x="234" y="320"/>
                  </a:lnTo>
                  <a:lnTo>
                    <a:pt x="233" y="326"/>
                  </a:lnTo>
                  <a:lnTo>
                    <a:pt x="233" y="329"/>
                  </a:lnTo>
                  <a:lnTo>
                    <a:pt x="233" y="331"/>
                  </a:lnTo>
                  <a:lnTo>
                    <a:pt x="233" y="332"/>
                  </a:lnTo>
                  <a:lnTo>
                    <a:pt x="233" y="333"/>
                  </a:lnTo>
                  <a:lnTo>
                    <a:pt x="233" y="335"/>
                  </a:lnTo>
                  <a:lnTo>
                    <a:pt x="234" y="336"/>
                  </a:lnTo>
                  <a:lnTo>
                    <a:pt x="235" y="338"/>
                  </a:lnTo>
                  <a:lnTo>
                    <a:pt x="236" y="340"/>
                  </a:lnTo>
                  <a:lnTo>
                    <a:pt x="237" y="341"/>
                  </a:lnTo>
                  <a:lnTo>
                    <a:pt x="238" y="342"/>
                  </a:lnTo>
                  <a:lnTo>
                    <a:pt x="239" y="343"/>
                  </a:lnTo>
                  <a:lnTo>
                    <a:pt x="240" y="343"/>
                  </a:lnTo>
                  <a:lnTo>
                    <a:pt x="240" y="344"/>
                  </a:lnTo>
                  <a:lnTo>
                    <a:pt x="241" y="344"/>
                  </a:lnTo>
                  <a:lnTo>
                    <a:pt x="241" y="343"/>
                  </a:lnTo>
                  <a:lnTo>
                    <a:pt x="242" y="343"/>
                  </a:lnTo>
                  <a:lnTo>
                    <a:pt x="242" y="343"/>
                  </a:lnTo>
                  <a:lnTo>
                    <a:pt x="243" y="343"/>
                  </a:lnTo>
                  <a:lnTo>
                    <a:pt x="244" y="341"/>
                  </a:lnTo>
                  <a:lnTo>
                    <a:pt x="245" y="338"/>
                  </a:lnTo>
                  <a:lnTo>
                    <a:pt x="246" y="337"/>
                  </a:lnTo>
                  <a:lnTo>
                    <a:pt x="247" y="337"/>
                  </a:lnTo>
                  <a:lnTo>
                    <a:pt x="250" y="333"/>
                  </a:lnTo>
                  <a:lnTo>
                    <a:pt x="251" y="333"/>
                  </a:lnTo>
                  <a:lnTo>
                    <a:pt x="251" y="332"/>
                  </a:lnTo>
                  <a:lnTo>
                    <a:pt x="252" y="331"/>
                  </a:lnTo>
                  <a:lnTo>
                    <a:pt x="253" y="329"/>
                  </a:lnTo>
                  <a:lnTo>
                    <a:pt x="253" y="328"/>
                  </a:lnTo>
                  <a:lnTo>
                    <a:pt x="254" y="327"/>
                  </a:lnTo>
                  <a:lnTo>
                    <a:pt x="254" y="327"/>
                  </a:lnTo>
                  <a:lnTo>
                    <a:pt x="255" y="326"/>
                  </a:lnTo>
                  <a:lnTo>
                    <a:pt x="256" y="326"/>
                  </a:lnTo>
                  <a:lnTo>
                    <a:pt x="258" y="324"/>
                  </a:lnTo>
                  <a:lnTo>
                    <a:pt x="259" y="324"/>
                  </a:lnTo>
                  <a:lnTo>
                    <a:pt x="260" y="323"/>
                  </a:lnTo>
                  <a:lnTo>
                    <a:pt x="261" y="323"/>
                  </a:lnTo>
                  <a:lnTo>
                    <a:pt x="261" y="322"/>
                  </a:lnTo>
                  <a:lnTo>
                    <a:pt x="262" y="322"/>
                  </a:lnTo>
                  <a:lnTo>
                    <a:pt x="262" y="322"/>
                  </a:lnTo>
                  <a:lnTo>
                    <a:pt x="263" y="323"/>
                  </a:lnTo>
                  <a:lnTo>
                    <a:pt x="264" y="323"/>
                  </a:lnTo>
                  <a:lnTo>
                    <a:pt x="265" y="323"/>
                  </a:lnTo>
                  <a:lnTo>
                    <a:pt x="265" y="323"/>
                  </a:lnTo>
                  <a:lnTo>
                    <a:pt x="266" y="323"/>
                  </a:lnTo>
                  <a:lnTo>
                    <a:pt x="267" y="323"/>
                  </a:lnTo>
                  <a:lnTo>
                    <a:pt x="268" y="322"/>
                  </a:lnTo>
                  <a:lnTo>
                    <a:pt x="268" y="321"/>
                  </a:lnTo>
                  <a:lnTo>
                    <a:pt x="270" y="320"/>
                  </a:lnTo>
                  <a:lnTo>
                    <a:pt x="271" y="319"/>
                  </a:lnTo>
                  <a:lnTo>
                    <a:pt x="271" y="318"/>
                  </a:lnTo>
                  <a:lnTo>
                    <a:pt x="271" y="318"/>
                  </a:lnTo>
                  <a:lnTo>
                    <a:pt x="272" y="317"/>
                  </a:lnTo>
                  <a:lnTo>
                    <a:pt x="272" y="316"/>
                  </a:lnTo>
                  <a:lnTo>
                    <a:pt x="272" y="314"/>
                  </a:lnTo>
                  <a:lnTo>
                    <a:pt x="272" y="313"/>
                  </a:lnTo>
                  <a:lnTo>
                    <a:pt x="271" y="312"/>
                  </a:lnTo>
                  <a:lnTo>
                    <a:pt x="269" y="302"/>
                  </a:lnTo>
                  <a:lnTo>
                    <a:pt x="269" y="300"/>
                  </a:lnTo>
                  <a:lnTo>
                    <a:pt x="269" y="299"/>
                  </a:lnTo>
                  <a:lnTo>
                    <a:pt x="269" y="298"/>
                  </a:lnTo>
                  <a:lnTo>
                    <a:pt x="269" y="297"/>
                  </a:lnTo>
                  <a:lnTo>
                    <a:pt x="270" y="297"/>
                  </a:lnTo>
                  <a:lnTo>
                    <a:pt x="270" y="296"/>
                  </a:lnTo>
                  <a:lnTo>
                    <a:pt x="271" y="296"/>
                  </a:lnTo>
                  <a:lnTo>
                    <a:pt x="272" y="296"/>
                  </a:lnTo>
                  <a:lnTo>
                    <a:pt x="273" y="296"/>
                  </a:lnTo>
                  <a:lnTo>
                    <a:pt x="275" y="296"/>
                  </a:lnTo>
                  <a:lnTo>
                    <a:pt x="276" y="296"/>
                  </a:lnTo>
                  <a:lnTo>
                    <a:pt x="276" y="297"/>
                  </a:lnTo>
                  <a:lnTo>
                    <a:pt x="276" y="297"/>
                  </a:lnTo>
                  <a:lnTo>
                    <a:pt x="277" y="298"/>
                  </a:lnTo>
                  <a:lnTo>
                    <a:pt x="277" y="299"/>
                  </a:lnTo>
                  <a:lnTo>
                    <a:pt x="279" y="302"/>
                  </a:lnTo>
                  <a:lnTo>
                    <a:pt x="281" y="306"/>
                  </a:lnTo>
                  <a:lnTo>
                    <a:pt x="282" y="308"/>
                  </a:lnTo>
                  <a:lnTo>
                    <a:pt x="283" y="310"/>
                  </a:lnTo>
                  <a:lnTo>
                    <a:pt x="283" y="312"/>
                  </a:lnTo>
                  <a:lnTo>
                    <a:pt x="283" y="314"/>
                  </a:lnTo>
                  <a:lnTo>
                    <a:pt x="283" y="317"/>
                  </a:lnTo>
                  <a:lnTo>
                    <a:pt x="283" y="318"/>
                  </a:lnTo>
                  <a:lnTo>
                    <a:pt x="284" y="320"/>
                  </a:lnTo>
                  <a:lnTo>
                    <a:pt x="284" y="321"/>
                  </a:lnTo>
                  <a:lnTo>
                    <a:pt x="285" y="324"/>
                  </a:lnTo>
                  <a:lnTo>
                    <a:pt x="286" y="325"/>
                  </a:lnTo>
                  <a:lnTo>
                    <a:pt x="288" y="329"/>
                  </a:lnTo>
                  <a:lnTo>
                    <a:pt x="288" y="330"/>
                  </a:lnTo>
                  <a:lnTo>
                    <a:pt x="289" y="331"/>
                  </a:lnTo>
                  <a:lnTo>
                    <a:pt x="290" y="332"/>
                  </a:lnTo>
                  <a:lnTo>
                    <a:pt x="290" y="333"/>
                  </a:lnTo>
                  <a:lnTo>
                    <a:pt x="290" y="334"/>
                  </a:lnTo>
                  <a:lnTo>
                    <a:pt x="290" y="335"/>
                  </a:lnTo>
                  <a:lnTo>
                    <a:pt x="291" y="337"/>
                  </a:lnTo>
                  <a:lnTo>
                    <a:pt x="291" y="339"/>
                  </a:lnTo>
                  <a:lnTo>
                    <a:pt x="291" y="340"/>
                  </a:lnTo>
                  <a:lnTo>
                    <a:pt x="292" y="341"/>
                  </a:lnTo>
                  <a:lnTo>
                    <a:pt x="292" y="342"/>
                  </a:lnTo>
                  <a:lnTo>
                    <a:pt x="293" y="343"/>
                  </a:lnTo>
                  <a:lnTo>
                    <a:pt x="297" y="347"/>
                  </a:lnTo>
                  <a:lnTo>
                    <a:pt x="298" y="348"/>
                  </a:lnTo>
                  <a:lnTo>
                    <a:pt x="299" y="350"/>
                  </a:lnTo>
                  <a:lnTo>
                    <a:pt x="300" y="352"/>
                  </a:lnTo>
                  <a:lnTo>
                    <a:pt x="301" y="354"/>
                  </a:lnTo>
                  <a:lnTo>
                    <a:pt x="302" y="355"/>
                  </a:lnTo>
                  <a:lnTo>
                    <a:pt x="303" y="356"/>
                  </a:lnTo>
                  <a:lnTo>
                    <a:pt x="304" y="357"/>
                  </a:lnTo>
                  <a:lnTo>
                    <a:pt x="306" y="358"/>
                  </a:lnTo>
                  <a:lnTo>
                    <a:pt x="306" y="358"/>
                  </a:lnTo>
                  <a:lnTo>
                    <a:pt x="309" y="359"/>
                  </a:lnTo>
                  <a:lnTo>
                    <a:pt x="310" y="360"/>
                  </a:lnTo>
                  <a:lnTo>
                    <a:pt x="311" y="361"/>
                  </a:lnTo>
                  <a:lnTo>
                    <a:pt x="313" y="362"/>
                  </a:lnTo>
                  <a:lnTo>
                    <a:pt x="315" y="364"/>
                  </a:lnTo>
                  <a:lnTo>
                    <a:pt x="316" y="365"/>
                  </a:lnTo>
                  <a:lnTo>
                    <a:pt x="318" y="366"/>
                  </a:lnTo>
                  <a:lnTo>
                    <a:pt x="319" y="367"/>
                  </a:lnTo>
                  <a:lnTo>
                    <a:pt x="325" y="370"/>
                  </a:lnTo>
                  <a:lnTo>
                    <a:pt x="328" y="371"/>
                  </a:lnTo>
                  <a:lnTo>
                    <a:pt x="329" y="371"/>
                  </a:lnTo>
                  <a:lnTo>
                    <a:pt x="330" y="371"/>
                  </a:lnTo>
                  <a:lnTo>
                    <a:pt x="335" y="372"/>
                  </a:lnTo>
                  <a:lnTo>
                    <a:pt x="336" y="372"/>
                  </a:lnTo>
                  <a:lnTo>
                    <a:pt x="337" y="372"/>
                  </a:lnTo>
                  <a:lnTo>
                    <a:pt x="338" y="372"/>
                  </a:lnTo>
                  <a:lnTo>
                    <a:pt x="339" y="372"/>
                  </a:lnTo>
                  <a:lnTo>
                    <a:pt x="340" y="372"/>
                  </a:lnTo>
                  <a:lnTo>
                    <a:pt x="343" y="370"/>
                  </a:lnTo>
                  <a:lnTo>
                    <a:pt x="346" y="369"/>
                  </a:lnTo>
                  <a:lnTo>
                    <a:pt x="348" y="368"/>
                  </a:lnTo>
                  <a:lnTo>
                    <a:pt x="350" y="368"/>
                  </a:lnTo>
                  <a:lnTo>
                    <a:pt x="357" y="365"/>
                  </a:lnTo>
                  <a:lnTo>
                    <a:pt x="359" y="365"/>
                  </a:lnTo>
                  <a:lnTo>
                    <a:pt x="363" y="364"/>
                  </a:lnTo>
                  <a:lnTo>
                    <a:pt x="364" y="364"/>
                  </a:lnTo>
                  <a:lnTo>
                    <a:pt x="364" y="364"/>
                  </a:lnTo>
                  <a:lnTo>
                    <a:pt x="365" y="364"/>
                  </a:lnTo>
                  <a:lnTo>
                    <a:pt x="366" y="364"/>
                  </a:lnTo>
                  <a:lnTo>
                    <a:pt x="367" y="364"/>
                  </a:lnTo>
                  <a:lnTo>
                    <a:pt x="367" y="365"/>
                  </a:lnTo>
                  <a:lnTo>
                    <a:pt x="368" y="365"/>
                  </a:lnTo>
                  <a:lnTo>
                    <a:pt x="369" y="365"/>
                  </a:lnTo>
                  <a:lnTo>
                    <a:pt x="370" y="366"/>
                  </a:lnTo>
                  <a:lnTo>
                    <a:pt x="371" y="368"/>
                  </a:lnTo>
                  <a:lnTo>
                    <a:pt x="371" y="369"/>
                  </a:lnTo>
                  <a:lnTo>
                    <a:pt x="372" y="370"/>
                  </a:lnTo>
                  <a:lnTo>
                    <a:pt x="373" y="372"/>
                  </a:lnTo>
                  <a:lnTo>
                    <a:pt x="373" y="374"/>
                  </a:lnTo>
                  <a:lnTo>
                    <a:pt x="374" y="377"/>
                  </a:lnTo>
                  <a:lnTo>
                    <a:pt x="374" y="379"/>
                  </a:lnTo>
                  <a:lnTo>
                    <a:pt x="374" y="380"/>
                  </a:lnTo>
                  <a:lnTo>
                    <a:pt x="375" y="382"/>
                  </a:lnTo>
                  <a:lnTo>
                    <a:pt x="374" y="384"/>
                  </a:lnTo>
                  <a:lnTo>
                    <a:pt x="374" y="385"/>
                  </a:lnTo>
                  <a:lnTo>
                    <a:pt x="374" y="387"/>
                  </a:lnTo>
                  <a:lnTo>
                    <a:pt x="374" y="388"/>
                  </a:lnTo>
                  <a:lnTo>
                    <a:pt x="372" y="394"/>
                  </a:lnTo>
                  <a:lnTo>
                    <a:pt x="372" y="397"/>
                  </a:lnTo>
                  <a:lnTo>
                    <a:pt x="372" y="398"/>
                  </a:lnTo>
                  <a:lnTo>
                    <a:pt x="372" y="400"/>
                  </a:lnTo>
                  <a:lnTo>
                    <a:pt x="371" y="401"/>
                  </a:lnTo>
                  <a:lnTo>
                    <a:pt x="371" y="403"/>
                  </a:lnTo>
                  <a:lnTo>
                    <a:pt x="372" y="405"/>
                  </a:lnTo>
                  <a:lnTo>
                    <a:pt x="372" y="407"/>
                  </a:lnTo>
                  <a:lnTo>
                    <a:pt x="372" y="409"/>
                  </a:lnTo>
                  <a:lnTo>
                    <a:pt x="373" y="411"/>
                  </a:lnTo>
                  <a:lnTo>
                    <a:pt x="373" y="413"/>
                  </a:lnTo>
                  <a:lnTo>
                    <a:pt x="374" y="415"/>
                  </a:lnTo>
                  <a:lnTo>
                    <a:pt x="375" y="416"/>
                  </a:lnTo>
                  <a:lnTo>
                    <a:pt x="376" y="417"/>
                  </a:lnTo>
                  <a:lnTo>
                    <a:pt x="376" y="418"/>
                  </a:lnTo>
                  <a:lnTo>
                    <a:pt x="377" y="419"/>
                  </a:lnTo>
                  <a:lnTo>
                    <a:pt x="379" y="420"/>
                  </a:lnTo>
                  <a:lnTo>
                    <a:pt x="380" y="421"/>
                  </a:lnTo>
                  <a:lnTo>
                    <a:pt x="382" y="422"/>
                  </a:lnTo>
                  <a:lnTo>
                    <a:pt x="383" y="423"/>
                  </a:lnTo>
                  <a:lnTo>
                    <a:pt x="385" y="424"/>
                  </a:lnTo>
                  <a:lnTo>
                    <a:pt x="386" y="424"/>
                  </a:lnTo>
                  <a:lnTo>
                    <a:pt x="387" y="424"/>
                  </a:lnTo>
                  <a:lnTo>
                    <a:pt x="388" y="424"/>
                  </a:lnTo>
                  <a:lnTo>
                    <a:pt x="389" y="424"/>
                  </a:lnTo>
                  <a:lnTo>
                    <a:pt x="390" y="424"/>
                  </a:lnTo>
                  <a:lnTo>
                    <a:pt x="391" y="424"/>
                  </a:lnTo>
                  <a:lnTo>
                    <a:pt x="391" y="423"/>
                  </a:lnTo>
                  <a:lnTo>
                    <a:pt x="393" y="422"/>
                  </a:lnTo>
                  <a:lnTo>
                    <a:pt x="394" y="422"/>
                  </a:lnTo>
                  <a:lnTo>
                    <a:pt x="394" y="421"/>
                  </a:lnTo>
                  <a:lnTo>
                    <a:pt x="395" y="421"/>
                  </a:lnTo>
                  <a:lnTo>
                    <a:pt x="396" y="421"/>
                  </a:lnTo>
                  <a:lnTo>
                    <a:pt x="396" y="421"/>
                  </a:lnTo>
                  <a:lnTo>
                    <a:pt x="397" y="421"/>
                  </a:lnTo>
                  <a:lnTo>
                    <a:pt x="397" y="422"/>
                  </a:lnTo>
                  <a:lnTo>
                    <a:pt x="398" y="422"/>
                  </a:lnTo>
                  <a:lnTo>
                    <a:pt x="400" y="423"/>
                  </a:lnTo>
                  <a:lnTo>
                    <a:pt x="401" y="424"/>
                  </a:lnTo>
                  <a:lnTo>
                    <a:pt x="402" y="426"/>
                  </a:lnTo>
                  <a:lnTo>
                    <a:pt x="404" y="428"/>
                  </a:lnTo>
                  <a:lnTo>
                    <a:pt x="405" y="430"/>
                  </a:lnTo>
                  <a:lnTo>
                    <a:pt x="406" y="431"/>
                  </a:lnTo>
                  <a:lnTo>
                    <a:pt x="407" y="433"/>
                  </a:lnTo>
                  <a:lnTo>
                    <a:pt x="409" y="437"/>
                  </a:lnTo>
                  <a:lnTo>
                    <a:pt x="410" y="438"/>
                  </a:lnTo>
                  <a:lnTo>
                    <a:pt x="411" y="441"/>
                  </a:lnTo>
                  <a:lnTo>
                    <a:pt x="412" y="442"/>
                  </a:lnTo>
                  <a:lnTo>
                    <a:pt x="413" y="443"/>
                  </a:lnTo>
                  <a:lnTo>
                    <a:pt x="414" y="444"/>
                  </a:lnTo>
                  <a:lnTo>
                    <a:pt x="415" y="444"/>
                  </a:lnTo>
                  <a:lnTo>
                    <a:pt x="425" y="452"/>
                  </a:lnTo>
                  <a:lnTo>
                    <a:pt x="427" y="454"/>
                  </a:lnTo>
                  <a:lnTo>
                    <a:pt x="429" y="455"/>
                  </a:lnTo>
                  <a:lnTo>
                    <a:pt x="434" y="460"/>
                  </a:lnTo>
                  <a:lnTo>
                    <a:pt x="437" y="463"/>
                  </a:lnTo>
                  <a:lnTo>
                    <a:pt x="438" y="465"/>
                  </a:lnTo>
                  <a:lnTo>
                    <a:pt x="441" y="468"/>
                  </a:lnTo>
                  <a:lnTo>
                    <a:pt x="443" y="471"/>
                  </a:lnTo>
                  <a:lnTo>
                    <a:pt x="445" y="474"/>
                  </a:lnTo>
                  <a:lnTo>
                    <a:pt x="447" y="478"/>
                  </a:lnTo>
                  <a:lnTo>
                    <a:pt x="448" y="479"/>
                  </a:lnTo>
                  <a:lnTo>
                    <a:pt x="448" y="481"/>
                  </a:lnTo>
                  <a:lnTo>
                    <a:pt x="448" y="482"/>
                  </a:lnTo>
                  <a:lnTo>
                    <a:pt x="448" y="482"/>
                  </a:lnTo>
                  <a:lnTo>
                    <a:pt x="448" y="483"/>
                  </a:lnTo>
                  <a:lnTo>
                    <a:pt x="448" y="484"/>
                  </a:lnTo>
                  <a:lnTo>
                    <a:pt x="448" y="485"/>
                  </a:lnTo>
                  <a:lnTo>
                    <a:pt x="447" y="487"/>
                  </a:lnTo>
                  <a:lnTo>
                    <a:pt x="446" y="488"/>
                  </a:lnTo>
                  <a:lnTo>
                    <a:pt x="446" y="490"/>
                  </a:lnTo>
                  <a:lnTo>
                    <a:pt x="446" y="491"/>
                  </a:lnTo>
                  <a:lnTo>
                    <a:pt x="446" y="491"/>
                  </a:lnTo>
                  <a:lnTo>
                    <a:pt x="446" y="492"/>
                  </a:lnTo>
                  <a:lnTo>
                    <a:pt x="446" y="494"/>
                  </a:lnTo>
                  <a:lnTo>
                    <a:pt x="447" y="495"/>
                  </a:lnTo>
                  <a:lnTo>
                    <a:pt x="447" y="496"/>
                  </a:lnTo>
                  <a:lnTo>
                    <a:pt x="448" y="497"/>
                  </a:lnTo>
                  <a:lnTo>
                    <a:pt x="449" y="497"/>
                  </a:lnTo>
                  <a:lnTo>
                    <a:pt x="449" y="498"/>
                  </a:lnTo>
                  <a:lnTo>
                    <a:pt x="450" y="498"/>
                  </a:lnTo>
                  <a:lnTo>
                    <a:pt x="451" y="498"/>
                  </a:lnTo>
                  <a:lnTo>
                    <a:pt x="451" y="497"/>
                  </a:lnTo>
                  <a:lnTo>
                    <a:pt x="452" y="497"/>
                  </a:lnTo>
                  <a:lnTo>
                    <a:pt x="455" y="494"/>
                  </a:lnTo>
                  <a:lnTo>
                    <a:pt x="457" y="493"/>
                  </a:lnTo>
                  <a:lnTo>
                    <a:pt x="458" y="492"/>
                  </a:lnTo>
                  <a:lnTo>
                    <a:pt x="459" y="491"/>
                  </a:lnTo>
                  <a:lnTo>
                    <a:pt x="460" y="491"/>
                  </a:lnTo>
                  <a:lnTo>
                    <a:pt x="462" y="491"/>
                  </a:lnTo>
                  <a:lnTo>
                    <a:pt x="463" y="491"/>
                  </a:lnTo>
                  <a:lnTo>
                    <a:pt x="464" y="491"/>
                  </a:lnTo>
                  <a:lnTo>
                    <a:pt x="464" y="491"/>
                  </a:lnTo>
                  <a:lnTo>
                    <a:pt x="465" y="491"/>
                  </a:lnTo>
                  <a:lnTo>
                    <a:pt x="465" y="491"/>
                  </a:lnTo>
                  <a:lnTo>
                    <a:pt x="466" y="491"/>
                  </a:lnTo>
                  <a:lnTo>
                    <a:pt x="466" y="492"/>
                  </a:lnTo>
                  <a:lnTo>
                    <a:pt x="468" y="493"/>
                  </a:lnTo>
                  <a:lnTo>
                    <a:pt x="469" y="495"/>
                  </a:lnTo>
                  <a:lnTo>
                    <a:pt x="470" y="497"/>
                  </a:lnTo>
                  <a:lnTo>
                    <a:pt x="472" y="502"/>
                  </a:lnTo>
                  <a:lnTo>
                    <a:pt x="473" y="505"/>
                  </a:lnTo>
                  <a:lnTo>
                    <a:pt x="474" y="506"/>
                  </a:lnTo>
                  <a:lnTo>
                    <a:pt x="474" y="506"/>
                  </a:lnTo>
                  <a:lnTo>
                    <a:pt x="474" y="507"/>
                  </a:lnTo>
                  <a:lnTo>
                    <a:pt x="474" y="508"/>
                  </a:lnTo>
                  <a:lnTo>
                    <a:pt x="473" y="509"/>
                  </a:lnTo>
                  <a:lnTo>
                    <a:pt x="473" y="510"/>
                  </a:lnTo>
                  <a:lnTo>
                    <a:pt x="472" y="511"/>
                  </a:lnTo>
                  <a:lnTo>
                    <a:pt x="471" y="513"/>
                  </a:lnTo>
                  <a:lnTo>
                    <a:pt x="470" y="516"/>
                  </a:lnTo>
                  <a:lnTo>
                    <a:pt x="468" y="518"/>
                  </a:lnTo>
                  <a:lnTo>
                    <a:pt x="467" y="519"/>
                  </a:lnTo>
                  <a:lnTo>
                    <a:pt x="467" y="519"/>
                  </a:lnTo>
                  <a:lnTo>
                    <a:pt x="466" y="520"/>
                  </a:lnTo>
                  <a:lnTo>
                    <a:pt x="465" y="521"/>
                  </a:lnTo>
                  <a:lnTo>
                    <a:pt x="464" y="521"/>
                  </a:lnTo>
                  <a:lnTo>
                    <a:pt x="463" y="522"/>
                  </a:lnTo>
                  <a:lnTo>
                    <a:pt x="462" y="522"/>
                  </a:lnTo>
                  <a:lnTo>
                    <a:pt x="462" y="522"/>
                  </a:lnTo>
                  <a:lnTo>
                    <a:pt x="461" y="522"/>
                  </a:lnTo>
                  <a:lnTo>
                    <a:pt x="460" y="522"/>
                  </a:lnTo>
                  <a:lnTo>
                    <a:pt x="459" y="522"/>
                  </a:lnTo>
                  <a:lnTo>
                    <a:pt x="458" y="522"/>
                  </a:lnTo>
                  <a:lnTo>
                    <a:pt x="456" y="522"/>
                  </a:lnTo>
                  <a:lnTo>
                    <a:pt x="454" y="521"/>
                  </a:lnTo>
                  <a:lnTo>
                    <a:pt x="450" y="520"/>
                  </a:lnTo>
                  <a:lnTo>
                    <a:pt x="448" y="520"/>
                  </a:lnTo>
                  <a:lnTo>
                    <a:pt x="446" y="520"/>
                  </a:lnTo>
                  <a:lnTo>
                    <a:pt x="445" y="520"/>
                  </a:lnTo>
                  <a:lnTo>
                    <a:pt x="445" y="520"/>
                  </a:lnTo>
                  <a:lnTo>
                    <a:pt x="444" y="520"/>
                  </a:lnTo>
                  <a:lnTo>
                    <a:pt x="443" y="521"/>
                  </a:lnTo>
                  <a:lnTo>
                    <a:pt x="442" y="522"/>
                  </a:lnTo>
                  <a:lnTo>
                    <a:pt x="441" y="525"/>
                  </a:lnTo>
                  <a:lnTo>
                    <a:pt x="440" y="526"/>
                  </a:lnTo>
                  <a:lnTo>
                    <a:pt x="439" y="527"/>
                  </a:lnTo>
                  <a:lnTo>
                    <a:pt x="439" y="528"/>
                  </a:lnTo>
                  <a:lnTo>
                    <a:pt x="438" y="529"/>
                  </a:lnTo>
                  <a:lnTo>
                    <a:pt x="437" y="530"/>
                  </a:lnTo>
                  <a:lnTo>
                    <a:pt x="436" y="531"/>
                  </a:lnTo>
                  <a:lnTo>
                    <a:pt x="433" y="533"/>
                  </a:lnTo>
                  <a:lnTo>
                    <a:pt x="431" y="534"/>
                  </a:lnTo>
                  <a:lnTo>
                    <a:pt x="430" y="535"/>
                  </a:lnTo>
                  <a:lnTo>
                    <a:pt x="428" y="538"/>
                  </a:lnTo>
                  <a:lnTo>
                    <a:pt x="425" y="540"/>
                  </a:lnTo>
                  <a:lnTo>
                    <a:pt x="425" y="541"/>
                  </a:lnTo>
                  <a:lnTo>
                    <a:pt x="424" y="542"/>
                  </a:lnTo>
                  <a:lnTo>
                    <a:pt x="424" y="543"/>
                  </a:lnTo>
                  <a:lnTo>
                    <a:pt x="423" y="544"/>
                  </a:lnTo>
                  <a:lnTo>
                    <a:pt x="423" y="545"/>
                  </a:lnTo>
                  <a:lnTo>
                    <a:pt x="423" y="549"/>
                  </a:lnTo>
                  <a:lnTo>
                    <a:pt x="423" y="551"/>
                  </a:lnTo>
                  <a:lnTo>
                    <a:pt x="423" y="552"/>
                  </a:lnTo>
                  <a:lnTo>
                    <a:pt x="422" y="555"/>
                  </a:lnTo>
                  <a:lnTo>
                    <a:pt x="421" y="557"/>
                  </a:lnTo>
                  <a:lnTo>
                    <a:pt x="419" y="561"/>
                  </a:lnTo>
                  <a:lnTo>
                    <a:pt x="418" y="565"/>
                  </a:lnTo>
                  <a:lnTo>
                    <a:pt x="416" y="569"/>
                  </a:lnTo>
                  <a:lnTo>
                    <a:pt x="416" y="570"/>
                  </a:lnTo>
                  <a:lnTo>
                    <a:pt x="415" y="570"/>
                  </a:lnTo>
                  <a:lnTo>
                    <a:pt x="414" y="571"/>
                  </a:lnTo>
                  <a:lnTo>
                    <a:pt x="413" y="572"/>
                  </a:lnTo>
                  <a:lnTo>
                    <a:pt x="413" y="572"/>
                  </a:lnTo>
                  <a:lnTo>
                    <a:pt x="413" y="573"/>
                  </a:lnTo>
                  <a:lnTo>
                    <a:pt x="411" y="573"/>
                  </a:lnTo>
                  <a:lnTo>
                    <a:pt x="407" y="574"/>
                  </a:lnTo>
                  <a:lnTo>
                    <a:pt x="404" y="575"/>
                  </a:lnTo>
                  <a:lnTo>
                    <a:pt x="402" y="575"/>
                  </a:lnTo>
                  <a:lnTo>
                    <a:pt x="401" y="575"/>
                  </a:lnTo>
                  <a:lnTo>
                    <a:pt x="399" y="575"/>
                  </a:lnTo>
                  <a:lnTo>
                    <a:pt x="397" y="574"/>
                  </a:lnTo>
                  <a:lnTo>
                    <a:pt x="396" y="574"/>
                  </a:lnTo>
                  <a:lnTo>
                    <a:pt x="394" y="573"/>
                  </a:lnTo>
                  <a:lnTo>
                    <a:pt x="393" y="573"/>
                  </a:lnTo>
                  <a:lnTo>
                    <a:pt x="392" y="572"/>
                  </a:lnTo>
                  <a:lnTo>
                    <a:pt x="391" y="571"/>
                  </a:lnTo>
                  <a:lnTo>
                    <a:pt x="390" y="570"/>
                  </a:lnTo>
                  <a:lnTo>
                    <a:pt x="387" y="568"/>
                  </a:lnTo>
                  <a:lnTo>
                    <a:pt x="386" y="566"/>
                  </a:lnTo>
                  <a:lnTo>
                    <a:pt x="384" y="565"/>
                  </a:lnTo>
                  <a:lnTo>
                    <a:pt x="382" y="564"/>
                  </a:lnTo>
                  <a:lnTo>
                    <a:pt x="381" y="563"/>
                  </a:lnTo>
                  <a:lnTo>
                    <a:pt x="380" y="563"/>
                  </a:lnTo>
                  <a:lnTo>
                    <a:pt x="379" y="562"/>
                  </a:lnTo>
                  <a:lnTo>
                    <a:pt x="378" y="562"/>
                  </a:lnTo>
                  <a:lnTo>
                    <a:pt x="376" y="562"/>
                  </a:lnTo>
                  <a:lnTo>
                    <a:pt x="375" y="562"/>
                  </a:lnTo>
                  <a:lnTo>
                    <a:pt x="374" y="563"/>
                  </a:lnTo>
                  <a:lnTo>
                    <a:pt x="374" y="563"/>
                  </a:lnTo>
                  <a:lnTo>
                    <a:pt x="373" y="564"/>
                  </a:lnTo>
                  <a:lnTo>
                    <a:pt x="372" y="565"/>
                  </a:lnTo>
                  <a:lnTo>
                    <a:pt x="370" y="568"/>
                  </a:lnTo>
                  <a:lnTo>
                    <a:pt x="369" y="569"/>
                  </a:lnTo>
                  <a:lnTo>
                    <a:pt x="369" y="569"/>
                  </a:lnTo>
                  <a:lnTo>
                    <a:pt x="368" y="570"/>
                  </a:lnTo>
                  <a:lnTo>
                    <a:pt x="368" y="570"/>
                  </a:lnTo>
                  <a:lnTo>
                    <a:pt x="367" y="571"/>
                  </a:lnTo>
                  <a:lnTo>
                    <a:pt x="367" y="571"/>
                  </a:lnTo>
                  <a:lnTo>
                    <a:pt x="366" y="571"/>
                  </a:lnTo>
                  <a:lnTo>
                    <a:pt x="365" y="571"/>
                  </a:lnTo>
                  <a:lnTo>
                    <a:pt x="364" y="570"/>
                  </a:lnTo>
                  <a:lnTo>
                    <a:pt x="361" y="570"/>
                  </a:lnTo>
                  <a:lnTo>
                    <a:pt x="360" y="570"/>
                  </a:lnTo>
                  <a:lnTo>
                    <a:pt x="359" y="570"/>
                  </a:lnTo>
                  <a:lnTo>
                    <a:pt x="358" y="570"/>
                  </a:lnTo>
                  <a:lnTo>
                    <a:pt x="357" y="570"/>
                  </a:lnTo>
                  <a:lnTo>
                    <a:pt x="356" y="570"/>
                  </a:lnTo>
                  <a:lnTo>
                    <a:pt x="356" y="570"/>
                  </a:lnTo>
                  <a:lnTo>
                    <a:pt x="355" y="571"/>
                  </a:lnTo>
                  <a:lnTo>
                    <a:pt x="355" y="571"/>
                  </a:lnTo>
                  <a:lnTo>
                    <a:pt x="354" y="571"/>
                  </a:lnTo>
                  <a:lnTo>
                    <a:pt x="354" y="572"/>
                  </a:lnTo>
                  <a:lnTo>
                    <a:pt x="354" y="572"/>
                  </a:lnTo>
                  <a:lnTo>
                    <a:pt x="354" y="573"/>
                  </a:lnTo>
                  <a:lnTo>
                    <a:pt x="354" y="573"/>
                  </a:lnTo>
                  <a:lnTo>
                    <a:pt x="354" y="574"/>
                  </a:lnTo>
                  <a:lnTo>
                    <a:pt x="354" y="575"/>
                  </a:lnTo>
                  <a:lnTo>
                    <a:pt x="355" y="576"/>
                  </a:lnTo>
                  <a:lnTo>
                    <a:pt x="358" y="582"/>
                  </a:lnTo>
                  <a:lnTo>
                    <a:pt x="359" y="585"/>
                  </a:lnTo>
                  <a:lnTo>
                    <a:pt x="359" y="586"/>
                  </a:lnTo>
                  <a:lnTo>
                    <a:pt x="359" y="587"/>
                  </a:lnTo>
                  <a:lnTo>
                    <a:pt x="360" y="589"/>
                  </a:lnTo>
                  <a:lnTo>
                    <a:pt x="360" y="590"/>
                  </a:lnTo>
                  <a:lnTo>
                    <a:pt x="359" y="591"/>
                  </a:lnTo>
                  <a:lnTo>
                    <a:pt x="359" y="592"/>
                  </a:lnTo>
                  <a:lnTo>
                    <a:pt x="359" y="593"/>
                  </a:lnTo>
                  <a:lnTo>
                    <a:pt x="358" y="594"/>
                  </a:lnTo>
                  <a:lnTo>
                    <a:pt x="358" y="596"/>
                  </a:lnTo>
                  <a:lnTo>
                    <a:pt x="357" y="597"/>
                  </a:lnTo>
                  <a:lnTo>
                    <a:pt x="355" y="598"/>
                  </a:lnTo>
                  <a:lnTo>
                    <a:pt x="355" y="599"/>
                  </a:lnTo>
                  <a:lnTo>
                    <a:pt x="354" y="600"/>
                  </a:lnTo>
                  <a:lnTo>
                    <a:pt x="353" y="600"/>
                  </a:lnTo>
                  <a:lnTo>
                    <a:pt x="352" y="601"/>
                  </a:lnTo>
                  <a:lnTo>
                    <a:pt x="351" y="601"/>
                  </a:lnTo>
                  <a:lnTo>
                    <a:pt x="349" y="602"/>
                  </a:lnTo>
                  <a:lnTo>
                    <a:pt x="348" y="602"/>
                  </a:lnTo>
                  <a:lnTo>
                    <a:pt x="347" y="602"/>
                  </a:lnTo>
                  <a:lnTo>
                    <a:pt x="345" y="602"/>
                  </a:lnTo>
                  <a:lnTo>
                    <a:pt x="344" y="602"/>
                  </a:lnTo>
                  <a:lnTo>
                    <a:pt x="343" y="602"/>
                  </a:lnTo>
                  <a:lnTo>
                    <a:pt x="341" y="602"/>
                  </a:lnTo>
                  <a:lnTo>
                    <a:pt x="340" y="601"/>
                  </a:lnTo>
                  <a:lnTo>
                    <a:pt x="339" y="601"/>
                  </a:lnTo>
                  <a:lnTo>
                    <a:pt x="336" y="600"/>
                  </a:lnTo>
                  <a:lnTo>
                    <a:pt x="335" y="600"/>
                  </a:lnTo>
                  <a:lnTo>
                    <a:pt x="334" y="599"/>
                  </a:lnTo>
                  <a:lnTo>
                    <a:pt x="333" y="599"/>
                  </a:lnTo>
                  <a:lnTo>
                    <a:pt x="331" y="599"/>
                  </a:lnTo>
                  <a:lnTo>
                    <a:pt x="329" y="599"/>
                  </a:lnTo>
                  <a:lnTo>
                    <a:pt x="327" y="599"/>
                  </a:lnTo>
                  <a:lnTo>
                    <a:pt x="325" y="599"/>
                  </a:lnTo>
                  <a:lnTo>
                    <a:pt x="321" y="599"/>
                  </a:lnTo>
                  <a:lnTo>
                    <a:pt x="319" y="600"/>
                  </a:lnTo>
                  <a:lnTo>
                    <a:pt x="318" y="600"/>
                  </a:lnTo>
                  <a:lnTo>
                    <a:pt x="315" y="601"/>
                  </a:lnTo>
                  <a:lnTo>
                    <a:pt x="312" y="602"/>
                  </a:lnTo>
                  <a:lnTo>
                    <a:pt x="309" y="603"/>
                  </a:lnTo>
                  <a:lnTo>
                    <a:pt x="307" y="603"/>
                  </a:lnTo>
                  <a:lnTo>
                    <a:pt x="306" y="603"/>
                  </a:lnTo>
                  <a:lnTo>
                    <a:pt x="306" y="604"/>
                  </a:lnTo>
                  <a:lnTo>
                    <a:pt x="305" y="604"/>
                  </a:lnTo>
                  <a:lnTo>
                    <a:pt x="305" y="605"/>
                  </a:lnTo>
                  <a:lnTo>
                    <a:pt x="305" y="605"/>
                  </a:lnTo>
                  <a:lnTo>
                    <a:pt x="305" y="607"/>
                  </a:lnTo>
                  <a:lnTo>
                    <a:pt x="305" y="608"/>
                  </a:lnTo>
                  <a:lnTo>
                    <a:pt x="304" y="611"/>
                  </a:lnTo>
                  <a:lnTo>
                    <a:pt x="304" y="613"/>
                  </a:lnTo>
                  <a:lnTo>
                    <a:pt x="303" y="614"/>
                  </a:lnTo>
                  <a:lnTo>
                    <a:pt x="303" y="615"/>
                  </a:lnTo>
                  <a:lnTo>
                    <a:pt x="302" y="617"/>
                  </a:lnTo>
                  <a:lnTo>
                    <a:pt x="301" y="618"/>
                  </a:lnTo>
                  <a:lnTo>
                    <a:pt x="300" y="620"/>
                  </a:lnTo>
                  <a:lnTo>
                    <a:pt x="299" y="621"/>
                  </a:lnTo>
                  <a:lnTo>
                    <a:pt x="298" y="623"/>
                  </a:lnTo>
                  <a:lnTo>
                    <a:pt x="297" y="624"/>
                  </a:lnTo>
                  <a:lnTo>
                    <a:pt x="296" y="625"/>
                  </a:lnTo>
                  <a:lnTo>
                    <a:pt x="295" y="626"/>
                  </a:lnTo>
                  <a:lnTo>
                    <a:pt x="293" y="627"/>
                  </a:lnTo>
                  <a:lnTo>
                    <a:pt x="292" y="627"/>
                  </a:lnTo>
                  <a:lnTo>
                    <a:pt x="291" y="628"/>
                  </a:lnTo>
                  <a:lnTo>
                    <a:pt x="290" y="628"/>
                  </a:lnTo>
                  <a:lnTo>
                    <a:pt x="290" y="628"/>
                  </a:lnTo>
                  <a:lnTo>
                    <a:pt x="289" y="627"/>
                  </a:lnTo>
                  <a:lnTo>
                    <a:pt x="287" y="626"/>
                  </a:lnTo>
                  <a:lnTo>
                    <a:pt x="283" y="623"/>
                  </a:lnTo>
                  <a:lnTo>
                    <a:pt x="281" y="622"/>
                  </a:lnTo>
                  <a:lnTo>
                    <a:pt x="280" y="621"/>
                  </a:lnTo>
                  <a:lnTo>
                    <a:pt x="278" y="620"/>
                  </a:lnTo>
                  <a:lnTo>
                    <a:pt x="277" y="620"/>
                  </a:lnTo>
                  <a:lnTo>
                    <a:pt x="276" y="619"/>
                  </a:lnTo>
                  <a:lnTo>
                    <a:pt x="275" y="619"/>
                  </a:lnTo>
                  <a:lnTo>
                    <a:pt x="273" y="619"/>
                  </a:lnTo>
                  <a:lnTo>
                    <a:pt x="272" y="618"/>
                  </a:lnTo>
                  <a:lnTo>
                    <a:pt x="269" y="618"/>
                  </a:lnTo>
                  <a:lnTo>
                    <a:pt x="266" y="618"/>
                  </a:lnTo>
                  <a:lnTo>
                    <a:pt x="264" y="617"/>
                  </a:lnTo>
                  <a:lnTo>
                    <a:pt x="261" y="616"/>
                  </a:lnTo>
                  <a:lnTo>
                    <a:pt x="258" y="615"/>
                  </a:lnTo>
                  <a:lnTo>
                    <a:pt x="257" y="615"/>
                  </a:lnTo>
                  <a:lnTo>
                    <a:pt x="255" y="615"/>
                  </a:lnTo>
                  <a:lnTo>
                    <a:pt x="252" y="615"/>
                  </a:lnTo>
                  <a:lnTo>
                    <a:pt x="250" y="614"/>
                  </a:lnTo>
                  <a:lnTo>
                    <a:pt x="250" y="614"/>
                  </a:lnTo>
                  <a:lnTo>
                    <a:pt x="249" y="614"/>
                  </a:lnTo>
                  <a:lnTo>
                    <a:pt x="249" y="613"/>
                  </a:lnTo>
                  <a:lnTo>
                    <a:pt x="248" y="612"/>
                  </a:lnTo>
                  <a:lnTo>
                    <a:pt x="248" y="611"/>
                  </a:lnTo>
                  <a:lnTo>
                    <a:pt x="247" y="610"/>
                  </a:lnTo>
                  <a:lnTo>
                    <a:pt x="247" y="609"/>
                  </a:lnTo>
                  <a:lnTo>
                    <a:pt x="246" y="605"/>
                  </a:lnTo>
                  <a:lnTo>
                    <a:pt x="246" y="604"/>
                  </a:lnTo>
                  <a:lnTo>
                    <a:pt x="246" y="603"/>
                  </a:lnTo>
                  <a:lnTo>
                    <a:pt x="246" y="602"/>
                  </a:lnTo>
                  <a:lnTo>
                    <a:pt x="245" y="601"/>
                  </a:lnTo>
                  <a:lnTo>
                    <a:pt x="244" y="600"/>
                  </a:lnTo>
                  <a:lnTo>
                    <a:pt x="244" y="600"/>
                  </a:lnTo>
                  <a:lnTo>
                    <a:pt x="243" y="599"/>
                  </a:lnTo>
                  <a:lnTo>
                    <a:pt x="242" y="599"/>
                  </a:lnTo>
                  <a:lnTo>
                    <a:pt x="242" y="599"/>
                  </a:lnTo>
                  <a:lnTo>
                    <a:pt x="241" y="599"/>
                  </a:lnTo>
                  <a:lnTo>
                    <a:pt x="240" y="600"/>
                  </a:lnTo>
                  <a:lnTo>
                    <a:pt x="239" y="600"/>
                  </a:lnTo>
                  <a:lnTo>
                    <a:pt x="238" y="600"/>
                  </a:lnTo>
                  <a:lnTo>
                    <a:pt x="238" y="601"/>
                  </a:lnTo>
                  <a:lnTo>
                    <a:pt x="237" y="602"/>
                  </a:lnTo>
                  <a:lnTo>
                    <a:pt x="237" y="602"/>
                  </a:lnTo>
                  <a:lnTo>
                    <a:pt x="235" y="604"/>
                  </a:lnTo>
                  <a:lnTo>
                    <a:pt x="232" y="609"/>
                  </a:lnTo>
                  <a:lnTo>
                    <a:pt x="231" y="611"/>
                  </a:lnTo>
                  <a:lnTo>
                    <a:pt x="230" y="613"/>
                  </a:lnTo>
                  <a:lnTo>
                    <a:pt x="230" y="614"/>
                  </a:lnTo>
                  <a:lnTo>
                    <a:pt x="230" y="616"/>
                  </a:lnTo>
                  <a:lnTo>
                    <a:pt x="230" y="618"/>
                  </a:lnTo>
                  <a:lnTo>
                    <a:pt x="230" y="620"/>
                  </a:lnTo>
                  <a:lnTo>
                    <a:pt x="230" y="621"/>
                  </a:lnTo>
                  <a:lnTo>
                    <a:pt x="231" y="624"/>
                  </a:lnTo>
                  <a:lnTo>
                    <a:pt x="231" y="625"/>
                  </a:lnTo>
                  <a:lnTo>
                    <a:pt x="232" y="627"/>
                  </a:lnTo>
                  <a:lnTo>
                    <a:pt x="233" y="631"/>
                  </a:lnTo>
                  <a:lnTo>
                    <a:pt x="235" y="634"/>
                  </a:lnTo>
                  <a:lnTo>
                    <a:pt x="235" y="635"/>
                  </a:lnTo>
                  <a:lnTo>
                    <a:pt x="236" y="636"/>
                  </a:lnTo>
                  <a:lnTo>
                    <a:pt x="236" y="637"/>
                  </a:lnTo>
                  <a:lnTo>
                    <a:pt x="236" y="638"/>
                  </a:lnTo>
                  <a:lnTo>
                    <a:pt x="236" y="640"/>
                  </a:lnTo>
                  <a:lnTo>
                    <a:pt x="236" y="641"/>
                  </a:lnTo>
                  <a:lnTo>
                    <a:pt x="235" y="641"/>
                  </a:lnTo>
                  <a:lnTo>
                    <a:pt x="235" y="642"/>
                  </a:lnTo>
                  <a:lnTo>
                    <a:pt x="234" y="643"/>
                  </a:lnTo>
                  <a:lnTo>
                    <a:pt x="233" y="644"/>
                  </a:lnTo>
                  <a:lnTo>
                    <a:pt x="230" y="647"/>
                  </a:lnTo>
                  <a:lnTo>
                    <a:pt x="227" y="649"/>
                  </a:lnTo>
                  <a:lnTo>
                    <a:pt x="226" y="651"/>
                  </a:lnTo>
                  <a:lnTo>
                    <a:pt x="225" y="652"/>
                  </a:lnTo>
                  <a:lnTo>
                    <a:pt x="224" y="653"/>
                  </a:lnTo>
                  <a:lnTo>
                    <a:pt x="222" y="654"/>
                  </a:lnTo>
                  <a:lnTo>
                    <a:pt x="220" y="659"/>
                  </a:lnTo>
                  <a:lnTo>
                    <a:pt x="217" y="662"/>
                  </a:lnTo>
                  <a:lnTo>
                    <a:pt x="215" y="665"/>
                  </a:lnTo>
                  <a:lnTo>
                    <a:pt x="213" y="668"/>
                  </a:lnTo>
                  <a:lnTo>
                    <a:pt x="211" y="669"/>
                  </a:lnTo>
                  <a:lnTo>
                    <a:pt x="211" y="669"/>
                  </a:lnTo>
                  <a:lnTo>
                    <a:pt x="210" y="670"/>
                  </a:lnTo>
                  <a:lnTo>
                    <a:pt x="209" y="671"/>
                  </a:lnTo>
                  <a:lnTo>
                    <a:pt x="208" y="671"/>
                  </a:lnTo>
                  <a:lnTo>
                    <a:pt x="207" y="672"/>
                  </a:lnTo>
                  <a:lnTo>
                    <a:pt x="206" y="672"/>
                  </a:lnTo>
                  <a:lnTo>
                    <a:pt x="205" y="673"/>
                  </a:lnTo>
                  <a:lnTo>
                    <a:pt x="204" y="673"/>
                  </a:lnTo>
                  <a:lnTo>
                    <a:pt x="202" y="673"/>
                  </a:lnTo>
                  <a:lnTo>
                    <a:pt x="198" y="673"/>
                  </a:lnTo>
                  <a:lnTo>
                    <a:pt x="196" y="673"/>
                  </a:lnTo>
                  <a:lnTo>
                    <a:pt x="191" y="674"/>
                  </a:lnTo>
                  <a:lnTo>
                    <a:pt x="187" y="675"/>
                  </a:lnTo>
                  <a:lnTo>
                    <a:pt x="186" y="675"/>
                  </a:lnTo>
                  <a:lnTo>
                    <a:pt x="178" y="677"/>
                  </a:lnTo>
                  <a:lnTo>
                    <a:pt x="176" y="677"/>
                  </a:lnTo>
                  <a:lnTo>
                    <a:pt x="173" y="677"/>
                  </a:lnTo>
                  <a:lnTo>
                    <a:pt x="172" y="677"/>
                  </a:lnTo>
                  <a:lnTo>
                    <a:pt x="171" y="678"/>
                  </a:lnTo>
                  <a:lnTo>
                    <a:pt x="170" y="678"/>
                  </a:lnTo>
                  <a:lnTo>
                    <a:pt x="169" y="679"/>
                  </a:lnTo>
                  <a:lnTo>
                    <a:pt x="168" y="680"/>
                  </a:lnTo>
                  <a:lnTo>
                    <a:pt x="166" y="681"/>
                  </a:lnTo>
                  <a:lnTo>
                    <a:pt x="166" y="682"/>
                  </a:lnTo>
                  <a:lnTo>
                    <a:pt x="165" y="683"/>
                  </a:lnTo>
                  <a:lnTo>
                    <a:pt x="163" y="686"/>
                  </a:lnTo>
                  <a:lnTo>
                    <a:pt x="162" y="687"/>
                  </a:lnTo>
                  <a:lnTo>
                    <a:pt x="161" y="688"/>
                  </a:lnTo>
                  <a:lnTo>
                    <a:pt x="160" y="689"/>
                  </a:lnTo>
                  <a:lnTo>
                    <a:pt x="160" y="690"/>
                  </a:lnTo>
                  <a:lnTo>
                    <a:pt x="159" y="690"/>
                  </a:lnTo>
                  <a:lnTo>
                    <a:pt x="158" y="690"/>
                  </a:lnTo>
                  <a:lnTo>
                    <a:pt x="158" y="690"/>
                  </a:lnTo>
                  <a:lnTo>
                    <a:pt x="157" y="690"/>
                  </a:lnTo>
                  <a:lnTo>
                    <a:pt x="157" y="690"/>
                  </a:lnTo>
                  <a:lnTo>
                    <a:pt x="156" y="690"/>
                  </a:lnTo>
                  <a:lnTo>
                    <a:pt x="156" y="689"/>
                  </a:lnTo>
                  <a:lnTo>
                    <a:pt x="156" y="689"/>
                  </a:lnTo>
                  <a:lnTo>
                    <a:pt x="155" y="687"/>
                  </a:lnTo>
                  <a:lnTo>
                    <a:pt x="153" y="681"/>
                  </a:lnTo>
                  <a:lnTo>
                    <a:pt x="151" y="676"/>
                  </a:lnTo>
                  <a:lnTo>
                    <a:pt x="150" y="674"/>
                  </a:lnTo>
                  <a:lnTo>
                    <a:pt x="149" y="670"/>
                  </a:lnTo>
                  <a:lnTo>
                    <a:pt x="147" y="663"/>
                  </a:lnTo>
                  <a:lnTo>
                    <a:pt x="146" y="661"/>
                  </a:lnTo>
                  <a:lnTo>
                    <a:pt x="146" y="660"/>
                  </a:lnTo>
                  <a:lnTo>
                    <a:pt x="145" y="659"/>
                  </a:lnTo>
                  <a:lnTo>
                    <a:pt x="144" y="658"/>
                  </a:lnTo>
                  <a:lnTo>
                    <a:pt x="144" y="657"/>
                  </a:lnTo>
                  <a:lnTo>
                    <a:pt x="142" y="656"/>
                  </a:lnTo>
                  <a:lnTo>
                    <a:pt x="138" y="653"/>
                  </a:lnTo>
                  <a:lnTo>
                    <a:pt x="136" y="651"/>
                  </a:lnTo>
                  <a:lnTo>
                    <a:pt x="135" y="650"/>
                  </a:lnTo>
                  <a:lnTo>
                    <a:pt x="132" y="649"/>
                  </a:lnTo>
                  <a:lnTo>
                    <a:pt x="130" y="648"/>
                  </a:lnTo>
                  <a:lnTo>
                    <a:pt x="128" y="647"/>
                  </a:lnTo>
                  <a:lnTo>
                    <a:pt x="124" y="646"/>
                  </a:lnTo>
                  <a:lnTo>
                    <a:pt x="120" y="645"/>
                  </a:lnTo>
                  <a:lnTo>
                    <a:pt x="118" y="644"/>
                  </a:lnTo>
                  <a:lnTo>
                    <a:pt x="115" y="643"/>
                  </a:lnTo>
                  <a:lnTo>
                    <a:pt x="113" y="641"/>
                  </a:lnTo>
                  <a:lnTo>
                    <a:pt x="110" y="640"/>
                  </a:lnTo>
                  <a:lnTo>
                    <a:pt x="109" y="639"/>
                  </a:lnTo>
                  <a:lnTo>
                    <a:pt x="108" y="638"/>
                  </a:lnTo>
                  <a:lnTo>
                    <a:pt x="107" y="638"/>
                  </a:lnTo>
                  <a:lnTo>
                    <a:pt x="107" y="637"/>
                  </a:lnTo>
                  <a:lnTo>
                    <a:pt x="106" y="636"/>
                  </a:lnTo>
                  <a:lnTo>
                    <a:pt x="106" y="636"/>
                  </a:lnTo>
                  <a:lnTo>
                    <a:pt x="106" y="635"/>
                  </a:lnTo>
                  <a:lnTo>
                    <a:pt x="106" y="635"/>
                  </a:lnTo>
                  <a:lnTo>
                    <a:pt x="106" y="634"/>
                  </a:lnTo>
                  <a:lnTo>
                    <a:pt x="106" y="631"/>
                  </a:lnTo>
                  <a:lnTo>
                    <a:pt x="107" y="627"/>
                  </a:lnTo>
                  <a:lnTo>
                    <a:pt x="108" y="622"/>
                  </a:lnTo>
                  <a:lnTo>
                    <a:pt x="108" y="621"/>
                  </a:lnTo>
                  <a:lnTo>
                    <a:pt x="108" y="618"/>
                  </a:lnTo>
                  <a:lnTo>
                    <a:pt x="109" y="616"/>
                  </a:lnTo>
                  <a:lnTo>
                    <a:pt x="109" y="614"/>
                  </a:lnTo>
                  <a:lnTo>
                    <a:pt x="109" y="612"/>
                  </a:lnTo>
                  <a:lnTo>
                    <a:pt x="108" y="611"/>
                  </a:lnTo>
                  <a:lnTo>
                    <a:pt x="108" y="610"/>
                  </a:lnTo>
                  <a:lnTo>
                    <a:pt x="108" y="609"/>
                  </a:lnTo>
                  <a:lnTo>
                    <a:pt x="108" y="609"/>
                  </a:lnTo>
                  <a:lnTo>
                    <a:pt x="107" y="609"/>
                  </a:lnTo>
                  <a:lnTo>
                    <a:pt x="107" y="609"/>
                  </a:lnTo>
                  <a:lnTo>
                    <a:pt x="106" y="609"/>
                  </a:lnTo>
                  <a:lnTo>
                    <a:pt x="106" y="609"/>
                  </a:lnTo>
                  <a:lnTo>
                    <a:pt x="105" y="610"/>
                  </a:lnTo>
                  <a:lnTo>
                    <a:pt x="104" y="612"/>
                  </a:lnTo>
                  <a:lnTo>
                    <a:pt x="104" y="613"/>
                  </a:lnTo>
                  <a:lnTo>
                    <a:pt x="103" y="613"/>
                  </a:lnTo>
                  <a:lnTo>
                    <a:pt x="103" y="613"/>
                  </a:lnTo>
                  <a:lnTo>
                    <a:pt x="102" y="614"/>
                  </a:lnTo>
                  <a:lnTo>
                    <a:pt x="101" y="614"/>
                  </a:lnTo>
                  <a:lnTo>
                    <a:pt x="101" y="614"/>
                  </a:lnTo>
                  <a:lnTo>
                    <a:pt x="100" y="613"/>
                  </a:lnTo>
                  <a:lnTo>
                    <a:pt x="100" y="613"/>
                  </a:lnTo>
                  <a:lnTo>
                    <a:pt x="99" y="613"/>
                  </a:lnTo>
                  <a:lnTo>
                    <a:pt x="98" y="612"/>
                  </a:lnTo>
                  <a:lnTo>
                    <a:pt x="98" y="612"/>
                  </a:lnTo>
                  <a:lnTo>
                    <a:pt x="97" y="611"/>
                  </a:lnTo>
                  <a:lnTo>
                    <a:pt x="96" y="610"/>
                  </a:lnTo>
                  <a:lnTo>
                    <a:pt x="95" y="608"/>
                  </a:lnTo>
                  <a:lnTo>
                    <a:pt x="93" y="607"/>
                  </a:lnTo>
                  <a:lnTo>
                    <a:pt x="93" y="606"/>
                  </a:lnTo>
                  <a:lnTo>
                    <a:pt x="92" y="604"/>
                  </a:lnTo>
                  <a:lnTo>
                    <a:pt x="90" y="601"/>
                  </a:lnTo>
                  <a:lnTo>
                    <a:pt x="90" y="600"/>
                  </a:lnTo>
                  <a:lnTo>
                    <a:pt x="89" y="599"/>
                  </a:lnTo>
                  <a:lnTo>
                    <a:pt x="89" y="598"/>
                  </a:lnTo>
                  <a:lnTo>
                    <a:pt x="88" y="598"/>
                  </a:lnTo>
                  <a:lnTo>
                    <a:pt x="85" y="595"/>
                  </a:lnTo>
                  <a:lnTo>
                    <a:pt x="84" y="594"/>
                  </a:lnTo>
                  <a:lnTo>
                    <a:pt x="84" y="593"/>
                  </a:lnTo>
                  <a:lnTo>
                    <a:pt x="83" y="592"/>
                  </a:lnTo>
                  <a:lnTo>
                    <a:pt x="82" y="591"/>
                  </a:lnTo>
                  <a:lnTo>
                    <a:pt x="82" y="590"/>
                  </a:lnTo>
                  <a:lnTo>
                    <a:pt x="81" y="586"/>
                  </a:lnTo>
                  <a:lnTo>
                    <a:pt x="79" y="581"/>
                  </a:lnTo>
                  <a:lnTo>
                    <a:pt x="78" y="577"/>
                  </a:lnTo>
                  <a:lnTo>
                    <a:pt x="77" y="576"/>
                  </a:lnTo>
                  <a:lnTo>
                    <a:pt x="77" y="574"/>
                  </a:lnTo>
                  <a:lnTo>
                    <a:pt x="76" y="573"/>
                  </a:lnTo>
                  <a:lnTo>
                    <a:pt x="75" y="571"/>
                  </a:lnTo>
                  <a:lnTo>
                    <a:pt x="74" y="570"/>
                  </a:lnTo>
                  <a:lnTo>
                    <a:pt x="73" y="570"/>
                  </a:lnTo>
                  <a:lnTo>
                    <a:pt x="72" y="568"/>
                  </a:lnTo>
                  <a:lnTo>
                    <a:pt x="72" y="567"/>
                  </a:lnTo>
                  <a:lnTo>
                    <a:pt x="71" y="566"/>
                  </a:lnTo>
                  <a:lnTo>
                    <a:pt x="69" y="563"/>
                  </a:lnTo>
                  <a:lnTo>
                    <a:pt x="68" y="562"/>
                  </a:lnTo>
                  <a:lnTo>
                    <a:pt x="66" y="560"/>
                  </a:lnTo>
                  <a:lnTo>
                    <a:pt x="65" y="557"/>
                  </a:lnTo>
                  <a:lnTo>
                    <a:pt x="65" y="557"/>
                  </a:lnTo>
                  <a:lnTo>
                    <a:pt x="64" y="555"/>
                  </a:lnTo>
                  <a:lnTo>
                    <a:pt x="62" y="553"/>
                  </a:lnTo>
                  <a:lnTo>
                    <a:pt x="61" y="552"/>
                  </a:lnTo>
                  <a:lnTo>
                    <a:pt x="60" y="551"/>
                  </a:lnTo>
                  <a:lnTo>
                    <a:pt x="59" y="550"/>
                  </a:lnTo>
                  <a:lnTo>
                    <a:pt x="58" y="550"/>
                  </a:lnTo>
                  <a:lnTo>
                    <a:pt x="57" y="550"/>
                  </a:lnTo>
                  <a:lnTo>
                    <a:pt x="55" y="549"/>
                  </a:lnTo>
                  <a:lnTo>
                    <a:pt x="51" y="548"/>
                  </a:lnTo>
                  <a:lnTo>
                    <a:pt x="49" y="547"/>
                  </a:lnTo>
                  <a:lnTo>
                    <a:pt x="47" y="547"/>
                  </a:lnTo>
                  <a:lnTo>
                    <a:pt x="46" y="547"/>
                  </a:lnTo>
                  <a:lnTo>
                    <a:pt x="44" y="547"/>
                  </a:lnTo>
                  <a:lnTo>
                    <a:pt x="43" y="548"/>
                  </a:lnTo>
                  <a:lnTo>
                    <a:pt x="41" y="548"/>
                  </a:lnTo>
                  <a:lnTo>
                    <a:pt x="39" y="549"/>
                  </a:lnTo>
                  <a:lnTo>
                    <a:pt x="36" y="551"/>
                  </a:lnTo>
                  <a:lnTo>
                    <a:pt x="34" y="552"/>
                  </a:lnTo>
                  <a:lnTo>
                    <a:pt x="32" y="553"/>
                  </a:lnTo>
                  <a:lnTo>
                    <a:pt x="30" y="555"/>
                  </a:lnTo>
                  <a:lnTo>
                    <a:pt x="28" y="557"/>
                  </a:lnTo>
                  <a:lnTo>
                    <a:pt x="28" y="558"/>
                  </a:lnTo>
                  <a:lnTo>
                    <a:pt x="28" y="558"/>
                  </a:lnTo>
                  <a:lnTo>
                    <a:pt x="27" y="559"/>
                  </a:lnTo>
                  <a:lnTo>
                    <a:pt x="27" y="559"/>
                  </a:lnTo>
                  <a:lnTo>
                    <a:pt x="27" y="559"/>
                  </a:lnTo>
                  <a:lnTo>
                    <a:pt x="28" y="560"/>
                  </a:lnTo>
                  <a:lnTo>
                    <a:pt x="28" y="561"/>
                  </a:lnTo>
                  <a:lnTo>
                    <a:pt x="29" y="562"/>
                  </a:lnTo>
                  <a:lnTo>
                    <a:pt x="29" y="563"/>
                  </a:lnTo>
                  <a:lnTo>
                    <a:pt x="30" y="564"/>
                  </a:lnTo>
                  <a:lnTo>
                    <a:pt x="30" y="564"/>
                  </a:lnTo>
                  <a:lnTo>
                    <a:pt x="31" y="565"/>
                  </a:lnTo>
                  <a:lnTo>
                    <a:pt x="38" y="572"/>
                  </a:lnTo>
                  <a:lnTo>
                    <a:pt x="39" y="573"/>
                  </a:lnTo>
                  <a:lnTo>
                    <a:pt x="40" y="574"/>
                  </a:lnTo>
                  <a:lnTo>
                    <a:pt x="40" y="575"/>
                  </a:lnTo>
                  <a:lnTo>
                    <a:pt x="40" y="576"/>
                  </a:lnTo>
                  <a:lnTo>
                    <a:pt x="41" y="578"/>
                  </a:lnTo>
                  <a:lnTo>
                    <a:pt x="42" y="580"/>
                  </a:lnTo>
                  <a:lnTo>
                    <a:pt x="42" y="580"/>
                  </a:lnTo>
                  <a:lnTo>
                    <a:pt x="44" y="583"/>
                  </a:lnTo>
                  <a:lnTo>
                    <a:pt x="45" y="585"/>
                  </a:lnTo>
                  <a:lnTo>
                    <a:pt x="45" y="586"/>
                  </a:lnTo>
                  <a:lnTo>
                    <a:pt x="45" y="587"/>
                  </a:lnTo>
                  <a:lnTo>
                    <a:pt x="46" y="588"/>
                  </a:lnTo>
                  <a:lnTo>
                    <a:pt x="46" y="589"/>
                  </a:lnTo>
                  <a:lnTo>
                    <a:pt x="46" y="590"/>
                  </a:lnTo>
                  <a:lnTo>
                    <a:pt x="46" y="591"/>
                  </a:lnTo>
                  <a:lnTo>
                    <a:pt x="46" y="592"/>
                  </a:lnTo>
                  <a:lnTo>
                    <a:pt x="45" y="592"/>
                  </a:lnTo>
                  <a:lnTo>
                    <a:pt x="45" y="594"/>
                  </a:lnTo>
                  <a:lnTo>
                    <a:pt x="43" y="596"/>
                  </a:lnTo>
                  <a:lnTo>
                    <a:pt x="42" y="598"/>
                  </a:lnTo>
                  <a:lnTo>
                    <a:pt x="40" y="601"/>
                  </a:lnTo>
                  <a:lnTo>
                    <a:pt x="39" y="605"/>
                  </a:lnTo>
                  <a:lnTo>
                    <a:pt x="38" y="607"/>
                  </a:lnTo>
                  <a:lnTo>
                    <a:pt x="37" y="609"/>
                  </a:lnTo>
                  <a:lnTo>
                    <a:pt x="36" y="610"/>
                  </a:lnTo>
                  <a:lnTo>
                    <a:pt x="35" y="611"/>
                  </a:lnTo>
                  <a:lnTo>
                    <a:pt x="34" y="613"/>
                  </a:lnTo>
                  <a:lnTo>
                    <a:pt x="32" y="615"/>
                  </a:lnTo>
                  <a:lnTo>
                    <a:pt x="30" y="616"/>
                  </a:lnTo>
                  <a:lnTo>
                    <a:pt x="28" y="617"/>
                  </a:lnTo>
                  <a:lnTo>
                    <a:pt x="27" y="618"/>
                  </a:lnTo>
                  <a:lnTo>
                    <a:pt x="26" y="618"/>
                  </a:lnTo>
                  <a:lnTo>
                    <a:pt x="25" y="619"/>
                  </a:lnTo>
                  <a:lnTo>
                    <a:pt x="23" y="619"/>
                  </a:lnTo>
                  <a:lnTo>
                    <a:pt x="22" y="618"/>
                  </a:lnTo>
                  <a:lnTo>
                    <a:pt x="20" y="618"/>
                  </a:lnTo>
                  <a:lnTo>
                    <a:pt x="17" y="617"/>
                  </a:lnTo>
                  <a:lnTo>
                    <a:pt x="15" y="616"/>
                  </a:lnTo>
                  <a:lnTo>
                    <a:pt x="13" y="614"/>
                  </a:lnTo>
                  <a:lnTo>
                    <a:pt x="8" y="611"/>
                  </a:lnTo>
                  <a:lnTo>
                    <a:pt x="6" y="609"/>
                  </a:lnTo>
                  <a:lnTo>
                    <a:pt x="5" y="608"/>
                  </a:lnTo>
                  <a:lnTo>
                    <a:pt x="4" y="607"/>
                  </a:lnTo>
                  <a:lnTo>
                    <a:pt x="2" y="605"/>
                  </a:lnTo>
                  <a:lnTo>
                    <a:pt x="2" y="604"/>
                  </a:lnTo>
                  <a:lnTo>
                    <a:pt x="1" y="603"/>
                  </a:lnTo>
                  <a:lnTo>
                    <a:pt x="1" y="603"/>
                  </a:lnTo>
                  <a:lnTo>
                    <a:pt x="0" y="602"/>
                  </a:lnTo>
                  <a:lnTo>
                    <a:pt x="0" y="601"/>
                  </a:lnTo>
                  <a:lnTo>
                    <a:pt x="0" y="600"/>
                  </a:lnTo>
                  <a:lnTo>
                    <a:pt x="1" y="599"/>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42" name="Freeform 254">
              <a:extLst>
                <a:ext uri="{FF2B5EF4-FFF2-40B4-BE49-F238E27FC236}">
                  <a16:creationId xmlns:a16="http://schemas.microsoft.com/office/drawing/2014/main" id="{DF3987D7-46F6-440D-A057-96F10442011E}"/>
                </a:ext>
              </a:extLst>
            </p:cNvPr>
            <p:cNvSpPr>
              <a:spLocks/>
            </p:cNvSpPr>
            <p:nvPr/>
          </p:nvSpPr>
          <p:spPr bwMode="auto">
            <a:xfrm>
              <a:off x="8131475" y="4805191"/>
              <a:ext cx="285397" cy="889587"/>
            </a:xfrm>
            <a:custGeom>
              <a:avLst/>
              <a:gdLst>
                <a:gd name="T0" fmla="*/ 49 w 238"/>
                <a:gd name="T1" fmla="*/ 668 h 676"/>
                <a:gd name="T2" fmla="*/ 50 w 238"/>
                <a:gd name="T3" fmla="*/ 660 h 676"/>
                <a:gd name="T4" fmla="*/ 42 w 238"/>
                <a:gd name="T5" fmla="*/ 646 h 676"/>
                <a:gd name="T6" fmla="*/ 37 w 238"/>
                <a:gd name="T7" fmla="*/ 622 h 676"/>
                <a:gd name="T8" fmla="*/ 46 w 238"/>
                <a:gd name="T9" fmla="*/ 606 h 676"/>
                <a:gd name="T10" fmla="*/ 49 w 238"/>
                <a:gd name="T11" fmla="*/ 601 h 676"/>
                <a:gd name="T12" fmla="*/ 29 w 238"/>
                <a:gd name="T13" fmla="*/ 597 h 676"/>
                <a:gd name="T14" fmla="*/ 18 w 238"/>
                <a:gd name="T15" fmla="*/ 591 h 676"/>
                <a:gd name="T16" fmla="*/ 17 w 238"/>
                <a:gd name="T17" fmla="*/ 577 h 676"/>
                <a:gd name="T18" fmla="*/ 20 w 238"/>
                <a:gd name="T19" fmla="*/ 570 h 676"/>
                <a:gd name="T20" fmla="*/ 36 w 238"/>
                <a:gd name="T21" fmla="*/ 572 h 676"/>
                <a:gd name="T22" fmla="*/ 40 w 238"/>
                <a:gd name="T23" fmla="*/ 562 h 676"/>
                <a:gd name="T24" fmla="*/ 42 w 238"/>
                <a:gd name="T25" fmla="*/ 554 h 676"/>
                <a:gd name="T26" fmla="*/ 43 w 238"/>
                <a:gd name="T27" fmla="*/ 534 h 676"/>
                <a:gd name="T28" fmla="*/ 43 w 238"/>
                <a:gd name="T29" fmla="*/ 522 h 676"/>
                <a:gd name="T30" fmla="*/ 55 w 238"/>
                <a:gd name="T31" fmla="*/ 505 h 676"/>
                <a:gd name="T32" fmla="*/ 57 w 238"/>
                <a:gd name="T33" fmla="*/ 490 h 676"/>
                <a:gd name="T34" fmla="*/ 52 w 238"/>
                <a:gd name="T35" fmla="*/ 477 h 676"/>
                <a:gd name="T36" fmla="*/ 40 w 238"/>
                <a:gd name="T37" fmla="*/ 472 h 676"/>
                <a:gd name="T38" fmla="*/ 37 w 238"/>
                <a:gd name="T39" fmla="*/ 469 h 676"/>
                <a:gd name="T40" fmla="*/ 37 w 238"/>
                <a:gd name="T41" fmla="*/ 455 h 676"/>
                <a:gd name="T42" fmla="*/ 33 w 238"/>
                <a:gd name="T43" fmla="*/ 443 h 676"/>
                <a:gd name="T44" fmla="*/ 19 w 238"/>
                <a:gd name="T45" fmla="*/ 423 h 676"/>
                <a:gd name="T46" fmla="*/ 11 w 238"/>
                <a:gd name="T47" fmla="*/ 405 h 676"/>
                <a:gd name="T48" fmla="*/ 11 w 238"/>
                <a:gd name="T49" fmla="*/ 393 h 676"/>
                <a:gd name="T50" fmla="*/ 17 w 238"/>
                <a:gd name="T51" fmla="*/ 380 h 676"/>
                <a:gd name="T52" fmla="*/ 16 w 238"/>
                <a:gd name="T53" fmla="*/ 364 h 676"/>
                <a:gd name="T54" fmla="*/ 8 w 238"/>
                <a:gd name="T55" fmla="*/ 331 h 676"/>
                <a:gd name="T56" fmla="*/ 0 w 238"/>
                <a:gd name="T57" fmla="*/ 303 h 676"/>
                <a:gd name="T58" fmla="*/ 2 w 238"/>
                <a:gd name="T59" fmla="*/ 298 h 676"/>
                <a:gd name="T60" fmla="*/ 14 w 238"/>
                <a:gd name="T61" fmla="*/ 294 h 676"/>
                <a:gd name="T62" fmla="*/ 25 w 238"/>
                <a:gd name="T63" fmla="*/ 283 h 676"/>
                <a:gd name="T64" fmla="*/ 36 w 238"/>
                <a:gd name="T65" fmla="*/ 271 h 676"/>
                <a:gd name="T66" fmla="*/ 36 w 238"/>
                <a:gd name="T67" fmla="*/ 253 h 676"/>
                <a:gd name="T68" fmla="*/ 38 w 238"/>
                <a:gd name="T69" fmla="*/ 240 h 676"/>
                <a:gd name="T70" fmla="*/ 38 w 238"/>
                <a:gd name="T71" fmla="*/ 225 h 676"/>
                <a:gd name="T72" fmla="*/ 47 w 238"/>
                <a:gd name="T73" fmla="*/ 203 h 676"/>
                <a:gd name="T74" fmla="*/ 57 w 238"/>
                <a:gd name="T75" fmla="*/ 171 h 676"/>
                <a:gd name="T76" fmla="*/ 60 w 238"/>
                <a:gd name="T77" fmla="*/ 163 h 676"/>
                <a:gd name="T78" fmla="*/ 72 w 238"/>
                <a:gd name="T79" fmla="*/ 151 h 676"/>
                <a:gd name="T80" fmla="*/ 88 w 238"/>
                <a:gd name="T81" fmla="*/ 147 h 676"/>
                <a:gd name="T82" fmla="*/ 101 w 238"/>
                <a:gd name="T83" fmla="*/ 140 h 676"/>
                <a:gd name="T84" fmla="*/ 111 w 238"/>
                <a:gd name="T85" fmla="*/ 145 h 676"/>
                <a:gd name="T86" fmla="*/ 119 w 238"/>
                <a:gd name="T87" fmla="*/ 147 h 676"/>
                <a:gd name="T88" fmla="*/ 121 w 238"/>
                <a:gd name="T89" fmla="*/ 138 h 676"/>
                <a:gd name="T90" fmla="*/ 119 w 238"/>
                <a:gd name="T91" fmla="*/ 116 h 676"/>
                <a:gd name="T92" fmla="*/ 114 w 238"/>
                <a:gd name="T93" fmla="*/ 99 h 676"/>
                <a:gd name="T94" fmla="*/ 94 w 238"/>
                <a:gd name="T95" fmla="*/ 87 h 676"/>
                <a:gd name="T96" fmla="*/ 86 w 238"/>
                <a:gd name="T97" fmla="*/ 77 h 676"/>
                <a:gd name="T98" fmla="*/ 73 w 238"/>
                <a:gd name="T99" fmla="*/ 44 h 676"/>
                <a:gd name="T100" fmla="*/ 59 w 238"/>
                <a:gd name="T101" fmla="*/ 31 h 676"/>
                <a:gd name="T102" fmla="*/ 55 w 238"/>
                <a:gd name="T103" fmla="*/ 23 h 676"/>
                <a:gd name="T104" fmla="*/ 61 w 238"/>
                <a:gd name="T105" fmla="*/ 9 h 676"/>
                <a:gd name="T106" fmla="*/ 72 w 238"/>
                <a:gd name="T107" fmla="*/ 0 h 676"/>
                <a:gd name="T108" fmla="*/ 92 w 238"/>
                <a:gd name="T109" fmla="*/ 13 h 676"/>
                <a:gd name="T110" fmla="*/ 109 w 238"/>
                <a:gd name="T111" fmla="*/ 16 h 676"/>
                <a:gd name="T112" fmla="*/ 135 w 238"/>
                <a:gd name="T113" fmla="*/ 25 h 676"/>
                <a:gd name="T114" fmla="*/ 155 w 238"/>
                <a:gd name="T115" fmla="*/ 30 h 676"/>
                <a:gd name="T116" fmla="*/ 174 w 238"/>
                <a:gd name="T117" fmla="*/ 39 h 676"/>
                <a:gd name="T118" fmla="*/ 191 w 238"/>
                <a:gd name="T119" fmla="*/ 40 h 676"/>
                <a:gd name="T120" fmla="*/ 198 w 238"/>
                <a:gd name="T121" fmla="*/ 52 h 676"/>
                <a:gd name="T122" fmla="*/ 211 w 238"/>
                <a:gd name="T123" fmla="*/ 67 h 676"/>
                <a:gd name="T124" fmla="*/ 227 w 238"/>
                <a:gd name="T125" fmla="*/ 77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8" h="676">
                  <a:moveTo>
                    <a:pt x="44" y="676"/>
                  </a:moveTo>
                  <a:lnTo>
                    <a:pt x="44" y="675"/>
                  </a:lnTo>
                  <a:lnTo>
                    <a:pt x="44" y="674"/>
                  </a:lnTo>
                  <a:lnTo>
                    <a:pt x="45" y="673"/>
                  </a:lnTo>
                  <a:lnTo>
                    <a:pt x="45" y="672"/>
                  </a:lnTo>
                  <a:lnTo>
                    <a:pt x="46" y="671"/>
                  </a:lnTo>
                  <a:lnTo>
                    <a:pt x="47" y="670"/>
                  </a:lnTo>
                  <a:lnTo>
                    <a:pt x="49" y="668"/>
                  </a:lnTo>
                  <a:lnTo>
                    <a:pt x="50" y="667"/>
                  </a:lnTo>
                  <a:lnTo>
                    <a:pt x="50" y="666"/>
                  </a:lnTo>
                  <a:lnTo>
                    <a:pt x="51" y="666"/>
                  </a:lnTo>
                  <a:lnTo>
                    <a:pt x="51" y="665"/>
                  </a:lnTo>
                  <a:lnTo>
                    <a:pt x="51" y="664"/>
                  </a:lnTo>
                  <a:lnTo>
                    <a:pt x="51" y="663"/>
                  </a:lnTo>
                  <a:lnTo>
                    <a:pt x="51" y="662"/>
                  </a:lnTo>
                  <a:lnTo>
                    <a:pt x="50" y="660"/>
                  </a:lnTo>
                  <a:lnTo>
                    <a:pt x="49" y="659"/>
                  </a:lnTo>
                  <a:lnTo>
                    <a:pt x="49" y="657"/>
                  </a:lnTo>
                  <a:lnTo>
                    <a:pt x="48" y="656"/>
                  </a:lnTo>
                  <a:lnTo>
                    <a:pt x="45" y="652"/>
                  </a:lnTo>
                  <a:lnTo>
                    <a:pt x="44" y="650"/>
                  </a:lnTo>
                  <a:lnTo>
                    <a:pt x="43" y="649"/>
                  </a:lnTo>
                  <a:lnTo>
                    <a:pt x="43" y="648"/>
                  </a:lnTo>
                  <a:lnTo>
                    <a:pt x="42" y="646"/>
                  </a:lnTo>
                  <a:lnTo>
                    <a:pt x="41" y="642"/>
                  </a:lnTo>
                  <a:lnTo>
                    <a:pt x="39" y="637"/>
                  </a:lnTo>
                  <a:lnTo>
                    <a:pt x="38" y="632"/>
                  </a:lnTo>
                  <a:lnTo>
                    <a:pt x="38" y="630"/>
                  </a:lnTo>
                  <a:lnTo>
                    <a:pt x="37" y="628"/>
                  </a:lnTo>
                  <a:lnTo>
                    <a:pt x="37" y="626"/>
                  </a:lnTo>
                  <a:lnTo>
                    <a:pt x="37" y="624"/>
                  </a:lnTo>
                  <a:lnTo>
                    <a:pt x="37" y="622"/>
                  </a:lnTo>
                  <a:lnTo>
                    <a:pt x="38" y="620"/>
                  </a:lnTo>
                  <a:lnTo>
                    <a:pt x="38" y="618"/>
                  </a:lnTo>
                  <a:lnTo>
                    <a:pt x="39" y="617"/>
                  </a:lnTo>
                  <a:lnTo>
                    <a:pt x="42" y="613"/>
                  </a:lnTo>
                  <a:lnTo>
                    <a:pt x="43" y="611"/>
                  </a:lnTo>
                  <a:lnTo>
                    <a:pt x="44" y="608"/>
                  </a:lnTo>
                  <a:lnTo>
                    <a:pt x="45" y="607"/>
                  </a:lnTo>
                  <a:lnTo>
                    <a:pt x="46" y="606"/>
                  </a:lnTo>
                  <a:lnTo>
                    <a:pt x="47" y="605"/>
                  </a:lnTo>
                  <a:lnTo>
                    <a:pt x="48" y="604"/>
                  </a:lnTo>
                  <a:lnTo>
                    <a:pt x="49" y="603"/>
                  </a:lnTo>
                  <a:lnTo>
                    <a:pt x="50" y="603"/>
                  </a:lnTo>
                  <a:lnTo>
                    <a:pt x="50" y="602"/>
                  </a:lnTo>
                  <a:lnTo>
                    <a:pt x="50" y="602"/>
                  </a:lnTo>
                  <a:lnTo>
                    <a:pt x="50" y="602"/>
                  </a:lnTo>
                  <a:lnTo>
                    <a:pt x="49" y="601"/>
                  </a:lnTo>
                  <a:lnTo>
                    <a:pt x="49" y="601"/>
                  </a:lnTo>
                  <a:lnTo>
                    <a:pt x="48" y="601"/>
                  </a:lnTo>
                  <a:lnTo>
                    <a:pt x="45" y="600"/>
                  </a:lnTo>
                  <a:lnTo>
                    <a:pt x="42" y="600"/>
                  </a:lnTo>
                  <a:lnTo>
                    <a:pt x="40" y="600"/>
                  </a:lnTo>
                  <a:lnTo>
                    <a:pt x="38" y="599"/>
                  </a:lnTo>
                  <a:lnTo>
                    <a:pt x="35" y="598"/>
                  </a:lnTo>
                  <a:lnTo>
                    <a:pt x="29" y="597"/>
                  </a:lnTo>
                  <a:lnTo>
                    <a:pt x="25" y="596"/>
                  </a:lnTo>
                  <a:lnTo>
                    <a:pt x="21" y="594"/>
                  </a:lnTo>
                  <a:lnTo>
                    <a:pt x="20" y="594"/>
                  </a:lnTo>
                  <a:lnTo>
                    <a:pt x="19" y="594"/>
                  </a:lnTo>
                  <a:lnTo>
                    <a:pt x="19" y="593"/>
                  </a:lnTo>
                  <a:lnTo>
                    <a:pt x="18" y="593"/>
                  </a:lnTo>
                  <a:lnTo>
                    <a:pt x="18" y="592"/>
                  </a:lnTo>
                  <a:lnTo>
                    <a:pt x="18" y="591"/>
                  </a:lnTo>
                  <a:lnTo>
                    <a:pt x="17" y="591"/>
                  </a:lnTo>
                  <a:lnTo>
                    <a:pt x="17" y="590"/>
                  </a:lnTo>
                  <a:lnTo>
                    <a:pt x="17" y="588"/>
                  </a:lnTo>
                  <a:lnTo>
                    <a:pt x="17" y="585"/>
                  </a:lnTo>
                  <a:lnTo>
                    <a:pt x="17" y="583"/>
                  </a:lnTo>
                  <a:lnTo>
                    <a:pt x="17" y="582"/>
                  </a:lnTo>
                  <a:lnTo>
                    <a:pt x="17" y="578"/>
                  </a:lnTo>
                  <a:lnTo>
                    <a:pt x="17" y="577"/>
                  </a:lnTo>
                  <a:lnTo>
                    <a:pt x="17" y="576"/>
                  </a:lnTo>
                  <a:lnTo>
                    <a:pt x="17" y="574"/>
                  </a:lnTo>
                  <a:lnTo>
                    <a:pt x="18" y="573"/>
                  </a:lnTo>
                  <a:lnTo>
                    <a:pt x="18" y="572"/>
                  </a:lnTo>
                  <a:lnTo>
                    <a:pt x="18" y="571"/>
                  </a:lnTo>
                  <a:lnTo>
                    <a:pt x="19" y="571"/>
                  </a:lnTo>
                  <a:lnTo>
                    <a:pt x="19" y="570"/>
                  </a:lnTo>
                  <a:lnTo>
                    <a:pt x="20" y="570"/>
                  </a:lnTo>
                  <a:lnTo>
                    <a:pt x="21" y="570"/>
                  </a:lnTo>
                  <a:lnTo>
                    <a:pt x="25" y="571"/>
                  </a:lnTo>
                  <a:lnTo>
                    <a:pt x="31" y="572"/>
                  </a:lnTo>
                  <a:lnTo>
                    <a:pt x="32" y="572"/>
                  </a:lnTo>
                  <a:lnTo>
                    <a:pt x="33" y="572"/>
                  </a:lnTo>
                  <a:lnTo>
                    <a:pt x="34" y="572"/>
                  </a:lnTo>
                  <a:lnTo>
                    <a:pt x="35" y="572"/>
                  </a:lnTo>
                  <a:lnTo>
                    <a:pt x="36" y="572"/>
                  </a:lnTo>
                  <a:lnTo>
                    <a:pt x="36" y="571"/>
                  </a:lnTo>
                  <a:lnTo>
                    <a:pt x="37" y="571"/>
                  </a:lnTo>
                  <a:lnTo>
                    <a:pt x="37" y="570"/>
                  </a:lnTo>
                  <a:lnTo>
                    <a:pt x="38" y="569"/>
                  </a:lnTo>
                  <a:lnTo>
                    <a:pt x="38" y="569"/>
                  </a:lnTo>
                  <a:lnTo>
                    <a:pt x="38" y="568"/>
                  </a:lnTo>
                  <a:lnTo>
                    <a:pt x="39" y="564"/>
                  </a:lnTo>
                  <a:lnTo>
                    <a:pt x="40" y="562"/>
                  </a:lnTo>
                  <a:lnTo>
                    <a:pt x="40" y="561"/>
                  </a:lnTo>
                  <a:lnTo>
                    <a:pt x="41" y="560"/>
                  </a:lnTo>
                  <a:lnTo>
                    <a:pt x="41" y="559"/>
                  </a:lnTo>
                  <a:lnTo>
                    <a:pt x="42" y="558"/>
                  </a:lnTo>
                  <a:lnTo>
                    <a:pt x="42" y="558"/>
                  </a:lnTo>
                  <a:lnTo>
                    <a:pt x="42" y="558"/>
                  </a:lnTo>
                  <a:lnTo>
                    <a:pt x="42" y="557"/>
                  </a:lnTo>
                  <a:lnTo>
                    <a:pt x="42" y="554"/>
                  </a:lnTo>
                  <a:lnTo>
                    <a:pt x="42" y="551"/>
                  </a:lnTo>
                  <a:lnTo>
                    <a:pt x="43" y="548"/>
                  </a:lnTo>
                  <a:lnTo>
                    <a:pt x="44" y="544"/>
                  </a:lnTo>
                  <a:lnTo>
                    <a:pt x="45" y="542"/>
                  </a:lnTo>
                  <a:lnTo>
                    <a:pt x="45" y="540"/>
                  </a:lnTo>
                  <a:lnTo>
                    <a:pt x="45" y="540"/>
                  </a:lnTo>
                  <a:lnTo>
                    <a:pt x="45" y="539"/>
                  </a:lnTo>
                  <a:lnTo>
                    <a:pt x="43" y="534"/>
                  </a:lnTo>
                  <a:lnTo>
                    <a:pt x="42" y="532"/>
                  </a:lnTo>
                  <a:lnTo>
                    <a:pt x="42" y="531"/>
                  </a:lnTo>
                  <a:lnTo>
                    <a:pt x="42" y="529"/>
                  </a:lnTo>
                  <a:lnTo>
                    <a:pt x="42" y="528"/>
                  </a:lnTo>
                  <a:lnTo>
                    <a:pt x="42" y="526"/>
                  </a:lnTo>
                  <a:lnTo>
                    <a:pt x="42" y="525"/>
                  </a:lnTo>
                  <a:lnTo>
                    <a:pt x="43" y="523"/>
                  </a:lnTo>
                  <a:lnTo>
                    <a:pt x="43" y="522"/>
                  </a:lnTo>
                  <a:lnTo>
                    <a:pt x="44" y="520"/>
                  </a:lnTo>
                  <a:lnTo>
                    <a:pt x="45" y="519"/>
                  </a:lnTo>
                  <a:lnTo>
                    <a:pt x="46" y="518"/>
                  </a:lnTo>
                  <a:lnTo>
                    <a:pt x="46" y="517"/>
                  </a:lnTo>
                  <a:lnTo>
                    <a:pt x="50" y="512"/>
                  </a:lnTo>
                  <a:lnTo>
                    <a:pt x="53" y="508"/>
                  </a:lnTo>
                  <a:lnTo>
                    <a:pt x="54" y="507"/>
                  </a:lnTo>
                  <a:lnTo>
                    <a:pt x="55" y="505"/>
                  </a:lnTo>
                  <a:lnTo>
                    <a:pt x="55" y="504"/>
                  </a:lnTo>
                  <a:lnTo>
                    <a:pt x="56" y="503"/>
                  </a:lnTo>
                  <a:lnTo>
                    <a:pt x="56" y="501"/>
                  </a:lnTo>
                  <a:lnTo>
                    <a:pt x="57" y="498"/>
                  </a:lnTo>
                  <a:lnTo>
                    <a:pt x="57" y="496"/>
                  </a:lnTo>
                  <a:lnTo>
                    <a:pt x="57" y="493"/>
                  </a:lnTo>
                  <a:lnTo>
                    <a:pt x="57" y="492"/>
                  </a:lnTo>
                  <a:lnTo>
                    <a:pt x="57" y="490"/>
                  </a:lnTo>
                  <a:lnTo>
                    <a:pt x="57" y="485"/>
                  </a:lnTo>
                  <a:lnTo>
                    <a:pt x="56" y="483"/>
                  </a:lnTo>
                  <a:lnTo>
                    <a:pt x="56" y="482"/>
                  </a:lnTo>
                  <a:lnTo>
                    <a:pt x="55" y="481"/>
                  </a:lnTo>
                  <a:lnTo>
                    <a:pt x="55" y="479"/>
                  </a:lnTo>
                  <a:lnTo>
                    <a:pt x="54" y="478"/>
                  </a:lnTo>
                  <a:lnTo>
                    <a:pt x="53" y="478"/>
                  </a:lnTo>
                  <a:lnTo>
                    <a:pt x="52" y="477"/>
                  </a:lnTo>
                  <a:lnTo>
                    <a:pt x="51" y="476"/>
                  </a:lnTo>
                  <a:lnTo>
                    <a:pt x="50" y="475"/>
                  </a:lnTo>
                  <a:lnTo>
                    <a:pt x="49" y="475"/>
                  </a:lnTo>
                  <a:lnTo>
                    <a:pt x="49" y="474"/>
                  </a:lnTo>
                  <a:lnTo>
                    <a:pt x="47" y="474"/>
                  </a:lnTo>
                  <a:lnTo>
                    <a:pt x="43" y="473"/>
                  </a:lnTo>
                  <a:lnTo>
                    <a:pt x="42" y="473"/>
                  </a:lnTo>
                  <a:lnTo>
                    <a:pt x="40" y="472"/>
                  </a:lnTo>
                  <a:lnTo>
                    <a:pt x="39" y="472"/>
                  </a:lnTo>
                  <a:lnTo>
                    <a:pt x="39" y="472"/>
                  </a:lnTo>
                  <a:lnTo>
                    <a:pt x="38" y="472"/>
                  </a:lnTo>
                  <a:lnTo>
                    <a:pt x="38" y="471"/>
                  </a:lnTo>
                  <a:lnTo>
                    <a:pt x="38" y="471"/>
                  </a:lnTo>
                  <a:lnTo>
                    <a:pt x="37" y="471"/>
                  </a:lnTo>
                  <a:lnTo>
                    <a:pt x="37" y="470"/>
                  </a:lnTo>
                  <a:lnTo>
                    <a:pt x="37" y="469"/>
                  </a:lnTo>
                  <a:lnTo>
                    <a:pt x="38" y="468"/>
                  </a:lnTo>
                  <a:lnTo>
                    <a:pt x="39" y="465"/>
                  </a:lnTo>
                  <a:lnTo>
                    <a:pt x="39" y="464"/>
                  </a:lnTo>
                  <a:lnTo>
                    <a:pt x="39" y="462"/>
                  </a:lnTo>
                  <a:lnTo>
                    <a:pt x="39" y="461"/>
                  </a:lnTo>
                  <a:lnTo>
                    <a:pt x="39" y="460"/>
                  </a:lnTo>
                  <a:lnTo>
                    <a:pt x="39" y="459"/>
                  </a:lnTo>
                  <a:lnTo>
                    <a:pt x="37" y="455"/>
                  </a:lnTo>
                  <a:lnTo>
                    <a:pt x="37" y="454"/>
                  </a:lnTo>
                  <a:lnTo>
                    <a:pt x="37" y="453"/>
                  </a:lnTo>
                  <a:lnTo>
                    <a:pt x="36" y="449"/>
                  </a:lnTo>
                  <a:lnTo>
                    <a:pt x="36" y="448"/>
                  </a:lnTo>
                  <a:lnTo>
                    <a:pt x="36" y="447"/>
                  </a:lnTo>
                  <a:lnTo>
                    <a:pt x="35" y="446"/>
                  </a:lnTo>
                  <a:lnTo>
                    <a:pt x="34" y="444"/>
                  </a:lnTo>
                  <a:lnTo>
                    <a:pt x="33" y="443"/>
                  </a:lnTo>
                  <a:lnTo>
                    <a:pt x="30" y="440"/>
                  </a:lnTo>
                  <a:lnTo>
                    <a:pt x="27" y="437"/>
                  </a:lnTo>
                  <a:lnTo>
                    <a:pt x="25" y="434"/>
                  </a:lnTo>
                  <a:lnTo>
                    <a:pt x="24" y="432"/>
                  </a:lnTo>
                  <a:lnTo>
                    <a:pt x="23" y="431"/>
                  </a:lnTo>
                  <a:lnTo>
                    <a:pt x="21" y="428"/>
                  </a:lnTo>
                  <a:lnTo>
                    <a:pt x="20" y="425"/>
                  </a:lnTo>
                  <a:lnTo>
                    <a:pt x="19" y="423"/>
                  </a:lnTo>
                  <a:lnTo>
                    <a:pt x="18" y="419"/>
                  </a:lnTo>
                  <a:lnTo>
                    <a:pt x="17" y="417"/>
                  </a:lnTo>
                  <a:lnTo>
                    <a:pt x="17" y="416"/>
                  </a:lnTo>
                  <a:lnTo>
                    <a:pt x="16" y="415"/>
                  </a:lnTo>
                  <a:lnTo>
                    <a:pt x="15" y="413"/>
                  </a:lnTo>
                  <a:lnTo>
                    <a:pt x="12" y="408"/>
                  </a:lnTo>
                  <a:lnTo>
                    <a:pt x="11" y="407"/>
                  </a:lnTo>
                  <a:lnTo>
                    <a:pt x="11" y="405"/>
                  </a:lnTo>
                  <a:lnTo>
                    <a:pt x="10" y="404"/>
                  </a:lnTo>
                  <a:lnTo>
                    <a:pt x="10" y="402"/>
                  </a:lnTo>
                  <a:lnTo>
                    <a:pt x="10" y="401"/>
                  </a:lnTo>
                  <a:lnTo>
                    <a:pt x="10" y="398"/>
                  </a:lnTo>
                  <a:lnTo>
                    <a:pt x="10" y="397"/>
                  </a:lnTo>
                  <a:lnTo>
                    <a:pt x="10" y="396"/>
                  </a:lnTo>
                  <a:lnTo>
                    <a:pt x="10" y="394"/>
                  </a:lnTo>
                  <a:lnTo>
                    <a:pt x="11" y="393"/>
                  </a:lnTo>
                  <a:lnTo>
                    <a:pt x="11" y="391"/>
                  </a:lnTo>
                  <a:lnTo>
                    <a:pt x="11" y="390"/>
                  </a:lnTo>
                  <a:lnTo>
                    <a:pt x="12" y="389"/>
                  </a:lnTo>
                  <a:lnTo>
                    <a:pt x="12" y="387"/>
                  </a:lnTo>
                  <a:lnTo>
                    <a:pt x="14" y="386"/>
                  </a:lnTo>
                  <a:lnTo>
                    <a:pt x="16" y="382"/>
                  </a:lnTo>
                  <a:lnTo>
                    <a:pt x="17" y="381"/>
                  </a:lnTo>
                  <a:lnTo>
                    <a:pt x="17" y="380"/>
                  </a:lnTo>
                  <a:lnTo>
                    <a:pt x="18" y="379"/>
                  </a:lnTo>
                  <a:lnTo>
                    <a:pt x="18" y="378"/>
                  </a:lnTo>
                  <a:lnTo>
                    <a:pt x="18" y="376"/>
                  </a:lnTo>
                  <a:lnTo>
                    <a:pt x="18" y="375"/>
                  </a:lnTo>
                  <a:lnTo>
                    <a:pt x="18" y="373"/>
                  </a:lnTo>
                  <a:lnTo>
                    <a:pt x="17" y="368"/>
                  </a:lnTo>
                  <a:lnTo>
                    <a:pt x="17" y="366"/>
                  </a:lnTo>
                  <a:lnTo>
                    <a:pt x="16" y="364"/>
                  </a:lnTo>
                  <a:lnTo>
                    <a:pt x="16" y="360"/>
                  </a:lnTo>
                  <a:lnTo>
                    <a:pt x="16" y="354"/>
                  </a:lnTo>
                  <a:lnTo>
                    <a:pt x="15" y="352"/>
                  </a:lnTo>
                  <a:lnTo>
                    <a:pt x="15" y="350"/>
                  </a:lnTo>
                  <a:lnTo>
                    <a:pt x="14" y="348"/>
                  </a:lnTo>
                  <a:lnTo>
                    <a:pt x="12" y="342"/>
                  </a:lnTo>
                  <a:lnTo>
                    <a:pt x="9" y="335"/>
                  </a:lnTo>
                  <a:lnTo>
                    <a:pt x="8" y="331"/>
                  </a:lnTo>
                  <a:lnTo>
                    <a:pt x="7" y="329"/>
                  </a:lnTo>
                  <a:lnTo>
                    <a:pt x="7" y="326"/>
                  </a:lnTo>
                  <a:lnTo>
                    <a:pt x="5" y="319"/>
                  </a:lnTo>
                  <a:lnTo>
                    <a:pt x="4" y="316"/>
                  </a:lnTo>
                  <a:lnTo>
                    <a:pt x="3" y="312"/>
                  </a:lnTo>
                  <a:lnTo>
                    <a:pt x="1" y="307"/>
                  </a:lnTo>
                  <a:lnTo>
                    <a:pt x="1" y="305"/>
                  </a:lnTo>
                  <a:lnTo>
                    <a:pt x="0" y="303"/>
                  </a:lnTo>
                  <a:lnTo>
                    <a:pt x="0" y="302"/>
                  </a:lnTo>
                  <a:lnTo>
                    <a:pt x="0" y="301"/>
                  </a:lnTo>
                  <a:lnTo>
                    <a:pt x="0" y="300"/>
                  </a:lnTo>
                  <a:lnTo>
                    <a:pt x="1" y="300"/>
                  </a:lnTo>
                  <a:lnTo>
                    <a:pt x="1" y="299"/>
                  </a:lnTo>
                  <a:lnTo>
                    <a:pt x="1" y="299"/>
                  </a:lnTo>
                  <a:lnTo>
                    <a:pt x="2" y="298"/>
                  </a:lnTo>
                  <a:lnTo>
                    <a:pt x="2" y="298"/>
                  </a:lnTo>
                  <a:lnTo>
                    <a:pt x="3" y="297"/>
                  </a:lnTo>
                  <a:lnTo>
                    <a:pt x="4" y="297"/>
                  </a:lnTo>
                  <a:lnTo>
                    <a:pt x="5" y="296"/>
                  </a:lnTo>
                  <a:lnTo>
                    <a:pt x="7" y="296"/>
                  </a:lnTo>
                  <a:lnTo>
                    <a:pt x="10" y="296"/>
                  </a:lnTo>
                  <a:lnTo>
                    <a:pt x="12" y="295"/>
                  </a:lnTo>
                  <a:lnTo>
                    <a:pt x="13" y="295"/>
                  </a:lnTo>
                  <a:lnTo>
                    <a:pt x="14" y="294"/>
                  </a:lnTo>
                  <a:lnTo>
                    <a:pt x="15" y="294"/>
                  </a:lnTo>
                  <a:lnTo>
                    <a:pt x="15" y="293"/>
                  </a:lnTo>
                  <a:lnTo>
                    <a:pt x="17" y="292"/>
                  </a:lnTo>
                  <a:lnTo>
                    <a:pt x="18" y="290"/>
                  </a:lnTo>
                  <a:lnTo>
                    <a:pt x="19" y="289"/>
                  </a:lnTo>
                  <a:lnTo>
                    <a:pt x="20" y="287"/>
                  </a:lnTo>
                  <a:lnTo>
                    <a:pt x="21" y="286"/>
                  </a:lnTo>
                  <a:lnTo>
                    <a:pt x="25" y="283"/>
                  </a:lnTo>
                  <a:lnTo>
                    <a:pt x="26" y="281"/>
                  </a:lnTo>
                  <a:lnTo>
                    <a:pt x="31" y="278"/>
                  </a:lnTo>
                  <a:lnTo>
                    <a:pt x="32" y="276"/>
                  </a:lnTo>
                  <a:lnTo>
                    <a:pt x="33" y="275"/>
                  </a:lnTo>
                  <a:lnTo>
                    <a:pt x="34" y="274"/>
                  </a:lnTo>
                  <a:lnTo>
                    <a:pt x="35" y="273"/>
                  </a:lnTo>
                  <a:lnTo>
                    <a:pt x="35" y="272"/>
                  </a:lnTo>
                  <a:lnTo>
                    <a:pt x="36" y="271"/>
                  </a:lnTo>
                  <a:lnTo>
                    <a:pt x="37" y="269"/>
                  </a:lnTo>
                  <a:lnTo>
                    <a:pt x="37" y="267"/>
                  </a:lnTo>
                  <a:lnTo>
                    <a:pt x="37" y="266"/>
                  </a:lnTo>
                  <a:lnTo>
                    <a:pt x="37" y="265"/>
                  </a:lnTo>
                  <a:lnTo>
                    <a:pt x="37" y="263"/>
                  </a:lnTo>
                  <a:lnTo>
                    <a:pt x="37" y="258"/>
                  </a:lnTo>
                  <a:lnTo>
                    <a:pt x="36" y="256"/>
                  </a:lnTo>
                  <a:lnTo>
                    <a:pt x="36" y="253"/>
                  </a:lnTo>
                  <a:lnTo>
                    <a:pt x="36" y="252"/>
                  </a:lnTo>
                  <a:lnTo>
                    <a:pt x="35" y="250"/>
                  </a:lnTo>
                  <a:lnTo>
                    <a:pt x="36" y="249"/>
                  </a:lnTo>
                  <a:lnTo>
                    <a:pt x="36" y="248"/>
                  </a:lnTo>
                  <a:lnTo>
                    <a:pt x="36" y="247"/>
                  </a:lnTo>
                  <a:lnTo>
                    <a:pt x="36" y="245"/>
                  </a:lnTo>
                  <a:lnTo>
                    <a:pt x="38" y="241"/>
                  </a:lnTo>
                  <a:lnTo>
                    <a:pt x="38" y="240"/>
                  </a:lnTo>
                  <a:lnTo>
                    <a:pt x="38" y="239"/>
                  </a:lnTo>
                  <a:lnTo>
                    <a:pt x="38" y="237"/>
                  </a:lnTo>
                  <a:lnTo>
                    <a:pt x="38" y="236"/>
                  </a:lnTo>
                  <a:lnTo>
                    <a:pt x="37" y="231"/>
                  </a:lnTo>
                  <a:lnTo>
                    <a:pt x="37" y="229"/>
                  </a:lnTo>
                  <a:lnTo>
                    <a:pt x="37" y="227"/>
                  </a:lnTo>
                  <a:lnTo>
                    <a:pt x="37" y="226"/>
                  </a:lnTo>
                  <a:lnTo>
                    <a:pt x="38" y="225"/>
                  </a:lnTo>
                  <a:lnTo>
                    <a:pt x="38" y="224"/>
                  </a:lnTo>
                  <a:lnTo>
                    <a:pt x="38" y="223"/>
                  </a:lnTo>
                  <a:lnTo>
                    <a:pt x="40" y="220"/>
                  </a:lnTo>
                  <a:lnTo>
                    <a:pt x="41" y="219"/>
                  </a:lnTo>
                  <a:lnTo>
                    <a:pt x="43" y="214"/>
                  </a:lnTo>
                  <a:lnTo>
                    <a:pt x="44" y="210"/>
                  </a:lnTo>
                  <a:lnTo>
                    <a:pt x="45" y="208"/>
                  </a:lnTo>
                  <a:lnTo>
                    <a:pt x="47" y="203"/>
                  </a:lnTo>
                  <a:lnTo>
                    <a:pt x="51" y="192"/>
                  </a:lnTo>
                  <a:lnTo>
                    <a:pt x="52" y="187"/>
                  </a:lnTo>
                  <a:lnTo>
                    <a:pt x="55" y="181"/>
                  </a:lnTo>
                  <a:lnTo>
                    <a:pt x="55" y="179"/>
                  </a:lnTo>
                  <a:lnTo>
                    <a:pt x="56" y="177"/>
                  </a:lnTo>
                  <a:lnTo>
                    <a:pt x="56" y="175"/>
                  </a:lnTo>
                  <a:lnTo>
                    <a:pt x="57" y="173"/>
                  </a:lnTo>
                  <a:lnTo>
                    <a:pt x="57" y="171"/>
                  </a:lnTo>
                  <a:lnTo>
                    <a:pt x="57" y="169"/>
                  </a:lnTo>
                  <a:lnTo>
                    <a:pt x="57" y="167"/>
                  </a:lnTo>
                  <a:lnTo>
                    <a:pt x="57" y="165"/>
                  </a:lnTo>
                  <a:lnTo>
                    <a:pt x="57" y="165"/>
                  </a:lnTo>
                  <a:lnTo>
                    <a:pt x="57" y="165"/>
                  </a:lnTo>
                  <a:lnTo>
                    <a:pt x="58" y="165"/>
                  </a:lnTo>
                  <a:lnTo>
                    <a:pt x="59" y="164"/>
                  </a:lnTo>
                  <a:lnTo>
                    <a:pt x="60" y="163"/>
                  </a:lnTo>
                  <a:lnTo>
                    <a:pt x="60" y="163"/>
                  </a:lnTo>
                  <a:lnTo>
                    <a:pt x="61" y="162"/>
                  </a:lnTo>
                  <a:lnTo>
                    <a:pt x="65" y="157"/>
                  </a:lnTo>
                  <a:lnTo>
                    <a:pt x="66" y="156"/>
                  </a:lnTo>
                  <a:lnTo>
                    <a:pt x="67" y="155"/>
                  </a:lnTo>
                  <a:lnTo>
                    <a:pt x="69" y="154"/>
                  </a:lnTo>
                  <a:lnTo>
                    <a:pt x="71" y="152"/>
                  </a:lnTo>
                  <a:lnTo>
                    <a:pt x="72" y="151"/>
                  </a:lnTo>
                  <a:lnTo>
                    <a:pt x="74" y="150"/>
                  </a:lnTo>
                  <a:lnTo>
                    <a:pt x="75" y="150"/>
                  </a:lnTo>
                  <a:lnTo>
                    <a:pt x="76" y="149"/>
                  </a:lnTo>
                  <a:lnTo>
                    <a:pt x="78" y="149"/>
                  </a:lnTo>
                  <a:lnTo>
                    <a:pt x="79" y="148"/>
                  </a:lnTo>
                  <a:lnTo>
                    <a:pt x="81" y="148"/>
                  </a:lnTo>
                  <a:lnTo>
                    <a:pt x="86" y="147"/>
                  </a:lnTo>
                  <a:lnTo>
                    <a:pt x="88" y="147"/>
                  </a:lnTo>
                  <a:lnTo>
                    <a:pt x="91" y="146"/>
                  </a:lnTo>
                  <a:lnTo>
                    <a:pt x="92" y="146"/>
                  </a:lnTo>
                  <a:lnTo>
                    <a:pt x="94" y="145"/>
                  </a:lnTo>
                  <a:lnTo>
                    <a:pt x="95" y="144"/>
                  </a:lnTo>
                  <a:lnTo>
                    <a:pt x="97" y="143"/>
                  </a:lnTo>
                  <a:lnTo>
                    <a:pt x="99" y="141"/>
                  </a:lnTo>
                  <a:lnTo>
                    <a:pt x="100" y="140"/>
                  </a:lnTo>
                  <a:lnTo>
                    <a:pt x="101" y="140"/>
                  </a:lnTo>
                  <a:lnTo>
                    <a:pt x="102" y="139"/>
                  </a:lnTo>
                  <a:lnTo>
                    <a:pt x="102" y="139"/>
                  </a:lnTo>
                  <a:lnTo>
                    <a:pt x="103" y="139"/>
                  </a:lnTo>
                  <a:lnTo>
                    <a:pt x="104" y="139"/>
                  </a:lnTo>
                  <a:lnTo>
                    <a:pt x="105" y="139"/>
                  </a:lnTo>
                  <a:lnTo>
                    <a:pt x="106" y="140"/>
                  </a:lnTo>
                  <a:lnTo>
                    <a:pt x="107" y="141"/>
                  </a:lnTo>
                  <a:lnTo>
                    <a:pt x="111" y="145"/>
                  </a:lnTo>
                  <a:lnTo>
                    <a:pt x="113" y="146"/>
                  </a:lnTo>
                  <a:lnTo>
                    <a:pt x="113" y="147"/>
                  </a:lnTo>
                  <a:lnTo>
                    <a:pt x="114" y="147"/>
                  </a:lnTo>
                  <a:lnTo>
                    <a:pt x="115" y="147"/>
                  </a:lnTo>
                  <a:lnTo>
                    <a:pt x="116" y="148"/>
                  </a:lnTo>
                  <a:lnTo>
                    <a:pt x="117" y="148"/>
                  </a:lnTo>
                  <a:lnTo>
                    <a:pt x="118" y="147"/>
                  </a:lnTo>
                  <a:lnTo>
                    <a:pt x="119" y="147"/>
                  </a:lnTo>
                  <a:lnTo>
                    <a:pt x="119" y="146"/>
                  </a:lnTo>
                  <a:lnTo>
                    <a:pt x="120" y="145"/>
                  </a:lnTo>
                  <a:lnTo>
                    <a:pt x="121" y="144"/>
                  </a:lnTo>
                  <a:lnTo>
                    <a:pt x="121" y="143"/>
                  </a:lnTo>
                  <a:lnTo>
                    <a:pt x="122" y="142"/>
                  </a:lnTo>
                  <a:lnTo>
                    <a:pt x="122" y="141"/>
                  </a:lnTo>
                  <a:lnTo>
                    <a:pt x="121" y="139"/>
                  </a:lnTo>
                  <a:lnTo>
                    <a:pt x="121" y="138"/>
                  </a:lnTo>
                  <a:lnTo>
                    <a:pt x="120" y="134"/>
                  </a:lnTo>
                  <a:lnTo>
                    <a:pt x="119" y="132"/>
                  </a:lnTo>
                  <a:lnTo>
                    <a:pt x="119" y="129"/>
                  </a:lnTo>
                  <a:lnTo>
                    <a:pt x="119" y="127"/>
                  </a:lnTo>
                  <a:lnTo>
                    <a:pt x="118" y="126"/>
                  </a:lnTo>
                  <a:lnTo>
                    <a:pt x="119" y="124"/>
                  </a:lnTo>
                  <a:lnTo>
                    <a:pt x="119" y="119"/>
                  </a:lnTo>
                  <a:lnTo>
                    <a:pt x="119" y="116"/>
                  </a:lnTo>
                  <a:lnTo>
                    <a:pt x="120" y="114"/>
                  </a:lnTo>
                  <a:lnTo>
                    <a:pt x="119" y="111"/>
                  </a:lnTo>
                  <a:lnTo>
                    <a:pt x="119" y="109"/>
                  </a:lnTo>
                  <a:lnTo>
                    <a:pt x="118" y="107"/>
                  </a:lnTo>
                  <a:lnTo>
                    <a:pt x="118" y="105"/>
                  </a:lnTo>
                  <a:lnTo>
                    <a:pt x="117" y="103"/>
                  </a:lnTo>
                  <a:lnTo>
                    <a:pt x="115" y="101"/>
                  </a:lnTo>
                  <a:lnTo>
                    <a:pt x="114" y="99"/>
                  </a:lnTo>
                  <a:lnTo>
                    <a:pt x="112" y="98"/>
                  </a:lnTo>
                  <a:lnTo>
                    <a:pt x="111" y="97"/>
                  </a:lnTo>
                  <a:lnTo>
                    <a:pt x="110" y="96"/>
                  </a:lnTo>
                  <a:lnTo>
                    <a:pt x="108" y="94"/>
                  </a:lnTo>
                  <a:lnTo>
                    <a:pt x="100" y="90"/>
                  </a:lnTo>
                  <a:lnTo>
                    <a:pt x="98" y="89"/>
                  </a:lnTo>
                  <a:lnTo>
                    <a:pt x="95" y="88"/>
                  </a:lnTo>
                  <a:lnTo>
                    <a:pt x="94" y="87"/>
                  </a:lnTo>
                  <a:lnTo>
                    <a:pt x="92" y="86"/>
                  </a:lnTo>
                  <a:lnTo>
                    <a:pt x="91" y="85"/>
                  </a:lnTo>
                  <a:lnTo>
                    <a:pt x="90" y="84"/>
                  </a:lnTo>
                  <a:lnTo>
                    <a:pt x="89" y="83"/>
                  </a:lnTo>
                  <a:lnTo>
                    <a:pt x="88" y="82"/>
                  </a:lnTo>
                  <a:lnTo>
                    <a:pt x="88" y="80"/>
                  </a:lnTo>
                  <a:lnTo>
                    <a:pt x="87" y="79"/>
                  </a:lnTo>
                  <a:lnTo>
                    <a:pt x="86" y="77"/>
                  </a:lnTo>
                  <a:lnTo>
                    <a:pt x="84" y="70"/>
                  </a:lnTo>
                  <a:lnTo>
                    <a:pt x="80" y="64"/>
                  </a:lnTo>
                  <a:lnTo>
                    <a:pt x="79" y="60"/>
                  </a:lnTo>
                  <a:lnTo>
                    <a:pt x="78" y="57"/>
                  </a:lnTo>
                  <a:lnTo>
                    <a:pt x="76" y="52"/>
                  </a:lnTo>
                  <a:lnTo>
                    <a:pt x="75" y="48"/>
                  </a:lnTo>
                  <a:lnTo>
                    <a:pt x="74" y="46"/>
                  </a:lnTo>
                  <a:lnTo>
                    <a:pt x="73" y="44"/>
                  </a:lnTo>
                  <a:lnTo>
                    <a:pt x="72" y="43"/>
                  </a:lnTo>
                  <a:lnTo>
                    <a:pt x="72" y="42"/>
                  </a:lnTo>
                  <a:lnTo>
                    <a:pt x="71" y="41"/>
                  </a:lnTo>
                  <a:lnTo>
                    <a:pt x="70" y="40"/>
                  </a:lnTo>
                  <a:lnTo>
                    <a:pt x="69" y="39"/>
                  </a:lnTo>
                  <a:lnTo>
                    <a:pt x="65" y="36"/>
                  </a:lnTo>
                  <a:lnTo>
                    <a:pt x="61" y="32"/>
                  </a:lnTo>
                  <a:lnTo>
                    <a:pt x="59" y="31"/>
                  </a:lnTo>
                  <a:lnTo>
                    <a:pt x="58" y="30"/>
                  </a:lnTo>
                  <a:lnTo>
                    <a:pt x="58" y="29"/>
                  </a:lnTo>
                  <a:lnTo>
                    <a:pt x="57" y="28"/>
                  </a:lnTo>
                  <a:lnTo>
                    <a:pt x="56" y="27"/>
                  </a:lnTo>
                  <a:lnTo>
                    <a:pt x="56" y="26"/>
                  </a:lnTo>
                  <a:lnTo>
                    <a:pt x="55" y="25"/>
                  </a:lnTo>
                  <a:lnTo>
                    <a:pt x="55" y="24"/>
                  </a:lnTo>
                  <a:lnTo>
                    <a:pt x="55" y="23"/>
                  </a:lnTo>
                  <a:lnTo>
                    <a:pt x="55" y="22"/>
                  </a:lnTo>
                  <a:lnTo>
                    <a:pt x="55" y="21"/>
                  </a:lnTo>
                  <a:lnTo>
                    <a:pt x="56" y="19"/>
                  </a:lnTo>
                  <a:lnTo>
                    <a:pt x="56" y="17"/>
                  </a:lnTo>
                  <a:lnTo>
                    <a:pt x="57" y="15"/>
                  </a:lnTo>
                  <a:lnTo>
                    <a:pt x="58" y="13"/>
                  </a:lnTo>
                  <a:lnTo>
                    <a:pt x="60" y="11"/>
                  </a:lnTo>
                  <a:lnTo>
                    <a:pt x="61" y="9"/>
                  </a:lnTo>
                  <a:lnTo>
                    <a:pt x="63" y="7"/>
                  </a:lnTo>
                  <a:lnTo>
                    <a:pt x="64" y="5"/>
                  </a:lnTo>
                  <a:lnTo>
                    <a:pt x="65" y="4"/>
                  </a:lnTo>
                  <a:lnTo>
                    <a:pt x="67" y="3"/>
                  </a:lnTo>
                  <a:lnTo>
                    <a:pt x="69" y="1"/>
                  </a:lnTo>
                  <a:lnTo>
                    <a:pt x="70" y="1"/>
                  </a:lnTo>
                  <a:lnTo>
                    <a:pt x="71" y="0"/>
                  </a:lnTo>
                  <a:lnTo>
                    <a:pt x="72" y="0"/>
                  </a:lnTo>
                  <a:lnTo>
                    <a:pt x="72" y="0"/>
                  </a:lnTo>
                  <a:lnTo>
                    <a:pt x="72" y="1"/>
                  </a:lnTo>
                  <a:lnTo>
                    <a:pt x="74" y="2"/>
                  </a:lnTo>
                  <a:lnTo>
                    <a:pt x="76" y="4"/>
                  </a:lnTo>
                  <a:lnTo>
                    <a:pt x="79" y="5"/>
                  </a:lnTo>
                  <a:lnTo>
                    <a:pt x="83" y="7"/>
                  </a:lnTo>
                  <a:lnTo>
                    <a:pt x="89" y="11"/>
                  </a:lnTo>
                  <a:lnTo>
                    <a:pt x="92" y="13"/>
                  </a:lnTo>
                  <a:lnTo>
                    <a:pt x="96" y="15"/>
                  </a:lnTo>
                  <a:lnTo>
                    <a:pt x="97" y="15"/>
                  </a:lnTo>
                  <a:lnTo>
                    <a:pt x="98" y="16"/>
                  </a:lnTo>
                  <a:lnTo>
                    <a:pt x="100" y="16"/>
                  </a:lnTo>
                  <a:lnTo>
                    <a:pt x="102" y="16"/>
                  </a:lnTo>
                  <a:lnTo>
                    <a:pt x="104" y="16"/>
                  </a:lnTo>
                  <a:lnTo>
                    <a:pt x="107" y="16"/>
                  </a:lnTo>
                  <a:lnTo>
                    <a:pt x="109" y="16"/>
                  </a:lnTo>
                  <a:lnTo>
                    <a:pt x="111" y="16"/>
                  </a:lnTo>
                  <a:lnTo>
                    <a:pt x="113" y="17"/>
                  </a:lnTo>
                  <a:lnTo>
                    <a:pt x="118" y="18"/>
                  </a:lnTo>
                  <a:lnTo>
                    <a:pt x="120" y="19"/>
                  </a:lnTo>
                  <a:lnTo>
                    <a:pt x="122" y="20"/>
                  </a:lnTo>
                  <a:lnTo>
                    <a:pt x="130" y="23"/>
                  </a:lnTo>
                  <a:lnTo>
                    <a:pt x="133" y="24"/>
                  </a:lnTo>
                  <a:lnTo>
                    <a:pt x="135" y="25"/>
                  </a:lnTo>
                  <a:lnTo>
                    <a:pt x="138" y="26"/>
                  </a:lnTo>
                  <a:lnTo>
                    <a:pt x="142" y="27"/>
                  </a:lnTo>
                  <a:lnTo>
                    <a:pt x="144" y="27"/>
                  </a:lnTo>
                  <a:lnTo>
                    <a:pt x="149" y="28"/>
                  </a:lnTo>
                  <a:lnTo>
                    <a:pt x="151" y="28"/>
                  </a:lnTo>
                  <a:lnTo>
                    <a:pt x="152" y="28"/>
                  </a:lnTo>
                  <a:lnTo>
                    <a:pt x="154" y="29"/>
                  </a:lnTo>
                  <a:lnTo>
                    <a:pt x="155" y="30"/>
                  </a:lnTo>
                  <a:lnTo>
                    <a:pt x="157" y="31"/>
                  </a:lnTo>
                  <a:lnTo>
                    <a:pt x="159" y="32"/>
                  </a:lnTo>
                  <a:lnTo>
                    <a:pt x="160" y="33"/>
                  </a:lnTo>
                  <a:lnTo>
                    <a:pt x="167" y="37"/>
                  </a:lnTo>
                  <a:lnTo>
                    <a:pt x="169" y="38"/>
                  </a:lnTo>
                  <a:lnTo>
                    <a:pt x="170" y="38"/>
                  </a:lnTo>
                  <a:lnTo>
                    <a:pt x="172" y="39"/>
                  </a:lnTo>
                  <a:lnTo>
                    <a:pt x="174" y="39"/>
                  </a:lnTo>
                  <a:lnTo>
                    <a:pt x="175" y="39"/>
                  </a:lnTo>
                  <a:lnTo>
                    <a:pt x="177" y="40"/>
                  </a:lnTo>
                  <a:lnTo>
                    <a:pt x="179" y="40"/>
                  </a:lnTo>
                  <a:lnTo>
                    <a:pt x="185" y="39"/>
                  </a:lnTo>
                  <a:lnTo>
                    <a:pt x="187" y="39"/>
                  </a:lnTo>
                  <a:lnTo>
                    <a:pt x="188" y="39"/>
                  </a:lnTo>
                  <a:lnTo>
                    <a:pt x="189" y="39"/>
                  </a:lnTo>
                  <a:lnTo>
                    <a:pt x="191" y="40"/>
                  </a:lnTo>
                  <a:lnTo>
                    <a:pt x="191" y="40"/>
                  </a:lnTo>
                  <a:lnTo>
                    <a:pt x="192" y="40"/>
                  </a:lnTo>
                  <a:lnTo>
                    <a:pt x="193" y="41"/>
                  </a:lnTo>
                  <a:lnTo>
                    <a:pt x="193" y="42"/>
                  </a:lnTo>
                  <a:lnTo>
                    <a:pt x="194" y="42"/>
                  </a:lnTo>
                  <a:lnTo>
                    <a:pt x="195" y="44"/>
                  </a:lnTo>
                  <a:lnTo>
                    <a:pt x="197" y="50"/>
                  </a:lnTo>
                  <a:lnTo>
                    <a:pt x="198" y="52"/>
                  </a:lnTo>
                  <a:lnTo>
                    <a:pt x="200" y="54"/>
                  </a:lnTo>
                  <a:lnTo>
                    <a:pt x="201" y="57"/>
                  </a:lnTo>
                  <a:lnTo>
                    <a:pt x="203" y="59"/>
                  </a:lnTo>
                  <a:lnTo>
                    <a:pt x="205" y="61"/>
                  </a:lnTo>
                  <a:lnTo>
                    <a:pt x="206" y="63"/>
                  </a:lnTo>
                  <a:lnTo>
                    <a:pt x="207" y="64"/>
                  </a:lnTo>
                  <a:lnTo>
                    <a:pt x="209" y="66"/>
                  </a:lnTo>
                  <a:lnTo>
                    <a:pt x="211" y="67"/>
                  </a:lnTo>
                  <a:lnTo>
                    <a:pt x="213" y="69"/>
                  </a:lnTo>
                  <a:lnTo>
                    <a:pt x="216" y="71"/>
                  </a:lnTo>
                  <a:lnTo>
                    <a:pt x="217" y="72"/>
                  </a:lnTo>
                  <a:lnTo>
                    <a:pt x="219" y="73"/>
                  </a:lnTo>
                  <a:lnTo>
                    <a:pt x="221" y="74"/>
                  </a:lnTo>
                  <a:lnTo>
                    <a:pt x="223" y="76"/>
                  </a:lnTo>
                  <a:lnTo>
                    <a:pt x="226" y="77"/>
                  </a:lnTo>
                  <a:lnTo>
                    <a:pt x="227" y="77"/>
                  </a:lnTo>
                  <a:lnTo>
                    <a:pt x="229" y="78"/>
                  </a:lnTo>
                  <a:lnTo>
                    <a:pt x="230" y="78"/>
                  </a:lnTo>
                  <a:lnTo>
                    <a:pt x="232" y="79"/>
                  </a:lnTo>
                  <a:lnTo>
                    <a:pt x="233" y="79"/>
                  </a:lnTo>
                  <a:lnTo>
                    <a:pt x="235" y="79"/>
                  </a:lnTo>
                  <a:lnTo>
                    <a:pt x="236" y="79"/>
                  </a:lnTo>
                  <a:lnTo>
                    <a:pt x="238" y="79"/>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43" name="Freeform 255">
              <a:extLst>
                <a:ext uri="{FF2B5EF4-FFF2-40B4-BE49-F238E27FC236}">
                  <a16:creationId xmlns:a16="http://schemas.microsoft.com/office/drawing/2014/main" id="{609AE266-FD61-46E1-922D-B0712385F96A}"/>
                </a:ext>
              </a:extLst>
            </p:cNvPr>
            <p:cNvSpPr>
              <a:spLocks/>
            </p:cNvSpPr>
            <p:nvPr/>
          </p:nvSpPr>
          <p:spPr bwMode="auto">
            <a:xfrm>
              <a:off x="8352117" y="5571078"/>
              <a:ext cx="657132" cy="596129"/>
            </a:xfrm>
            <a:custGeom>
              <a:avLst/>
              <a:gdLst>
                <a:gd name="T0" fmla="*/ 363 w 548"/>
                <a:gd name="T1" fmla="*/ 11 h 453"/>
                <a:gd name="T2" fmla="*/ 390 w 548"/>
                <a:gd name="T3" fmla="*/ 16 h 453"/>
                <a:gd name="T4" fmla="*/ 436 w 548"/>
                <a:gd name="T5" fmla="*/ 14 h 453"/>
                <a:gd name="T6" fmla="*/ 469 w 548"/>
                <a:gd name="T7" fmla="*/ 28 h 453"/>
                <a:gd name="T8" fmla="*/ 495 w 548"/>
                <a:gd name="T9" fmla="*/ 28 h 453"/>
                <a:gd name="T10" fmla="*/ 518 w 548"/>
                <a:gd name="T11" fmla="*/ 54 h 453"/>
                <a:gd name="T12" fmla="*/ 534 w 548"/>
                <a:gd name="T13" fmla="*/ 78 h 453"/>
                <a:gd name="T14" fmla="*/ 547 w 548"/>
                <a:gd name="T15" fmla="*/ 93 h 453"/>
                <a:gd name="T16" fmla="*/ 536 w 548"/>
                <a:gd name="T17" fmla="*/ 126 h 453"/>
                <a:gd name="T18" fmla="*/ 481 w 548"/>
                <a:gd name="T19" fmla="*/ 153 h 453"/>
                <a:gd name="T20" fmla="*/ 452 w 548"/>
                <a:gd name="T21" fmla="*/ 172 h 453"/>
                <a:gd name="T22" fmla="*/ 441 w 548"/>
                <a:gd name="T23" fmla="*/ 204 h 453"/>
                <a:gd name="T24" fmla="*/ 434 w 548"/>
                <a:gd name="T25" fmla="*/ 242 h 453"/>
                <a:gd name="T26" fmla="*/ 429 w 548"/>
                <a:gd name="T27" fmla="*/ 272 h 453"/>
                <a:gd name="T28" fmla="*/ 420 w 548"/>
                <a:gd name="T29" fmla="*/ 313 h 453"/>
                <a:gd name="T30" fmla="*/ 391 w 548"/>
                <a:gd name="T31" fmla="*/ 336 h 453"/>
                <a:gd name="T32" fmla="*/ 355 w 548"/>
                <a:gd name="T33" fmla="*/ 340 h 453"/>
                <a:gd name="T34" fmla="*/ 342 w 548"/>
                <a:gd name="T35" fmla="*/ 366 h 453"/>
                <a:gd name="T36" fmla="*/ 332 w 548"/>
                <a:gd name="T37" fmla="*/ 399 h 453"/>
                <a:gd name="T38" fmla="*/ 297 w 548"/>
                <a:gd name="T39" fmla="*/ 406 h 453"/>
                <a:gd name="T40" fmla="*/ 272 w 548"/>
                <a:gd name="T41" fmla="*/ 432 h 453"/>
                <a:gd name="T42" fmla="*/ 233 w 548"/>
                <a:gd name="T43" fmla="*/ 453 h 453"/>
                <a:gd name="T44" fmla="*/ 211 w 548"/>
                <a:gd name="T45" fmla="*/ 419 h 453"/>
                <a:gd name="T46" fmla="*/ 188 w 548"/>
                <a:gd name="T47" fmla="*/ 404 h 453"/>
                <a:gd name="T48" fmla="*/ 177 w 548"/>
                <a:gd name="T49" fmla="*/ 389 h 453"/>
                <a:gd name="T50" fmla="*/ 142 w 548"/>
                <a:gd name="T51" fmla="*/ 389 h 453"/>
                <a:gd name="T52" fmla="*/ 117 w 548"/>
                <a:gd name="T53" fmla="*/ 377 h 453"/>
                <a:gd name="T54" fmla="*/ 105 w 548"/>
                <a:gd name="T55" fmla="*/ 362 h 453"/>
                <a:gd name="T56" fmla="*/ 74 w 548"/>
                <a:gd name="T57" fmla="*/ 351 h 453"/>
                <a:gd name="T58" fmla="*/ 54 w 548"/>
                <a:gd name="T59" fmla="*/ 339 h 453"/>
                <a:gd name="T60" fmla="*/ 48 w 548"/>
                <a:gd name="T61" fmla="*/ 320 h 453"/>
                <a:gd name="T62" fmla="*/ 34 w 548"/>
                <a:gd name="T63" fmla="*/ 307 h 453"/>
                <a:gd name="T64" fmla="*/ 2 w 548"/>
                <a:gd name="T65" fmla="*/ 313 h 453"/>
                <a:gd name="T66" fmla="*/ 5 w 548"/>
                <a:gd name="T67" fmla="*/ 297 h 453"/>
                <a:gd name="T68" fmla="*/ 25 w 548"/>
                <a:gd name="T69" fmla="*/ 273 h 453"/>
                <a:gd name="T70" fmla="*/ 33 w 548"/>
                <a:gd name="T71" fmla="*/ 252 h 453"/>
                <a:gd name="T72" fmla="*/ 17 w 548"/>
                <a:gd name="T73" fmla="*/ 248 h 453"/>
                <a:gd name="T74" fmla="*/ 10 w 548"/>
                <a:gd name="T75" fmla="*/ 226 h 453"/>
                <a:gd name="T76" fmla="*/ 9 w 548"/>
                <a:gd name="T77" fmla="*/ 197 h 453"/>
                <a:gd name="T78" fmla="*/ 24 w 548"/>
                <a:gd name="T79" fmla="*/ 178 h 453"/>
                <a:gd name="T80" fmla="*/ 55 w 548"/>
                <a:gd name="T81" fmla="*/ 168 h 453"/>
                <a:gd name="T82" fmla="*/ 76 w 548"/>
                <a:gd name="T83" fmla="*/ 157 h 453"/>
                <a:gd name="T84" fmla="*/ 95 w 548"/>
                <a:gd name="T85" fmla="*/ 133 h 453"/>
                <a:gd name="T86" fmla="*/ 89 w 548"/>
                <a:gd name="T87" fmla="*/ 108 h 453"/>
                <a:gd name="T88" fmla="*/ 103 w 548"/>
                <a:gd name="T89" fmla="*/ 95 h 453"/>
                <a:gd name="T90" fmla="*/ 109 w 548"/>
                <a:gd name="T91" fmla="*/ 109 h 453"/>
                <a:gd name="T92" fmla="*/ 137 w 548"/>
                <a:gd name="T93" fmla="*/ 115 h 453"/>
                <a:gd name="T94" fmla="*/ 157 w 548"/>
                <a:gd name="T95" fmla="*/ 118 h 453"/>
                <a:gd name="T96" fmla="*/ 165 w 548"/>
                <a:gd name="T97" fmla="*/ 99 h 453"/>
                <a:gd name="T98" fmla="*/ 193 w 548"/>
                <a:gd name="T99" fmla="*/ 94 h 453"/>
                <a:gd name="T100" fmla="*/ 212 w 548"/>
                <a:gd name="T101" fmla="*/ 95 h 453"/>
                <a:gd name="T102" fmla="*/ 218 w 548"/>
                <a:gd name="T103" fmla="*/ 80 h 453"/>
                <a:gd name="T104" fmla="*/ 216 w 548"/>
                <a:gd name="T105" fmla="*/ 65 h 453"/>
                <a:gd name="T106" fmla="*/ 229 w 548"/>
                <a:gd name="T107" fmla="*/ 63 h 453"/>
                <a:gd name="T108" fmla="*/ 246 w 548"/>
                <a:gd name="T109" fmla="*/ 63 h 453"/>
                <a:gd name="T110" fmla="*/ 272 w 548"/>
                <a:gd name="T111" fmla="*/ 68 h 453"/>
                <a:gd name="T112" fmla="*/ 282 w 548"/>
                <a:gd name="T113" fmla="*/ 40 h 453"/>
                <a:gd name="T114" fmla="*/ 298 w 548"/>
                <a:gd name="T115" fmla="*/ 22 h 453"/>
                <a:gd name="T116" fmla="*/ 318 w 548"/>
                <a:gd name="T117" fmla="*/ 17 h 453"/>
                <a:gd name="T118" fmla="*/ 331 w 548"/>
                <a:gd name="T119" fmla="*/ 6 h 453"/>
                <a:gd name="T120" fmla="*/ 340 w 548"/>
                <a:gd name="T121" fmla="*/ 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8" h="453">
                  <a:moveTo>
                    <a:pt x="341" y="0"/>
                  </a:moveTo>
                  <a:lnTo>
                    <a:pt x="343" y="0"/>
                  </a:lnTo>
                  <a:lnTo>
                    <a:pt x="345" y="0"/>
                  </a:lnTo>
                  <a:lnTo>
                    <a:pt x="348" y="1"/>
                  </a:lnTo>
                  <a:lnTo>
                    <a:pt x="350" y="2"/>
                  </a:lnTo>
                  <a:lnTo>
                    <a:pt x="352" y="2"/>
                  </a:lnTo>
                  <a:lnTo>
                    <a:pt x="354" y="3"/>
                  </a:lnTo>
                  <a:lnTo>
                    <a:pt x="356" y="4"/>
                  </a:lnTo>
                  <a:lnTo>
                    <a:pt x="358" y="5"/>
                  </a:lnTo>
                  <a:lnTo>
                    <a:pt x="359" y="6"/>
                  </a:lnTo>
                  <a:lnTo>
                    <a:pt x="361" y="8"/>
                  </a:lnTo>
                  <a:lnTo>
                    <a:pt x="362" y="9"/>
                  </a:lnTo>
                  <a:lnTo>
                    <a:pt x="363" y="10"/>
                  </a:lnTo>
                  <a:lnTo>
                    <a:pt x="363" y="11"/>
                  </a:lnTo>
                  <a:lnTo>
                    <a:pt x="366" y="15"/>
                  </a:lnTo>
                  <a:lnTo>
                    <a:pt x="366" y="16"/>
                  </a:lnTo>
                  <a:lnTo>
                    <a:pt x="367" y="17"/>
                  </a:lnTo>
                  <a:lnTo>
                    <a:pt x="368" y="18"/>
                  </a:lnTo>
                  <a:lnTo>
                    <a:pt x="368" y="18"/>
                  </a:lnTo>
                  <a:lnTo>
                    <a:pt x="369" y="19"/>
                  </a:lnTo>
                  <a:lnTo>
                    <a:pt x="370" y="19"/>
                  </a:lnTo>
                  <a:lnTo>
                    <a:pt x="371" y="20"/>
                  </a:lnTo>
                  <a:lnTo>
                    <a:pt x="373" y="20"/>
                  </a:lnTo>
                  <a:lnTo>
                    <a:pt x="374" y="20"/>
                  </a:lnTo>
                  <a:lnTo>
                    <a:pt x="375" y="20"/>
                  </a:lnTo>
                  <a:lnTo>
                    <a:pt x="377" y="19"/>
                  </a:lnTo>
                  <a:lnTo>
                    <a:pt x="380" y="19"/>
                  </a:lnTo>
                  <a:lnTo>
                    <a:pt x="390" y="16"/>
                  </a:lnTo>
                  <a:lnTo>
                    <a:pt x="395" y="14"/>
                  </a:lnTo>
                  <a:lnTo>
                    <a:pt x="398" y="13"/>
                  </a:lnTo>
                  <a:lnTo>
                    <a:pt x="404" y="12"/>
                  </a:lnTo>
                  <a:lnTo>
                    <a:pt x="408" y="12"/>
                  </a:lnTo>
                  <a:lnTo>
                    <a:pt x="412" y="11"/>
                  </a:lnTo>
                  <a:lnTo>
                    <a:pt x="417" y="11"/>
                  </a:lnTo>
                  <a:lnTo>
                    <a:pt x="420" y="11"/>
                  </a:lnTo>
                  <a:lnTo>
                    <a:pt x="421" y="12"/>
                  </a:lnTo>
                  <a:lnTo>
                    <a:pt x="422" y="12"/>
                  </a:lnTo>
                  <a:lnTo>
                    <a:pt x="427" y="13"/>
                  </a:lnTo>
                  <a:lnTo>
                    <a:pt x="428" y="13"/>
                  </a:lnTo>
                  <a:lnTo>
                    <a:pt x="430" y="14"/>
                  </a:lnTo>
                  <a:lnTo>
                    <a:pt x="434" y="14"/>
                  </a:lnTo>
                  <a:lnTo>
                    <a:pt x="436" y="14"/>
                  </a:lnTo>
                  <a:lnTo>
                    <a:pt x="438" y="14"/>
                  </a:lnTo>
                  <a:lnTo>
                    <a:pt x="439" y="15"/>
                  </a:lnTo>
                  <a:lnTo>
                    <a:pt x="441" y="16"/>
                  </a:lnTo>
                  <a:lnTo>
                    <a:pt x="442" y="17"/>
                  </a:lnTo>
                  <a:lnTo>
                    <a:pt x="444" y="18"/>
                  </a:lnTo>
                  <a:lnTo>
                    <a:pt x="449" y="22"/>
                  </a:lnTo>
                  <a:lnTo>
                    <a:pt x="451" y="23"/>
                  </a:lnTo>
                  <a:lnTo>
                    <a:pt x="452" y="24"/>
                  </a:lnTo>
                  <a:lnTo>
                    <a:pt x="454" y="24"/>
                  </a:lnTo>
                  <a:lnTo>
                    <a:pt x="456" y="25"/>
                  </a:lnTo>
                  <a:lnTo>
                    <a:pt x="457" y="26"/>
                  </a:lnTo>
                  <a:lnTo>
                    <a:pt x="459" y="26"/>
                  </a:lnTo>
                  <a:lnTo>
                    <a:pt x="467" y="28"/>
                  </a:lnTo>
                  <a:lnTo>
                    <a:pt x="469" y="28"/>
                  </a:lnTo>
                  <a:lnTo>
                    <a:pt x="473" y="29"/>
                  </a:lnTo>
                  <a:lnTo>
                    <a:pt x="475" y="29"/>
                  </a:lnTo>
                  <a:lnTo>
                    <a:pt x="476" y="29"/>
                  </a:lnTo>
                  <a:lnTo>
                    <a:pt x="477" y="29"/>
                  </a:lnTo>
                  <a:lnTo>
                    <a:pt x="479" y="28"/>
                  </a:lnTo>
                  <a:lnTo>
                    <a:pt x="480" y="28"/>
                  </a:lnTo>
                  <a:lnTo>
                    <a:pt x="485" y="27"/>
                  </a:lnTo>
                  <a:lnTo>
                    <a:pt x="487" y="27"/>
                  </a:lnTo>
                  <a:lnTo>
                    <a:pt x="487" y="27"/>
                  </a:lnTo>
                  <a:lnTo>
                    <a:pt x="489" y="27"/>
                  </a:lnTo>
                  <a:lnTo>
                    <a:pt x="490" y="27"/>
                  </a:lnTo>
                  <a:lnTo>
                    <a:pt x="491" y="27"/>
                  </a:lnTo>
                  <a:lnTo>
                    <a:pt x="493" y="28"/>
                  </a:lnTo>
                  <a:lnTo>
                    <a:pt x="495" y="28"/>
                  </a:lnTo>
                  <a:lnTo>
                    <a:pt x="496" y="29"/>
                  </a:lnTo>
                  <a:lnTo>
                    <a:pt x="497" y="30"/>
                  </a:lnTo>
                  <a:lnTo>
                    <a:pt x="498" y="31"/>
                  </a:lnTo>
                  <a:lnTo>
                    <a:pt x="499" y="33"/>
                  </a:lnTo>
                  <a:lnTo>
                    <a:pt x="499" y="34"/>
                  </a:lnTo>
                  <a:lnTo>
                    <a:pt x="502" y="39"/>
                  </a:lnTo>
                  <a:lnTo>
                    <a:pt x="504" y="41"/>
                  </a:lnTo>
                  <a:lnTo>
                    <a:pt x="505" y="43"/>
                  </a:lnTo>
                  <a:lnTo>
                    <a:pt x="506" y="44"/>
                  </a:lnTo>
                  <a:lnTo>
                    <a:pt x="507" y="46"/>
                  </a:lnTo>
                  <a:lnTo>
                    <a:pt x="508" y="47"/>
                  </a:lnTo>
                  <a:lnTo>
                    <a:pt x="509" y="48"/>
                  </a:lnTo>
                  <a:lnTo>
                    <a:pt x="511" y="49"/>
                  </a:lnTo>
                  <a:lnTo>
                    <a:pt x="518" y="54"/>
                  </a:lnTo>
                  <a:lnTo>
                    <a:pt x="520" y="56"/>
                  </a:lnTo>
                  <a:lnTo>
                    <a:pt x="521" y="57"/>
                  </a:lnTo>
                  <a:lnTo>
                    <a:pt x="522" y="57"/>
                  </a:lnTo>
                  <a:lnTo>
                    <a:pt x="523" y="59"/>
                  </a:lnTo>
                  <a:lnTo>
                    <a:pt x="526" y="63"/>
                  </a:lnTo>
                  <a:lnTo>
                    <a:pt x="527" y="64"/>
                  </a:lnTo>
                  <a:lnTo>
                    <a:pt x="527" y="65"/>
                  </a:lnTo>
                  <a:lnTo>
                    <a:pt x="528" y="66"/>
                  </a:lnTo>
                  <a:lnTo>
                    <a:pt x="529" y="67"/>
                  </a:lnTo>
                  <a:lnTo>
                    <a:pt x="531" y="73"/>
                  </a:lnTo>
                  <a:lnTo>
                    <a:pt x="532" y="75"/>
                  </a:lnTo>
                  <a:lnTo>
                    <a:pt x="532" y="76"/>
                  </a:lnTo>
                  <a:lnTo>
                    <a:pt x="533" y="77"/>
                  </a:lnTo>
                  <a:lnTo>
                    <a:pt x="534" y="78"/>
                  </a:lnTo>
                  <a:lnTo>
                    <a:pt x="534" y="79"/>
                  </a:lnTo>
                  <a:lnTo>
                    <a:pt x="535" y="80"/>
                  </a:lnTo>
                  <a:lnTo>
                    <a:pt x="536" y="81"/>
                  </a:lnTo>
                  <a:lnTo>
                    <a:pt x="538" y="82"/>
                  </a:lnTo>
                  <a:lnTo>
                    <a:pt x="539" y="83"/>
                  </a:lnTo>
                  <a:lnTo>
                    <a:pt x="541" y="84"/>
                  </a:lnTo>
                  <a:lnTo>
                    <a:pt x="542" y="84"/>
                  </a:lnTo>
                  <a:lnTo>
                    <a:pt x="544" y="85"/>
                  </a:lnTo>
                  <a:lnTo>
                    <a:pt x="544" y="85"/>
                  </a:lnTo>
                  <a:lnTo>
                    <a:pt x="545" y="85"/>
                  </a:lnTo>
                  <a:lnTo>
                    <a:pt x="545" y="86"/>
                  </a:lnTo>
                  <a:lnTo>
                    <a:pt x="546" y="87"/>
                  </a:lnTo>
                  <a:lnTo>
                    <a:pt x="547" y="90"/>
                  </a:lnTo>
                  <a:lnTo>
                    <a:pt x="547" y="93"/>
                  </a:lnTo>
                  <a:lnTo>
                    <a:pt x="548" y="95"/>
                  </a:lnTo>
                  <a:lnTo>
                    <a:pt x="548" y="97"/>
                  </a:lnTo>
                  <a:lnTo>
                    <a:pt x="548" y="99"/>
                  </a:lnTo>
                  <a:lnTo>
                    <a:pt x="548" y="102"/>
                  </a:lnTo>
                  <a:lnTo>
                    <a:pt x="548" y="104"/>
                  </a:lnTo>
                  <a:lnTo>
                    <a:pt x="547" y="107"/>
                  </a:lnTo>
                  <a:lnTo>
                    <a:pt x="547" y="109"/>
                  </a:lnTo>
                  <a:lnTo>
                    <a:pt x="546" y="111"/>
                  </a:lnTo>
                  <a:lnTo>
                    <a:pt x="545" y="114"/>
                  </a:lnTo>
                  <a:lnTo>
                    <a:pt x="544" y="116"/>
                  </a:lnTo>
                  <a:lnTo>
                    <a:pt x="543" y="117"/>
                  </a:lnTo>
                  <a:lnTo>
                    <a:pt x="542" y="119"/>
                  </a:lnTo>
                  <a:lnTo>
                    <a:pt x="538" y="124"/>
                  </a:lnTo>
                  <a:lnTo>
                    <a:pt x="536" y="126"/>
                  </a:lnTo>
                  <a:lnTo>
                    <a:pt x="535" y="128"/>
                  </a:lnTo>
                  <a:lnTo>
                    <a:pt x="533" y="130"/>
                  </a:lnTo>
                  <a:lnTo>
                    <a:pt x="531" y="131"/>
                  </a:lnTo>
                  <a:lnTo>
                    <a:pt x="529" y="132"/>
                  </a:lnTo>
                  <a:lnTo>
                    <a:pt x="527" y="133"/>
                  </a:lnTo>
                  <a:lnTo>
                    <a:pt x="523" y="135"/>
                  </a:lnTo>
                  <a:lnTo>
                    <a:pt x="515" y="139"/>
                  </a:lnTo>
                  <a:lnTo>
                    <a:pt x="507" y="143"/>
                  </a:lnTo>
                  <a:lnTo>
                    <a:pt x="503" y="145"/>
                  </a:lnTo>
                  <a:lnTo>
                    <a:pt x="500" y="147"/>
                  </a:lnTo>
                  <a:lnTo>
                    <a:pt x="497" y="148"/>
                  </a:lnTo>
                  <a:lnTo>
                    <a:pt x="489" y="151"/>
                  </a:lnTo>
                  <a:lnTo>
                    <a:pt x="484" y="152"/>
                  </a:lnTo>
                  <a:lnTo>
                    <a:pt x="481" y="153"/>
                  </a:lnTo>
                  <a:lnTo>
                    <a:pt x="479" y="154"/>
                  </a:lnTo>
                  <a:lnTo>
                    <a:pt x="471" y="156"/>
                  </a:lnTo>
                  <a:lnTo>
                    <a:pt x="467" y="157"/>
                  </a:lnTo>
                  <a:lnTo>
                    <a:pt x="465" y="157"/>
                  </a:lnTo>
                  <a:lnTo>
                    <a:pt x="463" y="158"/>
                  </a:lnTo>
                  <a:lnTo>
                    <a:pt x="462" y="159"/>
                  </a:lnTo>
                  <a:lnTo>
                    <a:pt x="461" y="159"/>
                  </a:lnTo>
                  <a:lnTo>
                    <a:pt x="459" y="160"/>
                  </a:lnTo>
                  <a:lnTo>
                    <a:pt x="458" y="161"/>
                  </a:lnTo>
                  <a:lnTo>
                    <a:pt x="457" y="162"/>
                  </a:lnTo>
                  <a:lnTo>
                    <a:pt x="456" y="163"/>
                  </a:lnTo>
                  <a:lnTo>
                    <a:pt x="455" y="165"/>
                  </a:lnTo>
                  <a:lnTo>
                    <a:pt x="452" y="170"/>
                  </a:lnTo>
                  <a:lnTo>
                    <a:pt x="452" y="172"/>
                  </a:lnTo>
                  <a:lnTo>
                    <a:pt x="450" y="174"/>
                  </a:lnTo>
                  <a:lnTo>
                    <a:pt x="446" y="179"/>
                  </a:lnTo>
                  <a:lnTo>
                    <a:pt x="445" y="182"/>
                  </a:lnTo>
                  <a:lnTo>
                    <a:pt x="443" y="184"/>
                  </a:lnTo>
                  <a:lnTo>
                    <a:pt x="442" y="186"/>
                  </a:lnTo>
                  <a:lnTo>
                    <a:pt x="441" y="188"/>
                  </a:lnTo>
                  <a:lnTo>
                    <a:pt x="441" y="190"/>
                  </a:lnTo>
                  <a:lnTo>
                    <a:pt x="441" y="192"/>
                  </a:lnTo>
                  <a:lnTo>
                    <a:pt x="441" y="195"/>
                  </a:lnTo>
                  <a:lnTo>
                    <a:pt x="441" y="197"/>
                  </a:lnTo>
                  <a:lnTo>
                    <a:pt x="441" y="198"/>
                  </a:lnTo>
                  <a:lnTo>
                    <a:pt x="441" y="201"/>
                  </a:lnTo>
                  <a:lnTo>
                    <a:pt x="441" y="203"/>
                  </a:lnTo>
                  <a:lnTo>
                    <a:pt x="441" y="204"/>
                  </a:lnTo>
                  <a:lnTo>
                    <a:pt x="441" y="206"/>
                  </a:lnTo>
                  <a:lnTo>
                    <a:pt x="441" y="207"/>
                  </a:lnTo>
                  <a:lnTo>
                    <a:pt x="440" y="212"/>
                  </a:lnTo>
                  <a:lnTo>
                    <a:pt x="440" y="214"/>
                  </a:lnTo>
                  <a:lnTo>
                    <a:pt x="439" y="216"/>
                  </a:lnTo>
                  <a:lnTo>
                    <a:pt x="438" y="219"/>
                  </a:lnTo>
                  <a:lnTo>
                    <a:pt x="436" y="225"/>
                  </a:lnTo>
                  <a:lnTo>
                    <a:pt x="436" y="226"/>
                  </a:lnTo>
                  <a:lnTo>
                    <a:pt x="435" y="228"/>
                  </a:lnTo>
                  <a:lnTo>
                    <a:pt x="435" y="230"/>
                  </a:lnTo>
                  <a:lnTo>
                    <a:pt x="435" y="233"/>
                  </a:lnTo>
                  <a:lnTo>
                    <a:pt x="434" y="235"/>
                  </a:lnTo>
                  <a:lnTo>
                    <a:pt x="434" y="241"/>
                  </a:lnTo>
                  <a:lnTo>
                    <a:pt x="434" y="242"/>
                  </a:lnTo>
                  <a:lnTo>
                    <a:pt x="433" y="244"/>
                  </a:lnTo>
                  <a:lnTo>
                    <a:pt x="433" y="245"/>
                  </a:lnTo>
                  <a:lnTo>
                    <a:pt x="433" y="246"/>
                  </a:lnTo>
                  <a:lnTo>
                    <a:pt x="431" y="251"/>
                  </a:lnTo>
                  <a:lnTo>
                    <a:pt x="430" y="253"/>
                  </a:lnTo>
                  <a:lnTo>
                    <a:pt x="429" y="258"/>
                  </a:lnTo>
                  <a:lnTo>
                    <a:pt x="428" y="259"/>
                  </a:lnTo>
                  <a:lnTo>
                    <a:pt x="428" y="260"/>
                  </a:lnTo>
                  <a:lnTo>
                    <a:pt x="428" y="262"/>
                  </a:lnTo>
                  <a:lnTo>
                    <a:pt x="428" y="264"/>
                  </a:lnTo>
                  <a:lnTo>
                    <a:pt x="428" y="265"/>
                  </a:lnTo>
                  <a:lnTo>
                    <a:pt x="429" y="269"/>
                  </a:lnTo>
                  <a:lnTo>
                    <a:pt x="429" y="271"/>
                  </a:lnTo>
                  <a:lnTo>
                    <a:pt x="429" y="272"/>
                  </a:lnTo>
                  <a:lnTo>
                    <a:pt x="429" y="273"/>
                  </a:lnTo>
                  <a:lnTo>
                    <a:pt x="429" y="278"/>
                  </a:lnTo>
                  <a:lnTo>
                    <a:pt x="428" y="285"/>
                  </a:lnTo>
                  <a:lnTo>
                    <a:pt x="428" y="287"/>
                  </a:lnTo>
                  <a:lnTo>
                    <a:pt x="428" y="289"/>
                  </a:lnTo>
                  <a:lnTo>
                    <a:pt x="428" y="292"/>
                  </a:lnTo>
                  <a:lnTo>
                    <a:pt x="427" y="293"/>
                  </a:lnTo>
                  <a:lnTo>
                    <a:pt x="427" y="295"/>
                  </a:lnTo>
                  <a:lnTo>
                    <a:pt x="426" y="297"/>
                  </a:lnTo>
                  <a:lnTo>
                    <a:pt x="425" y="299"/>
                  </a:lnTo>
                  <a:lnTo>
                    <a:pt x="424" y="303"/>
                  </a:lnTo>
                  <a:lnTo>
                    <a:pt x="422" y="308"/>
                  </a:lnTo>
                  <a:lnTo>
                    <a:pt x="420" y="312"/>
                  </a:lnTo>
                  <a:lnTo>
                    <a:pt x="420" y="313"/>
                  </a:lnTo>
                  <a:lnTo>
                    <a:pt x="418" y="315"/>
                  </a:lnTo>
                  <a:lnTo>
                    <a:pt x="416" y="319"/>
                  </a:lnTo>
                  <a:lnTo>
                    <a:pt x="415" y="322"/>
                  </a:lnTo>
                  <a:lnTo>
                    <a:pt x="413" y="324"/>
                  </a:lnTo>
                  <a:lnTo>
                    <a:pt x="411" y="326"/>
                  </a:lnTo>
                  <a:lnTo>
                    <a:pt x="409" y="327"/>
                  </a:lnTo>
                  <a:lnTo>
                    <a:pt x="407" y="329"/>
                  </a:lnTo>
                  <a:lnTo>
                    <a:pt x="405" y="331"/>
                  </a:lnTo>
                  <a:lnTo>
                    <a:pt x="403" y="332"/>
                  </a:lnTo>
                  <a:lnTo>
                    <a:pt x="399" y="333"/>
                  </a:lnTo>
                  <a:lnTo>
                    <a:pt x="397" y="334"/>
                  </a:lnTo>
                  <a:lnTo>
                    <a:pt x="393" y="335"/>
                  </a:lnTo>
                  <a:lnTo>
                    <a:pt x="392" y="335"/>
                  </a:lnTo>
                  <a:lnTo>
                    <a:pt x="391" y="336"/>
                  </a:lnTo>
                  <a:lnTo>
                    <a:pt x="389" y="336"/>
                  </a:lnTo>
                  <a:lnTo>
                    <a:pt x="388" y="336"/>
                  </a:lnTo>
                  <a:lnTo>
                    <a:pt x="385" y="336"/>
                  </a:lnTo>
                  <a:lnTo>
                    <a:pt x="379" y="336"/>
                  </a:lnTo>
                  <a:lnTo>
                    <a:pt x="376" y="336"/>
                  </a:lnTo>
                  <a:lnTo>
                    <a:pt x="375" y="336"/>
                  </a:lnTo>
                  <a:lnTo>
                    <a:pt x="367" y="337"/>
                  </a:lnTo>
                  <a:lnTo>
                    <a:pt x="364" y="337"/>
                  </a:lnTo>
                  <a:lnTo>
                    <a:pt x="362" y="337"/>
                  </a:lnTo>
                  <a:lnTo>
                    <a:pt x="360" y="338"/>
                  </a:lnTo>
                  <a:lnTo>
                    <a:pt x="358" y="338"/>
                  </a:lnTo>
                  <a:lnTo>
                    <a:pt x="357" y="339"/>
                  </a:lnTo>
                  <a:lnTo>
                    <a:pt x="356" y="339"/>
                  </a:lnTo>
                  <a:lnTo>
                    <a:pt x="355" y="340"/>
                  </a:lnTo>
                  <a:lnTo>
                    <a:pt x="354" y="340"/>
                  </a:lnTo>
                  <a:lnTo>
                    <a:pt x="352" y="341"/>
                  </a:lnTo>
                  <a:lnTo>
                    <a:pt x="351" y="342"/>
                  </a:lnTo>
                  <a:lnTo>
                    <a:pt x="350" y="343"/>
                  </a:lnTo>
                  <a:lnTo>
                    <a:pt x="349" y="344"/>
                  </a:lnTo>
                  <a:lnTo>
                    <a:pt x="349" y="345"/>
                  </a:lnTo>
                  <a:lnTo>
                    <a:pt x="348" y="346"/>
                  </a:lnTo>
                  <a:lnTo>
                    <a:pt x="347" y="347"/>
                  </a:lnTo>
                  <a:lnTo>
                    <a:pt x="347" y="349"/>
                  </a:lnTo>
                  <a:lnTo>
                    <a:pt x="346" y="350"/>
                  </a:lnTo>
                  <a:lnTo>
                    <a:pt x="345" y="353"/>
                  </a:lnTo>
                  <a:lnTo>
                    <a:pt x="344" y="358"/>
                  </a:lnTo>
                  <a:lnTo>
                    <a:pt x="343" y="363"/>
                  </a:lnTo>
                  <a:lnTo>
                    <a:pt x="342" y="366"/>
                  </a:lnTo>
                  <a:lnTo>
                    <a:pt x="342" y="368"/>
                  </a:lnTo>
                  <a:lnTo>
                    <a:pt x="341" y="370"/>
                  </a:lnTo>
                  <a:lnTo>
                    <a:pt x="340" y="377"/>
                  </a:lnTo>
                  <a:lnTo>
                    <a:pt x="340" y="379"/>
                  </a:lnTo>
                  <a:lnTo>
                    <a:pt x="339" y="382"/>
                  </a:lnTo>
                  <a:lnTo>
                    <a:pt x="339" y="385"/>
                  </a:lnTo>
                  <a:lnTo>
                    <a:pt x="338" y="387"/>
                  </a:lnTo>
                  <a:lnTo>
                    <a:pt x="337" y="390"/>
                  </a:lnTo>
                  <a:lnTo>
                    <a:pt x="336" y="392"/>
                  </a:lnTo>
                  <a:lnTo>
                    <a:pt x="335" y="394"/>
                  </a:lnTo>
                  <a:lnTo>
                    <a:pt x="334" y="396"/>
                  </a:lnTo>
                  <a:lnTo>
                    <a:pt x="334" y="397"/>
                  </a:lnTo>
                  <a:lnTo>
                    <a:pt x="333" y="398"/>
                  </a:lnTo>
                  <a:lnTo>
                    <a:pt x="332" y="399"/>
                  </a:lnTo>
                  <a:lnTo>
                    <a:pt x="331" y="400"/>
                  </a:lnTo>
                  <a:lnTo>
                    <a:pt x="330" y="400"/>
                  </a:lnTo>
                  <a:lnTo>
                    <a:pt x="329" y="401"/>
                  </a:lnTo>
                  <a:lnTo>
                    <a:pt x="328" y="402"/>
                  </a:lnTo>
                  <a:lnTo>
                    <a:pt x="327" y="402"/>
                  </a:lnTo>
                  <a:lnTo>
                    <a:pt x="326" y="402"/>
                  </a:lnTo>
                  <a:lnTo>
                    <a:pt x="324" y="403"/>
                  </a:lnTo>
                  <a:lnTo>
                    <a:pt x="323" y="403"/>
                  </a:lnTo>
                  <a:lnTo>
                    <a:pt x="310" y="403"/>
                  </a:lnTo>
                  <a:lnTo>
                    <a:pt x="307" y="404"/>
                  </a:lnTo>
                  <a:lnTo>
                    <a:pt x="305" y="404"/>
                  </a:lnTo>
                  <a:lnTo>
                    <a:pt x="301" y="405"/>
                  </a:lnTo>
                  <a:lnTo>
                    <a:pt x="298" y="405"/>
                  </a:lnTo>
                  <a:lnTo>
                    <a:pt x="297" y="406"/>
                  </a:lnTo>
                  <a:lnTo>
                    <a:pt x="296" y="406"/>
                  </a:lnTo>
                  <a:lnTo>
                    <a:pt x="294" y="407"/>
                  </a:lnTo>
                  <a:lnTo>
                    <a:pt x="293" y="407"/>
                  </a:lnTo>
                  <a:lnTo>
                    <a:pt x="293" y="407"/>
                  </a:lnTo>
                  <a:lnTo>
                    <a:pt x="292" y="408"/>
                  </a:lnTo>
                  <a:lnTo>
                    <a:pt x="290" y="409"/>
                  </a:lnTo>
                  <a:lnTo>
                    <a:pt x="286" y="414"/>
                  </a:lnTo>
                  <a:lnTo>
                    <a:pt x="283" y="416"/>
                  </a:lnTo>
                  <a:lnTo>
                    <a:pt x="281" y="419"/>
                  </a:lnTo>
                  <a:lnTo>
                    <a:pt x="279" y="421"/>
                  </a:lnTo>
                  <a:lnTo>
                    <a:pt x="278" y="423"/>
                  </a:lnTo>
                  <a:lnTo>
                    <a:pt x="275" y="427"/>
                  </a:lnTo>
                  <a:lnTo>
                    <a:pt x="272" y="431"/>
                  </a:lnTo>
                  <a:lnTo>
                    <a:pt x="272" y="432"/>
                  </a:lnTo>
                  <a:lnTo>
                    <a:pt x="270" y="434"/>
                  </a:lnTo>
                  <a:lnTo>
                    <a:pt x="268" y="436"/>
                  </a:lnTo>
                  <a:lnTo>
                    <a:pt x="264" y="440"/>
                  </a:lnTo>
                  <a:lnTo>
                    <a:pt x="262" y="442"/>
                  </a:lnTo>
                  <a:lnTo>
                    <a:pt x="260" y="444"/>
                  </a:lnTo>
                  <a:lnTo>
                    <a:pt x="258" y="445"/>
                  </a:lnTo>
                  <a:lnTo>
                    <a:pt x="256" y="447"/>
                  </a:lnTo>
                  <a:lnTo>
                    <a:pt x="254" y="448"/>
                  </a:lnTo>
                  <a:lnTo>
                    <a:pt x="251" y="449"/>
                  </a:lnTo>
                  <a:lnTo>
                    <a:pt x="245" y="451"/>
                  </a:lnTo>
                  <a:lnTo>
                    <a:pt x="240" y="452"/>
                  </a:lnTo>
                  <a:lnTo>
                    <a:pt x="237" y="453"/>
                  </a:lnTo>
                  <a:lnTo>
                    <a:pt x="234" y="453"/>
                  </a:lnTo>
                  <a:lnTo>
                    <a:pt x="233" y="453"/>
                  </a:lnTo>
                  <a:lnTo>
                    <a:pt x="233" y="453"/>
                  </a:lnTo>
                  <a:lnTo>
                    <a:pt x="232" y="451"/>
                  </a:lnTo>
                  <a:lnTo>
                    <a:pt x="231" y="449"/>
                  </a:lnTo>
                  <a:lnTo>
                    <a:pt x="230" y="444"/>
                  </a:lnTo>
                  <a:lnTo>
                    <a:pt x="229" y="442"/>
                  </a:lnTo>
                  <a:lnTo>
                    <a:pt x="228" y="441"/>
                  </a:lnTo>
                  <a:lnTo>
                    <a:pt x="227" y="439"/>
                  </a:lnTo>
                  <a:lnTo>
                    <a:pt x="224" y="435"/>
                  </a:lnTo>
                  <a:lnTo>
                    <a:pt x="219" y="428"/>
                  </a:lnTo>
                  <a:lnTo>
                    <a:pt x="217" y="426"/>
                  </a:lnTo>
                  <a:lnTo>
                    <a:pt x="216" y="424"/>
                  </a:lnTo>
                  <a:lnTo>
                    <a:pt x="214" y="422"/>
                  </a:lnTo>
                  <a:lnTo>
                    <a:pt x="213" y="421"/>
                  </a:lnTo>
                  <a:lnTo>
                    <a:pt x="211" y="419"/>
                  </a:lnTo>
                  <a:lnTo>
                    <a:pt x="209" y="418"/>
                  </a:lnTo>
                  <a:lnTo>
                    <a:pt x="208" y="417"/>
                  </a:lnTo>
                  <a:lnTo>
                    <a:pt x="198" y="413"/>
                  </a:lnTo>
                  <a:lnTo>
                    <a:pt x="196" y="412"/>
                  </a:lnTo>
                  <a:lnTo>
                    <a:pt x="193" y="411"/>
                  </a:lnTo>
                  <a:lnTo>
                    <a:pt x="192" y="410"/>
                  </a:lnTo>
                  <a:lnTo>
                    <a:pt x="191" y="410"/>
                  </a:lnTo>
                  <a:lnTo>
                    <a:pt x="190" y="409"/>
                  </a:lnTo>
                  <a:lnTo>
                    <a:pt x="190" y="409"/>
                  </a:lnTo>
                  <a:lnTo>
                    <a:pt x="189" y="408"/>
                  </a:lnTo>
                  <a:lnTo>
                    <a:pt x="189" y="407"/>
                  </a:lnTo>
                  <a:lnTo>
                    <a:pt x="188" y="406"/>
                  </a:lnTo>
                  <a:lnTo>
                    <a:pt x="188" y="406"/>
                  </a:lnTo>
                  <a:lnTo>
                    <a:pt x="188" y="404"/>
                  </a:lnTo>
                  <a:lnTo>
                    <a:pt x="188" y="401"/>
                  </a:lnTo>
                  <a:lnTo>
                    <a:pt x="187" y="399"/>
                  </a:lnTo>
                  <a:lnTo>
                    <a:pt x="187" y="398"/>
                  </a:lnTo>
                  <a:lnTo>
                    <a:pt x="187" y="397"/>
                  </a:lnTo>
                  <a:lnTo>
                    <a:pt x="186" y="397"/>
                  </a:lnTo>
                  <a:lnTo>
                    <a:pt x="186" y="396"/>
                  </a:lnTo>
                  <a:lnTo>
                    <a:pt x="186" y="395"/>
                  </a:lnTo>
                  <a:lnTo>
                    <a:pt x="185" y="394"/>
                  </a:lnTo>
                  <a:lnTo>
                    <a:pt x="184" y="394"/>
                  </a:lnTo>
                  <a:lnTo>
                    <a:pt x="183" y="393"/>
                  </a:lnTo>
                  <a:lnTo>
                    <a:pt x="181" y="391"/>
                  </a:lnTo>
                  <a:lnTo>
                    <a:pt x="180" y="390"/>
                  </a:lnTo>
                  <a:lnTo>
                    <a:pt x="178" y="390"/>
                  </a:lnTo>
                  <a:lnTo>
                    <a:pt x="177" y="389"/>
                  </a:lnTo>
                  <a:lnTo>
                    <a:pt x="173" y="388"/>
                  </a:lnTo>
                  <a:lnTo>
                    <a:pt x="170" y="387"/>
                  </a:lnTo>
                  <a:lnTo>
                    <a:pt x="169" y="386"/>
                  </a:lnTo>
                  <a:lnTo>
                    <a:pt x="168" y="386"/>
                  </a:lnTo>
                  <a:lnTo>
                    <a:pt x="167" y="386"/>
                  </a:lnTo>
                  <a:lnTo>
                    <a:pt x="166" y="386"/>
                  </a:lnTo>
                  <a:lnTo>
                    <a:pt x="165" y="386"/>
                  </a:lnTo>
                  <a:lnTo>
                    <a:pt x="160" y="387"/>
                  </a:lnTo>
                  <a:lnTo>
                    <a:pt x="156" y="387"/>
                  </a:lnTo>
                  <a:lnTo>
                    <a:pt x="154" y="387"/>
                  </a:lnTo>
                  <a:lnTo>
                    <a:pt x="151" y="388"/>
                  </a:lnTo>
                  <a:lnTo>
                    <a:pt x="146" y="389"/>
                  </a:lnTo>
                  <a:lnTo>
                    <a:pt x="144" y="389"/>
                  </a:lnTo>
                  <a:lnTo>
                    <a:pt x="142" y="389"/>
                  </a:lnTo>
                  <a:lnTo>
                    <a:pt x="141" y="389"/>
                  </a:lnTo>
                  <a:lnTo>
                    <a:pt x="140" y="389"/>
                  </a:lnTo>
                  <a:lnTo>
                    <a:pt x="139" y="389"/>
                  </a:lnTo>
                  <a:lnTo>
                    <a:pt x="138" y="389"/>
                  </a:lnTo>
                  <a:lnTo>
                    <a:pt x="136" y="388"/>
                  </a:lnTo>
                  <a:lnTo>
                    <a:pt x="135" y="387"/>
                  </a:lnTo>
                  <a:lnTo>
                    <a:pt x="133" y="386"/>
                  </a:lnTo>
                  <a:lnTo>
                    <a:pt x="131" y="385"/>
                  </a:lnTo>
                  <a:lnTo>
                    <a:pt x="123" y="379"/>
                  </a:lnTo>
                  <a:lnTo>
                    <a:pt x="122" y="378"/>
                  </a:lnTo>
                  <a:lnTo>
                    <a:pt x="121" y="378"/>
                  </a:lnTo>
                  <a:lnTo>
                    <a:pt x="120" y="377"/>
                  </a:lnTo>
                  <a:lnTo>
                    <a:pt x="118" y="377"/>
                  </a:lnTo>
                  <a:lnTo>
                    <a:pt x="117" y="377"/>
                  </a:lnTo>
                  <a:lnTo>
                    <a:pt x="114" y="376"/>
                  </a:lnTo>
                  <a:lnTo>
                    <a:pt x="112" y="376"/>
                  </a:lnTo>
                  <a:lnTo>
                    <a:pt x="110" y="376"/>
                  </a:lnTo>
                  <a:lnTo>
                    <a:pt x="109" y="375"/>
                  </a:lnTo>
                  <a:lnTo>
                    <a:pt x="108" y="375"/>
                  </a:lnTo>
                  <a:lnTo>
                    <a:pt x="108" y="374"/>
                  </a:lnTo>
                  <a:lnTo>
                    <a:pt x="107" y="374"/>
                  </a:lnTo>
                  <a:lnTo>
                    <a:pt x="107" y="373"/>
                  </a:lnTo>
                  <a:lnTo>
                    <a:pt x="106" y="372"/>
                  </a:lnTo>
                  <a:lnTo>
                    <a:pt x="106" y="371"/>
                  </a:lnTo>
                  <a:lnTo>
                    <a:pt x="106" y="370"/>
                  </a:lnTo>
                  <a:lnTo>
                    <a:pt x="105" y="366"/>
                  </a:lnTo>
                  <a:lnTo>
                    <a:pt x="105" y="364"/>
                  </a:lnTo>
                  <a:lnTo>
                    <a:pt x="105" y="362"/>
                  </a:lnTo>
                  <a:lnTo>
                    <a:pt x="104" y="361"/>
                  </a:lnTo>
                  <a:lnTo>
                    <a:pt x="104" y="360"/>
                  </a:lnTo>
                  <a:lnTo>
                    <a:pt x="103" y="360"/>
                  </a:lnTo>
                  <a:lnTo>
                    <a:pt x="102" y="358"/>
                  </a:lnTo>
                  <a:lnTo>
                    <a:pt x="101" y="357"/>
                  </a:lnTo>
                  <a:lnTo>
                    <a:pt x="99" y="356"/>
                  </a:lnTo>
                  <a:lnTo>
                    <a:pt x="98" y="355"/>
                  </a:lnTo>
                  <a:lnTo>
                    <a:pt x="97" y="355"/>
                  </a:lnTo>
                  <a:lnTo>
                    <a:pt x="95" y="354"/>
                  </a:lnTo>
                  <a:lnTo>
                    <a:pt x="94" y="354"/>
                  </a:lnTo>
                  <a:lnTo>
                    <a:pt x="87" y="353"/>
                  </a:lnTo>
                  <a:lnTo>
                    <a:pt x="83" y="352"/>
                  </a:lnTo>
                  <a:lnTo>
                    <a:pt x="75" y="351"/>
                  </a:lnTo>
                  <a:lnTo>
                    <a:pt x="74" y="351"/>
                  </a:lnTo>
                  <a:lnTo>
                    <a:pt x="73" y="351"/>
                  </a:lnTo>
                  <a:lnTo>
                    <a:pt x="71" y="350"/>
                  </a:lnTo>
                  <a:lnTo>
                    <a:pt x="71" y="349"/>
                  </a:lnTo>
                  <a:lnTo>
                    <a:pt x="70" y="349"/>
                  </a:lnTo>
                  <a:lnTo>
                    <a:pt x="68" y="347"/>
                  </a:lnTo>
                  <a:lnTo>
                    <a:pt x="66" y="345"/>
                  </a:lnTo>
                  <a:lnTo>
                    <a:pt x="65" y="344"/>
                  </a:lnTo>
                  <a:lnTo>
                    <a:pt x="64" y="343"/>
                  </a:lnTo>
                  <a:lnTo>
                    <a:pt x="63" y="343"/>
                  </a:lnTo>
                  <a:lnTo>
                    <a:pt x="60" y="342"/>
                  </a:lnTo>
                  <a:lnTo>
                    <a:pt x="58" y="341"/>
                  </a:lnTo>
                  <a:lnTo>
                    <a:pt x="57" y="340"/>
                  </a:lnTo>
                  <a:lnTo>
                    <a:pt x="56" y="340"/>
                  </a:lnTo>
                  <a:lnTo>
                    <a:pt x="54" y="339"/>
                  </a:lnTo>
                  <a:lnTo>
                    <a:pt x="50" y="338"/>
                  </a:lnTo>
                  <a:lnTo>
                    <a:pt x="50" y="338"/>
                  </a:lnTo>
                  <a:lnTo>
                    <a:pt x="49" y="338"/>
                  </a:lnTo>
                  <a:lnTo>
                    <a:pt x="49" y="337"/>
                  </a:lnTo>
                  <a:lnTo>
                    <a:pt x="48" y="336"/>
                  </a:lnTo>
                  <a:lnTo>
                    <a:pt x="48" y="336"/>
                  </a:lnTo>
                  <a:lnTo>
                    <a:pt x="48" y="335"/>
                  </a:lnTo>
                  <a:lnTo>
                    <a:pt x="48" y="334"/>
                  </a:lnTo>
                  <a:lnTo>
                    <a:pt x="48" y="332"/>
                  </a:lnTo>
                  <a:lnTo>
                    <a:pt x="48" y="327"/>
                  </a:lnTo>
                  <a:lnTo>
                    <a:pt x="48" y="324"/>
                  </a:lnTo>
                  <a:lnTo>
                    <a:pt x="48" y="323"/>
                  </a:lnTo>
                  <a:lnTo>
                    <a:pt x="48" y="321"/>
                  </a:lnTo>
                  <a:lnTo>
                    <a:pt x="48" y="320"/>
                  </a:lnTo>
                  <a:lnTo>
                    <a:pt x="47" y="318"/>
                  </a:lnTo>
                  <a:lnTo>
                    <a:pt x="47" y="316"/>
                  </a:lnTo>
                  <a:lnTo>
                    <a:pt x="46" y="315"/>
                  </a:lnTo>
                  <a:lnTo>
                    <a:pt x="44" y="313"/>
                  </a:lnTo>
                  <a:lnTo>
                    <a:pt x="43" y="310"/>
                  </a:lnTo>
                  <a:lnTo>
                    <a:pt x="42" y="309"/>
                  </a:lnTo>
                  <a:lnTo>
                    <a:pt x="41" y="308"/>
                  </a:lnTo>
                  <a:lnTo>
                    <a:pt x="40" y="308"/>
                  </a:lnTo>
                  <a:lnTo>
                    <a:pt x="39" y="307"/>
                  </a:lnTo>
                  <a:lnTo>
                    <a:pt x="39" y="307"/>
                  </a:lnTo>
                  <a:lnTo>
                    <a:pt x="38" y="307"/>
                  </a:lnTo>
                  <a:lnTo>
                    <a:pt x="36" y="307"/>
                  </a:lnTo>
                  <a:lnTo>
                    <a:pt x="35" y="307"/>
                  </a:lnTo>
                  <a:lnTo>
                    <a:pt x="34" y="307"/>
                  </a:lnTo>
                  <a:lnTo>
                    <a:pt x="33" y="307"/>
                  </a:lnTo>
                  <a:lnTo>
                    <a:pt x="30" y="308"/>
                  </a:lnTo>
                  <a:lnTo>
                    <a:pt x="28" y="309"/>
                  </a:lnTo>
                  <a:lnTo>
                    <a:pt x="18" y="312"/>
                  </a:lnTo>
                  <a:lnTo>
                    <a:pt x="14" y="313"/>
                  </a:lnTo>
                  <a:lnTo>
                    <a:pt x="12" y="314"/>
                  </a:lnTo>
                  <a:lnTo>
                    <a:pt x="11" y="314"/>
                  </a:lnTo>
                  <a:lnTo>
                    <a:pt x="9" y="314"/>
                  </a:lnTo>
                  <a:lnTo>
                    <a:pt x="7" y="315"/>
                  </a:lnTo>
                  <a:lnTo>
                    <a:pt x="6" y="314"/>
                  </a:lnTo>
                  <a:lnTo>
                    <a:pt x="5" y="314"/>
                  </a:lnTo>
                  <a:lnTo>
                    <a:pt x="4" y="314"/>
                  </a:lnTo>
                  <a:lnTo>
                    <a:pt x="3" y="314"/>
                  </a:lnTo>
                  <a:lnTo>
                    <a:pt x="2" y="313"/>
                  </a:lnTo>
                  <a:lnTo>
                    <a:pt x="1" y="313"/>
                  </a:lnTo>
                  <a:lnTo>
                    <a:pt x="1" y="312"/>
                  </a:lnTo>
                  <a:lnTo>
                    <a:pt x="1" y="312"/>
                  </a:lnTo>
                  <a:lnTo>
                    <a:pt x="0" y="310"/>
                  </a:lnTo>
                  <a:lnTo>
                    <a:pt x="0" y="308"/>
                  </a:lnTo>
                  <a:lnTo>
                    <a:pt x="0" y="306"/>
                  </a:lnTo>
                  <a:lnTo>
                    <a:pt x="0" y="305"/>
                  </a:lnTo>
                  <a:lnTo>
                    <a:pt x="0" y="303"/>
                  </a:lnTo>
                  <a:lnTo>
                    <a:pt x="0" y="302"/>
                  </a:lnTo>
                  <a:lnTo>
                    <a:pt x="1" y="301"/>
                  </a:lnTo>
                  <a:lnTo>
                    <a:pt x="1" y="300"/>
                  </a:lnTo>
                  <a:lnTo>
                    <a:pt x="2" y="299"/>
                  </a:lnTo>
                  <a:lnTo>
                    <a:pt x="3" y="299"/>
                  </a:lnTo>
                  <a:lnTo>
                    <a:pt x="5" y="297"/>
                  </a:lnTo>
                  <a:lnTo>
                    <a:pt x="6" y="296"/>
                  </a:lnTo>
                  <a:lnTo>
                    <a:pt x="7" y="295"/>
                  </a:lnTo>
                  <a:lnTo>
                    <a:pt x="8" y="294"/>
                  </a:lnTo>
                  <a:lnTo>
                    <a:pt x="8" y="293"/>
                  </a:lnTo>
                  <a:lnTo>
                    <a:pt x="10" y="291"/>
                  </a:lnTo>
                  <a:lnTo>
                    <a:pt x="12" y="285"/>
                  </a:lnTo>
                  <a:lnTo>
                    <a:pt x="13" y="284"/>
                  </a:lnTo>
                  <a:lnTo>
                    <a:pt x="14" y="282"/>
                  </a:lnTo>
                  <a:lnTo>
                    <a:pt x="15" y="280"/>
                  </a:lnTo>
                  <a:lnTo>
                    <a:pt x="16" y="279"/>
                  </a:lnTo>
                  <a:lnTo>
                    <a:pt x="18" y="278"/>
                  </a:lnTo>
                  <a:lnTo>
                    <a:pt x="19" y="277"/>
                  </a:lnTo>
                  <a:lnTo>
                    <a:pt x="22" y="276"/>
                  </a:lnTo>
                  <a:lnTo>
                    <a:pt x="25" y="273"/>
                  </a:lnTo>
                  <a:lnTo>
                    <a:pt x="27" y="271"/>
                  </a:lnTo>
                  <a:lnTo>
                    <a:pt x="28" y="271"/>
                  </a:lnTo>
                  <a:lnTo>
                    <a:pt x="28" y="270"/>
                  </a:lnTo>
                  <a:lnTo>
                    <a:pt x="29" y="269"/>
                  </a:lnTo>
                  <a:lnTo>
                    <a:pt x="30" y="267"/>
                  </a:lnTo>
                  <a:lnTo>
                    <a:pt x="31" y="266"/>
                  </a:lnTo>
                  <a:lnTo>
                    <a:pt x="31" y="264"/>
                  </a:lnTo>
                  <a:lnTo>
                    <a:pt x="32" y="262"/>
                  </a:lnTo>
                  <a:lnTo>
                    <a:pt x="33" y="260"/>
                  </a:lnTo>
                  <a:lnTo>
                    <a:pt x="33" y="258"/>
                  </a:lnTo>
                  <a:lnTo>
                    <a:pt x="33" y="256"/>
                  </a:lnTo>
                  <a:lnTo>
                    <a:pt x="33" y="255"/>
                  </a:lnTo>
                  <a:lnTo>
                    <a:pt x="33" y="254"/>
                  </a:lnTo>
                  <a:lnTo>
                    <a:pt x="33" y="252"/>
                  </a:lnTo>
                  <a:lnTo>
                    <a:pt x="33" y="251"/>
                  </a:lnTo>
                  <a:lnTo>
                    <a:pt x="33" y="250"/>
                  </a:lnTo>
                  <a:lnTo>
                    <a:pt x="32" y="250"/>
                  </a:lnTo>
                  <a:lnTo>
                    <a:pt x="32" y="249"/>
                  </a:lnTo>
                  <a:lnTo>
                    <a:pt x="31" y="249"/>
                  </a:lnTo>
                  <a:lnTo>
                    <a:pt x="30" y="248"/>
                  </a:lnTo>
                  <a:lnTo>
                    <a:pt x="29" y="248"/>
                  </a:lnTo>
                  <a:lnTo>
                    <a:pt x="29" y="248"/>
                  </a:lnTo>
                  <a:lnTo>
                    <a:pt x="26" y="249"/>
                  </a:lnTo>
                  <a:lnTo>
                    <a:pt x="25" y="249"/>
                  </a:lnTo>
                  <a:lnTo>
                    <a:pt x="21" y="249"/>
                  </a:lnTo>
                  <a:lnTo>
                    <a:pt x="19" y="249"/>
                  </a:lnTo>
                  <a:lnTo>
                    <a:pt x="18" y="249"/>
                  </a:lnTo>
                  <a:lnTo>
                    <a:pt x="17" y="248"/>
                  </a:lnTo>
                  <a:lnTo>
                    <a:pt x="16" y="248"/>
                  </a:lnTo>
                  <a:lnTo>
                    <a:pt x="16" y="248"/>
                  </a:lnTo>
                  <a:lnTo>
                    <a:pt x="16" y="247"/>
                  </a:lnTo>
                  <a:lnTo>
                    <a:pt x="16" y="247"/>
                  </a:lnTo>
                  <a:lnTo>
                    <a:pt x="15" y="246"/>
                  </a:lnTo>
                  <a:lnTo>
                    <a:pt x="15" y="245"/>
                  </a:lnTo>
                  <a:lnTo>
                    <a:pt x="15" y="242"/>
                  </a:lnTo>
                  <a:lnTo>
                    <a:pt x="15" y="241"/>
                  </a:lnTo>
                  <a:lnTo>
                    <a:pt x="15" y="240"/>
                  </a:lnTo>
                  <a:lnTo>
                    <a:pt x="15" y="239"/>
                  </a:lnTo>
                  <a:lnTo>
                    <a:pt x="15" y="238"/>
                  </a:lnTo>
                  <a:lnTo>
                    <a:pt x="13" y="234"/>
                  </a:lnTo>
                  <a:lnTo>
                    <a:pt x="10" y="228"/>
                  </a:lnTo>
                  <a:lnTo>
                    <a:pt x="10" y="226"/>
                  </a:lnTo>
                  <a:lnTo>
                    <a:pt x="9" y="224"/>
                  </a:lnTo>
                  <a:lnTo>
                    <a:pt x="9" y="223"/>
                  </a:lnTo>
                  <a:lnTo>
                    <a:pt x="9" y="221"/>
                  </a:lnTo>
                  <a:lnTo>
                    <a:pt x="8" y="216"/>
                  </a:lnTo>
                  <a:lnTo>
                    <a:pt x="8" y="214"/>
                  </a:lnTo>
                  <a:lnTo>
                    <a:pt x="8" y="212"/>
                  </a:lnTo>
                  <a:lnTo>
                    <a:pt x="7" y="208"/>
                  </a:lnTo>
                  <a:lnTo>
                    <a:pt x="7" y="207"/>
                  </a:lnTo>
                  <a:lnTo>
                    <a:pt x="6" y="205"/>
                  </a:lnTo>
                  <a:lnTo>
                    <a:pt x="7" y="203"/>
                  </a:lnTo>
                  <a:lnTo>
                    <a:pt x="7" y="201"/>
                  </a:lnTo>
                  <a:lnTo>
                    <a:pt x="7" y="200"/>
                  </a:lnTo>
                  <a:lnTo>
                    <a:pt x="8" y="199"/>
                  </a:lnTo>
                  <a:lnTo>
                    <a:pt x="9" y="197"/>
                  </a:lnTo>
                  <a:lnTo>
                    <a:pt x="10" y="194"/>
                  </a:lnTo>
                  <a:lnTo>
                    <a:pt x="15" y="184"/>
                  </a:lnTo>
                  <a:lnTo>
                    <a:pt x="15" y="185"/>
                  </a:lnTo>
                  <a:lnTo>
                    <a:pt x="16" y="185"/>
                  </a:lnTo>
                  <a:lnTo>
                    <a:pt x="16" y="185"/>
                  </a:lnTo>
                  <a:lnTo>
                    <a:pt x="17" y="185"/>
                  </a:lnTo>
                  <a:lnTo>
                    <a:pt x="17" y="185"/>
                  </a:lnTo>
                  <a:lnTo>
                    <a:pt x="18" y="185"/>
                  </a:lnTo>
                  <a:lnTo>
                    <a:pt x="19" y="185"/>
                  </a:lnTo>
                  <a:lnTo>
                    <a:pt x="19" y="184"/>
                  </a:lnTo>
                  <a:lnTo>
                    <a:pt x="20" y="183"/>
                  </a:lnTo>
                  <a:lnTo>
                    <a:pt x="21" y="182"/>
                  </a:lnTo>
                  <a:lnTo>
                    <a:pt x="22" y="181"/>
                  </a:lnTo>
                  <a:lnTo>
                    <a:pt x="24" y="178"/>
                  </a:lnTo>
                  <a:lnTo>
                    <a:pt x="25" y="177"/>
                  </a:lnTo>
                  <a:lnTo>
                    <a:pt x="25" y="176"/>
                  </a:lnTo>
                  <a:lnTo>
                    <a:pt x="27" y="175"/>
                  </a:lnTo>
                  <a:lnTo>
                    <a:pt x="28" y="174"/>
                  </a:lnTo>
                  <a:lnTo>
                    <a:pt x="29" y="173"/>
                  </a:lnTo>
                  <a:lnTo>
                    <a:pt x="30" y="173"/>
                  </a:lnTo>
                  <a:lnTo>
                    <a:pt x="31" y="172"/>
                  </a:lnTo>
                  <a:lnTo>
                    <a:pt x="32" y="172"/>
                  </a:lnTo>
                  <a:lnTo>
                    <a:pt x="35" y="172"/>
                  </a:lnTo>
                  <a:lnTo>
                    <a:pt x="37" y="172"/>
                  </a:lnTo>
                  <a:lnTo>
                    <a:pt x="45" y="170"/>
                  </a:lnTo>
                  <a:lnTo>
                    <a:pt x="46" y="170"/>
                  </a:lnTo>
                  <a:lnTo>
                    <a:pt x="50" y="169"/>
                  </a:lnTo>
                  <a:lnTo>
                    <a:pt x="55" y="168"/>
                  </a:lnTo>
                  <a:lnTo>
                    <a:pt x="57" y="168"/>
                  </a:lnTo>
                  <a:lnTo>
                    <a:pt x="61" y="168"/>
                  </a:lnTo>
                  <a:lnTo>
                    <a:pt x="63" y="168"/>
                  </a:lnTo>
                  <a:lnTo>
                    <a:pt x="64" y="168"/>
                  </a:lnTo>
                  <a:lnTo>
                    <a:pt x="65" y="167"/>
                  </a:lnTo>
                  <a:lnTo>
                    <a:pt x="66" y="167"/>
                  </a:lnTo>
                  <a:lnTo>
                    <a:pt x="67" y="166"/>
                  </a:lnTo>
                  <a:lnTo>
                    <a:pt x="68" y="166"/>
                  </a:lnTo>
                  <a:lnTo>
                    <a:pt x="69" y="165"/>
                  </a:lnTo>
                  <a:lnTo>
                    <a:pt x="70" y="164"/>
                  </a:lnTo>
                  <a:lnTo>
                    <a:pt x="70" y="164"/>
                  </a:lnTo>
                  <a:lnTo>
                    <a:pt x="72" y="163"/>
                  </a:lnTo>
                  <a:lnTo>
                    <a:pt x="74" y="160"/>
                  </a:lnTo>
                  <a:lnTo>
                    <a:pt x="76" y="157"/>
                  </a:lnTo>
                  <a:lnTo>
                    <a:pt x="79" y="154"/>
                  </a:lnTo>
                  <a:lnTo>
                    <a:pt x="81" y="149"/>
                  </a:lnTo>
                  <a:lnTo>
                    <a:pt x="83" y="148"/>
                  </a:lnTo>
                  <a:lnTo>
                    <a:pt x="84" y="147"/>
                  </a:lnTo>
                  <a:lnTo>
                    <a:pt x="85" y="146"/>
                  </a:lnTo>
                  <a:lnTo>
                    <a:pt x="86" y="144"/>
                  </a:lnTo>
                  <a:lnTo>
                    <a:pt x="89" y="142"/>
                  </a:lnTo>
                  <a:lnTo>
                    <a:pt x="92" y="139"/>
                  </a:lnTo>
                  <a:lnTo>
                    <a:pt x="93" y="138"/>
                  </a:lnTo>
                  <a:lnTo>
                    <a:pt x="94" y="137"/>
                  </a:lnTo>
                  <a:lnTo>
                    <a:pt x="94" y="136"/>
                  </a:lnTo>
                  <a:lnTo>
                    <a:pt x="95" y="136"/>
                  </a:lnTo>
                  <a:lnTo>
                    <a:pt x="95" y="135"/>
                  </a:lnTo>
                  <a:lnTo>
                    <a:pt x="95" y="133"/>
                  </a:lnTo>
                  <a:lnTo>
                    <a:pt x="95" y="132"/>
                  </a:lnTo>
                  <a:lnTo>
                    <a:pt x="95" y="131"/>
                  </a:lnTo>
                  <a:lnTo>
                    <a:pt x="94" y="130"/>
                  </a:lnTo>
                  <a:lnTo>
                    <a:pt x="94" y="129"/>
                  </a:lnTo>
                  <a:lnTo>
                    <a:pt x="92" y="126"/>
                  </a:lnTo>
                  <a:lnTo>
                    <a:pt x="91" y="122"/>
                  </a:lnTo>
                  <a:lnTo>
                    <a:pt x="90" y="120"/>
                  </a:lnTo>
                  <a:lnTo>
                    <a:pt x="90" y="119"/>
                  </a:lnTo>
                  <a:lnTo>
                    <a:pt x="89" y="116"/>
                  </a:lnTo>
                  <a:lnTo>
                    <a:pt x="89" y="115"/>
                  </a:lnTo>
                  <a:lnTo>
                    <a:pt x="89" y="113"/>
                  </a:lnTo>
                  <a:lnTo>
                    <a:pt x="89" y="111"/>
                  </a:lnTo>
                  <a:lnTo>
                    <a:pt x="89" y="109"/>
                  </a:lnTo>
                  <a:lnTo>
                    <a:pt x="89" y="108"/>
                  </a:lnTo>
                  <a:lnTo>
                    <a:pt x="90" y="106"/>
                  </a:lnTo>
                  <a:lnTo>
                    <a:pt x="91" y="104"/>
                  </a:lnTo>
                  <a:lnTo>
                    <a:pt x="94" y="99"/>
                  </a:lnTo>
                  <a:lnTo>
                    <a:pt x="96" y="97"/>
                  </a:lnTo>
                  <a:lnTo>
                    <a:pt x="96" y="97"/>
                  </a:lnTo>
                  <a:lnTo>
                    <a:pt x="97" y="96"/>
                  </a:lnTo>
                  <a:lnTo>
                    <a:pt x="97" y="95"/>
                  </a:lnTo>
                  <a:lnTo>
                    <a:pt x="98" y="95"/>
                  </a:lnTo>
                  <a:lnTo>
                    <a:pt x="99" y="95"/>
                  </a:lnTo>
                  <a:lnTo>
                    <a:pt x="100" y="94"/>
                  </a:lnTo>
                  <a:lnTo>
                    <a:pt x="101" y="94"/>
                  </a:lnTo>
                  <a:lnTo>
                    <a:pt x="101" y="94"/>
                  </a:lnTo>
                  <a:lnTo>
                    <a:pt x="102" y="94"/>
                  </a:lnTo>
                  <a:lnTo>
                    <a:pt x="103" y="95"/>
                  </a:lnTo>
                  <a:lnTo>
                    <a:pt x="103" y="95"/>
                  </a:lnTo>
                  <a:lnTo>
                    <a:pt x="104" y="96"/>
                  </a:lnTo>
                  <a:lnTo>
                    <a:pt x="105" y="97"/>
                  </a:lnTo>
                  <a:lnTo>
                    <a:pt x="105" y="98"/>
                  </a:lnTo>
                  <a:lnTo>
                    <a:pt x="105" y="99"/>
                  </a:lnTo>
                  <a:lnTo>
                    <a:pt x="105" y="100"/>
                  </a:lnTo>
                  <a:lnTo>
                    <a:pt x="106" y="104"/>
                  </a:lnTo>
                  <a:lnTo>
                    <a:pt x="106" y="105"/>
                  </a:lnTo>
                  <a:lnTo>
                    <a:pt x="107" y="106"/>
                  </a:lnTo>
                  <a:lnTo>
                    <a:pt x="107" y="107"/>
                  </a:lnTo>
                  <a:lnTo>
                    <a:pt x="108" y="108"/>
                  </a:lnTo>
                  <a:lnTo>
                    <a:pt x="108" y="109"/>
                  </a:lnTo>
                  <a:lnTo>
                    <a:pt x="109" y="109"/>
                  </a:lnTo>
                  <a:lnTo>
                    <a:pt x="109" y="109"/>
                  </a:lnTo>
                  <a:lnTo>
                    <a:pt x="111" y="110"/>
                  </a:lnTo>
                  <a:lnTo>
                    <a:pt x="114" y="110"/>
                  </a:lnTo>
                  <a:lnTo>
                    <a:pt x="116" y="110"/>
                  </a:lnTo>
                  <a:lnTo>
                    <a:pt x="117" y="110"/>
                  </a:lnTo>
                  <a:lnTo>
                    <a:pt x="120" y="111"/>
                  </a:lnTo>
                  <a:lnTo>
                    <a:pt x="123" y="112"/>
                  </a:lnTo>
                  <a:lnTo>
                    <a:pt x="125" y="113"/>
                  </a:lnTo>
                  <a:lnTo>
                    <a:pt x="128" y="113"/>
                  </a:lnTo>
                  <a:lnTo>
                    <a:pt x="131" y="113"/>
                  </a:lnTo>
                  <a:lnTo>
                    <a:pt x="132" y="114"/>
                  </a:lnTo>
                  <a:lnTo>
                    <a:pt x="134" y="114"/>
                  </a:lnTo>
                  <a:lnTo>
                    <a:pt x="135" y="114"/>
                  </a:lnTo>
                  <a:lnTo>
                    <a:pt x="136" y="115"/>
                  </a:lnTo>
                  <a:lnTo>
                    <a:pt x="137" y="115"/>
                  </a:lnTo>
                  <a:lnTo>
                    <a:pt x="139" y="116"/>
                  </a:lnTo>
                  <a:lnTo>
                    <a:pt x="140" y="117"/>
                  </a:lnTo>
                  <a:lnTo>
                    <a:pt x="142" y="118"/>
                  </a:lnTo>
                  <a:lnTo>
                    <a:pt x="146" y="121"/>
                  </a:lnTo>
                  <a:lnTo>
                    <a:pt x="148" y="122"/>
                  </a:lnTo>
                  <a:lnTo>
                    <a:pt x="149" y="123"/>
                  </a:lnTo>
                  <a:lnTo>
                    <a:pt x="149" y="123"/>
                  </a:lnTo>
                  <a:lnTo>
                    <a:pt x="150" y="123"/>
                  </a:lnTo>
                  <a:lnTo>
                    <a:pt x="151" y="122"/>
                  </a:lnTo>
                  <a:lnTo>
                    <a:pt x="152" y="122"/>
                  </a:lnTo>
                  <a:lnTo>
                    <a:pt x="154" y="121"/>
                  </a:lnTo>
                  <a:lnTo>
                    <a:pt x="155" y="120"/>
                  </a:lnTo>
                  <a:lnTo>
                    <a:pt x="156" y="119"/>
                  </a:lnTo>
                  <a:lnTo>
                    <a:pt x="157" y="118"/>
                  </a:lnTo>
                  <a:lnTo>
                    <a:pt x="158" y="116"/>
                  </a:lnTo>
                  <a:lnTo>
                    <a:pt x="159" y="115"/>
                  </a:lnTo>
                  <a:lnTo>
                    <a:pt x="160" y="113"/>
                  </a:lnTo>
                  <a:lnTo>
                    <a:pt x="161" y="112"/>
                  </a:lnTo>
                  <a:lnTo>
                    <a:pt x="162" y="110"/>
                  </a:lnTo>
                  <a:lnTo>
                    <a:pt x="162" y="109"/>
                  </a:lnTo>
                  <a:lnTo>
                    <a:pt x="163" y="108"/>
                  </a:lnTo>
                  <a:lnTo>
                    <a:pt x="163" y="106"/>
                  </a:lnTo>
                  <a:lnTo>
                    <a:pt x="164" y="103"/>
                  </a:lnTo>
                  <a:lnTo>
                    <a:pt x="164" y="102"/>
                  </a:lnTo>
                  <a:lnTo>
                    <a:pt x="164" y="100"/>
                  </a:lnTo>
                  <a:lnTo>
                    <a:pt x="164" y="100"/>
                  </a:lnTo>
                  <a:lnTo>
                    <a:pt x="164" y="99"/>
                  </a:lnTo>
                  <a:lnTo>
                    <a:pt x="165" y="99"/>
                  </a:lnTo>
                  <a:lnTo>
                    <a:pt x="165" y="98"/>
                  </a:lnTo>
                  <a:lnTo>
                    <a:pt x="166" y="98"/>
                  </a:lnTo>
                  <a:lnTo>
                    <a:pt x="168" y="98"/>
                  </a:lnTo>
                  <a:lnTo>
                    <a:pt x="171" y="97"/>
                  </a:lnTo>
                  <a:lnTo>
                    <a:pt x="174" y="96"/>
                  </a:lnTo>
                  <a:lnTo>
                    <a:pt x="177" y="95"/>
                  </a:lnTo>
                  <a:lnTo>
                    <a:pt x="178" y="95"/>
                  </a:lnTo>
                  <a:lnTo>
                    <a:pt x="180" y="94"/>
                  </a:lnTo>
                  <a:lnTo>
                    <a:pt x="184" y="94"/>
                  </a:lnTo>
                  <a:lnTo>
                    <a:pt x="186" y="94"/>
                  </a:lnTo>
                  <a:lnTo>
                    <a:pt x="188" y="94"/>
                  </a:lnTo>
                  <a:lnTo>
                    <a:pt x="190" y="94"/>
                  </a:lnTo>
                  <a:lnTo>
                    <a:pt x="192" y="94"/>
                  </a:lnTo>
                  <a:lnTo>
                    <a:pt x="193" y="94"/>
                  </a:lnTo>
                  <a:lnTo>
                    <a:pt x="194" y="95"/>
                  </a:lnTo>
                  <a:lnTo>
                    <a:pt x="195" y="95"/>
                  </a:lnTo>
                  <a:lnTo>
                    <a:pt x="198" y="96"/>
                  </a:lnTo>
                  <a:lnTo>
                    <a:pt x="199" y="96"/>
                  </a:lnTo>
                  <a:lnTo>
                    <a:pt x="200" y="97"/>
                  </a:lnTo>
                  <a:lnTo>
                    <a:pt x="202" y="97"/>
                  </a:lnTo>
                  <a:lnTo>
                    <a:pt x="203" y="97"/>
                  </a:lnTo>
                  <a:lnTo>
                    <a:pt x="204" y="97"/>
                  </a:lnTo>
                  <a:lnTo>
                    <a:pt x="206" y="97"/>
                  </a:lnTo>
                  <a:lnTo>
                    <a:pt x="207" y="97"/>
                  </a:lnTo>
                  <a:lnTo>
                    <a:pt x="208" y="97"/>
                  </a:lnTo>
                  <a:lnTo>
                    <a:pt x="210" y="96"/>
                  </a:lnTo>
                  <a:lnTo>
                    <a:pt x="211" y="96"/>
                  </a:lnTo>
                  <a:lnTo>
                    <a:pt x="212" y="95"/>
                  </a:lnTo>
                  <a:lnTo>
                    <a:pt x="213" y="95"/>
                  </a:lnTo>
                  <a:lnTo>
                    <a:pt x="214" y="94"/>
                  </a:lnTo>
                  <a:lnTo>
                    <a:pt x="214" y="93"/>
                  </a:lnTo>
                  <a:lnTo>
                    <a:pt x="216" y="92"/>
                  </a:lnTo>
                  <a:lnTo>
                    <a:pt x="217" y="91"/>
                  </a:lnTo>
                  <a:lnTo>
                    <a:pt x="217" y="89"/>
                  </a:lnTo>
                  <a:lnTo>
                    <a:pt x="218" y="88"/>
                  </a:lnTo>
                  <a:lnTo>
                    <a:pt x="218" y="87"/>
                  </a:lnTo>
                  <a:lnTo>
                    <a:pt x="218" y="86"/>
                  </a:lnTo>
                  <a:lnTo>
                    <a:pt x="219" y="85"/>
                  </a:lnTo>
                  <a:lnTo>
                    <a:pt x="219" y="84"/>
                  </a:lnTo>
                  <a:lnTo>
                    <a:pt x="218" y="82"/>
                  </a:lnTo>
                  <a:lnTo>
                    <a:pt x="218" y="81"/>
                  </a:lnTo>
                  <a:lnTo>
                    <a:pt x="218" y="80"/>
                  </a:lnTo>
                  <a:lnTo>
                    <a:pt x="217" y="77"/>
                  </a:lnTo>
                  <a:lnTo>
                    <a:pt x="214" y="71"/>
                  </a:lnTo>
                  <a:lnTo>
                    <a:pt x="213" y="70"/>
                  </a:lnTo>
                  <a:lnTo>
                    <a:pt x="213" y="69"/>
                  </a:lnTo>
                  <a:lnTo>
                    <a:pt x="213" y="68"/>
                  </a:lnTo>
                  <a:lnTo>
                    <a:pt x="213" y="68"/>
                  </a:lnTo>
                  <a:lnTo>
                    <a:pt x="213" y="67"/>
                  </a:lnTo>
                  <a:lnTo>
                    <a:pt x="213" y="67"/>
                  </a:lnTo>
                  <a:lnTo>
                    <a:pt x="213" y="66"/>
                  </a:lnTo>
                  <a:lnTo>
                    <a:pt x="214" y="66"/>
                  </a:lnTo>
                  <a:lnTo>
                    <a:pt x="214" y="66"/>
                  </a:lnTo>
                  <a:lnTo>
                    <a:pt x="215" y="65"/>
                  </a:lnTo>
                  <a:lnTo>
                    <a:pt x="215" y="65"/>
                  </a:lnTo>
                  <a:lnTo>
                    <a:pt x="216" y="65"/>
                  </a:lnTo>
                  <a:lnTo>
                    <a:pt x="217" y="65"/>
                  </a:lnTo>
                  <a:lnTo>
                    <a:pt x="218" y="65"/>
                  </a:lnTo>
                  <a:lnTo>
                    <a:pt x="219" y="65"/>
                  </a:lnTo>
                  <a:lnTo>
                    <a:pt x="220" y="65"/>
                  </a:lnTo>
                  <a:lnTo>
                    <a:pt x="223" y="65"/>
                  </a:lnTo>
                  <a:lnTo>
                    <a:pt x="224" y="66"/>
                  </a:lnTo>
                  <a:lnTo>
                    <a:pt x="225" y="66"/>
                  </a:lnTo>
                  <a:lnTo>
                    <a:pt x="226" y="66"/>
                  </a:lnTo>
                  <a:lnTo>
                    <a:pt x="226" y="66"/>
                  </a:lnTo>
                  <a:lnTo>
                    <a:pt x="227" y="65"/>
                  </a:lnTo>
                  <a:lnTo>
                    <a:pt x="227" y="65"/>
                  </a:lnTo>
                  <a:lnTo>
                    <a:pt x="228" y="64"/>
                  </a:lnTo>
                  <a:lnTo>
                    <a:pt x="228" y="64"/>
                  </a:lnTo>
                  <a:lnTo>
                    <a:pt x="229" y="63"/>
                  </a:lnTo>
                  <a:lnTo>
                    <a:pt x="231" y="60"/>
                  </a:lnTo>
                  <a:lnTo>
                    <a:pt x="232" y="59"/>
                  </a:lnTo>
                  <a:lnTo>
                    <a:pt x="233" y="58"/>
                  </a:lnTo>
                  <a:lnTo>
                    <a:pt x="233" y="58"/>
                  </a:lnTo>
                  <a:lnTo>
                    <a:pt x="234" y="57"/>
                  </a:lnTo>
                  <a:lnTo>
                    <a:pt x="235" y="57"/>
                  </a:lnTo>
                  <a:lnTo>
                    <a:pt x="237" y="57"/>
                  </a:lnTo>
                  <a:lnTo>
                    <a:pt x="238" y="57"/>
                  </a:lnTo>
                  <a:lnTo>
                    <a:pt x="239" y="58"/>
                  </a:lnTo>
                  <a:lnTo>
                    <a:pt x="240" y="58"/>
                  </a:lnTo>
                  <a:lnTo>
                    <a:pt x="241" y="59"/>
                  </a:lnTo>
                  <a:lnTo>
                    <a:pt x="243" y="60"/>
                  </a:lnTo>
                  <a:lnTo>
                    <a:pt x="245" y="61"/>
                  </a:lnTo>
                  <a:lnTo>
                    <a:pt x="246" y="63"/>
                  </a:lnTo>
                  <a:lnTo>
                    <a:pt x="249" y="65"/>
                  </a:lnTo>
                  <a:lnTo>
                    <a:pt x="250" y="66"/>
                  </a:lnTo>
                  <a:lnTo>
                    <a:pt x="251" y="67"/>
                  </a:lnTo>
                  <a:lnTo>
                    <a:pt x="252" y="68"/>
                  </a:lnTo>
                  <a:lnTo>
                    <a:pt x="253" y="68"/>
                  </a:lnTo>
                  <a:lnTo>
                    <a:pt x="255" y="69"/>
                  </a:lnTo>
                  <a:lnTo>
                    <a:pt x="256" y="69"/>
                  </a:lnTo>
                  <a:lnTo>
                    <a:pt x="258" y="70"/>
                  </a:lnTo>
                  <a:lnTo>
                    <a:pt x="260" y="70"/>
                  </a:lnTo>
                  <a:lnTo>
                    <a:pt x="261" y="70"/>
                  </a:lnTo>
                  <a:lnTo>
                    <a:pt x="263" y="70"/>
                  </a:lnTo>
                  <a:lnTo>
                    <a:pt x="266" y="69"/>
                  </a:lnTo>
                  <a:lnTo>
                    <a:pt x="270" y="68"/>
                  </a:lnTo>
                  <a:lnTo>
                    <a:pt x="272" y="68"/>
                  </a:lnTo>
                  <a:lnTo>
                    <a:pt x="272" y="67"/>
                  </a:lnTo>
                  <a:lnTo>
                    <a:pt x="272" y="67"/>
                  </a:lnTo>
                  <a:lnTo>
                    <a:pt x="273" y="66"/>
                  </a:lnTo>
                  <a:lnTo>
                    <a:pt x="274" y="65"/>
                  </a:lnTo>
                  <a:lnTo>
                    <a:pt x="275" y="65"/>
                  </a:lnTo>
                  <a:lnTo>
                    <a:pt x="275" y="64"/>
                  </a:lnTo>
                  <a:lnTo>
                    <a:pt x="277" y="60"/>
                  </a:lnTo>
                  <a:lnTo>
                    <a:pt x="278" y="56"/>
                  </a:lnTo>
                  <a:lnTo>
                    <a:pt x="280" y="52"/>
                  </a:lnTo>
                  <a:lnTo>
                    <a:pt x="281" y="50"/>
                  </a:lnTo>
                  <a:lnTo>
                    <a:pt x="282" y="47"/>
                  </a:lnTo>
                  <a:lnTo>
                    <a:pt x="282" y="46"/>
                  </a:lnTo>
                  <a:lnTo>
                    <a:pt x="282" y="44"/>
                  </a:lnTo>
                  <a:lnTo>
                    <a:pt x="282" y="40"/>
                  </a:lnTo>
                  <a:lnTo>
                    <a:pt x="282" y="39"/>
                  </a:lnTo>
                  <a:lnTo>
                    <a:pt x="283" y="38"/>
                  </a:lnTo>
                  <a:lnTo>
                    <a:pt x="283" y="37"/>
                  </a:lnTo>
                  <a:lnTo>
                    <a:pt x="284" y="36"/>
                  </a:lnTo>
                  <a:lnTo>
                    <a:pt x="284" y="35"/>
                  </a:lnTo>
                  <a:lnTo>
                    <a:pt x="287" y="33"/>
                  </a:lnTo>
                  <a:lnTo>
                    <a:pt x="289" y="30"/>
                  </a:lnTo>
                  <a:lnTo>
                    <a:pt x="290" y="29"/>
                  </a:lnTo>
                  <a:lnTo>
                    <a:pt x="292" y="28"/>
                  </a:lnTo>
                  <a:lnTo>
                    <a:pt x="295" y="26"/>
                  </a:lnTo>
                  <a:lnTo>
                    <a:pt x="296" y="25"/>
                  </a:lnTo>
                  <a:lnTo>
                    <a:pt x="297" y="24"/>
                  </a:lnTo>
                  <a:lnTo>
                    <a:pt x="298" y="23"/>
                  </a:lnTo>
                  <a:lnTo>
                    <a:pt x="298" y="22"/>
                  </a:lnTo>
                  <a:lnTo>
                    <a:pt x="299" y="21"/>
                  </a:lnTo>
                  <a:lnTo>
                    <a:pt x="300" y="20"/>
                  </a:lnTo>
                  <a:lnTo>
                    <a:pt x="301" y="17"/>
                  </a:lnTo>
                  <a:lnTo>
                    <a:pt x="302" y="16"/>
                  </a:lnTo>
                  <a:lnTo>
                    <a:pt x="303" y="15"/>
                  </a:lnTo>
                  <a:lnTo>
                    <a:pt x="304" y="15"/>
                  </a:lnTo>
                  <a:lnTo>
                    <a:pt x="304" y="15"/>
                  </a:lnTo>
                  <a:lnTo>
                    <a:pt x="305" y="15"/>
                  </a:lnTo>
                  <a:lnTo>
                    <a:pt x="307" y="15"/>
                  </a:lnTo>
                  <a:lnTo>
                    <a:pt x="309" y="15"/>
                  </a:lnTo>
                  <a:lnTo>
                    <a:pt x="313" y="16"/>
                  </a:lnTo>
                  <a:lnTo>
                    <a:pt x="315" y="17"/>
                  </a:lnTo>
                  <a:lnTo>
                    <a:pt x="317" y="17"/>
                  </a:lnTo>
                  <a:lnTo>
                    <a:pt x="318" y="17"/>
                  </a:lnTo>
                  <a:lnTo>
                    <a:pt x="319" y="17"/>
                  </a:lnTo>
                  <a:lnTo>
                    <a:pt x="320" y="17"/>
                  </a:lnTo>
                  <a:lnTo>
                    <a:pt x="321" y="17"/>
                  </a:lnTo>
                  <a:lnTo>
                    <a:pt x="321" y="17"/>
                  </a:lnTo>
                  <a:lnTo>
                    <a:pt x="322" y="17"/>
                  </a:lnTo>
                  <a:lnTo>
                    <a:pt x="323" y="16"/>
                  </a:lnTo>
                  <a:lnTo>
                    <a:pt x="324" y="16"/>
                  </a:lnTo>
                  <a:lnTo>
                    <a:pt x="325" y="15"/>
                  </a:lnTo>
                  <a:lnTo>
                    <a:pt x="326" y="14"/>
                  </a:lnTo>
                  <a:lnTo>
                    <a:pt x="326" y="14"/>
                  </a:lnTo>
                  <a:lnTo>
                    <a:pt x="327" y="13"/>
                  </a:lnTo>
                  <a:lnTo>
                    <a:pt x="329" y="11"/>
                  </a:lnTo>
                  <a:lnTo>
                    <a:pt x="330" y="8"/>
                  </a:lnTo>
                  <a:lnTo>
                    <a:pt x="331" y="6"/>
                  </a:lnTo>
                  <a:lnTo>
                    <a:pt x="332" y="5"/>
                  </a:lnTo>
                  <a:lnTo>
                    <a:pt x="332" y="4"/>
                  </a:lnTo>
                  <a:lnTo>
                    <a:pt x="333" y="3"/>
                  </a:lnTo>
                  <a:lnTo>
                    <a:pt x="333" y="2"/>
                  </a:lnTo>
                  <a:lnTo>
                    <a:pt x="333" y="1"/>
                  </a:lnTo>
                  <a:lnTo>
                    <a:pt x="333" y="1"/>
                  </a:lnTo>
                  <a:lnTo>
                    <a:pt x="334" y="1"/>
                  </a:lnTo>
                  <a:lnTo>
                    <a:pt x="334" y="1"/>
                  </a:lnTo>
                  <a:lnTo>
                    <a:pt x="336" y="1"/>
                  </a:lnTo>
                  <a:lnTo>
                    <a:pt x="337" y="1"/>
                  </a:lnTo>
                  <a:lnTo>
                    <a:pt x="339" y="0"/>
                  </a:lnTo>
                  <a:lnTo>
                    <a:pt x="339" y="0"/>
                  </a:lnTo>
                  <a:lnTo>
                    <a:pt x="340" y="0"/>
                  </a:lnTo>
                  <a:lnTo>
                    <a:pt x="340" y="0"/>
                  </a:lnTo>
                  <a:lnTo>
                    <a:pt x="341" y="0"/>
                  </a:lnTo>
                  <a:close/>
                </a:path>
              </a:pathLst>
            </a:custGeom>
            <a:solidFill>
              <a:srgbClr val="CCCCCC"/>
            </a:solidFill>
            <a:ln w="98425">
              <a:solidFill>
                <a:srgbClr val="CCCCCC"/>
              </a:solidFill>
              <a:prstDash val="solid"/>
              <a:round/>
              <a:headEnd/>
              <a:tailEnd/>
            </a:ln>
          </p:spPr>
          <p:txBody>
            <a:bodyPr vert="horz" wrap="square" lIns="91440" tIns="45720" rIns="91440" bIns="45720" numCol="1" anchor="t" anchorCtr="0" compatLnSpc="1">
              <a:prstTxWarp prst="textNoShape">
                <a:avLst/>
              </a:prstTxWarp>
            </a:bodyPr>
            <a:lstStyle/>
            <a:p>
              <a:endParaRPr lang="cs-CZ" dirty="0"/>
            </a:p>
          </p:txBody>
        </p:sp>
        <p:sp>
          <p:nvSpPr>
            <p:cNvPr id="144" name="Freeform 256">
              <a:extLst>
                <a:ext uri="{FF2B5EF4-FFF2-40B4-BE49-F238E27FC236}">
                  <a16:creationId xmlns:a16="http://schemas.microsoft.com/office/drawing/2014/main" id="{9BC58C75-DB63-4057-B428-FC194BA0CD27}"/>
                </a:ext>
              </a:extLst>
            </p:cNvPr>
            <p:cNvSpPr>
              <a:spLocks/>
            </p:cNvSpPr>
            <p:nvPr/>
          </p:nvSpPr>
          <p:spPr bwMode="auto">
            <a:xfrm>
              <a:off x="8353316" y="4902572"/>
              <a:ext cx="876576" cy="780363"/>
            </a:xfrm>
            <a:custGeom>
              <a:avLst/>
              <a:gdLst>
                <a:gd name="T0" fmla="*/ 239 w 731"/>
                <a:gd name="T1" fmla="*/ 12 h 593"/>
                <a:gd name="T2" fmla="*/ 240 w 731"/>
                <a:gd name="T3" fmla="*/ 45 h 593"/>
                <a:gd name="T4" fmla="*/ 240 w 731"/>
                <a:gd name="T5" fmla="*/ 75 h 593"/>
                <a:gd name="T6" fmla="*/ 197 w 731"/>
                <a:gd name="T7" fmla="*/ 97 h 593"/>
                <a:gd name="T8" fmla="*/ 191 w 731"/>
                <a:gd name="T9" fmla="*/ 121 h 593"/>
                <a:gd name="T10" fmla="*/ 227 w 731"/>
                <a:gd name="T11" fmla="*/ 138 h 593"/>
                <a:gd name="T12" fmla="*/ 257 w 731"/>
                <a:gd name="T13" fmla="*/ 180 h 593"/>
                <a:gd name="T14" fmla="*/ 287 w 731"/>
                <a:gd name="T15" fmla="*/ 213 h 593"/>
                <a:gd name="T16" fmla="*/ 326 w 731"/>
                <a:gd name="T17" fmla="*/ 215 h 593"/>
                <a:gd name="T18" fmla="*/ 372 w 731"/>
                <a:gd name="T19" fmla="*/ 197 h 593"/>
                <a:gd name="T20" fmla="*/ 360 w 731"/>
                <a:gd name="T21" fmla="*/ 180 h 593"/>
                <a:gd name="T22" fmla="*/ 370 w 731"/>
                <a:gd name="T23" fmla="*/ 165 h 593"/>
                <a:gd name="T24" fmla="*/ 401 w 731"/>
                <a:gd name="T25" fmla="*/ 202 h 593"/>
                <a:gd name="T26" fmla="*/ 432 w 731"/>
                <a:gd name="T27" fmla="*/ 205 h 593"/>
                <a:gd name="T28" fmla="*/ 455 w 731"/>
                <a:gd name="T29" fmla="*/ 220 h 593"/>
                <a:gd name="T30" fmla="*/ 484 w 731"/>
                <a:gd name="T31" fmla="*/ 248 h 593"/>
                <a:gd name="T32" fmla="*/ 501 w 731"/>
                <a:gd name="T33" fmla="*/ 238 h 593"/>
                <a:gd name="T34" fmla="*/ 546 w 731"/>
                <a:gd name="T35" fmla="*/ 246 h 593"/>
                <a:gd name="T36" fmla="*/ 585 w 731"/>
                <a:gd name="T37" fmla="*/ 256 h 593"/>
                <a:gd name="T38" fmla="*/ 599 w 731"/>
                <a:gd name="T39" fmla="*/ 251 h 593"/>
                <a:gd name="T40" fmla="*/ 608 w 731"/>
                <a:gd name="T41" fmla="*/ 282 h 593"/>
                <a:gd name="T42" fmla="*/ 607 w 731"/>
                <a:gd name="T43" fmla="*/ 317 h 593"/>
                <a:gd name="T44" fmla="*/ 635 w 731"/>
                <a:gd name="T45" fmla="*/ 380 h 593"/>
                <a:gd name="T46" fmla="*/ 676 w 731"/>
                <a:gd name="T47" fmla="*/ 399 h 593"/>
                <a:gd name="T48" fmla="*/ 706 w 731"/>
                <a:gd name="T49" fmla="*/ 407 h 593"/>
                <a:gd name="T50" fmla="*/ 730 w 731"/>
                <a:gd name="T51" fmla="*/ 482 h 593"/>
                <a:gd name="T52" fmla="*/ 712 w 731"/>
                <a:gd name="T53" fmla="*/ 510 h 593"/>
                <a:gd name="T54" fmla="*/ 658 w 731"/>
                <a:gd name="T55" fmla="*/ 518 h 593"/>
                <a:gd name="T56" fmla="*/ 612 w 731"/>
                <a:gd name="T57" fmla="*/ 519 h 593"/>
                <a:gd name="T58" fmla="*/ 599 w 731"/>
                <a:gd name="T59" fmla="*/ 544 h 593"/>
                <a:gd name="T60" fmla="*/ 561 w 731"/>
                <a:gd name="T61" fmla="*/ 592 h 593"/>
                <a:gd name="T62" fmla="*/ 532 w 731"/>
                <a:gd name="T63" fmla="*/ 585 h 593"/>
                <a:gd name="T64" fmla="*/ 501 w 731"/>
                <a:gd name="T65" fmla="*/ 547 h 593"/>
                <a:gd name="T66" fmla="*/ 466 w 731"/>
                <a:gd name="T67" fmla="*/ 536 h 593"/>
                <a:gd name="T68" fmla="*/ 416 w 731"/>
                <a:gd name="T69" fmla="*/ 519 h 593"/>
                <a:gd name="T70" fmla="*/ 362 w 731"/>
                <a:gd name="T71" fmla="*/ 518 h 593"/>
                <a:gd name="T72" fmla="*/ 332 w 731"/>
                <a:gd name="T73" fmla="*/ 509 h 593"/>
                <a:gd name="T74" fmla="*/ 309 w 731"/>
                <a:gd name="T75" fmla="*/ 501 h 593"/>
                <a:gd name="T76" fmla="*/ 305 w 731"/>
                <a:gd name="T77" fmla="*/ 481 h 593"/>
                <a:gd name="T78" fmla="*/ 260 w 731"/>
                <a:gd name="T79" fmla="*/ 429 h 593"/>
                <a:gd name="T80" fmla="*/ 240 w 731"/>
                <a:gd name="T81" fmla="*/ 425 h 593"/>
                <a:gd name="T82" fmla="*/ 232 w 731"/>
                <a:gd name="T83" fmla="*/ 388 h 593"/>
                <a:gd name="T84" fmla="*/ 217 w 731"/>
                <a:gd name="T85" fmla="*/ 368 h 593"/>
                <a:gd name="T86" fmla="*/ 169 w 731"/>
                <a:gd name="T87" fmla="*/ 364 h 593"/>
                <a:gd name="T88" fmla="*/ 148 w 731"/>
                <a:gd name="T89" fmla="*/ 336 h 593"/>
                <a:gd name="T90" fmla="*/ 134 w 731"/>
                <a:gd name="T91" fmla="*/ 299 h 593"/>
                <a:gd name="T92" fmla="*/ 126 w 731"/>
                <a:gd name="T93" fmla="*/ 324 h 593"/>
                <a:gd name="T94" fmla="*/ 110 w 731"/>
                <a:gd name="T95" fmla="*/ 334 h 593"/>
                <a:gd name="T96" fmla="*/ 91 w 731"/>
                <a:gd name="T97" fmla="*/ 338 h 593"/>
                <a:gd name="T98" fmla="*/ 85 w 731"/>
                <a:gd name="T99" fmla="*/ 307 h 593"/>
                <a:gd name="T100" fmla="*/ 47 w 731"/>
                <a:gd name="T101" fmla="*/ 331 h 593"/>
                <a:gd name="T102" fmla="*/ 29 w 731"/>
                <a:gd name="T103" fmla="*/ 316 h 593"/>
                <a:gd name="T104" fmla="*/ 7 w 731"/>
                <a:gd name="T105" fmla="*/ 308 h 593"/>
                <a:gd name="T106" fmla="*/ 5 w 731"/>
                <a:gd name="T107" fmla="*/ 274 h 593"/>
                <a:gd name="T108" fmla="*/ 15 w 731"/>
                <a:gd name="T109" fmla="*/ 244 h 593"/>
                <a:gd name="T110" fmla="*/ 8 w 731"/>
                <a:gd name="T111" fmla="*/ 205 h 593"/>
                <a:gd name="T112" fmla="*/ 28 w 731"/>
                <a:gd name="T113" fmla="*/ 149 h 593"/>
                <a:gd name="T114" fmla="*/ 56 w 731"/>
                <a:gd name="T115" fmla="*/ 100 h 593"/>
                <a:gd name="T116" fmla="*/ 93 w 731"/>
                <a:gd name="T117" fmla="*/ 74 h 593"/>
                <a:gd name="T118" fmla="*/ 110 w 731"/>
                <a:gd name="T119" fmla="*/ 48 h 593"/>
                <a:gd name="T120" fmla="*/ 162 w 731"/>
                <a:gd name="T121" fmla="*/ 34 h 593"/>
                <a:gd name="T122" fmla="*/ 203 w 731"/>
                <a:gd name="T123" fmla="*/ 26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593">
                  <a:moveTo>
                    <a:pt x="222" y="0"/>
                  </a:moveTo>
                  <a:lnTo>
                    <a:pt x="222" y="0"/>
                  </a:lnTo>
                  <a:lnTo>
                    <a:pt x="223" y="0"/>
                  </a:lnTo>
                  <a:lnTo>
                    <a:pt x="224" y="1"/>
                  </a:lnTo>
                  <a:lnTo>
                    <a:pt x="225" y="1"/>
                  </a:lnTo>
                  <a:lnTo>
                    <a:pt x="226" y="2"/>
                  </a:lnTo>
                  <a:lnTo>
                    <a:pt x="228" y="3"/>
                  </a:lnTo>
                  <a:lnTo>
                    <a:pt x="228" y="3"/>
                  </a:lnTo>
                  <a:lnTo>
                    <a:pt x="229" y="4"/>
                  </a:lnTo>
                  <a:lnTo>
                    <a:pt x="231" y="5"/>
                  </a:lnTo>
                  <a:lnTo>
                    <a:pt x="231" y="6"/>
                  </a:lnTo>
                  <a:lnTo>
                    <a:pt x="232" y="7"/>
                  </a:lnTo>
                  <a:lnTo>
                    <a:pt x="233" y="8"/>
                  </a:lnTo>
                  <a:lnTo>
                    <a:pt x="233" y="10"/>
                  </a:lnTo>
                  <a:lnTo>
                    <a:pt x="233" y="10"/>
                  </a:lnTo>
                  <a:lnTo>
                    <a:pt x="233" y="10"/>
                  </a:lnTo>
                  <a:lnTo>
                    <a:pt x="235" y="11"/>
                  </a:lnTo>
                  <a:lnTo>
                    <a:pt x="236" y="11"/>
                  </a:lnTo>
                  <a:lnTo>
                    <a:pt x="237" y="11"/>
                  </a:lnTo>
                  <a:lnTo>
                    <a:pt x="238" y="12"/>
                  </a:lnTo>
                  <a:lnTo>
                    <a:pt x="239" y="12"/>
                  </a:lnTo>
                  <a:lnTo>
                    <a:pt x="239" y="13"/>
                  </a:lnTo>
                  <a:lnTo>
                    <a:pt x="240" y="14"/>
                  </a:lnTo>
                  <a:lnTo>
                    <a:pt x="240" y="14"/>
                  </a:lnTo>
                  <a:lnTo>
                    <a:pt x="240" y="15"/>
                  </a:lnTo>
                  <a:lnTo>
                    <a:pt x="240" y="16"/>
                  </a:lnTo>
                  <a:lnTo>
                    <a:pt x="240" y="17"/>
                  </a:lnTo>
                  <a:lnTo>
                    <a:pt x="240" y="18"/>
                  </a:lnTo>
                  <a:lnTo>
                    <a:pt x="239" y="20"/>
                  </a:lnTo>
                  <a:lnTo>
                    <a:pt x="237" y="26"/>
                  </a:lnTo>
                  <a:lnTo>
                    <a:pt x="236" y="28"/>
                  </a:lnTo>
                  <a:lnTo>
                    <a:pt x="236" y="30"/>
                  </a:lnTo>
                  <a:lnTo>
                    <a:pt x="235" y="31"/>
                  </a:lnTo>
                  <a:lnTo>
                    <a:pt x="235" y="33"/>
                  </a:lnTo>
                  <a:lnTo>
                    <a:pt x="235" y="35"/>
                  </a:lnTo>
                  <a:lnTo>
                    <a:pt x="235" y="36"/>
                  </a:lnTo>
                  <a:lnTo>
                    <a:pt x="236" y="38"/>
                  </a:lnTo>
                  <a:lnTo>
                    <a:pt x="236" y="39"/>
                  </a:lnTo>
                  <a:lnTo>
                    <a:pt x="237" y="41"/>
                  </a:lnTo>
                  <a:lnTo>
                    <a:pt x="237" y="42"/>
                  </a:lnTo>
                  <a:lnTo>
                    <a:pt x="238" y="44"/>
                  </a:lnTo>
                  <a:lnTo>
                    <a:pt x="240" y="45"/>
                  </a:lnTo>
                  <a:lnTo>
                    <a:pt x="243" y="50"/>
                  </a:lnTo>
                  <a:lnTo>
                    <a:pt x="245" y="52"/>
                  </a:lnTo>
                  <a:lnTo>
                    <a:pt x="246" y="53"/>
                  </a:lnTo>
                  <a:lnTo>
                    <a:pt x="246" y="54"/>
                  </a:lnTo>
                  <a:lnTo>
                    <a:pt x="247" y="55"/>
                  </a:lnTo>
                  <a:lnTo>
                    <a:pt x="247" y="56"/>
                  </a:lnTo>
                  <a:lnTo>
                    <a:pt x="247" y="58"/>
                  </a:lnTo>
                  <a:lnTo>
                    <a:pt x="248" y="60"/>
                  </a:lnTo>
                  <a:lnTo>
                    <a:pt x="248" y="62"/>
                  </a:lnTo>
                  <a:lnTo>
                    <a:pt x="248" y="64"/>
                  </a:lnTo>
                  <a:lnTo>
                    <a:pt x="247" y="66"/>
                  </a:lnTo>
                  <a:lnTo>
                    <a:pt x="247" y="67"/>
                  </a:lnTo>
                  <a:lnTo>
                    <a:pt x="247" y="69"/>
                  </a:lnTo>
                  <a:lnTo>
                    <a:pt x="246" y="70"/>
                  </a:lnTo>
                  <a:lnTo>
                    <a:pt x="246" y="71"/>
                  </a:lnTo>
                  <a:lnTo>
                    <a:pt x="245" y="72"/>
                  </a:lnTo>
                  <a:lnTo>
                    <a:pt x="245" y="72"/>
                  </a:lnTo>
                  <a:lnTo>
                    <a:pt x="244" y="73"/>
                  </a:lnTo>
                  <a:lnTo>
                    <a:pt x="242" y="74"/>
                  </a:lnTo>
                  <a:lnTo>
                    <a:pt x="241" y="75"/>
                  </a:lnTo>
                  <a:lnTo>
                    <a:pt x="240" y="75"/>
                  </a:lnTo>
                  <a:lnTo>
                    <a:pt x="239" y="76"/>
                  </a:lnTo>
                  <a:lnTo>
                    <a:pt x="236" y="77"/>
                  </a:lnTo>
                  <a:lnTo>
                    <a:pt x="235" y="77"/>
                  </a:lnTo>
                  <a:lnTo>
                    <a:pt x="233" y="78"/>
                  </a:lnTo>
                  <a:lnTo>
                    <a:pt x="232" y="79"/>
                  </a:lnTo>
                  <a:lnTo>
                    <a:pt x="231" y="80"/>
                  </a:lnTo>
                  <a:lnTo>
                    <a:pt x="230" y="81"/>
                  </a:lnTo>
                  <a:lnTo>
                    <a:pt x="229" y="81"/>
                  </a:lnTo>
                  <a:lnTo>
                    <a:pt x="227" y="84"/>
                  </a:lnTo>
                  <a:lnTo>
                    <a:pt x="227" y="85"/>
                  </a:lnTo>
                  <a:lnTo>
                    <a:pt x="226" y="86"/>
                  </a:lnTo>
                  <a:lnTo>
                    <a:pt x="225" y="87"/>
                  </a:lnTo>
                  <a:lnTo>
                    <a:pt x="224" y="88"/>
                  </a:lnTo>
                  <a:lnTo>
                    <a:pt x="223" y="88"/>
                  </a:lnTo>
                  <a:lnTo>
                    <a:pt x="222" y="89"/>
                  </a:lnTo>
                  <a:lnTo>
                    <a:pt x="221" y="89"/>
                  </a:lnTo>
                  <a:lnTo>
                    <a:pt x="220" y="90"/>
                  </a:lnTo>
                  <a:lnTo>
                    <a:pt x="217" y="91"/>
                  </a:lnTo>
                  <a:lnTo>
                    <a:pt x="210" y="93"/>
                  </a:lnTo>
                  <a:lnTo>
                    <a:pt x="201" y="96"/>
                  </a:lnTo>
                  <a:lnTo>
                    <a:pt x="197" y="97"/>
                  </a:lnTo>
                  <a:lnTo>
                    <a:pt x="189" y="100"/>
                  </a:lnTo>
                  <a:lnTo>
                    <a:pt x="188" y="100"/>
                  </a:lnTo>
                  <a:lnTo>
                    <a:pt x="187" y="101"/>
                  </a:lnTo>
                  <a:lnTo>
                    <a:pt x="186" y="102"/>
                  </a:lnTo>
                  <a:lnTo>
                    <a:pt x="185" y="103"/>
                  </a:lnTo>
                  <a:lnTo>
                    <a:pt x="184" y="103"/>
                  </a:lnTo>
                  <a:lnTo>
                    <a:pt x="184" y="104"/>
                  </a:lnTo>
                  <a:lnTo>
                    <a:pt x="184" y="105"/>
                  </a:lnTo>
                  <a:lnTo>
                    <a:pt x="183" y="106"/>
                  </a:lnTo>
                  <a:lnTo>
                    <a:pt x="183" y="107"/>
                  </a:lnTo>
                  <a:lnTo>
                    <a:pt x="183" y="109"/>
                  </a:lnTo>
                  <a:lnTo>
                    <a:pt x="184" y="109"/>
                  </a:lnTo>
                  <a:lnTo>
                    <a:pt x="184" y="110"/>
                  </a:lnTo>
                  <a:lnTo>
                    <a:pt x="184" y="112"/>
                  </a:lnTo>
                  <a:lnTo>
                    <a:pt x="185" y="113"/>
                  </a:lnTo>
                  <a:lnTo>
                    <a:pt x="186" y="114"/>
                  </a:lnTo>
                  <a:lnTo>
                    <a:pt x="187" y="115"/>
                  </a:lnTo>
                  <a:lnTo>
                    <a:pt x="187" y="117"/>
                  </a:lnTo>
                  <a:lnTo>
                    <a:pt x="188" y="118"/>
                  </a:lnTo>
                  <a:lnTo>
                    <a:pt x="189" y="119"/>
                  </a:lnTo>
                  <a:lnTo>
                    <a:pt x="191" y="121"/>
                  </a:lnTo>
                  <a:lnTo>
                    <a:pt x="196" y="125"/>
                  </a:lnTo>
                  <a:lnTo>
                    <a:pt x="198" y="127"/>
                  </a:lnTo>
                  <a:lnTo>
                    <a:pt x="200" y="129"/>
                  </a:lnTo>
                  <a:lnTo>
                    <a:pt x="203" y="132"/>
                  </a:lnTo>
                  <a:lnTo>
                    <a:pt x="204" y="134"/>
                  </a:lnTo>
                  <a:lnTo>
                    <a:pt x="205" y="135"/>
                  </a:lnTo>
                  <a:lnTo>
                    <a:pt x="207" y="136"/>
                  </a:lnTo>
                  <a:lnTo>
                    <a:pt x="208" y="137"/>
                  </a:lnTo>
                  <a:lnTo>
                    <a:pt x="210" y="138"/>
                  </a:lnTo>
                  <a:lnTo>
                    <a:pt x="212" y="138"/>
                  </a:lnTo>
                  <a:lnTo>
                    <a:pt x="214" y="139"/>
                  </a:lnTo>
                  <a:lnTo>
                    <a:pt x="215" y="139"/>
                  </a:lnTo>
                  <a:lnTo>
                    <a:pt x="216" y="138"/>
                  </a:lnTo>
                  <a:lnTo>
                    <a:pt x="217" y="138"/>
                  </a:lnTo>
                  <a:lnTo>
                    <a:pt x="220" y="137"/>
                  </a:lnTo>
                  <a:lnTo>
                    <a:pt x="221" y="137"/>
                  </a:lnTo>
                  <a:lnTo>
                    <a:pt x="222" y="137"/>
                  </a:lnTo>
                  <a:lnTo>
                    <a:pt x="223" y="137"/>
                  </a:lnTo>
                  <a:lnTo>
                    <a:pt x="224" y="137"/>
                  </a:lnTo>
                  <a:lnTo>
                    <a:pt x="226" y="137"/>
                  </a:lnTo>
                  <a:lnTo>
                    <a:pt x="227" y="138"/>
                  </a:lnTo>
                  <a:lnTo>
                    <a:pt x="228" y="138"/>
                  </a:lnTo>
                  <a:lnTo>
                    <a:pt x="229" y="138"/>
                  </a:lnTo>
                  <a:lnTo>
                    <a:pt x="230" y="139"/>
                  </a:lnTo>
                  <a:lnTo>
                    <a:pt x="231" y="140"/>
                  </a:lnTo>
                  <a:lnTo>
                    <a:pt x="233" y="141"/>
                  </a:lnTo>
                  <a:lnTo>
                    <a:pt x="234" y="142"/>
                  </a:lnTo>
                  <a:lnTo>
                    <a:pt x="235" y="144"/>
                  </a:lnTo>
                  <a:lnTo>
                    <a:pt x="237" y="145"/>
                  </a:lnTo>
                  <a:lnTo>
                    <a:pt x="238" y="146"/>
                  </a:lnTo>
                  <a:lnTo>
                    <a:pt x="240" y="151"/>
                  </a:lnTo>
                  <a:lnTo>
                    <a:pt x="242" y="153"/>
                  </a:lnTo>
                  <a:lnTo>
                    <a:pt x="247" y="159"/>
                  </a:lnTo>
                  <a:lnTo>
                    <a:pt x="248" y="161"/>
                  </a:lnTo>
                  <a:lnTo>
                    <a:pt x="250" y="164"/>
                  </a:lnTo>
                  <a:lnTo>
                    <a:pt x="250" y="165"/>
                  </a:lnTo>
                  <a:lnTo>
                    <a:pt x="251" y="166"/>
                  </a:lnTo>
                  <a:lnTo>
                    <a:pt x="252" y="169"/>
                  </a:lnTo>
                  <a:lnTo>
                    <a:pt x="253" y="170"/>
                  </a:lnTo>
                  <a:lnTo>
                    <a:pt x="255" y="176"/>
                  </a:lnTo>
                  <a:lnTo>
                    <a:pt x="256" y="178"/>
                  </a:lnTo>
                  <a:lnTo>
                    <a:pt x="257" y="180"/>
                  </a:lnTo>
                  <a:lnTo>
                    <a:pt x="258" y="185"/>
                  </a:lnTo>
                  <a:lnTo>
                    <a:pt x="260" y="190"/>
                  </a:lnTo>
                  <a:lnTo>
                    <a:pt x="261" y="191"/>
                  </a:lnTo>
                  <a:lnTo>
                    <a:pt x="262" y="192"/>
                  </a:lnTo>
                  <a:lnTo>
                    <a:pt x="263" y="193"/>
                  </a:lnTo>
                  <a:lnTo>
                    <a:pt x="264" y="194"/>
                  </a:lnTo>
                  <a:lnTo>
                    <a:pt x="265" y="195"/>
                  </a:lnTo>
                  <a:lnTo>
                    <a:pt x="266" y="196"/>
                  </a:lnTo>
                  <a:lnTo>
                    <a:pt x="269" y="198"/>
                  </a:lnTo>
                  <a:lnTo>
                    <a:pt x="271" y="199"/>
                  </a:lnTo>
                  <a:lnTo>
                    <a:pt x="276" y="201"/>
                  </a:lnTo>
                  <a:lnTo>
                    <a:pt x="277" y="202"/>
                  </a:lnTo>
                  <a:lnTo>
                    <a:pt x="279" y="203"/>
                  </a:lnTo>
                  <a:lnTo>
                    <a:pt x="280" y="204"/>
                  </a:lnTo>
                  <a:lnTo>
                    <a:pt x="281" y="205"/>
                  </a:lnTo>
                  <a:lnTo>
                    <a:pt x="282" y="206"/>
                  </a:lnTo>
                  <a:lnTo>
                    <a:pt x="283" y="207"/>
                  </a:lnTo>
                  <a:lnTo>
                    <a:pt x="284" y="210"/>
                  </a:lnTo>
                  <a:lnTo>
                    <a:pt x="285" y="211"/>
                  </a:lnTo>
                  <a:lnTo>
                    <a:pt x="286" y="212"/>
                  </a:lnTo>
                  <a:lnTo>
                    <a:pt x="287" y="213"/>
                  </a:lnTo>
                  <a:lnTo>
                    <a:pt x="289" y="215"/>
                  </a:lnTo>
                  <a:lnTo>
                    <a:pt x="290" y="217"/>
                  </a:lnTo>
                  <a:lnTo>
                    <a:pt x="294" y="219"/>
                  </a:lnTo>
                  <a:lnTo>
                    <a:pt x="295" y="220"/>
                  </a:lnTo>
                  <a:lnTo>
                    <a:pt x="296" y="220"/>
                  </a:lnTo>
                  <a:lnTo>
                    <a:pt x="298" y="221"/>
                  </a:lnTo>
                  <a:lnTo>
                    <a:pt x="300" y="222"/>
                  </a:lnTo>
                  <a:lnTo>
                    <a:pt x="301" y="222"/>
                  </a:lnTo>
                  <a:lnTo>
                    <a:pt x="302" y="222"/>
                  </a:lnTo>
                  <a:lnTo>
                    <a:pt x="303" y="222"/>
                  </a:lnTo>
                  <a:lnTo>
                    <a:pt x="304" y="222"/>
                  </a:lnTo>
                  <a:lnTo>
                    <a:pt x="306" y="222"/>
                  </a:lnTo>
                  <a:lnTo>
                    <a:pt x="311" y="221"/>
                  </a:lnTo>
                  <a:lnTo>
                    <a:pt x="314" y="221"/>
                  </a:lnTo>
                  <a:lnTo>
                    <a:pt x="316" y="221"/>
                  </a:lnTo>
                  <a:lnTo>
                    <a:pt x="318" y="220"/>
                  </a:lnTo>
                  <a:lnTo>
                    <a:pt x="319" y="219"/>
                  </a:lnTo>
                  <a:lnTo>
                    <a:pt x="321" y="218"/>
                  </a:lnTo>
                  <a:lnTo>
                    <a:pt x="323" y="217"/>
                  </a:lnTo>
                  <a:lnTo>
                    <a:pt x="324" y="216"/>
                  </a:lnTo>
                  <a:lnTo>
                    <a:pt x="326" y="215"/>
                  </a:lnTo>
                  <a:lnTo>
                    <a:pt x="332" y="209"/>
                  </a:lnTo>
                  <a:lnTo>
                    <a:pt x="334" y="207"/>
                  </a:lnTo>
                  <a:lnTo>
                    <a:pt x="335" y="206"/>
                  </a:lnTo>
                  <a:lnTo>
                    <a:pt x="337" y="205"/>
                  </a:lnTo>
                  <a:lnTo>
                    <a:pt x="339" y="204"/>
                  </a:lnTo>
                  <a:lnTo>
                    <a:pt x="341" y="202"/>
                  </a:lnTo>
                  <a:lnTo>
                    <a:pt x="343" y="202"/>
                  </a:lnTo>
                  <a:lnTo>
                    <a:pt x="347" y="200"/>
                  </a:lnTo>
                  <a:lnTo>
                    <a:pt x="351" y="198"/>
                  </a:lnTo>
                  <a:lnTo>
                    <a:pt x="352" y="198"/>
                  </a:lnTo>
                  <a:lnTo>
                    <a:pt x="354" y="197"/>
                  </a:lnTo>
                  <a:lnTo>
                    <a:pt x="355" y="197"/>
                  </a:lnTo>
                  <a:lnTo>
                    <a:pt x="356" y="197"/>
                  </a:lnTo>
                  <a:lnTo>
                    <a:pt x="358" y="197"/>
                  </a:lnTo>
                  <a:lnTo>
                    <a:pt x="364" y="197"/>
                  </a:lnTo>
                  <a:lnTo>
                    <a:pt x="366" y="197"/>
                  </a:lnTo>
                  <a:lnTo>
                    <a:pt x="369" y="197"/>
                  </a:lnTo>
                  <a:lnTo>
                    <a:pt x="370" y="197"/>
                  </a:lnTo>
                  <a:lnTo>
                    <a:pt x="371" y="197"/>
                  </a:lnTo>
                  <a:lnTo>
                    <a:pt x="372" y="197"/>
                  </a:lnTo>
                  <a:lnTo>
                    <a:pt x="372" y="197"/>
                  </a:lnTo>
                  <a:lnTo>
                    <a:pt x="373" y="196"/>
                  </a:lnTo>
                  <a:lnTo>
                    <a:pt x="373" y="196"/>
                  </a:lnTo>
                  <a:lnTo>
                    <a:pt x="373" y="195"/>
                  </a:lnTo>
                  <a:lnTo>
                    <a:pt x="373" y="193"/>
                  </a:lnTo>
                  <a:lnTo>
                    <a:pt x="373" y="191"/>
                  </a:lnTo>
                  <a:lnTo>
                    <a:pt x="373" y="190"/>
                  </a:lnTo>
                  <a:lnTo>
                    <a:pt x="373" y="188"/>
                  </a:lnTo>
                  <a:lnTo>
                    <a:pt x="373" y="187"/>
                  </a:lnTo>
                  <a:lnTo>
                    <a:pt x="372" y="186"/>
                  </a:lnTo>
                  <a:lnTo>
                    <a:pt x="372" y="185"/>
                  </a:lnTo>
                  <a:lnTo>
                    <a:pt x="372" y="185"/>
                  </a:lnTo>
                  <a:lnTo>
                    <a:pt x="371" y="184"/>
                  </a:lnTo>
                  <a:lnTo>
                    <a:pt x="370" y="183"/>
                  </a:lnTo>
                  <a:lnTo>
                    <a:pt x="369" y="183"/>
                  </a:lnTo>
                  <a:lnTo>
                    <a:pt x="368" y="182"/>
                  </a:lnTo>
                  <a:lnTo>
                    <a:pt x="366" y="182"/>
                  </a:lnTo>
                  <a:lnTo>
                    <a:pt x="363" y="181"/>
                  </a:lnTo>
                  <a:lnTo>
                    <a:pt x="362" y="181"/>
                  </a:lnTo>
                  <a:lnTo>
                    <a:pt x="361" y="180"/>
                  </a:lnTo>
                  <a:lnTo>
                    <a:pt x="361" y="180"/>
                  </a:lnTo>
                  <a:lnTo>
                    <a:pt x="360" y="180"/>
                  </a:lnTo>
                  <a:lnTo>
                    <a:pt x="360" y="179"/>
                  </a:lnTo>
                  <a:lnTo>
                    <a:pt x="360" y="179"/>
                  </a:lnTo>
                  <a:lnTo>
                    <a:pt x="359" y="178"/>
                  </a:lnTo>
                  <a:lnTo>
                    <a:pt x="359" y="177"/>
                  </a:lnTo>
                  <a:lnTo>
                    <a:pt x="359" y="176"/>
                  </a:lnTo>
                  <a:lnTo>
                    <a:pt x="359" y="175"/>
                  </a:lnTo>
                  <a:lnTo>
                    <a:pt x="359" y="174"/>
                  </a:lnTo>
                  <a:lnTo>
                    <a:pt x="359" y="173"/>
                  </a:lnTo>
                  <a:lnTo>
                    <a:pt x="359" y="172"/>
                  </a:lnTo>
                  <a:lnTo>
                    <a:pt x="360" y="171"/>
                  </a:lnTo>
                  <a:lnTo>
                    <a:pt x="360" y="170"/>
                  </a:lnTo>
                  <a:lnTo>
                    <a:pt x="361" y="169"/>
                  </a:lnTo>
                  <a:lnTo>
                    <a:pt x="362" y="168"/>
                  </a:lnTo>
                  <a:lnTo>
                    <a:pt x="363" y="167"/>
                  </a:lnTo>
                  <a:lnTo>
                    <a:pt x="364" y="166"/>
                  </a:lnTo>
                  <a:lnTo>
                    <a:pt x="365" y="166"/>
                  </a:lnTo>
                  <a:lnTo>
                    <a:pt x="366" y="165"/>
                  </a:lnTo>
                  <a:lnTo>
                    <a:pt x="367" y="165"/>
                  </a:lnTo>
                  <a:lnTo>
                    <a:pt x="368" y="165"/>
                  </a:lnTo>
                  <a:lnTo>
                    <a:pt x="369" y="165"/>
                  </a:lnTo>
                  <a:lnTo>
                    <a:pt x="370" y="165"/>
                  </a:lnTo>
                  <a:lnTo>
                    <a:pt x="372" y="165"/>
                  </a:lnTo>
                  <a:lnTo>
                    <a:pt x="373" y="165"/>
                  </a:lnTo>
                  <a:lnTo>
                    <a:pt x="375" y="166"/>
                  </a:lnTo>
                  <a:lnTo>
                    <a:pt x="377" y="167"/>
                  </a:lnTo>
                  <a:lnTo>
                    <a:pt x="379" y="168"/>
                  </a:lnTo>
                  <a:lnTo>
                    <a:pt x="380" y="169"/>
                  </a:lnTo>
                  <a:lnTo>
                    <a:pt x="381" y="170"/>
                  </a:lnTo>
                  <a:lnTo>
                    <a:pt x="386" y="173"/>
                  </a:lnTo>
                  <a:lnTo>
                    <a:pt x="387" y="175"/>
                  </a:lnTo>
                  <a:lnTo>
                    <a:pt x="388" y="176"/>
                  </a:lnTo>
                  <a:lnTo>
                    <a:pt x="389" y="177"/>
                  </a:lnTo>
                  <a:lnTo>
                    <a:pt x="390" y="179"/>
                  </a:lnTo>
                  <a:lnTo>
                    <a:pt x="394" y="187"/>
                  </a:lnTo>
                  <a:lnTo>
                    <a:pt x="395" y="188"/>
                  </a:lnTo>
                  <a:lnTo>
                    <a:pt x="395" y="189"/>
                  </a:lnTo>
                  <a:lnTo>
                    <a:pt x="397" y="194"/>
                  </a:lnTo>
                  <a:lnTo>
                    <a:pt x="397" y="196"/>
                  </a:lnTo>
                  <a:lnTo>
                    <a:pt x="398" y="197"/>
                  </a:lnTo>
                  <a:lnTo>
                    <a:pt x="399" y="199"/>
                  </a:lnTo>
                  <a:lnTo>
                    <a:pt x="400" y="200"/>
                  </a:lnTo>
                  <a:lnTo>
                    <a:pt x="401" y="202"/>
                  </a:lnTo>
                  <a:lnTo>
                    <a:pt x="402" y="202"/>
                  </a:lnTo>
                  <a:lnTo>
                    <a:pt x="403" y="203"/>
                  </a:lnTo>
                  <a:lnTo>
                    <a:pt x="404" y="204"/>
                  </a:lnTo>
                  <a:lnTo>
                    <a:pt x="405" y="204"/>
                  </a:lnTo>
                  <a:lnTo>
                    <a:pt x="406" y="205"/>
                  </a:lnTo>
                  <a:lnTo>
                    <a:pt x="407" y="205"/>
                  </a:lnTo>
                  <a:lnTo>
                    <a:pt x="411" y="207"/>
                  </a:lnTo>
                  <a:lnTo>
                    <a:pt x="418" y="209"/>
                  </a:lnTo>
                  <a:lnTo>
                    <a:pt x="419" y="210"/>
                  </a:lnTo>
                  <a:lnTo>
                    <a:pt x="420" y="210"/>
                  </a:lnTo>
                  <a:lnTo>
                    <a:pt x="421" y="210"/>
                  </a:lnTo>
                  <a:lnTo>
                    <a:pt x="422" y="210"/>
                  </a:lnTo>
                  <a:lnTo>
                    <a:pt x="423" y="209"/>
                  </a:lnTo>
                  <a:lnTo>
                    <a:pt x="424" y="209"/>
                  </a:lnTo>
                  <a:lnTo>
                    <a:pt x="425" y="209"/>
                  </a:lnTo>
                  <a:lnTo>
                    <a:pt x="426" y="208"/>
                  </a:lnTo>
                  <a:lnTo>
                    <a:pt x="428" y="206"/>
                  </a:lnTo>
                  <a:lnTo>
                    <a:pt x="429" y="206"/>
                  </a:lnTo>
                  <a:lnTo>
                    <a:pt x="430" y="205"/>
                  </a:lnTo>
                  <a:lnTo>
                    <a:pt x="431" y="205"/>
                  </a:lnTo>
                  <a:lnTo>
                    <a:pt x="432" y="205"/>
                  </a:lnTo>
                  <a:lnTo>
                    <a:pt x="432" y="204"/>
                  </a:lnTo>
                  <a:lnTo>
                    <a:pt x="434" y="204"/>
                  </a:lnTo>
                  <a:lnTo>
                    <a:pt x="435" y="204"/>
                  </a:lnTo>
                  <a:lnTo>
                    <a:pt x="436" y="205"/>
                  </a:lnTo>
                  <a:lnTo>
                    <a:pt x="437" y="205"/>
                  </a:lnTo>
                  <a:lnTo>
                    <a:pt x="439" y="205"/>
                  </a:lnTo>
                  <a:lnTo>
                    <a:pt x="440" y="206"/>
                  </a:lnTo>
                  <a:lnTo>
                    <a:pt x="441" y="206"/>
                  </a:lnTo>
                  <a:lnTo>
                    <a:pt x="441" y="207"/>
                  </a:lnTo>
                  <a:lnTo>
                    <a:pt x="442" y="207"/>
                  </a:lnTo>
                  <a:lnTo>
                    <a:pt x="443" y="208"/>
                  </a:lnTo>
                  <a:lnTo>
                    <a:pt x="444" y="209"/>
                  </a:lnTo>
                  <a:lnTo>
                    <a:pt x="445" y="211"/>
                  </a:lnTo>
                  <a:lnTo>
                    <a:pt x="447" y="214"/>
                  </a:lnTo>
                  <a:lnTo>
                    <a:pt x="448" y="215"/>
                  </a:lnTo>
                  <a:lnTo>
                    <a:pt x="449" y="217"/>
                  </a:lnTo>
                  <a:lnTo>
                    <a:pt x="450" y="217"/>
                  </a:lnTo>
                  <a:lnTo>
                    <a:pt x="451" y="218"/>
                  </a:lnTo>
                  <a:lnTo>
                    <a:pt x="452" y="219"/>
                  </a:lnTo>
                  <a:lnTo>
                    <a:pt x="454" y="219"/>
                  </a:lnTo>
                  <a:lnTo>
                    <a:pt x="455" y="220"/>
                  </a:lnTo>
                  <a:lnTo>
                    <a:pt x="462" y="222"/>
                  </a:lnTo>
                  <a:lnTo>
                    <a:pt x="463" y="222"/>
                  </a:lnTo>
                  <a:lnTo>
                    <a:pt x="465" y="223"/>
                  </a:lnTo>
                  <a:lnTo>
                    <a:pt x="467" y="224"/>
                  </a:lnTo>
                  <a:lnTo>
                    <a:pt x="468" y="225"/>
                  </a:lnTo>
                  <a:lnTo>
                    <a:pt x="470" y="226"/>
                  </a:lnTo>
                  <a:lnTo>
                    <a:pt x="471" y="226"/>
                  </a:lnTo>
                  <a:lnTo>
                    <a:pt x="471" y="227"/>
                  </a:lnTo>
                  <a:lnTo>
                    <a:pt x="472" y="228"/>
                  </a:lnTo>
                  <a:lnTo>
                    <a:pt x="473" y="229"/>
                  </a:lnTo>
                  <a:lnTo>
                    <a:pt x="474" y="230"/>
                  </a:lnTo>
                  <a:lnTo>
                    <a:pt x="475" y="233"/>
                  </a:lnTo>
                  <a:lnTo>
                    <a:pt x="476" y="238"/>
                  </a:lnTo>
                  <a:lnTo>
                    <a:pt x="477" y="239"/>
                  </a:lnTo>
                  <a:lnTo>
                    <a:pt x="478" y="241"/>
                  </a:lnTo>
                  <a:lnTo>
                    <a:pt x="479" y="242"/>
                  </a:lnTo>
                  <a:lnTo>
                    <a:pt x="480" y="244"/>
                  </a:lnTo>
                  <a:lnTo>
                    <a:pt x="481" y="245"/>
                  </a:lnTo>
                  <a:lnTo>
                    <a:pt x="482" y="246"/>
                  </a:lnTo>
                  <a:lnTo>
                    <a:pt x="483" y="247"/>
                  </a:lnTo>
                  <a:lnTo>
                    <a:pt x="484" y="248"/>
                  </a:lnTo>
                  <a:lnTo>
                    <a:pt x="486" y="249"/>
                  </a:lnTo>
                  <a:lnTo>
                    <a:pt x="487" y="250"/>
                  </a:lnTo>
                  <a:lnTo>
                    <a:pt x="488" y="250"/>
                  </a:lnTo>
                  <a:lnTo>
                    <a:pt x="489" y="251"/>
                  </a:lnTo>
                  <a:lnTo>
                    <a:pt x="490" y="251"/>
                  </a:lnTo>
                  <a:lnTo>
                    <a:pt x="491" y="251"/>
                  </a:lnTo>
                  <a:lnTo>
                    <a:pt x="493" y="251"/>
                  </a:lnTo>
                  <a:lnTo>
                    <a:pt x="494" y="251"/>
                  </a:lnTo>
                  <a:lnTo>
                    <a:pt x="494" y="250"/>
                  </a:lnTo>
                  <a:lnTo>
                    <a:pt x="495" y="250"/>
                  </a:lnTo>
                  <a:lnTo>
                    <a:pt x="498" y="248"/>
                  </a:lnTo>
                  <a:lnTo>
                    <a:pt x="500" y="247"/>
                  </a:lnTo>
                  <a:lnTo>
                    <a:pt x="501" y="246"/>
                  </a:lnTo>
                  <a:lnTo>
                    <a:pt x="501" y="245"/>
                  </a:lnTo>
                  <a:lnTo>
                    <a:pt x="502" y="244"/>
                  </a:lnTo>
                  <a:lnTo>
                    <a:pt x="502" y="244"/>
                  </a:lnTo>
                  <a:lnTo>
                    <a:pt x="502" y="242"/>
                  </a:lnTo>
                  <a:lnTo>
                    <a:pt x="502" y="241"/>
                  </a:lnTo>
                  <a:lnTo>
                    <a:pt x="502" y="240"/>
                  </a:lnTo>
                  <a:lnTo>
                    <a:pt x="501" y="238"/>
                  </a:lnTo>
                  <a:lnTo>
                    <a:pt x="501" y="238"/>
                  </a:lnTo>
                  <a:lnTo>
                    <a:pt x="501" y="237"/>
                  </a:lnTo>
                  <a:lnTo>
                    <a:pt x="501" y="237"/>
                  </a:lnTo>
                  <a:lnTo>
                    <a:pt x="502" y="236"/>
                  </a:lnTo>
                  <a:lnTo>
                    <a:pt x="502" y="236"/>
                  </a:lnTo>
                  <a:lnTo>
                    <a:pt x="503" y="236"/>
                  </a:lnTo>
                  <a:lnTo>
                    <a:pt x="504" y="236"/>
                  </a:lnTo>
                  <a:lnTo>
                    <a:pt x="506" y="237"/>
                  </a:lnTo>
                  <a:lnTo>
                    <a:pt x="508" y="237"/>
                  </a:lnTo>
                  <a:lnTo>
                    <a:pt x="513" y="238"/>
                  </a:lnTo>
                  <a:lnTo>
                    <a:pt x="516" y="239"/>
                  </a:lnTo>
                  <a:lnTo>
                    <a:pt x="518" y="239"/>
                  </a:lnTo>
                  <a:lnTo>
                    <a:pt x="520" y="239"/>
                  </a:lnTo>
                  <a:lnTo>
                    <a:pt x="523" y="240"/>
                  </a:lnTo>
                  <a:lnTo>
                    <a:pt x="529" y="240"/>
                  </a:lnTo>
                  <a:lnTo>
                    <a:pt x="532" y="240"/>
                  </a:lnTo>
                  <a:lnTo>
                    <a:pt x="534" y="240"/>
                  </a:lnTo>
                  <a:lnTo>
                    <a:pt x="536" y="241"/>
                  </a:lnTo>
                  <a:lnTo>
                    <a:pt x="536" y="241"/>
                  </a:lnTo>
                  <a:lnTo>
                    <a:pt x="538" y="241"/>
                  </a:lnTo>
                  <a:lnTo>
                    <a:pt x="539" y="242"/>
                  </a:lnTo>
                  <a:lnTo>
                    <a:pt x="546" y="246"/>
                  </a:lnTo>
                  <a:lnTo>
                    <a:pt x="550" y="248"/>
                  </a:lnTo>
                  <a:lnTo>
                    <a:pt x="552" y="249"/>
                  </a:lnTo>
                  <a:lnTo>
                    <a:pt x="554" y="250"/>
                  </a:lnTo>
                  <a:lnTo>
                    <a:pt x="562" y="256"/>
                  </a:lnTo>
                  <a:lnTo>
                    <a:pt x="564" y="257"/>
                  </a:lnTo>
                  <a:lnTo>
                    <a:pt x="565" y="257"/>
                  </a:lnTo>
                  <a:lnTo>
                    <a:pt x="566" y="258"/>
                  </a:lnTo>
                  <a:lnTo>
                    <a:pt x="569" y="259"/>
                  </a:lnTo>
                  <a:lnTo>
                    <a:pt x="571" y="260"/>
                  </a:lnTo>
                  <a:lnTo>
                    <a:pt x="573" y="260"/>
                  </a:lnTo>
                  <a:lnTo>
                    <a:pt x="575" y="260"/>
                  </a:lnTo>
                  <a:lnTo>
                    <a:pt x="577" y="260"/>
                  </a:lnTo>
                  <a:lnTo>
                    <a:pt x="578" y="260"/>
                  </a:lnTo>
                  <a:lnTo>
                    <a:pt x="579" y="260"/>
                  </a:lnTo>
                  <a:lnTo>
                    <a:pt x="580" y="260"/>
                  </a:lnTo>
                  <a:lnTo>
                    <a:pt x="581" y="260"/>
                  </a:lnTo>
                  <a:lnTo>
                    <a:pt x="582" y="259"/>
                  </a:lnTo>
                  <a:lnTo>
                    <a:pt x="583" y="259"/>
                  </a:lnTo>
                  <a:lnTo>
                    <a:pt x="584" y="258"/>
                  </a:lnTo>
                  <a:lnTo>
                    <a:pt x="584" y="257"/>
                  </a:lnTo>
                  <a:lnTo>
                    <a:pt x="585" y="256"/>
                  </a:lnTo>
                  <a:lnTo>
                    <a:pt x="585" y="256"/>
                  </a:lnTo>
                  <a:lnTo>
                    <a:pt x="586" y="255"/>
                  </a:lnTo>
                  <a:lnTo>
                    <a:pt x="586" y="254"/>
                  </a:lnTo>
                  <a:lnTo>
                    <a:pt x="587" y="251"/>
                  </a:lnTo>
                  <a:lnTo>
                    <a:pt x="588" y="249"/>
                  </a:lnTo>
                  <a:lnTo>
                    <a:pt x="588" y="249"/>
                  </a:lnTo>
                  <a:lnTo>
                    <a:pt x="588" y="248"/>
                  </a:lnTo>
                  <a:lnTo>
                    <a:pt x="589" y="248"/>
                  </a:lnTo>
                  <a:lnTo>
                    <a:pt x="589" y="247"/>
                  </a:lnTo>
                  <a:lnTo>
                    <a:pt x="590" y="247"/>
                  </a:lnTo>
                  <a:lnTo>
                    <a:pt x="591" y="247"/>
                  </a:lnTo>
                  <a:lnTo>
                    <a:pt x="591" y="247"/>
                  </a:lnTo>
                  <a:lnTo>
                    <a:pt x="592" y="247"/>
                  </a:lnTo>
                  <a:lnTo>
                    <a:pt x="593" y="247"/>
                  </a:lnTo>
                  <a:lnTo>
                    <a:pt x="594" y="248"/>
                  </a:lnTo>
                  <a:lnTo>
                    <a:pt x="595" y="248"/>
                  </a:lnTo>
                  <a:lnTo>
                    <a:pt x="596" y="248"/>
                  </a:lnTo>
                  <a:lnTo>
                    <a:pt x="597" y="249"/>
                  </a:lnTo>
                  <a:lnTo>
                    <a:pt x="598" y="249"/>
                  </a:lnTo>
                  <a:lnTo>
                    <a:pt x="598" y="250"/>
                  </a:lnTo>
                  <a:lnTo>
                    <a:pt x="599" y="251"/>
                  </a:lnTo>
                  <a:lnTo>
                    <a:pt x="599" y="252"/>
                  </a:lnTo>
                  <a:lnTo>
                    <a:pt x="600" y="253"/>
                  </a:lnTo>
                  <a:lnTo>
                    <a:pt x="600" y="254"/>
                  </a:lnTo>
                  <a:lnTo>
                    <a:pt x="601" y="256"/>
                  </a:lnTo>
                  <a:lnTo>
                    <a:pt x="601" y="258"/>
                  </a:lnTo>
                  <a:lnTo>
                    <a:pt x="601" y="260"/>
                  </a:lnTo>
                  <a:lnTo>
                    <a:pt x="601" y="265"/>
                  </a:lnTo>
                  <a:lnTo>
                    <a:pt x="601" y="268"/>
                  </a:lnTo>
                  <a:lnTo>
                    <a:pt x="601" y="270"/>
                  </a:lnTo>
                  <a:lnTo>
                    <a:pt x="601" y="271"/>
                  </a:lnTo>
                  <a:lnTo>
                    <a:pt x="601" y="272"/>
                  </a:lnTo>
                  <a:lnTo>
                    <a:pt x="601" y="272"/>
                  </a:lnTo>
                  <a:lnTo>
                    <a:pt x="602" y="274"/>
                  </a:lnTo>
                  <a:lnTo>
                    <a:pt x="602" y="275"/>
                  </a:lnTo>
                  <a:lnTo>
                    <a:pt x="602" y="276"/>
                  </a:lnTo>
                  <a:lnTo>
                    <a:pt x="603" y="276"/>
                  </a:lnTo>
                  <a:lnTo>
                    <a:pt x="604" y="277"/>
                  </a:lnTo>
                  <a:lnTo>
                    <a:pt x="604" y="278"/>
                  </a:lnTo>
                  <a:lnTo>
                    <a:pt x="605" y="279"/>
                  </a:lnTo>
                  <a:lnTo>
                    <a:pt x="606" y="280"/>
                  </a:lnTo>
                  <a:lnTo>
                    <a:pt x="608" y="282"/>
                  </a:lnTo>
                  <a:lnTo>
                    <a:pt x="609" y="283"/>
                  </a:lnTo>
                  <a:lnTo>
                    <a:pt x="610" y="284"/>
                  </a:lnTo>
                  <a:lnTo>
                    <a:pt x="610" y="284"/>
                  </a:lnTo>
                  <a:lnTo>
                    <a:pt x="610" y="285"/>
                  </a:lnTo>
                  <a:lnTo>
                    <a:pt x="611" y="285"/>
                  </a:lnTo>
                  <a:lnTo>
                    <a:pt x="611" y="286"/>
                  </a:lnTo>
                  <a:lnTo>
                    <a:pt x="611" y="287"/>
                  </a:lnTo>
                  <a:lnTo>
                    <a:pt x="610" y="288"/>
                  </a:lnTo>
                  <a:lnTo>
                    <a:pt x="610" y="289"/>
                  </a:lnTo>
                  <a:lnTo>
                    <a:pt x="608" y="292"/>
                  </a:lnTo>
                  <a:lnTo>
                    <a:pt x="607" y="296"/>
                  </a:lnTo>
                  <a:lnTo>
                    <a:pt x="605" y="300"/>
                  </a:lnTo>
                  <a:lnTo>
                    <a:pt x="605" y="301"/>
                  </a:lnTo>
                  <a:lnTo>
                    <a:pt x="604" y="302"/>
                  </a:lnTo>
                  <a:lnTo>
                    <a:pt x="604" y="304"/>
                  </a:lnTo>
                  <a:lnTo>
                    <a:pt x="604" y="306"/>
                  </a:lnTo>
                  <a:lnTo>
                    <a:pt x="604" y="308"/>
                  </a:lnTo>
                  <a:lnTo>
                    <a:pt x="605" y="310"/>
                  </a:lnTo>
                  <a:lnTo>
                    <a:pt x="605" y="312"/>
                  </a:lnTo>
                  <a:lnTo>
                    <a:pt x="607" y="315"/>
                  </a:lnTo>
                  <a:lnTo>
                    <a:pt x="607" y="317"/>
                  </a:lnTo>
                  <a:lnTo>
                    <a:pt x="608" y="319"/>
                  </a:lnTo>
                  <a:lnTo>
                    <a:pt x="609" y="321"/>
                  </a:lnTo>
                  <a:lnTo>
                    <a:pt x="611" y="325"/>
                  </a:lnTo>
                  <a:lnTo>
                    <a:pt x="613" y="330"/>
                  </a:lnTo>
                  <a:lnTo>
                    <a:pt x="615" y="336"/>
                  </a:lnTo>
                  <a:lnTo>
                    <a:pt x="620" y="345"/>
                  </a:lnTo>
                  <a:lnTo>
                    <a:pt x="623" y="353"/>
                  </a:lnTo>
                  <a:lnTo>
                    <a:pt x="625" y="358"/>
                  </a:lnTo>
                  <a:lnTo>
                    <a:pt x="626" y="360"/>
                  </a:lnTo>
                  <a:lnTo>
                    <a:pt x="627" y="361"/>
                  </a:lnTo>
                  <a:lnTo>
                    <a:pt x="627" y="363"/>
                  </a:lnTo>
                  <a:lnTo>
                    <a:pt x="629" y="369"/>
                  </a:lnTo>
                  <a:lnTo>
                    <a:pt x="630" y="371"/>
                  </a:lnTo>
                  <a:lnTo>
                    <a:pt x="630" y="373"/>
                  </a:lnTo>
                  <a:lnTo>
                    <a:pt x="631" y="374"/>
                  </a:lnTo>
                  <a:lnTo>
                    <a:pt x="631" y="375"/>
                  </a:lnTo>
                  <a:lnTo>
                    <a:pt x="632" y="376"/>
                  </a:lnTo>
                  <a:lnTo>
                    <a:pt x="633" y="377"/>
                  </a:lnTo>
                  <a:lnTo>
                    <a:pt x="634" y="378"/>
                  </a:lnTo>
                  <a:lnTo>
                    <a:pt x="634" y="379"/>
                  </a:lnTo>
                  <a:lnTo>
                    <a:pt x="635" y="380"/>
                  </a:lnTo>
                  <a:lnTo>
                    <a:pt x="637" y="380"/>
                  </a:lnTo>
                  <a:lnTo>
                    <a:pt x="638" y="381"/>
                  </a:lnTo>
                  <a:lnTo>
                    <a:pt x="639" y="382"/>
                  </a:lnTo>
                  <a:lnTo>
                    <a:pt x="640" y="382"/>
                  </a:lnTo>
                  <a:lnTo>
                    <a:pt x="642" y="383"/>
                  </a:lnTo>
                  <a:lnTo>
                    <a:pt x="648" y="385"/>
                  </a:lnTo>
                  <a:lnTo>
                    <a:pt x="650" y="385"/>
                  </a:lnTo>
                  <a:lnTo>
                    <a:pt x="655" y="386"/>
                  </a:lnTo>
                  <a:lnTo>
                    <a:pt x="657" y="386"/>
                  </a:lnTo>
                  <a:lnTo>
                    <a:pt x="658" y="386"/>
                  </a:lnTo>
                  <a:lnTo>
                    <a:pt x="659" y="387"/>
                  </a:lnTo>
                  <a:lnTo>
                    <a:pt x="661" y="388"/>
                  </a:lnTo>
                  <a:lnTo>
                    <a:pt x="663" y="388"/>
                  </a:lnTo>
                  <a:lnTo>
                    <a:pt x="664" y="390"/>
                  </a:lnTo>
                  <a:lnTo>
                    <a:pt x="666" y="392"/>
                  </a:lnTo>
                  <a:lnTo>
                    <a:pt x="669" y="395"/>
                  </a:lnTo>
                  <a:lnTo>
                    <a:pt x="670" y="396"/>
                  </a:lnTo>
                  <a:lnTo>
                    <a:pt x="671" y="397"/>
                  </a:lnTo>
                  <a:lnTo>
                    <a:pt x="672" y="397"/>
                  </a:lnTo>
                  <a:lnTo>
                    <a:pt x="674" y="398"/>
                  </a:lnTo>
                  <a:lnTo>
                    <a:pt x="676" y="399"/>
                  </a:lnTo>
                  <a:lnTo>
                    <a:pt x="678" y="399"/>
                  </a:lnTo>
                  <a:lnTo>
                    <a:pt x="679" y="400"/>
                  </a:lnTo>
                  <a:lnTo>
                    <a:pt x="681" y="400"/>
                  </a:lnTo>
                  <a:lnTo>
                    <a:pt x="682" y="400"/>
                  </a:lnTo>
                  <a:lnTo>
                    <a:pt x="683" y="400"/>
                  </a:lnTo>
                  <a:lnTo>
                    <a:pt x="684" y="400"/>
                  </a:lnTo>
                  <a:lnTo>
                    <a:pt x="688" y="399"/>
                  </a:lnTo>
                  <a:lnTo>
                    <a:pt x="691" y="399"/>
                  </a:lnTo>
                  <a:lnTo>
                    <a:pt x="693" y="399"/>
                  </a:lnTo>
                  <a:lnTo>
                    <a:pt x="694" y="399"/>
                  </a:lnTo>
                  <a:lnTo>
                    <a:pt x="695" y="399"/>
                  </a:lnTo>
                  <a:lnTo>
                    <a:pt x="696" y="399"/>
                  </a:lnTo>
                  <a:lnTo>
                    <a:pt x="698" y="400"/>
                  </a:lnTo>
                  <a:lnTo>
                    <a:pt x="700" y="400"/>
                  </a:lnTo>
                  <a:lnTo>
                    <a:pt x="701" y="401"/>
                  </a:lnTo>
                  <a:lnTo>
                    <a:pt x="702" y="402"/>
                  </a:lnTo>
                  <a:lnTo>
                    <a:pt x="703" y="403"/>
                  </a:lnTo>
                  <a:lnTo>
                    <a:pt x="704" y="403"/>
                  </a:lnTo>
                  <a:lnTo>
                    <a:pt x="705" y="404"/>
                  </a:lnTo>
                  <a:lnTo>
                    <a:pt x="706" y="405"/>
                  </a:lnTo>
                  <a:lnTo>
                    <a:pt x="706" y="407"/>
                  </a:lnTo>
                  <a:lnTo>
                    <a:pt x="706" y="408"/>
                  </a:lnTo>
                  <a:lnTo>
                    <a:pt x="707" y="410"/>
                  </a:lnTo>
                  <a:lnTo>
                    <a:pt x="708" y="413"/>
                  </a:lnTo>
                  <a:lnTo>
                    <a:pt x="709" y="419"/>
                  </a:lnTo>
                  <a:lnTo>
                    <a:pt x="711" y="427"/>
                  </a:lnTo>
                  <a:lnTo>
                    <a:pt x="715" y="439"/>
                  </a:lnTo>
                  <a:lnTo>
                    <a:pt x="717" y="447"/>
                  </a:lnTo>
                  <a:lnTo>
                    <a:pt x="717" y="449"/>
                  </a:lnTo>
                  <a:lnTo>
                    <a:pt x="718" y="450"/>
                  </a:lnTo>
                  <a:lnTo>
                    <a:pt x="719" y="452"/>
                  </a:lnTo>
                  <a:lnTo>
                    <a:pt x="720" y="455"/>
                  </a:lnTo>
                  <a:lnTo>
                    <a:pt x="721" y="456"/>
                  </a:lnTo>
                  <a:lnTo>
                    <a:pt x="721" y="458"/>
                  </a:lnTo>
                  <a:lnTo>
                    <a:pt x="722" y="464"/>
                  </a:lnTo>
                  <a:lnTo>
                    <a:pt x="723" y="466"/>
                  </a:lnTo>
                  <a:lnTo>
                    <a:pt x="723" y="468"/>
                  </a:lnTo>
                  <a:lnTo>
                    <a:pt x="724" y="471"/>
                  </a:lnTo>
                  <a:lnTo>
                    <a:pt x="725" y="474"/>
                  </a:lnTo>
                  <a:lnTo>
                    <a:pt x="726" y="475"/>
                  </a:lnTo>
                  <a:lnTo>
                    <a:pt x="728" y="479"/>
                  </a:lnTo>
                  <a:lnTo>
                    <a:pt x="730" y="482"/>
                  </a:lnTo>
                  <a:lnTo>
                    <a:pt x="730" y="484"/>
                  </a:lnTo>
                  <a:lnTo>
                    <a:pt x="731" y="485"/>
                  </a:lnTo>
                  <a:lnTo>
                    <a:pt x="731" y="487"/>
                  </a:lnTo>
                  <a:lnTo>
                    <a:pt x="731" y="488"/>
                  </a:lnTo>
                  <a:lnTo>
                    <a:pt x="731" y="490"/>
                  </a:lnTo>
                  <a:lnTo>
                    <a:pt x="731" y="491"/>
                  </a:lnTo>
                  <a:lnTo>
                    <a:pt x="730" y="492"/>
                  </a:lnTo>
                  <a:lnTo>
                    <a:pt x="729" y="496"/>
                  </a:lnTo>
                  <a:lnTo>
                    <a:pt x="728" y="499"/>
                  </a:lnTo>
                  <a:lnTo>
                    <a:pt x="727" y="502"/>
                  </a:lnTo>
                  <a:lnTo>
                    <a:pt x="727" y="503"/>
                  </a:lnTo>
                  <a:lnTo>
                    <a:pt x="727" y="504"/>
                  </a:lnTo>
                  <a:lnTo>
                    <a:pt x="726" y="504"/>
                  </a:lnTo>
                  <a:lnTo>
                    <a:pt x="725" y="505"/>
                  </a:lnTo>
                  <a:lnTo>
                    <a:pt x="725" y="505"/>
                  </a:lnTo>
                  <a:lnTo>
                    <a:pt x="724" y="506"/>
                  </a:lnTo>
                  <a:lnTo>
                    <a:pt x="722" y="506"/>
                  </a:lnTo>
                  <a:lnTo>
                    <a:pt x="718" y="508"/>
                  </a:lnTo>
                  <a:lnTo>
                    <a:pt x="716" y="508"/>
                  </a:lnTo>
                  <a:lnTo>
                    <a:pt x="714" y="509"/>
                  </a:lnTo>
                  <a:lnTo>
                    <a:pt x="712" y="510"/>
                  </a:lnTo>
                  <a:lnTo>
                    <a:pt x="707" y="513"/>
                  </a:lnTo>
                  <a:lnTo>
                    <a:pt x="704" y="514"/>
                  </a:lnTo>
                  <a:lnTo>
                    <a:pt x="701" y="516"/>
                  </a:lnTo>
                  <a:lnTo>
                    <a:pt x="696" y="520"/>
                  </a:lnTo>
                  <a:lnTo>
                    <a:pt x="694" y="521"/>
                  </a:lnTo>
                  <a:lnTo>
                    <a:pt x="692" y="522"/>
                  </a:lnTo>
                  <a:lnTo>
                    <a:pt x="690" y="522"/>
                  </a:lnTo>
                  <a:lnTo>
                    <a:pt x="689" y="523"/>
                  </a:lnTo>
                  <a:lnTo>
                    <a:pt x="688" y="523"/>
                  </a:lnTo>
                  <a:lnTo>
                    <a:pt x="686" y="523"/>
                  </a:lnTo>
                  <a:lnTo>
                    <a:pt x="685" y="523"/>
                  </a:lnTo>
                  <a:lnTo>
                    <a:pt x="684" y="523"/>
                  </a:lnTo>
                  <a:lnTo>
                    <a:pt x="683" y="523"/>
                  </a:lnTo>
                  <a:lnTo>
                    <a:pt x="680" y="522"/>
                  </a:lnTo>
                  <a:lnTo>
                    <a:pt x="675" y="521"/>
                  </a:lnTo>
                  <a:lnTo>
                    <a:pt x="673" y="520"/>
                  </a:lnTo>
                  <a:lnTo>
                    <a:pt x="671" y="520"/>
                  </a:lnTo>
                  <a:lnTo>
                    <a:pt x="669" y="519"/>
                  </a:lnTo>
                  <a:lnTo>
                    <a:pt x="665" y="519"/>
                  </a:lnTo>
                  <a:lnTo>
                    <a:pt x="660" y="518"/>
                  </a:lnTo>
                  <a:lnTo>
                    <a:pt x="658" y="518"/>
                  </a:lnTo>
                  <a:lnTo>
                    <a:pt x="656" y="518"/>
                  </a:lnTo>
                  <a:lnTo>
                    <a:pt x="653" y="518"/>
                  </a:lnTo>
                  <a:lnTo>
                    <a:pt x="648" y="519"/>
                  </a:lnTo>
                  <a:lnTo>
                    <a:pt x="640" y="521"/>
                  </a:lnTo>
                  <a:lnTo>
                    <a:pt x="638" y="521"/>
                  </a:lnTo>
                  <a:lnTo>
                    <a:pt x="635" y="522"/>
                  </a:lnTo>
                  <a:lnTo>
                    <a:pt x="633" y="522"/>
                  </a:lnTo>
                  <a:lnTo>
                    <a:pt x="632" y="522"/>
                  </a:lnTo>
                  <a:lnTo>
                    <a:pt x="630" y="521"/>
                  </a:lnTo>
                  <a:lnTo>
                    <a:pt x="629" y="521"/>
                  </a:lnTo>
                  <a:lnTo>
                    <a:pt x="628" y="521"/>
                  </a:lnTo>
                  <a:lnTo>
                    <a:pt x="627" y="520"/>
                  </a:lnTo>
                  <a:lnTo>
                    <a:pt x="624" y="519"/>
                  </a:lnTo>
                  <a:lnTo>
                    <a:pt x="622" y="518"/>
                  </a:lnTo>
                  <a:lnTo>
                    <a:pt x="621" y="518"/>
                  </a:lnTo>
                  <a:lnTo>
                    <a:pt x="619" y="518"/>
                  </a:lnTo>
                  <a:lnTo>
                    <a:pt x="618" y="518"/>
                  </a:lnTo>
                  <a:lnTo>
                    <a:pt x="617" y="518"/>
                  </a:lnTo>
                  <a:lnTo>
                    <a:pt x="615" y="518"/>
                  </a:lnTo>
                  <a:lnTo>
                    <a:pt x="613" y="518"/>
                  </a:lnTo>
                  <a:lnTo>
                    <a:pt x="612" y="519"/>
                  </a:lnTo>
                  <a:lnTo>
                    <a:pt x="611" y="519"/>
                  </a:lnTo>
                  <a:lnTo>
                    <a:pt x="610" y="519"/>
                  </a:lnTo>
                  <a:lnTo>
                    <a:pt x="609" y="520"/>
                  </a:lnTo>
                  <a:lnTo>
                    <a:pt x="607" y="521"/>
                  </a:lnTo>
                  <a:lnTo>
                    <a:pt x="606" y="521"/>
                  </a:lnTo>
                  <a:lnTo>
                    <a:pt x="605" y="522"/>
                  </a:lnTo>
                  <a:lnTo>
                    <a:pt x="603" y="523"/>
                  </a:lnTo>
                  <a:lnTo>
                    <a:pt x="603" y="524"/>
                  </a:lnTo>
                  <a:lnTo>
                    <a:pt x="602" y="526"/>
                  </a:lnTo>
                  <a:lnTo>
                    <a:pt x="601" y="527"/>
                  </a:lnTo>
                  <a:lnTo>
                    <a:pt x="600" y="528"/>
                  </a:lnTo>
                  <a:lnTo>
                    <a:pt x="600" y="529"/>
                  </a:lnTo>
                  <a:lnTo>
                    <a:pt x="600" y="530"/>
                  </a:lnTo>
                  <a:lnTo>
                    <a:pt x="600" y="531"/>
                  </a:lnTo>
                  <a:lnTo>
                    <a:pt x="599" y="532"/>
                  </a:lnTo>
                  <a:lnTo>
                    <a:pt x="599" y="534"/>
                  </a:lnTo>
                  <a:lnTo>
                    <a:pt x="599" y="538"/>
                  </a:lnTo>
                  <a:lnTo>
                    <a:pt x="600" y="540"/>
                  </a:lnTo>
                  <a:lnTo>
                    <a:pt x="599" y="541"/>
                  </a:lnTo>
                  <a:lnTo>
                    <a:pt x="599" y="542"/>
                  </a:lnTo>
                  <a:lnTo>
                    <a:pt x="599" y="544"/>
                  </a:lnTo>
                  <a:lnTo>
                    <a:pt x="598" y="545"/>
                  </a:lnTo>
                  <a:lnTo>
                    <a:pt x="598" y="546"/>
                  </a:lnTo>
                  <a:lnTo>
                    <a:pt x="597" y="548"/>
                  </a:lnTo>
                  <a:lnTo>
                    <a:pt x="595" y="551"/>
                  </a:lnTo>
                  <a:lnTo>
                    <a:pt x="592" y="555"/>
                  </a:lnTo>
                  <a:lnTo>
                    <a:pt x="590" y="557"/>
                  </a:lnTo>
                  <a:lnTo>
                    <a:pt x="586" y="562"/>
                  </a:lnTo>
                  <a:lnTo>
                    <a:pt x="582" y="567"/>
                  </a:lnTo>
                  <a:lnTo>
                    <a:pt x="581" y="568"/>
                  </a:lnTo>
                  <a:lnTo>
                    <a:pt x="580" y="571"/>
                  </a:lnTo>
                  <a:lnTo>
                    <a:pt x="577" y="575"/>
                  </a:lnTo>
                  <a:lnTo>
                    <a:pt x="573" y="581"/>
                  </a:lnTo>
                  <a:lnTo>
                    <a:pt x="573" y="582"/>
                  </a:lnTo>
                  <a:lnTo>
                    <a:pt x="571" y="584"/>
                  </a:lnTo>
                  <a:lnTo>
                    <a:pt x="570" y="585"/>
                  </a:lnTo>
                  <a:lnTo>
                    <a:pt x="569" y="587"/>
                  </a:lnTo>
                  <a:lnTo>
                    <a:pt x="567" y="588"/>
                  </a:lnTo>
                  <a:lnTo>
                    <a:pt x="566" y="589"/>
                  </a:lnTo>
                  <a:lnTo>
                    <a:pt x="564" y="590"/>
                  </a:lnTo>
                  <a:lnTo>
                    <a:pt x="562" y="591"/>
                  </a:lnTo>
                  <a:lnTo>
                    <a:pt x="561" y="592"/>
                  </a:lnTo>
                  <a:lnTo>
                    <a:pt x="559" y="592"/>
                  </a:lnTo>
                  <a:lnTo>
                    <a:pt x="558" y="593"/>
                  </a:lnTo>
                  <a:lnTo>
                    <a:pt x="556" y="593"/>
                  </a:lnTo>
                  <a:lnTo>
                    <a:pt x="555" y="593"/>
                  </a:lnTo>
                  <a:lnTo>
                    <a:pt x="553" y="593"/>
                  </a:lnTo>
                  <a:lnTo>
                    <a:pt x="551" y="593"/>
                  </a:lnTo>
                  <a:lnTo>
                    <a:pt x="550" y="593"/>
                  </a:lnTo>
                  <a:lnTo>
                    <a:pt x="544" y="593"/>
                  </a:lnTo>
                  <a:lnTo>
                    <a:pt x="544" y="593"/>
                  </a:lnTo>
                  <a:lnTo>
                    <a:pt x="544" y="593"/>
                  </a:lnTo>
                  <a:lnTo>
                    <a:pt x="543" y="593"/>
                  </a:lnTo>
                  <a:lnTo>
                    <a:pt x="543" y="593"/>
                  </a:lnTo>
                  <a:lnTo>
                    <a:pt x="541" y="592"/>
                  </a:lnTo>
                  <a:lnTo>
                    <a:pt x="540" y="592"/>
                  </a:lnTo>
                  <a:lnTo>
                    <a:pt x="538" y="591"/>
                  </a:lnTo>
                  <a:lnTo>
                    <a:pt x="537" y="590"/>
                  </a:lnTo>
                  <a:lnTo>
                    <a:pt x="535" y="589"/>
                  </a:lnTo>
                  <a:lnTo>
                    <a:pt x="534" y="588"/>
                  </a:lnTo>
                  <a:lnTo>
                    <a:pt x="533" y="587"/>
                  </a:lnTo>
                  <a:lnTo>
                    <a:pt x="533" y="586"/>
                  </a:lnTo>
                  <a:lnTo>
                    <a:pt x="532" y="585"/>
                  </a:lnTo>
                  <a:lnTo>
                    <a:pt x="531" y="584"/>
                  </a:lnTo>
                  <a:lnTo>
                    <a:pt x="531" y="583"/>
                  </a:lnTo>
                  <a:lnTo>
                    <a:pt x="530" y="581"/>
                  </a:lnTo>
                  <a:lnTo>
                    <a:pt x="528" y="575"/>
                  </a:lnTo>
                  <a:lnTo>
                    <a:pt x="527" y="574"/>
                  </a:lnTo>
                  <a:lnTo>
                    <a:pt x="526" y="573"/>
                  </a:lnTo>
                  <a:lnTo>
                    <a:pt x="526" y="572"/>
                  </a:lnTo>
                  <a:lnTo>
                    <a:pt x="525" y="571"/>
                  </a:lnTo>
                  <a:lnTo>
                    <a:pt x="522" y="567"/>
                  </a:lnTo>
                  <a:lnTo>
                    <a:pt x="521" y="565"/>
                  </a:lnTo>
                  <a:lnTo>
                    <a:pt x="520" y="565"/>
                  </a:lnTo>
                  <a:lnTo>
                    <a:pt x="519" y="564"/>
                  </a:lnTo>
                  <a:lnTo>
                    <a:pt x="517" y="562"/>
                  </a:lnTo>
                  <a:lnTo>
                    <a:pt x="510" y="557"/>
                  </a:lnTo>
                  <a:lnTo>
                    <a:pt x="508" y="556"/>
                  </a:lnTo>
                  <a:lnTo>
                    <a:pt x="507" y="555"/>
                  </a:lnTo>
                  <a:lnTo>
                    <a:pt x="506" y="554"/>
                  </a:lnTo>
                  <a:lnTo>
                    <a:pt x="505" y="552"/>
                  </a:lnTo>
                  <a:lnTo>
                    <a:pt x="504" y="551"/>
                  </a:lnTo>
                  <a:lnTo>
                    <a:pt x="503" y="549"/>
                  </a:lnTo>
                  <a:lnTo>
                    <a:pt x="501" y="547"/>
                  </a:lnTo>
                  <a:lnTo>
                    <a:pt x="498" y="542"/>
                  </a:lnTo>
                  <a:lnTo>
                    <a:pt x="498" y="541"/>
                  </a:lnTo>
                  <a:lnTo>
                    <a:pt x="497" y="539"/>
                  </a:lnTo>
                  <a:lnTo>
                    <a:pt x="496" y="538"/>
                  </a:lnTo>
                  <a:lnTo>
                    <a:pt x="495" y="537"/>
                  </a:lnTo>
                  <a:lnTo>
                    <a:pt x="494" y="536"/>
                  </a:lnTo>
                  <a:lnTo>
                    <a:pt x="492" y="536"/>
                  </a:lnTo>
                  <a:lnTo>
                    <a:pt x="490" y="535"/>
                  </a:lnTo>
                  <a:lnTo>
                    <a:pt x="489" y="535"/>
                  </a:lnTo>
                  <a:lnTo>
                    <a:pt x="488" y="535"/>
                  </a:lnTo>
                  <a:lnTo>
                    <a:pt x="486" y="535"/>
                  </a:lnTo>
                  <a:lnTo>
                    <a:pt x="486" y="535"/>
                  </a:lnTo>
                  <a:lnTo>
                    <a:pt x="484" y="535"/>
                  </a:lnTo>
                  <a:lnTo>
                    <a:pt x="479" y="536"/>
                  </a:lnTo>
                  <a:lnTo>
                    <a:pt x="478" y="536"/>
                  </a:lnTo>
                  <a:lnTo>
                    <a:pt x="476" y="537"/>
                  </a:lnTo>
                  <a:lnTo>
                    <a:pt x="475" y="537"/>
                  </a:lnTo>
                  <a:lnTo>
                    <a:pt x="474" y="537"/>
                  </a:lnTo>
                  <a:lnTo>
                    <a:pt x="472" y="537"/>
                  </a:lnTo>
                  <a:lnTo>
                    <a:pt x="468" y="536"/>
                  </a:lnTo>
                  <a:lnTo>
                    <a:pt x="466" y="536"/>
                  </a:lnTo>
                  <a:lnTo>
                    <a:pt x="458" y="534"/>
                  </a:lnTo>
                  <a:lnTo>
                    <a:pt x="456" y="534"/>
                  </a:lnTo>
                  <a:lnTo>
                    <a:pt x="455" y="533"/>
                  </a:lnTo>
                  <a:lnTo>
                    <a:pt x="453" y="532"/>
                  </a:lnTo>
                  <a:lnTo>
                    <a:pt x="451" y="532"/>
                  </a:lnTo>
                  <a:lnTo>
                    <a:pt x="450" y="531"/>
                  </a:lnTo>
                  <a:lnTo>
                    <a:pt x="448" y="530"/>
                  </a:lnTo>
                  <a:lnTo>
                    <a:pt x="443" y="526"/>
                  </a:lnTo>
                  <a:lnTo>
                    <a:pt x="441" y="525"/>
                  </a:lnTo>
                  <a:lnTo>
                    <a:pt x="440" y="524"/>
                  </a:lnTo>
                  <a:lnTo>
                    <a:pt x="438" y="523"/>
                  </a:lnTo>
                  <a:lnTo>
                    <a:pt x="437" y="522"/>
                  </a:lnTo>
                  <a:lnTo>
                    <a:pt x="435" y="522"/>
                  </a:lnTo>
                  <a:lnTo>
                    <a:pt x="433" y="522"/>
                  </a:lnTo>
                  <a:lnTo>
                    <a:pt x="429" y="522"/>
                  </a:lnTo>
                  <a:lnTo>
                    <a:pt x="427" y="521"/>
                  </a:lnTo>
                  <a:lnTo>
                    <a:pt x="426" y="521"/>
                  </a:lnTo>
                  <a:lnTo>
                    <a:pt x="421" y="520"/>
                  </a:lnTo>
                  <a:lnTo>
                    <a:pt x="420" y="520"/>
                  </a:lnTo>
                  <a:lnTo>
                    <a:pt x="419" y="519"/>
                  </a:lnTo>
                  <a:lnTo>
                    <a:pt x="416" y="519"/>
                  </a:lnTo>
                  <a:lnTo>
                    <a:pt x="411" y="519"/>
                  </a:lnTo>
                  <a:lnTo>
                    <a:pt x="407" y="520"/>
                  </a:lnTo>
                  <a:lnTo>
                    <a:pt x="403" y="520"/>
                  </a:lnTo>
                  <a:lnTo>
                    <a:pt x="397" y="521"/>
                  </a:lnTo>
                  <a:lnTo>
                    <a:pt x="394" y="522"/>
                  </a:lnTo>
                  <a:lnTo>
                    <a:pt x="389" y="524"/>
                  </a:lnTo>
                  <a:lnTo>
                    <a:pt x="379" y="527"/>
                  </a:lnTo>
                  <a:lnTo>
                    <a:pt x="376" y="527"/>
                  </a:lnTo>
                  <a:lnTo>
                    <a:pt x="374" y="528"/>
                  </a:lnTo>
                  <a:lnTo>
                    <a:pt x="373" y="528"/>
                  </a:lnTo>
                  <a:lnTo>
                    <a:pt x="372" y="528"/>
                  </a:lnTo>
                  <a:lnTo>
                    <a:pt x="370" y="528"/>
                  </a:lnTo>
                  <a:lnTo>
                    <a:pt x="369" y="527"/>
                  </a:lnTo>
                  <a:lnTo>
                    <a:pt x="368" y="527"/>
                  </a:lnTo>
                  <a:lnTo>
                    <a:pt x="367" y="526"/>
                  </a:lnTo>
                  <a:lnTo>
                    <a:pt x="367" y="526"/>
                  </a:lnTo>
                  <a:lnTo>
                    <a:pt x="366" y="525"/>
                  </a:lnTo>
                  <a:lnTo>
                    <a:pt x="365" y="524"/>
                  </a:lnTo>
                  <a:lnTo>
                    <a:pt x="365" y="523"/>
                  </a:lnTo>
                  <a:lnTo>
                    <a:pt x="362" y="519"/>
                  </a:lnTo>
                  <a:lnTo>
                    <a:pt x="362" y="518"/>
                  </a:lnTo>
                  <a:lnTo>
                    <a:pt x="361" y="517"/>
                  </a:lnTo>
                  <a:lnTo>
                    <a:pt x="360" y="516"/>
                  </a:lnTo>
                  <a:lnTo>
                    <a:pt x="358" y="514"/>
                  </a:lnTo>
                  <a:lnTo>
                    <a:pt x="357" y="513"/>
                  </a:lnTo>
                  <a:lnTo>
                    <a:pt x="355" y="512"/>
                  </a:lnTo>
                  <a:lnTo>
                    <a:pt x="353" y="511"/>
                  </a:lnTo>
                  <a:lnTo>
                    <a:pt x="351" y="510"/>
                  </a:lnTo>
                  <a:lnTo>
                    <a:pt x="349" y="510"/>
                  </a:lnTo>
                  <a:lnTo>
                    <a:pt x="347" y="509"/>
                  </a:lnTo>
                  <a:lnTo>
                    <a:pt x="344" y="508"/>
                  </a:lnTo>
                  <a:lnTo>
                    <a:pt x="342" y="508"/>
                  </a:lnTo>
                  <a:lnTo>
                    <a:pt x="340" y="508"/>
                  </a:lnTo>
                  <a:lnTo>
                    <a:pt x="339" y="508"/>
                  </a:lnTo>
                  <a:lnTo>
                    <a:pt x="339" y="508"/>
                  </a:lnTo>
                  <a:lnTo>
                    <a:pt x="338" y="508"/>
                  </a:lnTo>
                  <a:lnTo>
                    <a:pt x="338" y="508"/>
                  </a:lnTo>
                  <a:lnTo>
                    <a:pt x="336" y="509"/>
                  </a:lnTo>
                  <a:lnTo>
                    <a:pt x="335" y="509"/>
                  </a:lnTo>
                  <a:lnTo>
                    <a:pt x="333" y="509"/>
                  </a:lnTo>
                  <a:lnTo>
                    <a:pt x="333" y="509"/>
                  </a:lnTo>
                  <a:lnTo>
                    <a:pt x="332" y="509"/>
                  </a:lnTo>
                  <a:lnTo>
                    <a:pt x="331" y="508"/>
                  </a:lnTo>
                  <a:lnTo>
                    <a:pt x="330" y="505"/>
                  </a:lnTo>
                  <a:lnTo>
                    <a:pt x="328" y="500"/>
                  </a:lnTo>
                  <a:lnTo>
                    <a:pt x="327" y="498"/>
                  </a:lnTo>
                  <a:lnTo>
                    <a:pt x="326" y="496"/>
                  </a:lnTo>
                  <a:lnTo>
                    <a:pt x="324" y="495"/>
                  </a:lnTo>
                  <a:lnTo>
                    <a:pt x="324" y="494"/>
                  </a:lnTo>
                  <a:lnTo>
                    <a:pt x="323" y="494"/>
                  </a:lnTo>
                  <a:lnTo>
                    <a:pt x="323" y="494"/>
                  </a:lnTo>
                  <a:lnTo>
                    <a:pt x="322" y="494"/>
                  </a:lnTo>
                  <a:lnTo>
                    <a:pt x="322" y="494"/>
                  </a:lnTo>
                  <a:lnTo>
                    <a:pt x="321" y="494"/>
                  </a:lnTo>
                  <a:lnTo>
                    <a:pt x="320" y="494"/>
                  </a:lnTo>
                  <a:lnTo>
                    <a:pt x="318" y="494"/>
                  </a:lnTo>
                  <a:lnTo>
                    <a:pt x="317" y="494"/>
                  </a:lnTo>
                  <a:lnTo>
                    <a:pt x="316" y="495"/>
                  </a:lnTo>
                  <a:lnTo>
                    <a:pt x="315" y="496"/>
                  </a:lnTo>
                  <a:lnTo>
                    <a:pt x="313" y="497"/>
                  </a:lnTo>
                  <a:lnTo>
                    <a:pt x="310" y="500"/>
                  </a:lnTo>
                  <a:lnTo>
                    <a:pt x="309" y="500"/>
                  </a:lnTo>
                  <a:lnTo>
                    <a:pt x="309" y="501"/>
                  </a:lnTo>
                  <a:lnTo>
                    <a:pt x="308" y="501"/>
                  </a:lnTo>
                  <a:lnTo>
                    <a:pt x="307" y="501"/>
                  </a:lnTo>
                  <a:lnTo>
                    <a:pt x="307" y="500"/>
                  </a:lnTo>
                  <a:lnTo>
                    <a:pt x="306" y="500"/>
                  </a:lnTo>
                  <a:lnTo>
                    <a:pt x="305" y="499"/>
                  </a:lnTo>
                  <a:lnTo>
                    <a:pt x="305" y="498"/>
                  </a:lnTo>
                  <a:lnTo>
                    <a:pt x="304" y="497"/>
                  </a:lnTo>
                  <a:lnTo>
                    <a:pt x="304" y="495"/>
                  </a:lnTo>
                  <a:lnTo>
                    <a:pt x="304" y="494"/>
                  </a:lnTo>
                  <a:lnTo>
                    <a:pt x="304" y="494"/>
                  </a:lnTo>
                  <a:lnTo>
                    <a:pt x="304" y="493"/>
                  </a:lnTo>
                  <a:lnTo>
                    <a:pt x="304" y="491"/>
                  </a:lnTo>
                  <a:lnTo>
                    <a:pt x="305" y="490"/>
                  </a:lnTo>
                  <a:lnTo>
                    <a:pt x="306" y="488"/>
                  </a:lnTo>
                  <a:lnTo>
                    <a:pt x="306" y="487"/>
                  </a:lnTo>
                  <a:lnTo>
                    <a:pt x="306" y="486"/>
                  </a:lnTo>
                  <a:lnTo>
                    <a:pt x="306" y="485"/>
                  </a:lnTo>
                  <a:lnTo>
                    <a:pt x="306" y="485"/>
                  </a:lnTo>
                  <a:lnTo>
                    <a:pt x="306" y="484"/>
                  </a:lnTo>
                  <a:lnTo>
                    <a:pt x="306" y="482"/>
                  </a:lnTo>
                  <a:lnTo>
                    <a:pt x="305" y="481"/>
                  </a:lnTo>
                  <a:lnTo>
                    <a:pt x="303" y="477"/>
                  </a:lnTo>
                  <a:lnTo>
                    <a:pt x="301" y="474"/>
                  </a:lnTo>
                  <a:lnTo>
                    <a:pt x="299" y="471"/>
                  </a:lnTo>
                  <a:lnTo>
                    <a:pt x="296" y="468"/>
                  </a:lnTo>
                  <a:lnTo>
                    <a:pt x="295" y="466"/>
                  </a:lnTo>
                  <a:lnTo>
                    <a:pt x="292" y="463"/>
                  </a:lnTo>
                  <a:lnTo>
                    <a:pt x="287" y="458"/>
                  </a:lnTo>
                  <a:lnTo>
                    <a:pt x="285" y="457"/>
                  </a:lnTo>
                  <a:lnTo>
                    <a:pt x="283" y="455"/>
                  </a:lnTo>
                  <a:lnTo>
                    <a:pt x="273" y="447"/>
                  </a:lnTo>
                  <a:lnTo>
                    <a:pt x="272" y="447"/>
                  </a:lnTo>
                  <a:lnTo>
                    <a:pt x="271" y="446"/>
                  </a:lnTo>
                  <a:lnTo>
                    <a:pt x="270" y="445"/>
                  </a:lnTo>
                  <a:lnTo>
                    <a:pt x="269" y="444"/>
                  </a:lnTo>
                  <a:lnTo>
                    <a:pt x="268" y="441"/>
                  </a:lnTo>
                  <a:lnTo>
                    <a:pt x="267" y="440"/>
                  </a:lnTo>
                  <a:lnTo>
                    <a:pt x="265" y="436"/>
                  </a:lnTo>
                  <a:lnTo>
                    <a:pt x="264" y="434"/>
                  </a:lnTo>
                  <a:lnTo>
                    <a:pt x="263" y="433"/>
                  </a:lnTo>
                  <a:lnTo>
                    <a:pt x="262" y="431"/>
                  </a:lnTo>
                  <a:lnTo>
                    <a:pt x="260" y="429"/>
                  </a:lnTo>
                  <a:lnTo>
                    <a:pt x="259" y="427"/>
                  </a:lnTo>
                  <a:lnTo>
                    <a:pt x="258" y="426"/>
                  </a:lnTo>
                  <a:lnTo>
                    <a:pt x="256" y="425"/>
                  </a:lnTo>
                  <a:lnTo>
                    <a:pt x="255" y="425"/>
                  </a:lnTo>
                  <a:lnTo>
                    <a:pt x="255" y="424"/>
                  </a:lnTo>
                  <a:lnTo>
                    <a:pt x="254" y="424"/>
                  </a:lnTo>
                  <a:lnTo>
                    <a:pt x="254" y="424"/>
                  </a:lnTo>
                  <a:lnTo>
                    <a:pt x="253" y="424"/>
                  </a:lnTo>
                  <a:lnTo>
                    <a:pt x="252" y="424"/>
                  </a:lnTo>
                  <a:lnTo>
                    <a:pt x="252" y="425"/>
                  </a:lnTo>
                  <a:lnTo>
                    <a:pt x="251" y="425"/>
                  </a:lnTo>
                  <a:lnTo>
                    <a:pt x="249" y="426"/>
                  </a:lnTo>
                  <a:lnTo>
                    <a:pt x="249" y="427"/>
                  </a:lnTo>
                  <a:lnTo>
                    <a:pt x="248" y="427"/>
                  </a:lnTo>
                  <a:lnTo>
                    <a:pt x="247" y="427"/>
                  </a:lnTo>
                  <a:lnTo>
                    <a:pt x="246" y="427"/>
                  </a:lnTo>
                  <a:lnTo>
                    <a:pt x="245" y="427"/>
                  </a:lnTo>
                  <a:lnTo>
                    <a:pt x="244" y="427"/>
                  </a:lnTo>
                  <a:lnTo>
                    <a:pt x="243" y="427"/>
                  </a:lnTo>
                  <a:lnTo>
                    <a:pt x="241" y="426"/>
                  </a:lnTo>
                  <a:lnTo>
                    <a:pt x="240" y="425"/>
                  </a:lnTo>
                  <a:lnTo>
                    <a:pt x="238" y="424"/>
                  </a:lnTo>
                  <a:lnTo>
                    <a:pt x="237" y="423"/>
                  </a:lnTo>
                  <a:lnTo>
                    <a:pt x="235" y="422"/>
                  </a:lnTo>
                  <a:lnTo>
                    <a:pt x="234" y="421"/>
                  </a:lnTo>
                  <a:lnTo>
                    <a:pt x="234" y="420"/>
                  </a:lnTo>
                  <a:lnTo>
                    <a:pt x="233" y="419"/>
                  </a:lnTo>
                  <a:lnTo>
                    <a:pt x="232" y="418"/>
                  </a:lnTo>
                  <a:lnTo>
                    <a:pt x="231" y="416"/>
                  </a:lnTo>
                  <a:lnTo>
                    <a:pt x="231" y="414"/>
                  </a:lnTo>
                  <a:lnTo>
                    <a:pt x="230" y="412"/>
                  </a:lnTo>
                  <a:lnTo>
                    <a:pt x="230" y="410"/>
                  </a:lnTo>
                  <a:lnTo>
                    <a:pt x="230" y="408"/>
                  </a:lnTo>
                  <a:lnTo>
                    <a:pt x="229" y="406"/>
                  </a:lnTo>
                  <a:lnTo>
                    <a:pt x="229" y="404"/>
                  </a:lnTo>
                  <a:lnTo>
                    <a:pt x="230" y="403"/>
                  </a:lnTo>
                  <a:lnTo>
                    <a:pt x="230" y="401"/>
                  </a:lnTo>
                  <a:lnTo>
                    <a:pt x="230" y="400"/>
                  </a:lnTo>
                  <a:lnTo>
                    <a:pt x="230" y="397"/>
                  </a:lnTo>
                  <a:lnTo>
                    <a:pt x="232" y="391"/>
                  </a:lnTo>
                  <a:lnTo>
                    <a:pt x="232" y="390"/>
                  </a:lnTo>
                  <a:lnTo>
                    <a:pt x="232" y="388"/>
                  </a:lnTo>
                  <a:lnTo>
                    <a:pt x="232" y="387"/>
                  </a:lnTo>
                  <a:lnTo>
                    <a:pt x="233" y="385"/>
                  </a:lnTo>
                  <a:lnTo>
                    <a:pt x="232" y="383"/>
                  </a:lnTo>
                  <a:lnTo>
                    <a:pt x="232" y="382"/>
                  </a:lnTo>
                  <a:lnTo>
                    <a:pt x="232" y="380"/>
                  </a:lnTo>
                  <a:lnTo>
                    <a:pt x="231" y="377"/>
                  </a:lnTo>
                  <a:lnTo>
                    <a:pt x="231" y="375"/>
                  </a:lnTo>
                  <a:lnTo>
                    <a:pt x="230" y="373"/>
                  </a:lnTo>
                  <a:lnTo>
                    <a:pt x="229" y="372"/>
                  </a:lnTo>
                  <a:lnTo>
                    <a:pt x="229" y="371"/>
                  </a:lnTo>
                  <a:lnTo>
                    <a:pt x="228" y="369"/>
                  </a:lnTo>
                  <a:lnTo>
                    <a:pt x="227" y="368"/>
                  </a:lnTo>
                  <a:lnTo>
                    <a:pt x="226" y="368"/>
                  </a:lnTo>
                  <a:lnTo>
                    <a:pt x="225" y="368"/>
                  </a:lnTo>
                  <a:lnTo>
                    <a:pt x="225" y="367"/>
                  </a:lnTo>
                  <a:lnTo>
                    <a:pt x="224" y="367"/>
                  </a:lnTo>
                  <a:lnTo>
                    <a:pt x="223" y="367"/>
                  </a:lnTo>
                  <a:lnTo>
                    <a:pt x="222" y="367"/>
                  </a:lnTo>
                  <a:lnTo>
                    <a:pt x="222" y="367"/>
                  </a:lnTo>
                  <a:lnTo>
                    <a:pt x="221" y="367"/>
                  </a:lnTo>
                  <a:lnTo>
                    <a:pt x="217" y="368"/>
                  </a:lnTo>
                  <a:lnTo>
                    <a:pt x="215" y="368"/>
                  </a:lnTo>
                  <a:lnTo>
                    <a:pt x="208" y="371"/>
                  </a:lnTo>
                  <a:lnTo>
                    <a:pt x="206" y="371"/>
                  </a:lnTo>
                  <a:lnTo>
                    <a:pt x="204" y="372"/>
                  </a:lnTo>
                  <a:lnTo>
                    <a:pt x="201" y="373"/>
                  </a:lnTo>
                  <a:lnTo>
                    <a:pt x="198" y="375"/>
                  </a:lnTo>
                  <a:lnTo>
                    <a:pt x="197" y="375"/>
                  </a:lnTo>
                  <a:lnTo>
                    <a:pt x="196" y="375"/>
                  </a:lnTo>
                  <a:lnTo>
                    <a:pt x="195" y="375"/>
                  </a:lnTo>
                  <a:lnTo>
                    <a:pt x="194" y="375"/>
                  </a:lnTo>
                  <a:lnTo>
                    <a:pt x="193" y="375"/>
                  </a:lnTo>
                  <a:lnTo>
                    <a:pt x="188" y="374"/>
                  </a:lnTo>
                  <a:lnTo>
                    <a:pt x="187" y="374"/>
                  </a:lnTo>
                  <a:lnTo>
                    <a:pt x="186" y="374"/>
                  </a:lnTo>
                  <a:lnTo>
                    <a:pt x="183" y="373"/>
                  </a:lnTo>
                  <a:lnTo>
                    <a:pt x="177" y="370"/>
                  </a:lnTo>
                  <a:lnTo>
                    <a:pt x="176" y="369"/>
                  </a:lnTo>
                  <a:lnTo>
                    <a:pt x="174" y="368"/>
                  </a:lnTo>
                  <a:lnTo>
                    <a:pt x="173" y="367"/>
                  </a:lnTo>
                  <a:lnTo>
                    <a:pt x="171" y="365"/>
                  </a:lnTo>
                  <a:lnTo>
                    <a:pt x="169" y="364"/>
                  </a:lnTo>
                  <a:lnTo>
                    <a:pt x="168" y="363"/>
                  </a:lnTo>
                  <a:lnTo>
                    <a:pt x="167" y="362"/>
                  </a:lnTo>
                  <a:lnTo>
                    <a:pt x="164" y="361"/>
                  </a:lnTo>
                  <a:lnTo>
                    <a:pt x="164" y="361"/>
                  </a:lnTo>
                  <a:lnTo>
                    <a:pt x="162" y="360"/>
                  </a:lnTo>
                  <a:lnTo>
                    <a:pt x="161" y="359"/>
                  </a:lnTo>
                  <a:lnTo>
                    <a:pt x="160" y="358"/>
                  </a:lnTo>
                  <a:lnTo>
                    <a:pt x="159" y="357"/>
                  </a:lnTo>
                  <a:lnTo>
                    <a:pt x="158" y="355"/>
                  </a:lnTo>
                  <a:lnTo>
                    <a:pt x="157" y="353"/>
                  </a:lnTo>
                  <a:lnTo>
                    <a:pt x="156" y="351"/>
                  </a:lnTo>
                  <a:lnTo>
                    <a:pt x="155" y="350"/>
                  </a:lnTo>
                  <a:lnTo>
                    <a:pt x="151" y="346"/>
                  </a:lnTo>
                  <a:lnTo>
                    <a:pt x="150" y="345"/>
                  </a:lnTo>
                  <a:lnTo>
                    <a:pt x="150" y="344"/>
                  </a:lnTo>
                  <a:lnTo>
                    <a:pt x="149" y="343"/>
                  </a:lnTo>
                  <a:lnTo>
                    <a:pt x="149" y="342"/>
                  </a:lnTo>
                  <a:lnTo>
                    <a:pt x="149" y="340"/>
                  </a:lnTo>
                  <a:lnTo>
                    <a:pt x="148" y="338"/>
                  </a:lnTo>
                  <a:lnTo>
                    <a:pt x="148" y="337"/>
                  </a:lnTo>
                  <a:lnTo>
                    <a:pt x="148" y="336"/>
                  </a:lnTo>
                  <a:lnTo>
                    <a:pt x="148" y="335"/>
                  </a:lnTo>
                  <a:lnTo>
                    <a:pt x="147" y="334"/>
                  </a:lnTo>
                  <a:lnTo>
                    <a:pt x="146" y="333"/>
                  </a:lnTo>
                  <a:lnTo>
                    <a:pt x="146" y="332"/>
                  </a:lnTo>
                  <a:lnTo>
                    <a:pt x="144" y="328"/>
                  </a:lnTo>
                  <a:lnTo>
                    <a:pt x="143" y="327"/>
                  </a:lnTo>
                  <a:lnTo>
                    <a:pt x="142" y="324"/>
                  </a:lnTo>
                  <a:lnTo>
                    <a:pt x="142" y="323"/>
                  </a:lnTo>
                  <a:lnTo>
                    <a:pt x="141" y="321"/>
                  </a:lnTo>
                  <a:lnTo>
                    <a:pt x="141" y="320"/>
                  </a:lnTo>
                  <a:lnTo>
                    <a:pt x="141" y="317"/>
                  </a:lnTo>
                  <a:lnTo>
                    <a:pt x="141" y="315"/>
                  </a:lnTo>
                  <a:lnTo>
                    <a:pt x="141" y="313"/>
                  </a:lnTo>
                  <a:lnTo>
                    <a:pt x="140" y="311"/>
                  </a:lnTo>
                  <a:lnTo>
                    <a:pt x="139" y="309"/>
                  </a:lnTo>
                  <a:lnTo>
                    <a:pt x="137" y="305"/>
                  </a:lnTo>
                  <a:lnTo>
                    <a:pt x="135" y="302"/>
                  </a:lnTo>
                  <a:lnTo>
                    <a:pt x="135" y="301"/>
                  </a:lnTo>
                  <a:lnTo>
                    <a:pt x="134" y="300"/>
                  </a:lnTo>
                  <a:lnTo>
                    <a:pt x="134" y="300"/>
                  </a:lnTo>
                  <a:lnTo>
                    <a:pt x="134" y="299"/>
                  </a:lnTo>
                  <a:lnTo>
                    <a:pt x="133" y="299"/>
                  </a:lnTo>
                  <a:lnTo>
                    <a:pt x="131" y="299"/>
                  </a:lnTo>
                  <a:lnTo>
                    <a:pt x="130" y="299"/>
                  </a:lnTo>
                  <a:lnTo>
                    <a:pt x="129" y="299"/>
                  </a:lnTo>
                  <a:lnTo>
                    <a:pt x="128" y="299"/>
                  </a:lnTo>
                  <a:lnTo>
                    <a:pt x="128" y="300"/>
                  </a:lnTo>
                  <a:lnTo>
                    <a:pt x="127" y="300"/>
                  </a:lnTo>
                  <a:lnTo>
                    <a:pt x="127" y="301"/>
                  </a:lnTo>
                  <a:lnTo>
                    <a:pt x="127" y="302"/>
                  </a:lnTo>
                  <a:lnTo>
                    <a:pt x="127" y="303"/>
                  </a:lnTo>
                  <a:lnTo>
                    <a:pt x="127" y="305"/>
                  </a:lnTo>
                  <a:lnTo>
                    <a:pt x="129" y="315"/>
                  </a:lnTo>
                  <a:lnTo>
                    <a:pt x="130" y="316"/>
                  </a:lnTo>
                  <a:lnTo>
                    <a:pt x="130" y="317"/>
                  </a:lnTo>
                  <a:lnTo>
                    <a:pt x="130" y="319"/>
                  </a:lnTo>
                  <a:lnTo>
                    <a:pt x="130" y="320"/>
                  </a:lnTo>
                  <a:lnTo>
                    <a:pt x="129" y="321"/>
                  </a:lnTo>
                  <a:lnTo>
                    <a:pt x="129" y="321"/>
                  </a:lnTo>
                  <a:lnTo>
                    <a:pt x="129" y="322"/>
                  </a:lnTo>
                  <a:lnTo>
                    <a:pt x="128" y="323"/>
                  </a:lnTo>
                  <a:lnTo>
                    <a:pt x="126" y="324"/>
                  </a:lnTo>
                  <a:lnTo>
                    <a:pt x="126" y="325"/>
                  </a:lnTo>
                  <a:lnTo>
                    <a:pt x="125" y="326"/>
                  </a:lnTo>
                  <a:lnTo>
                    <a:pt x="124" y="326"/>
                  </a:lnTo>
                  <a:lnTo>
                    <a:pt x="123" y="326"/>
                  </a:lnTo>
                  <a:lnTo>
                    <a:pt x="123" y="326"/>
                  </a:lnTo>
                  <a:lnTo>
                    <a:pt x="122" y="326"/>
                  </a:lnTo>
                  <a:lnTo>
                    <a:pt x="121" y="326"/>
                  </a:lnTo>
                  <a:lnTo>
                    <a:pt x="120" y="325"/>
                  </a:lnTo>
                  <a:lnTo>
                    <a:pt x="120" y="325"/>
                  </a:lnTo>
                  <a:lnTo>
                    <a:pt x="119" y="325"/>
                  </a:lnTo>
                  <a:lnTo>
                    <a:pt x="119" y="326"/>
                  </a:lnTo>
                  <a:lnTo>
                    <a:pt x="118" y="326"/>
                  </a:lnTo>
                  <a:lnTo>
                    <a:pt x="117" y="327"/>
                  </a:lnTo>
                  <a:lnTo>
                    <a:pt x="116" y="327"/>
                  </a:lnTo>
                  <a:lnTo>
                    <a:pt x="114" y="329"/>
                  </a:lnTo>
                  <a:lnTo>
                    <a:pt x="113" y="329"/>
                  </a:lnTo>
                  <a:lnTo>
                    <a:pt x="112" y="330"/>
                  </a:lnTo>
                  <a:lnTo>
                    <a:pt x="112" y="330"/>
                  </a:lnTo>
                  <a:lnTo>
                    <a:pt x="111" y="331"/>
                  </a:lnTo>
                  <a:lnTo>
                    <a:pt x="111" y="332"/>
                  </a:lnTo>
                  <a:lnTo>
                    <a:pt x="110" y="334"/>
                  </a:lnTo>
                  <a:lnTo>
                    <a:pt x="109" y="335"/>
                  </a:lnTo>
                  <a:lnTo>
                    <a:pt x="109" y="336"/>
                  </a:lnTo>
                  <a:lnTo>
                    <a:pt x="108" y="336"/>
                  </a:lnTo>
                  <a:lnTo>
                    <a:pt x="105" y="340"/>
                  </a:lnTo>
                  <a:lnTo>
                    <a:pt x="104" y="340"/>
                  </a:lnTo>
                  <a:lnTo>
                    <a:pt x="103" y="341"/>
                  </a:lnTo>
                  <a:lnTo>
                    <a:pt x="102" y="344"/>
                  </a:lnTo>
                  <a:lnTo>
                    <a:pt x="101" y="346"/>
                  </a:lnTo>
                  <a:lnTo>
                    <a:pt x="100" y="346"/>
                  </a:lnTo>
                  <a:lnTo>
                    <a:pt x="100" y="346"/>
                  </a:lnTo>
                  <a:lnTo>
                    <a:pt x="99" y="346"/>
                  </a:lnTo>
                  <a:lnTo>
                    <a:pt x="99" y="347"/>
                  </a:lnTo>
                  <a:lnTo>
                    <a:pt x="98" y="347"/>
                  </a:lnTo>
                  <a:lnTo>
                    <a:pt x="98" y="346"/>
                  </a:lnTo>
                  <a:lnTo>
                    <a:pt x="97" y="346"/>
                  </a:lnTo>
                  <a:lnTo>
                    <a:pt x="96" y="345"/>
                  </a:lnTo>
                  <a:lnTo>
                    <a:pt x="95" y="344"/>
                  </a:lnTo>
                  <a:lnTo>
                    <a:pt x="94" y="343"/>
                  </a:lnTo>
                  <a:lnTo>
                    <a:pt x="93" y="341"/>
                  </a:lnTo>
                  <a:lnTo>
                    <a:pt x="92" y="339"/>
                  </a:lnTo>
                  <a:lnTo>
                    <a:pt x="91" y="338"/>
                  </a:lnTo>
                  <a:lnTo>
                    <a:pt x="91" y="336"/>
                  </a:lnTo>
                  <a:lnTo>
                    <a:pt x="91" y="335"/>
                  </a:lnTo>
                  <a:lnTo>
                    <a:pt x="91" y="334"/>
                  </a:lnTo>
                  <a:lnTo>
                    <a:pt x="91" y="332"/>
                  </a:lnTo>
                  <a:lnTo>
                    <a:pt x="91" y="329"/>
                  </a:lnTo>
                  <a:lnTo>
                    <a:pt x="92" y="323"/>
                  </a:lnTo>
                  <a:lnTo>
                    <a:pt x="93" y="320"/>
                  </a:lnTo>
                  <a:lnTo>
                    <a:pt x="93" y="317"/>
                  </a:lnTo>
                  <a:lnTo>
                    <a:pt x="93" y="316"/>
                  </a:lnTo>
                  <a:lnTo>
                    <a:pt x="93" y="316"/>
                  </a:lnTo>
                  <a:lnTo>
                    <a:pt x="93" y="315"/>
                  </a:lnTo>
                  <a:lnTo>
                    <a:pt x="93" y="313"/>
                  </a:lnTo>
                  <a:lnTo>
                    <a:pt x="92" y="312"/>
                  </a:lnTo>
                  <a:lnTo>
                    <a:pt x="92" y="311"/>
                  </a:lnTo>
                  <a:lnTo>
                    <a:pt x="91" y="310"/>
                  </a:lnTo>
                  <a:lnTo>
                    <a:pt x="90" y="310"/>
                  </a:lnTo>
                  <a:lnTo>
                    <a:pt x="89" y="309"/>
                  </a:lnTo>
                  <a:lnTo>
                    <a:pt x="88" y="308"/>
                  </a:lnTo>
                  <a:lnTo>
                    <a:pt x="87" y="308"/>
                  </a:lnTo>
                  <a:lnTo>
                    <a:pt x="86" y="308"/>
                  </a:lnTo>
                  <a:lnTo>
                    <a:pt x="85" y="307"/>
                  </a:lnTo>
                  <a:lnTo>
                    <a:pt x="84" y="307"/>
                  </a:lnTo>
                  <a:lnTo>
                    <a:pt x="82" y="308"/>
                  </a:lnTo>
                  <a:lnTo>
                    <a:pt x="79" y="308"/>
                  </a:lnTo>
                  <a:lnTo>
                    <a:pt x="77" y="308"/>
                  </a:lnTo>
                  <a:lnTo>
                    <a:pt x="76" y="309"/>
                  </a:lnTo>
                  <a:lnTo>
                    <a:pt x="75" y="309"/>
                  </a:lnTo>
                  <a:lnTo>
                    <a:pt x="73" y="310"/>
                  </a:lnTo>
                  <a:lnTo>
                    <a:pt x="70" y="311"/>
                  </a:lnTo>
                  <a:lnTo>
                    <a:pt x="69" y="312"/>
                  </a:lnTo>
                  <a:lnTo>
                    <a:pt x="68" y="312"/>
                  </a:lnTo>
                  <a:lnTo>
                    <a:pt x="67" y="313"/>
                  </a:lnTo>
                  <a:lnTo>
                    <a:pt x="64" y="315"/>
                  </a:lnTo>
                  <a:lnTo>
                    <a:pt x="62" y="317"/>
                  </a:lnTo>
                  <a:lnTo>
                    <a:pt x="58" y="320"/>
                  </a:lnTo>
                  <a:lnTo>
                    <a:pt x="53" y="323"/>
                  </a:lnTo>
                  <a:lnTo>
                    <a:pt x="52" y="325"/>
                  </a:lnTo>
                  <a:lnTo>
                    <a:pt x="51" y="326"/>
                  </a:lnTo>
                  <a:lnTo>
                    <a:pt x="50" y="327"/>
                  </a:lnTo>
                  <a:lnTo>
                    <a:pt x="49" y="328"/>
                  </a:lnTo>
                  <a:lnTo>
                    <a:pt x="47" y="330"/>
                  </a:lnTo>
                  <a:lnTo>
                    <a:pt x="47" y="331"/>
                  </a:lnTo>
                  <a:lnTo>
                    <a:pt x="46" y="332"/>
                  </a:lnTo>
                  <a:lnTo>
                    <a:pt x="45" y="332"/>
                  </a:lnTo>
                  <a:lnTo>
                    <a:pt x="44" y="332"/>
                  </a:lnTo>
                  <a:lnTo>
                    <a:pt x="43" y="332"/>
                  </a:lnTo>
                  <a:lnTo>
                    <a:pt x="38" y="332"/>
                  </a:lnTo>
                  <a:lnTo>
                    <a:pt x="33" y="333"/>
                  </a:lnTo>
                  <a:lnTo>
                    <a:pt x="32" y="333"/>
                  </a:lnTo>
                  <a:lnTo>
                    <a:pt x="31" y="332"/>
                  </a:lnTo>
                  <a:lnTo>
                    <a:pt x="30" y="332"/>
                  </a:lnTo>
                  <a:lnTo>
                    <a:pt x="30" y="332"/>
                  </a:lnTo>
                  <a:lnTo>
                    <a:pt x="29" y="332"/>
                  </a:lnTo>
                  <a:lnTo>
                    <a:pt x="29" y="331"/>
                  </a:lnTo>
                  <a:lnTo>
                    <a:pt x="28" y="330"/>
                  </a:lnTo>
                  <a:lnTo>
                    <a:pt x="28" y="329"/>
                  </a:lnTo>
                  <a:lnTo>
                    <a:pt x="28" y="329"/>
                  </a:lnTo>
                  <a:lnTo>
                    <a:pt x="27" y="327"/>
                  </a:lnTo>
                  <a:lnTo>
                    <a:pt x="28" y="326"/>
                  </a:lnTo>
                  <a:lnTo>
                    <a:pt x="28" y="324"/>
                  </a:lnTo>
                  <a:lnTo>
                    <a:pt x="28" y="320"/>
                  </a:lnTo>
                  <a:lnTo>
                    <a:pt x="29" y="317"/>
                  </a:lnTo>
                  <a:lnTo>
                    <a:pt x="29" y="316"/>
                  </a:lnTo>
                  <a:lnTo>
                    <a:pt x="28" y="315"/>
                  </a:lnTo>
                  <a:lnTo>
                    <a:pt x="28" y="314"/>
                  </a:lnTo>
                  <a:lnTo>
                    <a:pt x="28" y="314"/>
                  </a:lnTo>
                  <a:lnTo>
                    <a:pt x="28" y="313"/>
                  </a:lnTo>
                  <a:lnTo>
                    <a:pt x="27" y="313"/>
                  </a:lnTo>
                  <a:lnTo>
                    <a:pt x="27" y="313"/>
                  </a:lnTo>
                  <a:lnTo>
                    <a:pt x="26" y="313"/>
                  </a:lnTo>
                  <a:lnTo>
                    <a:pt x="25" y="314"/>
                  </a:lnTo>
                  <a:lnTo>
                    <a:pt x="23" y="314"/>
                  </a:lnTo>
                  <a:lnTo>
                    <a:pt x="22" y="315"/>
                  </a:lnTo>
                  <a:lnTo>
                    <a:pt x="18" y="315"/>
                  </a:lnTo>
                  <a:lnTo>
                    <a:pt x="17" y="315"/>
                  </a:lnTo>
                  <a:lnTo>
                    <a:pt x="16" y="315"/>
                  </a:lnTo>
                  <a:lnTo>
                    <a:pt x="15" y="315"/>
                  </a:lnTo>
                  <a:lnTo>
                    <a:pt x="14" y="315"/>
                  </a:lnTo>
                  <a:lnTo>
                    <a:pt x="13" y="315"/>
                  </a:lnTo>
                  <a:lnTo>
                    <a:pt x="12" y="314"/>
                  </a:lnTo>
                  <a:lnTo>
                    <a:pt x="12" y="314"/>
                  </a:lnTo>
                  <a:lnTo>
                    <a:pt x="10" y="312"/>
                  </a:lnTo>
                  <a:lnTo>
                    <a:pt x="9" y="311"/>
                  </a:lnTo>
                  <a:lnTo>
                    <a:pt x="7" y="308"/>
                  </a:lnTo>
                  <a:lnTo>
                    <a:pt x="4" y="305"/>
                  </a:lnTo>
                  <a:lnTo>
                    <a:pt x="4" y="304"/>
                  </a:lnTo>
                  <a:lnTo>
                    <a:pt x="3" y="303"/>
                  </a:lnTo>
                  <a:lnTo>
                    <a:pt x="2" y="301"/>
                  </a:lnTo>
                  <a:lnTo>
                    <a:pt x="1" y="299"/>
                  </a:lnTo>
                  <a:lnTo>
                    <a:pt x="0" y="298"/>
                  </a:lnTo>
                  <a:lnTo>
                    <a:pt x="0" y="297"/>
                  </a:lnTo>
                  <a:lnTo>
                    <a:pt x="0" y="296"/>
                  </a:lnTo>
                  <a:lnTo>
                    <a:pt x="0" y="295"/>
                  </a:lnTo>
                  <a:lnTo>
                    <a:pt x="0" y="295"/>
                  </a:lnTo>
                  <a:lnTo>
                    <a:pt x="0" y="293"/>
                  </a:lnTo>
                  <a:lnTo>
                    <a:pt x="0" y="292"/>
                  </a:lnTo>
                  <a:lnTo>
                    <a:pt x="0" y="291"/>
                  </a:lnTo>
                  <a:lnTo>
                    <a:pt x="1" y="289"/>
                  </a:lnTo>
                  <a:lnTo>
                    <a:pt x="3" y="284"/>
                  </a:lnTo>
                  <a:lnTo>
                    <a:pt x="4" y="282"/>
                  </a:lnTo>
                  <a:lnTo>
                    <a:pt x="5" y="280"/>
                  </a:lnTo>
                  <a:lnTo>
                    <a:pt x="5" y="279"/>
                  </a:lnTo>
                  <a:lnTo>
                    <a:pt x="5" y="277"/>
                  </a:lnTo>
                  <a:lnTo>
                    <a:pt x="5" y="276"/>
                  </a:lnTo>
                  <a:lnTo>
                    <a:pt x="5" y="274"/>
                  </a:lnTo>
                  <a:lnTo>
                    <a:pt x="5" y="273"/>
                  </a:lnTo>
                  <a:lnTo>
                    <a:pt x="5" y="271"/>
                  </a:lnTo>
                  <a:lnTo>
                    <a:pt x="6" y="270"/>
                  </a:lnTo>
                  <a:lnTo>
                    <a:pt x="6" y="269"/>
                  </a:lnTo>
                  <a:lnTo>
                    <a:pt x="6" y="268"/>
                  </a:lnTo>
                  <a:lnTo>
                    <a:pt x="8" y="266"/>
                  </a:lnTo>
                  <a:lnTo>
                    <a:pt x="10" y="264"/>
                  </a:lnTo>
                  <a:lnTo>
                    <a:pt x="13" y="260"/>
                  </a:lnTo>
                  <a:lnTo>
                    <a:pt x="14" y="259"/>
                  </a:lnTo>
                  <a:lnTo>
                    <a:pt x="15" y="257"/>
                  </a:lnTo>
                  <a:lnTo>
                    <a:pt x="16" y="255"/>
                  </a:lnTo>
                  <a:lnTo>
                    <a:pt x="16" y="254"/>
                  </a:lnTo>
                  <a:lnTo>
                    <a:pt x="17" y="252"/>
                  </a:lnTo>
                  <a:lnTo>
                    <a:pt x="17" y="251"/>
                  </a:lnTo>
                  <a:lnTo>
                    <a:pt x="17" y="250"/>
                  </a:lnTo>
                  <a:lnTo>
                    <a:pt x="17" y="249"/>
                  </a:lnTo>
                  <a:lnTo>
                    <a:pt x="17" y="248"/>
                  </a:lnTo>
                  <a:lnTo>
                    <a:pt x="16" y="247"/>
                  </a:lnTo>
                  <a:lnTo>
                    <a:pt x="16" y="246"/>
                  </a:lnTo>
                  <a:lnTo>
                    <a:pt x="16" y="245"/>
                  </a:lnTo>
                  <a:lnTo>
                    <a:pt x="15" y="244"/>
                  </a:lnTo>
                  <a:lnTo>
                    <a:pt x="15" y="244"/>
                  </a:lnTo>
                  <a:lnTo>
                    <a:pt x="14" y="242"/>
                  </a:lnTo>
                  <a:lnTo>
                    <a:pt x="13" y="241"/>
                  </a:lnTo>
                  <a:lnTo>
                    <a:pt x="7" y="235"/>
                  </a:lnTo>
                  <a:lnTo>
                    <a:pt x="6" y="233"/>
                  </a:lnTo>
                  <a:lnTo>
                    <a:pt x="5" y="232"/>
                  </a:lnTo>
                  <a:lnTo>
                    <a:pt x="4" y="231"/>
                  </a:lnTo>
                  <a:lnTo>
                    <a:pt x="4" y="230"/>
                  </a:lnTo>
                  <a:lnTo>
                    <a:pt x="4" y="230"/>
                  </a:lnTo>
                  <a:lnTo>
                    <a:pt x="4" y="229"/>
                  </a:lnTo>
                  <a:lnTo>
                    <a:pt x="3" y="228"/>
                  </a:lnTo>
                  <a:lnTo>
                    <a:pt x="3" y="227"/>
                  </a:lnTo>
                  <a:lnTo>
                    <a:pt x="3" y="226"/>
                  </a:lnTo>
                  <a:lnTo>
                    <a:pt x="4" y="221"/>
                  </a:lnTo>
                  <a:lnTo>
                    <a:pt x="5" y="216"/>
                  </a:lnTo>
                  <a:lnTo>
                    <a:pt x="5" y="214"/>
                  </a:lnTo>
                  <a:lnTo>
                    <a:pt x="5" y="213"/>
                  </a:lnTo>
                  <a:lnTo>
                    <a:pt x="6" y="211"/>
                  </a:lnTo>
                  <a:lnTo>
                    <a:pt x="6" y="210"/>
                  </a:lnTo>
                  <a:lnTo>
                    <a:pt x="7" y="209"/>
                  </a:lnTo>
                  <a:lnTo>
                    <a:pt x="8" y="205"/>
                  </a:lnTo>
                  <a:lnTo>
                    <a:pt x="9" y="203"/>
                  </a:lnTo>
                  <a:lnTo>
                    <a:pt x="11" y="201"/>
                  </a:lnTo>
                  <a:lnTo>
                    <a:pt x="12" y="199"/>
                  </a:lnTo>
                  <a:lnTo>
                    <a:pt x="14" y="196"/>
                  </a:lnTo>
                  <a:lnTo>
                    <a:pt x="22" y="187"/>
                  </a:lnTo>
                  <a:lnTo>
                    <a:pt x="23" y="186"/>
                  </a:lnTo>
                  <a:lnTo>
                    <a:pt x="24" y="185"/>
                  </a:lnTo>
                  <a:lnTo>
                    <a:pt x="25" y="183"/>
                  </a:lnTo>
                  <a:lnTo>
                    <a:pt x="26" y="181"/>
                  </a:lnTo>
                  <a:lnTo>
                    <a:pt x="26" y="180"/>
                  </a:lnTo>
                  <a:lnTo>
                    <a:pt x="27" y="178"/>
                  </a:lnTo>
                  <a:lnTo>
                    <a:pt x="28" y="176"/>
                  </a:lnTo>
                  <a:lnTo>
                    <a:pt x="28" y="175"/>
                  </a:lnTo>
                  <a:lnTo>
                    <a:pt x="28" y="173"/>
                  </a:lnTo>
                  <a:lnTo>
                    <a:pt x="28" y="171"/>
                  </a:lnTo>
                  <a:lnTo>
                    <a:pt x="28" y="168"/>
                  </a:lnTo>
                  <a:lnTo>
                    <a:pt x="28" y="162"/>
                  </a:lnTo>
                  <a:lnTo>
                    <a:pt x="28" y="155"/>
                  </a:lnTo>
                  <a:lnTo>
                    <a:pt x="28" y="153"/>
                  </a:lnTo>
                  <a:lnTo>
                    <a:pt x="28" y="151"/>
                  </a:lnTo>
                  <a:lnTo>
                    <a:pt x="28" y="149"/>
                  </a:lnTo>
                  <a:lnTo>
                    <a:pt x="29" y="148"/>
                  </a:lnTo>
                  <a:lnTo>
                    <a:pt x="29" y="146"/>
                  </a:lnTo>
                  <a:lnTo>
                    <a:pt x="31" y="141"/>
                  </a:lnTo>
                  <a:lnTo>
                    <a:pt x="32" y="139"/>
                  </a:lnTo>
                  <a:lnTo>
                    <a:pt x="32" y="138"/>
                  </a:lnTo>
                  <a:lnTo>
                    <a:pt x="33" y="137"/>
                  </a:lnTo>
                  <a:lnTo>
                    <a:pt x="33" y="135"/>
                  </a:lnTo>
                  <a:lnTo>
                    <a:pt x="33" y="131"/>
                  </a:lnTo>
                  <a:lnTo>
                    <a:pt x="34" y="128"/>
                  </a:lnTo>
                  <a:lnTo>
                    <a:pt x="34" y="126"/>
                  </a:lnTo>
                  <a:lnTo>
                    <a:pt x="35" y="125"/>
                  </a:lnTo>
                  <a:lnTo>
                    <a:pt x="35" y="124"/>
                  </a:lnTo>
                  <a:lnTo>
                    <a:pt x="36" y="122"/>
                  </a:lnTo>
                  <a:lnTo>
                    <a:pt x="38" y="119"/>
                  </a:lnTo>
                  <a:lnTo>
                    <a:pt x="45" y="111"/>
                  </a:lnTo>
                  <a:lnTo>
                    <a:pt x="48" y="107"/>
                  </a:lnTo>
                  <a:lnTo>
                    <a:pt x="50" y="105"/>
                  </a:lnTo>
                  <a:lnTo>
                    <a:pt x="51" y="104"/>
                  </a:lnTo>
                  <a:lnTo>
                    <a:pt x="54" y="102"/>
                  </a:lnTo>
                  <a:lnTo>
                    <a:pt x="55" y="101"/>
                  </a:lnTo>
                  <a:lnTo>
                    <a:pt x="56" y="100"/>
                  </a:lnTo>
                  <a:lnTo>
                    <a:pt x="60" y="97"/>
                  </a:lnTo>
                  <a:lnTo>
                    <a:pt x="61" y="96"/>
                  </a:lnTo>
                  <a:lnTo>
                    <a:pt x="62" y="95"/>
                  </a:lnTo>
                  <a:lnTo>
                    <a:pt x="63" y="94"/>
                  </a:lnTo>
                  <a:lnTo>
                    <a:pt x="65" y="93"/>
                  </a:lnTo>
                  <a:lnTo>
                    <a:pt x="66" y="92"/>
                  </a:lnTo>
                  <a:lnTo>
                    <a:pt x="69" y="91"/>
                  </a:lnTo>
                  <a:lnTo>
                    <a:pt x="71" y="91"/>
                  </a:lnTo>
                  <a:lnTo>
                    <a:pt x="72" y="90"/>
                  </a:lnTo>
                  <a:lnTo>
                    <a:pt x="74" y="88"/>
                  </a:lnTo>
                  <a:lnTo>
                    <a:pt x="75" y="87"/>
                  </a:lnTo>
                  <a:lnTo>
                    <a:pt x="77" y="86"/>
                  </a:lnTo>
                  <a:lnTo>
                    <a:pt x="81" y="81"/>
                  </a:lnTo>
                  <a:lnTo>
                    <a:pt x="84" y="78"/>
                  </a:lnTo>
                  <a:lnTo>
                    <a:pt x="86" y="76"/>
                  </a:lnTo>
                  <a:lnTo>
                    <a:pt x="87" y="75"/>
                  </a:lnTo>
                  <a:lnTo>
                    <a:pt x="88" y="75"/>
                  </a:lnTo>
                  <a:lnTo>
                    <a:pt x="89" y="74"/>
                  </a:lnTo>
                  <a:lnTo>
                    <a:pt x="90" y="74"/>
                  </a:lnTo>
                  <a:lnTo>
                    <a:pt x="91" y="74"/>
                  </a:lnTo>
                  <a:lnTo>
                    <a:pt x="93" y="74"/>
                  </a:lnTo>
                  <a:lnTo>
                    <a:pt x="95" y="75"/>
                  </a:lnTo>
                  <a:lnTo>
                    <a:pt x="97" y="75"/>
                  </a:lnTo>
                  <a:lnTo>
                    <a:pt x="99" y="75"/>
                  </a:lnTo>
                  <a:lnTo>
                    <a:pt x="100" y="75"/>
                  </a:lnTo>
                  <a:lnTo>
                    <a:pt x="101" y="75"/>
                  </a:lnTo>
                  <a:lnTo>
                    <a:pt x="102" y="75"/>
                  </a:lnTo>
                  <a:lnTo>
                    <a:pt x="103" y="75"/>
                  </a:lnTo>
                  <a:lnTo>
                    <a:pt x="104" y="74"/>
                  </a:lnTo>
                  <a:lnTo>
                    <a:pt x="105" y="74"/>
                  </a:lnTo>
                  <a:lnTo>
                    <a:pt x="105" y="73"/>
                  </a:lnTo>
                  <a:lnTo>
                    <a:pt x="106" y="73"/>
                  </a:lnTo>
                  <a:lnTo>
                    <a:pt x="106" y="71"/>
                  </a:lnTo>
                  <a:lnTo>
                    <a:pt x="107" y="70"/>
                  </a:lnTo>
                  <a:lnTo>
                    <a:pt x="107" y="69"/>
                  </a:lnTo>
                  <a:lnTo>
                    <a:pt x="108" y="66"/>
                  </a:lnTo>
                  <a:lnTo>
                    <a:pt x="108" y="63"/>
                  </a:lnTo>
                  <a:lnTo>
                    <a:pt x="108" y="60"/>
                  </a:lnTo>
                  <a:lnTo>
                    <a:pt x="109" y="48"/>
                  </a:lnTo>
                  <a:lnTo>
                    <a:pt x="109" y="48"/>
                  </a:lnTo>
                  <a:lnTo>
                    <a:pt x="110" y="48"/>
                  </a:lnTo>
                  <a:lnTo>
                    <a:pt x="110" y="48"/>
                  </a:lnTo>
                  <a:lnTo>
                    <a:pt x="111" y="47"/>
                  </a:lnTo>
                  <a:lnTo>
                    <a:pt x="112" y="47"/>
                  </a:lnTo>
                  <a:lnTo>
                    <a:pt x="114" y="46"/>
                  </a:lnTo>
                  <a:lnTo>
                    <a:pt x="115" y="45"/>
                  </a:lnTo>
                  <a:lnTo>
                    <a:pt x="118" y="42"/>
                  </a:lnTo>
                  <a:lnTo>
                    <a:pt x="120" y="40"/>
                  </a:lnTo>
                  <a:lnTo>
                    <a:pt x="122" y="39"/>
                  </a:lnTo>
                  <a:lnTo>
                    <a:pt x="124" y="38"/>
                  </a:lnTo>
                  <a:lnTo>
                    <a:pt x="127" y="37"/>
                  </a:lnTo>
                  <a:lnTo>
                    <a:pt x="130" y="36"/>
                  </a:lnTo>
                  <a:lnTo>
                    <a:pt x="133" y="35"/>
                  </a:lnTo>
                  <a:lnTo>
                    <a:pt x="135" y="34"/>
                  </a:lnTo>
                  <a:lnTo>
                    <a:pt x="137" y="34"/>
                  </a:lnTo>
                  <a:lnTo>
                    <a:pt x="139" y="34"/>
                  </a:lnTo>
                  <a:lnTo>
                    <a:pt x="142" y="34"/>
                  </a:lnTo>
                  <a:lnTo>
                    <a:pt x="144" y="34"/>
                  </a:lnTo>
                  <a:lnTo>
                    <a:pt x="148" y="34"/>
                  </a:lnTo>
                  <a:lnTo>
                    <a:pt x="156" y="34"/>
                  </a:lnTo>
                  <a:lnTo>
                    <a:pt x="158" y="34"/>
                  </a:lnTo>
                  <a:lnTo>
                    <a:pt x="160" y="34"/>
                  </a:lnTo>
                  <a:lnTo>
                    <a:pt x="162" y="34"/>
                  </a:lnTo>
                  <a:lnTo>
                    <a:pt x="164" y="33"/>
                  </a:lnTo>
                  <a:lnTo>
                    <a:pt x="166" y="33"/>
                  </a:lnTo>
                  <a:lnTo>
                    <a:pt x="170" y="32"/>
                  </a:lnTo>
                  <a:lnTo>
                    <a:pt x="172" y="32"/>
                  </a:lnTo>
                  <a:lnTo>
                    <a:pt x="173" y="31"/>
                  </a:lnTo>
                  <a:lnTo>
                    <a:pt x="175" y="32"/>
                  </a:lnTo>
                  <a:lnTo>
                    <a:pt x="176" y="32"/>
                  </a:lnTo>
                  <a:lnTo>
                    <a:pt x="178" y="32"/>
                  </a:lnTo>
                  <a:lnTo>
                    <a:pt x="181" y="33"/>
                  </a:lnTo>
                  <a:lnTo>
                    <a:pt x="182" y="34"/>
                  </a:lnTo>
                  <a:lnTo>
                    <a:pt x="183" y="34"/>
                  </a:lnTo>
                  <a:lnTo>
                    <a:pt x="185" y="34"/>
                  </a:lnTo>
                  <a:lnTo>
                    <a:pt x="186" y="34"/>
                  </a:lnTo>
                  <a:lnTo>
                    <a:pt x="188" y="34"/>
                  </a:lnTo>
                  <a:lnTo>
                    <a:pt x="190" y="34"/>
                  </a:lnTo>
                  <a:lnTo>
                    <a:pt x="192" y="33"/>
                  </a:lnTo>
                  <a:lnTo>
                    <a:pt x="195" y="32"/>
                  </a:lnTo>
                  <a:lnTo>
                    <a:pt x="197" y="30"/>
                  </a:lnTo>
                  <a:lnTo>
                    <a:pt x="199" y="29"/>
                  </a:lnTo>
                  <a:lnTo>
                    <a:pt x="201" y="28"/>
                  </a:lnTo>
                  <a:lnTo>
                    <a:pt x="203" y="26"/>
                  </a:lnTo>
                  <a:lnTo>
                    <a:pt x="206" y="23"/>
                  </a:lnTo>
                  <a:lnTo>
                    <a:pt x="208" y="21"/>
                  </a:lnTo>
                  <a:lnTo>
                    <a:pt x="210" y="19"/>
                  </a:lnTo>
                  <a:lnTo>
                    <a:pt x="212" y="17"/>
                  </a:lnTo>
                  <a:lnTo>
                    <a:pt x="213" y="15"/>
                  </a:lnTo>
                  <a:lnTo>
                    <a:pt x="214" y="14"/>
                  </a:lnTo>
                  <a:lnTo>
                    <a:pt x="214" y="12"/>
                  </a:lnTo>
                  <a:lnTo>
                    <a:pt x="215" y="11"/>
                  </a:lnTo>
                  <a:lnTo>
                    <a:pt x="215" y="10"/>
                  </a:lnTo>
                  <a:lnTo>
                    <a:pt x="217" y="3"/>
                  </a:lnTo>
                  <a:lnTo>
                    <a:pt x="218" y="2"/>
                  </a:lnTo>
                  <a:lnTo>
                    <a:pt x="218" y="1"/>
                  </a:lnTo>
                  <a:lnTo>
                    <a:pt x="219" y="1"/>
                  </a:lnTo>
                  <a:lnTo>
                    <a:pt x="219" y="0"/>
                  </a:lnTo>
                  <a:lnTo>
                    <a:pt x="220" y="0"/>
                  </a:lnTo>
                  <a:lnTo>
                    <a:pt x="221" y="0"/>
                  </a:lnTo>
                  <a:lnTo>
                    <a:pt x="222"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cs-CZ" dirty="0"/>
            </a:p>
          </p:txBody>
        </p:sp>
        <p:sp>
          <p:nvSpPr>
            <p:cNvPr id="145" name="Freeform 257">
              <a:extLst>
                <a:ext uri="{FF2B5EF4-FFF2-40B4-BE49-F238E27FC236}">
                  <a16:creationId xmlns:a16="http://schemas.microsoft.com/office/drawing/2014/main" id="{31F66FB8-8328-4FAE-8EE1-F3F74D6B5700}"/>
                </a:ext>
              </a:extLst>
            </p:cNvPr>
            <p:cNvSpPr>
              <a:spLocks/>
            </p:cNvSpPr>
            <p:nvPr/>
          </p:nvSpPr>
          <p:spPr bwMode="auto">
            <a:xfrm>
              <a:off x="8468434" y="4902572"/>
              <a:ext cx="761458" cy="780363"/>
            </a:xfrm>
            <a:custGeom>
              <a:avLst/>
              <a:gdLst>
                <a:gd name="T0" fmla="*/ 139 w 635"/>
                <a:gd name="T1" fmla="*/ 11 h 593"/>
                <a:gd name="T2" fmla="*/ 139 w 635"/>
                <a:gd name="T3" fmla="*/ 33 h 593"/>
                <a:gd name="T4" fmla="*/ 152 w 635"/>
                <a:gd name="T5" fmla="*/ 62 h 593"/>
                <a:gd name="T6" fmla="*/ 136 w 635"/>
                <a:gd name="T7" fmla="*/ 79 h 593"/>
                <a:gd name="T8" fmla="*/ 93 w 635"/>
                <a:gd name="T9" fmla="*/ 100 h 593"/>
                <a:gd name="T10" fmla="*/ 91 w 635"/>
                <a:gd name="T11" fmla="*/ 117 h 593"/>
                <a:gd name="T12" fmla="*/ 121 w 635"/>
                <a:gd name="T13" fmla="*/ 138 h 593"/>
                <a:gd name="T14" fmla="*/ 144 w 635"/>
                <a:gd name="T15" fmla="*/ 151 h 593"/>
                <a:gd name="T16" fmla="*/ 168 w 635"/>
                <a:gd name="T17" fmla="*/ 194 h 593"/>
                <a:gd name="T18" fmla="*/ 194 w 635"/>
                <a:gd name="T19" fmla="*/ 217 h 593"/>
                <a:gd name="T20" fmla="*/ 227 w 635"/>
                <a:gd name="T21" fmla="*/ 217 h 593"/>
                <a:gd name="T22" fmla="*/ 268 w 635"/>
                <a:gd name="T23" fmla="*/ 197 h 593"/>
                <a:gd name="T24" fmla="*/ 276 w 635"/>
                <a:gd name="T25" fmla="*/ 185 h 593"/>
                <a:gd name="T26" fmla="*/ 263 w 635"/>
                <a:gd name="T27" fmla="*/ 174 h 593"/>
                <a:gd name="T28" fmla="*/ 279 w 635"/>
                <a:gd name="T29" fmla="*/ 166 h 593"/>
                <a:gd name="T30" fmla="*/ 304 w 635"/>
                <a:gd name="T31" fmla="*/ 200 h 593"/>
                <a:gd name="T32" fmla="*/ 330 w 635"/>
                <a:gd name="T33" fmla="*/ 208 h 593"/>
                <a:gd name="T34" fmla="*/ 348 w 635"/>
                <a:gd name="T35" fmla="*/ 209 h 593"/>
                <a:gd name="T36" fmla="*/ 375 w 635"/>
                <a:gd name="T37" fmla="*/ 227 h 593"/>
                <a:gd name="T38" fmla="*/ 393 w 635"/>
                <a:gd name="T39" fmla="*/ 251 h 593"/>
                <a:gd name="T40" fmla="*/ 405 w 635"/>
                <a:gd name="T41" fmla="*/ 238 h 593"/>
                <a:gd name="T42" fmla="*/ 440 w 635"/>
                <a:gd name="T43" fmla="*/ 241 h 593"/>
                <a:gd name="T44" fmla="*/ 482 w 635"/>
                <a:gd name="T45" fmla="*/ 260 h 593"/>
                <a:gd name="T46" fmla="*/ 493 w 635"/>
                <a:gd name="T47" fmla="*/ 247 h 593"/>
                <a:gd name="T48" fmla="*/ 505 w 635"/>
                <a:gd name="T49" fmla="*/ 258 h 593"/>
                <a:gd name="T50" fmla="*/ 513 w 635"/>
                <a:gd name="T51" fmla="*/ 283 h 593"/>
                <a:gd name="T52" fmla="*/ 509 w 635"/>
                <a:gd name="T53" fmla="*/ 310 h 593"/>
                <a:gd name="T54" fmla="*/ 534 w 635"/>
                <a:gd name="T55" fmla="*/ 373 h 593"/>
                <a:gd name="T56" fmla="*/ 562 w 635"/>
                <a:gd name="T57" fmla="*/ 386 h 593"/>
                <a:gd name="T58" fmla="*/ 588 w 635"/>
                <a:gd name="T59" fmla="*/ 400 h 593"/>
                <a:gd name="T60" fmla="*/ 611 w 635"/>
                <a:gd name="T61" fmla="*/ 410 h 593"/>
                <a:gd name="T62" fmla="*/ 630 w 635"/>
                <a:gd name="T63" fmla="*/ 475 h 593"/>
                <a:gd name="T64" fmla="*/ 629 w 635"/>
                <a:gd name="T65" fmla="*/ 505 h 593"/>
                <a:gd name="T66" fmla="*/ 589 w 635"/>
                <a:gd name="T67" fmla="*/ 523 h 593"/>
                <a:gd name="T68" fmla="*/ 537 w 635"/>
                <a:gd name="T69" fmla="*/ 522 h 593"/>
                <a:gd name="T70" fmla="*/ 513 w 635"/>
                <a:gd name="T71" fmla="*/ 520 h 593"/>
                <a:gd name="T72" fmla="*/ 503 w 635"/>
                <a:gd name="T73" fmla="*/ 542 h 593"/>
                <a:gd name="T74" fmla="*/ 473 w 635"/>
                <a:gd name="T75" fmla="*/ 587 h 593"/>
                <a:gd name="T76" fmla="*/ 447 w 635"/>
                <a:gd name="T77" fmla="*/ 593 h 593"/>
                <a:gd name="T78" fmla="*/ 429 w 635"/>
                <a:gd name="T79" fmla="*/ 571 h 593"/>
                <a:gd name="T80" fmla="*/ 400 w 635"/>
                <a:gd name="T81" fmla="*/ 538 h 593"/>
                <a:gd name="T82" fmla="*/ 370 w 635"/>
                <a:gd name="T83" fmla="*/ 536 h 593"/>
                <a:gd name="T84" fmla="*/ 330 w 635"/>
                <a:gd name="T85" fmla="*/ 521 h 593"/>
                <a:gd name="T86" fmla="*/ 273 w 635"/>
                <a:gd name="T87" fmla="*/ 527 h 593"/>
                <a:gd name="T88" fmla="*/ 251 w 635"/>
                <a:gd name="T89" fmla="*/ 509 h 593"/>
                <a:gd name="T90" fmla="*/ 230 w 635"/>
                <a:gd name="T91" fmla="*/ 496 h 593"/>
                <a:gd name="T92" fmla="*/ 212 w 635"/>
                <a:gd name="T93" fmla="*/ 501 h 593"/>
                <a:gd name="T94" fmla="*/ 210 w 635"/>
                <a:gd name="T95" fmla="*/ 485 h 593"/>
                <a:gd name="T96" fmla="*/ 173 w 635"/>
                <a:gd name="T97" fmla="*/ 444 h 593"/>
                <a:gd name="T98" fmla="*/ 156 w 635"/>
                <a:gd name="T99" fmla="*/ 425 h 593"/>
                <a:gd name="T100" fmla="*/ 137 w 635"/>
                <a:gd name="T101" fmla="*/ 419 h 593"/>
                <a:gd name="T102" fmla="*/ 137 w 635"/>
                <a:gd name="T103" fmla="*/ 385 h 593"/>
                <a:gd name="T104" fmla="*/ 126 w 635"/>
                <a:gd name="T105" fmla="*/ 367 h 593"/>
                <a:gd name="T106" fmla="*/ 87 w 635"/>
                <a:gd name="T107" fmla="*/ 373 h 593"/>
                <a:gd name="T108" fmla="*/ 60 w 635"/>
                <a:gd name="T109" fmla="*/ 351 h 593"/>
                <a:gd name="T110" fmla="*/ 46 w 635"/>
                <a:gd name="T111" fmla="*/ 324 h 593"/>
                <a:gd name="T112" fmla="*/ 34 w 635"/>
                <a:gd name="T113" fmla="*/ 299 h 593"/>
                <a:gd name="T114" fmla="*/ 32 w 635"/>
                <a:gd name="T115" fmla="*/ 323 h 593"/>
                <a:gd name="T116" fmla="*/ 17 w 635"/>
                <a:gd name="T117" fmla="*/ 329 h 593"/>
                <a:gd name="T118" fmla="*/ 3 w 635"/>
                <a:gd name="T119" fmla="*/ 347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5" h="593">
                  <a:moveTo>
                    <a:pt x="126" y="0"/>
                  </a:moveTo>
                  <a:lnTo>
                    <a:pt x="126" y="0"/>
                  </a:lnTo>
                  <a:lnTo>
                    <a:pt x="127" y="0"/>
                  </a:lnTo>
                  <a:lnTo>
                    <a:pt x="128" y="1"/>
                  </a:lnTo>
                  <a:lnTo>
                    <a:pt x="129" y="1"/>
                  </a:lnTo>
                  <a:lnTo>
                    <a:pt x="130" y="2"/>
                  </a:lnTo>
                  <a:lnTo>
                    <a:pt x="132" y="3"/>
                  </a:lnTo>
                  <a:lnTo>
                    <a:pt x="132" y="3"/>
                  </a:lnTo>
                  <a:lnTo>
                    <a:pt x="133" y="4"/>
                  </a:lnTo>
                  <a:lnTo>
                    <a:pt x="135" y="5"/>
                  </a:lnTo>
                  <a:lnTo>
                    <a:pt x="135" y="6"/>
                  </a:lnTo>
                  <a:lnTo>
                    <a:pt x="136" y="7"/>
                  </a:lnTo>
                  <a:lnTo>
                    <a:pt x="137" y="8"/>
                  </a:lnTo>
                  <a:lnTo>
                    <a:pt x="137" y="10"/>
                  </a:lnTo>
                  <a:lnTo>
                    <a:pt x="137" y="10"/>
                  </a:lnTo>
                  <a:lnTo>
                    <a:pt x="137" y="10"/>
                  </a:lnTo>
                  <a:lnTo>
                    <a:pt x="139" y="11"/>
                  </a:lnTo>
                  <a:lnTo>
                    <a:pt x="140" y="11"/>
                  </a:lnTo>
                  <a:lnTo>
                    <a:pt x="141" y="11"/>
                  </a:lnTo>
                  <a:lnTo>
                    <a:pt x="142" y="12"/>
                  </a:lnTo>
                  <a:lnTo>
                    <a:pt x="143" y="12"/>
                  </a:lnTo>
                  <a:lnTo>
                    <a:pt x="143" y="13"/>
                  </a:lnTo>
                  <a:lnTo>
                    <a:pt x="144" y="14"/>
                  </a:lnTo>
                  <a:lnTo>
                    <a:pt x="144" y="14"/>
                  </a:lnTo>
                  <a:lnTo>
                    <a:pt x="144" y="15"/>
                  </a:lnTo>
                  <a:lnTo>
                    <a:pt x="144" y="16"/>
                  </a:lnTo>
                  <a:lnTo>
                    <a:pt x="144" y="17"/>
                  </a:lnTo>
                  <a:lnTo>
                    <a:pt x="144" y="18"/>
                  </a:lnTo>
                  <a:lnTo>
                    <a:pt x="143" y="20"/>
                  </a:lnTo>
                  <a:lnTo>
                    <a:pt x="141" y="26"/>
                  </a:lnTo>
                  <a:lnTo>
                    <a:pt x="140" y="28"/>
                  </a:lnTo>
                  <a:lnTo>
                    <a:pt x="140" y="30"/>
                  </a:lnTo>
                  <a:lnTo>
                    <a:pt x="139" y="31"/>
                  </a:lnTo>
                  <a:lnTo>
                    <a:pt x="139" y="33"/>
                  </a:lnTo>
                  <a:lnTo>
                    <a:pt x="139" y="35"/>
                  </a:lnTo>
                  <a:lnTo>
                    <a:pt x="139" y="36"/>
                  </a:lnTo>
                  <a:lnTo>
                    <a:pt x="140" y="38"/>
                  </a:lnTo>
                  <a:lnTo>
                    <a:pt x="140" y="39"/>
                  </a:lnTo>
                  <a:lnTo>
                    <a:pt x="141" y="41"/>
                  </a:lnTo>
                  <a:lnTo>
                    <a:pt x="141" y="42"/>
                  </a:lnTo>
                  <a:lnTo>
                    <a:pt x="142" y="44"/>
                  </a:lnTo>
                  <a:lnTo>
                    <a:pt x="144" y="45"/>
                  </a:lnTo>
                  <a:lnTo>
                    <a:pt x="147" y="50"/>
                  </a:lnTo>
                  <a:lnTo>
                    <a:pt x="149" y="52"/>
                  </a:lnTo>
                  <a:lnTo>
                    <a:pt x="150" y="53"/>
                  </a:lnTo>
                  <a:lnTo>
                    <a:pt x="150" y="54"/>
                  </a:lnTo>
                  <a:lnTo>
                    <a:pt x="151" y="55"/>
                  </a:lnTo>
                  <a:lnTo>
                    <a:pt x="151" y="56"/>
                  </a:lnTo>
                  <a:lnTo>
                    <a:pt x="151" y="58"/>
                  </a:lnTo>
                  <a:lnTo>
                    <a:pt x="152" y="60"/>
                  </a:lnTo>
                  <a:lnTo>
                    <a:pt x="152" y="62"/>
                  </a:lnTo>
                  <a:lnTo>
                    <a:pt x="152" y="64"/>
                  </a:lnTo>
                  <a:lnTo>
                    <a:pt x="151" y="66"/>
                  </a:lnTo>
                  <a:lnTo>
                    <a:pt x="151" y="67"/>
                  </a:lnTo>
                  <a:lnTo>
                    <a:pt x="151" y="69"/>
                  </a:lnTo>
                  <a:lnTo>
                    <a:pt x="150" y="70"/>
                  </a:lnTo>
                  <a:lnTo>
                    <a:pt x="150" y="71"/>
                  </a:lnTo>
                  <a:lnTo>
                    <a:pt x="149" y="72"/>
                  </a:lnTo>
                  <a:lnTo>
                    <a:pt x="149" y="72"/>
                  </a:lnTo>
                  <a:lnTo>
                    <a:pt x="148" y="73"/>
                  </a:lnTo>
                  <a:lnTo>
                    <a:pt x="146" y="74"/>
                  </a:lnTo>
                  <a:lnTo>
                    <a:pt x="145" y="75"/>
                  </a:lnTo>
                  <a:lnTo>
                    <a:pt x="144" y="75"/>
                  </a:lnTo>
                  <a:lnTo>
                    <a:pt x="143" y="76"/>
                  </a:lnTo>
                  <a:lnTo>
                    <a:pt x="140" y="77"/>
                  </a:lnTo>
                  <a:lnTo>
                    <a:pt x="139" y="77"/>
                  </a:lnTo>
                  <a:lnTo>
                    <a:pt x="137" y="78"/>
                  </a:lnTo>
                  <a:lnTo>
                    <a:pt x="136" y="79"/>
                  </a:lnTo>
                  <a:lnTo>
                    <a:pt x="135" y="80"/>
                  </a:lnTo>
                  <a:lnTo>
                    <a:pt x="134" y="81"/>
                  </a:lnTo>
                  <a:lnTo>
                    <a:pt x="133" y="81"/>
                  </a:lnTo>
                  <a:lnTo>
                    <a:pt x="131" y="84"/>
                  </a:lnTo>
                  <a:lnTo>
                    <a:pt x="131" y="85"/>
                  </a:lnTo>
                  <a:lnTo>
                    <a:pt x="130" y="86"/>
                  </a:lnTo>
                  <a:lnTo>
                    <a:pt x="129" y="87"/>
                  </a:lnTo>
                  <a:lnTo>
                    <a:pt x="128" y="88"/>
                  </a:lnTo>
                  <a:lnTo>
                    <a:pt x="127" y="88"/>
                  </a:lnTo>
                  <a:lnTo>
                    <a:pt x="126" y="89"/>
                  </a:lnTo>
                  <a:lnTo>
                    <a:pt x="125" y="89"/>
                  </a:lnTo>
                  <a:lnTo>
                    <a:pt x="124" y="90"/>
                  </a:lnTo>
                  <a:lnTo>
                    <a:pt x="121" y="91"/>
                  </a:lnTo>
                  <a:lnTo>
                    <a:pt x="114" y="93"/>
                  </a:lnTo>
                  <a:lnTo>
                    <a:pt x="105" y="96"/>
                  </a:lnTo>
                  <a:lnTo>
                    <a:pt x="101" y="97"/>
                  </a:lnTo>
                  <a:lnTo>
                    <a:pt x="93" y="100"/>
                  </a:lnTo>
                  <a:lnTo>
                    <a:pt x="92" y="100"/>
                  </a:lnTo>
                  <a:lnTo>
                    <a:pt x="91" y="101"/>
                  </a:lnTo>
                  <a:lnTo>
                    <a:pt x="90" y="102"/>
                  </a:lnTo>
                  <a:lnTo>
                    <a:pt x="89" y="103"/>
                  </a:lnTo>
                  <a:lnTo>
                    <a:pt x="88" y="103"/>
                  </a:lnTo>
                  <a:lnTo>
                    <a:pt x="88" y="104"/>
                  </a:lnTo>
                  <a:lnTo>
                    <a:pt x="88" y="105"/>
                  </a:lnTo>
                  <a:lnTo>
                    <a:pt x="87" y="106"/>
                  </a:lnTo>
                  <a:lnTo>
                    <a:pt x="87" y="107"/>
                  </a:lnTo>
                  <a:lnTo>
                    <a:pt x="87" y="109"/>
                  </a:lnTo>
                  <a:lnTo>
                    <a:pt x="88" y="109"/>
                  </a:lnTo>
                  <a:lnTo>
                    <a:pt x="88" y="110"/>
                  </a:lnTo>
                  <a:lnTo>
                    <a:pt x="88" y="112"/>
                  </a:lnTo>
                  <a:lnTo>
                    <a:pt x="89" y="113"/>
                  </a:lnTo>
                  <a:lnTo>
                    <a:pt x="90" y="114"/>
                  </a:lnTo>
                  <a:lnTo>
                    <a:pt x="91" y="115"/>
                  </a:lnTo>
                  <a:lnTo>
                    <a:pt x="91" y="117"/>
                  </a:lnTo>
                  <a:lnTo>
                    <a:pt x="92" y="118"/>
                  </a:lnTo>
                  <a:lnTo>
                    <a:pt x="93" y="119"/>
                  </a:lnTo>
                  <a:lnTo>
                    <a:pt x="95" y="121"/>
                  </a:lnTo>
                  <a:lnTo>
                    <a:pt x="100" y="125"/>
                  </a:lnTo>
                  <a:lnTo>
                    <a:pt x="102" y="127"/>
                  </a:lnTo>
                  <a:lnTo>
                    <a:pt x="104" y="129"/>
                  </a:lnTo>
                  <a:lnTo>
                    <a:pt x="107" y="132"/>
                  </a:lnTo>
                  <a:lnTo>
                    <a:pt x="108" y="134"/>
                  </a:lnTo>
                  <a:lnTo>
                    <a:pt x="109" y="135"/>
                  </a:lnTo>
                  <a:lnTo>
                    <a:pt x="111" y="136"/>
                  </a:lnTo>
                  <a:lnTo>
                    <a:pt x="112" y="137"/>
                  </a:lnTo>
                  <a:lnTo>
                    <a:pt x="114" y="138"/>
                  </a:lnTo>
                  <a:lnTo>
                    <a:pt x="116" y="138"/>
                  </a:lnTo>
                  <a:lnTo>
                    <a:pt x="118" y="139"/>
                  </a:lnTo>
                  <a:lnTo>
                    <a:pt x="119" y="139"/>
                  </a:lnTo>
                  <a:lnTo>
                    <a:pt x="120" y="138"/>
                  </a:lnTo>
                  <a:lnTo>
                    <a:pt x="121" y="138"/>
                  </a:lnTo>
                  <a:lnTo>
                    <a:pt x="124" y="137"/>
                  </a:lnTo>
                  <a:lnTo>
                    <a:pt x="125" y="137"/>
                  </a:lnTo>
                  <a:lnTo>
                    <a:pt x="126" y="137"/>
                  </a:lnTo>
                  <a:lnTo>
                    <a:pt x="127" y="137"/>
                  </a:lnTo>
                  <a:lnTo>
                    <a:pt x="128" y="137"/>
                  </a:lnTo>
                  <a:lnTo>
                    <a:pt x="130" y="137"/>
                  </a:lnTo>
                  <a:lnTo>
                    <a:pt x="131" y="138"/>
                  </a:lnTo>
                  <a:lnTo>
                    <a:pt x="132" y="138"/>
                  </a:lnTo>
                  <a:lnTo>
                    <a:pt x="133" y="138"/>
                  </a:lnTo>
                  <a:lnTo>
                    <a:pt x="134" y="139"/>
                  </a:lnTo>
                  <a:lnTo>
                    <a:pt x="135" y="140"/>
                  </a:lnTo>
                  <a:lnTo>
                    <a:pt x="137" y="141"/>
                  </a:lnTo>
                  <a:lnTo>
                    <a:pt x="138" y="142"/>
                  </a:lnTo>
                  <a:lnTo>
                    <a:pt x="139" y="144"/>
                  </a:lnTo>
                  <a:lnTo>
                    <a:pt x="141" y="145"/>
                  </a:lnTo>
                  <a:lnTo>
                    <a:pt x="142" y="146"/>
                  </a:lnTo>
                  <a:lnTo>
                    <a:pt x="144" y="151"/>
                  </a:lnTo>
                  <a:lnTo>
                    <a:pt x="146" y="153"/>
                  </a:lnTo>
                  <a:lnTo>
                    <a:pt x="151" y="159"/>
                  </a:lnTo>
                  <a:lnTo>
                    <a:pt x="152" y="161"/>
                  </a:lnTo>
                  <a:lnTo>
                    <a:pt x="154" y="164"/>
                  </a:lnTo>
                  <a:lnTo>
                    <a:pt x="154" y="165"/>
                  </a:lnTo>
                  <a:lnTo>
                    <a:pt x="155" y="166"/>
                  </a:lnTo>
                  <a:lnTo>
                    <a:pt x="156" y="169"/>
                  </a:lnTo>
                  <a:lnTo>
                    <a:pt x="157" y="170"/>
                  </a:lnTo>
                  <a:lnTo>
                    <a:pt x="159" y="176"/>
                  </a:lnTo>
                  <a:lnTo>
                    <a:pt x="160" y="178"/>
                  </a:lnTo>
                  <a:lnTo>
                    <a:pt x="161" y="180"/>
                  </a:lnTo>
                  <a:lnTo>
                    <a:pt x="162" y="185"/>
                  </a:lnTo>
                  <a:lnTo>
                    <a:pt x="164" y="190"/>
                  </a:lnTo>
                  <a:lnTo>
                    <a:pt x="165" y="191"/>
                  </a:lnTo>
                  <a:lnTo>
                    <a:pt x="166" y="192"/>
                  </a:lnTo>
                  <a:lnTo>
                    <a:pt x="167" y="193"/>
                  </a:lnTo>
                  <a:lnTo>
                    <a:pt x="168" y="194"/>
                  </a:lnTo>
                  <a:lnTo>
                    <a:pt x="169" y="195"/>
                  </a:lnTo>
                  <a:lnTo>
                    <a:pt x="170" y="196"/>
                  </a:lnTo>
                  <a:lnTo>
                    <a:pt x="173" y="198"/>
                  </a:lnTo>
                  <a:lnTo>
                    <a:pt x="175" y="199"/>
                  </a:lnTo>
                  <a:lnTo>
                    <a:pt x="180" y="201"/>
                  </a:lnTo>
                  <a:lnTo>
                    <a:pt x="181" y="202"/>
                  </a:lnTo>
                  <a:lnTo>
                    <a:pt x="183" y="203"/>
                  </a:lnTo>
                  <a:lnTo>
                    <a:pt x="184" y="204"/>
                  </a:lnTo>
                  <a:lnTo>
                    <a:pt x="185" y="205"/>
                  </a:lnTo>
                  <a:lnTo>
                    <a:pt x="186" y="206"/>
                  </a:lnTo>
                  <a:lnTo>
                    <a:pt x="187" y="207"/>
                  </a:lnTo>
                  <a:lnTo>
                    <a:pt x="188" y="210"/>
                  </a:lnTo>
                  <a:lnTo>
                    <a:pt x="189" y="211"/>
                  </a:lnTo>
                  <a:lnTo>
                    <a:pt x="190" y="212"/>
                  </a:lnTo>
                  <a:lnTo>
                    <a:pt x="191" y="213"/>
                  </a:lnTo>
                  <a:lnTo>
                    <a:pt x="193" y="215"/>
                  </a:lnTo>
                  <a:lnTo>
                    <a:pt x="194" y="217"/>
                  </a:lnTo>
                  <a:lnTo>
                    <a:pt x="198" y="219"/>
                  </a:lnTo>
                  <a:lnTo>
                    <a:pt x="199" y="220"/>
                  </a:lnTo>
                  <a:lnTo>
                    <a:pt x="200" y="220"/>
                  </a:lnTo>
                  <a:lnTo>
                    <a:pt x="202" y="221"/>
                  </a:lnTo>
                  <a:lnTo>
                    <a:pt x="204" y="222"/>
                  </a:lnTo>
                  <a:lnTo>
                    <a:pt x="205" y="222"/>
                  </a:lnTo>
                  <a:lnTo>
                    <a:pt x="206" y="222"/>
                  </a:lnTo>
                  <a:lnTo>
                    <a:pt x="207" y="222"/>
                  </a:lnTo>
                  <a:lnTo>
                    <a:pt x="208" y="222"/>
                  </a:lnTo>
                  <a:lnTo>
                    <a:pt x="210" y="222"/>
                  </a:lnTo>
                  <a:lnTo>
                    <a:pt x="215" y="221"/>
                  </a:lnTo>
                  <a:lnTo>
                    <a:pt x="218" y="221"/>
                  </a:lnTo>
                  <a:lnTo>
                    <a:pt x="220" y="221"/>
                  </a:lnTo>
                  <a:lnTo>
                    <a:pt x="222" y="220"/>
                  </a:lnTo>
                  <a:lnTo>
                    <a:pt x="223" y="219"/>
                  </a:lnTo>
                  <a:lnTo>
                    <a:pt x="225" y="218"/>
                  </a:lnTo>
                  <a:lnTo>
                    <a:pt x="227" y="217"/>
                  </a:lnTo>
                  <a:lnTo>
                    <a:pt x="228" y="216"/>
                  </a:lnTo>
                  <a:lnTo>
                    <a:pt x="230" y="215"/>
                  </a:lnTo>
                  <a:lnTo>
                    <a:pt x="236" y="209"/>
                  </a:lnTo>
                  <a:lnTo>
                    <a:pt x="238" y="207"/>
                  </a:lnTo>
                  <a:lnTo>
                    <a:pt x="239" y="206"/>
                  </a:lnTo>
                  <a:lnTo>
                    <a:pt x="241" y="205"/>
                  </a:lnTo>
                  <a:lnTo>
                    <a:pt x="243" y="204"/>
                  </a:lnTo>
                  <a:lnTo>
                    <a:pt x="245" y="202"/>
                  </a:lnTo>
                  <a:lnTo>
                    <a:pt x="247" y="202"/>
                  </a:lnTo>
                  <a:lnTo>
                    <a:pt x="251" y="200"/>
                  </a:lnTo>
                  <a:lnTo>
                    <a:pt x="255" y="198"/>
                  </a:lnTo>
                  <a:lnTo>
                    <a:pt x="256" y="198"/>
                  </a:lnTo>
                  <a:lnTo>
                    <a:pt x="258" y="197"/>
                  </a:lnTo>
                  <a:lnTo>
                    <a:pt x="259" y="197"/>
                  </a:lnTo>
                  <a:lnTo>
                    <a:pt x="260" y="197"/>
                  </a:lnTo>
                  <a:lnTo>
                    <a:pt x="262" y="197"/>
                  </a:lnTo>
                  <a:lnTo>
                    <a:pt x="268" y="197"/>
                  </a:lnTo>
                  <a:lnTo>
                    <a:pt x="270" y="197"/>
                  </a:lnTo>
                  <a:lnTo>
                    <a:pt x="273" y="197"/>
                  </a:lnTo>
                  <a:lnTo>
                    <a:pt x="274" y="197"/>
                  </a:lnTo>
                  <a:lnTo>
                    <a:pt x="275" y="197"/>
                  </a:lnTo>
                  <a:lnTo>
                    <a:pt x="276" y="197"/>
                  </a:lnTo>
                  <a:lnTo>
                    <a:pt x="276" y="197"/>
                  </a:lnTo>
                  <a:lnTo>
                    <a:pt x="277" y="196"/>
                  </a:lnTo>
                  <a:lnTo>
                    <a:pt x="277" y="196"/>
                  </a:lnTo>
                  <a:lnTo>
                    <a:pt x="277" y="195"/>
                  </a:lnTo>
                  <a:lnTo>
                    <a:pt x="277" y="193"/>
                  </a:lnTo>
                  <a:lnTo>
                    <a:pt x="277" y="191"/>
                  </a:lnTo>
                  <a:lnTo>
                    <a:pt x="277" y="190"/>
                  </a:lnTo>
                  <a:lnTo>
                    <a:pt x="277" y="188"/>
                  </a:lnTo>
                  <a:lnTo>
                    <a:pt x="277" y="187"/>
                  </a:lnTo>
                  <a:lnTo>
                    <a:pt x="276" y="186"/>
                  </a:lnTo>
                  <a:lnTo>
                    <a:pt x="276" y="185"/>
                  </a:lnTo>
                  <a:lnTo>
                    <a:pt x="276" y="185"/>
                  </a:lnTo>
                  <a:lnTo>
                    <a:pt x="275" y="184"/>
                  </a:lnTo>
                  <a:lnTo>
                    <a:pt x="274" y="183"/>
                  </a:lnTo>
                  <a:lnTo>
                    <a:pt x="273" y="183"/>
                  </a:lnTo>
                  <a:lnTo>
                    <a:pt x="272" y="182"/>
                  </a:lnTo>
                  <a:lnTo>
                    <a:pt x="270" y="182"/>
                  </a:lnTo>
                  <a:lnTo>
                    <a:pt x="267" y="181"/>
                  </a:lnTo>
                  <a:lnTo>
                    <a:pt x="266" y="181"/>
                  </a:lnTo>
                  <a:lnTo>
                    <a:pt x="265" y="180"/>
                  </a:lnTo>
                  <a:lnTo>
                    <a:pt x="265" y="180"/>
                  </a:lnTo>
                  <a:lnTo>
                    <a:pt x="264" y="180"/>
                  </a:lnTo>
                  <a:lnTo>
                    <a:pt x="264" y="179"/>
                  </a:lnTo>
                  <a:lnTo>
                    <a:pt x="264" y="179"/>
                  </a:lnTo>
                  <a:lnTo>
                    <a:pt x="263" y="178"/>
                  </a:lnTo>
                  <a:lnTo>
                    <a:pt x="263" y="177"/>
                  </a:lnTo>
                  <a:lnTo>
                    <a:pt x="263" y="176"/>
                  </a:lnTo>
                  <a:lnTo>
                    <a:pt x="263" y="175"/>
                  </a:lnTo>
                  <a:lnTo>
                    <a:pt x="263" y="174"/>
                  </a:lnTo>
                  <a:lnTo>
                    <a:pt x="263" y="173"/>
                  </a:lnTo>
                  <a:lnTo>
                    <a:pt x="263" y="172"/>
                  </a:lnTo>
                  <a:lnTo>
                    <a:pt x="264" y="171"/>
                  </a:lnTo>
                  <a:lnTo>
                    <a:pt x="264" y="170"/>
                  </a:lnTo>
                  <a:lnTo>
                    <a:pt x="265" y="169"/>
                  </a:lnTo>
                  <a:lnTo>
                    <a:pt x="266" y="168"/>
                  </a:lnTo>
                  <a:lnTo>
                    <a:pt x="267" y="167"/>
                  </a:lnTo>
                  <a:lnTo>
                    <a:pt x="268" y="166"/>
                  </a:lnTo>
                  <a:lnTo>
                    <a:pt x="269" y="166"/>
                  </a:lnTo>
                  <a:lnTo>
                    <a:pt x="270" y="165"/>
                  </a:lnTo>
                  <a:lnTo>
                    <a:pt x="271" y="165"/>
                  </a:lnTo>
                  <a:lnTo>
                    <a:pt x="272" y="165"/>
                  </a:lnTo>
                  <a:lnTo>
                    <a:pt x="273" y="165"/>
                  </a:lnTo>
                  <a:lnTo>
                    <a:pt x="274" y="165"/>
                  </a:lnTo>
                  <a:lnTo>
                    <a:pt x="276" y="165"/>
                  </a:lnTo>
                  <a:lnTo>
                    <a:pt x="277" y="165"/>
                  </a:lnTo>
                  <a:lnTo>
                    <a:pt x="279" y="166"/>
                  </a:lnTo>
                  <a:lnTo>
                    <a:pt x="281" y="167"/>
                  </a:lnTo>
                  <a:lnTo>
                    <a:pt x="283" y="168"/>
                  </a:lnTo>
                  <a:lnTo>
                    <a:pt x="284" y="169"/>
                  </a:lnTo>
                  <a:lnTo>
                    <a:pt x="285" y="170"/>
                  </a:lnTo>
                  <a:lnTo>
                    <a:pt x="290" y="173"/>
                  </a:lnTo>
                  <a:lnTo>
                    <a:pt x="291" y="175"/>
                  </a:lnTo>
                  <a:lnTo>
                    <a:pt x="292" y="176"/>
                  </a:lnTo>
                  <a:lnTo>
                    <a:pt x="293" y="177"/>
                  </a:lnTo>
                  <a:lnTo>
                    <a:pt x="294" y="179"/>
                  </a:lnTo>
                  <a:lnTo>
                    <a:pt x="298" y="187"/>
                  </a:lnTo>
                  <a:lnTo>
                    <a:pt x="299" y="188"/>
                  </a:lnTo>
                  <a:lnTo>
                    <a:pt x="299" y="189"/>
                  </a:lnTo>
                  <a:lnTo>
                    <a:pt x="301" y="194"/>
                  </a:lnTo>
                  <a:lnTo>
                    <a:pt x="301" y="196"/>
                  </a:lnTo>
                  <a:lnTo>
                    <a:pt x="302" y="197"/>
                  </a:lnTo>
                  <a:lnTo>
                    <a:pt x="303" y="199"/>
                  </a:lnTo>
                  <a:lnTo>
                    <a:pt x="304" y="200"/>
                  </a:lnTo>
                  <a:lnTo>
                    <a:pt x="305" y="202"/>
                  </a:lnTo>
                  <a:lnTo>
                    <a:pt x="306" y="202"/>
                  </a:lnTo>
                  <a:lnTo>
                    <a:pt x="307" y="203"/>
                  </a:lnTo>
                  <a:lnTo>
                    <a:pt x="308" y="204"/>
                  </a:lnTo>
                  <a:lnTo>
                    <a:pt x="309" y="204"/>
                  </a:lnTo>
                  <a:lnTo>
                    <a:pt x="310" y="205"/>
                  </a:lnTo>
                  <a:lnTo>
                    <a:pt x="311" y="205"/>
                  </a:lnTo>
                  <a:lnTo>
                    <a:pt x="315" y="207"/>
                  </a:lnTo>
                  <a:lnTo>
                    <a:pt x="322" y="209"/>
                  </a:lnTo>
                  <a:lnTo>
                    <a:pt x="323" y="210"/>
                  </a:lnTo>
                  <a:lnTo>
                    <a:pt x="324" y="210"/>
                  </a:lnTo>
                  <a:lnTo>
                    <a:pt x="325" y="210"/>
                  </a:lnTo>
                  <a:lnTo>
                    <a:pt x="326" y="210"/>
                  </a:lnTo>
                  <a:lnTo>
                    <a:pt x="327" y="209"/>
                  </a:lnTo>
                  <a:lnTo>
                    <a:pt x="328" y="209"/>
                  </a:lnTo>
                  <a:lnTo>
                    <a:pt x="329" y="209"/>
                  </a:lnTo>
                  <a:lnTo>
                    <a:pt x="330" y="208"/>
                  </a:lnTo>
                  <a:lnTo>
                    <a:pt x="332" y="206"/>
                  </a:lnTo>
                  <a:lnTo>
                    <a:pt x="333" y="206"/>
                  </a:lnTo>
                  <a:lnTo>
                    <a:pt x="334" y="205"/>
                  </a:lnTo>
                  <a:lnTo>
                    <a:pt x="335" y="205"/>
                  </a:lnTo>
                  <a:lnTo>
                    <a:pt x="336" y="205"/>
                  </a:lnTo>
                  <a:lnTo>
                    <a:pt x="336" y="204"/>
                  </a:lnTo>
                  <a:lnTo>
                    <a:pt x="338" y="204"/>
                  </a:lnTo>
                  <a:lnTo>
                    <a:pt x="339" y="204"/>
                  </a:lnTo>
                  <a:lnTo>
                    <a:pt x="340" y="205"/>
                  </a:lnTo>
                  <a:lnTo>
                    <a:pt x="341" y="205"/>
                  </a:lnTo>
                  <a:lnTo>
                    <a:pt x="343" y="205"/>
                  </a:lnTo>
                  <a:lnTo>
                    <a:pt x="344" y="206"/>
                  </a:lnTo>
                  <a:lnTo>
                    <a:pt x="345" y="206"/>
                  </a:lnTo>
                  <a:lnTo>
                    <a:pt x="345" y="207"/>
                  </a:lnTo>
                  <a:lnTo>
                    <a:pt x="346" y="207"/>
                  </a:lnTo>
                  <a:lnTo>
                    <a:pt x="347" y="208"/>
                  </a:lnTo>
                  <a:lnTo>
                    <a:pt x="348" y="209"/>
                  </a:lnTo>
                  <a:lnTo>
                    <a:pt x="349" y="211"/>
                  </a:lnTo>
                  <a:lnTo>
                    <a:pt x="351" y="214"/>
                  </a:lnTo>
                  <a:lnTo>
                    <a:pt x="352" y="215"/>
                  </a:lnTo>
                  <a:lnTo>
                    <a:pt x="353" y="217"/>
                  </a:lnTo>
                  <a:lnTo>
                    <a:pt x="354" y="217"/>
                  </a:lnTo>
                  <a:lnTo>
                    <a:pt x="355" y="218"/>
                  </a:lnTo>
                  <a:lnTo>
                    <a:pt x="356" y="219"/>
                  </a:lnTo>
                  <a:lnTo>
                    <a:pt x="358" y="219"/>
                  </a:lnTo>
                  <a:lnTo>
                    <a:pt x="359" y="220"/>
                  </a:lnTo>
                  <a:lnTo>
                    <a:pt x="366" y="222"/>
                  </a:lnTo>
                  <a:lnTo>
                    <a:pt x="367" y="222"/>
                  </a:lnTo>
                  <a:lnTo>
                    <a:pt x="369" y="223"/>
                  </a:lnTo>
                  <a:lnTo>
                    <a:pt x="371" y="224"/>
                  </a:lnTo>
                  <a:lnTo>
                    <a:pt x="372" y="225"/>
                  </a:lnTo>
                  <a:lnTo>
                    <a:pt x="374" y="226"/>
                  </a:lnTo>
                  <a:lnTo>
                    <a:pt x="375" y="226"/>
                  </a:lnTo>
                  <a:lnTo>
                    <a:pt x="375" y="227"/>
                  </a:lnTo>
                  <a:lnTo>
                    <a:pt x="376" y="228"/>
                  </a:lnTo>
                  <a:lnTo>
                    <a:pt x="377" y="229"/>
                  </a:lnTo>
                  <a:lnTo>
                    <a:pt x="378" y="230"/>
                  </a:lnTo>
                  <a:lnTo>
                    <a:pt x="379" y="233"/>
                  </a:lnTo>
                  <a:lnTo>
                    <a:pt x="380" y="238"/>
                  </a:lnTo>
                  <a:lnTo>
                    <a:pt x="381" y="239"/>
                  </a:lnTo>
                  <a:lnTo>
                    <a:pt x="382" y="241"/>
                  </a:lnTo>
                  <a:lnTo>
                    <a:pt x="383" y="242"/>
                  </a:lnTo>
                  <a:lnTo>
                    <a:pt x="384" y="244"/>
                  </a:lnTo>
                  <a:lnTo>
                    <a:pt x="385" y="245"/>
                  </a:lnTo>
                  <a:lnTo>
                    <a:pt x="386" y="246"/>
                  </a:lnTo>
                  <a:lnTo>
                    <a:pt x="387" y="247"/>
                  </a:lnTo>
                  <a:lnTo>
                    <a:pt x="388" y="248"/>
                  </a:lnTo>
                  <a:lnTo>
                    <a:pt x="390" y="249"/>
                  </a:lnTo>
                  <a:lnTo>
                    <a:pt x="391" y="250"/>
                  </a:lnTo>
                  <a:lnTo>
                    <a:pt x="392" y="250"/>
                  </a:lnTo>
                  <a:lnTo>
                    <a:pt x="393" y="251"/>
                  </a:lnTo>
                  <a:lnTo>
                    <a:pt x="394" y="251"/>
                  </a:lnTo>
                  <a:lnTo>
                    <a:pt x="395" y="251"/>
                  </a:lnTo>
                  <a:lnTo>
                    <a:pt x="397" y="251"/>
                  </a:lnTo>
                  <a:lnTo>
                    <a:pt x="398" y="251"/>
                  </a:lnTo>
                  <a:lnTo>
                    <a:pt x="398" y="250"/>
                  </a:lnTo>
                  <a:lnTo>
                    <a:pt x="399" y="250"/>
                  </a:lnTo>
                  <a:lnTo>
                    <a:pt x="402" y="248"/>
                  </a:lnTo>
                  <a:lnTo>
                    <a:pt x="404" y="247"/>
                  </a:lnTo>
                  <a:lnTo>
                    <a:pt x="405" y="246"/>
                  </a:lnTo>
                  <a:lnTo>
                    <a:pt x="405" y="245"/>
                  </a:lnTo>
                  <a:lnTo>
                    <a:pt x="406" y="244"/>
                  </a:lnTo>
                  <a:lnTo>
                    <a:pt x="406" y="244"/>
                  </a:lnTo>
                  <a:lnTo>
                    <a:pt x="406" y="242"/>
                  </a:lnTo>
                  <a:lnTo>
                    <a:pt x="406" y="241"/>
                  </a:lnTo>
                  <a:lnTo>
                    <a:pt x="406" y="240"/>
                  </a:lnTo>
                  <a:lnTo>
                    <a:pt x="405" y="238"/>
                  </a:lnTo>
                  <a:lnTo>
                    <a:pt x="405" y="238"/>
                  </a:lnTo>
                  <a:lnTo>
                    <a:pt x="405" y="237"/>
                  </a:lnTo>
                  <a:lnTo>
                    <a:pt x="405" y="237"/>
                  </a:lnTo>
                  <a:lnTo>
                    <a:pt x="406" y="236"/>
                  </a:lnTo>
                  <a:lnTo>
                    <a:pt x="406" y="236"/>
                  </a:lnTo>
                  <a:lnTo>
                    <a:pt x="407" y="236"/>
                  </a:lnTo>
                  <a:lnTo>
                    <a:pt x="408" y="236"/>
                  </a:lnTo>
                  <a:lnTo>
                    <a:pt x="410" y="237"/>
                  </a:lnTo>
                  <a:lnTo>
                    <a:pt x="412" y="237"/>
                  </a:lnTo>
                  <a:lnTo>
                    <a:pt x="417" y="238"/>
                  </a:lnTo>
                  <a:lnTo>
                    <a:pt x="420" y="239"/>
                  </a:lnTo>
                  <a:lnTo>
                    <a:pt x="422" y="239"/>
                  </a:lnTo>
                  <a:lnTo>
                    <a:pt x="424" y="239"/>
                  </a:lnTo>
                  <a:lnTo>
                    <a:pt x="427" y="240"/>
                  </a:lnTo>
                  <a:lnTo>
                    <a:pt x="433" y="240"/>
                  </a:lnTo>
                  <a:lnTo>
                    <a:pt x="436" y="240"/>
                  </a:lnTo>
                  <a:lnTo>
                    <a:pt x="438" y="240"/>
                  </a:lnTo>
                  <a:lnTo>
                    <a:pt x="440" y="241"/>
                  </a:lnTo>
                  <a:lnTo>
                    <a:pt x="440" y="241"/>
                  </a:lnTo>
                  <a:lnTo>
                    <a:pt x="442" y="241"/>
                  </a:lnTo>
                  <a:lnTo>
                    <a:pt x="443" y="242"/>
                  </a:lnTo>
                  <a:lnTo>
                    <a:pt x="450" y="246"/>
                  </a:lnTo>
                  <a:lnTo>
                    <a:pt x="454" y="248"/>
                  </a:lnTo>
                  <a:lnTo>
                    <a:pt x="456" y="249"/>
                  </a:lnTo>
                  <a:lnTo>
                    <a:pt x="458" y="250"/>
                  </a:lnTo>
                  <a:lnTo>
                    <a:pt x="466" y="256"/>
                  </a:lnTo>
                  <a:lnTo>
                    <a:pt x="468" y="257"/>
                  </a:lnTo>
                  <a:lnTo>
                    <a:pt x="469" y="257"/>
                  </a:lnTo>
                  <a:lnTo>
                    <a:pt x="470" y="258"/>
                  </a:lnTo>
                  <a:lnTo>
                    <a:pt x="473" y="259"/>
                  </a:lnTo>
                  <a:lnTo>
                    <a:pt x="475" y="260"/>
                  </a:lnTo>
                  <a:lnTo>
                    <a:pt x="477" y="260"/>
                  </a:lnTo>
                  <a:lnTo>
                    <a:pt x="479" y="260"/>
                  </a:lnTo>
                  <a:lnTo>
                    <a:pt x="481" y="260"/>
                  </a:lnTo>
                  <a:lnTo>
                    <a:pt x="482" y="260"/>
                  </a:lnTo>
                  <a:lnTo>
                    <a:pt x="483" y="260"/>
                  </a:lnTo>
                  <a:lnTo>
                    <a:pt x="484" y="260"/>
                  </a:lnTo>
                  <a:lnTo>
                    <a:pt x="485" y="260"/>
                  </a:lnTo>
                  <a:lnTo>
                    <a:pt x="486" y="259"/>
                  </a:lnTo>
                  <a:lnTo>
                    <a:pt x="487" y="259"/>
                  </a:lnTo>
                  <a:lnTo>
                    <a:pt x="488" y="258"/>
                  </a:lnTo>
                  <a:lnTo>
                    <a:pt x="488" y="257"/>
                  </a:lnTo>
                  <a:lnTo>
                    <a:pt x="489" y="256"/>
                  </a:lnTo>
                  <a:lnTo>
                    <a:pt x="489" y="256"/>
                  </a:lnTo>
                  <a:lnTo>
                    <a:pt x="490" y="255"/>
                  </a:lnTo>
                  <a:lnTo>
                    <a:pt x="490" y="254"/>
                  </a:lnTo>
                  <a:lnTo>
                    <a:pt x="491" y="251"/>
                  </a:lnTo>
                  <a:lnTo>
                    <a:pt x="492" y="249"/>
                  </a:lnTo>
                  <a:lnTo>
                    <a:pt x="492" y="249"/>
                  </a:lnTo>
                  <a:lnTo>
                    <a:pt x="492" y="248"/>
                  </a:lnTo>
                  <a:lnTo>
                    <a:pt x="493" y="248"/>
                  </a:lnTo>
                  <a:lnTo>
                    <a:pt x="493" y="247"/>
                  </a:lnTo>
                  <a:lnTo>
                    <a:pt x="494" y="247"/>
                  </a:lnTo>
                  <a:lnTo>
                    <a:pt x="495" y="247"/>
                  </a:lnTo>
                  <a:lnTo>
                    <a:pt x="495" y="247"/>
                  </a:lnTo>
                  <a:lnTo>
                    <a:pt x="496" y="247"/>
                  </a:lnTo>
                  <a:lnTo>
                    <a:pt x="497" y="247"/>
                  </a:lnTo>
                  <a:lnTo>
                    <a:pt x="498" y="248"/>
                  </a:lnTo>
                  <a:lnTo>
                    <a:pt x="499" y="248"/>
                  </a:lnTo>
                  <a:lnTo>
                    <a:pt x="500" y="248"/>
                  </a:lnTo>
                  <a:lnTo>
                    <a:pt x="501" y="249"/>
                  </a:lnTo>
                  <a:lnTo>
                    <a:pt x="502" y="249"/>
                  </a:lnTo>
                  <a:lnTo>
                    <a:pt x="502" y="250"/>
                  </a:lnTo>
                  <a:lnTo>
                    <a:pt x="503" y="251"/>
                  </a:lnTo>
                  <a:lnTo>
                    <a:pt x="503" y="252"/>
                  </a:lnTo>
                  <a:lnTo>
                    <a:pt x="504" y="253"/>
                  </a:lnTo>
                  <a:lnTo>
                    <a:pt x="504" y="254"/>
                  </a:lnTo>
                  <a:lnTo>
                    <a:pt x="505" y="256"/>
                  </a:lnTo>
                  <a:lnTo>
                    <a:pt x="505" y="258"/>
                  </a:lnTo>
                  <a:lnTo>
                    <a:pt x="505" y="260"/>
                  </a:lnTo>
                  <a:lnTo>
                    <a:pt x="505" y="265"/>
                  </a:lnTo>
                  <a:lnTo>
                    <a:pt x="505" y="268"/>
                  </a:lnTo>
                  <a:lnTo>
                    <a:pt x="505" y="270"/>
                  </a:lnTo>
                  <a:lnTo>
                    <a:pt x="505" y="271"/>
                  </a:lnTo>
                  <a:lnTo>
                    <a:pt x="505" y="272"/>
                  </a:lnTo>
                  <a:lnTo>
                    <a:pt x="505" y="272"/>
                  </a:lnTo>
                  <a:lnTo>
                    <a:pt x="506" y="274"/>
                  </a:lnTo>
                  <a:lnTo>
                    <a:pt x="506" y="275"/>
                  </a:lnTo>
                  <a:lnTo>
                    <a:pt x="506" y="276"/>
                  </a:lnTo>
                  <a:lnTo>
                    <a:pt x="507" y="276"/>
                  </a:lnTo>
                  <a:lnTo>
                    <a:pt x="508" y="277"/>
                  </a:lnTo>
                  <a:lnTo>
                    <a:pt x="508" y="278"/>
                  </a:lnTo>
                  <a:lnTo>
                    <a:pt x="509" y="279"/>
                  </a:lnTo>
                  <a:lnTo>
                    <a:pt x="510" y="280"/>
                  </a:lnTo>
                  <a:lnTo>
                    <a:pt x="512" y="282"/>
                  </a:lnTo>
                  <a:lnTo>
                    <a:pt x="513" y="283"/>
                  </a:lnTo>
                  <a:lnTo>
                    <a:pt x="514" y="284"/>
                  </a:lnTo>
                  <a:lnTo>
                    <a:pt x="514" y="284"/>
                  </a:lnTo>
                  <a:lnTo>
                    <a:pt x="514" y="285"/>
                  </a:lnTo>
                  <a:lnTo>
                    <a:pt x="515" y="285"/>
                  </a:lnTo>
                  <a:lnTo>
                    <a:pt x="515" y="286"/>
                  </a:lnTo>
                  <a:lnTo>
                    <a:pt x="515" y="287"/>
                  </a:lnTo>
                  <a:lnTo>
                    <a:pt x="514" y="288"/>
                  </a:lnTo>
                  <a:lnTo>
                    <a:pt x="514" y="289"/>
                  </a:lnTo>
                  <a:lnTo>
                    <a:pt x="512" y="292"/>
                  </a:lnTo>
                  <a:lnTo>
                    <a:pt x="511" y="296"/>
                  </a:lnTo>
                  <a:lnTo>
                    <a:pt x="509" y="300"/>
                  </a:lnTo>
                  <a:lnTo>
                    <a:pt x="509" y="301"/>
                  </a:lnTo>
                  <a:lnTo>
                    <a:pt x="508" y="302"/>
                  </a:lnTo>
                  <a:lnTo>
                    <a:pt x="508" y="304"/>
                  </a:lnTo>
                  <a:lnTo>
                    <a:pt x="508" y="306"/>
                  </a:lnTo>
                  <a:lnTo>
                    <a:pt x="508" y="308"/>
                  </a:lnTo>
                  <a:lnTo>
                    <a:pt x="509" y="310"/>
                  </a:lnTo>
                  <a:lnTo>
                    <a:pt x="509" y="312"/>
                  </a:lnTo>
                  <a:lnTo>
                    <a:pt x="511" y="315"/>
                  </a:lnTo>
                  <a:lnTo>
                    <a:pt x="511" y="317"/>
                  </a:lnTo>
                  <a:lnTo>
                    <a:pt x="512" y="319"/>
                  </a:lnTo>
                  <a:lnTo>
                    <a:pt x="513" y="321"/>
                  </a:lnTo>
                  <a:lnTo>
                    <a:pt x="515" y="325"/>
                  </a:lnTo>
                  <a:lnTo>
                    <a:pt x="517" y="330"/>
                  </a:lnTo>
                  <a:lnTo>
                    <a:pt x="519" y="336"/>
                  </a:lnTo>
                  <a:lnTo>
                    <a:pt x="524" y="345"/>
                  </a:lnTo>
                  <a:lnTo>
                    <a:pt x="527" y="353"/>
                  </a:lnTo>
                  <a:lnTo>
                    <a:pt x="529" y="358"/>
                  </a:lnTo>
                  <a:lnTo>
                    <a:pt x="530" y="360"/>
                  </a:lnTo>
                  <a:lnTo>
                    <a:pt x="531" y="361"/>
                  </a:lnTo>
                  <a:lnTo>
                    <a:pt x="531" y="363"/>
                  </a:lnTo>
                  <a:lnTo>
                    <a:pt x="533" y="369"/>
                  </a:lnTo>
                  <a:lnTo>
                    <a:pt x="534" y="371"/>
                  </a:lnTo>
                  <a:lnTo>
                    <a:pt x="534" y="373"/>
                  </a:lnTo>
                  <a:lnTo>
                    <a:pt x="535" y="374"/>
                  </a:lnTo>
                  <a:lnTo>
                    <a:pt x="535" y="375"/>
                  </a:lnTo>
                  <a:lnTo>
                    <a:pt x="536" y="376"/>
                  </a:lnTo>
                  <a:lnTo>
                    <a:pt x="537" y="377"/>
                  </a:lnTo>
                  <a:lnTo>
                    <a:pt x="538" y="378"/>
                  </a:lnTo>
                  <a:lnTo>
                    <a:pt x="538" y="379"/>
                  </a:lnTo>
                  <a:lnTo>
                    <a:pt x="539" y="380"/>
                  </a:lnTo>
                  <a:lnTo>
                    <a:pt x="541" y="380"/>
                  </a:lnTo>
                  <a:lnTo>
                    <a:pt x="542" y="381"/>
                  </a:lnTo>
                  <a:lnTo>
                    <a:pt x="543" y="382"/>
                  </a:lnTo>
                  <a:lnTo>
                    <a:pt x="544" y="382"/>
                  </a:lnTo>
                  <a:lnTo>
                    <a:pt x="546" y="383"/>
                  </a:lnTo>
                  <a:lnTo>
                    <a:pt x="552" y="385"/>
                  </a:lnTo>
                  <a:lnTo>
                    <a:pt x="554" y="385"/>
                  </a:lnTo>
                  <a:lnTo>
                    <a:pt x="559" y="386"/>
                  </a:lnTo>
                  <a:lnTo>
                    <a:pt x="561" y="386"/>
                  </a:lnTo>
                  <a:lnTo>
                    <a:pt x="562" y="386"/>
                  </a:lnTo>
                  <a:lnTo>
                    <a:pt x="563" y="387"/>
                  </a:lnTo>
                  <a:lnTo>
                    <a:pt x="565" y="388"/>
                  </a:lnTo>
                  <a:lnTo>
                    <a:pt x="567" y="388"/>
                  </a:lnTo>
                  <a:lnTo>
                    <a:pt x="568" y="390"/>
                  </a:lnTo>
                  <a:lnTo>
                    <a:pt x="570" y="392"/>
                  </a:lnTo>
                  <a:lnTo>
                    <a:pt x="573" y="395"/>
                  </a:lnTo>
                  <a:lnTo>
                    <a:pt x="574" y="396"/>
                  </a:lnTo>
                  <a:lnTo>
                    <a:pt x="575" y="397"/>
                  </a:lnTo>
                  <a:lnTo>
                    <a:pt x="576" y="397"/>
                  </a:lnTo>
                  <a:lnTo>
                    <a:pt x="578" y="398"/>
                  </a:lnTo>
                  <a:lnTo>
                    <a:pt x="580" y="399"/>
                  </a:lnTo>
                  <a:lnTo>
                    <a:pt x="582" y="399"/>
                  </a:lnTo>
                  <a:lnTo>
                    <a:pt x="583" y="400"/>
                  </a:lnTo>
                  <a:lnTo>
                    <a:pt x="585" y="400"/>
                  </a:lnTo>
                  <a:lnTo>
                    <a:pt x="586" y="400"/>
                  </a:lnTo>
                  <a:lnTo>
                    <a:pt x="587" y="400"/>
                  </a:lnTo>
                  <a:lnTo>
                    <a:pt x="588" y="400"/>
                  </a:lnTo>
                  <a:lnTo>
                    <a:pt x="592" y="399"/>
                  </a:lnTo>
                  <a:lnTo>
                    <a:pt x="595" y="399"/>
                  </a:lnTo>
                  <a:lnTo>
                    <a:pt x="597" y="399"/>
                  </a:lnTo>
                  <a:lnTo>
                    <a:pt x="598" y="399"/>
                  </a:lnTo>
                  <a:lnTo>
                    <a:pt x="599" y="399"/>
                  </a:lnTo>
                  <a:lnTo>
                    <a:pt x="600" y="399"/>
                  </a:lnTo>
                  <a:lnTo>
                    <a:pt x="602" y="400"/>
                  </a:lnTo>
                  <a:lnTo>
                    <a:pt x="604" y="400"/>
                  </a:lnTo>
                  <a:lnTo>
                    <a:pt x="605" y="401"/>
                  </a:lnTo>
                  <a:lnTo>
                    <a:pt x="606" y="402"/>
                  </a:lnTo>
                  <a:lnTo>
                    <a:pt x="607" y="403"/>
                  </a:lnTo>
                  <a:lnTo>
                    <a:pt x="608" y="403"/>
                  </a:lnTo>
                  <a:lnTo>
                    <a:pt x="609" y="404"/>
                  </a:lnTo>
                  <a:lnTo>
                    <a:pt x="610" y="405"/>
                  </a:lnTo>
                  <a:lnTo>
                    <a:pt x="610" y="407"/>
                  </a:lnTo>
                  <a:lnTo>
                    <a:pt x="610" y="408"/>
                  </a:lnTo>
                  <a:lnTo>
                    <a:pt x="611" y="410"/>
                  </a:lnTo>
                  <a:lnTo>
                    <a:pt x="612" y="413"/>
                  </a:lnTo>
                  <a:lnTo>
                    <a:pt x="613" y="419"/>
                  </a:lnTo>
                  <a:lnTo>
                    <a:pt x="615" y="427"/>
                  </a:lnTo>
                  <a:lnTo>
                    <a:pt x="619" y="439"/>
                  </a:lnTo>
                  <a:lnTo>
                    <a:pt x="621" y="447"/>
                  </a:lnTo>
                  <a:lnTo>
                    <a:pt x="621" y="449"/>
                  </a:lnTo>
                  <a:lnTo>
                    <a:pt x="622" y="450"/>
                  </a:lnTo>
                  <a:lnTo>
                    <a:pt x="623" y="452"/>
                  </a:lnTo>
                  <a:lnTo>
                    <a:pt x="624" y="455"/>
                  </a:lnTo>
                  <a:lnTo>
                    <a:pt x="625" y="456"/>
                  </a:lnTo>
                  <a:lnTo>
                    <a:pt x="625" y="458"/>
                  </a:lnTo>
                  <a:lnTo>
                    <a:pt x="626" y="464"/>
                  </a:lnTo>
                  <a:lnTo>
                    <a:pt x="627" y="466"/>
                  </a:lnTo>
                  <a:lnTo>
                    <a:pt x="627" y="468"/>
                  </a:lnTo>
                  <a:lnTo>
                    <a:pt x="628" y="471"/>
                  </a:lnTo>
                  <a:lnTo>
                    <a:pt x="629" y="474"/>
                  </a:lnTo>
                  <a:lnTo>
                    <a:pt x="630" y="475"/>
                  </a:lnTo>
                  <a:lnTo>
                    <a:pt x="632" y="479"/>
                  </a:lnTo>
                  <a:lnTo>
                    <a:pt x="634" y="482"/>
                  </a:lnTo>
                  <a:lnTo>
                    <a:pt x="634" y="484"/>
                  </a:lnTo>
                  <a:lnTo>
                    <a:pt x="635" y="485"/>
                  </a:lnTo>
                  <a:lnTo>
                    <a:pt x="635" y="487"/>
                  </a:lnTo>
                  <a:lnTo>
                    <a:pt x="635" y="488"/>
                  </a:lnTo>
                  <a:lnTo>
                    <a:pt x="635" y="490"/>
                  </a:lnTo>
                  <a:lnTo>
                    <a:pt x="635" y="491"/>
                  </a:lnTo>
                  <a:lnTo>
                    <a:pt x="634" y="492"/>
                  </a:lnTo>
                  <a:lnTo>
                    <a:pt x="633" y="496"/>
                  </a:lnTo>
                  <a:lnTo>
                    <a:pt x="632" y="499"/>
                  </a:lnTo>
                  <a:lnTo>
                    <a:pt x="631" y="502"/>
                  </a:lnTo>
                  <a:lnTo>
                    <a:pt x="631" y="503"/>
                  </a:lnTo>
                  <a:lnTo>
                    <a:pt x="631" y="504"/>
                  </a:lnTo>
                  <a:lnTo>
                    <a:pt x="630" y="504"/>
                  </a:lnTo>
                  <a:lnTo>
                    <a:pt x="629" y="505"/>
                  </a:lnTo>
                  <a:lnTo>
                    <a:pt x="629" y="505"/>
                  </a:lnTo>
                  <a:lnTo>
                    <a:pt x="628" y="506"/>
                  </a:lnTo>
                  <a:lnTo>
                    <a:pt x="626" y="506"/>
                  </a:lnTo>
                  <a:lnTo>
                    <a:pt x="622" y="508"/>
                  </a:lnTo>
                  <a:lnTo>
                    <a:pt x="620" y="508"/>
                  </a:lnTo>
                  <a:lnTo>
                    <a:pt x="618" y="509"/>
                  </a:lnTo>
                  <a:lnTo>
                    <a:pt x="616" y="510"/>
                  </a:lnTo>
                  <a:lnTo>
                    <a:pt x="611" y="513"/>
                  </a:lnTo>
                  <a:lnTo>
                    <a:pt x="608" y="514"/>
                  </a:lnTo>
                  <a:lnTo>
                    <a:pt x="605" y="516"/>
                  </a:lnTo>
                  <a:lnTo>
                    <a:pt x="600" y="520"/>
                  </a:lnTo>
                  <a:lnTo>
                    <a:pt x="598" y="521"/>
                  </a:lnTo>
                  <a:lnTo>
                    <a:pt x="596" y="522"/>
                  </a:lnTo>
                  <a:lnTo>
                    <a:pt x="594" y="522"/>
                  </a:lnTo>
                  <a:lnTo>
                    <a:pt x="593" y="523"/>
                  </a:lnTo>
                  <a:lnTo>
                    <a:pt x="592" y="523"/>
                  </a:lnTo>
                  <a:lnTo>
                    <a:pt x="590" y="523"/>
                  </a:lnTo>
                  <a:lnTo>
                    <a:pt x="589" y="523"/>
                  </a:lnTo>
                  <a:lnTo>
                    <a:pt x="588" y="523"/>
                  </a:lnTo>
                  <a:lnTo>
                    <a:pt x="587" y="523"/>
                  </a:lnTo>
                  <a:lnTo>
                    <a:pt x="584" y="522"/>
                  </a:lnTo>
                  <a:lnTo>
                    <a:pt x="579" y="521"/>
                  </a:lnTo>
                  <a:lnTo>
                    <a:pt x="577" y="520"/>
                  </a:lnTo>
                  <a:lnTo>
                    <a:pt x="575" y="520"/>
                  </a:lnTo>
                  <a:lnTo>
                    <a:pt x="573" y="519"/>
                  </a:lnTo>
                  <a:lnTo>
                    <a:pt x="569" y="519"/>
                  </a:lnTo>
                  <a:lnTo>
                    <a:pt x="564" y="518"/>
                  </a:lnTo>
                  <a:lnTo>
                    <a:pt x="562" y="518"/>
                  </a:lnTo>
                  <a:lnTo>
                    <a:pt x="560" y="518"/>
                  </a:lnTo>
                  <a:lnTo>
                    <a:pt x="557" y="518"/>
                  </a:lnTo>
                  <a:lnTo>
                    <a:pt x="552" y="519"/>
                  </a:lnTo>
                  <a:lnTo>
                    <a:pt x="544" y="521"/>
                  </a:lnTo>
                  <a:lnTo>
                    <a:pt x="542" y="521"/>
                  </a:lnTo>
                  <a:lnTo>
                    <a:pt x="539" y="522"/>
                  </a:lnTo>
                  <a:lnTo>
                    <a:pt x="537" y="522"/>
                  </a:lnTo>
                  <a:lnTo>
                    <a:pt x="536" y="522"/>
                  </a:lnTo>
                  <a:lnTo>
                    <a:pt x="534" y="521"/>
                  </a:lnTo>
                  <a:lnTo>
                    <a:pt x="533" y="521"/>
                  </a:lnTo>
                  <a:lnTo>
                    <a:pt x="532" y="521"/>
                  </a:lnTo>
                  <a:lnTo>
                    <a:pt x="531" y="520"/>
                  </a:lnTo>
                  <a:lnTo>
                    <a:pt x="528" y="519"/>
                  </a:lnTo>
                  <a:lnTo>
                    <a:pt x="526" y="518"/>
                  </a:lnTo>
                  <a:lnTo>
                    <a:pt x="525" y="518"/>
                  </a:lnTo>
                  <a:lnTo>
                    <a:pt x="523" y="518"/>
                  </a:lnTo>
                  <a:lnTo>
                    <a:pt x="522" y="518"/>
                  </a:lnTo>
                  <a:lnTo>
                    <a:pt x="521" y="518"/>
                  </a:lnTo>
                  <a:lnTo>
                    <a:pt x="519" y="518"/>
                  </a:lnTo>
                  <a:lnTo>
                    <a:pt x="517" y="518"/>
                  </a:lnTo>
                  <a:lnTo>
                    <a:pt x="516" y="519"/>
                  </a:lnTo>
                  <a:lnTo>
                    <a:pt x="515" y="519"/>
                  </a:lnTo>
                  <a:lnTo>
                    <a:pt x="514" y="519"/>
                  </a:lnTo>
                  <a:lnTo>
                    <a:pt x="513" y="520"/>
                  </a:lnTo>
                  <a:lnTo>
                    <a:pt x="511" y="521"/>
                  </a:lnTo>
                  <a:lnTo>
                    <a:pt x="510" y="521"/>
                  </a:lnTo>
                  <a:lnTo>
                    <a:pt x="509" y="522"/>
                  </a:lnTo>
                  <a:lnTo>
                    <a:pt x="507" y="523"/>
                  </a:lnTo>
                  <a:lnTo>
                    <a:pt x="507" y="524"/>
                  </a:lnTo>
                  <a:lnTo>
                    <a:pt x="506" y="526"/>
                  </a:lnTo>
                  <a:lnTo>
                    <a:pt x="505" y="527"/>
                  </a:lnTo>
                  <a:lnTo>
                    <a:pt x="504" y="528"/>
                  </a:lnTo>
                  <a:lnTo>
                    <a:pt x="504" y="529"/>
                  </a:lnTo>
                  <a:lnTo>
                    <a:pt x="504" y="530"/>
                  </a:lnTo>
                  <a:lnTo>
                    <a:pt x="504" y="531"/>
                  </a:lnTo>
                  <a:lnTo>
                    <a:pt x="503" y="532"/>
                  </a:lnTo>
                  <a:lnTo>
                    <a:pt x="503" y="534"/>
                  </a:lnTo>
                  <a:lnTo>
                    <a:pt x="503" y="538"/>
                  </a:lnTo>
                  <a:lnTo>
                    <a:pt x="504" y="540"/>
                  </a:lnTo>
                  <a:lnTo>
                    <a:pt x="503" y="541"/>
                  </a:lnTo>
                  <a:lnTo>
                    <a:pt x="503" y="542"/>
                  </a:lnTo>
                  <a:lnTo>
                    <a:pt x="503" y="544"/>
                  </a:lnTo>
                  <a:lnTo>
                    <a:pt x="502" y="545"/>
                  </a:lnTo>
                  <a:lnTo>
                    <a:pt x="502" y="546"/>
                  </a:lnTo>
                  <a:lnTo>
                    <a:pt x="501" y="548"/>
                  </a:lnTo>
                  <a:lnTo>
                    <a:pt x="499" y="551"/>
                  </a:lnTo>
                  <a:lnTo>
                    <a:pt x="496" y="555"/>
                  </a:lnTo>
                  <a:lnTo>
                    <a:pt x="494" y="557"/>
                  </a:lnTo>
                  <a:lnTo>
                    <a:pt x="490" y="562"/>
                  </a:lnTo>
                  <a:lnTo>
                    <a:pt x="486" y="567"/>
                  </a:lnTo>
                  <a:lnTo>
                    <a:pt x="485" y="568"/>
                  </a:lnTo>
                  <a:lnTo>
                    <a:pt x="484" y="571"/>
                  </a:lnTo>
                  <a:lnTo>
                    <a:pt x="481" y="575"/>
                  </a:lnTo>
                  <a:lnTo>
                    <a:pt x="477" y="581"/>
                  </a:lnTo>
                  <a:lnTo>
                    <a:pt x="477" y="582"/>
                  </a:lnTo>
                  <a:lnTo>
                    <a:pt x="475" y="584"/>
                  </a:lnTo>
                  <a:lnTo>
                    <a:pt x="474" y="585"/>
                  </a:lnTo>
                  <a:lnTo>
                    <a:pt x="473" y="587"/>
                  </a:lnTo>
                  <a:lnTo>
                    <a:pt x="471" y="588"/>
                  </a:lnTo>
                  <a:lnTo>
                    <a:pt x="470" y="589"/>
                  </a:lnTo>
                  <a:lnTo>
                    <a:pt x="468" y="590"/>
                  </a:lnTo>
                  <a:lnTo>
                    <a:pt x="466" y="591"/>
                  </a:lnTo>
                  <a:lnTo>
                    <a:pt x="465" y="592"/>
                  </a:lnTo>
                  <a:lnTo>
                    <a:pt x="463" y="592"/>
                  </a:lnTo>
                  <a:lnTo>
                    <a:pt x="462" y="593"/>
                  </a:lnTo>
                  <a:lnTo>
                    <a:pt x="460" y="593"/>
                  </a:lnTo>
                  <a:lnTo>
                    <a:pt x="459" y="593"/>
                  </a:lnTo>
                  <a:lnTo>
                    <a:pt x="457" y="593"/>
                  </a:lnTo>
                  <a:lnTo>
                    <a:pt x="455" y="593"/>
                  </a:lnTo>
                  <a:lnTo>
                    <a:pt x="454" y="593"/>
                  </a:lnTo>
                  <a:lnTo>
                    <a:pt x="448" y="593"/>
                  </a:lnTo>
                  <a:lnTo>
                    <a:pt x="448" y="593"/>
                  </a:lnTo>
                  <a:lnTo>
                    <a:pt x="448" y="593"/>
                  </a:lnTo>
                  <a:lnTo>
                    <a:pt x="447" y="593"/>
                  </a:lnTo>
                  <a:lnTo>
                    <a:pt x="447" y="593"/>
                  </a:lnTo>
                  <a:lnTo>
                    <a:pt x="445" y="592"/>
                  </a:lnTo>
                  <a:lnTo>
                    <a:pt x="444" y="592"/>
                  </a:lnTo>
                  <a:lnTo>
                    <a:pt x="442" y="591"/>
                  </a:lnTo>
                  <a:lnTo>
                    <a:pt x="441" y="590"/>
                  </a:lnTo>
                  <a:lnTo>
                    <a:pt x="439" y="589"/>
                  </a:lnTo>
                  <a:lnTo>
                    <a:pt x="438" y="588"/>
                  </a:lnTo>
                  <a:lnTo>
                    <a:pt x="437" y="587"/>
                  </a:lnTo>
                  <a:lnTo>
                    <a:pt x="437" y="586"/>
                  </a:lnTo>
                  <a:lnTo>
                    <a:pt x="436" y="585"/>
                  </a:lnTo>
                  <a:lnTo>
                    <a:pt x="435" y="584"/>
                  </a:lnTo>
                  <a:lnTo>
                    <a:pt x="435" y="583"/>
                  </a:lnTo>
                  <a:lnTo>
                    <a:pt x="434" y="581"/>
                  </a:lnTo>
                  <a:lnTo>
                    <a:pt x="432" y="575"/>
                  </a:lnTo>
                  <a:lnTo>
                    <a:pt x="431" y="574"/>
                  </a:lnTo>
                  <a:lnTo>
                    <a:pt x="430" y="573"/>
                  </a:lnTo>
                  <a:lnTo>
                    <a:pt x="430" y="572"/>
                  </a:lnTo>
                  <a:lnTo>
                    <a:pt x="429" y="571"/>
                  </a:lnTo>
                  <a:lnTo>
                    <a:pt x="426" y="567"/>
                  </a:lnTo>
                  <a:lnTo>
                    <a:pt x="425" y="565"/>
                  </a:lnTo>
                  <a:lnTo>
                    <a:pt x="424" y="565"/>
                  </a:lnTo>
                  <a:lnTo>
                    <a:pt x="423" y="564"/>
                  </a:lnTo>
                  <a:lnTo>
                    <a:pt x="421" y="562"/>
                  </a:lnTo>
                  <a:lnTo>
                    <a:pt x="414" y="557"/>
                  </a:lnTo>
                  <a:lnTo>
                    <a:pt x="412" y="556"/>
                  </a:lnTo>
                  <a:lnTo>
                    <a:pt x="411" y="555"/>
                  </a:lnTo>
                  <a:lnTo>
                    <a:pt x="410" y="554"/>
                  </a:lnTo>
                  <a:lnTo>
                    <a:pt x="409" y="552"/>
                  </a:lnTo>
                  <a:lnTo>
                    <a:pt x="408" y="551"/>
                  </a:lnTo>
                  <a:lnTo>
                    <a:pt x="407" y="549"/>
                  </a:lnTo>
                  <a:lnTo>
                    <a:pt x="405" y="547"/>
                  </a:lnTo>
                  <a:lnTo>
                    <a:pt x="402" y="542"/>
                  </a:lnTo>
                  <a:lnTo>
                    <a:pt x="402" y="541"/>
                  </a:lnTo>
                  <a:lnTo>
                    <a:pt x="401" y="539"/>
                  </a:lnTo>
                  <a:lnTo>
                    <a:pt x="400" y="538"/>
                  </a:lnTo>
                  <a:lnTo>
                    <a:pt x="399" y="537"/>
                  </a:lnTo>
                  <a:lnTo>
                    <a:pt x="398" y="536"/>
                  </a:lnTo>
                  <a:lnTo>
                    <a:pt x="396" y="536"/>
                  </a:lnTo>
                  <a:lnTo>
                    <a:pt x="394" y="535"/>
                  </a:lnTo>
                  <a:lnTo>
                    <a:pt x="393" y="535"/>
                  </a:lnTo>
                  <a:lnTo>
                    <a:pt x="392" y="535"/>
                  </a:lnTo>
                  <a:lnTo>
                    <a:pt x="390" y="535"/>
                  </a:lnTo>
                  <a:lnTo>
                    <a:pt x="390" y="535"/>
                  </a:lnTo>
                  <a:lnTo>
                    <a:pt x="388" y="535"/>
                  </a:lnTo>
                  <a:lnTo>
                    <a:pt x="383" y="536"/>
                  </a:lnTo>
                  <a:lnTo>
                    <a:pt x="382" y="536"/>
                  </a:lnTo>
                  <a:lnTo>
                    <a:pt x="380" y="537"/>
                  </a:lnTo>
                  <a:lnTo>
                    <a:pt x="379" y="537"/>
                  </a:lnTo>
                  <a:lnTo>
                    <a:pt x="378" y="537"/>
                  </a:lnTo>
                  <a:lnTo>
                    <a:pt x="376" y="537"/>
                  </a:lnTo>
                  <a:lnTo>
                    <a:pt x="372" y="536"/>
                  </a:lnTo>
                  <a:lnTo>
                    <a:pt x="370" y="536"/>
                  </a:lnTo>
                  <a:lnTo>
                    <a:pt x="362" y="534"/>
                  </a:lnTo>
                  <a:lnTo>
                    <a:pt x="360" y="534"/>
                  </a:lnTo>
                  <a:lnTo>
                    <a:pt x="359" y="533"/>
                  </a:lnTo>
                  <a:lnTo>
                    <a:pt x="357" y="532"/>
                  </a:lnTo>
                  <a:lnTo>
                    <a:pt x="355" y="532"/>
                  </a:lnTo>
                  <a:lnTo>
                    <a:pt x="354" y="531"/>
                  </a:lnTo>
                  <a:lnTo>
                    <a:pt x="352" y="530"/>
                  </a:lnTo>
                  <a:lnTo>
                    <a:pt x="347" y="526"/>
                  </a:lnTo>
                  <a:lnTo>
                    <a:pt x="345" y="525"/>
                  </a:lnTo>
                  <a:lnTo>
                    <a:pt x="344" y="524"/>
                  </a:lnTo>
                  <a:lnTo>
                    <a:pt x="342" y="523"/>
                  </a:lnTo>
                  <a:lnTo>
                    <a:pt x="341" y="522"/>
                  </a:lnTo>
                  <a:lnTo>
                    <a:pt x="339" y="522"/>
                  </a:lnTo>
                  <a:lnTo>
                    <a:pt x="337" y="522"/>
                  </a:lnTo>
                  <a:lnTo>
                    <a:pt x="333" y="522"/>
                  </a:lnTo>
                  <a:lnTo>
                    <a:pt x="331" y="521"/>
                  </a:lnTo>
                  <a:lnTo>
                    <a:pt x="330" y="521"/>
                  </a:lnTo>
                  <a:lnTo>
                    <a:pt x="325" y="520"/>
                  </a:lnTo>
                  <a:lnTo>
                    <a:pt x="324" y="520"/>
                  </a:lnTo>
                  <a:lnTo>
                    <a:pt x="323" y="519"/>
                  </a:lnTo>
                  <a:lnTo>
                    <a:pt x="320" y="519"/>
                  </a:lnTo>
                  <a:lnTo>
                    <a:pt x="315" y="519"/>
                  </a:lnTo>
                  <a:lnTo>
                    <a:pt x="311" y="520"/>
                  </a:lnTo>
                  <a:lnTo>
                    <a:pt x="307" y="520"/>
                  </a:lnTo>
                  <a:lnTo>
                    <a:pt x="301" y="521"/>
                  </a:lnTo>
                  <a:lnTo>
                    <a:pt x="298" y="522"/>
                  </a:lnTo>
                  <a:lnTo>
                    <a:pt x="293" y="524"/>
                  </a:lnTo>
                  <a:lnTo>
                    <a:pt x="283" y="527"/>
                  </a:lnTo>
                  <a:lnTo>
                    <a:pt x="280" y="527"/>
                  </a:lnTo>
                  <a:lnTo>
                    <a:pt x="278" y="528"/>
                  </a:lnTo>
                  <a:lnTo>
                    <a:pt x="277" y="528"/>
                  </a:lnTo>
                  <a:lnTo>
                    <a:pt x="276" y="528"/>
                  </a:lnTo>
                  <a:lnTo>
                    <a:pt x="274" y="528"/>
                  </a:lnTo>
                  <a:lnTo>
                    <a:pt x="273" y="527"/>
                  </a:lnTo>
                  <a:lnTo>
                    <a:pt x="272" y="527"/>
                  </a:lnTo>
                  <a:lnTo>
                    <a:pt x="271" y="526"/>
                  </a:lnTo>
                  <a:lnTo>
                    <a:pt x="271" y="526"/>
                  </a:lnTo>
                  <a:lnTo>
                    <a:pt x="270" y="525"/>
                  </a:lnTo>
                  <a:lnTo>
                    <a:pt x="269" y="524"/>
                  </a:lnTo>
                  <a:lnTo>
                    <a:pt x="269" y="523"/>
                  </a:lnTo>
                  <a:lnTo>
                    <a:pt x="266" y="519"/>
                  </a:lnTo>
                  <a:lnTo>
                    <a:pt x="266" y="518"/>
                  </a:lnTo>
                  <a:lnTo>
                    <a:pt x="265" y="517"/>
                  </a:lnTo>
                  <a:lnTo>
                    <a:pt x="264" y="516"/>
                  </a:lnTo>
                  <a:lnTo>
                    <a:pt x="262" y="514"/>
                  </a:lnTo>
                  <a:lnTo>
                    <a:pt x="261" y="513"/>
                  </a:lnTo>
                  <a:lnTo>
                    <a:pt x="259" y="512"/>
                  </a:lnTo>
                  <a:lnTo>
                    <a:pt x="257" y="511"/>
                  </a:lnTo>
                  <a:lnTo>
                    <a:pt x="255" y="510"/>
                  </a:lnTo>
                  <a:lnTo>
                    <a:pt x="253" y="510"/>
                  </a:lnTo>
                  <a:lnTo>
                    <a:pt x="251" y="509"/>
                  </a:lnTo>
                  <a:lnTo>
                    <a:pt x="248" y="508"/>
                  </a:lnTo>
                  <a:lnTo>
                    <a:pt x="246" y="508"/>
                  </a:lnTo>
                  <a:lnTo>
                    <a:pt x="244" y="508"/>
                  </a:lnTo>
                  <a:lnTo>
                    <a:pt x="243" y="508"/>
                  </a:lnTo>
                  <a:lnTo>
                    <a:pt x="243" y="508"/>
                  </a:lnTo>
                  <a:lnTo>
                    <a:pt x="242" y="508"/>
                  </a:lnTo>
                  <a:lnTo>
                    <a:pt x="242" y="508"/>
                  </a:lnTo>
                  <a:lnTo>
                    <a:pt x="240" y="509"/>
                  </a:lnTo>
                  <a:lnTo>
                    <a:pt x="239" y="509"/>
                  </a:lnTo>
                  <a:lnTo>
                    <a:pt x="237" y="509"/>
                  </a:lnTo>
                  <a:lnTo>
                    <a:pt x="237" y="509"/>
                  </a:lnTo>
                  <a:lnTo>
                    <a:pt x="236" y="509"/>
                  </a:lnTo>
                  <a:lnTo>
                    <a:pt x="235" y="508"/>
                  </a:lnTo>
                  <a:lnTo>
                    <a:pt x="234" y="505"/>
                  </a:lnTo>
                  <a:lnTo>
                    <a:pt x="232" y="500"/>
                  </a:lnTo>
                  <a:lnTo>
                    <a:pt x="231" y="498"/>
                  </a:lnTo>
                  <a:lnTo>
                    <a:pt x="230" y="496"/>
                  </a:lnTo>
                  <a:lnTo>
                    <a:pt x="228" y="495"/>
                  </a:lnTo>
                  <a:lnTo>
                    <a:pt x="228" y="494"/>
                  </a:lnTo>
                  <a:lnTo>
                    <a:pt x="227" y="494"/>
                  </a:lnTo>
                  <a:lnTo>
                    <a:pt x="227" y="494"/>
                  </a:lnTo>
                  <a:lnTo>
                    <a:pt x="226" y="494"/>
                  </a:lnTo>
                  <a:lnTo>
                    <a:pt x="226" y="494"/>
                  </a:lnTo>
                  <a:lnTo>
                    <a:pt x="225" y="494"/>
                  </a:lnTo>
                  <a:lnTo>
                    <a:pt x="224" y="494"/>
                  </a:lnTo>
                  <a:lnTo>
                    <a:pt x="222" y="494"/>
                  </a:lnTo>
                  <a:lnTo>
                    <a:pt x="221" y="494"/>
                  </a:lnTo>
                  <a:lnTo>
                    <a:pt x="220" y="495"/>
                  </a:lnTo>
                  <a:lnTo>
                    <a:pt x="219" y="496"/>
                  </a:lnTo>
                  <a:lnTo>
                    <a:pt x="217" y="497"/>
                  </a:lnTo>
                  <a:lnTo>
                    <a:pt x="214" y="500"/>
                  </a:lnTo>
                  <a:lnTo>
                    <a:pt x="213" y="500"/>
                  </a:lnTo>
                  <a:lnTo>
                    <a:pt x="213" y="501"/>
                  </a:lnTo>
                  <a:lnTo>
                    <a:pt x="212" y="501"/>
                  </a:lnTo>
                  <a:lnTo>
                    <a:pt x="211" y="501"/>
                  </a:lnTo>
                  <a:lnTo>
                    <a:pt x="211" y="500"/>
                  </a:lnTo>
                  <a:lnTo>
                    <a:pt x="210" y="500"/>
                  </a:lnTo>
                  <a:lnTo>
                    <a:pt x="209" y="499"/>
                  </a:lnTo>
                  <a:lnTo>
                    <a:pt x="209" y="498"/>
                  </a:lnTo>
                  <a:lnTo>
                    <a:pt x="208" y="497"/>
                  </a:lnTo>
                  <a:lnTo>
                    <a:pt x="208" y="495"/>
                  </a:lnTo>
                  <a:lnTo>
                    <a:pt x="208" y="494"/>
                  </a:lnTo>
                  <a:lnTo>
                    <a:pt x="208" y="494"/>
                  </a:lnTo>
                  <a:lnTo>
                    <a:pt x="208" y="493"/>
                  </a:lnTo>
                  <a:lnTo>
                    <a:pt x="208" y="491"/>
                  </a:lnTo>
                  <a:lnTo>
                    <a:pt x="209" y="490"/>
                  </a:lnTo>
                  <a:lnTo>
                    <a:pt x="210" y="488"/>
                  </a:lnTo>
                  <a:lnTo>
                    <a:pt x="210" y="487"/>
                  </a:lnTo>
                  <a:lnTo>
                    <a:pt x="210" y="486"/>
                  </a:lnTo>
                  <a:lnTo>
                    <a:pt x="210" y="485"/>
                  </a:lnTo>
                  <a:lnTo>
                    <a:pt x="210" y="485"/>
                  </a:lnTo>
                  <a:lnTo>
                    <a:pt x="210" y="484"/>
                  </a:lnTo>
                  <a:lnTo>
                    <a:pt x="210" y="482"/>
                  </a:lnTo>
                  <a:lnTo>
                    <a:pt x="209" y="481"/>
                  </a:lnTo>
                  <a:lnTo>
                    <a:pt x="207" y="477"/>
                  </a:lnTo>
                  <a:lnTo>
                    <a:pt x="205" y="474"/>
                  </a:lnTo>
                  <a:lnTo>
                    <a:pt x="203" y="471"/>
                  </a:lnTo>
                  <a:lnTo>
                    <a:pt x="200" y="468"/>
                  </a:lnTo>
                  <a:lnTo>
                    <a:pt x="199" y="466"/>
                  </a:lnTo>
                  <a:lnTo>
                    <a:pt x="196" y="463"/>
                  </a:lnTo>
                  <a:lnTo>
                    <a:pt x="191" y="458"/>
                  </a:lnTo>
                  <a:lnTo>
                    <a:pt x="189" y="457"/>
                  </a:lnTo>
                  <a:lnTo>
                    <a:pt x="187" y="455"/>
                  </a:lnTo>
                  <a:lnTo>
                    <a:pt x="177" y="447"/>
                  </a:lnTo>
                  <a:lnTo>
                    <a:pt x="176" y="447"/>
                  </a:lnTo>
                  <a:lnTo>
                    <a:pt x="175" y="446"/>
                  </a:lnTo>
                  <a:lnTo>
                    <a:pt x="174" y="445"/>
                  </a:lnTo>
                  <a:lnTo>
                    <a:pt x="173" y="444"/>
                  </a:lnTo>
                  <a:lnTo>
                    <a:pt x="172" y="441"/>
                  </a:lnTo>
                  <a:lnTo>
                    <a:pt x="171" y="440"/>
                  </a:lnTo>
                  <a:lnTo>
                    <a:pt x="169" y="436"/>
                  </a:lnTo>
                  <a:lnTo>
                    <a:pt x="168" y="434"/>
                  </a:lnTo>
                  <a:lnTo>
                    <a:pt x="167" y="433"/>
                  </a:lnTo>
                  <a:lnTo>
                    <a:pt x="166" y="431"/>
                  </a:lnTo>
                  <a:lnTo>
                    <a:pt x="164" y="429"/>
                  </a:lnTo>
                  <a:lnTo>
                    <a:pt x="163" y="427"/>
                  </a:lnTo>
                  <a:lnTo>
                    <a:pt x="162" y="426"/>
                  </a:lnTo>
                  <a:lnTo>
                    <a:pt x="160" y="425"/>
                  </a:lnTo>
                  <a:lnTo>
                    <a:pt x="159" y="425"/>
                  </a:lnTo>
                  <a:lnTo>
                    <a:pt x="159" y="424"/>
                  </a:lnTo>
                  <a:lnTo>
                    <a:pt x="158" y="424"/>
                  </a:lnTo>
                  <a:lnTo>
                    <a:pt x="158" y="424"/>
                  </a:lnTo>
                  <a:lnTo>
                    <a:pt x="157" y="424"/>
                  </a:lnTo>
                  <a:lnTo>
                    <a:pt x="156" y="424"/>
                  </a:lnTo>
                  <a:lnTo>
                    <a:pt x="156" y="425"/>
                  </a:lnTo>
                  <a:lnTo>
                    <a:pt x="155" y="425"/>
                  </a:lnTo>
                  <a:lnTo>
                    <a:pt x="153" y="426"/>
                  </a:lnTo>
                  <a:lnTo>
                    <a:pt x="153" y="427"/>
                  </a:lnTo>
                  <a:lnTo>
                    <a:pt x="152" y="427"/>
                  </a:lnTo>
                  <a:lnTo>
                    <a:pt x="151" y="427"/>
                  </a:lnTo>
                  <a:lnTo>
                    <a:pt x="150" y="427"/>
                  </a:lnTo>
                  <a:lnTo>
                    <a:pt x="149" y="427"/>
                  </a:lnTo>
                  <a:lnTo>
                    <a:pt x="148" y="427"/>
                  </a:lnTo>
                  <a:lnTo>
                    <a:pt x="147" y="427"/>
                  </a:lnTo>
                  <a:lnTo>
                    <a:pt x="145" y="426"/>
                  </a:lnTo>
                  <a:lnTo>
                    <a:pt x="144" y="425"/>
                  </a:lnTo>
                  <a:lnTo>
                    <a:pt x="142" y="424"/>
                  </a:lnTo>
                  <a:lnTo>
                    <a:pt x="141" y="423"/>
                  </a:lnTo>
                  <a:lnTo>
                    <a:pt x="139" y="422"/>
                  </a:lnTo>
                  <a:lnTo>
                    <a:pt x="138" y="421"/>
                  </a:lnTo>
                  <a:lnTo>
                    <a:pt x="138" y="420"/>
                  </a:lnTo>
                  <a:lnTo>
                    <a:pt x="137" y="419"/>
                  </a:lnTo>
                  <a:lnTo>
                    <a:pt x="136" y="418"/>
                  </a:lnTo>
                  <a:lnTo>
                    <a:pt x="135" y="416"/>
                  </a:lnTo>
                  <a:lnTo>
                    <a:pt x="135" y="414"/>
                  </a:lnTo>
                  <a:lnTo>
                    <a:pt x="134" y="412"/>
                  </a:lnTo>
                  <a:lnTo>
                    <a:pt x="134" y="410"/>
                  </a:lnTo>
                  <a:lnTo>
                    <a:pt x="134" y="408"/>
                  </a:lnTo>
                  <a:lnTo>
                    <a:pt x="133" y="406"/>
                  </a:lnTo>
                  <a:lnTo>
                    <a:pt x="133" y="404"/>
                  </a:lnTo>
                  <a:lnTo>
                    <a:pt x="134" y="403"/>
                  </a:lnTo>
                  <a:lnTo>
                    <a:pt x="134" y="401"/>
                  </a:lnTo>
                  <a:lnTo>
                    <a:pt x="134" y="400"/>
                  </a:lnTo>
                  <a:lnTo>
                    <a:pt x="134" y="397"/>
                  </a:lnTo>
                  <a:lnTo>
                    <a:pt x="136" y="391"/>
                  </a:lnTo>
                  <a:lnTo>
                    <a:pt x="136" y="390"/>
                  </a:lnTo>
                  <a:lnTo>
                    <a:pt x="136" y="388"/>
                  </a:lnTo>
                  <a:lnTo>
                    <a:pt x="136" y="387"/>
                  </a:lnTo>
                  <a:lnTo>
                    <a:pt x="137" y="385"/>
                  </a:lnTo>
                  <a:lnTo>
                    <a:pt x="136" y="383"/>
                  </a:lnTo>
                  <a:lnTo>
                    <a:pt x="136" y="382"/>
                  </a:lnTo>
                  <a:lnTo>
                    <a:pt x="136" y="380"/>
                  </a:lnTo>
                  <a:lnTo>
                    <a:pt x="135" y="377"/>
                  </a:lnTo>
                  <a:lnTo>
                    <a:pt x="135" y="375"/>
                  </a:lnTo>
                  <a:lnTo>
                    <a:pt x="134" y="373"/>
                  </a:lnTo>
                  <a:lnTo>
                    <a:pt x="133" y="372"/>
                  </a:lnTo>
                  <a:lnTo>
                    <a:pt x="133" y="371"/>
                  </a:lnTo>
                  <a:lnTo>
                    <a:pt x="132" y="369"/>
                  </a:lnTo>
                  <a:lnTo>
                    <a:pt x="131" y="368"/>
                  </a:lnTo>
                  <a:lnTo>
                    <a:pt x="130" y="368"/>
                  </a:lnTo>
                  <a:lnTo>
                    <a:pt x="129" y="368"/>
                  </a:lnTo>
                  <a:lnTo>
                    <a:pt x="129" y="367"/>
                  </a:lnTo>
                  <a:lnTo>
                    <a:pt x="128" y="367"/>
                  </a:lnTo>
                  <a:lnTo>
                    <a:pt x="127" y="367"/>
                  </a:lnTo>
                  <a:lnTo>
                    <a:pt x="126" y="367"/>
                  </a:lnTo>
                  <a:lnTo>
                    <a:pt x="126" y="367"/>
                  </a:lnTo>
                  <a:lnTo>
                    <a:pt x="125" y="367"/>
                  </a:lnTo>
                  <a:lnTo>
                    <a:pt x="121" y="368"/>
                  </a:lnTo>
                  <a:lnTo>
                    <a:pt x="119" y="368"/>
                  </a:lnTo>
                  <a:lnTo>
                    <a:pt x="112" y="371"/>
                  </a:lnTo>
                  <a:lnTo>
                    <a:pt x="110" y="371"/>
                  </a:lnTo>
                  <a:lnTo>
                    <a:pt x="108" y="372"/>
                  </a:lnTo>
                  <a:lnTo>
                    <a:pt x="105" y="373"/>
                  </a:lnTo>
                  <a:lnTo>
                    <a:pt x="102" y="375"/>
                  </a:lnTo>
                  <a:lnTo>
                    <a:pt x="101" y="375"/>
                  </a:lnTo>
                  <a:lnTo>
                    <a:pt x="100" y="375"/>
                  </a:lnTo>
                  <a:lnTo>
                    <a:pt x="99" y="375"/>
                  </a:lnTo>
                  <a:lnTo>
                    <a:pt x="98" y="375"/>
                  </a:lnTo>
                  <a:lnTo>
                    <a:pt x="97" y="375"/>
                  </a:lnTo>
                  <a:lnTo>
                    <a:pt x="92" y="374"/>
                  </a:lnTo>
                  <a:lnTo>
                    <a:pt x="91" y="374"/>
                  </a:lnTo>
                  <a:lnTo>
                    <a:pt x="90" y="374"/>
                  </a:lnTo>
                  <a:lnTo>
                    <a:pt x="87" y="373"/>
                  </a:lnTo>
                  <a:lnTo>
                    <a:pt x="81" y="370"/>
                  </a:lnTo>
                  <a:lnTo>
                    <a:pt x="80" y="369"/>
                  </a:lnTo>
                  <a:lnTo>
                    <a:pt x="78" y="368"/>
                  </a:lnTo>
                  <a:lnTo>
                    <a:pt x="77" y="367"/>
                  </a:lnTo>
                  <a:lnTo>
                    <a:pt x="75" y="365"/>
                  </a:lnTo>
                  <a:lnTo>
                    <a:pt x="73" y="364"/>
                  </a:lnTo>
                  <a:lnTo>
                    <a:pt x="72" y="363"/>
                  </a:lnTo>
                  <a:lnTo>
                    <a:pt x="71" y="362"/>
                  </a:lnTo>
                  <a:lnTo>
                    <a:pt x="68" y="361"/>
                  </a:lnTo>
                  <a:lnTo>
                    <a:pt x="68" y="361"/>
                  </a:lnTo>
                  <a:lnTo>
                    <a:pt x="66" y="360"/>
                  </a:lnTo>
                  <a:lnTo>
                    <a:pt x="65" y="359"/>
                  </a:lnTo>
                  <a:lnTo>
                    <a:pt x="64" y="358"/>
                  </a:lnTo>
                  <a:lnTo>
                    <a:pt x="63" y="357"/>
                  </a:lnTo>
                  <a:lnTo>
                    <a:pt x="62" y="355"/>
                  </a:lnTo>
                  <a:lnTo>
                    <a:pt x="61" y="353"/>
                  </a:lnTo>
                  <a:lnTo>
                    <a:pt x="60" y="351"/>
                  </a:lnTo>
                  <a:lnTo>
                    <a:pt x="59" y="350"/>
                  </a:lnTo>
                  <a:lnTo>
                    <a:pt x="55" y="346"/>
                  </a:lnTo>
                  <a:lnTo>
                    <a:pt x="54" y="345"/>
                  </a:lnTo>
                  <a:lnTo>
                    <a:pt x="54" y="344"/>
                  </a:lnTo>
                  <a:lnTo>
                    <a:pt x="53" y="343"/>
                  </a:lnTo>
                  <a:lnTo>
                    <a:pt x="53" y="342"/>
                  </a:lnTo>
                  <a:lnTo>
                    <a:pt x="53" y="340"/>
                  </a:lnTo>
                  <a:lnTo>
                    <a:pt x="52" y="338"/>
                  </a:lnTo>
                  <a:lnTo>
                    <a:pt x="52" y="337"/>
                  </a:lnTo>
                  <a:lnTo>
                    <a:pt x="52" y="336"/>
                  </a:lnTo>
                  <a:lnTo>
                    <a:pt x="52" y="335"/>
                  </a:lnTo>
                  <a:lnTo>
                    <a:pt x="51" y="334"/>
                  </a:lnTo>
                  <a:lnTo>
                    <a:pt x="50" y="333"/>
                  </a:lnTo>
                  <a:lnTo>
                    <a:pt x="50" y="332"/>
                  </a:lnTo>
                  <a:lnTo>
                    <a:pt x="48" y="328"/>
                  </a:lnTo>
                  <a:lnTo>
                    <a:pt x="47" y="327"/>
                  </a:lnTo>
                  <a:lnTo>
                    <a:pt x="46" y="324"/>
                  </a:lnTo>
                  <a:lnTo>
                    <a:pt x="46" y="323"/>
                  </a:lnTo>
                  <a:lnTo>
                    <a:pt x="45" y="321"/>
                  </a:lnTo>
                  <a:lnTo>
                    <a:pt x="45" y="320"/>
                  </a:lnTo>
                  <a:lnTo>
                    <a:pt x="45" y="317"/>
                  </a:lnTo>
                  <a:lnTo>
                    <a:pt x="45" y="315"/>
                  </a:lnTo>
                  <a:lnTo>
                    <a:pt x="45" y="313"/>
                  </a:lnTo>
                  <a:lnTo>
                    <a:pt x="44" y="311"/>
                  </a:lnTo>
                  <a:lnTo>
                    <a:pt x="43" y="309"/>
                  </a:lnTo>
                  <a:lnTo>
                    <a:pt x="41" y="305"/>
                  </a:lnTo>
                  <a:lnTo>
                    <a:pt x="39" y="302"/>
                  </a:lnTo>
                  <a:lnTo>
                    <a:pt x="39" y="301"/>
                  </a:lnTo>
                  <a:lnTo>
                    <a:pt x="38" y="300"/>
                  </a:lnTo>
                  <a:lnTo>
                    <a:pt x="38" y="300"/>
                  </a:lnTo>
                  <a:lnTo>
                    <a:pt x="38" y="299"/>
                  </a:lnTo>
                  <a:lnTo>
                    <a:pt x="37" y="299"/>
                  </a:lnTo>
                  <a:lnTo>
                    <a:pt x="35" y="299"/>
                  </a:lnTo>
                  <a:lnTo>
                    <a:pt x="34" y="299"/>
                  </a:lnTo>
                  <a:lnTo>
                    <a:pt x="33" y="299"/>
                  </a:lnTo>
                  <a:lnTo>
                    <a:pt x="32" y="299"/>
                  </a:lnTo>
                  <a:lnTo>
                    <a:pt x="32" y="300"/>
                  </a:lnTo>
                  <a:lnTo>
                    <a:pt x="31" y="300"/>
                  </a:lnTo>
                  <a:lnTo>
                    <a:pt x="31" y="301"/>
                  </a:lnTo>
                  <a:lnTo>
                    <a:pt x="31" y="302"/>
                  </a:lnTo>
                  <a:lnTo>
                    <a:pt x="31" y="303"/>
                  </a:lnTo>
                  <a:lnTo>
                    <a:pt x="31" y="305"/>
                  </a:lnTo>
                  <a:lnTo>
                    <a:pt x="33" y="315"/>
                  </a:lnTo>
                  <a:lnTo>
                    <a:pt x="34" y="316"/>
                  </a:lnTo>
                  <a:lnTo>
                    <a:pt x="34" y="317"/>
                  </a:lnTo>
                  <a:lnTo>
                    <a:pt x="34" y="319"/>
                  </a:lnTo>
                  <a:lnTo>
                    <a:pt x="34" y="320"/>
                  </a:lnTo>
                  <a:lnTo>
                    <a:pt x="33" y="321"/>
                  </a:lnTo>
                  <a:lnTo>
                    <a:pt x="33" y="321"/>
                  </a:lnTo>
                  <a:lnTo>
                    <a:pt x="33" y="322"/>
                  </a:lnTo>
                  <a:lnTo>
                    <a:pt x="32" y="323"/>
                  </a:lnTo>
                  <a:lnTo>
                    <a:pt x="30" y="324"/>
                  </a:lnTo>
                  <a:lnTo>
                    <a:pt x="30" y="325"/>
                  </a:lnTo>
                  <a:lnTo>
                    <a:pt x="29" y="326"/>
                  </a:lnTo>
                  <a:lnTo>
                    <a:pt x="28" y="326"/>
                  </a:lnTo>
                  <a:lnTo>
                    <a:pt x="27" y="326"/>
                  </a:lnTo>
                  <a:lnTo>
                    <a:pt x="27" y="326"/>
                  </a:lnTo>
                  <a:lnTo>
                    <a:pt x="26" y="326"/>
                  </a:lnTo>
                  <a:lnTo>
                    <a:pt x="25" y="326"/>
                  </a:lnTo>
                  <a:lnTo>
                    <a:pt x="24" y="325"/>
                  </a:lnTo>
                  <a:lnTo>
                    <a:pt x="24" y="325"/>
                  </a:lnTo>
                  <a:lnTo>
                    <a:pt x="23" y="325"/>
                  </a:lnTo>
                  <a:lnTo>
                    <a:pt x="23" y="326"/>
                  </a:lnTo>
                  <a:lnTo>
                    <a:pt x="22" y="326"/>
                  </a:lnTo>
                  <a:lnTo>
                    <a:pt x="21" y="327"/>
                  </a:lnTo>
                  <a:lnTo>
                    <a:pt x="20" y="327"/>
                  </a:lnTo>
                  <a:lnTo>
                    <a:pt x="18" y="329"/>
                  </a:lnTo>
                  <a:lnTo>
                    <a:pt x="17" y="329"/>
                  </a:lnTo>
                  <a:lnTo>
                    <a:pt x="16" y="330"/>
                  </a:lnTo>
                  <a:lnTo>
                    <a:pt x="16" y="330"/>
                  </a:lnTo>
                  <a:lnTo>
                    <a:pt x="15" y="331"/>
                  </a:lnTo>
                  <a:lnTo>
                    <a:pt x="15" y="332"/>
                  </a:lnTo>
                  <a:lnTo>
                    <a:pt x="14" y="334"/>
                  </a:lnTo>
                  <a:lnTo>
                    <a:pt x="13" y="335"/>
                  </a:lnTo>
                  <a:lnTo>
                    <a:pt x="13" y="336"/>
                  </a:lnTo>
                  <a:lnTo>
                    <a:pt x="12" y="336"/>
                  </a:lnTo>
                  <a:lnTo>
                    <a:pt x="9" y="340"/>
                  </a:lnTo>
                  <a:lnTo>
                    <a:pt x="8" y="340"/>
                  </a:lnTo>
                  <a:lnTo>
                    <a:pt x="7" y="341"/>
                  </a:lnTo>
                  <a:lnTo>
                    <a:pt x="6" y="344"/>
                  </a:lnTo>
                  <a:lnTo>
                    <a:pt x="5" y="346"/>
                  </a:lnTo>
                  <a:lnTo>
                    <a:pt x="4" y="346"/>
                  </a:lnTo>
                  <a:lnTo>
                    <a:pt x="4" y="346"/>
                  </a:lnTo>
                  <a:lnTo>
                    <a:pt x="3" y="346"/>
                  </a:lnTo>
                  <a:lnTo>
                    <a:pt x="3" y="347"/>
                  </a:lnTo>
                  <a:lnTo>
                    <a:pt x="2" y="347"/>
                  </a:lnTo>
                  <a:lnTo>
                    <a:pt x="2" y="346"/>
                  </a:lnTo>
                  <a:lnTo>
                    <a:pt x="1" y="346"/>
                  </a:lnTo>
                  <a:lnTo>
                    <a:pt x="0" y="345"/>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46" name="Freeform 258">
              <a:extLst>
                <a:ext uri="{FF2B5EF4-FFF2-40B4-BE49-F238E27FC236}">
                  <a16:creationId xmlns:a16="http://schemas.microsoft.com/office/drawing/2014/main" id="{1E7E7450-C8D4-4930-BFD6-C5D16A8A0E7E}"/>
                </a:ext>
              </a:extLst>
            </p:cNvPr>
            <p:cNvSpPr>
              <a:spLocks/>
            </p:cNvSpPr>
            <p:nvPr/>
          </p:nvSpPr>
          <p:spPr bwMode="auto">
            <a:xfrm>
              <a:off x="8353316" y="4902572"/>
              <a:ext cx="266210" cy="454005"/>
            </a:xfrm>
            <a:custGeom>
              <a:avLst/>
              <a:gdLst>
                <a:gd name="T0" fmla="*/ 92 w 222"/>
                <a:gd name="T1" fmla="*/ 339 h 345"/>
                <a:gd name="T2" fmla="*/ 91 w 222"/>
                <a:gd name="T3" fmla="*/ 332 h 345"/>
                <a:gd name="T4" fmla="*/ 93 w 222"/>
                <a:gd name="T5" fmla="*/ 316 h 345"/>
                <a:gd name="T6" fmla="*/ 92 w 222"/>
                <a:gd name="T7" fmla="*/ 311 h 345"/>
                <a:gd name="T8" fmla="*/ 87 w 222"/>
                <a:gd name="T9" fmla="*/ 308 h 345"/>
                <a:gd name="T10" fmla="*/ 79 w 222"/>
                <a:gd name="T11" fmla="*/ 308 h 345"/>
                <a:gd name="T12" fmla="*/ 70 w 222"/>
                <a:gd name="T13" fmla="*/ 311 h 345"/>
                <a:gd name="T14" fmla="*/ 62 w 222"/>
                <a:gd name="T15" fmla="*/ 317 h 345"/>
                <a:gd name="T16" fmla="*/ 50 w 222"/>
                <a:gd name="T17" fmla="*/ 327 h 345"/>
                <a:gd name="T18" fmla="*/ 45 w 222"/>
                <a:gd name="T19" fmla="*/ 332 h 345"/>
                <a:gd name="T20" fmla="*/ 32 w 222"/>
                <a:gd name="T21" fmla="*/ 333 h 345"/>
                <a:gd name="T22" fmla="*/ 29 w 222"/>
                <a:gd name="T23" fmla="*/ 331 h 345"/>
                <a:gd name="T24" fmla="*/ 28 w 222"/>
                <a:gd name="T25" fmla="*/ 326 h 345"/>
                <a:gd name="T26" fmla="*/ 28 w 222"/>
                <a:gd name="T27" fmla="*/ 315 h 345"/>
                <a:gd name="T28" fmla="*/ 27 w 222"/>
                <a:gd name="T29" fmla="*/ 313 h 345"/>
                <a:gd name="T30" fmla="*/ 18 w 222"/>
                <a:gd name="T31" fmla="*/ 315 h 345"/>
                <a:gd name="T32" fmla="*/ 13 w 222"/>
                <a:gd name="T33" fmla="*/ 315 h 345"/>
                <a:gd name="T34" fmla="*/ 7 w 222"/>
                <a:gd name="T35" fmla="*/ 308 h 345"/>
                <a:gd name="T36" fmla="*/ 1 w 222"/>
                <a:gd name="T37" fmla="*/ 299 h 345"/>
                <a:gd name="T38" fmla="*/ 0 w 222"/>
                <a:gd name="T39" fmla="*/ 295 h 345"/>
                <a:gd name="T40" fmla="*/ 3 w 222"/>
                <a:gd name="T41" fmla="*/ 284 h 345"/>
                <a:gd name="T42" fmla="*/ 5 w 222"/>
                <a:gd name="T43" fmla="*/ 276 h 345"/>
                <a:gd name="T44" fmla="*/ 6 w 222"/>
                <a:gd name="T45" fmla="*/ 269 h 345"/>
                <a:gd name="T46" fmla="*/ 14 w 222"/>
                <a:gd name="T47" fmla="*/ 259 h 345"/>
                <a:gd name="T48" fmla="*/ 17 w 222"/>
                <a:gd name="T49" fmla="*/ 251 h 345"/>
                <a:gd name="T50" fmla="*/ 16 w 222"/>
                <a:gd name="T51" fmla="*/ 246 h 345"/>
                <a:gd name="T52" fmla="*/ 13 w 222"/>
                <a:gd name="T53" fmla="*/ 241 h 345"/>
                <a:gd name="T54" fmla="*/ 4 w 222"/>
                <a:gd name="T55" fmla="*/ 230 h 345"/>
                <a:gd name="T56" fmla="*/ 3 w 222"/>
                <a:gd name="T57" fmla="*/ 226 h 345"/>
                <a:gd name="T58" fmla="*/ 6 w 222"/>
                <a:gd name="T59" fmla="*/ 211 h 345"/>
                <a:gd name="T60" fmla="*/ 11 w 222"/>
                <a:gd name="T61" fmla="*/ 201 h 345"/>
                <a:gd name="T62" fmla="*/ 24 w 222"/>
                <a:gd name="T63" fmla="*/ 185 h 345"/>
                <a:gd name="T64" fmla="*/ 28 w 222"/>
                <a:gd name="T65" fmla="*/ 176 h 345"/>
                <a:gd name="T66" fmla="*/ 28 w 222"/>
                <a:gd name="T67" fmla="*/ 162 h 345"/>
                <a:gd name="T68" fmla="*/ 29 w 222"/>
                <a:gd name="T69" fmla="*/ 148 h 345"/>
                <a:gd name="T70" fmla="*/ 33 w 222"/>
                <a:gd name="T71" fmla="*/ 137 h 345"/>
                <a:gd name="T72" fmla="*/ 35 w 222"/>
                <a:gd name="T73" fmla="*/ 125 h 345"/>
                <a:gd name="T74" fmla="*/ 48 w 222"/>
                <a:gd name="T75" fmla="*/ 107 h 345"/>
                <a:gd name="T76" fmla="*/ 56 w 222"/>
                <a:gd name="T77" fmla="*/ 100 h 345"/>
                <a:gd name="T78" fmla="*/ 65 w 222"/>
                <a:gd name="T79" fmla="*/ 93 h 345"/>
                <a:gd name="T80" fmla="*/ 74 w 222"/>
                <a:gd name="T81" fmla="*/ 88 h 345"/>
                <a:gd name="T82" fmla="*/ 86 w 222"/>
                <a:gd name="T83" fmla="*/ 76 h 345"/>
                <a:gd name="T84" fmla="*/ 91 w 222"/>
                <a:gd name="T85" fmla="*/ 74 h 345"/>
                <a:gd name="T86" fmla="*/ 100 w 222"/>
                <a:gd name="T87" fmla="*/ 75 h 345"/>
                <a:gd name="T88" fmla="*/ 105 w 222"/>
                <a:gd name="T89" fmla="*/ 74 h 345"/>
                <a:gd name="T90" fmla="*/ 107 w 222"/>
                <a:gd name="T91" fmla="*/ 69 h 345"/>
                <a:gd name="T92" fmla="*/ 109 w 222"/>
                <a:gd name="T93" fmla="*/ 48 h 345"/>
                <a:gd name="T94" fmla="*/ 114 w 222"/>
                <a:gd name="T95" fmla="*/ 46 h 345"/>
                <a:gd name="T96" fmla="*/ 124 w 222"/>
                <a:gd name="T97" fmla="*/ 38 h 345"/>
                <a:gd name="T98" fmla="*/ 137 w 222"/>
                <a:gd name="T99" fmla="*/ 34 h 345"/>
                <a:gd name="T100" fmla="*/ 156 w 222"/>
                <a:gd name="T101" fmla="*/ 34 h 345"/>
                <a:gd name="T102" fmla="*/ 166 w 222"/>
                <a:gd name="T103" fmla="*/ 33 h 345"/>
                <a:gd name="T104" fmla="*/ 176 w 222"/>
                <a:gd name="T105" fmla="*/ 32 h 345"/>
                <a:gd name="T106" fmla="*/ 185 w 222"/>
                <a:gd name="T107" fmla="*/ 34 h 345"/>
                <a:gd name="T108" fmla="*/ 195 w 222"/>
                <a:gd name="T109" fmla="*/ 32 h 345"/>
                <a:gd name="T110" fmla="*/ 206 w 222"/>
                <a:gd name="T111" fmla="*/ 23 h 345"/>
                <a:gd name="T112" fmla="*/ 214 w 222"/>
                <a:gd name="T113" fmla="*/ 14 h 345"/>
                <a:gd name="T114" fmla="*/ 218 w 222"/>
                <a:gd name="T115" fmla="*/ 2 h 345"/>
                <a:gd name="T116" fmla="*/ 221 w 222"/>
                <a:gd name="T117"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 h="345">
                  <a:moveTo>
                    <a:pt x="96" y="345"/>
                  </a:moveTo>
                  <a:lnTo>
                    <a:pt x="95" y="344"/>
                  </a:lnTo>
                  <a:lnTo>
                    <a:pt x="94" y="343"/>
                  </a:lnTo>
                  <a:lnTo>
                    <a:pt x="93" y="341"/>
                  </a:lnTo>
                  <a:lnTo>
                    <a:pt x="92" y="339"/>
                  </a:lnTo>
                  <a:lnTo>
                    <a:pt x="91" y="338"/>
                  </a:lnTo>
                  <a:lnTo>
                    <a:pt x="91" y="336"/>
                  </a:lnTo>
                  <a:lnTo>
                    <a:pt x="91" y="335"/>
                  </a:lnTo>
                  <a:lnTo>
                    <a:pt x="91" y="334"/>
                  </a:lnTo>
                  <a:lnTo>
                    <a:pt x="91" y="332"/>
                  </a:lnTo>
                  <a:lnTo>
                    <a:pt x="91" y="329"/>
                  </a:lnTo>
                  <a:lnTo>
                    <a:pt x="92" y="323"/>
                  </a:lnTo>
                  <a:lnTo>
                    <a:pt x="93" y="320"/>
                  </a:lnTo>
                  <a:lnTo>
                    <a:pt x="93" y="317"/>
                  </a:lnTo>
                  <a:lnTo>
                    <a:pt x="93" y="316"/>
                  </a:lnTo>
                  <a:lnTo>
                    <a:pt x="93" y="316"/>
                  </a:lnTo>
                  <a:lnTo>
                    <a:pt x="93" y="315"/>
                  </a:lnTo>
                  <a:lnTo>
                    <a:pt x="93" y="313"/>
                  </a:lnTo>
                  <a:lnTo>
                    <a:pt x="92" y="312"/>
                  </a:lnTo>
                  <a:lnTo>
                    <a:pt x="92" y="311"/>
                  </a:lnTo>
                  <a:lnTo>
                    <a:pt x="91" y="310"/>
                  </a:lnTo>
                  <a:lnTo>
                    <a:pt x="90" y="310"/>
                  </a:lnTo>
                  <a:lnTo>
                    <a:pt x="89" y="309"/>
                  </a:lnTo>
                  <a:lnTo>
                    <a:pt x="88" y="308"/>
                  </a:lnTo>
                  <a:lnTo>
                    <a:pt x="87" y="308"/>
                  </a:lnTo>
                  <a:lnTo>
                    <a:pt x="86" y="308"/>
                  </a:lnTo>
                  <a:lnTo>
                    <a:pt x="85" y="307"/>
                  </a:lnTo>
                  <a:lnTo>
                    <a:pt x="84" y="307"/>
                  </a:lnTo>
                  <a:lnTo>
                    <a:pt x="82" y="308"/>
                  </a:lnTo>
                  <a:lnTo>
                    <a:pt x="79" y="308"/>
                  </a:lnTo>
                  <a:lnTo>
                    <a:pt x="77" y="308"/>
                  </a:lnTo>
                  <a:lnTo>
                    <a:pt x="76" y="309"/>
                  </a:lnTo>
                  <a:lnTo>
                    <a:pt x="75" y="309"/>
                  </a:lnTo>
                  <a:lnTo>
                    <a:pt x="73" y="310"/>
                  </a:lnTo>
                  <a:lnTo>
                    <a:pt x="70" y="311"/>
                  </a:lnTo>
                  <a:lnTo>
                    <a:pt x="69" y="312"/>
                  </a:lnTo>
                  <a:lnTo>
                    <a:pt x="68" y="312"/>
                  </a:lnTo>
                  <a:lnTo>
                    <a:pt x="67" y="313"/>
                  </a:lnTo>
                  <a:lnTo>
                    <a:pt x="64" y="315"/>
                  </a:lnTo>
                  <a:lnTo>
                    <a:pt x="62" y="317"/>
                  </a:lnTo>
                  <a:lnTo>
                    <a:pt x="58" y="320"/>
                  </a:lnTo>
                  <a:lnTo>
                    <a:pt x="53" y="323"/>
                  </a:lnTo>
                  <a:lnTo>
                    <a:pt x="52" y="325"/>
                  </a:lnTo>
                  <a:lnTo>
                    <a:pt x="51" y="326"/>
                  </a:lnTo>
                  <a:lnTo>
                    <a:pt x="50" y="327"/>
                  </a:lnTo>
                  <a:lnTo>
                    <a:pt x="49" y="328"/>
                  </a:lnTo>
                  <a:lnTo>
                    <a:pt x="47" y="330"/>
                  </a:lnTo>
                  <a:lnTo>
                    <a:pt x="47" y="331"/>
                  </a:lnTo>
                  <a:lnTo>
                    <a:pt x="46" y="332"/>
                  </a:lnTo>
                  <a:lnTo>
                    <a:pt x="45" y="332"/>
                  </a:lnTo>
                  <a:lnTo>
                    <a:pt x="44" y="332"/>
                  </a:lnTo>
                  <a:lnTo>
                    <a:pt x="43" y="332"/>
                  </a:lnTo>
                  <a:lnTo>
                    <a:pt x="38" y="332"/>
                  </a:lnTo>
                  <a:lnTo>
                    <a:pt x="33" y="333"/>
                  </a:lnTo>
                  <a:lnTo>
                    <a:pt x="32" y="333"/>
                  </a:lnTo>
                  <a:lnTo>
                    <a:pt x="31" y="332"/>
                  </a:lnTo>
                  <a:lnTo>
                    <a:pt x="30" y="332"/>
                  </a:lnTo>
                  <a:lnTo>
                    <a:pt x="30" y="332"/>
                  </a:lnTo>
                  <a:lnTo>
                    <a:pt x="29" y="332"/>
                  </a:lnTo>
                  <a:lnTo>
                    <a:pt x="29" y="331"/>
                  </a:lnTo>
                  <a:lnTo>
                    <a:pt x="28" y="330"/>
                  </a:lnTo>
                  <a:lnTo>
                    <a:pt x="28" y="329"/>
                  </a:lnTo>
                  <a:lnTo>
                    <a:pt x="28" y="329"/>
                  </a:lnTo>
                  <a:lnTo>
                    <a:pt x="27" y="327"/>
                  </a:lnTo>
                  <a:lnTo>
                    <a:pt x="28" y="326"/>
                  </a:lnTo>
                  <a:lnTo>
                    <a:pt x="28" y="324"/>
                  </a:lnTo>
                  <a:lnTo>
                    <a:pt x="28" y="320"/>
                  </a:lnTo>
                  <a:lnTo>
                    <a:pt x="29" y="317"/>
                  </a:lnTo>
                  <a:lnTo>
                    <a:pt x="29" y="316"/>
                  </a:lnTo>
                  <a:lnTo>
                    <a:pt x="28" y="315"/>
                  </a:lnTo>
                  <a:lnTo>
                    <a:pt x="28" y="314"/>
                  </a:lnTo>
                  <a:lnTo>
                    <a:pt x="28" y="314"/>
                  </a:lnTo>
                  <a:lnTo>
                    <a:pt x="28" y="313"/>
                  </a:lnTo>
                  <a:lnTo>
                    <a:pt x="27" y="313"/>
                  </a:lnTo>
                  <a:lnTo>
                    <a:pt x="27" y="313"/>
                  </a:lnTo>
                  <a:lnTo>
                    <a:pt x="26" y="313"/>
                  </a:lnTo>
                  <a:lnTo>
                    <a:pt x="25" y="314"/>
                  </a:lnTo>
                  <a:lnTo>
                    <a:pt x="23" y="314"/>
                  </a:lnTo>
                  <a:lnTo>
                    <a:pt x="22" y="315"/>
                  </a:lnTo>
                  <a:lnTo>
                    <a:pt x="18" y="315"/>
                  </a:lnTo>
                  <a:lnTo>
                    <a:pt x="17" y="315"/>
                  </a:lnTo>
                  <a:lnTo>
                    <a:pt x="16" y="315"/>
                  </a:lnTo>
                  <a:lnTo>
                    <a:pt x="15" y="315"/>
                  </a:lnTo>
                  <a:lnTo>
                    <a:pt x="14" y="315"/>
                  </a:lnTo>
                  <a:lnTo>
                    <a:pt x="13" y="315"/>
                  </a:lnTo>
                  <a:lnTo>
                    <a:pt x="12" y="314"/>
                  </a:lnTo>
                  <a:lnTo>
                    <a:pt x="12" y="314"/>
                  </a:lnTo>
                  <a:lnTo>
                    <a:pt x="10" y="312"/>
                  </a:lnTo>
                  <a:lnTo>
                    <a:pt x="9" y="311"/>
                  </a:lnTo>
                  <a:lnTo>
                    <a:pt x="7" y="308"/>
                  </a:lnTo>
                  <a:lnTo>
                    <a:pt x="4" y="305"/>
                  </a:lnTo>
                  <a:lnTo>
                    <a:pt x="4" y="304"/>
                  </a:lnTo>
                  <a:lnTo>
                    <a:pt x="3" y="303"/>
                  </a:lnTo>
                  <a:lnTo>
                    <a:pt x="2" y="301"/>
                  </a:lnTo>
                  <a:lnTo>
                    <a:pt x="1" y="299"/>
                  </a:lnTo>
                  <a:lnTo>
                    <a:pt x="0" y="298"/>
                  </a:lnTo>
                  <a:lnTo>
                    <a:pt x="0" y="297"/>
                  </a:lnTo>
                  <a:lnTo>
                    <a:pt x="0" y="296"/>
                  </a:lnTo>
                  <a:lnTo>
                    <a:pt x="0" y="295"/>
                  </a:lnTo>
                  <a:lnTo>
                    <a:pt x="0" y="295"/>
                  </a:lnTo>
                  <a:lnTo>
                    <a:pt x="0" y="293"/>
                  </a:lnTo>
                  <a:lnTo>
                    <a:pt x="0" y="292"/>
                  </a:lnTo>
                  <a:lnTo>
                    <a:pt x="0" y="291"/>
                  </a:lnTo>
                  <a:lnTo>
                    <a:pt x="1" y="289"/>
                  </a:lnTo>
                  <a:lnTo>
                    <a:pt x="3" y="284"/>
                  </a:lnTo>
                  <a:lnTo>
                    <a:pt x="4" y="282"/>
                  </a:lnTo>
                  <a:lnTo>
                    <a:pt x="5" y="280"/>
                  </a:lnTo>
                  <a:lnTo>
                    <a:pt x="5" y="279"/>
                  </a:lnTo>
                  <a:lnTo>
                    <a:pt x="5" y="277"/>
                  </a:lnTo>
                  <a:lnTo>
                    <a:pt x="5" y="276"/>
                  </a:lnTo>
                  <a:lnTo>
                    <a:pt x="5" y="274"/>
                  </a:lnTo>
                  <a:lnTo>
                    <a:pt x="5" y="273"/>
                  </a:lnTo>
                  <a:lnTo>
                    <a:pt x="5" y="271"/>
                  </a:lnTo>
                  <a:lnTo>
                    <a:pt x="6" y="270"/>
                  </a:lnTo>
                  <a:lnTo>
                    <a:pt x="6" y="269"/>
                  </a:lnTo>
                  <a:lnTo>
                    <a:pt x="6" y="268"/>
                  </a:lnTo>
                  <a:lnTo>
                    <a:pt x="8" y="266"/>
                  </a:lnTo>
                  <a:lnTo>
                    <a:pt x="10" y="264"/>
                  </a:lnTo>
                  <a:lnTo>
                    <a:pt x="13" y="260"/>
                  </a:lnTo>
                  <a:lnTo>
                    <a:pt x="14" y="259"/>
                  </a:lnTo>
                  <a:lnTo>
                    <a:pt x="15" y="257"/>
                  </a:lnTo>
                  <a:lnTo>
                    <a:pt x="16" y="255"/>
                  </a:lnTo>
                  <a:lnTo>
                    <a:pt x="16" y="254"/>
                  </a:lnTo>
                  <a:lnTo>
                    <a:pt x="17" y="252"/>
                  </a:lnTo>
                  <a:lnTo>
                    <a:pt x="17" y="251"/>
                  </a:lnTo>
                  <a:lnTo>
                    <a:pt x="17" y="250"/>
                  </a:lnTo>
                  <a:lnTo>
                    <a:pt x="17" y="249"/>
                  </a:lnTo>
                  <a:lnTo>
                    <a:pt x="17" y="248"/>
                  </a:lnTo>
                  <a:lnTo>
                    <a:pt x="16" y="247"/>
                  </a:lnTo>
                  <a:lnTo>
                    <a:pt x="16" y="246"/>
                  </a:lnTo>
                  <a:lnTo>
                    <a:pt x="16" y="245"/>
                  </a:lnTo>
                  <a:lnTo>
                    <a:pt x="15" y="244"/>
                  </a:lnTo>
                  <a:lnTo>
                    <a:pt x="15" y="244"/>
                  </a:lnTo>
                  <a:lnTo>
                    <a:pt x="14" y="242"/>
                  </a:lnTo>
                  <a:lnTo>
                    <a:pt x="13" y="241"/>
                  </a:lnTo>
                  <a:lnTo>
                    <a:pt x="7" y="235"/>
                  </a:lnTo>
                  <a:lnTo>
                    <a:pt x="6" y="233"/>
                  </a:lnTo>
                  <a:lnTo>
                    <a:pt x="5" y="232"/>
                  </a:lnTo>
                  <a:lnTo>
                    <a:pt x="4" y="231"/>
                  </a:lnTo>
                  <a:lnTo>
                    <a:pt x="4" y="230"/>
                  </a:lnTo>
                  <a:lnTo>
                    <a:pt x="4" y="230"/>
                  </a:lnTo>
                  <a:lnTo>
                    <a:pt x="4" y="229"/>
                  </a:lnTo>
                  <a:lnTo>
                    <a:pt x="3" y="228"/>
                  </a:lnTo>
                  <a:lnTo>
                    <a:pt x="3" y="227"/>
                  </a:lnTo>
                  <a:lnTo>
                    <a:pt x="3" y="226"/>
                  </a:lnTo>
                  <a:lnTo>
                    <a:pt x="4" y="221"/>
                  </a:lnTo>
                  <a:lnTo>
                    <a:pt x="5" y="216"/>
                  </a:lnTo>
                  <a:lnTo>
                    <a:pt x="5" y="214"/>
                  </a:lnTo>
                  <a:lnTo>
                    <a:pt x="5" y="213"/>
                  </a:lnTo>
                  <a:lnTo>
                    <a:pt x="6" y="211"/>
                  </a:lnTo>
                  <a:lnTo>
                    <a:pt x="6" y="210"/>
                  </a:lnTo>
                  <a:lnTo>
                    <a:pt x="7" y="209"/>
                  </a:lnTo>
                  <a:lnTo>
                    <a:pt x="8" y="205"/>
                  </a:lnTo>
                  <a:lnTo>
                    <a:pt x="9" y="203"/>
                  </a:lnTo>
                  <a:lnTo>
                    <a:pt x="11" y="201"/>
                  </a:lnTo>
                  <a:lnTo>
                    <a:pt x="12" y="199"/>
                  </a:lnTo>
                  <a:lnTo>
                    <a:pt x="14" y="196"/>
                  </a:lnTo>
                  <a:lnTo>
                    <a:pt x="22" y="187"/>
                  </a:lnTo>
                  <a:lnTo>
                    <a:pt x="23" y="186"/>
                  </a:lnTo>
                  <a:lnTo>
                    <a:pt x="24" y="185"/>
                  </a:lnTo>
                  <a:lnTo>
                    <a:pt x="25" y="183"/>
                  </a:lnTo>
                  <a:lnTo>
                    <a:pt x="26" y="181"/>
                  </a:lnTo>
                  <a:lnTo>
                    <a:pt x="26" y="180"/>
                  </a:lnTo>
                  <a:lnTo>
                    <a:pt x="27" y="178"/>
                  </a:lnTo>
                  <a:lnTo>
                    <a:pt x="28" y="176"/>
                  </a:lnTo>
                  <a:lnTo>
                    <a:pt x="28" y="175"/>
                  </a:lnTo>
                  <a:lnTo>
                    <a:pt x="28" y="173"/>
                  </a:lnTo>
                  <a:lnTo>
                    <a:pt x="28" y="171"/>
                  </a:lnTo>
                  <a:lnTo>
                    <a:pt x="28" y="168"/>
                  </a:lnTo>
                  <a:lnTo>
                    <a:pt x="28" y="162"/>
                  </a:lnTo>
                  <a:lnTo>
                    <a:pt x="28" y="155"/>
                  </a:lnTo>
                  <a:lnTo>
                    <a:pt x="28" y="153"/>
                  </a:lnTo>
                  <a:lnTo>
                    <a:pt x="28" y="151"/>
                  </a:lnTo>
                  <a:lnTo>
                    <a:pt x="28" y="149"/>
                  </a:lnTo>
                  <a:lnTo>
                    <a:pt x="29" y="148"/>
                  </a:lnTo>
                  <a:lnTo>
                    <a:pt x="29" y="146"/>
                  </a:lnTo>
                  <a:lnTo>
                    <a:pt x="31" y="141"/>
                  </a:lnTo>
                  <a:lnTo>
                    <a:pt x="32" y="139"/>
                  </a:lnTo>
                  <a:lnTo>
                    <a:pt x="32" y="138"/>
                  </a:lnTo>
                  <a:lnTo>
                    <a:pt x="33" y="137"/>
                  </a:lnTo>
                  <a:lnTo>
                    <a:pt x="33" y="135"/>
                  </a:lnTo>
                  <a:lnTo>
                    <a:pt x="33" y="131"/>
                  </a:lnTo>
                  <a:lnTo>
                    <a:pt x="34" y="128"/>
                  </a:lnTo>
                  <a:lnTo>
                    <a:pt x="34" y="126"/>
                  </a:lnTo>
                  <a:lnTo>
                    <a:pt x="35" y="125"/>
                  </a:lnTo>
                  <a:lnTo>
                    <a:pt x="35" y="124"/>
                  </a:lnTo>
                  <a:lnTo>
                    <a:pt x="36" y="122"/>
                  </a:lnTo>
                  <a:lnTo>
                    <a:pt x="38" y="119"/>
                  </a:lnTo>
                  <a:lnTo>
                    <a:pt x="45" y="111"/>
                  </a:lnTo>
                  <a:lnTo>
                    <a:pt x="48" y="107"/>
                  </a:lnTo>
                  <a:lnTo>
                    <a:pt x="50" y="105"/>
                  </a:lnTo>
                  <a:lnTo>
                    <a:pt x="51" y="104"/>
                  </a:lnTo>
                  <a:lnTo>
                    <a:pt x="54" y="102"/>
                  </a:lnTo>
                  <a:lnTo>
                    <a:pt x="55" y="101"/>
                  </a:lnTo>
                  <a:lnTo>
                    <a:pt x="56" y="100"/>
                  </a:lnTo>
                  <a:lnTo>
                    <a:pt x="60" y="97"/>
                  </a:lnTo>
                  <a:lnTo>
                    <a:pt x="61" y="96"/>
                  </a:lnTo>
                  <a:lnTo>
                    <a:pt x="62" y="95"/>
                  </a:lnTo>
                  <a:lnTo>
                    <a:pt x="63" y="94"/>
                  </a:lnTo>
                  <a:lnTo>
                    <a:pt x="65" y="93"/>
                  </a:lnTo>
                  <a:lnTo>
                    <a:pt x="66" y="92"/>
                  </a:lnTo>
                  <a:lnTo>
                    <a:pt x="69" y="91"/>
                  </a:lnTo>
                  <a:lnTo>
                    <a:pt x="71" y="91"/>
                  </a:lnTo>
                  <a:lnTo>
                    <a:pt x="72" y="90"/>
                  </a:lnTo>
                  <a:lnTo>
                    <a:pt x="74" y="88"/>
                  </a:lnTo>
                  <a:lnTo>
                    <a:pt x="75" y="87"/>
                  </a:lnTo>
                  <a:lnTo>
                    <a:pt x="77" y="86"/>
                  </a:lnTo>
                  <a:lnTo>
                    <a:pt x="81" y="81"/>
                  </a:lnTo>
                  <a:lnTo>
                    <a:pt x="84" y="78"/>
                  </a:lnTo>
                  <a:lnTo>
                    <a:pt x="86" y="76"/>
                  </a:lnTo>
                  <a:lnTo>
                    <a:pt x="87" y="75"/>
                  </a:lnTo>
                  <a:lnTo>
                    <a:pt x="88" y="75"/>
                  </a:lnTo>
                  <a:lnTo>
                    <a:pt x="89" y="74"/>
                  </a:lnTo>
                  <a:lnTo>
                    <a:pt x="90" y="74"/>
                  </a:lnTo>
                  <a:lnTo>
                    <a:pt x="91" y="74"/>
                  </a:lnTo>
                  <a:lnTo>
                    <a:pt x="93" y="74"/>
                  </a:lnTo>
                  <a:lnTo>
                    <a:pt x="95" y="75"/>
                  </a:lnTo>
                  <a:lnTo>
                    <a:pt x="97" y="75"/>
                  </a:lnTo>
                  <a:lnTo>
                    <a:pt x="99" y="75"/>
                  </a:lnTo>
                  <a:lnTo>
                    <a:pt x="100" y="75"/>
                  </a:lnTo>
                  <a:lnTo>
                    <a:pt x="101" y="75"/>
                  </a:lnTo>
                  <a:lnTo>
                    <a:pt x="102" y="75"/>
                  </a:lnTo>
                  <a:lnTo>
                    <a:pt x="103" y="75"/>
                  </a:lnTo>
                  <a:lnTo>
                    <a:pt x="104" y="74"/>
                  </a:lnTo>
                  <a:lnTo>
                    <a:pt x="105" y="74"/>
                  </a:lnTo>
                  <a:lnTo>
                    <a:pt x="105" y="73"/>
                  </a:lnTo>
                  <a:lnTo>
                    <a:pt x="106" y="73"/>
                  </a:lnTo>
                  <a:lnTo>
                    <a:pt x="106" y="71"/>
                  </a:lnTo>
                  <a:lnTo>
                    <a:pt x="107" y="70"/>
                  </a:lnTo>
                  <a:lnTo>
                    <a:pt x="107" y="69"/>
                  </a:lnTo>
                  <a:lnTo>
                    <a:pt x="108" y="66"/>
                  </a:lnTo>
                  <a:lnTo>
                    <a:pt x="108" y="63"/>
                  </a:lnTo>
                  <a:lnTo>
                    <a:pt x="108" y="60"/>
                  </a:lnTo>
                  <a:lnTo>
                    <a:pt x="109" y="48"/>
                  </a:lnTo>
                  <a:lnTo>
                    <a:pt x="109" y="48"/>
                  </a:lnTo>
                  <a:lnTo>
                    <a:pt x="110" y="48"/>
                  </a:lnTo>
                  <a:lnTo>
                    <a:pt x="110" y="48"/>
                  </a:lnTo>
                  <a:lnTo>
                    <a:pt x="111" y="47"/>
                  </a:lnTo>
                  <a:lnTo>
                    <a:pt x="112" y="47"/>
                  </a:lnTo>
                  <a:lnTo>
                    <a:pt x="114" y="46"/>
                  </a:lnTo>
                  <a:lnTo>
                    <a:pt x="115" y="45"/>
                  </a:lnTo>
                  <a:lnTo>
                    <a:pt x="118" y="42"/>
                  </a:lnTo>
                  <a:lnTo>
                    <a:pt x="120" y="40"/>
                  </a:lnTo>
                  <a:lnTo>
                    <a:pt x="122" y="39"/>
                  </a:lnTo>
                  <a:lnTo>
                    <a:pt x="124" y="38"/>
                  </a:lnTo>
                  <a:lnTo>
                    <a:pt x="127" y="37"/>
                  </a:lnTo>
                  <a:lnTo>
                    <a:pt x="130" y="36"/>
                  </a:lnTo>
                  <a:lnTo>
                    <a:pt x="133" y="35"/>
                  </a:lnTo>
                  <a:lnTo>
                    <a:pt x="135" y="34"/>
                  </a:lnTo>
                  <a:lnTo>
                    <a:pt x="137" y="34"/>
                  </a:lnTo>
                  <a:lnTo>
                    <a:pt x="139" y="34"/>
                  </a:lnTo>
                  <a:lnTo>
                    <a:pt x="142" y="34"/>
                  </a:lnTo>
                  <a:lnTo>
                    <a:pt x="144" y="34"/>
                  </a:lnTo>
                  <a:lnTo>
                    <a:pt x="148" y="34"/>
                  </a:lnTo>
                  <a:lnTo>
                    <a:pt x="156" y="34"/>
                  </a:lnTo>
                  <a:lnTo>
                    <a:pt x="158" y="34"/>
                  </a:lnTo>
                  <a:lnTo>
                    <a:pt x="160" y="34"/>
                  </a:lnTo>
                  <a:lnTo>
                    <a:pt x="162" y="34"/>
                  </a:lnTo>
                  <a:lnTo>
                    <a:pt x="164" y="33"/>
                  </a:lnTo>
                  <a:lnTo>
                    <a:pt x="166" y="33"/>
                  </a:lnTo>
                  <a:lnTo>
                    <a:pt x="170" y="32"/>
                  </a:lnTo>
                  <a:lnTo>
                    <a:pt x="172" y="32"/>
                  </a:lnTo>
                  <a:lnTo>
                    <a:pt x="173" y="31"/>
                  </a:lnTo>
                  <a:lnTo>
                    <a:pt x="175" y="32"/>
                  </a:lnTo>
                  <a:lnTo>
                    <a:pt x="176" y="32"/>
                  </a:lnTo>
                  <a:lnTo>
                    <a:pt x="178" y="32"/>
                  </a:lnTo>
                  <a:lnTo>
                    <a:pt x="181" y="33"/>
                  </a:lnTo>
                  <a:lnTo>
                    <a:pt x="182" y="34"/>
                  </a:lnTo>
                  <a:lnTo>
                    <a:pt x="183" y="34"/>
                  </a:lnTo>
                  <a:lnTo>
                    <a:pt x="185" y="34"/>
                  </a:lnTo>
                  <a:lnTo>
                    <a:pt x="186" y="34"/>
                  </a:lnTo>
                  <a:lnTo>
                    <a:pt x="188" y="34"/>
                  </a:lnTo>
                  <a:lnTo>
                    <a:pt x="190" y="34"/>
                  </a:lnTo>
                  <a:lnTo>
                    <a:pt x="192" y="33"/>
                  </a:lnTo>
                  <a:lnTo>
                    <a:pt x="195" y="32"/>
                  </a:lnTo>
                  <a:lnTo>
                    <a:pt x="197" y="30"/>
                  </a:lnTo>
                  <a:lnTo>
                    <a:pt x="199" y="29"/>
                  </a:lnTo>
                  <a:lnTo>
                    <a:pt x="201" y="28"/>
                  </a:lnTo>
                  <a:lnTo>
                    <a:pt x="203" y="26"/>
                  </a:lnTo>
                  <a:lnTo>
                    <a:pt x="206" y="23"/>
                  </a:lnTo>
                  <a:lnTo>
                    <a:pt x="208" y="21"/>
                  </a:lnTo>
                  <a:lnTo>
                    <a:pt x="210" y="19"/>
                  </a:lnTo>
                  <a:lnTo>
                    <a:pt x="212" y="17"/>
                  </a:lnTo>
                  <a:lnTo>
                    <a:pt x="213" y="15"/>
                  </a:lnTo>
                  <a:lnTo>
                    <a:pt x="214" y="14"/>
                  </a:lnTo>
                  <a:lnTo>
                    <a:pt x="214" y="12"/>
                  </a:lnTo>
                  <a:lnTo>
                    <a:pt x="215" y="11"/>
                  </a:lnTo>
                  <a:lnTo>
                    <a:pt x="215" y="10"/>
                  </a:lnTo>
                  <a:lnTo>
                    <a:pt x="217" y="3"/>
                  </a:lnTo>
                  <a:lnTo>
                    <a:pt x="218" y="2"/>
                  </a:lnTo>
                  <a:lnTo>
                    <a:pt x="218" y="1"/>
                  </a:lnTo>
                  <a:lnTo>
                    <a:pt x="219" y="1"/>
                  </a:lnTo>
                  <a:lnTo>
                    <a:pt x="219" y="0"/>
                  </a:lnTo>
                  <a:lnTo>
                    <a:pt x="220" y="0"/>
                  </a:lnTo>
                  <a:lnTo>
                    <a:pt x="221" y="0"/>
                  </a:lnTo>
                  <a:lnTo>
                    <a:pt x="222"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47" name="Freeform 259">
              <a:extLst>
                <a:ext uri="{FF2B5EF4-FFF2-40B4-BE49-F238E27FC236}">
                  <a16:creationId xmlns:a16="http://schemas.microsoft.com/office/drawing/2014/main" id="{5E305ABE-0C45-4052-9831-CF167A12D43F}"/>
                </a:ext>
              </a:extLst>
            </p:cNvPr>
            <p:cNvSpPr>
              <a:spLocks/>
            </p:cNvSpPr>
            <p:nvPr/>
          </p:nvSpPr>
          <p:spPr bwMode="auto">
            <a:xfrm>
              <a:off x="6873570" y="5052591"/>
              <a:ext cx="233834" cy="197393"/>
            </a:xfrm>
            <a:custGeom>
              <a:avLst/>
              <a:gdLst>
                <a:gd name="T0" fmla="*/ 125 w 195"/>
                <a:gd name="T1" fmla="*/ 1 h 150"/>
                <a:gd name="T2" fmla="*/ 127 w 195"/>
                <a:gd name="T3" fmla="*/ 5 h 150"/>
                <a:gd name="T4" fmla="*/ 140 w 195"/>
                <a:gd name="T5" fmla="*/ 15 h 150"/>
                <a:gd name="T6" fmla="*/ 149 w 195"/>
                <a:gd name="T7" fmla="*/ 18 h 150"/>
                <a:gd name="T8" fmla="*/ 153 w 195"/>
                <a:gd name="T9" fmla="*/ 26 h 150"/>
                <a:gd name="T10" fmla="*/ 159 w 195"/>
                <a:gd name="T11" fmla="*/ 31 h 150"/>
                <a:gd name="T12" fmla="*/ 175 w 195"/>
                <a:gd name="T13" fmla="*/ 38 h 150"/>
                <a:gd name="T14" fmla="*/ 182 w 195"/>
                <a:gd name="T15" fmla="*/ 45 h 150"/>
                <a:gd name="T16" fmla="*/ 191 w 195"/>
                <a:gd name="T17" fmla="*/ 53 h 150"/>
                <a:gd name="T18" fmla="*/ 195 w 195"/>
                <a:gd name="T19" fmla="*/ 60 h 150"/>
                <a:gd name="T20" fmla="*/ 193 w 195"/>
                <a:gd name="T21" fmla="*/ 67 h 150"/>
                <a:gd name="T22" fmla="*/ 179 w 195"/>
                <a:gd name="T23" fmla="*/ 76 h 150"/>
                <a:gd name="T24" fmla="*/ 174 w 195"/>
                <a:gd name="T25" fmla="*/ 80 h 150"/>
                <a:gd name="T26" fmla="*/ 174 w 195"/>
                <a:gd name="T27" fmla="*/ 85 h 150"/>
                <a:gd name="T28" fmla="*/ 178 w 195"/>
                <a:gd name="T29" fmla="*/ 91 h 150"/>
                <a:gd name="T30" fmla="*/ 180 w 195"/>
                <a:gd name="T31" fmla="*/ 105 h 150"/>
                <a:gd name="T32" fmla="*/ 176 w 195"/>
                <a:gd name="T33" fmla="*/ 112 h 150"/>
                <a:gd name="T34" fmla="*/ 168 w 195"/>
                <a:gd name="T35" fmla="*/ 117 h 150"/>
                <a:gd name="T36" fmla="*/ 159 w 195"/>
                <a:gd name="T37" fmla="*/ 116 h 150"/>
                <a:gd name="T38" fmla="*/ 148 w 195"/>
                <a:gd name="T39" fmla="*/ 110 h 150"/>
                <a:gd name="T40" fmla="*/ 136 w 195"/>
                <a:gd name="T41" fmla="*/ 109 h 150"/>
                <a:gd name="T42" fmla="*/ 126 w 195"/>
                <a:gd name="T43" fmla="*/ 111 h 150"/>
                <a:gd name="T44" fmla="*/ 120 w 195"/>
                <a:gd name="T45" fmla="*/ 116 h 150"/>
                <a:gd name="T46" fmla="*/ 110 w 195"/>
                <a:gd name="T47" fmla="*/ 120 h 150"/>
                <a:gd name="T48" fmla="*/ 94 w 195"/>
                <a:gd name="T49" fmla="*/ 132 h 150"/>
                <a:gd name="T50" fmla="*/ 81 w 195"/>
                <a:gd name="T51" fmla="*/ 137 h 150"/>
                <a:gd name="T52" fmla="*/ 71 w 195"/>
                <a:gd name="T53" fmla="*/ 140 h 150"/>
                <a:gd name="T54" fmla="*/ 65 w 195"/>
                <a:gd name="T55" fmla="*/ 148 h 150"/>
                <a:gd name="T56" fmla="*/ 62 w 195"/>
                <a:gd name="T57" fmla="*/ 150 h 150"/>
                <a:gd name="T58" fmla="*/ 47 w 195"/>
                <a:gd name="T59" fmla="*/ 148 h 150"/>
                <a:gd name="T60" fmla="*/ 43 w 195"/>
                <a:gd name="T61" fmla="*/ 145 h 150"/>
                <a:gd name="T62" fmla="*/ 41 w 195"/>
                <a:gd name="T63" fmla="*/ 140 h 150"/>
                <a:gd name="T64" fmla="*/ 42 w 195"/>
                <a:gd name="T65" fmla="*/ 134 h 150"/>
                <a:gd name="T66" fmla="*/ 41 w 195"/>
                <a:gd name="T67" fmla="*/ 128 h 150"/>
                <a:gd name="T68" fmla="*/ 40 w 195"/>
                <a:gd name="T69" fmla="*/ 123 h 150"/>
                <a:gd name="T70" fmla="*/ 33 w 195"/>
                <a:gd name="T71" fmla="*/ 119 h 150"/>
                <a:gd name="T72" fmla="*/ 29 w 195"/>
                <a:gd name="T73" fmla="*/ 114 h 150"/>
                <a:gd name="T74" fmla="*/ 30 w 195"/>
                <a:gd name="T75" fmla="*/ 108 h 150"/>
                <a:gd name="T76" fmla="*/ 29 w 195"/>
                <a:gd name="T77" fmla="*/ 102 h 150"/>
                <a:gd name="T78" fmla="*/ 18 w 195"/>
                <a:gd name="T79" fmla="*/ 91 h 150"/>
                <a:gd name="T80" fmla="*/ 12 w 195"/>
                <a:gd name="T81" fmla="*/ 81 h 150"/>
                <a:gd name="T82" fmla="*/ 9 w 195"/>
                <a:gd name="T83" fmla="*/ 75 h 150"/>
                <a:gd name="T84" fmla="*/ 13 w 195"/>
                <a:gd name="T85" fmla="*/ 69 h 150"/>
                <a:gd name="T86" fmla="*/ 18 w 195"/>
                <a:gd name="T87" fmla="*/ 64 h 150"/>
                <a:gd name="T88" fmla="*/ 9 w 195"/>
                <a:gd name="T89" fmla="*/ 53 h 150"/>
                <a:gd name="T90" fmla="*/ 1 w 195"/>
                <a:gd name="T91" fmla="*/ 48 h 150"/>
                <a:gd name="T92" fmla="*/ 1 w 195"/>
                <a:gd name="T93" fmla="*/ 45 h 150"/>
                <a:gd name="T94" fmla="*/ 12 w 195"/>
                <a:gd name="T95" fmla="*/ 40 h 150"/>
                <a:gd name="T96" fmla="*/ 27 w 195"/>
                <a:gd name="T97" fmla="*/ 34 h 150"/>
                <a:gd name="T98" fmla="*/ 33 w 195"/>
                <a:gd name="T99" fmla="*/ 34 h 150"/>
                <a:gd name="T100" fmla="*/ 42 w 195"/>
                <a:gd name="T101" fmla="*/ 38 h 150"/>
                <a:gd name="T102" fmla="*/ 50 w 195"/>
                <a:gd name="T103" fmla="*/ 36 h 150"/>
                <a:gd name="T104" fmla="*/ 53 w 195"/>
                <a:gd name="T105" fmla="*/ 26 h 150"/>
                <a:gd name="T106" fmla="*/ 58 w 195"/>
                <a:gd name="T107" fmla="*/ 21 h 150"/>
                <a:gd name="T108" fmla="*/ 69 w 195"/>
                <a:gd name="T109" fmla="*/ 20 h 150"/>
                <a:gd name="T110" fmla="*/ 85 w 195"/>
                <a:gd name="T111" fmla="*/ 13 h 150"/>
                <a:gd name="T112" fmla="*/ 102 w 195"/>
                <a:gd name="T113" fmla="*/ 5 h 150"/>
                <a:gd name="T114" fmla="*/ 123 w 195"/>
                <a:gd name="T11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50">
                  <a:moveTo>
                    <a:pt x="124" y="0"/>
                  </a:moveTo>
                  <a:lnTo>
                    <a:pt x="125" y="0"/>
                  </a:lnTo>
                  <a:lnTo>
                    <a:pt x="125" y="0"/>
                  </a:lnTo>
                  <a:lnTo>
                    <a:pt x="125" y="0"/>
                  </a:lnTo>
                  <a:lnTo>
                    <a:pt x="125" y="1"/>
                  </a:lnTo>
                  <a:lnTo>
                    <a:pt x="125" y="1"/>
                  </a:lnTo>
                  <a:lnTo>
                    <a:pt x="125" y="1"/>
                  </a:lnTo>
                  <a:lnTo>
                    <a:pt x="125" y="2"/>
                  </a:lnTo>
                  <a:lnTo>
                    <a:pt x="125" y="3"/>
                  </a:lnTo>
                  <a:lnTo>
                    <a:pt x="126" y="4"/>
                  </a:lnTo>
                  <a:lnTo>
                    <a:pt x="126" y="4"/>
                  </a:lnTo>
                  <a:lnTo>
                    <a:pt x="127" y="5"/>
                  </a:lnTo>
                  <a:lnTo>
                    <a:pt x="128" y="6"/>
                  </a:lnTo>
                  <a:lnTo>
                    <a:pt x="129" y="6"/>
                  </a:lnTo>
                  <a:lnTo>
                    <a:pt x="132" y="9"/>
                  </a:lnTo>
                  <a:lnTo>
                    <a:pt x="135" y="10"/>
                  </a:lnTo>
                  <a:lnTo>
                    <a:pt x="139" y="14"/>
                  </a:lnTo>
                  <a:lnTo>
                    <a:pt x="140" y="15"/>
                  </a:lnTo>
                  <a:lnTo>
                    <a:pt x="142" y="15"/>
                  </a:lnTo>
                  <a:lnTo>
                    <a:pt x="143" y="16"/>
                  </a:lnTo>
                  <a:lnTo>
                    <a:pt x="146" y="17"/>
                  </a:lnTo>
                  <a:lnTo>
                    <a:pt x="147" y="17"/>
                  </a:lnTo>
                  <a:lnTo>
                    <a:pt x="148" y="17"/>
                  </a:lnTo>
                  <a:lnTo>
                    <a:pt x="149" y="18"/>
                  </a:lnTo>
                  <a:lnTo>
                    <a:pt x="149" y="18"/>
                  </a:lnTo>
                  <a:lnTo>
                    <a:pt x="150" y="19"/>
                  </a:lnTo>
                  <a:lnTo>
                    <a:pt x="151" y="23"/>
                  </a:lnTo>
                  <a:lnTo>
                    <a:pt x="152" y="24"/>
                  </a:lnTo>
                  <a:lnTo>
                    <a:pt x="152" y="25"/>
                  </a:lnTo>
                  <a:lnTo>
                    <a:pt x="153" y="26"/>
                  </a:lnTo>
                  <a:lnTo>
                    <a:pt x="154" y="27"/>
                  </a:lnTo>
                  <a:lnTo>
                    <a:pt x="155" y="28"/>
                  </a:lnTo>
                  <a:lnTo>
                    <a:pt x="156" y="29"/>
                  </a:lnTo>
                  <a:lnTo>
                    <a:pt x="157" y="30"/>
                  </a:lnTo>
                  <a:lnTo>
                    <a:pt x="158" y="30"/>
                  </a:lnTo>
                  <a:lnTo>
                    <a:pt x="159" y="31"/>
                  </a:lnTo>
                  <a:lnTo>
                    <a:pt x="161" y="31"/>
                  </a:lnTo>
                  <a:lnTo>
                    <a:pt x="166" y="33"/>
                  </a:lnTo>
                  <a:lnTo>
                    <a:pt x="168" y="34"/>
                  </a:lnTo>
                  <a:lnTo>
                    <a:pt x="173" y="36"/>
                  </a:lnTo>
                  <a:lnTo>
                    <a:pt x="174" y="37"/>
                  </a:lnTo>
                  <a:lnTo>
                    <a:pt x="175" y="38"/>
                  </a:lnTo>
                  <a:lnTo>
                    <a:pt x="176" y="39"/>
                  </a:lnTo>
                  <a:lnTo>
                    <a:pt x="177" y="40"/>
                  </a:lnTo>
                  <a:lnTo>
                    <a:pt x="178" y="41"/>
                  </a:lnTo>
                  <a:lnTo>
                    <a:pt x="180" y="44"/>
                  </a:lnTo>
                  <a:lnTo>
                    <a:pt x="181" y="45"/>
                  </a:lnTo>
                  <a:lnTo>
                    <a:pt x="182" y="45"/>
                  </a:lnTo>
                  <a:lnTo>
                    <a:pt x="182" y="46"/>
                  </a:lnTo>
                  <a:lnTo>
                    <a:pt x="183" y="47"/>
                  </a:lnTo>
                  <a:lnTo>
                    <a:pt x="188" y="51"/>
                  </a:lnTo>
                  <a:lnTo>
                    <a:pt x="189" y="52"/>
                  </a:lnTo>
                  <a:lnTo>
                    <a:pt x="190" y="52"/>
                  </a:lnTo>
                  <a:lnTo>
                    <a:pt x="191" y="53"/>
                  </a:lnTo>
                  <a:lnTo>
                    <a:pt x="193" y="55"/>
                  </a:lnTo>
                  <a:lnTo>
                    <a:pt x="193" y="56"/>
                  </a:lnTo>
                  <a:lnTo>
                    <a:pt x="194" y="57"/>
                  </a:lnTo>
                  <a:lnTo>
                    <a:pt x="195" y="58"/>
                  </a:lnTo>
                  <a:lnTo>
                    <a:pt x="195" y="60"/>
                  </a:lnTo>
                  <a:lnTo>
                    <a:pt x="195" y="60"/>
                  </a:lnTo>
                  <a:lnTo>
                    <a:pt x="195" y="61"/>
                  </a:lnTo>
                  <a:lnTo>
                    <a:pt x="195" y="62"/>
                  </a:lnTo>
                  <a:lnTo>
                    <a:pt x="195" y="63"/>
                  </a:lnTo>
                  <a:lnTo>
                    <a:pt x="194" y="65"/>
                  </a:lnTo>
                  <a:lnTo>
                    <a:pt x="193" y="66"/>
                  </a:lnTo>
                  <a:lnTo>
                    <a:pt x="193" y="67"/>
                  </a:lnTo>
                  <a:lnTo>
                    <a:pt x="192" y="67"/>
                  </a:lnTo>
                  <a:lnTo>
                    <a:pt x="191" y="68"/>
                  </a:lnTo>
                  <a:lnTo>
                    <a:pt x="190" y="69"/>
                  </a:lnTo>
                  <a:lnTo>
                    <a:pt x="189" y="70"/>
                  </a:lnTo>
                  <a:lnTo>
                    <a:pt x="186" y="72"/>
                  </a:lnTo>
                  <a:lnTo>
                    <a:pt x="179" y="76"/>
                  </a:lnTo>
                  <a:lnTo>
                    <a:pt x="178" y="76"/>
                  </a:lnTo>
                  <a:lnTo>
                    <a:pt x="177" y="77"/>
                  </a:lnTo>
                  <a:lnTo>
                    <a:pt x="176" y="78"/>
                  </a:lnTo>
                  <a:lnTo>
                    <a:pt x="175" y="79"/>
                  </a:lnTo>
                  <a:lnTo>
                    <a:pt x="174" y="80"/>
                  </a:lnTo>
                  <a:lnTo>
                    <a:pt x="174" y="80"/>
                  </a:lnTo>
                  <a:lnTo>
                    <a:pt x="174" y="81"/>
                  </a:lnTo>
                  <a:lnTo>
                    <a:pt x="173" y="82"/>
                  </a:lnTo>
                  <a:lnTo>
                    <a:pt x="173" y="83"/>
                  </a:lnTo>
                  <a:lnTo>
                    <a:pt x="174" y="84"/>
                  </a:lnTo>
                  <a:lnTo>
                    <a:pt x="174" y="85"/>
                  </a:lnTo>
                  <a:lnTo>
                    <a:pt x="174" y="85"/>
                  </a:lnTo>
                  <a:lnTo>
                    <a:pt x="174" y="86"/>
                  </a:lnTo>
                  <a:lnTo>
                    <a:pt x="176" y="87"/>
                  </a:lnTo>
                  <a:lnTo>
                    <a:pt x="177" y="88"/>
                  </a:lnTo>
                  <a:lnTo>
                    <a:pt x="177" y="89"/>
                  </a:lnTo>
                  <a:lnTo>
                    <a:pt x="178" y="90"/>
                  </a:lnTo>
                  <a:lnTo>
                    <a:pt x="178" y="91"/>
                  </a:lnTo>
                  <a:lnTo>
                    <a:pt x="178" y="91"/>
                  </a:lnTo>
                  <a:lnTo>
                    <a:pt x="178" y="92"/>
                  </a:lnTo>
                  <a:lnTo>
                    <a:pt x="179" y="96"/>
                  </a:lnTo>
                  <a:lnTo>
                    <a:pt x="180" y="101"/>
                  </a:lnTo>
                  <a:lnTo>
                    <a:pt x="180" y="104"/>
                  </a:lnTo>
                  <a:lnTo>
                    <a:pt x="180" y="105"/>
                  </a:lnTo>
                  <a:lnTo>
                    <a:pt x="180" y="106"/>
                  </a:lnTo>
                  <a:lnTo>
                    <a:pt x="179" y="107"/>
                  </a:lnTo>
                  <a:lnTo>
                    <a:pt x="179" y="109"/>
                  </a:lnTo>
                  <a:lnTo>
                    <a:pt x="178" y="110"/>
                  </a:lnTo>
                  <a:lnTo>
                    <a:pt x="177" y="111"/>
                  </a:lnTo>
                  <a:lnTo>
                    <a:pt x="176" y="112"/>
                  </a:lnTo>
                  <a:lnTo>
                    <a:pt x="173" y="114"/>
                  </a:lnTo>
                  <a:lnTo>
                    <a:pt x="171" y="116"/>
                  </a:lnTo>
                  <a:lnTo>
                    <a:pt x="170" y="116"/>
                  </a:lnTo>
                  <a:lnTo>
                    <a:pt x="170" y="117"/>
                  </a:lnTo>
                  <a:lnTo>
                    <a:pt x="169" y="117"/>
                  </a:lnTo>
                  <a:lnTo>
                    <a:pt x="168" y="117"/>
                  </a:lnTo>
                  <a:lnTo>
                    <a:pt x="167" y="117"/>
                  </a:lnTo>
                  <a:lnTo>
                    <a:pt x="165" y="117"/>
                  </a:lnTo>
                  <a:lnTo>
                    <a:pt x="163" y="117"/>
                  </a:lnTo>
                  <a:lnTo>
                    <a:pt x="162" y="117"/>
                  </a:lnTo>
                  <a:lnTo>
                    <a:pt x="160" y="116"/>
                  </a:lnTo>
                  <a:lnTo>
                    <a:pt x="159" y="116"/>
                  </a:lnTo>
                  <a:lnTo>
                    <a:pt x="158" y="115"/>
                  </a:lnTo>
                  <a:lnTo>
                    <a:pt x="156" y="114"/>
                  </a:lnTo>
                  <a:lnTo>
                    <a:pt x="153" y="112"/>
                  </a:lnTo>
                  <a:lnTo>
                    <a:pt x="151" y="111"/>
                  </a:lnTo>
                  <a:lnTo>
                    <a:pt x="150" y="110"/>
                  </a:lnTo>
                  <a:lnTo>
                    <a:pt x="148" y="110"/>
                  </a:lnTo>
                  <a:lnTo>
                    <a:pt x="146" y="109"/>
                  </a:lnTo>
                  <a:lnTo>
                    <a:pt x="145" y="109"/>
                  </a:lnTo>
                  <a:lnTo>
                    <a:pt x="144" y="109"/>
                  </a:lnTo>
                  <a:lnTo>
                    <a:pt x="143" y="109"/>
                  </a:lnTo>
                  <a:lnTo>
                    <a:pt x="140" y="109"/>
                  </a:lnTo>
                  <a:lnTo>
                    <a:pt x="136" y="109"/>
                  </a:lnTo>
                  <a:lnTo>
                    <a:pt x="135" y="109"/>
                  </a:lnTo>
                  <a:lnTo>
                    <a:pt x="133" y="109"/>
                  </a:lnTo>
                  <a:lnTo>
                    <a:pt x="129" y="110"/>
                  </a:lnTo>
                  <a:lnTo>
                    <a:pt x="128" y="110"/>
                  </a:lnTo>
                  <a:lnTo>
                    <a:pt x="127" y="110"/>
                  </a:lnTo>
                  <a:lnTo>
                    <a:pt x="126" y="111"/>
                  </a:lnTo>
                  <a:lnTo>
                    <a:pt x="125" y="111"/>
                  </a:lnTo>
                  <a:lnTo>
                    <a:pt x="124" y="112"/>
                  </a:lnTo>
                  <a:lnTo>
                    <a:pt x="124" y="112"/>
                  </a:lnTo>
                  <a:lnTo>
                    <a:pt x="123" y="113"/>
                  </a:lnTo>
                  <a:lnTo>
                    <a:pt x="121" y="115"/>
                  </a:lnTo>
                  <a:lnTo>
                    <a:pt x="120" y="116"/>
                  </a:lnTo>
                  <a:lnTo>
                    <a:pt x="119" y="117"/>
                  </a:lnTo>
                  <a:lnTo>
                    <a:pt x="117" y="118"/>
                  </a:lnTo>
                  <a:lnTo>
                    <a:pt x="116" y="118"/>
                  </a:lnTo>
                  <a:lnTo>
                    <a:pt x="115" y="119"/>
                  </a:lnTo>
                  <a:lnTo>
                    <a:pt x="112" y="120"/>
                  </a:lnTo>
                  <a:lnTo>
                    <a:pt x="110" y="120"/>
                  </a:lnTo>
                  <a:lnTo>
                    <a:pt x="108" y="121"/>
                  </a:lnTo>
                  <a:lnTo>
                    <a:pt x="107" y="122"/>
                  </a:lnTo>
                  <a:lnTo>
                    <a:pt x="106" y="123"/>
                  </a:lnTo>
                  <a:lnTo>
                    <a:pt x="103" y="125"/>
                  </a:lnTo>
                  <a:lnTo>
                    <a:pt x="95" y="131"/>
                  </a:lnTo>
                  <a:lnTo>
                    <a:pt x="94" y="132"/>
                  </a:lnTo>
                  <a:lnTo>
                    <a:pt x="93" y="133"/>
                  </a:lnTo>
                  <a:lnTo>
                    <a:pt x="92" y="133"/>
                  </a:lnTo>
                  <a:lnTo>
                    <a:pt x="91" y="134"/>
                  </a:lnTo>
                  <a:lnTo>
                    <a:pt x="88" y="135"/>
                  </a:lnTo>
                  <a:lnTo>
                    <a:pt x="84" y="136"/>
                  </a:lnTo>
                  <a:lnTo>
                    <a:pt x="81" y="137"/>
                  </a:lnTo>
                  <a:lnTo>
                    <a:pt x="80" y="137"/>
                  </a:lnTo>
                  <a:lnTo>
                    <a:pt x="78" y="138"/>
                  </a:lnTo>
                  <a:lnTo>
                    <a:pt x="73" y="139"/>
                  </a:lnTo>
                  <a:lnTo>
                    <a:pt x="72" y="139"/>
                  </a:lnTo>
                  <a:lnTo>
                    <a:pt x="71" y="140"/>
                  </a:lnTo>
                  <a:lnTo>
                    <a:pt x="71" y="140"/>
                  </a:lnTo>
                  <a:lnTo>
                    <a:pt x="70" y="141"/>
                  </a:lnTo>
                  <a:lnTo>
                    <a:pt x="69" y="142"/>
                  </a:lnTo>
                  <a:lnTo>
                    <a:pt x="69" y="142"/>
                  </a:lnTo>
                  <a:lnTo>
                    <a:pt x="68" y="144"/>
                  </a:lnTo>
                  <a:lnTo>
                    <a:pt x="66" y="147"/>
                  </a:lnTo>
                  <a:lnTo>
                    <a:pt x="65" y="148"/>
                  </a:lnTo>
                  <a:lnTo>
                    <a:pt x="65" y="148"/>
                  </a:lnTo>
                  <a:lnTo>
                    <a:pt x="65" y="149"/>
                  </a:lnTo>
                  <a:lnTo>
                    <a:pt x="64" y="149"/>
                  </a:lnTo>
                  <a:lnTo>
                    <a:pt x="64" y="149"/>
                  </a:lnTo>
                  <a:lnTo>
                    <a:pt x="63" y="150"/>
                  </a:lnTo>
                  <a:lnTo>
                    <a:pt x="62" y="150"/>
                  </a:lnTo>
                  <a:lnTo>
                    <a:pt x="59" y="150"/>
                  </a:lnTo>
                  <a:lnTo>
                    <a:pt x="57" y="150"/>
                  </a:lnTo>
                  <a:lnTo>
                    <a:pt x="52" y="149"/>
                  </a:lnTo>
                  <a:lnTo>
                    <a:pt x="50" y="149"/>
                  </a:lnTo>
                  <a:lnTo>
                    <a:pt x="48" y="149"/>
                  </a:lnTo>
                  <a:lnTo>
                    <a:pt x="47" y="148"/>
                  </a:lnTo>
                  <a:lnTo>
                    <a:pt x="46" y="148"/>
                  </a:lnTo>
                  <a:lnTo>
                    <a:pt x="45" y="148"/>
                  </a:lnTo>
                  <a:lnTo>
                    <a:pt x="44" y="147"/>
                  </a:lnTo>
                  <a:lnTo>
                    <a:pt x="44" y="147"/>
                  </a:lnTo>
                  <a:lnTo>
                    <a:pt x="43" y="146"/>
                  </a:lnTo>
                  <a:lnTo>
                    <a:pt x="43" y="145"/>
                  </a:lnTo>
                  <a:lnTo>
                    <a:pt x="42" y="145"/>
                  </a:lnTo>
                  <a:lnTo>
                    <a:pt x="42" y="144"/>
                  </a:lnTo>
                  <a:lnTo>
                    <a:pt x="41" y="143"/>
                  </a:lnTo>
                  <a:lnTo>
                    <a:pt x="41" y="142"/>
                  </a:lnTo>
                  <a:lnTo>
                    <a:pt x="41" y="142"/>
                  </a:lnTo>
                  <a:lnTo>
                    <a:pt x="41" y="140"/>
                  </a:lnTo>
                  <a:lnTo>
                    <a:pt x="41" y="139"/>
                  </a:lnTo>
                  <a:lnTo>
                    <a:pt x="42" y="137"/>
                  </a:lnTo>
                  <a:lnTo>
                    <a:pt x="42" y="136"/>
                  </a:lnTo>
                  <a:lnTo>
                    <a:pt x="42" y="135"/>
                  </a:lnTo>
                  <a:lnTo>
                    <a:pt x="42" y="135"/>
                  </a:lnTo>
                  <a:lnTo>
                    <a:pt x="42" y="134"/>
                  </a:lnTo>
                  <a:lnTo>
                    <a:pt x="42" y="134"/>
                  </a:lnTo>
                  <a:lnTo>
                    <a:pt x="41" y="133"/>
                  </a:lnTo>
                  <a:lnTo>
                    <a:pt x="41" y="132"/>
                  </a:lnTo>
                  <a:lnTo>
                    <a:pt x="41" y="132"/>
                  </a:lnTo>
                  <a:lnTo>
                    <a:pt x="41" y="131"/>
                  </a:lnTo>
                  <a:lnTo>
                    <a:pt x="41" y="128"/>
                  </a:lnTo>
                  <a:lnTo>
                    <a:pt x="41" y="127"/>
                  </a:lnTo>
                  <a:lnTo>
                    <a:pt x="41" y="126"/>
                  </a:lnTo>
                  <a:lnTo>
                    <a:pt x="41" y="125"/>
                  </a:lnTo>
                  <a:lnTo>
                    <a:pt x="41" y="124"/>
                  </a:lnTo>
                  <a:lnTo>
                    <a:pt x="41" y="124"/>
                  </a:lnTo>
                  <a:lnTo>
                    <a:pt x="40" y="123"/>
                  </a:lnTo>
                  <a:lnTo>
                    <a:pt x="40" y="123"/>
                  </a:lnTo>
                  <a:lnTo>
                    <a:pt x="39" y="122"/>
                  </a:lnTo>
                  <a:lnTo>
                    <a:pt x="38" y="121"/>
                  </a:lnTo>
                  <a:lnTo>
                    <a:pt x="35" y="120"/>
                  </a:lnTo>
                  <a:lnTo>
                    <a:pt x="34" y="119"/>
                  </a:lnTo>
                  <a:lnTo>
                    <a:pt x="33" y="119"/>
                  </a:lnTo>
                  <a:lnTo>
                    <a:pt x="32" y="118"/>
                  </a:lnTo>
                  <a:lnTo>
                    <a:pt x="31" y="117"/>
                  </a:lnTo>
                  <a:lnTo>
                    <a:pt x="30" y="116"/>
                  </a:lnTo>
                  <a:lnTo>
                    <a:pt x="29" y="116"/>
                  </a:lnTo>
                  <a:lnTo>
                    <a:pt x="29" y="115"/>
                  </a:lnTo>
                  <a:lnTo>
                    <a:pt x="29" y="114"/>
                  </a:lnTo>
                  <a:lnTo>
                    <a:pt x="28" y="113"/>
                  </a:lnTo>
                  <a:lnTo>
                    <a:pt x="28" y="113"/>
                  </a:lnTo>
                  <a:lnTo>
                    <a:pt x="28" y="112"/>
                  </a:lnTo>
                  <a:lnTo>
                    <a:pt x="29" y="111"/>
                  </a:lnTo>
                  <a:lnTo>
                    <a:pt x="29" y="110"/>
                  </a:lnTo>
                  <a:lnTo>
                    <a:pt x="30" y="108"/>
                  </a:lnTo>
                  <a:lnTo>
                    <a:pt x="30" y="107"/>
                  </a:lnTo>
                  <a:lnTo>
                    <a:pt x="30" y="106"/>
                  </a:lnTo>
                  <a:lnTo>
                    <a:pt x="30" y="105"/>
                  </a:lnTo>
                  <a:lnTo>
                    <a:pt x="30" y="104"/>
                  </a:lnTo>
                  <a:lnTo>
                    <a:pt x="30" y="103"/>
                  </a:lnTo>
                  <a:lnTo>
                    <a:pt x="29" y="102"/>
                  </a:lnTo>
                  <a:lnTo>
                    <a:pt x="29" y="101"/>
                  </a:lnTo>
                  <a:lnTo>
                    <a:pt x="28" y="100"/>
                  </a:lnTo>
                  <a:lnTo>
                    <a:pt x="23" y="97"/>
                  </a:lnTo>
                  <a:lnTo>
                    <a:pt x="21" y="95"/>
                  </a:lnTo>
                  <a:lnTo>
                    <a:pt x="19" y="93"/>
                  </a:lnTo>
                  <a:lnTo>
                    <a:pt x="18" y="91"/>
                  </a:lnTo>
                  <a:lnTo>
                    <a:pt x="17" y="90"/>
                  </a:lnTo>
                  <a:lnTo>
                    <a:pt x="16" y="88"/>
                  </a:lnTo>
                  <a:lnTo>
                    <a:pt x="15" y="87"/>
                  </a:lnTo>
                  <a:lnTo>
                    <a:pt x="13" y="83"/>
                  </a:lnTo>
                  <a:lnTo>
                    <a:pt x="13" y="82"/>
                  </a:lnTo>
                  <a:lnTo>
                    <a:pt x="12" y="81"/>
                  </a:lnTo>
                  <a:lnTo>
                    <a:pt x="10" y="78"/>
                  </a:lnTo>
                  <a:lnTo>
                    <a:pt x="9" y="77"/>
                  </a:lnTo>
                  <a:lnTo>
                    <a:pt x="9" y="76"/>
                  </a:lnTo>
                  <a:lnTo>
                    <a:pt x="9" y="76"/>
                  </a:lnTo>
                  <a:lnTo>
                    <a:pt x="9" y="75"/>
                  </a:lnTo>
                  <a:lnTo>
                    <a:pt x="9" y="75"/>
                  </a:lnTo>
                  <a:lnTo>
                    <a:pt x="9" y="73"/>
                  </a:lnTo>
                  <a:lnTo>
                    <a:pt x="10" y="72"/>
                  </a:lnTo>
                  <a:lnTo>
                    <a:pt x="11" y="71"/>
                  </a:lnTo>
                  <a:lnTo>
                    <a:pt x="12" y="70"/>
                  </a:lnTo>
                  <a:lnTo>
                    <a:pt x="12" y="70"/>
                  </a:lnTo>
                  <a:lnTo>
                    <a:pt x="13" y="69"/>
                  </a:lnTo>
                  <a:lnTo>
                    <a:pt x="16" y="67"/>
                  </a:lnTo>
                  <a:lnTo>
                    <a:pt x="17" y="66"/>
                  </a:lnTo>
                  <a:lnTo>
                    <a:pt x="18" y="66"/>
                  </a:lnTo>
                  <a:lnTo>
                    <a:pt x="18" y="65"/>
                  </a:lnTo>
                  <a:lnTo>
                    <a:pt x="18" y="64"/>
                  </a:lnTo>
                  <a:lnTo>
                    <a:pt x="18" y="64"/>
                  </a:lnTo>
                  <a:lnTo>
                    <a:pt x="18" y="63"/>
                  </a:lnTo>
                  <a:lnTo>
                    <a:pt x="18" y="62"/>
                  </a:lnTo>
                  <a:lnTo>
                    <a:pt x="17" y="62"/>
                  </a:lnTo>
                  <a:lnTo>
                    <a:pt x="15" y="60"/>
                  </a:lnTo>
                  <a:lnTo>
                    <a:pt x="12" y="56"/>
                  </a:lnTo>
                  <a:lnTo>
                    <a:pt x="9" y="53"/>
                  </a:lnTo>
                  <a:lnTo>
                    <a:pt x="7" y="51"/>
                  </a:lnTo>
                  <a:lnTo>
                    <a:pt x="6" y="51"/>
                  </a:lnTo>
                  <a:lnTo>
                    <a:pt x="5" y="50"/>
                  </a:lnTo>
                  <a:lnTo>
                    <a:pt x="4" y="49"/>
                  </a:lnTo>
                  <a:lnTo>
                    <a:pt x="2" y="48"/>
                  </a:lnTo>
                  <a:lnTo>
                    <a:pt x="1" y="48"/>
                  </a:lnTo>
                  <a:lnTo>
                    <a:pt x="1" y="47"/>
                  </a:lnTo>
                  <a:lnTo>
                    <a:pt x="0" y="47"/>
                  </a:lnTo>
                  <a:lnTo>
                    <a:pt x="0" y="47"/>
                  </a:lnTo>
                  <a:lnTo>
                    <a:pt x="0" y="46"/>
                  </a:lnTo>
                  <a:lnTo>
                    <a:pt x="0" y="46"/>
                  </a:lnTo>
                  <a:lnTo>
                    <a:pt x="1" y="45"/>
                  </a:lnTo>
                  <a:lnTo>
                    <a:pt x="1" y="45"/>
                  </a:lnTo>
                  <a:lnTo>
                    <a:pt x="2" y="44"/>
                  </a:lnTo>
                  <a:lnTo>
                    <a:pt x="3" y="43"/>
                  </a:lnTo>
                  <a:lnTo>
                    <a:pt x="5" y="43"/>
                  </a:lnTo>
                  <a:lnTo>
                    <a:pt x="9" y="41"/>
                  </a:lnTo>
                  <a:lnTo>
                    <a:pt x="12" y="40"/>
                  </a:lnTo>
                  <a:lnTo>
                    <a:pt x="15" y="39"/>
                  </a:lnTo>
                  <a:lnTo>
                    <a:pt x="19" y="38"/>
                  </a:lnTo>
                  <a:lnTo>
                    <a:pt x="21" y="37"/>
                  </a:lnTo>
                  <a:lnTo>
                    <a:pt x="23" y="36"/>
                  </a:lnTo>
                  <a:lnTo>
                    <a:pt x="26" y="35"/>
                  </a:lnTo>
                  <a:lnTo>
                    <a:pt x="27" y="34"/>
                  </a:lnTo>
                  <a:lnTo>
                    <a:pt x="28" y="34"/>
                  </a:lnTo>
                  <a:lnTo>
                    <a:pt x="29" y="34"/>
                  </a:lnTo>
                  <a:lnTo>
                    <a:pt x="30" y="34"/>
                  </a:lnTo>
                  <a:lnTo>
                    <a:pt x="31" y="34"/>
                  </a:lnTo>
                  <a:lnTo>
                    <a:pt x="32" y="34"/>
                  </a:lnTo>
                  <a:lnTo>
                    <a:pt x="33" y="34"/>
                  </a:lnTo>
                  <a:lnTo>
                    <a:pt x="34" y="35"/>
                  </a:lnTo>
                  <a:lnTo>
                    <a:pt x="36" y="36"/>
                  </a:lnTo>
                  <a:lnTo>
                    <a:pt x="37" y="37"/>
                  </a:lnTo>
                  <a:lnTo>
                    <a:pt x="39" y="37"/>
                  </a:lnTo>
                  <a:lnTo>
                    <a:pt x="40" y="37"/>
                  </a:lnTo>
                  <a:lnTo>
                    <a:pt x="42" y="38"/>
                  </a:lnTo>
                  <a:lnTo>
                    <a:pt x="44" y="38"/>
                  </a:lnTo>
                  <a:lnTo>
                    <a:pt x="46" y="38"/>
                  </a:lnTo>
                  <a:lnTo>
                    <a:pt x="47" y="37"/>
                  </a:lnTo>
                  <a:lnTo>
                    <a:pt x="48" y="37"/>
                  </a:lnTo>
                  <a:lnTo>
                    <a:pt x="49" y="36"/>
                  </a:lnTo>
                  <a:lnTo>
                    <a:pt x="50" y="36"/>
                  </a:lnTo>
                  <a:lnTo>
                    <a:pt x="50" y="35"/>
                  </a:lnTo>
                  <a:lnTo>
                    <a:pt x="50" y="34"/>
                  </a:lnTo>
                  <a:lnTo>
                    <a:pt x="51" y="32"/>
                  </a:lnTo>
                  <a:lnTo>
                    <a:pt x="52" y="29"/>
                  </a:lnTo>
                  <a:lnTo>
                    <a:pt x="52" y="27"/>
                  </a:lnTo>
                  <a:lnTo>
                    <a:pt x="53" y="26"/>
                  </a:lnTo>
                  <a:lnTo>
                    <a:pt x="54" y="25"/>
                  </a:lnTo>
                  <a:lnTo>
                    <a:pt x="54" y="24"/>
                  </a:lnTo>
                  <a:lnTo>
                    <a:pt x="55" y="23"/>
                  </a:lnTo>
                  <a:lnTo>
                    <a:pt x="56" y="22"/>
                  </a:lnTo>
                  <a:lnTo>
                    <a:pt x="57" y="22"/>
                  </a:lnTo>
                  <a:lnTo>
                    <a:pt x="58" y="21"/>
                  </a:lnTo>
                  <a:lnTo>
                    <a:pt x="59" y="21"/>
                  </a:lnTo>
                  <a:lnTo>
                    <a:pt x="60" y="21"/>
                  </a:lnTo>
                  <a:lnTo>
                    <a:pt x="62" y="20"/>
                  </a:lnTo>
                  <a:lnTo>
                    <a:pt x="66" y="20"/>
                  </a:lnTo>
                  <a:lnTo>
                    <a:pt x="68" y="20"/>
                  </a:lnTo>
                  <a:lnTo>
                    <a:pt x="69" y="20"/>
                  </a:lnTo>
                  <a:lnTo>
                    <a:pt x="73" y="18"/>
                  </a:lnTo>
                  <a:lnTo>
                    <a:pt x="75" y="18"/>
                  </a:lnTo>
                  <a:lnTo>
                    <a:pt x="77" y="17"/>
                  </a:lnTo>
                  <a:lnTo>
                    <a:pt x="83" y="14"/>
                  </a:lnTo>
                  <a:lnTo>
                    <a:pt x="84" y="13"/>
                  </a:lnTo>
                  <a:lnTo>
                    <a:pt x="85" y="13"/>
                  </a:lnTo>
                  <a:lnTo>
                    <a:pt x="90" y="11"/>
                  </a:lnTo>
                  <a:lnTo>
                    <a:pt x="93" y="10"/>
                  </a:lnTo>
                  <a:lnTo>
                    <a:pt x="95" y="9"/>
                  </a:lnTo>
                  <a:lnTo>
                    <a:pt x="99" y="7"/>
                  </a:lnTo>
                  <a:lnTo>
                    <a:pt x="100" y="6"/>
                  </a:lnTo>
                  <a:lnTo>
                    <a:pt x="102" y="5"/>
                  </a:lnTo>
                  <a:lnTo>
                    <a:pt x="106" y="4"/>
                  </a:lnTo>
                  <a:lnTo>
                    <a:pt x="109" y="3"/>
                  </a:lnTo>
                  <a:lnTo>
                    <a:pt x="112" y="3"/>
                  </a:lnTo>
                  <a:lnTo>
                    <a:pt x="119" y="1"/>
                  </a:lnTo>
                  <a:lnTo>
                    <a:pt x="122" y="1"/>
                  </a:lnTo>
                  <a:lnTo>
                    <a:pt x="123" y="0"/>
                  </a:lnTo>
                  <a:lnTo>
                    <a:pt x="123" y="0"/>
                  </a:lnTo>
                  <a:lnTo>
                    <a:pt x="123" y="0"/>
                  </a:lnTo>
                  <a:lnTo>
                    <a:pt x="124" y="0"/>
                  </a:lnTo>
                  <a:close/>
                </a:path>
              </a:pathLst>
            </a:custGeom>
            <a:solidFill>
              <a:srgbClr val="6BAED6"/>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cs-CZ" dirty="0"/>
            </a:p>
          </p:txBody>
        </p:sp>
        <p:sp>
          <p:nvSpPr>
            <p:cNvPr id="148" name="Freeform 260">
              <a:extLst>
                <a:ext uri="{FF2B5EF4-FFF2-40B4-BE49-F238E27FC236}">
                  <a16:creationId xmlns:a16="http://schemas.microsoft.com/office/drawing/2014/main" id="{21F31945-F41B-4BA9-A255-AC364DB8ACFD}"/>
                </a:ext>
              </a:extLst>
            </p:cNvPr>
            <p:cNvSpPr>
              <a:spLocks noEditPoints="1"/>
            </p:cNvSpPr>
            <p:nvPr/>
          </p:nvSpPr>
          <p:spPr bwMode="auto">
            <a:xfrm>
              <a:off x="6451471" y="4672280"/>
              <a:ext cx="1076833" cy="956701"/>
            </a:xfrm>
            <a:custGeom>
              <a:avLst/>
              <a:gdLst>
                <a:gd name="T0" fmla="*/ 691 w 898"/>
                <a:gd name="T1" fmla="*/ 30 h 727"/>
                <a:gd name="T2" fmla="*/ 725 w 898"/>
                <a:gd name="T3" fmla="*/ 76 h 727"/>
                <a:gd name="T4" fmla="*/ 732 w 898"/>
                <a:gd name="T5" fmla="*/ 149 h 727"/>
                <a:gd name="T6" fmla="*/ 745 w 898"/>
                <a:gd name="T7" fmla="*/ 182 h 727"/>
                <a:gd name="T8" fmla="*/ 784 w 898"/>
                <a:gd name="T9" fmla="*/ 215 h 727"/>
                <a:gd name="T10" fmla="*/ 832 w 898"/>
                <a:gd name="T11" fmla="*/ 248 h 727"/>
                <a:gd name="T12" fmla="*/ 826 w 898"/>
                <a:gd name="T13" fmla="*/ 308 h 727"/>
                <a:gd name="T14" fmla="*/ 849 w 898"/>
                <a:gd name="T15" fmla="*/ 338 h 727"/>
                <a:gd name="T16" fmla="*/ 838 w 898"/>
                <a:gd name="T17" fmla="*/ 370 h 727"/>
                <a:gd name="T18" fmla="*/ 855 w 898"/>
                <a:gd name="T19" fmla="*/ 397 h 727"/>
                <a:gd name="T20" fmla="*/ 895 w 898"/>
                <a:gd name="T21" fmla="*/ 430 h 727"/>
                <a:gd name="T22" fmla="*/ 884 w 898"/>
                <a:gd name="T23" fmla="*/ 498 h 727"/>
                <a:gd name="T24" fmla="*/ 857 w 898"/>
                <a:gd name="T25" fmla="*/ 534 h 727"/>
                <a:gd name="T26" fmla="*/ 799 w 898"/>
                <a:gd name="T27" fmla="*/ 560 h 727"/>
                <a:gd name="T28" fmla="*/ 752 w 898"/>
                <a:gd name="T29" fmla="*/ 599 h 727"/>
                <a:gd name="T30" fmla="*/ 778 w 898"/>
                <a:gd name="T31" fmla="*/ 647 h 727"/>
                <a:gd name="T32" fmla="*/ 741 w 898"/>
                <a:gd name="T33" fmla="*/ 671 h 727"/>
                <a:gd name="T34" fmla="*/ 668 w 898"/>
                <a:gd name="T35" fmla="*/ 666 h 727"/>
                <a:gd name="T36" fmla="*/ 644 w 898"/>
                <a:gd name="T37" fmla="*/ 701 h 727"/>
                <a:gd name="T38" fmla="*/ 608 w 898"/>
                <a:gd name="T39" fmla="*/ 679 h 727"/>
                <a:gd name="T40" fmla="*/ 559 w 898"/>
                <a:gd name="T41" fmla="*/ 678 h 727"/>
                <a:gd name="T42" fmla="*/ 522 w 898"/>
                <a:gd name="T43" fmla="*/ 726 h 727"/>
                <a:gd name="T44" fmla="*/ 481 w 898"/>
                <a:gd name="T45" fmla="*/ 710 h 727"/>
                <a:gd name="T46" fmla="*/ 422 w 898"/>
                <a:gd name="T47" fmla="*/ 698 h 727"/>
                <a:gd name="T48" fmla="*/ 386 w 898"/>
                <a:gd name="T49" fmla="*/ 706 h 727"/>
                <a:gd name="T50" fmla="*/ 337 w 898"/>
                <a:gd name="T51" fmla="*/ 707 h 727"/>
                <a:gd name="T52" fmla="*/ 276 w 898"/>
                <a:gd name="T53" fmla="*/ 692 h 727"/>
                <a:gd name="T54" fmla="*/ 227 w 898"/>
                <a:gd name="T55" fmla="*/ 722 h 727"/>
                <a:gd name="T56" fmla="*/ 179 w 898"/>
                <a:gd name="T57" fmla="*/ 720 h 727"/>
                <a:gd name="T58" fmla="*/ 141 w 898"/>
                <a:gd name="T59" fmla="*/ 698 h 727"/>
                <a:gd name="T60" fmla="*/ 123 w 898"/>
                <a:gd name="T61" fmla="*/ 645 h 727"/>
                <a:gd name="T62" fmla="*/ 119 w 898"/>
                <a:gd name="T63" fmla="*/ 622 h 727"/>
                <a:gd name="T64" fmla="*/ 112 w 898"/>
                <a:gd name="T65" fmla="*/ 600 h 727"/>
                <a:gd name="T66" fmla="*/ 159 w 898"/>
                <a:gd name="T67" fmla="*/ 571 h 727"/>
                <a:gd name="T68" fmla="*/ 167 w 898"/>
                <a:gd name="T69" fmla="*/ 519 h 727"/>
                <a:gd name="T70" fmla="*/ 152 w 898"/>
                <a:gd name="T71" fmla="*/ 440 h 727"/>
                <a:gd name="T72" fmla="*/ 103 w 898"/>
                <a:gd name="T73" fmla="*/ 402 h 727"/>
                <a:gd name="T74" fmla="*/ 47 w 898"/>
                <a:gd name="T75" fmla="*/ 381 h 727"/>
                <a:gd name="T76" fmla="*/ 2 w 898"/>
                <a:gd name="T77" fmla="*/ 376 h 727"/>
                <a:gd name="T78" fmla="*/ 9 w 898"/>
                <a:gd name="T79" fmla="*/ 332 h 727"/>
                <a:gd name="T80" fmla="*/ 39 w 898"/>
                <a:gd name="T81" fmla="*/ 297 h 727"/>
                <a:gd name="T82" fmla="*/ 102 w 898"/>
                <a:gd name="T83" fmla="*/ 258 h 727"/>
                <a:gd name="T84" fmla="*/ 163 w 898"/>
                <a:gd name="T85" fmla="*/ 242 h 727"/>
                <a:gd name="T86" fmla="*/ 213 w 898"/>
                <a:gd name="T87" fmla="*/ 224 h 727"/>
                <a:gd name="T88" fmla="*/ 249 w 898"/>
                <a:gd name="T89" fmla="*/ 188 h 727"/>
                <a:gd name="T90" fmla="*/ 335 w 898"/>
                <a:gd name="T91" fmla="*/ 181 h 727"/>
                <a:gd name="T92" fmla="*/ 408 w 898"/>
                <a:gd name="T93" fmla="*/ 171 h 727"/>
                <a:gd name="T94" fmla="*/ 426 w 898"/>
                <a:gd name="T95" fmla="*/ 126 h 727"/>
                <a:gd name="T96" fmla="*/ 450 w 898"/>
                <a:gd name="T97" fmla="*/ 83 h 727"/>
                <a:gd name="T98" fmla="*/ 482 w 898"/>
                <a:gd name="T99" fmla="*/ 76 h 727"/>
                <a:gd name="T100" fmla="*/ 514 w 898"/>
                <a:gd name="T101" fmla="*/ 92 h 727"/>
                <a:gd name="T102" fmla="*/ 573 w 898"/>
                <a:gd name="T103" fmla="*/ 45 h 727"/>
                <a:gd name="T104" fmla="*/ 619 w 898"/>
                <a:gd name="T105" fmla="*/ 29 h 727"/>
                <a:gd name="T106" fmla="*/ 429 w 898"/>
                <a:gd name="T107" fmla="*/ 306 h 727"/>
                <a:gd name="T108" fmla="*/ 380 w 898"/>
                <a:gd name="T109" fmla="*/ 323 h 727"/>
                <a:gd name="T110" fmla="*/ 364 w 898"/>
                <a:gd name="T111" fmla="*/ 359 h 727"/>
                <a:gd name="T112" fmla="*/ 382 w 898"/>
                <a:gd name="T113" fmla="*/ 405 h 727"/>
                <a:gd name="T114" fmla="*/ 398 w 898"/>
                <a:gd name="T115" fmla="*/ 437 h 727"/>
                <a:gd name="T116" fmla="*/ 464 w 898"/>
                <a:gd name="T117" fmla="*/ 409 h 727"/>
                <a:gd name="T118" fmla="*/ 522 w 898"/>
                <a:gd name="T119" fmla="*/ 405 h 727"/>
                <a:gd name="T120" fmla="*/ 544 w 898"/>
                <a:gd name="T121" fmla="*/ 356 h 727"/>
                <a:gd name="T122" fmla="*/ 504 w 898"/>
                <a:gd name="T123" fmla="*/ 314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8" h="727">
                  <a:moveTo>
                    <a:pt x="639" y="0"/>
                  </a:moveTo>
                  <a:lnTo>
                    <a:pt x="640" y="1"/>
                  </a:lnTo>
                  <a:lnTo>
                    <a:pt x="641" y="1"/>
                  </a:lnTo>
                  <a:lnTo>
                    <a:pt x="642" y="2"/>
                  </a:lnTo>
                  <a:lnTo>
                    <a:pt x="642" y="2"/>
                  </a:lnTo>
                  <a:lnTo>
                    <a:pt x="645" y="5"/>
                  </a:lnTo>
                  <a:lnTo>
                    <a:pt x="646" y="6"/>
                  </a:lnTo>
                  <a:lnTo>
                    <a:pt x="648" y="7"/>
                  </a:lnTo>
                  <a:lnTo>
                    <a:pt x="651" y="9"/>
                  </a:lnTo>
                  <a:lnTo>
                    <a:pt x="652" y="10"/>
                  </a:lnTo>
                  <a:lnTo>
                    <a:pt x="653" y="11"/>
                  </a:lnTo>
                  <a:lnTo>
                    <a:pt x="654" y="13"/>
                  </a:lnTo>
                  <a:lnTo>
                    <a:pt x="654" y="13"/>
                  </a:lnTo>
                  <a:lnTo>
                    <a:pt x="655" y="14"/>
                  </a:lnTo>
                  <a:lnTo>
                    <a:pt x="656" y="14"/>
                  </a:lnTo>
                  <a:lnTo>
                    <a:pt x="657" y="15"/>
                  </a:lnTo>
                  <a:lnTo>
                    <a:pt x="658" y="15"/>
                  </a:lnTo>
                  <a:lnTo>
                    <a:pt x="658" y="15"/>
                  </a:lnTo>
                  <a:lnTo>
                    <a:pt x="659" y="14"/>
                  </a:lnTo>
                  <a:lnTo>
                    <a:pt x="660" y="14"/>
                  </a:lnTo>
                  <a:lnTo>
                    <a:pt x="660" y="14"/>
                  </a:lnTo>
                  <a:lnTo>
                    <a:pt x="662" y="13"/>
                  </a:lnTo>
                  <a:lnTo>
                    <a:pt x="663" y="12"/>
                  </a:lnTo>
                  <a:lnTo>
                    <a:pt x="664" y="11"/>
                  </a:lnTo>
                  <a:lnTo>
                    <a:pt x="665" y="11"/>
                  </a:lnTo>
                  <a:lnTo>
                    <a:pt x="666" y="11"/>
                  </a:lnTo>
                  <a:lnTo>
                    <a:pt x="667" y="11"/>
                  </a:lnTo>
                  <a:lnTo>
                    <a:pt x="668" y="11"/>
                  </a:lnTo>
                  <a:lnTo>
                    <a:pt x="672" y="12"/>
                  </a:lnTo>
                  <a:lnTo>
                    <a:pt x="673" y="12"/>
                  </a:lnTo>
                  <a:lnTo>
                    <a:pt x="674" y="12"/>
                  </a:lnTo>
                  <a:lnTo>
                    <a:pt x="675" y="13"/>
                  </a:lnTo>
                  <a:lnTo>
                    <a:pt x="676" y="13"/>
                  </a:lnTo>
                  <a:lnTo>
                    <a:pt x="677" y="14"/>
                  </a:lnTo>
                  <a:lnTo>
                    <a:pt x="678" y="16"/>
                  </a:lnTo>
                  <a:lnTo>
                    <a:pt x="682" y="20"/>
                  </a:lnTo>
                  <a:lnTo>
                    <a:pt x="688" y="27"/>
                  </a:lnTo>
                  <a:lnTo>
                    <a:pt x="691" y="30"/>
                  </a:lnTo>
                  <a:lnTo>
                    <a:pt x="692" y="30"/>
                  </a:lnTo>
                  <a:lnTo>
                    <a:pt x="692" y="31"/>
                  </a:lnTo>
                  <a:lnTo>
                    <a:pt x="693" y="32"/>
                  </a:lnTo>
                  <a:lnTo>
                    <a:pt x="695" y="32"/>
                  </a:lnTo>
                  <a:lnTo>
                    <a:pt x="696" y="33"/>
                  </a:lnTo>
                  <a:lnTo>
                    <a:pt x="699" y="34"/>
                  </a:lnTo>
                  <a:lnTo>
                    <a:pt x="700" y="34"/>
                  </a:lnTo>
                  <a:lnTo>
                    <a:pt x="701" y="35"/>
                  </a:lnTo>
                  <a:lnTo>
                    <a:pt x="703" y="36"/>
                  </a:lnTo>
                  <a:lnTo>
                    <a:pt x="705" y="38"/>
                  </a:lnTo>
                  <a:lnTo>
                    <a:pt x="708" y="40"/>
                  </a:lnTo>
                  <a:lnTo>
                    <a:pt x="709" y="41"/>
                  </a:lnTo>
                  <a:lnTo>
                    <a:pt x="710" y="42"/>
                  </a:lnTo>
                  <a:lnTo>
                    <a:pt x="711" y="43"/>
                  </a:lnTo>
                  <a:lnTo>
                    <a:pt x="712" y="45"/>
                  </a:lnTo>
                  <a:lnTo>
                    <a:pt x="713" y="46"/>
                  </a:lnTo>
                  <a:lnTo>
                    <a:pt x="715" y="50"/>
                  </a:lnTo>
                  <a:lnTo>
                    <a:pt x="716" y="52"/>
                  </a:lnTo>
                  <a:lnTo>
                    <a:pt x="717" y="53"/>
                  </a:lnTo>
                  <a:lnTo>
                    <a:pt x="718" y="53"/>
                  </a:lnTo>
                  <a:lnTo>
                    <a:pt x="719" y="55"/>
                  </a:lnTo>
                  <a:lnTo>
                    <a:pt x="720" y="55"/>
                  </a:lnTo>
                  <a:lnTo>
                    <a:pt x="721" y="56"/>
                  </a:lnTo>
                  <a:lnTo>
                    <a:pt x="722" y="57"/>
                  </a:lnTo>
                  <a:lnTo>
                    <a:pt x="724" y="58"/>
                  </a:lnTo>
                  <a:lnTo>
                    <a:pt x="727" y="59"/>
                  </a:lnTo>
                  <a:lnTo>
                    <a:pt x="733" y="62"/>
                  </a:lnTo>
                  <a:lnTo>
                    <a:pt x="734" y="62"/>
                  </a:lnTo>
                  <a:lnTo>
                    <a:pt x="736" y="63"/>
                  </a:lnTo>
                  <a:lnTo>
                    <a:pt x="735" y="64"/>
                  </a:lnTo>
                  <a:lnTo>
                    <a:pt x="733" y="66"/>
                  </a:lnTo>
                  <a:lnTo>
                    <a:pt x="730" y="69"/>
                  </a:lnTo>
                  <a:lnTo>
                    <a:pt x="728" y="71"/>
                  </a:lnTo>
                  <a:lnTo>
                    <a:pt x="727" y="72"/>
                  </a:lnTo>
                  <a:lnTo>
                    <a:pt x="726" y="73"/>
                  </a:lnTo>
                  <a:lnTo>
                    <a:pt x="726" y="74"/>
                  </a:lnTo>
                  <a:lnTo>
                    <a:pt x="726" y="75"/>
                  </a:lnTo>
                  <a:lnTo>
                    <a:pt x="725" y="76"/>
                  </a:lnTo>
                  <a:lnTo>
                    <a:pt x="725" y="77"/>
                  </a:lnTo>
                  <a:lnTo>
                    <a:pt x="725" y="78"/>
                  </a:lnTo>
                  <a:lnTo>
                    <a:pt x="726" y="79"/>
                  </a:lnTo>
                  <a:lnTo>
                    <a:pt x="726" y="80"/>
                  </a:lnTo>
                  <a:lnTo>
                    <a:pt x="728" y="83"/>
                  </a:lnTo>
                  <a:lnTo>
                    <a:pt x="729" y="85"/>
                  </a:lnTo>
                  <a:lnTo>
                    <a:pt x="729" y="87"/>
                  </a:lnTo>
                  <a:lnTo>
                    <a:pt x="730" y="90"/>
                  </a:lnTo>
                  <a:lnTo>
                    <a:pt x="731" y="93"/>
                  </a:lnTo>
                  <a:lnTo>
                    <a:pt x="732" y="94"/>
                  </a:lnTo>
                  <a:lnTo>
                    <a:pt x="732" y="95"/>
                  </a:lnTo>
                  <a:lnTo>
                    <a:pt x="732" y="96"/>
                  </a:lnTo>
                  <a:lnTo>
                    <a:pt x="732" y="99"/>
                  </a:lnTo>
                  <a:lnTo>
                    <a:pt x="732" y="105"/>
                  </a:lnTo>
                  <a:lnTo>
                    <a:pt x="732" y="107"/>
                  </a:lnTo>
                  <a:lnTo>
                    <a:pt x="732" y="109"/>
                  </a:lnTo>
                  <a:lnTo>
                    <a:pt x="732" y="110"/>
                  </a:lnTo>
                  <a:lnTo>
                    <a:pt x="733" y="111"/>
                  </a:lnTo>
                  <a:lnTo>
                    <a:pt x="734" y="112"/>
                  </a:lnTo>
                  <a:lnTo>
                    <a:pt x="735" y="114"/>
                  </a:lnTo>
                  <a:lnTo>
                    <a:pt x="736" y="115"/>
                  </a:lnTo>
                  <a:lnTo>
                    <a:pt x="736" y="117"/>
                  </a:lnTo>
                  <a:lnTo>
                    <a:pt x="737" y="118"/>
                  </a:lnTo>
                  <a:lnTo>
                    <a:pt x="738" y="119"/>
                  </a:lnTo>
                  <a:lnTo>
                    <a:pt x="739" y="125"/>
                  </a:lnTo>
                  <a:lnTo>
                    <a:pt x="739" y="127"/>
                  </a:lnTo>
                  <a:lnTo>
                    <a:pt x="739" y="128"/>
                  </a:lnTo>
                  <a:lnTo>
                    <a:pt x="739" y="130"/>
                  </a:lnTo>
                  <a:lnTo>
                    <a:pt x="739" y="132"/>
                  </a:lnTo>
                  <a:lnTo>
                    <a:pt x="739" y="134"/>
                  </a:lnTo>
                  <a:lnTo>
                    <a:pt x="738" y="136"/>
                  </a:lnTo>
                  <a:lnTo>
                    <a:pt x="738" y="137"/>
                  </a:lnTo>
                  <a:lnTo>
                    <a:pt x="737" y="138"/>
                  </a:lnTo>
                  <a:lnTo>
                    <a:pt x="735" y="142"/>
                  </a:lnTo>
                  <a:lnTo>
                    <a:pt x="734" y="143"/>
                  </a:lnTo>
                  <a:lnTo>
                    <a:pt x="734" y="144"/>
                  </a:lnTo>
                  <a:lnTo>
                    <a:pt x="732" y="148"/>
                  </a:lnTo>
                  <a:lnTo>
                    <a:pt x="732" y="149"/>
                  </a:lnTo>
                  <a:lnTo>
                    <a:pt x="731" y="150"/>
                  </a:lnTo>
                  <a:lnTo>
                    <a:pt x="731" y="150"/>
                  </a:lnTo>
                  <a:lnTo>
                    <a:pt x="730" y="151"/>
                  </a:lnTo>
                  <a:lnTo>
                    <a:pt x="729" y="152"/>
                  </a:lnTo>
                  <a:lnTo>
                    <a:pt x="726" y="153"/>
                  </a:lnTo>
                  <a:lnTo>
                    <a:pt x="725" y="154"/>
                  </a:lnTo>
                  <a:lnTo>
                    <a:pt x="724" y="154"/>
                  </a:lnTo>
                  <a:lnTo>
                    <a:pt x="724" y="155"/>
                  </a:lnTo>
                  <a:lnTo>
                    <a:pt x="723" y="156"/>
                  </a:lnTo>
                  <a:lnTo>
                    <a:pt x="722" y="157"/>
                  </a:lnTo>
                  <a:lnTo>
                    <a:pt x="722" y="158"/>
                  </a:lnTo>
                  <a:lnTo>
                    <a:pt x="722" y="159"/>
                  </a:lnTo>
                  <a:lnTo>
                    <a:pt x="722" y="160"/>
                  </a:lnTo>
                  <a:lnTo>
                    <a:pt x="722" y="161"/>
                  </a:lnTo>
                  <a:lnTo>
                    <a:pt x="722" y="162"/>
                  </a:lnTo>
                  <a:lnTo>
                    <a:pt x="723" y="163"/>
                  </a:lnTo>
                  <a:lnTo>
                    <a:pt x="723" y="164"/>
                  </a:lnTo>
                  <a:lnTo>
                    <a:pt x="725" y="167"/>
                  </a:lnTo>
                  <a:lnTo>
                    <a:pt x="726" y="168"/>
                  </a:lnTo>
                  <a:lnTo>
                    <a:pt x="726" y="169"/>
                  </a:lnTo>
                  <a:lnTo>
                    <a:pt x="727" y="171"/>
                  </a:lnTo>
                  <a:lnTo>
                    <a:pt x="727" y="173"/>
                  </a:lnTo>
                  <a:lnTo>
                    <a:pt x="728" y="174"/>
                  </a:lnTo>
                  <a:lnTo>
                    <a:pt x="728" y="175"/>
                  </a:lnTo>
                  <a:lnTo>
                    <a:pt x="729" y="176"/>
                  </a:lnTo>
                  <a:lnTo>
                    <a:pt x="730" y="177"/>
                  </a:lnTo>
                  <a:lnTo>
                    <a:pt x="731" y="177"/>
                  </a:lnTo>
                  <a:lnTo>
                    <a:pt x="732" y="178"/>
                  </a:lnTo>
                  <a:lnTo>
                    <a:pt x="733" y="179"/>
                  </a:lnTo>
                  <a:lnTo>
                    <a:pt x="734" y="179"/>
                  </a:lnTo>
                  <a:lnTo>
                    <a:pt x="735" y="180"/>
                  </a:lnTo>
                  <a:lnTo>
                    <a:pt x="736" y="180"/>
                  </a:lnTo>
                  <a:lnTo>
                    <a:pt x="737" y="180"/>
                  </a:lnTo>
                  <a:lnTo>
                    <a:pt x="738" y="181"/>
                  </a:lnTo>
                  <a:lnTo>
                    <a:pt x="739" y="181"/>
                  </a:lnTo>
                  <a:lnTo>
                    <a:pt x="743" y="181"/>
                  </a:lnTo>
                  <a:lnTo>
                    <a:pt x="744" y="181"/>
                  </a:lnTo>
                  <a:lnTo>
                    <a:pt x="745" y="182"/>
                  </a:lnTo>
                  <a:lnTo>
                    <a:pt x="747" y="182"/>
                  </a:lnTo>
                  <a:lnTo>
                    <a:pt x="748" y="183"/>
                  </a:lnTo>
                  <a:lnTo>
                    <a:pt x="749" y="184"/>
                  </a:lnTo>
                  <a:lnTo>
                    <a:pt x="750" y="184"/>
                  </a:lnTo>
                  <a:lnTo>
                    <a:pt x="751" y="185"/>
                  </a:lnTo>
                  <a:lnTo>
                    <a:pt x="752" y="187"/>
                  </a:lnTo>
                  <a:lnTo>
                    <a:pt x="753" y="188"/>
                  </a:lnTo>
                  <a:lnTo>
                    <a:pt x="754" y="189"/>
                  </a:lnTo>
                  <a:lnTo>
                    <a:pt x="756" y="191"/>
                  </a:lnTo>
                  <a:lnTo>
                    <a:pt x="758" y="192"/>
                  </a:lnTo>
                  <a:lnTo>
                    <a:pt x="760" y="194"/>
                  </a:lnTo>
                  <a:lnTo>
                    <a:pt x="760" y="195"/>
                  </a:lnTo>
                  <a:lnTo>
                    <a:pt x="761" y="196"/>
                  </a:lnTo>
                  <a:lnTo>
                    <a:pt x="762" y="197"/>
                  </a:lnTo>
                  <a:lnTo>
                    <a:pt x="762" y="198"/>
                  </a:lnTo>
                  <a:lnTo>
                    <a:pt x="762" y="199"/>
                  </a:lnTo>
                  <a:lnTo>
                    <a:pt x="762" y="202"/>
                  </a:lnTo>
                  <a:lnTo>
                    <a:pt x="762" y="204"/>
                  </a:lnTo>
                  <a:lnTo>
                    <a:pt x="762" y="205"/>
                  </a:lnTo>
                  <a:lnTo>
                    <a:pt x="763" y="207"/>
                  </a:lnTo>
                  <a:lnTo>
                    <a:pt x="763" y="208"/>
                  </a:lnTo>
                  <a:lnTo>
                    <a:pt x="764" y="209"/>
                  </a:lnTo>
                  <a:lnTo>
                    <a:pt x="764" y="210"/>
                  </a:lnTo>
                  <a:lnTo>
                    <a:pt x="764" y="211"/>
                  </a:lnTo>
                  <a:lnTo>
                    <a:pt x="765" y="211"/>
                  </a:lnTo>
                  <a:lnTo>
                    <a:pt x="766" y="212"/>
                  </a:lnTo>
                  <a:lnTo>
                    <a:pt x="767" y="213"/>
                  </a:lnTo>
                  <a:lnTo>
                    <a:pt x="768" y="214"/>
                  </a:lnTo>
                  <a:lnTo>
                    <a:pt x="769" y="214"/>
                  </a:lnTo>
                  <a:lnTo>
                    <a:pt x="770" y="215"/>
                  </a:lnTo>
                  <a:lnTo>
                    <a:pt x="771" y="215"/>
                  </a:lnTo>
                  <a:lnTo>
                    <a:pt x="772" y="216"/>
                  </a:lnTo>
                  <a:lnTo>
                    <a:pt x="773" y="216"/>
                  </a:lnTo>
                  <a:lnTo>
                    <a:pt x="774" y="216"/>
                  </a:lnTo>
                  <a:lnTo>
                    <a:pt x="775" y="216"/>
                  </a:lnTo>
                  <a:lnTo>
                    <a:pt x="776" y="216"/>
                  </a:lnTo>
                  <a:lnTo>
                    <a:pt x="783" y="215"/>
                  </a:lnTo>
                  <a:lnTo>
                    <a:pt x="784" y="215"/>
                  </a:lnTo>
                  <a:lnTo>
                    <a:pt x="786" y="215"/>
                  </a:lnTo>
                  <a:lnTo>
                    <a:pt x="792" y="216"/>
                  </a:lnTo>
                  <a:lnTo>
                    <a:pt x="795" y="216"/>
                  </a:lnTo>
                  <a:lnTo>
                    <a:pt x="800" y="217"/>
                  </a:lnTo>
                  <a:lnTo>
                    <a:pt x="801" y="217"/>
                  </a:lnTo>
                  <a:lnTo>
                    <a:pt x="803" y="217"/>
                  </a:lnTo>
                  <a:lnTo>
                    <a:pt x="804" y="217"/>
                  </a:lnTo>
                  <a:lnTo>
                    <a:pt x="806" y="216"/>
                  </a:lnTo>
                  <a:lnTo>
                    <a:pt x="811" y="215"/>
                  </a:lnTo>
                  <a:lnTo>
                    <a:pt x="814" y="213"/>
                  </a:lnTo>
                  <a:lnTo>
                    <a:pt x="816" y="213"/>
                  </a:lnTo>
                  <a:lnTo>
                    <a:pt x="817" y="212"/>
                  </a:lnTo>
                  <a:lnTo>
                    <a:pt x="819" y="212"/>
                  </a:lnTo>
                  <a:lnTo>
                    <a:pt x="820" y="212"/>
                  </a:lnTo>
                  <a:lnTo>
                    <a:pt x="821" y="212"/>
                  </a:lnTo>
                  <a:lnTo>
                    <a:pt x="821" y="212"/>
                  </a:lnTo>
                  <a:lnTo>
                    <a:pt x="822" y="212"/>
                  </a:lnTo>
                  <a:lnTo>
                    <a:pt x="823" y="213"/>
                  </a:lnTo>
                  <a:lnTo>
                    <a:pt x="824" y="213"/>
                  </a:lnTo>
                  <a:lnTo>
                    <a:pt x="826" y="215"/>
                  </a:lnTo>
                  <a:lnTo>
                    <a:pt x="827" y="216"/>
                  </a:lnTo>
                  <a:lnTo>
                    <a:pt x="829" y="217"/>
                  </a:lnTo>
                  <a:lnTo>
                    <a:pt x="829" y="218"/>
                  </a:lnTo>
                  <a:lnTo>
                    <a:pt x="830" y="219"/>
                  </a:lnTo>
                  <a:lnTo>
                    <a:pt x="831" y="220"/>
                  </a:lnTo>
                  <a:lnTo>
                    <a:pt x="831" y="221"/>
                  </a:lnTo>
                  <a:lnTo>
                    <a:pt x="832" y="222"/>
                  </a:lnTo>
                  <a:lnTo>
                    <a:pt x="832" y="224"/>
                  </a:lnTo>
                  <a:lnTo>
                    <a:pt x="833" y="225"/>
                  </a:lnTo>
                  <a:lnTo>
                    <a:pt x="833" y="227"/>
                  </a:lnTo>
                  <a:lnTo>
                    <a:pt x="833" y="230"/>
                  </a:lnTo>
                  <a:lnTo>
                    <a:pt x="833" y="234"/>
                  </a:lnTo>
                  <a:lnTo>
                    <a:pt x="833" y="237"/>
                  </a:lnTo>
                  <a:lnTo>
                    <a:pt x="833" y="239"/>
                  </a:lnTo>
                  <a:lnTo>
                    <a:pt x="832" y="243"/>
                  </a:lnTo>
                  <a:lnTo>
                    <a:pt x="832" y="244"/>
                  </a:lnTo>
                  <a:lnTo>
                    <a:pt x="832" y="245"/>
                  </a:lnTo>
                  <a:lnTo>
                    <a:pt x="832" y="248"/>
                  </a:lnTo>
                  <a:lnTo>
                    <a:pt x="832" y="250"/>
                  </a:lnTo>
                  <a:lnTo>
                    <a:pt x="832" y="252"/>
                  </a:lnTo>
                  <a:lnTo>
                    <a:pt x="833" y="254"/>
                  </a:lnTo>
                  <a:lnTo>
                    <a:pt x="833" y="255"/>
                  </a:lnTo>
                  <a:lnTo>
                    <a:pt x="833" y="256"/>
                  </a:lnTo>
                  <a:lnTo>
                    <a:pt x="834" y="258"/>
                  </a:lnTo>
                  <a:lnTo>
                    <a:pt x="835" y="260"/>
                  </a:lnTo>
                  <a:lnTo>
                    <a:pt x="837" y="263"/>
                  </a:lnTo>
                  <a:lnTo>
                    <a:pt x="838" y="265"/>
                  </a:lnTo>
                  <a:lnTo>
                    <a:pt x="839" y="267"/>
                  </a:lnTo>
                  <a:lnTo>
                    <a:pt x="839" y="268"/>
                  </a:lnTo>
                  <a:lnTo>
                    <a:pt x="840" y="271"/>
                  </a:lnTo>
                  <a:lnTo>
                    <a:pt x="840" y="271"/>
                  </a:lnTo>
                  <a:lnTo>
                    <a:pt x="840" y="272"/>
                  </a:lnTo>
                  <a:lnTo>
                    <a:pt x="840" y="273"/>
                  </a:lnTo>
                  <a:lnTo>
                    <a:pt x="840" y="275"/>
                  </a:lnTo>
                  <a:lnTo>
                    <a:pt x="840" y="276"/>
                  </a:lnTo>
                  <a:lnTo>
                    <a:pt x="840" y="277"/>
                  </a:lnTo>
                  <a:lnTo>
                    <a:pt x="839" y="279"/>
                  </a:lnTo>
                  <a:lnTo>
                    <a:pt x="838" y="281"/>
                  </a:lnTo>
                  <a:lnTo>
                    <a:pt x="838" y="283"/>
                  </a:lnTo>
                  <a:lnTo>
                    <a:pt x="837" y="284"/>
                  </a:lnTo>
                  <a:lnTo>
                    <a:pt x="836" y="286"/>
                  </a:lnTo>
                  <a:lnTo>
                    <a:pt x="834" y="289"/>
                  </a:lnTo>
                  <a:lnTo>
                    <a:pt x="833" y="290"/>
                  </a:lnTo>
                  <a:lnTo>
                    <a:pt x="831" y="292"/>
                  </a:lnTo>
                  <a:lnTo>
                    <a:pt x="829" y="294"/>
                  </a:lnTo>
                  <a:lnTo>
                    <a:pt x="828" y="296"/>
                  </a:lnTo>
                  <a:lnTo>
                    <a:pt x="827" y="297"/>
                  </a:lnTo>
                  <a:lnTo>
                    <a:pt x="827" y="298"/>
                  </a:lnTo>
                  <a:lnTo>
                    <a:pt x="827" y="299"/>
                  </a:lnTo>
                  <a:lnTo>
                    <a:pt x="827" y="299"/>
                  </a:lnTo>
                  <a:lnTo>
                    <a:pt x="828" y="301"/>
                  </a:lnTo>
                  <a:lnTo>
                    <a:pt x="828" y="303"/>
                  </a:lnTo>
                  <a:lnTo>
                    <a:pt x="828" y="303"/>
                  </a:lnTo>
                  <a:lnTo>
                    <a:pt x="828" y="304"/>
                  </a:lnTo>
                  <a:lnTo>
                    <a:pt x="826" y="308"/>
                  </a:lnTo>
                  <a:lnTo>
                    <a:pt x="826" y="308"/>
                  </a:lnTo>
                  <a:lnTo>
                    <a:pt x="826" y="309"/>
                  </a:lnTo>
                  <a:lnTo>
                    <a:pt x="827" y="309"/>
                  </a:lnTo>
                  <a:lnTo>
                    <a:pt x="827" y="309"/>
                  </a:lnTo>
                  <a:lnTo>
                    <a:pt x="828" y="310"/>
                  </a:lnTo>
                  <a:lnTo>
                    <a:pt x="829" y="310"/>
                  </a:lnTo>
                  <a:lnTo>
                    <a:pt x="834" y="312"/>
                  </a:lnTo>
                  <a:lnTo>
                    <a:pt x="839" y="313"/>
                  </a:lnTo>
                  <a:lnTo>
                    <a:pt x="840" y="314"/>
                  </a:lnTo>
                  <a:lnTo>
                    <a:pt x="842" y="315"/>
                  </a:lnTo>
                  <a:lnTo>
                    <a:pt x="845" y="315"/>
                  </a:lnTo>
                  <a:lnTo>
                    <a:pt x="847" y="315"/>
                  </a:lnTo>
                  <a:lnTo>
                    <a:pt x="848" y="316"/>
                  </a:lnTo>
                  <a:lnTo>
                    <a:pt x="849" y="316"/>
                  </a:lnTo>
                  <a:lnTo>
                    <a:pt x="850" y="317"/>
                  </a:lnTo>
                  <a:lnTo>
                    <a:pt x="854" y="319"/>
                  </a:lnTo>
                  <a:lnTo>
                    <a:pt x="855" y="320"/>
                  </a:lnTo>
                  <a:lnTo>
                    <a:pt x="857" y="322"/>
                  </a:lnTo>
                  <a:lnTo>
                    <a:pt x="857" y="322"/>
                  </a:lnTo>
                  <a:lnTo>
                    <a:pt x="858" y="323"/>
                  </a:lnTo>
                  <a:lnTo>
                    <a:pt x="858" y="324"/>
                  </a:lnTo>
                  <a:lnTo>
                    <a:pt x="859" y="324"/>
                  </a:lnTo>
                  <a:lnTo>
                    <a:pt x="859" y="325"/>
                  </a:lnTo>
                  <a:lnTo>
                    <a:pt x="859" y="326"/>
                  </a:lnTo>
                  <a:lnTo>
                    <a:pt x="859" y="327"/>
                  </a:lnTo>
                  <a:lnTo>
                    <a:pt x="860" y="327"/>
                  </a:lnTo>
                  <a:lnTo>
                    <a:pt x="859" y="329"/>
                  </a:lnTo>
                  <a:lnTo>
                    <a:pt x="859" y="331"/>
                  </a:lnTo>
                  <a:lnTo>
                    <a:pt x="859" y="333"/>
                  </a:lnTo>
                  <a:lnTo>
                    <a:pt x="858" y="333"/>
                  </a:lnTo>
                  <a:lnTo>
                    <a:pt x="858" y="334"/>
                  </a:lnTo>
                  <a:lnTo>
                    <a:pt x="857" y="334"/>
                  </a:lnTo>
                  <a:lnTo>
                    <a:pt x="857" y="335"/>
                  </a:lnTo>
                  <a:lnTo>
                    <a:pt x="856" y="335"/>
                  </a:lnTo>
                  <a:lnTo>
                    <a:pt x="855" y="336"/>
                  </a:lnTo>
                  <a:lnTo>
                    <a:pt x="854" y="336"/>
                  </a:lnTo>
                  <a:lnTo>
                    <a:pt x="853" y="337"/>
                  </a:lnTo>
                  <a:lnTo>
                    <a:pt x="851" y="337"/>
                  </a:lnTo>
                  <a:lnTo>
                    <a:pt x="849" y="338"/>
                  </a:lnTo>
                  <a:lnTo>
                    <a:pt x="848" y="338"/>
                  </a:lnTo>
                  <a:lnTo>
                    <a:pt x="848" y="339"/>
                  </a:lnTo>
                  <a:lnTo>
                    <a:pt x="847" y="339"/>
                  </a:lnTo>
                  <a:lnTo>
                    <a:pt x="847" y="340"/>
                  </a:lnTo>
                  <a:lnTo>
                    <a:pt x="846" y="340"/>
                  </a:lnTo>
                  <a:lnTo>
                    <a:pt x="846" y="341"/>
                  </a:lnTo>
                  <a:lnTo>
                    <a:pt x="846" y="341"/>
                  </a:lnTo>
                  <a:lnTo>
                    <a:pt x="846" y="342"/>
                  </a:lnTo>
                  <a:lnTo>
                    <a:pt x="846" y="342"/>
                  </a:lnTo>
                  <a:lnTo>
                    <a:pt x="847" y="343"/>
                  </a:lnTo>
                  <a:lnTo>
                    <a:pt x="847" y="344"/>
                  </a:lnTo>
                  <a:lnTo>
                    <a:pt x="849" y="345"/>
                  </a:lnTo>
                  <a:lnTo>
                    <a:pt x="849" y="346"/>
                  </a:lnTo>
                  <a:lnTo>
                    <a:pt x="849" y="346"/>
                  </a:lnTo>
                  <a:lnTo>
                    <a:pt x="850" y="347"/>
                  </a:lnTo>
                  <a:lnTo>
                    <a:pt x="850" y="347"/>
                  </a:lnTo>
                  <a:lnTo>
                    <a:pt x="849" y="348"/>
                  </a:lnTo>
                  <a:lnTo>
                    <a:pt x="848" y="350"/>
                  </a:lnTo>
                  <a:lnTo>
                    <a:pt x="848" y="350"/>
                  </a:lnTo>
                  <a:lnTo>
                    <a:pt x="847" y="351"/>
                  </a:lnTo>
                  <a:lnTo>
                    <a:pt x="847" y="353"/>
                  </a:lnTo>
                  <a:lnTo>
                    <a:pt x="847" y="357"/>
                  </a:lnTo>
                  <a:lnTo>
                    <a:pt x="846" y="358"/>
                  </a:lnTo>
                  <a:lnTo>
                    <a:pt x="846" y="359"/>
                  </a:lnTo>
                  <a:lnTo>
                    <a:pt x="846" y="360"/>
                  </a:lnTo>
                  <a:lnTo>
                    <a:pt x="845" y="361"/>
                  </a:lnTo>
                  <a:lnTo>
                    <a:pt x="845" y="362"/>
                  </a:lnTo>
                  <a:lnTo>
                    <a:pt x="844" y="362"/>
                  </a:lnTo>
                  <a:lnTo>
                    <a:pt x="843" y="363"/>
                  </a:lnTo>
                  <a:lnTo>
                    <a:pt x="842" y="364"/>
                  </a:lnTo>
                  <a:lnTo>
                    <a:pt x="839" y="366"/>
                  </a:lnTo>
                  <a:lnTo>
                    <a:pt x="838" y="367"/>
                  </a:lnTo>
                  <a:lnTo>
                    <a:pt x="838" y="368"/>
                  </a:lnTo>
                  <a:lnTo>
                    <a:pt x="838" y="368"/>
                  </a:lnTo>
                  <a:lnTo>
                    <a:pt x="838" y="369"/>
                  </a:lnTo>
                  <a:lnTo>
                    <a:pt x="838" y="369"/>
                  </a:lnTo>
                  <a:lnTo>
                    <a:pt x="838" y="369"/>
                  </a:lnTo>
                  <a:lnTo>
                    <a:pt x="838" y="370"/>
                  </a:lnTo>
                  <a:lnTo>
                    <a:pt x="838" y="370"/>
                  </a:lnTo>
                  <a:lnTo>
                    <a:pt x="839" y="372"/>
                  </a:lnTo>
                  <a:lnTo>
                    <a:pt x="840" y="372"/>
                  </a:lnTo>
                  <a:lnTo>
                    <a:pt x="840" y="373"/>
                  </a:lnTo>
                  <a:lnTo>
                    <a:pt x="840" y="373"/>
                  </a:lnTo>
                  <a:lnTo>
                    <a:pt x="840" y="373"/>
                  </a:lnTo>
                  <a:lnTo>
                    <a:pt x="839" y="374"/>
                  </a:lnTo>
                  <a:lnTo>
                    <a:pt x="839" y="374"/>
                  </a:lnTo>
                  <a:lnTo>
                    <a:pt x="837" y="375"/>
                  </a:lnTo>
                  <a:lnTo>
                    <a:pt x="836" y="376"/>
                  </a:lnTo>
                  <a:lnTo>
                    <a:pt x="835" y="376"/>
                  </a:lnTo>
                  <a:lnTo>
                    <a:pt x="834" y="377"/>
                  </a:lnTo>
                  <a:lnTo>
                    <a:pt x="833" y="377"/>
                  </a:lnTo>
                  <a:lnTo>
                    <a:pt x="833" y="378"/>
                  </a:lnTo>
                  <a:lnTo>
                    <a:pt x="832" y="379"/>
                  </a:lnTo>
                  <a:lnTo>
                    <a:pt x="832" y="379"/>
                  </a:lnTo>
                  <a:lnTo>
                    <a:pt x="832" y="380"/>
                  </a:lnTo>
                  <a:lnTo>
                    <a:pt x="832" y="380"/>
                  </a:lnTo>
                  <a:lnTo>
                    <a:pt x="832" y="381"/>
                  </a:lnTo>
                  <a:lnTo>
                    <a:pt x="832" y="382"/>
                  </a:lnTo>
                  <a:lnTo>
                    <a:pt x="833" y="383"/>
                  </a:lnTo>
                  <a:lnTo>
                    <a:pt x="833" y="385"/>
                  </a:lnTo>
                  <a:lnTo>
                    <a:pt x="834" y="386"/>
                  </a:lnTo>
                  <a:lnTo>
                    <a:pt x="835" y="387"/>
                  </a:lnTo>
                  <a:lnTo>
                    <a:pt x="836" y="388"/>
                  </a:lnTo>
                  <a:lnTo>
                    <a:pt x="837" y="388"/>
                  </a:lnTo>
                  <a:lnTo>
                    <a:pt x="839" y="389"/>
                  </a:lnTo>
                  <a:lnTo>
                    <a:pt x="840" y="390"/>
                  </a:lnTo>
                  <a:lnTo>
                    <a:pt x="842" y="391"/>
                  </a:lnTo>
                  <a:lnTo>
                    <a:pt x="844" y="391"/>
                  </a:lnTo>
                  <a:lnTo>
                    <a:pt x="847" y="392"/>
                  </a:lnTo>
                  <a:lnTo>
                    <a:pt x="848" y="393"/>
                  </a:lnTo>
                  <a:lnTo>
                    <a:pt x="849" y="393"/>
                  </a:lnTo>
                  <a:lnTo>
                    <a:pt x="851" y="394"/>
                  </a:lnTo>
                  <a:lnTo>
                    <a:pt x="852" y="395"/>
                  </a:lnTo>
                  <a:lnTo>
                    <a:pt x="853" y="395"/>
                  </a:lnTo>
                  <a:lnTo>
                    <a:pt x="854" y="397"/>
                  </a:lnTo>
                  <a:lnTo>
                    <a:pt x="855" y="397"/>
                  </a:lnTo>
                  <a:lnTo>
                    <a:pt x="855" y="398"/>
                  </a:lnTo>
                  <a:lnTo>
                    <a:pt x="856" y="398"/>
                  </a:lnTo>
                  <a:lnTo>
                    <a:pt x="858" y="399"/>
                  </a:lnTo>
                  <a:lnTo>
                    <a:pt x="861" y="399"/>
                  </a:lnTo>
                  <a:lnTo>
                    <a:pt x="862" y="400"/>
                  </a:lnTo>
                  <a:lnTo>
                    <a:pt x="864" y="400"/>
                  </a:lnTo>
                  <a:lnTo>
                    <a:pt x="865" y="400"/>
                  </a:lnTo>
                  <a:lnTo>
                    <a:pt x="866" y="400"/>
                  </a:lnTo>
                  <a:lnTo>
                    <a:pt x="866" y="401"/>
                  </a:lnTo>
                  <a:lnTo>
                    <a:pt x="867" y="401"/>
                  </a:lnTo>
                  <a:lnTo>
                    <a:pt x="868" y="402"/>
                  </a:lnTo>
                  <a:lnTo>
                    <a:pt x="869" y="403"/>
                  </a:lnTo>
                  <a:lnTo>
                    <a:pt x="869" y="403"/>
                  </a:lnTo>
                  <a:lnTo>
                    <a:pt x="871" y="404"/>
                  </a:lnTo>
                  <a:lnTo>
                    <a:pt x="871" y="404"/>
                  </a:lnTo>
                  <a:lnTo>
                    <a:pt x="872" y="404"/>
                  </a:lnTo>
                  <a:lnTo>
                    <a:pt x="872" y="405"/>
                  </a:lnTo>
                  <a:lnTo>
                    <a:pt x="872" y="406"/>
                  </a:lnTo>
                  <a:lnTo>
                    <a:pt x="872" y="406"/>
                  </a:lnTo>
                  <a:lnTo>
                    <a:pt x="873" y="408"/>
                  </a:lnTo>
                  <a:lnTo>
                    <a:pt x="873" y="411"/>
                  </a:lnTo>
                  <a:lnTo>
                    <a:pt x="873" y="412"/>
                  </a:lnTo>
                  <a:lnTo>
                    <a:pt x="873" y="413"/>
                  </a:lnTo>
                  <a:lnTo>
                    <a:pt x="874" y="414"/>
                  </a:lnTo>
                  <a:lnTo>
                    <a:pt x="874" y="415"/>
                  </a:lnTo>
                  <a:lnTo>
                    <a:pt x="875" y="415"/>
                  </a:lnTo>
                  <a:lnTo>
                    <a:pt x="875" y="416"/>
                  </a:lnTo>
                  <a:lnTo>
                    <a:pt x="877" y="418"/>
                  </a:lnTo>
                  <a:lnTo>
                    <a:pt x="878" y="419"/>
                  </a:lnTo>
                  <a:lnTo>
                    <a:pt x="880" y="420"/>
                  </a:lnTo>
                  <a:lnTo>
                    <a:pt x="882" y="422"/>
                  </a:lnTo>
                  <a:lnTo>
                    <a:pt x="885" y="424"/>
                  </a:lnTo>
                  <a:lnTo>
                    <a:pt x="886" y="424"/>
                  </a:lnTo>
                  <a:lnTo>
                    <a:pt x="890" y="426"/>
                  </a:lnTo>
                  <a:lnTo>
                    <a:pt x="891" y="427"/>
                  </a:lnTo>
                  <a:lnTo>
                    <a:pt x="893" y="428"/>
                  </a:lnTo>
                  <a:lnTo>
                    <a:pt x="894" y="429"/>
                  </a:lnTo>
                  <a:lnTo>
                    <a:pt x="895" y="430"/>
                  </a:lnTo>
                  <a:lnTo>
                    <a:pt x="896" y="431"/>
                  </a:lnTo>
                  <a:lnTo>
                    <a:pt x="897" y="432"/>
                  </a:lnTo>
                  <a:lnTo>
                    <a:pt x="897" y="433"/>
                  </a:lnTo>
                  <a:lnTo>
                    <a:pt x="897" y="434"/>
                  </a:lnTo>
                  <a:lnTo>
                    <a:pt x="897" y="435"/>
                  </a:lnTo>
                  <a:lnTo>
                    <a:pt x="897" y="436"/>
                  </a:lnTo>
                  <a:lnTo>
                    <a:pt x="897" y="438"/>
                  </a:lnTo>
                  <a:lnTo>
                    <a:pt x="897" y="441"/>
                  </a:lnTo>
                  <a:lnTo>
                    <a:pt x="896" y="442"/>
                  </a:lnTo>
                  <a:lnTo>
                    <a:pt x="896" y="443"/>
                  </a:lnTo>
                  <a:lnTo>
                    <a:pt x="896" y="444"/>
                  </a:lnTo>
                  <a:lnTo>
                    <a:pt x="896" y="445"/>
                  </a:lnTo>
                  <a:lnTo>
                    <a:pt x="897" y="446"/>
                  </a:lnTo>
                  <a:lnTo>
                    <a:pt x="897" y="450"/>
                  </a:lnTo>
                  <a:lnTo>
                    <a:pt x="898" y="451"/>
                  </a:lnTo>
                  <a:lnTo>
                    <a:pt x="898" y="453"/>
                  </a:lnTo>
                  <a:lnTo>
                    <a:pt x="898" y="454"/>
                  </a:lnTo>
                  <a:lnTo>
                    <a:pt x="897" y="455"/>
                  </a:lnTo>
                  <a:lnTo>
                    <a:pt x="897" y="457"/>
                  </a:lnTo>
                  <a:lnTo>
                    <a:pt x="896" y="459"/>
                  </a:lnTo>
                  <a:lnTo>
                    <a:pt x="895" y="462"/>
                  </a:lnTo>
                  <a:lnTo>
                    <a:pt x="893" y="467"/>
                  </a:lnTo>
                  <a:lnTo>
                    <a:pt x="892" y="468"/>
                  </a:lnTo>
                  <a:lnTo>
                    <a:pt x="891" y="469"/>
                  </a:lnTo>
                  <a:lnTo>
                    <a:pt x="889" y="472"/>
                  </a:lnTo>
                  <a:lnTo>
                    <a:pt x="888" y="473"/>
                  </a:lnTo>
                  <a:lnTo>
                    <a:pt x="888" y="474"/>
                  </a:lnTo>
                  <a:lnTo>
                    <a:pt x="888" y="475"/>
                  </a:lnTo>
                  <a:lnTo>
                    <a:pt x="887" y="476"/>
                  </a:lnTo>
                  <a:lnTo>
                    <a:pt x="887" y="477"/>
                  </a:lnTo>
                  <a:lnTo>
                    <a:pt x="887" y="482"/>
                  </a:lnTo>
                  <a:lnTo>
                    <a:pt x="886" y="487"/>
                  </a:lnTo>
                  <a:lnTo>
                    <a:pt x="885" y="492"/>
                  </a:lnTo>
                  <a:lnTo>
                    <a:pt x="885" y="495"/>
                  </a:lnTo>
                  <a:lnTo>
                    <a:pt x="885" y="496"/>
                  </a:lnTo>
                  <a:lnTo>
                    <a:pt x="885" y="496"/>
                  </a:lnTo>
                  <a:lnTo>
                    <a:pt x="885" y="497"/>
                  </a:lnTo>
                  <a:lnTo>
                    <a:pt x="884" y="498"/>
                  </a:lnTo>
                  <a:lnTo>
                    <a:pt x="883" y="499"/>
                  </a:lnTo>
                  <a:lnTo>
                    <a:pt x="882" y="499"/>
                  </a:lnTo>
                  <a:lnTo>
                    <a:pt x="881" y="500"/>
                  </a:lnTo>
                  <a:lnTo>
                    <a:pt x="878" y="503"/>
                  </a:lnTo>
                  <a:lnTo>
                    <a:pt x="875" y="505"/>
                  </a:lnTo>
                  <a:lnTo>
                    <a:pt x="874" y="506"/>
                  </a:lnTo>
                  <a:lnTo>
                    <a:pt x="873" y="506"/>
                  </a:lnTo>
                  <a:lnTo>
                    <a:pt x="872" y="507"/>
                  </a:lnTo>
                  <a:lnTo>
                    <a:pt x="871" y="507"/>
                  </a:lnTo>
                  <a:lnTo>
                    <a:pt x="870" y="508"/>
                  </a:lnTo>
                  <a:lnTo>
                    <a:pt x="869" y="508"/>
                  </a:lnTo>
                  <a:lnTo>
                    <a:pt x="866" y="508"/>
                  </a:lnTo>
                  <a:lnTo>
                    <a:pt x="865" y="508"/>
                  </a:lnTo>
                  <a:lnTo>
                    <a:pt x="864" y="509"/>
                  </a:lnTo>
                  <a:lnTo>
                    <a:pt x="862" y="510"/>
                  </a:lnTo>
                  <a:lnTo>
                    <a:pt x="861" y="510"/>
                  </a:lnTo>
                  <a:lnTo>
                    <a:pt x="860" y="511"/>
                  </a:lnTo>
                  <a:lnTo>
                    <a:pt x="859" y="511"/>
                  </a:lnTo>
                  <a:lnTo>
                    <a:pt x="858" y="512"/>
                  </a:lnTo>
                  <a:lnTo>
                    <a:pt x="857" y="514"/>
                  </a:lnTo>
                  <a:lnTo>
                    <a:pt x="855" y="515"/>
                  </a:lnTo>
                  <a:lnTo>
                    <a:pt x="855" y="516"/>
                  </a:lnTo>
                  <a:lnTo>
                    <a:pt x="854" y="517"/>
                  </a:lnTo>
                  <a:lnTo>
                    <a:pt x="854" y="518"/>
                  </a:lnTo>
                  <a:lnTo>
                    <a:pt x="854" y="518"/>
                  </a:lnTo>
                  <a:lnTo>
                    <a:pt x="853" y="519"/>
                  </a:lnTo>
                  <a:lnTo>
                    <a:pt x="853" y="520"/>
                  </a:lnTo>
                  <a:lnTo>
                    <a:pt x="853" y="521"/>
                  </a:lnTo>
                  <a:lnTo>
                    <a:pt x="853" y="522"/>
                  </a:lnTo>
                  <a:lnTo>
                    <a:pt x="853" y="523"/>
                  </a:lnTo>
                  <a:lnTo>
                    <a:pt x="854" y="524"/>
                  </a:lnTo>
                  <a:lnTo>
                    <a:pt x="855" y="528"/>
                  </a:lnTo>
                  <a:lnTo>
                    <a:pt x="856" y="530"/>
                  </a:lnTo>
                  <a:lnTo>
                    <a:pt x="856" y="531"/>
                  </a:lnTo>
                  <a:lnTo>
                    <a:pt x="856" y="532"/>
                  </a:lnTo>
                  <a:lnTo>
                    <a:pt x="857" y="533"/>
                  </a:lnTo>
                  <a:lnTo>
                    <a:pt x="857" y="533"/>
                  </a:lnTo>
                  <a:lnTo>
                    <a:pt x="857" y="534"/>
                  </a:lnTo>
                  <a:lnTo>
                    <a:pt x="856" y="535"/>
                  </a:lnTo>
                  <a:lnTo>
                    <a:pt x="856" y="536"/>
                  </a:lnTo>
                  <a:lnTo>
                    <a:pt x="856" y="536"/>
                  </a:lnTo>
                  <a:lnTo>
                    <a:pt x="855" y="536"/>
                  </a:lnTo>
                  <a:lnTo>
                    <a:pt x="855" y="537"/>
                  </a:lnTo>
                  <a:lnTo>
                    <a:pt x="854" y="538"/>
                  </a:lnTo>
                  <a:lnTo>
                    <a:pt x="854" y="538"/>
                  </a:lnTo>
                  <a:lnTo>
                    <a:pt x="853" y="539"/>
                  </a:lnTo>
                  <a:lnTo>
                    <a:pt x="852" y="539"/>
                  </a:lnTo>
                  <a:lnTo>
                    <a:pt x="850" y="539"/>
                  </a:lnTo>
                  <a:lnTo>
                    <a:pt x="849" y="539"/>
                  </a:lnTo>
                  <a:lnTo>
                    <a:pt x="848" y="539"/>
                  </a:lnTo>
                  <a:lnTo>
                    <a:pt x="846" y="539"/>
                  </a:lnTo>
                  <a:lnTo>
                    <a:pt x="842" y="539"/>
                  </a:lnTo>
                  <a:lnTo>
                    <a:pt x="839" y="539"/>
                  </a:lnTo>
                  <a:lnTo>
                    <a:pt x="839" y="539"/>
                  </a:lnTo>
                  <a:lnTo>
                    <a:pt x="838" y="539"/>
                  </a:lnTo>
                  <a:lnTo>
                    <a:pt x="837" y="540"/>
                  </a:lnTo>
                  <a:lnTo>
                    <a:pt x="836" y="540"/>
                  </a:lnTo>
                  <a:lnTo>
                    <a:pt x="835" y="541"/>
                  </a:lnTo>
                  <a:lnTo>
                    <a:pt x="834" y="542"/>
                  </a:lnTo>
                  <a:lnTo>
                    <a:pt x="833" y="544"/>
                  </a:lnTo>
                  <a:lnTo>
                    <a:pt x="830" y="547"/>
                  </a:lnTo>
                  <a:lnTo>
                    <a:pt x="829" y="548"/>
                  </a:lnTo>
                  <a:lnTo>
                    <a:pt x="829" y="549"/>
                  </a:lnTo>
                  <a:lnTo>
                    <a:pt x="827" y="550"/>
                  </a:lnTo>
                  <a:lnTo>
                    <a:pt x="825" y="552"/>
                  </a:lnTo>
                  <a:lnTo>
                    <a:pt x="823" y="553"/>
                  </a:lnTo>
                  <a:lnTo>
                    <a:pt x="822" y="553"/>
                  </a:lnTo>
                  <a:lnTo>
                    <a:pt x="820" y="554"/>
                  </a:lnTo>
                  <a:lnTo>
                    <a:pt x="817" y="555"/>
                  </a:lnTo>
                  <a:lnTo>
                    <a:pt x="815" y="555"/>
                  </a:lnTo>
                  <a:lnTo>
                    <a:pt x="813" y="556"/>
                  </a:lnTo>
                  <a:lnTo>
                    <a:pt x="808" y="557"/>
                  </a:lnTo>
                  <a:lnTo>
                    <a:pt x="806" y="558"/>
                  </a:lnTo>
                  <a:lnTo>
                    <a:pt x="803" y="559"/>
                  </a:lnTo>
                  <a:lnTo>
                    <a:pt x="801" y="559"/>
                  </a:lnTo>
                  <a:lnTo>
                    <a:pt x="799" y="560"/>
                  </a:lnTo>
                  <a:lnTo>
                    <a:pt x="797" y="561"/>
                  </a:lnTo>
                  <a:lnTo>
                    <a:pt x="792" y="564"/>
                  </a:lnTo>
                  <a:lnTo>
                    <a:pt x="791" y="564"/>
                  </a:lnTo>
                  <a:lnTo>
                    <a:pt x="790" y="565"/>
                  </a:lnTo>
                  <a:lnTo>
                    <a:pt x="788" y="565"/>
                  </a:lnTo>
                  <a:lnTo>
                    <a:pt x="787" y="566"/>
                  </a:lnTo>
                  <a:lnTo>
                    <a:pt x="786" y="566"/>
                  </a:lnTo>
                  <a:lnTo>
                    <a:pt x="785" y="566"/>
                  </a:lnTo>
                  <a:lnTo>
                    <a:pt x="784" y="565"/>
                  </a:lnTo>
                  <a:lnTo>
                    <a:pt x="783" y="565"/>
                  </a:lnTo>
                  <a:lnTo>
                    <a:pt x="783" y="565"/>
                  </a:lnTo>
                  <a:lnTo>
                    <a:pt x="782" y="565"/>
                  </a:lnTo>
                  <a:lnTo>
                    <a:pt x="780" y="564"/>
                  </a:lnTo>
                  <a:lnTo>
                    <a:pt x="780" y="564"/>
                  </a:lnTo>
                  <a:lnTo>
                    <a:pt x="779" y="563"/>
                  </a:lnTo>
                  <a:lnTo>
                    <a:pt x="778" y="564"/>
                  </a:lnTo>
                  <a:lnTo>
                    <a:pt x="777" y="564"/>
                  </a:lnTo>
                  <a:lnTo>
                    <a:pt x="776" y="564"/>
                  </a:lnTo>
                  <a:lnTo>
                    <a:pt x="774" y="565"/>
                  </a:lnTo>
                  <a:lnTo>
                    <a:pt x="773" y="565"/>
                  </a:lnTo>
                  <a:lnTo>
                    <a:pt x="773" y="566"/>
                  </a:lnTo>
                  <a:lnTo>
                    <a:pt x="772" y="566"/>
                  </a:lnTo>
                  <a:lnTo>
                    <a:pt x="771" y="567"/>
                  </a:lnTo>
                  <a:lnTo>
                    <a:pt x="771" y="568"/>
                  </a:lnTo>
                  <a:lnTo>
                    <a:pt x="770" y="569"/>
                  </a:lnTo>
                  <a:lnTo>
                    <a:pt x="770" y="570"/>
                  </a:lnTo>
                  <a:lnTo>
                    <a:pt x="769" y="570"/>
                  </a:lnTo>
                  <a:lnTo>
                    <a:pt x="768" y="573"/>
                  </a:lnTo>
                  <a:lnTo>
                    <a:pt x="768" y="574"/>
                  </a:lnTo>
                  <a:lnTo>
                    <a:pt x="766" y="577"/>
                  </a:lnTo>
                  <a:lnTo>
                    <a:pt x="765" y="581"/>
                  </a:lnTo>
                  <a:lnTo>
                    <a:pt x="764" y="583"/>
                  </a:lnTo>
                  <a:lnTo>
                    <a:pt x="763" y="584"/>
                  </a:lnTo>
                  <a:lnTo>
                    <a:pt x="762" y="585"/>
                  </a:lnTo>
                  <a:lnTo>
                    <a:pt x="754" y="595"/>
                  </a:lnTo>
                  <a:lnTo>
                    <a:pt x="753" y="596"/>
                  </a:lnTo>
                  <a:lnTo>
                    <a:pt x="753" y="597"/>
                  </a:lnTo>
                  <a:lnTo>
                    <a:pt x="752" y="599"/>
                  </a:lnTo>
                  <a:lnTo>
                    <a:pt x="752" y="600"/>
                  </a:lnTo>
                  <a:lnTo>
                    <a:pt x="751" y="602"/>
                  </a:lnTo>
                  <a:lnTo>
                    <a:pt x="751" y="603"/>
                  </a:lnTo>
                  <a:lnTo>
                    <a:pt x="751" y="604"/>
                  </a:lnTo>
                  <a:lnTo>
                    <a:pt x="751" y="606"/>
                  </a:lnTo>
                  <a:lnTo>
                    <a:pt x="750" y="607"/>
                  </a:lnTo>
                  <a:lnTo>
                    <a:pt x="751" y="609"/>
                  </a:lnTo>
                  <a:lnTo>
                    <a:pt x="751" y="610"/>
                  </a:lnTo>
                  <a:lnTo>
                    <a:pt x="751" y="612"/>
                  </a:lnTo>
                  <a:lnTo>
                    <a:pt x="751" y="614"/>
                  </a:lnTo>
                  <a:lnTo>
                    <a:pt x="752" y="615"/>
                  </a:lnTo>
                  <a:lnTo>
                    <a:pt x="752" y="617"/>
                  </a:lnTo>
                  <a:lnTo>
                    <a:pt x="753" y="618"/>
                  </a:lnTo>
                  <a:lnTo>
                    <a:pt x="753" y="619"/>
                  </a:lnTo>
                  <a:lnTo>
                    <a:pt x="754" y="620"/>
                  </a:lnTo>
                  <a:lnTo>
                    <a:pt x="755" y="621"/>
                  </a:lnTo>
                  <a:lnTo>
                    <a:pt x="756" y="621"/>
                  </a:lnTo>
                  <a:lnTo>
                    <a:pt x="761" y="624"/>
                  </a:lnTo>
                  <a:lnTo>
                    <a:pt x="763" y="625"/>
                  </a:lnTo>
                  <a:lnTo>
                    <a:pt x="767" y="626"/>
                  </a:lnTo>
                  <a:lnTo>
                    <a:pt x="768" y="626"/>
                  </a:lnTo>
                  <a:lnTo>
                    <a:pt x="770" y="627"/>
                  </a:lnTo>
                  <a:lnTo>
                    <a:pt x="771" y="628"/>
                  </a:lnTo>
                  <a:lnTo>
                    <a:pt x="772" y="628"/>
                  </a:lnTo>
                  <a:lnTo>
                    <a:pt x="772" y="629"/>
                  </a:lnTo>
                  <a:lnTo>
                    <a:pt x="773" y="630"/>
                  </a:lnTo>
                  <a:lnTo>
                    <a:pt x="774" y="630"/>
                  </a:lnTo>
                  <a:lnTo>
                    <a:pt x="775" y="633"/>
                  </a:lnTo>
                  <a:lnTo>
                    <a:pt x="777" y="635"/>
                  </a:lnTo>
                  <a:lnTo>
                    <a:pt x="777" y="636"/>
                  </a:lnTo>
                  <a:lnTo>
                    <a:pt x="778" y="638"/>
                  </a:lnTo>
                  <a:lnTo>
                    <a:pt x="778" y="639"/>
                  </a:lnTo>
                  <a:lnTo>
                    <a:pt x="779" y="640"/>
                  </a:lnTo>
                  <a:lnTo>
                    <a:pt x="779" y="642"/>
                  </a:lnTo>
                  <a:lnTo>
                    <a:pt x="779" y="643"/>
                  </a:lnTo>
                  <a:lnTo>
                    <a:pt x="779" y="645"/>
                  </a:lnTo>
                  <a:lnTo>
                    <a:pt x="779" y="646"/>
                  </a:lnTo>
                  <a:lnTo>
                    <a:pt x="778" y="647"/>
                  </a:lnTo>
                  <a:lnTo>
                    <a:pt x="778" y="648"/>
                  </a:lnTo>
                  <a:lnTo>
                    <a:pt x="778" y="650"/>
                  </a:lnTo>
                  <a:lnTo>
                    <a:pt x="777" y="651"/>
                  </a:lnTo>
                  <a:lnTo>
                    <a:pt x="776" y="651"/>
                  </a:lnTo>
                  <a:lnTo>
                    <a:pt x="776" y="652"/>
                  </a:lnTo>
                  <a:lnTo>
                    <a:pt x="775" y="653"/>
                  </a:lnTo>
                  <a:lnTo>
                    <a:pt x="774" y="654"/>
                  </a:lnTo>
                  <a:lnTo>
                    <a:pt x="772" y="656"/>
                  </a:lnTo>
                  <a:lnTo>
                    <a:pt x="770" y="657"/>
                  </a:lnTo>
                  <a:lnTo>
                    <a:pt x="769" y="657"/>
                  </a:lnTo>
                  <a:lnTo>
                    <a:pt x="768" y="658"/>
                  </a:lnTo>
                  <a:lnTo>
                    <a:pt x="766" y="658"/>
                  </a:lnTo>
                  <a:lnTo>
                    <a:pt x="765" y="658"/>
                  </a:lnTo>
                  <a:lnTo>
                    <a:pt x="764" y="658"/>
                  </a:lnTo>
                  <a:lnTo>
                    <a:pt x="761" y="658"/>
                  </a:lnTo>
                  <a:lnTo>
                    <a:pt x="760" y="658"/>
                  </a:lnTo>
                  <a:lnTo>
                    <a:pt x="757" y="658"/>
                  </a:lnTo>
                  <a:lnTo>
                    <a:pt x="755" y="657"/>
                  </a:lnTo>
                  <a:lnTo>
                    <a:pt x="754" y="657"/>
                  </a:lnTo>
                  <a:lnTo>
                    <a:pt x="754" y="658"/>
                  </a:lnTo>
                  <a:lnTo>
                    <a:pt x="753" y="658"/>
                  </a:lnTo>
                  <a:lnTo>
                    <a:pt x="752" y="658"/>
                  </a:lnTo>
                  <a:lnTo>
                    <a:pt x="751" y="659"/>
                  </a:lnTo>
                  <a:lnTo>
                    <a:pt x="749" y="660"/>
                  </a:lnTo>
                  <a:lnTo>
                    <a:pt x="749" y="661"/>
                  </a:lnTo>
                  <a:lnTo>
                    <a:pt x="748" y="661"/>
                  </a:lnTo>
                  <a:lnTo>
                    <a:pt x="748" y="662"/>
                  </a:lnTo>
                  <a:lnTo>
                    <a:pt x="747" y="662"/>
                  </a:lnTo>
                  <a:lnTo>
                    <a:pt x="746" y="665"/>
                  </a:lnTo>
                  <a:lnTo>
                    <a:pt x="746" y="667"/>
                  </a:lnTo>
                  <a:lnTo>
                    <a:pt x="745" y="668"/>
                  </a:lnTo>
                  <a:lnTo>
                    <a:pt x="744" y="670"/>
                  </a:lnTo>
                  <a:lnTo>
                    <a:pt x="743" y="670"/>
                  </a:lnTo>
                  <a:lnTo>
                    <a:pt x="743" y="671"/>
                  </a:lnTo>
                  <a:lnTo>
                    <a:pt x="742" y="671"/>
                  </a:lnTo>
                  <a:lnTo>
                    <a:pt x="742" y="671"/>
                  </a:lnTo>
                  <a:lnTo>
                    <a:pt x="741" y="671"/>
                  </a:lnTo>
                  <a:lnTo>
                    <a:pt x="741" y="671"/>
                  </a:lnTo>
                  <a:lnTo>
                    <a:pt x="740" y="671"/>
                  </a:lnTo>
                  <a:lnTo>
                    <a:pt x="739" y="670"/>
                  </a:lnTo>
                  <a:lnTo>
                    <a:pt x="737" y="668"/>
                  </a:lnTo>
                  <a:lnTo>
                    <a:pt x="735" y="668"/>
                  </a:lnTo>
                  <a:lnTo>
                    <a:pt x="735" y="667"/>
                  </a:lnTo>
                  <a:lnTo>
                    <a:pt x="733" y="667"/>
                  </a:lnTo>
                  <a:lnTo>
                    <a:pt x="730" y="666"/>
                  </a:lnTo>
                  <a:lnTo>
                    <a:pt x="729" y="666"/>
                  </a:lnTo>
                  <a:lnTo>
                    <a:pt x="727" y="665"/>
                  </a:lnTo>
                  <a:lnTo>
                    <a:pt x="723" y="664"/>
                  </a:lnTo>
                  <a:lnTo>
                    <a:pt x="723" y="663"/>
                  </a:lnTo>
                  <a:lnTo>
                    <a:pt x="722" y="663"/>
                  </a:lnTo>
                  <a:lnTo>
                    <a:pt x="722" y="663"/>
                  </a:lnTo>
                  <a:lnTo>
                    <a:pt x="721" y="663"/>
                  </a:lnTo>
                  <a:lnTo>
                    <a:pt x="719" y="664"/>
                  </a:lnTo>
                  <a:lnTo>
                    <a:pt x="717" y="665"/>
                  </a:lnTo>
                  <a:lnTo>
                    <a:pt x="712" y="667"/>
                  </a:lnTo>
                  <a:lnTo>
                    <a:pt x="709" y="668"/>
                  </a:lnTo>
                  <a:lnTo>
                    <a:pt x="708" y="668"/>
                  </a:lnTo>
                  <a:lnTo>
                    <a:pt x="706" y="669"/>
                  </a:lnTo>
                  <a:lnTo>
                    <a:pt x="704" y="669"/>
                  </a:lnTo>
                  <a:lnTo>
                    <a:pt x="702" y="669"/>
                  </a:lnTo>
                  <a:lnTo>
                    <a:pt x="700" y="669"/>
                  </a:lnTo>
                  <a:lnTo>
                    <a:pt x="698" y="669"/>
                  </a:lnTo>
                  <a:lnTo>
                    <a:pt x="697" y="669"/>
                  </a:lnTo>
                  <a:lnTo>
                    <a:pt x="691" y="668"/>
                  </a:lnTo>
                  <a:lnTo>
                    <a:pt x="689" y="668"/>
                  </a:lnTo>
                  <a:lnTo>
                    <a:pt x="685" y="668"/>
                  </a:lnTo>
                  <a:lnTo>
                    <a:pt x="684" y="667"/>
                  </a:lnTo>
                  <a:lnTo>
                    <a:pt x="682" y="667"/>
                  </a:lnTo>
                  <a:lnTo>
                    <a:pt x="680" y="667"/>
                  </a:lnTo>
                  <a:lnTo>
                    <a:pt x="675" y="665"/>
                  </a:lnTo>
                  <a:lnTo>
                    <a:pt x="674" y="665"/>
                  </a:lnTo>
                  <a:lnTo>
                    <a:pt x="672" y="665"/>
                  </a:lnTo>
                  <a:lnTo>
                    <a:pt x="671" y="665"/>
                  </a:lnTo>
                  <a:lnTo>
                    <a:pt x="670" y="665"/>
                  </a:lnTo>
                  <a:lnTo>
                    <a:pt x="669" y="666"/>
                  </a:lnTo>
                  <a:lnTo>
                    <a:pt x="668" y="666"/>
                  </a:lnTo>
                  <a:lnTo>
                    <a:pt x="668" y="666"/>
                  </a:lnTo>
                  <a:lnTo>
                    <a:pt x="667" y="667"/>
                  </a:lnTo>
                  <a:lnTo>
                    <a:pt x="666" y="667"/>
                  </a:lnTo>
                  <a:lnTo>
                    <a:pt x="666" y="668"/>
                  </a:lnTo>
                  <a:lnTo>
                    <a:pt x="665" y="669"/>
                  </a:lnTo>
                  <a:lnTo>
                    <a:pt x="665" y="669"/>
                  </a:lnTo>
                  <a:lnTo>
                    <a:pt x="665" y="670"/>
                  </a:lnTo>
                  <a:lnTo>
                    <a:pt x="665" y="671"/>
                  </a:lnTo>
                  <a:lnTo>
                    <a:pt x="665" y="672"/>
                  </a:lnTo>
                  <a:lnTo>
                    <a:pt x="666" y="675"/>
                  </a:lnTo>
                  <a:lnTo>
                    <a:pt x="666" y="676"/>
                  </a:lnTo>
                  <a:lnTo>
                    <a:pt x="666" y="677"/>
                  </a:lnTo>
                  <a:lnTo>
                    <a:pt x="666" y="677"/>
                  </a:lnTo>
                  <a:lnTo>
                    <a:pt x="666" y="678"/>
                  </a:lnTo>
                  <a:lnTo>
                    <a:pt x="666" y="678"/>
                  </a:lnTo>
                  <a:lnTo>
                    <a:pt x="665" y="679"/>
                  </a:lnTo>
                  <a:lnTo>
                    <a:pt x="665" y="679"/>
                  </a:lnTo>
                  <a:lnTo>
                    <a:pt x="664" y="680"/>
                  </a:lnTo>
                  <a:lnTo>
                    <a:pt x="663" y="680"/>
                  </a:lnTo>
                  <a:lnTo>
                    <a:pt x="662" y="681"/>
                  </a:lnTo>
                  <a:lnTo>
                    <a:pt x="660" y="681"/>
                  </a:lnTo>
                  <a:lnTo>
                    <a:pt x="654" y="683"/>
                  </a:lnTo>
                  <a:lnTo>
                    <a:pt x="652" y="683"/>
                  </a:lnTo>
                  <a:lnTo>
                    <a:pt x="652" y="684"/>
                  </a:lnTo>
                  <a:lnTo>
                    <a:pt x="651" y="684"/>
                  </a:lnTo>
                  <a:lnTo>
                    <a:pt x="651" y="684"/>
                  </a:lnTo>
                  <a:lnTo>
                    <a:pt x="650" y="685"/>
                  </a:lnTo>
                  <a:lnTo>
                    <a:pt x="650" y="686"/>
                  </a:lnTo>
                  <a:lnTo>
                    <a:pt x="649" y="687"/>
                  </a:lnTo>
                  <a:lnTo>
                    <a:pt x="649" y="688"/>
                  </a:lnTo>
                  <a:lnTo>
                    <a:pt x="649" y="689"/>
                  </a:lnTo>
                  <a:lnTo>
                    <a:pt x="648" y="690"/>
                  </a:lnTo>
                  <a:lnTo>
                    <a:pt x="648" y="694"/>
                  </a:lnTo>
                  <a:lnTo>
                    <a:pt x="647" y="696"/>
                  </a:lnTo>
                  <a:lnTo>
                    <a:pt x="647" y="697"/>
                  </a:lnTo>
                  <a:lnTo>
                    <a:pt x="645" y="700"/>
                  </a:lnTo>
                  <a:lnTo>
                    <a:pt x="645" y="701"/>
                  </a:lnTo>
                  <a:lnTo>
                    <a:pt x="644" y="701"/>
                  </a:lnTo>
                  <a:lnTo>
                    <a:pt x="643" y="702"/>
                  </a:lnTo>
                  <a:lnTo>
                    <a:pt x="643" y="702"/>
                  </a:lnTo>
                  <a:lnTo>
                    <a:pt x="642" y="702"/>
                  </a:lnTo>
                  <a:lnTo>
                    <a:pt x="641" y="702"/>
                  </a:lnTo>
                  <a:lnTo>
                    <a:pt x="640" y="702"/>
                  </a:lnTo>
                  <a:lnTo>
                    <a:pt x="639" y="702"/>
                  </a:lnTo>
                  <a:lnTo>
                    <a:pt x="638" y="702"/>
                  </a:lnTo>
                  <a:lnTo>
                    <a:pt x="637" y="702"/>
                  </a:lnTo>
                  <a:lnTo>
                    <a:pt x="636" y="702"/>
                  </a:lnTo>
                  <a:lnTo>
                    <a:pt x="635" y="701"/>
                  </a:lnTo>
                  <a:lnTo>
                    <a:pt x="634" y="701"/>
                  </a:lnTo>
                  <a:lnTo>
                    <a:pt x="633" y="700"/>
                  </a:lnTo>
                  <a:lnTo>
                    <a:pt x="631" y="699"/>
                  </a:lnTo>
                  <a:lnTo>
                    <a:pt x="631" y="698"/>
                  </a:lnTo>
                  <a:lnTo>
                    <a:pt x="630" y="697"/>
                  </a:lnTo>
                  <a:lnTo>
                    <a:pt x="629" y="696"/>
                  </a:lnTo>
                  <a:lnTo>
                    <a:pt x="628" y="694"/>
                  </a:lnTo>
                  <a:lnTo>
                    <a:pt x="626" y="690"/>
                  </a:lnTo>
                  <a:lnTo>
                    <a:pt x="624" y="686"/>
                  </a:lnTo>
                  <a:lnTo>
                    <a:pt x="623" y="684"/>
                  </a:lnTo>
                  <a:lnTo>
                    <a:pt x="622" y="682"/>
                  </a:lnTo>
                  <a:lnTo>
                    <a:pt x="621" y="680"/>
                  </a:lnTo>
                  <a:lnTo>
                    <a:pt x="620" y="678"/>
                  </a:lnTo>
                  <a:lnTo>
                    <a:pt x="620" y="677"/>
                  </a:lnTo>
                  <a:lnTo>
                    <a:pt x="619" y="677"/>
                  </a:lnTo>
                  <a:lnTo>
                    <a:pt x="619" y="677"/>
                  </a:lnTo>
                  <a:lnTo>
                    <a:pt x="618" y="676"/>
                  </a:lnTo>
                  <a:lnTo>
                    <a:pt x="618" y="676"/>
                  </a:lnTo>
                  <a:lnTo>
                    <a:pt x="617" y="676"/>
                  </a:lnTo>
                  <a:lnTo>
                    <a:pt x="617" y="676"/>
                  </a:lnTo>
                  <a:lnTo>
                    <a:pt x="615" y="677"/>
                  </a:lnTo>
                  <a:lnTo>
                    <a:pt x="614" y="677"/>
                  </a:lnTo>
                  <a:lnTo>
                    <a:pt x="613" y="678"/>
                  </a:lnTo>
                  <a:lnTo>
                    <a:pt x="611" y="679"/>
                  </a:lnTo>
                  <a:lnTo>
                    <a:pt x="610" y="679"/>
                  </a:lnTo>
                  <a:lnTo>
                    <a:pt x="609" y="680"/>
                  </a:lnTo>
                  <a:lnTo>
                    <a:pt x="609" y="680"/>
                  </a:lnTo>
                  <a:lnTo>
                    <a:pt x="608" y="679"/>
                  </a:lnTo>
                  <a:lnTo>
                    <a:pt x="608" y="679"/>
                  </a:lnTo>
                  <a:lnTo>
                    <a:pt x="606" y="679"/>
                  </a:lnTo>
                  <a:lnTo>
                    <a:pt x="605" y="678"/>
                  </a:lnTo>
                  <a:lnTo>
                    <a:pt x="604" y="677"/>
                  </a:lnTo>
                  <a:lnTo>
                    <a:pt x="602" y="676"/>
                  </a:lnTo>
                  <a:lnTo>
                    <a:pt x="600" y="674"/>
                  </a:lnTo>
                  <a:lnTo>
                    <a:pt x="595" y="670"/>
                  </a:lnTo>
                  <a:lnTo>
                    <a:pt x="594" y="669"/>
                  </a:lnTo>
                  <a:lnTo>
                    <a:pt x="593" y="668"/>
                  </a:lnTo>
                  <a:lnTo>
                    <a:pt x="592" y="667"/>
                  </a:lnTo>
                  <a:lnTo>
                    <a:pt x="590" y="667"/>
                  </a:lnTo>
                  <a:lnTo>
                    <a:pt x="585" y="664"/>
                  </a:lnTo>
                  <a:lnTo>
                    <a:pt x="582" y="663"/>
                  </a:lnTo>
                  <a:lnTo>
                    <a:pt x="581" y="662"/>
                  </a:lnTo>
                  <a:lnTo>
                    <a:pt x="578" y="660"/>
                  </a:lnTo>
                  <a:lnTo>
                    <a:pt x="577" y="659"/>
                  </a:lnTo>
                  <a:lnTo>
                    <a:pt x="576" y="659"/>
                  </a:lnTo>
                  <a:lnTo>
                    <a:pt x="575" y="659"/>
                  </a:lnTo>
                  <a:lnTo>
                    <a:pt x="574" y="659"/>
                  </a:lnTo>
                  <a:lnTo>
                    <a:pt x="574" y="659"/>
                  </a:lnTo>
                  <a:lnTo>
                    <a:pt x="573" y="659"/>
                  </a:lnTo>
                  <a:lnTo>
                    <a:pt x="572" y="659"/>
                  </a:lnTo>
                  <a:lnTo>
                    <a:pt x="570" y="661"/>
                  </a:lnTo>
                  <a:lnTo>
                    <a:pt x="567" y="663"/>
                  </a:lnTo>
                  <a:lnTo>
                    <a:pt x="566" y="664"/>
                  </a:lnTo>
                  <a:lnTo>
                    <a:pt x="566" y="665"/>
                  </a:lnTo>
                  <a:lnTo>
                    <a:pt x="565" y="666"/>
                  </a:lnTo>
                  <a:lnTo>
                    <a:pt x="564" y="667"/>
                  </a:lnTo>
                  <a:lnTo>
                    <a:pt x="563" y="668"/>
                  </a:lnTo>
                  <a:lnTo>
                    <a:pt x="563" y="669"/>
                  </a:lnTo>
                  <a:lnTo>
                    <a:pt x="561" y="670"/>
                  </a:lnTo>
                  <a:lnTo>
                    <a:pt x="560" y="671"/>
                  </a:lnTo>
                  <a:lnTo>
                    <a:pt x="560" y="672"/>
                  </a:lnTo>
                  <a:lnTo>
                    <a:pt x="559" y="673"/>
                  </a:lnTo>
                  <a:lnTo>
                    <a:pt x="559" y="673"/>
                  </a:lnTo>
                  <a:lnTo>
                    <a:pt x="559" y="674"/>
                  </a:lnTo>
                  <a:lnTo>
                    <a:pt x="559" y="676"/>
                  </a:lnTo>
                  <a:lnTo>
                    <a:pt x="559" y="678"/>
                  </a:lnTo>
                  <a:lnTo>
                    <a:pt x="558" y="679"/>
                  </a:lnTo>
                  <a:lnTo>
                    <a:pt x="557" y="683"/>
                  </a:lnTo>
                  <a:lnTo>
                    <a:pt x="557" y="684"/>
                  </a:lnTo>
                  <a:lnTo>
                    <a:pt x="557" y="686"/>
                  </a:lnTo>
                  <a:lnTo>
                    <a:pt x="557" y="687"/>
                  </a:lnTo>
                  <a:lnTo>
                    <a:pt x="557" y="688"/>
                  </a:lnTo>
                  <a:lnTo>
                    <a:pt x="558" y="690"/>
                  </a:lnTo>
                  <a:lnTo>
                    <a:pt x="559" y="693"/>
                  </a:lnTo>
                  <a:lnTo>
                    <a:pt x="559" y="696"/>
                  </a:lnTo>
                  <a:lnTo>
                    <a:pt x="560" y="697"/>
                  </a:lnTo>
                  <a:lnTo>
                    <a:pt x="560" y="698"/>
                  </a:lnTo>
                  <a:lnTo>
                    <a:pt x="560" y="699"/>
                  </a:lnTo>
                  <a:lnTo>
                    <a:pt x="559" y="700"/>
                  </a:lnTo>
                  <a:lnTo>
                    <a:pt x="559" y="701"/>
                  </a:lnTo>
                  <a:lnTo>
                    <a:pt x="558" y="701"/>
                  </a:lnTo>
                  <a:lnTo>
                    <a:pt x="558" y="702"/>
                  </a:lnTo>
                  <a:lnTo>
                    <a:pt x="556" y="702"/>
                  </a:lnTo>
                  <a:lnTo>
                    <a:pt x="555" y="703"/>
                  </a:lnTo>
                  <a:lnTo>
                    <a:pt x="553" y="704"/>
                  </a:lnTo>
                  <a:lnTo>
                    <a:pt x="552" y="704"/>
                  </a:lnTo>
                  <a:lnTo>
                    <a:pt x="547" y="706"/>
                  </a:lnTo>
                  <a:lnTo>
                    <a:pt x="545" y="706"/>
                  </a:lnTo>
                  <a:lnTo>
                    <a:pt x="544" y="707"/>
                  </a:lnTo>
                  <a:lnTo>
                    <a:pt x="543" y="707"/>
                  </a:lnTo>
                  <a:lnTo>
                    <a:pt x="540" y="709"/>
                  </a:lnTo>
                  <a:lnTo>
                    <a:pt x="538" y="711"/>
                  </a:lnTo>
                  <a:lnTo>
                    <a:pt x="534" y="715"/>
                  </a:lnTo>
                  <a:lnTo>
                    <a:pt x="532" y="717"/>
                  </a:lnTo>
                  <a:lnTo>
                    <a:pt x="530" y="718"/>
                  </a:lnTo>
                  <a:lnTo>
                    <a:pt x="528" y="720"/>
                  </a:lnTo>
                  <a:lnTo>
                    <a:pt x="527" y="721"/>
                  </a:lnTo>
                  <a:lnTo>
                    <a:pt x="526" y="724"/>
                  </a:lnTo>
                  <a:lnTo>
                    <a:pt x="525" y="725"/>
                  </a:lnTo>
                  <a:lnTo>
                    <a:pt x="525" y="726"/>
                  </a:lnTo>
                  <a:lnTo>
                    <a:pt x="524" y="726"/>
                  </a:lnTo>
                  <a:lnTo>
                    <a:pt x="523" y="726"/>
                  </a:lnTo>
                  <a:lnTo>
                    <a:pt x="523" y="726"/>
                  </a:lnTo>
                  <a:lnTo>
                    <a:pt x="522" y="726"/>
                  </a:lnTo>
                  <a:lnTo>
                    <a:pt x="522" y="726"/>
                  </a:lnTo>
                  <a:lnTo>
                    <a:pt x="521" y="726"/>
                  </a:lnTo>
                  <a:lnTo>
                    <a:pt x="521" y="726"/>
                  </a:lnTo>
                  <a:lnTo>
                    <a:pt x="520" y="725"/>
                  </a:lnTo>
                  <a:lnTo>
                    <a:pt x="517" y="724"/>
                  </a:lnTo>
                  <a:lnTo>
                    <a:pt x="516" y="723"/>
                  </a:lnTo>
                  <a:lnTo>
                    <a:pt x="515" y="722"/>
                  </a:lnTo>
                  <a:lnTo>
                    <a:pt x="513" y="721"/>
                  </a:lnTo>
                  <a:lnTo>
                    <a:pt x="510" y="721"/>
                  </a:lnTo>
                  <a:lnTo>
                    <a:pt x="508" y="720"/>
                  </a:lnTo>
                  <a:lnTo>
                    <a:pt x="506" y="720"/>
                  </a:lnTo>
                  <a:lnTo>
                    <a:pt x="503" y="719"/>
                  </a:lnTo>
                  <a:lnTo>
                    <a:pt x="501" y="719"/>
                  </a:lnTo>
                  <a:lnTo>
                    <a:pt x="500" y="719"/>
                  </a:lnTo>
                  <a:lnTo>
                    <a:pt x="499" y="719"/>
                  </a:lnTo>
                  <a:lnTo>
                    <a:pt x="499" y="718"/>
                  </a:lnTo>
                  <a:lnTo>
                    <a:pt x="498" y="718"/>
                  </a:lnTo>
                  <a:lnTo>
                    <a:pt x="497" y="717"/>
                  </a:lnTo>
                  <a:lnTo>
                    <a:pt x="497" y="717"/>
                  </a:lnTo>
                  <a:lnTo>
                    <a:pt x="497" y="716"/>
                  </a:lnTo>
                  <a:lnTo>
                    <a:pt x="496" y="716"/>
                  </a:lnTo>
                  <a:lnTo>
                    <a:pt x="496" y="715"/>
                  </a:lnTo>
                  <a:lnTo>
                    <a:pt x="497" y="714"/>
                  </a:lnTo>
                  <a:lnTo>
                    <a:pt x="497" y="711"/>
                  </a:lnTo>
                  <a:lnTo>
                    <a:pt x="497" y="710"/>
                  </a:lnTo>
                  <a:lnTo>
                    <a:pt x="497" y="709"/>
                  </a:lnTo>
                  <a:lnTo>
                    <a:pt x="497" y="708"/>
                  </a:lnTo>
                  <a:lnTo>
                    <a:pt x="497" y="708"/>
                  </a:lnTo>
                  <a:lnTo>
                    <a:pt x="497" y="708"/>
                  </a:lnTo>
                  <a:lnTo>
                    <a:pt x="496" y="708"/>
                  </a:lnTo>
                  <a:lnTo>
                    <a:pt x="496" y="708"/>
                  </a:lnTo>
                  <a:lnTo>
                    <a:pt x="493" y="709"/>
                  </a:lnTo>
                  <a:lnTo>
                    <a:pt x="491" y="709"/>
                  </a:lnTo>
                  <a:lnTo>
                    <a:pt x="489" y="710"/>
                  </a:lnTo>
                  <a:lnTo>
                    <a:pt x="486" y="710"/>
                  </a:lnTo>
                  <a:lnTo>
                    <a:pt x="485" y="710"/>
                  </a:lnTo>
                  <a:lnTo>
                    <a:pt x="484" y="711"/>
                  </a:lnTo>
                  <a:lnTo>
                    <a:pt x="481" y="710"/>
                  </a:lnTo>
                  <a:lnTo>
                    <a:pt x="479" y="710"/>
                  </a:lnTo>
                  <a:lnTo>
                    <a:pt x="474" y="710"/>
                  </a:lnTo>
                  <a:lnTo>
                    <a:pt x="471" y="709"/>
                  </a:lnTo>
                  <a:lnTo>
                    <a:pt x="470" y="709"/>
                  </a:lnTo>
                  <a:lnTo>
                    <a:pt x="468" y="708"/>
                  </a:lnTo>
                  <a:lnTo>
                    <a:pt x="467" y="708"/>
                  </a:lnTo>
                  <a:lnTo>
                    <a:pt x="464" y="706"/>
                  </a:lnTo>
                  <a:lnTo>
                    <a:pt x="463" y="706"/>
                  </a:lnTo>
                  <a:lnTo>
                    <a:pt x="462" y="706"/>
                  </a:lnTo>
                  <a:lnTo>
                    <a:pt x="461" y="706"/>
                  </a:lnTo>
                  <a:lnTo>
                    <a:pt x="460" y="705"/>
                  </a:lnTo>
                  <a:lnTo>
                    <a:pt x="457" y="705"/>
                  </a:lnTo>
                  <a:lnTo>
                    <a:pt x="456" y="705"/>
                  </a:lnTo>
                  <a:lnTo>
                    <a:pt x="454" y="705"/>
                  </a:lnTo>
                  <a:lnTo>
                    <a:pt x="453" y="705"/>
                  </a:lnTo>
                  <a:lnTo>
                    <a:pt x="453" y="706"/>
                  </a:lnTo>
                  <a:lnTo>
                    <a:pt x="451" y="706"/>
                  </a:lnTo>
                  <a:lnTo>
                    <a:pt x="449" y="707"/>
                  </a:lnTo>
                  <a:lnTo>
                    <a:pt x="447" y="709"/>
                  </a:lnTo>
                  <a:lnTo>
                    <a:pt x="447" y="709"/>
                  </a:lnTo>
                  <a:lnTo>
                    <a:pt x="446" y="709"/>
                  </a:lnTo>
                  <a:lnTo>
                    <a:pt x="446" y="709"/>
                  </a:lnTo>
                  <a:lnTo>
                    <a:pt x="445" y="709"/>
                  </a:lnTo>
                  <a:lnTo>
                    <a:pt x="444" y="709"/>
                  </a:lnTo>
                  <a:lnTo>
                    <a:pt x="442" y="708"/>
                  </a:lnTo>
                  <a:lnTo>
                    <a:pt x="441" y="707"/>
                  </a:lnTo>
                  <a:lnTo>
                    <a:pt x="436" y="704"/>
                  </a:lnTo>
                  <a:lnTo>
                    <a:pt x="435" y="703"/>
                  </a:lnTo>
                  <a:lnTo>
                    <a:pt x="434" y="703"/>
                  </a:lnTo>
                  <a:lnTo>
                    <a:pt x="431" y="702"/>
                  </a:lnTo>
                  <a:lnTo>
                    <a:pt x="430" y="701"/>
                  </a:lnTo>
                  <a:lnTo>
                    <a:pt x="429" y="700"/>
                  </a:lnTo>
                  <a:lnTo>
                    <a:pt x="425" y="698"/>
                  </a:lnTo>
                  <a:lnTo>
                    <a:pt x="424" y="698"/>
                  </a:lnTo>
                  <a:lnTo>
                    <a:pt x="423" y="697"/>
                  </a:lnTo>
                  <a:lnTo>
                    <a:pt x="423" y="698"/>
                  </a:lnTo>
                  <a:lnTo>
                    <a:pt x="422" y="698"/>
                  </a:lnTo>
                  <a:lnTo>
                    <a:pt x="422" y="698"/>
                  </a:lnTo>
                  <a:lnTo>
                    <a:pt x="421" y="699"/>
                  </a:lnTo>
                  <a:lnTo>
                    <a:pt x="421" y="699"/>
                  </a:lnTo>
                  <a:lnTo>
                    <a:pt x="421" y="699"/>
                  </a:lnTo>
                  <a:lnTo>
                    <a:pt x="421" y="700"/>
                  </a:lnTo>
                  <a:lnTo>
                    <a:pt x="421" y="703"/>
                  </a:lnTo>
                  <a:lnTo>
                    <a:pt x="421" y="705"/>
                  </a:lnTo>
                  <a:lnTo>
                    <a:pt x="421" y="705"/>
                  </a:lnTo>
                  <a:lnTo>
                    <a:pt x="421" y="706"/>
                  </a:lnTo>
                  <a:lnTo>
                    <a:pt x="421" y="706"/>
                  </a:lnTo>
                  <a:lnTo>
                    <a:pt x="420" y="706"/>
                  </a:lnTo>
                  <a:lnTo>
                    <a:pt x="420" y="706"/>
                  </a:lnTo>
                  <a:lnTo>
                    <a:pt x="419" y="706"/>
                  </a:lnTo>
                  <a:lnTo>
                    <a:pt x="417" y="706"/>
                  </a:lnTo>
                  <a:lnTo>
                    <a:pt x="415" y="706"/>
                  </a:lnTo>
                  <a:lnTo>
                    <a:pt x="414" y="706"/>
                  </a:lnTo>
                  <a:lnTo>
                    <a:pt x="413" y="707"/>
                  </a:lnTo>
                  <a:lnTo>
                    <a:pt x="411" y="707"/>
                  </a:lnTo>
                  <a:lnTo>
                    <a:pt x="410" y="708"/>
                  </a:lnTo>
                  <a:lnTo>
                    <a:pt x="409" y="709"/>
                  </a:lnTo>
                  <a:lnTo>
                    <a:pt x="405" y="712"/>
                  </a:lnTo>
                  <a:lnTo>
                    <a:pt x="404" y="712"/>
                  </a:lnTo>
                  <a:lnTo>
                    <a:pt x="403" y="713"/>
                  </a:lnTo>
                  <a:lnTo>
                    <a:pt x="403" y="713"/>
                  </a:lnTo>
                  <a:lnTo>
                    <a:pt x="400" y="714"/>
                  </a:lnTo>
                  <a:lnTo>
                    <a:pt x="399" y="714"/>
                  </a:lnTo>
                  <a:lnTo>
                    <a:pt x="398" y="714"/>
                  </a:lnTo>
                  <a:lnTo>
                    <a:pt x="396" y="713"/>
                  </a:lnTo>
                  <a:lnTo>
                    <a:pt x="394" y="713"/>
                  </a:lnTo>
                  <a:lnTo>
                    <a:pt x="391" y="713"/>
                  </a:lnTo>
                  <a:lnTo>
                    <a:pt x="390" y="712"/>
                  </a:lnTo>
                  <a:lnTo>
                    <a:pt x="390" y="712"/>
                  </a:lnTo>
                  <a:lnTo>
                    <a:pt x="390" y="712"/>
                  </a:lnTo>
                  <a:lnTo>
                    <a:pt x="389" y="712"/>
                  </a:lnTo>
                  <a:lnTo>
                    <a:pt x="389" y="711"/>
                  </a:lnTo>
                  <a:lnTo>
                    <a:pt x="388" y="708"/>
                  </a:lnTo>
                  <a:lnTo>
                    <a:pt x="387" y="708"/>
                  </a:lnTo>
                  <a:lnTo>
                    <a:pt x="387" y="707"/>
                  </a:lnTo>
                  <a:lnTo>
                    <a:pt x="386" y="706"/>
                  </a:lnTo>
                  <a:lnTo>
                    <a:pt x="385" y="705"/>
                  </a:lnTo>
                  <a:lnTo>
                    <a:pt x="384" y="704"/>
                  </a:lnTo>
                  <a:lnTo>
                    <a:pt x="384" y="704"/>
                  </a:lnTo>
                  <a:lnTo>
                    <a:pt x="383" y="703"/>
                  </a:lnTo>
                  <a:lnTo>
                    <a:pt x="381" y="702"/>
                  </a:lnTo>
                  <a:lnTo>
                    <a:pt x="379" y="701"/>
                  </a:lnTo>
                  <a:lnTo>
                    <a:pt x="376" y="700"/>
                  </a:lnTo>
                  <a:lnTo>
                    <a:pt x="376" y="700"/>
                  </a:lnTo>
                  <a:lnTo>
                    <a:pt x="375" y="699"/>
                  </a:lnTo>
                  <a:lnTo>
                    <a:pt x="374" y="699"/>
                  </a:lnTo>
                  <a:lnTo>
                    <a:pt x="373" y="698"/>
                  </a:lnTo>
                  <a:lnTo>
                    <a:pt x="373" y="697"/>
                  </a:lnTo>
                  <a:lnTo>
                    <a:pt x="371" y="695"/>
                  </a:lnTo>
                  <a:lnTo>
                    <a:pt x="370" y="694"/>
                  </a:lnTo>
                  <a:lnTo>
                    <a:pt x="369" y="693"/>
                  </a:lnTo>
                  <a:lnTo>
                    <a:pt x="368" y="692"/>
                  </a:lnTo>
                  <a:lnTo>
                    <a:pt x="366" y="691"/>
                  </a:lnTo>
                  <a:lnTo>
                    <a:pt x="364" y="690"/>
                  </a:lnTo>
                  <a:lnTo>
                    <a:pt x="362" y="690"/>
                  </a:lnTo>
                  <a:lnTo>
                    <a:pt x="361" y="689"/>
                  </a:lnTo>
                  <a:lnTo>
                    <a:pt x="360" y="689"/>
                  </a:lnTo>
                  <a:lnTo>
                    <a:pt x="359" y="689"/>
                  </a:lnTo>
                  <a:lnTo>
                    <a:pt x="357" y="689"/>
                  </a:lnTo>
                  <a:lnTo>
                    <a:pt x="356" y="690"/>
                  </a:lnTo>
                  <a:lnTo>
                    <a:pt x="354" y="690"/>
                  </a:lnTo>
                  <a:lnTo>
                    <a:pt x="349" y="691"/>
                  </a:lnTo>
                  <a:lnTo>
                    <a:pt x="348" y="692"/>
                  </a:lnTo>
                  <a:lnTo>
                    <a:pt x="347" y="692"/>
                  </a:lnTo>
                  <a:lnTo>
                    <a:pt x="346" y="693"/>
                  </a:lnTo>
                  <a:lnTo>
                    <a:pt x="345" y="694"/>
                  </a:lnTo>
                  <a:lnTo>
                    <a:pt x="344" y="695"/>
                  </a:lnTo>
                  <a:lnTo>
                    <a:pt x="343" y="698"/>
                  </a:lnTo>
                  <a:lnTo>
                    <a:pt x="342" y="700"/>
                  </a:lnTo>
                  <a:lnTo>
                    <a:pt x="341" y="702"/>
                  </a:lnTo>
                  <a:lnTo>
                    <a:pt x="339" y="704"/>
                  </a:lnTo>
                  <a:lnTo>
                    <a:pt x="338" y="706"/>
                  </a:lnTo>
                  <a:lnTo>
                    <a:pt x="338" y="707"/>
                  </a:lnTo>
                  <a:lnTo>
                    <a:pt x="337" y="707"/>
                  </a:lnTo>
                  <a:lnTo>
                    <a:pt x="336" y="708"/>
                  </a:lnTo>
                  <a:lnTo>
                    <a:pt x="335" y="708"/>
                  </a:lnTo>
                  <a:lnTo>
                    <a:pt x="335" y="708"/>
                  </a:lnTo>
                  <a:lnTo>
                    <a:pt x="334" y="708"/>
                  </a:lnTo>
                  <a:lnTo>
                    <a:pt x="332" y="708"/>
                  </a:lnTo>
                  <a:lnTo>
                    <a:pt x="330" y="708"/>
                  </a:lnTo>
                  <a:lnTo>
                    <a:pt x="328" y="709"/>
                  </a:lnTo>
                  <a:lnTo>
                    <a:pt x="323" y="709"/>
                  </a:lnTo>
                  <a:lnTo>
                    <a:pt x="312" y="710"/>
                  </a:lnTo>
                  <a:lnTo>
                    <a:pt x="310" y="710"/>
                  </a:lnTo>
                  <a:lnTo>
                    <a:pt x="306" y="710"/>
                  </a:lnTo>
                  <a:lnTo>
                    <a:pt x="304" y="710"/>
                  </a:lnTo>
                  <a:lnTo>
                    <a:pt x="302" y="710"/>
                  </a:lnTo>
                  <a:lnTo>
                    <a:pt x="299" y="711"/>
                  </a:lnTo>
                  <a:lnTo>
                    <a:pt x="298" y="711"/>
                  </a:lnTo>
                  <a:lnTo>
                    <a:pt x="296" y="711"/>
                  </a:lnTo>
                  <a:lnTo>
                    <a:pt x="293" y="710"/>
                  </a:lnTo>
                  <a:lnTo>
                    <a:pt x="292" y="710"/>
                  </a:lnTo>
                  <a:lnTo>
                    <a:pt x="291" y="710"/>
                  </a:lnTo>
                  <a:lnTo>
                    <a:pt x="289" y="711"/>
                  </a:lnTo>
                  <a:lnTo>
                    <a:pt x="288" y="711"/>
                  </a:lnTo>
                  <a:lnTo>
                    <a:pt x="286" y="711"/>
                  </a:lnTo>
                  <a:lnTo>
                    <a:pt x="285" y="711"/>
                  </a:lnTo>
                  <a:lnTo>
                    <a:pt x="283" y="711"/>
                  </a:lnTo>
                  <a:lnTo>
                    <a:pt x="282" y="711"/>
                  </a:lnTo>
                  <a:lnTo>
                    <a:pt x="281" y="710"/>
                  </a:lnTo>
                  <a:lnTo>
                    <a:pt x="280" y="710"/>
                  </a:lnTo>
                  <a:lnTo>
                    <a:pt x="279" y="709"/>
                  </a:lnTo>
                  <a:lnTo>
                    <a:pt x="279" y="708"/>
                  </a:lnTo>
                  <a:lnTo>
                    <a:pt x="278" y="708"/>
                  </a:lnTo>
                  <a:lnTo>
                    <a:pt x="277" y="707"/>
                  </a:lnTo>
                  <a:lnTo>
                    <a:pt x="277" y="706"/>
                  </a:lnTo>
                  <a:lnTo>
                    <a:pt x="277" y="705"/>
                  </a:lnTo>
                  <a:lnTo>
                    <a:pt x="277" y="703"/>
                  </a:lnTo>
                  <a:lnTo>
                    <a:pt x="276" y="702"/>
                  </a:lnTo>
                  <a:lnTo>
                    <a:pt x="276" y="700"/>
                  </a:lnTo>
                  <a:lnTo>
                    <a:pt x="276" y="694"/>
                  </a:lnTo>
                  <a:lnTo>
                    <a:pt x="276" y="692"/>
                  </a:lnTo>
                  <a:lnTo>
                    <a:pt x="276" y="692"/>
                  </a:lnTo>
                  <a:lnTo>
                    <a:pt x="276" y="691"/>
                  </a:lnTo>
                  <a:lnTo>
                    <a:pt x="275" y="690"/>
                  </a:lnTo>
                  <a:lnTo>
                    <a:pt x="275" y="690"/>
                  </a:lnTo>
                  <a:lnTo>
                    <a:pt x="275" y="690"/>
                  </a:lnTo>
                  <a:lnTo>
                    <a:pt x="272" y="691"/>
                  </a:lnTo>
                  <a:lnTo>
                    <a:pt x="270" y="692"/>
                  </a:lnTo>
                  <a:lnTo>
                    <a:pt x="268" y="692"/>
                  </a:lnTo>
                  <a:lnTo>
                    <a:pt x="266" y="693"/>
                  </a:lnTo>
                  <a:lnTo>
                    <a:pt x="263" y="695"/>
                  </a:lnTo>
                  <a:lnTo>
                    <a:pt x="258" y="697"/>
                  </a:lnTo>
                  <a:lnTo>
                    <a:pt x="256" y="698"/>
                  </a:lnTo>
                  <a:lnTo>
                    <a:pt x="255" y="699"/>
                  </a:lnTo>
                  <a:lnTo>
                    <a:pt x="255" y="699"/>
                  </a:lnTo>
                  <a:lnTo>
                    <a:pt x="254" y="700"/>
                  </a:lnTo>
                  <a:lnTo>
                    <a:pt x="254" y="701"/>
                  </a:lnTo>
                  <a:lnTo>
                    <a:pt x="253" y="702"/>
                  </a:lnTo>
                  <a:lnTo>
                    <a:pt x="252" y="705"/>
                  </a:lnTo>
                  <a:lnTo>
                    <a:pt x="251" y="708"/>
                  </a:lnTo>
                  <a:lnTo>
                    <a:pt x="250" y="709"/>
                  </a:lnTo>
                  <a:lnTo>
                    <a:pt x="250" y="710"/>
                  </a:lnTo>
                  <a:lnTo>
                    <a:pt x="249" y="712"/>
                  </a:lnTo>
                  <a:lnTo>
                    <a:pt x="248" y="714"/>
                  </a:lnTo>
                  <a:lnTo>
                    <a:pt x="247" y="714"/>
                  </a:lnTo>
                  <a:lnTo>
                    <a:pt x="246" y="715"/>
                  </a:lnTo>
                  <a:lnTo>
                    <a:pt x="246" y="715"/>
                  </a:lnTo>
                  <a:lnTo>
                    <a:pt x="246" y="715"/>
                  </a:lnTo>
                  <a:lnTo>
                    <a:pt x="243" y="716"/>
                  </a:lnTo>
                  <a:lnTo>
                    <a:pt x="242" y="716"/>
                  </a:lnTo>
                  <a:lnTo>
                    <a:pt x="241" y="717"/>
                  </a:lnTo>
                  <a:lnTo>
                    <a:pt x="239" y="718"/>
                  </a:lnTo>
                  <a:lnTo>
                    <a:pt x="237" y="719"/>
                  </a:lnTo>
                  <a:lnTo>
                    <a:pt x="236" y="720"/>
                  </a:lnTo>
                  <a:lnTo>
                    <a:pt x="235" y="720"/>
                  </a:lnTo>
                  <a:lnTo>
                    <a:pt x="234" y="721"/>
                  </a:lnTo>
                  <a:lnTo>
                    <a:pt x="233" y="721"/>
                  </a:lnTo>
                  <a:lnTo>
                    <a:pt x="228" y="721"/>
                  </a:lnTo>
                  <a:lnTo>
                    <a:pt x="227" y="722"/>
                  </a:lnTo>
                  <a:lnTo>
                    <a:pt x="225" y="722"/>
                  </a:lnTo>
                  <a:lnTo>
                    <a:pt x="224" y="723"/>
                  </a:lnTo>
                  <a:lnTo>
                    <a:pt x="223" y="723"/>
                  </a:lnTo>
                  <a:lnTo>
                    <a:pt x="221" y="725"/>
                  </a:lnTo>
                  <a:lnTo>
                    <a:pt x="220" y="725"/>
                  </a:lnTo>
                  <a:lnTo>
                    <a:pt x="219" y="726"/>
                  </a:lnTo>
                  <a:lnTo>
                    <a:pt x="217" y="726"/>
                  </a:lnTo>
                  <a:lnTo>
                    <a:pt x="216" y="727"/>
                  </a:lnTo>
                  <a:lnTo>
                    <a:pt x="215" y="727"/>
                  </a:lnTo>
                  <a:lnTo>
                    <a:pt x="213" y="727"/>
                  </a:lnTo>
                  <a:lnTo>
                    <a:pt x="212" y="727"/>
                  </a:lnTo>
                  <a:lnTo>
                    <a:pt x="211" y="726"/>
                  </a:lnTo>
                  <a:lnTo>
                    <a:pt x="209" y="726"/>
                  </a:lnTo>
                  <a:lnTo>
                    <a:pt x="208" y="725"/>
                  </a:lnTo>
                  <a:lnTo>
                    <a:pt x="206" y="724"/>
                  </a:lnTo>
                  <a:lnTo>
                    <a:pt x="205" y="724"/>
                  </a:lnTo>
                  <a:lnTo>
                    <a:pt x="204" y="724"/>
                  </a:lnTo>
                  <a:lnTo>
                    <a:pt x="204" y="723"/>
                  </a:lnTo>
                  <a:lnTo>
                    <a:pt x="203" y="722"/>
                  </a:lnTo>
                  <a:lnTo>
                    <a:pt x="202" y="722"/>
                  </a:lnTo>
                  <a:lnTo>
                    <a:pt x="201" y="721"/>
                  </a:lnTo>
                  <a:lnTo>
                    <a:pt x="199" y="720"/>
                  </a:lnTo>
                  <a:lnTo>
                    <a:pt x="198" y="720"/>
                  </a:lnTo>
                  <a:lnTo>
                    <a:pt x="195" y="717"/>
                  </a:lnTo>
                  <a:lnTo>
                    <a:pt x="194" y="717"/>
                  </a:lnTo>
                  <a:lnTo>
                    <a:pt x="193" y="716"/>
                  </a:lnTo>
                  <a:lnTo>
                    <a:pt x="193" y="716"/>
                  </a:lnTo>
                  <a:lnTo>
                    <a:pt x="192" y="716"/>
                  </a:lnTo>
                  <a:lnTo>
                    <a:pt x="191" y="716"/>
                  </a:lnTo>
                  <a:lnTo>
                    <a:pt x="189" y="716"/>
                  </a:lnTo>
                  <a:lnTo>
                    <a:pt x="188" y="717"/>
                  </a:lnTo>
                  <a:lnTo>
                    <a:pt x="185" y="719"/>
                  </a:lnTo>
                  <a:lnTo>
                    <a:pt x="183" y="719"/>
                  </a:lnTo>
                  <a:lnTo>
                    <a:pt x="182" y="719"/>
                  </a:lnTo>
                  <a:lnTo>
                    <a:pt x="181" y="720"/>
                  </a:lnTo>
                  <a:lnTo>
                    <a:pt x="181" y="720"/>
                  </a:lnTo>
                  <a:lnTo>
                    <a:pt x="180" y="720"/>
                  </a:lnTo>
                  <a:lnTo>
                    <a:pt x="179" y="720"/>
                  </a:lnTo>
                  <a:lnTo>
                    <a:pt x="178" y="720"/>
                  </a:lnTo>
                  <a:lnTo>
                    <a:pt x="178" y="719"/>
                  </a:lnTo>
                  <a:lnTo>
                    <a:pt x="177" y="719"/>
                  </a:lnTo>
                  <a:lnTo>
                    <a:pt x="174" y="716"/>
                  </a:lnTo>
                  <a:lnTo>
                    <a:pt x="173" y="715"/>
                  </a:lnTo>
                  <a:lnTo>
                    <a:pt x="172" y="715"/>
                  </a:lnTo>
                  <a:lnTo>
                    <a:pt x="172" y="715"/>
                  </a:lnTo>
                  <a:lnTo>
                    <a:pt x="171" y="715"/>
                  </a:lnTo>
                  <a:lnTo>
                    <a:pt x="170" y="715"/>
                  </a:lnTo>
                  <a:lnTo>
                    <a:pt x="170" y="715"/>
                  </a:lnTo>
                  <a:lnTo>
                    <a:pt x="169" y="715"/>
                  </a:lnTo>
                  <a:lnTo>
                    <a:pt x="166" y="716"/>
                  </a:lnTo>
                  <a:lnTo>
                    <a:pt x="164" y="717"/>
                  </a:lnTo>
                  <a:lnTo>
                    <a:pt x="158" y="719"/>
                  </a:lnTo>
                  <a:lnTo>
                    <a:pt x="154" y="720"/>
                  </a:lnTo>
                  <a:lnTo>
                    <a:pt x="153" y="720"/>
                  </a:lnTo>
                  <a:lnTo>
                    <a:pt x="151" y="721"/>
                  </a:lnTo>
                  <a:lnTo>
                    <a:pt x="149" y="721"/>
                  </a:lnTo>
                  <a:lnTo>
                    <a:pt x="149" y="720"/>
                  </a:lnTo>
                  <a:lnTo>
                    <a:pt x="148" y="720"/>
                  </a:lnTo>
                  <a:lnTo>
                    <a:pt x="148" y="720"/>
                  </a:lnTo>
                  <a:lnTo>
                    <a:pt x="147" y="720"/>
                  </a:lnTo>
                  <a:lnTo>
                    <a:pt x="148" y="720"/>
                  </a:lnTo>
                  <a:lnTo>
                    <a:pt x="148" y="718"/>
                  </a:lnTo>
                  <a:lnTo>
                    <a:pt x="148" y="716"/>
                  </a:lnTo>
                  <a:lnTo>
                    <a:pt x="148" y="714"/>
                  </a:lnTo>
                  <a:lnTo>
                    <a:pt x="148" y="712"/>
                  </a:lnTo>
                  <a:lnTo>
                    <a:pt x="148" y="710"/>
                  </a:lnTo>
                  <a:lnTo>
                    <a:pt x="148" y="709"/>
                  </a:lnTo>
                  <a:lnTo>
                    <a:pt x="147" y="707"/>
                  </a:lnTo>
                  <a:lnTo>
                    <a:pt x="147" y="705"/>
                  </a:lnTo>
                  <a:lnTo>
                    <a:pt x="146" y="703"/>
                  </a:lnTo>
                  <a:lnTo>
                    <a:pt x="146" y="702"/>
                  </a:lnTo>
                  <a:lnTo>
                    <a:pt x="145" y="701"/>
                  </a:lnTo>
                  <a:lnTo>
                    <a:pt x="144" y="700"/>
                  </a:lnTo>
                  <a:lnTo>
                    <a:pt x="143" y="699"/>
                  </a:lnTo>
                  <a:lnTo>
                    <a:pt x="142" y="698"/>
                  </a:lnTo>
                  <a:lnTo>
                    <a:pt x="141" y="698"/>
                  </a:lnTo>
                  <a:lnTo>
                    <a:pt x="139" y="697"/>
                  </a:lnTo>
                  <a:lnTo>
                    <a:pt x="139" y="696"/>
                  </a:lnTo>
                  <a:lnTo>
                    <a:pt x="138" y="696"/>
                  </a:lnTo>
                  <a:lnTo>
                    <a:pt x="138" y="695"/>
                  </a:lnTo>
                  <a:lnTo>
                    <a:pt x="138" y="695"/>
                  </a:lnTo>
                  <a:lnTo>
                    <a:pt x="138" y="694"/>
                  </a:lnTo>
                  <a:lnTo>
                    <a:pt x="138" y="693"/>
                  </a:lnTo>
                  <a:lnTo>
                    <a:pt x="138" y="687"/>
                  </a:lnTo>
                  <a:lnTo>
                    <a:pt x="138" y="686"/>
                  </a:lnTo>
                  <a:lnTo>
                    <a:pt x="138" y="682"/>
                  </a:lnTo>
                  <a:lnTo>
                    <a:pt x="138" y="677"/>
                  </a:lnTo>
                  <a:lnTo>
                    <a:pt x="139" y="675"/>
                  </a:lnTo>
                  <a:lnTo>
                    <a:pt x="139" y="673"/>
                  </a:lnTo>
                  <a:lnTo>
                    <a:pt x="140" y="667"/>
                  </a:lnTo>
                  <a:lnTo>
                    <a:pt x="141" y="665"/>
                  </a:lnTo>
                  <a:lnTo>
                    <a:pt x="141" y="664"/>
                  </a:lnTo>
                  <a:lnTo>
                    <a:pt x="141" y="661"/>
                  </a:lnTo>
                  <a:lnTo>
                    <a:pt x="141" y="659"/>
                  </a:lnTo>
                  <a:lnTo>
                    <a:pt x="141" y="656"/>
                  </a:lnTo>
                  <a:lnTo>
                    <a:pt x="141" y="654"/>
                  </a:lnTo>
                  <a:lnTo>
                    <a:pt x="141" y="652"/>
                  </a:lnTo>
                  <a:lnTo>
                    <a:pt x="140" y="652"/>
                  </a:lnTo>
                  <a:lnTo>
                    <a:pt x="140" y="651"/>
                  </a:lnTo>
                  <a:lnTo>
                    <a:pt x="139" y="650"/>
                  </a:lnTo>
                  <a:lnTo>
                    <a:pt x="139" y="650"/>
                  </a:lnTo>
                  <a:lnTo>
                    <a:pt x="138" y="649"/>
                  </a:lnTo>
                  <a:lnTo>
                    <a:pt x="137" y="648"/>
                  </a:lnTo>
                  <a:lnTo>
                    <a:pt x="135" y="648"/>
                  </a:lnTo>
                  <a:lnTo>
                    <a:pt x="134" y="647"/>
                  </a:lnTo>
                  <a:lnTo>
                    <a:pt x="132" y="647"/>
                  </a:lnTo>
                  <a:lnTo>
                    <a:pt x="131" y="646"/>
                  </a:lnTo>
                  <a:lnTo>
                    <a:pt x="129" y="646"/>
                  </a:lnTo>
                  <a:lnTo>
                    <a:pt x="126" y="646"/>
                  </a:lnTo>
                  <a:lnTo>
                    <a:pt x="125" y="646"/>
                  </a:lnTo>
                  <a:lnTo>
                    <a:pt x="124" y="646"/>
                  </a:lnTo>
                  <a:lnTo>
                    <a:pt x="124" y="646"/>
                  </a:lnTo>
                  <a:lnTo>
                    <a:pt x="123" y="646"/>
                  </a:lnTo>
                  <a:lnTo>
                    <a:pt x="123" y="645"/>
                  </a:lnTo>
                  <a:lnTo>
                    <a:pt x="122" y="645"/>
                  </a:lnTo>
                  <a:lnTo>
                    <a:pt x="122" y="645"/>
                  </a:lnTo>
                  <a:lnTo>
                    <a:pt x="122" y="644"/>
                  </a:lnTo>
                  <a:lnTo>
                    <a:pt x="122" y="644"/>
                  </a:lnTo>
                  <a:lnTo>
                    <a:pt x="123" y="643"/>
                  </a:lnTo>
                  <a:lnTo>
                    <a:pt x="123" y="642"/>
                  </a:lnTo>
                  <a:lnTo>
                    <a:pt x="123" y="641"/>
                  </a:lnTo>
                  <a:lnTo>
                    <a:pt x="122" y="640"/>
                  </a:lnTo>
                  <a:lnTo>
                    <a:pt x="122" y="640"/>
                  </a:lnTo>
                  <a:lnTo>
                    <a:pt x="121" y="639"/>
                  </a:lnTo>
                  <a:lnTo>
                    <a:pt x="120" y="638"/>
                  </a:lnTo>
                  <a:lnTo>
                    <a:pt x="118" y="637"/>
                  </a:lnTo>
                  <a:lnTo>
                    <a:pt x="117" y="636"/>
                  </a:lnTo>
                  <a:lnTo>
                    <a:pt x="116" y="636"/>
                  </a:lnTo>
                  <a:lnTo>
                    <a:pt x="116" y="635"/>
                  </a:lnTo>
                  <a:lnTo>
                    <a:pt x="116" y="635"/>
                  </a:lnTo>
                  <a:lnTo>
                    <a:pt x="116" y="635"/>
                  </a:lnTo>
                  <a:lnTo>
                    <a:pt x="116" y="635"/>
                  </a:lnTo>
                  <a:lnTo>
                    <a:pt x="117" y="635"/>
                  </a:lnTo>
                  <a:lnTo>
                    <a:pt x="118" y="634"/>
                  </a:lnTo>
                  <a:lnTo>
                    <a:pt x="120" y="634"/>
                  </a:lnTo>
                  <a:lnTo>
                    <a:pt x="121" y="634"/>
                  </a:lnTo>
                  <a:lnTo>
                    <a:pt x="122" y="634"/>
                  </a:lnTo>
                  <a:lnTo>
                    <a:pt x="123" y="633"/>
                  </a:lnTo>
                  <a:lnTo>
                    <a:pt x="124" y="633"/>
                  </a:lnTo>
                  <a:lnTo>
                    <a:pt x="124" y="632"/>
                  </a:lnTo>
                  <a:lnTo>
                    <a:pt x="124" y="632"/>
                  </a:lnTo>
                  <a:lnTo>
                    <a:pt x="125" y="631"/>
                  </a:lnTo>
                  <a:lnTo>
                    <a:pt x="125" y="631"/>
                  </a:lnTo>
                  <a:lnTo>
                    <a:pt x="124" y="630"/>
                  </a:lnTo>
                  <a:lnTo>
                    <a:pt x="124" y="629"/>
                  </a:lnTo>
                  <a:lnTo>
                    <a:pt x="123" y="628"/>
                  </a:lnTo>
                  <a:lnTo>
                    <a:pt x="123" y="627"/>
                  </a:lnTo>
                  <a:lnTo>
                    <a:pt x="122" y="626"/>
                  </a:lnTo>
                  <a:lnTo>
                    <a:pt x="120" y="624"/>
                  </a:lnTo>
                  <a:lnTo>
                    <a:pt x="120" y="623"/>
                  </a:lnTo>
                  <a:lnTo>
                    <a:pt x="119" y="622"/>
                  </a:lnTo>
                  <a:lnTo>
                    <a:pt x="119" y="622"/>
                  </a:lnTo>
                  <a:lnTo>
                    <a:pt x="119" y="621"/>
                  </a:lnTo>
                  <a:lnTo>
                    <a:pt x="119" y="620"/>
                  </a:lnTo>
                  <a:lnTo>
                    <a:pt x="119" y="619"/>
                  </a:lnTo>
                  <a:lnTo>
                    <a:pt x="119" y="619"/>
                  </a:lnTo>
                  <a:lnTo>
                    <a:pt x="119" y="618"/>
                  </a:lnTo>
                  <a:lnTo>
                    <a:pt x="119" y="618"/>
                  </a:lnTo>
                  <a:lnTo>
                    <a:pt x="120" y="618"/>
                  </a:lnTo>
                  <a:lnTo>
                    <a:pt x="125" y="615"/>
                  </a:lnTo>
                  <a:lnTo>
                    <a:pt x="127" y="614"/>
                  </a:lnTo>
                  <a:lnTo>
                    <a:pt x="127" y="614"/>
                  </a:lnTo>
                  <a:lnTo>
                    <a:pt x="128" y="613"/>
                  </a:lnTo>
                  <a:lnTo>
                    <a:pt x="128" y="613"/>
                  </a:lnTo>
                  <a:lnTo>
                    <a:pt x="129" y="612"/>
                  </a:lnTo>
                  <a:lnTo>
                    <a:pt x="128" y="612"/>
                  </a:lnTo>
                  <a:lnTo>
                    <a:pt x="128" y="611"/>
                  </a:lnTo>
                  <a:lnTo>
                    <a:pt x="128" y="611"/>
                  </a:lnTo>
                  <a:lnTo>
                    <a:pt x="127" y="610"/>
                  </a:lnTo>
                  <a:lnTo>
                    <a:pt x="127" y="610"/>
                  </a:lnTo>
                  <a:lnTo>
                    <a:pt x="126" y="609"/>
                  </a:lnTo>
                  <a:lnTo>
                    <a:pt x="125" y="609"/>
                  </a:lnTo>
                  <a:lnTo>
                    <a:pt x="123" y="609"/>
                  </a:lnTo>
                  <a:lnTo>
                    <a:pt x="122" y="609"/>
                  </a:lnTo>
                  <a:lnTo>
                    <a:pt x="120" y="609"/>
                  </a:lnTo>
                  <a:lnTo>
                    <a:pt x="118" y="609"/>
                  </a:lnTo>
                  <a:lnTo>
                    <a:pt x="116" y="609"/>
                  </a:lnTo>
                  <a:lnTo>
                    <a:pt x="115" y="609"/>
                  </a:lnTo>
                  <a:lnTo>
                    <a:pt x="114" y="609"/>
                  </a:lnTo>
                  <a:lnTo>
                    <a:pt x="113" y="609"/>
                  </a:lnTo>
                  <a:lnTo>
                    <a:pt x="113" y="609"/>
                  </a:lnTo>
                  <a:lnTo>
                    <a:pt x="112" y="608"/>
                  </a:lnTo>
                  <a:lnTo>
                    <a:pt x="112" y="608"/>
                  </a:lnTo>
                  <a:lnTo>
                    <a:pt x="111" y="607"/>
                  </a:lnTo>
                  <a:lnTo>
                    <a:pt x="111" y="606"/>
                  </a:lnTo>
                  <a:lnTo>
                    <a:pt x="111" y="605"/>
                  </a:lnTo>
                  <a:lnTo>
                    <a:pt x="111" y="604"/>
                  </a:lnTo>
                  <a:lnTo>
                    <a:pt x="111" y="603"/>
                  </a:lnTo>
                  <a:lnTo>
                    <a:pt x="111" y="601"/>
                  </a:lnTo>
                  <a:lnTo>
                    <a:pt x="112" y="600"/>
                  </a:lnTo>
                  <a:lnTo>
                    <a:pt x="112" y="599"/>
                  </a:lnTo>
                  <a:lnTo>
                    <a:pt x="113" y="598"/>
                  </a:lnTo>
                  <a:lnTo>
                    <a:pt x="114" y="596"/>
                  </a:lnTo>
                  <a:lnTo>
                    <a:pt x="118" y="591"/>
                  </a:lnTo>
                  <a:lnTo>
                    <a:pt x="119" y="589"/>
                  </a:lnTo>
                  <a:lnTo>
                    <a:pt x="120" y="588"/>
                  </a:lnTo>
                  <a:lnTo>
                    <a:pt x="122" y="587"/>
                  </a:lnTo>
                  <a:lnTo>
                    <a:pt x="123" y="586"/>
                  </a:lnTo>
                  <a:lnTo>
                    <a:pt x="124" y="584"/>
                  </a:lnTo>
                  <a:lnTo>
                    <a:pt x="125" y="584"/>
                  </a:lnTo>
                  <a:lnTo>
                    <a:pt x="127" y="582"/>
                  </a:lnTo>
                  <a:lnTo>
                    <a:pt x="128" y="581"/>
                  </a:lnTo>
                  <a:lnTo>
                    <a:pt x="130" y="581"/>
                  </a:lnTo>
                  <a:lnTo>
                    <a:pt x="132" y="580"/>
                  </a:lnTo>
                  <a:lnTo>
                    <a:pt x="133" y="579"/>
                  </a:lnTo>
                  <a:lnTo>
                    <a:pt x="134" y="579"/>
                  </a:lnTo>
                  <a:lnTo>
                    <a:pt x="135" y="578"/>
                  </a:lnTo>
                  <a:lnTo>
                    <a:pt x="137" y="578"/>
                  </a:lnTo>
                  <a:lnTo>
                    <a:pt x="138" y="578"/>
                  </a:lnTo>
                  <a:lnTo>
                    <a:pt x="139" y="578"/>
                  </a:lnTo>
                  <a:lnTo>
                    <a:pt x="139" y="579"/>
                  </a:lnTo>
                  <a:lnTo>
                    <a:pt x="140" y="579"/>
                  </a:lnTo>
                  <a:lnTo>
                    <a:pt x="144" y="581"/>
                  </a:lnTo>
                  <a:lnTo>
                    <a:pt x="145" y="582"/>
                  </a:lnTo>
                  <a:lnTo>
                    <a:pt x="146" y="582"/>
                  </a:lnTo>
                  <a:lnTo>
                    <a:pt x="147" y="582"/>
                  </a:lnTo>
                  <a:lnTo>
                    <a:pt x="147" y="582"/>
                  </a:lnTo>
                  <a:lnTo>
                    <a:pt x="148" y="582"/>
                  </a:lnTo>
                  <a:lnTo>
                    <a:pt x="149" y="582"/>
                  </a:lnTo>
                  <a:lnTo>
                    <a:pt x="150" y="582"/>
                  </a:lnTo>
                  <a:lnTo>
                    <a:pt x="150" y="581"/>
                  </a:lnTo>
                  <a:lnTo>
                    <a:pt x="151" y="581"/>
                  </a:lnTo>
                  <a:lnTo>
                    <a:pt x="152" y="580"/>
                  </a:lnTo>
                  <a:lnTo>
                    <a:pt x="153" y="579"/>
                  </a:lnTo>
                  <a:lnTo>
                    <a:pt x="155" y="575"/>
                  </a:lnTo>
                  <a:lnTo>
                    <a:pt x="156" y="574"/>
                  </a:lnTo>
                  <a:lnTo>
                    <a:pt x="158" y="573"/>
                  </a:lnTo>
                  <a:lnTo>
                    <a:pt x="159" y="571"/>
                  </a:lnTo>
                  <a:lnTo>
                    <a:pt x="163" y="568"/>
                  </a:lnTo>
                  <a:lnTo>
                    <a:pt x="165" y="566"/>
                  </a:lnTo>
                  <a:lnTo>
                    <a:pt x="166" y="566"/>
                  </a:lnTo>
                  <a:lnTo>
                    <a:pt x="166" y="565"/>
                  </a:lnTo>
                  <a:lnTo>
                    <a:pt x="167" y="564"/>
                  </a:lnTo>
                  <a:lnTo>
                    <a:pt x="167" y="563"/>
                  </a:lnTo>
                  <a:lnTo>
                    <a:pt x="167" y="563"/>
                  </a:lnTo>
                  <a:lnTo>
                    <a:pt x="167" y="562"/>
                  </a:lnTo>
                  <a:lnTo>
                    <a:pt x="167" y="561"/>
                  </a:lnTo>
                  <a:lnTo>
                    <a:pt x="167" y="560"/>
                  </a:lnTo>
                  <a:lnTo>
                    <a:pt x="166" y="559"/>
                  </a:lnTo>
                  <a:lnTo>
                    <a:pt x="165" y="558"/>
                  </a:lnTo>
                  <a:lnTo>
                    <a:pt x="164" y="558"/>
                  </a:lnTo>
                  <a:lnTo>
                    <a:pt x="162" y="557"/>
                  </a:lnTo>
                  <a:lnTo>
                    <a:pt x="162" y="556"/>
                  </a:lnTo>
                  <a:lnTo>
                    <a:pt x="161" y="556"/>
                  </a:lnTo>
                  <a:lnTo>
                    <a:pt x="161" y="555"/>
                  </a:lnTo>
                  <a:lnTo>
                    <a:pt x="161" y="554"/>
                  </a:lnTo>
                  <a:lnTo>
                    <a:pt x="161" y="553"/>
                  </a:lnTo>
                  <a:lnTo>
                    <a:pt x="162" y="551"/>
                  </a:lnTo>
                  <a:lnTo>
                    <a:pt x="162" y="549"/>
                  </a:lnTo>
                  <a:lnTo>
                    <a:pt x="162" y="548"/>
                  </a:lnTo>
                  <a:lnTo>
                    <a:pt x="163" y="546"/>
                  </a:lnTo>
                  <a:lnTo>
                    <a:pt x="163" y="545"/>
                  </a:lnTo>
                  <a:lnTo>
                    <a:pt x="163" y="543"/>
                  </a:lnTo>
                  <a:lnTo>
                    <a:pt x="163" y="539"/>
                  </a:lnTo>
                  <a:lnTo>
                    <a:pt x="163" y="537"/>
                  </a:lnTo>
                  <a:lnTo>
                    <a:pt x="163" y="536"/>
                  </a:lnTo>
                  <a:lnTo>
                    <a:pt x="163" y="535"/>
                  </a:lnTo>
                  <a:lnTo>
                    <a:pt x="163" y="534"/>
                  </a:lnTo>
                  <a:lnTo>
                    <a:pt x="164" y="533"/>
                  </a:lnTo>
                  <a:lnTo>
                    <a:pt x="165" y="529"/>
                  </a:lnTo>
                  <a:lnTo>
                    <a:pt x="166" y="527"/>
                  </a:lnTo>
                  <a:lnTo>
                    <a:pt x="166" y="525"/>
                  </a:lnTo>
                  <a:lnTo>
                    <a:pt x="166" y="524"/>
                  </a:lnTo>
                  <a:lnTo>
                    <a:pt x="167" y="522"/>
                  </a:lnTo>
                  <a:lnTo>
                    <a:pt x="167" y="521"/>
                  </a:lnTo>
                  <a:lnTo>
                    <a:pt x="167" y="519"/>
                  </a:lnTo>
                  <a:lnTo>
                    <a:pt x="166" y="516"/>
                  </a:lnTo>
                  <a:lnTo>
                    <a:pt x="166" y="513"/>
                  </a:lnTo>
                  <a:lnTo>
                    <a:pt x="166" y="512"/>
                  </a:lnTo>
                  <a:lnTo>
                    <a:pt x="167" y="506"/>
                  </a:lnTo>
                  <a:lnTo>
                    <a:pt x="167" y="504"/>
                  </a:lnTo>
                  <a:lnTo>
                    <a:pt x="168" y="502"/>
                  </a:lnTo>
                  <a:lnTo>
                    <a:pt x="169" y="498"/>
                  </a:lnTo>
                  <a:lnTo>
                    <a:pt x="170" y="495"/>
                  </a:lnTo>
                  <a:lnTo>
                    <a:pt x="171" y="493"/>
                  </a:lnTo>
                  <a:lnTo>
                    <a:pt x="171" y="492"/>
                  </a:lnTo>
                  <a:lnTo>
                    <a:pt x="172" y="491"/>
                  </a:lnTo>
                  <a:lnTo>
                    <a:pt x="173" y="490"/>
                  </a:lnTo>
                  <a:lnTo>
                    <a:pt x="173" y="490"/>
                  </a:lnTo>
                  <a:lnTo>
                    <a:pt x="176" y="488"/>
                  </a:lnTo>
                  <a:lnTo>
                    <a:pt x="177" y="487"/>
                  </a:lnTo>
                  <a:lnTo>
                    <a:pt x="177" y="486"/>
                  </a:lnTo>
                  <a:lnTo>
                    <a:pt x="177" y="485"/>
                  </a:lnTo>
                  <a:lnTo>
                    <a:pt x="178" y="484"/>
                  </a:lnTo>
                  <a:lnTo>
                    <a:pt x="178" y="483"/>
                  </a:lnTo>
                  <a:lnTo>
                    <a:pt x="178" y="482"/>
                  </a:lnTo>
                  <a:lnTo>
                    <a:pt x="178" y="480"/>
                  </a:lnTo>
                  <a:lnTo>
                    <a:pt x="178" y="475"/>
                  </a:lnTo>
                  <a:lnTo>
                    <a:pt x="177" y="473"/>
                  </a:lnTo>
                  <a:lnTo>
                    <a:pt x="177" y="467"/>
                  </a:lnTo>
                  <a:lnTo>
                    <a:pt x="176" y="462"/>
                  </a:lnTo>
                  <a:lnTo>
                    <a:pt x="176" y="460"/>
                  </a:lnTo>
                  <a:lnTo>
                    <a:pt x="176" y="453"/>
                  </a:lnTo>
                  <a:lnTo>
                    <a:pt x="176" y="452"/>
                  </a:lnTo>
                  <a:lnTo>
                    <a:pt x="176" y="451"/>
                  </a:lnTo>
                  <a:lnTo>
                    <a:pt x="175" y="451"/>
                  </a:lnTo>
                  <a:lnTo>
                    <a:pt x="175" y="450"/>
                  </a:lnTo>
                  <a:lnTo>
                    <a:pt x="174" y="450"/>
                  </a:lnTo>
                  <a:lnTo>
                    <a:pt x="173" y="449"/>
                  </a:lnTo>
                  <a:lnTo>
                    <a:pt x="164" y="444"/>
                  </a:lnTo>
                  <a:lnTo>
                    <a:pt x="161" y="443"/>
                  </a:lnTo>
                  <a:lnTo>
                    <a:pt x="159" y="442"/>
                  </a:lnTo>
                  <a:lnTo>
                    <a:pt x="156" y="441"/>
                  </a:lnTo>
                  <a:lnTo>
                    <a:pt x="152" y="440"/>
                  </a:lnTo>
                  <a:lnTo>
                    <a:pt x="148" y="439"/>
                  </a:lnTo>
                  <a:lnTo>
                    <a:pt x="147" y="439"/>
                  </a:lnTo>
                  <a:lnTo>
                    <a:pt x="147" y="438"/>
                  </a:lnTo>
                  <a:lnTo>
                    <a:pt x="146" y="438"/>
                  </a:lnTo>
                  <a:lnTo>
                    <a:pt x="146" y="438"/>
                  </a:lnTo>
                  <a:lnTo>
                    <a:pt x="146" y="437"/>
                  </a:lnTo>
                  <a:lnTo>
                    <a:pt x="145" y="437"/>
                  </a:lnTo>
                  <a:lnTo>
                    <a:pt x="145" y="436"/>
                  </a:lnTo>
                  <a:lnTo>
                    <a:pt x="144" y="432"/>
                  </a:lnTo>
                  <a:lnTo>
                    <a:pt x="144" y="431"/>
                  </a:lnTo>
                  <a:lnTo>
                    <a:pt x="144" y="430"/>
                  </a:lnTo>
                  <a:lnTo>
                    <a:pt x="144" y="429"/>
                  </a:lnTo>
                  <a:lnTo>
                    <a:pt x="143" y="429"/>
                  </a:lnTo>
                  <a:lnTo>
                    <a:pt x="143" y="428"/>
                  </a:lnTo>
                  <a:lnTo>
                    <a:pt x="142" y="427"/>
                  </a:lnTo>
                  <a:lnTo>
                    <a:pt x="141" y="427"/>
                  </a:lnTo>
                  <a:lnTo>
                    <a:pt x="140" y="426"/>
                  </a:lnTo>
                  <a:lnTo>
                    <a:pt x="139" y="425"/>
                  </a:lnTo>
                  <a:lnTo>
                    <a:pt x="137" y="425"/>
                  </a:lnTo>
                  <a:lnTo>
                    <a:pt x="136" y="424"/>
                  </a:lnTo>
                  <a:lnTo>
                    <a:pt x="135" y="424"/>
                  </a:lnTo>
                  <a:lnTo>
                    <a:pt x="130" y="423"/>
                  </a:lnTo>
                  <a:lnTo>
                    <a:pt x="129" y="423"/>
                  </a:lnTo>
                  <a:lnTo>
                    <a:pt x="127" y="422"/>
                  </a:lnTo>
                  <a:lnTo>
                    <a:pt x="126" y="422"/>
                  </a:lnTo>
                  <a:lnTo>
                    <a:pt x="125" y="421"/>
                  </a:lnTo>
                  <a:lnTo>
                    <a:pt x="121" y="417"/>
                  </a:lnTo>
                  <a:lnTo>
                    <a:pt x="118" y="414"/>
                  </a:lnTo>
                  <a:lnTo>
                    <a:pt x="117" y="413"/>
                  </a:lnTo>
                  <a:lnTo>
                    <a:pt x="115" y="411"/>
                  </a:lnTo>
                  <a:lnTo>
                    <a:pt x="111" y="407"/>
                  </a:lnTo>
                  <a:lnTo>
                    <a:pt x="110" y="405"/>
                  </a:lnTo>
                  <a:lnTo>
                    <a:pt x="109" y="404"/>
                  </a:lnTo>
                  <a:lnTo>
                    <a:pt x="108" y="404"/>
                  </a:lnTo>
                  <a:lnTo>
                    <a:pt x="107" y="403"/>
                  </a:lnTo>
                  <a:lnTo>
                    <a:pt x="106" y="402"/>
                  </a:lnTo>
                  <a:lnTo>
                    <a:pt x="105" y="402"/>
                  </a:lnTo>
                  <a:lnTo>
                    <a:pt x="103" y="402"/>
                  </a:lnTo>
                  <a:lnTo>
                    <a:pt x="102" y="401"/>
                  </a:lnTo>
                  <a:lnTo>
                    <a:pt x="100" y="401"/>
                  </a:lnTo>
                  <a:lnTo>
                    <a:pt x="99" y="402"/>
                  </a:lnTo>
                  <a:lnTo>
                    <a:pt x="97" y="402"/>
                  </a:lnTo>
                  <a:lnTo>
                    <a:pt x="92" y="403"/>
                  </a:lnTo>
                  <a:lnTo>
                    <a:pt x="91" y="403"/>
                  </a:lnTo>
                  <a:lnTo>
                    <a:pt x="89" y="404"/>
                  </a:lnTo>
                  <a:lnTo>
                    <a:pt x="87" y="404"/>
                  </a:lnTo>
                  <a:lnTo>
                    <a:pt x="86" y="404"/>
                  </a:lnTo>
                  <a:lnTo>
                    <a:pt x="84" y="404"/>
                  </a:lnTo>
                  <a:lnTo>
                    <a:pt x="82" y="404"/>
                  </a:lnTo>
                  <a:lnTo>
                    <a:pt x="80" y="404"/>
                  </a:lnTo>
                  <a:lnTo>
                    <a:pt x="78" y="404"/>
                  </a:lnTo>
                  <a:lnTo>
                    <a:pt x="76" y="403"/>
                  </a:lnTo>
                  <a:lnTo>
                    <a:pt x="75" y="403"/>
                  </a:lnTo>
                  <a:lnTo>
                    <a:pt x="73" y="402"/>
                  </a:lnTo>
                  <a:lnTo>
                    <a:pt x="72" y="402"/>
                  </a:lnTo>
                  <a:lnTo>
                    <a:pt x="70" y="401"/>
                  </a:lnTo>
                  <a:lnTo>
                    <a:pt x="69" y="400"/>
                  </a:lnTo>
                  <a:lnTo>
                    <a:pt x="67" y="399"/>
                  </a:lnTo>
                  <a:lnTo>
                    <a:pt x="62" y="395"/>
                  </a:lnTo>
                  <a:lnTo>
                    <a:pt x="60" y="394"/>
                  </a:lnTo>
                  <a:lnTo>
                    <a:pt x="57" y="392"/>
                  </a:lnTo>
                  <a:lnTo>
                    <a:pt x="52" y="390"/>
                  </a:lnTo>
                  <a:lnTo>
                    <a:pt x="51" y="389"/>
                  </a:lnTo>
                  <a:lnTo>
                    <a:pt x="50" y="388"/>
                  </a:lnTo>
                  <a:lnTo>
                    <a:pt x="49" y="387"/>
                  </a:lnTo>
                  <a:lnTo>
                    <a:pt x="47" y="386"/>
                  </a:lnTo>
                  <a:lnTo>
                    <a:pt x="47" y="385"/>
                  </a:lnTo>
                  <a:lnTo>
                    <a:pt x="47" y="385"/>
                  </a:lnTo>
                  <a:lnTo>
                    <a:pt x="46" y="384"/>
                  </a:lnTo>
                  <a:lnTo>
                    <a:pt x="46" y="384"/>
                  </a:lnTo>
                  <a:lnTo>
                    <a:pt x="46" y="384"/>
                  </a:lnTo>
                  <a:lnTo>
                    <a:pt x="46" y="383"/>
                  </a:lnTo>
                  <a:lnTo>
                    <a:pt x="46" y="383"/>
                  </a:lnTo>
                  <a:lnTo>
                    <a:pt x="46" y="382"/>
                  </a:lnTo>
                  <a:lnTo>
                    <a:pt x="47" y="382"/>
                  </a:lnTo>
                  <a:lnTo>
                    <a:pt x="47" y="381"/>
                  </a:lnTo>
                  <a:lnTo>
                    <a:pt x="48" y="381"/>
                  </a:lnTo>
                  <a:lnTo>
                    <a:pt x="49" y="380"/>
                  </a:lnTo>
                  <a:lnTo>
                    <a:pt x="52" y="379"/>
                  </a:lnTo>
                  <a:lnTo>
                    <a:pt x="52" y="379"/>
                  </a:lnTo>
                  <a:lnTo>
                    <a:pt x="52" y="378"/>
                  </a:lnTo>
                  <a:lnTo>
                    <a:pt x="52" y="378"/>
                  </a:lnTo>
                  <a:lnTo>
                    <a:pt x="52" y="378"/>
                  </a:lnTo>
                  <a:lnTo>
                    <a:pt x="52" y="377"/>
                  </a:lnTo>
                  <a:lnTo>
                    <a:pt x="51" y="377"/>
                  </a:lnTo>
                  <a:lnTo>
                    <a:pt x="50" y="376"/>
                  </a:lnTo>
                  <a:lnTo>
                    <a:pt x="48" y="375"/>
                  </a:lnTo>
                  <a:lnTo>
                    <a:pt x="47" y="375"/>
                  </a:lnTo>
                  <a:lnTo>
                    <a:pt x="46" y="375"/>
                  </a:lnTo>
                  <a:lnTo>
                    <a:pt x="45" y="374"/>
                  </a:lnTo>
                  <a:lnTo>
                    <a:pt x="44" y="374"/>
                  </a:lnTo>
                  <a:lnTo>
                    <a:pt x="42" y="374"/>
                  </a:lnTo>
                  <a:lnTo>
                    <a:pt x="38" y="375"/>
                  </a:lnTo>
                  <a:lnTo>
                    <a:pt x="37" y="375"/>
                  </a:lnTo>
                  <a:lnTo>
                    <a:pt x="36" y="375"/>
                  </a:lnTo>
                  <a:lnTo>
                    <a:pt x="34" y="375"/>
                  </a:lnTo>
                  <a:lnTo>
                    <a:pt x="31" y="374"/>
                  </a:lnTo>
                  <a:lnTo>
                    <a:pt x="28" y="374"/>
                  </a:lnTo>
                  <a:lnTo>
                    <a:pt x="27" y="374"/>
                  </a:lnTo>
                  <a:lnTo>
                    <a:pt x="25" y="374"/>
                  </a:lnTo>
                  <a:lnTo>
                    <a:pt x="22" y="374"/>
                  </a:lnTo>
                  <a:lnTo>
                    <a:pt x="21" y="374"/>
                  </a:lnTo>
                  <a:lnTo>
                    <a:pt x="20" y="374"/>
                  </a:lnTo>
                  <a:lnTo>
                    <a:pt x="18" y="375"/>
                  </a:lnTo>
                  <a:lnTo>
                    <a:pt x="15" y="376"/>
                  </a:lnTo>
                  <a:lnTo>
                    <a:pt x="13" y="377"/>
                  </a:lnTo>
                  <a:lnTo>
                    <a:pt x="12" y="377"/>
                  </a:lnTo>
                  <a:lnTo>
                    <a:pt x="11" y="377"/>
                  </a:lnTo>
                  <a:lnTo>
                    <a:pt x="10" y="378"/>
                  </a:lnTo>
                  <a:lnTo>
                    <a:pt x="9" y="377"/>
                  </a:lnTo>
                  <a:lnTo>
                    <a:pt x="8" y="377"/>
                  </a:lnTo>
                  <a:lnTo>
                    <a:pt x="4" y="376"/>
                  </a:lnTo>
                  <a:lnTo>
                    <a:pt x="3" y="376"/>
                  </a:lnTo>
                  <a:lnTo>
                    <a:pt x="2" y="376"/>
                  </a:lnTo>
                  <a:lnTo>
                    <a:pt x="2" y="375"/>
                  </a:lnTo>
                  <a:lnTo>
                    <a:pt x="1" y="375"/>
                  </a:lnTo>
                  <a:lnTo>
                    <a:pt x="1" y="375"/>
                  </a:lnTo>
                  <a:lnTo>
                    <a:pt x="0" y="374"/>
                  </a:lnTo>
                  <a:lnTo>
                    <a:pt x="0" y="373"/>
                  </a:lnTo>
                  <a:lnTo>
                    <a:pt x="0" y="373"/>
                  </a:lnTo>
                  <a:lnTo>
                    <a:pt x="0" y="372"/>
                  </a:lnTo>
                  <a:lnTo>
                    <a:pt x="0" y="371"/>
                  </a:lnTo>
                  <a:lnTo>
                    <a:pt x="1" y="370"/>
                  </a:lnTo>
                  <a:lnTo>
                    <a:pt x="1" y="369"/>
                  </a:lnTo>
                  <a:lnTo>
                    <a:pt x="2" y="368"/>
                  </a:lnTo>
                  <a:lnTo>
                    <a:pt x="3" y="364"/>
                  </a:lnTo>
                  <a:lnTo>
                    <a:pt x="4" y="363"/>
                  </a:lnTo>
                  <a:lnTo>
                    <a:pt x="6" y="361"/>
                  </a:lnTo>
                  <a:lnTo>
                    <a:pt x="8" y="358"/>
                  </a:lnTo>
                  <a:lnTo>
                    <a:pt x="8" y="357"/>
                  </a:lnTo>
                  <a:lnTo>
                    <a:pt x="9" y="356"/>
                  </a:lnTo>
                  <a:lnTo>
                    <a:pt x="9" y="355"/>
                  </a:lnTo>
                  <a:lnTo>
                    <a:pt x="9" y="355"/>
                  </a:lnTo>
                  <a:lnTo>
                    <a:pt x="9" y="354"/>
                  </a:lnTo>
                  <a:lnTo>
                    <a:pt x="9" y="352"/>
                  </a:lnTo>
                  <a:lnTo>
                    <a:pt x="9" y="351"/>
                  </a:lnTo>
                  <a:lnTo>
                    <a:pt x="8" y="350"/>
                  </a:lnTo>
                  <a:lnTo>
                    <a:pt x="8" y="349"/>
                  </a:lnTo>
                  <a:lnTo>
                    <a:pt x="7" y="347"/>
                  </a:lnTo>
                  <a:lnTo>
                    <a:pt x="6" y="345"/>
                  </a:lnTo>
                  <a:lnTo>
                    <a:pt x="5" y="344"/>
                  </a:lnTo>
                  <a:lnTo>
                    <a:pt x="3" y="342"/>
                  </a:lnTo>
                  <a:lnTo>
                    <a:pt x="3" y="341"/>
                  </a:lnTo>
                  <a:lnTo>
                    <a:pt x="3" y="340"/>
                  </a:lnTo>
                  <a:lnTo>
                    <a:pt x="2" y="340"/>
                  </a:lnTo>
                  <a:lnTo>
                    <a:pt x="3" y="339"/>
                  </a:lnTo>
                  <a:lnTo>
                    <a:pt x="3" y="338"/>
                  </a:lnTo>
                  <a:lnTo>
                    <a:pt x="4" y="337"/>
                  </a:lnTo>
                  <a:lnTo>
                    <a:pt x="4" y="336"/>
                  </a:lnTo>
                  <a:lnTo>
                    <a:pt x="6" y="335"/>
                  </a:lnTo>
                  <a:lnTo>
                    <a:pt x="8" y="333"/>
                  </a:lnTo>
                  <a:lnTo>
                    <a:pt x="9" y="332"/>
                  </a:lnTo>
                  <a:lnTo>
                    <a:pt x="11" y="331"/>
                  </a:lnTo>
                  <a:lnTo>
                    <a:pt x="12" y="330"/>
                  </a:lnTo>
                  <a:lnTo>
                    <a:pt x="13" y="330"/>
                  </a:lnTo>
                  <a:lnTo>
                    <a:pt x="14" y="330"/>
                  </a:lnTo>
                  <a:lnTo>
                    <a:pt x="15" y="329"/>
                  </a:lnTo>
                  <a:lnTo>
                    <a:pt x="17" y="329"/>
                  </a:lnTo>
                  <a:lnTo>
                    <a:pt x="20" y="329"/>
                  </a:lnTo>
                  <a:lnTo>
                    <a:pt x="21" y="329"/>
                  </a:lnTo>
                  <a:lnTo>
                    <a:pt x="22" y="328"/>
                  </a:lnTo>
                  <a:lnTo>
                    <a:pt x="23" y="328"/>
                  </a:lnTo>
                  <a:lnTo>
                    <a:pt x="24" y="328"/>
                  </a:lnTo>
                  <a:lnTo>
                    <a:pt x="24" y="327"/>
                  </a:lnTo>
                  <a:lnTo>
                    <a:pt x="25" y="327"/>
                  </a:lnTo>
                  <a:lnTo>
                    <a:pt x="25" y="326"/>
                  </a:lnTo>
                  <a:lnTo>
                    <a:pt x="27" y="324"/>
                  </a:lnTo>
                  <a:lnTo>
                    <a:pt x="28" y="323"/>
                  </a:lnTo>
                  <a:lnTo>
                    <a:pt x="28" y="322"/>
                  </a:lnTo>
                  <a:lnTo>
                    <a:pt x="30" y="318"/>
                  </a:lnTo>
                  <a:lnTo>
                    <a:pt x="30" y="317"/>
                  </a:lnTo>
                  <a:lnTo>
                    <a:pt x="31" y="317"/>
                  </a:lnTo>
                  <a:lnTo>
                    <a:pt x="31" y="316"/>
                  </a:lnTo>
                  <a:lnTo>
                    <a:pt x="32" y="316"/>
                  </a:lnTo>
                  <a:lnTo>
                    <a:pt x="34" y="315"/>
                  </a:lnTo>
                  <a:lnTo>
                    <a:pt x="35" y="314"/>
                  </a:lnTo>
                  <a:lnTo>
                    <a:pt x="35" y="314"/>
                  </a:lnTo>
                  <a:lnTo>
                    <a:pt x="36" y="313"/>
                  </a:lnTo>
                  <a:lnTo>
                    <a:pt x="36" y="313"/>
                  </a:lnTo>
                  <a:lnTo>
                    <a:pt x="36" y="313"/>
                  </a:lnTo>
                  <a:lnTo>
                    <a:pt x="36" y="312"/>
                  </a:lnTo>
                  <a:lnTo>
                    <a:pt x="37" y="310"/>
                  </a:lnTo>
                  <a:lnTo>
                    <a:pt x="37" y="309"/>
                  </a:lnTo>
                  <a:lnTo>
                    <a:pt x="37" y="307"/>
                  </a:lnTo>
                  <a:lnTo>
                    <a:pt x="37" y="306"/>
                  </a:lnTo>
                  <a:lnTo>
                    <a:pt x="37" y="305"/>
                  </a:lnTo>
                  <a:lnTo>
                    <a:pt x="38" y="303"/>
                  </a:lnTo>
                  <a:lnTo>
                    <a:pt x="38" y="302"/>
                  </a:lnTo>
                  <a:lnTo>
                    <a:pt x="38" y="300"/>
                  </a:lnTo>
                  <a:lnTo>
                    <a:pt x="39" y="297"/>
                  </a:lnTo>
                  <a:lnTo>
                    <a:pt x="39" y="296"/>
                  </a:lnTo>
                  <a:lnTo>
                    <a:pt x="39" y="294"/>
                  </a:lnTo>
                  <a:lnTo>
                    <a:pt x="40" y="293"/>
                  </a:lnTo>
                  <a:lnTo>
                    <a:pt x="40" y="293"/>
                  </a:lnTo>
                  <a:lnTo>
                    <a:pt x="41" y="292"/>
                  </a:lnTo>
                  <a:lnTo>
                    <a:pt x="42" y="291"/>
                  </a:lnTo>
                  <a:lnTo>
                    <a:pt x="45" y="289"/>
                  </a:lnTo>
                  <a:lnTo>
                    <a:pt x="47" y="287"/>
                  </a:lnTo>
                  <a:lnTo>
                    <a:pt x="48" y="286"/>
                  </a:lnTo>
                  <a:lnTo>
                    <a:pt x="51" y="284"/>
                  </a:lnTo>
                  <a:lnTo>
                    <a:pt x="52" y="283"/>
                  </a:lnTo>
                  <a:lnTo>
                    <a:pt x="54" y="281"/>
                  </a:lnTo>
                  <a:lnTo>
                    <a:pt x="57" y="279"/>
                  </a:lnTo>
                  <a:lnTo>
                    <a:pt x="58" y="278"/>
                  </a:lnTo>
                  <a:lnTo>
                    <a:pt x="60" y="277"/>
                  </a:lnTo>
                  <a:lnTo>
                    <a:pt x="61" y="277"/>
                  </a:lnTo>
                  <a:lnTo>
                    <a:pt x="63" y="276"/>
                  </a:lnTo>
                  <a:lnTo>
                    <a:pt x="65" y="276"/>
                  </a:lnTo>
                  <a:lnTo>
                    <a:pt x="66" y="276"/>
                  </a:lnTo>
                  <a:lnTo>
                    <a:pt x="68" y="276"/>
                  </a:lnTo>
                  <a:lnTo>
                    <a:pt x="71" y="276"/>
                  </a:lnTo>
                  <a:lnTo>
                    <a:pt x="73" y="276"/>
                  </a:lnTo>
                  <a:lnTo>
                    <a:pt x="75" y="276"/>
                  </a:lnTo>
                  <a:lnTo>
                    <a:pt x="77" y="276"/>
                  </a:lnTo>
                  <a:lnTo>
                    <a:pt x="79" y="275"/>
                  </a:lnTo>
                  <a:lnTo>
                    <a:pt x="81" y="275"/>
                  </a:lnTo>
                  <a:lnTo>
                    <a:pt x="84" y="274"/>
                  </a:lnTo>
                  <a:lnTo>
                    <a:pt x="86" y="273"/>
                  </a:lnTo>
                  <a:lnTo>
                    <a:pt x="87" y="272"/>
                  </a:lnTo>
                  <a:lnTo>
                    <a:pt x="88" y="271"/>
                  </a:lnTo>
                  <a:lnTo>
                    <a:pt x="90" y="270"/>
                  </a:lnTo>
                  <a:lnTo>
                    <a:pt x="91" y="269"/>
                  </a:lnTo>
                  <a:lnTo>
                    <a:pt x="93" y="267"/>
                  </a:lnTo>
                  <a:lnTo>
                    <a:pt x="94" y="265"/>
                  </a:lnTo>
                  <a:lnTo>
                    <a:pt x="95" y="264"/>
                  </a:lnTo>
                  <a:lnTo>
                    <a:pt x="96" y="264"/>
                  </a:lnTo>
                  <a:lnTo>
                    <a:pt x="99" y="261"/>
                  </a:lnTo>
                  <a:lnTo>
                    <a:pt x="102" y="258"/>
                  </a:lnTo>
                  <a:lnTo>
                    <a:pt x="108" y="253"/>
                  </a:lnTo>
                  <a:lnTo>
                    <a:pt x="110" y="252"/>
                  </a:lnTo>
                  <a:lnTo>
                    <a:pt x="111" y="251"/>
                  </a:lnTo>
                  <a:lnTo>
                    <a:pt x="112" y="250"/>
                  </a:lnTo>
                  <a:lnTo>
                    <a:pt x="113" y="250"/>
                  </a:lnTo>
                  <a:lnTo>
                    <a:pt x="113" y="250"/>
                  </a:lnTo>
                  <a:lnTo>
                    <a:pt x="114" y="250"/>
                  </a:lnTo>
                  <a:lnTo>
                    <a:pt x="114" y="250"/>
                  </a:lnTo>
                  <a:lnTo>
                    <a:pt x="115" y="250"/>
                  </a:lnTo>
                  <a:lnTo>
                    <a:pt x="115" y="250"/>
                  </a:lnTo>
                  <a:lnTo>
                    <a:pt x="117" y="251"/>
                  </a:lnTo>
                  <a:lnTo>
                    <a:pt x="118" y="252"/>
                  </a:lnTo>
                  <a:lnTo>
                    <a:pt x="119" y="252"/>
                  </a:lnTo>
                  <a:lnTo>
                    <a:pt x="120" y="253"/>
                  </a:lnTo>
                  <a:lnTo>
                    <a:pt x="122" y="253"/>
                  </a:lnTo>
                  <a:lnTo>
                    <a:pt x="124" y="254"/>
                  </a:lnTo>
                  <a:lnTo>
                    <a:pt x="126" y="254"/>
                  </a:lnTo>
                  <a:lnTo>
                    <a:pt x="127" y="254"/>
                  </a:lnTo>
                  <a:lnTo>
                    <a:pt x="129" y="254"/>
                  </a:lnTo>
                  <a:lnTo>
                    <a:pt x="131" y="254"/>
                  </a:lnTo>
                  <a:lnTo>
                    <a:pt x="138" y="254"/>
                  </a:lnTo>
                  <a:lnTo>
                    <a:pt x="140" y="254"/>
                  </a:lnTo>
                  <a:lnTo>
                    <a:pt x="142" y="254"/>
                  </a:lnTo>
                  <a:lnTo>
                    <a:pt x="143" y="253"/>
                  </a:lnTo>
                  <a:lnTo>
                    <a:pt x="145" y="253"/>
                  </a:lnTo>
                  <a:lnTo>
                    <a:pt x="146" y="252"/>
                  </a:lnTo>
                  <a:lnTo>
                    <a:pt x="148" y="252"/>
                  </a:lnTo>
                  <a:lnTo>
                    <a:pt x="149" y="251"/>
                  </a:lnTo>
                  <a:lnTo>
                    <a:pt x="152" y="249"/>
                  </a:lnTo>
                  <a:lnTo>
                    <a:pt x="153" y="248"/>
                  </a:lnTo>
                  <a:lnTo>
                    <a:pt x="154" y="247"/>
                  </a:lnTo>
                  <a:lnTo>
                    <a:pt x="156" y="247"/>
                  </a:lnTo>
                  <a:lnTo>
                    <a:pt x="156" y="247"/>
                  </a:lnTo>
                  <a:lnTo>
                    <a:pt x="157" y="246"/>
                  </a:lnTo>
                  <a:lnTo>
                    <a:pt x="158" y="246"/>
                  </a:lnTo>
                  <a:lnTo>
                    <a:pt x="160" y="244"/>
                  </a:lnTo>
                  <a:lnTo>
                    <a:pt x="161" y="243"/>
                  </a:lnTo>
                  <a:lnTo>
                    <a:pt x="163" y="242"/>
                  </a:lnTo>
                  <a:lnTo>
                    <a:pt x="167" y="237"/>
                  </a:lnTo>
                  <a:lnTo>
                    <a:pt x="169" y="236"/>
                  </a:lnTo>
                  <a:lnTo>
                    <a:pt x="170" y="235"/>
                  </a:lnTo>
                  <a:lnTo>
                    <a:pt x="171" y="234"/>
                  </a:lnTo>
                  <a:lnTo>
                    <a:pt x="173" y="233"/>
                  </a:lnTo>
                  <a:lnTo>
                    <a:pt x="174" y="232"/>
                  </a:lnTo>
                  <a:lnTo>
                    <a:pt x="175" y="232"/>
                  </a:lnTo>
                  <a:lnTo>
                    <a:pt x="176" y="232"/>
                  </a:lnTo>
                  <a:lnTo>
                    <a:pt x="177" y="232"/>
                  </a:lnTo>
                  <a:lnTo>
                    <a:pt x="179" y="233"/>
                  </a:lnTo>
                  <a:lnTo>
                    <a:pt x="180" y="234"/>
                  </a:lnTo>
                  <a:lnTo>
                    <a:pt x="181" y="234"/>
                  </a:lnTo>
                  <a:lnTo>
                    <a:pt x="182" y="235"/>
                  </a:lnTo>
                  <a:lnTo>
                    <a:pt x="185" y="238"/>
                  </a:lnTo>
                  <a:lnTo>
                    <a:pt x="186" y="239"/>
                  </a:lnTo>
                  <a:lnTo>
                    <a:pt x="187" y="240"/>
                  </a:lnTo>
                  <a:lnTo>
                    <a:pt x="188" y="240"/>
                  </a:lnTo>
                  <a:lnTo>
                    <a:pt x="188" y="240"/>
                  </a:lnTo>
                  <a:lnTo>
                    <a:pt x="189" y="240"/>
                  </a:lnTo>
                  <a:lnTo>
                    <a:pt x="190" y="241"/>
                  </a:lnTo>
                  <a:lnTo>
                    <a:pt x="190" y="241"/>
                  </a:lnTo>
                  <a:lnTo>
                    <a:pt x="192" y="240"/>
                  </a:lnTo>
                  <a:lnTo>
                    <a:pt x="192" y="240"/>
                  </a:lnTo>
                  <a:lnTo>
                    <a:pt x="193" y="240"/>
                  </a:lnTo>
                  <a:lnTo>
                    <a:pt x="194" y="239"/>
                  </a:lnTo>
                  <a:lnTo>
                    <a:pt x="194" y="239"/>
                  </a:lnTo>
                  <a:lnTo>
                    <a:pt x="196" y="238"/>
                  </a:lnTo>
                  <a:lnTo>
                    <a:pt x="197" y="236"/>
                  </a:lnTo>
                  <a:lnTo>
                    <a:pt x="200" y="233"/>
                  </a:lnTo>
                  <a:lnTo>
                    <a:pt x="202" y="230"/>
                  </a:lnTo>
                  <a:lnTo>
                    <a:pt x="203" y="230"/>
                  </a:lnTo>
                  <a:lnTo>
                    <a:pt x="204" y="229"/>
                  </a:lnTo>
                  <a:lnTo>
                    <a:pt x="206" y="227"/>
                  </a:lnTo>
                  <a:lnTo>
                    <a:pt x="207" y="227"/>
                  </a:lnTo>
                  <a:lnTo>
                    <a:pt x="208" y="226"/>
                  </a:lnTo>
                  <a:lnTo>
                    <a:pt x="209" y="225"/>
                  </a:lnTo>
                  <a:lnTo>
                    <a:pt x="211" y="225"/>
                  </a:lnTo>
                  <a:lnTo>
                    <a:pt x="213" y="224"/>
                  </a:lnTo>
                  <a:lnTo>
                    <a:pt x="214" y="224"/>
                  </a:lnTo>
                  <a:lnTo>
                    <a:pt x="219" y="222"/>
                  </a:lnTo>
                  <a:lnTo>
                    <a:pt x="220" y="222"/>
                  </a:lnTo>
                  <a:lnTo>
                    <a:pt x="221" y="221"/>
                  </a:lnTo>
                  <a:lnTo>
                    <a:pt x="223" y="221"/>
                  </a:lnTo>
                  <a:lnTo>
                    <a:pt x="225" y="219"/>
                  </a:lnTo>
                  <a:lnTo>
                    <a:pt x="227" y="218"/>
                  </a:lnTo>
                  <a:lnTo>
                    <a:pt x="228" y="218"/>
                  </a:lnTo>
                  <a:lnTo>
                    <a:pt x="229" y="216"/>
                  </a:lnTo>
                  <a:lnTo>
                    <a:pt x="231" y="214"/>
                  </a:lnTo>
                  <a:lnTo>
                    <a:pt x="232" y="213"/>
                  </a:lnTo>
                  <a:lnTo>
                    <a:pt x="233" y="212"/>
                  </a:lnTo>
                  <a:lnTo>
                    <a:pt x="234" y="211"/>
                  </a:lnTo>
                  <a:lnTo>
                    <a:pt x="235" y="209"/>
                  </a:lnTo>
                  <a:lnTo>
                    <a:pt x="235" y="208"/>
                  </a:lnTo>
                  <a:lnTo>
                    <a:pt x="236" y="206"/>
                  </a:lnTo>
                  <a:lnTo>
                    <a:pt x="236" y="206"/>
                  </a:lnTo>
                  <a:lnTo>
                    <a:pt x="236" y="205"/>
                  </a:lnTo>
                  <a:lnTo>
                    <a:pt x="237" y="204"/>
                  </a:lnTo>
                  <a:lnTo>
                    <a:pt x="238" y="204"/>
                  </a:lnTo>
                  <a:lnTo>
                    <a:pt x="239" y="204"/>
                  </a:lnTo>
                  <a:lnTo>
                    <a:pt x="241" y="204"/>
                  </a:lnTo>
                  <a:lnTo>
                    <a:pt x="243" y="204"/>
                  </a:lnTo>
                  <a:lnTo>
                    <a:pt x="245" y="203"/>
                  </a:lnTo>
                  <a:lnTo>
                    <a:pt x="246" y="203"/>
                  </a:lnTo>
                  <a:lnTo>
                    <a:pt x="247" y="203"/>
                  </a:lnTo>
                  <a:lnTo>
                    <a:pt x="247" y="202"/>
                  </a:lnTo>
                  <a:lnTo>
                    <a:pt x="248" y="202"/>
                  </a:lnTo>
                  <a:lnTo>
                    <a:pt x="248" y="201"/>
                  </a:lnTo>
                  <a:lnTo>
                    <a:pt x="249" y="201"/>
                  </a:lnTo>
                  <a:lnTo>
                    <a:pt x="249" y="200"/>
                  </a:lnTo>
                  <a:lnTo>
                    <a:pt x="249" y="199"/>
                  </a:lnTo>
                  <a:lnTo>
                    <a:pt x="249" y="197"/>
                  </a:lnTo>
                  <a:lnTo>
                    <a:pt x="249" y="195"/>
                  </a:lnTo>
                  <a:lnTo>
                    <a:pt x="249" y="194"/>
                  </a:lnTo>
                  <a:lnTo>
                    <a:pt x="249" y="191"/>
                  </a:lnTo>
                  <a:lnTo>
                    <a:pt x="249" y="189"/>
                  </a:lnTo>
                  <a:lnTo>
                    <a:pt x="249" y="188"/>
                  </a:lnTo>
                  <a:lnTo>
                    <a:pt x="249" y="187"/>
                  </a:lnTo>
                  <a:lnTo>
                    <a:pt x="250" y="186"/>
                  </a:lnTo>
                  <a:lnTo>
                    <a:pt x="250" y="186"/>
                  </a:lnTo>
                  <a:lnTo>
                    <a:pt x="250" y="185"/>
                  </a:lnTo>
                  <a:lnTo>
                    <a:pt x="251" y="183"/>
                  </a:lnTo>
                  <a:lnTo>
                    <a:pt x="252" y="182"/>
                  </a:lnTo>
                  <a:lnTo>
                    <a:pt x="253" y="181"/>
                  </a:lnTo>
                  <a:lnTo>
                    <a:pt x="254" y="180"/>
                  </a:lnTo>
                  <a:lnTo>
                    <a:pt x="255" y="180"/>
                  </a:lnTo>
                  <a:lnTo>
                    <a:pt x="256" y="179"/>
                  </a:lnTo>
                  <a:lnTo>
                    <a:pt x="258" y="178"/>
                  </a:lnTo>
                  <a:lnTo>
                    <a:pt x="259" y="178"/>
                  </a:lnTo>
                  <a:lnTo>
                    <a:pt x="260" y="178"/>
                  </a:lnTo>
                  <a:lnTo>
                    <a:pt x="261" y="177"/>
                  </a:lnTo>
                  <a:lnTo>
                    <a:pt x="262" y="177"/>
                  </a:lnTo>
                  <a:lnTo>
                    <a:pt x="264" y="177"/>
                  </a:lnTo>
                  <a:lnTo>
                    <a:pt x="271" y="178"/>
                  </a:lnTo>
                  <a:lnTo>
                    <a:pt x="273" y="178"/>
                  </a:lnTo>
                  <a:lnTo>
                    <a:pt x="276" y="179"/>
                  </a:lnTo>
                  <a:lnTo>
                    <a:pt x="281" y="180"/>
                  </a:lnTo>
                  <a:lnTo>
                    <a:pt x="287" y="182"/>
                  </a:lnTo>
                  <a:lnTo>
                    <a:pt x="291" y="183"/>
                  </a:lnTo>
                  <a:lnTo>
                    <a:pt x="293" y="183"/>
                  </a:lnTo>
                  <a:lnTo>
                    <a:pt x="296" y="184"/>
                  </a:lnTo>
                  <a:lnTo>
                    <a:pt x="305" y="185"/>
                  </a:lnTo>
                  <a:lnTo>
                    <a:pt x="308" y="185"/>
                  </a:lnTo>
                  <a:lnTo>
                    <a:pt x="312" y="185"/>
                  </a:lnTo>
                  <a:lnTo>
                    <a:pt x="315" y="185"/>
                  </a:lnTo>
                  <a:lnTo>
                    <a:pt x="318" y="185"/>
                  </a:lnTo>
                  <a:lnTo>
                    <a:pt x="321" y="185"/>
                  </a:lnTo>
                  <a:lnTo>
                    <a:pt x="324" y="184"/>
                  </a:lnTo>
                  <a:lnTo>
                    <a:pt x="327" y="183"/>
                  </a:lnTo>
                  <a:lnTo>
                    <a:pt x="329" y="183"/>
                  </a:lnTo>
                  <a:lnTo>
                    <a:pt x="331" y="182"/>
                  </a:lnTo>
                  <a:lnTo>
                    <a:pt x="332" y="181"/>
                  </a:lnTo>
                  <a:lnTo>
                    <a:pt x="333" y="181"/>
                  </a:lnTo>
                  <a:lnTo>
                    <a:pt x="334" y="181"/>
                  </a:lnTo>
                  <a:lnTo>
                    <a:pt x="335" y="181"/>
                  </a:lnTo>
                  <a:lnTo>
                    <a:pt x="336" y="181"/>
                  </a:lnTo>
                  <a:lnTo>
                    <a:pt x="340" y="182"/>
                  </a:lnTo>
                  <a:lnTo>
                    <a:pt x="342" y="183"/>
                  </a:lnTo>
                  <a:lnTo>
                    <a:pt x="347" y="183"/>
                  </a:lnTo>
                  <a:lnTo>
                    <a:pt x="352" y="184"/>
                  </a:lnTo>
                  <a:lnTo>
                    <a:pt x="354" y="185"/>
                  </a:lnTo>
                  <a:lnTo>
                    <a:pt x="356" y="185"/>
                  </a:lnTo>
                  <a:lnTo>
                    <a:pt x="357" y="185"/>
                  </a:lnTo>
                  <a:lnTo>
                    <a:pt x="358" y="185"/>
                  </a:lnTo>
                  <a:lnTo>
                    <a:pt x="359" y="185"/>
                  </a:lnTo>
                  <a:lnTo>
                    <a:pt x="360" y="184"/>
                  </a:lnTo>
                  <a:lnTo>
                    <a:pt x="360" y="184"/>
                  </a:lnTo>
                  <a:lnTo>
                    <a:pt x="362" y="183"/>
                  </a:lnTo>
                  <a:lnTo>
                    <a:pt x="363" y="182"/>
                  </a:lnTo>
                  <a:lnTo>
                    <a:pt x="364" y="181"/>
                  </a:lnTo>
                  <a:lnTo>
                    <a:pt x="367" y="178"/>
                  </a:lnTo>
                  <a:lnTo>
                    <a:pt x="368" y="177"/>
                  </a:lnTo>
                  <a:lnTo>
                    <a:pt x="369" y="176"/>
                  </a:lnTo>
                  <a:lnTo>
                    <a:pt x="370" y="176"/>
                  </a:lnTo>
                  <a:lnTo>
                    <a:pt x="371" y="175"/>
                  </a:lnTo>
                  <a:lnTo>
                    <a:pt x="372" y="175"/>
                  </a:lnTo>
                  <a:lnTo>
                    <a:pt x="374" y="175"/>
                  </a:lnTo>
                  <a:lnTo>
                    <a:pt x="383" y="173"/>
                  </a:lnTo>
                  <a:lnTo>
                    <a:pt x="386" y="173"/>
                  </a:lnTo>
                  <a:lnTo>
                    <a:pt x="392" y="172"/>
                  </a:lnTo>
                  <a:lnTo>
                    <a:pt x="394" y="172"/>
                  </a:lnTo>
                  <a:lnTo>
                    <a:pt x="395" y="172"/>
                  </a:lnTo>
                  <a:lnTo>
                    <a:pt x="397" y="173"/>
                  </a:lnTo>
                  <a:lnTo>
                    <a:pt x="401" y="173"/>
                  </a:lnTo>
                  <a:lnTo>
                    <a:pt x="402" y="174"/>
                  </a:lnTo>
                  <a:lnTo>
                    <a:pt x="403" y="174"/>
                  </a:lnTo>
                  <a:lnTo>
                    <a:pt x="404" y="173"/>
                  </a:lnTo>
                  <a:lnTo>
                    <a:pt x="405" y="173"/>
                  </a:lnTo>
                  <a:lnTo>
                    <a:pt x="406" y="173"/>
                  </a:lnTo>
                  <a:lnTo>
                    <a:pt x="407" y="172"/>
                  </a:lnTo>
                  <a:lnTo>
                    <a:pt x="407" y="172"/>
                  </a:lnTo>
                  <a:lnTo>
                    <a:pt x="408" y="171"/>
                  </a:lnTo>
                  <a:lnTo>
                    <a:pt x="408" y="171"/>
                  </a:lnTo>
                  <a:lnTo>
                    <a:pt x="409" y="169"/>
                  </a:lnTo>
                  <a:lnTo>
                    <a:pt x="410" y="168"/>
                  </a:lnTo>
                  <a:lnTo>
                    <a:pt x="410" y="167"/>
                  </a:lnTo>
                  <a:lnTo>
                    <a:pt x="410" y="166"/>
                  </a:lnTo>
                  <a:lnTo>
                    <a:pt x="411" y="160"/>
                  </a:lnTo>
                  <a:lnTo>
                    <a:pt x="412" y="156"/>
                  </a:lnTo>
                  <a:lnTo>
                    <a:pt x="412" y="155"/>
                  </a:lnTo>
                  <a:lnTo>
                    <a:pt x="412" y="153"/>
                  </a:lnTo>
                  <a:lnTo>
                    <a:pt x="412" y="152"/>
                  </a:lnTo>
                  <a:lnTo>
                    <a:pt x="412" y="150"/>
                  </a:lnTo>
                  <a:lnTo>
                    <a:pt x="412" y="148"/>
                  </a:lnTo>
                  <a:lnTo>
                    <a:pt x="412" y="147"/>
                  </a:lnTo>
                  <a:lnTo>
                    <a:pt x="412" y="145"/>
                  </a:lnTo>
                  <a:lnTo>
                    <a:pt x="411" y="141"/>
                  </a:lnTo>
                  <a:lnTo>
                    <a:pt x="410" y="140"/>
                  </a:lnTo>
                  <a:lnTo>
                    <a:pt x="410" y="139"/>
                  </a:lnTo>
                  <a:lnTo>
                    <a:pt x="410" y="137"/>
                  </a:lnTo>
                  <a:lnTo>
                    <a:pt x="410" y="135"/>
                  </a:lnTo>
                  <a:lnTo>
                    <a:pt x="410" y="134"/>
                  </a:lnTo>
                  <a:lnTo>
                    <a:pt x="410" y="133"/>
                  </a:lnTo>
                  <a:lnTo>
                    <a:pt x="410" y="130"/>
                  </a:lnTo>
                  <a:lnTo>
                    <a:pt x="410" y="126"/>
                  </a:lnTo>
                  <a:lnTo>
                    <a:pt x="410" y="125"/>
                  </a:lnTo>
                  <a:lnTo>
                    <a:pt x="410" y="125"/>
                  </a:lnTo>
                  <a:lnTo>
                    <a:pt x="410" y="124"/>
                  </a:lnTo>
                  <a:lnTo>
                    <a:pt x="410" y="124"/>
                  </a:lnTo>
                  <a:lnTo>
                    <a:pt x="411" y="124"/>
                  </a:lnTo>
                  <a:lnTo>
                    <a:pt x="412" y="123"/>
                  </a:lnTo>
                  <a:lnTo>
                    <a:pt x="412" y="123"/>
                  </a:lnTo>
                  <a:lnTo>
                    <a:pt x="413" y="123"/>
                  </a:lnTo>
                  <a:lnTo>
                    <a:pt x="414" y="123"/>
                  </a:lnTo>
                  <a:lnTo>
                    <a:pt x="414" y="123"/>
                  </a:lnTo>
                  <a:lnTo>
                    <a:pt x="415" y="123"/>
                  </a:lnTo>
                  <a:lnTo>
                    <a:pt x="416" y="123"/>
                  </a:lnTo>
                  <a:lnTo>
                    <a:pt x="421" y="125"/>
                  </a:lnTo>
                  <a:lnTo>
                    <a:pt x="423" y="125"/>
                  </a:lnTo>
                  <a:lnTo>
                    <a:pt x="424" y="126"/>
                  </a:lnTo>
                  <a:lnTo>
                    <a:pt x="426" y="126"/>
                  </a:lnTo>
                  <a:lnTo>
                    <a:pt x="427" y="126"/>
                  </a:lnTo>
                  <a:lnTo>
                    <a:pt x="428" y="126"/>
                  </a:lnTo>
                  <a:lnTo>
                    <a:pt x="429" y="126"/>
                  </a:lnTo>
                  <a:lnTo>
                    <a:pt x="429" y="126"/>
                  </a:lnTo>
                  <a:lnTo>
                    <a:pt x="429" y="125"/>
                  </a:lnTo>
                  <a:lnTo>
                    <a:pt x="430" y="125"/>
                  </a:lnTo>
                  <a:lnTo>
                    <a:pt x="430" y="125"/>
                  </a:lnTo>
                  <a:lnTo>
                    <a:pt x="430" y="124"/>
                  </a:lnTo>
                  <a:lnTo>
                    <a:pt x="430" y="122"/>
                  </a:lnTo>
                  <a:lnTo>
                    <a:pt x="430" y="122"/>
                  </a:lnTo>
                  <a:lnTo>
                    <a:pt x="432" y="118"/>
                  </a:lnTo>
                  <a:lnTo>
                    <a:pt x="434" y="114"/>
                  </a:lnTo>
                  <a:lnTo>
                    <a:pt x="435" y="113"/>
                  </a:lnTo>
                  <a:lnTo>
                    <a:pt x="435" y="113"/>
                  </a:lnTo>
                  <a:lnTo>
                    <a:pt x="436" y="112"/>
                  </a:lnTo>
                  <a:lnTo>
                    <a:pt x="437" y="112"/>
                  </a:lnTo>
                  <a:lnTo>
                    <a:pt x="441" y="111"/>
                  </a:lnTo>
                  <a:lnTo>
                    <a:pt x="445" y="110"/>
                  </a:lnTo>
                  <a:lnTo>
                    <a:pt x="448" y="109"/>
                  </a:lnTo>
                  <a:lnTo>
                    <a:pt x="449" y="108"/>
                  </a:lnTo>
                  <a:lnTo>
                    <a:pt x="450" y="108"/>
                  </a:lnTo>
                  <a:lnTo>
                    <a:pt x="450" y="108"/>
                  </a:lnTo>
                  <a:lnTo>
                    <a:pt x="451" y="107"/>
                  </a:lnTo>
                  <a:lnTo>
                    <a:pt x="451" y="107"/>
                  </a:lnTo>
                  <a:lnTo>
                    <a:pt x="451" y="106"/>
                  </a:lnTo>
                  <a:lnTo>
                    <a:pt x="452" y="105"/>
                  </a:lnTo>
                  <a:lnTo>
                    <a:pt x="452" y="104"/>
                  </a:lnTo>
                  <a:lnTo>
                    <a:pt x="452" y="103"/>
                  </a:lnTo>
                  <a:lnTo>
                    <a:pt x="453" y="102"/>
                  </a:lnTo>
                  <a:lnTo>
                    <a:pt x="453" y="101"/>
                  </a:lnTo>
                  <a:lnTo>
                    <a:pt x="453" y="100"/>
                  </a:lnTo>
                  <a:lnTo>
                    <a:pt x="452" y="96"/>
                  </a:lnTo>
                  <a:lnTo>
                    <a:pt x="452" y="94"/>
                  </a:lnTo>
                  <a:lnTo>
                    <a:pt x="452" y="91"/>
                  </a:lnTo>
                  <a:lnTo>
                    <a:pt x="451" y="87"/>
                  </a:lnTo>
                  <a:lnTo>
                    <a:pt x="450" y="85"/>
                  </a:lnTo>
                  <a:lnTo>
                    <a:pt x="450" y="84"/>
                  </a:lnTo>
                  <a:lnTo>
                    <a:pt x="450" y="83"/>
                  </a:lnTo>
                  <a:lnTo>
                    <a:pt x="451" y="82"/>
                  </a:lnTo>
                  <a:lnTo>
                    <a:pt x="451" y="81"/>
                  </a:lnTo>
                  <a:lnTo>
                    <a:pt x="451" y="80"/>
                  </a:lnTo>
                  <a:lnTo>
                    <a:pt x="451" y="79"/>
                  </a:lnTo>
                  <a:lnTo>
                    <a:pt x="452" y="78"/>
                  </a:lnTo>
                  <a:lnTo>
                    <a:pt x="453" y="77"/>
                  </a:lnTo>
                  <a:lnTo>
                    <a:pt x="454" y="76"/>
                  </a:lnTo>
                  <a:lnTo>
                    <a:pt x="455" y="75"/>
                  </a:lnTo>
                  <a:lnTo>
                    <a:pt x="455" y="75"/>
                  </a:lnTo>
                  <a:lnTo>
                    <a:pt x="456" y="74"/>
                  </a:lnTo>
                  <a:lnTo>
                    <a:pt x="457" y="74"/>
                  </a:lnTo>
                  <a:lnTo>
                    <a:pt x="457" y="74"/>
                  </a:lnTo>
                  <a:lnTo>
                    <a:pt x="458" y="73"/>
                  </a:lnTo>
                  <a:lnTo>
                    <a:pt x="459" y="74"/>
                  </a:lnTo>
                  <a:lnTo>
                    <a:pt x="459" y="74"/>
                  </a:lnTo>
                  <a:lnTo>
                    <a:pt x="459" y="74"/>
                  </a:lnTo>
                  <a:lnTo>
                    <a:pt x="459" y="74"/>
                  </a:lnTo>
                  <a:lnTo>
                    <a:pt x="460" y="75"/>
                  </a:lnTo>
                  <a:lnTo>
                    <a:pt x="460" y="75"/>
                  </a:lnTo>
                  <a:lnTo>
                    <a:pt x="461" y="76"/>
                  </a:lnTo>
                  <a:lnTo>
                    <a:pt x="462" y="76"/>
                  </a:lnTo>
                  <a:lnTo>
                    <a:pt x="462" y="77"/>
                  </a:lnTo>
                  <a:lnTo>
                    <a:pt x="463" y="77"/>
                  </a:lnTo>
                  <a:lnTo>
                    <a:pt x="464" y="77"/>
                  </a:lnTo>
                  <a:lnTo>
                    <a:pt x="464" y="77"/>
                  </a:lnTo>
                  <a:lnTo>
                    <a:pt x="465" y="76"/>
                  </a:lnTo>
                  <a:lnTo>
                    <a:pt x="466" y="76"/>
                  </a:lnTo>
                  <a:lnTo>
                    <a:pt x="469" y="75"/>
                  </a:lnTo>
                  <a:lnTo>
                    <a:pt x="470" y="74"/>
                  </a:lnTo>
                  <a:lnTo>
                    <a:pt x="471" y="74"/>
                  </a:lnTo>
                  <a:lnTo>
                    <a:pt x="472" y="73"/>
                  </a:lnTo>
                  <a:lnTo>
                    <a:pt x="473" y="73"/>
                  </a:lnTo>
                  <a:lnTo>
                    <a:pt x="475" y="74"/>
                  </a:lnTo>
                  <a:lnTo>
                    <a:pt x="476" y="74"/>
                  </a:lnTo>
                  <a:lnTo>
                    <a:pt x="479" y="76"/>
                  </a:lnTo>
                  <a:lnTo>
                    <a:pt x="480" y="76"/>
                  </a:lnTo>
                  <a:lnTo>
                    <a:pt x="482" y="76"/>
                  </a:lnTo>
                  <a:lnTo>
                    <a:pt x="482" y="76"/>
                  </a:lnTo>
                  <a:lnTo>
                    <a:pt x="483" y="76"/>
                  </a:lnTo>
                  <a:lnTo>
                    <a:pt x="484" y="76"/>
                  </a:lnTo>
                  <a:lnTo>
                    <a:pt x="485" y="76"/>
                  </a:lnTo>
                  <a:lnTo>
                    <a:pt x="486" y="76"/>
                  </a:lnTo>
                  <a:lnTo>
                    <a:pt x="488" y="75"/>
                  </a:lnTo>
                  <a:lnTo>
                    <a:pt x="489" y="74"/>
                  </a:lnTo>
                  <a:lnTo>
                    <a:pt x="491" y="74"/>
                  </a:lnTo>
                  <a:lnTo>
                    <a:pt x="492" y="73"/>
                  </a:lnTo>
                  <a:lnTo>
                    <a:pt x="493" y="73"/>
                  </a:lnTo>
                  <a:lnTo>
                    <a:pt x="494" y="73"/>
                  </a:lnTo>
                  <a:lnTo>
                    <a:pt x="494" y="73"/>
                  </a:lnTo>
                  <a:lnTo>
                    <a:pt x="495" y="73"/>
                  </a:lnTo>
                  <a:lnTo>
                    <a:pt x="496" y="74"/>
                  </a:lnTo>
                  <a:lnTo>
                    <a:pt x="496" y="74"/>
                  </a:lnTo>
                  <a:lnTo>
                    <a:pt x="497" y="75"/>
                  </a:lnTo>
                  <a:lnTo>
                    <a:pt x="497" y="76"/>
                  </a:lnTo>
                  <a:lnTo>
                    <a:pt x="498" y="77"/>
                  </a:lnTo>
                  <a:lnTo>
                    <a:pt x="498" y="78"/>
                  </a:lnTo>
                  <a:lnTo>
                    <a:pt x="499" y="82"/>
                  </a:lnTo>
                  <a:lnTo>
                    <a:pt x="499" y="84"/>
                  </a:lnTo>
                  <a:lnTo>
                    <a:pt x="500" y="86"/>
                  </a:lnTo>
                  <a:lnTo>
                    <a:pt x="500" y="87"/>
                  </a:lnTo>
                  <a:lnTo>
                    <a:pt x="501" y="88"/>
                  </a:lnTo>
                  <a:lnTo>
                    <a:pt x="501" y="89"/>
                  </a:lnTo>
                  <a:lnTo>
                    <a:pt x="502" y="90"/>
                  </a:lnTo>
                  <a:lnTo>
                    <a:pt x="502" y="91"/>
                  </a:lnTo>
                  <a:lnTo>
                    <a:pt x="503" y="91"/>
                  </a:lnTo>
                  <a:lnTo>
                    <a:pt x="504" y="91"/>
                  </a:lnTo>
                  <a:lnTo>
                    <a:pt x="505" y="92"/>
                  </a:lnTo>
                  <a:lnTo>
                    <a:pt x="506" y="92"/>
                  </a:lnTo>
                  <a:lnTo>
                    <a:pt x="507" y="93"/>
                  </a:lnTo>
                  <a:lnTo>
                    <a:pt x="508" y="93"/>
                  </a:lnTo>
                  <a:lnTo>
                    <a:pt x="509" y="93"/>
                  </a:lnTo>
                  <a:lnTo>
                    <a:pt x="510" y="93"/>
                  </a:lnTo>
                  <a:lnTo>
                    <a:pt x="510" y="93"/>
                  </a:lnTo>
                  <a:lnTo>
                    <a:pt x="511" y="93"/>
                  </a:lnTo>
                  <a:lnTo>
                    <a:pt x="512" y="92"/>
                  </a:lnTo>
                  <a:lnTo>
                    <a:pt x="514" y="92"/>
                  </a:lnTo>
                  <a:lnTo>
                    <a:pt x="515" y="91"/>
                  </a:lnTo>
                  <a:lnTo>
                    <a:pt x="520" y="90"/>
                  </a:lnTo>
                  <a:lnTo>
                    <a:pt x="521" y="89"/>
                  </a:lnTo>
                  <a:lnTo>
                    <a:pt x="523" y="89"/>
                  </a:lnTo>
                  <a:lnTo>
                    <a:pt x="526" y="89"/>
                  </a:lnTo>
                  <a:lnTo>
                    <a:pt x="527" y="89"/>
                  </a:lnTo>
                  <a:lnTo>
                    <a:pt x="530" y="89"/>
                  </a:lnTo>
                  <a:lnTo>
                    <a:pt x="531" y="88"/>
                  </a:lnTo>
                  <a:lnTo>
                    <a:pt x="540" y="88"/>
                  </a:lnTo>
                  <a:lnTo>
                    <a:pt x="542" y="88"/>
                  </a:lnTo>
                  <a:lnTo>
                    <a:pt x="542" y="87"/>
                  </a:lnTo>
                  <a:lnTo>
                    <a:pt x="543" y="87"/>
                  </a:lnTo>
                  <a:lnTo>
                    <a:pt x="544" y="86"/>
                  </a:lnTo>
                  <a:lnTo>
                    <a:pt x="547" y="83"/>
                  </a:lnTo>
                  <a:lnTo>
                    <a:pt x="552" y="80"/>
                  </a:lnTo>
                  <a:lnTo>
                    <a:pt x="554" y="78"/>
                  </a:lnTo>
                  <a:lnTo>
                    <a:pt x="555" y="77"/>
                  </a:lnTo>
                  <a:lnTo>
                    <a:pt x="556" y="76"/>
                  </a:lnTo>
                  <a:lnTo>
                    <a:pt x="557" y="74"/>
                  </a:lnTo>
                  <a:lnTo>
                    <a:pt x="560" y="71"/>
                  </a:lnTo>
                  <a:lnTo>
                    <a:pt x="560" y="70"/>
                  </a:lnTo>
                  <a:lnTo>
                    <a:pt x="561" y="69"/>
                  </a:lnTo>
                  <a:lnTo>
                    <a:pt x="562" y="68"/>
                  </a:lnTo>
                  <a:lnTo>
                    <a:pt x="563" y="68"/>
                  </a:lnTo>
                  <a:lnTo>
                    <a:pt x="566" y="65"/>
                  </a:lnTo>
                  <a:lnTo>
                    <a:pt x="567" y="65"/>
                  </a:lnTo>
                  <a:lnTo>
                    <a:pt x="568" y="64"/>
                  </a:lnTo>
                  <a:lnTo>
                    <a:pt x="568" y="63"/>
                  </a:lnTo>
                  <a:lnTo>
                    <a:pt x="569" y="62"/>
                  </a:lnTo>
                  <a:lnTo>
                    <a:pt x="570" y="61"/>
                  </a:lnTo>
                  <a:lnTo>
                    <a:pt x="570" y="60"/>
                  </a:lnTo>
                  <a:lnTo>
                    <a:pt x="570" y="58"/>
                  </a:lnTo>
                  <a:lnTo>
                    <a:pt x="571" y="56"/>
                  </a:lnTo>
                  <a:lnTo>
                    <a:pt x="571" y="50"/>
                  </a:lnTo>
                  <a:lnTo>
                    <a:pt x="572" y="49"/>
                  </a:lnTo>
                  <a:lnTo>
                    <a:pt x="572" y="48"/>
                  </a:lnTo>
                  <a:lnTo>
                    <a:pt x="573" y="46"/>
                  </a:lnTo>
                  <a:lnTo>
                    <a:pt x="573" y="45"/>
                  </a:lnTo>
                  <a:lnTo>
                    <a:pt x="574" y="45"/>
                  </a:lnTo>
                  <a:lnTo>
                    <a:pt x="575" y="44"/>
                  </a:lnTo>
                  <a:lnTo>
                    <a:pt x="576" y="44"/>
                  </a:lnTo>
                  <a:lnTo>
                    <a:pt x="577" y="44"/>
                  </a:lnTo>
                  <a:lnTo>
                    <a:pt x="579" y="44"/>
                  </a:lnTo>
                  <a:lnTo>
                    <a:pt x="580" y="44"/>
                  </a:lnTo>
                  <a:lnTo>
                    <a:pt x="582" y="44"/>
                  </a:lnTo>
                  <a:lnTo>
                    <a:pt x="585" y="44"/>
                  </a:lnTo>
                  <a:lnTo>
                    <a:pt x="588" y="45"/>
                  </a:lnTo>
                  <a:lnTo>
                    <a:pt x="591" y="46"/>
                  </a:lnTo>
                  <a:lnTo>
                    <a:pt x="596" y="47"/>
                  </a:lnTo>
                  <a:lnTo>
                    <a:pt x="598" y="48"/>
                  </a:lnTo>
                  <a:lnTo>
                    <a:pt x="600" y="48"/>
                  </a:lnTo>
                  <a:lnTo>
                    <a:pt x="600" y="48"/>
                  </a:lnTo>
                  <a:lnTo>
                    <a:pt x="601" y="48"/>
                  </a:lnTo>
                  <a:lnTo>
                    <a:pt x="602" y="48"/>
                  </a:lnTo>
                  <a:lnTo>
                    <a:pt x="603" y="48"/>
                  </a:lnTo>
                  <a:lnTo>
                    <a:pt x="604" y="48"/>
                  </a:lnTo>
                  <a:lnTo>
                    <a:pt x="605" y="47"/>
                  </a:lnTo>
                  <a:lnTo>
                    <a:pt x="606" y="47"/>
                  </a:lnTo>
                  <a:lnTo>
                    <a:pt x="607" y="46"/>
                  </a:lnTo>
                  <a:lnTo>
                    <a:pt x="608" y="45"/>
                  </a:lnTo>
                  <a:lnTo>
                    <a:pt x="609" y="44"/>
                  </a:lnTo>
                  <a:lnTo>
                    <a:pt x="610" y="43"/>
                  </a:lnTo>
                  <a:lnTo>
                    <a:pt x="611" y="43"/>
                  </a:lnTo>
                  <a:lnTo>
                    <a:pt x="611" y="42"/>
                  </a:lnTo>
                  <a:lnTo>
                    <a:pt x="612" y="41"/>
                  </a:lnTo>
                  <a:lnTo>
                    <a:pt x="612" y="40"/>
                  </a:lnTo>
                  <a:lnTo>
                    <a:pt x="613" y="39"/>
                  </a:lnTo>
                  <a:lnTo>
                    <a:pt x="613" y="36"/>
                  </a:lnTo>
                  <a:lnTo>
                    <a:pt x="614" y="34"/>
                  </a:lnTo>
                  <a:lnTo>
                    <a:pt x="614" y="34"/>
                  </a:lnTo>
                  <a:lnTo>
                    <a:pt x="614" y="33"/>
                  </a:lnTo>
                  <a:lnTo>
                    <a:pt x="615" y="32"/>
                  </a:lnTo>
                  <a:lnTo>
                    <a:pt x="615" y="32"/>
                  </a:lnTo>
                  <a:lnTo>
                    <a:pt x="616" y="31"/>
                  </a:lnTo>
                  <a:lnTo>
                    <a:pt x="617" y="30"/>
                  </a:lnTo>
                  <a:lnTo>
                    <a:pt x="619" y="29"/>
                  </a:lnTo>
                  <a:lnTo>
                    <a:pt x="620" y="28"/>
                  </a:lnTo>
                  <a:lnTo>
                    <a:pt x="623" y="27"/>
                  </a:lnTo>
                  <a:lnTo>
                    <a:pt x="628" y="24"/>
                  </a:lnTo>
                  <a:lnTo>
                    <a:pt x="630" y="23"/>
                  </a:lnTo>
                  <a:lnTo>
                    <a:pt x="631" y="23"/>
                  </a:lnTo>
                  <a:lnTo>
                    <a:pt x="631" y="22"/>
                  </a:lnTo>
                  <a:lnTo>
                    <a:pt x="632" y="21"/>
                  </a:lnTo>
                  <a:lnTo>
                    <a:pt x="633" y="20"/>
                  </a:lnTo>
                  <a:lnTo>
                    <a:pt x="633" y="19"/>
                  </a:lnTo>
                  <a:lnTo>
                    <a:pt x="634" y="18"/>
                  </a:lnTo>
                  <a:lnTo>
                    <a:pt x="634" y="17"/>
                  </a:lnTo>
                  <a:lnTo>
                    <a:pt x="634" y="13"/>
                  </a:lnTo>
                  <a:lnTo>
                    <a:pt x="635" y="11"/>
                  </a:lnTo>
                  <a:lnTo>
                    <a:pt x="636" y="9"/>
                  </a:lnTo>
                  <a:lnTo>
                    <a:pt x="637" y="6"/>
                  </a:lnTo>
                  <a:lnTo>
                    <a:pt x="637" y="5"/>
                  </a:lnTo>
                  <a:lnTo>
                    <a:pt x="638" y="3"/>
                  </a:lnTo>
                  <a:lnTo>
                    <a:pt x="638" y="1"/>
                  </a:lnTo>
                  <a:lnTo>
                    <a:pt x="638" y="0"/>
                  </a:lnTo>
                  <a:lnTo>
                    <a:pt x="639" y="0"/>
                  </a:lnTo>
                  <a:lnTo>
                    <a:pt x="639" y="0"/>
                  </a:lnTo>
                  <a:close/>
                  <a:moveTo>
                    <a:pt x="475" y="289"/>
                  </a:moveTo>
                  <a:lnTo>
                    <a:pt x="475" y="289"/>
                  </a:lnTo>
                  <a:lnTo>
                    <a:pt x="474" y="290"/>
                  </a:lnTo>
                  <a:lnTo>
                    <a:pt x="471" y="290"/>
                  </a:lnTo>
                  <a:lnTo>
                    <a:pt x="464" y="292"/>
                  </a:lnTo>
                  <a:lnTo>
                    <a:pt x="461" y="292"/>
                  </a:lnTo>
                  <a:lnTo>
                    <a:pt x="458" y="293"/>
                  </a:lnTo>
                  <a:lnTo>
                    <a:pt x="454" y="294"/>
                  </a:lnTo>
                  <a:lnTo>
                    <a:pt x="452" y="295"/>
                  </a:lnTo>
                  <a:lnTo>
                    <a:pt x="451" y="296"/>
                  </a:lnTo>
                  <a:lnTo>
                    <a:pt x="447" y="298"/>
                  </a:lnTo>
                  <a:lnTo>
                    <a:pt x="445" y="299"/>
                  </a:lnTo>
                  <a:lnTo>
                    <a:pt x="442" y="300"/>
                  </a:lnTo>
                  <a:lnTo>
                    <a:pt x="437" y="302"/>
                  </a:lnTo>
                  <a:lnTo>
                    <a:pt x="436" y="302"/>
                  </a:lnTo>
                  <a:lnTo>
                    <a:pt x="435" y="303"/>
                  </a:lnTo>
                  <a:lnTo>
                    <a:pt x="429" y="306"/>
                  </a:lnTo>
                  <a:lnTo>
                    <a:pt x="427" y="307"/>
                  </a:lnTo>
                  <a:lnTo>
                    <a:pt x="425" y="307"/>
                  </a:lnTo>
                  <a:lnTo>
                    <a:pt x="421" y="309"/>
                  </a:lnTo>
                  <a:lnTo>
                    <a:pt x="420" y="309"/>
                  </a:lnTo>
                  <a:lnTo>
                    <a:pt x="418" y="309"/>
                  </a:lnTo>
                  <a:lnTo>
                    <a:pt x="414" y="309"/>
                  </a:lnTo>
                  <a:lnTo>
                    <a:pt x="412" y="310"/>
                  </a:lnTo>
                  <a:lnTo>
                    <a:pt x="411" y="310"/>
                  </a:lnTo>
                  <a:lnTo>
                    <a:pt x="410" y="310"/>
                  </a:lnTo>
                  <a:lnTo>
                    <a:pt x="409" y="311"/>
                  </a:lnTo>
                  <a:lnTo>
                    <a:pt x="408" y="311"/>
                  </a:lnTo>
                  <a:lnTo>
                    <a:pt x="407" y="312"/>
                  </a:lnTo>
                  <a:lnTo>
                    <a:pt x="406" y="313"/>
                  </a:lnTo>
                  <a:lnTo>
                    <a:pt x="406" y="314"/>
                  </a:lnTo>
                  <a:lnTo>
                    <a:pt x="405" y="315"/>
                  </a:lnTo>
                  <a:lnTo>
                    <a:pt x="404" y="316"/>
                  </a:lnTo>
                  <a:lnTo>
                    <a:pt x="404" y="318"/>
                  </a:lnTo>
                  <a:lnTo>
                    <a:pt x="403" y="321"/>
                  </a:lnTo>
                  <a:lnTo>
                    <a:pt x="402" y="323"/>
                  </a:lnTo>
                  <a:lnTo>
                    <a:pt x="402" y="324"/>
                  </a:lnTo>
                  <a:lnTo>
                    <a:pt x="402" y="325"/>
                  </a:lnTo>
                  <a:lnTo>
                    <a:pt x="401" y="325"/>
                  </a:lnTo>
                  <a:lnTo>
                    <a:pt x="400" y="326"/>
                  </a:lnTo>
                  <a:lnTo>
                    <a:pt x="399" y="326"/>
                  </a:lnTo>
                  <a:lnTo>
                    <a:pt x="398" y="327"/>
                  </a:lnTo>
                  <a:lnTo>
                    <a:pt x="396" y="327"/>
                  </a:lnTo>
                  <a:lnTo>
                    <a:pt x="394" y="327"/>
                  </a:lnTo>
                  <a:lnTo>
                    <a:pt x="392" y="326"/>
                  </a:lnTo>
                  <a:lnTo>
                    <a:pt x="391" y="326"/>
                  </a:lnTo>
                  <a:lnTo>
                    <a:pt x="389" y="326"/>
                  </a:lnTo>
                  <a:lnTo>
                    <a:pt x="388" y="325"/>
                  </a:lnTo>
                  <a:lnTo>
                    <a:pt x="386" y="324"/>
                  </a:lnTo>
                  <a:lnTo>
                    <a:pt x="385" y="323"/>
                  </a:lnTo>
                  <a:lnTo>
                    <a:pt x="384" y="323"/>
                  </a:lnTo>
                  <a:lnTo>
                    <a:pt x="383" y="323"/>
                  </a:lnTo>
                  <a:lnTo>
                    <a:pt x="382" y="323"/>
                  </a:lnTo>
                  <a:lnTo>
                    <a:pt x="381" y="323"/>
                  </a:lnTo>
                  <a:lnTo>
                    <a:pt x="380" y="323"/>
                  </a:lnTo>
                  <a:lnTo>
                    <a:pt x="379" y="323"/>
                  </a:lnTo>
                  <a:lnTo>
                    <a:pt x="378" y="324"/>
                  </a:lnTo>
                  <a:lnTo>
                    <a:pt x="375" y="325"/>
                  </a:lnTo>
                  <a:lnTo>
                    <a:pt x="373" y="326"/>
                  </a:lnTo>
                  <a:lnTo>
                    <a:pt x="371" y="327"/>
                  </a:lnTo>
                  <a:lnTo>
                    <a:pt x="367" y="328"/>
                  </a:lnTo>
                  <a:lnTo>
                    <a:pt x="364" y="329"/>
                  </a:lnTo>
                  <a:lnTo>
                    <a:pt x="361" y="330"/>
                  </a:lnTo>
                  <a:lnTo>
                    <a:pt x="357" y="332"/>
                  </a:lnTo>
                  <a:lnTo>
                    <a:pt x="355" y="332"/>
                  </a:lnTo>
                  <a:lnTo>
                    <a:pt x="354" y="333"/>
                  </a:lnTo>
                  <a:lnTo>
                    <a:pt x="353" y="334"/>
                  </a:lnTo>
                  <a:lnTo>
                    <a:pt x="353" y="334"/>
                  </a:lnTo>
                  <a:lnTo>
                    <a:pt x="352" y="335"/>
                  </a:lnTo>
                  <a:lnTo>
                    <a:pt x="352" y="335"/>
                  </a:lnTo>
                  <a:lnTo>
                    <a:pt x="352" y="336"/>
                  </a:lnTo>
                  <a:lnTo>
                    <a:pt x="352" y="336"/>
                  </a:lnTo>
                  <a:lnTo>
                    <a:pt x="353" y="336"/>
                  </a:lnTo>
                  <a:lnTo>
                    <a:pt x="353" y="337"/>
                  </a:lnTo>
                  <a:lnTo>
                    <a:pt x="354" y="337"/>
                  </a:lnTo>
                  <a:lnTo>
                    <a:pt x="356" y="338"/>
                  </a:lnTo>
                  <a:lnTo>
                    <a:pt x="357" y="339"/>
                  </a:lnTo>
                  <a:lnTo>
                    <a:pt x="358" y="340"/>
                  </a:lnTo>
                  <a:lnTo>
                    <a:pt x="359" y="340"/>
                  </a:lnTo>
                  <a:lnTo>
                    <a:pt x="361" y="342"/>
                  </a:lnTo>
                  <a:lnTo>
                    <a:pt x="364" y="345"/>
                  </a:lnTo>
                  <a:lnTo>
                    <a:pt x="367" y="349"/>
                  </a:lnTo>
                  <a:lnTo>
                    <a:pt x="369" y="351"/>
                  </a:lnTo>
                  <a:lnTo>
                    <a:pt x="370" y="351"/>
                  </a:lnTo>
                  <a:lnTo>
                    <a:pt x="370" y="352"/>
                  </a:lnTo>
                  <a:lnTo>
                    <a:pt x="370" y="353"/>
                  </a:lnTo>
                  <a:lnTo>
                    <a:pt x="370" y="353"/>
                  </a:lnTo>
                  <a:lnTo>
                    <a:pt x="370" y="354"/>
                  </a:lnTo>
                  <a:lnTo>
                    <a:pt x="370" y="355"/>
                  </a:lnTo>
                  <a:lnTo>
                    <a:pt x="369" y="355"/>
                  </a:lnTo>
                  <a:lnTo>
                    <a:pt x="368" y="356"/>
                  </a:lnTo>
                  <a:lnTo>
                    <a:pt x="365" y="358"/>
                  </a:lnTo>
                  <a:lnTo>
                    <a:pt x="364" y="359"/>
                  </a:lnTo>
                  <a:lnTo>
                    <a:pt x="364" y="359"/>
                  </a:lnTo>
                  <a:lnTo>
                    <a:pt x="363" y="360"/>
                  </a:lnTo>
                  <a:lnTo>
                    <a:pt x="362" y="361"/>
                  </a:lnTo>
                  <a:lnTo>
                    <a:pt x="361" y="362"/>
                  </a:lnTo>
                  <a:lnTo>
                    <a:pt x="361" y="364"/>
                  </a:lnTo>
                  <a:lnTo>
                    <a:pt x="361" y="364"/>
                  </a:lnTo>
                  <a:lnTo>
                    <a:pt x="361" y="365"/>
                  </a:lnTo>
                  <a:lnTo>
                    <a:pt x="361" y="365"/>
                  </a:lnTo>
                  <a:lnTo>
                    <a:pt x="361" y="366"/>
                  </a:lnTo>
                  <a:lnTo>
                    <a:pt x="362" y="367"/>
                  </a:lnTo>
                  <a:lnTo>
                    <a:pt x="364" y="370"/>
                  </a:lnTo>
                  <a:lnTo>
                    <a:pt x="365" y="371"/>
                  </a:lnTo>
                  <a:lnTo>
                    <a:pt x="365" y="372"/>
                  </a:lnTo>
                  <a:lnTo>
                    <a:pt x="367" y="376"/>
                  </a:lnTo>
                  <a:lnTo>
                    <a:pt x="368" y="377"/>
                  </a:lnTo>
                  <a:lnTo>
                    <a:pt x="369" y="379"/>
                  </a:lnTo>
                  <a:lnTo>
                    <a:pt x="370" y="380"/>
                  </a:lnTo>
                  <a:lnTo>
                    <a:pt x="371" y="382"/>
                  </a:lnTo>
                  <a:lnTo>
                    <a:pt x="373" y="384"/>
                  </a:lnTo>
                  <a:lnTo>
                    <a:pt x="375" y="386"/>
                  </a:lnTo>
                  <a:lnTo>
                    <a:pt x="380" y="389"/>
                  </a:lnTo>
                  <a:lnTo>
                    <a:pt x="381" y="390"/>
                  </a:lnTo>
                  <a:lnTo>
                    <a:pt x="381" y="391"/>
                  </a:lnTo>
                  <a:lnTo>
                    <a:pt x="382" y="392"/>
                  </a:lnTo>
                  <a:lnTo>
                    <a:pt x="382" y="393"/>
                  </a:lnTo>
                  <a:lnTo>
                    <a:pt x="382" y="394"/>
                  </a:lnTo>
                  <a:lnTo>
                    <a:pt x="382" y="395"/>
                  </a:lnTo>
                  <a:lnTo>
                    <a:pt x="382" y="396"/>
                  </a:lnTo>
                  <a:lnTo>
                    <a:pt x="382" y="397"/>
                  </a:lnTo>
                  <a:lnTo>
                    <a:pt x="381" y="399"/>
                  </a:lnTo>
                  <a:lnTo>
                    <a:pt x="381" y="400"/>
                  </a:lnTo>
                  <a:lnTo>
                    <a:pt x="380" y="401"/>
                  </a:lnTo>
                  <a:lnTo>
                    <a:pt x="380" y="402"/>
                  </a:lnTo>
                  <a:lnTo>
                    <a:pt x="380" y="402"/>
                  </a:lnTo>
                  <a:lnTo>
                    <a:pt x="381" y="403"/>
                  </a:lnTo>
                  <a:lnTo>
                    <a:pt x="381" y="404"/>
                  </a:lnTo>
                  <a:lnTo>
                    <a:pt x="381" y="405"/>
                  </a:lnTo>
                  <a:lnTo>
                    <a:pt x="382" y="405"/>
                  </a:lnTo>
                  <a:lnTo>
                    <a:pt x="383" y="406"/>
                  </a:lnTo>
                  <a:lnTo>
                    <a:pt x="384" y="407"/>
                  </a:lnTo>
                  <a:lnTo>
                    <a:pt x="385" y="408"/>
                  </a:lnTo>
                  <a:lnTo>
                    <a:pt x="386" y="408"/>
                  </a:lnTo>
                  <a:lnTo>
                    <a:pt x="387" y="409"/>
                  </a:lnTo>
                  <a:lnTo>
                    <a:pt x="390" y="410"/>
                  </a:lnTo>
                  <a:lnTo>
                    <a:pt x="391" y="411"/>
                  </a:lnTo>
                  <a:lnTo>
                    <a:pt x="392" y="412"/>
                  </a:lnTo>
                  <a:lnTo>
                    <a:pt x="392" y="412"/>
                  </a:lnTo>
                  <a:lnTo>
                    <a:pt x="393" y="413"/>
                  </a:lnTo>
                  <a:lnTo>
                    <a:pt x="393" y="413"/>
                  </a:lnTo>
                  <a:lnTo>
                    <a:pt x="393" y="414"/>
                  </a:lnTo>
                  <a:lnTo>
                    <a:pt x="393" y="415"/>
                  </a:lnTo>
                  <a:lnTo>
                    <a:pt x="393" y="416"/>
                  </a:lnTo>
                  <a:lnTo>
                    <a:pt x="393" y="417"/>
                  </a:lnTo>
                  <a:lnTo>
                    <a:pt x="393" y="420"/>
                  </a:lnTo>
                  <a:lnTo>
                    <a:pt x="393" y="421"/>
                  </a:lnTo>
                  <a:lnTo>
                    <a:pt x="393" y="421"/>
                  </a:lnTo>
                  <a:lnTo>
                    <a:pt x="393" y="422"/>
                  </a:lnTo>
                  <a:lnTo>
                    <a:pt x="394" y="423"/>
                  </a:lnTo>
                  <a:lnTo>
                    <a:pt x="394" y="423"/>
                  </a:lnTo>
                  <a:lnTo>
                    <a:pt x="394" y="424"/>
                  </a:lnTo>
                  <a:lnTo>
                    <a:pt x="394" y="424"/>
                  </a:lnTo>
                  <a:lnTo>
                    <a:pt x="394" y="425"/>
                  </a:lnTo>
                  <a:lnTo>
                    <a:pt x="394" y="426"/>
                  </a:lnTo>
                  <a:lnTo>
                    <a:pt x="393" y="428"/>
                  </a:lnTo>
                  <a:lnTo>
                    <a:pt x="393" y="429"/>
                  </a:lnTo>
                  <a:lnTo>
                    <a:pt x="393" y="431"/>
                  </a:lnTo>
                  <a:lnTo>
                    <a:pt x="393" y="431"/>
                  </a:lnTo>
                  <a:lnTo>
                    <a:pt x="393" y="432"/>
                  </a:lnTo>
                  <a:lnTo>
                    <a:pt x="394" y="433"/>
                  </a:lnTo>
                  <a:lnTo>
                    <a:pt x="394" y="434"/>
                  </a:lnTo>
                  <a:lnTo>
                    <a:pt x="395" y="434"/>
                  </a:lnTo>
                  <a:lnTo>
                    <a:pt x="395" y="435"/>
                  </a:lnTo>
                  <a:lnTo>
                    <a:pt x="396" y="436"/>
                  </a:lnTo>
                  <a:lnTo>
                    <a:pt x="396" y="436"/>
                  </a:lnTo>
                  <a:lnTo>
                    <a:pt x="397" y="437"/>
                  </a:lnTo>
                  <a:lnTo>
                    <a:pt x="398" y="437"/>
                  </a:lnTo>
                  <a:lnTo>
                    <a:pt x="399" y="437"/>
                  </a:lnTo>
                  <a:lnTo>
                    <a:pt x="400" y="438"/>
                  </a:lnTo>
                  <a:lnTo>
                    <a:pt x="402" y="438"/>
                  </a:lnTo>
                  <a:lnTo>
                    <a:pt x="404" y="438"/>
                  </a:lnTo>
                  <a:lnTo>
                    <a:pt x="409" y="439"/>
                  </a:lnTo>
                  <a:lnTo>
                    <a:pt x="411" y="439"/>
                  </a:lnTo>
                  <a:lnTo>
                    <a:pt x="414" y="439"/>
                  </a:lnTo>
                  <a:lnTo>
                    <a:pt x="415" y="439"/>
                  </a:lnTo>
                  <a:lnTo>
                    <a:pt x="416" y="438"/>
                  </a:lnTo>
                  <a:lnTo>
                    <a:pt x="416" y="438"/>
                  </a:lnTo>
                  <a:lnTo>
                    <a:pt x="417" y="438"/>
                  </a:lnTo>
                  <a:lnTo>
                    <a:pt x="417" y="437"/>
                  </a:lnTo>
                  <a:lnTo>
                    <a:pt x="417" y="437"/>
                  </a:lnTo>
                  <a:lnTo>
                    <a:pt x="418" y="436"/>
                  </a:lnTo>
                  <a:lnTo>
                    <a:pt x="420" y="433"/>
                  </a:lnTo>
                  <a:lnTo>
                    <a:pt x="421" y="431"/>
                  </a:lnTo>
                  <a:lnTo>
                    <a:pt x="421" y="431"/>
                  </a:lnTo>
                  <a:lnTo>
                    <a:pt x="422" y="430"/>
                  </a:lnTo>
                  <a:lnTo>
                    <a:pt x="423" y="429"/>
                  </a:lnTo>
                  <a:lnTo>
                    <a:pt x="423" y="429"/>
                  </a:lnTo>
                  <a:lnTo>
                    <a:pt x="424" y="428"/>
                  </a:lnTo>
                  <a:lnTo>
                    <a:pt x="425" y="428"/>
                  </a:lnTo>
                  <a:lnTo>
                    <a:pt x="430" y="427"/>
                  </a:lnTo>
                  <a:lnTo>
                    <a:pt x="432" y="426"/>
                  </a:lnTo>
                  <a:lnTo>
                    <a:pt x="433" y="426"/>
                  </a:lnTo>
                  <a:lnTo>
                    <a:pt x="436" y="425"/>
                  </a:lnTo>
                  <a:lnTo>
                    <a:pt x="440" y="424"/>
                  </a:lnTo>
                  <a:lnTo>
                    <a:pt x="443" y="423"/>
                  </a:lnTo>
                  <a:lnTo>
                    <a:pt x="444" y="422"/>
                  </a:lnTo>
                  <a:lnTo>
                    <a:pt x="445" y="422"/>
                  </a:lnTo>
                  <a:lnTo>
                    <a:pt x="446" y="421"/>
                  </a:lnTo>
                  <a:lnTo>
                    <a:pt x="447" y="420"/>
                  </a:lnTo>
                  <a:lnTo>
                    <a:pt x="455" y="414"/>
                  </a:lnTo>
                  <a:lnTo>
                    <a:pt x="458" y="412"/>
                  </a:lnTo>
                  <a:lnTo>
                    <a:pt x="459" y="411"/>
                  </a:lnTo>
                  <a:lnTo>
                    <a:pt x="460" y="410"/>
                  </a:lnTo>
                  <a:lnTo>
                    <a:pt x="462" y="409"/>
                  </a:lnTo>
                  <a:lnTo>
                    <a:pt x="464" y="409"/>
                  </a:lnTo>
                  <a:lnTo>
                    <a:pt x="467" y="408"/>
                  </a:lnTo>
                  <a:lnTo>
                    <a:pt x="468" y="407"/>
                  </a:lnTo>
                  <a:lnTo>
                    <a:pt x="469" y="407"/>
                  </a:lnTo>
                  <a:lnTo>
                    <a:pt x="471" y="406"/>
                  </a:lnTo>
                  <a:lnTo>
                    <a:pt x="472" y="405"/>
                  </a:lnTo>
                  <a:lnTo>
                    <a:pt x="473" y="404"/>
                  </a:lnTo>
                  <a:lnTo>
                    <a:pt x="475" y="402"/>
                  </a:lnTo>
                  <a:lnTo>
                    <a:pt x="476" y="401"/>
                  </a:lnTo>
                  <a:lnTo>
                    <a:pt x="476" y="401"/>
                  </a:lnTo>
                  <a:lnTo>
                    <a:pt x="477" y="400"/>
                  </a:lnTo>
                  <a:lnTo>
                    <a:pt x="478" y="400"/>
                  </a:lnTo>
                  <a:lnTo>
                    <a:pt x="479" y="399"/>
                  </a:lnTo>
                  <a:lnTo>
                    <a:pt x="480" y="399"/>
                  </a:lnTo>
                  <a:lnTo>
                    <a:pt x="481" y="399"/>
                  </a:lnTo>
                  <a:lnTo>
                    <a:pt x="485" y="398"/>
                  </a:lnTo>
                  <a:lnTo>
                    <a:pt x="487" y="398"/>
                  </a:lnTo>
                  <a:lnTo>
                    <a:pt x="488" y="398"/>
                  </a:lnTo>
                  <a:lnTo>
                    <a:pt x="492" y="398"/>
                  </a:lnTo>
                  <a:lnTo>
                    <a:pt x="495" y="398"/>
                  </a:lnTo>
                  <a:lnTo>
                    <a:pt x="496" y="398"/>
                  </a:lnTo>
                  <a:lnTo>
                    <a:pt x="497" y="398"/>
                  </a:lnTo>
                  <a:lnTo>
                    <a:pt x="498" y="398"/>
                  </a:lnTo>
                  <a:lnTo>
                    <a:pt x="500" y="399"/>
                  </a:lnTo>
                  <a:lnTo>
                    <a:pt x="502" y="399"/>
                  </a:lnTo>
                  <a:lnTo>
                    <a:pt x="503" y="400"/>
                  </a:lnTo>
                  <a:lnTo>
                    <a:pt x="505" y="401"/>
                  </a:lnTo>
                  <a:lnTo>
                    <a:pt x="508" y="403"/>
                  </a:lnTo>
                  <a:lnTo>
                    <a:pt x="510" y="404"/>
                  </a:lnTo>
                  <a:lnTo>
                    <a:pt x="511" y="405"/>
                  </a:lnTo>
                  <a:lnTo>
                    <a:pt x="512" y="405"/>
                  </a:lnTo>
                  <a:lnTo>
                    <a:pt x="514" y="406"/>
                  </a:lnTo>
                  <a:lnTo>
                    <a:pt x="515" y="406"/>
                  </a:lnTo>
                  <a:lnTo>
                    <a:pt x="517" y="406"/>
                  </a:lnTo>
                  <a:lnTo>
                    <a:pt x="519" y="406"/>
                  </a:lnTo>
                  <a:lnTo>
                    <a:pt x="520" y="406"/>
                  </a:lnTo>
                  <a:lnTo>
                    <a:pt x="521" y="406"/>
                  </a:lnTo>
                  <a:lnTo>
                    <a:pt x="522" y="406"/>
                  </a:lnTo>
                  <a:lnTo>
                    <a:pt x="522" y="405"/>
                  </a:lnTo>
                  <a:lnTo>
                    <a:pt x="523" y="405"/>
                  </a:lnTo>
                  <a:lnTo>
                    <a:pt x="525" y="403"/>
                  </a:lnTo>
                  <a:lnTo>
                    <a:pt x="528" y="401"/>
                  </a:lnTo>
                  <a:lnTo>
                    <a:pt x="529" y="400"/>
                  </a:lnTo>
                  <a:lnTo>
                    <a:pt x="530" y="399"/>
                  </a:lnTo>
                  <a:lnTo>
                    <a:pt x="531" y="398"/>
                  </a:lnTo>
                  <a:lnTo>
                    <a:pt x="531" y="396"/>
                  </a:lnTo>
                  <a:lnTo>
                    <a:pt x="532" y="395"/>
                  </a:lnTo>
                  <a:lnTo>
                    <a:pt x="532" y="394"/>
                  </a:lnTo>
                  <a:lnTo>
                    <a:pt x="532" y="393"/>
                  </a:lnTo>
                  <a:lnTo>
                    <a:pt x="532" y="390"/>
                  </a:lnTo>
                  <a:lnTo>
                    <a:pt x="531" y="385"/>
                  </a:lnTo>
                  <a:lnTo>
                    <a:pt x="530" y="381"/>
                  </a:lnTo>
                  <a:lnTo>
                    <a:pt x="530" y="380"/>
                  </a:lnTo>
                  <a:lnTo>
                    <a:pt x="530" y="380"/>
                  </a:lnTo>
                  <a:lnTo>
                    <a:pt x="530" y="379"/>
                  </a:lnTo>
                  <a:lnTo>
                    <a:pt x="529" y="378"/>
                  </a:lnTo>
                  <a:lnTo>
                    <a:pt x="529" y="377"/>
                  </a:lnTo>
                  <a:lnTo>
                    <a:pt x="528" y="376"/>
                  </a:lnTo>
                  <a:lnTo>
                    <a:pt x="526" y="375"/>
                  </a:lnTo>
                  <a:lnTo>
                    <a:pt x="526" y="374"/>
                  </a:lnTo>
                  <a:lnTo>
                    <a:pt x="526" y="374"/>
                  </a:lnTo>
                  <a:lnTo>
                    <a:pt x="526" y="373"/>
                  </a:lnTo>
                  <a:lnTo>
                    <a:pt x="525" y="372"/>
                  </a:lnTo>
                  <a:lnTo>
                    <a:pt x="525" y="371"/>
                  </a:lnTo>
                  <a:lnTo>
                    <a:pt x="526" y="370"/>
                  </a:lnTo>
                  <a:lnTo>
                    <a:pt x="526" y="369"/>
                  </a:lnTo>
                  <a:lnTo>
                    <a:pt x="526" y="369"/>
                  </a:lnTo>
                  <a:lnTo>
                    <a:pt x="527" y="368"/>
                  </a:lnTo>
                  <a:lnTo>
                    <a:pt x="528" y="367"/>
                  </a:lnTo>
                  <a:lnTo>
                    <a:pt x="529" y="366"/>
                  </a:lnTo>
                  <a:lnTo>
                    <a:pt x="530" y="365"/>
                  </a:lnTo>
                  <a:lnTo>
                    <a:pt x="531" y="365"/>
                  </a:lnTo>
                  <a:lnTo>
                    <a:pt x="538" y="361"/>
                  </a:lnTo>
                  <a:lnTo>
                    <a:pt x="541" y="359"/>
                  </a:lnTo>
                  <a:lnTo>
                    <a:pt x="542" y="358"/>
                  </a:lnTo>
                  <a:lnTo>
                    <a:pt x="543" y="357"/>
                  </a:lnTo>
                  <a:lnTo>
                    <a:pt x="544" y="356"/>
                  </a:lnTo>
                  <a:lnTo>
                    <a:pt x="545" y="356"/>
                  </a:lnTo>
                  <a:lnTo>
                    <a:pt x="545" y="355"/>
                  </a:lnTo>
                  <a:lnTo>
                    <a:pt x="546" y="354"/>
                  </a:lnTo>
                  <a:lnTo>
                    <a:pt x="547" y="352"/>
                  </a:lnTo>
                  <a:lnTo>
                    <a:pt x="547" y="351"/>
                  </a:lnTo>
                  <a:lnTo>
                    <a:pt x="547" y="350"/>
                  </a:lnTo>
                  <a:lnTo>
                    <a:pt x="547" y="349"/>
                  </a:lnTo>
                  <a:lnTo>
                    <a:pt x="547" y="349"/>
                  </a:lnTo>
                  <a:lnTo>
                    <a:pt x="547" y="347"/>
                  </a:lnTo>
                  <a:lnTo>
                    <a:pt x="546" y="346"/>
                  </a:lnTo>
                  <a:lnTo>
                    <a:pt x="545" y="345"/>
                  </a:lnTo>
                  <a:lnTo>
                    <a:pt x="545" y="344"/>
                  </a:lnTo>
                  <a:lnTo>
                    <a:pt x="543" y="342"/>
                  </a:lnTo>
                  <a:lnTo>
                    <a:pt x="542" y="341"/>
                  </a:lnTo>
                  <a:lnTo>
                    <a:pt x="541" y="341"/>
                  </a:lnTo>
                  <a:lnTo>
                    <a:pt x="540" y="340"/>
                  </a:lnTo>
                  <a:lnTo>
                    <a:pt x="535" y="336"/>
                  </a:lnTo>
                  <a:lnTo>
                    <a:pt x="534" y="335"/>
                  </a:lnTo>
                  <a:lnTo>
                    <a:pt x="534" y="334"/>
                  </a:lnTo>
                  <a:lnTo>
                    <a:pt x="533" y="334"/>
                  </a:lnTo>
                  <a:lnTo>
                    <a:pt x="532" y="333"/>
                  </a:lnTo>
                  <a:lnTo>
                    <a:pt x="530" y="330"/>
                  </a:lnTo>
                  <a:lnTo>
                    <a:pt x="529" y="329"/>
                  </a:lnTo>
                  <a:lnTo>
                    <a:pt x="528" y="328"/>
                  </a:lnTo>
                  <a:lnTo>
                    <a:pt x="527" y="327"/>
                  </a:lnTo>
                  <a:lnTo>
                    <a:pt x="526" y="326"/>
                  </a:lnTo>
                  <a:lnTo>
                    <a:pt x="525" y="325"/>
                  </a:lnTo>
                  <a:lnTo>
                    <a:pt x="520" y="323"/>
                  </a:lnTo>
                  <a:lnTo>
                    <a:pt x="518" y="322"/>
                  </a:lnTo>
                  <a:lnTo>
                    <a:pt x="513" y="320"/>
                  </a:lnTo>
                  <a:lnTo>
                    <a:pt x="511" y="320"/>
                  </a:lnTo>
                  <a:lnTo>
                    <a:pt x="510" y="319"/>
                  </a:lnTo>
                  <a:lnTo>
                    <a:pt x="509" y="319"/>
                  </a:lnTo>
                  <a:lnTo>
                    <a:pt x="508" y="318"/>
                  </a:lnTo>
                  <a:lnTo>
                    <a:pt x="507" y="317"/>
                  </a:lnTo>
                  <a:lnTo>
                    <a:pt x="506" y="316"/>
                  </a:lnTo>
                  <a:lnTo>
                    <a:pt x="505" y="315"/>
                  </a:lnTo>
                  <a:lnTo>
                    <a:pt x="504" y="314"/>
                  </a:lnTo>
                  <a:lnTo>
                    <a:pt x="504" y="313"/>
                  </a:lnTo>
                  <a:lnTo>
                    <a:pt x="503" y="312"/>
                  </a:lnTo>
                  <a:lnTo>
                    <a:pt x="502" y="308"/>
                  </a:lnTo>
                  <a:lnTo>
                    <a:pt x="501" y="307"/>
                  </a:lnTo>
                  <a:lnTo>
                    <a:pt x="501" y="307"/>
                  </a:lnTo>
                  <a:lnTo>
                    <a:pt x="500" y="306"/>
                  </a:lnTo>
                  <a:lnTo>
                    <a:pt x="499" y="306"/>
                  </a:lnTo>
                  <a:lnTo>
                    <a:pt x="498" y="306"/>
                  </a:lnTo>
                  <a:lnTo>
                    <a:pt x="495" y="305"/>
                  </a:lnTo>
                  <a:lnTo>
                    <a:pt x="494" y="304"/>
                  </a:lnTo>
                  <a:lnTo>
                    <a:pt x="492" y="304"/>
                  </a:lnTo>
                  <a:lnTo>
                    <a:pt x="491" y="303"/>
                  </a:lnTo>
                  <a:lnTo>
                    <a:pt x="487" y="299"/>
                  </a:lnTo>
                  <a:lnTo>
                    <a:pt x="484" y="298"/>
                  </a:lnTo>
                  <a:lnTo>
                    <a:pt x="481" y="295"/>
                  </a:lnTo>
                  <a:lnTo>
                    <a:pt x="480" y="295"/>
                  </a:lnTo>
                  <a:lnTo>
                    <a:pt x="479" y="294"/>
                  </a:lnTo>
                  <a:lnTo>
                    <a:pt x="478" y="293"/>
                  </a:lnTo>
                  <a:lnTo>
                    <a:pt x="478" y="293"/>
                  </a:lnTo>
                  <a:lnTo>
                    <a:pt x="477" y="292"/>
                  </a:lnTo>
                  <a:lnTo>
                    <a:pt x="477" y="291"/>
                  </a:lnTo>
                  <a:lnTo>
                    <a:pt x="477" y="290"/>
                  </a:lnTo>
                  <a:lnTo>
                    <a:pt x="477" y="290"/>
                  </a:lnTo>
                  <a:lnTo>
                    <a:pt x="477" y="290"/>
                  </a:lnTo>
                  <a:lnTo>
                    <a:pt x="477" y="289"/>
                  </a:lnTo>
                  <a:lnTo>
                    <a:pt x="476" y="289"/>
                  </a:lnTo>
                  <a:lnTo>
                    <a:pt x="475" y="289"/>
                  </a:lnTo>
                  <a:lnTo>
                    <a:pt x="475" y="289"/>
                  </a:lnTo>
                  <a:close/>
                </a:path>
              </a:pathLst>
            </a:custGeom>
            <a:solidFill>
              <a:srgbClr val="D8E0F2"/>
            </a:solidFill>
            <a:ln>
              <a:noFill/>
            </a:ln>
            <a:extLst/>
          </p:spPr>
          <p:txBody>
            <a:bodyPr vert="horz" wrap="square" lIns="91440" tIns="45720" rIns="91440" bIns="45720" numCol="1" anchor="t" anchorCtr="0" compatLnSpc="1">
              <a:prstTxWarp prst="textNoShape">
                <a:avLst/>
              </a:prstTxWarp>
            </a:bodyPr>
            <a:lstStyle/>
            <a:p>
              <a:endParaRPr lang="cs-CZ" dirty="0"/>
            </a:p>
          </p:txBody>
        </p:sp>
        <p:sp>
          <p:nvSpPr>
            <p:cNvPr id="149" name="Freeform 261">
              <a:extLst>
                <a:ext uri="{FF2B5EF4-FFF2-40B4-BE49-F238E27FC236}">
                  <a16:creationId xmlns:a16="http://schemas.microsoft.com/office/drawing/2014/main" id="{21AEE0DB-EC47-4A76-9066-5C7B9EF81DC2}"/>
                </a:ext>
              </a:extLst>
            </p:cNvPr>
            <p:cNvSpPr>
              <a:spLocks/>
            </p:cNvSpPr>
            <p:nvPr/>
          </p:nvSpPr>
          <p:spPr bwMode="auto">
            <a:xfrm>
              <a:off x="6782435" y="4672280"/>
              <a:ext cx="745869" cy="955384"/>
            </a:xfrm>
            <a:custGeom>
              <a:avLst/>
              <a:gdLst>
                <a:gd name="T0" fmla="*/ 382 w 622"/>
                <a:gd name="T1" fmla="*/ 15 h 726"/>
                <a:gd name="T2" fmla="*/ 401 w 622"/>
                <a:gd name="T3" fmla="*/ 14 h 726"/>
                <a:gd name="T4" fmla="*/ 434 w 622"/>
                <a:gd name="T5" fmla="*/ 42 h 726"/>
                <a:gd name="T6" fmla="*/ 459 w 622"/>
                <a:gd name="T7" fmla="*/ 64 h 726"/>
                <a:gd name="T8" fmla="*/ 455 w 622"/>
                <a:gd name="T9" fmla="*/ 93 h 726"/>
                <a:gd name="T10" fmla="*/ 463 w 622"/>
                <a:gd name="T11" fmla="*/ 127 h 726"/>
                <a:gd name="T12" fmla="*/ 450 w 622"/>
                <a:gd name="T13" fmla="*/ 153 h 726"/>
                <a:gd name="T14" fmla="*/ 451 w 622"/>
                <a:gd name="T15" fmla="*/ 173 h 726"/>
                <a:gd name="T16" fmla="*/ 471 w 622"/>
                <a:gd name="T17" fmla="*/ 182 h 726"/>
                <a:gd name="T18" fmla="*/ 486 w 622"/>
                <a:gd name="T19" fmla="*/ 204 h 726"/>
                <a:gd name="T20" fmla="*/ 499 w 622"/>
                <a:gd name="T21" fmla="*/ 216 h 726"/>
                <a:gd name="T22" fmla="*/ 544 w 622"/>
                <a:gd name="T23" fmla="*/ 212 h 726"/>
                <a:gd name="T24" fmla="*/ 557 w 622"/>
                <a:gd name="T25" fmla="*/ 230 h 726"/>
                <a:gd name="T26" fmla="*/ 563 w 622"/>
                <a:gd name="T27" fmla="*/ 267 h 726"/>
                <a:gd name="T28" fmla="*/ 553 w 622"/>
                <a:gd name="T29" fmla="*/ 294 h 726"/>
                <a:gd name="T30" fmla="*/ 558 w 622"/>
                <a:gd name="T31" fmla="*/ 312 h 726"/>
                <a:gd name="T32" fmla="*/ 583 w 622"/>
                <a:gd name="T33" fmla="*/ 326 h 726"/>
                <a:gd name="T34" fmla="*/ 572 w 622"/>
                <a:gd name="T35" fmla="*/ 339 h 726"/>
                <a:gd name="T36" fmla="*/ 572 w 622"/>
                <a:gd name="T37" fmla="*/ 350 h 726"/>
                <a:gd name="T38" fmla="*/ 562 w 622"/>
                <a:gd name="T39" fmla="*/ 369 h 726"/>
                <a:gd name="T40" fmla="*/ 556 w 622"/>
                <a:gd name="T41" fmla="*/ 379 h 726"/>
                <a:gd name="T42" fmla="*/ 572 w 622"/>
                <a:gd name="T43" fmla="*/ 393 h 726"/>
                <a:gd name="T44" fmla="*/ 592 w 622"/>
                <a:gd name="T45" fmla="*/ 402 h 726"/>
                <a:gd name="T46" fmla="*/ 601 w 622"/>
                <a:gd name="T47" fmla="*/ 418 h 726"/>
                <a:gd name="T48" fmla="*/ 621 w 622"/>
                <a:gd name="T49" fmla="*/ 438 h 726"/>
                <a:gd name="T50" fmla="*/ 615 w 622"/>
                <a:gd name="T51" fmla="*/ 469 h 726"/>
                <a:gd name="T52" fmla="*/ 605 w 622"/>
                <a:gd name="T53" fmla="*/ 500 h 726"/>
                <a:gd name="T54" fmla="*/ 581 w 622"/>
                <a:gd name="T55" fmla="*/ 514 h 726"/>
                <a:gd name="T56" fmla="*/ 581 w 622"/>
                <a:gd name="T57" fmla="*/ 533 h 726"/>
                <a:gd name="T58" fmla="*/ 563 w 622"/>
                <a:gd name="T59" fmla="*/ 539 h 726"/>
                <a:gd name="T60" fmla="*/ 537 w 622"/>
                <a:gd name="T61" fmla="*/ 556 h 726"/>
                <a:gd name="T62" fmla="*/ 506 w 622"/>
                <a:gd name="T63" fmla="*/ 565 h 726"/>
                <a:gd name="T64" fmla="*/ 492 w 622"/>
                <a:gd name="T65" fmla="*/ 574 h 726"/>
                <a:gd name="T66" fmla="*/ 475 w 622"/>
                <a:gd name="T67" fmla="*/ 610 h 726"/>
                <a:gd name="T68" fmla="*/ 496 w 622"/>
                <a:gd name="T69" fmla="*/ 629 h 726"/>
                <a:gd name="T70" fmla="*/ 500 w 622"/>
                <a:gd name="T71" fmla="*/ 651 h 726"/>
                <a:gd name="T72" fmla="*/ 477 w 622"/>
                <a:gd name="T73" fmla="*/ 658 h 726"/>
                <a:gd name="T74" fmla="*/ 465 w 622"/>
                <a:gd name="T75" fmla="*/ 671 h 726"/>
                <a:gd name="T76" fmla="*/ 436 w 622"/>
                <a:gd name="T77" fmla="*/ 667 h 726"/>
                <a:gd name="T78" fmla="*/ 396 w 622"/>
                <a:gd name="T79" fmla="*/ 665 h 726"/>
                <a:gd name="T80" fmla="*/ 390 w 622"/>
                <a:gd name="T81" fmla="*/ 677 h 726"/>
                <a:gd name="T82" fmla="*/ 373 w 622"/>
                <a:gd name="T83" fmla="*/ 688 h 726"/>
                <a:gd name="T84" fmla="*/ 360 w 622"/>
                <a:gd name="T85" fmla="*/ 702 h 726"/>
                <a:gd name="T86" fmla="*/ 343 w 622"/>
                <a:gd name="T87" fmla="*/ 677 h 726"/>
                <a:gd name="T88" fmla="*/ 326 w 622"/>
                <a:gd name="T89" fmla="*/ 676 h 726"/>
                <a:gd name="T90" fmla="*/ 296 w 622"/>
                <a:gd name="T91" fmla="*/ 659 h 726"/>
                <a:gd name="T92" fmla="*/ 282 w 622"/>
                <a:gd name="T93" fmla="*/ 679 h 726"/>
                <a:gd name="T94" fmla="*/ 279 w 622"/>
                <a:gd name="T95" fmla="*/ 703 h 726"/>
                <a:gd name="T96" fmla="*/ 248 w 622"/>
                <a:gd name="T97" fmla="*/ 726 h 726"/>
                <a:gd name="T98" fmla="*/ 224 w 622"/>
                <a:gd name="T99" fmla="*/ 719 h 726"/>
                <a:gd name="T100" fmla="*/ 220 w 622"/>
                <a:gd name="T101" fmla="*/ 708 h 726"/>
                <a:gd name="T102" fmla="*/ 185 w 622"/>
                <a:gd name="T103" fmla="*/ 706 h 726"/>
                <a:gd name="T104" fmla="*/ 160 w 622"/>
                <a:gd name="T105" fmla="*/ 704 h 726"/>
                <a:gd name="T106" fmla="*/ 145 w 622"/>
                <a:gd name="T107" fmla="*/ 705 h 726"/>
                <a:gd name="T108" fmla="*/ 127 w 622"/>
                <a:gd name="T109" fmla="*/ 713 h 726"/>
                <a:gd name="T110" fmla="*/ 108 w 622"/>
                <a:gd name="T111" fmla="*/ 704 h 726"/>
                <a:gd name="T112" fmla="*/ 86 w 622"/>
                <a:gd name="T113" fmla="*/ 690 h 726"/>
                <a:gd name="T114" fmla="*/ 62 w 622"/>
                <a:gd name="T115" fmla="*/ 706 h 726"/>
                <a:gd name="T116" fmla="*/ 22 w 622"/>
                <a:gd name="T117" fmla="*/ 711 h 726"/>
                <a:gd name="T118" fmla="*/ 1 w 622"/>
                <a:gd name="T119" fmla="*/ 706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2" h="726">
                  <a:moveTo>
                    <a:pt x="363" y="0"/>
                  </a:moveTo>
                  <a:lnTo>
                    <a:pt x="364" y="1"/>
                  </a:lnTo>
                  <a:lnTo>
                    <a:pt x="365" y="1"/>
                  </a:lnTo>
                  <a:lnTo>
                    <a:pt x="366" y="2"/>
                  </a:lnTo>
                  <a:lnTo>
                    <a:pt x="366" y="2"/>
                  </a:lnTo>
                  <a:lnTo>
                    <a:pt x="369" y="5"/>
                  </a:lnTo>
                  <a:lnTo>
                    <a:pt x="370" y="6"/>
                  </a:lnTo>
                  <a:lnTo>
                    <a:pt x="372" y="7"/>
                  </a:lnTo>
                  <a:lnTo>
                    <a:pt x="375" y="9"/>
                  </a:lnTo>
                  <a:lnTo>
                    <a:pt x="376" y="10"/>
                  </a:lnTo>
                  <a:lnTo>
                    <a:pt x="377" y="11"/>
                  </a:lnTo>
                  <a:lnTo>
                    <a:pt x="378" y="13"/>
                  </a:lnTo>
                  <a:lnTo>
                    <a:pt x="378" y="13"/>
                  </a:lnTo>
                  <a:lnTo>
                    <a:pt x="379" y="14"/>
                  </a:lnTo>
                  <a:lnTo>
                    <a:pt x="380" y="14"/>
                  </a:lnTo>
                  <a:lnTo>
                    <a:pt x="381" y="15"/>
                  </a:lnTo>
                  <a:lnTo>
                    <a:pt x="382" y="15"/>
                  </a:lnTo>
                  <a:lnTo>
                    <a:pt x="382" y="15"/>
                  </a:lnTo>
                  <a:lnTo>
                    <a:pt x="383" y="14"/>
                  </a:lnTo>
                  <a:lnTo>
                    <a:pt x="384" y="14"/>
                  </a:lnTo>
                  <a:lnTo>
                    <a:pt x="384" y="14"/>
                  </a:lnTo>
                  <a:lnTo>
                    <a:pt x="386" y="13"/>
                  </a:lnTo>
                  <a:lnTo>
                    <a:pt x="387" y="12"/>
                  </a:lnTo>
                  <a:lnTo>
                    <a:pt x="388" y="11"/>
                  </a:lnTo>
                  <a:lnTo>
                    <a:pt x="389" y="11"/>
                  </a:lnTo>
                  <a:lnTo>
                    <a:pt x="390" y="11"/>
                  </a:lnTo>
                  <a:lnTo>
                    <a:pt x="391" y="11"/>
                  </a:lnTo>
                  <a:lnTo>
                    <a:pt x="392" y="11"/>
                  </a:lnTo>
                  <a:lnTo>
                    <a:pt x="396" y="12"/>
                  </a:lnTo>
                  <a:lnTo>
                    <a:pt x="397" y="12"/>
                  </a:lnTo>
                  <a:lnTo>
                    <a:pt x="398" y="12"/>
                  </a:lnTo>
                  <a:lnTo>
                    <a:pt x="399" y="13"/>
                  </a:lnTo>
                  <a:lnTo>
                    <a:pt x="400" y="13"/>
                  </a:lnTo>
                  <a:lnTo>
                    <a:pt x="401" y="14"/>
                  </a:lnTo>
                  <a:lnTo>
                    <a:pt x="402" y="16"/>
                  </a:lnTo>
                  <a:lnTo>
                    <a:pt x="406" y="20"/>
                  </a:lnTo>
                  <a:lnTo>
                    <a:pt x="412" y="27"/>
                  </a:lnTo>
                  <a:lnTo>
                    <a:pt x="415" y="30"/>
                  </a:lnTo>
                  <a:lnTo>
                    <a:pt x="416" y="30"/>
                  </a:lnTo>
                  <a:lnTo>
                    <a:pt x="416" y="31"/>
                  </a:lnTo>
                  <a:lnTo>
                    <a:pt x="417" y="32"/>
                  </a:lnTo>
                  <a:lnTo>
                    <a:pt x="419" y="32"/>
                  </a:lnTo>
                  <a:lnTo>
                    <a:pt x="420" y="33"/>
                  </a:lnTo>
                  <a:lnTo>
                    <a:pt x="423" y="34"/>
                  </a:lnTo>
                  <a:lnTo>
                    <a:pt x="424" y="34"/>
                  </a:lnTo>
                  <a:lnTo>
                    <a:pt x="425" y="35"/>
                  </a:lnTo>
                  <a:lnTo>
                    <a:pt x="427" y="36"/>
                  </a:lnTo>
                  <a:lnTo>
                    <a:pt x="429" y="38"/>
                  </a:lnTo>
                  <a:lnTo>
                    <a:pt x="432" y="40"/>
                  </a:lnTo>
                  <a:lnTo>
                    <a:pt x="433" y="41"/>
                  </a:lnTo>
                  <a:lnTo>
                    <a:pt x="434" y="42"/>
                  </a:lnTo>
                  <a:lnTo>
                    <a:pt x="435" y="43"/>
                  </a:lnTo>
                  <a:lnTo>
                    <a:pt x="436" y="45"/>
                  </a:lnTo>
                  <a:lnTo>
                    <a:pt x="437" y="46"/>
                  </a:lnTo>
                  <a:lnTo>
                    <a:pt x="439" y="50"/>
                  </a:lnTo>
                  <a:lnTo>
                    <a:pt x="440" y="52"/>
                  </a:lnTo>
                  <a:lnTo>
                    <a:pt x="441" y="53"/>
                  </a:lnTo>
                  <a:lnTo>
                    <a:pt x="442" y="53"/>
                  </a:lnTo>
                  <a:lnTo>
                    <a:pt x="443" y="55"/>
                  </a:lnTo>
                  <a:lnTo>
                    <a:pt x="444" y="55"/>
                  </a:lnTo>
                  <a:lnTo>
                    <a:pt x="445" y="56"/>
                  </a:lnTo>
                  <a:lnTo>
                    <a:pt x="446" y="57"/>
                  </a:lnTo>
                  <a:lnTo>
                    <a:pt x="448" y="58"/>
                  </a:lnTo>
                  <a:lnTo>
                    <a:pt x="451" y="59"/>
                  </a:lnTo>
                  <a:lnTo>
                    <a:pt x="457" y="62"/>
                  </a:lnTo>
                  <a:lnTo>
                    <a:pt x="458" y="62"/>
                  </a:lnTo>
                  <a:lnTo>
                    <a:pt x="460" y="63"/>
                  </a:lnTo>
                  <a:lnTo>
                    <a:pt x="459" y="64"/>
                  </a:lnTo>
                  <a:lnTo>
                    <a:pt x="457" y="66"/>
                  </a:lnTo>
                  <a:lnTo>
                    <a:pt x="454" y="69"/>
                  </a:lnTo>
                  <a:lnTo>
                    <a:pt x="452" y="71"/>
                  </a:lnTo>
                  <a:lnTo>
                    <a:pt x="451" y="72"/>
                  </a:lnTo>
                  <a:lnTo>
                    <a:pt x="450" y="73"/>
                  </a:lnTo>
                  <a:lnTo>
                    <a:pt x="450" y="74"/>
                  </a:lnTo>
                  <a:lnTo>
                    <a:pt x="450" y="75"/>
                  </a:lnTo>
                  <a:lnTo>
                    <a:pt x="449" y="76"/>
                  </a:lnTo>
                  <a:lnTo>
                    <a:pt x="449" y="77"/>
                  </a:lnTo>
                  <a:lnTo>
                    <a:pt x="449" y="78"/>
                  </a:lnTo>
                  <a:lnTo>
                    <a:pt x="450" y="79"/>
                  </a:lnTo>
                  <a:lnTo>
                    <a:pt x="450" y="80"/>
                  </a:lnTo>
                  <a:lnTo>
                    <a:pt x="452" y="83"/>
                  </a:lnTo>
                  <a:lnTo>
                    <a:pt x="453" y="85"/>
                  </a:lnTo>
                  <a:lnTo>
                    <a:pt x="453" y="87"/>
                  </a:lnTo>
                  <a:lnTo>
                    <a:pt x="454" y="90"/>
                  </a:lnTo>
                  <a:lnTo>
                    <a:pt x="455" y="93"/>
                  </a:lnTo>
                  <a:lnTo>
                    <a:pt x="456" y="94"/>
                  </a:lnTo>
                  <a:lnTo>
                    <a:pt x="456" y="95"/>
                  </a:lnTo>
                  <a:lnTo>
                    <a:pt x="456" y="96"/>
                  </a:lnTo>
                  <a:lnTo>
                    <a:pt x="456" y="99"/>
                  </a:lnTo>
                  <a:lnTo>
                    <a:pt x="456" y="105"/>
                  </a:lnTo>
                  <a:lnTo>
                    <a:pt x="456" y="107"/>
                  </a:lnTo>
                  <a:lnTo>
                    <a:pt x="456" y="109"/>
                  </a:lnTo>
                  <a:lnTo>
                    <a:pt x="456" y="110"/>
                  </a:lnTo>
                  <a:lnTo>
                    <a:pt x="457" y="111"/>
                  </a:lnTo>
                  <a:lnTo>
                    <a:pt x="458" y="112"/>
                  </a:lnTo>
                  <a:lnTo>
                    <a:pt x="459" y="114"/>
                  </a:lnTo>
                  <a:lnTo>
                    <a:pt x="460" y="115"/>
                  </a:lnTo>
                  <a:lnTo>
                    <a:pt x="460" y="117"/>
                  </a:lnTo>
                  <a:lnTo>
                    <a:pt x="461" y="118"/>
                  </a:lnTo>
                  <a:lnTo>
                    <a:pt x="462" y="119"/>
                  </a:lnTo>
                  <a:lnTo>
                    <a:pt x="463" y="125"/>
                  </a:lnTo>
                  <a:lnTo>
                    <a:pt x="463" y="127"/>
                  </a:lnTo>
                  <a:lnTo>
                    <a:pt x="463" y="128"/>
                  </a:lnTo>
                  <a:lnTo>
                    <a:pt x="463" y="130"/>
                  </a:lnTo>
                  <a:lnTo>
                    <a:pt x="463" y="132"/>
                  </a:lnTo>
                  <a:lnTo>
                    <a:pt x="463" y="134"/>
                  </a:lnTo>
                  <a:lnTo>
                    <a:pt x="462" y="136"/>
                  </a:lnTo>
                  <a:lnTo>
                    <a:pt x="462" y="137"/>
                  </a:lnTo>
                  <a:lnTo>
                    <a:pt x="461" y="138"/>
                  </a:lnTo>
                  <a:lnTo>
                    <a:pt x="459" y="142"/>
                  </a:lnTo>
                  <a:lnTo>
                    <a:pt x="458" y="143"/>
                  </a:lnTo>
                  <a:lnTo>
                    <a:pt x="458" y="144"/>
                  </a:lnTo>
                  <a:lnTo>
                    <a:pt x="456" y="148"/>
                  </a:lnTo>
                  <a:lnTo>
                    <a:pt x="456" y="149"/>
                  </a:lnTo>
                  <a:lnTo>
                    <a:pt x="455" y="150"/>
                  </a:lnTo>
                  <a:lnTo>
                    <a:pt x="455" y="150"/>
                  </a:lnTo>
                  <a:lnTo>
                    <a:pt x="454" y="151"/>
                  </a:lnTo>
                  <a:lnTo>
                    <a:pt x="453" y="152"/>
                  </a:lnTo>
                  <a:lnTo>
                    <a:pt x="450" y="153"/>
                  </a:lnTo>
                  <a:lnTo>
                    <a:pt x="449" y="154"/>
                  </a:lnTo>
                  <a:lnTo>
                    <a:pt x="448" y="154"/>
                  </a:lnTo>
                  <a:lnTo>
                    <a:pt x="448" y="155"/>
                  </a:lnTo>
                  <a:lnTo>
                    <a:pt x="447" y="156"/>
                  </a:lnTo>
                  <a:lnTo>
                    <a:pt x="446" y="157"/>
                  </a:lnTo>
                  <a:lnTo>
                    <a:pt x="446" y="158"/>
                  </a:lnTo>
                  <a:lnTo>
                    <a:pt x="446" y="159"/>
                  </a:lnTo>
                  <a:lnTo>
                    <a:pt x="446" y="160"/>
                  </a:lnTo>
                  <a:lnTo>
                    <a:pt x="446" y="161"/>
                  </a:lnTo>
                  <a:lnTo>
                    <a:pt x="446" y="162"/>
                  </a:lnTo>
                  <a:lnTo>
                    <a:pt x="447" y="163"/>
                  </a:lnTo>
                  <a:lnTo>
                    <a:pt x="447" y="164"/>
                  </a:lnTo>
                  <a:lnTo>
                    <a:pt x="449" y="167"/>
                  </a:lnTo>
                  <a:lnTo>
                    <a:pt x="450" y="168"/>
                  </a:lnTo>
                  <a:lnTo>
                    <a:pt x="450" y="169"/>
                  </a:lnTo>
                  <a:lnTo>
                    <a:pt x="451" y="171"/>
                  </a:lnTo>
                  <a:lnTo>
                    <a:pt x="451" y="173"/>
                  </a:lnTo>
                  <a:lnTo>
                    <a:pt x="452" y="174"/>
                  </a:lnTo>
                  <a:lnTo>
                    <a:pt x="452" y="175"/>
                  </a:lnTo>
                  <a:lnTo>
                    <a:pt x="453" y="176"/>
                  </a:lnTo>
                  <a:lnTo>
                    <a:pt x="454" y="177"/>
                  </a:lnTo>
                  <a:lnTo>
                    <a:pt x="455" y="177"/>
                  </a:lnTo>
                  <a:lnTo>
                    <a:pt x="456" y="178"/>
                  </a:lnTo>
                  <a:lnTo>
                    <a:pt x="457" y="179"/>
                  </a:lnTo>
                  <a:lnTo>
                    <a:pt x="458" y="179"/>
                  </a:lnTo>
                  <a:lnTo>
                    <a:pt x="459" y="180"/>
                  </a:lnTo>
                  <a:lnTo>
                    <a:pt x="460" y="180"/>
                  </a:lnTo>
                  <a:lnTo>
                    <a:pt x="461" y="180"/>
                  </a:lnTo>
                  <a:lnTo>
                    <a:pt x="462" y="181"/>
                  </a:lnTo>
                  <a:lnTo>
                    <a:pt x="463" y="181"/>
                  </a:lnTo>
                  <a:lnTo>
                    <a:pt x="467" y="181"/>
                  </a:lnTo>
                  <a:lnTo>
                    <a:pt x="468" y="181"/>
                  </a:lnTo>
                  <a:lnTo>
                    <a:pt x="469" y="182"/>
                  </a:lnTo>
                  <a:lnTo>
                    <a:pt x="471" y="182"/>
                  </a:lnTo>
                  <a:lnTo>
                    <a:pt x="472" y="183"/>
                  </a:lnTo>
                  <a:lnTo>
                    <a:pt x="473" y="184"/>
                  </a:lnTo>
                  <a:lnTo>
                    <a:pt x="474" y="184"/>
                  </a:lnTo>
                  <a:lnTo>
                    <a:pt x="475" y="185"/>
                  </a:lnTo>
                  <a:lnTo>
                    <a:pt x="476" y="187"/>
                  </a:lnTo>
                  <a:lnTo>
                    <a:pt x="477" y="188"/>
                  </a:lnTo>
                  <a:lnTo>
                    <a:pt x="478" y="189"/>
                  </a:lnTo>
                  <a:lnTo>
                    <a:pt x="480" y="191"/>
                  </a:lnTo>
                  <a:lnTo>
                    <a:pt x="482" y="192"/>
                  </a:lnTo>
                  <a:lnTo>
                    <a:pt x="484" y="194"/>
                  </a:lnTo>
                  <a:lnTo>
                    <a:pt x="484" y="195"/>
                  </a:lnTo>
                  <a:lnTo>
                    <a:pt x="485" y="196"/>
                  </a:lnTo>
                  <a:lnTo>
                    <a:pt x="486" y="197"/>
                  </a:lnTo>
                  <a:lnTo>
                    <a:pt x="486" y="198"/>
                  </a:lnTo>
                  <a:lnTo>
                    <a:pt x="486" y="199"/>
                  </a:lnTo>
                  <a:lnTo>
                    <a:pt x="486" y="202"/>
                  </a:lnTo>
                  <a:lnTo>
                    <a:pt x="486" y="204"/>
                  </a:lnTo>
                  <a:lnTo>
                    <a:pt x="486" y="205"/>
                  </a:lnTo>
                  <a:lnTo>
                    <a:pt x="487" y="207"/>
                  </a:lnTo>
                  <a:lnTo>
                    <a:pt x="487" y="208"/>
                  </a:lnTo>
                  <a:lnTo>
                    <a:pt x="488" y="209"/>
                  </a:lnTo>
                  <a:lnTo>
                    <a:pt x="488" y="210"/>
                  </a:lnTo>
                  <a:lnTo>
                    <a:pt x="488" y="211"/>
                  </a:lnTo>
                  <a:lnTo>
                    <a:pt x="489" y="211"/>
                  </a:lnTo>
                  <a:lnTo>
                    <a:pt x="490" y="212"/>
                  </a:lnTo>
                  <a:lnTo>
                    <a:pt x="491" y="213"/>
                  </a:lnTo>
                  <a:lnTo>
                    <a:pt x="492" y="214"/>
                  </a:lnTo>
                  <a:lnTo>
                    <a:pt x="493" y="214"/>
                  </a:lnTo>
                  <a:lnTo>
                    <a:pt x="494" y="215"/>
                  </a:lnTo>
                  <a:lnTo>
                    <a:pt x="495" y="215"/>
                  </a:lnTo>
                  <a:lnTo>
                    <a:pt x="496" y="216"/>
                  </a:lnTo>
                  <a:lnTo>
                    <a:pt x="497" y="216"/>
                  </a:lnTo>
                  <a:lnTo>
                    <a:pt x="498" y="216"/>
                  </a:lnTo>
                  <a:lnTo>
                    <a:pt x="499" y="216"/>
                  </a:lnTo>
                  <a:lnTo>
                    <a:pt x="500" y="216"/>
                  </a:lnTo>
                  <a:lnTo>
                    <a:pt x="507" y="215"/>
                  </a:lnTo>
                  <a:lnTo>
                    <a:pt x="508" y="215"/>
                  </a:lnTo>
                  <a:lnTo>
                    <a:pt x="510" y="215"/>
                  </a:lnTo>
                  <a:lnTo>
                    <a:pt x="516" y="216"/>
                  </a:lnTo>
                  <a:lnTo>
                    <a:pt x="519" y="216"/>
                  </a:lnTo>
                  <a:lnTo>
                    <a:pt x="524" y="217"/>
                  </a:lnTo>
                  <a:lnTo>
                    <a:pt x="525" y="217"/>
                  </a:lnTo>
                  <a:lnTo>
                    <a:pt x="527" y="217"/>
                  </a:lnTo>
                  <a:lnTo>
                    <a:pt x="528" y="217"/>
                  </a:lnTo>
                  <a:lnTo>
                    <a:pt x="530" y="216"/>
                  </a:lnTo>
                  <a:lnTo>
                    <a:pt x="535" y="215"/>
                  </a:lnTo>
                  <a:lnTo>
                    <a:pt x="538" y="213"/>
                  </a:lnTo>
                  <a:lnTo>
                    <a:pt x="540" y="213"/>
                  </a:lnTo>
                  <a:lnTo>
                    <a:pt x="541" y="212"/>
                  </a:lnTo>
                  <a:lnTo>
                    <a:pt x="543" y="212"/>
                  </a:lnTo>
                  <a:lnTo>
                    <a:pt x="544" y="212"/>
                  </a:lnTo>
                  <a:lnTo>
                    <a:pt x="545" y="212"/>
                  </a:lnTo>
                  <a:lnTo>
                    <a:pt x="545" y="212"/>
                  </a:lnTo>
                  <a:lnTo>
                    <a:pt x="546" y="212"/>
                  </a:lnTo>
                  <a:lnTo>
                    <a:pt x="547" y="213"/>
                  </a:lnTo>
                  <a:lnTo>
                    <a:pt x="548" y="213"/>
                  </a:lnTo>
                  <a:lnTo>
                    <a:pt x="550" y="215"/>
                  </a:lnTo>
                  <a:lnTo>
                    <a:pt x="551" y="216"/>
                  </a:lnTo>
                  <a:lnTo>
                    <a:pt x="553" y="217"/>
                  </a:lnTo>
                  <a:lnTo>
                    <a:pt x="553" y="218"/>
                  </a:lnTo>
                  <a:lnTo>
                    <a:pt x="554" y="219"/>
                  </a:lnTo>
                  <a:lnTo>
                    <a:pt x="555" y="220"/>
                  </a:lnTo>
                  <a:lnTo>
                    <a:pt x="555" y="221"/>
                  </a:lnTo>
                  <a:lnTo>
                    <a:pt x="556" y="222"/>
                  </a:lnTo>
                  <a:lnTo>
                    <a:pt x="556" y="224"/>
                  </a:lnTo>
                  <a:lnTo>
                    <a:pt x="557" y="225"/>
                  </a:lnTo>
                  <a:lnTo>
                    <a:pt x="557" y="227"/>
                  </a:lnTo>
                  <a:lnTo>
                    <a:pt x="557" y="230"/>
                  </a:lnTo>
                  <a:lnTo>
                    <a:pt x="557" y="234"/>
                  </a:lnTo>
                  <a:lnTo>
                    <a:pt x="557" y="237"/>
                  </a:lnTo>
                  <a:lnTo>
                    <a:pt x="557" y="239"/>
                  </a:lnTo>
                  <a:lnTo>
                    <a:pt x="556" y="243"/>
                  </a:lnTo>
                  <a:lnTo>
                    <a:pt x="556" y="244"/>
                  </a:lnTo>
                  <a:lnTo>
                    <a:pt x="556" y="245"/>
                  </a:lnTo>
                  <a:lnTo>
                    <a:pt x="556" y="248"/>
                  </a:lnTo>
                  <a:lnTo>
                    <a:pt x="556" y="250"/>
                  </a:lnTo>
                  <a:lnTo>
                    <a:pt x="556" y="252"/>
                  </a:lnTo>
                  <a:lnTo>
                    <a:pt x="557" y="254"/>
                  </a:lnTo>
                  <a:lnTo>
                    <a:pt x="557" y="255"/>
                  </a:lnTo>
                  <a:lnTo>
                    <a:pt x="557" y="256"/>
                  </a:lnTo>
                  <a:lnTo>
                    <a:pt x="558" y="258"/>
                  </a:lnTo>
                  <a:lnTo>
                    <a:pt x="559" y="260"/>
                  </a:lnTo>
                  <a:lnTo>
                    <a:pt x="561" y="263"/>
                  </a:lnTo>
                  <a:lnTo>
                    <a:pt x="562" y="265"/>
                  </a:lnTo>
                  <a:lnTo>
                    <a:pt x="563" y="267"/>
                  </a:lnTo>
                  <a:lnTo>
                    <a:pt x="563" y="268"/>
                  </a:lnTo>
                  <a:lnTo>
                    <a:pt x="564" y="271"/>
                  </a:lnTo>
                  <a:lnTo>
                    <a:pt x="564" y="271"/>
                  </a:lnTo>
                  <a:lnTo>
                    <a:pt x="564" y="272"/>
                  </a:lnTo>
                  <a:lnTo>
                    <a:pt x="564" y="273"/>
                  </a:lnTo>
                  <a:lnTo>
                    <a:pt x="564" y="275"/>
                  </a:lnTo>
                  <a:lnTo>
                    <a:pt x="564" y="276"/>
                  </a:lnTo>
                  <a:lnTo>
                    <a:pt x="564" y="277"/>
                  </a:lnTo>
                  <a:lnTo>
                    <a:pt x="563" y="279"/>
                  </a:lnTo>
                  <a:lnTo>
                    <a:pt x="562" y="281"/>
                  </a:lnTo>
                  <a:lnTo>
                    <a:pt x="562" y="283"/>
                  </a:lnTo>
                  <a:lnTo>
                    <a:pt x="561" y="284"/>
                  </a:lnTo>
                  <a:lnTo>
                    <a:pt x="560" y="286"/>
                  </a:lnTo>
                  <a:lnTo>
                    <a:pt x="558" y="289"/>
                  </a:lnTo>
                  <a:lnTo>
                    <a:pt x="557" y="290"/>
                  </a:lnTo>
                  <a:lnTo>
                    <a:pt x="555" y="292"/>
                  </a:lnTo>
                  <a:lnTo>
                    <a:pt x="553" y="294"/>
                  </a:lnTo>
                  <a:lnTo>
                    <a:pt x="552" y="296"/>
                  </a:lnTo>
                  <a:lnTo>
                    <a:pt x="551" y="297"/>
                  </a:lnTo>
                  <a:lnTo>
                    <a:pt x="551" y="298"/>
                  </a:lnTo>
                  <a:lnTo>
                    <a:pt x="551" y="299"/>
                  </a:lnTo>
                  <a:lnTo>
                    <a:pt x="551" y="299"/>
                  </a:lnTo>
                  <a:lnTo>
                    <a:pt x="552" y="301"/>
                  </a:lnTo>
                  <a:lnTo>
                    <a:pt x="552" y="303"/>
                  </a:lnTo>
                  <a:lnTo>
                    <a:pt x="552" y="303"/>
                  </a:lnTo>
                  <a:lnTo>
                    <a:pt x="552" y="304"/>
                  </a:lnTo>
                  <a:lnTo>
                    <a:pt x="550" y="308"/>
                  </a:lnTo>
                  <a:lnTo>
                    <a:pt x="550" y="308"/>
                  </a:lnTo>
                  <a:lnTo>
                    <a:pt x="550" y="309"/>
                  </a:lnTo>
                  <a:lnTo>
                    <a:pt x="551" y="309"/>
                  </a:lnTo>
                  <a:lnTo>
                    <a:pt x="551" y="309"/>
                  </a:lnTo>
                  <a:lnTo>
                    <a:pt x="552" y="310"/>
                  </a:lnTo>
                  <a:lnTo>
                    <a:pt x="553" y="310"/>
                  </a:lnTo>
                  <a:lnTo>
                    <a:pt x="558" y="312"/>
                  </a:lnTo>
                  <a:lnTo>
                    <a:pt x="563" y="313"/>
                  </a:lnTo>
                  <a:lnTo>
                    <a:pt x="564" y="314"/>
                  </a:lnTo>
                  <a:lnTo>
                    <a:pt x="566" y="315"/>
                  </a:lnTo>
                  <a:lnTo>
                    <a:pt x="569" y="315"/>
                  </a:lnTo>
                  <a:lnTo>
                    <a:pt x="571" y="315"/>
                  </a:lnTo>
                  <a:lnTo>
                    <a:pt x="572" y="316"/>
                  </a:lnTo>
                  <a:lnTo>
                    <a:pt x="573" y="316"/>
                  </a:lnTo>
                  <a:lnTo>
                    <a:pt x="574" y="317"/>
                  </a:lnTo>
                  <a:lnTo>
                    <a:pt x="578" y="319"/>
                  </a:lnTo>
                  <a:lnTo>
                    <a:pt x="579" y="320"/>
                  </a:lnTo>
                  <a:lnTo>
                    <a:pt x="581" y="322"/>
                  </a:lnTo>
                  <a:lnTo>
                    <a:pt x="581" y="322"/>
                  </a:lnTo>
                  <a:lnTo>
                    <a:pt x="582" y="323"/>
                  </a:lnTo>
                  <a:lnTo>
                    <a:pt x="582" y="324"/>
                  </a:lnTo>
                  <a:lnTo>
                    <a:pt x="583" y="324"/>
                  </a:lnTo>
                  <a:lnTo>
                    <a:pt x="583" y="325"/>
                  </a:lnTo>
                  <a:lnTo>
                    <a:pt x="583" y="326"/>
                  </a:lnTo>
                  <a:lnTo>
                    <a:pt x="583" y="327"/>
                  </a:lnTo>
                  <a:lnTo>
                    <a:pt x="584" y="327"/>
                  </a:lnTo>
                  <a:lnTo>
                    <a:pt x="583" y="329"/>
                  </a:lnTo>
                  <a:lnTo>
                    <a:pt x="583" y="331"/>
                  </a:lnTo>
                  <a:lnTo>
                    <a:pt x="583" y="333"/>
                  </a:lnTo>
                  <a:lnTo>
                    <a:pt x="582" y="333"/>
                  </a:lnTo>
                  <a:lnTo>
                    <a:pt x="582" y="334"/>
                  </a:lnTo>
                  <a:lnTo>
                    <a:pt x="581" y="334"/>
                  </a:lnTo>
                  <a:lnTo>
                    <a:pt x="581" y="335"/>
                  </a:lnTo>
                  <a:lnTo>
                    <a:pt x="580" y="335"/>
                  </a:lnTo>
                  <a:lnTo>
                    <a:pt x="579" y="336"/>
                  </a:lnTo>
                  <a:lnTo>
                    <a:pt x="578" y="336"/>
                  </a:lnTo>
                  <a:lnTo>
                    <a:pt x="577" y="337"/>
                  </a:lnTo>
                  <a:lnTo>
                    <a:pt x="575" y="337"/>
                  </a:lnTo>
                  <a:lnTo>
                    <a:pt x="573" y="338"/>
                  </a:lnTo>
                  <a:lnTo>
                    <a:pt x="572" y="338"/>
                  </a:lnTo>
                  <a:lnTo>
                    <a:pt x="572" y="339"/>
                  </a:lnTo>
                  <a:lnTo>
                    <a:pt x="571" y="339"/>
                  </a:lnTo>
                  <a:lnTo>
                    <a:pt x="571" y="340"/>
                  </a:lnTo>
                  <a:lnTo>
                    <a:pt x="570" y="340"/>
                  </a:lnTo>
                  <a:lnTo>
                    <a:pt x="570" y="341"/>
                  </a:lnTo>
                  <a:lnTo>
                    <a:pt x="570" y="341"/>
                  </a:lnTo>
                  <a:lnTo>
                    <a:pt x="570" y="342"/>
                  </a:lnTo>
                  <a:lnTo>
                    <a:pt x="570" y="342"/>
                  </a:lnTo>
                  <a:lnTo>
                    <a:pt x="571" y="343"/>
                  </a:lnTo>
                  <a:lnTo>
                    <a:pt x="571" y="344"/>
                  </a:lnTo>
                  <a:lnTo>
                    <a:pt x="573" y="345"/>
                  </a:lnTo>
                  <a:lnTo>
                    <a:pt x="573" y="346"/>
                  </a:lnTo>
                  <a:lnTo>
                    <a:pt x="573" y="346"/>
                  </a:lnTo>
                  <a:lnTo>
                    <a:pt x="574" y="347"/>
                  </a:lnTo>
                  <a:lnTo>
                    <a:pt x="574" y="347"/>
                  </a:lnTo>
                  <a:lnTo>
                    <a:pt x="573" y="348"/>
                  </a:lnTo>
                  <a:lnTo>
                    <a:pt x="572" y="350"/>
                  </a:lnTo>
                  <a:lnTo>
                    <a:pt x="572" y="350"/>
                  </a:lnTo>
                  <a:lnTo>
                    <a:pt x="571" y="351"/>
                  </a:lnTo>
                  <a:lnTo>
                    <a:pt x="571" y="353"/>
                  </a:lnTo>
                  <a:lnTo>
                    <a:pt x="571" y="357"/>
                  </a:lnTo>
                  <a:lnTo>
                    <a:pt x="570" y="358"/>
                  </a:lnTo>
                  <a:lnTo>
                    <a:pt x="570" y="359"/>
                  </a:lnTo>
                  <a:lnTo>
                    <a:pt x="570" y="360"/>
                  </a:lnTo>
                  <a:lnTo>
                    <a:pt x="569" y="361"/>
                  </a:lnTo>
                  <a:lnTo>
                    <a:pt x="569" y="362"/>
                  </a:lnTo>
                  <a:lnTo>
                    <a:pt x="568" y="362"/>
                  </a:lnTo>
                  <a:lnTo>
                    <a:pt x="567" y="363"/>
                  </a:lnTo>
                  <a:lnTo>
                    <a:pt x="566" y="364"/>
                  </a:lnTo>
                  <a:lnTo>
                    <a:pt x="563" y="366"/>
                  </a:lnTo>
                  <a:lnTo>
                    <a:pt x="562" y="367"/>
                  </a:lnTo>
                  <a:lnTo>
                    <a:pt x="562" y="368"/>
                  </a:lnTo>
                  <a:lnTo>
                    <a:pt x="562" y="368"/>
                  </a:lnTo>
                  <a:lnTo>
                    <a:pt x="562" y="369"/>
                  </a:lnTo>
                  <a:lnTo>
                    <a:pt x="562" y="369"/>
                  </a:lnTo>
                  <a:lnTo>
                    <a:pt x="562" y="369"/>
                  </a:lnTo>
                  <a:lnTo>
                    <a:pt x="562" y="370"/>
                  </a:lnTo>
                  <a:lnTo>
                    <a:pt x="562" y="370"/>
                  </a:lnTo>
                  <a:lnTo>
                    <a:pt x="563" y="372"/>
                  </a:lnTo>
                  <a:lnTo>
                    <a:pt x="564" y="372"/>
                  </a:lnTo>
                  <a:lnTo>
                    <a:pt x="564" y="373"/>
                  </a:lnTo>
                  <a:lnTo>
                    <a:pt x="564" y="373"/>
                  </a:lnTo>
                  <a:lnTo>
                    <a:pt x="564" y="373"/>
                  </a:lnTo>
                  <a:lnTo>
                    <a:pt x="563" y="374"/>
                  </a:lnTo>
                  <a:lnTo>
                    <a:pt x="563" y="374"/>
                  </a:lnTo>
                  <a:lnTo>
                    <a:pt x="561" y="375"/>
                  </a:lnTo>
                  <a:lnTo>
                    <a:pt x="560" y="376"/>
                  </a:lnTo>
                  <a:lnTo>
                    <a:pt x="559" y="376"/>
                  </a:lnTo>
                  <a:lnTo>
                    <a:pt x="558" y="377"/>
                  </a:lnTo>
                  <a:lnTo>
                    <a:pt x="557" y="377"/>
                  </a:lnTo>
                  <a:lnTo>
                    <a:pt x="557" y="378"/>
                  </a:lnTo>
                  <a:lnTo>
                    <a:pt x="556" y="379"/>
                  </a:lnTo>
                  <a:lnTo>
                    <a:pt x="556" y="379"/>
                  </a:lnTo>
                  <a:lnTo>
                    <a:pt x="556" y="380"/>
                  </a:lnTo>
                  <a:lnTo>
                    <a:pt x="556" y="380"/>
                  </a:lnTo>
                  <a:lnTo>
                    <a:pt x="556" y="381"/>
                  </a:lnTo>
                  <a:lnTo>
                    <a:pt x="556" y="382"/>
                  </a:lnTo>
                  <a:lnTo>
                    <a:pt x="557" y="383"/>
                  </a:lnTo>
                  <a:lnTo>
                    <a:pt x="557" y="385"/>
                  </a:lnTo>
                  <a:lnTo>
                    <a:pt x="558" y="386"/>
                  </a:lnTo>
                  <a:lnTo>
                    <a:pt x="559" y="387"/>
                  </a:lnTo>
                  <a:lnTo>
                    <a:pt x="560" y="388"/>
                  </a:lnTo>
                  <a:lnTo>
                    <a:pt x="561" y="388"/>
                  </a:lnTo>
                  <a:lnTo>
                    <a:pt x="563" y="389"/>
                  </a:lnTo>
                  <a:lnTo>
                    <a:pt x="564" y="390"/>
                  </a:lnTo>
                  <a:lnTo>
                    <a:pt x="566" y="391"/>
                  </a:lnTo>
                  <a:lnTo>
                    <a:pt x="568" y="391"/>
                  </a:lnTo>
                  <a:lnTo>
                    <a:pt x="571" y="392"/>
                  </a:lnTo>
                  <a:lnTo>
                    <a:pt x="572" y="393"/>
                  </a:lnTo>
                  <a:lnTo>
                    <a:pt x="573" y="393"/>
                  </a:lnTo>
                  <a:lnTo>
                    <a:pt x="575" y="394"/>
                  </a:lnTo>
                  <a:lnTo>
                    <a:pt x="576" y="395"/>
                  </a:lnTo>
                  <a:lnTo>
                    <a:pt x="577" y="395"/>
                  </a:lnTo>
                  <a:lnTo>
                    <a:pt x="578" y="397"/>
                  </a:lnTo>
                  <a:lnTo>
                    <a:pt x="579" y="397"/>
                  </a:lnTo>
                  <a:lnTo>
                    <a:pt x="579" y="398"/>
                  </a:lnTo>
                  <a:lnTo>
                    <a:pt x="580" y="398"/>
                  </a:lnTo>
                  <a:lnTo>
                    <a:pt x="582" y="399"/>
                  </a:lnTo>
                  <a:lnTo>
                    <a:pt x="585" y="399"/>
                  </a:lnTo>
                  <a:lnTo>
                    <a:pt x="586" y="400"/>
                  </a:lnTo>
                  <a:lnTo>
                    <a:pt x="588" y="400"/>
                  </a:lnTo>
                  <a:lnTo>
                    <a:pt x="589" y="400"/>
                  </a:lnTo>
                  <a:lnTo>
                    <a:pt x="590" y="400"/>
                  </a:lnTo>
                  <a:lnTo>
                    <a:pt x="590" y="401"/>
                  </a:lnTo>
                  <a:lnTo>
                    <a:pt x="591" y="401"/>
                  </a:lnTo>
                  <a:lnTo>
                    <a:pt x="592" y="402"/>
                  </a:lnTo>
                  <a:lnTo>
                    <a:pt x="593" y="403"/>
                  </a:lnTo>
                  <a:lnTo>
                    <a:pt x="593" y="403"/>
                  </a:lnTo>
                  <a:lnTo>
                    <a:pt x="595" y="404"/>
                  </a:lnTo>
                  <a:lnTo>
                    <a:pt x="595" y="404"/>
                  </a:lnTo>
                  <a:lnTo>
                    <a:pt x="596" y="404"/>
                  </a:lnTo>
                  <a:lnTo>
                    <a:pt x="596" y="405"/>
                  </a:lnTo>
                  <a:lnTo>
                    <a:pt x="596" y="406"/>
                  </a:lnTo>
                  <a:lnTo>
                    <a:pt x="596" y="406"/>
                  </a:lnTo>
                  <a:lnTo>
                    <a:pt x="597" y="408"/>
                  </a:lnTo>
                  <a:lnTo>
                    <a:pt x="597" y="411"/>
                  </a:lnTo>
                  <a:lnTo>
                    <a:pt x="597" y="412"/>
                  </a:lnTo>
                  <a:lnTo>
                    <a:pt x="597" y="413"/>
                  </a:lnTo>
                  <a:lnTo>
                    <a:pt x="598" y="414"/>
                  </a:lnTo>
                  <a:lnTo>
                    <a:pt x="598" y="415"/>
                  </a:lnTo>
                  <a:lnTo>
                    <a:pt x="599" y="415"/>
                  </a:lnTo>
                  <a:lnTo>
                    <a:pt x="599" y="416"/>
                  </a:lnTo>
                  <a:lnTo>
                    <a:pt x="601" y="418"/>
                  </a:lnTo>
                  <a:lnTo>
                    <a:pt x="602" y="419"/>
                  </a:lnTo>
                  <a:lnTo>
                    <a:pt x="604" y="420"/>
                  </a:lnTo>
                  <a:lnTo>
                    <a:pt x="606" y="422"/>
                  </a:lnTo>
                  <a:lnTo>
                    <a:pt x="609" y="424"/>
                  </a:lnTo>
                  <a:lnTo>
                    <a:pt x="610" y="424"/>
                  </a:lnTo>
                  <a:lnTo>
                    <a:pt x="614" y="426"/>
                  </a:lnTo>
                  <a:lnTo>
                    <a:pt x="615" y="427"/>
                  </a:lnTo>
                  <a:lnTo>
                    <a:pt x="617" y="428"/>
                  </a:lnTo>
                  <a:lnTo>
                    <a:pt x="618" y="429"/>
                  </a:lnTo>
                  <a:lnTo>
                    <a:pt x="619" y="430"/>
                  </a:lnTo>
                  <a:lnTo>
                    <a:pt x="620" y="431"/>
                  </a:lnTo>
                  <a:lnTo>
                    <a:pt x="621" y="432"/>
                  </a:lnTo>
                  <a:lnTo>
                    <a:pt x="621" y="433"/>
                  </a:lnTo>
                  <a:lnTo>
                    <a:pt x="621" y="434"/>
                  </a:lnTo>
                  <a:lnTo>
                    <a:pt x="621" y="435"/>
                  </a:lnTo>
                  <a:lnTo>
                    <a:pt x="621" y="436"/>
                  </a:lnTo>
                  <a:lnTo>
                    <a:pt x="621" y="438"/>
                  </a:lnTo>
                  <a:lnTo>
                    <a:pt x="621" y="441"/>
                  </a:lnTo>
                  <a:lnTo>
                    <a:pt x="620" y="442"/>
                  </a:lnTo>
                  <a:lnTo>
                    <a:pt x="620" y="443"/>
                  </a:lnTo>
                  <a:lnTo>
                    <a:pt x="620" y="444"/>
                  </a:lnTo>
                  <a:lnTo>
                    <a:pt x="620" y="445"/>
                  </a:lnTo>
                  <a:lnTo>
                    <a:pt x="621" y="446"/>
                  </a:lnTo>
                  <a:lnTo>
                    <a:pt x="621" y="450"/>
                  </a:lnTo>
                  <a:lnTo>
                    <a:pt x="622" y="451"/>
                  </a:lnTo>
                  <a:lnTo>
                    <a:pt x="622" y="453"/>
                  </a:lnTo>
                  <a:lnTo>
                    <a:pt x="622" y="454"/>
                  </a:lnTo>
                  <a:lnTo>
                    <a:pt x="621" y="455"/>
                  </a:lnTo>
                  <a:lnTo>
                    <a:pt x="621" y="457"/>
                  </a:lnTo>
                  <a:lnTo>
                    <a:pt x="620" y="459"/>
                  </a:lnTo>
                  <a:lnTo>
                    <a:pt x="619" y="462"/>
                  </a:lnTo>
                  <a:lnTo>
                    <a:pt x="617" y="467"/>
                  </a:lnTo>
                  <a:lnTo>
                    <a:pt x="616" y="468"/>
                  </a:lnTo>
                  <a:lnTo>
                    <a:pt x="615" y="469"/>
                  </a:lnTo>
                  <a:lnTo>
                    <a:pt x="613" y="472"/>
                  </a:lnTo>
                  <a:lnTo>
                    <a:pt x="612" y="473"/>
                  </a:lnTo>
                  <a:lnTo>
                    <a:pt x="612" y="474"/>
                  </a:lnTo>
                  <a:lnTo>
                    <a:pt x="612" y="475"/>
                  </a:lnTo>
                  <a:lnTo>
                    <a:pt x="611" y="476"/>
                  </a:lnTo>
                  <a:lnTo>
                    <a:pt x="611" y="477"/>
                  </a:lnTo>
                  <a:lnTo>
                    <a:pt x="611" y="482"/>
                  </a:lnTo>
                  <a:lnTo>
                    <a:pt x="610" y="487"/>
                  </a:lnTo>
                  <a:lnTo>
                    <a:pt x="609" y="492"/>
                  </a:lnTo>
                  <a:lnTo>
                    <a:pt x="609" y="495"/>
                  </a:lnTo>
                  <a:lnTo>
                    <a:pt x="609" y="496"/>
                  </a:lnTo>
                  <a:lnTo>
                    <a:pt x="609" y="496"/>
                  </a:lnTo>
                  <a:lnTo>
                    <a:pt x="609" y="497"/>
                  </a:lnTo>
                  <a:lnTo>
                    <a:pt x="608" y="498"/>
                  </a:lnTo>
                  <a:lnTo>
                    <a:pt x="607" y="499"/>
                  </a:lnTo>
                  <a:lnTo>
                    <a:pt x="606" y="499"/>
                  </a:lnTo>
                  <a:lnTo>
                    <a:pt x="605" y="500"/>
                  </a:lnTo>
                  <a:lnTo>
                    <a:pt x="602" y="503"/>
                  </a:lnTo>
                  <a:lnTo>
                    <a:pt x="599" y="505"/>
                  </a:lnTo>
                  <a:lnTo>
                    <a:pt x="598" y="506"/>
                  </a:lnTo>
                  <a:lnTo>
                    <a:pt x="597" y="506"/>
                  </a:lnTo>
                  <a:lnTo>
                    <a:pt x="596" y="507"/>
                  </a:lnTo>
                  <a:lnTo>
                    <a:pt x="595" y="507"/>
                  </a:lnTo>
                  <a:lnTo>
                    <a:pt x="594" y="508"/>
                  </a:lnTo>
                  <a:lnTo>
                    <a:pt x="593" y="508"/>
                  </a:lnTo>
                  <a:lnTo>
                    <a:pt x="590" y="508"/>
                  </a:lnTo>
                  <a:lnTo>
                    <a:pt x="589" y="508"/>
                  </a:lnTo>
                  <a:lnTo>
                    <a:pt x="588" y="509"/>
                  </a:lnTo>
                  <a:lnTo>
                    <a:pt x="586" y="510"/>
                  </a:lnTo>
                  <a:lnTo>
                    <a:pt x="585" y="510"/>
                  </a:lnTo>
                  <a:lnTo>
                    <a:pt x="584" y="511"/>
                  </a:lnTo>
                  <a:lnTo>
                    <a:pt x="583" y="511"/>
                  </a:lnTo>
                  <a:lnTo>
                    <a:pt x="582" y="512"/>
                  </a:lnTo>
                  <a:lnTo>
                    <a:pt x="581" y="514"/>
                  </a:lnTo>
                  <a:lnTo>
                    <a:pt x="579" y="515"/>
                  </a:lnTo>
                  <a:lnTo>
                    <a:pt x="579" y="516"/>
                  </a:lnTo>
                  <a:lnTo>
                    <a:pt x="578" y="517"/>
                  </a:lnTo>
                  <a:lnTo>
                    <a:pt x="578" y="518"/>
                  </a:lnTo>
                  <a:lnTo>
                    <a:pt x="578" y="518"/>
                  </a:lnTo>
                  <a:lnTo>
                    <a:pt x="577" y="519"/>
                  </a:lnTo>
                  <a:lnTo>
                    <a:pt x="577" y="520"/>
                  </a:lnTo>
                  <a:lnTo>
                    <a:pt x="577" y="521"/>
                  </a:lnTo>
                  <a:lnTo>
                    <a:pt x="577" y="522"/>
                  </a:lnTo>
                  <a:lnTo>
                    <a:pt x="577" y="523"/>
                  </a:lnTo>
                  <a:lnTo>
                    <a:pt x="578" y="524"/>
                  </a:lnTo>
                  <a:lnTo>
                    <a:pt x="579" y="528"/>
                  </a:lnTo>
                  <a:lnTo>
                    <a:pt x="580" y="530"/>
                  </a:lnTo>
                  <a:lnTo>
                    <a:pt x="580" y="531"/>
                  </a:lnTo>
                  <a:lnTo>
                    <a:pt x="580" y="532"/>
                  </a:lnTo>
                  <a:lnTo>
                    <a:pt x="581" y="533"/>
                  </a:lnTo>
                  <a:lnTo>
                    <a:pt x="581" y="533"/>
                  </a:lnTo>
                  <a:lnTo>
                    <a:pt x="581" y="534"/>
                  </a:lnTo>
                  <a:lnTo>
                    <a:pt x="580" y="535"/>
                  </a:lnTo>
                  <a:lnTo>
                    <a:pt x="580" y="536"/>
                  </a:lnTo>
                  <a:lnTo>
                    <a:pt x="580" y="536"/>
                  </a:lnTo>
                  <a:lnTo>
                    <a:pt x="579" y="536"/>
                  </a:lnTo>
                  <a:lnTo>
                    <a:pt x="579" y="537"/>
                  </a:lnTo>
                  <a:lnTo>
                    <a:pt x="578" y="538"/>
                  </a:lnTo>
                  <a:lnTo>
                    <a:pt x="578" y="538"/>
                  </a:lnTo>
                  <a:lnTo>
                    <a:pt x="577" y="539"/>
                  </a:lnTo>
                  <a:lnTo>
                    <a:pt x="576" y="539"/>
                  </a:lnTo>
                  <a:lnTo>
                    <a:pt x="574" y="539"/>
                  </a:lnTo>
                  <a:lnTo>
                    <a:pt x="573" y="539"/>
                  </a:lnTo>
                  <a:lnTo>
                    <a:pt x="572" y="539"/>
                  </a:lnTo>
                  <a:lnTo>
                    <a:pt x="570" y="539"/>
                  </a:lnTo>
                  <a:lnTo>
                    <a:pt x="566" y="539"/>
                  </a:lnTo>
                  <a:lnTo>
                    <a:pt x="563" y="539"/>
                  </a:lnTo>
                  <a:lnTo>
                    <a:pt x="563" y="539"/>
                  </a:lnTo>
                  <a:lnTo>
                    <a:pt x="562" y="539"/>
                  </a:lnTo>
                  <a:lnTo>
                    <a:pt x="561" y="540"/>
                  </a:lnTo>
                  <a:lnTo>
                    <a:pt x="560" y="540"/>
                  </a:lnTo>
                  <a:lnTo>
                    <a:pt x="559" y="541"/>
                  </a:lnTo>
                  <a:lnTo>
                    <a:pt x="558" y="542"/>
                  </a:lnTo>
                  <a:lnTo>
                    <a:pt x="557" y="544"/>
                  </a:lnTo>
                  <a:lnTo>
                    <a:pt x="554" y="547"/>
                  </a:lnTo>
                  <a:lnTo>
                    <a:pt x="553" y="548"/>
                  </a:lnTo>
                  <a:lnTo>
                    <a:pt x="553" y="549"/>
                  </a:lnTo>
                  <a:lnTo>
                    <a:pt x="551" y="550"/>
                  </a:lnTo>
                  <a:lnTo>
                    <a:pt x="549" y="552"/>
                  </a:lnTo>
                  <a:lnTo>
                    <a:pt x="547" y="553"/>
                  </a:lnTo>
                  <a:lnTo>
                    <a:pt x="546" y="553"/>
                  </a:lnTo>
                  <a:lnTo>
                    <a:pt x="544" y="554"/>
                  </a:lnTo>
                  <a:lnTo>
                    <a:pt x="541" y="555"/>
                  </a:lnTo>
                  <a:lnTo>
                    <a:pt x="539" y="555"/>
                  </a:lnTo>
                  <a:lnTo>
                    <a:pt x="537" y="556"/>
                  </a:lnTo>
                  <a:lnTo>
                    <a:pt x="532" y="557"/>
                  </a:lnTo>
                  <a:lnTo>
                    <a:pt x="530" y="558"/>
                  </a:lnTo>
                  <a:lnTo>
                    <a:pt x="527" y="559"/>
                  </a:lnTo>
                  <a:lnTo>
                    <a:pt x="525" y="559"/>
                  </a:lnTo>
                  <a:lnTo>
                    <a:pt x="523" y="560"/>
                  </a:lnTo>
                  <a:lnTo>
                    <a:pt x="521" y="561"/>
                  </a:lnTo>
                  <a:lnTo>
                    <a:pt x="516" y="564"/>
                  </a:lnTo>
                  <a:lnTo>
                    <a:pt x="515" y="564"/>
                  </a:lnTo>
                  <a:lnTo>
                    <a:pt x="514" y="565"/>
                  </a:lnTo>
                  <a:lnTo>
                    <a:pt x="512" y="565"/>
                  </a:lnTo>
                  <a:lnTo>
                    <a:pt x="511" y="566"/>
                  </a:lnTo>
                  <a:lnTo>
                    <a:pt x="510" y="566"/>
                  </a:lnTo>
                  <a:lnTo>
                    <a:pt x="509" y="566"/>
                  </a:lnTo>
                  <a:lnTo>
                    <a:pt x="508" y="565"/>
                  </a:lnTo>
                  <a:lnTo>
                    <a:pt x="507" y="565"/>
                  </a:lnTo>
                  <a:lnTo>
                    <a:pt x="507" y="565"/>
                  </a:lnTo>
                  <a:lnTo>
                    <a:pt x="506" y="565"/>
                  </a:lnTo>
                  <a:lnTo>
                    <a:pt x="504" y="564"/>
                  </a:lnTo>
                  <a:lnTo>
                    <a:pt x="504" y="564"/>
                  </a:lnTo>
                  <a:lnTo>
                    <a:pt x="503" y="563"/>
                  </a:lnTo>
                  <a:lnTo>
                    <a:pt x="502" y="564"/>
                  </a:lnTo>
                  <a:lnTo>
                    <a:pt x="501" y="564"/>
                  </a:lnTo>
                  <a:lnTo>
                    <a:pt x="500" y="564"/>
                  </a:lnTo>
                  <a:lnTo>
                    <a:pt x="498" y="565"/>
                  </a:lnTo>
                  <a:lnTo>
                    <a:pt x="497" y="565"/>
                  </a:lnTo>
                  <a:lnTo>
                    <a:pt x="497" y="566"/>
                  </a:lnTo>
                  <a:lnTo>
                    <a:pt x="496" y="566"/>
                  </a:lnTo>
                  <a:lnTo>
                    <a:pt x="495" y="567"/>
                  </a:lnTo>
                  <a:lnTo>
                    <a:pt x="495" y="568"/>
                  </a:lnTo>
                  <a:lnTo>
                    <a:pt x="494" y="569"/>
                  </a:lnTo>
                  <a:lnTo>
                    <a:pt x="494" y="570"/>
                  </a:lnTo>
                  <a:lnTo>
                    <a:pt x="493" y="570"/>
                  </a:lnTo>
                  <a:lnTo>
                    <a:pt x="492" y="573"/>
                  </a:lnTo>
                  <a:lnTo>
                    <a:pt x="492" y="574"/>
                  </a:lnTo>
                  <a:lnTo>
                    <a:pt x="490" y="577"/>
                  </a:lnTo>
                  <a:lnTo>
                    <a:pt x="489" y="581"/>
                  </a:lnTo>
                  <a:lnTo>
                    <a:pt x="488" y="583"/>
                  </a:lnTo>
                  <a:lnTo>
                    <a:pt x="487" y="584"/>
                  </a:lnTo>
                  <a:lnTo>
                    <a:pt x="486" y="585"/>
                  </a:lnTo>
                  <a:lnTo>
                    <a:pt x="478" y="595"/>
                  </a:lnTo>
                  <a:lnTo>
                    <a:pt x="477" y="596"/>
                  </a:lnTo>
                  <a:lnTo>
                    <a:pt x="477" y="597"/>
                  </a:lnTo>
                  <a:lnTo>
                    <a:pt x="476" y="599"/>
                  </a:lnTo>
                  <a:lnTo>
                    <a:pt x="476" y="600"/>
                  </a:lnTo>
                  <a:lnTo>
                    <a:pt x="475" y="602"/>
                  </a:lnTo>
                  <a:lnTo>
                    <a:pt x="475" y="603"/>
                  </a:lnTo>
                  <a:lnTo>
                    <a:pt x="475" y="604"/>
                  </a:lnTo>
                  <a:lnTo>
                    <a:pt x="475" y="606"/>
                  </a:lnTo>
                  <a:lnTo>
                    <a:pt x="474" y="607"/>
                  </a:lnTo>
                  <a:lnTo>
                    <a:pt x="475" y="609"/>
                  </a:lnTo>
                  <a:lnTo>
                    <a:pt x="475" y="610"/>
                  </a:lnTo>
                  <a:lnTo>
                    <a:pt x="475" y="612"/>
                  </a:lnTo>
                  <a:lnTo>
                    <a:pt x="475" y="614"/>
                  </a:lnTo>
                  <a:lnTo>
                    <a:pt x="476" y="615"/>
                  </a:lnTo>
                  <a:lnTo>
                    <a:pt x="476" y="617"/>
                  </a:lnTo>
                  <a:lnTo>
                    <a:pt x="477" y="618"/>
                  </a:lnTo>
                  <a:lnTo>
                    <a:pt x="477" y="619"/>
                  </a:lnTo>
                  <a:lnTo>
                    <a:pt x="478" y="620"/>
                  </a:lnTo>
                  <a:lnTo>
                    <a:pt x="479" y="621"/>
                  </a:lnTo>
                  <a:lnTo>
                    <a:pt x="480" y="621"/>
                  </a:lnTo>
                  <a:lnTo>
                    <a:pt x="485" y="624"/>
                  </a:lnTo>
                  <a:lnTo>
                    <a:pt x="487" y="625"/>
                  </a:lnTo>
                  <a:lnTo>
                    <a:pt x="491" y="626"/>
                  </a:lnTo>
                  <a:lnTo>
                    <a:pt x="492" y="626"/>
                  </a:lnTo>
                  <a:lnTo>
                    <a:pt x="494" y="627"/>
                  </a:lnTo>
                  <a:lnTo>
                    <a:pt x="495" y="628"/>
                  </a:lnTo>
                  <a:lnTo>
                    <a:pt x="496" y="628"/>
                  </a:lnTo>
                  <a:lnTo>
                    <a:pt x="496" y="629"/>
                  </a:lnTo>
                  <a:lnTo>
                    <a:pt x="497" y="630"/>
                  </a:lnTo>
                  <a:lnTo>
                    <a:pt x="498" y="630"/>
                  </a:lnTo>
                  <a:lnTo>
                    <a:pt x="499" y="633"/>
                  </a:lnTo>
                  <a:lnTo>
                    <a:pt x="501" y="635"/>
                  </a:lnTo>
                  <a:lnTo>
                    <a:pt x="501" y="636"/>
                  </a:lnTo>
                  <a:lnTo>
                    <a:pt x="502" y="638"/>
                  </a:lnTo>
                  <a:lnTo>
                    <a:pt x="502" y="639"/>
                  </a:lnTo>
                  <a:lnTo>
                    <a:pt x="503" y="640"/>
                  </a:lnTo>
                  <a:lnTo>
                    <a:pt x="503" y="642"/>
                  </a:lnTo>
                  <a:lnTo>
                    <a:pt x="503" y="643"/>
                  </a:lnTo>
                  <a:lnTo>
                    <a:pt x="503" y="645"/>
                  </a:lnTo>
                  <a:lnTo>
                    <a:pt x="503" y="646"/>
                  </a:lnTo>
                  <a:lnTo>
                    <a:pt x="502" y="647"/>
                  </a:lnTo>
                  <a:lnTo>
                    <a:pt x="502" y="648"/>
                  </a:lnTo>
                  <a:lnTo>
                    <a:pt x="502" y="650"/>
                  </a:lnTo>
                  <a:lnTo>
                    <a:pt x="501" y="651"/>
                  </a:lnTo>
                  <a:lnTo>
                    <a:pt x="500" y="651"/>
                  </a:lnTo>
                  <a:lnTo>
                    <a:pt x="500" y="652"/>
                  </a:lnTo>
                  <a:lnTo>
                    <a:pt x="499" y="653"/>
                  </a:lnTo>
                  <a:lnTo>
                    <a:pt x="498" y="654"/>
                  </a:lnTo>
                  <a:lnTo>
                    <a:pt x="496" y="656"/>
                  </a:lnTo>
                  <a:lnTo>
                    <a:pt x="494" y="657"/>
                  </a:lnTo>
                  <a:lnTo>
                    <a:pt x="493" y="657"/>
                  </a:lnTo>
                  <a:lnTo>
                    <a:pt x="492" y="658"/>
                  </a:lnTo>
                  <a:lnTo>
                    <a:pt x="490" y="658"/>
                  </a:lnTo>
                  <a:lnTo>
                    <a:pt x="489" y="658"/>
                  </a:lnTo>
                  <a:lnTo>
                    <a:pt x="488" y="658"/>
                  </a:lnTo>
                  <a:lnTo>
                    <a:pt x="485" y="658"/>
                  </a:lnTo>
                  <a:lnTo>
                    <a:pt x="484" y="658"/>
                  </a:lnTo>
                  <a:lnTo>
                    <a:pt x="481" y="658"/>
                  </a:lnTo>
                  <a:lnTo>
                    <a:pt x="479" y="657"/>
                  </a:lnTo>
                  <a:lnTo>
                    <a:pt x="478" y="657"/>
                  </a:lnTo>
                  <a:lnTo>
                    <a:pt x="478" y="658"/>
                  </a:lnTo>
                  <a:lnTo>
                    <a:pt x="477" y="658"/>
                  </a:lnTo>
                  <a:lnTo>
                    <a:pt x="476" y="658"/>
                  </a:lnTo>
                  <a:lnTo>
                    <a:pt x="475" y="659"/>
                  </a:lnTo>
                  <a:lnTo>
                    <a:pt x="473" y="660"/>
                  </a:lnTo>
                  <a:lnTo>
                    <a:pt x="473" y="661"/>
                  </a:lnTo>
                  <a:lnTo>
                    <a:pt x="472" y="661"/>
                  </a:lnTo>
                  <a:lnTo>
                    <a:pt x="472" y="662"/>
                  </a:lnTo>
                  <a:lnTo>
                    <a:pt x="471" y="662"/>
                  </a:lnTo>
                  <a:lnTo>
                    <a:pt x="470" y="665"/>
                  </a:lnTo>
                  <a:lnTo>
                    <a:pt x="470" y="667"/>
                  </a:lnTo>
                  <a:lnTo>
                    <a:pt x="469" y="668"/>
                  </a:lnTo>
                  <a:lnTo>
                    <a:pt x="468" y="670"/>
                  </a:lnTo>
                  <a:lnTo>
                    <a:pt x="467" y="670"/>
                  </a:lnTo>
                  <a:lnTo>
                    <a:pt x="467" y="671"/>
                  </a:lnTo>
                  <a:lnTo>
                    <a:pt x="466" y="671"/>
                  </a:lnTo>
                  <a:lnTo>
                    <a:pt x="466" y="671"/>
                  </a:lnTo>
                  <a:lnTo>
                    <a:pt x="465" y="671"/>
                  </a:lnTo>
                  <a:lnTo>
                    <a:pt x="465" y="671"/>
                  </a:lnTo>
                  <a:lnTo>
                    <a:pt x="464" y="671"/>
                  </a:lnTo>
                  <a:lnTo>
                    <a:pt x="463" y="670"/>
                  </a:lnTo>
                  <a:lnTo>
                    <a:pt x="461" y="668"/>
                  </a:lnTo>
                  <a:lnTo>
                    <a:pt x="459" y="668"/>
                  </a:lnTo>
                  <a:lnTo>
                    <a:pt x="459" y="667"/>
                  </a:lnTo>
                  <a:lnTo>
                    <a:pt x="457" y="667"/>
                  </a:lnTo>
                  <a:lnTo>
                    <a:pt x="454" y="666"/>
                  </a:lnTo>
                  <a:lnTo>
                    <a:pt x="453" y="666"/>
                  </a:lnTo>
                  <a:lnTo>
                    <a:pt x="451" y="665"/>
                  </a:lnTo>
                  <a:lnTo>
                    <a:pt x="447" y="664"/>
                  </a:lnTo>
                  <a:lnTo>
                    <a:pt x="447" y="663"/>
                  </a:lnTo>
                  <a:lnTo>
                    <a:pt x="446" y="663"/>
                  </a:lnTo>
                  <a:lnTo>
                    <a:pt x="446" y="663"/>
                  </a:lnTo>
                  <a:lnTo>
                    <a:pt x="445" y="663"/>
                  </a:lnTo>
                  <a:lnTo>
                    <a:pt x="443" y="664"/>
                  </a:lnTo>
                  <a:lnTo>
                    <a:pt x="441" y="665"/>
                  </a:lnTo>
                  <a:lnTo>
                    <a:pt x="436" y="667"/>
                  </a:lnTo>
                  <a:lnTo>
                    <a:pt x="433" y="668"/>
                  </a:lnTo>
                  <a:lnTo>
                    <a:pt x="432" y="668"/>
                  </a:lnTo>
                  <a:lnTo>
                    <a:pt x="430" y="669"/>
                  </a:lnTo>
                  <a:lnTo>
                    <a:pt x="428" y="669"/>
                  </a:lnTo>
                  <a:lnTo>
                    <a:pt x="426" y="669"/>
                  </a:lnTo>
                  <a:lnTo>
                    <a:pt x="424" y="669"/>
                  </a:lnTo>
                  <a:lnTo>
                    <a:pt x="422" y="669"/>
                  </a:lnTo>
                  <a:lnTo>
                    <a:pt x="421" y="669"/>
                  </a:lnTo>
                  <a:lnTo>
                    <a:pt x="415" y="668"/>
                  </a:lnTo>
                  <a:lnTo>
                    <a:pt x="413" y="668"/>
                  </a:lnTo>
                  <a:lnTo>
                    <a:pt x="409" y="668"/>
                  </a:lnTo>
                  <a:lnTo>
                    <a:pt x="408" y="667"/>
                  </a:lnTo>
                  <a:lnTo>
                    <a:pt x="406" y="667"/>
                  </a:lnTo>
                  <a:lnTo>
                    <a:pt x="404" y="667"/>
                  </a:lnTo>
                  <a:lnTo>
                    <a:pt x="399" y="665"/>
                  </a:lnTo>
                  <a:lnTo>
                    <a:pt x="398" y="665"/>
                  </a:lnTo>
                  <a:lnTo>
                    <a:pt x="396" y="665"/>
                  </a:lnTo>
                  <a:lnTo>
                    <a:pt x="395" y="665"/>
                  </a:lnTo>
                  <a:lnTo>
                    <a:pt x="394" y="665"/>
                  </a:lnTo>
                  <a:lnTo>
                    <a:pt x="393" y="666"/>
                  </a:lnTo>
                  <a:lnTo>
                    <a:pt x="392" y="666"/>
                  </a:lnTo>
                  <a:lnTo>
                    <a:pt x="392" y="666"/>
                  </a:lnTo>
                  <a:lnTo>
                    <a:pt x="391" y="667"/>
                  </a:lnTo>
                  <a:lnTo>
                    <a:pt x="390" y="667"/>
                  </a:lnTo>
                  <a:lnTo>
                    <a:pt x="390" y="668"/>
                  </a:lnTo>
                  <a:lnTo>
                    <a:pt x="389" y="669"/>
                  </a:lnTo>
                  <a:lnTo>
                    <a:pt x="389" y="669"/>
                  </a:lnTo>
                  <a:lnTo>
                    <a:pt x="389" y="670"/>
                  </a:lnTo>
                  <a:lnTo>
                    <a:pt x="389" y="671"/>
                  </a:lnTo>
                  <a:lnTo>
                    <a:pt x="389" y="672"/>
                  </a:lnTo>
                  <a:lnTo>
                    <a:pt x="390" y="675"/>
                  </a:lnTo>
                  <a:lnTo>
                    <a:pt x="390" y="676"/>
                  </a:lnTo>
                  <a:lnTo>
                    <a:pt x="390" y="677"/>
                  </a:lnTo>
                  <a:lnTo>
                    <a:pt x="390" y="677"/>
                  </a:lnTo>
                  <a:lnTo>
                    <a:pt x="390" y="678"/>
                  </a:lnTo>
                  <a:lnTo>
                    <a:pt x="390" y="678"/>
                  </a:lnTo>
                  <a:lnTo>
                    <a:pt x="389" y="679"/>
                  </a:lnTo>
                  <a:lnTo>
                    <a:pt x="389" y="679"/>
                  </a:lnTo>
                  <a:lnTo>
                    <a:pt x="388" y="680"/>
                  </a:lnTo>
                  <a:lnTo>
                    <a:pt x="387" y="680"/>
                  </a:lnTo>
                  <a:lnTo>
                    <a:pt x="386" y="681"/>
                  </a:lnTo>
                  <a:lnTo>
                    <a:pt x="384" y="681"/>
                  </a:lnTo>
                  <a:lnTo>
                    <a:pt x="378" y="683"/>
                  </a:lnTo>
                  <a:lnTo>
                    <a:pt x="376" y="683"/>
                  </a:lnTo>
                  <a:lnTo>
                    <a:pt x="376" y="684"/>
                  </a:lnTo>
                  <a:lnTo>
                    <a:pt x="375" y="684"/>
                  </a:lnTo>
                  <a:lnTo>
                    <a:pt x="375" y="684"/>
                  </a:lnTo>
                  <a:lnTo>
                    <a:pt x="374" y="685"/>
                  </a:lnTo>
                  <a:lnTo>
                    <a:pt x="374" y="686"/>
                  </a:lnTo>
                  <a:lnTo>
                    <a:pt x="373" y="687"/>
                  </a:lnTo>
                  <a:lnTo>
                    <a:pt x="373" y="688"/>
                  </a:lnTo>
                  <a:lnTo>
                    <a:pt x="373" y="689"/>
                  </a:lnTo>
                  <a:lnTo>
                    <a:pt x="372" y="690"/>
                  </a:lnTo>
                  <a:lnTo>
                    <a:pt x="372" y="694"/>
                  </a:lnTo>
                  <a:lnTo>
                    <a:pt x="371" y="696"/>
                  </a:lnTo>
                  <a:lnTo>
                    <a:pt x="371" y="697"/>
                  </a:lnTo>
                  <a:lnTo>
                    <a:pt x="369" y="700"/>
                  </a:lnTo>
                  <a:lnTo>
                    <a:pt x="369" y="701"/>
                  </a:lnTo>
                  <a:lnTo>
                    <a:pt x="368" y="701"/>
                  </a:lnTo>
                  <a:lnTo>
                    <a:pt x="367" y="702"/>
                  </a:lnTo>
                  <a:lnTo>
                    <a:pt x="367" y="702"/>
                  </a:lnTo>
                  <a:lnTo>
                    <a:pt x="366" y="702"/>
                  </a:lnTo>
                  <a:lnTo>
                    <a:pt x="365" y="702"/>
                  </a:lnTo>
                  <a:lnTo>
                    <a:pt x="364" y="702"/>
                  </a:lnTo>
                  <a:lnTo>
                    <a:pt x="363" y="702"/>
                  </a:lnTo>
                  <a:lnTo>
                    <a:pt x="362" y="702"/>
                  </a:lnTo>
                  <a:lnTo>
                    <a:pt x="361" y="702"/>
                  </a:lnTo>
                  <a:lnTo>
                    <a:pt x="360" y="702"/>
                  </a:lnTo>
                  <a:lnTo>
                    <a:pt x="359" y="701"/>
                  </a:lnTo>
                  <a:lnTo>
                    <a:pt x="358" y="701"/>
                  </a:lnTo>
                  <a:lnTo>
                    <a:pt x="357" y="700"/>
                  </a:lnTo>
                  <a:lnTo>
                    <a:pt x="355" y="699"/>
                  </a:lnTo>
                  <a:lnTo>
                    <a:pt x="355" y="698"/>
                  </a:lnTo>
                  <a:lnTo>
                    <a:pt x="354" y="697"/>
                  </a:lnTo>
                  <a:lnTo>
                    <a:pt x="353" y="696"/>
                  </a:lnTo>
                  <a:lnTo>
                    <a:pt x="352" y="694"/>
                  </a:lnTo>
                  <a:lnTo>
                    <a:pt x="350" y="690"/>
                  </a:lnTo>
                  <a:lnTo>
                    <a:pt x="348" y="686"/>
                  </a:lnTo>
                  <a:lnTo>
                    <a:pt x="347" y="684"/>
                  </a:lnTo>
                  <a:lnTo>
                    <a:pt x="346" y="682"/>
                  </a:lnTo>
                  <a:lnTo>
                    <a:pt x="345" y="680"/>
                  </a:lnTo>
                  <a:lnTo>
                    <a:pt x="344" y="678"/>
                  </a:lnTo>
                  <a:lnTo>
                    <a:pt x="344" y="677"/>
                  </a:lnTo>
                  <a:lnTo>
                    <a:pt x="343" y="677"/>
                  </a:lnTo>
                  <a:lnTo>
                    <a:pt x="343" y="677"/>
                  </a:lnTo>
                  <a:lnTo>
                    <a:pt x="342" y="676"/>
                  </a:lnTo>
                  <a:lnTo>
                    <a:pt x="342" y="676"/>
                  </a:lnTo>
                  <a:lnTo>
                    <a:pt x="341" y="676"/>
                  </a:lnTo>
                  <a:lnTo>
                    <a:pt x="341" y="676"/>
                  </a:lnTo>
                  <a:lnTo>
                    <a:pt x="339" y="677"/>
                  </a:lnTo>
                  <a:lnTo>
                    <a:pt x="338" y="677"/>
                  </a:lnTo>
                  <a:lnTo>
                    <a:pt x="337" y="678"/>
                  </a:lnTo>
                  <a:lnTo>
                    <a:pt x="335" y="679"/>
                  </a:lnTo>
                  <a:lnTo>
                    <a:pt x="334" y="679"/>
                  </a:lnTo>
                  <a:lnTo>
                    <a:pt x="333" y="680"/>
                  </a:lnTo>
                  <a:lnTo>
                    <a:pt x="333" y="680"/>
                  </a:lnTo>
                  <a:lnTo>
                    <a:pt x="332" y="679"/>
                  </a:lnTo>
                  <a:lnTo>
                    <a:pt x="332" y="679"/>
                  </a:lnTo>
                  <a:lnTo>
                    <a:pt x="330" y="679"/>
                  </a:lnTo>
                  <a:lnTo>
                    <a:pt x="329" y="678"/>
                  </a:lnTo>
                  <a:lnTo>
                    <a:pt x="328" y="677"/>
                  </a:lnTo>
                  <a:lnTo>
                    <a:pt x="326" y="676"/>
                  </a:lnTo>
                  <a:lnTo>
                    <a:pt x="324" y="674"/>
                  </a:lnTo>
                  <a:lnTo>
                    <a:pt x="319" y="670"/>
                  </a:lnTo>
                  <a:lnTo>
                    <a:pt x="318" y="669"/>
                  </a:lnTo>
                  <a:lnTo>
                    <a:pt x="317" y="668"/>
                  </a:lnTo>
                  <a:lnTo>
                    <a:pt x="316" y="667"/>
                  </a:lnTo>
                  <a:lnTo>
                    <a:pt x="314" y="667"/>
                  </a:lnTo>
                  <a:lnTo>
                    <a:pt x="309" y="664"/>
                  </a:lnTo>
                  <a:lnTo>
                    <a:pt x="306" y="663"/>
                  </a:lnTo>
                  <a:lnTo>
                    <a:pt x="305" y="662"/>
                  </a:lnTo>
                  <a:lnTo>
                    <a:pt x="302" y="660"/>
                  </a:lnTo>
                  <a:lnTo>
                    <a:pt x="301" y="659"/>
                  </a:lnTo>
                  <a:lnTo>
                    <a:pt x="300" y="659"/>
                  </a:lnTo>
                  <a:lnTo>
                    <a:pt x="299" y="659"/>
                  </a:lnTo>
                  <a:lnTo>
                    <a:pt x="298" y="659"/>
                  </a:lnTo>
                  <a:lnTo>
                    <a:pt x="298" y="659"/>
                  </a:lnTo>
                  <a:lnTo>
                    <a:pt x="297" y="659"/>
                  </a:lnTo>
                  <a:lnTo>
                    <a:pt x="296" y="659"/>
                  </a:lnTo>
                  <a:lnTo>
                    <a:pt x="294" y="661"/>
                  </a:lnTo>
                  <a:lnTo>
                    <a:pt x="291" y="663"/>
                  </a:lnTo>
                  <a:lnTo>
                    <a:pt x="290" y="664"/>
                  </a:lnTo>
                  <a:lnTo>
                    <a:pt x="290" y="665"/>
                  </a:lnTo>
                  <a:lnTo>
                    <a:pt x="289" y="666"/>
                  </a:lnTo>
                  <a:lnTo>
                    <a:pt x="288" y="667"/>
                  </a:lnTo>
                  <a:lnTo>
                    <a:pt x="287" y="668"/>
                  </a:lnTo>
                  <a:lnTo>
                    <a:pt x="287" y="669"/>
                  </a:lnTo>
                  <a:lnTo>
                    <a:pt x="285" y="670"/>
                  </a:lnTo>
                  <a:lnTo>
                    <a:pt x="284" y="671"/>
                  </a:lnTo>
                  <a:lnTo>
                    <a:pt x="284" y="672"/>
                  </a:lnTo>
                  <a:lnTo>
                    <a:pt x="283" y="673"/>
                  </a:lnTo>
                  <a:lnTo>
                    <a:pt x="283" y="673"/>
                  </a:lnTo>
                  <a:lnTo>
                    <a:pt x="283" y="674"/>
                  </a:lnTo>
                  <a:lnTo>
                    <a:pt x="283" y="676"/>
                  </a:lnTo>
                  <a:lnTo>
                    <a:pt x="283" y="678"/>
                  </a:lnTo>
                  <a:lnTo>
                    <a:pt x="282" y="679"/>
                  </a:lnTo>
                  <a:lnTo>
                    <a:pt x="281" y="683"/>
                  </a:lnTo>
                  <a:lnTo>
                    <a:pt x="281" y="684"/>
                  </a:lnTo>
                  <a:lnTo>
                    <a:pt x="281" y="686"/>
                  </a:lnTo>
                  <a:lnTo>
                    <a:pt x="281" y="687"/>
                  </a:lnTo>
                  <a:lnTo>
                    <a:pt x="281" y="688"/>
                  </a:lnTo>
                  <a:lnTo>
                    <a:pt x="282" y="690"/>
                  </a:lnTo>
                  <a:lnTo>
                    <a:pt x="283" y="693"/>
                  </a:lnTo>
                  <a:lnTo>
                    <a:pt x="283" y="696"/>
                  </a:lnTo>
                  <a:lnTo>
                    <a:pt x="284" y="697"/>
                  </a:lnTo>
                  <a:lnTo>
                    <a:pt x="284" y="698"/>
                  </a:lnTo>
                  <a:lnTo>
                    <a:pt x="284" y="699"/>
                  </a:lnTo>
                  <a:lnTo>
                    <a:pt x="283" y="700"/>
                  </a:lnTo>
                  <a:lnTo>
                    <a:pt x="283" y="701"/>
                  </a:lnTo>
                  <a:lnTo>
                    <a:pt x="282" y="701"/>
                  </a:lnTo>
                  <a:lnTo>
                    <a:pt x="282" y="702"/>
                  </a:lnTo>
                  <a:lnTo>
                    <a:pt x="280" y="702"/>
                  </a:lnTo>
                  <a:lnTo>
                    <a:pt x="279" y="703"/>
                  </a:lnTo>
                  <a:lnTo>
                    <a:pt x="277" y="704"/>
                  </a:lnTo>
                  <a:lnTo>
                    <a:pt x="276" y="704"/>
                  </a:lnTo>
                  <a:lnTo>
                    <a:pt x="271" y="706"/>
                  </a:lnTo>
                  <a:lnTo>
                    <a:pt x="269" y="706"/>
                  </a:lnTo>
                  <a:lnTo>
                    <a:pt x="268" y="707"/>
                  </a:lnTo>
                  <a:lnTo>
                    <a:pt x="267" y="707"/>
                  </a:lnTo>
                  <a:lnTo>
                    <a:pt x="264" y="709"/>
                  </a:lnTo>
                  <a:lnTo>
                    <a:pt x="262" y="711"/>
                  </a:lnTo>
                  <a:lnTo>
                    <a:pt x="258" y="715"/>
                  </a:lnTo>
                  <a:lnTo>
                    <a:pt x="256" y="717"/>
                  </a:lnTo>
                  <a:lnTo>
                    <a:pt x="254" y="718"/>
                  </a:lnTo>
                  <a:lnTo>
                    <a:pt x="252" y="720"/>
                  </a:lnTo>
                  <a:lnTo>
                    <a:pt x="251" y="721"/>
                  </a:lnTo>
                  <a:lnTo>
                    <a:pt x="250" y="724"/>
                  </a:lnTo>
                  <a:lnTo>
                    <a:pt x="249" y="725"/>
                  </a:lnTo>
                  <a:lnTo>
                    <a:pt x="249" y="726"/>
                  </a:lnTo>
                  <a:lnTo>
                    <a:pt x="248" y="726"/>
                  </a:lnTo>
                  <a:lnTo>
                    <a:pt x="247" y="726"/>
                  </a:lnTo>
                  <a:lnTo>
                    <a:pt x="247" y="726"/>
                  </a:lnTo>
                  <a:lnTo>
                    <a:pt x="246" y="726"/>
                  </a:lnTo>
                  <a:lnTo>
                    <a:pt x="246" y="726"/>
                  </a:lnTo>
                  <a:lnTo>
                    <a:pt x="245" y="726"/>
                  </a:lnTo>
                  <a:lnTo>
                    <a:pt x="245" y="726"/>
                  </a:lnTo>
                  <a:lnTo>
                    <a:pt x="244" y="725"/>
                  </a:lnTo>
                  <a:lnTo>
                    <a:pt x="241" y="724"/>
                  </a:lnTo>
                  <a:lnTo>
                    <a:pt x="240" y="723"/>
                  </a:lnTo>
                  <a:lnTo>
                    <a:pt x="239" y="722"/>
                  </a:lnTo>
                  <a:lnTo>
                    <a:pt x="237" y="721"/>
                  </a:lnTo>
                  <a:lnTo>
                    <a:pt x="234" y="721"/>
                  </a:lnTo>
                  <a:lnTo>
                    <a:pt x="232" y="720"/>
                  </a:lnTo>
                  <a:lnTo>
                    <a:pt x="230" y="720"/>
                  </a:lnTo>
                  <a:lnTo>
                    <a:pt x="227" y="719"/>
                  </a:lnTo>
                  <a:lnTo>
                    <a:pt x="225" y="719"/>
                  </a:lnTo>
                  <a:lnTo>
                    <a:pt x="224" y="719"/>
                  </a:lnTo>
                  <a:lnTo>
                    <a:pt x="223" y="719"/>
                  </a:lnTo>
                  <a:lnTo>
                    <a:pt x="223" y="718"/>
                  </a:lnTo>
                  <a:lnTo>
                    <a:pt x="222" y="718"/>
                  </a:lnTo>
                  <a:lnTo>
                    <a:pt x="221" y="717"/>
                  </a:lnTo>
                  <a:lnTo>
                    <a:pt x="221" y="717"/>
                  </a:lnTo>
                  <a:lnTo>
                    <a:pt x="221" y="716"/>
                  </a:lnTo>
                  <a:lnTo>
                    <a:pt x="220" y="716"/>
                  </a:lnTo>
                  <a:lnTo>
                    <a:pt x="220" y="715"/>
                  </a:lnTo>
                  <a:lnTo>
                    <a:pt x="221" y="714"/>
                  </a:lnTo>
                  <a:lnTo>
                    <a:pt x="221" y="711"/>
                  </a:lnTo>
                  <a:lnTo>
                    <a:pt x="221" y="710"/>
                  </a:lnTo>
                  <a:lnTo>
                    <a:pt x="221" y="709"/>
                  </a:lnTo>
                  <a:lnTo>
                    <a:pt x="221" y="708"/>
                  </a:lnTo>
                  <a:lnTo>
                    <a:pt x="221" y="708"/>
                  </a:lnTo>
                  <a:lnTo>
                    <a:pt x="221" y="708"/>
                  </a:lnTo>
                  <a:lnTo>
                    <a:pt x="220" y="708"/>
                  </a:lnTo>
                  <a:lnTo>
                    <a:pt x="220" y="708"/>
                  </a:lnTo>
                  <a:lnTo>
                    <a:pt x="217" y="709"/>
                  </a:lnTo>
                  <a:lnTo>
                    <a:pt x="215" y="709"/>
                  </a:lnTo>
                  <a:lnTo>
                    <a:pt x="213" y="710"/>
                  </a:lnTo>
                  <a:lnTo>
                    <a:pt x="210" y="710"/>
                  </a:lnTo>
                  <a:lnTo>
                    <a:pt x="209" y="710"/>
                  </a:lnTo>
                  <a:lnTo>
                    <a:pt x="208" y="711"/>
                  </a:lnTo>
                  <a:lnTo>
                    <a:pt x="205" y="710"/>
                  </a:lnTo>
                  <a:lnTo>
                    <a:pt x="203" y="710"/>
                  </a:lnTo>
                  <a:lnTo>
                    <a:pt x="198" y="710"/>
                  </a:lnTo>
                  <a:lnTo>
                    <a:pt x="195" y="709"/>
                  </a:lnTo>
                  <a:lnTo>
                    <a:pt x="194" y="709"/>
                  </a:lnTo>
                  <a:lnTo>
                    <a:pt x="192" y="708"/>
                  </a:lnTo>
                  <a:lnTo>
                    <a:pt x="191" y="708"/>
                  </a:lnTo>
                  <a:lnTo>
                    <a:pt x="188" y="706"/>
                  </a:lnTo>
                  <a:lnTo>
                    <a:pt x="187" y="706"/>
                  </a:lnTo>
                  <a:lnTo>
                    <a:pt x="186" y="706"/>
                  </a:lnTo>
                  <a:lnTo>
                    <a:pt x="185" y="706"/>
                  </a:lnTo>
                  <a:lnTo>
                    <a:pt x="184" y="705"/>
                  </a:lnTo>
                  <a:lnTo>
                    <a:pt x="181" y="705"/>
                  </a:lnTo>
                  <a:lnTo>
                    <a:pt x="180" y="705"/>
                  </a:lnTo>
                  <a:lnTo>
                    <a:pt x="178" y="705"/>
                  </a:lnTo>
                  <a:lnTo>
                    <a:pt x="177" y="705"/>
                  </a:lnTo>
                  <a:lnTo>
                    <a:pt x="177" y="706"/>
                  </a:lnTo>
                  <a:lnTo>
                    <a:pt x="175" y="706"/>
                  </a:lnTo>
                  <a:lnTo>
                    <a:pt x="173" y="707"/>
                  </a:lnTo>
                  <a:lnTo>
                    <a:pt x="171" y="709"/>
                  </a:lnTo>
                  <a:lnTo>
                    <a:pt x="171" y="709"/>
                  </a:lnTo>
                  <a:lnTo>
                    <a:pt x="170" y="709"/>
                  </a:lnTo>
                  <a:lnTo>
                    <a:pt x="170" y="709"/>
                  </a:lnTo>
                  <a:lnTo>
                    <a:pt x="169" y="709"/>
                  </a:lnTo>
                  <a:lnTo>
                    <a:pt x="168" y="709"/>
                  </a:lnTo>
                  <a:lnTo>
                    <a:pt x="166" y="708"/>
                  </a:lnTo>
                  <a:lnTo>
                    <a:pt x="165" y="707"/>
                  </a:lnTo>
                  <a:lnTo>
                    <a:pt x="160" y="704"/>
                  </a:lnTo>
                  <a:lnTo>
                    <a:pt x="159" y="703"/>
                  </a:lnTo>
                  <a:lnTo>
                    <a:pt x="158" y="703"/>
                  </a:lnTo>
                  <a:lnTo>
                    <a:pt x="155" y="702"/>
                  </a:lnTo>
                  <a:lnTo>
                    <a:pt x="154" y="701"/>
                  </a:lnTo>
                  <a:lnTo>
                    <a:pt x="153" y="700"/>
                  </a:lnTo>
                  <a:lnTo>
                    <a:pt x="149" y="698"/>
                  </a:lnTo>
                  <a:lnTo>
                    <a:pt x="148" y="698"/>
                  </a:lnTo>
                  <a:lnTo>
                    <a:pt x="147" y="697"/>
                  </a:lnTo>
                  <a:lnTo>
                    <a:pt x="147" y="698"/>
                  </a:lnTo>
                  <a:lnTo>
                    <a:pt x="146" y="698"/>
                  </a:lnTo>
                  <a:lnTo>
                    <a:pt x="146" y="698"/>
                  </a:lnTo>
                  <a:lnTo>
                    <a:pt x="145" y="699"/>
                  </a:lnTo>
                  <a:lnTo>
                    <a:pt x="145" y="699"/>
                  </a:lnTo>
                  <a:lnTo>
                    <a:pt x="145" y="699"/>
                  </a:lnTo>
                  <a:lnTo>
                    <a:pt x="145" y="700"/>
                  </a:lnTo>
                  <a:lnTo>
                    <a:pt x="145" y="703"/>
                  </a:lnTo>
                  <a:lnTo>
                    <a:pt x="145" y="705"/>
                  </a:lnTo>
                  <a:lnTo>
                    <a:pt x="145" y="705"/>
                  </a:lnTo>
                  <a:lnTo>
                    <a:pt x="145" y="706"/>
                  </a:lnTo>
                  <a:lnTo>
                    <a:pt x="145" y="706"/>
                  </a:lnTo>
                  <a:lnTo>
                    <a:pt x="144" y="706"/>
                  </a:lnTo>
                  <a:lnTo>
                    <a:pt x="144" y="706"/>
                  </a:lnTo>
                  <a:lnTo>
                    <a:pt x="143" y="706"/>
                  </a:lnTo>
                  <a:lnTo>
                    <a:pt x="141" y="706"/>
                  </a:lnTo>
                  <a:lnTo>
                    <a:pt x="139" y="706"/>
                  </a:lnTo>
                  <a:lnTo>
                    <a:pt x="138" y="706"/>
                  </a:lnTo>
                  <a:lnTo>
                    <a:pt x="137" y="707"/>
                  </a:lnTo>
                  <a:lnTo>
                    <a:pt x="135" y="707"/>
                  </a:lnTo>
                  <a:lnTo>
                    <a:pt x="134" y="708"/>
                  </a:lnTo>
                  <a:lnTo>
                    <a:pt x="133" y="709"/>
                  </a:lnTo>
                  <a:lnTo>
                    <a:pt x="129" y="712"/>
                  </a:lnTo>
                  <a:lnTo>
                    <a:pt x="128" y="712"/>
                  </a:lnTo>
                  <a:lnTo>
                    <a:pt x="127" y="713"/>
                  </a:lnTo>
                  <a:lnTo>
                    <a:pt x="127" y="713"/>
                  </a:lnTo>
                  <a:lnTo>
                    <a:pt x="124" y="714"/>
                  </a:lnTo>
                  <a:lnTo>
                    <a:pt x="123" y="714"/>
                  </a:lnTo>
                  <a:lnTo>
                    <a:pt x="122" y="714"/>
                  </a:lnTo>
                  <a:lnTo>
                    <a:pt x="120" y="713"/>
                  </a:lnTo>
                  <a:lnTo>
                    <a:pt x="118" y="713"/>
                  </a:lnTo>
                  <a:lnTo>
                    <a:pt x="115" y="713"/>
                  </a:lnTo>
                  <a:lnTo>
                    <a:pt x="114" y="712"/>
                  </a:lnTo>
                  <a:lnTo>
                    <a:pt x="114" y="712"/>
                  </a:lnTo>
                  <a:lnTo>
                    <a:pt x="114" y="712"/>
                  </a:lnTo>
                  <a:lnTo>
                    <a:pt x="113" y="712"/>
                  </a:lnTo>
                  <a:lnTo>
                    <a:pt x="113" y="711"/>
                  </a:lnTo>
                  <a:lnTo>
                    <a:pt x="112" y="708"/>
                  </a:lnTo>
                  <a:lnTo>
                    <a:pt x="111" y="708"/>
                  </a:lnTo>
                  <a:lnTo>
                    <a:pt x="111" y="707"/>
                  </a:lnTo>
                  <a:lnTo>
                    <a:pt x="110" y="706"/>
                  </a:lnTo>
                  <a:lnTo>
                    <a:pt x="109" y="705"/>
                  </a:lnTo>
                  <a:lnTo>
                    <a:pt x="108" y="704"/>
                  </a:lnTo>
                  <a:lnTo>
                    <a:pt x="108" y="704"/>
                  </a:lnTo>
                  <a:lnTo>
                    <a:pt x="107" y="703"/>
                  </a:lnTo>
                  <a:lnTo>
                    <a:pt x="105" y="702"/>
                  </a:lnTo>
                  <a:lnTo>
                    <a:pt x="103" y="701"/>
                  </a:lnTo>
                  <a:lnTo>
                    <a:pt x="100" y="700"/>
                  </a:lnTo>
                  <a:lnTo>
                    <a:pt x="100" y="700"/>
                  </a:lnTo>
                  <a:lnTo>
                    <a:pt x="99" y="699"/>
                  </a:lnTo>
                  <a:lnTo>
                    <a:pt x="98" y="699"/>
                  </a:lnTo>
                  <a:lnTo>
                    <a:pt x="97" y="698"/>
                  </a:lnTo>
                  <a:lnTo>
                    <a:pt x="97" y="697"/>
                  </a:lnTo>
                  <a:lnTo>
                    <a:pt x="95" y="695"/>
                  </a:lnTo>
                  <a:lnTo>
                    <a:pt x="94" y="694"/>
                  </a:lnTo>
                  <a:lnTo>
                    <a:pt x="93" y="693"/>
                  </a:lnTo>
                  <a:lnTo>
                    <a:pt x="92" y="692"/>
                  </a:lnTo>
                  <a:lnTo>
                    <a:pt x="90" y="691"/>
                  </a:lnTo>
                  <a:lnTo>
                    <a:pt x="88" y="690"/>
                  </a:lnTo>
                  <a:lnTo>
                    <a:pt x="86" y="690"/>
                  </a:lnTo>
                  <a:lnTo>
                    <a:pt x="85" y="689"/>
                  </a:lnTo>
                  <a:lnTo>
                    <a:pt x="84" y="689"/>
                  </a:lnTo>
                  <a:lnTo>
                    <a:pt x="83" y="689"/>
                  </a:lnTo>
                  <a:lnTo>
                    <a:pt x="81" y="689"/>
                  </a:lnTo>
                  <a:lnTo>
                    <a:pt x="80" y="690"/>
                  </a:lnTo>
                  <a:lnTo>
                    <a:pt x="78" y="690"/>
                  </a:lnTo>
                  <a:lnTo>
                    <a:pt x="73" y="691"/>
                  </a:lnTo>
                  <a:lnTo>
                    <a:pt x="72" y="692"/>
                  </a:lnTo>
                  <a:lnTo>
                    <a:pt x="71" y="692"/>
                  </a:lnTo>
                  <a:lnTo>
                    <a:pt x="70" y="693"/>
                  </a:lnTo>
                  <a:lnTo>
                    <a:pt x="69" y="694"/>
                  </a:lnTo>
                  <a:lnTo>
                    <a:pt x="68" y="695"/>
                  </a:lnTo>
                  <a:lnTo>
                    <a:pt x="67" y="698"/>
                  </a:lnTo>
                  <a:lnTo>
                    <a:pt x="66" y="700"/>
                  </a:lnTo>
                  <a:lnTo>
                    <a:pt x="65" y="702"/>
                  </a:lnTo>
                  <a:lnTo>
                    <a:pt x="63" y="704"/>
                  </a:lnTo>
                  <a:lnTo>
                    <a:pt x="62" y="706"/>
                  </a:lnTo>
                  <a:lnTo>
                    <a:pt x="62" y="707"/>
                  </a:lnTo>
                  <a:lnTo>
                    <a:pt x="61" y="707"/>
                  </a:lnTo>
                  <a:lnTo>
                    <a:pt x="60" y="708"/>
                  </a:lnTo>
                  <a:lnTo>
                    <a:pt x="59" y="708"/>
                  </a:lnTo>
                  <a:lnTo>
                    <a:pt x="59" y="708"/>
                  </a:lnTo>
                  <a:lnTo>
                    <a:pt x="58" y="708"/>
                  </a:lnTo>
                  <a:lnTo>
                    <a:pt x="56" y="708"/>
                  </a:lnTo>
                  <a:lnTo>
                    <a:pt x="54" y="708"/>
                  </a:lnTo>
                  <a:lnTo>
                    <a:pt x="52" y="709"/>
                  </a:lnTo>
                  <a:lnTo>
                    <a:pt x="47" y="709"/>
                  </a:lnTo>
                  <a:lnTo>
                    <a:pt x="36" y="710"/>
                  </a:lnTo>
                  <a:lnTo>
                    <a:pt x="34" y="710"/>
                  </a:lnTo>
                  <a:lnTo>
                    <a:pt x="30" y="710"/>
                  </a:lnTo>
                  <a:lnTo>
                    <a:pt x="28" y="710"/>
                  </a:lnTo>
                  <a:lnTo>
                    <a:pt x="26" y="710"/>
                  </a:lnTo>
                  <a:lnTo>
                    <a:pt x="23" y="711"/>
                  </a:lnTo>
                  <a:lnTo>
                    <a:pt x="22" y="711"/>
                  </a:lnTo>
                  <a:lnTo>
                    <a:pt x="20" y="711"/>
                  </a:lnTo>
                  <a:lnTo>
                    <a:pt x="17" y="710"/>
                  </a:lnTo>
                  <a:lnTo>
                    <a:pt x="16" y="710"/>
                  </a:lnTo>
                  <a:lnTo>
                    <a:pt x="15" y="710"/>
                  </a:lnTo>
                  <a:lnTo>
                    <a:pt x="13" y="711"/>
                  </a:lnTo>
                  <a:lnTo>
                    <a:pt x="12" y="711"/>
                  </a:lnTo>
                  <a:lnTo>
                    <a:pt x="10" y="711"/>
                  </a:lnTo>
                  <a:lnTo>
                    <a:pt x="9" y="711"/>
                  </a:lnTo>
                  <a:lnTo>
                    <a:pt x="7" y="711"/>
                  </a:lnTo>
                  <a:lnTo>
                    <a:pt x="6" y="711"/>
                  </a:lnTo>
                  <a:lnTo>
                    <a:pt x="5" y="710"/>
                  </a:lnTo>
                  <a:lnTo>
                    <a:pt x="4" y="710"/>
                  </a:lnTo>
                  <a:lnTo>
                    <a:pt x="3" y="709"/>
                  </a:lnTo>
                  <a:lnTo>
                    <a:pt x="3" y="708"/>
                  </a:lnTo>
                  <a:lnTo>
                    <a:pt x="2" y="708"/>
                  </a:lnTo>
                  <a:lnTo>
                    <a:pt x="1" y="707"/>
                  </a:lnTo>
                  <a:lnTo>
                    <a:pt x="1" y="706"/>
                  </a:lnTo>
                  <a:lnTo>
                    <a:pt x="1" y="705"/>
                  </a:lnTo>
                  <a:lnTo>
                    <a:pt x="1" y="703"/>
                  </a:lnTo>
                  <a:lnTo>
                    <a:pt x="0" y="702"/>
                  </a:lnTo>
                  <a:lnTo>
                    <a:pt x="0" y="70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50" name="Freeform 262">
              <a:extLst>
                <a:ext uri="{FF2B5EF4-FFF2-40B4-BE49-F238E27FC236}">
                  <a16:creationId xmlns:a16="http://schemas.microsoft.com/office/drawing/2014/main" id="{A752F98C-C479-4325-B9B3-08D760C7A10F}"/>
                </a:ext>
              </a:extLst>
            </p:cNvPr>
            <p:cNvSpPr>
              <a:spLocks/>
            </p:cNvSpPr>
            <p:nvPr/>
          </p:nvSpPr>
          <p:spPr bwMode="auto">
            <a:xfrm>
              <a:off x="6451471" y="4672280"/>
              <a:ext cx="766254" cy="956701"/>
            </a:xfrm>
            <a:custGeom>
              <a:avLst/>
              <a:gdLst>
                <a:gd name="T0" fmla="*/ 255 w 639"/>
                <a:gd name="T1" fmla="*/ 699 h 727"/>
                <a:gd name="T2" fmla="*/ 242 w 639"/>
                <a:gd name="T3" fmla="*/ 716 h 727"/>
                <a:gd name="T4" fmla="*/ 217 w 639"/>
                <a:gd name="T5" fmla="*/ 726 h 727"/>
                <a:gd name="T6" fmla="*/ 198 w 639"/>
                <a:gd name="T7" fmla="*/ 720 h 727"/>
                <a:gd name="T8" fmla="*/ 178 w 639"/>
                <a:gd name="T9" fmla="*/ 720 h 727"/>
                <a:gd name="T10" fmla="*/ 151 w 639"/>
                <a:gd name="T11" fmla="*/ 721 h 727"/>
                <a:gd name="T12" fmla="*/ 146 w 639"/>
                <a:gd name="T13" fmla="*/ 702 h 727"/>
                <a:gd name="T14" fmla="*/ 138 w 639"/>
                <a:gd name="T15" fmla="*/ 677 h 727"/>
                <a:gd name="T16" fmla="*/ 137 w 639"/>
                <a:gd name="T17" fmla="*/ 648 h 727"/>
                <a:gd name="T18" fmla="*/ 123 w 639"/>
                <a:gd name="T19" fmla="*/ 643 h 727"/>
                <a:gd name="T20" fmla="*/ 120 w 639"/>
                <a:gd name="T21" fmla="*/ 634 h 727"/>
                <a:gd name="T22" fmla="*/ 119 w 639"/>
                <a:gd name="T23" fmla="*/ 622 h 727"/>
                <a:gd name="T24" fmla="*/ 128 w 639"/>
                <a:gd name="T25" fmla="*/ 611 h 727"/>
                <a:gd name="T26" fmla="*/ 112 w 639"/>
                <a:gd name="T27" fmla="*/ 608 h 727"/>
                <a:gd name="T28" fmla="*/ 124 w 639"/>
                <a:gd name="T29" fmla="*/ 584 h 727"/>
                <a:gd name="T30" fmla="*/ 146 w 639"/>
                <a:gd name="T31" fmla="*/ 582 h 727"/>
                <a:gd name="T32" fmla="*/ 166 w 639"/>
                <a:gd name="T33" fmla="*/ 566 h 727"/>
                <a:gd name="T34" fmla="*/ 161 w 639"/>
                <a:gd name="T35" fmla="*/ 553 h 727"/>
                <a:gd name="T36" fmla="*/ 166 w 639"/>
                <a:gd name="T37" fmla="*/ 524 h 727"/>
                <a:gd name="T38" fmla="*/ 173 w 639"/>
                <a:gd name="T39" fmla="*/ 490 h 727"/>
                <a:gd name="T40" fmla="*/ 176 w 639"/>
                <a:gd name="T41" fmla="*/ 451 h 727"/>
                <a:gd name="T42" fmla="*/ 145 w 639"/>
                <a:gd name="T43" fmla="*/ 437 h 727"/>
                <a:gd name="T44" fmla="*/ 129 w 639"/>
                <a:gd name="T45" fmla="*/ 423 h 727"/>
                <a:gd name="T46" fmla="*/ 102 w 639"/>
                <a:gd name="T47" fmla="*/ 401 h 727"/>
                <a:gd name="T48" fmla="*/ 72 w 639"/>
                <a:gd name="T49" fmla="*/ 402 h 727"/>
                <a:gd name="T50" fmla="*/ 46 w 639"/>
                <a:gd name="T51" fmla="*/ 384 h 727"/>
                <a:gd name="T52" fmla="*/ 48 w 639"/>
                <a:gd name="T53" fmla="*/ 375 h 727"/>
                <a:gd name="T54" fmla="*/ 20 w 639"/>
                <a:gd name="T55" fmla="*/ 374 h 727"/>
                <a:gd name="T56" fmla="*/ 0 w 639"/>
                <a:gd name="T57" fmla="*/ 373 h 727"/>
                <a:gd name="T58" fmla="*/ 9 w 639"/>
                <a:gd name="T59" fmla="*/ 352 h 727"/>
                <a:gd name="T60" fmla="*/ 8 w 639"/>
                <a:gd name="T61" fmla="*/ 333 h 727"/>
                <a:gd name="T62" fmla="*/ 27 w 639"/>
                <a:gd name="T63" fmla="*/ 324 h 727"/>
                <a:gd name="T64" fmla="*/ 37 w 639"/>
                <a:gd name="T65" fmla="*/ 309 h 727"/>
                <a:gd name="T66" fmla="*/ 48 w 639"/>
                <a:gd name="T67" fmla="*/ 286 h 727"/>
                <a:gd name="T68" fmla="*/ 79 w 639"/>
                <a:gd name="T69" fmla="*/ 275 h 727"/>
                <a:gd name="T70" fmla="*/ 111 w 639"/>
                <a:gd name="T71" fmla="*/ 251 h 727"/>
                <a:gd name="T72" fmla="*/ 129 w 639"/>
                <a:gd name="T73" fmla="*/ 254 h 727"/>
                <a:gd name="T74" fmla="*/ 158 w 639"/>
                <a:gd name="T75" fmla="*/ 246 h 727"/>
                <a:gd name="T76" fmla="*/ 182 w 639"/>
                <a:gd name="T77" fmla="*/ 235 h 727"/>
                <a:gd name="T78" fmla="*/ 200 w 639"/>
                <a:gd name="T79" fmla="*/ 233 h 727"/>
                <a:gd name="T80" fmla="*/ 227 w 639"/>
                <a:gd name="T81" fmla="*/ 218 h 727"/>
                <a:gd name="T82" fmla="*/ 243 w 639"/>
                <a:gd name="T83" fmla="*/ 204 h 727"/>
                <a:gd name="T84" fmla="*/ 249 w 639"/>
                <a:gd name="T85" fmla="*/ 187 h 727"/>
                <a:gd name="T86" fmla="*/ 271 w 639"/>
                <a:gd name="T87" fmla="*/ 178 h 727"/>
                <a:gd name="T88" fmla="*/ 329 w 639"/>
                <a:gd name="T89" fmla="*/ 183 h 727"/>
                <a:gd name="T90" fmla="*/ 360 w 639"/>
                <a:gd name="T91" fmla="*/ 184 h 727"/>
                <a:gd name="T92" fmla="*/ 395 w 639"/>
                <a:gd name="T93" fmla="*/ 172 h 727"/>
                <a:gd name="T94" fmla="*/ 411 w 639"/>
                <a:gd name="T95" fmla="*/ 160 h 727"/>
                <a:gd name="T96" fmla="*/ 410 w 639"/>
                <a:gd name="T97" fmla="*/ 130 h 727"/>
                <a:gd name="T98" fmla="*/ 424 w 639"/>
                <a:gd name="T99" fmla="*/ 126 h 727"/>
                <a:gd name="T100" fmla="*/ 436 w 639"/>
                <a:gd name="T101" fmla="*/ 112 h 727"/>
                <a:gd name="T102" fmla="*/ 453 w 639"/>
                <a:gd name="T103" fmla="*/ 100 h 727"/>
                <a:gd name="T104" fmla="*/ 455 w 639"/>
                <a:gd name="T105" fmla="*/ 75 h 727"/>
                <a:gd name="T106" fmla="*/ 464 w 639"/>
                <a:gd name="T107" fmla="*/ 77 h 727"/>
                <a:gd name="T108" fmla="*/ 485 w 639"/>
                <a:gd name="T109" fmla="*/ 76 h 727"/>
                <a:gd name="T110" fmla="*/ 499 w 639"/>
                <a:gd name="T111" fmla="*/ 82 h 727"/>
                <a:gd name="T112" fmla="*/ 510 w 639"/>
                <a:gd name="T113" fmla="*/ 93 h 727"/>
                <a:gd name="T114" fmla="*/ 544 w 639"/>
                <a:gd name="T115" fmla="*/ 86 h 727"/>
                <a:gd name="T116" fmla="*/ 569 w 639"/>
                <a:gd name="T117" fmla="*/ 62 h 727"/>
                <a:gd name="T118" fmla="*/ 582 w 639"/>
                <a:gd name="T119" fmla="*/ 44 h 727"/>
                <a:gd name="T120" fmla="*/ 609 w 639"/>
                <a:gd name="T121" fmla="*/ 44 h 727"/>
                <a:gd name="T122" fmla="*/ 620 w 639"/>
                <a:gd name="T123" fmla="*/ 28 h 727"/>
                <a:gd name="T124" fmla="*/ 638 w 639"/>
                <a:gd name="T125" fmla="*/ 3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9" h="727">
                  <a:moveTo>
                    <a:pt x="276" y="700"/>
                  </a:moveTo>
                  <a:lnTo>
                    <a:pt x="276" y="694"/>
                  </a:lnTo>
                  <a:lnTo>
                    <a:pt x="276" y="692"/>
                  </a:lnTo>
                  <a:lnTo>
                    <a:pt x="276" y="692"/>
                  </a:lnTo>
                  <a:lnTo>
                    <a:pt x="276" y="691"/>
                  </a:lnTo>
                  <a:lnTo>
                    <a:pt x="275" y="690"/>
                  </a:lnTo>
                  <a:lnTo>
                    <a:pt x="275" y="690"/>
                  </a:lnTo>
                  <a:lnTo>
                    <a:pt x="275" y="690"/>
                  </a:lnTo>
                  <a:lnTo>
                    <a:pt x="272" y="691"/>
                  </a:lnTo>
                  <a:lnTo>
                    <a:pt x="270" y="692"/>
                  </a:lnTo>
                  <a:lnTo>
                    <a:pt x="268" y="692"/>
                  </a:lnTo>
                  <a:lnTo>
                    <a:pt x="266" y="693"/>
                  </a:lnTo>
                  <a:lnTo>
                    <a:pt x="263" y="695"/>
                  </a:lnTo>
                  <a:lnTo>
                    <a:pt x="258" y="697"/>
                  </a:lnTo>
                  <a:lnTo>
                    <a:pt x="256" y="698"/>
                  </a:lnTo>
                  <a:lnTo>
                    <a:pt x="255" y="699"/>
                  </a:lnTo>
                  <a:lnTo>
                    <a:pt x="255" y="699"/>
                  </a:lnTo>
                  <a:lnTo>
                    <a:pt x="254" y="700"/>
                  </a:lnTo>
                  <a:lnTo>
                    <a:pt x="254" y="701"/>
                  </a:lnTo>
                  <a:lnTo>
                    <a:pt x="253" y="702"/>
                  </a:lnTo>
                  <a:lnTo>
                    <a:pt x="252" y="705"/>
                  </a:lnTo>
                  <a:lnTo>
                    <a:pt x="251" y="708"/>
                  </a:lnTo>
                  <a:lnTo>
                    <a:pt x="250" y="709"/>
                  </a:lnTo>
                  <a:lnTo>
                    <a:pt x="250" y="710"/>
                  </a:lnTo>
                  <a:lnTo>
                    <a:pt x="249" y="712"/>
                  </a:lnTo>
                  <a:lnTo>
                    <a:pt x="248" y="714"/>
                  </a:lnTo>
                  <a:lnTo>
                    <a:pt x="247" y="714"/>
                  </a:lnTo>
                  <a:lnTo>
                    <a:pt x="246" y="715"/>
                  </a:lnTo>
                  <a:lnTo>
                    <a:pt x="246" y="715"/>
                  </a:lnTo>
                  <a:lnTo>
                    <a:pt x="246" y="715"/>
                  </a:lnTo>
                  <a:lnTo>
                    <a:pt x="243" y="716"/>
                  </a:lnTo>
                  <a:lnTo>
                    <a:pt x="242" y="716"/>
                  </a:lnTo>
                  <a:lnTo>
                    <a:pt x="241" y="717"/>
                  </a:lnTo>
                  <a:lnTo>
                    <a:pt x="239" y="718"/>
                  </a:lnTo>
                  <a:lnTo>
                    <a:pt x="237" y="719"/>
                  </a:lnTo>
                  <a:lnTo>
                    <a:pt x="236" y="720"/>
                  </a:lnTo>
                  <a:lnTo>
                    <a:pt x="235" y="720"/>
                  </a:lnTo>
                  <a:lnTo>
                    <a:pt x="234" y="721"/>
                  </a:lnTo>
                  <a:lnTo>
                    <a:pt x="233" y="721"/>
                  </a:lnTo>
                  <a:lnTo>
                    <a:pt x="228" y="721"/>
                  </a:lnTo>
                  <a:lnTo>
                    <a:pt x="227" y="722"/>
                  </a:lnTo>
                  <a:lnTo>
                    <a:pt x="225" y="722"/>
                  </a:lnTo>
                  <a:lnTo>
                    <a:pt x="224" y="723"/>
                  </a:lnTo>
                  <a:lnTo>
                    <a:pt x="223" y="723"/>
                  </a:lnTo>
                  <a:lnTo>
                    <a:pt x="221" y="725"/>
                  </a:lnTo>
                  <a:lnTo>
                    <a:pt x="220" y="725"/>
                  </a:lnTo>
                  <a:lnTo>
                    <a:pt x="219" y="726"/>
                  </a:lnTo>
                  <a:lnTo>
                    <a:pt x="217" y="726"/>
                  </a:lnTo>
                  <a:lnTo>
                    <a:pt x="216" y="727"/>
                  </a:lnTo>
                  <a:lnTo>
                    <a:pt x="215" y="727"/>
                  </a:lnTo>
                  <a:lnTo>
                    <a:pt x="213" y="727"/>
                  </a:lnTo>
                  <a:lnTo>
                    <a:pt x="212" y="727"/>
                  </a:lnTo>
                  <a:lnTo>
                    <a:pt x="211" y="726"/>
                  </a:lnTo>
                  <a:lnTo>
                    <a:pt x="209" y="726"/>
                  </a:lnTo>
                  <a:lnTo>
                    <a:pt x="208" y="725"/>
                  </a:lnTo>
                  <a:lnTo>
                    <a:pt x="206" y="724"/>
                  </a:lnTo>
                  <a:lnTo>
                    <a:pt x="205" y="724"/>
                  </a:lnTo>
                  <a:lnTo>
                    <a:pt x="204" y="724"/>
                  </a:lnTo>
                  <a:lnTo>
                    <a:pt x="204" y="723"/>
                  </a:lnTo>
                  <a:lnTo>
                    <a:pt x="203" y="722"/>
                  </a:lnTo>
                  <a:lnTo>
                    <a:pt x="202" y="722"/>
                  </a:lnTo>
                  <a:lnTo>
                    <a:pt x="201" y="721"/>
                  </a:lnTo>
                  <a:lnTo>
                    <a:pt x="199" y="720"/>
                  </a:lnTo>
                  <a:lnTo>
                    <a:pt x="198" y="720"/>
                  </a:lnTo>
                  <a:lnTo>
                    <a:pt x="195" y="717"/>
                  </a:lnTo>
                  <a:lnTo>
                    <a:pt x="194" y="717"/>
                  </a:lnTo>
                  <a:lnTo>
                    <a:pt x="193" y="716"/>
                  </a:lnTo>
                  <a:lnTo>
                    <a:pt x="193" y="716"/>
                  </a:lnTo>
                  <a:lnTo>
                    <a:pt x="192" y="716"/>
                  </a:lnTo>
                  <a:lnTo>
                    <a:pt x="191" y="716"/>
                  </a:lnTo>
                  <a:lnTo>
                    <a:pt x="189" y="716"/>
                  </a:lnTo>
                  <a:lnTo>
                    <a:pt x="188" y="717"/>
                  </a:lnTo>
                  <a:lnTo>
                    <a:pt x="185" y="719"/>
                  </a:lnTo>
                  <a:lnTo>
                    <a:pt x="183" y="719"/>
                  </a:lnTo>
                  <a:lnTo>
                    <a:pt x="182" y="719"/>
                  </a:lnTo>
                  <a:lnTo>
                    <a:pt x="181" y="720"/>
                  </a:lnTo>
                  <a:lnTo>
                    <a:pt x="181" y="720"/>
                  </a:lnTo>
                  <a:lnTo>
                    <a:pt x="180" y="720"/>
                  </a:lnTo>
                  <a:lnTo>
                    <a:pt x="179" y="720"/>
                  </a:lnTo>
                  <a:lnTo>
                    <a:pt x="178" y="720"/>
                  </a:lnTo>
                  <a:lnTo>
                    <a:pt x="178" y="719"/>
                  </a:lnTo>
                  <a:lnTo>
                    <a:pt x="177" y="719"/>
                  </a:lnTo>
                  <a:lnTo>
                    <a:pt x="174" y="716"/>
                  </a:lnTo>
                  <a:lnTo>
                    <a:pt x="173" y="715"/>
                  </a:lnTo>
                  <a:lnTo>
                    <a:pt x="172" y="715"/>
                  </a:lnTo>
                  <a:lnTo>
                    <a:pt x="172" y="715"/>
                  </a:lnTo>
                  <a:lnTo>
                    <a:pt x="171" y="715"/>
                  </a:lnTo>
                  <a:lnTo>
                    <a:pt x="170" y="715"/>
                  </a:lnTo>
                  <a:lnTo>
                    <a:pt x="170" y="715"/>
                  </a:lnTo>
                  <a:lnTo>
                    <a:pt x="169" y="715"/>
                  </a:lnTo>
                  <a:lnTo>
                    <a:pt x="166" y="716"/>
                  </a:lnTo>
                  <a:lnTo>
                    <a:pt x="164" y="717"/>
                  </a:lnTo>
                  <a:lnTo>
                    <a:pt x="158" y="719"/>
                  </a:lnTo>
                  <a:lnTo>
                    <a:pt x="154" y="720"/>
                  </a:lnTo>
                  <a:lnTo>
                    <a:pt x="153" y="720"/>
                  </a:lnTo>
                  <a:lnTo>
                    <a:pt x="151" y="721"/>
                  </a:lnTo>
                  <a:lnTo>
                    <a:pt x="149" y="721"/>
                  </a:lnTo>
                  <a:lnTo>
                    <a:pt x="149" y="720"/>
                  </a:lnTo>
                  <a:lnTo>
                    <a:pt x="148" y="720"/>
                  </a:lnTo>
                  <a:lnTo>
                    <a:pt x="148" y="720"/>
                  </a:lnTo>
                  <a:lnTo>
                    <a:pt x="147" y="720"/>
                  </a:lnTo>
                  <a:lnTo>
                    <a:pt x="148" y="720"/>
                  </a:lnTo>
                  <a:lnTo>
                    <a:pt x="148" y="718"/>
                  </a:lnTo>
                  <a:lnTo>
                    <a:pt x="148" y="716"/>
                  </a:lnTo>
                  <a:lnTo>
                    <a:pt x="148" y="714"/>
                  </a:lnTo>
                  <a:lnTo>
                    <a:pt x="148" y="712"/>
                  </a:lnTo>
                  <a:lnTo>
                    <a:pt x="148" y="710"/>
                  </a:lnTo>
                  <a:lnTo>
                    <a:pt x="148" y="709"/>
                  </a:lnTo>
                  <a:lnTo>
                    <a:pt x="147" y="707"/>
                  </a:lnTo>
                  <a:lnTo>
                    <a:pt x="147" y="705"/>
                  </a:lnTo>
                  <a:lnTo>
                    <a:pt x="146" y="703"/>
                  </a:lnTo>
                  <a:lnTo>
                    <a:pt x="146" y="702"/>
                  </a:lnTo>
                  <a:lnTo>
                    <a:pt x="145" y="701"/>
                  </a:lnTo>
                  <a:lnTo>
                    <a:pt x="144" y="700"/>
                  </a:lnTo>
                  <a:lnTo>
                    <a:pt x="143" y="699"/>
                  </a:lnTo>
                  <a:lnTo>
                    <a:pt x="142" y="698"/>
                  </a:lnTo>
                  <a:lnTo>
                    <a:pt x="141" y="698"/>
                  </a:lnTo>
                  <a:lnTo>
                    <a:pt x="139" y="697"/>
                  </a:lnTo>
                  <a:lnTo>
                    <a:pt x="139" y="696"/>
                  </a:lnTo>
                  <a:lnTo>
                    <a:pt x="138" y="696"/>
                  </a:lnTo>
                  <a:lnTo>
                    <a:pt x="138" y="695"/>
                  </a:lnTo>
                  <a:lnTo>
                    <a:pt x="138" y="695"/>
                  </a:lnTo>
                  <a:lnTo>
                    <a:pt x="138" y="694"/>
                  </a:lnTo>
                  <a:lnTo>
                    <a:pt x="138" y="693"/>
                  </a:lnTo>
                  <a:lnTo>
                    <a:pt x="138" y="687"/>
                  </a:lnTo>
                  <a:lnTo>
                    <a:pt x="138" y="686"/>
                  </a:lnTo>
                  <a:lnTo>
                    <a:pt x="138" y="682"/>
                  </a:lnTo>
                  <a:lnTo>
                    <a:pt x="138" y="677"/>
                  </a:lnTo>
                  <a:lnTo>
                    <a:pt x="139" y="675"/>
                  </a:lnTo>
                  <a:lnTo>
                    <a:pt x="139" y="673"/>
                  </a:lnTo>
                  <a:lnTo>
                    <a:pt x="140" y="667"/>
                  </a:lnTo>
                  <a:lnTo>
                    <a:pt x="141" y="665"/>
                  </a:lnTo>
                  <a:lnTo>
                    <a:pt x="141" y="664"/>
                  </a:lnTo>
                  <a:lnTo>
                    <a:pt x="141" y="661"/>
                  </a:lnTo>
                  <a:lnTo>
                    <a:pt x="141" y="659"/>
                  </a:lnTo>
                  <a:lnTo>
                    <a:pt x="141" y="656"/>
                  </a:lnTo>
                  <a:lnTo>
                    <a:pt x="141" y="654"/>
                  </a:lnTo>
                  <a:lnTo>
                    <a:pt x="141" y="652"/>
                  </a:lnTo>
                  <a:lnTo>
                    <a:pt x="140" y="652"/>
                  </a:lnTo>
                  <a:lnTo>
                    <a:pt x="140" y="651"/>
                  </a:lnTo>
                  <a:lnTo>
                    <a:pt x="139" y="650"/>
                  </a:lnTo>
                  <a:lnTo>
                    <a:pt x="139" y="650"/>
                  </a:lnTo>
                  <a:lnTo>
                    <a:pt x="138" y="649"/>
                  </a:lnTo>
                  <a:lnTo>
                    <a:pt x="137" y="648"/>
                  </a:lnTo>
                  <a:lnTo>
                    <a:pt x="135" y="648"/>
                  </a:lnTo>
                  <a:lnTo>
                    <a:pt x="134" y="647"/>
                  </a:lnTo>
                  <a:lnTo>
                    <a:pt x="132" y="647"/>
                  </a:lnTo>
                  <a:lnTo>
                    <a:pt x="131" y="646"/>
                  </a:lnTo>
                  <a:lnTo>
                    <a:pt x="129" y="646"/>
                  </a:lnTo>
                  <a:lnTo>
                    <a:pt x="126" y="646"/>
                  </a:lnTo>
                  <a:lnTo>
                    <a:pt x="125" y="646"/>
                  </a:lnTo>
                  <a:lnTo>
                    <a:pt x="124" y="646"/>
                  </a:lnTo>
                  <a:lnTo>
                    <a:pt x="124" y="646"/>
                  </a:lnTo>
                  <a:lnTo>
                    <a:pt x="123" y="646"/>
                  </a:lnTo>
                  <a:lnTo>
                    <a:pt x="123" y="645"/>
                  </a:lnTo>
                  <a:lnTo>
                    <a:pt x="122" y="645"/>
                  </a:lnTo>
                  <a:lnTo>
                    <a:pt x="122" y="645"/>
                  </a:lnTo>
                  <a:lnTo>
                    <a:pt x="122" y="644"/>
                  </a:lnTo>
                  <a:lnTo>
                    <a:pt x="122" y="644"/>
                  </a:lnTo>
                  <a:lnTo>
                    <a:pt x="123" y="643"/>
                  </a:lnTo>
                  <a:lnTo>
                    <a:pt x="123" y="642"/>
                  </a:lnTo>
                  <a:lnTo>
                    <a:pt x="123" y="641"/>
                  </a:lnTo>
                  <a:lnTo>
                    <a:pt x="122" y="640"/>
                  </a:lnTo>
                  <a:lnTo>
                    <a:pt x="122" y="640"/>
                  </a:lnTo>
                  <a:lnTo>
                    <a:pt x="121" y="639"/>
                  </a:lnTo>
                  <a:lnTo>
                    <a:pt x="120" y="638"/>
                  </a:lnTo>
                  <a:lnTo>
                    <a:pt x="118" y="637"/>
                  </a:lnTo>
                  <a:lnTo>
                    <a:pt x="117" y="636"/>
                  </a:lnTo>
                  <a:lnTo>
                    <a:pt x="116" y="636"/>
                  </a:lnTo>
                  <a:lnTo>
                    <a:pt x="116" y="635"/>
                  </a:lnTo>
                  <a:lnTo>
                    <a:pt x="116" y="635"/>
                  </a:lnTo>
                  <a:lnTo>
                    <a:pt x="116" y="635"/>
                  </a:lnTo>
                  <a:lnTo>
                    <a:pt x="116" y="635"/>
                  </a:lnTo>
                  <a:lnTo>
                    <a:pt x="117" y="635"/>
                  </a:lnTo>
                  <a:lnTo>
                    <a:pt x="118" y="634"/>
                  </a:lnTo>
                  <a:lnTo>
                    <a:pt x="120" y="634"/>
                  </a:lnTo>
                  <a:lnTo>
                    <a:pt x="121" y="634"/>
                  </a:lnTo>
                  <a:lnTo>
                    <a:pt x="122" y="634"/>
                  </a:lnTo>
                  <a:lnTo>
                    <a:pt x="123" y="633"/>
                  </a:lnTo>
                  <a:lnTo>
                    <a:pt x="124" y="633"/>
                  </a:lnTo>
                  <a:lnTo>
                    <a:pt x="124" y="632"/>
                  </a:lnTo>
                  <a:lnTo>
                    <a:pt x="124" y="632"/>
                  </a:lnTo>
                  <a:lnTo>
                    <a:pt x="125" y="631"/>
                  </a:lnTo>
                  <a:lnTo>
                    <a:pt x="125" y="631"/>
                  </a:lnTo>
                  <a:lnTo>
                    <a:pt x="124" y="630"/>
                  </a:lnTo>
                  <a:lnTo>
                    <a:pt x="124" y="629"/>
                  </a:lnTo>
                  <a:lnTo>
                    <a:pt x="123" y="628"/>
                  </a:lnTo>
                  <a:lnTo>
                    <a:pt x="123" y="627"/>
                  </a:lnTo>
                  <a:lnTo>
                    <a:pt x="122" y="626"/>
                  </a:lnTo>
                  <a:lnTo>
                    <a:pt x="120" y="624"/>
                  </a:lnTo>
                  <a:lnTo>
                    <a:pt x="120" y="623"/>
                  </a:lnTo>
                  <a:lnTo>
                    <a:pt x="119" y="622"/>
                  </a:lnTo>
                  <a:lnTo>
                    <a:pt x="119" y="622"/>
                  </a:lnTo>
                  <a:lnTo>
                    <a:pt x="119" y="621"/>
                  </a:lnTo>
                  <a:lnTo>
                    <a:pt x="119" y="620"/>
                  </a:lnTo>
                  <a:lnTo>
                    <a:pt x="119" y="619"/>
                  </a:lnTo>
                  <a:lnTo>
                    <a:pt x="119" y="619"/>
                  </a:lnTo>
                  <a:lnTo>
                    <a:pt x="119" y="618"/>
                  </a:lnTo>
                  <a:lnTo>
                    <a:pt x="119" y="618"/>
                  </a:lnTo>
                  <a:lnTo>
                    <a:pt x="120" y="618"/>
                  </a:lnTo>
                  <a:lnTo>
                    <a:pt x="125" y="615"/>
                  </a:lnTo>
                  <a:lnTo>
                    <a:pt x="127" y="614"/>
                  </a:lnTo>
                  <a:lnTo>
                    <a:pt x="127" y="614"/>
                  </a:lnTo>
                  <a:lnTo>
                    <a:pt x="128" y="613"/>
                  </a:lnTo>
                  <a:lnTo>
                    <a:pt x="128" y="613"/>
                  </a:lnTo>
                  <a:lnTo>
                    <a:pt x="129" y="612"/>
                  </a:lnTo>
                  <a:lnTo>
                    <a:pt x="128" y="612"/>
                  </a:lnTo>
                  <a:lnTo>
                    <a:pt x="128" y="611"/>
                  </a:lnTo>
                  <a:lnTo>
                    <a:pt x="128" y="611"/>
                  </a:lnTo>
                  <a:lnTo>
                    <a:pt x="127" y="610"/>
                  </a:lnTo>
                  <a:lnTo>
                    <a:pt x="127" y="610"/>
                  </a:lnTo>
                  <a:lnTo>
                    <a:pt x="126" y="609"/>
                  </a:lnTo>
                  <a:lnTo>
                    <a:pt x="125" y="609"/>
                  </a:lnTo>
                  <a:lnTo>
                    <a:pt x="123" y="609"/>
                  </a:lnTo>
                  <a:lnTo>
                    <a:pt x="122" y="609"/>
                  </a:lnTo>
                  <a:lnTo>
                    <a:pt x="120" y="609"/>
                  </a:lnTo>
                  <a:lnTo>
                    <a:pt x="118" y="609"/>
                  </a:lnTo>
                  <a:lnTo>
                    <a:pt x="116" y="609"/>
                  </a:lnTo>
                  <a:lnTo>
                    <a:pt x="115" y="609"/>
                  </a:lnTo>
                  <a:lnTo>
                    <a:pt x="114" y="609"/>
                  </a:lnTo>
                  <a:lnTo>
                    <a:pt x="113" y="609"/>
                  </a:lnTo>
                  <a:lnTo>
                    <a:pt x="113" y="609"/>
                  </a:lnTo>
                  <a:lnTo>
                    <a:pt x="112" y="608"/>
                  </a:lnTo>
                  <a:lnTo>
                    <a:pt x="112" y="608"/>
                  </a:lnTo>
                  <a:lnTo>
                    <a:pt x="111" y="607"/>
                  </a:lnTo>
                  <a:lnTo>
                    <a:pt x="111" y="606"/>
                  </a:lnTo>
                  <a:lnTo>
                    <a:pt x="111" y="605"/>
                  </a:lnTo>
                  <a:lnTo>
                    <a:pt x="111" y="604"/>
                  </a:lnTo>
                  <a:lnTo>
                    <a:pt x="111" y="603"/>
                  </a:lnTo>
                  <a:lnTo>
                    <a:pt x="111" y="601"/>
                  </a:lnTo>
                  <a:lnTo>
                    <a:pt x="112" y="600"/>
                  </a:lnTo>
                  <a:lnTo>
                    <a:pt x="112" y="599"/>
                  </a:lnTo>
                  <a:lnTo>
                    <a:pt x="113" y="598"/>
                  </a:lnTo>
                  <a:lnTo>
                    <a:pt x="114" y="596"/>
                  </a:lnTo>
                  <a:lnTo>
                    <a:pt x="118" y="591"/>
                  </a:lnTo>
                  <a:lnTo>
                    <a:pt x="119" y="589"/>
                  </a:lnTo>
                  <a:lnTo>
                    <a:pt x="120" y="588"/>
                  </a:lnTo>
                  <a:lnTo>
                    <a:pt x="122" y="587"/>
                  </a:lnTo>
                  <a:lnTo>
                    <a:pt x="123" y="586"/>
                  </a:lnTo>
                  <a:lnTo>
                    <a:pt x="124" y="584"/>
                  </a:lnTo>
                  <a:lnTo>
                    <a:pt x="125" y="584"/>
                  </a:lnTo>
                  <a:lnTo>
                    <a:pt x="127" y="582"/>
                  </a:lnTo>
                  <a:lnTo>
                    <a:pt x="128" y="581"/>
                  </a:lnTo>
                  <a:lnTo>
                    <a:pt x="130" y="581"/>
                  </a:lnTo>
                  <a:lnTo>
                    <a:pt x="132" y="580"/>
                  </a:lnTo>
                  <a:lnTo>
                    <a:pt x="133" y="579"/>
                  </a:lnTo>
                  <a:lnTo>
                    <a:pt x="134" y="579"/>
                  </a:lnTo>
                  <a:lnTo>
                    <a:pt x="135" y="578"/>
                  </a:lnTo>
                  <a:lnTo>
                    <a:pt x="137" y="578"/>
                  </a:lnTo>
                  <a:lnTo>
                    <a:pt x="138" y="578"/>
                  </a:lnTo>
                  <a:lnTo>
                    <a:pt x="139" y="578"/>
                  </a:lnTo>
                  <a:lnTo>
                    <a:pt x="139" y="579"/>
                  </a:lnTo>
                  <a:lnTo>
                    <a:pt x="140" y="579"/>
                  </a:lnTo>
                  <a:lnTo>
                    <a:pt x="144" y="581"/>
                  </a:lnTo>
                  <a:lnTo>
                    <a:pt x="145" y="582"/>
                  </a:lnTo>
                  <a:lnTo>
                    <a:pt x="146" y="582"/>
                  </a:lnTo>
                  <a:lnTo>
                    <a:pt x="147" y="582"/>
                  </a:lnTo>
                  <a:lnTo>
                    <a:pt x="147" y="582"/>
                  </a:lnTo>
                  <a:lnTo>
                    <a:pt x="148" y="582"/>
                  </a:lnTo>
                  <a:lnTo>
                    <a:pt x="149" y="582"/>
                  </a:lnTo>
                  <a:lnTo>
                    <a:pt x="150" y="582"/>
                  </a:lnTo>
                  <a:lnTo>
                    <a:pt x="150" y="581"/>
                  </a:lnTo>
                  <a:lnTo>
                    <a:pt x="151" y="581"/>
                  </a:lnTo>
                  <a:lnTo>
                    <a:pt x="152" y="580"/>
                  </a:lnTo>
                  <a:lnTo>
                    <a:pt x="153" y="579"/>
                  </a:lnTo>
                  <a:lnTo>
                    <a:pt x="155" y="575"/>
                  </a:lnTo>
                  <a:lnTo>
                    <a:pt x="156" y="574"/>
                  </a:lnTo>
                  <a:lnTo>
                    <a:pt x="158" y="573"/>
                  </a:lnTo>
                  <a:lnTo>
                    <a:pt x="159" y="571"/>
                  </a:lnTo>
                  <a:lnTo>
                    <a:pt x="163" y="568"/>
                  </a:lnTo>
                  <a:lnTo>
                    <a:pt x="165" y="566"/>
                  </a:lnTo>
                  <a:lnTo>
                    <a:pt x="166" y="566"/>
                  </a:lnTo>
                  <a:lnTo>
                    <a:pt x="166" y="565"/>
                  </a:lnTo>
                  <a:lnTo>
                    <a:pt x="167" y="564"/>
                  </a:lnTo>
                  <a:lnTo>
                    <a:pt x="167" y="563"/>
                  </a:lnTo>
                  <a:lnTo>
                    <a:pt x="167" y="563"/>
                  </a:lnTo>
                  <a:lnTo>
                    <a:pt x="167" y="562"/>
                  </a:lnTo>
                  <a:lnTo>
                    <a:pt x="167" y="561"/>
                  </a:lnTo>
                  <a:lnTo>
                    <a:pt x="167" y="560"/>
                  </a:lnTo>
                  <a:lnTo>
                    <a:pt x="166" y="559"/>
                  </a:lnTo>
                  <a:lnTo>
                    <a:pt x="165" y="558"/>
                  </a:lnTo>
                  <a:lnTo>
                    <a:pt x="164" y="558"/>
                  </a:lnTo>
                  <a:lnTo>
                    <a:pt x="162" y="557"/>
                  </a:lnTo>
                  <a:lnTo>
                    <a:pt x="162" y="556"/>
                  </a:lnTo>
                  <a:lnTo>
                    <a:pt x="161" y="556"/>
                  </a:lnTo>
                  <a:lnTo>
                    <a:pt x="161" y="555"/>
                  </a:lnTo>
                  <a:lnTo>
                    <a:pt x="161" y="554"/>
                  </a:lnTo>
                  <a:lnTo>
                    <a:pt x="161" y="553"/>
                  </a:lnTo>
                  <a:lnTo>
                    <a:pt x="162" y="551"/>
                  </a:lnTo>
                  <a:lnTo>
                    <a:pt x="162" y="549"/>
                  </a:lnTo>
                  <a:lnTo>
                    <a:pt x="162" y="548"/>
                  </a:lnTo>
                  <a:lnTo>
                    <a:pt x="163" y="546"/>
                  </a:lnTo>
                  <a:lnTo>
                    <a:pt x="163" y="545"/>
                  </a:lnTo>
                  <a:lnTo>
                    <a:pt x="163" y="543"/>
                  </a:lnTo>
                  <a:lnTo>
                    <a:pt x="163" y="539"/>
                  </a:lnTo>
                  <a:lnTo>
                    <a:pt x="163" y="537"/>
                  </a:lnTo>
                  <a:lnTo>
                    <a:pt x="163" y="536"/>
                  </a:lnTo>
                  <a:lnTo>
                    <a:pt x="163" y="535"/>
                  </a:lnTo>
                  <a:lnTo>
                    <a:pt x="163" y="534"/>
                  </a:lnTo>
                  <a:lnTo>
                    <a:pt x="164" y="533"/>
                  </a:lnTo>
                  <a:lnTo>
                    <a:pt x="165" y="529"/>
                  </a:lnTo>
                  <a:lnTo>
                    <a:pt x="166" y="527"/>
                  </a:lnTo>
                  <a:lnTo>
                    <a:pt x="166" y="525"/>
                  </a:lnTo>
                  <a:lnTo>
                    <a:pt x="166" y="524"/>
                  </a:lnTo>
                  <a:lnTo>
                    <a:pt x="167" y="522"/>
                  </a:lnTo>
                  <a:lnTo>
                    <a:pt x="167" y="521"/>
                  </a:lnTo>
                  <a:lnTo>
                    <a:pt x="167" y="519"/>
                  </a:lnTo>
                  <a:lnTo>
                    <a:pt x="166" y="516"/>
                  </a:lnTo>
                  <a:lnTo>
                    <a:pt x="166" y="513"/>
                  </a:lnTo>
                  <a:lnTo>
                    <a:pt x="166" y="512"/>
                  </a:lnTo>
                  <a:lnTo>
                    <a:pt x="167" y="506"/>
                  </a:lnTo>
                  <a:lnTo>
                    <a:pt x="167" y="504"/>
                  </a:lnTo>
                  <a:lnTo>
                    <a:pt x="168" y="502"/>
                  </a:lnTo>
                  <a:lnTo>
                    <a:pt x="169" y="498"/>
                  </a:lnTo>
                  <a:lnTo>
                    <a:pt x="170" y="495"/>
                  </a:lnTo>
                  <a:lnTo>
                    <a:pt x="171" y="493"/>
                  </a:lnTo>
                  <a:lnTo>
                    <a:pt x="171" y="492"/>
                  </a:lnTo>
                  <a:lnTo>
                    <a:pt x="172" y="491"/>
                  </a:lnTo>
                  <a:lnTo>
                    <a:pt x="173" y="490"/>
                  </a:lnTo>
                  <a:lnTo>
                    <a:pt x="173" y="490"/>
                  </a:lnTo>
                  <a:lnTo>
                    <a:pt x="176" y="488"/>
                  </a:lnTo>
                  <a:lnTo>
                    <a:pt x="177" y="487"/>
                  </a:lnTo>
                  <a:lnTo>
                    <a:pt x="177" y="486"/>
                  </a:lnTo>
                  <a:lnTo>
                    <a:pt x="177" y="485"/>
                  </a:lnTo>
                  <a:lnTo>
                    <a:pt x="178" y="484"/>
                  </a:lnTo>
                  <a:lnTo>
                    <a:pt x="178" y="483"/>
                  </a:lnTo>
                  <a:lnTo>
                    <a:pt x="178" y="482"/>
                  </a:lnTo>
                  <a:lnTo>
                    <a:pt x="178" y="480"/>
                  </a:lnTo>
                  <a:lnTo>
                    <a:pt x="178" y="475"/>
                  </a:lnTo>
                  <a:lnTo>
                    <a:pt x="177" y="473"/>
                  </a:lnTo>
                  <a:lnTo>
                    <a:pt x="177" y="467"/>
                  </a:lnTo>
                  <a:lnTo>
                    <a:pt x="176" y="462"/>
                  </a:lnTo>
                  <a:lnTo>
                    <a:pt x="176" y="460"/>
                  </a:lnTo>
                  <a:lnTo>
                    <a:pt x="176" y="453"/>
                  </a:lnTo>
                  <a:lnTo>
                    <a:pt x="176" y="452"/>
                  </a:lnTo>
                  <a:lnTo>
                    <a:pt x="176" y="451"/>
                  </a:lnTo>
                  <a:lnTo>
                    <a:pt x="175" y="451"/>
                  </a:lnTo>
                  <a:lnTo>
                    <a:pt x="175" y="450"/>
                  </a:lnTo>
                  <a:lnTo>
                    <a:pt x="174" y="450"/>
                  </a:lnTo>
                  <a:lnTo>
                    <a:pt x="173" y="449"/>
                  </a:lnTo>
                  <a:lnTo>
                    <a:pt x="164" y="444"/>
                  </a:lnTo>
                  <a:lnTo>
                    <a:pt x="161" y="443"/>
                  </a:lnTo>
                  <a:lnTo>
                    <a:pt x="159" y="442"/>
                  </a:lnTo>
                  <a:lnTo>
                    <a:pt x="156" y="441"/>
                  </a:lnTo>
                  <a:lnTo>
                    <a:pt x="152" y="440"/>
                  </a:lnTo>
                  <a:lnTo>
                    <a:pt x="148" y="439"/>
                  </a:lnTo>
                  <a:lnTo>
                    <a:pt x="147" y="439"/>
                  </a:lnTo>
                  <a:lnTo>
                    <a:pt x="147" y="438"/>
                  </a:lnTo>
                  <a:lnTo>
                    <a:pt x="146" y="438"/>
                  </a:lnTo>
                  <a:lnTo>
                    <a:pt x="146" y="438"/>
                  </a:lnTo>
                  <a:lnTo>
                    <a:pt x="146" y="437"/>
                  </a:lnTo>
                  <a:lnTo>
                    <a:pt x="145" y="437"/>
                  </a:lnTo>
                  <a:lnTo>
                    <a:pt x="145" y="436"/>
                  </a:lnTo>
                  <a:lnTo>
                    <a:pt x="144" y="432"/>
                  </a:lnTo>
                  <a:lnTo>
                    <a:pt x="144" y="431"/>
                  </a:lnTo>
                  <a:lnTo>
                    <a:pt x="144" y="430"/>
                  </a:lnTo>
                  <a:lnTo>
                    <a:pt x="144" y="429"/>
                  </a:lnTo>
                  <a:lnTo>
                    <a:pt x="143" y="429"/>
                  </a:lnTo>
                  <a:lnTo>
                    <a:pt x="143" y="428"/>
                  </a:lnTo>
                  <a:lnTo>
                    <a:pt x="142" y="427"/>
                  </a:lnTo>
                  <a:lnTo>
                    <a:pt x="141" y="427"/>
                  </a:lnTo>
                  <a:lnTo>
                    <a:pt x="140" y="426"/>
                  </a:lnTo>
                  <a:lnTo>
                    <a:pt x="139" y="425"/>
                  </a:lnTo>
                  <a:lnTo>
                    <a:pt x="137" y="425"/>
                  </a:lnTo>
                  <a:lnTo>
                    <a:pt x="136" y="424"/>
                  </a:lnTo>
                  <a:lnTo>
                    <a:pt x="135" y="424"/>
                  </a:lnTo>
                  <a:lnTo>
                    <a:pt x="130" y="423"/>
                  </a:lnTo>
                  <a:lnTo>
                    <a:pt x="129" y="423"/>
                  </a:lnTo>
                  <a:lnTo>
                    <a:pt x="127" y="422"/>
                  </a:lnTo>
                  <a:lnTo>
                    <a:pt x="126" y="422"/>
                  </a:lnTo>
                  <a:lnTo>
                    <a:pt x="125" y="421"/>
                  </a:lnTo>
                  <a:lnTo>
                    <a:pt x="121" y="417"/>
                  </a:lnTo>
                  <a:lnTo>
                    <a:pt x="118" y="414"/>
                  </a:lnTo>
                  <a:lnTo>
                    <a:pt x="117" y="413"/>
                  </a:lnTo>
                  <a:lnTo>
                    <a:pt x="115" y="411"/>
                  </a:lnTo>
                  <a:lnTo>
                    <a:pt x="111" y="407"/>
                  </a:lnTo>
                  <a:lnTo>
                    <a:pt x="110" y="405"/>
                  </a:lnTo>
                  <a:lnTo>
                    <a:pt x="109" y="404"/>
                  </a:lnTo>
                  <a:lnTo>
                    <a:pt x="108" y="404"/>
                  </a:lnTo>
                  <a:lnTo>
                    <a:pt x="107" y="403"/>
                  </a:lnTo>
                  <a:lnTo>
                    <a:pt x="106" y="402"/>
                  </a:lnTo>
                  <a:lnTo>
                    <a:pt x="105" y="402"/>
                  </a:lnTo>
                  <a:lnTo>
                    <a:pt x="103" y="402"/>
                  </a:lnTo>
                  <a:lnTo>
                    <a:pt x="102" y="401"/>
                  </a:lnTo>
                  <a:lnTo>
                    <a:pt x="100" y="401"/>
                  </a:lnTo>
                  <a:lnTo>
                    <a:pt x="99" y="402"/>
                  </a:lnTo>
                  <a:lnTo>
                    <a:pt x="97" y="402"/>
                  </a:lnTo>
                  <a:lnTo>
                    <a:pt x="92" y="403"/>
                  </a:lnTo>
                  <a:lnTo>
                    <a:pt x="91" y="403"/>
                  </a:lnTo>
                  <a:lnTo>
                    <a:pt x="89" y="404"/>
                  </a:lnTo>
                  <a:lnTo>
                    <a:pt x="87" y="404"/>
                  </a:lnTo>
                  <a:lnTo>
                    <a:pt x="86" y="404"/>
                  </a:lnTo>
                  <a:lnTo>
                    <a:pt x="84" y="404"/>
                  </a:lnTo>
                  <a:lnTo>
                    <a:pt x="82" y="404"/>
                  </a:lnTo>
                  <a:lnTo>
                    <a:pt x="80" y="404"/>
                  </a:lnTo>
                  <a:lnTo>
                    <a:pt x="78" y="404"/>
                  </a:lnTo>
                  <a:lnTo>
                    <a:pt x="76" y="403"/>
                  </a:lnTo>
                  <a:lnTo>
                    <a:pt x="75" y="403"/>
                  </a:lnTo>
                  <a:lnTo>
                    <a:pt x="73" y="402"/>
                  </a:lnTo>
                  <a:lnTo>
                    <a:pt x="72" y="402"/>
                  </a:lnTo>
                  <a:lnTo>
                    <a:pt x="70" y="401"/>
                  </a:lnTo>
                  <a:lnTo>
                    <a:pt x="69" y="400"/>
                  </a:lnTo>
                  <a:lnTo>
                    <a:pt x="67" y="399"/>
                  </a:lnTo>
                  <a:lnTo>
                    <a:pt x="62" y="395"/>
                  </a:lnTo>
                  <a:lnTo>
                    <a:pt x="60" y="394"/>
                  </a:lnTo>
                  <a:lnTo>
                    <a:pt x="57" y="392"/>
                  </a:lnTo>
                  <a:lnTo>
                    <a:pt x="52" y="390"/>
                  </a:lnTo>
                  <a:lnTo>
                    <a:pt x="51" y="389"/>
                  </a:lnTo>
                  <a:lnTo>
                    <a:pt x="50" y="388"/>
                  </a:lnTo>
                  <a:lnTo>
                    <a:pt x="49" y="387"/>
                  </a:lnTo>
                  <a:lnTo>
                    <a:pt x="47" y="386"/>
                  </a:lnTo>
                  <a:lnTo>
                    <a:pt x="47" y="385"/>
                  </a:lnTo>
                  <a:lnTo>
                    <a:pt x="47" y="385"/>
                  </a:lnTo>
                  <a:lnTo>
                    <a:pt x="46" y="384"/>
                  </a:lnTo>
                  <a:lnTo>
                    <a:pt x="46" y="384"/>
                  </a:lnTo>
                  <a:lnTo>
                    <a:pt x="46" y="384"/>
                  </a:lnTo>
                  <a:lnTo>
                    <a:pt x="46" y="383"/>
                  </a:lnTo>
                  <a:lnTo>
                    <a:pt x="46" y="383"/>
                  </a:lnTo>
                  <a:lnTo>
                    <a:pt x="46" y="382"/>
                  </a:lnTo>
                  <a:lnTo>
                    <a:pt x="47" y="382"/>
                  </a:lnTo>
                  <a:lnTo>
                    <a:pt x="47" y="381"/>
                  </a:lnTo>
                  <a:lnTo>
                    <a:pt x="48" y="381"/>
                  </a:lnTo>
                  <a:lnTo>
                    <a:pt x="49" y="380"/>
                  </a:lnTo>
                  <a:lnTo>
                    <a:pt x="52" y="379"/>
                  </a:lnTo>
                  <a:lnTo>
                    <a:pt x="52" y="379"/>
                  </a:lnTo>
                  <a:lnTo>
                    <a:pt x="52" y="378"/>
                  </a:lnTo>
                  <a:lnTo>
                    <a:pt x="52" y="378"/>
                  </a:lnTo>
                  <a:lnTo>
                    <a:pt x="52" y="378"/>
                  </a:lnTo>
                  <a:lnTo>
                    <a:pt x="52" y="377"/>
                  </a:lnTo>
                  <a:lnTo>
                    <a:pt x="51" y="377"/>
                  </a:lnTo>
                  <a:lnTo>
                    <a:pt x="50" y="376"/>
                  </a:lnTo>
                  <a:lnTo>
                    <a:pt x="48" y="375"/>
                  </a:lnTo>
                  <a:lnTo>
                    <a:pt x="47" y="375"/>
                  </a:lnTo>
                  <a:lnTo>
                    <a:pt x="46" y="375"/>
                  </a:lnTo>
                  <a:lnTo>
                    <a:pt x="45" y="374"/>
                  </a:lnTo>
                  <a:lnTo>
                    <a:pt x="44" y="374"/>
                  </a:lnTo>
                  <a:lnTo>
                    <a:pt x="42" y="374"/>
                  </a:lnTo>
                  <a:lnTo>
                    <a:pt x="38" y="375"/>
                  </a:lnTo>
                  <a:lnTo>
                    <a:pt x="37" y="375"/>
                  </a:lnTo>
                  <a:lnTo>
                    <a:pt x="36" y="375"/>
                  </a:lnTo>
                  <a:lnTo>
                    <a:pt x="34" y="375"/>
                  </a:lnTo>
                  <a:lnTo>
                    <a:pt x="31" y="374"/>
                  </a:lnTo>
                  <a:lnTo>
                    <a:pt x="28" y="374"/>
                  </a:lnTo>
                  <a:lnTo>
                    <a:pt x="27" y="374"/>
                  </a:lnTo>
                  <a:lnTo>
                    <a:pt x="25" y="374"/>
                  </a:lnTo>
                  <a:lnTo>
                    <a:pt x="22" y="374"/>
                  </a:lnTo>
                  <a:lnTo>
                    <a:pt x="21" y="374"/>
                  </a:lnTo>
                  <a:lnTo>
                    <a:pt x="20" y="374"/>
                  </a:lnTo>
                  <a:lnTo>
                    <a:pt x="18" y="375"/>
                  </a:lnTo>
                  <a:lnTo>
                    <a:pt x="15" y="376"/>
                  </a:lnTo>
                  <a:lnTo>
                    <a:pt x="13" y="377"/>
                  </a:lnTo>
                  <a:lnTo>
                    <a:pt x="12" y="377"/>
                  </a:lnTo>
                  <a:lnTo>
                    <a:pt x="11" y="377"/>
                  </a:lnTo>
                  <a:lnTo>
                    <a:pt x="10" y="378"/>
                  </a:lnTo>
                  <a:lnTo>
                    <a:pt x="9" y="377"/>
                  </a:lnTo>
                  <a:lnTo>
                    <a:pt x="8" y="377"/>
                  </a:lnTo>
                  <a:lnTo>
                    <a:pt x="4" y="376"/>
                  </a:lnTo>
                  <a:lnTo>
                    <a:pt x="3" y="376"/>
                  </a:lnTo>
                  <a:lnTo>
                    <a:pt x="2" y="376"/>
                  </a:lnTo>
                  <a:lnTo>
                    <a:pt x="2" y="375"/>
                  </a:lnTo>
                  <a:lnTo>
                    <a:pt x="1" y="375"/>
                  </a:lnTo>
                  <a:lnTo>
                    <a:pt x="1" y="375"/>
                  </a:lnTo>
                  <a:lnTo>
                    <a:pt x="0" y="374"/>
                  </a:lnTo>
                  <a:lnTo>
                    <a:pt x="0" y="373"/>
                  </a:lnTo>
                  <a:lnTo>
                    <a:pt x="0" y="373"/>
                  </a:lnTo>
                  <a:lnTo>
                    <a:pt x="0" y="372"/>
                  </a:lnTo>
                  <a:lnTo>
                    <a:pt x="0" y="371"/>
                  </a:lnTo>
                  <a:lnTo>
                    <a:pt x="1" y="370"/>
                  </a:lnTo>
                  <a:lnTo>
                    <a:pt x="1" y="369"/>
                  </a:lnTo>
                  <a:lnTo>
                    <a:pt x="2" y="368"/>
                  </a:lnTo>
                  <a:lnTo>
                    <a:pt x="3" y="364"/>
                  </a:lnTo>
                  <a:lnTo>
                    <a:pt x="4" y="363"/>
                  </a:lnTo>
                  <a:lnTo>
                    <a:pt x="6" y="361"/>
                  </a:lnTo>
                  <a:lnTo>
                    <a:pt x="8" y="358"/>
                  </a:lnTo>
                  <a:lnTo>
                    <a:pt x="8" y="357"/>
                  </a:lnTo>
                  <a:lnTo>
                    <a:pt x="9" y="356"/>
                  </a:lnTo>
                  <a:lnTo>
                    <a:pt x="9" y="355"/>
                  </a:lnTo>
                  <a:lnTo>
                    <a:pt x="9" y="355"/>
                  </a:lnTo>
                  <a:lnTo>
                    <a:pt x="9" y="354"/>
                  </a:lnTo>
                  <a:lnTo>
                    <a:pt x="9" y="352"/>
                  </a:lnTo>
                  <a:lnTo>
                    <a:pt x="9" y="351"/>
                  </a:lnTo>
                  <a:lnTo>
                    <a:pt x="8" y="350"/>
                  </a:lnTo>
                  <a:lnTo>
                    <a:pt x="8" y="349"/>
                  </a:lnTo>
                  <a:lnTo>
                    <a:pt x="7" y="347"/>
                  </a:lnTo>
                  <a:lnTo>
                    <a:pt x="6" y="345"/>
                  </a:lnTo>
                  <a:lnTo>
                    <a:pt x="5" y="344"/>
                  </a:lnTo>
                  <a:lnTo>
                    <a:pt x="3" y="342"/>
                  </a:lnTo>
                  <a:lnTo>
                    <a:pt x="3" y="341"/>
                  </a:lnTo>
                  <a:lnTo>
                    <a:pt x="3" y="340"/>
                  </a:lnTo>
                  <a:lnTo>
                    <a:pt x="2" y="340"/>
                  </a:lnTo>
                  <a:lnTo>
                    <a:pt x="3" y="339"/>
                  </a:lnTo>
                  <a:lnTo>
                    <a:pt x="3" y="338"/>
                  </a:lnTo>
                  <a:lnTo>
                    <a:pt x="4" y="337"/>
                  </a:lnTo>
                  <a:lnTo>
                    <a:pt x="4" y="336"/>
                  </a:lnTo>
                  <a:lnTo>
                    <a:pt x="6" y="335"/>
                  </a:lnTo>
                  <a:lnTo>
                    <a:pt x="8" y="333"/>
                  </a:lnTo>
                  <a:lnTo>
                    <a:pt x="9" y="332"/>
                  </a:lnTo>
                  <a:lnTo>
                    <a:pt x="11" y="331"/>
                  </a:lnTo>
                  <a:lnTo>
                    <a:pt x="12" y="330"/>
                  </a:lnTo>
                  <a:lnTo>
                    <a:pt x="13" y="330"/>
                  </a:lnTo>
                  <a:lnTo>
                    <a:pt x="14" y="330"/>
                  </a:lnTo>
                  <a:lnTo>
                    <a:pt x="15" y="329"/>
                  </a:lnTo>
                  <a:lnTo>
                    <a:pt x="17" y="329"/>
                  </a:lnTo>
                  <a:lnTo>
                    <a:pt x="20" y="329"/>
                  </a:lnTo>
                  <a:lnTo>
                    <a:pt x="21" y="329"/>
                  </a:lnTo>
                  <a:lnTo>
                    <a:pt x="22" y="328"/>
                  </a:lnTo>
                  <a:lnTo>
                    <a:pt x="23" y="328"/>
                  </a:lnTo>
                  <a:lnTo>
                    <a:pt x="24" y="328"/>
                  </a:lnTo>
                  <a:lnTo>
                    <a:pt x="24" y="327"/>
                  </a:lnTo>
                  <a:lnTo>
                    <a:pt x="25" y="327"/>
                  </a:lnTo>
                  <a:lnTo>
                    <a:pt x="25" y="326"/>
                  </a:lnTo>
                  <a:lnTo>
                    <a:pt x="27" y="324"/>
                  </a:lnTo>
                  <a:lnTo>
                    <a:pt x="28" y="323"/>
                  </a:lnTo>
                  <a:lnTo>
                    <a:pt x="28" y="322"/>
                  </a:lnTo>
                  <a:lnTo>
                    <a:pt x="30" y="318"/>
                  </a:lnTo>
                  <a:lnTo>
                    <a:pt x="30" y="317"/>
                  </a:lnTo>
                  <a:lnTo>
                    <a:pt x="31" y="317"/>
                  </a:lnTo>
                  <a:lnTo>
                    <a:pt x="31" y="316"/>
                  </a:lnTo>
                  <a:lnTo>
                    <a:pt x="32" y="316"/>
                  </a:lnTo>
                  <a:lnTo>
                    <a:pt x="34" y="315"/>
                  </a:lnTo>
                  <a:lnTo>
                    <a:pt x="35" y="314"/>
                  </a:lnTo>
                  <a:lnTo>
                    <a:pt x="35" y="314"/>
                  </a:lnTo>
                  <a:lnTo>
                    <a:pt x="36" y="313"/>
                  </a:lnTo>
                  <a:lnTo>
                    <a:pt x="36" y="313"/>
                  </a:lnTo>
                  <a:lnTo>
                    <a:pt x="36" y="313"/>
                  </a:lnTo>
                  <a:lnTo>
                    <a:pt x="36" y="312"/>
                  </a:lnTo>
                  <a:lnTo>
                    <a:pt x="37" y="310"/>
                  </a:lnTo>
                  <a:lnTo>
                    <a:pt x="37" y="309"/>
                  </a:lnTo>
                  <a:lnTo>
                    <a:pt x="37" y="307"/>
                  </a:lnTo>
                  <a:lnTo>
                    <a:pt x="37" y="306"/>
                  </a:lnTo>
                  <a:lnTo>
                    <a:pt x="37" y="305"/>
                  </a:lnTo>
                  <a:lnTo>
                    <a:pt x="38" y="303"/>
                  </a:lnTo>
                  <a:lnTo>
                    <a:pt x="38" y="302"/>
                  </a:lnTo>
                  <a:lnTo>
                    <a:pt x="38" y="300"/>
                  </a:lnTo>
                  <a:lnTo>
                    <a:pt x="39" y="297"/>
                  </a:lnTo>
                  <a:lnTo>
                    <a:pt x="39" y="296"/>
                  </a:lnTo>
                  <a:lnTo>
                    <a:pt x="39" y="294"/>
                  </a:lnTo>
                  <a:lnTo>
                    <a:pt x="40" y="293"/>
                  </a:lnTo>
                  <a:lnTo>
                    <a:pt x="40" y="293"/>
                  </a:lnTo>
                  <a:lnTo>
                    <a:pt x="41" y="292"/>
                  </a:lnTo>
                  <a:lnTo>
                    <a:pt x="42" y="291"/>
                  </a:lnTo>
                  <a:lnTo>
                    <a:pt x="45" y="289"/>
                  </a:lnTo>
                  <a:lnTo>
                    <a:pt x="47" y="287"/>
                  </a:lnTo>
                  <a:lnTo>
                    <a:pt x="48" y="286"/>
                  </a:lnTo>
                  <a:lnTo>
                    <a:pt x="51" y="284"/>
                  </a:lnTo>
                  <a:lnTo>
                    <a:pt x="52" y="283"/>
                  </a:lnTo>
                  <a:lnTo>
                    <a:pt x="54" y="281"/>
                  </a:lnTo>
                  <a:lnTo>
                    <a:pt x="57" y="279"/>
                  </a:lnTo>
                  <a:lnTo>
                    <a:pt x="58" y="278"/>
                  </a:lnTo>
                  <a:lnTo>
                    <a:pt x="60" y="277"/>
                  </a:lnTo>
                  <a:lnTo>
                    <a:pt x="61" y="277"/>
                  </a:lnTo>
                  <a:lnTo>
                    <a:pt x="63" y="276"/>
                  </a:lnTo>
                  <a:lnTo>
                    <a:pt x="65" y="276"/>
                  </a:lnTo>
                  <a:lnTo>
                    <a:pt x="66" y="276"/>
                  </a:lnTo>
                  <a:lnTo>
                    <a:pt x="68" y="276"/>
                  </a:lnTo>
                  <a:lnTo>
                    <a:pt x="71" y="276"/>
                  </a:lnTo>
                  <a:lnTo>
                    <a:pt x="73" y="276"/>
                  </a:lnTo>
                  <a:lnTo>
                    <a:pt x="75" y="276"/>
                  </a:lnTo>
                  <a:lnTo>
                    <a:pt x="77" y="276"/>
                  </a:lnTo>
                  <a:lnTo>
                    <a:pt x="79" y="275"/>
                  </a:lnTo>
                  <a:lnTo>
                    <a:pt x="81" y="275"/>
                  </a:lnTo>
                  <a:lnTo>
                    <a:pt x="84" y="274"/>
                  </a:lnTo>
                  <a:lnTo>
                    <a:pt x="86" y="273"/>
                  </a:lnTo>
                  <a:lnTo>
                    <a:pt x="87" y="272"/>
                  </a:lnTo>
                  <a:lnTo>
                    <a:pt x="88" y="271"/>
                  </a:lnTo>
                  <a:lnTo>
                    <a:pt x="90" y="270"/>
                  </a:lnTo>
                  <a:lnTo>
                    <a:pt x="91" y="269"/>
                  </a:lnTo>
                  <a:lnTo>
                    <a:pt x="93" y="267"/>
                  </a:lnTo>
                  <a:lnTo>
                    <a:pt x="94" y="265"/>
                  </a:lnTo>
                  <a:lnTo>
                    <a:pt x="95" y="264"/>
                  </a:lnTo>
                  <a:lnTo>
                    <a:pt x="96" y="264"/>
                  </a:lnTo>
                  <a:lnTo>
                    <a:pt x="99" y="261"/>
                  </a:lnTo>
                  <a:lnTo>
                    <a:pt x="102" y="258"/>
                  </a:lnTo>
                  <a:lnTo>
                    <a:pt x="108" y="253"/>
                  </a:lnTo>
                  <a:lnTo>
                    <a:pt x="110" y="252"/>
                  </a:lnTo>
                  <a:lnTo>
                    <a:pt x="111" y="251"/>
                  </a:lnTo>
                  <a:lnTo>
                    <a:pt x="112" y="250"/>
                  </a:lnTo>
                  <a:lnTo>
                    <a:pt x="113" y="250"/>
                  </a:lnTo>
                  <a:lnTo>
                    <a:pt x="113" y="250"/>
                  </a:lnTo>
                  <a:lnTo>
                    <a:pt x="114" y="250"/>
                  </a:lnTo>
                  <a:lnTo>
                    <a:pt x="114" y="250"/>
                  </a:lnTo>
                  <a:lnTo>
                    <a:pt x="115" y="250"/>
                  </a:lnTo>
                  <a:lnTo>
                    <a:pt x="115" y="250"/>
                  </a:lnTo>
                  <a:lnTo>
                    <a:pt x="117" y="251"/>
                  </a:lnTo>
                  <a:lnTo>
                    <a:pt x="118" y="252"/>
                  </a:lnTo>
                  <a:lnTo>
                    <a:pt x="119" y="252"/>
                  </a:lnTo>
                  <a:lnTo>
                    <a:pt x="120" y="253"/>
                  </a:lnTo>
                  <a:lnTo>
                    <a:pt x="122" y="253"/>
                  </a:lnTo>
                  <a:lnTo>
                    <a:pt x="124" y="254"/>
                  </a:lnTo>
                  <a:lnTo>
                    <a:pt x="126" y="254"/>
                  </a:lnTo>
                  <a:lnTo>
                    <a:pt x="127" y="254"/>
                  </a:lnTo>
                  <a:lnTo>
                    <a:pt x="129" y="254"/>
                  </a:lnTo>
                  <a:lnTo>
                    <a:pt x="131" y="254"/>
                  </a:lnTo>
                  <a:lnTo>
                    <a:pt x="138" y="254"/>
                  </a:lnTo>
                  <a:lnTo>
                    <a:pt x="140" y="254"/>
                  </a:lnTo>
                  <a:lnTo>
                    <a:pt x="142" y="254"/>
                  </a:lnTo>
                  <a:lnTo>
                    <a:pt x="143" y="253"/>
                  </a:lnTo>
                  <a:lnTo>
                    <a:pt x="145" y="253"/>
                  </a:lnTo>
                  <a:lnTo>
                    <a:pt x="146" y="252"/>
                  </a:lnTo>
                  <a:lnTo>
                    <a:pt x="148" y="252"/>
                  </a:lnTo>
                  <a:lnTo>
                    <a:pt x="149" y="251"/>
                  </a:lnTo>
                  <a:lnTo>
                    <a:pt x="152" y="249"/>
                  </a:lnTo>
                  <a:lnTo>
                    <a:pt x="153" y="248"/>
                  </a:lnTo>
                  <a:lnTo>
                    <a:pt x="154" y="247"/>
                  </a:lnTo>
                  <a:lnTo>
                    <a:pt x="156" y="247"/>
                  </a:lnTo>
                  <a:lnTo>
                    <a:pt x="156" y="247"/>
                  </a:lnTo>
                  <a:lnTo>
                    <a:pt x="157" y="246"/>
                  </a:lnTo>
                  <a:lnTo>
                    <a:pt x="158" y="246"/>
                  </a:lnTo>
                  <a:lnTo>
                    <a:pt x="160" y="244"/>
                  </a:lnTo>
                  <a:lnTo>
                    <a:pt x="161" y="243"/>
                  </a:lnTo>
                  <a:lnTo>
                    <a:pt x="163" y="242"/>
                  </a:lnTo>
                  <a:lnTo>
                    <a:pt x="167" y="237"/>
                  </a:lnTo>
                  <a:lnTo>
                    <a:pt x="169" y="236"/>
                  </a:lnTo>
                  <a:lnTo>
                    <a:pt x="170" y="235"/>
                  </a:lnTo>
                  <a:lnTo>
                    <a:pt x="171" y="234"/>
                  </a:lnTo>
                  <a:lnTo>
                    <a:pt x="173" y="233"/>
                  </a:lnTo>
                  <a:lnTo>
                    <a:pt x="174" y="232"/>
                  </a:lnTo>
                  <a:lnTo>
                    <a:pt x="175" y="232"/>
                  </a:lnTo>
                  <a:lnTo>
                    <a:pt x="176" y="232"/>
                  </a:lnTo>
                  <a:lnTo>
                    <a:pt x="177" y="232"/>
                  </a:lnTo>
                  <a:lnTo>
                    <a:pt x="179" y="233"/>
                  </a:lnTo>
                  <a:lnTo>
                    <a:pt x="180" y="234"/>
                  </a:lnTo>
                  <a:lnTo>
                    <a:pt x="181" y="234"/>
                  </a:lnTo>
                  <a:lnTo>
                    <a:pt x="182" y="235"/>
                  </a:lnTo>
                  <a:lnTo>
                    <a:pt x="185" y="238"/>
                  </a:lnTo>
                  <a:lnTo>
                    <a:pt x="186" y="239"/>
                  </a:lnTo>
                  <a:lnTo>
                    <a:pt x="187" y="240"/>
                  </a:lnTo>
                  <a:lnTo>
                    <a:pt x="188" y="240"/>
                  </a:lnTo>
                  <a:lnTo>
                    <a:pt x="188" y="240"/>
                  </a:lnTo>
                  <a:lnTo>
                    <a:pt x="189" y="240"/>
                  </a:lnTo>
                  <a:lnTo>
                    <a:pt x="190" y="241"/>
                  </a:lnTo>
                  <a:lnTo>
                    <a:pt x="190" y="241"/>
                  </a:lnTo>
                  <a:lnTo>
                    <a:pt x="192" y="240"/>
                  </a:lnTo>
                  <a:lnTo>
                    <a:pt x="192" y="240"/>
                  </a:lnTo>
                  <a:lnTo>
                    <a:pt x="193" y="240"/>
                  </a:lnTo>
                  <a:lnTo>
                    <a:pt x="194" y="239"/>
                  </a:lnTo>
                  <a:lnTo>
                    <a:pt x="194" y="239"/>
                  </a:lnTo>
                  <a:lnTo>
                    <a:pt x="196" y="238"/>
                  </a:lnTo>
                  <a:lnTo>
                    <a:pt x="197" y="236"/>
                  </a:lnTo>
                  <a:lnTo>
                    <a:pt x="200" y="233"/>
                  </a:lnTo>
                  <a:lnTo>
                    <a:pt x="202" y="230"/>
                  </a:lnTo>
                  <a:lnTo>
                    <a:pt x="203" y="230"/>
                  </a:lnTo>
                  <a:lnTo>
                    <a:pt x="204" y="229"/>
                  </a:lnTo>
                  <a:lnTo>
                    <a:pt x="206" y="227"/>
                  </a:lnTo>
                  <a:lnTo>
                    <a:pt x="207" y="227"/>
                  </a:lnTo>
                  <a:lnTo>
                    <a:pt x="208" y="226"/>
                  </a:lnTo>
                  <a:lnTo>
                    <a:pt x="209" y="225"/>
                  </a:lnTo>
                  <a:lnTo>
                    <a:pt x="211" y="225"/>
                  </a:lnTo>
                  <a:lnTo>
                    <a:pt x="213" y="224"/>
                  </a:lnTo>
                  <a:lnTo>
                    <a:pt x="214" y="224"/>
                  </a:lnTo>
                  <a:lnTo>
                    <a:pt x="219" y="222"/>
                  </a:lnTo>
                  <a:lnTo>
                    <a:pt x="220" y="222"/>
                  </a:lnTo>
                  <a:lnTo>
                    <a:pt x="221" y="221"/>
                  </a:lnTo>
                  <a:lnTo>
                    <a:pt x="223" y="221"/>
                  </a:lnTo>
                  <a:lnTo>
                    <a:pt x="225" y="219"/>
                  </a:lnTo>
                  <a:lnTo>
                    <a:pt x="227" y="218"/>
                  </a:lnTo>
                  <a:lnTo>
                    <a:pt x="228" y="218"/>
                  </a:lnTo>
                  <a:lnTo>
                    <a:pt x="229" y="216"/>
                  </a:lnTo>
                  <a:lnTo>
                    <a:pt x="231" y="214"/>
                  </a:lnTo>
                  <a:lnTo>
                    <a:pt x="232" y="213"/>
                  </a:lnTo>
                  <a:lnTo>
                    <a:pt x="233" y="212"/>
                  </a:lnTo>
                  <a:lnTo>
                    <a:pt x="234" y="211"/>
                  </a:lnTo>
                  <a:lnTo>
                    <a:pt x="235" y="209"/>
                  </a:lnTo>
                  <a:lnTo>
                    <a:pt x="235" y="208"/>
                  </a:lnTo>
                  <a:lnTo>
                    <a:pt x="236" y="206"/>
                  </a:lnTo>
                  <a:lnTo>
                    <a:pt x="236" y="206"/>
                  </a:lnTo>
                  <a:lnTo>
                    <a:pt x="236" y="205"/>
                  </a:lnTo>
                  <a:lnTo>
                    <a:pt x="237" y="204"/>
                  </a:lnTo>
                  <a:lnTo>
                    <a:pt x="238" y="204"/>
                  </a:lnTo>
                  <a:lnTo>
                    <a:pt x="239" y="204"/>
                  </a:lnTo>
                  <a:lnTo>
                    <a:pt x="241" y="204"/>
                  </a:lnTo>
                  <a:lnTo>
                    <a:pt x="243" y="204"/>
                  </a:lnTo>
                  <a:lnTo>
                    <a:pt x="245" y="203"/>
                  </a:lnTo>
                  <a:lnTo>
                    <a:pt x="246" y="203"/>
                  </a:lnTo>
                  <a:lnTo>
                    <a:pt x="247" y="203"/>
                  </a:lnTo>
                  <a:lnTo>
                    <a:pt x="247" y="202"/>
                  </a:lnTo>
                  <a:lnTo>
                    <a:pt x="248" y="202"/>
                  </a:lnTo>
                  <a:lnTo>
                    <a:pt x="248" y="201"/>
                  </a:lnTo>
                  <a:lnTo>
                    <a:pt x="249" y="201"/>
                  </a:lnTo>
                  <a:lnTo>
                    <a:pt x="249" y="200"/>
                  </a:lnTo>
                  <a:lnTo>
                    <a:pt x="249" y="199"/>
                  </a:lnTo>
                  <a:lnTo>
                    <a:pt x="249" y="197"/>
                  </a:lnTo>
                  <a:lnTo>
                    <a:pt x="249" y="195"/>
                  </a:lnTo>
                  <a:lnTo>
                    <a:pt x="249" y="194"/>
                  </a:lnTo>
                  <a:lnTo>
                    <a:pt x="249" y="191"/>
                  </a:lnTo>
                  <a:lnTo>
                    <a:pt x="249" y="189"/>
                  </a:lnTo>
                  <a:lnTo>
                    <a:pt x="249" y="188"/>
                  </a:lnTo>
                  <a:lnTo>
                    <a:pt x="249" y="187"/>
                  </a:lnTo>
                  <a:lnTo>
                    <a:pt x="250" y="186"/>
                  </a:lnTo>
                  <a:lnTo>
                    <a:pt x="250" y="186"/>
                  </a:lnTo>
                  <a:lnTo>
                    <a:pt x="250" y="185"/>
                  </a:lnTo>
                  <a:lnTo>
                    <a:pt x="251" y="183"/>
                  </a:lnTo>
                  <a:lnTo>
                    <a:pt x="252" y="182"/>
                  </a:lnTo>
                  <a:lnTo>
                    <a:pt x="253" y="181"/>
                  </a:lnTo>
                  <a:lnTo>
                    <a:pt x="254" y="180"/>
                  </a:lnTo>
                  <a:lnTo>
                    <a:pt x="255" y="180"/>
                  </a:lnTo>
                  <a:lnTo>
                    <a:pt x="256" y="179"/>
                  </a:lnTo>
                  <a:lnTo>
                    <a:pt x="258" y="178"/>
                  </a:lnTo>
                  <a:lnTo>
                    <a:pt x="259" y="178"/>
                  </a:lnTo>
                  <a:lnTo>
                    <a:pt x="260" y="178"/>
                  </a:lnTo>
                  <a:lnTo>
                    <a:pt x="261" y="177"/>
                  </a:lnTo>
                  <a:lnTo>
                    <a:pt x="262" y="177"/>
                  </a:lnTo>
                  <a:lnTo>
                    <a:pt x="264" y="177"/>
                  </a:lnTo>
                  <a:lnTo>
                    <a:pt x="271" y="178"/>
                  </a:lnTo>
                  <a:lnTo>
                    <a:pt x="273" y="178"/>
                  </a:lnTo>
                  <a:lnTo>
                    <a:pt x="276" y="179"/>
                  </a:lnTo>
                  <a:lnTo>
                    <a:pt x="281" y="180"/>
                  </a:lnTo>
                  <a:lnTo>
                    <a:pt x="287" y="182"/>
                  </a:lnTo>
                  <a:lnTo>
                    <a:pt x="291" y="183"/>
                  </a:lnTo>
                  <a:lnTo>
                    <a:pt x="293" y="183"/>
                  </a:lnTo>
                  <a:lnTo>
                    <a:pt x="296" y="184"/>
                  </a:lnTo>
                  <a:lnTo>
                    <a:pt x="305" y="185"/>
                  </a:lnTo>
                  <a:lnTo>
                    <a:pt x="308" y="185"/>
                  </a:lnTo>
                  <a:lnTo>
                    <a:pt x="312" y="185"/>
                  </a:lnTo>
                  <a:lnTo>
                    <a:pt x="315" y="185"/>
                  </a:lnTo>
                  <a:lnTo>
                    <a:pt x="318" y="185"/>
                  </a:lnTo>
                  <a:lnTo>
                    <a:pt x="321" y="185"/>
                  </a:lnTo>
                  <a:lnTo>
                    <a:pt x="324" y="184"/>
                  </a:lnTo>
                  <a:lnTo>
                    <a:pt x="327" y="183"/>
                  </a:lnTo>
                  <a:lnTo>
                    <a:pt x="329" y="183"/>
                  </a:lnTo>
                  <a:lnTo>
                    <a:pt x="331" y="182"/>
                  </a:lnTo>
                  <a:lnTo>
                    <a:pt x="332" y="181"/>
                  </a:lnTo>
                  <a:lnTo>
                    <a:pt x="333" y="181"/>
                  </a:lnTo>
                  <a:lnTo>
                    <a:pt x="334" y="181"/>
                  </a:lnTo>
                  <a:lnTo>
                    <a:pt x="335" y="181"/>
                  </a:lnTo>
                  <a:lnTo>
                    <a:pt x="336" y="181"/>
                  </a:lnTo>
                  <a:lnTo>
                    <a:pt x="340" y="182"/>
                  </a:lnTo>
                  <a:lnTo>
                    <a:pt x="342" y="183"/>
                  </a:lnTo>
                  <a:lnTo>
                    <a:pt x="347" y="183"/>
                  </a:lnTo>
                  <a:lnTo>
                    <a:pt x="352" y="184"/>
                  </a:lnTo>
                  <a:lnTo>
                    <a:pt x="354" y="185"/>
                  </a:lnTo>
                  <a:lnTo>
                    <a:pt x="356" y="185"/>
                  </a:lnTo>
                  <a:lnTo>
                    <a:pt x="357" y="185"/>
                  </a:lnTo>
                  <a:lnTo>
                    <a:pt x="358" y="185"/>
                  </a:lnTo>
                  <a:lnTo>
                    <a:pt x="359" y="185"/>
                  </a:lnTo>
                  <a:lnTo>
                    <a:pt x="360" y="184"/>
                  </a:lnTo>
                  <a:lnTo>
                    <a:pt x="360" y="184"/>
                  </a:lnTo>
                  <a:lnTo>
                    <a:pt x="362" y="183"/>
                  </a:lnTo>
                  <a:lnTo>
                    <a:pt x="363" y="182"/>
                  </a:lnTo>
                  <a:lnTo>
                    <a:pt x="364" y="181"/>
                  </a:lnTo>
                  <a:lnTo>
                    <a:pt x="367" y="178"/>
                  </a:lnTo>
                  <a:lnTo>
                    <a:pt x="368" y="177"/>
                  </a:lnTo>
                  <a:lnTo>
                    <a:pt x="369" y="176"/>
                  </a:lnTo>
                  <a:lnTo>
                    <a:pt x="370" y="176"/>
                  </a:lnTo>
                  <a:lnTo>
                    <a:pt x="371" y="175"/>
                  </a:lnTo>
                  <a:lnTo>
                    <a:pt x="372" y="175"/>
                  </a:lnTo>
                  <a:lnTo>
                    <a:pt x="374" y="175"/>
                  </a:lnTo>
                  <a:lnTo>
                    <a:pt x="383" y="173"/>
                  </a:lnTo>
                  <a:lnTo>
                    <a:pt x="386" y="173"/>
                  </a:lnTo>
                  <a:lnTo>
                    <a:pt x="392" y="172"/>
                  </a:lnTo>
                  <a:lnTo>
                    <a:pt x="394" y="172"/>
                  </a:lnTo>
                  <a:lnTo>
                    <a:pt x="395" y="172"/>
                  </a:lnTo>
                  <a:lnTo>
                    <a:pt x="397" y="173"/>
                  </a:lnTo>
                  <a:lnTo>
                    <a:pt x="401" y="173"/>
                  </a:lnTo>
                  <a:lnTo>
                    <a:pt x="402" y="174"/>
                  </a:lnTo>
                  <a:lnTo>
                    <a:pt x="403" y="174"/>
                  </a:lnTo>
                  <a:lnTo>
                    <a:pt x="404" y="173"/>
                  </a:lnTo>
                  <a:lnTo>
                    <a:pt x="405" y="173"/>
                  </a:lnTo>
                  <a:lnTo>
                    <a:pt x="406" y="173"/>
                  </a:lnTo>
                  <a:lnTo>
                    <a:pt x="407" y="172"/>
                  </a:lnTo>
                  <a:lnTo>
                    <a:pt x="407" y="172"/>
                  </a:lnTo>
                  <a:lnTo>
                    <a:pt x="408" y="171"/>
                  </a:lnTo>
                  <a:lnTo>
                    <a:pt x="408" y="171"/>
                  </a:lnTo>
                  <a:lnTo>
                    <a:pt x="409" y="169"/>
                  </a:lnTo>
                  <a:lnTo>
                    <a:pt x="410" y="168"/>
                  </a:lnTo>
                  <a:lnTo>
                    <a:pt x="410" y="167"/>
                  </a:lnTo>
                  <a:lnTo>
                    <a:pt x="410" y="166"/>
                  </a:lnTo>
                  <a:lnTo>
                    <a:pt x="411" y="160"/>
                  </a:lnTo>
                  <a:lnTo>
                    <a:pt x="412" y="156"/>
                  </a:lnTo>
                  <a:lnTo>
                    <a:pt x="412" y="155"/>
                  </a:lnTo>
                  <a:lnTo>
                    <a:pt x="412" y="153"/>
                  </a:lnTo>
                  <a:lnTo>
                    <a:pt x="412" y="152"/>
                  </a:lnTo>
                  <a:lnTo>
                    <a:pt x="412" y="150"/>
                  </a:lnTo>
                  <a:lnTo>
                    <a:pt x="412" y="148"/>
                  </a:lnTo>
                  <a:lnTo>
                    <a:pt x="412" y="147"/>
                  </a:lnTo>
                  <a:lnTo>
                    <a:pt x="412" y="145"/>
                  </a:lnTo>
                  <a:lnTo>
                    <a:pt x="411" y="141"/>
                  </a:lnTo>
                  <a:lnTo>
                    <a:pt x="410" y="140"/>
                  </a:lnTo>
                  <a:lnTo>
                    <a:pt x="410" y="139"/>
                  </a:lnTo>
                  <a:lnTo>
                    <a:pt x="410" y="137"/>
                  </a:lnTo>
                  <a:lnTo>
                    <a:pt x="410" y="135"/>
                  </a:lnTo>
                  <a:lnTo>
                    <a:pt x="410" y="134"/>
                  </a:lnTo>
                  <a:lnTo>
                    <a:pt x="410" y="133"/>
                  </a:lnTo>
                  <a:lnTo>
                    <a:pt x="410" y="130"/>
                  </a:lnTo>
                  <a:lnTo>
                    <a:pt x="410" y="126"/>
                  </a:lnTo>
                  <a:lnTo>
                    <a:pt x="410" y="125"/>
                  </a:lnTo>
                  <a:lnTo>
                    <a:pt x="410" y="125"/>
                  </a:lnTo>
                  <a:lnTo>
                    <a:pt x="410" y="124"/>
                  </a:lnTo>
                  <a:lnTo>
                    <a:pt x="410" y="124"/>
                  </a:lnTo>
                  <a:lnTo>
                    <a:pt x="411" y="124"/>
                  </a:lnTo>
                  <a:lnTo>
                    <a:pt x="412" y="123"/>
                  </a:lnTo>
                  <a:lnTo>
                    <a:pt x="412" y="123"/>
                  </a:lnTo>
                  <a:lnTo>
                    <a:pt x="413" y="123"/>
                  </a:lnTo>
                  <a:lnTo>
                    <a:pt x="414" y="123"/>
                  </a:lnTo>
                  <a:lnTo>
                    <a:pt x="414" y="123"/>
                  </a:lnTo>
                  <a:lnTo>
                    <a:pt x="415" y="123"/>
                  </a:lnTo>
                  <a:lnTo>
                    <a:pt x="416" y="123"/>
                  </a:lnTo>
                  <a:lnTo>
                    <a:pt x="421" y="125"/>
                  </a:lnTo>
                  <a:lnTo>
                    <a:pt x="423" y="125"/>
                  </a:lnTo>
                  <a:lnTo>
                    <a:pt x="424" y="126"/>
                  </a:lnTo>
                  <a:lnTo>
                    <a:pt x="426" y="126"/>
                  </a:lnTo>
                  <a:lnTo>
                    <a:pt x="427" y="126"/>
                  </a:lnTo>
                  <a:lnTo>
                    <a:pt x="428" y="126"/>
                  </a:lnTo>
                  <a:lnTo>
                    <a:pt x="429" y="126"/>
                  </a:lnTo>
                  <a:lnTo>
                    <a:pt x="429" y="126"/>
                  </a:lnTo>
                  <a:lnTo>
                    <a:pt x="429" y="125"/>
                  </a:lnTo>
                  <a:lnTo>
                    <a:pt x="430" y="125"/>
                  </a:lnTo>
                  <a:lnTo>
                    <a:pt x="430" y="125"/>
                  </a:lnTo>
                  <a:lnTo>
                    <a:pt x="430" y="124"/>
                  </a:lnTo>
                  <a:lnTo>
                    <a:pt x="430" y="122"/>
                  </a:lnTo>
                  <a:lnTo>
                    <a:pt x="430" y="122"/>
                  </a:lnTo>
                  <a:lnTo>
                    <a:pt x="432" y="118"/>
                  </a:lnTo>
                  <a:lnTo>
                    <a:pt x="434" y="114"/>
                  </a:lnTo>
                  <a:lnTo>
                    <a:pt x="435" y="113"/>
                  </a:lnTo>
                  <a:lnTo>
                    <a:pt x="435" y="113"/>
                  </a:lnTo>
                  <a:lnTo>
                    <a:pt x="436" y="112"/>
                  </a:lnTo>
                  <a:lnTo>
                    <a:pt x="437" y="112"/>
                  </a:lnTo>
                  <a:lnTo>
                    <a:pt x="441" y="111"/>
                  </a:lnTo>
                  <a:lnTo>
                    <a:pt x="445" y="110"/>
                  </a:lnTo>
                  <a:lnTo>
                    <a:pt x="448" y="109"/>
                  </a:lnTo>
                  <a:lnTo>
                    <a:pt x="449" y="108"/>
                  </a:lnTo>
                  <a:lnTo>
                    <a:pt x="450" y="108"/>
                  </a:lnTo>
                  <a:lnTo>
                    <a:pt x="450" y="108"/>
                  </a:lnTo>
                  <a:lnTo>
                    <a:pt x="451" y="107"/>
                  </a:lnTo>
                  <a:lnTo>
                    <a:pt x="451" y="107"/>
                  </a:lnTo>
                  <a:lnTo>
                    <a:pt x="451" y="106"/>
                  </a:lnTo>
                  <a:lnTo>
                    <a:pt x="452" y="105"/>
                  </a:lnTo>
                  <a:lnTo>
                    <a:pt x="452" y="104"/>
                  </a:lnTo>
                  <a:lnTo>
                    <a:pt x="452" y="103"/>
                  </a:lnTo>
                  <a:lnTo>
                    <a:pt x="453" y="102"/>
                  </a:lnTo>
                  <a:lnTo>
                    <a:pt x="453" y="101"/>
                  </a:lnTo>
                  <a:lnTo>
                    <a:pt x="453" y="100"/>
                  </a:lnTo>
                  <a:lnTo>
                    <a:pt x="452" y="96"/>
                  </a:lnTo>
                  <a:lnTo>
                    <a:pt x="452" y="94"/>
                  </a:lnTo>
                  <a:lnTo>
                    <a:pt x="452" y="91"/>
                  </a:lnTo>
                  <a:lnTo>
                    <a:pt x="451" y="87"/>
                  </a:lnTo>
                  <a:lnTo>
                    <a:pt x="450" y="85"/>
                  </a:lnTo>
                  <a:lnTo>
                    <a:pt x="450" y="84"/>
                  </a:lnTo>
                  <a:lnTo>
                    <a:pt x="450" y="83"/>
                  </a:lnTo>
                  <a:lnTo>
                    <a:pt x="451" y="82"/>
                  </a:lnTo>
                  <a:lnTo>
                    <a:pt x="451" y="81"/>
                  </a:lnTo>
                  <a:lnTo>
                    <a:pt x="451" y="80"/>
                  </a:lnTo>
                  <a:lnTo>
                    <a:pt x="451" y="79"/>
                  </a:lnTo>
                  <a:lnTo>
                    <a:pt x="452" y="78"/>
                  </a:lnTo>
                  <a:lnTo>
                    <a:pt x="453" y="77"/>
                  </a:lnTo>
                  <a:lnTo>
                    <a:pt x="454" y="76"/>
                  </a:lnTo>
                  <a:lnTo>
                    <a:pt x="455" y="75"/>
                  </a:lnTo>
                  <a:lnTo>
                    <a:pt x="455" y="75"/>
                  </a:lnTo>
                  <a:lnTo>
                    <a:pt x="456" y="74"/>
                  </a:lnTo>
                  <a:lnTo>
                    <a:pt x="457" y="74"/>
                  </a:lnTo>
                  <a:lnTo>
                    <a:pt x="457" y="74"/>
                  </a:lnTo>
                  <a:lnTo>
                    <a:pt x="458" y="73"/>
                  </a:lnTo>
                  <a:lnTo>
                    <a:pt x="459" y="74"/>
                  </a:lnTo>
                  <a:lnTo>
                    <a:pt x="459" y="74"/>
                  </a:lnTo>
                  <a:lnTo>
                    <a:pt x="459" y="74"/>
                  </a:lnTo>
                  <a:lnTo>
                    <a:pt x="459" y="74"/>
                  </a:lnTo>
                  <a:lnTo>
                    <a:pt x="460" y="75"/>
                  </a:lnTo>
                  <a:lnTo>
                    <a:pt x="460" y="75"/>
                  </a:lnTo>
                  <a:lnTo>
                    <a:pt x="461" y="76"/>
                  </a:lnTo>
                  <a:lnTo>
                    <a:pt x="462" y="76"/>
                  </a:lnTo>
                  <a:lnTo>
                    <a:pt x="462" y="77"/>
                  </a:lnTo>
                  <a:lnTo>
                    <a:pt x="463" y="77"/>
                  </a:lnTo>
                  <a:lnTo>
                    <a:pt x="464" y="77"/>
                  </a:lnTo>
                  <a:lnTo>
                    <a:pt x="464" y="77"/>
                  </a:lnTo>
                  <a:lnTo>
                    <a:pt x="465" y="76"/>
                  </a:lnTo>
                  <a:lnTo>
                    <a:pt x="466" y="76"/>
                  </a:lnTo>
                  <a:lnTo>
                    <a:pt x="469" y="75"/>
                  </a:lnTo>
                  <a:lnTo>
                    <a:pt x="470" y="74"/>
                  </a:lnTo>
                  <a:lnTo>
                    <a:pt x="471" y="74"/>
                  </a:lnTo>
                  <a:lnTo>
                    <a:pt x="472" y="73"/>
                  </a:lnTo>
                  <a:lnTo>
                    <a:pt x="473" y="73"/>
                  </a:lnTo>
                  <a:lnTo>
                    <a:pt x="475" y="74"/>
                  </a:lnTo>
                  <a:lnTo>
                    <a:pt x="476" y="74"/>
                  </a:lnTo>
                  <a:lnTo>
                    <a:pt x="479" y="76"/>
                  </a:lnTo>
                  <a:lnTo>
                    <a:pt x="480" y="76"/>
                  </a:lnTo>
                  <a:lnTo>
                    <a:pt x="482" y="76"/>
                  </a:lnTo>
                  <a:lnTo>
                    <a:pt x="482" y="76"/>
                  </a:lnTo>
                  <a:lnTo>
                    <a:pt x="483" y="76"/>
                  </a:lnTo>
                  <a:lnTo>
                    <a:pt x="484" y="76"/>
                  </a:lnTo>
                  <a:lnTo>
                    <a:pt x="485" y="76"/>
                  </a:lnTo>
                  <a:lnTo>
                    <a:pt x="486" y="76"/>
                  </a:lnTo>
                  <a:lnTo>
                    <a:pt x="488" y="75"/>
                  </a:lnTo>
                  <a:lnTo>
                    <a:pt x="489" y="74"/>
                  </a:lnTo>
                  <a:lnTo>
                    <a:pt x="491" y="74"/>
                  </a:lnTo>
                  <a:lnTo>
                    <a:pt x="492" y="73"/>
                  </a:lnTo>
                  <a:lnTo>
                    <a:pt x="493" y="73"/>
                  </a:lnTo>
                  <a:lnTo>
                    <a:pt x="494" y="73"/>
                  </a:lnTo>
                  <a:lnTo>
                    <a:pt x="494" y="73"/>
                  </a:lnTo>
                  <a:lnTo>
                    <a:pt x="495" y="73"/>
                  </a:lnTo>
                  <a:lnTo>
                    <a:pt x="496" y="74"/>
                  </a:lnTo>
                  <a:lnTo>
                    <a:pt x="496" y="74"/>
                  </a:lnTo>
                  <a:lnTo>
                    <a:pt x="497" y="75"/>
                  </a:lnTo>
                  <a:lnTo>
                    <a:pt x="497" y="76"/>
                  </a:lnTo>
                  <a:lnTo>
                    <a:pt x="498" y="77"/>
                  </a:lnTo>
                  <a:lnTo>
                    <a:pt x="498" y="78"/>
                  </a:lnTo>
                  <a:lnTo>
                    <a:pt x="499" y="82"/>
                  </a:lnTo>
                  <a:lnTo>
                    <a:pt x="499" y="84"/>
                  </a:lnTo>
                  <a:lnTo>
                    <a:pt x="500" y="86"/>
                  </a:lnTo>
                  <a:lnTo>
                    <a:pt x="500" y="87"/>
                  </a:lnTo>
                  <a:lnTo>
                    <a:pt x="501" y="88"/>
                  </a:lnTo>
                  <a:lnTo>
                    <a:pt x="501" y="89"/>
                  </a:lnTo>
                  <a:lnTo>
                    <a:pt x="502" y="90"/>
                  </a:lnTo>
                  <a:lnTo>
                    <a:pt x="502" y="91"/>
                  </a:lnTo>
                  <a:lnTo>
                    <a:pt x="503" y="91"/>
                  </a:lnTo>
                  <a:lnTo>
                    <a:pt x="504" y="91"/>
                  </a:lnTo>
                  <a:lnTo>
                    <a:pt x="505" y="92"/>
                  </a:lnTo>
                  <a:lnTo>
                    <a:pt x="506" y="92"/>
                  </a:lnTo>
                  <a:lnTo>
                    <a:pt x="507" y="93"/>
                  </a:lnTo>
                  <a:lnTo>
                    <a:pt x="508" y="93"/>
                  </a:lnTo>
                  <a:lnTo>
                    <a:pt x="509" y="93"/>
                  </a:lnTo>
                  <a:lnTo>
                    <a:pt x="510" y="93"/>
                  </a:lnTo>
                  <a:lnTo>
                    <a:pt x="510" y="93"/>
                  </a:lnTo>
                  <a:lnTo>
                    <a:pt x="511" y="93"/>
                  </a:lnTo>
                  <a:lnTo>
                    <a:pt x="512" y="92"/>
                  </a:lnTo>
                  <a:lnTo>
                    <a:pt x="514" y="92"/>
                  </a:lnTo>
                  <a:lnTo>
                    <a:pt x="515" y="91"/>
                  </a:lnTo>
                  <a:lnTo>
                    <a:pt x="520" y="90"/>
                  </a:lnTo>
                  <a:lnTo>
                    <a:pt x="521" y="89"/>
                  </a:lnTo>
                  <a:lnTo>
                    <a:pt x="523" y="89"/>
                  </a:lnTo>
                  <a:lnTo>
                    <a:pt x="526" y="89"/>
                  </a:lnTo>
                  <a:lnTo>
                    <a:pt x="527" y="89"/>
                  </a:lnTo>
                  <a:lnTo>
                    <a:pt x="530" y="89"/>
                  </a:lnTo>
                  <a:lnTo>
                    <a:pt x="531" y="88"/>
                  </a:lnTo>
                  <a:lnTo>
                    <a:pt x="540" y="88"/>
                  </a:lnTo>
                  <a:lnTo>
                    <a:pt x="542" y="88"/>
                  </a:lnTo>
                  <a:lnTo>
                    <a:pt x="542" y="87"/>
                  </a:lnTo>
                  <a:lnTo>
                    <a:pt x="543" y="87"/>
                  </a:lnTo>
                  <a:lnTo>
                    <a:pt x="544" y="86"/>
                  </a:lnTo>
                  <a:lnTo>
                    <a:pt x="547" y="83"/>
                  </a:lnTo>
                  <a:lnTo>
                    <a:pt x="552" y="80"/>
                  </a:lnTo>
                  <a:lnTo>
                    <a:pt x="554" y="78"/>
                  </a:lnTo>
                  <a:lnTo>
                    <a:pt x="555" y="77"/>
                  </a:lnTo>
                  <a:lnTo>
                    <a:pt x="556" y="76"/>
                  </a:lnTo>
                  <a:lnTo>
                    <a:pt x="557" y="74"/>
                  </a:lnTo>
                  <a:lnTo>
                    <a:pt x="560" y="71"/>
                  </a:lnTo>
                  <a:lnTo>
                    <a:pt x="560" y="70"/>
                  </a:lnTo>
                  <a:lnTo>
                    <a:pt x="561" y="69"/>
                  </a:lnTo>
                  <a:lnTo>
                    <a:pt x="562" y="68"/>
                  </a:lnTo>
                  <a:lnTo>
                    <a:pt x="563" y="68"/>
                  </a:lnTo>
                  <a:lnTo>
                    <a:pt x="566" y="65"/>
                  </a:lnTo>
                  <a:lnTo>
                    <a:pt x="567" y="65"/>
                  </a:lnTo>
                  <a:lnTo>
                    <a:pt x="568" y="64"/>
                  </a:lnTo>
                  <a:lnTo>
                    <a:pt x="568" y="63"/>
                  </a:lnTo>
                  <a:lnTo>
                    <a:pt x="569" y="62"/>
                  </a:lnTo>
                  <a:lnTo>
                    <a:pt x="570" y="61"/>
                  </a:lnTo>
                  <a:lnTo>
                    <a:pt x="570" y="60"/>
                  </a:lnTo>
                  <a:lnTo>
                    <a:pt x="570" y="58"/>
                  </a:lnTo>
                  <a:lnTo>
                    <a:pt x="571" y="56"/>
                  </a:lnTo>
                  <a:lnTo>
                    <a:pt x="571" y="50"/>
                  </a:lnTo>
                  <a:lnTo>
                    <a:pt x="572" y="49"/>
                  </a:lnTo>
                  <a:lnTo>
                    <a:pt x="572" y="48"/>
                  </a:lnTo>
                  <a:lnTo>
                    <a:pt x="573" y="46"/>
                  </a:lnTo>
                  <a:lnTo>
                    <a:pt x="573" y="45"/>
                  </a:lnTo>
                  <a:lnTo>
                    <a:pt x="574" y="45"/>
                  </a:lnTo>
                  <a:lnTo>
                    <a:pt x="575" y="44"/>
                  </a:lnTo>
                  <a:lnTo>
                    <a:pt x="576" y="44"/>
                  </a:lnTo>
                  <a:lnTo>
                    <a:pt x="577" y="44"/>
                  </a:lnTo>
                  <a:lnTo>
                    <a:pt x="579" y="44"/>
                  </a:lnTo>
                  <a:lnTo>
                    <a:pt x="580" y="44"/>
                  </a:lnTo>
                  <a:lnTo>
                    <a:pt x="582" y="44"/>
                  </a:lnTo>
                  <a:lnTo>
                    <a:pt x="585" y="44"/>
                  </a:lnTo>
                  <a:lnTo>
                    <a:pt x="588" y="45"/>
                  </a:lnTo>
                  <a:lnTo>
                    <a:pt x="591" y="46"/>
                  </a:lnTo>
                  <a:lnTo>
                    <a:pt x="596" y="47"/>
                  </a:lnTo>
                  <a:lnTo>
                    <a:pt x="598" y="48"/>
                  </a:lnTo>
                  <a:lnTo>
                    <a:pt x="600" y="48"/>
                  </a:lnTo>
                  <a:lnTo>
                    <a:pt x="600" y="48"/>
                  </a:lnTo>
                  <a:lnTo>
                    <a:pt x="601" y="48"/>
                  </a:lnTo>
                  <a:lnTo>
                    <a:pt x="602" y="48"/>
                  </a:lnTo>
                  <a:lnTo>
                    <a:pt x="603" y="48"/>
                  </a:lnTo>
                  <a:lnTo>
                    <a:pt x="604" y="48"/>
                  </a:lnTo>
                  <a:lnTo>
                    <a:pt x="605" y="47"/>
                  </a:lnTo>
                  <a:lnTo>
                    <a:pt x="606" y="47"/>
                  </a:lnTo>
                  <a:lnTo>
                    <a:pt x="607" y="46"/>
                  </a:lnTo>
                  <a:lnTo>
                    <a:pt x="608" y="45"/>
                  </a:lnTo>
                  <a:lnTo>
                    <a:pt x="609" y="44"/>
                  </a:lnTo>
                  <a:lnTo>
                    <a:pt x="610" y="43"/>
                  </a:lnTo>
                  <a:lnTo>
                    <a:pt x="611" y="43"/>
                  </a:lnTo>
                  <a:lnTo>
                    <a:pt x="611" y="42"/>
                  </a:lnTo>
                  <a:lnTo>
                    <a:pt x="612" y="41"/>
                  </a:lnTo>
                  <a:lnTo>
                    <a:pt x="612" y="40"/>
                  </a:lnTo>
                  <a:lnTo>
                    <a:pt x="613" y="39"/>
                  </a:lnTo>
                  <a:lnTo>
                    <a:pt x="613" y="36"/>
                  </a:lnTo>
                  <a:lnTo>
                    <a:pt x="614" y="34"/>
                  </a:lnTo>
                  <a:lnTo>
                    <a:pt x="614" y="34"/>
                  </a:lnTo>
                  <a:lnTo>
                    <a:pt x="614" y="33"/>
                  </a:lnTo>
                  <a:lnTo>
                    <a:pt x="615" y="32"/>
                  </a:lnTo>
                  <a:lnTo>
                    <a:pt x="615" y="32"/>
                  </a:lnTo>
                  <a:lnTo>
                    <a:pt x="616" y="31"/>
                  </a:lnTo>
                  <a:lnTo>
                    <a:pt x="617" y="30"/>
                  </a:lnTo>
                  <a:lnTo>
                    <a:pt x="619" y="29"/>
                  </a:lnTo>
                  <a:lnTo>
                    <a:pt x="620" y="28"/>
                  </a:lnTo>
                  <a:lnTo>
                    <a:pt x="623" y="27"/>
                  </a:lnTo>
                  <a:lnTo>
                    <a:pt x="628" y="24"/>
                  </a:lnTo>
                  <a:lnTo>
                    <a:pt x="630" y="23"/>
                  </a:lnTo>
                  <a:lnTo>
                    <a:pt x="631" y="23"/>
                  </a:lnTo>
                  <a:lnTo>
                    <a:pt x="631" y="22"/>
                  </a:lnTo>
                  <a:lnTo>
                    <a:pt x="632" y="21"/>
                  </a:lnTo>
                  <a:lnTo>
                    <a:pt x="633" y="20"/>
                  </a:lnTo>
                  <a:lnTo>
                    <a:pt x="633" y="19"/>
                  </a:lnTo>
                  <a:lnTo>
                    <a:pt x="634" y="18"/>
                  </a:lnTo>
                  <a:lnTo>
                    <a:pt x="634" y="17"/>
                  </a:lnTo>
                  <a:lnTo>
                    <a:pt x="634" y="13"/>
                  </a:lnTo>
                  <a:lnTo>
                    <a:pt x="635" y="11"/>
                  </a:lnTo>
                  <a:lnTo>
                    <a:pt x="636" y="9"/>
                  </a:lnTo>
                  <a:lnTo>
                    <a:pt x="637" y="6"/>
                  </a:lnTo>
                  <a:lnTo>
                    <a:pt x="637" y="5"/>
                  </a:lnTo>
                  <a:lnTo>
                    <a:pt x="638" y="3"/>
                  </a:lnTo>
                  <a:lnTo>
                    <a:pt x="638" y="1"/>
                  </a:lnTo>
                  <a:lnTo>
                    <a:pt x="638" y="0"/>
                  </a:lnTo>
                  <a:lnTo>
                    <a:pt x="639" y="0"/>
                  </a:lnTo>
                  <a:lnTo>
                    <a:pt x="639"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51" name="Freeform 263">
              <a:extLst>
                <a:ext uri="{FF2B5EF4-FFF2-40B4-BE49-F238E27FC236}">
                  <a16:creationId xmlns:a16="http://schemas.microsoft.com/office/drawing/2014/main" id="{74190E6F-2D28-432C-8A14-BA09E17FE48A}"/>
                </a:ext>
              </a:extLst>
            </p:cNvPr>
            <p:cNvSpPr>
              <a:spLocks/>
            </p:cNvSpPr>
            <p:nvPr/>
          </p:nvSpPr>
          <p:spPr bwMode="auto">
            <a:xfrm>
              <a:off x="6873570" y="5052591"/>
              <a:ext cx="233834" cy="197393"/>
            </a:xfrm>
            <a:custGeom>
              <a:avLst/>
              <a:gdLst>
                <a:gd name="T0" fmla="*/ 109 w 195"/>
                <a:gd name="T1" fmla="*/ 3 h 150"/>
                <a:gd name="T2" fmla="*/ 93 w 195"/>
                <a:gd name="T3" fmla="*/ 10 h 150"/>
                <a:gd name="T4" fmla="*/ 75 w 195"/>
                <a:gd name="T5" fmla="*/ 18 h 150"/>
                <a:gd name="T6" fmla="*/ 60 w 195"/>
                <a:gd name="T7" fmla="*/ 21 h 150"/>
                <a:gd name="T8" fmla="*/ 54 w 195"/>
                <a:gd name="T9" fmla="*/ 24 h 150"/>
                <a:gd name="T10" fmla="*/ 50 w 195"/>
                <a:gd name="T11" fmla="*/ 34 h 150"/>
                <a:gd name="T12" fmla="*/ 46 w 195"/>
                <a:gd name="T13" fmla="*/ 38 h 150"/>
                <a:gd name="T14" fmla="*/ 36 w 195"/>
                <a:gd name="T15" fmla="*/ 36 h 150"/>
                <a:gd name="T16" fmla="*/ 29 w 195"/>
                <a:gd name="T17" fmla="*/ 34 h 150"/>
                <a:gd name="T18" fmla="*/ 19 w 195"/>
                <a:gd name="T19" fmla="*/ 38 h 150"/>
                <a:gd name="T20" fmla="*/ 2 w 195"/>
                <a:gd name="T21" fmla="*/ 44 h 150"/>
                <a:gd name="T22" fmla="*/ 0 w 195"/>
                <a:gd name="T23" fmla="*/ 47 h 150"/>
                <a:gd name="T24" fmla="*/ 6 w 195"/>
                <a:gd name="T25" fmla="*/ 51 h 150"/>
                <a:gd name="T26" fmla="*/ 18 w 195"/>
                <a:gd name="T27" fmla="*/ 62 h 150"/>
                <a:gd name="T28" fmla="*/ 17 w 195"/>
                <a:gd name="T29" fmla="*/ 66 h 150"/>
                <a:gd name="T30" fmla="*/ 10 w 195"/>
                <a:gd name="T31" fmla="*/ 72 h 150"/>
                <a:gd name="T32" fmla="*/ 9 w 195"/>
                <a:gd name="T33" fmla="*/ 77 h 150"/>
                <a:gd name="T34" fmla="*/ 16 w 195"/>
                <a:gd name="T35" fmla="*/ 88 h 150"/>
                <a:gd name="T36" fmla="*/ 28 w 195"/>
                <a:gd name="T37" fmla="*/ 100 h 150"/>
                <a:gd name="T38" fmla="*/ 30 w 195"/>
                <a:gd name="T39" fmla="*/ 106 h 150"/>
                <a:gd name="T40" fmla="*/ 28 w 195"/>
                <a:gd name="T41" fmla="*/ 113 h 150"/>
                <a:gd name="T42" fmla="*/ 31 w 195"/>
                <a:gd name="T43" fmla="*/ 117 h 150"/>
                <a:gd name="T44" fmla="*/ 39 w 195"/>
                <a:gd name="T45" fmla="*/ 122 h 150"/>
                <a:gd name="T46" fmla="*/ 41 w 195"/>
                <a:gd name="T47" fmla="*/ 126 h 150"/>
                <a:gd name="T48" fmla="*/ 41 w 195"/>
                <a:gd name="T49" fmla="*/ 133 h 150"/>
                <a:gd name="T50" fmla="*/ 42 w 195"/>
                <a:gd name="T51" fmla="*/ 137 h 150"/>
                <a:gd name="T52" fmla="*/ 42 w 195"/>
                <a:gd name="T53" fmla="*/ 144 h 150"/>
                <a:gd name="T54" fmla="*/ 45 w 195"/>
                <a:gd name="T55" fmla="*/ 148 h 150"/>
                <a:gd name="T56" fmla="*/ 57 w 195"/>
                <a:gd name="T57" fmla="*/ 150 h 150"/>
                <a:gd name="T58" fmla="*/ 65 w 195"/>
                <a:gd name="T59" fmla="*/ 149 h 150"/>
                <a:gd name="T60" fmla="*/ 69 w 195"/>
                <a:gd name="T61" fmla="*/ 142 h 150"/>
                <a:gd name="T62" fmla="*/ 78 w 195"/>
                <a:gd name="T63" fmla="*/ 138 h 150"/>
                <a:gd name="T64" fmla="*/ 92 w 195"/>
                <a:gd name="T65" fmla="*/ 133 h 150"/>
                <a:gd name="T66" fmla="*/ 107 w 195"/>
                <a:gd name="T67" fmla="*/ 122 h 150"/>
                <a:gd name="T68" fmla="*/ 117 w 195"/>
                <a:gd name="T69" fmla="*/ 118 h 150"/>
                <a:gd name="T70" fmla="*/ 124 w 195"/>
                <a:gd name="T71" fmla="*/ 112 h 150"/>
                <a:gd name="T72" fmla="*/ 133 w 195"/>
                <a:gd name="T73" fmla="*/ 109 h 150"/>
                <a:gd name="T74" fmla="*/ 145 w 195"/>
                <a:gd name="T75" fmla="*/ 109 h 150"/>
                <a:gd name="T76" fmla="*/ 156 w 195"/>
                <a:gd name="T77" fmla="*/ 114 h 150"/>
                <a:gd name="T78" fmla="*/ 165 w 195"/>
                <a:gd name="T79" fmla="*/ 117 h 150"/>
                <a:gd name="T80" fmla="*/ 171 w 195"/>
                <a:gd name="T81" fmla="*/ 116 h 150"/>
                <a:gd name="T82" fmla="*/ 179 w 195"/>
                <a:gd name="T83" fmla="*/ 107 h 150"/>
                <a:gd name="T84" fmla="*/ 178 w 195"/>
                <a:gd name="T85" fmla="*/ 92 h 150"/>
                <a:gd name="T86" fmla="*/ 176 w 195"/>
                <a:gd name="T87" fmla="*/ 87 h 150"/>
                <a:gd name="T88" fmla="*/ 173 w 195"/>
                <a:gd name="T89" fmla="*/ 82 h 150"/>
                <a:gd name="T90" fmla="*/ 177 w 195"/>
                <a:gd name="T91" fmla="*/ 77 h 150"/>
                <a:gd name="T92" fmla="*/ 191 w 195"/>
                <a:gd name="T93" fmla="*/ 68 h 150"/>
                <a:gd name="T94" fmla="*/ 195 w 195"/>
                <a:gd name="T95" fmla="*/ 62 h 150"/>
                <a:gd name="T96" fmla="*/ 193 w 195"/>
                <a:gd name="T97" fmla="*/ 56 h 150"/>
                <a:gd name="T98" fmla="*/ 183 w 195"/>
                <a:gd name="T99" fmla="*/ 47 h 150"/>
                <a:gd name="T100" fmla="*/ 177 w 195"/>
                <a:gd name="T101" fmla="*/ 40 h 150"/>
                <a:gd name="T102" fmla="*/ 166 w 195"/>
                <a:gd name="T103" fmla="*/ 33 h 150"/>
                <a:gd name="T104" fmla="*/ 155 w 195"/>
                <a:gd name="T105" fmla="*/ 28 h 150"/>
                <a:gd name="T106" fmla="*/ 150 w 195"/>
                <a:gd name="T107" fmla="*/ 19 h 150"/>
                <a:gd name="T108" fmla="*/ 143 w 195"/>
                <a:gd name="T109" fmla="*/ 16 h 150"/>
                <a:gd name="T110" fmla="*/ 129 w 195"/>
                <a:gd name="T111" fmla="*/ 6 h 150"/>
                <a:gd name="T112" fmla="*/ 125 w 195"/>
                <a:gd name="T113" fmla="*/ 2 h 150"/>
                <a:gd name="T114" fmla="*/ 123 w 195"/>
                <a:gd name="T11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50">
                  <a:moveTo>
                    <a:pt x="123" y="0"/>
                  </a:moveTo>
                  <a:lnTo>
                    <a:pt x="123" y="0"/>
                  </a:lnTo>
                  <a:lnTo>
                    <a:pt x="122" y="1"/>
                  </a:lnTo>
                  <a:lnTo>
                    <a:pt x="119" y="1"/>
                  </a:lnTo>
                  <a:lnTo>
                    <a:pt x="112" y="3"/>
                  </a:lnTo>
                  <a:lnTo>
                    <a:pt x="109" y="3"/>
                  </a:lnTo>
                  <a:lnTo>
                    <a:pt x="106" y="4"/>
                  </a:lnTo>
                  <a:lnTo>
                    <a:pt x="102" y="5"/>
                  </a:lnTo>
                  <a:lnTo>
                    <a:pt x="100" y="6"/>
                  </a:lnTo>
                  <a:lnTo>
                    <a:pt x="99" y="7"/>
                  </a:lnTo>
                  <a:lnTo>
                    <a:pt x="95" y="9"/>
                  </a:lnTo>
                  <a:lnTo>
                    <a:pt x="93" y="10"/>
                  </a:lnTo>
                  <a:lnTo>
                    <a:pt x="90" y="11"/>
                  </a:lnTo>
                  <a:lnTo>
                    <a:pt x="85" y="13"/>
                  </a:lnTo>
                  <a:lnTo>
                    <a:pt x="84" y="13"/>
                  </a:lnTo>
                  <a:lnTo>
                    <a:pt x="83" y="14"/>
                  </a:lnTo>
                  <a:lnTo>
                    <a:pt x="77" y="17"/>
                  </a:lnTo>
                  <a:lnTo>
                    <a:pt x="75" y="18"/>
                  </a:lnTo>
                  <a:lnTo>
                    <a:pt x="73" y="18"/>
                  </a:lnTo>
                  <a:lnTo>
                    <a:pt x="69" y="20"/>
                  </a:lnTo>
                  <a:lnTo>
                    <a:pt x="68" y="20"/>
                  </a:lnTo>
                  <a:lnTo>
                    <a:pt x="66" y="20"/>
                  </a:lnTo>
                  <a:lnTo>
                    <a:pt x="62" y="20"/>
                  </a:lnTo>
                  <a:lnTo>
                    <a:pt x="60" y="21"/>
                  </a:lnTo>
                  <a:lnTo>
                    <a:pt x="59" y="21"/>
                  </a:lnTo>
                  <a:lnTo>
                    <a:pt x="58" y="21"/>
                  </a:lnTo>
                  <a:lnTo>
                    <a:pt x="57" y="22"/>
                  </a:lnTo>
                  <a:lnTo>
                    <a:pt x="56" y="22"/>
                  </a:lnTo>
                  <a:lnTo>
                    <a:pt x="55" y="23"/>
                  </a:lnTo>
                  <a:lnTo>
                    <a:pt x="54" y="24"/>
                  </a:lnTo>
                  <a:lnTo>
                    <a:pt x="54" y="25"/>
                  </a:lnTo>
                  <a:lnTo>
                    <a:pt x="53" y="26"/>
                  </a:lnTo>
                  <a:lnTo>
                    <a:pt x="52" y="27"/>
                  </a:lnTo>
                  <a:lnTo>
                    <a:pt x="52" y="29"/>
                  </a:lnTo>
                  <a:lnTo>
                    <a:pt x="51" y="32"/>
                  </a:lnTo>
                  <a:lnTo>
                    <a:pt x="50" y="34"/>
                  </a:lnTo>
                  <a:lnTo>
                    <a:pt x="50" y="35"/>
                  </a:lnTo>
                  <a:lnTo>
                    <a:pt x="50" y="36"/>
                  </a:lnTo>
                  <a:lnTo>
                    <a:pt x="49" y="36"/>
                  </a:lnTo>
                  <a:lnTo>
                    <a:pt x="48" y="37"/>
                  </a:lnTo>
                  <a:lnTo>
                    <a:pt x="47" y="37"/>
                  </a:lnTo>
                  <a:lnTo>
                    <a:pt x="46" y="38"/>
                  </a:lnTo>
                  <a:lnTo>
                    <a:pt x="44" y="38"/>
                  </a:lnTo>
                  <a:lnTo>
                    <a:pt x="42" y="38"/>
                  </a:lnTo>
                  <a:lnTo>
                    <a:pt x="40" y="37"/>
                  </a:lnTo>
                  <a:lnTo>
                    <a:pt x="39" y="37"/>
                  </a:lnTo>
                  <a:lnTo>
                    <a:pt x="37" y="37"/>
                  </a:lnTo>
                  <a:lnTo>
                    <a:pt x="36" y="36"/>
                  </a:lnTo>
                  <a:lnTo>
                    <a:pt x="34" y="35"/>
                  </a:lnTo>
                  <a:lnTo>
                    <a:pt x="33" y="34"/>
                  </a:lnTo>
                  <a:lnTo>
                    <a:pt x="32" y="34"/>
                  </a:lnTo>
                  <a:lnTo>
                    <a:pt x="31" y="34"/>
                  </a:lnTo>
                  <a:lnTo>
                    <a:pt x="30" y="34"/>
                  </a:lnTo>
                  <a:lnTo>
                    <a:pt x="29" y="34"/>
                  </a:lnTo>
                  <a:lnTo>
                    <a:pt x="28" y="34"/>
                  </a:lnTo>
                  <a:lnTo>
                    <a:pt x="27" y="34"/>
                  </a:lnTo>
                  <a:lnTo>
                    <a:pt x="26" y="35"/>
                  </a:lnTo>
                  <a:lnTo>
                    <a:pt x="23" y="36"/>
                  </a:lnTo>
                  <a:lnTo>
                    <a:pt x="21" y="37"/>
                  </a:lnTo>
                  <a:lnTo>
                    <a:pt x="19" y="38"/>
                  </a:lnTo>
                  <a:lnTo>
                    <a:pt x="15" y="39"/>
                  </a:lnTo>
                  <a:lnTo>
                    <a:pt x="12" y="40"/>
                  </a:lnTo>
                  <a:lnTo>
                    <a:pt x="9" y="41"/>
                  </a:lnTo>
                  <a:lnTo>
                    <a:pt x="5" y="43"/>
                  </a:lnTo>
                  <a:lnTo>
                    <a:pt x="3" y="43"/>
                  </a:lnTo>
                  <a:lnTo>
                    <a:pt x="2" y="44"/>
                  </a:lnTo>
                  <a:lnTo>
                    <a:pt x="1" y="45"/>
                  </a:lnTo>
                  <a:lnTo>
                    <a:pt x="1" y="45"/>
                  </a:lnTo>
                  <a:lnTo>
                    <a:pt x="0" y="46"/>
                  </a:lnTo>
                  <a:lnTo>
                    <a:pt x="0" y="46"/>
                  </a:lnTo>
                  <a:lnTo>
                    <a:pt x="0" y="47"/>
                  </a:lnTo>
                  <a:lnTo>
                    <a:pt x="0" y="47"/>
                  </a:lnTo>
                  <a:lnTo>
                    <a:pt x="1" y="47"/>
                  </a:lnTo>
                  <a:lnTo>
                    <a:pt x="1" y="48"/>
                  </a:lnTo>
                  <a:lnTo>
                    <a:pt x="2" y="48"/>
                  </a:lnTo>
                  <a:lnTo>
                    <a:pt x="4" y="49"/>
                  </a:lnTo>
                  <a:lnTo>
                    <a:pt x="5" y="50"/>
                  </a:lnTo>
                  <a:lnTo>
                    <a:pt x="6" y="51"/>
                  </a:lnTo>
                  <a:lnTo>
                    <a:pt x="7" y="51"/>
                  </a:lnTo>
                  <a:lnTo>
                    <a:pt x="9" y="53"/>
                  </a:lnTo>
                  <a:lnTo>
                    <a:pt x="12" y="56"/>
                  </a:lnTo>
                  <a:lnTo>
                    <a:pt x="15" y="60"/>
                  </a:lnTo>
                  <a:lnTo>
                    <a:pt x="17" y="62"/>
                  </a:lnTo>
                  <a:lnTo>
                    <a:pt x="18" y="62"/>
                  </a:lnTo>
                  <a:lnTo>
                    <a:pt x="18" y="63"/>
                  </a:lnTo>
                  <a:lnTo>
                    <a:pt x="18" y="64"/>
                  </a:lnTo>
                  <a:lnTo>
                    <a:pt x="18" y="64"/>
                  </a:lnTo>
                  <a:lnTo>
                    <a:pt x="18" y="65"/>
                  </a:lnTo>
                  <a:lnTo>
                    <a:pt x="18" y="66"/>
                  </a:lnTo>
                  <a:lnTo>
                    <a:pt x="17" y="66"/>
                  </a:lnTo>
                  <a:lnTo>
                    <a:pt x="16" y="67"/>
                  </a:lnTo>
                  <a:lnTo>
                    <a:pt x="13" y="69"/>
                  </a:lnTo>
                  <a:lnTo>
                    <a:pt x="12" y="70"/>
                  </a:lnTo>
                  <a:lnTo>
                    <a:pt x="12" y="70"/>
                  </a:lnTo>
                  <a:lnTo>
                    <a:pt x="11" y="71"/>
                  </a:lnTo>
                  <a:lnTo>
                    <a:pt x="10" y="72"/>
                  </a:lnTo>
                  <a:lnTo>
                    <a:pt x="9" y="73"/>
                  </a:lnTo>
                  <a:lnTo>
                    <a:pt x="9" y="75"/>
                  </a:lnTo>
                  <a:lnTo>
                    <a:pt x="9" y="75"/>
                  </a:lnTo>
                  <a:lnTo>
                    <a:pt x="9" y="76"/>
                  </a:lnTo>
                  <a:lnTo>
                    <a:pt x="9" y="76"/>
                  </a:lnTo>
                  <a:lnTo>
                    <a:pt x="9" y="77"/>
                  </a:lnTo>
                  <a:lnTo>
                    <a:pt x="10" y="78"/>
                  </a:lnTo>
                  <a:lnTo>
                    <a:pt x="12" y="81"/>
                  </a:lnTo>
                  <a:lnTo>
                    <a:pt x="13" y="82"/>
                  </a:lnTo>
                  <a:lnTo>
                    <a:pt x="13" y="83"/>
                  </a:lnTo>
                  <a:lnTo>
                    <a:pt x="15" y="87"/>
                  </a:lnTo>
                  <a:lnTo>
                    <a:pt x="16" y="88"/>
                  </a:lnTo>
                  <a:lnTo>
                    <a:pt x="17" y="90"/>
                  </a:lnTo>
                  <a:lnTo>
                    <a:pt x="18" y="91"/>
                  </a:lnTo>
                  <a:lnTo>
                    <a:pt x="19" y="93"/>
                  </a:lnTo>
                  <a:lnTo>
                    <a:pt x="21" y="95"/>
                  </a:lnTo>
                  <a:lnTo>
                    <a:pt x="23" y="97"/>
                  </a:lnTo>
                  <a:lnTo>
                    <a:pt x="28" y="100"/>
                  </a:lnTo>
                  <a:lnTo>
                    <a:pt x="29" y="101"/>
                  </a:lnTo>
                  <a:lnTo>
                    <a:pt x="29" y="102"/>
                  </a:lnTo>
                  <a:lnTo>
                    <a:pt x="30" y="103"/>
                  </a:lnTo>
                  <a:lnTo>
                    <a:pt x="30" y="104"/>
                  </a:lnTo>
                  <a:lnTo>
                    <a:pt x="30" y="105"/>
                  </a:lnTo>
                  <a:lnTo>
                    <a:pt x="30" y="106"/>
                  </a:lnTo>
                  <a:lnTo>
                    <a:pt x="30" y="107"/>
                  </a:lnTo>
                  <a:lnTo>
                    <a:pt x="30" y="108"/>
                  </a:lnTo>
                  <a:lnTo>
                    <a:pt x="29" y="110"/>
                  </a:lnTo>
                  <a:lnTo>
                    <a:pt x="29" y="111"/>
                  </a:lnTo>
                  <a:lnTo>
                    <a:pt x="28" y="112"/>
                  </a:lnTo>
                  <a:lnTo>
                    <a:pt x="28" y="113"/>
                  </a:lnTo>
                  <a:lnTo>
                    <a:pt x="28" y="113"/>
                  </a:lnTo>
                  <a:lnTo>
                    <a:pt x="29" y="114"/>
                  </a:lnTo>
                  <a:lnTo>
                    <a:pt x="29" y="115"/>
                  </a:lnTo>
                  <a:lnTo>
                    <a:pt x="29" y="116"/>
                  </a:lnTo>
                  <a:lnTo>
                    <a:pt x="30" y="116"/>
                  </a:lnTo>
                  <a:lnTo>
                    <a:pt x="31" y="117"/>
                  </a:lnTo>
                  <a:lnTo>
                    <a:pt x="32" y="118"/>
                  </a:lnTo>
                  <a:lnTo>
                    <a:pt x="33" y="119"/>
                  </a:lnTo>
                  <a:lnTo>
                    <a:pt x="34" y="119"/>
                  </a:lnTo>
                  <a:lnTo>
                    <a:pt x="35" y="120"/>
                  </a:lnTo>
                  <a:lnTo>
                    <a:pt x="38" y="121"/>
                  </a:lnTo>
                  <a:lnTo>
                    <a:pt x="39" y="122"/>
                  </a:lnTo>
                  <a:lnTo>
                    <a:pt x="40" y="123"/>
                  </a:lnTo>
                  <a:lnTo>
                    <a:pt x="40" y="123"/>
                  </a:lnTo>
                  <a:lnTo>
                    <a:pt x="41" y="124"/>
                  </a:lnTo>
                  <a:lnTo>
                    <a:pt x="41" y="124"/>
                  </a:lnTo>
                  <a:lnTo>
                    <a:pt x="41" y="125"/>
                  </a:lnTo>
                  <a:lnTo>
                    <a:pt x="41" y="126"/>
                  </a:lnTo>
                  <a:lnTo>
                    <a:pt x="41" y="127"/>
                  </a:lnTo>
                  <a:lnTo>
                    <a:pt x="41" y="128"/>
                  </a:lnTo>
                  <a:lnTo>
                    <a:pt x="41" y="131"/>
                  </a:lnTo>
                  <a:lnTo>
                    <a:pt x="41" y="132"/>
                  </a:lnTo>
                  <a:lnTo>
                    <a:pt x="41" y="132"/>
                  </a:lnTo>
                  <a:lnTo>
                    <a:pt x="41" y="133"/>
                  </a:lnTo>
                  <a:lnTo>
                    <a:pt x="42" y="134"/>
                  </a:lnTo>
                  <a:lnTo>
                    <a:pt x="42" y="134"/>
                  </a:lnTo>
                  <a:lnTo>
                    <a:pt x="42" y="135"/>
                  </a:lnTo>
                  <a:lnTo>
                    <a:pt x="42" y="135"/>
                  </a:lnTo>
                  <a:lnTo>
                    <a:pt x="42" y="136"/>
                  </a:lnTo>
                  <a:lnTo>
                    <a:pt x="42" y="137"/>
                  </a:lnTo>
                  <a:lnTo>
                    <a:pt x="41" y="139"/>
                  </a:lnTo>
                  <a:lnTo>
                    <a:pt x="41" y="140"/>
                  </a:lnTo>
                  <a:lnTo>
                    <a:pt x="41" y="142"/>
                  </a:lnTo>
                  <a:lnTo>
                    <a:pt x="41" y="142"/>
                  </a:lnTo>
                  <a:lnTo>
                    <a:pt x="41" y="143"/>
                  </a:lnTo>
                  <a:lnTo>
                    <a:pt x="42" y="144"/>
                  </a:lnTo>
                  <a:lnTo>
                    <a:pt x="42" y="145"/>
                  </a:lnTo>
                  <a:lnTo>
                    <a:pt x="43" y="145"/>
                  </a:lnTo>
                  <a:lnTo>
                    <a:pt x="43" y="146"/>
                  </a:lnTo>
                  <a:lnTo>
                    <a:pt x="44" y="147"/>
                  </a:lnTo>
                  <a:lnTo>
                    <a:pt x="44" y="147"/>
                  </a:lnTo>
                  <a:lnTo>
                    <a:pt x="45" y="148"/>
                  </a:lnTo>
                  <a:lnTo>
                    <a:pt x="46" y="148"/>
                  </a:lnTo>
                  <a:lnTo>
                    <a:pt x="47" y="148"/>
                  </a:lnTo>
                  <a:lnTo>
                    <a:pt x="48" y="149"/>
                  </a:lnTo>
                  <a:lnTo>
                    <a:pt x="50" y="149"/>
                  </a:lnTo>
                  <a:lnTo>
                    <a:pt x="52" y="149"/>
                  </a:lnTo>
                  <a:lnTo>
                    <a:pt x="57" y="150"/>
                  </a:lnTo>
                  <a:lnTo>
                    <a:pt x="59" y="150"/>
                  </a:lnTo>
                  <a:lnTo>
                    <a:pt x="62" y="150"/>
                  </a:lnTo>
                  <a:lnTo>
                    <a:pt x="63" y="150"/>
                  </a:lnTo>
                  <a:lnTo>
                    <a:pt x="64" y="149"/>
                  </a:lnTo>
                  <a:lnTo>
                    <a:pt x="64" y="149"/>
                  </a:lnTo>
                  <a:lnTo>
                    <a:pt x="65" y="149"/>
                  </a:lnTo>
                  <a:lnTo>
                    <a:pt x="65" y="148"/>
                  </a:lnTo>
                  <a:lnTo>
                    <a:pt x="65" y="148"/>
                  </a:lnTo>
                  <a:lnTo>
                    <a:pt x="66" y="147"/>
                  </a:lnTo>
                  <a:lnTo>
                    <a:pt x="68" y="144"/>
                  </a:lnTo>
                  <a:lnTo>
                    <a:pt x="69" y="142"/>
                  </a:lnTo>
                  <a:lnTo>
                    <a:pt x="69" y="142"/>
                  </a:lnTo>
                  <a:lnTo>
                    <a:pt x="70" y="141"/>
                  </a:lnTo>
                  <a:lnTo>
                    <a:pt x="71" y="140"/>
                  </a:lnTo>
                  <a:lnTo>
                    <a:pt x="71" y="140"/>
                  </a:lnTo>
                  <a:lnTo>
                    <a:pt x="72" y="139"/>
                  </a:lnTo>
                  <a:lnTo>
                    <a:pt x="73" y="139"/>
                  </a:lnTo>
                  <a:lnTo>
                    <a:pt x="78" y="138"/>
                  </a:lnTo>
                  <a:lnTo>
                    <a:pt x="80" y="137"/>
                  </a:lnTo>
                  <a:lnTo>
                    <a:pt x="81" y="137"/>
                  </a:lnTo>
                  <a:lnTo>
                    <a:pt x="84" y="136"/>
                  </a:lnTo>
                  <a:lnTo>
                    <a:pt x="88" y="135"/>
                  </a:lnTo>
                  <a:lnTo>
                    <a:pt x="91" y="134"/>
                  </a:lnTo>
                  <a:lnTo>
                    <a:pt x="92" y="133"/>
                  </a:lnTo>
                  <a:lnTo>
                    <a:pt x="93" y="133"/>
                  </a:lnTo>
                  <a:lnTo>
                    <a:pt x="94" y="132"/>
                  </a:lnTo>
                  <a:lnTo>
                    <a:pt x="95" y="131"/>
                  </a:lnTo>
                  <a:lnTo>
                    <a:pt x="103" y="125"/>
                  </a:lnTo>
                  <a:lnTo>
                    <a:pt x="106" y="123"/>
                  </a:lnTo>
                  <a:lnTo>
                    <a:pt x="107" y="122"/>
                  </a:lnTo>
                  <a:lnTo>
                    <a:pt x="108" y="121"/>
                  </a:lnTo>
                  <a:lnTo>
                    <a:pt x="110" y="120"/>
                  </a:lnTo>
                  <a:lnTo>
                    <a:pt x="112" y="120"/>
                  </a:lnTo>
                  <a:lnTo>
                    <a:pt x="115" y="119"/>
                  </a:lnTo>
                  <a:lnTo>
                    <a:pt x="116" y="118"/>
                  </a:lnTo>
                  <a:lnTo>
                    <a:pt x="117" y="118"/>
                  </a:lnTo>
                  <a:lnTo>
                    <a:pt x="119" y="117"/>
                  </a:lnTo>
                  <a:lnTo>
                    <a:pt x="120" y="116"/>
                  </a:lnTo>
                  <a:lnTo>
                    <a:pt x="121" y="115"/>
                  </a:lnTo>
                  <a:lnTo>
                    <a:pt x="123" y="113"/>
                  </a:lnTo>
                  <a:lnTo>
                    <a:pt x="124" y="112"/>
                  </a:lnTo>
                  <a:lnTo>
                    <a:pt x="124" y="112"/>
                  </a:lnTo>
                  <a:lnTo>
                    <a:pt x="125" y="111"/>
                  </a:lnTo>
                  <a:lnTo>
                    <a:pt x="126" y="111"/>
                  </a:lnTo>
                  <a:lnTo>
                    <a:pt x="127" y="110"/>
                  </a:lnTo>
                  <a:lnTo>
                    <a:pt x="128" y="110"/>
                  </a:lnTo>
                  <a:lnTo>
                    <a:pt x="129" y="110"/>
                  </a:lnTo>
                  <a:lnTo>
                    <a:pt x="133" y="109"/>
                  </a:lnTo>
                  <a:lnTo>
                    <a:pt x="135" y="109"/>
                  </a:lnTo>
                  <a:lnTo>
                    <a:pt x="136" y="109"/>
                  </a:lnTo>
                  <a:lnTo>
                    <a:pt x="140" y="109"/>
                  </a:lnTo>
                  <a:lnTo>
                    <a:pt x="143" y="109"/>
                  </a:lnTo>
                  <a:lnTo>
                    <a:pt x="144" y="109"/>
                  </a:lnTo>
                  <a:lnTo>
                    <a:pt x="145" y="109"/>
                  </a:lnTo>
                  <a:lnTo>
                    <a:pt x="146" y="109"/>
                  </a:lnTo>
                  <a:lnTo>
                    <a:pt x="148" y="110"/>
                  </a:lnTo>
                  <a:lnTo>
                    <a:pt x="150" y="110"/>
                  </a:lnTo>
                  <a:lnTo>
                    <a:pt x="151" y="111"/>
                  </a:lnTo>
                  <a:lnTo>
                    <a:pt x="153" y="112"/>
                  </a:lnTo>
                  <a:lnTo>
                    <a:pt x="156" y="114"/>
                  </a:lnTo>
                  <a:lnTo>
                    <a:pt x="158" y="115"/>
                  </a:lnTo>
                  <a:lnTo>
                    <a:pt x="159" y="116"/>
                  </a:lnTo>
                  <a:lnTo>
                    <a:pt x="160" y="116"/>
                  </a:lnTo>
                  <a:lnTo>
                    <a:pt x="162" y="117"/>
                  </a:lnTo>
                  <a:lnTo>
                    <a:pt x="163" y="117"/>
                  </a:lnTo>
                  <a:lnTo>
                    <a:pt x="165" y="117"/>
                  </a:lnTo>
                  <a:lnTo>
                    <a:pt x="167" y="117"/>
                  </a:lnTo>
                  <a:lnTo>
                    <a:pt x="168" y="117"/>
                  </a:lnTo>
                  <a:lnTo>
                    <a:pt x="169" y="117"/>
                  </a:lnTo>
                  <a:lnTo>
                    <a:pt x="170" y="117"/>
                  </a:lnTo>
                  <a:lnTo>
                    <a:pt x="170" y="116"/>
                  </a:lnTo>
                  <a:lnTo>
                    <a:pt x="171" y="116"/>
                  </a:lnTo>
                  <a:lnTo>
                    <a:pt x="173" y="114"/>
                  </a:lnTo>
                  <a:lnTo>
                    <a:pt x="176" y="112"/>
                  </a:lnTo>
                  <a:lnTo>
                    <a:pt x="177" y="111"/>
                  </a:lnTo>
                  <a:lnTo>
                    <a:pt x="178" y="110"/>
                  </a:lnTo>
                  <a:lnTo>
                    <a:pt x="179" y="109"/>
                  </a:lnTo>
                  <a:lnTo>
                    <a:pt x="179" y="107"/>
                  </a:lnTo>
                  <a:lnTo>
                    <a:pt x="180" y="106"/>
                  </a:lnTo>
                  <a:lnTo>
                    <a:pt x="180" y="105"/>
                  </a:lnTo>
                  <a:lnTo>
                    <a:pt x="180" y="104"/>
                  </a:lnTo>
                  <a:lnTo>
                    <a:pt x="180" y="101"/>
                  </a:lnTo>
                  <a:lnTo>
                    <a:pt x="179" y="96"/>
                  </a:lnTo>
                  <a:lnTo>
                    <a:pt x="178" y="92"/>
                  </a:lnTo>
                  <a:lnTo>
                    <a:pt x="178" y="91"/>
                  </a:lnTo>
                  <a:lnTo>
                    <a:pt x="178" y="91"/>
                  </a:lnTo>
                  <a:lnTo>
                    <a:pt x="178" y="90"/>
                  </a:lnTo>
                  <a:lnTo>
                    <a:pt x="177" y="89"/>
                  </a:lnTo>
                  <a:lnTo>
                    <a:pt x="177" y="88"/>
                  </a:lnTo>
                  <a:lnTo>
                    <a:pt x="176" y="87"/>
                  </a:lnTo>
                  <a:lnTo>
                    <a:pt x="174" y="86"/>
                  </a:lnTo>
                  <a:lnTo>
                    <a:pt x="174" y="85"/>
                  </a:lnTo>
                  <a:lnTo>
                    <a:pt x="174" y="85"/>
                  </a:lnTo>
                  <a:lnTo>
                    <a:pt x="174" y="84"/>
                  </a:lnTo>
                  <a:lnTo>
                    <a:pt x="173" y="83"/>
                  </a:lnTo>
                  <a:lnTo>
                    <a:pt x="173" y="82"/>
                  </a:lnTo>
                  <a:lnTo>
                    <a:pt x="174" y="81"/>
                  </a:lnTo>
                  <a:lnTo>
                    <a:pt x="174" y="80"/>
                  </a:lnTo>
                  <a:lnTo>
                    <a:pt x="174" y="80"/>
                  </a:lnTo>
                  <a:lnTo>
                    <a:pt x="175" y="79"/>
                  </a:lnTo>
                  <a:lnTo>
                    <a:pt x="176" y="78"/>
                  </a:lnTo>
                  <a:lnTo>
                    <a:pt x="177" y="77"/>
                  </a:lnTo>
                  <a:lnTo>
                    <a:pt x="178" y="76"/>
                  </a:lnTo>
                  <a:lnTo>
                    <a:pt x="179" y="76"/>
                  </a:lnTo>
                  <a:lnTo>
                    <a:pt x="186" y="72"/>
                  </a:lnTo>
                  <a:lnTo>
                    <a:pt x="189" y="70"/>
                  </a:lnTo>
                  <a:lnTo>
                    <a:pt x="190" y="69"/>
                  </a:lnTo>
                  <a:lnTo>
                    <a:pt x="191" y="68"/>
                  </a:lnTo>
                  <a:lnTo>
                    <a:pt x="192" y="67"/>
                  </a:lnTo>
                  <a:lnTo>
                    <a:pt x="193" y="67"/>
                  </a:lnTo>
                  <a:lnTo>
                    <a:pt x="193" y="66"/>
                  </a:lnTo>
                  <a:lnTo>
                    <a:pt x="194" y="65"/>
                  </a:lnTo>
                  <a:lnTo>
                    <a:pt x="195" y="63"/>
                  </a:lnTo>
                  <a:lnTo>
                    <a:pt x="195" y="62"/>
                  </a:lnTo>
                  <a:lnTo>
                    <a:pt x="195" y="61"/>
                  </a:lnTo>
                  <a:lnTo>
                    <a:pt x="195" y="60"/>
                  </a:lnTo>
                  <a:lnTo>
                    <a:pt x="195" y="60"/>
                  </a:lnTo>
                  <a:lnTo>
                    <a:pt x="195" y="58"/>
                  </a:lnTo>
                  <a:lnTo>
                    <a:pt x="194" y="57"/>
                  </a:lnTo>
                  <a:lnTo>
                    <a:pt x="193" y="56"/>
                  </a:lnTo>
                  <a:lnTo>
                    <a:pt x="193" y="55"/>
                  </a:lnTo>
                  <a:lnTo>
                    <a:pt x="191" y="53"/>
                  </a:lnTo>
                  <a:lnTo>
                    <a:pt x="190" y="52"/>
                  </a:lnTo>
                  <a:lnTo>
                    <a:pt x="189" y="52"/>
                  </a:lnTo>
                  <a:lnTo>
                    <a:pt x="188" y="51"/>
                  </a:lnTo>
                  <a:lnTo>
                    <a:pt x="183" y="47"/>
                  </a:lnTo>
                  <a:lnTo>
                    <a:pt x="182" y="46"/>
                  </a:lnTo>
                  <a:lnTo>
                    <a:pt x="182" y="45"/>
                  </a:lnTo>
                  <a:lnTo>
                    <a:pt x="181" y="45"/>
                  </a:lnTo>
                  <a:lnTo>
                    <a:pt x="180" y="44"/>
                  </a:lnTo>
                  <a:lnTo>
                    <a:pt x="178" y="41"/>
                  </a:lnTo>
                  <a:lnTo>
                    <a:pt x="177" y="40"/>
                  </a:lnTo>
                  <a:lnTo>
                    <a:pt x="176" y="39"/>
                  </a:lnTo>
                  <a:lnTo>
                    <a:pt x="175" y="38"/>
                  </a:lnTo>
                  <a:lnTo>
                    <a:pt x="174" y="37"/>
                  </a:lnTo>
                  <a:lnTo>
                    <a:pt x="173" y="36"/>
                  </a:lnTo>
                  <a:lnTo>
                    <a:pt x="168" y="34"/>
                  </a:lnTo>
                  <a:lnTo>
                    <a:pt x="166" y="33"/>
                  </a:lnTo>
                  <a:lnTo>
                    <a:pt x="161" y="31"/>
                  </a:lnTo>
                  <a:lnTo>
                    <a:pt x="159" y="31"/>
                  </a:lnTo>
                  <a:lnTo>
                    <a:pt x="158" y="30"/>
                  </a:lnTo>
                  <a:lnTo>
                    <a:pt x="157" y="30"/>
                  </a:lnTo>
                  <a:lnTo>
                    <a:pt x="156" y="29"/>
                  </a:lnTo>
                  <a:lnTo>
                    <a:pt x="155" y="28"/>
                  </a:lnTo>
                  <a:lnTo>
                    <a:pt x="154" y="27"/>
                  </a:lnTo>
                  <a:lnTo>
                    <a:pt x="153" y="26"/>
                  </a:lnTo>
                  <a:lnTo>
                    <a:pt x="152" y="25"/>
                  </a:lnTo>
                  <a:lnTo>
                    <a:pt x="152" y="24"/>
                  </a:lnTo>
                  <a:lnTo>
                    <a:pt x="151" y="23"/>
                  </a:lnTo>
                  <a:lnTo>
                    <a:pt x="150" y="19"/>
                  </a:lnTo>
                  <a:lnTo>
                    <a:pt x="149" y="18"/>
                  </a:lnTo>
                  <a:lnTo>
                    <a:pt x="149" y="18"/>
                  </a:lnTo>
                  <a:lnTo>
                    <a:pt x="148" y="17"/>
                  </a:lnTo>
                  <a:lnTo>
                    <a:pt x="147" y="17"/>
                  </a:lnTo>
                  <a:lnTo>
                    <a:pt x="146" y="17"/>
                  </a:lnTo>
                  <a:lnTo>
                    <a:pt x="143" y="16"/>
                  </a:lnTo>
                  <a:lnTo>
                    <a:pt x="142" y="15"/>
                  </a:lnTo>
                  <a:lnTo>
                    <a:pt x="140" y="15"/>
                  </a:lnTo>
                  <a:lnTo>
                    <a:pt x="139" y="14"/>
                  </a:lnTo>
                  <a:lnTo>
                    <a:pt x="135" y="10"/>
                  </a:lnTo>
                  <a:lnTo>
                    <a:pt x="132" y="9"/>
                  </a:lnTo>
                  <a:lnTo>
                    <a:pt x="129" y="6"/>
                  </a:lnTo>
                  <a:lnTo>
                    <a:pt x="128" y="6"/>
                  </a:lnTo>
                  <a:lnTo>
                    <a:pt x="127" y="5"/>
                  </a:lnTo>
                  <a:lnTo>
                    <a:pt x="126" y="4"/>
                  </a:lnTo>
                  <a:lnTo>
                    <a:pt x="126" y="4"/>
                  </a:lnTo>
                  <a:lnTo>
                    <a:pt x="125" y="3"/>
                  </a:lnTo>
                  <a:lnTo>
                    <a:pt x="125" y="2"/>
                  </a:lnTo>
                  <a:lnTo>
                    <a:pt x="125" y="1"/>
                  </a:lnTo>
                  <a:lnTo>
                    <a:pt x="125" y="1"/>
                  </a:lnTo>
                  <a:lnTo>
                    <a:pt x="125" y="1"/>
                  </a:lnTo>
                  <a:lnTo>
                    <a:pt x="125" y="0"/>
                  </a:lnTo>
                  <a:lnTo>
                    <a:pt x="124" y="0"/>
                  </a:lnTo>
                  <a:lnTo>
                    <a:pt x="123" y="0"/>
                  </a:lnTo>
                  <a:lnTo>
                    <a:pt x="123" y="0"/>
                  </a:lnTo>
                </a:path>
              </a:pathLst>
            </a:custGeom>
            <a:solidFill>
              <a:srgbClr val="B0C2E5"/>
            </a:solidFill>
            <a:ln w="26988">
              <a:solidFill>
                <a:srgbClr val="FFFFFF"/>
              </a:solidFill>
              <a:prstDash val="solid"/>
              <a:round/>
              <a:headEnd/>
              <a:tailEnd/>
            </a:ln>
            <a:extLst/>
          </p:spPr>
          <p:txBody>
            <a:bodyPr vert="horz" wrap="square" lIns="91440" tIns="45720" rIns="91440" bIns="45720" numCol="1" anchor="t" anchorCtr="0" compatLnSpc="1">
              <a:prstTxWarp prst="textNoShape">
                <a:avLst/>
              </a:prstTxWarp>
            </a:bodyPr>
            <a:lstStyle/>
            <a:p>
              <a:endParaRPr lang="cs-CZ" dirty="0"/>
            </a:p>
          </p:txBody>
        </p:sp>
        <p:sp>
          <p:nvSpPr>
            <p:cNvPr id="152" name="Freeform 264">
              <a:extLst>
                <a:ext uri="{FF2B5EF4-FFF2-40B4-BE49-F238E27FC236}">
                  <a16:creationId xmlns:a16="http://schemas.microsoft.com/office/drawing/2014/main" id="{3C1F210D-FB36-40BE-B83E-2AFB87A67574}"/>
                </a:ext>
              </a:extLst>
            </p:cNvPr>
            <p:cNvSpPr>
              <a:spLocks/>
            </p:cNvSpPr>
            <p:nvPr/>
          </p:nvSpPr>
          <p:spPr bwMode="auto">
            <a:xfrm>
              <a:off x="6505433" y="5539495"/>
              <a:ext cx="1062443" cy="908010"/>
            </a:xfrm>
            <a:custGeom>
              <a:avLst/>
              <a:gdLst>
                <a:gd name="T0" fmla="*/ 253 w 886"/>
                <a:gd name="T1" fmla="*/ 52 h 690"/>
                <a:gd name="T2" fmla="*/ 309 w 886"/>
                <a:gd name="T3" fmla="*/ 31 h 690"/>
                <a:gd name="T4" fmla="*/ 343 w 886"/>
                <a:gd name="T5" fmla="*/ 49 h 690"/>
                <a:gd name="T6" fmla="*/ 376 w 886"/>
                <a:gd name="T7" fmla="*/ 46 h 690"/>
                <a:gd name="T8" fmla="*/ 406 w 886"/>
                <a:gd name="T9" fmla="*/ 47 h 690"/>
                <a:gd name="T10" fmla="*/ 452 w 886"/>
                <a:gd name="T11" fmla="*/ 49 h 690"/>
                <a:gd name="T12" fmla="*/ 478 w 886"/>
                <a:gd name="T13" fmla="*/ 67 h 690"/>
                <a:gd name="T14" fmla="*/ 514 w 886"/>
                <a:gd name="T15" fmla="*/ 37 h 690"/>
                <a:gd name="T16" fmla="*/ 529 w 886"/>
                <a:gd name="T17" fmla="*/ 0 h 690"/>
                <a:gd name="T18" fmla="*/ 572 w 886"/>
                <a:gd name="T19" fmla="*/ 17 h 690"/>
                <a:gd name="T20" fmla="*/ 598 w 886"/>
                <a:gd name="T21" fmla="*/ 43 h 690"/>
                <a:gd name="T22" fmla="*/ 591 w 886"/>
                <a:gd name="T23" fmla="*/ 66 h 690"/>
                <a:gd name="T24" fmla="*/ 589 w 886"/>
                <a:gd name="T25" fmla="*/ 124 h 690"/>
                <a:gd name="T26" fmla="*/ 598 w 886"/>
                <a:gd name="T27" fmla="*/ 169 h 690"/>
                <a:gd name="T28" fmla="*/ 617 w 886"/>
                <a:gd name="T29" fmla="*/ 215 h 690"/>
                <a:gd name="T30" fmla="*/ 664 w 886"/>
                <a:gd name="T31" fmla="*/ 224 h 690"/>
                <a:gd name="T32" fmla="*/ 671 w 886"/>
                <a:gd name="T33" fmla="*/ 241 h 690"/>
                <a:gd name="T34" fmla="*/ 712 w 886"/>
                <a:gd name="T35" fmla="*/ 251 h 690"/>
                <a:gd name="T36" fmla="*/ 769 w 886"/>
                <a:gd name="T37" fmla="*/ 259 h 690"/>
                <a:gd name="T38" fmla="*/ 782 w 886"/>
                <a:gd name="T39" fmla="*/ 300 h 690"/>
                <a:gd name="T40" fmla="*/ 839 w 886"/>
                <a:gd name="T41" fmla="*/ 321 h 690"/>
                <a:gd name="T42" fmla="*/ 872 w 886"/>
                <a:gd name="T43" fmla="*/ 322 h 690"/>
                <a:gd name="T44" fmla="*/ 880 w 886"/>
                <a:gd name="T45" fmla="*/ 351 h 690"/>
                <a:gd name="T46" fmla="*/ 851 w 886"/>
                <a:gd name="T47" fmla="*/ 390 h 690"/>
                <a:gd name="T48" fmla="*/ 858 w 886"/>
                <a:gd name="T49" fmla="*/ 414 h 690"/>
                <a:gd name="T50" fmla="*/ 875 w 886"/>
                <a:gd name="T51" fmla="*/ 440 h 690"/>
                <a:gd name="T52" fmla="*/ 861 w 886"/>
                <a:gd name="T53" fmla="*/ 460 h 690"/>
                <a:gd name="T54" fmla="*/ 800 w 886"/>
                <a:gd name="T55" fmla="*/ 424 h 690"/>
                <a:gd name="T56" fmla="*/ 750 w 886"/>
                <a:gd name="T57" fmla="*/ 411 h 690"/>
                <a:gd name="T58" fmla="*/ 703 w 886"/>
                <a:gd name="T59" fmla="*/ 437 h 690"/>
                <a:gd name="T60" fmla="*/ 689 w 886"/>
                <a:gd name="T61" fmla="*/ 404 h 690"/>
                <a:gd name="T62" fmla="*/ 638 w 886"/>
                <a:gd name="T63" fmla="*/ 391 h 690"/>
                <a:gd name="T64" fmla="*/ 621 w 886"/>
                <a:gd name="T65" fmla="*/ 436 h 690"/>
                <a:gd name="T66" fmla="*/ 613 w 886"/>
                <a:gd name="T67" fmla="*/ 522 h 690"/>
                <a:gd name="T68" fmla="*/ 604 w 886"/>
                <a:gd name="T69" fmla="*/ 557 h 690"/>
                <a:gd name="T70" fmla="*/ 547 w 886"/>
                <a:gd name="T71" fmla="*/ 552 h 690"/>
                <a:gd name="T72" fmla="*/ 509 w 886"/>
                <a:gd name="T73" fmla="*/ 614 h 690"/>
                <a:gd name="T74" fmla="*/ 497 w 886"/>
                <a:gd name="T75" fmla="*/ 673 h 690"/>
                <a:gd name="T76" fmla="*/ 466 w 886"/>
                <a:gd name="T77" fmla="*/ 654 h 690"/>
                <a:gd name="T78" fmla="*/ 414 w 886"/>
                <a:gd name="T79" fmla="*/ 648 h 690"/>
                <a:gd name="T80" fmla="*/ 388 w 886"/>
                <a:gd name="T81" fmla="*/ 656 h 690"/>
                <a:gd name="T82" fmla="*/ 360 w 886"/>
                <a:gd name="T83" fmla="*/ 679 h 690"/>
                <a:gd name="T84" fmla="*/ 302 w 886"/>
                <a:gd name="T85" fmla="*/ 675 h 690"/>
                <a:gd name="T86" fmla="*/ 226 w 886"/>
                <a:gd name="T87" fmla="*/ 661 h 690"/>
                <a:gd name="T88" fmla="*/ 205 w 886"/>
                <a:gd name="T89" fmla="*/ 631 h 690"/>
                <a:gd name="T90" fmla="*/ 203 w 886"/>
                <a:gd name="T91" fmla="*/ 599 h 690"/>
                <a:gd name="T92" fmla="*/ 146 w 886"/>
                <a:gd name="T93" fmla="*/ 555 h 690"/>
                <a:gd name="T94" fmla="*/ 105 w 886"/>
                <a:gd name="T95" fmla="*/ 511 h 690"/>
                <a:gd name="T96" fmla="*/ 70 w 886"/>
                <a:gd name="T97" fmla="*/ 475 h 690"/>
                <a:gd name="T98" fmla="*/ 29 w 886"/>
                <a:gd name="T99" fmla="*/ 432 h 690"/>
                <a:gd name="T100" fmla="*/ 1 w 886"/>
                <a:gd name="T101" fmla="*/ 405 h 690"/>
                <a:gd name="T102" fmla="*/ 24 w 886"/>
                <a:gd name="T103" fmla="*/ 360 h 690"/>
                <a:gd name="T104" fmla="*/ 26 w 886"/>
                <a:gd name="T105" fmla="*/ 302 h 690"/>
                <a:gd name="T106" fmla="*/ 67 w 886"/>
                <a:gd name="T107" fmla="*/ 284 h 690"/>
                <a:gd name="T108" fmla="*/ 70 w 886"/>
                <a:gd name="T109" fmla="*/ 245 h 690"/>
                <a:gd name="T110" fmla="*/ 75 w 886"/>
                <a:gd name="T111" fmla="*/ 221 h 690"/>
                <a:gd name="T112" fmla="*/ 84 w 886"/>
                <a:gd name="T113" fmla="*/ 197 h 690"/>
                <a:gd name="T114" fmla="*/ 106 w 886"/>
                <a:gd name="T115" fmla="*/ 151 h 690"/>
                <a:gd name="T116" fmla="*/ 102 w 886"/>
                <a:gd name="T117" fmla="*/ 94 h 690"/>
                <a:gd name="T118" fmla="*/ 104 w 886"/>
                <a:gd name="T119" fmla="*/ 62 h 690"/>
                <a:gd name="T120" fmla="*/ 147 w 886"/>
                <a:gd name="T121" fmla="*/ 57 h 690"/>
                <a:gd name="T122" fmla="*/ 182 w 886"/>
                <a:gd name="T123" fmla="*/ 63 h 690"/>
                <a:gd name="T124" fmla="*/ 218 w 886"/>
                <a:gd name="T125" fmla="*/ 36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6" h="690">
                  <a:moveTo>
                    <a:pt x="230" y="31"/>
                  </a:moveTo>
                  <a:lnTo>
                    <a:pt x="230" y="31"/>
                  </a:lnTo>
                  <a:lnTo>
                    <a:pt x="231" y="32"/>
                  </a:lnTo>
                  <a:lnTo>
                    <a:pt x="231" y="33"/>
                  </a:lnTo>
                  <a:lnTo>
                    <a:pt x="231" y="33"/>
                  </a:lnTo>
                  <a:lnTo>
                    <a:pt x="231" y="35"/>
                  </a:lnTo>
                  <a:lnTo>
                    <a:pt x="231" y="41"/>
                  </a:lnTo>
                  <a:lnTo>
                    <a:pt x="231" y="43"/>
                  </a:lnTo>
                  <a:lnTo>
                    <a:pt x="232" y="44"/>
                  </a:lnTo>
                  <a:lnTo>
                    <a:pt x="232" y="46"/>
                  </a:lnTo>
                  <a:lnTo>
                    <a:pt x="232" y="47"/>
                  </a:lnTo>
                  <a:lnTo>
                    <a:pt x="232" y="48"/>
                  </a:lnTo>
                  <a:lnTo>
                    <a:pt x="233" y="49"/>
                  </a:lnTo>
                  <a:lnTo>
                    <a:pt x="234" y="49"/>
                  </a:lnTo>
                  <a:lnTo>
                    <a:pt x="234" y="50"/>
                  </a:lnTo>
                  <a:lnTo>
                    <a:pt x="235" y="51"/>
                  </a:lnTo>
                  <a:lnTo>
                    <a:pt x="236" y="51"/>
                  </a:lnTo>
                  <a:lnTo>
                    <a:pt x="237" y="52"/>
                  </a:lnTo>
                  <a:lnTo>
                    <a:pt x="238" y="52"/>
                  </a:lnTo>
                  <a:lnTo>
                    <a:pt x="240" y="52"/>
                  </a:lnTo>
                  <a:lnTo>
                    <a:pt x="241" y="52"/>
                  </a:lnTo>
                  <a:lnTo>
                    <a:pt x="243" y="52"/>
                  </a:lnTo>
                  <a:lnTo>
                    <a:pt x="244" y="52"/>
                  </a:lnTo>
                  <a:lnTo>
                    <a:pt x="246" y="51"/>
                  </a:lnTo>
                  <a:lnTo>
                    <a:pt x="247" y="51"/>
                  </a:lnTo>
                  <a:lnTo>
                    <a:pt x="248" y="51"/>
                  </a:lnTo>
                  <a:lnTo>
                    <a:pt x="251" y="52"/>
                  </a:lnTo>
                  <a:lnTo>
                    <a:pt x="253" y="52"/>
                  </a:lnTo>
                  <a:lnTo>
                    <a:pt x="254" y="52"/>
                  </a:lnTo>
                  <a:lnTo>
                    <a:pt x="257" y="51"/>
                  </a:lnTo>
                  <a:lnTo>
                    <a:pt x="259" y="51"/>
                  </a:lnTo>
                  <a:lnTo>
                    <a:pt x="261" y="51"/>
                  </a:lnTo>
                  <a:lnTo>
                    <a:pt x="265" y="51"/>
                  </a:lnTo>
                  <a:lnTo>
                    <a:pt x="267" y="51"/>
                  </a:lnTo>
                  <a:lnTo>
                    <a:pt x="278" y="50"/>
                  </a:lnTo>
                  <a:lnTo>
                    <a:pt x="283" y="50"/>
                  </a:lnTo>
                  <a:lnTo>
                    <a:pt x="285" y="49"/>
                  </a:lnTo>
                  <a:lnTo>
                    <a:pt x="287" y="49"/>
                  </a:lnTo>
                  <a:lnTo>
                    <a:pt x="289" y="49"/>
                  </a:lnTo>
                  <a:lnTo>
                    <a:pt x="290" y="49"/>
                  </a:lnTo>
                  <a:lnTo>
                    <a:pt x="290" y="49"/>
                  </a:lnTo>
                  <a:lnTo>
                    <a:pt x="291" y="49"/>
                  </a:lnTo>
                  <a:lnTo>
                    <a:pt x="292" y="48"/>
                  </a:lnTo>
                  <a:lnTo>
                    <a:pt x="293" y="48"/>
                  </a:lnTo>
                  <a:lnTo>
                    <a:pt x="293" y="47"/>
                  </a:lnTo>
                  <a:lnTo>
                    <a:pt x="294" y="45"/>
                  </a:lnTo>
                  <a:lnTo>
                    <a:pt x="296" y="43"/>
                  </a:lnTo>
                  <a:lnTo>
                    <a:pt x="297" y="41"/>
                  </a:lnTo>
                  <a:lnTo>
                    <a:pt x="298" y="39"/>
                  </a:lnTo>
                  <a:lnTo>
                    <a:pt x="299" y="36"/>
                  </a:lnTo>
                  <a:lnTo>
                    <a:pt x="300" y="35"/>
                  </a:lnTo>
                  <a:lnTo>
                    <a:pt x="301" y="34"/>
                  </a:lnTo>
                  <a:lnTo>
                    <a:pt x="302" y="33"/>
                  </a:lnTo>
                  <a:lnTo>
                    <a:pt x="303" y="33"/>
                  </a:lnTo>
                  <a:lnTo>
                    <a:pt x="304" y="32"/>
                  </a:lnTo>
                  <a:lnTo>
                    <a:pt x="309" y="31"/>
                  </a:lnTo>
                  <a:lnTo>
                    <a:pt x="311" y="31"/>
                  </a:lnTo>
                  <a:lnTo>
                    <a:pt x="312" y="30"/>
                  </a:lnTo>
                  <a:lnTo>
                    <a:pt x="314" y="30"/>
                  </a:lnTo>
                  <a:lnTo>
                    <a:pt x="315" y="30"/>
                  </a:lnTo>
                  <a:lnTo>
                    <a:pt x="316" y="30"/>
                  </a:lnTo>
                  <a:lnTo>
                    <a:pt x="317" y="31"/>
                  </a:lnTo>
                  <a:lnTo>
                    <a:pt x="319" y="31"/>
                  </a:lnTo>
                  <a:lnTo>
                    <a:pt x="321" y="32"/>
                  </a:lnTo>
                  <a:lnTo>
                    <a:pt x="323" y="33"/>
                  </a:lnTo>
                  <a:lnTo>
                    <a:pt x="324" y="34"/>
                  </a:lnTo>
                  <a:lnTo>
                    <a:pt x="325" y="35"/>
                  </a:lnTo>
                  <a:lnTo>
                    <a:pt x="326" y="36"/>
                  </a:lnTo>
                  <a:lnTo>
                    <a:pt x="328" y="38"/>
                  </a:lnTo>
                  <a:lnTo>
                    <a:pt x="328" y="39"/>
                  </a:lnTo>
                  <a:lnTo>
                    <a:pt x="329" y="40"/>
                  </a:lnTo>
                  <a:lnTo>
                    <a:pt x="330" y="40"/>
                  </a:lnTo>
                  <a:lnTo>
                    <a:pt x="331" y="41"/>
                  </a:lnTo>
                  <a:lnTo>
                    <a:pt x="331" y="41"/>
                  </a:lnTo>
                  <a:lnTo>
                    <a:pt x="334" y="42"/>
                  </a:lnTo>
                  <a:lnTo>
                    <a:pt x="336" y="43"/>
                  </a:lnTo>
                  <a:lnTo>
                    <a:pt x="338" y="44"/>
                  </a:lnTo>
                  <a:lnTo>
                    <a:pt x="339" y="45"/>
                  </a:lnTo>
                  <a:lnTo>
                    <a:pt x="339" y="45"/>
                  </a:lnTo>
                  <a:lnTo>
                    <a:pt x="340" y="46"/>
                  </a:lnTo>
                  <a:lnTo>
                    <a:pt x="341" y="47"/>
                  </a:lnTo>
                  <a:lnTo>
                    <a:pt x="342" y="48"/>
                  </a:lnTo>
                  <a:lnTo>
                    <a:pt x="342" y="49"/>
                  </a:lnTo>
                  <a:lnTo>
                    <a:pt x="343" y="49"/>
                  </a:lnTo>
                  <a:lnTo>
                    <a:pt x="344" y="52"/>
                  </a:lnTo>
                  <a:lnTo>
                    <a:pt x="344" y="53"/>
                  </a:lnTo>
                  <a:lnTo>
                    <a:pt x="345" y="53"/>
                  </a:lnTo>
                  <a:lnTo>
                    <a:pt x="345" y="53"/>
                  </a:lnTo>
                  <a:lnTo>
                    <a:pt x="345" y="53"/>
                  </a:lnTo>
                  <a:lnTo>
                    <a:pt x="346" y="54"/>
                  </a:lnTo>
                  <a:lnTo>
                    <a:pt x="349" y="54"/>
                  </a:lnTo>
                  <a:lnTo>
                    <a:pt x="351" y="54"/>
                  </a:lnTo>
                  <a:lnTo>
                    <a:pt x="353" y="55"/>
                  </a:lnTo>
                  <a:lnTo>
                    <a:pt x="354" y="55"/>
                  </a:lnTo>
                  <a:lnTo>
                    <a:pt x="355" y="55"/>
                  </a:lnTo>
                  <a:lnTo>
                    <a:pt x="358" y="54"/>
                  </a:lnTo>
                  <a:lnTo>
                    <a:pt x="358" y="54"/>
                  </a:lnTo>
                  <a:lnTo>
                    <a:pt x="359" y="53"/>
                  </a:lnTo>
                  <a:lnTo>
                    <a:pt x="360" y="53"/>
                  </a:lnTo>
                  <a:lnTo>
                    <a:pt x="364" y="50"/>
                  </a:lnTo>
                  <a:lnTo>
                    <a:pt x="365" y="49"/>
                  </a:lnTo>
                  <a:lnTo>
                    <a:pt x="366" y="48"/>
                  </a:lnTo>
                  <a:lnTo>
                    <a:pt x="368" y="48"/>
                  </a:lnTo>
                  <a:lnTo>
                    <a:pt x="369" y="47"/>
                  </a:lnTo>
                  <a:lnTo>
                    <a:pt x="370" y="47"/>
                  </a:lnTo>
                  <a:lnTo>
                    <a:pt x="372" y="47"/>
                  </a:lnTo>
                  <a:lnTo>
                    <a:pt x="374" y="47"/>
                  </a:lnTo>
                  <a:lnTo>
                    <a:pt x="375" y="47"/>
                  </a:lnTo>
                  <a:lnTo>
                    <a:pt x="375" y="47"/>
                  </a:lnTo>
                  <a:lnTo>
                    <a:pt x="376" y="47"/>
                  </a:lnTo>
                  <a:lnTo>
                    <a:pt x="376" y="47"/>
                  </a:lnTo>
                  <a:lnTo>
                    <a:pt x="376" y="46"/>
                  </a:lnTo>
                  <a:lnTo>
                    <a:pt x="376" y="46"/>
                  </a:lnTo>
                  <a:lnTo>
                    <a:pt x="376" y="44"/>
                  </a:lnTo>
                  <a:lnTo>
                    <a:pt x="376" y="41"/>
                  </a:lnTo>
                  <a:lnTo>
                    <a:pt x="376" y="40"/>
                  </a:lnTo>
                  <a:lnTo>
                    <a:pt x="376" y="40"/>
                  </a:lnTo>
                  <a:lnTo>
                    <a:pt x="376" y="40"/>
                  </a:lnTo>
                  <a:lnTo>
                    <a:pt x="377" y="39"/>
                  </a:lnTo>
                  <a:lnTo>
                    <a:pt x="377" y="39"/>
                  </a:lnTo>
                  <a:lnTo>
                    <a:pt x="378" y="39"/>
                  </a:lnTo>
                  <a:lnTo>
                    <a:pt x="378" y="38"/>
                  </a:lnTo>
                  <a:lnTo>
                    <a:pt x="379" y="39"/>
                  </a:lnTo>
                  <a:lnTo>
                    <a:pt x="380" y="39"/>
                  </a:lnTo>
                  <a:lnTo>
                    <a:pt x="384" y="41"/>
                  </a:lnTo>
                  <a:lnTo>
                    <a:pt x="385" y="42"/>
                  </a:lnTo>
                  <a:lnTo>
                    <a:pt x="386" y="43"/>
                  </a:lnTo>
                  <a:lnTo>
                    <a:pt x="389" y="44"/>
                  </a:lnTo>
                  <a:lnTo>
                    <a:pt x="390" y="44"/>
                  </a:lnTo>
                  <a:lnTo>
                    <a:pt x="391" y="45"/>
                  </a:lnTo>
                  <a:lnTo>
                    <a:pt x="396" y="48"/>
                  </a:lnTo>
                  <a:lnTo>
                    <a:pt x="397" y="49"/>
                  </a:lnTo>
                  <a:lnTo>
                    <a:pt x="399" y="50"/>
                  </a:lnTo>
                  <a:lnTo>
                    <a:pt x="400" y="50"/>
                  </a:lnTo>
                  <a:lnTo>
                    <a:pt x="401" y="50"/>
                  </a:lnTo>
                  <a:lnTo>
                    <a:pt x="401" y="50"/>
                  </a:lnTo>
                  <a:lnTo>
                    <a:pt x="402" y="50"/>
                  </a:lnTo>
                  <a:lnTo>
                    <a:pt x="402" y="50"/>
                  </a:lnTo>
                  <a:lnTo>
                    <a:pt x="404" y="48"/>
                  </a:lnTo>
                  <a:lnTo>
                    <a:pt x="406" y="47"/>
                  </a:lnTo>
                  <a:lnTo>
                    <a:pt x="408" y="47"/>
                  </a:lnTo>
                  <a:lnTo>
                    <a:pt x="408" y="46"/>
                  </a:lnTo>
                  <a:lnTo>
                    <a:pt x="409" y="46"/>
                  </a:lnTo>
                  <a:lnTo>
                    <a:pt x="411" y="46"/>
                  </a:lnTo>
                  <a:lnTo>
                    <a:pt x="412" y="46"/>
                  </a:lnTo>
                  <a:lnTo>
                    <a:pt x="415" y="46"/>
                  </a:lnTo>
                  <a:lnTo>
                    <a:pt x="416" y="47"/>
                  </a:lnTo>
                  <a:lnTo>
                    <a:pt x="417" y="47"/>
                  </a:lnTo>
                  <a:lnTo>
                    <a:pt x="418" y="47"/>
                  </a:lnTo>
                  <a:lnTo>
                    <a:pt x="419" y="47"/>
                  </a:lnTo>
                  <a:lnTo>
                    <a:pt x="422" y="49"/>
                  </a:lnTo>
                  <a:lnTo>
                    <a:pt x="423" y="49"/>
                  </a:lnTo>
                  <a:lnTo>
                    <a:pt x="425" y="50"/>
                  </a:lnTo>
                  <a:lnTo>
                    <a:pt x="426" y="50"/>
                  </a:lnTo>
                  <a:lnTo>
                    <a:pt x="429" y="51"/>
                  </a:lnTo>
                  <a:lnTo>
                    <a:pt x="434" y="51"/>
                  </a:lnTo>
                  <a:lnTo>
                    <a:pt x="436" y="51"/>
                  </a:lnTo>
                  <a:lnTo>
                    <a:pt x="439" y="52"/>
                  </a:lnTo>
                  <a:lnTo>
                    <a:pt x="440" y="51"/>
                  </a:lnTo>
                  <a:lnTo>
                    <a:pt x="441" y="51"/>
                  </a:lnTo>
                  <a:lnTo>
                    <a:pt x="444" y="51"/>
                  </a:lnTo>
                  <a:lnTo>
                    <a:pt x="446" y="50"/>
                  </a:lnTo>
                  <a:lnTo>
                    <a:pt x="448" y="50"/>
                  </a:lnTo>
                  <a:lnTo>
                    <a:pt x="451" y="49"/>
                  </a:lnTo>
                  <a:lnTo>
                    <a:pt x="451" y="49"/>
                  </a:lnTo>
                  <a:lnTo>
                    <a:pt x="452" y="49"/>
                  </a:lnTo>
                  <a:lnTo>
                    <a:pt x="452" y="49"/>
                  </a:lnTo>
                  <a:lnTo>
                    <a:pt x="452" y="49"/>
                  </a:lnTo>
                  <a:lnTo>
                    <a:pt x="452" y="50"/>
                  </a:lnTo>
                  <a:lnTo>
                    <a:pt x="452" y="51"/>
                  </a:lnTo>
                  <a:lnTo>
                    <a:pt x="452" y="52"/>
                  </a:lnTo>
                  <a:lnTo>
                    <a:pt x="452" y="55"/>
                  </a:lnTo>
                  <a:lnTo>
                    <a:pt x="451" y="56"/>
                  </a:lnTo>
                  <a:lnTo>
                    <a:pt x="451" y="57"/>
                  </a:lnTo>
                  <a:lnTo>
                    <a:pt x="452" y="57"/>
                  </a:lnTo>
                  <a:lnTo>
                    <a:pt x="452" y="58"/>
                  </a:lnTo>
                  <a:lnTo>
                    <a:pt x="452" y="58"/>
                  </a:lnTo>
                  <a:lnTo>
                    <a:pt x="453" y="59"/>
                  </a:lnTo>
                  <a:lnTo>
                    <a:pt x="454" y="59"/>
                  </a:lnTo>
                  <a:lnTo>
                    <a:pt x="454" y="60"/>
                  </a:lnTo>
                  <a:lnTo>
                    <a:pt x="455" y="60"/>
                  </a:lnTo>
                  <a:lnTo>
                    <a:pt x="456" y="60"/>
                  </a:lnTo>
                  <a:lnTo>
                    <a:pt x="458" y="60"/>
                  </a:lnTo>
                  <a:lnTo>
                    <a:pt x="461" y="61"/>
                  </a:lnTo>
                  <a:lnTo>
                    <a:pt x="463" y="61"/>
                  </a:lnTo>
                  <a:lnTo>
                    <a:pt x="465" y="62"/>
                  </a:lnTo>
                  <a:lnTo>
                    <a:pt x="468" y="62"/>
                  </a:lnTo>
                  <a:lnTo>
                    <a:pt x="470" y="63"/>
                  </a:lnTo>
                  <a:lnTo>
                    <a:pt x="471" y="64"/>
                  </a:lnTo>
                  <a:lnTo>
                    <a:pt x="472" y="65"/>
                  </a:lnTo>
                  <a:lnTo>
                    <a:pt x="475" y="66"/>
                  </a:lnTo>
                  <a:lnTo>
                    <a:pt x="476" y="67"/>
                  </a:lnTo>
                  <a:lnTo>
                    <a:pt x="476" y="67"/>
                  </a:lnTo>
                  <a:lnTo>
                    <a:pt x="477" y="67"/>
                  </a:lnTo>
                  <a:lnTo>
                    <a:pt x="477" y="67"/>
                  </a:lnTo>
                  <a:lnTo>
                    <a:pt x="478" y="67"/>
                  </a:lnTo>
                  <a:lnTo>
                    <a:pt x="478" y="67"/>
                  </a:lnTo>
                  <a:lnTo>
                    <a:pt x="479" y="67"/>
                  </a:lnTo>
                  <a:lnTo>
                    <a:pt x="480" y="67"/>
                  </a:lnTo>
                  <a:lnTo>
                    <a:pt x="480" y="66"/>
                  </a:lnTo>
                  <a:lnTo>
                    <a:pt x="481" y="65"/>
                  </a:lnTo>
                  <a:lnTo>
                    <a:pt x="482" y="62"/>
                  </a:lnTo>
                  <a:lnTo>
                    <a:pt x="483" y="61"/>
                  </a:lnTo>
                  <a:lnTo>
                    <a:pt x="485" y="59"/>
                  </a:lnTo>
                  <a:lnTo>
                    <a:pt x="487" y="58"/>
                  </a:lnTo>
                  <a:lnTo>
                    <a:pt x="489" y="56"/>
                  </a:lnTo>
                  <a:lnTo>
                    <a:pt x="493" y="52"/>
                  </a:lnTo>
                  <a:lnTo>
                    <a:pt x="495" y="50"/>
                  </a:lnTo>
                  <a:lnTo>
                    <a:pt x="498" y="48"/>
                  </a:lnTo>
                  <a:lnTo>
                    <a:pt x="499" y="48"/>
                  </a:lnTo>
                  <a:lnTo>
                    <a:pt x="500" y="47"/>
                  </a:lnTo>
                  <a:lnTo>
                    <a:pt x="502" y="47"/>
                  </a:lnTo>
                  <a:lnTo>
                    <a:pt x="507" y="45"/>
                  </a:lnTo>
                  <a:lnTo>
                    <a:pt x="508" y="45"/>
                  </a:lnTo>
                  <a:lnTo>
                    <a:pt x="510" y="44"/>
                  </a:lnTo>
                  <a:lnTo>
                    <a:pt x="511" y="43"/>
                  </a:lnTo>
                  <a:lnTo>
                    <a:pt x="513" y="43"/>
                  </a:lnTo>
                  <a:lnTo>
                    <a:pt x="513" y="42"/>
                  </a:lnTo>
                  <a:lnTo>
                    <a:pt x="514" y="42"/>
                  </a:lnTo>
                  <a:lnTo>
                    <a:pt x="514" y="41"/>
                  </a:lnTo>
                  <a:lnTo>
                    <a:pt x="515" y="40"/>
                  </a:lnTo>
                  <a:lnTo>
                    <a:pt x="515" y="39"/>
                  </a:lnTo>
                  <a:lnTo>
                    <a:pt x="515" y="38"/>
                  </a:lnTo>
                  <a:lnTo>
                    <a:pt x="514" y="37"/>
                  </a:lnTo>
                  <a:lnTo>
                    <a:pt x="514" y="34"/>
                  </a:lnTo>
                  <a:lnTo>
                    <a:pt x="513" y="31"/>
                  </a:lnTo>
                  <a:lnTo>
                    <a:pt x="512" y="29"/>
                  </a:lnTo>
                  <a:lnTo>
                    <a:pt x="512" y="28"/>
                  </a:lnTo>
                  <a:lnTo>
                    <a:pt x="512" y="27"/>
                  </a:lnTo>
                  <a:lnTo>
                    <a:pt x="512" y="25"/>
                  </a:lnTo>
                  <a:lnTo>
                    <a:pt x="512" y="24"/>
                  </a:lnTo>
                  <a:lnTo>
                    <a:pt x="513" y="20"/>
                  </a:lnTo>
                  <a:lnTo>
                    <a:pt x="514" y="19"/>
                  </a:lnTo>
                  <a:lnTo>
                    <a:pt x="514" y="17"/>
                  </a:lnTo>
                  <a:lnTo>
                    <a:pt x="514" y="15"/>
                  </a:lnTo>
                  <a:lnTo>
                    <a:pt x="514" y="14"/>
                  </a:lnTo>
                  <a:lnTo>
                    <a:pt x="514" y="14"/>
                  </a:lnTo>
                  <a:lnTo>
                    <a:pt x="515" y="13"/>
                  </a:lnTo>
                  <a:lnTo>
                    <a:pt x="515" y="12"/>
                  </a:lnTo>
                  <a:lnTo>
                    <a:pt x="516" y="11"/>
                  </a:lnTo>
                  <a:lnTo>
                    <a:pt x="518" y="10"/>
                  </a:lnTo>
                  <a:lnTo>
                    <a:pt x="518" y="9"/>
                  </a:lnTo>
                  <a:lnTo>
                    <a:pt x="519" y="8"/>
                  </a:lnTo>
                  <a:lnTo>
                    <a:pt x="520" y="7"/>
                  </a:lnTo>
                  <a:lnTo>
                    <a:pt x="521" y="6"/>
                  </a:lnTo>
                  <a:lnTo>
                    <a:pt x="521" y="5"/>
                  </a:lnTo>
                  <a:lnTo>
                    <a:pt x="522" y="4"/>
                  </a:lnTo>
                  <a:lnTo>
                    <a:pt x="525" y="2"/>
                  </a:lnTo>
                  <a:lnTo>
                    <a:pt x="527" y="0"/>
                  </a:lnTo>
                  <a:lnTo>
                    <a:pt x="528" y="0"/>
                  </a:lnTo>
                  <a:lnTo>
                    <a:pt x="529" y="0"/>
                  </a:lnTo>
                  <a:lnTo>
                    <a:pt x="529" y="0"/>
                  </a:lnTo>
                  <a:lnTo>
                    <a:pt x="530" y="0"/>
                  </a:lnTo>
                  <a:lnTo>
                    <a:pt x="531" y="0"/>
                  </a:lnTo>
                  <a:lnTo>
                    <a:pt x="532" y="0"/>
                  </a:lnTo>
                  <a:lnTo>
                    <a:pt x="533" y="1"/>
                  </a:lnTo>
                  <a:lnTo>
                    <a:pt x="536" y="3"/>
                  </a:lnTo>
                  <a:lnTo>
                    <a:pt x="537" y="4"/>
                  </a:lnTo>
                  <a:lnTo>
                    <a:pt x="540" y="5"/>
                  </a:lnTo>
                  <a:lnTo>
                    <a:pt x="545" y="8"/>
                  </a:lnTo>
                  <a:lnTo>
                    <a:pt x="547" y="8"/>
                  </a:lnTo>
                  <a:lnTo>
                    <a:pt x="548" y="9"/>
                  </a:lnTo>
                  <a:lnTo>
                    <a:pt x="549" y="10"/>
                  </a:lnTo>
                  <a:lnTo>
                    <a:pt x="550" y="11"/>
                  </a:lnTo>
                  <a:lnTo>
                    <a:pt x="555" y="15"/>
                  </a:lnTo>
                  <a:lnTo>
                    <a:pt x="557" y="17"/>
                  </a:lnTo>
                  <a:lnTo>
                    <a:pt x="559" y="18"/>
                  </a:lnTo>
                  <a:lnTo>
                    <a:pt x="560" y="19"/>
                  </a:lnTo>
                  <a:lnTo>
                    <a:pt x="561" y="20"/>
                  </a:lnTo>
                  <a:lnTo>
                    <a:pt x="563" y="20"/>
                  </a:lnTo>
                  <a:lnTo>
                    <a:pt x="563" y="20"/>
                  </a:lnTo>
                  <a:lnTo>
                    <a:pt x="564" y="21"/>
                  </a:lnTo>
                  <a:lnTo>
                    <a:pt x="564" y="21"/>
                  </a:lnTo>
                  <a:lnTo>
                    <a:pt x="565" y="20"/>
                  </a:lnTo>
                  <a:lnTo>
                    <a:pt x="566" y="20"/>
                  </a:lnTo>
                  <a:lnTo>
                    <a:pt x="568" y="19"/>
                  </a:lnTo>
                  <a:lnTo>
                    <a:pt x="569" y="18"/>
                  </a:lnTo>
                  <a:lnTo>
                    <a:pt x="570" y="18"/>
                  </a:lnTo>
                  <a:lnTo>
                    <a:pt x="572" y="17"/>
                  </a:lnTo>
                  <a:lnTo>
                    <a:pt x="572" y="17"/>
                  </a:lnTo>
                  <a:lnTo>
                    <a:pt x="573" y="17"/>
                  </a:lnTo>
                  <a:lnTo>
                    <a:pt x="573" y="17"/>
                  </a:lnTo>
                  <a:lnTo>
                    <a:pt x="574" y="18"/>
                  </a:lnTo>
                  <a:lnTo>
                    <a:pt x="574" y="18"/>
                  </a:lnTo>
                  <a:lnTo>
                    <a:pt x="575" y="18"/>
                  </a:lnTo>
                  <a:lnTo>
                    <a:pt x="575" y="19"/>
                  </a:lnTo>
                  <a:lnTo>
                    <a:pt x="576" y="21"/>
                  </a:lnTo>
                  <a:lnTo>
                    <a:pt x="577" y="23"/>
                  </a:lnTo>
                  <a:lnTo>
                    <a:pt x="578" y="25"/>
                  </a:lnTo>
                  <a:lnTo>
                    <a:pt x="579" y="27"/>
                  </a:lnTo>
                  <a:lnTo>
                    <a:pt x="581" y="31"/>
                  </a:lnTo>
                  <a:lnTo>
                    <a:pt x="583" y="35"/>
                  </a:lnTo>
                  <a:lnTo>
                    <a:pt x="584" y="37"/>
                  </a:lnTo>
                  <a:lnTo>
                    <a:pt x="585" y="38"/>
                  </a:lnTo>
                  <a:lnTo>
                    <a:pt x="586" y="39"/>
                  </a:lnTo>
                  <a:lnTo>
                    <a:pt x="586" y="40"/>
                  </a:lnTo>
                  <a:lnTo>
                    <a:pt x="588" y="41"/>
                  </a:lnTo>
                  <a:lnTo>
                    <a:pt x="589" y="42"/>
                  </a:lnTo>
                  <a:lnTo>
                    <a:pt x="590" y="42"/>
                  </a:lnTo>
                  <a:lnTo>
                    <a:pt x="591" y="43"/>
                  </a:lnTo>
                  <a:lnTo>
                    <a:pt x="592" y="43"/>
                  </a:lnTo>
                  <a:lnTo>
                    <a:pt x="593" y="43"/>
                  </a:lnTo>
                  <a:lnTo>
                    <a:pt x="594" y="43"/>
                  </a:lnTo>
                  <a:lnTo>
                    <a:pt x="595" y="43"/>
                  </a:lnTo>
                  <a:lnTo>
                    <a:pt x="596" y="43"/>
                  </a:lnTo>
                  <a:lnTo>
                    <a:pt x="597" y="43"/>
                  </a:lnTo>
                  <a:lnTo>
                    <a:pt x="598" y="43"/>
                  </a:lnTo>
                  <a:lnTo>
                    <a:pt x="598" y="43"/>
                  </a:lnTo>
                  <a:lnTo>
                    <a:pt x="599" y="42"/>
                  </a:lnTo>
                  <a:lnTo>
                    <a:pt x="600" y="42"/>
                  </a:lnTo>
                  <a:lnTo>
                    <a:pt x="600" y="42"/>
                  </a:lnTo>
                  <a:lnTo>
                    <a:pt x="600" y="43"/>
                  </a:lnTo>
                  <a:lnTo>
                    <a:pt x="601" y="49"/>
                  </a:lnTo>
                  <a:lnTo>
                    <a:pt x="601" y="50"/>
                  </a:lnTo>
                  <a:lnTo>
                    <a:pt x="601" y="52"/>
                  </a:lnTo>
                  <a:lnTo>
                    <a:pt x="601" y="53"/>
                  </a:lnTo>
                  <a:lnTo>
                    <a:pt x="601" y="54"/>
                  </a:lnTo>
                  <a:lnTo>
                    <a:pt x="601" y="54"/>
                  </a:lnTo>
                  <a:lnTo>
                    <a:pt x="601" y="55"/>
                  </a:lnTo>
                  <a:lnTo>
                    <a:pt x="600" y="56"/>
                  </a:lnTo>
                  <a:lnTo>
                    <a:pt x="600" y="57"/>
                  </a:lnTo>
                  <a:lnTo>
                    <a:pt x="599" y="58"/>
                  </a:lnTo>
                  <a:lnTo>
                    <a:pt x="598" y="58"/>
                  </a:lnTo>
                  <a:lnTo>
                    <a:pt x="597" y="59"/>
                  </a:lnTo>
                  <a:lnTo>
                    <a:pt x="595" y="59"/>
                  </a:lnTo>
                  <a:lnTo>
                    <a:pt x="594" y="60"/>
                  </a:lnTo>
                  <a:lnTo>
                    <a:pt x="593" y="60"/>
                  </a:lnTo>
                  <a:lnTo>
                    <a:pt x="592" y="61"/>
                  </a:lnTo>
                  <a:lnTo>
                    <a:pt x="592" y="62"/>
                  </a:lnTo>
                  <a:lnTo>
                    <a:pt x="591" y="62"/>
                  </a:lnTo>
                  <a:lnTo>
                    <a:pt x="591" y="62"/>
                  </a:lnTo>
                  <a:lnTo>
                    <a:pt x="591" y="63"/>
                  </a:lnTo>
                  <a:lnTo>
                    <a:pt x="591" y="64"/>
                  </a:lnTo>
                  <a:lnTo>
                    <a:pt x="591" y="64"/>
                  </a:lnTo>
                  <a:lnTo>
                    <a:pt x="591" y="65"/>
                  </a:lnTo>
                  <a:lnTo>
                    <a:pt x="591" y="66"/>
                  </a:lnTo>
                  <a:lnTo>
                    <a:pt x="592" y="67"/>
                  </a:lnTo>
                  <a:lnTo>
                    <a:pt x="595" y="71"/>
                  </a:lnTo>
                  <a:lnTo>
                    <a:pt x="595" y="72"/>
                  </a:lnTo>
                  <a:lnTo>
                    <a:pt x="596" y="74"/>
                  </a:lnTo>
                  <a:lnTo>
                    <a:pt x="596" y="75"/>
                  </a:lnTo>
                  <a:lnTo>
                    <a:pt x="597" y="77"/>
                  </a:lnTo>
                  <a:lnTo>
                    <a:pt x="597" y="78"/>
                  </a:lnTo>
                  <a:lnTo>
                    <a:pt x="597" y="79"/>
                  </a:lnTo>
                  <a:lnTo>
                    <a:pt x="598" y="82"/>
                  </a:lnTo>
                  <a:lnTo>
                    <a:pt x="598" y="84"/>
                  </a:lnTo>
                  <a:lnTo>
                    <a:pt x="598" y="85"/>
                  </a:lnTo>
                  <a:lnTo>
                    <a:pt x="597" y="89"/>
                  </a:lnTo>
                  <a:lnTo>
                    <a:pt x="597" y="91"/>
                  </a:lnTo>
                  <a:lnTo>
                    <a:pt x="597" y="92"/>
                  </a:lnTo>
                  <a:lnTo>
                    <a:pt x="597" y="96"/>
                  </a:lnTo>
                  <a:lnTo>
                    <a:pt x="597" y="97"/>
                  </a:lnTo>
                  <a:lnTo>
                    <a:pt x="597" y="100"/>
                  </a:lnTo>
                  <a:lnTo>
                    <a:pt x="596" y="102"/>
                  </a:lnTo>
                  <a:lnTo>
                    <a:pt x="596" y="103"/>
                  </a:lnTo>
                  <a:lnTo>
                    <a:pt x="595" y="105"/>
                  </a:lnTo>
                  <a:lnTo>
                    <a:pt x="595" y="107"/>
                  </a:lnTo>
                  <a:lnTo>
                    <a:pt x="593" y="112"/>
                  </a:lnTo>
                  <a:lnTo>
                    <a:pt x="591" y="116"/>
                  </a:lnTo>
                  <a:lnTo>
                    <a:pt x="590" y="120"/>
                  </a:lnTo>
                  <a:lnTo>
                    <a:pt x="590" y="121"/>
                  </a:lnTo>
                  <a:lnTo>
                    <a:pt x="589" y="122"/>
                  </a:lnTo>
                  <a:lnTo>
                    <a:pt x="589" y="123"/>
                  </a:lnTo>
                  <a:lnTo>
                    <a:pt x="589" y="124"/>
                  </a:lnTo>
                  <a:lnTo>
                    <a:pt x="590" y="125"/>
                  </a:lnTo>
                  <a:lnTo>
                    <a:pt x="590" y="126"/>
                  </a:lnTo>
                  <a:lnTo>
                    <a:pt x="590" y="126"/>
                  </a:lnTo>
                  <a:lnTo>
                    <a:pt x="590" y="127"/>
                  </a:lnTo>
                  <a:lnTo>
                    <a:pt x="589" y="132"/>
                  </a:lnTo>
                  <a:lnTo>
                    <a:pt x="588" y="136"/>
                  </a:lnTo>
                  <a:lnTo>
                    <a:pt x="587" y="138"/>
                  </a:lnTo>
                  <a:lnTo>
                    <a:pt x="586" y="140"/>
                  </a:lnTo>
                  <a:lnTo>
                    <a:pt x="585" y="144"/>
                  </a:lnTo>
                  <a:lnTo>
                    <a:pt x="585" y="145"/>
                  </a:lnTo>
                  <a:lnTo>
                    <a:pt x="584" y="147"/>
                  </a:lnTo>
                  <a:lnTo>
                    <a:pt x="584" y="149"/>
                  </a:lnTo>
                  <a:lnTo>
                    <a:pt x="584" y="150"/>
                  </a:lnTo>
                  <a:lnTo>
                    <a:pt x="584" y="151"/>
                  </a:lnTo>
                  <a:lnTo>
                    <a:pt x="585" y="153"/>
                  </a:lnTo>
                  <a:lnTo>
                    <a:pt x="585" y="153"/>
                  </a:lnTo>
                  <a:lnTo>
                    <a:pt x="585" y="154"/>
                  </a:lnTo>
                  <a:lnTo>
                    <a:pt x="586" y="156"/>
                  </a:lnTo>
                  <a:lnTo>
                    <a:pt x="587" y="157"/>
                  </a:lnTo>
                  <a:lnTo>
                    <a:pt x="588" y="158"/>
                  </a:lnTo>
                  <a:lnTo>
                    <a:pt x="590" y="160"/>
                  </a:lnTo>
                  <a:lnTo>
                    <a:pt x="593" y="162"/>
                  </a:lnTo>
                  <a:lnTo>
                    <a:pt x="594" y="163"/>
                  </a:lnTo>
                  <a:lnTo>
                    <a:pt x="595" y="164"/>
                  </a:lnTo>
                  <a:lnTo>
                    <a:pt x="595" y="165"/>
                  </a:lnTo>
                  <a:lnTo>
                    <a:pt x="596" y="166"/>
                  </a:lnTo>
                  <a:lnTo>
                    <a:pt x="597" y="168"/>
                  </a:lnTo>
                  <a:lnTo>
                    <a:pt x="598" y="169"/>
                  </a:lnTo>
                  <a:lnTo>
                    <a:pt x="598" y="169"/>
                  </a:lnTo>
                  <a:lnTo>
                    <a:pt x="598" y="170"/>
                  </a:lnTo>
                  <a:lnTo>
                    <a:pt x="598" y="170"/>
                  </a:lnTo>
                  <a:lnTo>
                    <a:pt x="597" y="171"/>
                  </a:lnTo>
                  <a:lnTo>
                    <a:pt x="597" y="172"/>
                  </a:lnTo>
                  <a:lnTo>
                    <a:pt x="595" y="174"/>
                  </a:lnTo>
                  <a:lnTo>
                    <a:pt x="594" y="176"/>
                  </a:lnTo>
                  <a:lnTo>
                    <a:pt x="593" y="178"/>
                  </a:lnTo>
                  <a:lnTo>
                    <a:pt x="592" y="179"/>
                  </a:lnTo>
                  <a:lnTo>
                    <a:pt x="591" y="180"/>
                  </a:lnTo>
                  <a:lnTo>
                    <a:pt x="591" y="181"/>
                  </a:lnTo>
                  <a:lnTo>
                    <a:pt x="591" y="182"/>
                  </a:lnTo>
                  <a:lnTo>
                    <a:pt x="591" y="183"/>
                  </a:lnTo>
                  <a:lnTo>
                    <a:pt x="591" y="184"/>
                  </a:lnTo>
                  <a:lnTo>
                    <a:pt x="591" y="185"/>
                  </a:lnTo>
                  <a:lnTo>
                    <a:pt x="592" y="186"/>
                  </a:lnTo>
                  <a:lnTo>
                    <a:pt x="592" y="187"/>
                  </a:lnTo>
                  <a:lnTo>
                    <a:pt x="593" y="189"/>
                  </a:lnTo>
                  <a:lnTo>
                    <a:pt x="596" y="193"/>
                  </a:lnTo>
                  <a:lnTo>
                    <a:pt x="599" y="197"/>
                  </a:lnTo>
                  <a:lnTo>
                    <a:pt x="599" y="198"/>
                  </a:lnTo>
                  <a:lnTo>
                    <a:pt x="600" y="199"/>
                  </a:lnTo>
                  <a:lnTo>
                    <a:pt x="605" y="204"/>
                  </a:lnTo>
                  <a:lnTo>
                    <a:pt x="606" y="205"/>
                  </a:lnTo>
                  <a:lnTo>
                    <a:pt x="609" y="208"/>
                  </a:lnTo>
                  <a:lnTo>
                    <a:pt x="611" y="210"/>
                  </a:lnTo>
                  <a:lnTo>
                    <a:pt x="614" y="213"/>
                  </a:lnTo>
                  <a:lnTo>
                    <a:pt x="617" y="215"/>
                  </a:lnTo>
                  <a:lnTo>
                    <a:pt x="619" y="217"/>
                  </a:lnTo>
                  <a:lnTo>
                    <a:pt x="620" y="217"/>
                  </a:lnTo>
                  <a:lnTo>
                    <a:pt x="620" y="217"/>
                  </a:lnTo>
                  <a:lnTo>
                    <a:pt x="622" y="218"/>
                  </a:lnTo>
                  <a:lnTo>
                    <a:pt x="623" y="218"/>
                  </a:lnTo>
                  <a:lnTo>
                    <a:pt x="624" y="218"/>
                  </a:lnTo>
                  <a:lnTo>
                    <a:pt x="625" y="218"/>
                  </a:lnTo>
                  <a:lnTo>
                    <a:pt x="626" y="217"/>
                  </a:lnTo>
                  <a:lnTo>
                    <a:pt x="628" y="217"/>
                  </a:lnTo>
                  <a:lnTo>
                    <a:pt x="633" y="214"/>
                  </a:lnTo>
                  <a:lnTo>
                    <a:pt x="635" y="213"/>
                  </a:lnTo>
                  <a:lnTo>
                    <a:pt x="637" y="213"/>
                  </a:lnTo>
                  <a:lnTo>
                    <a:pt x="638" y="212"/>
                  </a:lnTo>
                  <a:lnTo>
                    <a:pt x="640" y="212"/>
                  </a:lnTo>
                  <a:lnTo>
                    <a:pt x="641" y="212"/>
                  </a:lnTo>
                  <a:lnTo>
                    <a:pt x="642" y="212"/>
                  </a:lnTo>
                  <a:lnTo>
                    <a:pt x="643" y="212"/>
                  </a:lnTo>
                  <a:lnTo>
                    <a:pt x="644" y="212"/>
                  </a:lnTo>
                  <a:lnTo>
                    <a:pt x="645" y="213"/>
                  </a:lnTo>
                  <a:lnTo>
                    <a:pt x="646" y="213"/>
                  </a:lnTo>
                  <a:lnTo>
                    <a:pt x="647" y="214"/>
                  </a:lnTo>
                  <a:lnTo>
                    <a:pt x="650" y="217"/>
                  </a:lnTo>
                  <a:lnTo>
                    <a:pt x="652" y="218"/>
                  </a:lnTo>
                  <a:lnTo>
                    <a:pt x="654" y="220"/>
                  </a:lnTo>
                  <a:lnTo>
                    <a:pt x="656" y="221"/>
                  </a:lnTo>
                  <a:lnTo>
                    <a:pt x="658" y="221"/>
                  </a:lnTo>
                  <a:lnTo>
                    <a:pt x="659" y="222"/>
                  </a:lnTo>
                  <a:lnTo>
                    <a:pt x="664" y="224"/>
                  </a:lnTo>
                  <a:lnTo>
                    <a:pt x="666" y="224"/>
                  </a:lnTo>
                  <a:lnTo>
                    <a:pt x="668" y="225"/>
                  </a:lnTo>
                  <a:lnTo>
                    <a:pt x="669" y="226"/>
                  </a:lnTo>
                  <a:lnTo>
                    <a:pt x="670" y="226"/>
                  </a:lnTo>
                  <a:lnTo>
                    <a:pt x="670" y="227"/>
                  </a:lnTo>
                  <a:lnTo>
                    <a:pt x="671" y="227"/>
                  </a:lnTo>
                  <a:lnTo>
                    <a:pt x="671" y="228"/>
                  </a:lnTo>
                  <a:lnTo>
                    <a:pt x="672" y="229"/>
                  </a:lnTo>
                  <a:lnTo>
                    <a:pt x="672" y="230"/>
                  </a:lnTo>
                  <a:lnTo>
                    <a:pt x="672" y="230"/>
                  </a:lnTo>
                  <a:lnTo>
                    <a:pt x="672" y="231"/>
                  </a:lnTo>
                  <a:lnTo>
                    <a:pt x="671" y="233"/>
                  </a:lnTo>
                  <a:lnTo>
                    <a:pt x="671" y="234"/>
                  </a:lnTo>
                  <a:lnTo>
                    <a:pt x="671" y="234"/>
                  </a:lnTo>
                  <a:lnTo>
                    <a:pt x="670" y="235"/>
                  </a:lnTo>
                  <a:lnTo>
                    <a:pt x="670" y="236"/>
                  </a:lnTo>
                  <a:lnTo>
                    <a:pt x="669" y="236"/>
                  </a:lnTo>
                  <a:lnTo>
                    <a:pt x="668" y="237"/>
                  </a:lnTo>
                  <a:lnTo>
                    <a:pt x="667" y="238"/>
                  </a:lnTo>
                  <a:lnTo>
                    <a:pt x="666" y="238"/>
                  </a:lnTo>
                  <a:lnTo>
                    <a:pt x="666" y="238"/>
                  </a:lnTo>
                  <a:lnTo>
                    <a:pt x="666" y="239"/>
                  </a:lnTo>
                  <a:lnTo>
                    <a:pt x="666" y="239"/>
                  </a:lnTo>
                  <a:lnTo>
                    <a:pt x="667" y="239"/>
                  </a:lnTo>
                  <a:lnTo>
                    <a:pt x="668" y="240"/>
                  </a:lnTo>
                  <a:lnTo>
                    <a:pt x="669" y="240"/>
                  </a:lnTo>
                  <a:lnTo>
                    <a:pt x="670" y="241"/>
                  </a:lnTo>
                  <a:lnTo>
                    <a:pt x="671" y="241"/>
                  </a:lnTo>
                  <a:lnTo>
                    <a:pt x="672" y="241"/>
                  </a:lnTo>
                  <a:lnTo>
                    <a:pt x="676" y="242"/>
                  </a:lnTo>
                  <a:lnTo>
                    <a:pt x="678" y="242"/>
                  </a:lnTo>
                  <a:lnTo>
                    <a:pt x="679" y="242"/>
                  </a:lnTo>
                  <a:lnTo>
                    <a:pt x="680" y="243"/>
                  </a:lnTo>
                  <a:lnTo>
                    <a:pt x="680" y="243"/>
                  </a:lnTo>
                  <a:lnTo>
                    <a:pt x="681" y="243"/>
                  </a:lnTo>
                  <a:lnTo>
                    <a:pt x="682" y="244"/>
                  </a:lnTo>
                  <a:lnTo>
                    <a:pt x="683" y="245"/>
                  </a:lnTo>
                  <a:lnTo>
                    <a:pt x="685" y="246"/>
                  </a:lnTo>
                  <a:lnTo>
                    <a:pt x="686" y="248"/>
                  </a:lnTo>
                  <a:lnTo>
                    <a:pt x="689" y="252"/>
                  </a:lnTo>
                  <a:lnTo>
                    <a:pt x="690" y="252"/>
                  </a:lnTo>
                  <a:lnTo>
                    <a:pt x="691" y="253"/>
                  </a:lnTo>
                  <a:lnTo>
                    <a:pt x="692" y="254"/>
                  </a:lnTo>
                  <a:lnTo>
                    <a:pt x="693" y="254"/>
                  </a:lnTo>
                  <a:lnTo>
                    <a:pt x="693" y="255"/>
                  </a:lnTo>
                  <a:lnTo>
                    <a:pt x="694" y="255"/>
                  </a:lnTo>
                  <a:lnTo>
                    <a:pt x="696" y="256"/>
                  </a:lnTo>
                  <a:lnTo>
                    <a:pt x="698" y="256"/>
                  </a:lnTo>
                  <a:lnTo>
                    <a:pt x="699" y="256"/>
                  </a:lnTo>
                  <a:lnTo>
                    <a:pt x="701" y="256"/>
                  </a:lnTo>
                  <a:lnTo>
                    <a:pt x="702" y="256"/>
                  </a:lnTo>
                  <a:lnTo>
                    <a:pt x="704" y="255"/>
                  </a:lnTo>
                  <a:lnTo>
                    <a:pt x="705" y="254"/>
                  </a:lnTo>
                  <a:lnTo>
                    <a:pt x="709" y="252"/>
                  </a:lnTo>
                  <a:lnTo>
                    <a:pt x="711" y="252"/>
                  </a:lnTo>
                  <a:lnTo>
                    <a:pt x="712" y="251"/>
                  </a:lnTo>
                  <a:lnTo>
                    <a:pt x="712" y="251"/>
                  </a:lnTo>
                  <a:lnTo>
                    <a:pt x="713" y="251"/>
                  </a:lnTo>
                  <a:lnTo>
                    <a:pt x="714" y="251"/>
                  </a:lnTo>
                  <a:lnTo>
                    <a:pt x="715" y="251"/>
                  </a:lnTo>
                  <a:lnTo>
                    <a:pt x="716" y="252"/>
                  </a:lnTo>
                  <a:lnTo>
                    <a:pt x="723" y="253"/>
                  </a:lnTo>
                  <a:lnTo>
                    <a:pt x="728" y="255"/>
                  </a:lnTo>
                  <a:lnTo>
                    <a:pt x="731" y="256"/>
                  </a:lnTo>
                  <a:lnTo>
                    <a:pt x="733" y="257"/>
                  </a:lnTo>
                  <a:lnTo>
                    <a:pt x="735" y="258"/>
                  </a:lnTo>
                  <a:lnTo>
                    <a:pt x="736" y="259"/>
                  </a:lnTo>
                  <a:lnTo>
                    <a:pt x="737" y="259"/>
                  </a:lnTo>
                  <a:lnTo>
                    <a:pt x="738" y="261"/>
                  </a:lnTo>
                  <a:lnTo>
                    <a:pt x="739" y="262"/>
                  </a:lnTo>
                  <a:lnTo>
                    <a:pt x="740" y="262"/>
                  </a:lnTo>
                  <a:lnTo>
                    <a:pt x="741" y="263"/>
                  </a:lnTo>
                  <a:lnTo>
                    <a:pt x="741" y="263"/>
                  </a:lnTo>
                  <a:lnTo>
                    <a:pt x="742" y="263"/>
                  </a:lnTo>
                  <a:lnTo>
                    <a:pt x="747" y="262"/>
                  </a:lnTo>
                  <a:lnTo>
                    <a:pt x="749" y="262"/>
                  </a:lnTo>
                  <a:lnTo>
                    <a:pt x="753" y="261"/>
                  </a:lnTo>
                  <a:lnTo>
                    <a:pt x="755" y="260"/>
                  </a:lnTo>
                  <a:lnTo>
                    <a:pt x="756" y="260"/>
                  </a:lnTo>
                  <a:lnTo>
                    <a:pt x="760" y="260"/>
                  </a:lnTo>
                  <a:lnTo>
                    <a:pt x="764" y="259"/>
                  </a:lnTo>
                  <a:lnTo>
                    <a:pt x="765" y="259"/>
                  </a:lnTo>
                  <a:lnTo>
                    <a:pt x="767" y="259"/>
                  </a:lnTo>
                  <a:lnTo>
                    <a:pt x="769" y="259"/>
                  </a:lnTo>
                  <a:lnTo>
                    <a:pt x="770" y="259"/>
                  </a:lnTo>
                  <a:lnTo>
                    <a:pt x="771" y="260"/>
                  </a:lnTo>
                  <a:lnTo>
                    <a:pt x="772" y="260"/>
                  </a:lnTo>
                  <a:lnTo>
                    <a:pt x="773" y="260"/>
                  </a:lnTo>
                  <a:lnTo>
                    <a:pt x="774" y="261"/>
                  </a:lnTo>
                  <a:lnTo>
                    <a:pt x="774" y="262"/>
                  </a:lnTo>
                  <a:lnTo>
                    <a:pt x="775" y="263"/>
                  </a:lnTo>
                  <a:lnTo>
                    <a:pt x="776" y="264"/>
                  </a:lnTo>
                  <a:lnTo>
                    <a:pt x="776" y="265"/>
                  </a:lnTo>
                  <a:lnTo>
                    <a:pt x="777" y="266"/>
                  </a:lnTo>
                  <a:lnTo>
                    <a:pt x="777" y="269"/>
                  </a:lnTo>
                  <a:lnTo>
                    <a:pt x="778" y="271"/>
                  </a:lnTo>
                  <a:lnTo>
                    <a:pt x="778" y="272"/>
                  </a:lnTo>
                  <a:lnTo>
                    <a:pt x="778" y="274"/>
                  </a:lnTo>
                  <a:lnTo>
                    <a:pt x="778" y="275"/>
                  </a:lnTo>
                  <a:lnTo>
                    <a:pt x="778" y="276"/>
                  </a:lnTo>
                  <a:lnTo>
                    <a:pt x="778" y="279"/>
                  </a:lnTo>
                  <a:lnTo>
                    <a:pt x="777" y="283"/>
                  </a:lnTo>
                  <a:lnTo>
                    <a:pt x="777" y="286"/>
                  </a:lnTo>
                  <a:lnTo>
                    <a:pt x="777" y="288"/>
                  </a:lnTo>
                  <a:lnTo>
                    <a:pt x="777" y="290"/>
                  </a:lnTo>
                  <a:lnTo>
                    <a:pt x="777" y="291"/>
                  </a:lnTo>
                  <a:lnTo>
                    <a:pt x="778" y="293"/>
                  </a:lnTo>
                  <a:lnTo>
                    <a:pt x="779" y="295"/>
                  </a:lnTo>
                  <a:lnTo>
                    <a:pt x="780" y="297"/>
                  </a:lnTo>
                  <a:lnTo>
                    <a:pt x="780" y="298"/>
                  </a:lnTo>
                  <a:lnTo>
                    <a:pt x="781" y="299"/>
                  </a:lnTo>
                  <a:lnTo>
                    <a:pt x="782" y="300"/>
                  </a:lnTo>
                  <a:lnTo>
                    <a:pt x="785" y="302"/>
                  </a:lnTo>
                  <a:lnTo>
                    <a:pt x="786" y="304"/>
                  </a:lnTo>
                  <a:lnTo>
                    <a:pt x="790" y="306"/>
                  </a:lnTo>
                  <a:lnTo>
                    <a:pt x="794" y="310"/>
                  </a:lnTo>
                  <a:lnTo>
                    <a:pt x="795" y="311"/>
                  </a:lnTo>
                  <a:lnTo>
                    <a:pt x="797" y="312"/>
                  </a:lnTo>
                  <a:lnTo>
                    <a:pt x="799" y="314"/>
                  </a:lnTo>
                  <a:lnTo>
                    <a:pt x="806" y="318"/>
                  </a:lnTo>
                  <a:lnTo>
                    <a:pt x="809" y="320"/>
                  </a:lnTo>
                  <a:lnTo>
                    <a:pt x="810" y="320"/>
                  </a:lnTo>
                  <a:lnTo>
                    <a:pt x="811" y="320"/>
                  </a:lnTo>
                  <a:lnTo>
                    <a:pt x="811" y="320"/>
                  </a:lnTo>
                  <a:lnTo>
                    <a:pt x="812" y="320"/>
                  </a:lnTo>
                  <a:lnTo>
                    <a:pt x="812" y="320"/>
                  </a:lnTo>
                  <a:lnTo>
                    <a:pt x="813" y="320"/>
                  </a:lnTo>
                  <a:lnTo>
                    <a:pt x="815" y="319"/>
                  </a:lnTo>
                  <a:lnTo>
                    <a:pt x="816" y="319"/>
                  </a:lnTo>
                  <a:lnTo>
                    <a:pt x="818" y="318"/>
                  </a:lnTo>
                  <a:lnTo>
                    <a:pt x="819" y="318"/>
                  </a:lnTo>
                  <a:lnTo>
                    <a:pt x="820" y="319"/>
                  </a:lnTo>
                  <a:lnTo>
                    <a:pt x="821" y="319"/>
                  </a:lnTo>
                  <a:lnTo>
                    <a:pt x="822" y="319"/>
                  </a:lnTo>
                  <a:lnTo>
                    <a:pt x="827" y="320"/>
                  </a:lnTo>
                  <a:lnTo>
                    <a:pt x="828" y="321"/>
                  </a:lnTo>
                  <a:lnTo>
                    <a:pt x="830" y="321"/>
                  </a:lnTo>
                  <a:lnTo>
                    <a:pt x="832" y="321"/>
                  </a:lnTo>
                  <a:lnTo>
                    <a:pt x="835" y="321"/>
                  </a:lnTo>
                  <a:lnTo>
                    <a:pt x="839" y="321"/>
                  </a:lnTo>
                  <a:lnTo>
                    <a:pt x="841" y="321"/>
                  </a:lnTo>
                  <a:lnTo>
                    <a:pt x="843" y="321"/>
                  </a:lnTo>
                  <a:lnTo>
                    <a:pt x="844" y="320"/>
                  </a:lnTo>
                  <a:lnTo>
                    <a:pt x="846" y="320"/>
                  </a:lnTo>
                  <a:lnTo>
                    <a:pt x="849" y="318"/>
                  </a:lnTo>
                  <a:lnTo>
                    <a:pt x="851" y="318"/>
                  </a:lnTo>
                  <a:lnTo>
                    <a:pt x="853" y="317"/>
                  </a:lnTo>
                  <a:lnTo>
                    <a:pt x="857" y="317"/>
                  </a:lnTo>
                  <a:lnTo>
                    <a:pt x="857" y="317"/>
                  </a:lnTo>
                  <a:lnTo>
                    <a:pt x="859" y="316"/>
                  </a:lnTo>
                  <a:lnTo>
                    <a:pt x="861" y="315"/>
                  </a:lnTo>
                  <a:lnTo>
                    <a:pt x="861" y="315"/>
                  </a:lnTo>
                  <a:lnTo>
                    <a:pt x="862" y="315"/>
                  </a:lnTo>
                  <a:lnTo>
                    <a:pt x="863" y="315"/>
                  </a:lnTo>
                  <a:lnTo>
                    <a:pt x="864" y="315"/>
                  </a:lnTo>
                  <a:lnTo>
                    <a:pt x="864" y="315"/>
                  </a:lnTo>
                  <a:lnTo>
                    <a:pt x="865" y="315"/>
                  </a:lnTo>
                  <a:lnTo>
                    <a:pt x="866" y="315"/>
                  </a:lnTo>
                  <a:lnTo>
                    <a:pt x="867" y="316"/>
                  </a:lnTo>
                  <a:lnTo>
                    <a:pt x="868" y="316"/>
                  </a:lnTo>
                  <a:lnTo>
                    <a:pt x="869" y="317"/>
                  </a:lnTo>
                  <a:lnTo>
                    <a:pt x="870" y="318"/>
                  </a:lnTo>
                  <a:lnTo>
                    <a:pt x="871" y="318"/>
                  </a:lnTo>
                  <a:lnTo>
                    <a:pt x="871" y="319"/>
                  </a:lnTo>
                  <a:lnTo>
                    <a:pt x="871" y="320"/>
                  </a:lnTo>
                  <a:lnTo>
                    <a:pt x="872" y="321"/>
                  </a:lnTo>
                  <a:lnTo>
                    <a:pt x="872" y="322"/>
                  </a:lnTo>
                  <a:lnTo>
                    <a:pt x="872" y="322"/>
                  </a:lnTo>
                  <a:lnTo>
                    <a:pt x="871" y="323"/>
                  </a:lnTo>
                  <a:lnTo>
                    <a:pt x="871" y="324"/>
                  </a:lnTo>
                  <a:lnTo>
                    <a:pt x="871" y="325"/>
                  </a:lnTo>
                  <a:lnTo>
                    <a:pt x="871" y="326"/>
                  </a:lnTo>
                  <a:lnTo>
                    <a:pt x="871" y="327"/>
                  </a:lnTo>
                  <a:lnTo>
                    <a:pt x="872" y="327"/>
                  </a:lnTo>
                  <a:lnTo>
                    <a:pt x="872" y="328"/>
                  </a:lnTo>
                  <a:lnTo>
                    <a:pt x="873" y="329"/>
                  </a:lnTo>
                  <a:lnTo>
                    <a:pt x="874" y="330"/>
                  </a:lnTo>
                  <a:lnTo>
                    <a:pt x="876" y="331"/>
                  </a:lnTo>
                  <a:lnTo>
                    <a:pt x="878" y="333"/>
                  </a:lnTo>
                  <a:lnTo>
                    <a:pt x="880" y="333"/>
                  </a:lnTo>
                  <a:lnTo>
                    <a:pt x="880" y="334"/>
                  </a:lnTo>
                  <a:lnTo>
                    <a:pt x="881" y="335"/>
                  </a:lnTo>
                  <a:lnTo>
                    <a:pt x="884" y="339"/>
                  </a:lnTo>
                  <a:lnTo>
                    <a:pt x="885" y="340"/>
                  </a:lnTo>
                  <a:lnTo>
                    <a:pt x="885" y="341"/>
                  </a:lnTo>
                  <a:lnTo>
                    <a:pt x="886" y="342"/>
                  </a:lnTo>
                  <a:lnTo>
                    <a:pt x="886" y="343"/>
                  </a:lnTo>
                  <a:lnTo>
                    <a:pt x="886" y="344"/>
                  </a:lnTo>
                  <a:lnTo>
                    <a:pt x="885" y="345"/>
                  </a:lnTo>
                  <a:lnTo>
                    <a:pt x="885" y="347"/>
                  </a:lnTo>
                  <a:lnTo>
                    <a:pt x="884" y="349"/>
                  </a:lnTo>
                  <a:lnTo>
                    <a:pt x="884" y="349"/>
                  </a:lnTo>
                  <a:lnTo>
                    <a:pt x="883" y="350"/>
                  </a:lnTo>
                  <a:lnTo>
                    <a:pt x="882" y="350"/>
                  </a:lnTo>
                  <a:lnTo>
                    <a:pt x="882" y="351"/>
                  </a:lnTo>
                  <a:lnTo>
                    <a:pt x="880" y="351"/>
                  </a:lnTo>
                  <a:lnTo>
                    <a:pt x="879" y="352"/>
                  </a:lnTo>
                  <a:lnTo>
                    <a:pt x="876" y="353"/>
                  </a:lnTo>
                  <a:lnTo>
                    <a:pt x="873" y="353"/>
                  </a:lnTo>
                  <a:lnTo>
                    <a:pt x="872" y="354"/>
                  </a:lnTo>
                  <a:lnTo>
                    <a:pt x="871" y="354"/>
                  </a:lnTo>
                  <a:lnTo>
                    <a:pt x="870" y="354"/>
                  </a:lnTo>
                  <a:lnTo>
                    <a:pt x="870" y="355"/>
                  </a:lnTo>
                  <a:lnTo>
                    <a:pt x="869" y="355"/>
                  </a:lnTo>
                  <a:lnTo>
                    <a:pt x="868" y="356"/>
                  </a:lnTo>
                  <a:lnTo>
                    <a:pt x="867" y="359"/>
                  </a:lnTo>
                  <a:lnTo>
                    <a:pt x="866" y="361"/>
                  </a:lnTo>
                  <a:lnTo>
                    <a:pt x="865" y="362"/>
                  </a:lnTo>
                  <a:lnTo>
                    <a:pt x="864" y="364"/>
                  </a:lnTo>
                  <a:lnTo>
                    <a:pt x="864" y="365"/>
                  </a:lnTo>
                  <a:lnTo>
                    <a:pt x="863" y="368"/>
                  </a:lnTo>
                  <a:lnTo>
                    <a:pt x="863" y="369"/>
                  </a:lnTo>
                  <a:lnTo>
                    <a:pt x="863" y="370"/>
                  </a:lnTo>
                  <a:lnTo>
                    <a:pt x="862" y="371"/>
                  </a:lnTo>
                  <a:lnTo>
                    <a:pt x="861" y="372"/>
                  </a:lnTo>
                  <a:lnTo>
                    <a:pt x="859" y="376"/>
                  </a:lnTo>
                  <a:lnTo>
                    <a:pt x="859" y="377"/>
                  </a:lnTo>
                  <a:lnTo>
                    <a:pt x="858" y="378"/>
                  </a:lnTo>
                  <a:lnTo>
                    <a:pt x="857" y="382"/>
                  </a:lnTo>
                  <a:lnTo>
                    <a:pt x="856" y="383"/>
                  </a:lnTo>
                  <a:lnTo>
                    <a:pt x="856" y="384"/>
                  </a:lnTo>
                  <a:lnTo>
                    <a:pt x="855" y="385"/>
                  </a:lnTo>
                  <a:lnTo>
                    <a:pt x="854" y="386"/>
                  </a:lnTo>
                  <a:lnTo>
                    <a:pt x="851" y="390"/>
                  </a:lnTo>
                  <a:lnTo>
                    <a:pt x="849" y="392"/>
                  </a:lnTo>
                  <a:lnTo>
                    <a:pt x="848" y="392"/>
                  </a:lnTo>
                  <a:lnTo>
                    <a:pt x="846" y="395"/>
                  </a:lnTo>
                  <a:lnTo>
                    <a:pt x="845" y="397"/>
                  </a:lnTo>
                  <a:lnTo>
                    <a:pt x="844" y="398"/>
                  </a:lnTo>
                  <a:lnTo>
                    <a:pt x="843" y="400"/>
                  </a:lnTo>
                  <a:lnTo>
                    <a:pt x="843" y="400"/>
                  </a:lnTo>
                  <a:lnTo>
                    <a:pt x="843" y="401"/>
                  </a:lnTo>
                  <a:lnTo>
                    <a:pt x="843" y="402"/>
                  </a:lnTo>
                  <a:lnTo>
                    <a:pt x="843" y="402"/>
                  </a:lnTo>
                  <a:lnTo>
                    <a:pt x="843" y="403"/>
                  </a:lnTo>
                  <a:lnTo>
                    <a:pt x="843" y="404"/>
                  </a:lnTo>
                  <a:lnTo>
                    <a:pt x="843" y="404"/>
                  </a:lnTo>
                  <a:lnTo>
                    <a:pt x="844" y="404"/>
                  </a:lnTo>
                  <a:lnTo>
                    <a:pt x="845" y="405"/>
                  </a:lnTo>
                  <a:lnTo>
                    <a:pt x="845" y="405"/>
                  </a:lnTo>
                  <a:lnTo>
                    <a:pt x="848" y="405"/>
                  </a:lnTo>
                  <a:lnTo>
                    <a:pt x="849" y="405"/>
                  </a:lnTo>
                  <a:lnTo>
                    <a:pt x="850" y="405"/>
                  </a:lnTo>
                  <a:lnTo>
                    <a:pt x="851" y="406"/>
                  </a:lnTo>
                  <a:lnTo>
                    <a:pt x="852" y="406"/>
                  </a:lnTo>
                  <a:lnTo>
                    <a:pt x="852" y="406"/>
                  </a:lnTo>
                  <a:lnTo>
                    <a:pt x="853" y="407"/>
                  </a:lnTo>
                  <a:lnTo>
                    <a:pt x="854" y="408"/>
                  </a:lnTo>
                  <a:lnTo>
                    <a:pt x="855" y="409"/>
                  </a:lnTo>
                  <a:lnTo>
                    <a:pt x="856" y="412"/>
                  </a:lnTo>
                  <a:lnTo>
                    <a:pt x="857" y="413"/>
                  </a:lnTo>
                  <a:lnTo>
                    <a:pt x="858" y="414"/>
                  </a:lnTo>
                  <a:lnTo>
                    <a:pt x="859" y="415"/>
                  </a:lnTo>
                  <a:lnTo>
                    <a:pt x="860" y="416"/>
                  </a:lnTo>
                  <a:lnTo>
                    <a:pt x="862" y="417"/>
                  </a:lnTo>
                  <a:lnTo>
                    <a:pt x="864" y="418"/>
                  </a:lnTo>
                  <a:lnTo>
                    <a:pt x="867" y="419"/>
                  </a:lnTo>
                  <a:lnTo>
                    <a:pt x="869" y="421"/>
                  </a:lnTo>
                  <a:lnTo>
                    <a:pt x="871" y="421"/>
                  </a:lnTo>
                  <a:lnTo>
                    <a:pt x="872" y="422"/>
                  </a:lnTo>
                  <a:lnTo>
                    <a:pt x="875" y="424"/>
                  </a:lnTo>
                  <a:lnTo>
                    <a:pt x="876" y="425"/>
                  </a:lnTo>
                  <a:lnTo>
                    <a:pt x="877" y="426"/>
                  </a:lnTo>
                  <a:lnTo>
                    <a:pt x="877" y="427"/>
                  </a:lnTo>
                  <a:lnTo>
                    <a:pt x="878" y="428"/>
                  </a:lnTo>
                  <a:lnTo>
                    <a:pt x="879" y="429"/>
                  </a:lnTo>
                  <a:lnTo>
                    <a:pt x="879" y="430"/>
                  </a:lnTo>
                  <a:lnTo>
                    <a:pt x="881" y="433"/>
                  </a:lnTo>
                  <a:lnTo>
                    <a:pt x="881" y="434"/>
                  </a:lnTo>
                  <a:lnTo>
                    <a:pt x="882" y="435"/>
                  </a:lnTo>
                  <a:lnTo>
                    <a:pt x="882" y="435"/>
                  </a:lnTo>
                  <a:lnTo>
                    <a:pt x="882" y="436"/>
                  </a:lnTo>
                  <a:lnTo>
                    <a:pt x="880" y="438"/>
                  </a:lnTo>
                  <a:lnTo>
                    <a:pt x="879" y="439"/>
                  </a:lnTo>
                  <a:lnTo>
                    <a:pt x="879" y="439"/>
                  </a:lnTo>
                  <a:lnTo>
                    <a:pt x="878" y="439"/>
                  </a:lnTo>
                  <a:lnTo>
                    <a:pt x="878" y="440"/>
                  </a:lnTo>
                  <a:lnTo>
                    <a:pt x="876" y="440"/>
                  </a:lnTo>
                  <a:lnTo>
                    <a:pt x="876" y="440"/>
                  </a:lnTo>
                  <a:lnTo>
                    <a:pt x="875" y="440"/>
                  </a:lnTo>
                  <a:lnTo>
                    <a:pt x="875" y="441"/>
                  </a:lnTo>
                  <a:lnTo>
                    <a:pt x="875" y="442"/>
                  </a:lnTo>
                  <a:lnTo>
                    <a:pt x="875" y="442"/>
                  </a:lnTo>
                  <a:lnTo>
                    <a:pt x="874" y="444"/>
                  </a:lnTo>
                  <a:lnTo>
                    <a:pt x="874" y="445"/>
                  </a:lnTo>
                  <a:lnTo>
                    <a:pt x="873" y="446"/>
                  </a:lnTo>
                  <a:lnTo>
                    <a:pt x="872" y="446"/>
                  </a:lnTo>
                  <a:lnTo>
                    <a:pt x="872" y="447"/>
                  </a:lnTo>
                  <a:lnTo>
                    <a:pt x="872" y="447"/>
                  </a:lnTo>
                  <a:lnTo>
                    <a:pt x="872" y="447"/>
                  </a:lnTo>
                  <a:lnTo>
                    <a:pt x="873" y="448"/>
                  </a:lnTo>
                  <a:lnTo>
                    <a:pt x="873" y="448"/>
                  </a:lnTo>
                  <a:lnTo>
                    <a:pt x="873" y="448"/>
                  </a:lnTo>
                  <a:lnTo>
                    <a:pt x="873" y="449"/>
                  </a:lnTo>
                  <a:lnTo>
                    <a:pt x="872" y="449"/>
                  </a:lnTo>
                  <a:lnTo>
                    <a:pt x="870" y="450"/>
                  </a:lnTo>
                  <a:lnTo>
                    <a:pt x="870" y="451"/>
                  </a:lnTo>
                  <a:lnTo>
                    <a:pt x="869" y="451"/>
                  </a:lnTo>
                  <a:lnTo>
                    <a:pt x="868" y="451"/>
                  </a:lnTo>
                  <a:lnTo>
                    <a:pt x="868" y="452"/>
                  </a:lnTo>
                  <a:lnTo>
                    <a:pt x="867" y="452"/>
                  </a:lnTo>
                  <a:lnTo>
                    <a:pt x="867" y="453"/>
                  </a:lnTo>
                  <a:lnTo>
                    <a:pt x="865" y="458"/>
                  </a:lnTo>
                  <a:lnTo>
                    <a:pt x="864" y="460"/>
                  </a:lnTo>
                  <a:lnTo>
                    <a:pt x="863" y="461"/>
                  </a:lnTo>
                  <a:lnTo>
                    <a:pt x="863" y="461"/>
                  </a:lnTo>
                  <a:lnTo>
                    <a:pt x="862" y="461"/>
                  </a:lnTo>
                  <a:lnTo>
                    <a:pt x="861" y="460"/>
                  </a:lnTo>
                  <a:lnTo>
                    <a:pt x="859" y="459"/>
                  </a:lnTo>
                  <a:lnTo>
                    <a:pt x="857" y="458"/>
                  </a:lnTo>
                  <a:lnTo>
                    <a:pt x="855" y="456"/>
                  </a:lnTo>
                  <a:lnTo>
                    <a:pt x="853" y="454"/>
                  </a:lnTo>
                  <a:lnTo>
                    <a:pt x="851" y="452"/>
                  </a:lnTo>
                  <a:lnTo>
                    <a:pt x="849" y="450"/>
                  </a:lnTo>
                  <a:lnTo>
                    <a:pt x="845" y="445"/>
                  </a:lnTo>
                  <a:lnTo>
                    <a:pt x="843" y="443"/>
                  </a:lnTo>
                  <a:lnTo>
                    <a:pt x="842" y="442"/>
                  </a:lnTo>
                  <a:lnTo>
                    <a:pt x="841" y="441"/>
                  </a:lnTo>
                  <a:lnTo>
                    <a:pt x="839" y="439"/>
                  </a:lnTo>
                  <a:lnTo>
                    <a:pt x="837" y="438"/>
                  </a:lnTo>
                  <a:lnTo>
                    <a:pt x="836" y="437"/>
                  </a:lnTo>
                  <a:lnTo>
                    <a:pt x="834" y="437"/>
                  </a:lnTo>
                  <a:lnTo>
                    <a:pt x="833" y="436"/>
                  </a:lnTo>
                  <a:lnTo>
                    <a:pt x="831" y="436"/>
                  </a:lnTo>
                  <a:lnTo>
                    <a:pt x="829" y="435"/>
                  </a:lnTo>
                  <a:lnTo>
                    <a:pt x="826" y="435"/>
                  </a:lnTo>
                  <a:lnTo>
                    <a:pt x="825" y="434"/>
                  </a:lnTo>
                  <a:lnTo>
                    <a:pt x="819" y="433"/>
                  </a:lnTo>
                  <a:lnTo>
                    <a:pt x="817" y="432"/>
                  </a:lnTo>
                  <a:lnTo>
                    <a:pt x="815" y="432"/>
                  </a:lnTo>
                  <a:lnTo>
                    <a:pt x="814" y="432"/>
                  </a:lnTo>
                  <a:lnTo>
                    <a:pt x="812" y="431"/>
                  </a:lnTo>
                  <a:lnTo>
                    <a:pt x="811" y="430"/>
                  </a:lnTo>
                  <a:lnTo>
                    <a:pt x="809" y="429"/>
                  </a:lnTo>
                  <a:lnTo>
                    <a:pt x="806" y="428"/>
                  </a:lnTo>
                  <a:lnTo>
                    <a:pt x="800" y="424"/>
                  </a:lnTo>
                  <a:lnTo>
                    <a:pt x="795" y="420"/>
                  </a:lnTo>
                  <a:lnTo>
                    <a:pt x="793" y="418"/>
                  </a:lnTo>
                  <a:lnTo>
                    <a:pt x="791" y="417"/>
                  </a:lnTo>
                  <a:lnTo>
                    <a:pt x="788" y="416"/>
                  </a:lnTo>
                  <a:lnTo>
                    <a:pt x="786" y="415"/>
                  </a:lnTo>
                  <a:lnTo>
                    <a:pt x="783" y="414"/>
                  </a:lnTo>
                  <a:lnTo>
                    <a:pt x="782" y="414"/>
                  </a:lnTo>
                  <a:lnTo>
                    <a:pt x="780" y="413"/>
                  </a:lnTo>
                  <a:lnTo>
                    <a:pt x="778" y="413"/>
                  </a:lnTo>
                  <a:lnTo>
                    <a:pt x="776" y="413"/>
                  </a:lnTo>
                  <a:lnTo>
                    <a:pt x="773" y="413"/>
                  </a:lnTo>
                  <a:lnTo>
                    <a:pt x="769" y="414"/>
                  </a:lnTo>
                  <a:lnTo>
                    <a:pt x="768" y="414"/>
                  </a:lnTo>
                  <a:lnTo>
                    <a:pt x="766" y="414"/>
                  </a:lnTo>
                  <a:lnTo>
                    <a:pt x="764" y="413"/>
                  </a:lnTo>
                  <a:lnTo>
                    <a:pt x="762" y="413"/>
                  </a:lnTo>
                  <a:lnTo>
                    <a:pt x="761" y="413"/>
                  </a:lnTo>
                  <a:lnTo>
                    <a:pt x="760" y="412"/>
                  </a:lnTo>
                  <a:lnTo>
                    <a:pt x="758" y="412"/>
                  </a:lnTo>
                  <a:lnTo>
                    <a:pt x="755" y="410"/>
                  </a:lnTo>
                  <a:lnTo>
                    <a:pt x="754" y="410"/>
                  </a:lnTo>
                  <a:lnTo>
                    <a:pt x="753" y="410"/>
                  </a:lnTo>
                  <a:lnTo>
                    <a:pt x="753" y="410"/>
                  </a:lnTo>
                  <a:lnTo>
                    <a:pt x="752" y="410"/>
                  </a:lnTo>
                  <a:lnTo>
                    <a:pt x="752" y="410"/>
                  </a:lnTo>
                  <a:lnTo>
                    <a:pt x="751" y="410"/>
                  </a:lnTo>
                  <a:lnTo>
                    <a:pt x="751" y="410"/>
                  </a:lnTo>
                  <a:lnTo>
                    <a:pt x="750" y="411"/>
                  </a:lnTo>
                  <a:lnTo>
                    <a:pt x="750" y="412"/>
                  </a:lnTo>
                  <a:lnTo>
                    <a:pt x="750" y="413"/>
                  </a:lnTo>
                  <a:lnTo>
                    <a:pt x="748" y="417"/>
                  </a:lnTo>
                  <a:lnTo>
                    <a:pt x="748" y="419"/>
                  </a:lnTo>
                  <a:lnTo>
                    <a:pt x="746" y="421"/>
                  </a:lnTo>
                  <a:lnTo>
                    <a:pt x="745" y="425"/>
                  </a:lnTo>
                  <a:lnTo>
                    <a:pt x="744" y="426"/>
                  </a:lnTo>
                  <a:lnTo>
                    <a:pt x="743" y="427"/>
                  </a:lnTo>
                  <a:lnTo>
                    <a:pt x="742" y="428"/>
                  </a:lnTo>
                  <a:lnTo>
                    <a:pt x="741" y="428"/>
                  </a:lnTo>
                  <a:lnTo>
                    <a:pt x="740" y="429"/>
                  </a:lnTo>
                  <a:lnTo>
                    <a:pt x="740" y="429"/>
                  </a:lnTo>
                  <a:lnTo>
                    <a:pt x="738" y="429"/>
                  </a:lnTo>
                  <a:lnTo>
                    <a:pt x="737" y="429"/>
                  </a:lnTo>
                  <a:lnTo>
                    <a:pt x="733" y="430"/>
                  </a:lnTo>
                  <a:lnTo>
                    <a:pt x="729" y="430"/>
                  </a:lnTo>
                  <a:lnTo>
                    <a:pt x="727" y="430"/>
                  </a:lnTo>
                  <a:lnTo>
                    <a:pt x="725" y="430"/>
                  </a:lnTo>
                  <a:lnTo>
                    <a:pt x="723" y="431"/>
                  </a:lnTo>
                  <a:lnTo>
                    <a:pt x="720" y="432"/>
                  </a:lnTo>
                  <a:lnTo>
                    <a:pt x="718" y="433"/>
                  </a:lnTo>
                  <a:lnTo>
                    <a:pt x="713" y="435"/>
                  </a:lnTo>
                  <a:lnTo>
                    <a:pt x="711" y="436"/>
                  </a:lnTo>
                  <a:lnTo>
                    <a:pt x="710" y="436"/>
                  </a:lnTo>
                  <a:lnTo>
                    <a:pt x="709" y="436"/>
                  </a:lnTo>
                  <a:lnTo>
                    <a:pt x="708" y="437"/>
                  </a:lnTo>
                  <a:lnTo>
                    <a:pt x="705" y="437"/>
                  </a:lnTo>
                  <a:lnTo>
                    <a:pt x="703" y="437"/>
                  </a:lnTo>
                  <a:lnTo>
                    <a:pt x="703" y="437"/>
                  </a:lnTo>
                  <a:lnTo>
                    <a:pt x="702" y="437"/>
                  </a:lnTo>
                  <a:lnTo>
                    <a:pt x="701" y="436"/>
                  </a:lnTo>
                  <a:lnTo>
                    <a:pt x="701" y="436"/>
                  </a:lnTo>
                  <a:lnTo>
                    <a:pt x="700" y="436"/>
                  </a:lnTo>
                  <a:lnTo>
                    <a:pt x="700" y="436"/>
                  </a:lnTo>
                  <a:lnTo>
                    <a:pt x="700" y="435"/>
                  </a:lnTo>
                  <a:lnTo>
                    <a:pt x="700" y="435"/>
                  </a:lnTo>
                  <a:lnTo>
                    <a:pt x="700" y="434"/>
                  </a:lnTo>
                  <a:lnTo>
                    <a:pt x="699" y="433"/>
                  </a:lnTo>
                  <a:lnTo>
                    <a:pt x="699" y="432"/>
                  </a:lnTo>
                  <a:lnTo>
                    <a:pt x="700" y="427"/>
                  </a:lnTo>
                  <a:lnTo>
                    <a:pt x="700" y="426"/>
                  </a:lnTo>
                  <a:lnTo>
                    <a:pt x="700" y="425"/>
                  </a:lnTo>
                  <a:lnTo>
                    <a:pt x="699" y="424"/>
                  </a:lnTo>
                  <a:lnTo>
                    <a:pt x="699" y="422"/>
                  </a:lnTo>
                  <a:lnTo>
                    <a:pt x="698" y="419"/>
                  </a:lnTo>
                  <a:lnTo>
                    <a:pt x="698" y="418"/>
                  </a:lnTo>
                  <a:lnTo>
                    <a:pt x="697" y="414"/>
                  </a:lnTo>
                  <a:lnTo>
                    <a:pt x="696" y="411"/>
                  </a:lnTo>
                  <a:lnTo>
                    <a:pt x="695" y="410"/>
                  </a:lnTo>
                  <a:lnTo>
                    <a:pt x="695" y="409"/>
                  </a:lnTo>
                  <a:lnTo>
                    <a:pt x="694" y="409"/>
                  </a:lnTo>
                  <a:lnTo>
                    <a:pt x="693" y="408"/>
                  </a:lnTo>
                  <a:lnTo>
                    <a:pt x="693" y="407"/>
                  </a:lnTo>
                  <a:lnTo>
                    <a:pt x="692" y="406"/>
                  </a:lnTo>
                  <a:lnTo>
                    <a:pt x="690" y="405"/>
                  </a:lnTo>
                  <a:lnTo>
                    <a:pt x="689" y="404"/>
                  </a:lnTo>
                  <a:lnTo>
                    <a:pt x="687" y="404"/>
                  </a:lnTo>
                  <a:lnTo>
                    <a:pt x="685" y="404"/>
                  </a:lnTo>
                  <a:lnTo>
                    <a:pt x="683" y="403"/>
                  </a:lnTo>
                  <a:lnTo>
                    <a:pt x="680" y="403"/>
                  </a:lnTo>
                  <a:lnTo>
                    <a:pt x="678" y="403"/>
                  </a:lnTo>
                  <a:lnTo>
                    <a:pt x="674" y="403"/>
                  </a:lnTo>
                  <a:lnTo>
                    <a:pt x="672" y="403"/>
                  </a:lnTo>
                  <a:lnTo>
                    <a:pt x="670" y="403"/>
                  </a:lnTo>
                  <a:lnTo>
                    <a:pt x="668" y="402"/>
                  </a:lnTo>
                  <a:lnTo>
                    <a:pt x="666" y="402"/>
                  </a:lnTo>
                  <a:lnTo>
                    <a:pt x="665" y="402"/>
                  </a:lnTo>
                  <a:lnTo>
                    <a:pt x="663" y="401"/>
                  </a:lnTo>
                  <a:lnTo>
                    <a:pt x="662" y="401"/>
                  </a:lnTo>
                  <a:lnTo>
                    <a:pt x="661" y="400"/>
                  </a:lnTo>
                  <a:lnTo>
                    <a:pt x="660" y="399"/>
                  </a:lnTo>
                  <a:lnTo>
                    <a:pt x="659" y="398"/>
                  </a:lnTo>
                  <a:lnTo>
                    <a:pt x="656" y="396"/>
                  </a:lnTo>
                  <a:lnTo>
                    <a:pt x="655" y="395"/>
                  </a:lnTo>
                  <a:lnTo>
                    <a:pt x="654" y="395"/>
                  </a:lnTo>
                  <a:lnTo>
                    <a:pt x="654" y="394"/>
                  </a:lnTo>
                  <a:lnTo>
                    <a:pt x="653" y="394"/>
                  </a:lnTo>
                  <a:lnTo>
                    <a:pt x="652" y="393"/>
                  </a:lnTo>
                  <a:lnTo>
                    <a:pt x="651" y="393"/>
                  </a:lnTo>
                  <a:lnTo>
                    <a:pt x="646" y="392"/>
                  </a:lnTo>
                  <a:lnTo>
                    <a:pt x="641" y="391"/>
                  </a:lnTo>
                  <a:lnTo>
                    <a:pt x="640" y="391"/>
                  </a:lnTo>
                  <a:lnTo>
                    <a:pt x="639" y="391"/>
                  </a:lnTo>
                  <a:lnTo>
                    <a:pt x="638" y="391"/>
                  </a:lnTo>
                  <a:lnTo>
                    <a:pt x="636" y="391"/>
                  </a:lnTo>
                  <a:lnTo>
                    <a:pt x="635" y="392"/>
                  </a:lnTo>
                  <a:lnTo>
                    <a:pt x="633" y="392"/>
                  </a:lnTo>
                  <a:lnTo>
                    <a:pt x="631" y="393"/>
                  </a:lnTo>
                  <a:lnTo>
                    <a:pt x="630" y="394"/>
                  </a:lnTo>
                  <a:lnTo>
                    <a:pt x="629" y="395"/>
                  </a:lnTo>
                  <a:lnTo>
                    <a:pt x="629" y="395"/>
                  </a:lnTo>
                  <a:lnTo>
                    <a:pt x="628" y="396"/>
                  </a:lnTo>
                  <a:lnTo>
                    <a:pt x="628" y="396"/>
                  </a:lnTo>
                  <a:lnTo>
                    <a:pt x="628" y="397"/>
                  </a:lnTo>
                  <a:lnTo>
                    <a:pt x="627" y="400"/>
                  </a:lnTo>
                  <a:lnTo>
                    <a:pt x="627" y="402"/>
                  </a:lnTo>
                  <a:lnTo>
                    <a:pt x="626" y="403"/>
                  </a:lnTo>
                  <a:lnTo>
                    <a:pt x="626" y="405"/>
                  </a:lnTo>
                  <a:lnTo>
                    <a:pt x="625" y="407"/>
                  </a:lnTo>
                  <a:lnTo>
                    <a:pt x="623" y="410"/>
                  </a:lnTo>
                  <a:lnTo>
                    <a:pt x="622" y="412"/>
                  </a:lnTo>
                  <a:lnTo>
                    <a:pt x="622" y="413"/>
                  </a:lnTo>
                  <a:lnTo>
                    <a:pt x="621" y="415"/>
                  </a:lnTo>
                  <a:lnTo>
                    <a:pt x="621" y="417"/>
                  </a:lnTo>
                  <a:lnTo>
                    <a:pt x="620" y="418"/>
                  </a:lnTo>
                  <a:lnTo>
                    <a:pt x="620" y="420"/>
                  </a:lnTo>
                  <a:lnTo>
                    <a:pt x="620" y="421"/>
                  </a:lnTo>
                  <a:lnTo>
                    <a:pt x="620" y="423"/>
                  </a:lnTo>
                  <a:lnTo>
                    <a:pt x="620" y="426"/>
                  </a:lnTo>
                  <a:lnTo>
                    <a:pt x="620" y="429"/>
                  </a:lnTo>
                  <a:lnTo>
                    <a:pt x="620" y="432"/>
                  </a:lnTo>
                  <a:lnTo>
                    <a:pt x="621" y="436"/>
                  </a:lnTo>
                  <a:lnTo>
                    <a:pt x="621" y="442"/>
                  </a:lnTo>
                  <a:lnTo>
                    <a:pt x="622" y="447"/>
                  </a:lnTo>
                  <a:lnTo>
                    <a:pt x="622" y="449"/>
                  </a:lnTo>
                  <a:lnTo>
                    <a:pt x="624" y="457"/>
                  </a:lnTo>
                  <a:lnTo>
                    <a:pt x="624" y="459"/>
                  </a:lnTo>
                  <a:lnTo>
                    <a:pt x="624" y="461"/>
                  </a:lnTo>
                  <a:lnTo>
                    <a:pt x="624" y="463"/>
                  </a:lnTo>
                  <a:lnTo>
                    <a:pt x="624" y="465"/>
                  </a:lnTo>
                  <a:lnTo>
                    <a:pt x="624" y="467"/>
                  </a:lnTo>
                  <a:lnTo>
                    <a:pt x="624" y="469"/>
                  </a:lnTo>
                  <a:lnTo>
                    <a:pt x="623" y="472"/>
                  </a:lnTo>
                  <a:lnTo>
                    <a:pt x="621" y="481"/>
                  </a:lnTo>
                  <a:lnTo>
                    <a:pt x="621" y="482"/>
                  </a:lnTo>
                  <a:lnTo>
                    <a:pt x="620" y="485"/>
                  </a:lnTo>
                  <a:lnTo>
                    <a:pt x="620" y="486"/>
                  </a:lnTo>
                  <a:lnTo>
                    <a:pt x="619" y="489"/>
                  </a:lnTo>
                  <a:lnTo>
                    <a:pt x="619" y="491"/>
                  </a:lnTo>
                  <a:lnTo>
                    <a:pt x="619" y="493"/>
                  </a:lnTo>
                  <a:lnTo>
                    <a:pt x="619" y="496"/>
                  </a:lnTo>
                  <a:lnTo>
                    <a:pt x="619" y="501"/>
                  </a:lnTo>
                  <a:lnTo>
                    <a:pt x="619" y="502"/>
                  </a:lnTo>
                  <a:lnTo>
                    <a:pt x="619" y="503"/>
                  </a:lnTo>
                  <a:lnTo>
                    <a:pt x="619" y="504"/>
                  </a:lnTo>
                  <a:lnTo>
                    <a:pt x="618" y="505"/>
                  </a:lnTo>
                  <a:lnTo>
                    <a:pt x="617" y="508"/>
                  </a:lnTo>
                  <a:lnTo>
                    <a:pt x="616" y="511"/>
                  </a:lnTo>
                  <a:lnTo>
                    <a:pt x="614" y="517"/>
                  </a:lnTo>
                  <a:lnTo>
                    <a:pt x="613" y="522"/>
                  </a:lnTo>
                  <a:lnTo>
                    <a:pt x="612" y="524"/>
                  </a:lnTo>
                  <a:lnTo>
                    <a:pt x="612" y="526"/>
                  </a:lnTo>
                  <a:lnTo>
                    <a:pt x="612" y="528"/>
                  </a:lnTo>
                  <a:lnTo>
                    <a:pt x="611" y="531"/>
                  </a:lnTo>
                  <a:lnTo>
                    <a:pt x="611" y="533"/>
                  </a:lnTo>
                  <a:lnTo>
                    <a:pt x="611" y="535"/>
                  </a:lnTo>
                  <a:lnTo>
                    <a:pt x="611" y="536"/>
                  </a:lnTo>
                  <a:lnTo>
                    <a:pt x="612" y="538"/>
                  </a:lnTo>
                  <a:lnTo>
                    <a:pt x="612" y="539"/>
                  </a:lnTo>
                  <a:lnTo>
                    <a:pt x="612" y="540"/>
                  </a:lnTo>
                  <a:lnTo>
                    <a:pt x="613" y="541"/>
                  </a:lnTo>
                  <a:lnTo>
                    <a:pt x="615" y="544"/>
                  </a:lnTo>
                  <a:lnTo>
                    <a:pt x="616" y="545"/>
                  </a:lnTo>
                  <a:lnTo>
                    <a:pt x="616" y="546"/>
                  </a:lnTo>
                  <a:lnTo>
                    <a:pt x="617" y="547"/>
                  </a:lnTo>
                  <a:lnTo>
                    <a:pt x="617" y="548"/>
                  </a:lnTo>
                  <a:lnTo>
                    <a:pt x="617" y="550"/>
                  </a:lnTo>
                  <a:lnTo>
                    <a:pt x="617" y="551"/>
                  </a:lnTo>
                  <a:lnTo>
                    <a:pt x="616" y="552"/>
                  </a:lnTo>
                  <a:lnTo>
                    <a:pt x="616" y="553"/>
                  </a:lnTo>
                  <a:lnTo>
                    <a:pt x="615" y="554"/>
                  </a:lnTo>
                  <a:lnTo>
                    <a:pt x="614" y="555"/>
                  </a:lnTo>
                  <a:lnTo>
                    <a:pt x="612" y="556"/>
                  </a:lnTo>
                  <a:lnTo>
                    <a:pt x="611" y="557"/>
                  </a:lnTo>
                  <a:lnTo>
                    <a:pt x="610" y="557"/>
                  </a:lnTo>
                  <a:lnTo>
                    <a:pt x="609" y="557"/>
                  </a:lnTo>
                  <a:lnTo>
                    <a:pt x="607" y="557"/>
                  </a:lnTo>
                  <a:lnTo>
                    <a:pt x="604" y="557"/>
                  </a:lnTo>
                  <a:lnTo>
                    <a:pt x="602" y="556"/>
                  </a:lnTo>
                  <a:lnTo>
                    <a:pt x="595" y="555"/>
                  </a:lnTo>
                  <a:lnTo>
                    <a:pt x="591" y="553"/>
                  </a:lnTo>
                  <a:lnTo>
                    <a:pt x="589" y="553"/>
                  </a:lnTo>
                  <a:lnTo>
                    <a:pt x="587" y="552"/>
                  </a:lnTo>
                  <a:lnTo>
                    <a:pt x="582" y="550"/>
                  </a:lnTo>
                  <a:lnTo>
                    <a:pt x="581" y="550"/>
                  </a:lnTo>
                  <a:lnTo>
                    <a:pt x="578" y="548"/>
                  </a:lnTo>
                  <a:lnTo>
                    <a:pt x="577" y="548"/>
                  </a:lnTo>
                  <a:lnTo>
                    <a:pt x="575" y="547"/>
                  </a:lnTo>
                  <a:lnTo>
                    <a:pt x="573" y="547"/>
                  </a:lnTo>
                  <a:lnTo>
                    <a:pt x="567" y="546"/>
                  </a:lnTo>
                  <a:lnTo>
                    <a:pt x="563" y="545"/>
                  </a:lnTo>
                  <a:lnTo>
                    <a:pt x="561" y="545"/>
                  </a:lnTo>
                  <a:lnTo>
                    <a:pt x="560" y="545"/>
                  </a:lnTo>
                  <a:lnTo>
                    <a:pt x="558" y="545"/>
                  </a:lnTo>
                  <a:lnTo>
                    <a:pt x="557" y="545"/>
                  </a:lnTo>
                  <a:lnTo>
                    <a:pt x="555" y="545"/>
                  </a:lnTo>
                  <a:lnTo>
                    <a:pt x="554" y="545"/>
                  </a:lnTo>
                  <a:lnTo>
                    <a:pt x="553" y="546"/>
                  </a:lnTo>
                  <a:lnTo>
                    <a:pt x="552" y="546"/>
                  </a:lnTo>
                  <a:lnTo>
                    <a:pt x="551" y="546"/>
                  </a:lnTo>
                  <a:lnTo>
                    <a:pt x="551" y="547"/>
                  </a:lnTo>
                  <a:lnTo>
                    <a:pt x="550" y="548"/>
                  </a:lnTo>
                  <a:lnTo>
                    <a:pt x="549" y="548"/>
                  </a:lnTo>
                  <a:lnTo>
                    <a:pt x="548" y="549"/>
                  </a:lnTo>
                  <a:lnTo>
                    <a:pt x="548" y="551"/>
                  </a:lnTo>
                  <a:lnTo>
                    <a:pt x="547" y="552"/>
                  </a:lnTo>
                  <a:lnTo>
                    <a:pt x="547" y="553"/>
                  </a:lnTo>
                  <a:lnTo>
                    <a:pt x="546" y="558"/>
                  </a:lnTo>
                  <a:lnTo>
                    <a:pt x="545" y="565"/>
                  </a:lnTo>
                  <a:lnTo>
                    <a:pt x="544" y="567"/>
                  </a:lnTo>
                  <a:lnTo>
                    <a:pt x="544" y="571"/>
                  </a:lnTo>
                  <a:lnTo>
                    <a:pt x="543" y="573"/>
                  </a:lnTo>
                  <a:lnTo>
                    <a:pt x="543" y="574"/>
                  </a:lnTo>
                  <a:lnTo>
                    <a:pt x="542" y="575"/>
                  </a:lnTo>
                  <a:lnTo>
                    <a:pt x="542" y="576"/>
                  </a:lnTo>
                  <a:lnTo>
                    <a:pt x="541" y="578"/>
                  </a:lnTo>
                  <a:lnTo>
                    <a:pt x="539" y="580"/>
                  </a:lnTo>
                  <a:lnTo>
                    <a:pt x="537" y="582"/>
                  </a:lnTo>
                  <a:lnTo>
                    <a:pt x="535" y="585"/>
                  </a:lnTo>
                  <a:lnTo>
                    <a:pt x="534" y="586"/>
                  </a:lnTo>
                  <a:lnTo>
                    <a:pt x="532" y="588"/>
                  </a:lnTo>
                  <a:lnTo>
                    <a:pt x="531" y="589"/>
                  </a:lnTo>
                  <a:lnTo>
                    <a:pt x="529" y="590"/>
                  </a:lnTo>
                  <a:lnTo>
                    <a:pt x="525" y="593"/>
                  </a:lnTo>
                  <a:lnTo>
                    <a:pt x="520" y="597"/>
                  </a:lnTo>
                  <a:lnTo>
                    <a:pt x="518" y="598"/>
                  </a:lnTo>
                  <a:lnTo>
                    <a:pt x="517" y="600"/>
                  </a:lnTo>
                  <a:lnTo>
                    <a:pt x="516" y="601"/>
                  </a:lnTo>
                  <a:lnTo>
                    <a:pt x="515" y="602"/>
                  </a:lnTo>
                  <a:lnTo>
                    <a:pt x="514" y="604"/>
                  </a:lnTo>
                  <a:lnTo>
                    <a:pt x="512" y="606"/>
                  </a:lnTo>
                  <a:lnTo>
                    <a:pt x="511" y="609"/>
                  </a:lnTo>
                  <a:lnTo>
                    <a:pt x="510" y="611"/>
                  </a:lnTo>
                  <a:lnTo>
                    <a:pt x="509" y="614"/>
                  </a:lnTo>
                  <a:lnTo>
                    <a:pt x="508" y="618"/>
                  </a:lnTo>
                  <a:lnTo>
                    <a:pt x="507" y="620"/>
                  </a:lnTo>
                  <a:lnTo>
                    <a:pt x="507" y="622"/>
                  </a:lnTo>
                  <a:lnTo>
                    <a:pt x="507" y="624"/>
                  </a:lnTo>
                  <a:lnTo>
                    <a:pt x="506" y="626"/>
                  </a:lnTo>
                  <a:lnTo>
                    <a:pt x="506" y="627"/>
                  </a:lnTo>
                  <a:lnTo>
                    <a:pt x="506" y="629"/>
                  </a:lnTo>
                  <a:lnTo>
                    <a:pt x="507" y="637"/>
                  </a:lnTo>
                  <a:lnTo>
                    <a:pt x="507" y="640"/>
                  </a:lnTo>
                  <a:lnTo>
                    <a:pt x="507" y="642"/>
                  </a:lnTo>
                  <a:lnTo>
                    <a:pt x="507" y="645"/>
                  </a:lnTo>
                  <a:lnTo>
                    <a:pt x="506" y="652"/>
                  </a:lnTo>
                  <a:lnTo>
                    <a:pt x="506" y="657"/>
                  </a:lnTo>
                  <a:lnTo>
                    <a:pt x="506" y="658"/>
                  </a:lnTo>
                  <a:lnTo>
                    <a:pt x="506" y="660"/>
                  </a:lnTo>
                  <a:lnTo>
                    <a:pt x="505" y="661"/>
                  </a:lnTo>
                  <a:lnTo>
                    <a:pt x="505" y="663"/>
                  </a:lnTo>
                  <a:lnTo>
                    <a:pt x="504" y="664"/>
                  </a:lnTo>
                  <a:lnTo>
                    <a:pt x="504" y="666"/>
                  </a:lnTo>
                  <a:lnTo>
                    <a:pt x="503" y="667"/>
                  </a:lnTo>
                  <a:lnTo>
                    <a:pt x="502" y="668"/>
                  </a:lnTo>
                  <a:lnTo>
                    <a:pt x="501" y="670"/>
                  </a:lnTo>
                  <a:lnTo>
                    <a:pt x="500" y="671"/>
                  </a:lnTo>
                  <a:lnTo>
                    <a:pt x="500" y="671"/>
                  </a:lnTo>
                  <a:lnTo>
                    <a:pt x="499" y="672"/>
                  </a:lnTo>
                  <a:lnTo>
                    <a:pt x="498" y="672"/>
                  </a:lnTo>
                  <a:lnTo>
                    <a:pt x="498" y="672"/>
                  </a:lnTo>
                  <a:lnTo>
                    <a:pt x="497" y="673"/>
                  </a:lnTo>
                  <a:lnTo>
                    <a:pt x="496" y="673"/>
                  </a:lnTo>
                  <a:lnTo>
                    <a:pt x="495" y="673"/>
                  </a:lnTo>
                  <a:lnTo>
                    <a:pt x="494" y="673"/>
                  </a:lnTo>
                  <a:lnTo>
                    <a:pt x="492" y="674"/>
                  </a:lnTo>
                  <a:lnTo>
                    <a:pt x="491" y="674"/>
                  </a:lnTo>
                  <a:lnTo>
                    <a:pt x="490" y="673"/>
                  </a:lnTo>
                  <a:lnTo>
                    <a:pt x="489" y="673"/>
                  </a:lnTo>
                  <a:lnTo>
                    <a:pt x="488" y="673"/>
                  </a:lnTo>
                  <a:lnTo>
                    <a:pt x="487" y="673"/>
                  </a:lnTo>
                  <a:lnTo>
                    <a:pt x="486" y="672"/>
                  </a:lnTo>
                  <a:lnTo>
                    <a:pt x="486" y="672"/>
                  </a:lnTo>
                  <a:lnTo>
                    <a:pt x="485" y="671"/>
                  </a:lnTo>
                  <a:lnTo>
                    <a:pt x="484" y="670"/>
                  </a:lnTo>
                  <a:lnTo>
                    <a:pt x="483" y="670"/>
                  </a:lnTo>
                  <a:lnTo>
                    <a:pt x="482" y="668"/>
                  </a:lnTo>
                  <a:lnTo>
                    <a:pt x="479" y="664"/>
                  </a:lnTo>
                  <a:lnTo>
                    <a:pt x="478" y="663"/>
                  </a:lnTo>
                  <a:lnTo>
                    <a:pt x="477" y="662"/>
                  </a:lnTo>
                  <a:lnTo>
                    <a:pt x="476" y="661"/>
                  </a:lnTo>
                  <a:lnTo>
                    <a:pt x="474" y="660"/>
                  </a:lnTo>
                  <a:lnTo>
                    <a:pt x="473" y="660"/>
                  </a:lnTo>
                  <a:lnTo>
                    <a:pt x="471" y="659"/>
                  </a:lnTo>
                  <a:lnTo>
                    <a:pt x="470" y="658"/>
                  </a:lnTo>
                  <a:lnTo>
                    <a:pt x="469" y="658"/>
                  </a:lnTo>
                  <a:lnTo>
                    <a:pt x="468" y="657"/>
                  </a:lnTo>
                  <a:lnTo>
                    <a:pt x="467" y="656"/>
                  </a:lnTo>
                  <a:lnTo>
                    <a:pt x="466" y="655"/>
                  </a:lnTo>
                  <a:lnTo>
                    <a:pt x="466" y="654"/>
                  </a:lnTo>
                  <a:lnTo>
                    <a:pt x="463" y="651"/>
                  </a:lnTo>
                  <a:lnTo>
                    <a:pt x="462" y="650"/>
                  </a:lnTo>
                  <a:lnTo>
                    <a:pt x="461" y="649"/>
                  </a:lnTo>
                  <a:lnTo>
                    <a:pt x="461" y="648"/>
                  </a:lnTo>
                  <a:lnTo>
                    <a:pt x="460" y="648"/>
                  </a:lnTo>
                  <a:lnTo>
                    <a:pt x="459" y="648"/>
                  </a:lnTo>
                  <a:lnTo>
                    <a:pt x="458" y="647"/>
                  </a:lnTo>
                  <a:lnTo>
                    <a:pt x="457" y="648"/>
                  </a:lnTo>
                  <a:lnTo>
                    <a:pt x="456" y="648"/>
                  </a:lnTo>
                  <a:lnTo>
                    <a:pt x="455" y="648"/>
                  </a:lnTo>
                  <a:lnTo>
                    <a:pt x="454" y="649"/>
                  </a:lnTo>
                  <a:lnTo>
                    <a:pt x="445" y="654"/>
                  </a:lnTo>
                  <a:lnTo>
                    <a:pt x="444" y="655"/>
                  </a:lnTo>
                  <a:lnTo>
                    <a:pt x="442" y="656"/>
                  </a:lnTo>
                  <a:lnTo>
                    <a:pt x="441" y="656"/>
                  </a:lnTo>
                  <a:lnTo>
                    <a:pt x="440" y="657"/>
                  </a:lnTo>
                  <a:lnTo>
                    <a:pt x="439" y="657"/>
                  </a:lnTo>
                  <a:lnTo>
                    <a:pt x="438" y="657"/>
                  </a:lnTo>
                  <a:lnTo>
                    <a:pt x="437" y="657"/>
                  </a:lnTo>
                  <a:lnTo>
                    <a:pt x="436" y="657"/>
                  </a:lnTo>
                  <a:lnTo>
                    <a:pt x="435" y="657"/>
                  </a:lnTo>
                  <a:lnTo>
                    <a:pt x="434" y="656"/>
                  </a:lnTo>
                  <a:lnTo>
                    <a:pt x="430" y="655"/>
                  </a:lnTo>
                  <a:lnTo>
                    <a:pt x="424" y="653"/>
                  </a:lnTo>
                  <a:lnTo>
                    <a:pt x="422" y="652"/>
                  </a:lnTo>
                  <a:lnTo>
                    <a:pt x="417" y="650"/>
                  </a:lnTo>
                  <a:lnTo>
                    <a:pt x="415" y="649"/>
                  </a:lnTo>
                  <a:lnTo>
                    <a:pt x="414" y="648"/>
                  </a:lnTo>
                  <a:lnTo>
                    <a:pt x="413" y="648"/>
                  </a:lnTo>
                  <a:lnTo>
                    <a:pt x="412" y="647"/>
                  </a:lnTo>
                  <a:lnTo>
                    <a:pt x="411" y="646"/>
                  </a:lnTo>
                  <a:lnTo>
                    <a:pt x="409" y="643"/>
                  </a:lnTo>
                  <a:lnTo>
                    <a:pt x="407" y="642"/>
                  </a:lnTo>
                  <a:lnTo>
                    <a:pt x="403" y="638"/>
                  </a:lnTo>
                  <a:lnTo>
                    <a:pt x="401" y="636"/>
                  </a:lnTo>
                  <a:lnTo>
                    <a:pt x="400" y="635"/>
                  </a:lnTo>
                  <a:lnTo>
                    <a:pt x="399" y="634"/>
                  </a:lnTo>
                  <a:lnTo>
                    <a:pt x="398" y="634"/>
                  </a:lnTo>
                  <a:lnTo>
                    <a:pt x="398" y="634"/>
                  </a:lnTo>
                  <a:lnTo>
                    <a:pt x="396" y="634"/>
                  </a:lnTo>
                  <a:lnTo>
                    <a:pt x="396" y="634"/>
                  </a:lnTo>
                  <a:lnTo>
                    <a:pt x="395" y="634"/>
                  </a:lnTo>
                  <a:lnTo>
                    <a:pt x="394" y="635"/>
                  </a:lnTo>
                  <a:lnTo>
                    <a:pt x="393" y="635"/>
                  </a:lnTo>
                  <a:lnTo>
                    <a:pt x="393" y="636"/>
                  </a:lnTo>
                  <a:lnTo>
                    <a:pt x="392" y="636"/>
                  </a:lnTo>
                  <a:lnTo>
                    <a:pt x="392" y="637"/>
                  </a:lnTo>
                  <a:lnTo>
                    <a:pt x="391" y="637"/>
                  </a:lnTo>
                  <a:lnTo>
                    <a:pt x="391" y="638"/>
                  </a:lnTo>
                  <a:lnTo>
                    <a:pt x="391" y="639"/>
                  </a:lnTo>
                  <a:lnTo>
                    <a:pt x="391" y="644"/>
                  </a:lnTo>
                  <a:lnTo>
                    <a:pt x="390" y="646"/>
                  </a:lnTo>
                  <a:lnTo>
                    <a:pt x="390" y="648"/>
                  </a:lnTo>
                  <a:lnTo>
                    <a:pt x="389" y="651"/>
                  </a:lnTo>
                  <a:lnTo>
                    <a:pt x="388" y="655"/>
                  </a:lnTo>
                  <a:lnTo>
                    <a:pt x="388" y="656"/>
                  </a:lnTo>
                  <a:lnTo>
                    <a:pt x="387" y="658"/>
                  </a:lnTo>
                  <a:lnTo>
                    <a:pt x="387" y="659"/>
                  </a:lnTo>
                  <a:lnTo>
                    <a:pt x="386" y="661"/>
                  </a:lnTo>
                  <a:lnTo>
                    <a:pt x="385" y="662"/>
                  </a:lnTo>
                  <a:lnTo>
                    <a:pt x="384" y="663"/>
                  </a:lnTo>
                  <a:lnTo>
                    <a:pt x="383" y="664"/>
                  </a:lnTo>
                  <a:lnTo>
                    <a:pt x="382" y="665"/>
                  </a:lnTo>
                  <a:lnTo>
                    <a:pt x="381" y="666"/>
                  </a:lnTo>
                  <a:lnTo>
                    <a:pt x="381" y="667"/>
                  </a:lnTo>
                  <a:lnTo>
                    <a:pt x="380" y="667"/>
                  </a:lnTo>
                  <a:lnTo>
                    <a:pt x="379" y="667"/>
                  </a:lnTo>
                  <a:lnTo>
                    <a:pt x="378" y="668"/>
                  </a:lnTo>
                  <a:lnTo>
                    <a:pt x="377" y="668"/>
                  </a:lnTo>
                  <a:lnTo>
                    <a:pt x="372" y="668"/>
                  </a:lnTo>
                  <a:lnTo>
                    <a:pt x="370" y="669"/>
                  </a:lnTo>
                  <a:lnTo>
                    <a:pt x="368" y="669"/>
                  </a:lnTo>
                  <a:lnTo>
                    <a:pt x="367" y="669"/>
                  </a:lnTo>
                  <a:lnTo>
                    <a:pt x="367" y="670"/>
                  </a:lnTo>
                  <a:lnTo>
                    <a:pt x="366" y="670"/>
                  </a:lnTo>
                  <a:lnTo>
                    <a:pt x="365" y="671"/>
                  </a:lnTo>
                  <a:lnTo>
                    <a:pt x="365" y="671"/>
                  </a:lnTo>
                  <a:lnTo>
                    <a:pt x="364" y="673"/>
                  </a:lnTo>
                  <a:lnTo>
                    <a:pt x="363" y="675"/>
                  </a:lnTo>
                  <a:lnTo>
                    <a:pt x="362" y="677"/>
                  </a:lnTo>
                  <a:lnTo>
                    <a:pt x="362" y="677"/>
                  </a:lnTo>
                  <a:lnTo>
                    <a:pt x="362" y="678"/>
                  </a:lnTo>
                  <a:lnTo>
                    <a:pt x="361" y="679"/>
                  </a:lnTo>
                  <a:lnTo>
                    <a:pt x="360" y="679"/>
                  </a:lnTo>
                  <a:lnTo>
                    <a:pt x="359" y="680"/>
                  </a:lnTo>
                  <a:lnTo>
                    <a:pt x="358" y="680"/>
                  </a:lnTo>
                  <a:lnTo>
                    <a:pt x="356" y="681"/>
                  </a:lnTo>
                  <a:lnTo>
                    <a:pt x="354" y="682"/>
                  </a:lnTo>
                  <a:lnTo>
                    <a:pt x="353" y="682"/>
                  </a:lnTo>
                  <a:lnTo>
                    <a:pt x="352" y="682"/>
                  </a:lnTo>
                  <a:lnTo>
                    <a:pt x="351" y="683"/>
                  </a:lnTo>
                  <a:lnTo>
                    <a:pt x="350" y="684"/>
                  </a:lnTo>
                  <a:lnTo>
                    <a:pt x="349" y="684"/>
                  </a:lnTo>
                  <a:lnTo>
                    <a:pt x="346" y="687"/>
                  </a:lnTo>
                  <a:lnTo>
                    <a:pt x="345" y="688"/>
                  </a:lnTo>
                  <a:lnTo>
                    <a:pt x="344" y="689"/>
                  </a:lnTo>
                  <a:lnTo>
                    <a:pt x="343" y="690"/>
                  </a:lnTo>
                  <a:lnTo>
                    <a:pt x="342" y="690"/>
                  </a:lnTo>
                  <a:lnTo>
                    <a:pt x="340" y="690"/>
                  </a:lnTo>
                  <a:lnTo>
                    <a:pt x="339" y="690"/>
                  </a:lnTo>
                  <a:lnTo>
                    <a:pt x="339" y="690"/>
                  </a:lnTo>
                  <a:lnTo>
                    <a:pt x="338" y="690"/>
                  </a:lnTo>
                  <a:lnTo>
                    <a:pt x="337" y="689"/>
                  </a:lnTo>
                  <a:lnTo>
                    <a:pt x="333" y="688"/>
                  </a:lnTo>
                  <a:lnTo>
                    <a:pt x="328" y="685"/>
                  </a:lnTo>
                  <a:lnTo>
                    <a:pt x="324" y="683"/>
                  </a:lnTo>
                  <a:lnTo>
                    <a:pt x="313" y="678"/>
                  </a:lnTo>
                  <a:lnTo>
                    <a:pt x="311" y="677"/>
                  </a:lnTo>
                  <a:lnTo>
                    <a:pt x="309" y="676"/>
                  </a:lnTo>
                  <a:lnTo>
                    <a:pt x="308" y="676"/>
                  </a:lnTo>
                  <a:lnTo>
                    <a:pt x="307" y="675"/>
                  </a:lnTo>
                  <a:lnTo>
                    <a:pt x="302" y="675"/>
                  </a:lnTo>
                  <a:lnTo>
                    <a:pt x="299" y="674"/>
                  </a:lnTo>
                  <a:lnTo>
                    <a:pt x="297" y="674"/>
                  </a:lnTo>
                  <a:lnTo>
                    <a:pt x="291" y="671"/>
                  </a:lnTo>
                  <a:lnTo>
                    <a:pt x="284" y="669"/>
                  </a:lnTo>
                  <a:lnTo>
                    <a:pt x="280" y="668"/>
                  </a:lnTo>
                  <a:lnTo>
                    <a:pt x="279" y="668"/>
                  </a:lnTo>
                  <a:lnTo>
                    <a:pt x="277" y="667"/>
                  </a:lnTo>
                  <a:lnTo>
                    <a:pt x="274" y="667"/>
                  </a:lnTo>
                  <a:lnTo>
                    <a:pt x="269" y="667"/>
                  </a:lnTo>
                  <a:lnTo>
                    <a:pt x="268" y="667"/>
                  </a:lnTo>
                  <a:lnTo>
                    <a:pt x="266" y="667"/>
                  </a:lnTo>
                  <a:lnTo>
                    <a:pt x="260" y="666"/>
                  </a:lnTo>
                  <a:lnTo>
                    <a:pt x="258" y="665"/>
                  </a:lnTo>
                  <a:lnTo>
                    <a:pt x="254" y="665"/>
                  </a:lnTo>
                  <a:lnTo>
                    <a:pt x="253" y="665"/>
                  </a:lnTo>
                  <a:lnTo>
                    <a:pt x="251" y="665"/>
                  </a:lnTo>
                  <a:lnTo>
                    <a:pt x="246" y="666"/>
                  </a:lnTo>
                  <a:lnTo>
                    <a:pt x="244" y="666"/>
                  </a:lnTo>
                  <a:lnTo>
                    <a:pt x="242" y="666"/>
                  </a:lnTo>
                  <a:lnTo>
                    <a:pt x="241" y="666"/>
                  </a:lnTo>
                  <a:lnTo>
                    <a:pt x="240" y="666"/>
                  </a:lnTo>
                  <a:lnTo>
                    <a:pt x="239" y="666"/>
                  </a:lnTo>
                  <a:lnTo>
                    <a:pt x="238" y="665"/>
                  </a:lnTo>
                  <a:lnTo>
                    <a:pt x="235" y="664"/>
                  </a:lnTo>
                  <a:lnTo>
                    <a:pt x="234" y="663"/>
                  </a:lnTo>
                  <a:lnTo>
                    <a:pt x="231" y="663"/>
                  </a:lnTo>
                  <a:lnTo>
                    <a:pt x="227" y="662"/>
                  </a:lnTo>
                  <a:lnTo>
                    <a:pt x="226" y="661"/>
                  </a:lnTo>
                  <a:lnTo>
                    <a:pt x="225" y="661"/>
                  </a:lnTo>
                  <a:lnTo>
                    <a:pt x="224" y="661"/>
                  </a:lnTo>
                  <a:lnTo>
                    <a:pt x="222" y="659"/>
                  </a:lnTo>
                  <a:lnTo>
                    <a:pt x="219" y="656"/>
                  </a:lnTo>
                  <a:lnTo>
                    <a:pt x="218" y="655"/>
                  </a:lnTo>
                  <a:lnTo>
                    <a:pt x="217" y="655"/>
                  </a:lnTo>
                  <a:lnTo>
                    <a:pt x="216" y="653"/>
                  </a:lnTo>
                  <a:lnTo>
                    <a:pt x="215" y="652"/>
                  </a:lnTo>
                  <a:lnTo>
                    <a:pt x="215" y="651"/>
                  </a:lnTo>
                  <a:lnTo>
                    <a:pt x="214" y="650"/>
                  </a:lnTo>
                  <a:lnTo>
                    <a:pt x="213" y="647"/>
                  </a:lnTo>
                  <a:lnTo>
                    <a:pt x="212" y="646"/>
                  </a:lnTo>
                  <a:lnTo>
                    <a:pt x="212" y="645"/>
                  </a:lnTo>
                  <a:lnTo>
                    <a:pt x="211" y="645"/>
                  </a:lnTo>
                  <a:lnTo>
                    <a:pt x="211" y="644"/>
                  </a:lnTo>
                  <a:lnTo>
                    <a:pt x="209" y="642"/>
                  </a:lnTo>
                  <a:lnTo>
                    <a:pt x="208" y="641"/>
                  </a:lnTo>
                  <a:lnTo>
                    <a:pt x="207" y="640"/>
                  </a:lnTo>
                  <a:lnTo>
                    <a:pt x="206" y="639"/>
                  </a:lnTo>
                  <a:lnTo>
                    <a:pt x="205" y="638"/>
                  </a:lnTo>
                  <a:lnTo>
                    <a:pt x="205" y="637"/>
                  </a:lnTo>
                  <a:lnTo>
                    <a:pt x="204" y="636"/>
                  </a:lnTo>
                  <a:lnTo>
                    <a:pt x="204" y="635"/>
                  </a:lnTo>
                  <a:lnTo>
                    <a:pt x="204" y="634"/>
                  </a:lnTo>
                  <a:lnTo>
                    <a:pt x="204" y="634"/>
                  </a:lnTo>
                  <a:lnTo>
                    <a:pt x="205" y="633"/>
                  </a:lnTo>
                  <a:lnTo>
                    <a:pt x="205" y="632"/>
                  </a:lnTo>
                  <a:lnTo>
                    <a:pt x="205" y="631"/>
                  </a:lnTo>
                  <a:lnTo>
                    <a:pt x="206" y="630"/>
                  </a:lnTo>
                  <a:lnTo>
                    <a:pt x="207" y="630"/>
                  </a:lnTo>
                  <a:lnTo>
                    <a:pt x="207" y="629"/>
                  </a:lnTo>
                  <a:lnTo>
                    <a:pt x="209" y="628"/>
                  </a:lnTo>
                  <a:lnTo>
                    <a:pt x="210" y="627"/>
                  </a:lnTo>
                  <a:lnTo>
                    <a:pt x="211" y="626"/>
                  </a:lnTo>
                  <a:lnTo>
                    <a:pt x="215" y="625"/>
                  </a:lnTo>
                  <a:lnTo>
                    <a:pt x="216" y="624"/>
                  </a:lnTo>
                  <a:lnTo>
                    <a:pt x="216" y="624"/>
                  </a:lnTo>
                  <a:lnTo>
                    <a:pt x="217" y="623"/>
                  </a:lnTo>
                  <a:lnTo>
                    <a:pt x="217" y="622"/>
                  </a:lnTo>
                  <a:lnTo>
                    <a:pt x="218" y="622"/>
                  </a:lnTo>
                  <a:lnTo>
                    <a:pt x="218" y="621"/>
                  </a:lnTo>
                  <a:lnTo>
                    <a:pt x="219" y="620"/>
                  </a:lnTo>
                  <a:lnTo>
                    <a:pt x="219" y="618"/>
                  </a:lnTo>
                  <a:lnTo>
                    <a:pt x="219" y="617"/>
                  </a:lnTo>
                  <a:lnTo>
                    <a:pt x="219" y="616"/>
                  </a:lnTo>
                  <a:lnTo>
                    <a:pt x="218" y="615"/>
                  </a:lnTo>
                  <a:lnTo>
                    <a:pt x="218" y="614"/>
                  </a:lnTo>
                  <a:lnTo>
                    <a:pt x="217" y="614"/>
                  </a:lnTo>
                  <a:lnTo>
                    <a:pt x="217" y="613"/>
                  </a:lnTo>
                  <a:lnTo>
                    <a:pt x="216" y="612"/>
                  </a:lnTo>
                  <a:lnTo>
                    <a:pt x="212" y="609"/>
                  </a:lnTo>
                  <a:lnTo>
                    <a:pt x="210" y="608"/>
                  </a:lnTo>
                  <a:lnTo>
                    <a:pt x="209" y="607"/>
                  </a:lnTo>
                  <a:lnTo>
                    <a:pt x="208" y="605"/>
                  </a:lnTo>
                  <a:lnTo>
                    <a:pt x="205" y="601"/>
                  </a:lnTo>
                  <a:lnTo>
                    <a:pt x="203" y="599"/>
                  </a:lnTo>
                  <a:lnTo>
                    <a:pt x="201" y="597"/>
                  </a:lnTo>
                  <a:lnTo>
                    <a:pt x="200" y="595"/>
                  </a:lnTo>
                  <a:lnTo>
                    <a:pt x="198" y="594"/>
                  </a:lnTo>
                  <a:lnTo>
                    <a:pt x="197" y="593"/>
                  </a:lnTo>
                  <a:lnTo>
                    <a:pt x="196" y="592"/>
                  </a:lnTo>
                  <a:lnTo>
                    <a:pt x="195" y="591"/>
                  </a:lnTo>
                  <a:lnTo>
                    <a:pt x="194" y="591"/>
                  </a:lnTo>
                  <a:lnTo>
                    <a:pt x="193" y="590"/>
                  </a:lnTo>
                  <a:lnTo>
                    <a:pt x="190" y="589"/>
                  </a:lnTo>
                  <a:lnTo>
                    <a:pt x="186" y="588"/>
                  </a:lnTo>
                  <a:lnTo>
                    <a:pt x="184" y="587"/>
                  </a:lnTo>
                  <a:lnTo>
                    <a:pt x="182" y="586"/>
                  </a:lnTo>
                  <a:lnTo>
                    <a:pt x="180" y="585"/>
                  </a:lnTo>
                  <a:lnTo>
                    <a:pt x="178" y="584"/>
                  </a:lnTo>
                  <a:lnTo>
                    <a:pt x="177" y="584"/>
                  </a:lnTo>
                  <a:lnTo>
                    <a:pt x="172" y="580"/>
                  </a:lnTo>
                  <a:lnTo>
                    <a:pt x="171" y="579"/>
                  </a:lnTo>
                  <a:lnTo>
                    <a:pt x="170" y="578"/>
                  </a:lnTo>
                  <a:lnTo>
                    <a:pt x="168" y="577"/>
                  </a:lnTo>
                  <a:lnTo>
                    <a:pt x="167" y="575"/>
                  </a:lnTo>
                  <a:lnTo>
                    <a:pt x="165" y="573"/>
                  </a:lnTo>
                  <a:lnTo>
                    <a:pt x="159" y="566"/>
                  </a:lnTo>
                  <a:lnTo>
                    <a:pt x="156" y="564"/>
                  </a:lnTo>
                  <a:lnTo>
                    <a:pt x="154" y="562"/>
                  </a:lnTo>
                  <a:lnTo>
                    <a:pt x="152" y="560"/>
                  </a:lnTo>
                  <a:lnTo>
                    <a:pt x="150" y="559"/>
                  </a:lnTo>
                  <a:lnTo>
                    <a:pt x="148" y="557"/>
                  </a:lnTo>
                  <a:lnTo>
                    <a:pt x="146" y="555"/>
                  </a:lnTo>
                  <a:lnTo>
                    <a:pt x="144" y="554"/>
                  </a:lnTo>
                  <a:lnTo>
                    <a:pt x="142" y="553"/>
                  </a:lnTo>
                  <a:lnTo>
                    <a:pt x="140" y="552"/>
                  </a:lnTo>
                  <a:lnTo>
                    <a:pt x="138" y="551"/>
                  </a:lnTo>
                  <a:lnTo>
                    <a:pt x="136" y="550"/>
                  </a:lnTo>
                  <a:lnTo>
                    <a:pt x="134" y="549"/>
                  </a:lnTo>
                  <a:lnTo>
                    <a:pt x="125" y="547"/>
                  </a:lnTo>
                  <a:lnTo>
                    <a:pt x="123" y="546"/>
                  </a:lnTo>
                  <a:lnTo>
                    <a:pt x="121" y="545"/>
                  </a:lnTo>
                  <a:lnTo>
                    <a:pt x="120" y="545"/>
                  </a:lnTo>
                  <a:lnTo>
                    <a:pt x="118" y="544"/>
                  </a:lnTo>
                  <a:lnTo>
                    <a:pt x="117" y="543"/>
                  </a:lnTo>
                  <a:lnTo>
                    <a:pt x="117" y="543"/>
                  </a:lnTo>
                  <a:lnTo>
                    <a:pt x="116" y="542"/>
                  </a:lnTo>
                  <a:lnTo>
                    <a:pt x="115" y="541"/>
                  </a:lnTo>
                  <a:lnTo>
                    <a:pt x="115" y="539"/>
                  </a:lnTo>
                  <a:lnTo>
                    <a:pt x="114" y="537"/>
                  </a:lnTo>
                  <a:lnTo>
                    <a:pt x="114" y="536"/>
                  </a:lnTo>
                  <a:lnTo>
                    <a:pt x="113" y="532"/>
                  </a:lnTo>
                  <a:lnTo>
                    <a:pt x="113" y="530"/>
                  </a:lnTo>
                  <a:lnTo>
                    <a:pt x="113" y="529"/>
                  </a:lnTo>
                  <a:lnTo>
                    <a:pt x="112" y="527"/>
                  </a:lnTo>
                  <a:lnTo>
                    <a:pt x="111" y="524"/>
                  </a:lnTo>
                  <a:lnTo>
                    <a:pt x="108" y="518"/>
                  </a:lnTo>
                  <a:lnTo>
                    <a:pt x="107" y="516"/>
                  </a:lnTo>
                  <a:lnTo>
                    <a:pt x="107" y="514"/>
                  </a:lnTo>
                  <a:lnTo>
                    <a:pt x="105" y="512"/>
                  </a:lnTo>
                  <a:lnTo>
                    <a:pt x="105" y="511"/>
                  </a:lnTo>
                  <a:lnTo>
                    <a:pt x="104" y="511"/>
                  </a:lnTo>
                  <a:lnTo>
                    <a:pt x="103" y="510"/>
                  </a:lnTo>
                  <a:lnTo>
                    <a:pt x="103" y="509"/>
                  </a:lnTo>
                  <a:lnTo>
                    <a:pt x="99" y="507"/>
                  </a:lnTo>
                  <a:lnTo>
                    <a:pt x="98" y="506"/>
                  </a:lnTo>
                  <a:lnTo>
                    <a:pt x="97" y="505"/>
                  </a:lnTo>
                  <a:lnTo>
                    <a:pt x="97" y="504"/>
                  </a:lnTo>
                  <a:lnTo>
                    <a:pt x="96" y="504"/>
                  </a:lnTo>
                  <a:lnTo>
                    <a:pt x="95" y="503"/>
                  </a:lnTo>
                  <a:lnTo>
                    <a:pt x="95" y="501"/>
                  </a:lnTo>
                  <a:lnTo>
                    <a:pt x="94" y="500"/>
                  </a:lnTo>
                  <a:lnTo>
                    <a:pt x="93" y="498"/>
                  </a:lnTo>
                  <a:lnTo>
                    <a:pt x="92" y="496"/>
                  </a:lnTo>
                  <a:lnTo>
                    <a:pt x="90" y="490"/>
                  </a:lnTo>
                  <a:lnTo>
                    <a:pt x="88" y="485"/>
                  </a:lnTo>
                  <a:lnTo>
                    <a:pt x="87" y="482"/>
                  </a:lnTo>
                  <a:lnTo>
                    <a:pt x="86" y="480"/>
                  </a:lnTo>
                  <a:lnTo>
                    <a:pt x="85" y="479"/>
                  </a:lnTo>
                  <a:lnTo>
                    <a:pt x="84" y="477"/>
                  </a:lnTo>
                  <a:lnTo>
                    <a:pt x="83" y="476"/>
                  </a:lnTo>
                  <a:lnTo>
                    <a:pt x="82" y="475"/>
                  </a:lnTo>
                  <a:lnTo>
                    <a:pt x="82" y="475"/>
                  </a:lnTo>
                  <a:lnTo>
                    <a:pt x="81" y="475"/>
                  </a:lnTo>
                  <a:lnTo>
                    <a:pt x="80" y="474"/>
                  </a:lnTo>
                  <a:lnTo>
                    <a:pt x="79" y="474"/>
                  </a:lnTo>
                  <a:lnTo>
                    <a:pt x="75" y="475"/>
                  </a:lnTo>
                  <a:lnTo>
                    <a:pt x="72" y="475"/>
                  </a:lnTo>
                  <a:lnTo>
                    <a:pt x="70" y="475"/>
                  </a:lnTo>
                  <a:lnTo>
                    <a:pt x="66" y="475"/>
                  </a:lnTo>
                  <a:lnTo>
                    <a:pt x="65" y="475"/>
                  </a:lnTo>
                  <a:lnTo>
                    <a:pt x="63" y="475"/>
                  </a:lnTo>
                  <a:lnTo>
                    <a:pt x="61" y="474"/>
                  </a:lnTo>
                  <a:lnTo>
                    <a:pt x="60" y="474"/>
                  </a:lnTo>
                  <a:lnTo>
                    <a:pt x="58" y="473"/>
                  </a:lnTo>
                  <a:lnTo>
                    <a:pt x="58" y="473"/>
                  </a:lnTo>
                  <a:lnTo>
                    <a:pt x="57" y="472"/>
                  </a:lnTo>
                  <a:lnTo>
                    <a:pt x="56" y="471"/>
                  </a:lnTo>
                  <a:lnTo>
                    <a:pt x="55" y="470"/>
                  </a:lnTo>
                  <a:lnTo>
                    <a:pt x="51" y="466"/>
                  </a:lnTo>
                  <a:lnTo>
                    <a:pt x="50" y="465"/>
                  </a:lnTo>
                  <a:lnTo>
                    <a:pt x="49" y="463"/>
                  </a:lnTo>
                  <a:lnTo>
                    <a:pt x="47" y="461"/>
                  </a:lnTo>
                  <a:lnTo>
                    <a:pt x="46" y="458"/>
                  </a:lnTo>
                  <a:lnTo>
                    <a:pt x="43" y="453"/>
                  </a:lnTo>
                  <a:lnTo>
                    <a:pt x="42" y="450"/>
                  </a:lnTo>
                  <a:lnTo>
                    <a:pt x="40" y="444"/>
                  </a:lnTo>
                  <a:lnTo>
                    <a:pt x="37" y="439"/>
                  </a:lnTo>
                  <a:lnTo>
                    <a:pt x="36" y="435"/>
                  </a:lnTo>
                  <a:lnTo>
                    <a:pt x="35" y="434"/>
                  </a:lnTo>
                  <a:lnTo>
                    <a:pt x="35" y="433"/>
                  </a:lnTo>
                  <a:lnTo>
                    <a:pt x="34" y="433"/>
                  </a:lnTo>
                  <a:lnTo>
                    <a:pt x="34" y="433"/>
                  </a:lnTo>
                  <a:lnTo>
                    <a:pt x="34" y="432"/>
                  </a:lnTo>
                  <a:lnTo>
                    <a:pt x="33" y="432"/>
                  </a:lnTo>
                  <a:lnTo>
                    <a:pt x="32" y="432"/>
                  </a:lnTo>
                  <a:lnTo>
                    <a:pt x="29" y="432"/>
                  </a:lnTo>
                  <a:lnTo>
                    <a:pt x="28" y="432"/>
                  </a:lnTo>
                  <a:lnTo>
                    <a:pt x="27" y="432"/>
                  </a:lnTo>
                  <a:lnTo>
                    <a:pt x="26" y="431"/>
                  </a:lnTo>
                  <a:lnTo>
                    <a:pt x="25" y="430"/>
                  </a:lnTo>
                  <a:lnTo>
                    <a:pt x="24" y="429"/>
                  </a:lnTo>
                  <a:lnTo>
                    <a:pt x="23" y="427"/>
                  </a:lnTo>
                  <a:lnTo>
                    <a:pt x="21" y="424"/>
                  </a:lnTo>
                  <a:lnTo>
                    <a:pt x="20" y="423"/>
                  </a:lnTo>
                  <a:lnTo>
                    <a:pt x="19" y="422"/>
                  </a:lnTo>
                  <a:lnTo>
                    <a:pt x="18" y="421"/>
                  </a:lnTo>
                  <a:lnTo>
                    <a:pt x="17" y="420"/>
                  </a:lnTo>
                  <a:lnTo>
                    <a:pt x="16" y="419"/>
                  </a:lnTo>
                  <a:lnTo>
                    <a:pt x="15" y="419"/>
                  </a:lnTo>
                  <a:lnTo>
                    <a:pt x="14" y="418"/>
                  </a:lnTo>
                  <a:lnTo>
                    <a:pt x="13" y="418"/>
                  </a:lnTo>
                  <a:lnTo>
                    <a:pt x="12" y="418"/>
                  </a:lnTo>
                  <a:lnTo>
                    <a:pt x="10" y="417"/>
                  </a:lnTo>
                  <a:lnTo>
                    <a:pt x="8" y="417"/>
                  </a:lnTo>
                  <a:lnTo>
                    <a:pt x="6" y="417"/>
                  </a:lnTo>
                  <a:lnTo>
                    <a:pt x="5" y="417"/>
                  </a:lnTo>
                  <a:lnTo>
                    <a:pt x="4" y="417"/>
                  </a:lnTo>
                  <a:lnTo>
                    <a:pt x="4" y="417"/>
                  </a:lnTo>
                  <a:lnTo>
                    <a:pt x="4" y="415"/>
                  </a:lnTo>
                  <a:lnTo>
                    <a:pt x="2" y="410"/>
                  </a:lnTo>
                  <a:lnTo>
                    <a:pt x="1" y="409"/>
                  </a:lnTo>
                  <a:lnTo>
                    <a:pt x="1" y="407"/>
                  </a:lnTo>
                  <a:lnTo>
                    <a:pt x="1" y="406"/>
                  </a:lnTo>
                  <a:lnTo>
                    <a:pt x="1" y="405"/>
                  </a:lnTo>
                  <a:lnTo>
                    <a:pt x="0" y="403"/>
                  </a:lnTo>
                  <a:lnTo>
                    <a:pt x="0" y="401"/>
                  </a:lnTo>
                  <a:lnTo>
                    <a:pt x="0" y="399"/>
                  </a:lnTo>
                  <a:lnTo>
                    <a:pt x="0" y="397"/>
                  </a:lnTo>
                  <a:lnTo>
                    <a:pt x="1" y="395"/>
                  </a:lnTo>
                  <a:lnTo>
                    <a:pt x="1" y="393"/>
                  </a:lnTo>
                  <a:lnTo>
                    <a:pt x="2" y="389"/>
                  </a:lnTo>
                  <a:lnTo>
                    <a:pt x="2" y="387"/>
                  </a:lnTo>
                  <a:lnTo>
                    <a:pt x="3" y="384"/>
                  </a:lnTo>
                  <a:lnTo>
                    <a:pt x="3" y="383"/>
                  </a:lnTo>
                  <a:lnTo>
                    <a:pt x="4" y="381"/>
                  </a:lnTo>
                  <a:lnTo>
                    <a:pt x="5" y="379"/>
                  </a:lnTo>
                  <a:lnTo>
                    <a:pt x="6" y="376"/>
                  </a:lnTo>
                  <a:lnTo>
                    <a:pt x="8" y="373"/>
                  </a:lnTo>
                  <a:lnTo>
                    <a:pt x="9" y="371"/>
                  </a:lnTo>
                  <a:lnTo>
                    <a:pt x="10" y="370"/>
                  </a:lnTo>
                  <a:lnTo>
                    <a:pt x="11" y="369"/>
                  </a:lnTo>
                  <a:lnTo>
                    <a:pt x="12" y="368"/>
                  </a:lnTo>
                  <a:lnTo>
                    <a:pt x="13" y="367"/>
                  </a:lnTo>
                  <a:lnTo>
                    <a:pt x="14" y="367"/>
                  </a:lnTo>
                  <a:lnTo>
                    <a:pt x="15" y="366"/>
                  </a:lnTo>
                  <a:lnTo>
                    <a:pt x="16" y="366"/>
                  </a:lnTo>
                  <a:lnTo>
                    <a:pt x="19" y="364"/>
                  </a:lnTo>
                  <a:lnTo>
                    <a:pt x="20" y="364"/>
                  </a:lnTo>
                  <a:lnTo>
                    <a:pt x="21" y="363"/>
                  </a:lnTo>
                  <a:lnTo>
                    <a:pt x="23" y="362"/>
                  </a:lnTo>
                  <a:lnTo>
                    <a:pt x="23" y="361"/>
                  </a:lnTo>
                  <a:lnTo>
                    <a:pt x="24" y="360"/>
                  </a:lnTo>
                  <a:lnTo>
                    <a:pt x="25" y="359"/>
                  </a:lnTo>
                  <a:lnTo>
                    <a:pt x="25" y="359"/>
                  </a:lnTo>
                  <a:lnTo>
                    <a:pt x="26" y="358"/>
                  </a:lnTo>
                  <a:lnTo>
                    <a:pt x="26" y="357"/>
                  </a:lnTo>
                  <a:lnTo>
                    <a:pt x="26" y="356"/>
                  </a:lnTo>
                  <a:lnTo>
                    <a:pt x="27" y="355"/>
                  </a:lnTo>
                  <a:lnTo>
                    <a:pt x="27" y="353"/>
                  </a:lnTo>
                  <a:lnTo>
                    <a:pt x="27" y="351"/>
                  </a:lnTo>
                  <a:lnTo>
                    <a:pt x="27" y="349"/>
                  </a:lnTo>
                  <a:lnTo>
                    <a:pt x="27" y="347"/>
                  </a:lnTo>
                  <a:lnTo>
                    <a:pt x="25" y="341"/>
                  </a:lnTo>
                  <a:lnTo>
                    <a:pt x="25" y="340"/>
                  </a:lnTo>
                  <a:lnTo>
                    <a:pt x="24" y="338"/>
                  </a:lnTo>
                  <a:lnTo>
                    <a:pt x="23" y="334"/>
                  </a:lnTo>
                  <a:lnTo>
                    <a:pt x="22" y="333"/>
                  </a:lnTo>
                  <a:lnTo>
                    <a:pt x="22" y="331"/>
                  </a:lnTo>
                  <a:lnTo>
                    <a:pt x="22" y="330"/>
                  </a:lnTo>
                  <a:lnTo>
                    <a:pt x="22" y="329"/>
                  </a:lnTo>
                  <a:lnTo>
                    <a:pt x="22" y="327"/>
                  </a:lnTo>
                  <a:lnTo>
                    <a:pt x="23" y="324"/>
                  </a:lnTo>
                  <a:lnTo>
                    <a:pt x="23" y="322"/>
                  </a:lnTo>
                  <a:lnTo>
                    <a:pt x="24" y="320"/>
                  </a:lnTo>
                  <a:lnTo>
                    <a:pt x="24" y="314"/>
                  </a:lnTo>
                  <a:lnTo>
                    <a:pt x="24" y="312"/>
                  </a:lnTo>
                  <a:lnTo>
                    <a:pt x="25" y="309"/>
                  </a:lnTo>
                  <a:lnTo>
                    <a:pt x="26" y="304"/>
                  </a:lnTo>
                  <a:lnTo>
                    <a:pt x="26" y="303"/>
                  </a:lnTo>
                  <a:lnTo>
                    <a:pt x="26" y="302"/>
                  </a:lnTo>
                  <a:lnTo>
                    <a:pt x="27" y="302"/>
                  </a:lnTo>
                  <a:lnTo>
                    <a:pt x="27" y="302"/>
                  </a:lnTo>
                  <a:lnTo>
                    <a:pt x="28" y="302"/>
                  </a:lnTo>
                  <a:lnTo>
                    <a:pt x="29" y="302"/>
                  </a:lnTo>
                  <a:lnTo>
                    <a:pt x="30" y="302"/>
                  </a:lnTo>
                  <a:lnTo>
                    <a:pt x="35" y="303"/>
                  </a:lnTo>
                  <a:lnTo>
                    <a:pt x="37" y="303"/>
                  </a:lnTo>
                  <a:lnTo>
                    <a:pt x="38" y="303"/>
                  </a:lnTo>
                  <a:lnTo>
                    <a:pt x="39" y="303"/>
                  </a:lnTo>
                  <a:lnTo>
                    <a:pt x="40" y="303"/>
                  </a:lnTo>
                  <a:lnTo>
                    <a:pt x="41" y="303"/>
                  </a:lnTo>
                  <a:lnTo>
                    <a:pt x="42" y="302"/>
                  </a:lnTo>
                  <a:lnTo>
                    <a:pt x="44" y="302"/>
                  </a:lnTo>
                  <a:lnTo>
                    <a:pt x="45" y="301"/>
                  </a:lnTo>
                  <a:lnTo>
                    <a:pt x="46" y="301"/>
                  </a:lnTo>
                  <a:lnTo>
                    <a:pt x="48" y="300"/>
                  </a:lnTo>
                  <a:lnTo>
                    <a:pt x="50" y="298"/>
                  </a:lnTo>
                  <a:lnTo>
                    <a:pt x="54" y="295"/>
                  </a:lnTo>
                  <a:lnTo>
                    <a:pt x="55" y="294"/>
                  </a:lnTo>
                  <a:lnTo>
                    <a:pt x="57" y="293"/>
                  </a:lnTo>
                  <a:lnTo>
                    <a:pt x="59" y="292"/>
                  </a:lnTo>
                  <a:lnTo>
                    <a:pt x="63" y="290"/>
                  </a:lnTo>
                  <a:lnTo>
                    <a:pt x="64" y="290"/>
                  </a:lnTo>
                  <a:lnTo>
                    <a:pt x="65" y="290"/>
                  </a:lnTo>
                  <a:lnTo>
                    <a:pt x="65" y="289"/>
                  </a:lnTo>
                  <a:lnTo>
                    <a:pt x="66" y="288"/>
                  </a:lnTo>
                  <a:lnTo>
                    <a:pt x="66" y="288"/>
                  </a:lnTo>
                  <a:lnTo>
                    <a:pt x="67" y="284"/>
                  </a:lnTo>
                  <a:lnTo>
                    <a:pt x="69" y="279"/>
                  </a:lnTo>
                  <a:lnTo>
                    <a:pt x="69" y="277"/>
                  </a:lnTo>
                  <a:lnTo>
                    <a:pt x="70" y="276"/>
                  </a:lnTo>
                  <a:lnTo>
                    <a:pt x="71" y="275"/>
                  </a:lnTo>
                  <a:lnTo>
                    <a:pt x="72" y="273"/>
                  </a:lnTo>
                  <a:lnTo>
                    <a:pt x="73" y="272"/>
                  </a:lnTo>
                  <a:lnTo>
                    <a:pt x="75" y="270"/>
                  </a:lnTo>
                  <a:lnTo>
                    <a:pt x="75" y="269"/>
                  </a:lnTo>
                  <a:lnTo>
                    <a:pt x="76" y="269"/>
                  </a:lnTo>
                  <a:lnTo>
                    <a:pt x="76" y="268"/>
                  </a:lnTo>
                  <a:lnTo>
                    <a:pt x="76" y="267"/>
                  </a:lnTo>
                  <a:lnTo>
                    <a:pt x="76" y="266"/>
                  </a:lnTo>
                  <a:lnTo>
                    <a:pt x="76" y="265"/>
                  </a:lnTo>
                  <a:lnTo>
                    <a:pt x="76" y="264"/>
                  </a:lnTo>
                  <a:lnTo>
                    <a:pt x="76" y="262"/>
                  </a:lnTo>
                  <a:lnTo>
                    <a:pt x="75" y="261"/>
                  </a:lnTo>
                  <a:lnTo>
                    <a:pt x="75" y="260"/>
                  </a:lnTo>
                  <a:lnTo>
                    <a:pt x="74" y="259"/>
                  </a:lnTo>
                  <a:lnTo>
                    <a:pt x="72" y="256"/>
                  </a:lnTo>
                  <a:lnTo>
                    <a:pt x="71" y="255"/>
                  </a:lnTo>
                  <a:lnTo>
                    <a:pt x="70" y="253"/>
                  </a:lnTo>
                  <a:lnTo>
                    <a:pt x="69" y="251"/>
                  </a:lnTo>
                  <a:lnTo>
                    <a:pt x="69" y="250"/>
                  </a:lnTo>
                  <a:lnTo>
                    <a:pt x="69" y="249"/>
                  </a:lnTo>
                  <a:lnTo>
                    <a:pt x="69" y="248"/>
                  </a:lnTo>
                  <a:lnTo>
                    <a:pt x="69" y="247"/>
                  </a:lnTo>
                  <a:lnTo>
                    <a:pt x="69" y="246"/>
                  </a:lnTo>
                  <a:lnTo>
                    <a:pt x="70" y="245"/>
                  </a:lnTo>
                  <a:lnTo>
                    <a:pt x="70" y="244"/>
                  </a:lnTo>
                  <a:lnTo>
                    <a:pt x="71" y="243"/>
                  </a:lnTo>
                  <a:lnTo>
                    <a:pt x="72" y="242"/>
                  </a:lnTo>
                  <a:lnTo>
                    <a:pt x="74" y="241"/>
                  </a:lnTo>
                  <a:lnTo>
                    <a:pt x="75" y="238"/>
                  </a:lnTo>
                  <a:lnTo>
                    <a:pt x="76" y="238"/>
                  </a:lnTo>
                  <a:lnTo>
                    <a:pt x="77" y="237"/>
                  </a:lnTo>
                  <a:lnTo>
                    <a:pt x="79" y="236"/>
                  </a:lnTo>
                  <a:lnTo>
                    <a:pt x="79" y="236"/>
                  </a:lnTo>
                  <a:lnTo>
                    <a:pt x="80" y="236"/>
                  </a:lnTo>
                  <a:lnTo>
                    <a:pt x="80" y="235"/>
                  </a:lnTo>
                  <a:lnTo>
                    <a:pt x="81" y="235"/>
                  </a:lnTo>
                  <a:lnTo>
                    <a:pt x="81" y="234"/>
                  </a:lnTo>
                  <a:lnTo>
                    <a:pt x="82" y="232"/>
                  </a:lnTo>
                  <a:lnTo>
                    <a:pt x="82" y="231"/>
                  </a:lnTo>
                  <a:lnTo>
                    <a:pt x="82" y="231"/>
                  </a:lnTo>
                  <a:lnTo>
                    <a:pt x="82" y="230"/>
                  </a:lnTo>
                  <a:lnTo>
                    <a:pt x="82" y="230"/>
                  </a:lnTo>
                  <a:lnTo>
                    <a:pt x="81" y="229"/>
                  </a:lnTo>
                  <a:lnTo>
                    <a:pt x="81" y="229"/>
                  </a:lnTo>
                  <a:lnTo>
                    <a:pt x="79" y="227"/>
                  </a:lnTo>
                  <a:lnTo>
                    <a:pt x="78" y="226"/>
                  </a:lnTo>
                  <a:lnTo>
                    <a:pt x="77" y="225"/>
                  </a:lnTo>
                  <a:lnTo>
                    <a:pt x="76" y="225"/>
                  </a:lnTo>
                  <a:lnTo>
                    <a:pt x="76" y="224"/>
                  </a:lnTo>
                  <a:lnTo>
                    <a:pt x="76" y="223"/>
                  </a:lnTo>
                  <a:lnTo>
                    <a:pt x="75" y="222"/>
                  </a:lnTo>
                  <a:lnTo>
                    <a:pt x="75" y="221"/>
                  </a:lnTo>
                  <a:lnTo>
                    <a:pt x="75" y="221"/>
                  </a:lnTo>
                  <a:lnTo>
                    <a:pt x="75" y="220"/>
                  </a:lnTo>
                  <a:lnTo>
                    <a:pt x="75" y="219"/>
                  </a:lnTo>
                  <a:lnTo>
                    <a:pt x="75" y="218"/>
                  </a:lnTo>
                  <a:lnTo>
                    <a:pt x="75" y="218"/>
                  </a:lnTo>
                  <a:lnTo>
                    <a:pt x="75" y="217"/>
                  </a:lnTo>
                  <a:lnTo>
                    <a:pt x="75" y="217"/>
                  </a:lnTo>
                  <a:lnTo>
                    <a:pt x="76" y="216"/>
                  </a:lnTo>
                  <a:lnTo>
                    <a:pt x="76" y="216"/>
                  </a:lnTo>
                  <a:lnTo>
                    <a:pt x="77" y="216"/>
                  </a:lnTo>
                  <a:lnTo>
                    <a:pt x="80" y="214"/>
                  </a:lnTo>
                  <a:lnTo>
                    <a:pt x="81" y="213"/>
                  </a:lnTo>
                  <a:lnTo>
                    <a:pt x="81" y="213"/>
                  </a:lnTo>
                  <a:lnTo>
                    <a:pt x="82" y="212"/>
                  </a:lnTo>
                  <a:lnTo>
                    <a:pt x="82" y="212"/>
                  </a:lnTo>
                  <a:lnTo>
                    <a:pt x="83" y="211"/>
                  </a:lnTo>
                  <a:lnTo>
                    <a:pt x="83" y="210"/>
                  </a:lnTo>
                  <a:lnTo>
                    <a:pt x="83" y="209"/>
                  </a:lnTo>
                  <a:lnTo>
                    <a:pt x="84" y="209"/>
                  </a:lnTo>
                  <a:lnTo>
                    <a:pt x="84" y="208"/>
                  </a:lnTo>
                  <a:lnTo>
                    <a:pt x="84" y="207"/>
                  </a:lnTo>
                  <a:lnTo>
                    <a:pt x="84" y="206"/>
                  </a:lnTo>
                  <a:lnTo>
                    <a:pt x="83" y="204"/>
                  </a:lnTo>
                  <a:lnTo>
                    <a:pt x="83" y="202"/>
                  </a:lnTo>
                  <a:lnTo>
                    <a:pt x="83" y="201"/>
                  </a:lnTo>
                  <a:lnTo>
                    <a:pt x="83" y="200"/>
                  </a:lnTo>
                  <a:lnTo>
                    <a:pt x="84" y="199"/>
                  </a:lnTo>
                  <a:lnTo>
                    <a:pt x="84" y="197"/>
                  </a:lnTo>
                  <a:lnTo>
                    <a:pt x="84" y="196"/>
                  </a:lnTo>
                  <a:lnTo>
                    <a:pt x="85" y="195"/>
                  </a:lnTo>
                  <a:lnTo>
                    <a:pt x="86" y="194"/>
                  </a:lnTo>
                  <a:lnTo>
                    <a:pt x="88" y="192"/>
                  </a:lnTo>
                  <a:lnTo>
                    <a:pt x="89" y="191"/>
                  </a:lnTo>
                  <a:lnTo>
                    <a:pt x="91" y="189"/>
                  </a:lnTo>
                  <a:lnTo>
                    <a:pt x="94" y="187"/>
                  </a:lnTo>
                  <a:lnTo>
                    <a:pt x="98" y="184"/>
                  </a:lnTo>
                  <a:lnTo>
                    <a:pt x="99" y="183"/>
                  </a:lnTo>
                  <a:lnTo>
                    <a:pt x="100" y="183"/>
                  </a:lnTo>
                  <a:lnTo>
                    <a:pt x="100" y="181"/>
                  </a:lnTo>
                  <a:lnTo>
                    <a:pt x="101" y="180"/>
                  </a:lnTo>
                  <a:lnTo>
                    <a:pt x="102" y="178"/>
                  </a:lnTo>
                  <a:lnTo>
                    <a:pt x="103" y="174"/>
                  </a:lnTo>
                  <a:lnTo>
                    <a:pt x="104" y="172"/>
                  </a:lnTo>
                  <a:lnTo>
                    <a:pt x="105" y="170"/>
                  </a:lnTo>
                  <a:lnTo>
                    <a:pt x="107" y="167"/>
                  </a:lnTo>
                  <a:lnTo>
                    <a:pt x="108" y="166"/>
                  </a:lnTo>
                  <a:lnTo>
                    <a:pt x="108" y="165"/>
                  </a:lnTo>
                  <a:lnTo>
                    <a:pt x="109" y="163"/>
                  </a:lnTo>
                  <a:lnTo>
                    <a:pt x="109" y="160"/>
                  </a:lnTo>
                  <a:lnTo>
                    <a:pt x="110" y="159"/>
                  </a:lnTo>
                  <a:lnTo>
                    <a:pt x="110" y="158"/>
                  </a:lnTo>
                  <a:lnTo>
                    <a:pt x="110" y="156"/>
                  </a:lnTo>
                  <a:lnTo>
                    <a:pt x="109" y="155"/>
                  </a:lnTo>
                  <a:lnTo>
                    <a:pt x="109" y="154"/>
                  </a:lnTo>
                  <a:lnTo>
                    <a:pt x="108" y="154"/>
                  </a:lnTo>
                  <a:lnTo>
                    <a:pt x="106" y="151"/>
                  </a:lnTo>
                  <a:lnTo>
                    <a:pt x="105" y="150"/>
                  </a:lnTo>
                  <a:lnTo>
                    <a:pt x="104" y="148"/>
                  </a:lnTo>
                  <a:lnTo>
                    <a:pt x="102" y="144"/>
                  </a:lnTo>
                  <a:lnTo>
                    <a:pt x="101" y="142"/>
                  </a:lnTo>
                  <a:lnTo>
                    <a:pt x="101" y="140"/>
                  </a:lnTo>
                  <a:lnTo>
                    <a:pt x="100" y="137"/>
                  </a:lnTo>
                  <a:lnTo>
                    <a:pt x="100" y="135"/>
                  </a:lnTo>
                  <a:lnTo>
                    <a:pt x="100" y="133"/>
                  </a:lnTo>
                  <a:lnTo>
                    <a:pt x="100" y="131"/>
                  </a:lnTo>
                  <a:lnTo>
                    <a:pt x="101" y="127"/>
                  </a:lnTo>
                  <a:lnTo>
                    <a:pt x="101" y="125"/>
                  </a:lnTo>
                  <a:lnTo>
                    <a:pt x="101" y="124"/>
                  </a:lnTo>
                  <a:lnTo>
                    <a:pt x="102" y="122"/>
                  </a:lnTo>
                  <a:lnTo>
                    <a:pt x="103" y="120"/>
                  </a:lnTo>
                  <a:lnTo>
                    <a:pt x="104" y="119"/>
                  </a:lnTo>
                  <a:lnTo>
                    <a:pt x="107" y="114"/>
                  </a:lnTo>
                  <a:lnTo>
                    <a:pt x="108" y="113"/>
                  </a:lnTo>
                  <a:lnTo>
                    <a:pt x="108" y="112"/>
                  </a:lnTo>
                  <a:lnTo>
                    <a:pt x="108" y="112"/>
                  </a:lnTo>
                  <a:lnTo>
                    <a:pt x="107" y="111"/>
                  </a:lnTo>
                  <a:lnTo>
                    <a:pt x="107" y="109"/>
                  </a:lnTo>
                  <a:lnTo>
                    <a:pt x="106" y="108"/>
                  </a:lnTo>
                  <a:lnTo>
                    <a:pt x="105" y="105"/>
                  </a:lnTo>
                  <a:lnTo>
                    <a:pt x="104" y="102"/>
                  </a:lnTo>
                  <a:lnTo>
                    <a:pt x="103" y="100"/>
                  </a:lnTo>
                  <a:lnTo>
                    <a:pt x="103" y="99"/>
                  </a:lnTo>
                  <a:lnTo>
                    <a:pt x="102" y="96"/>
                  </a:lnTo>
                  <a:lnTo>
                    <a:pt x="102" y="94"/>
                  </a:lnTo>
                  <a:lnTo>
                    <a:pt x="102" y="88"/>
                  </a:lnTo>
                  <a:lnTo>
                    <a:pt x="101" y="87"/>
                  </a:lnTo>
                  <a:lnTo>
                    <a:pt x="101" y="85"/>
                  </a:lnTo>
                  <a:lnTo>
                    <a:pt x="101" y="83"/>
                  </a:lnTo>
                  <a:lnTo>
                    <a:pt x="100" y="82"/>
                  </a:lnTo>
                  <a:lnTo>
                    <a:pt x="100" y="81"/>
                  </a:lnTo>
                  <a:lnTo>
                    <a:pt x="100" y="81"/>
                  </a:lnTo>
                  <a:lnTo>
                    <a:pt x="98" y="79"/>
                  </a:lnTo>
                  <a:lnTo>
                    <a:pt x="97" y="78"/>
                  </a:lnTo>
                  <a:lnTo>
                    <a:pt x="97" y="77"/>
                  </a:lnTo>
                  <a:lnTo>
                    <a:pt x="97" y="76"/>
                  </a:lnTo>
                  <a:lnTo>
                    <a:pt x="97" y="76"/>
                  </a:lnTo>
                  <a:lnTo>
                    <a:pt x="97" y="75"/>
                  </a:lnTo>
                  <a:lnTo>
                    <a:pt x="97" y="74"/>
                  </a:lnTo>
                  <a:lnTo>
                    <a:pt x="97" y="74"/>
                  </a:lnTo>
                  <a:lnTo>
                    <a:pt x="97" y="72"/>
                  </a:lnTo>
                  <a:lnTo>
                    <a:pt x="99" y="66"/>
                  </a:lnTo>
                  <a:lnTo>
                    <a:pt x="99" y="65"/>
                  </a:lnTo>
                  <a:lnTo>
                    <a:pt x="100" y="64"/>
                  </a:lnTo>
                  <a:lnTo>
                    <a:pt x="100" y="63"/>
                  </a:lnTo>
                  <a:lnTo>
                    <a:pt x="101" y="62"/>
                  </a:lnTo>
                  <a:lnTo>
                    <a:pt x="101" y="61"/>
                  </a:lnTo>
                  <a:lnTo>
                    <a:pt x="102" y="61"/>
                  </a:lnTo>
                  <a:lnTo>
                    <a:pt x="102" y="61"/>
                  </a:lnTo>
                  <a:lnTo>
                    <a:pt x="103" y="61"/>
                  </a:lnTo>
                  <a:lnTo>
                    <a:pt x="103" y="61"/>
                  </a:lnTo>
                  <a:lnTo>
                    <a:pt x="104" y="61"/>
                  </a:lnTo>
                  <a:lnTo>
                    <a:pt x="104" y="62"/>
                  </a:lnTo>
                  <a:lnTo>
                    <a:pt x="106" y="62"/>
                  </a:lnTo>
                  <a:lnTo>
                    <a:pt x="108" y="61"/>
                  </a:lnTo>
                  <a:lnTo>
                    <a:pt x="109" y="61"/>
                  </a:lnTo>
                  <a:lnTo>
                    <a:pt x="113" y="60"/>
                  </a:lnTo>
                  <a:lnTo>
                    <a:pt x="119" y="58"/>
                  </a:lnTo>
                  <a:lnTo>
                    <a:pt x="121" y="57"/>
                  </a:lnTo>
                  <a:lnTo>
                    <a:pt x="124" y="56"/>
                  </a:lnTo>
                  <a:lnTo>
                    <a:pt x="125" y="56"/>
                  </a:lnTo>
                  <a:lnTo>
                    <a:pt x="125" y="56"/>
                  </a:lnTo>
                  <a:lnTo>
                    <a:pt x="126" y="56"/>
                  </a:lnTo>
                  <a:lnTo>
                    <a:pt x="127" y="56"/>
                  </a:lnTo>
                  <a:lnTo>
                    <a:pt x="127" y="56"/>
                  </a:lnTo>
                  <a:lnTo>
                    <a:pt x="128" y="56"/>
                  </a:lnTo>
                  <a:lnTo>
                    <a:pt x="129" y="57"/>
                  </a:lnTo>
                  <a:lnTo>
                    <a:pt x="132" y="60"/>
                  </a:lnTo>
                  <a:lnTo>
                    <a:pt x="133" y="60"/>
                  </a:lnTo>
                  <a:lnTo>
                    <a:pt x="133" y="61"/>
                  </a:lnTo>
                  <a:lnTo>
                    <a:pt x="134" y="61"/>
                  </a:lnTo>
                  <a:lnTo>
                    <a:pt x="135" y="61"/>
                  </a:lnTo>
                  <a:lnTo>
                    <a:pt x="136" y="61"/>
                  </a:lnTo>
                  <a:lnTo>
                    <a:pt x="136" y="61"/>
                  </a:lnTo>
                  <a:lnTo>
                    <a:pt x="137" y="60"/>
                  </a:lnTo>
                  <a:lnTo>
                    <a:pt x="138" y="60"/>
                  </a:lnTo>
                  <a:lnTo>
                    <a:pt x="140" y="60"/>
                  </a:lnTo>
                  <a:lnTo>
                    <a:pt x="143" y="58"/>
                  </a:lnTo>
                  <a:lnTo>
                    <a:pt x="144" y="57"/>
                  </a:lnTo>
                  <a:lnTo>
                    <a:pt x="146" y="57"/>
                  </a:lnTo>
                  <a:lnTo>
                    <a:pt x="147" y="57"/>
                  </a:lnTo>
                  <a:lnTo>
                    <a:pt x="148" y="57"/>
                  </a:lnTo>
                  <a:lnTo>
                    <a:pt x="148" y="57"/>
                  </a:lnTo>
                  <a:lnTo>
                    <a:pt x="149" y="58"/>
                  </a:lnTo>
                  <a:lnTo>
                    <a:pt x="150" y="58"/>
                  </a:lnTo>
                  <a:lnTo>
                    <a:pt x="153" y="61"/>
                  </a:lnTo>
                  <a:lnTo>
                    <a:pt x="154" y="61"/>
                  </a:lnTo>
                  <a:lnTo>
                    <a:pt x="156" y="62"/>
                  </a:lnTo>
                  <a:lnTo>
                    <a:pt x="157" y="63"/>
                  </a:lnTo>
                  <a:lnTo>
                    <a:pt x="158" y="63"/>
                  </a:lnTo>
                  <a:lnTo>
                    <a:pt x="159" y="64"/>
                  </a:lnTo>
                  <a:lnTo>
                    <a:pt x="159" y="65"/>
                  </a:lnTo>
                  <a:lnTo>
                    <a:pt x="160" y="65"/>
                  </a:lnTo>
                  <a:lnTo>
                    <a:pt x="161" y="65"/>
                  </a:lnTo>
                  <a:lnTo>
                    <a:pt x="163" y="66"/>
                  </a:lnTo>
                  <a:lnTo>
                    <a:pt x="164" y="67"/>
                  </a:lnTo>
                  <a:lnTo>
                    <a:pt x="166" y="67"/>
                  </a:lnTo>
                  <a:lnTo>
                    <a:pt x="167" y="68"/>
                  </a:lnTo>
                  <a:lnTo>
                    <a:pt x="168" y="68"/>
                  </a:lnTo>
                  <a:lnTo>
                    <a:pt x="170" y="68"/>
                  </a:lnTo>
                  <a:lnTo>
                    <a:pt x="171" y="68"/>
                  </a:lnTo>
                  <a:lnTo>
                    <a:pt x="172" y="67"/>
                  </a:lnTo>
                  <a:lnTo>
                    <a:pt x="174" y="67"/>
                  </a:lnTo>
                  <a:lnTo>
                    <a:pt x="175" y="66"/>
                  </a:lnTo>
                  <a:lnTo>
                    <a:pt x="176" y="66"/>
                  </a:lnTo>
                  <a:lnTo>
                    <a:pt x="178" y="64"/>
                  </a:lnTo>
                  <a:lnTo>
                    <a:pt x="179" y="64"/>
                  </a:lnTo>
                  <a:lnTo>
                    <a:pt x="180" y="63"/>
                  </a:lnTo>
                  <a:lnTo>
                    <a:pt x="182" y="63"/>
                  </a:lnTo>
                  <a:lnTo>
                    <a:pt x="183" y="62"/>
                  </a:lnTo>
                  <a:lnTo>
                    <a:pt x="188" y="62"/>
                  </a:lnTo>
                  <a:lnTo>
                    <a:pt x="189" y="62"/>
                  </a:lnTo>
                  <a:lnTo>
                    <a:pt x="190" y="61"/>
                  </a:lnTo>
                  <a:lnTo>
                    <a:pt x="191" y="61"/>
                  </a:lnTo>
                  <a:lnTo>
                    <a:pt x="192" y="60"/>
                  </a:lnTo>
                  <a:lnTo>
                    <a:pt x="194" y="59"/>
                  </a:lnTo>
                  <a:lnTo>
                    <a:pt x="196" y="58"/>
                  </a:lnTo>
                  <a:lnTo>
                    <a:pt x="197" y="57"/>
                  </a:lnTo>
                  <a:lnTo>
                    <a:pt x="198" y="57"/>
                  </a:lnTo>
                  <a:lnTo>
                    <a:pt x="201" y="56"/>
                  </a:lnTo>
                  <a:lnTo>
                    <a:pt x="201" y="56"/>
                  </a:lnTo>
                  <a:lnTo>
                    <a:pt x="201" y="56"/>
                  </a:lnTo>
                  <a:lnTo>
                    <a:pt x="202" y="55"/>
                  </a:lnTo>
                  <a:lnTo>
                    <a:pt x="203" y="55"/>
                  </a:lnTo>
                  <a:lnTo>
                    <a:pt x="204" y="53"/>
                  </a:lnTo>
                  <a:lnTo>
                    <a:pt x="205" y="51"/>
                  </a:lnTo>
                  <a:lnTo>
                    <a:pt x="205" y="50"/>
                  </a:lnTo>
                  <a:lnTo>
                    <a:pt x="206" y="49"/>
                  </a:lnTo>
                  <a:lnTo>
                    <a:pt x="207" y="46"/>
                  </a:lnTo>
                  <a:lnTo>
                    <a:pt x="208" y="43"/>
                  </a:lnTo>
                  <a:lnTo>
                    <a:pt x="209" y="42"/>
                  </a:lnTo>
                  <a:lnTo>
                    <a:pt x="209" y="41"/>
                  </a:lnTo>
                  <a:lnTo>
                    <a:pt x="210" y="40"/>
                  </a:lnTo>
                  <a:lnTo>
                    <a:pt x="210" y="40"/>
                  </a:lnTo>
                  <a:lnTo>
                    <a:pt x="211" y="39"/>
                  </a:lnTo>
                  <a:lnTo>
                    <a:pt x="213" y="38"/>
                  </a:lnTo>
                  <a:lnTo>
                    <a:pt x="218" y="36"/>
                  </a:lnTo>
                  <a:lnTo>
                    <a:pt x="221" y="34"/>
                  </a:lnTo>
                  <a:lnTo>
                    <a:pt x="223" y="33"/>
                  </a:lnTo>
                  <a:lnTo>
                    <a:pt x="225" y="33"/>
                  </a:lnTo>
                  <a:lnTo>
                    <a:pt x="227" y="32"/>
                  </a:lnTo>
                  <a:lnTo>
                    <a:pt x="230" y="31"/>
                  </a:lnTo>
                  <a:lnTo>
                    <a:pt x="230" y="31"/>
                  </a:lnTo>
                  <a:close/>
                </a:path>
              </a:pathLst>
            </a:custGeom>
            <a:solidFill>
              <a:srgbClr val="3D67BC"/>
            </a:solidFill>
            <a:ln>
              <a:noFill/>
            </a:ln>
            <a:extLst/>
          </p:spPr>
          <p:txBody>
            <a:bodyPr vert="horz" wrap="square" lIns="91440" tIns="45720" rIns="91440" bIns="45720" numCol="1" anchor="t" anchorCtr="0" compatLnSpc="1">
              <a:prstTxWarp prst="textNoShape">
                <a:avLst/>
              </a:prstTxWarp>
            </a:bodyPr>
            <a:lstStyle/>
            <a:p>
              <a:endParaRPr lang="cs-CZ" dirty="0"/>
            </a:p>
          </p:txBody>
        </p:sp>
        <p:sp>
          <p:nvSpPr>
            <p:cNvPr id="153" name="Freeform 265">
              <a:extLst>
                <a:ext uri="{FF2B5EF4-FFF2-40B4-BE49-F238E27FC236}">
                  <a16:creationId xmlns:a16="http://schemas.microsoft.com/office/drawing/2014/main" id="{B362B077-3983-4612-A493-1CBB2106B769}"/>
                </a:ext>
              </a:extLst>
            </p:cNvPr>
            <p:cNvSpPr>
              <a:spLocks/>
            </p:cNvSpPr>
            <p:nvPr/>
          </p:nvSpPr>
          <p:spPr bwMode="auto">
            <a:xfrm>
              <a:off x="6781237" y="5539495"/>
              <a:ext cx="786640" cy="775099"/>
            </a:xfrm>
            <a:custGeom>
              <a:avLst/>
              <a:gdLst>
                <a:gd name="T0" fmla="*/ 6 w 656"/>
                <a:gd name="T1" fmla="*/ 51 h 589"/>
                <a:gd name="T2" fmla="*/ 37 w 656"/>
                <a:gd name="T3" fmla="*/ 51 h 589"/>
                <a:gd name="T4" fmla="*/ 70 w 656"/>
                <a:gd name="T5" fmla="*/ 35 h 589"/>
                <a:gd name="T6" fmla="*/ 96 w 656"/>
                <a:gd name="T7" fmla="*/ 36 h 589"/>
                <a:gd name="T8" fmla="*/ 114 w 656"/>
                <a:gd name="T9" fmla="*/ 52 h 589"/>
                <a:gd name="T10" fmla="*/ 136 w 656"/>
                <a:gd name="T11" fmla="*/ 48 h 589"/>
                <a:gd name="T12" fmla="*/ 147 w 656"/>
                <a:gd name="T13" fmla="*/ 39 h 589"/>
                <a:gd name="T14" fmla="*/ 171 w 656"/>
                <a:gd name="T15" fmla="*/ 50 h 589"/>
                <a:gd name="T16" fmla="*/ 195 w 656"/>
                <a:gd name="T17" fmla="*/ 50 h 589"/>
                <a:gd name="T18" fmla="*/ 222 w 656"/>
                <a:gd name="T19" fmla="*/ 51 h 589"/>
                <a:gd name="T20" fmla="*/ 238 w 656"/>
                <a:gd name="T21" fmla="*/ 62 h 589"/>
                <a:gd name="T22" fmla="*/ 255 w 656"/>
                <a:gd name="T23" fmla="*/ 59 h 589"/>
                <a:gd name="T24" fmla="*/ 285 w 656"/>
                <a:gd name="T25" fmla="*/ 40 h 589"/>
                <a:gd name="T26" fmla="*/ 285 w 656"/>
                <a:gd name="T27" fmla="*/ 13 h 589"/>
                <a:gd name="T28" fmla="*/ 302 w 656"/>
                <a:gd name="T29" fmla="*/ 0 h 589"/>
                <a:gd name="T30" fmla="*/ 334 w 656"/>
                <a:gd name="T31" fmla="*/ 21 h 589"/>
                <a:gd name="T32" fmla="*/ 348 w 656"/>
                <a:gd name="T33" fmla="*/ 25 h 589"/>
                <a:gd name="T34" fmla="*/ 367 w 656"/>
                <a:gd name="T35" fmla="*/ 43 h 589"/>
                <a:gd name="T36" fmla="*/ 368 w 656"/>
                <a:gd name="T37" fmla="*/ 58 h 589"/>
                <a:gd name="T38" fmla="*/ 366 w 656"/>
                <a:gd name="T39" fmla="*/ 74 h 589"/>
                <a:gd name="T40" fmla="*/ 365 w 656"/>
                <a:gd name="T41" fmla="*/ 107 h 589"/>
                <a:gd name="T42" fmla="*/ 355 w 656"/>
                <a:gd name="T43" fmla="*/ 145 h 589"/>
                <a:gd name="T44" fmla="*/ 367 w 656"/>
                <a:gd name="T45" fmla="*/ 168 h 589"/>
                <a:gd name="T46" fmla="*/ 362 w 656"/>
                <a:gd name="T47" fmla="*/ 186 h 589"/>
                <a:gd name="T48" fmla="*/ 393 w 656"/>
                <a:gd name="T49" fmla="*/ 218 h 589"/>
                <a:gd name="T50" fmla="*/ 420 w 656"/>
                <a:gd name="T51" fmla="*/ 217 h 589"/>
                <a:gd name="T52" fmla="*/ 442 w 656"/>
                <a:gd name="T53" fmla="*/ 231 h 589"/>
                <a:gd name="T54" fmla="*/ 441 w 656"/>
                <a:gd name="T55" fmla="*/ 241 h 589"/>
                <a:gd name="T56" fmla="*/ 463 w 656"/>
                <a:gd name="T57" fmla="*/ 255 h 589"/>
                <a:gd name="T58" fmla="*/ 493 w 656"/>
                <a:gd name="T59" fmla="*/ 253 h 589"/>
                <a:gd name="T60" fmla="*/ 526 w 656"/>
                <a:gd name="T61" fmla="*/ 260 h 589"/>
                <a:gd name="T62" fmla="*/ 548 w 656"/>
                <a:gd name="T63" fmla="*/ 271 h 589"/>
                <a:gd name="T64" fmla="*/ 555 w 656"/>
                <a:gd name="T65" fmla="*/ 302 h 589"/>
                <a:gd name="T66" fmla="*/ 588 w 656"/>
                <a:gd name="T67" fmla="*/ 318 h 589"/>
                <a:gd name="T68" fmla="*/ 623 w 656"/>
                <a:gd name="T69" fmla="*/ 317 h 589"/>
                <a:gd name="T70" fmla="*/ 641 w 656"/>
                <a:gd name="T71" fmla="*/ 319 h 589"/>
                <a:gd name="T72" fmla="*/ 650 w 656"/>
                <a:gd name="T73" fmla="*/ 334 h 589"/>
                <a:gd name="T74" fmla="*/ 646 w 656"/>
                <a:gd name="T75" fmla="*/ 353 h 589"/>
                <a:gd name="T76" fmla="*/ 631 w 656"/>
                <a:gd name="T77" fmla="*/ 372 h 589"/>
                <a:gd name="T78" fmla="*/ 613 w 656"/>
                <a:gd name="T79" fmla="*/ 401 h 589"/>
                <a:gd name="T80" fmla="*/ 625 w 656"/>
                <a:gd name="T81" fmla="*/ 409 h 589"/>
                <a:gd name="T82" fmla="*/ 649 w 656"/>
                <a:gd name="T83" fmla="*/ 429 h 589"/>
                <a:gd name="T84" fmla="*/ 645 w 656"/>
                <a:gd name="T85" fmla="*/ 442 h 589"/>
                <a:gd name="T86" fmla="*/ 638 w 656"/>
                <a:gd name="T87" fmla="*/ 452 h 589"/>
                <a:gd name="T88" fmla="*/ 612 w 656"/>
                <a:gd name="T89" fmla="*/ 442 h 589"/>
                <a:gd name="T90" fmla="*/ 579 w 656"/>
                <a:gd name="T91" fmla="*/ 429 h 589"/>
                <a:gd name="T92" fmla="*/ 534 w 656"/>
                <a:gd name="T93" fmla="*/ 413 h 589"/>
                <a:gd name="T94" fmla="*/ 518 w 656"/>
                <a:gd name="T95" fmla="*/ 419 h 589"/>
                <a:gd name="T96" fmla="*/ 488 w 656"/>
                <a:gd name="T97" fmla="*/ 433 h 589"/>
                <a:gd name="T98" fmla="*/ 469 w 656"/>
                <a:gd name="T99" fmla="*/ 433 h 589"/>
                <a:gd name="T100" fmla="*/ 460 w 656"/>
                <a:gd name="T101" fmla="*/ 405 h 589"/>
                <a:gd name="T102" fmla="*/ 429 w 656"/>
                <a:gd name="T103" fmla="*/ 398 h 589"/>
                <a:gd name="T104" fmla="*/ 400 w 656"/>
                <a:gd name="T105" fmla="*/ 394 h 589"/>
                <a:gd name="T106" fmla="*/ 390 w 656"/>
                <a:gd name="T107" fmla="*/ 420 h 589"/>
                <a:gd name="T108" fmla="*/ 393 w 656"/>
                <a:gd name="T109" fmla="*/ 472 h 589"/>
                <a:gd name="T110" fmla="*/ 383 w 656"/>
                <a:gd name="T111" fmla="*/ 522 h 589"/>
                <a:gd name="T112" fmla="*/ 387 w 656"/>
                <a:gd name="T113" fmla="*/ 550 h 589"/>
                <a:gd name="T114" fmla="*/ 352 w 656"/>
                <a:gd name="T115" fmla="*/ 550 h 589"/>
                <a:gd name="T116" fmla="*/ 321 w 656"/>
                <a:gd name="T117" fmla="*/ 547 h 589"/>
                <a:gd name="T118" fmla="*/ 307 w 656"/>
                <a:gd name="T119" fmla="*/ 582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6" h="589">
                  <a:moveTo>
                    <a:pt x="0" y="31"/>
                  </a:moveTo>
                  <a:lnTo>
                    <a:pt x="0" y="31"/>
                  </a:lnTo>
                  <a:lnTo>
                    <a:pt x="1" y="32"/>
                  </a:lnTo>
                  <a:lnTo>
                    <a:pt x="1" y="33"/>
                  </a:lnTo>
                  <a:lnTo>
                    <a:pt x="1" y="33"/>
                  </a:lnTo>
                  <a:lnTo>
                    <a:pt x="1" y="35"/>
                  </a:lnTo>
                  <a:lnTo>
                    <a:pt x="1" y="41"/>
                  </a:lnTo>
                  <a:lnTo>
                    <a:pt x="1" y="43"/>
                  </a:lnTo>
                  <a:lnTo>
                    <a:pt x="2" y="44"/>
                  </a:lnTo>
                  <a:lnTo>
                    <a:pt x="2" y="46"/>
                  </a:lnTo>
                  <a:lnTo>
                    <a:pt x="2" y="47"/>
                  </a:lnTo>
                  <a:lnTo>
                    <a:pt x="2" y="48"/>
                  </a:lnTo>
                  <a:lnTo>
                    <a:pt x="3" y="49"/>
                  </a:lnTo>
                  <a:lnTo>
                    <a:pt x="4" y="49"/>
                  </a:lnTo>
                  <a:lnTo>
                    <a:pt x="4" y="50"/>
                  </a:lnTo>
                  <a:lnTo>
                    <a:pt x="5" y="51"/>
                  </a:lnTo>
                  <a:lnTo>
                    <a:pt x="6" y="51"/>
                  </a:lnTo>
                  <a:lnTo>
                    <a:pt x="7" y="52"/>
                  </a:lnTo>
                  <a:lnTo>
                    <a:pt x="8" y="52"/>
                  </a:lnTo>
                  <a:lnTo>
                    <a:pt x="10" y="52"/>
                  </a:lnTo>
                  <a:lnTo>
                    <a:pt x="11" y="52"/>
                  </a:lnTo>
                  <a:lnTo>
                    <a:pt x="13" y="52"/>
                  </a:lnTo>
                  <a:lnTo>
                    <a:pt x="14" y="52"/>
                  </a:lnTo>
                  <a:lnTo>
                    <a:pt x="16" y="51"/>
                  </a:lnTo>
                  <a:lnTo>
                    <a:pt x="17" y="51"/>
                  </a:lnTo>
                  <a:lnTo>
                    <a:pt x="18" y="51"/>
                  </a:lnTo>
                  <a:lnTo>
                    <a:pt x="21" y="52"/>
                  </a:lnTo>
                  <a:lnTo>
                    <a:pt x="23" y="52"/>
                  </a:lnTo>
                  <a:lnTo>
                    <a:pt x="24" y="52"/>
                  </a:lnTo>
                  <a:lnTo>
                    <a:pt x="27" y="51"/>
                  </a:lnTo>
                  <a:lnTo>
                    <a:pt x="29" y="51"/>
                  </a:lnTo>
                  <a:lnTo>
                    <a:pt x="31" y="51"/>
                  </a:lnTo>
                  <a:lnTo>
                    <a:pt x="35" y="51"/>
                  </a:lnTo>
                  <a:lnTo>
                    <a:pt x="37" y="51"/>
                  </a:lnTo>
                  <a:lnTo>
                    <a:pt x="48" y="50"/>
                  </a:lnTo>
                  <a:lnTo>
                    <a:pt x="53" y="50"/>
                  </a:lnTo>
                  <a:lnTo>
                    <a:pt x="55" y="49"/>
                  </a:lnTo>
                  <a:lnTo>
                    <a:pt x="57" y="49"/>
                  </a:lnTo>
                  <a:lnTo>
                    <a:pt x="59" y="49"/>
                  </a:lnTo>
                  <a:lnTo>
                    <a:pt x="60" y="49"/>
                  </a:lnTo>
                  <a:lnTo>
                    <a:pt x="60" y="49"/>
                  </a:lnTo>
                  <a:lnTo>
                    <a:pt x="61" y="49"/>
                  </a:lnTo>
                  <a:lnTo>
                    <a:pt x="62" y="48"/>
                  </a:lnTo>
                  <a:lnTo>
                    <a:pt x="63" y="48"/>
                  </a:lnTo>
                  <a:lnTo>
                    <a:pt x="63" y="47"/>
                  </a:lnTo>
                  <a:lnTo>
                    <a:pt x="64" y="45"/>
                  </a:lnTo>
                  <a:lnTo>
                    <a:pt x="66" y="43"/>
                  </a:lnTo>
                  <a:lnTo>
                    <a:pt x="67" y="41"/>
                  </a:lnTo>
                  <a:lnTo>
                    <a:pt x="68" y="39"/>
                  </a:lnTo>
                  <a:lnTo>
                    <a:pt x="69" y="36"/>
                  </a:lnTo>
                  <a:lnTo>
                    <a:pt x="70" y="35"/>
                  </a:lnTo>
                  <a:lnTo>
                    <a:pt x="71" y="34"/>
                  </a:lnTo>
                  <a:lnTo>
                    <a:pt x="72" y="33"/>
                  </a:lnTo>
                  <a:lnTo>
                    <a:pt x="73" y="33"/>
                  </a:lnTo>
                  <a:lnTo>
                    <a:pt x="74" y="32"/>
                  </a:lnTo>
                  <a:lnTo>
                    <a:pt x="79" y="31"/>
                  </a:lnTo>
                  <a:lnTo>
                    <a:pt x="81" y="31"/>
                  </a:lnTo>
                  <a:lnTo>
                    <a:pt x="82" y="30"/>
                  </a:lnTo>
                  <a:lnTo>
                    <a:pt x="84" y="30"/>
                  </a:lnTo>
                  <a:lnTo>
                    <a:pt x="85" y="30"/>
                  </a:lnTo>
                  <a:lnTo>
                    <a:pt x="86" y="30"/>
                  </a:lnTo>
                  <a:lnTo>
                    <a:pt x="87" y="31"/>
                  </a:lnTo>
                  <a:lnTo>
                    <a:pt x="89" y="31"/>
                  </a:lnTo>
                  <a:lnTo>
                    <a:pt x="91" y="32"/>
                  </a:lnTo>
                  <a:lnTo>
                    <a:pt x="93" y="33"/>
                  </a:lnTo>
                  <a:lnTo>
                    <a:pt x="94" y="34"/>
                  </a:lnTo>
                  <a:lnTo>
                    <a:pt x="95" y="35"/>
                  </a:lnTo>
                  <a:lnTo>
                    <a:pt x="96" y="36"/>
                  </a:lnTo>
                  <a:lnTo>
                    <a:pt x="98" y="38"/>
                  </a:lnTo>
                  <a:lnTo>
                    <a:pt x="98" y="39"/>
                  </a:lnTo>
                  <a:lnTo>
                    <a:pt x="99" y="40"/>
                  </a:lnTo>
                  <a:lnTo>
                    <a:pt x="100" y="40"/>
                  </a:lnTo>
                  <a:lnTo>
                    <a:pt x="101" y="41"/>
                  </a:lnTo>
                  <a:lnTo>
                    <a:pt x="101" y="41"/>
                  </a:lnTo>
                  <a:lnTo>
                    <a:pt x="104" y="42"/>
                  </a:lnTo>
                  <a:lnTo>
                    <a:pt x="106" y="43"/>
                  </a:lnTo>
                  <a:lnTo>
                    <a:pt x="108" y="44"/>
                  </a:lnTo>
                  <a:lnTo>
                    <a:pt x="109" y="45"/>
                  </a:lnTo>
                  <a:lnTo>
                    <a:pt x="109" y="45"/>
                  </a:lnTo>
                  <a:lnTo>
                    <a:pt x="110" y="46"/>
                  </a:lnTo>
                  <a:lnTo>
                    <a:pt x="111" y="47"/>
                  </a:lnTo>
                  <a:lnTo>
                    <a:pt x="112" y="48"/>
                  </a:lnTo>
                  <a:lnTo>
                    <a:pt x="112" y="49"/>
                  </a:lnTo>
                  <a:lnTo>
                    <a:pt x="113" y="49"/>
                  </a:lnTo>
                  <a:lnTo>
                    <a:pt x="114" y="52"/>
                  </a:lnTo>
                  <a:lnTo>
                    <a:pt x="114" y="53"/>
                  </a:lnTo>
                  <a:lnTo>
                    <a:pt x="115" y="53"/>
                  </a:lnTo>
                  <a:lnTo>
                    <a:pt x="115" y="53"/>
                  </a:lnTo>
                  <a:lnTo>
                    <a:pt x="115" y="53"/>
                  </a:lnTo>
                  <a:lnTo>
                    <a:pt x="116" y="54"/>
                  </a:lnTo>
                  <a:lnTo>
                    <a:pt x="119" y="54"/>
                  </a:lnTo>
                  <a:lnTo>
                    <a:pt x="121" y="54"/>
                  </a:lnTo>
                  <a:lnTo>
                    <a:pt x="123" y="55"/>
                  </a:lnTo>
                  <a:lnTo>
                    <a:pt x="124" y="55"/>
                  </a:lnTo>
                  <a:lnTo>
                    <a:pt x="125" y="55"/>
                  </a:lnTo>
                  <a:lnTo>
                    <a:pt x="128" y="54"/>
                  </a:lnTo>
                  <a:lnTo>
                    <a:pt x="128" y="54"/>
                  </a:lnTo>
                  <a:lnTo>
                    <a:pt x="129" y="53"/>
                  </a:lnTo>
                  <a:lnTo>
                    <a:pt x="130" y="53"/>
                  </a:lnTo>
                  <a:lnTo>
                    <a:pt x="134" y="50"/>
                  </a:lnTo>
                  <a:lnTo>
                    <a:pt x="135" y="49"/>
                  </a:lnTo>
                  <a:lnTo>
                    <a:pt x="136" y="48"/>
                  </a:lnTo>
                  <a:lnTo>
                    <a:pt x="138" y="48"/>
                  </a:lnTo>
                  <a:lnTo>
                    <a:pt x="139" y="47"/>
                  </a:lnTo>
                  <a:lnTo>
                    <a:pt x="140" y="47"/>
                  </a:lnTo>
                  <a:lnTo>
                    <a:pt x="142" y="47"/>
                  </a:lnTo>
                  <a:lnTo>
                    <a:pt x="144" y="47"/>
                  </a:lnTo>
                  <a:lnTo>
                    <a:pt x="145" y="47"/>
                  </a:lnTo>
                  <a:lnTo>
                    <a:pt x="145" y="47"/>
                  </a:lnTo>
                  <a:lnTo>
                    <a:pt x="146" y="47"/>
                  </a:lnTo>
                  <a:lnTo>
                    <a:pt x="146" y="47"/>
                  </a:lnTo>
                  <a:lnTo>
                    <a:pt x="146" y="46"/>
                  </a:lnTo>
                  <a:lnTo>
                    <a:pt x="146" y="46"/>
                  </a:lnTo>
                  <a:lnTo>
                    <a:pt x="146" y="44"/>
                  </a:lnTo>
                  <a:lnTo>
                    <a:pt x="146" y="41"/>
                  </a:lnTo>
                  <a:lnTo>
                    <a:pt x="146" y="40"/>
                  </a:lnTo>
                  <a:lnTo>
                    <a:pt x="146" y="40"/>
                  </a:lnTo>
                  <a:lnTo>
                    <a:pt x="146" y="40"/>
                  </a:lnTo>
                  <a:lnTo>
                    <a:pt x="147" y="39"/>
                  </a:lnTo>
                  <a:lnTo>
                    <a:pt x="147" y="39"/>
                  </a:lnTo>
                  <a:lnTo>
                    <a:pt x="148" y="39"/>
                  </a:lnTo>
                  <a:lnTo>
                    <a:pt x="148" y="38"/>
                  </a:lnTo>
                  <a:lnTo>
                    <a:pt x="149" y="39"/>
                  </a:lnTo>
                  <a:lnTo>
                    <a:pt x="150" y="39"/>
                  </a:lnTo>
                  <a:lnTo>
                    <a:pt x="154" y="41"/>
                  </a:lnTo>
                  <a:lnTo>
                    <a:pt x="155" y="42"/>
                  </a:lnTo>
                  <a:lnTo>
                    <a:pt x="156" y="43"/>
                  </a:lnTo>
                  <a:lnTo>
                    <a:pt x="159" y="44"/>
                  </a:lnTo>
                  <a:lnTo>
                    <a:pt x="160" y="44"/>
                  </a:lnTo>
                  <a:lnTo>
                    <a:pt x="161" y="45"/>
                  </a:lnTo>
                  <a:lnTo>
                    <a:pt x="166" y="48"/>
                  </a:lnTo>
                  <a:lnTo>
                    <a:pt x="167" y="49"/>
                  </a:lnTo>
                  <a:lnTo>
                    <a:pt x="169" y="50"/>
                  </a:lnTo>
                  <a:lnTo>
                    <a:pt x="170" y="50"/>
                  </a:lnTo>
                  <a:lnTo>
                    <a:pt x="171" y="50"/>
                  </a:lnTo>
                  <a:lnTo>
                    <a:pt x="171" y="50"/>
                  </a:lnTo>
                  <a:lnTo>
                    <a:pt x="172" y="50"/>
                  </a:lnTo>
                  <a:lnTo>
                    <a:pt x="172" y="50"/>
                  </a:lnTo>
                  <a:lnTo>
                    <a:pt x="174" y="48"/>
                  </a:lnTo>
                  <a:lnTo>
                    <a:pt x="176" y="47"/>
                  </a:lnTo>
                  <a:lnTo>
                    <a:pt x="178" y="47"/>
                  </a:lnTo>
                  <a:lnTo>
                    <a:pt x="178" y="46"/>
                  </a:lnTo>
                  <a:lnTo>
                    <a:pt x="179" y="46"/>
                  </a:lnTo>
                  <a:lnTo>
                    <a:pt x="181" y="46"/>
                  </a:lnTo>
                  <a:lnTo>
                    <a:pt x="182" y="46"/>
                  </a:lnTo>
                  <a:lnTo>
                    <a:pt x="185" y="46"/>
                  </a:lnTo>
                  <a:lnTo>
                    <a:pt x="186" y="47"/>
                  </a:lnTo>
                  <a:lnTo>
                    <a:pt x="187" y="47"/>
                  </a:lnTo>
                  <a:lnTo>
                    <a:pt x="188" y="47"/>
                  </a:lnTo>
                  <a:lnTo>
                    <a:pt x="189" y="47"/>
                  </a:lnTo>
                  <a:lnTo>
                    <a:pt x="192" y="49"/>
                  </a:lnTo>
                  <a:lnTo>
                    <a:pt x="193" y="49"/>
                  </a:lnTo>
                  <a:lnTo>
                    <a:pt x="195" y="50"/>
                  </a:lnTo>
                  <a:lnTo>
                    <a:pt x="196" y="50"/>
                  </a:lnTo>
                  <a:lnTo>
                    <a:pt x="199" y="51"/>
                  </a:lnTo>
                  <a:lnTo>
                    <a:pt x="204" y="51"/>
                  </a:lnTo>
                  <a:lnTo>
                    <a:pt x="206" y="51"/>
                  </a:lnTo>
                  <a:lnTo>
                    <a:pt x="209" y="52"/>
                  </a:lnTo>
                  <a:lnTo>
                    <a:pt x="210" y="51"/>
                  </a:lnTo>
                  <a:lnTo>
                    <a:pt x="211" y="51"/>
                  </a:lnTo>
                  <a:lnTo>
                    <a:pt x="214" y="51"/>
                  </a:lnTo>
                  <a:lnTo>
                    <a:pt x="216" y="50"/>
                  </a:lnTo>
                  <a:lnTo>
                    <a:pt x="218" y="50"/>
                  </a:lnTo>
                  <a:lnTo>
                    <a:pt x="221" y="49"/>
                  </a:lnTo>
                  <a:lnTo>
                    <a:pt x="221" y="49"/>
                  </a:lnTo>
                  <a:lnTo>
                    <a:pt x="222" y="49"/>
                  </a:lnTo>
                  <a:lnTo>
                    <a:pt x="222" y="49"/>
                  </a:lnTo>
                  <a:lnTo>
                    <a:pt x="222" y="49"/>
                  </a:lnTo>
                  <a:lnTo>
                    <a:pt x="222" y="50"/>
                  </a:lnTo>
                  <a:lnTo>
                    <a:pt x="222" y="51"/>
                  </a:lnTo>
                  <a:lnTo>
                    <a:pt x="222" y="52"/>
                  </a:lnTo>
                  <a:lnTo>
                    <a:pt x="222" y="55"/>
                  </a:lnTo>
                  <a:lnTo>
                    <a:pt x="221" y="56"/>
                  </a:lnTo>
                  <a:lnTo>
                    <a:pt x="221" y="57"/>
                  </a:lnTo>
                  <a:lnTo>
                    <a:pt x="222" y="57"/>
                  </a:lnTo>
                  <a:lnTo>
                    <a:pt x="222" y="58"/>
                  </a:lnTo>
                  <a:lnTo>
                    <a:pt x="222" y="58"/>
                  </a:lnTo>
                  <a:lnTo>
                    <a:pt x="223" y="59"/>
                  </a:lnTo>
                  <a:lnTo>
                    <a:pt x="224" y="59"/>
                  </a:lnTo>
                  <a:lnTo>
                    <a:pt x="224" y="60"/>
                  </a:lnTo>
                  <a:lnTo>
                    <a:pt x="225" y="60"/>
                  </a:lnTo>
                  <a:lnTo>
                    <a:pt x="226" y="60"/>
                  </a:lnTo>
                  <a:lnTo>
                    <a:pt x="228" y="60"/>
                  </a:lnTo>
                  <a:lnTo>
                    <a:pt x="231" y="61"/>
                  </a:lnTo>
                  <a:lnTo>
                    <a:pt x="233" y="61"/>
                  </a:lnTo>
                  <a:lnTo>
                    <a:pt x="235" y="62"/>
                  </a:lnTo>
                  <a:lnTo>
                    <a:pt x="238" y="62"/>
                  </a:lnTo>
                  <a:lnTo>
                    <a:pt x="240" y="63"/>
                  </a:lnTo>
                  <a:lnTo>
                    <a:pt x="241" y="64"/>
                  </a:lnTo>
                  <a:lnTo>
                    <a:pt x="242" y="65"/>
                  </a:lnTo>
                  <a:lnTo>
                    <a:pt x="245" y="66"/>
                  </a:lnTo>
                  <a:lnTo>
                    <a:pt x="246" y="67"/>
                  </a:lnTo>
                  <a:lnTo>
                    <a:pt x="246" y="67"/>
                  </a:lnTo>
                  <a:lnTo>
                    <a:pt x="247" y="67"/>
                  </a:lnTo>
                  <a:lnTo>
                    <a:pt x="247" y="67"/>
                  </a:lnTo>
                  <a:lnTo>
                    <a:pt x="248" y="67"/>
                  </a:lnTo>
                  <a:lnTo>
                    <a:pt x="248" y="67"/>
                  </a:lnTo>
                  <a:lnTo>
                    <a:pt x="249" y="67"/>
                  </a:lnTo>
                  <a:lnTo>
                    <a:pt x="250" y="67"/>
                  </a:lnTo>
                  <a:lnTo>
                    <a:pt x="250" y="66"/>
                  </a:lnTo>
                  <a:lnTo>
                    <a:pt x="251" y="65"/>
                  </a:lnTo>
                  <a:lnTo>
                    <a:pt x="252" y="62"/>
                  </a:lnTo>
                  <a:lnTo>
                    <a:pt x="253" y="61"/>
                  </a:lnTo>
                  <a:lnTo>
                    <a:pt x="255" y="59"/>
                  </a:lnTo>
                  <a:lnTo>
                    <a:pt x="257" y="58"/>
                  </a:lnTo>
                  <a:lnTo>
                    <a:pt x="259" y="56"/>
                  </a:lnTo>
                  <a:lnTo>
                    <a:pt x="263" y="52"/>
                  </a:lnTo>
                  <a:lnTo>
                    <a:pt x="265" y="50"/>
                  </a:lnTo>
                  <a:lnTo>
                    <a:pt x="268" y="48"/>
                  </a:lnTo>
                  <a:lnTo>
                    <a:pt x="269" y="48"/>
                  </a:lnTo>
                  <a:lnTo>
                    <a:pt x="270" y="47"/>
                  </a:lnTo>
                  <a:lnTo>
                    <a:pt x="272" y="47"/>
                  </a:lnTo>
                  <a:lnTo>
                    <a:pt x="277" y="45"/>
                  </a:lnTo>
                  <a:lnTo>
                    <a:pt x="278" y="45"/>
                  </a:lnTo>
                  <a:lnTo>
                    <a:pt x="280" y="44"/>
                  </a:lnTo>
                  <a:lnTo>
                    <a:pt x="281" y="43"/>
                  </a:lnTo>
                  <a:lnTo>
                    <a:pt x="283" y="43"/>
                  </a:lnTo>
                  <a:lnTo>
                    <a:pt x="283" y="42"/>
                  </a:lnTo>
                  <a:lnTo>
                    <a:pt x="284" y="42"/>
                  </a:lnTo>
                  <a:lnTo>
                    <a:pt x="284" y="41"/>
                  </a:lnTo>
                  <a:lnTo>
                    <a:pt x="285" y="40"/>
                  </a:lnTo>
                  <a:lnTo>
                    <a:pt x="285" y="39"/>
                  </a:lnTo>
                  <a:lnTo>
                    <a:pt x="285" y="38"/>
                  </a:lnTo>
                  <a:lnTo>
                    <a:pt x="284" y="37"/>
                  </a:lnTo>
                  <a:lnTo>
                    <a:pt x="284" y="34"/>
                  </a:lnTo>
                  <a:lnTo>
                    <a:pt x="283" y="31"/>
                  </a:lnTo>
                  <a:lnTo>
                    <a:pt x="282" y="29"/>
                  </a:lnTo>
                  <a:lnTo>
                    <a:pt x="282" y="28"/>
                  </a:lnTo>
                  <a:lnTo>
                    <a:pt x="282" y="27"/>
                  </a:lnTo>
                  <a:lnTo>
                    <a:pt x="282" y="25"/>
                  </a:lnTo>
                  <a:lnTo>
                    <a:pt x="282" y="24"/>
                  </a:lnTo>
                  <a:lnTo>
                    <a:pt x="283" y="20"/>
                  </a:lnTo>
                  <a:lnTo>
                    <a:pt x="284" y="19"/>
                  </a:lnTo>
                  <a:lnTo>
                    <a:pt x="284" y="17"/>
                  </a:lnTo>
                  <a:lnTo>
                    <a:pt x="284" y="15"/>
                  </a:lnTo>
                  <a:lnTo>
                    <a:pt x="284" y="14"/>
                  </a:lnTo>
                  <a:lnTo>
                    <a:pt x="284" y="14"/>
                  </a:lnTo>
                  <a:lnTo>
                    <a:pt x="285" y="13"/>
                  </a:lnTo>
                  <a:lnTo>
                    <a:pt x="285" y="12"/>
                  </a:lnTo>
                  <a:lnTo>
                    <a:pt x="286" y="11"/>
                  </a:lnTo>
                  <a:lnTo>
                    <a:pt x="288" y="10"/>
                  </a:lnTo>
                  <a:lnTo>
                    <a:pt x="288" y="9"/>
                  </a:lnTo>
                  <a:lnTo>
                    <a:pt x="289" y="8"/>
                  </a:lnTo>
                  <a:lnTo>
                    <a:pt x="290" y="7"/>
                  </a:lnTo>
                  <a:lnTo>
                    <a:pt x="291" y="6"/>
                  </a:lnTo>
                  <a:lnTo>
                    <a:pt x="291" y="5"/>
                  </a:lnTo>
                  <a:lnTo>
                    <a:pt x="292" y="4"/>
                  </a:lnTo>
                  <a:lnTo>
                    <a:pt x="295" y="2"/>
                  </a:lnTo>
                  <a:lnTo>
                    <a:pt x="297" y="0"/>
                  </a:lnTo>
                  <a:lnTo>
                    <a:pt x="298" y="0"/>
                  </a:lnTo>
                  <a:lnTo>
                    <a:pt x="299" y="0"/>
                  </a:lnTo>
                  <a:lnTo>
                    <a:pt x="299" y="0"/>
                  </a:lnTo>
                  <a:lnTo>
                    <a:pt x="300" y="0"/>
                  </a:lnTo>
                  <a:lnTo>
                    <a:pt x="301" y="0"/>
                  </a:lnTo>
                  <a:lnTo>
                    <a:pt x="302" y="0"/>
                  </a:lnTo>
                  <a:lnTo>
                    <a:pt x="303" y="1"/>
                  </a:lnTo>
                  <a:lnTo>
                    <a:pt x="306" y="3"/>
                  </a:lnTo>
                  <a:lnTo>
                    <a:pt x="307" y="4"/>
                  </a:lnTo>
                  <a:lnTo>
                    <a:pt x="310" y="5"/>
                  </a:lnTo>
                  <a:lnTo>
                    <a:pt x="315" y="8"/>
                  </a:lnTo>
                  <a:lnTo>
                    <a:pt x="317" y="8"/>
                  </a:lnTo>
                  <a:lnTo>
                    <a:pt x="318" y="9"/>
                  </a:lnTo>
                  <a:lnTo>
                    <a:pt x="319" y="10"/>
                  </a:lnTo>
                  <a:lnTo>
                    <a:pt x="320" y="11"/>
                  </a:lnTo>
                  <a:lnTo>
                    <a:pt x="325" y="15"/>
                  </a:lnTo>
                  <a:lnTo>
                    <a:pt x="327" y="17"/>
                  </a:lnTo>
                  <a:lnTo>
                    <a:pt x="329" y="18"/>
                  </a:lnTo>
                  <a:lnTo>
                    <a:pt x="330" y="19"/>
                  </a:lnTo>
                  <a:lnTo>
                    <a:pt x="331" y="20"/>
                  </a:lnTo>
                  <a:lnTo>
                    <a:pt x="333" y="20"/>
                  </a:lnTo>
                  <a:lnTo>
                    <a:pt x="333" y="20"/>
                  </a:lnTo>
                  <a:lnTo>
                    <a:pt x="334" y="21"/>
                  </a:lnTo>
                  <a:lnTo>
                    <a:pt x="334" y="21"/>
                  </a:lnTo>
                  <a:lnTo>
                    <a:pt x="335" y="20"/>
                  </a:lnTo>
                  <a:lnTo>
                    <a:pt x="336" y="20"/>
                  </a:lnTo>
                  <a:lnTo>
                    <a:pt x="338" y="19"/>
                  </a:lnTo>
                  <a:lnTo>
                    <a:pt x="339" y="18"/>
                  </a:lnTo>
                  <a:lnTo>
                    <a:pt x="340" y="18"/>
                  </a:lnTo>
                  <a:lnTo>
                    <a:pt x="342" y="17"/>
                  </a:lnTo>
                  <a:lnTo>
                    <a:pt x="342" y="17"/>
                  </a:lnTo>
                  <a:lnTo>
                    <a:pt x="343" y="17"/>
                  </a:lnTo>
                  <a:lnTo>
                    <a:pt x="343" y="17"/>
                  </a:lnTo>
                  <a:lnTo>
                    <a:pt x="344" y="18"/>
                  </a:lnTo>
                  <a:lnTo>
                    <a:pt x="344" y="18"/>
                  </a:lnTo>
                  <a:lnTo>
                    <a:pt x="345" y="18"/>
                  </a:lnTo>
                  <a:lnTo>
                    <a:pt x="345" y="19"/>
                  </a:lnTo>
                  <a:lnTo>
                    <a:pt x="346" y="21"/>
                  </a:lnTo>
                  <a:lnTo>
                    <a:pt x="347" y="23"/>
                  </a:lnTo>
                  <a:lnTo>
                    <a:pt x="348" y="25"/>
                  </a:lnTo>
                  <a:lnTo>
                    <a:pt x="349" y="27"/>
                  </a:lnTo>
                  <a:lnTo>
                    <a:pt x="351" y="31"/>
                  </a:lnTo>
                  <a:lnTo>
                    <a:pt x="353" y="35"/>
                  </a:lnTo>
                  <a:lnTo>
                    <a:pt x="354" y="37"/>
                  </a:lnTo>
                  <a:lnTo>
                    <a:pt x="355" y="38"/>
                  </a:lnTo>
                  <a:lnTo>
                    <a:pt x="356" y="39"/>
                  </a:lnTo>
                  <a:lnTo>
                    <a:pt x="356" y="40"/>
                  </a:lnTo>
                  <a:lnTo>
                    <a:pt x="358" y="41"/>
                  </a:lnTo>
                  <a:lnTo>
                    <a:pt x="359" y="42"/>
                  </a:lnTo>
                  <a:lnTo>
                    <a:pt x="360" y="42"/>
                  </a:lnTo>
                  <a:lnTo>
                    <a:pt x="361" y="43"/>
                  </a:lnTo>
                  <a:lnTo>
                    <a:pt x="362" y="43"/>
                  </a:lnTo>
                  <a:lnTo>
                    <a:pt x="363" y="43"/>
                  </a:lnTo>
                  <a:lnTo>
                    <a:pt x="364" y="43"/>
                  </a:lnTo>
                  <a:lnTo>
                    <a:pt x="365" y="43"/>
                  </a:lnTo>
                  <a:lnTo>
                    <a:pt x="366" y="43"/>
                  </a:lnTo>
                  <a:lnTo>
                    <a:pt x="367" y="43"/>
                  </a:lnTo>
                  <a:lnTo>
                    <a:pt x="368" y="43"/>
                  </a:lnTo>
                  <a:lnTo>
                    <a:pt x="368" y="43"/>
                  </a:lnTo>
                  <a:lnTo>
                    <a:pt x="369" y="42"/>
                  </a:lnTo>
                  <a:lnTo>
                    <a:pt x="370" y="42"/>
                  </a:lnTo>
                  <a:lnTo>
                    <a:pt x="370" y="42"/>
                  </a:lnTo>
                  <a:lnTo>
                    <a:pt x="370" y="43"/>
                  </a:lnTo>
                  <a:lnTo>
                    <a:pt x="371" y="49"/>
                  </a:lnTo>
                  <a:lnTo>
                    <a:pt x="371" y="50"/>
                  </a:lnTo>
                  <a:lnTo>
                    <a:pt x="371" y="52"/>
                  </a:lnTo>
                  <a:lnTo>
                    <a:pt x="371" y="53"/>
                  </a:lnTo>
                  <a:lnTo>
                    <a:pt x="371" y="54"/>
                  </a:lnTo>
                  <a:lnTo>
                    <a:pt x="371" y="54"/>
                  </a:lnTo>
                  <a:lnTo>
                    <a:pt x="371" y="55"/>
                  </a:lnTo>
                  <a:lnTo>
                    <a:pt x="370" y="56"/>
                  </a:lnTo>
                  <a:lnTo>
                    <a:pt x="370" y="57"/>
                  </a:lnTo>
                  <a:lnTo>
                    <a:pt x="369" y="58"/>
                  </a:lnTo>
                  <a:lnTo>
                    <a:pt x="368" y="58"/>
                  </a:lnTo>
                  <a:lnTo>
                    <a:pt x="367" y="59"/>
                  </a:lnTo>
                  <a:lnTo>
                    <a:pt x="365" y="59"/>
                  </a:lnTo>
                  <a:lnTo>
                    <a:pt x="364" y="60"/>
                  </a:lnTo>
                  <a:lnTo>
                    <a:pt x="363" y="60"/>
                  </a:lnTo>
                  <a:lnTo>
                    <a:pt x="362" y="61"/>
                  </a:lnTo>
                  <a:lnTo>
                    <a:pt x="362" y="62"/>
                  </a:lnTo>
                  <a:lnTo>
                    <a:pt x="361" y="62"/>
                  </a:lnTo>
                  <a:lnTo>
                    <a:pt x="361" y="62"/>
                  </a:lnTo>
                  <a:lnTo>
                    <a:pt x="361" y="63"/>
                  </a:lnTo>
                  <a:lnTo>
                    <a:pt x="361" y="64"/>
                  </a:lnTo>
                  <a:lnTo>
                    <a:pt x="361" y="64"/>
                  </a:lnTo>
                  <a:lnTo>
                    <a:pt x="361" y="65"/>
                  </a:lnTo>
                  <a:lnTo>
                    <a:pt x="361" y="66"/>
                  </a:lnTo>
                  <a:lnTo>
                    <a:pt x="362" y="67"/>
                  </a:lnTo>
                  <a:lnTo>
                    <a:pt x="365" y="71"/>
                  </a:lnTo>
                  <a:lnTo>
                    <a:pt x="365" y="72"/>
                  </a:lnTo>
                  <a:lnTo>
                    <a:pt x="366" y="74"/>
                  </a:lnTo>
                  <a:lnTo>
                    <a:pt x="366" y="75"/>
                  </a:lnTo>
                  <a:lnTo>
                    <a:pt x="367" y="77"/>
                  </a:lnTo>
                  <a:lnTo>
                    <a:pt x="367" y="78"/>
                  </a:lnTo>
                  <a:lnTo>
                    <a:pt x="367" y="79"/>
                  </a:lnTo>
                  <a:lnTo>
                    <a:pt x="368" y="82"/>
                  </a:lnTo>
                  <a:lnTo>
                    <a:pt x="368" y="84"/>
                  </a:lnTo>
                  <a:lnTo>
                    <a:pt x="368" y="85"/>
                  </a:lnTo>
                  <a:lnTo>
                    <a:pt x="367" y="89"/>
                  </a:lnTo>
                  <a:lnTo>
                    <a:pt x="367" y="91"/>
                  </a:lnTo>
                  <a:lnTo>
                    <a:pt x="367" y="92"/>
                  </a:lnTo>
                  <a:lnTo>
                    <a:pt x="367" y="96"/>
                  </a:lnTo>
                  <a:lnTo>
                    <a:pt x="367" y="97"/>
                  </a:lnTo>
                  <a:lnTo>
                    <a:pt x="367" y="100"/>
                  </a:lnTo>
                  <a:lnTo>
                    <a:pt x="366" y="102"/>
                  </a:lnTo>
                  <a:lnTo>
                    <a:pt x="366" y="103"/>
                  </a:lnTo>
                  <a:lnTo>
                    <a:pt x="365" y="105"/>
                  </a:lnTo>
                  <a:lnTo>
                    <a:pt x="365" y="107"/>
                  </a:lnTo>
                  <a:lnTo>
                    <a:pt x="363" y="112"/>
                  </a:lnTo>
                  <a:lnTo>
                    <a:pt x="361" y="116"/>
                  </a:lnTo>
                  <a:lnTo>
                    <a:pt x="360" y="120"/>
                  </a:lnTo>
                  <a:lnTo>
                    <a:pt x="360" y="121"/>
                  </a:lnTo>
                  <a:lnTo>
                    <a:pt x="359" y="122"/>
                  </a:lnTo>
                  <a:lnTo>
                    <a:pt x="359" y="123"/>
                  </a:lnTo>
                  <a:lnTo>
                    <a:pt x="359" y="124"/>
                  </a:lnTo>
                  <a:lnTo>
                    <a:pt x="360" y="125"/>
                  </a:lnTo>
                  <a:lnTo>
                    <a:pt x="360" y="126"/>
                  </a:lnTo>
                  <a:lnTo>
                    <a:pt x="360" y="126"/>
                  </a:lnTo>
                  <a:lnTo>
                    <a:pt x="360" y="127"/>
                  </a:lnTo>
                  <a:lnTo>
                    <a:pt x="359" y="132"/>
                  </a:lnTo>
                  <a:lnTo>
                    <a:pt x="358" y="136"/>
                  </a:lnTo>
                  <a:lnTo>
                    <a:pt x="357" y="138"/>
                  </a:lnTo>
                  <a:lnTo>
                    <a:pt x="356" y="140"/>
                  </a:lnTo>
                  <a:lnTo>
                    <a:pt x="355" y="144"/>
                  </a:lnTo>
                  <a:lnTo>
                    <a:pt x="355" y="145"/>
                  </a:lnTo>
                  <a:lnTo>
                    <a:pt x="354" y="147"/>
                  </a:lnTo>
                  <a:lnTo>
                    <a:pt x="354" y="149"/>
                  </a:lnTo>
                  <a:lnTo>
                    <a:pt x="354" y="150"/>
                  </a:lnTo>
                  <a:lnTo>
                    <a:pt x="354" y="151"/>
                  </a:lnTo>
                  <a:lnTo>
                    <a:pt x="355" y="153"/>
                  </a:lnTo>
                  <a:lnTo>
                    <a:pt x="355" y="153"/>
                  </a:lnTo>
                  <a:lnTo>
                    <a:pt x="355" y="154"/>
                  </a:lnTo>
                  <a:lnTo>
                    <a:pt x="356" y="156"/>
                  </a:lnTo>
                  <a:lnTo>
                    <a:pt x="357" y="157"/>
                  </a:lnTo>
                  <a:lnTo>
                    <a:pt x="358" y="158"/>
                  </a:lnTo>
                  <a:lnTo>
                    <a:pt x="360" y="160"/>
                  </a:lnTo>
                  <a:lnTo>
                    <a:pt x="363" y="162"/>
                  </a:lnTo>
                  <a:lnTo>
                    <a:pt x="364" y="163"/>
                  </a:lnTo>
                  <a:lnTo>
                    <a:pt x="365" y="164"/>
                  </a:lnTo>
                  <a:lnTo>
                    <a:pt x="365" y="165"/>
                  </a:lnTo>
                  <a:lnTo>
                    <a:pt x="366" y="166"/>
                  </a:lnTo>
                  <a:lnTo>
                    <a:pt x="367" y="168"/>
                  </a:lnTo>
                  <a:lnTo>
                    <a:pt x="368" y="169"/>
                  </a:lnTo>
                  <a:lnTo>
                    <a:pt x="368" y="169"/>
                  </a:lnTo>
                  <a:lnTo>
                    <a:pt x="368" y="170"/>
                  </a:lnTo>
                  <a:lnTo>
                    <a:pt x="368" y="170"/>
                  </a:lnTo>
                  <a:lnTo>
                    <a:pt x="367" y="171"/>
                  </a:lnTo>
                  <a:lnTo>
                    <a:pt x="367" y="172"/>
                  </a:lnTo>
                  <a:lnTo>
                    <a:pt x="365" y="174"/>
                  </a:lnTo>
                  <a:lnTo>
                    <a:pt x="364" y="176"/>
                  </a:lnTo>
                  <a:lnTo>
                    <a:pt x="363" y="178"/>
                  </a:lnTo>
                  <a:lnTo>
                    <a:pt x="362" y="179"/>
                  </a:lnTo>
                  <a:lnTo>
                    <a:pt x="361" y="180"/>
                  </a:lnTo>
                  <a:lnTo>
                    <a:pt x="361" y="181"/>
                  </a:lnTo>
                  <a:lnTo>
                    <a:pt x="361" y="182"/>
                  </a:lnTo>
                  <a:lnTo>
                    <a:pt x="361" y="183"/>
                  </a:lnTo>
                  <a:lnTo>
                    <a:pt x="361" y="184"/>
                  </a:lnTo>
                  <a:lnTo>
                    <a:pt x="361" y="185"/>
                  </a:lnTo>
                  <a:lnTo>
                    <a:pt x="362" y="186"/>
                  </a:lnTo>
                  <a:lnTo>
                    <a:pt x="362" y="187"/>
                  </a:lnTo>
                  <a:lnTo>
                    <a:pt x="363" y="189"/>
                  </a:lnTo>
                  <a:lnTo>
                    <a:pt x="366" y="193"/>
                  </a:lnTo>
                  <a:lnTo>
                    <a:pt x="369" y="197"/>
                  </a:lnTo>
                  <a:lnTo>
                    <a:pt x="369" y="198"/>
                  </a:lnTo>
                  <a:lnTo>
                    <a:pt x="370" y="199"/>
                  </a:lnTo>
                  <a:lnTo>
                    <a:pt x="375" y="204"/>
                  </a:lnTo>
                  <a:lnTo>
                    <a:pt x="376" y="205"/>
                  </a:lnTo>
                  <a:lnTo>
                    <a:pt x="379" y="208"/>
                  </a:lnTo>
                  <a:lnTo>
                    <a:pt x="381" y="210"/>
                  </a:lnTo>
                  <a:lnTo>
                    <a:pt x="384" y="213"/>
                  </a:lnTo>
                  <a:lnTo>
                    <a:pt x="387" y="215"/>
                  </a:lnTo>
                  <a:lnTo>
                    <a:pt x="389" y="217"/>
                  </a:lnTo>
                  <a:lnTo>
                    <a:pt x="390" y="217"/>
                  </a:lnTo>
                  <a:lnTo>
                    <a:pt x="390" y="217"/>
                  </a:lnTo>
                  <a:lnTo>
                    <a:pt x="392" y="218"/>
                  </a:lnTo>
                  <a:lnTo>
                    <a:pt x="393" y="218"/>
                  </a:lnTo>
                  <a:lnTo>
                    <a:pt x="394" y="218"/>
                  </a:lnTo>
                  <a:lnTo>
                    <a:pt x="395" y="218"/>
                  </a:lnTo>
                  <a:lnTo>
                    <a:pt x="396" y="217"/>
                  </a:lnTo>
                  <a:lnTo>
                    <a:pt x="398" y="217"/>
                  </a:lnTo>
                  <a:lnTo>
                    <a:pt x="403" y="214"/>
                  </a:lnTo>
                  <a:lnTo>
                    <a:pt x="405" y="213"/>
                  </a:lnTo>
                  <a:lnTo>
                    <a:pt x="407" y="213"/>
                  </a:lnTo>
                  <a:lnTo>
                    <a:pt x="408" y="212"/>
                  </a:lnTo>
                  <a:lnTo>
                    <a:pt x="410" y="212"/>
                  </a:lnTo>
                  <a:lnTo>
                    <a:pt x="411" y="212"/>
                  </a:lnTo>
                  <a:lnTo>
                    <a:pt x="412" y="212"/>
                  </a:lnTo>
                  <a:lnTo>
                    <a:pt x="413" y="212"/>
                  </a:lnTo>
                  <a:lnTo>
                    <a:pt x="414" y="212"/>
                  </a:lnTo>
                  <a:lnTo>
                    <a:pt x="415" y="213"/>
                  </a:lnTo>
                  <a:lnTo>
                    <a:pt x="416" y="213"/>
                  </a:lnTo>
                  <a:lnTo>
                    <a:pt x="417" y="214"/>
                  </a:lnTo>
                  <a:lnTo>
                    <a:pt x="420" y="217"/>
                  </a:lnTo>
                  <a:lnTo>
                    <a:pt x="422" y="218"/>
                  </a:lnTo>
                  <a:lnTo>
                    <a:pt x="424" y="220"/>
                  </a:lnTo>
                  <a:lnTo>
                    <a:pt x="426" y="221"/>
                  </a:lnTo>
                  <a:lnTo>
                    <a:pt x="428" y="221"/>
                  </a:lnTo>
                  <a:lnTo>
                    <a:pt x="429" y="222"/>
                  </a:lnTo>
                  <a:lnTo>
                    <a:pt x="434" y="224"/>
                  </a:lnTo>
                  <a:lnTo>
                    <a:pt x="436" y="224"/>
                  </a:lnTo>
                  <a:lnTo>
                    <a:pt x="438" y="225"/>
                  </a:lnTo>
                  <a:lnTo>
                    <a:pt x="439" y="226"/>
                  </a:lnTo>
                  <a:lnTo>
                    <a:pt x="440" y="226"/>
                  </a:lnTo>
                  <a:lnTo>
                    <a:pt x="440" y="227"/>
                  </a:lnTo>
                  <a:lnTo>
                    <a:pt x="441" y="227"/>
                  </a:lnTo>
                  <a:lnTo>
                    <a:pt x="441" y="228"/>
                  </a:lnTo>
                  <a:lnTo>
                    <a:pt x="442" y="229"/>
                  </a:lnTo>
                  <a:lnTo>
                    <a:pt x="442" y="230"/>
                  </a:lnTo>
                  <a:lnTo>
                    <a:pt x="442" y="230"/>
                  </a:lnTo>
                  <a:lnTo>
                    <a:pt x="442" y="231"/>
                  </a:lnTo>
                  <a:lnTo>
                    <a:pt x="441" y="233"/>
                  </a:lnTo>
                  <a:lnTo>
                    <a:pt x="441" y="234"/>
                  </a:lnTo>
                  <a:lnTo>
                    <a:pt x="441" y="234"/>
                  </a:lnTo>
                  <a:lnTo>
                    <a:pt x="440" y="235"/>
                  </a:lnTo>
                  <a:lnTo>
                    <a:pt x="440" y="236"/>
                  </a:lnTo>
                  <a:lnTo>
                    <a:pt x="439" y="236"/>
                  </a:lnTo>
                  <a:lnTo>
                    <a:pt x="438" y="237"/>
                  </a:lnTo>
                  <a:lnTo>
                    <a:pt x="437" y="238"/>
                  </a:lnTo>
                  <a:lnTo>
                    <a:pt x="436" y="238"/>
                  </a:lnTo>
                  <a:lnTo>
                    <a:pt x="436" y="238"/>
                  </a:lnTo>
                  <a:lnTo>
                    <a:pt x="436" y="239"/>
                  </a:lnTo>
                  <a:lnTo>
                    <a:pt x="436" y="239"/>
                  </a:lnTo>
                  <a:lnTo>
                    <a:pt x="437" y="239"/>
                  </a:lnTo>
                  <a:lnTo>
                    <a:pt x="438" y="240"/>
                  </a:lnTo>
                  <a:lnTo>
                    <a:pt x="439" y="240"/>
                  </a:lnTo>
                  <a:lnTo>
                    <a:pt x="440" y="241"/>
                  </a:lnTo>
                  <a:lnTo>
                    <a:pt x="441" y="241"/>
                  </a:lnTo>
                  <a:lnTo>
                    <a:pt x="442" y="241"/>
                  </a:lnTo>
                  <a:lnTo>
                    <a:pt x="446" y="242"/>
                  </a:lnTo>
                  <a:lnTo>
                    <a:pt x="448" y="242"/>
                  </a:lnTo>
                  <a:lnTo>
                    <a:pt x="449" y="242"/>
                  </a:lnTo>
                  <a:lnTo>
                    <a:pt x="450" y="243"/>
                  </a:lnTo>
                  <a:lnTo>
                    <a:pt x="450" y="243"/>
                  </a:lnTo>
                  <a:lnTo>
                    <a:pt x="451" y="243"/>
                  </a:lnTo>
                  <a:lnTo>
                    <a:pt x="452" y="244"/>
                  </a:lnTo>
                  <a:lnTo>
                    <a:pt x="453" y="245"/>
                  </a:lnTo>
                  <a:lnTo>
                    <a:pt x="455" y="246"/>
                  </a:lnTo>
                  <a:lnTo>
                    <a:pt x="456" y="248"/>
                  </a:lnTo>
                  <a:lnTo>
                    <a:pt x="459" y="252"/>
                  </a:lnTo>
                  <a:lnTo>
                    <a:pt x="460" y="252"/>
                  </a:lnTo>
                  <a:lnTo>
                    <a:pt x="461" y="253"/>
                  </a:lnTo>
                  <a:lnTo>
                    <a:pt x="462" y="254"/>
                  </a:lnTo>
                  <a:lnTo>
                    <a:pt x="463" y="254"/>
                  </a:lnTo>
                  <a:lnTo>
                    <a:pt x="463" y="255"/>
                  </a:lnTo>
                  <a:lnTo>
                    <a:pt x="464" y="255"/>
                  </a:lnTo>
                  <a:lnTo>
                    <a:pt x="466" y="256"/>
                  </a:lnTo>
                  <a:lnTo>
                    <a:pt x="468" y="256"/>
                  </a:lnTo>
                  <a:lnTo>
                    <a:pt x="469" y="256"/>
                  </a:lnTo>
                  <a:lnTo>
                    <a:pt x="471" y="256"/>
                  </a:lnTo>
                  <a:lnTo>
                    <a:pt x="472" y="256"/>
                  </a:lnTo>
                  <a:lnTo>
                    <a:pt x="474" y="255"/>
                  </a:lnTo>
                  <a:lnTo>
                    <a:pt x="475" y="254"/>
                  </a:lnTo>
                  <a:lnTo>
                    <a:pt x="479" y="252"/>
                  </a:lnTo>
                  <a:lnTo>
                    <a:pt x="481" y="252"/>
                  </a:lnTo>
                  <a:lnTo>
                    <a:pt x="482" y="251"/>
                  </a:lnTo>
                  <a:lnTo>
                    <a:pt x="482" y="251"/>
                  </a:lnTo>
                  <a:lnTo>
                    <a:pt x="483" y="251"/>
                  </a:lnTo>
                  <a:lnTo>
                    <a:pt x="484" y="251"/>
                  </a:lnTo>
                  <a:lnTo>
                    <a:pt x="485" y="251"/>
                  </a:lnTo>
                  <a:lnTo>
                    <a:pt x="486" y="252"/>
                  </a:lnTo>
                  <a:lnTo>
                    <a:pt x="493" y="253"/>
                  </a:lnTo>
                  <a:lnTo>
                    <a:pt x="498" y="255"/>
                  </a:lnTo>
                  <a:lnTo>
                    <a:pt x="501" y="256"/>
                  </a:lnTo>
                  <a:lnTo>
                    <a:pt x="503" y="257"/>
                  </a:lnTo>
                  <a:lnTo>
                    <a:pt x="505" y="258"/>
                  </a:lnTo>
                  <a:lnTo>
                    <a:pt x="506" y="259"/>
                  </a:lnTo>
                  <a:lnTo>
                    <a:pt x="507" y="259"/>
                  </a:lnTo>
                  <a:lnTo>
                    <a:pt x="508" y="261"/>
                  </a:lnTo>
                  <a:lnTo>
                    <a:pt x="509" y="262"/>
                  </a:lnTo>
                  <a:lnTo>
                    <a:pt x="510" y="262"/>
                  </a:lnTo>
                  <a:lnTo>
                    <a:pt x="511" y="263"/>
                  </a:lnTo>
                  <a:lnTo>
                    <a:pt x="511" y="263"/>
                  </a:lnTo>
                  <a:lnTo>
                    <a:pt x="512" y="263"/>
                  </a:lnTo>
                  <a:lnTo>
                    <a:pt x="517" y="262"/>
                  </a:lnTo>
                  <a:lnTo>
                    <a:pt x="519" y="262"/>
                  </a:lnTo>
                  <a:lnTo>
                    <a:pt x="523" y="261"/>
                  </a:lnTo>
                  <a:lnTo>
                    <a:pt x="525" y="260"/>
                  </a:lnTo>
                  <a:lnTo>
                    <a:pt x="526" y="260"/>
                  </a:lnTo>
                  <a:lnTo>
                    <a:pt x="530" y="260"/>
                  </a:lnTo>
                  <a:lnTo>
                    <a:pt x="534" y="259"/>
                  </a:lnTo>
                  <a:lnTo>
                    <a:pt x="535" y="259"/>
                  </a:lnTo>
                  <a:lnTo>
                    <a:pt x="537" y="259"/>
                  </a:lnTo>
                  <a:lnTo>
                    <a:pt x="539" y="259"/>
                  </a:lnTo>
                  <a:lnTo>
                    <a:pt x="540" y="259"/>
                  </a:lnTo>
                  <a:lnTo>
                    <a:pt x="541" y="260"/>
                  </a:lnTo>
                  <a:lnTo>
                    <a:pt x="542" y="260"/>
                  </a:lnTo>
                  <a:lnTo>
                    <a:pt x="543" y="260"/>
                  </a:lnTo>
                  <a:lnTo>
                    <a:pt x="544" y="261"/>
                  </a:lnTo>
                  <a:lnTo>
                    <a:pt x="544" y="262"/>
                  </a:lnTo>
                  <a:lnTo>
                    <a:pt x="545" y="263"/>
                  </a:lnTo>
                  <a:lnTo>
                    <a:pt x="546" y="264"/>
                  </a:lnTo>
                  <a:lnTo>
                    <a:pt x="546" y="265"/>
                  </a:lnTo>
                  <a:lnTo>
                    <a:pt x="547" y="266"/>
                  </a:lnTo>
                  <a:lnTo>
                    <a:pt x="547" y="269"/>
                  </a:lnTo>
                  <a:lnTo>
                    <a:pt x="548" y="271"/>
                  </a:lnTo>
                  <a:lnTo>
                    <a:pt x="548" y="272"/>
                  </a:lnTo>
                  <a:lnTo>
                    <a:pt x="548" y="274"/>
                  </a:lnTo>
                  <a:lnTo>
                    <a:pt x="548" y="275"/>
                  </a:lnTo>
                  <a:lnTo>
                    <a:pt x="548" y="276"/>
                  </a:lnTo>
                  <a:lnTo>
                    <a:pt x="548" y="279"/>
                  </a:lnTo>
                  <a:lnTo>
                    <a:pt x="547" y="283"/>
                  </a:lnTo>
                  <a:lnTo>
                    <a:pt x="547" y="286"/>
                  </a:lnTo>
                  <a:lnTo>
                    <a:pt x="547" y="288"/>
                  </a:lnTo>
                  <a:lnTo>
                    <a:pt x="547" y="290"/>
                  </a:lnTo>
                  <a:lnTo>
                    <a:pt x="547" y="291"/>
                  </a:lnTo>
                  <a:lnTo>
                    <a:pt x="548" y="293"/>
                  </a:lnTo>
                  <a:lnTo>
                    <a:pt x="549" y="295"/>
                  </a:lnTo>
                  <a:lnTo>
                    <a:pt x="550" y="297"/>
                  </a:lnTo>
                  <a:lnTo>
                    <a:pt x="550" y="298"/>
                  </a:lnTo>
                  <a:lnTo>
                    <a:pt x="551" y="299"/>
                  </a:lnTo>
                  <a:lnTo>
                    <a:pt x="552" y="300"/>
                  </a:lnTo>
                  <a:lnTo>
                    <a:pt x="555" y="302"/>
                  </a:lnTo>
                  <a:lnTo>
                    <a:pt x="556" y="304"/>
                  </a:lnTo>
                  <a:lnTo>
                    <a:pt x="560" y="306"/>
                  </a:lnTo>
                  <a:lnTo>
                    <a:pt x="564" y="310"/>
                  </a:lnTo>
                  <a:lnTo>
                    <a:pt x="565" y="311"/>
                  </a:lnTo>
                  <a:lnTo>
                    <a:pt x="567" y="312"/>
                  </a:lnTo>
                  <a:lnTo>
                    <a:pt x="569" y="314"/>
                  </a:lnTo>
                  <a:lnTo>
                    <a:pt x="576" y="318"/>
                  </a:lnTo>
                  <a:lnTo>
                    <a:pt x="579" y="320"/>
                  </a:lnTo>
                  <a:lnTo>
                    <a:pt x="580" y="320"/>
                  </a:lnTo>
                  <a:lnTo>
                    <a:pt x="581" y="320"/>
                  </a:lnTo>
                  <a:lnTo>
                    <a:pt x="581" y="320"/>
                  </a:lnTo>
                  <a:lnTo>
                    <a:pt x="582" y="320"/>
                  </a:lnTo>
                  <a:lnTo>
                    <a:pt x="582" y="320"/>
                  </a:lnTo>
                  <a:lnTo>
                    <a:pt x="583" y="320"/>
                  </a:lnTo>
                  <a:lnTo>
                    <a:pt x="585" y="319"/>
                  </a:lnTo>
                  <a:lnTo>
                    <a:pt x="586" y="319"/>
                  </a:lnTo>
                  <a:lnTo>
                    <a:pt x="588" y="318"/>
                  </a:lnTo>
                  <a:lnTo>
                    <a:pt x="589" y="318"/>
                  </a:lnTo>
                  <a:lnTo>
                    <a:pt x="590" y="319"/>
                  </a:lnTo>
                  <a:lnTo>
                    <a:pt x="591" y="319"/>
                  </a:lnTo>
                  <a:lnTo>
                    <a:pt x="592" y="319"/>
                  </a:lnTo>
                  <a:lnTo>
                    <a:pt x="597" y="320"/>
                  </a:lnTo>
                  <a:lnTo>
                    <a:pt x="598" y="321"/>
                  </a:lnTo>
                  <a:lnTo>
                    <a:pt x="600" y="321"/>
                  </a:lnTo>
                  <a:lnTo>
                    <a:pt x="602" y="321"/>
                  </a:lnTo>
                  <a:lnTo>
                    <a:pt x="605" y="321"/>
                  </a:lnTo>
                  <a:lnTo>
                    <a:pt x="609" y="321"/>
                  </a:lnTo>
                  <a:lnTo>
                    <a:pt x="611" y="321"/>
                  </a:lnTo>
                  <a:lnTo>
                    <a:pt x="613" y="321"/>
                  </a:lnTo>
                  <a:lnTo>
                    <a:pt x="614" y="320"/>
                  </a:lnTo>
                  <a:lnTo>
                    <a:pt x="616" y="320"/>
                  </a:lnTo>
                  <a:lnTo>
                    <a:pt x="619" y="318"/>
                  </a:lnTo>
                  <a:lnTo>
                    <a:pt x="621" y="318"/>
                  </a:lnTo>
                  <a:lnTo>
                    <a:pt x="623" y="317"/>
                  </a:lnTo>
                  <a:lnTo>
                    <a:pt x="627" y="317"/>
                  </a:lnTo>
                  <a:lnTo>
                    <a:pt x="627" y="317"/>
                  </a:lnTo>
                  <a:lnTo>
                    <a:pt x="629" y="316"/>
                  </a:lnTo>
                  <a:lnTo>
                    <a:pt x="631" y="315"/>
                  </a:lnTo>
                  <a:lnTo>
                    <a:pt x="631" y="315"/>
                  </a:lnTo>
                  <a:lnTo>
                    <a:pt x="632" y="315"/>
                  </a:lnTo>
                  <a:lnTo>
                    <a:pt x="633" y="315"/>
                  </a:lnTo>
                  <a:lnTo>
                    <a:pt x="634" y="315"/>
                  </a:lnTo>
                  <a:lnTo>
                    <a:pt x="634" y="315"/>
                  </a:lnTo>
                  <a:lnTo>
                    <a:pt x="635" y="315"/>
                  </a:lnTo>
                  <a:lnTo>
                    <a:pt x="636" y="315"/>
                  </a:lnTo>
                  <a:lnTo>
                    <a:pt x="637" y="316"/>
                  </a:lnTo>
                  <a:lnTo>
                    <a:pt x="638" y="316"/>
                  </a:lnTo>
                  <a:lnTo>
                    <a:pt x="639" y="317"/>
                  </a:lnTo>
                  <a:lnTo>
                    <a:pt x="640" y="318"/>
                  </a:lnTo>
                  <a:lnTo>
                    <a:pt x="641" y="318"/>
                  </a:lnTo>
                  <a:lnTo>
                    <a:pt x="641" y="319"/>
                  </a:lnTo>
                  <a:lnTo>
                    <a:pt x="641" y="320"/>
                  </a:lnTo>
                  <a:lnTo>
                    <a:pt x="642" y="321"/>
                  </a:lnTo>
                  <a:lnTo>
                    <a:pt x="642" y="322"/>
                  </a:lnTo>
                  <a:lnTo>
                    <a:pt x="642" y="322"/>
                  </a:lnTo>
                  <a:lnTo>
                    <a:pt x="641" y="323"/>
                  </a:lnTo>
                  <a:lnTo>
                    <a:pt x="641" y="324"/>
                  </a:lnTo>
                  <a:lnTo>
                    <a:pt x="641" y="325"/>
                  </a:lnTo>
                  <a:lnTo>
                    <a:pt x="641" y="326"/>
                  </a:lnTo>
                  <a:lnTo>
                    <a:pt x="641" y="327"/>
                  </a:lnTo>
                  <a:lnTo>
                    <a:pt x="642" y="327"/>
                  </a:lnTo>
                  <a:lnTo>
                    <a:pt x="642" y="328"/>
                  </a:lnTo>
                  <a:lnTo>
                    <a:pt x="643" y="329"/>
                  </a:lnTo>
                  <a:lnTo>
                    <a:pt x="644" y="330"/>
                  </a:lnTo>
                  <a:lnTo>
                    <a:pt x="646" y="331"/>
                  </a:lnTo>
                  <a:lnTo>
                    <a:pt x="648" y="333"/>
                  </a:lnTo>
                  <a:lnTo>
                    <a:pt x="650" y="333"/>
                  </a:lnTo>
                  <a:lnTo>
                    <a:pt x="650" y="334"/>
                  </a:lnTo>
                  <a:lnTo>
                    <a:pt x="651" y="335"/>
                  </a:lnTo>
                  <a:lnTo>
                    <a:pt x="654" y="339"/>
                  </a:lnTo>
                  <a:lnTo>
                    <a:pt x="655" y="340"/>
                  </a:lnTo>
                  <a:lnTo>
                    <a:pt x="655" y="341"/>
                  </a:lnTo>
                  <a:lnTo>
                    <a:pt x="656" y="342"/>
                  </a:lnTo>
                  <a:lnTo>
                    <a:pt x="656" y="343"/>
                  </a:lnTo>
                  <a:lnTo>
                    <a:pt x="656" y="344"/>
                  </a:lnTo>
                  <a:lnTo>
                    <a:pt x="655" y="345"/>
                  </a:lnTo>
                  <a:lnTo>
                    <a:pt x="655" y="347"/>
                  </a:lnTo>
                  <a:lnTo>
                    <a:pt x="654" y="349"/>
                  </a:lnTo>
                  <a:lnTo>
                    <a:pt x="654" y="349"/>
                  </a:lnTo>
                  <a:lnTo>
                    <a:pt x="653" y="350"/>
                  </a:lnTo>
                  <a:lnTo>
                    <a:pt x="652" y="350"/>
                  </a:lnTo>
                  <a:lnTo>
                    <a:pt x="652" y="351"/>
                  </a:lnTo>
                  <a:lnTo>
                    <a:pt x="650" y="351"/>
                  </a:lnTo>
                  <a:lnTo>
                    <a:pt x="649" y="352"/>
                  </a:lnTo>
                  <a:lnTo>
                    <a:pt x="646" y="353"/>
                  </a:lnTo>
                  <a:lnTo>
                    <a:pt x="643" y="353"/>
                  </a:lnTo>
                  <a:lnTo>
                    <a:pt x="642" y="354"/>
                  </a:lnTo>
                  <a:lnTo>
                    <a:pt x="641" y="354"/>
                  </a:lnTo>
                  <a:lnTo>
                    <a:pt x="640" y="354"/>
                  </a:lnTo>
                  <a:lnTo>
                    <a:pt x="640" y="355"/>
                  </a:lnTo>
                  <a:lnTo>
                    <a:pt x="639" y="355"/>
                  </a:lnTo>
                  <a:lnTo>
                    <a:pt x="638" y="356"/>
                  </a:lnTo>
                  <a:lnTo>
                    <a:pt x="637" y="359"/>
                  </a:lnTo>
                  <a:lnTo>
                    <a:pt x="636" y="361"/>
                  </a:lnTo>
                  <a:lnTo>
                    <a:pt x="635" y="362"/>
                  </a:lnTo>
                  <a:lnTo>
                    <a:pt x="634" y="364"/>
                  </a:lnTo>
                  <a:lnTo>
                    <a:pt x="634" y="365"/>
                  </a:lnTo>
                  <a:lnTo>
                    <a:pt x="633" y="368"/>
                  </a:lnTo>
                  <a:lnTo>
                    <a:pt x="633" y="369"/>
                  </a:lnTo>
                  <a:lnTo>
                    <a:pt x="633" y="370"/>
                  </a:lnTo>
                  <a:lnTo>
                    <a:pt x="632" y="371"/>
                  </a:lnTo>
                  <a:lnTo>
                    <a:pt x="631" y="372"/>
                  </a:lnTo>
                  <a:lnTo>
                    <a:pt x="629" y="376"/>
                  </a:lnTo>
                  <a:lnTo>
                    <a:pt x="629" y="377"/>
                  </a:lnTo>
                  <a:lnTo>
                    <a:pt x="628" y="378"/>
                  </a:lnTo>
                  <a:lnTo>
                    <a:pt x="627" y="382"/>
                  </a:lnTo>
                  <a:lnTo>
                    <a:pt x="626" y="383"/>
                  </a:lnTo>
                  <a:lnTo>
                    <a:pt x="626" y="384"/>
                  </a:lnTo>
                  <a:lnTo>
                    <a:pt x="625" y="385"/>
                  </a:lnTo>
                  <a:lnTo>
                    <a:pt x="624" y="386"/>
                  </a:lnTo>
                  <a:lnTo>
                    <a:pt x="621" y="390"/>
                  </a:lnTo>
                  <a:lnTo>
                    <a:pt x="619" y="392"/>
                  </a:lnTo>
                  <a:lnTo>
                    <a:pt x="618" y="392"/>
                  </a:lnTo>
                  <a:lnTo>
                    <a:pt x="616" y="395"/>
                  </a:lnTo>
                  <a:lnTo>
                    <a:pt x="615" y="397"/>
                  </a:lnTo>
                  <a:lnTo>
                    <a:pt x="614" y="398"/>
                  </a:lnTo>
                  <a:lnTo>
                    <a:pt x="613" y="400"/>
                  </a:lnTo>
                  <a:lnTo>
                    <a:pt x="613" y="400"/>
                  </a:lnTo>
                  <a:lnTo>
                    <a:pt x="613" y="401"/>
                  </a:lnTo>
                  <a:lnTo>
                    <a:pt x="613" y="402"/>
                  </a:lnTo>
                  <a:lnTo>
                    <a:pt x="613" y="402"/>
                  </a:lnTo>
                  <a:lnTo>
                    <a:pt x="613" y="403"/>
                  </a:lnTo>
                  <a:lnTo>
                    <a:pt x="613" y="404"/>
                  </a:lnTo>
                  <a:lnTo>
                    <a:pt x="613" y="404"/>
                  </a:lnTo>
                  <a:lnTo>
                    <a:pt x="614" y="404"/>
                  </a:lnTo>
                  <a:lnTo>
                    <a:pt x="615" y="405"/>
                  </a:lnTo>
                  <a:lnTo>
                    <a:pt x="615" y="405"/>
                  </a:lnTo>
                  <a:lnTo>
                    <a:pt x="618" y="405"/>
                  </a:lnTo>
                  <a:lnTo>
                    <a:pt x="619" y="405"/>
                  </a:lnTo>
                  <a:lnTo>
                    <a:pt x="620" y="405"/>
                  </a:lnTo>
                  <a:lnTo>
                    <a:pt x="621" y="406"/>
                  </a:lnTo>
                  <a:lnTo>
                    <a:pt x="622" y="406"/>
                  </a:lnTo>
                  <a:lnTo>
                    <a:pt x="622" y="406"/>
                  </a:lnTo>
                  <a:lnTo>
                    <a:pt x="623" y="407"/>
                  </a:lnTo>
                  <a:lnTo>
                    <a:pt x="624" y="408"/>
                  </a:lnTo>
                  <a:lnTo>
                    <a:pt x="625" y="409"/>
                  </a:lnTo>
                  <a:lnTo>
                    <a:pt x="626" y="412"/>
                  </a:lnTo>
                  <a:lnTo>
                    <a:pt x="627" y="413"/>
                  </a:lnTo>
                  <a:lnTo>
                    <a:pt x="628" y="414"/>
                  </a:lnTo>
                  <a:lnTo>
                    <a:pt x="629" y="415"/>
                  </a:lnTo>
                  <a:lnTo>
                    <a:pt x="630" y="416"/>
                  </a:lnTo>
                  <a:lnTo>
                    <a:pt x="632" y="417"/>
                  </a:lnTo>
                  <a:lnTo>
                    <a:pt x="634" y="418"/>
                  </a:lnTo>
                  <a:lnTo>
                    <a:pt x="637" y="419"/>
                  </a:lnTo>
                  <a:lnTo>
                    <a:pt x="639" y="421"/>
                  </a:lnTo>
                  <a:lnTo>
                    <a:pt x="641" y="421"/>
                  </a:lnTo>
                  <a:lnTo>
                    <a:pt x="642" y="422"/>
                  </a:lnTo>
                  <a:lnTo>
                    <a:pt x="645" y="424"/>
                  </a:lnTo>
                  <a:lnTo>
                    <a:pt x="646" y="425"/>
                  </a:lnTo>
                  <a:lnTo>
                    <a:pt x="647" y="426"/>
                  </a:lnTo>
                  <a:lnTo>
                    <a:pt x="647" y="427"/>
                  </a:lnTo>
                  <a:lnTo>
                    <a:pt x="648" y="428"/>
                  </a:lnTo>
                  <a:lnTo>
                    <a:pt x="649" y="429"/>
                  </a:lnTo>
                  <a:lnTo>
                    <a:pt x="649" y="430"/>
                  </a:lnTo>
                  <a:lnTo>
                    <a:pt x="651" y="433"/>
                  </a:lnTo>
                  <a:lnTo>
                    <a:pt x="651" y="434"/>
                  </a:lnTo>
                  <a:lnTo>
                    <a:pt x="652" y="435"/>
                  </a:lnTo>
                  <a:lnTo>
                    <a:pt x="652" y="435"/>
                  </a:lnTo>
                  <a:lnTo>
                    <a:pt x="652" y="436"/>
                  </a:lnTo>
                  <a:lnTo>
                    <a:pt x="650" y="438"/>
                  </a:lnTo>
                  <a:lnTo>
                    <a:pt x="649" y="439"/>
                  </a:lnTo>
                  <a:lnTo>
                    <a:pt x="649" y="439"/>
                  </a:lnTo>
                  <a:lnTo>
                    <a:pt x="648" y="439"/>
                  </a:lnTo>
                  <a:lnTo>
                    <a:pt x="648" y="440"/>
                  </a:lnTo>
                  <a:lnTo>
                    <a:pt x="646" y="440"/>
                  </a:lnTo>
                  <a:lnTo>
                    <a:pt x="646" y="440"/>
                  </a:lnTo>
                  <a:lnTo>
                    <a:pt x="645" y="440"/>
                  </a:lnTo>
                  <a:lnTo>
                    <a:pt x="645" y="441"/>
                  </a:lnTo>
                  <a:lnTo>
                    <a:pt x="645" y="442"/>
                  </a:lnTo>
                  <a:lnTo>
                    <a:pt x="645" y="442"/>
                  </a:lnTo>
                  <a:lnTo>
                    <a:pt x="644" y="444"/>
                  </a:lnTo>
                  <a:lnTo>
                    <a:pt x="644" y="445"/>
                  </a:lnTo>
                  <a:lnTo>
                    <a:pt x="643" y="446"/>
                  </a:lnTo>
                  <a:lnTo>
                    <a:pt x="642" y="446"/>
                  </a:lnTo>
                  <a:lnTo>
                    <a:pt x="642" y="447"/>
                  </a:lnTo>
                  <a:lnTo>
                    <a:pt x="642" y="447"/>
                  </a:lnTo>
                  <a:lnTo>
                    <a:pt x="642" y="447"/>
                  </a:lnTo>
                  <a:lnTo>
                    <a:pt x="643" y="448"/>
                  </a:lnTo>
                  <a:lnTo>
                    <a:pt x="643" y="448"/>
                  </a:lnTo>
                  <a:lnTo>
                    <a:pt x="643" y="448"/>
                  </a:lnTo>
                  <a:lnTo>
                    <a:pt x="643" y="449"/>
                  </a:lnTo>
                  <a:lnTo>
                    <a:pt x="642" y="449"/>
                  </a:lnTo>
                  <a:lnTo>
                    <a:pt x="640" y="450"/>
                  </a:lnTo>
                  <a:lnTo>
                    <a:pt x="640" y="451"/>
                  </a:lnTo>
                  <a:lnTo>
                    <a:pt x="639" y="451"/>
                  </a:lnTo>
                  <a:lnTo>
                    <a:pt x="638" y="451"/>
                  </a:lnTo>
                  <a:lnTo>
                    <a:pt x="638" y="452"/>
                  </a:lnTo>
                  <a:lnTo>
                    <a:pt x="637" y="452"/>
                  </a:lnTo>
                  <a:lnTo>
                    <a:pt x="637" y="453"/>
                  </a:lnTo>
                  <a:lnTo>
                    <a:pt x="635" y="458"/>
                  </a:lnTo>
                  <a:lnTo>
                    <a:pt x="634" y="460"/>
                  </a:lnTo>
                  <a:lnTo>
                    <a:pt x="633" y="461"/>
                  </a:lnTo>
                  <a:lnTo>
                    <a:pt x="633" y="461"/>
                  </a:lnTo>
                  <a:lnTo>
                    <a:pt x="632" y="461"/>
                  </a:lnTo>
                  <a:lnTo>
                    <a:pt x="631" y="460"/>
                  </a:lnTo>
                  <a:lnTo>
                    <a:pt x="629" y="459"/>
                  </a:lnTo>
                  <a:lnTo>
                    <a:pt x="627" y="458"/>
                  </a:lnTo>
                  <a:lnTo>
                    <a:pt x="625" y="456"/>
                  </a:lnTo>
                  <a:lnTo>
                    <a:pt x="623" y="454"/>
                  </a:lnTo>
                  <a:lnTo>
                    <a:pt x="621" y="452"/>
                  </a:lnTo>
                  <a:lnTo>
                    <a:pt x="619" y="450"/>
                  </a:lnTo>
                  <a:lnTo>
                    <a:pt x="615" y="445"/>
                  </a:lnTo>
                  <a:lnTo>
                    <a:pt x="613" y="443"/>
                  </a:lnTo>
                  <a:lnTo>
                    <a:pt x="612" y="442"/>
                  </a:lnTo>
                  <a:lnTo>
                    <a:pt x="611" y="441"/>
                  </a:lnTo>
                  <a:lnTo>
                    <a:pt x="609" y="439"/>
                  </a:lnTo>
                  <a:lnTo>
                    <a:pt x="607" y="438"/>
                  </a:lnTo>
                  <a:lnTo>
                    <a:pt x="606" y="437"/>
                  </a:lnTo>
                  <a:lnTo>
                    <a:pt x="604" y="437"/>
                  </a:lnTo>
                  <a:lnTo>
                    <a:pt x="603" y="436"/>
                  </a:lnTo>
                  <a:lnTo>
                    <a:pt x="601" y="436"/>
                  </a:lnTo>
                  <a:lnTo>
                    <a:pt x="599" y="435"/>
                  </a:lnTo>
                  <a:lnTo>
                    <a:pt x="596" y="435"/>
                  </a:lnTo>
                  <a:lnTo>
                    <a:pt x="595" y="434"/>
                  </a:lnTo>
                  <a:lnTo>
                    <a:pt x="589" y="433"/>
                  </a:lnTo>
                  <a:lnTo>
                    <a:pt x="587" y="432"/>
                  </a:lnTo>
                  <a:lnTo>
                    <a:pt x="585" y="432"/>
                  </a:lnTo>
                  <a:lnTo>
                    <a:pt x="584" y="432"/>
                  </a:lnTo>
                  <a:lnTo>
                    <a:pt x="582" y="431"/>
                  </a:lnTo>
                  <a:lnTo>
                    <a:pt x="581" y="430"/>
                  </a:lnTo>
                  <a:lnTo>
                    <a:pt x="579" y="429"/>
                  </a:lnTo>
                  <a:lnTo>
                    <a:pt x="576" y="428"/>
                  </a:lnTo>
                  <a:lnTo>
                    <a:pt x="570" y="424"/>
                  </a:lnTo>
                  <a:lnTo>
                    <a:pt x="565" y="420"/>
                  </a:lnTo>
                  <a:lnTo>
                    <a:pt x="563" y="418"/>
                  </a:lnTo>
                  <a:lnTo>
                    <a:pt x="561" y="417"/>
                  </a:lnTo>
                  <a:lnTo>
                    <a:pt x="558" y="416"/>
                  </a:lnTo>
                  <a:lnTo>
                    <a:pt x="556" y="415"/>
                  </a:lnTo>
                  <a:lnTo>
                    <a:pt x="553" y="414"/>
                  </a:lnTo>
                  <a:lnTo>
                    <a:pt x="552" y="414"/>
                  </a:lnTo>
                  <a:lnTo>
                    <a:pt x="550" y="413"/>
                  </a:lnTo>
                  <a:lnTo>
                    <a:pt x="548" y="413"/>
                  </a:lnTo>
                  <a:lnTo>
                    <a:pt x="546" y="413"/>
                  </a:lnTo>
                  <a:lnTo>
                    <a:pt x="543" y="413"/>
                  </a:lnTo>
                  <a:lnTo>
                    <a:pt x="539" y="414"/>
                  </a:lnTo>
                  <a:lnTo>
                    <a:pt x="538" y="414"/>
                  </a:lnTo>
                  <a:lnTo>
                    <a:pt x="536" y="414"/>
                  </a:lnTo>
                  <a:lnTo>
                    <a:pt x="534" y="413"/>
                  </a:lnTo>
                  <a:lnTo>
                    <a:pt x="532" y="413"/>
                  </a:lnTo>
                  <a:lnTo>
                    <a:pt x="531" y="413"/>
                  </a:lnTo>
                  <a:lnTo>
                    <a:pt x="530" y="412"/>
                  </a:lnTo>
                  <a:lnTo>
                    <a:pt x="528" y="412"/>
                  </a:lnTo>
                  <a:lnTo>
                    <a:pt x="525" y="410"/>
                  </a:lnTo>
                  <a:lnTo>
                    <a:pt x="524" y="410"/>
                  </a:lnTo>
                  <a:lnTo>
                    <a:pt x="523" y="410"/>
                  </a:lnTo>
                  <a:lnTo>
                    <a:pt x="523" y="410"/>
                  </a:lnTo>
                  <a:lnTo>
                    <a:pt x="522" y="410"/>
                  </a:lnTo>
                  <a:lnTo>
                    <a:pt x="522" y="410"/>
                  </a:lnTo>
                  <a:lnTo>
                    <a:pt x="521" y="410"/>
                  </a:lnTo>
                  <a:lnTo>
                    <a:pt x="521" y="410"/>
                  </a:lnTo>
                  <a:lnTo>
                    <a:pt x="520" y="411"/>
                  </a:lnTo>
                  <a:lnTo>
                    <a:pt x="520" y="412"/>
                  </a:lnTo>
                  <a:lnTo>
                    <a:pt x="520" y="413"/>
                  </a:lnTo>
                  <a:lnTo>
                    <a:pt x="518" y="417"/>
                  </a:lnTo>
                  <a:lnTo>
                    <a:pt x="518" y="419"/>
                  </a:lnTo>
                  <a:lnTo>
                    <a:pt x="516" y="421"/>
                  </a:lnTo>
                  <a:lnTo>
                    <a:pt x="515" y="425"/>
                  </a:lnTo>
                  <a:lnTo>
                    <a:pt x="514" y="426"/>
                  </a:lnTo>
                  <a:lnTo>
                    <a:pt x="513" y="427"/>
                  </a:lnTo>
                  <a:lnTo>
                    <a:pt x="512" y="428"/>
                  </a:lnTo>
                  <a:lnTo>
                    <a:pt x="511" y="428"/>
                  </a:lnTo>
                  <a:lnTo>
                    <a:pt x="510" y="429"/>
                  </a:lnTo>
                  <a:lnTo>
                    <a:pt x="510" y="429"/>
                  </a:lnTo>
                  <a:lnTo>
                    <a:pt x="508" y="429"/>
                  </a:lnTo>
                  <a:lnTo>
                    <a:pt x="507" y="429"/>
                  </a:lnTo>
                  <a:lnTo>
                    <a:pt x="503" y="430"/>
                  </a:lnTo>
                  <a:lnTo>
                    <a:pt x="499" y="430"/>
                  </a:lnTo>
                  <a:lnTo>
                    <a:pt x="497" y="430"/>
                  </a:lnTo>
                  <a:lnTo>
                    <a:pt x="495" y="430"/>
                  </a:lnTo>
                  <a:lnTo>
                    <a:pt x="493" y="431"/>
                  </a:lnTo>
                  <a:lnTo>
                    <a:pt x="490" y="432"/>
                  </a:lnTo>
                  <a:lnTo>
                    <a:pt x="488" y="433"/>
                  </a:lnTo>
                  <a:lnTo>
                    <a:pt x="483" y="435"/>
                  </a:lnTo>
                  <a:lnTo>
                    <a:pt x="481" y="436"/>
                  </a:lnTo>
                  <a:lnTo>
                    <a:pt x="480" y="436"/>
                  </a:lnTo>
                  <a:lnTo>
                    <a:pt x="479" y="436"/>
                  </a:lnTo>
                  <a:lnTo>
                    <a:pt x="478" y="437"/>
                  </a:lnTo>
                  <a:lnTo>
                    <a:pt x="475" y="437"/>
                  </a:lnTo>
                  <a:lnTo>
                    <a:pt x="473" y="437"/>
                  </a:lnTo>
                  <a:lnTo>
                    <a:pt x="473" y="437"/>
                  </a:lnTo>
                  <a:lnTo>
                    <a:pt x="472" y="437"/>
                  </a:lnTo>
                  <a:lnTo>
                    <a:pt x="471" y="436"/>
                  </a:lnTo>
                  <a:lnTo>
                    <a:pt x="471" y="436"/>
                  </a:lnTo>
                  <a:lnTo>
                    <a:pt x="470" y="436"/>
                  </a:lnTo>
                  <a:lnTo>
                    <a:pt x="470" y="436"/>
                  </a:lnTo>
                  <a:lnTo>
                    <a:pt x="470" y="435"/>
                  </a:lnTo>
                  <a:lnTo>
                    <a:pt x="470" y="435"/>
                  </a:lnTo>
                  <a:lnTo>
                    <a:pt x="470" y="434"/>
                  </a:lnTo>
                  <a:lnTo>
                    <a:pt x="469" y="433"/>
                  </a:lnTo>
                  <a:lnTo>
                    <a:pt x="469" y="432"/>
                  </a:lnTo>
                  <a:lnTo>
                    <a:pt x="470" y="427"/>
                  </a:lnTo>
                  <a:lnTo>
                    <a:pt x="470" y="426"/>
                  </a:lnTo>
                  <a:lnTo>
                    <a:pt x="470" y="425"/>
                  </a:lnTo>
                  <a:lnTo>
                    <a:pt x="469" y="424"/>
                  </a:lnTo>
                  <a:lnTo>
                    <a:pt x="469" y="422"/>
                  </a:lnTo>
                  <a:lnTo>
                    <a:pt x="468" y="419"/>
                  </a:lnTo>
                  <a:lnTo>
                    <a:pt x="468" y="418"/>
                  </a:lnTo>
                  <a:lnTo>
                    <a:pt x="467" y="414"/>
                  </a:lnTo>
                  <a:lnTo>
                    <a:pt x="466" y="411"/>
                  </a:lnTo>
                  <a:lnTo>
                    <a:pt x="465" y="410"/>
                  </a:lnTo>
                  <a:lnTo>
                    <a:pt x="465" y="409"/>
                  </a:lnTo>
                  <a:lnTo>
                    <a:pt x="464" y="409"/>
                  </a:lnTo>
                  <a:lnTo>
                    <a:pt x="463" y="408"/>
                  </a:lnTo>
                  <a:lnTo>
                    <a:pt x="463" y="407"/>
                  </a:lnTo>
                  <a:lnTo>
                    <a:pt x="462" y="406"/>
                  </a:lnTo>
                  <a:lnTo>
                    <a:pt x="460" y="405"/>
                  </a:lnTo>
                  <a:lnTo>
                    <a:pt x="459" y="404"/>
                  </a:lnTo>
                  <a:lnTo>
                    <a:pt x="457" y="404"/>
                  </a:lnTo>
                  <a:lnTo>
                    <a:pt x="455" y="404"/>
                  </a:lnTo>
                  <a:lnTo>
                    <a:pt x="453" y="403"/>
                  </a:lnTo>
                  <a:lnTo>
                    <a:pt x="450" y="403"/>
                  </a:lnTo>
                  <a:lnTo>
                    <a:pt x="448" y="403"/>
                  </a:lnTo>
                  <a:lnTo>
                    <a:pt x="444" y="403"/>
                  </a:lnTo>
                  <a:lnTo>
                    <a:pt x="442" y="403"/>
                  </a:lnTo>
                  <a:lnTo>
                    <a:pt x="440" y="403"/>
                  </a:lnTo>
                  <a:lnTo>
                    <a:pt x="438" y="402"/>
                  </a:lnTo>
                  <a:lnTo>
                    <a:pt x="436" y="402"/>
                  </a:lnTo>
                  <a:lnTo>
                    <a:pt x="435" y="402"/>
                  </a:lnTo>
                  <a:lnTo>
                    <a:pt x="433" y="401"/>
                  </a:lnTo>
                  <a:lnTo>
                    <a:pt x="432" y="401"/>
                  </a:lnTo>
                  <a:lnTo>
                    <a:pt x="431" y="400"/>
                  </a:lnTo>
                  <a:lnTo>
                    <a:pt x="430" y="399"/>
                  </a:lnTo>
                  <a:lnTo>
                    <a:pt x="429" y="398"/>
                  </a:lnTo>
                  <a:lnTo>
                    <a:pt x="426" y="396"/>
                  </a:lnTo>
                  <a:lnTo>
                    <a:pt x="425" y="395"/>
                  </a:lnTo>
                  <a:lnTo>
                    <a:pt x="424" y="395"/>
                  </a:lnTo>
                  <a:lnTo>
                    <a:pt x="424" y="394"/>
                  </a:lnTo>
                  <a:lnTo>
                    <a:pt x="423" y="394"/>
                  </a:lnTo>
                  <a:lnTo>
                    <a:pt x="422" y="393"/>
                  </a:lnTo>
                  <a:lnTo>
                    <a:pt x="421" y="393"/>
                  </a:lnTo>
                  <a:lnTo>
                    <a:pt x="416" y="392"/>
                  </a:lnTo>
                  <a:lnTo>
                    <a:pt x="411" y="391"/>
                  </a:lnTo>
                  <a:lnTo>
                    <a:pt x="410" y="391"/>
                  </a:lnTo>
                  <a:lnTo>
                    <a:pt x="409" y="391"/>
                  </a:lnTo>
                  <a:lnTo>
                    <a:pt x="408" y="391"/>
                  </a:lnTo>
                  <a:lnTo>
                    <a:pt x="406" y="391"/>
                  </a:lnTo>
                  <a:lnTo>
                    <a:pt x="405" y="392"/>
                  </a:lnTo>
                  <a:lnTo>
                    <a:pt x="403" y="392"/>
                  </a:lnTo>
                  <a:lnTo>
                    <a:pt x="401" y="393"/>
                  </a:lnTo>
                  <a:lnTo>
                    <a:pt x="400" y="394"/>
                  </a:lnTo>
                  <a:lnTo>
                    <a:pt x="399" y="395"/>
                  </a:lnTo>
                  <a:lnTo>
                    <a:pt x="399" y="395"/>
                  </a:lnTo>
                  <a:lnTo>
                    <a:pt x="398" y="396"/>
                  </a:lnTo>
                  <a:lnTo>
                    <a:pt x="398" y="396"/>
                  </a:lnTo>
                  <a:lnTo>
                    <a:pt x="398" y="397"/>
                  </a:lnTo>
                  <a:lnTo>
                    <a:pt x="397" y="400"/>
                  </a:lnTo>
                  <a:lnTo>
                    <a:pt x="397" y="402"/>
                  </a:lnTo>
                  <a:lnTo>
                    <a:pt x="396" y="403"/>
                  </a:lnTo>
                  <a:lnTo>
                    <a:pt x="396" y="405"/>
                  </a:lnTo>
                  <a:lnTo>
                    <a:pt x="395" y="407"/>
                  </a:lnTo>
                  <a:lnTo>
                    <a:pt x="393" y="410"/>
                  </a:lnTo>
                  <a:lnTo>
                    <a:pt x="392" y="412"/>
                  </a:lnTo>
                  <a:lnTo>
                    <a:pt x="392" y="413"/>
                  </a:lnTo>
                  <a:lnTo>
                    <a:pt x="391" y="415"/>
                  </a:lnTo>
                  <a:lnTo>
                    <a:pt x="391" y="417"/>
                  </a:lnTo>
                  <a:lnTo>
                    <a:pt x="390" y="418"/>
                  </a:lnTo>
                  <a:lnTo>
                    <a:pt x="390" y="420"/>
                  </a:lnTo>
                  <a:lnTo>
                    <a:pt x="390" y="421"/>
                  </a:lnTo>
                  <a:lnTo>
                    <a:pt x="390" y="423"/>
                  </a:lnTo>
                  <a:lnTo>
                    <a:pt x="390" y="426"/>
                  </a:lnTo>
                  <a:lnTo>
                    <a:pt x="390" y="429"/>
                  </a:lnTo>
                  <a:lnTo>
                    <a:pt x="390" y="432"/>
                  </a:lnTo>
                  <a:lnTo>
                    <a:pt x="391" y="436"/>
                  </a:lnTo>
                  <a:lnTo>
                    <a:pt x="391" y="442"/>
                  </a:lnTo>
                  <a:lnTo>
                    <a:pt x="392" y="447"/>
                  </a:lnTo>
                  <a:lnTo>
                    <a:pt x="392" y="449"/>
                  </a:lnTo>
                  <a:lnTo>
                    <a:pt x="394" y="457"/>
                  </a:lnTo>
                  <a:lnTo>
                    <a:pt x="394" y="459"/>
                  </a:lnTo>
                  <a:lnTo>
                    <a:pt x="394" y="461"/>
                  </a:lnTo>
                  <a:lnTo>
                    <a:pt x="394" y="463"/>
                  </a:lnTo>
                  <a:lnTo>
                    <a:pt x="394" y="465"/>
                  </a:lnTo>
                  <a:lnTo>
                    <a:pt x="394" y="467"/>
                  </a:lnTo>
                  <a:lnTo>
                    <a:pt x="394" y="469"/>
                  </a:lnTo>
                  <a:lnTo>
                    <a:pt x="393" y="472"/>
                  </a:lnTo>
                  <a:lnTo>
                    <a:pt x="391" y="481"/>
                  </a:lnTo>
                  <a:lnTo>
                    <a:pt x="391" y="482"/>
                  </a:lnTo>
                  <a:lnTo>
                    <a:pt x="390" y="485"/>
                  </a:lnTo>
                  <a:lnTo>
                    <a:pt x="390" y="486"/>
                  </a:lnTo>
                  <a:lnTo>
                    <a:pt x="389" y="489"/>
                  </a:lnTo>
                  <a:lnTo>
                    <a:pt x="389" y="491"/>
                  </a:lnTo>
                  <a:lnTo>
                    <a:pt x="389" y="493"/>
                  </a:lnTo>
                  <a:lnTo>
                    <a:pt x="389" y="496"/>
                  </a:lnTo>
                  <a:lnTo>
                    <a:pt x="389" y="501"/>
                  </a:lnTo>
                  <a:lnTo>
                    <a:pt x="389" y="502"/>
                  </a:lnTo>
                  <a:lnTo>
                    <a:pt x="389" y="503"/>
                  </a:lnTo>
                  <a:lnTo>
                    <a:pt x="389" y="504"/>
                  </a:lnTo>
                  <a:lnTo>
                    <a:pt x="388" y="505"/>
                  </a:lnTo>
                  <a:lnTo>
                    <a:pt x="387" y="508"/>
                  </a:lnTo>
                  <a:lnTo>
                    <a:pt x="386" y="511"/>
                  </a:lnTo>
                  <a:lnTo>
                    <a:pt x="384" y="517"/>
                  </a:lnTo>
                  <a:lnTo>
                    <a:pt x="383" y="522"/>
                  </a:lnTo>
                  <a:lnTo>
                    <a:pt x="382" y="524"/>
                  </a:lnTo>
                  <a:lnTo>
                    <a:pt x="382" y="526"/>
                  </a:lnTo>
                  <a:lnTo>
                    <a:pt x="382" y="528"/>
                  </a:lnTo>
                  <a:lnTo>
                    <a:pt x="381" y="531"/>
                  </a:lnTo>
                  <a:lnTo>
                    <a:pt x="381" y="533"/>
                  </a:lnTo>
                  <a:lnTo>
                    <a:pt x="381" y="535"/>
                  </a:lnTo>
                  <a:lnTo>
                    <a:pt x="381" y="536"/>
                  </a:lnTo>
                  <a:lnTo>
                    <a:pt x="382" y="538"/>
                  </a:lnTo>
                  <a:lnTo>
                    <a:pt x="382" y="539"/>
                  </a:lnTo>
                  <a:lnTo>
                    <a:pt x="382" y="540"/>
                  </a:lnTo>
                  <a:lnTo>
                    <a:pt x="383" y="541"/>
                  </a:lnTo>
                  <a:lnTo>
                    <a:pt x="385" y="544"/>
                  </a:lnTo>
                  <a:lnTo>
                    <a:pt x="386" y="545"/>
                  </a:lnTo>
                  <a:lnTo>
                    <a:pt x="386" y="546"/>
                  </a:lnTo>
                  <a:lnTo>
                    <a:pt x="387" y="547"/>
                  </a:lnTo>
                  <a:lnTo>
                    <a:pt x="387" y="548"/>
                  </a:lnTo>
                  <a:lnTo>
                    <a:pt x="387" y="550"/>
                  </a:lnTo>
                  <a:lnTo>
                    <a:pt x="387" y="551"/>
                  </a:lnTo>
                  <a:lnTo>
                    <a:pt x="386" y="552"/>
                  </a:lnTo>
                  <a:lnTo>
                    <a:pt x="386" y="553"/>
                  </a:lnTo>
                  <a:lnTo>
                    <a:pt x="385" y="554"/>
                  </a:lnTo>
                  <a:lnTo>
                    <a:pt x="384" y="555"/>
                  </a:lnTo>
                  <a:lnTo>
                    <a:pt x="382" y="556"/>
                  </a:lnTo>
                  <a:lnTo>
                    <a:pt x="381" y="557"/>
                  </a:lnTo>
                  <a:lnTo>
                    <a:pt x="380" y="557"/>
                  </a:lnTo>
                  <a:lnTo>
                    <a:pt x="379" y="557"/>
                  </a:lnTo>
                  <a:lnTo>
                    <a:pt x="377" y="557"/>
                  </a:lnTo>
                  <a:lnTo>
                    <a:pt x="374" y="557"/>
                  </a:lnTo>
                  <a:lnTo>
                    <a:pt x="372" y="556"/>
                  </a:lnTo>
                  <a:lnTo>
                    <a:pt x="365" y="555"/>
                  </a:lnTo>
                  <a:lnTo>
                    <a:pt x="361" y="553"/>
                  </a:lnTo>
                  <a:lnTo>
                    <a:pt x="359" y="553"/>
                  </a:lnTo>
                  <a:lnTo>
                    <a:pt x="357" y="552"/>
                  </a:lnTo>
                  <a:lnTo>
                    <a:pt x="352" y="550"/>
                  </a:lnTo>
                  <a:lnTo>
                    <a:pt x="351" y="550"/>
                  </a:lnTo>
                  <a:lnTo>
                    <a:pt x="348" y="548"/>
                  </a:lnTo>
                  <a:lnTo>
                    <a:pt x="347" y="548"/>
                  </a:lnTo>
                  <a:lnTo>
                    <a:pt x="345" y="547"/>
                  </a:lnTo>
                  <a:lnTo>
                    <a:pt x="343" y="547"/>
                  </a:lnTo>
                  <a:lnTo>
                    <a:pt x="337" y="546"/>
                  </a:lnTo>
                  <a:lnTo>
                    <a:pt x="333" y="545"/>
                  </a:lnTo>
                  <a:lnTo>
                    <a:pt x="331" y="545"/>
                  </a:lnTo>
                  <a:lnTo>
                    <a:pt x="330" y="545"/>
                  </a:lnTo>
                  <a:lnTo>
                    <a:pt x="328" y="545"/>
                  </a:lnTo>
                  <a:lnTo>
                    <a:pt x="327" y="545"/>
                  </a:lnTo>
                  <a:lnTo>
                    <a:pt x="325" y="545"/>
                  </a:lnTo>
                  <a:lnTo>
                    <a:pt x="324" y="545"/>
                  </a:lnTo>
                  <a:lnTo>
                    <a:pt x="323" y="546"/>
                  </a:lnTo>
                  <a:lnTo>
                    <a:pt x="322" y="546"/>
                  </a:lnTo>
                  <a:lnTo>
                    <a:pt x="321" y="546"/>
                  </a:lnTo>
                  <a:lnTo>
                    <a:pt x="321" y="547"/>
                  </a:lnTo>
                  <a:lnTo>
                    <a:pt x="320" y="548"/>
                  </a:lnTo>
                  <a:lnTo>
                    <a:pt x="319" y="548"/>
                  </a:lnTo>
                  <a:lnTo>
                    <a:pt x="318" y="549"/>
                  </a:lnTo>
                  <a:lnTo>
                    <a:pt x="318" y="551"/>
                  </a:lnTo>
                  <a:lnTo>
                    <a:pt x="317" y="552"/>
                  </a:lnTo>
                  <a:lnTo>
                    <a:pt x="317" y="553"/>
                  </a:lnTo>
                  <a:lnTo>
                    <a:pt x="316" y="558"/>
                  </a:lnTo>
                  <a:lnTo>
                    <a:pt x="315" y="565"/>
                  </a:lnTo>
                  <a:lnTo>
                    <a:pt x="314" y="567"/>
                  </a:lnTo>
                  <a:lnTo>
                    <a:pt x="314" y="571"/>
                  </a:lnTo>
                  <a:lnTo>
                    <a:pt x="313" y="573"/>
                  </a:lnTo>
                  <a:lnTo>
                    <a:pt x="313" y="574"/>
                  </a:lnTo>
                  <a:lnTo>
                    <a:pt x="312" y="575"/>
                  </a:lnTo>
                  <a:lnTo>
                    <a:pt x="312" y="576"/>
                  </a:lnTo>
                  <a:lnTo>
                    <a:pt x="311" y="578"/>
                  </a:lnTo>
                  <a:lnTo>
                    <a:pt x="309" y="580"/>
                  </a:lnTo>
                  <a:lnTo>
                    <a:pt x="307" y="582"/>
                  </a:lnTo>
                  <a:lnTo>
                    <a:pt x="305" y="585"/>
                  </a:lnTo>
                  <a:lnTo>
                    <a:pt x="304" y="586"/>
                  </a:lnTo>
                  <a:lnTo>
                    <a:pt x="302" y="588"/>
                  </a:lnTo>
                  <a:lnTo>
                    <a:pt x="301" y="589"/>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54" name="Freeform 266">
              <a:extLst>
                <a:ext uri="{FF2B5EF4-FFF2-40B4-BE49-F238E27FC236}">
                  <a16:creationId xmlns:a16="http://schemas.microsoft.com/office/drawing/2014/main" id="{12A86DBA-5827-4BBD-950C-542914253011}"/>
                </a:ext>
              </a:extLst>
            </p:cNvPr>
            <p:cNvSpPr>
              <a:spLocks/>
            </p:cNvSpPr>
            <p:nvPr/>
          </p:nvSpPr>
          <p:spPr bwMode="auto">
            <a:xfrm>
              <a:off x="6505433" y="5580290"/>
              <a:ext cx="636747" cy="867216"/>
            </a:xfrm>
            <a:custGeom>
              <a:avLst/>
              <a:gdLst>
                <a:gd name="T0" fmla="*/ 510 w 531"/>
                <a:gd name="T1" fmla="*/ 580 h 659"/>
                <a:gd name="T2" fmla="*/ 507 w 531"/>
                <a:gd name="T3" fmla="*/ 614 h 659"/>
                <a:gd name="T4" fmla="*/ 500 w 531"/>
                <a:gd name="T5" fmla="*/ 640 h 659"/>
                <a:gd name="T6" fmla="*/ 489 w 531"/>
                <a:gd name="T7" fmla="*/ 642 h 659"/>
                <a:gd name="T8" fmla="*/ 476 w 531"/>
                <a:gd name="T9" fmla="*/ 630 h 659"/>
                <a:gd name="T10" fmla="*/ 461 w 531"/>
                <a:gd name="T11" fmla="*/ 618 h 659"/>
                <a:gd name="T12" fmla="*/ 441 w 531"/>
                <a:gd name="T13" fmla="*/ 625 h 659"/>
                <a:gd name="T14" fmla="*/ 415 w 531"/>
                <a:gd name="T15" fmla="*/ 618 h 659"/>
                <a:gd name="T16" fmla="*/ 398 w 531"/>
                <a:gd name="T17" fmla="*/ 603 h 659"/>
                <a:gd name="T18" fmla="*/ 391 w 531"/>
                <a:gd name="T19" fmla="*/ 613 h 659"/>
                <a:gd name="T20" fmla="*/ 382 w 531"/>
                <a:gd name="T21" fmla="*/ 634 h 659"/>
                <a:gd name="T22" fmla="*/ 366 w 531"/>
                <a:gd name="T23" fmla="*/ 639 h 659"/>
                <a:gd name="T24" fmla="*/ 356 w 531"/>
                <a:gd name="T25" fmla="*/ 650 h 659"/>
                <a:gd name="T26" fmla="*/ 340 w 531"/>
                <a:gd name="T27" fmla="*/ 659 h 659"/>
                <a:gd name="T28" fmla="*/ 307 w 531"/>
                <a:gd name="T29" fmla="*/ 644 h 659"/>
                <a:gd name="T30" fmla="*/ 266 w 531"/>
                <a:gd name="T31" fmla="*/ 636 h 659"/>
                <a:gd name="T32" fmla="*/ 238 w 531"/>
                <a:gd name="T33" fmla="*/ 634 h 659"/>
                <a:gd name="T34" fmla="*/ 216 w 531"/>
                <a:gd name="T35" fmla="*/ 622 h 659"/>
                <a:gd name="T36" fmla="*/ 206 w 531"/>
                <a:gd name="T37" fmla="*/ 608 h 659"/>
                <a:gd name="T38" fmla="*/ 207 w 531"/>
                <a:gd name="T39" fmla="*/ 598 h 659"/>
                <a:gd name="T40" fmla="*/ 219 w 531"/>
                <a:gd name="T41" fmla="*/ 587 h 659"/>
                <a:gd name="T42" fmla="*/ 205 w 531"/>
                <a:gd name="T43" fmla="*/ 570 h 659"/>
                <a:gd name="T44" fmla="*/ 184 w 531"/>
                <a:gd name="T45" fmla="*/ 556 h 659"/>
                <a:gd name="T46" fmla="*/ 156 w 531"/>
                <a:gd name="T47" fmla="*/ 533 h 659"/>
                <a:gd name="T48" fmla="*/ 125 w 531"/>
                <a:gd name="T49" fmla="*/ 516 h 659"/>
                <a:gd name="T50" fmla="*/ 113 w 531"/>
                <a:gd name="T51" fmla="*/ 501 h 659"/>
                <a:gd name="T52" fmla="*/ 103 w 531"/>
                <a:gd name="T53" fmla="*/ 478 h 659"/>
                <a:gd name="T54" fmla="*/ 88 w 531"/>
                <a:gd name="T55" fmla="*/ 454 h 659"/>
                <a:gd name="T56" fmla="*/ 72 w 531"/>
                <a:gd name="T57" fmla="*/ 444 h 659"/>
                <a:gd name="T58" fmla="*/ 51 w 531"/>
                <a:gd name="T59" fmla="*/ 435 h 659"/>
                <a:gd name="T60" fmla="*/ 34 w 531"/>
                <a:gd name="T61" fmla="*/ 402 h 659"/>
                <a:gd name="T62" fmla="*/ 21 w 531"/>
                <a:gd name="T63" fmla="*/ 393 h 659"/>
                <a:gd name="T64" fmla="*/ 6 w 531"/>
                <a:gd name="T65" fmla="*/ 386 h 659"/>
                <a:gd name="T66" fmla="*/ 0 w 531"/>
                <a:gd name="T67" fmla="*/ 368 h 659"/>
                <a:gd name="T68" fmla="*/ 9 w 531"/>
                <a:gd name="T69" fmla="*/ 340 h 659"/>
                <a:gd name="T70" fmla="*/ 23 w 531"/>
                <a:gd name="T71" fmla="*/ 330 h 659"/>
                <a:gd name="T72" fmla="*/ 25 w 531"/>
                <a:gd name="T73" fmla="*/ 310 h 659"/>
                <a:gd name="T74" fmla="*/ 24 w 531"/>
                <a:gd name="T75" fmla="*/ 283 h 659"/>
                <a:gd name="T76" fmla="*/ 37 w 531"/>
                <a:gd name="T77" fmla="*/ 272 h 659"/>
                <a:gd name="T78" fmla="*/ 55 w 531"/>
                <a:gd name="T79" fmla="*/ 263 h 659"/>
                <a:gd name="T80" fmla="*/ 70 w 531"/>
                <a:gd name="T81" fmla="*/ 245 h 659"/>
                <a:gd name="T82" fmla="*/ 76 w 531"/>
                <a:gd name="T83" fmla="*/ 231 h 659"/>
                <a:gd name="T84" fmla="*/ 69 w 531"/>
                <a:gd name="T85" fmla="*/ 215 h 659"/>
                <a:gd name="T86" fmla="*/ 80 w 531"/>
                <a:gd name="T87" fmla="*/ 204 h 659"/>
                <a:gd name="T88" fmla="*/ 77 w 531"/>
                <a:gd name="T89" fmla="*/ 194 h 659"/>
                <a:gd name="T90" fmla="*/ 75 w 531"/>
                <a:gd name="T91" fmla="*/ 186 h 659"/>
                <a:gd name="T92" fmla="*/ 84 w 531"/>
                <a:gd name="T93" fmla="*/ 178 h 659"/>
                <a:gd name="T94" fmla="*/ 86 w 531"/>
                <a:gd name="T95" fmla="*/ 163 h 659"/>
                <a:gd name="T96" fmla="*/ 104 w 531"/>
                <a:gd name="T97" fmla="*/ 141 h 659"/>
                <a:gd name="T98" fmla="*/ 108 w 531"/>
                <a:gd name="T99" fmla="*/ 123 h 659"/>
                <a:gd name="T100" fmla="*/ 101 w 531"/>
                <a:gd name="T101" fmla="*/ 94 h 659"/>
                <a:gd name="T102" fmla="*/ 105 w 531"/>
                <a:gd name="T103" fmla="*/ 74 h 659"/>
                <a:gd name="T104" fmla="*/ 100 w 531"/>
                <a:gd name="T105" fmla="*/ 50 h 659"/>
                <a:gd name="T106" fmla="*/ 100 w 531"/>
                <a:gd name="T107" fmla="*/ 33 h 659"/>
                <a:gd name="T108" fmla="*/ 109 w 531"/>
                <a:gd name="T109" fmla="*/ 30 h 659"/>
                <a:gd name="T110" fmla="*/ 132 w 531"/>
                <a:gd name="T111" fmla="*/ 29 h 659"/>
                <a:gd name="T112" fmla="*/ 146 w 531"/>
                <a:gd name="T113" fmla="*/ 26 h 659"/>
                <a:gd name="T114" fmla="*/ 159 w 531"/>
                <a:gd name="T115" fmla="*/ 34 h 659"/>
                <a:gd name="T116" fmla="*/ 175 w 531"/>
                <a:gd name="T117" fmla="*/ 35 h 659"/>
                <a:gd name="T118" fmla="*/ 194 w 531"/>
                <a:gd name="T119" fmla="*/ 28 h 659"/>
                <a:gd name="T120" fmla="*/ 206 w 531"/>
                <a:gd name="T121" fmla="*/ 18 h 659"/>
                <a:gd name="T122" fmla="*/ 225 w 531"/>
                <a:gd name="T123" fmla="*/ 2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1" h="659">
                  <a:moveTo>
                    <a:pt x="531" y="558"/>
                  </a:moveTo>
                  <a:lnTo>
                    <a:pt x="529" y="559"/>
                  </a:lnTo>
                  <a:lnTo>
                    <a:pt x="525" y="562"/>
                  </a:lnTo>
                  <a:lnTo>
                    <a:pt x="520" y="566"/>
                  </a:lnTo>
                  <a:lnTo>
                    <a:pt x="518" y="567"/>
                  </a:lnTo>
                  <a:lnTo>
                    <a:pt x="517" y="569"/>
                  </a:lnTo>
                  <a:lnTo>
                    <a:pt x="516" y="570"/>
                  </a:lnTo>
                  <a:lnTo>
                    <a:pt x="515" y="571"/>
                  </a:lnTo>
                  <a:lnTo>
                    <a:pt x="514" y="573"/>
                  </a:lnTo>
                  <a:lnTo>
                    <a:pt x="512" y="575"/>
                  </a:lnTo>
                  <a:lnTo>
                    <a:pt x="511" y="578"/>
                  </a:lnTo>
                  <a:lnTo>
                    <a:pt x="510" y="580"/>
                  </a:lnTo>
                  <a:lnTo>
                    <a:pt x="509" y="583"/>
                  </a:lnTo>
                  <a:lnTo>
                    <a:pt x="508" y="587"/>
                  </a:lnTo>
                  <a:lnTo>
                    <a:pt x="507" y="589"/>
                  </a:lnTo>
                  <a:lnTo>
                    <a:pt x="507" y="591"/>
                  </a:lnTo>
                  <a:lnTo>
                    <a:pt x="507" y="593"/>
                  </a:lnTo>
                  <a:lnTo>
                    <a:pt x="506" y="595"/>
                  </a:lnTo>
                  <a:lnTo>
                    <a:pt x="506" y="596"/>
                  </a:lnTo>
                  <a:lnTo>
                    <a:pt x="506" y="598"/>
                  </a:lnTo>
                  <a:lnTo>
                    <a:pt x="507" y="606"/>
                  </a:lnTo>
                  <a:lnTo>
                    <a:pt x="507" y="609"/>
                  </a:lnTo>
                  <a:lnTo>
                    <a:pt x="507" y="611"/>
                  </a:lnTo>
                  <a:lnTo>
                    <a:pt x="507" y="614"/>
                  </a:lnTo>
                  <a:lnTo>
                    <a:pt x="506" y="621"/>
                  </a:lnTo>
                  <a:lnTo>
                    <a:pt x="506" y="626"/>
                  </a:lnTo>
                  <a:lnTo>
                    <a:pt x="506" y="627"/>
                  </a:lnTo>
                  <a:lnTo>
                    <a:pt x="506" y="629"/>
                  </a:lnTo>
                  <a:lnTo>
                    <a:pt x="505" y="630"/>
                  </a:lnTo>
                  <a:lnTo>
                    <a:pt x="505" y="632"/>
                  </a:lnTo>
                  <a:lnTo>
                    <a:pt x="504" y="633"/>
                  </a:lnTo>
                  <a:lnTo>
                    <a:pt x="504" y="635"/>
                  </a:lnTo>
                  <a:lnTo>
                    <a:pt x="503" y="636"/>
                  </a:lnTo>
                  <a:lnTo>
                    <a:pt x="502" y="637"/>
                  </a:lnTo>
                  <a:lnTo>
                    <a:pt x="501" y="639"/>
                  </a:lnTo>
                  <a:lnTo>
                    <a:pt x="500" y="640"/>
                  </a:lnTo>
                  <a:lnTo>
                    <a:pt x="500" y="640"/>
                  </a:lnTo>
                  <a:lnTo>
                    <a:pt x="499" y="641"/>
                  </a:lnTo>
                  <a:lnTo>
                    <a:pt x="498" y="641"/>
                  </a:lnTo>
                  <a:lnTo>
                    <a:pt x="498" y="641"/>
                  </a:lnTo>
                  <a:lnTo>
                    <a:pt x="497" y="642"/>
                  </a:lnTo>
                  <a:lnTo>
                    <a:pt x="496" y="642"/>
                  </a:lnTo>
                  <a:lnTo>
                    <a:pt x="495" y="642"/>
                  </a:lnTo>
                  <a:lnTo>
                    <a:pt x="494" y="642"/>
                  </a:lnTo>
                  <a:lnTo>
                    <a:pt x="492" y="643"/>
                  </a:lnTo>
                  <a:lnTo>
                    <a:pt x="491" y="643"/>
                  </a:lnTo>
                  <a:lnTo>
                    <a:pt x="490" y="642"/>
                  </a:lnTo>
                  <a:lnTo>
                    <a:pt x="489" y="642"/>
                  </a:lnTo>
                  <a:lnTo>
                    <a:pt x="488" y="642"/>
                  </a:lnTo>
                  <a:lnTo>
                    <a:pt x="487" y="642"/>
                  </a:lnTo>
                  <a:lnTo>
                    <a:pt x="486" y="641"/>
                  </a:lnTo>
                  <a:lnTo>
                    <a:pt x="486" y="641"/>
                  </a:lnTo>
                  <a:lnTo>
                    <a:pt x="485" y="640"/>
                  </a:lnTo>
                  <a:lnTo>
                    <a:pt x="484" y="639"/>
                  </a:lnTo>
                  <a:lnTo>
                    <a:pt x="483" y="639"/>
                  </a:lnTo>
                  <a:lnTo>
                    <a:pt x="482" y="637"/>
                  </a:lnTo>
                  <a:lnTo>
                    <a:pt x="479" y="633"/>
                  </a:lnTo>
                  <a:lnTo>
                    <a:pt x="478" y="632"/>
                  </a:lnTo>
                  <a:lnTo>
                    <a:pt x="477" y="631"/>
                  </a:lnTo>
                  <a:lnTo>
                    <a:pt x="476" y="630"/>
                  </a:lnTo>
                  <a:lnTo>
                    <a:pt x="474" y="629"/>
                  </a:lnTo>
                  <a:lnTo>
                    <a:pt x="473" y="629"/>
                  </a:lnTo>
                  <a:lnTo>
                    <a:pt x="471" y="628"/>
                  </a:lnTo>
                  <a:lnTo>
                    <a:pt x="470" y="627"/>
                  </a:lnTo>
                  <a:lnTo>
                    <a:pt x="469" y="627"/>
                  </a:lnTo>
                  <a:lnTo>
                    <a:pt x="468" y="626"/>
                  </a:lnTo>
                  <a:lnTo>
                    <a:pt x="467" y="625"/>
                  </a:lnTo>
                  <a:lnTo>
                    <a:pt x="466" y="624"/>
                  </a:lnTo>
                  <a:lnTo>
                    <a:pt x="466" y="623"/>
                  </a:lnTo>
                  <a:lnTo>
                    <a:pt x="463" y="620"/>
                  </a:lnTo>
                  <a:lnTo>
                    <a:pt x="462" y="619"/>
                  </a:lnTo>
                  <a:lnTo>
                    <a:pt x="461" y="618"/>
                  </a:lnTo>
                  <a:lnTo>
                    <a:pt x="461" y="617"/>
                  </a:lnTo>
                  <a:lnTo>
                    <a:pt x="460" y="617"/>
                  </a:lnTo>
                  <a:lnTo>
                    <a:pt x="459" y="617"/>
                  </a:lnTo>
                  <a:lnTo>
                    <a:pt x="458" y="616"/>
                  </a:lnTo>
                  <a:lnTo>
                    <a:pt x="457" y="617"/>
                  </a:lnTo>
                  <a:lnTo>
                    <a:pt x="456" y="617"/>
                  </a:lnTo>
                  <a:lnTo>
                    <a:pt x="455" y="617"/>
                  </a:lnTo>
                  <a:lnTo>
                    <a:pt x="454" y="618"/>
                  </a:lnTo>
                  <a:lnTo>
                    <a:pt x="445" y="623"/>
                  </a:lnTo>
                  <a:lnTo>
                    <a:pt x="444" y="624"/>
                  </a:lnTo>
                  <a:lnTo>
                    <a:pt x="442" y="625"/>
                  </a:lnTo>
                  <a:lnTo>
                    <a:pt x="441" y="625"/>
                  </a:lnTo>
                  <a:lnTo>
                    <a:pt x="440" y="626"/>
                  </a:lnTo>
                  <a:lnTo>
                    <a:pt x="439" y="626"/>
                  </a:lnTo>
                  <a:lnTo>
                    <a:pt x="438" y="626"/>
                  </a:lnTo>
                  <a:lnTo>
                    <a:pt x="437" y="626"/>
                  </a:lnTo>
                  <a:lnTo>
                    <a:pt x="436" y="626"/>
                  </a:lnTo>
                  <a:lnTo>
                    <a:pt x="435" y="626"/>
                  </a:lnTo>
                  <a:lnTo>
                    <a:pt x="434" y="625"/>
                  </a:lnTo>
                  <a:lnTo>
                    <a:pt x="430" y="624"/>
                  </a:lnTo>
                  <a:lnTo>
                    <a:pt x="424" y="622"/>
                  </a:lnTo>
                  <a:lnTo>
                    <a:pt x="422" y="621"/>
                  </a:lnTo>
                  <a:lnTo>
                    <a:pt x="417" y="619"/>
                  </a:lnTo>
                  <a:lnTo>
                    <a:pt x="415" y="618"/>
                  </a:lnTo>
                  <a:lnTo>
                    <a:pt x="414" y="617"/>
                  </a:lnTo>
                  <a:lnTo>
                    <a:pt x="413" y="617"/>
                  </a:lnTo>
                  <a:lnTo>
                    <a:pt x="412" y="616"/>
                  </a:lnTo>
                  <a:lnTo>
                    <a:pt x="411" y="615"/>
                  </a:lnTo>
                  <a:lnTo>
                    <a:pt x="409" y="612"/>
                  </a:lnTo>
                  <a:lnTo>
                    <a:pt x="407" y="611"/>
                  </a:lnTo>
                  <a:lnTo>
                    <a:pt x="403" y="607"/>
                  </a:lnTo>
                  <a:lnTo>
                    <a:pt x="401" y="605"/>
                  </a:lnTo>
                  <a:lnTo>
                    <a:pt x="400" y="604"/>
                  </a:lnTo>
                  <a:lnTo>
                    <a:pt x="399" y="603"/>
                  </a:lnTo>
                  <a:lnTo>
                    <a:pt x="398" y="603"/>
                  </a:lnTo>
                  <a:lnTo>
                    <a:pt x="398" y="603"/>
                  </a:lnTo>
                  <a:lnTo>
                    <a:pt x="396" y="603"/>
                  </a:lnTo>
                  <a:lnTo>
                    <a:pt x="396" y="603"/>
                  </a:lnTo>
                  <a:lnTo>
                    <a:pt x="395" y="603"/>
                  </a:lnTo>
                  <a:lnTo>
                    <a:pt x="394" y="604"/>
                  </a:lnTo>
                  <a:lnTo>
                    <a:pt x="393" y="604"/>
                  </a:lnTo>
                  <a:lnTo>
                    <a:pt x="393" y="605"/>
                  </a:lnTo>
                  <a:lnTo>
                    <a:pt x="392" y="605"/>
                  </a:lnTo>
                  <a:lnTo>
                    <a:pt x="392" y="606"/>
                  </a:lnTo>
                  <a:lnTo>
                    <a:pt x="391" y="606"/>
                  </a:lnTo>
                  <a:lnTo>
                    <a:pt x="391" y="607"/>
                  </a:lnTo>
                  <a:lnTo>
                    <a:pt x="391" y="608"/>
                  </a:lnTo>
                  <a:lnTo>
                    <a:pt x="391" y="613"/>
                  </a:lnTo>
                  <a:lnTo>
                    <a:pt x="390" y="615"/>
                  </a:lnTo>
                  <a:lnTo>
                    <a:pt x="390" y="617"/>
                  </a:lnTo>
                  <a:lnTo>
                    <a:pt x="389" y="620"/>
                  </a:lnTo>
                  <a:lnTo>
                    <a:pt x="388" y="624"/>
                  </a:lnTo>
                  <a:lnTo>
                    <a:pt x="388" y="625"/>
                  </a:lnTo>
                  <a:lnTo>
                    <a:pt x="387" y="627"/>
                  </a:lnTo>
                  <a:lnTo>
                    <a:pt x="387" y="628"/>
                  </a:lnTo>
                  <a:lnTo>
                    <a:pt x="386" y="630"/>
                  </a:lnTo>
                  <a:lnTo>
                    <a:pt x="385" y="631"/>
                  </a:lnTo>
                  <a:lnTo>
                    <a:pt x="384" y="632"/>
                  </a:lnTo>
                  <a:lnTo>
                    <a:pt x="383" y="633"/>
                  </a:lnTo>
                  <a:lnTo>
                    <a:pt x="382" y="634"/>
                  </a:lnTo>
                  <a:lnTo>
                    <a:pt x="381" y="635"/>
                  </a:lnTo>
                  <a:lnTo>
                    <a:pt x="381" y="636"/>
                  </a:lnTo>
                  <a:lnTo>
                    <a:pt x="380" y="636"/>
                  </a:lnTo>
                  <a:lnTo>
                    <a:pt x="379" y="636"/>
                  </a:lnTo>
                  <a:lnTo>
                    <a:pt x="378" y="637"/>
                  </a:lnTo>
                  <a:lnTo>
                    <a:pt x="377" y="637"/>
                  </a:lnTo>
                  <a:lnTo>
                    <a:pt x="372" y="637"/>
                  </a:lnTo>
                  <a:lnTo>
                    <a:pt x="370" y="638"/>
                  </a:lnTo>
                  <a:lnTo>
                    <a:pt x="368" y="638"/>
                  </a:lnTo>
                  <a:lnTo>
                    <a:pt x="367" y="638"/>
                  </a:lnTo>
                  <a:lnTo>
                    <a:pt x="367" y="639"/>
                  </a:lnTo>
                  <a:lnTo>
                    <a:pt x="366" y="639"/>
                  </a:lnTo>
                  <a:lnTo>
                    <a:pt x="365" y="640"/>
                  </a:lnTo>
                  <a:lnTo>
                    <a:pt x="365" y="640"/>
                  </a:lnTo>
                  <a:lnTo>
                    <a:pt x="364" y="642"/>
                  </a:lnTo>
                  <a:lnTo>
                    <a:pt x="363" y="644"/>
                  </a:lnTo>
                  <a:lnTo>
                    <a:pt x="362" y="646"/>
                  </a:lnTo>
                  <a:lnTo>
                    <a:pt x="362" y="646"/>
                  </a:lnTo>
                  <a:lnTo>
                    <a:pt x="362" y="647"/>
                  </a:lnTo>
                  <a:lnTo>
                    <a:pt x="361" y="648"/>
                  </a:lnTo>
                  <a:lnTo>
                    <a:pt x="360" y="648"/>
                  </a:lnTo>
                  <a:lnTo>
                    <a:pt x="359" y="649"/>
                  </a:lnTo>
                  <a:lnTo>
                    <a:pt x="358" y="649"/>
                  </a:lnTo>
                  <a:lnTo>
                    <a:pt x="356" y="650"/>
                  </a:lnTo>
                  <a:lnTo>
                    <a:pt x="354" y="651"/>
                  </a:lnTo>
                  <a:lnTo>
                    <a:pt x="353" y="651"/>
                  </a:lnTo>
                  <a:lnTo>
                    <a:pt x="352" y="651"/>
                  </a:lnTo>
                  <a:lnTo>
                    <a:pt x="351" y="652"/>
                  </a:lnTo>
                  <a:lnTo>
                    <a:pt x="350" y="653"/>
                  </a:lnTo>
                  <a:lnTo>
                    <a:pt x="349" y="653"/>
                  </a:lnTo>
                  <a:lnTo>
                    <a:pt x="346" y="656"/>
                  </a:lnTo>
                  <a:lnTo>
                    <a:pt x="345" y="657"/>
                  </a:lnTo>
                  <a:lnTo>
                    <a:pt x="344" y="658"/>
                  </a:lnTo>
                  <a:lnTo>
                    <a:pt x="343" y="659"/>
                  </a:lnTo>
                  <a:lnTo>
                    <a:pt x="342" y="659"/>
                  </a:lnTo>
                  <a:lnTo>
                    <a:pt x="340" y="659"/>
                  </a:lnTo>
                  <a:lnTo>
                    <a:pt x="339" y="659"/>
                  </a:lnTo>
                  <a:lnTo>
                    <a:pt x="339" y="659"/>
                  </a:lnTo>
                  <a:lnTo>
                    <a:pt x="338" y="659"/>
                  </a:lnTo>
                  <a:lnTo>
                    <a:pt x="337" y="658"/>
                  </a:lnTo>
                  <a:lnTo>
                    <a:pt x="333" y="657"/>
                  </a:lnTo>
                  <a:lnTo>
                    <a:pt x="328" y="654"/>
                  </a:lnTo>
                  <a:lnTo>
                    <a:pt x="324" y="652"/>
                  </a:lnTo>
                  <a:lnTo>
                    <a:pt x="313" y="647"/>
                  </a:lnTo>
                  <a:lnTo>
                    <a:pt x="311" y="646"/>
                  </a:lnTo>
                  <a:lnTo>
                    <a:pt x="309" y="645"/>
                  </a:lnTo>
                  <a:lnTo>
                    <a:pt x="308" y="645"/>
                  </a:lnTo>
                  <a:lnTo>
                    <a:pt x="307" y="644"/>
                  </a:lnTo>
                  <a:lnTo>
                    <a:pt x="302" y="644"/>
                  </a:lnTo>
                  <a:lnTo>
                    <a:pt x="299" y="643"/>
                  </a:lnTo>
                  <a:lnTo>
                    <a:pt x="297" y="643"/>
                  </a:lnTo>
                  <a:lnTo>
                    <a:pt x="291" y="640"/>
                  </a:lnTo>
                  <a:lnTo>
                    <a:pt x="284" y="638"/>
                  </a:lnTo>
                  <a:lnTo>
                    <a:pt x="280" y="637"/>
                  </a:lnTo>
                  <a:lnTo>
                    <a:pt x="279" y="637"/>
                  </a:lnTo>
                  <a:lnTo>
                    <a:pt x="277" y="636"/>
                  </a:lnTo>
                  <a:lnTo>
                    <a:pt x="274" y="636"/>
                  </a:lnTo>
                  <a:lnTo>
                    <a:pt x="269" y="636"/>
                  </a:lnTo>
                  <a:lnTo>
                    <a:pt x="268" y="636"/>
                  </a:lnTo>
                  <a:lnTo>
                    <a:pt x="266" y="636"/>
                  </a:lnTo>
                  <a:lnTo>
                    <a:pt x="260" y="635"/>
                  </a:lnTo>
                  <a:lnTo>
                    <a:pt x="258" y="634"/>
                  </a:lnTo>
                  <a:lnTo>
                    <a:pt x="254" y="634"/>
                  </a:lnTo>
                  <a:lnTo>
                    <a:pt x="253" y="634"/>
                  </a:lnTo>
                  <a:lnTo>
                    <a:pt x="251" y="634"/>
                  </a:lnTo>
                  <a:lnTo>
                    <a:pt x="246" y="635"/>
                  </a:lnTo>
                  <a:lnTo>
                    <a:pt x="244" y="635"/>
                  </a:lnTo>
                  <a:lnTo>
                    <a:pt x="242" y="635"/>
                  </a:lnTo>
                  <a:lnTo>
                    <a:pt x="241" y="635"/>
                  </a:lnTo>
                  <a:lnTo>
                    <a:pt x="240" y="635"/>
                  </a:lnTo>
                  <a:lnTo>
                    <a:pt x="239" y="635"/>
                  </a:lnTo>
                  <a:lnTo>
                    <a:pt x="238" y="634"/>
                  </a:lnTo>
                  <a:lnTo>
                    <a:pt x="235" y="633"/>
                  </a:lnTo>
                  <a:lnTo>
                    <a:pt x="234" y="632"/>
                  </a:lnTo>
                  <a:lnTo>
                    <a:pt x="231" y="632"/>
                  </a:lnTo>
                  <a:lnTo>
                    <a:pt x="227" y="631"/>
                  </a:lnTo>
                  <a:lnTo>
                    <a:pt x="226" y="630"/>
                  </a:lnTo>
                  <a:lnTo>
                    <a:pt x="225" y="630"/>
                  </a:lnTo>
                  <a:lnTo>
                    <a:pt x="224" y="630"/>
                  </a:lnTo>
                  <a:lnTo>
                    <a:pt x="222" y="628"/>
                  </a:lnTo>
                  <a:lnTo>
                    <a:pt x="219" y="625"/>
                  </a:lnTo>
                  <a:lnTo>
                    <a:pt x="218" y="624"/>
                  </a:lnTo>
                  <a:lnTo>
                    <a:pt x="217" y="624"/>
                  </a:lnTo>
                  <a:lnTo>
                    <a:pt x="216" y="622"/>
                  </a:lnTo>
                  <a:lnTo>
                    <a:pt x="215" y="621"/>
                  </a:lnTo>
                  <a:lnTo>
                    <a:pt x="215" y="620"/>
                  </a:lnTo>
                  <a:lnTo>
                    <a:pt x="214" y="619"/>
                  </a:lnTo>
                  <a:lnTo>
                    <a:pt x="213" y="616"/>
                  </a:lnTo>
                  <a:lnTo>
                    <a:pt x="212" y="615"/>
                  </a:lnTo>
                  <a:lnTo>
                    <a:pt x="212" y="614"/>
                  </a:lnTo>
                  <a:lnTo>
                    <a:pt x="211" y="614"/>
                  </a:lnTo>
                  <a:lnTo>
                    <a:pt x="211" y="613"/>
                  </a:lnTo>
                  <a:lnTo>
                    <a:pt x="209" y="611"/>
                  </a:lnTo>
                  <a:lnTo>
                    <a:pt x="208" y="610"/>
                  </a:lnTo>
                  <a:lnTo>
                    <a:pt x="207" y="609"/>
                  </a:lnTo>
                  <a:lnTo>
                    <a:pt x="206" y="608"/>
                  </a:lnTo>
                  <a:lnTo>
                    <a:pt x="205" y="607"/>
                  </a:lnTo>
                  <a:lnTo>
                    <a:pt x="205" y="606"/>
                  </a:lnTo>
                  <a:lnTo>
                    <a:pt x="204" y="605"/>
                  </a:lnTo>
                  <a:lnTo>
                    <a:pt x="204" y="604"/>
                  </a:lnTo>
                  <a:lnTo>
                    <a:pt x="204" y="603"/>
                  </a:lnTo>
                  <a:lnTo>
                    <a:pt x="204" y="603"/>
                  </a:lnTo>
                  <a:lnTo>
                    <a:pt x="205" y="602"/>
                  </a:lnTo>
                  <a:lnTo>
                    <a:pt x="205" y="601"/>
                  </a:lnTo>
                  <a:lnTo>
                    <a:pt x="205" y="600"/>
                  </a:lnTo>
                  <a:lnTo>
                    <a:pt x="206" y="599"/>
                  </a:lnTo>
                  <a:lnTo>
                    <a:pt x="207" y="599"/>
                  </a:lnTo>
                  <a:lnTo>
                    <a:pt x="207" y="598"/>
                  </a:lnTo>
                  <a:lnTo>
                    <a:pt x="209" y="597"/>
                  </a:lnTo>
                  <a:lnTo>
                    <a:pt x="210" y="596"/>
                  </a:lnTo>
                  <a:lnTo>
                    <a:pt x="211" y="595"/>
                  </a:lnTo>
                  <a:lnTo>
                    <a:pt x="215" y="594"/>
                  </a:lnTo>
                  <a:lnTo>
                    <a:pt x="216" y="593"/>
                  </a:lnTo>
                  <a:lnTo>
                    <a:pt x="216" y="593"/>
                  </a:lnTo>
                  <a:lnTo>
                    <a:pt x="217" y="592"/>
                  </a:lnTo>
                  <a:lnTo>
                    <a:pt x="217" y="591"/>
                  </a:lnTo>
                  <a:lnTo>
                    <a:pt x="218" y="591"/>
                  </a:lnTo>
                  <a:lnTo>
                    <a:pt x="218" y="590"/>
                  </a:lnTo>
                  <a:lnTo>
                    <a:pt x="219" y="589"/>
                  </a:lnTo>
                  <a:lnTo>
                    <a:pt x="219" y="587"/>
                  </a:lnTo>
                  <a:lnTo>
                    <a:pt x="219" y="586"/>
                  </a:lnTo>
                  <a:lnTo>
                    <a:pt x="219" y="585"/>
                  </a:lnTo>
                  <a:lnTo>
                    <a:pt x="218" y="584"/>
                  </a:lnTo>
                  <a:lnTo>
                    <a:pt x="218" y="583"/>
                  </a:lnTo>
                  <a:lnTo>
                    <a:pt x="217" y="583"/>
                  </a:lnTo>
                  <a:lnTo>
                    <a:pt x="217" y="582"/>
                  </a:lnTo>
                  <a:lnTo>
                    <a:pt x="216" y="581"/>
                  </a:lnTo>
                  <a:lnTo>
                    <a:pt x="212" y="578"/>
                  </a:lnTo>
                  <a:lnTo>
                    <a:pt x="210" y="577"/>
                  </a:lnTo>
                  <a:lnTo>
                    <a:pt x="209" y="576"/>
                  </a:lnTo>
                  <a:lnTo>
                    <a:pt x="208" y="574"/>
                  </a:lnTo>
                  <a:lnTo>
                    <a:pt x="205" y="570"/>
                  </a:lnTo>
                  <a:lnTo>
                    <a:pt x="203" y="568"/>
                  </a:lnTo>
                  <a:lnTo>
                    <a:pt x="201" y="566"/>
                  </a:lnTo>
                  <a:lnTo>
                    <a:pt x="200" y="564"/>
                  </a:lnTo>
                  <a:lnTo>
                    <a:pt x="198" y="563"/>
                  </a:lnTo>
                  <a:lnTo>
                    <a:pt x="197" y="562"/>
                  </a:lnTo>
                  <a:lnTo>
                    <a:pt x="196" y="561"/>
                  </a:lnTo>
                  <a:lnTo>
                    <a:pt x="195" y="560"/>
                  </a:lnTo>
                  <a:lnTo>
                    <a:pt x="194" y="560"/>
                  </a:lnTo>
                  <a:lnTo>
                    <a:pt x="193" y="559"/>
                  </a:lnTo>
                  <a:lnTo>
                    <a:pt x="190" y="558"/>
                  </a:lnTo>
                  <a:lnTo>
                    <a:pt x="186" y="557"/>
                  </a:lnTo>
                  <a:lnTo>
                    <a:pt x="184" y="556"/>
                  </a:lnTo>
                  <a:lnTo>
                    <a:pt x="182" y="555"/>
                  </a:lnTo>
                  <a:lnTo>
                    <a:pt x="180" y="554"/>
                  </a:lnTo>
                  <a:lnTo>
                    <a:pt x="178" y="553"/>
                  </a:lnTo>
                  <a:lnTo>
                    <a:pt x="177" y="553"/>
                  </a:lnTo>
                  <a:lnTo>
                    <a:pt x="172" y="549"/>
                  </a:lnTo>
                  <a:lnTo>
                    <a:pt x="171" y="548"/>
                  </a:lnTo>
                  <a:lnTo>
                    <a:pt x="170" y="547"/>
                  </a:lnTo>
                  <a:lnTo>
                    <a:pt x="168" y="546"/>
                  </a:lnTo>
                  <a:lnTo>
                    <a:pt x="167" y="544"/>
                  </a:lnTo>
                  <a:lnTo>
                    <a:pt x="165" y="542"/>
                  </a:lnTo>
                  <a:lnTo>
                    <a:pt x="159" y="535"/>
                  </a:lnTo>
                  <a:lnTo>
                    <a:pt x="156" y="533"/>
                  </a:lnTo>
                  <a:lnTo>
                    <a:pt x="154" y="531"/>
                  </a:lnTo>
                  <a:lnTo>
                    <a:pt x="152" y="529"/>
                  </a:lnTo>
                  <a:lnTo>
                    <a:pt x="150" y="528"/>
                  </a:lnTo>
                  <a:lnTo>
                    <a:pt x="148" y="526"/>
                  </a:lnTo>
                  <a:lnTo>
                    <a:pt x="146" y="524"/>
                  </a:lnTo>
                  <a:lnTo>
                    <a:pt x="144" y="523"/>
                  </a:lnTo>
                  <a:lnTo>
                    <a:pt x="142" y="522"/>
                  </a:lnTo>
                  <a:lnTo>
                    <a:pt x="140" y="521"/>
                  </a:lnTo>
                  <a:lnTo>
                    <a:pt x="138" y="520"/>
                  </a:lnTo>
                  <a:lnTo>
                    <a:pt x="136" y="519"/>
                  </a:lnTo>
                  <a:lnTo>
                    <a:pt x="134" y="518"/>
                  </a:lnTo>
                  <a:lnTo>
                    <a:pt x="125" y="516"/>
                  </a:lnTo>
                  <a:lnTo>
                    <a:pt x="123" y="515"/>
                  </a:lnTo>
                  <a:lnTo>
                    <a:pt x="121" y="514"/>
                  </a:lnTo>
                  <a:lnTo>
                    <a:pt x="120" y="514"/>
                  </a:lnTo>
                  <a:lnTo>
                    <a:pt x="118" y="513"/>
                  </a:lnTo>
                  <a:lnTo>
                    <a:pt x="117" y="512"/>
                  </a:lnTo>
                  <a:lnTo>
                    <a:pt x="117" y="512"/>
                  </a:lnTo>
                  <a:lnTo>
                    <a:pt x="116" y="511"/>
                  </a:lnTo>
                  <a:lnTo>
                    <a:pt x="115" y="510"/>
                  </a:lnTo>
                  <a:lnTo>
                    <a:pt x="115" y="508"/>
                  </a:lnTo>
                  <a:lnTo>
                    <a:pt x="114" y="506"/>
                  </a:lnTo>
                  <a:lnTo>
                    <a:pt x="114" y="505"/>
                  </a:lnTo>
                  <a:lnTo>
                    <a:pt x="113" y="501"/>
                  </a:lnTo>
                  <a:lnTo>
                    <a:pt x="113" y="499"/>
                  </a:lnTo>
                  <a:lnTo>
                    <a:pt x="113" y="498"/>
                  </a:lnTo>
                  <a:lnTo>
                    <a:pt x="112" y="496"/>
                  </a:lnTo>
                  <a:lnTo>
                    <a:pt x="111" y="493"/>
                  </a:lnTo>
                  <a:lnTo>
                    <a:pt x="108" y="487"/>
                  </a:lnTo>
                  <a:lnTo>
                    <a:pt x="107" y="485"/>
                  </a:lnTo>
                  <a:lnTo>
                    <a:pt x="107" y="483"/>
                  </a:lnTo>
                  <a:lnTo>
                    <a:pt x="105" y="481"/>
                  </a:lnTo>
                  <a:lnTo>
                    <a:pt x="105" y="480"/>
                  </a:lnTo>
                  <a:lnTo>
                    <a:pt x="104" y="480"/>
                  </a:lnTo>
                  <a:lnTo>
                    <a:pt x="103" y="479"/>
                  </a:lnTo>
                  <a:lnTo>
                    <a:pt x="103" y="478"/>
                  </a:lnTo>
                  <a:lnTo>
                    <a:pt x="99" y="476"/>
                  </a:lnTo>
                  <a:lnTo>
                    <a:pt x="98" y="475"/>
                  </a:lnTo>
                  <a:lnTo>
                    <a:pt x="97" y="474"/>
                  </a:lnTo>
                  <a:lnTo>
                    <a:pt x="97" y="473"/>
                  </a:lnTo>
                  <a:lnTo>
                    <a:pt x="96" y="473"/>
                  </a:lnTo>
                  <a:lnTo>
                    <a:pt x="95" y="472"/>
                  </a:lnTo>
                  <a:lnTo>
                    <a:pt x="95" y="470"/>
                  </a:lnTo>
                  <a:lnTo>
                    <a:pt x="94" y="469"/>
                  </a:lnTo>
                  <a:lnTo>
                    <a:pt x="93" y="467"/>
                  </a:lnTo>
                  <a:lnTo>
                    <a:pt x="92" y="465"/>
                  </a:lnTo>
                  <a:lnTo>
                    <a:pt x="90" y="459"/>
                  </a:lnTo>
                  <a:lnTo>
                    <a:pt x="88" y="454"/>
                  </a:lnTo>
                  <a:lnTo>
                    <a:pt x="87" y="451"/>
                  </a:lnTo>
                  <a:lnTo>
                    <a:pt x="86" y="449"/>
                  </a:lnTo>
                  <a:lnTo>
                    <a:pt x="85" y="448"/>
                  </a:lnTo>
                  <a:lnTo>
                    <a:pt x="84" y="446"/>
                  </a:lnTo>
                  <a:lnTo>
                    <a:pt x="83" y="445"/>
                  </a:lnTo>
                  <a:lnTo>
                    <a:pt x="82" y="444"/>
                  </a:lnTo>
                  <a:lnTo>
                    <a:pt x="82" y="444"/>
                  </a:lnTo>
                  <a:lnTo>
                    <a:pt x="81" y="444"/>
                  </a:lnTo>
                  <a:lnTo>
                    <a:pt x="80" y="443"/>
                  </a:lnTo>
                  <a:lnTo>
                    <a:pt x="79" y="443"/>
                  </a:lnTo>
                  <a:lnTo>
                    <a:pt x="75" y="444"/>
                  </a:lnTo>
                  <a:lnTo>
                    <a:pt x="72" y="444"/>
                  </a:lnTo>
                  <a:lnTo>
                    <a:pt x="70" y="444"/>
                  </a:lnTo>
                  <a:lnTo>
                    <a:pt x="66" y="444"/>
                  </a:lnTo>
                  <a:lnTo>
                    <a:pt x="65" y="444"/>
                  </a:lnTo>
                  <a:lnTo>
                    <a:pt x="63" y="444"/>
                  </a:lnTo>
                  <a:lnTo>
                    <a:pt x="61" y="443"/>
                  </a:lnTo>
                  <a:lnTo>
                    <a:pt x="60" y="443"/>
                  </a:lnTo>
                  <a:lnTo>
                    <a:pt x="58" y="442"/>
                  </a:lnTo>
                  <a:lnTo>
                    <a:pt x="58" y="442"/>
                  </a:lnTo>
                  <a:lnTo>
                    <a:pt x="57" y="441"/>
                  </a:lnTo>
                  <a:lnTo>
                    <a:pt x="56" y="440"/>
                  </a:lnTo>
                  <a:lnTo>
                    <a:pt x="55" y="439"/>
                  </a:lnTo>
                  <a:lnTo>
                    <a:pt x="51" y="435"/>
                  </a:lnTo>
                  <a:lnTo>
                    <a:pt x="50" y="434"/>
                  </a:lnTo>
                  <a:lnTo>
                    <a:pt x="49" y="432"/>
                  </a:lnTo>
                  <a:lnTo>
                    <a:pt x="47" y="430"/>
                  </a:lnTo>
                  <a:lnTo>
                    <a:pt x="46" y="427"/>
                  </a:lnTo>
                  <a:lnTo>
                    <a:pt x="43" y="422"/>
                  </a:lnTo>
                  <a:lnTo>
                    <a:pt x="42" y="419"/>
                  </a:lnTo>
                  <a:lnTo>
                    <a:pt x="40" y="413"/>
                  </a:lnTo>
                  <a:lnTo>
                    <a:pt x="37" y="408"/>
                  </a:lnTo>
                  <a:lnTo>
                    <a:pt x="36" y="404"/>
                  </a:lnTo>
                  <a:lnTo>
                    <a:pt x="35" y="403"/>
                  </a:lnTo>
                  <a:lnTo>
                    <a:pt x="35" y="402"/>
                  </a:lnTo>
                  <a:lnTo>
                    <a:pt x="34" y="402"/>
                  </a:lnTo>
                  <a:lnTo>
                    <a:pt x="34" y="402"/>
                  </a:lnTo>
                  <a:lnTo>
                    <a:pt x="34" y="401"/>
                  </a:lnTo>
                  <a:lnTo>
                    <a:pt x="33" y="401"/>
                  </a:lnTo>
                  <a:lnTo>
                    <a:pt x="32" y="401"/>
                  </a:lnTo>
                  <a:lnTo>
                    <a:pt x="29" y="401"/>
                  </a:lnTo>
                  <a:lnTo>
                    <a:pt x="28" y="401"/>
                  </a:lnTo>
                  <a:lnTo>
                    <a:pt x="27" y="401"/>
                  </a:lnTo>
                  <a:lnTo>
                    <a:pt x="26" y="400"/>
                  </a:lnTo>
                  <a:lnTo>
                    <a:pt x="25" y="399"/>
                  </a:lnTo>
                  <a:lnTo>
                    <a:pt x="24" y="398"/>
                  </a:lnTo>
                  <a:lnTo>
                    <a:pt x="23" y="396"/>
                  </a:lnTo>
                  <a:lnTo>
                    <a:pt x="21" y="393"/>
                  </a:lnTo>
                  <a:lnTo>
                    <a:pt x="20" y="392"/>
                  </a:lnTo>
                  <a:lnTo>
                    <a:pt x="19" y="391"/>
                  </a:lnTo>
                  <a:lnTo>
                    <a:pt x="18" y="390"/>
                  </a:lnTo>
                  <a:lnTo>
                    <a:pt x="17" y="389"/>
                  </a:lnTo>
                  <a:lnTo>
                    <a:pt x="16" y="388"/>
                  </a:lnTo>
                  <a:lnTo>
                    <a:pt x="15" y="388"/>
                  </a:lnTo>
                  <a:lnTo>
                    <a:pt x="14" y="387"/>
                  </a:lnTo>
                  <a:lnTo>
                    <a:pt x="13" y="387"/>
                  </a:lnTo>
                  <a:lnTo>
                    <a:pt x="12" y="387"/>
                  </a:lnTo>
                  <a:lnTo>
                    <a:pt x="10" y="386"/>
                  </a:lnTo>
                  <a:lnTo>
                    <a:pt x="8" y="386"/>
                  </a:lnTo>
                  <a:lnTo>
                    <a:pt x="6" y="386"/>
                  </a:lnTo>
                  <a:lnTo>
                    <a:pt x="5" y="386"/>
                  </a:lnTo>
                  <a:lnTo>
                    <a:pt x="4" y="386"/>
                  </a:lnTo>
                  <a:lnTo>
                    <a:pt x="4" y="386"/>
                  </a:lnTo>
                  <a:lnTo>
                    <a:pt x="4" y="384"/>
                  </a:lnTo>
                  <a:lnTo>
                    <a:pt x="2" y="379"/>
                  </a:lnTo>
                  <a:lnTo>
                    <a:pt x="1" y="378"/>
                  </a:lnTo>
                  <a:lnTo>
                    <a:pt x="1" y="376"/>
                  </a:lnTo>
                  <a:lnTo>
                    <a:pt x="1" y="375"/>
                  </a:lnTo>
                  <a:lnTo>
                    <a:pt x="1" y="374"/>
                  </a:lnTo>
                  <a:lnTo>
                    <a:pt x="0" y="372"/>
                  </a:lnTo>
                  <a:lnTo>
                    <a:pt x="0" y="370"/>
                  </a:lnTo>
                  <a:lnTo>
                    <a:pt x="0" y="368"/>
                  </a:lnTo>
                  <a:lnTo>
                    <a:pt x="0" y="366"/>
                  </a:lnTo>
                  <a:lnTo>
                    <a:pt x="1" y="364"/>
                  </a:lnTo>
                  <a:lnTo>
                    <a:pt x="1" y="362"/>
                  </a:lnTo>
                  <a:lnTo>
                    <a:pt x="2" y="358"/>
                  </a:lnTo>
                  <a:lnTo>
                    <a:pt x="2" y="356"/>
                  </a:lnTo>
                  <a:lnTo>
                    <a:pt x="3" y="353"/>
                  </a:lnTo>
                  <a:lnTo>
                    <a:pt x="3" y="352"/>
                  </a:lnTo>
                  <a:lnTo>
                    <a:pt x="4" y="350"/>
                  </a:lnTo>
                  <a:lnTo>
                    <a:pt x="5" y="348"/>
                  </a:lnTo>
                  <a:lnTo>
                    <a:pt x="6" y="345"/>
                  </a:lnTo>
                  <a:lnTo>
                    <a:pt x="8" y="342"/>
                  </a:lnTo>
                  <a:lnTo>
                    <a:pt x="9" y="340"/>
                  </a:lnTo>
                  <a:lnTo>
                    <a:pt x="10" y="339"/>
                  </a:lnTo>
                  <a:lnTo>
                    <a:pt x="11" y="338"/>
                  </a:lnTo>
                  <a:lnTo>
                    <a:pt x="12" y="337"/>
                  </a:lnTo>
                  <a:lnTo>
                    <a:pt x="13" y="336"/>
                  </a:lnTo>
                  <a:lnTo>
                    <a:pt x="14" y="336"/>
                  </a:lnTo>
                  <a:lnTo>
                    <a:pt x="15" y="335"/>
                  </a:lnTo>
                  <a:lnTo>
                    <a:pt x="16" y="335"/>
                  </a:lnTo>
                  <a:lnTo>
                    <a:pt x="19" y="333"/>
                  </a:lnTo>
                  <a:lnTo>
                    <a:pt x="20" y="333"/>
                  </a:lnTo>
                  <a:lnTo>
                    <a:pt x="21" y="332"/>
                  </a:lnTo>
                  <a:lnTo>
                    <a:pt x="23" y="331"/>
                  </a:lnTo>
                  <a:lnTo>
                    <a:pt x="23" y="330"/>
                  </a:lnTo>
                  <a:lnTo>
                    <a:pt x="24" y="329"/>
                  </a:lnTo>
                  <a:lnTo>
                    <a:pt x="25" y="328"/>
                  </a:lnTo>
                  <a:lnTo>
                    <a:pt x="25" y="328"/>
                  </a:lnTo>
                  <a:lnTo>
                    <a:pt x="26" y="327"/>
                  </a:lnTo>
                  <a:lnTo>
                    <a:pt x="26" y="326"/>
                  </a:lnTo>
                  <a:lnTo>
                    <a:pt x="26" y="325"/>
                  </a:lnTo>
                  <a:lnTo>
                    <a:pt x="27" y="324"/>
                  </a:lnTo>
                  <a:lnTo>
                    <a:pt x="27" y="322"/>
                  </a:lnTo>
                  <a:lnTo>
                    <a:pt x="27" y="320"/>
                  </a:lnTo>
                  <a:lnTo>
                    <a:pt x="27" y="318"/>
                  </a:lnTo>
                  <a:lnTo>
                    <a:pt x="27" y="316"/>
                  </a:lnTo>
                  <a:lnTo>
                    <a:pt x="25" y="310"/>
                  </a:lnTo>
                  <a:lnTo>
                    <a:pt x="25" y="309"/>
                  </a:lnTo>
                  <a:lnTo>
                    <a:pt x="24" y="307"/>
                  </a:lnTo>
                  <a:lnTo>
                    <a:pt x="23" y="303"/>
                  </a:lnTo>
                  <a:lnTo>
                    <a:pt x="22" y="302"/>
                  </a:lnTo>
                  <a:lnTo>
                    <a:pt x="22" y="300"/>
                  </a:lnTo>
                  <a:lnTo>
                    <a:pt x="22" y="299"/>
                  </a:lnTo>
                  <a:lnTo>
                    <a:pt x="22" y="298"/>
                  </a:lnTo>
                  <a:lnTo>
                    <a:pt x="22" y="296"/>
                  </a:lnTo>
                  <a:lnTo>
                    <a:pt x="23" y="293"/>
                  </a:lnTo>
                  <a:lnTo>
                    <a:pt x="23" y="291"/>
                  </a:lnTo>
                  <a:lnTo>
                    <a:pt x="24" y="289"/>
                  </a:lnTo>
                  <a:lnTo>
                    <a:pt x="24" y="283"/>
                  </a:lnTo>
                  <a:lnTo>
                    <a:pt x="24" y="281"/>
                  </a:lnTo>
                  <a:lnTo>
                    <a:pt x="25" y="278"/>
                  </a:lnTo>
                  <a:lnTo>
                    <a:pt x="26" y="273"/>
                  </a:lnTo>
                  <a:lnTo>
                    <a:pt x="26" y="272"/>
                  </a:lnTo>
                  <a:lnTo>
                    <a:pt x="26" y="271"/>
                  </a:lnTo>
                  <a:lnTo>
                    <a:pt x="27" y="271"/>
                  </a:lnTo>
                  <a:lnTo>
                    <a:pt x="27" y="271"/>
                  </a:lnTo>
                  <a:lnTo>
                    <a:pt x="28" y="271"/>
                  </a:lnTo>
                  <a:lnTo>
                    <a:pt x="29" y="271"/>
                  </a:lnTo>
                  <a:lnTo>
                    <a:pt x="30" y="271"/>
                  </a:lnTo>
                  <a:lnTo>
                    <a:pt x="35" y="272"/>
                  </a:lnTo>
                  <a:lnTo>
                    <a:pt x="37" y="272"/>
                  </a:lnTo>
                  <a:lnTo>
                    <a:pt x="38" y="272"/>
                  </a:lnTo>
                  <a:lnTo>
                    <a:pt x="39" y="272"/>
                  </a:lnTo>
                  <a:lnTo>
                    <a:pt x="40" y="272"/>
                  </a:lnTo>
                  <a:lnTo>
                    <a:pt x="41" y="272"/>
                  </a:lnTo>
                  <a:lnTo>
                    <a:pt x="42" y="271"/>
                  </a:lnTo>
                  <a:lnTo>
                    <a:pt x="44" y="271"/>
                  </a:lnTo>
                  <a:lnTo>
                    <a:pt x="45" y="270"/>
                  </a:lnTo>
                  <a:lnTo>
                    <a:pt x="46" y="270"/>
                  </a:lnTo>
                  <a:lnTo>
                    <a:pt x="48" y="269"/>
                  </a:lnTo>
                  <a:lnTo>
                    <a:pt x="50" y="267"/>
                  </a:lnTo>
                  <a:lnTo>
                    <a:pt x="54" y="264"/>
                  </a:lnTo>
                  <a:lnTo>
                    <a:pt x="55" y="263"/>
                  </a:lnTo>
                  <a:lnTo>
                    <a:pt x="57" y="262"/>
                  </a:lnTo>
                  <a:lnTo>
                    <a:pt x="59" y="261"/>
                  </a:lnTo>
                  <a:lnTo>
                    <a:pt x="63" y="259"/>
                  </a:lnTo>
                  <a:lnTo>
                    <a:pt x="64" y="259"/>
                  </a:lnTo>
                  <a:lnTo>
                    <a:pt x="65" y="259"/>
                  </a:lnTo>
                  <a:lnTo>
                    <a:pt x="65" y="258"/>
                  </a:lnTo>
                  <a:lnTo>
                    <a:pt x="66" y="257"/>
                  </a:lnTo>
                  <a:lnTo>
                    <a:pt x="66" y="257"/>
                  </a:lnTo>
                  <a:lnTo>
                    <a:pt x="67" y="253"/>
                  </a:lnTo>
                  <a:lnTo>
                    <a:pt x="69" y="248"/>
                  </a:lnTo>
                  <a:lnTo>
                    <a:pt x="69" y="246"/>
                  </a:lnTo>
                  <a:lnTo>
                    <a:pt x="70" y="245"/>
                  </a:lnTo>
                  <a:lnTo>
                    <a:pt x="71" y="244"/>
                  </a:lnTo>
                  <a:lnTo>
                    <a:pt x="72" y="242"/>
                  </a:lnTo>
                  <a:lnTo>
                    <a:pt x="73" y="241"/>
                  </a:lnTo>
                  <a:lnTo>
                    <a:pt x="75" y="239"/>
                  </a:lnTo>
                  <a:lnTo>
                    <a:pt x="75" y="238"/>
                  </a:lnTo>
                  <a:lnTo>
                    <a:pt x="76" y="238"/>
                  </a:lnTo>
                  <a:lnTo>
                    <a:pt x="76" y="237"/>
                  </a:lnTo>
                  <a:lnTo>
                    <a:pt x="76" y="236"/>
                  </a:lnTo>
                  <a:lnTo>
                    <a:pt x="76" y="235"/>
                  </a:lnTo>
                  <a:lnTo>
                    <a:pt x="76" y="234"/>
                  </a:lnTo>
                  <a:lnTo>
                    <a:pt x="76" y="233"/>
                  </a:lnTo>
                  <a:lnTo>
                    <a:pt x="76" y="231"/>
                  </a:lnTo>
                  <a:lnTo>
                    <a:pt x="75" y="230"/>
                  </a:lnTo>
                  <a:lnTo>
                    <a:pt x="75" y="229"/>
                  </a:lnTo>
                  <a:lnTo>
                    <a:pt x="74" y="228"/>
                  </a:lnTo>
                  <a:lnTo>
                    <a:pt x="72" y="225"/>
                  </a:lnTo>
                  <a:lnTo>
                    <a:pt x="71" y="224"/>
                  </a:lnTo>
                  <a:lnTo>
                    <a:pt x="70" y="222"/>
                  </a:lnTo>
                  <a:lnTo>
                    <a:pt x="69" y="220"/>
                  </a:lnTo>
                  <a:lnTo>
                    <a:pt x="69" y="219"/>
                  </a:lnTo>
                  <a:lnTo>
                    <a:pt x="69" y="218"/>
                  </a:lnTo>
                  <a:lnTo>
                    <a:pt x="69" y="217"/>
                  </a:lnTo>
                  <a:lnTo>
                    <a:pt x="69" y="216"/>
                  </a:lnTo>
                  <a:lnTo>
                    <a:pt x="69" y="215"/>
                  </a:lnTo>
                  <a:lnTo>
                    <a:pt x="70" y="214"/>
                  </a:lnTo>
                  <a:lnTo>
                    <a:pt x="70" y="213"/>
                  </a:lnTo>
                  <a:lnTo>
                    <a:pt x="71" y="212"/>
                  </a:lnTo>
                  <a:lnTo>
                    <a:pt x="72" y="211"/>
                  </a:lnTo>
                  <a:lnTo>
                    <a:pt x="74" y="210"/>
                  </a:lnTo>
                  <a:lnTo>
                    <a:pt x="75" y="207"/>
                  </a:lnTo>
                  <a:lnTo>
                    <a:pt x="76" y="207"/>
                  </a:lnTo>
                  <a:lnTo>
                    <a:pt x="77" y="206"/>
                  </a:lnTo>
                  <a:lnTo>
                    <a:pt x="79" y="205"/>
                  </a:lnTo>
                  <a:lnTo>
                    <a:pt x="79" y="205"/>
                  </a:lnTo>
                  <a:lnTo>
                    <a:pt x="80" y="205"/>
                  </a:lnTo>
                  <a:lnTo>
                    <a:pt x="80" y="204"/>
                  </a:lnTo>
                  <a:lnTo>
                    <a:pt x="81" y="204"/>
                  </a:lnTo>
                  <a:lnTo>
                    <a:pt x="81" y="203"/>
                  </a:lnTo>
                  <a:lnTo>
                    <a:pt x="82" y="201"/>
                  </a:lnTo>
                  <a:lnTo>
                    <a:pt x="82" y="200"/>
                  </a:lnTo>
                  <a:lnTo>
                    <a:pt x="82" y="200"/>
                  </a:lnTo>
                  <a:lnTo>
                    <a:pt x="82" y="199"/>
                  </a:lnTo>
                  <a:lnTo>
                    <a:pt x="82" y="199"/>
                  </a:lnTo>
                  <a:lnTo>
                    <a:pt x="81" y="198"/>
                  </a:lnTo>
                  <a:lnTo>
                    <a:pt x="81" y="198"/>
                  </a:lnTo>
                  <a:lnTo>
                    <a:pt x="79" y="196"/>
                  </a:lnTo>
                  <a:lnTo>
                    <a:pt x="78" y="195"/>
                  </a:lnTo>
                  <a:lnTo>
                    <a:pt x="77" y="194"/>
                  </a:lnTo>
                  <a:lnTo>
                    <a:pt x="76" y="194"/>
                  </a:lnTo>
                  <a:lnTo>
                    <a:pt x="76" y="193"/>
                  </a:lnTo>
                  <a:lnTo>
                    <a:pt x="76" y="192"/>
                  </a:lnTo>
                  <a:lnTo>
                    <a:pt x="75" y="191"/>
                  </a:lnTo>
                  <a:lnTo>
                    <a:pt x="75" y="190"/>
                  </a:lnTo>
                  <a:lnTo>
                    <a:pt x="75" y="190"/>
                  </a:lnTo>
                  <a:lnTo>
                    <a:pt x="75" y="189"/>
                  </a:lnTo>
                  <a:lnTo>
                    <a:pt x="75" y="188"/>
                  </a:lnTo>
                  <a:lnTo>
                    <a:pt x="75" y="187"/>
                  </a:lnTo>
                  <a:lnTo>
                    <a:pt x="75" y="187"/>
                  </a:lnTo>
                  <a:lnTo>
                    <a:pt x="75" y="186"/>
                  </a:lnTo>
                  <a:lnTo>
                    <a:pt x="75" y="186"/>
                  </a:lnTo>
                  <a:lnTo>
                    <a:pt x="76" y="185"/>
                  </a:lnTo>
                  <a:lnTo>
                    <a:pt x="76" y="185"/>
                  </a:lnTo>
                  <a:lnTo>
                    <a:pt x="77" y="185"/>
                  </a:lnTo>
                  <a:lnTo>
                    <a:pt x="80" y="183"/>
                  </a:lnTo>
                  <a:lnTo>
                    <a:pt x="81" y="182"/>
                  </a:lnTo>
                  <a:lnTo>
                    <a:pt x="81" y="182"/>
                  </a:lnTo>
                  <a:lnTo>
                    <a:pt x="82" y="181"/>
                  </a:lnTo>
                  <a:lnTo>
                    <a:pt x="82" y="181"/>
                  </a:lnTo>
                  <a:lnTo>
                    <a:pt x="83" y="180"/>
                  </a:lnTo>
                  <a:lnTo>
                    <a:pt x="83" y="179"/>
                  </a:lnTo>
                  <a:lnTo>
                    <a:pt x="83" y="178"/>
                  </a:lnTo>
                  <a:lnTo>
                    <a:pt x="84" y="178"/>
                  </a:lnTo>
                  <a:lnTo>
                    <a:pt x="84" y="177"/>
                  </a:lnTo>
                  <a:lnTo>
                    <a:pt x="84" y="176"/>
                  </a:lnTo>
                  <a:lnTo>
                    <a:pt x="84" y="175"/>
                  </a:lnTo>
                  <a:lnTo>
                    <a:pt x="83" y="173"/>
                  </a:lnTo>
                  <a:lnTo>
                    <a:pt x="83" y="171"/>
                  </a:lnTo>
                  <a:lnTo>
                    <a:pt x="83" y="170"/>
                  </a:lnTo>
                  <a:lnTo>
                    <a:pt x="83" y="169"/>
                  </a:lnTo>
                  <a:lnTo>
                    <a:pt x="84" y="168"/>
                  </a:lnTo>
                  <a:lnTo>
                    <a:pt x="84" y="166"/>
                  </a:lnTo>
                  <a:lnTo>
                    <a:pt x="84" y="165"/>
                  </a:lnTo>
                  <a:lnTo>
                    <a:pt x="85" y="164"/>
                  </a:lnTo>
                  <a:lnTo>
                    <a:pt x="86" y="163"/>
                  </a:lnTo>
                  <a:lnTo>
                    <a:pt x="88" y="161"/>
                  </a:lnTo>
                  <a:lnTo>
                    <a:pt x="89" y="160"/>
                  </a:lnTo>
                  <a:lnTo>
                    <a:pt x="91" y="158"/>
                  </a:lnTo>
                  <a:lnTo>
                    <a:pt x="94" y="156"/>
                  </a:lnTo>
                  <a:lnTo>
                    <a:pt x="98" y="153"/>
                  </a:lnTo>
                  <a:lnTo>
                    <a:pt x="99" y="152"/>
                  </a:lnTo>
                  <a:lnTo>
                    <a:pt x="100" y="152"/>
                  </a:lnTo>
                  <a:lnTo>
                    <a:pt x="100" y="150"/>
                  </a:lnTo>
                  <a:lnTo>
                    <a:pt x="101" y="149"/>
                  </a:lnTo>
                  <a:lnTo>
                    <a:pt x="102" y="147"/>
                  </a:lnTo>
                  <a:lnTo>
                    <a:pt x="103" y="143"/>
                  </a:lnTo>
                  <a:lnTo>
                    <a:pt x="104" y="141"/>
                  </a:lnTo>
                  <a:lnTo>
                    <a:pt x="105" y="139"/>
                  </a:lnTo>
                  <a:lnTo>
                    <a:pt x="107" y="136"/>
                  </a:lnTo>
                  <a:lnTo>
                    <a:pt x="108" y="135"/>
                  </a:lnTo>
                  <a:lnTo>
                    <a:pt x="108" y="134"/>
                  </a:lnTo>
                  <a:lnTo>
                    <a:pt x="109" y="132"/>
                  </a:lnTo>
                  <a:lnTo>
                    <a:pt x="109" y="129"/>
                  </a:lnTo>
                  <a:lnTo>
                    <a:pt x="110" y="128"/>
                  </a:lnTo>
                  <a:lnTo>
                    <a:pt x="110" y="127"/>
                  </a:lnTo>
                  <a:lnTo>
                    <a:pt x="110" y="125"/>
                  </a:lnTo>
                  <a:lnTo>
                    <a:pt x="109" y="124"/>
                  </a:lnTo>
                  <a:lnTo>
                    <a:pt x="109" y="123"/>
                  </a:lnTo>
                  <a:lnTo>
                    <a:pt x="108" y="123"/>
                  </a:lnTo>
                  <a:lnTo>
                    <a:pt x="106" y="120"/>
                  </a:lnTo>
                  <a:lnTo>
                    <a:pt x="105" y="119"/>
                  </a:lnTo>
                  <a:lnTo>
                    <a:pt x="104" y="117"/>
                  </a:lnTo>
                  <a:lnTo>
                    <a:pt x="102" y="113"/>
                  </a:lnTo>
                  <a:lnTo>
                    <a:pt x="101" y="111"/>
                  </a:lnTo>
                  <a:lnTo>
                    <a:pt x="101" y="109"/>
                  </a:lnTo>
                  <a:lnTo>
                    <a:pt x="100" y="106"/>
                  </a:lnTo>
                  <a:lnTo>
                    <a:pt x="100" y="104"/>
                  </a:lnTo>
                  <a:lnTo>
                    <a:pt x="100" y="102"/>
                  </a:lnTo>
                  <a:lnTo>
                    <a:pt x="100" y="100"/>
                  </a:lnTo>
                  <a:lnTo>
                    <a:pt x="101" y="96"/>
                  </a:lnTo>
                  <a:lnTo>
                    <a:pt x="101" y="94"/>
                  </a:lnTo>
                  <a:lnTo>
                    <a:pt x="101" y="93"/>
                  </a:lnTo>
                  <a:lnTo>
                    <a:pt x="102" y="91"/>
                  </a:lnTo>
                  <a:lnTo>
                    <a:pt x="103" y="89"/>
                  </a:lnTo>
                  <a:lnTo>
                    <a:pt x="104" y="88"/>
                  </a:lnTo>
                  <a:lnTo>
                    <a:pt x="107" y="83"/>
                  </a:lnTo>
                  <a:lnTo>
                    <a:pt x="108" y="82"/>
                  </a:lnTo>
                  <a:lnTo>
                    <a:pt x="108" y="81"/>
                  </a:lnTo>
                  <a:lnTo>
                    <a:pt x="108" y="81"/>
                  </a:lnTo>
                  <a:lnTo>
                    <a:pt x="107" y="80"/>
                  </a:lnTo>
                  <a:lnTo>
                    <a:pt x="107" y="78"/>
                  </a:lnTo>
                  <a:lnTo>
                    <a:pt x="106" y="77"/>
                  </a:lnTo>
                  <a:lnTo>
                    <a:pt x="105" y="74"/>
                  </a:lnTo>
                  <a:lnTo>
                    <a:pt x="104" y="71"/>
                  </a:lnTo>
                  <a:lnTo>
                    <a:pt x="103" y="69"/>
                  </a:lnTo>
                  <a:lnTo>
                    <a:pt x="103" y="68"/>
                  </a:lnTo>
                  <a:lnTo>
                    <a:pt x="102" y="65"/>
                  </a:lnTo>
                  <a:lnTo>
                    <a:pt x="102" y="63"/>
                  </a:lnTo>
                  <a:lnTo>
                    <a:pt x="102" y="57"/>
                  </a:lnTo>
                  <a:lnTo>
                    <a:pt x="101" y="56"/>
                  </a:lnTo>
                  <a:lnTo>
                    <a:pt x="101" y="54"/>
                  </a:lnTo>
                  <a:lnTo>
                    <a:pt x="101" y="52"/>
                  </a:lnTo>
                  <a:lnTo>
                    <a:pt x="100" y="51"/>
                  </a:lnTo>
                  <a:lnTo>
                    <a:pt x="100" y="50"/>
                  </a:lnTo>
                  <a:lnTo>
                    <a:pt x="100" y="50"/>
                  </a:lnTo>
                  <a:lnTo>
                    <a:pt x="98" y="48"/>
                  </a:lnTo>
                  <a:lnTo>
                    <a:pt x="97" y="47"/>
                  </a:lnTo>
                  <a:lnTo>
                    <a:pt x="97" y="46"/>
                  </a:lnTo>
                  <a:lnTo>
                    <a:pt x="97" y="45"/>
                  </a:lnTo>
                  <a:lnTo>
                    <a:pt x="97" y="45"/>
                  </a:lnTo>
                  <a:lnTo>
                    <a:pt x="97" y="44"/>
                  </a:lnTo>
                  <a:lnTo>
                    <a:pt x="97" y="43"/>
                  </a:lnTo>
                  <a:lnTo>
                    <a:pt x="97" y="43"/>
                  </a:lnTo>
                  <a:lnTo>
                    <a:pt x="97" y="41"/>
                  </a:lnTo>
                  <a:lnTo>
                    <a:pt x="99" y="35"/>
                  </a:lnTo>
                  <a:lnTo>
                    <a:pt x="99" y="34"/>
                  </a:lnTo>
                  <a:lnTo>
                    <a:pt x="100" y="33"/>
                  </a:lnTo>
                  <a:lnTo>
                    <a:pt x="100" y="32"/>
                  </a:lnTo>
                  <a:lnTo>
                    <a:pt x="101" y="31"/>
                  </a:lnTo>
                  <a:lnTo>
                    <a:pt x="101" y="30"/>
                  </a:lnTo>
                  <a:lnTo>
                    <a:pt x="102" y="30"/>
                  </a:lnTo>
                  <a:lnTo>
                    <a:pt x="102" y="30"/>
                  </a:lnTo>
                  <a:lnTo>
                    <a:pt x="103" y="30"/>
                  </a:lnTo>
                  <a:lnTo>
                    <a:pt x="103" y="30"/>
                  </a:lnTo>
                  <a:lnTo>
                    <a:pt x="104" y="30"/>
                  </a:lnTo>
                  <a:lnTo>
                    <a:pt x="104" y="31"/>
                  </a:lnTo>
                  <a:lnTo>
                    <a:pt x="106" y="31"/>
                  </a:lnTo>
                  <a:lnTo>
                    <a:pt x="108" y="30"/>
                  </a:lnTo>
                  <a:lnTo>
                    <a:pt x="109" y="30"/>
                  </a:lnTo>
                  <a:lnTo>
                    <a:pt x="113" y="29"/>
                  </a:lnTo>
                  <a:lnTo>
                    <a:pt x="119" y="27"/>
                  </a:lnTo>
                  <a:lnTo>
                    <a:pt x="121" y="26"/>
                  </a:lnTo>
                  <a:lnTo>
                    <a:pt x="124" y="25"/>
                  </a:lnTo>
                  <a:lnTo>
                    <a:pt x="125" y="25"/>
                  </a:lnTo>
                  <a:lnTo>
                    <a:pt x="125" y="25"/>
                  </a:lnTo>
                  <a:lnTo>
                    <a:pt x="126" y="25"/>
                  </a:lnTo>
                  <a:lnTo>
                    <a:pt x="127" y="25"/>
                  </a:lnTo>
                  <a:lnTo>
                    <a:pt x="127" y="25"/>
                  </a:lnTo>
                  <a:lnTo>
                    <a:pt x="128" y="25"/>
                  </a:lnTo>
                  <a:lnTo>
                    <a:pt x="129" y="26"/>
                  </a:lnTo>
                  <a:lnTo>
                    <a:pt x="132" y="29"/>
                  </a:lnTo>
                  <a:lnTo>
                    <a:pt x="133" y="29"/>
                  </a:lnTo>
                  <a:lnTo>
                    <a:pt x="133" y="30"/>
                  </a:lnTo>
                  <a:lnTo>
                    <a:pt x="134" y="30"/>
                  </a:lnTo>
                  <a:lnTo>
                    <a:pt x="135" y="30"/>
                  </a:lnTo>
                  <a:lnTo>
                    <a:pt x="136" y="30"/>
                  </a:lnTo>
                  <a:lnTo>
                    <a:pt x="136" y="30"/>
                  </a:lnTo>
                  <a:lnTo>
                    <a:pt x="137" y="29"/>
                  </a:lnTo>
                  <a:lnTo>
                    <a:pt x="138" y="29"/>
                  </a:lnTo>
                  <a:lnTo>
                    <a:pt x="140" y="29"/>
                  </a:lnTo>
                  <a:lnTo>
                    <a:pt x="143" y="27"/>
                  </a:lnTo>
                  <a:lnTo>
                    <a:pt x="144" y="26"/>
                  </a:lnTo>
                  <a:lnTo>
                    <a:pt x="146" y="26"/>
                  </a:lnTo>
                  <a:lnTo>
                    <a:pt x="147" y="26"/>
                  </a:lnTo>
                  <a:lnTo>
                    <a:pt x="148" y="26"/>
                  </a:lnTo>
                  <a:lnTo>
                    <a:pt x="148" y="26"/>
                  </a:lnTo>
                  <a:lnTo>
                    <a:pt x="149" y="27"/>
                  </a:lnTo>
                  <a:lnTo>
                    <a:pt x="150" y="27"/>
                  </a:lnTo>
                  <a:lnTo>
                    <a:pt x="153" y="30"/>
                  </a:lnTo>
                  <a:lnTo>
                    <a:pt x="154" y="30"/>
                  </a:lnTo>
                  <a:lnTo>
                    <a:pt x="156" y="31"/>
                  </a:lnTo>
                  <a:lnTo>
                    <a:pt x="157" y="32"/>
                  </a:lnTo>
                  <a:lnTo>
                    <a:pt x="158" y="32"/>
                  </a:lnTo>
                  <a:lnTo>
                    <a:pt x="159" y="33"/>
                  </a:lnTo>
                  <a:lnTo>
                    <a:pt x="159" y="34"/>
                  </a:lnTo>
                  <a:lnTo>
                    <a:pt x="160" y="34"/>
                  </a:lnTo>
                  <a:lnTo>
                    <a:pt x="161" y="34"/>
                  </a:lnTo>
                  <a:lnTo>
                    <a:pt x="163" y="35"/>
                  </a:lnTo>
                  <a:lnTo>
                    <a:pt x="164" y="36"/>
                  </a:lnTo>
                  <a:lnTo>
                    <a:pt x="166" y="36"/>
                  </a:lnTo>
                  <a:lnTo>
                    <a:pt x="167" y="37"/>
                  </a:lnTo>
                  <a:lnTo>
                    <a:pt x="168" y="37"/>
                  </a:lnTo>
                  <a:lnTo>
                    <a:pt x="170" y="37"/>
                  </a:lnTo>
                  <a:lnTo>
                    <a:pt x="171" y="37"/>
                  </a:lnTo>
                  <a:lnTo>
                    <a:pt x="172" y="36"/>
                  </a:lnTo>
                  <a:lnTo>
                    <a:pt x="174" y="36"/>
                  </a:lnTo>
                  <a:lnTo>
                    <a:pt x="175" y="35"/>
                  </a:lnTo>
                  <a:lnTo>
                    <a:pt x="176" y="35"/>
                  </a:lnTo>
                  <a:lnTo>
                    <a:pt x="178" y="33"/>
                  </a:lnTo>
                  <a:lnTo>
                    <a:pt x="179" y="33"/>
                  </a:lnTo>
                  <a:lnTo>
                    <a:pt x="180" y="32"/>
                  </a:lnTo>
                  <a:lnTo>
                    <a:pt x="182" y="32"/>
                  </a:lnTo>
                  <a:lnTo>
                    <a:pt x="183" y="31"/>
                  </a:lnTo>
                  <a:lnTo>
                    <a:pt x="188" y="31"/>
                  </a:lnTo>
                  <a:lnTo>
                    <a:pt x="189" y="31"/>
                  </a:lnTo>
                  <a:lnTo>
                    <a:pt x="190" y="30"/>
                  </a:lnTo>
                  <a:lnTo>
                    <a:pt x="191" y="30"/>
                  </a:lnTo>
                  <a:lnTo>
                    <a:pt x="192" y="29"/>
                  </a:lnTo>
                  <a:lnTo>
                    <a:pt x="194" y="28"/>
                  </a:lnTo>
                  <a:lnTo>
                    <a:pt x="196" y="27"/>
                  </a:lnTo>
                  <a:lnTo>
                    <a:pt x="197" y="26"/>
                  </a:lnTo>
                  <a:lnTo>
                    <a:pt x="198" y="26"/>
                  </a:lnTo>
                  <a:lnTo>
                    <a:pt x="201" y="25"/>
                  </a:lnTo>
                  <a:lnTo>
                    <a:pt x="201" y="25"/>
                  </a:lnTo>
                  <a:lnTo>
                    <a:pt x="201" y="25"/>
                  </a:lnTo>
                  <a:lnTo>
                    <a:pt x="202" y="24"/>
                  </a:lnTo>
                  <a:lnTo>
                    <a:pt x="203" y="24"/>
                  </a:lnTo>
                  <a:lnTo>
                    <a:pt x="204" y="22"/>
                  </a:lnTo>
                  <a:lnTo>
                    <a:pt x="205" y="20"/>
                  </a:lnTo>
                  <a:lnTo>
                    <a:pt x="205" y="19"/>
                  </a:lnTo>
                  <a:lnTo>
                    <a:pt x="206" y="18"/>
                  </a:lnTo>
                  <a:lnTo>
                    <a:pt x="207" y="15"/>
                  </a:lnTo>
                  <a:lnTo>
                    <a:pt x="208" y="12"/>
                  </a:lnTo>
                  <a:lnTo>
                    <a:pt x="209" y="11"/>
                  </a:lnTo>
                  <a:lnTo>
                    <a:pt x="209" y="10"/>
                  </a:lnTo>
                  <a:lnTo>
                    <a:pt x="210" y="9"/>
                  </a:lnTo>
                  <a:lnTo>
                    <a:pt x="210" y="9"/>
                  </a:lnTo>
                  <a:lnTo>
                    <a:pt x="211" y="8"/>
                  </a:lnTo>
                  <a:lnTo>
                    <a:pt x="213" y="7"/>
                  </a:lnTo>
                  <a:lnTo>
                    <a:pt x="218" y="5"/>
                  </a:lnTo>
                  <a:lnTo>
                    <a:pt x="221" y="3"/>
                  </a:lnTo>
                  <a:lnTo>
                    <a:pt x="223" y="2"/>
                  </a:lnTo>
                  <a:lnTo>
                    <a:pt x="225" y="2"/>
                  </a:lnTo>
                  <a:lnTo>
                    <a:pt x="227" y="1"/>
                  </a:lnTo>
                  <a:lnTo>
                    <a:pt x="230" y="0"/>
                  </a:lnTo>
                  <a:lnTo>
                    <a:pt x="230"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55" name="Freeform 267">
              <a:extLst>
                <a:ext uri="{FF2B5EF4-FFF2-40B4-BE49-F238E27FC236}">
                  <a16:creationId xmlns:a16="http://schemas.microsoft.com/office/drawing/2014/main" id="{B84E1466-9390-498B-947B-25F540CB3F3C}"/>
                </a:ext>
              </a:extLst>
            </p:cNvPr>
            <p:cNvSpPr>
              <a:spLocks/>
            </p:cNvSpPr>
            <p:nvPr/>
          </p:nvSpPr>
          <p:spPr bwMode="auto">
            <a:xfrm>
              <a:off x="5939436" y="5106546"/>
              <a:ext cx="725483" cy="1000127"/>
            </a:xfrm>
            <a:custGeom>
              <a:avLst/>
              <a:gdLst>
                <a:gd name="T0" fmla="*/ 405 w 605"/>
                <a:gd name="T1" fmla="*/ 2 h 760"/>
                <a:gd name="T2" fmla="*/ 424 w 605"/>
                <a:gd name="T3" fmla="*/ 15 h 760"/>
                <a:gd name="T4" fmla="*/ 433 w 605"/>
                <a:gd name="T5" fmla="*/ 31 h 760"/>
                <a:gd name="T6" fmla="*/ 439 w 605"/>
                <a:gd name="T7" fmla="*/ 47 h 760"/>
                <a:gd name="T8" fmla="*/ 477 w 605"/>
                <a:gd name="T9" fmla="*/ 46 h 760"/>
                <a:gd name="T10" fmla="*/ 476 w 605"/>
                <a:gd name="T11" fmla="*/ 57 h 760"/>
                <a:gd name="T12" fmla="*/ 518 w 605"/>
                <a:gd name="T13" fmla="*/ 73 h 760"/>
                <a:gd name="T14" fmla="*/ 556 w 605"/>
                <a:gd name="T15" fmla="*/ 93 h 760"/>
                <a:gd name="T16" fmla="*/ 574 w 605"/>
                <a:gd name="T17" fmla="*/ 109 h 760"/>
                <a:gd name="T18" fmla="*/ 605 w 605"/>
                <a:gd name="T19" fmla="*/ 153 h 760"/>
                <a:gd name="T20" fmla="*/ 594 w 605"/>
                <a:gd name="T21" fmla="*/ 192 h 760"/>
                <a:gd name="T22" fmla="*/ 589 w 605"/>
                <a:gd name="T23" fmla="*/ 226 h 760"/>
                <a:gd name="T24" fmla="*/ 578 w 605"/>
                <a:gd name="T25" fmla="*/ 251 h 760"/>
                <a:gd name="T26" fmla="*/ 554 w 605"/>
                <a:gd name="T27" fmla="*/ 252 h 760"/>
                <a:gd name="T28" fmla="*/ 540 w 605"/>
                <a:gd name="T29" fmla="*/ 279 h 760"/>
                <a:gd name="T30" fmla="*/ 547 w 605"/>
                <a:gd name="T31" fmla="*/ 288 h 760"/>
                <a:gd name="T32" fmla="*/ 550 w 605"/>
                <a:gd name="T33" fmla="*/ 303 h 760"/>
                <a:gd name="T34" fmla="*/ 549 w 605"/>
                <a:gd name="T35" fmla="*/ 314 h 760"/>
                <a:gd name="T36" fmla="*/ 568 w 605"/>
                <a:gd name="T37" fmla="*/ 324 h 760"/>
                <a:gd name="T38" fmla="*/ 569 w 605"/>
                <a:gd name="T39" fmla="*/ 368 h 760"/>
                <a:gd name="T40" fmla="*/ 571 w 605"/>
                <a:gd name="T41" fmla="*/ 394 h 760"/>
                <a:gd name="T42" fmla="*/ 575 w 605"/>
                <a:gd name="T43" fmla="*/ 429 h 760"/>
                <a:gd name="T44" fmla="*/ 573 w 605"/>
                <a:gd name="T45" fmla="*/ 471 h 760"/>
                <a:gd name="T46" fmla="*/ 572 w 605"/>
                <a:gd name="T47" fmla="*/ 510 h 760"/>
                <a:gd name="T48" fmla="*/ 555 w 605"/>
                <a:gd name="T49" fmla="*/ 538 h 760"/>
                <a:gd name="T50" fmla="*/ 548 w 605"/>
                <a:gd name="T51" fmla="*/ 553 h 760"/>
                <a:gd name="T52" fmla="*/ 546 w 605"/>
                <a:gd name="T53" fmla="*/ 570 h 760"/>
                <a:gd name="T54" fmla="*/ 548 w 605"/>
                <a:gd name="T55" fmla="*/ 596 h 760"/>
                <a:gd name="T56" fmla="*/ 526 w 605"/>
                <a:gd name="T57" fmla="*/ 624 h 760"/>
                <a:gd name="T58" fmla="*/ 497 w 605"/>
                <a:gd name="T59" fmla="*/ 638 h 760"/>
                <a:gd name="T60" fmla="*/ 498 w 605"/>
                <a:gd name="T61" fmla="*/ 686 h 760"/>
                <a:gd name="T62" fmla="*/ 476 w 605"/>
                <a:gd name="T63" fmla="*/ 710 h 760"/>
                <a:gd name="T64" fmla="*/ 473 w 605"/>
                <a:gd name="T65" fmla="*/ 745 h 760"/>
                <a:gd name="T66" fmla="*/ 452 w 605"/>
                <a:gd name="T67" fmla="*/ 760 h 760"/>
                <a:gd name="T68" fmla="*/ 414 w 605"/>
                <a:gd name="T69" fmla="*/ 726 h 760"/>
                <a:gd name="T70" fmla="*/ 382 w 605"/>
                <a:gd name="T71" fmla="*/ 660 h 760"/>
                <a:gd name="T72" fmla="*/ 336 w 605"/>
                <a:gd name="T73" fmla="*/ 643 h 760"/>
                <a:gd name="T74" fmla="*/ 312 w 605"/>
                <a:gd name="T75" fmla="*/ 608 h 760"/>
                <a:gd name="T76" fmla="*/ 272 w 605"/>
                <a:gd name="T77" fmla="*/ 556 h 760"/>
                <a:gd name="T78" fmla="*/ 252 w 605"/>
                <a:gd name="T79" fmla="*/ 521 h 760"/>
                <a:gd name="T80" fmla="*/ 199 w 605"/>
                <a:gd name="T81" fmla="*/ 491 h 760"/>
                <a:gd name="T82" fmla="*/ 167 w 605"/>
                <a:gd name="T83" fmla="*/ 493 h 760"/>
                <a:gd name="T84" fmla="*/ 139 w 605"/>
                <a:gd name="T85" fmla="*/ 458 h 760"/>
                <a:gd name="T86" fmla="*/ 101 w 605"/>
                <a:gd name="T87" fmla="*/ 426 h 760"/>
                <a:gd name="T88" fmla="*/ 94 w 605"/>
                <a:gd name="T89" fmla="*/ 373 h 760"/>
                <a:gd name="T90" fmla="*/ 68 w 605"/>
                <a:gd name="T91" fmla="*/ 344 h 760"/>
                <a:gd name="T92" fmla="*/ 49 w 605"/>
                <a:gd name="T93" fmla="*/ 302 h 760"/>
                <a:gd name="T94" fmla="*/ 45 w 605"/>
                <a:gd name="T95" fmla="*/ 266 h 760"/>
                <a:gd name="T96" fmla="*/ 2 w 605"/>
                <a:gd name="T97" fmla="*/ 229 h 760"/>
                <a:gd name="T98" fmla="*/ 25 w 605"/>
                <a:gd name="T99" fmla="*/ 197 h 760"/>
                <a:gd name="T100" fmla="*/ 47 w 605"/>
                <a:gd name="T101" fmla="*/ 147 h 760"/>
                <a:gd name="T102" fmla="*/ 89 w 605"/>
                <a:gd name="T103" fmla="*/ 123 h 760"/>
                <a:gd name="T104" fmla="*/ 117 w 605"/>
                <a:gd name="T105" fmla="*/ 127 h 760"/>
                <a:gd name="T106" fmla="*/ 134 w 605"/>
                <a:gd name="T107" fmla="*/ 112 h 760"/>
                <a:gd name="T108" fmla="*/ 176 w 605"/>
                <a:gd name="T109" fmla="*/ 104 h 760"/>
                <a:gd name="T110" fmla="*/ 220 w 605"/>
                <a:gd name="T111" fmla="*/ 112 h 760"/>
                <a:gd name="T112" fmla="*/ 241 w 605"/>
                <a:gd name="T113" fmla="*/ 85 h 760"/>
                <a:gd name="T114" fmla="*/ 283 w 605"/>
                <a:gd name="T115" fmla="*/ 58 h 760"/>
                <a:gd name="T116" fmla="*/ 324 w 605"/>
                <a:gd name="T117" fmla="*/ 51 h 760"/>
                <a:gd name="T118" fmla="*/ 353 w 605"/>
                <a:gd name="T119" fmla="*/ 64 h 760"/>
                <a:gd name="T120" fmla="*/ 366 w 605"/>
                <a:gd name="T121" fmla="*/ 34 h 760"/>
                <a:gd name="T122" fmla="*/ 378 w 605"/>
                <a:gd name="T123" fmla="*/ 15 h 760"/>
                <a:gd name="T124" fmla="*/ 393 w 605"/>
                <a:gd name="T125" fmla="*/ 1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5" h="760">
                  <a:moveTo>
                    <a:pt x="395" y="0"/>
                  </a:moveTo>
                  <a:lnTo>
                    <a:pt x="395" y="1"/>
                  </a:lnTo>
                  <a:lnTo>
                    <a:pt x="395" y="1"/>
                  </a:lnTo>
                  <a:lnTo>
                    <a:pt x="395" y="1"/>
                  </a:lnTo>
                  <a:lnTo>
                    <a:pt x="395" y="3"/>
                  </a:lnTo>
                  <a:lnTo>
                    <a:pt x="395" y="4"/>
                  </a:lnTo>
                  <a:lnTo>
                    <a:pt x="395" y="5"/>
                  </a:lnTo>
                  <a:lnTo>
                    <a:pt x="396" y="7"/>
                  </a:lnTo>
                  <a:lnTo>
                    <a:pt x="396" y="7"/>
                  </a:lnTo>
                  <a:lnTo>
                    <a:pt x="397" y="8"/>
                  </a:lnTo>
                  <a:lnTo>
                    <a:pt x="397" y="8"/>
                  </a:lnTo>
                  <a:lnTo>
                    <a:pt x="398" y="8"/>
                  </a:lnTo>
                  <a:lnTo>
                    <a:pt x="399" y="8"/>
                  </a:lnTo>
                  <a:lnTo>
                    <a:pt x="399" y="8"/>
                  </a:lnTo>
                  <a:lnTo>
                    <a:pt x="400" y="8"/>
                  </a:lnTo>
                  <a:lnTo>
                    <a:pt x="400" y="7"/>
                  </a:lnTo>
                  <a:lnTo>
                    <a:pt x="401" y="6"/>
                  </a:lnTo>
                  <a:lnTo>
                    <a:pt x="403" y="4"/>
                  </a:lnTo>
                  <a:lnTo>
                    <a:pt x="404" y="3"/>
                  </a:lnTo>
                  <a:lnTo>
                    <a:pt x="404" y="3"/>
                  </a:lnTo>
                  <a:lnTo>
                    <a:pt x="405" y="2"/>
                  </a:lnTo>
                  <a:lnTo>
                    <a:pt x="406" y="2"/>
                  </a:lnTo>
                  <a:lnTo>
                    <a:pt x="407" y="2"/>
                  </a:lnTo>
                  <a:lnTo>
                    <a:pt x="407" y="2"/>
                  </a:lnTo>
                  <a:lnTo>
                    <a:pt x="408" y="2"/>
                  </a:lnTo>
                  <a:lnTo>
                    <a:pt x="408" y="4"/>
                  </a:lnTo>
                  <a:lnTo>
                    <a:pt x="410" y="6"/>
                  </a:lnTo>
                  <a:lnTo>
                    <a:pt x="412" y="8"/>
                  </a:lnTo>
                  <a:lnTo>
                    <a:pt x="413" y="10"/>
                  </a:lnTo>
                  <a:lnTo>
                    <a:pt x="413" y="11"/>
                  </a:lnTo>
                  <a:lnTo>
                    <a:pt x="414" y="14"/>
                  </a:lnTo>
                  <a:lnTo>
                    <a:pt x="415" y="15"/>
                  </a:lnTo>
                  <a:lnTo>
                    <a:pt x="415" y="15"/>
                  </a:lnTo>
                  <a:lnTo>
                    <a:pt x="415" y="16"/>
                  </a:lnTo>
                  <a:lnTo>
                    <a:pt x="416" y="16"/>
                  </a:lnTo>
                  <a:lnTo>
                    <a:pt x="417" y="16"/>
                  </a:lnTo>
                  <a:lnTo>
                    <a:pt x="417" y="16"/>
                  </a:lnTo>
                  <a:lnTo>
                    <a:pt x="418" y="16"/>
                  </a:lnTo>
                  <a:lnTo>
                    <a:pt x="419" y="16"/>
                  </a:lnTo>
                  <a:lnTo>
                    <a:pt x="422" y="15"/>
                  </a:lnTo>
                  <a:lnTo>
                    <a:pt x="423" y="15"/>
                  </a:lnTo>
                  <a:lnTo>
                    <a:pt x="424" y="15"/>
                  </a:lnTo>
                  <a:lnTo>
                    <a:pt x="426" y="14"/>
                  </a:lnTo>
                  <a:lnTo>
                    <a:pt x="427" y="13"/>
                  </a:lnTo>
                  <a:lnTo>
                    <a:pt x="428" y="12"/>
                  </a:lnTo>
                  <a:lnTo>
                    <a:pt x="429" y="11"/>
                  </a:lnTo>
                  <a:lnTo>
                    <a:pt x="430" y="10"/>
                  </a:lnTo>
                  <a:lnTo>
                    <a:pt x="430" y="11"/>
                  </a:lnTo>
                  <a:lnTo>
                    <a:pt x="430" y="12"/>
                  </a:lnTo>
                  <a:lnTo>
                    <a:pt x="432" y="14"/>
                  </a:lnTo>
                  <a:lnTo>
                    <a:pt x="433" y="15"/>
                  </a:lnTo>
                  <a:lnTo>
                    <a:pt x="434" y="17"/>
                  </a:lnTo>
                  <a:lnTo>
                    <a:pt x="435" y="19"/>
                  </a:lnTo>
                  <a:lnTo>
                    <a:pt x="435" y="20"/>
                  </a:lnTo>
                  <a:lnTo>
                    <a:pt x="436" y="21"/>
                  </a:lnTo>
                  <a:lnTo>
                    <a:pt x="436" y="22"/>
                  </a:lnTo>
                  <a:lnTo>
                    <a:pt x="436" y="24"/>
                  </a:lnTo>
                  <a:lnTo>
                    <a:pt x="436" y="25"/>
                  </a:lnTo>
                  <a:lnTo>
                    <a:pt x="436" y="25"/>
                  </a:lnTo>
                  <a:lnTo>
                    <a:pt x="436" y="26"/>
                  </a:lnTo>
                  <a:lnTo>
                    <a:pt x="435" y="27"/>
                  </a:lnTo>
                  <a:lnTo>
                    <a:pt x="435" y="28"/>
                  </a:lnTo>
                  <a:lnTo>
                    <a:pt x="433" y="31"/>
                  </a:lnTo>
                  <a:lnTo>
                    <a:pt x="431" y="33"/>
                  </a:lnTo>
                  <a:lnTo>
                    <a:pt x="430" y="34"/>
                  </a:lnTo>
                  <a:lnTo>
                    <a:pt x="429" y="38"/>
                  </a:lnTo>
                  <a:lnTo>
                    <a:pt x="428" y="39"/>
                  </a:lnTo>
                  <a:lnTo>
                    <a:pt x="428" y="40"/>
                  </a:lnTo>
                  <a:lnTo>
                    <a:pt x="427" y="41"/>
                  </a:lnTo>
                  <a:lnTo>
                    <a:pt x="427" y="42"/>
                  </a:lnTo>
                  <a:lnTo>
                    <a:pt x="427" y="43"/>
                  </a:lnTo>
                  <a:lnTo>
                    <a:pt x="427" y="43"/>
                  </a:lnTo>
                  <a:lnTo>
                    <a:pt x="427" y="44"/>
                  </a:lnTo>
                  <a:lnTo>
                    <a:pt x="428" y="45"/>
                  </a:lnTo>
                  <a:lnTo>
                    <a:pt x="428" y="45"/>
                  </a:lnTo>
                  <a:lnTo>
                    <a:pt x="429" y="45"/>
                  </a:lnTo>
                  <a:lnTo>
                    <a:pt x="429" y="46"/>
                  </a:lnTo>
                  <a:lnTo>
                    <a:pt x="430" y="46"/>
                  </a:lnTo>
                  <a:lnTo>
                    <a:pt x="431" y="46"/>
                  </a:lnTo>
                  <a:lnTo>
                    <a:pt x="435" y="47"/>
                  </a:lnTo>
                  <a:lnTo>
                    <a:pt x="436" y="47"/>
                  </a:lnTo>
                  <a:lnTo>
                    <a:pt x="437" y="48"/>
                  </a:lnTo>
                  <a:lnTo>
                    <a:pt x="438" y="47"/>
                  </a:lnTo>
                  <a:lnTo>
                    <a:pt x="439" y="47"/>
                  </a:lnTo>
                  <a:lnTo>
                    <a:pt x="440" y="47"/>
                  </a:lnTo>
                  <a:lnTo>
                    <a:pt x="442" y="46"/>
                  </a:lnTo>
                  <a:lnTo>
                    <a:pt x="445" y="45"/>
                  </a:lnTo>
                  <a:lnTo>
                    <a:pt x="447" y="44"/>
                  </a:lnTo>
                  <a:lnTo>
                    <a:pt x="448" y="44"/>
                  </a:lnTo>
                  <a:lnTo>
                    <a:pt x="449" y="44"/>
                  </a:lnTo>
                  <a:lnTo>
                    <a:pt x="452" y="44"/>
                  </a:lnTo>
                  <a:lnTo>
                    <a:pt x="454" y="44"/>
                  </a:lnTo>
                  <a:lnTo>
                    <a:pt x="455" y="44"/>
                  </a:lnTo>
                  <a:lnTo>
                    <a:pt x="458" y="44"/>
                  </a:lnTo>
                  <a:lnTo>
                    <a:pt x="461" y="45"/>
                  </a:lnTo>
                  <a:lnTo>
                    <a:pt x="463" y="45"/>
                  </a:lnTo>
                  <a:lnTo>
                    <a:pt x="464" y="45"/>
                  </a:lnTo>
                  <a:lnTo>
                    <a:pt x="465" y="45"/>
                  </a:lnTo>
                  <a:lnTo>
                    <a:pt x="469" y="44"/>
                  </a:lnTo>
                  <a:lnTo>
                    <a:pt x="471" y="44"/>
                  </a:lnTo>
                  <a:lnTo>
                    <a:pt x="472" y="44"/>
                  </a:lnTo>
                  <a:lnTo>
                    <a:pt x="473" y="45"/>
                  </a:lnTo>
                  <a:lnTo>
                    <a:pt x="474" y="45"/>
                  </a:lnTo>
                  <a:lnTo>
                    <a:pt x="475" y="45"/>
                  </a:lnTo>
                  <a:lnTo>
                    <a:pt x="477" y="46"/>
                  </a:lnTo>
                  <a:lnTo>
                    <a:pt x="478" y="47"/>
                  </a:lnTo>
                  <a:lnTo>
                    <a:pt x="479" y="47"/>
                  </a:lnTo>
                  <a:lnTo>
                    <a:pt x="479" y="48"/>
                  </a:lnTo>
                  <a:lnTo>
                    <a:pt x="479" y="48"/>
                  </a:lnTo>
                  <a:lnTo>
                    <a:pt x="479" y="48"/>
                  </a:lnTo>
                  <a:lnTo>
                    <a:pt x="479" y="49"/>
                  </a:lnTo>
                  <a:lnTo>
                    <a:pt x="479" y="49"/>
                  </a:lnTo>
                  <a:lnTo>
                    <a:pt x="476" y="50"/>
                  </a:lnTo>
                  <a:lnTo>
                    <a:pt x="475" y="51"/>
                  </a:lnTo>
                  <a:lnTo>
                    <a:pt x="474" y="51"/>
                  </a:lnTo>
                  <a:lnTo>
                    <a:pt x="474" y="52"/>
                  </a:lnTo>
                  <a:lnTo>
                    <a:pt x="473" y="52"/>
                  </a:lnTo>
                  <a:lnTo>
                    <a:pt x="473" y="53"/>
                  </a:lnTo>
                  <a:lnTo>
                    <a:pt x="473" y="53"/>
                  </a:lnTo>
                  <a:lnTo>
                    <a:pt x="473" y="54"/>
                  </a:lnTo>
                  <a:lnTo>
                    <a:pt x="473" y="54"/>
                  </a:lnTo>
                  <a:lnTo>
                    <a:pt x="473" y="54"/>
                  </a:lnTo>
                  <a:lnTo>
                    <a:pt x="474" y="55"/>
                  </a:lnTo>
                  <a:lnTo>
                    <a:pt x="474" y="55"/>
                  </a:lnTo>
                  <a:lnTo>
                    <a:pt x="474" y="56"/>
                  </a:lnTo>
                  <a:lnTo>
                    <a:pt x="476" y="57"/>
                  </a:lnTo>
                  <a:lnTo>
                    <a:pt x="477" y="58"/>
                  </a:lnTo>
                  <a:lnTo>
                    <a:pt x="478" y="59"/>
                  </a:lnTo>
                  <a:lnTo>
                    <a:pt x="479" y="60"/>
                  </a:lnTo>
                  <a:lnTo>
                    <a:pt x="484" y="62"/>
                  </a:lnTo>
                  <a:lnTo>
                    <a:pt x="487" y="64"/>
                  </a:lnTo>
                  <a:lnTo>
                    <a:pt x="489" y="65"/>
                  </a:lnTo>
                  <a:lnTo>
                    <a:pt x="494" y="69"/>
                  </a:lnTo>
                  <a:lnTo>
                    <a:pt x="496" y="70"/>
                  </a:lnTo>
                  <a:lnTo>
                    <a:pt x="497" y="71"/>
                  </a:lnTo>
                  <a:lnTo>
                    <a:pt x="499" y="72"/>
                  </a:lnTo>
                  <a:lnTo>
                    <a:pt x="500" y="72"/>
                  </a:lnTo>
                  <a:lnTo>
                    <a:pt x="502" y="73"/>
                  </a:lnTo>
                  <a:lnTo>
                    <a:pt x="503" y="73"/>
                  </a:lnTo>
                  <a:lnTo>
                    <a:pt x="505" y="74"/>
                  </a:lnTo>
                  <a:lnTo>
                    <a:pt x="507" y="74"/>
                  </a:lnTo>
                  <a:lnTo>
                    <a:pt x="509" y="74"/>
                  </a:lnTo>
                  <a:lnTo>
                    <a:pt x="511" y="74"/>
                  </a:lnTo>
                  <a:lnTo>
                    <a:pt x="513" y="74"/>
                  </a:lnTo>
                  <a:lnTo>
                    <a:pt x="514" y="74"/>
                  </a:lnTo>
                  <a:lnTo>
                    <a:pt x="516" y="74"/>
                  </a:lnTo>
                  <a:lnTo>
                    <a:pt x="518" y="73"/>
                  </a:lnTo>
                  <a:lnTo>
                    <a:pt x="519" y="73"/>
                  </a:lnTo>
                  <a:lnTo>
                    <a:pt x="524" y="72"/>
                  </a:lnTo>
                  <a:lnTo>
                    <a:pt x="526" y="72"/>
                  </a:lnTo>
                  <a:lnTo>
                    <a:pt x="527" y="71"/>
                  </a:lnTo>
                  <a:lnTo>
                    <a:pt x="529" y="71"/>
                  </a:lnTo>
                  <a:lnTo>
                    <a:pt x="530" y="72"/>
                  </a:lnTo>
                  <a:lnTo>
                    <a:pt x="532" y="72"/>
                  </a:lnTo>
                  <a:lnTo>
                    <a:pt x="533" y="72"/>
                  </a:lnTo>
                  <a:lnTo>
                    <a:pt x="534" y="73"/>
                  </a:lnTo>
                  <a:lnTo>
                    <a:pt x="535" y="74"/>
                  </a:lnTo>
                  <a:lnTo>
                    <a:pt x="536" y="74"/>
                  </a:lnTo>
                  <a:lnTo>
                    <a:pt x="537" y="75"/>
                  </a:lnTo>
                  <a:lnTo>
                    <a:pt x="538" y="77"/>
                  </a:lnTo>
                  <a:lnTo>
                    <a:pt x="542" y="81"/>
                  </a:lnTo>
                  <a:lnTo>
                    <a:pt x="544" y="83"/>
                  </a:lnTo>
                  <a:lnTo>
                    <a:pt x="545" y="84"/>
                  </a:lnTo>
                  <a:lnTo>
                    <a:pt x="548" y="87"/>
                  </a:lnTo>
                  <a:lnTo>
                    <a:pt x="552" y="91"/>
                  </a:lnTo>
                  <a:lnTo>
                    <a:pt x="553" y="92"/>
                  </a:lnTo>
                  <a:lnTo>
                    <a:pt x="554" y="92"/>
                  </a:lnTo>
                  <a:lnTo>
                    <a:pt x="556" y="93"/>
                  </a:lnTo>
                  <a:lnTo>
                    <a:pt x="557" y="93"/>
                  </a:lnTo>
                  <a:lnTo>
                    <a:pt x="562" y="94"/>
                  </a:lnTo>
                  <a:lnTo>
                    <a:pt x="563" y="94"/>
                  </a:lnTo>
                  <a:lnTo>
                    <a:pt x="564" y="95"/>
                  </a:lnTo>
                  <a:lnTo>
                    <a:pt x="566" y="95"/>
                  </a:lnTo>
                  <a:lnTo>
                    <a:pt x="567" y="96"/>
                  </a:lnTo>
                  <a:lnTo>
                    <a:pt x="568" y="97"/>
                  </a:lnTo>
                  <a:lnTo>
                    <a:pt x="569" y="97"/>
                  </a:lnTo>
                  <a:lnTo>
                    <a:pt x="570" y="98"/>
                  </a:lnTo>
                  <a:lnTo>
                    <a:pt x="570" y="99"/>
                  </a:lnTo>
                  <a:lnTo>
                    <a:pt x="571" y="99"/>
                  </a:lnTo>
                  <a:lnTo>
                    <a:pt x="571" y="100"/>
                  </a:lnTo>
                  <a:lnTo>
                    <a:pt x="571" y="101"/>
                  </a:lnTo>
                  <a:lnTo>
                    <a:pt x="571" y="102"/>
                  </a:lnTo>
                  <a:lnTo>
                    <a:pt x="572" y="106"/>
                  </a:lnTo>
                  <a:lnTo>
                    <a:pt x="572" y="107"/>
                  </a:lnTo>
                  <a:lnTo>
                    <a:pt x="573" y="107"/>
                  </a:lnTo>
                  <a:lnTo>
                    <a:pt x="573" y="108"/>
                  </a:lnTo>
                  <a:lnTo>
                    <a:pt x="573" y="108"/>
                  </a:lnTo>
                  <a:lnTo>
                    <a:pt x="574" y="108"/>
                  </a:lnTo>
                  <a:lnTo>
                    <a:pt x="574" y="109"/>
                  </a:lnTo>
                  <a:lnTo>
                    <a:pt x="575" y="109"/>
                  </a:lnTo>
                  <a:lnTo>
                    <a:pt x="579" y="110"/>
                  </a:lnTo>
                  <a:lnTo>
                    <a:pt x="583" y="111"/>
                  </a:lnTo>
                  <a:lnTo>
                    <a:pt x="586" y="112"/>
                  </a:lnTo>
                  <a:lnTo>
                    <a:pt x="588" y="113"/>
                  </a:lnTo>
                  <a:lnTo>
                    <a:pt x="591" y="114"/>
                  </a:lnTo>
                  <a:lnTo>
                    <a:pt x="600" y="119"/>
                  </a:lnTo>
                  <a:lnTo>
                    <a:pt x="601" y="120"/>
                  </a:lnTo>
                  <a:lnTo>
                    <a:pt x="602" y="120"/>
                  </a:lnTo>
                  <a:lnTo>
                    <a:pt x="602" y="121"/>
                  </a:lnTo>
                  <a:lnTo>
                    <a:pt x="603" y="121"/>
                  </a:lnTo>
                  <a:lnTo>
                    <a:pt x="603" y="122"/>
                  </a:lnTo>
                  <a:lnTo>
                    <a:pt x="603" y="123"/>
                  </a:lnTo>
                  <a:lnTo>
                    <a:pt x="603" y="130"/>
                  </a:lnTo>
                  <a:lnTo>
                    <a:pt x="603" y="132"/>
                  </a:lnTo>
                  <a:lnTo>
                    <a:pt x="604" y="137"/>
                  </a:lnTo>
                  <a:lnTo>
                    <a:pt x="604" y="143"/>
                  </a:lnTo>
                  <a:lnTo>
                    <a:pt x="605" y="145"/>
                  </a:lnTo>
                  <a:lnTo>
                    <a:pt x="605" y="150"/>
                  </a:lnTo>
                  <a:lnTo>
                    <a:pt x="605" y="152"/>
                  </a:lnTo>
                  <a:lnTo>
                    <a:pt x="605" y="153"/>
                  </a:lnTo>
                  <a:lnTo>
                    <a:pt x="605" y="154"/>
                  </a:lnTo>
                  <a:lnTo>
                    <a:pt x="604" y="155"/>
                  </a:lnTo>
                  <a:lnTo>
                    <a:pt x="604" y="156"/>
                  </a:lnTo>
                  <a:lnTo>
                    <a:pt x="604" y="157"/>
                  </a:lnTo>
                  <a:lnTo>
                    <a:pt x="603" y="158"/>
                  </a:lnTo>
                  <a:lnTo>
                    <a:pt x="600" y="160"/>
                  </a:lnTo>
                  <a:lnTo>
                    <a:pt x="600" y="160"/>
                  </a:lnTo>
                  <a:lnTo>
                    <a:pt x="599" y="161"/>
                  </a:lnTo>
                  <a:lnTo>
                    <a:pt x="598" y="162"/>
                  </a:lnTo>
                  <a:lnTo>
                    <a:pt x="598" y="163"/>
                  </a:lnTo>
                  <a:lnTo>
                    <a:pt x="597" y="165"/>
                  </a:lnTo>
                  <a:lnTo>
                    <a:pt x="596" y="168"/>
                  </a:lnTo>
                  <a:lnTo>
                    <a:pt x="595" y="172"/>
                  </a:lnTo>
                  <a:lnTo>
                    <a:pt x="594" y="174"/>
                  </a:lnTo>
                  <a:lnTo>
                    <a:pt x="594" y="176"/>
                  </a:lnTo>
                  <a:lnTo>
                    <a:pt x="593" y="182"/>
                  </a:lnTo>
                  <a:lnTo>
                    <a:pt x="593" y="183"/>
                  </a:lnTo>
                  <a:lnTo>
                    <a:pt x="593" y="186"/>
                  </a:lnTo>
                  <a:lnTo>
                    <a:pt x="594" y="189"/>
                  </a:lnTo>
                  <a:lnTo>
                    <a:pt x="594" y="191"/>
                  </a:lnTo>
                  <a:lnTo>
                    <a:pt x="594" y="192"/>
                  </a:lnTo>
                  <a:lnTo>
                    <a:pt x="593" y="194"/>
                  </a:lnTo>
                  <a:lnTo>
                    <a:pt x="593" y="195"/>
                  </a:lnTo>
                  <a:lnTo>
                    <a:pt x="593" y="197"/>
                  </a:lnTo>
                  <a:lnTo>
                    <a:pt x="592" y="199"/>
                  </a:lnTo>
                  <a:lnTo>
                    <a:pt x="591" y="203"/>
                  </a:lnTo>
                  <a:lnTo>
                    <a:pt x="590" y="204"/>
                  </a:lnTo>
                  <a:lnTo>
                    <a:pt x="590" y="205"/>
                  </a:lnTo>
                  <a:lnTo>
                    <a:pt x="590" y="206"/>
                  </a:lnTo>
                  <a:lnTo>
                    <a:pt x="590" y="207"/>
                  </a:lnTo>
                  <a:lnTo>
                    <a:pt x="590" y="209"/>
                  </a:lnTo>
                  <a:lnTo>
                    <a:pt x="590" y="213"/>
                  </a:lnTo>
                  <a:lnTo>
                    <a:pt x="590" y="215"/>
                  </a:lnTo>
                  <a:lnTo>
                    <a:pt x="590" y="216"/>
                  </a:lnTo>
                  <a:lnTo>
                    <a:pt x="589" y="218"/>
                  </a:lnTo>
                  <a:lnTo>
                    <a:pt x="589" y="219"/>
                  </a:lnTo>
                  <a:lnTo>
                    <a:pt x="589" y="221"/>
                  </a:lnTo>
                  <a:lnTo>
                    <a:pt x="588" y="223"/>
                  </a:lnTo>
                  <a:lnTo>
                    <a:pt x="588" y="224"/>
                  </a:lnTo>
                  <a:lnTo>
                    <a:pt x="588" y="225"/>
                  </a:lnTo>
                  <a:lnTo>
                    <a:pt x="588" y="226"/>
                  </a:lnTo>
                  <a:lnTo>
                    <a:pt x="589" y="226"/>
                  </a:lnTo>
                  <a:lnTo>
                    <a:pt x="589" y="227"/>
                  </a:lnTo>
                  <a:lnTo>
                    <a:pt x="591" y="228"/>
                  </a:lnTo>
                  <a:lnTo>
                    <a:pt x="592" y="228"/>
                  </a:lnTo>
                  <a:lnTo>
                    <a:pt x="593" y="229"/>
                  </a:lnTo>
                  <a:lnTo>
                    <a:pt x="594" y="230"/>
                  </a:lnTo>
                  <a:lnTo>
                    <a:pt x="594" y="231"/>
                  </a:lnTo>
                  <a:lnTo>
                    <a:pt x="594" y="232"/>
                  </a:lnTo>
                  <a:lnTo>
                    <a:pt x="594" y="233"/>
                  </a:lnTo>
                  <a:lnTo>
                    <a:pt x="594" y="233"/>
                  </a:lnTo>
                  <a:lnTo>
                    <a:pt x="594" y="234"/>
                  </a:lnTo>
                  <a:lnTo>
                    <a:pt x="593" y="235"/>
                  </a:lnTo>
                  <a:lnTo>
                    <a:pt x="593" y="236"/>
                  </a:lnTo>
                  <a:lnTo>
                    <a:pt x="592" y="236"/>
                  </a:lnTo>
                  <a:lnTo>
                    <a:pt x="590" y="238"/>
                  </a:lnTo>
                  <a:lnTo>
                    <a:pt x="586" y="241"/>
                  </a:lnTo>
                  <a:lnTo>
                    <a:pt x="585" y="243"/>
                  </a:lnTo>
                  <a:lnTo>
                    <a:pt x="583" y="244"/>
                  </a:lnTo>
                  <a:lnTo>
                    <a:pt x="582" y="245"/>
                  </a:lnTo>
                  <a:lnTo>
                    <a:pt x="580" y="249"/>
                  </a:lnTo>
                  <a:lnTo>
                    <a:pt x="579" y="250"/>
                  </a:lnTo>
                  <a:lnTo>
                    <a:pt x="578" y="251"/>
                  </a:lnTo>
                  <a:lnTo>
                    <a:pt x="577" y="251"/>
                  </a:lnTo>
                  <a:lnTo>
                    <a:pt x="577" y="252"/>
                  </a:lnTo>
                  <a:lnTo>
                    <a:pt x="576" y="252"/>
                  </a:lnTo>
                  <a:lnTo>
                    <a:pt x="575" y="252"/>
                  </a:lnTo>
                  <a:lnTo>
                    <a:pt x="574" y="252"/>
                  </a:lnTo>
                  <a:lnTo>
                    <a:pt x="574" y="252"/>
                  </a:lnTo>
                  <a:lnTo>
                    <a:pt x="573" y="252"/>
                  </a:lnTo>
                  <a:lnTo>
                    <a:pt x="572" y="252"/>
                  </a:lnTo>
                  <a:lnTo>
                    <a:pt x="571" y="251"/>
                  </a:lnTo>
                  <a:lnTo>
                    <a:pt x="567" y="249"/>
                  </a:lnTo>
                  <a:lnTo>
                    <a:pt x="566" y="249"/>
                  </a:lnTo>
                  <a:lnTo>
                    <a:pt x="566" y="248"/>
                  </a:lnTo>
                  <a:lnTo>
                    <a:pt x="565" y="248"/>
                  </a:lnTo>
                  <a:lnTo>
                    <a:pt x="564" y="248"/>
                  </a:lnTo>
                  <a:lnTo>
                    <a:pt x="562" y="248"/>
                  </a:lnTo>
                  <a:lnTo>
                    <a:pt x="561" y="249"/>
                  </a:lnTo>
                  <a:lnTo>
                    <a:pt x="560" y="249"/>
                  </a:lnTo>
                  <a:lnTo>
                    <a:pt x="559" y="250"/>
                  </a:lnTo>
                  <a:lnTo>
                    <a:pt x="557" y="251"/>
                  </a:lnTo>
                  <a:lnTo>
                    <a:pt x="555" y="251"/>
                  </a:lnTo>
                  <a:lnTo>
                    <a:pt x="554" y="252"/>
                  </a:lnTo>
                  <a:lnTo>
                    <a:pt x="552" y="254"/>
                  </a:lnTo>
                  <a:lnTo>
                    <a:pt x="551" y="254"/>
                  </a:lnTo>
                  <a:lnTo>
                    <a:pt x="550" y="256"/>
                  </a:lnTo>
                  <a:lnTo>
                    <a:pt x="549" y="257"/>
                  </a:lnTo>
                  <a:lnTo>
                    <a:pt x="547" y="258"/>
                  </a:lnTo>
                  <a:lnTo>
                    <a:pt x="546" y="259"/>
                  </a:lnTo>
                  <a:lnTo>
                    <a:pt x="545" y="261"/>
                  </a:lnTo>
                  <a:lnTo>
                    <a:pt x="541" y="266"/>
                  </a:lnTo>
                  <a:lnTo>
                    <a:pt x="540" y="268"/>
                  </a:lnTo>
                  <a:lnTo>
                    <a:pt x="539" y="269"/>
                  </a:lnTo>
                  <a:lnTo>
                    <a:pt x="539" y="270"/>
                  </a:lnTo>
                  <a:lnTo>
                    <a:pt x="538" y="271"/>
                  </a:lnTo>
                  <a:lnTo>
                    <a:pt x="538" y="273"/>
                  </a:lnTo>
                  <a:lnTo>
                    <a:pt x="538" y="274"/>
                  </a:lnTo>
                  <a:lnTo>
                    <a:pt x="538" y="275"/>
                  </a:lnTo>
                  <a:lnTo>
                    <a:pt x="538" y="276"/>
                  </a:lnTo>
                  <a:lnTo>
                    <a:pt x="538" y="277"/>
                  </a:lnTo>
                  <a:lnTo>
                    <a:pt x="539" y="278"/>
                  </a:lnTo>
                  <a:lnTo>
                    <a:pt x="539" y="278"/>
                  </a:lnTo>
                  <a:lnTo>
                    <a:pt x="540" y="279"/>
                  </a:lnTo>
                  <a:lnTo>
                    <a:pt x="540" y="279"/>
                  </a:lnTo>
                  <a:lnTo>
                    <a:pt x="541" y="279"/>
                  </a:lnTo>
                  <a:lnTo>
                    <a:pt x="542" y="279"/>
                  </a:lnTo>
                  <a:lnTo>
                    <a:pt x="543" y="279"/>
                  </a:lnTo>
                  <a:lnTo>
                    <a:pt x="545" y="279"/>
                  </a:lnTo>
                  <a:lnTo>
                    <a:pt x="547" y="279"/>
                  </a:lnTo>
                  <a:lnTo>
                    <a:pt x="549" y="279"/>
                  </a:lnTo>
                  <a:lnTo>
                    <a:pt x="550" y="279"/>
                  </a:lnTo>
                  <a:lnTo>
                    <a:pt x="552" y="279"/>
                  </a:lnTo>
                  <a:lnTo>
                    <a:pt x="553" y="279"/>
                  </a:lnTo>
                  <a:lnTo>
                    <a:pt x="554" y="280"/>
                  </a:lnTo>
                  <a:lnTo>
                    <a:pt x="554" y="280"/>
                  </a:lnTo>
                  <a:lnTo>
                    <a:pt x="555" y="281"/>
                  </a:lnTo>
                  <a:lnTo>
                    <a:pt x="555" y="281"/>
                  </a:lnTo>
                  <a:lnTo>
                    <a:pt x="555" y="282"/>
                  </a:lnTo>
                  <a:lnTo>
                    <a:pt x="556" y="282"/>
                  </a:lnTo>
                  <a:lnTo>
                    <a:pt x="555" y="283"/>
                  </a:lnTo>
                  <a:lnTo>
                    <a:pt x="555" y="283"/>
                  </a:lnTo>
                  <a:lnTo>
                    <a:pt x="554" y="284"/>
                  </a:lnTo>
                  <a:lnTo>
                    <a:pt x="554" y="284"/>
                  </a:lnTo>
                  <a:lnTo>
                    <a:pt x="552" y="285"/>
                  </a:lnTo>
                  <a:lnTo>
                    <a:pt x="547" y="288"/>
                  </a:lnTo>
                  <a:lnTo>
                    <a:pt x="546" y="288"/>
                  </a:lnTo>
                  <a:lnTo>
                    <a:pt x="546" y="288"/>
                  </a:lnTo>
                  <a:lnTo>
                    <a:pt x="546" y="289"/>
                  </a:lnTo>
                  <a:lnTo>
                    <a:pt x="546" y="289"/>
                  </a:lnTo>
                  <a:lnTo>
                    <a:pt x="546" y="290"/>
                  </a:lnTo>
                  <a:lnTo>
                    <a:pt x="546" y="291"/>
                  </a:lnTo>
                  <a:lnTo>
                    <a:pt x="546" y="292"/>
                  </a:lnTo>
                  <a:lnTo>
                    <a:pt x="546" y="292"/>
                  </a:lnTo>
                  <a:lnTo>
                    <a:pt x="547" y="293"/>
                  </a:lnTo>
                  <a:lnTo>
                    <a:pt x="547" y="294"/>
                  </a:lnTo>
                  <a:lnTo>
                    <a:pt x="549" y="296"/>
                  </a:lnTo>
                  <a:lnTo>
                    <a:pt x="550" y="297"/>
                  </a:lnTo>
                  <a:lnTo>
                    <a:pt x="550" y="298"/>
                  </a:lnTo>
                  <a:lnTo>
                    <a:pt x="551" y="299"/>
                  </a:lnTo>
                  <a:lnTo>
                    <a:pt x="551" y="300"/>
                  </a:lnTo>
                  <a:lnTo>
                    <a:pt x="552" y="301"/>
                  </a:lnTo>
                  <a:lnTo>
                    <a:pt x="552" y="301"/>
                  </a:lnTo>
                  <a:lnTo>
                    <a:pt x="551" y="302"/>
                  </a:lnTo>
                  <a:lnTo>
                    <a:pt x="551" y="302"/>
                  </a:lnTo>
                  <a:lnTo>
                    <a:pt x="551" y="303"/>
                  </a:lnTo>
                  <a:lnTo>
                    <a:pt x="550" y="303"/>
                  </a:lnTo>
                  <a:lnTo>
                    <a:pt x="549" y="304"/>
                  </a:lnTo>
                  <a:lnTo>
                    <a:pt x="548" y="304"/>
                  </a:lnTo>
                  <a:lnTo>
                    <a:pt x="547" y="304"/>
                  </a:lnTo>
                  <a:lnTo>
                    <a:pt x="545" y="304"/>
                  </a:lnTo>
                  <a:lnTo>
                    <a:pt x="544" y="305"/>
                  </a:lnTo>
                  <a:lnTo>
                    <a:pt x="543" y="305"/>
                  </a:lnTo>
                  <a:lnTo>
                    <a:pt x="543" y="305"/>
                  </a:lnTo>
                  <a:lnTo>
                    <a:pt x="543" y="305"/>
                  </a:lnTo>
                  <a:lnTo>
                    <a:pt x="543" y="305"/>
                  </a:lnTo>
                  <a:lnTo>
                    <a:pt x="543" y="306"/>
                  </a:lnTo>
                  <a:lnTo>
                    <a:pt x="544" y="306"/>
                  </a:lnTo>
                  <a:lnTo>
                    <a:pt x="545" y="307"/>
                  </a:lnTo>
                  <a:lnTo>
                    <a:pt x="547" y="308"/>
                  </a:lnTo>
                  <a:lnTo>
                    <a:pt x="548" y="309"/>
                  </a:lnTo>
                  <a:lnTo>
                    <a:pt x="549" y="310"/>
                  </a:lnTo>
                  <a:lnTo>
                    <a:pt x="549" y="310"/>
                  </a:lnTo>
                  <a:lnTo>
                    <a:pt x="550" y="311"/>
                  </a:lnTo>
                  <a:lnTo>
                    <a:pt x="550" y="312"/>
                  </a:lnTo>
                  <a:lnTo>
                    <a:pt x="550" y="313"/>
                  </a:lnTo>
                  <a:lnTo>
                    <a:pt x="549" y="314"/>
                  </a:lnTo>
                  <a:lnTo>
                    <a:pt x="549" y="314"/>
                  </a:lnTo>
                  <a:lnTo>
                    <a:pt x="549" y="315"/>
                  </a:lnTo>
                  <a:lnTo>
                    <a:pt x="549" y="315"/>
                  </a:lnTo>
                  <a:lnTo>
                    <a:pt x="550" y="315"/>
                  </a:lnTo>
                  <a:lnTo>
                    <a:pt x="550" y="316"/>
                  </a:lnTo>
                  <a:lnTo>
                    <a:pt x="551" y="316"/>
                  </a:lnTo>
                  <a:lnTo>
                    <a:pt x="551" y="316"/>
                  </a:lnTo>
                  <a:lnTo>
                    <a:pt x="552" y="316"/>
                  </a:lnTo>
                  <a:lnTo>
                    <a:pt x="553" y="316"/>
                  </a:lnTo>
                  <a:lnTo>
                    <a:pt x="556" y="316"/>
                  </a:lnTo>
                  <a:lnTo>
                    <a:pt x="558" y="316"/>
                  </a:lnTo>
                  <a:lnTo>
                    <a:pt x="559" y="317"/>
                  </a:lnTo>
                  <a:lnTo>
                    <a:pt x="561" y="317"/>
                  </a:lnTo>
                  <a:lnTo>
                    <a:pt x="562" y="318"/>
                  </a:lnTo>
                  <a:lnTo>
                    <a:pt x="564" y="318"/>
                  </a:lnTo>
                  <a:lnTo>
                    <a:pt x="565" y="319"/>
                  </a:lnTo>
                  <a:lnTo>
                    <a:pt x="566" y="320"/>
                  </a:lnTo>
                  <a:lnTo>
                    <a:pt x="566" y="320"/>
                  </a:lnTo>
                  <a:lnTo>
                    <a:pt x="567" y="321"/>
                  </a:lnTo>
                  <a:lnTo>
                    <a:pt x="567" y="322"/>
                  </a:lnTo>
                  <a:lnTo>
                    <a:pt x="568" y="322"/>
                  </a:lnTo>
                  <a:lnTo>
                    <a:pt x="568" y="324"/>
                  </a:lnTo>
                  <a:lnTo>
                    <a:pt x="568" y="326"/>
                  </a:lnTo>
                  <a:lnTo>
                    <a:pt x="568" y="329"/>
                  </a:lnTo>
                  <a:lnTo>
                    <a:pt x="568" y="331"/>
                  </a:lnTo>
                  <a:lnTo>
                    <a:pt x="568" y="334"/>
                  </a:lnTo>
                  <a:lnTo>
                    <a:pt x="568" y="335"/>
                  </a:lnTo>
                  <a:lnTo>
                    <a:pt x="567" y="337"/>
                  </a:lnTo>
                  <a:lnTo>
                    <a:pt x="566" y="343"/>
                  </a:lnTo>
                  <a:lnTo>
                    <a:pt x="566" y="345"/>
                  </a:lnTo>
                  <a:lnTo>
                    <a:pt x="565" y="347"/>
                  </a:lnTo>
                  <a:lnTo>
                    <a:pt x="565" y="352"/>
                  </a:lnTo>
                  <a:lnTo>
                    <a:pt x="565" y="356"/>
                  </a:lnTo>
                  <a:lnTo>
                    <a:pt x="565" y="357"/>
                  </a:lnTo>
                  <a:lnTo>
                    <a:pt x="565" y="363"/>
                  </a:lnTo>
                  <a:lnTo>
                    <a:pt x="565" y="364"/>
                  </a:lnTo>
                  <a:lnTo>
                    <a:pt x="565" y="365"/>
                  </a:lnTo>
                  <a:lnTo>
                    <a:pt x="565" y="365"/>
                  </a:lnTo>
                  <a:lnTo>
                    <a:pt x="565" y="366"/>
                  </a:lnTo>
                  <a:lnTo>
                    <a:pt x="566" y="366"/>
                  </a:lnTo>
                  <a:lnTo>
                    <a:pt x="566" y="367"/>
                  </a:lnTo>
                  <a:lnTo>
                    <a:pt x="568" y="368"/>
                  </a:lnTo>
                  <a:lnTo>
                    <a:pt x="569" y="368"/>
                  </a:lnTo>
                  <a:lnTo>
                    <a:pt x="570" y="369"/>
                  </a:lnTo>
                  <a:lnTo>
                    <a:pt x="571" y="370"/>
                  </a:lnTo>
                  <a:lnTo>
                    <a:pt x="572" y="371"/>
                  </a:lnTo>
                  <a:lnTo>
                    <a:pt x="573" y="372"/>
                  </a:lnTo>
                  <a:lnTo>
                    <a:pt x="573" y="373"/>
                  </a:lnTo>
                  <a:lnTo>
                    <a:pt x="574" y="375"/>
                  </a:lnTo>
                  <a:lnTo>
                    <a:pt x="574" y="377"/>
                  </a:lnTo>
                  <a:lnTo>
                    <a:pt x="575" y="379"/>
                  </a:lnTo>
                  <a:lnTo>
                    <a:pt x="575" y="380"/>
                  </a:lnTo>
                  <a:lnTo>
                    <a:pt x="575" y="382"/>
                  </a:lnTo>
                  <a:lnTo>
                    <a:pt x="575" y="384"/>
                  </a:lnTo>
                  <a:lnTo>
                    <a:pt x="575" y="386"/>
                  </a:lnTo>
                  <a:lnTo>
                    <a:pt x="575" y="388"/>
                  </a:lnTo>
                  <a:lnTo>
                    <a:pt x="575" y="390"/>
                  </a:lnTo>
                  <a:lnTo>
                    <a:pt x="574" y="390"/>
                  </a:lnTo>
                  <a:lnTo>
                    <a:pt x="574" y="390"/>
                  </a:lnTo>
                  <a:lnTo>
                    <a:pt x="573" y="390"/>
                  </a:lnTo>
                  <a:lnTo>
                    <a:pt x="573" y="391"/>
                  </a:lnTo>
                  <a:lnTo>
                    <a:pt x="572" y="392"/>
                  </a:lnTo>
                  <a:lnTo>
                    <a:pt x="572" y="393"/>
                  </a:lnTo>
                  <a:lnTo>
                    <a:pt x="571" y="394"/>
                  </a:lnTo>
                  <a:lnTo>
                    <a:pt x="571" y="395"/>
                  </a:lnTo>
                  <a:lnTo>
                    <a:pt x="569" y="401"/>
                  </a:lnTo>
                  <a:lnTo>
                    <a:pt x="569" y="403"/>
                  </a:lnTo>
                  <a:lnTo>
                    <a:pt x="569" y="403"/>
                  </a:lnTo>
                  <a:lnTo>
                    <a:pt x="569" y="404"/>
                  </a:lnTo>
                  <a:lnTo>
                    <a:pt x="569" y="405"/>
                  </a:lnTo>
                  <a:lnTo>
                    <a:pt x="569" y="405"/>
                  </a:lnTo>
                  <a:lnTo>
                    <a:pt x="569" y="406"/>
                  </a:lnTo>
                  <a:lnTo>
                    <a:pt x="569" y="407"/>
                  </a:lnTo>
                  <a:lnTo>
                    <a:pt x="570" y="408"/>
                  </a:lnTo>
                  <a:lnTo>
                    <a:pt x="572" y="410"/>
                  </a:lnTo>
                  <a:lnTo>
                    <a:pt x="572" y="410"/>
                  </a:lnTo>
                  <a:lnTo>
                    <a:pt x="572" y="411"/>
                  </a:lnTo>
                  <a:lnTo>
                    <a:pt x="573" y="412"/>
                  </a:lnTo>
                  <a:lnTo>
                    <a:pt x="573" y="414"/>
                  </a:lnTo>
                  <a:lnTo>
                    <a:pt x="573" y="416"/>
                  </a:lnTo>
                  <a:lnTo>
                    <a:pt x="574" y="417"/>
                  </a:lnTo>
                  <a:lnTo>
                    <a:pt x="574" y="423"/>
                  </a:lnTo>
                  <a:lnTo>
                    <a:pt x="574" y="425"/>
                  </a:lnTo>
                  <a:lnTo>
                    <a:pt x="575" y="428"/>
                  </a:lnTo>
                  <a:lnTo>
                    <a:pt x="575" y="429"/>
                  </a:lnTo>
                  <a:lnTo>
                    <a:pt x="576" y="431"/>
                  </a:lnTo>
                  <a:lnTo>
                    <a:pt x="577" y="434"/>
                  </a:lnTo>
                  <a:lnTo>
                    <a:pt x="578" y="437"/>
                  </a:lnTo>
                  <a:lnTo>
                    <a:pt x="579" y="438"/>
                  </a:lnTo>
                  <a:lnTo>
                    <a:pt x="579" y="440"/>
                  </a:lnTo>
                  <a:lnTo>
                    <a:pt x="580" y="441"/>
                  </a:lnTo>
                  <a:lnTo>
                    <a:pt x="580" y="441"/>
                  </a:lnTo>
                  <a:lnTo>
                    <a:pt x="580" y="442"/>
                  </a:lnTo>
                  <a:lnTo>
                    <a:pt x="579" y="443"/>
                  </a:lnTo>
                  <a:lnTo>
                    <a:pt x="576" y="448"/>
                  </a:lnTo>
                  <a:lnTo>
                    <a:pt x="575" y="449"/>
                  </a:lnTo>
                  <a:lnTo>
                    <a:pt x="574" y="451"/>
                  </a:lnTo>
                  <a:lnTo>
                    <a:pt x="573" y="453"/>
                  </a:lnTo>
                  <a:lnTo>
                    <a:pt x="573" y="454"/>
                  </a:lnTo>
                  <a:lnTo>
                    <a:pt x="573" y="456"/>
                  </a:lnTo>
                  <a:lnTo>
                    <a:pt x="572" y="460"/>
                  </a:lnTo>
                  <a:lnTo>
                    <a:pt x="572" y="462"/>
                  </a:lnTo>
                  <a:lnTo>
                    <a:pt x="572" y="464"/>
                  </a:lnTo>
                  <a:lnTo>
                    <a:pt x="572" y="466"/>
                  </a:lnTo>
                  <a:lnTo>
                    <a:pt x="573" y="469"/>
                  </a:lnTo>
                  <a:lnTo>
                    <a:pt x="573" y="471"/>
                  </a:lnTo>
                  <a:lnTo>
                    <a:pt x="574" y="473"/>
                  </a:lnTo>
                  <a:lnTo>
                    <a:pt x="576" y="477"/>
                  </a:lnTo>
                  <a:lnTo>
                    <a:pt x="577" y="479"/>
                  </a:lnTo>
                  <a:lnTo>
                    <a:pt x="578" y="480"/>
                  </a:lnTo>
                  <a:lnTo>
                    <a:pt x="580" y="483"/>
                  </a:lnTo>
                  <a:lnTo>
                    <a:pt x="581" y="483"/>
                  </a:lnTo>
                  <a:lnTo>
                    <a:pt x="581" y="484"/>
                  </a:lnTo>
                  <a:lnTo>
                    <a:pt x="582" y="485"/>
                  </a:lnTo>
                  <a:lnTo>
                    <a:pt x="582" y="487"/>
                  </a:lnTo>
                  <a:lnTo>
                    <a:pt x="582" y="488"/>
                  </a:lnTo>
                  <a:lnTo>
                    <a:pt x="581" y="489"/>
                  </a:lnTo>
                  <a:lnTo>
                    <a:pt x="581" y="492"/>
                  </a:lnTo>
                  <a:lnTo>
                    <a:pt x="580" y="494"/>
                  </a:lnTo>
                  <a:lnTo>
                    <a:pt x="580" y="495"/>
                  </a:lnTo>
                  <a:lnTo>
                    <a:pt x="579" y="496"/>
                  </a:lnTo>
                  <a:lnTo>
                    <a:pt x="577" y="499"/>
                  </a:lnTo>
                  <a:lnTo>
                    <a:pt x="576" y="501"/>
                  </a:lnTo>
                  <a:lnTo>
                    <a:pt x="575" y="503"/>
                  </a:lnTo>
                  <a:lnTo>
                    <a:pt x="574" y="507"/>
                  </a:lnTo>
                  <a:lnTo>
                    <a:pt x="573" y="509"/>
                  </a:lnTo>
                  <a:lnTo>
                    <a:pt x="572" y="510"/>
                  </a:lnTo>
                  <a:lnTo>
                    <a:pt x="572" y="512"/>
                  </a:lnTo>
                  <a:lnTo>
                    <a:pt x="571" y="512"/>
                  </a:lnTo>
                  <a:lnTo>
                    <a:pt x="570" y="513"/>
                  </a:lnTo>
                  <a:lnTo>
                    <a:pt x="566" y="516"/>
                  </a:lnTo>
                  <a:lnTo>
                    <a:pt x="563" y="518"/>
                  </a:lnTo>
                  <a:lnTo>
                    <a:pt x="561" y="520"/>
                  </a:lnTo>
                  <a:lnTo>
                    <a:pt x="560" y="521"/>
                  </a:lnTo>
                  <a:lnTo>
                    <a:pt x="558" y="523"/>
                  </a:lnTo>
                  <a:lnTo>
                    <a:pt x="557" y="524"/>
                  </a:lnTo>
                  <a:lnTo>
                    <a:pt x="556" y="525"/>
                  </a:lnTo>
                  <a:lnTo>
                    <a:pt x="556" y="526"/>
                  </a:lnTo>
                  <a:lnTo>
                    <a:pt x="556" y="528"/>
                  </a:lnTo>
                  <a:lnTo>
                    <a:pt x="555" y="529"/>
                  </a:lnTo>
                  <a:lnTo>
                    <a:pt x="555" y="530"/>
                  </a:lnTo>
                  <a:lnTo>
                    <a:pt x="555" y="531"/>
                  </a:lnTo>
                  <a:lnTo>
                    <a:pt x="555" y="533"/>
                  </a:lnTo>
                  <a:lnTo>
                    <a:pt x="556" y="535"/>
                  </a:lnTo>
                  <a:lnTo>
                    <a:pt x="556" y="536"/>
                  </a:lnTo>
                  <a:lnTo>
                    <a:pt x="556" y="537"/>
                  </a:lnTo>
                  <a:lnTo>
                    <a:pt x="556" y="538"/>
                  </a:lnTo>
                  <a:lnTo>
                    <a:pt x="555" y="538"/>
                  </a:lnTo>
                  <a:lnTo>
                    <a:pt x="555" y="539"/>
                  </a:lnTo>
                  <a:lnTo>
                    <a:pt x="555" y="540"/>
                  </a:lnTo>
                  <a:lnTo>
                    <a:pt x="554" y="541"/>
                  </a:lnTo>
                  <a:lnTo>
                    <a:pt x="554" y="541"/>
                  </a:lnTo>
                  <a:lnTo>
                    <a:pt x="553" y="542"/>
                  </a:lnTo>
                  <a:lnTo>
                    <a:pt x="553" y="542"/>
                  </a:lnTo>
                  <a:lnTo>
                    <a:pt x="552" y="543"/>
                  </a:lnTo>
                  <a:lnTo>
                    <a:pt x="549" y="545"/>
                  </a:lnTo>
                  <a:lnTo>
                    <a:pt x="548" y="545"/>
                  </a:lnTo>
                  <a:lnTo>
                    <a:pt x="548" y="545"/>
                  </a:lnTo>
                  <a:lnTo>
                    <a:pt x="547" y="546"/>
                  </a:lnTo>
                  <a:lnTo>
                    <a:pt x="547" y="546"/>
                  </a:lnTo>
                  <a:lnTo>
                    <a:pt x="547" y="547"/>
                  </a:lnTo>
                  <a:lnTo>
                    <a:pt x="547" y="547"/>
                  </a:lnTo>
                  <a:lnTo>
                    <a:pt x="547" y="548"/>
                  </a:lnTo>
                  <a:lnTo>
                    <a:pt x="547" y="549"/>
                  </a:lnTo>
                  <a:lnTo>
                    <a:pt x="547" y="550"/>
                  </a:lnTo>
                  <a:lnTo>
                    <a:pt x="547" y="550"/>
                  </a:lnTo>
                  <a:lnTo>
                    <a:pt x="547" y="551"/>
                  </a:lnTo>
                  <a:lnTo>
                    <a:pt x="548" y="552"/>
                  </a:lnTo>
                  <a:lnTo>
                    <a:pt x="548" y="553"/>
                  </a:lnTo>
                  <a:lnTo>
                    <a:pt x="548" y="554"/>
                  </a:lnTo>
                  <a:lnTo>
                    <a:pt x="549" y="554"/>
                  </a:lnTo>
                  <a:lnTo>
                    <a:pt x="550" y="555"/>
                  </a:lnTo>
                  <a:lnTo>
                    <a:pt x="551" y="556"/>
                  </a:lnTo>
                  <a:lnTo>
                    <a:pt x="553" y="558"/>
                  </a:lnTo>
                  <a:lnTo>
                    <a:pt x="553" y="558"/>
                  </a:lnTo>
                  <a:lnTo>
                    <a:pt x="554" y="559"/>
                  </a:lnTo>
                  <a:lnTo>
                    <a:pt x="554" y="559"/>
                  </a:lnTo>
                  <a:lnTo>
                    <a:pt x="554" y="560"/>
                  </a:lnTo>
                  <a:lnTo>
                    <a:pt x="554" y="560"/>
                  </a:lnTo>
                  <a:lnTo>
                    <a:pt x="554" y="561"/>
                  </a:lnTo>
                  <a:lnTo>
                    <a:pt x="553" y="563"/>
                  </a:lnTo>
                  <a:lnTo>
                    <a:pt x="553" y="564"/>
                  </a:lnTo>
                  <a:lnTo>
                    <a:pt x="552" y="564"/>
                  </a:lnTo>
                  <a:lnTo>
                    <a:pt x="552" y="565"/>
                  </a:lnTo>
                  <a:lnTo>
                    <a:pt x="551" y="565"/>
                  </a:lnTo>
                  <a:lnTo>
                    <a:pt x="551" y="565"/>
                  </a:lnTo>
                  <a:lnTo>
                    <a:pt x="549" y="566"/>
                  </a:lnTo>
                  <a:lnTo>
                    <a:pt x="548" y="567"/>
                  </a:lnTo>
                  <a:lnTo>
                    <a:pt x="547" y="567"/>
                  </a:lnTo>
                  <a:lnTo>
                    <a:pt x="546" y="570"/>
                  </a:lnTo>
                  <a:lnTo>
                    <a:pt x="544" y="571"/>
                  </a:lnTo>
                  <a:lnTo>
                    <a:pt x="543" y="572"/>
                  </a:lnTo>
                  <a:lnTo>
                    <a:pt x="542" y="573"/>
                  </a:lnTo>
                  <a:lnTo>
                    <a:pt x="542" y="574"/>
                  </a:lnTo>
                  <a:lnTo>
                    <a:pt x="541" y="575"/>
                  </a:lnTo>
                  <a:lnTo>
                    <a:pt x="541" y="576"/>
                  </a:lnTo>
                  <a:lnTo>
                    <a:pt x="541" y="577"/>
                  </a:lnTo>
                  <a:lnTo>
                    <a:pt x="541" y="578"/>
                  </a:lnTo>
                  <a:lnTo>
                    <a:pt x="541" y="579"/>
                  </a:lnTo>
                  <a:lnTo>
                    <a:pt x="541" y="580"/>
                  </a:lnTo>
                  <a:lnTo>
                    <a:pt x="542" y="582"/>
                  </a:lnTo>
                  <a:lnTo>
                    <a:pt x="543" y="584"/>
                  </a:lnTo>
                  <a:lnTo>
                    <a:pt x="544" y="585"/>
                  </a:lnTo>
                  <a:lnTo>
                    <a:pt x="546" y="588"/>
                  </a:lnTo>
                  <a:lnTo>
                    <a:pt x="547" y="589"/>
                  </a:lnTo>
                  <a:lnTo>
                    <a:pt x="547" y="590"/>
                  </a:lnTo>
                  <a:lnTo>
                    <a:pt x="548" y="591"/>
                  </a:lnTo>
                  <a:lnTo>
                    <a:pt x="548" y="593"/>
                  </a:lnTo>
                  <a:lnTo>
                    <a:pt x="548" y="594"/>
                  </a:lnTo>
                  <a:lnTo>
                    <a:pt x="548" y="595"/>
                  </a:lnTo>
                  <a:lnTo>
                    <a:pt x="548" y="596"/>
                  </a:lnTo>
                  <a:lnTo>
                    <a:pt x="548" y="597"/>
                  </a:lnTo>
                  <a:lnTo>
                    <a:pt x="548" y="598"/>
                  </a:lnTo>
                  <a:lnTo>
                    <a:pt x="547" y="598"/>
                  </a:lnTo>
                  <a:lnTo>
                    <a:pt x="547" y="599"/>
                  </a:lnTo>
                  <a:lnTo>
                    <a:pt x="545" y="601"/>
                  </a:lnTo>
                  <a:lnTo>
                    <a:pt x="544" y="602"/>
                  </a:lnTo>
                  <a:lnTo>
                    <a:pt x="543" y="604"/>
                  </a:lnTo>
                  <a:lnTo>
                    <a:pt x="542" y="605"/>
                  </a:lnTo>
                  <a:lnTo>
                    <a:pt x="541" y="606"/>
                  </a:lnTo>
                  <a:lnTo>
                    <a:pt x="541" y="608"/>
                  </a:lnTo>
                  <a:lnTo>
                    <a:pt x="539" y="613"/>
                  </a:lnTo>
                  <a:lnTo>
                    <a:pt x="538" y="617"/>
                  </a:lnTo>
                  <a:lnTo>
                    <a:pt x="538" y="617"/>
                  </a:lnTo>
                  <a:lnTo>
                    <a:pt x="537" y="618"/>
                  </a:lnTo>
                  <a:lnTo>
                    <a:pt x="537" y="619"/>
                  </a:lnTo>
                  <a:lnTo>
                    <a:pt x="536" y="619"/>
                  </a:lnTo>
                  <a:lnTo>
                    <a:pt x="535" y="619"/>
                  </a:lnTo>
                  <a:lnTo>
                    <a:pt x="531" y="621"/>
                  </a:lnTo>
                  <a:lnTo>
                    <a:pt x="529" y="622"/>
                  </a:lnTo>
                  <a:lnTo>
                    <a:pt x="527" y="623"/>
                  </a:lnTo>
                  <a:lnTo>
                    <a:pt x="526" y="624"/>
                  </a:lnTo>
                  <a:lnTo>
                    <a:pt x="522" y="627"/>
                  </a:lnTo>
                  <a:lnTo>
                    <a:pt x="520" y="629"/>
                  </a:lnTo>
                  <a:lnTo>
                    <a:pt x="518" y="630"/>
                  </a:lnTo>
                  <a:lnTo>
                    <a:pt x="517" y="630"/>
                  </a:lnTo>
                  <a:lnTo>
                    <a:pt x="516" y="631"/>
                  </a:lnTo>
                  <a:lnTo>
                    <a:pt x="514" y="631"/>
                  </a:lnTo>
                  <a:lnTo>
                    <a:pt x="513" y="632"/>
                  </a:lnTo>
                  <a:lnTo>
                    <a:pt x="512" y="632"/>
                  </a:lnTo>
                  <a:lnTo>
                    <a:pt x="511" y="632"/>
                  </a:lnTo>
                  <a:lnTo>
                    <a:pt x="510" y="632"/>
                  </a:lnTo>
                  <a:lnTo>
                    <a:pt x="509" y="632"/>
                  </a:lnTo>
                  <a:lnTo>
                    <a:pt x="507" y="632"/>
                  </a:lnTo>
                  <a:lnTo>
                    <a:pt x="502" y="631"/>
                  </a:lnTo>
                  <a:lnTo>
                    <a:pt x="501" y="631"/>
                  </a:lnTo>
                  <a:lnTo>
                    <a:pt x="500" y="631"/>
                  </a:lnTo>
                  <a:lnTo>
                    <a:pt x="499" y="631"/>
                  </a:lnTo>
                  <a:lnTo>
                    <a:pt x="499" y="631"/>
                  </a:lnTo>
                  <a:lnTo>
                    <a:pt x="498" y="631"/>
                  </a:lnTo>
                  <a:lnTo>
                    <a:pt x="498" y="632"/>
                  </a:lnTo>
                  <a:lnTo>
                    <a:pt x="498" y="633"/>
                  </a:lnTo>
                  <a:lnTo>
                    <a:pt x="497" y="638"/>
                  </a:lnTo>
                  <a:lnTo>
                    <a:pt x="496" y="641"/>
                  </a:lnTo>
                  <a:lnTo>
                    <a:pt x="496" y="643"/>
                  </a:lnTo>
                  <a:lnTo>
                    <a:pt x="496" y="649"/>
                  </a:lnTo>
                  <a:lnTo>
                    <a:pt x="495" y="651"/>
                  </a:lnTo>
                  <a:lnTo>
                    <a:pt x="495" y="653"/>
                  </a:lnTo>
                  <a:lnTo>
                    <a:pt x="494" y="656"/>
                  </a:lnTo>
                  <a:lnTo>
                    <a:pt x="494" y="658"/>
                  </a:lnTo>
                  <a:lnTo>
                    <a:pt x="494" y="659"/>
                  </a:lnTo>
                  <a:lnTo>
                    <a:pt x="494" y="660"/>
                  </a:lnTo>
                  <a:lnTo>
                    <a:pt x="494" y="662"/>
                  </a:lnTo>
                  <a:lnTo>
                    <a:pt x="495" y="663"/>
                  </a:lnTo>
                  <a:lnTo>
                    <a:pt x="496" y="667"/>
                  </a:lnTo>
                  <a:lnTo>
                    <a:pt x="497" y="669"/>
                  </a:lnTo>
                  <a:lnTo>
                    <a:pt x="497" y="670"/>
                  </a:lnTo>
                  <a:lnTo>
                    <a:pt x="499" y="676"/>
                  </a:lnTo>
                  <a:lnTo>
                    <a:pt x="499" y="678"/>
                  </a:lnTo>
                  <a:lnTo>
                    <a:pt x="499" y="680"/>
                  </a:lnTo>
                  <a:lnTo>
                    <a:pt x="499" y="682"/>
                  </a:lnTo>
                  <a:lnTo>
                    <a:pt x="499" y="684"/>
                  </a:lnTo>
                  <a:lnTo>
                    <a:pt x="498" y="685"/>
                  </a:lnTo>
                  <a:lnTo>
                    <a:pt x="498" y="686"/>
                  </a:lnTo>
                  <a:lnTo>
                    <a:pt x="498" y="687"/>
                  </a:lnTo>
                  <a:lnTo>
                    <a:pt x="497" y="688"/>
                  </a:lnTo>
                  <a:lnTo>
                    <a:pt x="497" y="688"/>
                  </a:lnTo>
                  <a:lnTo>
                    <a:pt x="496" y="689"/>
                  </a:lnTo>
                  <a:lnTo>
                    <a:pt x="495" y="690"/>
                  </a:lnTo>
                  <a:lnTo>
                    <a:pt x="495" y="691"/>
                  </a:lnTo>
                  <a:lnTo>
                    <a:pt x="493" y="692"/>
                  </a:lnTo>
                  <a:lnTo>
                    <a:pt x="492" y="693"/>
                  </a:lnTo>
                  <a:lnTo>
                    <a:pt x="491" y="693"/>
                  </a:lnTo>
                  <a:lnTo>
                    <a:pt x="488" y="695"/>
                  </a:lnTo>
                  <a:lnTo>
                    <a:pt x="487" y="695"/>
                  </a:lnTo>
                  <a:lnTo>
                    <a:pt x="486" y="696"/>
                  </a:lnTo>
                  <a:lnTo>
                    <a:pt x="485" y="696"/>
                  </a:lnTo>
                  <a:lnTo>
                    <a:pt x="484" y="697"/>
                  </a:lnTo>
                  <a:lnTo>
                    <a:pt x="483" y="698"/>
                  </a:lnTo>
                  <a:lnTo>
                    <a:pt x="482" y="699"/>
                  </a:lnTo>
                  <a:lnTo>
                    <a:pt x="481" y="700"/>
                  </a:lnTo>
                  <a:lnTo>
                    <a:pt x="480" y="702"/>
                  </a:lnTo>
                  <a:lnTo>
                    <a:pt x="478" y="705"/>
                  </a:lnTo>
                  <a:lnTo>
                    <a:pt x="477" y="708"/>
                  </a:lnTo>
                  <a:lnTo>
                    <a:pt x="476" y="710"/>
                  </a:lnTo>
                  <a:lnTo>
                    <a:pt x="475" y="712"/>
                  </a:lnTo>
                  <a:lnTo>
                    <a:pt x="475" y="713"/>
                  </a:lnTo>
                  <a:lnTo>
                    <a:pt x="474" y="716"/>
                  </a:lnTo>
                  <a:lnTo>
                    <a:pt x="474" y="718"/>
                  </a:lnTo>
                  <a:lnTo>
                    <a:pt x="473" y="722"/>
                  </a:lnTo>
                  <a:lnTo>
                    <a:pt x="473" y="724"/>
                  </a:lnTo>
                  <a:lnTo>
                    <a:pt x="472" y="726"/>
                  </a:lnTo>
                  <a:lnTo>
                    <a:pt x="472" y="728"/>
                  </a:lnTo>
                  <a:lnTo>
                    <a:pt x="472" y="730"/>
                  </a:lnTo>
                  <a:lnTo>
                    <a:pt x="472" y="732"/>
                  </a:lnTo>
                  <a:lnTo>
                    <a:pt x="473" y="734"/>
                  </a:lnTo>
                  <a:lnTo>
                    <a:pt x="473" y="735"/>
                  </a:lnTo>
                  <a:lnTo>
                    <a:pt x="473" y="736"/>
                  </a:lnTo>
                  <a:lnTo>
                    <a:pt x="473" y="738"/>
                  </a:lnTo>
                  <a:lnTo>
                    <a:pt x="474" y="739"/>
                  </a:lnTo>
                  <a:lnTo>
                    <a:pt x="476" y="744"/>
                  </a:lnTo>
                  <a:lnTo>
                    <a:pt x="476" y="746"/>
                  </a:lnTo>
                  <a:lnTo>
                    <a:pt x="476" y="746"/>
                  </a:lnTo>
                  <a:lnTo>
                    <a:pt x="475" y="746"/>
                  </a:lnTo>
                  <a:lnTo>
                    <a:pt x="474" y="745"/>
                  </a:lnTo>
                  <a:lnTo>
                    <a:pt x="473" y="745"/>
                  </a:lnTo>
                  <a:lnTo>
                    <a:pt x="472" y="745"/>
                  </a:lnTo>
                  <a:lnTo>
                    <a:pt x="471" y="745"/>
                  </a:lnTo>
                  <a:lnTo>
                    <a:pt x="469" y="745"/>
                  </a:lnTo>
                  <a:lnTo>
                    <a:pt x="468" y="745"/>
                  </a:lnTo>
                  <a:lnTo>
                    <a:pt x="466" y="746"/>
                  </a:lnTo>
                  <a:lnTo>
                    <a:pt x="465" y="747"/>
                  </a:lnTo>
                  <a:lnTo>
                    <a:pt x="463" y="747"/>
                  </a:lnTo>
                  <a:lnTo>
                    <a:pt x="462" y="748"/>
                  </a:lnTo>
                  <a:lnTo>
                    <a:pt x="461" y="749"/>
                  </a:lnTo>
                  <a:lnTo>
                    <a:pt x="460" y="750"/>
                  </a:lnTo>
                  <a:lnTo>
                    <a:pt x="459" y="751"/>
                  </a:lnTo>
                  <a:lnTo>
                    <a:pt x="459" y="752"/>
                  </a:lnTo>
                  <a:lnTo>
                    <a:pt x="458" y="753"/>
                  </a:lnTo>
                  <a:lnTo>
                    <a:pt x="456" y="757"/>
                  </a:lnTo>
                  <a:lnTo>
                    <a:pt x="455" y="758"/>
                  </a:lnTo>
                  <a:lnTo>
                    <a:pt x="455" y="758"/>
                  </a:lnTo>
                  <a:lnTo>
                    <a:pt x="455" y="759"/>
                  </a:lnTo>
                  <a:lnTo>
                    <a:pt x="454" y="759"/>
                  </a:lnTo>
                  <a:lnTo>
                    <a:pt x="454" y="759"/>
                  </a:lnTo>
                  <a:lnTo>
                    <a:pt x="453" y="759"/>
                  </a:lnTo>
                  <a:lnTo>
                    <a:pt x="452" y="760"/>
                  </a:lnTo>
                  <a:lnTo>
                    <a:pt x="451" y="759"/>
                  </a:lnTo>
                  <a:lnTo>
                    <a:pt x="450" y="759"/>
                  </a:lnTo>
                  <a:lnTo>
                    <a:pt x="449" y="759"/>
                  </a:lnTo>
                  <a:lnTo>
                    <a:pt x="448" y="758"/>
                  </a:lnTo>
                  <a:lnTo>
                    <a:pt x="446" y="757"/>
                  </a:lnTo>
                  <a:lnTo>
                    <a:pt x="442" y="755"/>
                  </a:lnTo>
                  <a:lnTo>
                    <a:pt x="440" y="753"/>
                  </a:lnTo>
                  <a:lnTo>
                    <a:pt x="436" y="750"/>
                  </a:lnTo>
                  <a:lnTo>
                    <a:pt x="430" y="746"/>
                  </a:lnTo>
                  <a:lnTo>
                    <a:pt x="427" y="744"/>
                  </a:lnTo>
                  <a:lnTo>
                    <a:pt x="424" y="742"/>
                  </a:lnTo>
                  <a:lnTo>
                    <a:pt x="423" y="741"/>
                  </a:lnTo>
                  <a:lnTo>
                    <a:pt x="421" y="739"/>
                  </a:lnTo>
                  <a:lnTo>
                    <a:pt x="419" y="737"/>
                  </a:lnTo>
                  <a:lnTo>
                    <a:pt x="418" y="735"/>
                  </a:lnTo>
                  <a:lnTo>
                    <a:pt x="417" y="734"/>
                  </a:lnTo>
                  <a:lnTo>
                    <a:pt x="416" y="732"/>
                  </a:lnTo>
                  <a:lnTo>
                    <a:pt x="416" y="731"/>
                  </a:lnTo>
                  <a:lnTo>
                    <a:pt x="415" y="730"/>
                  </a:lnTo>
                  <a:lnTo>
                    <a:pt x="415" y="728"/>
                  </a:lnTo>
                  <a:lnTo>
                    <a:pt x="414" y="726"/>
                  </a:lnTo>
                  <a:lnTo>
                    <a:pt x="414" y="720"/>
                  </a:lnTo>
                  <a:lnTo>
                    <a:pt x="413" y="714"/>
                  </a:lnTo>
                  <a:lnTo>
                    <a:pt x="413" y="709"/>
                  </a:lnTo>
                  <a:lnTo>
                    <a:pt x="413" y="707"/>
                  </a:lnTo>
                  <a:lnTo>
                    <a:pt x="412" y="704"/>
                  </a:lnTo>
                  <a:lnTo>
                    <a:pt x="412" y="702"/>
                  </a:lnTo>
                  <a:lnTo>
                    <a:pt x="411" y="699"/>
                  </a:lnTo>
                  <a:lnTo>
                    <a:pt x="410" y="694"/>
                  </a:lnTo>
                  <a:lnTo>
                    <a:pt x="409" y="692"/>
                  </a:lnTo>
                  <a:lnTo>
                    <a:pt x="408" y="691"/>
                  </a:lnTo>
                  <a:lnTo>
                    <a:pt x="408" y="690"/>
                  </a:lnTo>
                  <a:lnTo>
                    <a:pt x="407" y="689"/>
                  </a:lnTo>
                  <a:lnTo>
                    <a:pt x="406" y="687"/>
                  </a:lnTo>
                  <a:lnTo>
                    <a:pt x="403" y="683"/>
                  </a:lnTo>
                  <a:lnTo>
                    <a:pt x="399" y="679"/>
                  </a:lnTo>
                  <a:lnTo>
                    <a:pt x="395" y="674"/>
                  </a:lnTo>
                  <a:lnTo>
                    <a:pt x="388" y="666"/>
                  </a:lnTo>
                  <a:lnTo>
                    <a:pt x="387" y="665"/>
                  </a:lnTo>
                  <a:lnTo>
                    <a:pt x="385" y="663"/>
                  </a:lnTo>
                  <a:lnTo>
                    <a:pt x="384" y="661"/>
                  </a:lnTo>
                  <a:lnTo>
                    <a:pt x="382" y="660"/>
                  </a:lnTo>
                  <a:lnTo>
                    <a:pt x="380" y="657"/>
                  </a:lnTo>
                  <a:lnTo>
                    <a:pt x="378" y="656"/>
                  </a:lnTo>
                  <a:lnTo>
                    <a:pt x="376" y="655"/>
                  </a:lnTo>
                  <a:lnTo>
                    <a:pt x="374" y="653"/>
                  </a:lnTo>
                  <a:lnTo>
                    <a:pt x="372" y="651"/>
                  </a:lnTo>
                  <a:lnTo>
                    <a:pt x="370" y="650"/>
                  </a:lnTo>
                  <a:lnTo>
                    <a:pt x="368" y="649"/>
                  </a:lnTo>
                  <a:lnTo>
                    <a:pt x="365" y="647"/>
                  </a:lnTo>
                  <a:lnTo>
                    <a:pt x="364" y="647"/>
                  </a:lnTo>
                  <a:lnTo>
                    <a:pt x="363" y="646"/>
                  </a:lnTo>
                  <a:lnTo>
                    <a:pt x="360" y="646"/>
                  </a:lnTo>
                  <a:lnTo>
                    <a:pt x="358" y="646"/>
                  </a:lnTo>
                  <a:lnTo>
                    <a:pt x="356" y="645"/>
                  </a:lnTo>
                  <a:lnTo>
                    <a:pt x="353" y="645"/>
                  </a:lnTo>
                  <a:lnTo>
                    <a:pt x="347" y="645"/>
                  </a:lnTo>
                  <a:lnTo>
                    <a:pt x="344" y="645"/>
                  </a:lnTo>
                  <a:lnTo>
                    <a:pt x="343" y="645"/>
                  </a:lnTo>
                  <a:lnTo>
                    <a:pt x="341" y="645"/>
                  </a:lnTo>
                  <a:lnTo>
                    <a:pt x="340" y="644"/>
                  </a:lnTo>
                  <a:lnTo>
                    <a:pt x="338" y="644"/>
                  </a:lnTo>
                  <a:lnTo>
                    <a:pt x="336" y="643"/>
                  </a:lnTo>
                  <a:lnTo>
                    <a:pt x="334" y="642"/>
                  </a:lnTo>
                  <a:lnTo>
                    <a:pt x="332" y="641"/>
                  </a:lnTo>
                  <a:lnTo>
                    <a:pt x="330" y="640"/>
                  </a:lnTo>
                  <a:lnTo>
                    <a:pt x="328" y="639"/>
                  </a:lnTo>
                  <a:lnTo>
                    <a:pt x="326" y="637"/>
                  </a:lnTo>
                  <a:lnTo>
                    <a:pt x="324" y="636"/>
                  </a:lnTo>
                  <a:lnTo>
                    <a:pt x="323" y="634"/>
                  </a:lnTo>
                  <a:lnTo>
                    <a:pt x="321" y="633"/>
                  </a:lnTo>
                  <a:lnTo>
                    <a:pt x="320" y="631"/>
                  </a:lnTo>
                  <a:lnTo>
                    <a:pt x="320" y="630"/>
                  </a:lnTo>
                  <a:lnTo>
                    <a:pt x="319" y="629"/>
                  </a:lnTo>
                  <a:lnTo>
                    <a:pt x="318" y="627"/>
                  </a:lnTo>
                  <a:lnTo>
                    <a:pt x="318" y="625"/>
                  </a:lnTo>
                  <a:lnTo>
                    <a:pt x="317" y="623"/>
                  </a:lnTo>
                  <a:lnTo>
                    <a:pt x="316" y="617"/>
                  </a:lnTo>
                  <a:lnTo>
                    <a:pt x="315" y="615"/>
                  </a:lnTo>
                  <a:lnTo>
                    <a:pt x="315" y="613"/>
                  </a:lnTo>
                  <a:lnTo>
                    <a:pt x="314" y="612"/>
                  </a:lnTo>
                  <a:lnTo>
                    <a:pt x="313" y="610"/>
                  </a:lnTo>
                  <a:lnTo>
                    <a:pt x="313" y="609"/>
                  </a:lnTo>
                  <a:lnTo>
                    <a:pt x="312" y="608"/>
                  </a:lnTo>
                  <a:lnTo>
                    <a:pt x="311" y="606"/>
                  </a:lnTo>
                  <a:lnTo>
                    <a:pt x="308" y="603"/>
                  </a:lnTo>
                  <a:lnTo>
                    <a:pt x="303" y="597"/>
                  </a:lnTo>
                  <a:lnTo>
                    <a:pt x="296" y="590"/>
                  </a:lnTo>
                  <a:lnTo>
                    <a:pt x="295" y="589"/>
                  </a:lnTo>
                  <a:lnTo>
                    <a:pt x="294" y="588"/>
                  </a:lnTo>
                  <a:lnTo>
                    <a:pt x="293" y="587"/>
                  </a:lnTo>
                  <a:lnTo>
                    <a:pt x="292" y="585"/>
                  </a:lnTo>
                  <a:lnTo>
                    <a:pt x="292" y="584"/>
                  </a:lnTo>
                  <a:lnTo>
                    <a:pt x="290" y="580"/>
                  </a:lnTo>
                  <a:lnTo>
                    <a:pt x="289" y="578"/>
                  </a:lnTo>
                  <a:lnTo>
                    <a:pt x="287" y="576"/>
                  </a:lnTo>
                  <a:lnTo>
                    <a:pt x="284" y="572"/>
                  </a:lnTo>
                  <a:lnTo>
                    <a:pt x="283" y="571"/>
                  </a:lnTo>
                  <a:lnTo>
                    <a:pt x="282" y="569"/>
                  </a:lnTo>
                  <a:lnTo>
                    <a:pt x="279" y="564"/>
                  </a:lnTo>
                  <a:lnTo>
                    <a:pt x="279" y="563"/>
                  </a:lnTo>
                  <a:lnTo>
                    <a:pt x="278" y="562"/>
                  </a:lnTo>
                  <a:lnTo>
                    <a:pt x="277" y="561"/>
                  </a:lnTo>
                  <a:lnTo>
                    <a:pt x="276" y="560"/>
                  </a:lnTo>
                  <a:lnTo>
                    <a:pt x="272" y="556"/>
                  </a:lnTo>
                  <a:lnTo>
                    <a:pt x="270" y="555"/>
                  </a:lnTo>
                  <a:lnTo>
                    <a:pt x="269" y="553"/>
                  </a:lnTo>
                  <a:lnTo>
                    <a:pt x="267" y="551"/>
                  </a:lnTo>
                  <a:lnTo>
                    <a:pt x="266" y="549"/>
                  </a:lnTo>
                  <a:lnTo>
                    <a:pt x="265" y="548"/>
                  </a:lnTo>
                  <a:lnTo>
                    <a:pt x="261" y="545"/>
                  </a:lnTo>
                  <a:lnTo>
                    <a:pt x="260" y="544"/>
                  </a:lnTo>
                  <a:lnTo>
                    <a:pt x="260" y="543"/>
                  </a:lnTo>
                  <a:lnTo>
                    <a:pt x="259" y="542"/>
                  </a:lnTo>
                  <a:lnTo>
                    <a:pt x="258" y="541"/>
                  </a:lnTo>
                  <a:lnTo>
                    <a:pt x="258" y="539"/>
                  </a:lnTo>
                  <a:lnTo>
                    <a:pt x="257" y="538"/>
                  </a:lnTo>
                  <a:lnTo>
                    <a:pt x="257" y="536"/>
                  </a:lnTo>
                  <a:lnTo>
                    <a:pt x="256" y="530"/>
                  </a:lnTo>
                  <a:lnTo>
                    <a:pt x="255" y="528"/>
                  </a:lnTo>
                  <a:lnTo>
                    <a:pt x="255" y="527"/>
                  </a:lnTo>
                  <a:lnTo>
                    <a:pt x="255" y="525"/>
                  </a:lnTo>
                  <a:lnTo>
                    <a:pt x="254" y="524"/>
                  </a:lnTo>
                  <a:lnTo>
                    <a:pt x="254" y="523"/>
                  </a:lnTo>
                  <a:lnTo>
                    <a:pt x="253" y="522"/>
                  </a:lnTo>
                  <a:lnTo>
                    <a:pt x="252" y="521"/>
                  </a:lnTo>
                  <a:lnTo>
                    <a:pt x="249" y="517"/>
                  </a:lnTo>
                  <a:lnTo>
                    <a:pt x="245" y="514"/>
                  </a:lnTo>
                  <a:lnTo>
                    <a:pt x="241" y="509"/>
                  </a:lnTo>
                  <a:lnTo>
                    <a:pt x="238" y="506"/>
                  </a:lnTo>
                  <a:lnTo>
                    <a:pt x="236" y="504"/>
                  </a:lnTo>
                  <a:lnTo>
                    <a:pt x="234" y="503"/>
                  </a:lnTo>
                  <a:lnTo>
                    <a:pt x="233" y="501"/>
                  </a:lnTo>
                  <a:lnTo>
                    <a:pt x="231" y="500"/>
                  </a:lnTo>
                  <a:lnTo>
                    <a:pt x="230" y="499"/>
                  </a:lnTo>
                  <a:lnTo>
                    <a:pt x="228" y="498"/>
                  </a:lnTo>
                  <a:lnTo>
                    <a:pt x="226" y="497"/>
                  </a:lnTo>
                  <a:lnTo>
                    <a:pt x="224" y="496"/>
                  </a:lnTo>
                  <a:lnTo>
                    <a:pt x="222" y="495"/>
                  </a:lnTo>
                  <a:lnTo>
                    <a:pt x="221" y="495"/>
                  </a:lnTo>
                  <a:lnTo>
                    <a:pt x="217" y="493"/>
                  </a:lnTo>
                  <a:lnTo>
                    <a:pt x="214" y="493"/>
                  </a:lnTo>
                  <a:lnTo>
                    <a:pt x="206" y="491"/>
                  </a:lnTo>
                  <a:lnTo>
                    <a:pt x="204" y="491"/>
                  </a:lnTo>
                  <a:lnTo>
                    <a:pt x="201" y="490"/>
                  </a:lnTo>
                  <a:lnTo>
                    <a:pt x="200" y="491"/>
                  </a:lnTo>
                  <a:lnTo>
                    <a:pt x="199" y="491"/>
                  </a:lnTo>
                  <a:lnTo>
                    <a:pt x="199" y="491"/>
                  </a:lnTo>
                  <a:lnTo>
                    <a:pt x="198" y="491"/>
                  </a:lnTo>
                  <a:lnTo>
                    <a:pt x="197" y="492"/>
                  </a:lnTo>
                  <a:lnTo>
                    <a:pt x="196" y="492"/>
                  </a:lnTo>
                  <a:lnTo>
                    <a:pt x="196" y="493"/>
                  </a:lnTo>
                  <a:lnTo>
                    <a:pt x="195" y="495"/>
                  </a:lnTo>
                  <a:lnTo>
                    <a:pt x="194" y="496"/>
                  </a:lnTo>
                  <a:lnTo>
                    <a:pt x="194" y="496"/>
                  </a:lnTo>
                  <a:lnTo>
                    <a:pt x="193" y="497"/>
                  </a:lnTo>
                  <a:lnTo>
                    <a:pt x="192" y="497"/>
                  </a:lnTo>
                  <a:lnTo>
                    <a:pt x="192" y="497"/>
                  </a:lnTo>
                  <a:lnTo>
                    <a:pt x="191" y="497"/>
                  </a:lnTo>
                  <a:lnTo>
                    <a:pt x="189" y="497"/>
                  </a:lnTo>
                  <a:lnTo>
                    <a:pt x="187" y="497"/>
                  </a:lnTo>
                  <a:lnTo>
                    <a:pt x="184" y="496"/>
                  </a:lnTo>
                  <a:lnTo>
                    <a:pt x="180" y="495"/>
                  </a:lnTo>
                  <a:lnTo>
                    <a:pt x="179" y="495"/>
                  </a:lnTo>
                  <a:lnTo>
                    <a:pt x="177" y="494"/>
                  </a:lnTo>
                  <a:lnTo>
                    <a:pt x="172" y="494"/>
                  </a:lnTo>
                  <a:lnTo>
                    <a:pt x="169" y="494"/>
                  </a:lnTo>
                  <a:lnTo>
                    <a:pt x="167" y="493"/>
                  </a:lnTo>
                  <a:lnTo>
                    <a:pt x="165" y="493"/>
                  </a:lnTo>
                  <a:lnTo>
                    <a:pt x="163" y="492"/>
                  </a:lnTo>
                  <a:lnTo>
                    <a:pt x="161" y="492"/>
                  </a:lnTo>
                  <a:lnTo>
                    <a:pt x="159" y="491"/>
                  </a:lnTo>
                  <a:lnTo>
                    <a:pt x="157" y="490"/>
                  </a:lnTo>
                  <a:lnTo>
                    <a:pt x="156" y="489"/>
                  </a:lnTo>
                  <a:lnTo>
                    <a:pt x="155" y="489"/>
                  </a:lnTo>
                  <a:lnTo>
                    <a:pt x="154" y="488"/>
                  </a:lnTo>
                  <a:lnTo>
                    <a:pt x="153" y="487"/>
                  </a:lnTo>
                  <a:lnTo>
                    <a:pt x="152" y="485"/>
                  </a:lnTo>
                  <a:lnTo>
                    <a:pt x="152" y="485"/>
                  </a:lnTo>
                  <a:lnTo>
                    <a:pt x="149" y="481"/>
                  </a:lnTo>
                  <a:lnTo>
                    <a:pt x="147" y="476"/>
                  </a:lnTo>
                  <a:lnTo>
                    <a:pt x="145" y="473"/>
                  </a:lnTo>
                  <a:lnTo>
                    <a:pt x="145" y="471"/>
                  </a:lnTo>
                  <a:lnTo>
                    <a:pt x="144" y="470"/>
                  </a:lnTo>
                  <a:lnTo>
                    <a:pt x="143" y="465"/>
                  </a:lnTo>
                  <a:lnTo>
                    <a:pt x="142" y="463"/>
                  </a:lnTo>
                  <a:lnTo>
                    <a:pt x="141" y="461"/>
                  </a:lnTo>
                  <a:lnTo>
                    <a:pt x="140" y="460"/>
                  </a:lnTo>
                  <a:lnTo>
                    <a:pt x="139" y="458"/>
                  </a:lnTo>
                  <a:lnTo>
                    <a:pt x="138" y="456"/>
                  </a:lnTo>
                  <a:lnTo>
                    <a:pt x="137" y="455"/>
                  </a:lnTo>
                  <a:lnTo>
                    <a:pt x="136" y="453"/>
                  </a:lnTo>
                  <a:lnTo>
                    <a:pt x="133" y="450"/>
                  </a:lnTo>
                  <a:lnTo>
                    <a:pt x="131" y="448"/>
                  </a:lnTo>
                  <a:lnTo>
                    <a:pt x="124" y="442"/>
                  </a:lnTo>
                  <a:lnTo>
                    <a:pt x="122" y="441"/>
                  </a:lnTo>
                  <a:lnTo>
                    <a:pt x="120" y="440"/>
                  </a:lnTo>
                  <a:lnTo>
                    <a:pt x="118" y="439"/>
                  </a:lnTo>
                  <a:lnTo>
                    <a:pt x="116" y="438"/>
                  </a:lnTo>
                  <a:lnTo>
                    <a:pt x="111" y="435"/>
                  </a:lnTo>
                  <a:lnTo>
                    <a:pt x="109" y="435"/>
                  </a:lnTo>
                  <a:lnTo>
                    <a:pt x="108" y="434"/>
                  </a:lnTo>
                  <a:lnTo>
                    <a:pt x="106" y="433"/>
                  </a:lnTo>
                  <a:lnTo>
                    <a:pt x="105" y="431"/>
                  </a:lnTo>
                  <a:lnTo>
                    <a:pt x="104" y="430"/>
                  </a:lnTo>
                  <a:lnTo>
                    <a:pt x="103" y="429"/>
                  </a:lnTo>
                  <a:lnTo>
                    <a:pt x="102" y="429"/>
                  </a:lnTo>
                  <a:lnTo>
                    <a:pt x="102" y="428"/>
                  </a:lnTo>
                  <a:lnTo>
                    <a:pt x="101" y="427"/>
                  </a:lnTo>
                  <a:lnTo>
                    <a:pt x="101" y="426"/>
                  </a:lnTo>
                  <a:lnTo>
                    <a:pt x="101" y="425"/>
                  </a:lnTo>
                  <a:lnTo>
                    <a:pt x="100" y="422"/>
                  </a:lnTo>
                  <a:lnTo>
                    <a:pt x="99" y="418"/>
                  </a:lnTo>
                  <a:lnTo>
                    <a:pt x="98" y="415"/>
                  </a:lnTo>
                  <a:lnTo>
                    <a:pt x="97" y="411"/>
                  </a:lnTo>
                  <a:lnTo>
                    <a:pt x="95" y="406"/>
                  </a:lnTo>
                  <a:lnTo>
                    <a:pt x="94" y="405"/>
                  </a:lnTo>
                  <a:lnTo>
                    <a:pt x="94" y="403"/>
                  </a:lnTo>
                  <a:lnTo>
                    <a:pt x="94" y="402"/>
                  </a:lnTo>
                  <a:lnTo>
                    <a:pt x="94" y="400"/>
                  </a:lnTo>
                  <a:lnTo>
                    <a:pt x="94" y="399"/>
                  </a:lnTo>
                  <a:lnTo>
                    <a:pt x="95" y="396"/>
                  </a:lnTo>
                  <a:lnTo>
                    <a:pt x="95" y="393"/>
                  </a:lnTo>
                  <a:lnTo>
                    <a:pt x="95" y="391"/>
                  </a:lnTo>
                  <a:lnTo>
                    <a:pt x="95" y="387"/>
                  </a:lnTo>
                  <a:lnTo>
                    <a:pt x="95" y="382"/>
                  </a:lnTo>
                  <a:lnTo>
                    <a:pt x="95" y="380"/>
                  </a:lnTo>
                  <a:lnTo>
                    <a:pt x="95" y="378"/>
                  </a:lnTo>
                  <a:lnTo>
                    <a:pt x="95" y="376"/>
                  </a:lnTo>
                  <a:lnTo>
                    <a:pt x="94" y="374"/>
                  </a:lnTo>
                  <a:lnTo>
                    <a:pt x="94" y="373"/>
                  </a:lnTo>
                  <a:lnTo>
                    <a:pt x="93" y="372"/>
                  </a:lnTo>
                  <a:lnTo>
                    <a:pt x="92" y="371"/>
                  </a:lnTo>
                  <a:lnTo>
                    <a:pt x="91" y="370"/>
                  </a:lnTo>
                  <a:lnTo>
                    <a:pt x="90" y="369"/>
                  </a:lnTo>
                  <a:lnTo>
                    <a:pt x="87" y="368"/>
                  </a:lnTo>
                  <a:lnTo>
                    <a:pt x="85" y="367"/>
                  </a:lnTo>
                  <a:lnTo>
                    <a:pt x="82" y="366"/>
                  </a:lnTo>
                  <a:lnTo>
                    <a:pt x="81" y="365"/>
                  </a:lnTo>
                  <a:lnTo>
                    <a:pt x="80" y="365"/>
                  </a:lnTo>
                  <a:lnTo>
                    <a:pt x="78" y="364"/>
                  </a:lnTo>
                  <a:lnTo>
                    <a:pt x="77" y="363"/>
                  </a:lnTo>
                  <a:lnTo>
                    <a:pt x="77" y="362"/>
                  </a:lnTo>
                  <a:lnTo>
                    <a:pt x="76" y="361"/>
                  </a:lnTo>
                  <a:lnTo>
                    <a:pt x="75" y="359"/>
                  </a:lnTo>
                  <a:lnTo>
                    <a:pt x="73" y="356"/>
                  </a:lnTo>
                  <a:lnTo>
                    <a:pt x="72" y="354"/>
                  </a:lnTo>
                  <a:lnTo>
                    <a:pt x="71" y="352"/>
                  </a:lnTo>
                  <a:lnTo>
                    <a:pt x="70" y="350"/>
                  </a:lnTo>
                  <a:lnTo>
                    <a:pt x="69" y="348"/>
                  </a:lnTo>
                  <a:lnTo>
                    <a:pt x="69" y="346"/>
                  </a:lnTo>
                  <a:lnTo>
                    <a:pt x="68" y="344"/>
                  </a:lnTo>
                  <a:lnTo>
                    <a:pt x="68" y="342"/>
                  </a:lnTo>
                  <a:lnTo>
                    <a:pt x="67" y="340"/>
                  </a:lnTo>
                  <a:lnTo>
                    <a:pt x="67" y="332"/>
                  </a:lnTo>
                  <a:lnTo>
                    <a:pt x="66" y="330"/>
                  </a:lnTo>
                  <a:lnTo>
                    <a:pt x="66" y="328"/>
                  </a:lnTo>
                  <a:lnTo>
                    <a:pt x="65" y="326"/>
                  </a:lnTo>
                  <a:lnTo>
                    <a:pt x="63" y="319"/>
                  </a:lnTo>
                  <a:lnTo>
                    <a:pt x="63" y="317"/>
                  </a:lnTo>
                  <a:lnTo>
                    <a:pt x="62" y="315"/>
                  </a:lnTo>
                  <a:lnTo>
                    <a:pt x="61" y="313"/>
                  </a:lnTo>
                  <a:lnTo>
                    <a:pt x="60" y="312"/>
                  </a:lnTo>
                  <a:lnTo>
                    <a:pt x="59" y="310"/>
                  </a:lnTo>
                  <a:lnTo>
                    <a:pt x="58" y="310"/>
                  </a:lnTo>
                  <a:lnTo>
                    <a:pt x="57" y="309"/>
                  </a:lnTo>
                  <a:lnTo>
                    <a:pt x="57" y="308"/>
                  </a:lnTo>
                  <a:lnTo>
                    <a:pt x="53" y="307"/>
                  </a:lnTo>
                  <a:lnTo>
                    <a:pt x="53" y="306"/>
                  </a:lnTo>
                  <a:lnTo>
                    <a:pt x="52" y="306"/>
                  </a:lnTo>
                  <a:lnTo>
                    <a:pt x="51" y="305"/>
                  </a:lnTo>
                  <a:lnTo>
                    <a:pt x="51" y="304"/>
                  </a:lnTo>
                  <a:lnTo>
                    <a:pt x="49" y="302"/>
                  </a:lnTo>
                  <a:lnTo>
                    <a:pt x="48" y="301"/>
                  </a:lnTo>
                  <a:lnTo>
                    <a:pt x="48" y="300"/>
                  </a:lnTo>
                  <a:lnTo>
                    <a:pt x="48" y="298"/>
                  </a:lnTo>
                  <a:lnTo>
                    <a:pt x="48" y="295"/>
                  </a:lnTo>
                  <a:lnTo>
                    <a:pt x="47" y="294"/>
                  </a:lnTo>
                  <a:lnTo>
                    <a:pt x="47" y="292"/>
                  </a:lnTo>
                  <a:lnTo>
                    <a:pt x="47" y="291"/>
                  </a:lnTo>
                  <a:lnTo>
                    <a:pt x="47" y="290"/>
                  </a:lnTo>
                  <a:lnTo>
                    <a:pt x="47" y="288"/>
                  </a:lnTo>
                  <a:lnTo>
                    <a:pt x="48" y="285"/>
                  </a:lnTo>
                  <a:lnTo>
                    <a:pt x="48" y="282"/>
                  </a:lnTo>
                  <a:lnTo>
                    <a:pt x="49" y="278"/>
                  </a:lnTo>
                  <a:lnTo>
                    <a:pt x="49" y="277"/>
                  </a:lnTo>
                  <a:lnTo>
                    <a:pt x="49" y="276"/>
                  </a:lnTo>
                  <a:lnTo>
                    <a:pt x="49" y="274"/>
                  </a:lnTo>
                  <a:lnTo>
                    <a:pt x="49" y="272"/>
                  </a:lnTo>
                  <a:lnTo>
                    <a:pt x="48" y="271"/>
                  </a:lnTo>
                  <a:lnTo>
                    <a:pt x="47" y="269"/>
                  </a:lnTo>
                  <a:lnTo>
                    <a:pt x="47" y="268"/>
                  </a:lnTo>
                  <a:lnTo>
                    <a:pt x="46" y="267"/>
                  </a:lnTo>
                  <a:lnTo>
                    <a:pt x="45" y="266"/>
                  </a:lnTo>
                  <a:lnTo>
                    <a:pt x="44" y="265"/>
                  </a:lnTo>
                  <a:lnTo>
                    <a:pt x="43" y="265"/>
                  </a:lnTo>
                  <a:lnTo>
                    <a:pt x="42" y="264"/>
                  </a:lnTo>
                  <a:lnTo>
                    <a:pt x="37" y="262"/>
                  </a:lnTo>
                  <a:lnTo>
                    <a:pt x="35" y="261"/>
                  </a:lnTo>
                  <a:lnTo>
                    <a:pt x="34" y="261"/>
                  </a:lnTo>
                  <a:lnTo>
                    <a:pt x="30" y="258"/>
                  </a:lnTo>
                  <a:lnTo>
                    <a:pt x="23" y="254"/>
                  </a:lnTo>
                  <a:lnTo>
                    <a:pt x="20" y="252"/>
                  </a:lnTo>
                  <a:lnTo>
                    <a:pt x="19" y="252"/>
                  </a:lnTo>
                  <a:lnTo>
                    <a:pt x="17" y="251"/>
                  </a:lnTo>
                  <a:lnTo>
                    <a:pt x="16" y="250"/>
                  </a:lnTo>
                  <a:lnTo>
                    <a:pt x="15" y="249"/>
                  </a:lnTo>
                  <a:lnTo>
                    <a:pt x="14" y="248"/>
                  </a:lnTo>
                  <a:lnTo>
                    <a:pt x="13" y="247"/>
                  </a:lnTo>
                  <a:lnTo>
                    <a:pt x="12" y="245"/>
                  </a:lnTo>
                  <a:lnTo>
                    <a:pt x="11" y="244"/>
                  </a:lnTo>
                  <a:lnTo>
                    <a:pt x="9" y="241"/>
                  </a:lnTo>
                  <a:lnTo>
                    <a:pt x="6" y="236"/>
                  </a:lnTo>
                  <a:lnTo>
                    <a:pt x="3" y="231"/>
                  </a:lnTo>
                  <a:lnTo>
                    <a:pt x="2" y="229"/>
                  </a:lnTo>
                  <a:lnTo>
                    <a:pt x="1" y="227"/>
                  </a:lnTo>
                  <a:lnTo>
                    <a:pt x="1" y="225"/>
                  </a:lnTo>
                  <a:lnTo>
                    <a:pt x="0" y="223"/>
                  </a:lnTo>
                  <a:lnTo>
                    <a:pt x="0" y="221"/>
                  </a:lnTo>
                  <a:lnTo>
                    <a:pt x="0" y="219"/>
                  </a:lnTo>
                  <a:lnTo>
                    <a:pt x="0" y="218"/>
                  </a:lnTo>
                  <a:lnTo>
                    <a:pt x="1" y="217"/>
                  </a:lnTo>
                  <a:lnTo>
                    <a:pt x="1" y="215"/>
                  </a:lnTo>
                  <a:lnTo>
                    <a:pt x="2" y="214"/>
                  </a:lnTo>
                  <a:lnTo>
                    <a:pt x="3" y="213"/>
                  </a:lnTo>
                  <a:lnTo>
                    <a:pt x="4" y="212"/>
                  </a:lnTo>
                  <a:lnTo>
                    <a:pt x="4" y="211"/>
                  </a:lnTo>
                  <a:lnTo>
                    <a:pt x="6" y="210"/>
                  </a:lnTo>
                  <a:lnTo>
                    <a:pt x="8" y="208"/>
                  </a:lnTo>
                  <a:lnTo>
                    <a:pt x="11" y="206"/>
                  </a:lnTo>
                  <a:lnTo>
                    <a:pt x="19" y="202"/>
                  </a:lnTo>
                  <a:lnTo>
                    <a:pt x="20" y="201"/>
                  </a:lnTo>
                  <a:lnTo>
                    <a:pt x="22" y="200"/>
                  </a:lnTo>
                  <a:lnTo>
                    <a:pt x="23" y="199"/>
                  </a:lnTo>
                  <a:lnTo>
                    <a:pt x="24" y="198"/>
                  </a:lnTo>
                  <a:lnTo>
                    <a:pt x="25" y="197"/>
                  </a:lnTo>
                  <a:lnTo>
                    <a:pt x="26" y="196"/>
                  </a:lnTo>
                  <a:lnTo>
                    <a:pt x="26" y="195"/>
                  </a:lnTo>
                  <a:lnTo>
                    <a:pt x="27" y="194"/>
                  </a:lnTo>
                  <a:lnTo>
                    <a:pt x="27" y="192"/>
                  </a:lnTo>
                  <a:lnTo>
                    <a:pt x="28" y="188"/>
                  </a:lnTo>
                  <a:lnTo>
                    <a:pt x="28" y="183"/>
                  </a:lnTo>
                  <a:lnTo>
                    <a:pt x="29" y="180"/>
                  </a:lnTo>
                  <a:lnTo>
                    <a:pt x="32" y="171"/>
                  </a:lnTo>
                  <a:lnTo>
                    <a:pt x="32" y="169"/>
                  </a:lnTo>
                  <a:lnTo>
                    <a:pt x="33" y="168"/>
                  </a:lnTo>
                  <a:lnTo>
                    <a:pt x="34" y="166"/>
                  </a:lnTo>
                  <a:lnTo>
                    <a:pt x="35" y="165"/>
                  </a:lnTo>
                  <a:lnTo>
                    <a:pt x="36" y="164"/>
                  </a:lnTo>
                  <a:lnTo>
                    <a:pt x="38" y="162"/>
                  </a:lnTo>
                  <a:lnTo>
                    <a:pt x="39" y="161"/>
                  </a:lnTo>
                  <a:lnTo>
                    <a:pt x="40" y="160"/>
                  </a:lnTo>
                  <a:lnTo>
                    <a:pt x="41" y="158"/>
                  </a:lnTo>
                  <a:lnTo>
                    <a:pt x="43" y="154"/>
                  </a:lnTo>
                  <a:lnTo>
                    <a:pt x="44" y="153"/>
                  </a:lnTo>
                  <a:lnTo>
                    <a:pt x="46" y="149"/>
                  </a:lnTo>
                  <a:lnTo>
                    <a:pt x="47" y="147"/>
                  </a:lnTo>
                  <a:lnTo>
                    <a:pt x="48" y="145"/>
                  </a:lnTo>
                  <a:lnTo>
                    <a:pt x="52" y="139"/>
                  </a:lnTo>
                  <a:lnTo>
                    <a:pt x="54" y="135"/>
                  </a:lnTo>
                  <a:lnTo>
                    <a:pt x="55" y="134"/>
                  </a:lnTo>
                  <a:lnTo>
                    <a:pt x="57" y="131"/>
                  </a:lnTo>
                  <a:lnTo>
                    <a:pt x="58" y="129"/>
                  </a:lnTo>
                  <a:lnTo>
                    <a:pt x="62" y="124"/>
                  </a:lnTo>
                  <a:lnTo>
                    <a:pt x="63" y="123"/>
                  </a:lnTo>
                  <a:lnTo>
                    <a:pt x="64" y="121"/>
                  </a:lnTo>
                  <a:lnTo>
                    <a:pt x="64" y="121"/>
                  </a:lnTo>
                  <a:lnTo>
                    <a:pt x="67" y="121"/>
                  </a:lnTo>
                  <a:lnTo>
                    <a:pt x="73" y="123"/>
                  </a:lnTo>
                  <a:lnTo>
                    <a:pt x="79" y="125"/>
                  </a:lnTo>
                  <a:lnTo>
                    <a:pt x="81" y="125"/>
                  </a:lnTo>
                  <a:lnTo>
                    <a:pt x="82" y="125"/>
                  </a:lnTo>
                  <a:lnTo>
                    <a:pt x="83" y="125"/>
                  </a:lnTo>
                  <a:lnTo>
                    <a:pt x="84" y="125"/>
                  </a:lnTo>
                  <a:lnTo>
                    <a:pt x="85" y="125"/>
                  </a:lnTo>
                  <a:lnTo>
                    <a:pt x="86" y="124"/>
                  </a:lnTo>
                  <a:lnTo>
                    <a:pt x="88" y="124"/>
                  </a:lnTo>
                  <a:lnTo>
                    <a:pt x="89" y="123"/>
                  </a:lnTo>
                  <a:lnTo>
                    <a:pt x="91" y="121"/>
                  </a:lnTo>
                  <a:lnTo>
                    <a:pt x="92" y="120"/>
                  </a:lnTo>
                  <a:lnTo>
                    <a:pt x="94" y="119"/>
                  </a:lnTo>
                  <a:lnTo>
                    <a:pt x="96" y="118"/>
                  </a:lnTo>
                  <a:lnTo>
                    <a:pt x="98" y="118"/>
                  </a:lnTo>
                  <a:lnTo>
                    <a:pt x="99" y="117"/>
                  </a:lnTo>
                  <a:lnTo>
                    <a:pt x="101" y="117"/>
                  </a:lnTo>
                  <a:lnTo>
                    <a:pt x="103" y="117"/>
                  </a:lnTo>
                  <a:lnTo>
                    <a:pt x="104" y="117"/>
                  </a:lnTo>
                  <a:lnTo>
                    <a:pt x="105" y="118"/>
                  </a:lnTo>
                  <a:lnTo>
                    <a:pt x="107" y="118"/>
                  </a:lnTo>
                  <a:lnTo>
                    <a:pt x="108" y="119"/>
                  </a:lnTo>
                  <a:lnTo>
                    <a:pt x="110" y="120"/>
                  </a:lnTo>
                  <a:lnTo>
                    <a:pt x="111" y="121"/>
                  </a:lnTo>
                  <a:lnTo>
                    <a:pt x="112" y="122"/>
                  </a:lnTo>
                  <a:lnTo>
                    <a:pt x="113" y="123"/>
                  </a:lnTo>
                  <a:lnTo>
                    <a:pt x="115" y="126"/>
                  </a:lnTo>
                  <a:lnTo>
                    <a:pt x="116" y="127"/>
                  </a:lnTo>
                  <a:lnTo>
                    <a:pt x="116" y="127"/>
                  </a:lnTo>
                  <a:lnTo>
                    <a:pt x="117" y="127"/>
                  </a:lnTo>
                  <a:lnTo>
                    <a:pt x="117" y="127"/>
                  </a:lnTo>
                  <a:lnTo>
                    <a:pt x="118" y="127"/>
                  </a:lnTo>
                  <a:lnTo>
                    <a:pt x="118" y="127"/>
                  </a:lnTo>
                  <a:lnTo>
                    <a:pt x="118" y="127"/>
                  </a:lnTo>
                  <a:lnTo>
                    <a:pt x="119" y="127"/>
                  </a:lnTo>
                  <a:lnTo>
                    <a:pt x="119" y="127"/>
                  </a:lnTo>
                  <a:lnTo>
                    <a:pt x="119" y="126"/>
                  </a:lnTo>
                  <a:lnTo>
                    <a:pt x="120" y="124"/>
                  </a:lnTo>
                  <a:lnTo>
                    <a:pt x="120" y="123"/>
                  </a:lnTo>
                  <a:lnTo>
                    <a:pt x="121" y="122"/>
                  </a:lnTo>
                  <a:lnTo>
                    <a:pt x="122" y="121"/>
                  </a:lnTo>
                  <a:lnTo>
                    <a:pt x="123" y="121"/>
                  </a:lnTo>
                  <a:lnTo>
                    <a:pt x="124" y="120"/>
                  </a:lnTo>
                  <a:lnTo>
                    <a:pt x="125" y="119"/>
                  </a:lnTo>
                  <a:lnTo>
                    <a:pt x="128" y="117"/>
                  </a:lnTo>
                  <a:lnTo>
                    <a:pt x="129" y="117"/>
                  </a:lnTo>
                  <a:lnTo>
                    <a:pt x="130" y="116"/>
                  </a:lnTo>
                  <a:lnTo>
                    <a:pt x="131" y="115"/>
                  </a:lnTo>
                  <a:lnTo>
                    <a:pt x="132" y="113"/>
                  </a:lnTo>
                  <a:lnTo>
                    <a:pt x="133" y="113"/>
                  </a:lnTo>
                  <a:lnTo>
                    <a:pt x="133" y="112"/>
                  </a:lnTo>
                  <a:lnTo>
                    <a:pt x="134" y="112"/>
                  </a:lnTo>
                  <a:lnTo>
                    <a:pt x="136" y="111"/>
                  </a:lnTo>
                  <a:lnTo>
                    <a:pt x="139" y="110"/>
                  </a:lnTo>
                  <a:lnTo>
                    <a:pt x="141" y="110"/>
                  </a:lnTo>
                  <a:lnTo>
                    <a:pt x="142" y="109"/>
                  </a:lnTo>
                  <a:lnTo>
                    <a:pt x="146" y="108"/>
                  </a:lnTo>
                  <a:lnTo>
                    <a:pt x="147" y="107"/>
                  </a:lnTo>
                  <a:lnTo>
                    <a:pt x="149" y="107"/>
                  </a:lnTo>
                  <a:lnTo>
                    <a:pt x="154" y="106"/>
                  </a:lnTo>
                  <a:lnTo>
                    <a:pt x="155" y="106"/>
                  </a:lnTo>
                  <a:lnTo>
                    <a:pt x="158" y="106"/>
                  </a:lnTo>
                  <a:lnTo>
                    <a:pt x="159" y="106"/>
                  </a:lnTo>
                  <a:lnTo>
                    <a:pt x="161" y="105"/>
                  </a:lnTo>
                  <a:lnTo>
                    <a:pt x="165" y="104"/>
                  </a:lnTo>
                  <a:lnTo>
                    <a:pt x="166" y="103"/>
                  </a:lnTo>
                  <a:lnTo>
                    <a:pt x="167" y="103"/>
                  </a:lnTo>
                  <a:lnTo>
                    <a:pt x="168" y="103"/>
                  </a:lnTo>
                  <a:lnTo>
                    <a:pt x="170" y="103"/>
                  </a:lnTo>
                  <a:lnTo>
                    <a:pt x="171" y="103"/>
                  </a:lnTo>
                  <a:lnTo>
                    <a:pt x="173" y="103"/>
                  </a:lnTo>
                  <a:lnTo>
                    <a:pt x="174" y="104"/>
                  </a:lnTo>
                  <a:lnTo>
                    <a:pt x="176" y="104"/>
                  </a:lnTo>
                  <a:lnTo>
                    <a:pt x="178" y="105"/>
                  </a:lnTo>
                  <a:lnTo>
                    <a:pt x="180" y="106"/>
                  </a:lnTo>
                  <a:lnTo>
                    <a:pt x="186" y="107"/>
                  </a:lnTo>
                  <a:lnTo>
                    <a:pt x="188" y="108"/>
                  </a:lnTo>
                  <a:lnTo>
                    <a:pt x="192" y="110"/>
                  </a:lnTo>
                  <a:lnTo>
                    <a:pt x="193" y="110"/>
                  </a:lnTo>
                  <a:lnTo>
                    <a:pt x="195" y="110"/>
                  </a:lnTo>
                  <a:lnTo>
                    <a:pt x="196" y="110"/>
                  </a:lnTo>
                  <a:lnTo>
                    <a:pt x="197" y="110"/>
                  </a:lnTo>
                  <a:lnTo>
                    <a:pt x="200" y="110"/>
                  </a:lnTo>
                  <a:lnTo>
                    <a:pt x="201" y="110"/>
                  </a:lnTo>
                  <a:lnTo>
                    <a:pt x="203" y="110"/>
                  </a:lnTo>
                  <a:lnTo>
                    <a:pt x="206" y="110"/>
                  </a:lnTo>
                  <a:lnTo>
                    <a:pt x="208" y="110"/>
                  </a:lnTo>
                  <a:lnTo>
                    <a:pt x="209" y="109"/>
                  </a:lnTo>
                  <a:lnTo>
                    <a:pt x="210" y="109"/>
                  </a:lnTo>
                  <a:lnTo>
                    <a:pt x="212" y="110"/>
                  </a:lnTo>
                  <a:lnTo>
                    <a:pt x="213" y="110"/>
                  </a:lnTo>
                  <a:lnTo>
                    <a:pt x="215" y="110"/>
                  </a:lnTo>
                  <a:lnTo>
                    <a:pt x="219" y="112"/>
                  </a:lnTo>
                  <a:lnTo>
                    <a:pt x="220" y="112"/>
                  </a:lnTo>
                  <a:lnTo>
                    <a:pt x="221" y="112"/>
                  </a:lnTo>
                  <a:lnTo>
                    <a:pt x="222" y="113"/>
                  </a:lnTo>
                  <a:lnTo>
                    <a:pt x="223" y="112"/>
                  </a:lnTo>
                  <a:lnTo>
                    <a:pt x="225" y="112"/>
                  </a:lnTo>
                  <a:lnTo>
                    <a:pt x="226" y="112"/>
                  </a:lnTo>
                  <a:lnTo>
                    <a:pt x="228" y="111"/>
                  </a:lnTo>
                  <a:lnTo>
                    <a:pt x="230" y="110"/>
                  </a:lnTo>
                  <a:lnTo>
                    <a:pt x="231" y="109"/>
                  </a:lnTo>
                  <a:lnTo>
                    <a:pt x="233" y="108"/>
                  </a:lnTo>
                  <a:lnTo>
                    <a:pt x="235" y="106"/>
                  </a:lnTo>
                  <a:lnTo>
                    <a:pt x="236" y="104"/>
                  </a:lnTo>
                  <a:lnTo>
                    <a:pt x="238" y="103"/>
                  </a:lnTo>
                  <a:lnTo>
                    <a:pt x="238" y="101"/>
                  </a:lnTo>
                  <a:lnTo>
                    <a:pt x="239" y="101"/>
                  </a:lnTo>
                  <a:lnTo>
                    <a:pt x="239" y="100"/>
                  </a:lnTo>
                  <a:lnTo>
                    <a:pt x="241" y="93"/>
                  </a:lnTo>
                  <a:lnTo>
                    <a:pt x="241" y="92"/>
                  </a:lnTo>
                  <a:lnTo>
                    <a:pt x="241" y="91"/>
                  </a:lnTo>
                  <a:lnTo>
                    <a:pt x="241" y="86"/>
                  </a:lnTo>
                  <a:lnTo>
                    <a:pt x="241" y="85"/>
                  </a:lnTo>
                  <a:lnTo>
                    <a:pt x="241" y="85"/>
                  </a:lnTo>
                  <a:lnTo>
                    <a:pt x="241" y="84"/>
                  </a:lnTo>
                  <a:lnTo>
                    <a:pt x="242" y="83"/>
                  </a:lnTo>
                  <a:lnTo>
                    <a:pt x="242" y="82"/>
                  </a:lnTo>
                  <a:lnTo>
                    <a:pt x="243" y="82"/>
                  </a:lnTo>
                  <a:lnTo>
                    <a:pt x="244" y="81"/>
                  </a:lnTo>
                  <a:lnTo>
                    <a:pt x="245" y="80"/>
                  </a:lnTo>
                  <a:lnTo>
                    <a:pt x="246" y="80"/>
                  </a:lnTo>
                  <a:lnTo>
                    <a:pt x="249" y="78"/>
                  </a:lnTo>
                  <a:lnTo>
                    <a:pt x="254" y="76"/>
                  </a:lnTo>
                  <a:lnTo>
                    <a:pt x="255" y="76"/>
                  </a:lnTo>
                  <a:lnTo>
                    <a:pt x="257" y="74"/>
                  </a:lnTo>
                  <a:lnTo>
                    <a:pt x="258" y="73"/>
                  </a:lnTo>
                  <a:lnTo>
                    <a:pt x="260" y="72"/>
                  </a:lnTo>
                  <a:lnTo>
                    <a:pt x="263" y="71"/>
                  </a:lnTo>
                  <a:lnTo>
                    <a:pt x="264" y="70"/>
                  </a:lnTo>
                  <a:lnTo>
                    <a:pt x="271" y="66"/>
                  </a:lnTo>
                  <a:lnTo>
                    <a:pt x="274" y="64"/>
                  </a:lnTo>
                  <a:lnTo>
                    <a:pt x="276" y="62"/>
                  </a:lnTo>
                  <a:lnTo>
                    <a:pt x="279" y="60"/>
                  </a:lnTo>
                  <a:lnTo>
                    <a:pt x="282" y="58"/>
                  </a:lnTo>
                  <a:lnTo>
                    <a:pt x="283" y="58"/>
                  </a:lnTo>
                  <a:lnTo>
                    <a:pt x="285" y="56"/>
                  </a:lnTo>
                  <a:lnTo>
                    <a:pt x="288" y="54"/>
                  </a:lnTo>
                  <a:lnTo>
                    <a:pt x="291" y="51"/>
                  </a:lnTo>
                  <a:lnTo>
                    <a:pt x="293" y="49"/>
                  </a:lnTo>
                  <a:lnTo>
                    <a:pt x="293" y="48"/>
                  </a:lnTo>
                  <a:lnTo>
                    <a:pt x="294" y="48"/>
                  </a:lnTo>
                  <a:lnTo>
                    <a:pt x="295" y="47"/>
                  </a:lnTo>
                  <a:lnTo>
                    <a:pt x="296" y="47"/>
                  </a:lnTo>
                  <a:lnTo>
                    <a:pt x="297" y="46"/>
                  </a:lnTo>
                  <a:lnTo>
                    <a:pt x="298" y="46"/>
                  </a:lnTo>
                  <a:lnTo>
                    <a:pt x="298" y="46"/>
                  </a:lnTo>
                  <a:lnTo>
                    <a:pt x="299" y="46"/>
                  </a:lnTo>
                  <a:lnTo>
                    <a:pt x="303" y="47"/>
                  </a:lnTo>
                  <a:lnTo>
                    <a:pt x="306" y="48"/>
                  </a:lnTo>
                  <a:lnTo>
                    <a:pt x="308" y="48"/>
                  </a:lnTo>
                  <a:lnTo>
                    <a:pt x="312" y="49"/>
                  </a:lnTo>
                  <a:lnTo>
                    <a:pt x="317" y="49"/>
                  </a:lnTo>
                  <a:lnTo>
                    <a:pt x="318" y="49"/>
                  </a:lnTo>
                  <a:lnTo>
                    <a:pt x="320" y="50"/>
                  </a:lnTo>
                  <a:lnTo>
                    <a:pt x="323" y="51"/>
                  </a:lnTo>
                  <a:lnTo>
                    <a:pt x="324" y="51"/>
                  </a:lnTo>
                  <a:lnTo>
                    <a:pt x="325" y="51"/>
                  </a:lnTo>
                  <a:lnTo>
                    <a:pt x="326" y="52"/>
                  </a:lnTo>
                  <a:lnTo>
                    <a:pt x="328" y="54"/>
                  </a:lnTo>
                  <a:lnTo>
                    <a:pt x="330" y="55"/>
                  </a:lnTo>
                  <a:lnTo>
                    <a:pt x="333" y="57"/>
                  </a:lnTo>
                  <a:lnTo>
                    <a:pt x="333" y="58"/>
                  </a:lnTo>
                  <a:lnTo>
                    <a:pt x="335" y="59"/>
                  </a:lnTo>
                  <a:lnTo>
                    <a:pt x="339" y="62"/>
                  </a:lnTo>
                  <a:lnTo>
                    <a:pt x="341" y="63"/>
                  </a:lnTo>
                  <a:lnTo>
                    <a:pt x="343" y="64"/>
                  </a:lnTo>
                  <a:lnTo>
                    <a:pt x="344" y="65"/>
                  </a:lnTo>
                  <a:lnTo>
                    <a:pt x="345" y="65"/>
                  </a:lnTo>
                  <a:lnTo>
                    <a:pt x="346" y="66"/>
                  </a:lnTo>
                  <a:lnTo>
                    <a:pt x="347" y="66"/>
                  </a:lnTo>
                  <a:lnTo>
                    <a:pt x="348" y="66"/>
                  </a:lnTo>
                  <a:lnTo>
                    <a:pt x="349" y="66"/>
                  </a:lnTo>
                  <a:lnTo>
                    <a:pt x="350" y="66"/>
                  </a:lnTo>
                  <a:lnTo>
                    <a:pt x="351" y="66"/>
                  </a:lnTo>
                  <a:lnTo>
                    <a:pt x="351" y="65"/>
                  </a:lnTo>
                  <a:lnTo>
                    <a:pt x="352" y="65"/>
                  </a:lnTo>
                  <a:lnTo>
                    <a:pt x="353" y="64"/>
                  </a:lnTo>
                  <a:lnTo>
                    <a:pt x="353" y="63"/>
                  </a:lnTo>
                  <a:lnTo>
                    <a:pt x="354" y="62"/>
                  </a:lnTo>
                  <a:lnTo>
                    <a:pt x="354" y="60"/>
                  </a:lnTo>
                  <a:lnTo>
                    <a:pt x="356" y="52"/>
                  </a:lnTo>
                  <a:lnTo>
                    <a:pt x="357" y="50"/>
                  </a:lnTo>
                  <a:lnTo>
                    <a:pt x="357" y="49"/>
                  </a:lnTo>
                  <a:lnTo>
                    <a:pt x="357" y="47"/>
                  </a:lnTo>
                  <a:lnTo>
                    <a:pt x="357" y="44"/>
                  </a:lnTo>
                  <a:lnTo>
                    <a:pt x="357" y="43"/>
                  </a:lnTo>
                  <a:lnTo>
                    <a:pt x="356" y="41"/>
                  </a:lnTo>
                  <a:lnTo>
                    <a:pt x="356" y="40"/>
                  </a:lnTo>
                  <a:lnTo>
                    <a:pt x="357" y="39"/>
                  </a:lnTo>
                  <a:lnTo>
                    <a:pt x="357" y="38"/>
                  </a:lnTo>
                  <a:lnTo>
                    <a:pt x="357" y="37"/>
                  </a:lnTo>
                  <a:lnTo>
                    <a:pt x="358" y="37"/>
                  </a:lnTo>
                  <a:lnTo>
                    <a:pt x="358" y="36"/>
                  </a:lnTo>
                  <a:lnTo>
                    <a:pt x="359" y="36"/>
                  </a:lnTo>
                  <a:lnTo>
                    <a:pt x="361" y="35"/>
                  </a:lnTo>
                  <a:lnTo>
                    <a:pt x="363" y="35"/>
                  </a:lnTo>
                  <a:lnTo>
                    <a:pt x="364" y="35"/>
                  </a:lnTo>
                  <a:lnTo>
                    <a:pt x="366" y="34"/>
                  </a:lnTo>
                  <a:lnTo>
                    <a:pt x="371" y="32"/>
                  </a:lnTo>
                  <a:lnTo>
                    <a:pt x="372" y="31"/>
                  </a:lnTo>
                  <a:lnTo>
                    <a:pt x="373" y="31"/>
                  </a:lnTo>
                  <a:lnTo>
                    <a:pt x="375" y="29"/>
                  </a:lnTo>
                  <a:lnTo>
                    <a:pt x="377" y="28"/>
                  </a:lnTo>
                  <a:lnTo>
                    <a:pt x="378" y="28"/>
                  </a:lnTo>
                  <a:lnTo>
                    <a:pt x="379" y="27"/>
                  </a:lnTo>
                  <a:lnTo>
                    <a:pt x="379" y="26"/>
                  </a:lnTo>
                  <a:lnTo>
                    <a:pt x="380" y="25"/>
                  </a:lnTo>
                  <a:lnTo>
                    <a:pt x="380" y="25"/>
                  </a:lnTo>
                  <a:lnTo>
                    <a:pt x="381" y="24"/>
                  </a:lnTo>
                  <a:lnTo>
                    <a:pt x="381" y="22"/>
                  </a:lnTo>
                  <a:lnTo>
                    <a:pt x="381" y="22"/>
                  </a:lnTo>
                  <a:lnTo>
                    <a:pt x="381" y="21"/>
                  </a:lnTo>
                  <a:lnTo>
                    <a:pt x="381" y="20"/>
                  </a:lnTo>
                  <a:lnTo>
                    <a:pt x="380" y="20"/>
                  </a:lnTo>
                  <a:lnTo>
                    <a:pt x="380" y="19"/>
                  </a:lnTo>
                  <a:lnTo>
                    <a:pt x="378" y="17"/>
                  </a:lnTo>
                  <a:lnTo>
                    <a:pt x="378" y="16"/>
                  </a:lnTo>
                  <a:lnTo>
                    <a:pt x="378" y="16"/>
                  </a:lnTo>
                  <a:lnTo>
                    <a:pt x="378" y="15"/>
                  </a:lnTo>
                  <a:lnTo>
                    <a:pt x="378" y="14"/>
                  </a:lnTo>
                  <a:lnTo>
                    <a:pt x="378" y="13"/>
                  </a:lnTo>
                  <a:lnTo>
                    <a:pt x="378" y="12"/>
                  </a:lnTo>
                  <a:lnTo>
                    <a:pt x="378" y="10"/>
                  </a:lnTo>
                  <a:lnTo>
                    <a:pt x="379" y="8"/>
                  </a:lnTo>
                  <a:lnTo>
                    <a:pt x="380" y="6"/>
                  </a:lnTo>
                  <a:lnTo>
                    <a:pt x="381" y="5"/>
                  </a:lnTo>
                  <a:lnTo>
                    <a:pt x="381" y="4"/>
                  </a:lnTo>
                  <a:lnTo>
                    <a:pt x="382" y="4"/>
                  </a:lnTo>
                  <a:lnTo>
                    <a:pt x="383" y="3"/>
                  </a:lnTo>
                  <a:lnTo>
                    <a:pt x="384" y="3"/>
                  </a:lnTo>
                  <a:lnTo>
                    <a:pt x="385" y="3"/>
                  </a:lnTo>
                  <a:lnTo>
                    <a:pt x="386" y="2"/>
                  </a:lnTo>
                  <a:lnTo>
                    <a:pt x="386" y="2"/>
                  </a:lnTo>
                  <a:lnTo>
                    <a:pt x="387" y="2"/>
                  </a:lnTo>
                  <a:lnTo>
                    <a:pt x="387" y="2"/>
                  </a:lnTo>
                  <a:lnTo>
                    <a:pt x="387" y="2"/>
                  </a:lnTo>
                  <a:lnTo>
                    <a:pt x="388" y="2"/>
                  </a:lnTo>
                  <a:lnTo>
                    <a:pt x="390" y="2"/>
                  </a:lnTo>
                  <a:lnTo>
                    <a:pt x="393" y="2"/>
                  </a:lnTo>
                  <a:lnTo>
                    <a:pt x="393" y="1"/>
                  </a:lnTo>
                  <a:lnTo>
                    <a:pt x="394" y="1"/>
                  </a:lnTo>
                  <a:lnTo>
                    <a:pt x="394" y="1"/>
                  </a:lnTo>
                  <a:lnTo>
                    <a:pt x="394" y="0"/>
                  </a:lnTo>
                  <a:lnTo>
                    <a:pt x="394" y="0"/>
                  </a:lnTo>
                  <a:lnTo>
                    <a:pt x="395" y="0"/>
                  </a:lnTo>
                  <a:close/>
                </a:path>
              </a:pathLst>
            </a:custGeom>
            <a:solidFill>
              <a:srgbClr val="7191D1"/>
            </a:solidFill>
            <a:ln>
              <a:noFill/>
            </a:ln>
            <a:extLst/>
          </p:spPr>
          <p:txBody>
            <a:bodyPr vert="horz" wrap="square" lIns="91440" tIns="45720" rIns="91440" bIns="45720" numCol="1" anchor="t" anchorCtr="0" compatLnSpc="1">
              <a:prstTxWarp prst="textNoShape">
                <a:avLst/>
              </a:prstTxWarp>
            </a:bodyPr>
            <a:lstStyle/>
            <a:p>
              <a:endParaRPr lang="cs-CZ" dirty="0"/>
            </a:p>
          </p:txBody>
        </p:sp>
        <p:sp>
          <p:nvSpPr>
            <p:cNvPr id="156" name="Freeform 268">
              <a:extLst>
                <a:ext uri="{FF2B5EF4-FFF2-40B4-BE49-F238E27FC236}">
                  <a16:creationId xmlns:a16="http://schemas.microsoft.com/office/drawing/2014/main" id="{E96F4FC4-355D-4335-B003-E2044BFBAF86}"/>
                </a:ext>
              </a:extLst>
            </p:cNvPr>
            <p:cNvSpPr>
              <a:spLocks/>
            </p:cNvSpPr>
            <p:nvPr/>
          </p:nvSpPr>
          <p:spPr bwMode="auto">
            <a:xfrm>
              <a:off x="5953826" y="5106546"/>
              <a:ext cx="711094" cy="1000127"/>
            </a:xfrm>
            <a:custGeom>
              <a:avLst/>
              <a:gdLst>
                <a:gd name="T0" fmla="*/ 389 w 593"/>
                <a:gd name="T1" fmla="*/ 6 h 760"/>
                <a:gd name="T2" fmla="*/ 403 w 593"/>
                <a:gd name="T3" fmla="*/ 16 h 760"/>
                <a:gd name="T4" fmla="*/ 421 w 593"/>
                <a:gd name="T5" fmla="*/ 15 h 760"/>
                <a:gd name="T6" fmla="*/ 416 w 593"/>
                <a:gd name="T7" fmla="*/ 40 h 760"/>
                <a:gd name="T8" fmla="*/ 428 w 593"/>
                <a:gd name="T9" fmla="*/ 47 h 760"/>
                <a:gd name="T10" fmla="*/ 461 w 593"/>
                <a:gd name="T11" fmla="*/ 45 h 760"/>
                <a:gd name="T12" fmla="*/ 461 w 593"/>
                <a:gd name="T13" fmla="*/ 53 h 760"/>
                <a:gd name="T14" fmla="*/ 487 w 593"/>
                <a:gd name="T15" fmla="*/ 72 h 760"/>
                <a:gd name="T16" fmla="*/ 518 w 593"/>
                <a:gd name="T17" fmla="*/ 72 h 760"/>
                <a:gd name="T18" fmla="*/ 550 w 593"/>
                <a:gd name="T19" fmla="*/ 94 h 760"/>
                <a:gd name="T20" fmla="*/ 561 w 593"/>
                <a:gd name="T21" fmla="*/ 108 h 760"/>
                <a:gd name="T22" fmla="*/ 591 w 593"/>
                <a:gd name="T23" fmla="*/ 132 h 760"/>
                <a:gd name="T24" fmla="*/ 585 w 593"/>
                <a:gd name="T25" fmla="*/ 165 h 760"/>
                <a:gd name="T26" fmla="*/ 578 w 593"/>
                <a:gd name="T27" fmla="*/ 205 h 760"/>
                <a:gd name="T28" fmla="*/ 580 w 593"/>
                <a:gd name="T29" fmla="*/ 228 h 760"/>
                <a:gd name="T30" fmla="*/ 567 w 593"/>
                <a:gd name="T31" fmla="*/ 250 h 760"/>
                <a:gd name="T32" fmla="*/ 549 w 593"/>
                <a:gd name="T33" fmla="*/ 249 h 760"/>
                <a:gd name="T34" fmla="*/ 526 w 593"/>
                <a:gd name="T35" fmla="*/ 271 h 760"/>
                <a:gd name="T36" fmla="*/ 540 w 593"/>
                <a:gd name="T37" fmla="*/ 279 h 760"/>
                <a:gd name="T38" fmla="*/ 534 w 593"/>
                <a:gd name="T39" fmla="*/ 289 h 760"/>
                <a:gd name="T40" fmla="*/ 538 w 593"/>
                <a:gd name="T41" fmla="*/ 303 h 760"/>
                <a:gd name="T42" fmla="*/ 538 w 593"/>
                <a:gd name="T43" fmla="*/ 311 h 760"/>
                <a:gd name="T44" fmla="*/ 550 w 593"/>
                <a:gd name="T45" fmla="*/ 318 h 760"/>
                <a:gd name="T46" fmla="*/ 553 w 593"/>
                <a:gd name="T47" fmla="*/ 347 h 760"/>
                <a:gd name="T48" fmla="*/ 561 w 593"/>
                <a:gd name="T49" fmla="*/ 373 h 760"/>
                <a:gd name="T50" fmla="*/ 559 w 593"/>
                <a:gd name="T51" fmla="*/ 395 h 760"/>
                <a:gd name="T52" fmla="*/ 562 w 593"/>
                <a:gd name="T53" fmla="*/ 423 h 760"/>
                <a:gd name="T54" fmla="*/ 561 w 593"/>
                <a:gd name="T55" fmla="*/ 454 h 760"/>
                <a:gd name="T56" fmla="*/ 570 w 593"/>
                <a:gd name="T57" fmla="*/ 488 h 760"/>
                <a:gd name="T58" fmla="*/ 549 w 593"/>
                <a:gd name="T59" fmla="*/ 520 h 760"/>
                <a:gd name="T60" fmla="*/ 543 w 593"/>
                <a:gd name="T61" fmla="*/ 540 h 760"/>
                <a:gd name="T62" fmla="*/ 535 w 593"/>
                <a:gd name="T63" fmla="*/ 551 h 760"/>
                <a:gd name="T64" fmla="*/ 540 w 593"/>
                <a:gd name="T65" fmla="*/ 565 h 760"/>
                <a:gd name="T66" fmla="*/ 530 w 593"/>
                <a:gd name="T67" fmla="*/ 582 h 760"/>
                <a:gd name="T68" fmla="*/ 531 w 593"/>
                <a:gd name="T69" fmla="*/ 604 h 760"/>
                <a:gd name="T70" fmla="*/ 506 w 593"/>
                <a:gd name="T71" fmla="*/ 630 h 760"/>
                <a:gd name="T72" fmla="*/ 486 w 593"/>
                <a:gd name="T73" fmla="*/ 633 h 760"/>
                <a:gd name="T74" fmla="*/ 487 w 593"/>
                <a:gd name="T75" fmla="*/ 678 h 760"/>
                <a:gd name="T76" fmla="*/ 474 w 593"/>
                <a:gd name="T77" fmla="*/ 696 h 760"/>
                <a:gd name="T78" fmla="*/ 460 w 593"/>
                <a:gd name="T79" fmla="*/ 728 h 760"/>
                <a:gd name="T80" fmla="*/ 456 w 593"/>
                <a:gd name="T81" fmla="*/ 745 h 760"/>
                <a:gd name="T82" fmla="*/ 440 w 593"/>
                <a:gd name="T83" fmla="*/ 760 h 760"/>
                <a:gd name="T84" fmla="*/ 404 w 593"/>
                <a:gd name="T85" fmla="*/ 732 h 760"/>
                <a:gd name="T86" fmla="*/ 394 w 593"/>
                <a:gd name="T87" fmla="*/ 687 h 760"/>
                <a:gd name="T88" fmla="*/ 352 w 593"/>
                <a:gd name="T89" fmla="*/ 647 h 760"/>
                <a:gd name="T90" fmla="*/ 314 w 593"/>
                <a:gd name="T91" fmla="*/ 637 h 760"/>
                <a:gd name="T92" fmla="*/ 299 w 593"/>
                <a:gd name="T93" fmla="*/ 606 h 760"/>
                <a:gd name="T94" fmla="*/ 266 w 593"/>
                <a:gd name="T95" fmla="*/ 562 h 760"/>
                <a:gd name="T96" fmla="*/ 244 w 593"/>
                <a:gd name="T97" fmla="*/ 530 h 760"/>
                <a:gd name="T98" fmla="*/ 216 w 593"/>
                <a:gd name="T99" fmla="*/ 498 h 760"/>
                <a:gd name="T100" fmla="*/ 183 w 593"/>
                <a:gd name="T101" fmla="*/ 495 h 760"/>
                <a:gd name="T102" fmla="*/ 151 w 593"/>
                <a:gd name="T103" fmla="*/ 492 h 760"/>
                <a:gd name="T104" fmla="*/ 129 w 593"/>
                <a:gd name="T105" fmla="*/ 461 h 760"/>
                <a:gd name="T106" fmla="*/ 93 w 593"/>
                <a:gd name="T107" fmla="*/ 431 h 760"/>
                <a:gd name="T108" fmla="*/ 82 w 593"/>
                <a:gd name="T109" fmla="*/ 399 h 760"/>
                <a:gd name="T110" fmla="*/ 70 w 593"/>
                <a:gd name="T111" fmla="*/ 366 h 760"/>
                <a:gd name="T112" fmla="*/ 55 w 593"/>
                <a:gd name="T113" fmla="*/ 332 h 760"/>
                <a:gd name="T114" fmla="*/ 39 w 593"/>
                <a:gd name="T115" fmla="*/ 304 h 760"/>
                <a:gd name="T116" fmla="*/ 37 w 593"/>
                <a:gd name="T117" fmla="*/ 272 h 760"/>
                <a:gd name="T118" fmla="*/ 4 w 593"/>
                <a:gd name="T119" fmla="*/ 250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3" h="760">
                  <a:moveTo>
                    <a:pt x="383" y="0"/>
                  </a:moveTo>
                  <a:lnTo>
                    <a:pt x="383" y="1"/>
                  </a:lnTo>
                  <a:lnTo>
                    <a:pt x="383" y="1"/>
                  </a:lnTo>
                  <a:lnTo>
                    <a:pt x="383" y="1"/>
                  </a:lnTo>
                  <a:lnTo>
                    <a:pt x="383" y="3"/>
                  </a:lnTo>
                  <a:lnTo>
                    <a:pt x="383" y="4"/>
                  </a:lnTo>
                  <a:lnTo>
                    <a:pt x="383" y="5"/>
                  </a:lnTo>
                  <a:lnTo>
                    <a:pt x="384" y="7"/>
                  </a:lnTo>
                  <a:lnTo>
                    <a:pt x="384" y="7"/>
                  </a:lnTo>
                  <a:lnTo>
                    <a:pt x="385" y="8"/>
                  </a:lnTo>
                  <a:lnTo>
                    <a:pt x="385" y="8"/>
                  </a:lnTo>
                  <a:lnTo>
                    <a:pt x="386" y="8"/>
                  </a:lnTo>
                  <a:lnTo>
                    <a:pt x="387" y="8"/>
                  </a:lnTo>
                  <a:lnTo>
                    <a:pt x="387" y="8"/>
                  </a:lnTo>
                  <a:lnTo>
                    <a:pt x="388" y="8"/>
                  </a:lnTo>
                  <a:lnTo>
                    <a:pt x="388" y="7"/>
                  </a:lnTo>
                  <a:lnTo>
                    <a:pt x="389" y="6"/>
                  </a:lnTo>
                  <a:lnTo>
                    <a:pt x="391" y="4"/>
                  </a:lnTo>
                  <a:lnTo>
                    <a:pt x="392" y="3"/>
                  </a:lnTo>
                  <a:lnTo>
                    <a:pt x="392" y="3"/>
                  </a:lnTo>
                  <a:lnTo>
                    <a:pt x="393" y="2"/>
                  </a:lnTo>
                  <a:lnTo>
                    <a:pt x="394" y="2"/>
                  </a:lnTo>
                  <a:lnTo>
                    <a:pt x="395" y="2"/>
                  </a:lnTo>
                  <a:lnTo>
                    <a:pt x="395" y="2"/>
                  </a:lnTo>
                  <a:lnTo>
                    <a:pt x="396" y="2"/>
                  </a:lnTo>
                  <a:lnTo>
                    <a:pt x="396" y="4"/>
                  </a:lnTo>
                  <a:lnTo>
                    <a:pt x="398" y="6"/>
                  </a:lnTo>
                  <a:lnTo>
                    <a:pt x="400" y="8"/>
                  </a:lnTo>
                  <a:lnTo>
                    <a:pt x="401" y="10"/>
                  </a:lnTo>
                  <a:lnTo>
                    <a:pt x="401" y="11"/>
                  </a:lnTo>
                  <a:lnTo>
                    <a:pt x="402" y="14"/>
                  </a:lnTo>
                  <a:lnTo>
                    <a:pt x="403" y="15"/>
                  </a:lnTo>
                  <a:lnTo>
                    <a:pt x="403" y="15"/>
                  </a:lnTo>
                  <a:lnTo>
                    <a:pt x="403" y="16"/>
                  </a:lnTo>
                  <a:lnTo>
                    <a:pt x="404" y="16"/>
                  </a:lnTo>
                  <a:lnTo>
                    <a:pt x="405" y="16"/>
                  </a:lnTo>
                  <a:lnTo>
                    <a:pt x="405" y="16"/>
                  </a:lnTo>
                  <a:lnTo>
                    <a:pt x="406" y="16"/>
                  </a:lnTo>
                  <a:lnTo>
                    <a:pt x="407" y="16"/>
                  </a:lnTo>
                  <a:lnTo>
                    <a:pt x="410" y="15"/>
                  </a:lnTo>
                  <a:lnTo>
                    <a:pt x="411" y="15"/>
                  </a:lnTo>
                  <a:lnTo>
                    <a:pt x="412" y="15"/>
                  </a:lnTo>
                  <a:lnTo>
                    <a:pt x="414" y="14"/>
                  </a:lnTo>
                  <a:lnTo>
                    <a:pt x="415" y="13"/>
                  </a:lnTo>
                  <a:lnTo>
                    <a:pt x="416" y="12"/>
                  </a:lnTo>
                  <a:lnTo>
                    <a:pt x="417" y="11"/>
                  </a:lnTo>
                  <a:lnTo>
                    <a:pt x="418" y="10"/>
                  </a:lnTo>
                  <a:lnTo>
                    <a:pt x="418" y="11"/>
                  </a:lnTo>
                  <a:lnTo>
                    <a:pt x="418" y="12"/>
                  </a:lnTo>
                  <a:lnTo>
                    <a:pt x="420" y="14"/>
                  </a:lnTo>
                  <a:lnTo>
                    <a:pt x="421" y="15"/>
                  </a:lnTo>
                  <a:lnTo>
                    <a:pt x="422" y="17"/>
                  </a:lnTo>
                  <a:lnTo>
                    <a:pt x="423" y="19"/>
                  </a:lnTo>
                  <a:lnTo>
                    <a:pt x="423" y="20"/>
                  </a:lnTo>
                  <a:lnTo>
                    <a:pt x="424" y="21"/>
                  </a:lnTo>
                  <a:lnTo>
                    <a:pt x="424" y="22"/>
                  </a:lnTo>
                  <a:lnTo>
                    <a:pt x="424" y="24"/>
                  </a:lnTo>
                  <a:lnTo>
                    <a:pt x="424" y="25"/>
                  </a:lnTo>
                  <a:lnTo>
                    <a:pt x="424" y="25"/>
                  </a:lnTo>
                  <a:lnTo>
                    <a:pt x="424" y="26"/>
                  </a:lnTo>
                  <a:lnTo>
                    <a:pt x="423" y="27"/>
                  </a:lnTo>
                  <a:lnTo>
                    <a:pt x="423" y="28"/>
                  </a:lnTo>
                  <a:lnTo>
                    <a:pt x="421" y="31"/>
                  </a:lnTo>
                  <a:lnTo>
                    <a:pt x="419" y="33"/>
                  </a:lnTo>
                  <a:lnTo>
                    <a:pt x="418" y="34"/>
                  </a:lnTo>
                  <a:lnTo>
                    <a:pt x="417" y="38"/>
                  </a:lnTo>
                  <a:lnTo>
                    <a:pt x="416" y="39"/>
                  </a:lnTo>
                  <a:lnTo>
                    <a:pt x="416" y="40"/>
                  </a:lnTo>
                  <a:lnTo>
                    <a:pt x="415" y="41"/>
                  </a:lnTo>
                  <a:lnTo>
                    <a:pt x="415" y="42"/>
                  </a:lnTo>
                  <a:lnTo>
                    <a:pt x="415" y="43"/>
                  </a:lnTo>
                  <a:lnTo>
                    <a:pt x="415" y="43"/>
                  </a:lnTo>
                  <a:lnTo>
                    <a:pt x="415" y="44"/>
                  </a:lnTo>
                  <a:lnTo>
                    <a:pt x="416" y="45"/>
                  </a:lnTo>
                  <a:lnTo>
                    <a:pt x="416" y="45"/>
                  </a:lnTo>
                  <a:lnTo>
                    <a:pt x="417" y="45"/>
                  </a:lnTo>
                  <a:lnTo>
                    <a:pt x="417" y="46"/>
                  </a:lnTo>
                  <a:lnTo>
                    <a:pt x="418" y="46"/>
                  </a:lnTo>
                  <a:lnTo>
                    <a:pt x="419" y="46"/>
                  </a:lnTo>
                  <a:lnTo>
                    <a:pt x="423" y="47"/>
                  </a:lnTo>
                  <a:lnTo>
                    <a:pt x="424" y="47"/>
                  </a:lnTo>
                  <a:lnTo>
                    <a:pt x="425" y="48"/>
                  </a:lnTo>
                  <a:lnTo>
                    <a:pt x="426" y="47"/>
                  </a:lnTo>
                  <a:lnTo>
                    <a:pt x="427" y="47"/>
                  </a:lnTo>
                  <a:lnTo>
                    <a:pt x="428" y="47"/>
                  </a:lnTo>
                  <a:lnTo>
                    <a:pt x="430" y="46"/>
                  </a:lnTo>
                  <a:lnTo>
                    <a:pt x="433" y="45"/>
                  </a:lnTo>
                  <a:lnTo>
                    <a:pt x="435" y="44"/>
                  </a:lnTo>
                  <a:lnTo>
                    <a:pt x="436" y="44"/>
                  </a:lnTo>
                  <a:lnTo>
                    <a:pt x="437" y="44"/>
                  </a:lnTo>
                  <a:lnTo>
                    <a:pt x="440" y="44"/>
                  </a:lnTo>
                  <a:lnTo>
                    <a:pt x="442" y="44"/>
                  </a:lnTo>
                  <a:lnTo>
                    <a:pt x="443" y="44"/>
                  </a:lnTo>
                  <a:lnTo>
                    <a:pt x="446" y="44"/>
                  </a:lnTo>
                  <a:lnTo>
                    <a:pt x="449" y="45"/>
                  </a:lnTo>
                  <a:lnTo>
                    <a:pt x="451" y="45"/>
                  </a:lnTo>
                  <a:lnTo>
                    <a:pt x="452" y="45"/>
                  </a:lnTo>
                  <a:lnTo>
                    <a:pt x="453" y="45"/>
                  </a:lnTo>
                  <a:lnTo>
                    <a:pt x="457" y="44"/>
                  </a:lnTo>
                  <a:lnTo>
                    <a:pt x="459" y="44"/>
                  </a:lnTo>
                  <a:lnTo>
                    <a:pt x="460" y="44"/>
                  </a:lnTo>
                  <a:lnTo>
                    <a:pt x="461" y="45"/>
                  </a:lnTo>
                  <a:lnTo>
                    <a:pt x="462" y="45"/>
                  </a:lnTo>
                  <a:lnTo>
                    <a:pt x="463" y="45"/>
                  </a:lnTo>
                  <a:lnTo>
                    <a:pt x="465" y="46"/>
                  </a:lnTo>
                  <a:lnTo>
                    <a:pt x="466" y="47"/>
                  </a:lnTo>
                  <a:lnTo>
                    <a:pt x="467" y="47"/>
                  </a:lnTo>
                  <a:lnTo>
                    <a:pt x="467" y="48"/>
                  </a:lnTo>
                  <a:lnTo>
                    <a:pt x="467" y="48"/>
                  </a:lnTo>
                  <a:lnTo>
                    <a:pt x="467" y="48"/>
                  </a:lnTo>
                  <a:lnTo>
                    <a:pt x="467" y="49"/>
                  </a:lnTo>
                  <a:lnTo>
                    <a:pt x="467" y="49"/>
                  </a:lnTo>
                  <a:lnTo>
                    <a:pt x="464" y="50"/>
                  </a:lnTo>
                  <a:lnTo>
                    <a:pt x="463" y="51"/>
                  </a:lnTo>
                  <a:lnTo>
                    <a:pt x="462" y="51"/>
                  </a:lnTo>
                  <a:lnTo>
                    <a:pt x="462" y="52"/>
                  </a:lnTo>
                  <a:lnTo>
                    <a:pt x="461" y="52"/>
                  </a:lnTo>
                  <a:lnTo>
                    <a:pt x="461" y="53"/>
                  </a:lnTo>
                  <a:lnTo>
                    <a:pt x="461" y="53"/>
                  </a:lnTo>
                  <a:lnTo>
                    <a:pt x="461" y="54"/>
                  </a:lnTo>
                  <a:lnTo>
                    <a:pt x="461" y="54"/>
                  </a:lnTo>
                  <a:lnTo>
                    <a:pt x="461" y="54"/>
                  </a:lnTo>
                  <a:lnTo>
                    <a:pt x="462" y="55"/>
                  </a:lnTo>
                  <a:lnTo>
                    <a:pt x="462" y="55"/>
                  </a:lnTo>
                  <a:lnTo>
                    <a:pt x="462" y="56"/>
                  </a:lnTo>
                  <a:lnTo>
                    <a:pt x="464" y="57"/>
                  </a:lnTo>
                  <a:lnTo>
                    <a:pt x="465" y="58"/>
                  </a:lnTo>
                  <a:lnTo>
                    <a:pt x="466" y="59"/>
                  </a:lnTo>
                  <a:lnTo>
                    <a:pt x="467" y="60"/>
                  </a:lnTo>
                  <a:lnTo>
                    <a:pt x="472" y="62"/>
                  </a:lnTo>
                  <a:lnTo>
                    <a:pt x="475" y="64"/>
                  </a:lnTo>
                  <a:lnTo>
                    <a:pt x="477" y="65"/>
                  </a:lnTo>
                  <a:lnTo>
                    <a:pt x="482" y="69"/>
                  </a:lnTo>
                  <a:lnTo>
                    <a:pt x="484" y="70"/>
                  </a:lnTo>
                  <a:lnTo>
                    <a:pt x="485" y="71"/>
                  </a:lnTo>
                  <a:lnTo>
                    <a:pt x="487" y="72"/>
                  </a:lnTo>
                  <a:lnTo>
                    <a:pt x="488" y="72"/>
                  </a:lnTo>
                  <a:lnTo>
                    <a:pt x="490" y="73"/>
                  </a:lnTo>
                  <a:lnTo>
                    <a:pt x="491" y="73"/>
                  </a:lnTo>
                  <a:lnTo>
                    <a:pt x="493" y="74"/>
                  </a:lnTo>
                  <a:lnTo>
                    <a:pt x="495" y="74"/>
                  </a:lnTo>
                  <a:lnTo>
                    <a:pt x="497" y="74"/>
                  </a:lnTo>
                  <a:lnTo>
                    <a:pt x="499" y="74"/>
                  </a:lnTo>
                  <a:lnTo>
                    <a:pt x="501" y="74"/>
                  </a:lnTo>
                  <a:lnTo>
                    <a:pt x="502" y="74"/>
                  </a:lnTo>
                  <a:lnTo>
                    <a:pt x="504" y="74"/>
                  </a:lnTo>
                  <a:lnTo>
                    <a:pt x="506" y="73"/>
                  </a:lnTo>
                  <a:lnTo>
                    <a:pt x="507" y="73"/>
                  </a:lnTo>
                  <a:lnTo>
                    <a:pt x="512" y="72"/>
                  </a:lnTo>
                  <a:lnTo>
                    <a:pt x="514" y="72"/>
                  </a:lnTo>
                  <a:lnTo>
                    <a:pt x="515" y="71"/>
                  </a:lnTo>
                  <a:lnTo>
                    <a:pt x="517" y="71"/>
                  </a:lnTo>
                  <a:lnTo>
                    <a:pt x="518" y="72"/>
                  </a:lnTo>
                  <a:lnTo>
                    <a:pt x="520" y="72"/>
                  </a:lnTo>
                  <a:lnTo>
                    <a:pt x="521" y="72"/>
                  </a:lnTo>
                  <a:lnTo>
                    <a:pt x="522" y="73"/>
                  </a:lnTo>
                  <a:lnTo>
                    <a:pt x="523" y="74"/>
                  </a:lnTo>
                  <a:lnTo>
                    <a:pt x="524" y="74"/>
                  </a:lnTo>
                  <a:lnTo>
                    <a:pt x="525" y="75"/>
                  </a:lnTo>
                  <a:lnTo>
                    <a:pt x="526" y="77"/>
                  </a:lnTo>
                  <a:lnTo>
                    <a:pt x="530" y="81"/>
                  </a:lnTo>
                  <a:lnTo>
                    <a:pt x="532" y="83"/>
                  </a:lnTo>
                  <a:lnTo>
                    <a:pt x="533" y="84"/>
                  </a:lnTo>
                  <a:lnTo>
                    <a:pt x="536" y="87"/>
                  </a:lnTo>
                  <a:lnTo>
                    <a:pt x="540" y="91"/>
                  </a:lnTo>
                  <a:lnTo>
                    <a:pt x="541" y="92"/>
                  </a:lnTo>
                  <a:lnTo>
                    <a:pt x="542" y="92"/>
                  </a:lnTo>
                  <a:lnTo>
                    <a:pt x="544" y="93"/>
                  </a:lnTo>
                  <a:lnTo>
                    <a:pt x="545" y="93"/>
                  </a:lnTo>
                  <a:lnTo>
                    <a:pt x="550" y="94"/>
                  </a:lnTo>
                  <a:lnTo>
                    <a:pt x="551" y="94"/>
                  </a:lnTo>
                  <a:lnTo>
                    <a:pt x="552" y="95"/>
                  </a:lnTo>
                  <a:lnTo>
                    <a:pt x="554" y="95"/>
                  </a:lnTo>
                  <a:lnTo>
                    <a:pt x="555" y="96"/>
                  </a:lnTo>
                  <a:lnTo>
                    <a:pt x="556" y="97"/>
                  </a:lnTo>
                  <a:lnTo>
                    <a:pt x="557" y="97"/>
                  </a:lnTo>
                  <a:lnTo>
                    <a:pt x="558" y="98"/>
                  </a:lnTo>
                  <a:lnTo>
                    <a:pt x="558" y="99"/>
                  </a:lnTo>
                  <a:lnTo>
                    <a:pt x="559" y="99"/>
                  </a:lnTo>
                  <a:lnTo>
                    <a:pt x="559" y="100"/>
                  </a:lnTo>
                  <a:lnTo>
                    <a:pt x="559" y="101"/>
                  </a:lnTo>
                  <a:lnTo>
                    <a:pt x="559" y="102"/>
                  </a:lnTo>
                  <a:lnTo>
                    <a:pt x="560" y="106"/>
                  </a:lnTo>
                  <a:lnTo>
                    <a:pt x="560" y="107"/>
                  </a:lnTo>
                  <a:lnTo>
                    <a:pt x="561" y="107"/>
                  </a:lnTo>
                  <a:lnTo>
                    <a:pt x="561" y="108"/>
                  </a:lnTo>
                  <a:lnTo>
                    <a:pt x="561" y="108"/>
                  </a:lnTo>
                  <a:lnTo>
                    <a:pt x="562" y="108"/>
                  </a:lnTo>
                  <a:lnTo>
                    <a:pt x="562" y="109"/>
                  </a:lnTo>
                  <a:lnTo>
                    <a:pt x="563" y="109"/>
                  </a:lnTo>
                  <a:lnTo>
                    <a:pt x="567" y="110"/>
                  </a:lnTo>
                  <a:lnTo>
                    <a:pt x="571" y="111"/>
                  </a:lnTo>
                  <a:lnTo>
                    <a:pt x="574" y="112"/>
                  </a:lnTo>
                  <a:lnTo>
                    <a:pt x="576" y="113"/>
                  </a:lnTo>
                  <a:lnTo>
                    <a:pt x="579" y="114"/>
                  </a:lnTo>
                  <a:lnTo>
                    <a:pt x="588" y="119"/>
                  </a:lnTo>
                  <a:lnTo>
                    <a:pt x="589" y="120"/>
                  </a:lnTo>
                  <a:lnTo>
                    <a:pt x="590" y="120"/>
                  </a:lnTo>
                  <a:lnTo>
                    <a:pt x="590" y="121"/>
                  </a:lnTo>
                  <a:lnTo>
                    <a:pt x="591" y="121"/>
                  </a:lnTo>
                  <a:lnTo>
                    <a:pt x="591" y="122"/>
                  </a:lnTo>
                  <a:lnTo>
                    <a:pt x="591" y="123"/>
                  </a:lnTo>
                  <a:lnTo>
                    <a:pt x="591" y="130"/>
                  </a:lnTo>
                  <a:lnTo>
                    <a:pt x="591" y="132"/>
                  </a:lnTo>
                  <a:lnTo>
                    <a:pt x="592" y="137"/>
                  </a:lnTo>
                  <a:lnTo>
                    <a:pt x="592" y="143"/>
                  </a:lnTo>
                  <a:lnTo>
                    <a:pt x="593" y="145"/>
                  </a:lnTo>
                  <a:lnTo>
                    <a:pt x="593" y="150"/>
                  </a:lnTo>
                  <a:lnTo>
                    <a:pt x="593" y="152"/>
                  </a:lnTo>
                  <a:lnTo>
                    <a:pt x="593" y="153"/>
                  </a:lnTo>
                  <a:lnTo>
                    <a:pt x="593" y="154"/>
                  </a:lnTo>
                  <a:lnTo>
                    <a:pt x="592" y="155"/>
                  </a:lnTo>
                  <a:lnTo>
                    <a:pt x="592" y="156"/>
                  </a:lnTo>
                  <a:lnTo>
                    <a:pt x="592" y="157"/>
                  </a:lnTo>
                  <a:lnTo>
                    <a:pt x="591" y="158"/>
                  </a:lnTo>
                  <a:lnTo>
                    <a:pt x="588" y="160"/>
                  </a:lnTo>
                  <a:lnTo>
                    <a:pt x="588" y="160"/>
                  </a:lnTo>
                  <a:lnTo>
                    <a:pt x="587" y="161"/>
                  </a:lnTo>
                  <a:lnTo>
                    <a:pt x="586" y="162"/>
                  </a:lnTo>
                  <a:lnTo>
                    <a:pt x="586" y="163"/>
                  </a:lnTo>
                  <a:lnTo>
                    <a:pt x="585" y="165"/>
                  </a:lnTo>
                  <a:lnTo>
                    <a:pt x="584" y="168"/>
                  </a:lnTo>
                  <a:lnTo>
                    <a:pt x="583" y="172"/>
                  </a:lnTo>
                  <a:lnTo>
                    <a:pt x="582" y="174"/>
                  </a:lnTo>
                  <a:lnTo>
                    <a:pt x="582" y="176"/>
                  </a:lnTo>
                  <a:lnTo>
                    <a:pt x="581" y="182"/>
                  </a:lnTo>
                  <a:lnTo>
                    <a:pt x="581" y="183"/>
                  </a:lnTo>
                  <a:lnTo>
                    <a:pt x="581" y="186"/>
                  </a:lnTo>
                  <a:lnTo>
                    <a:pt x="582" y="189"/>
                  </a:lnTo>
                  <a:lnTo>
                    <a:pt x="582" y="191"/>
                  </a:lnTo>
                  <a:lnTo>
                    <a:pt x="582" y="192"/>
                  </a:lnTo>
                  <a:lnTo>
                    <a:pt x="581" y="194"/>
                  </a:lnTo>
                  <a:lnTo>
                    <a:pt x="581" y="195"/>
                  </a:lnTo>
                  <a:lnTo>
                    <a:pt x="581" y="197"/>
                  </a:lnTo>
                  <a:lnTo>
                    <a:pt x="580" y="199"/>
                  </a:lnTo>
                  <a:lnTo>
                    <a:pt x="579" y="203"/>
                  </a:lnTo>
                  <a:lnTo>
                    <a:pt x="578" y="204"/>
                  </a:lnTo>
                  <a:lnTo>
                    <a:pt x="578" y="205"/>
                  </a:lnTo>
                  <a:lnTo>
                    <a:pt x="578" y="206"/>
                  </a:lnTo>
                  <a:lnTo>
                    <a:pt x="578" y="207"/>
                  </a:lnTo>
                  <a:lnTo>
                    <a:pt x="578" y="209"/>
                  </a:lnTo>
                  <a:lnTo>
                    <a:pt x="578" y="213"/>
                  </a:lnTo>
                  <a:lnTo>
                    <a:pt x="578" y="215"/>
                  </a:lnTo>
                  <a:lnTo>
                    <a:pt x="578" y="216"/>
                  </a:lnTo>
                  <a:lnTo>
                    <a:pt x="577" y="218"/>
                  </a:lnTo>
                  <a:lnTo>
                    <a:pt x="577" y="219"/>
                  </a:lnTo>
                  <a:lnTo>
                    <a:pt x="577" y="221"/>
                  </a:lnTo>
                  <a:lnTo>
                    <a:pt x="576" y="223"/>
                  </a:lnTo>
                  <a:lnTo>
                    <a:pt x="576" y="224"/>
                  </a:lnTo>
                  <a:lnTo>
                    <a:pt x="576" y="225"/>
                  </a:lnTo>
                  <a:lnTo>
                    <a:pt x="576" y="226"/>
                  </a:lnTo>
                  <a:lnTo>
                    <a:pt x="577" y="226"/>
                  </a:lnTo>
                  <a:lnTo>
                    <a:pt x="577" y="227"/>
                  </a:lnTo>
                  <a:lnTo>
                    <a:pt x="579" y="228"/>
                  </a:lnTo>
                  <a:lnTo>
                    <a:pt x="580" y="228"/>
                  </a:lnTo>
                  <a:lnTo>
                    <a:pt x="581" y="229"/>
                  </a:lnTo>
                  <a:lnTo>
                    <a:pt x="582" y="230"/>
                  </a:lnTo>
                  <a:lnTo>
                    <a:pt x="582" y="231"/>
                  </a:lnTo>
                  <a:lnTo>
                    <a:pt x="582" y="232"/>
                  </a:lnTo>
                  <a:lnTo>
                    <a:pt x="582" y="233"/>
                  </a:lnTo>
                  <a:lnTo>
                    <a:pt x="582" y="233"/>
                  </a:lnTo>
                  <a:lnTo>
                    <a:pt x="582" y="234"/>
                  </a:lnTo>
                  <a:lnTo>
                    <a:pt x="581" y="235"/>
                  </a:lnTo>
                  <a:lnTo>
                    <a:pt x="581" y="236"/>
                  </a:lnTo>
                  <a:lnTo>
                    <a:pt x="580" y="236"/>
                  </a:lnTo>
                  <a:lnTo>
                    <a:pt x="578" y="238"/>
                  </a:lnTo>
                  <a:lnTo>
                    <a:pt x="574" y="241"/>
                  </a:lnTo>
                  <a:lnTo>
                    <a:pt x="573" y="243"/>
                  </a:lnTo>
                  <a:lnTo>
                    <a:pt x="571" y="244"/>
                  </a:lnTo>
                  <a:lnTo>
                    <a:pt x="570" y="245"/>
                  </a:lnTo>
                  <a:lnTo>
                    <a:pt x="568" y="249"/>
                  </a:lnTo>
                  <a:lnTo>
                    <a:pt x="567" y="250"/>
                  </a:lnTo>
                  <a:lnTo>
                    <a:pt x="566" y="251"/>
                  </a:lnTo>
                  <a:lnTo>
                    <a:pt x="565" y="251"/>
                  </a:lnTo>
                  <a:lnTo>
                    <a:pt x="565" y="252"/>
                  </a:lnTo>
                  <a:lnTo>
                    <a:pt x="564" y="252"/>
                  </a:lnTo>
                  <a:lnTo>
                    <a:pt x="563" y="252"/>
                  </a:lnTo>
                  <a:lnTo>
                    <a:pt x="562" y="252"/>
                  </a:lnTo>
                  <a:lnTo>
                    <a:pt x="562" y="252"/>
                  </a:lnTo>
                  <a:lnTo>
                    <a:pt x="561" y="252"/>
                  </a:lnTo>
                  <a:lnTo>
                    <a:pt x="560" y="252"/>
                  </a:lnTo>
                  <a:lnTo>
                    <a:pt x="559" y="251"/>
                  </a:lnTo>
                  <a:lnTo>
                    <a:pt x="555" y="249"/>
                  </a:lnTo>
                  <a:lnTo>
                    <a:pt x="554" y="249"/>
                  </a:lnTo>
                  <a:lnTo>
                    <a:pt x="554" y="248"/>
                  </a:lnTo>
                  <a:lnTo>
                    <a:pt x="553" y="248"/>
                  </a:lnTo>
                  <a:lnTo>
                    <a:pt x="552" y="248"/>
                  </a:lnTo>
                  <a:lnTo>
                    <a:pt x="550" y="248"/>
                  </a:lnTo>
                  <a:lnTo>
                    <a:pt x="549" y="249"/>
                  </a:lnTo>
                  <a:lnTo>
                    <a:pt x="548" y="249"/>
                  </a:lnTo>
                  <a:lnTo>
                    <a:pt x="547" y="250"/>
                  </a:lnTo>
                  <a:lnTo>
                    <a:pt x="545" y="251"/>
                  </a:lnTo>
                  <a:lnTo>
                    <a:pt x="543" y="251"/>
                  </a:lnTo>
                  <a:lnTo>
                    <a:pt x="542" y="252"/>
                  </a:lnTo>
                  <a:lnTo>
                    <a:pt x="540" y="254"/>
                  </a:lnTo>
                  <a:lnTo>
                    <a:pt x="539" y="254"/>
                  </a:lnTo>
                  <a:lnTo>
                    <a:pt x="538" y="256"/>
                  </a:lnTo>
                  <a:lnTo>
                    <a:pt x="537" y="257"/>
                  </a:lnTo>
                  <a:lnTo>
                    <a:pt x="535" y="258"/>
                  </a:lnTo>
                  <a:lnTo>
                    <a:pt x="534" y="259"/>
                  </a:lnTo>
                  <a:lnTo>
                    <a:pt x="533" y="261"/>
                  </a:lnTo>
                  <a:lnTo>
                    <a:pt x="529" y="266"/>
                  </a:lnTo>
                  <a:lnTo>
                    <a:pt x="528" y="268"/>
                  </a:lnTo>
                  <a:lnTo>
                    <a:pt x="527" y="269"/>
                  </a:lnTo>
                  <a:lnTo>
                    <a:pt x="527" y="270"/>
                  </a:lnTo>
                  <a:lnTo>
                    <a:pt x="526" y="271"/>
                  </a:lnTo>
                  <a:lnTo>
                    <a:pt x="526" y="273"/>
                  </a:lnTo>
                  <a:lnTo>
                    <a:pt x="526" y="274"/>
                  </a:lnTo>
                  <a:lnTo>
                    <a:pt x="526" y="275"/>
                  </a:lnTo>
                  <a:lnTo>
                    <a:pt x="526" y="276"/>
                  </a:lnTo>
                  <a:lnTo>
                    <a:pt x="526" y="277"/>
                  </a:lnTo>
                  <a:lnTo>
                    <a:pt x="527" y="278"/>
                  </a:lnTo>
                  <a:lnTo>
                    <a:pt x="527" y="278"/>
                  </a:lnTo>
                  <a:lnTo>
                    <a:pt x="528" y="279"/>
                  </a:lnTo>
                  <a:lnTo>
                    <a:pt x="528" y="279"/>
                  </a:lnTo>
                  <a:lnTo>
                    <a:pt x="529" y="279"/>
                  </a:lnTo>
                  <a:lnTo>
                    <a:pt x="530" y="279"/>
                  </a:lnTo>
                  <a:lnTo>
                    <a:pt x="531" y="279"/>
                  </a:lnTo>
                  <a:lnTo>
                    <a:pt x="533" y="279"/>
                  </a:lnTo>
                  <a:lnTo>
                    <a:pt x="535" y="279"/>
                  </a:lnTo>
                  <a:lnTo>
                    <a:pt x="537" y="279"/>
                  </a:lnTo>
                  <a:lnTo>
                    <a:pt x="538" y="279"/>
                  </a:lnTo>
                  <a:lnTo>
                    <a:pt x="540" y="279"/>
                  </a:lnTo>
                  <a:lnTo>
                    <a:pt x="541" y="279"/>
                  </a:lnTo>
                  <a:lnTo>
                    <a:pt x="542" y="280"/>
                  </a:lnTo>
                  <a:lnTo>
                    <a:pt x="542" y="280"/>
                  </a:lnTo>
                  <a:lnTo>
                    <a:pt x="543" y="281"/>
                  </a:lnTo>
                  <a:lnTo>
                    <a:pt x="543" y="281"/>
                  </a:lnTo>
                  <a:lnTo>
                    <a:pt x="543" y="282"/>
                  </a:lnTo>
                  <a:lnTo>
                    <a:pt x="544" y="282"/>
                  </a:lnTo>
                  <a:lnTo>
                    <a:pt x="543" y="283"/>
                  </a:lnTo>
                  <a:lnTo>
                    <a:pt x="543" y="283"/>
                  </a:lnTo>
                  <a:lnTo>
                    <a:pt x="542" y="284"/>
                  </a:lnTo>
                  <a:lnTo>
                    <a:pt x="542" y="284"/>
                  </a:lnTo>
                  <a:lnTo>
                    <a:pt x="540" y="285"/>
                  </a:lnTo>
                  <a:lnTo>
                    <a:pt x="535" y="288"/>
                  </a:lnTo>
                  <a:lnTo>
                    <a:pt x="534" y="288"/>
                  </a:lnTo>
                  <a:lnTo>
                    <a:pt x="534" y="288"/>
                  </a:lnTo>
                  <a:lnTo>
                    <a:pt x="534" y="289"/>
                  </a:lnTo>
                  <a:lnTo>
                    <a:pt x="534" y="289"/>
                  </a:lnTo>
                  <a:lnTo>
                    <a:pt x="534" y="290"/>
                  </a:lnTo>
                  <a:lnTo>
                    <a:pt x="534" y="291"/>
                  </a:lnTo>
                  <a:lnTo>
                    <a:pt x="534" y="292"/>
                  </a:lnTo>
                  <a:lnTo>
                    <a:pt x="534" y="292"/>
                  </a:lnTo>
                  <a:lnTo>
                    <a:pt x="535" y="293"/>
                  </a:lnTo>
                  <a:lnTo>
                    <a:pt x="535" y="294"/>
                  </a:lnTo>
                  <a:lnTo>
                    <a:pt x="537" y="296"/>
                  </a:lnTo>
                  <a:lnTo>
                    <a:pt x="538" y="297"/>
                  </a:lnTo>
                  <a:lnTo>
                    <a:pt x="538" y="298"/>
                  </a:lnTo>
                  <a:lnTo>
                    <a:pt x="539" y="299"/>
                  </a:lnTo>
                  <a:lnTo>
                    <a:pt x="539" y="300"/>
                  </a:lnTo>
                  <a:lnTo>
                    <a:pt x="540" y="301"/>
                  </a:lnTo>
                  <a:lnTo>
                    <a:pt x="540" y="301"/>
                  </a:lnTo>
                  <a:lnTo>
                    <a:pt x="539" y="302"/>
                  </a:lnTo>
                  <a:lnTo>
                    <a:pt x="539" y="302"/>
                  </a:lnTo>
                  <a:lnTo>
                    <a:pt x="539" y="303"/>
                  </a:lnTo>
                  <a:lnTo>
                    <a:pt x="538" y="303"/>
                  </a:lnTo>
                  <a:lnTo>
                    <a:pt x="537" y="304"/>
                  </a:lnTo>
                  <a:lnTo>
                    <a:pt x="536" y="304"/>
                  </a:lnTo>
                  <a:lnTo>
                    <a:pt x="535" y="304"/>
                  </a:lnTo>
                  <a:lnTo>
                    <a:pt x="533" y="304"/>
                  </a:lnTo>
                  <a:lnTo>
                    <a:pt x="532" y="305"/>
                  </a:lnTo>
                  <a:lnTo>
                    <a:pt x="531" y="305"/>
                  </a:lnTo>
                  <a:lnTo>
                    <a:pt x="531" y="305"/>
                  </a:lnTo>
                  <a:lnTo>
                    <a:pt x="531" y="305"/>
                  </a:lnTo>
                  <a:lnTo>
                    <a:pt x="531" y="305"/>
                  </a:lnTo>
                  <a:lnTo>
                    <a:pt x="531" y="306"/>
                  </a:lnTo>
                  <a:lnTo>
                    <a:pt x="532" y="306"/>
                  </a:lnTo>
                  <a:lnTo>
                    <a:pt x="533" y="307"/>
                  </a:lnTo>
                  <a:lnTo>
                    <a:pt x="535" y="308"/>
                  </a:lnTo>
                  <a:lnTo>
                    <a:pt x="536" y="309"/>
                  </a:lnTo>
                  <a:lnTo>
                    <a:pt x="537" y="310"/>
                  </a:lnTo>
                  <a:lnTo>
                    <a:pt x="537" y="310"/>
                  </a:lnTo>
                  <a:lnTo>
                    <a:pt x="538" y="311"/>
                  </a:lnTo>
                  <a:lnTo>
                    <a:pt x="538" y="312"/>
                  </a:lnTo>
                  <a:lnTo>
                    <a:pt x="538" y="313"/>
                  </a:lnTo>
                  <a:lnTo>
                    <a:pt x="537" y="314"/>
                  </a:lnTo>
                  <a:lnTo>
                    <a:pt x="537" y="314"/>
                  </a:lnTo>
                  <a:lnTo>
                    <a:pt x="537" y="315"/>
                  </a:lnTo>
                  <a:lnTo>
                    <a:pt x="537" y="315"/>
                  </a:lnTo>
                  <a:lnTo>
                    <a:pt x="538" y="315"/>
                  </a:lnTo>
                  <a:lnTo>
                    <a:pt x="538" y="316"/>
                  </a:lnTo>
                  <a:lnTo>
                    <a:pt x="539" y="316"/>
                  </a:lnTo>
                  <a:lnTo>
                    <a:pt x="539" y="316"/>
                  </a:lnTo>
                  <a:lnTo>
                    <a:pt x="540" y="316"/>
                  </a:lnTo>
                  <a:lnTo>
                    <a:pt x="541" y="316"/>
                  </a:lnTo>
                  <a:lnTo>
                    <a:pt x="544" y="316"/>
                  </a:lnTo>
                  <a:lnTo>
                    <a:pt x="546" y="316"/>
                  </a:lnTo>
                  <a:lnTo>
                    <a:pt x="547" y="317"/>
                  </a:lnTo>
                  <a:lnTo>
                    <a:pt x="549" y="317"/>
                  </a:lnTo>
                  <a:lnTo>
                    <a:pt x="550" y="318"/>
                  </a:lnTo>
                  <a:lnTo>
                    <a:pt x="552" y="318"/>
                  </a:lnTo>
                  <a:lnTo>
                    <a:pt x="553" y="319"/>
                  </a:lnTo>
                  <a:lnTo>
                    <a:pt x="554" y="320"/>
                  </a:lnTo>
                  <a:lnTo>
                    <a:pt x="554" y="320"/>
                  </a:lnTo>
                  <a:lnTo>
                    <a:pt x="555" y="321"/>
                  </a:lnTo>
                  <a:lnTo>
                    <a:pt x="555" y="322"/>
                  </a:lnTo>
                  <a:lnTo>
                    <a:pt x="556" y="322"/>
                  </a:lnTo>
                  <a:lnTo>
                    <a:pt x="556" y="324"/>
                  </a:lnTo>
                  <a:lnTo>
                    <a:pt x="556" y="326"/>
                  </a:lnTo>
                  <a:lnTo>
                    <a:pt x="556" y="329"/>
                  </a:lnTo>
                  <a:lnTo>
                    <a:pt x="556" y="331"/>
                  </a:lnTo>
                  <a:lnTo>
                    <a:pt x="556" y="334"/>
                  </a:lnTo>
                  <a:lnTo>
                    <a:pt x="556" y="335"/>
                  </a:lnTo>
                  <a:lnTo>
                    <a:pt x="555" y="337"/>
                  </a:lnTo>
                  <a:lnTo>
                    <a:pt x="554" y="343"/>
                  </a:lnTo>
                  <a:lnTo>
                    <a:pt x="554" y="345"/>
                  </a:lnTo>
                  <a:lnTo>
                    <a:pt x="553" y="347"/>
                  </a:lnTo>
                  <a:lnTo>
                    <a:pt x="553" y="352"/>
                  </a:lnTo>
                  <a:lnTo>
                    <a:pt x="553" y="356"/>
                  </a:lnTo>
                  <a:lnTo>
                    <a:pt x="553" y="357"/>
                  </a:lnTo>
                  <a:lnTo>
                    <a:pt x="553" y="363"/>
                  </a:lnTo>
                  <a:lnTo>
                    <a:pt x="553" y="364"/>
                  </a:lnTo>
                  <a:lnTo>
                    <a:pt x="553" y="365"/>
                  </a:lnTo>
                  <a:lnTo>
                    <a:pt x="553" y="365"/>
                  </a:lnTo>
                  <a:lnTo>
                    <a:pt x="553" y="366"/>
                  </a:lnTo>
                  <a:lnTo>
                    <a:pt x="554" y="366"/>
                  </a:lnTo>
                  <a:lnTo>
                    <a:pt x="554" y="367"/>
                  </a:lnTo>
                  <a:lnTo>
                    <a:pt x="556" y="368"/>
                  </a:lnTo>
                  <a:lnTo>
                    <a:pt x="557" y="368"/>
                  </a:lnTo>
                  <a:lnTo>
                    <a:pt x="558" y="369"/>
                  </a:lnTo>
                  <a:lnTo>
                    <a:pt x="559" y="370"/>
                  </a:lnTo>
                  <a:lnTo>
                    <a:pt x="560" y="371"/>
                  </a:lnTo>
                  <a:lnTo>
                    <a:pt x="561" y="372"/>
                  </a:lnTo>
                  <a:lnTo>
                    <a:pt x="561" y="373"/>
                  </a:lnTo>
                  <a:lnTo>
                    <a:pt x="562" y="375"/>
                  </a:lnTo>
                  <a:lnTo>
                    <a:pt x="562" y="377"/>
                  </a:lnTo>
                  <a:lnTo>
                    <a:pt x="563" y="379"/>
                  </a:lnTo>
                  <a:lnTo>
                    <a:pt x="563" y="380"/>
                  </a:lnTo>
                  <a:lnTo>
                    <a:pt x="563" y="382"/>
                  </a:lnTo>
                  <a:lnTo>
                    <a:pt x="563" y="384"/>
                  </a:lnTo>
                  <a:lnTo>
                    <a:pt x="563" y="386"/>
                  </a:lnTo>
                  <a:lnTo>
                    <a:pt x="563" y="388"/>
                  </a:lnTo>
                  <a:lnTo>
                    <a:pt x="563" y="390"/>
                  </a:lnTo>
                  <a:lnTo>
                    <a:pt x="562" y="390"/>
                  </a:lnTo>
                  <a:lnTo>
                    <a:pt x="562" y="390"/>
                  </a:lnTo>
                  <a:lnTo>
                    <a:pt x="561" y="390"/>
                  </a:lnTo>
                  <a:lnTo>
                    <a:pt x="561" y="391"/>
                  </a:lnTo>
                  <a:lnTo>
                    <a:pt x="560" y="392"/>
                  </a:lnTo>
                  <a:lnTo>
                    <a:pt x="560" y="393"/>
                  </a:lnTo>
                  <a:lnTo>
                    <a:pt x="559" y="394"/>
                  </a:lnTo>
                  <a:lnTo>
                    <a:pt x="559" y="395"/>
                  </a:lnTo>
                  <a:lnTo>
                    <a:pt x="557" y="401"/>
                  </a:lnTo>
                  <a:lnTo>
                    <a:pt x="557" y="403"/>
                  </a:lnTo>
                  <a:lnTo>
                    <a:pt x="557" y="403"/>
                  </a:lnTo>
                  <a:lnTo>
                    <a:pt x="557" y="404"/>
                  </a:lnTo>
                  <a:lnTo>
                    <a:pt x="557" y="405"/>
                  </a:lnTo>
                  <a:lnTo>
                    <a:pt x="557" y="405"/>
                  </a:lnTo>
                  <a:lnTo>
                    <a:pt x="557" y="406"/>
                  </a:lnTo>
                  <a:lnTo>
                    <a:pt x="557" y="407"/>
                  </a:lnTo>
                  <a:lnTo>
                    <a:pt x="558" y="408"/>
                  </a:lnTo>
                  <a:lnTo>
                    <a:pt x="560" y="410"/>
                  </a:lnTo>
                  <a:lnTo>
                    <a:pt x="560" y="410"/>
                  </a:lnTo>
                  <a:lnTo>
                    <a:pt x="560" y="411"/>
                  </a:lnTo>
                  <a:lnTo>
                    <a:pt x="561" y="412"/>
                  </a:lnTo>
                  <a:lnTo>
                    <a:pt x="561" y="414"/>
                  </a:lnTo>
                  <a:lnTo>
                    <a:pt x="561" y="416"/>
                  </a:lnTo>
                  <a:lnTo>
                    <a:pt x="562" y="417"/>
                  </a:lnTo>
                  <a:lnTo>
                    <a:pt x="562" y="423"/>
                  </a:lnTo>
                  <a:lnTo>
                    <a:pt x="562" y="425"/>
                  </a:lnTo>
                  <a:lnTo>
                    <a:pt x="563" y="428"/>
                  </a:lnTo>
                  <a:lnTo>
                    <a:pt x="563" y="429"/>
                  </a:lnTo>
                  <a:lnTo>
                    <a:pt x="564" y="431"/>
                  </a:lnTo>
                  <a:lnTo>
                    <a:pt x="565" y="434"/>
                  </a:lnTo>
                  <a:lnTo>
                    <a:pt x="566" y="437"/>
                  </a:lnTo>
                  <a:lnTo>
                    <a:pt x="567" y="438"/>
                  </a:lnTo>
                  <a:lnTo>
                    <a:pt x="567" y="440"/>
                  </a:lnTo>
                  <a:lnTo>
                    <a:pt x="568" y="441"/>
                  </a:lnTo>
                  <a:lnTo>
                    <a:pt x="568" y="441"/>
                  </a:lnTo>
                  <a:lnTo>
                    <a:pt x="568" y="442"/>
                  </a:lnTo>
                  <a:lnTo>
                    <a:pt x="567" y="443"/>
                  </a:lnTo>
                  <a:lnTo>
                    <a:pt x="564" y="448"/>
                  </a:lnTo>
                  <a:lnTo>
                    <a:pt x="563" y="449"/>
                  </a:lnTo>
                  <a:lnTo>
                    <a:pt x="562" y="451"/>
                  </a:lnTo>
                  <a:lnTo>
                    <a:pt x="561" y="453"/>
                  </a:lnTo>
                  <a:lnTo>
                    <a:pt x="561" y="454"/>
                  </a:lnTo>
                  <a:lnTo>
                    <a:pt x="561" y="456"/>
                  </a:lnTo>
                  <a:lnTo>
                    <a:pt x="560" y="460"/>
                  </a:lnTo>
                  <a:lnTo>
                    <a:pt x="560" y="462"/>
                  </a:lnTo>
                  <a:lnTo>
                    <a:pt x="560" y="464"/>
                  </a:lnTo>
                  <a:lnTo>
                    <a:pt x="560" y="466"/>
                  </a:lnTo>
                  <a:lnTo>
                    <a:pt x="561" y="469"/>
                  </a:lnTo>
                  <a:lnTo>
                    <a:pt x="561" y="471"/>
                  </a:lnTo>
                  <a:lnTo>
                    <a:pt x="562" y="473"/>
                  </a:lnTo>
                  <a:lnTo>
                    <a:pt x="564" y="477"/>
                  </a:lnTo>
                  <a:lnTo>
                    <a:pt x="565" y="479"/>
                  </a:lnTo>
                  <a:lnTo>
                    <a:pt x="566" y="480"/>
                  </a:lnTo>
                  <a:lnTo>
                    <a:pt x="568" y="483"/>
                  </a:lnTo>
                  <a:lnTo>
                    <a:pt x="569" y="483"/>
                  </a:lnTo>
                  <a:lnTo>
                    <a:pt x="569" y="484"/>
                  </a:lnTo>
                  <a:lnTo>
                    <a:pt x="570" y="485"/>
                  </a:lnTo>
                  <a:lnTo>
                    <a:pt x="570" y="487"/>
                  </a:lnTo>
                  <a:lnTo>
                    <a:pt x="570" y="488"/>
                  </a:lnTo>
                  <a:lnTo>
                    <a:pt x="569" y="489"/>
                  </a:lnTo>
                  <a:lnTo>
                    <a:pt x="569" y="492"/>
                  </a:lnTo>
                  <a:lnTo>
                    <a:pt x="568" y="494"/>
                  </a:lnTo>
                  <a:lnTo>
                    <a:pt x="568" y="495"/>
                  </a:lnTo>
                  <a:lnTo>
                    <a:pt x="567" y="496"/>
                  </a:lnTo>
                  <a:lnTo>
                    <a:pt x="565" y="499"/>
                  </a:lnTo>
                  <a:lnTo>
                    <a:pt x="564" y="501"/>
                  </a:lnTo>
                  <a:lnTo>
                    <a:pt x="563" y="503"/>
                  </a:lnTo>
                  <a:lnTo>
                    <a:pt x="562" y="507"/>
                  </a:lnTo>
                  <a:lnTo>
                    <a:pt x="561" y="509"/>
                  </a:lnTo>
                  <a:lnTo>
                    <a:pt x="560" y="510"/>
                  </a:lnTo>
                  <a:lnTo>
                    <a:pt x="560" y="512"/>
                  </a:lnTo>
                  <a:lnTo>
                    <a:pt x="559" y="512"/>
                  </a:lnTo>
                  <a:lnTo>
                    <a:pt x="558" y="513"/>
                  </a:lnTo>
                  <a:lnTo>
                    <a:pt x="554" y="516"/>
                  </a:lnTo>
                  <a:lnTo>
                    <a:pt x="551" y="518"/>
                  </a:lnTo>
                  <a:lnTo>
                    <a:pt x="549" y="520"/>
                  </a:lnTo>
                  <a:lnTo>
                    <a:pt x="548" y="521"/>
                  </a:lnTo>
                  <a:lnTo>
                    <a:pt x="546" y="523"/>
                  </a:lnTo>
                  <a:lnTo>
                    <a:pt x="545" y="524"/>
                  </a:lnTo>
                  <a:lnTo>
                    <a:pt x="544" y="525"/>
                  </a:lnTo>
                  <a:lnTo>
                    <a:pt x="544" y="526"/>
                  </a:lnTo>
                  <a:lnTo>
                    <a:pt x="544" y="528"/>
                  </a:lnTo>
                  <a:lnTo>
                    <a:pt x="543" y="529"/>
                  </a:lnTo>
                  <a:lnTo>
                    <a:pt x="543" y="530"/>
                  </a:lnTo>
                  <a:lnTo>
                    <a:pt x="543" y="531"/>
                  </a:lnTo>
                  <a:lnTo>
                    <a:pt x="543" y="533"/>
                  </a:lnTo>
                  <a:lnTo>
                    <a:pt x="544" y="535"/>
                  </a:lnTo>
                  <a:lnTo>
                    <a:pt x="544" y="536"/>
                  </a:lnTo>
                  <a:lnTo>
                    <a:pt x="544" y="537"/>
                  </a:lnTo>
                  <a:lnTo>
                    <a:pt x="544" y="538"/>
                  </a:lnTo>
                  <a:lnTo>
                    <a:pt x="543" y="538"/>
                  </a:lnTo>
                  <a:lnTo>
                    <a:pt x="543" y="539"/>
                  </a:lnTo>
                  <a:lnTo>
                    <a:pt x="543" y="540"/>
                  </a:lnTo>
                  <a:lnTo>
                    <a:pt x="542" y="541"/>
                  </a:lnTo>
                  <a:lnTo>
                    <a:pt x="542" y="541"/>
                  </a:lnTo>
                  <a:lnTo>
                    <a:pt x="541" y="542"/>
                  </a:lnTo>
                  <a:lnTo>
                    <a:pt x="541" y="542"/>
                  </a:lnTo>
                  <a:lnTo>
                    <a:pt x="540" y="543"/>
                  </a:lnTo>
                  <a:lnTo>
                    <a:pt x="537" y="545"/>
                  </a:lnTo>
                  <a:lnTo>
                    <a:pt x="536" y="545"/>
                  </a:lnTo>
                  <a:lnTo>
                    <a:pt x="536" y="545"/>
                  </a:lnTo>
                  <a:lnTo>
                    <a:pt x="535" y="546"/>
                  </a:lnTo>
                  <a:lnTo>
                    <a:pt x="535" y="546"/>
                  </a:lnTo>
                  <a:lnTo>
                    <a:pt x="535" y="547"/>
                  </a:lnTo>
                  <a:lnTo>
                    <a:pt x="535" y="547"/>
                  </a:lnTo>
                  <a:lnTo>
                    <a:pt x="535" y="548"/>
                  </a:lnTo>
                  <a:lnTo>
                    <a:pt x="535" y="549"/>
                  </a:lnTo>
                  <a:lnTo>
                    <a:pt x="535" y="550"/>
                  </a:lnTo>
                  <a:lnTo>
                    <a:pt x="535" y="550"/>
                  </a:lnTo>
                  <a:lnTo>
                    <a:pt x="535" y="551"/>
                  </a:lnTo>
                  <a:lnTo>
                    <a:pt x="536" y="552"/>
                  </a:lnTo>
                  <a:lnTo>
                    <a:pt x="536" y="553"/>
                  </a:lnTo>
                  <a:lnTo>
                    <a:pt x="536" y="554"/>
                  </a:lnTo>
                  <a:lnTo>
                    <a:pt x="537" y="554"/>
                  </a:lnTo>
                  <a:lnTo>
                    <a:pt x="538" y="555"/>
                  </a:lnTo>
                  <a:lnTo>
                    <a:pt x="539" y="556"/>
                  </a:lnTo>
                  <a:lnTo>
                    <a:pt x="541" y="558"/>
                  </a:lnTo>
                  <a:lnTo>
                    <a:pt x="541" y="558"/>
                  </a:lnTo>
                  <a:lnTo>
                    <a:pt x="542" y="559"/>
                  </a:lnTo>
                  <a:lnTo>
                    <a:pt x="542" y="559"/>
                  </a:lnTo>
                  <a:lnTo>
                    <a:pt x="542" y="560"/>
                  </a:lnTo>
                  <a:lnTo>
                    <a:pt x="542" y="560"/>
                  </a:lnTo>
                  <a:lnTo>
                    <a:pt x="542" y="561"/>
                  </a:lnTo>
                  <a:lnTo>
                    <a:pt x="541" y="563"/>
                  </a:lnTo>
                  <a:lnTo>
                    <a:pt x="541" y="564"/>
                  </a:lnTo>
                  <a:lnTo>
                    <a:pt x="540" y="564"/>
                  </a:lnTo>
                  <a:lnTo>
                    <a:pt x="540" y="565"/>
                  </a:lnTo>
                  <a:lnTo>
                    <a:pt x="539" y="565"/>
                  </a:lnTo>
                  <a:lnTo>
                    <a:pt x="539" y="565"/>
                  </a:lnTo>
                  <a:lnTo>
                    <a:pt x="537" y="566"/>
                  </a:lnTo>
                  <a:lnTo>
                    <a:pt x="536" y="567"/>
                  </a:lnTo>
                  <a:lnTo>
                    <a:pt x="535" y="567"/>
                  </a:lnTo>
                  <a:lnTo>
                    <a:pt x="534" y="570"/>
                  </a:lnTo>
                  <a:lnTo>
                    <a:pt x="532" y="571"/>
                  </a:lnTo>
                  <a:lnTo>
                    <a:pt x="531" y="572"/>
                  </a:lnTo>
                  <a:lnTo>
                    <a:pt x="530" y="573"/>
                  </a:lnTo>
                  <a:lnTo>
                    <a:pt x="530" y="574"/>
                  </a:lnTo>
                  <a:lnTo>
                    <a:pt x="529" y="575"/>
                  </a:lnTo>
                  <a:lnTo>
                    <a:pt x="529" y="576"/>
                  </a:lnTo>
                  <a:lnTo>
                    <a:pt x="529" y="577"/>
                  </a:lnTo>
                  <a:lnTo>
                    <a:pt x="529" y="578"/>
                  </a:lnTo>
                  <a:lnTo>
                    <a:pt x="529" y="579"/>
                  </a:lnTo>
                  <a:lnTo>
                    <a:pt x="529" y="580"/>
                  </a:lnTo>
                  <a:lnTo>
                    <a:pt x="530" y="582"/>
                  </a:lnTo>
                  <a:lnTo>
                    <a:pt x="531" y="584"/>
                  </a:lnTo>
                  <a:lnTo>
                    <a:pt x="532" y="585"/>
                  </a:lnTo>
                  <a:lnTo>
                    <a:pt x="534" y="588"/>
                  </a:lnTo>
                  <a:lnTo>
                    <a:pt x="535" y="589"/>
                  </a:lnTo>
                  <a:lnTo>
                    <a:pt x="535" y="590"/>
                  </a:lnTo>
                  <a:lnTo>
                    <a:pt x="536" y="591"/>
                  </a:lnTo>
                  <a:lnTo>
                    <a:pt x="536" y="593"/>
                  </a:lnTo>
                  <a:lnTo>
                    <a:pt x="536" y="594"/>
                  </a:lnTo>
                  <a:lnTo>
                    <a:pt x="536" y="595"/>
                  </a:lnTo>
                  <a:lnTo>
                    <a:pt x="536" y="596"/>
                  </a:lnTo>
                  <a:lnTo>
                    <a:pt x="536" y="597"/>
                  </a:lnTo>
                  <a:lnTo>
                    <a:pt x="536" y="598"/>
                  </a:lnTo>
                  <a:lnTo>
                    <a:pt x="535" y="598"/>
                  </a:lnTo>
                  <a:lnTo>
                    <a:pt x="535" y="599"/>
                  </a:lnTo>
                  <a:lnTo>
                    <a:pt x="533" y="601"/>
                  </a:lnTo>
                  <a:lnTo>
                    <a:pt x="532" y="602"/>
                  </a:lnTo>
                  <a:lnTo>
                    <a:pt x="531" y="604"/>
                  </a:lnTo>
                  <a:lnTo>
                    <a:pt x="530" y="605"/>
                  </a:lnTo>
                  <a:lnTo>
                    <a:pt x="529" y="606"/>
                  </a:lnTo>
                  <a:lnTo>
                    <a:pt x="529" y="608"/>
                  </a:lnTo>
                  <a:lnTo>
                    <a:pt x="527" y="613"/>
                  </a:lnTo>
                  <a:lnTo>
                    <a:pt x="526" y="617"/>
                  </a:lnTo>
                  <a:lnTo>
                    <a:pt x="526" y="617"/>
                  </a:lnTo>
                  <a:lnTo>
                    <a:pt x="525" y="618"/>
                  </a:lnTo>
                  <a:lnTo>
                    <a:pt x="525" y="619"/>
                  </a:lnTo>
                  <a:lnTo>
                    <a:pt x="524" y="619"/>
                  </a:lnTo>
                  <a:lnTo>
                    <a:pt x="523" y="619"/>
                  </a:lnTo>
                  <a:lnTo>
                    <a:pt x="519" y="621"/>
                  </a:lnTo>
                  <a:lnTo>
                    <a:pt x="517" y="622"/>
                  </a:lnTo>
                  <a:lnTo>
                    <a:pt x="515" y="623"/>
                  </a:lnTo>
                  <a:lnTo>
                    <a:pt x="514" y="624"/>
                  </a:lnTo>
                  <a:lnTo>
                    <a:pt x="510" y="627"/>
                  </a:lnTo>
                  <a:lnTo>
                    <a:pt x="508" y="629"/>
                  </a:lnTo>
                  <a:lnTo>
                    <a:pt x="506" y="630"/>
                  </a:lnTo>
                  <a:lnTo>
                    <a:pt x="505" y="630"/>
                  </a:lnTo>
                  <a:lnTo>
                    <a:pt x="504" y="631"/>
                  </a:lnTo>
                  <a:lnTo>
                    <a:pt x="502" y="631"/>
                  </a:lnTo>
                  <a:lnTo>
                    <a:pt x="501" y="632"/>
                  </a:lnTo>
                  <a:lnTo>
                    <a:pt x="500" y="632"/>
                  </a:lnTo>
                  <a:lnTo>
                    <a:pt x="499" y="632"/>
                  </a:lnTo>
                  <a:lnTo>
                    <a:pt x="498" y="632"/>
                  </a:lnTo>
                  <a:lnTo>
                    <a:pt x="497" y="632"/>
                  </a:lnTo>
                  <a:lnTo>
                    <a:pt x="495" y="632"/>
                  </a:lnTo>
                  <a:lnTo>
                    <a:pt x="490" y="631"/>
                  </a:lnTo>
                  <a:lnTo>
                    <a:pt x="489" y="631"/>
                  </a:lnTo>
                  <a:lnTo>
                    <a:pt x="488" y="631"/>
                  </a:lnTo>
                  <a:lnTo>
                    <a:pt x="487" y="631"/>
                  </a:lnTo>
                  <a:lnTo>
                    <a:pt x="487" y="631"/>
                  </a:lnTo>
                  <a:lnTo>
                    <a:pt x="486" y="631"/>
                  </a:lnTo>
                  <a:lnTo>
                    <a:pt x="486" y="632"/>
                  </a:lnTo>
                  <a:lnTo>
                    <a:pt x="486" y="633"/>
                  </a:lnTo>
                  <a:lnTo>
                    <a:pt x="485" y="638"/>
                  </a:lnTo>
                  <a:lnTo>
                    <a:pt x="484" y="641"/>
                  </a:lnTo>
                  <a:lnTo>
                    <a:pt x="484" y="643"/>
                  </a:lnTo>
                  <a:lnTo>
                    <a:pt x="484" y="649"/>
                  </a:lnTo>
                  <a:lnTo>
                    <a:pt x="483" y="651"/>
                  </a:lnTo>
                  <a:lnTo>
                    <a:pt x="483" y="653"/>
                  </a:lnTo>
                  <a:lnTo>
                    <a:pt x="482" y="656"/>
                  </a:lnTo>
                  <a:lnTo>
                    <a:pt x="482" y="658"/>
                  </a:lnTo>
                  <a:lnTo>
                    <a:pt x="482" y="659"/>
                  </a:lnTo>
                  <a:lnTo>
                    <a:pt x="482" y="660"/>
                  </a:lnTo>
                  <a:lnTo>
                    <a:pt x="482" y="662"/>
                  </a:lnTo>
                  <a:lnTo>
                    <a:pt x="483" y="663"/>
                  </a:lnTo>
                  <a:lnTo>
                    <a:pt x="484" y="667"/>
                  </a:lnTo>
                  <a:lnTo>
                    <a:pt x="485" y="669"/>
                  </a:lnTo>
                  <a:lnTo>
                    <a:pt x="485" y="670"/>
                  </a:lnTo>
                  <a:lnTo>
                    <a:pt x="487" y="676"/>
                  </a:lnTo>
                  <a:lnTo>
                    <a:pt x="487" y="678"/>
                  </a:lnTo>
                  <a:lnTo>
                    <a:pt x="487" y="680"/>
                  </a:lnTo>
                  <a:lnTo>
                    <a:pt x="487" y="682"/>
                  </a:lnTo>
                  <a:lnTo>
                    <a:pt x="487" y="684"/>
                  </a:lnTo>
                  <a:lnTo>
                    <a:pt x="486" y="685"/>
                  </a:lnTo>
                  <a:lnTo>
                    <a:pt x="486" y="686"/>
                  </a:lnTo>
                  <a:lnTo>
                    <a:pt x="486" y="687"/>
                  </a:lnTo>
                  <a:lnTo>
                    <a:pt x="485" y="688"/>
                  </a:lnTo>
                  <a:lnTo>
                    <a:pt x="485" y="688"/>
                  </a:lnTo>
                  <a:lnTo>
                    <a:pt x="484" y="689"/>
                  </a:lnTo>
                  <a:lnTo>
                    <a:pt x="483" y="690"/>
                  </a:lnTo>
                  <a:lnTo>
                    <a:pt x="483" y="691"/>
                  </a:lnTo>
                  <a:lnTo>
                    <a:pt x="481" y="692"/>
                  </a:lnTo>
                  <a:lnTo>
                    <a:pt x="480" y="693"/>
                  </a:lnTo>
                  <a:lnTo>
                    <a:pt x="479" y="693"/>
                  </a:lnTo>
                  <a:lnTo>
                    <a:pt x="476" y="695"/>
                  </a:lnTo>
                  <a:lnTo>
                    <a:pt x="475" y="695"/>
                  </a:lnTo>
                  <a:lnTo>
                    <a:pt x="474" y="696"/>
                  </a:lnTo>
                  <a:lnTo>
                    <a:pt x="473" y="696"/>
                  </a:lnTo>
                  <a:lnTo>
                    <a:pt x="472" y="697"/>
                  </a:lnTo>
                  <a:lnTo>
                    <a:pt x="471" y="698"/>
                  </a:lnTo>
                  <a:lnTo>
                    <a:pt x="470" y="699"/>
                  </a:lnTo>
                  <a:lnTo>
                    <a:pt x="469" y="700"/>
                  </a:lnTo>
                  <a:lnTo>
                    <a:pt x="468" y="702"/>
                  </a:lnTo>
                  <a:lnTo>
                    <a:pt x="466" y="705"/>
                  </a:lnTo>
                  <a:lnTo>
                    <a:pt x="465" y="708"/>
                  </a:lnTo>
                  <a:lnTo>
                    <a:pt x="464" y="710"/>
                  </a:lnTo>
                  <a:lnTo>
                    <a:pt x="463" y="712"/>
                  </a:lnTo>
                  <a:lnTo>
                    <a:pt x="463" y="713"/>
                  </a:lnTo>
                  <a:lnTo>
                    <a:pt x="462" y="716"/>
                  </a:lnTo>
                  <a:lnTo>
                    <a:pt x="462" y="718"/>
                  </a:lnTo>
                  <a:lnTo>
                    <a:pt x="461" y="722"/>
                  </a:lnTo>
                  <a:lnTo>
                    <a:pt x="461" y="724"/>
                  </a:lnTo>
                  <a:lnTo>
                    <a:pt x="460" y="726"/>
                  </a:lnTo>
                  <a:lnTo>
                    <a:pt x="460" y="728"/>
                  </a:lnTo>
                  <a:lnTo>
                    <a:pt x="460" y="730"/>
                  </a:lnTo>
                  <a:lnTo>
                    <a:pt x="460" y="732"/>
                  </a:lnTo>
                  <a:lnTo>
                    <a:pt x="461" y="734"/>
                  </a:lnTo>
                  <a:lnTo>
                    <a:pt x="461" y="735"/>
                  </a:lnTo>
                  <a:lnTo>
                    <a:pt x="461" y="736"/>
                  </a:lnTo>
                  <a:lnTo>
                    <a:pt x="461" y="738"/>
                  </a:lnTo>
                  <a:lnTo>
                    <a:pt x="462" y="739"/>
                  </a:lnTo>
                  <a:lnTo>
                    <a:pt x="464" y="744"/>
                  </a:lnTo>
                  <a:lnTo>
                    <a:pt x="464" y="746"/>
                  </a:lnTo>
                  <a:lnTo>
                    <a:pt x="464" y="746"/>
                  </a:lnTo>
                  <a:lnTo>
                    <a:pt x="463" y="746"/>
                  </a:lnTo>
                  <a:lnTo>
                    <a:pt x="462" y="745"/>
                  </a:lnTo>
                  <a:lnTo>
                    <a:pt x="461" y="745"/>
                  </a:lnTo>
                  <a:lnTo>
                    <a:pt x="460" y="745"/>
                  </a:lnTo>
                  <a:lnTo>
                    <a:pt x="459" y="745"/>
                  </a:lnTo>
                  <a:lnTo>
                    <a:pt x="457" y="745"/>
                  </a:lnTo>
                  <a:lnTo>
                    <a:pt x="456" y="745"/>
                  </a:lnTo>
                  <a:lnTo>
                    <a:pt x="454" y="746"/>
                  </a:lnTo>
                  <a:lnTo>
                    <a:pt x="453" y="747"/>
                  </a:lnTo>
                  <a:lnTo>
                    <a:pt x="451" y="747"/>
                  </a:lnTo>
                  <a:lnTo>
                    <a:pt x="450" y="748"/>
                  </a:lnTo>
                  <a:lnTo>
                    <a:pt x="449" y="749"/>
                  </a:lnTo>
                  <a:lnTo>
                    <a:pt x="448" y="750"/>
                  </a:lnTo>
                  <a:lnTo>
                    <a:pt x="447" y="751"/>
                  </a:lnTo>
                  <a:lnTo>
                    <a:pt x="447" y="752"/>
                  </a:lnTo>
                  <a:lnTo>
                    <a:pt x="446" y="753"/>
                  </a:lnTo>
                  <a:lnTo>
                    <a:pt x="444" y="757"/>
                  </a:lnTo>
                  <a:lnTo>
                    <a:pt x="443" y="758"/>
                  </a:lnTo>
                  <a:lnTo>
                    <a:pt x="443" y="758"/>
                  </a:lnTo>
                  <a:lnTo>
                    <a:pt x="443" y="759"/>
                  </a:lnTo>
                  <a:lnTo>
                    <a:pt x="442" y="759"/>
                  </a:lnTo>
                  <a:lnTo>
                    <a:pt x="442" y="759"/>
                  </a:lnTo>
                  <a:lnTo>
                    <a:pt x="441" y="759"/>
                  </a:lnTo>
                  <a:lnTo>
                    <a:pt x="440" y="760"/>
                  </a:lnTo>
                  <a:lnTo>
                    <a:pt x="439" y="759"/>
                  </a:lnTo>
                  <a:lnTo>
                    <a:pt x="438" y="759"/>
                  </a:lnTo>
                  <a:lnTo>
                    <a:pt x="437" y="759"/>
                  </a:lnTo>
                  <a:lnTo>
                    <a:pt x="436" y="758"/>
                  </a:lnTo>
                  <a:lnTo>
                    <a:pt x="434" y="757"/>
                  </a:lnTo>
                  <a:lnTo>
                    <a:pt x="430" y="755"/>
                  </a:lnTo>
                  <a:lnTo>
                    <a:pt x="428" y="753"/>
                  </a:lnTo>
                  <a:lnTo>
                    <a:pt x="424" y="750"/>
                  </a:lnTo>
                  <a:lnTo>
                    <a:pt x="418" y="746"/>
                  </a:lnTo>
                  <a:lnTo>
                    <a:pt x="415" y="744"/>
                  </a:lnTo>
                  <a:lnTo>
                    <a:pt x="412" y="742"/>
                  </a:lnTo>
                  <a:lnTo>
                    <a:pt x="411" y="741"/>
                  </a:lnTo>
                  <a:lnTo>
                    <a:pt x="409" y="739"/>
                  </a:lnTo>
                  <a:lnTo>
                    <a:pt x="407" y="737"/>
                  </a:lnTo>
                  <a:lnTo>
                    <a:pt x="406" y="735"/>
                  </a:lnTo>
                  <a:lnTo>
                    <a:pt x="405" y="734"/>
                  </a:lnTo>
                  <a:lnTo>
                    <a:pt x="404" y="732"/>
                  </a:lnTo>
                  <a:lnTo>
                    <a:pt x="404" y="731"/>
                  </a:lnTo>
                  <a:lnTo>
                    <a:pt x="403" y="730"/>
                  </a:lnTo>
                  <a:lnTo>
                    <a:pt x="403" y="728"/>
                  </a:lnTo>
                  <a:lnTo>
                    <a:pt x="402" y="726"/>
                  </a:lnTo>
                  <a:lnTo>
                    <a:pt x="402" y="720"/>
                  </a:lnTo>
                  <a:lnTo>
                    <a:pt x="401" y="714"/>
                  </a:lnTo>
                  <a:lnTo>
                    <a:pt x="401" y="709"/>
                  </a:lnTo>
                  <a:lnTo>
                    <a:pt x="401" y="707"/>
                  </a:lnTo>
                  <a:lnTo>
                    <a:pt x="400" y="704"/>
                  </a:lnTo>
                  <a:lnTo>
                    <a:pt x="400" y="702"/>
                  </a:lnTo>
                  <a:lnTo>
                    <a:pt x="399" y="699"/>
                  </a:lnTo>
                  <a:lnTo>
                    <a:pt x="398" y="694"/>
                  </a:lnTo>
                  <a:lnTo>
                    <a:pt x="397" y="692"/>
                  </a:lnTo>
                  <a:lnTo>
                    <a:pt x="396" y="691"/>
                  </a:lnTo>
                  <a:lnTo>
                    <a:pt x="396" y="690"/>
                  </a:lnTo>
                  <a:lnTo>
                    <a:pt x="395" y="689"/>
                  </a:lnTo>
                  <a:lnTo>
                    <a:pt x="394" y="687"/>
                  </a:lnTo>
                  <a:lnTo>
                    <a:pt x="391" y="683"/>
                  </a:lnTo>
                  <a:lnTo>
                    <a:pt x="387" y="679"/>
                  </a:lnTo>
                  <a:lnTo>
                    <a:pt x="383" y="674"/>
                  </a:lnTo>
                  <a:lnTo>
                    <a:pt x="376" y="666"/>
                  </a:lnTo>
                  <a:lnTo>
                    <a:pt x="375" y="665"/>
                  </a:lnTo>
                  <a:lnTo>
                    <a:pt x="373" y="663"/>
                  </a:lnTo>
                  <a:lnTo>
                    <a:pt x="372" y="661"/>
                  </a:lnTo>
                  <a:lnTo>
                    <a:pt x="370" y="660"/>
                  </a:lnTo>
                  <a:lnTo>
                    <a:pt x="368" y="657"/>
                  </a:lnTo>
                  <a:lnTo>
                    <a:pt x="366" y="656"/>
                  </a:lnTo>
                  <a:lnTo>
                    <a:pt x="364" y="655"/>
                  </a:lnTo>
                  <a:lnTo>
                    <a:pt x="362" y="653"/>
                  </a:lnTo>
                  <a:lnTo>
                    <a:pt x="360" y="651"/>
                  </a:lnTo>
                  <a:lnTo>
                    <a:pt x="358" y="650"/>
                  </a:lnTo>
                  <a:lnTo>
                    <a:pt x="356" y="649"/>
                  </a:lnTo>
                  <a:lnTo>
                    <a:pt x="353" y="647"/>
                  </a:lnTo>
                  <a:lnTo>
                    <a:pt x="352" y="647"/>
                  </a:lnTo>
                  <a:lnTo>
                    <a:pt x="351" y="646"/>
                  </a:lnTo>
                  <a:lnTo>
                    <a:pt x="348" y="646"/>
                  </a:lnTo>
                  <a:lnTo>
                    <a:pt x="346" y="646"/>
                  </a:lnTo>
                  <a:lnTo>
                    <a:pt x="344" y="645"/>
                  </a:lnTo>
                  <a:lnTo>
                    <a:pt x="341" y="645"/>
                  </a:lnTo>
                  <a:lnTo>
                    <a:pt x="335" y="645"/>
                  </a:lnTo>
                  <a:lnTo>
                    <a:pt x="332" y="645"/>
                  </a:lnTo>
                  <a:lnTo>
                    <a:pt x="331" y="645"/>
                  </a:lnTo>
                  <a:lnTo>
                    <a:pt x="329" y="645"/>
                  </a:lnTo>
                  <a:lnTo>
                    <a:pt x="328" y="644"/>
                  </a:lnTo>
                  <a:lnTo>
                    <a:pt x="326" y="644"/>
                  </a:lnTo>
                  <a:lnTo>
                    <a:pt x="324" y="643"/>
                  </a:lnTo>
                  <a:lnTo>
                    <a:pt x="322" y="642"/>
                  </a:lnTo>
                  <a:lnTo>
                    <a:pt x="320" y="641"/>
                  </a:lnTo>
                  <a:lnTo>
                    <a:pt x="318" y="640"/>
                  </a:lnTo>
                  <a:lnTo>
                    <a:pt x="316" y="639"/>
                  </a:lnTo>
                  <a:lnTo>
                    <a:pt x="314" y="637"/>
                  </a:lnTo>
                  <a:lnTo>
                    <a:pt x="312" y="636"/>
                  </a:lnTo>
                  <a:lnTo>
                    <a:pt x="311" y="634"/>
                  </a:lnTo>
                  <a:lnTo>
                    <a:pt x="309" y="633"/>
                  </a:lnTo>
                  <a:lnTo>
                    <a:pt x="308" y="631"/>
                  </a:lnTo>
                  <a:lnTo>
                    <a:pt x="308" y="630"/>
                  </a:lnTo>
                  <a:lnTo>
                    <a:pt x="307" y="629"/>
                  </a:lnTo>
                  <a:lnTo>
                    <a:pt x="306" y="627"/>
                  </a:lnTo>
                  <a:lnTo>
                    <a:pt x="306" y="625"/>
                  </a:lnTo>
                  <a:lnTo>
                    <a:pt x="305" y="623"/>
                  </a:lnTo>
                  <a:lnTo>
                    <a:pt x="304" y="617"/>
                  </a:lnTo>
                  <a:lnTo>
                    <a:pt x="303" y="615"/>
                  </a:lnTo>
                  <a:lnTo>
                    <a:pt x="303" y="613"/>
                  </a:lnTo>
                  <a:lnTo>
                    <a:pt x="302" y="612"/>
                  </a:lnTo>
                  <a:lnTo>
                    <a:pt x="301" y="610"/>
                  </a:lnTo>
                  <a:lnTo>
                    <a:pt x="301" y="609"/>
                  </a:lnTo>
                  <a:lnTo>
                    <a:pt x="300" y="608"/>
                  </a:lnTo>
                  <a:lnTo>
                    <a:pt x="299" y="606"/>
                  </a:lnTo>
                  <a:lnTo>
                    <a:pt x="296" y="603"/>
                  </a:lnTo>
                  <a:lnTo>
                    <a:pt x="291" y="597"/>
                  </a:lnTo>
                  <a:lnTo>
                    <a:pt x="284" y="590"/>
                  </a:lnTo>
                  <a:lnTo>
                    <a:pt x="283" y="589"/>
                  </a:lnTo>
                  <a:lnTo>
                    <a:pt x="282" y="588"/>
                  </a:lnTo>
                  <a:lnTo>
                    <a:pt x="281" y="587"/>
                  </a:lnTo>
                  <a:lnTo>
                    <a:pt x="280" y="585"/>
                  </a:lnTo>
                  <a:lnTo>
                    <a:pt x="280" y="584"/>
                  </a:lnTo>
                  <a:lnTo>
                    <a:pt x="278" y="580"/>
                  </a:lnTo>
                  <a:lnTo>
                    <a:pt x="277" y="578"/>
                  </a:lnTo>
                  <a:lnTo>
                    <a:pt x="275" y="576"/>
                  </a:lnTo>
                  <a:lnTo>
                    <a:pt x="272" y="572"/>
                  </a:lnTo>
                  <a:lnTo>
                    <a:pt x="271" y="571"/>
                  </a:lnTo>
                  <a:lnTo>
                    <a:pt x="270" y="569"/>
                  </a:lnTo>
                  <a:lnTo>
                    <a:pt x="267" y="564"/>
                  </a:lnTo>
                  <a:lnTo>
                    <a:pt x="267" y="563"/>
                  </a:lnTo>
                  <a:lnTo>
                    <a:pt x="266" y="562"/>
                  </a:lnTo>
                  <a:lnTo>
                    <a:pt x="265" y="561"/>
                  </a:lnTo>
                  <a:lnTo>
                    <a:pt x="264" y="560"/>
                  </a:lnTo>
                  <a:lnTo>
                    <a:pt x="260" y="556"/>
                  </a:lnTo>
                  <a:lnTo>
                    <a:pt x="258" y="555"/>
                  </a:lnTo>
                  <a:lnTo>
                    <a:pt x="257" y="553"/>
                  </a:lnTo>
                  <a:lnTo>
                    <a:pt x="255" y="551"/>
                  </a:lnTo>
                  <a:lnTo>
                    <a:pt x="254" y="549"/>
                  </a:lnTo>
                  <a:lnTo>
                    <a:pt x="253" y="548"/>
                  </a:lnTo>
                  <a:lnTo>
                    <a:pt x="249" y="545"/>
                  </a:lnTo>
                  <a:lnTo>
                    <a:pt x="248" y="544"/>
                  </a:lnTo>
                  <a:lnTo>
                    <a:pt x="248" y="543"/>
                  </a:lnTo>
                  <a:lnTo>
                    <a:pt x="247" y="542"/>
                  </a:lnTo>
                  <a:lnTo>
                    <a:pt x="246" y="541"/>
                  </a:lnTo>
                  <a:lnTo>
                    <a:pt x="246" y="539"/>
                  </a:lnTo>
                  <a:lnTo>
                    <a:pt x="245" y="538"/>
                  </a:lnTo>
                  <a:lnTo>
                    <a:pt x="245" y="536"/>
                  </a:lnTo>
                  <a:lnTo>
                    <a:pt x="244" y="530"/>
                  </a:lnTo>
                  <a:lnTo>
                    <a:pt x="243" y="528"/>
                  </a:lnTo>
                  <a:lnTo>
                    <a:pt x="243" y="527"/>
                  </a:lnTo>
                  <a:lnTo>
                    <a:pt x="243" y="525"/>
                  </a:lnTo>
                  <a:lnTo>
                    <a:pt x="242" y="524"/>
                  </a:lnTo>
                  <a:lnTo>
                    <a:pt x="242" y="523"/>
                  </a:lnTo>
                  <a:lnTo>
                    <a:pt x="241" y="522"/>
                  </a:lnTo>
                  <a:lnTo>
                    <a:pt x="240" y="521"/>
                  </a:lnTo>
                  <a:lnTo>
                    <a:pt x="237" y="517"/>
                  </a:lnTo>
                  <a:lnTo>
                    <a:pt x="233" y="514"/>
                  </a:lnTo>
                  <a:lnTo>
                    <a:pt x="229" y="509"/>
                  </a:lnTo>
                  <a:lnTo>
                    <a:pt x="226" y="506"/>
                  </a:lnTo>
                  <a:lnTo>
                    <a:pt x="224" y="504"/>
                  </a:lnTo>
                  <a:lnTo>
                    <a:pt x="222" y="503"/>
                  </a:lnTo>
                  <a:lnTo>
                    <a:pt x="221" y="501"/>
                  </a:lnTo>
                  <a:lnTo>
                    <a:pt x="219" y="500"/>
                  </a:lnTo>
                  <a:lnTo>
                    <a:pt x="218" y="499"/>
                  </a:lnTo>
                  <a:lnTo>
                    <a:pt x="216" y="498"/>
                  </a:lnTo>
                  <a:lnTo>
                    <a:pt x="214" y="497"/>
                  </a:lnTo>
                  <a:lnTo>
                    <a:pt x="212" y="496"/>
                  </a:lnTo>
                  <a:lnTo>
                    <a:pt x="210" y="495"/>
                  </a:lnTo>
                  <a:lnTo>
                    <a:pt x="209" y="495"/>
                  </a:lnTo>
                  <a:lnTo>
                    <a:pt x="205" y="493"/>
                  </a:lnTo>
                  <a:lnTo>
                    <a:pt x="202" y="493"/>
                  </a:lnTo>
                  <a:lnTo>
                    <a:pt x="194" y="491"/>
                  </a:lnTo>
                  <a:lnTo>
                    <a:pt x="192" y="491"/>
                  </a:lnTo>
                  <a:lnTo>
                    <a:pt x="189" y="490"/>
                  </a:lnTo>
                  <a:lnTo>
                    <a:pt x="188" y="491"/>
                  </a:lnTo>
                  <a:lnTo>
                    <a:pt x="187" y="491"/>
                  </a:lnTo>
                  <a:lnTo>
                    <a:pt x="187" y="491"/>
                  </a:lnTo>
                  <a:lnTo>
                    <a:pt x="186" y="491"/>
                  </a:lnTo>
                  <a:lnTo>
                    <a:pt x="185" y="492"/>
                  </a:lnTo>
                  <a:lnTo>
                    <a:pt x="184" y="492"/>
                  </a:lnTo>
                  <a:lnTo>
                    <a:pt x="184" y="493"/>
                  </a:lnTo>
                  <a:lnTo>
                    <a:pt x="183" y="495"/>
                  </a:lnTo>
                  <a:lnTo>
                    <a:pt x="182" y="496"/>
                  </a:lnTo>
                  <a:lnTo>
                    <a:pt x="182" y="496"/>
                  </a:lnTo>
                  <a:lnTo>
                    <a:pt x="181" y="497"/>
                  </a:lnTo>
                  <a:lnTo>
                    <a:pt x="180" y="497"/>
                  </a:lnTo>
                  <a:lnTo>
                    <a:pt x="180" y="497"/>
                  </a:lnTo>
                  <a:lnTo>
                    <a:pt x="179" y="497"/>
                  </a:lnTo>
                  <a:lnTo>
                    <a:pt x="177" y="497"/>
                  </a:lnTo>
                  <a:lnTo>
                    <a:pt x="175" y="497"/>
                  </a:lnTo>
                  <a:lnTo>
                    <a:pt x="172" y="496"/>
                  </a:lnTo>
                  <a:lnTo>
                    <a:pt x="168" y="495"/>
                  </a:lnTo>
                  <a:lnTo>
                    <a:pt x="167" y="495"/>
                  </a:lnTo>
                  <a:lnTo>
                    <a:pt x="165" y="494"/>
                  </a:lnTo>
                  <a:lnTo>
                    <a:pt x="160" y="494"/>
                  </a:lnTo>
                  <a:lnTo>
                    <a:pt x="157" y="494"/>
                  </a:lnTo>
                  <a:lnTo>
                    <a:pt x="155" y="493"/>
                  </a:lnTo>
                  <a:lnTo>
                    <a:pt x="153" y="493"/>
                  </a:lnTo>
                  <a:lnTo>
                    <a:pt x="151" y="492"/>
                  </a:lnTo>
                  <a:lnTo>
                    <a:pt x="149" y="492"/>
                  </a:lnTo>
                  <a:lnTo>
                    <a:pt x="147" y="491"/>
                  </a:lnTo>
                  <a:lnTo>
                    <a:pt x="145" y="490"/>
                  </a:lnTo>
                  <a:lnTo>
                    <a:pt x="144" y="489"/>
                  </a:lnTo>
                  <a:lnTo>
                    <a:pt x="143" y="489"/>
                  </a:lnTo>
                  <a:lnTo>
                    <a:pt x="142" y="488"/>
                  </a:lnTo>
                  <a:lnTo>
                    <a:pt x="141" y="487"/>
                  </a:lnTo>
                  <a:lnTo>
                    <a:pt x="140" y="485"/>
                  </a:lnTo>
                  <a:lnTo>
                    <a:pt x="140" y="485"/>
                  </a:lnTo>
                  <a:lnTo>
                    <a:pt x="137" y="481"/>
                  </a:lnTo>
                  <a:lnTo>
                    <a:pt x="135" y="476"/>
                  </a:lnTo>
                  <a:lnTo>
                    <a:pt x="133" y="473"/>
                  </a:lnTo>
                  <a:lnTo>
                    <a:pt x="133" y="471"/>
                  </a:lnTo>
                  <a:lnTo>
                    <a:pt x="132" y="470"/>
                  </a:lnTo>
                  <a:lnTo>
                    <a:pt x="131" y="465"/>
                  </a:lnTo>
                  <a:lnTo>
                    <a:pt x="130" y="463"/>
                  </a:lnTo>
                  <a:lnTo>
                    <a:pt x="129" y="461"/>
                  </a:lnTo>
                  <a:lnTo>
                    <a:pt x="128" y="460"/>
                  </a:lnTo>
                  <a:lnTo>
                    <a:pt x="127" y="458"/>
                  </a:lnTo>
                  <a:lnTo>
                    <a:pt x="126" y="456"/>
                  </a:lnTo>
                  <a:lnTo>
                    <a:pt x="125" y="455"/>
                  </a:lnTo>
                  <a:lnTo>
                    <a:pt x="124" y="453"/>
                  </a:lnTo>
                  <a:lnTo>
                    <a:pt x="121" y="450"/>
                  </a:lnTo>
                  <a:lnTo>
                    <a:pt x="119" y="448"/>
                  </a:lnTo>
                  <a:lnTo>
                    <a:pt x="112" y="442"/>
                  </a:lnTo>
                  <a:lnTo>
                    <a:pt x="110" y="441"/>
                  </a:lnTo>
                  <a:lnTo>
                    <a:pt x="108" y="440"/>
                  </a:lnTo>
                  <a:lnTo>
                    <a:pt x="106" y="439"/>
                  </a:lnTo>
                  <a:lnTo>
                    <a:pt x="104" y="438"/>
                  </a:lnTo>
                  <a:lnTo>
                    <a:pt x="99" y="435"/>
                  </a:lnTo>
                  <a:lnTo>
                    <a:pt x="97" y="435"/>
                  </a:lnTo>
                  <a:lnTo>
                    <a:pt x="96" y="434"/>
                  </a:lnTo>
                  <a:lnTo>
                    <a:pt x="94" y="433"/>
                  </a:lnTo>
                  <a:lnTo>
                    <a:pt x="93" y="431"/>
                  </a:lnTo>
                  <a:lnTo>
                    <a:pt x="92" y="430"/>
                  </a:lnTo>
                  <a:lnTo>
                    <a:pt x="91" y="429"/>
                  </a:lnTo>
                  <a:lnTo>
                    <a:pt x="90" y="429"/>
                  </a:lnTo>
                  <a:lnTo>
                    <a:pt x="90" y="428"/>
                  </a:lnTo>
                  <a:lnTo>
                    <a:pt x="89" y="427"/>
                  </a:lnTo>
                  <a:lnTo>
                    <a:pt x="89" y="426"/>
                  </a:lnTo>
                  <a:lnTo>
                    <a:pt x="89" y="425"/>
                  </a:lnTo>
                  <a:lnTo>
                    <a:pt x="88" y="422"/>
                  </a:lnTo>
                  <a:lnTo>
                    <a:pt x="87" y="418"/>
                  </a:lnTo>
                  <a:lnTo>
                    <a:pt x="86" y="415"/>
                  </a:lnTo>
                  <a:lnTo>
                    <a:pt x="85" y="411"/>
                  </a:lnTo>
                  <a:lnTo>
                    <a:pt x="83" y="406"/>
                  </a:lnTo>
                  <a:lnTo>
                    <a:pt x="82" y="405"/>
                  </a:lnTo>
                  <a:lnTo>
                    <a:pt x="82" y="403"/>
                  </a:lnTo>
                  <a:lnTo>
                    <a:pt x="82" y="402"/>
                  </a:lnTo>
                  <a:lnTo>
                    <a:pt x="82" y="400"/>
                  </a:lnTo>
                  <a:lnTo>
                    <a:pt x="82" y="399"/>
                  </a:lnTo>
                  <a:lnTo>
                    <a:pt x="83" y="396"/>
                  </a:lnTo>
                  <a:lnTo>
                    <a:pt x="83" y="393"/>
                  </a:lnTo>
                  <a:lnTo>
                    <a:pt x="83" y="391"/>
                  </a:lnTo>
                  <a:lnTo>
                    <a:pt x="83" y="387"/>
                  </a:lnTo>
                  <a:lnTo>
                    <a:pt x="83" y="382"/>
                  </a:lnTo>
                  <a:lnTo>
                    <a:pt x="83" y="380"/>
                  </a:lnTo>
                  <a:lnTo>
                    <a:pt x="83" y="378"/>
                  </a:lnTo>
                  <a:lnTo>
                    <a:pt x="83" y="376"/>
                  </a:lnTo>
                  <a:lnTo>
                    <a:pt x="82" y="374"/>
                  </a:lnTo>
                  <a:lnTo>
                    <a:pt x="82" y="373"/>
                  </a:lnTo>
                  <a:lnTo>
                    <a:pt x="81" y="372"/>
                  </a:lnTo>
                  <a:lnTo>
                    <a:pt x="80" y="371"/>
                  </a:lnTo>
                  <a:lnTo>
                    <a:pt x="79" y="370"/>
                  </a:lnTo>
                  <a:lnTo>
                    <a:pt x="78" y="369"/>
                  </a:lnTo>
                  <a:lnTo>
                    <a:pt x="75" y="368"/>
                  </a:lnTo>
                  <a:lnTo>
                    <a:pt x="73" y="367"/>
                  </a:lnTo>
                  <a:lnTo>
                    <a:pt x="70" y="366"/>
                  </a:lnTo>
                  <a:lnTo>
                    <a:pt x="69" y="365"/>
                  </a:lnTo>
                  <a:lnTo>
                    <a:pt x="68" y="365"/>
                  </a:lnTo>
                  <a:lnTo>
                    <a:pt x="66" y="364"/>
                  </a:lnTo>
                  <a:lnTo>
                    <a:pt x="65" y="363"/>
                  </a:lnTo>
                  <a:lnTo>
                    <a:pt x="65" y="362"/>
                  </a:lnTo>
                  <a:lnTo>
                    <a:pt x="64" y="361"/>
                  </a:lnTo>
                  <a:lnTo>
                    <a:pt x="63" y="359"/>
                  </a:lnTo>
                  <a:lnTo>
                    <a:pt x="61" y="356"/>
                  </a:lnTo>
                  <a:lnTo>
                    <a:pt x="60" y="354"/>
                  </a:lnTo>
                  <a:lnTo>
                    <a:pt x="59" y="352"/>
                  </a:lnTo>
                  <a:lnTo>
                    <a:pt x="58" y="350"/>
                  </a:lnTo>
                  <a:lnTo>
                    <a:pt x="57" y="348"/>
                  </a:lnTo>
                  <a:lnTo>
                    <a:pt x="57" y="346"/>
                  </a:lnTo>
                  <a:lnTo>
                    <a:pt x="56" y="344"/>
                  </a:lnTo>
                  <a:lnTo>
                    <a:pt x="56" y="342"/>
                  </a:lnTo>
                  <a:lnTo>
                    <a:pt x="55" y="340"/>
                  </a:lnTo>
                  <a:lnTo>
                    <a:pt x="55" y="332"/>
                  </a:lnTo>
                  <a:lnTo>
                    <a:pt x="54" y="330"/>
                  </a:lnTo>
                  <a:lnTo>
                    <a:pt x="54" y="328"/>
                  </a:lnTo>
                  <a:lnTo>
                    <a:pt x="53" y="326"/>
                  </a:lnTo>
                  <a:lnTo>
                    <a:pt x="51" y="319"/>
                  </a:lnTo>
                  <a:lnTo>
                    <a:pt x="51" y="317"/>
                  </a:lnTo>
                  <a:lnTo>
                    <a:pt x="50" y="315"/>
                  </a:lnTo>
                  <a:lnTo>
                    <a:pt x="49" y="313"/>
                  </a:lnTo>
                  <a:lnTo>
                    <a:pt x="48" y="312"/>
                  </a:lnTo>
                  <a:lnTo>
                    <a:pt x="47" y="310"/>
                  </a:lnTo>
                  <a:lnTo>
                    <a:pt x="46" y="310"/>
                  </a:lnTo>
                  <a:lnTo>
                    <a:pt x="45" y="309"/>
                  </a:lnTo>
                  <a:lnTo>
                    <a:pt x="45" y="308"/>
                  </a:lnTo>
                  <a:lnTo>
                    <a:pt x="41" y="307"/>
                  </a:lnTo>
                  <a:lnTo>
                    <a:pt x="41" y="306"/>
                  </a:lnTo>
                  <a:lnTo>
                    <a:pt x="40" y="306"/>
                  </a:lnTo>
                  <a:lnTo>
                    <a:pt x="39" y="305"/>
                  </a:lnTo>
                  <a:lnTo>
                    <a:pt x="39" y="304"/>
                  </a:lnTo>
                  <a:lnTo>
                    <a:pt x="37" y="302"/>
                  </a:lnTo>
                  <a:lnTo>
                    <a:pt x="36" y="301"/>
                  </a:lnTo>
                  <a:lnTo>
                    <a:pt x="36" y="300"/>
                  </a:lnTo>
                  <a:lnTo>
                    <a:pt x="36" y="298"/>
                  </a:lnTo>
                  <a:lnTo>
                    <a:pt x="36" y="295"/>
                  </a:lnTo>
                  <a:lnTo>
                    <a:pt x="35" y="294"/>
                  </a:lnTo>
                  <a:lnTo>
                    <a:pt x="35" y="292"/>
                  </a:lnTo>
                  <a:lnTo>
                    <a:pt x="35" y="291"/>
                  </a:lnTo>
                  <a:lnTo>
                    <a:pt x="35" y="290"/>
                  </a:lnTo>
                  <a:lnTo>
                    <a:pt x="35" y="288"/>
                  </a:lnTo>
                  <a:lnTo>
                    <a:pt x="36" y="285"/>
                  </a:lnTo>
                  <a:lnTo>
                    <a:pt x="36" y="282"/>
                  </a:lnTo>
                  <a:lnTo>
                    <a:pt x="37" y="278"/>
                  </a:lnTo>
                  <a:lnTo>
                    <a:pt x="37" y="277"/>
                  </a:lnTo>
                  <a:lnTo>
                    <a:pt x="37" y="276"/>
                  </a:lnTo>
                  <a:lnTo>
                    <a:pt x="37" y="274"/>
                  </a:lnTo>
                  <a:lnTo>
                    <a:pt x="37" y="272"/>
                  </a:lnTo>
                  <a:lnTo>
                    <a:pt x="36" y="271"/>
                  </a:lnTo>
                  <a:lnTo>
                    <a:pt x="35" y="269"/>
                  </a:lnTo>
                  <a:lnTo>
                    <a:pt x="35" y="268"/>
                  </a:lnTo>
                  <a:lnTo>
                    <a:pt x="34" y="267"/>
                  </a:lnTo>
                  <a:lnTo>
                    <a:pt x="33" y="266"/>
                  </a:lnTo>
                  <a:lnTo>
                    <a:pt x="32" y="265"/>
                  </a:lnTo>
                  <a:lnTo>
                    <a:pt x="31" y="265"/>
                  </a:lnTo>
                  <a:lnTo>
                    <a:pt x="30" y="264"/>
                  </a:lnTo>
                  <a:lnTo>
                    <a:pt x="25" y="262"/>
                  </a:lnTo>
                  <a:lnTo>
                    <a:pt x="23" y="261"/>
                  </a:lnTo>
                  <a:lnTo>
                    <a:pt x="22" y="261"/>
                  </a:lnTo>
                  <a:lnTo>
                    <a:pt x="18" y="258"/>
                  </a:lnTo>
                  <a:lnTo>
                    <a:pt x="11" y="254"/>
                  </a:lnTo>
                  <a:lnTo>
                    <a:pt x="8" y="252"/>
                  </a:lnTo>
                  <a:lnTo>
                    <a:pt x="7" y="252"/>
                  </a:lnTo>
                  <a:lnTo>
                    <a:pt x="5" y="251"/>
                  </a:lnTo>
                  <a:lnTo>
                    <a:pt x="4" y="250"/>
                  </a:lnTo>
                  <a:lnTo>
                    <a:pt x="3" y="249"/>
                  </a:lnTo>
                  <a:lnTo>
                    <a:pt x="2" y="248"/>
                  </a:lnTo>
                  <a:lnTo>
                    <a:pt x="1" y="247"/>
                  </a:lnTo>
                  <a:lnTo>
                    <a:pt x="0" y="245"/>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57" name="Freeform 269">
              <a:extLst>
                <a:ext uri="{FF2B5EF4-FFF2-40B4-BE49-F238E27FC236}">
                  <a16:creationId xmlns:a16="http://schemas.microsoft.com/office/drawing/2014/main" id="{19FEB691-AE0A-4F3C-9953-C40033FF7785}"/>
                </a:ext>
              </a:extLst>
            </p:cNvPr>
            <p:cNvSpPr>
              <a:spLocks/>
            </p:cNvSpPr>
            <p:nvPr/>
          </p:nvSpPr>
          <p:spPr bwMode="auto">
            <a:xfrm>
              <a:off x="5939436" y="5106546"/>
              <a:ext cx="473663" cy="322410"/>
            </a:xfrm>
            <a:custGeom>
              <a:avLst/>
              <a:gdLst>
                <a:gd name="T0" fmla="*/ 3 w 395"/>
                <a:gd name="T1" fmla="*/ 231 h 245"/>
                <a:gd name="T2" fmla="*/ 0 w 395"/>
                <a:gd name="T3" fmla="*/ 221 h 245"/>
                <a:gd name="T4" fmla="*/ 2 w 395"/>
                <a:gd name="T5" fmla="*/ 214 h 245"/>
                <a:gd name="T6" fmla="*/ 8 w 395"/>
                <a:gd name="T7" fmla="*/ 208 h 245"/>
                <a:gd name="T8" fmla="*/ 23 w 395"/>
                <a:gd name="T9" fmla="*/ 199 h 245"/>
                <a:gd name="T10" fmla="*/ 27 w 395"/>
                <a:gd name="T11" fmla="*/ 194 h 245"/>
                <a:gd name="T12" fmla="*/ 32 w 395"/>
                <a:gd name="T13" fmla="*/ 171 h 245"/>
                <a:gd name="T14" fmla="*/ 36 w 395"/>
                <a:gd name="T15" fmla="*/ 164 h 245"/>
                <a:gd name="T16" fmla="*/ 43 w 395"/>
                <a:gd name="T17" fmla="*/ 154 h 245"/>
                <a:gd name="T18" fmla="*/ 52 w 395"/>
                <a:gd name="T19" fmla="*/ 139 h 245"/>
                <a:gd name="T20" fmla="*/ 62 w 395"/>
                <a:gd name="T21" fmla="*/ 124 h 245"/>
                <a:gd name="T22" fmla="*/ 73 w 395"/>
                <a:gd name="T23" fmla="*/ 123 h 245"/>
                <a:gd name="T24" fmla="*/ 84 w 395"/>
                <a:gd name="T25" fmla="*/ 125 h 245"/>
                <a:gd name="T26" fmla="*/ 91 w 395"/>
                <a:gd name="T27" fmla="*/ 121 h 245"/>
                <a:gd name="T28" fmla="*/ 99 w 395"/>
                <a:gd name="T29" fmla="*/ 117 h 245"/>
                <a:gd name="T30" fmla="*/ 107 w 395"/>
                <a:gd name="T31" fmla="*/ 118 h 245"/>
                <a:gd name="T32" fmla="*/ 113 w 395"/>
                <a:gd name="T33" fmla="*/ 123 h 245"/>
                <a:gd name="T34" fmla="*/ 117 w 395"/>
                <a:gd name="T35" fmla="*/ 127 h 245"/>
                <a:gd name="T36" fmla="*/ 119 w 395"/>
                <a:gd name="T37" fmla="*/ 127 h 245"/>
                <a:gd name="T38" fmla="*/ 122 w 395"/>
                <a:gd name="T39" fmla="*/ 121 h 245"/>
                <a:gd name="T40" fmla="*/ 129 w 395"/>
                <a:gd name="T41" fmla="*/ 117 h 245"/>
                <a:gd name="T42" fmla="*/ 133 w 395"/>
                <a:gd name="T43" fmla="*/ 112 h 245"/>
                <a:gd name="T44" fmla="*/ 142 w 395"/>
                <a:gd name="T45" fmla="*/ 109 h 245"/>
                <a:gd name="T46" fmla="*/ 155 w 395"/>
                <a:gd name="T47" fmla="*/ 106 h 245"/>
                <a:gd name="T48" fmla="*/ 166 w 395"/>
                <a:gd name="T49" fmla="*/ 103 h 245"/>
                <a:gd name="T50" fmla="*/ 173 w 395"/>
                <a:gd name="T51" fmla="*/ 103 h 245"/>
                <a:gd name="T52" fmla="*/ 186 w 395"/>
                <a:gd name="T53" fmla="*/ 107 h 245"/>
                <a:gd name="T54" fmla="*/ 196 w 395"/>
                <a:gd name="T55" fmla="*/ 110 h 245"/>
                <a:gd name="T56" fmla="*/ 206 w 395"/>
                <a:gd name="T57" fmla="*/ 110 h 245"/>
                <a:gd name="T58" fmla="*/ 213 w 395"/>
                <a:gd name="T59" fmla="*/ 110 h 245"/>
                <a:gd name="T60" fmla="*/ 222 w 395"/>
                <a:gd name="T61" fmla="*/ 113 h 245"/>
                <a:gd name="T62" fmla="*/ 230 w 395"/>
                <a:gd name="T63" fmla="*/ 110 h 245"/>
                <a:gd name="T64" fmla="*/ 238 w 395"/>
                <a:gd name="T65" fmla="*/ 103 h 245"/>
                <a:gd name="T66" fmla="*/ 241 w 395"/>
                <a:gd name="T67" fmla="*/ 92 h 245"/>
                <a:gd name="T68" fmla="*/ 241 w 395"/>
                <a:gd name="T69" fmla="*/ 84 h 245"/>
                <a:gd name="T70" fmla="*/ 245 w 395"/>
                <a:gd name="T71" fmla="*/ 80 h 245"/>
                <a:gd name="T72" fmla="*/ 257 w 395"/>
                <a:gd name="T73" fmla="*/ 74 h 245"/>
                <a:gd name="T74" fmla="*/ 271 w 395"/>
                <a:gd name="T75" fmla="*/ 66 h 245"/>
                <a:gd name="T76" fmla="*/ 283 w 395"/>
                <a:gd name="T77" fmla="*/ 58 h 245"/>
                <a:gd name="T78" fmla="*/ 293 w 395"/>
                <a:gd name="T79" fmla="*/ 48 h 245"/>
                <a:gd name="T80" fmla="*/ 298 w 395"/>
                <a:gd name="T81" fmla="*/ 46 h 245"/>
                <a:gd name="T82" fmla="*/ 308 w 395"/>
                <a:gd name="T83" fmla="*/ 48 h 245"/>
                <a:gd name="T84" fmla="*/ 323 w 395"/>
                <a:gd name="T85" fmla="*/ 51 h 245"/>
                <a:gd name="T86" fmla="*/ 330 w 395"/>
                <a:gd name="T87" fmla="*/ 55 h 245"/>
                <a:gd name="T88" fmla="*/ 341 w 395"/>
                <a:gd name="T89" fmla="*/ 63 h 245"/>
                <a:gd name="T90" fmla="*/ 347 w 395"/>
                <a:gd name="T91" fmla="*/ 66 h 245"/>
                <a:gd name="T92" fmla="*/ 351 w 395"/>
                <a:gd name="T93" fmla="*/ 65 h 245"/>
                <a:gd name="T94" fmla="*/ 354 w 395"/>
                <a:gd name="T95" fmla="*/ 60 h 245"/>
                <a:gd name="T96" fmla="*/ 357 w 395"/>
                <a:gd name="T97" fmla="*/ 44 h 245"/>
                <a:gd name="T98" fmla="*/ 357 w 395"/>
                <a:gd name="T99" fmla="*/ 38 h 245"/>
                <a:gd name="T100" fmla="*/ 361 w 395"/>
                <a:gd name="T101" fmla="*/ 35 h 245"/>
                <a:gd name="T102" fmla="*/ 372 w 395"/>
                <a:gd name="T103" fmla="*/ 31 h 245"/>
                <a:gd name="T104" fmla="*/ 379 w 395"/>
                <a:gd name="T105" fmla="*/ 27 h 245"/>
                <a:gd name="T106" fmla="*/ 381 w 395"/>
                <a:gd name="T107" fmla="*/ 22 h 245"/>
                <a:gd name="T108" fmla="*/ 380 w 395"/>
                <a:gd name="T109" fmla="*/ 19 h 245"/>
                <a:gd name="T110" fmla="*/ 378 w 395"/>
                <a:gd name="T111" fmla="*/ 14 h 245"/>
                <a:gd name="T112" fmla="*/ 380 w 395"/>
                <a:gd name="T113" fmla="*/ 6 h 245"/>
                <a:gd name="T114" fmla="*/ 384 w 395"/>
                <a:gd name="T115" fmla="*/ 3 h 245"/>
                <a:gd name="T116" fmla="*/ 387 w 395"/>
                <a:gd name="T117" fmla="*/ 2 h 245"/>
                <a:gd name="T118" fmla="*/ 393 w 395"/>
                <a:gd name="T119" fmla="*/ 1 h 245"/>
                <a:gd name="T120" fmla="*/ 395 w 395"/>
                <a:gd name="T12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5" h="245">
                  <a:moveTo>
                    <a:pt x="12" y="245"/>
                  </a:moveTo>
                  <a:lnTo>
                    <a:pt x="11" y="244"/>
                  </a:lnTo>
                  <a:lnTo>
                    <a:pt x="9" y="241"/>
                  </a:lnTo>
                  <a:lnTo>
                    <a:pt x="6" y="236"/>
                  </a:lnTo>
                  <a:lnTo>
                    <a:pt x="3" y="231"/>
                  </a:lnTo>
                  <a:lnTo>
                    <a:pt x="2" y="229"/>
                  </a:lnTo>
                  <a:lnTo>
                    <a:pt x="1" y="227"/>
                  </a:lnTo>
                  <a:lnTo>
                    <a:pt x="1" y="225"/>
                  </a:lnTo>
                  <a:lnTo>
                    <a:pt x="0" y="223"/>
                  </a:lnTo>
                  <a:lnTo>
                    <a:pt x="0" y="221"/>
                  </a:lnTo>
                  <a:lnTo>
                    <a:pt x="0" y="219"/>
                  </a:lnTo>
                  <a:lnTo>
                    <a:pt x="0" y="218"/>
                  </a:lnTo>
                  <a:lnTo>
                    <a:pt x="1" y="217"/>
                  </a:lnTo>
                  <a:lnTo>
                    <a:pt x="1" y="215"/>
                  </a:lnTo>
                  <a:lnTo>
                    <a:pt x="2" y="214"/>
                  </a:lnTo>
                  <a:lnTo>
                    <a:pt x="3" y="213"/>
                  </a:lnTo>
                  <a:lnTo>
                    <a:pt x="4" y="212"/>
                  </a:lnTo>
                  <a:lnTo>
                    <a:pt x="4" y="211"/>
                  </a:lnTo>
                  <a:lnTo>
                    <a:pt x="6" y="210"/>
                  </a:lnTo>
                  <a:lnTo>
                    <a:pt x="8" y="208"/>
                  </a:lnTo>
                  <a:lnTo>
                    <a:pt x="11" y="206"/>
                  </a:lnTo>
                  <a:lnTo>
                    <a:pt x="19" y="202"/>
                  </a:lnTo>
                  <a:lnTo>
                    <a:pt x="20" y="201"/>
                  </a:lnTo>
                  <a:lnTo>
                    <a:pt x="22" y="200"/>
                  </a:lnTo>
                  <a:lnTo>
                    <a:pt x="23" y="199"/>
                  </a:lnTo>
                  <a:lnTo>
                    <a:pt x="24" y="198"/>
                  </a:lnTo>
                  <a:lnTo>
                    <a:pt x="25" y="197"/>
                  </a:lnTo>
                  <a:lnTo>
                    <a:pt x="26" y="196"/>
                  </a:lnTo>
                  <a:lnTo>
                    <a:pt x="26" y="195"/>
                  </a:lnTo>
                  <a:lnTo>
                    <a:pt x="27" y="194"/>
                  </a:lnTo>
                  <a:lnTo>
                    <a:pt x="27" y="192"/>
                  </a:lnTo>
                  <a:lnTo>
                    <a:pt x="28" y="188"/>
                  </a:lnTo>
                  <a:lnTo>
                    <a:pt x="28" y="183"/>
                  </a:lnTo>
                  <a:lnTo>
                    <a:pt x="29" y="180"/>
                  </a:lnTo>
                  <a:lnTo>
                    <a:pt x="32" y="171"/>
                  </a:lnTo>
                  <a:lnTo>
                    <a:pt x="32" y="169"/>
                  </a:lnTo>
                  <a:lnTo>
                    <a:pt x="33" y="168"/>
                  </a:lnTo>
                  <a:lnTo>
                    <a:pt x="34" y="166"/>
                  </a:lnTo>
                  <a:lnTo>
                    <a:pt x="35" y="165"/>
                  </a:lnTo>
                  <a:lnTo>
                    <a:pt x="36" y="164"/>
                  </a:lnTo>
                  <a:lnTo>
                    <a:pt x="38" y="162"/>
                  </a:lnTo>
                  <a:lnTo>
                    <a:pt x="39" y="161"/>
                  </a:lnTo>
                  <a:lnTo>
                    <a:pt x="40" y="160"/>
                  </a:lnTo>
                  <a:lnTo>
                    <a:pt x="41" y="158"/>
                  </a:lnTo>
                  <a:lnTo>
                    <a:pt x="43" y="154"/>
                  </a:lnTo>
                  <a:lnTo>
                    <a:pt x="44" y="153"/>
                  </a:lnTo>
                  <a:lnTo>
                    <a:pt x="46" y="149"/>
                  </a:lnTo>
                  <a:lnTo>
                    <a:pt x="47" y="147"/>
                  </a:lnTo>
                  <a:lnTo>
                    <a:pt x="48" y="145"/>
                  </a:lnTo>
                  <a:lnTo>
                    <a:pt x="52" y="139"/>
                  </a:lnTo>
                  <a:lnTo>
                    <a:pt x="54" y="135"/>
                  </a:lnTo>
                  <a:lnTo>
                    <a:pt x="55" y="134"/>
                  </a:lnTo>
                  <a:lnTo>
                    <a:pt x="57" y="131"/>
                  </a:lnTo>
                  <a:lnTo>
                    <a:pt x="58" y="129"/>
                  </a:lnTo>
                  <a:lnTo>
                    <a:pt x="62" y="124"/>
                  </a:lnTo>
                  <a:lnTo>
                    <a:pt x="63" y="123"/>
                  </a:lnTo>
                  <a:lnTo>
                    <a:pt x="64" y="121"/>
                  </a:lnTo>
                  <a:lnTo>
                    <a:pt x="64" y="121"/>
                  </a:lnTo>
                  <a:lnTo>
                    <a:pt x="67" y="121"/>
                  </a:lnTo>
                  <a:lnTo>
                    <a:pt x="73" y="123"/>
                  </a:lnTo>
                  <a:lnTo>
                    <a:pt x="79" y="125"/>
                  </a:lnTo>
                  <a:lnTo>
                    <a:pt x="81" y="125"/>
                  </a:lnTo>
                  <a:lnTo>
                    <a:pt x="82" y="125"/>
                  </a:lnTo>
                  <a:lnTo>
                    <a:pt x="83" y="125"/>
                  </a:lnTo>
                  <a:lnTo>
                    <a:pt x="84" y="125"/>
                  </a:lnTo>
                  <a:lnTo>
                    <a:pt x="85" y="125"/>
                  </a:lnTo>
                  <a:lnTo>
                    <a:pt x="86" y="124"/>
                  </a:lnTo>
                  <a:lnTo>
                    <a:pt x="88" y="124"/>
                  </a:lnTo>
                  <a:lnTo>
                    <a:pt x="89" y="123"/>
                  </a:lnTo>
                  <a:lnTo>
                    <a:pt x="91" y="121"/>
                  </a:lnTo>
                  <a:lnTo>
                    <a:pt x="92" y="120"/>
                  </a:lnTo>
                  <a:lnTo>
                    <a:pt x="94" y="119"/>
                  </a:lnTo>
                  <a:lnTo>
                    <a:pt x="96" y="118"/>
                  </a:lnTo>
                  <a:lnTo>
                    <a:pt x="98" y="118"/>
                  </a:lnTo>
                  <a:lnTo>
                    <a:pt x="99" y="117"/>
                  </a:lnTo>
                  <a:lnTo>
                    <a:pt x="101" y="117"/>
                  </a:lnTo>
                  <a:lnTo>
                    <a:pt x="103" y="117"/>
                  </a:lnTo>
                  <a:lnTo>
                    <a:pt x="104" y="117"/>
                  </a:lnTo>
                  <a:lnTo>
                    <a:pt x="105" y="118"/>
                  </a:lnTo>
                  <a:lnTo>
                    <a:pt x="107" y="118"/>
                  </a:lnTo>
                  <a:lnTo>
                    <a:pt x="108" y="119"/>
                  </a:lnTo>
                  <a:lnTo>
                    <a:pt x="110" y="120"/>
                  </a:lnTo>
                  <a:lnTo>
                    <a:pt x="111" y="121"/>
                  </a:lnTo>
                  <a:lnTo>
                    <a:pt x="112" y="122"/>
                  </a:lnTo>
                  <a:lnTo>
                    <a:pt x="113" y="123"/>
                  </a:lnTo>
                  <a:lnTo>
                    <a:pt x="115" y="126"/>
                  </a:lnTo>
                  <a:lnTo>
                    <a:pt x="116" y="127"/>
                  </a:lnTo>
                  <a:lnTo>
                    <a:pt x="116" y="127"/>
                  </a:lnTo>
                  <a:lnTo>
                    <a:pt x="117" y="127"/>
                  </a:lnTo>
                  <a:lnTo>
                    <a:pt x="117" y="127"/>
                  </a:lnTo>
                  <a:lnTo>
                    <a:pt x="118" y="127"/>
                  </a:lnTo>
                  <a:lnTo>
                    <a:pt x="118" y="127"/>
                  </a:lnTo>
                  <a:lnTo>
                    <a:pt x="118" y="127"/>
                  </a:lnTo>
                  <a:lnTo>
                    <a:pt x="119" y="127"/>
                  </a:lnTo>
                  <a:lnTo>
                    <a:pt x="119" y="127"/>
                  </a:lnTo>
                  <a:lnTo>
                    <a:pt x="119" y="126"/>
                  </a:lnTo>
                  <a:lnTo>
                    <a:pt x="120" y="124"/>
                  </a:lnTo>
                  <a:lnTo>
                    <a:pt x="120" y="123"/>
                  </a:lnTo>
                  <a:lnTo>
                    <a:pt x="121" y="122"/>
                  </a:lnTo>
                  <a:lnTo>
                    <a:pt x="122" y="121"/>
                  </a:lnTo>
                  <a:lnTo>
                    <a:pt x="123" y="121"/>
                  </a:lnTo>
                  <a:lnTo>
                    <a:pt x="124" y="120"/>
                  </a:lnTo>
                  <a:lnTo>
                    <a:pt x="125" y="119"/>
                  </a:lnTo>
                  <a:lnTo>
                    <a:pt x="128" y="117"/>
                  </a:lnTo>
                  <a:lnTo>
                    <a:pt x="129" y="117"/>
                  </a:lnTo>
                  <a:lnTo>
                    <a:pt x="130" y="116"/>
                  </a:lnTo>
                  <a:lnTo>
                    <a:pt x="131" y="115"/>
                  </a:lnTo>
                  <a:lnTo>
                    <a:pt x="132" y="113"/>
                  </a:lnTo>
                  <a:lnTo>
                    <a:pt x="133" y="113"/>
                  </a:lnTo>
                  <a:lnTo>
                    <a:pt x="133" y="112"/>
                  </a:lnTo>
                  <a:lnTo>
                    <a:pt x="134" y="112"/>
                  </a:lnTo>
                  <a:lnTo>
                    <a:pt x="136" y="111"/>
                  </a:lnTo>
                  <a:lnTo>
                    <a:pt x="139" y="110"/>
                  </a:lnTo>
                  <a:lnTo>
                    <a:pt x="141" y="110"/>
                  </a:lnTo>
                  <a:lnTo>
                    <a:pt x="142" y="109"/>
                  </a:lnTo>
                  <a:lnTo>
                    <a:pt x="146" y="108"/>
                  </a:lnTo>
                  <a:lnTo>
                    <a:pt x="147" y="107"/>
                  </a:lnTo>
                  <a:lnTo>
                    <a:pt x="149" y="107"/>
                  </a:lnTo>
                  <a:lnTo>
                    <a:pt x="154" y="106"/>
                  </a:lnTo>
                  <a:lnTo>
                    <a:pt x="155" y="106"/>
                  </a:lnTo>
                  <a:lnTo>
                    <a:pt x="158" y="106"/>
                  </a:lnTo>
                  <a:lnTo>
                    <a:pt x="159" y="106"/>
                  </a:lnTo>
                  <a:lnTo>
                    <a:pt x="161" y="105"/>
                  </a:lnTo>
                  <a:lnTo>
                    <a:pt x="165" y="104"/>
                  </a:lnTo>
                  <a:lnTo>
                    <a:pt x="166" y="103"/>
                  </a:lnTo>
                  <a:lnTo>
                    <a:pt x="167" y="103"/>
                  </a:lnTo>
                  <a:lnTo>
                    <a:pt x="168" y="103"/>
                  </a:lnTo>
                  <a:lnTo>
                    <a:pt x="170" y="103"/>
                  </a:lnTo>
                  <a:lnTo>
                    <a:pt x="171" y="103"/>
                  </a:lnTo>
                  <a:lnTo>
                    <a:pt x="173" y="103"/>
                  </a:lnTo>
                  <a:lnTo>
                    <a:pt x="174" y="104"/>
                  </a:lnTo>
                  <a:lnTo>
                    <a:pt x="176" y="104"/>
                  </a:lnTo>
                  <a:lnTo>
                    <a:pt x="178" y="105"/>
                  </a:lnTo>
                  <a:lnTo>
                    <a:pt x="180" y="106"/>
                  </a:lnTo>
                  <a:lnTo>
                    <a:pt x="186" y="107"/>
                  </a:lnTo>
                  <a:lnTo>
                    <a:pt x="188" y="108"/>
                  </a:lnTo>
                  <a:lnTo>
                    <a:pt x="192" y="110"/>
                  </a:lnTo>
                  <a:lnTo>
                    <a:pt x="193" y="110"/>
                  </a:lnTo>
                  <a:lnTo>
                    <a:pt x="195" y="110"/>
                  </a:lnTo>
                  <a:lnTo>
                    <a:pt x="196" y="110"/>
                  </a:lnTo>
                  <a:lnTo>
                    <a:pt x="197" y="110"/>
                  </a:lnTo>
                  <a:lnTo>
                    <a:pt x="200" y="110"/>
                  </a:lnTo>
                  <a:lnTo>
                    <a:pt x="201" y="110"/>
                  </a:lnTo>
                  <a:lnTo>
                    <a:pt x="203" y="110"/>
                  </a:lnTo>
                  <a:lnTo>
                    <a:pt x="206" y="110"/>
                  </a:lnTo>
                  <a:lnTo>
                    <a:pt x="208" y="110"/>
                  </a:lnTo>
                  <a:lnTo>
                    <a:pt x="209" y="109"/>
                  </a:lnTo>
                  <a:lnTo>
                    <a:pt x="210" y="109"/>
                  </a:lnTo>
                  <a:lnTo>
                    <a:pt x="212" y="110"/>
                  </a:lnTo>
                  <a:lnTo>
                    <a:pt x="213" y="110"/>
                  </a:lnTo>
                  <a:lnTo>
                    <a:pt x="215" y="110"/>
                  </a:lnTo>
                  <a:lnTo>
                    <a:pt x="219" y="112"/>
                  </a:lnTo>
                  <a:lnTo>
                    <a:pt x="220" y="112"/>
                  </a:lnTo>
                  <a:lnTo>
                    <a:pt x="221" y="112"/>
                  </a:lnTo>
                  <a:lnTo>
                    <a:pt x="222" y="113"/>
                  </a:lnTo>
                  <a:lnTo>
                    <a:pt x="223" y="112"/>
                  </a:lnTo>
                  <a:lnTo>
                    <a:pt x="225" y="112"/>
                  </a:lnTo>
                  <a:lnTo>
                    <a:pt x="226" y="112"/>
                  </a:lnTo>
                  <a:lnTo>
                    <a:pt x="228" y="111"/>
                  </a:lnTo>
                  <a:lnTo>
                    <a:pt x="230" y="110"/>
                  </a:lnTo>
                  <a:lnTo>
                    <a:pt x="231" y="109"/>
                  </a:lnTo>
                  <a:lnTo>
                    <a:pt x="233" y="108"/>
                  </a:lnTo>
                  <a:lnTo>
                    <a:pt x="235" y="106"/>
                  </a:lnTo>
                  <a:lnTo>
                    <a:pt x="236" y="104"/>
                  </a:lnTo>
                  <a:lnTo>
                    <a:pt x="238" y="103"/>
                  </a:lnTo>
                  <a:lnTo>
                    <a:pt x="238" y="101"/>
                  </a:lnTo>
                  <a:lnTo>
                    <a:pt x="239" y="101"/>
                  </a:lnTo>
                  <a:lnTo>
                    <a:pt x="239" y="100"/>
                  </a:lnTo>
                  <a:lnTo>
                    <a:pt x="241" y="93"/>
                  </a:lnTo>
                  <a:lnTo>
                    <a:pt x="241" y="92"/>
                  </a:lnTo>
                  <a:lnTo>
                    <a:pt x="241" y="91"/>
                  </a:lnTo>
                  <a:lnTo>
                    <a:pt x="241" y="86"/>
                  </a:lnTo>
                  <a:lnTo>
                    <a:pt x="241" y="85"/>
                  </a:lnTo>
                  <a:lnTo>
                    <a:pt x="241" y="85"/>
                  </a:lnTo>
                  <a:lnTo>
                    <a:pt x="241" y="84"/>
                  </a:lnTo>
                  <a:lnTo>
                    <a:pt x="242" y="83"/>
                  </a:lnTo>
                  <a:lnTo>
                    <a:pt x="242" y="82"/>
                  </a:lnTo>
                  <a:lnTo>
                    <a:pt x="243" y="82"/>
                  </a:lnTo>
                  <a:lnTo>
                    <a:pt x="244" y="81"/>
                  </a:lnTo>
                  <a:lnTo>
                    <a:pt x="245" y="80"/>
                  </a:lnTo>
                  <a:lnTo>
                    <a:pt x="246" y="80"/>
                  </a:lnTo>
                  <a:lnTo>
                    <a:pt x="249" y="78"/>
                  </a:lnTo>
                  <a:lnTo>
                    <a:pt x="254" y="76"/>
                  </a:lnTo>
                  <a:lnTo>
                    <a:pt x="255" y="76"/>
                  </a:lnTo>
                  <a:lnTo>
                    <a:pt x="257" y="74"/>
                  </a:lnTo>
                  <a:lnTo>
                    <a:pt x="258" y="73"/>
                  </a:lnTo>
                  <a:lnTo>
                    <a:pt x="260" y="72"/>
                  </a:lnTo>
                  <a:lnTo>
                    <a:pt x="263" y="71"/>
                  </a:lnTo>
                  <a:lnTo>
                    <a:pt x="264" y="70"/>
                  </a:lnTo>
                  <a:lnTo>
                    <a:pt x="271" y="66"/>
                  </a:lnTo>
                  <a:lnTo>
                    <a:pt x="274" y="64"/>
                  </a:lnTo>
                  <a:lnTo>
                    <a:pt x="276" y="62"/>
                  </a:lnTo>
                  <a:lnTo>
                    <a:pt x="279" y="60"/>
                  </a:lnTo>
                  <a:lnTo>
                    <a:pt x="282" y="58"/>
                  </a:lnTo>
                  <a:lnTo>
                    <a:pt x="283" y="58"/>
                  </a:lnTo>
                  <a:lnTo>
                    <a:pt x="285" y="56"/>
                  </a:lnTo>
                  <a:lnTo>
                    <a:pt x="288" y="54"/>
                  </a:lnTo>
                  <a:lnTo>
                    <a:pt x="291" y="51"/>
                  </a:lnTo>
                  <a:lnTo>
                    <a:pt x="293" y="49"/>
                  </a:lnTo>
                  <a:lnTo>
                    <a:pt x="293" y="48"/>
                  </a:lnTo>
                  <a:lnTo>
                    <a:pt x="294" y="48"/>
                  </a:lnTo>
                  <a:lnTo>
                    <a:pt x="295" y="47"/>
                  </a:lnTo>
                  <a:lnTo>
                    <a:pt x="296" y="47"/>
                  </a:lnTo>
                  <a:lnTo>
                    <a:pt x="297" y="46"/>
                  </a:lnTo>
                  <a:lnTo>
                    <a:pt x="298" y="46"/>
                  </a:lnTo>
                  <a:lnTo>
                    <a:pt x="298" y="46"/>
                  </a:lnTo>
                  <a:lnTo>
                    <a:pt x="299" y="46"/>
                  </a:lnTo>
                  <a:lnTo>
                    <a:pt x="303" y="47"/>
                  </a:lnTo>
                  <a:lnTo>
                    <a:pt x="306" y="48"/>
                  </a:lnTo>
                  <a:lnTo>
                    <a:pt x="308" y="48"/>
                  </a:lnTo>
                  <a:lnTo>
                    <a:pt x="312" y="49"/>
                  </a:lnTo>
                  <a:lnTo>
                    <a:pt x="317" y="49"/>
                  </a:lnTo>
                  <a:lnTo>
                    <a:pt x="318" y="49"/>
                  </a:lnTo>
                  <a:lnTo>
                    <a:pt x="320" y="50"/>
                  </a:lnTo>
                  <a:lnTo>
                    <a:pt x="323" y="51"/>
                  </a:lnTo>
                  <a:lnTo>
                    <a:pt x="324" y="51"/>
                  </a:lnTo>
                  <a:lnTo>
                    <a:pt x="325" y="51"/>
                  </a:lnTo>
                  <a:lnTo>
                    <a:pt x="326" y="52"/>
                  </a:lnTo>
                  <a:lnTo>
                    <a:pt x="328" y="54"/>
                  </a:lnTo>
                  <a:lnTo>
                    <a:pt x="330" y="55"/>
                  </a:lnTo>
                  <a:lnTo>
                    <a:pt x="333" y="57"/>
                  </a:lnTo>
                  <a:lnTo>
                    <a:pt x="333" y="58"/>
                  </a:lnTo>
                  <a:lnTo>
                    <a:pt x="335" y="59"/>
                  </a:lnTo>
                  <a:lnTo>
                    <a:pt x="339" y="62"/>
                  </a:lnTo>
                  <a:lnTo>
                    <a:pt x="341" y="63"/>
                  </a:lnTo>
                  <a:lnTo>
                    <a:pt x="343" y="64"/>
                  </a:lnTo>
                  <a:lnTo>
                    <a:pt x="344" y="65"/>
                  </a:lnTo>
                  <a:lnTo>
                    <a:pt x="345" y="65"/>
                  </a:lnTo>
                  <a:lnTo>
                    <a:pt x="346" y="66"/>
                  </a:lnTo>
                  <a:lnTo>
                    <a:pt x="347" y="66"/>
                  </a:lnTo>
                  <a:lnTo>
                    <a:pt x="348" y="66"/>
                  </a:lnTo>
                  <a:lnTo>
                    <a:pt x="349" y="66"/>
                  </a:lnTo>
                  <a:lnTo>
                    <a:pt x="350" y="66"/>
                  </a:lnTo>
                  <a:lnTo>
                    <a:pt x="351" y="66"/>
                  </a:lnTo>
                  <a:lnTo>
                    <a:pt x="351" y="65"/>
                  </a:lnTo>
                  <a:lnTo>
                    <a:pt x="352" y="65"/>
                  </a:lnTo>
                  <a:lnTo>
                    <a:pt x="353" y="64"/>
                  </a:lnTo>
                  <a:lnTo>
                    <a:pt x="353" y="63"/>
                  </a:lnTo>
                  <a:lnTo>
                    <a:pt x="354" y="62"/>
                  </a:lnTo>
                  <a:lnTo>
                    <a:pt x="354" y="60"/>
                  </a:lnTo>
                  <a:lnTo>
                    <a:pt x="356" y="52"/>
                  </a:lnTo>
                  <a:lnTo>
                    <a:pt x="357" y="50"/>
                  </a:lnTo>
                  <a:lnTo>
                    <a:pt x="357" y="49"/>
                  </a:lnTo>
                  <a:lnTo>
                    <a:pt x="357" y="47"/>
                  </a:lnTo>
                  <a:lnTo>
                    <a:pt x="357" y="44"/>
                  </a:lnTo>
                  <a:lnTo>
                    <a:pt x="357" y="43"/>
                  </a:lnTo>
                  <a:lnTo>
                    <a:pt x="356" y="41"/>
                  </a:lnTo>
                  <a:lnTo>
                    <a:pt x="356" y="40"/>
                  </a:lnTo>
                  <a:lnTo>
                    <a:pt x="357" y="39"/>
                  </a:lnTo>
                  <a:lnTo>
                    <a:pt x="357" y="38"/>
                  </a:lnTo>
                  <a:lnTo>
                    <a:pt x="357" y="37"/>
                  </a:lnTo>
                  <a:lnTo>
                    <a:pt x="358" y="37"/>
                  </a:lnTo>
                  <a:lnTo>
                    <a:pt x="358" y="36"/>
                  </a:lnTo>
                  <a:lnTo>
                    <a:pt x="359" y="36"/>
                  </a:lnTo>
                  <a:lnTo>
                    <a:pt x="361" y="35"/>
                  </a:lnTo>
                  <a:lnTo>
                    <a:pt x="363" y="35"/>
                  </a:lnTo>
                  <a:lnTo>
                    <a:pt x="364" y="35"/>
                  </a:lnTo>
                  <a:lnTo>
                    <a:pt x="366" y="34"/>
                  </a:lnTo>
                  <a:lnTo>
                    <a:pt x="371" y="32"/>
                  </a:lnTo>
                  <a:lnTo>
                    <a:pt x="372" y="31"/>
                  </a:lnTo>
                  <a:lnTo>
                    <a:pt x="373" y="31"/>
                  </a:lnTo>
                  <a:lnTo>
                    <a:pt x="375" y="29"/>
                  </a:lnTo>
                  <a:lnTo>
                    <a:pt x="377" y="28"/>
                  </a:lnTo>
                  <a:lnTo>
                    <a:pt x="378" y="28"/>
                  </a:lnTo>
                  <a:lnTo>
                    <a:pt x="379" y="27"/>
                  </a:lnTo>
                  <a:lnTo>
                    <a:pt x="379" y="26"/>
                  </a:lnTo>
                  <a:lnTo>
                    <a:pt x="380" y="25"/>
                  </a:lnTo>
                  <a:lnTo>
                    <a:pt x="380" y="25"/>
                  </a:lnTo>
                  <a:lnTo>
                    <a:pt x="381" y="24"/>
                  </a:lnTo>
                  <a:lnTo>
                    <a:pt x="381" y="22"/>
                  </a:lnTo>
                  <a:lnTo>
                    <a:pt x="381" y="22"/>
                  </a:lnTo>
                  <a:lnTo>
                    <a:pt x="381" y="21"/>
                  </a:lnTo>
                  <a:lnTo>
                    <a:pt x="381" y="20"/>
                  </a:lnTo>
                  <a:lnTo>
                    <a:pt x="380" y="20"/>
                  </a:lnTo>
                  <a:lnTo>
                    <a:pt x="380" y="19"/>
                  </a:lnTo>
                  <a:lnTo>
                    <a:pt x="378" y="17"/>
                  </a:lnTo>
                  <a:lnTo>
                    <a:pt x="378" y="16"/>
                  </a:lnTo>
                  <a:lnTo>
                    <a:pt x="378" y="16"/>
                  </a:lnTo>
                  <a:lnTo>
                    <a:pt x="378" y="15"/>
                  </a:lnTo>
                  <a:lnTo>
                    <a:pt x="378" y="14"/>
                  </a:lnTo>
                  <a:lnTo>
                    <a:pt x="378" y="13"/>
                  </a:lnTo>
                  <a:lnTo>
                    <a:pt x="378" y="12"/>
                  </a:lnTo>
                  <a:lnTo>
                    <a:pt x="378" y="10"/>
                  </a:lnTo>
                  <a:lnTo>
                    <a:pt x="379" y="8"/>
                  </a:lnTo>
                  <a:lnTo>
                    <a:pt x="380" y="6"/>
                  </a:lnTo>
                  <a:lnTo>
                    <a:pt x="381" y="5"/>
                  </a:lnTo>
                  <a:lnTo>
                    <a:pt x="381" y="4"/>
                  </a:lnTo>
                  <a:lnTo>
                    <a:pt x="382" y="4"/>
                  </a:lnTo>
                  <a:lnTo>
                    <a:pt x="383" y="3"/>
                  </a:lnTo>
                  <a:lnTo>
                    <a:pt x="384" y="3"/>
                  </a:lnTo>
                  <a:lnTo>
                    <a:pt x="385" y="3"/>
                  </a:lnTo>
                  <a:lnTo>
                    <a:pt x="386" y="2"/>
                  </a:lnTo>
                  <a:lnTo>
                    <a:pt x="386" y="2"/>
                  </a:lnTo>
                  <a:lnTo>
                    <a:pt x="387" y="2"/>
                  </a:lnTo>
                  <a:lnTo>
                    <a:pt x="387" y="2"/>
                  </a:lnTo>
                  <a:lnTo>
                    <a:pt x="387" y="2"/>
                  </a:lnTo>
                  <a:lnTo>
                    <a:pt x="388" y="2"/>
                  </a:lnTo>
                  <a:lnTo>
                    <a:pt x="390" y="2"/>
                  </a:lnTo>
                  <a:lnTo>
                    <a:pt x="393" y="2"/>
                  </a:lnTo>
                  <a:lnTo>
                    <a:pt x="393" y="1"/>
                  </a:lnTo>
                  <a:lnTo>
                    <a:pt x="394" y="1"/>
                  </a:lnTo>
                  <a:lnTo>
                    <a:pt x="394" y="1"/>
                  </a:lnTo>
                  <a:lnTo>
                    <a:pt x="394" y="0"/>
                  </a:lnTo>
                  <a:lnTo>
                    <a:pt x="394" y="0"/>
                  </a:lnTo>
                  <a:lnTo>
                    <a:pt x="395"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58" name="Freeform 270">
              <a:extLst>
                <a:ext uri="{FF2B5EF4-FFF2-40B4-BE49-F238E27FC236}">
                  <a16:creationId xmlns:a16="http://schemas.microsoft.com/office/drawing/2014/main" id="{AC335CC2-B995-4FB6-B29E-8C6BFDCC3212}"/>
                </a:ext>
              </a:extLst>
            </p:cNvPr>
            <p:cNvSpPr>
              <a:spLocks/>
            </p:cNvSpPr>
            <p:nvPr/>
          </p:nvSpPr>
          <p:spPr bwMode="auto">
            <a:xfrm>
              <a:off x="5799136" y="4792032"/>
              <a:ext cx="601971" cy="481640"/>
            </a:xfrm>
            <a:custGeom>
              <a:avLst/>
              <a:gdLst>
                <a:gd name="T0" fmla="*/ 347 w 502"/>
                <a:gd name="T1" fmla="*/ 27 h 366"/>
                <a:gd name="T2" fmla="*/ 372 w 502"/>
                <a:gd name="T3" fmla="*/ 45 h 366"/>
                <a:gd name="T4" fmla="*/ 410 w 502"/>
                <a:gd name="T5" fmla="*/ 52 h 366"/>
                <a:gd name="T6" fmla="*/ 422 w 502"/>
                <a:gd name="T7" fmla="*/ 69 h 366"/>
                <a:gd name="T8" fmla="*/ 433 w 502"/>
                <a:gd name="T9" fmla="*/ 73 h 366"/>
                <a:gd name="T10" fmla="*/ 466 w 502"/>
                <a:gd name="T11" fmla="*/ 73 h 366"/>
                <a:gd name="T12" fmla="*/ 477 w 502"/>
                <a:gd name="T13" fmla="*/ 90 h 366"/>
                <a:gd name="T14" fmla="*/ 472 w 502"/>
                <a:gd name="T15" fmla="*/ 121 h 366"/>
                <a:gd name="T16" fmla="*/ 474 w 502"/>
                <a:gd name="T17" fmla="*/ 148 h 366"/>
                <a:gd name="T18" fmla="*/ 482 w 502"/>
                <a:gd name="T19" fmla="*/ 168 h 366"/>
                <a:gd name="T20" fmla="*/ 494 w 502"/>
                <a:gd name="T21" fmla="*/ 199 h 366"/>
                <a:gd name="T22" fmla="*/ 492 w 502"/>
                <a:gd name="T23" fmla="*/ 213 h 366"/>
                <a:gd name="T24" fmla="*/ 477 w 502"/>
                <a:gd name="T25" fmla="*/ 216 h 366"/>
                <a:gd name="T26" fmla="*/ 489 w 502"/>
                <a:gd name="T27" fmla="*/ 225 h 366"/>
                <a:gd name="T28" fmla="*/ 500 w 502"/>
                <a:gd name="T29" fmla="*/ 242 h 366"/>
                <a:gd name="T30" fmla="*/ 497 w 502"/>
                <a:gd name="T31" fmla="*/ 259 h 366"/>
                <a:gd name="T32" fmla="*/ 488 w 502"/>
                <a:gd name="T33" fmla="*/ 271 h 366"/>
                <a:gd name="T34" fmla="*/ 474 w 502"/>
                <a:gd name="T35" fmla="*/ 286 h 366"/>
                <a:gd name="T36" fmla="*/ 463 w 502"/>
                <a:gd name="T37" fmla="*/ 305 h 366"/>
                <a:gd name="T38" fmla="*/ 437 w 502"/>
                <a:gd name="T39" fmla="*/ 289 h 366"/>
                <a:gd name="T40" fmla="*/ 410 w 502"/>
                <a:gd name="T41" fmla="*/ 288 h 366"/>
                <a:gd name="T42" fmla="*/ 372 w 502"/>
                <a:gd name="T43" fmla="*/ 315 h 366"/>
                <a:gd name="T44" fmla="*/ 358 w 502"/>
                <a:gd name="T45" fmla="*/ 332 h 366"/>
                <a:gd name="T46" fmla="*/ 338 w 502"/>
                <a:gd name="T47" fmla="*/ 351 h 366"/>
                <a:gd name="T48" fmla="*/ 312 w 502"/>
                <a:gd name="T49" fmla="*/ 349 h 366"/>
                <a:gd name="T50" fmla="*/ 282 w 502"/>
                <a:gd name="T51" fmla="*/ 343 h 366"/>
                <a:gd name="T52" fmla="*/ 250 w 502"/>
                <a:gd name="T53" fmla="*/ 352 h 366"/>
                <a:gd name="T54" fmla="*/ 236 w 502"/>
                <a:gd name="T55" fmla="*/ 366 h 366"/>
                <a:gd name="T56" fmla="*/ 222 w 502"/>
                <a:gd name="T57" fmla="*/ 357 h 366"/>
                <a:gd name="T58" fmla="*/ 200 w 502"/>
                <a:gd name="T59" fmla="*/ 364 h 366"/>
                <a:gd name="T60" fmla="*/ 175 w 502"/>
                <a:gd name="T61" fmla="*/ 351 h 366"/>
                <a:gd name="T62" fmla="*/ 152 w 502"/>
                <a:gd name="T63" fmla="*/ 331 h 366"/>
                <a:gd name="T64" fmla="*/ 156 w 502"/>
                <a:gd name="T65" fmla="*/ 312 h 366"/>
                <a:gd name="T66" fmla="*/ 135 w 502"/>
                <a:gd name="T67" fmla="*/ 302 h 366"/>
                <a:gd name="T68" fmla="*/ 113 w 502"/>
                <a:gd name="T69" fmla="*/ 285 h 366"/>
                <a:gd name="T70" fmla="*/ 87 w 502"/>
                <a:gd name="T71" fmla="*/ 265 h 366"/>
                <a:gd name="T72" fmla="*/ 65 w 502"/>
                <a:gd name="T73" fmla="*/ 252 h 366"/>
                <a:gd name="T74" fmla="*/ 56 w 502"/>
                <a:gd name="T75" fmla="*/ 231 h 366"/>
                <a:gd name="T76" fmla="*/ 39 w 502"/>
                <a:gd name="T77" fmla="*/ 214 h 366"/>
                <a:gd name="T78" fmla="*/ 43 w 502"/>
                <a:gd name="T79" fmla="*/ 178 h 366"/>
                <a:gd name="T80" fmla="*/ 26 w 502"/>
                <a:gd name="T81" fmla="*/ 150 h 366"/>
                <a:gd name="T82" fmla="*/ 4 w 502"/>
                <a:gd name="T83" fmla="*/ 133 h 366"/>
                <a:gd name="T84" fmla="*/ 3 w 502"/>
                <a:gd name="T85" fmla="*/ 119 h 366"/>
                <a:gd name="T86" fmla="*/ 13 w 502"/>
                <a:gd name="T87" fmla="*/ 103 h 366"/>
                <a:gd name="T88" fmla="*/ 6 w 502"/>
                <a:gd name="T89" fmla="*/ 82 h 366"/>
                <a:gd name="T90" fmla="*/ 34 w 502"/>
                <a:gd name="T91" fmla="*/ 83 h 366"/>
                <a:gd name="T92" fmla="*/ 46 w 502"/>
                <a:gd name="T93" fmla="*/ 110 h 366"/>
                <a:gd name="T94" fmla="*/ 66 w 502"/>
                <a:gd name="T95" fmla="*/ 123 h 366"/>
                <a:gd name="T96" fmla="*/ 63 w 502"/>
                <a:gd name="T97" fmla="*/ 134 h 366"/>
                <a:gd name="T98" fmla="*/ 76 w 502"/>
                <a:gd name="T99" fmla="*/ 159 h 366"/>
                <a:gd name="T100" fmla="*/ 83 w 502"/>
                <a:gd name="T101" fmla="*/ 179 h 366"/>
                <a:gd name="T102" fmla="*/ 95 w 502"/>
                <a:gd name="T103" fmla="*/ 172 h 366"/>
                <a:gd name="T104" fmla="*/ 98 w 502"/>
                <a:gd name="T105" fmla="*/ 140 h 366"/>
                <a:gd name="T106" fmla="*/ 106 w 502"/>
                <a:gd name="T107" fmla="*/ 128 h 366"/>
                <a:gd name="T108" fmla="*/ 126 w 502"/>
                <a:gd name="T109" fmla="*/ 98 h 366"/>
                <a:gd name="T110" fmla="*/ 142 w 502"/>
                <a:gd name="T111" fmla="*/ 79 h 366"/>
                <a:gd name="T112" fmla="*/ 164 w 502"/>
                <a:gd name="T113" fmla="*/ 62 h 366"/>
                <a:gd name="T114" fmla="*/ 182 w 502"/>
                <a:gd name="T115" fmla="*/ 38 h 366"/>
                <a:gd name="T116" fmla="*/ 242 w 502"/>
                <a:gd name="T117" fmla="*/ 30 h 366"/>
                <a:gd name="T118" fmla="*/ 270 w 502"/>
                <a:gd name="T119" fmla="*/ 20 h 366"/>
                <a:gd name="T120" fmla="*/ 295 w 502"/>
                <a:gd name="T121" fmla="*/ 11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2" h="366">
                  <a:moveTo>
                    <a:pt x="308" y="1"/>
                  </a:moveTo>
                  <a:lnTo>
                    <a:pt x="310" y="2"/>
                  </a:lnTo>
                  <a:lnTo>
                    <a:pt x="312" y="4"/>
                  </a:lnTo>
                  <a:lnTo>
                    <a:pt x="314" y="5"/>
                  </a:lnTo>
                  <a:lnTo>
                    <a:pt x="320" y="10"/>
                  </a:lnTo>
                  <a:lnTo>
                    <a:pt x="327" y="14"/>
                  </a:lnTo>
                  <a:lnTo>
                    <a:pt x="331" y="17"/>
                  </a:lnTo>
                  <a:lnTo>
                    <a:pt x="333" y="18"/>
                  </a:lnTo>
                  <a:lnTo>
                    <a:pt x="337" y="21"/>
                  </a:lnTo>
                  <a:lnTo>
                    <a:pt x="339" y="23"/>
                  </a:lnTo>
                  <a:lnTo>
                    <a:pt x="340" y="24"/>
                  </a:lnTo>
                  <a:lnTo>
                    <a:pt x="341" y="25"/>
                  </a:lnTo>
                  <a:lnTo>
                    <a:pt x="344" y="26"/>
                  </a:lnTo>
                  <a:lnTo>
                    <a:pt x="345" y="26"/>
                  </a:lnTo>
                  <a:lnTo>
                    <a:pt x="347" y="27"/>
                  </a:lnTo>
                  <a:lnTo>
                    <a:pt x="349" y="29"/>
                  </a:lnTo>
                  <a:lnTo>
                    <a:pt x="352" y="32"/>
                  </a:lnTo>
                  <a:lnTo>
                    <a:pt x="354" y="33"/>
                  </a:lnTo>
                  <a:lnTo>
                    <a:pt x="356" y="36"/>
                  </a:lnTo>
                  <a:lnTo>
                    <a:pt x="357" y="37"/>
                  </a:lnTo>
                  <a:lnTo>
                    <a:pt x="357" y="37"/>
                  </a:lnTo>
                  <a:lnTo>
                    <a:pt x="358" y="38"/>
                  </a:lnTo>
                  <a:lnTo>
                    <a:pt x="358" y="38"/>
                  </a:lnTo>
                  <a:lnTo>
                    <a:pt x="359" y="38"/>
                  </a:lnTo>
                  <a:lnTo>
                    <a:pt x="359" y="38"/>
                  </a:lnTo>
                  <a:lnTo>
                    <a:pt x="364" y="41"/>
                  </a:lnTo>
                  <a:lnTo>
                    <a:pt x="366" y="43"/>
                  </a:lnTo>
                  <a:lnTo>
                    <a:pt x="368" y="43"/>
                  </a:lnTo>
                  <a:lnTo>
                    <a:pt x="369" y="44"/>
                  </a:lnTo>
                  <a:lnTo>
                    <a:pt x="372" y="45"/>
                  </a:lnTo>
                  <a:lnTo>
                    <a:pt x="376" y="46"/>
                  </a:lnTo>
                  <a:lnTo>
                    <a:pt x="379" y="46"/>
                  </a:lnTo>
                  <a:lnTo>
                    <a:pt x="381" y="46"/>
                  </a:lnTo>
                  <a:lnTo>
                    <a:pt x="386" y="47"/>
                  </a:lnTo>
                  <a:lnTo>
                    <a:pt x="388" y="47"/>
                  </a:lnTo>
                  <a:lnTo>
                    <a:pt x="389" y="47"/>
                  </a:lnTo>
                  <a:lnTo>
                    <a:pt x="394" y="49"/>
                  </a:lnTo>
                  <a:lnTo>
                    <a:pt x="397" y="49"/>
                  </a:lnTo>
                  <a:lnTo>
                    <a:pt x="399" y="50"/>
                  </a:lnTo>
                  <a:lnTo>
                    <a:pt x="402" y="50"/>
                  </a:lnTo>
                  <a:lnTo>
                    <a:pt x="404" y="50"/>
                  </a:lnTo>
                  <a:lnTo>
                    <a:pt x="406" y="51"/>
                  </a:lnTo>
                  <a:lnTo>
                    <a:pt x="408" y="51"/>
                  </a:lnTo>
                  <a:lnTo>
                    <a:pt x="409" y="51"/>
                  </a:lnTo>
                  <a:lnTo>
                    <a:pt x="410" y="52"/>
                  </a:lnTo>
                  <a:lnTo>
                    <a:pt x="412" y="53"/>
                  </a:lnTo>
                  <a:lnTo>
                    <a:pt x="416" y="55"/>
                  </a:lnTo>
                  <a:lnTo>
                    <a:pt x="418" y="56"/>
                  </a:lnTo>
                  <a:lnTo>
                    <a:pt x="419" y="56"/>
                  </a:lnTo>
                  <a:lnTo>
                    <a:pt x="419" y="57"/>
                  </a:lnTo>
                  <a:lnTo>
                    <a:pt x="420" y="58"/>
                  </a:lnTo>
                  <a:lnTo>
                    <a:pt x="420" y="58"/>
                  </a:lnTo>
                  <a:lnTo>
                    <a:pt x="421" y="59"/>
                  </a:lnTo>
                  <a:lnTo>
                    <a:pt x="421" y="60"/>
                  </a:lnTo>
                  <a:lnTo>
                    <a:pt x="421" y="61"/>
                  </a:lnTo>
                  <a:lnTo>
                    <a:pt x="422" y="62"/>
                  </a:lnTo>
                  <a:lnTo>
                    <a:pt x="422" y="63"/>
                  </a:lnTo>
                  <a:lnTo>
                    <a:pt x="422" y="66"/>
                  </a:lnTo>
                  <a:lnTo>
                    <a:pt x="422" y="68"/>
                  </a:lnTo>
                  <a:lnTo>
                    <a:pt x="422" y="69"/>
                  </a:lnTo>
                  <a:lnTo>
                    <a:pt x="422" y="70"/>
                  </a:lnTo>
                  <a:lnTo>
                    <a:pt x="422" y="70"/>
                  </a:lnTo>
                  <a:lnTo>
                    <a:pt x="423" y="71"/>
                  </a:lnTo>
                  <a:lnTo>
                    <a:pt x="423" y="71"/>
                  </a:lnTo>
                  <a:lnTo>
                    <a:pt x="424" y="72"/>
                  </a:lnTo>
                  <a:lnTo>
                    <a:pt x="424" y="72"/>
                  </a:lnTo>
                  <a:lnTo>
                    <a:pt x="425" y="72"/>
                  </a:lnTo>
                  <a:lnTo>
                    <a:pt x="426" y="73"/>
                  </a:lnTo>
                  <a:lnTo>
                    <a:pt x="427" y="73"/>
                  </a:lnTo>
                  <a:lnTo>
                    <a:pt x="427" y="73"/>
                  </a:lnTo>
                  <a:lnTo>
                    <a:pt x="428" y="74"/>
                  </a:lnTo>
                  <a:lnTo>
                    <a:pt x="429" y="74"/>
                  </a:lnTo>
                  <a:lnTo>
                    <a:pt x="429" y="73"/>
                  </a:lnTo>
                  <a:lnTo>
                    <a:pt x="430" y="73"/>
                  </a:lnTo>
                  <a:lnTo>
                    <a:pt x="433" y="73"/>
                  </a:lnTo>
                  <a:lnTo>
                    <a:pt x="435" y="72"/>
                  </a:lnTo>
                  <a:lnTo>
                    <a:pt x="436" y="72"/>
                  </a:lnTo>
                  <a:lnTo>
                    <a:pt x="437" y="72"/>
                  </a:lnTo>
                  <a:lnTo>
                    <a:pt x="439" y="72"/>
                  </a:lnTo>
                  <a:lnTo>
                    <a:pt x="441" y="72"/>
                  </a:lnTo>
                  <a:lnTo>
                    <a:pt x="446" y="73"/>
                  </a:lnTo>
                  <a:lnTo>
                    <a:pt x="449" y="73"/>
                  </a:lnTo>
                  <a:lnTo>
                    <a:pt x="451" y="73"/>
                  </a:lnTo>
                  <a:lnTo>
                    <a:pt x="456" y="73"/>
                  </a:lnTo>
                  <a:lnTo>
                    <a:pt x="457" y="73"/>
                  </a:lnTo>
                  <a:lnTo>
                    <a:pt x="458" y="73"/>
                  </a:lnTo>
                  <a:lnTo>
                    <a:pt x="464" y="73"/>
                  </a:lnTo>
                  <a:lnTo>
                    <a:pt x="465" y="72"/>
                  </a:lnTo>
                  <a:lnTo>
                    <a:pt x="466" y="73"/>
                  </a:lnTo>
                  <a:lnTo>
                    <a:pt x="466" y="73"/>
                  </a:lnTo>
                  <a:lnTo>
                    <a:pt x="467" y="73"/>
                  </a:lnTo>
                  <a:lnTo>
                    <a:pt x="468" y="73"/>
                  </a:lnTo>
                  <a:lnTo>
                    <a:pt x="469" y="74"/>
                  </a:lnTo>
                  <a:lnTo>
                    <a:pt x="470" y="75"/>
                  </a:lnTo>
                  <a:lnTo>
                    <a:pt x="471" y="75"/>
                  </a:lnTo>
                  <a:lnTo>
                    <a:pt x="472" y="76"/>
                  </a:lnTo>
                  <a:lnTo>
                    <a:pt x="472" y="77"/>
                  </a:lnTo>
                  <a:lnTo>
                    <a:pt x="473" y="79"/>
                  </a:lnTo>
                  <a:lnTo>
                    <a:pt x="474" y="80"/>
                  </a:lnTo>
                  <a:lnTo>
                    <a:pt x="475" y="82"/>
                  </a:lnTo>
                  <a:lnTo>
                    <a:pt x="476" y="84"/>
                  </a:lnTo>
                  <a:lnTo>
                    <a:pt x="476" y="85"/>
                  </a:lnTo>
                  <a:lnTo>
                    <a:pt x="476" y="87"/>
                  </a:lnTo>
                  <a:lnTo>
                    <a:pt x="476" y="88"/>
                  </a:lnTo>
                  <a:lnTo>
                    <a:pt x="477" y="90"/>
                  </a:lnTo>
                  <a:lnTo>
                    <a:pt x="477" y="91"/>
                  </a:lnTo>
                  <a:lnTo>
                    <a:pt x="476" y="93"/>
                  </a:lnTo>
                  <a:lnTo>
                    <a:pt x="476" y="95"/>
                  </a:lnTo>
                  <a:lnTo>
                    <a:pt x="475" y="99"/>
                  </a:lnTo>
                  <a:lnTo>
                    <a:pt x="475" y="100"/>
                  </a:lnTo>
                  <a:lnTo>
                    <a:pt x="474" y="101"/>
                  </a:lnTo>
                  <a:lnTo>
                    <a:pt x="474" y="102"/>
                  </a:lnTo>
                  <a:lnTo>
                    <a:pt x="474" y="103"/>
                  </a:lnTo>
                  <a:lnTo>
                    <a:pt x="474" y="108"/>
                  </a:lnTo>
                  <a:lnTo>
                    <a:pt x="474" y="109"/>
                  </a:lnTo>
                  <a:lnTo>
                    <a:pt x="474" y="110"/>
                  </a:lnTo>
                  <a:lnTo>
                    <a:pt x="474" y="111"/>
                  </a:lnTo>
                  <a:lnTo>
                    <a:pt x="473" y="114"/>
                  </a:lnTo>
                  <a:lnTo>
                    <a:pt x="472" y="119"/>
                  </a:lnTo>
                  <a:lnTo>
                    <a:pt x="472" y="121"/>
                  </a:lnTo>
                  <a:lnTo>
                    <a:pt x="471" y="123"/>
                  </a:lnTo>
                  <a:lnTo>
                    <a:pt x="471" y="124"/>
                  </a:lnTo>
                  <a:lnTo>
                    <a:pt x="472" y="125"/>
                  </a:lnTo>
                  <a:lnTo>
                    <a:pt x="472" y="126"/>
                  </a:lnTo>
                  <a:lnTo>
                    <a:pt x="473" y="129"/>
                  </a:lnTo>
                  <a:lnTo>
                    <a:pt x="474" y="131"/>
                  </a:lnTo>
                  <a:lnTo>
                    <a:pt x="475" y="135"/>
                  </a:lnTo>
                  <a:lnTo>
                    <a:pt x="475" y="137"/>
                  </a:lnTo>
                  <a:lnTo>
                    <a:pt x="475" y="139"/>
                  </a:lnTo>
                  <a:lnTo>
                    <a:pt x="475" y="141"/>
                  </a:lnTo>
                  <a:lnTo>
                    <a:pt x="475" y="142"/>
                  </a:lnTo>
                  <a:lnTo>
                    <a:pt x="474" y="145"/>
                  </a:lnTo>
                  <a:lnTo>
                    <a:pt x="474" y="146"/>
                  </a:lnTo>
                  <a:lnTo>
                    <a:pt x="474" y="147"/>
                  </a:lnTo>
                  <a:lnTo>
                    <a:pt x="474" y="148"/>
                  </a:lnTo>
                  <a:lnTo>
                    <a:pt x="474" y="149"/>
                  </a:lnTo>
                  <a:lnTo>
                    <a:pt x="475" y="150"/>
                  </a:lnTo>
                  <a:lnTo>
                    <a:pt x="475" y="151"/>
                  </a:lnTo>
                  <a:lnTo>
                    <a:pt x="476" y="151"/>
                  </a:lnTo>
                  <a:lnTo>
                    <a:pt x="477" y="152"/>
                  </a:lnTo>
                  <a:lnTo>
                    <a:pt x="479" y="154"/>
                  </a:lnTo>
                  <a:lnTo>
                    <a:pt x="480" y="155"/>
                  </a:lnTo>
                  <a:lnTo>
                    <a:pt x="480" y="156"/>
                  </a:lnTo>
                  <a:lnTo>
                    <a:pt x="481" y="157"/>
                  </a:lnTo>
                  <a:lnTo>
                    <a:pt x="481" y="158"/>
                  </a:lnTo>
                  <a:lnTo>
                    <a:pt x="481" y="161"/>
                  </a:lnTo>
                  <a:lnTo>
                    <a:pt x="481" y="162"/>
                  </a:lnTo>
                  <a:lnTo>
                    <a:pt x="481" y="166"/>
                  </a:lnTo>
                  <a:lnTo>
                    <a:pt x="481" y="167"/>
                  </a:lnTo>
                  <a:lnTo>
                    <a:pt x="482" y="168"/>
                  </a:lnTo>
                  <a:lnTo>
                    <a:pt x="482" y="169"/>
                  </a:lnTo>
                  <a:lnTo>
                    <a:pt x="483" y="169"/>
                  </a:lnTo>
                  <a:lnTo>
                    <a:pt x="485" y="173"/>
                  </a:lnTo>
                  <a:lnTo>
                    <a:pt x="486" y="175"/>
                  </a:lnTo>
                  <a:lnTo>
                    <a:pt x="488" y="178"/>
                  </a:lnTo>
                  <a:lnTo>
                    <a:pt x="489" y="180"/>
                  </a:lnTo>
                  <a:lnTo>
                    <a:pt x="491" y="185"/>
                  </a:lnTo>
                  <a:lnTo>
                    <a:pt x="492" y="188"/>
                  </a:lnTo>
                  <a:lnTo>
                    <a:pt x="493" y="190"/>
                  </a:lnTo>
                  <a:lnTo>
                    <a:pt x="494" y="194"/>
                  </a:lnTo>
                  <a:lnTo>
                    <a:pt x="494" y="196"/>
                  </a:lnTo>
                  <a:lnTo>
                    <a:pt x="494" y="197"/>
                  </a:lnTo>
                  <a:lnTo>
                    <a:pt x="494" y="198"/>
                  </a:lnTo>
                  <a:lnTo>
                    <a:pt x="494" y="199"/>
                  </a:lnTo>
                  <a:lnTo>
                    <a:pt x="494" y="199"/>
                  </a:lnTo>
                  <a:lnTo>
                    <a:pt x="494" y="200"/>
                  </a:lnTo>
                  <a:lnTo>
                    <a:pt x="494" y="201"/>
                  </a:lnTo>
                  <a:lnTo>
                    <a:pt x="493" y="202"/>
                  </a:lnTo>
                  <a:lnTo>
                    <a:pt x="492" y="204"/>
                  </a:lnTo>
                  <a:lnTo>
                    <a:pt x="492" y="204"/>
                  </a:lnTo>
                  <a:lnTo>
                    <a:pt x="492" y="205"/>
                  </a:lnTo>
                  <a:lnTo>
                    <a:pt x="492" y="206"/>
                  </a:lnTo>
                  <a:lnTo>
                    <a:pt x="492" y="207"/>
                  </a:lnTo>
                  <a:lnTo>
                    <a:pt x="493" y="209"/>
                  </a:lnTo>
                  <a:lnTo>
                    <a:pt x="493" y="211"/>
                  </a:lnTo>
                  <a:lnTo>
                    <a:pt x="493" y="212"/>
                  </a:lnTo>
                  <a:lnTo>
                    <a:pt x="493" y="212"/>
                  </a:lnTo>
                  <a:lnTo>
                    <a:pt x="493" y="213"/>
                  </a:lnTo>
                  <a:lnTo>
                    <a:pt x="492" y="213"/>
                  </a:lnTo>
                  <a:lnTo>
                    <a:pt x="492" y="213"/>
                  </a:lnTo>
                  <a:lnTo>
                    <a:pt x="492" y="214"/>
                  </a:lnTo>
                  <a:lnTo>
                    <a:pt x="491" y="214"/>
                  </a:lnTo>
                  <a:lnTo>
                    <a:pt x="491" y="214"/>
                  </a:lnTo>
                  <a:lnTo>
                    <a:pt x="490" y="214"/>
                  </a:lnTo>
                  <a:lnTo>
                    <a:pt x="487" y="213"/>
                  </a:lnTo>
                  <a:lnTo>
                    <a:pt x="484" y="213"/>
                  </a:lnTo>
                  <a:lnTo>
                    <a:pt x="483" y="213"/>
                  </a:lnTo>
                  <a:lnTo>
                    <a:pt x="482" y="213"/>
                  </a:lnTo>
                  <a:lnTo>
                    <a:pt x="481" y="213"/>
                  </a:lnTo>
                  <a:lnTo>
                    <a:pt x="480" y="214"/>
                  </a:lnTo>
                  <a:lnTo>
                    <a:pt x="479" y="214"/>
                  </a:lnTo>
                  <a:lnTo>
                    <a:pt x="478" y="214"/>
                  </a:lnTo>
                  <a:lnTo>
                    <a:pt x="478" y="215"/>
                  </a:lnTo>
                  <a:lnTo>
                    <a:pt x="477" y="215"/>
                  </a:lnTo>
                  <a:lnTo>
                    <a:pt x="477" y="216"/>
                  </a:lnTo>
                  <a:lnTo>
                    <a:pt x="476" y="217"/>
                  </a:lnTo>
                  <a:lnTo>
                    <a:pt x="476" y="218"/>
                  </a:lnTo>
                  <a:lnTo>
                    <a:pt x="476" y="219"/>
                  </a:lnTo>
                  <a:lnTo>
                    <a:pt x="476" y="219"/>
                  </a:lnTo>
                  <a:lnTo>
                    <a:pt x="476" y="219"/>
                  </a:lnTo>
                  <a:lnTo>
                    <a:pt x="476" y="220"/>
                  </a:lnTo>
                  <a:lnTo>
                    <a:pt x="477" y="220"/>
                  </a:lnTo>
                  <a:lnTo>
                    <a:pt x="478" y="221"/>
                  </a:lnTo>
                  <a:lnTo>
                    <a:pt x="479" y="222"/>
                  </a:lnTo>
                  <a:lnTo>
                    <a:pt x="480" y="222"/>
                  </a:lnTo>
                  <a:lnTo>
                    <a:pt x="481" y="223"/>
                  </a:lnTo>
                  <a:lnTo>
                    <a:pt x="486" y="224"/>
                  </a:lnTo>
                  <a:lnTo>
                    <a:pt x="487" y="224"/>
                  </a:lnTo>
                  <a:lnTo>
                    <a:pt x="488" y="224"/>
                  </a:lnTo>
                  <a:lnTo>
                    <a:pt x="489" y="225"/>
                  </a:lnTo>
                  <a:lnTo>
                    <a:pt x="491" y="226"/>
                  </a:lnTo>
                  <a:lnTo>
                    <a:pt x="492" y="226"/>
                  </a:lnTo>
                  <a:lnTo>
                    <a:pt x="493" y="227"/>
                  </a:lnTo>
                  <a:lnTo>
                    <a:pt x="494" y="228"/>
                  </a:lnTo>
                  <a:lnTo>
                    <a:pt x="495" y="229"/>
                  </a:lnTo>
                  <a:lnTo>
                    <a:pt x="498" y="233"/>
                  </a:lnTo>
                  <a:lnTo>
                    <a:pt x="499" y="235"/>
                  </a:lnTo>
                  <a:lnTo>
                    <a:pt x="500" y="236"/>
                  </a:lnTo>
                  <a:lnTo>
                    <a:pt x="500" y="237"/>
                  </a:lnTo>
                  <a:lnTo>
                    <a:pt x="501" y="239"/>
                  </a:lnTo>
                  <a:lnTo>
                    <a:pt x="502" y="241"/>
                  </a:lnTo>
                  <a:lnTo>
                    <a:pt x="502" y="241"/>
                  </a:lnTo>
                  <a:lnTo>
                    <a:pt x="502" y="242"/>
                  </a:lnTo>
                  <a:lnTo>
                    <a:pt x="501" y="242"/>
                  </a:lnTo>
                  <a:lnTo>
                    <a:pt x="500" y="242"/>
                  </a:lnTo>
                  <a:lnTo>
                    <a:pt x="499" y="243"/>
                  </a:lnTo>
                  <a:lnTo>
                    <a:pt x="498" y="243"/>
                  </a:lnTo>
                  <a:lnTo>
                    <a:pt x="498" y="244"/>
                  </a:lnTo>
                  <a:lnTo>
                    <a:pt x="497" y="245"/>
                  </a:lnTo>
                  <a:lnTo>
                    <a:pt x="496" y="247"/>
                  </a:lnTo>
                  <a:lnTo>
                    <a:pt x="495" y="249"/>
                  </a:lnTo>
                  <a:lnTo>
                    <a:pt x="495" y="251"/>
                  </a:lnTo>
                  <a:lnTo>
                    <a:pt x="495" y="252"/>
                  </a:lnTo>
                  <a:lnTo>
                    <a:pt x="495" y="253"/>
                  </a:lnTo>
                  <a:lnTo>
                    <a:pt x="495" y="254"/>
                  </a:lnTo>
                  <a:lnTo>
                    <a:pt x="495" y="255"/>
                  </a:lnTo>
                  <a:lnTo>
                    <a:pt x="495" y="255"/>
                  </a:lnTo>
                  <a:lnTo>
                    <a:pt x="495" y="256"/>
                  </a:lnTo>
                  <a:lnTo>
                    <a:pt x="497" y="258"/>
                  </a:lnTo>
                  <a:lnTo>
                    <a:pt x="497" y="259"/>
                  </a:lnTo>
                  <a:lnTo>
                    <a:pt x="498" y="259"/>
                  </a:lnTo>
                  <a:lnTo>
                    <a:pt x="498" y="260"/>
                  </a:lnTo>
                  <a:lnTo>
                    <a:pt x="498" y="261"/>
                  </a:lnTo>
                  <a:lnTo>
                    <a:pt x="498" y="261"/>
                  </a:lnTo>
                  <a:lnTo>
                    <a:pt x="498" y="263"/>
                  </a:lnTo>
                  <a:lnTo>
                    <a:pt x="497" y="264"/>
                  </a:lnTo>
                  <a:lnTo>
                    <a:pt x="497" y="264"/>
                  </a:lnTo>
                  <a:lnTo>
                    <a:pt x="496" y="265"/>
                  </a:lnTo>
                  <a:lnTo>
                    <a:pt x="496" y="266"/>
                  </a:lnTo>
                  <a:lnTo>
                    <a:pt x="495" y="267"/>
                  </a:lnTo>
                  <a:lnTo>
                    <a:pt x="494" y="267"/>
                  </a:lnTo>
                  <a:lnTo>
                    <a:pt x="492" y="268"/>
                  </a:lnTo>
                  <a:lnTo>
                    <a:pt x="490" y="270"/>
                  </a:lnTo>
                  <a:lnTo>
                    <a:pt x="489" y="270"/>
                  </a:lnTo>
                  <a:lnTo>
                    <a:pt x="488" y="271"/>
                  </a:lnTo>
                  <a:lnTo>
                    <a:pt x="483" y="273"/>
                  </a:lnTo>
                  <a:lnTo>
                    <a:pt x="481" y="274"/>
                  </a:lnTo>
                  <a:lnTo>
                    <a:pt x="480" y="274"/>
                  </a:lnTo>
                  <a:lnTo>
                    <a:pt x="478" y="274"/>
                  </a:lnTo>
                  <a:lnTo>
                    <a:pt x="476" y="275"/>
                  </a:lnTo>
                  <a:lnTo>
                    <a:pt x="475" y="275"/>
                  </a:lnTo>
                  <a:lnTo>
                    <a:pt x="475" y="276"/>
                  </a:lnTo>
                  <a:lnTo>
                    <a:pt x="474" y="276"/>
                  </a:lnTo>
                  <a:lnTo>
                    <a:pt x="474" y="277"/>
                  </a:lnTo>
                  <a:lnTo>
                    <a:pt x="474" y="278"/>
                  </a:lnTo>
                  <a:lnTo>
                    <a:pt x="473" y="279"/>
                  </a:lnTo>
                  <a:lnTo>
                    <a:pt x="473" y="280"/>
                  </a:lnTo>
                  <a:lnTo>
                    <a:pt x="474" y="282"/>
                  </a:lnTo>
                  <a:lnTo>
                    <a:pt x="474" y="283"/>
                  </a:lnTo>
                  <a:lnTo>
                    <a:pt x="474" y="286"/>
                  </a:lnTo>
                  <a:lnTo>
                    <a:pt x="474" y="288"/>
                  </a:lnTo>
                  <a:lnTo>
                    <a:pt x="474" y="289"/>
                  </a:lnTo>
                  <a:lnTo>
                    <a:pt x="473" y="291"/>
                  </a:lnTo>
                  <a:lnTo>
                    <a:pt x="471" y="299"/>
                  </a:lnTo>
                  <a:lnTo>
                    <a:pt x="471" y="301"/>
                  </a:lnTo>
                  <a:lnTo>
                    <a:pt x="470" y="302"/>
                  </a:lnTo>
                  <a:lnTo>
                    <a:pt x="470" y="303"/>
                  </a:lnTo>
                  <a:lnTo>
                    <a:pt x="469" y="304"/>
                  </a:lnTo>
                  <a:lnTo>
                    <a:pt x="468" y="304"/>
                  </a:lnTo>
                  <a:lnTo>
                    <a:pt x="468" y="305"/>
                  </a:lnTo>
                  <a:lnTo>
                    <a:pt x="467" y="305"/>
                  </a:lnTo>
                  <a:lnTo>
                    <a:pt x="466" y="305"/>
                  </a:lnTo>
                  <a:lnTo>
                    <a:pt x="465" y="305"/>
                  </a:lnTo>
                  <a:lnTo>
                    <a:pt x="464" y="305"/>
                  </a:lnTo>
                  <a:lnTo>
                    <a:pt x="463" y="305"/>
                  </a:lnTo>
                  <a:lnTo>
                    <a:pt x="462" y="304"/>
                  </a:lnTo>
                  <a:lnTo>
                    <a:pt x="461" y="304"/>
                  </a:lnTo>
                  <a:lnTo>
                    <a:pt x="460" y="303"/>
                  </a:lnTo>
                  <a:lnTo>
                    <a:pt x="458" y="302"/>
                  </a:lnTo>
                  <a:lnTo>
                    <a:pt x="456" y="301"/>
                  </a:lnTo>
                  <a:lnTo>
                    <a:pt x="452" y="298"/>
                  </a:lnTo>
                  <a:lnTo>
                    <a:pt x="450" y="297"/>
                  </a:lnTo>
                  <a:lnTo>
                    <a:pt x="450" y="296"/>
                  </a:lnTo>
                  <a:lnTo>
                    <a:pt x="447" y="294"/>
                  </a:lnTo>
                  <a:lnTo>
                    <a:pt x="445" y="293"/>
                  </a:lnTo>
                  <a:lnTo>
                    <a:pt x="443" y="291"/>
                  </a:lnTo>
                  <a:lnTo>
                    <a:pt x="442" y="290"/>
                  </a:lnTo>
                  <a:lnTo>
                    <a:pt x="441" y="290"/>
                  </a:lnTo>
                  <a:lnTo>
                    <a:pt x="440" y="290"/>
                  </a:lnTo>
                  <a:lnTo>
                    <a:pt x="437" y="289"/>
                  </a:lnTo>
                  <a:lnTo>
                    <a:pt x="435" y="288"/>
                  </a:lnTo>
                  <a:lnTo>
                    <a:pt x="434" y="288"/>
                  </a:lnTo>
                  <a:lnTo>
                    <a:pt x="429" y="288"/>
                  </a:lnTo>
                  <a:lnTo>
                    <a:pt x="425" y="287"/>
                  </a:lnTo>
                  <a:lnTo>
                    <a:pt x="423" y="287"/>
                  </a:lnTo>
                  <a:lnTo>
                    <a:pt x="420" y="286"/>
                  </a:lnTo>
                  <a:lnTo>
                    <a:pt x="416" y="285"/>
                  </a:lnTo>
                  <a:lnTo>
                    <a:pt x="415" y="285"/>
                  </a:lnTo>
                  <a:lnTo>
                    <a:pt x="415" y="285"/>
                  </a:lnTo>
                  <a:lnTo>
                    <a:pt x="414" y="285"/>
                  </a:lnTo>
                  <a:lnTo>
                    <a:pt x="413" y="286"/>
                  </a:lnTo>
                  <a:lnTo>
                    <a:pt x="412" y="286"/>
                  </a:lnTo>
                  <a:lnTo>
                    <a:pt x="411" y="287"/>
                  </a:lnTo>
                  <a:lnTo>
                    <a:pt x="410" y="287"/>
                  </a:lnTo>
                  <a:lnTo>
                    <a:pt x="410" y="288"/>
                  </a:lnTo>
                  <a:lnTo>
                    <a:pt x="408" y="290"/>
                  </a:lnTo>
                  <a:lnTo>
                    <a:pt x="405" y="293"/>
                  </a:lnTo>
                  <a:lnTo>
                    <a:pt x="402" y="295"/>
                  </a:lnTo>
                  <a:lnTo>
                    <a:pt x="400" y="297"/>
                  </a:lnTo>
                  <a:lnTo>
                    <a:pt x="399" y="297"/>
                  </a:lnTo>
                  <a:lnTo>
                    <a:pt x="396" y="299"/>
                  </a:lnTo>
                  <a:lnTo>
                    <a:pt x="393" y="301"/>
                  </a:lnTo>
                  <a:lnTo>
                    <a:pt x="391" y="303"/>
                  </a:lnTo>
                  <a:lnTo>
                    <a:pt x="388" y="305"/>
                  </a:lnTo>
                  <a:lnTo>
                    <a:pt x="381" y="309"/>
                  </a:lnTo>
                  <a:lnTo>
                    <a:pt x="380" y="310"/>
                  </a:lnTo>
                  <a:lnTo>
                    <a:pt x="377" y="311"/>
                  </a:lnTo>
                  <a:lnTo>
                    <a:pt x="375" y="312"/>
                  </a:lnTo>
                  <a:lnTo>
                    <a:pt x="374" y="313"/>
                  </a:lnTo>
                  <a:lnTo>
                    <a:pt x="372" y="315"/>
                  </a:lnTo>
                  <a:lnTo>
                    <a:pt x="371" y="315"/>
                  </a:lnTo>
                  <a:lnTo>
                    <a:pt x="366" y="317"/>
                  </a:lnTo>
                  <a:lnTo>
                    <a:pt x="363" y="319"/>
                  </a:lnTo>
                  <a:lnTo>
                    <a:pt x="362" y="319"/>
                  </a:lnTo>
                  <a:lnTo>
                    <a:pt x="361" y="320"/>
                  </a:lnTo>
                  <a:lnTo>
                    <a:pt x="360" y="321"/>
                  </a:lnTo>
                  <a:lnTo>
                    <a:pt x="359" y="321"/>
                  </a:lnTo>
                  <a:lnTo>
                    <a:pt x="359" y="322"/>
                  </a:lnTo>
                  <a:lnTo>
                    <a:pt x="358" y="323"/>
                  </a:lnTo>
                  <a:lnTo>
                    <a:pt x="358" y="324"/>
                  </a:lnTo>
                  <a:lnTo>
                    <a:pt x="358" y="324"/>
                  </a:lnTo>
                  <a:lnTo>
                    <a:pt x="358" y="325"/>
                  </a:lnTo>
                  <a:lnTo>
                    <a:pt x="358" y="330"/>
                  </a:lnTo>
                  <a:lnTo>
                    <a:pt x="358" y="331"/>
                  </a:lnTo>
                  <a:lnTo>
                    <a:pt x="358" y="332"/>
                  </a:lnTo>
                  <a:lnTo>
                    <a:pt x="356" y="339"/>
                  </a:lnTo>
                  <a:lnTo>
                    <a:pt x="356" y="340"/>
                  </a:lnTo>
                  <a:lnTo>
                    <a:pt x="355" y="340"/>
                  </a:lnTo>
                  <a:lnTo>
                    <a:pt x="355" y="342"/>
                  </a:lnTo>
                  <a:lnTo>
                    <a:pt x="353" y="343"/>
                  </a:lnTo>
                  <a:lnTo>
                    <a:pt x="352" y="345"/>
                  </a:lnTo>
                  <a:lnTo>
                    <a:pt x="350" y="347"/>
                  </a:lnTo>
                  <a:lnTo>
                    <a:pt x="348" y="348"/>
                  </a:lnTo>
                  <a:lnTo>
                    <a:pt x="347" y="349"/>
                  </a:lnTo>
                  <a:lnTo>
                    <a:pt x="345" y="350"/>
                  </a:lnTo>
                  <a:lnTo>
                    <a:pt x="343" y="351"/>
                  </a:lnTo>
                  <a:lnTo>
                    <a:pt x="342" y="351"/>
                  </a:lnTo>
                  <a:lnTo>
                    <a:pt x="340" y="351"/>
                  </a:lnTo>
                  <a:lnTo>
                    <a:pt x="339" y="352"/>
                  </a:lnTo>
                  <a:lnTo>
                    <a:pt x="338" y="351"/>
                  </a:lnTo>
                  <a:lnTo>
                    <a:pt x="337" y="351"/>
                  </a:lnTo>
                  <a:lnTo>
                    <a:pt x="336" y="351"/>
                  </a:lnTo>
                  <a:lnTo>
                    <a:pt x="332" y="349"/>
                  </a:lnTo>
                  <a:lnTo>
                    <a:pt x="330" y="349"/>
                  </a:lnTo>
                  <a:lnTo>
                    <a:pt x="329" y="349"/>
                  </a:lnTo>
                  <a:lnTo>
                    <a:pt x="327" y="348"/>
                  </a:lnTo>
                  <a:lnTo>
                    <a:pt x="326" y="348"/>
                  </a:lnTo>
                  <a:lnTo>
                    <a:pt x="325" y="349"/>
                  </a:lnTo>
                  <a:lnTo>
                    <a:pt x="323" y="349"/>
                  </a:lnTo>
                  <a:lnTo>
                    <a:pt x="320" y="349"/>
                  </a:lnTo>
                  <a:lnTo>
                    <a:pt x="318" y="349"/>
                  </a:lnTo>
                  <a:lnTo>
                    <a:pt x="317" y="349"/>
                  </a:lnTo>
                  <a:lnTo>
                    <a:pt x="314" y="349"/>
                  </a:lnTo>
                  <a:lnTo>
                    <a:pt x="313" y="349"/>
                  </a:lnTo>
                  <a:lnTo>
                    <a:pt x="312" y="349"/>
                  </a:lnTo>
                  <a:lnTo>
                    <a:pt x="310" y="349"/>
                  </a:lnTo>
                  <a:lnTo>
                    <a:pt x="309" y="349"/>
                  </a:lnTo>
                  <a:lnTo>
                    <a:pt x="305" y="347"/>
                  </a:lnTo>
                  <a:lnTo>
                    <a:pt x="303" y="346"/>
                  </a:lnTo>
                  <a:lnTo>
                    <a:pt x="297" y="345"/>
                  </a:lnTo>
                  <a:lnTo>
                    <a:pt x="295" y="344"/>
                  </a:lnTo>
                  <a:lnTo>
                    <a:pt x="293" y="343"/>
                  </a:lnTo>
                  <a:lnTo>
                    <a:pt x="291" y="343"/>
                  </a:lnTo>
                  <a:lnTo>
                    <a:pt x="290" y="342"/>
                  </a:lnTo>
                  <a:lnTo>
                    <a:pt x="288" y="342"/>
                  </a:lnTo>
                  <a:lnTo>
                    <a:pt x="287" y="342"/>
                  </a:lnTo>
                  <a:lnTo>
                    <a:pt x="285" y="342"/>
                  </a:lnTo>
                  <a:lnTo>
                    <a:pt x="284" y="342"/>
                  </a:lnTo>
                  <a:lnTo>
                    <a:pt x="283" y="342"/>
                  </a:lnTo>
                  <a:lnTo>
                    <a:pt x="282" y="343"/>
                  </a:lnTo>
                  <a:lnTo>
                    <a:pt x="278" y="344"/>
                  </a:lnTo>
                  <a:lnTo>
                    <a:pt x="276" y="345"/>
                  </a:lnTo>
                  <a:lnTo>
                    <a:pt x="275" y="345"/>
                  </a:lnTo>
                  <a:lnTo>
                    <a:pt x="272" y="345"/>
                  </a:lnTo>
                  <a:lnTo>
                    <a:pt x="271" y="345"/>
                  </a:lnTo>
                  <a:lnTo>
                    <a:pt x="266" y="346"/>
                  </a:lnTo>
                  <a:lnTo>
                    <a:pt x="264" y="346"/>
                  </a:lnTo>
                  <a:lnTo>
                    <a:pt x="263" y="347"/>
                  </a:lnTo>
                  <a:lnTo>
                    <a:pt x="259" y="348"/>
                  </a:lnTo>
                  <a:lnTo>
                    <a:pt x="258" y="349"/>
                  </a:lnTo>
                  <a:lnTo>
                    <a:pt x="256" y="349"/>
                  </a:lnTo>
                  <a:lnTo>
                    <a:pt x="253" y="350"/>
                  </a:lnTo>
                  <a:lnTo>
                    <a:pt x="251" y="351"/>
                  </a:lnTo>
                  <a:lnTo>
                    <a:pt x="250" y="351"/>
                  </a:lnTo>
                  <a:lnTo>
                    <a:pt x="250" y="352"/>
                  </a:lnTo>
                  <a:lnTo>
                    <a:pt x="249" y="352"/>
                  </a:lnTo>
                  <a:lnTo>
                    <a:pt x="248" y="354"/>
                  </a:lnTo>
                  <a:lnTo>
                    <a:pt x="247" y="355"/>
                  </a:lnTo>
                  <a:lnTo>
                    <a:pt x="246" y="356"/>
                  </a:lnTo>
                  <a:lnTo>
                    <a:pt x="245" y="356"/>
                  </a:lnTo>
                  <a:lnTo>
                    <a:pt x="242" y="358"/>
                  </a:lnTo>
                  <a:lnTo>
                    <a:pt x="241" y="359"/>
                  </a:lnTo>
                  <a:lnTo>
                    <a:pt x="240" y="360"/>
                  </a:lnTo>
                  <a:lnTo>
                    <a:pt x="239" y="360"/>
                  </a:lnTo>
                  <a:lnTo>
                    <a:pt x="238" y="361"/>
                  </a:lnTo>
                  <a:lnTo>
                    <a:pt x="237" y="362"/>
                  </a:lnTo>
                  <a:lnTo>
                    <a:pt x="237" y="363"/>
                  </a:lnTo>
                  <a:lnTo>
                    <a:pt x="236" y="365"/>
                  </a:lnTo>
                  <a:lnTo>
                    <a:pt x="236" y="366"/>
                  </a:lnTo>
                  <a:lnTo>
                    <a:pt x="236" y="366"/>
                  </a:lnTo>
                  <a:lnTo>
                    <a:pt x="235" y="366"/>
                  </a:lnTo>
                  <a:lnTo>
                    <a:pt x="235" y="366"/>
                  </a:lnTo>
                  <a:lnTo>
                    <a:pt x="235" y="366"/>
                  </a:lnTo>
                  <a:lnTo>
                    <a:pt x="234" y="366"/>
                  </a:lnTo>
                  <a:lnTo>
                    <a:pt x="234" y="366"/>
                  </a:lnTo>
                  <a:lnTo>
                    <a:pt x="233" y="366"/>
                  </a:lnTo>
                  <a:lnTo>
                    <a:pt x="233" y="366"/>
                  </a:lnTo>
                  <a:lnTo>
                    <a:pt x="232" y="365"/>
                  </a:lnTo>
                  <a:lnTo>
                    <a:pt x="230" y="362"/>
                  </a:lnTo>
                  <a:lnTo>
                    <a:pt x="229" y="361"/>
                  </a:lnTo>
                  <a:lnTo>
                    <a:pt x="228" y="360"/>
                  </a:lnTo>
                  <a:lnTo>
                    <a:pt x="227" y="359"/>
                  </a:lnTo>
                  <a:lnTo>
                    <a:pt x="225" y="358"/>
                  </a:lnTo>
                  <a:lnTo>
                    <a:pt x="224" y="357"/>
                  </a:lnTo>
                  <a:lnTo>
                    <a:pt x="222" y="357"/>
                  </a:lnTo>
                  <a:lnTo>
                    <a:pt x="221" y="356"/>
                  </a:lnTo>
                  <a:lnTo>
                    <a:pt x="220" y="356"/>
                  </a:lnTo>
                  <a:lnTo>
                    <a:pt x="218" y="356"/>
                  </a:lnTo>
                  <a:lnTo>
                    <a:pt x="216" y="356"/>
                  </a:lnTo>
                  <a:lnTo>
                    <a:pt x="215" y="357"/>
                  </a:lnTo>
                  <a:lnTo>
                    <a:pt x="213" y="357"/>
                  </a:lnTo>
                  <a:lnTo>
                    <a:pt x="211" y="358"/>
                  </a:lnTo>
                  <a:lnTo>
                    <a:pt x="209" y="359"/>
                  </a:lnTo>
                  <a:lnTo>
                    <a:pt x="208" y="360"/>
                  </a:lnTo>
                  <a:lnTo>
                    <a:pt x="206" y="362"/>
                  </a:lnTo>
                  <a:lnTo>
                    <a:pt x="205" y="363"/>
                  </a:lnTo>
                  <a:lnTo>
                    <a:pt x="203" y="363"/>
                  </a:lnTo>
                  <a:lnTo>
                    <a:pt x="202" y="364"/>
                  </a:lnTo>
                  <a:lnTo>
                    <a:pt x="201" y="364"/>
                  </a:lnTo>
                  <a:lnTo>
                    <a:pt x="200" y="364"/>
                  </a:lnTo>
                  <a:lnTo>
                    <a:pt x="199" y="364"/>
                  </a:lnTo>
                  <a:lnTo>
                    <a:pt x="198" y="364"/>
                  </a:lnTo>
                  <a:lnTo>
                    <a:pt x="196" y="364"/>
                  </a:lnTo>
                  <a:lnTo>
                    <a:pt x="190" y="362"/>
                  </a:lnTo>
                  <a:lnTo>
                    <a:pt x="184" y="360"/>
                  </a:lnTo>
                  <a:lnTo>
                    <a:pt x="181" y="360"/>
                  </a:lnTo>
                  <a:lnTo>
                    <a:pt x="182" y="359"/>
                  </a:lnTo>
                  <a:lnTo>
                    <a:pt x="182" y="358"/>
                  </a:lnTo>
                  <a:lnTo>
                    <a:pt x="181" y="357"/>
                  </a:lnTo>
                  <a:lnTo>
                    <a:pt x="180" y="356"/>
                  </a:lnTo>
                  <a:lnTo>
                    <a:pt x="180" y="355"/>
                  </a:lnTo>
                  <a:lnTo>
                    <a:pt x="179" y="354"/>
                  </a:lnTo>
                  <a:lnTo>
                    <a:pt x="178" y="352"/>
                  </a:lnTo>
                  <a:lnTo>
                    <a:pt x="176" y="351"/>
                  </a:lnTo>
                  <a:lnTo>
                    <a:pt x="175" y="351"/>
                  </a:lnTo>
                  <a:lnTo>
                    <a:pt x="174" y="349"/>
                  </a:lnTo>
                  <a:lnTo>
                    <a:pt x="171" y="348"/>
                  </a:lnTo>
                  <a:lnTo>
                    <a:pt x="169" y="346"/>
                  </a:lnTo>
                  <a:lnTo>
                    <a:pt x="161" y="342"/>
                  </a:lnTo>
                  <a:lnTo>
                    <a:pt x="159" y="341"/>
                  </a:lnTo>
                  <a:lnTo>
                    <a:pt x="156" y="339"/>
                  </a:lnTo>
                  <a:lnTo>
                    <a:pt x="155" y="338"/>
                  </a:lnTo>
                  <a:lnTo>
                    <a:pt x="154" y="337"/>
                  </a:lnTo>
                  <a:lnTo>
                    <a:pt x="154" y="336"/>
                  </a:lnTo>
                  <a:lnTo>
                    <a:pt x="153" y="336"/>
                  </a:lnTo>
                  <a:lnTo>
                    <a:pt x="153" y="334"/>
                  </a:lnTo>
                  <a:lnTo>
                    <a:pt x="152" y="333"/>
                  </a:lnTo>
                  <a:lnTo>
                    <a:pt x="152" y="333"/>
                  </a:lnTo>
                  <a:lnTo>
                    <a:pt x="152" y="331"/>
                  </a:lnTo>
                  <a:lnTo>
                    <a:pt x="152" y="331"/>
                  </a:lnTo>
                  <a:lnTo>
                    <a:pt x="152" y="330"/>
                  </a:lnTo>
                  <a:lnTo>
                    <a:pt x="153" y="328"/>
                  </a:lnTo>
                  <a:lnTo>
                    <a:pt x="153" y="327"/>
                  </a:lnTo>
                  <a:lnTo>
                    <a:pt x="154" y="326"/>
                  </a:lnTo>
                  <a:lnTo>
                    <a:pt x="156" y="323"/>
                  </a:lnTo>
                  <a:lnTo>
                    <a:pt x="156" y="321"/>
                  </a:lnTo>
                  <a:lnTo>
                    <a:pt x="157" y="320"/>
                  </a:lnTo>
                  <a:lnTo>
                    <a:pt x="157" y="319"/>
                  </a:lnTo>
                  <a:lnTo>
                    <a:pt x="157" y="317"/>
                  </a:lnTo>
                  <a:lnTo>
                    <a:pt x="157" y="316"/>
                  </a:lnTo>
                  <a:lnTo>
                    <a:pt x="157" y="315"/>
                  </a:lnTo>
                  <a:lnTo>
                    <a:pt x="157" y="314"/>
                  </a:lnTo>
                  <a:lnTo>
                    <a:pt x="157" y="314"/>
                  </a:lnTo>
                  <a:lnTo>
                    <a:pt x="157" y="313"/>
                  </a:lnTo>
                  <a:lnTo>
                    <a:pt x="156" y="312"/>
                  </a:lnTo>
                  <a:lnTo>
                    <a:pt x="156" y="311"/>
                  </a:lnTo>
                  <a:lnTo>
                    <a:pt x="155" y="310"/>
                  </a:lnTo>
                  <a:lnTo>
                    <a:pt x="154" y="309"/>
                  </a:lnTo>
                  <a:lnTo>
                    <a:pt x="152" y="307"/>
                  </a:lnTo>
                  <a:lnTo>
                    <a:pt x="150" y="305"/>
                  </a:lnTo>
                  <a:lnTo>
                    <a:pt x="148" y="304"/>
                  </a:lnTo>
                  <a:lnTo>
                    <a:pt x="147" y="304"/>
                  </a:lnTo>
                  <a:lnTo>
                    <a:pt x="147" y="304"/>
                  </a:lnTo>
                  <a:lnTo>
                    <a:pt x="145" y="303"/>
                  </a:lnTo>
                  <a:lnTo>
                    <a:pt x="144" y="303"/>
                  </a:lnTo>
                  <a:lnTo>
                    <a:pt x="142" y="303"/>
                  </a:lnTo>
                  <a:lnTo>
                    <a:pt x="139" y="303"/>
                  </a:lnTo>
                  <a:lnTo>
                    <a:pt x="137" y="303"/>
                  </a:lnTo>
                  <a:lnTo>
                    <a:pt x="136" y="302"/>
                  </a:lnTo>
                  <a:lnTo>
                    <a:pt x="135" y="302"/>
                  </a:lnTo>
                  <a:lnTo>
                    <a:pt x="135" y="301"/>
                  </a:lnTo>
                  <a:lnTo>
                    <a:pt x="134" y="301"/>
                  </a:lnTo>
                  <a:lnTo>
                    <a:pt x="134" y="300"/>
                  </a:lnTo>
                  <a:lnTo>
                    <a:pt x="132" y="298"/>
                  </a:lnTo>
                  <a:lnTo>
                    <a:pt x="132" y="297"/>
                  </a:lnTo>
                  <a:lnTo>
                    <a:pt x="131" y="297"/>
                  </a:lnTo>
                  <a:lnTo>
                    <a:pt x="130" y="296"/>
                  </a:lnTo>
                  <a:lnTo>
                    <a:pt x="127" y="294"/>
                  </a:lnTo>
                  <a:lnTo>
                    <a:pt x="123" y="291"/>
                  </a:lnTo>
                  <a:lnTo>
                    <a:pt x="121" y="290"/>
                  </a:lnTo>
                  <a:lnTo>
                    <a:pt x="119" y="288"/>
                  </a:lnTo>
                  <a:lnTo>
                    <a:pt x="118" y="288"/>
                  </a:lnTo>
                  <a:lnTo>
                    <a:pt x="117" y="287"/>
                  </a:lnTo>
                  <a:lnTo>
                    <a:pt x="115" y="286"/>
                  </a:lnTo>
                  <a:lnTo>
                    <a:pt x="113" y="285"/>
                  </a:lnTo>
                  <a:lnTo>
                    <a:pt x="112" y="284"/>
                  </a:lnTo>
                  <a:lnTo>
                    <a:pt x="108" y="282"/>
                  </a:lnTo>
                  <a:lnTo>
                    <a:pt x="107" y="281"/>
                  </a:lnTo>
                  <a:lnTo>
                    <a:pt x="104" y="279"/>
                  </a:lnTo>
                  <a:lnTo>
                    <a:pt x="99" y="274"/>
                  </a:lnTo>
                  <a:lnTo>
                    <a:pt x="98" y="273"/>
                  </a:lnTo>
                  <a:lnTo>
                    <a:pt x="97" y="272"/>
                  </a:lnTo>
                  <a:lnTo>
                    <a:pt x="96" y="272"/>
                  </a:lnTo>
                  <a:lnTo>
                    <a:pt x="95" y="271"/>
                  </a:lnTo>
                  <a:lnTo>
                    <a:pt x="92" y="270"/>
                  </a:lnTo>
                  <a:lnTo>
                    <a:pt x="91" y="270"/>
                  </a:lnTo>
                  <a:lnTo>
                    <a:pt x="91" y="269"/>
                  </a:lnTo>
                  <a:lnTo>
                    <a:pt x="90" y="268"/>
                  </a:lnTo>
                  <a:lnTo>
                    <a:pt x="88" y="267"/>
                  </a:lnTo>
                  <a:lnTo>
                    <a:pt x="87" y="265"/>
                  </a:lnTo>
                  <a:lnTo>
                    <a:pt x="85" y="263"/>
                  </a:lnTo>
                  <a:lnTo>
                    <a:pt x="84" y="262"/>
                  </a:lnTo>
                  <a:lnTo>
                    <a:pt x="83" y="261"/>
                  </a:lnTo>
                  <a:lnTo>
                    <a:pt x="82" y="260"/>
                  </a:lnTo>
                  <a:lnTo>
                    <a:pt x="80" y="259"/>
                  </a:lnTo>
                  <a:lnTo>
                    <a:pt x="78" y="258"/>
                  </a:lnTo>
                  <a:lnTo>
                    <a:pt x="76" y="257"/>
                  </a:lnTo>
                  <a:lnTo>
                    <a:pt x="72" y="256"/>
                  </a:lnTo>
                  <a:lnTo>
                    <a:pt x="71" y="256"/>
                  </a:lnTo>
                  <a:lnTo>
                    <a:pt x="68" y="254"/>
                  </a:lnTo>
                  <a:lnTo>
                    <a:pt x="67" y="254"/>
                  </a:lnTo>
                  <a:lnTo>
                    <a:pt x="67" y="253"/>
                  </a:lnTo>
                  <a:lnTo>
                    <a:pt x="66" y="253"/>
                  </a:lnTo>
                  <a:lnTo>
                    <a:pt x="66" y="252"/>
                  </a:lnTo>
                  <a:lnTo>
                    <a:pt x="65" y="252"/>
                  </a:lnTo>
                  <a:lnTo>
                    <a:pt x="65" y="251"/>
                  </a:lnTo>
                  <a:lnTo>
                    <a:pt x="65" y="250"/>
                  </a:lnTo>
                  <a:lnTo>
                    <a:pt x="65" y="249"/>
                  </a:lnTo>
                  <a:lnTo>
                    <a:pt x="65" y="247"/>
                  </a:lnTo>
                  <a:lnTo>
                    <a:pt x="65" y="245"/>
                  </a:lnTo>
                  <a:lnTo>
                    <a:pt x="65" y="244"/>
                  </a:lnTo>
                  <a:lnTo>
                    <a:pt x="65" y="243"/>
                  </a:lnTo>
                  <a:lnTo>
                    <a:pt x="64" y="242"/>
                  </a:lnTo>
                  <a:lnTo>
                    <a:pt x="63" y="240"/>
                  </a:lnTo>
                  <a:lnTo>
                    <a:pt x="62" y="238"/>
                  </a:lnTo>
                  <a:lnTo>
                    <a:pt x="60" y="235"/>
                  </a:lnTo>
                  <a:lnTo>
                    <a:pt x="59" y="234"/>
                  </a:lnTo>
                  <a:lnTo>
                    <a:pt x="58" y="233"/>
                  </a:lnTo>
                  <a:lnTo>
                    <a:pt x="57" y="232"/>
                  </a:lnTo>
                  <a:lnTo>
                    <a:pt x="56" y="231"/>
                  </a:lnTo>
                  <a:lnTo>
                    <a:pt x="55" y="231"/>
                  </a:lnTo>
                  <a:lnTo>
                    <a:pt x="52" y="230"/>
                  </a:lnTo>
                  <a:lnTo>
                    <a:pt x="51" y="229"/>
                  </a:lnTo>
                  <a:lnTo>
                    <a:pt x="50" y="228"/>
                  </a:lnTo>
                  <a:lnTo>
                    <a:pt x="48" y="227"/>
                  </a:lnTo>
                  <a:lnTo>
                    <a:pt x="45" y="225"/>
                  </a:lnTo>
                  <a:lnTo>
                    <a:pt x="44" y="224"/>
                  </a:lnTo>
                  <a:lnTo>
                    <a:pt x="43" y="223"/>
                  </a:lnTo>
                  <a:lnTo>
                    <a:pt x="43" y="223"/>
                  </a:lnTo>
                  <a:lnTo>
                    <a:pt x="42" y="222"/>
                  </a:lnTo>
                  <a:lnTo>
                    <a:pt x="41" y="221"/>
                  </a:lnTo>
                  <a:lnTo>
                    <a:pt x="40" y="219"/>
                  </a:lnTo>
                  <a:lnTo>
                    <a:pt x="40" y="218"/>
                  </a:lnTo>
                  <a:lnTo>
                    <a:pt x="39" y="216"/>
                  </a:lnTo>
                  <a:lnTo>
                    <a:pt x="39" y="214"/>
                  </a:lnTo>
                  <a:lnTo>
                    <a:pt x="38" y="212"/>
                  </a:lnTo>
                  <a:lnTo>
                    <a:pt x="38" y="210"/>
                  </a:lnTo>
                  <a:lnTo>
                    <a:pt x="38" y="207"/>
                  </a:lnTo>
                  <a:lnTo>
                    <a:pt x="38" y="205"/>
                  </a:lnTo>
                  <a:lnTo>
                    <a:pt x="38" y="202"/>
                  </a:lnTo>
                  <a:lnTo>
                    <a:pt x="39" y="201"/>
                  </a:lnTo>
                  <a:lnTo>
                    <a:pt x="39" y="200"/>
                  </a:lnTo>
                  <a:lnTo>
                    <a:pt x="41" y="193"/>
                  </a:lnTo>
                  <a:lnTo>
                    <a:pt x="42" y="188"/>
                  </a:lnTo>
                  <a:lnTo>
                    <a:pt x="43" y="187"/>
                  </a:lnTo>
                  <a:lnTo>
                    <a:pt x="43" y="185"/>
                  </a:lnTo>
                  <a:lnTo>
                    <a:pt x="43" y="184"/>
                  </a:lnTo>
                  <a:lnTo>
                    <a:pt x="43" y="182"/>
                  </a:lnTo>
                  <a:lnTo>
                    <a:pt x="43" y="180"/>
                  </a:lnTo>
                  <a:lnTo>
                    <a:pt x="43" y="178"/>
                  </a:lnTo>
                  <a:lnTo>
                    <a:pt x="42" y="176"/>
                  </a:lnTo>
                  <a:lnTo>
                    <a:pt x="41" y="173"/>
                  </a:lnTo>
                  <a:lnTo>
                    <a:pt x="41" y="171"/>
                  </a:lnTo>
                  <a:lnTo>
                    <a:pt x="40" y="170"/>
                  </a:lnTo>
                  <a:lnTo>
                    <a:pt x="38" y="166"/>
                  </a:lnTo>
                  <a:lnTo>
                    <a:pt x="37" y="164"/>
                  </a:lnTo>
                  <a:lnTo>
                    <a:pt x="37" y="163"/>
                  </a:lnTo>
                  <a:lnTo>
                    <a:pt x="36" y="162"/>
                  </a:lnTo>
                  <a:lnTo>
                    <a:pt x="35" y="160"/>
                  </a:lnTo>
                  <a:lnTo>
                    <a:pt x="33" y="158"/>
                  </a:lnTo>
                  <a:lnTo>
                    <a:pt x="31" y="156"/>
                  </a:lnTo>
                  <a:lnTo>
                    <a:pt x="30" y="154"/>
                  </a:lnTo>
                  <a:lnTo>
                    <a:pt x="27" y="152"/>
                  </a:lnTo>
                  <a:lnTo>
                    <a:pt x="26" y="151"/>
                  </a:lnTo>
                  <a:lnTo>
                    <a:pt x="26" y="150"/>
                  </a:lnTo>
                  <a:lnTo>
                    <a:pt x="24" y="146"/>
                  </a:lnTo>
                  <a:lnTo>
                    <a:pt x="23" y="145"/>
                  </a:lnTo>
                  <a:lnTo>
                    <a:pt x="21" y="143"/>
                  </a:lnTo>
                  <a:lnTo>
                    <a:pt x="19" y="141"/>
                  </a:lnTo>
                  <a:lnTo>
                    <a:pt x="19" y="140"/>
                  </a:lnTo>
                  <a:lnTo>
                    <a:pt x="18" y="140"/>
                  </a:lnTo>
                  <a:lnTo>
                    <a:pt x="16" y="139"/>
                  </a:lnTo>
                  <a:lnTo>
                    <a:pt x="13" y="138"/>
                  </a:lnTo>
                  <a:lnTo>
                    <a:pt x="11" y="138"/>
                  </a:lnTo>
                  <a:lnTo>
                    <a:pt x="10" y="137"/>
                  </a:lnTo>
                  <a:lnTo>
                    <a:pt x="9" y="136"/>
                  </a:lnTo>
                  <a:lnTo>
                    <a:pt x="7" y="136"/>
                  </a:lnTo>
                  <a:lnTo>
                    <a:pt x="6" y="135"/>
                  </a:lnTo>
                  <a:lnTo>
                    <a:pt x="5" y="134"/>
                  </a:lnTo>
                  <a:lnTo>
                    <a:pt x="4" y="133"/>
                  </a:lnTo>
                  <a:lnTo>
                    <a:pt x="3" y="132"/>
                  </a:lnTo>
                  <a:lnTo>
                    <a:pt x="2" y="131"/>
                  </a:lnTo>
                  <a:lnTo>
                    <a:pt x="1" y="130"/>
                  </a:lnTo>
                  <a:lnTo>
                    <a:pt x="1" y="129"/>
                  </a:lnTo>
                  <a:lnTo>
                    <a:pt x="0" y="128"/>
                  </a:lnTo>
                  <a:lnTo>
                    <a:pt x="0" y="127"/>
                  </a:lnTo>
                  <a:lnTo>
                    <a:pt x="0" y="127"/>
                  </a:lnTo>
                  <a:lnTo>
                    <a:pt x="0" y="126"/>
                  </a:lnTo>
                  <a:lnTo>
                    <a:pt x="0" y="125"/>
                  </a:lnTo>
                  <a:lnTo>
                    <a:pt x="0" y="124"/>
                  </a:lnTo>
                  <a:lnTo>
                    <a:pt x="0" y="123"/>
                  </a:lnTo>
                  <a:lnTo>
                    <a:pt x="1" y="122"/>
                  </a:lnTo>
                  <a:lnTo>
                    <a:pt x="1" y="121"/>
                  </a:lnTo>
                  <a:lnTo>
                    <a:pt x="2" y="121"/>
                  </a:lnTo>
                  <a:lnTo>
                    <a:pt x="3" y="119"/>
                  </a:lnTo>
                  <a:lnTo>
                    <a:pt x="4" y="118"/>
                  </a:lnTo>
                  <a:lnTo>
                    <a:pt x="6" y="117"/>
                  </a:lnTo>
                  <a:lnTo>
                    <a:pt x="8" y="115"/>
                  </a:lnTo>
                  <a:lnTo>
                    <a:pt x="9" y="114"/>
                  </a:lnTo>
                  <a:lnTo>
                    <a:pt x="10" y="113"/>
                  </a:lnTo>
                  <a:lnTo>
                    <a:pt x="11" y="112"/>
                  </a:lnTo>
                  <a:lnTo>
                    <a:pt x="12" y="111"/>
                  </a:lnTo>
                  <a:lnTo>
                    <a:pt x="13" y="110"/>
                  </a:lnTo>
                  <a:lnTo>
                    <a:pt x="13" y="109"/>
                  </a:lnTo>
                  <a:lnTo>
                    <a:pt x="13" y="108"/>
                  </a:lnTo>
                  <a:lnTo>
                    <a:pt x="13" y="107"/>
                  </a:lnTo>
                  <a:lnTo>
                    <a:pt x="13" y="106"/>
                  </a:lnTo>
                  <a:lnTo>
                    <a:pt x="13" y="106"/>
                  </a:lnTo>
                  <a:lnTo>
                    <a:pt x="13" y="105"/>
                  </a:lnTo>
                  <a:lnTo>
                    <a:pt x="13" y="103"/>
                  </a:lnTo>
                  <a:lnTo>
                    <a:pt x="12" y="100"/>
                  </a:lnTo>
                  <a:lnTo>
                    <a:pt x="11" y="98"/>
                  </a:lnTo>
                  <a:lnTo>
                    <a:pt x="11" y="96"/>
                  </a:lnTo>
                  <a:lnTo>
                    <a:pt x="10" y="92"/>
                  </a:lnTo>
                  <a:lnTo>
                    <a:pt x="10" y="91"/>
                  </a:lnTo>
                  <a:lnTo>
                    <a:pt x="9" y="89"/>
                  </a:lnTo>
                  <a:lnTo>
                    <a:pt x="8" y="88"/>
                  </a:lnTo>
                  <a:lnTo>
                    <a:pt x="8" y="87"/>
                  </a:lnTo>
                  <a:lnTo>
                    <a:pt x="6" y="85"/>
                  </a:lnTo>
                  <a:lnTo>
                    <a:pt x="6" y="84"/>
                  </a:lnTo>
                  <a:lnTo>
                    <a:pt x="5" y="84"/>
                  </a:lnTo>
                  <a:lnTo>
                    <a:pt x="5" y="83"/>
                  </a:lnTo>
                  <a:lnTo>
                    <a:pt x="5" y="83"/>
                  </a:lnTo>
                  <a:lnTo>
                    <a:pt x="6" y="83"/>
                  </a:lnTo>
                  <a:lnTo>
                    <a:pt x="6" y="82"/>
                  </a:lnTo>
                  <a:lnTo>
                    <a:pt x="6" y="82"/>
                  </a:lnTo>
                  <a:lnTo>
                    <a:pt x="7" y="82"/>
                  </a:lnTo>
                  <a:lnTo>
                    <a:pt x="7" y="82"/>
                  </a:lnTo>
                  <a:lnTo>
                    <a:pt x="9" y="82"/>
                  </a:lnTo>
                  <a:lnTo>
                    <a:pt x="11" y="82"/>
                  </a:lnTo>
                  <a:lnTo>
                    <a:pt x="12" y="82"/>
                  </a:lnTo>
                  <a:lnTo>
                    <a:pt x="17" y="81"/>
                  </a:lnTo>
                  <a:lnTo>
                    <a:pt x="20" y="81"/>
                  </a:lnTo>
                  <a:lnTo>
                    <a:pt x="23" y="81"/>
                  </a:lnTo>
                  <a:lnTo>
                    <a:pt x="26" y="81"/>
                  </a:lnTo>
                  <a:lnTo>
                    <a:pt x="28" y="81"/>
                  </a:lnTo>
                  <a:lnTo>
                    <a:pt x="30" y="82"/>
                  </a:lnTo>
                  <a:lnTo>
                    <a:pt x="31" y="82"/>
                  </a:lnTo>
                  <a:lnTo>
                    <a:pt x="33" y="83"/>
                  </a:lnTo>
                  <a:lnTo>
                    <a:pt x="34" y="83"/>
                  </a:lnTo>
                  <a:lnTo>
                    <a:pt x="35" y="84"/>
                  </a:lnTo>
                  <a:lnTo>
                    <a:pt x="36" y="85"/>
                  </a:lnTo>
                  <a:lnTo>
                    <a:pt x="37" y="86"/>
                  </a:lnTo>
                  <a:lnTo>
                    <a:pt x="38" y="87"/>
                  </a:lnTo>
                  <a:lnTo>
                    <a:pt x="39" y="89"/>
                  </a:lnTo>
                  <a:lnTo>
                    <a:pt x="40" y="91"/>
                  </a:lnTo>
                  <a:lnTo>
                    <a:pt x="41" y="92"/>
                  </a:lnTo>
                  <a:lnTo>
                    <a:pt x="41" y="93"/>
                  </a:lnTo>
                  <a:lnTo>
                    <a:pt x="42" y="94"/>
                  </a:lnTo>
                  <a:lnTo>
                    <a:pt x="42" y="99"/>
                  </a:lnTo>
                  <a:lnTo>
                    <a:pt x="43" y="101"/>
                  </a:lnTo>
                  <a:lnTo>
                    <a:pt x="44" y="106"/>
                  </a:lnTo>
                  <a:lnTo>
                    <a:pt x="45" y="107"/>
                  </a:lnTo>
                  <a:lnTo>
                    <a:pt x="45" y="109"/>
                  </a:lnTo>
                  <a:lnTo>
                    <a:pt x="46" y="110"/>
                  </a:lnTo>
                  <a:lnTo>
                    <a:pt x="46" y="111"/>
                  </a:lnTo>
                  <a:lnTo>
                    <a:pt x="47" y="112"/>
                  </a:lnTo>
                  <a:lnTo>
                    <a:pt x="48" y="113"/>
                  </a:lnTo>
                  <a:lnTo>
                    <a:pt x="49" y="113"/>
                  </a:lnTo>
                  <a:lnTo>
                    <a:pt x="51" y="114"/>
                  </a:lnTo>
                  <a:lnTo>
                    <a:pt x="52" y="115"/>
                  </a:lnTo>
                  <a:lnTo>
                    <a:pt x="53" y="115"/>
                  </a:lnTo>
                  <a:lnTo>
                    <a:pt x="60" y="118"/>
                  </a:lnTo>
                  <a:lnTo>
                    <a:pt x="61" y="118"/>
                  </a:lnTo>
                  <a:lnTo>
                    <a:pt x="62" y="119"/>
                  </a:lnTo>
                  <a:lnTo>
                    <a:pt x="64" y="119"/>
                  </a:lnTo>
                  <a:lnTo>
                    <a:pt x="64" y="120"/>
                  </a:lnTo>
                  <a:lnTo>
                    <a:pt x="65" y="121"/>
                  </a:lnTo>
                  <a:lnTo>
                    <a:pt x="66" y="122"/>
                  </a:lnTo>
                  <a:lnTo>
                    <a:pt x="66" y="123"/>
                  </a:lnTo>
                  <a:lnTo>
                    <a:pt x="66" y="124"/>
                  </a:lnTo>
                  <a:lnTo>
                    <a:pt x="66" y="125"/>
                  </a:lnTo>
                  <a:lnTo>
                    <a:pt x="66" y="126"/>
                  </a:lnTo>
                  <a:lnTo>
                    <a:pt x="66" y="126"/>
                  </a:lnTo>
                  <a:lnTo>
                    <a:pt x="66" y="127"/>
                  </a:lnTo>
                  <a:lnTo>
                    <a:pt x="65" y="127"/>
                  </a:lnTo>
                  <a:lnTo>
                    <a:pt x="64" y="128"/>
                  </a:lnTo>
                  <a:lnTo>
                    <a:pt x="63" y="128"/>
                  </a:lnTo>
                  <a:lnTo>
                    <a:pt x="63" y="129"/>
                  </a:lnTo>
                  <a:lnTo>
                    <a:pt x="63" y="130"/>
                  </a:lnTo>
                  <a:lnTo>
                    <a:pt x="62" y="130"/>
                  </a:lnTo>
                  <a:lnTo>
                    <a:pt x="62" y="131"/>
                  </a:lnTo>
                  <a:lnTo>
                    <a:pt x="62" y="132"/>
                  </a:lnTo>
                  <a:lnTo>
                    <a:pt x="63" y="133"/>
                  </a:lnTo>
                  <a:lnTo>
                    <a:pt x="63" y="134"/>
                  </a:lnTo>
                  <a:lnTo>
                    <a:pt x="64" y="136"/>
                  </a:lnTo>
                  <a:lnTo>
                    <a:pt x="65" y="137"/>
                  </a:lnTo>
                  <a:lnTo>
                    <a:pt x="67" y="138"/>
                  </a:lnTo>
                  <a:lnTo>
                    <a:pt x="68" y="140"/>
                  </a:lnTo>
                  <a:lnTo>
                    <a:pt x="72" y="143"/>
                  </a:lnTo>
                  <a:lnTo>
                    <a:pt x="73" y="144"/>
                  </a:lnTo>
                  <a:lnTo>
                    <a:pt x="74" y="145"/>
                  </a:lnTo>
                  <a:lnTo>
                    <a:pt x="75" y="146"/>
                  </a:lnTo>
                  <a:lnTo>
                    <a:pt x="76" y="149"/>
                  </a:lnTo>
                  <a:lnTo>
                    <a:pt x="77" y="150"/>
                  </a:lnTo>
                  <a:lnTo>
                    <a:pt x="77" y="150"/>
                  </a:lnTo>
                  <a:lnTo>
                    <a:pt x="77" y="151"/>
                  </a:lnTo>
                  <a:lnTo>
                    <a:pt x="77" y="152"/>
                  </a:lnTo>
                  <a:lnTo>
                    <a:pt x="76" y="155"/>
                  </a:lnTo>
                  <a:lnTo>
                    <a:pt x="76" y="159"/>
                  </a:lnTo>
                  <a:lnTo>
                    <a:pt x="76" y="161"/>
                  </a:lnTo>
                  <a:lnTo>
                    <a:pt x="75" y="164"/>
                  </a:lnTo>
                  <a:lnTo>
                    <a:pt x="75" y="165"/>
                  </a:lnTo>
                  <a:lnTo>
                    <a:pt x="75" y="166"/>
                  </a:lnTo>
                  <a:lnTo>
                    <a:pt x="75" y="167"/>
                  </a:lnTo>
                  <a:lnTo>
                    <a:pt x="75" y="167"/>
                  </a:lnTo>
                  <a:lnTo>
                    <a:pt x="76" y="169"/>
                  </a:lnTo>
                  <a:lnTo>
                    <a:pt x="76" y="171"/>
                  </a:lnTo>
                  <a:lnTo>
                    <a:pt x="77" y="173"/>
                  </a:lnTo>
                  <a:lnTo>
                    <a:pt x="79" y="175"/>
                  </a:lnTo>
                  <a:lnTo>
                    <a:pt x="80" y="177"/>
                  </a:lnTo>
                  <a:lnTo>
                    <a:pt x="81" y="177"/>
                  </a:lnTo>
                  <a:lnTo>
                    <a:pt x="81" y="178"/>
                  </a:lnTo>
                  <a:lnTo>
                    <a:pt x="82" y="178"/>
                  </a:lnTo>
                  <a:lnTo>
                    <a:pt x="83" y="179"/>
                  </a:lnTo>
                  <a:lnTo>
                    <a:pt x="84" y="179"/>
                  </a:lnTo>
                  <a:lnTo>
                    <a:pt x="85" y="180"/>
                  </a:lnTo>
                  <a:lnTo>
                    <a:pt x="87" y="180"/>
                  </a:lnTo>
                  <a:lnTo>
                    <a:pt x="88" y="181"/>
                  </a:lnTo>
                  <a:lnTo>
                    <a:pt x="89" y="181"/>
                  </a:lnTo>
                  <a:lnTo>
                    <a:pt x="90" y="181"/>
                  </a:lnTo>
                  <a:lnTo>
                    <a:pt x="91" y="181"/>
                  </a:lnTo>
                  <a:lnTo>
                    <a:pt x="92" y="181"/>
                  </a:lnTo>
                  <a:lnTo>
                    <a:pt x="93" y="180"/>
                  </a:lnTo>
                  <a:lnTo>
                    <a:pt x="93" y="180"/>
                  </a:lnTo>
                  <a:lnTo>
                    <a:pt x="94" y="180"/>
                  </a:lnTo>
                  <a:lnTo>
                    <a:pt x="94" y="179"/>
                  </a:lnTo>
                  <a:lnTo>
                    <a:pt x="94" y="178"/>
                  </a:lnTo>
                  <a:lnTo>
                    <a:pt x="95" y="175"/>
                  </a:lnTo>
                  <a:lnTo>
                    <a:pt x="95" y="172"/>
                  </a:lnTo>
                  <a:lnTo>
                    <a:pt x="96" y="170"/>
                  </a:lnTo>
                  <a:lnTo>
                    <a:pt x="96" y="169"/>
                  </a:lnTo>
                  <a:lnTo>
                    <a:pt x="96" y="167"/>
                  </a:lnTo>
                  <a:lnTo>
                    <a:pt x="95" y="165"/>
                  </a:lnTo>
                  <a:lnTo>
                    <a:pt x="95" y="162"/>
                  </a:lnTo>
                  <a:lnTo>
                    <a:pt x="95" y="161"/>
                  </a:lnTo>
                  <a:lnTo>
                    <a:pt x="95" y="159"/>
                  </a:lnTo>
                  <a:lnTo>
                    <a:pt x="95" y="157"/>
                  </a:lnTo>
                  <a:lnTo>
                    <a:pt x="95" y="154"/>
                  </a:lnTo>
                  <a:lnTo>
                    <a:pt x="96" y="150"/>
                  </a:lnTo>
                  <a:lnTo>
                    <a:pt x="96" y="146"/>
                  </a:lnTo>
                  <a:lnTo>
                    <a:pt x="97" y="144"/>
                  </a:lnTo>
                  <a:lnTo>
                    <a:pt x="97" y="142"/>
                  </a:lnTo>
                  <a:lnTo>
                    <a:pt x="97" y="141"/>
                  </a:lnTo>
                  <a:lnTo>
                    <a:pt x="98" y="140"/>
                  </a:lnTo>
                  <a:lnTo>
                    <a:pt x="98" y="140"/>
                  </a:lnTo>
                  <a:lnTo>
                    <a:pt x="99" y="139"/>
                  </a:lnTo>
                  <a:lnTo>
                    <a:pt x="99" y="139"/>
                  </a:lnTo>
                  <a:lnTo>
                    <a:pt x="100" y="138"/>
                  </a:lnTo>
                  <a:lnTo>
                    <a:pt x="102" y="138"/>
                  </a:lnTo>
                  <a:lnTo>
                    <a:pt x="103" y="137"/>
                  </a:lnTo>
                  <a:lnTo>
                    <a:pt x="104" y="137"/>
                  </a:lnTo>
                  <a:lnTo>
                    <a:pt x="104" y="137"/>
                  </a:lnTo>
                  <a:lnTo>
                    <a:pt x="105" y="136"/>
                  </a:lnTo>
                  <a:lnTo>
                    <a:pt x="105" y="135"/>
                  </a:lnTo>
                  <a:lnTo>
                    <a:pt x="105" y="134"/>
                  </a:lnTo>
                  <a:lnTo>
                    <a:pt x="106" y="133"/>
                  </a:lnTo>
                  <a:lnTo>
                    <a:pt x="106" y="132"/>
                  </a:lnTo>
                  <a:lnTo>
                    <a:pt x="106" y="129"/>
                  </a:lnTo>
                  <a:lnTo>
                    <a:pt x="106" y="128"/>
                  </a:lnTo>
                  <a:lnTo>
                    <a:pt x="107" y="126"/>
                  </a:lnTo>
                  <a:lnTo>
                    <a:pt x="107" y="124"/>
                  </a:lnTo>
                  <a:lnTo>
                    <a:pt x="108" y="122"/>
                  </a:lnTo>
                  <a:lnTo>
                    <a:pt x="109" y="120"/>
                  </a:lnTo>
                  <a:lnTo>
                    <a:pt x="110" y="117"/>
                  </a:lnTo>
                  <a:lnTo>
                    <a:pt x="111" y="115"/>
                  </a:lnTo>
                  <a:lnTo>
                    <a:pt x="112" y="114"/>
                  </a:lnTo>
                  <a:lnTo>
                    <a:pt x="113" y="113"/>
                  </a:lnTo>
                  <a:lnTo>
                    <a:pt x="115" y="110"/>
                  </a:lnTo>
                  <a:lnTo>
                    <a:pt x="117" y="108"/>
                  </a:lnTo>
                  <a:lnTo>
                    <a:pt x="121" y="104"/>
                  </a:lnTo>
                  <a:lnTo>
                    <a:pt x="123" y="103"/>
                  </a:lnTo>
                  <a:lnTo>
                    <a:pt x="124" y="102"/>
                  </a:lnTo>
                  <a:lnTo>
                    <a:pt x="125" y="100"/>
                  </a:lnTo>
                  <a:lnTo>
                    <a:pt x="126" y="98"/>
                  </a:lnTo>
                  <a:lnTo>
                    <a:pt x="126" y="96"/>
                  </a:lnTo>
                  <a:lnTo>
                    <a:pt x="128" y="92"/>
                  </a:lnTo>
                  <a:lnTo>
                    <a:pt x="129" y="90"/>
                  </a:lnTo>
                  <a:lnTo>
                    <a:pt x="129" y="89"/>
                  </a:lnTo>
                  <a:lnTo>
                    <a:pt x="130" y="88"/>
                  </a:lnTo>
                  <a:lnTo>
                    <a:pt x="130" y="87"/>
                  </a:lnTo>
                  <a:lnTo>
                    <a:pt x="131" y="86"/>
                  </a:lnTo>
                  <a:lnTo>
                    <a:pt x="132" y="86"/>
                  </a:lnTo>
                  <a:lnTo>
                    <a:pt x="133" y="85"/>
                  </a:lnTo>
                  <a:lnTo>
                    <a:pt x="134" y="84"/>
                  </a:lnTo>
                  <a:lnTo>
                    <a:pt x="138" y="82"/>
                  </a:lnTo>
                  <a:lnTo>
                    <a:pt x="139" y="81"/>
                  </a:lnTo>
                  <a:lnTo>
                    <a:pt x="140" y="81"/>
                  </a:lnTo>
                  <a:lnTo>
                    <a:pt x="141" y="80"/>
                  </a:lnTo>
                  <a:lnTo>
                    <a:pt x="142" y="79"/>
                  </a:lnTo>
                  <a:lnTo>
                    <a:pt x="145" y="75"/>
                  </a:lnTo>
                  <a:lnTo>
                    <a:pt x="147" y="74"/>
                  </a:lnTo>
                  <a:lnTo>
                    <a:pt x="149" y="72"/>
                  </a:lnTo>
                  <a:lnTo>
                    <a:pt x="151" y="71"/>
                  </a:lnTo>
                  <a:lnTo>
                    <a:pt x="153" y="69"/>
                  </a:lnTo>
                  <a:lnTo>
                    <a:pt x="155" y="68"/>
                  </a:lnTo>
                  <a:lnTo>
                    <a:pt x="157" y="67"/>
                  </a:lnTo>
                  <a:lnTo>
                    <a:pt x="160" y="67"/>
                  </a:lnTo>
                  <a:lnTo>
                    <a:pt x="161" y="66"/>
                  </a:lnTo>
                  <a:lnTo>
                    <a:pt x="162" y="66"/>
                  </a:lnTo>
                  <a:lnTo>
                    <a:pt x="162" y="65"/>
                  </a:lnTo>
                  <a:lnTo>
                    <a:pt x="163" y="64"/>
                  </a:lnTo>
                  <a:lnTo>
                    <a:pt x="163" y="64"/>
                  </a:lnTo>
                  <a:lnTo>
                    <a:pt x="164" y="63"/>
                  </a:lnTo>
                  <a:lnTo>
                    <a:pt x="164" y="62"/>
                  </a:lnTo>
                  <a:lnTo>
                    <a:pt x="165" y="60"/>
                  </a:lnTo>
                  <a:lnTo>
                    <a:pt x="166" y="56"/>
                  </a:lnTo>
                  <a:lnTo>
                    <a:pt x="167" y="54"/>
                  </a:lnTo>
                  <a:lnTo>
                    <a:pt x="167" y="53"/>
                  </a:lnTo>
                  <a:lnTo>
                    <a:pt x="168" y="50"/>
                  </a:lnTo>
                  <a:lnTo>
                    <a:pt x="170" y="48"/>
                  </a:lnTo>
                  <a:lnTo>
                    <a:pt x="172" y="45"/>
                  </a:lnTo>
                  <a:lnTo>
                    <a:pt x="173" y="44"/>
                  </a:lnTo>
                  <a:lnTo>
                    <a:pt x="174" y="43"/>
                  </a:lnTo>
                  <a:lnTo>
                    <a:pt x="175" y="42"/>
                  </a:lnTo>
                  <a:lnTo>
                    <a:pt x="176" y="41"/>
                  </a:lnTo>
                  <a:lnTo>
                    <a:pt x="178" y="40"/>
                  </a:lnTo>
                  <a:lnTo>
                    <a:pt x="178" y="39"/>
                  </a:lnTo>
                  <a:lnTo>
                    <a:pt x="179" y="39"/>
                  </a:lnTo>
                  <a:lnTo>
                    <a:pt x="182" y="38"/>
                  </a:lnTo>
                  <a:lnTo>
                    <a:pt x="185" y="37"/>
                  </a:lnTo>
                  <a:lnTo>
                    <a:pt x="189" y="36"/>
                  </a:lnTo>
                  <a:lnTo>
                    <a:pt x="195" y="35"/>
                  </a:lnTo>
                  <a:lnTo>
                    <a:pt x="198" y="34"/>
                  </a:lnTo>
                  <a:lnTo>
                    <a:pt x="205" y="32"/>
                  </a:lnTo>
                  <a:lnTo>
                    <a:pt x="213" y="31"/>
                  </a:lnTo>
                  <a:lnTo>
                    <a:pt x="218" y="29"/>
                  </a:lnTo>
                  <a:lnTo>
                    <a:pt x="220" y="29"/>
                  </a:lnTo>
                  <a:lnTo>
                    <a:pt x="221" y="29"/>
                  </a:lnTo>
                  <a:lnTo>
                    <a:pt x="223" y="28"/>
                  </a:lnTo>
                  <a:lnTo>
                    <a:pt x="225" y="28"/>
                  </a:lnTo>
                  <a:lnTo>
                    <a:pt x="228" y="28"/>
                  </a:lnTo>
                  <a:lnTo>
                    <a:pt x="233" y="29"/>
                  </a:lnTo>
                  <a:lnTo>
                    <a:pt x="240" y="29"/>
                  </a:lnTo>
                  <a:lnTo>
                    <a:pt x="242" y="30"/>
                  </a:lnTo>
                  <a:lnTo>
                    <a:pt x="244" y="30"/>
                  </a:lnTo>
                  <a:lnTo>
                    <a:pt x="245" y="31"/>
                  </a:lnTo>
                  <a:lnTo>
                    <a:pt x="247" y="31"/>
                  </a:lnTo>
                  <a:lnTo>
                    <a:pt x="251" y="33"/>
                  </a:lnTo>
                  <a:lnTo>
                    <a:pt x="253" y="34"/>
                  </a:lnTo>
                  <a:lnTo>
                    <a:pt x="254" y="34"/>
                  </a:lnTo>
                  <a:lnTo>
                    <a:pt x="255" y="35"/>
                  </a:lnTo>
                  <a:lnTo>
                    <a:pt x="255" y="35"/>
                  </a:lnTo>
                  <a:lnTo>
                    <a:pt x="256" y="34"/>
                  </a:lnTo>
                  <a:lnTo>
                    <a:pt x="257" y="34"/>
                  </a:lnTo>
                  <a:lnTo>
                    <a:pt x="258" y="34"/>
                  </a:lnTo>
                  <a:lnTo>
                    <a:pt x="258" y="33"/>
                  </a:lnTo>
                  <a:lnTo>
                    <a:pt x="259" y="33"/>
                  </a:lnTo>
                  <a:lnTo>
                    <a:pt x="269" y="21"/>
                  </a:lnTo>
                  <a:lnTo>
                    <a:pt x="270" y="20"/>
                  </a:lnTo>
                  <a:lnTo>
                    <a:pt x="272" y="19"/>
                  </a:lnTo>
                  <a:lnTo>
                    <a:pt x="273" y="18"/>
                  </a:lnTo>
                  <a:lnTo>
                    <a:pt x="274" y="17"/>
                  </a:lnTo>
                  <a:lnTo>
                    <a:pt x="277" y="15"/>
                  </a:lnTo>
                  <a:lnTo>
                    <a:pt x="279" y="14"/>
                  </a:lnTo>
                  <a:lnTo>
                    <a:pt x="282" y="13"/>
                  </a:lnTo>
                  <a:lnTo>
                    <a:pt x="285" y="12"/>
                  </a:lnTo>
                  <a:lnTo>
                    <a:pt x="288" y="11"/>
                  </a:lnTo>
                  <a:lnTo>
                    <a:pt x="289" y="10"/>
                  </a:lnTo>
                  <a:lnTo>
                    <a:pt x="291" y="10"/>
                  </a:lnTo>
                  <a:lnTo>
                    <a:pt x="292" y="10"/>
                  </a:lnTo>
                  <a:lnTo>
                    <a:pt x="293" y="10"/>
                  </a:lnTo>
                  <a:lnTo>
                    <a:pt x="294" y="10"/>
                  </a:lnTo>
                  <a:lnTo>
                    <a:pt x="294" y="10"/>
                  </a:lnTo>
                  <a:lnTo>
                    <a:pt x="295" y="11"/>
                  </a:lnTo>
                  <a:lnTo>
                    <a:pt x="298" y="12"/>
                  </a:lnTo>
                  <a:lnTo>
                    <a:pt x="299" y="12"/>
                  </a:lnTo>
                  <a:lnTo>
                    <a:pt x="300" y="12"/>
                  </a:lnTo>
                  <a:lnTo>
                    <a:pt x="300" y="12"/>
                  </a:lnTo>
                  <a:lnTo>
                    <a:pt x="301" y="12"/>
                  </a:lnTo>
                  <a:lnTo>
                    <a:pt x="301" y="12"/>
                  </a:lnTo>
                  <a:lnTo>
                    <a:pt x="301" y="12"/>
                  </a:lnTo>
                  <a:lnTo>
                    <a:pt x="302" y="11"/>
                  </a:lnTo>
                  <a:lnTo>
                    <a:pt x="302" y="10"/>
                  </a:lnTo>
                  <a:lnTo>
                    <a:pt x="303" y="10"/>
                  </a:lnTo>
                  <a:lnTo>
                    <a:pt x="305" y="4"/>
                  </a:lnTo>
                  <a:lnTo>
                    <a:pt x="307" y="1"/>
                  </a:lnTo>
                  <a:lnTo>
                    <a:pt x="307" y="0"/>
                  </a:lnTo>
                  <a:lnTo>
                    <a:pt x="308" y="1"/>
                  </a:lnTo>
                  <a:close/>
                </a:path>
              </a:pathLst>
            </a:custGeom>
            <a:solidFill>
              <a:srgbClr val="3D67BC"/>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cs-CZ" dirty="0"/>
            </a:p>
          </p:txBody>
        </p:sp>
        <p:sp>
          <p:nvSpPr>
            <p:cNvPr id="159" name="Freeform 271">
              <a:extLst>
                <a:ext uri="{FF2B5EF4-FFF2-40B4-BE49-F238E27FC236}">
                  <a16:creationId xmlns:a16="http://schemas.microsoft.com/office/drawing/2014/main" id="{CBFC400F-9048-48FC-8B81-22A032400B75}"/>
                </a:ext>
              </a:extLst>
            </p:cNvPr>
            <p:cNvSpPr>
              <a:spLocks/>
            </p:cNvSpPr>
            <p:nvPr/>
          </p:nvSpPr>
          <p:spPr bwMode="auto">
            <a:xfrm>
              <a:off x="6228430" y="4294600"/>
              <a:ext cx="857389" cy="833001"/>
            </a:xfrm>
            <a:custGeom>
              <a:avLst/>
              <a:gdLst>
                <a:gd name="T0" fmla="*/ 616 w 715"/>
                <a:gd name="T1" fmla="*/ 21 h 633"/>
                <a:gd name="T2" fmla="*/ 651 w 715"/>
                <a:gd name="T3" fmla="*/ 12 h 633"/>
                <a:gd name="T4" fmla="*/ 670 w 715"/>
                <a:gd name="T5" fmla="*/ 31 h 633"/>
                <a:gd name="T6" fmla="*/ 689 w 715"/>
                <a:gd name="T7" fmla="*/ 67 h 633"/>
                <a:gd name="T8" fmla="*/ 693 w 715"/>
                <a:gd name="T9" fmla="*/ 90 h 633"/>
                <a:gd name="T10" fmla="*/ 706 w 715"/>
                <a:gd name="T11" fmla="*/ 120 h 633"/>
                <a:gd name="T12" fmla="*/ 680 w 715"/>
                <a:gd name="T13" fmla="*/ 154 h 633"/>
                <a:gd name="T14" fmla="*/ 650 w 715"/>
                <a:gd name="T15" fmla="*/ 162 h 633"/>
                <a:gd name="T16" fmla="*/ 632 w 715"/>
                <a:gd name="T17" fmla="*/ 180 h 633"/>
                <a:gd name="T18" fmla="*/ 618 w 715"/>
                <a:gd name="T19" fmla="*/ 210 h 633"/>
                <a:gd name="T20" fmla="*/ 591 w 715"/>
                <a:gd name="T21" fmla="*/ 249 h 633"/>
                <a:gd name="T22" fmla="*/ 603 w 715"/>
                <a:gd name="T23" fmla="*/ 296 h 633"/>
                <a:gd name="T24" fmla="*/ 638 w 715"/>
                <a:gd name="T25" fmla="*/ 350 h 633"/>
                <a:gd name="T26" fmla="*/ 637 w 715"/>
                <a:gd name="T27" fmla="*/ 367 h 633"/>
                <a:gd name="T28" fmla="*/ 631 w 715"/>
                <a:gd name="T29" fmla="*/ 397 h 633"/>
                <a:gd name="T30" fmla="*/ 601 w 715"/>
                <a:gd name="T31" fmla="*/ 410 h 633"/>
                <a:gd name="T32" fmla="*/ 598 w 715"/>
                <a:gd name="T33" fmla="*/ 437 h 633"/>
                <a:gd name="T34" fmla="*/ 578 w 715"/>
                <a:gd name="T35" fmla="*/ 459 h 633"/>
                <a:gd name="T36" fmla="*/ 526 w 715"/>
                <a:gd name="T37" fmla="*/ 469 h 633"/>
                <a:gd name="T38" fmla="*/ 457 w 715"/>
                <a:gd name="T39" fmla="*/ 465 h 633"/>
                <a:gd name="T40" fmla="*/ 435 w 715"/>
                <a:gd name="T41" fmla="*/ 486 h 633"/>
                <a:gd name="T42" fmla="*/ 415 w 715"/>
                <a:gd name="T43" fmla="*/ 503 h 633"/>
                <a:gd name="T44" fmla="*/ 379 w 715"/>
                <a:gd name="T45" fmla="*/ 527 h 633"/>
                <a:gd name="T46" fmla="*/ 353 w 715"/>
                <a:gd name="T47" fmla="*/ 524 h 633"/>
                <a:gd name="T48" fmla="*/ 310 w 715"/>
                <a:gd name="T49" fmla="*/ 541 h 633"/>
                <a:gd name="T50" fmla="*/ 276 w 715"/>
                <a:gd name="T51" fmla="*/ 557 h 633"/>
                <a:gd name="T52" fmla="*/ 233 w 715"/>
                <a:gd name="T53" fmla="*/ 574 h 633"/>
                <a:gd name="T54" fmla="*/ 220 w 715"/>
                <a:gd name="T55" fmla="*/ 602 h 633"/>
                <a:gd name="T56" fmla="*/ 195 w 715"/>
                <a:gd name="T57" fmla="*/ 619 h 633"/>
                <a:gd name="T58" fmla="*/ 174 w 715"/>
                <a:gd name="T59" fmla="*/ 632 h 633"/>
                <a:gd name="T60" fmla="*/ 155 w 715"/>
                <a:gd name="T61" fmla="*/ 624 h 633"/>
                <a:gd name="T62" fmla="*/ 144 w 715"/>
                <a:gd name="T63" fmla="*/ 619 h 633"/>
                <a:gd name="T64" fmla="*/ 118 w 715"/>
                <a:gd name="T65" fmla="*/ 597 h 633"/>
                <a:gd name="T66" fmla="*/ 135 w 715"/>
                <a:gd name="T67" fmla="*/ 590 h 633"/>
                <a:gd name="T68" fmla="*/ 127 w 715"/>
                <a:gd name="T69" fmla="*/ 551 h 633"/>
                <a:gd name="T70" fmla="*/ 117 w 715"/>
                <a:gd name="T71" fmla="*/ 519 h 633"/>
                <a:gd name="T72" fmla="*/ 118 w 715"/>
                <a:gd name="T73" fmla="*/ 471 h 633"/>
                <a:gd name="T74" fmla="*/ 98 w 715"/>
                <a:gd name="T75" fmla="*/ 451 h 633"/>
                <a:gd name="T76" fmla="*/ 64 w 715"/>
                <a:gd name="T77" fmla="*/ 448 h 633"/>
                <a:gd name="T78" fmla="*/ 39 w 715"/>
                <a:gd name="T79" fmla="*/ 427 h 633"/>
                <a:gd name="T80" fmla="*/ 9 w 715"/>
                <a:gd name="T81" fmla="*/ 409 h 633"/>
                <a:gd name="T82" fmla="*/ 37 w 715"/>
                <a:gd name="T83" fmla="*/ 354 h 633"/>
                <a:gd name="T84" fmla="*/ 77 w 715"/>
                <a:gd name="T85" fmla="*/ 348 h 633"/>
                <a:gd name="T86" fmla="*/ 111 w 715"/>
                <a:gd name="T87" fmla="*/ 341 h 633"/>
                <a:gd name="T88" fmla="*/ 133 w 715"/>
                <a:gd name="T89" fmla="*/ 297 h 633"/>
                <a:gd name="T90" fmla="*/ 158 w 715"/>
                <a:gd name="T91" fmla="*/ 301 h 633"/>
                <a:gd name="T92" fmla="*/ 184 w 715"/>
                <a:gd name="T93" fmla="*/ 264 h 633"/>
                <a:gd name="T94" fmla="*/ 212 w 715"/>
                <a:gd name="T95" fmla="*/ 287 h 633"/>
                <a:gd name="T96" fmla="*/ 244 w 715"/>
                <a:gd name="T97" fmla="*/ 260 h 633"/>
                <a:gd name="T98" fmla="*/ 252 w 715"/>
                <a:gd name="T99" fmla="*/ 225 h 633"/>
                <a:gd name="T100" fmla="*/ 295 w 715"/>
                <a:gd name="T101" fmla="*/ 212 h 633"/>
                <a:gd name="T102" fmla="*/ 328 w 715"/>
                <a:gd name="T103" fmla="*/ 212 h 633"/>
                <a:gd name="T104" fmla="*/ 383 w 715"/>
                <a:gd name="T105" fmla="*/ 211 h 633"/>
                <a:gd name="T106" fmla="*/ 401 w 715"/>
                <a:gd name="T107" fmla="*/ 180 h 633"/>
                <a:gd name="T108" fmla="*/ 435 w 715"/>
                <a:gd name="T109" fmla="*/ 158 h 633"/>
                <a:gd name="T110" fmla="*/ 485 w 715"/>
                <a:gd name="T111" fmla="*/ 150 h 633"/>
                <a:gd name="T112" fmla="*/ 549 w 715"/>
                <a:gd name="T113" fmla="*/ 110 h 633"/>
                <a:gd name="T114" fmla="*/ 599 w 715"/>
                <a:gd name="T115" fmla="*/ 103 h 633"/>
                <a:gd name="T116" fmla="*/ 606 w 715"/>
                <a:gd name="T117" fmla="*/ 78 h 633"/>
                <a:gd name="T118" fmla="*/ 577 w 715"/>
                <a:gd name="T119" fmla="*/ 56 h 633"/>
                <a:gd name="T120" fmla="*/ 557 w 715"/>
                <a:gd name="T121" fmla="*/ 43 h 633"/>
                <a:gd name="T122" fmla="*/ 566 w 715"/>
                <a:gd name="T123" fmla="*/ 8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5" h="633">
                  <a:moveTo>
                    <a:pt x="573" y="0"/>
                  </a:moveTo>
                  <a:lnTo>
                    <a:pt x="574" y="0"/>
                  </a:lnTo>
                  <a:lnTo>
                    <a:pt x="575" y="1"/>
                  </a:lnTo>
                  <a:lnTo>
                    <a:pt x="577" y="2"/>
                  </a:lnTo>
                  <a:lnTo>
                    <a:pt x="582" y="5"/>
                  </a:lnTo>
                  <a:lnTo>
                    <a:pt x="584" y="6"/>
                  </a:lnTo>
                  <a:lnTo>
                    <a:pt x="586" y="7"/>
                  </a:lnTo>
                  <a:lnTo>
                    <a:pt x="587" y="7"/>
                  </a:lnTo>
                  <a:lnTo>
                    <a:pt x="589" y="8"/>
                  </a:lnTo>
                  <a:lnTo>
                    <a:pt x="594" y="9"/>
                  </a:lnTo>
                  <a:lnTo>
                    <a:pt x="596" y="10"/>
                  </a:lnTo>
                  <a:lnTo>
                    <a:pt x="597" y="10"/>
                  </a:lnTo>
                  <a:lnTo>
                    <a:pt x="599" y="11"/>
                  </a:lnTo>
                  <a:lnTo>
                    <a:pt x="601" y="12"/>
                  </a:lnTo>
                  <a:lnTo>
                    <a:pt x="603" y="13"/>
                  </a:lnTo>
                  <a:lnTo>
                    <a:pt x="604" y="14"/>
                  </a:lnTo>
                  <a:lnTo>
                    <a:pt x="607" y="17"/>
                  </a:lnTo>
                  <a:lnTo>
                    <a:pt x="608" y="18"/>
                  </a:lnTo>
                  <a:lnTo>
                    <a:pt x="610" y="19"/>
                  </a:lnTo>
                  <a:lnTo>
                    <a:pt x="611" y="20"/>
                  </a:lnTo>
                  <a:lnTo>
                    <a:pt x="613" y="20"/>
                  </a:lnTo>
                  <a:lnTo>
                    <a:pt x="615" y="21"/>
                  </a:lnTo>
                  <a:lnTo>
                    <a:pt x="616" y="21"/>
                  </a:lnTo>
                  <a:lnTo>
                    <a:pt x="618" y="21"/>
                  </a:lnTo>
                  <a:lnTo>
                    <a:pt x="619" y="21"/>
                  </a:lnTo>
                  <a:lnTo>
                    <a:pt x="620" y="21"/>
                  </a:lnTo>
                  <a:lnTo>
                    <a:pt x="622" y="21"/>
                  </a:lnTo>
                  <a:lnTo>
                    <a:pt x="623" y="20"/>
                  </a:lnTo>
                  <a:lnTo>
                    <a:pt x="625" y="20"/>
                  </a:lnTo>
                  <a:lnTo>
                    <a:pt x="630" y="18"/>
                  </a:lnTo>
                  <a:lnTo>
                    <a:pt x="631" y="17"/>
                  </a:lnTo>
                  <a:lnTo>
                    <a:pt x="633" y="17"/>
                  </a:lnTo>
                  <a:lnTo>
                    <a:pt x="635" y="16"/>
                  </a:lnTo>
                  <a:lnTo>
                    <a:pt x="637" y="16"/>
                  </a:lnTo>
                  <a:lnTo>
                    <a:pt x="639" y="16"/>
                  </a:lnTo>
                  <a:lnTo>
                    <a:pt x="640" y="17"/>
                  </a:lnTo>
                  <a:lnTo>
                    <a:pt x="643" y="17"/>
                  </a:lnTo>
                  <a:lnTo>
                    <a:pt x="644" y="17"/>
                  </a:lnTo>
                  <a:lnTo>
                    <a:pt x="646" y="17"/>
                  </a:lnTo>
                  <a:lnTo>
                    <a:pt x="647" y="17"/>
                  </a:lnTo>
                  <a:lnTo>
                    <a:pt x="647" y="17"/>
                  </a:lnTo>
                  <a:lnTo>
                    <a:pt x="648" y="17"/>
                  </a:lnTo>
                  <a:lnTo>
                    <a:pt x="649" y="16"/>
                  </a:lnTo>
                  <a:lnTo>
                    <a:pt x="649" y="16"/>
                  </a:lnTo>
                  <a:lnTo>
                    <a:pt x="650" y="15"/>
                  </a:lnTo>
                  <a:lnTo>
                    <a:pt x="651" y="12"/>
                  </a:lnTo>
                  <a:lnTo>
                    <a:pt x="652" y="12"/>
                  </a:lnTo>
                  <a:lnTo>
                    <a:pt x="652" y="11"/>
                  </a:lnTo>
                  <a:lnTo>
                    <a:pt x="653" y="11"/>
                  </a:lnTo>
                  <a:lnTo>
                    <a:pt x="653" y="11"/>
                  </a:lnTo>
                  <a:lnTo>
                    <a:pt x="653" y="11"/>
                  </a:lnTo>
                  <a:lnTo>
                    <a:pt x="654" y="11"/>
                  </a:lnTo>
                  <a:lnTo>
                    <a:pt x="654" y="12"/>
                  </a:lnTo>
                  <a:lnTo>
                    <a:pt x="654" y="12"/>
                  </a:lnTo>
                  <a:lnTo>
                    <a:pt x="655" y="12"/>
                  </a:lnTo>
                  <a:lnTo>
                    <a:pt x="655" y="13"/>
                  </a:lnTo>
                  <a:lnTo>
                    <a:pt x="655" y="16"/>
                  </a:lnTo>
                  <a:lnTo>
                    <a:pt x="656" y="17"/>
                  </a:lnTo>
                  <a:lnTo>
                    <a:pt x="656" y="18"/>
                  </a:lnTo>
                  <a:lnTo>
                    <a:pt x="656" y="19"/>
                  </a:lnTo>
                  <a:lnTo>
                    <a:pt x="657" y="20"/>
                  </a:lnTo>
                  <a:lnTo>
                    <a:pt x="658" y="21"/>
                  </a:lnTo>
                  <a:lnTo>
                    <a:pt x="658" y="21"/>
                  </a:lnTo>
                  <a:lnTo>
                    <a:pt x="659" y="22"/>
                  </a:lnTo>
                  <a:lnTo>
                    <a:pt x="661" y="23"/>
                  </a:lnTo>
                  <a:lnTo>
                    <a:pt x="665" y="26"/>
                  </a:lnTo>
                  <a:lnTo>
                    <a:pt x="666" y="28"/>
                  </a:lnTo>
                  <a:lnTo>
                    <a:pt x="669" y="30"/>
                  </a:lnTo>
                  <a:lnTo>
                    <a:pt x="670" y="31"/>
                  </a:lnTo>
                  <a:lnTo>
                    <a:pt x="671" y="31"/>
                  </a:lnTo>
                  <a:lnTo>
                    <a:pt x="672" y="32"/>
                  </a:lnTo>
                  <a:lnTo>
                    <a:pt x="674" y="32"/>
                  </a:lnTo>
                  <a:lnTo>
                    <a:pt x="678" y="33"/>
                  </a:lnTo>
                  <a:lnTo>
                    <a:pt x="679" y="33"/>
                  </a:lnTo>
                  <a:lnTo>
                    <a:pt x="680" y="34"/>
                  </a:lnTo>
                  <a:lnTo>
                    <a:pt x="681" y="34"/>
                  </a:lnTo>
                  <a:lnTo>
                    <a:pt x="682" y="35"/>
                  </a:lnTo>
                  <a:lnTo>
                    <a:pt x="684" y="36"/>
                  </a:lnTo>
                  <a:lnTo>
                    <a:pt x="685" y="38"/>
                  </a:lnTo>
                  <a:lnTo>
                    <a:pt x="687" y="40"/>
                  </a:lnTo>
                  <a:lnTo>
                    <a:pt x="689" y="42"/>
                  </a:lnTo>
                  <a:lnTo>
                    <a:pt x="690" y="45"/>
                  </a:lnTo>
                  <a:lnTo>
                    <a:pt x="691" y="46"/>
                  </a:lnTo>
                  <a:lnTo>
                    <a:pt x="692" y="48"/>
                  </a:lnTo>
                  <a:lnTo>
                    <a:pt x="692" y="50"/>
                  </a:lnTo>
                  <a:lnTo>
                    <a:pt x="693" y="52"/>
                  </a:lnTo>
                  <a:lnTo>
                    <a:pt x="693" y="54"/>
                  </a:lnTo>
                  <a:lnTo>
                    <a:pt x="692" y="56"/>
                  </a:lnTo>
                  <a:lnTo>
                    <a:pt x="692" y="58"/>
                  </a:lnTo>
                  <a:lnTo>
                    <a:pt x="691" y="61"/>
                  </a:lnTo>
                  <a:lnTo>
                    <a:pt x="691" y="64"/>
                  </a:lnTo>
                  <a:lnTo>
                    <a:pt x="689" y="67"/>
                  </a:lnTo>
                  <a:lnTo>
                    <a:pt x="688" y="71"/>
                  </a:lnTo>
                  <a:lnTo>
                    <a:pt x="686" y="74"/>
                  </a:lnTo>
                  <a:lnTo>
                    <a:pt x="684" y="78"/>
                  </a:lnTo>
                  <a:lnTo>
                    <a:pt x="684" y="79"/>
                  </a:lnTo>
                  <a:lnTo>
                    <a:pt x="683" y="81"/>
                  </a:lnTo>
                  <a:lnTo>
                    <a:pt x="683" y="82"/>
                  </a:lnTo>
                  <a:lnTo>
                    <a:pt x="682" y="83"/>
                  </a:lnTo>
                  <a:lnTo>
                    <a:pt x="682" y="84"/>
                  </a:lnTo>
                  <a:lnTo>
                    <a:pt x="682" y="85"/>
                  </a:lnTo>
                  <a:lnTo>
                    <a:pt x="682" y="86"/>
                  </a:lnTo>
                  <a:lnTo>
                    <a:pt x="682" y="86"/>
                  </a:lnTo>
                  <a:lnTo>
                    <a:pt x="683" y="87"/>
                  </a:lnTo>
                  <a:lnTo>
                    <a:pt x="683" y="87"/>
                  </a:lnTo>
                  <a:lnTo>
                    <a:pt x="683" y="88"/>
                  </a:lnTo>
                  <a:lnTo>
                    <a:pt x="684" y="89"/>
                  </a:lnTo>
                  <a:lnTo>
                    <a:pt x="685" y="89"/>
                  </a:lnTo>
                  <a:lnTo>
                    <a:pt x="686" y="90"/>
                  </a:lnTo>
                  <a:lnTo>
                    <a:pt x="686" y="90"/>
                  </a:lnTo>
                  <a:lnTo>
                    <a:pt x="687" y="90"/>
                  </a:lnTo>
                  <a:lnTo>
                    <a:pt x="688" y="90"/>
                  </a:lnTo>
                  <a:lnTo>
                    <a:pt x="689" y="90"/>
                  </a:lnTo>
                  <a:lnTo>
                    <a:pt x="691" y="90"/>
                  </a:lnTo>
                  <a:lnTo>
                    <a:pt x="693" y="90"/>
                  </a:lnTo>
                  <a:lnTo>
                    <a:pt x="696" y="89"/>
                  </a:lnTo>
                  <a:lnTo>
                    <a:pt x="702" y="87"/>
                  </a:lnTo>
                  <a:lnTo>
                    <a:pt x="705" y="86"/>
                  </a:lnTo>
                  <a:lnTo>
                    <a:pt x="707" y="86"/>
                  </a:lnTo>
                  <a:lnTo>
                    <a:pt x="708" y="86"/>
                  </a:lnTo>
                  <a:lnTo>
                    <a:pt x="709" y="86"/>
                  </a:lnTo>
                  <a:lnTo>
                    <a:pt x="710" y="86"/>
                  </a:lnTo>
                  <a:lnTo>
                    <a:pt x="711" y="86"/>
                  </a:lnTo>
                  <a:lnTo>
                    <a:pt x="712" y="86"/>
                  </a:lnTo>
                  <a:lnTo>
                    <a:pt x="713" y="86"/>
                  </a:lnTo>
                  <a:lnTo>
                    <a:pt x="713" y="87"/>
                  </a:lnTo>
                  <a:lnTo>
                    <a:pt x="714" y="88"/>
                  </a:lnTo>
                  <a:lnTo>
                    <a:pt x="714" y="88"/>
                  </a:lnTo>
                  <a:lnTo>
                    <a:pt x="715" y="89"/>
                  </a:lnTo>
                  <a:lnTo>
                    <a:pt x="715" y="90"/>
                  </a:lnTo>
                  <a:lnTo>
                    <a:pt x="715" y="92"/>
                  </a:lnTo>
                  <a:lnTo>
                    <a:pt x="715" y="94"/>
                  </a:lnTo>
                  <a:lnTo>
                    <a:pt x="715" y="96"/>
                  </a:lnTo>
                  <a:lnTo>
                    <a:pt x="714" y="98"/>
                  </a:lnTo>
                  <a:lnTo>
                    <a:pt x="714" y="100"/>
                  </a:lnTo>
                  <a:lnTo>
                    <a:pt x="712" y="104"/>
                  </a:lnTo>
                  <a:lnTo>
                    <a:pt x="711" y="107"/>
                  </a:lnTo>
                  <a:lnTo>
                    <a:pt x="706" y="120"/>
                  </a:lnTo>
                  <a:lnTo>
                    <a:pt x="703" y="128"/>
                  </a:lnTo>
                  <a:lnTo>
                    <a:pt x="702" y="130"/>
                  </a:lnTo>
                  <a:lnTo>
                    <a:pt x="702" y="130"/>
                  </a:lnTo>
                  <a:lnTo>
                    <a:pt x="702" y="130"/>
                  </a:lnTo>
                  <a:lnTo>
                    <a:pt x="702" y="131"/>
                  </a:lnTo>
                  <a:lnTo>
                    <a:pt x="702" y="131"/>
                  </a:lnTo>
                  <a:lnTo>
                    <a:pt x="701" y="132"/>
                  </a:lnTo>
                  <a:lnTo>
                    <a:pt x="701" y="133"/>
                  </a:lnTo>
                  <a:lnTo>
                    <a:pt x="699" y="134"/>
                  </a:lnTo>
                  <a:lnTo>
                    <a:pt x="697" y="136"/>
                  </a:lnTo>
                  <a:lnTo>
                    <a:pt x="696" y="137"/>
                  </a:lnTo>
                  <a:lnTo>
                    <a:pt x="693" y="139"/>
                  </a:lnTo>
                  <a:lnTo>
                    <a:pt x="692" y="140"/>
                  </a:lnTo>
                  <a:lnTo>
                    <a:pt x="688" y="143"/>
                  </a:lnTo>
                  <a:lnTo>
                    <a:pt x="686" y="144"/>
                  </a:lnTo>
                  <a:lnTo>
                    <a:pt x="685" y="145"/>
                  </a:lnTo>
                  <a:lnTo>
                    <a:pt x="684" y="145"/>
                  </a:lnTo>
                  <a:lnTo>
                    <a:pt x="683" y="146"/>
                  </a:lnTo>
                  <a:lnTo>
                    <a:pt x="683" y="147"/>
                  </a:lnTo>
                  <a:lnTo>
                    <a:pt x="682" y="148"/>
                  </a:lnTo>
                  <a:lnTo>
                    <a:pt x="682" y="149"/>
                  </a:lnTo>
                  <a:lnTo>
                    <a:pt x="681" y="152"/>
                  </a:lnTo>
                  <a:lnTo>
                    <a:pt x="680" y="154"/>
                  </a:lnTo>
                  <a:lnTo>
                    <a:pt x="678" y="161"/>
                  </a:lnTo>
                  <a:lnTo>
                    <a:pt x="677" y="163"/>
                  </a:lnTo>
                  <a:lnTo>
                    <a:pt x="677" y="164"/>
                  </a:lnTo>
                  <a:lnTo>
                    <a:pt x="676" y="165"/>
                  </a:lnTo>
                  <a:lnTo>
                    <a:pt x="676" y="166"/>
                  </a:lnTo>
                  <a:lnTo>
                    <a:pt x="675" y="167"/>
                  </a:lnTo>
                  <a:lnTo>
                    <a:pt x="674" y="167"/>
                  </a:lnTo>
                  <a:lnTo>
                    <a:pt x="673" y="168"/>
                  </a:lnTo>
                  <a:lnTo>
                    <a:pt x="673" y="168"/>
                  </a:lnTo>
                  <a:lnTo>
                    <a:pt x="672" y="169"/>
                  </a:lnTo>
                  <a:lnTo>
                    <a:pt x="671" y="169"/>
                  </a:lnTo>
                  <a:lnTo>
                    <a:pt x="670" y="169"/>
                  </a:lnTo>
                  <a:lnTo>
                    <a:pt x="669" y="169"/>
                  </a:lnTo>
                  <a:lnTo>
                    <a:pt x="668" y="170"/>
                  </a:lnTo>
                  <a:lnTo>
                    <a:pt x="667" y="169"/>
                  </a:lnTo>
                  <a:lnTo>
                    <a:pt x="665" y="169"/>
                  </a:lnTo>
                  <a:lnTo>
                    <a:pt x="664" y="169"/>
                  </a:lnTo>
                  <a:lnTo>
                    <a:pt x="662" y="169"/>
                  </a:lnTo>
                  <a:lnTo>
                    <a:pt x="660" y="168"/>
                  </a:lnTo>
                  <a:lnTo>
                    <a:pt x="658" y="167"/>
                  </a:lnTo>
                  <a:lnTo>
                    <a:pt x="657" y="166"/>
                  </a:lnTo>
                  <a:lnTo>
                    <a:pt x="653" y="164"/>
                  </a:lnTo>
                  <a:lnTo>
                    <a:pt x="650" y="162"/>
                  </a:lnTo>
                  <a:lnTo>
                    <a:pt x="649" y="162"/>
                  </a:lnTo>
                  <a:lnTo>
                    <a:pt x="646" y="161"/>
                  </a:lnTo>
                  <a:lnTo>
                    <a:pt x="643" y="160"/>
                  </a:lnTo>
                  <a:lnTo>
                    <a:pt x="642" y="159"/>
                  </a:lnTo>
                  <a:lnTo>
                    <a:pt x="641" y="159"/>
                  </a:lnTo>
                  <a:lnTo>
                    <a:pt x="640" y="159"/>
                  </a:lnTo>
                  <a:lnTo>
                    <a:pt x="639" y="159"/>
                  </a:lnTo>
                  <a:lnTo>
                    <a:pt x="638" y="159"/>
                  </a:lnTo>
                  <a:lnTo>
                    <a:pt x="635" y="160"/>
                  </a:lnTo>
                  <a:lnTo>
                    <a:pt x="634" y="160"/>
                  </a:lnTo>
                  <a:lnTo>
                    <a:pt x="633" y="161"/>
                  </a:lnTo>
                  <a:lnTo>
                    <a:pt x="633" y="161"/>
                  </a:lnTo>
                  <a:lnTo>
                    <a:pt x="632" y="161"/>
                  </a:lnTo>
                  <a:lnTo>
                    <a:pt x="632" y="162"/>
                  </a:lnTo>
                  <a:lnTo>
                    <a:pt x="632" y="163"/>
                  </a:lnTo>
                  <a:lnTo>
                    <a:pt x="632" y="163"/>
                  </a:lnTo>
                  <a:lnTo>
                    <a:pt x="632" y="165"/>
                  </a:lnTo>
                  <a:lnTo>
                    <a:pt x="632" y="170"/>
                  </a:lnTo>
                  <a:lnTo>
                    <a:pt x="633" y="172"/>
                  </a:lnTo>
                  <a:lnTo>
                    <a:pt x="633" y="174"/>
                  </a:lnTo>
                  <a:lnTo>
                    <a:pt x="633" y="175"/>
                  </a:lnTo>
                  <a:lnTo>
                    <a:pt x="632" y="179"/>
                  </a:lnTo>
                  <a:lnTo>
                    <a:pt x="632" y="180"/>
                  </a:lnTo>
                  <a:lnTo>
                    <a:pt x="631" y="181"/>
                  </a:lnTo>
                  <a:lnTo>
                    <a:pt x="631" y="182"/>
                  </a:lnTo>
                  <a:lnTo>
                    <a:pt x="630" y="183"/>
                  </a:lnTo>
                  <a:lnTo>
                    <a:pt x="629" y="184"/>
                  </a:lnTo>
                  <a:lnTo>
                    <a:pt x="627" y="187"/>
                  </a:lnTo>
                  <a:lnTo>
                    <a:pt x="626" y="188"/>
                  </a:lnTo>
                  <a:lnTo>
                    <a:pt x="625" y="189"/>
                  </a:lnTo>
                  <a:lnTo>
                    <a:pt x="624" y="190"/>
                  </a:lnTo>
                  <a:lnTo>
                    <a:pt x="624" y="191"/>
                  </a:lnTo>
                  <a:lnTo>
                    <a:pt x="623" y="193"/>
                  </a:lnTo>
                  <a:lnTo>
                    <a:pt x="622" y="194"/>
                  </a:lnTo>
                  <a:lnTo>
                    <a:pt x="622" y="196"/>
                  </a:lnTo>
                  <a:lnTo>
                    <a:pt x="621" y="198"/>
                  </a:lnTo>
                  <a:lnTo>
                    <a:pt x="620" y="200"/>
                  </a:lnTo>
                  <a:lnTo>
                    <a:pt x="620" y="202"/>
                  </a:lnTo>
                  <a:lnTo>
                    <a:pt x="620" y="203"/>
                  </a:lnTo>
                  <a:lnTo>
                    <a:pt x="620" y="204"/>
                  </a:lnTo>
                  <a:lnTo>
                    <a:pt x="620" y="207"/>
                  </a:lnTo>
                  <a:lnTo>
                    <a:pt x="620" y="208"/>
                  </a:lnTo>
                  <a:lnTo>
                    <a:pt x="619" y="208"/>
                  </a:lnTo>
                  <a:lnTo>
                    <a:pt x="619" y="209"/>
                  </a:lnTo>
                  <a:lnTo>
                    <a:pt x="618" y="209"/>
                  </a:lnTo>
                  <a:lnTo>
                    <a:pt x="618" y="210"/>
                  </a:lnTo>
                  <a:lnTo>
                    <a:pt x="618" y="210"/>
                  </a:lnTo>
                  <a:lnTo>
                    <a:pt x="616" y="211"/>
                  </a:lnTo>
                  <a:lnTo>
                    <a:pt x="615" y="211"/>
                  </a:lnTo>
                  <a:lnTo>
                    <a:pt x="614" y="212"/>
                  </a:lnTo>
                  <a:lnTo>
                    <a:pt x="611" y="215"/>
                  </a:lnTo>
                  <a:lnTo>
                    <a:pt x="606" y="219"/>
                  </a:lnTo>
                  <a:lnTo>
                    <a:pt x="605" y="220"/>
                  </a:lnTo>
                  <a:lnTo>
                    <a:pt x="604" y="221"/>
                  </a:lnTo>
                  <a:lnTo>
                    <a:pt x="603" y="222"/>
                  </a:lnTo>
                  <a:lnTo>
                    <a:pt x="602" y="223"/>
                  </a:lnTo>
                  <a:lnTo>
                    <a:pt x="601" y="224"/>
                  </a:lnTo>
                  <a:lnTo>
                    <a:pt x="601" y="225"/>
                  </a:lnTo>
                  <a:lnTo>
                    <a:pt x="600" y="227"/>
                  </a:lnTo>
                  <a:lnTo>
                    <a:pt x="599" y="229"/>
                  </a:lnTo>
                  <a:lnTo>
                    <a:pt x="599" y="231"/>
                  </a:lnTo>
                  <a:lnTo>
                    <a:pt x="598" y="232"/>
                  </a:lnTo>
                  <a:lnTo>
                    <a:pt x="598" y="237"/>
                  </a:lnTo>
                  <a:lnTo>
                    <a:pt x="597" y="238"/>
                  </a:lnTo>
                  <a:lnTo>
                    <a:pt x="597" y="239"/>
                  </a:lnTo>
                  <a:lnTo>
                    <a:pt x="597" y="241"/>
                  </a:lnTo>
                  <a:lnTo>
                    <a:pt x="596" y="242"/>
                  </a:lnTo>
                  <a:lnTo>
                    <a:pt x="592" y="247"/>
                  </a:lnTo>
                  <a:lnTo>
                    <a:pt x="591" y="249"/>
                  </a:lnTo>
                  <a:lnTo>
                    <a:pt x="591" y="250"/>
                  </a:lnTo>
                  <a:lnTo>
                    <a:pt x="590" y="251"/>
                  </a:lnTo>
                  <a:lnTo>
                    <a:pt x="590" y="252"/>
                  </a:lnTo>
                  <a:lnTo>
                    <a:pt x="590" y="253"/>
                  </a:lnTo>
                  <a:lnTo>
                    <a:pt x="589" y="255"/>
                  </a:lnTo>
                  <a:lnTo>
                    <a:pt x="589" y="256"/>
                  </a:lnTo>
                  <a:lnTo>
                    <a:pt x="589" y="257"/>
                  </a:lnTo>
                  <a:lnTo>
                    <a:pt x="589" y="258"/>
                  </a:lnTo>
                  <a:lnTo>
                    <a:pt x="590" y="259"/>
                  </a:lnTo>
                  <a:lnTo>
                    <a:pt x="590" y="260"/>
                  </a:lnTo>
                  <a:lnTo>
                    <a:pt x="591" y="263"/>
                  </a:lnTo>
                  <a:lnTo>
                    <a:pt x="592" y="263"/>
                  </a:lnTo>
                  <a:lnTo>
                    <a:pt x="593" y="265"/>
                  </a:lnTo>
                  <a:lnTo>
                    <a:pt x="594" y="269"/>
                  </a:lnTo>
                  <a:lnTo>
                    <a:pt x="594" y="271"/>
                  </a:lnTo>
                  <a:lnTo>
                    <a:pt x="595" y="273"/>
                  </a:lnTo>
                  <a:lnTo>
                    <a:pt x="595" y="277"/>
                  </a:lnTo>
                  <a:lnTo>
                    <a:pt x="596" y="279"/>
                  </a:lnTo>
                  <a:lnTo>
                    <a:pt x="596" y="280"/>
                  </a:lnTo>
                  <a:lnTo>
                    <a:pt x="597" y="283"/>
                  </a:lnTo>
                  <a:lnTo>
                    <a:pt x="598" y="285"/>
                  </a:lnTo>
                  <a:lnTo>
                    <a:pt x="601" y="290"/>
                  </a:lnTo>
                  <a:lnTo>
                    <a:pt x="603" y="296"/>
                  </a:lnTo>
                  <a:lnTo>
                    <a:pt x="604" y="298"/>
                  </a:lnTo>
                  <a:lnTo>
                    <a:pt x="605" y="300"/>
                  </a:lnTo>
                  <a:lnTo>
                    <a:pt x="607" y="302"/>
                  </a:lnTo>
                  <a:lnTo>
                    <a:pt x="608" y="304"/>
                  </a:lnTo>
                  <a:lnTo>
                    <a:pt x="610" y="306"/>
                  </a:lnTo>
                  <a:lnTo>
                    <a:pt x="610" y="307"/>
                  </a:lnTo>
                  <a:lnTo>
                    <a:pt x="612" y="310"/>
                  </a:lnTo>
                  <a:lnTo>
                    <a:pt x="613" y="313"/>
                  </a:lnTo>
                  <a:lnTo>
                    <a:pt x="614" y="315"/>
                  </a:lnTo>
                  <a:lnTo>
                    <a:pt x="615" y="317"/>
                  </a:lnTo>
                  <a:lnTo>
                    <a:pt x="618" y="325"/>
                  </a:lnTo>
                  <a:lnTo>
                    <a:pt x="619" y="327"/>
                  </a:lnTo>
                  <a:lnTo>
                    <a:pt x="619" y="328"/>
                  </a:lnTo>
                  <a:lnTo>
                    <a:pt x="623" y="335"/>
                  </a:lnTo>
                  <a:lnTo>
                    <a:pt x="626" y="340"/>
                  </a:lnTo>
                  <a:lnTo>
                    <a:pt x="627" y="341"/>
                  </a:lnTo>
                  <a:lnTo>
                    <a:pt x="627" y="342"/>
                  </a:lnTo>
                  <a:lnTo>
                    <a:pt x="628" y="344"/>
                  </a:lnTo>
                  <a:lnTo>
                    <a:pt x="629" y="344"/>
                  </a:lnTo>
                  <a:lnTo>
                    <a:pt x="631" y="345"/>
                  </a:lnTo>
                  <a:lnTo>
                    <a:pt x="634" y="347"/>
                  </a:lnTo>
                  <a:lnTo>
                    <a:pt x="636" y="348"/>
                  </a:lnTo>
                  <a:lnTo>
                    <a:pt x="638" y="350"/>
                  </a:lnTo>
                  <a:lnTo>
                    <a:pt x="639" y="351"/>
                  </a:lnTo>
                  <a:lnTo>
                    <a:pt x="640" y="352"/>
                  </a:lnTo>
                  <a:lnTo>
                    <a:pt x="641" y="354"/>
                  </a:lnTo>
                  <a:lnTo>
                    <a:pt x="642" y="355"/>
                  </a:lnTo>
                  <a:lnTo>
                    <a:pt x="643" y="356"/>
                  </a:lnTo>
                  <a:lnTo>
                    <a:pt x="644" y="358"/>
                  </a:lnTo>
                  <a:lnTo>
                    <a:pt x="645" y="360"/>
                  </a:lnTo>
                  <a:lnTo>
                    <a:pt x="645" y="360"/>
                  </a:lnTo>
                  <a:lnTo>
                    <a:pt x="645" y="361"/>
                  </a:lnTo>
                  <a:lnTo>
                    <a:pt x="645" y="361"/>
                  </a:lnTo>
                  <a:lnTo>
                    <a:pt x="645" y="361"/>
                  </a:lnTo>
                  <a:lnTo>
                    <a:pt x="645" y="361"/>
                  </a:lnTo>
                  <a:lnTo>
                    <a:pt x="644" y="360"/>
                  </a:lnTo>
                  <a:lnTo>
                    <a:pt x="643" y="361"/>
                  </a:lnTo>
                  <a:lnTo>
                    <a:pt x="643" y="361"/>
                  </a:lnTo>
                  <a:lnTo>
                    <a:pt x="642" y="361"/>
                  </a:lnTo>
                  <a:lnTo>
                    <a:pt x="641" y="362"/>
                  </a:lnTo>
                  <a:lnTo>
                    <a:pt x="641" y="362"/>
                  </a:lnTo>
                  <a:lnTo>
                    <a:pt x="640" y="363"/>
                  </a:lnTo>
                  <a:lnTo>
                    <a:pt x="639" y="364"/>
                  </a:lnTo>
                  <a:lnTo>
                    <a:pt x="638" y="365"/>
                  </a:lnTo>
                  <a:lnTo>
                    <a:pt x="637" y="366"/>
                  </a:lnTo>
                  <a:lnTo>
                    <a:pt x="637" y="367"/>
                  </a:lnTo>
                  <a:lnTo>
                    <a:pt x="637" y="368"/>
                  </a:lnTo>
                  <a:lnTo>
                    <a:pt x="637" y="369"/>
                  </a:lnTo>
                  <a:lnTo>
                    <a:pt x="636" y="370"/>
                  </a:lnTo>
                  <a:lnTo>
                    <a:pt x="636" y="371"/>
                  </a:lnTo>
                  <a:lnTo>
                    <a:pt x="636" y="372"/>
                  </a:lnTo>
                  <a:lnTo>
                    <a:pt x="637" y="374"/>
                  </a:lnTo>
                  <a:lnTo>
                    <a:pt x="638" y="378"/>
                  </a:lnTo>
                  <a:lnTo>
                    <a:pt x="638" y="381"/>
                  </a:lnTo>
                  <a:lnTo>
                    <a:pt x="638" y="383"/>
                  </a:lnTo>
                  <a:lnTo>
                    <a:pt x="639" y="387"/>
                  </a:lnTo>
                  <a:lnTo>
                    <a:pt x="639" y="388"/>
                  </a:lnTo>
                  <a:lnTo>
                    <a:pt x="639" y="389"/>
                  </a:lnTo>
                  <a:lnTo>
                    <a:pt x="638" y="390"/>
                  </a:lnTo>
                  <a:lnTo>
                    <a:pt x="638" y="391"/>
                  </a:lnTo>
                  <a:lnTo>
                    <a:pt x="638" y="392"/>
                  </a:lnTo>
                  <a:lnTo>
                    <a:pt x="637" y="393"/>
                  </a:lnTo>
                  <a:lnTo>
                    <a:pt x="637" y="394"/>
                  </a:lnTo>
                  <a:lnTo>
                    <a:pt x="637" y="394"/>
                  </a:lnTo>
                  <a:lnTo>
                    <a:pt x="636" y="395"/>
                  </a:lnTo>
                  <a:lnTo>
                    <a:pt x="636" y="395"/>
                  </a:lnTo>
                  <a:lnTo>
                    <a:pt x="635" y="395"/>
                  </a:lnTo>
                  <a:lnTo>
                    <a:pt x="634" y="396"/>
                  </a:lnTo>
                  <a:lnTo>
                    <a:pt x="631" y="397"/>
                  </a:lnTo>
                  <a:lnTo>
                    <a:pt x="627" y="398"/>
                  </a:lnTo>
                  <a:lnTo>
                    <a:pt x="623" y="399"/>
                  </a:lnTo>
                  <a:lnTo>
                    <a:pt x="622" y="399"/>
                  </a:lnTo>
                  <a:lnTo>
                    <a:pt x="621" y="400"/>
                  </a:lnTo>
                  <a:lnTo>
                    <a:pt x="621" y="400"/>
                  </a:lnTo>
                  <a:lnTo>
                    <a:pt x="620" y="401"/>
                  </a:lnTo>
                  <a:lnTo>
                    <a:pt x="618" y="405"/>
                  </a:lnTo>
                  <a:lnTo>
                    <a:pt x="616" y="409"/>
                  </a:lnTo>
                  <a:lnTo>
                    <a:pt x="616" y="409"/>
                  </a:lnTo>
                  <a:lnTo>
                    <a:pt x="616" y="411"/>
                  </a:lnTo>
                  <a:lnTo>
                    <a:pt x="616" y="412"/>
                  </a:lnTo>
                  <a:lnTo>
                    <a:pt x="616" y="412"/>
                  </a:lnTo>
                  <a:lnTo>
                    <a:pt x="615" y="412"/>
                  </a:lnTo>
                  <a:lnTo>
                    <a:pt x="615" y="413"/>
                  </a:lnTo>
                  <a:lnTo>
                    <a:pt x="615" y="413"/>
                  </a:lnTo>
                  <a:lnTo>
                    <a:pt x="614" y="413"/>
                  </a:lnTo>
                  <a:lnTo>
                    <a:pt x="613" y="413"/>
                  </a:lnTo>
                  <a:lnTo>
                    <a:pt x="612" y="413"/>
                  </a:lnTo>
                  <a:lnTo>
                    <a:pt x="610" y="413"/>
                  </a:lnTo>
                  <a:lnTo>
                    <a:pt x="609" y="412"/>
                  </a:lnTo>
                  <a:lnTo>
                    <a:pt x="607" y="412"/>
                  </a:lnTo>
                  <a:lnTo>
                    <a:pt x="602" y="410"/>
                  </a:lnTo>
                  <a:lnTo>
                    <a:pt x="601" y="410"/>
                  </a:lnTo>
                  <a:lnTo>
                    <a:pt x="600" y="410"/>
                  </a:lnTo>
                  <a:lnTo>
                    <a:pt x="600" y="410"/>
                  </a:lnTo>
                  <a:lnTo>
                    <a:pt x="599" y="410"/>
                  </a:lnTo>
                  <a:lnTo>
                    <a:pt x="598" y="410"/>
                  </a:lnTo>
                  <a:lnTo>
                    <a:pt x="598" y="410"/>
                  </a:lnTo>
                  <a:lnTo>
                    <a:pt x="597" y="411"/>
                  </a:lnTo>
                  <a:lnTo>
                    <a:pt x="596" y="411"/>
                  </a:lnTo>
                  <a:lnTo>
                    <a:pt x="596" y="411"/>
                  </a:lnTo>
                  <a:lnTo>
                    <a:pt x="596" y="412"/>
                  </a:lnTo>
                  <a:lnTo>
                    <a:pt x="596" y="412"/>
                  </a:lnTo>
                  <a:lnTo>
                    <a:pt x="596" y="413"/>
                  </a:lnTo>
                  <a:lnTo>
                    <a:pt x="596" y="417"/>
                  </a:lnTo>
                  <a:lnTo>
                    <a:pt x="596" y="420"/>
                  </a:lnTo>
                  <a:lnTo>
                    <a:pt x="596" y="421"/>
                  </a:lnTo>
                  <a:lnTo>
                    <a:pt x="596" y="422"/>
                  </a:lnTo>
                  <a:lnTo>
                    <a:pt x="596" y="424"/>
                  </a:lnTo>
                  <a:lnTo>
                    <a:pt x="596" y="426"/>
                  </a:lnTo>
                  <a:lnTo>
                    <a:pt x="596" y="427"/>
                  </a:lnTo>
                  <a:lnTo>
                    <a:pt x="597" y="428"/>
                  </a:lnTo>
                  <a:lnTo>
                    <a:pt x="598" y="432"/>
                  </a:lnTo>
                  <a:lnTo>
                    <a:pt x="598" y="434"/>
                  </a:lnTo>
                  <a:lnTo>
                    <a:pt x="598" y="435"/>
                  </a:lnTo>
                  <a:lnTo>
                    <a:pt x="598" y="437"/>
                  </a:lnTo>
                  <a:lnTo>
                    <a:pt x="598" y="439"/>
                  </a:lnTo>
                  <a:lnTo>
                    <a:pt x="598" y="440"/>
                  </a:lnTo>
                  <a:lnTo>
                    <a:pt x="598" y="442"/>
                  </a:lnTo>
                  <a:lnTo>
                    <a:pt x="598" y="443"/>
                  </a:lnTo>
                  <a:lnTo>
                    <a:pt x="597" y="447"/>
                  </a:lnTo>
                  <a:lnTo>
                    <a:pt x="596" y="453"/>
                  </a:lnTo>
                  <a:lnTo>
                    <a:pt x="596" y="454"/>
                  </a:lnTo>
                  <a:lnTo>
                    <a:pt x="596" y="455"/>
                  </a:lnTo>
                  <a:lnTo>
                    <a:pt x="595" y="456"/>
                  </a:lnTo>
                  <a:lnTo>
                    <a:pt x="594" y="458"/>
                  </a:lnTo>
                  <a:lnTo>
                    <a:pt x="594" y="458"/>
                  </a:lnTo>
                  <a:lnTo>
                    <a:pt x="593" y="459"/>
                  </a:lnTo>
                  <a:lnTo>
                    <a:pt x="593" y="459"/>
                  </a:lnTo>
                  <a:lnTo>
                    <a:pt x="592" y="460"/>
                  </a:lnTo>
                  <a:lnTo>
                    <a:pt x="591" y="460"/>
                  </a:lnTo>
                  <a:lnTo>
                    <a:pt x="590" y="460"/>
                  </a:lnTo>
                  <a:lnTo>
                    <a:pt x="589" y="461"/>
                  </a:lnTo>
                  <a:lnTo>
                    <a:pt x="588" y="461"/>
                  </a:lnTo>
                  <a:lnTo>
                    <a:pt x="587" y="460"/>
                  </a:lnTo>
                  <a:lnTo>
                    <a:pt x="583" y="460"/>
                  </a:lnTo>
                  <a:lnTo>
                    <a:pt x="581" y="459"/>
                  </a:lnTo>
                  <a:lnTo>
                    <a:pt x="580" y="459"/>
                  </a:lnTo>
                  <a:lnTo>
                    <a:pt x="578" y="459"/>
                  </a:lnTo>
                  <a:lnTo>
                    <a:pt x="572" y="460"/>
                  </a:lnTo>
                  <a:lnTo>
                    <a:pt x="569" y="460"/>
                  </a:lnTo>
                  <a:lnTo>
                    <a:pt x="560" y="462"/>
                  </a:lnTo>
                  <a:lnTo>
                    <a:pt x="558" y="462"/>
                  </a:lnTo>
                  <a:lnTo>
                    <a:pt x="557" y="462"/>
                  </a:lnTo>
                  <a:lnTo>
                    <a:pt x="556" y="463"/>
                  </a:lnTo>
                  <a:lnTo>
                    <a:pt x="555" y="463"/>
                  </a:lnTo>
                  <a:lnTo>
                    <a:pt x="554" y="464"/>
                  </a:lnTo>
                  <a:lnTo>
                    <a:pt x="553" y="465"/>
                  </a:lnTo>
                  <a:lnTo>
                    <a:pt x="550" y="468"/>
                  </a:lnTo>
                  <a:lnTo>
                    <a:pt x="549" y="469"/>
                  </a:lnTo>
                  <a:lnTo>
                    <a:pt x="548" y="470"/>
                  </a:lnTo>
                  <a:lnTo>
                    <a:pt x="546" y="471"/>
                  </a:lnTo>
                  <a:lnTo>
                    <a:pt x="546" y="471"/>
                  </a:lnTo>
                  <a:lnTo>
                    <a:pt x="545" y="472"/>
                  </a:lnTo>
                  <a:lnTo>
                    <a:pt x="544" y="472"/>
                  </a:lnTo>
                  <a:lnTo>
                    <a:pt x="543" y="472"/>
                  </a:lnTo>
                  <a:lnTo>
                    <a:pt x="542" y="472"/>
                  </a:lnTo>
                  <a:lnTo>
                    <a:pt x="540" y="472"/>
                  </a:lnTo>
                  <a:lnTo>
                    <a:pt x="538" y="471"/>
                  </a:lnTo>
                  <a:lnTo>
                    <a:pt x="533" y="470"/>
                  </a:lnTo>
                  <a:lnTo>
                    <a:pt x="528" y="470"/>
                  </a:lnTo>
                  <a:lnTo>
                    <a:pt x="526" y="469"/>
                  </a:lnTo>
                  <a:lnTo>
                    <a:pt x="522" y="468"/>
                  </a:lnTo>
                  <a:lnTo>
                    <a:pt x="521" y="468"/>
                  </a:lnTo>
                  <a:lnTo>
                    <a:pt x="520" y="468"/>
                  </a:lnTo>
                  <a:lnTo>
                    <a:pt x="519" y="468"/>
                  </a:lnTo>
                  <a:lnTo>
                    <a:pt x="518" y="468"/>
                  </a:lnTo>
                  <a:lnTo>
                    <a:pt x="517" y="469"/>
                  </a:lnTo>
                  <a:lnTo>
                    <a:pt x="515" y="470"/>
                  </a:lnTo>
                  <a:lnTo>
                    <a:pt x="513" y="470"/>
                  </a:lnTo>
                  <a:lnTo>
                    <a:pt x="510" y="471"/>
                  </a:lnTo>
                  <a:lnTo>
                    <a:pt x="507" y="472"/>
                  </a:lnTo>
                  <a:lnTo>
                    <a:pt x="504" y="472"/>
                  </a:lnTo>
                  <a:lnTo>
                    <a:pt x="501" y="472"/>
                  </a:lnTo>
                  <a:lnTo>
                    <a:pt x="498" y="472"/>
                  </a:lnTo>
                  <a:lnTo>
                    <a:pt x="494" y="472"/>
                  </a:lnTo>
                  <a:lnTo>
                    <a:pt x="491" y="472"/>
                  </a:lnTo>
                  <a:lnTo>
                    <a:pt x="482" y="471"/>
                  </a:lnTo>
                  <a:lnTo>
                    <a:pt x="479" y="470"/>
                  </a:lnTo>
                  <a:lnTo>
                    <a:pt x="477" y="470"/>
                  </a:lnTo>
                  <a:lnTo>
                    <a:pt x="473" y="469"/>
                  </a:lnTo>
                  <a:lnTo>
                    <a:pt x="467" y="467"/>
                  </a:lnTo>
                  <a:lnTo>
                    <a:pt x="462" y="466"/>
                  </a:lnTo>
                  <a:lnTo>
                    <a:pt x="459" y="465"/>
                  </a:lnTo>
                  <a:lnTo>
                    <a:pt x="457" y="465"/>
                  </a:lnTo>
                  <a:lnTo>
                    <a:pt x="450" y="464"/>
                  </a:lnTo>
                  <a:lnTo>
                    <a:pt x="448" y="464"/>
                  </a:lnTo>
                  <a:lnTo>
                    <a:pt x="447" y="464"/>
                  </a:lnTo>
                  <a:lnTo>
                    <a:pt x="446" y="465"/>
                  </a:lnTo>
                  <a:lnTo>
                    <a:pt x="445" y="465"/>
                  </a:lnTo>
                  <a:lnTo>
                    <a:pt x="444" y="465"/>
                  </a:lnTo>
                  <a:lnTo>
                    <a:pt x="442" y="466"/>
                  </a:lnTo>
                  <a:lnTo>
                    <a:pt x="441" y="467"/>
                  </a:lnTo>
                  <a:lnTo>
                    <a:pt x="440" y="467"/>
                  </a:lnTo>
                  <a:lnTo>
                    <a:pt x="439" y="468"/>
                  </a:lnTo>
                  <a:lnTo>
                    <a:pt x="438" y="469"/>
                  </a:lnTo>
                  <a:lnTo>
                    <a:pt x="437" y="470"/>
                  </a:lnTo>
                  <a:lnTo>
                    <a:pt x="436" y="472"/>
                  </a:lnTo>
                  <a:lnTo>
                    <a:pt x="436" y="473"/>
                  </a:lnTo>
                  <a:lnTo>
                    <a:pt x="436" y="473"/>
                  </a:lnTo>
                  <a:lnTo>
                    <a:pt x="435" y="474"/>
                  </a:lnTo>
                  <a:lnTo>
                    <a:pt x="435" y="475"/>
                  </a:lnTo>
                  <a:lnTo>
                    <a:pt x="435" y="476"/>
                  </a:lnTo>
                  <a:lnTo>
                    <a:pt x="435" y="478"/>
                  </a:lnTo>
                  <a:lnTo>
                    <a:pt x="435" y="481"/>
                  </a:lnTo>
                  <a:lnTo>
                    <a:pt x="435" y="482"/>
                  </a:lnTo>
                  <a:lnTo>
                    <a:pt x="435" y="484"/>
                  </a:lnTo>
                  <a:lnTo>
                    <a:pt x="435" y="486"/>
                  </a:lnTo>
                  <a:lnTo>
                    <a:pt x="435" y="487"/>
                  </a:lnTo>
                  <a:lnTo>
                    <a:pt x="435" y="488"/>
                  </a:lnTo>
                  <a:lnTo>
                    <a:pt x="434" y="488"/>
                  </a:lnTo>
                  <a:lnTo>
                    <a:pt x="434" y="489"/>
                  </a:lnTo>
                  <a:lnTo>
                    <a:pt x="433" y="489"/>
                  </a:lnTo>
                  <a:lnTo>
                    <a:pt x="433" y="490"/>
                  </a:lnTo>
                  <a:lnTo>
                    <a:pt x="432" y="490"/>
                  </a:lnTo>
                  <a:lnTo>
                    <a:pt x="431" y="490"/>
                  </a:lnTo>
                  <a:lnTo>
                    <a:pt x="429" y="491"/>
                  </a:lnTo>
                  <a:lnTo>
                    <a:pt x="427" y="491"/>
                  </a:lnTo>
                  <a:lnTo>
                    <a:pt x="425" y="491"/>
                  </a:lnTo>
                  <a:lnTo>
                    <a:pt x="424" y="491"/>
                  </a:lnTo>
                  <a:lnTo>
                    <a:pt x="423" y="491"/>
                  </a:lnTo>
                  <a:lnTo>
                    <a:pt x="422" y="492"/>
                  </a:lnTo>
                  <a:lnTo>
                    <a:pt x="422" y="493"/>
                  </a:lnTo>
                  <a:lnTo>
                    <a:pt x="422" y="493"/>
                  </a:lnTo>
                  <a:lnTo>
                    <a:pt x="421" y="495"/>
                  </a:lnTo>
                  <a:lnTo>
                    <a:pt x="421" y="496"/>
                  </a:lnTo>
                  <a:lnTo>
                    <a:pt x="420" y="498"/>
                  </a:lnTo>
                  <a:lnTo>
                    <a:pt x="419" y="499"/>
                  </a:lnTo>
                  <a:lnTo>
                    <a:pt x="418" y="500"/>
                  </a:lnTo>
                  <a:lnTo>
                    <a:pt x="417" y="501"/>
                  </a:lnTo>
                  <a:lnTo>
                    <a:pt x="415" y="503"/>
                  </a:lnTo>
                  <a:lnTo>
                    <a:pt x="414" y="505"/>
                  </a:lnTo>
                  <a:lnTo>
                    <a:pt x="413" y="505"/>
                  </a:lnTo>
                  <a:lnTo>
                    <a:pt x="411" y="506"/>
                  </a:lnTo>
                  <a:lnTo>
                    <a:pt x="409" y="508"/>
                  </a:lnTo>
                  <a:lnTo>
                    <a:pt x="407" y="508"/>
                  </a:lnTo>
                  <a:lnTo>
                    <a:pt x="406" y="509"/>
                  </a:lnTo>
                  <a:lnTo>
                    <a:pt x="405" y="509"/>
                  </a:lnTo>
                  <a:lnTo>
                    <a:pt x="400" y="511"/>
                  </a:lnTo>
                  <a:lnTo>
                    <a:pt x="399" y="511"/>
                  </a:lnTo>
                  <a:lnTo>
                    <a:pt x="397" y="512"/>
                  </a:lnTo>
                  <a:lnTo>
                    <a:pt x="395" y="512"/>
                  </a:lnTo>
                  <a:lnTo>
                    <a:pt x="394" y="513"/>
                  </a:lnTo>
                  <a:lnTo>
                    <a:pt x="393" y="514"/>
                  </a:lnTo>
                  <a:lnTo>
                    <a:pt x="392" y="514"/>
                  </a:lnTo>
                  <a:lnTo>
                    <a:pt x="390" y="516"/>
                  </a:lnTo>
                  <a:lnTo>
                    <a:pt x="389" y="517"/>
                  </a:lnTo>
                  <a:lnTo>
                    <a:pt x="388" y="517"/>
                  </a:lnTo>
                  <a:lnTo>
                    <a:pt x="386" y="520"/>
                  </a:lnTo>
                  <a:lnTo>
                    <a:pt x="383" y="523"/>
                  </a:lnTo>
                  <a:lnTo>
                    <a:pt x="382" y="525"/>
                  </a:lnTo>
                  <a:lnTo>
                    <a:pt x="380" y="526"/>
                  </a:lnTo>
                  <a:lnTo>
                    <a:pt x="380" y="526"/>
                  </a:lnTo>
                  <a:lnTo>
                    <a:pt x="379" y="527"/>
                  </a:lnTo>
                  <a:lnTo>
                    <a:pt x="378" y="527"/>
                  </a:lnTo>
                  <a:lnTo>
                    <a:pt x="378" y="527"/>
                  </a:lnTo>
                  <a:lnTo>
                    <a:pt x="376" y="528"/>
                  </a:lnTo>
                  <a:lnTo>
                    <a:pt x="376" y="528"/>
                  </a:lnTo>
                  <a:lnTo>
                    <a:pt x="375" y="527"/>
                  </a:lnTo>
                  <a:lnTo>
                    <a:pt x="374" y="527"/>
                  </a:lnTo>
                  <a:lnTo>
                    <a:pt x="374" y="527"/>
                  </a:lnTo>
                  <a:lnTo>
                    <a:pt x="373" y="527"/>
                  </a:lnTo>
                  <a:lnTo>
                    <a:pt x="372" y="526"/>
                  </a:lnTo>
                  <a:lnTo>
                    <a:pt x="371" y="525"/>
                  </a:lnTo>
                  <a:lnTo>
                    <a:pt x="368" y="522"/>
                  </a:lnTo>
                  <a:lnTo>
                    <a:pt x="367" y="521"/>
                  </a:lnTo>
                  <a:lnTo>
                    <a:pt x="366" y="521"/>
                  </a:lnTo>
                  <a:lnTo>
                    <a:pt x="365" y="520"/>
                  </a:lnTo>
                  <a:lnTo>
                    <a:pt x="363" y="519"/>
                  </a:lnTo>
                  <a:lnTo>
                    <a:pt x="362" y="519"/>
                  </a:lnTo>
                  <a:lnTo>
                    <a:pt x="361" y="519"/>
                  </a:lnTo>
                  <a:lnTo>
                    <a:pt x="360" y="519"/>
                  </a:lnTo>
                  <a:lnTo>
                    <a:pt x="359" y="520"/>
                  </a:lnTo>
                  <a:lnTo>
                    <a:pt x="357" y="521"/>
                  </a:lnTo>
                  <a:lnTo>
                    <a:pt x="356" y="522"/>
                  </a:lnTo>
                  <a:lnTo>
                    <a:pt x="355" y="523"/>
                  </a:lnTo>
                  <a:lnTo>
                    <a:pt x="353" y="524"/>
                  </a:lnTo>
                  <a:lnTo>
                    <a:pt x="349" y="529"/>
                  </a:lnTo>
                  <a:lnTo>
                    <a:pt x="347" y="530"/>
                  </a:lnTo>
                  <a:lnTo>
                    <a:pt x="346" y="531"/>
                  </a:lnTo>
                  <a:lnTo>
                    <a:pt x="344" y="533"/>
                  </a:lnTo>
                  <a:lnTo>
                    <a:pt x="343" y="533"/>
                  </a:lnTo>
                  <a:lnTo>
                    <a:pt x="342" y="534"/>
                  </a:lnTo>
                  <a:lnTo>
                    <a:pt x="342" y="534"/>
                  </a:lnTo>
                  <a:lnTo>
                    <a:pt x="340" y="534"/>
                  </a:lnTo>
                  <a:lnTo>
                    <a:pt x="339" y="535"/>
                  </a:lnTo>
                  <a:lnTo>
                    <a:pt x="338" y="536"/>
                  </a:lnTo>
                  <a:lnTo>
                    <a:pt x="335" y="538"/>
                  </a:lnTo>
                  <a:lnTo>
                    <a:pt x="334" y="539"/>
                  </a:lnTo>
                  <a:lnTo>
                    <a:pt x="332" y="539"/>
                  </a:lnTo>
                  <a:lnTo>
                    <a:pt x="331" y="540"/>
                  </a:lnTo>
                  <a:lnTo>
                    <a:pt x="329" y="540"/>
                  </a:lnTo>
                  <a:lnTo>
                    <a:pt x="328" y="541"/>
                  </a:lnTo>
                  <a:lnTo>
                    <a:pt x="326" y="541"/>
                  </a:lnTo>
                  <a:lnTo>
                    <a:pt x="324" y="541"/>
                  </a:lnTo>
                  <a:lnTo>
                    <a:pt x="317" y="541"/>
                  </a:lnTo>
                  <a:lnTo>
                    <a:pt x="315" y="541"/>
                  </a:lnTo>
                  <a:lnTo>
                    <a:pt x="313" y="541"/>
                  </a:lnTo>
                  <a:lnTo>
                    <a:pt x="312" y="541"/>
                  </a:lnTo>
                  <a:lnTo>
                    <a:pt x="310" y="541"/>
                  </a:lnTo>
                  <a:lnTo>
                    <a:pt x="308" y="540"/>
                  </a:lnTo>
                  <a:lnTo>
                    <a:pt x="306" y="540"/>
                  </a:lnTo>
                  <a:lnTo>
                    <a:pt x="305" y="539"/>
                  </a:lnTo>
                  <a:lnTo>
                    <a:pt x="304" y="539"/>
                  </a:lnTo>
                  <a:lnTo>
                    <a:pt x="303" y="538"/>
                  </a:lnTo>
                  <a:lnTo>
                    <a:pt x="301" y="537"/>
                  </a:lnTo>
                  <a:lnTo>
                    <a:pt x="301" y="537"/>
                  </a:lnTo>
                  <a:lnTo>
                    <a:pt x="300" y="537"/>
                  </a:lnTo>
                  <a:lnTo>
                    <a:pt x="300" y="537"/>
                  </a:lnTo>
                  <a:lnTo>
                    <a:pt x="299" y="537"/>
                  </a:lnTo>
                  <a:lnTo>
                    <a:pt x="299" y="537"/>
                  </a:lnTo>
                  <a:lnTo>
                    <a:pt x="298" y="537"/>
                  </a:lnTo>
                  <a:lnTo>
                    <a:pt x="297" y="538"/>
                  </a:lnTo>
                  <a:lnTo>
                    <a:pt x="296" y="539"/>
                  </a:lnTo>
                  <a:lnTo>
                    <a:pt x="294" y="540"/>
                  </a:lnTo>
                  <a:lnTo>
                    <a:pt x="288" y="545"/>
                  </a:lnTo>
                  <a:lnTo>
                    <a:pt x="285" y="548"/>
                  </a:lnTo>
                  <a:lnTo>
                    <a:pt x="282" y="551"/>
                  </a:lnTo>
                  <a:lnTo>
                    <a:pt x="281" y="551"/>
                  </a:lnTo>
                  <a:lnTo>
                    <a:pt x="280" y="552"/>
                  </a:lnTo>
                  <a:lnTo>
                    <a:pt x="279" y="554"/>
                  </a:lnTo>
                  <a:lnTo>
                    <a:pt x="277" y="556"/>
                  </a:lnTo>
                  <a:lnTo>
                    <a:pt x="276" y="557"/>
                  </a:lnTo>
                  <a:lnTo>
                    <a:pt x="274" y="558"/>
                  </a:lnTo>
                  <a:lnTo>
                    <a:pt x="273" y="559"/>
                  </a:lnTo>
                  <a:lnTo>
                    <a:pt x="272" y="560"/>
                  </a:lnTo>
                  <a:lnTo>
                    <a:pt x="270" y="561"/>
                  </a:lnTo>
                  <a:lnTo>
                    <a:pt x="267" y="562"/>
                  </a:lnTo>
                  <a:lnTo>
                    <a:pt x="265" y="562"/>
                  </a:lnTo>
                  <a:lnTo>
                    <a:pt x="263" y="563"/>
                  </a:lnTo>
                  <a:lnTo>
                    <a:pt x="261" y="563"/>
                  </a:lnTo>
                  <a:lnTo>
                    <a:pt x="259" y="563"/>
                  </a:lnTo>
                  <a:lnTo>
                    <a:pt x="257" y="563"/>
                  </a:lnTo>
                  <a:lnTo>
                    <a:pt x="254" y="563"/>
                  </a:lnTo>
                  <a:lnTo>
                    <a:pt x="252" y="563"/>
                  </a:lnTo>
                  <a:lnTo>
                    <a:pt x="251" y="563"/>
                  </a:lnTo>
                  <a:lnTo>
                    <a:pt x="249" y="563"/>
                  </a:lnTo>
                  <a:lnTo>
                    <a:pt x="247" y="564"/>
                  </a:lnTo>
                  <a:lnTo>
                    <a:pt x="246" y="564"/>
                  </a:lnTo>
                  <a:lnTo>
                    <a:pt x="244" y="565"/>
                  </a:lnTo>
                  <a:lnTo>
                    <a:pt x="243" y="566"/>
                  </a:lnTo>
                  <a:lnTo>
                    <a:pt x="240" y="568"/>
                  </a:lnTo>
                  <a:lnTo>
                    <a:pt x="238" y="570"/>
                  </a:lnTo>
                  <a:lnTo>
                    <a:pt x="237" y="571"/>
                  </a:lnTo>
                  <a:lnTo>
                    <a:pt x="234" y="573"/>
                  </a:lnTo>
                  <a:lnTo>
                    <a:pt x="233" y="574"/>
                  </a:lnTo>
                  <a:lnTo>
                    <a:pt x="231" y="576"/>
                  </a:lnTo>
                  <a:lnTo>
                    <a:pt x="228" y="578"/>
                  </a:lnTo>
                  <a:lnTo>
                    <a:pt x="227" y="579"/>
                  </a:lnTo>
                  <a:lnTo>
                    <a:pt x="226" y="580"/>
                  </a:lnTo>
                  <a:lnTo>
                    <a:pt x="226" y="580"/>
                  </a:lnTo>
                  <a:lnTo>
                    <a:pt x="225" y="581"/>
                  </a:lnTo>
                  <a:lnTo>
                    <a:pt x="225" y="583"/>
                  </a:lnTo>
                  <a:lnTo>
                    <a:pt x="225" y="584"/>
                  </a:lnTo>
                  <a:lnTo>
                    <a:pt x="224" y="587"/>
                  </a:lnTo>
                  <a:lnTo>
                    <a:pt x="224" y="589"/>
                  </a:lnTo>
                  <a:lnTo>
                    <a:pt x="224" y="590"/>
                  </a:lnTo>
                  <a:lnTo>
                    <a:pt x="223" y="592"/>
                  </a:lnTo>
                  <a:lnTo>
                    <a:pt x="223" y="593"/>
                  </a:lnTo>
                  <a:lnTo>
                    <a:pt x="223" y="594"/>
                  </a:lnTo>
                  <a:lnTo>
                    <a:pt x="223" y="596"/>
                  </a:lnTo>
                  <a:lnTo>
                    <a:pt x="223" y="597"/>
                  </a:lnTo>
                  <a:lnTo>
                    <a:pt x="222" y="599"/>
                  </a:lnTo>
                  <a:lnTo>
                    <a:pt x="222" y="600"/>
                  </a:lnTo>
                  <a:lnTo>
                    <a:pt x="222" y="600"/>
                  </a:lnTo>
                  <a:lnTo>
                    <a:pt x="222" y="600"/>
                  </a:lnTo>
                  <a:lnTo>
                    <a:pt x="221" y="601"/>
                  </a:lnTo>
                  <a:lnTo>
                    <a:pt x="221" y="601"/>
                  </a:lnTo>
                  <a:lnTo>
                    <a:pt x="220" y="602"/>
                  </a:lnTo>
                  <a:lnTo>
                    <a:pt x="218" y="603"/>
                  </a:lnTo>
                  <a:lnTo>
                    <a:pt x="217" y="603"/>
                  </a:lnTo>
                  <a:lnTo>
                    <a:pt x="217" y="604"/>
                  </a:lnTo>
                  <a:lnTo>
                    <a:pt x="216" y="604"/>
                  </a:lnTo>
                  <a:lnTo>
                    <a:pt x="216" y="605"/>
                  </a:lnTo>
                  <a:lnTo>
                    <a:pt x="214" y="609"/>
                  </a:lnTo>
                  <a:lnTo>
                    <a:pt x="214" y="610"/>
                  </a:lnTo>
                  <a:lnTo>
                    <a:pt x="213" y="611"/>
                  </a:lnTo>
                  <a:lnTo>
                    <a:pt x="211" y="613"/>
                  </a:lnTo>
                  <a:lnTo>
                    <a:pt x="211" y="614"/>
                  </a:lnTo>
                  <a:lnTo>
                    <a:pt x="210" y="614"/>
                  </a:lnTo>
                  <a:lnTo>
                    <a:pt x="210" y="615"/>
                  </a:lnTo>
                  <a:lnTo>
                    <a:pt x="209" y="615"/>
                  </a:lnTo>
                  <a:lnTo>
                    <a:pt x="208" y="615"/>
                  </a:lnTo>
                  <a:lnTo>
                    <a:pt x="207" y="616"/>
                  </a:lnTo>
                  <a:lnTo>
                    <a:pt x="206" y="616"/>
                  </a:lnTo>
                  <a:lnTo>
                    <a:pt x="203" y="616"/>
                  </a:lnTo>
                  <a:lnTo>
                    <a:pt x="201" y="616"/>
                  </a:lnTo>
                  <a:lnTo>
                    <a:pt x="200" y="617"/>
                  </a:lnTo>
                  <a:lnTo>
                    <a:pt x="199" y="617"/>
                  </a:lnTo>
                  <a:lnTo>
                    <a:pt x="198" y="617"/>
                  </a:lnTo>
                  <a:lnTo>
                    <a:pt x="197" y="618"/>
                  </a:lnTo>
                  <a:lnTo>
                    <a:pt x="195" y="619"/>
                  </a:lnTo>
                  <a:lnTo>
                    <a:pt x="194" y="620"/>
                  </a:lnTo>
                  <a:lnTo>
                    <a:pt x="192" y="622"/>
                  </a:lnTo>
                  <a:lnTo>
                    <a:pt x="190" y="623"/>
                  </a:lnTo>
                  <a:lnTo>
                    <a:pt x="190" y="624"/>
                  </a:lnTo>
                  <a:lnTo>
                    <a:pt x="189" y="625"/>
                  </a:lnTo>
                  <a:lnTo>
                    <a:pt x="189" y="626"/>
                  </a:lnTo>
                  <a:lnTo>
                    <a:pt x="188" y="627"/>
                  </a:lnTo>
                  <a:lnTo>
                    <a:pt x="189" y="627"/>
                  </a:lnTo>
                  <a:lnTo>
                    <a:pt x="188" y="628"/>
                  </a:lnTo>
                  <a:lnTo>
                    <a:pt x="187" y="629"/>
                  </a:lnTo>
                  <a:lnTo>
                    <a:pt x="186" y="630"/>
                  </a:lnTo>
                  <a:lnTo>
                    <a:pt x="185" y="631"/>
                  </a:lnTo>
                  <a:lnTo>
                    <a:pt x="183" y="632"/>
                  </a:lnTo>
                  <a:lnTo>
                    <a:pt x="182" y="632"/>
                  </a:lnTo>
                  <a:lnTo>
                    <a:pt x="181" y="632"/>
                  </a:lnTo>
                  <a:lnTo>
                    <a:pt x="178" y="633"/>
                  </a:lnTo>
                  <a:lnTo>
                    <a:pt x="177" y="633"/>
                  </a:lnTo>
                  <a:lnTo>
                    <a:pt x="176" y="633"/>
                  </a:lnTo>
                  <a:lnTo>
                    <a:pt x="176" y="633"/>
                  </a:lnTo>
                  <a:lnTo>
                    <a:pt x="175" y="633"/>
                  </a:lnTo>
                  <a:lnTo>
                    <a:pt x="174" y="633"/>
                  </a:lnTo>
                  <a:lnTo>
                    <a:pt x="174" y="632"/>
                  </a:lnTo>
                  <a:lnTo>
                    <a:pt x="174" y="632"/>
                  </a:lnTo>
                  <a:lnTo>
                    <a:pt x="173" y="631"/>
                  </a:lnTo>
                  <a:lnTo>
                    <a:pt x="172" y="628"/>
                  </a:lnTo>
                  <a:lnTo>
                    <a:pt x="172" y="627"/>
                  </a:lnTo>
                  <a:lnTo>
                    <a:pt x="171" y="625"/>
                  </a:lnTo>
                  <a:lnTo>
                    <a:pt x="169" y="623"/>
                  </a:lnTo>
                  <a:lnTo>
                    <a:pt x="167" y="621"/>
                  </a:lnTo>
                  <a:lnTo>
                    <a:pt x="167" y="619"/>
                  </a:lnTo>
                  <a:lnTo>
                    <a:pt x="166" y="619"/>
                  </a:lnTo>
                  <a:lnTo>
                    <a:pt x="166" y="619"/>
                  </a:lnTo>
                  <a:lnTo>
                    <a:pt x="165" y="619"/>
                  </a:lnTo>
                  <a:lnTo>
                    <a:pt x="164" y="619"/>
                  </a:lnTo>
                  <a:lnTo>
                    <a:pt x="163" y="620"/>
                  </a:lnTo>
                  <a:lnTo>
                    <a:pt x="163" y="620"/>
                  </a:lnTo>
                  <a:lnTo>
                    <a:pt x="162" y="621"/>
                  </a:lnTo>
                  <a:lnTo>
                    <a:pt x="160" y="623"/>
                  </a:lnTo>
                  <a:lnTo>
                    <a:pt x="159" y="624"/>
                  </a:lnTo>
                  <a:lnTo>
                    <a:pt x="159" y="625"/>
                  </a:lnTo>
                  <a:lnTo>
                    <a:pt x="158" y="625"/>
                  </a:lnTo>
                  <a:lnTo>
                    <a:pt x="158" y="625"/>
                  </a:lnTo>
                  <a:lnTo>
                    <a:pt x="157" y="625"/>
                  </a:lnTo>
                  <a:lnTo>
                    <a:pt x="156" y="625"/>
                  </a:lnTo>
                  <a:lnTo>
                    <a:pt x="156" y="625"/>
                  </a:lnTo>
                  <a:lnTo>
                    <a:pt x="155" y="624"/>
                  </a:lnTo>
                  <a:lnTo>
                    <a:pt x="155" y="624"/>
                  </a:lnTo>
                  <a:lnTo>
                    <a:pt x="154" y="622"/>
                  </a:lnTo>
                  <a:lnTo>
                    <a:pt x="154" y="621"/>
                  </a:lnTo>
                  <a:lnTo>
                    <a:pt x="154" y="620"/>
                  </a:lnTo>
                  <a:lnTo>
                    <a:pt x="154" y="618"/>
                  </a:lnTo>
                  <a:lnTo>
                    <a:pt x="154" y="618"/>
                  </a:lnTo>
                  <a:lnTo>
                    <a:pt x="154" y="618"/>
                  </a:lnTo>
                  <a:lnTo>
                    <a:pt x="154" y="617"/>
                  </a:lnTo>
                  <a:lnTo>
                    <a:pt x="153" y="617"/>
                  </a:lnTo>
                  <a:lnTo>
                    <a:pt x="153" y="617"/>
                  </a:lnTo>
                  <a:lnTo>
                    <a:pt x="153" y="618"/>
                  </a:lnTo>
                  <a:lnTo>
                    <a:pt x="153" y="618"/>
                  </a:lnTo>
                  <a:lnTo>
                    <a:pt x="152" y="618"/>
                  </a:lnTo>
                  <a:lnTo>
                    <a:pt x="152" y="619"/>
                  </a:lnTo>
                  <a:lnTo>
                    <a:pt x="149" y="619"/>
                  </a:lnTo>
                  <a:lnTo>
                    <a:pt x="147" y="619"/>
                  </a:lnTo>
                  <a:lnTo>
                    <a:pt x="146" y="619"/>
                  </a:lnTo>
                  <a:lnTo>
                    <a:pt x="146" y="619"/>
                  </a:lnTo>
                  <a:lnTo>
                    <a:pt x="146" y="619"/>
                  </a:lnTo>
                  <a:lnTo>
                    <a:pt x="145" y="619"/>
                  </a:lnTo>
                  <a:lnTo>
                    <a:pt x="145" y="619"/>
                  </a:lnTo>
                  <a:lnTo>
                    <a:pt x="144" y="620"/>
                  </a:lnTo>
                  <a:lnTo>
                    <a:pt x="144" y="619"/>
                  </a:lnTo>
                  <a:lnTo>
                    <a:pt x="144" y="619"/>
                  </a:lnTo>
                  <a:lnTo>
                    <a:pt x="143" y="617"/>
                  </a:lnTo>
                  <a:lnTo>
                    <a:pt x="142" y="615"/>
                  </a:lnTo>
                  <a:lnTo>
                    <a:pt x="142" y="614"/>
                  </a:lnTo>
                  <a:lnTo>
                    <a:pt x="141" y="613"/>
                  </a:lnTo>
                  <a:lnTo>
                    <a:pt x="140" y="611"/>
                  </a:lnTo>
                  <a:lnTo>
                    <a:pt x="137" y="607"/>
                  </a:lnTo>
                  <a:lnTo>
                    <a:pt x="136" y="606"/>
                  </a:lnTo>
                  <a:lnTo>
                    <a:pt x="135" y="605"/>
                  </a:lnTo>
                  <a:lnTo>
                    <a:pt x="134" y="604"/>
                  </a:lnTo>
                  <a:lnTo>
                    <a:pt x="133" y="604"/>
                  </a:lnTo>
                  <a:lnTo>
                    <a:pt x="131" y="603"/>
                  </a:lnTo>
                  <a:lnTo>
                    <a:pt x="130" y="602"/>
                  </a:lnTo>
                  <a:lnTo>
                    <a:pt x="129" y="602"/>
                  </a:lnTo>
                  <a:lnTo>
                    <a:pt x="128" y="602"/>
                  </a:lnTo>
                  <a:lnTo>
                    <a:pt x="123" y="601"/>
                  </a:lnTo>
                  <a:lnTo>
                    <a:pt x="122" y="600"/>
                  </a:lnTo>
                  <a:lnTo>
                    <a:pt x="121" y="600"/>
                  </a:lnTo>
                  <a:lnTo>
                    <a:pt x="120" y="599"/>
                  </a:lnTo>
                  <a:lnTo>
                    <a:pt x="119" y="598"/>
                  </a:lnTo>
                  <a:lnTo>
                    <a:pt x="118" y="598"/>
                  </a:lnTo>
                  <a:lnTo>
                    <a:pt x="118" y="597"/>
                  </a:lnTo>
                  <a:lnTo>
                    <a:pt x="118" y="597"/>
                  </a:lnTo>
                  <a:lnTo>
                    <a:pt x="118" y="597"/>
                  </a:lnTo>
                  <a:lnTo>
                    <a:pt x="118" y="596"/>
                  </a:lnTo>
                  <a:lnTo>
                    <a:pt x="118" y="595"/>
                  </a:lnTo>
                  <a:lnTo>
                    <a:pt x="119" y="594"/>
                  </a:lnTo>
                  <a:lnTo>
                    <a:pt x="119" y="593"/>
                  </a:lnTo>
                  <a:lnTo>
                    <a:pt x="120" y="593"/>
                  </a:lnTo>
                  <a:lnTo>
                    <a:pt x="120" y="592"/>
                  </a:lnTo>
                  <a:lnTo>
                    <a:pt x="121" y="592"/>
                  </a:lnTo>
                  <a:lnTo>
                    <a:pt x="122" y="592"/>
                  </a:lnTo>
                  <a:lnTo>
                    <a:pt x="123" y="591"/>
                  </a:lnTo>
                  <a:lnTo>
                    <a:pt x="124" y="591"/>
                  </a:lnTo>
                  <a:lnTo>
                    <a:pt x="125" y="591"/>
                  </a:lnTo>
                  <a:lnTo>
                    <a:pt x="126" y="591"/>
                  </a:lnTo>
                  <a:lnTo>
                    <a:pt x="129" y="591"/>
                  </a:lnTo>
                  <a:lnTo>
                    <a:pt x="132" y="592"/>
                  </a:lnTo>
                  <a:lnTo>
                    <a:pt x="133" y="592"/>
                  </a:lnTo>
                  <a:lnTo>
                    <a:pt x="133" y="592"/>
                  </a:lnTo>
                  <a:lnTo>
                    <a:pt x="134" y="592"/>
                  </a:lnTo>
                  <a:lnTo>
                    <a:pt x="134" y="591"/>
                  </a:lnTo>
                  <a:lnTo>
                    <a:pt x="134" y="591"/>
                  </a:lnTo>
                  <a:lnTo>
                    <a:pt x="135" y="591"/>
                  </a:lnTo>
                  <a:lnTo>
                    <a:pt x="135" y="590"/>
                  </a:lnTo>
                  <a:lnTo>
                    <a:pt x="135" y="590"/>
                  </a:lnTo>
                  <a:lnTo>
                    <a:pt x="135" y="589"/>
                  </a:lnTo>
                  <a:lnTo>
                    <a:pt x="135" y="587"/>
                  </a:lnTo>
                  <a:lnTo>
                    <a:pt x="134" y="585"/>
                  </a:lnTo>
                  <a:lnTo>
                    <a:pt x="134" y="584"/>
                  </a:lnTo>
                  <a:lnTo>
                    <a:pt x="134" y="583"/>
                  </a:lnTo>
                  <a:lnTo>
                    <a:pt x="134" y="582"/>
                  </a:lnTo>
                  <a:lnTo>
                    <a:pt x="134" y="582"/>
                  </a:lnTo>
                  <a:lnTo>
                    <a:pt x="135" y="580"/>
                  </a:lnTo>
                  <a:lnTo>
                    <a:pt x="136" y="579"/>
                  </a:lnTo>
                  <a:lnTo>
                    <a:pt x="136" y="578"/>
                  </a:lnTo>
                  <a:lnTo>
                    <a:pt x="136" y="577"/>
                  </a:lnTo>
                  <a:lnTo>
                    <a:pt x="136" y="577"/>
                  </a:lnTo>
                  <a:lnTo>
                    <a:pt x="136" y="576"/>
                  </a:lnTo>
                  <a:lnTo>
                    <a:pt x="136" y="575"/>
                  </a:lnTo>
                  <a:lnTo>
                    <a:pt x="136" y="574"/>
                  </a:lnTo>
                  <a:lnTo>
                    <a:pt x="136" y="572"/>
                  </a:lnTo>
                  <a:lnTo>
                    <a:pt x="135" y="568"/>
                  </a:lnTo>
                  <a:lnTo>
                    <a:pt x="134" y="566"/>
                  </a:lnTo>
                  <a:lnTo>
                    <a:pt x="133" y="563"/>
                  </a:lnTo>
                  <a:lnTo>
                    <a:pt x="131" y="558"/>
                  </a:lnTo>
                  <a:lnTo>
                    <a:pt x="130" y="556"/>
                  </a:lnTo>
                  <a:lnTo>
                    <a:pt x="128" y="553"/>
                  </a:lnTo>
                  <a:lnTo>
                    <a:pt x="127" y="551"/>
                  </a:lnTo>
                  <a:lnTo>
                    <a:pt x="125" y="547"/>
                  </a:lnTo>
                  <a:lnTo>
                    <a:pt x="124" y="547"/>
                  </a:lnTo>
                  <a:lnTo>
                    <a:pt x="124" y="546"/>
                  </a:lnTo>
                  <a:lnTo>
                    <a:pt x="123" y="545"/>
                  </a:lnTo>
                  <a:lnTo>
                    <a:pt x="123" y="544"/>
                  </a:lnTo>
                  <a:lnTo>
                    <a:pt x="123" y="540"/>
                  </a:lnTo>
                  <a:lnTo>
                    <a:pt x="123" y="539"/>
                  </a:lnTo>
                  <a:lnTo>
                    <a:pt x="123" y="536"/>
                  </a:lnTo>
                  <a:lnTo>
                    <a:pt x="123" y="535"/>
                  </a:lnTo>
                  <a:lnTo>
                    <a:pt x="122" y="534"/>
                  </a:lnTo>
                  <a:lnTo>
                    <a:pt x="122" y="533"/>
                  </a:lnTo>
                  <a:lnTo>
                    <a:pt x="121" y="532"/>
                  </a:lnTo>
                  <a:lnTo>
                    <a:pt x="119" y="530"/>
                  </a:lnTo>
                  <a:lnTo>
                    <a:pt x="118" y="529"/>
                  </a:lnTo>
                  <a:lnTo>
                    <a:pt x="117" y="529"/>
                  </a:lnTo>
                  <a:lnTo>
                    <a:pt x="117" y="528"/>
                  </a:lnTo>
                  <a:lnTo>
                    <a:pt x="116" y="527"/>
                  </a:lnTo>
                  <a:lnTo>
                    <a:pt x="116" y="526"/>
                  </a:lnTo>
                  <a:lnTo>
                    <a:pt x="116" y="525"/>
                  </a:lnTo>
                  <a:lnTo>
                    <a:pt x="116" y="524"/>
                  </a:lnTo>
                  <a:lnTo>
                    <a:pt x="116" y="523"/>
                  </a:lnTo>
                  <a:lnTo>
                    <a:pt x="117" y="520"/>
                  </a:lnTo>
                  <a:lnTo>
                    <a:pt x="117" y="519"/>
                  </a:lnTo>
                  <a:lnTo>
                    <a:pt x="117" y="517"/>
                  </a:lnTo>
                  <a:lnTo>
                    <a:pt x="117" y="515"/>
                  </a:lnTo>
                  <a:lnTo>
                    <a:pt x="117" y="513"/>
                  </a:lnTo>
                  <a:lnTo>
                    <a:pt x="116" y="509"/>
                  </a:lnTo>
                  <a:lnTo>
                    <a:pt x="115" y="507"/>
                  </a:lnTo>
                  <a:lnTo>
                    <a:pt x="114" y="504"/>
                  </a:lnTo>
                  <a:lnTo>
                    <a:pt x="114" y="503"/>
                  </a:lnTo>
                  <a:lnTo>
                    <a:pt x="113" y="502"/>
                  </a:lnTo>
                  <a:lnTo>
                    <a:pt x="113" y="501"/>
                  </a:lnTo>
                  <a:lnTo>
                    <a:pt x="114" y="499"/>
                  </a:lnTo>
                  <a:lnTo>
                    <a:pt x="114" y="497"/>
                  </a:lnTo>
                  <a:lnTo>
                    <a:pt x="115" y="492"/>
                  </a:lnTo>
                  <a:lnTo>
                    <a:pt x="116" y="489"/>
                  </a:lnTo>
                  <a:lnTo>
                    <a:pt x="116" y="488"/>
                  </a:lnTo>
                  <a:lnTo>
                    <a:pt x="116" y="487"/>
                  </a:lnTo>
                  <a:lnTo>
                    <a:pt x="116" y="486"/>
                  </a:lnTo>
                  <a:lnTo>
                    <a:pt x="116" y="481"/>
                  </a:lnTo>
                  <a:lnTo>
                    <a:pt x="116" y="480"/>
                  </a:lnTo>
                  <a:lnTo>
                    <a:pt x="116" y="479"/>
                  </a:lnTo>
                  <a:lnTo>
                    <a:pt x="117" y="478"/>
                  </a:lnTo>
                  <a:lnTo>
                    <a:pt x="117" y="477"/>
                  </a:lnTo>
                  <a:lnTo>
                    <a:pt x="118" y="473"/>
                  </a:lnTo>
                  <a:lnTo>
                    <a:pt x="118" y="471"/>
                  </a:lnTo>
                  <a:lnTo>
                    <a:pt x="119" y="469"/>
                  </a:lnTo>
                  <a:lnTo>
                    <a:pt x="119" y="468"/>
                  </a:lnTo>
                  <a:lnTo>
                    <a:pt x="118" y="466"/>
                  </a:lnTo>
                  <a:lnTo>
                    <a:pt x="118" y="465"/>
                  </a:lnTo>
                  <a:lnTo>
                    <a:pt x="118" y="463"/>
                  </a:lnTo>
                  <a:lnTo>
                    <a:pt x="118" y="462"/>
                  </a:lnTo>
                  <a:lnTo>
                    <a:pt x="117" y="460"/>
                  </a:lnTo>
                  <a:lnTo>
                    <a:pt x="116" y="458"/>
                  </a:lnTo>
                  <a:lnTo>
                    <a:pt x="115" y="457"/>
                  </a:lnTo>
                  <a:lnTo>
                    <a:pt x="114" y="455"/>
                  </a:lnTo>
                  <a:lnTo>
                    <a:pt x="114" y="454"/>
                  </a:lnTo>
                  <a:lnTo>
                    <a:pt x="113" y="453"/>
                  </a:lnTo>
                  <a:lnTo>
                    <a:pt x="112" y="453"/>
                  </a:lnTo>
                  <a:lnTo>
                    <a:pt x="111" y="452"/>
                  </a:lnTo>
                  <a:lnTo>
                    <a:pt x="110" y="451"/>
                  </a:lnTo>
                  <a:lnTo>
                    <a:pt x="109" y="451"/>
                  </a:lnTo>
                  <a:lnTo>
                    <a:pt x="108" y="451"/>
                  </a:lnTo>
                  <a:lnTo>
                    <a:pt x="108" y="451"/>
                  </a:lnTo>
                  <a:lnTo>
                    <a:pt x="107" y="450"/>
                  </a:lnTo>
                  <a:lnTo>
                    <a:pt x="106" y="451"/>
                  </a:lnTo>
                  <a:lnTo>
                    <a:pt x="100" y="451"/>
                  </a:lnTo>
                  <a:lnTo>
                    <a:pt x="99" y="451"/>
                  </a:lnTo>
                  <a:lnTo>
                    <a:pt x="98" y="451"/>
                  </a:lnTo>
                  <a:lnTo>
                    <a:pt x="93" y="451"/>
                  </a:lnTo>
                  <a:lnTo>
                    <a:pt x="91" y="451"/>
                  </a:lnTo>
                  <a:lnTo>
                    <a:pt x="88" y="451"/>
                  </a:lnTo>
                  <a:lnTo>
                    <a:pt x="83" y="450"/>
                  </a:lnTo>
                  <a:lnTo>
                    <a:pt x="81" y="450"/>
                  </a:lnTo>
                  <a:lnTo>
                    <a:pt x="79" y="450"/>
                  </a:lnTo>
                  <a:lnTo>
                    <a:pt x="78" y="450"/>
                  </a:lnTo>
                  <a:lnTo>
                    <a:pt x="77" y="450"/>
                  </a:lnTo>
                  <a:lnTo>
                    <a:pt x="75" y="451"/>
                  </a:lnTo>
                  <a:lnTo>
                    <a:pt x="72" y="451"/>
                  </a:lnTo>
                  <a:lnTo>
                    <a:pt x="71" y="451"/>
                  </a:lnTo>
                  <a:lnTo>
                    <a:pt x="71" y="452"/>
                  </a:lnTo>
                  <a:lnTo>
                    <a:pt x="70" y="452"/>
                  </a:lnTo>
                  <a:lnTo>
                    <a:pt x="69" y="451"/>
                  </a:lnTo>
                  <a:lnTo>
                    <a:pt x="69" y="451"/>
                  </a:lnTo>
                  <a:lnTo>
                    <a:pt x="68" y="451"/>
                  </a:lnTo>
                  <a:lnTo>
                    <a:pt x="67" y="450"/>
                  </a:lnTo>
                  <a:lnTo>
                    <a:pt x="66" y="450"/>
                  </a:lnTo>
                  <a:lnTo>
                    <a:pt x="66" y="450"/>
                  </a:lnTo>
                  <a:lnTo>
                    <a:pt x="65" y="449"/>
                  </a:lnTo>
                  <a:lnTo>
                    <a:pt x="65" y="449"/>
                  </a:lnTo>
                  <a:lnTo>
                    <a:pt x="64" y="448"/>
                  </a:lnTo>
                  <a:lnTo>
                    <a:pt x="64" y="448"/>
                  </a:lnTo>
                  <a:lnTo>
                    <a:pt x="64" y="447"/>
                  </a:lnTo>
                  <a:lnTo>
                    <a:pt x="64" y="446"/>
                  </a:lnTo>
                  <a:lnTo>
                    <a:pt x="64" y="444"/>
                  </a:lnTo>
                  <a:lnTo>
                    <a:pt x="64" y="441"/>
                  </a:lnTo>
                  <a:lnTo>
                    <a:pt x="64" y="440"/>
                  </a:lnTo>
                  <a:lnTo>
                    <a:pt x="63" y="439"/>
                  </a:lnTo>
                  <a:lnTo>
                    <a:pt x="63" y="438"/>
                  </a:lnTo>
                  <a:lnTo>
                    <a:pt x="63" y="437"/>
                  </a:lnTo>
                  <a:lnTo>
                    <a:pt x="62" y="436"/>
                  </a:lnTo>
                  <a:lnTo>
                    <a:pt x="62" y="436"/>
                  </a:lnTo>
                  <a:lnTo>
                    <a:pt x="61" y="435"/>
                  </a:lnTo>
                  <a:lnTo>
                    <a:pt x="61" y="434"/>
                  </a:lnTo>
                  <a:lnTo>
                    <a:pt x="60" y="434"/>
                  </a:lnTo>
                  <a:lnTo>
                    <a:pt x="58" y="433"/>
                  </a:lnTo>
                  <a:lnTo>
                    <a:pt x="54" y="431"/>
                  </a:lnTo>
                  <a:lnTo>
                    <a:pt x="52" y="430"/>
                  </a:lnTo>
                  <a:lnTo>
                    <a:pt x="51" y="429"/>
                  </a:lnTo>
                  <a:lnTo>
                    <a:pt x="50" y="429"/>
                  </a:lnTo>
                  <a:lnTo>
                    <a:pt x="48" y="429"/>
                  </a:lnTo>
                  <a:lnTo>
                    <a:pt x="46" y="428"/>
                  </a:lnTo>
                  <a:lnTo>
                    <a:pt x="44" y="428"/>
                  </a:lnTo>
                  <a:lnTo>
                    <a:pt x="41" y="428"/>
                  </a:lnTo>
                  <a:lnTo>
                    <a:pt x="39" y="427"/>
                  </a:lnTo>
                  <a:lnTo>
                    <a:pt x="36" y="427"/>
                  </a:lnTo>
                  <a:lnTo>
                    <a:pt x="31" y="425"/>
                  </a:lnTo>
                  <a:lnTo>
                    <a:pt x="30" y="425"/>
                  </a:lnTo>
                  <a:lnTo>
                    <a:pt x="28" y="425"/>
                  </a:lnTo>
                  <a:lnTo>
                    <a:pt x="23" y="424"/>
                  </a:lnTo>
                  <a:lnTo>
                    <a:pt x="21" y="424"/>
                  </a:lnTo>
                  <a:lnTo>
                    <a:pt x="18" y="424"/>
                  </a:lnTo>
                  <a:lnTo>
                    <a:pt x="14" y="423"/>
                  </a:lnTo>
                  <a:lnTo>
                    <a:pt x="11" y="422"/>
                  </a:lnTo>
                  <a:lnTo>
                    <a:pt x="10" y="421"/>
                  </a:lnTo>
                  <a:lnTo>
                    <a:pt x="8" y="421"/>
                  </a:lnTo>
                  <a:lnTo>
                    <a:pt x="6" y="419"/>
                  </a:lnTo>
                  <a:lnTo>
                    <a:pt x="1" y="416"/>
                  </a:lnTo>
                  <a:lnTo>
                    <a:pt x="1" y="416"/>
                  </a:lnTo>
                  <a:lnTo>
                    <a:pt x="0" y="415"/>
                  </a:lnTo>
                  <a:lnTo>
                    <a:pt x="0" y="415"/>
                  </a:lnTo>
                  <a:lnTo>
                    <a:pt x="1" y="415"/>
                  </a:lnTo>
                  <a:lnTo>
                    <a:pt x="1" y="414"/>
                  </a:lnTo>
                  <a:lnTo>
                    <a:pt x="1" y="414"/>
                  </a:lnTo>
                  <a:lnTo>
                    <a:pt x="2" y="413"/>
                  </a:lnTo>
                  <a:lnTo>
                    <a:pt x="3" y="412"/>
                  </a:lnTo>
                  <a:lnTo>
                    <a:pt x="4" y="412"/>
                  </a:lnTo>
                  <a:lnTo>
                    <a:pt x="9" y="409"/>
                  </a:lnTo>
                  <a:lnTo>
                    <a:pt x="12" y="407"/>
                  </a:lnTo>
                  <a:lnTo>
                    <a:pt x="15" y="405"/>
                  </a:lnTo>
                  <a:lnTo>
                    <a:pt x="16" y="404"/>
                  </a:lnTo>
                  <a:lnTo>
                    <a:pt x="17" y="403"/>
                  </a:lnTo>
                  <a:lnTo>
                    <a:pt x="19" y="401"/>
                  </a:lnTo>
                  <a:lnTo>
                    <a:pt x="26" y="394"/>
                  </a:lnTo>
                  <a:lnTo>
                    <a:pt x="27" y="392"/>
                  </a:lnTo>
                  <a:lnTo>
                    <a:pt x="29" y="390"/>
                  </a:lnTo>
                  <a:lnTo>
                    <a:pt x="30" y="388"/>
                  </a:lnTo>
                  <a:lnTo>
                    <a:pt x="30" y="387"/>
                  </a:lnTo>
                  <a:lnTo>
                    <a:pt x="31" y="385"/>
                  </a:lnTo>
                  <a:lnTo>
                    <a:pt x="31" y="384"/>
                  </a:lnTo>
                  <a:lnTo>
                    <a:pt x="32" y="381"/>
                  </a:lnTo>
                  <a:lnTo>
                    <a:pt x="32" y="374"/>
                  </a:lnTo>
                  <a:lnTo>
                    <a:pt x="33" y="370"/>
                  </a:lnTo>
                  <a:lnTo>
                    <a:pt x="33" y="366"/>
                  </a:lnTo>
                  <a:lnTo>
                    <a:pt x="34" y="364"/>
                  </a:lnTo>
                  <a:lnTo>
                    <a:pt x="34" y="362"/>
                  </a:lnTo>
                  <a:lnTo>
                    <a:pt x="35" y="360"/>
                  </a:lnTo>
                  <a:lnTo>
                    <a:pt x="35" y="359"/>
                  </a:lnTo>
                  <a:lnTo>
                    <a:pt x="36" y="357"/>
                  </a:lnTo>
                  <a:lnTo>
                    <a:pt x="37" y="356"/>
                  </a:lnTo>
                  <a:lnTo>
                    <a:pt x="37" y="354"/>
                  </a:lnTo>
                  <a:lnTo>
                    <a:pt x="38" y="354"/>
                  </a:lnTo>
                  <a:lnTo>
                    <a:pt x="39" y="353"/>
                  </a:lnTo>
                  <a:lnTo>
                    <a:pt x="39" y="352"/>
                  </a:lnTo>
                  <a:lnTo>
                    <a:pt x="40" y="351"/>
                  </a:lnTo>
                  <a:lnTo>
                    <a:pt x="41" y="351"/>
                  </a:lnTo>
                  <a:lnTo>
                    <a:pt x="42" y="351"/>
                  </a:lnTo>
                  <a:lnTo>
                    <a:pt x="43" y="351"/>
                  </a:lnTo>
                  <a:lnTo>
                    <a:pt x="44" y="351"/>
                  </a:lnTo>
                  <a:lnTo>
                    <a:pt x="45" y="351"/>
                  </a:lnTo>
                  <a:lnTo>
                    <a:pt x="50" y="352"/>
                  </a:lnTo>
                  <a:lnTo>
                    <a:pt x="51" y="352"/>
                  </a:lnTo>
                  <a:lnTo>
                    <a:pt x="53" y="352"/>
                  </a:lnTo>
                  <a:lnTo>
                    <a:pt x="55" y="352"/>
                  </a:lnTo>
                  <a:lnTo>
                    <a:pt x="56" y="353"/>
                  </a:lnTo>
                  <a:lnTo>
                    <a:pt x="58" y="352"/>
                  </a:lnTo>
                  <a:lnTo>
                    <a:pt x="60" y="352"/>
                  </a:lnTo>
                  <a:lnTo>
                    <a:pt x="63" y="352"/>
                  </a:lnTo>
                  <a:lnTo>
                    <a:pt x="65" y="351"/>
                  </a:lnTo>
                  <a:lnTo>
                    <a:pt x="68" y="351"/>
                  </a:lnTo>
                  <a:lnTo>
                    <a:pt x="73" y="349"/>
                  </a:lnTo>
                  <a:lnTo>
                    <a:pt x="74" y="348"/>
                  </a:lnTo>
                  <a:lnTo>
                    <a:pt x="76" y="348"/>
                  </a:lnTo>
                  <a:lnTo>
                    <a:pt x="77" y="348"/>
                  </a:lnTo>
                  <a:lnTo>
                    <a:pt x="78" y="348"/>
                  </a:lnTo>
                  <a:lnTo>
                    <a:pt x="79" y="348"/>
                  </a:lnTo>
                  <a:lnTo>
                    <a:pt x="80" y="348"/>
                  </a:lnTo>
                  <a:lnTo>
                    <a:pt x="81" y="348"/>
                  </a:lnTo>
                  <a:lnTo>
                    <a:pt x="84" y="350"/>
                  </a:lnTo>
                  <a:lnTo>
                    <a:pt x="85" y="350"/>
                  </a:lnTo>
                  <a:lnTo>
                    <a:pt x="86" y="350"/>
                  </a:lnTo>
                  <a:lnTo>
                    <a:pt x="91" y="351"/>
                  </a:lnTo>
                  <a:lnTo>
                    <a:pt x="95" y="352"/>
                  </a:lnTo>
                  <a:lnTo>
                    <a:pt x="97" y="352"/>
                  </a:lnTo>
                  <a:lnTo>
                    <a:pt x="98" y="352"/>
                  </a:lnTo>
                  <a:lnTo>
                    <a:pt x="99" y="352"/>
                  </a:lnTo>
                  <a:lnTo>
                    <a:pt x="100" y="352"/>
                  </a:lnTo>
                  <a:lnTo>
                    <a:pt x="101" y="352"/>
                  </a:lnTo>
                  <a:lnTo>
                    <a:pt x="102" y="351"/>
                  </a:lnTo>
                  <a:lnTo>
                    <a:pt x="103" y="351"/>
                  </a:lnTo>
                  <a:lnTo>
                    <a:pt x="104" y="351"/>
                  </a:lnTo>
                  <a:lnTo>
                    <a:pt x="104" y="350"/>
                  </a:lnTo>
                  <a:lnTo>
                    <a:pt x="105" y="350"/>
                  </a:lnTo>
                  <a:lnTo>
                    <a:pt x="106" y="349"/>
                  </a:lnTo>
                  <a:lnTo>
                    <a:pt x="107" y="348"/>
                  </a:lnTo>
                  <a:lnTo>
                    <a:pt x="110" y="343"/>
                  </a:lnTo>
                  <a:lnTo>
                    <a:pt x="111" y="341"/>
                  </a:lnTo>
                  <a:lnTo>
                    <a:pt x="111" y="340"/>
                  </a:lnTo>
                  <a:lnTo>
                    <a:pt x="115" y="333"/>
                  </a:lnTo>
                  <a:lnTo>
                    <a:pt x="116" y="331"/>
                  </a:lnTo>
                  <a:lnTo>
                    <a:pt x="117" y="329"/>
                  </a:lnTo>
                  <a:lnTo>
                    <a:pt x="118" y="325"/>
                  </a:lnTo>
                  <a:lnTo>
                    <a:pt x="119" y="324"/>
                  </a:lnTo>
                  <a:lnTo>
                    <a:pt x="119" y="321"/>
                  </a:lnTo>
                  <a:lnTo>
                    <a:pt x="120" y="318"/>
                  </a:lnTo>
                  <a:lnTo>
                    <a:pt x="120" y="316"/>
                  </a:lnTo>
                  <a:lnTo>
                    <a:pt x="120" y="315"/>
                  </a:lnTo>
                  <a:lnTo>
                    <a:pt x="121" y="313"/>
                  </a:lnTo>
                  <a:lnTo>
                    <a:pt x="123" y="307"/>
                  </a:lnTo>
                  <a:lnTo>
                    <a:pt x="124" y="305"/>
                  </a:lnTo>
                  <a:lnTo>
                    <a:pt x="125" y="304"/>
                  </a:lnTo>
                  <a:lnTo>
                    <a:pt x="125" y="303"/>
                  </a:lnTo>
                  <a:lnTo>
                    <a:pt x="126" y="302"/>
                  </a:lnTo>
                  <a:lnTo>
                    <a:pt x="127" y="301"/>
                  </a:lnTo>
                  <a:lnTo>
                    <a:pt x="128" y="300"/>
                  </a:lnTo>
                  <a:lnTo>
                    <a:pt x="129" y="299"/>
                  </a:lnTo>
                  <a:lnTo>
                    <a:pt x="130" y="299"/>
                  </a:lnTo>
                  <a:lnTo>
                    <a:pt x="131" y="298"/>
                  </a:lnTo>
                  <a:lnTo>
                    <a:pt x="132" y="298"/>
                  </a:lnTo>
                  <a:lnTo>
                    <a:pt x="133" y="297"/>
                  </a:lnTo>
                  <a:lnTo>
                    <a:pt x="134" y="297"/>
                  </a:lnTo>
                  <a:lnTo>
                    <a:pt x="135" y="297"/>
                  </a:lnTo>
                  <a:lnTo>
                    <a:pt x="136" y="297"/>
                  </a:lnTo>
                  <a:lnTo>
                    <a:pt x="137" y="298"/>
                  </a:lnTo>
                  <a:lnTo>
                    <a:pt x="139" y="298"/>
                  </a:lnTo>
                  <a:lnTo>
                    <a:pt x="140" y="299"/>
                  </a:lnTo>
                  <a:lnTo>
                    <a:pt x="141" y="299"/>
                  </a:lnTo>
                  <a:lnTo>
                    <a:pt x="142" y="300"/>
                  </a:lnTo>
                  <a:lnTo>
                    <a:pt x="145" y="302"/>
                  </a:lnTo>
                  <a:lnTo>
                    <a:pt x="146" y="303"/>
                  </a:lnTo>
                  <a:lnTo>
                    <a:pt x="148" y="303"/>
                  </a:lnTo>
                  <a:lnTo>
                    <a:pt x="149" y="304"/>
                  </a:lnTo>
                  <a:lnTo>
                    <a:pt x="150" y="304"/>
                  </a:lnTo>
                  <a:lnTo>
                    <a:pt x="151" y="304"/>
                  </a:lnTo>
                  <a:lnTo>
                    <a:pt x="152" y="304"/>
                  </a:lnTo>
                  <a:lnTo>
                    <a:pt x="153" y="304"/>
                  </a:lnTo>
                  <a:lnTo>
                    <a:pt x="154" y="303"/>
                  </a:lnTo>
                  <a:lnTo>
                    <a:pt x="155" y="303"/>
                  </a:lnTo>
                  <a:lnTo>
                    <a:pt x="156" y="303"/>
                  </a:lnTo>
                  <a:lnTo>
                    <a:pt x="156" y="302"/>
                  </a:lnTo>
                  <a:lnTo>
                    <a:pt x="157" y="302"/>
                  </a:lnTo>
                  <a:lnTo>
                    <a:pt x="158" y="301"/>
                  </a:lnTo>
                  <a:lnTo>
                    <a:pt x="158" y="301"/>
                  </a:lnTo>
                  <a:lnTo>
                    <a:pt x="159" y="300"/>
                  </a:lnTo>
                  <a:lnTo>
                    <a:pt x="159" y="298"/>
                  </a:lnTo>
                  <a:lnTo>
                    <a:pt x="161" y="294"/>
                  </a:lnTo>
                  <a:lnTo>
                    <a:pt x="162" y="292"/>
                  </a:lnTo>
                  <a:lnTo>
                    <a:pt x="163" y="290"/>
                  </a:lnTo>
                  <a:lnTo>
                    <a:pt x="163" y="289"/>
                  </a:lnTo>
                  <a:lnTo>
                    <a:pt x="164" y="289"/>
                  </a:lnTo>
                  <a:lnTo>
                    <a:pt x="165" y="287"/>
                  </a:lnTo>
                  <a:lnTo>
                    <a:pt x="168" y="285"/>
                  </a:lnTo>
                  <a:lnTo>
                    <a:pt x="170" y="284"/>
                  </a:lnTo>
                  <a:lnTo>
                    <a:pt x="173" y="281"/>
                  </a:lnTo>
                  <a:lnTo>
                    <a:pt x="176" y="279"/>
                  </a:lnTo>
                  <a:lnTo>
                    <a:pt x="177" y="278"/>
                  </a:lnTo>
                  <a:lnTo>
                    <a:pt x="178" y="278"/>
                  </a:lnTo>
                  <a:lnTo>
                    <a:pt x="178" y="277"/>
                  </a:lnTo>
                  <a:lnTo>
                    <a:pt x="179" y="276"/>
                  </a:lnTo>
                  <a:lnTo>
                    <a:pt x="180" y="274"/>
                  </a:lnTo>
                  <a:lnTo>
                    <a:pt x="181" y="272"/>
                  </a:lnTo>
                  <a:lnTo>
                    <a:pt x="182" y="270"/>
                  </a:lnTo>
                  <a:lnTo>
                    <a:pt x="183" y="266"/>
                  </a:lnTo>
                  <a:lnTo>
                    <a:pt x="183" y="265"/>
                  </a:lnTo>
                  <a:lnTo>
                    <a:pt x="184" y="264"/>
                  </a:lnTo>
                  <a:lnTo>
                    <a:pt x="184" y="264"/>
                  </a:lnTo>
                  <a:lnTo>
                    <a:pt x="184" y="263"/>
                  </a:lnTo>
                  <a:lnTo>
                    <a:pt x="184" y="263"/>
                  </a:lnTo>
                  <a:lnTo>
                    <a:pt x="185" y="263"/>
                  </a:lnTo>
                  <a:lnTo>
                    <a:pt x="186" y="263"/>
                  </a:lnTo>
                  <a:lnTo>
                    <a:pt x="186" y="263"/>
                  </a:lnTo>
                  <a:lnTo>
                    <a:pt x="187" y="263"/>
                  </a:lnTo>
                  <a:lnTo>
                    <a:pt x="188" y="264"/>
                  </a:lnTo>
                  <a:lnTo>
                    <a:pt x="189" y="264"/>
                  </a:lnTo>
                  <a:lnTo>
                    <a:pt x="189" y="265"/>
                  </a:lnTo>
                  <a:lnTo>
                    <a:pt x="190" y="265"/>
                  </a:lnTo>
                  <a:lnTo>
                    <a:pt x="192" y="267"/>
                  </a:lnTo>
                  <a:lnTo>
                    <a:pt x="194" y="269"/>
                  </a:lnTo>
                  <a:lnTo>
                    <a:pt x="195" y="271"/>
                  </a:lnTo>
                  <a:lnTo>
                    <a:pt x="198" y="276"/>
                  </a:lnTo>
                  <a:lnTo>
                    <a:pt x="199" y="278"/>
                  </a:lnTo>
                  <a:lnTo>
                    <a:pt x="200" y="279"/>
                  </a:lnTo>
                  <a:lnTo>
                    <a:pt x="201" y="281"/>
                  </a:lnTo>
                  <a:lnTo>
                    <a:pt x="203" y="282"/>
                  </a:lnTo>
                  <a:lnTo>
                    <a:pt x="205" y="283"/>
                  </a:lnTo>
                  <a:lnTo>
                    <a:pt x="207" y="285"/>
                  </a:lnTo>
                  <a:lnTo>
                    <a:pt x="208" y="285"/>
                  </a:lnTo>
                  <a:lnTo>
                    <a:pt x="209" y="286"/>
                  </a:lnTo>
                  <a:lnTo>
                    <a:pt x="212" y="287"/>
                  </a:lnTo>
                  <a:lnTo>
                    <a:pt x="214" y="288"/>
                  </a:lnTo>
                  <a:lnTo>
                    <a:pt x="215" y="288"/>
                  </a:lnTo>
                  <a:lnTo>
                    <a:pt x="216" y="288"/>
                  </a:lnTo>
                  <a:lnTo>
                    <a:pt x="217" y="288"/>
                  </a:lnTo>
                  <a:lnTo>
                    <a:pt x="218" y="288"/>
                  </a:lnTo>
                  <a:lnTo>
                    <a:pt x="219" y="288"/>
                  </a:lnTo>
                  <a:lnTo>
                    <a:pt x="219" y="288"/>
                  </a:lnTo>
                  <a:lnTo>
                    <a:pt x="220" y="287"/>
                  </a:lnTo>
                  <a:lnTo>
                    <a:pt x="221" y="287"/>
                  </a:lnTo>
                  <a:lnTo>
                    <a:pt x="222" y="286"/>
                  </a:lnTo>
                  <a:lnTo>
                    <a:pt x="223" y="286"/>
                  </a:lnTo>
                  <a:lnTo>
                    <a:pt x="225" y="285"/>
                  </a:lnTo>
                  <a:lnTo>
                    <a:pt x="227" y="283"/>
                  </a:lnTo>
                  <a:lnTo>
                    <a:pt x="231" y="278"/>
                  </a:lnTo>
                  <a:lnTo>
                    <a:pt x="235" y="274"/>
                  </a:lnTo>
                  <a:lnTo>
                    <a:pt x="240" y="269"/>
                  </a:lnTo>
                  <a:lnTo>
                    <a:pt x="241" y="268"/>
                  </a:lnTo>
                  <a:lnTo>
                    <a:pt x="242" y="267"/>
                  </a:lnTo>
                  <a:lnTo>
                    <a:pt x="242" y="266"/>
                  </a:lnTo>
                  <a:lnTo>
                    <a:pt x="243" y="265"/>
                  </a:lnTo>
                  <a:lnTo>
                    <a:pt x="243" y="263"/>
                  </a:lnTo>
                  <a:lnTo>
                    <a:pt x="244" y="262"/>
                  </a:lnTo>
                  <a:lnTo>
                    <a:pt x="244" y="260"/>
                  </a:lnTo>
                  <a:lnTo>
                    <a:pt x="244" y="259"/>
                  </a:lnTo>
                  <a:lnTo>
                    <a:pt x="244" y="258"/>
                  </a:lnTo>
                  <a:lnTo>
                    <a:pt x="244" y="257"/>
                  </a:lnTo>
                  <a:lnTo>
                    <a:pt x="245" y="255"/>
                  </a:lnTo>
                  <a:lnTo>
                    <a:pt x="246" y="253"/>
                  </a:lnTo>
                  <a:lnTo>
                    <a:pt x="247" y="251"/>
                  </a:lnTo>
                  <a:lnTo>
                    <a:pt x="249" y="248"/>
                  </a:lnTo>
                  <a:lnTo>
                    <a:pt x="250" y="247"/>
                  </a:lnTo>
                  <a:lnTo>
                    <a:pt x="250" y="246"/>
                  </a:lnTo>
                  <a:lnTo>
                    <a:pt x="250" y="245"/>
                  </a:lnTo>
                  <a:lnTo>
                    <a:pt x="251" y="244"/>
                  </a:lnTo>
                  <a:lnTo>
                    <a:pt x="251" y="243"/>
                  </a:lnTo>
                  <a:lnTo>
                    <a:pt x="251" y="242"/>
                  </a:lnTo>
                  <a:lnTo>
                    <a:pt x="251" y="241"/>
                  </a:lnTo>
                  <a:lnTo>
                    <a:pt x="251" y="238"/>
                  </a:lnTo>
                  <a:lnTo>
                    <a:pt x="251" y="236"/>
                  </a:lnTo>
                  <a:lnTo>
                    <a:pt x="250" y="232"/>
                  </a:lnTo>
                  <a:lnTo>
                    <a:pt x="250" y="230"/>
                  </a:lnTo>
                  <a:lnTo>
                    <a:pt x="250" y="229"/>
                  </a:lnTo>
                  <a:lnTo>
                    <a:pt x="250" y="227"/>
                  </a:lnTo>
                  <a:lnTo>
                    <a:pt x="251" y="227"/>
                  </a:lnTo>
                  <a:lnTo>
                    <a:pt x="251" y="226"/>
                  </a:lnTo>
                  <a:lnTo>
                    <a:pt x="252" y="225"/>
                  </a:lnTo>
                  <a:lnTo>
                    <a:pt x="252" y="224"/>
                  </a:lnTo>
                  <a:lnTo>
                    <a:pt x="253" y="224"/>
                  </a:lnTo>
                  <a:lnTo>
                    <a:pt x="254" y="223"/>
                  </a:lnTo>
                  <a:lnTo>
                    <a:pt x="255" y="222"/>
                  </a:lnTo>
                  <a:lnTo>
                    <a:pt x="256" y="222"/>
                  </a:lnTo>
                  <a:lnTo>
                    <a:pt x="257" y="221"/>
                  </a:lnTo>
                  <a:lnTo>
                    <a:pt x="259" y="221"/>
                  </a:lnTo>
                  <a:lnTo>
                    <a:pt x="260" y="220"/>
                  </a:lnTo>
                  <a:lnTo>
                    <a:pt x="262" y="220"/>
                  </a:lnTo>
                  <a:lnTo>
                    <a:pt x="263" y="220"/>
                  </a:lnTo>
                  <a:lnTo>
                    <a:pt x="266" y="220"/>
                  </a:lnTo>
                  <a:lnTo>
                    <a:pt x="273" y="220"/>
                  </a:lnTo>
                  <a:lnTo>
                    <a:pt x="276" y="220"/>
                  </a:lnTo>
                  <a:lnTo>
                    <a:pt x="278" y="219"/>
                  </a:lnTo>
                  <a:lnTo>
                    <a:pt x="281" y="219"/>
                  </a:lnTo>
                  <a:lnTo>
                    <a:pt x="283" y="218"/>
                  </a:lnTo>
                  <a:lnTo>
                    <a:pt x="284" y="218"/>
                  </a:lnTo>
                  <a:lnTo>
                    <a:pt x="285" y="217"/>
                  </a:lnTo>
                  <a:lnTo>
                    <a:pt x="287" y="216"/>
                  </a:lnTo>
                  <a:lnTo>
                    <a:pt x="289" y="215"/>
                  </a:lnTo>
                  <a:lnTo>
                    <a:pt x="291" y="214"/>
                  </a:lnTo>
                  <a:lnTo>
                    <a:pt x="293" y="212"/>
                  </a:lnTo>
                  <a:lnTo>
                    <a:pt x="295" y="212"/>
                  </a:lnTo>
                  <a:lnTo>
                    <a:pt x="296" y="211"/>
                  </a:lnTo>
                  <a:lnTo>
                    <a:pt x="298" y="211"/>
                  </a:lnTo>
                  <a:lnTo>
                    <a:pt x="299" y="210"/>
                  </a:lnTo>
                  <a:lnTo>
                    <a:pt x="301" y="210"/>
                  </a:lnTo>
                  <a:lnTo>
                    <a:pt x="302" y="210"/>
                  </a:lnTo>
                  <a:lnTo>
                    <a:pt x="303" y="210"/>
                  </a:lnTo>
                  <a:lnTo>
                    <a:pt x="305" y="210"/>
                  </a:lnTo>
                  <a:lnTo>
                    <a:pt x="306" y="211"/>
                  </a:lnTo>
                  <a:lnTo>
                    <a:pt x="307" y="211"/>
                  </a:lnTo>
                  <a:lnTo>
                    <a:pt x="308" y="211"/>
                  </a:lnTo>
                  <a:lnTo>
                    <a:pt x="313" y="214"/>
                  </a:lnTo>
                  <a:lnTo>
                    <a:pt x="315" y="214"/>
                  </a:lnTo>
                  <a:lnTo>
                    <a:pt x="316" y="215"/>
                  </a:lnTo>
                  <a:lnTo>
                    <a:pt x="317" y="215"/>
                  </a:lnTo>
                  <a:lnTo>
                    <a:pt x="318" y="215"/>
                  </a:lnTo>
                  <a:lnTo>
                    <a:pt x="319" y="215"/>
                  </a:lnTo>
                  <a:lnTo>
                    <a:pt x="320" y="215"/>
                  </a:lnTo>
                  <a:lnTo>
                    <a:pt x="321" y="215"/>
                  </a:lnTo>
                  <a:lnTo>
                    <a:pt x="321" y="215"/>
                  </a:lnTo>
                  <a:lnTo>
                    <a:pt x="322" y="215"/>
                  </a:lnTo>
                  <a:lnTo>
                    <a:pt x="323" y="214"/>
                  </a:lnTo>
                  <a:lnTo>
                    <a:pt x="325" y="213"/>
                  </a:lnTo>
                  <a:lnTo>
                    <a:pt x="328" y="212"/>
                  </a:lnTo>
                  <a:lnTo>
                    <a:pt x="330" y="211"/>
                  </a:lnTo>
                  <a:lnTo>
                    <a:pt x="331" y="210"/>
                  </a:lnTo>
                  <a:lnTo>
                    <a:pt x="333" y="210"/>
                  </a:lnTo>
                  <a:lnTo>
                    <a:pt x="338" y="210"/>
                  </a:lnTo>
                  <a:lnTo>
                    <a:pt x="344" y="208"/>
                  </a:lnTo>
                  <a:lnTo>
                    <a:pt x="345" y="208"/>
                  </a:lnTo>
                  <a:lnTo>
                    <a:pt x="347" y="208"/>
                  </a:lnTo>
                  <a:lnTo>
                    <a:pt x="350" y="208"/>
                  </a:lnTo>
                  <a:lnTo>
                    <a:pt x="352" y="208"/>
                  </a:lnTo>
                  <a:lnTo>
                    <a:pt x="355" y="208"/>
                  </a:lnTo>
                  <a:lnTo>
                    <a:pt x="357" y="208"/>
                  </a:lnTo>
                  <a:lnTo>
                    <a:pt x="360" y="209"/>
                  </a:lnTo>
                  <a:lnTo>
                    <a:pt x="362" y="209"/>
                  </a:lnTo>
                  <a:lnTo>
                    <a:pt x="364" y="210"/>
                  </a:lnTo>
                  <a:lnTo>
                    <a:pt x="368" y="211"/>
                  </a:lnTo>
                  <a:lnTo>
                    <a:pt x="369" y="212"/>
                  </a:lnTo>
                  <a:lnTo>
                    <a:pt x="371" y="212"/>
                  </a:lnTo>
                  <a:lnTo>
                    <a:pt x="373" y="212"/>
                  </a:lnTo>
                  <a:lnTo>
                    <a:pt x="375" y="212"/>
                  </a:lnTo>
                  <a:lnTo>
                    <a:pt x="377" y="212"/>
                  </a:lnTo>
                  <a:lnTo>
                    <a:pt x="379" y="212"/>
                  </a:lnTo>
                  <a:lnTo>
                    <a:pt x="381" y="212"/>
                  </a:lnTo>
                  <a:lnTo>
                    <a:pt x="383" y="211"/>
                  </a:lnTo>
                  <a:lnTo>
                    <a:pt x="384" y="210"/>
                  </a:lnTo>
                  <a:lnTo>
                    <a:pt x="385" y="209"/>
                  </a:lnTo>
                  <a:lnTo>
                    <a:pt x="388" y="207"/>
                  </a:lnTo>
                  <a:lnTo>
                    <a:pt x="389" y="206"/>
                  </a:lnTo>
                  <a:lnTo>
                    <a:pt x="391" y="205"/>
                  </a:lnTo>
                  <a:lnTo>
                    <a:pt x="394" y="204"/>
                  </a:lnTo>
                  <a:lnTo>
                    <a:pt x="395" y="204"/>
                  </a:lnTo>
                  <a:lnTo>
                    <a:pt x="396" y="203"/>
                  </a:lnTo>
                  <a:lnTo>
                    <a:pt x="397" y="202"/>
                  </a:lnTo>
                  <a:lnTo>
                    <a:pt x="398" y="202"/>
                  </a:lnTo>
                  <a:lnTo>
                    <a:pt x="399" y="201"/>
                  </a:lnTo>
                  <a:lnTo>
                    <a:pt x="399" y="200"/>
                  </a:lnTo>
                  <a:lnTo>
                    <a:pt x="400" y="199"/>
                  </a:lnTo>
                  <a:lnTo>
                    <a:pt x="400" y="198"/>
                  </a:lnTo>
                  <a:lnTo>
                    <a:pt x="400" y="197"/>
                  </a:lnTo>
                  <a:lnTo>
                    <a:pt x="401" y="195"/>
                  </a:lnTo>
                  <a:lnTo>
                    <a:pt x="401" y="193"/>
                  </a:lnTo>
                  <a:lnTo>
                    <a:pt x="400" y="189"/>
                  </a:lnTo>
                  <a:lnTo>
                    <a:pt x="400" y="187"/>
                  </a:lnTo>
                  <a:lnTo>
                    <a:pt x="400" y="185"/>
                  </a:lnTo>
                  <a:lnTo>
                    <a:pt x="401" y="183"/>
                  </a:lnTo>
                  <a:lnTo>
                    <a:pt x="401" y="182"/>
                  </a:lnTo>
                  <a:lnTo>
                    <a:pt x="401" y="180"/>
                  </a:lnTo>
                  <a:lnTo>
                    <a:pt x="402" y="179"/>
                  </a:lnTo>
                  <a:lnTo>
                    <a:pt x="402" y="178"/>
                  </a:lnTo>
                  <a:lnTo>
                    <a:pt x="403" y="176"/>
                  </a:lnTo>
                  <a:lnTo>
                    <a:pt x="403" y="175"/>
                  </a:lnTo>
                  <a:lnTo>
                    <a:pt x="404" y="175"/>
                  </a:lnTo>
                  <a:lnTo>
                    <a:pt x="405" y="174"/>
                  </a:lnTo>
                  <a:lnTo>
                    <a:pt x="405" y="173"/>
                  </a:lnTo>
                  <a:lnTo>
                    <a:pt x="406" y="173"/>
                  </a:lnTo>
                  <a:lnTo>
                    <a:pt x="407" y="173"/>
                  </a:lnTo>
                  <a:lnTo>
                    <a:pt x="407" y="172"/>
                  </a:lnTo>
                  <a:lnTo>
                    <a:pt x="409" y="172"/>
                  </a:lnTo>
                  <a:lnTo>
                    <a:pt x="413" y="171"/>
                  </a:lnTo>
                  <a:lnTo>
                    <a:pt x="415" y="171"/>
                  </a:lnTo>
                  <a:lnTo>
                    <a:pt x="417" y="170"/>
                  </a:lnTo>
                  <a:lnTo>
                    <a:pt x="419" y="169"/>
                  </a:lnTo>
                  <a:lnTo>
                    <a:pt x="421" y="168"/>
                  </a:lnTo>
                  <a:lnTo>
                    <a:pt x="423" y="166"/>
                  </a:lnTo>
                  <a:lnTo>
                    <a:pt x="425" y="165"/>
                  </a:lnTo>
                  <a:lnTo>
                    <a:pt x="427" y="162"/>
                  </a:lnTo>
                  <a:lnTo>
                    <a:pt x="429" y="161"/>
                  </a:lnTo>
                  <a:lnTo>
                    <a:pt x="430" y="160"/>
                  </a:lnTo>
                  <a:lnTo>
                    <a:pt x="432" y="159"/>
                  </a:lnTo>
                  <a:lnTo>
                    <a:pt x="435" y="158"/>
                  </a:lnTo>
                  <a:lnTo>
                    <a:pt x="437" y="157"/>
                  </a:lnTo>
                  <a:lnTo>
                    <a:pt x="439" y="156"/>
                  </a:lnTo>
                  <a:lnTo>
                    <a:pt x="440" y="156"/>
                  </a:lnTo>
                  <a:lnTo>
                    <a:pt x="441" y="156"/>
                  </a:lnTo>
                  <a:lnTo>
                    <a:pt x="442" y="156"/>
                  </a:lnTo>
                  <a:lnTo>
                    <a:pt x="444" y="157"/>
                  </a:lnTo>
                  <a:lnTo>
                    <a:pt x="445" y="157"/>
                  </a:lnTo>
                  <a:lnTo>
                    <a:pt x="449" y="158"/>
                  </a:lnTo>
                  <a:lnTo>
                    <a:pt x="453" y="159"/>
                  </a:lnTo>
                  <a:lnTo>
                    <a:pt x="456" y="160"/>
                  </a:lnTo>
                  <a:lnTo>
                    <a:pt x="458" y="160"/>
                  </a:lnTo>
                  <a:lnTo>
                    <a:pt x="459" y="160"/>
                  </a:lnTo>
                  <a:lnTo>
                    <a:pt x="460" y="160"/>
                  </a:lnTo>
                  <a:lnTo>
                    <a:pt x="465" y="159"/>
                  </a:lnTo>
                  <a:lnTo>
                    <a:pt x="469" y="159"/>
                  </a:lnTo>
                  <a:lnTo>
                    <a:pt x="470" y="158"/>
                  </a:lnTo>
                  <a:lnTo>
                    <a:pt x="472" y="158"/>
                  </a:lnTo>
                  <a:lnTo>
                    <a:pt x="474" y="157"/>
                  </a:lnTo>
                  <a:lnTo>
                    <a:pt x="475" y="156"/>
                  </a:lnTo>
                  <a:lnTo>
                    <a:pt x="477" y="155"/>
                  </a:lnTo>
                  <a:lnTo>
                    <a:pt x="481" y="152"/>
                  </a:lnTo>
                  <a:lnTo>
                    <a:pt x="483" y="151"/>
                  </a:lnTo>
                  <a:lnTo>
                    <a:pt x="485" y="150"/>
                  </a:lnTo>
                  <a:lnTo>
                    <a:pt x="489" y="148"/>
                  </a:lnTo>
                  <a:lnTo>
                    <a:pt x="500" y="143"/>
                  </a:lnTo>
                  <a:lnTo>
                    <a:pt x="507" y="140"/>
                  </a:lnTo>
                  <a:lnTo>
                    <a:pt x="511" y="138"/>
                  </a:lnTo>
                  <a:lnTo>
                    <a:pt x="514" y="137"/>
                  </a:lnTo>
                  <a:lnTo>
                    <a:pt x="521" y="134"/>
                  </a:lnTo>
                  <a:lnTo>
                    <a:pt x="524" y="133"/>
                  </a:lnTo>
                  <a:lnTo>
                    <a:pt x="528" y="132"/>
                  </a:lnTo>
                  <a:lnTo>
                    <a:pt x="529" y="131"/>
                  </a:lnTo>
                  <a:lnTo>
                    <a:pt x="530" y="130"/>
                  </a:lnTo>
                  <a:lnTo>
                    <a:pt x="533" y="129"/>
                  </a:lnTo>
                  <a:lnTo>
                    <a:pt x="535" y="127"/>
                  </a:lnTo>
                  <a:lnTo>
                    <a:pt x="537" y="126"/>
                  </a:lnTo>
                  <a:lnTo>
                    <a:pt x="538" y="124"/>
                  </a:lnTo>
                  <a:lnTo>
                    <a:pt x="539" y="123"/>
                  </a:lnTo>
                  <a:lnTo>
                    <a:pt x="540" y="121"/>
                  </a:lnTo>
                  <a:lnTo>
                    <a:pt x="541" y="119"/>
                  </a:lnTo>
                  <a:lnTo>
                    <a:pt x="544" y="115"/>
                  </a:lnTo>
                  <a:lnTo>
                    <a:pt x="545" y="114"/>
                  </a:lnTo>
                  <a:lnTo>
                    <a:pt x="546" y="112"/>
                  </a:lnTo>
                  <a:lnTo>
                    <a:pt x="546" y="112"/>
                  </a:lnTo>
                  <a:lnTo>
                    <a:pt x="548" y="111"/>
                  </a:lnTo>
                  <a:lnTo>
                    <a:pt x="549" y="110"/>
                  </a:lnTo>
                  <a:lnTo>
                    <a:pt x="550" y="109"/>
                  </a:lnTo>
                  <a:lnTo>
                    <a:pt x="553" y="109"/>
                  </a:lnTo>
                  <a:lnTo>
                    <a:pt x="555" y="108"/>
                  </a:lnTo>
                  <a:lnTo>
                    <a:pt x="556" y="108"/>
                  </a:lnTo>
                  <a:lnTo>
                    <a:pt x="558" y="108"/>
                  </a:lnTo>
                  <a:lnTo>
                    <a:pt x="559" y="108"/>
                  </a:lnTo>
                  <a:lnTo>
                    <a:pt x="561" y="108"/>
                  </a:lnTo>
                  <a:lnTo>
                    <a:pt x="563" y="108"/>
                  </a:lnTo>
                  <a:lnTo>
                    <a:pt x="567" y="109"/>
                  </a:lnTo>
                  <a:lnTo>
                    <a:pt x="568" y="109"/>
                  </a:lnTo>
                  <a:lnTo>
                    <a:pt x="570" y="109"/>
                  </a:lnTo>
                  <a:lnTo>
                    <a:pt x="572" y="109"/>
                  </a:lnTo>
                  <a:lnTo>
                    <a:pt x="573" y="109"/>
                  </a:lnTo>
                  <a:lnTo>
                    <a:pt x="575" y="109"/>
                  </a:lnTo>
                  <a:lnTo>
                    <a:pt x="577" y="109"/>
                  </a:lnTo>
                  <a:lnTo>
                    <a:pt x="581" y="108"/>
                  </a:lnTo>
                  <a:lnTo>
                    <a:pt x="583" y="108"/>
                  </a:lnTo>
                  <a:lnTo>
                    <a:pt x="585" y="107"/>
                  </a:lnTo>
                  <a:lnTo>
                    <a:pt x="588" y="106"/>
                  </a:lnTo>
                  <a:lnTo>
                    <a:pt x="591" y="105"/>
                  </a:lnTo>
                  <a:lnTo>
                    <a:pt x="592" y="104"/>
                  </a:lnTo>
                  <a:lnTo>
                    <a:pt x="594" y="104"/>
                  </a:lnTo>
                  <a:lnTo>
                    <a:pt x="599" y="103"/>
                  </a:lnTo>
                  <a:lnTo>
                    <a:pt x="600" y="102"/>
                  </a:lnTo>
                  <a:lnTo>
                    <a:pt x="602" y="102"/>
                  </a:lnTo>
                  <a:lnTo>
                    <a:pt x="603" y="101"/>
                  </a:lnTo>
                  <a:lnTo>
                    <a:pt x="603" y="101"/>
                  </a:lnTo>
                  <a:lnTo>
                    <a:pt x="604" y="100"/>
                  </a:lnTo>
                  <a:lnTo>
                    <a:pt x="605" y="100"/>
                  </a:lnTo>
                  <a:lnTo>
                    <a:pt x="606" y="98"/>
                  </a:lnTo>
                  <a:lnTo>
                    <a:pt x="606" y="97"/>
                  </a:lnTo>
                  <a:lnTo>
                    <a:pt x="607" y="96"/>
                  </a:lnTo>
                  <a:lnTo>
                    <a:pt x="608" y="93"/>
                  </a:lnTo>
                  <a:lnTo>
                    <a:pt x="609" y="89"/>
                  </a:lnTo>
                  <a:lnTo>
                    <a:pt x="610" y="87"/>
                  </a:lnTo>
                  <a:lnTo>
                    <a:pt x="610" y="86"/>
                  </a:lnTo>
                  <a:lnTo>
                    <a:pt x="610" y="85"/>
                  </a:lnTo>
                  <a:lnTo>
                    <a:pt x="610" y="84"/>
                  </a:lnTo>
                  <a:lnTo>
                    <a:pt x="610" y="83"/>
                  </a:lnTo>
                  <a:lnTo>
                    <a:pt x="610" y="82"/>
                  </a:lnTo>
                  <a:lnTo>
                    <a:pt x="610" y="81"/>
                  </a:lnTo>
                  <a:lnTo>
                    <a:pt x="609" y="81"/>
                  </a:lnTo>
                  <a:lnTo>
                    <a:pt x="609" y="80"/>
                  </a:lnTo>
                  <a:lnTo>
                    <a:pt x="608" y="79"/>
                  </a:lnTo>
                  <a:lnTo>
                    <a:pt x="607" y="78"/>
                  </a:lnTo>
                  <a:lnTo>
                    <a:pt x="606" y="78"/>
                  </a:lnTo>
                  <a:lnTo>
                    <a:pt x="605" y="77"/>
                  </a:lnTo>
                  <a:lnTo>
                    <a:pt x="604" y="77"/>
                  </a:lnTo>
                  <a:lnTo>
                    <a:pt x="601" y="75"/>
                  </a:lnTo>
                  <a:lnTo>
                    <a:pt x="595" y="73"/>
                  </a:lnTo>
                  <a:lnTo>
                    <a:pt x="591" y="72"/>
                  </a:lnTo>
                  <a:lnTo>
                    <a:pt x="585" y="69"/>
                  </a:lnTo>
                  <a:lnTo>
                    <a:pt x="583" y="69"/>
                  </a:lnTo>
                  <a:lnTo>
                    <a:pt x="582" y="68"/>
                  </a:lnTo>
                  <a:lnTo>
                    <a:pt x="581" y="67"/>
                  </a:lnTo>
                  <a:lnTo>
                    <a:pt x="580" y="67"/>
                  </a:lnTo>
                  <a:lnTo>
                    <a:pt x="579" y="66"/>
                  </a:lnTo>
                  <a:lnTo>
                    <a:pt x="579" y="65"/>
                  </a:lnTo>
                  <a:lnTo>
                    <a:pt x="578" y="65"/>
                  </a:lnTo>
                  <a:lnTo>
                    <a:pt x="578" y="64"/>
                  </a:lnTo>
                  <a:lnTo>
                    <a:pt x="577" y="63"/>
                  </a:lnTo>
                  <a:lnTo>
                    <a:pt x="577" y="61"/>
                  </a:lnTo>
                  <a:lnTo>
                    <a:pt x="576" y="60"/>
                  </a:lnTo>
                  <a:lnTo>
                    <a:pt x="576" y="60"/>
                  </a:lnTo>
                  <a:lnTo>
                    <a:pt x="576" y="59"/>
                  </a:lnTo>
                  <a:lnTo>
                    <a:pt x="576" y="58"/>
                  </a:lnTo>
                  <a:lnTo>
                    <a:pt x="576" y="58"/>
                  </a:lnTo>
                  <a:lnTo>
                    <a:pt x="576" y="57"/>
                  </a:lnTo>
                  <a:lnTo>
                    <a:pt x="577" y="56"/>
                  </a:lnTo>
                  <a:lnTo>
                    <a:pt x="578" y="54"/>
                  </a:lnTo>
                  <a:lnTo>
                    <a:pt x="578" y="53"/>
                  </a:lnTo>
                  <a:lnTo>
                    <a:pt x="579" y="52"/>
                  </a:lnTo>
                  <a:lnTo>
                    <a:pt x="579" y="52"/>
                  </a:lnTo>
                  <a:lnTo>
                    <a:pt x="579" y="51"/>
                  </a:lnTo>
                  <a:lnTo>
                    <a:pt x="578" y="50"/>
                  </a:lnTo>
                  <a:lnTo>
                    <a:pt x="578" y="50"/>
                  </a:lnTo>
                  <a:lnTo>
                    <a:pt x="577" y="49"/>
                  </a:lnTo>
                  <a:lnTo>
                    <a:pt x="577" y="49"/>
                  </a:lnTo>
                  <a:lnTo>
                    <a:pt x="576" y="49"/>
                  </a:lnTo>
                  <a:lnTo>
                    <a:pt x="575" y="49"/>
                  </a:lnTo>
                  <a:lnTo>
                    <a:pt x="574" y="48"/>
                  </a:lnTo>
                  <a:lnTo>
                    <a:pt x="570" y="49"/>
                  </a:lnTo>
                  <a:lnTo>
                    <a:pt x="568" y="48"/>
                  </a:lnTo>
                  <a:lnTo>
                    <a:pt x="565" y="48"/>
                  </a:lnTo>
                  <a:lnTo>
                    <a:pt x="564" y="48"/>
                  </a:lnTo>
                  <a:lnTo>
                    <a:pt x="564" y="48"/>
                  </a:lnTo>
                  <a:lnTo>
                    <a:pt x="562" y="47"/>
                  </a:lnTo>
                  <a:lnTo>
                    <a:pt x="561" y="46"/>
                  </a:lnTo>
                  <a:lnTo>
                    <a:pt x="560" y="46"/>
                  </a:lnTo>
                  <a:lnTo>
                    <a:pt x="559" y="45"/>
                  </a:lnTo>
                  <a:lnTo>
                    <a:pt x="558" y="44"/>
                  </a:lnTo>
                  <a:lnTo>
                    <a:pt x="557" y="43"/>
                  </a:lnTo>
                  <a:lnTo>
                    <a:pt x="557" y="42"/>
                  </a:lnTo>
                  <a:lnTo>
                    <a:pt x="556" y="41"/>
                  </a:lnTo>
                  <a:lnTo>
                    <a:pt x="556" y="41"/>
                  </a:lnTo>
                  <a:lnTo>
                    <a:pt x="556" y="40"/>
                  </a:lnTo>
                  <a:lnTo>
                    <a:pt x="556" y="38"/>
                  </a:lnTo>
                  <a:lnTo>
                    <a:pt x="556" y="35"/>
                  </a:lnTo>
                  <a:lnTo>
                    <a:pt x="556" y="34"/>
                  </a:lnTo>
                  <a:lnTo>
                    <a:pt x="557" y="33"/>
                  </a:lnTo>
                  <a:lnTo>
                    <a:pt x="557" y="32"/>
                  </a:lnTo>
                  <a:lnTo>
                    <a:pt x="557" y="31"/>
                  </a:lnTo>
                  <a:lnTo>
                    <a:pt x="559" y="27"/>
                  </a:lnTo>
                  <a:lnTo>
                    <a:pt x="560" y="26"/>
                  </a:lnTo>
                  <a:lnTo>
                    <a:pt x="561" y="24"/>
                  </a:lnTo>
                  <a:lnTo>
                    <a:pt x="561" y="22"/>
                  </a:lnTo>
                  <a:lnTo>
                    <a:pt x="562" y="21"/>
                  </a:lnTo>
                  <a:lnTo>
                    <a:pt x="562" y="19"/>
                  </a:lnTo>
                  <a:lnTo>
                    <a:pt x="563" y="18"/>
                  </a:lnTo>
                  <a:lnTo>
                    <a:pt x="564" y="13"/>
                  </a:lnTo>
                  <a:lnTo>
                    <a:pt x="564" y="12"/>
                  </a:lnTo>
                  <a:lnTo>
                    <a:pt x="564" y="11"/>
                  </a:lnTo>
                  <a:lnTo>
                    <a:pt x="565" y="10"/>
                  </a:lnTo>
                  <a:lnTo>
                    <a:pt x="565" y="10"/>
                  </a:lnTo>
                  <a:lnTo>
                    <a:pt x="566" y="8"/>
                  </a:lnTo>
                  <a:lnTo>
                    <a:pt x="571" y="2"/>
                  </a:lnTo>
                  <a:lnTo>
                    <a:pt x="572" y="1"/>
                  </a:lnTo>
                  <a:lnTo>
                    <a:pt x="573" y="0"/>
                  </a:lnTo>
                  <a:lnTo>
                    <a:pt x="573" y="0"/>
                  </a:lnTo>
                  <a:lnTo>
                    <a:pt x="573" y="0"/>
                  </a:lnTo>
                  <a:close/>
                </a:path>
              </a:pathLst>
            </a:custGeom>
            <a:solidFill>
              <a:srgbClr val="3D67BC"/>
            </a:solidFill>
            <a:ln>
              <a:noFill/>
            </a:ln>
            <a:extLst/>
          </p:spPr>
          <p:txBody>
            <a:bodyPr vert="horz" wrap="square" lIns="91440" tIns="45720" rIns="91440" bIns="45720" numCol="1" anchor="t" anchorCtr="0" compatLnSpc="1">
              <a:prstTxWarp prst="textNoShape">
                <a:avLst/>
              </a:prstTxWarp>
            </a:bodyPr>
            <a:lstStyle/>
            <a:p>
              <a:endParaRPr lang="cs-CZ" dirty="0"/>
            </a:p>
          </p:txBody>
        </p:sp>
        <p:sp>
          <p:nvSpPr>
            <p:cNvPr id="160" name="Freeform 272">
              <a:extLst>
                <a:ext uri="{FF2B5EF4-FFF2-40B4-BE49-F238E27FC236}">
                  <a16:creationId xmlns:a16="http://schemas.microsoft.com/office/drawing/2014/main" id="{5F6774F5-9414-40A2-AF6E-6550F3F5F4E0}"/>
                </a:ext>
              </a:extLst>
            </p:cNvPr>
            <p:cNvSpPr>
              <a:spLocks/>
            </p:cNvSpPr>
            <p:nvPr/>
          </p:nvSpPr>
          <p:spPr bwMode="auto">
            <a:xfrm>
              <a:off x="6228430" y="4294600"/>
              <a:ext cx="857389" cy="833001"/>
            </a:xfrm>
            <a:custGeom>
              <a:avLst/>
              <a:gdLst>
                <a:gd name="T0" fmla="*/ 607 w 715"/>
                <a:gd name="T1" fmla="*/ 17 h 633"/>
                <a:gd name="T2" fmla="*/ 637 w 715"/>
                <a:gd name="T3" fmla="*/ 16 h 633"/>
                <a:gd name="T4" fmla="*/ 653 w 715"/>
                <a:gd name="T5" fmla="*/ 11 h 633"/>
                <a:gd name="T6" fmla="*/ 669 w 715"/>
                <a:gd name="T7" fmla="*/ 30 h 633"/>
                <a:gd name="T8" fmla="*/ 692 w 715"/>
                <a:gd name="T9" fmla="*/ 50 h 633"/>
                <a:gd name="T10" fmla="*/ 682 w 715"/>
                <a:gd name="T11" fmla="*/ 86 h 633"/>
                <a:gd name="T12" fmla="*/ 707 w 715"/>
                <a:gd name="T13" fmla="*/ 86 h 633"/>
                <a:gd name="T14" fmla="*/ 712 w 715"/>
                <a:gd name="T15" fmla="*/ 104 h 633"/>
                <a:gd name="T16" fmla="*/ 686 w 715"/>
                <a:gd name="T17" fmla="*/ 144 h 633"/>
                <a:gd name="T18" fmla="*/ 673 w 715"/>
                <a:gd name="T19" fmla="*/ 168 h 633"/>
                <a:gd name="T20" fmla="*/ 643 w 715"/>
                <a:gd name="T21" fmla="*/ 160 h 633"/>
                <a:gd name="T22" fmla="*/ 633 w 715"/>
                <a:gd name="T23" fmla="*/ 174 h 633"/>
                <a:gd name="T24" fmla="*/ 620 w 715"/>
                <a:gd name="T25" fmla="*/ 200 h 633"/>
                <a:gd name="T26" fmla="*/ 604 w 715"/>
                <a:gd name="T27" fmla="*/ 221 h 633"/>
                <a:gd name="T28" fmla="*/ 590 w 715"/>
                <a:gd name="T29" fmla="*/ 251 h 633"/>
                <a:gd name="T30" fmla="*/ 596 w 715"/>
                <a:gd name="T31" fmla="*/ 280 h 633"/>
                <a:gd name="T32" fmla="*/ 619 w 715"/>
                <a:gd name="T33" fmla="*/ 328 h 633"/>
                <a:gd name="T34" fmla="*/ 645 w 715"/>
                <a:gd name="T35" fmla="*/ 360 h 633"/>
                <a:gd name="T36" fmla="*/ 637 w 715"/>
                <a:gd name="T37" fmla="*/ 368 h 633"/>
                <a:gd name="T38" fmla="*/ 637 w 715"/>
                <a:gd name="T39" fmla="*/ 394 h 633"/>
                <a:gd name="T40" fmla="*/ 616 w 715"/>
                <a:gd name="T41" fmla="*/ 412 h 633"/>
                <a:gd name="T42" fmla="*/ 597 w 715"/>
                <a:gd name="T43" fmla="*/ 411 h 633"/>
                <a:gd name="T44" fmla="*/ 598 w 715"/>
                <a:gd name="T45" fmla="*/ 437 h 633"/>
                <a:gd name="T46" fmla="*/ 589 w 715"/>
                <a:gd name="T47" fmla="*/ 461 h 633"/>
                <a:gd name="T48" fmla="*/ 549 w 715"/>
                <a:gd name="T49" fmla="*/ 469 h 633"/>
                <a:gd name="T50" fmla="*/ 518 w 715"/>
                <a:gd name="T51" fmla="*/ 468 h 633"/>
                <a:gd name="T52" fmla="*/ 459 w 715"/>
                <a:gd name="T53" fmla="*/ 465 h 633"/>
                <a:gd name="T54" fmla="*/ 435 w 715"/>
                <a:gd name="T55" fmla="*/ 474 h 633"/>
                <a:gd name="T56" fmla="*/ 427 w 715"/>
                <a:gd name="T57" fmla="*/ 491 h 633"/>
                <a:gd name="T58" fmla="*/ 409 w 715"/>
                <a:gd name="T59" fmla="*/ 508 h 633"/>
                <a:gd name="T60" fmla="*/ 380 w 715"/>
                <a:gd name="T61" fmla="*/ 526 h 633"/>
                <a:gd name="T62" fmla="*/ 363 w 715"/>
                <a:gd name="T63" fmla="*/ 519 h 633"/>
                <a:gd name="T64" fmla="*/ 339 w 715"/>
                <a:gd name="T65" fmla="*/ 535 h 633"/>
                <a:gd name="T66" fmla="*/ 305 w 715"/>
                <a:gd name="T67" fmla="*/ 539 h 633"/>
                <a:gd name="T68" fmla="*/ 280 w 715"/>
                <a:gd name="T69" fmla="*/ 552 h 633"/>
                <a:gd name="T70" fmla="*/ 249 w 715"/>
                <a:gd name="T71" fmla="*/ 563 h 633"/>
                <a:gd name="T72" fmla="*/ 225 w 715"/>
                <a:gd name="T73" fmla="*/ 584 h 633"/>
                <a:gd name="T74" fmla="*/ 217 w 715"/>
                <a:gd name="T75" fmla="*/ 603 h 633"/>
                <a:gd name="T76" fmla="*/ 200 w 715"/>
                <a:gd name="T77" fmla="*/ 617 h 633"/>
                <a:gd name="T78" fmla="*/ 183 w 715"/>
                <a:gd name="T79" fmla="*/ 632 h 633"/>
                <a:gd name="T80" fmla="*/ 167 w 715"/>
                <a:gd name="T81" fmla="*/ 619 h 633"/>
                <a:gd name="T82" fmla="*/ 155 w 715"/>
                <a:gd name="T83" fmla="*/ 624 h 633"/>
                <a:gd name="T84" fmla="*/ 146 w 715"/>
                <a:gd name="T85" fmla="*/ 619 h 633"/>
                <a:gd name="T86" fmla="*/ 131 w 715"/>
                <a:gd name="T87" fmla="*/ 603 h 633"/>
                <a:gd name="T88" fmla="*/ 120 w 715"/>
                <a:gd name="T89" fmla="*/ 593 h 633"/>
                <a:gd name="T90" fmla="*/ 135 w 715"/>
                <a:gd name="T91" fmla="*/ 590 h 633"/>
                <a:gd name="T92" fmla="*/ 135 w 715"/>
                <a:gd name="T93" fmla="*/ 568 h 633"/>
                <a:gd name="T94" fmla="*/ 122 w 715"/>
                <a:gd name="T95" fmla="*/ 533 h 633"/>
                <a:gd name="T96" fmla="*/ 115 w 715"/>
                <a:gd name="T97" fmla="*/ 507 h 633"/>
                <a:gd name="T98" fmla="*/ 118 w 715"/>
                <a:gd name="T99" fmla="*/ 473 h 633"/>
                <a:gd name="T100" fmla="*/ 109 w 715"/>
                <a:gd name="T101" fmla="*/ 451 h 633"/>
                <a:gd name="T102" fmla="*/ 72 w 715"/>
                <a:gd name="T103" fmla="*/ 451 h 633"/>
                <a:gd name="T104" fmla="*/ 64 w 715"/>
                <a:gd name="T105" fmla="*/ 441 h 633"/>
                <a:gd name="T106" fmla="*/ 44 w 715"/>
                <a:gd name="T107" fmla="*/ 428 h 633"/>
                <a:gd name="T108" fmla="*/ 0 w 715"/>
                <a:gd name="T109" fmla="*/ 415 h 633"/>
                <a:gd name="T110" fmla="*/ 30 w 715"/>
                <a:gd name="T111" fmla="*/ 388 h 633"/>
                <a:gd name="T112" fmla="*/ 39 w 715"/>
                <a:gd name="T113" fmla="*/ 352 h 633"/>
                <a:gd name="T114" fmla="*/ 73 w 715"/>
                <a:gd name="T115" fmla="*/ 349 h 633"/>
                <a:gd name="T116" fmla="*/ 101 w 715"/>
                <a:gd name="T117" fmla="*/ 352 h 633"/>
                <a:gd name="T118" fmla="*/ 120 w 715"/>
                <a:gd name="T119" fmla="*/ 318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633">
                  <a:moveTo>
                    <a:pt x="573" y="0"/>
                  </a:moveTo>
                  <a:lnTo>
                    <a:pt x="574" y="0"/>
                  </a:lnTo>
                  <a:lnTo>
                    <a:pt x="575" y="1"/>
                  </a:lnTo>
                  <a:lnTo>
                    <a:pt x="577" y="2"/>
                  </a:lnTo>
                  <a:lnTo>
                    <a:pt x="582" y="5"/>
                  </a:lnTo>
                  <a:lnTo>
                    <a:pt x="584" y="6"/>
                  </a:lnTo>
                  <a:lnTo>
                    <a:pt x="586" y="7"/>
                  </a:lnTo>
                  <a:lnTo>
                    <a:pt x="587" y="7"/>
                  </a:lnTo>
                  <a:lnTo>
                    <a:pt x="589" y="8"/>
                  </a:lnTo>
                  <a:lnTo>
                    <a:pt x="594" y="9"/>
                  </a:lnTo>
                  <a:lnTo>
                    <a:pt x="596" y="10"/>
                  </a:lnTo>
                  <a:lnTo>
                    <a:pt x="597" y="10"/>
                  </a:lnTo>
                  <a:lnTo>
                    <a:pt x="599" y="11"/>
                  </a:lnTo>
                  <a:lnTo>
                    <a:pt x="601" y="12"/>
                  </a:lnTo>
                  <a:lnTo>
                    <a:pt x="603" y="13"/>
                  </a:lnTo>
                  <a:lnTo>
                    <a:pt x="604" y="14"/>
                  </a:lnTo>
                  <a:lnTo>
                    <a:pt x="607" y="17"/>
                  </a:lnTo>
                  <a:lnTo>
                    <a:pt x="608" y="18"/>
                  </a:lnTo>
                  <a:lnTo>
                    <a:pt x="610" y="19"/>
                  </a:lnTo>
                  <a:lnTo>
                    <a:pt x="611" y="20"/>
                  </a:lnTo>
                  <a:lnTo>
                    <a:pt x="613" y="20"/>
                  </a:lnTo>
                  <a:lnTo>
                    <a:pt x="615" y="21"/>
                  </a:lnTo>
                  <a:lnTo>
                    <a:pt x="616" y="21"/>
                  </a:lnTo>
                  <a:lnTo>
                    <a:pt x="618" y="21"/>
                  </a:lnTo>
                  <a:lnTo>
                    <a:pt x="619" y="21"/>
                  </a:lnTo>
                  <a:lnTo>
                    <a:pt x="620" y="21"/>
                  </a:lnTo>
                  <a:lnTo>
                    <a:pt x="622" y="21"/>
                  </a:lnTo>
                  <a:lnTo>
                    <a:pt x="623" y="20"/>
                  </a:lnTo>
                  <a:lnTo>
                    <a:pt x="625" y="20"/>
                  </a:lnTo>
                  <a:lnTo>
                    <a:pt x="630" y="18"/>
                  </a:lnTo>
                  <a:lnTo>
                    <a:pt x="631" y="17"/>
                  </a:lnTo>
                  <a:lnTo>
                    <a:pt x="633" y="17"/>
                  </a:lnTo>
                  <a:lnTo>
                    <a:pt x="635" y="16"/>
                  </a:lnTo>
                  <a:lnTo>
                    <a:pt x="637" y="16"/>
                  </a:lnTo>
                  <a:lnTo>
                    <a:pt x="639" y="16"/>
                  </a:lnTo>
                  <a:lnTo>
                    <a:pt x="640" y="17"/>
                  </a:lnTo>
                  <a:lnTo>
                    <a:pt x="643" y="17"/>
                  </a:lnTo>
                  <a:lnTo>
                    <a:pt x="644" y="17"/>
                  </a:lnTo>
                  <a:lnTo>
                    <a:pt x="646" y="17"/>
                  </a:lnTo>
                  <a:lnTo>
                    <a:pt x="647" y="17"/>
                  </a:lnTo>
                  <a:lnTo>
                    <a:pt x="647" y="17"/>
                  </a:lnTo>
                  <a:lnTo>
                    <a:pt x="648" y="17"/>
                  </a:lnTo>
                  <a:lnTo>
                    <a:pt x="649" y="16"/>
                  </a:lnTo>
                  <a:lnTo>
                    <a:pt x="649" y="16"/>
                  </a:lnTo>
                  <a:lnTo>
                    <a:pt x="650" y="15"/>
                  </a:lnTo>
                  <a:lnTo>
                    <a:pt x="651" y="12"/>
                  </a:lnTo>
                  <a:lnTo>
                    <a:pt x="652" y="12"/>
                  </a:lnTo>
                  <a:lnTo>
                    <a:pt x="652" y="11"/>
                  </a:lnTo>
                  <a:lnTo>
                    <a:pt x="653" y="11"/>
                  </a:lnTo>
                  <a:lnTo>
                    <a:pt x="653" y="11"/>
                  </a:lnTo>
                  <a:lnTo>
                    <a:pt x="653" y="11"/>
                  </a:lnTo>
                  <a:lnTo>
                    <a:pt x="654" y="11"/>
                  </a:lnTo>
                  <a:lnTo>
                    <a:pt x="654" y="12"/>
                  </a:lnTo>
                  <a:lnTo>
                    <a:pt x="654" y="12"/>
                  </a:lnTo>
                  <a:lnTo>
                    <a:pt x="655" y="12"/>
                  </a:lnTo>
                  <a:lnTo>
                    <a:pt x="655" y="13"/>
                  </a:lnTo>
                  <a:lnTo>
                    <a:pt x="655" y="16"/>
                  </a:lnTo>
                  <a:lnTo>
                    <a:pt x="656" y="17"/>
                  </a:lnTo>
                  <a:lnTo>
                    <a:pt x="656" y="18"/>
                  </a:lnTo>
                  <a:lnTo>
                    <a:pt x="656" y="19"/>
                  </a:lnTo>
                  <a:lnTo>
                    <a:pt x="657" y="20"/>
                  </a:lnTo>
                  <a:lnTo>
                    <a:pt x="658" y="21"/>
                  </a:lnTo>
                  <a:lnTo>
                    <a:pt x="658" y="21"/>
                  </a:lnTo>
                  <a:lnTo>
                    <a:pt x="659" y="22"/>
                  </a:lnTo>
                  <a:lnTo>
                    <a:pt x="661" y="23"/>
                  </a:lnTo>
                  <a:lnTo>
                    <a:pt x="665" y="26"/>
                  </a:lnTo>
                  <a:lnTo>
                    <a:pt x="666" y="28"/>
                  </a:lnTo>
                  <a:lnTo>
                    <a:pt x="669" y="30"/>
                  </a:lnTo>
                  <a:lnTo>
                    <a:pt x="670" y="31"/>
                  </a:lnTo>
                  <a:lnTo>
                    <a:pt x="671" y="31"/>
                  </a:lnTo>
                  <a:lnTo>
                    <a:pt x="672" y="32"/>
                  </a:lnTo>
                  <a:lnTo>
                    <a:pt x="674" y="32"/>
                  </a:lnTo>
                  <a:lnTo>
                    <a:pt x="678" y="33"/>
                  </a:lnTo>
                  <a:lnTo>
                    <a:pt x="679" y="33"/>
                  </a:lnTo>
                  <a:lnTo>
                    <a:pt x="680" y="34"/>
                  </a:lnTo>
                  <a:lnTo>
                    <a:pt x="681" y="34"/>
                  </a:lnTo>
                  <a:lnTo>
                    <a:pt x="682" y="35"/>
                  </a:lnTo>
                  <a:lnTo>
                    <a:pt x="684" y="36"/>
                  </a:lnTo>
                  <a:lnTo>
                    <a:pt x="685" y="38"/>
                  </a:lnTo>
                  <a:lnTo>
                    <a:pt x="687" y="40"/>
                  </a:lnTo>
                  <a:lnTo>
                    <a:pt x="689" y="42"/>
                  </a:lnTo>
                  <a:lnTo>
                    <a:pt x="690" y="45"/>
                  </a:lnTo>
                  <a:lnTo>
                    <a:pt x="691" y="46"/>
                  </a:lnTo>
                  <a:lnTo>
                    <a:pt x="692" y="48"/>
                  </a:lnTo>
                  <a:lnTo>
                    <a:pt x="692" y="50"/>
                  </a:lnTo>
                  <a:lnTo>
                    <a:pt x="693" y="52"/>
                  </a:lnTo>
                  <a:lnTo>
                    <a:pt x="693" y="54"/>
                  </a:lnTo>
                  <a:lnTo>
                    <a:pt x="692" y="56"/>
                  </a:lnTo>
                  <a:lnTo>
                    <a:pt x="692" y="58"/>
                  </a:lnTo>
                  <a:lnTo>
                    <a:pt x="691" y="61"/>
                  </a:lnTo>
                  <a:lnTo>
                    <a:pt x="691" y="64"/>
                  </a:lnTo>
                  <a:lnTo>
                    <a:pt x="689" y="67"/>
                  </a:lnTo>
                  <a:lnTo>
                    <a:pt x="688" y="71"/>
                  </a:lnTo>
                  <a:lnTo>
                    <a:pt x="686" y="74"/>
                  </a:lnTo>
                  <a:lnTo>
                    <a:pt x="684" y="78"/>
                  </a:lnTo>
                  <a:lnTo>
                    <a:pt x="684" y="79"/>
                  </a:lnTo>
                  <a:lnTo>
                    <a:pt x="683" y="81"/>
                  </a:lnTo>
                  <a:lnTo>
                    <a:pt x="683" y="82"/>
                  </a:lnTo>
                  <a:lnTo>
                    <a:pt x="682" y="83"/>
                  </a:lnTo>
                  <a:lnTo>
                    <a:pt x="682" y="84"/>
                  </a:lnTo>
                  <a:lnTo>
                    <a:pt x="682" y="85"/>
                  </a:lnTo>
                  <a:lnTo>
                    <a:pt x="682" y="86"/>
                  </a:lnTo>
                  <a:lnTo>
                    <a:pt x="682" y="86"/>
                  </a:lnTo>
                  <a:lnTo>
                    <a:pt x="683" y="87"/>
                  </a:lnTo>
                  <a:lnTo>
                    <a:pt x="683" y="87"/>
                  </a:lnTo>
                  <a:lnTo>
                    <a:pt x="683" y="88"/>
                  </a:lnTo>
                  <a:lnTo>
                    <a:pt x="684" y="89"/>
                  </a:lnTo>
                  <a:lnTo>
                    <a:pt x="685" y="89"/>
                  </a:lnTo>
                  <a:lnTo>
                    <a:pt x="686" y="90"/>
                  </a:lnTo>
                  <a:lnTo>
                    <a:pt x="686" y="90"/>
                  </a:lnTo>
                  <a:lnTo>
                    <a:pt x="687" y="90"/>
                  </a:lnTo>
                  <a:lnTo>
                    <a:pt x="688" y="90"/>
                  </a:lnTo>
                  <a:lnTo>
                    <a:pt x="689" y="90"/>
                  </a:lnTo>
                  <a:lnTo>
                    <a:pt x="691" y="90"/>
                  </a:lnTo>
                  <a:lnTo>
                    <a:pt x="693" y="90"/>
                  </a:lnTo>
                  <a:lnTo>
                    <a:pt x="696" y="89"/>
                  </a:lnTo>
                  <a:lnTo>
                    <a:pt x="702" y="87"/>
                  </a:lnTo>
                  <a:lnTo>
                    <a:pt x="705" y="86"/>
                  </a:lnTo>
                  <a:lnTo>
                    <a:pt x="707" y="86"/>
                  </a:lnTo>
                  <a:lnTo>
                    <a:pt x="708" y="86"/>
                  </a:lnTo>
                  <a:lnTo>
                    <a:pt x="709" y="86"/>
                  </a:lnTo>
                  <a:lnTo>
                    <a:pt x="710" y="86"/>
                  </a:lnTo>
                  <a:lnTo>
                    <a:pt x="711" y="86"/>
                  </a:lnTo>
                  <a:lnTo>
                    <a:pt x="712" y="86"/>
                  </a:lnTo>
                  <a:lnTo>
                    <a:pt x="713" y="86"/>
                  </a:lnTo>
                  <a:lnTo>
                    <a:pt x="713" y="87"/>
                  </a:lnTo>
                  <a:lnTo>
                    <a:pt x="714" y="88"/>
                  </a:lnTo>
                  <a:lnTo>
                    <a:pt x="714" y="88"/>
                  </a:lnTo>
                  <a:lnTo>
                    <a:pt x="715" y="89"/>
                  </a:lnTo>
                  <a:lnTo>
                    <a:pt x="715" y="90"/>
                  </a:lnTo>
                  <a:lnTo>
                    <a:pt x="715" y="92"/>
                  </a:lnTo>
                  <a:lnTo>
                    <a:pt x="715" y="94"/>
                  </a:lnTo>
                  <a:lnTo>
                    <a:pt x="715" y="96"/>
                  </a:lnTo>
                  <a:lnTo>
                    <a:pt x="714" y="98"/>
                  </a:lnTo>
                  <a:lnTo>
                    <a:pt x="714" y="100"/>
                  </a:lnTo>
                  <a:lnTo>
                    <a:pt x="712" y="104"/>
                  </a:lnTo>
                  <a:lnTo>
                    <a:pt x="711" y="107"/>
                  </a:lnTo>
                  <a:lnTo>
                    <a:pt x="706" y="120"/>
                  </a:lnTo>
                  <a:lnTo>
                    <a:pt x="703" y="128"/>
                  </a:lnTo>
                  <a:lnTo>
                    <a:pt x="702" y="130"/>
                  </a:lnTo>
                  <a:lnTo>
                    <a:pt x="702" y="130"/>
                  </a:lnTo>
                  <a:lnTo>
                    <a:pt x="702" y="130"/>
                  </a:lnTo>
                  <a:lnTo>
                    <a:pt x="702" y="131"/>
                  </a:lnTo>
                  <a:lnTo>
                    <a:pt x="702" y="131"/>
                  </a:lnTo>
                  <a:lnTo>
                    <a:pt x="701" y="132"/>
                  </a:lnTo>
                  <a:lnTo>
                    <a:pt x="701" y="133"/>
                  </a:lnTo>
                  <a:lnTo>
                    <a:pt x="699" y="134"/>
                  </a:lnTo>
                  <a:lnTo>
                    <a:pt x="697" y="136"/>
                  </a:lnTo>
                  <a:lnTo>
                    <a:pt x="696" y="137"/>
                  </a:lnTo>
                  <a:lnTo>
                    <a:pt x="693" y="139"/>
                  </a:lnTo>
                  <a:lnTo>
                    <a:pt x="692" y="140"/>
                  </a:lnTo>
                  <a:lnTo>
                    <a:pt x="688" y="143"/>
                  </a:lnTo>
                  <a:lnTo>
                    <a:pt x="686" y="144"/>
                  </a:lnTo>
                  <a:lnTo>
                    <a:pt x="685" y="145"/>
                  </a:lnTo>
                  <a:lnTo>
                    <a:pt x="684" y="145"/>
                  </a:lnTo>
                  <a:lnTo>
                    <a:pt x="683" y="146"/>
                  </a:lnTo>
                  <a:lnTo>
                    <a:pt x="683" y="147"/>
                  </a:lnTo>
                  <a:lnTo>
                    <a:pt x="682" y="148"/>
                  </a:lnTo>
                  <a:lnTo>
                    <a:pt x="682" y="149"/>
                  </a:lnTo>
                  <a:lnTo>
                    <a:pt x="681" y="152"/>
                  </a:lnTo>
                  <a:lnTo>
                    <a:pt x="680" y="154"/>
                  </a:lnTo>
                  <a:lnTo>
                    <a:pt x="678" y="161"/>
                  </a:lnTo>
                  <a:lnTo>
                    <a:pt x="677" y="163"/>
                  </a:lnTo>
                  <a:lnTo>
                    <a:pt x="677" y="164"/>
                  </a:lnTo>
                  <a:lnTo>
                    <a:pt x="676" y="165"/>
                  </a:lnTo>
                  <a:lnTo>
                    <a:pt x="676" y="166"/>
                  </a:lnTo>
                  <a:lnTo>
                    <a:pt x="675" y="167"/>
                  </a:lnTo>
                  <a:lnTo>
                    <a:pt x="674" y="167"/>
                  </a:lnTo>
                  <a:lnTo>
                    <a:pt x="673" y="168"/>
                  </a:lnTo>
                  <a:lnTo>
                    <a:pt x="673" y="168"/>
                  </a:lnTo>
                  <a:lnTo>
                    <a:pt x="672" y="169"/>
                  </a:lnTo>
                  <a:lnTo>
                    <a:pt x="671" y="169"/>
                  </a:lnTo>
                  <a:lnTo>
                    <a:pt x="670" y="169"/>
                  </a:lnTo>
                  <a:lnTo>
                    <a:pt x="669" y="169"/>
                  </a:lnTo>
                  <a:lnTo>
                    <a:pt x="668" y="170"/>
                  </a:lnTo>
                  <a:lnTo>
                    <a:pt x="667" y="169"/>
                  </a:lnTo>
                  <a:lnTo>
                    <a:pt x="665" y="169"/>
                  </a:lnTo>
                  <a:lnTo>
                    <a:pt x="664" y="169"/>
                  </a:lnTo>
                  <a:lnTo>
                    <a:pt x="662" y="169"/>
                  </a:lnTo>
                  <a:lnTo>
                    <a:pt x="660" y="168"/>
                  </a:lnTo>
                  <a:lnTo>
                    <a:pt x="658" y="167"/>
                  </a:lnTo>
                  <a:lnTo>
                    <a:pt x="657" y="166"/>
                  </a:lnTo>
                  <a:lnTo>
                    <a:pt x="653" y="164"/>
                  </a:lnTo>
                  <a:lnTo>
                    <a:pt x="650" y="162"/>
                  </a:lnTo>
                  <a:lnTo>
                    <a:pt x="649" y="162"/>
                  </a:lnTo>
                  <a:lnTo>
                    <a:pt x="646" y="161"/>
                  </a:lnTo>
                  <a:lnTo>
                    <a:pt x="643" y="160"/>
                  </a:lnTo>
                  <a:lnTo>
                    <a:pt x="642" y="159"/>
                  </a:lnTo>
                  <a:lnTo>
                    <a:pt x="641" y="159"/>
                  </a:lnTo>
                  <a:lnTo>
                    <a:pt x="640" y="159"/>
                  </a:lnTo>
                  <a:lnTo>
                    <a:pt x="639" y="159"/>
                  </a:lnTo>
                  <a:lnTo>
                    <a:pt x="638" y="159"/>
                  </a:lnTo>
                  <a:lnTo>
                    <a:pt x="635" y="160"/>
                  </a:lnTo>
                  <a:lnTo>
                    <a:pt x="634" y="160"/>
                  </a:lnTo>
                  <a:lnTo>
                    <a:pt x="633" y="161"/>
                  </a:lnTo>
                  <a:lnTo>
                    <a:pt x="633" y="161"/>
                  </a:lnTo>
                  <a:lnTo>
                    <a:pt x="632" y="161"/>
                  </a:lnTo>
                  <a:lnTo>
                    <a:pt x="632" y="162"/>
                  </a:lnTo>
                  <a:lnTo>
                    <a:pt x="632" y="163"/>
                  </a:lnTo>
                  <a:lnTo>
                    <a:pt x="632" y="163"/>
                  </a:lnTo>
                  <a:lnTo>
                    <a:pt x="632" y="165"/>
                  </a:lnTo>
                  <a:lnTo>
                    <a:pt x="632" y="170"/>
                  </a:lnTo>
                  <a:lnTo>
                    <a:pt x="633" y="172"/>
                  </a:lnTo>
                  <a:lnTo>
                    <a:pt x="633" y="174"/>
                  </a:lnTo>
                  <a:lnTo>
                    <a:pt x="633" y="175"/>
                  </a:lnTo>
                  <a:lnTo>
                    <a:pt x="632" y="179"/>
                  </a:lnTo>
                  <a:lnTo>
                    <a:pt x="632" y="180"/>
                  </a:lnTo>
                  <a:lnTo>
                    <a:pt x="631" y="181"/>
                  </a:lnTo>
                  <a:lnTo>
                    <a:pt x="631" y="182"/>
                  </a:lnTo>
                  <a:lnTo>
                    <a:pt x="630" y="183"/>
                  </a:lnTo>
                  <a:lnTo>
                    <a:pt x="629" y="184"/>
                  </a:lnTo>
                  <a:lnTo>
                    <a:pt x="627" y="187"/>
                  </a:lnTo>
                  <a:lnTo>
                    <a:pt x="626" y="188"/>
                  </a:lnTo>
                  <a:lnTo>
                    <a:pt x="625" y="189"/>
                  </a:lnTo>
                  <a:lnTo>
                    <a:pt x="624" y="190"/>
                  </a:lnTo>
                  <a:lnTo>
                    <a:pt x="624" y="191"/>
                  </a:lnTo>
                  <a:lnTo>
                    <a:pt x="623" y="193"/>
                  </a:lnTo>
                  <a:lnTo>
                    <a:pt x="622" y="194"/>
                  </a:lnTo>
                  <a:lnTo>
                    <a:pt x="622" y="196"/>
                  </a:lnTo>
                  <a:lnTo>
                    <a:pt x="621" y="198"/>
                  </a:lnTo>
                  <a:lnTo>
                    <a:pt x="620" y="200"/>
                  </a:lnTo>
                  <a:lnTo>
                    <a:pt x="620" y="202"/>
                  </a:lnTo>
                  <a:lnTo>
                    <a:pt x="620" y="203"/>
                  </a:lnTo>
                  <a:lnTo>
                    <a:pt x="620" y="204"/>
                  </a:lnTo>
                  <a:lnTo>
                    <a:pt x="620" y="207"/>
                  </a:lnTo>
                  <a:lnTo>
                    <a:pt x="620" y="208"/>
                  </a:lnTo>
                  <a:lnTo>
                    <a:pt x="619" y="208"/>
                  </a:lnTo>
                  <a:lnTo>
                    <a:pt x="619" y="209"/>
                  </a:lnTo>
                  <a:lnTo>
                    <a:pt x="618" y="209"/>
                  </a:lnTo>
                  <a:lnTo>
                    <a:pt x="618" y="210"/>
                  </a:lnTo>
                  <a:lnTo>
                    <a:pt x="618" y="210"/>
                  </a:lnTo>
                  <a:lnTo>
                    <a:pt x="616" y="211"/>
                  </a:lnTo>
                  <a:lnTo>
                    <a:pt x="615" y="211"/>
                  </a:lnTo>
                  <a:lnTo>
                    <a:pt x="614" y="212"/>
                  </a:lnTo>
                  <a:lnTo>
                    <a:pt x="611" y="215"/>
                  </a:lnTo>
                  <a:lnTo>
                    <a:pt x="606" y="219"/>
                  </a:lnTo>
                  <a:lnTo>
                    <a:pt x="605" y="220"/>
                  </a:lnTo>
                  <a:lnTo>
                    <a:pt x="604" y="221"/>
                  </a:lnTo>
                  <a:lnTo>
                    <a:pt x="603" y="222"/>
                  </a:lnTo>
                  <a:lnTo>
                    <a:pt x="602" y="223"/>
                  </a:lnTo>
                  <a:lnTo>
                    <a:pt x="601" y="224"/>
                  </a:lnTo>
                  <a:lnTo>
                    <a:pt x="601" y="225"/>
                  </a:lnTo>
                  <a:lnTo>
                    <a:pt x="600" y="227"/>
                  </a:lnTo>
                  <a:lnTo>
                    <a:pt x="599" y="229"/>
                  </a:lnTo>
                  <a:lnTo>
                    <a:pt x="599" y="231"/>
                  </a:lnTo>
                  <a:lnTo>
                    <a:pt x="598" y="232"/>
                  </a:lnTo>
                  <a:lnTo>
                    <a:pt x="598" y="237"/>
                  </a:lnTo>
                  <a:lnTo>
                    <a:pt x="597" y="238"/>
                  </a:lnTo>
                  <a:lnTo>
                    <a:pt x="597" y="239"/>
                  </a:lnTo>
                  <a:lnTo>
                    <a:pt x="597" y="241"/>
                  </a:lnTo>
                  <a:lnTo>
                    <a:pt x="596" y="242"/>
                  </a:lnTo>
                  <a:lnTo>
                    <a:pt x="592" y="247"/>
                  </a:lnTo>
                  <a:lnTo>
                    <a:pt x="591" y="249"/>
                  </a:lnTo>
                  <a:lnTo>
                    <a:pt x="591" y="250"/>
                  </a:lnTo>
                  <a:lnTo>
                    <a:pt x="590" y="251"/>
                  </a:lnTo>
                  <a:lnTo>
                    <a:pt x="590" y="252"/>
                  </a:lnTo>
                  <a:lnTo>
                    <a:pt x="590" y="253"/>
                  </a:lnTo>
                  <a:lnTo>
                    <a:pt x="589" y="255"/>
                  </a:lnTo>
                  <a:lnTo>
                    <a:pt x="589" y="256"/>
                  </a:lnTo>
                  <a:lnTo>
                    <a:pt x="589" y="257"/>
                  </a:lnTo>
                  <a:lnTo>
                    <a:pt x="589" y="258"/>
                  </a:lnTo>
                  <a:lnTo>
                    <a:pt x="590" y="259"/>
                  </a:lnTo>
                  <a:lnTo>
                    <a:pt x="590" y="260"/>
                  </a:lnTo>
                  <a:lnTo>
                    <a:pt x="591" y="263"/>
                  </a:lnTo>
                  <a:lnTo>
                    <a:pt x="592" y="263"/>
                  </a:lnTo>
                  <a:lnTo>
                    <a:pt x="593" y="265"/>
                  </a:lnTo>
                  <a:lnTo>
                    <a:pt x="594" y="269"/>
                  </a:lnTo>
                  <a:lnTo>
                    <a:pt x="594" y="271"/>
                  </a:lnTo>
                  <a:lnTo>
                    <a:pt x="595" y="273"/>
                  </a:lnTo>
                  <a:lnTo>
                    <a:pt x="595" y="277"/>
                  </a:lnTo>
                  <a:lnTo>
                    <a:pt x="596" y="279"/>
                  </a:lnTo>
                  <a:lnTo>
                    <a:pt x="596" y="280"/>
                  </a:lnTo>
                  <a:lnTo>
                    <a:pt x="597" y="283"/>
                  </a:lnTo>
                  <a:lnTo>
                    <a:pt x="598" y="285"/>
                  </a:lnTo>
                  <a:lnTo>
                    <a:pt x="601" y="290"/>
                  </a:lnTo>
                  <a:lnTo>
                    <a:pt x="603" y="296"/>
                  </a:lnTo>
                  <a:lnTo>
                    <a:pt x="604" y="298"/>
                  </a:lnTo>
                  <a:lnTo>
                    <a:pt x="605" y="300"/>
                  </a:lnTo>
                  <a:lnTo>
                    <a:pt x="607" y="302"/>
                  </a:lnTo>
                  <a:lnTo>
                    <a:pt x="608" y="304"/>
                  </a:lnTo>
                  <a:lnTo>
                    <a:pt x="610" y="306"/>
                  </a:lnTo>
                  <a:lnTo>
                    <a:pt x="610" y="307"/>
                  </a:lnTo>
                  <a:lnTo>
                    <a:pt x="612" y="310"/>
                  </a:lnTo>
                  <a:lnTo>
                    <a:pt x="613" y="313"/>
                  </a:lnTo>
                  <a:lnTo>
                    <a:pt x="614" y="315"/>
                  </a:lnTo>
                  <a:lnTo>
                    <a:pt x="615" y="317"/>
                  </a:lnTo>
                  <a:lnTo>
                    <a:pt x="618" y="325"/>
                  </a:lnTo>
                  <a:lnTo>
                    <a:pt x="619" y="327"/>
                  </a:lnTo>
                  <a:lnTo>
                    <a:pt x="619" y="328"/>
                  </a:lnTo>
                  <a:lnTo>
                    <a:pt x="623" y="335"/>
                  </a:lnTo>
                  <a:lnTo>
                    <a:pt x="626" y="340"/>
                  </a:lnTo>
                  <a:lnTo>
                    <a:pt x="627" y="341"/>
                  </a:lnTo>
                  <a:lnTo>
                    <a:pt x="627" y="342"/>
                  </a:lnTo>
                  <a:lnTo>
                    <a:pt x="628" y="344"/>
                  </a:lnTo>
                  <a:lnTo>
                    <a:pt x="629" y="344"/>
                  </a:lnTo>
                  <a:lnTo>
                    <a:pt x="631" y="345"/>
                  </a:lnTo>
                  <a:lnTo>
                    <a:pt x="634" y="347"/>
                  </a:lnTo>
                  <a:lnTo>
                    <a:pt x="636" y="348"/>
                  </a:lnTo>
                  <a:lnTo>
                    <a:pt x="638" y="350"/>
                  </a:lnTo>
                  <a:lnTo>
                    <a:pt x="639" y="351"/>
                  </a:lnTo>
                  <a:lnTo>
                    <a:pt x="640" y="352"/>
                  </a:lnTo>
                  <a:lnTo>
                    <a:pt x="641" y="354"/>
                  </a:lnTo>
                  <a:lnTo>
                    <a:pt x="642" y="355"/>
                  </a:lnTo>
                  <a:lnTo>
                    <a:pt x="643" y="356"/>
                  </a:lnTo>
                  <a:lnTo>
                    <a:pt x="644" y="358"/>
                  </a:lnTo>
                  <a:lnTo>
                    <a:pt x="645" y="360"/>
                  </a:lnTo>
                  <a:lnTo>
                    <a:pt x="645" y="360"/>
                  </a:lnTo>
                  <a:lnTo>
                    <a:pt x="645" y="361"/>
                  </a:lnTo>
                  <a:lnTo>
                    <a:pt x="645" y="361"/>
                  </a:lnTo>
                  <a:lnTo>
                    <a:pt x="645" y="361"/>
                  </a:lnTo>
                  <a:lnTo>
                    <a:pt x="645" y="361"/>
                  </a:lnTo>
                  <a:lnTo>
                    <a:pt x="644" y="360"/>
                  </a:lnTo>
                  <a:lnTo>
                    <a:pt x="643" y="361"/>
                  </a:lnTo>
                  <a:lnTo>
                    <a:pt x="643" y="361"/>
                  </a:lnTo>
                  <a:lnTo>
                    <a:pt x="642" y="361"/>
                  </a:lnTo>
                  <a:lnTo>
                    <a:pt x="641" y="362"/>
                  </a:lnTo>
                  <a:lnTo>
                    <a:pt x="641" y="362"/>
                  </a:lnTo>
                  <a:lnTo>
                    <a:pt x="640" y="363"/>
                  </a:lnTo>
                  <a:lnTo>
                    <a:pt x="639" y="364"/>
                  </a:lnTo>
                  <a:lnTo>
                    <a:pt x="638" y="365"/>
                  </a:lnTo>
                  <a:lnTo>
                    <a:pt x="637" y="366"/>
                  </a:lnTo>
                  <a:lnTo>
                    <a:pt x="637" y="367"/>
                  </a:lnTo>
                  <a:lnTo>
                    <a:pt x="637" y="368"/>
                  </a:lnTo>
                  <a:lnTo>
                    <a:pt x="637" y="369"/>
                  </a:lnTo>
                  <a:lnTo>
                    <a:pt x="636" y="370"/>
                  </a:lnTo>
                  <a:lnTo>
                    <a:pt x="636" y="371"/>
                  </a:lnTo>
                  <a:lnTo>
                    <a:pt x="636" y="372"/>
                  </a:lnTo>
                  <a:lnTo>
                    <a:pt x="637" y="374"/>
                  </a:lnTo>
                  <a:lnTo>
                    <a:pt x="638" y="378"/>
                  </a:lnTo>
                  <a:lnTo>
                    <a:pt x="638" y="381"/>
                  </a:lnTo>
                  <a:lnTo>
                    <a:pt x="638" y="383"/>
                  </a:lnTo>
                  <a:lnTo>
                    <a:pt x="639" y="387"/>
                  </a:lnTo>
                  <a:lnTo>
                    <a:pt x="639" y="388"/>
                  </a:lnTo>
                  <a:lnTo>
                    <a:pt x="639" y="389"/>
                  </a:lnTo>
                  <a:lnTo>
                    <a:pt x="638" y="390"/>
                  </a:lnTo>
                  <a:lnTo>
                    <a:pt x="638" y="391"/>
                  </a:lnTo>
                  <a:lnTo>
                    <a:pt x="638" y="392"/>
                  </a:lnTo>
                  <a:lnTo>
                    <a:pt x="637" y="393"/>
                  </a:lnTo>
                  <a:lnTo>
                    <a:pt x="637" y="394"/>
                  </a:lnTo>
                  <a:lnTo>
                    <a:pt x="637" y="394"/>
                  </a:lnTo>
                  <a:lnTo>
                    <a:pt x="636" y="395"/>
                  </a:lnTo>
                  <a:lnTo>
                    <a:pt x="636" y="395"/>
                  </a:lnTo>
                  <a:lnTo>
                    <a:pt x="635" y="395"/>
                  </a:lnTo>
                  <a:lnTo>
                    <a:pt x="634" y="396"/>
                  </a:lnTo>
                  <a:lnTo>
                    <a:pt x="631" y="397"/>
                  </a:lnTo>
                  <a:lnTo>
                    <a:pt x="627" y="398"/>
                  </a:lnTo>
                  <a:lnTo>
                    <a:pt x="623" y="399"/>
                  </a:lnTo>
                  <a:lnTo>
                    <a:pt x="622" y="399"/>
                  </a:lnTo>
                  <a:lnTo>
                    <a:pt x="621" y="400"/>
                  </a:lnTo>
                  <a:lnTo>
                    <a:pt x="621" y="400"/>
                  </a:lnTo>
                  <a:lnTo>
                    <a:pt x="620" y="401"/>
                  </a:lnTo>
                  <a:lnTo>
                    <a:pt x="618" y="405"/>
                  </a:lnTo>
                  <a:lnTo>
                    <a:pt x="616" y="409"/>
                  </a:lnTo>
                  <a:lnTo>
                    <a:pt x="616" y="409"/>
                  </a:lnTo>
                  <a:lnTo>
                    <a:pt x="616" y="411"/>
                  </a:lnTo>
                  <a:lnTo>
                    <a:pt x="616" y="412"/>
                  </a:lnTo>
                  <a:lnTo>
                    <a:pt x="616" y="412"/>
                  </a:lnTo>
                  <a:lnTo>
                    <a:pt x="615" y="412"/>
                  </a:lnTo>
                  <a:lnTo>
                    <a:pt x="615" y="413"/>
                  </a:lnTo>
                  <a:lnTo>
                    <a:pt x="615" y="413"/>
                  </a:lnTo>
                  <a:lnTo>
                    <a:pt x="614" y="413"/>
                  </a:lnTo>
                  <a:lnTo>
                    <a:pt x="613" y="413"/>
                  </a:lnTo>
                  <a:lnTo>
                    <a:pt x="612" y="413"/>
                  </a:lnTo>
                  <a:lnTo>
                    <a:pt x="610" y="413"/>
                  </a:lnTo>
                  <a:lnTo>
                    <a:pt x="609" y="412"/>
                  </a:lnTo>
                  <a:lnTo>
                    <a:pt x="607" y="412"/>
                  </a:lnTo>
                  <a:lnTo>
                    <a:pt x="602" y="410"/>
                  </a:lnTo>
                  <a:lnTo>
                    <a:pt x="601" y="410"/>
                  </a:lnTo>
                  <a:lnTo>
                    <a:pt x="600" y="410"/>
                  </a:lnTo>
                  <a:lnTo>
                    <a:pt x="600" y="410"/>
                  </a:lnTo>
                  <a:lnTo>
                    <a:pt x="599" y="410"/>
                  </a:lnTo>
                  <a:lnTo>
                    <a:pt x="598" y="410"/>
                  </a:lnTo>
                  <a:lnTo>
                    <a:pt x="598" y="410"/>
                  </a:lnTo>
                  <a:lnTo>
                    <a:pt x="597" y="411"/>
                  </a:lnTo>
                  <a:lnTo>
                    <a:pt x="596" y="411"/>
                  </a:lnTo>
                  <a:lnTo>
                    <a:pt x="596" y="411"/>
                  </a:lnTo>
                  <a:lnTo>
                    <a:pt x="596" y="412"/>
                  </a:lnTo>
                  <a:lnTo>
                    <a:pt x="596" y="412"/>
                  </a:lnTo>
                  <a:lnTo>
                    <a:pt x="596" y="413"/>
                  </a:lnTo>
                  <a:lnTo>
                    <a:pt x="596" y="417"/>
                  </a:lnTo>
                  <a:lnTo>
                    <a:pt x="596" y="420"/>
                  </a:lnTo>
                  <a:lnTo>
                    <a:pt x="596" y="421"/>
                  </a:lnTo>
                  <a:lnTo>
                    <a:pt x="596" y="422"/>
                  </a:lnTo>
                  <a:lnTo>
                    <a:pt x="596" y="424"/>
                  </a:lnTo>
                  <a:lnTo>
                    <a:pt x="596" y="426"/>
                  </a:lnTo>
                  <a:lnTo>
                    <a:pt x="596" y="427"/>
                  </a:lnTo>
                  <a:lnTo>
                    <a:pt x="597" y="428"/>
                  </a:lnTo>
                  <a:lnTo>
                    <a:pt x="598" y="432"/>
                  </a:lnTo>
                  <a:lnTo>
                    <a:pt x="598" y="434"/>
                  </a:lnTo>
                  <a:lnTo>
                    <a:pt x="598" y="435"/>
                  </a:lnTo>
                  <a:lnTo>
                    <a:pt x="598" y="437"/>
                  </a:lnTo>
                  <a:lnTo>
                    <a:pt x="598" y="439"/>
                  </a:lnTo>
                  <a:lnTo>
                    <a:pt x="598" y="440"/>
                  </a:lnTo>
                  <a:lnTo>
                    <a:pt x="598" y="442"/>
                  </a:lnTo>
                  <a:lnTo>
                    <a:pt x="598" y="443"/>
                  </a:lnTo>
                  <a:lnTo>
                    <a:pt x="597" y="447"/>
                  </a:lnTo>
                  <a:lnTo>
                    <a:pt x="596" y="453"/>
                  </a:lnTo>
                  <a:lnTo>
                    <a:pt x="596" y="454"/>
                  </a:lnTo>
                  <a:lnTo>
                    <a:pt x="596" y="455"/>
                  </a:lnTo>
                  <a:lnTo>
                    <a:pt x="595" y="456"/>
                  </a:lnTo>
                  <a:lnTo>
                    <a:pt x="594" y="458"/>
                  </a:lnTo>
                  <a:lnTo>
                    <a:pt x="594" y="458"/>
                  </a:lnTo>
                  <a:lnTo>
                    <a:pt x="593" y="459"/>
                  </a:lnTo>
                  <a:lnTo>
                    <a:pt x="593" y="459"/>
                  </a:lnTo>
                  <a:lnTo>
                    <a:pt x="592" y="460"/>
                  </a:lnTo>
                  <a:lnTo>
                    <a:pt x="591" y="460"/>
                  </a:lnTo>
                  <a:lnTo>
                    <a:pt x="590" y="460"/>
                  </a:lnTo>
                  <a:lnTo>
                    <a:pt x="589" y="461"/>
                  </a:lnTo>
                  <a:lnTo>
                    <a:pt x="588" y="461"/>
                  </a:lnTo>
                  <a:lnTo>
                    <a:pt x="587" y="460"/>
                  </a:lnTo>
                  <a:lnTo>
                    <a:pt x="583" y="460"/>
                  </a:lnTo>
                  <a:lnTo>
                    <a:pt x="581" y="459"/>
                  </a:lnTo>
                  <a:lnTo>
                    <a:pt x="580" y="459"/>
                  </a:lnTo>
                  <a:lnTo>
                    <a:pt x="578" y="459"/>
                  </a:lnTo>
                  <a:lnTo>
                    <a:pt x="572" y="460"/>
                  </a:lnTo>
                  <a:lnTo>
                    <a:pt x="569" y="460"/>
                  </a:lnTo>
                  <a:lnTo>
                    <a:pt x="560" y="462"/>
                  </a:lnTo>
                  <a:lnTo>
                    <a:pt x="558" y="462"/>
                  </a:lnTo>
                  <a:lnTo>
                    <a:pt x="557" y="462"/>
                  </a:lnTo>
                  <a:lnTo>
                    <a:pt x="556" y="463"/>
                  </a:lnTo>
                  <a:lnTo>
                    <a:pt x="555" y="463"/>
                  </a:lnTo>
                  <a:lnTo>
                    <a:pt x="554" y="464"/>
                  </a:lnTo>
                  <a:lnTo>
                    <a:pt x="553" y="465"/>
                  </a:lnTo>
                  <a:lnTo>
                    <a:pt x="550" y="468"/>
                  </a:lnTo>
                  <a:lnTo>
                    <a:pt x="549" y="469"/>
                  </a:lnTo>
                  <a:lnTo>
                    <a:pt x="548" y="470"/>
                  </a:lnTo>
                  <a:lnTo>
                    <a:pt x="546" y="471"/>
                  </a:lnTo>
                  <a:lnTo>
                    <a:pt x="546" y="471"/>
                  </a:lnTo>
                  <a:lnTo>
                    <a:pt x="545" y="472"/>
                  </a:lnTo>
                  <a:lnTo>
                    <a:pt x="544" y="472"/>
                  </a:lnTo>
                  <a:lnTo>
                    <a:pt x="543" y="472"/>
                  </a:lnTo>
                  <a:lnTo>
                    <a:pt x="542" y="472"/>
                  </a:lnTo>
                  <a:lnTo>
                    <a:pt x="540" y="472"/>
                  </a:lnTo>
                  <a:lnTo>
                    <a:pt x="538" y="471"/>
                  </a:lnTo>
                  <a:lnTo>
                    <a:pt x="533" y="470"/>
                  </a:lnTo>
                  <a:lnTo>
                    <a:pt x="528" y="470"/>
                  </a:lnTo>
                  <a:lnTo>
                    <a:pt x="526" y="469"/>
                  </a:lnTo>
                  <a:lnTo>
                    <a:pt x="522" y="468"/>
                  </a:lnTo>
                  <a:lnTo>
                    <a:pt x="521" y="468"/>
                  </a:lnTo>
                  <a:lnTo>
                    <a:pt x="520" y="468"/>
                  </a:lnTo>
                  <a:lnTo>
                    <a:pt x="519" y="468"/>
                  </a:lnTo>
                  <a:lnTo>
                    <a:pt x="518" y="468"/>
                  </a:lnTo>
                  <a:lnTo>
                    <a:pt x="517" y="469"/>
                  </a:lnTo>
                  <a:lnTo>
                    <a:pt x="515" y="470"/>
                  </a:lnTo>
                  <a:lnTo>
                    <a:pt x="513" y="470"/>
                  </a:lnTo>
                  <a:lnTo>
                    <a:pt x="510" y="471"/>
                  </a:lnTo>
                  <a:lnTo>
                    <a:pt x="507" y="472"/>
                  </a:lnTo>
                  <a:lnTo>
                    <a:pt x="504" y="472"/>
                  </a:lnTo>
                  <a:lnTo>
                    <a:pt x="501" y="472"/>
                  </a:lnTo>
                  <a:lnTo>
                    <a:pt x="498" y="472"/>
                  </a:lnTo>
                  <a:lnTo>
                    <a:pt x="494" y="472"/>
                  </a:lnTo>
                  <a:lnTo>
                    <a:pt x="491" y="472"/>
                  </a:lnTo>
                  <a:lnTo>
                    <a:pt x="482" y="471"/>
                  </a:lnTo>
                  <a:lnTo>
                    <a:pt x="479" y="470"/>
                  </a:lnTo>
                  <a:lnTo>
                    <a:pt x="477" y="470"/>
                  </a:lnTo>
                  <a:lnTo>
                    <a:pt x="473" y="469"/>
                  </a:lnTo>
                  <a:lnTo>
                    <a:pt x="467" y="467"/>
                  </a:lnTo>
                  <a:lnTo>
                    <a:pt x="462" y="466"/>
                  </a:lnTo>
                  <a:lnTo>
                    <a:pt x="459" y="465"/>
                  </a:lnTo>
                  <a:lnTo>
                    <a:pt x="457" y="465"/>
                  </a:lnTo>
                  <a:lnTo>
                    <a:pt x="450" y="464"/>
                  </a:lnTo>
                  <a:lnTo>
                    <a:pt x="448" y="464"/>
                  </a:lnTo>
                  <a:lnTo>
                    <a:pt x="447" y="464"/>
                  </a:lnTo>
                  <a:lnTo>
                    <a:pt x="446" y="465"/>
                  </a:lnTo>
                  <a:lnTo>
                    <a:pt x="445" y="465"/>
                  </a:lnTo>
                  <a:lnTo>
                    <a:pt x="444" y="465"/>
                  </a:lnTo>
                  <a:lnTo>
                    <a:pt x="442" y="466"/>
                  </a:lnTo>
                  <a:lnTo>
                    <a:pt x="441" y="467"/>
                  </a:lnTo>
                  <a:lnTo>
                    <a:pt x="440" y="467"/>
                  </a:lnTo>
                  <a:lnTo>
                    <a:pt x="439" y="468"/>
                  </a:lnTo>
                  <a:lnTo>
                    <a:pt x="438" y="469"/>
                  </a:lnTo>
                  <a:lnTo>
                    <a:pt x="437" y="470"/>
                  </a:lnTo>
                  <a:lnTo>
                    <a:pt x="436" y="472"/>
                  </a:lnTo>
                  <a:lnTo>
                    <a:pt x="436" y="473"/>
                  </a:lnTo>
                  <a:lnTo>
                    <a:pt x="436" y="473"/>
                  </a:lnTo>
                  <a:lnTo>
                    <a:pt x="435" y="474"/>
                  </a:lnTo>
                  <a:lnTo>
                    <a:pt x="435" y="475"/>
                  </a:lnTo>
                  <a:lnTo>
                    <a:pt x="435" y="476"/>
                  </a:lnTo>
                  <a:lnTo>
                    <a:pt x="435" y="478"/>
                  </a:lnTo>
                  <a:lnTo>
                    <a:pt x="435" y="481"/>
                  </a:lnTo>
                  <a:lnTo>
                    <a:pt x="435" y="482"/>
                  </a:lnTo>
                  <a:lnTo>
                    <a:pt x="435" y="484"/>
                  </a:lnTo>
                  <a:lnTo>
                    <a:pt x="435" y="486"/>
                  </a:lnTo>
                  <a:lnTo>
                    <a:pt x="435" y="487"/>
                  </a:lnTo>
                  <a:lnTo>
                    <a:pt x="435" y="488"/>
                  </a:lnTo>
                  <a:lnTo>
                    <a:pt x="434" y="488"/>
                  </a:lnTo>
                  <a:lnTo>
                    <a:pt x="434" y="489"/>
                  </a:lnTo>
                  <a:lnTo>
                    <a:pt x="433" y="489"/>
                  </a:lnTo>
                  <a:lnTo>
                    <a:pt x="433" y="490"/>
                  </a:lnTo>
                  <a:lnTo>
                    <a:pt x="432" y="490"/>
                  </a:lnTo>
                  <a:lnTo>
                    <a:pt x="431" y="490"/>
                  </a:lnTo>
                  <a:lnTo>
                    <a:pt x="429" y="491"/>
                  </a:lnTo>
                  <a:lnTo>
                    <a:pt x="427" y="491"/>
                  </a:lnTo>
                  <a:lnTo>
                    <a:pt x="425" y="491"/>
                  </a:lnTo>
                  <a:lnTo>
                    <a:pt x="424" y="491"/>
                  </a:lnTo>
                  <a:lnTo>
                    <a:pt x="423" y="491"/>
                  </a:lnTo>
                  <a:lnTo>
                    <a:pt x="422" y="492"/>
                  </a:lnTo>
                  <a:lnTo>
                    <a:pt x="422" y="493"/>
                  </a:lnTo>
                  <a:lnTo>
                    <a:pt x="422" y="493"/>
                  </a:lnTo>
                  <a:lnTo>
                    <a:pt x="421" y="495"/>
                  </a:lnTo>
                  <a:lnTo>
                    <a:pt x="421" y="496"/>
                  </a:lnTo>
                  <a:lnTo>
                    <a:pt x="420" y="498"/>
                  </a:lnTo>
                  <a:lnTo>
                    <a:pt x="419" y="499"/>
                  </a:lnTo>
                  <a:lnTo>
                    <a:pt x="418" y="500"/>
                  </a:lnTo>
                  <a:lnTo>
                    <a:pt x="417" y="501"/>
                  </a:lnTo>
                  <a:lnTo>
                    <a:pt x="415" y="503"/>
                  </a:lnTo>
                  <a:lnTo>
                    <a:pt x="414" y="505"/>
                  </a:lnTo>
                  <a:lnTo>
                    <a:pt x="413" y="505"/>
                  </a:lnTo>
                  <a:lnTo>
                    <a:pt x="411" y="506"/>
                  </a:lnTo>
                  <a:lnTo>
                    <a:pt x="409" y="508"/>
                  </a:lnTo>
                  <a:lnTo>
                    <a:pt x="407" y="508"/>
                  </a:lnTo>
                  <a:lnTo>
                    <a:pt x="406" y="509"/>
                  </a:lnTo>
                  <a:lnTo>
                    <a:pt x="405" y="509"/>
                  </a:lnTo>
                  <a:lnTo>
                    <a:pt x="400" y="511"/>
                  </a:lnTo>
                  <a:lnTo>
                    <a:pt x="399" y="511"/>
                  </a:lnTo>
                  <a:lnTo>
                    <a:pt x="397" y="512"/>
                  </a:lnTo>
                  <a:lnTo>
                    <a:pt x="395" y="512"/>
                  </a:lnTo>
                  <a:lnTo>
                    <a:pt x="394" y="513"/>
                  </a:lnTo>
                  <a:lnTo>
                    <a:pt x="393" y="514"/>
                  </a:lnTo>
                  <a:lnTo>
                    <a:pt x="392" y="514"/>
                  </a:lnTo>
                  <a:lnTo>
                    <a:pt x="390" y="516"/>
                  </a:lnTo>
                  <a:lnTo>
                    <a:pt x="389" y="517"/>
                  </a:lnTo>
                  <a:lnTo>
                    <a:pt x="388" y="517"/>
                  </a:lnTo>
                  <a:lnTo>
                    <a:pt x="386" y="520"/>
                  </a:lnTo>
                  <a:lnTo>
                    <a:pt x="383" y="523"/>
                  </a:lnTo>
                  <a:lnTo>
                    <a:pt x="382" y="525"/>
                  </a:lnTo>
                  <a:lnTo>
                    <a:pt x="380" y="526"/>
                  </a:lnTo>
                  <a:lnTo>
                    <a:pt x="380" y="526"/>
                  </a:lnTo>
                  <a:lnTo>
                    <a:pt x="379" y="527"/>
                  </a:lnTo>
                  <a:lnTo>
                    <a:pt x="378" y="527"/>
                  </a:lnTo>
                  <a:lnTo>
                    <a:pt x="378" y="527"/>
                  </a:lnTo>
                  <a:lnTo>
                    <a:pt x="376" y="528"/>
                  </a:lnTo>
                  <a:lnTo>
                    <a:pt x="376" y="528"/>
                  </a:lnTo>
                  <a:lnTo>
                    <a:pt x="375" y="527"/>
                  </a:lnTo>
                  <a:lnTo>
                    <a:pt x="374" y="527"/>
                  </a:lnTo>
                  <a:lnTo>
                    <a:pt x="374" y="527"/>
                  </a:lnTo>
                  <a:lnTo>
                    <a:pt x="373" y="527"/>
                  </a:lnTo>
                  <a:lnTo>
                    <a:pt x="372" y="526"/>
                  </a:lnTo>
                  <a:lnTo>
                    <a:pt x="371" y="525"/>
                  </a:lnTo>
                  <a:lnTo>
                    <a:pt x="368" y="522"/>
                  </a:lnTo>
                  <a:lnTo>
                    <a:pt x="367" y="521"/>
                  </a:lnTo>
                  <a:lnTo>
                    <a:pt x="366" y="521"/>
                  </a:lnTo>
                  <a:lnTo>
                    <a:pt x="365" y="520"/>
                  </a:lnTo>
                  <a:lnTo>
                    <a:pt x="363" y="519"/>
                  </a:lnTo>
                  <a:lnTo>
                    <a:pt x="362" y="519"/>
                  </a:lnTo>
                  <a:lnTo>
                    <a:pt x="361" y="519"/>
                  </a:lnTo>
                  <a:lnTo>
                    <a:pt x="360" y="519"/>
                  </a:lnTo>
                  <a:lnTo>
                    <a:pt x="359" y="520"/>
                  </a:lnTo>
                  <a:lnTo>
                    <a:pt x="357" y="521"/>
                  </a:lnTo>
                  <a:lnTo>
                    <a:pt x="356" y="522"/>
                  </a:lnTo>
                  <a:lnTo>
                    <a:pt x="355" y="523"/>
                  </a:lnTo>
                  <a:lnTo>
                    <a:pt x="353" y="524"/>
                  </a:lnTo>
                  <a:lnTo>
                    <a:pt x="349" y="529"/>
                  </a:lnTo>
                  <a:lnTo>
                    <a:pt x="347" y="530"/>
                  </a:lnTo>
                  <a:lnTo>
                    <a:pt x="346" y="531"/>
                  </a:lnTo>
                  <a:lnTo>
                    <a:pt x="344" y="533"/>
                  </a:lnTo>
                  <a:lnTo>
                    <a:pt x="343" y="533"/>
                  </a:lnTo>
                  <a:lnTo>
                    <a:pt x="342" y="534"/>
                  </a:lnTo>
                  <a:lnTo>
                    <a:pt x="342" y="534"/>
                  </a:lnTo>
                  <a:lnTo>
                    <a:pt x="340" y="534"/>
                  </a:lnTo>
                  <a:lnTo>
                    <a:pt x="339" y="535"/>
                  </a:lnTo>
                  <a:lnTo>
                    <a:pt x="338" y="536"/>
                  </a:lnTo>
                  <a:lnTo>
                    <a:pt x="335" y="538"/>
                  </a:lnTo>
                  <a:lnTo>
                    <a:pt x="334" y="539"/>
                  </a:lnTo>
                  <a:lnTo>
                    <a:pt x="332" y="539"/>
                  </a:lnTo>
                  <a:lnTo>
                    <a:pt x="331" y="540"/>
                  </a:lnTo>
                  <a:lnTo>
                    <a:pt x="329" y="540"/>
                  </a:lnTo>
                  <a:lnTo>
                    <a:pt x="328" y="541"/>
                  </a:lnTo>
                  <a:lnTo>
                    <a:pt x="326" y="541"/>
                  </a:lnTo>
                  <a:lnTo>
                    <a:pt x="324" y="541"/>
                  </a:lnTo>
                  <a:lnTo>
                    <a:pt x="317" y="541"/>
                  </a:lnTo>
                  <a:lnTo>
                    <a:pt x="315" y="541"/>
                  </a:lnTo>
                  <a:lnTo>
                    <a:pt x="313" y="541"/>
                  </a:lnTo>
                  <a:lnTo>
                    <a:pt x="312" y="541"/>
                  </a:lnTo>
                  <a:lnTo>
                    <a:pt x="310" y="541"/>
                  </a:lnTo>
                  <a:lnTo>
                    <a:pt x="308" y="540"/>
                  </a:lnTo>
                  <a:lnTo>
                    <a:pt x="306" y="540"/>
                  </a:lnTo>
                  <a:lnTo>
                    <a:pt x="305" y="539"/>
                  </a:lnTo>
                  <a:lnTo>
                    <a:pt x="304" y="539"/>
                  </a:lnTo>
                  <a:lnTo>
                    <a:pt x="303" y="538"/>
                  </a:lnTo>
                  <a:lnTo>
                    <a:pt x="301" y="537"/>
                  </a:lnTo>
                  <a:lnTo>
                    <a:pt x="301" y="537"/>
                  </a:lnTo>
                  <a:lnTo>
                    <a:pt x="300" y="537"/>
                  </a:lnTo>
                  <a:lnTo>
                    <a:pt x="300" y="537"/>
                  </a:lnTo>
                  <a:lnTo>
                    <a:pt x="299" y="537"/>
                  </a:lnTo>
                  <a:lnTo>
                    <a:pt x="299" y="537"/>
                  </a:lnTo>
                  <a:lnTo>
                    <a:pt x="298" y="537"/>
                  </a:lnTo>
                  <a:lnTo>
                    <a:pt x="297" y="538"/>
                  </a:lnTo>
                  <a:lnTo>
                    <a:pt x="296" y="539"/>
                  </a:lnTo>
                  <a:lnTo>
                    <a:pt x="294" y="540"/>
                  </a:lnTo>
                  <a:lnTo>
                    <a:pt x="288" y="545"/>
                  </a:lnTo>
                  <a:lnTo>
                    <a:pt x="285" y="548"/>
                  </a:lnTo>
                  <a:lnTo>
                    <a:pt x="282" y="551"/>
                  </a:lnTo>
                  <a:lnTo>
                    <a:pt x="281" y="551"/>
                  </a:lnTo>
                  <a:lnTo>
                    <a:pt x="280" y="552"/>
                  </a:lnTo>
                  <a:lnTo>
                    <a:pt x="279" y="554"/>
                  </a:lnTo>
                  <a:lnTo>
                    <a:pt x="277" y="556"/>
                  </a:lnTo>
                  <a:lnTo>
                    <a:pt x="276" y="557"/>
                  </a:lnTo>
                  <a:lnTo>
                    <a:pt x="274" y="558"/>
                  </a:lnTo>
                  <a:lnTo>
                    <a:pt x="273" y="559"/>
                  </a:lnTo>
                  <a:lnTo>
                    <a:pt x="272" y="560"/>
                  </a:lnTo>
                  <a:lnTo>
                    <a:pt x="270" y="561"/>
                  </a:lnTo>
                  <a:lnTo>
                    <a:pt x="267" y="562"/>
                  </a:lnTo>
                  <a:lnTo>
                    <a:pt x="265" y="562"/>
                  </a:lnTo>
                  <a:lnTo>
                    <a:pt x="263" y="563"/>
                  </a:lnTo>
                  <a:lnTo>
                    <a:pt x="261" y="563"/>
                  </a:lnTo>
                  <a:lnTo>
                    <a:pt x="259" y="563"/>
                  </a:lnTo>
                  <a:lnTo>
                    <a:pt x="257" y="563"/>
                  </a:lnTo>
                  <a:lnTo>
                    <a:pt x="254" y="563"/>
                  </a:lnTo>
                  <a:lnTo>
                    <a:pt x="252" y="563"/>
                  </a:lnTo>
                  <a:lnTo>
                    <a:pt x="251" y="563"/>
                  </a:lnTo>
                  <a:lnTo>
                    <a:pt x="249" y="563"/>
                  </a:lnTo>
                  <a:lnTo>
                    <a:pt x="247" y="564"/>
                  </a:lnTo>
                  <a:lnTo>
                    <a:pt x="246" y="564"/>
                  </a:lnTo>
                  <a:lnTo>
                    <a:pt x="244" y="565"/>
                  </a:lnTo>
                  <a:lnTo>
                    <a:pt x="243" y="566"/>
                  </a:lnTo>
                  <a:lnTo>
                    <a:pt x="240" y="568"/>
                  </a:lnTo>
                  <a:lnTo>
                    <a:pt x="238" y="570"/>
                  </a:lnTo>
                  <a:lnTo>
                    <a:pt x="237" y="571"/>
                  </a:lnTo>
                  <a:lnTo>
                    <a:pt x="234" y="573"/>
                  </a:lnTo>
                  <a:lnTo>
                    <a:pt x="233" y="574"/>
                  </a:lnTo>
                  <a:lnTo>
                    <a:pt x="231" y="576"/>
                  </a:lnTo>
                  <a:lnTo>
                    <a:pt x="228" y="578"/>
                  </a:lnTo>
                  <a:lnTo>
                    <a:pt x="227" y="579"/>
                  </a:lnTo>
                  <a:lnTo>
                    <a:pt x="226" y="580"/>
                  </a:lnTo>
                  <a:lnTo>
                    <a:pt x="226" y="580"/>
                  </a:lnTo>
                  <a:lnTo>
                    <a:pt x="225" y="581"/>
                  </a:lnTo>
                  <a:lnTo>
                    <a:pt x="225" y="583"/>
                  </a:lnTo>
                  <a:lnTo>
                    <a:pt x="225" y="584"/>
                  </a:lnTo>
                  <a:lnTo>
                    <a:pt x="224" y="587"/>
                  </a:lnTo>
                  <a:lnTo>
                    <a:pt x="224" y="589"/>
                  </a:lnTo>
                  <a:lnTo>
                    <a:pt x="224" y="590"/>
                  </a:lnTo>
                  <a:lnTo>
                    <a:pt x="223" y="592"/>
                  </a:lnTo>
                  <a:lnTo>
                    <a:pt x="223" y="593"/>
                  </a:lnTo>
                  <a:lnTo>
                    <a:pt x="223" y="594"/>
                  </a:lnTo>
                  <a:lnTo>
                    <a:pt x="223" y="596"/>
                  </a:lnTo>
                  <a:lnTo>
                    <a:pt x="223" y="597"/>
                  </a:lnTo>
                  <a:lnTo>
                    <a:pt x="222" y="599"/>
                  </a:lnTo>
                  <a:lnTo>
                    <a:pt x="222" y="600"/>
                  </a:lnTo>
                  <a:lnTo>
                    <a:pt x="222" y="600"/>
                  </a:lnTo>
                  <a:lnTo>
                    <a:pt x="222" y="600"/>
                  </a:lnTo>
                  <a:lnTo>
                    <a:pt x="221" y="601"/>
                  </a:lnTo>
                  <a:lnTo>
                    <a:pt x="221" y="601"/>
                  </a:lnTo>
                  <a:lnTo>
                    <a:pt x="220" y="602"/>
                  </a:lnTo>
                  <a:lnTo>
                    <a:pt x="218" y="603"/>
                  </a:lnTo>
                  <a:lnTo>
                    <a:pt x="217" y="603"/>
                  </a:lnTo>
                  <a:lnTo>
                    <a:pt x="217" y="604"/>
                  </a:lnTo>
                  <a:lnTo>
                    <a:pt x="216" y="604"/>
                  </a:lnTo>
                  <a:lnTo>
                    <a:pt x="216" y="605"/>
                  </a:lnTo>
                  <a:lnTo>
                    <a:pt x="214" y="609"/>
                  </a:lnTo>
                  <a:lnTo>
                    <a:pt x="214" y="610"/>
                  </a:lnTo>
                  <a:lnTo>
                    <a:pt x="213" y="611"/>
                  </a:lnTo>
                  <a:lnTo>
                    <a:pt x="211" y="613"/>
                  </a:lnTo>
                  <a:lnTo>
                    <a:pt x="211" y="614"/>
                  </a:lnTo>
                  <a:lnTo>
                    <a:pt x="210" y="614"/>
                  </a:lnTo>
                  <a:lnTo>
                    <a:pt x="210" y="615"/>
                  </a:lnTo>
                  <a:lnTo>
                    <a:pt x="209" y="615"/>
                  </a:lnTo>
                  <a:lnTo>
                    <a:pt x="208" y="615"/>
                  </a:lnTo>
                  <a:lnTo>
                    <a:pt x="207" y="616"/>
                  </a:lnTo>
                  <a:lnTo>
                    <a:pt x="206" y="616"/>
                  </a:lnTo>
                  <a:lnTo>
                    <a:pt x="203" y="616"/>
                  </a:lnTo>
                  <a:lnTo>
                    <a:pt x="201" y="616"/>
                  </a:lnTo>
                  <a:lnTo>
                    <a:pt x="200" y="617"/>
                  </a:lnTo>
                  <a:lnTo>
                    <a:pt x="199" y="617"/>
                  </a:lnTo>
                  <a:lnTo>
                    <a:pt x="198" y="617"/>
                  </a:lnTo>
                  <a:lnTo>
                    <a:pt x="197" y="618"/>
                  </a:lnTo>
                  <a:lnTo>
                    <a:pt x="195" y="619"/>
                  </a:lnTo>
                  <a:lnTo>
                    <a:pt x="194" y="620"/>
                  </a:lnTo>
                  <a:lnTo>
                    <a:pt x="192" y="622"/>
                  </a:lnTo>
                  <a:lnTo>
                    <a:pt x="190" y="623"/>
                  </a:lnTo>
                  <a:lnTo>
                    <a:pt x="190" y="624"/>
                  </a:lnTo>
                  <a:lnTo>
                    <a:pt x="189" y="625"/>
                  </a:lnTo>
                  <a:lnTo>
                    <a:pt x="189" y="626"/>
                  </a:lnTo>
                  <a:lnTo>
                    <a:pt x="188" y="627"/>
                  </a:lnTo>
                  <a:lnTo>
                    <a:pt x="189" y="627"/>
                  </a:lnTo>
                  <a:lnTo>
                    <a:pt x="188" y="628"/>
                  </a:lnTo>
                  <a:lnTo>
                    <a:pt x="187" y="629"/>
                  </a:lnTo>
                  <a:lnTo>
                    <a:pt x="186" y="630"/>
                  </a:lnTo>
                  <a:lnTo>
                    <a:pt x="185" y="631"/>
                  </a:lnTo>
                  <a:lnTo>
                    <a:pt x="183" y="632"/>
                  </a:lnTo>
                  <a:lnTo>
                    <a:pt x="182" y="632"/>
                  </a:lnTo>
                  <a:lnTo>
                    <a:pt x="181" y="632"/>
                  </a:lnTo>
                  <a:lnTo>
                    <a:pt x="178" y="633"/>
                  </a:lnTo>
                  <a:lnTo>
                    <a:pt x="177" y="633"/>
                  </a:lnTo>
                  <a:lnTo>
                    <a:pt x="176" y="633"/>
                  </a:lnTo>
                  <a:lnTo>
                    <a:pt x="176" y="633"/>
                  </a:lnTo>
                  <a:lnTo>
                    <a:pt x="175" y="633"/>
                  </a:lnTo>
                  <a:lnTo>
                    <a:pt x="174" y="633"/>
                  </a:lnTo>
                  <a:lnTo>
                    <a:pt x="174" y="632"/>
                  </a:lnTo>
                  <a:lnTo>
                    <a:pt x="174" y="632"/>
                  </a:lnTo>
                  <a:lnTo>
                    <a:pt x="173" y="631"/>
                  </a:lnTo>
                  <a:lnTo>
                    <a:pt x="172" y="628"/>
                  </a:lnTo>
                  <a:lnTo>
                    <a:pt x="172" y="627"/>
                  </a:lnTo>
                  <a:lnTo>
                    <a:pt x="171" y="625"/>
                  </a:lnTo>
                  <a:lnTo>
                    <a:pt x="169" y="623"/>
                  </a:lnTo>
                  <a:lnTo>
                    <a:pt x="167" y="621"/>
                  </a:lnTo>
                  <a:lnTo>
                    <a:pt x="167" y="619"/>
                  </a:lnTo>
                  <a:lnTo>
                    <a:pt x="166" y="619"/>
                  </a:lnTo>
                  <a:lnTo>
                    <a:pt x="166" y="619"/>
                  </a:lnTo>
                  <a:lnTo>
                    <a:pt x="165" y="619"/>
                  </a:lnTo>
                  <a:lnTo>
                    <a:pt x="164" y="619"/>
                  </a:lnTo>
                  <a:lnTo>
                    <a:pt x="163" y="620"/>
                  </a:lnTo>
                  <a:lnTo>
                    <a:pt x="163" y="620"/>
                  </a:lnTo>
                  <a:lnTo>
                    <a:pt x="162" y="621"/>
                  </a:lnTo>
                  <a:lnTo>
                    <a:pt x="160" y="623"/>
                  </a:lnTo>
                  <a:lnTo>
                    <a:pt x="159" y="624"/>
                  </a:lnTo>
                  <a:lnTo>
                    <a:pt x="159" y="625"/>
                  </a:lnTo>
                  <a:lnTo>
                    <a:pt x="158" y="625"/>
                  </a:lnTo>
                  <a:lnTo>
                    <a:pt x="158" y="625"/>
                  </a:lnTo>
                  <a:lnTo>
                    <a:pt x="157" y="625"/>
                  </a:lnTo>
                  <a:lnTo>
                    <a:pt x="156" y="625"/>
                  </a:lnTo>
                  <a:lnTo>
                    <a:pt x="156" y="625"/>
                  </a:lnTo>
                  <a:lnTo>
                    <a:pt x="155" y="624"/>
                  </a:lnTo>
                  <a:lnTo>
                    <a:pt x="155" y="624"/>
                  </a:lnTo>
                  <a:lnTo>
                    <a:pt x="154" y="622"/>
                  </a:lnTo>
                  <a:lnTo>
                    <a:pt x="154" y="621"/>
                  </a:lnTo>
                  <a:lnTo>
                    <a:pt x="154" y="620"/>
                  </a:lnTo>
                  <a:lnTo>
                    <a:pt x="154" y="618"/>
                  </a:lnTo>
                  <a:lnTo>
                    <a:pt x="154" y="618"/>
                  </a:lnTo>
                  <a:lnTo>
                    <a:pt x="154" y="618"/>
                  </a:lnTo>
                  <a:lnTo>
                    <a:pt x="154" y="617"/>
                  </a:lnTo>
                  <a:lnTo>
                    <a:pt x="153" y="617"/>
                  </a:lnTo>
                  <a:lnTo>
                    <a:pt x="153" y="617"/>
                  </a:lnTo>
                  <a:lnTo>
                    <a:pt x="153" y="618"/>
                  </a:lnTo>
                  <a:lnTo>
                    <a:pt x="153" y="618"/>
                  </a:lnTo>
                  <a:lnTo>
                    <a:pt x="152" y="618"/>
                  </a:lnTo>
                  <a:lnTo>
                    <a:pt x="152" y="619"/>
                  </a:lnTo>
                  <a:lnTo>
                    <a:pt x="149" y="619"/>
                  </a:lnTo>
                  <a:lnTo>
                    <a:pt x="147" y="619"/>
                  </a:lnTo>
                  <a:lnTo>
                    <a:pt x="146" y="619"/>
                  </a:lnTo>
                  <a:lnTo>
                    <a:pt x="146" y="619"/>
                  </a:lnTo>
                  <a:lnTo>
                    <a:pt x="146" y="619"/>
                  </a:lnTo>
                  <a:lnTo>
                    <a:pt x="145" y="619"/>
                  </a:lnTo>
                  <a:lnTo>
                    <a:pt x="145" y="619"/>
                  </a:lnTo>
                  <a:lnTo>
                    <a:pt x="144" y="620"/>
                  </a:lnTo>
                  <a:lnTo>
                    <a:pt x="144" y="619"/>
                  </a:lnTo>
                  <a:lnTo>
                    <a:pt x="144" y="619"/>
                  </a:lnTo>
                  <a:lnTo>
                    <a:pt x="143" y="617"/>
                  </a:lnTo>
                  <a:lnTo>
                    <a:pt x="142" y="615"/>
                  </a:lnTo>
                  <a:lnTo>
                    <a:pt x="142" y="614"/>
                  </a:lnTo>
                  <a:lnTo>
                    <a:pt x="141" y="613"/>
                  </a:lnTo>
                  <a:lnTo>
                    <a:pt x="140" y="611"/>
                  </a:lnTo>
                  <a:lnTo>
                    <a:pt x="137" y="607"/>
                  </a:lnTo>
                  <a:lnTo>
                    <a:pt x="136" y="606"/>
                  </a:lnTo>
                  <a:lnTo>
                    <a:pt x="135" y="605"/>
                  </a:lnTo>
                  <a:lnTo>
                    <a:pt x="134" y="604"/>
                  </a:lnTo>
                  <a:lnTo>
                    <a:pt x="133" y="604"/>
                  </a:lnTo>
                  <a:lnTo>
                    <a:pt x="131" y="603"/>
                  </a:lnTo>
                  <a:lnTo>
                    <a:pt x="130" y="602"/>
                  </a:lnTo>
                  <a:lnTo>
                    <a:pt x="129" y="602"/>
                  </a:lnTo>
                  <a:lnTo>
                    <a:pt x="128" y="602"/>
                  </a:lnTo>
                  <a:lnTo>
                    <a:pt x="123" y="601"/>
                  </a:lnTo>
                  <a:lnTo>
                    <a:pt x="122" y="600"/>
                  </a:lnTo>
                  <a:lnTo>
                    <a:pt x="121" y="600"/>
                  </a:lnTo>
                  <a:lnTo>
                    <a:pt x="120" y="599"/>
                  </a:lnTo>
                  <a:lnTo>
                    <a:pt x="119" y="598"/>
                  </a:lnTo>
                  <a:lnTo>
                    <a:pt x="118" y="598"/>
                  </a:lnTo>
                  <a:lnTo>
                    <a:pt x="118" y="597"/>
                  </a:lnTo>
                  <a:lnTo>
                    <a:pt x="118" y="597"/>
                  </a:lnTo>
                  <a:lnTo>
                    <a:pt x="118" y="597"/>
                  </a:lnTo>
                  <a:lnTo>
                    <a:pt x="118" y="596"/>
                  </a:lnTo>
                  <a:lnTo>
                    <a:pt x="118" y="595"/>
                  </a:lnTo>
                  <a:lnTo>
                    <a:pt x="119" y="594"/>
                  </a:lnTo>
                  <a:lnTo>
                    <a:pt x="119" y="593"/>
                  </a:lnTo>
                  <a:lnTo>
                    <a:pt x="120" y="593"/>
                  </a:lnTo>
                  <a:lnTo>
                    <a:pt x="120" y="592"/>
                  </a:lnTo>
                  <a:lnTo>
                    <a:pt x="121" y="592"/>
                  </a:lnTo>
                  <a:lnTo>
                    <a:pt x="122" y="592"/>
                  </a:lnTo>
                  <a:lnTo>
                    <a:pt x="123" y="591"/>
                  </a:lnTo>
                  <a:lnTo>
                    <a:pt x="124" y="591"/>
                  </a:lnTo>
                  <a:lnTo>
                    <a:pt x="125" y="591"/>
                  </a:lnTo>
                  <a:lnTo>
                    <a:pt x="126" y="591"/>
                  </a:lnTo>
                  <a:lnTo>
                    <a:pt x="129" y="591"/>
                  </a:lnTo>
                  <a:lnTo>
                    <a:pt x="132" y="592"/>
                  </a:lnTo>
                  <a:lnTo>
                    <a:pt x="133" y="592"/>
                  </a:lnTo>
                  <a:lnTo>
                    <a:pt x="133" y="592"/>
                  </a:lnTo>
                  <a:lnTo>
                    <a:pt x="134" y="592"/>
                  </a:lnTo>
                  <a:lnTo>
                    <a:pt x="134" y="591"/>
                  </a:lnTo>
                  <a:lnTo>
                    <a:pt x="134" y="591"/>
                  </a:lnTo>
                  <a:lnTo>
                    <a:pt x="135" y="591"/>
                  </a:lnTo>
                  <a:lnTo>
                    <a:pt x="135" y="590"/>
                  </a:lnTo>
                  <a:lnTo>
                    <a:pt x="135" y="590"/>
                  </a:lnTo>
                  <a:lnTo>
                    <a:pt x="135" y="589"/>
                  </a:lnTo>
                  <a:lnTo>
                    <a:pt x="135" y="587"/>
                  </a:lnTo>
                  <a:lnTo>
                    <a:pt x="134" y="585"/>
                  </a:lnTo>
                  <a:lnTo>
                    <a:pt x="134" y="584"/>
                  </a:lnTo>
                  <a:lnTo>
                    <a:pt x="134" y="583"/>
                  </a:lnTo>
                  <a:lnTo>
                    <a:pt x="134" y="582"/>
                  </a:lnTo>
                  <a:lnTo>
                    <a:pt x="134" y="582"/>
                  </a:lnTo>
                  <a:lnTo>
                    <a:pt x="135" y="580"/>
                  </a:lnTo>
                  <a:lnTo>
                    <a:pt x="136" y="579"/>
                  </a:lnTo>
                  <a:lnTo>
                    <a:pt x="136" y="578"/>
                  </a:lnTo>
                  <a:lnTo>
                    <a:pt x="136" y="577"/>
                  </a:lnTo>
                  <a:lnTo>
                    <a:pt x="136" y="577"/>
                  </a:lnTo>
                  <a:lnTo>
                    <a:pt x="136" y="576"/>
                  </a:lnTo>
                  <a:lnTo>
                    <a:pt x="136" y="575"/>
                  </a:lnTo>
                  <a:lnTo>
                    <a:pt x="136" y="574"/>
                  </a:lnTo>
                  <a:lnTo>
                    <a:pt x="136" y="572"/>
                  </a:lnTo>
                  <a:lnTo>
                    <a:pt x="135" y="568"/>
                  </a:lnTo>
                  <a:lnTo>
                    <a:pt x="134" y="566"/>
                  </a:lnTo>
                  <a:lnTo>
                    <a:pt x="133" y="563"/>
                  </a:lnTo>
                  <a:lnTo>
                    <a:pt x="131" y="558"/>
                  </a:lnTo>
                  <a:lnTo>
                    <a:pt x="130" y="556"/>
                  </a:lnTo>
                  <a:lnTo>
                    <a:pt x="128" y="553"/>
                  </a:lnTo>
                  <a:lnTo>
                    <a:pt x="127" y="551"/>
                  </a:lnTo>
                  <a:lnTo>
                    <a:pt x="125" y="547"/>
                  </a:lnTo>
                  <a:lnTo>
                    <a:pt x="124" y="547"/>
                  </a:lnTo>
                  <a:lnTo>
                    <a:pt x="124" y="546"/>
                  </a:lnTo>
                  <a:lnTo>
                    <a:pt x="123" y="545"/>
                  </a:lnTo>
                  <a:lnTo>
                    <a:pt x="123" y="544"/>
                  </a:lnTo>
                  <a:lnTo>
                    <a:pt x="123" y="540"/>
                  </a:lnTo>
                  <a:lnTo>
                    <a:pt x="123" y="539"/>
                  </a:lnTo>
                  <a:lnTo>
                    <a:pt x="123" y="536"/>
                  </a:lnTo>
                  <a:lnTo>
                    <a:pt x="123" y="535"/>
                  </a:lnTo>
                  <a:lnTo>
                    <a:pt x="122" y="534"/>
                  </a:lnTo>
                  <a:lnTo>
                    <a:pt x="122" y="533"/>
                  </a:lnTo>
                  <a:lnTo>
                    <a:pt x="121" y="532"/>
                  </a:lnTo>
                  <a:lnTo>
                    <a:pt x="119" y="530"/>
                  </a:lnTo>
                  <a:lnTo>
                    <a:pt x="118" y="529"/>
                  </a:lnTo>
                  <a:lnTo>
                    <a:pt x="117" y="529"/>
                  </a:lnTo>
                  <a:lnTo>
                    <a:pt x="117" y="528"/>
                  </a:lnTo>
                  <a:lnTo>
                    <a:pt x="116" y="527"/>
                  </a:lnTo>
                  <a:lnTo>
                    <a:pt x="116" y="526"/>
                  </a:lnTo>
                  <a:lnTo>
                    <a:pt x="116" y="525"/>
                  </a:lnTo>
                  <a:lnTo>
                    <a:pt x="116" y="524"/>
                  </a:lnTo>
                  <a:lnTo>
                    <a:pt x="116" y="523"/>
                  </a:lnTo>
                  <a:lnTo>
                    <a:pt x="117" y="520"/>
                  </a:lnTo>
                  <a:lnTo>
                    <a:pt x="117" y="519"/>
                  </a:lnTo>
                  <a:lnTo>
                    <a:pt x="117" y="517"/>
                  </a:lnTo>
                  <a:lnTo>
                    <a:pt x="117" y="515"/>
                  </a:lnTo>
                  <a:lnTo>
                    <a:pt x="117" y="513"/>
                  </a:lnTo>
                  <a:lnTo>
                    <a:pt x="116" y="509"/>
                  </a:lnTo>
                  <a:lnTo>
                    <a:pt x="115" y="507"/>
                  </a:lnTo>
                  <a:lnTo>
                    <a:pt x="114" y="504"/>
                  </a:lnTo>
                  <a:lnTo>
                    <a:pt x="114" y="503"/>
                  </a:lnTo>
                  <a:lnTo>
                    <a:pt x="113" y="502"/>
                  </a:lnTo>
                  <a:lnTo>
                    <a:pt x="113" y="501"/>
                  </a:lnTo>
                  <a:lnTo>
                    <a:pt x="114" y="499"/>
                  </a:lnTo>
                  <a:lnTo>
                    <a:pt x="114" y="497"/>
                  </a:lnTo>
                  <a:lnTo>
                    <a:pt x="115" y="492"/>
                  </a:lnTo>
                  <a:lnTo>
                    <a:pt x="116" y="489"/>
                  </a:lnTo>
                  <a:lnTo>
                    <a:pt x="116" y="488"/>
                  </a:lnTo>
                  <a:lnTo>
                    <a:pt x="116" y="487"/>
                  </a:lnTo>
                  <a:lnTo>
                    <a:pt x="116" y="486"/>
                  </a:lnTo>
                  <a:lnTo>
                    <a:pt x="116" y="481"/>
                  </a:lnTo>
                  <a:lnTo>
                    <a:pt x="116" y="480"/>
                  </a:lnTo>
                  <a:lnTo>
                    <a:pt x="116" y="479"/>
                  </a:lnTo>
                  <a:lnTo>
                    <a:pt x="117" y="478"/>
                  </a:lnTo>
                  <a:lnTo>
                    <a:pt x="117" y="477"/>
                  </a:lnTo>
                  <a:lnTo>
                    <a:pt x="118" y="473"/>
                  </a:lnTo>
                  <a:lnTo>
                    <a:pt x="118" y="471"/>
                  </a:lnTo>
                  <a:lnTo>
                    <a:pt x="119" y="469"/>
                  </a:lnTo>
                  <a:lnTo>
                    <a:pt x="119" y="468"/>
                  </a:lnTo>
                  <a:lnTo>
                    <a:pt x="118" y="466"/>
                  </a:lnTo>
                  <a:lnTo>
                    <a:pt x="118" y="465"/>
                  </a:lnTo>
                  <a:lnTo>
                    <a:pt x="118" y="463"/>
                  </a:lnTo>
                  <a:lnTo>
                    <a:pt x="118" y="462"/>
                  </a:lnTo>
                  <a:lnTo>
                    <a:pt x="117" y="460"/>
                  </a:lnTo>
                  <a:lnTo>
                    <a:pt x="116" y="458"/>
                  </a:lnTo>
                  <a:lnTo>
                    <a:pt x="115" y="457"/>
                  </a:lnTo>
                  <a:lnTo>
                    <a:pt x="114" y="455"/>
                  </a:lnTo>
                  <a:lnTo>
                    <a:pt x="114" y="454"/>
                  </a:lnTo>
                  <a:lnTo>
                    <a:pt x="113" y="453"/>
                  </a:lnTo>
                  <a:lnTo>
                    <a:pt x="112" y="453"/>
                  </a:lnTo>
                  <a:lnTo>
                    <a:pt x="111" y="452"/>
                  </a:lnTo>
                  <a:lnTo>
                    <a:pt x="110" y="451"/>
                  </a:lnTo>
                  <a:lnTo>
                    <a:pt x="109" y="451"/>
                  </a:lnTo>
                  <a:lnTo>
                    <a:pt x="108" y="451"/>
                  </a:lnTo>
                  <a:lnTo>
                    <a:pt x="108" y="451"/>
                  </a:lnTo>
                  <a:lnTo>
                    <a:pt x="107" y="450"/>
                  </a:lnTo>
                  <a:lnTo>
                    <a:pt x="106" y="451"/>
                  </a:lnTo>
                  <a:lnTo>
                    <a:pt x="100" y="451"/>
                  </a:lnTo>
                  <a:lnTo>
                    <a:pt x="99" y="451"/>
                  </a:lnTo>
                  <a:lnTo>
                    <a:pt x="98" y="451"/>
                  </a:lnTo>
                  <a:lnTo>
                    <a:pt x="93" y="451"/>
                  </a:lnTo>
                  <a:lnTo>
                    <a:pt x="91" y="451"/>
                  </a:lnTo>
                  <a:lnTo>
                    <a:pt x="88" y="451"/>
                  </a:lnTo>
                  <a:lnTo>
                    <a:pt x="83" y="450"/>
                  </a:lnTo>
                  <a:lnTo>
                    <a:pt x="81" y="450"/>
                  </a:lnTo>
                  <a:lnTo>
                    <a:pt x="79" y="450"/>
                  </a:lnTo>
                  <a:lnTo>
                    <a:pt x="78" y="450"/>
                  </a:lnTo>
                  <a:lnTo>
                    <a:pt x="77" y="450"/>
                  </a:lnTo>
                  <a:lnTo>
                    <a:pt x="75" y="451"/>
                  </a:lnTo>
                  <a:lnTo>
                    <a:pt x="72" y="451"/>
                  </a:lnTo>
                  <a:lnTo>
                    <a:pt x="71" y="451"/>
                  </a:lnTo>
                  <a:lnTo>
                    <a:pt x="71" y="452"/>
                  </a:lnTo>
                  <a:lnTo>
                    <a:pt x="70" y="452"/>
                  </a:lnTo>
                  <a:lnTo>
                    <a:pt x="69" y="451"/>
                  </a:lnTo>
                  <a:lnTo>
                    <a:pt x="69" y="451"/>
                  </a:lnTo>
                  <a:lnTo>
                    <a:pt x="68" y="451"/>
                  </a:lnTo>
                  <a:lnTo>
                    <a:pt x="67" y="450"/>
                  </a:lnTo>
                  <a:lnTo>
                    <a:pt x="66" y="450"/>
                  </a:lnTo>
                  <a:lnTo>
                    <a:pt x="66" y="450"/>
                  </a:lnTo>
                  <a:lnTo>
                    <a:pt x="65" y="449"/>
                  </a:lnTo>
                  <a:lnTo>
                    <a:pt x="65" y="449"/>
                  </a:lnTo>
                  <a:lnTo>
                    <a:pt x="64" y="448"/>
                  </a:lnTo>
                  <a:lnTo>
                    <a:pt x="64" y="448"/>
                  </a:lnTo>
                  <a:lnTo>
                    <a:pt x="64" y="447"/>
                  </a:lnTo>
                  <a:lnTo>
                    <a:pt x="64" y="446"/>
                  </a:lnTo>
                  <a:lnTo>
                    <a:pt x="64" y="444"/>
                  </a:lnTo>
                  <a:lnTo>
                    <a:pt x="64" y="441"/>
                  </a:lnTo>
                  <a:lnTo>
                    <a:pt x="64" y="440"/>
                  </a:lnTo>
                  <a:lnTo>
                    <a:pt x="63" y="439"/>
                  </a:lnTo>
                  <a:lnTo>
                    <a:pt x="63" y="438"/>
                  </a:lnTo>
                  <a:lnTo>
                    <a:pt x="63" y="437"/>
                  </a:lnTo>
                  <a:lnTo>
                    <a:pt x="62" y="436"/>
                  </a:lnTo>
                  <a:lnTo>
                    <a:pt x="62" y="436"/>
                  </a:lnTo>
                  <a:lnTo>
                    <a:pt x="61" y="435"/>
                  </a:lnTo>
                  <a:lnTo>
                    <a:pt x="61" y="434"/>
                  </a:lnTo>
                  <a:lnTo>
                    <a:pt x="60" y="434"/>
                  </a:lnTo>
                  <a:lnTo>
                    <a:pt x="58" y="433"/>
                  </a:lnTo>
                  <a:lnTo>
                    <a:pt x="54" y="431"/>
                  </a:lnTo>
                  <a:lnTo>
                    <a:pt x="52" y="430"/>
                  </a:lnTo>
                  <a:lnTo>
                    <a:pt x="51" y="429"/>
                  </a:lnTo>
                  <a:lnTo>
                    <a:pt x="50" y="429"/>
                  </a:lnTo>
                  <a:lnTo>
                    <a:pt x="48" y="429"/>
                  </a:lnTo>
                  <a:lnTo>
                    <a:pt x="46" y="428"/>
                  </a:lnTo>
                  <a:lnTo>
                    <a:pt x="44" y="428"/>
                  </a:lnTo>
                  <a:lnTo>
                    <a:pt x="41" y="428"/>
                  </a:lnTo>
                  <a:lnTo>
                    <a:pt x="39" y="427"/>
                  </a:lnTo>
                  <a:lnTo>
                    <a:pt x="36" y="427"/>
                  </a:lnTo>
                  <a:lnTo>
                    <a:pt x="31" y="425"/>
                  </a:lnTo>
                  <a:lnTo>
                    <a:pt x="30" y="425"/>
                  </a:lnTo>
                  <a:lnTo>
                    <a:pt x="28" y="425"/>
                  </a:lnTo>
                  <a:lnTo>
                    <a:pt x="23" y="424"/>
                  </a:lnTo>
                  <a:lnTo>
                    <a:pt x="21" y="424"/>
                  </a:lnTo>
                  <a:lnTo>
                    <a:pt x="18" y="424"/>
                  </a:lnTo>
                  <a:lnTo>
                    <a:pt x="14" y="423"/>
                  </a:lnTo>
                  <a:lnTo>
                    <a:pt x="11" y="422"/>
                  </a:lnTo>
                  <a:lnTo>
                    <a:pt x="10" y="421"/>
                  </a:lnTo>
                  <a:lnTo>
                    <a:pt x="8" y="421"/>
                  </a:lnTo>
                  <a:lnTo>
                    <a:pt x="6" y="419"/>
                  </a:lnTo>
                  <a:lnTo>
                    <a:pt x="1" y="416"/>
                  </a:lnTo>
                  <a:lnTo>
                    <a:pt x="1" y="416"/>
                  </a:lnTo>
                  <a:lnTo>
                    <a:pt x="0" y="415"/>
                  </a:lnTo>
                  <a:lnTo>
                    <a:pt x="0" y="415"/>
                  </a:lnTo>
                  <a:lnTo>
                    <a:pt x="1" y="415"/>
                  </a:lnTo>
                  <a:lnTo>
                    <a:pt x="1" y="414"/>
                  </a:lnTo>
                  <a:lnTo>
                    <a:pt x="1" y="414"/>
                  </a:lnTo>
                  <a:lnTo>
                    <a:pt x="2" y="413"/>
                  </a:lnTo>
                  <a:lnTo>
                    <a:pt x="3" y="412"/>
                  </a:lnTo>
                  <a:lnTo>
                    <a:pt x="4" y="412"/>
                  </a:lnTo>
                  <a:lnTo>
                    <a:pt x="9" y="409"/>
                  </a:lnTo>
                  <a:lnTo>
                    <a:pt x="12" y="407"/>
                  </a:lnTo>
                  <a:lnTo>
                    <a:pt x="15" y="405"/>
                  </a:lnTo>
                  <a:lnTo>
                    <a:pt x="16" y="404"/>
                  </a:lnTo>
                  <a:lnTo>
                    <a:pt x="17" y="403"/>
                  </a:lnTo>
                  <a:lnTo>
                    <a:pt x="19" y="401"/>
                  </a:lnTo>
                  <a:lnTo>
                    <a:pt x="26" y="394"/>
                  </a:lnTo>
                  <a:lnTo>
                    <a:pt x="27" y="392"/>
                  </a:lnTo>
                  <a:lnTo>
                    <a:pt x="29" y="390"/>
                  </a:lnTo>
                  <a:lnTo>
                    <a:pt x="30" y="388"/>
                  </a:lnTo>
                  <a:lnTo>
                    <a:pt x="30" y="387"/>
                  </a:lnTo>
                  <a:lnTo>
                    <a:pt x="31" y="385"/>
                  </a:lnTo>
                  <a:lnTo>
                    <a:pt x="31" y="384"/>
                  </a:lnTo>
                  <a:lnTo>
                    <a:pt x="32" y="381"/>
                  </a:lnTo>
                  <a:lnTo>
                    <a:pt x="32" y="374"/>
                  </a:lnTo>
                  <a:lnTo>
                    <a:pt x="33" y="370"/>
                  </a:lnTo>
                  <a:lnTo>
                    <a:pt x="33" y="366"/>
                  </a:lnTo>
                  <a:lnTo>
                    <a:pt x="34" y="364"/>
                  </a:lnTo>
                  <a:lnTo>
                    <a:pt x="34" y="362"/>
                  </a:lnTo>
                  <a:lnTo>
                    <a:pt x="35" y="360"/>
                  </a:lnTo>
                  <a:lnTo>
                    <a:pt x="35" y="359"/>
                  </a:lnTo>
                  <a:lnTo>
                    <a:pt x="36" y="357"/>
                  </a:lnTo>
                  <a:lnTo>
                    <a:pt x="37" y="356"/>
                  </a:lnTo>
                  <a:lnTo>
                    <a:pt x="37" y="354"/>
                  </a:lnTo>
                  <a:lnTo>
                    <a:pt x="38" y="354"/>
                  </a:lnTo>
                  <a:lnTo>
                    <a:pt x="39" y="353"/>
                  </a:lnTo>
                  <a:lnTo>
                    <a:pt x="39" y="352"/>
                  </a:lnTo>
                  <a:lnTo>
                    <a:pt x="40" y="351"/>
                  </a:lnTo>
                  <a:lnTo>
                    <a:pt x="41" y="351"/>
                  </a:lnTo>
                  <a:lnTo>
                    <a:pt x="42" y="351"/>
                  </a:lnTo>
                  <a:lnTo>
                    <a:pt x="43" y="351"/>
                  </a:lnTo>
                  <a:lnTo>
                    <a:pt x="44" y="351"/>
                  </a:lnTo>
                  <a:lnTo>
                    <a:pt x="45" y="351"/>
                  </a:lnTo>
                  <a:lnTo>
                    <a:pt x="50" y="352"/>
                  </a:lnTo>
                  <a:lnTo>
                    <a:pt x="51" y="352"/>
                  </a:lnTo>
                  <a:lnTo>
                    <a:pt x="53" y="352"/>
                  </a:lnTo>
                  <a:lnTo>
                    <a:pt x="55" y="352"/>
                  </a:lnTo>
                  <a:lnTo>
                    <a:pt x="56" y="353"/>
                  </a:lnTo>
                  <a:lnTo>
                    <a:pt x="58" y="352"/>
                  </a:lnTo>
                  <a:lnTo>
                    <a:pt x="60" y="352"/>
                  </a:lnTo>
                  <a:lnTo>
                    <a:pt x="63" y="352"/>
                  </a:lnTo>
                  <a:lnTo>
                    <a:pt x="65" y="351"/>
                  </a:lnTo>
                  <a:lnTo>
                    <a:pt x="68" y="351"/>
                  </a:lnTo>
                  <a:lnTo>
                    <a:pt x="73" y="349"/>
                  </a:lnTo>
                  <a:lnTo>
                    <a:pt x="74" y="348"/>
                  </a:lnTo>
                  <a:lnTo>
                    <a:pt x="76" y="348"/>
                  </a:lnTo>
                  <a:lnTo>
                    <a:pt x="77" y="348"/>
                  </a:lnTo>
                  <a:lnTo>
                    <a:pt x="78" y="348"/>
                  </a:lnTo>
                  <a:lnTo>
                    <a:pt x="79" y="348"/>
                  </a:lnTo>
                  <a:lnTo>
                    <a:pt x="80" y="348"/>
                  </a:lnTo>
                  <a:lnTo>
                    <a:pt x="81" y="348"/>
                  </a:lnTo>
                  <a:lnTo>
                    <a:pt x="84" y="350"/>
                  </a:lnTo>
                  <a:lnTo>
                    <a:pt x="85" y="350"/>
                  </a:lnTo>
                  <a:lnTo>
                    <a:pt x="86" y="350"/>
                  </a:lnTo>
                  <a:lnTo>
                    <a:pt x="91" y="351"/>
                  </a:lnTo>
                  <a:lnTo>
                    <a:pt x="95" y="352"/>
                  </a:lnTo>
                  <a:lnTo>
                    <a:pt x="97" y="352"/>
                  </a:lnTo>
                  <a:lnTo>
                    <a:pt x="98" y="352"/>
                  </a:lnTo>
                  <a:lnTo>
                    <a:pt x="99" y="352"/>
                  </a:lnTo>
                  <a:lnTo>
                    <a:pt x="100" y="352"/>
                  </a:lnTo>
                  <a:lnTo>
                    <a:pt x="101" y="352"/>
                  </a:lnTo>
                  <a:lnTo>
                    <a:pt x="102" y="351"/>
                  </a:lnTo>
                  <a:lnTo>
                    <a:pt x="103" y="351"/>
                  </a:lnTo>
                  <a:lnTo>
                    <a:pt x="104" y="351"/>
                  </a:lnTo>
                  <a:lnTo>
                    <a:pt x="104" y="350"/>
                  </a:lnTo>
                  <a:lnTo>
                    <a:pt x="105" y="350"/>
                  </a:lnTo>
                  <a:lnTo>
                    <a:pt x="106" y="349"/>
                  </a:lnTo>
                  <a:lnTo>
                    <a:pt x="107" y="348"/>
                  </a:lnTo>
                  <a:lnTo>
                    <a:pt x="110" y="343"/>
                  </a:lnTo>
                  <a:lnTo>
                    <a:pt x="111" y="341"/>
                  </a:lnTo>
                  <a:lnTo>
                    <a:pt x="111" y="340"/>
                  </a:lnTo>
                  <a:lnTo>
                    <a:pt x="115" y="333"/>
                  </a:lnTo>
                  <a:lnTo>
                    <a:pt x="116" y="331"/>
                  </a:lnTo>
                  <a:lnTo>
                    <a:pt x="117" y="329"/>
                  </a:lnTo>
                  <a:lnTo>
                    <a:pt x="118" y="325"/>
                  </a:lnTo>
                  <a:lnTo>
                    <a:pt x="119" y="324"/>
                  </a:lnTo>
                  <a:lnTo>
                    <a:pt x="119" y="321"/>
                  </a:lnTo>
                  <a:lnTo>
                    <a:pt x="120" y="318"/>
                  </a:lnTo>
                  <a:lnTo>
                    <a:pt x="120" y="316"/>
                  </a:lnTo>
                  <a:lnTo>
                    <a:pt x="120" y="315"/>
                  </a:lnTo>
                  <a:lnTo>
                    <a:pt x="121" y="313"/>
                  </a:lnTo>
                  <a:lnTo>
                    <a:pt x="123" y="307"/>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61" name="Freeform 273">
              <a:extLst>
                <a:ext uri="{FF2B5EF4-FFF2-40B4-BE49-F238E27FC236}">
                  <a16:creationId xmlns:a16="http://schemas.microsoft.com/office/drawing/2014/main" id="{F84BAABB-39A9-4C6A-89D8-739F4ADCBC98}"/>
                </a:ext>
              </a:extLst>
            </p:cNvPr>
            <p:cNvSpPr>
              <a:spLocks/>
            </p:cNvSpPr>
            <p:nvPr/>
          </p:nvSpPr>
          <p:spPr bwMode="auto">
            <a:xfrm>
              <a:off x="6375925" y="4294600"/>
              <a:ext cx="583984" cy="403999"/>
            </a:xfrm>
            <a:custGeom>
              <a:avLst/>
              <a:gdLst>
                <a:gd name="T0" fmla="*/ 5 w 487"/>
                <a:gd name="T1" fmla="*/ 300 h 307"/>
                <a:gd name="T2" fmla="*/ 12 w 487"/>
                <a:gd name="T3" fmla="*/ 297 h 307"/>
                <a:gd name="T4" fmla="*/ 22 w 487"/>
                <a:gd name="T5" fmla="*/ 302 h 307"/>
                <a:gd name="T6" fmla="*/ 30 w 487"/>
                <a:gd name="T7" fmla="*/ 304 h 307"/>
                <a:gd name="T8" fmla="*/ 35 w 487"/>
                <a:gd name="T9" fmla="*/ 301 h 307"/>
                <a:gd name="T10" fmla="*/ 41 w 487"/>
                <a:gd name="T11" fmla="*/ 289 h 307"/>
                <a:gd name="T12" fmla="*/ 55 w 487"/>
                <a:gd name="T13" fmla="*/ 278 h 307"/>
                <a:gd name="T14" fmla="*/ 60 w 487"/>
                <a:gd name="T15" fmla="*/ 265 h 307"/>
                <a:gd name="T16" fmla="*/ 63 w 487"/>
                <a:gd name="T17" fmla="*/ 263 h 307"/>
                <a:gd name="T18" fmla="*/ 71 w 487"/>
                <a:gd name="T19" fmla="*/ 269 h 307"/>
                <a:gd name="T20" fmla="*/ 82 w 487"/>
                <a:gd name="T21" fmla="*/ 283 h 307"/>
                <a:gd name="T22" fmla="*/ 93 w 487"/>
                <a:gd name="T23" fmla="*/ 288 h 307"/>
                <a:gd name="T24" fmla="*/ 99 w 487"/>
                <a:gd name="T25" fmla="*/ 286 h 307"/>
                <a:gd name="T26" fmla="*/ 118 w 487"/>
                <a:gd name="T27" fmla="*/ 268 h 307"/>
                <a:gd name="T28" fmla="*/ 121 w 487"/>
                <a:gd name="T29" fmla="*/ 259 h 307"/>
                <a:gd name="T30" fmla="*/ 127 w 487"/>
                <a:gd name="T31" fmla="*/ 247 h 307"/>
                <a:gd name="T32" fmla="*/ 128 w 487"/>
                <a:gd name="T33" fmla="*/ 238 h 307"/>
                <a:gd name="T34" fmla="*/ 128 w 487"/>
                <a:gd name="T35" fmla="*/ 226 h 307"/>
                <a:gd name="T36" fmla="*/ 134 w 487"/>
                <a:gd name="T37" fmla="*/ 221 h 307"/>
                <a:gd name="T38" fmla="*/ 153 w 487"/>
                <a:gd name="T39" fmla="*/ 220 h 307"/>
                <a:gd name="T40" fmla="*/ 166 w 487"/>
                <a:gd name="T41" fmla="*/ 215 h 307"/>
                <a:gd name="T42" fmla="*/ 178 w 487"/>
                <a:gd name="T43" fmla="*/ 210 h 307"/>
                <a:gd name="T44" fmla="*/ 190 w 487"/>
                <a:gd name="T45" fmla="*/ 214 h 307"/>
                <a:gd name="T46" fmla="*/ 198 w 487"/>
                <a:gd name="T47" fmla="*/ 215 h 307"/>
                <a:gd name="T48" fmla="*/ 208 w 487"/>
                <a:gd name="T49" fmla="*/ 210 h 307"/>
                <a:gd name="T50" fmla="*/ 229 w 487"/>
                <a:gd name="T51" fmla="*/ 208 h 307"/>
                <a:gd name="T52" fmla="*/ 246 w 487"/>
                <a:gd name="T53" fmla="*/ 212 h 307"/>
                <a:gd name="T54" fmla="*/ 260 w 487"/>
                <a:gd name="T55" fmla="*/ 211 h 307"/>
                <a:gd name="T56" fmla="*/ 272 w 487"/>
                <a:gd name="T57" fmla="*/ 204 h 307"/>
                <a:gd name="T58" fmla="*/ 277 w 487"/>
                <a:gd name="T59" fmla="*/ 198 h 307"/>
                <a:gd name="T60" fmla="*/ 278 w 487"/>
                <a:gd name="T61" fmla="*/ 183 h 307"/>
                <a:gd name="T62" fmla="*/ 281 w 487"/>
                <a:gd name="T63" fmla="*/ 175 h 307"/>
                <a:gd name="T64" fmla="*/ 290 w 487"/>
                <a:gd name="T65" fmla="*/ 171 h 307"/>
                <a:gd name="T66" fmla="*/ 304 w 487"/>
                <a:gd name="T67" fmla="*/ 162 h 307"/>
                <a:gd name="T68" fmla="*/ 317 w 487"/>
                <a:gd name="T69" fmla="*/ 156 h 307"/>
                <a:gd name="T70" fmla="*/ 333 w 487"/>
                <a:gd name="T71" fmla="*/ 160 h 307"/>
                <a:gd name="T72" fmla="*/ 349 w 487"/>
                <a:gd name="T73" fmla="*/ 158 h 307"/>
                <a:gd name="T74" fmla="*/ 366 w 487"/>
                <a:gd name="T75" fmla="*/ 148 h 307"/>
                <a:gd name="T76" fmla="*/ 405 w 487"/>
                <a:gd name="T77" fmla="*/ 132 h 307"/>
                <a:gd name="T78" fmla="*/ 416 w 487"/>
                <a:gd name="T79" fmla="*/ 123 h 307"/>
                <a:gd name="T80" fmla="*/ 425 w 487"/>
                <a:gd name="T81" fmla="*/ 111 h 307"/>
                <a:gd name="T82" fmla="*/ 436 w 487"/>
                <a:gd name="T83" fmla="*/ 108 h 307"/>
                <a:gd name="T84" fmla="*/ 450 w 487"/>
                <a:gd name="T85" fmla="*/ 109 h 307"/>
                <a:gd name="T86" fmla="*/ 468 w 487"/>
                <a:gd name="T87" fmla="*/ 105 h 307"/>
                <a:gd name="T88" fmla="*/ 480 w 487"/>
                <a:gd name="T89" fmla="*/ 101 h 307"/>
                <a:gd name="T90" fmla="*/ 486 w 487"/>
                <a:gd name="T91" fmla="*/ 89 h 307"/>
                <a:gd name="T92" fmla="*/ 487 w 487"/>
                <a:gd name="T93" fmla="*/ 81 h 307"/>
                <a:gd name="T94" fmla="*/ 481 w 487"/>
                <a:gd name="T95" fmla="*/ 77 h 307"/>
                <a:gd name="T96" fmla="*/ 458 w 487"/>
                <a:gd name="T97" fmla="*/ 67 h 307"/>
                <a:gd name="T98" fmla="*/ 454 w 487"/>
                <a:gd name="T99" fmla="*/ 61 h 307"/>
                <a:gd name="T100" fmla="*/ 454 w 487"/>
                <a:gd name="T101" fmla="*/ 56 h 307"/>
                <a:gd name="T102" fmla="*/ 455 w 487"/>
                <a:gd name="T103" fmla="*/ 50 h 307"/>
                <a:gd name="T104" fmla="*/ 445 w 487"/>
                <a:gd name="T105" fmla="*/ 48 h 307"/>
                <a:gd name="T106" fmla="*/ 436 w 487"/>
                <a:gd name="T107" fmla="*/ 45 h 307"/>
                <a:gd name="T108" fmla="*/ 433 w 487"/>
                <a:gd name="T109" fmla="*/ 38 h 307"/>
                <a:gd name="T110" fmla="*/ 437 w 487"/>
                <a:gd name="T111" fmla="*/ 26 h 307"/>
                <a:gd name="T112" fmla="*/ 441 w 487"/>
                <a:gd name="T113" fmla="*/ 12 h 307"/>
                <a:gd name="T114" fmla="*/ 450 w 487"/>
                <a:gd name="T115"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7" h="307">
                  <a:moveTo>
                    <a:pt x="0" y="307"/>
                  </a:moveTo>
                  <a:lnTo>
                    <a:pt x="1" y="305"/>
                  </a:lnTo>
                  <a:lnTo>
                    <a:pt x="2" y="304"/>
                  </a:lnTo>
                  <a:lnTo>
                    <a:pt x="2" y="303"/>
                  </a:lnTo>
                  <a:lnTo>
                    <a:pt x="3" y="302"/>
                  </a:lnTo>
                  <a:lnTo>
                    <a:pt x="4" y="301"/>
                  </a:lnTo>
                  <a:lnTo>
                    <a:pt x="5" y="300"/>
                  </a:lnTo>
                  <a:lnTo>
                    <a:pt x="6" y="299"/>
                  </a:lnTo>
                  <a:lnTo>
                    <a:pt x="7" y="299"/>
                  </a:lnTo>
                  <a:lnTo>
                    <a:pt x="8" y="298"/>
                  </a:lnTo>
                  <a:lnTo>
                    <a:pt x="9" y="298"/>
                  </a:lnTo>
                  <a:lnTo>
                    <a:pt x="10" y="297"/>
                  </a:lnTo>
                  <a:lnTo>
                    <a:pt x="11" y="297"/>
                  </a:lnTo>
                  <a:lnTo>
                    <a:pt x="12" y="297"/>
                  </a:lnTo>
                  <a:lnTo>
                    <a:pt x="13" y="297"/>
                  </a:lnTo>
                  <a:lnTo>
                    <a:pt x="14" y="298"/>
                  </a:lnTo>
                  <a:lnTo>
                    <a:pt x="16" y="298"/>
                  </a:lnTo>
                  <a:lnTo>
                    <a:pt x="17" y="299"/>
                  </a:lnTo>
                  <a:lnTo>
                    <a:pt x="18" y="299"/>
                  </a:lnTo>
                  <a:lnTo>
                    <a:pt x="19" y="300"/>
                  </a:lnTo>
                  <a:lnTo>
                    <a:pt x="22" y="302"/>
                  </a:lnTo>
                  <a:lnTo>
                    <a:pt x="23" y="303"/>
                  </a:lnTo>
                  <a:lnTo>
                    <a:pt x="25" y="303"/>
                  </a:lnTo>
                  <a:lnTo>
                    <a:pt x="26" y="304"/>
                  </a:lnTo>
                  <a:lnTo>
                    <a:pt x="27" y="304"/>
                  </a:lnTo>
                  <a:lnTo>
                    <a:pt x="28" y="304"/>
                  </a:lnTo>
                  <a:lnTo>
                    <a:pt x="29" y="304"/>
                  </a:lnTo>
                  <a:lnTo>
                    <a:pt x="30" y="304"/>
                  </a:lnTo>
                  <a:lnTo>
                    <a:pt x="31" y="303"/>
                  </a:lnTo>
                  <a:lnTo>
                    <a:pt x="32" y="303"/>
                  </a:lnTo>
                  <a:lnTo>
                    <a:pt x="33" y="303"/>
                  </a:lnTo>
                  <a:lnTo>
                    <a:pt x="33" y="302"/>
                  </a:lnTo>
                  <a:lnTo>
                    <a:pt x="34" y="302"/>
                  </a:lnTo>
                  <a:lnTo>
                    <a:pt x="35" y="301"/>
                  </a:lnTo>
                  <a:lnTo>
                    <a:pt x="35" y="301"/>
                  </a:lnTo>
                  <a:lnTo>
                    <a:pt x="36" y="300"/>
                  </a:lnTo>
                  <a:lnTo>
                    <a:pt x="36" y="298"/>
                  </a:lnTo>
                  <a:lnTo>
                    <a:pt x="38" y="294"/>
                  </a:lnTo>
                  <a:lnTo>
                    <a:pt x="39" y="292"/>
                  </a:lnTo>
                  <a:lnTo>
                    <a:pt x="40" y="290"/>
                  </a:lnTo>
                  <a:lnTo>
                    <a:pt x="40" y="289"/>
                  </a:lnTo>
                  <a:lnTo>
                    <a:pt x="41" y="289"/>
                  </a:lnTo>
                  <a:lnTo>
                    <a:pt x="42" y="287"/>
                  </a:lnTo>
                  <a:lnTo>
                    <a:pt x="45" y="285"/>
                  </a:lnTo>
                  <a:lnTo>
                    <a:pt x="47" y="284"/>
                  </a:lnTo>
                  <a:lnTo>
                    <a:pt x="50" y="281"/>
                  </a:lnTo>
                  <a:lnTo>
                    <a:pt x="53" y="279"/>
                  </a:lnTo>
                  <a:lnTo>
                    <a:pt x="54" y="278"/>
                  </a:lnTo>
                  <a:lnTo>
                    <a:pt x="55" y="278"/>
                  </a:lnTo>
                  <a:lnTo>
                    <a:pt x="55" y="277"/>
                  </a:lnTo>
                  <a:lnTo>
                    <a:pt x="56" y="276"/>
                  </a:lnTo>
                  <a:lnTo>
                    <a:pt x="57" y="274"/>
                  </a:lnTo>
                  <a:lnTo>
                    <a:pt x="58" y="272"/>
                  </a:lnTo>
                  <a:lnTo>
                    <a:pt x="59" y="270"/>
                  </a:lnTo>
                  <a:lnTo>
                    <a:pt x="60" y="266"/>
                  </a:lnTo>
                  <a:lnTo>
                    <a:pt x="60" y="265"/>
                  </a:lnTo>
                  <a:lnTo>
                    <a:pt x="61" y="264"/>
                  </a:lnTo>
                  <a:lnTo>
                    <a:pt x="61" y="264"/>
                  </a:lnTo>
                  <a:lnTo>
                    <a:pt x="61" y="263"/>
                  </a:lnTo>
                  <a:lnTo>
                    <a:pt x="61" y="263"/>
                  </a:lnTo>
                  <a:lnTo>
                    <a:pt x="62" y="263"/>
                  </a:lnTo>
                  <a:lnTo>
                    <a:pt x="63" y="263"/>
                  </a:lnTo>
                  <a:lnTo>
                    <a:pt x="63" y="263"/>
                  </a:lnTo>
                  <a:lnTo>
                    <a:pt x="64" y="263"/>
                  </a:lnTo>
                  <a:lnTo>
                    <a:pt x="65" y="264"/>
                  </a:lnTo>
                  <a:lnTo>
                    <a:pt x="66" y="264"/>
                  </a:lnTo>
                  <a:lnTo>
                    <a:pt x="66" y="265"/>
                  </a:lnTo>
                  <a:lnTo>
                    <a:pt x="67" y="265"/>
                  </a:lnTo>
                  <a:lnTo>
                    <a:pt x="69" y="267"/>
                  </a:lnTo>
                  <a:lnTo>
                    <a:pt x="71" y="269"/>
                  </a:lnTo>
                  <a:lnTo>
                    <a:pt x="72" y="271"/>
                  </a:lnTo>
                  <a:lnTo>
                    <a:pt x="75" y="276"/>
                  </a:lnTo>
                  <a:lnTo>
                    <a:pt x="76" y="278"/>
                  </a:lnTo>
                  <a:lnTo>
                    <a:pt x="77" y="279"/>
                  </a:lnTo>
                  <a:lnTo>
                    <a:pt x="78" y="281"/>
                  </a:lnTo>
                  <a:lnTo>
                    <a:pt x="80" y="282"/>
                  </a:lnTo>
                  <a:lnTo>
                    <a:pt x="82" y="283"/>
                  </a:lnTo>
                  <a:lnTo>
                    <a:pt x="84" y="285"/>
                  </a:lnTo>
                  <a:lnTo>
                    <a:pt x="85" y="285"/>
                  </a:lnTo>
                  <a:lnTo>
                    <a:pt x="86" y="286"/>
                  </a:lnTo>
                  <a:lnTo>
                    <a:pt x="89" y="287"/>
                  </a:lnTo>
                  <a:lnTo>
                    <a:pt x="91" y="288"/>
                  </a:lnTo>
                  <a:lnTo>
                    <a:pt x="92" y="288"/>
                  </a:lnTo>
                  <a:lnTo>
                    <a:pt x="93" y="288"/>
                  </a:lnTo>
                  <a:lnTo>
                    <a:pt x="94" y="288"/>
                  </a:lnTo>
                  <a:lnTo>
                    <a:pt x="95" y="288"/>
                  </a:lnTo>
                  <a:lnTo>
                    <a:pt x="96" y="288"/>
                  </a:lnTo>
                  <a:lnTo>
                    <a:pt x="96" y="288"/>
                  </a:lnTo>
                  <a:lnTo>
                    <a:pt x="97" y="287"/>
                  </a:lnTo>
                  <a:lnTo>
                    <a:pt x="98" y="287"/>
                  </a:lnTo>
                  <a:lnTo>
                    <a:pt x="99" y="286"/>
                  </a:lnTo>
                  <a:lnTo>
                    <a:pt x="100" y="286"/>
                  </a:lnTo>
                  <a:lnTo>
                    <a:pt x="102" y="285"/>
                  </a:lnTo>
                  <a:lnTo>
                    <a:pt x="104" y="283"/>
                  </a:lnTo>
                  <a:lnTo>
                    <a:pt x="108" y="278"/>
                  </a:lnTo>
                  <a:lnTo>
                    <a:pt x="112" y="274"/>
                  </a:lnTo>
                  <a:lnTo>
                    <a:pt x="117" y="269"/>
                  </a:lnTo>
                  <a:lnTo>
                    <a:pt x="118" y="268"/>
                  </a:lnTo>
                  <a:lnTo>
                    <a:pt x="119" y="267"/>
                  </a:lnTo>
                  <a:lnTo>
                    <a:pt x="119" y="266"/>
                  </a:lnTo>
                  <a:lnTo>
                    <a:pt x="120" y="265"/>
                  </a:lnTo>
                  <a:lnTo>
                    <a:pt x="120" y="263"/>
                  </a:lnTo>
                  <a:lnTo>
                    <a:pt x="121" y="262"/>
                  </a:lnTo>
                  <a:lnTo>
                    <a:pt x="121" y="260"/>
                  </a:lnTo>
                  <a:lnTo>
                    <a:pt x="121" y="259"/>
                  </a:lnTo>
                  <a:lnTo>
                    <a:pt x="121" y="258"/>
                  </a:lnTo>
                  <a:lnTo>
                    <a:pt x="121" y="257"/>
                  </a:lnTo>
                  <a:lnTo>
                    <a:pt x="122" y="255"/>
                  </a:lnTo>
                  <a:lnTo>
                    <a:pt x="123" y="253"/>
                  </a:lnTo>
                  <a:lnTo>
                    <a:pt x="124" y="251"/>
                  </a:lnTo>
                  <a:lnTo>
                    <a:pt x="126" y="248"/>
                  </a:lnTo>
                  <a:lnTo>
                    <a:pt x="127" y="247"/>
                  </a:lnTo>
                  <a:lnTo>
                    <a:pt x="127" y="246"/>
                  </a:lnTo>
                  <a:lnTo>
                    <a:pt x="127" y="245"/>
                  </a:lnTo>
                  <a:lnTo>
                    <a:pt x="128" y="244"/>
                  </a:lnTo>
                  <a:lnTo>
                    <a:pt x="128" y="243"/>
                  </a:lnTo>
                  <a:lnTo>
                    <a:pt x="128" y="242"/>
                  </a:lnTo>
                  <a:lnTo>
                    <a:pt x="128" y="241"/>
                  </a:lnTo>
                  <a:lnTo>
                    <a:pt x="128" y="238"/>
                  </a:lnTo>
                  <a:lnTo>
                    <a:pt x="128" y="236"/>
                  </a:lnTo>
                  <a:lnTo>
                    <a:pt x="127" y="232"/>
                  </a:lnTo>
                  <a:lnTo>
                    <a:pt x="127" y="230"/>
                  </a:lnTo>
                  <a:lnTo>
                    <a:pt x="127" y="229"/>
                  </a:lnTo>
                  <a:lnTo>
                    <a:pt x="127" y="227"/>
                  </a:lnTo>
                  <a:lnTo>
                    <a:pt x="128" y="227"/>
                  </a:lnTo>
                  <a:lnTo>
                    <a:pt x="128" y="226"/>
                  </a:lnTo>
                  <a:lnTo>
                    <a:pt x="129" y="225"/>
                  </a:lnTo>
                  <a:lnTo>
                    <a:pt x="129" y="224"/>
                  </a:lnTo>
                  <a:lnTo>
                    <a:pt x="130" y="224"/>
                  </a:lnTo>
                  <a:lnTo>
                    <a:pt x="131" y="223"/>
                  </a:lnTo>
                  <a:lnTo>
                    <a:pt x="132" y="222"/>
                  </a:lnTo>
                  <a:lnTo>
                    <a:pt x="133" y="222"/>
                  </a:lnTo>
                  <a:lnTo>
                    <a:pt x="134" y="221"/>
                  </a:lnTo>
                  <a:lnTo>
                    <a:pt x="136" y="221"/>
                  </a:lnTo>
                  <a:lnTo>
                    <a:pt x="137" y="220"/>
                  </a:lnTo>
                  <a:lnTo>
                    <a:pt x="139" y="220"/>
                  </a:lnTo>
                  <a:lnTo>
                    <a:pt x="140" y="220"/>
                  </a:lnTo>
                  <a:lnTo>
                    <a:pt x="143" y="220"/>
                  </a:lnTo>
                  <a:lnTo>
                    <a:pt x="150" y="220"/>
                  </a:lnTo>
                  <a:lnTo>
                    <a:pt x="153" y="220"/>
                  </a:lnTo>
                  <a:lnTo>
                    <a:pt x="155" y="219"/>
                  </a:lnTo>
                  <a:lnTo>
                    <a:pt x="158" y="219"/>
                  </a:lnTo>
                  <a:lnTo>
                    <a:pt x="160" y="218"/>
                  </a:lnTo>
                  <a:lnTo>
                    <a:pt x="161" y="218"/>
                  </a:lnTo>
                  <a:lnTo>
                    <a:pt x="162" y="217"/>
                  </a:lnTo>
                  <a:lnTo>
                    <a:pt x="164" y="216"/>
                  </a:lnTo>
                  <a:lnTo>
                    <a:pt x="166" y="215"/>
                  </a:lnTo>
                  <a:lnTo>
                    <a:pt x="168" y="214"/>
                  </a:lnTo>
                  <a:lnTo>
                    <a:pt x="170" y="212"/>
                  </a:lnTo>
                  <a:lnTo>
                    <a:pt x="172" y="212"/>
                  </a:lnTo>
                  <a:lnTo>
                    <a:pt x="173" y="211"/>
                  </a:lnTo>
                  <a:lnTo>
                    <a:pt x="175" y="211"/>
                  </a:lnTo>
                  <a:lnTo>
                    <a:pt x="176" y="210"/>
                  </a:lnTo>
                  <a:lnTo>
                    <a:pt x="178" y="210"/>
                  </a:lnTo>
                  <a:lnTo>
                    <a:pt x="179" y="210"/>
                  </a:lnTo>
                  <a:lnTo>
                    <a:pt x="180" y="210"/>
                  </a:lnTo>
                  <a:lnTo>
                    <a:pt x="182" y="210"/>
                  </a:lnTo>
                  <a:lnTo>
                    <a:pt x="183" y="211"/>
                  </a:lnTo>
                  <a:lnTo>
                    <a:pt x="184" y="211"/>
                  </a:lnTo>
                  <a:lnTo>
                    <a:pt x="185" y="211"/>
                  </a:lnTo>
                  <a:lnTo>
                    <a:pt x="190" y="214"/>
                  </a:lnTo>
                  <a:lnTo>
                    <a:pt x="192" y="214"/>
                  </a:lnTo>
                  <a:lnTo>
                    <a:pt x="193" y="215"/>
                  </a:lnTo>
                  <a:lnTo>
                    <a:pt x="194" y="215"/>
                  </a:lnTo>
                  <a:lnTo>
                    <a:pt x="195" y="215"/>
                  </a:lnTo>
                  <a:lnTo>
                    <a:pt x="196" y="215"/>
                  </a:lnTo>
                  <a:lnTo>
                    <a:pt x="197" y="215"/>
                  </a:lnTo>
                  <a:lnTo>
                    <a:pt x="198" y="215"/>
                  </a:lnTo>
                  <a:lnTo>
                    <a:pt x="198" y="215"/>
                  </a:lnTo>
                  <a:lnTo>
                    <a:pt x="199" y="215"/>
                  </a:lnTo>
                  <a:lnTo>
                    <a:pt x="200" y="214"/>
                  </a:lnTo>
                  <a:lnTo>
                    <a:pt x="202" y="213"/>
                  </a:lnTo>
                  <a:lnTo>
                    <a:pt x="205" y="212"/>
                  </a:lnTo>
                  <a:lnTo>
                    <a:pt x="207" y="211"/>
                  </a:lnTo>
                  <a:lnTo>
                    <a:pt x="208" y="210"/>
                  </a:lnTo>
                  <a:lnTo>
                    <a:pt x="210" y="210"/>
                  </a:lnTo>
                  <a:lnTo>
                    <a:pt x="215" y="210"/>
                  </a:lnTo>
                  <a:lnTo>
                    <a:pt x="221" y="208"/>
                  </a:lnTo>
                  <a:lnTo>
                    <a:pt x="222" y="208"/>
                  </a:lnTo>
                  <a:lnTo>
                    <a:pt x="224" y="208"/>
                  </a:lnTo>
                  <a:lnTo>
                    <a:pt x="227" y="208"/>
                  </a:lnTo>
                  <a:lnTo>
                    <a:pt x="229" y="208"/>
                  </a:lnTo>
                  <a:lnTo>
                    <a:pt x="232" y="208"/>
                  </a:lnTo>
                  <a:lnTo>
                    <a:pt x="234" y="208"/>
                  </a:lnTo>
                  <a:lnTo>
                    <a:pt x="237" y="209"/>
                  </a:lnTo>
                  <a:lnTo>
                    <a:pt x="239" y="209"/>
                  </a:lnTo>
                  <a:lnTo>
                    <a:pt x="241" y="210"/>
                  </a:lnTo>
                  <a:lnTo>
                    <a:pt x="245" y="211"/>
                  </a:lnTo>
                  <a:lnTo>
                    <a:pt x="246" y="212"/>
                  </a:lnTo>
                  <a:lnTo>
                    <a:pt x="248" y="212"/>
                  </a:lnTo>
                  <a:lnTo>
                    <a:pt x="250" y="212"/>
                  </a:lnTo>
                  <a:lnTo>
                    <a:pt x="252" y="212"/>
                  </a:lnTo>
                  <a:lnTo>
                    <a:pt x="254" y="212"/>
                  </a:lnTo>
                  <a:lnTo>
                    <a:pt x="256" y="212"/>
                  </a:lnTo>
                  <a:lnTo>
                    <a:pt x="258" y="212"/>
                  </a:lnTo>
                  <a:lnTo>
                    <a:pt x="260" y="211"/>
                  </a:lnTo>
                  <a:lnTo>
                    <a:pt x="261" y="210"/>
                  </a:lnTo>
                  <a:lnTo>
                    <a:pt x="262" y="209"/>
                  </a:lnTo>
                  <a:lnTo>
                    <a:pt x="265" y="207"/>
                  </a:lnTo>
                  <a:lnTo>
                    <a:pt x="266" y="206"/>
                  </a:lnTo>
                  <a:lnTo>
                    <a:pt x="268" y="205"/>
                  </a:lnTo>
                  <a:lnTo>
                    <a:pt x="271" y="204"/>
                  </a:lnTo>
                  <a:lnTo>
                    <a:pt x="272" y="204"/>
                  </a:lnTo>
                  <a:lnTo>
                    <a:pt x="273" y="203"/>
                  </a:lnTo>
                  <a:lnTo>
                    <a:pt x="274" y="202"/>
                  </a:lnTo>
                  <a:lnTo>
                    <a:pt x="275" y="202"/>
                  </a:lnTo>
                  <a:lnTo>
                    <a:pt x="276" y="201"/>
                  </a:lnTo>
                  <a:lnTo>
                    <a:pt x="276" y="200"/>
                  </a:lnTo>
                  <a:lnTo>
                    <a:pt x="277" y="199"/>
                  </a:lnTo>
                  <a:lnTo>
                    <a:pt x="277" y="198"/>
                  </a:lnTo>
                  <a:lnTo>
                    <a:pt x="277" y="197"/>
                  </a:lnTo>
                  <a:lnTo>
                    <a:pt x="278" y="195"/>
                  </a:lnTo>
                  <a:lnTo>
                    <a:pt x="278" y="193"/>
                  </a:lnTo>
                  <a:lnTo>
                    <a:pt x="277" y="189"/>
                  </a:lnTo>
                  <a:lnTo>
                    <a:pt x="277" y="187"/>
                  </a:lnTo>
                  <a:lnTo>
                    <a:pt x="277" y="185"/>
                  </a:lnTo>
                  <a:lnTo>
                    <a:pt x="278" y="183"/>
                  </a:lnTo>
                  <a:lnTo>
                    <a:pt x="278" y="182"/>
                  </a:lnTo>
                  <a:lnTo>
                    <a:pt x="278" y="180"/>
                  </a:lnTo>
                  <a:lnTo>
                    <a:pt x="279" y="179"/>
                  </a:lnTo>
                  <a:lnTo>
                    <a:pt x="279" y="178"/>
                  </a:lnTo>
                  <a:lnTo>
                    <a:pt x="280" y="176"/>
                  </a:lnTo>
                  <a:lnTo>
                    <a:pt x="280" y="175"/>
                  </a:lnTo>
                  <a:lnTo>
                    <a:pt x="281" y="175"/>
                  </a:lnTo>
                  <a:lnTo>
                    <a:pt x="282" y="174"/>
                  </a:lnTo>
                  <a:lnTo>
                    <a:pt x="282" y="173"/>
                  </a:lnTo>
                  <a:lnTo>
                    <a:pt x="283" y="173"/>
                  </a:lnTo>
                  <a:lnTo>
                    <a:pt x="284" y="173"/>
                  </a:lnTo>
                  <a:lnTo>
                    <a:pt x="284" y="172"/>
                  </a:lnTo>
                  <a:lnTo>
                    <a:pt x="286" y="172"/>
                  </a:lnTo>
                  <a:lnTo>
                    <a:pt x="290" y="171"/>
                  </a:lnTo>
                  <a:lnTo>
                    <a:pt x="292" y="171"/>
                  </a:lnTo>
                  <a:lnTo>
                    <a:pt x="294" y="170"/>
                  </a:lnTo>
                  <a:lnTo>
                    <a:pt x="296" y="169"/>
                  </a:lnTo>
                  <a:lnTo>
                    <a:pt x="298" y="168"/>
                  </a:lnTo>
                  <a:lnTo>
                    <a:pt x="300" y="166"/>
                  </a:lnTo>
                  <a:lnTo>
                    <a:pt x="302" y="165"/>
                  </a:lnTo>
                  <a:lnTo>
                    <a:pt x="304" y="162"/>
                  </a:lnTo>
                  <a:lnTo>
                    <a:pt x="306" y="161"/>
                  </a:lnTo>
                  <a:lnTo>
                    <a:pt x="307" y="160"/>
                  </a:lnTo>
                  <a:lnTo>
                    <a:pt x="309" y="159"/>
                  </a:lnTo>
                  <a:lnTo>
                    <a:pt x="312" y="158"/>
                  </a:lnTo>
                  <a:lnTo>
                    <a:pt x="314" y="157"/>
                  </a:lnTo>
                  <a:lnTo>
                    <a:pt x="316" y="156"/>
                  </a:lnTo>
                  <a:lnTo>
                    <a:pt x="317" y="156"/>
                  </a:lnTo>
                  <a:lnTo>
                    <a:pt x="318" y="156"/>
                  </a:lnTo>
                  <a:lnTo>
                    <a:pt x="319" y="156"/>
                  </a:lnTo>
                  <a:lnTo>
                    <a:pt x="321" y="157"/>
                  </a:lnTo>
                  <a:lnTo>
                    <a:pt x="322" y="157"/>
                  </a:lnTo>
                  <a:lnTo>
                    <a:pt x="326" y="158"/>
                  </a:lnTo>
                  <a:lnTo>
                    <a:pt x="330" y="159"/>
                  </a:lnTo>
                  <a:lnTo>
                    <a:pt x="333" y="160"/>
                  </a:lnTo>
                  <a:lnTo>
                    <a:pt x="335" y="160"/>
                  </a:lnTo>
                  <a:lnTo>
                    <a:pt x="336" y="160"/>
                  </a:lnTo>
                  <a:lnTo>
                    <a:pt x="337" y="160"/>
                  </a:lnTo>
                  <a:lnTo>
                    <a:pt x="342" y="159"/>
                  </a:lnTo>
                  <a:lnTo>
                    <a:pt x="346" y="159"/>
                  </a:lnTo>
                  <a:lnTo>
                    <a:pt x="347" y="158"/>
                  </a:lnTo>
                  <a:lnTo>
                    <a:pt x="349" y="158"/>
                  </a:lnTo>
                  <a:lnTo>
                    <a:pt x="351" y="157"/>
                  </a:lnTo>
                  <a:lnTo>
                    <a:pt x="352" y="156"/>
                  </a:lnTo>
                  <a:lnTo>
                    <a:pt x="354" y="155"/>
                  </a:lnTo>
                  <a:lnTo>
                    <a:pt x="358" y="152"/>
                  </a:lnTo>
                  <a:lnTo>
                    <a:pt x="360" y="151"/>
                  </a:lnTo>
                  <a:lnTo>
                    <a:pt x="362" y="150"/>
                  </a:lnTo>
                  <a:lnTo>
                    <a:pt x="366" y="148"/>
                  </a:lnTo>
                  <a:lnTo>
                    <a:pt x="377" y="143"/>
                  </a:lnTo>
                  <a:lnTo>
                    <a:pt x="384" y="140"/>
                  </a:lnTo>
                  <a:lnTo>
                    <a:pt x="388" y="138"/>
                  </a:lnTo>
                  <a:lnTo>
                    <a:pt x="391" y="137"/>
                  </a:lnTo>
                  <a:lnTo>
                    <a:pt x="398" y="134"/>
                  </a:lnTo>
                  <a:lnTo>
                    <a:pt x="401" y="133"/>
                  </a:lnTo>
                  <a:lnTo>
                    <a:pt x="405" y="132"/>
                  </a:lnTo>
                  <a:lnTo>
                    <a:pt x="406" y="131"/>
                  </a:lnTo>
                  <a:lnTo>
                    <a:pt x="407" y="130"/>
                  </a:lnTo>
                  <a:lnTo>
                    <a:pt x="410" y="129"/>
                  </a:lnTo>
                  <a:lnTo>
                    <a:pt x="412" y="127"/>
                  </a:lnTo>
                  <a:lnTo>
                    <a:pt x="414" y="126"/>
                  </a:lnTo>
                  <a:lnTo>
                    <a:pt x="415" y="124"/>
                  </a:lnTo>
                  <a:lnTo>
                    <a:pt x="416" y="123"/>
                  </a:lnTo>
                  <a:lnTo>
                    <a:pt x="417" y="121"/>
                  </a:lnTo>
                  <a:lnTo>
                    <a:pt x="418" y="119"/>
                  </a:lnTo>
                  <a:lnTo>
                    <a:pt x="421" y="115"/>
                  </a:lnTo>
                  <a:lnTo>
                    <a:pt x="422" y="114"/>
                  </a:lnTo>
                  <a:lnTo>
                    <a:pt x="423" y="112"/>
                  </a:lnTo>
                  <a:lnTo>
                    <a:pt x="423" y="112"/>
                  </a:lnTo>
                  <a:lnTo>
                    <a:pt x="425" y="111"/>
                  </a:lnTo>
                  <a:lnTo>
                    <a:pt x="426" y="110"/>
                  </a:lnTo>
                  <a:lnTo>
                    <a:pt x="427" y="109"/>
                  </a:lnTo>
                  <a:lnTo>
                    <a:pt x="430" y="109"/>
                  </a:lnTo>
                  <a:lnTo>
                    <a:pt x="432" y="108"/>
                  </a:lnTo>
                  <a:lnTo>
                    <a:pt x="433" y="108"/>
                  </a:lnTo>
                  <a:lnTo>
                    <a:pt x="435" y="108"/>
                  </a:lnTo>
                  <a:lnTo>
                    <a:pt x="436" y="108"/>
                  </a:lnTo>
                  <a:lnTo>
                    <a:pt x="438" y="108"/>
                  </a:lnTo>
                  <a:lnTo>
                    <a:pt x="440" y="108"/>
                  </a:lnTo>
                  <a:lnTo>
                    <a:pt x="444" y="109"/>
                  </a:lnTo>
                  <a:lnTo>
                    <a:pt x="445" y="109"/>
                  </a:lnTo>
                  <a:lnTo>
                    <a:pt x="447" y="109"/>
                  </a:lnTo>
                  <a:lnTo>
                    <a:pt x="449" y="109"/>
                  </a:lnTo>
                  <a:lnTo>
                    <a:pt x="450" y="109"/>
                  </a:lnTo>
                  <a:lnTo>
                    <a:pt x="452" y="109"/>
                  </a:lnTo>
                  <a:lnTo>
                    <a:pt x="454" y="109"/>
                  </a:lnTo>
                  <a:lnTo>
                    <a:pt x="458" y="108"/>
                  </a:lnTo>
                  <a:lnTo>
                    <a:pt x="460" y="108"/>
                  </a:lnTo>
                  <a:lnTo>
                    <a:pt x="462" y="107"/>
                  </a:lnTo>
                  <a:lnTo>
                    <a:pt x="465" y="106"/>
                  </a:lnTo>
                  <a:lnTo>
                    <a:pt x="468" y="105"/>
                  </a:lnTo>
                  <a:lnTo>
                    <a:pt x="469" y="104"/>
                  </a:lnTo>
                  <a:lnTo>
                    <a:pt x="471" y="104"/>
                  </a:lnTo>
                  <a:lnTo>
                    <a:pt x="476" y="103"/>
                  </a:lnTo>
                  <a:lnTo>
                    <a:pt x="477" y="102"/>
                  </a:lnTo>
                  <a:lnTo>
                    <a:pt x="479" y="102"/>
                  </a:lnTo>
                  <a:lnTo>
                    <a:pt x="480" y="101"/>
                  </a:lnTo>
                  <a:lnTo>
                    <a:pt x="480" y="101"/>
                  </a:lnTo>
                  <a:lnTo>
                    <a:pt x="481" y="100"/>
                  </a:lnTo>
                  <a:lnTo>
                    <a:pt x="482" y="100"/>
                  </a:lnTo>
                  <a:lnTo>
                    <a:pt x="483" y="98"/>
                  </a:lnTo>
                  <a:lnTo>
                    <a:pt x="483" y="97"/>
                  </a:lnTo>
                  <a:lnTo>
                    <a:pt x="484" y="96"/>
                  </a:lnTo>
                  <a:lnTo>
                    <a:pt x="485" y="93"/>
                  </a:lnTo>
                  <a:lnTo>
                    <a:pt x="486" y="89"/>
                  </a:lnTo>
                  <a:lnTo>
                    <a:pt x="487" y="87"/>
                  </a:lnTo>
                  <a:lnTo>
                    <a:pt x="487" y="86"/>
                  </a:lnTo>
                  <a:lnTo>
                    <a:pt x="487" y="85"/>
                  </a:lnTo>
                  <a:lnTo>
                    <a:pt x="487" y="84"/>
                  </a:lnTo>
                  <a:lnTo>
                    <a:pt x="487" y="83"/>
                  </a:lnTo>
                  <a:lnTo>
                    <a:pt x="487" y="82"/>
                  </a:lnTo>
                  <a:lnTo>
                    <a:pt x="487" y="81"/>
                  </a:lnTo>
                  <a:lnTo>
                    <a:pt x="486" y="81"/>
                  </a:lnTo>
                  <a:lnTo>
                    <a:pt x="486" y="80"/>
                  </a:lnTo>
                  <a:lnTo>
                    <a:pt x="485" y="79"/>
                  </a:lnTo>
                  <a:lnTo>
                    <a:pt x="484" y="78"/>
                  </a:lnTo>
                  <a:lnTo>
                    <a:pt x="483" y="78"/>
                  </a:lnTo>
                  <a:lnTo>
                    <a:pt x="482" y="77"/>
                  </a:lnTo>
                  <a:lnTo>
                    <a:pt x="481" y="77"/>
                  </a:lnTo>
                  <a:lnTo>
                    <a:pt x="478" y="75"/>
                  </a:lnTo>
                  <a:lnTo>
                    <a:pt x="472" y="73"/>
                  </a:lnTo>
                  <a:lnTo>
                    <a:pt x="468" y="72"/>
                  </a:lnTo>
                  <a:lnTo>
                    <a:pt x="462" y="69"/>
                  </a:lnTo>
                  <a:lnTo>
                    <a:pt x="460" y="69"/>
                  </a:lnTo>
                  <a:lnTo>
                    <a:pt x="459" y="68"/>
                  </a:lnTo>
                  <a:lnTo>
                    <a:pt x="458" y="67"/>
                  </a:lnTo>
                  <a:lnTo>
                    <a:pt x="457" y="67"/>
                  </a:lnTo>
                  <a:lnTo>
                    <a:pt x="456" y="66"/>
                  </a:lnTo>
                  <a:lnTo>
                    <a:pt x="456" y="65"/>
                  </a:lnTo>
                  <a:lnTo>
                    <a:pt x="455" y="65"/>
                  </a:lnTo>
                  <a:lnTo>
                    <a:pt x="455" y="64"/>
                  </a:lnTo>
                  <a:lnTo>
                    <a:pt x="454" y="63"/>
                  </a:lnTo>
                  <a:lnTo>
                    <a:pt x="454" y="61"/>
                  </a:lnTo>
                  <a:lnTo>
                    <a:pt x="453" y="60"/>
                  </a:lnTo>
                  <a:lnTo>
                    <a:pt x="453" y="60"/>
                  </a:lnTo>
                  <a:lnTo>
                    <a:pt x="453" y="59"/>
                  </a:lnTo>
                  <a:lnTo>
                    <a:pt x="453" y="58"/>
                  </a:lnTo>
                  <a:lnTo>
                    <a:pt x="453" y="58"/>
                  </a:lnTo>
                  <a:lnTo>
                    <a:pt x="453" y="57"/>
                  </a:lnTo>
                  <a:lnTo>
                    <a:pt x="454" y="56"/>
                  </a:lnTo>
                  <a:lnTo>
                    <a:pt x="455" y="54"/>
                  </a:lnTo>
                  <a:lnTo>
                    <a:pt x="455" y="53"/>
                  </a:lnTo>
                  <a:lnTo>
                    <a:pt x="456" y="52"/>
                  </a:lnTo>
                  <a:lnTo>
                    <a:pt x="456" y="52"/>
                  </a:lnTo>
                  <a:lnTo>
                    <a:pt x="456" y="51"/>
                  </a:lnTo>
                  <a:lnTo>
                    <a:pt x="455" y="50"/>
                  </a:lnTo>
                  <a:lnTo>
                    <a:pt x="455" y="50"/>
                  </a:lnTo>
                  <a:lnTo>
                    <a:pt x="454" y="49"/>
                  </a:lnTo>
                  <a:lnTo>
                    <a:pt x="454" y="49"/>
                  </a:lnTo>
                  <a:lnTo>
                    <a:pt x="453" y="49"/>
                  </a:lnTo>
                  <a:lnTo>
                    <a:pt x="452" y="49"/>
                  </a:lnTo>
                  <a:lnTo>
                    <a:pt x="451" y="48"/>
                  </a:lnTo>
                  <a:lnTo>
                    <a:pt x="447" y="49"/>
                  </a:lnTo>
                  <a:lnTo>
                    <a:pt x="445" y="48"/>
                  </a:lnTo>
                  <a:lnTo>
                    <a:pt x="442" y="48"/>
                  </a:lnTo>
                  <a:lnTo>
                    <a:pt x="441" y="48"/>
                  </a:lnTo>
                  <a:lnTo>
                    <a:pt x="441" y="48"/>
                  </a:lnTo>
                  <a:lnTo>
                    <a:pt x="439" y="47"/>
                  </a:lnTo>
                  <a:lnTo>
                    <a:pt x="438" y="46"/>
                  </a:lnTo>
                  <a:lnTo>
                    <a:pt x="437" y="46"/>
                  </a:lnTo>
                  <a:lnTo>
                    <a:pt x="436" y="45"/>
                  </a:lnTo>
                  <a:lnTo>
                    <a:pt x="435" y="44"/>
                  </a:lnTo>
                  <a:lnTo>
                    <a:pt x="434" y="43"/>
                  </a:lnTo>
                  <a:lnTo>
                    <a:pt x="434" y="42"/>
                  </a:lnTo>
                  <a:lnTo>
                    <a:pt x="433" y="41"/>
                  </a:lnTo>
                  <a:lnTo>
                    <a:pt x="433" y="41"/>
                  </a:lnTo>
                  <a:lnTo>
                    <a:pt x="433" y="40"/>
                  </a:lnTo>
                  <a:lnTo>
                    <a:pt x="433" y="38"/>
                  </a:lnTo>
                  <a:lnTo>
                    <a:pt x="433" y="35"/>
                  </a:lnTo>
                  <a:lnTo>
                    <a:pt x="433" y="34"/>
                  </a:lnTo>
                  <a:lnTo>
                    <a:pt x="434" y="33"/>
                  </a:lnTo>
                  <a:lnTo>
                    <a:pt x="434" y="32"/>
                  </a:lnTo>
                  <a:lnTo>
                    <a:pt x="434" y="31"/>
                  </a:lnTo>
                  <a:lnTo>
                    <a:pt x="436" y="27"/>
                  </a:lnTo>
                  <a:lnTo>
                    <a:pt x="437" y="26"/>
                  </a:lnTo>
                  <a:lnTo>
                    <a:pt x="438" y="24"/>
                  </a:lnTo>
                  <a:lnTo>
                    <a:pt x="438" y="22"/>
                  </a:lnTo>
                  <a:lnTo>
                    <a:pt x="439" y="21"/>
                  </a:lnTo>
                  <a:lnTo>
                    <a:pt x="439" y="19"/>
                  </a:lnTo>
                  <a:lnTo>
                    <a:pt x="440" y="18"/>
                  </a:lnTo>
                  <a:lnTo>
                    <a:pt x="441" y="13"/>
                  </a:lnTo>
                  <a:lnTo>
                    <a:pt x="441" y="12"/>
                  </a:lnTo>
                  <a:lnTo>
                    <a:pt x="441" y="11"/>
                  </a:lnTo>
                  <a:lnTo>
                    <a:pt x="442" y="10"/>
                  </a:lnTo>
                  <a:lnTo>
                    <a:pt x="442" y="10"/>
                  </a:lnTo>
                  <a:lnTo>
                    <a:pt x="443" y="8"/>
                  </a:lnTo>
                  <a:lnTo>
                    <a:pt x="448" y="2"/>
                  </a:lnTo>
                  <a:lnTo>
                    <a:pt x="449" y="1"/>
                  </a:lnTo>
                  <a:lnTo>
                    <a:pt x="450" y="0"/>
                  </a:lnTo>
                  <a:lnTo>
                    <a:pt x="450" y="0"/>
                  </a:lnTo>
                  <a:lnTo>
                    <a:pt x="450"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62" name="Freeform 274">
              <a:extLst>
                <a:ext uri="{FF2B5EF4-FFF2-40B4-BE49-F238E27FC236}">
                  <a16:creationId xmlns:a16="http://schemas.microsoft.com/office/drawing/2014/main" id="{5C3E76E6-D232-43B4-8B21-9200BD354C60}"/>
                </a:ext>
              </a:extLst>
            </p:cNvPr>
            <p:cNvSpPr>
              <a:spLocks/>
            </p:cNvSpPr>
            <p:nvPr/>
          </p:nvSpPr>
          <p:spPr bwMode="auto">
            <a:xfrm>
              <a:off x="6934727" y="4323551"/>
              <a:ext cx="637945" cy="471112"/>
            </a:xfrm>
            <a:custGeom>
              <a:avLst/>
              <a:gdLst>
                <a:gd name="T0" fmla="*/ 298 w 532"/>
                <a:gd name="T1" fmla="*/ 4 h 358"/>
                <a:gd name="T2" fmla="*/ 315 w 532"/>
                <a:gd name="T3" fmla="*/ 17 h 358"/>
                <a:gd name="T4" fmla="*/ 328 w 532"/>
                <a:gd name="T5" fmla="*/ 17 h 358"/>
                <a:gd name="T6" fmla="*/ 340 w 532"/>
                <a:gd name="T7" fmla="*/ 8 h 358"/>
                <a:gd name="T8" fmla="*/ 350 w 532"/>
                <a:gd name="T9" fmla="*/ 24 h 358"/>
                <a:gd name="T10" fmla="*/ 369 w 532"/>
                <a:gd name="T11" fmla="*/ 20 h 358"/>
                <a:gd name="T12" fmla="*/ 388 w 532"/>
                <a:gd name="T13" fmla="*/ 46 h 358"/>
                <a:gd name="T14" fmla="*/ 385 w 532"/>
                <a:gd name="T15" fmla="*/ 79 h 358"/>
                <a:gd name="T16" fmla="*/ 403 w 532"/>
                <a:gd name="T17" fmla="*/ 106 h 358"/>
                <a:gd name="T18" fmla="*/ 425 w 532"/>
                <a:gd name="T19" fmla="*/ 134 h 358"/>
                <a:gd name="T20" fmla="*/ 432 w 532"/>
                <a:gd name="T21" fmla="*/ 158 h 358"/>
                <a:gd name="T22" fmla="*/ 451 w 532"/>
                <a:gd name="T23" fmla="*/ 144 h 358"/>
                <a:gd name="T24" fmla="*/ 485 w 532"/>
                <a:gd name="T25" fmla="*/ 155 h 358"/>
                <a:gd name="T26" fmla="*/ 497 w 532"/>
                <a:gd name="T27" fmla="*/ 169 h 358"/>
                <a:gd name="T28" fmla="*/ 506 w 532"/>
                <a:gd name="T29" fmla="*/ 210 h 358"/>
                <a:gd name="T30" fmla="*/ 511 w 532"/>
                <a:gd name="T31" fmla="*/ 252 h 358"/>
                <a:gd name="T32" fmla="*/ 514 w 532"/>
                <a:gd name="T33" fmla="*/ 284 h 358"/>
                <a:gd name="T34" fmla="*/ 531 w 532"/>
                <a:gd name="T35" fmla="*/ 319 h 358"/>
                <a:gd name="T36" fmla="*/ 520 w 532"/>
                <a:gd name="T37" fmla="*/ 330 h 358"/>
                <a:gd name="T38" fmla="*/ 495 w 532"/>
                <a:gd name="T39" fmla="*/ 331 h 358"/>
                <a:gd name="T40" fmla="*/ 476 w 532"/>
                <a:gd name="T41" fmla="*/ 316 h 358"/>
                <a:gd name="T42" fmla="*/ 457 w 532"/>
                <a:gd name="T43" fmla="*/ 330 h 358"/>
                <a:gd name="T44" fmla="*/ 454 w 532"/>
                <a:gd name="T45" fmla="*/ 349 h 358"/>
                <a:gd name="T46" fmla="*/ 436 w 532"/>
                <a:gd name="T47" fmla="*/ 352 h 358"/>
                <a:gd name="T48" fmla="*/ 425 w 532"/>
                <a:gd name="T49" fmla="*/ 342 h 358"/>
                <a:gd name="T50" fmla="*/ 399 w 532"/>
                <a:gd name="T51" fmla="*/ 332 h 358"/>
                <a:gd name="T52" fmla="*/ 379 w 532"/>
                <a:gd name="T53" fmla="*/ 332 h 358"/>
                <a:gd name="T54" fmla="*/ 359 w 532"/>
                <a:gd name="T55" fmla="*/ 343 h 358"/>
                <a:gd name="T56" fmla="*/ 324 w 532"/>
                <a:gd name="T57" fmla="*/ 324 h 358"/>
                <a:gd name="T58" fmla="*/ 305 w 532"/>
                <a:gd name="T59" fmla="*/ 305 h 358"/>
                <a:gd name="T60" fmla="*/ 274 w 532"/>
                <a:gd name="T61" fmla="*/ 279 h 358"/>
                <a:gd name="T62" fmla="*/ 256 w 532"/>
                <a:gd name="T63" fmla="*/ 279 h 358"/>
                <a:gd name="T64" fmla="*/ 239 w 532"/>
                <a:gd name="T65" fmla="*/ 267 h 358"/>
                <a:gd name="T66" fmla="*/ 230 w 532"/>
                <a:gd name="T67" fmla="*/ 284 h 358"/>
                <a:gd name="T68" fmla="*/ 211 w 532"/>
                <a:gd name="T69" fmla="*/ 299 h 358"/>
                <a:gd name="T70" fmla="*/ 200 w 532"/>
                <a:gd name="T71" fmla="*/ 313 h 358"/>
                <a:gd name="T72" fmla="*/ 172 w 532"/>
                <a:gd name="T73" fmla="*/ 309 h 358"/>
                <a:gd name="T74" fmla="*/ 163 w 532"/>
                <a:gd name="T75" fmla="*/ 330 h 358"/>
                <a:gd name="T76" fmla="*/ 139 w 532"/>
                <a:gd name="T77" fmla="*/ 353 h 358"/>
                <a:gd name="T78" fmla="*/ 106 w 532"/>
                <a:gd name="T79" fmla="*/ 358 h 358"/>
                <a:gd name="T80" fmla="*/ 95 w 532"/>
                <a:gd name="T81" fmla="*/ 343 h 358"/>
                <a:gd name="T82" fmla="*/ 82 w 532"/>
                <a:gd name="T83" fmla="*/ 341 h 358"/>
                <a:gd name="T84" fmla="*/ 62 w 532"/>
                <a:gd name="T85" fmla="*/ 341 h 358"/>
                <a:gd name="T86" fmla="*/ 54 w 532"/>
                <a:gd name="T87" fmla="*/ 334 h 358"/>
                <a:gd name="T88" fmla="*/ 30 w 532"/>
                <a:gd name="T89" fmla="*/ 306 h 358"/>
                <a:gd name="T90" fmla="*/ 9 w 532"/>
                <a:gd name="T91" fmla="*/ 263 h 358"/>
                <a:gd name="T92" fmla="*/ 0 w 532"/>
                <a:gd name="T93" fmla="*/ 234 h 358"/>
                <a:gd name="T94" fmla="*/ 10 w 532"/>
                <a:gd name="T95" fmla="*/ 207 h 358"/>
                <a:gd name="T96" fmla="*/ 29 w 532"/>
                <a:gd name="T97" fmla="*/ 187 h 358"/>
                <a:gd name="T98" fmla="*/ 36 w 532"/>
                <a:gd name="T99" fmla="*/ 167 h 358"/>
                <a:gd name="T100" fmla="*/ 43 w 532"/>
                <a:gd name="T101" fmla="*/ 141 h 358"/>
                <a:gd name="T102" fmla="*/ 61 w 532"/>
                <a:gd name="T103" fmla="*/ 140 h 358"/>
                <a:gd name="T104" fmla="*/ 84 w 532"/>
                <a:gd name="T105" fmla="*/ 146 h 358"/>
                <a:gd name="T106" fmla="*/ 96 w 532"/>
                <a:gd name="T107" fmla="*/ 123 h 358"/>
                <a:gd name="T108" fmla="*/ 128 w 532"/>
                <a:gd name="T109" fmla="*/ 114 h 358"/>
                <a:gd name="T110" fmla="*/ 164 w 532"/>
                <a:gd name="T111" fmla="*/ 130 h 358"/>
                <a:gd name="T112" fmla="*/ 189 w 532"/>
                <a:gd name="T113" fmla="*/ 125 h 358"/>
                <a:gd name="T114" fmla="*/ 211 w 532"/>
                <a:gd name="T115" fmla="*/ 100 h 358"/>
                <a:gd name="T116" fmla="*/ 252 w 532"/>
                <a:gd name="T117" fmla="*/ 103 h 358"/>
                <a:gd name="T118" fmla="*/ 269 w 532"/>
                <a:gd name="T119" fmla="*/ 97 h 358"/>
                <a:gd name="T120" fmla="*/ 275 w 532"/>
                <a:gd name="T121" fmla="*/ 56 h 358"/>
                <a:gd name="T122" fmla="*/ 274 w 532"/>
                <a:gd name="T123" fmla="*/ 29 h 358"/>
                <a:gd name="T124" fmla="*/ 262 w 532"/>
                <a:gd name="T125" fmla="*/ 19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2" h="358">
                  <a:moveTo>
                    <a:pt x="280" y="0"/>
                  </a:moveTo>
                  <a:lnTo>
                    <a:pt x="281" y="1"/>
                  </a:lnTo>
                  <a:lnTo>
                    <a:pt x="284" y="3"/>
                  </a:lnTo>
                  <a:lnTo>
                    <a:pt x="285" y="3"/>
                  </a:lnTo>
                  <a:lnTo>
                    <a:pt x="287" y="4"/>
                  </a:lnTo>
                  <a:lnTo>
                    <a:pt x="288" y="5"/>
                  </a:lnTo>
                  <a:lnTo>
                    <a:pt x="289" y="5"/>
                  </a:lnTo>
                  <a:lnTo>
                    <a:pt x="290" y="5"/>
                  </a:lnTo>
                  <a:lnTo>
                    <a:pt x="291" y="5"/>
                  </a:lnTo>
                  <a:lnTo>
                    <a:pt x="292" y="5"/>
                  </a:lnTo>
                  <a:lnTo>
                    <a:pt x="293" y="5"/>
                  </a:lnTo>
                  <a:lnTo>
                    <a:pt x="293" y="5"/>
                  </a:lnTo>
                  <a:lnTo>
                    <a:pt x="296" y="4"/>
                  </a:lnTo>
                  <a:lnTo>
                    <a:pt x="297" y="4"/>
                  </a:lnTo>
                  <a:lnTo>
                    <a:pt x="298" y="4"/>
                  </a:lnTo>
                  <a:lnTo>
                    <a:pt x="299" y="4"/>
                  </a:lnTo>
                  <a:lnTo>
                    <a:pt x="300" y="4"/>
                  </a:lnTo>
                  <a:lnTo>
                    <a:pt x="302" y="5"/>
                  </a:lnTo>
                  <a:lnTo>
                    <a:pt x="308" y="6"/>
                  </a:lnTo>
                  <a:lnTo>
                    <a:pt x="310" y="7"/>
                  </a:lnTo>
                  <a:lnTo>
                    <a:pt x="311" y="8"/>
                  </a:lnTo>
                  <a:lnTo>
                    <a:pt x="312" y="9"/>
                  </a:lnTo>
                  <a:lnTo>
                    <a:pt x="312" y="9"/>
                  </a:lnTo>
                  <a:lnTo>
                    <a:pt x="313" y="10"/>
                  </a:lnTo>
                  <a:lnTo>
                    <a:pt x="313" y="11"/>
                  </a:lnTo>
                  <a:lnTo>
                    <a:pt x="313" y="11"/>
                  </a:lnTo>
                  <a:lnTo>
                    <a:pt x="313" y="14"/>
                  </a:lnTo>
                  <a:lnTo>
                    <a:pt x="314" y="15"/>
                  </a:lnTo>
                  <a:lnTo>
                    <a:pt x="314" y="16"/>
                  </a:lnTo>
                  <a:lnTo>
                    <a:pt x="315" y="17"/>
                  </a:lnTo>
                  <a:lnTo>
                    <a:pt x="315" y="18"/>
                  </a:lnTo>
                  <a:lnTo>
                    <a:pt x="316" y="19"/>
                  </a:lnTo>
                  <a:lnTo>
                    <a:pt x="317" y="19"/>
                  </a:lnTo>
                  <a:lnTo>
                    <a:pt x="319" y="20"/>
                  </a:lnTo>
                  <a:lnTo>
                    <a:pt x="320" y="20"/>
                  </a:lnTo>
                  <a:lnTo>
                    <a:pt x="321" y="20"/>
                  </a:lnTo>
                  <a:lnTo>
                    <a:pt x="322" y="20"/>
                  </a:lnTo>
                  <a:lnTo>
                    <a:pt x="323" y="20"/>
                  </a:lnTo>
                  <a:lnTo>
                    <a:pt x="324" y="20"/>
                  </a:lnTo>
                  <a:lnTo>
                    <a:pt x="325" y="20"/>
                  </a:lnTo>
                  <a:lnTo>
                    <a:pt x="325" y="20"/>
                  </a:lnTo>
                  <a:lnTo>
                    <a:pt x="326" y="19"/>
                  </a:lnTo>
                  <a:lnTo>
                    <a:pt x="327" y="19"/>
                  </a:lnTo>
                  <a:lnTo>
                    <a:pt x="327" y="18"/>
                  </a:lnTo>
                  <a:lnTo>
                    <a:pt x="328" y="17"/>
                  </a:lnTo>
                  <a:lnTo>
                    <a:pt x="329" y="15"/>
                  </a:lnTo>
                  <a:lnTo>
                    <a:pt x="330" y="13"/>
                  </a:lnTo>
                  <a:lnTo>
                    <a:pt x="331" y="11"/>
                  </a:lnTo>
                  <a:lnTo>
                    <a:pt x="332" y="10"/>
                  </a:lnTo>
                  <a:lnTo>
                    <a:pt x="333" y="9"/>
                  </a:lnTo>
                  <a:lnTo>
                    <a:pt x="334" y="9"/>
                  </a:lnTo>
                  <a:lnTo>
                    <a:pt x="335" y="8"/>
                  </a:lnTo>
                  <a:lnTo>
                    <a:pt x="335" y="8"/>
                  </a:lnTo>
                  <a:lnTo>
                    <a:pt x="336" y="8"/>
                  </a:lnTo>
                  <a:lnTo>
                    <a:pt x="336" y="7"/>
                  </a:lnTo>
                  <a:lnTo>
                    <a:pt x="337" y="7"/>
                  </a:lnTo>
                  <a:lnTo>
                    <a:pt x="338" y="7"/>
                  </a:lnTo>
                  <a:lnTo>
                    <a:pt x="339" y="7"/>
                  </a:lnTo>
                  <a:lnTo>
                    <a:pt x="339" y="8"/>
                  </a:lnTo>
                  <a:lnTo>
                    <a:pt x="340" y="8"/>
                  </a:lnTo>
                  <a:lnTo>
                    <a:pt x="340" y="8"/>
                  </a:lnTo>
                  <a:lnTo>
                    <a:pt x="340" y="8"/>
                  </a:lnTo>
                  <a:lnTo>
                    <a:pt x="341" y="9"/>
                  </a:lnTo>
                  <a:lnTo>
                    <a:pt x="342" y="10"/>
                  </a:lnTo>
                  <a:lnTo>
                    <a:pt x="342" y="12"/>
                  </a:lnTo>
                  <a:lnTo>
                    <a:pt x="343" y="13"/>
                  </a:lnTo>
                  <a:lnTo>
                    <a:pt x="344" y="18"/>
                  </a:lnTo>
                  <a:lnTo>
                    <a:pt x="345" y="20"/>
                  </a:lnTo>
                  <a:lnTo>
                    <a:pt x="345" y="21"/>
                  </a:lnTo>
                  <a:lnTo>
                    <a:pt x="346" y="22"/>
                  </a:lnTo>
                  <a:lnTo>
                    <a:pt x="346" y="23"/>
                  </a:lnTo>
                  <a:lnTo>
                    <a:pt x="347" y="23"/>
                  </a:lnTo>
                  <a:lnTo>
                    <a:pt x="348" y="24"/>
                  </a:lnTo>
                  <a:lnTo>
                    <a:pt x="349" y="24"/>
                  </a:lnTo>
                  <a:lnTo>
                    <a:pt x="350" y="24"/>
                  </a:lnTo>
                  <a:lnTo>
                    <a:pt x="351" y="24"/>
                  </a:lnTo>
                  <a:lnTo>
                    <a:pt x="352" y="24"/>
                  </a:lnTo>
                  <a:lnTo>
                    <a:pt x="353" y="23"/>
                  </a:lnTo>
                  <a:lnTo>
                    <a:pt x="356" y="22"/>
                  </a:lnTo>
                  <a:lnTo>
                    <a:pt x="358" y="21"/>
                  </a:lnTo>
                  <a:lnTo>
                    <a:pt x="361" y="20"/>
                  </a:lnTo>
                  <a:lnTo>
                    <a:pt x="362" y="20"/>
                  </a:lnTo>
                  <a:lnTo>
                    <a:pt x="363" y="19"/>
                  </a:lnTo>
                  <a:lnTo>
                    <a:pt x="365" y="19"/>
                  </a:lnTo>
                  <a:lnTo>
                    <a:pt x="366" y="19"/>
                  </a:lnTo>
                  <a:lnTo>
                    <a:pt x="367" y="19"/>
                  </a:lnTo>
                  <a:lnTo>
                    <a:pt x="367" y="19"/>
                  </a:lnTo>
                  <a:lnTo>
                    <a:pt x="368" y="20"/>
                  </a:lnTo>
                  <a:lnTo>
                    <a:pt x="369" y="20"/>
                  </a:lnTo>
                  <a:lnTo>
                    <a:pt x="369" y="20"/>
                  </a:lnTo>
                  <a:lnTo>
                    <a:pt x="370" y="21"/>
                  </a:lnTo>
                  <a:lnTo>
                    <a:pt x="373" y="24"/>
                  </a:lnTo>
                  <a:lnTo>
                    <a:pt x="374" y="25"/>
                  </a:lnTo>
                  <a:lnTo>
                    <a:pt x="376" y="26"/>
                  </a:lnTo>
                  <a:lnTo>
                    <a:pt x="379" y="28"/>
                  </a:lnTo>
                  <a:lnTo>
                    <a:pt x="380" y="29"/>
                  </a:lnTo>
                  <a:lnTo>
                    <a:pt x="382" y="30"/>
                  </a:lnTo>
                  <a:lnTo>
                    <a:pt x="383" y="31"/>
                  </a:lnTo>
                  <a:lnTo>
                    <a:pt x="383" y="33"/>
                  </a:lnTo>
                  <a:lnTo>
                    <a:pt x="384" y="33"/>
                  </a:lnTo>
                  <a:lnTo>
                    <a:pt x="385" y="35"/>
                  </a:lnTo>
                  <a:lnTo>
                    <a:pt x="387" y="41"/>
                  </a:lnTo>
                  <a:lnTo>
                    <a:pt x="388" y="43"/>
                  </a:lnTo>
                  <a:lnTo>
                    <a:pt x="388" y="45"/>
                  </a:lnTo>
                  <a:lnTo>
                    <a:pt x="388" y="46"/>
                  </a:lnTo>
                  <a:lnTo>
                    <a:pt x="388" y="47"/>
                  </a:lnTo>
                  <a:lnTo>
                    <a:pt x="388" y="49"/>
                  </a:lnTo>
                  <a:lnTo>
                    <a:pt x="388" y="50"/>
                  </a:lnTo>
                  <a:lnTo>
                    <a:pt x="388" y="51"/>
                  </a:lnTo>
                  <a:lnTo>
                    <a:pt x="385" y="58"/>
                  </a:lnTo>
                  <a:lnTo>
                    <a:pt x="384" y="60"/>
                  </a:lnTo>
                  <a:lnTo>
                    <a:pt x="384" y="61"/>
                  </a:lnTo>
                  <a:lnTo>
                    <a:pt x="384" y="63"/>
                  </a:lnTo>
                  <a:lnTo>
                    <a:pt x="384" y="65"/>
                  </a:lnTo>
                  <a:lnTo>
                    <a:pt x="383" y="67"/>
                  </a:lnTo>
                  <a:lnTo>
                    <a:pt x="384" y="69"/>
                  </a:lnTo>
                  <a:lnTo>
                    <a:pt x="384" y="72"/>
                  </a:lnTo>
                  <a:lnTo>
                    <a:pt x="384" y="74"/>
                  </a:lnTo>
                  <a:lnTo>
                    <a:pt x="385" y="76"/>
                  </a:lnTo>
                  <a:lnTo>
                    <a:pt x="385" y="79"/>
                  </a:lnTo>
                  <a:lnTo>
                    <a:pt x="386" y="82"/>
                  </a:lnTo>
                  <a:lnTo>
                    <a:pt x="387" y="85"/>
                  </a:lnTo>
                  <a:lnTo>
                    <a:pt x="388" y="87"/>
                  </a:lnTo>
                  <a:lnTo>
                    <a:pt x="389" y="89"/>
                  </a:lnTo>
                  <a:lnTo>
                    <a:pt x="390" y="91"/>
                  </a:lnTo>
                  <a:lnTo>
                    <a:pt x="392" y="94"/>
                  </a:lnTo>
                  <a:lnTo>
                    <a:pt x="393" y="96"/>
                  </a:lnTo>
                  <a:lnTo>
                    <a:pt x="395" y="98"/>
                  </a:lnTo>
                  <a:lnTo>
                    <a:pt x="396" y="100"/>
                  </a:lnTo>
                  <a:lnTo>
                    <a:pt x="398" y="102"/>
                  </a:lnTo>
                  <a:lnTo>
                    <a:pt x="399" y="103"/>
                  </a:lnTo>
                  <a:lnTo>
                    <a:pt x="400" y="104"/>
                  </a:lnTo>
                  <a:lnTo>
                    <a:pt x="401" y="105"/>
                  </a:lnTo>
                  <a:lnTo>
                    <a:pt x="402" y="106"/>
                  </a:lnTo>
                  <a:lnTo>
                    <a:pt x="403" y="106"/>
                  </a:lnTo>
                  <a:lnTo>
                    <a:pt x="405" y="107"/>
                  </a:lnTo>
                  <a:lnTo>
                    <a:pt x="407" y="108"/>
                  </a:lnTo>
                  <a:lnTo>
                    <a:pt x="412" y="110"/>
                  </a:lnTo>
                  <a:lnTo>
                    <a:pt x="413" y="111"/>
                  </a:lnTo>
                  <a:lnTo>
                    <a:pt x="415" y="112"/>
                  </a:lnTo>
                  <a:lnTo>
                    <a:pt x="417" y="113"/>
                  </a:lnTo>
                  <a:lnTo>
                    <a:pt x="418" y="115"/>
                  </a:lnTo>
                  <a:lnTo>
                    <a:pt x="419" y="116"/>
                  </a:lnTo>
                  <a:lnTo>
                    <a:pt x="421" y="118"/>
                  </a:lnTo>
                  <a:lnTo>
                    <a:pt x="422" y="121"/>
                  </a:lnTo>
                  <a:lnTo>
                    <a:pt x="423" y="124"/>
                  </a:lnTo>
                  <a:lnTo>
                    <a:pt x="424" y="126"/>
                  </a:lnTo>
                  <a:lnTo>
                    <a:pt x="425" y="129"/>
                  </a:lnTo>
                  <a:lnTo>
                    <a:pt x="425" y="131"/>
                  </a:lnTo>
                  <a:lnTo>
                    <a:pt x="425" y="134"/>
                  </a:lnTo>
                  <a:lnTo>
                    <a:pt x="425" y="139"/>
                  </a:lnTo>
                  <a:lnTo>
                    <a:pt x="425" y="145"/>
                  </a:lnTo>
                  <a:lnTo>
                    <a:pt x="425" y="146"/>
                  </a:lnTo>
                  <a:lnTo>
                    <a:pt x="426" y="148"/>
                  </a:lnTo>
                  <a:lnTo>
                    <a:pt x="426" y="151"/>
                  </a:lnTo>
                  <a:lnTo>
                    <a:pt x="426" y="153"/>
                  </a:lnTo>
                  <a:lnTo>
                    <a:pt x="427" y="154"/>
                  </a:lnTo>
                  <a:lnTo>
                    <a:pt x="427" y="155"/>
                  </a:lnTo>
                  <a:lnTo>
                    <a:pt x="428" y="156"/>
                  </a:lnTo>
                  <a:lnTo>
                    <a:pt x="428" y="156"/>
                  </a:lnTo>
                  <a:lnTo>
                    <a:pt x="428" y="157"/>
                  </a:lnTo>
                  <a:lnTo>
                    <a:pt x="429" y="157"/>
                  </a:lnTo>
                  <a:lnTo>
                    <a:pt x="430" y="158"/>
                  </a:lnTo>
                  <a:lnTo>
                    <a:pt x="431" y="158"/>
                  </a:lnTo>
                  <a:lnTo>
                    <a:pt x="432" y="158"/>
                  </a:lnTo>
                  <a:lnTo>
                    <a:pt x="432" y="158"/>
                  </a:lnTo>
                  <a:lnTo>
                    <a:pt x="433" y="158"/>
                  </a:lnTo>
                  <a:lnTo>
                    <a:pt x="434" y="158"/>
                  </a:lnTo>
                  <a:lnTo>
                    <a:pt x="435" y="158"/>
                  </a:lnTo>
                  <a:lnTo>
                    <a:pt x="436" y="157"/>
                  </a:lnTo>
                  <a:lnTo>
                    <a:pt x="437" y="156"/>
                  </a:lnTo>
                  <a:lnTo>
                    <a:pt x="438" y="156"/>
                  </a:lnTo>
                  <a:lnTo>
                    <a:pt x="439" y="155"/>
                  </a:lnTo>
                  <a:lnTo>
                    <a:pt x="441" y="153"/>
                  </a:lnTo>
                  <a:lnTo>
                    <a:pt x="445" y="148"/>
                  </a:lnTo>
                  <a:lnTo>
                    <a:pt x="447" y="147"/>
                  </a:lnTo>
                  <a:lnTo>
                    <a:pt x="448" y="146"/>
                  </a:lnTo>
                  <a:lnTo>
                    <a:pt x="449" y="145"/>
                  </a:lnTo>
                  <a:lnTo>
                    <a:pt x="450" y="145"/>
                  </a:lnTo>
                  <a:lnTo>
                    <a:pt x="451" y="144"/>
                  </a:lnTo>
                  <a:lnTo>
                    <a:pt x="452" y="144"/>
                  </a:lnTo>
                  <a:lnTo>
                    <a:pt x="453" y="144"/>
                  </a:lnTo>
                  <a:lnTo>
                    <a:pt x="453" y="144"/>
                  </a:lnTo>
                  <a:lnTo>
                    <a:pt x="454" y="144"/>
                  </a:lnTo>
                  <a:lnTo>
                    <a:pt x="455" y="144"/>
                  </a:lnTo>
                  <a:lnTo>
                    <a:pt x="457" y="144"/>
                  </a:lnTo>
                  <a:lnTo>
                    <a:pt x="459" y="144"/>
                  </a:lnTo>
                  <a:lnTo>
                    <a:pt x="461" y="145"/>
                  </a:lnTo>
                  <a:lnTo>
                    <a:pt x="463" y="146"/>
                  </a:lnTo>
                  <a:lnTo>
                    <a:pt x="466" y="147"/>
                  </a:lnTo>
                  <a:lnTo>
                    <a:pt x="471" y="149"/>
                  </a:lnTo>
                  <a:lnTo>
                    <a:pt x="473" y="151"/>
                  </a:lnTo>
                  <a:lnTo>
                    <a:pt x="477" y="152"/>
                  </a:lnTo>
                  <a:lnTo>
                    <a:pt x="482" y="154"/>
                  </a:lnTo>
                  <a:lnTo>
                    <a:pt x="485" y="155"/>
                  </a:lnTo>
                  <a:lnTo>
                    <a:pt x="487" y="156"/>
                  </a:lnTo>
                  <a:lnTo>
                    <a:pt x="491" y="158"/>
                  </a:lnTo>
                  <a:lnTo>
                    <a:pt x="492" y="159"/>
                  </a:lnTo>
                  <a:lnTo>
                    <a:pt x="493" y="159"/>
                  </a:lnTo>
                  <a:lnTo>
                    <a:pt x="493" y="159"/>
                  </a:lnTo>
                  <a:lnTo>
                    <a:pt x="493" y="159"/>
                  </a:lnTo>
                  <a:lnTo>
                    <a:pt x="494" y="159"/>
                  </a:lnTo>
                  <a:lnTo>
                    <a:pt x="493" y="159"/>
                  </a:lnTo>
                  <a:lnTo>
                    <a:pt x="493" y="160"/>
                  </a:lnTo>
                  <a:lnTo>
                    <a:pt x="494" y="161"/>
                  </a:lnTo>
                  <a:lnTo>
                    <a:pt x="494" y="162"/>
                  </a:lnTo>
                  <a:lnTo>
                    <a:pt x="494" y="163"/>
                  </a:lnTo>
                  <a:lnTo>
                    <a:pt x="495" y="165"/>
                  </a:lnTo>
                  <a:lnTo>
                    <a:pt x="496" y="167"/>
                  </a:lnTo>
                  <a:lnTo>
                    <a:pt x="497" y="169"/>
                  </a:lnTo>
                  <a:lnTo>
                    <a:pt x="498" y="172"/>
                  </a:lnTo>
                  <a:lnTo>
                    <a:pt x="500" y="174"/>
                  </a:lnTo>
                  <a:lnTo>
                    <a:pt x="503" y="179"/>
                  </a:lnTo>
                  <a:lnTo>
                    <a:pt x="505" y="182"/>
                  </a:lnTo>
                  <a:lnTo>
                    <a:pt x="505" y="183"/>
                  </a:lnTo>
                  <a:lnTo>
                    <a:pt x="506" y="185"/>
                  </a:lnTo>
                  <a:lnTo>
                    <a:pt x="506" y="186"/>
                  </a:lnTo>
                  <a:lnTo>
                    <a:pt x="507" y="187"/>
                  </a:lnTo>
                  <a:lnTo>
                    <a:pt x="507" y="189"/>
                  </a:lnTo>
                  <a:lnTo>
                    <a:pt x="507" y="191"/>
                  </a:lnTo>
                  <a:lnTo>
                    <a:pt x="507" y="193"/>
                  </a:lnTo>
                  <a:lnTo>
                    <a:pt x="506" y="199"/>
                  </a:lnTo>
                  <a:lnTo>
                    <a:pt x="506" y="201"/>
                  </a:lnTo>
                  <a:lnTo>
                    <a:pt x="506" y="203"/>
                  </a:lnTo>
                  <a:lnTo>
                    <a:pt x="506" y="210"/>
                  </a:lnTo>
                  <a:lnTo>
                    <a:pt x="506" y="220"/>
                  </a:lnTo>
                  <a:lnTo>
                    <a:pt x="507" y="222"/>
                  </a:lnTo>
                  <a:lnTo>
                    <a:pt x="507" y="224"/>
                  </a:lnTo>
                  <a:lnTo>
                    <a:pt x="507" y="227"/>
                  </a:lnTo>
                  <a:lnTo>
                    <a:pt x="508" y="231"/>
                  </a:lnTo>
                  <a:lnTo>
                    <a:pt x="509" y="234"/>
                  </a:lnTo>
                  <a:lnTo>
                    <a:pt x="510" y="239"/>
                  </a:lnTo>
                  <a:lnTo>
                    <a:pt x="511" y="241"/>
                  </a:lnTo>
                  <a:lnTo>
                    <a:pt x="511" y="242"/>
                  </a:lnTo>
                  <a:lnTo>
                    <a:pt x="511" y="244"/>
                  </a:lnTo>
                  <a:lnTo>
                    <a:pt x="511" y="247"/>
                  </a:lnTo>
                  <a:lnTo>
                    <a:pt x="511" y="249"/>
                  </a:lnTo>
                  <a:lnTo>
                    <a:pt x="511" y="250"/>
                  </a:lnTo>
                  <a:lnTo>
                    <a:pt x="511" y="251"/>
                  </a:lnTo>
                  <a:lnTo>
                    <a:pt x="511" y="252"/>
                  </a:lnTo>
                  <a:lnTo>
                    <a:pt x="512" y="254"/>
                  </a:lnTo>
                  <a:lnTo>
                    <a:pt x="515" y="259"/>
                  </a:lnTo>
                  <a:lnTo>
                    <a:pt x="516" y="263"/>
                  </a:lnTo>
                  <a:lnTo>
                    <a:pt x="517" y="264"/>
                  </a:lnTo>
                  <a:lnTo>
                    <a:pt x="517" y="265"/>
                  </a:lnTo>
                  <a:lnTo>
                    <a:pt x="518" y="266"/>
                  </a:lnTo>
                  <a:lnTo>
                    <a:pt x="518" y="267"/>
                  </a:lnTo>
                  <a:lnTo>
                    <a:pt x="518" y="268"/>
                  </a:lnTo>
                  <a:lnTo>
                    <a:pt x="518" y="269"/>
                  </a:lnTo>
                  <a:lnTo>
                    <a:pt x="517" y="270"/>
                  </a:lnTo>
                  <a:lnTo>
                    <a:pt x="517" y="272"/>
                  </a:lnTo>
                  <a:lnTo>
                    <a:pt x="515" y="277"/>
                  </a:lnTo>
                  <a:lnTo>
                    <a:pt x="514" y="280"/>
                  </a:lnTo>
                  <a:lnTo>
                    <a:pt x="514" y="283"/>
                  </a:lnTo>
                  <a:lnTo>
                    <a:pt x="514" y="284"/>
                  </a:lnTo>
                  <a:lnTo>
                    <a:pt x="514" y="286"/>
                  </a:lnTo>
                  <a:lnTo>
                    <a:pt x="514" y="287"/>
                  </a:lnTo>
                  <a:lnTo>
                    <a:pt x="514" y="288"/>
                  </a:lnTo>
                  <a:lnTo>
                    <a:pt x="514" y="290"/>
                  </a:lnTo>
                  <a:lnTo>
                    <a:pt x="515" y="291"/>
                  </a:lnTo>
                  <a:lnTo>
                    <a:pt x="517" y="295"/>
                  </a:lnTo>
                  <a:lnTo>
                    <a:pt x="518" y="298"/>
                  </a:lnTo>
                  <a:lnTo>
                    <a:pt x="521" y="304"/>
                  </a:lnTo>
                  <a:lnTo>
                    <a:pt x="522" y="305"/>
                  </a:lnTo>
                  <a:lnTo>
                    <a:pt x="524" y="308"/>
                  </a:lnTo>
                  <a:lnTo>
                    <a:pt x="528" y="312"/>
                  </a:lnTo>
                  <a:lnTo>
                    <a:pt x="530" y="316"/>
                  </a:lnTo>
                  <a:lnTo>
                    <a:pt x="531" y="317"/>
                  </a:lnTo>
                  <a:lnTo>
                    <a:pt x="531" y="318"/>
                  </a:lnTo>
                  <a:lnTo>
                    <a:pt x="531" y="319"/>
                  </a:lnTo>
                  <a:lnTo>
                    <a:pt x="532" y="320"/>
                  </a:lnTo>
                  <a:lnTo>
                    <a:pt x="532" y="321"/>
                  </a:lnTo>
                  <a:lnTo>
                    <a:pt x="532" y="322"/>
                  </a:lnTo>
                  <a:lnTo>
                    <a:pt x="532" y="323"/>
                  </a:lnTo>
                  <a:lnTo>
                    <a:pt x="532" y="324"/>
                  </a:lnTo>
                  <a:lnTo>
                    <a:pt x="531" y="325"/>
                  </a:lnTo>
                  <a:lnTo>
                    <a:pt x="531" y="326"/>
                  </a:lnTo>
                  <a:lnTo>
                    <a:pt x="530" y="326"/>
                  </a:lnTo>
                  <a:lnTo>
                    <a:pt x="529" y="327"/>
                  </a:lnTo>
                  <a:lnTo>
                    <a:pt x="528" y="327"/>
                  </a:lnTo>
                  <a:lnTo>
                    <a:pt x="527" y="328"/>
                  </a:lnTo>
                  <a:lnTo>
                    <a:pt x="525" y="329"/>
                  </a:lnTo>
                  <a:lnTo>
                    <a:pt x="523" y="330"/>
                  </a:lnTo>
                  <a:lnTo>
                    <a:pt x="521" y="330"/>
                  </a:lnTo>
                  <a:lnTo>
                    <a:pt x="520" y="330"/>
                  </a:lnTo>
                  <a:lnTo>
                    <a:pt x="518" y="330"/>
                  </a:lnTo>
                  <a:lnTo>
                    <a:pt x="517" y="330"/>
                  </a:lnTo>
                  <a:lnTo>
                    <a:pt x="516" y="330"/>
                  </a:lnTo>
                  <a:lnTo>
                    <a:pt x="515" y="330"/>
                  </a:lnTo>
                  <a:lnTo>
                    <a:pt x="513" y="329"/>
                  </a:lnTo>
                  <a:lnTo>
                    <a:pt x="511" y="328"/>
                  </a:lnTo>
                  <a:lnTo>
                    <a:pt x="509" y="328"/>
                  </a:lnTo>
                  <a:lnTo>
                    <a:pt x="507" y="328"/>
                  </a:lnTo>
                  <a:lnTo>
                    <a:pt x="506" y="328"/>
                  </a:lnTo>
                  <a:lnTo>
                    <a:pt x="505" y="328"/>
                  </a:lnTo>
                  <a:lnTo>
                    <a:pt x="502" y="329"/>
                  </a:lnTo>
                  <a:lnTo>
                    <a:pt x="498" y="330"/>
                  </a:lnTo>
                  <a:lnTo>
                    <a:pt x="497" y="331"/>
                  </a:lnTo>
                  <a:lnTo>
                    <a:pt x="496" y="331"/>
                  </a:lnTo>
                  <a:lnTo>
                    <a:pt x="495" y="331"/>
                  </a:lnTo>
                  <a:lnTo>
                    <a:pt x="494" y="331"/>
                  </a:lnTo>
                  <a:lnTo>
                    <a:pt x="493" y="331"/>
                  </a:lnTo>
                  <a:lnTo>
                    <a:pt x="491" y="330"/>
                  </a:lnTo>
                  <a:lnTo>
                    <a:pt x="490" y="330"/>
                  </a:lnTo>
                  <a:lnTo>
                    <a:pt x="488" y="329"/>
                  </a:lnTo>
                  <a:lnTo>
                    <a:pt x="487" y="328"/>
                  </a:lnTo>
                  <a:lnTo>
                    <a:pt x="485" y="327"/>
                  </a:lnTo>
                  <a:lnTo>
                    <a:pt x="484" y="326"/>
                  </a:lnTo>
                  <a:lnTo>
                    <a:pt x="483" y="325"/>
                  </a:lnTo>
                  <a:lnTo>
                    <a:pt x="482" y="324"/>
                  </a:lnTo>
                  <a:lnTo>
                    <a:pt x="480" y="321"/>
                  </a:lnTo>
                  <a:lnTo>
                    <a:pt x="478" y="318"/>
                  </a:lnTo>
                  <a:lnTo>
                    <a:pt x="477" y="317"/>
                  </a:lnTo>
                  <a:lnTo>
                    <a:pt x="477" y="317"/>
                  </a:lnTo>
                  <a:lnTo>
                    <a:pt x="476" y="316"/>
                  </a:lnTo>
                  <a:lnTo>
                    <a:pt x="475" y="316"/>
                  </a:lnTo>
                  <a:lnTo>
                    <a:pt x="474" y="315"/>
                  </a:lnTo>
                  <a:lnTo>
                    <a:pt x="473" y="315"/>
                  </a:lnTo>
                  <a:lnTo>
                    <a:pt x="473" y="316"/>
                  </a:lnTo>
                  <a:lnTo>
                    <a:pt x="472" y="316"/>
                  </a:lnTo>
                  <a:lnTo>
                    <a:pt x="472" y="316"/>
                  </a:lnTo>
                  <a:lnTo>
                    <a:pt x="471" y="317"/>
                  </a:lnTo>
                  <a:lnTo>
                    <a:pt x="470" y="318"/>
                  </a:lnTo>
                  <a:lnTo>
                    <a:pt x="469" y="319"/>
                  </a:lnTo>
                  <a:lnTo>
                    <a:pt x="466" y="321"/>
                  </a:lnTo>
                  <a:lnTo>
                    <a:pt x="463" y="324"/>
                  </a:lnTo>
                  <a:lnTo>
                    <a:pt x="460" y="327"/>
                  </a:lnTo>
                  <a:lnTo>
                    <a:pt x="459" y="328"/>
                  </a:lnTo>
                  <a:lnTo>
                    <a:pt x="458" y="329"/>
                  </a:lnTo>
                  <a:lnTo>
                    <a:pt x="457" y="330"/>
                  </a:lnTo>
                  <a:lnTo>
                    <a:pt x="457" y="331"/>
                  </a:lnTo>
                  <a:lnTo>
                    <a:pt x="456" y="332"/>
                  </a:lnTo>
                  <a:lnTo>
                    <a:pt x="456" y="333"/>
                  </a:lnTo>
                  <a:lnTo>
                    <a:pt x="456" y="334"/>
                  </a:lnTo>
                  <a:lnTo>
                    <a:pt x="456" y="335"/>
                  </a:lnTo>
                  <a:lnTo>
                    <a:pt x="456" y="337"/>
                  </a:lnTo>
                  <a:lnTo>
                    <a:pt x="457" y="341"/>
                  </a:lnTo>
                  <a:lnTo>
                    <a:pt x="457" y="342"/>
                  </a:lnTo>
                  <a:lnTo>
                    <a:pt x="457" y="343"/>
                  </a:lnTo>
                  <a:lnTo>
                    <a:pt x="457" y="344"/>
                  </a:lnTo>
                  <a:lnTo>
                    <a:pt x="456" y="345"/>
                  </a:lnTo>
                  <a:lnTo>
                    <a:pt x="456" y="347"/>
                  </a:lnTo>
                  <a:lnTo>
                    <a:pt x="455" y="348"/>
                  </a:lnTo>
                  <a:lnTo>
                    <a:pt x="454" y="348"/>
                  </a:lnTo>
                  <a:lnTo>
                    <a:pt x="454" y="349"/>
                  </a:lnTo>
                  <a:lnTo>
                    <a:pt x="451" y="350"/>
                  </a:lnTo>
                  <a:lnTo>
                    <a:pt x="450" y="351"/>
                  </a:lnTo>
                  <a:lnTo>
                    <a:pt x="449" y="352"/>
                  </a:lnTo>
                  <a:lnTo>
                    <a:pt x="448" y="353"/>
                  </a:lnTo>
                  <a:lnTo>
                    <a:pt x="446" y="353"/>
                  </a:lnTo>
                  <a:lnTo>
                    <a:pt x="445" y="354"/>
                  </a:lnTo>
                  <a:lnTo>
                    <a:pt x="443" y="354"/>
                  </a:lnTo>
                  <a:lnTo>
                    <a:pt x="441" y="354"/>
                  </a:lnTo>
                  <a:lnTo>
                    <a:pt x="440" y="354"/>
                  </a:lnTo>
                  <a:lnTo>
                    <a:pt x="439" y="354"/>
                  </a:lnTo>
                  <a:lnTo>
                    <a:pt x="438" y="354"/>
                  </a:lnTo>
                  <a:lnTo>
                    <a:pt x="437" y="354"/>
                  </a:lnTo>
                  <a:lnTo>
                    <a:pt x="437" y="353"/>
                  </a:lnTo>
                  <a:lnTo>
                    <a:pt x="436" y="353"/>
                  </a:lnTo>
                  <a:lnTo>
                    <a:pt x="436" y="352"/>
                  </a:lnTo>
                  <a:lnTo>
                    <a:pt x="435" y="352"/>
                  </a:lnTo>
                  <a:lnTo>
                    <a:pt x="434" y="351"/>
                  </a:lnTo>
                  <a:lnTo>
                    <a:pt x="433" y="350"/>
                  </a:lnTo>
                  <a:lnTo>
                    <a:pt x="433" y="349"/>
                  </a:lnTo>
                  <a:lnTo>
                    <a:pt x="433" y="348"/>
                  </a:lnTo>
                  <a:lnTo>
                    <a:pt x="433" y="347"/>
                  </a:lnTo>
                  <a:lnTo>
                    <a:pt x="432" y="345"/>
                  </a:lnTo>
                  <a:lnTo>
                    <a:pt x="431" y="344"/>
                  </a:lnTo>
                  <a:lnTo>
                    <a:pt x="431" y="343"/>
                  </a:lnTo>
                  <a:lnTo>
                    <a:pt x="430" y="342"/>
                  </a:lnTo>
                  <a:lnTo>
                    <a:pt x="430" y="342"/>
                  </a:lnTo>
                  <a:lnTo>
                    <a:pt x="429" y="342"/>
                  </a:lnTo>
                  <a:lnTo>
                    <a:pt x="429" y="341"/>
                  </a:lnTo>
                  <a:lnTo>
                    <a:pt x="428" y="341"/>
                  </a:lnTo>
                  <a:lnTo>
                    <a:pt x="425" y="342"/>
                  </a:lnTo>
                  <a:lnTo>
                    <a:pt x="424" y="342"/>
                  </a:lnTo>
                  <a:lnTo>
                    <a:pt x="423" y="342"/>
                  </a:lnTo>
                  <a:lnTo>
                    <a:pt x="422" y="341"/>
                  </a:lnTo>
                  <a:lnTo>
                    <a:pt x="420" y="340"/>
                  </a:lnTo>
                  <a:lnTo>
                    <a:pt x="417" y="339"/>
                  </a:lnTo>
                  <a:lnTo>
                    <a:pt x="415" y="338"/>
                  </a:lnTo>
                  <a:lnTo>
                    <a:pt x="412" y="337"/>
                  </a:lnTo>
                  <a:lnTo>
                    <a:pt x="411" y="336"/>
                  </a:lnTo>
                  <a:lnTo>
                    <a:pt x="410" y="336"/>
                  </a:lnTo>
                  <a:lnTo>
                    <a:pt x="409" y="335"/>
                  </a:lnTo>
                  <a:lnTo>
                    <a:pt x="406" y="335"/>
                  </a:lnTo>
                  <a:lnTo>
                    <a:pt x="405" y="334"/>
                  </a:lnTo>
                  <a:lnTo>
                    <a:pt x="403" y="334"/>
                  </a:lnTo>
                  <a:lnTo>
                    <a:pt x="401" y="333"/>
                  </a:lnTo>
                  <a:lnTo>
                    <a:pt x="399" y="332"/>
                  </a:lnTo>
                  <a:lnTo>
                    <a:pt x="395" y="331"/>
                  </a:lnTo>
                  <a:lnTo>
                    <a:pt x="394" y="330"/>
                  </a:lnTo>
                  <a:lnTo>
                    <a:pt x="392" y="330"/>
                  </a:lnTo>
                  <a:lnTo>
                    <a:pt x="390" y="329"/>
                  </a:lnTo>
                  <a:lnTo>
                    <a:pt x="389" y="329"/>
                  </a:lnTo>
                  <a:lnTo>
                    <a:pt x="388" y="329"/>
                  </a:lnTo>
                  <a:lnTo>
                    <a:pt x="387" y="329"/>
                  </a:lnTo>
                  <a:lnTo>
                    <a:pt x="386" y="329"/>
                  </a:lnTo>
                  <a:lnTo>
                    <a:pt x="385" y="329"/>
                  </a:lnTo>
                  <a:lnTo>
                    <a:pt x="384" y="329"/>
                  </a:lnTo>
                  <a:lnTo>
                    <a:pt x="383" y="329"/>
                  </a:lnTo>
                  <a:lnTo>
                    <a:pt x="382" y="330"/>
                  </a:lnTo>
                  <a:lnTo>
                    <a:pt x="381" y="330"/>
                  </a:lnTo>
                  <a:lnTo>
                    <a:pt x="380" y="331"/>
                  </a:lnTo>
                  <a:lnTo>
                    <a:pt x="379" y="332"/>
                  </a:lnTo>
                  <a:lnTo>
                    <a:pt x="378" y="333"/>
                  </a:lnTo>
                  <a:lnTo>
                    <a:pt x="375" y="336"/>
                  </a:lnTo>
                  <a:lnTo>
                    <a:pt x="373" y="339"/>
                  </a:lnTo>
                  <a:lnTo>
                    <a:pt x="371" y="341"/>
                  </a:lnTo>
                  <a:lnTo>
                    <a:pt x="370" y="342"/>
                  </a:lnTo>
                  <a:lnTo>
                    <a:pt x="369" y="343"/>
                  </a:lnTo>
                  <a:lnTo>
                    <a:pt x="369" y="343"/>
                  </a:lnTo>
                  <a:lnTo>
                    <a:pt x="368" y="343"/>
                  </a:lnTo>
                  <a:lnTo>
                    <a:pt x="366" y="344"/>
                  </a:lnTo>
                  <a:lnTo>
                    <a:pt x="365" y="344"/>
                  </a:lnTo>
                  <a:lnTo>
                    <a:pt x="364" y="344"/>
                  </a:lnTo>
                  <a:lnTo>
                    <a:pt x="363" y="344"/>
                  </a:lnTo>
                  <a:lnTo>
                    <a:pt x="362" y="344"/>
                  </a:lnTo>
                  <a:lnTo>
                    <a:pt x="360" y="343"/>
                  </a:lnTo>
                  <a:lnTo>
                    <a:pt x="359" y="343"/>
                  </a:lnTo>
                  <a:lnTo>
                    <a:pt x="356" y="342"/>
                  </a:lnTo>
                  <a:lnTo>
                    <a:pt x="354" y="341"/>
                  </a:lnTo>
                  <a:lnTo>
                    <a:pt x="352" y="340"/>
                  </a:lnTo>
                  <a:lnTo>
                    <a:pt x="350" y="339"/>
                  </a:lnTo>
                  <a:lnTo>
                    <a:pt x="348" y="338"/>
                  </a:lnTo>
                  <a:lnTo>
                    <a:pt x="342" y="335"/>
                  </a:lnTo>
                  <a:lnTo>
                    <a:pt x="340" y="334"/>
                  </a:lnTo>
                  <a:lnTo>
                    <a:pt x="337" y="332"/>
                  </a:lnTo>
                  <a:lnTo>
                    <a:pt x="335" y="331"/>
                  </a:lnTo>
                  <a:lnTo>
                    <a:pt x="334" y="330"/>
                  </a:lnTo>
                  <a:lnTo>
                    <a:pt x="333" y="329"/>
                  </a:lnTo>
                  <a:lnTo>
                    <a:pt x="333" y="328"/>
                  </a:lnTo>
                  <a:lnTo>
                    <a:pt x="331" y="327"/>
                  </a:lnTo>
                  <a:lnTo>
                    <a:pt x="330" y="327"/>
                  </a:lnTo>
                  <a:lnTo>
                    <a:pt x="324" y="324"/>
                  </a:lnTo>
                  <a:lnTo>
                    <a:pt x="321" y="323"/>
                  </a:lnTo>
                  <a:lnTo>
                    <a:pt x="319" y="322"/>
                  </a:lnTo>
                  <a:lnTo>
                    <a:pt x="318" y="321"/>
                  </a:lnTo>
                  <a:lnTo>
                    <a:pt x="317" y="320"/>
                  </a:lnTo>
                  <a:lnTo>
                    <a:pt x="316" y="320"/>
                  </a:lnTo>
                  <a:lnTo>
                    <a:pt x="315" y="318"/>
                  </a:lnTo>
                  <a:lnTo>
                    <a:pt x="314" y="318"/>
                  </a:lnTo>
                  <a:lnTo>
                    <a:pt x="313" y="317"/>
                  </a:lnTo>
                  <a:lnTo>
                    <a:pt x="312" y="315"/>
                  </a:lnTo>
                  <a:lnTo>
                    <a:pt x="310" y="311"/>
                  </a:lnTo>
                  <a:lnTo>
                    <a:pt x="309" y="310"/>
                  </a:lnTo>
                  <a:lnTo>
                    <a:pt x="308" y="308"/>
                  </a:lnTo>
                  <a:lnTo>
                    <a:pt x="307" y="307"/>
                  </a:lnTo>
                  <a:lnTo>
                    <a:pt x="306" y="306"/>
                  </a:lnTo>
                  <a:lnTo>
                    <a:pt x="305" y="305"/>
                  </a:lnTo>
                  <a:lnTo>
                    <a:pt x="302" y="303"/>
                  </a:lnTo>
                  <a:lnTo>
                    <a:pt x="300" y="301"/>
                  </a:lnTo>
                  <a:lnTo>
                    <a:pt x="298" y="300"/>
                  </a:lnTo>
                  <a:lnTo>
                    <a:pt x="297" y="299"/>
                  </a:lnTo>
                  <a:lnTo>
                    <a:pt x="296" y="299"/>
                  </a:lnTo>
                  <a:lnTo>
                    <a:pt x="293" y="298"/>
                  </a:lnTo>
                  <a:lnTo>
                    <a:pt x="292" y="297"/>
                  </a:lnTo>
                  <a:lnTo>
                    <a:pt x="290" y="297"/>
                  </a:lnTo>
                  <a:lnTo>
                    <a:pt x="289" y="296"/>
                  </a:lnTo>
                  <a:lnTo>
                    <a:pt x="289" y="295"/>
                  </a:lnTo>
                  <a:lnTo>
                    <a:pt x="288" y="295"/>
                  </a:lnTo>
                  <a:lnTo>
                    <a:pt x="285" y="292"/>
                  </a:lnTo>
                  <a:lnTo>
                    <a:pt x="279" y="285"/>
                  </a:lnTo>
                  <a:lnTo>
                    <a:pt x="275" y="281"/>
                  </a:lnTo>
                  <a:lnTo>
                    <a:pt x="274" y="279"/>
                  </a:lnTo>
                  <a:lnTo>
                    <a:pt x="273" y="278"/>
                  </a:lnTo>
                  <a:lnTo>
                    <a:pt x="272" y="278"/>
                  </a:lnTo>
                  <a:lnTo>
                    <a:pt x="271" y="277"/>
                  </a:lnTo>
                  <a:lnTo>
                    <a:pt x="270" y="277"/>
                  </a:lnTo>
                  <a:lnTo>
                    <a:pt x="269" y="277"/>
                  </a:lnTo>
                  <a:lnTo>
                    <a:pt x="265" y="276"/>
                  </a:lnTo>
                  <a:lnTo>
                    <a:pt x="264" y="276"/>
                  </a:lnTo>
                  <a:lnTo>
                    <a:pt x="263" y="276"/>
                  </a:lnTo>
                  <a:lnTo>
                    <a:pt x="262" y="276"/>
                  </a:lnTo>
                  <a:lnTo>
                    <a:pt x="261" y="276"/>
                  </a:lnTo>
                  <a:lnTo>
                    <a:pt x="260" y="277"/>
                  </a:lnTo>
                  <a:lnTo>
                    <a:pt x="259" y="278"/>
                  </a:lnTo>
                  <a:lnTo>
                    <a:pt x="257" y="279"/>
                  </a:lnTo>
                  <a:lnTo>
                    <a:pt x="257" y="279"/>
                  </a:lnTo>
                  <a:lnTo>
                    <a:pt x="256" y="279"/>
                  </a:lnTo>
                  <a:lnTo>
                    <a:pt x="255" y="280"/>
                  </a:lnTo>
                  <a:lnTo>
                    <a:pt x="255" y="280"/>
                  </a:lnTo>
                  <a:lnTo>
                    <a:pt x="254" y="280"/>
                  </a:lnTo>
                  <a:lnTo>
                    <a:pt x="253" y="279"/>
                  </a:lnTo>
                  <a:lnTo>
                    <a:pt x="252" y="279"/>
                  </a:lnTo>
                  <a:lnTo>
                    <a:pt x="251" y="278"/>
                  </a:lnTo>
                  <a:lnTo>
                    <a:pt x="251" y="278"/>
                  </a:lnTo>
                  <a:lnTo>
                    <a:pt x="250" y="276"/>
                  </a:lnTo>
                  <a:lnTo>
                    <a:pt x="249" y="275"/>
                  </a:lnTo>
                  <a:lnTo>
                    <a:pt x="248" y="274"/>
                  </a:lnTo>
                  <a:lnTo>
                    <a:pt x="245" y="272"/>
                  </a:lnTo>
                  <a:lnTo>
                    <a:pt x="243" y="271"/>
                  </a:lnTo>
                  <a:lnTo>
                    <a:pt x="242" y="270"/>
                  </a:lnTo>
                  <a:lnTo>
                    <a:pt x="239" y="267"/>
                  </a:lnTo>
                  <a:lnTo>
                    <a:pt x="239" y="267"/>
                  </a:lnTo>
                  <a:lnTo>
                    <a:pt x="238" y="266"/>
                  </a:lnTo>
                  <a:lnTo>
                    <a:pt x="237" y="266"/>
                  </a:lnTo>
                  <a:lnTo>
                    <a:pt x="236" y="265"/>
                  </a:lnTo>
                  <a:lnTo>
                    <a:pt x="236" y="265"/>
                  </a:lnTo>
                  <a:lnTo>
                    <a:pt x="235" y="265"/>
                  </a:lnTo>
                  <a:lnTo>
                    <a:pt x="235" y="266"/>
                  </a:lnTo>
                  <a:lnTo>
                    <a:pt x="235" y="268"/>
                  </a:lnTo>
                  <a:lnTo>
                    <a:pt x="234" y="270"/>
                  </a:lnTo>
                  <a:lnTo>
                    <a:pt x="234" y="271"/>
                  </a:lnTo>
                  <a:lnTo>
                    <a:pt x="233" y="274"/>
                  </a:lnTo>
                  <a:lnTo>
                    <a:pt x="232" y="276"/>
                  </a:lnTo>
                  <a:lnTo>
                    <a:pt x="231" y="278"/>
                  </a:lnTo>
                  <a:lnTo>
                    <a:pt x="231" y="282"/>
                  </a:lnTo>
                  <a:lnTo>
                    <a:pt x="231" y="283"/>
                  </a:lnTo>
                  <a:lnTo>
                    <a:pt x="230" y="284"/>
                  </a:lnTo>
                  <a:lnTo>
                    <a:pt x="230" y="285"/>
                  </a:lnTo>
                  <a:lnTo>
                    <a:pt x="229" y="286"/>
                  </a:lnTo>
                  <a:lnTo>
                    <a:pt x="228" y="287"/>
                  </a:lnTo>
                  <a:lnTo>
                    <a:pt x="228" y="288"/>
                  </a:lnTo>
                  <a:lnTo>
                    <a:pt x="227" y="288"/>
                  </a:lnTo>
                  <a:lnTo>
                    <a:pt x="225" y="289"/>
                  </a:lnTo>
                  <a:lnTo>
                    <a:pt x="220" y="292"/>
                  </a:lnTo>
                  <a:lnTo>
                    <a:pt x="217" y="293"/>
                  </a:lnTo>
                  <a:lnTo>
                    <a:pt x="216" y="294"/>
                  </a:lnTo>
                  <a:lnTo>
                    <a:pt x="214" y="295"/>
                  </a:lnTo>
                  <a:lnTo>
                    <a:pt x="213" y="296"/>
                  </a:lnTo>
                  <a:lnTo>
                    <a:pt x="212" y="297"/>
                  </a:lnTo>
                  <a:lnTo>
                    <a:pt x="212" y="297"/>
                  </a:lnTo>
                  <a:lnTo>
                    <a:pt x="211" y="298"/>
                  </a:lnTo>
                  <a:lnTo>
                    <a:pt x="211" y="299"/>
                  </a:lnTo>
                  <a:lnTo>
                    <a:pt x="211" y="299"/>
                  </a:lnTo>
                  <a:lnTo>
                    <a:pt x="210" y="301"/>
                  </a:lnTo>
                  <a:lnTo>
                    <a:pt x="210" y="304"/>
                  </a:lnTo>
                  <a:lnTo>
                    <a:pt x="209" y="305"/>
                  </a:lnTo>
                  <a:lnTo>
                    <a:pt x="209" y="306"/>
                  </a:lnTo>
                  <a:lnTo>
                    <a:pt x="208" y="307"/>
                  </a:lnTo>
                  <a:lnTo>
                    <a:pt x="208" y="308"/>
                  </a:lnTo>
                  <a:lnTo>
                    <a:pt x="207" y="308"/>
                  </a:lnTo>
                  <a:lnTo>
                    <a:pt x="206" y="309"/>
                  </a:lnTo>
                  <a:lnTo>
                    <a:pt x="205" y="310"/>
                  </a:lnTo>
                  <a:lnTo>
                    <a:pt x="204" y="311"/>
                  </a:lnTo>
                  <a:lnTo>
                    <a:pt x="203" y="312"/>
                  </a:lnTo>
                  <a:lnTo>
                    <a:pt x="202" y="312"/>
                  </a:lnTo>
                  <a:lnTo>
                    <a:pt x="201" y="313"/>
                  </a:lnTo>
                  <a:lnTo>
                    <a:pt x="200" y="313"/>
                  </a:lnTo>
                  <a:lnTo>
                    <a:pt x="199" y="313"/>
                  </a:lnTo>
                  <a:lnTo>
                    <a:pt x="198" y="313"/>
                  </a:lnTo>
                  <a:lnTo>
                    <a:pt x="197" y="313"/>
                  </a:lnTo>
                  <a:lnTo>
                    <a:pt x="197" y="313"/>
                  </a:lnTo>
                  <a:lnTo>
                    <a:pt x="195" y="313"/>
                  </a:lnTo>
                  <a:lnTo>
                    <a:pt x="193" y="312"/>
                  </a:lnTo>
                  <a:lnTo>
                    <a:pt x="188" y="311"/>
                  </a:lnTo>
                  <a:lnTo>
                    <a:pt x="185" y="310"/>
                  </a:lnTo>
                  <a:lnTo>
                    <a:pt x="182" y="309"/>
                  </a:lnTo>
                  <a:lnTo>
                    <a:pt x="179" y="309"/>
                  </a:lnTo>
                  <a:lnTo>
                    <a:pt x="177" y="309"/>
                  </a:lnTo>
                  <a:lnTo>
                    <a:pt x="176" y="309"/>
                  </a:lnTo>
                  <a:lnTo>
                    <a:pt x="174" y="309"/>
                  </a:lnTo>
                  <a:lnTo>
                    <a:pt x="173" y="309"/>
                  </a:lnTo>
                  <a:lnTo>
                    <a:pt x="172" y="309"/>
                  </a:lnTo>
                  <a:lnTo>
                    <a:pt x="171" y="310"/>
                  </a:lnTo>
                  <a:lnTo>
                    <a:pt x="170" y="310"/>
                  </a:lnTo>
                  <a:lnTo>
                    <a:pt x="170" y="311"/>
                  </a:lnTo>
                  <a:lnTo>
                    <a:pt x="169" y="313"/>
                  </a:lnTo>
                  <a:lnTo>
                    <a:pt x="169" y="314"/>
                  </a:lnTo>
                  <a:lnTo>
                    <a:pt x="168" y="315"/>
                  </a:lnTo>
                  <a:lnTo>
                    <a:pt x="168" y="321"/>
                  </a:lnTo>
                  <a:lnTo>
                    <a:pt x="167" y="323"/>
                  </a:lnTo>
                  <a:lnTo>
                    <a:pt x="167" y="325"/>
                  </a:lnTo>
                  <a:lnTo>
                    <a:pt x="167" y="326"/>
                  </a:lnTo>
                  <a:lnTo>
                    <a:pt x="166" y="327"/>
                  </a:lnTo>
                  <a:lnTo>
                    <a:pt x="165" y="328"/>
                  </a:lnTo>
                  <a:lnTo>
                    <a:pt x="165" y="329"/>
                  </a:lnTo>
                  <a:lnTo>
                    <a:pt x="164" y="330"/>
                  </a:lnTo>
                  <a:lnTo>
                    <a:pt x="163" y="330"/>
                  </a:lnTo>
                  <a:lnTo>
                    <a:pt x="160" y="333"/>
                  </a:lnTo>
                  <a:lnTo>
                    <a:pt x="159" y="333"/>
                  </a:lnTo>
                  <a:lnTo>
                    <a:pt x="158" y="334"/>
                  </a:lnTo>
                  <a:lnTo>
                    <a:pt x="157" y="335"/>
                  </a:lnTo>
                  <a:lnTo>
                    <a:pt x="157" y="336"/>
                  </a:lnTo>
                  <a:lnTo>
                    <a:pt x="154" y="339"/>
                  </a:lnTo>
                  <a:lnTo>
                    <a:pt x="153" y="341"/>
                  </a:lnTo>
                  <a:lnTo>
                    <a:pt x="152" y="342"/>
                  </a:lnTo>
                  <a:lnTo>
                    <a:pt x="151" y="343"/>
                  </a:lnTo>
                  <a:lnTo>
                    <a:pt x="149" y="345"/>
                  </a:lnTo>
                  <a:lnTo>
                    <a:pt x="144" y="348"/>
                  </a:lnTo>
                  <a:lnTo>
                    <a:pt x="141" y="351"/>
                  </a:lnTo>
                  <a:lnTo>
                    <a:pt x="140" y="352"/>
                  </a:lnTo>
                  <a:lnTo>
                    <a:pt x="139" y="352"/>
                  </a:lnTo>
                  <a:lnTo>
                    <a:pt x="139" y="353"/>
                  </a:lnTo>
                  <a:lnTo>
                    <a:pt x="137" y="353"/>
                  </a:lnTo>
                  <a:lnTo>
                    <a:pt x="128" y="353"/>
                  </a:lnTo>
                  <a:lnTo>
                    <a:pt x="127" y="354"/>
                  </a:lnTo>
                  <a:lnTo>
                    <a:pt x="124" y="354"/>
                  </a:lnTo>
                  <a:lnTo>
                    <a:pt x="123" y="354"/>
                  </a:lnTo>
                  <a:lnTo>
                    <a:pt x="120" y="354"/>
                  </a:lnTo>
                  <a:lnTo>
                    <a:pt x="118" y="354"/>
                  </a:lnTo>
                  <a:lnTo>
                    <a:pt x="117" y="355"/>
                  </a:lnTo>
                  <a:lnTo>
                    <a:pt x="112" y="356"/>
                  </a:lnTo>
                  <a:lnTo>
                    <a:pt x="111" y="357"/>
                  </a:lnTo>
                  <a:lnTo>
                    <a:pt x="109" y="357"/>
                  </a:lnTo>
                  <a:lnTo>
                    <a:pt x="108" y="358"/>
                  </a:lnTo>
                  <a:lnTo>
                    <a:pt x="107" y="358"/>
                  </a:lnTo>
                  <a:lnTo>
                    <a:pt x="107" y="358"/>
                  </a:lnTo>
                  <a:lnTo>
                    <a:pt x="106" y="358"/>
                  </a:lnTo>
                  <a:lnTo>
                    <a:pt x="105" y="358"/>
                  </a:lnTo>
                  <a:lnTo>
                    <a:pt x="104" y="358"/>
                  </a:lnTo>
                  <a:lnTo>
                    <a:pt x="103" y="357"/>
                  </a:lnTo>
                  <a:lnTo>
                    <a:pt x="102" y="357"/>
                  </a:lnTo>
                  <a:lnTo>
                    <a:pt x="101" y="356"/>
                  </a:lnTo>
                  <a:lnTo>
                    <a:pt x="100" y="356"/>
                  </a:lnTo>
                  <a:lnTo>
                    <a:pt x="99" y="356"/>
                  </a:lnTo>
                  <a:lnTo>
                    <a:pt x="99" y="355"/>
                  </a:lnTo>
                  <a:lnTo>
                    <a:pt x="98" y="354"/>
                  </a:lnTo>
                  <a:lnTo>
                    <a:pt x="98" y="353"/>
                  </a:lnTo>
                  <a:lnTo>
                    <a:pt x="97" y="352"/>
                  </a:lnTo>
                  <a:lnTo>
                    <a:pt x="97" y="351"/>
                  </a:lnTo>
                  <a:lnTo>
                    <a:pt x="96" y="349"/>
                  </a:lnTo>
                  <a:lnTo>
                    <a:pt x="96" y="347"/>
                  </a:lnTo>
                  <a:lnTo>
                    <a:pt x="95" y="343"/>
                  </a:lnTo>
                  <a:lnTo>
                    <a:pt x="95" y="342"/>
                  </a:lnTo>
                  <a:lnTo>
                    <a:pt x="94" y="341"/>
                  </a:lnTo>
                  <a:lnTo>
                    <a:pt x="94" y="340"/>
                  </a:lnTo>
                  <a:lnTo>
                    <a:pt x="93" y="339"/>
                  </a:lnTo>
                  <a:lnTo>
                    <a:pt x="93" y="339"/>
                  </a:lnTo>
                  <a:lnTo>
                    <a:pt x="92" y="338"/>
                  </a:lnTo>
                  <a:lnTo>
                    <a:pt x="91" y="338"/>
                  </a:lnTo>
                  <a:lnTo>
                    <a:pt x="91" y="338"/>
                  </a:lnTo>
                  <a:lnTo>
                    <a:pt x="90" y="338"/>
                  </a:lnTo>
                  <a:lnTo>
                    <a:pt x="89" y="338"/>
                  </a:lnTo>
                  <a:lnTo>
                    <a:pt x="88" y="339"/>
                  </a:lnTo>
                  <a:lnTo>
                    <a:pt x="86" y="339"/>
                  </a:lnTo>
                  <a:lnTo>
                    <a:pt x="85" y="340"/>
                  </a:lnTo>
                  <a:lnTo>
                    <a:pt x="83" y="341"/>
                  </a:lnTo>
                  <a:lnTo>
                    <a:pt x="82" y="341"/>
                  </a:lnTo>
                  <a:lnTo>
                    <a:pt x="81" y="341"/>
                  </a:lnTo>
                  <a:lnTo>
                    <a:pt x="80" y="341"/>
                  </a:lnTo>
                  <a:lnTo>
                    <a:pt x="79" y="341"/>
                  </a:lnTo>
                  <a:lnTo>
                    <a:pt x="79" y="341"/>
                  </a:lnTo>
                  <a:lnTo>
                    <a:pt x="77" y="341"/>
                  </a:lnTo>
                  <a:lnTo>
                    <a:pt x="76" y="341"/>
                  </a:lnTo>
                  <a:lnTo>
                    <a:pt x="73" y="339"/>
                  </a:lnTo>
                  <a:lnTo>
                    <a:pt x="72" y="339"/>
                  </a:lnTo>
                  <a:lnTo>
                    <a:pt x="70" y="338"/>
                  </a:lnTo>
                  <a:lnTo>
                    <a:pt x="69" y="338"/>
                  </a:lnTo>
                  <a:lnTo>
                    <a:pt x="68" y="339"/>
                  </a:lnTo>
                  <a:lnTo>
                    <a:pt x="67" y="339"/>
                  </a:lnTo>
                  <a:lnTo>
                    <a:pt x="66" y="340"/>
                  </a:lnTo>
                  <a:lnTo>
                    <a:pt x="63" y="341"/>
                  </a:lnTo>
                  <a:lnTo>
                    <a:pt x="62" y="341"/>
                  </a:lnTo>
                  <a:lnTo>
                    <a:pt x="61" y="342"/>
                  </a:lnTo>
                  <a:lnTo>
                    <a:pt x="61" y="342"/>
                  </a:lnTo>
                  <a:lnTo>
                    <a:pt x="60" y="342"/>
                  </a:lnTo>
                  <a:lnTo>
                    <a:pt x="59" y="342"/>
                  </a:lnTo>
                  <a:lnTo>
                    <a:pt x="59" y="341"/>
                  </a:lnTo>
                  <a:lnTo>
                    <a:pt x="58" y="341"/>
                  </a:lnTo>
                  <a:lnTo>
                    <a:pt x="57" y="340"/>
                  </a:lnTo>
                  <a:lnTo>
                    <a:pt x="57" y="340"/>
                  </a:lnTo>
                  <a:lnTo>
                    <a:pt x="56" y="339"/>
                  </a:lnTo>
                  <a:lnTo>
                    <a:pt x="56" y="339"/>
                  </a:lnTo>
                  <a:lnTo>
                    <a:pt x="56" y="339"/>
                  </a:lnTo>
                  <a:lnTo>
                    <a:pt x="56" y="338"/>
                  </a:lnTo>
                  <a:lnTo>
                    <a:pt x="56" y="338"/>
                  </a:lnTo>
                  <a:lnTo>
                    <a:pt x="55" y="336"/>
                  </a:lnTo>
                  <a:lnTo>
                    <a:pt x="54" y="334"/>
                  </a:lnTo>
                  <a:lnTo>
                    <a:pt x="53" y="333"/>
                  </a:lnTo>
                  <a:lnTo>
                    <a:pt x="52" y="332"/>
                  </a:lnTo>
                  <a:lnTo>
                    <a:pt x="51" y="330"/>
                  </a:lnTo>
                  <a:lnTo>
                    <a:pt x="50" y="329"/>
                  </a:lnTo>
                  <a:lnTo>
                    <a:pt x="49" y="328"/>
                  </a:lnTo>
                  <a:lnTo>
                    <a:pt x="47" y="326"/>
                  </a:lnTo>
                  <a:lnTo>
                    <a:pt x="45" y="325"/>
                  </a:lnTo>
                  <a:lnTo>
                    <a:pt x="42" y="323"/>
                  </a:lnTo>
                  <a:lnTo>
                    <a:pt x="40" y="322"/>
                  </a:lnTo>
                  <a:lnTo>
                    <a:pt x="39" y="322"/>
                  </a:lnTo>
                  <a:lnTo>
                    <a:pt x="38" y="320"/>
                  </a:lnTo>
                  <a:lnTo>
                    <a:pt x="38" y="319"/>
                  </a:lnTo>
                  <a:lnTo>
                    <a:pt x="37" y="318"/>
                  </a:lnTo>
                  <a:lnTo>
                    <a:pt x="34" y="313"/>
                  </a:lnTo>
                  <a:lnTo>
                    <a:pt x="30" y="306"/>
                  </a:lnTo>
                  <a:lnTo>
                    <a:pt x="30" y="305"/>
                  </a:lnTo>
                  <a:lnTo>
                    <a:pt x="29" y="303"/>
                  </a:lnTo>
                  <a:lnTo>
                    <a:pt x="26" y="295"/>
                  </a:lnTo>
                  <a:lnTo>
                    <a:pt x="25" y="293"/>
                  </a:lnTo>
                  <a:lnTo>
                    <a:pt x="24" y="291"/>
                  </a:lnTo>
                  <a:lnTo>
                    <a:pt x="23" y="288"/>
                  </a:lnTo>
                  <a:lnTo>
                    <a:pt x="21" y="285"/>
                  </a:lnTo>
                  <a:lnTo>
                    <a:pt x="21" y="284"/>
                  </a:lnTo>
                  <a:lnTo>
                    <a:pt x="19" y="282"/>
                  </a:lnTo>
                  <a:lnTo>
                    <a:pt x="18" y="280"/>
                  </a:lnTo>
                  <a:lnTo>
                    <a:pt x="16" y="278"/>
                  </a:lnTo>
                  <a:lnTo>
                    <a:pt x="15" y="276"/>
                  </a:lnTo>
                  <a:lnTo>
                    <a:pt x="14" y="274"/>
                  </a:lnTo>
                  <a:lnTo>
                    <a:pt x="12" y="268"/>
                  </a:lnTo>
                  <a:lnTo>
                    <a:pt x="9" y="263"/>
                  </a:lnTo>
                  <a:lnTo>
                    <a:pt x="8" y="261"/>
                  </a:lnTo>
                  <a:lnTo>
                    <a:pt x="7" y="258"/>
                  </a:lnTo>
                  <a:lnTo>
                    <a:pt x="7" y="257"/>
                  </a:lnTo>
                  <a:lnTo>
                    <a:pt x="6" y="255"/>
                  </a:lnTo>
                  <a:lnTo>
                    <a:pt x="6" y="251"/>
                  </a:lnTo>
                  <a:lnTo>
                    <a:pt x="5" y="249"/>
                  </a:lnTo>
                  <a:lnTo>
                    <a:pt x="5" y="247"/>
                  </a:lnTo>
                  <a:lnTo>
                    <a:pt x="4" y="243"/>
                  </a:lnTo>
                  <a:lnTo>
                    <a:pt x="3" y="241"/>
                  </a:lnTo>
                  <a:lnTo>
                    <a:pt x="2" y="241"/>
                  </a:lnTo>
                  <a:lnTo>
                    <a:pt x="1" y="238"/>
                  </a:lnTo>
                  <a:lnTo>
                    <a:pt x="1" y="237"/>
                  </a:lnTo>
                  <a:lnTo>
                    <a:pt x="0" y="236"/>
                  </a:lnTo>
                  <a:lnTo>
                    <a:pt x="0" y="235"/>
                  </a:lnTo>
                  <a:lnTo>
                    <a:pt x="0" y="234"/>
                  </a:lnTo>
                  <a:lnTo>
                    <a:pt x="0" y="233"/>
                  </a:lnTo>
                  <a:lnTo>
                    <a:pt x="1" y="231"/>
                  </a:lnTo>
                  <a:lnTo>
                    <a:pt x="1" y="230"/>
                  </a:lnTo>
                  <a:lnTo>
                    <a:pt x="1" y="229"/>
                  </a:lnTo>
                  <a:lnTo>
                    <a:pt x="2" y="228"/>
                  </a:lnTo>
                  <a:lnTo>
                    <a:pt x="2" y="227"/>
                  </a:lnTo>
                  <a:lnTo>
                    <a:pt x="3" y="225"/>
                  </a:lnTo>
                  <a:lnTo>
                    <a:pt x="7" y="220"/>
                  </a:lnTo>
                  <a:lnTo>
                    <a:pt x="8" y="219"/>
                  </a:lnTo>
                  <a:lnTo>
                    <a:pt x="8" y="217"/>
                  </a:lnTo>
                  <a:lnTo>
                    <a:pt x="8" y="216"/>
                  </a:lnTo>
                  <a:lnTo>
                    <a:pt x="9" y="215"/>
                  </a:lnTo>
                  <a:lnTo>
                    <a:pt x="9" y="210"/>
                  </a:lnTo>
                  <a:lnTo>
                    <a:pt x="10" y="209"/>
                  </a:lnTo>
                  <a:lnTo>
                    <a:pt x="10" y="207"/>
                  </a:lnTo>
                  <a:lnTo>
                    <a:pt x="11" y="205"/>
                  </a:lnTo>
                  <a:lnTo>
                    <a:pt x="12" y="203"/>
                  </a:lnTo>
                  <a:lnTo>
                    <a:pt x="12" y="202"/>
                  </a:lnTo>
                  <a:lnTo>
                    <a:pt x="13" y="201"/>
                  </a:lnTo>
                  <a:lnTo>
                    <a:pt x="14" y="200"/>
                  </a:lnTo>
                  <a:lnTo>
                    <a:pt x="15" y="199"/>
                  </a:lnTo>
                  <a:lnTo>
                    <a:pt x="16" y="198"/>
                  </a:lnTo>
                  <a:lnTo>
                    <a:pt x="17" y="197"/>
                  </a:lnTo>
                  <a:lnTo>
                    <a:pt x="22" y="193"/>
                  </a:lnTo>
                  <a:lnTo>
                    <a:pt x="25" y="190"/>
                  </a:lnTo>
                  <a:lnTo>
                    <a:pt x="26" y="189"/>
                  </a:lnTo>
                  <a:lnTo>
                    <a:pt x="27" y="189"/>
                  </a:lnTo>
                  <a:lnTo>
                    <a:pt x="29" y="188"/>
                  </a:lnTo>
                  <a:lnTo>
                    <a:pt x="29" y="188"/>
                  </a:lnTo>
                  <a:lnTo>
                    <a:pt x="29" y="187"/>
                  </a:lnTo>
                  <a:lnTo>
                    <a:pt x="30" y="187"/>
                  </a:lnTo>
                  <a:lnTo>
                    <a:pt x="30" y="186"/>
                  </a:lnTo>
                  <a:lnTo>
                    <a:pt x="31" y="186"/>
                  </a:lnTo>
                  <a:lnTo>
                    <a:pt x="31" y="185"/>
                  </a:lnTo>
                  <a:lnTo>
                    <a:pt x="31" y="182"/>
                  </a:lnTo>
                  <a:lnTo>
                    <a:pt x="31" y="181"/>
                  </a:lnTo>
                  <a:lnTo>
                    <a:pt x="31" y="180"/>
                  </a:lnTo>
                  <a:lnTo>
                    <a:pt x="31" y="178"/>
                  </a:lnTo>
                  <a:lnTo>
                    <a:pt x="32" y="176"/>
                  </a:lnTo>
                  <a:lnTo>
                    <a:pt x="33" y="174"/>
                  </a:lnTo>
                  <a:lnTo>
                    <a:pt x="33" y="172"/>
                  </a:lnTo>
                  <a:lnTo>
                    <a:pt x="34" y="171"/>
                  </a:lnTo>
                  <a:lnTo>
                    <a:pt x="35" y="169"/>
                  </a:lnTo>
                  <a:lnTo>
                    <a:pt x="35" y="168"/>
                  </a:lnTo>
                  <a:lnTo>
                    <a:pt x="36" y="167"/>
                  </a:lnTo>
                  <a:lnTo>
                    <a:pt x="37" y="166"/>
                  </a:lnTo>
                  <a:lnTo>
                    <a:pt x="38" y="165"/>
                  </a:lnTo>
                  <a:lnTo>
                    <a:pt x="40" y="162"/>
                  </a:lnTo>
                  <a:lnTo>
                    <a:pt x="41" y="161"/>
                  </a:lnTo>
                  <a:lnTo>
                    <a:pt x="42" y="160"/>
                  </a:lnTo>
                  <a:lnTo>
                    <a:pt x="42" y="159"/>
                  </a:lnTo>
                  <a:lnTo>
                    <a:pt x="43" y="158"/>
                  </a:lnTo>
                  <a:lnTo>
                    <a:pt x="43" y="157"/>
                  </a:lnTo>
                  <a:lnTo>
                    <a:pt x="44" y="153"/>
                  </a:lnTo>
                  <a:lnTo>
                    <a:pt x="44" y="152"/>
                  </a:lnTo>
                  <a:lnTo>
                    <a:pt x="44" y="150"/>
                  </a:lnTo>
                  <a:lnTo>
                    <a:pt x="43" y="148"/>
                  </a:lnTo>
                  <a:lnTo>
                    <a:pt x="43" y="143"/>
                  </a:lnTo>
                  <a:lnTo>
                    <a:pt x="43" y="141"/>
                  </a:lnTo>
                  <a:lnTo>
                    <a:pt x="43" y="141"/>
                  </a:lnTo>
                  <a:lnTo>
                    <a:pt x="43" y="140"/>
                  </a:lnTo>
                  <a:lnTo>
                    <a:pt x="43" y="139"/>
                  </a:lnTo>
                  <a:lnTo>
                    <a:pt x="44" y="139"/>
                  </a:lnTo>
                  <a:lnTo>
                    <a:pt x="44" y="139"/>
                  </a:lnTo>
                  <a:lnTo>
                    <a:pt x="45" y="138"/>
                  </a:lnTo>
                  <a:lnTo>
                    <a:pt x="46" y="138"/>
                  </a:lnTo>
                  <a:lnTo>
                    <a:pt x="49" y="137"/>
                  </a:lnTo>
                  <a:lnTo>
                    <a:pt x="50" y="137"/>
                  </a:lnTo>
                  <a:lnTo>
                    <a:pt x="51" y="137"/>
                  </a:lnTo>
                  <a:lnTo>
                    <a:pt x="52" y="137"/>
                  </a:lnTo>
                  <a:lnTo>
                    <a:pt x="53" y="137"/>
                  </a:lnTo>
                  <a:lnTo>
                    <a:pt x="54" y="138"/>
                  </a:lnTo>
                  <a:lnTo>
                    <a:pt x="57" y="139"/>
                  </a:lnTo>
                  <a:lnTo>
                    <a:pt x="60" y="140"/>
                  </a:lnTo>
                  <a:lnTo>
                    <a:pt x="61" y="140"/>
                  </a:lnTo>
                  <a:lnTo>
                    <a:pt x="64" y="142"/>
                  </a:lnTo>
                  <a:lnTo>
                    <a:pt x="68" y="144"/>
                  </a:lnTo>
                  <a:lnTo>
                    <a:pt x="69" y="145"/>
                  </a:lnTo>
                  <a:lnTo>
                    <a:pt x="71" y="146"/>
                  </a:lnTo>
                  <a:lnTo>
                    <a:pt x="73" y="147"/>
                  </a:lnTo>
                  <a:lnTo>
                    <a:pt x="75" y="147"/>
                  </a:lnTo>
                  <a:lnTo>
                    <a:pt x="76" y="147"/>
                  </a:lnTo>
                  <a:lnTo>
                    <a:pt x="78" y="147"/>
                  </a:lnTo>
                  <a:lnTo>
                    <a:pt x="79" y="148"/>
                  </a:lnTo>
                  <a:lnTo>
                    <a:pt x="80" y="147"/>
                  </a:lnTo>
                  <a:lnTo>
                    <a:pt x="81" y="147"/>
                  </a:lnTo>
                  <a:lnTo>
                    <a:pt x="82" y="147"/>
                  </a:lnTo>
                  <a:lnTo>
                    <a:pt x="83" y="147"/>
                  </a:lnTo>
                  <a:lnTo>
                    <a:pt x="84" y="146"/>
                  </a:lnTo>
                  <a:lnTo>
                    <a:pt x="84" y="146"/>
                  </a:lnTo>
                  <a:lnTo>
                    <a:pt x="85" y="145"/>
                  </a:lnTo>
                  <a:lnTo>
                    <a:pt x="86" y="145"/>
                  </a:lnTo>
                  <a:lnTo>
                    <a:pt x="87" y="144"/>
                  </a:lnTo>
                  <a:lnTo>
                    <a:pt x="87" y="143"/>
                  </a:lnTo>
                  <a:lnTo>
                    <a:pt x="88" y="142"/>
                  </a:lnTo>
                  <a:lnTo>
                    <a:pt x="88" y="141"/>
                  </a:lnTo>
                  <a:lnTo>
                    <a:pt x="89" y="139"/>
                  </a:lnTo>
                  <a:lnTo>
                    <a:pt x="91" y="132"/>
                  </a:lnTo>
                  <a:lnTo>
                    <a:pt x="92" y="130"/>
                  </a:lnTo>
                  <a:lnTo>
                    <a:pt x="93" y="127"/>
                  </a:lnTo>
                  <a:lnTo>
                    <a:pt x="93" y="126"/>
                  </a:lnTo>
                  <a:lnTo>
                    <a:pt x="94" y="125"/>
                  </a:lnTo>
                  <a:lnTo>
                    <a:pt x="94" y="124"/>
                  </a:lnTo>
                  <a:lnTo>
                    <a:pt x="95" y="123"/>
                  </a:lnTo>
                  <a:lnTo>
                    <a:pt x="96" y="123"/>
                  </a:lnTo>
                  <a:lnTo>
                    <a:pt x="97" y="122"/>
                  </a:lnTo>
                  <a:lnTo>
                    <a:pt x="99" y="121"/>
                  </a:lnTo>
                  <a:lnTo>
                    <a:pt x="103" y="118"/>
                  </a:lnTo>
                  <a:lnTo>
                    <a:pt x="104" y="117"/>
                  </a:lnTo>
                  <a:lnTo>
                    <a:pt x="107" y="115"/>
                  </a:lnTo>
                  <a:lnTo>
                    <a:pt x="108" y="114"/>
                  </a:lnTo>
                  <a:lnTo>
                    <a:pt x="110" y="112"/>
                  </a:lnTo>
                  <a:lnTo>
                    <a:pt x="112" y="111"/>
                  </a:lnTo>
                  <a:lnTo>
                    <a:pt x="112" y="110"/>
                  </a:lnTo>
                  <a:lnTo>
                    <a:pt x="113" y="109"/>
                  </a:lnTo>
                  <a:lnTo>
                    <a:pt x="113" y="109"/>
                  </a:lnTo>
                  <a:lnTo>
                    <a:pt x="113" y="108"/>
                  </a:lnTo>
                  <a:lnTo>
                    <a:pt x="114" y="109"/>
                  </a:lnTo>
                  <a:lnTo>
                    <a:pt x="121" y="111"/>
                  </a:lnTo>
                  <a:lnTo>
                    <a:pt x="128" y="114"/>
                  </a:lnTo>
                  <a:lnTo>
                    <a:pt x="131" y="115"/>
                  </a:lnTo>
                  <a:lnTo>
                    <a:pt x="134" y="116"/>
                  </a:lnTo>
                  <a:lnTo>
                    <a:pt x="141" y="120"/>
                  </a:lnTo>
                  <a:lnTo>
                    <a:pt x="146" y="121"/>
                  </a:lnTo>
                  <a:lnTo>
                    <a:pt x="148" y="122"/>
                  </a:lnTo>
                  <a:lnTo>
                    <a:pt x="149" y="123"/>
                  </a:lnTo>
                  <a:lnTo>
                    <a:pt x="150" y="124"/>
                  </a:lnTo>
                  <a:lnTo>
                    <a:pt x="152" y="125"/>
                  </a:lnTo>
                  <a:lnTo>
                    <a:pt x="154" y="127"/>
                  </a:lnTo>
                  <a:lnTo>
                    <a:pt x="155" y="128"/>
                  </a:lnTo>
                  <a:lnTo>
                    <a:pt x="156" y="128"/>
                  </a:lnTo>
                  <a:lnTo>
                    <a:pt x="157" y="129"/>
                  </a:lnTo>
                  <a:lnTo>
                    <a:pt x="158" y="129"/>
                  </a:lnTo>
                  <a:lnTo>
                    <a:pt x="160" y="130"/>
                  </a:lnTo>
                  <a:lnTo>
                    <a:pt x="164" y="130"/>
                  </a:lnTo>
                  <a:lnTo>
                    <a:pt x="165" y="130"/>
                  </a:lnTo>
                  <a:lnTo>
                    <a:pt x="172" y="131"/>
                  </a:lnTo>
                  <a:lnTo>
                    <a:pt x="174" y="132"/>
                  </a:lnTo>
                  <a:lnTo>
                    <a:pt x="176" y="132"/>
                  </a:lnTo>
                  <a:lnTo>
                    <a:pt x="178" y="132"/>
                  </a:lnTo>
                  <a:lnTo>
                    <a:pt x="179" y="132"/>
                  </a:lnTo>
                  <a:lnTo>
                    <a:pt x="181" y="132"/>
                  </a:lnTo>
                  <a:lnTo>
                    <a:pt x="182" y="131"/>
                  </a:lnTo>
                  <a:lnTo>
                    <a:pt x="183" y="131"/>
                  </a:lnTo>
                  <a:lnTo>
                    <a:pt x="184" y="130"/>
                  </a:lnTo>
                  <a:lnTo>
                    <a:pt x="185" y="130"/>
                  </a:lnTo>
                  <a:lnTo>
                    <a:pt x="186" y="129"/>
                  </a:lnTo>
                  <a:lnTo>
                    <a:pt x="187" y="128"/>
                  </a:lnTo>
                  <a:lnTo>
                    <a:pt x="188" y="127"/>
                  </a:lnTo>
                  <a:lnTo>
                    <a:pt x="189" y="125"/>
                  </a:lnTo>
                  <a:lnTo>
                    <a:pt x="190" y="123"/>
                  </a:lnTo>
                  <a:lnTo>
                    <a:pt x="192" y="116"/>
                  </a:lnTo>
                  <a:lnTo>
                    <a:pt x="193" y="114"/>
                  </a:lnTo>
                  <a:lnTo>
                    <a:pt x="195" y="111"/>
                  </a:lnTo>
                  <a:lnTo>
                    <a:pt x="197" y="107"/>
                  </a:lnTo>
                  <a:lnTo>
                    <a:pt x="198" y="105"/>
                  </a:lnTo>
                  <a:lnTo>
                    <a:pt x="199" y="104"/>
                  </a:lnTo>
                  <a:lnTo>
                    <a:pt x="200" y="103"/>
                  </a:lnTo>
                  <a:lnTo>
                    <a:pt x="201" y="103"/>
                  </a:lnTo>
                  <a:lnTo>
                    <a:pt x="201" y="102"/>
                  </a:lnTo>
                  <a:lnTo>
                    <a:pt x="202" y="102"/>
                  </a:lnTo>
                  <a:lnTo>
                    <a:pt x="203" y="101"/>
                  </a:lnTo>
                  <a:lnTo>
                    <a:pt x="204" y="101"/>
                  </a:lnTo>
                  <a:lnTo>
                    <a:pt x="205" y="101"/>
                  </a:lnTo>
                  <a:lnTo>
                    <a:pt x="211" y="100"/>
                  </a:lnTo>
                  <a:lnTo>
                    <a:pt x="217" y="98"/>
                  </a:lnTo>
                  <a:lnTo>
                    <a:pt x="219" y="98"/>
                  </a:lnTo>
                  <a:lnTo>
                    <a:pt x="220" y="98"/>
                  </a:lnTo>
                  <a:lnTo>
                    <a:pt x="222" y="98"/>
                  </a:lnTo>
                  <a:lnTo>
                    <a:pt x="226" y="99"/>
                  </a:lnTo>
                  <a:lnTo>
                    <a:pt x="227" y="99"/>
                  </a:lnTo>
                  <a:lnTo>
                    <a:pt x="228" y="99"/>
                  </a:lnTo>
                  <a:lnTo>
                    <a:pt x="232" y="99"/>
                  </a:lnTo>
                  <a:lnTo>
                    <a:pt x="233" y="99"/>
                  </a:lnTo>
                  <a:lnTo>
                    <a:pt x="235" y="99"/>
                  </a:lnTo>
                  <a:lnTo>
                    <a:pt x="237" y="100"/>
                  </a:lnTo>
                  <a:lnTo>
                    <a:pt x="240" y="100"/>
                  </a:lnTo>
                  <a:lnTo>
                    <a:pt x="248" y="103"/>
                  </a:lnTo>
                  <a:lnTo>
                    <a:pt x="250" y="103"/>
                  </a:lnTo>
                  <a:lnTo>
                    <a:pt x="252" y="103"/>
                  </a:lnTo>
                  <a:lnTo>
                    <a:pt x="253" y="103"/>
                  </a:lnTo>
                  <a:lnTo>
                    <a:pt x="255" y="104"/>
                  </a:lnTo>
                  <a:lnTo>
                    <a:pt x="256" y="103"/>
                  </a:lnTo>
                  <a:lnTo>
                    <a:pt x="258" y="103"/>
                  </a:lnTo>
                  <a:lnTo>
                    <a:pt x="259" y="103"/>
                  </a:lnTo>
                  <a:lnTo>
                    <a:pt x="261" y="103"/>
                  </a:lnTo>
                  <a:lnTo>
                    <a:pt x="263" y="102"/>
                  </a:lnTo>
                  <a:lnTo>
                    <a:pt x="264" y="102"/>
                  </a:lnTo>
                  <a:lnTo>
                    <a:pt x="266" y="101"/>
                  </a:lnTo>
                  <a:lnTo>
                    <a:pt x="267" y="100"/>
                  </a:lnTo>
                  <a:lnTo>
                    <a:pt x="267" y="100"/>
                  </a:lnTo>
                  <a:lnTo>
                    <a:pt x="268" y="99"/>
                  </a:lnTo>
                  <a:lnTo>
                    <a:pt x="269" y="98"/>
                  </a:lnTo>
                  <a:lnTo>
                    <a:pt x="269" y="98"/>
                  </a:lnTo>
                  <a:lnTo>
                    <a:pt x="269" y="97"/>
                  </a:lnTo>
                  <a:lnTo>
                    <a:pt x="270" y="96"/>
                  </a:lnTo>
                  <a:lnTo>
                    <a:pt x="270" y="95"/>
                  </a:lnTo>
                  <a:lnTo>
                    <a:pt x="270" y="94"/>
                  </a:lnTo>
                  <a:lnTo>
                    <a:pt x="270" y="93"/>
                  </a:lnTo>
                  <a:lnTo>
                    <a:pt x="271" y="91"/>
                  </a:lnTo>
                  <a:lnTo>
                    <a:pt x="271" y="85"/>
                  </a:lnTo>
                  <a:lnTo>
                    <a:pt x="271" y="78"/>
                  </a:lnTo>
                  <a:lnTo>
                    <a:pt x="271" y="77"/>
                  </a:lnTo>
                  <a:lnTo>
                    <a:pt x="271" y="73"/>
                  </a:lnTo>
                  <a:lnTo>
                    <a:pt x="271" y="70"/>
                  </a:lnTo>
                  <a:lnTo>
                    <a:pt x="270" y="69"/>
                  </a:lnTo>
                  <a:lnTo>
                    <a:pt x="271" y="67"/>
                  </a:lnTo>
                  <a:lnTo>
                    <a:pt x="271" y="65"/>
                  </a:lnTo>
                  <a:lnTo>
                    <a:pt x="271" y="64"/>
                  </a:lnTo>
                  <a:lnTo>
                    <a:pt x="275" y="56"/>
                  </a:lnTo>
                  <a:lnTo>
                    <a:pt x="275" y="54"/>
                  </a:lnTo>
                  <a:lnTo>
                    <a:pt x="276" y="52"/>
                  </a:lnTo>
                  <a:lnTo>
                    <a:pt x="276" y="49"/>
                  </a:lnTo>
                  <a:lnTo>
                    <a:pt x="277" y="46"/>
                  </a:lnTo>
                  <a:lnTo>
                    <a:pt x="277" y="39"/>
                  </a:lnTo>
                  <a:lnTo>
                    <a:pt x="277" y="37"/>
                  </a:lnTo>
                  <a:lnTo>
                    <a:pt x="277" y="36"/>
                  </a:lnTo>
                  <a:lnTo>
                    <a:pt x="277" y="35"/>
                  </a:lnTo>
                  <a:lnTo>
                    <a:pt x="277" y="34"/>
                  </a:lnTo>
                  <a:lnTo>
                    <a:pt x="276" y="33"/>
                  </a:lnTo>
                  <a:lnTo>
                    <a:pt x="276" y="32"/>
                  </a:lnTo>
                  <a:lnTo>
                    <a:pt x="275" y="31"/>
                  </a:lnTo>
                  <a:lnTo>
                    <a:pt x="275" y="30"/>
                  </a:lnTo>
                  <a:lnTo>
                    <a:pt x="274" y="29"/>
                  </a:lnTo>
                  <a:lnTo>
                    <a:pt x="274" y="29"/>
                  </a:lnTo>
                  <a:lnTo>
                    <a:pt x="273" y="28"/>
                  </a:lnTo>
                  <a:lnTo>
                    <a:pt x="272" y="28"/>
                  </a:lnTo>
                  <a:lnTo>
                    <a:pt x="271" y="27"/>
                  </a:lnTo>
                  <a:lnTo>
                    <a:pt x="268" y="26"/>
                  </a:lnTo>
                  <a:lnTo>
                    <a:pt x="267" y="26"/>
                  </a:lnTo>
                  <a:lnTo>
                    <a:pt x="266" y="25"/>
                  </a:lnTo>
                  <a:lnTo>
                    <a:pt x="265" y="25"/>
                  </a:lnTo>
                  <a:lnTo>
                    <a:pt x="264" y="24"/>
                  </a:lnTo>
                  <a:lnTo>
                    <a:pt x="263" y="23"/>
                  </a:lnTo>
                  <a:lnTo>
                    <a:pt x="263" y="22"/>
                  </a:lnTo>
                  <a:lnTo>
                    <a:pt x="262" y="22"/>
                  </a:lnTo>
                  <a:lnTo>
                    <a:pt x="262" y="21"/>
                  </a:lnTo>
                  <a:lnTo>
                    <a:pt x="262" y="20"/>
                  </a:lnTo>
                  <a:lnTo>
                    <a:pt x="262" y="19"/>
                  </a:lnTo>
                  <a:lnTo>
                    <a:pt x="262" y="19"/>
                  </a:lnTo>
                  <a:lnTo>
                    <a:pt x="262" y="18"/>
                  </a:lnTo>
                  <a:lnTo>
                    <a:pt x="263" y="17"/>
                  </a:lnTo>
                  <a:lnTo>
                    <a:pt x="263" y="15"/>
                  </a:lnTo>
                  <a:lnTo>
                    <a:pt x="264" y="14"/>
                  </a:lnTo>
                  <a:lnTo>
                    <a:pt x="265" y="13"/>
                  </a:lnTo>
                  <a:lnTo>
                    <a:pt x="265" y="12"/>
                  </a:lnTo>
                  <a:lnTo>
                    <a:pt x="266" y="11"/>
                  </a:lnTo>
                  <a:lnTo>
                    <a:pt x="268" y="10"/>
                  </a:lnTo>
                  <a:lnTo>
                    <a:pt x="269" y="8"/>
                  </a:lnTo>
                  <a:lnTo>
                    <a:pt x="275" y="4"/>
                  </a:lnTo>
                  <a:lnTo>
                    <a:pt x="278" y="2"/>
                  </a:lnTo>
                  <a:lnTo>
                    <a:pt x="279" y="1"/>
                  </a:lnTo>
                  <a:lnTo>
                    <a:pt x="280" y="0"/>
                  </a:lnTo>
                  <a:lnTo>
                    <a:pt x="280" y="0"/>
                  </a:lnTo>
                  <a:close/>
                </a:path>
              </a:pathLst>
            </a:custGeom>
            <a:solidFill>
              <a:srgbClr val="3D67BC"/>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cs-CZ" dirty="0"/>
            </a:p>
          </p:txBody>
        </p:sp>
        <p:sp>
          <p:nvSpPr>
            <p:cNvPr id="163" name="Freeform 275">
              <a:extLst>
                <a:ext uri="{FF2B5EF4-FFF2-40B4-BE49-F238E27FC236}">
                  <a16:creationId xmlns:a16="http://schemas.microsoft.com/office/drawing/2014/main" id="{CD025915-A839-46EE-826D-BE2EC84AB150}"/>
                </a:ext>
              </a:extLst>
            </p:cNvPr>
            <p:cNvSpPr>
              <a:spLocks/>
            </p:cNvSpPr>
            <p:nvPr/>
          </p:nvSpPr>
          <p:spPr bwMode="auto">
            <a:xfrm>
              <a:off x="7317254" y="4532789"/>
              <a:ext cx="741072" cy="630344"/>
            </a:xfrm>
            <a:custGeom>
              <a:avLst/>
              <a:gdLst>
                <a:gd name="T0" fmla="*/ 240 w 618"/>
                <a:gd name="T1" fmla="*/ 22 h 479"/>
                <a:gd name="T2" fmla="*/ 288 w 618"/>
                <a:gd name="T3" fmla="*/ 18 h 479"/>
                <a:gd name="T4" fmla="*/ 313 w 618"/>
                <a:gd name="T5" fmla="*/ 64 h 479"/>
                <a:gd name="T6" fmla="*/ 349 w 618"/>
                <a:gd name="T7" fmla="*/ 58 h 479"/>
                <a:gd name="T8" fmla="*/ 371 w 618"/>
                <a:gd name="T9" fmla="*/ 86 h 479"/>
                <a:gd name="T10" fmla="*/ 373 w 618"/>
                <a:gd name="T11" fmla="*/ 111 h 479"/>
                <a:gd name="T12" fmla="*/ 401 w 618"/>
                <a:gd name="T13" fmla="*/ 87 h 479"/>
                <a:gd name="T14" fmla="*/ 439 w 618"/>
                <a:gd name="T15" fmla="*/ 87 h 479"/>
                <a:gd name="T16" fmla="*/ 460 w 618"/>
                <a:gd name="T17" fmla="*/ 85 h 479"/>
                <a:gd name="T18" fmla="*/ 488 w 618"/>
                <a:gd name="T19" fmla="*/ 72 h 479"/>
                <a:gd name="T20" fmla="*/ 532 w 618"/>
                <a:gd name="T21" fmla="*/ 97 h 479"/>
                <a:gd name="T22" fmla="*/ 543 w 618"/>
                <a:gd name="T23" fmla="*/ 135 h 479"/>
                <a:gd name="T24" fmla="*/ 520 w 618"/>
                <a:gd name="T25" fmla="*/ 176 h 479"/>
                <a:gd name="T26" fmla="*/ 493 w 618"/>
                <a:gd name="T27" fmla="*/ 189 h 479"/>
                <a:gd name="T28" fmla="*/ 466 w 618"/>
                <a:gd name="T29" fmla="*/ 208 h 479"/>
                <a:gd name="T30" fmla="*/ 456 w 618"/>
                <a:gd name="T31" fmla="*/ 222 h 479"/>
                <a:gd name="T32" fmla="*/ 475 w 618"/>
                <a:gd name="T33" fmla="*/ 244 h 479"/>
                <a:gd name="T34" fmla="*/ 500 w 618"/>
                <a:gd name="T35" fmla="*/ 259 h 479"/>
                <a:gd name="T36" fmla="*/ 526 w 618"/>
                <a:gd name="T37" fmla="*/ 276 h 479"/>
                <a:gd name="T38" fmla="*/ 556 w 618"/>
                <a:gd name="T39" fmla="*/ 299 h 479"/>
                <a:gd name="T40" fmla="*/ 601 w 618"/>
                <a:gd name="T41" fmla="*/ 354 h 479"/>
                <a:gd name="T42" fmla="*/ 617 w 618"/>
                <a:gd name="T43" fmla="*/ 406 h 479"/>
                <a:gd name="T44" fmla="*/ 590 w 618"/>
                <a:gd name="T45" fmla="*/ 401 h 479"/>
                <a:gd name="T46" fmla="*/ 571 w 618"/>
                <a:gd name="T47" fmla="*/ 413 h 479"/>
                <a:gd name="T48" fmla="*/ 527 w 618"/>
                <a:gd name="T49" fmla="*/ 441 h 479"/>
                <a:gd name="T50" fmla="*/ 511 w 618"/>
                <a:gd name="T51" fmla="*/ 464 h 479"/>
                <a:gd name="T52" fmla="*/ 503 w 618"/>
                <a:gd name="T53" fmla="*/ 477 h 479"/>
                <a:gd name="T54" fmla="*/ 470 w 618"/>
                <a:gd name="T55" fmla="*/ 477 h 479"/>
                <a:gd name="T56" fmla="*/ 429 w 618"/>
                <a:gd name="T57" fmla="*/ 462 h 479"/>
                <a:gd name="T58" fmla="*/ 394 w 618"/>
                <a:gd name="T59" fmla="*/ 436 h 479"/>
                <a:gd name="T60" fmla="*/ 369 w 618"/>
                <a:gd name="T61" fmla="*/ 409 h 479"/>
                <a:gd name="T62" fmla="*/ 324 w 618"/>
                <a:gd name="T63" fmla="*/ 410 h 479"/>
                <a:gd name="T64" fmla="*/ 296 w 618"/>
                <a:gd name="T65" fmla="*/ 419 h 479"/>
                <a:gd name="T66" fmla="*/ 280 w 618"/>
                <a:gd name="T67" fmla="*/ 396 h 479"/>
                <a:gd name="T68" fmla="*/ 256 w 618"/>
                <a:gd name="T69" fmla="*/ 420 h 479"/>
                <a:gd name="T70" fmla="*/ 219 w 618"/>
                <a:gd name="T71" fmla="*/ 422 h 479"/>
                <a:gd name="T72" fmla="*/ 192 w 618"/>
                <a:gd name="T73" fmla="*/ 416 h 479"/>
                <a:gd name="T74" fmla="*/ 166 w 618"/>
                <a:gd name="T75" fmla="*/ 435 h 479"/>
                <a:gd name="T76" fmla="*/ 138 w 618"/>
                <a:gd name="T77" fmla="*/ 441 h 479"/>
                <a:gd name="T78" fmla="*/ 126 w 618"/>
                <a:gd name="T79" fmla="*/ 422 h 479"/>
                <a:gd name="T80" fmla="*/ 105 w 618"/>
                <a:gd name="T81" fmla="*/ 404 h 479"/>
                <a:gd name="T82" fmla="*/ 117 w 618"/>
                <a:gd name="T83" fmla="*/ 373 h 479"/>
                <a:gd name="T84" fmla="*/ 110 w 618"/>
                <a:gd name="T85" fmla="*/ 330 h 479"/>
                <a:gd name="T86" fmla="*/ 84 w 618"/>
                <a:gd name="T87" fmla="*/ 322 h 479"/>
                <a:gd name="T88" fmla="*/ 44 w 618"/>
                <a:gd name="T89" fmla="*/ 318 h 479"/>
                <a:gd name="T90" fmla="*/ 30 w 618"/>
                <a:gd name="T91" fmla="*/ 293 h 479"/>
                <a:gd name="T92" fmla="*/ 6 w 618"/>
                <a:gd name="T93" fmla="*/ 281 h 479"/>
                <a:gd name="T94" fmla="*/ 7 w 618"/>
                <a:gd name="T95" fmla="*/ 258 h 479"/>
                <a:gd name="T96" fmla="*/ 14 w 618"/>
                <a:gd name="T97" fmla="*/ 223 h 479"/>
                <a:gd name="T98" fmla="*/ 3 w 618"/>
                <a:gd name="T99" fmla="*/ 184 h 479"/>
                <a:gd name="T100" fmla="*/ 33 w 618"/>
                <a:gd name="T101" fmla="*/ 181 h 479"/>
                <a:gd name="T102" fmla="*/ 62 w 618"/>
                <a:gd name="T103" fmla="*/ 171 h 479"/>
                <a:gd name="T104" fmla="*/ 92 w 618"/>
                <a:gd name="T105" fmla="*/ 177 h 479"/>
                <a:gd name="T106" fmla="*/ 114 w 618"/>
                <a:gd name="T107" fmla="*/ 191 h 479"/>
                <a:gd name="T108" fmla="*/ 136 w 618"/>
                <a:gd name="T109" fmla="*/ 189 h 479"/>
                <a:gd name="T110" fmla="*/ 151 w 618"/>
                <a:gd name="T111" fmla="*/ 159 h 479"/>
                <a:gd name="T112" fmla="*/ 172 w 618"/>
                <a:gd name="T113" fmla="*/ 171 h 479"/>
                <a:gd name="T114" fmla="*/ 204 w 618"/>
                <a:gd name="T115" fmla="*/ 171 h 479"/>
                <a:gd name="T116" fmla="*/ 202 w 618"/>
                <a:gd name="T117" fmla="*/ 145 h 479"/>
                <a:gd name="T118" fmla="*/ 197 w 618"/>
                <a:gd name="T119" fmla="*/ 104 h 479"/>
                <a:gd name="T120" fmla="*/ 187 w 618"/>
                <a:gd name="T121" fmla="*/ 42 h 479"/>
                <a:gd name="T122" fmla="*/ 174 w 618"/>
                <a:gd name="T123" fmla="*/ 0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8" h="479">
                  <a:moveTo>
                    <a:pt x="180" y="0"/>
                  </a:moveTo>
                  <a:lnTo>
                    <a:pt x="182" y="0"/>
                  </a:lnTo>
                  <a:lnTo>
                    <a:pt x="190" y="1"/>
                  </a:lnTo>
                  <a:lnTo>
                    <a:pt x="194" y="1"/>
                  </a:lnTo>
                  <a:lnTo>
                    <a:pt x="197" y="2"/>
                  </a:lnTo>
                  <a:lnTo>
                    <a:pt x="200" y="3"/>
                  </a:lnTo>
                  <a:lnTo>
                    <a:pt x="203" y="4"/>
                  </a:lnTo>
                  <a:lnTo>
                    <a:pt x="204" y="4"/>
                  </a:lnTo>
                  <a:lnTo>
                    <a:pt x="206" y="5"/>
                  </a:lnTo>
                  <a:lnTo>
                    <a:pt x="207" y="5"/>
                  </a:lnTo>
                  <a:lnTo>
                    <a:pt x="212" y="8"/>
                  </a:lnTo>
                  <a:lnTo>
                    <a:pt x="216" y="10"/>
                  </a:lnTo>
                  <a:lnTo>
                    <a:pt x="219" y="11"/>
                  </a:lnTo>
                  <a:lnTo>
                    <a:pt x="226" y="14"/>
                  </a:lnTo>
                  <a:lnTo>
                    <a:pt x="228" y="15"/>
                  </a:lnTo>
                  <a:lnTo>
                    <a:pt x="230" y="16"/>
                  </a:lnTo>
                  <a:lnTo>
                    <a:pt x="232" y="17"/>
                  </a:lnTo>
                  <a:lnTo>
                    <a:pt x="234" y="18"/>
                  </a:lnTo>
                  <a:lnTo>
                    <a:pt x="235" y="19"/>
                  </a:lnTo>
                  <a:lnTo>
                    <a:pt x="240" y="22"/>
                  </a:lnTo>
                  <a:lnTo>
                    <a:pt x="241" y="23"/>
                  </a:lnTo>
                  <a:lnTo>
                    <a:pt x="242" y="24"/>
                  </a:lnTo>
                  <a:lnTo>
                    <a:pt x="244" y="24"/>
                  </a:lnTo>
                  <a:lnTo>
                    <a:pt x="245" y="25"/>
                  </a:lnTo>
                  <a:lnTo>
                    <a:pt x="247" y="25"/>
                  </a:lnTo>
                  <a:lnTo>
                    <a:pt x="248" y="25"/>
                  </a:lnTo>
                  <a:lnTo>
                    <a:pt x="250" y="26"/>
                  </a:lnTo>
                  <a:lnTo>
                    <a:pt x="251" y="26"/>
                  </a:lnTo>
                  <a:lnTo>
                    <a:pt x="256" y="26"/>
                  </a:lnTo>
                  <a:lnTo>
                    <a:pt x="258" y="26"/>
                  </a:lnTo>
                  <a:lnTo>
                    <a:pt x="260" y="26"/>
                  </a:lnTo>
                  <a:lnTo>
                    <a:pt x="261" y="25"/>
                  </a:lnTo>
                  <a:lnTo>
                    <a:pt x="264" y="25"/>
                  </a:lnTo>
                  <a:lnTo>
                    <a:pt x="274" y="22"/>
                  </a:lnTo>
                  <a:lnTo>
                    <a:pt x="277" y="21"/>
                  </a:lnTo>
                  <a:lnTo>
                    <a:pt x="282" y="19"/>
                  </a:lnTo>
                  <a:lnTo>
                    <a:pt x="284" y="19"/>
                  </a:lnTo>
                  <a:lnTo>
                    <a:pt x="285" y="18"/>
                  </a:lnTo>
                  <a:lnTo>
                    <a:pt x="287" y="18"/>
                  </a:lnTo>
                  <a:lnTo>
                    <a:pt x="288" y="18"/>
                  </a:lnTo>
                  <a:lnTo>
                    <a:pt x="289" y="18"/>
                  </a:lnTo>
                  <a:lnTo>
                    <a:pt x="290" y="19"/>
                  </a:lnTo>
                  <a:lnTo>
                    <a:pt x="291" y="19"/>
                  </a:lnTo>
                  <a:lnTo>
                    <a:pt x="292" y="20"/>
                  </a:lnTo>
                  <a:lnTo>
                    <a:pt x="293" y="20"/>
                  </a:lnTo>
                  <a:lnTo>
                    <a:pt x="294" y="22"/>
                  </a:lnTo>
                  <a:lnTo>
                    <a:pt x="295" y="23"/>
                  </a:lnTo>
                  <a:lnTo>
                    <a:pt x="296" y="25"/>
                  </a:lnTo>
                  <a:lnTo>
                    <a:pt x="297" y="26"/>
                  </a:lnTo>
                  <a:lnTo>
                    <a:pt x="297" y="27"/>
                  </a:lnTo>
                  <a:lnTo>
                    <a:pt x="299" y="34"/>
                  </a:lnTo>
                  <a:lnTo>
                    <a:pt x="300" y="36"/>
                  </a:lnTo>
                  <a:lnTo>
                    <a:pt x="302" y="40"/>
                  </a:lnTo>
                  <a:lnTo>
                    <a:pt x="306" y="48"/>
                  </a:lnTo>
                  <a:lnTo>
                    <a:pt x="308" y="52"/>
                  </a:lnTo>
                  <a:lnTo>
                    <a:pt x="310" y="58"/>
                  </a:lnTo>
                  <a:lnTo>
                    <a:pt x="311" y="60"/>
                  </a:lnTo>
                  <a:lnTo>
                    <a:pt x="312" y="62"/>
                  </a:lnTo>
                  <a:lnTo>
                    <a:pt x="313" y="64"/>
                  </a:lnTo>
                  <a:lnTo>
                    <a:pt x="313" y="64"/>
                  </a:lnTo>
                  <a:lnTo>
                    <a:pt x="314" y="65"/>
                  </a:lnTo>
                  <a:lnTo>
                    <a:pt x="314" y="65"/>
                  </a:lnTo>
                  <a:lnTo>
                    <a:pt x="315" y="66"/>
                  </a:lnTo>
                  <a:lnTo>
                    <a:pt x="316" y="66"/>
                  </a:lnTo>
                  <a:lnTo>
                    <a:pt x="317" y="66"/>
                  </a:lnTo>
                  <a:lnTo>
                    <a:pt x="317" y="67"/>
                  </a:lnTo>
                  <a:lnTo>
                    <a:pt x="318" y="67"/>
                  </a:lnTo>
                  <a:lnTo>
                    <a:pt x="319" y="67"/>
                  </a:lnTo>
                  <a:lnTo>
                    <a:pt x="320" y="67"/>
                  </a:lnTo>
                  <a:lnTo>
                    <a:pt x="321" y="67"/>
                  </a:lnTo>
                  <a:lnTo>
                    <a:pt x="322" y="67"/>
                  </a:lnTo>
                  <a:lnTo>
                    <a:pt x="324" y="66"/>
                  </a:lnTo>
                  <a:lnTo>
                    <a:pt x="327" y="65"/>
                  </a:lnTo>
                  <a:lnTo>
                    <a:pt x="334" y="63"/>
                  </a:lnTo>
                  <a:lnTo>
                    <a:pt x="337" y="62"/>
                  </a:lnTo>
                  <a:lnTo>
                    <a:pt x="341" y="60"/>
                  </a:lnTo>
                  <a:lnTo>
                    <a:pt x="343" y="60"/>
                  </a:lnTo>
                  <a:lnTo>
                    <a:pt x="345" y="59"/>
                  </a:lnTo>
                  <a:lnTo>
                    <a:pt x="347" y="58"/>
                  </a:lnTo>
                  <a:lnTo>
                    <a:pt x="349" y="58"/>
                  </a:lnTo>
                  <a:lnTo>
                    <a:pt x="350" y="58"/>
                  </a:lnTo>
                  <a:lnTo>
                    <a:pt x="352" y="58"/>
                  </a:lnTo>
                  <a:lnTo>
                    <a:pt x="354" y="58"/>
                  </a:lnTo>
                  <a:lnTo>
                    <a:pt x="355" y="58"/>
                  </a:lnTo>
                  <a:lnTo>
                    <a:pt x="357" y="59"/>
                  </a:lnTo>
                  <a:lnTo>
                    <a:pt x="359" y="60"/>
                  </a:lnTo>
                  <a:lnTo>
                    <a:pt x="360" y="61"/>
                  </a:lnTo>
                  <a:lnTo>
                    <a:pt x="362" y="62"/>
                  </a:lnTo>
                  <a:lnTo>
                    <a:pt x="363" y="63"/>
                  </a:lnTo>
                  <a:lnTo>
                    <a:pt x="364" y="64"/>
                  </a:lnTo>
                  <a:lnTo>
                    <a:pt x="364" y="65"/>
                  </a:lnTo>
                  <a:lnTo>
                    <a:pt x="365" y="66"/>
                  </a:lnTo>
                  <a:lnTo>
                    <a:pt x="366" y="68"/>
                  </a:lnTo>
                  <a:lnTo>
                    <a:pt x="367" y="69"/>
                  </a:lnTo>
                  <a:lnTo>
                    <a:pt x="367" y="71"/>
                  </a:lnTo>
                  <a:lnTo>
                    <a:pt x="369" y="74"/>
                  </a:lnTo>
                  <a:lnTo>
                    <a:pt x="369" y="76"/>
                  </a:lnTo>
                  <a:lnTo>
                    <a:pt x="370" y="79"/>
                  </a:lnTo>
                  <a:lnTo>
                    <a:pt x="371" y="82"/>
                  </a:lnTo>
                  <a:lnTo>
                    <a:pt x="371" y="86"/>
                  </a:lnTo>
                  <a:lnTo>
                    <a:pt x="373" y="91"/>
                  </a:lnTo>
                  <a:lnTo>
                    <a:pt x="373" y="93"/>
                  </a:lnTo>
                  <a:lnTo>
                    <a:pt x="373" y="94"/>
                  </a:lnTo>
                  <a:lnTo>
                    <a:pt x="373" y="95"/>
                  </a:lnTo>
                  <a:lnTo>
                    <a:pt x="373" y="96"/>
                  </a:lnTo>
                  <a:lnTo>
                    <a:pt x="373" y="96"/>
                  </a:lnTo>
                  <a:lnTo>
                    <a:pt x="372" y="97"/>
                  </a:lnTo>
                  <a:lnTo>
                    <a:pt x="372" y="98"/>
                  </a:lnTo>
                  <a:lnTo>
                    <a:pt x="370" y="102"/>
                  </a:lnTo>
                  <a:lnTo>
                    <a:pt x="369" y="104"/>
                  </a:lnTo>
                  <a:lnTo>
                    <a:pt x="369" y="105"/>
                  </a:lnTo>
                  <a:lnTo>
                    <a:pt x="369" y="106"/>
                  </a:lnTo>
                  <a:lnTo>
                    <a:pt x="369" y="106"/>
                  </a:lnTo>
                  <a:lnTo>
                    <a:pt x="369" y="107"/>
                  </a:lnTo>
                  <a:lnTo>
                    <a:pt x="369" y="108"/>
                  </a:lnTo>
                  <a:lnTo>
                    <a:pt x="370" y="109"/>
                  </a:lnTo>
                  <a:lnTo>
                    <a:pt x="370" y="110"/>
                  </a:lnTo>
                  <a:lnTo>
                    <a:pt x="371" y="110"/>
                  </a:lnTo>
                  <a:lnTo>
                    <a:pt x="372" y="111"/>
                  </a:lnTo>
                  <a:lnTo>
                    <a:pt x="373" y="111"/>
                  </a:lnTo>
                  <a:lnTo>
                    <a:pt x="375" y="112"/>
                  </a:lnTo>
                  <a:lnTo>
                    <a:pt x="376" y="112"/>
                  </a:lnTo>
                  <a:lnTo>
                    <a:pt x="377" y="113"/>
                  </a:lnTo>
                  <a:lnTo>
                    <a:pt x="379" y="113"/>
                  </a:lnTo>
                  <a:lnTo>
                    <a:pt x="380" y="112"/>
                  </a:lnTo>
                  <a:lnTo>
                    <a:pt x="381" y="112"/>
                  </a:lnTo>
                  <a:lnTo>
                    <a:pt x="383" y="111"/>
                  </a:lnTo>
                  <a:lnTo>
                    <a:pt x="385" y="110"/>
                  </a:lnTo>
                  <a:lnTo>
                    <a:pt x="388" y="107"/>
                  </a:lnTo>
                  <a:lnTo>
                    <a:pt x="389" y="107"/>
                  </a:lnTo>
                  <a:lnTo>
                    <a:pt x="390" y="106"/>
                  </a:lnTo>
                  <a:lnTo>
                    <a:pt x="391" y="105"/>
                  </a:lnTo>
                  <a:lnTo>
                    <a:pt x="391" y="105"/>
                  </a:lnTo>
                  <a:lnTo>
                    <a:pt x="392" y="104"/>
                  </a:lnTo>
                  <a:lnTo>
                    <a:pt x="392" y="103"/>
                  </a:lnTo>
                  <a:lnTo>
                    <a:pt x="394" y="101"/>
                  </a:lnTo>
                  <a:lnTo>
                    <a:pt x="396" y="95"/>
                  </a:lnTo>
                  <a:lnTo>
                    <a:pt x="398" y="92"/>
                  </a:lnTo>
                  <a:lnTo>
                    <a:pt x="399" y="90"/>
                  </a:lnTo>
                  <a:lnTo>
                    <a:pt x="401" y="87"/>
                  </a:lnTo>
                  <a:lnTo>
                    <a:pt x="403" y="85"/>
                  </a:lnTo>
                  <a:lnTo>
                    <a:pt x="405" y="83"/>
                  </a:lnTo>
                  <a:lnTo>
                    <a:pt x="407" y="81"/>
                  </a:lnTo>
                  <a:lnTo>
                    <a:pt x="409" y="80"/>
                  </a:lnTo>
                  <a:lnTo>
                    <a:pt x="410" y="79"/>
                  </a:lnTo>
                  <a:lnTo>
                    <a:pt x="411" y="78"/>
                  </a:lnTo>
                  <a:lnTo>
                    <a:pt x="413" y="77"/>
                  </a:lnTo>
                  <a:lnTo>
                    <a:pt x="414" y="77"/>
                  </a:lnTo>
                  <a:lnTo>
                    <a:pt x="415" y="77"/>
                  </a:lnTo>
                  <a:lnTo>
                    <a:pt x="417" y="77"/>
                  </a:lnTo>
                  <a:lnTo>
                    <a:pt x="419" y="77"/>
                  </a:lnTo>
                  <a:lnTo>
                    <a:pt x="421" y="77"/>
                  </a:lnTo>
                  <a:lnTo>
                    <a:pt x="422" y="78"/>
                  </a:lnTo>
                  <a:lnTo>
                    <a:pt x="424" y="78"/>
                  </a:lnTo>
                  <a:lnTo>
                    <a:pt x="430" y="81"/>
                  </a:lnTo>
                  <a:lnTo>
                    <a:pt x="432" y="82"/>
                  </a:lnTo>
                  <a:lnTo>
                    <a:pt x="433" y="83"/>
                  </a:lnTo>
                  <a:lnTo>
                    <a:pt x="435" y="84"/>
                  </a:lnTo>
                  <a:lnTo>
                    <a:pt x="437" y="86"/>
                  </a:lnTo>
                  <a:lnTo>
                    <a:pt x="439" y="87"/>
                  </a:lnTo>
                  <a:lnTo>
                    <a:pt x="443" y="91"/>
                  </a:lnTo>
                  <a:lnTo>
                    <a:pt x="444" y="91"/>
                  </a:lnTo>
                  <a:lnTo>
                    <a:pt x="445" y="92"/>
                  </a:lnTo>
                  <a:lnTo>
                    <a:pt x="446" y="93"/>
                  </a:lnTo>
                  <a:lnTo>
                    <a:pt x="447" y="93"/>
                  </a:lnTo>
                  <a:lnTo>
                    <a:pt x="448" y="93"/>
                  </a:lnTo>
                  <a:lnTo>
                    <a:pt x="449" y="93"/>
                  </a:lnTo>
                  <a:lnTo>
                    <a:pt x="450" y="93"/>
                  </a:lnTo>
                  <a:lnTo>
                    <a:pt x="451" y="93"/>
                  </a:lnTo>
                  <a:lnTo>
                    <a:pt x="452" y="93"/>
                  </a:lnTo>
                  <a:lnTo>
                    <a:pt x="453" y="92"/>
                  </a:lnTo>
                  <a:lnTo>
                    <a:pt x="454" y="92"/>
                  </a:lnTo>
                  <a:lnTo>
                    <a:pt x="455" y="91"/>
                  </a:lnTo>
                  <a:lnTo>
                    <a:pt x="456" y="91"/>
                  </a:lnTo>
                  <a:lnTo>
                    <a:pt x="457" y="90"/>
                  </a:lnTo>
                  <a:lnTo>
                    <a:pt x="458" y="89"/>
                  </a:lnTo>
                  <a:lnTo>
                    <a:pt x="458" y="89"/>
                  </a:lnTo>
                  <a:lnTo>
                    <a:pt x="459" y="88"/>
                  </a:lnTo>
                  <a:lnTo>
                    <a:pt x="459" y="87"/>
                  </a:lnTo>
                  <a:lnTo>
                    <a:pt x="460" y="85"/>
                  </a:lnTo>
                  <a:lnTo>
                    <a:pt x="462" y="81"/>
                  </a:lnTo>
                  <a:lnTo>
                    <a:pt x="463" y="78"/>
                  </a:lnTo>
                  <a:lnTo>
                    <a:pt x="464" y="76"/>
                  </a:lnTo>
                  <a:lnTo>
                    <a:pt x="465" y="75"/>
                  </a:lnTo>
                  <a:lnTo>
                    <a:pt x="466" y="74"/>
                  </a:lnTo>
                  <a:lnTo>
                    <a:pt x="466" y="73"/>
                  </a:lnTo>
                  <a:lnTo>
                    <a:pt x="467" y="72"/>
                  </a:lnTo>
                  <a:lnTo>
                    <a:pt x="468" y="72"/>
                  </a:lnTo>
                  <a:lnTo>
                    <a:pt x="469" y="71"/>
                  </a:lnTo>
                  <a:lnTo>
                    <a:pt x="469" y="71"/>
                  </a:lnTo>
                  <a:lnTo>
                    <a:pt x="470" y="71"/>
                  </a:lnTo>
                  <a:lnTo>
                    <a:pt x="471" y="70"/>
                  </a:lnTo>
                  <a:lnTo>
                    <a:pt x="473" y="70"/>
                  </a:lnTo>
                  <a:lnTo>
                    <a:pt x="474" y="70"/>
                  </a:lnTo>
                  <a:lnTo>
                    <a:pt x="476" y="70"/>
                  </a:lnTo>
                  <a:lnTo>
                    <a:pt x="478" y="70"/>
                  </a:lnTo>
                  <a:lnTo>
                    <a:pt x="480" y="70"/>
                  </a:lnTo>
                  <a:lnTo>
                    <a:pt x="482" y="70"/>
                  </a:lnTo>
                  <a:lnTo>
                    <a:pt x="483" y="71"/>
                  </a:lnTo>
                  <a:lnTo>
                    <a:pt x="488" y="72"/>
                  </a:lnTo>
                  <a:lnTo>
                    <a:pt x="490" y="72"/>
                  </a:lnTo>
                  <a:lnTo>
                    <a:pt x="491" y="72"/>
                  </a:lnTo>
                  <a:lnTo>
                    <a:pt x="493" y="72"/>
                  </a:lnTo>
                  <a:lnTo>
                    <a:pt x="495" y="73"/>
                  </a:lnTo>
                  <a:lnTo>
                    <a:pt x="500" y="73"/>
                  </a:lnTo>
                  <a:lnTo>
                    <a:pt x="502" y="73"/>
                  </a:lnTo>
                  <a:lnTo>
                    <a:pt x="504" y="73"/>
                  </a:lnTo>
                  <a:lnTo>
                    <a:pt x="505" y="73"/>
                  </a:lnTo>
                  <a:lnTo>
                    <a:pt x="507" y="74"/>
                  </a:lnTo>
                  <a:lnTo>
                    <a:pt x="508" y="74"/>
                  </a:lnTo>
                  <a:lnTo>
                    <a:pt x="510" y="75"/>
                  </a:lnTo>
                  <a:lnTo>
                    <a:pt x="511" y="76"/>
                  </a:lnTo>
                  <a:lnTo>
                    <a:pt x="513" y="77"/>
                  </a:lnTo>
                  <a:lnTo>
                    <a:pt x="516" y="80"/>
                  </a:lnTo>
                  <a:lnTo>
                    <a:pt x="519" y="83"/>
                  </a:lnTo>
                  <a:lnTo>
                    <a:pt x="520" y="84"/>
                  </a:lnTo>
                  <a:lnTo>
                    <a:pt x="523" y="86"/>
                  </a:lnTo>
                  <a:lnTo>
                    <a:pt x="526" y="89"/>
                  </a:lnTo>
                  <a:lnTo>
                    <a:pt x="530" y="94"/>
                  </a:lnTo>
                  <a:lnTo>
                    <a:pt x="532" y="97"/>
                  </a:lnTo>
                  <a:lnTo>
                    <a:pt x="534" y="99"/>
                  </a:lnTo>
                  <a:lnTo>
                    <a:pt x="539" y="103"/>
                  </a:lnTo>
                  <a:lnTo>
                    <a:pt x="543" y="107"/>
                  </a:lnTo>
                  <a:lnTo>
                    <a:pt x="545" y="109"/>
                  </a:lnTo>
                  <a:lnTo>
                    <a:pt x="547" y="112"/>
                  </a:lnTo>
                  <a:lnTo>
                    <a:pt x="548" y="114"/>
                  </a:lnTo>
                  <a:lnTo>
                    <a:pt x="550" y="116"/>
                  </a:lnTo>
                  <a:lnTo>
                    <a:pt x="550" y="118"/>
                  </a:lnTo>
                  <a:lnTo>
                    <a:pt x="551" y="120"/>
                  </a:lnTo>
                  <a:lnTo>
                    <a:pt x="551" y="122"/>
                  </a:lnTo>
                  <a:lnTo>
                    <a:pt x="551" y="123"/>
                  </a:lnTo>
                  <a:lnTo>
                    <a:pt x="551" y="123"/>
                  </a:lnTo>
                  <a:lnTo>
                    <a:pt x="551" y="125"/>
                  </a:lnTo>
                  <a:lnTo>
                    <a:pt x="551" y="126"/>
                  </a:lnTo>
                  <a:lnTo>
                    <a:pt x="550" y="127"/>
                  </a:lnTo>
                  <a:lnTo>
                    <a:pt x="550" y="128"/>
                  </a:lnTo>
                  <a:lnTo>
                    <a:pt x="549" y="129"/>
                  </a:lnTo>
                  <a:lnTo>
                    <a:pt x="547" y="131"/>
                  </a:lnTo>
                  <a:lnTo>
                    <a:pt x="544" y="134"/>
                  </a:lnTo>
                  <a:lnTo>
                    <a:pt x="543" y="135"/>
                  </a:lnTo>
                  <a:lnTo>
                    <a:pt x="543" y="136"/>
                  </a:lnTo>
                  <a:lnTo>
                    <a:pt x="542" y="137"/>
                  </a:lnTo>
                  <a:lnTo>
                    <a:pt x="541" y="139"/>
                  </a:lnTo>
                  <a:lnTo>
                    <a:pt x="540" y="143"/>
                  </a:lnTo>
                  <a:lnTo>
                    <a:pt x="539" y="145"/>
                  </a:lnTo>
                  <a:lnTo>
                    <a:pt x="538" y="147"/>
                  </a:lnTo>
                  <a:lnTo>
                    <a:pt x="536" y="150"/>
                  </a:lnTo>
                  <a:lnTo>
                    <a:pt x="536" y="152"/>
                  </a:lnTo>
                  <a:lnTo>
                    <a:pt x="535" y="153"/>
                  </a:lnTo>
                  <a:lnTo>
                    <a:pt x="535" y="157"/>
                  </a:lnTo>
                  <a:lnTo>
                    <a:pt x="534" y="158"/>
                  </a:lnTo>
                  <a:lnTo>
                    <a:pt x="534" y="160"/>
                  </a:lnTo>
                  <a:lnTo>
                    <a:pt x="533" y="162"/>
                  </a:lnTo>
                  <a:lnTo>
                    <a:pt x="532" y="164"/>
                  </a:lnTo>
                  <a:lnTo>
                    <a:pt x="530" y="166"/>
                  </a:lnTo>
                  <a:lnTo>
                    <a:pt x="529" y="167"/>
                  </a:lnTo>
                  <a:lnTo>
                    <a:pt x="524" y="173"/>
                  </a:lnTo>
                  <a:lnTo>
                    <a:pt x="522" y="175"/>
                  </a:lnTo>
                  <a:lnTo>
                    <a:pt x="521" y="176"/>
                  </a:lnTo>
                  <a:lnTo>
                    <a:pt x="520" y="176"/>
                  </a:lnTo>
                  <a:lnTo>
                    <a:pt x="519" y="177"/>
                  </a:lnTo>
                  <a:lnTo>
                    <a:pt x="518" y="178"/>
                  </a:lnTo>
                  <a:lnTo>
                    <a:pt x="517" y="178"/>
                  </a:lnTo>
                  <a:lnTo>
                    <a:pt x="516" y="178"/>
                  </a:lnTo>
                  <a:lnTo>
                    <a:pt x="514" y="179"/>
                  </a:lnTo>
                  <a:lnTo>
                    <a:pt x="513" y="179"/>
                  </a:lnTo>
                  <a:lnTo>
                    <a:pt x="511" y="179"/>
                  </a:lnTo>
                  <a:lnTo>
                    <a:pt x="508" y="178"/>
                  </a:lnTo>
                  <a:lnTo>
                    <a:pt x="506" y="178"/>
                  </a:lnTo>
                  <a:lnTo>
                    <a:pt x="505" y="178"/>
                  </a:lnTo>
                  <a:lnTo>
                    <a:pt x="505" y="178"/>
                  </a:lnTo>
                  <a:lnTo>
                    <a:pt x="504" y="179"/>
                  </a:lnTo>
                  <a:lnTo>
                    <a:pt x="503" y="179"/>
                  </a:lnTo>
                  <a:lnTo>
                    <a:pt x="502" y="179"/>
                  </a:lnTo>
                  <a:lnTo>
                    <a:pt x="501" y="180"/>
                  </a:lnTo>
                  <a:lnTo>
                    <a:pt x="501" y="181"/>
                  </a:lnTo>
                  <a:lnTo>
                    <a:pt x="499" y="183"/>
                  </a:lnTo>
                  <a:lnTo>
                    <a:pt x="495" y="187"/>
                  </a:lnTo>
                  <a:lnTo>
                    <a:pt x="494" y="188"/>
                  </a:lnTo>
                  <a:lnTo>
                    <a:pt x="493" y="189"/>
                  </a:lnTo>
                  <a:lnTo>
                    <a:pt x="491" y="190"/>
                  </a:lnTo>
                  <a:lnTo>
                    <a:pt x="490" y="190"/>
                  </a:lnTo>
                  <a:lnTo>
                    <a:pt x="489" y="191"/>
                  </a:lnTo>
                  <a:lnTo>
                    <a:pt x="486" y="192"/>
                  </a:lnTo>
                  <a:lnTo>
                    <a:pt x="485" y="192"/>
                  </a:lnTo>
                  <a:lnTo>
                    <a:pt x="484" y="192"/>
                  </a:lnTo>
                  <a:lnTo>
                    <a:pt x="482" y="194"/>
                  </a:lnTo>
                  <a:lnTo>
                    <a:pt x="479" y="195"/>
                  </a:lnTo>
                  <a:lnTo>
                    <a:pt x="478" y="196"/>
                  </a:lnTo>
                  <a:lnTo>
                    <a:pt x="477" y="197"/>
                  </a:lnTo>
                  <a:lnTo>
                    <a:pt x="477" y="197"/>
                  </a:lnTo>
                  <a:lnTo>
                    <a:pt x="475" y="199"/>
                  </a:lnTo>
                  <a:lnTo>
                    <a:pt x="474" y="200"/>
                  </a:lnTo>
                  <a:lnTo>
                    <a:pt x="473" y="201"/>
                  </a:lnTo>
                  <a:lnTo>
                    <a:pt x="470" y="203"/>
                  </a:lnTo>
                  <a:lnTo>
                    <a:pt x="470" y="203"/>
                  </a:lnTo>
                  <a:lnTo>
                    <a:pt x="469" y="204"/>
                  </a:lnTo>
                  <a:lnTo>
                    <a:pt x="467" y="206"/>
                  </a:lnTo>
                  <a:lnTo>
                    <a:pt x="466" y="207"/>
                  </a:lnTo>
                  <a:lnTo>
                    <a:pt x="466" y="208"/>
                  </a:lnTo>
                  <a:lnTo>
                    <a:pt x="466" y="209"/>
                  </a:lnTo>
                  <a:lnTo>
                    <a:pt x="466" y="211"/>
                  </a:lnTo>
                  <a:lnTo>
                    <a:pt x="465" y="212"/>
                  </a:lnTo>
                  <a:lnTo>
                    <a:pt x="465" y="213"/>
                  </a:lnTo>
                  <a:lnTo>
                    <a:pt x="465" y="213"/>
                  </a:lnTo>
                  <a:lnTo>
                    <a:pt x="464" y="214"/>
                  </a:lnTo>
                  <a:lnTo>
                    <a:pt x="463" y="214"/>
                  </a:lnTo>
                  <a:lnTo>
                    <a:pt x="463" y="214"/>
                  </a:lnTo>
                  <a:lnTo>
                    <a:pt x="461" y="215"/>
                  </a:lnTo>
                  <a:lnTo>
                    <a:pt x="460" y="215"/>
                  </a:lnTo>
                  <a:lnTo>
                    <a:pt x="460" y="215"/>
                  </a:lnTo>
                  <a:lnTo>
                    <a:pt x="459" y="215"/>
                  </a:lnTo>
                  <a:lnTo>
                    <a:pt x="458" y="216"/>
                  </a:lnTo>
                  <a:lnTo>
                    <a:pt x="458" y="216"/>
                  </a:lnTo>
                  <a:lnTo>
                    <a:pt x="457" y="217"/>
                  </a:lnTo>
                  <a:lnTo>
                    <a:pt x="457" y="218"/>
                  </a:lnTo>
                  <a:lnTo>
                    <a:pt x="456" y="219"/>
                  </a:lnTo>
                  <a:lnTo>
                    <a:pt x="456" y="220"/>
                  </a:lnTo>
                  <a:lnTo>
                    <a:pt x="456" y="221"/>
                  </a:lnTo>
                  <a:lnTo>
                    <a:pt x="456" y="222"/>
                  </a:lnTo>
                  <a:lnTo>
                    <a:pt x="456" y="223"/>
                  </a:lnTo>
                  <a:lnTo>
                    <a:pt x="456" y="224"/>
                  </a:lnTo>
                  <a:lnTo>
                    <a:pt x="456" y="225"/>
                  </a:lnTo>
                  <a:lnTo>
                    <a:pt x="456" y="226"/>
                  </a:lnTo>
                  <a:lnTo>
                    <a:pt x="457" y="228"/>
                  </a:lnTo>
                  <a:lnTo>
                    <a:pt x="459" y="232"/>
                  </a:lnTo>
                  <a:lnTo>
                    <a:pt x="460" y="234"/>
                  </a:lnTo>
                  <a:lnTo>
                    <a:pt x="461" y="236"/>
                  </a:lnTo>
                  <a:lnTo>
                    <a:pt x="462" y="236"/>
                  </a:lnTo>
                  <a:lnTo>
                    <a:pt x="463" y="237"/>
                  </a:lnTo>
                  <a:lnTo>
                    <a:pt x="463" y="237"/>
                  </a:lnTo>
                  <a:lnTo>
                    <a:pt x="464" y="238"/>
                  </a:lnTo>
                  <a:lnTo>
                    <a:pt x="465" y="238"/>
                  </a:lnTo>
                  <a:lnTo>
                    <a:pt x="468" y="239"/>
                  </a:lnTo>
                  <a:lnTo>
                    <a:pt x="469" y="239"/>
                  </a:lnTo>
                  <a:lnTo>
                    <a:pt x="470" y="240"/>
                  </a:lnTo>
                  <a:lnTo>
                    <a:pt x="471" y="241"/>
                  </a:lnTo>
                  <a:lnTo>
                    <a:pt x="473" y="242"/>
                  </a:lnTo>
                  <a:lnTo>
                    <a:pt x="474" y="243"/>
                  </a:lnTo>
                  <a:lnTo>
                    <a:pt x="475" y="244"/>
                  </a:lnTo>
                  <a:lnTo>
                    <a:pt x="477" y="248"/>
                  </a:lnTo>
                  <a:lnTo>
                    <a:pt x="478" y="249"/>
                  </a:lnTo>
                  <a:lnTo>
                    <a:pt x="480" y="251"/>
                  </a:lnTo>
                  <a:lnTo>
                    <a:pt x="481" y="252"/>
                  </a:lnTo>
                  <a:lnTo>
                    <a:pt x="482" y="254"/>
                  </a:lnTo>
                  <a:lnTo>
                    <a:pt x="484" y="257"/>
                  </a:lnTo>
                  <a:lnTo>
                    <a:pt x="485" y="258"/>
                  </a:lnTo>
                  <a:lnTo>
                    <a:pt x="486" y="259"/>
                  </a:lnTo>
                  <a:lnTo>
                    <a:pt x="487" y="260"/>
                  </a:lnTo>
                  <a:lnTo>
                    <a:pt x="488" y="261"/>
                  </a:lnTo>
                  <a:lnTo>
                    <a:pt x="489" y="262"/>
                  </a:lnTo>
                  <a:lnTo>
                    <a:pt x="489" y="262"/>
                  </a:lnTo>
                  <a:lnTo>
                    <a:pt x="490" y="262"/>
                  </a:lnTo>
                  <a:lnTo>
                    <a:pt x="491" y="262"/>
                  </a:lnTo>
                  <a:lnTo>
                    <a:pt x="492" y="262"/>
                  </a:lnTo>
                  <a:lnTo>
                    <a:pt x="493" y="262"/>
                  </a:lnTo>
                  <a:lnTo>
                    <a:pt x="494" y="262"/>
                  </a:lnTo>
                  <a:lnTo>
                    <a:pt x="498" y="260"/>
                  </a:lnTo>
                  <a:lnTo>
                    <a:pt x="499" y="259"/>
                  </a:lnTo>
                  <a:lnTo>
                    <a:pt x="500" y="259"/>
                  </a:lnTo>
                  <a:lnTo>
                    <a:pt x="502" y="259"/>
                  </a:lnTo>
                  <a:lnTo>
                    <a:pt x="503" y="258"/>
                  </a:lnTo>
                  <a:lnTo>
                    <a:pt x="505" y="258"/>
                  </a:lnTo>
                  <a:lnTo>
                    <a:pt x="507" y="258"/>
                  </a:lnTo>
                  <a:lnTo>
                    <a:pt x="509" y="258"/>
                  </a:lnTo>
                  <a:lnTo>
                    <a:pt x="511" y="258"/>
                  </a:lnTo>
                  <a:lnTo>
                    <a:pt x="513" y="258"/>
                  </a:lnTo>
                  <a:lnTo>
                    <a:pt x="515" y="259"/>
                  </a:lnTo>
                  <a:lnTo>
                    <a:pt x="516" y="259"/>
                  </a:lnTo>
                  <a:lnTo>
                    <a:pt x="517" y="260"/>
                  </a:lnTo>
                  <a:lnTo>
                    <a:pt x="519" y="260"/>
                  </a:lnTo>
                  <a:lnTo>
                    <a:pt x="520" y="261"/>
                  </a:lnTo>
                  <a:lnTo>
                    <a:pt x="520" y="261"/>
                  </a:lnTo>
                  <a:lnTo>
                    <a:pt x="521" y="262"/>
                  </a:lnTo>
                  <a:lnTo>
                    <a:pt x="522" y="263"/>
                  </a:lnTo>
                  <a:lnTo>
                    <a:pt x="523" y="265"/>
                  </a:lnTo>
                  <a:lnTo>
                    <a:pt x="524" y="267"/>
                  </a:lnTo>
                  <a:lnTo>
                    <a:pt x="524" y="269"/>
                  </a:lnTo>
                  <a:lnTo>
                    <a:pt x="525" y="274"/>
                  </a:lnTo>
                  <a:lnTo>
                    <a:pt x="526" y="276"/>
                  </a:lnTo>
                  <a:lnTo>
                    <a:pt x="527" y="278"/>
                  </a:lnTo>
                  <a:lnTo>
                    <a:pt x="528" y="280"/>
                  </a:lnTo>
                  <a:lnTo>
                    <a:pt x="529" y="282"/>
                  </a:lnTo>
                  <a:lnTo>
                    <a:pt x="530" y="284"/>
                  </a:lnTo>
                  <a:lnTo>
                    <a:pt x="531" y="286"/>
                  </a:lnTo>
                  <a:lnTo>
                    <a:pt x="532" y="287"/>
                  </a:lnTo>
                  <a:lnTo>
                    <a:pt x="533" y="289"/>
                  </a:lnTo>
                  <a:lnTo>
                    <a:pt x="535" y="290"/>
                  </a:lnTo>
                  <a:lnTo>
                    <a:pt x="536" y="291"/>
                  </a:lnTo>
                  <a:lnTo>
                    <a:pt x="538" y="292"/>
                  </a:lnTo>
                  <a:lnTo>
                    <a:pt x="539" y="293"/>
                  </a:lnTo>
                  <a:lnTo>
                    <a:pt x="541" y="293"/>
                  </a:lnTo>
                  <a:lnTo>
                    <a:pt x="542" y="294"/>
                  </a:lnTo>
                  <a:lnTo>
                    <a:pt x="546" y="294"/>
                  </a:lnTo>
                  <a:lnTo>
                    <a:pt x="548" y="295"/>
                  </a:lnTo>
                  <a:lnTo>
                    <a:pt x="550" y="295"/>
                  </a:lnTo>
                  <a:lnTo>
                    <a:pt x="551" y="296"/>
                  </a:lnTo>
                  <a:lnTo>
                    <a:pt x="553" y="297"/>
                  </a:lnTo>
                  <a:lnTo>
                    <a:pt x="554" y="298"/>
                  </a:lnTo>
                  <a:lnTo>
                    <a:pt x="556" y="299"/>
                  </a:lnTo>
                  <a:lnTo>
                    <a:pt x="557" y="301"/>
                  </a:lnTo>
                  <a:lnTo>
                    <a:pt x="559" y="304"/>
                  </a:lnTo>
                  <a:lnTo>
                    <a:pt x="563" y="308"/>
                  </a:lnTo>
                  <a:lnTo>
                    <a:pt x="565" y="311"/>
                  </a:lnTo>
                  <a:lnTo>
                    <a:pt x="567" y="313"/>
                  </a:lnTo>
                  <a:lnTo>
                    <a:pt x="570" y="318"/>
                  </a:lnTo>
                  <a:lnTo>
                    <a:pt x="573" y="323"/>
                  </a:lnTo>
                  <a:lnTo>
                    <a:pt x="575" y="327"/>
                  </a:lnTo>
                  <a:lnTo>
                    <a:pt x="578" y="330"/>
                  </a:lnTo>
                  <a:lnTo>
                    <a:pt x="579" y="331"/>
                  </a:lnTo>
                  <a:lnTo>
                    <a:pt x="580" y="333"/>
                  </a:lnTo>
                  <a:lnTo>
                    <a:pt x="584" y="337"/>
                  </a:lnTo>
                  <a:lnTo>
                    <a:pt x="589" y="343"/>
                  </a:lnTo>
                  <a:lnTo>
                    <a:pt x="591" y="345"/>
                  </a:lnTo>
                  <a:lnTo>
                    <a:pt x="592" y="346"/>
                  </a:lnTo>
                  <a:lnTo>
                    <a:pt x="594" y="347"/>
                  </a:lnTo>
                  <a:lnTo>
                    <a:pt x="598" y="351"/>
                  </a:lnTo>
                  <a:lnTo>
                    <a:pt x="599" y="352"/>
                  </a:lnTo>
                  <a:lnTo>
                    <a:pt x="600" y="353"/>
                  </a:lnTo>
                  <a:lnTo>
                    <a:pt x="601" y="354"/>
                  </a:lnTo>
                  <a:lnTo>
                    <a:pt x="602" y="356"/>
                  </a:lnTo>
                  <a:lnTo>
                    <a:pt x="603" y="357"/>
                  </a:lnTo>
                  <a:lnTo>
                    <a:pt x="604" y="359"/>
                  </a:lnTo>
                  <a:lnTo>
                    <a:pt x="605" y="361"/>
                  </a:lnTo>
                  <a:lnTo>
                    <a:pt x="606" y="363"/>
                  </a:lnTo>
                  <a:lnTo>
                    <a:pt x="607" y="365"/>
                  </a:lnTo>
                  <a:lnTo>
                    <a:pt x="607" y="368"/>
                  </a:lnTo>
                  <a:lnTo>
                    <a:pt x="607" y="370"/>
                  </a:lnTo>
                  <a:lnTo>
                    <a:pt x="608" y="376"/>
                  </a:lnTo>
                  <a:lnTo>
                    <a:pt x="608" y="380"/>
                  </a:lnTo>
                  <a:lnTo>
                    <a:pt x="609" y="383"/>
                  </a:lnTo>
                  <a:lnTo>
                    <a:pt x="609" y="387"/>
                  </a:lnTo>
                  <a:lnTo>
                    <a:pt x="610" y="390"/>
                  </a:lnTo>
                  <a:lnTo>
                    <a:pt x="610" y="392"/>
                  </a:lnTo>
                  <a:lnTo>
                    <a:pt x="611" y="394"/>
                  </a:lnTo>
                  <a:lnTo>
                    <a:pt x="611" y="395"/>
                  </a:lnTo>
                  <a:lnTo>
                    <a:pt x="612" y="397"/>
                  </a:lnTo>
                  <a:lnTo>
                    <a:pt x="613" y="400"/>
                  </a:lnTo>
                  <a:lnTo>
                    <a:pt x="616" y="405"/>
                  </a:lnTo>
                  <a:lnTo>
                    <a:pt x="617" y="406"/>
                  </a:lnTo>
                  <a:lnTo>
                    <a:pt x="617" y="407"/>
                  </a:lnTo>
                  <a:lnTo>
                    <a:pt x="618" y="409"/>
                  </a:lnTo>
                  <a:lnTo>
                    <a:pt x="618" y="410"/>
                  </a:lnTo>
                  <a:lnTo>
                    <a:pt x="618" y="411"/>
                  </a:lnTo>
                  <a:lnTo>
                    <a:pt x="618" y="411"/>
                  </a:lnTo>
                  <a:lnTo>
                    <a:pt x="618" y="411"/>
                  </a:lnTo>
                  <a:lnTo>
                    <a:pt x="618" y="411"/>
                  </a:lnTo>
                  <a:lnTo>
                    <a:pt x="617" y="412"/>
                  </a:lnTo>
                  <a:lnTo>
                    <a:pt x="617" y="412"/>
                  </a:lnTo>
                  <a:lnTo>
                    <a:pt x="616" y="412"/>
                  </a:lnTo>
                  <a:lnTo>
                    <a:pt x="615" y="412"/>
                  </a:lnTo>
                  <a:lnTo>
                    <a:pt x="613" y="411"/>
                  </a:lnTo>
                  <a:lnTo>
                    <a:pt x="611" y="411"/>
                  </a:lnTo>
                  <a:lnTo>
                    <a:pt x="609" y="410"/>
                  </a:lnTo>
                  <a:lnTo>
                    <a:pt x="602" y="407"/>
                  </a:lnTo>
                  <a:lnTo>
                    <a:pt x="599" y="406"/>
                  </a:lnTo>
                  <a:lnTo>
                    <a:pt x="597" y="405"/>
                  </a:lnTo>
                  <a:lnTo>
                    <a:pt x="594" y="403"/>
                  </a:lnTo>
                  <a:lnTo>
                    <a:pt x="591" y="401"/>
                  </a:lnTo>
                  <a:lnTo>
                    <a:pt x="590" y="401"/>
                  </a:lnTo>
                  <a:lnTo>
                    <a:pt x="588" y="400"/>
                  </a:lnTo>
                  <a:lnTo>
                    <a:pt x="587" y="399"/>
                  </a:lnTo>
                  <a:lnTo>
                    <a:pt x="586" y="399"/>
                  </a:lnTo>
                  <a:lnTo>
                    <a:pt x="585" y="398"/>
                  </a:lnTo>
                  <a:lnTo>
                    <a:pt x="584" y="398"/>
                  </a:lnTo>
                  <a:lnTo>
                    <a:pt x="583" y="398"/>
                  </a:lnTo>
                  <a:lnTo>
                    <a:pt x="582" y="398"/>
                  </a:lnTo>
                  <a:lnTo>
                    <a:pt x="581" y="398"/>
                  </a:lnTo>
                  <a:lnTo>
                    <a:pt x="581" y="399"/>
                  </a:lnTo>
                  <a:lnTo>
                    <a:pt x="580" y="399"/>
                  </a:lnTo>
                  <a:lnTo>
                    <a:pt x="579" y="399"/>
                  </a:lnTo>
                  <a:lnTo>
                    <a:pt x="578" y="400"/>
                  </a:lnTo>
                  <a:lnTo>
                    <a:pt x="578" y="401"/>
                  </a:lnTo>
                  <a:lnTo>
                    <a:pt x="577" y="402"/>
                  </a:lnTo>
                  <a:lnTo>
                    <a:pt x="576" y="402"/>
                  </a:lnTo>
                  <a:lnTo>
                    <a:pt x="576" y="404"/>
                  </a:lnTo>
                  <a:lnTo>
                    <a:pt x="573" y="409"/>
                  </a:lnTo>
                  <a:lnTo>
                    <a:pt x="572" y="411"/>
                  </a:lnTo>
                  <a:lnTo>
                    <a:pt x="572" y="412"/>
                  </a:lnTo>
                  <a:lnTo>
                    <a:pt x="571" y="413"/>
                  </a:lnTo>
                  <a:lnTo>
                    <a:pt x="570" y="415"/>
                  </a:lnTo>
                  <a:lnTo>
                    <a:pt x="568" y="416"/>
                  </a:lnTo>
                  <a:lnTo>
                    <a:pt x="567" y="417"/>
                  </a:lnTo>
                  <a:lnTo>
                    <a:pt x="565" y="419"/>
                  </a:lnTo>
                  <a:lnTo>
                    <a:pt x="563" y="420"/>
                  </a:lnTo>
                  <a:lnTo>
                    <a:pt x="561" y="421"/>
                  </a:lnTo>
                  <a:lnTo>
                    <a:pt x="558" y="422"/>
                  </a:lnTo>
                  <a:lnTo>
                    <a:pt x="555" y="424"/>
                  </a:lnTo>
                  <a:lnTo>
                    <a:pt x="554" y="424"/>
                  </a:lnTo>
                  <a:lnTo>
                    <a:pt x="553" y="426"/>
                  </a:lnTo>
                  <a:lnTo>
                    <a:pt x="552" y="426"/>
                  </a:lnTo>
                  <a:lnTo>
                    <a:pt x="548" y="428"/>
                  </a:lnTo>
                  <a:lnTo>
                    <a:pt x="544" y="430"/>
                  </a:lnTo>
                  <a:lnTo>
                    <a:pt x="541" y="431"/>
                  </a:lnTo>
                  <a:lnTo>
                    <a:pt x="540" y="432"/>
                  </a:lnTo>
                  <a:lnTo>
                    <a:pt x="538" y="433"/>
                  </a:lnTo>
                  <a:lnTo>
                    <a:pt x="534" y="436"/>
                  </a:lnTo>
                  <a:lnTo>
                    <a:pt x="532" y="438"/>
                  </a:lnTo>
                  <a:lnTo>
                    <a:pt x="530" y="439"/>
                  </a:lnTo>
                  <a:lnTo>
                    <a:pt x="527" y="441"/>
                  </a:lnTo>
                  <a:lnTo>
                    <a:pt x="525" y="442"/>
                  </a:lnTo>
                  <a:lnTo>
                    <a:pt x="524" y="443"/>
                  </a:lnTo>
                  <a:lnTo>
                    <a:pt x="523" y="444"/>
                  </a:lnTo>
                  <a:lnTo>
                    <a:pt x="522" y="445"/>
                  </a:lnTo>
                  <a:lnTo>
                    <a:pt x="521" y="446"/>
                  </a:lnTo>
                  <a:lnTo>
                    <a:pt x="521" y="447"/>
                  </a:lnTo>
                  <a:lnTo>
                    <a:pt x="520" y="448"/>
                  </a:lnTo>
                  <a:lnTo>
                    <a:pt x="520" y="449"/>
                  </a:lnTo>
                  <a:lnTo>
                    <a:pt x="520" y="450"/>
                  </a:lnTo>
                  <a:lnTo>
                    <a:pt x="520" y="454"/>
                  </a:lnTo>
                  <a:lnTo>
                    <a:pt x="520" y="455"/>
                  </a:lnTo>
                  <a:lnTo>
                    <a:pt x="519" y="456"/>
                  </a:lnTo>
                  <a:lnTo>
                    <a:pt x="519" y="456"/>
                  </a:lnTo>
                  <a:lnTo>
                    <a:pt x="519" y="457"/>
                  </a:lnTo>
                  <a:lnTo>
                    <a:pt x="518" y="458"/>
                  </a:lnTo>
                  <a:lnTo>
                    <a:pt x="517" y="459"/>
                  </a:lnTo>
                  <a:lnTo>
                    <a:pt x="515" y="460"/>
                  </a:lnTo>
                  <a:lnTo>
                    <a:pt x="513" y="462"/>
                  </a:lnTo>
                  <a:lnTo>
                    <a:pt x="512" y="463"/>
                  </a:lnTo>
                  <a:lnTo>
                    <a:pt x="511" y="464"/>
                  </a:lnTo>
                  <a:lnTo>
                    <a:pt x="511" y="464"/>
                  </a:lnTo>
                  <a:lnTo>
                    <a:pt x="510" y="465"/>
                  </a:lnTo>
                  <a:lnTo>
                    <a:pt x="510" y="466"/>
                  </a:lnTo>
                  <a:lnTo>
                    <a:pt x="510" y="467"/>
                  </a:lnTo>
                  <a:lnTo>
                    <a:pt x="510" y="468"/>
                  </a:lnTo>
                  <a:lnTo>
                    <a:pt x="510" y="468"/>
                  </a:lnTo>
                  <a:lnTo>
                    <a:pt x="510" y="470"/>
                  </a:lnTo>
                  <a:lnTo>
                    <a:pt x="511" y="473"/>
                  </a:lnTo>
                  <a:lnTo>
                    <a:pt x="511" y="474"/>
                  </a:lnTo>
                  <a:lnTo>
                    <a:pt x="511" y="475"/>
                  </a:lnTo>
                  <a:lnTo>
                    <a:pt x="511" y="475"/>
                  </a:lnTo>
                  <a:lnTo>
                    <a:pt x="511" y="476"/>
                  </a:lnTo>
                  <a:lnTo>
                    <a:pt x="510" y="477"/>
                  </a:lnTo>
                  <a:lnTo>
                    <a:pt x="510" y="477"/>
                  </a:lnTo>
                  <a:lnTo>
                    <a:pt x="509" y="477"/>
                  </a:lnTo>
                  <a:lnTo>
                    <a:pt x="508" y="477"/>
                  </a:lnTo>
                  <a:lnTo>
                    <a:pt x="507" y="477"/>
                  </a:lnTo>
                  <a:lnTo>
                    <a:pt x="506" y="477"/>
                  </a:lnTo>
                  <a:lnTo>
                    <a:pt x="505" y="477"/>
                  </a:lnTo>
                  <a:lnTo>
                    <a:pt x="503" y="477"/>
                  </a:lnTo>
                  <a:lnTo>
                    <a:pt x="500" y="476"/>
                  </a:lnTo>
                  <a:lnTo>
                    <a:pt x="498" y="476"/>
                  </a:lnTo>
                  <a:lnTo>
                    <a:pt x="496" y="476"/>
                  </a:lnTo>
                  <a:lnTo>
                    <a:pt x="495" y="475"/>
                  </a:lnTo>
                  <a:lnTo>
                    <a:pt x="494" y="476"/>
                  </a:lnTo>
                  <a:lnTo>
                    <a:pt x="491" y="476"/>
                  </a:lnTo>
                  <a:lnTo>
                    <a:pt x="487" y="476"/>
                  </a:lnTo>
                  <a:lnTo>
                    <a:pt x="485" y="477"/>
                  </a:lnTo>
                  <a:lnTo>
                    <a:pt x="483" y="477"/>
                  </a:lnTo>
                  <a:lnTo>
                    <a:pt x="482" y="476"/>
                  </a:lnTo>
                  <a:lnTo>
                    <a:pt x="482" y="476"/>
                  </a:lnTo>
                  <a:lnTo>
                    <a:pt x="481" y="476"/>
                  </a:lnTo>
                  <a:lnTo>
                    <a:pt x="479" y="475"/>
                  </a:lnTo>
                  <a:lnTo>
                    <a:pt x="478" y="475"/>
                  </a:lnTo>
                  <a:lnTo>
                    <a:pt x="477" y="475"/>
                  </a:lnTo>
                  <a:lnTo>
                    <a:pt x="477" y="475"/>
                  </a:lnTo>
                  <a:lnTo>
                    <a:pt x="476" y="475"/>
                  </a:lnTo>
                  <a:lnTo>
                    <a:pt x="473" y="477"/>
                  </a:lnTo>
                  <a:lnTo>
                    <a:pt x="471" y="477"/>
                  </a:lnTo>
                  <a:lnTo>
                    <a:pt x="470" y="477"/>
                  </a:lnTo>
                  <a:lnTo>
                    <a:pt x="466" y="478"/>
                  </a:lnTo>
                  <a:lnTo>
                    <a:pt x="464" y="479"/>
                  </a:lnTo>
                  <a:lnTo>
                    <a:pt x="462" y="479"/>
                  </a:lnTo>
                  <a:lnTo>
                    <a:pt x="460" y="479"/>
                  </a:lnTo>
                  <a:lnTo>
                    <a:pt x="459" y="479"/>
                  </a:lnTo>
                  <a:lnTo>
                    <a:pt x="458" y="479"/>
                  </a:lnTo>
                  <a:lnTo>
                    <a:pt x="457" y="478"/>
                  </a:lnTo>
                  <a:lnTo>
                    <a:pt x="456" y="478"/>
                  </a:lnTo>
                  <a:lnTo>
                    <a:pt x="455" y="477"/>
                  </a:lnTo>
                  <a:lnTo>
                    <a:pt x="453" y="476"/>
                  </a:lnTo>
                  <a:lnTo>
                    <a:pt x="448" y="472"/>
                  </a:lnTo>
                  <a:lnTo>
                    <a:pt x="446" y="470"/>
                  </a:lnTo>
                  <a:lnTo>
                    <a:pt x="445" y="470"/>
                  </a:lnTo>
                  <a:lnTo>
                    <a:pt x="443" y="469"/>
                  </a:lnTo>
                  <a:lnTo>
                    <a:pt x="440" y="467"/>
                  </a:lnTo>
                  <a:lnTo>
                    <a:pt x="437" y="466"/>
                  </a:lnTo>
                  <a:lnTo>
                    <a:pt x="434" y="465"/>
                  </a:lnTo>
                  <a:lnTo>
                    <a:pt x="432" y="464"/>
                  </a:lnTo>
                  <a:lnTo>
                    <a:pt x="431" y="463"/>
                  </a:lnTo>
                  <a:lnTo>
                    <a:pt x="429" y="462"/>
                  </a:lnTo>
                  <a:lnTo>
                    <a:pt x="428" y="461"/>
                  </a:lnTo>
                  <a:lnTo>
                    <a:pt x="424" y="458"/>
                  </a:lnTo>
                  <a:lnTo>
                    <a:pt x="423" y="457"/>
                  </a:lnTo>
                  <a:lnTo>
                    <a:pt x="422" y="456"/>
                  </a:lnTo>
                  <a:lnTo>
                    <a:pt x="420" y="456"/>
                  </a:lnTo>
                  <a:lnTo>
                    <a:pt x="419" y="455"/>
                  </a:lnTo>
                  <a:lnTo>
                    <a:pt x="415" y="453"/>
                  </a:lnTo>
                  <a:lnTo>
                    <a:pt x="412" y="452"/>
                  </a:lnTo>
                  <a:lnTo>
                    <a:pt x="410" y="451"/>
                  </a:lnTo>
                  <a:lnTo>
                    <a:pt x="409" y="450"/>
                  </a:lnTo>
                  <a:lnTo>
                    <a:pt x="407" y="449"/>
                  </a:lnTo>
                  <a:lnTo>
                    <a:pt x="406" y="447"/>
                  </a:lnTo>
                  <a:lnTo>
                    <a:pt x="405" y="446"/>
                  </a:lnTo>
                  <a:lnTo>
                    <a:pt x="402" y="442"/>
                  </a:lnTo>
                  <a:lnTo>
                    <a:pt x="400" y="440"/>
                  </a:lnTo>
                  <a:lnTo>
                    <a:pt x="399" y="439"/>
                  </a:lnTo>
                  <a:lnTo>
                    <a:pt x="398" y="438"/>
                  </a:lnTo>
                  <a:lnTo>
                    <a:pt x="397" y="438"/>
                  </a:lnTo>
                  <a:lnTo>
                    <a:pt x="396" y="437"/>
                  </a:lnTo>
                  <a:lnTo>
                    <a:pt x="394" y="436"/>
                  </a:lnTo>
                  <a:lnTo>
                    <a:pt x="392" y="436"/>
                  </a:lnTo>
                  <a:lnTo>
                    <a:pt x="387" y="434"/>
                  </a:lnTo>
                  <a:lnTo>
                    <a:pt x="385" y="434"/>
                  </a:lnTo>
                  <a:lnTo>
                    <a:pt x="384" y="433"/>
                  </a:lnTo>
                  <a:lnTo>
                    <a:pt x="383" y="432"/>
                  </a:lnTo>
                  <a:lnTo>
                    <a:pt x="382" y="432"/>
                  </a:lnTo>
                  <a:lnTo>
                    <a:pt x="381" y="431"/>
                  </a:lnTo>
                  <a:lnTo>
                    <a:pt x="380" y="430"/>
                  </a:lnTo>
                  <a:lnTo>
                    <a:pt x="380" y="429"/>
                  </a:lnTo>
                  <a:lnTo>
                    <a:pt x="379" y="428"/>
                  </a:lnTo>
                  <a:lnTo>
                    <a:pt x="378" y="425"/>
                  </a:lnTo>
                  <a:lnTo>
                    <a:pt x="377" y="421"/>
                  </a:lnTo>
                  <a:lnTo>
                    <a:pt x="376" y="419"/>
                  </a:lnTo>
                  <a:lnTo>
                    <a:pt x="375" y="417"/>
                  </a:lnTo>
                  <a:lnTo>
                    <a:pt x="375" y="416"/>
                  </a:lnTo>
                  <a:lnTo>
                    <a:pt x="374" y="415"/>
                  </a:lnTo>
                  <a:lnTo>
                    <a:pt x="374" y="415"/>
                  </a:lnTo>
                  <a:lnTo>
                    <a:pt x="373" y="413"/>
                  </a:lnTo>
                  <a:lnTo>
                    <a:pt x="370" y="410"/>
                  </a:lnTo>
                  <a:lnTo>
                    <a:pt x="369" y="409"/>
                  </a:lnTo>
                  <a:lnTo>
                    <a:pt x="368" y="408"/>
                  </a:lnTo>
                  <a:lnTo>
                    <a:pt x="367" y="408"/>
                  </a:lnTo>
                  <a:lnTo>
                    <a:pt x="365" y="407"/>
                  </a:lnTo>
                  <a:lnTo>
                    <a:pt x="363" y="406"/>
                  </a:lnTo>
                  <a:lnTo>
                    <a:pt x="361" y="405"/>
                  </a:lnTo>
                  <a:lnTo>
                    <a:pt x="356" y="404"/>
                  </a:lnTo>
                  <a:lnTo>
                    <a:pt x="351" y="402"/>
                  </a:lnTo>
                  <a:lnTo>
                    <a:pt x="348" y="402"/>
                  </a:lnTo>
                  <a:lnTo>
                    <a:pt x="344" y="401"/>
                  </a:lnTo>
                  <a:lnTo>
                    <a:pt x="343" y="401"/>
                  </a:lnTo>
                  <a:lnTo>
                    <a:pt x="341" y="401"/>
                  </a:lnTo>
                  <a:lnTo>
                    <a:pt x="340" y="401"/>
                  </a:lnTo>
                  <a:lnTo>
                    <a:pt x="339" y="401"/>
                  </a:lnTo>
                  <a:lnTo>
                    <a:pt x="337" y="401"/>
                  </a:lnTo>
                  <a:lnTo>
                    <a:pt x="333" y="403"/>
                  </a:lnTo>
                  <a:lnTo>
                    <a:pt x="331" y="403"/>
                  </a:lnTo>
                  <a:lnTo>
                    <a:pt x="330" y="404"/>
                  </a:lnTo>
                  <a:lnTo>
                    <a:pt x="328" y="405"/>
                  </a:lnTo>
                  <a:lnTo>
                    <a:pt x="327" y="406"/>
                  </a:lnTo>
                  <a:lnTo>
                    <a:pt x="324" y="410"/>
                  </a:lnTo>
                  <a:lnTo>
                    <a:pt x="323" y="410"/>
                  </a:lnTo>
                  <a:lnTo>
                    <a:pt x="322" y="411"/>
                  </a:lnTo>
                  <a:lnTo>
                    <a:pt x="321" y="412"/>
                  </a:lnTo>
                  <a:lnTo>
                    <a:pt x="320" y="412"/>
                  </a:lnTo>
                  <a:lnTo>
                    <a:pt x="316" y="414"/>
                  </a:lnTo>
                  <a:lnTo>
                    <a:pt x="314" y="415"/>
                  </a:lnTo>
                  <a:lnTo>
                    <a:pt x="313" y="416"/>
                  </a:lnTo>
                  <a:lnTo>
                    <a:pt x="310" y="418"/>
                  </a:lnTo>
                  <a:lnTo>
                    <a:pt x="307" y="419"/>
                  </a:lnTo>
                  <a:lnTo>
                    <a:pt x="306" y="420"/>
                  </a:lnTo>
                  <a:lnTo>
                    <a:pt x="305" y="420"/>
                  </a:lnTo>
                  <a:lnTo>
                    <a:pt x="304" y="420"/>
                  </a:lnTo>
                  <a:lnTo>
                    <a:pt x="304" y="421"/>
                  </a:lnTo>
                  <a:lnTo>
                    <a:pt x="303" y="421"/>
                  </a:lnTo>
                  <a:lnTo>
                    <a:pt x="301" y="420"/>
                  </a:lnTo>
                  <a:lnTo>
                    <a:pt x="300" y="420"/>
                  </a:lnTo>
                  <a:lnTo>
                    <a:pt x="299" y="420"/>
                  </a:lnTo>
                  <a:lnTo>
                    <a:pt x="298" y="420"/>
                  </a:lnTo>
                  <a:lnTo>
                    <a:pt x="297" y="419"/>
                  </a:lnTo>
                  <a:lnTo>
                    <a:pt x="296" y="419"/>
                  </a:lnTo>
                  <a:lnTo>
                    <a:pt x="295" y="418"/>
                  </a:lnTo>
                  <a:lnTo>
                    <a:pt x="294" y="417"/>
                  </a:lnTo>
                  <a:lnTo>
                    <a:pt x="294" y="416"/>
                  </a:lnTo>
                  <a:lnTo>
                    <a:pt x="293" y="415"/>
                  </a:lnTo>
                  <a:lnTo>
                    <a:pt x="292" y="414"/>
                  </a:lnTo>
                  <a:lnTo>
                    <a:pt x="291" y="412"/>
                  </a:lnTo>
                  <a:lnTo>
                    <a:pt x="290" y="408"/>
                  </a:lnTo>
                  <a:lnTo>
                    <a:pt x="289" y="406"/>
                  </a:lnTo>
                  <a:lnTo>
                    <a:pt x="288" y="404"/>
                  </a:lnTo>
                  <a:lnTo>
                    <a:pt x="287" y="402"/>
                  </a:lnTo>
                  <a:lnTo>
                    <a:pt x="286" y="400"/>
                  </a:lnTo>
                  <a:lnTo>
                    <a:pt x="285" y="399"/>
                  </a:lnTo>
                  <a:lnTo>
                    <a:pt x="284" y="399"/>
                  </a:lnTo>
                  <a:lnTo>
                    <a:pt x="284" y="398"/>
                  </a:lnTo>
                  <a:lnTo>
                    <a:pt x="283" y="397"/>
                  </a:lnTo>
                  <a:lnTo>
                    <a:pt x="281" y="396"/>
                  </a:lnTo>
                  <a:lnTo>
                    <a:pt x="281" y="396"/>
                  </a:lnTo>
                  <a:lnTo>
                    <a:pt x="281" y="396"/>
                  </a:lnTo>
                  <a:lnTo>
                    <a:pt x="280" y="396"/>
                  </a:lnTo>
                  <a:lnTo>
                    <a:pt x="280" y="396"/>
                  </a:lnTo>
                  <a:lnTo>
                    <a:pt x="277" y="398"/>
                  </a:lnTo>
                  <a:lnTo>
                    <a:pt x="275" y="399"/>
                  </a:lnTo>
                  <a:lnTo>
                    <a:pt x="273" y="400"/>
                  </a:lnTo>
                  <a:lnTo>
                    <a:pt x="271" y="401"/>
                  </a:lnTo>
                  <a:lnTo>
                    <a:pt x="270" y="402"/>
                  </a:lnTo>
                  <a:lnTo>
                    <a:pt x="269" y="404"/>
                  </a:lnTo>
                  <a:lnTo>
                    <a:pt x="268" y="405"/>
                  </a:lnTo>
                  <a:lnTo>
                    <a:pt x="267" y="406"/>
                  </a:lnTo>
                  <a:lnTo>
                    <a:pt x="267" y="406"/>
                  </a:lnTo>
                  <a:lnTo>
                    <a:pt x="266" y="407"/>
                  </a:lnTo>
                  <a:lnTo>
                    <a:pt x="265" y="409"/>
                  </a:lnTo>
                  <a:lnTo>
                    <a:pt x="264" y="413"/>
                  </a:lnTo>
                  <a:lnTo>
                    <a:pt x="263" y="414"/>
                  </a:lnTo>
                  <a:lnTo>
                    <a:pt x="262" y="415"/>
                  </a:lnTo>
                  <a:lnTo>
                    <a:pt x="262" y="416"/>
                  </a:lnTo>
                  <a:lnTo>
                    <a:pt x="261" y="416"/>
                  </a:lnTo>
                  <a:lnTo>
                    <a:pt x="260" y="417"/>
                  </a:lnTo>
                  <a:lnTo>
                    <a:pt x="259" y="418"/>
                  </a:lnTo>
                  <a:lnTo>
                    <a:pt x="258" y="419"/>
                  </a:lnTo>
                  <a:lnTo>
                    <a:pt x="256" y="420"/>
                  </a:lnTo>
                  <a:lnTo>
                    <a:pt x="255" y="420"/>
                  </a:lnTo>
                  <a:lnTo>
                    <a:pt x="251" y="421"/>
                  </a:lnTo>
                  <a:lnTo>
                    <a:pt x="249" y="422"/>
                  </a:lnTo>
                  <a:lnTo>
                    <a:pt x="247" y="423"/>
                  </a:lnTo>
                  <a:lnTo>
                    <a:pt x="244" y="425"/>
                  </a:lnTo>
                  <a:lnTo>
                    <a:pt x="242" y="425"/>
                  </a:lnTo>
                  <a:lnTo>
                    <a:pt x="241" y="425"/>
                  </a:lnTo>
                  <a:lnTo>
                    <a:pt x="240" y="425"/>
                  </a:lnTo>
                  <a:lnTo>
                    <a:pt x="238" y="425"/>
                  </a:lnTo>
                  <a:lnTo>
                    <a:pt x="237" y="425"/>
                  </a:lnTo>
                  <a:lnTo>
                    <a:pt x="236" y="425"/>
                  </a:lnTo>
                  <a:lnTo>
                    <a:pt x="234" y="425"/>
                  </a:lnTo>
                  <a:lnTo>
                    <a:pt x="230" y="423"/>
                  </a:lnTo>
                  <a:lnTo>
                    <a:pt x="228" y="422"/>
                  </a:lnTo>
                  <a:lnTo>
                    <a:pt x="227" y="422"/>
                  </a:lnTo>
                  <a:lnTo>
                    <a:pt x="226" y="422"/>
                  </a:lnTo>
                  <a:lnTo>
                    <a:pt x="225" y="422"/>
                  </a:lnTo>
                  <a:lnTo>
                    <a:pt x="223" y="422"/>
                  </a:lnTo>
                  <a:lnTo>
                    <a:pt x="221" y="422"/>
                  </a:lnTo>
                  <a:lnTo>
                    <a:pt x="219" y="422"/>
                  </a:lnTo>
                  <a:lnTo>
                    <a:pt x="217" y="421"/>
                  </a:lnTo>
                  <a:lnTo>
                    <a:pt x="215" y="421"/>
                  </a:lnTo>
                  <a:lnTo>
                    <a:pt x="213" y="421"/>
                  </a:lnTo>
                  <a:lnTo>
                    <a:pt x="209" y="421"/>
                  </a:lnTo>
                  <a:lnTo>
                    <a:pt x="208" y="421"/>
                  </a:lnTo>
                  <a:lnTo>
                    <a:pt x="206" y="421"/>
                  </a:lnTo>
                  <a:lnTo>
                    <a:pt x="204" y="421"/>
                  </a:lnTo>
                  <a:lnTo>
                    <a:pt x="203" y="421"/>
                  </a:lnTo>
                  <a:lnTo>
                    <a:pt x="202" y="421"/>
                  </a:lnTo>
                  <a:lnTo>
                    <a:pt x="201" y="421"/>
                  </a:lnTo>
                  <a:lnTo>
                    <a:pt x="200" y="420"/>
                  </a:lnTo>
                  <a:lnTo>
                    <a:pt x="198" y="419"/>
                  </a:lnTo>
                  <a:lnTo>
                    <a:pt x="196" y="417"/>
                  </a:lnTo>
                  <a:lnTo>
                    <a:pt x="195" y="417"/>
                  </a:lnTo>
                  <a:lnTo>
                    <a:pt x="195" y="416"/>
                  </a:lnTo>
                  <a:lnTo>
                    <a:pt x="194" y="416"/>
                  </a:lnTo>
                  <a:lnTo>
                    <a:pt x="194" y="416"/>
                  </a:lnTo>
                  <a:lnTo>
                    <a:pt x="193" y="416"/>
                  </a:lnTo>
                  <a:lnTo>
                    <a:pt x="192" y="416"/>
                  </a:lnTo>
                  <a:lnTo>
                    <a:pt x="192" y="416"/>
                  </a:lnTo>
                  <a:lnTo>
                    <a:pt x="191" y="416"/>
                  </a:lnTo>
                  <a:lnTo>
                    <a:pt x="186" y="419"/>
                  </a:lnTo>
                  <a:lnTo>
                    <a:pt x="185" y="419"/>
                  </a:lnTo>
                  <a:lnTo>
                    <a:pt x="184" y="420"/>
                  </a:lnTo>
                  <a:lnTo>
                    <a:pt x="181" y="420"/>
                  </a:lnTo>
                  <a:lnTo>
                    <a:pt x="180" y="421"/>
                  </a:lnTo>
                  <a:lnTo>
                    <a:pt x="178" y="421"/>
                  </a:lnTo>
                  <a:lnTo>
                    <a:pt x="177" y="422"/>
                  </a:lnTo>
                  <a:lnTo>
                    <a:pt x="176" y="423"/>
                  </a:lnTo>
                  <a:lnTo>
                    <a:pt x="175" y="423"/>
                  </a:lnTo>
                  <a:lnTo>
                    <a:pt x="175" y="424"/>
                  </a:lnTo>
                  <a:lnTo>
                    <a:pt x="174" y="425"/>
                  </a:lnTo>
                  <a:lnTo>
                    <a:pt x="173" y="426"/>
                  </a:lnTo>
                  <a:lnTo>
                    <a:pt x="173" y="427"/>
                  </a:lnTo>
                  <a:lnTo>
                    <a:pt x="171" y="430"/>
                  </a:lnTo>
                  <a:lnTo>
                    <a:pt x="171" y="431"/>
                  </a:lnTo>
                  <a:lnTo>
                    <a:pt x="170" y="431"/>
                  </a:lnTo>
                  <a:lnTo>
                    <a:pt x="169" y="432"/>
                  </a:lnTo>
                  <a:lnTo>
                    <a:pt x="167" y="434"/>
                  </a:lnTo>
                  <a:lnTo>
                    <a:pt x="166" y="435"/>
                  </a:lnTo>
                  <a:lnTo>
                    <a:pt x="164" y="436"/>
                  </a:lnTo>
                  <a:lnTo>
                    <a:pt x="162" y="437"/>
                  </a:lnTo>
                  <a:lnTo>
                    <a:pt x="161" y="437"/>
                  </a:lnTo>
                  <a:lnTo>
                    <a:pt x="159" y="439"/>
                  </a:lnTo>
                  <a:lnTo>
                    <a:pt x="157" y="440"/>
                  </a:lnTo>
                  <a:lnTo>
                    <a:pt x="155" y="441"/>
                  </a:lnTo>
                  <a:lnTo>
                    <a:pt x="154" y="442"/>
                  </a:lnTo>
                  <a:lnTo>
                    <a:pt x="153" y="442"/>
                  </a:lnTo>
                  <a:lnTo>
                    <a:pt x="151" y="443"/>
                  </a:lnTo>
                  <a:lnTo>
                    <a:pt x="150" y="443"/>
                  </a:lnTo>
                  <a:lnTo>
                    <a:pt x="148" y="443"/>
                  </a:lnTo>
                  <a:lnTo>
                    <a:pt x="147" y="444"/>
                  </a:lnTo>
                  <a:lnTo>
                    <a:pt x="146" y="444"/>
                  </a:lnTo>
                  <a:lnTo>
                    <a:pt x="145" y="444"/>
                  </a:lnTo>
                  <a:lnTo>
                    <a:pt x="143" y="444"/>
                  </a:lnTo>
                  <a:lnTo>
                    <a:pt x="142" y="443"/>
                  </a:lnTo>
                  <a:lnTo>
                    <a:pt x="141" y="443"/>
                  </a:lnTo>
                  <a:lnTo>
                    <a:pt x="140" y="443"/>
                  </a:lnTo>
                  <a:lnTo>
                    <a:pt x="139" y="442"/>
                  </a:lnTo>
                  <a:lnTo>
                    <a:pt x="138" y="441"/>
                  </a:lnTo>
                  <a:lnTo>
                    <a:pt x="137" y="441"/>
                  </a:lnTo>
                  <a:lnTo>
                    <a:pt x="137" y="440"/>
                  </a:lnTo>
                  <a:lnTo>
                    <a:pt x="136" y="439"/>
                  </a:lnTo>
                  <a:lnTo>
                    <a:pt x="137" y="439"/>
                  </a:lnTo>
                  <a:lnTo>
                    <a:pt x="137" y="437"/>
                  </a:lnTo>
                  <a:lnTo>
                    <a:pt x="137" y="435"/>
                  </a:lnTo>
                  <a:lnTo>
                    <a:pt x="138" y="433"/>
                  </a:lnTo>
                  <a:lnTo>
                    <a:pt x="137" y="433"/>
                  </a:lnTo>
                  <a:lnTo>
                    <a:pt x="137" y="432"/>
                  </a:lnTo>
                  <a:lnTo>
                    <a:pt x="137" y="431"/>
                  </a:lnTo>
                  <a:lnTo>
                    <a:pt x="137" y="430"/>
                  </a:lnTo>
                  <a:lnTo>
                    <a:pt x="136" y="430"/>
                  </a:lnTo>
                  <a:lnTo>
                    <a:pt x="136" y="429"/>
                  </a:lnTo>
                  <a:lnTo>
                    <a:pt x="135" y="428"/>
                  </a:lnTo>
                  <a:lnTo>
                    <a:pt x="135" y="428"/>
                  </a:lnTo>
                  <a:lnTo>
                    <a:pt x="133" y="426"/>
                  </a:lnTo>
                  <a:lnTo>
                    <a:pt x="132" y="425"/>
                  </a:lnTo>
                  <a:lnTo>
                    <a:pt x="128" y="423"/>
                  </a:lnTo>
                  <a:lnTo>
                    <a:pt x="127" y="422"/>
                  </a:lnTo>
                  <a:lnTo>
                    <a:pt x="126" y="422"/>
                  </a:lnTo>
                  <a:lnTo>
                    <a:pt x="125" y="421"/>
                  </a:lnTo>
                  <a:lnTo>
                    <a:pt x="123" y="421"/>
                  </a:lnTo>
                  <a:lnTo>
                    <a:pt x="120" y="421"/>
                  </a:lnTo>
                  <a:lnTo>
                    <a:pt x="118" y="420"/>
                  </a:lnTo>
                  <a:lnTo>
                    <a:pt x="117" y="419"/>
                  </a:lnTo>
                  <a:lnTo>
                    <a:pt x="112" y="418"/>
                  </a:lnTo>
                  <a:lnTo>
                    <a:pt x="107" y="416"/>
                  </a:lnTo>
                  <a:lnTo>
                    <a:pt x="106" y="416"/>
                  </a:lnTo>
                  <a:lnTo>
                    <a:pt x="105" y="415"/>
                  </a:lnTo>
                  <a:lnTo>
                    <a:pt x="105" y="415"/>
                  </a:lnTo>
                  <a:lnTo>
                    <a:pt x="104" y="415"/>
                  </a:lnTo>
                  <a:lnTo>
                    <a:pt x="104" y="414"/>
                  </a:lnTo>
                  <a:lnTo>
                    <a:pt x="104" y="414"/>
                  </a:lnTo>
                  <a:lnTo>
                    <a:pt x="106" y="410"/>
                  </a:lnTo>
                  <a:lnTo>
                    <a:pt x="106" y="409"/>
                  </a:lnTo>
                  <a:lnTo>
                    <a:pt x="106" y="409"/>
                  </a:lnTo>
                  <a:lnTo>
                    <a:pt x="106" y="407"/>
                  </a:lnTo>
                  <a:lnTo>
                    <a:pt x="105" y="405"/>
                  </a:lnTo>
                  <a:lnTo>
                    <a:pt x="105" y="405"/>
                  </a:lnTo>
                  <a:lnTo>
                    <a:pt x="105" y="404"/>
                  </a:lnTo>
                  <a:lnTo>
                    <a:pt x="105" y="403"/>
                  </a:lnTo>
                  <a:lnTo>
                    <a:pt x="106" y="402"/>
                  </a:lnTo>
                  <a:lnTo>
                    <a:pt x="107" y="400"/>
                  </a:lnTo>
                  <a:lnTo>
                    <a:pt x="109" y="398"/>
                  </a:lnTo>
                  <a:lnTo>
                    <a:pt x="111" y="396"/>
                  </a:lnTo>
                  <a:lnTo>
                    <a:pt x="112" y="395"/>
                  </a:lnTo>
                  <a:lnTo>
                    <a:pt x="114" y="392"/>
                  </a:lnTo>
                  <a:lnTo>
                    <a:pt x="115" y="390"/>
                  </a:lnTo>
                  <a:lnTo>
                    <a:pt x="116" y="389"/>
                  </a:lnTo>
                  <a:lnTo>
                    <a:pt x="116" y="387"/>
                  </a:lnTo>
                  <a:lnTo>
                    <a:pt x="117" y="385"/>
                  </a:lnTo>
                  <a:lnTo>
                    <a:pt x="118" y="383"/>
                  </a:lnTo>
                  <a:lnTo>
                    <a:pt x="118" y="382"/>
                  </a:lnTo>
                  <a:lnTo>
                    <a:pt x="118" y="381"/>
                  </a:lnTo>
                  <a:lnTo>
                    <a:pt x="118" y="379"/>
                  </a:lnTo>
                  <a:lnTo>
                    <a:pt x="118" y="378"/>
                  </a:lnTo>
                  <a:lnTo>
                    <a:pt x="118" y="377"/>
                  </a:lnTo>
                  <a:lnTo>
                    <a:pt x="118" y="377"/>
                  </a:lnTo>
                  <a:lnTo>
                    <a:pt x="117" y="374"/>
                  </a:lnTo>
                  <a:lnTo>
                    <a:pt x="117" y="373"/>
                  </a:lnTo>
                  <a:lnTo>
                    <a:pt x="116" y="371"/>
                  </a:lnTo>
                  <a:lnTo>
                    <a:pt x="115" y="369"/>
                  </a:lnTo>
                  <a:lnTo>
                    <a:pt x="113" y="366"/>
                  </a:lnTo>
                  <a:lnTo>
                    <a:pt x="112" y="364"/>
                  </a:lnTo>
                  <a:lnTo>
                    <a:pt x="111" y="362"/>
                  </a:lnTo>
                  <a:lnTo>
                    <a:pt x="111" y="361"/>
                  </a:lnTo>
                  <a:lnTo>
                    <a:pt x="111" y="360"/>
                  </a:lnTo>
                  <a:lnTo>
                    <a:pt x="110" y="358"/>
                  </a:lnTo>
                  <a:lnTo>
                    <a:pt x="110" y="356"/>
                  </a:lnTo>
                  <a:lnTo>
                    <a:pt x="110" y="354"/>
                  </a:lnTo>
                  <a:lnTo>
                    <a:pt x="110" y="351"/>
                  </a:lnTo>
                  <a:lnTo>
                    <a:pt x="110" y="350"/>
                  </a:lnTo>
                  <a:lnTo>
                    <a:pt x="110" y="349"/>
                  </a:lnTo>
                  <a:lnTo>
                    <a:pt x="111" y="345"/>
                  </a:lnTo>
                  <a:lnTo>
                    <a:pt x="111" y="343"/>
                  </a:lnTo>
                  <a:lnTo>
                    <a:pt x="111" y="340"/>
                  </a:lnTo>
                  <a:lnTo>
                    <a:pt x="111" y="336"/>
                  </a:lnTo>
                  <a:lnTo>
                    <a:pt x="111" y="333"/>
                  </a:lnTo>
                  <a:lnTo>
                    <a:pt x="111" y="331"/>
                  </a:lnTo>
                  <a:lnTo>
                    <a:pt x="110" y="330"/>
                  </a:lnTo>
                  <a:lnTo>
                    <a:pt x="110" y="328"/>
                  </a:lnTo>
                  <a:lnTo>
                    <a:pt x="109" y="327"/>
                  </a:lnTo>
                  <a:lnTo>
                    <a:pt x="109" y="326"/>
                  </a:lnTo>
                  <a:lnTo>
                    <a:pt x="108" y="325"/>
                  </a:lnTo>
                  <a:lnTo>
                    <a:pt x="107" y="324"/>
                  </a:lnTo>
                  <a:lnTo>
                    <a:pt x="107" y="323"/>
                  </a:lnTo>
                  <a:lnTo>
                    <a:pt x="105" y="322"/>
                  </a:lnTo>
                  <a:lnTo>
                    <a:pt x="104" y="321"/>
                  </a:lnTo>
                  <a:lnTo>
                    <a:pt x="102" y="319"/>
                  </a:lnTo>
                  <a:lnTo>
                    <a:pt x="101" y="319"/>
                  </a:lnTo>
                  <a:lnTo>
                    <a:pt x="100" y="318"/>
                  </a:lnTo>
                  <a:lnTo>
                    <a:pt x="99" y="318"/>
                  </a:lnTo>
                  <a:lnTo>
                    <a:pt x="99" y="318"/>
                  </a:lnTo>
                  <a:lnTo>
                    <a:pt x="98" y="318"/>
                  </a:lnTo>
                  <a:lnTo>
                    <a:pt x="97" y="318"/>
                  </a:lnTo>
                  <a:lnTo>
                    <a:pt x="95" y="318"/>
                  </a:lnTo>
                  <a:lnTo>
                    <a:pt x="94" y="319"/>
                  </a:lnTo>
                  <a:lnTo>
                    <a:pt x="92" y="319"/>
                  </a:lnTo>
                  <a:lnTo>
                    <a:pt x="89" y="321"/>
                  </a:lnTo>
                  <a:lnTo>
                    <a:pt x="84" y="322"/>
                  </a:lnTo>
                  <a:lnTo>
                    <a:pt x="82" y="323"/>
                  </a:lnTo>
                  <a:lnTo>
                    <a:pt x="81" y="323"/>
                  </a:lnTo>
                  <a:lnTo>
                    <a:pt x="79" y="323"/>
                  </a:lnTo>
                  <a:lnTo>
                    <a:pt x="78" y="323"/>
                  </a:lnTo>
                  <a:lnTo>
                    <a:pt x="73" y="322"/>
                  </a:lnTo>
                  <a:lnTo>
                    <a:pt x="70" y="322"/>
                  </a:lnTo>
                  <a:lnTo>
                    <a:pt x="64" y="321"/>
                  </a:lnTo>
                  <a:lnTo>
                    <a:pt x="62" y="321"/>
                  </a:lnTo>
                  <a:lnTo>
                    <a:pt x="61" y="321"/>
                  </a:lnTo>
                  <a:lnTo>
                    <a:pt x="54" y="322"/>
                  </a:lnTo>
                  <a:lnTo>
                    <a:pt x="53" y="322"/>
                  </a:lnTo>
                  <a:lnTo>
                    <a:pt x="52" y="322"/>
                  </a:lnTo>
                  <a:lnTo>
                    <a:pt x="51" y="322"/>
                  </a:lnTo>
                  <a:lnTo>
                    <a:pt x="50" y="322"/>
                  </a:lnTo>
                  <a:lnTo>
                    <a:pt x="49" y="321"/>
                  </a:lnTo>
                  <a:lnTo>
                    <a:pt x="48" y="321"/>
                  </a:lnTo>
                  <a:lnTo>
                    <a:pt x="47" y="320"/>
                  </a:lnTo>
                  <a:lnTo>
                    <a:pt x="46" y="320"/>
                  </a:lnTo>
                  <a:lnTo>
                    <a:pt x="45" y="319"/>
                  </a:lnTo>
                  <a:lnTo>
                    <a:pt x="44" y="318"/>
                  </a:lnTo>
                  <a:lnTo>
                    <a:pt x="43" y="317"/>
                  </a:lnTo>
                  <a:lnTo>
                    <a:pt x="42" y="317"/>
                  </a:lnTo>
                  <a:lnTo>
                    <a:pt x="42" y="316"/>
                  </a:lnTo>
                  <a:lnTo>
                    <a:pt x="42" y="315"/>
                  </a:lnTo>
                  <a:lnTo>
                    <a:pt x="41" y="314"/>
                  </a:lnTo>
                  <a:lnTo>
                    <a:pt x="41" y="313"/>
                  </a:lnTo>
                  <a:lnTo>
                    <a:pt x="40" y="311"/>
                  </a:lnTo>
                  <a:lnTo>
                    <a:pt x="40" y="310"/>
                  </a:lnTo>
                  <a:lnTo>
                    <a:pt x="40" y="308"/>
                  </a:lnTo>
                  <a:lnTo>
                    <a:pt x="40" y="305"/>
                  </a:lnTo>
                  <a:lnTo>
                    <a:pt x="40" y="304"/>
                  </a:lnTo>
                  <a:lnTo>
                    <a:pt x="40" y="303"/>
                  </a:lnTo>
                  <a:lnTo>
                    <a:pt x="39" y="302"/>
                  </a:lnTo>
                  <a:lnTo>
                    <a:pt x="38" y="301"/>
                  </a:lnTo>
                  <a:lnTo>
                    <a:pt x="38" y="300"/>
                  </a:lnTo>
                  <a:lnTo>
                    <a:pt x="36" y="298"/>
                  </a:lnTo>
                  <a:lnTo>
                    <a:pt x="34" y="297"/>
                  </a:lnTo>
                  <a:lnTo>
                    <a:pt x="32" y="295"/>
                  </a:lnTo>
                  <a:lnTo>
                    <a:pt x="31" y="294"/>
                  </a:lnTo>
                  <a:lnTo>
                    <a:pt x="30" y="293"/>
                  </a:lnTo>
                  <a:lnTo>
                    <a:pt x="29" y="291"/>
                  </a:lnTo>
                  <a:lnTo>
                    <a:pt x="28" y="290"/>
                  </a:lnTo>
                  <a:lnTo>
                    <a:pt x="27" y="290"/>
                  </a:lnTo>
                  <a:lnTo>
                    <a:pt x="26" y="289"/>
                  </a:lnTo>
                  <a:lnTo>
                    <a:pt x="25" y="288"/>
                  </a:lnTo>
                  <a:lnTo>
                    <a:pt x="23" y="288"/>
                  </a:lnTo>
                  <a:lnTo>
                    <a:pt x="22" y="287"/>
                  </a:lnTo>
                  <a:lnTo>
                    <a:pt x="21" y="287"/>
                  </a:lnTo>
                  <a:lnTo>
                    <a:pt x="17" y="287"/>
                  </a:lnTo>
                  <a:lnTo>
                    <a:pt x="16" y="287"/>
                  </a:lnTo>
                  <a:lnTo>
                    <a:pt x="15" y="286"/>
                  </a:lnTo>
                  <a:lnTo>
                    <a:pt x="14" y="286"/>
                  </a:lnTo>
                  <a:lnTo>
                    <a:pt x="13" y="286"/>
                  </a:lnTo>
                  <a:lnTo>
                    <a:pt x="12" y="285"/>
                  </a:lnTo>
                  <a:lnTo>
                    <a:pt x="11" y="285"/>
                  </a:lnTo>
                  <a:lnTo>
                    <a:pt x="10" y="284"/>
                  </a:lnTo>
                  <a:lnTo>
                    <a:pt x="9" y="283"/>
                  </a:lnTo>
                  <a:lnTo>
                    <a:pt x="8" y="283"/>
                  </a:lnTo>
                  <a:lnTo>
                    <a:pt x="7" y="282"/>
                  </a:lnTo>
                  <a:lnTo>
                    <a:pt x="6" y="281"/>
                  </a:lnTo>
                  <a:lnTo>
                    <a:pt x="6" y="280"/>
                  </a:lnTo>
                  <a:lnTo>
                    <a:pt x="5" y="279"/>
                  </a:lnTo>
                  <a:lnTo>
                    <a:pt x="5" y="277"/>
                  </a:lnTo>
                  <a:lnTo>
                    <a:pt x="4" y="275"/>
                  </a:lnTo>
                  <a:lnTo>
                    <a:pt x="4" y="274"/>
                  </a:lnTo>
                  <a:lnTo>
                    <a:pt x="3" y="273"/>
                  </a:lnTo>
                  <a:lnTo>
                    <a:pt x="1" y="270"/>
                  </a:lnTo>
                  <a:lnTo>
                    <a:pt x="1" y="269"/>
                  </a:lnTo>
                  <a:lnTo>
                    <a:pt x="0" y="268"/>
                  </a:lnTo>
                  <a:lnTo>
                    <a:pt x="0" y="267"/>
                  </a:lnTo>
                  <a:lnTo>
                    <a:pt x="0" y="266"/>
                  </a:lnTo>
                  <a:lnTo>
                    <a:pt x="0" y="265"/>
                  </a:lnTo>
                  <a:lnTo>
                    <a:pt x="0" y="264"/>
                  </a:lnTo>
                  <a:lnTo>
                    <a:pt x="0" y="263"/>
                  </a:lnTo>
                  <a:lnTo>
                    <a:pt x="1" y="262"/>
                  </a:lnTo>
                  <a:lnTo>
                    <a:pt x="2" y="261"/>
                  </a:lnTo>
                  <a:lnTo>
                    <a:pt x="2" y="260"/>
                  </a:lnTo>
                  <a:lnTo>
                    <a:pt x="3" y="260"/>
                  </a:lnTo>
                  <a:lnTo>
                    <a:pt x="4" y="259"/>
                  </a:lnTo>
                  <a:lnTo>
                    <a:pt x="7" y="258"/>
                  </a:lnTo>
                  <a:lnTo>
                    <a:pt x="8" y="257"/>
                  </a:lnTo>
                  <a:lnTo>
                    <a:pt x="9" y="256"/>
                  </a:lnTo>
                  <a:lnTo>
                    <a:pt x="9" y="256"/>
                  </a:lnTo>
                  <a:lnTo>
                    <a:pt x="10" y="255"/>
                  </a:lnTo>
                  <a:lnTo>
                    <a:pt x="10" y="254"/>
                  </a:lnTo>
                  <a:lnTo>
                    <a:pt x="12" y="250"/>
                  </a:lnTo>
                  <a:lnTo>
                    <a:pt x="12" y="249"/>
                  </a:lnTo>
                  <a:lnTo>
                    <a:pt x="13" y="248"/>
                  </a:lnTo>
                  <a:lnTo>
                    <a:pt x="15" y="244"/>
                  </a:lnTo>
                  <a:lnTo>
                    <a:pt x="16" y="243"/>
                  </a:lnTo>
                  <a:lnTo>
                    <a:pt x="16" y="242"/>
                  </a:lnTo>
                  <a:lnTo>
                    <a:pt x="17" y="240"/>
                  </a:lnTo>
                  <a:lnTo>
                    <a:pt x="17" y="238"/>
                  </a:lnTo>
                  <a:lnTo>
                    <a:pt x="17" y="236"/>
                  </a:lnTo>
                  <a:lnTo>
                    <a:pt x="17" y="234"/>
                  </a:lnTo>
                  <a:lnTo>
                    <a:pt x="17" y="233"/>
                  </a:lnTo>
                  <a:lnTo>
                    <a:pt x="17" y="231"/>
                  </a:lnTo>
                  <a:lnTo>
                    <a:pt x="16" y="225"/>
                  </a:lnTo>
                  <a:lnTo>
                    <a:pt x="15" y="224"/>
                  </a:lnTo>
                  <a:lnTo>
                    <a:pt x="14" y="223"/>
                  </a:lnTo>
                  <a:lnTo>
                    <a:pt x="14" y="221"/>
                  </a:lnTo>
                  <a:lnTo>
                    <a:pt x="13" y="220"/>
                  </a:lnTo>
                  <a:lnTo>
                    <a:pt x="12" y="218"/>
                  </a:lnTo>
                  <a:lnTo>
                    <a:pt x="11" y="217"/>
                  </a:lnTo>
                  <a:lnTo>
                    <a:pt x="10" y="216"/>
                  </a:lnTo>
                  <a:lnTo>
                    <a:pt x="10" y="215"/>
                  </a:lnTo>
                  <a:lnTo>
                    <a:pt x="10" y="213"/>
                  </a:lnTo>
                  <a:lnTo>
                    <a:pt x="10" y="211"/>
                  </a:lnTo>
                  <a:lnTo>
                    <a:pt x="10" y="205"/>
                  </a:lnTo>
                  <a:lnTo>
                    <a:pt x="10" y="202"/>
                  </a:lnTo>
                  <a:lnTo>
                    <a:pt x="10" y="201"/>
                  </a:lnTo>
                  <a:lnTo>
                    <a:pt x="10" y="200"/>
                  </a:lnTo>
                  <a:lnTo>
                    <a:pt x="9" y="199"/>
                  </a:lnTo>
                  <a:lnTo>
                    <a:pt x="8" y="196"/>
                  </a:lnTo>
                  <a:lnTo>
                    <a:pt x="7" y="193"/>
                  </a:lnTo>
                  <a:lnTo>
                    <a:pt x="7" y="191"/>
                  </a:lnTo>
                  <a:lnTo>
                    <a:pt x="6" y="189"/>
                  </a:lnTo>
                  <a:lnTo>
                    <a:pt x="4" y="186"/>
                  </a:lnTo>
                  <a:lnTo>
                    <a:pt x="4" y="185"/>
                  </a:lnTo>
                  <a:lnTo>
                    <a:pt x="3" y="184"/>
                  </a:lnTo>
                  <a:lnTo>
                    <a:pt x="3" y="183"/>
                  </a:lnTo>
                  <a:lnTo>
                    <a:pt x="3" y="182"/>
                  </a:lnTo>
                  <a:lnTo>
                    <a:pt x="4" y="181"/>
                  </a:lnTo>
                  <a:lnTo>
                    <a:pt x="4" y="180"/>
                  </a:lnTo>
                  <a:lnTo>
                    <a:pt x="4" y="179"/>
                  </a:lnTo>
                  <a:lnTo>
                    <a:pt x="5" y="178"/>
                  </a:lnTo>
                  <a:lnTo>
                    <a:pt x="6" y="177"/>
                  </a:lnTo>
                  <a:lnTo>
                    <a:pt x="8" y="175"/>
                  </a:lnTo>
                  <a:lnTo>
                    <a:pt x="11" y="172"/>
                  </a:lnTo>
                  <a:lnTo>
                    <a:pt x="13" y="170"/>
                  </a:lnTo>
                  <a:lnTo>
                    <a:pt x="14" y="169"/>
                  </a:lnTo>
                  <a:lnTo>
                    <a:pt x="14" y="170"/>
                  </a:lnTo>
                  <a:lnTo>
                    <a:pt x="15" y="171"/>
                  </a:lnTo>
                  <a:lnTo>
                    <a:pt x="16" y="172"/>
                  </a:lnTo>
                  <a:lnTo>
                    <a:pt x="18" y="173"/>
                  </a:lnTo>
                  <a:lnTo>
                    <a:pt x="21" y="175"/>
                  </a:lnTo>
                  <a:lnTo>
                    <a:pt x="23" y="176"/>
                  </a:lnTo>
                  <a:lnTo>
                    <a:pt x="29" y="179"/>
                  </a:lnTo>
                  <a:lnTo>
                    <a:pt x="31" y="180"/>
                  </a:lnTo>
                  <a:lnTo>
                    <a:pt x="33" y="181"/>
                  </a:lnTo>
                  <a:lnTo>
                    <a:pt x="35" y="182"/>
                  </a:lnTo>
                  <a:lnTo>
                    <a:pt x="37" y="183"/>
                  </a:lnTo>
                  <a:lnTo>
                    <a:pt x="40" y="184"/>
                  </a:lnTo>
                  <a:lnTo>
                    <a:pt x="41" y="184"/>
                  </a:lnTo>
                  <a:lnTo>
                    <a:pt x="43" y="185"/>
                  </a:lnTo>
                  <a:lnTo>
                    <a:pt x="44" y="185"/>
                  </a:lnTo>
                  <a:lnTo>
                    <a:pt x="45" y="185"/>
                  </a:lnTo>
                  <a:lnTo>
                    <a:pt x="46" y="185"/>
                  </a:lnTo>
                  <a:lnTo>
                    <a:pt x="47" y="185"/>
                  </a:lnTo>
                  <a:lnTo>
                    <a:pt x="49" y="184"/>
                  </a:lnTo>
                  <a:lnTo>
                    <a:pt x="50" y="184"/>
                  </a:lnTo>
                  <a:lnTo>
                    <a:pt x="50" y="184"/>
                  </a:lnTo>
                  <a:lnTo>
                    <a:pt x="51" y="183"/>
                  </a:lnTo>
                  <a:lnTo>
                    <a:pt x="52" y="182"/>
                  </a:lnTo>
                  <a:lnTo>
                    <a:pt x="54" y="180"/>
                  </a:lnTo>
                  <a:lnTo>
                    <a:pt x="56" y="177"/>
                  </a:lnTo>
                  <a:lnTo>
                    <a:pt x="59" y="174"/>
                  </a:lnTo>
                  <a:lnTo>
                    <a:pt x="60" y="173"/>
                  </a:lnTo>
                  <a:lnTo>
                    <a:pt x="61" y="172"/>
                  </a:lnTo>
                  <a:lnTo>
                    <a:pt x="62" y="171"/>
                  </a:lnTo>
                  <a:lnTo>
                    <a:pt x="63" y="171"/>
                  </a:lnTo>
                  <a:lnTo>
                    <a:pt x="64" y="170"/>
                  </a:lnTo>
                  <a:lnTo>
                    <a:pt x="65" y="170"/>
                  </a:lnTo>
                  <a:lnTo>
                    <a:pt x="66" y="170"/>
                  </a:lnTo>
                  <a:lnTo>
                    <a:pt x="67" y="170"/>
                  </a:lnTo>
                  <a:lnTo>
                    <a:pt x="68" y="170"/>
                  </a:lnTo>
                  <a:lnTo>
                    <a:pt x="69" y="170"/>
                  </a:lnTo>
                  <a:lnTo>
                    <a:pt x="70" y="170"/>
                  </a:lnTo>
                  <a:lnTo>
                    <a:pt x="71" y="170"/>
                  </a:lnTo>
                  <a:lnTo>
                    <a:pt x="73" y="171"/>
                  </a:lnTo>
                  <a:lnTo>
                    <a:pt x="75" y="171"/>
                  </a:lnTo>
                  <a:lnTo>
                    <a:pt x="76" y="172"/>
                  </a:lnTo>
                  <a:lnTo>
                    <a:pt x="80" y="173"/>
                  </a:lnTo>
                  <a:lnTo>
                    <a:pt x="82" y="174"/>
                  </a:lnTo>
                  <a:lnTo>
                    <a:pt x="84" y="175"/>
                  </a:lnTo>
                  <a:lnTo>
                    <a:pt x="86" y="175"/>
                  </a:lnTo>
                  <a:lnTo>
                    <a:pt x="87" y="176"/>
                  </a:lnTo>
                  <a:lnTo>
                    <a:pt x="90" y="176"/>
                  </a:lnTo>
                  <a:lnTo>
                    <a:pt x="91" y="177"/>
                  </a:lnTo>
                  <a:lnTo>
                    <a:pt x="92" y="177"/>
                  </a:lnTo>
                  <a:lnTo>
                    <a:pt x="93" y="178"/>
                  </a:lnTo>
                  <a:lnTo>
                    <a:pt x="96" y="179"/>
                  </a:lnTo>
                  <a:lnTo>
                    <a:pt x="98" y="180"/>
                  </a:lnTo>
                  <a:lnTo>
                    <a:pt x="101" y="181"/>
                  </a:lnTo>
                  <a:lnTo>
                    <a:pt x="103" y="182"/>
                  </a:lnTo>
                  <a:lnTo>
                    <a:pt x="104" y="183"/>
                  </a:lnTo>
                  <a:lnTo>
                    <a:pt x="105" y="183"/>
                  </a:lnTo>
                  <a:lnTo>
                    <a:pt x="106" y="183"/>
                  </a:lnTo>
                  <a:lnTo>
                    <a:pt x="109" y="182"/>
                  </a:lnTo>
                  <a:lnTo>
                    <a:pt x="110" y="182"/>
                  </a:lnTo>
                  <a:lnTo>
                    <a:pt x="110" y="183"/>
                  </a:lnTo>
                  <a:lnTo>
                    <a:pt x="111" y="183"/>
                  </a:lnTo>
                  <a:lnTo>
                    <a:pt x="111" y="183"/>
                  </a:lnTo>
                  <a:lnTo>
                    <a:pt x="112" y="184"/>
                  </a:lnTo>
                  <a:lnTo>
                    <a:pt x="112" y="185"/>
                  </a:lnTo>
                  <a:lnTo>
                    <a:pt x="113" y="186"/>
                  </a:lnTo>
                  <a:lnTo>
                    <a:pt x="114" y="188"/>
                  </a:lnTo>
                  <a:lnTo>
                    <a:pt x="114" y="189"/>
                  </a:lnTo>
                  <a:lnTo>
                    <a:pt x="114" y="190"/>
                  </a:lnTo>
                  <a:lnTo>
                    <a:pt x="114" y="191"/>
                  </a:lnTo>
                  <a:lnTo>
                    <a:pt x="115" y="192"/>
                  </a:lnTo>
                  <a:lnTo>
                    <a:pt x="116" y="193"/>
                  </a:lnTo>
                  <a:lnTo>
                    <a:pt x="117" y="193"/>
                  </a:lnTo>
                  <a:lnTo>
                    <a:pt x="117" y="194"/>
                  </a:lnTo>
                  <a:lnTo>
                    <a:pt x="118" y="194"/>
                  </a:lnTo>
                  <a:lnTo>
                    <a:pt x="118" y="195"/>
                  </a:lnTo>
                  <a:lnTo>
                    <a:pt x="119" y="195"/>
                  </a:lnTo>
                  <a:lnTo>
                    <a:pt x="120" y="195"/>
                  </a:lnTo>
                  <a:lnTo>
                    <a:pt x="121" y="195"/>
                  </a:lnTo>
                  <a:lnTo>
                    <a:pt x="122" y="195"/>
                  </a:lnTo>
                  <a:lnTo>
                    <a:pt x="124" y="195"/>
                  </a:lnTo>
                  <a:lnTo>
                    <a:pt x="126" y="195"/>
                  </a:lnTo>
                  <a:lnTo>
                    <a:pt x="127" y="194"/>
                  </a:lnTo>
                  <a:lnTo>
                    <a:pt x="129" y="194"/>
                  </a:lnTo>
                  <a:lnTo>
                    <a:pt x="130" y="193"/>
                  </a:lnTo>
                  <a:lnTo>
                    <a:pt x="131" y="192"/>
                  </a:lnTo>
                  <a:lnTo>
                    <a:pt x="132" y="191"/>
                  </a:lnTo>
                  <a:lnTo>
                    <a:pt x="135" y="190"/>
                  </a:lnTo>
                  <a:lnTo>
                    <a:pt x="135" y="189"/>
                  </a:lnTo>
                  <a:lnTo>
                    <a:pt x="136" y="189"/>
                  </a:lnTo>
                  <a:lnTo>
                    <a:pt x="137" y="188"/>
                  </a:lnTo>
                  <a:lnTo>
                    <a:pt x="137" y="186"/>
                  </a:lnTo>
                  <a:lnTo>
                    <a:pt x="138" y="185"/>
                  </a:lnTo>
                  <a:lnTo>
                    <a:pt x="138" y="184"/>
                  </a:lnTo>
                  <a:lnTo>
                    <a:pt x="138" y="183"/>
                  </a:lnTo>
                  <a:lnTo>
                    <a:pt x="138" y="182"/>
                  </a:lnTo>
                  <a:lnTo>
                    <a:pt x="137" y="178"/>
                  </a:lnTo>
                  <a:lnTo>
                    <a:pt x="137" y="176"/>
                  </a:lnTo>
                  <a:lnTo>
                    <a:pt x="137" y="175"/>
                  </a:lnTo>
                  <a:lnTo>
                    <a:pt x="137" y="174"/>
                  </a:lnTo>
                  <a:lnTo>
                    <a:pt x="137" y="173"/>
                  </a:lnTo>
                  <a:lnTo>
                    <a:pt x="138" y="172"/>
                  </a:lnTo>
                  <a:lnTo>
                    <a:pt x="138" y="171"/>
                  </a:lnTo>
                  <a:lnTo>
                    <a:pt x="139" y="170"/>
                  </a:lnTo>
                  <a:lnTo>
                    <a:pt x="140" y="169"/>
                  </a:lnTo>
                  <a:lnTo>
                    <a:pt x="141" y="168"/>
                  </a:lnTo>
                  <a:lnTo>
                    <a:pt x="144" y="165"/>
                  </a:lnTo>
                  <a:lnTo>
                    <a:pt x="147" y="162"/>
                  </a:lnTo>
                  <a:lnTo>
                    <a:pt x="150" y="160"/>
                  </a:lnTo>
                  <a:lnTo>
                    <a:pt x="151" y="159"/>
                  </a:lnTo>
                  <a:lnTo>
                    <a:pt x="152" y="158"/>
                  </a:lnTo>
                  <a:lnTo>
                    <a:pt x="153" y="157"/>
                  </a:lnTo>
                  <a:lnTo>
                    <a:pt x="153" y="157"/>
                  </a:lnTo>
                  <a:lnTo>
                    <a:pt x="154" y="157"/>
                  </a:lnTo>
                  <a:lnTo>
                    <a:pt x="154" y="156"/>
                  </a:lnTo>
                  <a:lnTo>
                    <a:pt x="155" y="156"/>
                  </a:lnTo>
                  <a:lnTo>
                    <a:pt x="156" y="157"/>
                  </a:lnTo>
                  <a:lnTo>
                    <a:pt x="157" y="157"/>
                  </a:lnTo>
                  <a:lnTo>
                    <a:pt x="158" y="158"/>
                  </a:lnTo>
                  <a:lnTo>
                    <a:pt x="158" y="158"/>
                  </a:lnTo>
                  <a:lnTo>
                    <a:pt x="159" y="159"/>
                  </a:lnTo>
                  <a:lnTo>
                    <a:pt x="161" y="162"/>
                  </a:lnTo>
                  <a:lnTo>
                    <a:pt x="163" y="165"/>
                  </a:lnTo>
                  <a:lnTo>
                    <a:pt x="164" y="166"/>
                  </a:lnTo>
                  <a:lnTo>
                    <a:pt x="165" y="167"/>
                  </a:lnTo>
                  <a:lnTo>
                    <a:pt x="166" y="168"/>
                  </a:lnTo>
                  <a:lnTo>
                    <a:pt x="168" y="169"/>
                  </a:lnTo>
                  <a:lnTo>
                    <a:pt x="169" y="170"/>
                  </a:lnTo>
                  <a:lnTo>
                    <a:pt x="171" y="171"/>
                  </a:lnTo>
                  <a:lnTo>
                    <a:pt x="172" y="171"/>
                  </a:lnTo>
                  <a:lnTo>
                    <a:pt x="174" y="172"/>
                  </a:lnTo>
                  <a:lnTo>
                    <a:pt x="175" y="172"/>
                  </a:lnTo>
                  <a:lnTo>
                    <a:pt x="176" y="172"/>
                  </a:lnTo>
                  <a:lnTo>
                    <a:pt x="177" y="172"/>
                  </a:lnTo>
                  <a:lnTo>
                    <a:pt x="178" y="172"/>
                  </a:lnTo>
                  <a:lnTo>
                    <a:pt x="179" y="171"/>
                  </a:lnTo>
                  <a:lnTo>
                    <a:pt x="183" y="170"/>
                  </a:lnTo>
                  <a:lnTo>
                    <a:pt x="186" y="169"/>
                  </a:lnTo>
                  <a:lnTo>
                    <a:pt x="187" y="169"/>
                  </a:lnTo>
                  <a:lnTo>
                    <a:pt x="188" y="169"/>
                  </a:lnTo>
                  <a:lnTo>
                    <a:pt x="190" y="169"/>
                  </a:lnTo>
                  <a:lnTo>
                    <a:pt x="192" y="169"/>
                  </a:lnTo>
                  <a:lnTo>
                    <a:pt x="194" y="170"/>
                  </a:lnTo>
                  <a:lnTo>
                    <a:pt x="196" y="171"/>
                  </a:lnTo>
                  <a:lnTo>
                    <a:pt x="197" y="171"/>
                  </a:lnTo>
                  <a:lnTo>
                    <a:pt x="198" y="171"/>
                  </a:lnTo>
                  <a:lnTo>
                    <a:pt x="199" y="171"/>
                  </a:lnTo>
                  <a:lnTo>
                    <a:pt x="201" y="171"/>
                  </a:lnTo>
                  <a:lnTo>
                    <a:pt x="202" y="171"/>
                  </a:lnTo>
                  <a:lnTo>
                    <a:pt x="204" y="171"/>
                  </a:lnTo>
                  <a:lnTo>
                    <a:pt x="206" y="170"/>
                  </a:lnTo>
                  <a:lnTo>
                    <a:pt x="208" y="169"/>
                  </a:lnTo>
                  <a:lnTo>
                    <a:pt x="209" y="168"/>
                  </a:lnTo>
                  <a:lnTo>
                    <a:pt x="210" y="168"/>
                  </a:lnTo>
                  <a:lnTo>
                    <a:pt x="211" y="167"/>
                  </a:lnTo>
                  <a:lnTo>
                    <a:pt x="212" y="167"/>
                  </a:lnTo>
                  <a:lnTo>
                    <a:pt x="212" y="166"/>
                  </a:lnTo>
                  <a:lnTo>
                    <a:pt x="213" y="165"/>
                  </a:lnTo>
                  <a:lnTo>
                    <a:pt x="213" y="164"/>
                  </a:lnTo>
                  <a:lnTo>
                    <a:pt x="213" y="163"/>
                  </a:lnTo>
                  <a:lnTo>
                    <a:pt x="213" y="162"/>
                  </a:lnTo>
                  <a:lnTo>
                    <a:pt x="213" y="161"/>
                  </a:lnTo>
                  <a:lnTo>
                    <a:pt x="212" y="160"/>
                  </a:lnTo>
                  <a:lnTo>
                    <a:pt x="212" y="159"/>
                  </a:lnTo>
                  <a:lnTo>
                    <a:pt x="212" y="158"/>
                  </a:lnTo>
                  <a:lnTo>
                    <a:pt x="211" y="157"/>
                  </a:lnTo>
                  <a:lnTo>
                    <a:pt x="209" y="153"/>
                  </a:lnTo>
                  <a:lnTo>
                    <a:pt x="205" y="149"/>
                  </a:lnTo>
                  <a:lnTo>
                    <a:pt x="203" y="146"/>
                  </a:lnTo>
                  <a:lnTo>
                    <a:pt x="202" y="145"/>
                  </a:lnTo>
                  <a:lnTo>
                    <a:pt x="199" y="139"/>
                  </a:lnTo>
                  <a:lnTo>
                    <a:pt x="198" y="136"/>
                  </a:lnTo>
                  <a:lnTo>
                    <a:pt x="196" y="132"/>
                  </a:lnTo>
                  <a:lnTo>
                    <a:pt x="195" y="131"/>
                  </a:lnTo>
                  <a:lnTo>
                    <a:pt x="195" y="129"/>
                  </a:lnTo>
                  <a:lnTo>
                    <a:pt x="195" y="128"/>
                  </a:lnTo>
                  <a:lnTo>
                    <a:pt x="195" y="127"/>
                  </a:lnTo>
                  <a:lnTo>
                    <a:pt x="195" y="125"/>
                  </a:lnTo>
                  <a:lnTo>
                    <a:pt x="195" y="124"/>
                  </a:lnTo>
                  <a:lnTo>
                    <a:pt x="195" y="121"/>
                  </a:lnTo>
                  <a:lnTo>
                    <a:pt x="196" y="118"/>
                  </a:lnTo>
                  <a:lnTo>
                    <a:pt x="198" y="113"/>
                  </a:lnTo>
                  <a:lnTo>
                    <a:pt x="198" y="111"/>
                  </a:lnTo>
                  <a:lnTo>
                    <a:pt x="199" y="110"/>
                  </a:lnTo>
                  <a:lnTo>
                    <a:pt x="199" y="109"/>
                  </a:lnTo>
                  <a:lnTo>
                    <a:pt x="199" y="108"/>
                  </a:lnTo>
                  <a:lnTo>
                    <a:pt x="199" y="107"/>
                  </a:lnTo>
                  <a:lnTo>
                    <a:pt x="198" y="106"/>
                  </a:lnTo>
                  <a:lnTo>
                    <a:pt x="198" y="105"/>
                  </a:lnTo>
                  <a:lnTo>
                    <a:pt x="197" y="104"/>
                  </a:lnTo>
                  <a:lnTo>
                    <a:pt x="196" y="100"/>
                  </a:lnTo>
                  <a:lnTo>
                    <a:pt x="193" y="95"/>
                  </a:lnTo>
                  <a:lnTo>
                    <a:pt x="192" y="93"/>
                  </a:lnTo>
                  <a:lnTo>
                    <a:pt x="192" y="92"/>
                  </a:lnTo>
                  <a:lnTo>
                    <a:pt x="192" y="91"/>
                  </a:lnTo>
                  <a:lnTo>
                    <a:pt x="192" y="90"/>
                  </a:lnTo>
                  <a:lnTo>
                    <a:pt x="192" y="88"/>
                  </a:lnTo>
                  <a:lnTo>
                    <a:pt x="192" y="85"/>
                  </a:lnTo>
                  <a:lnTo>
                    <a:pt x="192" y="83"/>
                  </a:lnTo>
                  <a:lnTo>
                    <a:pt x="192" y="82"/>
                  </a:lnTo>
                  <a:lnTo>
                    <a:pt x="191" y="80"/>
                  </a:lnTo>
                  <a:lnTo>
                    <a:pt x="190" y="75"/>
                  </a:lnTo>
                  <a:lnTo>
                    <a:pt x="189" y="72"/>
                  </a:lnTo>
                  <a:lnTo>
                    <a:pt x="188" y="68"/>
                  </a:lnTo>
                  <a:lnTo>
                    <a:pt x="188" y="65"/>
                  </a:lnTo>
                  <a:lnTo>
                    <a:pt x="188" y="63"/>
                  </a:lnTo>
                  <a:lnTo>
                    <a:pt x="187" y="61"/>
                  </a:lnTo>
                  <a:lnTo>
                    <a:pt x="187" y="51"/>
                  </a:lnTo>
                  <a:lnTo>
                    <a:pt x="187" y="44"/>
                  </a:lnTo>
                  <a:lnTo>
                    <a:pt x="187" y="42"/>
                  </a:lnTo>
                  <a:lnTo>
                    <a:pt x="187" y="40"/>
                  </a:lnTo>
                  <a:lnTo>
                    <a:pt x="188" y="34"/>
                  </a:lnTo>
                  <a:lnTo>
                    <a:pt x="188" y="32"/>
                  </a:lnTo>
                  <a:lnTo>
                    <a:pt x="188" y="30"/>
                  </a:lnTo>
                  <a:lnTo>
                    <a:pt x="188" y="28"/>
                  </a:lnTo>
                  <a:lnTo>
                    <a:pt x="187" y="27"/>
                  </a:lnTo>
                  <a:lnTo>
                    <a:pt x="187" y="26"/>
                  </a:lnTo>
                  <a:lnTo>
                    <a:pt x="186" y="24"/>
                  </a:lnTo>
                  <a:lnTo>
                    <a:pt x="186" y="23"/>
                  </a:lnTo>
                  <a:lnTo>
                    <a:pt x="184" y="20"/>
                  </a:lnTo>
                  <a:lnTo>
                    <a:pt x="181" y="15"/>
                  </a:lnTo>
                  <a:lnTo>
                    <a:pt x="179" y="13"/>
                  </a:lnTo>
                  <a:lnTo>
                    <a:pt x="178" y="10"/>
                  </a:lnTo>
                  <a:lnTo>
                    <a:pt x="177" y="8"/>
                  </a:lnTo>
                  <a:lnTo>
                    <a:pt x="176" y="6"/>
                  </a:lnTo>
                  <a:lnTo>
                    <a:pt x="175" y="4"/>
                  </a:lnTo>
                  <a:lnTo>
                    <a:pt x="175" y="3"/>
                  </a:lnTo>
                  <a:lnTo>
                    <a:pt x="175" y="2"/>
                  </a:lnTo>
                  <a:lnTo>
                    <a:pt x="174" y="1"/>
                  </a:lnTo>
                  <a:lnTo>
                    <a:pt x="174" y="0"/>
                  </a:lnTo>
                  <a:lnTo>
                    <a:pt x="175" y="0"/>
                  </a:lnTo>
                  <a:lnTo>
                    <a:pt x="176" y="0"/>
                  </a:lnTo>
                  <a:lnTo>
                    <a:pt x="177" y="0"/>
                  </a:lnTo>
                  <a:lnTo>
                    <a:pt x="180" y="0"/>
                  </a:lnTo>
                  <a:close/>
                </a:path>
              </a:pathLst>
            </a:custGeom>
            <a:solidFill>
              <a:srgbClr val="B0C2E5"/>
            </a:solidFill>
            <a:ln>
              <a:noFill/>
            </a:ln>
            <a:extLst/>
          </p:spPr>
          <p:txBody>
            <a:bodyPr vert="horz" wrap="square" lIns="91440" tIns="45720" rIns="91440" bIns="45720" numCol="1" anchor="t" anchorCtr="0" compatLnSpc="1">
              <a:prstTxWarp prst="textNoShape">
                <a:avLst/>
              </a:prstTxWarp>
            </a:bodyPr>
            <a:lstStyle/>
            <a:p>
              <a:endParaRPr lang="cs-CZ" dirty="0"/>
            </a:p>
          </p:txBody>
        </p:sp>
        <p:sp>
          <p:nvSpPr>
            <p:cNvPr id="164" name="Freeform 276">
              <a:extLst>
                <a:ext uri="{FF2B5EF4-FFF2-40B4-BE49-F238E27FC236}">
                  <a16:creationId xmlns:a16="http://schemas.microsoft.com/office/drawing/2014/main" id="{4E5A067E-EC21-484E-9B44-09DF78F1D5A6}"/>
                </a:ext>
              </a:extLst>
            </p:cNvPr>
            <p:cNvSpPr>
              <a:spLocks/>
            </p:cNvSpPr>
            <p:nvPr/>
          </p:nvSpPr>
          <p:spPr bwMode="auto">
            <a:xfrm>
              <a:off x="7317254" y="4532789"/>
              <a:ext cx="741072" cy="630344"/>
            </a:xfrm>
            <a:custGeom>
              <a:avLst/>
              <a:gdLst>
                <a:gd name="T0" fmla="*/ 232 w 618"/>
                <a:gd name="T1" fmla="*/ 17 h 479"/>
                <a:gd name="T2" fmla="*/ 274 w 618"/>
                <a:gd name="T3" fmla="*/ 22 h 479"/>
                <a:gd name="T4" fmla="*/ 299 w 618"/>
                <a:gd name="T5" fmla="*/ 34 h 479"/>
                <a:gd name="T6" fmla="*/ 319 w 618"/>
                <a:gd name="T7" fmla="*/ 67 h 479"/>
                <a:gd name="T8" fmla="*/ 357 w 618"/>
                <a:gd name="T9" fmla="*/ 59 h 479"/>
                <a:gd name="T10" fmla="*/ 373 w 618"/>
                <a:gd name="T11" fmla="*/ 93 h 479"/>
                <a:gd name="T12" fmla="*/ 372 w 618"/>
                <a:gd name="T13" fmla="*/ 111 h 479"/>
                <a:gd name="T14" fmla="*/ 394 w 618"/>
                <a:gd name="T15" fmla="*/ 101 h 479"/>
                <a:gd name="T16" fmla="*/ 422 w 618"/>
                <a:gd name="T17" fmla="*/ 78 h 479"/>
                <a:gd name="T18" fmla="*/ 452 w 618"/>
                <a:gd name="T19" fmla="*/ 93 h 479"/>
                <a:gd name="T20" fmla="*/ 467 w 618"/>
                <a:gd name="T21" fmla="*/ 72 h 479"/>
                <a:gd name="T22" fmla="*/ 495 w 618"/>
                <a:gd name="T23" fmla="*/ 73 h 479"/>
                <a:gd name="T24" fmla="*/ 534 w 618"/>
                <a:gd name="T25" fmla="*/ 99 h 479"/>
                <a:gd name="T26" fmla="*/ 547 w 618"/>
                <a:gd name="T27" fmla="*/ 131 h 479"/>
                <a:gd name="T28" fmla="*/ 530 w 618"/>
                <a:gd name="T29" fmla="*/ 166 h 479"/>
                <a:gd name="T30" fmla="*/ 504 w 618"/>
                <a:gd name="T31" fmla="*/ 179 h 479"/>
                <a:gd name="T32" fmla="*/ 478 w 618"/>
                <a:gd name="T33" fmla="*/ 196 h 479"/>
                <a:gd name="T34" fmla="*/ 464 w 618"/>
                <a:gd name="T35" fmla="*/ 214 h 479"/>
                <a:gd name="T36" fmla="*/ 456 w 618"/>
                <a:gd name="T37" fmla="*/ 225 h 479"/>
                <a:gd name="T38" fmla="*/ 475 w 618"/>
                <a:gd name="T39" fmla="*/ 244 h 479"/>
                <a:gd name="T40" fmla="*/ 494 w 618"/>
                <a:gd name="T41" fmla="*/ 262 h 479"/>
                <a:gd name="T42" fmla="*/ 521 w 618"/>
                <a:gd name="T43" fmla="*/ 262 h 479"/>
                <a:gd name="T44" fmla="*/ 539 w 618"/>
                <a:gd name="T45" fmla="*/ 293 h 479"/>
                <a:gd name="T46" fmla="*/ 575 w 618"/>
                <a:gd name="T47" fmla="*/ 327 h 479"/>
                <a:gd name="T48" fmla="*/ 606 w 618"/>
                <a:gd name="T49" fmla="*/ 363 h 479"/>
                <a:gd name="T50" fmla="*/ 618 w 618"/>
                <a:gd name="T51" fmla="*/ 409 h 479"/>
                <a:gd name="T52" fmla="*/ 591 w 618"/>
                <a:gd name="T53" fmla="*/ 401 h 479"/>
                <a:gd name="T54" fmla="*/ 576 w 618"/>
                <a:gd name="T55" fmla="*/ 404 h 479"/>
                <a:gd name="T56" fmla="*/ 544 w 618"/>
                <a:gd name="T57" fmla="*/ 430 h 479"/>
                <a:gd name="T58" fmla="*/ 520 w 618"/>
                <a:gd name="T59" fmla="*/ 454 h 479"/>
                <a:gd name="T60" fmla="*/ 510 w 618"/>
                <a:gd name="T61" fmla="*/ 470 h 479"/>
                <a:gd name="T62" fmla="*/ 495 w 618"/>
                <a:gd name="T63" fmla="*/ 475 h 479"/>
                <a:gd name="T64" fmla="*/ 466 w 618"/>
                <a:gd name="T65" fmla="*/ 478 h 479"/>
                <a:gd name="T66" fmla="*/ 432 w 618"/>
                <a:gd name="T67" fmla="*/ 464 h 479"/>
                <a:gd name="T68" fmla="*/ 400 w 618"/>
                <a:gd name="T69" fmla="*/ 440 h 479"/>
                <a:gd name="T70" fmla="*/ 377 w 618"/>
                <a:gd name="T71" fmla="*/ 421 h 479"/>
                <a:gd name="T72" fmla="*/ 344 w 618"/>
                <a:gd name="T73" fmla="*/ 401 h 479"/>
                <a:gd name="T74" fmla="*/ 314 w 618"/>
                <a:gd name="T75" fmla="*/ 415 h 479"/>
                <a:gd name="T76" fmla="*/ 294 w 618"/>
                <a:gd name="T77" fmla="*/ 416 h 479"/>
                <a:gd name="T78" fmla="*/ 280 w 618"/>
                <a:gd name="T79" fmla="*/ 396 h 479"/>
                <a:gd name="T80" fmla="*/ 260 w 618"/>
                <a:gd name="T81" fmla="*/ 417 h 479"/>
                <a:gd name="T82" fmla="*/ 228 w 618"/>
                <a:gd name="T83" fmla="*/ 422 h 479"/>
                <a:gd name="T84" fmla="*/ 200 w 618"/>
                <a:gd name="T85" fmla="*/ 420 h 479"/>
                <a:gd name="T86" fmla="*/ 177 w 618"/>
                <a:gd name="T87" fmla="*/ 422 h 479"/>
                <a:gd name="T88" fmla="*/ 157 w 618"/>
                <a:gd name="T89" fmla="*/ 440 h 479"/>
                <a:gd name="T90" fmla="*/ 137 w 618"/>
                <a:gd name="T91" fmla="*/ 440 h 479"/>
                <a:gd name="T92" fmla="*/ 127 w 618"/>
                <a:gd name="T93" fmla="*/ 422 h 479"/>
                <a:gd name="T94" fmla="*/ 106 w 618"/>
                <a:gd name="T95" fmla="*/ 409 h 479"/>
                <a:gd name="T96" fmla="*/ 118 w 618"/>
                <a:gd name="T97" fmla="*/ 382 h 479"/>
                <a:gd name="T98" fmla="*/ 110 w 618"/>
                <a:gd name="T99" fmla="*/ 354 h 479"/>
                <a:gd name="T100" fmla="*/ 105 w 618"/>
                <a:gd name="T101" fmla="*/ 322 h 479"/>
                <a:gd name="T102" fmla="*/ 78 w 618"/>
                <a:gd name="T103" fmla="*/ 323 h 479"/>
                <a:gd name="T104" fmla="*/ 43 w 618"/>
                <a:gd name="T105" fmla="*/ 317 h 479"/>
                <a:gd name="T106" fmla="*/ 32 w 618"/>
                <a:gd name="T107" fmla="*/ 295 h 479"/>
                <a:gd name="T108" fmla="*/ 11 w 618"/>
                <a:gd name="T109" fmla="*/ 285 h 479"/>
                <a:gd name="T110" fmla="*/ 0 w 618"/>
                <a:gd name="T111" fmla="*/ 265 h 479"/>
                <a:gd name="T112" fmla="*/ 15 w 618"/>
                <a:gd name="T113" fmla="*/ 244 h 479"/>
                <a:gd name="T114" fmla="*/ 10 w 618"/>
                <a:gd name="T115" fmla="*/ 215 h 479"/>
                <a:gd name="T116" fmla="*/ 4 w 618"/>
                <a:gd name="T117" fmla="*/ 181 h 479"/>
                <a:gd name="T118" fmla="*/ 33 w 618"/>
                <a:gd name="T119" fmla="*/ 181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8" h="479">
                  <a:moveTo>
                    <a:pt x="180" y="0"/>
                  </a:moveTo>
                  <a:lnTo>
                    <a:pt x="182" y="0"/>
                  </a:lnTo>
                  <a:lnTo>
                    <a:pt x="190" y="1"/>
                  </a:lnTo>
                  <a:lnTo>
                    <a:pt x="194" y="1"/>
                  </a:lnTo>
                  <a:lnTo>
                    <a:pt x="197" y="2"/>
                  </a:lnTo>
                  <a:lnTo>
                    <a:pt x="200" y="3"/>
                  </a:lnTo>
                  <a:lnTo>
                    <a:pt x="203" y="4"/>
                  </a:lnTo>
                  <a:lnTo>
                    <a:pt x="204" y="4"/>
                  </a:lnTo>
                  <a:lnTo>
                    <a:pt x="206" y="5"/>
                  </a:lnTo>
                  <a:lnTo>
                    <a:pt x="207" y="5"/>
                  </a:lnTo>
                  <a:lnTo>
                    <a:pt x="212" y="8"/>
                  </a:lnTo>
                  <a:lnTo>
                    <a:pt x="216" y="10"/>
                  </a:lnTo>
                  <a:lnTo>
                    <a:pt x="219" y="11"/>
                  </a:lnTo>
                  <a:lnTo>
                    <a:pt x="226" y="14"/>
                  </a:lnTo>
                  <a:lnTo>
                    <a:pt x="228" y="15"/>
                  </a:lnTo>
                  <a:lnTo>
                    <a:pt x="230" y="16"/>
                  </a:lnTo>
                  <a:lnTo>
                    <a:pt x="232" y="17"/>
                  </a:lnTo>
                  <a:lnTo>
                    <a:pt x="234" y="18"/>
                  </a:lnTo>
                  <a:lnTo>
                    <a:pt x="235" y="19"/>
                  </a:lnTo>
                  <a:lnTo>
                    <a:pt x="240" y="22"/>
                  </a:lnTo>
                  <a:lnTo>
                    <a:pt x="241" y="23"/>
                  </a:lnTo>
                  <a:lnTo>
                    <a:pt x="242" y="24"/>
                  </a:lnTo>
                  <a:lnTo>
                    <a:pt x="244" y="24"/>
                  </a:lnTo>
                  <a:lnTo>
                    <a:pt x="245" y="25"/>
                  </a:lnTo>
                  <a:lnTo>
                    <a:pt x="247" y="25"/>
                  </a:lnTo>
                  <a:lnTo>
                    <a:pt x="248" y="25"/>
                  </a:lnTo>
                  <a:lnTo>
                    <a:pt x="250" y="26"/>
                  </a:lnTo>
                  <a:lnTo>
                    <a:pt x="251" y="26"/>
                  </a:lnTo>
                  <a:lnTo>
                    <a:pt x="256" y="26"/>
                  </a:lnTo>
                  <a:lnTo>
                    <a:pt x="258" y="26"/>
                  </a:lnTo>
                  <a:lnTo>
                    <a:pt x="260" y="26"/>
                  </a:lnTo>
                  <a:lnTo>
                    <a:pt x="261" y="25"/>
                  </a:lnTo>
                  <a:lnTo>
                    <a:pt x="264" y="25"/>
                  </a:lnTo>
                  <a:lnTo>
                    <a:pt x="274" y="22"/>
                  </a:lnTo>
                  <a:lnTo>
                    <a:pt x="277" y="21"/>
                  </a:lnTo>
                  <a:lnTo>
                    <a:pt x="282" y="19"/>
                  </a:lnTo>
                  <a:lnTo>
                    <a:pt x="284" y="19"/>
                  </a:lnTo>
                  <a:lnTo>
                    <a:pt x="285" y="18"/>
                  </a:lnTo>
                  <a:lnTo>
                    <a:pt x="287" y="18"/>
                  </a:lnTo>
                  <a:lnTo>
                    <a:pt x="288" y="18"/>
                  </a:lnTo>
                  <a:lnTo>
                    <a:pt x="289" y="18"/>
                  </a:lnTo>
                  <a:lnTo>
                    <a:pt x="290" y="19"/>
                  </a:lnTo>
                  <a:lnTo>
                    <a:pt x="291" y="19"/>
                  </a:lnTo>
                  <a:lnTo>
                    <a:pt x="292" y="20"/>
                  </a:lnTo>
                  <a:lnTo>
                    <a:pt x="293" y="20"/>
                  </a:lnTo>
                  <a:lnTo>
                    <a:pt x="294" y="22"/>
                  </a:lnTo>
                  <a:lnTo>
                    <a:pt x="295" y="23"/>
                  </a:lnTo>
                  <a:lnTo>
                    <a:pt x="296" y="25"/>
                  </a:lnTo>
                  <a:lnTo>
                    <a:pt x="297" y="26"/>
                  </a:lnTo>
                  <a:lnTo>
                    <a:pt x="297" y="27"/>
                  </a:lnTo>
                  <a:lnTo>
                    <a:pt x="299" y="34"/>
                  </a:lnTo>
                  <a:lnTo>
                    <a:pt x="300" y="36"/>
                  </a:lnTo>
                  <a:lnTo>
                    <a:pt x="302" y="40"/>
                  </a:lnTo>
                  <a:lnTo>
                    <a:pt x="306" y="48"/>
                  </a:lnTo>
                  <a:lnTo>
                    <a:pt x="308" y="52"/>
                  </a:lnTo>
                  <a:lnTo>
                    <a:pt x="310" y="58"/>
                  </a:lnTo>
                  <a:lnTo>
                    <a:pt x="311" y="60"/>
                  </a:lnTo>
                  <a:lnTo>
                    <a:pt x="312" y="62"/>
                  </a:lnTo>
                  <a:lnTo>
                    <a:pt x="313" y="64"/>
                  </a:lnTo>
                  <a:lnTo>
                    <a:pt x="313" y="64"/>
                  </a:lnTo>
                  <a:lnTo>
                    <a:pt x="314" y="65"/>
                  </a:lnTo>
                  <a:lnTo>
                    <a:pt x="314" y="65"/>
                  </a:lnTo>
                  <a:lnTo>
                    <a:pt x="315" y="66"/>
                  </a:lnTo>
                  <a:lnTo>
                    <a:pt x="316" y="66"/>
                  </a:lnTo>
                  <a:lnTo>
                    <a:pt x="317" y="66"/>
                  </a:lnTo>
                  <a:lnTo>
                    <a:pt x="317" y="67"/>
                  </a:lnTo>
                  <a:lnTo>
                    <a:pt x="318" y="67"/>
                  </a:lnTo>
                  <a:lnTo>
                    <a:pt x="319" y="67"/>
                  </a:lnTo>
                  <a:lnTo>
                    <a:pt x="320" y="67"/>
                  </a:lnTo>
                  <a:lnTo>
                    <a:pt x="321" y="67"/>
                  </a:lnTo>
                  <a:lnTo>
                    <a:pt x="322" y="67"/>
                  </a:lnTo>
                  <a:lnTo>
                    <a:pt x="324" y="66"/>
                  </a:lnTo>
                  <a:lnTo>
                    <a:pt x="327" y="65"/>
                  </a:lnTo>
                  <a:lnTo>
                    <a:pt x="334" y="63"/>
                  </a:lnTo>
                  <a:lnTo>
                    <a:pt x="337" y="62"/>
                  </a:lnTo>
                  <a:lnTo>
                    <a:pt x="341" y="60"/>
                  </a:lnTo>
                  <a:lnTo>
                    <a:pt x="343" y="60"/>
                  </a:lnTo>
                  <a:lnTo>
                    <a:pt x="345" y="59"/>
                  </a:lnTo>
                  <a:lnTo>
                    <a:pt x="347" y="58"/>
                  </a:lnTo>
                  <a:lnTo>
                    <a:pt x="349" y="58"/>
                  </a:lnTo>
                  <a:lnTo>
                    <a:pt x="350" y="58"/>
                  </a:lnTo>
                  <a:lnTo>
                    <a:pt x="352" y="58"/>
                  </a:lnTo>
                  <a:lnTo>
                    <a:pt x="354" y="58"/>
                  </a:lnTo>
                  <a:lnTo>
                    <a:pt x="355" y="58"/>
                  </a:lnTo>
                  <a:lnTo>
                    <a:pt x="357" y="59"/>
                  </a:lnTo>
                  <a:lnTo>
                    <a:pt x="359" y="60"/>
                  </a:lnTo>
                  <a:lnTo>
                    <a:pt x="360" y="61"/>
                  </a:lnTo>
                  <a:lnTo>
                    <a:pt x="362" y="62"/>
                  </a:lnTo>
                  <a:lnTo>
                    <a:pt x="363" y="63"/>
                  </a:lnTo>
                  <a:lnTo>
                    <a:pt x="364" y="64"/>
                  </a:lnTo>
                  <a:lnTo>
                    <a:pt x="364" y="65"/>
                  </a:lnTo>
                  <a:lnTo>
                    <a:pt x="365" y="66"/>
                  </a:lnTo>
                  <a:lnTo>
                    <a:pt x="366" y="68"/>
                  </a:lnTo>
                  <a:lnTo>
                    <a:pt x="367" y="69"/>
                  </a:lnTo>
                  <a:lnTo>
                    <a:pt x="367" y="71"/>
                  </a:lnTo>
                  <a:lnTo>
                    <a:pt x="369" y="74"/>
                  </a:lnTo>
                  <a:lnTo>
                    <a:pt x="369" y="76"/>
                  </a:lnTo>
                  <a:lnTo>
                    <a:pt x="370" y="79"/>
                  </a:lnTo>
                  <a:lnTo>
                    <a:pt x="371" y="82"/>
                  </a:lnTo>
                  <a:lnTo>
                    <a:pt x="371" y="86"/>
                  </a:lnTo>
                  <a:lnTo>
                    <a:pt x="373" y="91"/>
                  </a:lnTo>
                  <a:lnTo>
                    <a:pt x="373" y="93"/>
                  </a:lnTo>
                  <a:lnTo>
                    <a:pt x="373" y="94"/>
                  </a:lnTo>
                  <a:lnTo>
                    <a:pt x="373" y="95"/>
                  </a:lnTo>
                  <a:lnTo>
                    <a:pt x="373" y="96"/>
                  </a:lnTo>
                  <a:lnTo>
                    <a:pt x="373" y="96"/>
                  </a:lnTo>
                  <a:lnTo>
                    <a:pt x="372" y="97"/>
                  </a:lnTo>
                  <a:lnTo>
                    <a:pt x="372" y="98"/>
                  </a:lnTo>
                  <a:lnTo>
                    <a:pt x="370" y="102"/>
                  </a:lnTo>
                  <a:lnTo>
                    <a:pt x="369" y="104"/>
                  </a:lnTo>
                  <a:lnTo>
                    <a:pt x="369" y="105"/>
                  </a:lnTo>
                  <a:lnTo>
                    <a:pt x="369" y="106"/>
                  </a:lnTo>
                  <a:lnTo>
                    <a:pt x="369" y="106"/>
                  </a:lnTo>
                  <a:lnTo>
                    <a:pt x="369" y="107"/>
                  </a:lnTo>
                  <a:lnTo>
                    <a:pt x="369" y="108"/>
                  </a:lnTo>
                  <a:lnTo>
                    <a:pt x="370" y="109"/>
                  </a:lnTo>
                  <a:lnTo>
                    <a:pt x="370" y="110"/>
                  </a:lnTo>
                  <a:lnTo>
                    <a:pt x="371" y="110"/>
                  </a:lnTo>
                  <a:lnTo>
                    <a:pt x="372" y="111"/>
                  </a:lnTo>
                  <a:lnTo>
                    <a:pt x="373" y="111"/>
                  </a:lnTo>
                  <a:lnTo>
                    <a:pt x="375" y="112"/>
                  </a:lnTo>
                  <a:lnTo>
                    <a:pt x="376" y="112"/>
                  </a:lnTo>
                  <a:lnTo>
                    <a:pt x="377" y="113"/>
                  </a:lnTo>
                  <a:lnTo>
                    <a:pt x="379" y="113"/>
                  </a:lnTo>
                  <a:lnTo>
                    <a:pt x="380" y="112"/>
                  </a:lnTo>
                  <a:lnTo>
                    <a:pt x="381" y="112"/>
                  </a:lnTo>
                  <a:lnTo>
                    <a:pt x="383" y="111"/>
                  </a:lnTo>
                  <a:lnTo>
                    <a:pt x="385" y="110"/>
                  </a:lnTo>
                  <a:lnTo>
                    <a:pt x="388" y="107"/>
                  </a:lnTo>
                  <a:lnTo>
                    <a:pt x="389" y="107"/>
                  </a:lnTo>
                  <a:lnTo>
                    <a:pt x="390" y="106"/>
                  </a:lnTo>
                  <a:lnTo>
                    <a:pt x="391" y="105"/>
                  </a:lnTo>
                  <a:lnTo>
                    <a:pt x="391" y="105"/>
                  </a:lnTo>
                  <a:lnTo>
                    <a:pt x="392" y="104"/>
                  </a:lnTo>
                  <a:lnTo>
                    <a:pt x="392" y="103"/>
                  </a:lnTo>
                  <a:lnTo>
                    <a:pt x="394" y="101"/>
                  </a:lnTo>
                  <a:lnTo>
                    <a:pt x="396" y="95"/>
                  </a:lnTo>
                  <a:lnTo>
                    <a:pt x="398" y="92"/>
                  </a:lnTo>
                  <a:lnTo>
                    <a:pt x="399" y="90"/>
                  </a:lnTo>
                  <a:lnTo>
                    <a:pt x="401" y="87"/>
                  </a:lnTo>
                  <a:lnTo>
                    <a:pt x="403" y="85"/>
                  </a:lnTo>
                  <a:lnTo>
                    <a:pt x="405" y="83"/>
                  </a:lnTo>
                  <a:lnTo>
                    <a:pt x="407" y="81"/>
                  </a:lnTo>
                  <a:lnTo>
                    <a:pt x="409" y="80"/>
                  </a:lnTo>
                  <a:lnTo>
                    <a:pt x="410" y="79"/>
                  </a:lnTo>
                  <a:lnTo>
                    <a:pt x="411" y="78"/>
                  </a:lnTo>
                  <a:lnTo>
                    <a:pt x="413" y="77"/>
                  </a:lnTo>
                  <a:lnTo>
                    <a:pt x="414" y="77"/>
                  </a:lnTo>
                  <a:lnTo>
                    <a:pt x="415" y="77"/>
                  </a:lnTo>
                  <a:lnTo>
                    <a:pt x="417" y="77"/>
                  </a:lnTo>
                  <a:lnTo>
                    <a:pt x="419" y="77"/>
                  </a:lnTo>
                  <a:lnTo>
                    <a:pt x="421" y="77"/>
                  </a:lnTo>
                  <a:lnTo>
                    <a:pt x="422" y="78"/>
                  </a:lnTo>
                  <a:lnTo>
                    <a:pt x="424" y="78"/>
                  </a:lnTo>
                  <a:lnTo>
                    <a:pt x="430" y="81"/>
                  </a:lnTo>
                  <a:lnTo>
                    <a:pt x="432" y="82"/>
                  </a:lnTo>
                  <a:lnTo>
                    <a:pt x="433" y="83"/>
                  </a:lnTo>
                  <a:lnTo>
                    <a:pt x="435" y="84"/>
                  </a:lnTo>
                  <a:lnTo>
                    <a:pt x="437" y="86"/>
                  </a:lnTo>
                  <a:lnTo>
                    <a:pt x="439" y="87"/>
                  </a:lnTo>
                  <a:lnTo>
                    <a:pt x="443" y="91"/>
                  </a:lnTo>
                  <a:lnTo>
                    <a:pt x="444" y="91"/>
                  </a:lnTo>
                  <a:lnTo>
                    <a:pt x="445" y="92"/>
                  </a:lnTo>
                  <a:lnTo>
                    <a:pt x="446" y="93"/>
                  </a:lnTo>
                  <a:lnTo>
                    <a:pt x="447" y="93"/>
                  </a:lnTo>
                  <a:lnTo>
                    <a:pt x="448" y="93"/>
                  </a:lnTo>
                  <a:lnTo>
                    <a:pt x="449" y="93"/>
                  </a:lnTo>
                  <a:lnTo>
                    <a:pt x="450" y="93"/>
                  </a:lnTo>
                  <a:lnTo>
                    <a:pt x="451" y="93"/>
                  </a:lnTo>
                  <a:lnTo>
                    <a:pt x="452" y="93"/>
                  </a:lnTo>
                  <a:lnTo>
                    <a:pt x="453" y="92"/>
                  </a:lnTo>
                  <a:lnTo>
                    <a:pt x="454" y="92"/>
                  </a:lnTo>
                  <a:lnTo>
                    <a:pt x="455" y="91"/>
                  </a:lnTo>
                  <a:lnTo>
                    <a:pt x="456" y="91"/>
                  </a:lnTo>
                  <a:lnTo>
                    <a:pt x="457" y="90"/>
                  </a:lnTo>
                  <a:lnTo>
                    <a:pt x="458" y="89"/>
                  </a:lnTo>
                  <a:lnTo>
                    <a:pt x="458" y="89"/>
                  </a:lnTo>
                  <a:lnTo>
                    <a:pt x="459" y="88"/>
                  </a:lnTo>
                  <a:lnTo>
                    <a:pt x="459" y="87"/>
                  </a:lnTo>
                  <a:lnTo>
                    <a:pt x="460" y="85"/>
                  </a:lnTo>
                  <a:lnTo>
                    <a:pt x="462" y="81"/>
                  </a:lnTo>
                  <a:lnTo>
                    <a:pt x="463" y="78"/>
                  </a:lnTo>
                  <a:lnTo>
                    <a:pt x="464" y="76"/>
                  </a:lnTo>
                  <a:lnTo>
                    <a:pt x="465" y="75"/>
                  </a:lnTo>
                  <a:lnTo>
                    <a:pt x="466" y="74"/>
                  </a:lnTo>
                  <a:lnTo>
                    <a:pt x="466" y="73"/>
                  </a:lnTo>
                  <a:lnTo>
                    <a:pt x="467" y="72"/>
                  </a:lnTo>
                  <a:lnTo>
                    <a:pt x="468" y="72"/>
                  </a:lnTo>
                  <a:lnTo>
                    <a:pt x="469" y="71"/>
                  </a:lnTo>
                  <a:lnTo>
                    <a:pt x="469" y="71"/>
                  </a:lnTo>
                  <a:lnTo>
                    <a:pt x="470" y="71"/>
                  </a:lnTo>
                  <a:lnTo>
                    <a:pt x="471" y="70"/>
                  </a:lnTo>
                  <a:lnTo>
                    <a:pt x="473" y="70"/>
                  </a:lnTo>
                  <a:lnTo>
                    <a:pt x="474" y="70"/>
                  </a:lnTo>
                  <a:lnTo>
                    <a:pt x="476" y="70"/>
                  </a:lnTo>
                  <a:lnTo>
                    <a:pt x="478" y="70"/>
                  </a:lnTo>
                  <a:lnTo>
                    <a:pt x="480" y="70"/>
                  </a:lnTo>
                  <a:lnTo>
                    <a:pt x="482" y="70"/>
                  </a:lnTo>
                  <a:lnTo>
                    <a:pt x="483" y="71"/>
                  </a:lnTo>
                  <a:lnTo>
                    <a:pt x="488" y="72"/>
                  </a:lnTo>
                  <a:lnTo>
                    <a:pt x="490" y="72"/>
                  </a:lnTo>
                  <a:lnTo>
                    <a:pt x="491" y="72"/>
                  </a:lnTo>
                  <a:lnTo>
                    <a:pt x="493" y="72"/>
                  </a:lnTo>
                  <a:lnTo>
                    <a:pt x="495" y="73"/>
                  </a:lnTo>
                  <a:lnTo>
                    <a:pt x="500" y="73"/>
                  </a:lnTo>
                  <a:lnTo>
                    <a:pt x="502" y="73"/>
                  </a:lnTo>
                  <a:lnTo>
                    <a:pt x="504" y="73"/>
                  </a:lnTo>
                  <a:lnTo>
                    <a:pt x="505" y="73"/>
                  </a:lnTo>
                  <a:lnTo>
                    <a:pt x="507" y="74"/>
                  </a:lnTo>
                  <a:lnTo>
                    <a:pt x="508" y="74"/>
                  </a:lnTo>
                  <a:lnTo>
                    <a:pt x="510" y="75"/>
                  </a:lnTo>
                  <a:lnTo>
                    <a:pt x="511" y="76"/>
                  </a:lnTo>
                  <a:lnTo>
                    <a:pt x="513" y="77"/>
                  </a:lnTo>
                  <a:lnTo>
                    <a:pt x="516" y="80"/>
                  </a:lnTo>
                  <a:lnTo>
                    <a:pt x="519" y="83"/>
                  </a:lnTo>
                  <a:lnTo>
                    <a:pt x="520" y="84"/>
                  </a:lnTo>
                  <a:lnTo>
                    <a:pt x="523" y="86"/>
                  </a:lnTo>
                  <a:lnTo>
                    <a:pt x="526" y="89"/>
                  </a:lnTo>
                  <a:lnTo>
                    <a:pt x="530" y="94"/>
                  </a:lnTo>
                  <a:lnTo>
                    <a:pt x="532" y="97"/>
                  </a:lnTo>
                  <a:lnTo>
                    <a:pt x="534" y="99"/>
                  </a:lnTo>
                  <a:lnTo>
                    <a:pt x="539" y="103"/>
                  </a:lnTo>
                  <a:lnTo>
                    <a:pt x="543" y="107"/>
                  </a:lnTo>
                  <a:lnTo>
                    <a:pt x="545" y="109"/>
                  </a:lnTo>
                  <a:lnTo>
                    <a:pt x="547" y="112"/>
                  </a:lnTo>
                  <a:lnTo>
                    <a:pt x="548" y="114"/>
                  </a:lnTo>
                  <a:lnTo>
                    <a:pt x="550" y="116"/>
                  </a:lnTo>
                  <a:lnTo>
                    <a:pt x="550" y="118"/>
                  </a:lnTo>
                  <a:lnTo>
                    <a:pt x="551" y="120"/>
                  </a:lnTo>
                  <a:lnTo>
                    <a:pt x="551" y="122"/>
                  </a:lnTo>
                  <a:lnTo>
                    <a:pt x="551" y="123"/>
                  </a:lnTo>
                  <a:lnTo>
                    <a:pt x="551" y="123"/>
                  </a:lnTo>
                  <a:lnTo>
                    <a:pt x="551" y="125"/>
                  </a:lnTo>
                  <a:lnTo>
                    <a:pt x="551" y="126"/>
                  </a:lnTo>
                  <a:lnTo>
                    <a:pt x="550" y="127"/>
                  </a:lnTo>
                  <a:lnTo>
                    <a:pt x="550" y="128"/>
                  </a:lnTo>
                  <a:lnTo>
                    <a:pt x="549" y="129"/>
                  </a:lnTo>
                  <a:lnTo>
                    <a:pt x="547" y="131"/>
                  </a:lnTo>
                  <a:lnTo>
                    <a:pt x="544" y="134"/>
                  </a:lnTo>
                  <a:lnTo>
                    <a:pt x="543" y="135"/>
                  </a:lnTo>
                  <a:lnTo>
                    <a:pt x="543" y="136"/>
                  </a:lnTo>
                  <a:lnTo>
                    <a:pt x="542" y="137"/>
                  </a:lnTo>
                  <a:lnTo>
                    <a:pt x="541" y="139"/>
                  </a:lnTo>
                  <a:lnTo>
                    <a:pt x="540" y="143"/>
                  </a:lnTo>
                  <a:lnTo>
                    <a:pt x="539" y="145"/>
                  </a:lnTo>
                  <a:lnTo>
                    <a:pt x="538" y="147"/>
                  </a:lnTo>
                  <a:lnTo>
                    <a:pt x="536" y="150"/>
                  </a:lnTo>
                  <a:lnTo>
                    <a:pt x="536" y="152"/>
                  </a:lnTo>
                  <a:lnTo>
                    <a:pt x="535" y="153"/>
                  </a:lnTo>
                  <a:lnTo>
                    <a:pt x="535" y="157"/>
                  </a:lnTo>
                  <a:lnTo>
                    <a:pt x="534" y="158"/>
                  </a:lnTo>
                  <a:lnTo>
                    <a:pt x="534" y="160"/>
                  </a:lnTo>
                  <a:lnTo>
                    <a:pt x="533" y="162"/>
                  </a:lnTo>
                  <a:lnTo>
                    <a:pt x="532" y="164"/>
                  </a:lnTo>
                  <a:lnTo>
                    <a:pt x="530" y="166"/>
                  </a:lnTo>
                  <a:lnTo>
                    <a:pt x="529" y="167"/>
                  </a:lnTo>
                  <a:lnTo>
                    <a:pt x="524" y="173"/>
                  </a:lnTo>
                  <a:lnTo>
                    <a:pt x="522" y="175"/>
                  </a:lnTo>
                  <a:lnTo>
                    <a:pt x="521" y="176"/>
                  </a:lnTo>
                  <a:lnTo>
                    <a:pt x="520" y="176"/>
                  </a:lnTo>
                  <a:lnTo>
                    <a:pt x="519" y="177"/>
                  </a:lnTo>
                  <a:lnTo>
                    <a:pt x="518" y="178"/>
                  </a:lnTo>
                  <a:lnTo>
                    <a:pt x="517" y="178"/>
                  </a:lnTo>
                  <a:lnTo>
                    <a:pt x="516" y="178"/>
                  </a:lnTo>
                  <a:lnTo>
                    <a:pt x="514" y="179"/>
                  </a:lnTo>
                  <a:lnTo>
                    <a:pt x="513" y="179"/>
                  </a:lnTo>
                  <a:lnTo>
                    <a:pt x="511" y="179"/>
                  </a:lnTo>
                  <a:lnTo>
                    <a:pt x="508" y="178"/>
                  </a:lnTo>
                  <a:lnTo>
                    <a:pt x="506" y="178"/>
                  </a:lnTo>
                  <a:lnTo>
                    <a:pt x="505" y="178"/>
                  </a:lnTo>
                  <a:lnTo>
                    <a:pt x="505" y="178"/>
                  </a:lnTo>
                  <a:lnTo>
                    <a:pt x="504" y="179"/>
                  </a:lnTo>
                  <a:lnTo>
                    <a:pt x="503" y="179"/>
                  </a:lnTo>
                  <a:lnTo>
                    <a:pt x="502" y="179"/>
                  </a:lnTo>
                  <a:lnTo>
                    <a:pt x="501" y="180"/>
                  </a:lnTo>
                  <a:lnTo>
                    <a:pt x="501" y="181"/>
                  </a:lnTo>
                  <a:lnTo>
                    <a:pt x="499" y="183"/>
                  </a:lnTo>
                  <a:lnTo>
                    <a:pt x="495" y="187"/>
                  </a:lnTo>
                  <a:lnTo>
                    <a:pt x="494" y="188"/>
                  </a:lnTo>
                  <a:lnTo>
                    <a:pt x="493" y="189"/>
                  </a:lnTo>
                  <a:lnTo>
                    <a:pt x="491" y="190"/>
                  </a:lnTo>
                  <a:lnTo>
                    <a:pt x="490" y="190"/>
                  </a:lnTo>
                  <a:lnTo>
                    <a:pt x="489" y="191"/>
                  </a:lnTo>
                  <a:lnTo>
                    <a:pt x="486" y="192"/>
                  </a:lnTo>
                  <a:lnTo>
                    <a:pt x="485" y="192"/>
                  </a:lnTo>
                  <a:lnTo>
                    <a:pt x="484" y="192"/>
                  </a:lnTo>
                  <a:lnTo>
                    <a:pt x="482" y="194"/>
                  </a:lnTo>
                  <a:lnTo>
                    <a:pt x="479" y="195"/>
                  </a:lnTo>
                  <a:lnTo>
                    <a:pt x="478" y="196"/>
                  </a:lnTo>
                  <a:lnTo>
                    <a:pt x="477" y="197"/>
                  </a:lnTo>
                  <a:lnTo>
                    <a:pt x="477" y="197"/>
                  </a:lnTo>
                  <a:lnTo>
                    <a:pt x="475" y="199"/>
                  </a:lnTo>
                  <a:lnTo>
                    <a:pt x="474" y="200"/>
                  </a:lnTo>
                  <a:lnTo>
                    <a:pt x="473" y="201"/>
                  </a:lnTo>
                  <a:lnTo>
                    <a:pt x="470" y="203"/>
                  </a:lnTo>
                  <a:lnTo>
                    <a:pt x="470" y="203"/>
                  </a:lnTo>
                  <a:lnTo>
                    <a:pt x="469" y="204"/>
                  </a:lnTo>
                  <a:lnTo>
                    <a:pt x="467" y="206"/>
                  </a:lnTo>
                  <a:lnTo>
                    <a:pt x="466" y="207"/>
                  </a:lnTo>
                  <a:lnTo>
                    <a:pt x="466" y="208"/>
                  </a:lnTo>
                  <a:lnTo>
                    <a:pt x="466" y="209"/>
                  </a:lnTo>
                  <a:lnTo>
                    <a:pt x="466" y="211"/>
                  </a:lnTo>
                  <a:lnTo>
                    <a:pt x="465" y="212"/>
                  </a:lnTo>
                  <a:lnTo>
                    <a:pt x="465" y="213"/>
                  </a:lnTo>
                  <a:lnTo>
                    <a:pt x="465" y="213"/>
                  </a:lnTo>
                  <a:lnTo>
                    <a:pt x="464" y="214"/>
                  </a:lnTo>
                  <a:lnTo>
                    <a:pt x="463" y="214"/>
                  </a:lnTo>
                  <a:lnTo>
                    <a:pt x="463" y="214"/>
                  </a:lnTo>
                  <a:lnTo>
                    <a:pt x="461" y="215"/>
                  </a:lnTo>
                  <a:lnTo>
                    <a:pt x="460" y="215"/>
                  </a:lnTo>
                  <a:lnTo>
                    <a:pt x="460" y="215"/>
                  </a:lnTo>
                  <a:lnTo>
                    <a:pt x="459" y="215"/>
                  </a:lnTo>
                  <a:lnTo>
                    <a:pt x="458" y="216"/>
                  </a:lnTo>
                  <a:lnTo>
                    <a:pt x="458" y="216"/>
                  </a:lnTo>
                  <a:lnTo>
                    <a:pt x="457" y="217"/>
                  </a:lnTo>
                  <a:lnTo>
                    <a:pt x="457" y="218"/>
                  </a:lnTo>
                  <a:lnTo>
                    <a:pt x="456" y="219"/>
                  </a:lnTo>
                  <a:lnTo>
                    <a:pt x="456" y="220"/>
                  </a:lnTo>
                  <a:lnTo>
                    <a:pt x="456" y="221"/>
                  </a:lnTo>
                  <a:lnTo>
                    <a:pt x="456" y="222"/>
                  </a:lnTo>
                  <a:lnTo>
                    <a:pt x="456" y="223"/>
                  </a:lnTo>
                  <a:lnTo>
                    <a:pt x="456" y="224"/>
                  </a:lnTo>
                  <a:lnTo>
                    <a:pt x="456" y="225"/>
                  </a:lnTo>
                  <a:lnTo>
                    <a:pt x="456" y="226"/>
                  </a:lnTo>
                  <a:lnTo>
                    <a:pt x="457" y="228"/>
                  </a:lnTo>
                  <a:lnTo>
                    <a:pt x="459" y="232"/>
                  </a:lnTo>
                  <a:lnTo>
                    <a:pt x="460" y="234"/>
                  </a:lnTo>
                  <a:lnTo>
                    <a:pt x="461" y="236"/>
                  </a:lnTo>
                  <a:lnTo>
                    <a:pt x="462" y="236"/>
                  </a:lnTo>
                  <a:lnTo>
                    <a:pt x="463" y="237"/>
                  </a:lnTo>
                  <a:lnTo>
                    <a:pt x="463" y="237"/>
                  </a:lnTo>
                  <a:lnTo>
                    <a:pt x="464" y="238"/>
                  </a:lnTo>
                  <a:lnTo>
                    <a:pt x="465" y="238"/>
                  </a:lnTo>
                  <a:lnTo>
                    <a:pt x="468" y="239"/>
                  </a:lnTo>
                  <a:lnTo>
                    <a:pt x="469" y="239"/>
                  </a:lnTo>
                  <a:lnTo>
                    <a:pt x="470" y="240"/>
                  </a:lnTo>
                  <a:lnTo>
                    <a:pt x="471" y="241"/>
                  </a:lnTo>
                  <a:lnTo>
                    <a:pt x="473" y="242"/>
                  </a:lnTo>
                  <a:lnTo>
                    <a:pt x="474" y="243"/>
                  </a:lnTo>
                  <a:lnTo>
                    <a:pt x="475" y="244"/>
                  </a:lnTo>
                  <a:lnTo>
                    <a:pt x="477" y="248"/>
                  </a:lnTo>
                  <a:lnTo>
                    <a:pt x="478" y="249"/>
                  </a:lnTo>
                  <a:lnTo>
                    <a:pt x="480" y="251"/>
                  </a:lnTo>
                  <a:lnTo>
                    <a:pt x="481" y="252"/>
                  </a:lnTo>
                  <a:lnTo>
                    <a:pt x="482" y="254"/>
                  </a:lnTo>
                  <a:lnTo>
                    <a:pt x="484" y="257"/>
                  </a:lnTo>
                  <a:lnTo>
                    <a:pt x="485" y="258"/>
                  </a:lnTo>
                  <a:lnTo>
                    <a:pt x="486" y="259"/>
                  </a:lnTo>
                  <a:lnTo>
                    <a:pt x="487" y="260"/>
                  </a:lnTo>
                  <a:lnTo>
                    <a:pt x="488" y="261"/>
                  </a:lnTo>
                  <a:lnTo>
                    <a:pt x="489" y="262"/>
                  </a:lnTo>
                  <a:lnTo>
                    <a:pt x="489" y="262"/>
                  </a:lnTo>
                  <a:lnTo>
                    <a:pt x="490" y="262"/>
                  </a:lnTo>
                  <a:lnTo>
                    <a:pt x="491" y="262"/>
                  </a:lnTo>
                  <a:lnTo>
                    <a:pt x="492" y="262"/>
                  </a:lnTo>
                  <a:lnTo>
                    <a:pt x="493" y="262"/>
                  </a:lnTo>
                  <a:lnTo>
                    <a:pt x="494" y="262"/>
                  </a:lnTo>
                  <a:lnTo>
                    <a:pt x="498" y="260"/>
                  </a:lnTo>
                  <a:lnTo>
                    <a:pt x="499" y="259"/>
                  </a:lnTo>
                  <a:lnTo>
                    <a:pt x="500" y="259"/>
                  </a:lnTo>
                  <a:lnTo>
                    <a:pt x="502" y="259"/>
                  </a:lnTo>
                  <a:lnTo>
                    <a:pt x="503" y="258"/>
                  </a:lnTo>
                  <a:lnTo>
                    <a:pt x="505" y="258"/>
                  </a:lnTo>
                  <a:lnTo>
                    <a:pt x="507" y="258"/>
                  </a:lnTo>
                  <a:lnTo>
                    <a:pt x="509" y="258"/>
                  </a:lnTo>
                  <a:lnTo>
                    <a:pt x="511" y="258"/>
                  </a:lnTo>
                  <a:lnTo>
                    <a:pt x="513" y="258"/>
                  </a:lnTo>
                  <a:lnTo>
                    <a:pt x="515" y="259"/>
                  </a:lnTo>
                  <a:lnTo>
                    <a:pt x="516" y="259"/>
                  </a:lnTo>
                  <a:lnTo>
                    <a:pt x="517" y="260"/>
                  </a:lnTo>
                  <a:lnTo>
                    <a:pt x="519" y="260"/>
                  </a:lnTo>
                  <a:lnTo>
                    <a:pt x="520" y="261"/>
                  </a:lnTo>
                  <a:lnTo>
                    <a:pt x="520" y="261"/>
                  </a:lnTo>
                  <a:lnTo>
                    <a:pt x="521" y="262"/>
                  </a:lnTo>
                  <a:lnTo>
                    <a:pt x="522" y="263"/>
                  </a:lnTo>
                  <a:lnTo>
                    <a:pt x="523" y="265"/>
                  </a:lnTo>
                  <a:lnTo>
                    <a:pt x="524" y="267"/>
                  </a:lnTo>
                  <a:lnTo>
                    <a:pt x="524" y="269"/>
                  </a:lnTo>
                  <a:lnTo>
                    <a:pt x="525" y="274"/>
                  </a:lnTo>
                  <a:lnTo>
                    <a:pt x="526" y="276"/>
                  </a:lnTo>
                  <a:lnTo>
                    <a:pt x="527" y="278"/>
                  </a:lnTo>
                  <a:lnTo>
                    <a:pt x="528" y="280"/>
                  </a:lnTo>
                  <a:lnTo>
                    <a:pt x="529" y="282"/>
                  </a:lnTo>
                  <a:lnTo>
                    <a:pt x="530" y="284"/>
                  </a:lnTo>
                  <a:lnTo>
                    <a:pt x="531" y="286"/>
                  </a:lnTo>
                  <a:lnTo>
                    <a:pt x="532" y="287"/>
                  </a:lnTo>
                  <a:lnTo>
                    <a:pt x="533" y="289"/>
                  </a:lnTo>
                  <a:lnTo>
                    <a:pt x="535" y="290"/>
                  </a:lnTo>
                  <a:lnTo>
                    <a:pt x="536" y="291"/>
                  </a:lnTo>
                  <a:lnTo>
                    <a:pt x="538" y="292"/>
                  </a:lnTo>
                  <a:lnTo>
                    <a:pt x="539" y="293"/>
                  </a:lnTo>
                  <a:lnTo>
                    <a:pt x="541" y="293"/>
                  </a:lnTo>
                  <a:lnTo>
                    <a:pt x="542" y="294"/>
                  </a:lnTo>
                  <a:lnTo>
                    <a:pt x="546" y="294"/>
                  </a:lnTo>
                  <a:lnTo>
                    <a:pt x="548" y="295"/>
                  </a:lnTo>
                  <a:lnTo>
                    <a:pt x="550" y="295"/>
                  </a:lnTo>
                  <a:lnTo>
                    <a:pt x="551" y="296"/>
                  </a:lnTo>
                  <a:lnTo>
                    <a:pt x="553" y="297"/>
                  </a:lnTo>
                  <a:lnTo>
                    <a:pt x="554" y="298"/>
                  </a:lnTo>
                  <a:lnTo>
                    <a:pt x="556" y="299"/>
                  </a:lnTo>
                  <a:lnTo>
                    <a:pt x="557" y="301"/>
                  </a:lnTo>
                  <a:lnTo>
                    <a:pt x="559" y="304"/>
                  </a:lnTo>
                  <a:lnTo>
                    <a:pt x="563" y="308"/>
                  </a:lnTo>
                  <a:lnTo>
                    <a:pt x="565" y="311"/>
                  </a:lnTo>
                  <a:lnTo>
                    <a:pt x="567" y="313"/>
                  </a:lnTo>
                  <a:lnTo>
                    <a:pt x="570" y="318"/>
                  </a:lnTo>
                  <a:lnTo>
                    <a:pt x="573" y="323"/>
                  </a:lnTo>
                  <a:lnTo>
                    <a:pt x="575" y="327"/>
                  </a:lnTo>
                  <a:lnTo>
                    <a:pt x="578" y="330"/>
                  </a:lnTo>
                  <a:lnTo>
                    <a:pt x="579" y="331"/>
                  </a:lnTo>
                  <a:lnTo>
                    <a:pt x="580" y="333"/>
                  </a:lnTo>
                  <a:lnTo>
                    <a:pt x="584" y="337"/>
                  </a:lnTo>
                  <a:lnTo>
                    <a:pt x="589" y="343"/>
                  </a:lnTo>
                  <a:lnTo>
                    <a:pt x="591" y="345"/>
                  </a:lnTo>
                  <a:lnTo>
                    <a:pt x="592" y="346"/>
                  </a:lnTo>
                  <a:lnTo>
                    <a:pt x="594" y="347"/>
                  </a:lnTo>
                  <a:lnTo>
                    <a:pt x="598" y="351"/>
                  </a:lnTo>
                  <a:lnTo>
                    <a:pt x="599" y="352"/>
                  </a:lnTo>
                  <a:lnTo>
                    <a:pt x="600" y="353"/>
                  </a:lnTo>
                  <a:lnTo>
                    <a:pt x="601" y="354"/>
                  </a:lnTo>
                  <a:lnTo>
                    <a:pt x="602" y="356"/>
                  </a:lnTo>
                  <a:lnTo>
                    <a:pt x="603" y="357"/>
                  </a:lnTo>
                  <a:lnTo>
                    <a:pt x="604" y="359"/>
                  </a:lnTo>
                  <a:lnTo>
                    <a:pt x="605" y="361"/>
                  </a:lnTo>
                  <a:lnTo>
                    <a:pt x="606" y="363"/>
                  </a:lnTo>
                  <a:lnTo>
                    <a:pt x="607" y="365"/>
                  </a:lnTo>
                  <a:lnTo>
                    <a:pt x="607" y="368"/>
                  </a:lnTo>
                  <a:lnTo>
                    <a:pt x="607" y="370"/>
                  </a:lnTo>
                  <a:lnTo>
                    <a:pt x="608" y="376"/>
                  </a:lnTo>
                  <a:lnTo>
                    <a:pt x="608" y="380"/>
                  </a:lnTo>
                  <a:lnTo>
                    <a:pt x="609" y="383"/>
                  </a:lnTo>
                  <a:lnTo>
                    <a:pt x="609" y="387"/>
                  </a:lnTo>
                  <a:lnTo>
                    <a:pt x="610" y="390"/>
                  </a:lnTo>
                  <a:lnTo>
                    <a:pt x="610" y="392"/>
                  </a:lnTo>
                  <a:lnTo>
                    <a:pt x="611" y="394"/>
                  </a:lnTo>
                  <a:lnTo>
                    <a:pt x="611" y="395"/>
                  </a:lnTo>
                  <a:lnTo>
                    <a:pt x="612" y="397"/>
                  </a:lnTo>
                  <a:lnTo>
                    <a:pt x="613" y="400"/>
                  </a:lnTo>
                  <a:lnTo>
                    <a:pt x="616" y="405"/>
                  </a:lnTo>
                  <a:lnTo>
                    <a:pt x="617" y="406"/>
                  </a:lnTo>
                  <a:lnTo>
                    <a:pt x="617" y="407"/>
                  </a:lnTo>
                  <a:lnTo>
                    <a:pt x="618" y="409"/>
                  </a:lnTo>
                  <a:lnTo>
                    <a:pt x="618" y="410"/>
                  </a:lnTo>
                  <a:lnTo>
                    <a:pt x="618" y="411"/>
                  </a:lnTo>
                  <a:lnTo>
                    <a:pt x="618" y="411"/>
                  </a:lnTo>
                  <a:lnTo>
                    <a:pt x="618" y="411"/>
                  </a:lnTo>
                  <a:lnTo>
                    <a:pt x="618" y="411"/>
                  </a:lnTo>
                  <a:lnTo>
                    <a:pt x="617" y="412"/>
                  </a:lnTo>
                  <a:lnTo>
                    <a:pt x="617" y="412"/>
                  </a:lnTo>
                  <a:lnTo>
                    <a:pt x="616" y="412"/>
                  </a:lnTo>
                  <a:lnTo>
                    <a:pt x="615" y="412"/>
                  </a:lnTo>
                  <a:lnTo>
                    <a:pt x="613" y="411"/>
                  </a:lnTo>
                  <a:lnTo>
                    <a:pt x="611" y="411"/>
                  </a:lnTo>
                  <a:lnTo>
                    <a:pt x="609" y="410"/>
                  </a:lnTo>
                  <a:lnTo>
                    <a:pt x="602" y="407"/>
                  </a:lnTo>
                  <a:lnTo>
                    <a:pt x="599" y="406"/>
                  </a:lnTo>
                  <a:lnTo>
                    <a:pt x="597" y="405"/>
                  </a:lnTo>
                  <a:lnTo>
                    <a:pt x="594" y="403"/>
                  </a:lnTo>
                  <a:lnTo>
                    <a:pt x="591" y="401"/>
                  </a:lnTo>
                  <a:lnTo>
                    <a:pt x="590" y="401"/>
                  </a:lnTo>
                  <a:lnTo>
                    <a:pt x="588" y="400"/>
                  </a:lnTo>
                  <a:lnTo>
                    <a:pt x="587" y="399"/>
                  </a:lnTo>
                  <a:lnTo>
                    <a:pt x="586" y="399"/>
                  </a:lnTo>
                  <a:lnTo>
                    <a:pt x="585" y="398"/>
                  </a:lnTo>
                  <a:lnTo>
                    <a:pt x="584" y="398"/>
                  </a:lnTo>
                  <a:lnTo>
                    <a:pt x="583" y="398"/>
                  </a:lnTo>
                  <a:lnTo>
                    <a:pt x="582" y="398"/>
                  </a:lnTo>
                  <a:lnTo>
                    <a:pt x="581" y="398"/>
                  </a:lnTo>
                  <a:lnTo>
                    <a:pt x="581" y="399"/>
                  </a:lnTo>
                  <a:lnTo>
                    <a:pt x="580" y="399"/>
                  </a:lnTo>
                  <a:lnTo>
                    <a:pt x="579" y="399"/>
                  </a:lnTo>
                  <a:lnTo>
                    <a:pt x="578" y="400"/>
                  </a:lnTo>
                  <a:lnTo>
                    <a:pt x="578" y="401"/>
                  </a:lnTo>
                  <a:lnTo>
                    <a:pt x="577" y="402"/>
                  </a:lnTo>
                  <a:lnTo>
                    <a:pt x="576" y="402"/>
                  </a:lnTo>
                  <a:lnTo>
                    <a:pt x="576" y="404"/>
                  </a:lnTo>
                  <a:lnTo>
                    <a:pt x="573" y="409"/>
                  </a:lnTo>
                  <a:lnTo>
                    <a:pt x="572" y="411"/>
                  </a:lnTo>
                  <a:lnTo>
                    <a:pt x="572" y="412"/>
                  </a:lnTo>
                  <a:lnTo>
                    <a:pt x="571" y="413"/>
                  </a:lnTo>
                  <a:lnTo>
                    <a:pt x="570" y="415"/>
                  </a:lnTo>
                  <a:lnTo>
                    <a:pt x="568" y="416"/>
                  </a:lnTo>
                  <a:lnTo>
                    <a:pt x="567" y="417"/>
                  </a:lnTo>
                  <a:lnTo>
                    <a:pt x="565" y="419"/>
                  </a:lnTo>
                  <a:lnTo>
                    <a:pt x="563" y="420"/>
                  </a:lnTo>
                  <a:lnTo>
                    <a:pt x="561" y="421"/>
                  </a:lnTo>
                  <a:lnTo>
                    <a:pt x="558" y="422"/>
                  </a:lnTo>
                  <a:lnTo>
                    <a:pt x="555" y="424"/>
                  </a:lnTo>
                  <a:lnTo>
                    <a:pt x="554" y="424"/>
                  </a:lnTo>
                  <a:lnTo>
                    <a:pt x="553" y="426"/>
                  </a:lnTo>
                  <a:lnTo>
                    <a:pt x="552" y="426"/>
                  </a:lnTo>
                  <a:lnTo>
                    <a:pt x="548" y="428"/>
                  </a:lnTo>
                  <a:lnTo>
                    <a:pt x="544" y="430"/>
                  </a:lnTo>
                  <a:lnTo>
                    <a:pt x="541" y="431"/>
                  </a:lnTo>
                  <a:lnTo>
                    <a:pt x="540" y="432"/>
                  </a:lnTo>
                  <a:lnTo>
                    <a:pt x="538" y="433"/>
                  </a:lnTo>
                  <a:lnTo>
                    <a:pt x="534" y="436"/>
                  </a:lnTo>
                  <a:lnTo>
                    <a:pt x="532" y="438"/>
                  </a:lnTo>
                  <a:lnTo>
                    <a:pt x="530" y="439"/>
                  </a:lnTo>
                  <a:lnTo>
                    <a:pt x="527" y="441"/>
                  </a:lnTo>
                  <a:lnTo>
                    <a:pt x="525" y="442"/>
                  </a:lnTo>
                  <a:lnTo>
                    <a:pt x="524" y="443"/>
                  </a:lnTo>
                  <a:lnTo>
                    <a:pt x="523" y="444"/>
                  </a:lnTo>
                  <a:lnTo>
                    <a:pt x="522" y="445"/>
                  </a:lnTo>
                  <a:lnTo>
                    <a:pt x="521" y="446"/>
                  </a:lnTo>
                  <a:lnTo>
                    <a:pt x="521" y="447"/>
                  </a:lnTo>
                  <a:lnTo>
                    <a:pt x="520" y="448"/>
                  </a:lnTo>
                  <a:lnTo>
                    <a:pt x="520" y="449"/>
                  </a:lnTo>
                  <a:lnTo>
                    <a:pt x="520" y="450"/>
                  </a:lnTo>
                  <a:lnTo>
                    <a:pt x="520" y="454"/>
                  </a:lnTo>
                  <a:lnTo>
                    <a:pt x="520" y="455"/>
                  </a:lnTo>
                  <a:lnTo>
                    <a:pt x="519" y="456"/>
                  </a:lnTo>
                  <a:lnTo>
                    <a:pt x="519" y="456"/>
                  </a:lnTo>
                  <a:lnTo>
                    <a:pt x="519" y="457"/>
                  </a:lnTo>
                  <a:lnTo>
                    <a:pt x="518" y="458"/>
                  </a:lnTo>
                  <a:lnTo>
                    <a:pt x="517" y="459"/>
                  </a:lnTo>
                  <a:lnTo>
                    <a:pt x="515" y="460"/>
                  </a:lnTo>
                  <a:lnTo>
                    <a:pt x="513" y="462"/>
                  </a:lnTo>
                  <a:lnTo>
                    <a:pt x="512" y="463"/>
                  </a:lnTo>
                  <a:lnTo>
                    <a:pt x="511" y="464"/>
                  </a:lnTo>
                  <a:lnTo>
                    <a:pt x="511" y="464"/>
                  </a:lnTo>
                  <a:lnTo>
                    <a:pt x="510" y="465"/>
                  </a:lnTo>
                  <a:lnTo>
                    <a:pt x="510" y="466"/>
                  </a:lnTo>
                  <a:lnTo>
                    <a:pt x="510" y="467"/>
                  </a:lnTo>
                  <a:lnTo>
                    <a:pt x="510" y="468"/>
                  </a:lnTo>
                  <a:lnTo>
                    <a:pt x="510" y="468"/>
                  </a:lnTo>
                  <a:lnTo>
                    <a:pt x="510" y="470"/>
                  </a:lnTo>
                  <a:lnTo>
                    <a:pt x="511" y="473"/>
                  </a:lnTo>
                  <a:lnTo>
                    <a:pt x="511" y="474"/>
                  </a:lnTo>
                  <a:lnTo>
                    <a:pt x="511" y="475"/>
                  </a:lnTo>
                  <a:lnTo>
                    <a:pt x="511" y="475"/>
                  </a:lnTo>
                  <a:lnTo>
                    <a:pt x="511" y="476"/>
                  </a:lnTo>
                  <a:lnTo>
                    <a:pt x="510" y="477"/>
                  </a:lnTo>
                  <a:lnTo>
                    <a:pt x="510" y="477"/>
                  </a:lnTo>
                  <a:lnTo>
                    <a:pt x="509" y="477"/>
                  </a:lnTo>
                  <a:lnTo>
                    <a:pt x="508" y="477"/>
                  </a:lnTo>
                  <a:lnTo>
                    <a:pt x="507" y="477"/>
                  </a:lnTo>
                  <a:lnTo>
                    <a:pt x="506" y="477"/>
                  </a:lnTo>
                  <a:lnTo>
                    <a:pt x="505" y="477"/>
                  </a:lnTo>
                  <a:lnTo>
                    <a:pt x="503" y="477"/>
                  </a:lnTo>
                  <a:lnTo>
                    <a:pt x="500" y="476"/>
                  </a:lnTo>
                  <a:lnTo>
                    <a:pt x="498" y="476"/>
                  </a:lnTo>
                  <a:lnTo>
                    <a:pt x="496" y="476"/>
                  </a:lnTo>
                  <a:lnTo>
                    <a:pt x="495" y="475"/>
                  </a:lnTo>
                  <a:lnTo>
                    <a:pt x="494" y="476"/>
                  </a:lnTo>
                  <a:lnTo>
                    <a:pt x="491" y="476"/>
                  </a:lnTo>
                  <a:lnTo>
                    <a:pt x="487" y="476"/>
                  </a:lnTo>
                  <a:lnTo>
                    <a:pt x="485" y="477"/>
                  </a:lnTo>
                  <a:lnTo>
                    <a:pt x="483" y="477"/>
                  </a:lnTo>
                  <a:lnTo>
                    <a:pt x="482" y="476"/>
                  </a:lnTo>
                  <a:lnTo>
                    <a:pt x="482" y="476"/>
                  </a:lnTo>
                  <a:lnTo>
                    <a:pt x="481" y="476"/>
                  </a:lnTo>
                  <a:lnTo>
                    <a:pt x="479" y="475"/>
                  </a:lnTo>
                  <a:lnTo>
                    <a:pt x="478" y="475"/>
                  </a:lnTo>
                  <a:lnTo>
                    <a:pt x="477" y="475"/>
                  </a:lnTo>
                  <a:lnTo>
                    <a:pt x="477" y="475"/>
                  </a:lnTo>
                  <a:lnTo>
                    <a:pt x="476" y="475"/>
                  </a:lnTo>
                  <a:lnTo>
                    <a:pt x="473" y="477"/>
                  </a:lnTo>
                  <a:lnTo>
                    <a:pt x="471" y="477"/>
                  </a:lnTo>
                  <a:lnTo>
                    <a:pt x="470" y="477"/>
                  </a:lnTo>
                  <a:lnTo>
                    <a:pt x="466" y="478"/>
                  </a:lnTo>
                  <a:lnTo>
                    <a:pt x="464" y="479"/>
                  </a:lnTo>
                  <a:lnTo>
                    <a:pt x="462" y="479"/>
                  </a:lnTo>
                  <a:lnTo>
                    <a:pt x="460" y="479"/>
                  </a:lnTo>
                  <a:lnTo>
                    <a:pt x="459" y="479"/>
                  </a:lnTo>
                  <a:lnTo>
                    <a:pt x="458" y="479"/>
                  </a:lnTo>
                  <a:lnTo>
                    <a:pt x="457" y="478"/>
                  </a:lnTo>
                  <a:lnTo>
                    <a:pt x="456" y="478"/>
                  </a:lnTo>
                  <a:lnTo>
                    <a:pt x="455" y="477"/>
                  </a:lnTo>
                  <a:lnTo>
                    <a:pt x="453" y="476"/>
                  </a:lnTo>
                  <a:lnTo>
                    <a:pt x="448" y="472"/>
                  </a:lnTo>
                  <a:lnTo>
                    <a:pt x="446" y="470"/>
                  </a:lnTo>
                  <a:lnTo>
                    <a:pt x="445" y="470"/>
                  </a:lnTo>
                  <a:lnTo>
                    <a:pt x="443" y="469"/>
                  </a:lnTo>
                  <a:lnTo>
                    <a:pt x="440" y="467"/>
                  </a:lnTo>
                  <a:lnTo>
                    <a:pt x="437" y="466"/>
                  </a:lnTo>
                  <a:lnTo>
                    <a:pt x="434" y="465"/>
                  </a:lnTo>
                  <a:lnTo>
                    <a:pt x="432" y="464"/>
                  </a:lnTo>
                  <a:lnTo>
                    <a:pt x="431" y="463"/>
                  </a:lnTo>
                  <a:lnTo>
                    <a:pt x="429" y="462"/>
                  </a:lnTo>
                  <a:lnTo>
                    <a:pt x="428" y="461"/>
                  </a:lnTo>
                  <a:lnTo>
                    <a:pt x="424" y="458"/>
                  </a:lnTo>
                  <a:lnTo>
                    <a:pt x="423" y="457"/>
                  </a:lnTo>
                  <a:lnTo>
                    <a:pt x="422" y="456"/>
                  </a:lnTo>
                  <a:lnTo>
                    <a:pt x="420" y="456"/>
                  </a:lnTo>
                  <a:lnTo>
                    <a:pt x="419" y="455"/>
                  </a:lnTo>
                  <a:lnTo>
                    <a:pt x="415" y="453"/>
                  </a:lnTo>
                  <a:lnTo>
                    <a:pt x="412" y="452"/>
                  </a:lnTo>
                  <a:lnTo>
                    <a:pt x="410" y="451"/>
                  </a:lnTo>
                  <a:lnTo>
                    <a:pt x="409" y="450"/>
                  </a:lnTo>
                  <a:lnTo>
                    <a:pt x="407" y="449"/>
                  </a:lnTo>
                  <a:lnTo>
                    <a:pt x="406" y="447"/>
                  </a:lnTo>
                  <a:lnTo>
                    <a:pt x="405" y="446"/>
                  </a:lnTo>
                  <a:lnTo>
                    <a:pt x="402" y="442"/>
                  </a:lnTo>
                  <a:lnTo>
                    <a:pt x="400" y="440"/>
                  </a:lnTo>
                  <a:lnTo>
                    <a:pt x="399" y="439"/>
                  </a:lnTo>
                  <a:lnTo>
                    <a:pt x="398" y="438"/>
                  </a:lnTo>
                  <a:lnTo>
                    <a:pt x="397" y="438"/>
                  </a:lnTo>
                  <a:lnTo>
                    <a:pt x="396" y="437"/>
                  </a:lnTo>
                  <a:lnTo>
                    <a:pt x="394" y="436"/>
                  </a:lnTo>
                  <a:lnTo>
                    <a:pt x="392" y="436"/>
                  </a:lnTo>
                  <a:lnTo>
                    <a:pt x="387" y="434"/>
                  </a:lnTo>
                  <a:lnTo>
                    <a:pt x="385" y="434"/>
                  </a:lnTo>
                  <a:lnTo>
                    <a:pt x="384" y="433"/>
                  </a:lnTo>
                  <a:lnTo>
                    <a:pt x="383" y="432"/>
                  </a:lnTo>
                  <a:lnTo>
                    <a:pt x="382" y="432"/>
                  </a:lnTo>
                  <a:lnTo>
                    <a:pt x="381" y="431"/>
                  </a:lnTo>
                  <a:lnTo>
                    <a:pt x="380" y="430"/>
                  </a:lnTo>
                  <a:lnTo>
                    <a:pt x="380" y="429"/>
                  </a:lnTo>
                  <a:lnTo>
                    <a:pt x="379" y="428"/>
                  </a:lnTo>
                  <a:lnTo>
                    <a:pt x="378" y="425"/>
                  </a:lnTo>
                  <a:lnTo>
                    <a:pt x="377" y="421"/>
                  </a:lnTo>
                  <a:lnTo>
                    <a:pt x="376" y="419"/>
                  </a:lnTo>
                  <a:lnTo>
                    <a:pt x="375" y="417"/>
                  </a:lnTo>
                  <a:lnTo>
                    <a:pt x="375" y="416"/>
                  </a:lnTo>
                  <a:lnTo>
                    <a:pt x="374" y="415"/>
                  </a:lnTo>
                  <a:lnTo>
                    <a:pt x="374" y="415"/>
                  </a:lnTo>
                  <a:lnTo>
                    <a:pt x="373" y="413"/>
                  </a:lnTo>
                  <a:lnTo>
                    <a:pt x="370" y="410"/>
                  </a:lnTo>
                  <a:lnTo>
                    <a:pt x="369" y="409"/>
                  </a:lnTo>
                  <a:lnTo>
                    <a:pt x="368" y="408"/>
                  </a:lnTo>
                  <a:lnTo>
                    <a:pt x="367" y="408"/>
                  </a:lnTo>
                  <a:lnTo>
                    <a:pt x="365" y="407"/>
                  </a:lnTo>
                  <a:lnTo>
                    <a:pt x="363" y="406"/>
                  </a:lnTo>
                  <a:lnTo>
                    <a:pt x="361" y="405"/>
                  </a:lnTo>
                  <a:lnTo>
                    <a:pt x="356" y="404"/>
                  </a:lnTo>
                  <a:lnTo>
                    <a:pt x="351" y="402"/>
                  </a:lnTo>
                  <a:lnTo>
                    <a:pt x="348" y="402"/>
                  </a:lnTo>
                  <a:lnTo>
                    <a:pt x="344" y="401"/>
                  </a:lnTo>
                  <a:lnTo>
                    <a:pt x="343" y="401"/>
                  </a:lnTo>
                  <a:lnTo>
                    <a:pt x="341" y="401"/>
                  </a:lnTo>
                  <a:lnTo>
                    <a:pt x="340" y="401"/>
                  </a:lnTo>
                  <a:lnTo>
                    <a:pt x="339" y="401"/>
                  </a:lnTo>
                  <a:lnTo>
                    <a:pt x="337" y="401"/>
                  </a:lnTo>
                  <a:lnTo>
                    <a:pt x="333" y="403"/>
                  </a:lnTo>
                  <a:lnTo>
                    <a:pt x="331" y="403"/>
                  </a:lnTo>
                  <a:lnTo>
                    <a:pt x="330" y="404"/>
                  </a:lnTo>
                  <a:lnTo>
                    <a:pt x="328" y="405"/>
                  </a:lnTo>
                  <a:lnTo>
                    <a:pt x="327" y="406"/>
                  </a:lnTo>
                  <a:lnTo>
                    <a:pt x="324" y="410"/>
                  </a:lnTo>
                  <a:lnTo>
                    <a:pt x="323" y="410"/>
                  </a:lnTo>
                  <a:lnTo>
                    <a:pt x="322" y="411"/>
                  </a:lnTo>
                  <a:lnTo>
                    <a:pt x="321" y="412"/>
                  </a:lnTo>
                  <a:lnTo>
                    <a:pt x="320" y="412"/>
                  </a:lnTo>
                  <a:lnTo>
                    <a:pt x="316" y="414"/>
                  </a:lnTo>
                  <a:lnTo>
                    <a:pt x="314" y="415"/>
                  </a:lnTo>
                  <a:lnTo>
                    <a:pt x="313" y="416"/>
                  </a:lnTo>
                  <a:lnTo>
                    <a:pt x="310" y="418"/>
                  </a:lnTo>
                  <a:lnTo>
                    <a:pt x="307" y="419"/>
                  </a:lnTo>
                  <a:lnTo>
                    <a:pt x="306" y="420"/>
                  </a:lnTo>
                  <a:lnTo>
                    <a:pt x="305" y="420"/>
                  </a:lnTo>
                  <a:lnTo>
                    <a:pt x="304" y="420"/>
                  </a:lnTo>
                  <a:lnTo>
                    <a:pt x="304" y="421"/>
                  </a:lnTo>
                  <a:lnTo>
                    <a:pt x="303" y="421"/>
                  </a:lnTo>
                  <a:lnTo>
                    <a:pt x="301" y="420"/>
                  </a:lnTo>
                  <a:lnTo>
                    <a:pt x="300" y="420"/>
                  </a:lnTo>
                  <a:lnTo>
                    <a:pt x="299" y="420"/>
                  </a:lnTo>
                  <a:lnTo>
                    <a:pt x="298" y="420"/>
                  </a:lnTo>
                  <a:lnTo>
                    <a:pt x="297" y="419"/>
                  </a:lnTo>
                  <a:lnTo>
                    <a:pt x="296" y="419"/>
                  </a:lnTo>
                  <a:lnTo>
                    <a:pt x="295" y="418"/>
                  </a:lnTo>
                  <a:lnTo>
                    <a:pt x="294" y="417"/>
                  </a:lnTo>
                  <a:lnTo>
                    <a:pt x="294" y="416"/>
                  </a:lnTo>
                  <a:lnTo>
                    <a:pt x="293" y="415"/>
                  </a:lnTo>
                  <a:lnTo>
                    <a:pt x="292" y="414"/>
                  </a:lnTo>
                  <a:lnTo>
                    <a:pt x="291" y="412"/>
                  </a:lnTo>
                  <a:lnTo>
                    <a:pt x="290" y="408"/>
                  </a:lnTo>
                  <a:lnTo>
                    <a:pt x="289" y="406"/>
                  </a:lnTo>
                  <a:lnTo>
                    <a:pt x="288" y="404"/>
                  </a:lnTo>
                  <a:lnTo>
                    <a:pt x="287" y="402"/>
                  </a:lnTo>
                  <a:lnTo>
                    <a:pt x="286" y="400"/>
                  </a:lnTo>
                  <a:lnTo>
                    <a:pt x="285" y="399"/>
                  </a:lnTo>
                  <a:lnTo>
                    <a:pt x="284" y="399"/>
                  </a:lnTo>
                  <a:lnTo>
                    <a:pt x="284" y="398"/>
                  </a:lnTo>
                  <a:lnTo>
                    <a:pt x="283" y="397"/>
                  </a:lnTo>
                  <a:lnTo>
                    <a:pt x="281" y="396"/>
                  </a:lnTo>
                  <a:lnTo>
                    <a:pt x="281" y="396"/>
                  </a:lnTo>
                  <a:lnTo>
                    <a:pt x="281" y="396"/>
                  </a:lnTo>
                  <a:lnTo>
                    <a:pt x="280" y="396"/>
                  </a:lnTo>
                  <a:lnTo>
                    <a:pt x="280" y="396"/>
                  </a:lnTo>
                  <a:lnTo>
                    <a:pt x="277" y="398"/>
                  </a:lnTo>
                  <a:lnTo>
                    <a:pt x="275" y="399"/>
                  </a:lnTo>
                  <a:lnTo>
                    <a:pt x="273" y="400"/>
                  </a:lnTo>
                  <a:lnTo>
                    <a:pt x="271" y="401"/>
                  </a:lnTo>
                  <a:lnTo>
                    <a:pt x="270" y="402"/>
                  </a:lnTo>
                  <a:lnTo>
                    <a:pt x="269" y="404"/>
                  </a:lnTo>
                  <a:lnTo>
                    <a:pt x="268" y="405"/>
                  </a:lnTo>
                  <a:lnTo>
                    <a:pt x="267" y="406"/>
                  </a:lnTo>
                  <a:lnTo>
                    <a:pt x="267" y="406"/>
                  </a:lnTo>
                  <a:lnTo>
                    <a:pt x="266" y="407"/>
                  </a:lnTo>
                  <a:lnTo>
                    <a:pt x="265" y="409"/>
                  </a:lnTo>
                  <a:lnTo>
                    <a:pt x="264" y="413"/>
                  </a:lnTo>
                  <a:lnTo>
                    <a:pt x="263" y="414"/>
                  </a:lnTo>
                  <a:lnTo>
                    <a:pt x="262" y="415"/>
                  </a:lnTo>
                  <a:lnTo>
                    <a:pt x="262" y="416"/>
                  </a:lnTo>
                  <a:lnTo>
                    <a:pt x="261" y="416"/>
                  </a:lnTo>
                  <a:lnTo>
                    <a:pt x="260" y="417"/>
                  </a:lnTo>
                  <a:lnTo>
                    <a:pt x="259" y="418"/>
                  </a:lnTo>
                  <a:lnTo>
                    <a:pt x="258" y="419"/>
                  </a:lnTo>
                  <a:lnTo>
                    <a:pt x="256" y="420"/>
                  </a:lnTo>
                  <a:lnTo>
                    <a:pt x="255" y="420"/>
                  </a:lnTo>
                  <a:lnTo>
                    <a:pt x="251" y="421"/>
                  </a:lnTo>
                  <a:lnTo>
                    <a:pt x="249" y="422"/>
                  </a:lnTo>
                  <a:lnTo>
                    <a:pt x="247" y="423"/>
                  </a:lnTo>
                  <a:lnTo>
                    <a:pt x="244" y="425"/>
                  </a:lnTo>
                  <a:lnTo>
                    <a:pt x="242" y="425"/>
                  </a:lnTo>
                  <a:lnTo>
                    <a:pt x="241" y="425"/>
                  </a:lnTo>
                  <a:lnTo>
                    <a:pt x="240" y="425"/>
                  </a:lnTo>
                  <a:lnTo>
                    <a:pt x="238" y="425"/>
                  </a:lnTo>
                  <a:lnTo>
                    <a:pt x="237" y="425"/>
                  </a:lnTo>
                  <a:lnTo>
                    <a:pt x="236" y="425"/>
                  </a:lnTo>
                  <a:lnTo>
                    <a:pt x="234" y="425"/>
                  </a:lnTo>
                  <a:lnTo>
                    <a:pt x="230" y="423"/>
                  </a:lnTo>
                  <a:lnTo>
                    <a:pt x="228" y="422"/>
                  </a:lnTo>
                  <a:lnTo>
                    <a:pt x="227" y="422"/>
                  </a:lnTo>
                  <a:lnTo>
                    <a:pt x="226" y="422"/>
                  </a:lnTo>
                  <a:lnTo>
                    <a:pt x="225" y="422"/>
                  </a:lnTo>
                  <a:lnTo>
                    <a:pt x="223" y="422"/>
                  </a:lnTo>
                  <a:lnTo>
                    <a:pt x="221" y="422"/>
                  </a:lnTo>
                  <a:lnTo>
                    <a:pt x="219" y="422"/>
                  </a:lnTo>
                  <a:lnTo>
                    <a:pt x="217" y="421"/>
                  </a:lnTo>
                  <a:lnTo>
                    <a:pt x="215" y="421"/>
                  </a:lnTo>
                  <a:lnTo>
                    <a:pt x="213" y="421"/>
                  </a:lnTo>
                  <a:lnTo>
                    <a:pt x="209" y="421"/>
                  </a:lnTo>
                  <a:lnTo>
                    <a:pt x="208" y="421"/>
                  </a:lnTo>
                  <a:lnTo>
                    <a:pt x="206" y="421"/>
                  </a:lnTo>
                  <a:lnTo>
                    <a:pt x="204" y="421"/>
                  </a:lnTo>
                  <a:lnTo>
                    <a:pt x="203" y="421"/>
                  </a:lnTo>
                  <a:lnTo>
                    <a:pt x="202" y="421"/>
                  </a:lnTo>
                  <a:lnTo>
                    <a:pt x="201" y="421"/>
                  </a:lnTo>
                  <a:lnTo>
                    <a:pt x="200" y="420"/>
                  </a:lnTo>
                  <a:lnTo>
                    <a:pt x="198" y="419"/>
                  </a:lnTo>
                  <a:lnTo>
                    <a:pt x="196" y="417"/>
                  </a:lnTo>
                  <a:lnTo>
                    <a:pt x="195" y="417"/>
                  </a:lnTo>
                  <a:lnTo>
                    <a:pt x="195" y="416"/>
                  </a:lnTo>
                  <a:lnTo>
                    <a:pt x="194" y="416"/>
                  </a:lnTo>
                  <a:lnTo>
                    <a:pt x="194" y="416"/>
                  </a:lnTo>
                  <a:lnTo>
                    <a:pt x="193" y="416"/>
                  </a:lnTo>
                  <a:lnTo>
                    <a:pt x="192" y="416"/>
                  </a:lnTo>
                  <a:lnTo>
                    <a:pt x="192" y="416"/>
                  </a:lnTo>
                  <a:lnTo>
                    <a:pt x="191" y="416"/>
                  </a:lnTo>
                  <a:lnTo>
                    <a:pt x="186" y="419"/>
                  </a:lnTo>
                  <a:lnTo>
                    <a:pt x="185" y="419"/>
                  </a:lnTo>
                  <a:lnTo>
                    <a:pt x="184" y="420"/>
                  </a:lnTo>
                  <a:lnTo>
                    <a:pt x="181" y="420"/>
                  </a:lnTo>
                  <a:lnTo>
                    <a:pt x="180" y="421"/>
                  </a:lnTo>
                  <a:lnTo>
                    <a:pt x="178" y="421"/>
                  </a:lnTo>
                  <a:lnTo>
                    <a:pt x="177" y="422"/>
                  </a:lnTo>
                  <a:lnTo>
                    <a:pt x="176" y="423"/>
                  </a:lnTo>
                  <a:lnTo>
                    <a:pt x="175" y="423"/>
                  </a:lnTo>
                  <a:lnTo>
                    <a:pt x="175" y="424"/>
                  </a:lnTo>
                  <a:lnTo>
                    <a:pt x="174" y="425"/>
                  </a:lnTo>
                  <a:lnTo>
                    <a:pt x="173" y="426"/>
                  </a:lnTo>
                  <a:lnTo>
                    <a:pt x="173" y="427"/>
                  </a:lnTo>
                  <a:lnTo>
                    <a:pt x="171" y="430"/>
                  </a:lnTo>
                  <a:lnTo>
                    <a:pt x="171" y="431"/>
                  </a:lnTo>
                  <a:lnTo>
                    <a:pt x="170" y="431"/>
                  </a:lnTo>
                  <a:lnTo>
                    <a:pt x="169" y="432"/>
                  </a:lnTo>
                  <a:lnTo>
                    <a:pt x="167" y="434"/>
                  </a:lnTo>
                  <a:lnTo>
                    <a:pt x="166" y="435"/>
                  </a:lnTo>
                  <a:lnTo>
                    <a:pt x="164" y="436"/>
                  </a:lnTo>
                  <a:lnTo>
                    <a:pt x="162" y="437"/>
                  </a:lnTo>
                  <a:lnTo>
                    <a:pt x="161" y="437"/>
                  </a:lnTo>
                  <a:lnTo>
                    <a:pt x="159" y="439"/>
                  </a:lnTo>
                  <a:lnTo>
                    <a:pt x="157" y="440"/>
                  </a:lnTo>
                  <a:lnTo>
                    <a:pt x="155" y="441"/>
                  </a:lnTo>
                  <a:lnTo>
                    <a:pt x="154" y="442"/>
                  </a:lnTo>
                  <a:lnTo>
                    <a:pt x="153" y="442"/>
                  </a:lnTo>
                  <a:lnTo>
                    <a:pt x="151" y="443"/>
                  </a:lnTo>
                  <a:lnTo>
                    <a:pt x="150" y="443"/>
                  </a:lnTo>
                  <a:lnTo>
                    <a:pt x="148" y="443"/>
                  </a:lnTo>
                  <a:lnTo>
                    <a:pt x="147" y="444"/>
                  </a:lnTo>
                  <a:lnTo>
                    <a:pt x="146" y="444"/>
                  </a:lnTo>
                  <a:lnTo>
                    <a:pt x="145" y="444"/>
                  </a:lnTo>
                  <a:lnTo>
                    <a:pt x="143" y="444"/>
                  </a:lnTo>
                  <a:lnTo>
                    <a:pt x="142" y="443"/>
                  </a:lnTo>
                  <a:lnTo>
                    <a:pt x="141" y="443"/>
                  </a:lnTo>
                  <a:lnTo>
                    <a:pt x="140" y="443"/>
                  </a:lnTo>
                  <a:lnTo>
                    <a:pt x="139" y="442"/>
                  </a:lnTo>
                  <a:lnTo>
                    <a:pt x="138" y="441"/>
                  </a:lnTo>
                  <a:lnTo>
                    <a:pt x="137" y="441"/>
                  </a:lnTo>
                  <a:lnTo>
                    <a:pt x="137" y="440"/>
                  </a:lnTo>
                  <a:lnTo>
                    <a:pt x="136" y="439"/>
                  </a:lnTo>
                  <a:lnTo>
                    <a:pt x="137" y="439"/>
                  </a:lnTo>
                  <a:lnTo>
                    <a:pt x="137" y="437"/>
                  </a:lnTo>
                  <a:lnTo>
                    <a:pt x="137" y="435"/>
                  </a:lnTo>
                  <a:lnTo>
                    <a:pt x="138" y="433"/>
                  </a:lnTo>
                  <a:lnTo>
                    <a:pt x="137" y="433"/>
                  </a:lnTo>
                  <a:lnTo>
                    <a:pt x="137" y="432"/>
                  </a:lnTo>
                  <a:lnTo>
                    <a:pt x="137" y="431"/>
                  </a:lnTo>
                  <a:lnTo>
                    <a:pt x="137" y="430"/>
                  </a:lnTo>
                  <a:lnTo>
                    <a:pt x="136" y="430"/>
                  </a:lnTo>
                  <a:lnTo>
                    <a:pt x="136" y="429"/>
                  </a:lnTo>
                  <a:lnTo>
                    <a:pt x="135" y="428"/>
                  </a:lnTo>
                  <a:lnTo>
                    <a:pt x="135" y="428"/>
                  </a:lnTo>
                  <a:lnTo>
                    <a:pt x="133" y="426"/>
                  </a:lnTo>
                  <a:lnTo>
                    <a:pt x="132" y="425"/>
                  </a:lnTo>
                  <a:lnTo>
                    <a:pt x="128" y="423"/>
                  </a:lnTo>
                  <a:lnTo>
                    <a:pt x="127" y="422"/>
                  </a:lnTo>
                  <a:lnTo>
                    <a:pt x="126" y="422"/>
                  </a:lnTo>
                  <a:lnTo>
                    <a:pt x="125" y="421"/>
                  </a:lnTo>
                  <a:lnTo>
                    <a:pt x="123" y="421"/>
                  </a:lnTo>
                  <a:lnTo>
                    <a:pt x="120" y="421"/>
                  </a:lnTo>
                  <a:lnTo>
                    <a:pt x="118" y="420"/>
                  </a:lnTo>
                  <a:lnTo>
                    <a:pt x="117" y="419"/>
                  </a:lnTo>
                  <a:lnTo>
                    <a:pt x="112" y="418"/>
                  </a:lnTo>
                  <a:lnTo>
                    <a:pt x="107" y="416"/>
                  </a:lnTo>
                  <a:lnTo>
                    <a:pt x="106" y="416"/>
                  </a:lnTo>
                  <a:lnTo>
                    <a:pt x="105" y="415"/>
                  </a:lnTo>
                  <a:lnTo>
                    <a:pt x="105" y="415"/>
                  </a:lnTo>
                  <a:lnTo>
                    <a:pt x="104" y="415"/>
                  </a:lnTo>
                  <a:lnTo>
                    <a:pt x="104" y="414"/>
                  </a:lnTo>
                  <a:lnTo>
                    <a:pt x="104" y="414"/>
                  </a:lnTo>
                  <a:lnTo>
                    <a:pt x="106" y="410"/>
                  </a:lnTo>
                  <a:lnTo>
                    <a:pt x="106" y="409"/>
                  </a:lnTo>
                  <a:lnTo>
                    <a:pt x="106" y="409"/>
                  </a:lnTo>
                  <a:lnTo>
                    <a:pt x="106" y="407"/>
                  </a:lnTo>
                  <a:lnTo>
                    <a:pt x="105" y="405"/>
                  </a:lnTo>
                  <a:lnTo>
                    <a:pt x="105" y="405"/>
                  </a:lnTo>
                  <a:lnTo>
                    <a:pt x="105" y="404"/>
                  </a:lnTo>
                  <a:lnTo>
                    <a:pt x="105" y="403"/>
                  </a:lnTo>
                  <a:lnTo>
                    <a:pt x="106" y="402"/>
                  </a:lnTo>
                  <a:lnTo>
                    <a:pt x="107" y="400"/>
                  </a:lnTo>
                  <a:lnTo>
                    <a:pt x="109" y="398"/>
                  </a:lnTo>
                  <a:lnTo>
                    <a:pt x="111" y="396"/>
                  </a:lnTo>
                  <a:lnTo>
                    <a:pt x="112" y="395"/>
                  </a:lnTo>
                  <a:lnTo>
                    <a:pt x="114" y="392"/>
                  </a:lnTo>
                  <a:lnTo>
                    <a:pt x="115" y="390"/>
                  </a:lnTo>
                  <a:lnTo>
                    <a:pt x="116" y="389"/>
                  </a:lnTo>
                  <a:lnTo>
                    <a:pt x="116" y="387"/>
                  </a:lnTo>
                  <a:lnTo>
                    <a:pt x="117" y="385"/>
                  </a:lnTo>
                  <a:lnTo>
                    <a:pt x="118" y="383"/>
                  </a:lnTo>
                  <a:lnTo>
                    <a:pt x="118" y="382"/>
                  </a:lnTo>
                  <a:lnTo>
                    <a:pt x="118" y="381"/>
                  </a:lnTo>
                  <a:lnTo>
                    <a:pt x="118" y="379"/>
                  </a:lnTo>
                  <a:lnTo>
                    <a:pt x="118" y="378"/>
                  </a:lnTo>
                  <a:lnTo>
                    <a:pt x="118" y="377"/>
                  </a:lnTo>
                  <a:lnTo>
                    <a:pt x="118" y="377"/>
                  </a:lnTo>
                  <a:lnTo>
                    <a:pt x="117" y="374"/>
                  </a:lnTo>
                  <a:lnTo>
                    <a:pt x="117" y="373"/>
                  </a:lnTo>
                  <a:lnTo>
                    <a:pt x="116" y="371"/>
                  </a:lnTo>
                  <a:lnTo>
                    <a:pt x="115" y="369"/>
                  </a:lnTo>
                  <a:lnTo>
                    <a:pt x="113" y="366"/>
                  </a:lnTo>
                  <a:lnTo>
                    <a:pt x="112" y="364"/>
                  </a:lnTo>
                  <a:lnTo>
                    <a:pt x="111" y="362"/>
                  </a:lnTo>
                  <a:lnTo>
                    <a:pt x="111" y="361"/>
                  </a:lnTo>
                  <a:lnTo>
                    <a:pt x="111" y="360"/>
                  </a:lnTo>
                  <a:lnTo>
                    <a:pt x="110" y="358"/>
                  </a:lnTo>
                  <a:lnTo>
                    <a:pt x="110" y="356"/>
                  </a:lnTo>
                  <a:lnTo>
                    <a:pt x="110" y="354"/>
                  </a:lnTo>
                  <a:lnTo>
                    <a:pt x="110" y="351"/>
                  </a:lnTo>
                  <a:lnTo>
                    <a:pt x="110" y="350"/>
                  </a:lnTo>
                  <a:lnTo>
                    <a:pt x="110" y="349"/>
                  </a:lnTo>
                  <a:lnTo>
                    <a:pt x="111" y="345"/>
                  </a:lnTo>
                  <a:lnTo>
                    <a:pt x="111" y="343"/>
                  </a:lnTo>
                  <a:lnTo>
                    <a:pt x="111" y="340"/>
                  </a:lnTo>
                  <a:lnTo>
                    <a:pt x="111" y="336"/>
                  </a:lnTo>
                  <a:lnTo>
                    <a:pt x="111" y="333"/>
                  </a:lnTo>
                  <a:lnTo>
                    <a:pt x="111" y="331"/>
                  </a:lnTo>
                  <a:lnTo>
                    <a:pt x="110" y="330"/>
                  </a:lnTo>
                  <a:lnTo>
                    <a:pt x="110" y="328"/>
                  </a:lnTo>
                  <a:lnTo>
                    <a:pt x="109" y="327"/>
                  </a:lnTo>
                  <a:lnTo>
                    <a:pt x="109" y="326"/>
                  </a:lnTo>
                  <a:lnTo>
                    <a:pt x="108" y="325"/>
                  </a:lnTo>
                  <a:lnTo>
                    <a:pt x="107" y="324"/>
                  </a:lnTo>
                  <a:lnTo>
                    <a:pt x="107" y="323"/>
                  </a:lnTo>
                  <a:lnTo>
                    <a:pt x="105" y="322"/>
                  </a:lnTo>
                  <a:lnTo>
                    <a:pt x="104" y="321"/>
                  </a:lnTo>
                  <a:lnTo>
                    <a:pt x="102" y="319"/>
                  </a:lnTo>
                  <a:lnTo>
                    <a:pt x="101" y="319"/>
                  </a:lnTo>
                  <a:lnTo>
                    <a:pt x="100" y="318"/>
                  </a:lnTo>
                  <a:lnTo>
                    <a:pt x="99" y="318"/>
                  </a:lnTo>
                  <a:lnTo>
                    <a:pt x="99" y="318"/>
                  </a:lnTo>
                  <a:lnTo>
                    <a:pt x="98" y="318"/>
                  </a:lnTo>
                  <a:lnTo>
                    <a:pt x="97" y="318"/>
                  </a:lnTo>
                  <a:lnTo>
                    <a:pt x="95" y="318"/>
                  </a:lnTo>
                  <a:lnTo>
                    <a:pt x="94" y="319"/>
                  </a:lnTo>
                  <a:lnTo>
                    <a:pt x="92" y="319"/>
                  </a:lnTo>
                  <a:lnTo>
                    <a:pt x="89" y="321"/>
                  </a:lnTo>
                  <a:lnTo>
                    <a:pt x="84" y="322"/>
                  </a:lnTo>
                  <a:lnTo>
                    <a:pt x="82" y="323"/>
                  </a:lnTo>
                  <a:lnTo>
                    <a:pt x="81" y="323"/>
                  </a:lnTo>
                  <a:lnTo>
                    <a:pt x="79" y="323"/>
                  </a:lnTo>
                  <a:lnTo>
                    <a:pt x="78" y="323"/>
                  </a:lnTo>
                  <a:lnTo>
                    <a:pt x="73" y="322"/>
                  </a:lnTo>
                  <a:lnTo>
                    <a:pt x="70" y="322"/>
                  </a:lnTo>
                  <a:lnTo>
                    <a:pt x="64" y="321"/>
                  </a:lnTo>
                  <a:lnTo>
                    <a:pt x="62" y="321"/>
                  </a:lnTo>
                  <a:lnTo>
                    <a:pt x="61" y="321"/>
                  </a:lnTo>
                  <a:lnTo>
                    <a:pt x="54" y="322"/>
                  </a:lnTo>
                  <a:lnTo>
                    <a:pt x="53" y="322"/>
                  </a:lnTo>
                  <a:lnTo>
                    <a:pt x="52" y="322"/>
                  </a:lnTo>
                  <a:lnTo>
                    <a:pt x="51" y="322"/>
                  </a:lnTo>
                  <a:lnTo>
                    <a:pt x="50" y="322"/>
                  </a:lnTo>
                  <a:lnTo>
                    <a:pt x="49" y="321"/>
                  </a:lnTo>
                  <a:lnTo>
                    <a:pt x="48" y="321"/>
                  </a:lnTo>
                  <a:lnTo>
                    <a:pt x="47" y="320"/>
                  </a:lnTo>
                  <a:lnTo>
                    <a:pt x="46" y="320"/>
                  </a:lnTo>
                  <a:lnTo>
                    <a:pt x="45" y="319"/>
                  </a:lnTo>
                  <a:lnTo>
                    <a:pt x="44" y="318"/>
                  </a:lnTo>
                  <a:lnTo>
                    <a:pt x="43" y="317"/>
                  </a:lnTo>
                  <a:lnTo>
                    <a:pt x="42" y="317"/>
                  </a:lnTo>
                  <a:lnTo>
                    <a:pt x="42" y="316"/>
                  </a:lnTo>
                  <a:lnTo>
                    <a:pt x="42" y="315"/>
                  </a:lnTo>
                  <a:lnTo>
                    <a:pt x="41" y="314"/>
                  </a:lnTo>
                  <a:lnTo>
                    <a:pt x="41" y="313"/>
                  </a:lnTo>
                  <a:lnTo>
                    <a:pt x="40" y="311"/>
                  </a:lnTo>
                  <a:lnTo>
                    <a:pt x="40" y="310"/>
                  </a:lnTo>
                  <a:lnTo>
                    <a:pt x="40" y="308"/>
                  </a:lnTo>
                  <a:lnTo>
                    <a:pt x="40" y="305"/>
                  </a:lnTo>
                  <a:lnTo>
                    <a:pt x="40" y="304"/>
                  </a:lnTo>
                  <a:lnTo>
                    <a:pt x="40" y="303"/>
                  </a:lnTo>
                  <a:lnTo>
                    <a:pt x="39" y="302"/>
                  </a:lnTo>
                  <a:lnTo>
                    <a:pt x="38" y="301"/>
                  </a:lnTo>
                  <a:lnTo>
                    <a:pt x="38" y="300"/>
                  </a:lnTo>
                  <a:lnTo>
                    <a:pt x="36" y="298"/>
                  </a:lnTo>
                  <a:lnTo>
                    <a:pt x="34" y="297"/>
                  </a:lnTo>
                  <a:lnTo>
                    <a:pt x="32" y="295"/>
                  </a:lnTo>
                  <a:lnTo>
                    <a:pt x="31" y="294"/>
                  </a:lnTo>
                  <a:lnTo>
                    <a:pt x="30" y="293"/>
                  </a:lnTo>
                  <a:lnTo>
                    <a:pt x="29" y="291"/>
                  </a:lnTo>
                  <a:lnTo>
                    <a:pt x="28" y="290"/>
                  </a:lnTo>
                  <a:lnTo>
                    <a:pt x="27" y="290"/>
                  </a:lnTo>
                  <a:lnTo>
                    <a:pt x="26" y="289"/>
                  </a:lnTo>
                  <a:lnTo>
                    <a:pt x="25" y="288"/>
                  </a:lnTo>
                  <a:lnTo>
                    <a:pt x="23" y="288"/>
                  </a:lnTo>
                  <a:lnTo>
                    <a:pt x="22" y="287"/>
                  </a:lnTo>
                  <a:lnTo>
                    <a:pt x="21" y="287"/>
                  </a:lnTo>
                  <a:lnTo>
                    <a:pt x="17" y="287"/>
                  </a:lnTo>
                  <a:lnTo>
                    <a:pt x="16" y="287"/>
                  </a:lnTo>
                  <a:lnTo>
                    <a:pt x="15" y="286"/>
                  </a:lnTo>
                  <a:lnTo>
                    <a:pt x="14" y="286"/>
                  </a:lnTo>
                  <a:lnTo>
                    <a:pt x="13" y="286"/>
                  </a:lnTo>
                  <a:lnTo>
                    <a:pt x="12" y="285"/>
                  </a:lnTo>
                  <a:lnTo>
                    <a:pt x="11" y="285"/>
                  </a:lnTo>
                  <a:lnTo>
                    <a:pt x="10" y="284"/>
                  </a:lnTo>
                  <a:lnTo>
                    <a:pt x="9" y="283"/>
                  </a:lnTo>
                  <a:lnTo>
                    <a:pt x="8" y="283"/>
                  </a:lnTo>
                  <a:lnTo>
                    <a:pt x="7" y="282"/>
                  </a:lnTo>
                  <a:lnTo>
                    <a:pt x="6" y="281"/>
                  </a:lnTo>
                  <a:lnTo>
                    <a:pt x="6" y="280"/>
                  </a:lnTo>
                  <a:lnTo>
                    <a:pt x="5" y="279"/>
                  </a:lnTo>
                  <a:lnTo>
                    <a:pt x="5" y="277"/>
                  </a:lnTo>
                  <a:lnTo>
                    <a:pt x="4" y="275"/>
                  </a:lnTo>
                  <a:lnTo>
                    <a:pt x="4" y="274"/>
                  </a:lnTo>
                  <a:lnTo>
                    <a:pt x="3" y="273"/>
                  </a:lnTo>
                  <a:lnTo>
                    <a:pt x="1" y="270"/>
                  </a:lnTo>
                  <a:lnTo>
                    <a:pt x="1" y="269"/>
                  </a:lnTo>
                  <a:lnTo>
                    <a:pt x="0" y="268"/>
                  </a:lnTo>
                  <a:lnTo>
                    <a:pt x="0" y="267"/>
                  </a:lnTo>
                  <a:lnTo>
                    <a:pt x="0" y="266"/>
                  </a:lnTo>
                  <a:lnTo>
                    <a:pt x="0" y="265"/>
                  </a:lnTo>
                  <a:lnTo>
                    <a:pt x="0" y="264"/>
                  </a:lnTo>
                  <a:lnTo>
                    <a:pt x="0" y="263"/>
                  </a:lnTo>
                  <a:lnTo>
                    <a:pt x="1" y="262"/>
                  </a:lnTo>
                  <a:lnTo>
                    <a:pt x="2" y="261"/>
                  </a:lnTo>
                  <a:lnTo>
                    <a:pt x="2" y="260"/>
                  </a:lnTo>
                  <a:lnTo>
                    <a:pt x="3" y="260"/>
                  </a:lnTo>
                  <a:lnTo>
                    <a:pt x="4" y="259"/>
                  </a:lnTo>
                  <a:lnTo>
                    <a:pt x="7" y="258"/>
                  </a:lnTo>
                  <a:lnTo>
                    <a:pt x="8" y="257"/>
                  </a:lnTo>
                  <a:lnTo>
                    <a:pt x="9" y="256"/>
                  </a:lnTo>
                  <a:lnTo>
                    <a:pt x="9" y="256"/>
                  </a:lnTo>
                  <a:lnTo>
                    <a:pt x="10" y="255"/>
                  </a:lnTo>
                  <a:lnTo>
                    <a:pt x="10" y="254"/>
                  </a:lnTo>
                  <a:lnTo>
                    <a:pt x="12" y="250"/>
                  </a:lnTo>
                  <a:lnTo>
                    <a:pt x="12" y="249"/>
                  </a:lnTo>
                  <a:lnTo>
                    <a:pt x="13" y="248"/>
                  </a:lnTo>
                  <a:lnTo>
                    <a:pt x="15" y="244"/>
                  </a:lnTo>
                  <a:lnTo>
                    <a:pt x="16" y="243"/>
                  </a:lnTo>
                  <a:lnTo>
                    <a:pt x="16" y="242"/>
                  </a:lnTo>
                  <a:lnTo>
                    <a:pt x="17" y="240"/>
                  </a:lnTo>
                  <a:lnTo>
                    <a:pt x="17" y="238"/>
                  </a:lnTo>
                  <a:lnTo>
                    <a:pt x="17" y="236"/>
                  </a:lnTo>
                  <a:lnTo>
                    <a:pt x="17" y="234"/>
                  </a:lnTo>
                  <a:lnTo>
                    <a:pt x="17" y="233"/>
                  </a:lnTo>
                  <a:lnTo>
                    <a:pt x="17" y="231"/>
                  </a:lnTo>
                  <a:lnTo>
                    <a:pt x="16" y="225"/>
                  </a:lnTo>
                  <a:lnTo>
                    <a:pt x="15" y="224"/>
                  </a:lnTo>
                  <a:lnTo>
                    <a:pt x="14" y="223"/>
                  </a:lnTo>
                  <a:lnTo>
                    <a:pt x="14" y="221"/>
                  </a:lnTo>
                  <a:lnTo>
                    <a:pt x="13" y="220"/>
                  </a:lnTo>
                  <a:lnTo>
                    <a:pt x="12" y="218"/>
                  </a:lnTo>
                  <a:lnTo>
                    <a:pt x="11" y="217"/>
                  </a:lnTo>
                  <a:lnTo>
                    <a:pt x="10" y="216"/>
                  </a:lnTo>
                  <a:lnTo>
                    <a:pt x="10" y="215"/>
                  </a:lnTo>
                  <a:lnTo>
                    <a:pt x="10" y="213"/>
                  </a:lnTo>
                  <a:lnTo>
                    <a:pt x="10" y="211"/>
                  </a:lnTo>
                  <a:lnTo>
                    <a:pt x="10" y="205"/>
                  </a:lnTo>
                  <a:lnTo>
                    <a:pt x="10" y="202"/>
                  </a:lnTo>
                  <a:lnTo>
                    <a:pt x="10" y="201"/>
                  </a:lnTo>
                  <a:lnTo>
                    <a:pt x="10" y="200"/>
                  </a:lnTo>
                  <a:lnTo>
                    <a:pt x="9" y="199"/>
                  </a:lnTo>
                  <a:lnTo>
                    <a:pt x="8" y="196"/>
                  </a:lnTo>
                  <a:lnTo>
                    <a:pt x="7" y="193"/>
                  </a:lnTo>
                  <a:lnTo>
                    <a:pt x="7" y="191"/>
                  </a:lnTo>
                  <a:lnTo>
                    <a:pt x="6" y="189"/>
                  </a:lnTo>
                  <a:lnTo>
                    <a:pt x="4" y="186"/>
                  </a:lnTo>
                  <a:lnTo>
                    <a:pt x="4" y="185"/>
                  </a:lnTo>
                  <a:lnTo>
                    <a:pt x="3" y="184"/>
                  </a:lnTo>
                  <a:lnTo>
                    <a:pt x="3" y="183"/>
                  </a:lnTo>
                  <a:lnTo>
                    <a:pt x="3" y="182"/>
                  </a:lnTo>
                  <a:lnTo>
                    <a:pt x="4" y="181"/>
                  </a:lnTo>
                  <a:lnTo>
                    <a:pt x="4" y="180"/>
                  </a:lnTo>
                  <a:lnTo>
                    <a:pt x="4" y="179"/>
                  </a:lnTo>
                  <a:lnTo>
                    <a:pt x="5" y="178"/>
                  </a:lnTo>
                  <a:lnTo>
                    <a:pt x="6" y="177"/>
                  </a:lnTo>
                  <a:lnTo>
                    <a:pt x="8" y="175"/>
                  </a:lnTo>
                  <a:lnTo>
                    <a:pt x="11" y="172"/>
                  </a:lnTo>
                  <a:lnTo>
                    <a:pt x="13" y="170"/>
                  </a:lnTo>
                  <a:lnTo>
                    <a:pt x="14" y="169"/>
                  </a:lnTo>
                  <a:lnTo>
                    <a:pt x="14" y="170"/>
                  </a:lnTo>
                  <a:lnTo>
                    <a:pt x="15" y="171"/>
                  </a:lnTo>
                  <a:lnTo>
                    <a:pt x="16" y="172"/>
                  </a:lnTo>
                  <a:lnTo>
                    <a:pt x="18" y="173"/>
                  </a:lnTo>
                  <a:lnTo>
                    <a:pt x="21" y="175"/>
                  </a:lnTo>
                  <a:lnTo>
                    <a:pt x="23" y="176"/>
                  </a:lnTo>
                  <a:lnTo>
                    <a:pt x="29" y="179"/>
                  </a:lnTo>
                  <a:lnTo>
                    <a:pt x="31" y="180"/>
                  </a:lnTo>
                  <a:lnTo>
                    <a:pt x="33" y="181"/>
                  </a:lnTo>
                  <a:lnTo>
                    <a:pt x="35" y="182"/>
                  </a:lnTo>
                  <a:lnTo>
                    <a:pt x="37" y="183"/>
                  </a:lnTo>
                  <a:lnTo>
                    <a:pt x="40" y="184"/>
                  </a:lnTo>
                  <a:lnTo>
                    <a:pt x="41" y="184"/>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65" name="Freeform 277">
              <a:extLst>
                <a:ext uri="{FF2B5EF4-FFF2-40B4-BE49-F238E27FC236}">
                  <a16:creationId xmlns:a16="http://schemas.microsoft.com/office/drawing/2014/main" id="{CF31CAF2-FFFD-4C39-9D53-9655CC3C3B8A}"/>
                </a:ext>
              </a:extLst>
            </p:cNvPr>
            <p:cNvSpPr>
              <a:spLocks/>
            </p:cNvSpPr>
            <p:nvPr/>
          </p:nvSpPr>
          <p:spPr bwMode="auto">
            <a:xfrm>
              <a:off x="7366420" y="4532789"/>
              <a:ext cx="206253" cy="256612"/>
            </a:xfrm>
            <a:custGeom>
              <a:avLst/>
              <a:gdLst>
                <a:gd name="T0" fmla="*/ 4 w 172"/>
                <a:gd name="T1" fmla="*/ 185 h 195"/>
                <a:gd name="T2" fmla="*/ 9 w 172"/>
                <a:gd name="T3" fmla="*/ 184 h 195"/>
                <a:gd name="T4" fmla="*/ 13 w 172"/>
                <a:gd name="T5" fmla="*/ 180 h 195"/>
                <a:gd name="T6" fmla="*/ 20 w 172"/>
                <a:gd name="T7" fmla="*/ 172 h 195"/>
                <a:gd name="T8" fmla="*/ 24 w 172"/>
                <a:gd name="T9" fmla="*/ 170 h 195"/>
                <a:gd name="T10" fmla="*/ 28 w 172"/>
                <a:gd name="T11" fmla="*/ 170 h 195"/>
                <a:gd name="T12" fmla="*/ 34 w 172"/>
                <a:gd name="T13" fmla="*/ 171 h 195"/>
                <a:gd name="T14" fmla="*/ 43 w 172"/>
                <a:gd name="T15" fmla="*/ 175 h 195"/>
                <a:gd name="T16" fmla="*/ 50 w 172"/>
                <a:gd name="T17" fmla="*/ 177 h 195"/>
                <a:gd name="T18" fmla="*/ 57 w 172"/>
                <a:gd name="T19" fmla="*/ 180 h 195"/>
                <a:gd name="T20" fmla="*/ 64 w 172"/>
                <a:gd name="T21" fmla="*/ 183 h 195"/>
                <a:gd name="T22" fmla="*/ 69 w 172"/>
                <a:gd name="T23" fmla="*/ 183 h 195"/>
                <a:gd name="T24" fmla="*/ 71 w 172"/>
                <a:gd name="T25" fmla="*/ 185 h 195"/>
                <a:gd name="T26" fmla="*/ 73 w 172"/>
                <a:gd name="T27" fmla="*/ 190 h 195"/>
                <a:gd name="T28" fmla="*/ 76 w 172"/>
                <a:gd name="T29" fmla="*/ 193 h 195"/>
                <a:gd name="T30" fmla="*/ 78 w 172"/>
                <a:gd name="T31" fmla="*/ 195 h 195"/>
                <a:gd name="T32" fmla="*/ 83 w 172"/>
                <a:gd name="T33" fmla="*/ 195 h 195"/>
                <a:gd name="T34" fmla="*/ 89 w 172"/>
                <a:gd name="T35" fmla="*/ 193 h 195"/>
                <a:gd name="T36" fmla="*/ 94 w 172"/>
                <a:gd name="T37" fmla="*/ 189 h 195"/>
                <a:gd name="T38" fmla="*/ 97 w 172"/>
                <a:gd name="T39" fmla="*/ 185 h 195"/>
                <a:gd name="T40" fmla="*/ 96 w 172"/>
                <a:gd name="T41" fmla="*/ 178 h 195"/>
                <a:gd name="T42" fmla="*/ 96 w 172"/>
                <a:gd name="T43" fmla="*/ 173 h 195"/>
                <a:gd name="T44" fmla="*/ 99 w 172"/>
                <a:gd name="T45" fmla="*/ 169 h 195"/>
                <a:gd name="T46" fmla="*/ 109 w 172"/>
                <a:gd name="T47" fmla="*/ 160 h 195"/>
                <a:gd name="T48" fmla="*/ 112 w 172"/>
                <a:gd name="T49" fmla="*/ 157 h 195"/>
                <a:gd name="T50" fmla="*/ 115 w 172"/>
                <a:gd name="T51" fmla="*/ 157 h 195"/>
                <a:gd name="T52" fmla="*/ 118 w 172"/>
                <a:gd name="T53" fmla="*/ 159 h 195"/>
                <a:gd name="T54" fmla="*/ 124 w 172"/>
                <a:gd name="T55" fmla="*/ 167 h 195"/>
                <a:gd name="T56" fmla="*/ 130 w 172"/>
                <a:gd name="T57" fmla="*/ 171 h 195"/>
                <a:gd name="T58" fmla="*/ 135 w 172"/>
                <a:gd name="T59" fmla="*/ 172 h 195"/>
                <a:gd name="T60" fmla="*/ 142 w 172"/>
                <a:gd name="T61" fmla="*/ 170 h 195"/>
                <a:gd name="T62" fmla="*/ 149 w 172"/>
                <a:gd name="T63" fmla="*/ 169 h 195"/>
                <a:gd name="T64" fmla="*/ 156 w 172"/>
                <a:gd name="T65" fmla="*/ 171 h 195"/>
                <a:gd name="T66" fmla="*/ 161 w 172"/>
                <a:gd name="T67" fmla="*/ 171 h 195"/>
                <a:gd name="T68" fmla="*/ 168 w 172"/>
                <a:gd name="T69" fmla="*/ 168 h 195"/>
                <a:gd name="T70" fmla="*/ 171 w 172"/>
                <a:gd name="T71" fmla="*/ 166 h 195"/>
                <a:gd name="T72" fmla="*/ 172 w 172"/>
                <a:gd name="T73" fmla="*/ 162 h 195"/>
                <a:gd name="T74" fmla="*/ 171 w 172"/>
                <a:gd name="T75" fmla="*/ 158 h 195"/>
                <a:gd name="T76" fmla="*/ 162 w 172"/>
                <a:gd name="T77" fmla="*/ 146 h 195"/>
                <a:gd name="T78" fmla="*/ 155 w 172"/>
                <a:gd name="T79" fmla="*/ 132 h 195"/>
                <a:gd name="T80" fmla="*/ 154 w 172"/>
                <a:gd name="T81" fmla="*/ 127 h 195"/>
                <a:gd name="T82" fmla="*/ 155 w 172"/>
                <a:gd name="T83" fmla="*/ 118 h 195"/>
                <a:gd name="T84" fmla="*/ 158 w 172"/>
                <a:gd name="T85" fmla="*/ 109 h 195"/>
                <a:gd name="T86" fmla="*/ 157 w 172"/>
                <a:gd name="T87" fmla="*/ 105 h 195"/>
                <a:gd name="T88" fmla="*/ 151 w 172"/>
                <a:gd name="T89" fmla="*/ 93 h 195"/>
                <a:gd name="T90" fmla="*/ 151 w 172"/>
                <a:gd name="T91" fmla="*/ 88 h 195"/>
                <a:gd name="T92" fmla="*/ 150 w 172"/>
                <a:gd name="T93" fmla="*/ 80 h 195"/>
                <a:gd name="T94" fmla="*/ 147 w 172"/>
                <a:gd name="T95" fmla="*/ 65 h 195"/>
                <a:gd name="T96" fmla="*/ 146 w 172"/>
                <a:gd name="T97" fmla="*/ 44 h 195"/>
                <a:gd name="T98" fmla="*/ 147 w 172"/>
                <a:gd name="T99" fmla="*/ 32 h 195"/>
                <a:gd name="T100" fmla="*/ 146 w 172"/>
                <a:gd name="T101" fmla="*/ 26 h 195"/>
                <a:gd name="T102" fmla="*/ 140 w 172"/>
                <a:gd name="T103" fmla="*/ 15 h 195"/>
                <a:gd name="T104" fmla="*/ 135 w 172"/>
                <a:gd name="T105" fmla="*/ 6 h 195"/>
                <a:gd name="T106" fmla="*/ 133 w 172"/>
                <a:gd name="T107" fmla="*/ 1 h 195"/>
                <a:gd name="T108" fmla="*/ 136 w 172"/>
                <a:gd name="T109"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2" h="195">
                  <a:moveTo>
                    <a:pt x="0" y="184"/>
                  </a:moveTo>
                  <a:lnTo>
                    <a:pt x="2" y="185"/>
                  </a:lnTo>
                  <a:lnTo>
                    <a:pt x="3" y="185"/>
                  </a:lnTo>
                  <a:lnTo>
                    <a:pt x="4" y="185"/>
                  </a:lnTo>
                  <a:lnTo>
                    <a:pt x="5" y="185"/>
                  </a:lnTo>
                  <a:lnTo>
                    <a:pt x="6" y="185"/>
                  </a:lnTo>
                  <a:lnTo>
                    <a:pt x="8" y="184"/>
                  </a:lnTo>
                  <a:lnTo>
                    <a:pt x="9" y="184"/>
                  </a:lnTo>
                  <a:lnTo>
                    <a:pt x="9" y="184"/>
                  </a:lnTo>
                  <a:lnTo>
                    <a:pt x="10" y="183"/>
                  </a:lnTo>
                  <a:lnTo>
                    <a:pt x="11" y="182"/>
                  </a:lnTo>
                  <a:lnTo>
                    <a:pt x="13" y="180"/>
                  </a:lnTo>
                  <a:lnTo>
                    <a:pt x="15" y="177"/>
                  </a:lnTo>
                  <a:lnTo>
                    <a:pt x="18" y="174"/>
                  </a:lnTo>
                  <a:lnTo>
                    <a:pt x="19" y="173"/>
                  </a:lnTo>
                  <a:lnTo>
                    <a:pt x="20" y="172"/>
                  </a:lnTo>
                  <a:lnTo>
                    <a:pt x="21" y="171"/>
                  </a:lnTo>
                  <a:lnTo>
                    <a:pt x="22" y="171"/>
                  </a:lnTo>
                  <a:lnTo>
                    <a:pt x="23" y="170"/>
                  </a:lnTo>
                  <a:lnTo>
                    <a:pt x="24" y="170"/>
                  </a:lnTo>
                  <a:lnTo>
                    <a:pt x="25" y="170"/>
                  </a:lnTo>
                  <a:lnTo>
                    <a:pt x="26" y="170"/>
                  </a:lnTo>
                  <a:lnTo>
                    <a:pt x="27" y="170"/>
                  </a:lnTo>
                  <a:lnTo>
                    <a:pt x="28" y="170"/>
                  </a:lnTo>
                  <a:lnTo>
                    <a:pt x="29" y="170"/>
                  </a:lnTo>
                  <a:lnTo>
                    <a:pt x="30" y="170"/>
                  </a:lnTo>
                  <a:lnTo>
                    <a:pt x="32" y="171"/>
                  </a:lnTo>
                  <a:lnTo>
                    <a:pt x="34" y="171"/>
                  </a:lnTo>
                  <a:lnTo>
                    <a:pt x="35" y="172"/>
                  </a:lnTo>
                  <a:lnTo>
                    <a:pt x="39" y="173"/>
                  </a:lnTo>
                  <a:lnTo>
                    <a:pt x="41" y="174"/>
                  </a:lnTo>
                  <a:lnTo>
                    <a:pt x="43" y="175"/>
                  </a:lnTo>
                  <a:lnTo>
                    <a:pt x="45" y="175"/>
                  </a:lnTo>
                  <a:lnTo>
                    <a:pt x="46" y="176"/>
                  </a:lnTo>
                  <a:lnTo>
                    <a:pt x="49" y="176"/>
                  </a:lnTo>
                  <a:lnTo>
                    <a:pt x="50" y="177"/>
                  </a:lnTo>
                  <a:lnTo>
                    <a:pt x="51" y="177"/>
                  </a:lnTo>
                  <a:lnTo>
                    <a:pt x="52" y="178"/>
                  </a:lnTo>
                  <a:lnTo>
                    <a:pt x="55" y="179"/>
                  </a:lnTo>
                  <a:lnTo>
                    <a:pt x="57" y="180"/>
                  </a:lnTo>
                  <a:lnTo>
                    <a:pt x="60" y="181"/>
                  </a:lnTo>
                  <a:lnTo>
                    <a:pt x="62" y="182"/>
                  </a:lnTo>
                  <a:lnTo>
                    <a:pt x="63" y="183"/>
                  </a:lnTo>
                  <a:lnTo>
                    <a:pt x="64" y="183"/>
                  </a:lnTo>
                  <a:lnTo>
                    <a:pt x="65" y="183"/>
                  </a:lnTo>
                  <a:lnTo>
                    <a:pt x="68" y="182"/>
                  </a:lnTo>
                  <a:lnTo>
                    <a:pt x="69" y="182"/>
                  </a:lnTo>
                  <a:lnTo>
                    <a:pt x="69" y="183"/>
                  </a:lnTo>
                  <a:lnTo>
                    <a:pt x="70" y="183"/>
                  </a:lnTo>
                  <a:lnTo>
                    <a:pt x="70" y="183"/>
                  </a:lnTo>
                  <a:lnTo>
                    <a:pt x="71" y="184"/>
                  </a:lnTo>
                  <a:lnTo>
                    <a:pt x="71" y="185"/>
                  </a:lnTo>
                  <a:lnTo>
                    <a:pt x="72" y="186"/>
                  </a:lnTo>
                  <a:lnTo>
                    <a:pt x="73" y="188"/>
                  </a:lnTo>
                  <a:lnTo>
                    <a:pt x="73" y="189"/>
                  </a:lnTo>
                  <a:lnTo>
                    <a:pt x="73" y="190"/>
                  </a:lnTo>
                  <a:lnTo>
                    <a:pt x="73" y="191"/>
                  </a:lnTo>
                  <a:lnTo>
                    <a:pt x="74" y="192"/>
                  </a:lnTo>
                  <a:lnTo>
                    <a:pt x="75" y="193"/>
                  </a:lnTo>
                  <a:lnTo>
                    <a:pt x="76" y="193"/>
                  </a:lnTo>
                  <a:lnTo>
                    <a:pt x="76" y="194"/>
                  </a:lnTo>
                  <a:lnTo>
                    <a:pt x="77" y="194"/>
                  </a:lnTo>
                  <a:lnTo>
                    <a:pt x="77" y="195"/>
                  </a:lnTo>
                  <a:lnTo>
                    <a:pt x="78" y="195"/>
                  </a:lnTo>
                  <a:lnTo>
                    <a:pt x="79" y="195"/>
                  </a:lnTo>
                  <a:lnTo>
                    <a:pt x="80" y="195"/>
                  </a:lnTo>
                  <a:lnTo>
                    <a:pt x="81" y="195"/>
                  </a:lnTo>
                  <a:lnTo>
                    <a:pt x="83" y="195"/>
                  </a:lnTo>
                  <a:lnTo>
                    <a:pt x="85" y="195"/>
                  </a:lnTo>
                  <a:lnTo>
                    <a:pt x="86" y="194"/>
                  </a:lnTo>
                  <a:lnTo>
                    <a:pt x="88" y="194"/>
                  </a:lnTo>
                  <a:lnTo>
                    <a:pt x="89" y="193"/>
                  </a:lnTo>
                  <a:lnTo>
                    <a:pt x="90" y="192"/>
                  </a:lnTo>
                  <a:lnTo>
                    <a:pt x="91" y="191"/>
                  </a:lnTo>
                  <a:lnTo>
                    <a:pt x="94" y="190"/>
                  </a:lnTo>
                  <a:lnTo>
                    <a:pt x="94" y="189"/>
                  </a:lnTo>
                  <a:lnTo>
                    <a:pt x="95" y="189"/>
                  </a:lnTo>
                  <a:lnTo>
                    <a:pt x="96" y="188"/>
                  </a:lnTo>
                  <a:lnTo>
                    <a:pt x="96" y="186"/>
                  </a:lnTo>
                  <a:lnTo>
                    <a:pt x="97" y="185"/>
                  </a:lnTo>
                  <a:lnTo>
                    <a:pt x="97" y="184"/>
                  </a:lnTo>
                  <a:lnTo>
                    <a:pt x="97" y="183"/>
                  </a:lnTo>
                  <a:lnTo>
                    <a:pt x="97" y="182"/>
                  </a:lnTo>
                  <a:lnTo>
                    <a:pt x="96" y="178"/>
                  </a:lnTo>
                  <a:lnTo>
                    <a:pt x="96" y="176"/>
                  </a:lnTo>
                  <a:lnTo>
                    <a:pt x="96" y="175"/>
                  </a:lnTo>
                  <a:lnTo>
                    <a:pt x="96" y="174"/>
                  </a:lnTo>
                  <a:lnTo>
                    <a:pt x="96" y="173"/>
                  </a:lnTo>
                  <a:lnTo>
                    <a:pt x="97" y="172"/>
                  </a:lnTo>
                  <a:lnTo>
                    <a:pt x="97" y="171"/>
                  </a:lnTo>
                  <a:lnTo>
                    <a:pt x="98" y="170"/>
                  </a:lnTo>
                  <a:lnTo>
                    <a:pt x="99" y="169"/>
                  </a:lnTo>
                  <a:lnTo>
                    <a:pt x="100" y="168"/>
                  </a:lnTo>
                  <a:lnTo>
                    <a:pt x="103" y="165"/>
                  </a:lnTo>
                  <a:lnTo>
                    <a:pt x="106" y="162"/>
                  </a:lnTo>
                  <a:lnTo>
                    <a:pt x="109" y="160"/>
                  </a:lnTo>
                  <a:lnTo>
                    <a:pt x="110" y="159"/>
                  </a:lnTo>
                  <a:lnTo>
                    <a:pt x="111" y="158"/>
                  </a:lnTo>
                  <a:lnTo>
                    <a:pt x="112" y="157"/>
                  </a:lnTo>
                  <a:lnTo>
                    <a:pt x="112" y="157"/>
                  </a:lnTo>
                  <a:lnTo>
                    <a:pt x="113" y="157"/>
                  </a:lnTo>
                  <a:lnTo>
                    <a:pt x="113" y="156"/>
                  </a:lnTo>
                  <a:lnTo>
                    <a:pt x="114" y="156"/>
                  </a:lnTo>
                  <a:lnTo>
                    <a:pt x="115" y="157"/>
                  </a:lnTo>
                  <a:lnTo>
                    <a:pt x="116" y="157"/>
                  </a:lnTo>
                  <a:lnTo>
                    <a:pt x="117" y="158"/>
                  </a:lnTo>
                  <a:lnTo>
                    <a:pt x="117" y="158"/>
                  </a:lnTo>
                  <a:lnTo>
                    <a:pt x="118" y="159"/>
                  </a:lnTo>
                  <a:lnTo>
                    <a:pt x="120" y="162"/>
                  </a:lnTo>
                  <a:lnTo>
                    <a:pt x="122" y="165"/>
                  </a:lnTo>
                  <a:lnTo>
                    <a:pt x="123" y="166"/>
                  </a:lnTo>
                  <a:lnTo>
                    <a:pt x="124" y="167"/>
                  </a:lnTo>
                  <a:lnTo>
                    <a:pt x="125" y="168"/>
                  </a:lnTo>
                  <a:lnTo>
                    <a:pt x="127" y="169"/>
                  </a:lnTo>
                  <a:lnTo>
                    <a:pt x="128" y="170"/>
                  </a:lnTo>
                  <a:lnTo>
                    <a:pt x="130" y="171"/>
                  </a:lnTo>
                  <a:lnTo>
                    <a:pt x="131" y="171"/>
                  </a:lnTo>
                  <a:lnTo>
                    <a:pt x="133" y="172"/>
                  </a:lnTo>
                  <a:lnTo>
                    <a:pt x="134" y="172"/>
                  </a:lnTo>
                  <a:lnTo>
                    <a:pt x="135" y="172"/>
                  </a:lnTo>
                  <a:lnTo>
                    <a:pt x="136" y="172"/>
                  </a:lnTo>
                  <a:lnTo>
                    <a:pt x="137" y="172"/>
                  </a:lnTo>
                  <a:lnTo>
                    <a:pt x="138" y="171"/>
                  </a:lnTo>
                  <a:lnTo>
                    <a:pt x="142" y="170"/>
                  </a:lnTo>
                  <a:lnTo>
                    <a:pt x="145" y="169"/>
                  </a:lnTo>
                  <a:lnTo>
                    <a:pt x="146" y="169"/>
                  </a:lnTo>
                  <a:lnTo>
                    <a:pt x="147" y="169"/>
                  </a:lnTo>
                  <a:lnTo>
                    <a:pt x="149" y="169"/>
                  </a:lnTo>
                  <a:lnTo>
                    <a:pt x="151" y="169"/>
                  </a:lnTo>
                  <a:lnTo>
                    <a:pt x="153" y="170"/>
                  </a:lnTo>
                  <a:lnTo>
                    <a:pt x="155" y="171"/>
                  </a:lnTo>
                  <a:lnTo>
                    <a:pt x="156" y="171"/>
                  </a:lnTo>
                  <a:lnTo>
                    <a:pt x="157" y="171"/>
                  </a:lnTo>
                  <a:lnTo>
                    <a:pt x="158" y="171"/>
                  </a:lnTo>
                  <a:lnTo>
                    <a:pt x="160" y="171"/>
                  </a:lnTo>
                  <a:lnTo>
                    <a:pt x="161" y="171"/>
                  </a:lnTo>
                  <a:lnTo>
                    <a:pt x="163" y="171"/>
                  </a:lnTo>
                  <a:lnTo>
                    <a:pt x="165" y="170"/>
                  </a:lnTo>
                  <a:lnTo>
                    <a:pt x="167" y="169"/>
                  </a:lnTo>
                  <a:lnTo>
                    <a:pt x="168" y="168"/>
                  </a:lnTo>
                  <a:lnTo>
                    <a:pt x="169" y="168"/>
                  </a:lnTo>
                  <a:lnTo>
                    <a:pt x="170" y="167"/>
                  </a:lnTo>
                  <a:lnTo>
                    <a:pt x="171" y="167"/>
                  </a:lnTo>
                  <a:lnTo>
                    <a:pt x="171" y="166"/>
                  </a:lnTo>
                  <a:lnTo>
                    <a:pt x="172" y="165"/>
                  </a:lnTo>
                  <a:lnTo>
                    <a:pt x="172" y="164"/>
                  </a:lnTo>
                  <a:lnTo>
                    <a:pt x="172" y="163"/>
                  </a:lnTo>
                  <a:lnTo>
                    <a:pt x="172" y="162"/>
                  </a:lnTo>
                  <a:lnTo>
                    <a:pt x="172" y="161"/>
                  </a:lnTo>
                  <a:lnTo>
                    <a:pt x="171" y="160"/>
                  </a:lnTo>
                  <a:lnTo>
                    <a:pt x="171" y="159"/>
                  </a:lnTo>
                  <a:lnTo>
                    <a:pt x="171" y="158"/>
                  </a:lnTo>
                  <a:lnTo>
                    <a:pt x="170" y="157"/>
                  </a:lnTo>
                  <a:lnTo>
                    <a:pt x="168" y="153"/>
                  </a:lnTo>
                  <a:lnTo>
                    <a:pt x="164" y="149"/>
                  </a:lnTo>
                  <a:lnTo>
                    <a:pt x="162" y="146"/>
                  </a:lnTo>
                  <a:lnTo>
                    <a:pt x="161" y="145"/>
                  </a:lnTo>
                  <a:lnTo>
                    <a:pt x="158" y="139"/>
                  </a:lnTo>
                  <a:lnTo>
                    <a:pt x="157" y="136"/>
                  </a:lnTo>
                  <a:lnTo>
                    <a:pt x="155" y="132"/>
                  </a:lnTo>
                  <a:lnTo>
                    <a:pt x="154" y="131"/>
                  </a:lnTo>
                  <a:lnTo>
                    <a:pt x="154" y="129"/>
                  </a:lnTo>
                  <a:lnTo>
                    <a:pt x="154" y="128"/>
                  </a:lnTo>
                  <a:lnTo>
                    <a:pt x="154" y="127"/>
                  </a:lnTo>
                  <a:lnTo>
                    <a:pt x="154" y="125"/>
                  </a:lnTo>
                  <a:lnTo>
                    <a:pt x="154" y="124"/>
                  </a:lnTo>
                  <a:lnTo>
                    <a:pt x="154" y="121"/>
                  </a:lnTo>
                  <a:lnTo>
                    <a:pt x="155" y="118"/>
                  </a:lnTo>
                  <a:lnTo>
                    <a:pt x="157" y="113"/>
                  </a:lnTo>
                  <a:lnTo>
                    <a:pt x="157" y="111"/>
                  </a:lnTo>
                  <a:lnTo>
                    <a:pt x="158" y="110"/>
                  </a:lnTo>
                  <a:lnTo>
                    <a:pt x="158" y="109"/>
                  </a:lnTo>
                  <a:lnTo>
                    <a:pt x="158" y="108"/>
                  </a:lnTo>
                  <a:lnTo>
                    <a:pt x="158" y="107"/>
                  </a:lnTo>
                  <a:lnTo>
                    <a:pt x="157" y="106"/>
                  </a:lnTo>
                  <a:lnTo>
                    <a:pt x="157" y="105"/>
                  </a:lnTo>
                  <a:lnTo>
                    <a:pt x="156" y="104"/>
                  </a:lnTo>
                  <a:lnTo>
                    <a:pt x="155" y="100"/>
                  </a:lnTo>
                  <a:lnTo>
                    <a:pt x="152" y="95"/>
                  </a:lnTo>
                  <a:lnTo>
                    <a:pt x="151" y="93"/>
                  </a:lnTo>
                  <a:lnTo>
                    <a:pt x="151" y="92"/>
                  </a:lnTo>
                  <a:lnTo>
                    <a:pt x="151" y="91"/>
                  </a:lnTo>
                  <a:lnTo>
                    <a:pt x="151" y="90"/>
                  </a:lnTo>
                  <a:lnTo>
                    <a:pt x="151" y="88"/>
                  </a:lnTo>
                  <a:lnTo>
                    <a:pt x="151" y="85"/>
                  </a:lnTo>
                  <a:lnTo>
                    <a:pt x="151" y="83"/>
                  </a:lnTo>
                  <a:lnTo>
                    <a:pt x="151" y="82"/>
                  </a:lnTo>
                  <a:lnTo>
                    <a:pt x="150" y="80"/>
                  </a:lnTo>
                  <a:lnTo>
                    <a:pt x="149" y="75"/>
                  </a:lnTo>
                  <a:lnTo>
                    <a:pt x="148" y="72"/>
                  </a:lnTo>
                  <a:lnTo>
                    <a:pt x="147" y="68"/>
                  </a:lnTo>
                  <a:lnTo>
                    <a:pt x="147" y="65"/>
                  </a:lnTo>
                  <a:lnTo>
                    <a:pt x="147" y="63"/>
                  </a:lnTo>
                  <a:lnTo>
                    <a:pt x="146" y="61"/>
                  </a:lnTo>
                  <a:lnTo>
                    <a:pt x="146" y="51"/>
                  </a:lnTo>
                  <a:lnTo>
                    <a:pt x="146" y="44"/>
                  </a:lnTo>
                  <a:lnTo>
                    <a:pt x="146" y="42"/>
                  </a:lnTo>
                  <a:lnTo>
                    <a:pt x="146" y="40"/>
                  </a:lnTo>
                  <a:lnTo>
                    <a:pt x="147" y="34"/>
                  </a:lnTo>
                  <a:lnTo>
                    <a:pt x="147" y="32"/>
                  </a:lnTo>
                  <a:lnTo>
                    <a:pt x="147" y="30"/>
                  </a:lnTo>
                  <a:lnTo>
                    <a:pt x="147" y="28"/>
                  </a:lnTo>
                  <a:lnTo>
                    <a:pt x="146" y="27"/>
                  </a:lnTo>
                  <a:lnTo>
                    <a:pt x="146" y="26"/>
                  </a:lnTo>
                  <a:lnTo>
                    <a:pt x="145" y="24"/>
                  </a:lnTo>
                  <a:lnTo>
                    <a:pt x="145" y="23"/>
                  </a:lnTo>
                  <a:lnTo>
                    <a:pt x="143" y="20"/>
                  </a:lnTo>
                  <a:lnTo>
                    <a:pt x="140" y="15"/>
                  </a:lnTo>
                  <a:lnTo>
                    <a:pt x="138" y="13"/>
                  </a:lnTo>
                  <a:lnTo>
                    <a:pt x="137" y="10"/>
                  </a:lnTo>
                  <a:lnTo>
                    <a:pt x="136" y="8"/>
                  </a:lnTo>
                  <a:lnTo>
                    <a:pt x="135" y="6"/>
                  </a:lnTo>
                  <a:lnTo>
                    <a:pt x="134" y="4"/>
                  </a:lnTo>
                  <a:lnTo>
                    <a:pt x="134" y="3"/>
                  </a:lnTo>
                  <a:lnTo>
                    <a:pt x="134" y="2"/>
                  </a:lnTo>
                  <a:lnTo>
                    <a:pt x="133" y="1"/>
                  </a:lnTo>
                  <a:lnTo>
                    <a:pt x="133" y="0"/>
                  </a:lnTo>
                  <a:lnTo>
                    <a:pt x="134" y="0"/>
                  </a:lnTo>
                  <a:lnTo>
                    <a:pt x="135" y="0"/>
                  </a:lnTo>
                  <a:lnTo>
                    <a:pt x="136" y="0"/>
                  </a:lnTo>
                  <a:lnTo>
                    <a:pt x="139"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66" name="Freeform 278">
              <a:extLst>
                <a:ext uri="{FF2B5EF4-FFF2-40B4-BE49-F238E27FC236}">
                  <a16:creationId xmlns:a16="http://schemas.microsoft.com/office/drawing/2014/main" id="{36323C8F-8C39-4346-937B-C4770635F6DB}"/>
                </a:ext>
              </a:extLst>
            </p:cNvPr>
            <p:cNvSpPr>
              <a:spLocks/>
            </p:cNvSpPr>
            <p:nvPr/>
          </p:nvSpPr>
          <p:spPr bwMode="auto">
            <a:xfrm>
              <a:off x="7449160" y="5019693"/>
              <a:ext cx="750665" cy="542174"/>
            </a:xfrm>
            <a:custGeom>
              <a:avLst/>
              <a:gdLst>
                <a:gd name="T0" fmla="*/ 186 w 626"/>
                <a:gd name="T1" fmla="*/ 49 h 412"/>
                <a:gd name="T2" fmla="*/ 212 w 626"/>
                <a:gd name="T3" fmla="*/ 41 h 412"/>
                <a:gd name="T4" fmla="*/ 253 w 626"/>
                <a:gd name="T5" fmla="*/ 36 h 412"/>
                <a:gd name="T6" fmla="*/ 272 w 626"/>
                <a:gd name="T7" fmla="*/ 62 h 412"/>
                <a:gd name="T8" fmla="*/ 302 w 626"/>
                <a:gd name="T9" fmla="*/ 82 h 412"/>
                <a:gd name="T10" fmla="*/ 343 w 626"/>
                <a:gd name="T11" fmla="*/ 106 h 412"/>
                <a:gd name="T12" fmla="*/ 371 w 626"/>
                <a:gd name="T13" fmla="*/ 106 h 412"/>
                <a:gd name="T14" fmla="*/ 400 w 626"/>
                <a:gd name="T15" fmla="*/ 107 h 412"/>
                <a:gd name="T16" fmla="*/ 407 w 626"/>
                <a:gd name="T17" fmla="*/ 89 h 412"/>
                <a:gd name="T18" fmla="*/ 422 w 626"/>
                <a:gd name="T19" fmla="*/ 68 h 412"/>
                <a:gd name="T20" fmla="*/ 461 w 626"/>
                <a:gd name="T21" fmla="*/ 43 h 412"/>
                <a:gd name="T22" fmla="*/ 477 w 626"/>
                <a:gd name="T23" fmla="*/ 29 h 412"/>
                <a:gd name="T24" fmla="*/ 510 w 626"/>
                <a:gd name="T25" fmla="*/ 42 h 412"/>
                <a:gd name="T26" fmla="*/ 552 w 626"/>
                <a:gd name="T27" fmla="*/ 67 h 412"/>
                <a:gd name="T28" fmla="*/ 578 w 626"/>
                <a:gd name="T29" fmla="*/ 49 h 412"/>
                <a:gd name="T30" fmla="*/ 605 w 626"/>
                <a:gd name="T31" fmla="*/ 10 h 412"/>
                <a:gd name="T32" fmla="*/ 626 w 626"/>
                <a:gd name="T33" fmla="*/ 2 h 412"/>
                <a:gd name="T34" fmla="*/ 607 w 626"/>
                <a:gd name="T35" fmla="*/ 60 h 412"/>
                <a:gd name="T36" fmla="*/ 605 w 626"/>
                <a:gd name="T37" fmla="*/ 90 h 412"/>
                <a:gd name="T38" fmla="*/ 589 w 626"/>
                <a:gd name="T39" fmla="*/ 124 h 412"/>
                <a:gd name="T40" fmla="*/ 570 w 626"/>
                <a:gd name="T41" fmla="*/ 137 h 412"/>
                <a:gd name="T42" fmla="*/ 585 w 626"/>
                <a:gd name="T43" fmla="*/ 191 h 412"/>
                <a:gd name="T44" fmla="*/ 580 w 626"/>
                <a:gd name="T45" fmla="*/ 230 h 412"/>
                <a:gd name="T46" fmla="*/ 590 w 626"/>
                <a:gd name="T47" fmla="*/ 265 h 412"/>
                <a:gd name="T48" fmla="*/ 608 w 626"/>
                <a:gd name="T49" fmla="*/ 299 h 412"/>
                <a:gd name="T50" fmla="*/ 619 w 626"/>
                <a:gd name="T51" fmla="*/ 312 h 412"/>
                <a:gd name="T52" fmla="*/ 624 w 626"/>
                <a:gd name="T53" fmla="*/ 342 h 412"/>
                <a:gd name="T54" fmla="*/ 614 w 626"/>
                <a:gd name="T55" fmla="*/ 377 h 412"/>
                <a:gd name="T56" fmla="*/ 598 w 626"/>
                <a:gd name="T57" fmla="*/ 394 h 412"/>
                <a:gd name="T58" fmla="*/ 550 w 626"/>
                <a:gd name="T59" fmla="*/ 379 h 412"/>
                <a:gd name="T60" fmla="*/ 513 w 626"/>
                <a:gd name="T61" fmla="*/ 379 h 412"/>
                <a:gd name="T62" fmla="*/ 496 w 626"/>
                <a:gd name="T63" fmla="*/ 402 h 412"/>
                <a:gd name="T64" fmla="*/ 459 w 626"/>
                <a:gd name="T65" fmla="*/ 402 h 412"/>
                <a:gd name="T66" fmla="*/ 439 w 626"/>
                <a:gd name="T67" fmla="*/ 412 h 412"/>
                <a:gd name="T68" fmla="*/ 404 w 626"/>
                <a:gd name="T69" fmla="*/ 387 h 412"/>
                <a:gd name="T70" fmla="*/ 366 w 626"/>
                <a:gd name="T71" fmla="*/ 359 h 412"/>
                <a:gd name="T72" fmla="*/ 314 w 626"/>
                <a:gd name="T73" fmla="*/ 342 h 412"/>
                <a:gd name="T74" fmla="*/ 287 w 626"/>
                <a:gd name="T75" fmla="*/ 325 h 412"/>
                <a:gd name="T76" fmla="*/ 265 w 626"/>
                <a:gd name="T77" fmla="*/ 314 h 412"/>
                <a:gd name="T78" fmla="*/ 243 w 626"/>
                <a:gd name="T79" fmla="*/ 343 h 412"/>
                <a:gd name="T80" fmla="*/ 208 w 626"/>
                <a:gd name="T81" fmla="*/ 327 h 412"/>
                <a:gd name="T82" fmla="*/ 200 w 626"/>
                <a:gd name="T83" fmla="*/ 308 h 412"/>
                <a:gd name="T84" fmla="*/ 173 w 626"/>
                <a:gd name="T85" fmla="*/ 295 h 412"/>
                <a:gd name="T86" fmla="*/ 152 w 626"/>
                <a:gd name="T87" fmla="*/ 280 h 412"/>
                <a:gd name="T88" fmla="*/ 124 w 626"/>
                <a:gd name="T89" fmla="*/ 264 h 412"/>
                <a:gd name="T90" fmla="*/ 95 w 626"/>
                <a:gd name="T91" fmla="*/ 263 h 412"/>
                <a:gd name="T92" fmla="*/ 55 w 626"/>
                <a:gd name="T93" fmla="*/ 213 h 412"/>
                <a:gd name="T94" fmla="*/ 64 w 626"/>
                <a:gd name="T95" fmla="*/ 181 h 412"/>
                <a:gd name="T96" fmla="*/ 53 w 626"/>
                <a:gd name="T97" fmla="*/ 160 h 412"/>
                <a:gd name="T98" fmla="*/ 39 w 626"/>
                <a:gd name="T99" fmla="*/ 140 h 412"/>
                <a:gd name="T100" fmla="*/ 19 w 626"/>
                <a:gd name="T101" fmla="*/ 130 h 412"/>
                <a:gd name="T102" fmla="*/ 0 w 626"/>
                <a:gd name="T103" fmla="*/ 115 h 412"/>
                <a:gd name="T104" fmla="*/ 6 w 626"/>
                <a:gd name="T105" fmla="*/ 105 h 412"/>
                <a:gd name="T106" fmla="*/ 16 w 626"/>
                <a:gd name="T107" fmla="*/ 86 h 412"/>
                <a:gd name="T108" fmla="*/ 17 w 626"/>
                <a:gd name="T109" fmla="*/ 74 h 412"/>
                <a:gd name="T110" fmla="*/ 35 w 626"/>
                <a:gd name="T111" fmla="*/ 74 h 412"/>
                <a:gd name="T112" fmla="*/ 61 w 626"/>
                <a:gd name="T113" fmla="*/ 61 h 412"/>
                <a:gd name="T114" fmla="*/ 83 w 626"/>
                <a:gd name="T115" fmla="*/ 46 h 412"/>
                <a:gd name="T116" fmla="*/ 109 w 626"/>
                <a:gd name="T117" fmla="*/ 52 h 412"/>
                <a:gd name="T118" fmla="*/ 141 w 626"/>
                <a:gd name="T119" fmla="*/ 51 h 412"/>
                <a:gd name="T120" fmla="*/ 161 w 626"/>
                <a:gd name="T121" fmla="*/ 31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6" h="412">
                  <a:moveTo>
                    <a:pt x="171" y="26"/>
                  </a:moveTo>
                  <a:lnTo>
                    <a:pt x="171" y="26"/>
                  </a:lnTo>
                  <a:lnTo>
                    <a:pt x="173" y="27"/>
                  </a:lnTo>
                  <a:lnTo>
                    <a:pt x="174" y="28"/>
                  </a:lnTo>
                  <a:lnTo>
                    <a:pt x="174" y="29"/>
                  </a:lnTo>
                  <a:lnTo>
                    <a:pt x="175" y="29"/>
                  </a:lnTo>
                  <a:lnTo>
                    <a:pt x="176" y="30"/>
                  </a:lnTo>
                  <a:lnTo>
                    <a:pt x="177" y="32"/>
                  </a:lnTo>
                  <a:lnTo>
                    <a:pt x="178" y="34"/>
                  </a:lnTo>
                  <a:lnTo>
                    <a:pt x="179" y="36"/>
                  </a:lnTo>
                  <a:lnTo>
                    <a:pt x="180" y="38"/>
                  </a:lnTo>
                  <a:lnTo>
                    <a:pt x="181" y="42"/>
                  </a:lnTo>
                  <a:lnTo>
                    <a:pt x="182" y="44"/>
                  </a:lnTo>
                  <a:lnTo>
                    <a:pt x="183" y="45"/>
                  </a:lnTo>
                  <a:lnTo>
                    <a:pt x="184" y="46"/>
                  </a:lnTo>
                  <a:lnTo>
                    <a:pt x="184" y="47"/>
                  </a:lnTo>
                  <a:lnTo>
                    <a:pt x="185" y="48"/>
                  </a:lnTo>
                  <a:lnTo>
                    <a:pt x="186" y="49"/>
                  </a:lnTo>
                  <a:lnTo>
                    <a:pt x="187" y="49"/>
                  </a:lnTo>
                  <a:lnTo>
                    <a:pt x="188" y="50"/>
                  </a:lnTo>
                  <a:lnTo>
                    <a:pt x="189" y="50"/>
                  </a:lnTo>
                  <a:lnTo>
                    <a:pt x="190" y="50"/>
                  </a:lnTo>
                  <a:lnTo>
                    <a:pt x="191" y="50"/>
                  </a:lnTo>
                  <a:lnTo>
                    <a:pt x="193" y="51"/>
                  </a:lnTo>
                  <a:lnTo>
                    <a:pt x="194" y="51"/>
                  </a:lnTo>
                  <a:lnTo>
                    <a:pt x="194" y="50"/>
                  </a:lnTo>
                  <a:lnTo>
                    <a:pt x="195" y="50"/>
                  </a:lnTo>
                  <a:lnTo>
                    <a:pt x="196" y="50"/>
                  </a:lnTo>
                  <a:lnTo>
                    <a:pt x="197" y="49"/>
                  </a:lnTo>
                  <a:lnTo>
                    <a:pt x="200" y="48"/>
                  </a:lnTo>
                  <a:lnTo>
                    <a:pt x="203" y="46"/>
                  </a:lnTo>
                  <a:lnTo>
                    <a:pt x="204" y="45"/>
                  </a:lnTo>
                  <a:lnTo>
                    <a:pt x="206" y="44"/>
                  </a:lnTo>
                  <a:lnTo>
                    <a:pt x="210" y="42"/>
                  </a:lnTo>
                  <a:lnTo>
                    <a:pt x="211" y="42"/>
                  </a:lnTo>
                  <a:lnTo>
                    <a:pt x="212" y="41"/>
                  </a:lnTo>
                  <a:lnTo>
                    <a:pt x="213" y="40"/>
                  </a:lnTo>
                  <a:lnTo>
                    <a:pt x="214" y="40"/>
                  </a:lnTo>
                  <a:lnTo>
                    <a:pt x="217" y="36"/>
                  </a:lnTo>
                  <a:lnTo>
                    <a:pt x="218" y="35"/>
                  </a:lnTo>
                  <a:lnTo>
                    <a:pt x="220" y="34"/>
                  </a:lnTo>
                  <a:lnTo>
                    <a:pt x="221" y="33"/>
                  </a:lnTo>
                  <a:lnTo>
                    <a:pt x="223" y="33"/>
                  </a:lnTo>
                  <a:lnTo>
                    <a:pt x="227" y="31"/>
                  </a:lnTo>
                  <a:lnTo>
                    <a:pt x="229" y="31"/>
                  </a:lnTo>
                  <a:lnTo>
                    <a:pt x="230" y="31"/>
                  </a:lnTo>
                  <a:lnTo>
                    <a:pt x="231" y="31"/>
                  </a:lnTo>
                  <a:lnTo>
                    <a:pt x="233" y="31"/>
                  </a:lnTo>
                  <a:lnTo>
                    <a:pt x="234" y="31"/>
                  </a:lnTo>
                  <a:lnTo>
                    <a:pt x="238" y="32"/>
                  </a:lnTo>
                  <a:lnTo>
                    <a:pt x="241" y="32"/>
                  </a:lnTo>
                  <a:lnTo>
                    <a:pt x="246" y="34"/>
                  </a:lnTo>
                  <a:lnTo>
                    <a:pt x="251" y="35"/>
                  </a:lnTo>
                  <a:lnTo>
                    <a:pt x="253" y="36"/>
                  </a:lnTo>
                  <a:lnTo>
                    <a:pt x="255" y="37"/>
                  </a:lnTo>
                  <a:lnTo>
                    <a:pt x="257" y="38"/>
                  </a:lnTo>
                  <a:lnTo>
                    <a:pt x="258" y="38"/>
                  </a:lnTo>
                  <a:lnTo>
                    <a:pt x="259" y="39"/>
                  </a:lnTo>
                  <a:lnTo>
                    <a:pt x="260" y="40"/>
                  </a:lnTo>
                  <a:lnTo>
                    <a:pt x="263" y="43"/>
                  </a:lnTo>
                  <a:lnTo>
                    <a:pt x="264" y="45"/>
                  </a:lnTo>
                  <a:lnTo>
                    <a:pt x="264" y="45"/>
                  </a:lnTo>
                  <a:lnTo>
                    <a:pt x="265" y="46"/>
                  </a:lnTo>
                  <a:lnTo>
                    <a:pt x="265" y="47"/>
                  </a:lnTo>
                  <a:lnTo>
                    <a:pt x="266" y="49"/>
                  </a:lnTo>
                  <a:lnTo>
                    <a:pt x="267" y="51"/>
                  </a:lnTo>
                  <a:lnTo>
                    <a:pt x="268" y="55"/>
                  </a:lnTo>
                  <a:lnTo>
                    <a:pt x="269" y="58"/>
                  </a:lnTo>
                  <a:lnTo>
                    <a:pt x="270" y="59"/>
                  </a:lnTo>
                  <a:lnTo>
                    <a:pt x="270" y="60"/>
                  </a:lnTo>
                  <a:lnTo>
                    <a:pt x="271" y="61"/>
                  </a:lnTo>
                  <a:lnTo>
                    <a:pt x="272" y="62"/>
                  </a:lnTo>
                  <a:lnTo>
                    <a:pt x="273" y="62"/>
                  </a:lnTo>
                  <a:lnTo>
                    <a:pt x="274" y="63"/>
                  </a:lnTo>
                  <a:lnTo>
                    <a:pt x="275" y="64"/>
                  </a:lnTo>
                  <a:lnTo>
                    <a:pt x="277" y="64"/>
                  </a:lnTo>
                  <a:lnTo>
                    <a:pt x="282" y="66"/>
                  </a:lnTo>
                  <a:lnTo>
                    <a:pt x="284" y="66"/>
                  </a:lnTo>
                  <a:lnTo>
                    <a:pt x="286" y="67"/>
                  </a:lnTo>
                  <a:lnTo>
                    <a:pt x="287" y="68"/>
                  </a:lnTo>
                  <a:lnTo>
                    <a:pt x="288" y="68"/>
                  </a:lnTo>
                  <a:lnTo>
                    <a:pt x="289" y="69"/>
                  </a:lnTo>
                  <a:lnTo>
                    <a:pt x="290" y="70"/>
                  </a:lnTo>
                  <a:lnTo>
                    <a:pt x="292" y="72"/>
                  </a:lnTo>
                  <a:lnTo>
                    <a:pt x="295" y="76"/>
                  </a:lnTo>
                  <a:lnTo>
                    <a:pt x="296" y="77"/>
                  </a:lnTo>
                  <a:lnTo>
                    <a:pt x="297" y="79"/>
                  </a:lnTo>
                  <a:lnTo>
                    <a:pt x="299" y="80"/>
                  </a:lnTo>
                  <a:lnTo>
                    <a:pt x="300" y="81"/>
                  </a:lnTo>
                  <a:lnTo>
                    <a:pt x="302" y="82"/>
                  </a:lnTo>
                  <a:lnTo>
                    <a:pt x="305" y="83"/>
                  </a:lnTo>
                  <a:lnTo>
                    <a:pt x="309" y="85"/>
                  </a:lnTo>
                  <a:lnTo>
                    <a:pt x="310" y="86"/>
                  </a:lnTo>
                  <a:lnTo>
                    <a:pt x="312" y="86"/>
                  </a:lnTo>
                  <a:lnTo>
                    <a:pt x="313" y="87"/>
                  </a:lnTo>
                  <a:lnTo>
                    <a:pt x="314" y="88"/>
                  </a:lnTo>
                  <a:lnTo>
                    <a:pt x="318" y="91"/>
                  </a:lnTo>
                  <a:lnTo>
                    <a:pt x="319" y="92"/>
                  </a:lnTo>
                  <a:lnTo>
                    <a:pt x="321" y="93"/>
                  </a:lnTo>
                  <a:lnTo>
                    <a:pt x="322" y="94"/>
                  </a:lnTo>
                  <a:lnTo>
                    <a:pt x="324" y="95"/>
                  </a:lnTo>
                  <a:lnTo>
                    <a:pt x="327" y="96"/>
                  </a:lnTo>
                  <a:lnTo>
                    <a:pt x="330" y="97"/>
                  </a:lnTo>
                  <a:lnTo>
                    <a:pt x="333" y="99"/>
                  </a:lnTo>
                  <a:lnTo>
                    <a:pt x="335" y="100"/>
                  </a:lnTo>
                  <a:lnTo>
                    <a:pt x="336" y="100"/>
                  </a:lnTo>
                  <a:lnTo>
                    <a:pt x="338" y="102"/>
                  </a:lnTo>
                  <a:lnTo>
                    <a:pt x="343" y="106"/>
                  </a:lnTo>
                  <a:lnTo>
                    <a:pt x="345" y="107"/>
                  </a:lnTo>
                  <a:lnTo>
                    <a:pt x="346" y="108"/>
                  </a:lnTo>
                  <a:lnTo>
                    <a:pt x="347" y="108"/>
                  </a:lnTo>
                  <a:lnTo>
                    <a:pt x="348" y="109"/>
                  </a:lnTo>
                  <a:lnTo>
                    <a:pt x="349" y="109"/>
                  </a:lnTo>
                  <a:lnTo>
                    <a:pt x="350" y="109"/>
                  </a:lnTo>
                  <a:lnTo>
                    <a:pt x="352" y="109"/>
                  </a:lnTo>
                  <a:lnTo>
                    <a:pt x="354" y="109"/>
                  </a:lnTo>
                  <a:lnTo>
                    <a:pt x="356" y="108"/>
                  </a:lnTo>
                  <a:lnTo>
                    <a:pt x="360" y="107"/>
                  </a:lnTo>
                  <a:lnTo>
                    <a:pt x="361" y="107"/>
                  </a:lnTo>
                  <a:lnTo>
                    <a:pt x="363" y="107"/>
                  </a:lnTo>
                  <a:lnTo>
                    <a:pt x="366" y="105"/>
                  </a:lnTo>
                  <a:lnTo>
                    <a:pt x="367" y="105"/>
                  </a:lnTo>
                  <a:lnTo>
                    <a:pt x="367" y="105"/>
                  </a:lnTo>
                  <a:lnTo>
                    <a:pt x="368" y="105"/>
                  </a:lnTo>
                  <a:lnTo>
                    <a:pt x="369" y="105"/>
                  </a:lnTo>
                  <a:lnTo>
                    <a:pt x="371" y="106"/>
                  </a:lnTo>
                  <a:lnTo>
                    <a:pt x="372" y="106"/>
                  </a:lnTo>
                  <a:lnTo>
                    <a:pt x="372" y="106"/>
                  </a:lnTo>
                  <a:lnTo>
                    <a:pt x="373" y="107"/>
                  </a:lnTo>
                  <a:lnTo>
                    <a:pt x="375" y="107"/>
                  </a:lnTo>
                  <a:lnTo>
                    <a:pt x="377" y="106"/>
                  </a:lnTo>
                  <a:lnTo>
                    <a:pt x="381" y="106"/>
                  </a:lnTo>
                  <a:lnTo>
                    <a:pt x="384" y="106"/>
                  </a:lnTo>
                  <a:lnTo>
                    <a:pt x="385" y="105"/>
                  </a:lnTo>
                  <a:lnTo>
                    <a:pt x="386" y="106"/>
                  </a:lnTo>
                  <a:lnTo>
                    <a:pt x="388" y="106"/>
                  </a:lnTo>
                  <a:lnTo>
                    <a:pt x="390" y="106"/>
                  </a:lnTo>
                  <a:lnTo>
                    <a:pt x="393" y="107"/>
                  </a:lnTo>
                  <a:lnTo>
                    <a:pt x="395" y="107"/>
                  </a:lnTo>
                  <a:lnTo>
                    <a:pt x="396" y="107"/>
                  </a:lnTo>
                  <a:lnTo>
                    <a:pt x="397" y="107"/>
                  </a:lnTo>
                  <a:lnTo>
                    <a:pt x="398" y="107"/>
                  </a:lnTo>
                  <a:lnTo>
                    <a:pt x="399" y="107"/>
                  </a:lnTo>
                  <a:lnTo>
                    <a:pt x="400" y="107"/>
                  </a:lnTo>
                  <a:lnTo>
                    <a:pt x="400" y="107"/>
                  </a:lnTo>
                  <a:lnTo>
                    <a:pt x="401" y="106"/>
                  </a:lnTo>
                  <a:lnTo>
                    <a:pt x="401" y="105"/>
                  </a:lnTo>
                  <a:lnTo>
                    <a:pt x="401" y="105"/>
                  </a:lnTo>
                  <a:lnTo>
                    <a:pt x="401" y="104"/>
                  </a:lnTo>
                  <a:lnTo>
                    <a:pt x="401" y="103"/>
                  </a:lnTo>
                  <a:lnTo>
                    <a:pt x="400" y="100"/>
                  </a:lnTo>
                  <a:lnTo>
                    <a:pt x="400" y="98"/>
                  </a:lnTo>
                  <a:lnTo>
                    <a:pt x="400" y="98"/>
                  </a:lnTo>
                  <a:lnTo>
                    <a:pt x="400" y="97"/>
                  </a:lnTo>
                  <a:lnTo>
                    <a:pt x="400" y="96"/>
                  </a:lnTo>
                  <a:lnTo>
                    <a:pt x="400" y="95"/>
                  </a:lnTo>
                  <a:lnTo>
                    <a:pt x="401" y="94"/>
                  </a:lnTo>
                  <a:lnTo>
                    <a:pt x="401" y="94"/>
                  </a:lnTo>
                  <a:lnTo>
                    <a:pt x="402" y="93"/>
                  </a:lnTo>
                  <a:lnTo>
                    <a:pt x="403" y="92"/>
                  </a:lnTo>
                  <a:lnTo>
                    <a:pt x="405" y="90"/>
                  </a:lnTo>
                  <a:lnTo>
                    <a:pt x="407" y="89"/>
                  </a:lnTo>
                  <a:lnTo>
                    <a:pt x="408" y="88"/>
                  </a:lnTo>
                  <a:lnTo>
                    <a:pt x="409" y="87"/>
                  </a:lnTo>
                  <a:lnTo>
                    <a:pt x="409" y="86"/>
                  </a:lnTo>
                  <a:lnTo>
                    <a:pt x="409" y="86"/>
                  </a:lnTo>
                  <a:lnTo>
                    <a:pt x="410" y="85"/>
                  </a:lnTo>
                  <a:lnTo>
                    <a:pt x="410" y="84"/>
                  </a:lnTo>
                  <a:lnTo>
                    <a:pt x="410" y="80"/>
                  </a:lnTo>
                  <a:lnTo>
                    <a:pt x="410" y="79"/>
                  </a:lnTo>
                  <a:lnTo>
                    <a:pt x="410" y="78"/>
                  </a:lnTo>
                  <a:lnTo>
                    <a:pt x="411" y="77"/>
                  </a:lnTo>
                  <a:lnTo>
                    <a:pt x="411" y="76"/>
                  </a:lnTo>
                  <a:lnTo>
                    <a:pt x="412" y="75"/>
                  </a:lnTo>
                  <a:lnTo>
                    <a:pt x="413" y="74"/>
                  </a:lnTo>
                  <a:lnTo>
                    <a:pt x="414" y="73"/>
                  </a:lnTo>
                  <a:lnTo>
                    <a:pt x="415" y="72"/>
                  </a:lnTo>
                  <a:lnTo>
                    <a:pt x="417" y="71"/>
                  </a:lnTo>
                  <a:lnTo>
                    <a:pt x="420" y="69"/>
                  </a:lnTo>
                  <a:lnTo>
                    <a:pt x="422" y="68"/>
                  </a:lnTo>
                  <a:lnTo>
                    <a:pt x="424" y="66"/>
                  </a:lnTo>
                  <a:lnTo>
                    <a:pt x="428" y="63"/>
                  </a:lnTo>
                  <a:lnTo>
                    <a:pt x="430" y="62"/>
                  </a:lnTo>
                  <a:lnTo>
                    <a:pt x="431" y="61"/>
                  </a:lnTo>
                  <a:lnTo>
                    <a:pt x="434" y="60"/>
                  </a:lnTo>
                  <a:lnTo>
                    <a:pt x="438" y="58"/>
                  </a:lnTo>
                  <a:lnTo>
                    <a:pt x="442" y="56"/>
                  </a:lnTo>
                  <a:lnTo>
                    <a:pt x="443" y="56"/>
                  </a:lnTo>
                  <a:lnTo>
                    <a:pt x="444" y="54"/>
                  </a:lnTo>
                  <a:lnTo>
                    <a:pt x="445" y="54"/>
                  </a:lnTo>
                  <a:lnTo>
                    <a:pt x="448" y="52"/>
                  </a:lnTo>
                  <a:lnTo>
                    <a:pt x="451" y="51"/>
                  </a:lnTo>
                  <a:lnTo>
                    <a:pt x="453" y="50"/>
                  </a:lnTo>
                  <a:lnTo>
                    <a:pt x="455" y="49"/>
                  </a:lnTo>
                  <a:lnTo>
                    <a:pt x="457" y="47"/>
                  </a:lnTo>
                  <a:lnTo>
                    <a:pt x="458" y="46"/>
                  </a:lnTo>
                  <a:lnTo>
                    <a:pt x="460" y="45"/>
                  </a:lnTo>
                  <a:lnTo>
                    <a:pt x="461" y="43"/>
                  </a:lnTo>
                  <a:lnTo>
                    <a:pt x="462" y="42"/>
                  </a:lnTo>
                  <a:lnTo>
                    <a:pt x="462" y="41"/>
                  </a:lnTo>
                  <a:lnTo>
                    <a:pt x="463" y="39"/>
                  </a:lnTo>
                  <a:lnTo>
                    <a:pt x="466" y="34"/>
                  </a:lnTo>
                  <a:lnTo>
                    <a:pt x="466" y="32"/>
                  </a:lnTo>
                  <a:lnTo>
                    <a:pt x="467" y="32"/>
                  </a:lnTo>
                  <a:lnTo>
                    <a:pt x="468" y="31"/>
                  </a:lnTo>
                  <a:lnTo>
                    <a:pt x="468" y="30"/>
                  </a:lnTo>
                  <a:lnTo>
                    <a:pt x="469" y="29"/>
                  </a:lnTo>
                  <a:lnTo>
                    <a:pt x="470" y="29"/>
                  </a:lnTo>
                  <a:lnTo>
                    <a:pt x="471" y="29"/>
                  </a:lnTo>
                  <a:lnTo>
                    <a:pt x="471" y="28"/>
                  </a:lnTo>
                  <a:lnTo>
                    <a:pt x="472" y="28"/>
                  </a:lnTo>
                  <a:lnTo>
                    <a:pt x="473" y="28"/>
                  </a:lnTo>
                  <a:lnTo>
                    <a:pt x="474" y="28"/>
                  </a:lnTo>
                  <a:lnTo>
                    <a:pt x="475" y="28"/>
                  </a:lnTo>
                  <a:lnTo>
                    <a:pt x="476" y="29"/>
                  </a:lnTo>
                  <a:lnTo>
                    <a:pt x="477" y="29"/>
                  </a:lnTo>
                  <a:lnTo>
                    <a:pt x="478" y="30"/>
                  </a:lnTo>
                  <a:lnTo>
                    <a:pt x="480" y="31"/>
                  </a:lnTo>
                  <a:lnTo>
                    <a:pt x="481" y="31"/>
                  </a:lnTo>
                  <a:lnTo>
                    <a:pt x="484" y="33"/>
                  </a:lnTo>
                  <a:lnTo>
                    <a:pt x="487" y="35"/>
                  </a:lnTo>
                  <a:lnTo>
                    <a:pt x="489" y="36"/>
                  </a:lnTo>
                  <a:lnTo>
                    <a:pt x="492" y="37"/>
                  </a:lnTo>
                  <a:lnTo>
                    <a:pt x="499" y="40"/>
                  </a:lnTo>
                  <a:lnTo>
                    <a:pt x="501" y="41"/>
                  </a:lnTo>
                  <a:lnTo>
                    <a:pt x="503" y="41"/>
                  </a:lnTo>
                  <a:lnTo>
                    <a:pt x="505" y="42"/>
                  </a:lnTo>
                  <a:lnTo>
                    <a:pt x="506" y="42"/>
                  </a:lnTo>
                  <a:lnTo>
                    <a:pt x="507" y="42"/>
                  </a:lnTo>
                  <a:lnTo>
                    <a:pt x="507" y="42"/>
                  </a:lnTo>
                  <a:lnTo>
                    <a:pt x="508" y="41"/>
                  </a:lnTo>
                  <a:lnTo>
                    <a:pt x="508" y="41"/>
                  </a:lnTo>
                  <a:lnTo>
                    <a:pt x="509" y="41"/>
                  </a:lnTo>
                  <a:lnTo>
                    <a:pt x="510" y="42"/>
                  </a:lnTo>
                  <a:lnTo>
                    <a:pt x="511" y="42"/>
                  </a:lnTo>
                  <a:lnTo>
                    <a:pt x="512" y="43"/>
                  </a:lnTo>
                  <a:lnTo>
                    <a:pt x="515" y="45"/>
                  </a:lnTo>
                  <a:lnTo>
                    <a:pt x="517" y="47"/>
                  </a:lnTo>
                  <a:lnTo>
                    <a:pt x="518" y="48"/>
                  </a:lnTo>
                  <a:lnTo>
                    <a:pt x="520" y="49"/>
                  </a:lnTo>
                  <a:lnTo>
                    <a:pt x="524" y="54"/>
                  </a:lnTo>
                  <a:lnTo>
                    <a:pt x="526" y="55"/>
                  </a:lnTo>
                  <a:lnTo>
                    <a:pt x="528" y="57"/>
                  </a:lnTo>
                  <a:lnTo>
                    <a:pt x="530" y="58"/>
                  </a:lnTo>
                  <a:lnTo>
                    <a:pt x="531" y="59"/>
                  </a:lnTo>
                  <a:lnTo>
                    <a:pt x="532" y="60"/>
                  </a:lnTo>
                  <a:lnTo>
                    <a:pt x="534" y="61"/>
                  </a:lnTo>
                  <a:lnTo>
                    <a:pt x="536" y="62"/>
                  </a:lnTo>
                  <a:lnTo>
                    <a:pt x="538" y="63"/>
                  </a:lnTo>
                  <a:lnTo>
                    <a:pt x="543" y="65"/>
                  </a:lnTo>
                  <a:lnTo>
                    <a:pt x="548" y="66"/>
                  </a:lnTo>
                  <a:lnTo>
                    <a:pt x="552" y="67"/>
                  </a:lnTo>
                  <a:lnTo>
                    <a:pt x="553" y="68"/>
                  </a:lnTo>
                  <a:lnTo>
                    <a:pt x="554" y="68"/>
                  </a:lnTo>
                  <a:lnTo>
                    <a:pt x="556" y="68"/>
                  </a:lnTo>
                  <a:lnTo>
                    <a:pt x="557" y="68"/>
                  </a:lnTo>
                  <a:lnTo>
                    <a:pt x="558" y="68"/>
                  </a:lnTo>
                  <a:lnTo>
                    <a:pt x="559" y="68"/>
                  </a:lnTo>
                  <a:lnTo>
                    <a:pt x="560" y="68"/>
                  </a:lnTo>
                  <a:lnTo>
                    <a:pt x="561" y="67"/>
                  </a:lnTo>
                  <a:lnTo>
                    <a:pt x="562" y="67"/>
                  </a:lnTo>
                  <a:lnTo>
                    <a:pt x="563" y="67"/>
                  </a:lnTo>
                  <a:lnTo>
                    <a:pt x="564" y="66"/>
                  </a:lnTo>
                  <a:lnTo>
                    <a:pt x="566" y="65"/>
                  </a:lnTo>
                  <a:lnTo>
                    <a:pt x="567" y="63"/>
                  </a:lnTo>
                  <a:lnTo>
                    <a:pt x="568" y="62"/>
                  </a:lnTo>
                  <a:lnTo>
                    <a:pt x="570" y="60"/>
                  </a:lnTo>
                  <a:lnTo>
                    <a:pt x="575" y="52"/>
                  </a:lnTo>
                  <a:lnTo>
                    <a:pt x="576" y="50"/>
                  </a:lnTo>
                  <a:lnTo>
                    <a:pt x="578" y="49"/>
                  </a:lnTo>
                  <a:lnTo>
                    <a:pt x="579" y="48"/>
                  </a:lnTo>
                  <a:lnTo>
                    <a:pt x="580" y="46"/>
                  </a:lnTo>
                  <a:lnTo>
                    <a:pt x="585" y="43"/>
                  </a:lnTo>
                  <a:lnTo>
                    <a:pt x="587" y="40"/>
                  </a:lnTo>
                  <a:lnTo>
                    <a:pt x="589" y="38"/>
                  </a:lnTo>
                  <a:lnTo>
                    <a:pt x="591" y="36"/>
                  </a:lnTo>
                  <a:lnTo>
                    <a:pt x="592" y="35"/>
                  </a:lnTo>
                  <a:lnTo>
                    <a:pt x="594" y="32"/>
                  </a:lnTo>
                  <a:lnTo>
                    <a:pt x="595" y="30"/>
                  </a:lnTo>
                  <a:lnTo>
                    <a:pt x="596" y="28"/>
                  </a:lnTo>
                  <a:lnTo>
                    <a:pt x="597" y="26"/>
                  </a:lnTo>
                  <a:lnTo>
                    <a:pt x="598" y="24"/>
                  </a:lnTo>
                  <a:lnTo>
                    <a:pt x="601" y="17"/>
                  </a:lnTo>
                  <a:lnTo>
                    <a:pt x="601" y="16"/>
                  </a:lnTo>
                  <a:lnTo>
                    <a:pt x="602" y="14"/>
                  </a:lnTo>
                  <a:lnTo>
                    <a:pt x="603" y="12"/>
                  </a:lnTo>
                  <a:lnTo>
                    <a:pt x="604" y="11"/>
                  </a:lnTo>
                  <a:lnTo>
                    <a:pt x="605" y="10"/>
                  </a:lnTo>
                  <a:lnTo>
                    <a:pt x="606" y="8"/>
                  </a:lnTo>
                  <a:lnTo>
                    <a:pt x="608" y="7"/>
                  </a:lnTo>
                  <a:lnTo>
                    <a:pt x="609" y="6"/>
                  </a:lnTo>
                  <a:lnTo>
                    <a:pt x="611" y="5"/>
                  </a:lnTo>
                  <a:lnTo>
                    <a:pt x="613" y="4"/>
                  </a:lnTo>
                  <a:lnTo>
                    <a:pt x="614" y="3"/>
                  </a:lnTo>
                  <a:lnTo>
                    <a:pt x="616" y="2"/>
                  </a:lnTo>
                  <a:lnTo>
                    <a:pt x="617" y="1"/>
                  </a:lnTo>
                  <a:lnTo>
                    <a:pt x="618" y="1"/>
                  </a:lnTo>
                  <a:lnTo>
                    <a:pt x="619" y="0"/>
                  </a:lnTo>
                  <a:lnTo>
                    <a:pt x="621" y="0"/>
                  </a:lnTo>
                  <a:lnTo>
                    <a:pt x="622" y="0"/>
                  </a:lnTo>
                  <a:lnTo>
                    <a:pt x="623" y="0"/>
                  </a:lnTo>
                  <a:lnTo>
                    <a:pt x="624" y="0"/>
                  </a:lnTo>
                  <a:lnTo>
                    <a:pt x="625" y="1"/>
                  </a:lnTo>
                  <a:lnTo>
                    <a:pt x="625" y="1"/>
                  </a:lnTo>
                  <a:lnTo>
                    <a:pt x="626" y="2"/>
                  </a:lnTo>
                  <a:lnTo>
                    <a:pt x="626" y="2"/>
                  </a:lnTo>
                  <a:lnTo>
                    <a:pt x="626" y="2"/>
                  </a:lnTo>
                  <a:lnTo>
                    <a:pt x="626" y="4"/>
                  </a:lnTo>
                  <a:lnTo>
                    <a:pt x="626" y="6"/>
                  </a:lnTo>
                  <a:lnTo>
                    <a:pt x="626" y="8"/>
                  </a:lnTo>
                  <a:lnTo>
                    <a:pt x="626" y="10"/>
                  </a:lnTo>
                  <a:lnTo>
                    <a:pt x="625" y="12"/>
                  </a:lnTo>
                  <a:lnTo>
                    <a:pt x="625" y="14"/>
                  </a:lnTo>
                  <a:lnTo>
                    <a:pt x="624" y="16"/>
                  </a:lnTo>
                  <a:lnTo>
                    <a:pt x="624" y="18"/>
                  </a:lnTo>
                  <a:lnTo>
                    <a:pt x="621" y="24"/>
                  </a:lnTo>
                  <a:lnTo>
                    <a:pt x="620" y="29"/>
                  </a:lnTo>
                  <a:lnTo>
                    <a:pt x="616" y="40"/>
                  </a:lnTo>
                  <a:lnTo>
                    <a:pt x="614" y="45"/>
                  </a:lnTo>
                  <a:lnTo>
                    <a:pt x="613" y="47"/>
                  </a:lnTo>
                  <a:lnTo>
                    <a:pt x="612" y="51"/>
                  </a:lnTo>
                  <a:lnTo>
                    <a:pt x="610" y="56"/>
                  </a:lnTo>
                  <a:lnTo>
                    <a:pt x="609" y="57"/>
                  </a:lnTo>
                  <a:lnTo>
                    <a:pt x="607" y="60"/>
                  </a:lnTo>
                  <a:lnTo>
                    <a:pt x="607" y="61"/>
                  </a:lnTo>
                  <a:lnTo>
                    <a:pt x="607" y="62"/>
                  </a:lnTo>
                  <a:lnTo>
                    <a:pt x="606" y="63"/>
                  </a:lnTo>
                  <a:lnTo>
                    <a:pt x="606" y="64"/>
                  </a:lnTo>
                  <a:lnTo>
                    <a:pt x="606" y="66"/>
                  </a:lnTo>
                  <a:lnTo>
                    <a:pt x="606" y="68"/>
                  </a:lnTo>
                  <a:lnTo>
                    <a:pt x="607" y="73"/>
                  </a:lnTo>
                  <a:lnTo>
                    <a:pt x="607" y="74"/>
                  </a:lnTo>
                  <a:lnTo>
                    <a:pt x="607" y="76"/>
                  </a:lnTo>
                  <a:lnTo>
                    <a:pt x="607" y="77"/>
                  </a:lnTo>
                  <a:lnTo>
                    <a:pt x="607" y="78"/>
                  </a:lnTo>
                  <a:lnTo>
                    <a:pt x="605" y="82"/>
                  </a:lnTo>
                  <a:lnTo>
                    <a:pt x="605" y="84"/>
                  </a:lnTo>
                  <a:lnTo>
                    <a:pt x="605" y="85"/>
                  </a:lnTo>
                  <a:lnTo>
                    <a:pt x="605" y="86"/>
                  </a:lnTo>
                  <a:lnTo>
                    <a:pt x="604" y="87"/>
                  </a:lnTo>
                  <a:lnTo>
                    <a:pt x="605" y="89"/>
                  </a:lnTo>
                  <a:lnTo>
                    <a:pt x="605" y="90"/>
                  </a:lnTo>
                  <a:lnTo>
                    <a:pt x="605" y="93"/>
                  </a:lnTo>
                  <a:lnTo>
                    <a:pt x="606" y="95"/>
                  </a:lnTo>
                  <a:lnTo>
                    <a:pt x="606" y="100"/>
                  </a:lnTo>
                  <a:lnTo>
                    <a:pt x="606" y="102"/>
                  </a:lnTo>
                  <a:lnTo>
                    <a:pt x="606" y="103"/>
                  </a:lnTo>
                  <a:lnTo>
                    <a:pt x="606" y="104"/>
                  </a:lnTo>
                  <a:lnTo>
                    <a:pt x="606" y="106"/>
                  </a:lnTo>
                  <a:lnTo>
                    <a:pt x="605" y="108"/>
                  </a:lnTo>
                  <a:lnTo>
                    <a:pt x="604" y="109"/>
                  </a:lnTo>
                  <a:lnTo>
                    <a:pt x="604" y="110"/>
                  </a:lnTo>
                  <a:lnTo>
                    <a:pt x="603" y="111"/>
                  </a:lnTo>
                  <a:lnTo>
                    <a:pt x="602" y="112"/>
                  </a:lnTo>
                  <a:lnTo>
                    <a:pt x="601" y="113"/>
                  </a:lnTo>
                  <a:lnTo>
                    <a:pt x="600" y="115"/>
                  </a:lnTo>
                  <a:lnTo>
                    <a:pt x="595" y="118"/>
                  </a:lnTo>
                  <a:lnTo>
                    <a:pt x="594" y="120"/>
                  </a:lnTo>
                  <a:lnTo>
                    <a:pt x="590" y="123"/>
                  </a:lnTo>
                  <a:lnTo>
                    <a:pt x="589" y="124"/>
                  </a:lnTo>
                  <a:lnTo>
                    <a:pt x="588" y="126"/>
                  </a:lnTo>
                  <a:lnTo>
                    <a:pt x="587" y="127"/>
                  </a:lnTo>
                  <a:lnTo>
                    <a:pt x="586" y="129"/>
                  </a:lnTo>
                  <a:lnTo>
                    <a:pt x="584" y="130"/>
                  </a:lnTo>
                  <a:lnTo>
                    <a:pt x="584" y="131"/>
                  </a:lnTo>
                  <a:lnTo>
                    <a:pt x="583" y="131"/>
                  </a:lnTo>
                  <a:lnTo>
                    <a:pt x="582" y="132"/>
                  </a:lnTo>
                  <a:lnTo>
                    <a:pt x="581" y="132"/>
                  </a:lnTo>
                  <a:lnTo>
                    <a:pt x="579" y="133"/>
                  </a:lnTo>
                  <a:lnTo>
                    <a:pt x="576" y="133"/>
                  </a:lnTo>
                  <a:lnTo>
                    <a:pt x="574" y="133"/>
                  </a:lnTo>
                  <a:lnTo>
                    <a:pt x="573" y="134"/>
                  </a:lnTo>
                  <a:lnTo>
                    <a:pt x="572" y="134"/>
                  </a:lnTo>
                  <a:lnTo>
                    <a:pt x="571" y="135"/>
                  </a:lnTo>
                  <a:lnTo>
                    <a:pt x="571" y="135"/>
                  </a:lnTo>
                  <a:lnTo>
                    <a:pt x="570" y="136"/>
                  </a:lnTo>
                  <a:lnTo>
                    <a:pt x="570" y="136"/>
                  </a:lnTo>
                  <a:lnTo>
                    <a:pt x="570" y="137"/>
                  </a:lnTo>
                  <a:lnTo>
                    <a:pt x="569" y="137"/>
                  </a:lnTo>
                  <a:lnTo>
                    <a:pt x="569" y="138"/>
                  </a:lnTo>
                  <a:lnTo>
                    <a:pt x="569" y="139"/>
                  </a:lnTo>
                  <a:lnTo>
                    <a:pt x="569" y="140"/>
                  </a:lnTo>
                  <a:lnTo>
                    <a:pt x="570" y="142"/>
                  </a:lnTo>
                  <a:lnTo>
                    <a:pt x="570" y="144"/>
                  </a:lnTo>
                  <a:lnTo>
                    <a:pt x="572" y="149"/>
                  </a:lnTo>
                  <a:lnTo>
                    <a:pt x="573" y="153"/>
                  </a:lnTo>
                  <a:lnTo>
                    <a:pt x="574" y="156"/>
                  </a:lnTo>
                  <a:lnTo>
                    <a:pt x="576" y="163"/>
                  </a:lnTo>
                  <a:lnTo>
                    <a:pt x="576" y="166"/>
                  </a:lnTo>
                  <a:lnTo>
                    <a:pt x="577" y="168"/>
                  </a:lnTo>
                  <a:lnTo>
                    <a:pt x="578" y="172"/>
                  </a:lnTo>
                  <a:lnTo>
                    <a:pt x="581" y="179"/>
                  </a:lnTo>
                  <a:lnTo>
                    <a:pt x="583" y="185"/>
                  </a:lnTo>
                  <a:lnTo>
                    <a:pt x="584" y="187"/>
                  </a:lnTo>
                  <a:lnTo>
                    <a:pt x="584" y="189"/>
                  </a:lnTo>
                  <a:lnTo>
                    <a:pt x="585" y="191"/>
                  </a:lnTo>
                  <a:lnTo>
                    <a:pt x="585" y="197"/>
                  </a:lnTo>
                  <a:lnTo>
                    <a:pt x="585" y="201"/>
                  </a:lnTo>
                  <a:lnTo>
                    <a:pt x="586" y="203"/>
                  </a:lnTo>
                  <a:lnTo>
                    <a:pt x="586" y="205"/>
                  </a:lnTo>
                  <a:lnTo>
                    <a:pt x="587" y="210"/>
                  </a:lnTo>
                  <a:lnTo>
                    <a:pt x="587" y="212"/>
                  </a:lnTo>
                  <a:lnTo>
                    <a:pt x="587" y="213"/>
                  </a:lnTo>
                  <a:lnTo>
                    <a:pt x="587" y="215"/>
                  </a:lnTo>
                  <a:lnTo>
                    <a:pt x="587" y="216"/>
                  </a:lnTo>
                  <a:lnTo>
                    <a:pt x="586" y="217"/>
                  </a:lnTo>
                  <a:lnTo>
                    <a:pt x="586" y="218"/>
                  </a:lnTo>
                  <a:lnTo>
                    <a:pt x="585" y="219"/>
                  </a:lnTo>
                  <a:lnTo>
                    <a:pt x="583" y="223"/>
                  </a:lnTo>
                  <a:lnTo>
                    <a:pt x="581" y="224"/>
                  </a:lnTo>
                  <a:lnTo>
                    <a:pt x="581" y="226"/>
                  </a:lnTo>
                  <a:lnTo>
                    <a:pt x="580" y="227"/>
                  </a:lnTo>
                  <a:lnTo>
                    <a:pt x="580" y="228"/>
                  </a:lnTo>
                  <a:lnTo>
                    <a:pt x="580" y="230"/>
                  </a:lnTo>
                  <a:lnTo>
                    <a:pt x="579" y="231"/>
                  </a:lnTo>
                  <a:lnTo>
                    <a:pt x="579" y="233"/>
                  </a:lnTo>
                  <a:lnTo>
                    <a:pt x="579" y="234"/>
                  </a:lnTo>
                  <a:lnTo>
                    <a:pt x="579" y="235"/>
                  </a:lnTo>
                  <a:lnTo>
                    <a:pt x="579" y="238"/>
                  </a:lnTo>
                  <a:lnTo>
                    <a:pt x="579" y="239"/>
                  </a:lnTo>
                  <a:lnTo>
                    <a:pt x="579" y="241"/>
                  </a:lnTo>
                  <a:lnTo>
                    <a:pt x="580" y="242"/>
                  </a:lnTo>
                  <a:lnTo>
                    <a:pt x="580" y="244"/>
                  </a:lnTo>
                  <a:lnTo>
                    <a:pt x="581" y="245"/>
                  </a:lnTo>
                  <a:lnTo>
                    <a:pt x="584" y="250"/>
                  </a:lnTo>
                  <a:lnTo>
                    <a:pt x="585" y="252"/>
                  </a:lnTo>
                  <a:lnTo>
                    <a:pt x="586" y="253"/>
                  </a:lnTo>
                  <a:lnTo>
                    <a:pt x="586" y="254"/>
                  </a:lnTo>
                  <a:lnTo>
                    <a:pt x="587" y="256"/>
                  </a:lnTo>
                  <a:lnTo>
                    <a:pt x="588" y="260"/>
                  </a:lnTo>
                  <a:lnTo>
                    <a:pt x="589" y="262"/>
                  </a:lnTo>
                  <a:lnTo>
                    <a:pt x="590" y="265"/>
                  </a:lnTo>
                  <a:lnTo>
                    <a:pt x="592" y="268"/>
                  </a:lnTo>
                  <a:lnTo>
                    <a:pt x="593" y="269"/>
                  </a:lnTo>
                  <a:lnTo>
                    <a:pt x="594" y="271"/>
                  </a:lnTo>
                  <a:lnTo>
                    <a:pt x="596" y="274"/>
                  </a:lnTo>
                  <a:lnTo>
                    <a:pt x="599" y="277"/>
                  </a:lnTo>
                  <a:lnTo>
                    <a:pt x="602" y="280"/>
                  </a:lnTo>
                  <a:lnTo>
                    <a:pt x="603" y="281"/>
                  </a:lnTo>
                  <a:lnTo>
                    <a:pt x="604" y="283"/>
                  </a:lnTo>
                  <a:lnTo>
                    <a:pt x="605" y="284"/>
                  </a:lnTo>
                  <a:lnTo>
                    <a:pt x="605" y="285"/>
                  </a:lnTo>
                  <a:lnTo>
                    <a:pt x="605" y="286"/>
                  </a:lnTo>
                  <a:lnTo>
                    <a:pt x="606" y="290"/>
                  </a:lnTo>
                  <a:lnTo>
                    <a:pt x="606" y="291"/>
                  </a:lnTo>
                  <a:lnTo>
                    <a:pt x="606" y="292"/>
                  </a:lnTo>
                  <a:lnTo>
                    <a:pt x="608" y="296"/>
                  </a:lnTo>
                  <a:lnTo>
                    <a:pt x="608" y="297"/>
                  </a:lnTo>
                  <a:lnTo>
                    <a:pt x="608" y="298"/>
                  </a:lnTo>
                  <a:lnTo>
                    <a:pt x="608" y="299"/>
                  </a:lnTo>
                  <a:lnTo>
                    <a:pt x="608" y="301"/>
                  </a:lnTo>
                  <a:lnTo>
                    <a:pt x="608" y="302"/>
                  </a:lnTo>
                  <a:lnTo>
                    <a:pt x="607" y="305"/>
                  </a:lnTo>
                  <a:lnTo>
                    <a:pt x="606" y="306"/>
                  </a:lnTo>
                  <a:lnTo>
                    <a:pt x="606" y="307"/>
                  </a:lnTo>
                  <a:lnTo>
                    <a:pt x="606" y="308"/>
                  </a:lnTo>
                  <a:lnTo>
                    <a:pt x="607" y="308"/>
                  </a:lnTo>
                  <a:lnTo>
                    <a:pt x="607" y="308"/>
                  </a:lnTo>
                  <a:lnTo>
                    <a:pt x="607" y="309"/>
                  </a:lnTo>
                  <a:lnTo>
                    <a:pt x="608" y="309"/>
                  </a:lnTo>
                  <a:lnTo>
                    <a:pt x="608" y="309"/>
                  </a:lnTo>
                  <a:lnTo>
                    <a:pt x="609" y="309"/>
                  </a:lnTo>
                  <a:lnTo>
                    <a:pt x="611" y="310"/>
                  </a:lnTo>
                  <a:lnTo>
                    <a:pt x="612" y="310"/>
                  </a:lnTo>
                  <a:lnTo>
                    <a:pt x="616" y="311"/>
                  </a:lnTo>
                  <a:lnTo>
                    <a:pt x="618" y="311"/>
                  </a:lnTo>
                  <a:lnTo>
                    <a:pt x="618" y="312"/>
                  </a:lnTo>
                  <a:lnTo>
                    <a:pt x="619" y="312"/>
                  </a:lnTo>
                  <a:lnTo>
                    <a:pt x="620" y="313"/>
                  </a:lnTo>
                  <a:lnTo>
                    <a:pt x="621" y="314"/>
                  </a:lnTo>
                  <a:lnTo>
                    <a:pt x="622" y="315"/>
                  </a:lnTo>
                  <a:lnTo>
                    <a:pt x="623" y="315"/>
                  </a:lnTo>
                  <a:lnTo>
                    <a:pt x="624" y="316"/>
                  </a:lnTo>
                  <a:lnTo>
                    <a:pt x="624" y="318"/>
                  </a:lnTo>
                  <a:lnTo>
                    <a:pt x="625" y="319"/>
                  </a:lnTo>
                  <a:lnTo>
                    <a:pt x="625" y="320"/>
                  </a:lnTo>
                  <a:lnTo>
                    <a:pt x="626" y="322"/>
                  </a:lnTo>
                  <a:lnTo>
                    <a:pt x="626" y="327"/>
                  </a:lnTo>
                  <a:lnTo>
                    <a:pt x="626" y="329"/>
                  </a:lnTo>
                  <a:lnTo>
                    <a:pt x="626" y="330"/>
                  </a:lnTo>
                  <a:lnTo>
                    <a:pt x="626" y="333"/>
                  </a:lnTo>
                  <a:lnTo>
                    <a:pt x="626" y="335"/>
                  </a:lnTo>
                  <a:lnTo>
                    <a:pt x="625" y="338"/>
                  </a:lnTo>
                  <a:lnTo>
                    <a:pt x="625" y="340"/>
                  </a:lnTo>
                  <a:lnTo>
                    <a:pt x="624" y="341"/>
                  </a:lnTo>
                  <a:lnTo>
                    <a:pt x="624" y="342"/>
                  </a:lnTo>
                  <a:lnTo>
                    <a:pt x="623" y="344"/>
                  </a:lnTo>
                  <a:lnTo>
                    <a:pt x="622" y="345"/>
                  </a:lnTo>
                  <a:lnTo>
                    <a:pt x="619" y="349"/>
                  </a:lnTo>
                  <a:lnTo>
                    <a:pt x="615" y="354"/>
                  </a:lnTo>
                  <a:lnTo>
                    <a:pt x="615" y="355"/>
                  </a:lnTo>
                  <a:lnTo>
                    <a:pt x="614" y="356"/>
                  </a:lnTo>
                  <a:lnTo>
                    <a:pt x="613" y="357"/>
                  </a:lnTo>
                  <a:lnTo>
                    <a:pt x="612" y="359"/>
                  </a:lnTo>
                  <a:lnTo>
                    <a:pt x="612" y="360"/>
                  </a:lnTo>
                  <a:lnTo>
                    <a:pt x="611" y="362"/>
                  </a:lnTo>
                  <a:lnTo>
                    <a:pt x="611" y="363"/>
                  </a:lnTo>
                  <a:lnTo>
                    <a:pt x="611" y="365"/>
                  </a:lnTo>
                  <a:lnTo>
                    <a:pt x="611" y="366"/>
                  </a:lnTo>
                  <a:lnTo>
                    <a:pt x="611" y="368"/>
                  </a:lnTo>
                  <a:lnTo>
                    <a:pt x="611" y="369"/>
                  </a:lnTo>
                  <a:lnTo>
                    <a:pt x="612" y="371"/>
                  </a:lnTo>
                  <a:lnTo>
                    <a:pt x="614" y="376"/>
                  </a:lnTo>
                  <a:lnTo>
                    <a:pt x="614" y="377"/>
                  </a:lnTo>
                  <a:lnTo>
                    <a:pt x="614" y="377"/>
                  </a:lnTo>
                  <a:lnTo>
                    <a:pt x="614" y="379"/>
                  </a:lnTo>
                  <a:lnTo>
                    <a:pt x="613" y="381"/>
                  </a:lnTo>
                  <a:lnTo>
                    <a:pt x="612" y="385"/>
                  </a:lnTo>
                  <a:lnTo>
                    <a:pt x="611" y="388"/>
                  </a:lnTo>
                  <a:lnTo>
                    <a:pt x="611" y="391"/>
                  </a:lnTo>
                  <a:lnTo>
                    <a:pt x="611" y="394"/>
                  </a:lnTo>
                  <a:lnTo>
                    <a:pt x="611" y="395"/>
                  </a:lnTo>
                  <a:lnTo>
                    <a:pt x="611" y="395"/>
                  </a:lnTo>
                  <a:lnTo>
                    <a:pt x="611" y="395"/>
                  </a:lnTo>
                  <a:lnTo>
                    <a:pt x="610" y="395"/>
                  </a:lnTo>
                  <a:lnTo>
                    <a:pt x="610" y="395"/>
                  </a:lnTo>
                  <a:lnTo>
                    <a:pt x="608" y="396"/>
                  </a:lnTo>
                  <a:lnTo>
                    <a:pt x="606" y="396"/>
                  </a:lnTo>
                  <a:lnTo>
                    <a:pt x="604" y="395"/>
                  </a:lnTo>
                  <a:lnTo>
                    <a:pt x="602" y="395"/>
                  </a:lnTo>
                  <a:lnTo>
                    <a:pt x="600" y="395"/>
                  </a:lnTo>
                  <a:lnTo>
                    <a:pt x="598" y="394"/>
                  </a:lnTo>
                  <a:lnTo>
                    <a:pt x="595" y="393"/>
                  </a:lnTo>
                  <a:lnTo>
                    <a:pt x="593" y="392"/>
                  </a:lnTo>
                  <a:lnTo>
                    <a:pt x="590" y="391"/>
                  </a:lnTo>
                  <a:lnTo>
                    <a:pt x="588" y="390"/>
                  </a:lnTo>
                  <a:lnTo>
                    <a:pt x="586" y="389"/>
                  </a:lnTo>
                  <a:lnTo>
                    <a:pt x="576" y="385"/>
                  </a:lnTo>
                  <a:lnTo>
                    <a:pt x="572" y="383"/>
                  </a:lnTo>
                  <a:lnTo>
                    <a:pt x="571" y="382"/>
                  </a:lnTo>
                  <a:lnTo>
                    <a:pt x="569" y="381"/>
                  </a:lnTo>
                  <a:lnTo>
                    <a:pt x="567" y="381"/>
                  </a:lnTo>
                  <a:lnTo>
                    <a:pt x="565" y="380"/>
                  </a:lnTo>
                  <a:lnTo>
                    <a:pt x="563" y="380"/>
                  </a:lnTo>
                  <a:lnTo>
                    <a:pt x="562" y="380"/>
                  </a:lnTo>
                  <a:lnTo>
                    <a:pt x="558" y="379"/>
                  </a:lnTo>
                  <a:lnTo>
                    <a:pt x="555" y="379"/>
                  </a:lnTo>
                  <a:lnTo>
                    <a:pt x="553" y="379"/>
                  </a:lnTo>
                  <a:lnTo>
                    <a:pt x="552" y="379"/>
                  </a:lnTo>
                  <a:lnTo>
                    <a:pt x="550" y="379"/>
                  </a:lnTo>
                  <a:lnTo>
                    <a:pt x="546" y="380"/>
                  </a:lnTo>
                  <a:lnTo>
                    <a:pt x="545" y="380"/>
                  </a:lnTo>
                  <a:lnTo>
                    <a:pt x="544" y="380"/>
                  </a:lnTo>
                  <a:lnTo>
                    <a:pt x="543" y="380"/>
                  </a:lnTo>
                  <a:lnTo>
                    <a:pt x="542" y="380"/>
                  </a:lnTo>
                  <a:lnTo>
                    <a:pt x="539" y="378"/>
                  </a:lnTo>
                  <a:lnTo>
                    <a:pt x="537" y="378"/>
                  </a:lnTo>
                  <a:lnTo>
                    <a:pt x="535" y="378"/>
                  </a:lnTo>
                  <a:lnTo>
                    <a:pt x="534" y="378"/>
                  </a:lnTo>
                  <a:lnTo>
                    <a:pt x="533" y="378"/>
                  </a:lnTo>
                  <a:lnTo>
                    <a:pt x="532" y="378"/>
                  </a:lnTo>
                  <a:lnTo>
                    <a:pt x="528" y="379"/>
                  </a:lnTo>
                  <a:lnTo>
                    <a:pt x="526" y="380"/>
                  </a:lnTo>
                  <a:lnTo>
                    <a:pt x="524" y="380"/>
                  </a:lnTo>
                  <a:lnTo>
                    <a:pt x="522" y="380"/>
                  </a:lnTo>
                  <a:lnTo>
                    <a:pt x="518" y="380"/>
                  </a:lnTo>
                  <a:lnTo>
                    <a:pt x="515" y="379"/>
                  </a:lnTo>
                  <a:lnTo>
                    <a:pt x="513" y="379"/>
                  </a:lnTo>
                  <a:lnTo>
                    <a:pt x="509" y="378"/>
                  </a:lnTo>
                  <a:lnTo>
                    <a:pt x="507" y="377"/>
                  </a:lnTo>
                  <a:lnTo>
                    <a:pt x="507" y="377"/>
                  </a:lnTo>
                  <a:lnTo>
                    <a:pt x="506" y="377"/>
                  </a:lnTo>
                  <a:lnTo>
                    <a:pt x="506" y="377"/>
                  </a:lnTo>
                  <a:lnTo>
                    <a:pt x="506" y="377"/>
                  </a:lnTo>
                  <a:lnTo>
                    <a:pt x="505" y="378"/>
                  </a:lnTo>
                  <a:lnTo>
                    <a:pt x="504" y="379"/>
                  </a:lnTo>
                  <a:lnTo>
                    <a:pt x="504" y="381"/>
                  </a:lnTo>
                  <a:lnTo>
                    <a:pt x="503" y="384"/>
                  </a:lnTo>
                  <a:lnTo>
                    <a:pt x="500" y="395"/>
                  </a:lnTo>
                  <a:lnTo>
                    <a:pt x="500" y="397"/>
                  </a:lnTo>
                  <a:lnTo>
                    <a:pt x="499" y="398"/>
                  </a:lnTo>
                  <a:lnTo>
                    <a:pt x="498" y="400"/>
                  </a:lnTo>
                  <a:lnTo>
                    <a:pt x="498" y="400"/>
                  </a:lnTo>
                  <a:lnTo>
                    <a:pt x="497" y="401"/>
                  </a:lnTo>
                  <a:lnTo>
                    <a:pt x="496" y="402"/>
                  </a:lnTo>
                  <a:lnTo>
                    <a:pt x="496" y="402"/>
                  </a:lnTo>
                  <a:lnTo>
                    <a:pt x="495" y="402"/>
                  </a:lnTo>
                  <a:lnTo>
                    <a:pt x="493" y="402"/>
                  </a:lnTo>
                  <a:lnTo>
                    <a:pt x="491" y="403"/>
                  </a:lnTo>
                  <a:lnTo>
                    <a:pt x="488" y="403"/>
                  </a:lnTo>
                  <a:lnTo>
                    <a:pt x="486" y="402"/>
                  </a:lnTo>
                  <a:lnTo>
                    <a:pt x="484" y="402"/>
                  </a:lnTo>
                  <a:lnTo>
                    <a:pt x="478" y="401"/>
                  </a:lnTo>
                  <a:lnTo>
                    <a:pt x="477" y="401"/>
                  </a:lnTo>
                  <a:lnTo>
                    <a:pt x="476" y="401"/>
                  </a:lnTo>
                  <a:lnTo>
                    <a:pt x="475" y="401"/>
                  </a:lnTo>
                  <a:lnTo>
                    <a:pt x="473" y="401"/>
                  </a:lnTo>
                  <a:lnTo>
                    <a:pt x="469" y="402"/>
                  </a:lnTo>
                  <a:lnTo>
                    <a:pt x="467" y="402"/>
                  </a:lnTo>
                  <a:lnTo>
                    <a:pt x="464" y="403"/>
                  </a:lnTo>
                  <a:lnTo>
                    <a:pt x="462" y="403"/>
                  </a:lnTo>
                  <a:lnTo>
                    <a:pt x="461" y="403"/>
                  </a:lnTo>
                  <a:lnTo>
                    <a:pt x="460" y="403"/>
                  </a:lnTo>
                  <a:lnTo>
                    <a:pt x="459" y="402"/>
                  </a:lnTo>
                  <a:lnTo>
                    <a:pt x="458" y="401"/>
                  </a:lnTo>
                  <a:lnTo>
                    <a:pt x="456" y="401"/>
                  </a:lnTo>
                  <a:lnTo>
                    <a:pt x="456" y="401"/>
                  </a:lnTo>
                  <a:lnTo>
                    <a:pt x="455" y="401"/>
                  </a:lnTo>
                  <a:lnTo>
                    <a:pt x="454" y="401"/>
                  </a:lnTo>
                  <a:lnTo>
                    <a:pt x="453" y="401"/>
                  </a:lnTo>
                  <a:lnTo>
                    <a:pt x="452" y="401"/>
                  </a:lnTo>
                  <a:lnTo>
                    <a:pt x="451" y="402"/>
                  </a:lnTo>
                  <a:lnTo>
                    <a:pt x="449" y="402"/>
                  </a:lnTo>
                  <a:lnTo>
                    <a:pt x="448" y="403"/>
                  </a:lnTo>
                  <a:lnTo>
                    <a:pt x="447" y="404"/>
                  </a:lnTo>
                  <a:lnTo>
                    <a:pt x="447" y="404"/>
                  </a:lnTo>
                  <a:lnTo>
                    <a:pt x="444" y="407"/>
                  </a:lnTo>
                  <a:lnTo>
                    <a:pt x="443" y="409"/>
                  </a:lnTo>
                  <a:lnTo>
                    <a:pt x="441" y="410"/>
                  </a:lnTo>
                  <a:lnTo>
                    <a:pt x="440" y="411"/>
                  </a:lnTo>
                  <a:lnTo>
                    <a:pt x="439" y="412"/>
                  </a:lnTo>
                  <a:lnTo>
                    <a:pt x="439" y="412"/>
                  </a:lnTo>
                  <a:lnTo>
                    <a:pt x="438" y="412"/>
                  </a:lnTo>
                  <a:lnTo>
                    <a:pt x="437" y="412"/>
                  </a:lnTo>
                  <a:lnTo>
                    <a:pt x="437" y="412"/>
                  </a:lnTo>
                  <a:lnTo>
                    <a:pt x="436" y="412"/>
                  </a:lnTo>
                  <a:lnTo>
                    <a:pt x="436" y="412"/>
                  </a:lnTo>
                  <a:lnTo>
                    <a:pt x="435" y="412"/>
                  </a:lnTo>
                  <a:lnTo>
                    <a:pt x="435" y="411"/>
                  </a:lnTo>
                  <a:lnTo>
                    <a:pt x="429" y="403"/>
                  </a:lnTo>
                  <a:lnTo>
                    <a:pt x="428" y="401"/>
                  </a:lnTo>
                  <a:lnTo>
                    <a:pt x="426" y="400"/>
                  </a:lnTo>
                  <a:lnTo>
                    <a:pt x="425" y="399"/>
                  </a:lnTo>
                  <a:lnTo>
                    <a:pt x="424" y="398"/>
                  </a:lnTo>
                  <a:lnTo>
                    <a:pt x="420" y="395"/>
                  </a:lnTo>
                  <a:lnTo>
                    <a:pt x="415" y="392"/>
                  </a:lnTo>
                  <a:lnTo>
                    <a:pt x="413" y="391"/>
                  </a:lnTo>
                  <a:lnTo>
                    <a:pt x="411" y="390"/>
                  </a:lnTo>
                  <a:lnTo>
                    <a:pt x="409" y="389"/>
                  </a:lnTo>
                  <a:lnTo>
                    <a:pt x="404" y="387"/>
                  </a:lnTo>
                  <a:lnTo>
                    <a:pt x="398" y="386"/>
                  </a:lnTo>
                  <a:lnTo>
                    <a:pt x="397" y="385"/>
                  </a:lnTo>
                  <a:lnTo>
                    <a:pt x="394" y="385"/>
                  </a:lnTo>
                  <a:lnTo>
                    <a:pt x="393" y="384"/>
                  </a:lnTo>
                  <a:lnTo>
                    <a:pt x="392" y="384"/>
                  </a:lnTo>
                  <a:lnTo>
                    <a:pt x="391" y="384"/>
                  </a:lnTo>
                  <a:lnTo>
                    <a:pt x="389" y="382"/>
                  </a:lnTo>
                  <a:lnTo>
                    <a:pt x="387" y="381"/>
                  </a:lnTo>
                  <a:lnTo>
                    <a:pt x="386" y="379"/>
                  </a:lnTo>
                  <a:lnTo>
                    <a:pt x="384" y="378"/>
                  </a:lnTo>
                  <a:lnTo>
                    <a:pt x="382" y="375"/>
                  </a:lnTo>
                  <a:lnTo>
                    <a:pt x="381" y="373"/>
                  </a:lnTo>
                  <a:lnTo>
                    <a:pt x="379" y="371"/>
                  </a:lnTo>
                  <a:lnTo>
                    <a:pt x="374" y="365"/>
                  </a:lnTo>
                  <a:lnTo>
                    <a:pt x="372" y="364"/>
                  </a:lnTo>
                  <a:lnTo>
                    <a:pt x="370" y="362"/>
                  </a:lnTo>
                  <a:lnTo>
                    <a:pt x="368" y="361"/>
                  </a:lnTo>
                  <a:lnTo>
                    <a:pt x="366" y="359"/>
                  </a:lnTo>
                  <a:lnTo>
                    <a:pt x="364" y="358"/>
                  </a:lnTo>
                  <a:lnTo>
                    <a:pt x="362" y="357"/>
                  </a:lnTo>
                  <a:lnTo>
                    <a:pt x="356" y="355"/>
                  </a:lnTo>
                  <a:lnTo>
                    <a:pt x="351" y="351"/>
                  </a:lnTo>
                  <a:lnTo>
                    <a:pt x="349" y="351"/>
                  </a:lnTo>
                  <a:lnTo>
                    <a:pt x="348" y="351"/>
                  </a:lnTo>
                  <a:lnTo>
                    <a:pt x="344" y="349"/>
                  </a:lnTo>
                  <a:lnTo>
                    <a:pt x="339" y="348"/>
                  </a:lnTo>
                  <a:lnTo>
                    <a:pt x="333" y="346"/>
                  </a:lnTo>
                  <a:lnTo>
                    <a:pt x="332" y="346"/>
                  </a:lnTo>
                  <a:lnTo>
                    <a:pt x="328" y="344"/>
                  </a:lnTo>
                  <a:lnTo>
                    <a:pt x="327" y="344"/>
                  </a:lnTo>
                  <a:lnTo>
                    <a:pt x="326" y="343"/>
                  </a:lnTo>
                  <a:lnTo>
                    <a:pt x="325" y="343"/>
                  </a:lnTo>
                  <a:lnTo>
                    <a:pt x="323" y="343"/>
                  </a:lnTo>
                  <a:lnTo>
                    <a:pt x="317" y="343"/>
                  </a:lnTo>
                  <a:lnTo>
                    <a:pt x="315" y="343"/>
                  </a:lnTo>
                  <a:lnTo>
                    <a:pt x="314" y="342"/>
                  </a:lnTo>
                  <a:lnTo>
                    <a:pt x="313" y="342"/>
                  </a:lnTo>
                  <a:lnTo>
                    <a:pt x="312" y="342"/>
                  </a:lnTo>
                  <a:lnTo>
                    <a:pt x="312" y="342"/>
                  </a:lnTo>
                  <a:lnTo>
                    <a:pt x="311" y="341"/>
                  </a:lnTo>
                  <a:lnTo>
                    <a:pt x="310" y="341"/>
                  </a:lnTo>
                  <a:lnTo>
                    <a:pt x="309" y="340"/>
                  </a:lnTo>
                  <a:lnTo>
                    <a:pt x="307" y="338"/>
                  </a:lnTo>
                  <a:lnTo>
                    <a:pt x="304" y="334"/>
                  </a:lnTo>
                  <a:lnTo>
                    <a:pt x="302" y="333"/>
                  </a:lnTo>
                  <a:lnTo>
                    <a:pt x="300" y="331"/>
                  </a:lnTo>
                  <a:lnTo>
                    <a:pt x="299" y="330"/>
                  </a:lnTo>
                  <a:lnTo>
                    <a:pt x="298" y="329"/>
                  </a:lnTo>
                  <a:lnTo>
                    <a:pt x="297" y="329"/>
                  </a:lnTo>
                  <a:lnTo>
                    <a:pt x="296" y="328"/>
                  </a:lnTo>
                  <a:lnTo>
                    <a:pt x="295" y="327"/>
                  </a:lnTo>
                  <a:lnTo>
                    <a:pt x="293" y="327"/>
                  </a:lnTo>
                  <a:lnTo>
                    <a:pt x="291" y="326"/>
                  </a:lnTo>
                  <a:lnTo>
                    <a:pt x="287" y="325"/>
                  </a:lnTo>
                  <a:lnTo>
                    <a:pt x="284" y="325"/>
                  </a:lnTo>
                  <a:lnTo>
                    <a:pt x="282" y="324"/>
                  </a:lnTo>
                  <a:lnTo>
                    <a:pt x="280" y="323"/>
                  </a:lnTo>
                  <a:lnTo>
                    <a:pt x="279" y="323"/>
                  </a:lnTo>
                  <a:lnTo>
                    <a:pt x="278" y="322"/>
                  </a:lnTo>
                  <a:lnTo>
                    <a:pt x="277" y="321"/>
                  </a:lnTo>
                  <a:lnTo>
                    <a:pt x="276" y="321"/>
                  </a:lnTo>
                  <a:lnTo>
                    <a:pt x="275" y="320"/>
                  </a:lnTo>
                  <a:lnTo>
                    <a:pt x="274" y="319"/>
                  </a:lnTo>
                  <a:lnTo>
                    <a:pt x="273" y="318"/>
                  </a:lnTo>
                  <a:lnTo>
                    <a:pt x="271" y="315"/>
                  </a:lnTo>
                  <a:lnTo>
                    <a:pt x="270" y="314"/>
                  </a:lnTo>
                  <a:lnTo>
                    <a:pt x="269" y="314"/>
                  </a:lnTo>
                  <a:lnTo>
                    <a:pt x="268" y="313"/>
                  </a:lnTo>
                  <a:lnTo>
                    <a:pt x="268" y="313"/>
                  </a:lnTo>
                  <a:lnTo>
                    <a:pt x="267" y="313"/>
                  </a:lnTo>
                  <a:lnTo>
                    <a:pt x="266" y="313"/>
                  </a:lnTo>
                  <a:lnTo>
                    <a:pt x="265" y="314"/>
                  </a:lnTo>
                  <a:lnTo>
                    <a:pt x="264" y="315"/>
                  </a:lnTo>
                  <a:lnTo>
                    <a:pt x="263" y="316"/>
                  </a:lnTo>
                  <a:lnTo>
                    <a:pt x="261" y="318"/>
                  </a:lnTo>
                  <a:lnTo>
                    <a:pt x="260" y="319"/>
                  </a:lnTo>
                  <a:lnTo>
                    <a:pt x="259" y="321"/>
                  </a:lnTo>
                  <a:lnTo>
                    <a:pt x="257" y="323"/>
                  </a:lnTo>
                  <a:lnTo>
                    <a:pt x="256" y="326"/>
                  </a:lnTo>
                  <a:lnTo>
                    <a:pt x="254" y="330"/>
                  </a:lnTo>
                  <a:lnTo>
                    <a:pt x="254" y="331"/>
                  </a:lnTo>
                  <a:lnTo>
                    <a:pt x="253" y="332"/>
                  </a:lnTo>
                  <a:lnTo>
                    <a:pt x="252" y="334"/>
                  </a:lnTo>
                  <a:lnTo>
                    <a:pt x="250" y="336"/>
                  </a:lnTo>
                  <a:lnTo>
                    <a:pt x="248" y="340"/>
                  </a:lnTo>
                  <a:lnTo>
                    <a:pt x="247" y="340"/>
                  </a:lnTo>
                  <a:lnTo>
                    <a:pt x="246" y="341"/>
                  </a:lnTo>
                  <a:lnTo>
                    <a:pt x="245" y="342"/>
                  </a:lnTo>
                  <a:lnTo>
                    <a:pt x="245" y="342"/>
                  </a:lnTo>
                  <a:lnTo>
                    <a:pt x="243" y="343"/>
                  </a:lnTo>
                  <a:lnTo>
                    <a:pt x="242" y="343"/>
                  </a:lnTo>
                  <a:lnTo>
                    <a:pt x="241" y="343"/>
                  </a:lnTo>
                  <a:lnTo>
                    <a:pt x="239" y="343"/>
                  </a:lnTo>
                  <a:lnTo>
                    <a:pt x="237" y="343"/>
                  </a:lnTo>
                  <a:lnTo>
                    <a:pt x="235" y="343"/>
                  </a:lnTo>
                  <a:lnTo>
                    <a:pt x="234" y="343"/>
                  </a:lnTo>
                  <a:lnTo>
                    <a:pt x="233" y="343"/>
                  </a:lnTo>
                  <a:lnTo>
                    <a:pt x="232" y="342"/>
                  </a:lnTo>
                  <a:lnTo>
                    <a:pt x="231" y="342"/>
                  </a:lnTo>
                  <a:lnTo>
                    <a:pt x="229" y="341"/>
                  </a:lnTo>
                  <a:lnTo>
                    <a:pt x="224" y="339"/>
                  </a:lnTo>
                  <a:lnTo>
                    <a:pt x="216" y="334"/>
                  </a:lnTo>
                  <a:lnTo>
                    <a:pt x="213" y="333"/>
                  </a:lnTo>
                  <a:lnTo>
                    <a:pt x="212" y="332"/>
                  </a:lnTo>
                  <a:lnTo>
                    <a:pt x="211" y="331"/>
                  </a:lnTo>
                  <a:lnTo>
                    <a:pt x="210" y="330"/>
                  </a:lnTo>
                  <a:lnTo>
                    <a:pt x="209" y="329"/>
                  </a:lnTo>
                  <a:lnTo>
                    <a:pt x="208" y="327"/>
                  </a:lnTo>
                  <a:lnTo>
                    <a:pt x="207" y="326"/>
                  </a:lnTo>
                  <a:lnTo>
                    <a:pt x="207" y="325"/>
                  </a:lnTo>
                  <a:lnTo>
                    <a:pt x="207" y="323"/>
                  </a:lnTo>
                  <a:lnTo>
                    <a:pt x="207" y="322"/>
                  </a:lnTo>
                  <a:lnTo>
                    <a:pt x="207" y="320"/>
                  </a:lnTo>
                  <a:lnTo>
                    <a:pt x="207" y="318"/>
                  </a:lnTo>
                  <a:lnTo>
                    <a:pt x="208" y="315"/>
                  </a:lnTo>
                  <a:lnTo>
                    <a:pt x="208" y="314"/>
                  </a:lnTo>
                  <a:lnTo>
                    <a:pt x="208" y="314"/>
                  </a:lnTo>
                  <a:lnTo>
                    <a:pt x="208" y="313"/>
                  </a:lnTo>
                  <a:lnTo>
                    <a:pt x="208" y="312"/>
                  </a:lnTo>
                  <a:lnTo>
                    <a:pt x="208" y="311"/>
                  </a:lnTo>
                  <a:lnTo>
                    <a:pt x="207" y="310"/>
                  </a:lnTo>
                  <a:lnTo>
                    <a:pt x="207" y="310"/>
                  </a:lnTo>
                  <a:lnTo>
                    <a:pt x="206" y="310"/>
                  </a:lnTo>
                  <a:lnTo>
                    <a:pt x="203" y="309"/>
                  </a:lnTo>
                  <a:lnTo>
                    <a:pt x="202" y="309"/>
                  </a:lnTo>
                  <a:lnTo>
                    <a:pt x="200" y="308"/>
                  </a:lnTo>
                  <a:lnTo>
                    <a:pt x="199" y="308"/>
                  </a:lnTo>
                  <a:lnTo>
                    <a:pt x="197" y="307"/>
                  </a:lnTo>
                  <a:lnTo>
                    <a:pt x="196" y="306"/>
                  </a:lnTo>
                  <a:lnTo>
                    <a:pt x="194" y="305"/>
                  </a:lnTo>
                  <a:lnTo>
                    <a:pt x="191" y="303"/>
                  </a:lnTo>
                  <a:lnTo>
                    <a:pt x="190" y="302"/>
                  </a:lnTo>
                  <a:lnTo>
                    <a:pt x="188" y="301"/>
                  </a:lnTo>
                  <a:lnTo>
                    <a:pt x="186" y="301"/>
                  </a:lnTo>
                  <a:lnTo>
                    <a:pt x="184" y="300"/>
                  </a:lnTo>
                  <a:lnTo>
                    <a:pt x="182" y="299"/>
                  </a:lnTo>
                  <a:lnTo>
                    <a:pt x="180" y="299"/>
                  </a:lnTo>
                  <a:lnTo>
                    <a:pt x="178" y="298"/>
                  </a:lnTo>
                  <a:lnTo>
                    <a:pt x="177" y="298"/>
                  </a:lnTo>
                  <a:lnTo>
                    <a:pt x="176" y="297"/>
                  </a:lnTo>
                  <a:lnTo>
                    <a:pt x="175" y="297"/>
                  </a:lnTo>
                  <a:lnTo>
                    <a:pt x="174" y="296"/>
                  </a:lnTo>
                  <a:lnTo>
                    <a:pt x="174" y="296"/>
                  </a:lnTo>
                  <a:lnTo>
                    <a:pt x="173" y="295"/>
                  </a:lnTo>
                  <a:lnTo>
                    <a:pt x="173" y="294"/>
                  </a:lnTo>
                  <a:lnTo>
                    <a:pt x="172" y="293"/>
                  </a:lnTo>
                  <a:lnTo>
                    <a:pt x="171" y="289"/>
                  </a:lnTo>
                  <a:lnTo>
                    <a:pt x="171" y="288"/>
                  </a:lnTo>
                  <a:lnTo>
                    <a:pt x="171" y="288"/>
                  </a:lnTo>
                  <a:lnTo>
                    <a:pt x="170" y="287"/>
                  </a:lnTo>
                  <a:lnTo>
                    <a:pt x="170" y="287"/>
                  </a:lnTo>
                  <a:lnTo>
                    <a:pt x="170" y="286"/>
                  </a:lnTo>
                  <a:lnTo>
                    <a:pt x="169" y="286"/>
                  </a:lnTo>
                  <a:lnTo>
                    <a:pt x="168" y="286"/>
                  </a:lnTo>
                  <a:lnTo>
                    <a:pt x="167" y="285"/>
                  </a:lnTo>
                  <a:lnTo>
                    <a:pt x="164" y="284"/>
                  </a:lnTo>
                  <a:lnTo>
                    <a:pt x="162" y="283"/>
                  </a:lnTo>
                  <a:lnTo>
                    <a:pt x="158" y="283"/>
                  </a:lnTo>
                  <a:lnTo>
                    <a:pt x="157" y="282"/>
                  </a:lnTo>
                  <a:lnTo>
                    <a:pt x="155" y="282"/>
                  </a:lnTo>
                  <a:lnTo>
                    <a:pt x="154" y="281"/>
                  </a:lnTo>
                  <a:lnTo>
                    <a:pt x="152" y="280"/>
                  </a:lnTo>
                  <a:lnTo>
                    <a:pt x="150" y="279"/>
                  </a:lnTo>
                  <a:lnTo>
                    <a:pt x="149" y="278"/>
                  </a:lnTo>
                  <a:lnTo>
                    <a:pt x="148" y="277"/>
                  </a:lnTo>
                  <a:lnTo>
                    <a:pt x="147" y="276"/>
                  </a:lnTo>
                  <a:lnTo>
                    <a:pt x="143" y="272"/>
                  </a:lnTo>
                  <a:lnTo>
                    <a:pt x="143" y="272"/>
                  </a:lnTo>
                  <a:lnTo>
                    <a:pt x="142" y="272"/>
                  </a:lnTo>
                  <a:lnTo>
                    <a:pt x="141" y="271"/>
                  </a:lnTo>
                  <a:lnTo>
                    <a:pt x="139" y="270"/>
                  </a:lnTo>
                  <a:lnTo>
                    <a:pt x="135" y="268"/>
                  </a:lnTo>
                  <a:lnTo>
                    <a:pt x="134" y="268"/>
                  </a:lnTo>
                  <a:lnTo>
                    <a:pt x="132" y="267"/>
                  </a:lnTo>
                  <a:lnTo>
                    <a:pt x="131" y="266"/>
                  </a:lnTo>
                  <a:lnTo>
                    <a:pt x="130" y="266"/>
                  </a:lnTo>
                  <a:lnTo>
                    <a:pt x="129" y="265"/>
                  </a:lnTo>
                  <a:lnTo>
                    <a:pt x="126" y="264"/>
                  </a:lnTo>
                  <a:lnTo>
                    <a:pt x="125" y="264"/>
                  </a:lnTo>
                  <a:lnTo>
                    <a:pt x="124" y="264"/>
                  </a:lnTo>
                  <a:lnTo>
                    <a:pt x="123" y="264"/>
                  </a:lnTo>
                  <a:lnTo>
                    <a:pt x="122" y="264"/>
                  </a:lnTo>
                  <a:lnTo>
                    <a:pt x="120" y="265"/>
                  </a:lnTo>
                  <a:lnTo>
                    <a:pt x="119" y="265"/>
                  </a:lnTo>
                  <a:lnTo>
                    <a:pt x="118" y="265"/>
                  </a:lnTo>
                  <a:lnTo>
                    <a:pt x="117" y="265"/>
                  </a:lnTo>
                  <a:lnTo>
                    <a:pt x="115" y="265"/>
                  </a:lnTo>
                  <a:lnTo>
                    <a:pt x="112" y="264"/>
                  </a:lnTo>
                  <a:lnTo>
                    <a:pt x="111" y="264"/>
                  </a:lnTo>
                  <a:lnTo>
                    <a:pt x="110" y="264"/>
                  </a:lnTo>
                  <a:lnTo>
                    <a:pt x="109" y="264"/>
                  </a:lnTo>
                  <a:lnTo>
                    <a:pt x="104" y="265"/>
                  </a:lnTo>
                  <a:lnTo>
                    <a:pt x="102" y="265"/>
                  </a:lnTo>
                  <a:lnTo>
                    <a:pt x="101" y="265"/>
                  </a:lnTo>
                  <a:lnTo>
                    <a:pt x="99" y="264"/>
                  </a:lnTo>
                  <a:lnTo>
                    <a:pt x="97" y="264"/>
                  </a:lnTo>
                  <a:lnTo>
                    <a:pt x="96" y="264"/>
                  </a:lnTo>
                  <a:lnTo>
                    <a:pt x="95" y="263"/>
                  </a:lnTo>
                  <a:lnTo>
                    <a:pt x="94" y="263"/>
                  </a:lnTo>
                  <a:lnTo>
                    <a:pt x="93" y="263"/>
                  </a:lnTo>
                  <a:lnTo>
                    <a:pt x="92" y="261"/>
                  </a:lnTo>
                  <a:lnTo>
                    <a:pt x="89" y="259"/>
                  </a:lnTo>
                  <a:lnTo>
                    <a:pt x="88" y="258"/>
                  </a:lnTo>
                  <a:lnTo>
                    <a:pt x="85" y="255"/>
                  </a:lnTo>
                  <a:lnTo>
                    <a:pt x="84" y="254"/>
                  </a:lnTo>
                  <a:lnTo>
                    <a:pt x="74" y="247"/>
                  </a:lnTo>
                  <a:lnTo>
                    <a:pt x="69" y="244"/>
                  </a:lnTo>
                  <a:lnTo>
                    <a:pt x="67" y="242"/>
                  </a:lnTo>
                  <a:lnTo>
                    <a:pt x="59" y="236"/>
                  </a:lnTo>
                  <a:lnTo>
                    <a:pt x="53" y="232"/>
                  </a:lnTo>
                  <a:lnTo>
                    <a:pt x="53" y="232"/>
                  </a:lnTo>
                  <a:lnTo>
                    <a:pt x="53" y="231"/>
                  </a:lnTo>
                  <a:lnTo>
                    <a:pt x="53" y="228"/>
                  </a:lnTo>
                  <a:lnTo>
                    <a:pt x="54" y="223"/>
                  </a:lnTo>
                  <a:lnTo>
                    <a:pt x="55" y="218"/>
                  </a:lnTo>
                  <a:lnTo>
                    <a:pt x="55" y="213"/>
                  </a:lnTo>
                  <a:lnTo>
                    <a:pt x="55" y="212"/>
                  </a:lnTo>
                  <a:lnTo>
                    <a:pt x="56" y="211"/>
                  </a:lnTo>
                  <a:lnTo>
                    <a:pt x="56" y="210"/>
                  </a:lnTo>
                  <a:lnTo>
                    <a:pt x="56" y="209"/>
                  </a:lnTo>
                  <a:lnTo>
                    <a:pt x="57" y="208"/>
                  </a:lnTo>
                  <a:lnTo>
                    <a:pt x="59" y="205"/>
                  </a:lnTo>
                  <a:lnTo>
                    <a:pt x="60" y="204"/>
                  </a:lnTo>
                  <a:lnTo>
                    <a:pt x="61" y="203"/>
                  </a:lnTo>
                  <a:lnTo>
                    <a:pt x="63" y="198"/>
                  </a:lnTo>
                  <a:lnTo>
                    <a:pt x="64" y="195"/>
                  </a:lnTo>
                  <a:lnTo>
                    <a:pt x="65" y="193"/>
                  </a:lnTo>
                  <a:lnTo>
                    <a:pt x="65" y="191"/>
                  </a:lnTo>
                  <a:lnTo>
                    <a:pt x="66" y="190"/>
                  </a:lnTo>
                  <a:lnTo>
                    <a:pt x="66" y="189"/>
                  </a:lnTo>
                  <a:lnTo>
                    <a:pt x="66" y="187"/>
                  </a:lnTo>
                  <a:lnTo>
                    <a:pt x="65" y="186"/>
                  </a:lnTo>
                  <a:lnTo>
                    <a:pt x="65" y="182"/>
                  </a:lnTo>
                  <a:lnTo>
                    <a:pt x="64" y="181"/>
                  </a:lnTo>
                  <a:lnTo>
                    <a:pt x="64" y="180"/>
                  </a:lnTo>
                  <a:lnTo>
                    <a:pt x="64" y="179"/>
                  </a:lnTo>
                  <a:lnTo>
                    <a:pt x="64" y="178"/>
                  </a:lnTo>
                  <a:lnTo>
                    <a:pt x="65" y="177"/>
                  </a:lnTo>
                  <a:lnTo>
                    <a:pt x="65" y="174"/>
                  </a:lnTo>
                  <a:lnTo>
                    <a:pt x="65" y="172"/>
                  </a:lnTo>
                  <a:lnTo>
                    <a:pt x="65" y="171"/>
                  </a:lnTo>
                  <a:lnTo>
                    <a:pt x="65" y="170"/>
                  </a:lnTo>
                  <a:lnTo>
                    <a:pt x="65" y="169"/>
                  </a:lnTo>
                  <a:lnTo>
                    <a:pt x="65" y="168"/>
                  </a:lnTo>
                  <a:lnTo>
                    <a:pt x="64" y="167"/>
                  </a:lnTo>
                  <a:lnTo>
                    <a:pt x="63" y="166"/>
                  </a:lnTo>
                  <a:lnTo>
                    <a:pt x="62" y="165"/>
                  </a:lnTo>
                  <a:lnTo>
                    <a:pt x="61" y="164"/>
                  </a:lnTo>
                  <a:lnTo>
                    <a:pt x="59" y="163"/>
                  </a:lnTo>
                  <a:lnTo>
                    <a:pt x="58" y="162"/>
                  </a:lnTo>
                  <a:lnTo>
                    <a:pt x="54" y="160"/>
                  </a:lnTo>
                  <a:lnTo>
                    <a:pt x="53" y="160"/>
                  </a:lnTo>
                  <a:lnTo>
                    <a:pt x="50" y="158"/>
                  </a:lnTo>
                  <a:lnTo>
                    <a:pt x="48" y="156"/>
                  </a:lnTo>
                  <a:lnTo>
                    <a:pt x="46" y="155"/>
                  </a:lnTo>
                  <a:lnTo>
                    <a:pt x="45" y="154"/>
                  </a:lnTo>
                  <a:lnTo>
                    <a:pt x="43" y="152"/>
                  </a:lnTo>
                  <a:lnTo>
                    <a:pt x="43" y="151"/>
                  </a:lnTo>
                  <a:lnTo>
                    <a:pt x="42" y="151"/>
                  </a:lnTo>
                  <a:lnTo>
                    <a:pt x="42" y="150"/>
                  </a:lnTo>
                  <a:lnTo>
                    <a:pt x="41" y="149"/>
                  </a:lnTo>
                  <a:lnTo>
                    <a:pt x="41" y="148"/>
                  </a:lnTo>
                  <a:lnTo>
                    <a:pt x="41" y="147"/>
                  </a:lnTo>
                  <a:lnTo>
                    <a:pt x="41" y="144"/>
                  </a:lnTo>
                  <a:lnTo>
                    <a:pt x="40" y="142"/>
                  </a:lnTo>
                  <a:lnTo>
                    <a:pt x="40" y="142"/>
                  </a:lnTo>
                  <a:lnTo>
                    <a:pt x="40" y="141"/>
                  </a:lnTo>
                  <a:lnTo>
                    <a:pt x="40" y="140"/>
                  </a:lnTo>
                  <a:lnTo>
                    <a:pt x="39" y="140"/>
                  </a:lnTo>
                  <a:lnTo>
                    <a:pt x="39" y="140"/>
                  </a:lnTo>
                  <a:lnTo>
                    <a:pt x="37" y="139"/>
                  </a:lnTo>
                  <a:lnTo>
                    <a:pt x="37" y="139"/>
                  </a:lnTo>
                  <a:lnTo>
                    <a:pt x="36" y="138"/>
                  </a:lnTo>
                  <a:lnTo>
                    <a:pt x="35" y="137"/>
                  </a:lnTo>
                  <a:lnTo>
                    <a:pt x="34" y="137"/>
                  </a:lnTo>
                  <a:lnTo>
                    <a:pt x="34" y="136"/>
                  </a:lnTo>
                  <a:lnTo>
                    <a:pt x="33" y="136"/>
                  </a:lnTo>
                  <a:lnTo>
                    <a:pt x="32" y="136"/>
                  </a:lnTo>
                  <a:lnTo>
                    <a:pt x="30" y="136"/>
                  </a:lnTo>
                  <a:lnTo>
                    <a:pt x="29" y="135"/>
                  </a:lnTo>
                  <a:lnTo>
                    <a:pt x="26" y="135"/>
                  </a:lnTo>
                  <a:lnTo>
                    <a:pt x="24" y="134"/>
                  </a:lnTo>
                  <a:lnTo>
                    <a:pt x="23" y="134"/>
                  </a:lnTo>
                  <a:lnTo>
                    <a:pt x="23" y="133"/>
                  </a:lnTo>
                  <a:lnTo>
                    <a:pt x="22" y="133"/>
                  </a:lnTo>
                  <a:lnTo>
                    <a:pt x="21" y="131"/>
                  </a:lnTo>
                  <a:lnTo>
                    <a:pt x="20" y="131"/>
                  </a:lnTo>
                  <a:lnTo>
                    <a:pt x="19" y="130"/>
                  </a:lnTo>
                  <a:lnTo>
                    <a:pt x="17" y="129"/>
                  </a:lnTo>
                  <a:lnTo>
                    <a:pt x="16" y="129"/>
                  </a:lnTo>
                  <a:lnTo>
                    <a:pt x="15" y="128"/>
                  </a:lnTo>
                  <a:lnTo>
                    <a:pt x="12" y="127"/>
                  </a:lnTo>
                  <a:lnTo>
                    <a:pt x="10" y="127"/>
                  </a:lnTo>
                  <a:lnTo>
                    <a:pt x="8" y="126"/>
                  </a:lnTo>
                  <a:lnTo>
                    <a:pt x="7" y="125"/>
                  </a:lnTo>
                  <a:lnTo>
                    <a:pt x="5" y="124"/>
                  </a:lnTo>
                  <a:lnTo>
                    <a:pt x="4" y="124"/>
                  </a:lnTo>
                  <a:lnTo>
                    <a:pt x="3" y="123"/>
                  </a:lnTo>
                  <a:lnTo>
                    <a:pt x="2" y="122"/>
                  </a:lnTo>
                  <a:lnTo>
                    <a:pt x="1" y="121"/>
                  </a:lnTo>
                  <a:lnTo>
                    <a:pt x="1" y="119"/>
                  </a:lnTo>
                  <a:lnTo>
                    <a:pt x="0" y="118"/>
                  </a:lnTo>
                  <a:lnTo>
                    <a:pt x="0" y="117"/>
                  </a:lnTo>
                  <a:lnTo>
                    <a:pt x="0" y="116"/>
                  </a:lnTo>
                  <a:lnTo>
                    <a:pt x="0" y="116"/>
                  </a:lnTo>
                  <a:lnTo>
                    <a:pt x="0" y="115"/>
                  </a:lnTo>
                  <a:lnTo>
                    <a:pt x="0" y="115"/>
                  </a:lnTo>
                  <a:lnTo>
                    <a:pt x="1" y="114"/>
                  </a:lnTo>
                  <a:lnTo>
                    <a:pt x="1" y="113"/>
                  </a:lnTo>
                  <a:lnTo>
                    <a:pt x="2" y="113"/>
                  </a:lnTo>
                  <a:lnTo>
                    <a:pt x="3" y="112"/>
                  </a:lnTo>
                  <a:lnTo>
                    <a:pt x="4" y="112"/>
                  </a:lnTo>
                  <a:lnTo>
                    <a:pt x="5" y="111"/>
                  </a:lnTo>
                  <a:lnTo>
                    <a:pt x="7" y="110"/>
                  </a:lnTo>
                  <a:lnTo>
                    <a:pt x="7" y="110"/>
                  </a:lnTo>
                  <a:lnTo>
                    <a:pt x="8" y="109"/>
                  </a:lnTo>
                  <a:lnTo>
                    <a:pt x="8" y="109"/>
                  </a:lnTo>
                  <a:lnTo>
                    <a:pt x="8" y="109"/>
                  </a:lnTo>
                  <a:lnTo>
                    <a:pt x="8" y="108"/>
                  </a:lnTo>
                  <a:lnTo>
                    <a:pt x="7" y="108"/>
                  </a:lnTo>
                  <a:lnTo>
                    <a:pt x="6" y="106"/>
                  </a:lnTo>
                  <a:lnTo>
                    <a:pt x="6" y="106"/>
                  </a:lnTo>
                  <a:lnTo>
                    <a:pt x="6" y="105"/>
                  </a:lnTo>
                  <a:lnTo>
                    <a:pt x="6" y="105"/>
                  </a:lnTo>
                  <a:lnTo>
                    <a:pt x="6" y="105"/>
                  </a:lnTo>
                  <a:lnTo>
                    <a:pt x="6" y="104"/>
                  </a:lnTo>
                  <a:lnTo>
                    <a:pt x="6" y="104"/>
                  </a:lnTo>
                  <a:lnTo>
                    <a:pt x="6" y="103"/>
                  </a:lnTo>
                  <a:lnTo>
                    <a:pt x="7" y="102"/>
                  </a:lnTo>
                  <a:lnTo>
                    <a:pt x="10" y="100"/>
                  </a:lnTo>
                  <a:lnTo>
                    <a:pt x="11" y="99"/>
                  </a:lnTo>
                  <a:lnTo>
                    <a:pt x="12" y="98"/>
                  </a:lnTo>
                  <a:lnTo>
                    <a:pt x="13" y="98"/>
                  </a:lnTo>
                  <a:lnTo>
                    <a:pt x="13" y="97"/>
                  </a:lnTo>
                  <a:lnTo>
                    <a:pt x="14" y="96"/>
                  </a:lnTo>
                  <a:lnTo>
                    <a:pt x="14" y="95"/>
                  </a:lnTo>
                  <a:lnTo>
                    <a:pt x="14" y="94"/>
                  </a:lnTo>
                  <a:lnTo>
                    <a:pt x="15" y="93"/>
                  </a:lnTo>
                  <a:lnTo>
                    <a:pt x="15" y="89"/>
                  </a:lnTo>
                  <a:lnTo>
                    <a:pt x="15" y="87"/>
                  </a:lnTo>
                  <a:lnTo>
                    <a:pt x="16" y="86"/>
                  </a:lnTo>
                  <a:lnTo>
                    <a:pt x="16" y="86"/>
                  </a:lnTo>
                  <a:lnTo>
                    <a:pt x="17" y="84"/>
                  </a:lnTo>
                  <a:lnTo>
                    <a:pt x="18" y="83"/>
                  </a:lnTo>
                  <a:lnTo>
                    <a:pt x="18" y="83"/>
                  </a:lnTo>
                  <a:lnTo>
                    <a:pt x="17" y="82"/>
                  </a:lnTo>
                  <a:lnTo>
                    <a:pt x="17" y="82"/>
                  </a:lnTo>
                  <a:lnTo>
                    <a:pt x="17" y="81"/>
                  </a:lnTo>
                  <a:lnTo>
                    <a:pt x="15" y="80"/>
                  </a:lnTo>
                  <a:lnTo>
                    <a:pt x="15" y="79"/>
                  </a:lnTo>
                  <a:lnTo>
                    <a:pt x="14" y="78"/>
                  </a:lnTo>
                  <a:lnTo>
                    <a:pt x="14" y="78"/>
                  </a:lnTo>
                  <a:lnTo>
                    <a:pt x="14" y="77"/>
                  </a:lnTo>
                  <a:lnTo>
                    <a:pt x="14" y="77"/>
                  </a:lnTo>
                  <a:lnTo>
                    <a:pt x="14" y="76"/>
                  </a:lnTo>
                  <a:lnTo>
                    <a:pt x="15" y="76"/>
                  </a:lnTo>
                  <a:lnTo>
                    <a:pt x="15" y="75"/>
                  </a:lnTo>
                  <a:lnTo>
                    <a:pt x="16" y="75"/>
                  </a:lnTo>
                  <a:lnTo>
                    <a:pt x="16" y="74"/>
                  </a:lnTo>
                  <a:lnTo>
                    <a:pt x="17" y="74"/>
                  </a:lnTo>
                  <a:lnTo>
                    <a:pt x="19" y="73"/>
                  </a:lnTo>
                  <a:lnTo>
                    <a:pt x="21" y="73"/>
                  </a:lnTo>
                  <a:lnTo>
                    <a:pt x="22" y="72"/>
                  </a:lnTo>
                  <a:lnTo>
                    <a:pt x="23" y="72"/>
                  </a:lnTo>
                  <a:lnTo>
                    <a:pt x="24" y="71"/>
                  </a:lnTo>
                  <a:lnTo>
                    <a:pt x="25" y="71"/>
                  </a:lnTo>
                  <a:lnTo>
                    <a:pt x="25" y="70"/>
                  </a:lnTo>
                  <a:lnTo>
                    <a:pt x="26" y="70"/>
                  </a:lnTo>
                  <a:lnTo>
                    <a:pt x="26" y="69"/>
                  </a:lnTo>
                  <a:lnTo>
                    <a:pt x="27" y="70"/>
                  </a:lnTo>
                  <a:lnTo>
                    <a:pt x="27" y="71"/>
                  </a:lnTo>
                  <a:lnTo>
                    <a:pt x="28" y="71"/>
                  </a:lnTo>
                  <a:lnTo>
                    <a:pt x="29" y="72"/>
                  </a:lnTo>
                  <a:lnTo>
                    <a:pt x="30" y="73"/>
                  </a:lnTo>
                  <a:lnTo>
                    <a:pt x="31" y="73"/>
                  </a:lnTo>
                  <a:lnTo>
                    <a:pt x="32" y="73"/>
                  </a:lnTo>
                  <a:lnTo>
                    <a:pt x="33" y="74"/>
                  </a:lnTo>
                  <a:lnTo>
                    <a:pt x="35" y="74"/>
                  </a:lnTo>
                  <a:lnTo>
                    <a:pt x="36" y="74"/>
                  </a:lnTo>
                  <a:lnTo>
                    <a:pt x="37" y="74"/>
                  </a:lnTo>
                  <a:lnTo>
                    <a:pt x="38" y="73"/>
                  </a:lnTo>
                  <a:lnTo>
                    <a:pt x="40" y="73"/>
                  </a:lnTo>
                  <a:lnTo>
                    <a:pt x="41" y="73"/>
                  </a:lnTo>
                  <a:lnTo>
                    <a:pt x="43" y="72"/>
                  </a:lnTo>
                  <a:lnTo>
                    <a:pt x="44" y="72"/>
                  </a:lnTo>
                  <a:lnTo>
                    <a:pt x="45" y="71"/>
                  </a:lnTo>
                  <a:lnTo>
                    <a:pt x="47" y="70"/>
                  </a:lnTo>
                  <a:lnTo>
                    <a:pt x="49" y="69"/>
                  </a:lnTo>
                  <a:lnTo>
                    <a:pt x="51" y="67"/>
                  </a:lnTo>
                  <a:lnTo>
                    <a:pt x="52" y="67"/>
                  </a:lnTo>
                  <a:lnTo>
                    <a:pt x="54" y="66"/>
                  </a:lnTo>
                  <a:lnTo>
                    <a:pt x="56" y="65"/>
                  </a:lnTo>
                  <a:lnTo>
                    <a:pt x="57" y="64"/>
                  </a:lnTo>
                  <a:lnTo>
                    <a:pt x="59" y="62"/>
                  </a:lnTo>
                  <a:lnTo>
                    <a:pt x="60" y="61"/>
                  </a:lnTo>
                  <a:lnTo>
                    <a:pt x="61" y="61"/>
                  </a:lnTo>
                  <a:lnTo>
                    <a:pt x="61" y="60"/>
                  </a:lnTo>
                  <a:lnTo>
                    <a:pt x="63" y="57"/>
                  </a:lnTo>
                  <a:lnTo>
                    <a:pt x="63" y="56"/>
                  </a:lnTo>
                  <a:lnTo>
                    <a:pt x="64" y="55"/>
                  </a:lnTo>
                  <a:lnTo>
                    <a:pt x="65" y="54"/>
                  </a:lnTo>
                  <a:lnTo>
                    <a:pt x="65" y="53"/>
                  </a:lnTo>
                  <a:lnTo>
                    <a:pt x="66" y="53"/>
                  </a:lnTo>
                  <a:lnTo>
                    <a:pt x="67" y="52"/>
                  </a:lnTo>
                  <a:lnTo>
                    <a:pt x="68" y="51"/>
                  </a:lnTo>
                  <a:lnTo>
                    <a:pt x="70" y="51"/>
                  </a:lnTo>
                  <a:lnTo>
                    <a:pt x="71" y="50"/>
                  </a:lnTo>
                  <a:lnTo>
                    <a:pt x="74" y="50"/>
                  </a:lnTo>
                  <a:lnTo>
                    <a:pt x="75" y="49"/>
                  </a:lnTo>
                  <a:lnTo>
                    <a:pt x="76" y="49"/>
                  </a:lnTo>
                  <a:lnTo>
                    <a:pt x="81" y="46"/>
                  </a:lnTo>
                  <a:lnTo>
                    <a:pt x="82" y="46"/>
                  </a:lnTo>
                  <a:lnTo>
                    <a:pt x="82" y="46"/>
                  </a:lnTo>
                  <a:lnTo>
                    <a:pt x="83" y="46"/>
                  </a:lnTo>
                  <a:lnTo>
                    <a:pt x="84" y="46"/>
                  </a:lnTo>
                  <a:lnTo>
                    <a:pt x="84" y="46"/>
                  </a:lnTo>
                  <a:lnTo>
                    <a:pt x="85" y="46"/>
                  </a:lnTo>
                  <a:lnTo>
                    <a:pt x="85" y="47"/>
                  </a:lnTo>
                  <a:lnTo>
                    <a:pt x="86" y="47"/>
                  </a:lnTo>
                  <a:lnTo>
                    <a:pt x="88" y="49"/>
                  </a:lnTo>
                  <a:lnTo>
                    <a:pt x="90" y="50"/>
                  </a:lnTo>
                  <a:lnTo>
                    <a:pt x="91" y="51"/>
                  </a:lnTo>
                  <a:lnTo>
                    <a:pt x="92" y="51"/>
                  </a:lnTo>
                  <a:lnTo>
                    <a:pt x="93" y="51"/>
                  </a:lnTo>
                  <a:lnTo>
                    <a:pt x="94" y="51"/>
                  </a:lnTo>
                  <a:lnTo>
                    <a:pt x="96" y="51"/>
                  </a:lnTo>
                  <a:lnTo>
                    <a:pt x="98" y="51"/>
                  </a:lnTo>
                  <a:lnTo>
                    <a:pt x="99" y="51"/>
                  </a:lnTo>
                  <a:lnTo>
                    <a:pt x="103" y="51"/>
                  </a:lnTo>
                  <a:lnTo>
                    <a:pt x="105" y="51"/>
                  </a:lnTo>
                  <a:lnTo>
                    <a:pt x="107" y="51"/>
                  </a:lnTo>
                  <a:lnTo>
                    <a:pt x="109" y="52"/>
                  </a:lnTo>
                  <a:lnTo>
                    <a:pt x="111" y="52"/>
                  </a:lnTo>
                  <a:lnTo>
                    <a:pt x="113" y="52"/>
                  </a:lnTo>
                  <a:lnTo>
                    <a:pt x="115" y="52"/>
                  </a:lnTo>
                  <a:lnTo>
                    <a:pt x="116" y="52"/>
                  </a:lnTo>
                  <a:lnTo>
                    <a:pt x="117" y="52"/>
                  </a:lnTo>
                  <a:lnTo>
                    <a:pt x="118" y="52"/>
                  </a:lnTo>
                  <a:lnTo>
                    <a:pt x="120" y="53"/>
                  </a:lnTo>
                  <a:lnTo>
                    <a:pt x="124" y="55"/>
                  </a:lnTo>
                  <a:lnTo>
                    <a:pt x="126" y="55"/>
                  </a:lnTo>
                  <a:lnTo>
                    <a:pt x="127" y="55"/>
                  </a:lnTo>
                  <a:lnTo>
                    <a:pt x="128" y="55"/>
                  </a:lnTo>
                  <a:lnTo>
                    <a:pt x="130" y="55"/>
                  </a:lnTo>
                  <a:lnTo>
                    <a:pt x="131" y="55"/>
                  </a:lnTo>
                  <a:lnTo>
                    <a:pt x="132" y="55"/>
                  </a:lnTo>
                  <a:lnTo>
                    <a:pt x="134" y="55"/>
                  </a:lnTo>
                  <a:lnTo>
                    <a:pt x="137" y="53"/>
                  </a:lnTo>
                  <a:lnTo>
                    <a:pt x="139" y="52"/>
                  </a:lnTo>
                  <a:lnTo>
                    <a:pt x="141" y="51"/>
                  </a:lnTo>
                  <a:lnTo>
                    <a:pt x="145" y="50"/>
                  </a:lnTo>
                  <a:lnTo>
                    <a:pt x="146" y="50"/>
                  </a:lnTo>
                  <a:lnTo>
                    <a:pt x="148" y="49"/>
                  </a:lnTo>
                  <a:lnTo>
                    <a:pt x="149" y="48"/>
                  </a:lnTo>
                  <a:lnTo>
                    <a:pt x="150" y="47"/>
                  </a:lnTo>
                  <a:lnTo>
                    <a:pt x="151" y="46"/>
                  </a:lnTo>
                  <a:lnTo>
                    <a:pt x="152" y="46"/>
                  </a:lnTo>
                  <a:lnTo>
                    <a:pt x="152" y="45"/>
                  </a:lnTo>
                  <a:lnTo>
                    <a:pt x="153" y="44"/>
                  </a:lnTo>
                  <a:lnTo>
                    <a:pt x="154" y="43"/>
                  </a:lnTo>
                  <a:lnTo>
                    <a:pt x="155" y="39"/>
                  </a:lnTo>
                  <a:lnTo>
                    <a:pt x="156" y="37"/>
                  </a:lnTo>
                  <a:lnTo>
                    <a:pt x="157" y="36"/>
                  </a:lnTo>
                  <a:lnTo>
                    <a:pt x="157" y="36"/>
                  </a:lnTo>
                  <a:lnTo>
                    <a:pt x="158" y="35"/>
                  </a:lnTo>
                  <a:lnTo>
                    <a:pt x="159" y="34"/>
                  </a:lnTo>
                  <a:lnTo>
                    <a:pt x="160" y="32"/>
                  </a:lnTo>
                  <a:lnTo>
                    <a:pt x="161" y="31"/>
                  </a:lnTo>
                  <a:lnTo>
                    <a:pt x="163" y="30"/>
                  </a:lnTo>
                  <a:lnTo>
                    <a:pt x="165" y="29"/>
                  </a:lnTo>
                  <a:lnTo>
                    <a:pt x="167" y="28"/>
                  </a:lnTo>
                  <a:lnTo>
                    <a:pt x="170" y="26"/>
                  </a:lnTo>
                  <a:lnTo>
                    <a:pt x="170" y="26"/>
                  </a:lnTo>
                  <a:lnTo>
                    <a:pt x="171" y="26"/>
                  </a:lnTo>
                  <a:lnTo>
                    <a:pt x="171" y="26"/>
                  </a:lnTo>
                  <a:close/>
                </a:path>
              </a:pathLst>
            </a:custGeom>
            <a:solidFill>
              <a:srgbClr val="B0C2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cs-CZ" dirty="0"/>
            </a:p>
          </p:txBody>
        </p:sp>
        <p:sp>
          <p:nvSpPr>
            <p:cNvPr id="167" name="Freeform 279">
              <a:extLst>
                <a:ext uri="{FF2B5EF4-FFF2-40B4-BE49-F238E27FC236}">
                  <a16:creationId xmlns:a16="http://schemas.microsoft.com/office/drawing/2014/main" id="{E8B6F5EE-519E-4C1C-B9FE-31CA54D730D5}"/>
                </a:ext>
              </a:extLst>
            </p:cNvPr>
            <p:cNvSpPr>
              <a:spLocks/>
            </p:cNvSpPr>
            <p:nvPr/>
          </p:nvSpPr>
          <p:spPr bwMode="auto">
            <a:xfrm>
              <a:off x="7449160" y="5019693"/>
              <a:ext cx="750665" cy="542174"/>
            </a:xfrm>
            <a:custGeom>
              <a:avLst/>
              <a:gdLst>
                <a:gd name="T0" fmla="*/ 185 w 626"/>
                <a:gd name="T1" fmla="*/ 48 h 412"/>
                <a:gd name="T2" fmla="*/ 210 w 626"/>
                <a:gd name="T3" fmla="*/ 42 h 412"/>
                <a:gd name="T4" fmla="*/ 241 w 626"/>
                <a:gd name="T5" fmla="*/ 32 h 412"/>
                <a:gd name="T6" fmla="*/ 269 w 626"/>
                <a:gd name="T7" fmla="*/ 58 h 412"/>
                <a:gd name="T8" fmla="*/ 295 w 626"/>
                <a:gd name="T9" fmla="*/ 76 h 412"/>
                <a:gd name="T10" fmla="*/ 327 w 626"/>
                <a:gd name="T11" fmla="*/ 96 h 412"/>
                <a:gd name="T12" fmla="*/ 361 w 626"/>
                <a:gd name="T13" fmla="*/ 107 h 412"/>
                <a:gd name="T14" fmla="*/ 388 w 626"/>
                <a:gd name="T15" fmla="*/ 106 h 412"/>
                <a:gd name="T16" fmla="*/ 400 w 626"/>
                <a:gd name="T17" fmla="*/ 98 h 412"/>
                <a:gd name="T18" fmla="*/ 410 w 626"/>
                <a:gd name="T19" fmla="*/ 79 h 412"/>
                <a:gd name="T20" fmla="*/ 442 w 626"/>
                <a:gd name="T21" fmla="*/ 56 h 412"/>
                <a:gd name="T22" fmla="*/ 467 w 626"/>
                <a:gd name="T23" fmla="*/ 32 h 412"/>
                <a:gd name="T24" fmla="*/ 487 w 626"/>
                <a:gd name="T25" fmla="*/ 35 h 412"/>
                <a:gd name="T26" fmla="*/ 517 w 626"/>
                <a:gd name="T27" fmla="*/ 47 h 412"/>
                <a:gd name="T28" fmla="*/ 556 w 626"/>
                <a:gd name="T29" fmla="*/ 68 h 412"/>
                <a:gd name="T30" fmla="*/ 580 w 626"/>
                <a:gd name="T31" fmla="*/ 46 h 412"/>
                <a:gd name="T32" fmla="*/ 606 w 626"/>
                <a:gd name="T33" fmla="*/ 8 h 412"/>
                <a:gd name="T34" fmla="*/ 626 w 626"/>
                <a:gd name="T35" fmla="*/ 2 h 412"/>
                <a:gd name="T36" fmla="*/ 609 w 626"/>
                <a:gd name="T37" fmla="*/ 57 h 412"/>
                <a:gd name="T38" fmla="*/ 604 w 626"/>
                <a:gd name="T39" fmla="*/ 87 h 412"/>
                <a:gd name="T40" fmla="*/ 595 w 626"/>
                <a:gd name="T41" fmla="*/ 118 h 412"/>
                <a:gd name="T42" fmla="*/ 571 w 626"/>
                <a:gd name="T43" fmla="*/ 135 h 412"/>
                <a:gd name="T44" fmla="*/ 578 w 626"/>
                <a:gd name="T45" fmla="*/ 172 h 412"/>
                <a:gd name="T46" fmla="*/ 585 w 626"/>
                <a:gd name="T47" fmla="*/ 219 h 412"/>
                <a:gd name="T48" fmla="*/ 584 w 626"/>
                <a:gd name="T49" fmla="*/ 250 h 412"/>
                <a:gd name="T50" fmla="*/ 605 w 626"/>
                <a:gd name="T51" fmla="*/ 285 h 412"/>
                <a:gd name="T52" fmla="*/ 607 w 626"/>
                <a:gd name="T53" fmla="*/ 309 h 412"/>
                <a:gd name="T54" fmla="*/ 625 w 626"/>
                <a:gd name="T55" fmla="*/ 320 h 412"/>
                <a:gd name="T56" fmla="*/ 613 w 626"/>
                <a:gd name="T57" fmla="*/ 357 h 412"/>
                <a:gd name="T58" fmla="*/ 611 w 626"/>
                <a:gd name="T59" fmla="*/ 391 h 412"/>
                <a:gd name="T60" fmla="*/ 586 w 626"/>
                <a:gd name="T61" fmla="*/ 389 h 412"/>
                <a:gd name="T62" fmla="*/ 543 w 626"/>
                <a:gd name="T63" fmla="*/ 380 h 412"/>
                <a:gd name="T64" fmla="*/ 507 w 626"/>
                <a:gd name="T65" fmla="*/ 377 h 412"/>
                <a:gd name="T66" fmla="*/ 493 w 626"/>
                <a:gd name="T67" fmla="*/ 402 h 412"/>
                <a:gd name="T68" fmla="*/ 458 w 626"/>
                <a:gd name="T69" fmla="*/ 401 h 412"/>
                <a:gd name="T70" fmla="*/ 439 w 626"/>
                <a:gd name="T71" fmla="*/ 412 h 412"/>
                <a:gd name="T72" fmla="*/ 409 w 626"/>
                <a:gd name="T73" fmla="*/ 389 h 412"/>
                <a:gd name="T74" fmla="*/ 370 w 626"/>
                <a:gd name="T75" fmla="*/ 362 h 412"/>
                <a:gd name="T76" fmla="*/ 323 w 626"/>
                <a:gd name="T77" fmla="*/ 343 h 412"/>
                <a:gd name="T78" fmla="*/ 296 w 626"/>
                <a:gd name="T79" fmla="*/ 328 h 412"/>
                <a:gd name="T80" fmla="*/ 269 w 626"/>
                <a:gd name="T81" fmla="*/ 314 h 412"/>
                <a:gd name="T82" fmla="*/ 250 w 626"/>
                <a:gd name="T83" fmla="*/ 336 h 412"/>
                <a:gd name="T84" fmla="*/ 224 w 626"/>
                <a:gd name="T85" fmla="*/ 339 h 412"/>
                <a:gd name="T86" fmla="*/ 208 w 626"/>
                <a:gd name="T87" fmla="*/ 313 h 412"/>
                <a:gd name="T88" fmla="*/ 184 w 626"/>
                <a:gd name="T89" fmla="*/ 300 h 412"/>
                <a:gd name="T90" fmla="*/ 170 w 626"/>
                <a:gd name="T91" fmla="*/ 286 h 412"/>
                <a:gd name="T92" fmla="*/ 142 w 626"/>
                <a:gd name="T93" fmla="*/ 272 h 412"/>
                <a:gd name="T94" fmla="*/ 117 w 626"/>
                <a:gd name="T95" fmla="*/ 265 h 412"/>
                <a:gd name="T96" fmla="*/ 88 w 626"/>
                <a:gd name="T97" fmla="*/ 258 h 412"/>
                <a:gd name="T98" fmla="*/ 56 w 626"/>
                <a:gd name="T99" fmla="*/ 209 h 412"/>
                <a:gd name="T100" fmla="*/ 64 w 626"/>
                <a:gd name="T101" fmla="*/ 178 h 412"/>
                <a:gd name="T102" fmla="*/ 48 w 626"/>
                <a:gd name="T103" fmla="*/ 156 h 412"/>
                <a:gd name="T104" fmla="*/ 37 w 626"/>
                <a:gd name="T105" fmla="*/ 139 h 412"/>
                <a:gd name="T106" fmla="*/ 19 w 626"/>
                <a:gd name="T107" fmla="*/ 130 h 412"/>
                <a:gd name="T108" fmla="*/ 0 w 626"/>
                <a:gd name="T109" fmla="*/ 116 h 412"/>
                <a:gd name="T110" fmla="*/ 6 w 626"/>
                <a:gd name="T111" fmla="*/ 106 h 412"/>
                <a:gd name="T112" fmla="*/ 15 w 626"/>
                <a:gd name="T113" fmla="*/ 89 h 412"/>
                <a:gd name="T114" fmla="*/ 15 w 626"/>
                <a:gd name="T115" fmla="*/ 76 h 412"/>
                <a:gd name="T116" fmla="*/ 29 w 626"/>
                <a:gd name="T117" fmla="*/ 72 h 412"/>
                <a:gd name="T118" fmla="*/ 52 w 626"/>
                <a:gd name="T119" fmla="*/ 6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6" h="412">
                  <a:moveTo>
                    <a:pt x="171" y="26"/>
                  </a:moveTo>
                  <a:lnTo>
                    <a:pt x="171" y="26"/>
                  </a:lnTo>
                  <a:lnTo>
                    <a:pt x="173" y="27"/>
                  </a:lnTo>
                  <a:lnTo>
                    <a:pt x="174" y="28"/>
                  </a:lnTo>
                  <a:lnTo>
                    <a:pt x="174" y="29"/>
                  </a:lnTo>
                  <a:lnTo>
                    <a:pt x="175" y="29"/>
                  </a:lnTo>
                  <a:lnTo>
                    <a:pt x="176" y="30"/>
                  </a:lnTo>
                  <a:lnTo>
                    <a:pt x="177" y="32"/>
                  </a:lnTo>
                  <a:lnTo>
                    <a:pt x="178" y="34"/>
                  </a:lnTo>
                  <a:lnTo>
                    <a:pt x="179" y="36"/>
                  </a:lnTo>
                  <a:lnTo>
                    <a:pt x="180" y="38"/>
                  </a:lnTo>
                  <a:lnTo>
                    <a:pt x="181" y="42"/>
                  </a:lnTo>
                  <a:lnTo>
                    <a:pt x="182" y="44"/>
                  </a:lnTo>
                  <a:lnTo>
                    <a:pt x="183" y="45"/>
                  </a:lnTo>
                  <a:lnTo>
                    <a:pt x="184" y="46"/>
                  </a:lnTo>
                  <a:lnTo>
                    <a:pt x="184" y="47"/>
                  </a:lnTo>
                  <a:lnTo>
                    <a:pt x="185" y="48"/>
                  </a:lnTo>
                  <a:lnTo>
                    <a:pt x="186" y="49"/>
                  </a:lnTo>
                  <a:lnTo>
                    <a:pt x="187" y="49"/>
                  </a:lnTo>
                  <a:lnTo>
                    <a:pt x="188" y="50"/>
                  </a:lnTo>
                  <a:lnTo>
                    <a:pt x="189" y="50"/>
                  </a:lnTo>
                  <a:lnTo>
                    <a:pt x="190" y="50"/>
                  </a:lnTo>
                  <a:lnTo>
                    <a:pt x="191" y="50"/>
                  </a:lnTo>
                  <a:lnTo>
                    <a:pt x="193" y="51"/>
                  </a:lnTo>
                  <a:lnTo>
                    <a:pt x="194" y="51"/>
                  </a:lnTo>
                  <a:lnTo>
                    <a:pt x="194" y="50"/>
                  </a:lnTo>
                  <a:lnTo>
                    <a:pt x="195" y="50"/>
                  </a:lnTo>
                  <a:lnTo>
                    <a:pt x="196" y="50"/>
                  </a:lnTo>
                  <a:lnTo>
                    <a:pt x="197" y="49"/>
                  </a:lnTo>
                  <a:lnTo>
                    <a:pt x="200" y="48"/>
                  </a:lnTo>
                  <a:lnTo>
                    <a:pt x="203" y="46"/>
                  </a:lnTo>
                  <a:lnTo>
                    <a:pt x="204" y="45"/>
                  </a:lnTo>
                  <a:lnTo>
                    <a:pt x="206" y="44"/>
                  </a:lnTo>
                  <a:lnTo>
                    <a:pt x="210" y="42"/>
                  </a:lnTo>
                  <a:lnTo>
                    <a:pt x="211" y="42"/>
                  </a:lnTo>
                  <a:lnTo>
                    <a:pt x="212" y="41"/>
                  </a:lnTo>
                  <a:lnTo>
                    <a:pt x="213" y="40"/>
                  </a:lnTo>
                  <a:lnTo>
                    <a:pt x="214" y="40"/>
                  </a:lnTo>
                  <a:lnTo>
                    <a:pt x="217" y="36"/>
                  </a:lnTo>
                  <a:lnTo>
                    <a:pt x="218" y="35"/>
                  </a:lnTo>
                  <a:lnTo>
                    <a:pt x="220" y="34"/>
                  </a:lnTo>
                  <a:lnTo>
                    <a:pt x="221" y="33"/>
                  </a:lnTo>
                  <a:lnTo>
                    <a:pt x="223" y="33"/>
                  </a:lnTo>
                  <a:lnTo>
                    <a:pt x="227" y="31"/>
                  </a:lnTo>
                  <a:lnTo>
                    <a:pt x="229" y="31"/>
                  </a:lnTo>
                  <a:lnTo>
                    <a:pt x="230" y="31"/>
                  </a:lnTo>
                  <a:lnTo>
                    <a:pt x="231" y="31"/>
                  </a:lnTo>
                  <a:lnTo>
                    <a:pt x="233" y="31"/>
                  </a:lnTo>
                  <a:lnTo>
                    <a:pt x="234" y="31"/>
                  </a:lnTo>
                  <a:lnTo>
                    <a:pt x="238" y="32"/>
                  </a:lnTo>
                  <a:lnTo>
                    <a:pt x="241" y="32"/>
                  </a:lnTo>
                  <a:lnTo>
                    <a:pt x="246" y="34"/>
                  </a:lnTo>
                  <a:lnTo>
                    <a:pt x="251" y="35"/>
                  </a:lnTo>
                  <a:lnTo>
                    <a:pt x="253" y="36"/>
                  </a:lnTo>
                  <a:lnTo>
                    <a:pt x="255" y="37"/>
                  </a:lnTo>
                  <a:lnTo>
                    <a:pt x="257" y="38"/>
                  </a:lnTo>
                  <a:lnTo>
                    <a:pt x="258" y="38"/>
                  </a:lnTo>
                  <a:lnTo>
                    <a:pt x="259" y="39"/>
                  </a:lnTo>
                  <a:lnTo>
                    <a:pt x="260" y="40"/>
                  </a:lnTo>
                  <a:lnTo>
                    <a:pt x="263" y="43"/>
                  </a:lnTo>
                  <a:lnTo>
                    <a:pt x="264" y="45"/>
                  </a:lnTo>
                  <a:lnTo>
                    <a:pt x="264" y="45"/>
                  </a:lnTo>
                  <a:lnTo>
                    <a:pt x="265" y="46"/>
                  </a:lnTo>
                  <a:lnTo>
                    <a:pt x="265" y="47"/>
                  </a:lnTo>
                  <a:lnTo>
                    <a:pt x="266" y="49"/>
                  </a:lnTo>
                  <a:lnTo>
                    <a:pt x="267" y="51"/>
                  </a:lnTo>
                  <a:lnTo>
                    <a:pt x="268" y="55"/>
                  </a:lnTo>
                  <a:lnTo>
                    <a:pt x="269" y="58"/>
                  </a:lnTo>
                  <a:lnTo>
                    <a:pt x="270" y="59"/>
                  </a:lnTo>
                  <a:lnTo>
                    <a:pt x="270" y="60"/>
                  </a:lnTo>
                  <a:lnTo>
                    <a:pt x="271" y="61"/>
                  </a:lnTo>
                  <a:lnTo>
                    <a:pt x="272" y="62"/>
                  </a:lnTo>
                  <a:lnTo>
                    <a:pt x="273" y="62"/>
                  </a:lnTo>
                  <a:lnTo>
                    <a:pt x="274" y="63"/>
                  </a:lnTo>
                  <a:lnTo>
                    <a:pt x="275" y="64"/>
                  </a:lnTo>
                  <a:lnTo>
                    <a:pt x="277" y="64"/>
                  </a:lnTo>
                  <a:lnTo>
                    <a:pt x="282" y="66"/>
                  </a:lnTo>
                  <a:lnTo>
                    <a:pt x="284" y="66"/>
                  </a:lnTo>
                  <a:lnTo>
                    <a:pt x="286" y="67"/>
                  </a:lnTo>
                  <a:lnTo>
                    <a:pt x="287" y="68"/>
                  </a:lnTo>
                  <a:lnTo>
                    <a:pt x="288" y="68"/>
                  </a:lnTo>
                  <a:lnTo>
                    <a:pt x="289" y="69"/>
                  </a:lnTo>
                  <a:lnTo>
                    <a:pt x="290" y="70"/>
                  </a:lnTo>
                  <a:lnTo>
                    <a:pt x="292" y="72"/>
                  </a:lnTo>
                  <a:lnTo>
                    <a:pt x="295" y="76"/>
                  </a:lnTo>
                  <a:lnTo>
                    <a:pt x="296" y="77"/>
                  </a:lnTo>
                  <a:lnTo>
                    <a:pt x="297" y="79"/>
                  </a:lnTo>
                  <a:lnTo>
                    <a:pt x="299" y="80"/>
                  </a:lnTo>
                  <a:lnTo>
                    <a:pt x="300" y="81"/>
                  </a:lnTo>
                  <a:lnTo>
                    <a:pt x="302" y="82"/>
                  </a:lnTo>
                  <a:lnTo>
                    <a:pt x="305" y="83"/>
                  </a:lnTo>
                  <a:lnTo>
                    <a:pt x="309" y="85"/>
                  </a:lnTo>
                  <a:lnTo>
                    <a:pt x="310" y="86"/>
                  </a:lnTo>
                  <a:lnTo>
                    <a:pt x="312" y="86"/>
                  </a:lnTo>
                  <a:lnTo>
                    <a:pt x="313" y="87"/>
                  </a:lnTo>
                  <a:lnTo>
                    <a:pt x="314" y="88"/>
                  </a:lnTo>
                  <a:lnTo>
                    <a:pt x="318" y="91"/>
                  </a:lnTo>
                  <a:lnTo>
                    <a:pt x="319" y="92"/>
                  </a:lnTo>
                  <a:lnTo>
                    <a:pt x="321" y="93"/>
                  </a:lnTo>
                  <a:lnTo>
                    <a:pt x="322" y="94"/>
                  </a:lnTo>
                  <a:lnTo>
                    <a:pt x="324" y="95"/>
                  </a:lnTo>
                  <a:lnTo>
                    <a:pt x="327" y="96"/>
                  </a:lnTo>
                  <a:lnTo>
                    <a:pt x="330" y="97"/>
                  </a:lnTo>
                  <a:lnTo>
                    <a:pt x="333" y="99"/>
                  </a:lnTo>
                  <a:lnTo>
                    <a:pt x="335" y="100"/>
                  </a:lnTo>
                  <a:lnTo>
                    <a:pt x="336" y="100"/>
                  </a:lnTo>
                  <a:lnTo>
                    <a:pt x="338" y="102"/>
                  </a:lnTo>
                  <a:lnTo>
                    <a:pt x="343" y="106"/>
                  </a:lnTo>
                  <a:lnTo>
                    <a:pt x="345" y="107"/>
                  </a:lnTo>
                  <a:lnTo>
                    <a:pt x="346" y="108"/>
                  </a:lnTo>
                  <a:lnTo>
                    <a:pt x="347" y="108"/>
                  </a:lnTo>
                  <a:lnTo>
                    <a:pt x="348" y="109"/>
                  </a:lnTo>
                  <a:lnTo>
                    <a:pt x="349" y="109"/>
                  </a:lnTo>
                  <a:lnTo>
                    <a:pt x="350" y="109"/>
                  </a:lnTo>
                  <a:lnTo>
                    <a:pt x="352" y="109"/>
                  </a:lnTo>
                  <a:lnTo>
                    <a:pt x="354" y="109"/>
                  </a:lnTo>
                  <a:lnTo>
                    <a:pt x="356" y="108"/>
                  </a:lnTo>
                  <a:lnTo>
                    <a:pt x="360" y="107"/>
                  </a:lnTo>
                  <a:lnTo>
                    <a:pt x="361" y="107"/>
                  </a:lnTo>
                  <a:lnTo>
                    <a:pt x="363" y="107"/>
                  </a:lnTo>
                  <a:lnTo>
                    <a:pt x="366" y="105"/>
                  </a:lnTo>
                  <a:lnTo>
                    <a:pt x="367" y="105"/>
                  </a:lnTo>
                  <a:lnTo>
                    <a:pt x="367" y="105"/>
                  </a:lnTo>
                  <a:lnTo>
                    <a:pt x="368" y="105"/>
                  </a:lnTo>
                  <a:lnTo>
                    <a:pt x="369" y="105"/>
                  </a:lnTo>
                  <a:lnTo>
                    <a:pt x="371" y="106"/>
                  </a:lnTo>
                  <a:lnTo>
                    <a:pt x="372" y="106"/>
                  </a:lnTo>
                  <a:lnTo>
                    <a:pt x="372" y="106"/>
                  </a:lnTo>
                  <a:lnTo>
                    <a:pt x="373" y="107"/>
                  </a:lnTo>
                  <a:lnTo>
                    <a:pt x="375" y="107"/>
                  </a:lnTo>
                  <a:lnTo>
                    <a:pt x="377" y="106"/>
                  </a:lnTo>
                  <a:lnTo>
                    <a:pt x="381" y="106"/>
                  </a:lnTo>
                  <a:lnTo>
                    <a:pt x="384" y="106"/>
                  </a:lnTo>
                  <a:lnTo>
                    <a:pt x="385" y="105"/>
                  </a:lnTo>
                  <a:lnTo>
                    <a:pt x="386" y="106"/>
                  </a:lnTo>
                  <a:lnTo>
                    <a:pt x="388" y="106"/>
                  </a:lnTo>
                  <a:lnTo>
                    <a:pt x="390" y="106"/>
                  </a:lnTo>
                  <a:lnTo>
                    <a:pt x="393" y="107"/>
                  </a:lnTo>
                  <a:lnTo>
                    <a:pt x="395" y="107"/>
                  </a:lnTo>
                  <a:lnTo>
                    <a:pt x="396" y="107"/>
                  </a:lnTo>
                  <a:lnTo>
                    <a:pt x="397" y="107"/>
                  </a:lnTo>
                  <a:lnTo>
                    <a:pt x="398" y="107"/>
                  </a:lnTo>
                  <a:lnTo>
                    <a:pt x="399" y="107"/>
                  </a:lnTo>
                  <a:lnTo>
                    <a:pt x="400" y="107"/>
                  </a:lnTo>
                  <a:lnTo>
                    <a:pt x="400" y="107"/>
                  </a:lnTo>
                  <a:lnTo>
                    <a:pt x="401" y="106"/>
                  </a:lnTo>
                  <a:lnTo>
                    <a:pt x="401" y="105"/>
                  </a:lnTo>
                  <a:lnTo>
                    <a:pt x="401" y="105"/>
                  </a:lnTo>
                  <a:lnTo>
                    <a:pt x="401" y="104"/>
                  </a:lnTo>
                  <a:lnTo>
                    <a:pt x="401" y="103"/>
                  </a:lnTo>
                  <a:lnTo>
                    <a:pt x="400" y="100"/>
                  </a:lnTo>
                  <a:lnTo>
                    <a:pt x="400" y="98"/>
                  </a:lnTo>
                  <a:lnTo>
                    <a:pt x="400" y="98"/>
                  </a:lnTo>
                  <a:lnTo>
                    <a:pt x="400" y="97"/>
                  </a:lnTo>
                  <a:lnTo>
                    <a:pt x="400" y="96"/>
                  </a:lnTo>
                  <a:lnTo>
                    <a:pt x="400" y="95"/>
                  </a:lnTo>
                  <a:lnTo>
                    <a:pt x="401" y="94"/>
                  </a:lnTo>
                  <a:lnTo>
                    <a:pt x="401" y="94"/>
                  </a:lnTo>
                  <a:lnTo>
                    <a:pt x="402" y="93"/>
                  </a:lnTo>
                  <a:lnTo>
                    <a:pt x="403" y="92"/>
                  </a:lnTo>
                  <a:lnTo>
                    <a:pt x="405" y="90"/>
                  </a:lnTo>
                  <a:lnTo>
                    <a:pt x="407" y="89"/>
                  </a:lnTo>
                  <a:lnTo>
                    <a:pt x="408" y="88"/>
                  </a:lnTo>
                  <a:lnTo>
                    <a:pt x="409" y="87"/>
                  </a:lnTo>
                  <a:lnTo>
                    <a:pt x="409" y="86"/>
                  </a:lnTo>
                  <a:lnTo>
                    <a:pt x="409" y="86"/>
                  </a:lnTo>
                  <a:lnTo>
                    <a:pt x="410" y="85"/>
                  </a:lnTo>
                  <a:lnTo>
                    <a:pt x="410" y="84"/>
                  </a:lnTo>
                  <a:lnTo>
                    <a:pt x="410" y="80"/>
                  </a:lnTo>
                  <a:lnTo>
                    <a:pt x="410" y="79"/>
                  </a:lnTo>
                  <a:lnTo>
                    <a:pt x="410" y="78"/>
                  </a:lnTo>
                  <a:lnTo>
                    <a:pt x="411" y="77"/>
                  </a:lnTo>
                  <a:lnTo>
                    <a:pt x="411" y="76"/>
                  </a:lnTo>
                  <a:lnTo>
                    <a:pt x="412" y="75"/>
                  </a:lnTo>
                  <a:lnTo>
                    <a:pt x="413" y="74"/>
                  </a:lnTo>
                  <a:lnTo>
                    <a:pt x="414" y="73"/>
                  </a:lnTo>
                  <a:lnTo>
                    <a:pt x="415" y="72"/>
                  </a:lnTo>
                  <a:lnTo>
                    <a:pt x="417" y="71"/>
                  </a:lnTo>
                  <a:lnTo>
                    <a:pt x="420" y="69"/>
                  </a:lnTo>
                  <a:lnTo>
                    <a:pt x="422" y="68"/>
                  </a:lnTo>
                  <a:lnTo>
                    <a:pt x="424" y="66"/>
                  </a:lnTo>
                  <a:lnTo>
                    <a:pt x="428" y="63"/>
                  </a:lnTo>
                  <a:lnTo>
                    <a:pt x="430" y="62"/>
                  </a:lnTo>
                  <a:lnTo>
                    <a:pt x="431" y="61"/>
                  </a:lnTo>
                  <a:lnTo>
                    <a:pt x="434" y="60"/>
                  </a:lnTo>
                  <a:lnTo>
                    <a:pt x="438" y="58"/>
                  </a:lnTo>
                  <a:lnTo>
                    <a:pt x="442" y="56"/>
                  </a:lnTo>
                  <a:lnTo>
                    <a:pt x="443" y="56"/>
                  </a:lnTo>
                  <a:lnTo>
                    <a:pt x="444" y="54"/>
                  </a:lnTo>
                  <a:lnTo>
                    <a:pt x="445" y="54"/>
                  </a:lnTo>
                  <a:lnTo>
                    <a:pt x="448" y="52"/>
                  </a:lnTo>
                  <a:lnTo>
                    <a:pt x="451" y="51"/>
                  </a:lnTo>
                  <a:lnTo>
                    <a:pt x="453" y="50"/>
                  </a:lnTo>
                  <a:lnTo>
                    <a:pt x="455" y="49"/>
                  </a:lnTo>
                  <a:lnTo>
                    <a:pt x="457" y="47"/>
                  </a:lnTo>
                  <a:lnTo>
                    <a:pt x="458" y="46"/>
                  </a:lnTo>
                  <a:lnTo>
                    <a:pt x="460" y="45"/>
                  </a:lnTo>
                  <a:lnTo>
                    <a:pt x="461" y="43"/>
                  </a:lnTo>
                  <a:lnTo>
                    <a:pt x="462" y="42"/>
                  </a:lnTo>
                  <a:lnTo>
                    <a:pt x="462" y="41"/>
                  </a:lnTo>
                  <a:lnTo>
                    <a:pt x="463" y="39"/>
                  </a:lnTo>
                  <a:lnTo>
                    <a:pt x="466" y="34"/>
                  </a:lnTo>
                  <a:lnTo>
                    <a:pt x="466" y="32"/>
                  </a:lnTo>
                  <a:lnTo>
                    <a:pt x="467" y="32"/>
                  </a:lnTo>
                  <a:lnTo>
                    <a:pt x="468" y="31"/>
                  </a:lnTo>
                  <a:lnTo>
                    <a:pt x="468" y="30"/>
                  </a:lnTo>
                  <a:lnTo>
                    <a:pt x="469" y="29"/>
                  </a:lnTo>
                  <a:lnTo>
                    <a:pt x="470" y="29"/>
                  </a:lnTo>
                  <a:lnTo>
                    <a:pt x="471" y="29"/>
                  </a:lnTo>
                  <a:lnTo>
                    <a:pt x="471" y="28"/>
                  </a:lnTo>
                  <a:lnTo>
                    <a:pt x="472" y="28"/>
                  </a:lnTo>
                  <a:lnTo>
                    <a:pt x="473" y="28"/>
                  </a:lnTo>
                  <a:lnTo>
                    <a:pt x="474" y="28"/>
                  </a:lnTo>
                  <a:lnTo>
                    <a:pt x="475" y="28"/>
                  </a:lnTo>
                  <a:lnTo>
                    <a:pt x="476" y="29"/>
                  </a:lnTo>
                  <a:lnTo>
                    <a:pt x="477" y="29"/>
                  </a:lnTo>
                  <a:lnTo>
                    <a:pt x="478" y="30"/>
                  </a:lnTo>
                  <a:lnTo>
                    <a:pt x="480" y="31"/>
                  </a:lnTo>
                  <a:lnTo>
                    <a:pt x="481" y="31"/>
                  </a:lnTo>
                  <a:lnTo>
                    <a:pt x="484" y="33"/>
                  </a:lnTo>
                  <a:lnTo>
                    <a:pt x="487" y="35"/>
                  </a:lnTo>
                  <a:lnTo>
                    <a:pt x="489" y="36"/>
                  </a:lnTo>
                  <a:lnTo>
                    <a:pt x="492" y="37"/>
                  </a:lnTo>
                  <a:lnTo>
                    <a:pt x="499" y="40"/>
                  </a:lnTo>
                  <a:lnTo>
                    <a:pt x="501" y="41"/>
                  </a:lnTo>
                  <a:lnTo>
                    <a:pt x="503" y="41"/>
                  </a:lnTo>
                  <a:lnTo>
                    <a:pt x="505" y="42"/>
                  </a:lnTo>
                  <a:lnTo>
                    <a:pt x="506" y="42"/>
                  </a:lnTo>
                  <a:lnTo>
                    <a:pt x="507" y="42"/>
                  </a:lnTo>
                  <a:lnTo>
                    <a:pt x="507" y="42"/>
                  </a:lnTo>
                  <a:lnTo>
                    <a:pt x="508" y="41"/>
                  </a:lnTo>
                  <a:lnTo>
                    <a:pt x="508" y="41"/>
                  </a:lnTo>
                  <a:lnTo>
                    <a:pt x="509" y="41"/>
                  </a:lnTo>
                  <a:lnTo>
                    <a:pt x="510" y="42"/>
                  </a:lnTo>
                  <a:lnTo>
                    <a:pt x="511" y="42"/>
                  </a:lnTo>
                  <a:lnTo>
                    <a:pt x="512" y="43"/>
                  </a:lnTo>
                  <a:lnTo>
                    <a:pt x="515" y="45"/>
                  </a:lnTo>
                  <a:lnTo>
                    <a:pt x="517" y="47"/>
                  </a:lnTo>
                  <a:lnTo>
                    <a:pt x="518" y="48"/>
                  </a:lnTo>
                  <a:lnTo>
                    <a:pt x="520" y="49"/>
                  </a:lnTo>
                  <a:lnTo>
                    <a:pt x="524" y="54"/>
                  </a:lnTo>
                  <a:lnTo>
                    <a:pt x="526" y="55"/>
                  </a:lnTo>
                  <a:lnTo>
                    <a:pt x="528" y="57"/>
                  </a:lnTo>
                  <a:lnTo>
                    <a:pt x="530" y="58"/>
                  </a:lnTo>
                  <a:lnTo>
                    <a:pt x="531" y="59"/>
                  </a:lnTo>
                  <a:lnTo>
                    <a:pt x="532" y="60"/>
                  </a:lnTo>
                  <a:lnTo>
                    <a:pt x="534" y="61"/>
                  </a:lnTo>
                  <a:lnTo>
                    <a:pt x="536" y="62"/>
                  </a:lnTo>
                  <a:lnTo>
                    <a:pt x="538" y="63"/>
                  </a:lnTo>
                  <a:lnTo>
                    <a:pt x="543" y="65"/>
                  </a:lnTo>
                  <a:lnTo>
                    <a:pt x="548" y="66"/>
                  </a:lnTo>
                  <a:lnTo>
                    <a:pt x="552" y="67"/>
                  </a:lnTo>
                  <a:lnTo>
                    <a:pt x="553" y="68"/>
                  </a:lnTo>
                  <a:lnTo>
                    <a:pt x="554" y="68"/>
                  </a:lnTo>
                  <a:lnTo>
                    <a:pt x="556" y="68"/>
                  </a:lnTo>
                  <a:lnTo>
                    <a:pt x="557" y="68"/>
                  </a:lnTo>
                  <a:lnTo>
                    <a:pt x="558" y="68"/>
                  </a:lnTo>
                  <a:lnTo>
                    <a:pt x="559" y="68"/>
                  </a:lnTo>
                  <a:lnTo>
                    <a:pt x="560" y="68"/>
                  </a:lnTo>
                  <a:lnTo>
                    <a:pt x="561" y="67"/>
                  </a:lnTo>
                  <a:lnTo>
                    <a:pt x="562" y="67"/>
                  </a:lnTo>
                  <a:lnTo>
                    <a:pt x="563" y="67"/>
                  </a:lnTo>
                  <a:lnTo>
                    <a:pt x="564" y="66"/>
                  </a:lnTo>
                  <a:lnTo>
                    <a:pt x="566" y="65"/>
                  </a:lnTo>
                  <a:lnTo>
                    <a:pt x="567" y="63"/>
                  </a:lnTo>
                  <a:lnTo>
                    <a:pt x="568" y="62"/>
                  </a:lnTo>
                  <a:lnTo>
                    <a:pt x="570" y="60"/>
                  </a:lnTo>
                  <a:lnTo>
                    <a:pt x="575" y="52"/>
                  </a:lnTo>
                  <a:lnTo>
                    <a:pt x="576" y="50"/>
                  </a:lnTo>
                  <a:lnTo>
                    <a:pt x="578" y="49"/>
                  </a:lnTo>
                  <a:lnTo>
                    <a:pt x="579" y="48"/>
                  </a:lnTo>
                  <a:lnTo>
                    <a:pt x="580" y="46"/>
                  </a:lnTo>
                  <a:lnTo>
                    <a:pt x="585" y="43"/>
                  </a:lnTo>
                  <a:lnTo>
                    <a:pt x="587" y="40"/>
                  </a:lnTo>
                  <a:lnTo>
                    <a:pt x="589" y="38"/>
                  </a:lnTo>
                  <a:lnTo>
                    <a:pt x="591" y="36"/>
                  </a:lnTo>
                  <a:lnTo>
                    <a:pt x="592" y="35"/>
                  </a:lnTo>
                  <a:lnTo>
                    <a:pt x="594" y="32"/>
                  </a:lnTo>
                  <a:lnTo>
                    <a:pt x="595" y="30"/>
                  </a:lnTo>
                  <a:lnTo>
                    <a:pt x="596" y="28"/>
                  </a:lnTo>
                  <a:lnTo>
                    <a:pt x="597" y="26"/>
                  </a:lnTo>
                  <a:lnTo>
                    <a:pt x="598" y="24"/>
                  </a:lnTo>
                  <a:lnTo>
                    <a:pt x="601" y="17"/>
                  </a:lnTo>
                  <a:lnTo>
                    <a:pt x="601" y="16"/>
                  </a:lnTo>
                  <a:lnTo>
                    <a:pt x="602" y="14"/>
                  </a:lnTo>
                  <a:lnTo>
                    <a:pt x="603" y="12"/>
                  </a:lnTo>
                  <a:lnTo>
                    <a:pt x="604" y="11"/>
                  </a:lnTo>
                  <a:lnTo>
                    <a:pt x="605" y="10"/>
                  </a:lnTo>
                  <a:lnTo>
                    <a:pt x="606" y="8"/>
                  </a:lnTo>
                  <a:lnTo>
                    <a:pt x="608" y="7"/>
                  </a:lnTo>
                  <a:lnTo>
                    <a:pt x="609" y="6"/>
                  </a:lnTo>
                  <a:lnTo>
                    <a:pt x="611" y="5"/>
                  </a:lnTo>
                  <a:lnTo>
                    <a:pt x="613" y="4"/>
                  </a:lnTo>
                  <a:lnTo>
                    <a:pt x="614" y="3"/>
                  </a:lnTo>
                  <a:lnTo>
                    <a:pt x="616" y="2"/>
                  </a:lnTo>
                  <a:lnTo>
                    <a:pt x="617" y="1"/>
                  </a:lnTo>
                  <a:lnTo>
                    <a:pt x="618" y="1"/>
                  </a:lnTo>
                  <a:lnTo>
                    <a:pt x="619" y="0"/>
                  </a:lnTo>
                  <a:lnTo>
                    <a:pt x="621" y="0"/>
                  </a:lnTo>
                  <a:lnTo>
                    <a:pt x="622" y="0"/>
                  </a:lnTo>
                  <a:lnTo>
                    <a:pt x="623" y="0"/>
                  </a:lnTo>
                  <a:lnTo>
                    <a:pt x="624" y="0"/>
                  </a:lnTo>
                  <a:lnTo>
                    <a:pt x="625" y="1"/>
                  </a:lnTo>
                  <a:lnTo>
                    <a:pt x="625" y="1"/>
                  </a:lnTo>
                  <a:lnTo>
                    <a:pt x="626" y="2"/>
                  </a:lnTo>
                  <a:lnTo>
                    <a:pt x="626" y="2"/>
                  </a:lnTo>
                  <a:lnTo>
                    <a:pt x="626" y="2"/>
                  </a:lnTo>
                  <a:lnTo>
                    <a:pt x="626" y="4"/>
                  </a:lnTo>
                  <a:lnTo>
                    <a:pt x="626" y="6"/>
                  </a:lnTo>
                  <a:lnTo>
                    <a:pt x="626" y="8"/>
                  </a:lnTo>
                  <a:lnTo>
                    <a:pt x="626" y="10"/>
                  </a:lnTo>
                  <a:lnTo>
                    <a:pt x="625" y="12"/>
                  </a:lnTo>
                  <a:lnTo>
                    <a:pt x="625" y="14"/>
                  </a:lnTo>
                  <a:lnTo>
                    <a:pt x="624" y="16"/>
                  </a:lnTo>
                  <a:lnTo>
                    <a:pt x="624" y="18"/>
                  </a:lnTo>
                  <a:lnTo>
                    <a:pt x="621" y="24"/>
                  </a:lnTo>
                  <a:lnTo>
                    <a:pt x="620" y="29"/>
                  </a:lnTo>
                  <a:lnTo>
                    <a:pt x="616" y="40"/>
                  </a:lnTo>
                  <a:lnTo>
                    <a:pt x="614" y="45"/>
                  </a:lnTo>
                  <a:lnTo>
                    <a:pt x="613" y="47"/>
                  </a:lnTo>
                  <a:lnTo>
                    <a:pt x="612" y="51"/>
                  </a:lnTo>
                  <a:lnTo>
                    <a:pt x="610" y="56"/>
                  </a:lnTo>
                  <a:lnTo>
                    <a:pt x="609" y="57"/>
                  </a:lnTo>
                  <a:lnTo>
                    <a:pt x="607" y="60"/>
                  </a:lnTo>
                  <a:lnTo>
                    <a:pt x="607" y="61"/>
                  </a:lnTo>
                  <a:lnTo>
                    <a:pt x="607" y="62"/>
                  </a:lnTo>
                  <a:lnTo>
                    <a:pt x="606" y="63"/>
                  </a:lnTo>
                  <a:lnTo>
                    <a:pt x="606" y="64"/>
                  </a:lnTo>
                  <a:lnTo>
                    <a:pt x="606" y="66"/>
                  </a:lnTo>
                  <a:lnTo>
                    <a:pt x="606" y="68"/>
                  </a:lnTo>
                  <a:lnTo>
                    <a:pt x="607" y="73"/>
                  </a:lnTo>
                  <a:lnTo>
                    <a:pt x="607" y="74"/>
                  </a:lnTo>
                  <a:lnTo>
                    <a:pt x="607" y="76"/>
                  </a:lnTo>
                  <a:lnTo>
                    <a:pt x="607" y="77"/>
                  </a:lnTo>
                  <a:lnTo>
                    <a:pt x="607" y="78"/>
                  </a:lnTo>
                  <a:lnTo>
                    <a:pt x="605" y="82"/>
                  </a:lnTo>
                  <a:lnTo>
                    <a:pt x="605" y="84"/>
                  </a:lnTo>
                  <a:lnTo>
                    <a:pt x="605" y="85"/>
                  </a:lnTo>
                  <a:lnTo>
                    <a:pt x="605" y="86"/>
                  </a:lnTo>
                  <a:lnTo>
                    <a:pt x="604" y="87"/>
                  </a:lnTo>
                  <a:lnTo>
                    <a:pt x="605" y="89"/>
                  </a:lnTo>
                  <a:lnTo>
                    <a:pt x="605" y="90"/>
                  </a:lnTo>
                  <a:lnTo>
                    <a:pt x="605" y="93"/>
                  </a:lnTo>
                  <a:lnTo>
                    <a:pt x="606" y="95"/>
                  </a:lnTo>
                  <a:lnTo>
                    <a:pt x="606" y="100"/>
                  </a:lnTo>
                  <a:lnTo>
                    <a:pt x="606" y="102"/>
                  </a:lnTo>
                  <a:lnTo>
                    <a:pt x="606" y="103"/>
                  </a:lnTo>
                  <a:lnTo>
                    <a:pt x="606" y="104"/>
                  </a:lnTo>
                  <a:lnTo>
                    <a:pt x="606" y="106"/>
                  </a:lnTo>
                  <a:lnTo>
                    <a:pt x="605" y="108"/>
                  </a:lnTo>
                  <a:lnTo>
                    <a:pt x="604" y="109"/>
                  </a:lnTo>
                  <a:lnTo>
                    <a:pt x="604" y="110"/>
                  </a:lnTo>
                  <a:lnTo>
                    <a:pt x="603" y="111"/>
                  </a:lnTo>
                  <a:lnTo>
                    <a:pt x="602" y="112"/>
                  </a:lnTo>
                  <a:lnTo>
                    <a:pt x="601" y="113"/>
                  </a:lnTo>
                  <a:lnTo>
                    <a:pt x="600" y="115"/>
                  </a:lnTo>
                  <a:lnTo>
                    <a:pt x="595" y="118"/>
                  </a:lnTo>
                  <a:lnTo>
                    <a:pt x="594" y="120"/>
                  </a:lnTo>
                  <a:lnTo>
                    <a:pt x="590" y="123"/>
                  </a:lnTo>
                  <a:lnTo>
                    <a:pt x="589" y="124"/>
                  </a:lnTo>
                  <a:lnTo>
                    <a:pt x="588" y="126"/>
                  </a:lnTo>
                  <a:lnTo>
                    <a:pt x="587" y="127"/>
                  </a:lnTo>
                  <a:lnTo>
                    <a:pt x="586" y="129"/>
                  </a:lnTo>
                  <a:lnTo>
                    <a:pt x="584" y="130"/>
                  </a:lnTo>
                  <a:lnTo>
                    <a:pt x="584" y="131"/>
                  </a:lnTo>
                  <a:lnTo>
                    <a:pt x="583" y="131"/>
                  </a:lnTo>
                  <a:lnTo>
                    <a:pt x="582" y="132"/>
                  </a:lnTo>
                  <a:lnTo>
                    <a:pt x="581" y="132"/>
                  </a:lnTo>
                  <a:lnTo>
                    <a:pt x="579" y="133"/>
                  </a:lnTo>
                  <a:lnTo>
                    <a:pt x="576" y="133"/>
                  </a:lnTo>
                  <a:lnTo>
                    <a:pt x="574" y="133"/>
                  </a:lnTo>
                  <a:lnTo>
                    <a:pt x="573" y="134"/>
                  </a:lnTo>
                  <a:lnTo>
                    <a:pt x="572" y="134"/>
                  </a:lnTo>
                  <a:lnTo>
                    <a:pt x="571" y="135"/>
                  </a:lnTo>
                  <a:lnTo>
                    <a:pt x="571" y="135"/>
                  </a:lnTo>
                  <a:lnTo>
                    <a:pt x="570" y="136"/>
                  </a:lnTo>
                  <a:lnTo>
                    <a:pt x="570" y="136"/>
                  </a:lnTo>
                  <a:lnTo>
                    <a:pt x="570" y="137"/>
                  </a:lnTo>
                  <a:lnTo>
                    <a:pt x="569" y="137"/>
                  </a:lnTo>
                  <a:lnTo>
                    <a:pt x="569" y="138"/>
                  </a:lnTo>
                  <a:lnTo>
                    <a:pt x="569" y="139"/>
                  </a:lnTo>
                  <a:lnTo>
                    <a:pt x="569" y="140"/>
                  </a:lnTo>
                  <a:lnTo>
                    <a:pt x="570" y="142"/>
                  </a:lnTo>
                  <a:lnTo>
                    <a:pt x="570" y="144"/>
                  </a:lnTo>
                  <a:lnTo>
                    <a:pt x="572" y="149"/>
                  </a:lnTo>
                  <a:lnTo>
                    <a:pt x="573" y="153"/>
                  </a:lnTo>
                  <a:lnTo>
                    <a:pt x="574" y="156"/>
                  </a:lnTo>
                  <a:lnTo>
                    <a:pt x="576" y="163"/>
                  </a:lnTo>
                  <a:lnTo>
                    <a:pt x="576" y="166"/>
                  </a:lnTo>
                  <a:lnTo>
                    <a:pt x="577" y="168"/>
                  </a:lnTo>
                  <a:lnTo>
                    <a:pt x="578" y="172"/>
                  </a:lnTo>
                  <a:lnTo>
                    <a:pt x="581" y="179"/>
                  </a:lnTo>
                  <a:lnTo>
                    <a:pt x="583" y="185"/>
                  </a:lnTo>
                  <a:lnTo>
                    <a:pt x="584" y="187"/>
                  </a:lnTo>
                  <a:lnTo>
                    <a:pt x="584" y="189"/>
                  </a:lnTo>
                  <a:lnTo>
                    <a:pt x="585" y="191"/>
                  </a:lnTo>
                  <a:lnTo>
                    <a:pt x="585" y="197"/>
                  </a:lnTo>
                  <a:lnTo>
                    <a:pt x="585" y="201"/>
                  </a:lnTo>
                  <a:lnTo>
                    <a:pt x="586" y="203"/>
                  </a:lnTo>
                  <a:lnTo>
                    <a:pt x="586" y="205"/>
                  </a:lnTo>
                  <a:lnTo>
                    <a:pt x="587" y="210"/>
                  </a:lnTo>
                  <a:lnTo>
                    <a:pt x="587" y="212"/>
                  </a:lnTo>
                  <a:lnTo>
                    <a:pt x="587" y="213"/>
                  </a:lnTo>
                  <a:lnTo>
                    <a:pt x="587" y="215"/>
                  </a:lnTo>
                  <a:lnTo>
                    <a:pt x="587" y="216"/>
                  </a:lnTo>
                  <a:lnTo>
                    <a:pt x="586" y="217"/>
                  </a:lnTo>
                  <a:lnTo>
                    <a:pt x="586" y="218"/>
                  </a:lnTo>
                  <a:lnTo>
                    <a:pt x="585" y="219"/>
                  </a:lnTo>
                  <a:lnTo>
                    <a:pt x="583" y="223"/>
                  </a:lnTo>
                  <a:lnTo>
                    <a:pt x="581" y="224"/>
                  </a:lnTo>
                  <a:lnTo>
                    <a:pt x="581" y="226"/>
                  </a:lnTo>
                  <a:lnTo>
                    <a:pt x="580" y="227"/>
                  </a:lnTo>
                  <a:lnTo>
                    <a:pt x="580" y="228"/>
                  </a:lnTo>
                  <a:lnTo>
                    <a:pt x="580" y="230"/>
                  </a:lnTo>
                  <a:lnTo>
                    <a:pt x="579" y="231"/>
                  </a:lnTo>
                  <a:lnTo>
                    <a:pt x="579" y="233"/>
                  </a:lnTo>
                  <a:lnTo>
                    <a:pt x="579" y="234"/>
                  </a:lnTo>
                  <a:lnTo>
                    <a:pt x="579" y="235"/>
                  </a:lnTo>
                  <a:lnTo>
                    <a:pt x="579" y="238"/>
                  </a:lnTo>
                  <a:lnTo>
                    <a:pt x="579" y="239"/>
                  </a:lnTo>
                  <a:lnTo>
                    <a:pt x="579" y="241"/>
                  </a:lnTo>
                  <a:lnTo>
                    <a:pt x="580" y="242"/>
                  </a:lnTo>
                  <a:lnTo>
                    <a:pt x="580" y="244"/>
                  </a:lnTo>
                  <a:lnTo>
                    <a:pt x="581" y="245"/>
                  </a:lnTo>
                  <a:lnTo>
                    <a:pt x="584" y="250"/>
                  </a:lnTo>
                  <a:lnTo>
                    <a:pt x="585" y="252"/>
                  </a:lnTo>
                  <a:lnTo>
                    <a:pt x="586" y="253"/>
                  </a:lnTo>
                  <a:lnTo>
                    <a:pt x="586" y="254"/>
                  </a:lnTo>
                  <a:lnTo>
                    <a:pt x="587" y="256"/>
                  </a:lnTo>
                  <a:lnTo>
                    <a:pt x="588" y="260"/>
                  </a:lnTo>
                  <a:lnTo>
                    <a:pt x="589" y="262"/>
                  </a:lnTo>
                  <a:lnTo>
                    <a:pt x="590" y="265"/>
                  </a:lnTo>
                  <a:lnTo>
                    <a:pt x="592" y="268"/>
                  </a:lnTo>
                  <a:lnTo>
                    <a:pt x="593" y="269"/>
                  </a:lnTo>
                  <a:lnTo>
                    <a:pt x="594" y="271"/>
                  </a:lnTo>
                  <a:lnTo>
                    <a:pt x="596" y="274"/>
                  </a:lnTo>
                  <a:lnTo>
                    <a:pt x="599" y="277"/>
                  </a:lnTo>
                  <a:lnTo>
                    <a:pt x="602" y="280"/>
                  </a:lnTo>
                  <a:lnTo>
                    <a:pt x="603" y="281"/>
                  </a:lnTo>
                  <a:lnTo>
                    <a:pt x="604" y="283"/>
                  </a:lnTo>
                  <a:lnTo>
                    <a:pt x="605" y="284"/>
                  </a:lnTo>
                  <a:lnTo>
                    <a:pt x="605" y="285"/>
                  </a:lnTo>
                  <a:lnTo>
                    <a:pt x="605" y="286"/>
                  </a:lnTo>
                  <a:lnTo>
                    <a:pt x="606" y="290"/>
                  </a:lnTo>
                  <a:lnTo>
                    <a:pt x="606" y="291"/>
                  </a:lnTo>
                  <a:lnTo>
                    <a:pt x="606" y="292"/>
                  </a:lnTo>
                  <a:lnTo>
                    <a:pt x="608" y="296"/>
                  </a:lnTo>
                  <a:lnTo>
                    <a:pt x="608" y="297"/>
                  </a:lnTo>
                  <a:lnTo>
                    <a:pt x="608" y="298"/>
                  </a:lnTo>
                  <a:lnTo>
                    <a:pt x="608" y="299"/>
                  </a:lnTo>
                  <a:lnTo>
                    <a:pt x="608" y="301"/>
                  </a:lnTo>
                  <a:lnTo>
                    <a:pt x="608" y="302"/>
                  </a:lnTo>
                  <a:lnTo>
                    <a:pt x="607" y="305"/>
                  </a:lnTo>
                  <a:lnTo>
                    <a:pt x="606" y="306"/>
                  </a:lnTo>
                  <a:lnTo>
                    <a:pt x="606" y="307"/>
                  </a:lnTo>
                  <a:lnTo>
                    <a:pt x="606" y="308"/>
                  </a:lnTo>
                  <a:lnTo>
                    <a:pt x="607" y="308"/>
                  </a:lnTo>
                  <a:lnTo>
                    <a:pt x="607" y="308"/>
                  </a:lnTo>
                  <a:lnTo>
                    <a:pt x="607" y="309"/>
                  </a:lnTo>
                  <a:lnTo>
                    <a:pt x="608" y="309"/>
                  </a:lnTo>
                  <a:lnTo>
                    <a:pt x="608" y="309"/>
                  </a:lnTo>
                  <a:lnTo>
                    <a:pt x="609" y="309"/>
                  </a:lnTo>
                  <a:lnTo>
                    <a:pt x="611" y="310"/>
                  </a:lnTo>
                  <a:lnTo>
                    <a:pt x="612" y="310"/>
                  </a:lnTo>
                  <a:lnTo>
                    <a:pt x="616" y="311"/>
                  </a:lnTo>
                  <a:lnTo>
                    <a:pt x="618" y="311"/>
                  </a:lnTo>
                  <a:lnTo>
                    <a:pt x="618" y="312"/>
                  </a:lnTo>
                  <a:lnTo>
                    <a:pt x="619" y="312"/>
                  </a:lnTo>
                  <a:lnTo>
                    <a:pt x="620" y="313"/>
                  </a:lnTo>
                  <a:lnTo>
                    <a:pt x="621" y="314"/>
                  </a:lnTo>
                  <a:lnTo>
                    <a:pt x="622" y="315"/>
                  </a:lnTo>
                  <a:lnTo>
                    <a:pt x="623" y="315"/>
                  </a:lnTo>
                  <a:lnTo>
                    <a:pt x="624" y="316"/>
                  </a:lnTo>
                  <a:lnTo>
                    <a:pt x="624" y="318"/>
                  </a:lnTo>
                  <a:lnTo>
                    <a:pt x="625" y="319"/>
                  </a:lnTo>
                  <a:lnTo>
                    <a:pt x="625" y="320"/>
                  </a:lnTo>
                  <a:lnTo>
                    <a:pt x="626" y="322"/>
                  </a:lnTo>
                  <a:lnTo>
                    <a:pt x="626" y="327"/>
                  </a:lnTo>
                  <a:lnTo>
                    <a:pt x="626" y="329"/>
                  </a:lnTo>
                  <a:lnTo>
                    <a:pt x="626" y="330"/>
                  </a:lnTo>
                  <a:lnTo>
                    <a:pt x="626" y="333"/>
                  </a:lnTo>
                  <a:lnTo>
                    <a:pt x="626" y="335"/>
                  </a:lnTo>
                  <a:lnTo>
                    <a:pt x="625" y="338"/>
                  </a:lnTo>
                  <a:lnTo>
                    <a:pt x="625" y="340"/>
                  </a:lnTo>
                  <a:lnTo>
                    <a:pt x="624" y="341"/>
                  </a:lnTo>
                  <a:lnTo>
                    <a:pt x="624" y="342"/>
                  </a:lnTo>
                  <a:lnTo>
                    <a:pt x="623" y="344"/>
                  </a:lnTo>
                  <a:lnTo>
                    <a:pt x="622" y="345"/>
                  </a:lnTo>
                  <a:lnTo>
                    <a:pt x="619" y="349"/>
                  </a:lnTo>
                  <a:lnTo>
                    <a:pt x="615" y="354"/>
                  </a:lnTo>
                  <a:lnTo>
                    <a:pt x="615" y="355"/>
                  </a:lnTo>
                  <a:lnTo>
                    <a:pt x="614" y="356"/>
                  </a:lnTo>
                  <a:lnTo>
                    <a:pt x="613" y="357"/>
                  </a:lnTo>
                  <a:lnTo>
                    <a:pt x="612" y="359"/>
                  </a:lnTo>
                  <a:lnTo>
                    <a:pt x="612" y="360"/>
                  </a:lnTo>
                  <a:lnTo>
                    <a:pt x="611" y="362"/>
                  </a:lnTo>
                  <a:lnTo>
                    <a:pt x="611" y="363"/>
                  </a:lnTo>
                  <a:lnTo>
                    <a:pt x="611" y="365"/>
                  </a:lnTo>
                  <a:lnTo>
                    <a:pt x="611" y="366"/>
                  </a:lnTo>
                  <a:lnTo>
                    <a:pt x="611" y="368"/>
                  </a:lnTo>
                  <a:lnTo>
                    <a:pt x="611" y="369"/>
                  </a:lnTo>
                  <a:lnTo>
                    <a:pt x="612" y="371"/>
                  </a:lnTo>
                  <a:lnTo>
                    <a:pt x="614" y="376"/>
                  </a:lnTo>
                  <a:lnTo>
                    <a:pt x="614" y="377"/>
                  </a:lnTo>
                  <a:lnTo>
                    <a:pt x="614" y="377"/>
                  </a:lnTo>
                  <a:lnTo>
                    <a:pt x="614" y="379"/>
                  </a:lnTo>
                  <a:lnTo>
                    <a:pt x="613" y="381"/>
                  </a:lnTo>
                  <a:lnTo>
                    <a:pt x="612" y="385"/>
                  </a:lnTo>
                  <a:lnTo>
                    <a:pt x="611" y="388"/>
                  </a:lnTo>
                  <a:lnTo>
                    <a:pt x="611" y="391"/>
                  </a:lnTo>
                  <a:lnTo>
                    <a:pt x="611" y="394"/>
                  </a:lnTo>
                  <a:lnTo>
                    <a:pt x="611" y="395"/>
                  </a:lnTo>
                  <a:lnTo>
                    <a:pt x="611" y="395"/>
                  </a:lnTo>
                  <a:lnTo>
                    <a:pt x="611" y="395"/>
                  </a:lnTo>
                  <a:lnTo>
                    <a:pt x="610" y="395"/>
                  </a:lnTo>
                  <a:lnTo>
                    <a:pt x="610" y="395"/>
                  </a:lnTo>
                  <a:lnTo>
                    <a:pt x="608" y="396"/>
                  </a:lnTo>
                  <a:lnTo>
                    <a:pt x="606" y="396"/>
                  </a:lnTo>
                  <a:lnTo>
                    <a:pt x="604" y="395"/>
                  </a:lnTo>
                  <a:lnTo>
                    <a:pt x="602" y="395"/>
                  </a:lnTo>
                  <a:lnTo>
                    <a:pt x="600" y="395"/>
                  </a:lnTo>
                  <a:lnTo>
                    <a:pt x="598" y="394"/>
                  </a:lnTo>
                  <a:lnTo>
                    <a:pt x="595" y="393"/>
                  </a:lnTo>
                  <a:lnTo>
                    <a:pt x="593" y="392"/>
                  </a:lnTo>
                  <a:lnTo>
                    <a:pt x="590" y="391"/>
                  </a:lnTo>
                  <a:lnTo>
                    <a:pt x="588" y="390"/>
                  </a:lnTo>
                  <a:lnTo>
                    <a:pt x="586" y="389"/>
                  </a:lnTo>
                  <a:lnTo>
                    <a:pt x="576" y="385"/>
                  </a:lnTo>
                  <a:lnTo>
                    <a:pt x="572" y="383"/>
                  </a:lnTo>
                  <a:lnTo>
                    <a:pt x="571" y="382"/>
                  </a:lnTo>
                  <a:lnTo>
                    <a:pt x="569" y="381"/>
                  </a:lnTo>
                  <a:lnTo>
                    <a:pt x="567" y="381"/>
                  </a:lnTo>
                  <a:lnTo>
                    <a:pt x="565" y="380"/>
                  </a:lnTo>
                  <a:lnTo>
                    <a:pt x="563" y="380"/>
                  </a:lnTo>
                  <a:lnTo>
                    <a:pt x="562" y="380"/>
                  </a:lnTo>
                  <a:lnTo>
                    <a:pt x="558" y="379"/>
                  </a:lnTo>
                  <a:lnTo>
                    <a:pt x="555" y="379"/>
                  </a:lnTo>
                  <a:lnTo>
                    <a:pt x="553" y="379"/>
                  </a:lnTo>
                  <a:lnTo>
                    <a:pt x="552" y="379"/>
                  </a:lnTo>
                  <a:lnTo>
                    <a:pt x="550" y="379"/>
                  </a:lnTo>
                  <a:lnTo>
                    <a:pt x="546" y="380"/>
                  </a:lnTo>
                  <a:lnTo>
                    <a:pt x="545" y="380"/>
                  </a:lnTo>
                  <a:lnTo>
                    <a:pt x="544" y="380"/>
                  </a:lnTo>
                  <a:lnTo>
                    <a:pt x="543" y="380"/>
                  </a:lnTo>
                  <a:lnTo>
                    <a:pt x="542" y="380"/>
                  </a:lnTo>
                  <a:lnTo>
                    <a:pt x="539" y="378"/>
                  </a:lnTo>
                  <a:lnTo>
                    <a:pt x="537" y="378"/>
                  </a:lnTo>
                  <a:lnTo>
                    <a:pt x="535" y="378"/>
                  </a:lnTo>
                  <a:lnTo>
                    <a:pt x="534" y="378"/>
                  </a:lnTo>
                  <a:lnTo>
                    <a:pt x="533" y="378"/>
                  </a:lnTo>
                  <a:lnTo>
                    <a:pt x="532" y="378"/>
                  </a:lnTo>
                  <a:lnTo>
                    <a:pt x="528" y="379"/>
                  </a:lnTo>
                  <a:lnTo>
                    <a:pt x="526" y="380"/>
                  </a:lnTo>
                  <a:lnTo>
                    <a:pt x="524" y="380"/>
                  </a:lnTo>
                  <a:lnTo>
                    <a:pt x="522" y="380"/>
                  </a:lnTo>
                  <a:lnTo>
                    <a:pt x="518" y="380"/>
                  </a:lnTo>
                  <a:lnTo>
                    <a:pt x="515" y="379"/>
                  </a:lnTo>
                  <a:lnTo>
                    <a:pt x="513" y="379"/>
                  </a:lnTo>
                  <a:lnTo>
                    <a:pt x="509" y="378"/>
                  </a:lnTo>
                  <a:lnTo>
                    <a:pt x="507" y="377"/>
                  </a:lnTo>
                  <a:lnTo>
                    <a:pt x="507" y="377"/>
                  </a:lnTo>
                  <a:lnTo>
                    <a:pt x="506" y="377"/>
                  </a:lnTo>
                  <a:lnTo>
                    <a:pt x="506" y="377"/>
                  </a:lnTo>
                  <a:lnTo>
                    <a:pt x="506" y="377"/>
                  </a:lnTo>
                  <a:lnTo>
                    <a:pt x="505" y="378"/>
                  </a:lnTo>
                  <a:lnTo>
                    <a:pt x="504" y="379"/>
                  </a:lnTo>
                  <a:lnTo>
                    <a:pt x="504" y="381"/>
                  </a:lnTo>
                  <a:lnTo>
                    <a:pt x="503" y="384"/>
                  </a:lnTo>
                  <a:lnTo>
                    <a:pt x="500" y="395"/>
                  </a:lnTo>
                  <a:lnTo>
                    <a:pt x="500" y="397"/>
                  </a:lnTo>
                  <a:lnTo>
                    <a:pt x="499" y="398"/>
                  </a:lnTo>
                  <a:lnTo>
                    <a:pt x="498" y="400"/>
                  </a:lnTo>
                  <a:lnTo>
                    <a:pt x="498" y="400"/>
                  </a:lnTo>
                  <a:lnTo>
                    <a:pt x="497" y="401"/>
                  </a:lnTo>
                  <a:lnTo>
                    <a:pt x="496" y="402"/>
                  </a:lnTo>
                  <a:lnTo>
                    <a:pt x="496" y="402"/>
                  </a:lnTo>
                  <a:lnTo>
                    <a:pt x="495" y="402"/>
                  </a:lnTo>
                  <a:lnTo>
                    <a:pt x="493" y="402"/>
                  </a:lnTo>
                  <a:lnTo>
                    <a:pt x="491" y="403"/>
                  </a:lnTo>
                  <a:lnTo>
                    <a:pt x="488" y="403"/>
                  </a:lnTo>
                  <a:lnTo>
                    <a:pt x="486" y="402"/>
                  </a:lnTo>
                  <a:lnTo>
                    <a:pt x="484" y="402"/>
                  </a:lnTo>
                  <a:lnTo>
                    <a:pt x="478" y="401"/>
                  </a:lnTo>
                  <a:lnTo>
                    <a:pt x="477" y="401"/>
                  </a:lnTo>
                  <a:lnTo>
                    <a:pt x="476" y="401"/>
                  </a:lnTo>
                  <a:lnTo>
                    <a:pt x="475" y="401"/>
                  </a:lnTo>
                  <a:lnTo>
                    <a:pt x="473" y="401"/>
                  </a:lnTo>
                  <a:lnTo>
                    <a:pt x="469" y="402"/>
                  </a:lnTo>
                  <a:lnTo>
                    <a:pt x="467" y="402"/>
                  </a:lnTo>
                  <a:lnTo>
                    <a:pt x="464" y="403"/>
                  </a:lnTo>
                  <a:lnTo>
                    <a:pt x="462" y="403"/>
                  </a:lnTo>
                  <a:lnTo>
                    <a:pt x="461" y="403"/>
                  </a:lnTo>
                  <a:lnTo>
                    <a:pt x="460" y="403"/>
                  </a:lnTo>
                  <a:lnTo>
                    <a:pt x="459" y="402"/>
                  </a:lnTo>
                  <a:lnTo>
                    <a:pt x="458" y="401"/>
                  </a:lnTo>
                  <a:lnTo>
                    <a:pt x="456" y="401"/>
                  </a:lnTo>
                  <a:lnTo>
                    <a:pt x="456" y="401"/>
                  </a:lnTo>
                  <a:lnTo>
                    <a:pt x="455" y="401"/>
                  </a:lnTo>
                  <a:lnTo>
                    <a:pt x="454" y="401"/>
                  </a:lnTo>
                  <a:lnTo>
                    <a:pt x="453" y="401"/>
                  </a:lnTo>
                  <a:lnTo>
                    <a:pt x="452" y="401"/>
                  </a:lnTo>
                  <a:lnTo>
                    <a:pt x="451" y="402"/>
                  </a:lnTo>
                  <a:lnTo>
                    <a:pt x="449" y="402"/>
                  </a:lnTo>
                  <a:lnTo>
                    <a:pt x="448" y="403"/>
                  </a:lnTo>
                  <a:lnTo>
                    <a:pt x="447" y="404"/>
                  </a:lnTo>
                  <a:lnTo>
                    <a:pt x="447" y="404"/>
                  </a:lnTo>
                  <a:lnTo>
                    <a:pt x="444" y="407"/>
                  </a:lnTo>
                  <a:lnTo>
                    <a:pt x="443" y="409"/>
                  </a:lnTo>
                  <a:lnTo>
                    <a:pt x="441" y="410"/>
                  </a:lnTo>
                  <a:lnTo>
                    <a:pt x="440" y="411"/>
                  </a:lnTo>
                  <a:lnTo>
                    <a:pt x="439" y="412"/>
                  </a:lnTo>
                  <a:lnTo>
                    <a:pt x="439" y="412"/>
                  </a:lnTo>
                  <a:lnTo>
                    <a:pt x="438" y="412"/>
                  </a:lnTo>
                  <a:lnTo>
                    <a:pt x="437" y="412"/>
                  </a:lnTo>
                  <a:lnTo>
                    <a:pt x="437" y="412"/>
                  </a:lnTo>
                  <a:lnTo>
                    <a:pt x="436" y="412"/>
                  </a:lnTo>
                  <a:lnTo>
                    <a:pt x="436" y="412"/>
                  </a:lnTo>
                  <a:lnTo>
                    <a:pt x="435" y="412"/>
                  </a:lnTo>
                  <a:lnTo>
                    <a:pt x="435" y="411"/>
                  </a:lnTo>
                  <a:lnTo>
                    <a:pt x="429" y="403"/>
                  </a:lnTo>
                  <a:lnTo>
                    <a:pt x="428" y="401"/>
                  </a:lnTo>
                  <a:lnTo>
                    <a:pt x="426" y="400"/>
                  </a:lnTo>
                  <a:lnTo>
                    <a:pt x="425" y="399"/>
                  </a:lnTo>
                  <a:lnTo>
                    <a:pt x="424" y="398"/>
                  </a:lnTo>
                  <a:lnTo>
                    <a:pt x="420" y="395"/>
                  </a:lnTo>
                  <a:lnTo>
                    <a:pt x="415" y="392"/>
                  </a:lnTo>
                  <a:lnTo>
                    <a:pt x="413" y="391"/>
                  </a:lnTo>
                  <a:lnTo>
                    <a:pt x="411" y="390"/>
                  </a:lnTo>
                  <a:lnTo>
                    <a:pt x="409" y="389"/>
                  </a:lnTo>
                  <a:lnTo>
                    <a:pt x="404" y="387"/>
                  </a:lnTo>
                  <a:lnTo>
                    <a:pt x="398" y="386"/>
                  </a:lnTo>
                  <a:lnTo>
                    <a:pt x="397" y="385"/>
                  </a:lnTo>
                  <a:lnTo>
                    <a:pt x="394" y="385"/>
                  </a:lnTo>
                  <a:lnTo>
                    <a:pt x="393" y="384"/>
                  </a:lnTo>
                  <a:lnTo>
                    <a:pt x="392" y="384"/>
                  </a:lnTo>
                  <a:lnTo>
                    <a:pt x="391" y="384"/>
                  </a:lnTo>
                  <a:lnTo>
                    <a:pt x="389" y="382"/>
                  </a:lnTo>
                  <a:lnTo>
                    <a:pt x="387" y="381"/>
                  </a:lnTo>
                  <a:lnTo>
                    <a:pt x="386" y="379"/>
                  </a:lnTo>
                  <a:lnTo>
                    <a:pt x="384" y="378"/>
                  </a:lnTo>
                  <a:lnTo>
                    <a:pt x="382" y="375"/>
                  </a:lnTo>
                  <a:lnTo>
                    <a:pt x="381" y="373"/>
                  </a:lnTo>
                  <a:lnTo>
                    <a:pt x="379" y="371"/>
                  </a:lnTo>
                  <a:lnTo>
                    <a:pt x="374" y="365"/>
                  </a:lnTo>
                  <a:lnTo>
                    <a:pt x="372" y="364"/>
                  </a:lnTo>
                  <a:lnTo>
                    <a:pt x="370" y="362"/>
                  </a:lnTo>
                  <a:lnTo>
                    <a:pt x="368" y="361"/>
                  </a:lnTo>
                  <a:lnTo>
                    <a:pt x="366" y="359"/>
                  </a:lnTo>
                  <a:lnTo>
                    <a:pt x="364" y="358"/>
                  </a:lnTo>
                  <a:lnTo>
                    <a:pt x="362" y="357"/>
                  </a:lnTo>
                  <a:lnTo>
                    <a:pt x="356" y="355"/>
                  </a:lnTo>
                  <a:lnTo>
                    <a:pt x="351" y="351"/>
                  </a:lnTo>
                  <a:lnTo>
                    <a:pt x="349" y="351"/>
                  </a:lnTo>
                  <a:lnTo>
                    <a:pt x="348" y="351"/>
                  </a:lnTo>
                  <a:lnTo>
                    <a:pt x="344" y="349"/>
                  </a:lnTo>
                  <a:lnTo>
                    <a:pt x="339" y="348"/>
                  </a:lnTo>
                  <a:lnTo>
                    <a:pt x="333" y="346"/>
                  </a:lnTo>
                  <a:lnTo>
                    <a:pt x="332" y="346"/>
                  </a:lnTo>
                  <a:lnTo>
                    <a:pt x="328" y="344"/>
                  </a:lnTo>
                  <a:lnTo>
                    <a:pt x="327" y="344"/>
                  </a:lnTo>
                  <a:lnTo>
                    <a:pt x="326" y="343"/>
                  </a:lnTo>
                  <a:lnTo>
                    <a:pt x="325" y="343"/>
                  </a:lnTo>
                  <a:lnTo>
                    <a:pt x="323" y="343"/>
                  </a:lnTo>
                  <a:lnTo>
                    <a:pt x="317" y="343"/>
                  </a:lnTo>
                  <a:lnTo>
                    <a:pt x="315" y="343"/>
                  </a:lnTo>
                  <a:lnTo>
                    <a:pt x="314" y="342"/>
                  </a:lnTo>
                  <a:lnTo>
                    <a:pt x="313" y="342"/>
                  </a:lnTo>
                  <a:lnTo>
                    <a:pt x="312" y="342"/>
                  </a:lnTo>
                  <a:lnTo>
                    <a:pt x="312" y="342"/>
                  </a:lnTo>
                  <a:lnTo>
                    <a:pt x="311" y="341"/>
                  </a:lnTo>
                  <a:lnTo>
                    <a:pt x="310" y="341"/>
                  </a:lnTo>
                  <a:lnTo>
                    <a:pt x="309" y="340"/>
                  </a:lnTo>
                  <a:lnTo>
                    <a:pt x="307" y="338"/>
                  </a:lnTo>
                  <a:lnTo>
                    <a:pt x="304" y="334"/>
                  </a:lnTo>
                  <a:lnTo>
                    <a:pt x="302" y="333"/>
                  </a:lnTo>
                  <a:lnTo>
                    <a:pt x="300" y="331"/>
                  </a:lnTo>
                  <a:lnTo>
                    <a:pt x="299" y="330"/>
                  </a:lnTo>
                  <a:lnTo>
                    <a:pt x="298" y="329"/>
                  </a:lnTo>
                  <a:lnTo>
                    <a:pt x="297" y="329"/>
                  </a:lnTo>
                  <a:lnTo>
                    <a:pt x="296" y="328"/>
                  </a:lnTo>
                  <a:lnTo>
                    <a:pt x="295" y="327"/>
                  </a:lnTo>
                  <a:lnTo>
                    <a:pt x="293" y="327"/>
                  </a:lnTo>
                  <a:lnTo>
                    <a:pt x="291" y="326"/>
                  </a:lnTo>
                  <a:lnTo>
                    <a:pt x="287" y="325"/>
                  </a:lnTo>
                  <a:lnTo>
                    <a:pt x="284" y="325"/>
                  </a:lnTo>
                  <a:lnTo>
                    <a:pt x="282" y="324"/>
                  </a:lnTo>
                  <a:lnTo>
                    <a:pt x="280" y="323"/>
                  </a:lnTo>
                  <a:lnTo>
                    <a:pt x="279" y="323"/>
                  </a:lnTo>
                  <a:lnTo>
                    <a:pt x="278" y="322"/>
                  </a:lnTo>
                  <a:lnTo>
                    <a:pt x="277" y="321"/>
                  </a:lnTo>
                  <a:lnTo>
                    <a:pt x="276" y="321"/>
                  </a:lnTo>
                  <a:lnTo>
                    <a:pt x="275" y="320"/>
                  </a:lnTo>
                  <a:lnTo>
                    <a:pt x="274" y="319"/>
                  </a:lnTo>
                  <a:lnTo>
                    <a:pt x="273" y="318"/>
                  </a:lnTo>
                  <a:lnTo>
                    <a:pt x="271" y="315"/>
                  </a:lnTo>
                  <a:lnTo>
                    <a:pt x="270" y="314"/>
                  </a:lnTo>
                  <a:lnTo>
                    <a:pt x="269" y="314"/>
                  </a:lnTo>
                  <a:lnTo>
                    <a:pt x="268" y="313"/>
                  </a:lnTo>
                  <a:lnTo>
                    <a:pt x="268" y="313"/>
                  </a:lnTo>
                  <a:lnTo>
                    <a:pt x="267" y="313"/>
                  </a:lnTo>
                  <a:lnTo>
                    <a:pt x="266" y="313"/>
                  </a:lnTo>
                  <a:lnTo>
                    <a:pt x="265" y="314"/>
                  </a:lnTo>
                  <a:lnTo>
                    <a:pt x="264" y="315"/>
                  </a:lnTo>
                  <a:lnTo>
                    <a:pt x="263" y="316"/>
                  </a:lnTo>
                  <a:lnTo>
                    <a:pt x="261" y="318"/>
                  </a:lnTo>
                  <a:lnTo>
                    <a:pt x="260" y="319"/>
                  </a:lnTo>
                  <a:lnTo>
                    <a:pt x="259" y="321"/>
                  </a:lnTo>
                  <a:lnTo>
                    <a:pt x="257" y="323"/>
                  </a:lnTo>
                  <a:lnTo>
                    <a:pt x="256" y="326"/>
                  </a:lnTo>
                  <a:lnTo>
                    <a:pt x="254" y="330"/>
                  </a:lnTo>
                  <a:lnTo>
                    <a:pt x="254" y="331"/>
                  </a:lnTo>
                  <a:lnTo>
                    <a:pt x="253" y="332"/>
                  </a:lnTo>
                  <a:lnTo>
                    <a:pt x="252" y="334"/>
                  </a:lnTo>
                  <a:lnTo>
                    <a:pt x="250" y="336"/>
                  </a:lnTo>
                  <a:lnTo>
                    <a:pt x="248" y="340"/>
                  </a:lnTo>
                  <a:lnTo>
                    <a:pt x="247" y="340"/>
                  </a:lnTo>
                  <a:lnTo>
                    <a:pt x="246" y="341"/>
                  </a:lnTo>
                  <a:lnTo>
                    <a:pt x="245" y="342"/>
                  </a:lnTo>
                  <a:lnTo>
                    <a:pt x="245" y="342"/>
                  </a:lnTo>
                  <a:lnTo>
                    <a:pt x="243" y="343"/>
                  </a:lnTo>
                  <a:lnTo>
                    <a:pt x="242" y="343"/>
                  </a:lnTo>
                  <a:lnTo>
                    <a:pt x="241" y="343"/>
                  </a:lnTo>
                  <a:lnTo>
                    <a:pt x="239" y="343"/>
                  </a:lnTo>
                  <a:lnTo>
                    <a:pt x="237" y="343"/>
                  </a:lnTo>
                  <a:lnTo>
                    <a:pt x="235" y="343"/>
                  </a:lnTo>
                  <a:lnTo>
                    <a:pt x="234" y="343"/>
                  </a:lnTo>
                  <a:lnTo>
                    <a:pt x="233" y="343"/>
                  </a:lnTo>
                  <a:lnTo>
                    <a:pt x="232" y="342"/>
                  </a:lnTo>
                  <a:lnTo>
                    <a:pt x="231" y="342"/>
                  </a:lnTo>
                  <a:lnTo>
                    <a:pt x="229" y="341"/>
                  </a:lnTo>
                  <a:lnTo>
                    <a:pt x="224" y="339"/>
                  </a:lnTo>
                  <a:lnTo>
                    <a:pt x="216" y="334"/>
                  </a:lnTo>
                  <a:lnTo>
                    <a:pt x="213" y="333"/>
                  </a:lnTo>
                  <a:lnTo>
                    <a:pt x="212" y="332"/>
                  </a:lnTo>
                  <a:lnTo>
                    <a:pt x="211" y="331"/>
                  </a:lnTo>
                  <a:lnTo>
                    <a:pt x="210" y="330"/>
                  </a:lnTo>
                  <a:lnTo>
                    <a:pt x="209" y="329"/>
                  </a:lnTo>
                  <a:lnTo>
                    <a:pt x="208" y="327"/>
                  </a:lnTo>
                  <a:lnTo>
                    <a:pt x="207" y="326"/>
                  </a:lnTo>
                  <a:lnTo>
                    <a:pt x="207" y="325"/>
                  </a:lnTo>
                  <a:lnTo>
                    <a:pt x="207" y="323"/>
                  </a:lnTo>
                  <a:lnTo>
                    <a:pt x="207" y="322"/>
                  </a:lnTo>
                  <a:lnTo>
                    <a:pt x="207" y="320"/>
                  </a:lnTo>
                  <a:lnTo>
                    <a:pt x="207" y="318"/>
                  </a:lnTo>
                  <a:lnTo>
                    <a:pt x="208" y="315"/>
                  </a:lnTo>
                  <a:lnTo>
                    <a:pt x="208" y="314"/>
                  </a:lnTo>
                  <a:lnTo>
                    <a:pt x="208" y="314"/>
                  </a:lnTo>
                  <a:lnTo>
                    <a:pt x="208" y="313"/>
                  </a:lnTo>
                  <a:lnTo>
                    <a:pt x="208" y="312"/>
                  </a:lnTo>
                  <a:lnTo>
                    <a:pt x="208" y="311"/>
                  </a:lnTo>
                  <a:lnTo>
                    <a:pt x="207" y="310"/>
                  </a:lnTo>
                  <a:lnTo>
                    <a:pt x="207" y="310"/>
                  </a:lnTo>
                  <a:lnTo>
                    <a:pt x="206" y="310"/>
                  </a:lnTo>
                  <a:lnTo>
                    <a:pt x="203" y="309"/>
                  </a:lnTo>
                  <a:lnTo>
                    <a:pt x="202" y="309"/>
                  </a:lnTo>
                  <a:lnTo>
                    <a:pt x="200" y="308"/>
                  </a:lnTo>
                  <a:lnTo>
                    <a:pt x="199" y="308"/>
                  </a:lnTo>
                  <a:lnTo>
                    <a:pt x="197" y="307"/>
                  </a:lnTo>
                  <a:lnTo>
                    <a:pt x="196" y="306"/>
                  </a:lnTo>
                  <a:lnTo>
                    <a:pt x="194" y="305"/>
                  </a:lnTo>
                  <a:lnTo>
                    <a:pt x="191" y="303"/>
                  </a:lnTo>
                  <a:lnTo>
                    <a:pt x="190" y="302"/>
                  </a:lnTo>
                  <a:lnTo>
                    <a:pt x="188" y="301"/>
                  </a:lnTo>
                  <a:lnTo>
                    <a:pt x="186" y="301"/>
                  </a:lnTo>
                  <a:lnTo>
                    <a:pt x="184" y="300"/>
                  </a:lnTo>
                  <a:lnTo>
                    <a:pt x="182" y="299"/>
                  </a:lnTo>
                  <a:lnTo>
                    <a:pt x="180" y="299"/>
                  </a:lnTo>
                  <a:lnTo>
                    <a:pt x="178" y="298"/>
                  </a:lnTo>
                  <a:lnTo>
                    <a:pt x="177" y="298"/>
                  </a:lnTo>
                  <a:lnTo>
                    <a:pt x="176" y="297"/>
                  </a:lnTo>
                  <a:lnTo>
                    <a:pt x="175" y="297"/>
                  </a:lnTo>
                  <a:lnTo>
                    <a:pt x="174" y="296"/>
                  </a:lnTo>
                  <a:lnTo>
                    <a:pt x="174" y="296"/>
                  </a:lnTo>
                  <a:lnTo>
                    <a:pt x="173" y="295"/>
                  </a:lnTo>
                  <a:lnTo>
                    <a:pt x="173" y="294"/>
                  </a:lnTo>
                  <a:lnTo>
                    <a:pt x="172" y="293"/>
                  </a:lnTo>
                  <a:lnTo>
                    <a:pt x="171" y="289"/>
                  </a:lnTo>
                  <a:lnTo>
                    <a:pt x="171" y="288"/>
                  </a:lnTo>
                  <a:lnTo>
                    <a:pt x="171" y="288"/>
                  </a:lnTo>
                  <a:lnTo>
                    <a:pt x="170" y="287"/>
                  </a:lnTo>
                  <a:lnTo>
                    <a:pt x="170" y="287"/>
                  </a:lnTo>
                  <a:lnTo>
                    <a:pt x="170" y="286"/>
                  </a:lnTo>
                  <a:lnTo>
                    <a:pt x="169" y="286"/>
                  </a:lnTo>
                  <a:lnTo>
                    <a:pt x="168" y="286"/>
                  </a:lnTo>
                  <a:lnTo>
                    <a:pt x="167" y="285"/>
                  </a:lnTo>
                  <a:lnTo>
                    <a:pt x="164" y="284"/>
                  </a:lnTo>
                  <a:lnTo>
                    <a:pt x="162" y="283"/>
                  </a:lnTo>
                  <a:lnTo>
                    <a:pt x="158" y="283"/>
                  </a:lnTo>
                  <a:lnTo>
                    <a:pt x="157" y="282"/>
                  </a:lnTo>
                  <a:lnTo>
                    <a:pt x="155" y="282"/>
                  </a:lnTo>
                  <a:lnTo>
                    <a:pt x="154" y="281"/>
                  </a:lnTo>
                  <a:lnTo>
                    <a:pt x="152" y="280"/>
                  </a:lnTo>
                  <a:lnTo>
                    <a:pt x="150" y="279"/>
                  </a:lnTo>
                  <a:lnTo>
                    <a:pt x="149" y="278"/>
                  </a:lnTo>
                  <a:lnTo>
                    <a:pt x="148" y="277"/>
                  </a:lnTo>
                  <a:lnTo>
                    <a:pt x="147" y="276"/>
                  </a:lnTo>
                  <a:lnTo>
                    <a:pt x="143" y="272"/>
                  </a:lnTo>
                  <a:lnTo>
                    <a:pt x="143" y="272"/>
                  </a:lnTo>
                  <a:lnTo>
                    <a:pt x="142" y="272"/>
                  </a:lnTo>
                  <a:lnTo>
                    <a:pt x="141" y="271"/>
                  </a:lnTo>
                  <a:lnTo>
                    <a:pt x="139" y="270"/>
                  </a:lnTo>
                  <a:lnTo>
                    <a:pt x="135" y="268"/>
                  </a:lnTo>
                  <a:lnTo>
                    <a:pt x="134" y="268"/>
                  </a:lnTo>
                  <a:lnTo>
                    <a:pt x="132" y="267"/>
                  </a:lnTo>
                  <a:lnTo>
                    <a:pt x="131" y="266"/>
                  </a:lnTo>
                  <a:lnTo>
                    <a:pt x="130" y="266"/>
                  </a:lnTo>
                  <a:lnTo>
                    <a:pt x="129" y="265"/>
                  </a:lnTo>
                  <a:lnTo>
                    <a:pt x="126" y="264"/>
                  </a:lnTo>
                  <a:lnTo>
                    <a:pt x="125" y="264"/>
                  </a:lnTo>
                  <a:lnTo>
                    <a:pt x="124" y="264"/>
                  </a:lnTo>
                  <a:lnTo>
                    <a:pt x="123" y="264"/>
                  </a:lnTo>
                  <a:lnTo>
                    <a:pt x="122" y="264"/>
                  </a:lnTo>
                  <a:lnTo>
                    <a:pt x="120" y="265"/>
                  </a:lnTo>
                  <a:lnTo>
                    <a:pt x="119" y="265"/>
                  </a:lnTo>
                  <a:lnTo>
                    <a:pt x="118" y="265"/>
                  </a:lnTo>
                  <a:lnTo>
                    <a:pt x="117" y="265"/>
                  </a:lnTo>
                  <a:lnTo>
                    <a:pt x="115" y="265"/>
                  </a:lnTo>
                  <a:lnTo>
                    <a:pt x="112" y="264"/>
                  </a:lnTo>
                  <a:lnTo>
                    <a:pt x="111" y="264"/>
                  </a:lnTo>
                  <a:lnTo>
                    <a:pt x="110" y="264"/>
                  </a:lnTo>
                  <a:lnTo>
                    <a:pt x="109" y="264"/>
                  </a:lnTo>
                  <a:lnTo>
                    <a:pt x="104" y="265"/>
                  </a:lnTo>
                  <a:lnTo>
                    <a:pt x="102" y="265"/>
                  </a:lnTo>
                  <a:lnTo>
                    <a:pt x="101" y="265"/>
                  </a:lnTo>
                  <a:lnTo>
                    <a:pt x="99" y="264"/>
                  </a:lnTo>
                  <a:lnTo>
                    <a:pt x="97" y="264"/>
                  </a:lnTo>
                  <a:lnTo>
                    <a:pt x="96" y="264"/>
                  </a:lnTo>
                  <a:lnTo>
                    <a:pt x="95" y="263"/>
                  </a:lnTo>
                  <a:lnTo>
                    <a:pt x="94" y="263"/>
                  </a:lnTo>
                  <a:lnTo>
                    <a:pt x="93" y="263"/>
                  </a:lnTo>
                  <a:lnTo>
                    <a:pt x="92" y="261"/>
                  </a:lnTo>
                  <a:lnTo>
                    <a:pt x="89" y="259"/>
                  </a:lnTo>
                  <a:lnTo>
                    <a:pt x="88" y="258"/>
                  </a:lnTo>
                  <a:lnTo>
                    <a:pt x="85" y="255"/>
                  </a:lnTo>
                  <a:lnTo>
                    <a:pt x="84" y="254"/>
                  </a:lnTo>
                  <a:lnTo>
                    <a:pt x="74" y="247"/>
                  </a:lnTo>
                  <a:lnTo>
                    <a:pt x="69" y="244"/>
                  </a:lnTo>
                  <a:lnTo>
                    <a:pt x="67" y="242"/>
                  </a:lnTo>
                  <a:lnTo>
                    <a:pt x="59" y="236"/>
                  </a:lnTo>
                  <a:lnTo>
                    <a:pt x="53" y="232"/>
                  </a:lnTo>
                  <a:lnTo>
                    <a:pt x="53" y="232"/>
                  </a:lnTo>
                  <a:lnTo>
                    <a:pt x="53" y="231"/>
                  </a:lnTo>
                  <a:lnTo>
                    <a:pt x="53" y="228"/>
                  </a:lnTo>
                  <a:lnTo>
                    <a:pt x="54" y="223"/>
                  </a:lnTo>
                  <a:lnTo>
                    <a:pt x="55" y="218"/>
                  </a:lnTo>
                  <a:lnTo>
                    <a:pt x="55" y="213"/>
                  </a:lnTo>
                  <a:lnTo>
                    <a:pt x="55" y="212"/>
                  </a:lnTo>
                  <a:lnTo>
                    <a:pt x="56" y="211"/>
                  </a:lnTo>
                  <a:lnTo>
                    <a:pt x="56" y="210"/>
                  </a:lnTo>
                  <a:lnTo>
                    <a:pt x="56" y="209"/>
                  </a:lnTo>
                  <a:lnTo>
                    <a:pt x="57" y="208"/>
                  </a:lnTo>
                  <a:lnTo>
                    <a:pt x="59" y="205"/>
                  </a:lnTo>
                  <a:lnTo>
                    <a:pt x="60" y="204"/>
                  </a:lnTo>
                  <a:lnTo>
                    <a:pt x="61" y="203"/>
                  </a:lnTo>
                  <a:lnTo>
                    <a:pt x="63" y="198"/>
                  </a:lnTo>
                  <a:lnTo>
                    <a:pt x="64" y="195"/>
                  </a:lnTo>
                  <a:lnTo>
                    <a:pt x="65" y="193"/>
                  </a:lnTo>
                  <a:lnTo>
                    <a:pt x="65" y="191"/>
                  </a:lnTo>
                  <a:lnTo>
                    <a:pt x="66" y="190"/>
                  </a:lnTo>
                  <a:lnTo>
                    <a:pt x="66" y="189"/>
                  </a:lnTo>
                  <a:lnTo>
                    <a:pt x="66" y="187"/>
                  </a:lnTo>
                  <a:lnTo>
                    <a:pt x="65" y="186"/>
                  </a:lnTo>
                  <a:lnTo>
                    <a:pt x="65" y="182"/>
                  </a:lnTo>
                  <a:lnTo>
                    <a:pt x="64" y="181"/>
                  </a:lnTo>
                  <a:lnTo>
                    <a:pt x="64" y="180"/>
                  </a:lnTo>
                  <a:lnTo>
                    <a:pt x="64" y="179"/>
                  </a:lnTo>
                  <a:lnTo>
                    <a:pt x="64" y="178"/>
                  </a:lnTo>
                  <a:lnTo>
                    <a:pt x="65" y="177"/>
                  </a:lnTo>
                  <a:lnTo>
                    <a:pt x="65" y="174"/>
                  </a:lnTo>
                  <a:lnTo>
                    <a:pt x="65" y="172"/>
                  </a:lnTo>
                  <a:lnTo>
                    <a:pt x="65" y="171"/>
                  </a:lnTo>
                  <a:lnTo>
                    <a:pt x="65" y="170"/>
                  </a:lnTo>
                  <a:lnTo>
                    <a:pt x="65" y="169"/>
                  </a:lnTo>
                  <a:lnTo>
                    <a:pt x="65" y="168"/>
                  </a:lnTo>
                  <a:lnTo>
                    <a:pt x="64" y="167"/>
                  </a:lnTo>
                  <a:lnTo>
                    <a:pt x="63" y="166"/>
                  </a:lnTo>
                  <a:lnTo>
                    <a:pt x="62" y="165"/>
                  </a:lnTo>
                  <a:lnTo>
                    <a:pt x="61" y="164"/>
                  </a:lnTo>
                  <a:lnTo>
                    <a:pt x="59" y="163"/>
                  </a:lnTo>
                  <a:lnTo>
                    <a:pt x="58" y="162"/>
                  </a:lnTo>
                  <a:lnTo>
                    <a:pt x="54" y="160"/>
                  </a:lnTo>
                  <a:lnTo>
                    <a:pt x="53" y="160"/>
                  </a:lnTo>
                  <a:lnTo>
                    <a:pt x="50" y="158"/>
                  </a:lnTo>
                  <a:lnTo>
                    <a:pt x="48" y="156"/>
                  </a:lnTo>
                  <a:lnTo>
                    <a:pt x="46" y="155"/>
                  </a:lnTo>
                  <a:lnTo>
                    <a:pt x="45" y="154"/>
                  </a:lnTo>
                  <a:lnTo>
                    <a:pt x="43" y="152"/>
                  </a:lnTo>
                  <a:lnTo>
                    <a:pt x="43" y="151"/>
                  </a:lnTo>
                  <a:lnTo>
                    <a:pt x="42" y="151"/>
                  </a:lnTo>
                  <a:lnTo>
                    <a:pt x="42" y="150"/>
                  </a:lnTo>
                  <a:lnTo>
                    <a:pt x="41" y="149"/>
                  </a:lnTo>
                  <a:lnTo>
                    <a:pt x="41" y="148"/>
                  </a:lnTo>
                  <a:lnTo>
                    <a:pt x="41" y="147"/>
                  </a:lnTo>
                  <a:lnTo>
                    <a:pt x="41" y="144"/>
                  </a:lnTo>
                  <a:lnTo>
                    <a:pt x="40" y="142"/>
                  </a:lnTo>
                  <a:lnTo>
                    <a:pt x="40" y="142"/>
                  </a:lnTo>
                  <a:lnTo>
                    <a:pt x="40" y="141"/>
                  </a:lnTo>
                  <a:lnTo>
                    <a:pt x="40" y="140"/>
                  </a:lnTo>
                  <a:lnTo>
                    <a:pt x="39" y="140"/>
                  </a:lnTo>
                  <a:lnTo>
                    <a:pt x="39" y="140"/>
                  </a:lnTo>
                  <a:lnTo>
                    <a:pt x="37" y="139"/>
                  </a:lnTo>
                  <a:lnTo>
                    <a:pt x="37" y="139"/>
                  </a:lnTo>
                  <a:lnTo>
                    <a:pt x="36" y="138"/>
                  </a:lnTo>
                  <a:lnTo>
                    <a:pt x="35" y="137"/>
                  </a:lnTo>
                  <a:lnTo>
                    <a:pt x="34" y="137"/>
                  </a:lnTo>
                  <a:lnTo>
                    <a:pt x="34" y="136"/>
                  </a:lnTo>
                  <a:lnTo>
                    <a:pt x="33" y="136"/>
                  </a:lnTo>
                  <a:lnTo>
                    <a:pt x="32" y="136"/>
                  </a:lnTo>
                  <a:lnTo>
                    <a:pt x="30" y="136"/>
                  </a:lnTo>
                  <a:lnTo>
                    <a:pt x="29" y="135"/>
                  </a:lnTo>
                  <a:lnTo>
                    <a:pt x="26" y="135"/>
                  </a:lnTo>
                  <a:lnTo>
                    <a:pt x="24" y="134"/>
                  </a:lnTo>
                  <a:lnTo>
                    <a:pt x="23" y="134"/>
                  </a:lnTo>
                  <a:lnTo>
                    <a:pt x="23" y="133"/>
                  </a:lnTo>
                  <a:lnTo>
                    <a:pt x="22" y="133"/>
                  </a:lnTo>
                  <a:lnTo>
                    <a:pt x="21" y="131"/>
                  </a:lnTo>
                  <a:lnTo>
                    <a:pt x="20" y="131"/>
                  </a:lnTo>
                  <a:lnTo>
                    <a:pt x="19" y="130"/>
                  </a:lnTo>
                  <a:lnTo>
                    <a:pt x="17" y="129"/>
                  </a:lnTo>
                  <a:lnTo>
                    <a:pt x="16" y="129"/>
                  </a:lnTo>
                  <a:lnTo>
                    <a:pt x="15" y="128"/>
                  </a:lnTo>
                  <a:lnTo>
                    <a:pt x="12" y="127"/>
                  </a:lnTo>
                  <a:lnTo>
                    <a:pt x="10" y="127"/>
                  </a:lnTo>
                  <a:lnTo>
                    <a:pt x="8" y="126"/>
                  </a:lnTo>
                  <a:lnTo>
                    <a:pt x="7" y="125"/>
                  </a:lnTo>
                  <a:lnTo>
                    <a:pt x="5" y="124"/>
                  </a:lnTo>
                  <a:lnTo>
                    <a:pt x="4" y="124"/>
                  </a:lnTo>
                  <a:lnTo>
                    <a:pt x="3" y="123"/>
                  </a:lnTo>
                  <a:lnTo>
                    <a:pt x="2" y="122"/>
                  </a:lnTo>
                  <a:lnTo>
                    <a:pt x="1" y="121"/>
                  </a:lnTo>
                  <a:lnTo>
                    <a:pt x="1" y="119"/>
                  </a:lnTo>
                  <a:lnTo>
                    <a:pt x="0" y="118"/>
                  </a:lnTo>
                  <a:lnTo>
                    <a:pt x="0" y="117"/>
                  </a:lnTo>
                  <a:lnTo>
                    <a:pt x="0" y="116"/>
                  </a:lnTo>
                  <a:lnTo>
                    <a:pt x="0" y="116"/>
                  </a:lnTo>
                  <a:lnTo>
                    <a:pt x="0" y="115"/>
                  </a:lnTo>
                  <a:lnTo>
                    <a:pt x="0" y="115"/>
                  </a:lnTo>
                  <a:lnTo>
                    <a:pt x="1" y="114"/>
                  </a:lnTo>
                  <a:lnTo>
                    <a:pt x="1" y="113"/>
                  </a:lnTo>
                  <a:lnTo>
                    <a:pt x="2" y="113"/>
                  </a:lnTo>
                  <a:lnTo>
                    <a:pt x="3" y="112"/>
                  </a:lnTo>
                  <a:lnTo>
                    <a:pt x="4" y="112"/>
                  </a:lnTo>
                  <a:lnTo>
                    <a:pt x="5" y="111"/>
                  </a:lnTo>
                  <a:lnTo>
                    <a:pt x="7" y="110"/>
                  </a:lnTo>
                  <a:lnTo>
                    <a:pt x="7" y="110"/>
                  </a:lnTo>
                  <a:lnTo>
                    <a:pt x="8" y="109"/>
                  </a:lnTo>
                  <a:lnTo>
                    <a:pt x="8" y="109"/>
                  </a:lnTo>
                  <a:lnTo>
                    <a:pt x="8" y="109"/>
                  </a:lnTo>
                  <a:lnTo>
                    <a:pt x="8" y="108"/>
                  </a:lnTo>
                  <a:lnTo>
                    <a:pt x="7" y="108"/>
                  </a:lnTo>
                  <a:lnTo>
                    <a:pt x="6" y="106"/>
                  </a:lnTo>
                  <a:lnTo>
                    <a:pt x="6" y="106"/>
                  </a:lnTo>
                  <a:lnTo>
                    <a:pt x="6" y="105"/>
                  </a:lnTo>
                  <a:lnTo>
                    <a:pt x="6" y="105"/>
                  </a:lnTo>
                  <a:lnTo>
                    <a:pt x="6" y="105"/>
                  </a:lnTo>
                  <a:lnTo>
                    <a:pt x="6" y="104"/>
                  </a:lnTo>
                  <a:lnTo>
                    <a:pt x="6" y="104"/>
                  </a:lnTo>
                  <a:lnTo>
                    <a:pt x="6" y="103"/>
                  </a:lnTo>
                  <a:lnTo>
                    <a:pt x="7" y="102"/>
                  </a:lnTo>
                  <a:lnTo>
                    <a:pt x="10" y="100"/>
                  </a:lnTo>
                  <a:lnTo>
                    <a:pt x="11" y="99"/>
                  </a:lnTo>
                  <a:lnTo>
                    <a:pt x="12" y="98"/>
                  </a:lnTo>
                  <a:lnTo>
                    <a:pt x="13" y="98"/>
                  </a:lnTo>
                  <a:lnTo>
                    <a:pt x="13" y="97"/>
                  </a:lnTo>
                  <a:lnTo>
                    <a:pt x="14" y="96"/>
                  </a:lnTo>
                  <a:lnTo>
                    <a:pt x="14" y="95"/>
                  </a:lnTo>
                  <a:lnTo>
                    <a:pt x="14" y="94"/>
                  </a:lnTo>
                  <a:lnTo>
                    <a:pt x="15" y="93"/>
                  </a:lnTo>
                  <a:lnTo>
                    <a:pt x="15" y="89"/>
                  </a:lnTo>
                  <a:lnTo>
                    <a:pt x="15" y="87"/>
                  </a:lnTo>
                  <a:lnTo>
                    <a:pt x="16" y="86"/>
                  </a:lnTo>
                  <a:lnTo>
                    <a:pt x="16" y="86"/>
                  </a:lnTo>
                  <a:lnTo>
                    <a:pt x="17" y="84"/>
                  </a:lnTo>
                  <a:lnTo>
                    <a:pt x="18" y="83"/>
                  </a:lnTo>
                  <a:lnTo>
                    <a:pt x="18" y="83"/>
                  </a:lnTo>
                  <a:lnTo>
                    <a:pt x="17" y="82"/>
                  </a:lnTo>
                  <a:lnTo>
                    <a:pt x="17" y="82"/>
                  </a:lnTo>
                  <a:lnTo>
                    <a:pt x="17" y="81"/>
                  </a:lnTo>
                  <a:lnTo>
                    <a:pt x="15" y="80"/>
                  </a:lnTo>
                  <a:lnTo>
                    <a:pt x="15" y="79"/>
                  </a:lnTo>
                  <a:lnTo>
                    <a:pt x="14" y="78"/>
                  </a:lnTo>
                  <a:lnTo>
                    <a:pt x="14" y="78"/>
                  </a:lnTo>
                  <a:lnTo>
                    <a:pt x="14" y="77"/>
                  </a:lnTo>
                  <a:lnTo>
                    <a:pt x="14" y="77"/>
                  </a:lnTo>
                  <a:lnTo>
                    <a:pt x="14" y="76"/>
                  </a:lnTo>
                  <a:lnTo>
                    <a:pt x="15" y="76"/>
                  </a:lnTo>
                  <a:lnTo>
                    <a:pt x="15" y="75"/>
                  </a:lnTo>
                  <a:lnTo>
                    <a:pt x="16" y="75"/>
                  </a:lnTo>
                  <a:lnTo>
                    <a:pt x="16" y="74"/>
                  </a:lnTo>
                  <a:lnTo>
                    <a:pt x="17" y="74"/>
                  </a:lnTo>
                  <a:lnTo>
                    <a:pt x="19" y="73"/>
                  </a:lnTo>
                  <a:lnTo>
                    <a:pt x="21" y="73"/>
                  </a:lnTo>
                  <a:lnTo>
                    <a:pt x="22" y="72"/>
                  </a:lnTo>
                  <a:lnTo>
                    <a:pt x="23" y="72"/>
                  </a:lnTo>
                  <a:lnTo>
                    <a:pt x="24" y="71"/>
                  </a:lnTo>
                  <a:lnTo>
                    <a:pt x="25" y="71"/>
                  </a:lnTo>
                  <a:lnTo>
                    <a:pt x="25" y="70"/>
                  </a:lnTo>
                  <a:lnTo>
                    <a:pt x="26" y="70"/>
                  </a:lnTo>
                  <a:lnTo>
                    <a:pt x="26" y="69"/>
                  </a:lnTo>
                  <a:lnTo>
                    <a:pt x="27" y="70"/>
                  </a:lnTo>
                  <a:lnTo>
                    <a:pt x="27" y="71"/>
                  </a:lnTo>
                  <a:lnTo>
                    <a:pt x="28" y="71"/>
                  </a:lnTo>
                  <a:lnTo>
                    <a:pt x="29" y="72"/>
                  </a:lnTo>
                  <a:lnTo>
                    <a:pt x="30" y="73"/>
                  </a:lnTo>
                  <a:lnTo>
                    <a:pt x="31" y="73"/>
                  </a:lnTo>
                  <a:lnTo>
                    <a:pt x="32" y="73"/>
                  </a:lnTo>
                  <a:lnTo>
                    <a:pt x="33" y="74"/>
                  </a:lnTo>
                  <a:lnTo>
                    <a:pt x="35" y="74"/>
                  </a:lnTo>
                  <a:lnTo>
                    <a:pt x="36" y="74"/>
                  </a:lnTo>
                  <a:lnTo>
                    <a:pt x="37" y="74"/>
                  </a:lnTo>
                  <a:lnTo>
                    <a:pt x="38" y="73"/>
                  </a:lnTo>
                  <a:lnTo>
                    <a:pt x="40" y="73"/>
                  </a:lnTo>
                  <a:lnTo>
                    <a:pt x="41" y="73"/>
                  </a:lnTo>
                  <a:lnTo>
                    <a:pt x="43" y="72"/>
                  </a:lnTo>
                  <a:lnTo>
                    <a:pt x="44" y="72"/>
                  </a:lnTo>
                  <a:lnTo>
                    <a:pt x="45" y="71"/>
                  </a:lnTo>
                  <a:lnTo>
                    <a:pt x="47" y="70"/>
                  </a:lnTo>
                  <a:lnTo>
                    <a:pt x="49" y="69"/>
                  </a:lnTo>
                  <a:lnTo>
                    <a:pt x="51" y="67"/>
                  </a:lnTo>
                  <a:lnTo>
                    <a:pt x="52" y="67"/>
                  </a:lnTo>
                  <a:lnTo>
                    <a:pt x="54" y="66"/>
                  </a:lnTo>
                  <a:lnTo>
                    <a:pt x="56" y="65"/>
                  </a:lnTo>
                  <a:lnTo>
                    <a:pt x="57" y="64"/>
                  </a:lnTo>
                  <a:lnTo>
                    <a:pt x="59" y="62"/>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68" name="Freeform 280">
              <a:extLst>
                <a:ext uri="{FF2B5EF4-FFF2-40B4-BE49-F238E27FC236}">
                  <a16:creationId xmlns:a16="http://schemas.microsoft.com/office/drawing/2014/main" id="{95B8073E-DF00-42DD-9AF7-263EE760C6D4}"/>
                </a:ext>
              </a:extLst>
            </p:cNvPr>
            <p:cNvSpPr>
              <a:spLocks/>
            </p:cNvSpPr>
            <p:nvPr/>
          </p:nvSpPr>
          <p:spPr bwMode="auto">
            <a:xfrm>
              <a:off x="7519910" y="5053908"/>
              <a:ext cx="134304" cy="47374"/>
            </a:xfrm>
            <a:custGeom>
              <a:avLst/>
              <a:gdLst>
                <a:gd name="T0" fmla="*/ 1 w 112"/>
                <a:gd name="T1" fmla="*/ 35 h 36"/>
                <a:gd name="T2" fmla="*/ 2 w 112"/>
                <a:gd name="T3" fmla="*/ 34 h 36"/>
                <a:gd name="T4" fmla="*/ 4 w 112"/>
                <a:gd name="T5" fmla="*/ 30 h 36"/>
                <a:gd name="T6" fmla="*/ 6 w 112"/>
                <a:gd name="T7" fmla="*/ 28 h 36"/>
                <a:gd name="T8" fmla="*/ 7 w 112"/>
                <a:gd name="T9" fmla="*/ 27 h 36"/>
                <a:gd name="T10" fmla="*/ 9 w 112"/>
                <a:gd name="T11" fmla="*/ 25 h 36"/>
                <a:gd name="T12" fmla="*/ 12 w 112"/>
                <a:gd name="T13" fmla="*/ 24 h 36"/>
                <a:gd name="T14" fmla="*/ 16 w 112"/>
                <a:gd name="T15" fmla="*/ 23 h 36"/>
                <a:gd name="T16" fmla="*/ 22 w 112"/>
                <a:gd name="T17" fmla="*/ 20 h 36"/>
                <a:gd name="T18" fmla="*/ 23 w 112"/>
                <a:gd name="T19" fmla="*/ 20 h 36"/>
                <a:gd name="T20" fmla="*/ 25 w 112"/>
                <a:gd name="T21" fmla="*/ 20 h 36"/>
                <a:gd name="T22" fmla="*/ 26 w 112"/>
                <a:gd name="T23" fmla="*/ 20 h 36"/>
                <a:gd name="T24" fmla="*/ 27 w 112"/>
                <a:gd name="T25" fmla="*/ 21 h 36"/>
                <a:gd name="T26" fmla="*/ 31 w 112"/>
                <a:gd name="T27" fmla="*/ 24 h 36"/>
                <a:gd name="T28" fmla="*/ 33 w 112"/>
                <a:gd name="T29" fmla="*/ 25 h 36"/>
                <a:gd name="T30" fmla="*/ 35 w 112"/>
                <a:gd name="T31" fmla="*/ 25 h 36"/>
                <a:gd name="T32" fmla="*/ 39 w 112"/>
                <a:gd name="T33" fmla="*/ 25 h 36"/>
                <a:gd name="T34" fmla="*/ 44 w 112"/>
                <a:gd name="T35" fmla="*/ 25 h 36"/>
                <a:gd name="T36" fmla="*/ 48 w 112"/>
                <a:gd name="T37" fmla="*/ 25 h 36"/>
                <a:gd name="T38" fmla="*/ 52 w 112"/>
                <a:gd name="T39" fmla="*/ 26 h 36"/>
                <a:gd name="T40" fmla="*/ 56 w 112"/>
                <a:gd name="T41" fmla="*/ 26 h 36"/>
                <a:gd name="T42" fmla="*/ 58 w 112"/>
                <a:gd name="T43" fmla="*/ 26 h 36"/>
                <a:gd name="T44" fmla="*/ 61 w 112"/>
                <a:gd name="T45" fmla="*/ 27 h 36"/>
                <a:gd name="T46" fmla="*/ 67 w 112"/>
                <a:gd name="T47" fmla="*/ 29 h 36"/>
                <a:gd name="T48" fmla="*/ 69 w 112"/>
                <a:gd name="T49" fmla="*/ 29 h 36"/>
                <a:gd name="T50" fmla="*/ 72 w 112"/>
                <a:gd name="T51" fmla="*/ 29 h 36"/>
                <a:gd name="T52" fmla="*/ 75 w 112"/>
                <a:gd name="T53" fmla="*/ 29 h 36"/>
                <a:gd name="T54" fmla="*/ 80 w 112"/>
                <a:gd name="T55" fmla="*/ 26 h 36"/>
                <a:gd name="T56" fmla="*/ 86 w 112"/>
                <a:gd name="T57" fmla="*/ 24 h 36"/>
                <a:gd name="T58" fmla="*/ 89 w 112"/>
                <a:gd name="T59" fmla="*/ 23 h 36"/>
                <a:gd name="T60" fmla="*/ 91 w 112"/>
                <a:gd name="T61" fmla="*/ 21 h 36"/>
                <a:gd name="T62" fmla="*/ 93 w 112"/>
                <a:gd name="T63" fmla="*/ 20 h 36"/>
                <a:gd name="T64" fmla="*/ 94 w 112"/>
                <a:gd name="T65" fmla="*/ 18 h 36"/>
                <a:gd name="T66" fmla="*/ 96 w 112"/>
                <a:gd name="T67" fmla="*/ 13 h 36"/>
                <a:gd name="T68" fmla="*/ 98 w 112"/>
                <a:gd name="T69" fmla="*/ 10 h 36"/>
                <a:gd name="T70" fmla="*/ 99 w 112"/>
                <a:gd name="T71" fmla="*/ 9 h 36"/>
                <a:gd name="T72" fmla="*/ 101 w 112"/>
                <a:gd name="T73" fmla="*/ 6 h 36"/>
                <a:gd name="T74" fmla="*/ 104 w 112"/>
                <a:gd name="T75" fmla="*/ 4 h 36"/>
                <a:gd name="T76" fmla="*/ 108 w 112"/>
                <a:gd name="T77" fmla="*/ 2 h 36"/>
                <a:gd name="T78" fmla="*/ 111 w 112"/>
                <a:gd name="T79" fmla="*/ 0 h 36"/>
                <a:gd name="T80" fmla="*/ 112 w 112"/>
                <a:gd name="T8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36">
                  <a:moveTo>
                    <a:pt x="0" y="36"/>
                  </a:moveTo>
                  <a:lnTo>
                    <a:pt x="1" y="35"/>
                  </a:lnTo>
                  <a:lnTo>
                    <a:pt x="2" y="35"/>
                  </a:lnTo>
                  <a:lnTo>
                    <a:pt x="2" y="34"/>
                  </a:lnTo>
                  <a:lnTo>
                    <a:pt x="4" y="31"/>
                  </a:lnTo>
                  <a:lnTo>
                    <a:pt x="4" y="30"/>
                  </a:lnTo>
                  <a:lnTo>
                    <a:pt x="5" y="29"/>
                  </a:lnTo>
                  <a:lnTo>
                    <a:pt x="6" y="28"/>
                  </a:lnTo>
                  <a:lnTo>
                    <a:pt x="6" y="27"/>
                  </a:lnTo>
                  <a:lnTo>
                    <a:pt x="7" y="27"/>
                  </a:lnTo>
                  <a:lnTo>
                    <a:pt x="8" y="26"/>
                  </a:lnTo>
                  <a:lnTo>
                    <a:pt x="9" y="25"/>
                  </a:lnTo>
                  <a:lnTo>
                    <a:pt x="11" y="25"/>
                  </a:lnTo>
                  <a:lnTo>
                    <a:pt x="12" y="24"/>
                  </a:lnTo>
                  <a:lnTo>
                    <a:pt x="15" y="24"/>
                  </a:lnTo>
                  <a:lnTo>
                    <a:pt x="16" y="23"/>
                  </a:lnTo>
                  <a:lnTo>
                    <a:pt x="17" y="23"/>
                  </a:lnTo>
                  <a:lnTo>
                    <a:pt x="22" y="20"/>
                  </a:lnTo>
                  <a:lnTo>
                    <a:pt x="23" y="20"/>
                  </a:lnTo>
                  <a:lnTo>
                    <a:pt x="23" y="20"/>
                  </a:lnTo>
                  <a:lnTo>
                    <a:pt x="24" y="20"/>
                  </a:lnTo>
                  <a:lnTo>
                    <a:pt x="25" y="20"/>
                  </a:lnTo>
                  <a:lnTo>
                    <a:pt x="25" y="20"/>
                  </a:lnTo>
                  <a:lnTo>
                    <a:pt x="26" y="20"/>
                  </a:lnTo>
                  <a:lnTo>
                    <a:pt x="26" y="21"/>
                  </a:lnTo>
                  <a:lnTo>
                    <a:pt x="27" y="21"/>
                  </a:lnTo>
                  <a:lnTo>
                    <a:pt x="29" y="23"/>
                  </a:lnTo>
                  <a:lnTo>
                    <a:pt x="31" y="24"/>
                  </a:lnTo>
                  <a:lnTo>
                    <a:pt x="32" y="25"/>
                  </a:lnTo>
                  <a:lnTo>
                    <a:pt x="33" y="25"/>
                  </a:lnTo>
                  <a:lnTo>
                    <a:pt x="34" y="25"/>
                  </a:lnTo>
                  <a:lnTo>
                    <a:pt x="35" y="25"/>
                  </a:lnTo>
                  <a:lnTo>
                    <a:pt x="37" y="25"/>
                  </a:lnTo>
                  <a:lnTo>
                    <a:pt x="39" y="25"/>
                  </a:lnTo>
                  <a:lnTo>
                    <a:pt x="40" y="25"/>
                  </a:lnTo>
                  <a:lnTo>
                    <a:pt x="44" y="25"/>
                  </a:lnTo>
                  <a:lnTo>
                    <a:pt x="46" y="25"/>
                  </a:lnTo>
                  <a:lnTo>
                    <a:pt x="48" y="25"/>
                  </a:lnTo>
                  <a:lnTo>
                    <a:pt x="50" y="26"/>
                  </a:lnTo>
                  <a:lnTo>
                    <a:pt x="52" y="26"/>
                  </a:lnTo>
                  <a:lnTo>
                    <a:pt x="54" y="26"/>
                  </a:lnTo>
                  <a:lnTo>
                    <a:pt x="56" y="26"/>
                  </a:lnTo>
                  <a:lnTo>
                    <a:pt x="57" y="26"/>
                  </a:lnTo>
                  <a:lnTo>
                    <a:pt x="58" y="26"/>
                  </a:lnTo>
                  <a:lnTo>
                    <a:pt x="59" y="26"/>
                  </a:lnTo>
                  <a:lnTo>
                    <a:pt x="61" y="27"/>
                  </a:lnTo>
                  <a:lnTo>
                    <a:pt x="65" y="29"/>
                  </a:lnTo>
                  <a:lnTo>
                    <a:pt x="67" y="29"/>
                  </a:lnTo>
                  <a:lnTo>
                    <a:pt x="68" y="29"/>
                  </a:lnTo>
                  <a:lnTo>
                    <a:pt x="69" y="29"/>
                  </a:lnTo>
                  <a:lnTo>
                    <a:pt x="71" y="29"/>
                  </a:lnTo>
                  <a:lnTo>
                    <a:pt x="72" y="29"/>
                  </a:lnTo>
                  <a:lnTo>
                    <a:pt x="73" y="29"/>
                  </a:lnTo>
                  <a:lnTo>
                    <a:pt x="75" y="29"/>
                  </a:lnTo>
                  <a:lnTo>
                    <a:pt x="78" y="27"/>
                  </a:lnTo>
                  <a:lnTo>
                    <a:pt x="80" y="26"/>
                  </a:lnTo>
                  <a:lnTo>
                    <a:pt x="82" y="25"/>
                  </a:lnTo>
                  <a:lnTo>
                    <a:pt x="86" y="24"/>
                  </a:lnTo>
                  <a:lnTo>
                    <a:pt x="87" y="24"/>
                  </a:lnTo>
                  <a:lnTo>
                    <a:pt x="89" y="23"/>
                  </a:lnTo>
                  <a:lnTo>
                    <a:pt x="90" y="22"/>
                  </a:lnTo>
                  <a:lnTo>
                    <a:pt x="91" y="21"/>
                  </a:lnTo>
                  <a:lnTo>
                    <a:pt x="92" y="20"/>
                  </a:lnTo>
                  <a:lnTo>
                    <a:pt x="93" y="20"/>
                  </a:lnTo>
                  <a:lnTo>
                    <a:pt x="93" y="19"/>
                  </a:lnTo>
                  <a:lnTo>
                    <a:pt x="94" y="18"/>
                  </a:lnTo>
                  <a:lnTo>
                    <a:pt x="95" y="17"/>
                  </a:lnTo>
                  <a:lnTo>
                    <a:pt x="96" y="13"/>
                  </a:lnTo>
                  <a:lnTo>
                    <a:pt x="97" y="11"/>
                  </a:lnTo>
                  <a:lnTo>
                    <a:pt x="98" y="10"/>
                  </a:lnTo>
                  <a:lnTo>
                    <a:pt x="98" y="10"/>
                  </a:lnTo>
                  <a:lnTo>
                    <a:pt x="99" y="9"/>
                  </a:lnTo>
                  <a:lnTo>
                    <a:pt x="100" y="8"/>
                  </a:lnTo>
                  <a:lnTo>
                    <a:pt x="101" y="6"/>
                  </a:lnTo>
                  <a:lnTo>
                    <a:pt x="102" y="5"/>
                  </a:lnTo>
                  <a:lnTo>
                    <a:pt x="104" y="4"/>
                  </a:lnTo>
                  <a:lnTo>
                    <a:pt x="106" y="3"/>
                  </a:lnTo>
                  <a:lnTo>
                    <a:pt x="108" y="2"/>
                  </a:lnTo>
                  <a:lnTo>
                    <a:pt x="111" y="0"/>
                  </a:lnTo>
                  <a:lnTo>
                    <a:pt x="111" y="0"/>
                  </a:lnTo>
                  <a:lnTo>
                    <a:pt x="112" y="0"/>
                  </a:lnTo>
                  <a:lnTo>
                    <a:pt x="112"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69" name="Freeform 281">
              <a:extLst>
                <a:ext uri="{FF2B5EF4-FFF2-40B4-BE49-F238E27FC236}">
                  <a16:creationId xmlns:a16="http://schemas.microsoft.com/office/drawing/2014/main" id="{8DC3A427-EEA4-4679-9B24-5AB2E32497EF}"/>
                </a:ext>
              </a:extLst>
            </p:cNvPr>
            <p:cNvSpPr>
              <a:spLocks/>
            </p:cNvSpPr>
            <p:nvPr/>
          </p:nvSpPr>
          <p:spPr bwMode="auto">
            <a:xfrm>
              <a:off x="7205734" y="5324995"/>
              <a:ext cx="775848" cy="790890"/>
            </a:xfrm>
            <a:custGeom>
              <a:avLst/>
              <a:gdLst>
                <a:gd name="T0" fmla="*/ 318 w 647"/>
                <a:gd name="T1" fmla="*/ 33 h 601"/>
                <a:gd name="T2" fmla="*/ 352 w 647"/>
                <a:gd name="T3" fmla="*/ 46 h 601"/>
                <a:gd name="T4" fmla="*/ 378 w 647"/>
                <a:gd name="T5" fmla="*/ 65 h 601"/>
                <a:gd name="T6" fmla="*/ 411 w 647"/>
                <a:gd name="T7" fmla="*/ 81 h 601"/>
                <a:gd name="T8" fmla="*/ 438 w 647"/>
                <a:gd name="T9" fmla="*/ 111 h 601"/>
                <a:gd name="T10" fmla="*/ 468 w 647"/>
                <a:gd name="T11" fmla="*/ 82 h 601"/>
                <a:gd name="T12" fmla="*/ 500 w 647"/>
                <a:gd name="T13" fmla="*/ 97 h 601"/>
                <a:gd name="T14" fmla="*/ 542 w 647"/>
                <a:gd name="T15" fmla="*/ 116 h 601"/>
                <a:gd name="T16" fmla="*/ 597 w 647"/>
                <a:gd name="T17" fmla="*/ 153 h 601"/>
                <a:gd name="T18" fmla="*/ 633 w 647"/>
                <a:gd name="T19" fmla="*/ 197 h 601"/>
                <a:gd name="T20" fmla="*/ 647 w 647"/>
                <a:gd name="T21" fmla="*/ 219 h 601"/>
                <a:gd name="T22" fmla="*/ 627 w 647"/>
                <a:gd name="T23" fmla="*/ 237 h 601"/>
                <a:gd name="T24" fmla="*/ 630 w 647"/>
                <a:gd name="T25" fmla="*/ 262 h 601"/>
                <a:gd name="T26" fmla="*/ 609 w 647"/>
                <a:gd name="T27" fmla="*/ 255 h 601"/>
                <a:gd name="T28" fmla="*/ 613 w 647"/>
                <a:gd name="T29" fmla="*/ 271 h 601"/>
                <a:gd name="T30" fmla="*/ 584 w 647"/>
                <a:gd name="T31" fmla="*/ 286 h 601"/>
                <a:gd name="T32" fmla="*/ 571 w 647"/>
                <a:gd name="T33" fmla="*/ 330 h 601"/>
                <a:gd name="T34" fmla="*/ 586 w 647"/>
                <a:gd name="T35" fmla="*/ 349 h 601"/>
                <a:gd name="T36" fmla="*/ 587 w 647"/>
                <a:gd name="T37" fmla="*/ 374 h 601"/>
                <a:gd name="T38" fmla="*/ 583 w 647"/>
                <a:gd name="T39" fmla="*/ 400 h 601"/>
                <a:gd name="T40" fmla="*/ 588 w 647"/>
                <a:gd name="T41" fmla="*/ 427 h 601"/>
                <a:gd name="T42" fmla="*/ 576 w 647"/>
                <a:gd name="T43" fmla="*/ 450 h 601"/>
                <a:gd name="T44" fmla="*/ 567 w 647"/>
                <a:gd name="T45" fmla="*/ 472 h 601"/>
                <a:gd name="T46" fmla="*/ 577 w 647"/>
                <a:gd name="T47" fmla="*/ 495 h 601"/>
                <a:gd name="T48" fmla="*/ 543 w 647"/>
                <a:gd name="T49" fmla="*/ 515 h 601"/>
                <a:gd name="T50" fmla="*/ 521 w 647"/>
                <a:gd name="T51" fmla="*/ 536 h 601"/>
                <a:gd name="T52" fmla="*/ 476 w 647"/>
                <a:gd name="T53" fmla="*/ 541 h 601"/>
                <a:gd name="T54" fmla="*/ 449 w 647"/>
                <a:gd name="T55" fmla="*/ 532 h 601"/>
                <a:gd name="T56" fmla="*/ 427 w 647"/>
                <a:gd name="T57" fmla="*/ 543 h 601"/>
                <a:gd name="T58" fmla="*/ 393 w 647"/>
                <a:gd name="T59" fmla="*/ 563 h 601"/>
                <a:gd name="T60" fmla="*/ 360 w 647"/>
                <a:gd name="T61" fmla="*/ 593 h 601"/>
                <a:gd name="T62" fmla="*/ 327 w 647"/>
                <a:gd name="T63" fmla="*/ 597 h 601"/>
                <a:gd name="T64" fmla="*/ 301 w 647"/>
                <a:gd name="T65" fmla="*/ 596 h 601"/>
                <a:gd name="T66" fmla="*/ 276 w 647"/>
                <a:gd name="T67" fmla="*/ 579 h 601"/>
                <a:gd name="T68" fmla="*/ 259 w 647"/>
                <a:gd name="T69" fmla="*/ 563 h 601"/>
                <a:gd name="T70" fmla="*/ 281 w 647"/>
                <a:gd name="T71" fmla="*/ 525 h 601"/>
                <a:gd name="T72" fmla="*/ 301 w 647"/>
                <a:gd name="T73" fmla="*/ 504 h 601"/>
                <a:gd name="T74" fmla="*/ 286 w 647"/>
                <a:gd name="T75" fmla="*/ 481 h 601"/>
                <a:gd name="T76" fmla="*/ 251 w 647"/>
                <a:gd name="T77" fmla="*/ 484 h 601"/>
                <a:gd name="T78" fmla="*/ 210 w 647"/>
                <a:gd name="T79" fmla="*/ 473 h 601"/>
                <a:gd name="T80" fmla="*/ 192 w 647"/>
                <a:gd name="T81" fmla="*/ 428 h 601"/>
                <a:gd name="T82" fmla="*/ 155 w 647"/>
                <a:gd name="T83" fmla="*/ 425 h 601"/>
                <a:gd name="T84" fmla="*/ 112 w 647"/>
                <a:gd name="T85" fmla="*/ 419 h 601"/>
                <a:gd name="T86" fmla="*/ 83 w 647"/>
                <a:gd name="T87" fmla="*/ 402 h 601"/>
                <a:gd name="T88" fmla="*/ 82 w 647"/>
                <a:gd name="T89" fmla="*/ 387 h 601"/>
                <a:gd name="T90" fmla="*/ 40 w 647"/>
                <a:gd name="T91" fmla="*/ 381 h 601"/>
                <a:gd name="T92" fmla="*/ 7 w 647"/>
                <a:gd name="T93" fmla="*/ 344 h 601"/>
                <a:gd name="T94" fmla="*/ 1 w 647"/>
                <a:gd name="T95" fmla="*/ 316 h 601"/>
                <a:gd name="T96" fmla="*/ 11 w 647"/>
                <a:gd name="T97" fmla="*/ 270 h 601"/>
                <a:gd name="T98" fmla="*/ 7 w 647"/>
                <a:gd name="T99" fmla="*/ 227 h 601"/>
                <a:gd name="T100" fmla="*/ 16 w 647"/>
                <a:gd name="T101" fmla="*/ 205 h 601"/>
                <a:gd name="T102" fmla="*/ 37 w 647"/>
                <a:gd name="T103" fmla="*/ 182 h 601"/>
                <a:gd name="T104" fmla="*/ 53 w 647"/>
                <a:gd name="T105" fmla="*/ 171 h 601"/>
                <a:gd name="T106" fmla="*/ 101 w 647"/>
                <a:gd name="T107" fmla="*/ 170 h 601"/>
                <a:gd name="T108" fmla="*/ 123 w 647"/>
                <a:gd name="T109" fmla="*/ 162 h 601"/>
                <a:gd name="T110" fmla="*/ 150 w 647"/>
                <a:gd name="T111" fmla="*/ 150 h 601"/>
                <a:gd name="T112" fmla="*/ 124 w 647"/>
                <a:gd name="T113" fmla="*/ 123 h 601"/>
                <a:gd name="T114" fmla="*/ 139 w 647"/>
                <a:gd name="T115" fmla="*/ 78 h 601"/>
                <a:gd name="T116" fmla="*/ 158 w 647"/>
                <a:gd name="T117" fmla="*/ 70 h 601"/>
                <a:gd name="T118" fmla="*/ 205 w 647"/>
                <a:gd name="T119" fmla="*/ 46 h 601"/>
                <a:gd name="T120" fmla="*/ 228 w 647"/>
                <a:gd name="T121" fmla="*/ 37 h 601"/>
                <a:gd name="T122" fmla="*/ 236 w 647"/>
                <a:gd name="T123" fmla="*/ 12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7" h="601">
                  <a:moveTo>
                    <a:pt x="262" y="4"/>
                  </a:moveTo>
                  <a:lnTo>
                    <a:pt x="270" y="10"/>
                  </a:lnTo>
                  <a:lnTo>
                    <a:pt x="272" y="12"/>
                  </a:lnTo>
                  <a:lnTo>
                    <a:pt x="277" y="15"/>
                  </a:lnTo>
                  <a:lnTo>
                    <a:pt x="287" y="22"/>
                  </a:lnTo>
                  <a:lnTo>
                    <a:pt x="288" y="23"/>
                  </a:lnTo>
                  <a:lnTo>
                    <a:pt x="291" y="26"/>
                  </a:lnTo>
                  <a:lnTo>
                    <a:pt x="292" y="27"/>
                  </a:lnTo>
                  <a:lnTo>
                    <a:pt x="295" y="29"/>
                  </a:lnTo>
                  <a:lnTo>
                    <a:pt x="296" y="31"/>
                  </a:lnTo>
                  <a:lnTo>
                    <a:pt x="297" y="31"/>
                  </a:lnTo>
                  <a:lnTo>
                    <a:pt x="298" y="31"/>
                  </a:lnTo>
                  <a:lnTo>
                    <a:pt x="299" y="32"/>
                  </a:lnTo>
                  <a:lnTo>
                    <a:pt x="300" y="32"/>
                  </a:lnTo>
                  <a:lnTo>
                    <a:pt x="302" y="32"/>
                  </a:lnTo>
                  <a:lnTo>
                    <a:pt x="304" y="33"/>
                  </a:lnTo>
                  <a:lnTo>
                    <a:pt x="305" y="33"/>
                  </a:lnTo>
                  <a:lnTo>
                    <a:pt x="307" y="33"/>
                  </a:lnTo>
                  <a:lnTo>
                    <a:pt x="312" y="32"/>
                  </a:lnTo>
                  <a:lnTo>
                    <a:pt x="313" y="32"/>
                  </a:lnTo>
                  <a:lnTo>
                    <a:pt x="314" y="32"/>
                  </a:lnTo>
                  <a:lnTo>
                    <a:pt x="315" y="32"/>
                  </a:lnTo>
                  <a:lnTo>
                    <a:pt x="318" y="33"/>
                  </a:lnTo>
                  <a:lnTo>
                    <a:pt x="320" y="33"/>
                  </a:lnTo>
                  <a:lnTo>
                    <a:pt x="321" y="33"/>
                  </a:lnTo>
                  <a:lnTo>
                    <a:pt x="322" y="33"/>
                  </a:lnTo>
                  <a:lnTo>
                    <a:pt x="323" y="33"/>
                  </a:lnTo>
                  <a:lnTo>
                    <a:pt x="325" y="32"/>
                  </a:lnTo>
                  <a:lnTo>
                    <a:pt x="326" y="32"/>
                  </a:lnTo>
                  <a:lnTo>
                    <a:pt x="327" y="32"/>
                  </a:lnTo>
                  <a:lnTo>
                    <a:pt x="328" y="32"/>
                  </a:lnTo>
                  <a:lnTo>
                    <a:pt x="329" y="32"/>
                  </a:lnTo>
                  <a:lnTo>
                    <a:pt x="332" y="33"/>
                  </a:lnTo>
                  <a:lnTo>
                    <a:pt x="333" y="34"/>
                  </a:lnTo>
                  <a:lnTo>
                    <a:pt x="334" y="34"/>
                  </a:lnTo>
                  <a:lnTo>
                    <a:pt x="335" y="35"/>
                  </a:lnTo>
                  <a:lnTo>
                    <a:pt x="337" y="36"/>
                  </a:lnTo>
                  <a:lnTo>
                    <a:pt x="338" y="36"/>
                  </a:lnTo>
                  <a:lnTo>
                    <a:pt x="342" y="38"/>
                  </a:lnTo>
                  <a:lnTo>
                    <a:pt x="344" y="39"/>
                  </a:lnTo>
                  <a:lnTo>
                    <a:pt x="345" y="40"/>
                  </a:lnTo>
                  <a:lnTo>
                    <a:pt x="346" y="40"/>
                  </a:lnTo>
                  <a:lnTo>
                    <a:pt x="346" y="40"/>
                  </a:lnTo>
                  <a:lnTo>
                    <a:pt x="350" y="44"/>
                  </a:lnTo>
                  <a:lnTo>
                    <a:pt x="351" y="45"/>
                  </a:lnTo>
                  <a:lnTo>
                    <a:pt x="352" y="46"/>
                  </a:lnTo>
                  <a:lnTo>
                    <a:pt x="353" y="47"/>
                  </a:lnTo>
                  <a:lnTo>
                    <a:pt x="355" y="48"/>
                  </a:lnTo>
                  <a:lnTo>
                    <a:pt x="357" y="49"/>
                  </a:lnTo>
                  <a:lnTo>
                    <a:pt x="358" y="50"/>
                  </a:lnTo>
                  <a:lnTo>
                    <a:pt x="360" y="50"/>
                  </a:lnTo>
                  <a:lnTo>
                    <a:pt x="361" y="51"/>
                  </a:lnTo>
                  <a:lnTo>
                    <a:pt x="365" y="51"/>
                  </a:lnTo>
                  <a:lnTo>
                    <a:pt x="367" y="52"/>
                  </a:lnTo>
                  <a:lnTo>
                    <a:pt x="370" y="53"/>
                  </a:lnTo>
                  <a:lnTo>
                    <a:pt x="371" y="54"/>
                  </a:lnTo>
                  <a:lnTo>
                    <a:pt x="372" y="54"/>
                  </a:lnTo>
                  <a:lnTo>
                    <a:pt x="373" y="54"/>
                  </a:lnTo>
                  <a:lnTo>
                    <a:pt x="373" y="55"/>
                  </a:lnTo>
                  <a:lnTo>
                    <a:pt x="373" y="55"/>
                  </a:lnTo>
                  <a:lnTo>
                    <a:pt x="374" y="56"/>
                  </a:lnTo>
                  <a:lnTo>
                    <a:pt x="374" y="56"/>
                  </a:lnTo>
                  <a:lnTo>
                    <a:pt x="374" y="57"/>
                  </a:lnTo>
                  <a:lnTo>
                    <a:pt x="375" y="61"/>
                  </a:lnTo>
                  <a:lnTo>
                    <a:pt x="376" y="62"/>
                  </a:lnTo>
                  <a:lnTo>
                    <a:pt x="376" y="63"/>
                  </a:lnTo>
                  <a:lnTo>
                    <a:pt x="377" y="64"/>
                  </a:lnTo>
                  <a:lnTo>
                    <a:pt x="377" y="64"/>
                  </a:lnTo>
                  <a:lnTo>
                    <a:pt x="378" y="65"/>
                  </a:lnTo>
                  <a:lnTo>
                    <a:pt x="379" y="65"/>
                  </a:lnTo>
                  <a:lnTo>
                    <a:pt x="380" y="66"/>
                  </a:lnTo>
                  <a:lnTo>
                    <a:pt x="381" y="66"/>
                  </a:lnTo>
                  <a:lnTo>
                    <a:pt x="383" y="67"/>
                  </a:lnTo>
                  <a:lnTo>
                    <a:pt x="385" y="67"/>
                  </a:lnTo>
                  <a:lnTo>
                    <a:pt x="387" y="68"/>
                  </a:lnTo>
                  <a:lnTo>
                    <a:pt x="389" y="69"/>
                  </a:lnTo>
                  <a:lnTo>
                    <a:pt x="391" y="69"/>
                  </a:lnTo>
                  <a:lnTo>
                    <a:pt x="393" y="70"/>
                  </a:lnTo>
                  <a:lnTo>
                    <a:pt x="394" y="71"/>
                  </a:lnTo>
                  <a:lnTo>
                    <a:pt x="397" y="73"/>
                  </a:lnTo>
                  <a:lnTo>
                    <a:pt x="399" y="74"/>
                  </a:lnTo>
                  <a:lnTo>
                    <a:pt x="400" y="75"/>
                  </a:lnTo>
                  <a:lnTo>
                    <a:pt x="402" y="76"/>
                  </a:lnTo>
                  <a:lnTo>
                    <a:pt x="403" y="76"/>
                  </a:lnTo>
                  <a:lnTo>
                    <a:pt x="405" y="77"/>
                  </a:lnTo>
                  <a:lnTo>
                    <a:pt x="406" y="77"/>
                  </a:lnTo>
                  <a:lnTo>
                    <a:pt x="409" y="78"/>
                  </a:lnTo>
                  <a:lnTo>
                    <a:pt x="410" y="78"/>
                  </a:lnTo>
                  <a:lnTo>
                    <a:pt x="410" y="78"/>
                  </a:lnTo>
                  <a:lnTo>
                    <a:pt x="411" y="79"/>
                  </a:lnTo>
                  <a:lnTo>
                    <a:pt x="411" y="80"/>
                  </a:lnTo>
                  <a:lnTo>
                    <a:pt x="411" y="81"/>
                  </a:lnTo>
                  <a:lnTo>
                    <a:pt x="411" y="82"/>
                  </a:lnTo>
                  <a:lnTo>
                    <a:pt x="411" y="82"/>
                  </a:lnTo>
                  <a:lnTo>
                    <a:pt x="411" y="83"/>
                  </a:lnTo>
                  <a:lnTo>
                    <a:pt x="410" y="86"/>
                  </a:lnTo>
                  <a:lnTo>
                    <a:pt x="410" y="88"/>
                  </a:lnTo>
                  <a:lnTo>
                    <a:pt x="410" y="90"/>
                  </a:lnTo>
                  <a:lnTo>
                    <a:pt x="410" y="91"/>
                  </a:lnTo>
                  <a:lnTo>
                    <a:pt x="410" y="93"/>
                  </a:lnTo>
                  <a:lnTo>
                    <a:pt x="410" y="94"/>
                  </a:lnTo>
                  <a:lnTo>
                    <a:pt x="411" y="95"/>
                  </a:lnTo>
                  <a:lnTo>
                    <a:pt x="412" y="97"/>
                  </a:lnTo>
                  <a:lnTo>
                    <a:pt x="413" y="98"/>
                  </a:lnTo>
                  <a:lnTo>
                    <a:pt x="414" y="99"/>
                  </a:lnTo>
                  <a:lnTo>
                    <a:pt x="415" y="100"/>
                  </a:lnTo>
                  <a:lnTo>
                    <a:pt x="416" y="101"/>
                  </a:lnTo>
                  <a:lnTo>
                    <a:pt x="419" y="102"/>
                  </a:lnTo>
                  <a:lnTo>
                    <a:pt x="427" y="107"/>
                  </a:lnTo>
                  <a:lnTo>
                    <a:pt x="432" y="109"/>
                  </a:lnTo>
                  <a:lnTo>
                    <a:pt x="434" y="110"/>
                  </a:lnTo>
                  <a:lnTo>
                    <a:pt x="435" y="110"/>
                  </a:lnTo>
                  <a:lnTo>
                    <a:pt x="436" y="111"/>
                  </a:lnTo>
                  <a:lnTo>
                    <a:pt x="437" y="111"/>
                  </a:lnTo>
                  <a:lnTo>
                    <a:pt x="438" y="111"/>
                  </a:lnTo>
                  <a:lnTo>
                    <a:pt x="440" y="111"/>
                  </a:lnTo>
                  <a:lnTo>
                    <a:pt x="442" y="111"/>
                  </a:lnTo>
                  <a:lnTo>
                    <a:pt x="444" y="111"/>
                  </a:lnTo>
                  <a:lnTo>
                    <a:pt x="445" y="111"/>
                  </a:lnTo>
                  <a:lnTo>
                    <a:pt x="446" y="111"/>
                  </a:lnTo>
                  <a:lnTo>
                    <a:pt x="448" y="110"/>
                  </a:lnTo>
                  <a:lnTo>
                    <a:pt x="448" y="110"/>
                  </a:lnTo>
                  <a:lnTo>
                    <a:pt x="449" y="109"/>
                  </a:lnTo>
                  <a:lnTo>
                    <a:pt x="450" y="108"/>
                  </a:lnTo>
                  <a:lnTo>
                    <a:pt x="451" y="108"/>
                  </a:lnTo>
                  <a:lnTo>
                    <a:pt x="453" y="104"/>
                  </a:lnTo>
                  <a:lnTo>
                    <a:pt x="455" y="102"/>
                  </a:lnTo>
                  <a:lnTo>
                    <a:pt x="456" y="100"/>
                  </a:lnTo>
                  <a:lnTo>
                    <a:pt x="457" y="99"/>
                  </a:lnTo>
                  <a:lnTo>
                    <a:pt x="457" y="98"/>
                  </a:lnTo>
                  <a:lnTo>
                    <a:pt x="459" y="94"/>
                  </a:lnTo>
                  <a:lnTo>
                    <a:pt x="460" y="91"/>
                  </a:lnTo>
                  <a:lnTo>
                    <a:pt x="462" y="89"/>
                  </a:lnTo>
                  <a:lnTo>
                    <a:pt x="463" y="87"/>
                  </a:lnTo>
                  <a:lnTo>
                    <a:pt x="464" y="86"/>
                  </a:lnTo>
                  <a:lnTo>
                    <a:pt x="466" y="84"/>
                  </a:lnTo>
                  <a:lnTo>
                    <a:pt x="467" y="83"/>
                  </a:lnTo>
                  <a:lnTo>
                    <a:pt x="468" y="82"/>
                  </a:lnTo>
                  <a:lnTo>
                    <a:pt x="469" y="81"/>
                  </a:lnTo>
                  <a:lnTo>
                    <a:pt x="470" y="81"/>
                  </a:lnTo>
                  <a:lnTo>
                    <a:pt x="471" y="81"/>
                  </a:lnTo>
                  <a:lnTo>
                    <a:pt x="471" y="81"/>
                  </a:lnTo>
                  <a:lnTo>
                    <a:pt x="472" y="82"/>
                  </a:lnTo>
                  <a:lnTo>
                    <a:pt x="473" y="82"/>
                  </a:lnTo>
                  <a:lnTo>
                    <a:pt x="474" y="83"/>
                  </a:lnTo>
                  <a:lnTo>
                    <a:pt x="476" y="86"/>
                  </a:lnTo>
                  <a:lnTo>
                    <a:pt x="477" y="87"/>
                  </a:lnTo>
                  <a:lnTo>
                    <a:pt x="478" y="88"/>
                  </a:lnTo>
                  <a:lnTo>
                    <a:pt x="479" y="89"/>
                  </a:lnTo>
                  <a:lnTo>
                    <a:pt x="480" y="89"/>
                  </a:lnTo>
                  <a:lnTo>
                    <a:pt x="481" y="90"/>
                  </a:lnTo>
                  <a:lnTo>
                    <a:pt x="482" y="91"/>
                  </a:lnTo>
                  <a:lnTo>
                    <a:pt x="483" y="91"/>
                  </a:lnTo>
                  <a:lnTo>
                    <a:pt x="485" y="92"/>
                  </a:lnTo>
                  <a:lnTo>
                    <a:pt x="487" y="93"/>
                  </a:lnTo>
                  <a:lnTo>
                    <a:pt x="490" y="93"/>
                  </a:lnTo>
                  <a:lnTo>
                    <a:pt x="494" y="94"/>
                  </a:lnTo>
                  <a:lnTo>
                    <a:pt x="496" y="95"/>
                  </a:lnTo>
                  <a:lnTo>
                    <a:pt x="498" y="95"/>
                  </a:lnTo>
                  <a:lnTo>
                    <a:pt x="499" y="96"/>
                  </a:lnTo>
                  <a:lnTo>
                    <a:pt x="500" y="97"/>
                  </a:lnTo>
                  <a:lnTo>
                    <a:pt x="501" y="97"/>
                  </a:lnTo>
                  <a:lnTo>
                    <a:pt x="502" y="98"/>
                  </a:lnTo>
                  <a:lnTo>
                    <a:pt x="503" y="99"/>
                  </a:lnTo>
                  <a:lnTo>
                    <a:pt x="505" y="101"/>
                  </a:lnTo>
                  <a:lnTo>
                    <a:pt x="507" y="102"/>
                  </a:lnTo>
                  <a:lnTo>
                    <a:pt x="510" y="106"/>
                  </a:lnTo>
                  <a:lnTo>
                    <a:pt x="512" y="108"/>
                  </a:lnTo>
                  <a:lnTo>
                    <a:pt x="513" y="109"/>
                  </a:lnTo>
                  <a:lnTo>
                    <a:pt x="514" y="109"/>
                  </a:lnTo>
                  <a:lnTo>
                    <a:pt x="515" y="110"/>
                  </a:lnTo>
                  <a:lnTo>
                    <a:pt x="515" y="110"/>
                  </a:lnTo>
                  <a:lnTo>
                    <a:pt x="516" y="110"/>
                  </a:lnTo>
                  <a:lnTo>
                    <a:pt x="517" y="110"/>
                  </a:lnTo>
                  <a:lnTo>
                    <a:pt x="518" y="111"/>
                  </a:lnTo>
                  <a:lnTo>
                    <a:pt x="520" y="111"/>
                  </a:lnTo>
                  <a:lnTo>
                    <a:pt x="526" y="111"/>
                  </a:lnTo>
                  <a:lnTo>
                    <a:pt x="528" y="111"/>
                  </a:lnTo>
                  <a:lnTo>
                    <a:pt x="529" y="111"/>
                  </a:lnTo>
                  <a:lnTo>
                    <a:pt x="530" y="112"/>
                  </a:lnTo>
                  <a:lnTo>
                    <a:pt x="531" y="112"/>
                  </a:lnTo>
                  <a:lnTo>
                    <a:pt x="535" y="114"/>
                  </a:lnTo>
                  <a:lnTo>
                    <a:pt x="536" y="114"/>
                  </a:lnTo>
                  <a:lnTo>
                    <a:pt x="542" y="116"/>
                  </a:lnTo>
                  <a:lnTo>
                    <a:pt x="547" y="117"/>
                  </a:lnTo>
                  <a:lnTo>
                    <a:pt x="551" y="119"/>
                  </a:lnTo>
                  <a:lnTo>
                    <a:pt x="552" y="119"/>
                  </a:lnTo>
                  <a:lnTo>
                    <a:pt x="554" y="119"/>
                  </a:lnTo>
                  <a:lnTo>
                    <a:pt x="559" y="123"/>
                  </a:lnTo>
                  <a:lnTo>
                    <a:pt x="565" y="125"/>
                  </a:lnTo>
                  <a:lnTo>
                    <a:pt x="567" y="126"/>
                  </a:lnTo>
                  <a:lnTo>
                    <a:pt x="569" y="127"/>
                  </a:lnTo>
                  <a:lnTo>
                    <a:pt x="571" y="129"/>
                  </a:lnTo>
                  <a:lnTo>
                    <a:pt x="573" y="130"/>
                  </a:lnTo>
                  <a:lnTo>
                    <a:pt x="575" y="132"/>
                  </a:lnTo>
                  <a:lnTo>
                    <a:pt x="577" y="133"/>
                  </a:lnTo>
                  <a:lnTo>
                    <a:pt x="582" y="139"/>
                  </a:lnTo>
                  <a:lnTo>
                    <a:pt x="584" y="141"/>
                  </a:lnTo>
                  <a:lnTo>
                    <a:pt x="585" y="143"/>
                  </a:lnTo>
                  <a:lnTo>
                    <a:pt x="587" y="146"/>
                  </a:lnTo>
                  <a:lnTo>
                    <a:pt x="589" y="147"/>
                  </a:lnTo>
                  <a:lnTo>
                    <a:pt x="590" y="149"/>
                  </a:lnTo>
                  <a:lnTo>
                    <a:pt x="592" y="150"/>
                  </a:lnTo>
                  <a:lnTo>
                    <a:pt x="594" y="152"/>
                  </a:lnTo>
                  <a:lnTo>
                    <a:pt x="595" y="152"/>
                  </a:lnTo>
                  <a:lnTo>
                    <a:pt x="596" y="152"/>
                  </a:lnTo>
                  <a:lnTo>
                    <a:pt x="597" y="153"/>
                  </a:lnTo>
                  <a:lnTo>
                    <a:pt x="600" y="153"/>
                  </a:lnTo>
                  <a:lnTo>
                    <a:pt x="601" y="154"/>
                  </a:lnTo>
                  <a:lnTo>
                    <a:pt x="607" y="155"/>
                  </a:lnTo>
                  <a:lnTo>
                    <a:pt x="612" y="157"/>
                  </a:lnTo>
                  <a:lnTo>
                    <a:pt x="614" y="158"/>
                  </a:lnTo>
                  <a:lnTo>
                    <a:pt x="616" y="159"/>
                  </a:lnTo>
                  <a:lnTo>
                    <a:pt x="618" y="160"/>
                  </a:lnTo>
                  <a:lnTo>
                    <a:pt x="623" y="163"/>
                  </a:lnTo>
                  <a:lnTo>
                    <a:pt x="627" y="166"/>
                  </a:lnTo>
                  <a:lnTo>
                    <a:pt x="628" y="167"/>
                  </a:lnTo>
                  <a:lnTo>
                    <a:pt x="629" y="168"/>
                  </a:lnTo>
                  <a:lnTo>
                    <a:pt x="631" y="169"/>
                  </a:lnTo>
                  <a:lnTo>
                    <a:pt x="632" y="171"/>
                  </a:lnTo>
                  <a:lnTo>
                    <a:pt x="638" y="179"/>
                  </a:lnTo>
                  <a:lnTo>
                    <a:pt x="638" y="180"/>
                  </a:lnTo>
                  <a:lnTo>
                    <a:pt x="638" y="181"/>
                  </a:lnTo>
                  <a:lnTo>
                    <a:pt x="638" y="182"/>
                  </a:lnTo>
                  <a:lnTo>
                    <a:pt x="638" y="184"/>
                  </a:lnTo>
                  <a:lnTo>
                    <a:pt x="637" y="186"/>
                  </a:lnTo>
                  <a:lnTo>
                    <a:pt x="636" y="189"/>
                  </a:lnTo>
                  <a:lnTo>
                    <a:pt x="634" y="195"/>
                  </a:lnTo>
                  <a:lnTo>
                    <a:pt x="634" y="196"/>
                  </a:lnTo>
                  <a:lnTo>
                    <a:pt x="633" y="197"/>
                  </a:lnTo>
                  <a:lnTo>
                    <a:pt x="633" y="198"/>
                  </a:lnTo>
                  <a:lnTo>
                    <a:pt x="633" y="199"/>
                  </a:lnTo>
                  <a:lnTo>
                    <a:pt x="633" y="199"/>
                  </a:lnTo>
                  <a:lnTo>
                    <a:pt x="634" y="200"/>
                  </a:lnTo>
                  <a:lnTo>
                    <a:pt x="634" y="201"/>
                  </a:lnTo>
                  <a:lnTo>
                    <a:pt x="635" y="202"/>
                  </a:lnTo>
                  <a:lnTo>
                    <a:pt x="636" y="204"/>
                  </a:lnTo>
                  <a:lnTo>
                    <a:pt x="637" y="204"/>
                  </a:lnTo>
                  <a:lnTo>
                    <a:pt x="639" y="205"/>
                  </a:lnTo>
                  <a:lnTo>
                    <a:pt x="642" y="207"/>
                  </a:lnTo>
                  <a:lnTo>
                    <a:pt x="643" y="208"/>
                  </a:lnTo>
                  <a:lnTo>
                    <a:pt x="644" y="209"/>
                  </a:lnTo>
                  <a:lnTo>
                    <a:pt x="645" y="210"/>
                  </a:lnTo>
                  <a:lnTo>
                    <a:pt x="646" y="210"/>
                  </a:lnTo>
                  <a:lnTo>
                    <a:pt x="646" y="211"/>
                  </a:lnTo>
                  <a:lnTo>
                    <a:pt x="647" y="212"/>
                  </a:lnTo>
                  <a:lnTo>
                    <a:pt x="647" y="213"/>
                  </a:lnTo>
                  <a:lnTo>
                    <a:pt x="647" y="214"/>
                  </a:lnTo>
                  <a:lnTo>
                    <a:pt x="647" y="215"/>
                  </a:lnTo>
                  <a:lnTo>
                    <a:pt x="647" y="216"/>
                  </a:lnTo>
                  <a:lnTo>
                    <a:pt x="647" y="217"/>
                  </a:lnTo>
                  <a:lnTo>
                    <a:pt x="647" y="218"/>
                  </a:lnTo>
                  <a:lnTo>
                    <a:pt x="647" y="219"/>
                  </a:lnTo>
                  <a:lnTo>
                    <a:pt x="647" y="220"/>
                  </a:lnTo>
                  <a:lnTo>
                    <a:pt x="646" y="222"/>
                  </a:lnTo>
                  <a:lnTo>
                    <a:pt x="645" y="224"/>
                  </a:lnTo>
                  <a:lnTo>
                    <a:pt x="644" y="225"/>
                  </a:lnTo>
                  <a:lnTo>
                    <a:pt x="642" y="227"/>
                  </a:lnTo>
                  <a:lnTo>
                    <a:pt x="640" y="229"/>
                  </a:lnTo>
                  <a:lnTo>
                    <a:pt x="639" y="231"/>
                  </a:lnTo>
                  <a:lnTo>
                    <a:pt x="637" y="232"/>
                  </a:lnTo>
                  <a:lnTo>
                    <a:pt x="636" y="232"/>
                  </a:lnTo>
                  <a:lnTo>
                    <a:pt x="635" y="233"/>
                  </a:lnTo>
                  <a:lnTo>
                    <a:pt x="634" y="233"/>
                  </a:lnTo>
                  <a:lnTo>
                    <a:pt x="633" y="234"/>
                  </a:lnTo>
                  <a:lnTo>
                    <a:pt x="632" y="234"/>
                  </a:lnTo>
                  <a:lnTo>
                    <a:pt x="631" y="234"/>
                  </a:lnTo>
                  <a:lnTo>
                    <a:pt x="629" y="234"/>
                  </a:lnTo>
                  <a:lnTo>
                    <a:pt x="628" y="234"/>
                  </a:lnTo>
                  <a:lnTo>
                    <a:pt x="627" y="234"/>
                  </a:lnTo>
                  <a:lnTo>
                    <a:pt x="627" y="234"/>
                  </a:lnTo>
                  <a:lnTo>
                    <a:pt x="627" y="234"/>
                  </a:lnTo>
                  <a:lnTo>
                    <a:pt x="627" y="234"/>
                  </a:lnTo>
                  <a:lnTo>
                    <a:pt x="627" y="235"/>
                  </a:lnTo>
                  <a:lnTo>
                    <a:pt x="627" y="236"/>
                  </a:lnTo>
                  <a:lnTo>
                    <a:pt x="627" y="237"/>
                  </a:lnTo>
                  <a:lnTo>
                    <a:pt x="628" y="238"/>
                  </a:lnTo>
                  <a:lnTo>
                    <a:pt x="628" y="239"/>
                  </a:lnTo>
                  <a:lnTo>
                    <a:pt x="629" y="240"/>
                  </a:lnTo>
                  <a:lnTo>
                    <a:pt x="630" y="241"/>
                  </a:lnTo>
                  <a:lnTo>
                    <a:pt x="632" y="243"/>
                  </a:lnTo>
                  <a:lnTo>
                    <a:pt x="633" y="244"/>
                  </a:lnTo>
                  <a:lnTo>
                    <a:pt x="634" y="245"/>
                  </a:lnTo>
                  <a:lnTo>
                    <a:pt x="635" y="247"/>
                  </a:lnTo>
                  <a:lnTo>
                    <a:pt x="635" y="248"/>
                  </a:lnTo>
                  <a:lnTo>
                    <a:pt x="635" y="249"/>
                  </a:lnTo>
                  <a:lnTo>
                    <a:pt x="635" y="250"/>
                  </a:lnTo>
                  <a:lnTo>
                    <a:pt x="635" y="251"/>
                  </a:lnTo>
                  <a:lnTo>
                    <a:pt x="635" y="251"/>
                  </a:lnTo>
                  <a:lnTo>
                    <a:pt x="635" y="252"/>
                  </a:lnTo>
                  <a:lnTo>
                    <a:pt x="635" y="253"/>
                  </a:lnTo>
                  <a:lnTo>
                    <a:pt x="634" y="256"/>
                  </a:lnTo>
                  <a:lnTo>
                    <a:pt x="633" y="259"/>
                  </a:lnTo>
                  <a:lnTo>
                    <a:pt x="633" y="260"/>
                  </a:lnTo>
                  <a:lnTo>
                    <a:pt x="632" y="261"/>
                  </a:lnTo>
                  <a:lnTo>
                    <a:pt x="632" y="261"/>
                  </a:lnTo>
                  <a:lnTo>
                    <a:pt x="631" y="262"/>
                  </a:lnTo>
                  <a:lnTo>
                    <a:pt x="630" y="262"/>
                  </a:lnTo>
                  <a:lnTo>
                    <a:pt x="630" y="262"/>
                  </a:lnTo>
                  <a:lnTo>
                    <a:pt x="629" y="263"/>
                  </a:lnTo>
                  <a:lnTo>
                    <a:pt x="627" y="263"/>
                  </a:lnTo>
                  <a:lnTo>
                    <a:pt x="626" y="263"/>
                  </a:lnTo>
                  <a:lnTo>
                    <a:pt x="626" y="262"/>
                  </a:lnTo>
                  <a:lnTo>
                    <a:pt x="625" y="262"/>
                  </a:lnTo>
                  <a:lnTo>
                    <a:pt x="624" y="262"/>
                  </a:lnTo>
                  <a:lnTo>
                    <a:pt x="624" y="261"/>
                  </a:lnTo>
                  <a:lnTo>
                    <a:pt x="623" y="260"/>
                  </a:lnTo>
                  <a:lnTo>
                    <a:pt x="622" y="259"/>
                  </a:lnTo>
                  <a:lnTo>
                    <a:pt x="622" y="259"/>
                  </a:lnTo>
                  <a:lnTo>
                    <a:pt x="621" y="257"/>
                  </a:lnTo>
                  <a:lnTo>
                    <a:pt x="620" y="255"/>
                  </a:lnTo>
                  <a:lnTo>
                    <a:pt x="620" y="255"/>
                  </a:lnTo>
                  <a:lnTo>
                    <a:pt x="619" y="255"/>
                  </a:lnTo>
                  <a:lnTo>
                    <a:pt x="619" y="254"/>
                  </a:lnTo>
                  <a:lnTo>
                    <a:pt x="618" y="254"/>
                  </a:lnTo>
                  <a:lnTo>
                    <a:pt x="617" y="254"/>
                  </a:lnTo>
                  <a:lnTo>
                    <a:pt x="616" y="253"/>
                  </a:lnTo>
                  <a:lnTo>
                    <a:pt x="615" y="253"/>
                  </a:lnTo>
                  <a:lnTo>
                    <a:pt x="613" y="254"/>
                  </a:lnTo>
                  <a:lnTo>
                    <a:pt x="612" y="254"/>
                  </a:lnTo>
                  <a:lnTo>
                    <a:pt x="611" y="255"/>
                  </a:lnTo>
                  <a:lnTo>
                    <a:pt x="609" y="255"/>
                  </a:lnTo>
                  <a:lnTo>
                    <a:pt x="608" y="256"/>
                  </a:lnTo>
                  <a:lnTo>
                    <a:pt x="607" y="257"/>
                  </a:lnTo>
                  <a:lnTo>
                    <a:pt x="606" y="258"/>
                  </a:lnTo>
                  <a:lnTo>
                    <a:pt x="604" y="260"/>
                  </a:lnTo>
                  <a:lnTo>
                    <a:pt x="603" y="261"/>
                  </a:lnTo>
                  <a:lnTo>
                    <a:pt x="603" y="262"/>
                  </a:lnTo>
                  <a:lnTo>
                    <a:pt x="602" y="263"/>
                  </a:lnTo>
                  <a:lnTo>
                    <a:pt x="602" y="263"/>
                  </a:lnTo>
                  <a:lnTo>
                    <a:pt x="602" y="264"/>
                  </a:lnTo>
                  <a:lnTo>
                    <a:pt x="602" y="264"/>
                  </a:lnTo>
                  <a:lnTo>
                    <a:pt x="602" y="265"/>
                  </a:lnTo>
                  <a:lnTo>
                    <a:pt x="602" y="265"/>
                  </a:lnTo>
                  <a:lnTo>
                    <a:pt x="603" y="265"/>
                  </a:lnTo>
                  <a:lnTo>
                    <a:pt x="604" y="265"/>
                  </a:lnTo>
                  <a:lnTo>
                    <a:pt x="608" y="266"/>
                  </a:lnTo>
                  <a:lnTo>
                    <a:pt x="609" y="267"/>
                  </a:lnTo>
                  <a:lnTo>
                    <a:pt x="610" y="267"/>
                  </a:lnTo>
                  <a:lnTo>
                    <a:pt x="611" y="268"/>
                  </a:lnTo>
                  <a:lnTo>
                    <a:pt x="611" y="268"/>
                  </a:lnTo>
                  <a:lnTo>
                    <a:pt x="612" y="269"/>
                  </a:lnTo>
                  <a:lnTo>
                    <a:pt x="612" y="269"/>
                  </a:lnTo>
                  <a:lnTo>
                    <a:pt x="613" y="270"/>
                  </a:lnTo>
                  <a:lnTo>
                    <a:pt x="613" y="271"/>
                  </a:lnTo>
                  <a:lnTo>
                    <a:pt x="613" y="271"/>
                  </a:lnTo>
                  <a:lnTo>
                    <a:pt x="613" y="272"/>
                  </a:lnTo>
                  <a:lnTo>
                    <a:pt x="612" y="273"/>
                  </a:lnTo>
                  <a:lnTo>
                    <a:pt x="612" y="273"/>
                  </a:lnTo>
                  <a:lnTo>
                    <a:pt x="612" y="274"/>
                  </a:lnTo>
                  <a:lnTo>
                    <a:pt x="611" y="275"/>
                  </a:lnTo>
                  <a:lnTo>
                    <a:pt x="610" y="276"/>
                  </a:lnTo>
                  <a:lnTo>
                    <a:pt x="609" y="276"/>
                  </a:lnTo>
                  <a:lnTo>
                    <a:pt x="608" y="277"/>
                  </a:lnTo>
                  <a:lnTo>
                    <a:pt x="606" y="277"/>
                  </a:lnTo>
                  <a:lnTo>
                    <a:pt x="603" y="278"/>
                  </a:lnTo>
                  <a:lnTo>
                    <a:pt x="600" y="278"/>
                  </a:lnTo>
                  <a:lnTo>
                    <a:pt x="596" y="278"/>
                  </a:lnTo>
                  <a:lnTo>
                    <a:pt x="594" y="279"/>
                  </a:lnTo>
                  <a:lnTo>
                    <a:pt x="592" y="279"/>
                  </a:lnTo>
                  <a:lnTo>
                    <a:pt x="591" y="280"/>
                  </a:lnTo>
                  <a:lnTo>
                    <a:pt x="589" y="281"/>
                  </a:lnTo>
                  <a:lnTo>
                    <a:pt x="588" y="282"/>
                  </a:lnTo>
                  <a:lnTo>
                    <a:pt x="587" y="282"/>
                  </a:lnTo>
                  <a:lnTo>
                    <a:pt x="587" y="283"/>
                  </a:lnTo>
                  <a:lnTo>
                    <a:pt x="586" y="284"/>
                  </a:lnTo>
                  <a:lnTo>
                    <a:pt x="585" y="285"/>
                  </a:lnTo>
                  <a:lnTo>
                    <a:pt x="584" y="286"/>
                  </a:lnTo>
                  <a:lnTo>
                    <a:pt x="583" y="288"/>
                  </a:lnTo>
                  <a:lnTo>
                    <a:pt x="581" y="292"/>
                  </a:lnTo>
                  <a:lnTo>
                    <a:pt x="580" y="293"/>
                  </a:lnTo>
                  <a:lnTo>
                    <a:pt x="579" y="295"/>
                  </a:lnTo>
                  <a:lnTo>
                    <a:pt x="577" y="298"/>
                  </a:lnTo>
                  <a:lnTo>
                    <a:pt x="575" y="299"/>
                  </a:lnTo>
                  <a:lnTo>
                    <a:pt x="574" y="301"/>
                  </a:lnTo>
                  <a:lnTo>
                    <a:pt x="573" y="303"/>
                  </a:lnTo>
                  <a:lnTo>
                    <a:pt x="573" y="304"/>
                  </a:lnTo>
                  <a:lnTo>
                    <a:pt x="573" y="305"/>
                  </a:lnTo>
                  <a:lnTo>
                    <a:pt x="572" y="307"/>
                  </a:lnTo>
                  <a:lnTo>
                    <a:pt x="572" y="311"/>
                  </a:lnTo>
                  <a:lnTo>
                    <a:pt x="572" y="314"/>
                  </a:lnTo>
                  <a:lnTo>
                    <a:pt x="572" y="316"/>
                  </a:lnTo>
                  <a:lnTo>
                    <a:pt x="571" y="319"/>
                  </a:lnTo>
                  <a:lnTo>
                    <a:pt x="570" y="323"/>
                  </a:lnTo>
                  <a:lnTo>
                    <a:pt x="570" y="325"/>
                  </a:lnTo>
                  <a:lnTo>
                    <a:pt x="570" y="326"/>
                  </a:lnTo>
                  <a:lnTo>
                    <a:pt x="570" y="327"/>
                  </a:lnTo>
                  <a:lnTo>
                    <a:pt x="570" y="328"/>
                  </a:lnTo>
                  <a:lnTo>
                    <a:pt x="570" y="329"/>
                  </a:lnTo>
                  <a:lnTo>
                    <a:pt x="571" y="329"/>
                  </a:lnTo>
                  <a:lnTo>
                    <a:pt x="571" y="330"/>
                  </a:lnTo>
                  <a:lnTo>
                    <a:pt x="572" y="331"/>
                  </a:lnTo>
                  <a:lnTo>
                    <a:pt x="573" y="331"/>
                  </a:lnTo>
                  <a:lnTo>
                    <a:pt x="577" y="335"/>
                  </a:lnTo>
                  <a:lnTo>
                    <a:pt x="584" y="340"/>
                  </a:lnTo>
                  <a:lnTo>
                    <a:pt x="585" y="340"/>
                  </a:lnTo>
                  <a:lnTo>
                    <a:pt x="585" y="341"/>
                  </a:lnTo>
                  <a:lnTo>
                    <a:pt x="585" y="341"/>
                  </a:lnTo>
                  <a:lnTo>
                    <a:pt x="586" y="342"/>
                  </a:lnTo>
                  <a:lnTo>
                    <a:pt x="585" y="342"/>
                  </a:lnTo>
                  <a:lnTo>
                    <a:pt x="585" y="342"/>
                  </a:lnTo>
                  <a:lnTo>
                    <a:pt x="585" y="343"/>
                  </a:lnTo>
                  <a:lnTo>
                    <a:pt x="583" y="344"/>
                  </a:lnTo>
                  <a:lnTo>
                    <a:pt x="583" y="344"/>
                  </a:lnTo>
                  <a:lnTo>
                    <a:pt x="582" y="345"/>
                  </a:lnTo>
                  <a:lnTo>
                    <a:pt x="582" y="345"/>
                  </a:lnTo>
                  <a:lnTo>
                    <a:pt x="582" y="346"/>
                  </a:lnTo>
                  <a:lnTo>
                    <a:pt x="582" y="346"/>
                  </a:lnTo>
                  <a:lnTo>
                    <a:pt x="582" y="347"/>
                  </a:lnTo>
                  <a:lnTo>
                    <a:pt x="583" y="347"/>
                  </a:lnTo>
                  <a:lnTo>
                    <a:pt x="583" y="348"/>
                  </a:lnTo>
                  <a:lnTo>
                    <a:pt x="584" y="348"/>
                  </a:lnTo>
                  <a:lnTo>
                    <a:pt x="585" y="349"/>
                  </a:lnTo>
                  <a:lnTo>
                    <a:pt x="586" y="349"/>
                  </a:lnTo>
                  <a:lnTo>
                    <a:pt x="588" y="350"/>
                  </a:lnTo>
                  <a:lnTo>
                    <a:pt x="589" y="350"/>
                  </a:lnTo>
                  <a:lnTo>
                    <a:pt x="593" y="351"/>
                  </a:lnTo>
                  <a:lnTo>
                    <a:pt x="594" y="352"/>
                  </a:lnTo>
                  <a:lnTo>
                    <a:pt x="594" y="352"/>
                  </a:lnTo>
                  <a:lnTo>
                    <a:pt x="595" y="353"/>
                  </a:lnTo>
                  <a:lnTo>
                    <a:pt x="595" y="353"/>
                  </a:lnTo>
                  <a:lnTo>
                    <a:pt x="596" y="354"/>
                  </a:lnTo>
                  <a:lnTo>
                    <a:pt x="596" y="355"/>
                  </a:lnTo>
                  <a:lnTo>
                    <a:pt x="596" y="355"/>
                  </a:lnTo>
                  <a:lnTo>
                    <a:pt x="596" y="356"/>
                  </a:lnTo>
                  <a:lnTo>
                    <a:pt x="596" y="357"/>
                  </a:lnTo>
                  <a:lnTo>
                    <a:pt x="596" y="358"/>
                  </a:lnTo>
                  <a:lnTo>
                    <a:pt x="595" y="359"/>
                  </a:lnTo>
                  <a:lnTo>
                    <a:pt x="595" y="360"/>
                  </a:lnTo>
                  <a:lnTo>
                    <a:pt x="594" y="362"/>
                  </a:lnTo>
                  <a:lnTo>
                    <a:pt x="593" y="364"/>
                  </a:lnTo>
                  <a:lnTo>
                    <a:pt x="589" y="369"/>
                  </a:lnTo>
                  <a:lnTo>
                    <a:pt x="588" y="370"/>
                  </a:lnTo>
                  <a:lnTo>
                    <a:pt x="588" y="371"/>
                  </a:lnTo>
                  <a:lnTo>
                    <a:pt x="587" y="372"/>
                  </a:lnTo>
                  <a:lnTo>
                    <a:pt x="587" y="373"/>
                  </a:lnTo>
                  <a:lnTo>
                    <a:pt x="587" y="374"/>
                  </a:lnTo>
                  <a:lnTo>
                    <a:pt x="587" y="375"/>
                  </a:lnTo>
                  <a:lnTo>
                    <a:pt x="587" y="376"/>
                  </a:lnTo>
                  <a:lnTo>
                    <a:pt x="588" y="378"/>
                  </a:lnTo>
                  <a:lnTo>
                    <a:pt x="588" y="379"/>
                  </a:lnTo>
                  <a:lnTo>
                    <a:pt x="589" y="380"/>
                  </a:lnTo>
                  <a:lnTo>
                    <a:pt x="589" y="381"/>
                  </a:lnTo>
                  <a:lnTo>
                    <a:pt x="591" y="383"/>
                  </a:lnTo>
                  <a:lnTo>
                    <a:pt x="592" y="385"/>
                  </a:lnTo>
                  <a:lnTo>
                    <a:pt x="593" y="386"/>
                  </a:lnTo>
                  <a:lnTo>
                    <a:pt x="593" y="387"/>
                  </a:lnTo>
                  <a:lnTo>
                    <a:pt x="594" y="388"/>
                  </a:lnTo>
                  <a:lnTo>
                    <a:pt x="594" y="388"/>
                  </a:lnTo>
                  <a:lnTo>
                    <a:pt x="594" y="389"/>
                  </a:lnTo>
                  <a:lnTo>
                    <a:pt x="594" y="390"/>
                  </a:lnTo>
                  <a:lnTo>
                    <a:pt x="593" y="391"/>
                  </a:lnTo>
                  <a:lnTo>
                    <a:pt x="593" y="391"/>
                  </a:lnTo>
                  <a:lnTo>
                    <a:pt x="592" y="392"/>
                  </a:lnTo>
                  <a:lnTo>
                    <a:pt x="592" y="392"/>
                  </a:lnTo>
                  <a:lnTo>
                    <a:pt x="590" y="394"/>
                  </a:lnTo>
                  <a:lnTo>
                    <a:pt x="587" y="396"/>
                  </a:lnTo>
                  <a:lnTo>
                    <a:pt x="585" y="397"/>
                  </a:lnTo>
                  <a:lnTo>
                    <a:pt x="584" y="398"/>
                  </a:lnTo>
                  <a:lnTo>
                    <a:pt x="583" y="400"/>
                  </a:lnTo>
                  <a:lnTo>
                    <a:pt x="582" y="401"/>
                  </a:lnTo>
                  <a:lnTo>
                    <a:pt x="581" y="403"/>
                  </a:lnTo>
                  <a:lnTo>
                    <a:pt x="580" y="404"/>
                  </a:lnTo>
                  <a:lnTo>
                    <a:pt x="579" y="406"/>
                  </a:lnTo>
                  <a:lnTo>
                    <a:pt x="579" y="407"/>
                  </a:lnTo>
                  <a:lnTo>
                    <a:pt x="578" y="409"/>
                  </a:lnTo>
                  <a:lnTo>
                    <a:pt x="578" y="410"/>
                  </a:lnTo>
                  <a:lnTo>
                    <a:pt x="577" y="412"/>
                  </a:lnTo>
                  <a:lnTo>
                    <a:pt x="577" y="413"/>
                  </a:lnTo>
                  <a:lnTo>
                    <a:pt x="577" y="414"/>
                  </a:lnTo>
                  <a:lnTo>
                    <a:pt x="577" y="415"/>
                  </a:lnTo>
                  <a:lnTo>
                    <a:pt x="577" y="416"/>
                  </a:lnTo>
                  <a:lnTo>
                    <a:pt x="577" y="417"/>
                  </a:lnTo>
                  <a:lnTo>
                    <a:pt x="578" y="418"/>
                  </a:lnTo>
                  <a:lnTo>
                    <a:pt x="578" y="419"/>
                  </a:lnTo>
                  <a:lnTo>
                    <a:pt x="578" y="419"/>
                  </a:lnTo>
                  <a:lnTo>
                    <a:pt x="579" y="420"/>
                  </a:lnTo>
                  <a:lnTo>
                    <a:pt x="580" y="421"/>
                  </a:lnTo>
                  <a:lnTo>
                    <a:pt x="582" y="422"/>
                  </a:lnTo>
                  <a:lnTo>
                    <a:pt x="585" y="425"/>
                  </a:lnTo>
                  <a:lnTo>
                    <a:pt x="586" y="426"/>
                  </a:lnTo>
                  <a:lnTo>
                    <a:pt x="587" y="427"/>
                  </a:lnTo>
                  <a:lnTo>
                    <a:pt x="588" y="427"/>
                  </a:lnTo>
                  <a:lnTo>
                    <a:pt x="588" y="428"/>
                  </a:lnTo>
                  <a:lnTo>
                    <a:pt x="589" y="429"/>
                  </a:lnTo>
                  <a:lnTo>
                    <a:pt x="589" y="430"/>
                  </a:lnTo>
                  <a:lnTo>
                    <a:pt x="590" y="431"/>
                  </a:lnTo>
                  <a:lnTo>
                    <a:pt x="590" y="432"/>
                  </a:lnTo>
                  <a:lnTo>
                    <a:pt x="590" y="433"/>
                  </a:lnTo>
                  <a:lnTo>
                    <a:pt x="590" y="435"/>
                  </a:lnTo>
                  <a:lnTo>
                    <a:pt x="590" y="437"/>
                  </a:lnTo>
                  <a:lnTo>
                    <a:pt x="590" y="438"/>
                  </a:lnTo>
                  <a:lnTo>
                    <a:pt x="590" y="439"/>
                  </a:lnTo>
                  <a:lnTo>
                    <a:pt x="589" y="440"/>
                  </a:lnTo>
                  <a:lnTo>
                    <a:pt x="589" y="441"/>
                  </a:lnTo>
                  <a:lnTo>
                    <a:pt x="588" y="442"/>
                  </a:lnTo>
                  <a:lnTo>
                    <a:pt x="586" y="443"/>
                  </a:lnTo>
                  <a:lnTo>
                    <a:pt x="584" y="444"/>
                  </a:lnTo>
                  <a:lnTo>
                    <a:pt x="583" y="445"/>
                  </a:lnTo>
                  <a:lnTo>
                    <a:pt x="580" y="446"/>
                  </a:lnTo>
                  <a:lnTo>
                    <a:pt x="579" y="447"/>
                  </a:lnTo>
                  <a:lnTo>
                    <a:pt x="578" y="448"/>
                  </a:lnTo>
                  <a:lnTo>
                    <a:pt x="577" y="448"/>
                  </a:lnTo>
                  <a:lnTo>
                    <a:pt x="577" y="449"/>
                  </a:lnTo>
                  <a:lnTo>
                    <a:pt x="576" y="450"/>
                  </a:lnTo>
                  <a:lnTo>
                    <a:pt x="576" y="450"/>
                  </a:lnTo>
                  <a:lnTo>
                    <a:pt x="575" y="452"/>
                  </a:lnTo>
                  <a:lnTo>
                    <a:pt x="575" y="453"/>
                  </a:lnTo>
                  <a:lnTo>
                    <a:pt x="575" y="454"/>
                  </a:lnTo>
                  <a:lnTo>
                    <a:pt x="575" y="455"/>
                  </a:lnTo>
                  <a:lnTo>
                    <a:pt x="575" y="456"/>
                  </a:lnTo>
                  <a:lnTo>
                    <a:pt x="576" y="459"/>
                  </a:lnTo>
                  <a:lnTo>
                    <a:pt x="576" y="461"/>
                  </a:lnTo>
                  <a:lnTo>
                    <a:pt x="577" y="462"/>
                  </a:lnTo>
                  <a:lnTo>
                    <a:pt x="577" y="463"/>
                  </a:lnTo>
                  <a:lnTo>
                    <a:pt x="577" y="464"/>
                  </a:lnTo>
                  <a:lnTo>
                    <a:pt x="577" y="464"/>
                  </a:lnTo>
                  <a:lnTo>
                    <a:pt x="576" y="465"/>
                  </a:lnTo>
                  <a:lnTo>
                    <a:pt x="576" y="466"/>
                  </a:lnTo>
                  <a:lnTo>
                    <a:pt x="575" y="467"/>
                  </a:lnTo>
                  <a:lnTo>
                    <a:pt x="574" y="468"/>
                  </a:lnTo>
                  <a:lnTo>
                    <a:pt x="574" y="469"/>
                  </a:lnTo>
                  <a:lnTo>
                    <a:pt x="573" y="469"/>
                  </a:lnTo>
                  <a:lnTo>
                    <a:pt x="571" y="470"/>
                  </a:lnTo>
                  <a:lnTo>
                    <a:pt x="570" y="470"/>
                  </a:lnTo>
                  <a:lnTo>
                    <a:pt x="569" y="471"/>
                  </a:lnTo>
                  <a:lnTo>
                    <a:pt x="568" y="471"/>
                  </a:lnTo>
                  <a:lnTo>
                    <a:pt x="567" y="471"/>
                  </a:lnTo>
                  <a:lnTo>
                    <a:pt x="567" y="472"/>
                  </a:lnTo>
                  <a:lnTo>
                    <a:pt x="567" y="472"/>
                  </a:lnTo>
                  <a:lnTo>
                    <a:pt x="567" y="472"/>
                  </a:lnTo>
                  <a:lnTo>
                    <a:pt x="567" y="473"/>
                  </a:lnTo>
                  <a:lnTo>
                    <a:pt x="567" y="474"/>
                  </a:lnTo>
                  <a:lnTo>
                    <a:pt x="567" y="475"/>
                  </a:lnTo>
                  <a:lnTo>
                    <a:pt x="568" y="476"/>
                  </a:lnTo>
                  <a:lnTo>
                    <a:pt x="569" y="477"/>
                  </a:lnTo>
                  <a:lnTo>
                    <a:pt x="571" y="479"/>
                  </a:lnTo>
                  <a:lnTo>
                    <a:pt x="572" y="480"/>
                  </a:lnTo>
                  <a:lnTo>
                    <a:pt x="576" y="484"/>
                  </a:lnTo>
                  <a:lnTo>
                    <a:pt x="578" y="485"/>
                  </a:lnTo>
                  <a:lnTo>
                    <a:pt x="578" y="486"/>
                  </a:lnTo>
                  <a:lnTo>
                    <a:pt x="579" y="487"/>
                  </a:lnTo>
                  <a:lnTo>
                    <a:pt x="580" y="488"/>
                  </a:lnTo>
                  <a:lnTo>
                    <a:pt x="580" y="489"/>
                  </a:lnTo>
                  <a:lnTo>
                    <a:pt x="581" y="490"/>
                  </a:lnTo>
                  <a:lnTo>
                    <a:pt x="581" y="491"/>
                  </a:lnTo>
                  <a:lnTo>
                    <a:pt x="580" y="491"/>
                  </a:lnTo>
                  <a:lnTo>
                    <a:pt x="580" y="492"/>
                  </a:lnTo>
                  <a:lnTo>
                    <a:pt x="580" y="493"/>
                  </a:lnTo>
                  <a:lnTo>
                    <a:pt x="579" y="494"/>
                  </a:lnTo>
                  <a:lnTo>
                    <a:pt x="578" y="495"/>
                  </a:lnTo>
                  <a:lnTo>
                    <a:pt x="577" y="495"/>
                  </a:lnTo>
                  <a:lnTo>
                    <a:pt x="575" y="498"/>
                  </a:lnTo>
                  <a:lnTo>
                    <a:pt x="574" y="499"/>
                  </a:lnTo>
                  <a:lnTo>
                    <a:pt x="573" y="499"/>
                  </a:lnTo>
                  <a:lnTo>
                    <a:pt x="573" y="500"/>
                  </a:lnTo>
                  <a:lnTo>
                    <a:pt x="572" y="501"/>
                  </a:lnTo>
                  <a:lnTo>
                    <a:pt x="571" y="504"/>
                  </a:lnTo>
                  <a:lnTo>
                    <a:pt x="571" y="505"/>
                  </a:lnTo>
                  <a:lnTo>
                    <a:pt x="570" y="506"/>
                  </a:lnTo>
                  <a:lnTo>
                    <a:pt x="569" y="507"/>
                  </a:lnTo>
                  <a:lnTo>
                    <a:pt x="568" y="508"/>
                  </a:lnTo>
                  <a:lnTo>
                    <a:pt x="568" y="509"/>
                  </a:lnTo>
                  <a:lnTo>
                    <a:pt x="567" y="509"/>
                  </a:lnTo>
                  <a:lnTo>
                    <a:pt x="566" y="510"/>
                  </a:lnTo>
                  <a:lnTo>
                    <a:pt x="565" y="511"/>
                  </a:lnTo>
                  <a:lnTo>
                    <a:pt x="565" y="511"/>
                  </a:lnTo>
                  <a:lnTo>
                    <a:pt x="564" y="511"/>
                  </a:lnTo>
                  <a:lnTo>
                    <a:pt x="563" y="512"/>
                  </a:lnTo>
                  <a:lnTo>
                    <a:pt x="560" y="512"/>
                  </a:lnTo>
                  <a:lnTo>
                    <a:pt x="557" y="513"/>
                  </a:lnTo>
                  <a:lnTo>
                    <a:pt x="553" y="514"/>
                  </a:lnTo>
                  <a:lnTo>
                    <a:pt x="548" y="514"/>
                  </a:lnTo>
                  <a:lnTo>
                    <a:pt x="545" y="514"/>
                  </a:lnTo>
                  <a:lnTo>
                    <a:pt x="543" y="515"/>
                  </a:lnTo>
                  <a:lnTo>
                    <a:pt x="541" y="516"/>
                  </a:lnTo>
                  <a:lnTo>
                    <a:pt x="540" y="516"/>
                  </a:lnTo>
                  <a:lnTo>
                    <a:pt x="539" y="517"/>
                  </a:lnTo>
                  <a:lnTo>
                    <a:pt x="538" y="518"/>
                  </a:lnTo>
                  <a:lnTo>
                    <a:pt x="537" y="518"/>
                  </a:lnTo>
                  <a:lnTo>
                    <a:pt x="536" y="520"/>
                  </a:lnTo>
                  <a:lnTo>
                    <a:pt x="535" y="521"/>
                  </a:lnTo>
                  <a:lnTo>
                    <a:pt x="535" y="522"/>
                  </a:lnTo>
                  <a:lnTo>
                    <a:pt x="534" y="523"/>
                  </a:lnTo>
                  <a:lnTo>
                    <a:pt x="535" y="524"/>
                  </a:lnTo>
                  <a:lnTo>
                    <a:pt x="535" y="527"/>
                  </a:lnTo>
                  <a:lnTo>
                    <a:pt x="535" y="528"/>
                  </a:lnTo>
                  <a:lnTo>
                    <a:pt x="535" y="528"/>
                  </a:lnTo>
                  <a:lnTo>
                    <a:pt x="534" y="529"/>
                  </a:lnTo>
                  <a:lnTo>
                    <a:pt x="534" y="530"/>
                  </a:lnTo>
                  <a:lnTo>
                    <a:pt x="533" y="530"/>
                  </a:lnTo>
                  <a:lnTo>
                    <a:pt x="533" y="531"/>
                  </a:lnTo>
                  <a:lnTo>
                    <a:pt x="532" y="532"/>
                  </a:lnTo>
                  <a:lnTo>
                    <a:pt x="528" y="534"/>
                  </a:lnTo>
                  <a:lnTo>
                    <a:pt x="527" y="535"/>
                  </a:lnTo>
                  <a:lnTo>
                    <a:pt x="526" y="535"/>
                  </a:lnTo>
                  <a:lnTo>
                    <a:pt x="524" y="535"/>
                  </a:lnTo>
                  <a:lnTo>
                    <a:pt x="521" y="536"/>
                  </a:lnTo>
                  <a:lnTo>
                    <a:pt x="516" y="537"/>
                  </a:lnTo>
                  <a:lnTo>
                    <a:pt x="513" y="538"/>
                  </a:lnTo>
                  <a:lnTo>
                    <a:pt x="512" y="538"/>
                  </a:lnTo>
                  <a:lnTo>
                    <a:pt x="511" y="538"/>
                  </a:lnTo>
                  <a:lnTo>
                    <a:pt x="507" y="537"/>
                  </a:lnTo>
                  <a:lnTo>
                    <a:pt x="504" y="537"/>
                  </a:lnTo>
                  <a:lnTo>
                    <a:pt x="503" y="536"/>
                  </a:lnTo>
                  <a:lnTo>
                    <a:pt x="500" y="536"/>
                  </a:lnTo>
                  <a:lnTo>
                    <a:pt x="498" y="535"/>
                  </a:lnTo>
                  <a:lnTo>
                    <a:pt x="495" y="535"/>
                  </a:lnTo>
                  <a:lnTo>
                    <a:pt x="494" y="535"/>
                  </a:lnTo>
                  <a:lnTo>
                    <a:pt x="493" y="535"/>
                  </a:lnTo>
                  <a:lnTo>
                    <a:pt x="492" y="535"/>
                  </a:lnTo>
                  <a:lnTo>
                    <a:pt x="491" y="535"/>
                  </a:lnTo>
                  <a:lnTo>
                    <a:pt x="490" y="536"/>
                  </a:lnTo>
                  <a:lnTo>
                    <a:pt x="488" y="537"/>
                  </a:lnTo>
                  <a:lnTo>
                    <a:pt x="487" y="538"/>
                  </a:lnTo>
                  <a:lnTo>
                    <a:pt x="485" y="540"/>
                  </a:lnTo>
                  <a:lnTo>
                    <a:pt x="483" y="540"/>
                  </a:lnTo>
                  <a:lnTo>
                    <a:pt x="481" y="541"/>
                  </a:lnTo>
                  <a:lnTo>
                    <a:pt x="479" y="541"/>
                  </a:lnTo>
                  <a:lnTo>
                    <a:pt x="477" y="541"/>
                  </a:lnTo>
                  <a:lnTo>
                    <a:pt x="476" y="541"/>
                  </a:lnTo>
                  <a:lnTo>
                    <a:pt x="475" y="541"/>
                  </a:lnTo>
                  <a:lnTo>
                    <a:pt x="474" y="541"/>
                  </a:lnTo>
                  <a:lnTo>
                    <a:pt x="472" y="540"/>
                  </a:lnTo>
                  <a:lnTo>
                    <a:pt x="471" y="540"/>
                  </a:lnTo>
                  <a:lnTo>
                    <a:pt x="470" y="539"/>
                  </a:lnTo>
                  <a:lnTo>
                    <a:pt x="466" y="537"/>
                  </a:lnTo>
                  <a:lnTo>
                    <a:pt x="465" y="536"/>
                  </a:lnTo>
                  <a:lnTo>
                    <a:pt x="464" y="535"/>
                  </a:lnTo>
                  <a:lnTo>
                    <a:pt x="464" y="534"/>
                  </a:lnTo>
                  <a:lnTo>
                    <a:pt x="462" y="532"/>
                  </a:lnTo>
                  <a:lnTo>
                    <a:pt x="461" y="531"/>
                  </a:lnTo>
                  <a:lnTo>
                    <a:pt x="460" y="530"/>
                  </a:lnTo>
                  <a:lnTo>
                    <a:pt x="460" y="529"/>
                  </a:lnTo>
                  <a:lnTo>
                    <a:pt x="459" y="529"/>
                  </a:lnTo>
                  <a:lnTo>
                    <a:pt x="459" y="529"/>
                  </a:lnTo>
                  <a:lnTo>
                    <a:pt x="458" y="529"/>
                  </a:lnTo>
                  <a:lnTo>
                    <a:pt x="457" y="529"/>
                  </a:lnTo>
                  <a:lnTo>
                    <a:pt x="456" y="529"/>
                  </a:lnTo>
                  <a:lnTo>
                    <a:pt x="455" y="529"/>
                  </a:lnTo>
                  <a:lnTo>
                    <a:pt x="453" y="530"/>
                  </a:lnTo>
                  <a:lnTo>
                    <a:pt x="451" y="531"/>
                  </a:lnTo>
                  <a:lnTo>
                    <a:pt x="450" y="531"/>
                  </a:lnTo>
                  <a:lnTo>
                    <a:pt x="449" y="532"/>
                  </a:lnTo>
                  <a:lnTo>
                    <a:pt x="449" y="532"/>
                  </a:lnTo>
                  <a:lnTo>
                    <a:pt x="448" y="533"/>
                  </a:lnTo>
                  <a:lnTo>
                    <a:pt x="445" y="536"/>
                  </a:lnTo>
                  <a:lnTo>
                    <a:pt x="444" y="537"/>
                  </a:lnTo>
                  <a:lnTo>
                    <a:pt x="443" y="538"/>
                  </a:lnTo>
                  <a:lnTo>
                    <a:pt x="442" y="539"/>
                  </a:lnTo>
                  <a:lnTo>
                    <a:pt x="441" y="539"/>
                  </a:lnTo>
                  <a:lnTo>
                    <a:pt x="440" y="540"/>
                  </a:lnTo>
                  <a:lnTo>
                    <a:pt x="440" y="540"/>
                  </a:lnTo>
                  <a:lnTo>
                    <a:pt x="439" y="540"/>
                  </a:lnTo>
                  <a:lnTo>
                    <a:pt x="438" y="540"/>
                  </a:lnTo>
                  <a:lnTo>
                    <a:pt x="437" y="541"/>
                  </a:lnTo>
                  <a:lnTo>
                    <a:pt x="436" y="540"/>
                  </a:lnTo>
                  <a:lnTo>
                    <a:pt x="433" y="540"/>
                  </a:lnTo>
                  <a:lnTo>
                    <a:pt x="432" y="540"/>
                  </a:lnTo>
                  <a:lnTo>
                    <a:pt x="431" y="540"/>
                  </a:lnTo>
                  <a:lnTo>
                    <a:pt x="430" y="540"/>
                  </a:lnTo>
                  <a:lnTo>
                    <a:pt x="430" y="540"/>
                  </a:lnTo>
                  <a:lnTo>
                    <a:pt x="429" y="540"/>
                  </a:lnTo>
                  <a:lnTo>
                    <a:pt x="429" y="541"/>
                  </a:lnTo>
                  <a:lnTo>
                    <a:pt x="428" y="541"/>
                  </a:lnTo>
                  <a:lnTo>
                    <a:pt x="427" y="542"/>
                  </a:lnTo>
                  <a:lnTo>
                    <a:pt x="427" y="543"/>
                  </a:lnTo>
                  <a:lnTo>
                    <a:pt x="426" y="544"/>
                  </a:lnTo>
                  <a:lnTo>
                    <a:pt x="425" y="546"/>
                  </a:lnTo>
                  <a:lnTo>
                    <a:pt x="424" y="550"/>
                  </a:lnTo>
                  <a:lnTo>
                    <a:pt x="423" y="551"/>
                  </a:lnTo>
                  <a:lnTo>
                    <a:pt x="423" y="552"/>
                  </a:lnTo>
                  <a:lnTo>
                    <a:pt x="422" y="553"/>
                  </a:lnTo>
                  <a:lnTo>
                    <a:pt x="421" y="554"/>
                  </a:lnTo>
                  <a:lnTo>
                    <a:pt x="421" y="554"/>
                  </a:lnTo>
                  <a:lnTo>
                    <a:pt x="420" y="554"/>
                  </a:lnTo>
                  <a:lnTo>
                    <a:pt x="419" y="555"/>
                  </a:lnTo>
                  <a:lnTo>
                    <a:pt x="418" y="555"/>
                  </a:lnTo>
                  <a:lnTo>
                    <a:pt x="416" y="555"/>
                  </a:lnTo>
                  <a:lnTo>
                    <a:pt x="413" y="555"/>
                  </a:lnTo>
                  <a:lnTo>
                    <a:pt x="412" y="555"/>
                  </a:lnTo>
                  <a:lnTo>
                    <a:pt x="409" y="555"/>
                  </a:lnTo>
                  <a:lnTo>
                    <a:pt x="406" y="556"/>
                  </a:lnTo>
                  <a:lnTo>
                    <a:pt x="404" y="557"/>
                  </a:lnTo>
                  <a:lnTo>
                    <a:pt x="400" y="558"/>
                  </a:lnTo>
                  <a:lnTo>
                    <a:pt x="398" y="559"/>
                  </a:lnTo>
                  <a:lnTo>
                    <a:pt x="396" y="560"/>
                  </a:lnTo>
                  <a:lnTo>
                    <a:pt x="394" y="561"/>
                  </a:lnTo>
                  <a:lnTo>
                    <a:pt x="394" y="562"/>
                  </a:lnTo>
                  <a:lnTo>
                    <a:pt x="393" y="563"/>
                  </a:lnTo>
                  <a:lnTo>
                    <a:pt x="392" y="564"/>
                  </a:lnTo>
                  <a:lnTo>
                    <a:pt x="390" y="566"/>
                  </a:lnTo>
                  <a:lnTo>
                    <a:pt x="389" y="568"/>
                  </a:lnTo>
                  <a:lnTo>
                    <a:pt x="387" y="571"/>
                  </a:lnTo>
                  <a:lnTo>
                    <a:pt x="385" y="572"/>
                  </a:lnTo>
                  <a:lnTo>
                    <a:pt x="383" y="573"/>
                  </a:lnTo>
                  <a:lnTo>
                    <a:pt x="382" y="574"/>
                  </a:lnTo>
                  <a:lnTo>
                    <a:pt x="381" y="575"/>
                  </a:lnTo>
                  <a:lnTo>
                    <a:pt x="377" y="577"/>
                  </a:lnTo>
                  <a:lnTo>
                    <a:pt x="376" y="578"/>
                  </a:lnTo>
                  <a:lnTo>
                    <a:pt x="375" y="579"/>
                  </a:lnTo>
                  <a:lnTo>
                    <a:pt x="374" y="579"/>
                  </a:lnTo>
                  <a:lnTo>
                    <a:pt x="372" y="581"/>
                  </a:lnTo>
                  <a:lnTo>
                    <a:pt x="370" y="583"/>
                  </a:lnTo>
                  <a:lnTo>
                    <a:pt x="368" y="585"/>
                  </a:lnTo>
                  <a:lnTo>
                    <a:pt x="367" y="586"/>
                  </a:lnTo>
                  <a:lnTo>
                    <a:pt x="366" y="588"/>
                  </a:lnTo>
                  <a:lnTo>
                    <a:pt x="364" y="591"/>
                  </a:lnTo>
                  <a:lnTo>
                    <a:pt x="363" y="592"/>
                  </a:lnTo>
                  <a:lnTo>
                    <a:pt x="362" y="593"/>
                  </a:lnTo>
                  <a:lnTo>
                    <a:pt x="361" y="593"/>
                  </a:lnTo>
                  <a:lnTo>
                    <a:pt x="361" y="593"/>
                  </a:lnTo>
                  <a:lnTo>
                    <a:pt x="360" y="593"/>
                  </a:lnTo>
                  <a:lnTo>
                    <a:pt x="359" y="593"/>
                  </a:lnTo>
                  <a:lnTo>
                    <a:pt x="358" y="593"/>
                  </a:lnTo>
                  <a:lnTo>
                    <a:pt x="358" y="593"/>
                  </a:lnTo>
                  <a:lnTo>
                    <a:pt x="357" y="592"/>
                  </a:lnTo>
                  <a:lnTo>
                    <a:pt x="354" y="590"/>
                  </a:lnTo>
                  <a:lnTo>
                    <a:pt x="352" y="589"/>
                  </a:lnTo>
                  <a:lnTo>
                    <a:pt x="351" y="588"/>
                  </a:lnTo>
                  <a:lnTo>
                    <a:pt x="349" y="588"/>
                  </a:lnTo>
                  <a:lnTo>
                    <a:pt x="348" y="587"/>
                  </a:lnTo>
                  <a:lnTo>
                    <a:pt x="346" y="587"/>
                  </a:lnTo>
                  <a:lnTo>
                    <a:pt x="345" y="587"/>
                  </a:lnTo>
                  <a:lnTo>
                    <a:pt x="343" y="587"/>
                  </a:lnTo>
                  <a:lnTo>
                    <a:pt x="338" y="588"/>
                  </a:lnTo>
                  <a:lnTo>
                    <a:pt x="336" y="588"/>
                  </a:lnTo>
                  <a:lnTo>
                    <a:pt x="335" y="588"/>
                  </a:lnTo>
                  <a:lnTo>
                    <a:pt x="335" y="589"/>
                  </a:lnTo>
                  <a:lnTo>
                    <a:pt x="334" y="589"/>
                  </a:lnTo>
                  <a:lnTo>
                    <a:pt x="333" y="589"/>
                  </a:lnTo>
                  <a:lnTo>
                    <a:pt x="333" y="590"/>
                  </a:lnTo>
                  <a:lnTo>
                    <a:pt x="332" y="591"/>
                  </a:lnTo>
                  <a:lnTo>
                    <a:pt x="330" y="594"/>
                  </a:lnTo>
                  <a:lnTo>
                    <a:pt x="328" y="596"/>
                  </a:lnTo>
                  <a:lnTo>
                    <a:pt x="327" y="597"/>
                  </a:lnTo>
                  <a:lnTo>
                    <a:pt x="326" y="598"/>
                  </a:lnTo>
                  <a:lnTo>
                    <a:pt x="325" y="599"/>
                  </a:lnTo>
                  <a:lnTo>
                    <a:pt x="325" y="600"/>
                  </a:lnTo>
                  <a:lnTo>
                    <a:pt x="324" y="600"/>
                  </a:lnTo>
                  <a:lnTo>
                    <a:pt x="323" y="601"/>
                  </a:lnTo>
                  <a:lnTo>
                    <a:pt x="322" y="601"/>
                  </a:lnTo>
                  <a:lnTo>
                    <a:pt x="322" y="601"/>
                  </a:lnTo>
                  <a:lnTo>
                    <a:pt x="320" y="601"/>
                  </a:lnTo>
                  <a:lnTo>
                    <a:pt x="319" y="600"/>
                  </a:lnTo>
                  <a:lnTo>
                    <a:pt x="317" y="600"/>
                  </a:lnTo>
                  <a:lnTo>
                    <a:pt x="316" y="600"/>
                  </a:lnTo>
                  <a:lnTo>
                    <a:pt x="315" y="599"/>
                  </a:lnTo>
                  <a:lnTo>
                    <a:pt x="314" y="599"/>
                  </a:lnTo>
                  <a:lnTo>
                    <a:pt x="312" y="597"/>
                  </a:lnTo>
                  <a:lnTo>
                    <a:pt x="311" y="596"/>
                  </a:lnTo>
                  <a:lnTo>
                    <a:pt x="310" y="595"/>
                  </a:lnTo>
                  <a:lnTo>
                    <a:pt x="309" y="595"/>
                  </a:lnTo>
                  <a:lnTo>
                    <a:pt x="308" y="595"/>
                  </a:lnTo>
                  <a:lnTo>
                    <a:pt x="307" y="595"/>
                  </a:lnTo>
                  <a:lnTo>
                    <a:pt x="305" y="595"/>
                  </a:lnTo>
                  <a:lnTo>
                    <a:pt x="304" y="595"/>
                  </a:lnTo>
                  <a:lnTo>
                    <a:pt x="302" y="595"/>
                  </a:lnTo>
                  <a:lnTo>
                    <a:pt x="301" y="596"/>
                  </a:lnTo>
                  <a:lnTo>
                    <a:pt x="300" y="596"/>
                  </a:lnTo>
                  <a:lnTo>
                    <a:pt x="299" y="597"/>
                  </a:lnTo>
                  <a:lnTo>
                    <a:pt x="299" y="597"/>
                  </a:lnTo>
                  <a:lnTo>
                    <a:pt x="299" y="598"/>
                  </a:lnTo>
                  <a:lnTo>
                    <a:pt x="298" y="598"/>
                  </a:lnTo>
                  <a:lnTo>
                    <a:pt x="298" y="598"/>
                  </a:lnTo>
                  <a:lnTo>
                    <a:pt x="298" y="598"/>
                  </a:lnTo>
                  <a:lnTo>
                    <a:pt x="297" y="597"/>
                  </a:lnTo>
                  <a:lnTo>
                    <a:pt x="297" y="596"/>
                  </a:lnTo>
                  <a:lnTo>
                    <a:pt x="295" y="593"/>
                  </a:lnTo>
                  <a:lnTo>
                    <a:pt x="295" y="592"/>
                  </a:lnTo>
                  <a:lnTo>
                    <a:pt x="294" y="591"/>
                  </a:lnTo>
                  <a:lnTo>
                    <a:pt x="293" y="590"/>
                  </a:lnTo>
                  <a:lnTo>
                    <a:pt x="293" y="589"/>
                  </a:lnTo>
                  <a:lnTo>
                    <a:pt x="292" y="588"/>
                  </a:lnTo>
                  <a:lnTo>
                    <a:pt x="291" y="587"/>
                  </a:lnTo>
                  <a:lnTo>
                    <a:pt x="288" y="585"/>
                  </a:lnTo>
                  <a:lnTo>
                    <a:pt x="287" y="584"/>
                  </a:lnTo>
                  <a:lnTo>
                    <a:pt x="285" y="584"/>
                  </a:lnTo>
                  <a:lnTo>
                    <a:pt x="283" y="582"/>
                  </a:lnTo>
                  <a:lnTo>
                    <a:pt x="280" y="581"/>
                  </a:lnTo>
                  <a:lnTo>
                    <a:pt x="278" y="580"/>
                  </a:lnTo>
                  <a:lnTo>
                    <a:pt x="276" y="579"/>
                  </a:lnTo>
                  <a:lnTo>
                    <a:pt x="275" y="578"/>
                  </a:lnTo>
                  <a:lnTo>
                    <a:pt x="274" y="577"/>
                  </a:lnTo>
                  <a:lnTo>
                    <a:pt x="273" y="576"/>
                  </a:lnTo>
                  <a:lnTo>
                    <a:pt x="272" y="575"/>
                  </a:lnTo>
                  <a:lnTo>
                    <a:pt x="271" y="572"/>
                  </a:lnTo>
                  <a:lnTo>
                    <a:pt x="270" y="571"/>
                  </a:lnTo>
                  <a:lnTo>
                    <a:pt x="269" y="570"/>
                  </a:lnTo>
                  <a:lnTo>
                    <a:pt x="268" y="569"/>
                  </a:lnTo>
                  <a:lnTo>
                    <a:pt x="268" y="569"/>
                  </a:lnTo>
                  <a:lnTo>
                    <a:pt x="267" y="569"/>
                  </a:lnTo>
                  <a:lnTo>
                    <a:pt x="266" y="568"/>
                  </a:lnTo>
                  <a:lnTo>
                    <a:pt x="265" y="568"/>
                  </a:lnTo>
                  <a:lnTo>
                    <a:pt x="264" y="568"/>
                  </a:lnTo>
                  <a:lnTo>
                    <a:pt x="261" y="568"/>
                  </a:lnTo>
                  <a:lnTo>
                    <a:pt x="261" y="568"/>
                  </a:lnTo>
                  <a:lnTo>
                    <a:pt x="260" y="567"/>
                  </a:lnTo>
                  <a:lnTo>
                    <a:pt x="259" y="567"/>
                  </a:lnTo>
                  <a:lnTo>
                    <a:pt x="259" y="567"/>
                  </a:lnTo>
                  <a:lnTo>
                    <a:pt x="259" y="566"/>
                  </a:lnTo>
                  <a:lnTo>
                    <a:pt x="259" y="565"/>
                  </a:lnTo>
                  <a:lnTo>
                    <a:pt x="259" y="565"/>
                  </a:lnTo>
                  <a:lnTo>
                    <a:pt x="259" y="564"/>
                  </a:lnTo>
                  <a:lnTo>
                    <a:pt x="259" y="563"/>
                  </a:lnTo>
                  <a:lnTo>
                    <a:pt x="259" y="563"/>
                  </a:lnTo>
                  <a:lnTo>
                    <a:pt x="260" y="561"/>
                  </a:lnTo>
                  <a:lnTo>
                    <a:pt x="261" y="560"/>
                  </a:lnTo>
                  <a:lnTo>
                    <a:pt x="262" y="558"/>
                  </a:lnTo>
                  <a:lnTo>
                    <a:pt x="264" y="555"/>
                  </a:lnTo>
                  <a:lnTo>
                    <a:pt x="265" y="555"/>
                  </a:lnTo>
                  <a:lnTo>
                    <a:pt x="267" y="553"/>
                  </a:lnTo>
                  <a:lnTo>
                    <a:pt x="270" y="549"/>
                  </a:lnTo>
                  <a:lnTo>
                    <a:pt x="271" y="548"/>
                  </a:lnTo>
                  <a:lnTo>
                    <a:pt x="272" y="547"/>
                  </a:lnTo>
                  <a:lnTo>
                    <a:pt x="272" y="546"/>
                  </a:lnTo>
                  <a:lnTo>
                    <a:pt x="273" y="545"/>
                  </a:lnTo>
                  <a:lnTo>
                    <a:pt x="274" y="541"/>
                  </a:lnTo>
                  <a:lnTo>
                    <a:pt x="275" y="540"/>
                  </a:lnTo>
                  <a:lnTo>
                    <a:pt x="275" y="539"/>
                  </a:lnTo>
                  <a:lnTo>
                    <a:pt x="277" y="535"/>
                  </a:lnTo>
                  <a:lnTo>
                    <a:pt x="278" y="534"/>
                  </a:lnTo>
                  <a:lnTo>
                    <a:pt x="279" y="533"/>
                  </a:lnTo>
                  <a:lnTo>
                    <a:pt x="279" y="532"/>
                  </a:lnTo>
                  <a:lnTo>
                    <a:pt x="279" y="531"/>
                  </a:lnTo>
                  <a:lnTo>
                    <a:pt x="280" y="528"/>
                  </a:lnTo>
                  <a:lnTo>
                    <a:pt x="280" y="527"/>
                  </a:lnTo>
                  <a:lnTo>
                    <a:pt x="281" y="525"/>
                  </a:lnTo>
                  <a:lnTo>
                    <a:pt x="282" y="524"/>
                  </a:lnTo>
                  <a:lnTo>
                    <a:pt x="283" y="522"/>
                  </a:lnTo>
                  <a:lnTo>
                    <a:pt x="284" y="519"/>
                  </a:lnTo>
                  <a:lnTo>
                    <a:pt x="285" y="518"/>
                  </a:lnTo>
                  <a:lnTo>
                    <a:pt x="286" y="518"/>
                  </a:lnTo>
                  <a:lnTo>
                    <a:pt x="286" y="517"/>
                  </a:lnTo>
                  <a:lnTo>
                    <a:pt x="287" y="517"/>
                  </a:lnTo>
                  <a:lnTo>
                    <a:pt x="288" y="517"/>
                  </a:lnTo>
                  <a:lnTo>
                    <a:pt x="289" y="516"/>
                  </a:lnTo>
                  <a:lnTo>
                    <a:pt x="292" y="516"/>
                  </a:lnTo>
                  <a:lnTo>
                    <a:pt x="295" y="515"/>
                  </a:lnTo>
                  <a:lnTo>
                    <a:pt x="296" y="514"/>
                  </a:lnTo>
                  <a:lnTo>
                    <a:pt x="298" y="514"/>
                  </a:lnTo>
                  <a:lnTo>
                    <a:pt x="298" y="513"/>
                  </a:lnTo>
                  <a:lnTo>
                    <a:pt x="299" y="513"/>
                  </a:lnTo>
                  <a:lnTo>
                    <a:pt x="300" y="512"/>
                  </a:lnTo>
                  <a:lnTo>
                    <a:pt x="300" y="512"/>
                  </a:lnTo>
                  <a:lnTo>
                    <a:pt x="301" y="510"/>
                  </a:lnTo>
                  <a:lnTo>
                    <a:pt x="301" y="508"/>
                  </a:lnTo>
                  <a:lnTo>
                    <a:pt x="302" y="507"/>
                  </a:lnTo>
                  <a:lnTo>
                    <a:pt x="302" y="506"/>
                  </a:lnTo>
                  <a:lnTo>
                    <a:pt x="302" y="505"/>
                  </a:lnTo>
                  <a:lnTo>
                    <a:pt x="301" y="504"/>
                  </a:lnTo>
                  <a:lnTo>
                    <a:pt x="301" y="503"/>
                  </a:lnTo>
                  <a:lnTo>
                    <a:pt x="300" y="502"/>
                  </a:lnTo>
                  <a:lnTo>
                    <a:pt x="297" y="498"/>
                  </a:lnTo>
                  <a:lnTo>
                    <a:pt x="296" y="497"/>
                  </a:lnTo>
                  <a:lnTo>
                    <a:pt x="296" y="496"/>
                  </a:lnTo>
                  <a:lnTo>
                    <a:pt x="294" y="496"/>
                  </a:lnTo>
                  <a:lnTo>
                    <a:pt x="292" y="494"/>
                  </a:lnTo>
                  <a:lnTo>
                    <a:pt x="290" y="493"/>
                  </a:lnTo>
                  <a:lnTo>
                    <a:pt x="289" y="492"/>
                  </a:lnTo>
                  <a:lnTo>
                    <a:pt x="288" y="491"/>
                  </a:lnTo>
                  <a:lnTo>
                    <a:pt x="288" y="490"/>
                  </a:lnTo>
                  <a:lnTo>
                    <a:pt x="287" y="490"/>
                  </a:lnTo>
                  <a:lnTo>
                    <a:pt x="287" y="489"/>
                  </a:lnTo>
                  <a:lnTo>
                    <a:pt x="287" y="488"/>
                  </a:lnTo>
                  <a:lnTo>
                    <a:pt x="287" y="487"/>
                  </a:lnTo>
                  <a:lnTo>
                    <a:pt x="287" y="486"/>
                  </a:lnTo>
                  <a:lnTo>
                    <a:pt x="288" y="485"/>
                  </a:lnTo>
                  <a:lnTo>
                    <a:pt x="288" y="485"/>
                  </a:lnTo>
                  <a:lnTo>
                    <a:pt x="288" y="484"/>
                  </a:lnTo>
                  <a:lnTo>
                    <a:pt x="287" y="483"/>
                  </a:lnTo>
                  <a:lnTo>
                    <a:pt x="287" y="482"/>
                  </a:lnTo>
                  <a:lnTo>
                    <a:pt x="287" y="481"/>
                  </a:lnTo>
                  <a:lnTo>
                    <a:pt x="286" y="481"/>
                  </a:lnTo>
                  <a:lnTo>
                    <a:pt x="285" y="480"/>
                  </a:lnTo>
                  <a:lnTo>
                    <a:pt x="284" y="479"/>
                  </a:lnTo>
                  <a:lnTo>
                    <a:pt x="283" y="479"/>
                  </a:lnTo>
                  <a:lnTo>
                    <a:pt x="282" y="478"/>
                  </a:lnTo>
                  <a:lnTo>
                    <a:pt x="281" y="478"/>
                  </a:lnTo>
                  <a:lnTo>
                    <a:pt x="280" y="478"/>
                  </a:lnTo>
                  <a:lnTo>
                    <a:pt x="280" y="478"/>
                  </a:lnTo>
                  <a:lnTo>
                    <a:pt x="279" y="478"/>
                  </a:lnTo>
                  <a:lnTo>
                    <a:pt x="278" y="478"/>
                  </a:lnTo>
                  <a:lnTo>
                    <a:pt x="277" y="478"/>
                  </a:lnTo>
                  <a:lnTo>
                    <a:pt x="277" y="478"/>
                  </a:lnTo>
                  <a:lnTo>
                    <a:pt x="275" y="479"/>
                  </a:lnTo>
                  <a:lnTo>
                    <a:pt x="273" y="480"/>
                  </a:lnTo>
                  <a:lnTo>
                    <a:pt x="273" y="480"/>
                  </a:lnTo>
                  <a:lnTo>
                    <a:pt x="269" y="480"/>
                  </a:lnTo>
                  <a:lnTo>
                    <a:pt x="267" y="481"/>
                  </a:lnTo>
                  <a:lnTo>
                    <a:pt x="265" y="481"/>
                  </a:lnTo>
                  <a:lnTo>
                    <a:pt x="262" y="483"/>
                  </a:lnTo>
                  <a:lnTo>
                    <a:pt x="260" y="483"/>
                  </a:lnTo>
                  <a:lnTo>
                    <a:pt x="259" y="484"/>
                  </a:lnTo>
                  <a:lnTo>
                    <a:pt x="257" y="484"/>
                  </a:lnTo>
                  <a:lnTo>
                    <a:pt x="255" y="484"/>
                  </a:lnTo>
                  <a:lnTo>
                    <a:pt x="251" y="484"/>
                  </a:lnTo>
                  <a:lnTo>
                    <a:pt x="248" y="484"/>
                  </a:lnTo>
                  <a:lnTo>
                    <a:pt x="246" y="484"/>
                  </a:lnTo>
                  <a:lnTo>
                    <a:pt x="244" y="484"/>
                  </a:lnTo>
                  <a:lnTo>
                    <a:pt x="243" y="483"/>
                  </a:lnTo>
                  <a:lnTo>
                    <a:pt x="238" y="482"/>
                  </a:lnTo>
                  <a:lnTo>
                    <a:pt x="237" y="482"/>
                  </a:lnTo>
                  <a:lnTo>
                    <a:pt x="236" y="482"/>
                  </a:lnTo>
                  <a:lnTo>
                    <a:pt x="235" y="481"/>
                  </a:lnTo>
                  <a:lnTo>
                    <a:pt x="234" y="481"/>
                  </a:lnTo>
                  <a:lnTo>
                    <a:pt x="232" y="482"/>
                  </a:lnTo>
                  <a:lnTo>
                    <a:pt x="231" y="482"/>
                  </a:lnTo>
                  <a:lnTo>
                    <a:pt x="229" y="483"/>
                  </a:lnTo>
                  <a:lnTo>
                    <a:pt x="228" y="483"/>
                  </a:lnTo>
                  <a:lnTo>
                    <a:pt x="228" y="483"/>
                  </a:lnTo>
                  <a:lnTo>
                    <a:pt x="227" y="483"/>
                  </a:lnTo>
                  <a:lnTo>
                    <a:pt x="227" y="483"/>
                  </a:lnTo>
                  <a:lnTo>
                    <a:pt x="226" y="483"/>
                  </a:lnTo>
                  <a:lnTo>
                    <a:pt x="225" y="483"/>
                  </a:lnTo>
                  <a:lnTo>
                    <a:pt x="222" y="481"/>
                  </a:lnTo>
                  <a:lnTo>
                    <a:pt x="215" y="477"/>
                  </a:lnTo>
                  <a:lnTo>
                    <a:pt x="213" y="475"/>
                  </a:lnTo>
                  <a:lnTo>
                    <a:pt x="211" y="474"/>
                  </a:lnTo>
                  <a:lnTo>
                    <a:pt x="210" y="473"/>
                  </a:lnTo>
                  <a:lnTo>
                    <a:pt x="206" y="469"/>
                  </a:lnTo>
                  <a:lnTo>
                    <a:pt x="202" y="467"/>
                  </a:lnTo>
                  <a:lnTo>
                    <a:pt x="201" y="465"/>
                  </a:lnTo>
                  <a:lnTo>
                    <a:pt x="198" y="463"/>
                  </a:lnTo>
                  <a:lnTo>
                    <a:pt x="197" y="462"/>
                  </a:lnTo>
                  <a:lnTo>
                    <a:pt x="196" y="461"/>
                  </a:lnTo>
                  <a:lnTo>
                    <a:pt x="196" y="460"/>
                  </a:lnTo>
                  <a:lnTo>
                    <a:pt x="195" y="458"/>
                  </a:lnTo>
                  <a:lnTo>
                    <a:pt x="194" y="456"/>
                  </a:lnTo>
                  <a:lnTo>
                    <a:pt x="193" y="454"/>
                  </a:lnTo>
                  <a:lnTo>
                    <a:pt x="193" y="453"/>
                  </a:lnTo>
                  <a:lnTo>
                    <a:pt x="193" y="451"/>
                  </a:lnTo>
                  <a:lnTo>
                    <a:pt x="193" y="449"/>
                  </a:lnTo>
                  <a:lnTo>
                    <a:pt x="193" y="446"/>
                  </a:lnTo>
                  <a:lnTo>
                    <a:pt x="194" y="442"/>
                  </a:lnTo>
                  <a:lnTo>
                    <a:pt x="194" y="439"/>
                  </a:lnTo>
                  <a:lnTo>
                    <a:pt x="194" y="438"/>
                  </a:lnTo>
                  <a:lnTo>
                    <a:pt x="194" y="437"/>
                  </a:lnTo>
                  <a:lnTo>
                    <a:pt x="194" y="435"/>
                  </a:lnTo>
                  <a:lnTo>
                    <a:pt x="194" y="434"/>
                  </a:lnTo>
                  <a:lnTo>
                    <a:pt x="193" y="432"/>
                  </a:lnTo>
                  <a:lnTo>
                    <a:pt x="193" y="429"/>
                  </a:lnTo>
                  <a:lnTo>
                    <a:pt x="192" y="428"/>
                  </a:lnTo>
                  <a:lnTo>
                    <a:pt x="192" y="427"/>
                  </a:lnTo>
                  <a:lnTo>
                    <a:pt x="191" y="426"/>
                  </a:lnTo>
                  <a:lnTo>
                    <a:pt x="190" y="425"/>
                  </a:lnTo>
                  <a:lnTo>
                    <a:pt x="190" y="424"/>
                  </a:lnTo>
                  <a:lnTo>
                    <a:pt x="189" y="423"/>
                  </a:lnTo>
                  <a:lnTo>
                    <a:pt x="188" y="423"/>
                  </a:lnTo>
                  <a:lnTo>
                    <a:pt x="187" y="423"/>
                  </a:lnTo>
                  <a:lnTo>
                    <a:pt x="186" y="422"/>
                  </a:lnTo>
                  <a:lnTo>
                    <a:pt x="185" y="422"/>
                  </a:lnTo>
                  <a:lnTo>
                    <a:pt x="183" y="422"/>
                  </a:lnTo>
                  <a:lnTo>
                    <a:pt x="181" y="422"/>
                  </a:lnTo>
                  <a:lnTo>
                    <a:pt x="180" y="422"/>
                  </a:lnTo>
                  <a:lnTo>
                    <a:pt x="176" y="423"/>
                  </a:lnTo>
                  <a:lnTo>
                    <a:pt x="172" y="423"/>
                  </a:lnTo>
                  <a:lnTo>
                    <a:pt x="171" y="423"/>
                  </a:lnTo>
                  <a:lnTo>
                    <a:pt x="169" y="424"/>
                  </a:lnTo>
                  <a:lnTo>
                    <a:pt x="165" y="425"/>
                  </a:lnTo>
                  <a:lnTo>
                    <a:pt x="163" y="425"/>
                  </a:lnTo>
                  <a:lnTo>
                    <a:pt x="158" y="426"/>
                  </a:lnTo>
                  <a:lnTo>
                    <a:pt x="157" y="426"/>
                  </a:lnTo>
                  <a:lnTo>
                    <a:pt x="157" y="426"/>
                  </a:lnTo>
                  <a:lnTo>
                    <a:pt x="156" y="425"/>
                  </a:lnTo>
                  <a:lnTo>
                    <a:pt x="155" y="425"/>
                  </a:lnTo>
                  <a:lnTo>
                    <a:pt x="154" y="424"/>
                  </a:lnTo>
                  <a:lnTo>
                    <a:pt x="153" y="422"/>
                  </a:lnTo>
                  <a:lnTo>
                    <a:pt x="152" y="422"/>
                  </a:lnTo>
                  <a:lnTo>
                    <a:pt x="151" y="421"/>
                  </a:lnTo>
                  <a:lnTo>
                    <a:pt x="149" y="420"/>
                  </a:lnTo>
                  <a:lnTo>
                    <a:pt x="147" y="419"/>
                  </a:lnTo>
                  <a:lnTo>
                    <a:pt x="144" y="418"/>
                  </a:lnTo>
                  <a:lnTo>
                    <a:pt x="139" y="416"/>
                  </a:lnTo>
                  <a:lnTo>
                    <a:pt x="132" y="415"/>
                  </a:lnTo>
                  <a:lnTo>
                    <a:pt x="131" y="414"/>
                  </a:lnTo>
                  <a:lnTo>
                    <a:pt x="130" y="414"/>
                  </a:lnTo>
                  <a:lnTo>
                    <a:pt x="129" y="414"/>
                  </a:lnTo>
                  <a:lnTo>
                    <a:pt x="128" y="414"/>
                  </a:lnTo>
                  <a:lnTo>
                    <a:pt x="128" y="414"/>
                  </a:lnTo>
                  <a:lnTo>
                    <a:pt x="127" y="415"/>
                  </a:lnTo>
                  <a:lnTo>
                    <a:pt x="125" y="415"/>
                  </a:lnTo>
                  <a:lnTo>
                    <a:pt x="121" y="417"/>
                  </a:lnTo>
                  <a:lnTo>
                    <a:pt x="120" y="418"/>
                  </a:lnTo>
                  <a:lnTo>
                    <a:pt x="118" y="419"/>
                  </a:lnTo>
                  <a:lnTo>
                    <a:pt x="117" y="419"/>
                  </a:lnTo>
                  <a:lnTo>
                    <a:pt x="115" y="419"/>
                  </a:lnTo>
                  <a:lnTo>
                    <a:pt x="114" y="419"/>
                  </a:lnTo>
                  <a:lnTo>
                    <a:pt x="112" y="419"/>
                  </a:lnTo>
                  <a:lnTo>
                    <a:pt x="110" y="418"/>
                  </a:lnTo>
                  <a:lnTo>
                    <a:pt x="109" y="418"/>
                  </a:lnTo>
                  <a:lnTo>
                    <a:pt x="109" y="417"/>
                  </a:lnTo>
                  <a:lnTo>
                    <a:pt x="108" y="417"/>
                  </a:lnTo>
                  <a:lnTo>
                    <a:pt x="107" y="416"/>
                  </a:lnTo>
                  <a:lnTo>
                    <a:pt x="106" y="415"/>
                  </a:lnTo>
                  <a:lnTo>
                    <a:pt x="105" y="415"/>
                  </a:lnTo>
                  <a:lnTo>
                    <a:pt x="102" y="411"/>
                  </a:lnTo>
                  <a:lnTo>
                    <a:pt x="101" y="409"/>
                  </a:lnTo>
                  <a:lnTo>
                    <a:pt x="99" y="408"/>
                  </a:lnTo>
                  <a:lnTo>
                    <a:pt x="98" y="407"/>
                  </a:lnTo>
                  <a:lnTo>
                    <a:pt x="97" y="406"/>
                  </a:lnTo>
                  <a:lnTo>
                    <a:pt x="96" y="406"/>
                  </a:lnTo>
                  <a:lnTo>
                    <a:pt x="96" y="406"/>
                  </a:lnTo>
                  <a:lnTo>
                    <a:pt x="95" y="405"/>
                  </a:lnTo>
                  <a:lnTo>
                    <a:pt x="94" y="405"/>
                  </a:lnTo>
                  <a:lnTo>
                    <a:pt x="92" y="405"/>
                  </a:lnTo>
                  <a:lnTo>
                    <a:pt x="88" y="404"/>
                  </a:lnTo>
                  <a:lnTo>
                    <a:pt x="87" y="404"/>
                  </a:lnTo>
                  <a:lnTo>
                    <a:pt x="86" y="404"/>
                  </a:lnTo>
                  <a:lnTo>
                    <a:pt x="85" y="403"/>
                  </a:lnTo>
                  <a:lnTo>
                    <a:pt x="84" y="403"/>
                  </a:lnTo>
                  <a:lnTo>
                    <a:pt x="83" y="402"/>
                  </a:lnTo>
                  <a:lnTo>
                    <a:pt x="82" y="402"/>
                  </a:lnTo>
                  <a:lnTo>
                    <a:pt x="82" y="402"/>
                  </a:lnTo>
                  <a:lnTo>
                    <a:pt x="82" y="401"/>
                  </a:lnTo>
                  <a:lnTo>
                    <a:pt x="82" y="401"/>
                  </a:lnTo>
                  <a:lnTo>
                    <a:pt x="83" y="401"/>
                  </a:lnTo>
                  <a:lnTo>
                    <a:pt x="84" y="400"/>
                  </a:lnTo>
                  <a:lnTo>
                    <a:pt x="85" y="399"/>
                  </a:lnTo>
                  <a:lnTo>
                    <a:pt x="86" y="399"/>
                  </a:lnTo>
                  <a:lnTo>
                    <a:pt x="86" y="398"/>
                  </a:lnTo>
                  <a:lnTo>
                    <a:pt x="87" y="397"/>
                  </a:lnTo>
                  <a:lnTo>
                    <a:pt x="87" y="397"/>
                  </a:lnTo>
                  <a:lnTo>
                    <a:pt x="87" y="396"/>
                  </a:lnTo>
                  <a:lnTo>
                    <a:pt x="88" y="394"/>
                  </a:lnTo>
                  <a:lnTo>
                    <a:pt x="88" y="393"/>
                  </a:lnTo>
                  <a:lnTo>
                    <a:pt x="88" y="393"/>
                  </a:lnTo>
                  <a:lnTo>
                    <a:pt x="88" y="392"/>
                  </a:lnTo>
                  <a:lnTo>
                    <a:pt x="87" y="391"/>
                  </a:lnTo>
                  <a:lnTo>
                    <a:pt x="87" y="390"/>
                  </a:lnTo>
                  <a:lnTo>
                    <a:pt x="86" y="390"/>
                  </a:lnTo>
                  <a:lnTo>
                    <a:pt x="86" y="389"/>
                  </a:lnTo>
                  <a:lnTo>
                    <a:pt x="85" y="389"/>
                  </a:lnTo>
                  <a:lnTo>
                    <a:pt x="84" y="388"/>
                  </a:lnTo>
                  <a:lnTo>
                    <a:pt x="82" y="387"/>
                  </a:lnTo>
                  <a:lnTo>
                    <a:pt x="80" y="387"/>
                  </a:lnTo>
                  <a:lnTo>
                    <a:pt x="75" y="385"/>
                  </a:lnTo>
                  <a:lnTo>
                    <a:pt x="74" y="384"/>
                  </a:lnTo>
                  <a:lnTo>
                    <a:pt x="72" y="384"/>
                  </a:lnTo>
                  <a:lnTo>
                    <a:pt x="70" y="383"/>
                  </a:lnTo>
                  <a:lnTo>
                    <a:pt x="68" y="381"/>
                  </a:lnTo>
                  <a:lnTo>
                    <a:pt x="66" y="380"/>
                  </a:lnTo>
                  <a:lnTo>
                    <a:pt x="63" y="377"/>
                  </a:lnTo>
                  <a:lnTo>
                    <a:pt x="62" y="376"/>
                  </a:lnTo>
                  <a:lnTo>
                    <a:pt x="61" y="376"/>
                  </a:lnTo>
                  <a:lnTo>
                    <a:pt x="60" y="375"/>
                  </a:lnTo>
                  <a:lnTo>
                    <a:pt x="59" y="375"/>
                  </a:lnTo>
                  <a:lnTo>
                    <a:pt x="58" y="375"/>
                  </a:lnTo>
                  <a:lnTo>
                    <a:pt x="57" y="375"/>
                  </a:lnTo>
                  <a:lnTo>
                    <a:pt x="56" y="375"/>
                  </a:lnTo>
                  <a:lnTo>
                    <a:pt x="54" y="375"/>
                  </a:lnTo>
                  <a:lnTo>
                    <a:pt x="53" y="376"/>
                  </a:lnTo>
                  <a:lnTo>
                    <a:pt x="51" y="376"/>
                  </a:lnTo>
                  <a:lnTo>
                    <a:pt x="49" y="377"/>
                  </a:lnTo>
                  <a:lnTo>
                    <a:pt x="44" y="380"/>
                  </a:lnTo>
                  <a:lnTo>
                    <a:pt x="42" y="380"/>
                  </a:lnTo>
                  <a:lnTo>
                    <a:pt x="41" y="381"/>
                  </a:lnTo>
                  <a:lnTo>
                    <a:pt x="40" y="381"/>
                  </a:lnTo>
                  <a:lnTo>
                    <a:pt x="39" y="381"/>
                  </a:lnTo>
                  <a:lnTo>
                    <a:pt x="38" y="381"/>
                  </a:lnTo>
                  <a:lnTo>
                    <a:pt x="36" y="380"/>
                  </a:lnTo>
                  <a:lnTo>
                    <a:pt x="36" y="380"/>
                  </a:lnTo>
                  <a:lnTo>
                    <a:pt x="35" y="380"/>
                  </a:lnTo>
                  <a:lnTo>
                    <a:pt x="33" y="378"/>
                  </a:lnTo>
                  <a:lnTo>
                    <a:pt x="30" y="376"/>
                  </a:lnTo>
                  <a:lnTo>
                    <a:pt x="27" y="373"/>
                  </a:lnTo>
                  <a:lnTo>
                    <a:pt x="25" y="371"/>
                  </a:lnTo>
                  <a:lnTo>
                    <a:pt x="22" y="368"/>
                  </a:lnTo>
                  <a:lnTo>
                    <a:pt x="21" y="367"/>
                  </a:lnTo>
                  <a:lnTo>
                    <a:pt x="16" y="362"/>
                  </a:lnTo>
                  <a:lnTo>
                    <a:pt x="15" y="361"/>
                  </a:lnTo>
                  <a:lnTo>
                    <a:pt x="15" y="360"/>
                  </a:lnTo>
                  <a:lnTo>
                    <a:pt x="12" y="356"/>
                  </a:lnTo>
                  <a:lnTo>
                    <a:pt x="9" y="352"/>
                  </a:lnTo>
                  <a:lnTo>
                    <a:pt x="8" y="350"/>
                  </a:lnTo>
                  <a:lnTo>
                    <a:pt x="8" y="349"/>
                  </a:lnTo>
                  <a:lnTo>
                    <a:pt x="7" y="348"/>
                  </a:lnTo>
                  <a:lnTo>
                    <a:pt x="7" y="347"/>
                  </a:lnTo>
                  <a:lnTo>
                    <a:pt x="7" y="346"/>
                  </a:lnTo>
                  <a:lnTo>
                    <a:pt x="7" y="345"/>
                  </a:lnTo>
                  <a:lnTo>
                    <a:pt x="7" y="344"/>
                  </a:lnTo>
                  <a:lnTo>
                    <a:pt x="7" y="343"/>
                  </a:lnTo>
                  <a:lnTo>
                    <a:pt x="8" y="342"/>
                  </a:lnTo>
                  <a:lnTo>
                    <a:pt x="9" y="341"/>
                  </a:lnTo>
                  <a:lnTo>
                    <a:pt x="10" y="339"/>
                  </a:lnTo>
                  <a:lnTo>
                    <a:pt x="11" y="337"/>
                  </a:lnTo>
                  <a:lnTo>
                    <a:pt x="13" y="335"/>
                  </a:lnTo>
                  <a:lnTo>
                    <a:pt x="13" y="334"/>
                  </a:lnTo>
                  <a:lnTo>
                    <a:pt x="14" y="333"/>
                  </a:lnTo>
                  <a:lnTo>
                    <a:pt x="14" y="333"/>
                  </a:lnTo>
                  <a:lnTo>
                    <a:pt x="14" y="332"/>
                  </a:lnTo>
                  <a:lnTo>
                    <a:pt x="14" y="332"/>
                  </a:lnTo>
                  <a:lnTo>
                    <a:pt x="13" y="331"/>
                  </a:lnTo>
                  <a:lnTo>
                    <a:pt x="12" y="329"/>
                  </a:lnTo>
                  <a:lnTo>
                    <a:pt x="11" y="328"/>
                  </a:lnTo>
                  <a:lnTo>
                    <a:pt x="11" y="327"/>
                  </a:lnTo>
                  <a:lnTo>
                    <a:pt x="10" y="326"/>
                  </a:lnTo>
                  <a:lnTo>
                    <a:pt x="9" y="325"/>
                  </a:lnTo>
                  <a:lnTo>
                    <a:pt x="6" y="323"/>
                  </a:lnTo>
                  <a:lnTo>
                    <a:pt x="4" y="321"/>
                  </a:lnTo>
                  <a:lnTo>
                    <a:pt x="3" y="320"/>
                  </a:lnTo>
                  <a:lnTo>
                    <a:pt x="2" y="319"/>
                  </a:lnTo>
                  <a:lnTo>
                    <a:pt x="1" y="317"/>
                  </a:lnTo>
                  <a:lnTo>
                    <a:pt x="1" y="316"/>
                  </a:lnTo>
                  <a:lnTo>
                    <a:pt x="1" y="316"/>
                  </a:lnTo>
                  <a:lnTo>
                    <a:pt x="0" y="314"/>
                  </a:lnTo>
                  <a:lnTo>
                    <a:pt x="0" y="313"/>
                  </a:lnTo>
                  <a:lnTo>
                    <a:pt x="0" y="312"/>
                  </a:lnTo>
                  <a:lnTo>
                    <a:pt x="0" y="310"/>
                  </a:lnTo>
                  <a:lnTo>
                    <a:pt x="1" y="308"/>
                  </a:lnTo>
                  <a:lnTo>
                    <a:pt x="1" y="307"/>
                  </a:lnTo>
                  <a:lnTo>
                    <a:pt x="2" y="303"/>
                  </a:lnTo>
                  <a:lnTo>
                    <a:pt x="3" y="301"/>
                  </a:lnTo>
                  <a:lnTo>
                    <a:pt x="4" y="299"/>
                  </a:lnTo>
                  <a:lnTo>
                    <a:pt x="5" y="295"/>
                  </a:lnTo>
                  <a:lnTo>
                    <a:pt x="6" y="290"/>
                  </a:lnTo>
                  <a:lnTo>
                    <a:pt x="6" y="289"/>
                  </a:lnTo>
                  <a:lnTo>
                    <a:pt x="6" y="289"/>
                  </a:lnTo>
                  <a:lnTo>
                    <a:pt x="6" y="288"/>
                  </a:lnTo>
                  <a:lnTo>
                    <a:pt x="5" y="287"/>
                  </a:lnTo>
                  <a:lnTo>
                    <a:pt x="5" y="286"/>
                  </a:lnTo>
                  <a:lnTo>
                    <a:pt x="5" y="285"/>
                  </a:lnTo>
                  <a:lnTo>
                    <a:pt x="6" y="284"/>
                  </a:lnTo>
                  <a:lnTo>
                    <a:pt x="6" y="283"/>
                  </a:lnTo>
                  <a:lnTo>
                    <a:pt x="7" y="279"/>
                  </a:lnTo>
                  <a:lnTo>
                    <a:pt x="9" y="275"/>
                  </a:lnTo>
                  <a:lnTo>
                    <a:pt x="11" y="270"/>
                  </a:lnTo>
                  <a:lnTo>
                    <a:pt x="11" y="268"/>
                  </a:lnTo>
                  <a:lnTo>
                    <a:pt x="12" y="266"/>
                  </a:lnTo>
                  <a:lnTo>
                    <a:pt x="12" y="265"/>
                  </a:lnTo>
                  <a:lnTo>
                    <a:pt x="13" y="263"/>
                  </a:lnTo>
                  <a:lnTo>
                    <a:pt x="13" y="260"/>
                  </a:lnTo>
                  <a:lnTo>
                    <a:pt x="13" y="259"/>
                  </a:lnTo>
                  <a:lnTo>
                    <a:pt x="13" y="255"/>
                  </a:lnTo>
                  <a:lnTo>
                    <a:pt x="13" y="254"/>
                  </a:lnTo>
                  <a:lnTo>
                    <a:pt x="13" y="252"/>
                  </a:lnTo>
                  <a:lnTo>
                    <a:pt x="14" y="248"/>
                  </a:lnTo>
                  <a:lnTo>
                    <a:pt x="14" y="247"/>
                  </a:lnTo>
                  <a:lnTo>
                    <a:pt x="14" y="245"/>
                  </a:lnTo>
                  <a:lnTo>
                    <a:pt x="13" y="242"/>
                  </a:lnTo>
                  <a:lnTo>
                    <a:pt x="13" y="241"/>
                  </a:lnTo>
                  <a:lnTo>
                    <a:pt x="13" y="240"/>
                  </a:lnTo>
                  <a:lnTo>
                    <a:pt x="12" y="238"/>
                  </a:lnTo>
                  <a:lnTo>
                    <a:pt x="12" y="237"/>
                  </a:lnTo>
                  <a:lnTo>
                    <a:pt x="11" y="235"/>
                  </a:lnTo>
                  <a:lnTo>
                    <a:pt x="11" y="234"/>
                  </a:lnTo>
                  <a:lnTo>
                    <a:pt x="8" y="230"/>
                  </a:lnTo>
                  <a:lnTo>
                    <a:pt x="7" y="229"/>
                  </a:lnTo>
                  <a:lnTo>
                    <a:pt x="7" y="228"/>
                  </a:lnTo>
                  <a:lnTo>
                    <a:pt x="7" y="227"/>
                  </a:lnTo>
                  <a:lnTo>
                    <a:pt x="7" y="227"/>
                  </a:lnTo>
                  <a:lnTo>
                    <a:pt x="7" y="226"/>
                  </a:lnTo>
                  <a:lnTo>
                    <a:pt x="7" y="225"/>
                  </a:lnTo>
                  <a:lnTo>
                    <a:pt x="7" y="225"/>
                  </a:lnTo>
                  <a:lnTo>
                    <a:pt x="8" y="225"/>
                  </a:lnTo>
                  <a:lnTo>
                    <a:pt x="8" y="224"/>
                  </a:lnTo>
                  <a:lnTo>
                    <a:pt x="9" y="223"/>
                  </a:lnTo>
                  <a:lnTo>
                    <a:pt x="10" y="223"/>
                  </a:lnTo>
                  <a:lnTo>
                    <a:pt x="11" y="222"/>
                  </a:lnTo>
                  <a:lnTo>
                    <a:pt x="13" y="222"/>
                  </a:lnTo>
                  <a:lnTo>
                    <a:pt x="14" y="221"/>
                  </a:lnTo>
                  <a:lnTo>
                    <a:pt x="15" y="221"/>
                  </a:lnTo>
                  <a:lnTo>
                    <a:pt x="16" y="220"/>
                  </a:lnTo>
                  <a:lnTo>
                    <a:pt x="16" y="219"/>
                  </a:lnTo>
                  <a:lnTo>
                    <a:pt x="17" y="218"/>
                  </a:lnTo>
                  <a:lnTo>
                    <a:pt x="17" y="217"/>
                  </a:lnTo>
                  <a:lnTo>
                    <a:pt x="17" y="217"/>
                  </a:lnTo>
                  <a:lnTo>
                    <a:pt x="17" y="216"/>
                  </a:lnTo>
                  <a:lnTo>
                    <a:pt x="17" y="215"/>
                  </a:lnTo>
                  <a:lnTo>
                    <a:pt x="17" y="213"/>
                  </a:lnTo>
                  <a:lnTo>
                    <a:pt x="17" y="212"/>
                  </a:lnTo>
                  <a:lnTo>
                    <a:pt x="16" y="206"/>
                  </a:lnTo>
                  <a:lnTo>
                    <a:pt x="16" y="205"/>
                  </a:lnTo>
                  <a:lnTo>
                    <a:pt x="16" y="205"/>
                  </a:lnTo>
                  <a:lnTo>
                    <a:pt x="16" y="204"/>
                  </a:lnTo>
                  <a:lnTo>
                    <a:pt x="18" y="201"/>
                  </a:lnTo>
                  <a:lnTo>
                    <a:pt x="18" y="200"/>
                  </a:lnTo>
                  <a:lnTo>
                    <a:pt x="19" y="198"/>
                  </a:lnTo>
                  <a:lnTo>
                    <a:pt x="19" y="194"/>
                  </a:lnTo>
                  <a:lnTo>
                    <a:pt x="20" y="193"/>
                  </a:lnTo>
                  <a:lnTo>
                    <a:pt x="20" y="192"/>
                  </a:lnTo>
                  <a:lnTo>
                    <a:pt x="20" y="191"/>
                  </a:lnTo>
                  <a:lnTo>
                    <a:pt x="21" y="190"/>
                  </a:lnTo>
                  <a:lnTo>
                    <a:pt x="21" y="189"/>
                  </a:lnTo>
                  <a:lnTo>
                    <a:pt x="22" y="188"/>
                  </a:lnTo>
                  <a:lnTo>
                    <a:pt x="22" y="188"/>
                  </a:lnTo>
                  <a:lnTo>
                    <a:pt x="23" y="188"/>
                  </a:lnTo>
                  <a:lnTo>
                    <a:pt x="23" y="187"/>
                  </a:lnTo>
                  <a:lnTo>
                    <a:pt x="25" y="187"/>
                  </a:lnTo>
                  <a:lnTo>
                    <a:pt x="31" y="185"/>
                  </a:lnTo>
                  <a:lnTo>
                    <a:pt x="33" y="185"/>
                  </a:lnTo>
                  <a:lnTo>
                    <a:pt x="34" y="184"/>
                  </a:lnTo>
                  <a:lnTo>
                    <a:pt x="35" y="184"/>
                  </a:lnTo>
                  <a:lnTo>
                    <a:pt x="36" y="183"/>
                  </a:lnTo>
                  <a:lnTo>
                    <a:pt x="36" y="183"/>
                  </a:lnTo>
                  <a:lnTo>
                    <a:pt x="37" y="182"/>
                  </a:lnTo>
                  <a:lnTo>
                    <a:pt x="37" y="182"/>
                  </a:lnTo>
                  <a:lnTo>
                    <a:pt x="37" y="181"/>
                  </a:lnTo>
                  <a:lnTo>
                    <a:pt x="37" y="181"/>
                  </a:lnTo>
                  <a:lnTo>
                    <a:pt x="37" y="180"/>
                  </a:lnTo>
                  <a:lnTo>
                    <a:pt x="37" y="179"/>
                  </a:lnTo>
                  <a:lnTo>
                    <a:pt x="36" y="176"/>
                  </a:lnTo>
                  <a:lnTo>
                    <a:pt x="36" y="175"/>
                  </a:lnTo>
                  <a:lnTo>
                    <a:pt x="36" y="174"/>
                  </a:lnTo>
                  <a:lnTo>
                    <a:pt x="36" y="173"/>
                  </a:lnTo>
                  <a:lnTo>
                    <a:pt x="36" y="173"/>
                  </a:lnTo>
                  <a:lnTo>
                    <a:pt x="37" y="172"/>
                  </a:lnTo>
                  <a:lnTo>
                    <a:pt x="37" y="171"/>
                  </a:lnTo>
                  <a:lnTo>
                    <a:pt x="38" y="171"/>
                  </a:lnTo>
                  <a:lnTo>
                    <a:pt x="39" y="170"/>
                  </a:lnTo>
                  <a:lnTo>
                    <a:pt x="39" y="170"/>
                  </a:lnTo>
                  <a:lnTo>
                    <a:pt x="40" y="170"/>
                  </a:lnTo>
                  <a:lnTo>
                    <a:pt x="41" y="169"/>
                  </a:lnTo>
                  <a:lnTo>
                    <a:pt x="42" y="169"/>
                  </a:lnTo>
                  <a:lnTo>
                    <a:pt x="43" y="169"/>
                  </a:lnTo>
                  <a:lnTo>
                    <a:pt x="45" y="169"/>
                  </a:lnTo>
                  <a:lnTo>
                    <a:pt x="46" y="169"/>
                  </a:lnTo>
                  <a:lnTo>
                    <a:pt x="51" y="171"/>
                  </a:lnTo>
                  <a:lnTo>
                    <a:pt x="53" y="171"/>
                  </a:lnTo>
                  <a:lnTo>
                    <a:pt x="55" y="171"/>
                  </a:lnTo>
                  <a:lnTo>
                    <a:pt x="56" y="172"/>
                  </a:lnTo>
                  <a:lnTo>
                    <a:pt x="60" y="172"/>
                  </a:lnTo>
                  <a:lnTo>
                    <a:pt x="62" y="172"/>
                  </a:lnTo>
                  <a:lnTo>
                    <a:pt x="68" y="173"/>
                  </a:lnTo>
                  <a:lnTo>
                    <a:pt x="69" y="173"/>
                  </a:lnTo>
                  <a:lnTo>
                    <a:pt x="71" y="173"/>
                  </a:lnTo>
                  <a:lnTo>
                    <a:pt x="73" y="173"/>
                  </a:lnTo>
                  <a:lnTo>
                    <a:pt x="75" y="173"/>
                  </a:lnTo>
                  <a:lnTo>
                    <a:pt x="77" y="173"/>
                  </a:lnTo>
                  <a:lnTo>
                    <a:pt x="79" y="172"/>
                  </a:lnTo>
                  <a:lnTo>
                    <a:pt x="80" y="172"/>
                  </a:lnTo>
                  <a:lnTo>
                    <a:pt x="83" y="171"/>
                  </a:lnTo>
                  <a:lnTo>
                    <a:pt x="88" y="169"/>
                  </a:lnTo>
                  <a:lnTo>
                    <a:pt x="90" y="168"/>
                  </a:lnTo>
                  <a:lnTo>
                    <a:pt x="92" y="167"/>
                  </a:lnTo>
                  <a:lnTo>
                    <a:pt x="93" y="167"/>
                  </a:lnTo>
                  <a:lnTo>
                    <a:pt x="93" y="167"/>
                  </a:lnTo>
                  <a:lnTo>
                    <a:pt x="94" y="167"/>
                  </a:lnTo>
                  <a:lnTo>
                    <a:pt x="94" y="168"/>
                  </a:lnTo>
                  <a:lnTo>
                    <a:pt x="98" y="169"/>
                  </a:lnTo>
                  <a:lnTo>
                    <a:pt x="100" y="170"/>
                  </a:lnTo>
                  <a:lnTo>
                    <a:pt x="101" y="170"/>
                  </a:lnTo>
                  <a:lnTo>
                    <a:pt x="104" y="171"/>
                  </a:lnTo>
                  <a:lnTo>
                    <a:pt x="106" y="171"/>
                  </a:lnTo>
                  <a:lnTo>
                    <a:pt x="106" y="172"/>
                  </a:lnTo>
                  <a:lnTo>
                    <a:pt x="108" y="172"/>
                  </a:lnTo>
                  <a:lnTo>
                    <a:pt x="110" y="174"/>
                  </a:lnTo>
                  <a:lnTo>
                    <a:pt x="111" y="175"/>
                  </a:lnTo>
                  <a:lnTo>
                    <a:pt x="112" y="175"/>
                  </a:lnTo>
                  <a:lnTo>
                    <a:pt x="112" y="175"/>
                  </a:lnTo>
                  <a:lnTo>
                    <a:pt x="113" y="175"/>
                  </a:lnTo>
                  <a:lnTo>
                    <a:pt x="113" y="175"/>
                  </a:lnTo>
                  <a:lnTo>
                    <a:pt x="114" y="175"/>
                  </a:lnTo>
                  <a:lnTo>
                    <a:pt x="114" y="174"/>
                  </a:lnTo>
                  <a:lnTo>
                    <a:pt x="115" y="174"/>
                  </a:lnTo>
                  <a:lnTo>
                    <a:pt x="116" y="172"/>
                  </a:lnTo>
                  <a:lnTo>
                    <a:pt x="117" y="171"/>
                  </a:lnTo>
                  <a:lnTo>
                    <a:pt x="117" y="169"/>
                  </a:lnTo>
                  <a:lnTo>
                    <a:pt x="118" y="166"/>
                  </a:lnTo>
                  <a:lnTo>
                    <a:pt x="119" y="166"/>
                  </a:lnTo>
                  <a:lnTo>
                    <a:pt x="119" y="165"/>
                  </a:lnTo>
                  <a:lnTo>
                    <a:pt x="120" y="165"/>
                  </a:lnTo>
                  <a:lnTo>
                    <a:pt x="120" y="164"/>
                  </a:lnTo>
                  <a:lnTo>
                    <a:pt x="122" y="163"/>
                  </a:lnTo>
                  <a:lnTo>
                    <a:pt x="123" y="162"/>
                  </a:lnTo>
                  <a:lnTo>
                    <a:pt x="124" y="162"/>
                  </a:lnTo>
                  <a:lnTo>
                    <a:pt x="125" y="162"/>
                  </a:lnTo>
                  <a:lnTo>
                    <a:pt x="125" y="161"/>
                  </a:lnTo>
                  <a:lnTo>
                    <a:pt x="126" y="161"/>
                  </a:lnTo>
                  <a:lnTo>
                    <a:pt x="128" y="162"/>
                  </a:lnTo>
                  <a:lnTo>
                    <a:pt x="131" y="162"/>
                  </a:lnTo>
                  <a:lnTo>
                    <a:pt x="132" y="162"/>
                  </a:lnTo>
                  <a:lnTo>
                    <a:pt x="135" y="162"/>
                  </a:lnTo>
                  <a:lnTo>
                    <a:pt x="136" y="162"/>
                  </a:lnTo>
                  <a:lnTo>
                    <a:pt x="137" y="162"/>
                  </a:lnTo>
                  <a:lnTo>
                    <a:pt x="139" y="162"/>
                  </a:lnTo>
                  <a:lnTo>
                    <a:pt x="140" y="161"/>
                  </a:lnTo>
                  <a:lnTo>
                    <a:pt x="141" y="161"/>
                  </a:lnTo>
                  <a:lnTo>
                    <a:pt x="143" y="160"/>
                  </a:lnTo>
                  <a:lnTo>
                    <a:pt x="145" y="158"/>
                  </a:lnTo>
                  <a:lnTo>
                    <a:pt x="146" y="157"/>
                  </a:lnTo>
                  <a:lnTo>
                    <a:pt x="147" y="156"/>
                  </a:lnTo>
                  <a:lnTo>
                    <a:pt x="147" y="155"/>
                  </a:lnTo>
                  <a:lnTo>
                    <a:pt x="148" y="155"/>
                  </a:lnTo>
                  <a:lnTo>
                    <a:pt x="149" y="154"/>
                  </a:lnTo>
                  <a:lnTo>
                    <a:pt x="149" y="152"/>
                  </a:lnTo>
                  <a:lnTo>
                    <a:pt x="149" y="151"/>
                  </a:lnTo>
                  <a:lnTo>
                    <a:pt x="150" y="150"/>
                  </a:lnTo>
                  <a:lnTo>
                    <a:pt x="150" y="149"/>
                  </a:lnTo>
                  <a:lnTo>
                    <a:pt x="150" y="147"/>
                  </a:lnTo>
                  <a:lnTo>
                    <a:pt x="150" y="146"/>
                  </a:lnTo>
                  <a:lnTo>
                    <a:pt x="150" y="144"/>
                  </a:lnTo>
                  <a:lnTo>
                    <a:pt x="149" y="143"/>
                  </a:lnTo>
                  <a:lnTo>
                    <a:pt x="149" y="142"/>
                  </a:lnTo>
                  <a:lnTo>
                    <a:pt x="148" y="140"/>
                  </a:lnTo>
                  <a:lnTo>
                    <a:pt x="148" y="139"/>
                  </a:lnTo>
                  <a:lnTo>
                    <a:pt x="146" y="137"/>
                  </a:lnTo>
                  <a:lnTo>
                    <a:pt x="145" y="134"/>
                  </a:lnTo>
                  <a:lnTo>
                    <a:pt x="144" y="134"/>
                  </a:lnTo>
                  <a:lnTo>
                    <a:pt x="143" y="133"/>
                  </a:lnTo>
                  <a:lnTo>
                    <a:pt x="143" y="132"/>
                  </a:lnTo>
                  <a:lnTo>
                    <a:pt x="142" y="132"/>
                  </a:lnTo>
                  <a:lnTo>
                    <a:pt x="141" y="131"/>
                  </a:lnTo>
                  <a:lnTo>
                    <a:pt x="139" y="130"/>
                  </a:lnTo>
                  <a:lnTo>
                    <a:pt x="138" y="130"/>
                  </a:lnTo>
                  <a:lnTo>
                    <a:pt x="134" y="129"/>
                  </a:lnTo>
                  <a:lnTo>
                    <a:pt x="132" y="128"/>
                  </a:lnTo>
                  <a:lnTo>
                    <a:pt x="127" y="125"/>
                  </a:lnTo>
                  <a:lnTo>
                    <a:pt x="126" y="125"/>
                  </a:lnTo>
                  <a:lnTo>
                    <a:pt x="125" y="124"/>
                  </a:lnTo>
                  <a:lnTo>
                    <a:pt x="124" y="123"/>
                  </a:lnTo>
                  <a:lnTo>
                    <a:pt x="124" y="122"/>
                  </a:lnTo>
                  <a:lnTo>
                    <a:pt x="123" y="121"/>
                  </a:lnTo>
                  <a:lnTo>
                    <a:pt x="123" y="119"/>
                  </a:lnTo>
                  <a:lnTo>
                    <a:pt x="122" y="118"/>
                  </a:lnTo>
                  <a:lnTo>
                    <a:pt x="122" y="116"/>
                  </a:lnTo>
                  <a:lnTo>
                    <a:pt x="122" y="114"/>
                  </a:lnTo>
                  <a:lnTo>
                    <a:pt x="122" y="113"/>
                  </a:lnTo>
                  <a:lnTo>
                    <a:pt x="121" y="111"/>
                  </a:lnTo>
                  <a:lnTo>
                    <a:pt x="122" y="110"/>
                  </a:lnTo>
                  <a:lnTo>
                    <a:pt x="122" y="108"/>
                  </a:lnTo>
                  <a:lnTo>
                    <a:pt x="122" y="107"/>
                  </a:lnTo>
                  <a:lnTo>
                    <a:pt x="122" y="106"/>
                  </a:lnTo>
                  <a:lnTo>
                    <a:pt x="123" y="104"/>
                  </a:lnTo>
                  <a:lnTo>
                    <a:pt x="123" y="103"/>
                  </a:lnTo>
                  <a:lnTo>
                    <a:pt x="124" y="101"/>
                  </a:lnTo>
                  <a:lnTo>
                    <a:pt x="124" y="100"/>
                  </a:lnTo>
                  <a:lnTo>
                    <a:pt x="125" y="99"/>
                  </a:lnTo>
                  <a:lnTo>
                    <a:pt x="133" y="89"/>
                  </a:lnTo>
                  <a:lnTo>
                    <a:pt x="134" y="88"/>
                  </a:lnTo>
                  <a:lnTo>
                    <a:pt x="135" y="87"/>
                  </a:lnTo>
                  <a:lnTo>
                    <a:pt x="136" y="85"/>
                  </a:lnTo>
                  <a:lnTo>
                    <a:pt x="137" y="81"/>
                  </a:lnTo>
                  <a:lnTo>
                    <a:pt x="139" y="78"/>
                  </a:lnTo>
                  <a:lnTo>
                    <a:pt x="139" y="77"/>
                  </a:lnTo>
                  <a:lnTo>
                    <a:pt x="140" y="74"/>
                  </a:lnTo>
                  <a:lnTo>
                    <a:pt x="141" y="74"/>
                  </a:lnTo>
                  <a:lnTo>
                    <a:pt x="141" y="73"/>
                  </a:lnTo>
                  <a:lnTo>
                    <a:pt x="142" y="72"/>
                  </a:lnTo>
                  <a:lnTo>
                    <a:pt x="142" y="71"/>
                  </a:lnTo>
                  <a:lnTo>
                    <a:pt x="143" y="70"/>
                  </a:lnTo>
                  <a:lnTo>
                    <a:pt x="144" y="70"/>
                  </a:lnTo>
                  <a:lnTo>
                    <a:pt x="144" y="69"/>
                  </a:lnTo>
                  <a:lnTo>
                    <a:pt x="145" y="69"/>
                  </a:lnTo>
                  <a:lnTo>
                    <a:pt x="147" y="68"/>
                  </a:lnTo>
                  <a:lnTo>
                    <a:pt x="148" y="68"/>
                  </a:lnTo>
                  <a:lnTo>
                    <a:pt x="149" y="68"/>
                  </a:lnTo>
                  <a:lnTo>
                    <a:pt x="150" y="67"/>
                  </a:lnTo>
                  <a:lnTo>
                    <a:pt x="151" y="68"/>
                  </a:lnTo>
                  <a:lnTo>
                    <a:pt x="151" y="68"/>
                  </a:lnTo>
                  <a:lnTo>
                    <a:pt x="153" y="69"/>
                  </a:lnTo>
                  <a:lnTo>
                    <a:pt x="154" y="69"/>
                  </a:lnTo>
                  <a:lnTo>
                    <a:pt x="154" y="69"/>
                  </a:lnTo>
                  <a:lnTo>
                    <a:pt x="155" y="69"/>
                  </a:lnTo>
                  <a:lnTo>
                    <a:pt x="156" y="70"/>
                  </a:lnTo>
                  <a:lnTo>
                    <a:pt x="157" y="70"/>
                  </a:lnTo>
                  <a:lnTo>
                    <a:pt x="158" y="70"/>
                  </a:lnTo>
                  <a:lnTo>
                    <a:pt x="159" y="69"/>
                  </a:lnTo>
                  <a:lnTo>
                    <a:pt x="161" y="69"/>
                  </a:lnTo>
                  <a:lnTo>
                    <a:pt x="162" y="68"/>
                  </a:lnTo>
                  <a:lnTo>
                    <a:pt x="163" y="68"/>
                  </a:lnTo>
                  <a:lnTo>
                    <a:pt x="168" y="65"/>
                  </a:lnTo>
                  <a:lnTo>
                    <a:pt x="170" y="64"/>
                  </a:lnTo>
                  <a:lnTo>
                    <a:pt x="172" y="63"/>
                  </a:lnTo>
                  <a:lnTo>
                    <a:pt x="174" y="63"/>
                  </a:lnTo>
                  <a:lnTo>
                    <a:pt x="177" y="62"/>
                  </a:lnTo>
                  <a:lnTo>
                    <a:pt x="179" y="61"/>
                  </a:lnTo>
                  <a:lnTo>
                    <a:pt x="184" y="60"/>
                  </a:lnTo>
                  <a:lnTo>
                    <a:pt x="186" y="59"/>
                  </a:lnTo>
                  <a:lnTo>
                    <a:pt x="188" y="59"/>
                  </a:lnTo>
                  <a:lnTo>
                    <a:pt x="191" y="58"/>
                  </a:lnTo>
                  <a:lnTo>
                    <a:pt x="193" y="57"/>
                  </a:lnTo>
                  <a:lnTo>
                    <a:pt x="194" y="57"/>
                  </a:lnTo>
                  <a:lnTo>
                    <a:pt x="196" y="56"/>
                  </a:lnTo>
                  <a:lnTo>
                    <a:pt x="198" y="54"/>
                  </a:lnTo>
                  <a:lnTo>
                    <a:pt x="200" y="53"/>
                  </a:lnTo>
                  <a:lnTo>
                    <a:pt x="200" y="52"/>
                  </a:lnTo>
                  <a:lnTo>
                    <a:pt x="201" y="51"/>
                  </a:lnTo>
                  <a:lnTo>
                    <a:pt x="204" y="48"/>
                  </a:lnTo>
                  <a:lnTo>
                    <a:pt x="205" y="46"/>
                  </a:lnTo>
                  <a:lnTo>
                    <a:pt x="206" y="45"/>
                  </a:lnTo>
                  <a:lnTo>
                    <a:pt x="207" y="44"/>
                  </a:lnTo>
                  <a:lnTo>
                    <a:pt x="208" y="44"/>
                  </a:lnTo>
                  <a:lnTo>
                    <a:pt x="209" y="43"/>
                  </a:lnTo>
                  <a:lnTo>
                    <a:pt x="210" y="43"/>
                  </a:lnTo>
                  <a:lnTo>
                    <a:pt x="210" y="43"/>
                  </a:lnTo>
                  <a:lnTo>
                    <a:pt x="213" y="43"/>
                  </a:lnTo>
                  <a:lnTo>
                    <a:pt x="217" y="43"/>
                  </a:lnTo>
                  <a:lnTo>
                    <a:pt x="219" y="43"/>
                  </a:lnTo>
                  <a:lnTo>
                    <a:pt x="220" y="43"/>
                  </a:lnTo>
                  <a:lnTo>
                    <a:pt x="221" y="43"/>
                  </a:lnTo>
                  <a:lnTo>
                    <a:pt x="223" y="43"/>
                  </a:lnTo>
                  <a:lnTo>
                    <a:pt x="224" y="43"/>
                  </a:lnTo>
                  <a:lnTo>
                    <a:pt x="225" y="42"/>
                  </a:lnTo>
                  <a:lnTo>
                    <a:pt x="225" y="42"/>
                  </a:lnTo>
                  <a:lnTo>
                    <a:pt x="226" y="41"/>
                  </a:lnTo>
                  <a:lnTo>
                    <a:pt x="226" y="40"/>
                  </a:lnTo>
                  <a:lnTo>
                    <a:pt x="227" y="40"/>
                  </a:lnTo>
                  <a:lnTo>
                    <a:pt x="227" y="40"/>
                  </a:lnTo>
                  <a:lnTo>
                    <a:pt x="227" y="39"/>
                  </a:lnTo>
                  <a:lnTo>
                    <a:pt x="228" y="38"/>
                  </a:lnTo>
                  <a:lnTo>
                    <a:pt x="228" y="37"/>
                  </a:lnTo>
                  <a:lnTo>
                    <a:pt x="228" y="37"/>
                  </a:lnTo>
                  <a:lnTo>
                    <a:pt x="227" y="36"/>
                  </a:lnTo>
                  <a:lnTo>
                    <a:pt x="227" y="35"/>
                  </a:lnTo>
                  <a:lnTo>
                    <a:pt x="227" y="34"/>
                  </a:lnTo>
                  <a:lnTo>
                    <a:pt x="226" y="32"/>
                  </a:lnTo>
                  <a:lnTo>
                    <a:pt x="225" y="28"/>
                  </a:lnTo>
                  <a:lnTo>
                    <a:pt x="224" y="27"/>
                  </a:lnTo>
                  <a:lnTo>
                    <a:pt x="224" y="26"/>
                  </a:lnTo>
                  <a:lnTo>
                    <a:pt x="224" y="25"/>
                  </a:lnTo>
                  <a:lnTo>
                    <a:pt x="224" y="24"/>
                  </a:lnTo>
                  <a:lnTo>
                    <a:pt x="224" y="23"/>
                  </a:lnTo>
                  <a:lnTo>
                    <a:pt x="225" y="22"/>
                  </a:lnTo>
                  <a:lnTo>
                    <a:pt x="225" y="22"/>
                  </a:lnTo>
                  <a:lnTo>
                    <a:pt x="225" y="21"/>
                  </a:lnTo>
                  <a:lnTo>
                    <a:pt x="226" y="20"/>
                  </a:lnTo>
                  <a:lnTo>
                    <a:pt x="226" y="19"/>
                  </a:lnTo>
                  <a:lnTo>
                    <a:pt x="228" y="18"/>
                  </a:lnTo>
                  <a:lnTo>
                    <a:pt x="229" y="16"/>
                  </a:lnTo>
                  <a:lnTo>
                    <a:pt x="230" y="15"/>
                  </a:lnTo>
                  <a:lnTo>
                    <a:pt x="231" y="15"/>
                  </a:lnTo>
                  <a:lnTo>
                    <a:pt x="232" y="14"/>
                  </a:lnTo>
                  <a:lnTo>
                    <a:pt x="233" y="14"/>
                  </a:lnTo>
                  <a:lnTo>
                    <a:pt x="235" y="13"/>
                  </a:lnTo>
                  <a:lnTo>
                    <a:pt x="236" y="12"/>
                  </a:lnTo>
                  <a:lnTo>
                    <a:pt x="237" y="12"/>
                  </a:lnTo>
                  <a:lnTo>
                    <a:pt x="240" y="12"/>
                  </a:lnTo>
                  <a:lnTo>
                    <a:pt x="241" y="12"/>
                  </a:lnTo>
                  <a:lnTo>
                    <a:pt x="242" y="11"/>
                  </a:lnTo>
                  <a:lnTo>
                    <a:pt x="243" y="11"/>
                  </a:lnTo>
                  <a:lnTo>
                    <a:pt x="244" y="10"/>
                  </a:lnTo>
                  <a:lnTo>
                    <a:pt x="245" y="10"/>
                  </a:lnTo>
                  <a:lnTo>
                    <a:pt x="246" y="9"/>
                  </a:lnTo>
                  <a:lnTo>
                    <a:pt x="249" y="7"/>
                  </a:lnTo>
                  <a:lnTo>
                    <a:pt x="252" y="4"/>
                  </a:lnTo>
                  <a:lnTo>
                    <a:pt x="253" y="3"/>
                  </a:lnTo>
                  <a:lnTo>
                    <a:pt x="254" y="3"/>
                  </a:lnTo>
                  <a:lnTo>
                    <a:pt x="255" y="2"/>
                  </a:lnTo>
                  <a:lnTo>
                    <a:pt x="256" y="1"/>
                  </a:lnTo>
                  <a:lnTo>
                    <a:pt x="256" y="0"/>
                  </a:lnTo>
                  <a:lnTo>
                    <a:pt x="262" y="4"/>
                  </a:lnTo>
                  <a:close/>
                </a:path>
              </a:pathLst>
            </a:custGeom>
            <a:solidFill>
              <a:srgbClr val="B0C2E5"/>
            </a:solidFill>
            <a:ln>
              <a:noFill/>
            </a:ln>
            <a:extLst/>
          </p:spPr>
          <p:txBody>
            <a:bodyPr vert="horz" wrap="square" lIns="91440" tIns="45720" rIns="91440" bIns="45720" numCol="1" anchor="t" anchorCtr="0" compatLnSpc="1">
              <a:prstTxWarp prst="textNoShape">
                <a:avLst/>
              </a:prstTxWarp>
            </a:bodyPr>
            <a:lstStyle/>
            <a:p>
              <a:endParaRPr lang="cs-CZ" dirty="0"/>
            </a:p>
          </p:txBody>
        </p:sp>
        <p:sp>
          <p:nvSpPr>
            <p:cNvPr id="170" name="Freeform 282">
              <a:extLst>
                <a:ext uri="{FF2B5EF4-FFF2-40B4-BE49-F238E27FC236}">
                  <a16:creationId xmlns:a16="http://schemas.microsoft.com/office/drawing/2014/main" id="{F0FB07B6-BBED-48D2-9FAA-7E759AB76BE7}"/>
                </a:ext>
              </a:extLst>
            </p:cNvPr>
            <p:cNvSpPr>
              <a:spLocks/>
            </p:cNvSpPr>
            <p:nvPr/>
          </p:nvSpPr>
          <p:spPr bwMode="auto">
            <a:xfrm>
              <a:off x="7304064" y="5330258"/>
              <a:ext cx="677518" cy="785626"/>
            </a:xfrm>
            <a:custGeom>
              <a:avLst/>
              <a:gdLst>
                <a:gd name="T0" fmla="*/ 223 w 565"/>
                <a:gd name="T1" fmla="*/ 29 h 597"/>
                <a:gd name="T2" fmla="*/ 251 w 565"/>
                <a:gd name="T3" fmla="*/ 30 h 597"/>
                <a:gd name="T4" fmla="*/ 278 w 565"/>
                <a:gd name="T5" fmla="*/ 46 h 597"/>
                <a:gd name="T6" fmla="*/ 295 w 565"/>
                <a:gd name="T7" fmla="*/ 60 h 597"/>
                <a:gd name="T8" fmla="*/ 323 w 565"/>
                <a:gd name="T9" fmla="*/ 73 h 597"/>
                <a:gd name="T10" fmla="*/ 329 w 565"/>
                <a:gd name="T11" fmla="*/ 91 h 597"/>
                <a:gd name="T12" fmla="*/ 363 w 565"/>
                <a:gd name="T13" fmla="*/ 107 h 597"/>
                <a:gd name="T14" fmla="*/ 384 w 565"/>
                <a:gd name="T15" fmla="*/ 80 h 597"/>
                <a:gd name="T16" fmla="*/ 401 w 565"/>
                <a:gd name="T17" fmla="*/ 87 h 597"/>
                <a:gd name="T18" fmla="*/ 432 w 565"/>
                <a:gd name="T19" fmla="*/ 105 h 597"/>
                <a:gd name="T20" fmla="*/ 470 w 565"/>
                <a:gd name="T21" fmla="*/ 115 h 597"/>
                <a:gd name="T22" fmla="*/ 512 w 565"/>
                <a:gd name="T23" fmla="*/ 148 h 597"/>
                <a:gd name="T24" fmla="*/ 556 w 565"/>
                <a:gd name="T25" fmla="*/ 175 h 597"/>
                <a:gd name="T26" fmla="*/ 555 w 565"/>
                <a:gd name="T27" fmla="*/ 200 h 597"/>
                <a:gd name="T28" fmla="*/ 564 w 565"/>
                <a:gd name="T29" fmla="*/ 218 h 597"/>
                <a:gd name="T30" fmla="*/ 545 w 565"/>
                <a:gd name="T31" fmla="*/ 230 h 597"/>
                <a:gd name="T32" fmla="*/ 553 w 565"/>
                <a:gd name="T33" fmla="*/ 247 h 597"/>
                <a:gd name="T34" fmla="*/ 542 w 565"/>
                <a:gd name="T35" fmla="*/ 257 h 597"/>
                <a:gd name="T36" fmla="*/ 526 w 565"/>
                <a:gd name="T37" fmla="*/ 252 h 597"/>
                <a:gd name="T38" fmla="*/ 529 w 565"/>
                <a:gd name="T39" fmla="*/ 264 h 597"/>
                <a:gd name="T40" fmla="*/ 518 w 565"/>
                <a:gd name="T41" fmla="*/ 274 h 597"/>
                <a:gd name="T42" fmla="*/ 493 w 565"/>
                <a:gd name="T43" fmla="*/ 295 h 597"/>
                <a:gd name="T44" fmla="*/ 489 w 565"/>
                <a:gd name="T45" fmla="*/ 326 h 597"/>
                <a:gd name="T46" fmla="*/ 500 w 565"/>
                <a:gd name="T47" fmla="*/ 342 h 597"/>
                <a:gd name="T48" fmla="*/ 514 w 565"/>
                <a:gd name="T49" fmla="*/ 352 h 597"/>
                <a:gd name="T50" fmla="*/ 507 w 565"/>
                <a:gd name="T51" fmla="*/ 376 h 597"/>
                <a:gd name="T52" fmla="*/ 502 w 565"/>
                <a:gd name="T53" fmla="*/ 394 h 597"/>
                <a:gd name="T54" fmla="*/ 496 w 565"/>
                <a:gd name="T55" fmla="*/ 415 h 597"/>
                <a:gd name="T56" fmla="*/ 508 w 565"/>
                <a:gd name="T57" fmla="*/ 435 h 597"/>
                <a:gd name="T58" fmla="*/ 493 w 565"/>
                <a:gd name="T59" fmla="*/ 451 h 597"/>
                <a:gd name="T60" fmla="*/ 486 w 565"/>
                <a:gd name="T61" fmla="*/ 467 h 597"/>
                <a:gd name="T62" fmla="*/ 498 w 565"/>
                <a:gd name="T63" fmla="*/ 485 h 597"/>
                <a:gd name="T64" fmla="*/ 487 w 565"/>
                <a:gd name="T65" fmla="*/ 503 h 597"/>
                <a:gd name="T66" fmla="*/ 457 w 565"/>
                <a:gd name="T67" fmla="*/ 513 h 597"/>
                <a:gd name="T68" fmla="*/ 445 w 565"/>
                <a:gd name="T69" fmla="*/ 531 h 597"/>
                <a:gd name="T70" fmla="*/ 409 w 565"/>
                <a:gd name="T71" fmla="*/ 531 h 597"/>
                <a:gd name="T72" fmla="*/ 382 w 565"/>
                <a:gd name="T73" fmla="*/ 531 h 597"/>
                <a:gd name="T74" fmla="*/ 366 w 565"/>
                <a:gd name="T75" fmla="*/ 529 h 597"/>
                <a:gd name="T76" fmla="*/ 347 w 565"/>
                <a:gd name="T77" fmla="*/ 536 h 597"/>
                <a:gd name="T78" fmla="*/ 331 w 565"/>
                <a:gd name="T79" fmla="*/ 551 h 597"/>
                <a:gd name="T80" fmla="*/ 300 w 565"/>
                <a:gd name="T81" fmla="*/ 570 h 597"/>
                <a:gd name="T82" fmla="*/ 277 w 565"/>
                <a:gd name="T83" fmla="*/ 589 h 597"/>
                <a:gd name="T84" fmla="*/ 251 w 565"/>
                <a:gd name="T85" fmla="*/ 585 h 597"/>
                <a:gd name="T86" fmla="*/ 233 w 565"/>
                <a:gd name="T87" fmla="*/ 595 h 597"/>
                <a:gd name="T88" fmla="*/ 216 w 565"/>
                <a:gd name="T89" fmla="*/ 594 h 597"/>
                <a:gd name="T90" fmla="*/ 194 w 565"/>
                <a:gd name="T91" fmla="*/ 575 h 597"/>
                <a:gd name="T92" fmla="*/ 177 w 565"/>
                <a:gd name="T93" fmla="*/ 563 h 597"/>
                <a:gd name="T94" fmla="*/ 190 w 565"/>
                <a:gd name="T95" fmla="*/ 542 h 597"/>
                <a:gd name="T96" fmla="*/ 204 w 565"/>
                <a:gd name="T97" fmla="*/ 514 h 597"/>
                <a:gd name="T98" fmla="*/ 220 w 565"/>
                <a:gd name="T99" fmla="*/ 501 h 597"/>
                <a:gd name="T100" fmla="*/ 205 w 565"/>
                <a:gd name="T101" fmla="*/ 482 h 597"/>
                <a:gd name="T102" fmla="*/ 195 w 565"/>
                <a:gd name="T103" fmla="*/ 474 h 597"/>
                <a:gd name="T104" fmla="*/ 161 w 565"/>
                <a:gd name="T105" fmla="*/ 479 h 597"/>
                <a:gd name="T106" fmla="*/ 131 w 565"/>
                <a:gd name="T107" fmla="*/ 471 h 597"/>
                <a:gd name="T108" fmla="*/ 112 w 565"/>
                <a:gd name="T109" fmla="*/ 438 h 597"/>
                <a:gd name="T110" fmla="*/ 103 w 565"/>
                <a:gd name="T111" fmla="*/ 418 h 597"/>
                <a:gd name="T112" fmla="*/ 70 w 565"/>
                <a:gd name="T113" fmla="*/ 418 h 597"/>
                <a:gd name="T114" fmla="*/ 35 w 565"/>
                <a:gd name="T115" fmla="*/ 415 h 597"/>
                <a:gd name="T116" fmla="*/ 14 w 565"/>
                <a:gd name="T117" fmla="*/ 402 h 597"/>
                <a:gd name="T118" fmla="*/ 4 w 565"/>
                <a:gd name="T119" fmla="*/ 395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597">
                  <a:moveTo>
                    <a:pt x="180" y="0"/>
                  </a:moveTo>
                  <a:lnTo>
                    <a:pt x="188" y="6"/>
                  </a:lnTo>
                  <a:lnTo>
                    <a:pt x="190" y="8"/>
                  </a:lnTo>
                  <a:lnTo>
                    <a:pt x="195" y="11"/>
                  </a:lnTo>
                  <a:lnTo>
                    <a:pt x="205" y="18"/>
                  </a:lnTo>
                  <a:lnTo>
                    <a:pt x="206" y="19"/>
                  </a:lnTo>
                  <a:lnTo>
                    <a:pt x="209" y="22"/>
                  </a:lnTo>
                  <a:lnTo>
                    <a:pt x="210" y="23"/>
                  </a:lnTo>
                  <a:lnTo>
                    <a:pt x="213" y="25"/>
                  </a:lnTo>
                  <a:lnTo>
                    <a:pt x="214" y="27"/>
                  </a:lnTo>
                  <a:lnTo>
                    <a:pt x="215" y="27"/>
                  </a:lnTo>
                  <a:lnTo>
                    <a:pt x="216" y="27"/>
                  </a:lnTo>
                  <a:lnTo>
                    <a:pt x="217" y="28"/>
                  </a:lnTo>
                  <a:lnTo>
                    <a:pt x="218" y="28"/>
                  </a:lnTo>
                  <a:lnTo>
                    <a:pt x="220" y="28"/>
                  </a:lnTo>
                  <a:lnTo>
                    <a:pt x="222" y="29"/>
                  </a:lnTo>
                  <a:lnTo>
                    <a:pt x="223" y="29"/>
                  </a:lnTo>
                  <a:lnTo>
                    <a:pt x="225" y="29"/>
                  </a:lnTo>
                  <a:lnTo>
                    <a:pt x="230" y="28"/>
                  </a:lnTo>
                  <a:lnTo>
                    <a:pt x="231" y="28"/>
                  </a:lnTo>
                  <a:lnTo>
                    <a:pt x="232" y="28"/>
                  </a:lnTo>
                  <a:lnTo>
                    <a:pt x="233" y="28"/>
                  </a:lnTo>
                  <a:lnTo>
                    <a:pt x="236" y="29"/>
                  </a:lnTo>
                  <a:lnTo>
                    <a:pt x="238" y="29"/>
                  </a:lnTo>
                  <a:lnTo>
                    <a:pt x="239" y="29"/>
                  </a:lnTo>
                  <a:lnTo>
                    <a:pt x="240" y="29"/>
                  </a:lnTo>
                  <a:lnTo>
                    <a:pt x="241" y="29"/>
                  </a:lnTo>
                  <a:lnTo>
                    <a:pt x="243" y="28"/>
                  </a:lnTo>
                  <a:lnTo>
                    <a:pt x="244" y="28"/>
                  </a:lnTo>
                  <a:lnTo>
                    <a:pt x="245" y="28"/>
                  </a:lnTo>
                  <a:lnTo>
                    <a:pt x="246" y="28"/>
                  </a:lnTo>
                  <a:lnTo>
                    <a:pt x="247" y="28"/>
                  </a:lnTo>
                  <a:lnTo>
                    <a:pt x="250" y="29"/>
                  </a:lnTo>
                  <a:lnTo>
                    <a:pt x="251" y="30"/>
                  </a:lnTo>
                  <a:lnTo>
                    <a:pt x="252" y="30"/>
                  </a:lnTo>
                  <a:lnTo>
                    <a:pt x="253" y="31"/>
                  </a:lnTo>
                  <a:lnTo>
                    <a:pt x="255" y="32"/>
                  </a:lnTo>
                  <a:lnTo>
                    <a:pt x="256" y="32"/>
                  </a:lnTo>
                  <a:lnTo>
                    <a:pt x="260" y="34"/>
                  </a:lnTo>
                  <a:lnTo>
                    <a:pt x="262" y="35"/>
                  </a:lnTo>
                  <a:lnTo>
                    <a:pt x="263" y="36"/>
                  </a:lnTo>
                  <a:lnTo>
                    <a:pt x="264" y="36"/>
                  </a:lnTo>
                  <a:lnTo>
                    <a:pt x="264" y="36"/>
                  </a:lnTo>
                  <a:lnTo>
                    <a:pt x="268" y="40"/>
                  </a:lnTo>
                  <a:lnTo>
                    <a:pt x="269" y="41"/>
                  </a:lnTo>
                  <a:lnTo>
                    <a:pt x="270" y="42"/>
                  </a:lnTo>
                  <a:lnTo>
                    <a:pt x="271" y="43"/>
                  </a:lnTo>
                  <a:lnTo>
                    <a:pt x="273" y="44"/>
                  </a:lnTo>
                  <a:lnTo>
                    <a:pt x="275" y="45"/>
                  </a:lnTo>
                  <a:lnTo>
                    <a:pt x="276" y="46"/>
                  </a:lnTo>
                  <a:lnTo>
                    <a:pt x="278" y="46"/>
                  </a:lnTo>
                  <a:lnTo>
                    <a:pt x="279" y="47"/>
                  </a:lnTo>
                  <a:lnTo>
                    <a:pt x="283" y="47"/>
                  </a:lnTo>
                  <a:lnTo>
                    <a:pt x="285" y="48"/>
                  </a:lnTo>
                  <a:lnTo>
                    <a:pt x="288" y="49"/>
                  </a:lnTo>
                  <a:lnTo>
                    <a:pt x="289" y="50"/>
                  </a:lnTo>
                  <a:lnTo>
                    <a:pt x="290" y="50"/>
                  </a:lnTo>
                  <a:lnTo>
                    <a:pt x="291" y="50"/>
                  </a:lnTo>
                  <a:lnTo>
                    <a:pt x="291" y="51"/>
                  </a:lnTo>
                  <a:lnTo>
                    <a:pt x="291" y="51"/>
                  </a:lnTo>
                  <a:lnTo>
                    <a:pt x="292" y="52"/>
                  </a:lnTo>
                  <a:lnTo>
                    <a:pt x="292" y="52"/>
                  </a:lnTo>
                  <a:lnTo>
                    <a:pt x="292" y="53"/>
                  </a:lnTo>
                  <a:lnTo>
                    <a:pt x="293" y="57"/>
                  </a:lnTo>
                  <a:lnTo>
                    <a:pt x="294" y="58"/>
                  </a:lnTo>
                  <a:lnTo>
                    <a:pt x="294" y="59"/>
                  </a:lnTo>
                  <a:lnTo>
                    <a:pt x="295" y="60"/>
                  </a:lnTo>
                  <a:lnTo>
                    <a:pt x="295" y="60"/>
                  </a:lnTo>
                  <a:lnTo>
                    <a:pt x="296" y="61"/>
                  </a:lnTo>
                  <a:lnTo>
                    <a:pt x="297" y="61"/>
                  </a:lnTo>
                  <a:lnTo>
                    <a:pt x="298" y="62"/>
                  </a:lnTo>
                  <a:lnTo>
                    <a:pt x="299" y="62"/>
                  </a:lnTo>
                  <a:lnTo>
                    <a:pt x="301" y="63"/>
                  </a:lnTo>
                  <a:lnTo>
                    <a:pt x="303" y="63"/>
                  </a:lnTo>
                  <a:lnTo>
                    <a:pt x="305" y="64"/>
                  </a:lnTo>
                  <a:lnTo>
                    <a:pt x="307" y="65"/>
                  </a:lnTo>
                  <a:lnTo>
                    <a:pt x="309" y="65"/>
                  </a:lnTo>
                  <a:lnTo>
                    <a:pt x="311" y="66"/>
                  </a:lnTo>
                  <a:lnTo>
                    <a:pt x="312" y="67"/>
                  </a:lnTo>
                  <a:lnTo>
                    <a:pt x="315" y="69"/>
                  </a:lnTo>
                  <a:lnTo>
                    <a:pt x="317" y="70"/>
                  </a:lnTo>
                  <a:lnTo>
                    <a:pt x="318" y="71"/>
                  </a:lnTo>
                  <a:lnTo>
                    <a:pt x="320" y="72"/>
                  </a:lnTo>
                  <a:lnTo>
                    <a:pt x="321" y="72"/>
                  </a:lnTo>
                  <a:lnTo>
                    <a:pt x="323" y="73"/>
                  </a:lnTo>
                  <a:lnTo>
                    <a:pt x="324" y="73"/>
                  </a:lnTo>
                  <a:lnTo>
                    <a:pt x="327" y="74"/>
                  </a:lnTo>
                  <a:lnTo>
                    <a:pt x="328" y="74"/>
                  </a:lnTo>
                  <a:lnTo>
                    <a:pt x="328" y="74"/>
                  </a:lnTo>
                  <a:lnTo>
                    <a:pt x="329" y="75"/>
                  </a:lnTo>
                  <a:lnTo>
                    <a:pt x="329" y="76"/>
                  </a:lnTo>
                  <a:lnTo>
                    <a:pt x="329" y="77"/>
                  </a:lnTo>
                  <a:lnTo>
                    <a:pt x="329" y="78"/>
                  </a:lnTo>
                  <a:lnTo>
                    <a:pt x="329" y="78"/>
                  </a:lnTo>
                  <a:lnTo>
                    <a:pt x="329" y="79"/>
                  </a:lnTo>
                  <a:lnTo>
                    <a:pt x="328" y="82"/>
                  </a:lnTo>
                  <a:lnTo>
                    <a:pt x="328" y="84"/>
                  </a:lnTo>
                  <a:lnTo>
                    <a:pt x="328" y="86"/>
                  </a:lnTo>
                  <a:lnTo>
                    <a:pt x="328" y="87"/>
                  </a:lnTo>
                  <a:lnTo>
                    <a:pt x="328" y="89"/>
                  </a:lnTo>
                  <a:lnTo>
                    <a:pt x="328" y="90"/>
                  </a:lnTo>
                  <a:lnTo>
                    <a:pt x="329" y="91"/>
                  </a:lnTo>
                  <a:lnTo>
                    <a:pt x="330" y="93"/>
                  </a:lnTo>
                  <a:lnTo>
                    <a:pt x="331" y="94"/>
                  </a:lnTo>
                  <a:lnTo>
                    <a:pt x="332" y="95"/>
                  </a:lnTo>
                  <a:lnTo>
                    <a:pt x="333" y="96"/>
                  </a:lnTo>
                  <a:lnTo>
                    <a:pt x="334" y="97"/>
                  </a:lnTo>
                  <a:lnTo>
                    <a:pt x="337" y="98"/>
                  </a:lnTo>
                  <a:lnTo>
                    <a:pt x="345" y="103"/>
                  </a:lnTo>
                  <a:lnTo>
                    <a:pt x="350" y="105"/>
                  </a:lnTo>
                  <a:lnTo>
                    <a:pt x="352" y="106"/>
                  </a:lnTo>
                  <a:lnTo>
                    <a:pt x="353" y="106"/>
                  </a:lnTo>
                  <a:lnTo>
                    <a:pt x="354" y="107"/>
                  </a:lnTo>
                  <a:lnTo>
                    <a:pt x="355" y="107"/>
                  </a:lnTo>
                  <a:lnTo>
                    <a:pt x="356" y="107"/>
                  </a:lnTo>
                  <a:lnTo>
                    <a:pt x="358" y="107"/>
                  </a:lnTo>
                  <a:lnTo>
                    <a:pt x="360" y="107"/>
                  </a:lnTo>
                  <a:lnTo>
                    <a:pt x="362" y="107"/>
                  </a:lnTo>
                  <a:lnTo>
                    <a:pt x="363" y="107"/>
                  </a:lnTo>
                  <a:lnTo>
                    <a:pt x="364" y="107"/>
                  </a:lnTo>
                  <a:lnTo>
                    <a:pt x="366" y="106"/>
                  </a:lnTo>
                  <a:lnTo>
                    <a:pt x="366" y="106"/>
                  </a:lnTo>
                  <a:lnTo>
                    <a:pt x="367" y="105"/>
                  </a:lnTo>
                  <a:lnTo>
                    <a:pt x="368" y="104"/>
                  </a:lnTo>
                  <a:lnTo>
                    <a:pt x="369" y="104"/>
                  </a:lnTo>
                  <a:lnTo>
                    <a:pt x="371" y="100"/>
                  </a:lnTo>
                  <a:lnTo>
                    <a:pt x="373" y="98"/>
                  </a:lnTo>
                  <a:lnTo>
                    <a:pt x="374" y="96"/>
                  </a:lnTo>
                  <a:lnTo>
                    <a:pt x="375" y="95"/>
                  </a:lnTo>
                  <a:lnTo>
                    <a:pt x="375" y="94"/>
                  </a:lnTo>
                  <a:lnTo>
                    <a:pt x="377" y="90"/>
                  </a:lnTo>
                  <a:lnTo>
                    <a:pt x="378" y="87"/>
                  </a:lnTo>
                  <a:lnTo>
                    <a:pt x="380" y="85"/>
                  </a:lnTo>
                  <a:lnTo>
                    <a:pt x="381" y="83"/>
                  </a:lnTo>
                  <a:lnTo>
                    <a:pt x="382" y="82"/>
                  </a:lnTo>
                  <a:lnTo>
                    <a:pt x="384" y="80"/>
                  </a:lnTo>
                  <a:lnTo>
                    <a:pt x="385" y="79"/>
                  </a:lnTo>
                  <a:lnTo>
                    <a:pt x="386" y="78"/>
                  </a:lnTo>
                  <a:lnTo>
                    <a:pt x="387" y="77"/>
                  </a:lnTo>
                  <a:lnTo>
                    <a:pt x="388" y="77"/>
                  </a:lnTo>
                  <a:lnTo>
                    <a:pt x="389" y="77"/>
                  </a:lnTo>
                  <a:lnTo>
                    <a:pt x="389" y="77"/>
                  </a:lnTo>
                  <a:lnTo>
                    <a:pt x="390" y="78"/>
                  </a:lnTo>
                  <a:lnTo>
                    <a:pt x="391" y="78"/>
                  </a:lnTo>
                  <a:lnTo>
                    <a:pt x="392" y="79"/>
                  </a:lnTo>
                  <a:lnTo>
                    <a:pt x="394" y="82"/>
                  </a:lnTo>
                  <a:lnTo>
                    <a:pt x="395" y="83"/>
                  </a:lnTo>
                  <a:lnTo>
                    <a:pt x="396" y="84"/>
                  </a:lnTo>
                  <a:lnTo>
                    <a:pt x="397" y="85"/>
                  </a:lnTo>
                  <a:lnTo>
                    <a:pt x="398" y="85"/>
                  </a:lnTo>
                  <a:lnTo>
                    <a:pt x="399" y="86"/>
                  </a:lnTo>
                  <a:lnTo>
                    <a:pt x="400" y="87"/>
                  </a:lnTo>
                  <a:lnTo>
                    <a:pt x="401" y="87"/>
                  </a:lnTo>
                  <a:lnTo>
                    <a:pt x="403" y="88"/>
                  </a:lnTo>
                  <a:lnTo>
                    <a:pt x="405" y="89"/>
                  </a:lnTo>
                  <a:lnTo>
                    <a:pt x="408" y="89"/>
                  </a:lnTo>
                  <a:lnTo>
                    <a:pt x="412" y="90"/>
                  </a:lnTo>
                  <a:lnTo>
                    <a:pt x="414" y="91"/>
                  </a:lnTo>
                  <a:lnTo>
                    <a:pt x="416" y="91"/>
                  </a:lnTo>
                  <a:lnTo>
                    <a:pt x="417" y="92"/>
                  </a:lnTo>
                  <a:lnTo>
                    <a:pt x="418" y="93"/>
                  </a:lnTo>
                  <a:lnTo>
                    <a:pt x="419" y="93"/>
                  </a:lnTo>
                  <a:lnTo>
                    <a:pt x="420" y="94"/>
                  </a:lnTo>
                  <a:lnTo>
                    <a:pt x="421" y="95"/>
                  </a:lnTo>
                  <a:lnTo>
                    <a:pt x="423" y="97"/>
                  </a:lnTo>
                  <a:lnTo>
                    <a:pt x="425" y="98"/>
                  </a:lnTo>
                  <a:lnTo>
                    <a:pt x="428" y="102"/>
                  </a:lnTo>
                  <a:lnTo>
                    <a:pt x="430" y="104"/>
                  </a:lnTo>
                  <a:lnTo>
                    <a:pt x="431" y="105"/>
                  </a:lnTo>
                  <a:lnTo>
                    <a:pt x="432" y="105"/>
                  </a:lnTo>
                  <a:lnTo>
                    <a:pt x="433" y="106"/>
                  </a:lnTo>
                  <a:lnTo>
                    <a:pt x="433" y="106"/>
                  </a:lnTo>
                  <a:lnTo>
                    <a:pt x="434" y="106"/>
                  </a:lnTo>
                  <a:lnTo>
                    <a:pt x="435" y="106"/>
                  </a:lnTo>
                  <a:lnTo>
                    <a:pt x="436" y="107"/>
                  </a:lnTo>
                  <a:lnTo>
                    <a:pt x="438" y="107"/>
                  </a:lnTo>
                  <a:lnTo>
                    <a:pt x="444" y="107"/>
                  </a:lnTo>
                  <a:lnTo>
                    <a:pt x="446" y="107"/>
                  </a:lnTo>
                  <a:lnTo>
                    <a:pt x="447" y="107"/>
                  </a:lnTo>
                  <a:lnTo>
                    <a:pt x="448" y="108"/>
                  </a:lnTo>
                  <a:lnTo>
                    <a:pt x="449" y="108"/>
                  </a:lnTo>
                  <a:lnTo>
                    <a:pt x="453" y="110"/>
                  </a:lnTo>
                  <a:lnTo>
                    <a:pt x="454" y="110"/>
                  </a:lnTo>
                  <a:lnTo>
                    <a:pt x="460" y="112"/>
                  </a:lnTo>
                  <a:lnTo>
                    <a:pt x="465" y="113"/>
                  </a:lnTo>
                  <a:lnTo>
                    <a:pt x="469" y="115"/>
                  </a:lnTo>
                  <a:lnTo>
                    <a:pt x="470" y="115"/>
                  </a:lnTo>
                  <a:lnTo>
                    <a:pt x="472" y="115"/>
                  </a:lnTo>
                  <a:lnTo>
                    <a:pt x="477" y="119"/>
                  </a:lnTo>
                  <a:lnTo>
                    <a:pt x="483" y="121"/>
                  </a:lnTo>
                  <a:lnTo>
                    <a:pt x="485" y="122"/>
                  </a:lnTo>
                  <a:lnTo>
                    <a:pt x="487" y="123"/>
                  </a:lnTo>
                  <a:lnTo>
                    <a:pt x="489" y="125"/>
                  </a:lnTo>
                  <a:lnTo>
                    <a:pt x="491" y="126"/>
                  </a:lnTo>
                  <a:lnTo>
                    <a:pt x="493" y="128"/>
                  </a:lnTo>
                  <a:lnTo>
                    <a:pt x="495" y="129"/>
                  </a:lnTo>
                  <a:lnTo>
                    <a:pt x="500" y="135"/>
                  </a:lnTo>
                  <a:lnTo>
                    <a:pt x="502" y="137"/>
                  </a:lnTo>
                  <a:lnTo>
                    <a:pt x="503" y="139"/>
                  </a:lnTo>
                  <a:lnTo>
                    <a:pt x="505" y="142"/>
                  </a:lnTo>
                  <a:lnTo>
                    <a:pt x="507" y="143"/>
                  </a:lnTo>
                  <a:lnTo>
                    <a:pt x="508" y="145"/>
                  </a:lnTo>
                  <a:lnTo>
                    <a:pt x="510" y="146"/>
                  </a:lnTo>
                  <a:lnTo>
                    <a:pt x="512" y="148"/>
                  </a:lnTo>
                  <a:lnTo>
                    <a:pt x="513" y="148"/>
                  </a:lnTo>
                  <a:lnTo>
                    <a:pt x="514" y="148"/>
                  </a:lnTo>
                  <a:lnTo>
                    <a:pt x="515" y="149"/>
                  </a:lnTo>
                  <a:lnTo>
                    <a:pt x="518" y="149"/>
                  </a:lnTo>
                  <a:lnTo>
                    <a:pt x="519" y="150"/>
                  </a:lnTo>
                  <a:lnTo>
                    <a:pt x="525" y="151"/>
                  </a:lnTo>
                  <a:lnTo>
                    <a:pt x="530" y="153"/>
                  </a:lnTo>
                  <a:lnTo>
                    <a:pt x="532" y="154"/>
                  </a:lnTo>
                  <a:lnTo>
                    <a:pt x="534" y="155"/>
                  </a:lnTo>
                  <a:lnTo>
                    <a:pt x="536" y="156"/>
                  </a:lnTo>
                  <a:lnTo>
                    <a:pt x="541" y="159"/>
                  </a:lnTo>
                  <a:lnTo>
                    <a:pt x="545" y="162"/>
                  </a:lnTo>
                  <a:lnTo>
                    <a:pt x="546" y="163"/>
                  </a:lnTo>
                  <a:lnTo>
                    <a:pt x="547" y="164"/>
                  </a:lnTo>
                  <a:lnTo>
                    <a:pt x="549" y="165"/>
                  </a:lnTo>
                  <a:lnTo>
                    <a:pt x="550" y="167"/>
                  </a:lnTo>
                  <a:lnTo>
                    <a:pt x="556" y="175"/>
                  </a:lnTo>
                  <a:lnTo>
                    <a:pt x="556" y="176"/>
                  </a:lnTo>
                  <a:lnTo>
                    <a:pt x="556" y="177"/>
                  </a:lnTo>
                  <a:lnTo>
                    <a:pt x="556" y="178"/>
                  </a:lnTo>
                  <a:lnTo>
                    <a:pt x="556" y="180"/>
                  </a:lnTo>
                  <a:lnTo>
                    <a:pt x="555" y="182"/>
                  </a:lnTo>
                  <a:lnTo>
                    <a:pt x="554" y="185"/>
                  </a:lnTo>
                  <a:lnTo>
                    <a:pt x="552" y="191"/>
                  </a:lnTo>
                  <a:lnTo>
                    <a:pt x="552" y="192"/>
                  </a:lnTo>
                  <a:lnTo>
                    <a:pt x="551" y="193"/>
                  </a:lnTo>
                  <a:lnTo>
                    <a:pt x="551" y="194"/>
                  </a:lnTo>
                  <a:lnTo>
                    <a:pt x="551" y="195"/>
                  </a:lnTo>
                  <a:lnTo>
                    <a:pt x="551" y="195"/>
                  </a:lnTo>
                  <a:lnTo>
                    <a:pt x="552" y="196"/>
                  </a:lnTo>
                  <a:lnTo>
                    <a:pt x="552" y="197"/>
                  </a:lnTo>
                  <a:lnTo>
                    <a:pt x="553" y="198"/>
                  </a:lnTo>
                  <a:lnTo>
                    <a:pt x="554" y="200"/>
                  </a:lnTo>
                  <a:lnTo>
                    <a:pt x="555" y="200"/>
                  </a:lnTo>
                  <a:lnTo>
                    <a:pt x="557" y="201"/>
                  </a:lnTo>
                  <a:lnTo>
                    <a:pt x="560" y="203"/>
                  </a:lnTo>
                  <a:lnTo>
                    <a:pt x="561" y="204"/>
                  </a:lnTo>
                  <a:lnTo>
                    <a:pt x="562" y="205"/>
                  </a:lnTo>
                  <a:lnTo>
                    <a:pt x="563" y="206"/>
                  </a:lnTo>
                  <a:lnTo>
                    <a:pt x="564" y="206"/>
                  </a:lnTo>
                  <a:lnTo>
                    <a:pt x="564" y="207"/>
                  </a:lnTo>
                  <a:lnTo>
                    <a:pt x="565" y="208"/>
                  </a:lnTo>
                  <a:lnTo>
                    <a:pt x="565" y="209"/>
                  </a:lnTo>
                  <a:lnTo>
                    <a:pt x="565" y="210"/>
                  </a:lnTo>
                  <a:lnTo>
                    <a:pt x="565" y="211"/>
                  </a:lnTo>
                  <a:lnTo>
                    <a:pt x="565" y="212"/>
                  </a:lnTo>
                  <a:lnTo>
                    <a:pt x="565" y="213"/>
                  </a:lnTo>
                  <a:lnTo>
                    <a:pt x="565" y="214"/>
                  </a:lnTo>
                  <a:lnTo>
                    <a:pt x="565" y="215"/>
                  </a:lnTo>
                  <a:lnTo>
                    <a:pt x="565" y="216"/>
                  </a:lnTo>
                  <a:lnTo>
                    <a:pt x="564" y="218"/>
                  </a:lnTo>
                  <a:lnTo>
                    <a:pt x="563" y="220"/>
                  </a:lnTo>
                  <a:lnTo>
                    <a:pt x="562" y="221"/>
                  </a:lnTo>
                  <a:lnTo>
                    <a:pt x="560" y="223"/>
                  </a:lnTo>
                  <a:lnTo>
                    <a:pt x="558" y="225"/>
                  </a:lnTo>
                  <a:lnTo>
                    <a:pt x="557" y="227"/>
                  </a:lnTo>
                  <a:lnTo>
                    <a:pt x="555" y="228"/>
                  </a:lnTo>
                  <a:lnTo>
                    <a:pt x="554" y="228"/>
                  </a:lnTo>
                  <a:lnTo>
                    <a:pt x="553" y="229"/>
                  </a:lnTo>
                  <a:lnTo>
                    <a:pt x="552" y="229"/>
                  </a:lnTo>
                  <a:lnTo>
                    <a:pt x="551" y="230"/>
                  </a:lnTo>
                  <a:lnTo>
                    <a:pt x="550" y="230"/>
                  </a:lnTo>
                  <a:lnTo>
                    <a:pt x="549" y="230"/>
                  </a:lnTo>
                  <a:lnTo>
                    <a:pt x="547" y="230"/>
                  </a:lnTo>
                  <a:lnTo>
                    <a:pt x="546" y="230"/>
                  </a:lnTo>
                  <a:lnTo>
                    <a:pt x="545" y="230"/>
                  </a:lnTo>
                  <a:lnTo>
                    <a:pt x="545" y="230"/>
                  </a:lnTo>
                  <a:lnTo>
                    <a:pt x="545" y="230"/>
                  </a:lnTo>
                  <a:lnTo>
                    <a:pt x="545" y="230"/>
                  </a:lnTo>
                  <a:lnTo>
                    <a:pt x="545" y="231"/>
                  </a:lnTo>
                  <a:lnTo>
                    <a:pt x="545" y="232"/>
                  </a:lnTo>
                  <a:lnTo>
                    <a:pt x="545" y="233"/>
                  </a:lnTo>
                  <a:lnTo>
                    <a:pt x="546" y="234"/>
                  </a:lnTo>
                  <a:lnTo>
                    <a:pt x="546" y="235"/>
                  </a:lnTo>
                  <a:lnTo>
                    <a:pt x="547" y="236"/>
                  </a:lnTo>
                  <a:lnTo>
                    <a:pt x="548" y="237"/>
                  </a:lnTo>
                  <a:lnTo>
                    <a:pt x="550" y="239"/>
                  </a:lnTo>
                  <a:lnTo>
                    <a:pt x="551" y="240"/>
                  </a:lnTo>
                  <a:lnTo>
                    <a:pt x="552" y="241"/>
                  </a:lnTo>
                  <a:lnTo>
                    <a:pt x="553" y="243"/>
                  </a:lnTo>
                  <a:lnTo>
                    <a:pt x="553" y="244"/>
                  </a:lnTo>
                  <a:lnTo>
                    <a:pt x="553" y="245"/>
                  </a:lnTo>
                  <a:lnTo>
                    <a:pt x="553" y="246"/>
                  </a:lnTo>
                  <a:lnTo>
                    <a:pt x="553" y="247"/>
                  </a:lnTo>
                  <a:lnTo>
                    <a:pt x="553" y="247"/>
                  </a:lnTo>
                  <a:lnTo>
                    <a:pt x="553" y="248"/>
                  </a:lnTo>
                  <a:lnTo>
                    <a:pt x="553" y="249"/>
                  </a:lnTo>
                  <a:lnTo>
                    <a:pt x="552" y="252"/>
                  </a:lnTo>
                  <a:lnTo>
                    <a:pt x="551" y="255"/>
                  </a:lnTo>
                  <a:lnTo>
                    <a:pt x="551" y="256"/>
                  </a:lnTo>
                  <a:lnTo>
                    <a:pt x="550" y="257"/>
                  </a:lnTo>
                  <a:lnTo>
                    <a:pt x="550" y="257"/>
                  </a:lnTo>
                  <a:lnTo>
                    <a:pt x="549" y="258"/>
                  </a:lnTo>
                  <a:lnTo>
                    <a:pt x="548" y="258"/>
                  </a:lnTo>
                  <a:lnTo>
                    <a:pt x="548" y="258"/>
                  </a:lnTo>
                  <a:lnTo>
                    <a:pt x="547" y="259"/>
                  </a:lnTo>
                  <a:lnTo>
                    <a:pt x="545" y="259"/>
                  </a:lnTo>
                  <a:lnTo>
                    <a:pt x="544" y="259"/>
                  </a:lnTo>
                  <a:lnTo>
                    <a:pt x="544" y="258"/>
                  </a:lnTo>
                  <a:lnTo>
                    <a:pt x="543" y="258"/>
                  </a:lnTo>
                  <a:lnTo>
                    <a:pt x="542" y="258"/>
                  </a:lnTo>
                  <a:lnTo>
                    <a:pt x="542" y="257"/>
                  </a:lnTo>
                  <a:lnTo>
                    <a:pt x="541" y="256"/>
                  </a:lnTo>
                  <a:lnTo>
                    <a:pt x="540" y="255"/>
                  </a:lnTo>
                  <a:lnTo>
                    <a:pt x="540" y="255"/>
                  </a:lnTo>
                  <a:lnTo>
                    <a:pt x="539" y="253"/>
                  </a:lnTo>
                  <a:lnTo>
                    <a:pt x="538" y="251"/>
                  </a:lnTo>
                  <a:lnTo>
                    <a:pt x="538" y="251"/>
                  </a:lnTo>
                  <a:lnTo>
                    <a:pt x="537" y="251"/>
                  </a:lnTo>
                  <a:lnTo>
                    <a:pt x="537" y="250"/>
                  </a:lnTo>
                  <a:lnTo>
                    <a:pt x="536" y="250"/>
                  </a:lnTo>
                  <a:lnTo>
                    <a:pt x="535" y="250"/>
                  </a:lnTo>
                  <a:lnTo>
                    <a:pt x="534" y="249"/>
                  </a:lnTo>
                  <a:lnTo>
                    <a:pt x="533" y="249"/>
                  </a:lnTo>
                  <a:lnTo>
                    <a:pt x="531" y="250"/>
                  </a:lnTo>
                  <a:lnTo>
                    <a:pt x="530" y="250"/>
                  </a:lnTo>
                  <a:lnTo>
                    <a:pt x="529" y="251"/>
                  </a:lnTo>
                  <a:lnTo>
                    <a:pt x="527" y="251"/>
                  </a:lnTo>
                  <a:lnTo>
                    <a:pt x="526" y="252"/>
                  </a:lnTo>
                  <a:lnTo>
                    <a:pt x="525" y="253"/>
                  </a:lnTo>
                  <a:lnTo>
                    <a:pt x="524" y="254"/>
                  </a:lnTo>
                  <a:lnTo>
                    <a:pt x="522" y="256"/>
                  </a:lnTo>
                  <a:lnTo>
                    <a:pt x="521" y="257"/>
                  </a:lnTo>
                  <a:lnTo>
                    <a:pt x="521" y="258"/>
                  </a:lnTo>
                  <a:lnTo>
                    <a:pt x="520" y="259"/>
                  </a:lnTo>
                  <a:lnTo>
                    <a:pt x="520" y="259"/>
                  </a:lnTo>
                  <a:lnTo>
                    <a:pt x="520" y="260"/>
                  </a:lnTo>
                  <a:lnTo>
                    <a:pt x="520" y="260"/>
                  </a:lnTo>
                  <a:lnTo>
                    <a:pt x="520" y="261"/>
                  </a:lnTo>
                  <a:lnTo>
                    <a:pt x="520" y="261"/>
                  </a:lnTo>
                  <a:lnTo>
                    <a:pt x="521" y="261"/>
                  </a:lnTo>
                  <a:lnTo>
                    <a:pt x="522" y="261"/>
                  </a:lnTo>
                  <a:lnTo>
                    <a:pt x="526" y="262"/>
                  </a:lnTo>
                  <a:lnTo>
                    <a:pt x="527" y="263"/>
                  </a:lnTo>
                  <a:lnTo>
                    <a:pt x="528" y="263"/>
                  </a:lnTo>
                  <a:lnTo>
                    <a:pt x="529" y="264"/>
                  </a:lnTo>
                  <a:lnTo>
                    <a:pt x="529" y="264"/>
                  </a:lnTo>
                  <a:lnTo>
                    <a:pt x="530" y="265"/>
                  </a:lnTo>
                  <a:lnTo>
                    <a:pt x="530" y="265"/>
                  </a:lnTo>
                  <a:lnTo>
                    <a:pt x="531" y="266"/>
                  </a:lnTo>
                  <a:lnTo>
                    <a:pt x="531" y="267"/>
                  </a:lnTo>
                  <a:lnTo>
                    <a:pt x="531" y="267"/>
                  </a:lnTo>
                  <a:lnTo>
                    <a:pt x="531" y="268"/>
                  </a:lnTo>
                  <a:lnTo>
                    <a:pt x="530" y="269"/>
                  </a:lnTo>
                  <a:lnTo>
                    <a:pt x="530" y="269"/>
                  </a:lnTo>
                  <a:lnTo>
                    <a:pt x="530" y="270"/>
                  </a:lnTo>
                  <a:lnTo>
                    <a:pt x="529" y="271"/>
                  </a:lnTo>
                  <a:lnTo>
                    <a:pt x="528" y="272"/>
                  </a:lnTo>
                  <a:lnTo>
                    <a:pt x="527" y="272"/>
                  </a:lnTo>
                  <a:lnTo>
                    <a:pt x="526" y="273"/>
                  </a:lnTo>
                  <a:lnTo>
                    <a:pt x="524" y="273"/>
                  </a:lnTo>
                  <a:lnTo>
                    <a:pt x="521" y="274"/>
                  </a:lnTo>
                  <a:lnTo>
                    <a:pt x="518" y="274"/>
                  </a:lnTo>
                  <a:lnTo>
                    <a:pt x="514" y="274"/>
                  </a:lnTo>
                  <a:lnTo>
                    <a:pt x="512" y="275"/>
                  </a:lnTo>
                  <a:lnTo>
                    <a:pt x="510" y="275"/>
                  </a:lnTo>
                  <a:lnTo>
                    <a:pt x="509" y="276"/>
                  </a:lnTo>
                  <a:lnTo>
                    <a:pt x="507" y="277"/>
                  </a:lnTo>
                  <a:lnTo>
                    <a:pt x="506" y="278"/>
                  </a:lnTo>
                  <a:lnTo>
                    <a:pt x="505" y="278"/>
                  </a:lnTo>
                  <a:lnTo>
                    <a:pt x="505" y="279"/>
                  </a:lnTo>
                  <a:lnTo>
                    <a:pt x="504" y="280"/>
                  </a:lnTo>
                  <a:lnTo>
                    <a:pt x="503" y="281"/>
                  </a:lnTo>
                  <a:lnTo>
                    <a:pt x="502" y="282"/>
                  </a:lnTo>
                  <a:lnTo>
                    <a:pt x="501" y="284"/>
                  </a:lnTo>
                  <a:lnTo>
                    <a:pt x="499" y="288"/>
                  </a:lnTo>
                  <a:lnTo>
                    <a:pt x="498" y="289"/>
                  </a:lnTo>
                  <a:lnTo>
                    <a:pt x="497" y="291"/>
                  </a:lnTo>
                  <a:lnTo>
                    <a:pt x="495" y="294"/>
                  </a:lnTo>
                  <a:lnTo>
                    <a:pt x="493" y="295"/>
                  </a:lnTo>
                  <a:lnTo>
                    <a:pt x="492" y="297"/>
                  </a:lnTo>
                  <a:lnTo>
                    <a:pt x="491" y="299"/>
                  </a:lnTo>
                  <a:lnTo>
                    <a:pt x="491" y="300"/>
                  </a:lnTo>
                  <a:lnTo>
                    <a:pt x="491" y="301"/>
                  </a:lnTo>
                  <a:lnTo>
                    <a:pt x="490" y="303"/>
                  </a:lnTo>
                  <a:lnTo>
                    <a:pt x="490" y="307"/>
                  </a:lnTo>
                  <a:lnTo>
                    <a:pt x="490" y="310"/>
                  </a:lnTo>
                  <a:lnTo>
                    <a:pt x="490" y="312"/>
                  </a:lnTo>
                  <a:lnTo>
                    <a:pt x="489" y="315"/>
                  </a:lnTo>
                  <a:lnTo>
                    <a:pt x="488" y="319"/>
                  </a:lnTo>
                  <a:lnTo>
                    <a:pt x="488" y="321"/>
                  </a:lnTo>
                  <a:lnTo>
                    <a:pt x="488" y="322"/>
                  </a:lnTo>
                  <a:lnTo>
                    <a:pt x="488" y="323"/>
                  </a:lnTo>
                  <a:lnTo>
                    <a:pt x="488" y="324"/>
                  </a:lnTo>
                  <a:lnTo>
                    <a:pt x="488" y="325"/>
                  </a:lnTo>
                  <a:lnTo>
                    <a:pt x="489" y="325"/>
                  </a:lnTo>
                  <a:lnTo>
                    <a:pt x="489" y="326"/>
                  </a:lnTo>
                  <a:lnTo>
                    <a:pt x="490" y="327"/>
                  </a:lnTo>
                  <a:lnTo>
                    <a:pt x="491" y="327"/>
                  </a:lnTo>
                  <a:lnTo>
                    <a:pt x="495" y="331"/>
                  </a:lnTo>
                  <a:lnTo>
                    <a:pt x="502" y="336"/>
                  </a:lnTo>
                  <a:lnTo>
                    <a:pt x="503" y="336"/>
                  </a:lnTo>
                  <a:lnTo>
                    <a:pt x="503" y="337"/>
                  </a:lnTo>
                  <a:lnTo>
                    <a:pt x="503" y="337"/>
                  </a:lnTo>
                  <a:lnTo>
                    <a:pt x="504" y="338"/>
                  </a:lnTo>
                  <a:lnTo>
                    <a:pt x="503" y="338"/>
                  </a:lnTo>
                  <a:lnTo>
                    <a:pt x="503" y="338"/>
                  </a:lnTo>
                  <a:lnTo>
                    <a:pt x="503" y="339"/>
                  </a:lnTo>
                  <a:lnTo>
                    <a:pt x="501" y="340"/>
                  </a:lnTo>
                  <a:lnTo>
                    <a:pt x="501" y="340"/>
                  </a:lnTo>
                  <a:lnTo>
                    <a:pt x="500" y="341"/>
                  </a:lnTo>
                  <a:lnTo>
                    <a:pt x="500" y="341"/>
                  </a:lnTo>
                  <a:lnTo>
                    <a:pt x="500" y="342"/>
                  </a:lnTo>
                  <a:lnTo>
                    <a:pt x="500" y="342"/>
                  </a:lnTo>
                  <a:lnTo>
                    <a:pt x="500" y="343"/>
                  </a:lnTo>
                  <a:lnTo>
                    <a:pt x="501" y="343"/>
                  </a:lnTo>
                  <a:lnTo>
                    <a:pt x="501" y="344"/>
                  </a:lnTo>
                  <a:lnTo>
                    <a:pt x="502" y="344"/>
                  </a:lnTo>
                  <a:lnTo>
                    <a:pt x="503" y="345"/>
                  </a:lnTo>
                  <a:lnTo>
                    <a:pt x="504" y="345"/>
                  </a:lnTo>
                  <a:lnTo>
                    <a:pt x="506" y="346"/>
                  </a:lnTo>
                  <a:lnTo>
                    <a:pt x="507" y="346"/>
                  </a:lnTo>
                  <a:lnTo>
                    <a:pt x="511" y="347"/>
                  </a:lnTo>
                  <a:lnTo>
                    <a:pt x="512" y="348"/>
                  </a:lnTo>
                  <a:lnTo>
                    <a:pt x="512" y="348"/>
                  </a:lnTo>
                  <a:lnTo>
                    <a:pt x="513" y="349"/>
                  </a:lnTo>
                  <a:lnTo>
                    <a:pt x="513" y="349"/>
                  </a:lnTo>
                  <a:lnTo>
                    <a:pt x="514" y="350"/>
                  </a:lnTo>
                  <a:lnTo>
                    <a:pt x="514" y="351"/>
                  </a:lnTo>
                  <a:lnTo>
                    <a:pt x="514" y="351"/>
                  </a:lnTo>
                  <a:lnTo>
                    <a:pt x="514" y="352"/>
                  </a:lnTo>
                  <a:lnTo>
                    <a:pt x="514" y="353"/>
                  </a:lnTo>
                  <a:lnTo>
                    <a:pt x="514" y="354"/>
                  </a:lnTo>
                  <a:lnTo>
                    <a:pt x="513" y="355"/>
                  </a:lnTo>
                  <a:lnTo>
                    <a:pt x="513" y="356"/>
                  </a:lnTo>
                  <a:lnTo>
                    <a:pt x="512" y="358"/>
                  </a:lnTo>
                  <a:lnTo>
                    <a:pt x="511" y="360"/>
                  </a:lnTo>
                  <a:lnTo>
                    <a:pt x="507" y="365"/>
                  </a:lnTo>
                  <a:lnTo>
                    <a:pt x="506" y="366"/>
                  </a:lnTo>
                  <a:lnTo>
                    <a:pt x="506" y="367"/>
                  </a:lnTo>
                  <a:lnTo>
                    <a:pt x="505" y="368"/>
                  </a:lnTo>
                  <a:lnTo>
                    <a:pt x="505" y="369"/>
                  </a:lnTo>
                  <a:lnTo>
                    <a:pt x="505" y="370"/>
                  </a:lnTo>
                  <a:lnTo>
                    <a:pt x="505" y="371"/>
                  </a:lnTo>
                  <a:lnTo>
                    <a:pt x="505" y="372"/>
                  </a:lnTo>
                  <a:lnTo>
                    <a:pt x="506" y="374"/>
                  </a:lnTo>
                  <a:lnTo>
                    <a:pt x="506" y="375"/>
                  </a:lnTo>
                  <a:lnTo>
                    <a:pt x="507" y="376"/>
                  </a:lnTo>
                  <a:lnTo>
                    <a:pt x="507" y="377"/>
                  </a:lnTo>
                  <a:lnTo>
                    <a:pt x="509" y="379"/>
                  </a:lnTo>
                  <a:lnTo>
                    <a:pt x="510" y="381"/>
                  </a:lnTo>
                  <a:lnTo>
                    <a:pt x="511" y="382"/>
                  </a:lnTo>
                  <a:lnTo>
                    <a:pt x="511" y="383"/>
                  </a:lnTo>
                  <a:lnTo>
                    <a:pt x="512" y="384"/>
                  </a:lnTo>
                  <a:lnTo>
                    <a:pt x="512" y="384"/>
                  </a:lnTo>
                  <a:lnTo>
                    <a:pt x="512" y="385"/>
                  </a:lnTo>
                  <a:lnTo>
                    <a:pt x="512" y="386"/>
                  </a:lnTo>
                  <a:lnTo>
                    <a:pt x="511" y="387"/>
                  </a:lnTo>
                  <a:lnTo>
                    <a:pt x="511" y="387"/>
                  </a:lnTo>
                  <a:lnTo>
                    <a:pt x="510" y="388"/>
                  </a:lnTo>
                  <a:lnTo>
                    <a:pt x="510" y="388"/>
                  </a:lnTo>
                  <a:lnTo>
                    <a:pt x="508" y="390"/>
                  </a:lnTo>
                  <a:lnTo>
                    <a:pt x="505" y="392"/>
                  </a:lnTo>
                  <a:lnTo>
                    <a:pt x="503" y="393"/>
                  </a:lnTo>
                  <a:lnTo>
                    <a:pt x="502" y="394"/>
                  </a:lnTo>
                  <a:lnTo>
                    <a:pt x="501" y="396"/>
                  </a:lnTo>
                  <a:lnTo>
                    <a:pt x="500" y="397"/>
                  </a:lnTo>
                  <a:lnTo>
                    <a:pt x="499" y="399"/>
                  </a:lnTo>
                  <a:lnTo>
                    <a:pt x="498" y="400"/>
                  </a:lnTo>
                  <a:lnTo>
                    <a:pt x="497" y="402"/>
                  </a:lnTo>
                  <a:lnTo>
                    <a:pt x="497" y="403"/>
                  </a:lnTo>
                  <a:lnTo>
                    <a:pt x="496" y="405"/>
                  </a:lnTo>
                  <a:lnTo>
                    <a:pt x="496" y="406"/>
                  </a:lnTo>
                  <a:lnTo>
                    <a:pt x="495" y="408"/>
                  </a:lnTo>
                  <a:lnTo>
                    <a:pt x="495" y="409"/>
                  </a:lnTo>
                  <a:lnTo>
                    <a:pt x="495" y="410"/>
                  </a:lnTo>
                  <a:lnTo>
                    <a:pt x="495" y="411"/>
                  </a:lnTo>
                  <a:lnTo>
                    <a:pt x="495" y="412"/>
                  </a:lnTo>
                  <a:lnTo>
                    <a:pt x="495" y="413"/>
                  </a:lnTo>
                  <a:lnTo>
                    <a:pt x="496" y="414"/>
                  </a:lnTo>
                  <a:lnTo>
                    <a:pt x="496" y="415"/>
                  </a:lnTo>
                  <a:lnTo>
                    <a:pt x="496" y="415"/>
                  </a:lnTo>
                  <a:lnTo>
                    <a:pt x="497" y="416"/>
                  </a:lnTo>
                  <a:lnTo>
                    <a:pt x="498" y="417"/>
                  </a:lnTo>
                  <a:lnTo>
                    <a:pt x="500" y="418"/>
                  </a:lnTo>
                  <a:lnTo>
                    <a:pt x="503" y="421"/>
                  </a:lnTo>
                  <a:lnTo>
                    <a:pt x="504" y="422"/>
                  </a:lnTo>
                  <a:lnTo>
                    <a:pt x="505" y="423"/>
                  </a:lnTo>
                  <a:lnTo>
                    <a:pt x="506" y="423"/>
                  </a:lnTo>
                  <a:lnTo>
                    <a:pt x="506" y="424"/>
                  </a:lnTo>
                  <a:lnTo>
                    <a:pt x="507" y="425"/>
                  </a:lnTo>
                  <a:lnTo>
                    <a:pt x="507" y="426"/>
                  </a:lnTo>
                  <a:lnTo>
                    <a:pt x="508" y="427"/>
                  </a:lnTo>
                  <a:lnTo>
                    <a:pt x="508" y="428"/>
                  </a:lnTo>
                  <a:lnTo>
                    <a:pt x="508" y="429"/>
                  </a:lnTo>
                  <a:lnTo>
                    <a:pt x="508" y="431"/>
                  </a:lnTo>
                  <a:lnTo>
                    <a:pt x="508" y="433"/>
                  </a:lnTo>
                  <a:lnTo>
                    <a:pt x="508" y="434"/>
                  </a:lnTo>
                  <a:lnTo>
                    <a:pt x="508" y="435"/>
                  </a:lnTo>
                  <a:lnTo>
                    <a:pt x="507" y="436"/>
                  </a:lnTo>
                  <a:lnTo>
                    <a:pt x="507" y="437"/>
                  </a:lnTo>
                  <a:lnTo>
                    <a:pt x="506" y="438"/>
                  </a:lnTo>
                  <a:lnTo>
                    <a:pt x="504" y="439"/>
                  </a:lnTo>
                  <a:lnTo>
                    <a:pt x="502" y="440"/>
                  </a:lnTo>
                  <a:lnTo>
                    <a:pt x="501" y="441"/>
                  </a:lnTo>
                  <a:lnTo>
                    <a:pt x="498" y="442"/>
                  </a:lnTo>
                  <a:lnTo>
                    <a:pt x="497" y="443"/>
                  </a:lnTo>
                  <a:lnTo>
                    <a:pt x="496" y="444"/>
                  </a:lnTo>
                  <a:lnTo>
                    <a:pt x="495" y="444"/>
                  </a:lnTo>
                  <a:lnTo>
                    <a:pt x="495" y="445"/>
                  </a:lnTo>
                  <a:lnTo>
                    <a:pt x="494" y="446"/>
                  </a:lnTo>
                  <a:lnTo>
                    <a:pt x="494" y="446"/>
                  </a:lnTo>
                  <a:lnTo>
                    <a:pt x="493" y="448"/>
                  </a:lnTo>
                  <a:lnTo>
                    <a:pt x="493" y="449"/>
                  </a:lnTo>
                  <a:lnTo>
                    <a:pt x="493" y="450"/>
                  </a:lnTo>
                  <a:lnTo>
                    <a:pt x="493" y="451"/>
                  </a:lnTo>
                  <a:lnTo>
                    <a:pt x="493" y="452"/>
                  </a:lnTo>
                  <a:lnTo>
                    <a:pt x="494" y="455"/>
                  </a:lnTo>
                  <a:lnTo>
                    <a:pt x="494" y="457"/>
                  </a:lnTo>
                  <a:lnTo>
                    <a:pt x="495" y="458"/>
                  </a:lnTo>
                  <a:lnTo>
                    <a:pt x="495" y="459"/>
                  </a:lnTo>
                  <a:lnTo>
                    <a:pt x="495" y="460"/>
                  </a:lnTo>
                  <a:lnTo>
                    <a:pt x="495" y="460"/>
                  </a:lnTo>
                  <a:lnTo>
                    <a:pt x="494" y="461"/>
                  </a:lnTo>
                  <a:lnTo>
                    <a:pt x="494" y="462"/>
                  </a:lnTo>
                  <a:lnTo>
                    <a:pt x="493" y="463"/>
                  </a:lnTo>
                  <a:lnTo>
                    <a:pt x="492" y="464"/>
                  </a:lnTo>
                  <a:lnTo>
                    <a:pt x="492" y="465"/>
                  </a:lnTo>
                  <a:lnTo>
                    <a:pt x="491" y="465"/>
                  </a:lnTo>
                  <a:lnTo>
                    <a:pt x="489" y="466"/>
                  </a:lnTo>
                  <a:lnTo>
                    <a:pt x="488" y="466"/>
                  </a:lnTo>
                  <a:lnTo>
                    <a:pt x="487" y="467"/>
                  </a:lnTo>
                  <a:lnTo>
                    <a:pt x="486" y="467"/>
                  </a:lnTo>
                  <a:lnTo>
                    <a:pt x="485" y="467"/>
                  </a:lnTo>
                  <a:lnTo>
                    <a:pt x="485" y="468"/>
                  </a:lnTo>
                  <a:lnTo>
                    <a:pt x="485" y="468"/>
                  </a:lnTo>
                  <a:lnTo>
                    <a:pt x="485" y="468"/>
                  </a:lnTo>
                  <a:lnTo>
                    <a:pt x="485" y="469"/>
                  </a:lnTo>
                  <a:lnTo>
                    <a:pt x="485" y="470"/>
                  </a:lnTo>
                  <a:lnTo>
                    <a:pt x="485" y="471"/>
                  </a:lnTo>
                  <a:lnTo>
                    <a:pt x="486" y="472"/>
                  </a:lnTo>
                  <a:lnTo>
                    <a:pt x="487" y="473"/>
                  </a:lnTo>
                  <a:lnTo>
                    <a:pt x="489" y="475"/>
                  </a:lnTo>
                  <a:lnTo>
                    <a:pt x="490" y="476"/>
                  </a:lnTo>
                  <a:lnTo>
                    <a:pt x="494" y="480"/>
                  </a:lnTo>
                  <a:lnTo>
                    <a:pt x="496" y="481"/>
                  </a:lnTo>
                  <a:lnTo>
                    <a:pt x="496" y="482"/>
                  </a:lnTo>
                  <a:lnTo>
                    <a:pt x="497" y="483"/>
                  </a:lnTo>
                  <a:lnTo>
                    <a:pt x="498" y="484"/>
                  </a:lnTo>
                  <a:lnTo>
                    <a:pt x="498" y="485"/>
                  </a:lnTo>
                  <a:lnTo>
                    <a:pt x="499" y="486"/>
                  </a:lnTo>
                  <a:lnTo>
                    <a:pt x="499" y="487"/>
                  </a:lnTo>
                  <a:lnTo>
                    <a:pt x="498" y="487"/>
                  </a:lnTo>
                  <a:lnTo>
                    <a:pt x="498" y="488"/>
                  </a:lnTo>
                  <a:lnTo>
                    <a:pt x="498" y="489"/>
                  </a:lnTo>
                  <a:lnTo>
                    <a:pt x="497" y="490"/>
                  </a:lnTo>
                  <a:lnTo>
                    <a:pt x="496" y="491"/>
                  </a:lnTo>
                  <a:lnTo>
                    <a:pt x="495" y="491"/>
                  </a:lnTo>
                  <a:lnTo>
                    <a:pt x="493" y="494"/>
                  </a:lnTo>
                  <a:lnTo>
                    <a:pt x="492" y="495"/>
                  </a:lnTo>
                  <a:lnTo>
                    <a:pt x="491" y="495"/>
                  </a:lnTo>
                  <a:lnTo>
                    <a:pt x="491" y="496"/>
                  </a:lnTo>
                  <a:lnTo>
                    <a:pt x="490" y="497"/>
                  </a:lnTo>
                  <a:lnTo>
                    <a:pt x="489" y="500"/>
                  </a:lnTo>
                  <a:lnTo>
                    <a:pt x="489" y="501"/>
                  </a:lnTo>
                  <a:lnTo>
                    <a:pt x="488" y="502"/>
                  </a:lnTo>
                  <a:lnTo>
                    <a:pt x="487" y="503"/>
                  </a:lnTo>
                  <a:lnTo>
                    <a:pt x="486" y="504"/>
                  </a:lnTo>
                  <a:lnTo>
                    <a:pt x="486" y="505"/>
                  </a:lnTo>
                  <a:lnTo>
                    <a:pt x="485" y="505"/>
                  </a:lnTo>
                  <a:lnTo>
                    <a:pt x="484" y="506"/>
                  </a:lnTo>
                  <a:lnTo>
                    <a:pt x="483" y="507"/>
                  </a:lnTo>
                  <a:lnTo>
                    <a:pt x="483" y="507"/>
                  </a:lnTo>
                  <a:lnTo>
                    <a:pt x="482" y="507"/>
                  </a:lnTo>
                  <a:lnTo>
                    <a:pt x="481" y="508"/>
                  </a:lnTo>
                  <a:lnTo>
                    <a:pt x="478" y="508"/>
                  </a:lnTo>
                  <a:lnTo>
                    <a:pt x="475" y="509"/>
                  </a:lnTo>
                  <a:lnTo>
                    <a:pt x="471" y="510"/>
                  </a:lnTo>
                  <a:lnTo>
                    <a:pt x="466" y="510"/>
                  </a:lnTo>
                  <a:lnTo>
                    <a:pt x="463" y="510"/>
                  </a:lnTo>
                  <a:lnTo>
                    <a:pt x="461" y="511"/>
                  </a:lnTo>
                  <a:lnTo>
                    <a:pt x="459" y="512"/>
                  </a:lnTo>
                  <a:lnTo>
                    <a:pt x="458" y="512"/>
                  </a:lnTo>
                  <a:lnTo>
                    <a:pt x="457" y="513"/>
                  </a:lnTo>
                  <a:lnTo>
                    <a:pt x="456" y="514"/>
                  </a:lnTo>
                  <a:lnTo>
                    <a:pt x="455" y="514"/>
                  </a:lnTo>
                  <a:lnTo>
                    <a:pt x="454" y="516"/>
                  </a:lnTo>
                  <a:lnTo>
                    <a:pt x="453" y="517"/>
                  </a:lnTo>
                  <a:lnTo>
                    <a:pt x="453" y="518"/>
                  </a:lnTo>
                  <a:lnTo>
                    <a:pt x="452" y="519"/>
                  </a:lnTo>
                  <a:lnTo>
                    <a:pt x="453" y="520"/>
                  </a:lnTo>
                  <a:lnTo>
                    <a:pt x="453" y="523"/>
                  </a:lnTo>
                  <a:lnTo>
                    <a:pt x="453" y="524"/>
                  </a:lnTo>
                  <a:lnTo>
                    <a:pt x="453" y="524"/>
                  </a:lnTo>
                  <a:lnTo>
                    <a:pt x="452" y="525"/>
                  </a:lnTo>
                  <a:lnTo>
                    <a:pt x="452" y="526"/>
                  </a:lnTo>
                  <a:lnTo>
                    <a:pt x="451" y="526"/>
                  </a:lnTo>
                  <a:lnTo>
                    <a:pt x="451" y="527"/>
                  </a:lnTo>
                  <a:lnTo>
                    <a:pt x="450" y="528"/>
                  </a:lnTo>
                  <a:lnTo>
                    <a:pt x="446" y="530"/>
                  </a:lnTo>
                  <a:lnTo>
                    <a:pt x="445" y="531"/>
                  </a:lnTo>
                  <a:lnTo>
                    <a:pt x="444" y="531"/>
                  </a:lnTo>
                  <a:lnTo>
                    <a:pt x="442" y="531"/>
                  </a:lnTo>
                  <a:lnTo>
                    <a:pt x="439" y="532"/>
                  </a:lnTo>
                  <a:lnTo>
                    <a:pt x="434" y="533"/>
                  </a:lnTo>
                  <a:lnTo>
                    <a:pt x="431" y="534"/>
                  </a:lnTo>
                  <a:lnTo>
                    <a:pt x="430" y="534"/>
                  </a:lnTo>
                  <a:lnTo>
                    <a:pt x="429" y="534"/>
                  </a:lnTo>
                  <a:lnTo>
                    <a:pt x="425" y="533"/>
                  </a:lnTo>
                  <a:lnTo>
                    <a:pt x="422" y="533"/>
                  </a:lnTo>
                  <a:lnTo>
                    <a:pt x="421" y="532"/>
                  </a:lnTo>
                  <a:lnTo>
                    <a:pt x="418" y="532"/>
                  </a:lnTo>
                  <a:lnTo>
                    <a:pt x="416" y="531"/>
                  </a:lnTo>
                  <a:lnTo>
                    <a:pt x="413" y="531"/>
                  </a:lnTo>
                  <a:lnTo>
                    <a:pt x="412" y="531"/>
                  </a:lnTo>
                  <a:lnTo>
                    <a:pt x="411" y="531"/>
                  </a:lnTo>
                  <a:lnTo>
                    <a:pt x="410" y="531"/>
                  </a:lnTo>
                  <a:lnTo>
                    <a:pt x="409" y="531"/>
                  </a:lnTo>
                  <a:lnTo>
                    <a:pt x="408" y="532"/>
                  </a:lnTo>
                  <a:lnTo>
                    <a:pt x="406" y="533"/>
                  </a:lnTo>
                  <a:lnTo>
                    <a:pt x="405" y="534"/>
                  </a:lnTo>
                  <a:lnTo>
                    <a:pt x="403" y="536"/>
                  </a:lnTo>
                  <a:lnTo>
                    <a:pt x="401" y="536"/>
                  </a:lnTo>
                  <a:lnTo>
                    <a:pt x="399" y="537"/>
                  </a:lnTo>
                  <a:lnTo>
                    <a:pt x="397" y="537"/>
                  </a:lnTo>
                  <a:lnTo>
                    <a:pt x="395" y="537"/>
                  </a:lnTo>
                  <a:lnTo>
                    <a:pt x="394" y="537"/>
                  </a:lnTo>
                  <a:lnTo>
                    <a:pt x="393" y="537"/>
                  </a:lnTo>
                  <a:lnTo>
                    <a:pt x="392" y="537"/>
                  </a:lnTo>
                  <a:lnTo>
                    <a:pt x="390" y="536"/>
                  </a:lnTo>
                  <a:lnTo>
                    <a:pt x="389" y="536"/>
                  </a:lnTo>
                  <a:lnTo>
                    <a:pt x="388" y="535"/>
                  </a:lnTo>
                  <a:lnTo>
                    <a:pt x="384" y="533"/>
                  </a:lnTo>
                  <a:lnTo>
                    <a:pt x="383" y="532"/>
                  </a:lnTo>
                  <a:lnTo>
                    <a:pt x="382" y="531"/>
                  </a:lnTo>
                  <a:lnTo>
                    <a:pt x="382" y="530"/>
                  </a:lnTo>
                  <a:lnTo>
                    <a:pt x="380" y="528"/>
                  </a:lnTo>
                  <a:lnTo>
                    <a:pt x="379" y="527"/>
                  </a:lnTo>
                  <a:lnTo>
                    <a:pt x="378" y="526"/>
                  </a:lnTo>
                  <a:lnTo>
                    <a:pt x="378" y="525"/>
                  </a:lnTo>
                  <a:lnTo>
                    <a:pt x="377" y="525"/>
                  </a:lnTo>
                  <a:lnTo>
                    <a:pt x="377" y="525"/>
                  </a:lnTo>
                  <a:lnTo>
                    <a:pt x="376" y="525"/>
                  </a:lnTo>
                  <a:lnTo>
                    <a:pt x="375" y="525"/>
                  </a:lnTo>
                  <a:lnTo>
                    <a:pt x="374" y="525"/>
                  </a:lnTo>
                  <a:lnTo>
                    <a:pt x="373" y="525"/>
                  </a:lnTo>
                  <a:lnTo>
                    <a:pt x="371" y="526"/>
                  </a:lnTo>
                  <a:lnTo>
                    <a:pt x="369" y="527"/>
                  </a:lnTo>
                  <a:lnTo>
                    <a:pt x="368" y="527"/>
                  </a:lnTo>
                  <a:lnTo>
                    <a:pt x="367" y="528"/>
                  </a:lnTo>
                  <a:lnTo>
                    <a:pt x="367" y="528"/>
                  </a:lnTo>
                  <a:lnTo>
                    <a:pt x="366" y="529"/>
                  </a:lnTo>
                  <a:lnTo>
                    <a:pt x="363" y="532"/>
                  </a:lnTo>
                  <a:lnTo>
                    <a:pt x="362" y="533"/>
                  </a:lnTo>
                  <a:lnTo>
                    <a:pt x="361" y="534"/>
                  </a:lnTo>
                  <a:lnTo>
                    <a:pt x="360" y="535"/>
                  </a:lnTo>
                  <a:lnTo>
                    <a:pt x="359" y="535"/>
                  </a:lnTo>
                  <a:lnTo>
                    <a:pt x="358" y="536"/>
                  </a:lnTo>
                  <a:lnTo>
                    <a:pt x="358" y="536"/>
                  </a:lnTo>
                  <a:lnTo>
                    <a:pt x="357" y="536"/>
                  </a:lnTo>
                  <a:lnTo>
                    <a:pt x="356" y="536"/>
                  </a:lnTo>
                  <a:lnTo>
                    <a:pt x="355" y="537"/>
                  </a:lnTo>
                  <a:lnTo>
                    <a:pt x="354" y="536"/>
                  </a:lnTo>
                  <a:lnTo>
                    <a:pt x="351" y="536"/>
                  </a:lnTo>
                  <a:lnTo>
                    <a:pt x="350" y="536"/>
                  </a:lnTo>
                  <a:lnTo>
                    <a:pt x="349" y="536"/>
                  </a:lnTo>
                  <a:lnTo>
                    <a:pt x="348" y="536"/>
                  </a:lnTo>
                  <a:lnTo>
                    <a:pt x="348" y="536"/>
                  </a:lnTo>
                  <a:lnTo>
                    <a:pt x="347" y="536"/>
                  </a:lnTo>
                  <a:lnTo>
                    <a:pt x="347" y="537"/>
                  </a:lnTo>
                  <a:lnTo>
                    <a:pt x="346" y="537"/>
                  </a:lnTo>
                  <a:lnTo>
                    <a:pt x="345" y="538"/>
                  </a:lnTo>
                  <a:lnTo>
                    <a:pt x="345" y="539"/>
                  </a:lnTo>
                  <a:lnTo>
                    <a:pt x="344" y="540"/>
                  </a:lnTo>
                  <a:lnTo>
                    <a:pt x="343" y="542"/>
                  </a:lnTo>
                  <a:lnTo>
                    <a:pt x="342" y="546"/>
                  </a:lnTo>
                  <a:lnTo>
                    <a:pt x="341" y="547"/>
                  </a:lnTo>
                  <a:lnTo>
                    <a:pt x="341" y="548"/>
                  </a:lnTo>
                  <a:lnTo>
                    <a:pt x="340" y="549"/>
                  </a:lnTo>
                  <a:lnTo>
                    <a:pt x="339" y="550"/>
                  </a:lnTo>
                  <a:lnTo>
                    <a:pt x="339" y="550"/>
                  </a:lnTo>
                  <a:lnTo>
                    <a:pt x="338" y="550"/>
                  </a:lnTo>
                  <a:lnTo>
                    <a:pt x="337" y="551"/>
                  </a:lnTo>
                  <a:lnTo>
                    <a:pt x="336" y="551"/>
                  </a:lnTo>
                  <a:lnTo>
                    <a:pt x="334" y="551"/>
                  </a:lnTo>
                  <a:lnTo>
                    <a:pt x="331" y="551"/>
                  </a:lnTo>
                  <a:lnTo>
                    <a:pt x="330" y="551"/>
                  </a:lnTo>
                  <a:lnTo>
                    <a:pt x="327" y="551"/>
                  </a:lnTo>
                  <a:lnTo>
                    <a:pt x="324" y="552"/>
                  </a:lnTo>
                  <a:lnTo>
                    <a:pt x="322" y="553"/>
                  </a:lnTo>
                  <a:lnTo>
                    <a:pt x="318" y="554"/>
                  </a:lnTo>
                  <a:lnTo>
                    <a:pt x="316" y="555"/>
                  </a:lnTo>
                  <a:lnTo>
                    <a:pt x="314" y="556"/>
                  </a:lnTo>
                  <a:lnTo>
                    <a:pt x="312" y="557"/>
                  </a:lnTo>
                  <a:lnTo>
                    <a:pt x="312" y="558"/>
                  </a:lnTo>
                  <a:lnTo>
                    <a:pt x="311" y="559"/>
                  </a:lnTo>
                  <a:lnTo>
                    <a:pt x="310" y="560"/>
                  </a:lnTo>
                  <a:lnTo>
                    <a:pt x="308" y="562"/>
                  </a:lnTo>
                  <a:lnTo>
                    <a:pt x="307" y="564"/>
                  </a:lnTo>
                  <a:lnTo>
                    <a:pt x="305" y="567"/>
                  </a:lnTo>
                  <a:lnTo>
                    <a:pt x="303" y="568"/>
                  </a:lnTo>
                  <a:lnTo>
                    <a:pt x="301" y="569"/>
                  </a:lnTo>
                  <a:lnTo>
                    <a:pt x="300" y="570"/>
                  </a:lnTo>
                  <a:lnTo>
                    <a:pt x="299" y="571"/>
                  </a:lnTo>
                  <a:lnTo>
                    <a:pt x="295" y="573"/>
                  </a:lnTo>
                  <a:lnTo>
                    <a:pt x="294" y="574"/>
                  </a:lnTo>
                  <a:lnTo>
                    <a:pt x="293" y="575"/>
                  </a:lnTo>
                  <a:lnTo>
                    <a:pt x="292" y="575"/>
                  </a:lnTo>
                  <a:lnTo>
                    <a:pt x="290" y="577"/>
                  </a:lnTo>
                  <a:lnTo>
                    <a:pt x="288" y="579"/>
                  </a:lnTo>
                  <a:lnTo>
                    <a:pt x="286" y="581"/>
                  </a:lnTo>
                  <a:lnTo>
                    <a:pt x="285" y="582"/>
                  </a:lnTo>
                  <a:lnTo>
                    <a:pt x="284" y="584"/>
                  </a:lnTo>
                  <a:lnTo>
                    <a:pt x="282" y="587"/>
                  </a:lnTo>
                  <a:lnTo>
                    <a:pt x="281" y="588"/>
                  </a:lnTo>
                  <a:lnTo>
                    <a:pt x="280" y="589"/>
                  </a:lnTo>
                  <a:lnTo>
                    <a:pt x="279" y="589"/>
                  </a:lnTo>
                  <a:lnTo>
                    <a:pt x="279" y="589"/>
                  </a:lnTo>
                  <a:lnTo>
                    <a:pt x="278" y="589"/>
                  </a:lnTo>
                  <a:lnTo>
                    <a:pt x="277" y="589"/>
                  </a:lnTo>
                  <a:lnTo>
                    <a:pt x="276" y="589"/>
                  </a:lnTo>
                  <a:lnTo>
                    <a:pt x="276" y="589"/>
                  </a:lnTo>
                  <a:lnTo>
                    <a:pt x="275" y="588"/>
                  </a:lnTo>
                  <a:lnTo>
                    <a:pt x="272" y="586"/>
                  </a:lnTo>
                  <a:lnTo>
                    <a:pt x="270" y="585"/>
                  </a:lnTo>
                  <a:lnTo>
                    <a:pt x="269" y="584"/>
                  </a:lnTo>
                  <a:lnTo>
                    <a:pt x="267" y="584"/>
                  </a:lnTo>
                  <a:lnTo>
                    <a:pt x="266" y="583"/>
                  </a:lnTo>
                  <a:lnTo>
                    <a:pt x="264" y="583"/>
                  </a:lnTo>
                  <a:lnTo>
                    <a:pt x="263" y="583"/>
                  </a:lnTo>
                  <a:lnTo>
                    <a:pt x="261" y="583"/>
                  </a:lnTo>
                  <a:lnTo>
                    <a:pt x="256" y="584"/>
                  </a:lnTo>
                  <a:lnTo>
                    <a:pt x="254" y="584"/>
                  </a:lnTo>
                  <a:lnTo>
                    <a:pt x="253" y="584"/>
                  </a:lnTo>
                  <a:lnTo>
                    <a:pt x="253" y="585"/>
                  </a:lnTo>
                  <a:lnTo>
                    <a:pt x="252" y="585"/>
                  </a:lnTo>
                  <a:lnTo>
                    <a:pt x="251" y="585"/>
                  </a:lnTo>
                  <a:lnTo>
                    <a:pt x="251" y="586"/>
                  </a:lnTo>
                  <a:lnTo>
                    <a:pt x="250" y="587"/>
                  </a:lnTo>
                  <a:lnTo>
                    <a:pt x="248" y="590"/>
                  </a:lnTo>
                  <a:lnTo>
                    <a:pt x="246" y="592"/>
                  </a:lnTo>
                  <a:lnTo>
                    <a:pt x="245" y="593"/>
                  </a:lnTo>
                  <a:lnTo>
                    <a:pt x="244" y="594"/>
                  </a:lnTo>
                  <a:lnTo>
                    <a:pt x="243" y="595"/>
                  </a:lnTo>
                  <a:lnTo>
                    <a:pt x="243" y="596"/>
                  </a:lnTo>
                  <a:lnTo>
                    <a:pt x="242" y="596"/>
                  </a:lnTo>
                  <a:lnTo>
                    <a:pt x="241" y="597"/>
                  </a:lnTo>
                  <a:lnTo>
                    <a:pt x="240" y="597"/>
                  </a:lnTo>
                  <a:lnTo>
                    <a:pt x="240" y="597"/>
                  </a:lnTo>
                  <a:lnTo>
                    <a:pt x="238" y="597"/>
                  </a:lnTo>
                  <a:lnTo>
                    <a:pt x="237" y="596"/>
                  </a:lnTo>
                  <a:lnTo>
                    <a:pt x="235" y="596"/>
                  </a:lnTo>
                  <a:lnTo>
                    <a:pt x="234" y="596"/>
                  </a:lnTo>
                  <a:lnTo>
                    <a:pt x="233" y="595"/>
                  </a:lnTo>
                  <a:lnTo>
                    <a:pt x="232" y="595"/>
                  </a:lnTo>
                  <a:lnTo>
                    <a:pt x="230" y="593"/>
                  </a:lnTo>
                  <a:lnTo>
                    <a:pt x="229" y="592"/>
                  </a:lnTo>
                  <a:lnTo>
                    <a:pt x="228" y="591"/>
                  </a:lnTo>
                  <a:lnTo>
                    <a:pt x="227" y="591"/>
                  </a:lnTo>
                  <a:lnTo>
                    <a:pt x="226" y="591"/>
                  </a:lnTo>
                  <a:lnTo>
                    <a:pt x="225" y="591"/>
                  </a:lnTo>
                  <a:lnTo>
                    <a:pt x="223" y="591"/>
                  </a:lnTo>
                  <a:lnTo>
                    <a:pt x="222" y="591"/>
                  </a:lnTo>
                  <a:lnTo>
                    <a:pt x="220" y="591"/>
                  </a:lnTo>
                  <a:lnTo>
                    <a:pt x="219" y="592"/>
                  </a:lnTo>
                  <a:lnTo>
                    <a:pt x="218" y="592"/>
                  </a:lnTo>
                  <a:lnTo>
                    <a:pt x="217" y="593"/>
                  </a:lnTo>
                  <a:lnTo>
                    <a:pt x="217" y="593"/>
                  </a:lnTo>
                  <a:lnTo>
                    <a:pt x="217" y="594"/>
                  </a:lnTo>
                  <a:lnTo>
                    <a:pt x="216" y="594"/>
                  </a:lnTo>
                  <a:lnTo>
                    <a:pt x="216" y="594"/>
                  </a:lnTo>
                  <a:lnTo>
                    <a:pt x="216" y="594"/>
                  </a:lnTo>
                  <a:lnTo>
                    <a:pt x="215" y="593"/>
                  </a:lnTo>
                  <a:lnTo>
                    <a:pt x="215" y="592"/>
                  </a:lnTo>
                  <a:lnTo>
                    <a:pt x="213" y="589"/>
                  </a:lnTo>
                  <a:lnTo>
                    <a:pt x="213" y="588"/>
                  </a:lnTo>
                  <a:lnTo>
                    <a:pt x="212" y="587"/>
                  </a:lnTo>
                  <a:lnTo>
                    <a:pt x="211" y="586"/>
                  </a:lnTo>
                  <a:lnTo>
                    <a:pt x="211" y="585"/>
                  </a:lnTo>
                  <a:lnTo>
                    <a:pt x="210" y="584"/>
                  </a:lnTo>
                  <a:lnTo>
                    <a:pt x="209" y="583"/>
                  </a:lnTo>
                  <a:lnTo>
                    <a:pt x="206" y="581"/>
                  </a:lnTo>
                  <a:lnTo>
                    <a:pt x="205" y="580"/>
                  </a:lnTo>
                  <a:lnTo>
                    <a:pt x="203" y="580"/>
                  </a:lnTo>
                  <a:lnTo>
                    <a:pt x="201" y="578"/>
                  </a:lnTo>
                  <a:lnTo>
                    <a:pt x="198" y="577"/>
                  </a:lnTo>
                  <a:lnTo>
                    <a:pt x="196" y="576"/>
                  </a:lnTo>
                  <a:lnTo>
                    <a:pt x="194" y="575"/>
                  </a:lnTo>
                  <a:lnTo>
                    <a:pt x="193" y="574"/>
                  </a:lnTo>
                  <a:lnTo>
                    <a:pt x="192" y="573"/>
                  </a:lnTo>
                  <a:lnTo>
                    <a:pt x="191" y="572"/>
                  </a:lnTo>
                  <a:lnTo>
                    <a:pt x="190" y="571"/>
                  </a:lnTo>
                  <a:lnTo>
                    <a:pt x="189" y="568"/>
                  </a:lnTo>
                  <a:lnTo>
                    <a:pt x="188" y="567"/>
                  </a:lnTo>
                  <a:lnTo>
                    <a:pt x="187" y="566"/>
                  </a:lnTo>
                  <a:lnTo>
                    <a:pt x="186" y="565"/>
                  </a:lnTo>
                  <a:lnTo>
                    <a:pt x="186" y="565"/>
                  </a:lnTo>
                  <a:lnTo>
                    <a:pt x="185" y="565"/>
                  </a:lnTo>
                  <a:lnTo>
                    <a:pt x="184" y="564"/>
                  </a:lnTo>
                  <a:lnTo>
                    <a:pt x="183" y="564"/>
                  </a:lnTo>
                  <a:lnTo>
                    <a:pt x="182" y="564"/>
                  </a:lnTo>
                  <a:lnTo>
                    <a:pt x="179" y="564"/>
                  </a:lnTo>
                  <a:lnTo>
                    <a:pt x="179" y="564"/>
                  </a:lnTo>
                  <a:lnTo>
                    <a:pt x="178" y="563"/>
                  </a:lnTo>
                  <a:lnTo>
                    <a:pt x="177" y="563"/>
                  </a:lnTo>
                  <a:lnTo>
                    <a:pt x="177" y="563"/>
                  </a:lnTo>
                  <a:lnTo>
                    <a:pt x="177" y="562"/>
                  </a:lnTo>
                  <a:lnTo>
                    <a:pt x="177" y="561"/>
                  </a:lnTo>
                  <a:lnTo>
                    <a:pt x="177" y="561"/>
                  </a:lnTo>
                  <a:lnTo>
                    <a:pt x="177" y="560"/>
                  </a:lnTo>
                  <a:lnTo>
                    <a:pt x="177" y="559"/>
                  </a:lnTo>
                  <a:lnTo>
                    <a:pt x="177" y="559"/>
                  </a:lnTo>
                  <a:lnTo>
                    <a:pt x="178" y="557"/>
                  </a:lnTo>
                  <a:lnTo>
                    <a:pt x="179" y="556"/>
                  </a:lnTo>
                  <a:lnTo>
                    <a:pt x="180" y="554"/>
                  </a:lnTo>
                  <a:lnTo>
                    <a:pt x="182" y="551"/>
                  </a:lnTo>
                  <a:lnTo>
                    <a:pt x="183" y="551"/>
                  </a:lnTo>
                  <a:lnTo>
                    <a:pt x="185" y="549"/>
                  </a:lnTo>
                  <a:lnTo>
                    <a:pt x="188" y="545"/>
                  </a:lnTo>
                  <a:lnTo>
                    <a:pt x="189" y="544"/>
                  </a:lnTo>
                  <a:lnTo>
                    <a:pt x="190" y="543"/>
                  </a:lnTo>
                  <a:lnTo>
                    <a:pt x="190" y="542"/>
                  </a:lnTo>
                  <a:lnTo>
                    <a:pt x="191" y="541"/>
                  </a:lnTo>
                  <a:lnTo>
                    <a:pt x="192" y="537"/>
                  </a:lnTo>
                  <a:lnTo>
                    <a:pt x="193" y="536"/>
                  </a:lnTo>
                  <a:lnTo>
                    <a:pt x="193" y="535"/>
                  </a:lnTo>
                  <a:lnTo>
                    <a:pt x="195" y="531"/>
                  </a:lnTo>
                  <a:lnTo>
                    <a:pt x="196" y="530"/>
                  </a:lnTo>
                  <a:lnTo>
                    <a:pt x="197" y="529"/>
                  </a:lnTo>
                  <a:lnTo>
                    <a:pt x="197" y="528"/>
                  </a:lnTo>
                  <a:lnTo>
                    <a:pt x="197" y="527"/>
                  </a:lnTo>
                  <a:lnTo>
                    <a:pt x="198" y="524"/>
                  </a:lnTo>
                  <a:lnTo>
                    <a:pt x="198" y="523"/>
                  </a:lnTo>
                  <a:lnTo>
                    <a:pt x="199" y="521"/>
                  </a:lnTo>
                  <a:lnTo>
                    <a:pt x="200" y="520"/>
                  </a:lnTo>
                  <a:lnTo>
                    <a:pt x="201" y="518"/>
                  </a:lnTo>
                  <a:lnTo>
                    <a:pt x="202" y="515"/>
                  </a:lnTo>
                  <a:lnTo>
                    <a:pt x="203" y="514"/>
                  </a:lnTo>
                  <a:lnTo>
                    <a:pt x="204" y="514"/>
                  </a:lnTo>
                  <a:lnTo>
                    <a:pt x="204" y="513"/>
                  </a:lnTo>
                  <a:lnTo>
                    <a:pt x="205" y="513"/>
                  </a:lnTo>
                  <a:lnTo>
                    <a:pt x="206" y="513"/>
                  </a:lnTo>
                  <a:lnTo>
                    <a:pt x="207" y="512"/>
                  </a:lnTo>
                  <a:lnTo>
                    <a:pt x="210" y="512"/>
                  </a:lnTo>
                  <a:lnTo>
                    <a:pt x="213" y="511"/>
                  </a:lnTo>
                  <a:lnTo>
                    <a:pt x="214" y="510"/>
                  </a:lnTo>
                  <a:lnTo>
                    <a:pt x="216" y="510"/>
                  </a:lnTo>
                  <a:lnTo>
                    <a:pt x="216" y="509"/>
                  </a:lnTo>
                  <a:lnTo>
                    <a:pt x="217" y="509"/>
                  </a:lnTo>
                  <a:lnTo>
                    <a:pt x="218" y="508"/>
                  </a:lnTo>
                  <a:lnTo>
                    <a:pt x="218" y="508"/>
                  </a:lnTo>
                  <a:lnTo>
                    <a:pt x="219" y="506"/>
                  </a:lnTo>
                  <a:lnTo>
                    <a:pt x="219" y="504"/>
                  </a:lnTo>
                  <a:lnTo>
                    <a:pt x="220" y="503"/>
                  </a:lnTo>
                  <a:lnTo>
                    <a:pt x="220" y="502"/>
                  </a:lnTo>
                  <a:lnTo>
                    <a:pt x="220" y="501"/>
                  </a:lnTo>
                  <a:lnTo>
                    <a:pt x="219" y="500"/>
                  </a:lnTo>
                  <a:lnTo>
                    <a:pt x="219" y="499"/>
                  </a:lnTo>
                  <a:lnTo>
                    <a:pt x="218" y="498"/>
                  </a:lnTo>
                  <a:lnTo>
                    <a:pt x="215" y="494"/>
                  </a:lnTo>
                  <a:lnTo>
                    <a:pt x="214" y="493"/>
                  </a:lnTo>
                  <a:lnTo>
                    <a:pt x="214" y="492"/>
                  </a:lnTo>
                  <a:lnTo>
                    <a:pt x="212" y="492"/>
                  </a:lnTo>
                  <a:lnTo>
                    <a:pt x="210" y="490"/>
                  </a:lnTo>
                  <a:lnTo>
                    <a:pt x="208" y="489"/>
                  </a:lnTo>
                  <a:lnTo>
                    <a:pt x="207" y="488"/>
                  </a:lnTo>
                  <a:lnTo>
                    <a:pt x="206" y="487"/>
                  </a:lnTo>
                  <a:lnTo>
                    <a:pt x="206" y="486"/>
                  </a:lnTo>
                  <a:lnTo>
                    <a:pt x="205" y="486"/>
                  </a:lnTo>
                  <a:lnTo>
                    <a:pt x="205" y="485"/>
                  </a:lnTo>
                  <a:lnTo>
                    <a:pt x="205" y="484"/>
                  </a:lnTo>
                  <a:lnTo>
                    <a:pt x="205" y="483"/>
                  </a:lnTo>
                  <a:lnTo>
                    <a:pt x="205" y="482"/>
                  </a:lnTo>
                  <a:lnTo>
                    <a:pt x="206" y="481"/>
                  </a:lnTo>
                  <a:lnTo>
                    <a:pt x="206" y="481"/>
                  </a:lnTo>
                  <a:lnTo>
                    <a:pt x="206" y="480"/>
                  </a:lnTo>
                  <a:lnTo>
                    <a:pt x="205" y="479"/>
                  </a:lnTo>
                  <a:lnTo>
                    <a:pt x="205" y="478"/>
                  </a:lnTo>
                  <a:lnTo>
                    <a:pt x="205" y="477"/>
                  </a:lnTo>
                  <a:lnTo>
                    <a:pt x="204" y="477"/>
                  </a:lnTo>
                  <a:lnTo>
                    <a:pt x="203" y="476"/>
                  </a:lnTo>
                  <a:lnTo>
                    <a:pt x="202" y="475"/>
                  </a:lnTo>
                  <a:lnTo>
                    <a:pt x="201" y="475"/>
                  </a:lnTo>
                  <a:lnTo>
                    <a:pt x="200" y="474"/>
                  </a:lnTo>
                  <a:lnTo>
                    <a:pt x="199" y="474"/>
                  </a:lnTo>
                  <a:lnTo>
                    <a:pt x="198" y="474"/>
                  </a:lnTo>
                  <a:lnTo>
                    <a:pt x="198" y="474"/>
                  </a:lnTo>
                  <a:lnTo>
                    <a:pt x="197" y="474"/>
                  </a:lnTo>
                  <a:lnTo>
                    <a:pt x="196" y="474"/>
                  </a:lnTo>
                  <a:lnTo>
                    <a:pt x="195" y="474"/>
                  </a:lnTo>
                  <a:lnTo>
                    <a:pt x="195" y="474"/>
                  </a:lnTo>
                  <a:lnTo>
                    <a:pt x="193" y="475"/>
                  </a:lnTo>
                  <a:lnTo>
                    <a:pt x="191" y="476"/>
                  </a:lnTo>
                  <a:lnTo>
                    <a:pt x="191" y="476"/>
                  </a:lnTo>
                  <a:lnTo>
                    <a:pt x="187" y="476"/>
                  </a:lnTo>
                  <a:lnTo>
                    <a:pt x="185" y="477"/>
                  </a:lnTo>
                  <a:lnTo>
                    <a:pt x="183" y="477"/>
                  </a:lnTo>
                  <a:lnTo>
                    <a:pt x="180" y="479"/>
                  </a:lnTo>
                  <a:lnTo>
                    <a:pt x="178" y="479"/>
                  </a:lnTo>
                  <a:lnTo>
                    <a:pt x="177" y="480"/>
                  </a:lnTo>
                  <a:lnTo>
                    <a:pt x="175" y="480"/>
                  </a:lnTo>
                  <a:lnTo>
                    <a:pt x="173" y="480"/>
                  </a:lnTo>
                  <a:lnTo>
                    <a:pt x="169" y="480"/>
                  </a:lnTo>
                  <a:lnTo>
                    <a:pt x="166" y="480"/>
                  </a:lnTo>
                  <a:lnTo>
                    <a:pt x="164" y="480"/>
                  </a:lnTo>
                  <a:lnTo>
                    <a:pt x="162" y="480"/>
                  </a:lnTo>
                  <a:lnTo>
                    <a:pt x="161" y="479"/>
                  </a:lnTo>
                  <a:lnTo>
                    <a:pt x="156" y="478"/>
                  </a:lnTo>
                  <a:lnTo>
                    <a:pt x="155" y="478"/>
                  </a:lnTo>
                  <a:lnTo>
                    <a:pt x="154" y="478"/>
                  </a:lnTo>
                  <a:lnTo>
                    <a:pt x="153" y="477"/>
                  </a:lnTo>
                  <a:lnTo>
                    <a:pt x="152" y="477"/>
                  </a:lnTo>
                  <a:lnTo>
                    <a:pt x="150" y="478"/>
                  </a:lnTo>
                  <a:lnTo>
                    <a:pt x="149" y="478"/>
                  </a:lnTo>
                  <a:lnTo>
                    <a:pt x="147" y="479"/>
                  </a:lnTo>
                  <a:lnTo>
                    <a:pt x="146" y="479"/>
                  </a:lnTo>
                  <a:lnTo>
                    <a:pt x="146" y="479"/>
                  </a:lnTo>
                  <a:lnTo>
                    <a:pt x="145" y="479"/>
                  </a:lnTo>
                  <a:lnTo>
                    <a:pt x="145" y="479"/>
                  </a:lnTo>
                  <a:lnTo>
                    <a:pt x="144" y="479"/>
                  </a:lnTo>
                  <a:lnTo>
                    <a:pt x="143" y="479"/>
                  </a:lnTo>
                  <a:lnTo>
                    <a:pt x="140" y="477"/>
                  </a:lnTo>
                  <a:lnTo>
                    <a:pt x="133" y="473"/>
                  </a:lnTo>
                  <a:lnTo>
                    <a:pt x="131" y="471"/>
                  </a:lnTo>
                  <a:lnTo>
                    <a:pt x="129" y="470"/>
                  </a:lnTo>
                  <a:lnTo>
                    <a:pt x="128" y="469"/>
                  </a:lnTo>
                  <a:lnTo>
                    <a:pt x="124" y="465"/>
                  </a:lnTo>
                  <a:lnTo>
                    <a:pt x="120" y="463"/>
                  </a:lnTo>
                  <a:lnTo>
                    <a:pt x="119" y="461"/>
                  </a:lnTo>
                  <a:lnTo>
                    <a:pt x="116" y="459"/>
                  </a:lnTo>
                  <a:lnTo>
                    <a:pt x="115" y="458"/>
                  </a:lnTo>
                  <a:lnTo>
                    <a:pt x="114" y="457"/>
                  </a:lnTo>
                  <a:lnTo>
                    <a:pt x="114" y="456"/>
                  </a:lnTo>
                  <a:lnTo>
                    <a:pt x="113" y="454"/>
                  </a:lnTo>
                  <a:lnTo>
                    <a:pt x="112" y="452"/>
                  </a:lnTo>
                  <a:lnTo>
                    <a:pt x="111" y="450"/>
                  </a:lnTo>
                  <a:lnTo>
                    <a:pt x="111" y="449"/>
                  </a:lnTo>
                  <a:lnTo>
                    <a:pt x="111" y="447"/>
                  </a:lnTo>
                  <a:lnTo>
                    <a:pt x="111" y="445"/>
                  </a:lnTo>
                  <a:lnTo>
                    <a:pt x="111" y="442"/>
                  </a:lnTo>
                  <a:lnTo>
                    <a:pt x="112" y="438"/>
                  </a:lnTo>
                  <a:lnTo>
                    <a:pt x="112" y="435"/>
                  </a:lnTo>
                  <a:lnTo>
                    <a:pt x="112" y="434"/>
                  </a:lnTo>
                  <a:lnTo>
                    <a:pt x="112" y="433"/>
                  </a:lnTo>
                  <a:lnTo>
                    <a:pt x="112" y="431"/>
                  </a:lnTo>
                  <a:lnTo>
                    <a:pt x="112" y="430"/>
                  </a:lnTo>
                  <a:lnTo>
                    <a:pt x="111" y="428"/>
                  </a:lnTo>
                  <a:lnTo>
                    <a:pt x="111" y="425"/>
                  </a:lnTo>
                  <a:lnTo>
                    <a:pt x="110" y="424"/>
                  </a:lnTo>
                  <a:lnTo>
                    <a:pt x="110" y="423"/>
                  </a:lnTo>
                  <a:lnTo>
                    <a:pt x="109" y="422"/>
                  </a:lnTo>
                  <a:lnTo>
                    <a:pt x="108" y="421"/>
                  </a:lnTo>
                  <a:lnTo>
                    <a:pt x="108" y="420"/>
                  </a:lnTo>
                  <a:lnTo>
                    <a:pt x="107" y="419"/>
                  </a:lnTo>
                  <a:lnTo>
                    <a:pt x="106" y="419"/>
                  </a:lnTo>
                  <a:lnTo>
                    <a:pt x="105" y="419"/>
                  </a:lnTo>
                  <a:lnTo>
                    <a:pt x="104" y="418"/>
                  </a:lnTo>
                  <a:lnTo>
                    <a:pt x="103" y="418"/>
                  </a:lnTo>
                  <a:lnTo>
                    <a:pt x="101" y="418"/>
                  </a:lnTo>
                  <a:lnTo>
                    <a:pt x="99" y="418"/>
                  </a:lnTo>
                  <a:lnTo>
                    <a:pt x="98" y="418"/>
                  </a:lnTo>
                  <a:lnTo>
                    <a:pt x="94" y="419"/>
                  </a:lnTo>
                  <a:lnTo>
                    <a:pt x="90" y="419"/>
                  </a:lnTo>
                  <a:lnTo>
                    <a:pt x="89" y="419"/>
                  </a:lnTo>
                  <a:lnTo>
                    <a:pt x="87" y="420"/>
                  </a:lnTo>
                  <a:lnTo>
                    <a:pt x="83" y="421"/>
                  </a:lnTo>
                  <a:lnTo>
                    <a:pt x="81" y="421"/>
                  </a:lnTo>
                  <a:lnTo>
                    <a:pt x="76" y="422"/>
                  </a:lnTo>
                  <a:lnTo>
                    <a:pt x="75" y="422"/>
                  </a:lnTo>
                  <a:lnTo>
                    <a:pt x="75" y="422"/>
                  </a:lnTo>
                  <a:lnTo>
                    <a:pt x="74" y="421"/>
                  </a:lnTo>
                  <a:lnTo>
                    <a:pt x="73" y="421"/>
                  </a:lnTo>
                  <a:lnTo>
                    <a:pt x="72" y="420"/>
                  </a:lnTo>
                  <a:lnTo>
                    <a:pt x="71" y="418"/>
                  </a:lnTo>
                  <a:lnTo>
                    <a:pt x="70" y="418"/>
                  </a:lnTo>
                  <a:lnTo>
                    <a:pt x="69" y="417"/>
                  </a:lnTo>
                  <a:lnTo>
                    <a:pt x="67" y="416"/>
                  </a:lnTo>
                  <a:lnTo>
                    <a:pt x="65" y="415"/>
                  </a:lnTo>
                  <a:lnTo>
                    <a:pt x="62" y="414"/>
                  </a:lnTo>
                  <a:lnTo>
                    <a:pt x="57" y="412"/>
                  </a:lnTo>
                  <a:lnTo>
                    <a:pt x="50" y="411"/>
                  </a:lnTo>
                  <a:lnTo>
                    <a:pt x="49" y="410"/>
                  </a:lnTo>
                  <a:lnTo>
                    <a:pt x="48" y="410"/>
                  </a:lnTo>
                  <a:lnTo>
                    <a:pt x="47" y="410"/>
                  </a:lnTo>
                  <a:lnTo>
                    <a:pt x="46" y="410"/>
                  </a:lnTo>
                  <a:lnTo>
                    <a:pt x="46" y="410"/>
                  </a:lnTo>
                  <a:lnTo>
                    <a:pt x="45" y="411"/>
                  </a:lnTo>
                  <a:lnTo>
                    <a:pt x="43" y="411"/>
                  </a:lnTo>
                  <a:lnTo>
                    <a:pt x="39" y="413"/>
                  </a:lnTo>
                  <a:lnTo>
                    <a:pt x="38" y="414"/>
                  </a:lnTo>
                  <a:lnTo>
                    <a:pt x="36" y="415"/>
                  </a:lnTo>
                  <a:lnTo>
                    <a:pt x="35" y="415"/>
                  </a:lnTo>
                  <a:lnTo>
                    <a:pt x="33" y="415"/>
                  </a:lnTo>
                  <a:lnTo>
                    <a:pt x="32" y="415"/>
                  </a:lnTo>
                  <a:lnTo>
                    <a:pt x="30" y="415"/>
                  </a:lnTo>
                  <a:lnTo>
                    <a:pt x="28" y="414"/>
                  </a:lnTo>
                  <a:lnTo>
                    <a:pt x="27" y="414"/>
                  </a:lnTo>
                  <a:lnTo>
                    <a:pt x="27" y="413"/>
                  </a:lnTo>
                  <a:lnTo>
                    <a:pt x="26" y="413"/>
                  </a:lnTo>
                  <a:lnTo>
                    <a:pt x="25" y="412"/>
                  </a:lnTo>
                  <a:lnTo>
                    <a:pt x="24" y="411"/>
                  </a:lnTo>
                  <a:lnTo>
                    <a:pt x="23" y="411"/>
                  </a:lnTo>
                  <a:lnTo>
                    <a:pt x="20" y="407"/>
                  </a:lnTo>
                  <a:lnTo>
                    <a:pt x="19" y="405"/>
                  </a:lnTo>
                  <a:lnTo>
                    <a:pt x="17" y="404"/>
                  </a:lnTo>
                  <a:lnTo>
                    <a:pt x="16" y="403"/>
                  </a:lnTo>
                  <a:lnTo>
                    <a:pt x="15" y="402"/>
                  </a:lnTo>
                  <a:lnTo>
                    <a:pt x="14" y="402"/>
                  </a:lnTo>
                  <a:lnTo>
                    <a:pt x="14" y="402"/>
                  </a:lnTo>
                  <a:lnTo>
                    <a:pt x="13" y="401"/>
                  </a:lnTo>
                  <a:lnTo>
                    <a:pt x="12" y="401"/>
                  </a:lnTo>
                  <a:lnTo>
                    <a:pt x="10" y="401"/>
                  </a:lnTo>
                  <a:lnTo>
                    <a:pt x="6" y="400"/>
                  </a:lnTo>
                  <a:lnTo>
                    <a:pt x="5" y="400"/>
                  </a:lnTo>
                  <a:lnTo>
                    <a:pt x="4" y="400"/>
                  </a:lnTo>
                  <a:lnTo>
                    <a:pt x="3" y="399"/>
                  </a:lnTo>
                  <a:lnTo>
                    <a:pt x="2" y="399"/>
                  </a:lnTo>
                  <a:lnTo>
                    <a:pt x="1" y="398"/>
                  </a:lnTo>
                  <a:lnTo>
                    <a:pt x="0" y="398"/>
                  </a:lnTo>
                  <a:lnTo>
                    <a:pt x="0" y="398"/>
                  </a:lnTo>
                  <a:lnTo>
                    <a:pt x="0" y="397"/>
                  </a:lnTo>
                  <a:lnTo>
                    <a:pt x="0" y="397"/>
                  </a:lnTo>
                  <a:lnTo>
                    <a:pt x="1" y="397"/>
                  </a:lnTo>
                  <a:lnTo>
                    <a:pt x="2" y="396"/>
                  </a:lnTo>
                  <a:lnTo>
                    <a:pt x="3" y="395"/>
                  </a:lnTo>
                  <a:lnTo>
                    <a:pt x="4" y="395"/>
                  </a:lnTo>
                  <a:lnTo>
                    <a:pt x="4" y="394"/>
                  </a:lnTo>
                  <a:lnTo>
                    <a:pt x="5" y="393"/>
                  </a:lnTo>
                  <a:lnTo>
                    <a:pt x="5" y="393"/>
                  </a:lnTo>
                  <a:lnTo>
                    <a:pt x="5" y="392"/>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71" name="Freeform 283">
              <a:extLst>
                <a:ext uri="{FF2B5EF4-FFF2-40B4-BE49-F238E27FC236}">
                  <a16:creationId xmlns:a16="http://schemas.microsoft.com/office/drawing/2014/main" id="{64337C43-1922-40E2-8DFA-0B59A27A1C4C}"/>
                </a:ext>
              </a:extLst>
            </p:cNvPr>
            <p:cNvSpPr>
              <a:spLocks/>
            </p:cNvSpPr>
            <p:nvPr/>
          </p:nvSpPr>
          <p:spPr bwMode="auto">
            <a:xfrm>
              <a:off x="7205734" y="5324995"/>
              <a:ext cx="314176" cy="521119"/>
            </a:xfrm>
            <a:custGeom>
              <a:avLst/>
              <a:gdLst>
                <a:gd name="T0" fmla="*/ 87 w 262"/>
                <a:gd name="T1" fmla="*/ 390 h 396"/>
                <a:gd name="T2" fmla="*/ 75 w 262"/>
                <a:gd name="T3" fmla="*/ 385 h 396"/>
                <a:gd name="T4" fmla="*/ 62 w 262"/>
                <a:gd name="T5" fmla="*/ 376 h 396"/>
                <a:gd name="T6" fmla="*/ 54 w 262"/>
                <a:gd name="T7" fmla="*/ 375 h 396"/>
                <a:gd name="T8" fmla="*/ 40 w 262"/>
                <a:gd name="T9" fmla="*/ 381 h 396"/>
                <a:gd name="T10" fmla="*/ 30 w 262"/>
                <a:gd name="T11" fmla="*/ 376 h 396"/>
                <a:gd name="T12" fmla="*/ 15 w 262"/>
                <a:gd name="T13" fmla="*/ 360 h 396"/>
                <a:gd name="T14" fmla="*/ 7 w 262"/>
                <a:gd name="T15" fmla="*/ 346 h 396"/>
                <a:gd name="T16" fmla="*/ 11 w 262"/>
                <a:gd name="T17" fmla="*/ 337 h 396"/>
                <a:gd name="T18" fmla="*/ 13 w 262"/>
                <a:gd name="T19" fmla="*/ 331 h 396"/>
                <a:gd name="T20" fmla="*/ 4 w 262"/>
                <a:gd name="T21" fmla="*/ 321 h 396"/>
                <a:gd name="T22" fmla="*/ 0 w 262"/>
                <a:gd name="T23" fmla="*/ 313 h 396"/>
                <a:gd name="T24" fmla="*/ 4 w 262"/>
                <a:gd name="T25" fmla="*/ 299 h 396"/>
                <a:gd name="T26" fmla="*/ 5 w 262"/>
                <a:gd name="T27" fmla="*/ 286 h 396"/>
                <a:gd name="T28" fmla="*/ 11 w 262"/>
                <a:gd name="T29" fmla="*/ 268 h 396"/>
                <a:gd name="T30" fmla="*/ 13 w 262"/>
                <a:gd name="T31" fmla="*/ 254 h 396"/>
                <a:gd name="T32" fmla="*/ 13 w 262"/>
                <a:gd name="T33" fmla="*/ 240 h 396"/>
                <a:gd name="T34" fmla="*/ 7 w 262"/>
                <a:gd name="T35" fmla="*/ 228 h 396"/>
                <a:gd name="T36" fmla="*/ 8 w 262"/>
                <a:gd name="T37" fmla="*/ 224 h 396"/>
                <a:gd name="T38" fmla="*/ 16 w 262"/>
                <a:gd name="T39" fmla="*/ 220 h 396"/>
                <a:gd name="T40" fmla="*/ 17 w 262"/>
                <a:gd name="T41" fmla="*/ 213 h 396"/>
                <a:gd name="T42" fmla="*/ 18 w 262"/>
                <a:gd name="T43" fmla="*/ 200 h 396"/>
                <a:gd name="T44" fmla="*/ 21 w 262"/>
                <a:gd name="T45" fmla="*/ 189 h 396"/>
                <a:gd name="T46" fmla="*/ 33 w 262"/>
                <a:gd name="T47" fmla="*/ 185 h 396"/>
                <a:gd name="T48" fmla="*/ 37 w 262"/>
                <a:gd name="T49" fmla="*/ 181 h 396"/>
                <a:gd name="T50" fmla="*/ 36 w 262"/>
                <a:gd name="T51" fmla="*/ 173 h 396"/>
                <a:gd name="T52" fmla="*/ 40 w 262"/>
                <a:gd name="T53" fmla="*/ 170 h 396"/>
                <a:gd name="T54" fmla="*/ 53 w 262"/>
                <a:gd name="T55" fmla="*/ 171 h 396"/>
                <a:gd name="T56" fmla="*/ 71 w 262"/>
                <a:gd name="T57" fmla="*/ 173 h 396"/>
                <a:gd name="T58" fmla="*/ 88 w 262"/>
                <a:gd name="T59" fmla="*/ 169 h 396"/>
                <a:gd name="T60" fmla="*/ 98 w 262"/>
                <a:gd name="T61" fmla="*/ 169 h 396"/>
                <a:gd name="T62" fmla="*/ 110 w 262"/>
                <a:gd name="T63" fmla="*/ 174 h 396"/>
                <a:gd name="T64" fmla="*/ 114 w 262"/>
                <a:gd name="T65" fmla="*/ 174 h 396"/>
                <a:gd name="T66" fmla="*/ 119 w 262"/>
                <a:gd name="T67" fmla="*/ 165 h 396"/>
                <a:gd name="T68" fmla="*/ 125 w 262"/>
                <a:gd name="T69" fmla="*/ 161 h 396"/>
                <a:gd name="T70" fmla="*/ 137 w 262"/>
                <a:gd name="T71" fmla="*/ 162 h 396"/>
                <a:gd name="T72" fmla="*/ 147 w 262"/>
                <a:gd name="T73" fmla="*/ 156 h 396"/>
                <a:gd name="T74" fmla="*/ 150 w 262"/>
                <a:gd name="T75" fmla="*/ 149 h 396"/>
                <a:gd name="T76" fmla="*/ 148 w 262"/>
                <a:gd name="T77" fmla="*/ 139 h 396"/>
                <a:gd name="T78" fmla="*/ 141 w 262"/>
                <a:gd name="T79" fmla="*/ 131 h 396"/>
                <a:gd name="T80" fmla="*/ 125 w 262"/>
                <a:gd name="T81" fmla="*/ 124 h 396"/>
                <a:gd name="T82" fmla="*/ 122 w 262"/>
                <a:gd name="T83" fmla="*/ 114 h 396"/>
                <a:gd name="T84" fmla="*/ 123 w 262"/>
                <a:gd name="T85" fmla="*/ 104 h 396"/>
                <a:gd name="T86" fmla="*/ 135 w 262"/>
                <a:gd name="T87" fmla="*/ 87 h 396"/>
                <a:gd name="T88" fmla="*/ 141 w 262"/>
                <a:gd name="T89" fmla="*/ 73 h 396"/>
                <a:gd name="T90" fmla="*/ 147 w 262"/>
                <a:gd name="T91" fmla="*/ 68 h 396"/>
                <a:gd name="T92" fmla="*/ 154 w 262"/>
                <a:gd name="T93" fmla="*/ 69 h 396"/>
                <a:gd name="T94" fmla="*/ 161 w 262"/>
                <a:gd name="T95" fmla="*/ 69 h 396"/>
                <a:gd name="T96" fmla="*/ 177 w 262"/>
                <a:gd name="T97" fmla="*/ 62 h 396"/>
                <a:gd name="T98" fmla="*/ 194 w 262"/>
                <a:gd name="T99" fmla="*/ 57 h 396"/>
                <a:gd name="T100" fmla="*/ 205 w 262"/>
                <a:gd name="T101" fmla="*/ 46 h 396"/>
                <a:gd name="T102" fmla="*/ 213 w 262"/>
                <a:gd name="T103" fmla="*/ 43 h 396"/>
                <a:gd name="T104" fmla="*/ 225 w 262"/>
                <a:gd name="T105" fmla="*/ 42 h 396"/>
                <a:gd name="T106" fmla="*/ 228 w 262"/>
                <a:gd name="T107" fmla="*/ 38 h 396"/>
                <a:gd name="T108" fmla="*/ 225 w 262"/>
                <a:gd name="T109" fmla="*/ 28 h 396"/>
                <a:gd name="T110" fmla="*/ 225 w 262"/>
                <a:gd name="T111" fmla="*/ 22 h 396"/>
                <a:gd name="T112" fmla="*/ 231 w 262"/>
                <a:gd name="T113" fmla="*/ 15 h 396"/>
                <a:gd name="T114" fmla="*/ 241 w 262"/>
                <a:gd name="T115" fmla="*/ 12 h 396"/>
                <a:gd name="T116" fmla="*/ 252 w 262"/>
                <a:gd name="T117" fmla="*/ 4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2" h="396">
                  <a:moveTo>
                    <a:pt x="87" y="396"/>
                  </a:moveTo>
                  <a:lnTo>
                    <a:pt x="88" y="394"/>
                  </a:lnTo>
                  <a:lnTo>
                    <a:pt x="88" y="393"/>
                  </a:lnTo>
                  <a:lnTo>
                    <a:pt x="88" y="393"/>
                  </a:lnTo>
                  <a:lnTo>
                    <a:pt x="88" y="392"/>
                  </a:lnTo>
                  <a:lnTo>
                    <a:pt x="87" y="391"/>
                  </a:lnTo>
                  <a:lnTo>
                    <a:pt x="87" y="390"/>
                  </a:lnTo>
                  <a:lnTo>
                    <a:pt x="86" y="390"/>
                  </a:lnTo>
                  <a:lnTo>
                    <a:pt x="86" y="389"/>
                  </a:lnTo>
                  <a:lnTo>
                    <a:pt x="85" y="389"/>
                  </a:lnTo>
                  <a:lnTo>
                    <a:pt x="84" y="388"/>
                  </a:lnTo>
                  <a:lnTo>
                    <a:pt x="82" y="387"/>
                  </a:lnTo>
                  <a:lnTo>
                    <a:pt x="80" y="387"/>
                  </a:lnTo>
                  <a:lnTo>
                    <a:pt x="75" y="385"/>
                  </a:lnTo>
                  <a:lnTo>
                    <a:pt x="74" y="384"/>
                  </a:lnTo>
                  <a:lnTo>
                    <a:pt x="72" y="384"/>
                  </a:lnTo>
                  <a:lnTo>
                    <a:pt x="70" y="383"/>
                  </a:lnTo>
                  <a:lnTo>
                    <a:pt x="68" y="381"/>
                  </a:lnTo>
                  <a:lnTo>
                    <a:pt x="66" y="380"/>
                  </a:lnTo>
                  <a:lnTo>
                    <a:pt x="63" y="377"/>
                  </a:lnTo>
                  <a:lnTo>
                    <a:pt x="62" y="376"/>
                  </a:lnTo>
                  <a:lnTo>
                    <a:pt x="61" y="376"/>
                  </a:lnTo>
                  <a:lnTo>
                    <a:pt x="60" y="375"/>
                  </a:lnTo>
                  <a:lnTo>
                    <a:pt x="59" y="375"/>
                  </a:lnTo>
                  <a:lnTo>
                    <a:pt x="58" y="375"/>
                  </a:lnTo>
                  <a:lnTo>
                    <a:pt x="57" y="375"/>
                  </a:lnTo>
                  <a:lnTo>
                    <a:pt x="56" y="375"/>
                  </a:lnTo>
                  <a:lnTo>
                    <a:pt x="54" y="375"/>
                  </a:lnTo>
                  <a:lnTo>
                    <a:pt x="53" y="376"/>
                  </a:lnTo>
                  <a:lnTo>
                    <a:pt x="51" y="376"/>
                  </a:lnTo>
                  <a:lnTo>
                    <a:pt x="49" y="377"/>
                  </a:lnTo>
                  <a:lnTo>
                    <a:pt x="44" y="380"/>
                  </a:lnTo>
                  <a:lnTo>
                    <a:pt x="42" y="380"/>
                  </a:lnTo>
                  <a:lnTo>
                    <a:pt x="41" y="381"/>
                  </a:lnTo>
                  <a:lnTo>
                    <a:pt x="40" y="381"/>
                  </a:lnTo>
                  <a:lnTo>
                    <a:pt x="39" y="381"/>
                  </a:lnTo>
                  <a:lnTo>
                    <a:pt x="38" y="381"/>
                  </a:lnTo>
                  <a:lnTo>
                    <a:pt x="36" y="380"/>
                  </a:lnTo>
                  <a:lnTo>
                    <a:pt x="36" y="380"/>
                  </a:lnTo>
                  <a:lnTo>
                    <a:pt x="35" y="380"/>
                  </a:lnTo>
                  <a:lnTo>
                    <a:pt x="33" y="378"/>
                  </a:lnTo>
                  <a:lnTo>
                    <a:pt x="30" y="376"/>
                  </a:lnTo>
                  <a:lnTo>
                    <a:pt x="27" y="373"/>
                  </a:lnTo>
                  <a:lnTo>
                    <a:pt x="25" y="371"/>
                  </a:lnTo>
                  <a:lnTo>
                    <a:pt x="22" y="368"/>
                  </a:lnTo>
                  <a:lnTo>
                    <a:pt x="21" y="367"/>
                  </a:lnTo>
                  <a:lnTo>
                    <a:pt x="16" y="362"/>
                  </a:lnTo>
                  <a:lnTo>
                    <a:pt x="15" y="361"/>
                  </a:lnTo>
                  <a:lnTo>
                    <a:pt x="15" y="360"/>
                  </a:lnTo>
                  <a:lnTo>
                    <a:pt x="12" y="356"/>
                  </a:lnTo>
                  <a:lnTo>
                    <a:pt x="9" y="352"/>
                  </a:lnTo>
                  <a:lnTo>
                    <a:pt x="8" y="350"/>
                  </a:lnTo>
                  <a:lnTo>
                    <a:pt x="8" y="349"/>
                  </a:lnTo>
                  <a:lnTo>
                    <a:pt x="7" y="348"/>
                  </a:lnTo>
                  <a:lnTo>
                    <a:pt x="7" y="347"/>
                  </a:lnTo>
                  <a:lnTo>
                    <a:pt x="7" y="346"/>
                  </a:lnTo>
                  <a:lnTo>
                    <a:pt x="7" y="345"/>
                  </a:lnTo>
                  <a:lnTo>
                    <a:pt x="7" y="344"/>
                  </a:lnTo>
                  <a:lnTo>
                    <a:pt x="7" y="343"/>
                  </a:lnTo>
                  <a:lnTo>
                    <a:pt x="8" y="342"/>
                  </a:lnTo>
                  <a:lnTo>
                    <a:pt x="9" y="341"/>
                  </a:lnTo>
                  <a:lnTo>
                    <a:pt x="10" y="339"/>
                  </a:lnTo>
                  <a:lnTo>
                    <a:pt x="11" y="337"/>
                  </a:lnTo>
                  <a:lnTo>
                    <a:pt x="13" y="335"/>
                  </a:lnTo>
                  <a:lnTo>
                    <a:pt x="13" y="334"/>
                  </a:lnTo>
                  <a:lnTo>
                    <a:pt x="14" y="333"/>
                  </a:lnTo>
                  <a:lnTo>
                    <a:pt x="14" y="333"/>
                  </a:lnTo>
                  <a:lnTo>
                    <a:pt x="14" y="332"/>
                  </a:lnTo>
                  <a:lnTo>
                    <a:pt x="14" y="332"/>
                  </a:lnTo>
                  <a:lnTo>
                    <a:pt x="13" y="331"/>
                  </a:lnTo>
                  <a:lnTo>
                    <a:pt x="12" y="329"/>
                  </a:lnTo>
                  <a:lnTo>
                    <a:pt x="11" y="328"/>
                  </a:lnTo>
                  <a:lnTo>
                    <a:pt x="11" y="327"/>
                  </a:lnTo>
                  <a:lnTo>
                    <a:pt x="10" y="326"/>
                  </a:lnTo>
                  <a:lnTo>
                    <a:pt x="9" y="325"/>
                  </a:lnTo>
                  <a:lnTo>
                    <a:pt x="6" y="323"/>
                  </a:lnTo>
                  <a:lnTo>
                    <a:pt x="4" y="321"/>
                  </a:lnTo>
                  <a:lnTo>
                    <a:pt x="3" y="320"/>
                  </a:lnTo>
                  <a:lnTo>
                    <a:pt x="2" y="319"/>
                  </a:lnTo>
                  <a:lnTo>
                    <a:pt x="1" y="317"/>
                  </a:lnTo>
                  <a:lnTo>
                    <a:pt x="1" y="316"/>
                  </a:lnTo>
                  <a:lnTo>
                    <a:pt x="1" y="316"/>
                  </a:lnTo>
                  <a:lnTo>
                    <a:pt x="0" y="314"/>
                  </a:lnTo>
                  <a:lnTo>
                    <a:pt x="0" y="313"/>
                  </a:lnTo>
                  <a:lnTo>
                    <a:pt x="0" y="312"/>
                  </a:lnTo>
                  <a:lnTo>
                    <a:pt x="0" y="310"/>
                  </a:lnTo>
                  <a:lnTo>
                    <a:pt x="1" y="308"/>
                  </a:lnTo>
                  <a:lnTo>
                    <a:pt x="1" y="307"/>
                  </a:lnTo>
                  <a:lnTo>
                    <a:pt x="2" y="303"/>
                  </a:lnTo>
                  <a:lnTo>
                    <a:pt x="3" y="301"/>
                  </a:lnTo>
                  <a:lnTo>
                    <a:pt x="4" y="299"/>
                  </a:lnTo>
                  <a:lnTo>
                    <a:pt x="5" y="295"/>
                  </a:lnTo>
                  <a:lnTo>
                    <a:pt x="6" y="290"/>
                  </a:lnTo>
                  <a:lnTo>
                    <a:pt x="6" y="289"/>
                  </a:lnTo>
                  <a:lnTo>
                    <a:pt x="6" y="289"/>
                  </a:lnTo>
                  <a:lnTo>
                    <a:pt x="6" y="288"/>
                  </a:lnTo>
                  <a:lnTo>
                    <a:pt x="5" y="287"/>
                  </a:lnTo>
                  <a:lnTo>
                    <a:pt x="5" y="286"/>
                  </a:lnTo>
                  <a:lnTo>
                    <a:pt x="5" y="285"/>
                  </a:lnTo>
                  <a:lnTo>
                    <a:pt x="6" y="284"/>
                  </a:lnTo>
                  <a:lnTo>
                    <a:pt x="6" y="283"/>
                  </a:lnTo>
                  <a:lnTo>
                    <a:pt x="7" y="279"/>
                  </a:lnTo>
                  <a:lnTo>
                    <a:pt x="9" y="275"/>
                  </a:lnTo>
                  <a:lnTo>
                    <a:pt x="11" y="270"/>
                  </a:lnTo>
                  <a:lnTo>
                    <a:pt x="11" y="268"/>
                  </a:lnTo>
                  <a:lnTo>
                    <a:pt x="12" y="266"/>
                  </a:lnTo>
                  <a:lnTo>
                    <a:pt x="12" y="265"/>
                  </a:lnTo>
                  <a:lnTo>
                    <a:pt x="13" y="263"/>
                  </a:lnTo>
                  <a:lnTo>
                    <a:pt x="13" y="260"/>
                  </a:lnTo>
                  <a:lnTo>
                    <a:pt x="13" y="259"/>
                  </a:lnTo>
                  <a:lnTo>
                    <a:pt x="13" y="255"/>
                  </a:lnTo>
                  <a:lnTo>
                    <a:pt x="13" y="254"/>
                  </a:lnTo>
                  <a:lnTo>
                    <a:pt x="13" y="252"/>
                  </a:lnTo>
                  <a:lnTo>
                    <a:pt x="14" y="248"/>
                  </a:lnTo>
                  <a:lnTo>
                    <a:pt x="14" y="247"/>
                  </a:lnTo>
                  <a:lnTo>
                    <a:pt x="14" y="245"/>
                  </a:lnTo>
                  <a:lnTo>
                    <a:pt x="13" y="242"/>
                  </a:lnTo>
                  <a:lnTo>
                    <a:pt x="13" y="241"/>
                  </a:lnTo>
                  <a:lnTo>
                    <a:pt x="13" y="240"/>
                  </a:lnTo>
                  <a:lnTo>
                    <a:pt x="12" y="238"/>
                  </a:lnTo>
                  <a:lnTo>
                    <a:pt x="12" y="237"/>
                  </a:lnTo>
                  <a:lnTo>
                    <a:pt x="11" y="235"/>
                  </a:lnTo>
                  <a:lnTo>
                    <a:pt x="11" y="234"/>
                  </a:lnTo>
                  <a:lnTo>
                    <a:pt x="8" y="230"/>
                  </a:lnTo>
                  <a:lnTo>
                    <a:pt x="7" y="229"/>
                  </a:lnTo>
                  <a:lnTo>
                    <a:pt x="7" y="228"/>
                  </a:lnTo>
                  <a:lnTo>
                    <a:pt x="7" y="227"/>
                  </a:lnTo>
                  <a:lnTo>
                    <a:pt x="7" y="227"/>
                  </a:lnTo>
                  <a:lnTo>
                    <a:pt x="7" y="226"/>
                  </a:lnTo>
                  <a:lnTo>
                    <a:pt x="7" y="225"/>
                  </a:lnTo>
                  <a:lnTo>
                    <a:pt x="7" y="225"/>
                  </a:lnTo>
                  <a:lnTo>
                    <a:pt x="8" y="225"/>
                  </a:lnTo>
                  <a:lnTo>
                    <a:pt x="8" y="224"/>
                  </a:lnTo>
                  <a:lnTo>
                    <a:pt x="9" y="223"/>
                  </a:lnTo>
                  <a:lnTo>
                    <a:pt x="10" y="223"/>
                  </a:lnTo>
                  <a:lnTo>
                    <a:pt x="11" y="222"/>
                  </a:lnTo>
                  <a:lnTo>
                    <a:pt x="13" y="222"/>
                  </a:lnTo>
                  <a:lnTo>
                    <a:pt x="14" y="221"/>
                  </a:lnTo>
                  <a:lnTo>
                    <a:pt x="15" y="221"/>
                  </a:lnTo>
                  <a:lnTo>
                    <a:pt x="16" y="220"/>
                  </a:lnTo>
                  <a:lnTo>
                    <a:pt x="16" y="219"/>
                  </a:lnTo>
                  <a:lnTo>
                    <a:pt x="17" y="218"/>
                  </a:lnTo>
                  <a:lnTo>
                    <a:pt x="17" y="217"/>
                  </a:lnTo>
                  <a:lnTo>
                    <a:pt x="17" y="217"/>
                  </a:lnTo>
                  <a:lnTo>
                    <a:pt x="17" y="216"/>
                  </a:lnTo>
                  <a:lnTo>
                    <a:pt x="17" y="215"/>
                  </a:lnTo>
                  <a:lnTo>
                    <a:pt x="17" y="213"/>
                  </a:lnTo>
                  <a:lnTo>
                    <a:pt x="17" y="212"/>
                  </a:lnTo>
                  <a:lnTo>
                    <a:pt x="16" y="206"/>
                  </a:lnTo>
                  <a:lnTo>
                    <a:pt x="16" y="205"/>
                  </a:lnTo>
                  <a:lnTo>
                    <a:pt x="16" y="205"/>
                  </a:lnTo>
                  <a:lnTo>
                    <a:pt x="16" y="204"/>
                  </a:lnTo>
                  <a:lnTo>
                    <a:pt x="18" y="201"/>
                  </a:lnTo>
                  <a:lnTo>
                    <a:pt x="18" y="200"/>
                  </a:lnTo>
                  <a:lnTo>
                    <a:pt x="19" y="198"/>
                  </a:lnTo>
                  <a:lnTo>
                    <a:pt x="19" y="194"/>
                  </a:lnTo>
                  <a:lnTo>
                    <a:pt x="20" y="193"/>
                  </a:lnTo>
                  <a:lnTo>
                    <a:pt x="20" y="192"/>
                  </a:lnTo>
                  <a:lnTo>
                    <a:pt x="20" y="191"/>
                  </a:lnTo>
                  <a:lnTo>
                    <a:pt x="21" y="190"/>
                  </a:lnTo>
                  <a:lnTo>
                    <a:pt x="21" y="189"/>
                  </a:lnTo>
                  <a:lnTo>
                    <a:pt x="22" y="188"/>
                  </a:lnTo>
                  <a:lnTo>
                    <a:pt x="22" y="188"/>
                  </a:lnTo>
                  <a:lnTo>
                    <a:pt x="23" y="188"/>
                  </a:lnTo>
                  <a:lnTo>
                    <a:pt x="23" y="187"/>
                  </a:lnTo>
                  <a:lnTo>
                    <a:pt x="25" y="187"/>
                  </a:lnTo>
                  <a:lnTo>
                    <a:pt x="31" y="185"/>
                  </a:lnTo>
                  <a:lnTo>
                    <a:pt x="33" y="185"/>
                  </a:lnTo>
                  <a:lnTo>
                    <a:pt x="34" y="184"/>
                  </a:lnTo>
                  <a:lnTo>
                    <a:pt x="35" y="184"/>
                  </a:lnTo>
                  <a:lnTo>
                    <a:pt x="36" y="183"/>
                  </a:lnTo>
                  <a:lnTo>
                    <a:pt x="36" y="183"/>
                  </a:lnTo>
                  <a:lnTo>
                    <a:pt x="37" y="182"/>
                  </a:lnTo>
                  <a:lnTo>
                    <a:pt x="37" y="182"/>
                  </a:lnTo>
                  <a:lnTo>
                    <a:pt x="37" y="181"/>
                  </a:lnTo>
                  <a:lnTo>
                    <a:pt x="37" y="181"/>
                  </a:lnTo>
                  <a:lnTo>
                    <a:pt x="37" y="180"/>
                  </a:lnTo>
                  <a:lnTo>
                    <a:pt x="37" y="179"/>
                  </a:lnTo>
                  <a:lnTo>
                    <a:pt x="36" y="176"/>
                  </a:lnTo>
                  <a:lnTo>
                    <a:pt x="36" y="175"/>
                  </a:lnTo>
                  <a:lnTo>
                    <a:pt x="36" y="174"/>
                  </a:lnTo>
                  <a:lnTo>
                    <a:pt x="36" y="173"/>
                  </a:lnTo>
                  <a:lnTo>
                    <a:pt x="36" y="173"/>
                  </a:lnTo>
                  <a:lnTo>
                    <a:pt x="37" y="172"/>
                  </a:lnTo>
                  <a:lnTo>
                    <a:pt x="37" y="171"/>
                  </a:lnTo>
                  <a:lnTo>
                    <a:pt x="38" y="171"/>
                  </a:lnTo>
                  <a:lnTo>
                    <a:pt x="39" y="170"/>
                  </a:lnTo>
                  <a:lnTo>
                    <a:pt x="39" y="170"/>
                  </a:lnTo>
                  <a:lnTo>
                    <a:pt x="40" y="170"/>
                  </a:lnTo>
                  <a:lnTo>
                    <a:pt x="41" y="169"/>
                  </a:lnTo>
                  <a:lnTo>
                    <a:pt x="42" y="169"/>
                  </a:lnTo>
                  <a:lnTo>
                    <a:pt x="43" y="169"/>
                  </a:lnTo>
                  <a:lnTo>
                    <a:pt x="45" y="169"/>
                  </a:lnTo>
                  <a:lnTo>
                    <a:pt x="46" y="169"/>
                  </a:lnTo>
                  <a:lnTo>
                    <a:pt x="51" y="171"/>
                  </a:lnTo>
                  <a:lnTo>
                    <a:pt x="53" y="171"/>
                  </a:lnTo>
                  <a:lnTo>
                    <a:pt x="55" y="171"/>
                  </a:lnTo>
                  <a:lnTo>
                    <a:pt x="56" y="172"/>
                  </a:lnTo>
                  <a:lnTo>
                    <a:pt x="60" y="172"/>
                  </a:lnTo>
                  <a:lnTo>
                    <a:pt x="62" y="172"/>
                  </a:lnTo>
                  <a:lnTo>
                    <a:pt x="68" y="173"/>
                  </a:lnTo>
                  <a:lnTo>
                    <a:pt x="69" y="173"/>
                  </a:lnTo>
                  <a:lnTo>
                    <a:pt x="71" y="173"/>
                  </a:lnTo>
                  <a:lnTo>
                    <a:pt x="73" y="173"/>
                  </a:lnTo>
                  <a:lnTo>
                    <a:pt x="75" y="173"/>
                  </a:lnTo>
                  <a:lnTo>
                    <a:pt x="77" y="173"/>
                  </a:lnTo>
                  <a:lnTo>
                    <a:pt x="79" y="172"/>
                  </a:lnTo>
                  <a:lnTo>
                    <a:pt x="80" y="172"/>
                  </a:lnTo>
                  <a:lnTo>
                    <a:pt x="83" y="171"/>
                  </a:lnTo>
                  <a:lnTo>
                    <a:pt x="88" y="169"/>
                  </a:lnTo>
                  <a:lnTo>
                    <a:pt x="90" y="168"/>
                  </a:lnTo>
                  <a:lnTo>
                    <a:pt x="92" y="167"/>
                  </a:lnTo>
                  <a:lnTo>
                    <a:pt x="93" y="167"/>
                  </a:lnTo>
                  <a:lnTo>
                    <a:pt x="93" y="167"/>
                  </a:lnTo>
                  <a:lnTo>
                    <a:pt x="94" y="167"/>
                  </a:lnTo>
                  <a:lnTo>
                    <a:pt x="94" y="168"/>
                  </a:lnTo>
                  <a:lnTo>
                    <a:pt x="98" y="169"/>
                  </a:lnTo>
                  <a:lnTo>
                    <a:pt x="100" y="170"/>
                  </a:lnTo>
                  <a:lnTo>
                    <a:pt x="101" y="170"/>
                  </a:lnTo>
                  <a:lnTo>
                    <a:pt x="104" y="171"/>
                  </a:lnTo>
                  <a:lnTo>
                    <a:pt x="106" y="171"/>
                  </a:lnTo>
                  <a:lnTo>
                    <a:pt x="106" y="172"/>
                  </a:lnTo>
                  <a:lnTo>
                    <a:pt x="108" y="172"/>
                  </a:lnTo>
                  <a:lnTo>
                    <a:pt x="110" y="174"/>
                  </a:lnTo>
                  <a:lnTo>
                    <a:pt x="111" y="175"/>
                  </a:lnTo>
                  <a:lnTo>
                    <a:pt x="112" y="175"/>
                  </a:lnTo>
                  <a:lnTo>
                    <a:pt x="112" y="175"/>
                  </a:lnTo>
                  <a:lnTo>
                    <a:pt x="113" y="175"/>
                  </a:lnTo>
                  <a:lnTo>
                    <a:pt x="113" y="175"/>
                  </a:lnTo>
                  <a:lnTo>
                    <a:pt x="114" y="175"/>
                  </a:lnTo>
                  <a:lnTo>
                    <a:pt x="114" y="174"/>
                  </a:lnTo>
                  <a:lnTo>
                    <a:pt x="115" y="174"/>
                  </a:lnTo>
                  <a:lnTo>
                    <a:pt x="116" y="172"/>
                  </a:lnTo>
                  <a:lnTo>
                    <a:pt x="117" y="171"/>
                  </a:lnTo>
                  <a:lnTo>
                    <a:pt x="117" y="169"/>
                  </a:lnTo>
                  <a:lnTo>
                    <a:pt x="118" y="166"/>
                  </a:lnTo>
                  <a:lnTo>
                    <a:pt x="119" y="166"/>
                  </a:lnTo>
                  <a:lnTo>
                    <a:pt x="119" y="165"/>
                  </a:lnTo>
                  <a:lnTo>
                    <a:pt x="120" y="165"/>
                  </a:lnTo>
                  <a:lnTo>
                    <a:pt x="120" y="164"/>
                  </a:lnTo>
                  <a:lnTo>
                    <a:pt x="122" y="163"/>
                  </a:lnTo>
                  <a:lnTo>
                    <a:pt x="123" y="162"/>
                  </a:lnTo>
                  <a:lnTo>
                    <a:pt x="124" y="162"/>
                  </a:lnTo>
                  <a:lnTo>
                    <a:pt x="125" y="162"/>
                  </a:lnTo>
                  <a:lnTo>
                    <a:pt x="125" y="161"/>
                  </a:lnTo>
                  <a:lnTo>
                    <a:pt x="126" y="161"/>
                  </a:lnTo>
                  <a:lnTo>
                    <a:pt x="128" y="162"/>
                  </a:lnTo>
                  <a:lnTo>
                    <a:pt x="131" y="162"/>
                  </a:lnTo>
                  <a:lnTo>
                    <a:pt x="132" y="162"/>
                  </a:lnTo>
                  <a:lnTo>
                    <a:pt x="135" y="162"/>
                  </a:lnTo>
                  <a:lnTo>
                    <a:pt x="136" y="162"/>
                  </a:lnTo>
                  <a:lnTo>
                    <a:pt x="137" y="162"/>
                  </a:lnTo>
                  <a:lnTo>
                    <a:pt x="139" y="162"/>
                  </a:lnTo>
                  <a:lnTo>
                    <a:pt x="140" y="161"/>
                  </a:lnTo>
                  <a:lnTo>
                    <a:pt x="141" y="161"/>
                  </a:lnTo>
                  <a:lnTo>
                    <a:pt x="143" y="160"/>
                  </a:lnTo>
                  <a:lnTo>
                    <a:pt x="145" y="158"/>
                  </a:lnTo>
                  <a:lnTo>
                    <a:pt x="146" y="157"/>
                  </a:lnTo>
                  <a:lnTo>
                    <a:pt x="147" y="156"/>
                  </a:lnTo>
                  <a:lnTo>
                    <a:pt x="147" y="155"/>
                  </a:lnTo>
                  <a:lnTo>
                    <a:pt x="148" y="155"/>
                  </a:lnTo>
                  <a:lnTo>
                    <a:pt x="149" y="154"/>
                  </a:lnTo>
                  <a:lnTo>
                    <a:pt x="149" y="152"/>
                  </a:lnTo>
                  <a:lnTo>
                    <a:pt x="149" y="151"/>
                  </a:lnTo>
                  <a:lnTo>
                    <a:pt x="150" y="150"/>
                  </a:lnTo>
                  <a:lnTo>
                    <a:pt x="150" y="149"/>
                  </a:lnTo>
                  <a:lnTo>
                    <a:pt x="150" y="147"/>
                  </a:lnTo>
                  <a:lnTo>
                    <a:pt x="150" y="146"/>
                  </a:lnTo>
                  <a:lnTo>
                    <a:pt x="150" y="144"/>
                  </a:lnTo>
                  <a:lnTo>
                    <a:pt x="149" y="143"/>
                  </a:lnTo>
                  <a:lnTo>
                    <a:pt x="149" y="142"/>
                  </a:lnTo>
                  <a:lnTo>
                    <a:pt x="148" y="140"/>
                  </a:lnTo>
                  <a:lnTo>
                    <a:pt x="148" y="139"/>
                  </a:lnTo>
                  <a:lnTo>
                    <a:pt x="146" y="137"/>
                  </a:lnTo>
                  <a:lnTo>
                    <a:pt x="145" y="134"/>
                  </a:lnTo>
                  <a:lnTo>
                    <a:pt x="144" y="134"/>
                  </a:lnTo>
                  <a:lnTo>
                    <a:pt x="143" y="133"/>
                  </a:lnTo>
                  <a:lnTo>
                    <a:pt x="143" y="132"/>
                  </a:lnTo>
                  <a:lnTo>
                    <a:pt x="142" y="132"/>
                  </a:lnTo>
                  <a:lnTo>
                    <a:pt x="141" y="131"/>
                  </a:lnTo>
                  <a:lnTo>
                    <a:pt x="139" y="130"/>
                  </a:lnTo>
                  <a:lnTo>
                    <a:pt x="138" y="130"/>
                  </a:lnTo>
                  <a:lnTo>
                    <a:pt x="134" y="129"/>
                  </a:lnTo>
                  <a:lnTo>
                    <a:pt x="132" y="128"/>
                  </a:lnTo>
                  <a:lnTo>
                    <a:pt x="127" y="125"/>
                  </a:lnTo>
                  <a:lnTo>
                    <a:pt x="126" y="125"/>
                  </a:lnTo>
                  <a:lnTo>
                    <a:pt x="125" y="124"/>
                  </a:lnTo>
                  <a:lnTo>
                    <a:pt x="124" y="123"/>
                  </a:lnTo>
                  <a:lnTo>
                    <a:pt x="124" y="122"/>
                  </a:lnTo>
                  <a:lnTo>
                    <a:pt x="123" y="121"/>
                  </a:lnTo>
                  <a:lnTo>
                    <a:pt x="123" y="119"/>
                  </a:lnTo>
                  <a:lnTo>
                    <a:pt x="122" y="118"/>
                  </a:lnTo>
                  <a:lnTo>
                    <a:pt x="122" y="116"/>
                  </a:lnTo>
                  <a:lnTo>
                    <a:pt x="122" y="114"/>
                  </a:lnTo>
                  <a:lnTo>
                    <a:pt x="122" y="113"/>
                  </a:lnTo>
                  <a:lnTo>
                    <a:pt x="121" y="111"/>
                  </a:lnTo>
                  <a:lnTo>
                    <a:pt x="122" y="110"/>
                  </a:lnTo>
                  <a:lnTo>
                    <a:pt x="122" y="108"/>
                  </a:lnTo>
                  <a:lnTo>
                    <a:pt x="122" y="107"/>
                  </a:lnTo>
                  <a:lnTo>
                    <a:pt x="122" y="106"/>
                  </a:lnTo>
                  <a:lnTo>
                    <a:pt x="123" y="104"/>
                  </a:lnTo>
                  <a:lnTo>
                    <a:pt x="123" y="103"/>
                  </a:lnTo>
                  <a:lnTo>
                    <a:pt x="124" y="101"/>
                  </a:lnTo>
                  <a:lnTo>
                    <a:pt x="124" y="100"/>
                  </a:lnTo>
                  <a:lnTo>
                    <a:pt x="125" y="99"/>
                  </a:lnTo>
                  <a:lnTo>
                    <a:pt x="133" y="89"/>
                  </a:lnTo>
                  <a:lnTo>
                    <a:pt x="134" y="88"/>
                  </a:lnTo>
                  <a:lnTo>
                    <a:pt x="135" y="87"/>
                  </a:lnTo>
                  <a:lnTo>
                    <a:pt x="136" y="85"/>
                  </a:lnTo>
                  <a:lnTo>
                    <a:pt x="137" y="81"/>
                  </a:lnTo>
                  <a:lnTo>
                    <a:pt x="139" y="78"/>
                  </a:lnTo>
                  <a:lnTo>
                    <a:pt x="139" y="77"/>
                  </a:lnTo>
                  <a:lnTo>
                    <a:pt x="140" y="74"/>
                  </a:lnTo>
                  <a:lnTo>
                    <a:pt x="141" y="74"/>
                  </a:lnTo>
                  <a:lnTo>
                    <a:pt x="141" y="73"/>
                  </a:lnTo>
                  <a:lnTo>
                    <a:pt x="142" y="72"/>
                  </a:lnTo>
                  <a:lnTo>
                    <a:pt x="142" y="71"/>
                  </a:lnTo>
                  <a:lnTo>
                    <a:pt x="143" y="70"/>
                  </a:lnTo>
                  <a:lnTo>
                    <a:pt x="144" y="70"/>
                  </a:lnTo>
                  <a:lnTo>
                    <a:pt x="144" y="69"/>
                  </a:lnTo>
                  <a:lnTo>
                    <a:pt x="145" y="69"/>
                  </a:lnTo>
                  <a:lnTo>
                    <a:pt x="147" y="68"/>
                  </a:lnTo>
                  <a:lnTo>
                    <a:pt x="148" y="68"/>
                  </a:lnTo>
                  <a:lnTo>
                    <a:pt x="149" y="68"/>
                  </a:lnTo>
                  <a:lnTo>
                    <a:pt x="150" y="67"/>
                  </a:lnTo>
                  <a:lnTo>
                    <a:pt x="151" y="68"/>
                  </a:lnTo>
                  <a:lnTo>
                    <a:pt x="151" y="68"/>
                  </a:lnTo>
                  <a:lnTo>
                    <a:pt x="153" y="69"/>
                  </a:lnTo>
                  <a:lnTo>
                    <a:pt x="154" y="69"/>
                  </a:lnTo>
                  <a:lnTo>
                    <a:pt x="154" y="69"/>
                  </a:lnTo>
                  <a:lnTo>
                    <a:pt x="155" y="69"/>
                  </a:lnTo>
                  <a:lnTo>
                    <a:pt x="156" y="70"/>
                  </a:lnTo>
                  <a:lnTo>
                    <a:pt x="157" y="70"/>
                  </a:lnTo>
                  <a:lnTo>
                    <a:pt x="158" y="70"/>
                  </a:lnTo>
                  <a:lnTo>
                    <a:pt x="159" y="69"/>
                  </a:lnTo>
                  <a:lnTo>
                    <a:pt x="161" y="69"/>
                  </a:lnTo>
                  <a:lnTo>
                    <a:pt x="162" y="68"/>
                  </a:lnTo>
                  <a:lnTo>
                    <a:pt x="163" y="68"/>
                  </a:lnTo>
                  <a:lnTo>
                    <a:pt x="168" y="65"/>
                  </a:lnTo>
                  <a:lnTo>
                    <a:pt x="170" y="64"/>
                  </a:lnTo>
                  <a:lnTo>
                    <a:pt x="172" y="63"/>
                  </a:lnTo>
                  <a:lnTo>
                    <a:pt x="174" y="63"/>
                  </a:lnTo>
                  <a:lnTo>
                    <a:pt x="177" y="62"/>
                  </a:lnTo>
                  <a:lnTo>
                    <a:pt x="179" y="61"/>
                  </a:lnTo>
                  <a:lnTo>
                    <a:pt x="184" y="60"/>
                  </a:lnTo>
                  <a:lnTo>
                    <a:pt x="186" y="59"/>
                  </a:lnTo>
                  <a:lnTo>
                    <a:pt x="188" y="59"/>
                  </a:lnTo>
                  <a:lnTo>
                    <a:pt x="191" y="58"/>
                  </a:lnTo>
                  <a:lnTo>
                    <a:pt x="193" y="57"/>
                  </a:lnTo>
                  <a:lnTo>
                    <a:pt x="194" y="57"/>
                  </a:lnTo>
                  <a:lnTo>
                    <a:pt x="196" y="56"/>
                  </a:lnTo>
                  <a:lnTo>
                    <a:pt x="198" y="54"/>
                  </a:lnTo>
                  <a:lnTo>
                    <a:pt x="200" y="53"/>
                  </a:lnTo>
                  <a:lnTo>
                    <a:pt x="200" y="52"/>
                  </a:lnTo>
                  <a:lnTo>
                    <a:pt x="201" y="51"/>
                  </a:lnTo>
                  <a:lnTo>
                    <a:pt x="204" y="48"/>
                  </a:lnTo>
                  <a:lnTo>
                    <a:pt x="205" y="46"/>
                  </a:lnTo>
                  <a:lnTo>
                    <a:pt x="206" y="45"/>
                  </a:lnTo>
                  <a:lnTo>
                    <a:pt x="207" y="44"/>
                  </a:lnTo>
                  <a:lnTo>
                    <a:pt x="208" y="44"/>
                  </a:lnTo>
                  <a:lnTo>
                    <a:pt x="209" y="43"/>
                  </a:lnTo>
                  <a:lnTo>
                    <a:pt x="210" y="43"/>
                  </a:lnTo>
                  <a:lnTo>
                    <a:pt x="210" y="43"/>
                  </a:lnTo>
                  <a:lnTo>
                    <a:pt x="213" y="43"/>
                  </a:lnTo>
                  <a:lnTo>
                    <a:pt x="217" y="43"/>
                  </a:lnTo>
                  <a:lnTo>
                    <a:pt x="219" y="43"/>
                  </a:lnTo>
                  <a:lnTo>
                    <a:pt x="220" y="43"/>
                  </a:lnTo>
                  <a:lnTo>
                    <a:pt x="221" y="43"/>
                  </a:lnTo>
                  <a:lnTo>
                    <a:pt x="223" y="43"/>
                  </a:lnTo>
                  <a:lnTo>
                    <a:pt x="224" y="43"/>
                  </a:lnTo>
                  <a:lnTo>
                    <a:pt x="225" y="42"/>
                  </a:lnTo>
                  <a:lnTo>
                    <a:pt x="225" y="42"/>
                  </a:lnTo>
                  <a:lnTo>
                    <a:pt x="226" y="41"/>
                  </a:lnTo>
                  <a:lnTo>
                    <a:pt x="226" y="40"/>
                  </a:lnTo>
                  <a:lnTo>
                    <a:pt x="227" y="40"/>
                  </a:lnTo>
                  <a:lnTo>
                    <a:pt x="227" y="40"/>
                  </a:lnTo>
                  <a:lnTo>
                    <a:pt x="227" y="39"/>
                  </a:lnTo>
                  <a:lnTo>
                    <a:pt x="228" y="38"/>
                  </a:lnTo>
                  <a:lnTo>
                    <a:pt x="228" y="37"/>
                  </a:lnTo>
                  <a:lnTo>
                    <a:pt x="228" y="37"/>
                  </a:lnTo>
                  <a:lnTo>
                    <a:pt x="227" y="36"/>
                  </a:lnTo>
                  <a:lnTo>
                    <a:pt x="227" y="35"/>
                  </a:lnTo>
                  <a:lnTo>
                    <a:pt x="227" y="34"/>
                  </a:lnTo>
                  <a:lnTo>
                    <a:pt x="226" y="32"/>
                  </a:lnTo>
                  <a:lnTo>
                    <a:pt x="225" y="28"/>
                  </a:lnTo>
                  <a:lnTo>
                    <a:pt x="224" y="27"/>
                  </a:lnTo>
                  <a:lnTo>
                    <a:pt x="224" y="26"/>
                  </a:lnTo>
                  <a:lnTo>
                    <a:pt x="224" y="25"/>
                  </a:lnTo>
                  <a:lnTo>
                    <a:pt x="224" y="24"/>
                  </a:lnTo>
                  <a:lnTo>
                    <a:pt x="224" y="23"/>
                  </a:lnTo>
                  <a:lnTo>
                    <a:pt x="225" y="22"/>
                  </a:lnTo>
                  <a:lnTo>
                    <a:pt x="225" y="22"/>
                  </a:lnTo>
                  <a:lnTo>
                    <a:pt x="225" y="21"/>
                  </a:lnTo>
                  <a:lnTo>
                    <a:pt x="226" y="20"/>
                  </a:lnTo>
                  <a:lnTo>
                    <a:pt x="226" y="19"/>
                  </a:lnTo>
                  <a:lnTo>
                    <a:pt x="228" y="18"/>
                  </a:lnTo>
                  <a:lnTo>
                    <a:pt x="229" y="16"/>
                  </a:lnTo>
                  <a:lnTo>
                    <a:pt x="230" y="15"/>
                  </a:lnTo>
                  <a:lnTo>
                    <a:pt x="231" y="15"/>
                  </a:lnTo>
                  <a:lnTo>
                    <a:pt x="232" y="14"/>
                  </a:lnTo>
                  <a:lnTo>
                    <a:pt x="233" y="14"/>
                  </a:lnTo>
                  <a:lnTo>
                    <a:pt x="235" y="13"/>
                  </a:lnTo>
                  <a:lnTo>
                    <a:pt x="236" y="12"/>
                  </a:lnTo>
                  <a:lnTo>
                    <a:pt x="237" y="12"/>
                  </a:lnTo>
                  <a:lnTo>
                    <a:pt x="240" y="12"/>
                  </a:lnTo>
                  <a:lnTo>
                    <a:pt x="241" y="12"/>
                  </a:lnTo>
                  <a:lnTo>
                    <a:pt x="242" y="11"/>
                  </a:lnTo>
                  <a:lnTo>
                    <a:pt x="243" y="11"/>
                  </a:lnTo>
                  <a:lnTo>
                    <a:pt x="244" y="10"/>
                  </a:lnTo>
                  <a:lnTo>
                    <a:pt x="245" y="10"/>
                  </a:lnTo>
                  <a:lnTo>
                    <a:pt x="246" y="9"/>
                  </a:lnTo>
                  <a:lnTo>
                    <a:pt x="249" y="7"/>
                  </a:lnTo>
                  <a:lnTo>
                    <a:pt x="252" y="4"/>
                  </a:lnTo>
                  <a:lnTo>
                    <a:pt x="253" y="3"/>
                  </a:lnTo>
                  <a:lnTo>
                    <a:pt x="254" y="3"/>
                  </a:lnTo>
                  <a:lnTo>
                    <a:pt x="255" y="2"/>
                  </a:lnTo>
                  <a:lnTo>
                    <a:pt x="256" y="1"/>
                  </a:lnTo>
                  <a:lnTo>
                    <a:pt x="256" y="0"/>
                  </a:lnTo>
                  <a:lnTo>
                    <a:pt x="262" y="4"/>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72" name="Freeform 284">
              <a:extLst>
                <a:ext uri="{FF2B5EF4-FFF2-40B4-BE49-F238E27FC236}">
                  <a16:creationId xmlns:a16="http://schemas.microsoft.com/office/drawing/2014/main" id="{6C6DBBF2-6499-492E-993B-846F83D04E83}"/>
                </a:ext>
              </a:extLst>
            </p:cNvPr>
            <p:cNvSpPr>
              <a:spLocks/>
            </p:cNvSpPr>
            <p:nvPr/>
          </p:nvSpPr>
          <p:spPr bwMode="auto">
            <a:xfrm>
              <a:off x="7540295" y="5515808"/>
              <a:ext cx="1092422" cy="864584"/>
            </a:xfrm>
            <a:custGeom>
              <a:avLst/>
              <a:gdLst>
                <a:gd name="T0" fmla="*/ 482 w 911"/>
                <a:gd name="T1" fmla="*/ 2 h 657"/>
                <a:gd name="T2" fmla="*/ 532 w 911"/>
                <a:gd name="T3" fmla="*/ 24 h 657"/>
                <a:gd name="T4" fmla="*/ 510 w 911"/>
                <a:gd name="T5" fmla="*/ 45 h 657"/>
                <a:gd name="T6" fmla="*/ 540 w 911"/>
                <a:gd name="T7" fmla="*/ 65 h 657"/>
                <a:gd name="T8" fmla="*/ 544 w 911"/>
                <a:gd name="T9" fmla="*/ 123 h 657"/>
                <a:gd name="T10" fmla="*/ 553 w 911"/>
                <a:gd name="T11" fmla="*/ 154 h 657"/>
                <a:gd name="T12" fmla="*/ 581 w 911"/>
                <a:gd name="T13" fmla="*/ 123 h 657"/>
                <a:gd name="T14" fmla="*/ 572 w 911"/>
                <a:gd name="T15" fmla="*/ 88 h 657"/>
                <a:gd name="T16" fmla="*/ 611 w 911"/>
                <a:gd name="T17" fmla="*/ 108 h 657"/>
                <a:gd name="T18" fmla="*/ 636 w 911"/>
                <a:gd name="T19" fmla="*/ 150 h 657"/>
                <a:gd name="T20" fmla="*/ 642 w 911"/>
                <a:gd name="T21" fmla="*/ 172 h 657"/>
                <a:gd name="T22" fmla="*/ 685 w 911"/>
                <a:gd name="T23" fmla="*/ 207 h 657"/>
                <a:gd name="T24" fmla="*/ 692 w 911"/>
                <a:gd name="T25" fmla="*/ 282 h 657"/>
                <a:gd name="T26" fmla="*/ 710 w 911"/>
                <a:gd name="T27" fmla="*/ 300 h 657"/>
                <a:gd name="T28" fmla="*/ 678 w 911"/>
                <a:gd name="T29" fmla="*/ 342 h 657"/>
                <a:gd name="T30" fmla="*/ 713 w 911"/>
                <a:gd name="T31" fmla="*/ 349 h 657"/>
                <a:gd name="T32" fmla="*/ 733 w 911"/>
                <a:gd name="T33" fmla="*/ 382 h 657"/>
                <a:gd name="T34" fmla="*/ 782 w 911"/>
                <a:gd name="T35" fmla="*/ 404 h 657"/>
                <a:gd name="T36" fmla="*/ 818 w 911"/>
                <a:gd name="T37" fmla="*/ 431 h 657"/>
                <a:gd name="T38" fmla="*/ 864 w 911"/>
                <a:gd name="T39" fmla="*/ 441 h 657"/>
                <a:gd name="T40" fmla="*/ 908 w 911"/>
                <a:gd name="T41" fmla="*/ 491 h 657"/>
                <a:gd name="T42" fmla="*/ 868 w 911"/>
                <a:gd name="T43" fmla="*/ 519 h 657"/>
                <a:gd name="T44" fmla="*/ 827 w 911"/>
                <a:gd name="T45" fmla="*/ 507 h 657"/>
                <a:gd name="T46" fmla="*/ 777 w 911"/>
                <a:gd name="T47" fmla="*/ 516 h 657"/>
                <a:gd name="T48" fmla="*/ 714 w 911"/>
                <a:gd name="T49" fmla="*/ 491 h 657"/>
                <a:gd name="T50" fmla="*/ 661 w 911"/>
                <a:gd name="T51" fmla="*/ 554 h 657"/>
                <a:gd name="T52" fmla="*/ 618 w 911"/>
                <a:gd name="T53" fmla="*/ 646 h 657"/>
                <a:gd name="T54" fmla="*/ 600 w 911"/>
                <a:gd name="T55" fmla="*/ 630 h 657"/>
                <a:gd name="T56" fmla="*/ 574 w 911"/>
                <a:gd name="T57" fmla="*/ 597 h 657"/>
                <a:gd name="T58" fmla="*/ 509 w 911"/>
                <a:gd name="T59" fmla="*/ 585 h 657"/>
                <a:gd name="T60" fmla="*/ 486 w 911"/>
                <a:gd name="T61" fmla="*/ 559 h 657"/>
                <a:gd name="T62" fmla="*/ 432 w 911"/>
                <a:gd name="T63" fmla="*/ 540 h 657"/>
                <a:gd name="T64" fmla="*/ 385 w 911"/>
                <a:gd name="T65" fmla="*/ 568 h 657"/>
                <a:gd name="T66" fmla="*/ 346 w 911"/>
                <a:gd name="T67" fmla="*/ 586 h 657"/>
                <a:gd name="T68" fmla="*/ 259 w 911"/>
                <a:gd name="T69" fmla="*/ 583 h 657"/>
                <a:gd name="T70" fmla="*/ 182 w 911"/>
                <a:gd name="T71" fmla="*/ 546 h 657"/>
                <a:gd name="T72" fmla="*/ 157 w 911"/>
                <a:gd name="T73" fmla="*/ 524 h 657"/>
                <a:gd name="T74" fmla="*/ 132 w 911"/>
                <a:gd name="T75" fmla="*/ 505 h 657"/>
                <a:gd name="T76" fmla="*/ 89 w 911"/>
                <a:gd name="T77" fmla="*/ 512 h 657"/>
                <a:gd name="T78" fmla="*/ 13 w 911"/>
                <a:gd name="T79" fmla="*/ 484 h 657"/>
                <a:gd name="T80" fmla="*/ 12 w 911"/>
                <a:gd name="T81" fmla="*/ 459 h 657"/>
                <a:gd name="T82" fmla="*/ 36 w 911"/>
                <a:gd name="T83" fmla="*/ 454 h 657"/>
                <a:gd name="T84" fmla="*/ 70 w 911"/>
                <a:gd name="T85" fmla="*/ 443 h 657"/>
                <a:gd name="T86" fmla="*/ 108 w 911"/>
                <a:gd name="T87" fmla="*/ 426 h 657"/>
                <a:gd name="T88" fmla="*/ 148 w 911"/>
                <a:gd name="T89" fmla="*/ 398 h 657"/>
                <a:gd name="T90" fmla="*/ 176 w 911"/>
                <a:gd name="T91" fmla="*/ 384 h 657"/>
                <a:gd name="T92" fmla="*/ 211 w 911"/>
                <a:gd name="T93" fmla="*/ 391 h 657"/>
                <a:gd name="T94" fmla="*/ 256 w 911"/>
                <a:gd name="T95" fmla="*/ 382 h 657"/>
                <a:gd name="T96" fmla="*/ 292 w 911"/>
                <a:gd name="T97" fmla="*/ 360 h 657"/>
                <a:gd name="T98" fmla="*/ 288 w 911"/>
                <a:gd name="T99" fmla="*/ 328 h 657"/>
                <a:gd name="T100" fmla="*/ 297 w 911"/>
                <a:gd name="T101" fmla="*/ 305 h 657"/>
                <a:gd name="T102" fmla="*/ 301 w 911"/>
                <a:gd name="T103" fmla="*/ 276 h 657"/>
                <a:gd name="T104" fmla="*/ 315 w 911"/>
                <a:gd name="T105" fmla="*/ 245 h 657"/>
                <a:gd name="T106" fmla="*/ 317 w 911"/>
                <a:gd name="T107" fmla="*/ 210 h 657"/>
                <a:gd name="T108" fmla="*/ 306 w 911"/>
                <a:gd name="T109" fmla="*/ 196 h 657"/>
                <a:gd name="T110" fmla="*/ 302 w 911"/>
                <a:gd name="T111" fmla="*/ 147 h 657"/>
                <a:gd name="T112" fmla="*/ 333 w 911"/>
                <a:gd name="T113" fmla="*/ 124 h 657"/>
                <a:gd name="T114" fmla="*/ 338 w 911"/>
                <a:gd name="T115" fmla="*/ 109 h 657"/>
                <a:gd name="T116" fmla="*/ 356 w 911"/>
                <a:gd name="T117" fmla="*/ 106 h 657"/>
                <a:gd name="T118" fmla="*/ 357 w 911"/>
                <a:gd name="T119" fmla="*/ 87 h 657"/>
                <a:gd name="T120" fmla="*/ 355 w 911"/>
                <a:gd name="T121" fmla="*/ 56 h 657"/>
                <a:gd name="T122" fmla="*/ 371 w 911"/>
                <a:gd name="T123" fmla="*/ 27 h 657"/>
                <a:gd name="T124" fmla="*/ 415 w 911"/>
                <a:gd name="T125" fmla="*/ 26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1" h="657">
                  <a:moveTo>
                    <a:pt x="430" y="0"/>
                  </a:moveTo>
                  <a:lnTo>
                    <a:pt x="431" y="0"/>
                  </a:lnTo>
                  <a:lnTo>
                    <a:pt x="431" y="0"/>
                  </a:lnTo>
                  <a:lnTo>
                    <a:pt x="433" y="1"/>
                  </a:lnTo>
                  <a:lnTo>
                    <a:pt x="437" y="2"/>
                  </a:lnTo>
                  <a:lnTo>
                    <a:pt x="439" y="2"/>
                  </a:lnTo>
                  <a:lnTo>
                    <a:pt x="442" y="3"/>
                  </a:lnTo>
                  <a:lnTo>
                    <a:pt x="446" y="3"/>
                  </a:lnTo>
                  <a:lnTo>
                    <a:pt x="448" y="3"/>
                  </a:lnTo>
                  <a:lnTo>
                    <a:pt x="450" y="3"/>
                  </a:lnTo>
                  <a:lnTo>
                    <a:pt x="452" y="2"/>
                  </a:lnTo>
                  <a:lnTo>
                    <a:pt x="456" y="1"/>
                  </a:lnTo>
                  <a:lnTo>
                    <a:pt x="457" y="1"/>
                  </a:lnTo>
                  <a:lnTo>
                    <a:pt x="458" y="1"/>
                  </a:lnTo>
                  <a:lnTo>
                    <a:pt x="459" y="1"/>
                  </a:lnTo>
                  <a:lnTo>
                    <a:pt x="461" y="1"/>
                  </a:lnTo>
                  <a:lnTo>
                    <a:pt x="463" y="1"/>
                  </a:lnTo>
                  <a:lnTo>
                    <a:pt x="466" y="3"/>
                  </a:lnTo>
                  <a:lnTo>
                    <a:pt x="467" y="3"/>
                  </a:lnTo>
                  <a:lnTo>
                    <a:pt x="468" y="3"/>
                  </a:lnTo>
                  <a:lnTo>
                    <a:pt x="469" y="3"/>
                  </a:lnTo>
                  <a:lnTo>
                    <a:pt x="470" y="3"/>
                  </a:lnTo>
                  <a:lnTo>
                    <a:pt x="474" y="2"/>
                  </a:lnTo>
                  <a:lnTo>
                    <a:pt x="476" y="2"/>
                  </a:lnTo>
                  <a:lnTo>
                    <a:pt x="477" y="2"/>
                  </a:lnTo>
                  <a:lnTo>
                    <a:pt x="479" y="2"/>
                  </a:lnTo>
                  <a:lnTo>
                    <a:pt x="482" y="2"/>
                  </a:lnTo>
                  <a:lnTo>
                    <a:pt x="486" y="3"/>
                  </a:lnTo>
                  <a:lnTo>
                    <a:pt x="487" y="3"/>
                  </a:lnTo>
                  <a:lnTo>
                    <a:pt x="489" y="3"/>
                  </a:lnTo>
                  <a:lnTo>
                    <a:pt x="491" y="4"/>
                  </a:lnTo>
                  <a:lnTo>
                    <a:pt x="493" y="4"/>
                  </a:lnTo>
                  <a:lnTo>
                    <a:pt x="495" y="5"/>
                  </a:lnTo>
                  <a:lnTo>
                    <a:pt x="496" y="6"/>
                  </a:lnTo>
                  <a:lnTo>
                    <a:pt x="500" y="8"/>
                  </a:lnTo>
                  <a:lnTo>
                    <a:pt x="510" y="12"/>
                  </a:lnTo>
                  <a:lnTo>
                    <a:pt x="512" y="13"/>
                  </a:lnTo>
                  <a:lnTo>
                    <a:pt x="514" y="14"/>
                  </a:lnTo>
                  <a:lnTo>
                    <a:pt x="517" y="15"/>
                  </a:lnTo>
                  <a:lnTo>
                    <a:pt x="519" y="16"/>
                  </a:lnTo>
                  <a:lnTo>
                    <a:pt x="522" y="17"/>
                  </a:lnTo>
                  <a:lnTo>
                    <a:pt x="524" y="18"/>
                  </a:lnTo>
                  <a:lnTo>
                    <a:pt x="526" y="18"/>
                  </a:lnTo>
                  <a:lnTo>
                    <a:pt x="528" y="18"/>
                  </a:lnTo>
                  <a:lnTo>
                    <a:pt x="530" y="19"/>
                  </a:lnTo>
                  <a:lnTo>
                    <a:pt x="532" y="19"/>
                  </a:lnTo>
                  <a:lnTo>
                    <a:pt x="534" y="18"/>
                  </a:lnTo>
                  <a:lnTo>
                    <a:pt x="534" y="18"/>
                  </a:lnTo>
                  <a:lnTo>
                    <a:pt x="535" y="18"/>
                  </a:lnTo>
                  <a:lnTo>
                    <a:pt x="534" y="19"/>
                  </a:lnTo>
                  <a:lnTo>
                    <a:pt x="534" y="20"/>
                  </a:lnTo>
                  <a:lnTo>
                    <a:pt x="533" y="21"/>
                  </a:lnTo>
                  <a:lnTo>
                    <a:pt x="533" y="22"/>
                  </a:lnTo>
                  <a:lnTo>
                    <a:pt x="532" y="24"/>
                  </a:lnTo>
                  <a:lnTo>
                    <a:pt x="531" y="28"/>
                  </a:lnTo>
                  <a:lnTo>
                    <a:pt x="531" y="29"/>
                  </a:lnTo>
                  <a:lnTo>
                    <a:pt x="531" y="29"/>
                  </a:lnTo>
                  <a:lnTo>
                    <a:pt x="530" y="30"/>
                  </a:lnTo>
                  <a:lnTo>
                    <a:pt x="530" y="31"/>
                  </a:lnTo>
                  <a:lnTo>
                    <a:pt x="529" y="31"/>
                  </a:lnTo>
                  <a:lnTo>
                    <a:pt x="529" y="32"/>
                  </a:lnTo>
                  <a:lnTo>
                    <a:pt x="528" y="32"/>
                  </a:lnTo>
                  <a:lnTo>
                    <a:pt x="527" y="32"/>
                  </a:lnTo>
                  <a:lnTo>
                    <a:pt x="526" y="32"/>
                  </a:lnTo>
                  <a:lnTo>
                    <a:pt x="525" y="32"/>
                  </a:lnTo>
                  <a:lnTo>
                    <a:pt x="524" y="32"/>
                  </a:lnTo>
                  <a:lnTo>
                    <a:pt x="518" y="31"/>
                  </a:lnTo>
                  <a:lnTo>
                    <a:pt x="514" y="30"/>
                  </a:lnTo>
                  <a:lnTo>
                    <a:pt x="513" y="30"/>
                  </a:lnTo>
                  <a:lnTo>
                    <a:pt x="512" y="30"/>
                  </a:lnTo>
                  <a:lnTo>
                    <a:pt x="512" y="31"/>
                  </a:lnTo>
                  <a:lnTo>
                    <a:pt x="511" y="31"/>
                  </a:lnTo>
                  <a:lnTo>
                    <a:pt x="511" y="32"/>
                  </a:lnTo>
                  <a:lnTo>
                    <a:pt x="511" y="33"/>
                  </a:lnTo>
                  <a:lnTo>
                    <a:pt x="510" y="34"/>
                  </a:lnTo>
                  <a:lnTo>
                    <a:pt x="510" y="36"/>
                  </a:lnTo>
                  <a:lnTo>
                    <a:pt x="510" y="37"/>
                  </a:lnTo>
                  <a:lnTo>
                    <a:pt x="510" y="38"/>
                  </a:lnTo>
                  <a:lnTo>
                    <a:pt x="510" y="42"/>
                  </a:lnTo>
                  <a:lnTo>
                    <a:pt x="510" y="43"/>
                  </a:lnTo>
                  <a:lnTo>
                    <a:pt x="510" y="45"/>
                  </a:lnTo>
                  <a:lnTo>
                    <a:pt x="510" y="48"/>
                  </a:lnTo>
                  <a:lnTo>
                    <a:pt x="510" y="50"/>
                  </a:lnTo>
                  <a:lnTo>
                    <a:pt x="510" y="51"/>
                  </a:lnTo>
                  <a:lnTo>
                    <a:pt x="511" y="51"/>
                  </a:lnTo>
                  <a:lnTo>
                    <a:pt x="511" y="52"/>
                  </a:lnTo>
                  <a:lnTo>
                    <a:pt x="511" y="53"/>
                  </a:lnTo>
                  <a:lnTo>
                    <a:pt x="512" y="53"/>
                  </a:lnTo>
                  <a:lnTo>
                    <a:pt x="512" y="54"/>
                  </a:lnTo>
                  <a:lnTo>
                    <a:pt x="513" y="54"/>
                  </a:lnTo>
                  <a:lnTo>
                    <a:pt x="514" y="54"/>
                  </a:lnTo>
                  <a:lnTo>
                    <a:pt x="518" y="56"/>
                  </a:lnTo>
                  <a:lnTo>
                    <a:pt x="522" y="57"/>
                  </a:lnTo>
                  <a:lnTo>
                    <a:pt x="528" y="58"/>
                  </a:lnTo>
                  <a:lnTo>
                    <a:pt x="531" y="59"/>
                  </a:lnTo>
                  <a:lnTo>
                    <a:pt x="533" y="60"/>
                  </a:lnTo>
                  <a:lnTo>
                    <a:pt x="535" y="60"/>
                  </a:lnTo>
                  <a:lnTo>
                    <a:pt x="538" y="60"/>
                  </a:lnTo>
                  <a:lnTo>
                    <a:pt x="541" y="61"/>
                  </a:lnTo>
                  <a:lnTo>
                    <a:pt x="542" y="61"/>
                  </a:lnTo>
                  <a:lnTo>
                    <a:pt x="542" y="61"/>
                  </a:lnTo>
                  <a:lnTo>
                    <a:pt x="543" y="62"/>
                  </a:lnTo>
                  <a:lnTo>
                    <a:pt x="543" y="62"/>
                  </a:lnTo>
                  <a:lnTo>
                    <a:pt x="543" y="62"/>
                  </a:lnTo>
                  <a:lnTo>
                    <a:pt x="543" y="63"/>
                  </a:lnTo>
                  <a:lnTo>
                    <a:pt x="542" y="63"/>
                  </a:lnTo>
                  <a:lnTo>
                    <a:pt x="541" y="64"/>
                  </a:lnTo>
                  <a:lnTo>
                    <a:pt x="540" y="65"/>
                  </a:lnTo>
                  <a:lnTo>
                    <a:pt x="539" y="66"/>
                  </a:lnTo>
                  <a:lnTo>
                    <a:pt x="538" y="67"/>
                  </a:lnTo>
                  <a:lnTo>
                    <a:pt x="537" y="68"/>
                  </a:lnTo>
                  <a:lnTo>
                    <a:pt x="536" y="71"/>
                  </a:lnTo>
                  <a:lnTo>
                    <a:pt x="535" y="73"/>
                  </a:lnTo>
                  <a:lnTo>
                    <a:pt x="532" y="77"/>
                  </a:lnTo>
                  <a:lnTo>
                    <a:pt x="531" y="78"/>
                  </a:lnTo>
                  <a:lnTo>
                    <a:pt x="531" y="80"/>
                  </a:lnTo>
                  <a:lnTo>
                    <a:pt x="530" y="82"/>
                  </a:lnTo>
                  <a:lnTo>
                    <a:pt x="530" y="84"/>
                  </a:lnTo>
                  <a:lnTo>
                    <a:pt x="530" y="86"/>
                  </a:lnTo>
                  <a:lnTo>
                    <a:pt x="530" y="88"/>
                  </a:lnTo>
                  <a:lnTo>
                    <a:pt x="531" y="90"/>
                  </a:lnTo>
                  <a:lnTo>
                    <a:pt x="531" y="92"/>
                  </a:lnTo>
                  <a:lnTo>
                    <a:pt x="532" y="97"/>
                  </a:lnTo>
                  <a:lnTo>
                    <a:pt x="534" y="102"/>
                  </a:lnTo>
                  <a:lnTo>
                    <a:pt x="535" y="106"/>
                  </a:lnTo>
                  <a:lnTo>
                    <a:pt x="536" y="108"/>
                  </a:lnTo>
                  <a:lnTo>
                    <a:pt x="536" y="109"/>
                  </a:lnTo>
                  <a:lnTo>
                    <a:pt x="537" y="110"/>
                  </a:lnTo>
                  <a:lnTo>
                    <a:pt x="538" y="112"/>
                  </a:lnTo>
                  <a:lnTo>
                    <a:pt x="541" y="116"/>
                  </a:lnTo>
                  <a:lnTo>
                    <a:pt x="542" y="117"/>
                  </a:lnTo>
                  <a:lnTo>
                    <a:pt x="542" y="119"/>
                  </a:lnTo>
                  <a:lnTo>
                    <a:pt x="543" y="120"/>
                  </a:lnTo>
                  <a:lnTo>
                    <a:pt x="544" y="122"/>
                  </a:lnTo>
                  <a:lnTo>
                    <a:pt x="544" y="123"/>
                  </a:lnTo>
                  <a:lnTo>
                    <a:pt x="544" y="124"/>
                  </a:lnTo>
                  <a:lnTo>
                    <a:pt x="544" y="125"/>
                  </a:lnTo>
                  <a:lnTo>
                    <a:pt x="544" y="126"/>
                  </a:lnTo>
                  <a:lnTo>
                    <a:pt x="543" y="126"/>
                  </a:lnTo>
                  <a:lnTo>
                    <a:pt x="543" y="127"/>
                  </a:lnTo>
                  <a:lnTo>
                    <a:pt x="542" y="128"/>
                  </a:lnTo>
                  <a:lnTo>
                    <a:pt x="540" y="130"/>
                  </a:lnTo>
                  <a:lnTo>
                    <a:pt x="539" y="131"/>
                  </a:lnTo>
                  <a:lnTo>
                    <a:pt x="538" y="132"/>
                  </a:lnTo>
                  <a:lnTo>
                    <a:pt x="538" y="133"/>
                  </a:lnTo>
                  <a:lnTo>
                    <a:pt x="537" y="134"/>
                  </a:lnTo>
                  <a:lnTo>
                    <a:pt x="537" y="135"/>
                  </a:lnTo>
                  <a:lnTo>
                    <a:pt x="537" y="136"/>
                  </a:lnTo>
                  <a:lnTo>
                    <a:pt x="536" y="137"/>
                  </a:lnTo>
                  <a:lnTo>
                    <a:pt x="536" y="138"/>
                  </a:lnTo>
                  <a:lnTo>
                    <a:pt x="536" y="139"/>
                  </a:lnTo>
                  <a:lnTo>
                    <a:pt x="537" y="140"/>
                  </a:lnTo>
                  <a:lnTo>
                    <a:pt x="537" y="140"/>
                  </a:lnTo>
                  <a:lnTo>
                    <a:pt x="538" y="141"/>
                  </a:lnTo>
                  <a:lnTo>
                    <a:pt x="538" y="142"/>
                  </a:lnTo>
                  <a:lnTo>
                    <a:pt x="540" y="144"/>
                  </a:lnTo>
                  <a:lnTo>
                    <a:pt x="541" y="145"/>
                  </a:lnTo>
                  <a:lnTo>
                    <a:pt x="542" y="146"/>
                  </a:lnTo>
                  <a:lnTo>
                    <a:pt x="544" y="148"/>
                  </a:lnTo>
                  <a:lnTo>
                    <a:pt x="549" y="151"/>
                  </a:lnTo>
                  <a:lnTo>
                    <a:pt x="551" y="153"/>
                  </a:lnTo>
                  <a:lnTo>
                    <a:pt x="553" y="154"/>
                  </a:lnTo>
                  <a:lnTo>
                    <a:pt x="556" y="155"/>
                  </a:lnTo>
                  <a:lnTo>
                    <a:pt x="558" y="155"/>
                  </a:lnTo>
                  <a:lnTo>
                    <a:pt x="559" y="156"/>
                  </a:lnTo>
                  <a:lnTo>
                    <a:pt x="561" y="156"/>
                  </a:lnTo>
                  <a:lnTo>
                    <a:pt x="562" y="155"/>
                  </a:lnTo>
                  <a:lnTo>
                    <a:pt x="563" y="155"/>
                  </a:lnTo>
                  <a:lnTo>
                    <a:pt x="564" y="154"/>
                  </a:lnTo>
                  <a:lnTo>
                    <a:pt x="566" y="153"/>
                  </a:lnTo>
                  <a:lnTo>
                    <a:pt x="568" y="152"/>
                  </a:lnTo>
                  <a:lnTo>
                    <a:pt x="570" y="150"/>
                  </a:lnTo>
                  <a:lnTo>
                    <a:pt x="571" y="148"/>
                  </a:lnTo>
                  <a:lnTo>
                    <a:pt x="572" y="147"/>
                  </a:lnTo>
                  <a:lnTo>
                    <a:pt x="573" y="146"/>
                  </a:lnTo>
                  <a:lnTo>
                    <a:pt x="574" y="144"/>
                  </a:lnTo>
                  <a:lnTo>
                    <a:pt x="575" y="142"/>
                  </a:lnTo>
                  <a:lnTo>
                    <a:pt x="576" y="138"/>
                  </a:lnTo>
                  <a:lnTo>
                    <a:pt x="578" y="135"/>
                  </a:lnTo>
                  <a:lnTo>
                    <a:pt x="579" y="133"/>
                  </a:lnTo>
                  <a:lnTo>
                    <a:pt x="581" y="131"/>
                  </a:lnTo>
                  <a:lnTo>
                    <a:pt x="581" y="129"/>
                  </a:lnTo>
                  <a:lnTo>
                    <a:pt x="582" y="129"/>
                  </a:lnTo>
                  <a:lnTo>
                    <a:pt x="582" y="128"/>
                  </a:lnTo>
                  <a:lnTo>
                    <a:pt x="582" y="127"/>
                  </a:lnTo>
                  <a:lnTo>
                    <a:pt x="582" y="126"/>
                  </a:lnTo>
                  <a:lnTo>
                    <a:pt x="582" y="125"/>
                  </a:lnTo>
                  <a:lnTo>
                    <a:pt x="581" y="124"/>
                  </a:lnTo>
                  <a:lnTo>
                    <a:pt x="581" y="123"/>
                  </a:lnTo>
                  <a:lnTo>
                    <a:pt x="581" y="122"/>
                  </a:lnTo>
                  <a:lnTo>
                    <a:pt x="580" y="120"/>
                  </a:lnTo>
                  <a:lnTo>
                    <a:pt x="578" y="117"/>
                  </a:lnTo>
                  <a:lnTo>
                    <a:pt x="578" y="117"/>
                  </a:lnTo>
                  <a:lnTo>
                    <a:pt x="577" y="115"/>
                  </a:lnTo>
                  <a:lnTo>
                    <a:pt x="576" y="113"/>
                  </a:lnTo>
                  <a:lnTo>
                    <a:pt x="576" y="112"/>
                  </a:lnTo>
                  <a:lnTo>
                    <a:pt x="576" y="111"/>
                  </a:lnTo>
                  <a:lnTo>
                    <a:pt x="575" y="110"/>
                  </a:lnTo>
                  <a:lnTo>
                    <a:pt x="574" y="109"/>
                  </a:lnTo>
                  <a:lnTo>
                    <a:pt x="567" y="102"/>
                  </a:lnTo>
                  <a:lnTo>
                    <a:pt x="566" y="101"/>
                  </a:lnTo>
                  <a:lnTo>
                    <a:pt x="566" y="101"/>
                  </a:lnTo>
                  <a:lnTo>
                    <a:pt x="565" y="100"/>
                  </a:lnTo>
                  <a:lnTo>
                    <a:pt x="565" y="99"/>
                  </a:lnTo>
                  <a:lnTo>
                    <a:pt x="564" y="98"/>
                  </a:lnTo>
                  <a:lnTo>
                    <a:pt x="564" y="97"/>
                  </a:lnTo>
                  <a:lnTo>
                    <a:pt x="563" y="96"/>
                  </a:lnTo>
                  <a:lnTo>
                    <a:pt x="563" y="96"/>
                  </a:lnTo>
                  <a:lnTo>
                    <a:pt x="563" y="96"/>
                  </a:lnTo>
                  <a:lnTo>
                    <a:pt x="564" y="95"/>
                  </a:lnTo>
                  <a:lnTo>
                    <a:pt x="564" y="95"/>
                  </a:lnTo>
                  <a:lnTo>
                    <a:pt x="564" y="94"/>
                  </a:lnTo>
                  <a:lnTo>
                    <a:pt x="566" y="92"/>
                  </a:lnTo>
                  <a:lnTo>
                    <a:pt x="568" y="90"/>
                  </a:lnTo>
                  <a:lnTo>
                    <a:pt x="570" y="89"/>
                  </a:lnTo>
                  <a:lnTo>
                    <a:pt x="572" y="88"/>
                  </a:lnTo>
                  <a:lnTo>
                    <a:pt x="575" y="86"/>
                  </a:lnTo>
                  <a:lnTo>
                    <a:pt x="577" y="85"/>
                  </a:lnTo>
                  <a:lnTo>
                    <a:pt x="579" y="85"/>
                  </a:lnTo>
                  <a:lnTo>
                    <a:pt x="580" y="84"/>
                  </a:lnTo>
                  <a:lnTo>
                    <a:pt x="582" y="84"/>
                  </a:lnTo>
                  <a:lnTo>
                    <a:pt x="583" y="84"/>
                  </a:lnTo>
                  <a:lnTo>
                    <a:pt x="585" y="84"/>
                  </a:lnTo>
                  <a:lnTo>
                    <a:pt x="587" y="85"/>
                  </a:lnTo>
                  <a:lnTo>
                    <a:pt x="591" y="86"/>
                  </a:lnTo>
                  <a:lnTo>
                    <a:pt x="593" y="87"/>
                  </a:lnTo>
                  <a:lnTo>
                    <a:pt x="594" y="87"/>
                  </a:lnTo>
                  <a:lnTo>
                    <a:pt x="595" y="87"/>
                  </a:lnTo>
                  <a:lnTo>
                    <a:pt x="596" y="88"/>
                  </a:lnTo>
                  <a:lnTo>
                    <a:pt x="597" y="89"/>
                  </a:lnTo>
                  <a:lnTo>
                    <a:pt x="598" y="90"/>
                  </a:lnTo>
                  <a:lnTo>
                    <a:pt x="600" y="92"/>
                  </a:lnTo>
                  <a:lnTo>
                    <a:pt x="601" y="94"/>
                  </a:lnTo>
                  <a:lnTo>
                    <a:pt x="601" y="94"/>
                  </a:lnTo>
                  <a:lnTo>
                    <a:pt x="602" y="97"/>
                  </a:lnTo>
                  <a:lnTo>
                    <a:pt x="604" y="99"/>
                  </a:lnTo>
                  <a:lnTo>
                    <a:pt x="605" y="100"/>
                  </a:lnTo>
                  <a:lnTo>
                    <a:pt x="607" y="103"/>
                  </a:lnTo>
                  <a:lnTo>
                    <a:pt x="608" y="104"/>
                  </a:lnTo>
                  <a:lnTo>
                    <a:pt x="608" y="105"/>
                  </a:lnTo>
                  <a:lnTo>
                    <a:pt x="609" y="107"/>
                  </a:lnTo>
                  <a:lnTo>
                    <a:pt x="610" y="107"/>
                  </a:lnTo>
                  <a:lnTo>
                    <a:pt x="611" y="108"/>
                  </a:lnTo>
                  <a:lnTo>
                    <a:pt x="612" y="110"/>
                  </a:lnTo>
                  <a:lnTo>
                    <a:pt x="613" y="111"/>
                  </a:lnTo>
                  <a:lnTo>
                    <a:pt x="613" y="113"/>
                  </a:lnTo>
                  <a:lnTo>
                    <a:pt x="614" y="114"/>
                  </a:lnTo>
                  <a:lnTo>
                    <a:pt x="615" y="118"/>
                  </a:lnTo>
                  <a:lnTo>
                    <a:pt x="617" y="123"/>
                  </a:lnTo>
                  <a:lnTo>
                    <a:pt x="618" y="127"/>
                  </a:lnTo>
                  <a:lnTo>
                    <a:pt x="618" y="128"/>
                  </a:lnTo>
                  <a:lnTo>
                    <a:pt x="619" y="129"/>
                  </a:lnTo>
                  <a:lnTo>
                    <a:pt x="620" y="130"/>
                  </a:lnTo>
                  <a:lnTo>
                    <a:pt x="620" y="131"/>
                  </a:lnTo>
                  <a:lnTo>
                    <a:pt x="621" y="132"/>
                  </a:lnTo>
                  <a:lnTo>
                    <a:pt x="624" y="135"/>
                  </a:lnTo>
                  <a:lnTo>
                    <a:pt x="625" y="135"/>
                  </a:lnTo>
                  <a:lnTo>
                    <a:pt x="625" y="136"/>
                  </a:lnTo>
                  <a:lnTo>
                    <a:pt x="626" y="137"/>
                  </a:lnTo>
                  <a:lnTo>
                    <a:pt x="626" y="138"/>
                  </a:lnTo>
                  <a:lnTo>
                    <a:pt x="628" y="141"/>
                  </a:lnTo>
                  <a:lnTo>
                    <a:pt x="629" y="143"/>
                  </a:lnTo>
                  <a:lnTo>
                    <a:pt x="629" y="144"/>
                  </a:lnTo>
                  <a:lnTo>
                    <a:pt x="631" y="145"/>
                  </a:lnTo>
                  <a:lnTo>
                    <a:pt x="632" y="147"/>
                  </a:lnTo>
                  <a:lnTo>
                    <a:pt x="633" y="148"/>
                  </a:lnTo>
                  <a:lnTo>
                    <a:pt x="634" y="149"/>
                  </a:lnTo>
                  <a:lnTo>
                    <a:pt x="634" y="149"/>
                  </a:lnTo>
                  <a:lnTo>
                    <a:pt x="635" y="150"/>
                  </a:lnTo>
                  <a:lnTo>
                    <a:pt x="636" y="150"/>
                  </a:lnTo>
                  <a:lnTo>
                    <a:pt x="636" y="150"/>
                  </a:lnTo>
                  <a:lnTo>
                    <a:pt x="637" y="151"/>
                  </a:lnTo>
                  <a:lnTo>
                    <a:pt x="637" y="151"/>
                  </a:lnTo>
                  <a:lnTo>
                    <a:pt x="638" y="151"/>
                  </a:lnTo>
                  <a:lnTo>
                    <a:pt x="639" y="150"/>
                  </a:lnTo>
                  <a:lnTo>
                    <a:pt x="639" y="150"/>
                  </a:lnTo>
                  <a:lnTo>
                    <a:pt x="640" y="150"/>
                  </a:lnTo>
                  <a:lnTo>
                    <a:pt x="640" y="149"/>
                  </a:lnTo>
                  <a:lnTo>
                    <a:pt x="641" y="147"/>
                  </a:lnTo>
                  <a:lnTo>
                    <a:pt x="642" y="146"/>
                  </a:lnTo>
                  <a:lnTo>
                    <a:pt x="642" y="146"/>
                  </a:lnTo>
                  <a:lnTo>
                    <a:pt x="643" y="146"/>
                  </a:lnTo>
                  <a:lnTo>
                    <a:pt x="643" y="146"/>
                  </a:lnTo>
                  <a:lnTo>
                    <a:pt x="644" y="146"/>
                  </a:lnTo>
                  <a:lnTo>
                    <a:pt x="644" y="146"/>
                  </a:lnTo>
                  <a:lnTo>
                    <a:pt x="644" y="147"/>
                  </a:lnTo>
                  <a:lnTo>
                    <a:pt x="644" y="148"/>
                  </a:lnTo>
                  <a:lnTo>
                    <a:pt x="645" y="149"/>
                  </a:lnTo>
                  <a:lnTo>
                    <a:pt x="645" y="151"/>
                  </a:lnTo>
                  <a:lnTo>
                    <a:pt x="645" y="153"/>
                  </a:lnTo>
                  <a:lnTo>
                    <a:pt x="644" y="155"/>
                  </a:lnTo>
                  <a:lnTo>
                    <a:pt x="644" y="158"/>
                  </a:lnTo>
                  <a:lnTo>
                    <a:pt x="644" y="159"/>
                  </a:lnTo>
                  <a:lnTo>
                    <a:pt x="643" y="164"/>
                  </a:lnTo>
                  <a:lnTo>
                    <a:pt x="642" y="168"/>
                  </a:lnTo>
                  <a:lnTo>
                    <a:pt x="642" y="171"/>
                  </a:lnTo>
                  <a:lnTo>
                    <a:pt x="642" y="172"/>
                  </a:lnTo>
                  <a:lnTo>
                    <a:pt x="642" y="172"/>
                  </a:lnTo>
                  <a:lnTo>
                    <a:pt x="642" y="173"/>
                  </a:lnTo>
                  <a:lnTo>
                    <a:pt x="642" y="173"/>
                  </a:lnTo>
                  <a:lnTo>
                    <a:pt x="643" y="174"/>
                  </a:lnTo>
                  <a:lnTo>
                    <a:pt x="643" y="175"/>
                  </a:lnTo>
                  <a:lnTo>
                    <a:pt x="644" y="175"/>
                  </a:lnTo>
                  <a:lnTo>
                    <a:pt x="645" y="176"/>
                  </a:lnTo>
                  <a:lnTo>
                    <a:pt x="646" y="177"/>
                  </a:lnTo>
                  <a:lnTo>
                    <a:pt x="649" y="178"/>
                  </a:lnTo>
                  <a:lnTo>
                    <a:pt x="651" y="180"/>
                  </a:lnTo>
                  <a:lnTo>
                    <a:pt x="654" y="181"/>
                  </a:lnTo>
                  <a:lnTo>
                    <a:pt x="656" y="182"/>
                  </a:lnTo>
                  <a:lnTo>
                    <a:pt x="660" y="183"/>
                  </a:lnTo>
                  <a:lnTo>
                    <a:pt x="664" y="184"/>
                  </a:lnTo>
                  <a:lnTo>
                    <a:pt x="666" y="185"/>
                  </a:lnTo>
                  <a:lnTo>
                    <a:pt x="668" y="186"/>
                  </a:lnTo>
                  <a:lnTo>
                    <a:pt x="671" y="187"/>
                  </a:lnTo>
                  <a:lnTo>
                    <a:pt x="672" y="188"/>
                  </a:lnTo>
                  <a:lnTo>
                    <a:pt x="674" y="190"/>
                  </a:lnTo>
                  <a:lnTo>
                    <a:pt x="678" y="193"/>
                  </a:lnTo>
                  <a:lnTo>
                    <a:pt x="680" y="194"/>
                  </a:lnTo>
                  <a:lnTo>
                    <a:pt x="680" y="195"/>
                  </a:lnTo>
                  <a:lnTo>
                    <a:pt x="681" y="196"/>
                  </a:lnTo>
                  <a:lnTo>
                    <a:pt x="682" y="197"/>
                  </a:lnTo>
                  <a:lnTo>
                    <a:pt x="682" y="198"/>
                  </a:lnTo>
                  <a:lnTo>
                    <a:pt x="683" y="200"/>
                  </a:lnTo>
                  <a:lnTo>
                    <a:pt x="685" y="207"/>
                  </a:lnTo>
                  <a:lnTo>
                    <a:pt x="686" y="211"/>
                  </a:lnTo>
                  <a:lnTo>
                    <a:pt x="687" y="213"/>
                  </a:lnTo>
                  <a:lnTo>
                    <a:pt x="689" y="218"/>
                  </a:lnTo>
                  <a:lnTo>
                    <a:pt x="691" y="224"/>
                  </a:lnTo>
                  <a:lnTo>
                    <a:pt x="692" y="226"/>
                  </a:lnTo>
                  <a:lnTo>
                    <a:pt x="692" y="226"/>
                  </a:lnTo>
                  <a:lnTo>
                    <a:pt x="687" y="236"/>
                  </a:lnTo>
                  <a:lnTo>
                    <a:pt x="686" y="239"/>
                  </a:lnTo>
                  <a:lnTo>
                    <a:pt x="685" y="241"/>
                  </a:lnTo>
                  <a:lnTo>
                    <a:pt x="684" y="242"/>
                  </a:lnTo>
                  <a:lnTo>
                    <a:pt x="684" y="243"/>
                  </a:lnTo>
                  <a:lnTo>
                    <a:pt x="684" y="245"/>
                  </a:lnTo>
                  <a:lnTo>
                    <a:pt x="683" y="247"/>
                  </a:lnTo>
                  <a:lnTo>
                    <a:pt x="684" y="249"/>
                  </a:lnTo>
                  <a:lnTo>
                    <a:pt x="684" y="250"/>
                  </a:lnTo>
                  <a:lnTo>
                    <a:pt x="685" y="254"/>
                  </a:lnTo>
                  <a:lnTo>
                    <a:pt x="685" y="256"/>
                  </a:lnTo>
                  <a:lnTo>
                    <a:pt x="685" y="258"/>
                  </a:lnTo>
                  <a:lnTo>
                    <a:pt x="686" y="263"/>
                  </a:lnTo>
                  <a:lnTo>
                    <a:pt x="686" y="265"/>
                  </a:lnTo>
                  <a:lnTo>
                    <a:pt x="686" y="266"/>
                  </a:lnTo>
                  <a:lnTo>
                    <a:pt x="687" y="268"/>
                  </a:lnTo>
                  <a:lnTo>
                    <a:pt x="687" y="270"/>
                  </a:lnTo>
                  <a:lnTo>
                    <a:pt x="690" y="276"/>
                  </a:lnTo>
                  <a:lnTo>
                    <a:pt x="692" y="280"/>
                  </a:lnTo>
                  <a:lnTo>
                    <a:pt x="692" y="281"/>
                  </a:lnTo>
                  <a:lnTo>
                    <a:pt x="692" y="282"/>
                  </a:lnTo>
                  <a:lnTo>
                    <a:pt x="692" y="283"/>
                  </a:lnTo>
                  <a:lnTo>
                    <a:pt x="692" y="284"/>
                  </a:lnTo>
                  <a:lnTo>
                    <a:pt x="692" y="287"/>
                  </a:lnTo>
                  <a:lnTo>
                    <a:pt x="692" y="288"/>
                  </a:lnTo>
                  <a:lnTo>
                    <a:pt x="693" y="289"/>
                  </a:lnTo>
                  <a:lnTo>
                    <a:pt x="693" y="289"/>
                  </a:lnTo>
                  <a:lnTo>
                    <a:pt x="693" y="290"/>
                  </a:lnTo>
                  <a:lnTo>
                    <a:pt x="693" y="290"/>
                  </a:lnTo>
                  <a:lnTo>
                    <a:pt x="694" y="290"/>
                  </a:lnTo>
                  <a:lnTo>
                    <a:pt x="695" y="291"/>
                  </a:lnTo>
                  <a:lnTo>
                    <a:pt x="696" y="291"/>
                  </a:lnTo>
                  <a:lnTo>
                    <a:pt x="698" y="291"/>
                  </a:lnTo>
                  <a:lnTo>
                    <a:pt x="702" y="291"/>
                  </a:lnTo>
                  <a:lnTo>
                    <a:pt x="703" y="291"/>
                  </a:lnTo>
                  <a:lnTo>
                    <a:pt x="706" y="290"/>
                  </a:lnTo>
                  <a:lnTo>
                    <a:pt x="706" y="290"/>
                  </a:lnTo>
                  <a:lnTo>
                    <a:pt x="707" y="290"/>
                  </a:lnTo>
                  <a:lnTo>
                    <a:pt x="708" y="291"/>
                  </a:lnTo>
                  <a:lnTo>
                    <a:pt x="709" y="291"/>
                  </a:lnTo>
                  <a:lnTo>
                    <a:pt x="709" y="292"/>
                  </a:lnTo>
                  <a:lnTo>
                    <a:pt x="710" y="292"/>
                  </a:lnTo>
                  <a:lnTo>
                    <a:pt x="710" y="293"/>
                  </a:lnTo>
                  <a:lnTo>
                    <a:pt x="710" y="294"/>
                  </a:lnTo>
                  <a:lnTo>
                    <a:pt x="710" y="296"/>
                  </a:lnTo>
                  <a:lnTo>
                    <a:pt x="710" y="297"/>
                  </a:lnTo>
                  <a:lnTo>
                    <a:pt x="710" y="298"/>
                  </a:lnTo>
                  <a:lnTo>
                    <a:pt x="710" y="300"/>
                  </a:lnTo>
                  <a:lnTo>
                    <a:pt x="710" y="302"/>
                  </a:lnTo>
                  <a:lnTo>
                    <a:pt x="709" y="304"/>
                  </a:lnTo>
                  <a:lnTo>
                    <a:pt x="708" y="306"/>
                  </a:lnTo>
                  <a:lnTo>
                    <a:pt x="708" y="308"/>
                  </a:lnTo>
                  <a:lnTo>
                    <a:pt x="707" y="309"/>
                  </a:lnTo>
                  <a:lnTo>
                    <a:pt x="706" y="311"/>
                  </a:lnTo>
                  <a:lnTo>
                    <a:pt x="705" y="312"/>
                  </a:lnTo>
                  <a:lnTo>
                    <a:pt x="705" y="313"/>
                  </a:lnTo>
                  <a:lnTo>
                    <a:pt x="704" y="313"/>
                  </a:lnTo>
                  <a:lnTo>
                    <a:pt x="702" y="315"/>
                  </a:lnTo>
                  <a:lnTo>
                    <a:pt x="699" y="318"/>
                  </a:lnTo>
                  <a:lnTo>
                    <a:pt x="696" y="319"/>
                  </a:lnTo>
                  <a:lnTo>
                    <a:pt x="695" y="320"/>
                  </a:lnTo>
                  <a:lnTo>
                    <a:pt x="693" y="321"/>
                  </a:lnTo>
                  <a:lnTo>
                    <a:pt x="692" y="322"/>
                  </a:lnTo>
                  <a:lnTo>
                    <a:pt x="691" y="324"/>
                  </a:lnTo>
                  <a:lnTo>
                    <a:pt x="690" y="326"/>
                  </a:lnTo>
                  <a:lnTo>
                    <a:pt x="689" y="327"/>
                  </a:lnTo>
                  <a:lnTo>
                    <a:pt x="687" y="333"/>
                  </a:lnTo>
                  <a:lnTo>
                    <a:pt x="685" y="335"/>
                  </a:lnTo>
                  <a:lnTo>
                    <a:pt x="685" y="336"/>
                  </a:lnTo>
                  <a:lnTo>
                    <a:pt x="684" y="337"/>
                  </a:lnTo>
                  <a:lnTo>
                    <a:pt x="683" y="338"/>
                  </a:lnTo>
                  <a:lnTo>
                    <a:pt x="682" y="339"/>
                  </a:lnTo>
                  <a:lnTo>
                    <a:pt x="680" y="341"/>
                  </a:lnTo>
                  <a:lnTo>
                    <a:pt x="679" y="341"/>
                  </a:lnTo>
                  <a:lnTo>
                    <a:pt x="678" y="342"/>
                  </a:lnTo>
                  <a:lnTo>
                    <a:pt x="678" y="343"/>
                  </a:lnTo>
                  <a:lnTo>
                    <a:pt x="677" y="344"/>
                  </a:lnTo>
                  <a:lnTo>
                    <a:pt x="677" y="345"/>
                  </a:lnTo>
                  <a:lnTo>
                    <a:pt x="677" y="347"/>
                  </a:lnTo>
                  <a:lnTo>
                    <a:pt x="677" y="348"/>
                  </a:lnTo>
                  <a:lnTo>
                    <a:pt x="677" y="350"/>
                  </a:lnTo>
                  <a:lnTo>
                    <a:pt x="677" y="352"/>
                  </a:lnTo>
                  <a:lnTo>
                    <a:pt x="678" y="354"/>
                  </a:lnTo>
                  <a:lnTo>
                    <a:pt x="678" y="354"/>
                  </a:lnTo>
                  <a:lnTo>
                    <a:pt x="678" y="355"/>
                  </a:lnTo>
                  <a:lnTo>
                    <a:pt x="679" y="355"/>
                  </a:lnTo>
                  <a:lnTo>
                    <a:pt x="680" y="356"/>
                  </a:lnTo>
                  <a:lnTo>
                    <a:pt x="681" y="356"/>
                  </a:lnTo>
                  <a:lnTo>
                    <a:pt x="682" y="356"/>
                  </a:lnTo>
                  <a:lnTo>
                    <a:pt x="683" y="356"/>
                  </a:lnTo>
                  <a:lnTo>
                    <a:pt x="684" y="357"/>
                  </a:lnTo>
                  <a:lnTo>
                    <a:pt x="686" y="356"/>
                  </a:lnTo>
                  <a:lnTo>
                    <a:pt x="688" y="356"/>
                  </a:lnTo>
                  <a:lnTo>
                    <a:pt x="689" y="356"/>
                  </a:lnTo>
                  <a:lnTo>
                    <a:pt x="691" y="355"/>
                  </a:lnTo>
                  <a:lnTo>
                    <a:pt x="695" y="354"/>
                  </a:lnTo>
                  <a:lnTo>
                    <a:pt x="705" y="351"/>
                  </a:lnTo>
                  <a:lnTo>
                    <a:pt x="707" y="350"/>
                  </a:lnTo>
                  <a:lnTo>
                    <a:pt x="710" y="349"/>
                  </a:lnTo>
                  <a:lnTo>
                    <a:pt x="711" y="349"/>
                  </a:lnTo>
                  <a:lnTo>
                    <a:pt x="712" y="349"/>
                  </a:lnTo>
                  <a:lnTo>
                    <a:pt x="713" y="349"/>
                  </a:lnTo>
                  <a:lnTo>
                    <a:pt x="715" y="349"/>
                  </a:lnTo>
                  <a:lnTo>
                    <a:pt x="716" y="349"/>
                  </a:lnTo>
                  <a:lnTo>
                    <a:pt x="716" y="349"/>
                  </a:lnTo>
                  <a:lnTo>
                    <a:pt x="717" y="350"/>
                  </a:lnTo>
                  <a:lnTo>
                    <a:pt x="718" y="350"/>
                  </a:lnTo>
                  <a:lnTo>
                    <a:pt x="719" y="351"/>
                  </a:lnTo>
                  <a:lnTo>
                    <a:pt x="720" y="352"/>
                  </a:lnTo>
                  <a:lnTo>
                    <a:pt x="721" y="355"/>
                  </a:lnTo>
                  <a:lnTo>
                    <a:pt x="723" y="357"/>
                  </a:lnTo>
                  <a:lnTo>
                    <a:pt x="724" y="358"/>
                  </a:lnTo>
                  <a:lnTo>
                    <a:pt x="724" y="360"/>
                  </a:lnTo>
                  <a:lnTo>
                    <a:pt x="725" y="362"/>
                  </a:lnTo>
                  <a:lnTo>
                    <a:pt x="725" y="363"/>
                  </a:lnTo>
                  <a:lnTo>
                    <a:pt x="725" y="365"/>
                  </a:lnTo>
                  <a:lnTo>
                    <a:pt x="725" y="366"/>
                  </a:lnTo>
                  <a:lnTo>
                    <a:pt x="725" y="369"/>
                  </a:lnTo>
                  <a:lnTo>
                    <a:pt x="725" y="374"/>
                  </a:lnTo>
                  <a:lnTo>
                    <a:pt x="725" y="376"/>
                  </a:lnTo>
                  <a:lnTo>
                    <a:pt x="725" y="377"/>
                  </a:lnTo>
                  <a:lnTo>
                    <a:pt x="725" y="378"/>
                  </a:lnTo>
                  <a:lnTo>
                    <a:pt x="725" y="378"/>
                  </a:lnTo>
                  <a:lnTo>
                    <a:pt x="726" y="379"/>
                  </a:lnTo>
                  <a:lnTo>
                    <a:pt x="726" y="380"/>
                  </a:lnTo>
                  <a:lnTo>
                    <a:pt x="727" y="380"/>
                  </a:lnTo>
                  <a:lnTo>
                    <a:pt x="727" y="380"/>
                  </a:lnTo>
                  <a:lnTo>
                    <a:pt x="731" y="381"/>
                  </a:lnTo>
                  <a:lnTo>
                    <a:pt x="733" y="382"/>
                  </a:lnTo>
                  <a:lnTo>
                    <a:pt x="734" y="382"/>
                  </a:lnTo>
                  <a:lnTo>
                    <a:pt x="735" y="383"/>
                  </a:lnTo>
                  <a:lnTo>
                    <a:pt x="737" y="384"/>
                  </a:lnTo>
                  <a:lnTo>
                    <a:pt x="740" y="385"/>
                  </a:lnTo>
                  <a:lnTo>
                    <a:pt x="741" y="385"/>
                  </a:lnTo>
                  <a:lnTo>
                    <a:pt x="742" y="386"/>
                  </a:lnTo>
                  <a:lnTo>
                    <a:pt x="743" y="387"/>
                  </a:lnTo>
                  <a:lnTo>
                    <a:pt x="745" y="389"/>
                  </a:lnTo>
                  <a:lnTo>
                    <a:pt x="747" y="391"/>
                  </a:lnTo>
                  <a:lnTo>
                    <a:pt x="748" y="391"/>
                  </a:lnTo>
                  <a:lnTo>
                    <a:pt x="748" y="392"/>
                  </a:lnTo>
                  <a:lnTo>
                    <a:pt x="750" y="393"/>
                  </a:lnTo>
                  <a:lnTo>
                    <a:pt x="751" y="393"/>
                  </a:lnTo>
                  <a:lnTo>
                    <a:pt x="752" y="393"/>
                  </a:lnTo>
                  <a:lnTo>
                    <a:pt x="760" y="394"/>
                  </a:lnTo>
                  <a:lnTo>
                    <a:pt x="764" y="395"/>
                  </a:lnTo>
                  <a:lnTo>
                    <a:pt x="771" y="396"/>
                  </a:lnTo>
                  <a:lnTo>
                    <a:pt x="772" y="396"/>
                  </a:lnTo>
                  <a:lnTo>
                    <a:pt x="774" y="397"/>
                  </a:lnTo>
                  <a:lnTo>
                    <a:pt x="775" y="397"/>
                  </a:lnTo>
                  <a:lnTo>
                    <a:pt x="776" y="398"/>
                  </a:lnTo>
                  <a:lnTo>
                    <a:pt x="778" y="399"/>
                  </a:lnTo>
                  <a:lnTo>
                    <a:pt x="779" y="400"/>
                  </a:lnTo>
                  <a:lnTo>
                    <a:pt x="780" y="402"/>
                  </a:lnTo>
                  <a:lnTo>
                    <a:pt x="781" y="402"/>
                  </a:lnTo>
                  <a:lnTo>
                    <a:pt x="781" y="403"/>
                  </a:lnTo>
                  <a:lnTo>
                    <a:pt x="782" y="404"/>
                  </a:lnTo>
                  <a:lnTo>
                    <a:pt x="782" y="406"/>
                  </a:lnTo>
                  <a:lnTo>
                    <a:pt x="782" y="408"/>
                  </a:lnTo>
                  <a:lnTo>
                    <a:pt x="783" y="412"/>
                  </a:lnTo>
                  <a:lnTo>
                    <a:pt x="783" y="413"/>
                  </a:lnTo>
                  <a:lnTo>
                    <a:pt x="783" y="414"/>
                  </a:lnTo>
                  <a:lnTo>
                    <a:pt x="784" y="415"/>
                  </a:lnTo>
                  <a:lnTo>
                    <a:pt x="784" y="416"/>
                  </a:lnTo>
                  <a:lnTo>
                    <a:pt x="785" y="416"/>
                  </a:lnTo>
                  <a:lnTo>
                    <a:pt x="785" y="417"/>
                  </a:lnTo>
                  <a:lnTo>
                    <a:pt x="786" y="417"/>
                  </a:lnTo>
                  <a:lnTo>
                    <a:pt x="787" y="418"/>
                  </a:lnTo>
                  <a:lnTo>
                    <a:pt x="789" y="418"/>
                  </a:lnTo>
                  <a:lnTo>
                    <a:pt x="791" y="418"/>
                  </a:lnTo>
                  <a:lnTo>
                    <a:pt x="794" y="419"/>
                  </a:lnTo>
                  <a:lnTo>
                    <a:pt x="795" y="419"/>
                  </a:lnTo>
                  <a:lnTo>
                    <a:pt x="797" y="419"/>
                  </a:lnTo>
                  <a:lnTo>
                    <a:pt x="798" y="420"/>
                  </a:lnTo>
                  <a:lnTo>
                    <a:pt x="799" y="420"/>
                  </a:lnTo>
                  <a:lnTo>
                    <a:pt x="800" y="421"/>
                  </a:lnTo>
                  <a:lnTo>
                    <a:pt x="808" y="427"/>
                  </a:lnTo>
                  <a:lnTo>
                    <a:pt x="810" y="428"/>
                  </a:lnTo>
                  <a:lnTo>
                    <a:pt x="812" y="429"/>
                  </a:lnTo>
                  <a:lnTo>
                    <a:pt x="813" y="430"/>
                  </a:lnTo>
                  <a:lnTo>
                    <a:pt x="815" y="431"/>
                  </a:lnTo>
                  <a:lnTo>
                    <a:pt x="816" y="431"/>
                  </a:lnTo>
                  <a:lnTo>
                    <a:pt x="817" y="431"/>
                  </a:lnTo>
                  <a:lnTo>
                    <a:pt x="818" y="431"/>
                  </a:lnTo>
                  <a:lnTo>
                    <a:pt x="819" y="431"/>
                  </a:lnTo>
                  <a:lnTo>
                    <a:pt x="821" y="431"/>
                  </a:lnTo>
                  <a:lnTo>
                    <a:pt x="823" y="431"/>
                  </a:lnTo>
                  <a:lnTo>
                    <a:pt x="828" y="430"/>
                  </a:lnTo>
                  <a:lnTo>
                    <a:pt x="831" y="429"/>
                  </a:lnTo>
                  <a:lnTo>
                    <a:pt x="833" y="429"/>
                  </a:lnTo>
                  <a:lnTo>
                    <a:pt x="837" y="429"/>
                  </a:lnTo>
                  <a:lnTo>
                    <a:pt x="842" y="428"/>
                  </a:lnTo>
                  <a:lnTo>
                    <a:pt x="843" y="428"/>
                  </a:lnTo>
                  <a:lnTo>
                    <a:pt x="844" y="428"/>
                  </a:lnTo>
                  <a:lnTo>
                    <a:pt x="845" y="428"/>
                  </a:lnTo>
                  <a:lnTo>
                    <a:pt x="846" y="428"/>
                  </a:lnTo>
                  <a:lnTo>
                    <a:pt x="847" y="429"/>
                  </a:lnTo>
                  <a:lnTo>
                    <a:pt x="850" y="430"/>
                  </a:lnTo>
                  <a:lnTo>
                    <a:pt x="854" y="431"/>
                  </a:lnTo>
                  <a:lnTo>
                    <a:pt x="855" y="432"/>
                  </a:lnTo>
                  <a:lnTo>
                    <a:pt x="857" y="432"/>
                  </a:lnTo>
                  <a:lnTo>
                    <a:pt x="858" y="433"/>
                  </a:lnTo>
                  <a:lnTo>
                    <a:pt x="860" y="435"/>
                  </a:lnTo>
                  <a:lnTo>
                    <a:pt x="861" y="436"/>
                  </a:lnTo>
                  <a:lnTo>
                    <a:pt x="862" y="436"/>
                  </a:lnTo>
                  <a:lnTo>
                    <a:pt x="863" y="437"/>
                  </a:lnTo>
                  <a:lnTo>
                    <a:pt x="863" y="438"/>
                  </a:lnTo>
                  <a:lnTo>
                    <a:pt x="863" y="439"/>
                  </a:lnTo>
                  <a:lnTo>
                    <a:pt x="864" y="439"/>
                  </a:lnTo>
                  <a:lnTo>
                    <a:pt x="864" y="440"/>
                  </a:lnTo>
                  <a:lnTo>
                    <a:pt x="864" y="441"/>
                  </a:lnTo>
                  <a:lnTo>
                    <a:pt x="865" y="443"/>
                  </a:lnTo>
                  <a:lnTo>
                    <a:pt x="865" y="446"/>
                  </a:lnTo>
                  <a:lnTo>
                    <a:pt x="865" y="448"/>
                  </a:lnTo>
                  <a:lnTo>
                    <a:pt x="865" y="448"/>
                  </a:lnTo>
                  <a:lnTo>
                    <a:pt x="866" y="449"/>
                  </a:lnTo>
                  <a:lnTo>
                    <a:pt x="866" y="450"/>
                  </a:lnTo>
                  <a:lnTo>
                    <a:pt x="867" y="451"/>
                  </a:lnTo>
                  <a:lnTo>
                    <a:pt x="867" y="451"/>
                  </a:lnTo>
                  <a:lnTo>
                    <a:pt x="868" y="452"/>
                  </a:lnTo>
                  <a:lnTo>
                    <a:pt x="869" y="452"/>
                  </a:lnTo>
                  <a:lnTo>
                    <a:pt x="870" y="453"/>
                  </a:lnTo>
                  <a:lnTo>
                    <a:pt x="873" y="454"/>
                  </a:lnTo>
                  <a:lnTo>
                    <a:pt x="875" y="455"/>
                  </a:lnTo>
                  <a:lnTo>
                    <a:pt x="885" y="459"/>
                  </a:lnTo>
                  <a:lnTo>
                    <a:pt x="886" y="460"/>
                  </a:lnTo>
                  <a:lnTo>
                    <a:pt x="888" y="461"/>
                  </a:lnTo>
                  <a:lnTo>
                    <a:pt x="890" y="463"/>
                  </a:lnTo>
                  <a:lnTo>
                    <a:pt x="891" y="464"/>
                  </a:lnTo>
                  <a:lnTo>
                    <a:pt x="893" y="466"/>
                  </a:lnTo>
                  <a:lnTo>
                    <a:pt x="894" y="468"/>
                  </a:lnTo>
                  <a:lnTo>
                    <a:pt x="896" y="470"/>
                  </a:lnTo>
                  <a:lnTo>
                    <a:pt x="901" y="477"/>
                  </a:lnTo>
                  <a:lnTo>
                    <a:pt x="904" y="481"/>
                  </a:lnTo>
                  <a:lnTo>
                    <a:pt x="905" y="483"/>
                  </a:lnTo>
                  <a:lnTo>
                    <a:pt x="906" y="484"/>
                  </a:lnTo>
                  <a:lnTo>
                    <a:pt x="907" y="486"/>
                  </a:lnTo>
                  <a:lnTo>
                    <a:pt x="908" y="491"/>
                  </a:lnTo>
                  <a:lnTo>
                    <a:pt x="909" y="493"/>
                  </a:lnTo>
                  <a:lnTo>
                    <a:pt x="910" y="495"/>
                  </a:lnTo>
                  <a:lnTo>
                    <a:pt x="910" y="495"/>
                  </a:lnTo>
                  <a:lnTo>
                    <a:pt x="911" y="495"/>
                  </a:lnTo>
                  <a:lnTo>
                    <a:pt x="910" y="495"/>
                  </a:lnTo>
                  <a:lnTo>
                    <a:pt x="910" y="495"/>
                  </a:lnTo>
                  <a:lnTo>
                    <a:pt x="909" y="495"/>
                  </a:lnTo>
                  <a:lnTo>
                    <a:pt x="909" y="496"/>
                  </a:lnTo>
                  <a:lnTo>
                    <a:pt x="907" y="496"/>
                  </a:lnTo>
                  <a:lnTo>
                    <a:pt x="905" y="498"/>
                  </a:lnTo>
                  <a:lnTo>
                    <a:pt x="900" y="501"/>
                  </a:lnTo>
                  <a:lnTo>
                    <a:pt x="894" y="506"/>
                  </a:lnTo>
                  <a:lnTo>
                    <a:pt x="892" y="508"/>
                  </a:lnTo>
                  <a:lnTo>
                    <a:pt x="888" y="511"/>
                  </a:lnTo>
                  <a:lnTo>
                    <a:pt x="886" y="512"/>
                  </a:lnTo>
                  <a:lnTo>
                    <a:pt x="885" y="513"/>
                  </a:lnTo>
                  <a:lnTo>
                    <a:pt x="884" y="513"/>
                  </a:lnTo>
                  <a:lnTo>
                    <a:pt x="883" y="514"/>
                  </a:lnTo>
                  <a:lnTo>
                    <a:pt x="882" y="514"/>
                  </a:lnTo>
                  <a:lnTo>
                    <a:pt x="881" y="514"/>
                  </a:lnTo>
                  <a:lnTo>
                    <a:pt x="878" y="515"/>
                  </a:lnTo>
                  <a:lnTo>
                    <a:pt x="874" y="515"/>
                  </a:lnTo>
                  <a:lnTo>
                    <a:pt x="873" y="516"/>
                  </a:lnTo>
                  <a:lnTo>
                    <a:pt x="872" y="516"/>
                  </a:lnTo>
                  <a:lnTo>
                    <a:pt x="871" y="517"/>
                  </a:lnTo>
                  <a:lnTo>
                    <a:pt x="868" y="519"/>
                  </a:lnTo>
                  <a:lnTo>
                    <a:pt x="868" y="519"/>
                  </a:lnTo>
                  <a:lnTo>
                    <a:pt x="867" y="520"/>
                  </a:lnTo>
                  <a:lnTo>
                    <a:pt x="866" y="520"/>
                  </a:lnTo>
                  <a:lnTo>
                    <a:pt x="865" y="520"/>
                  </a:lnTo>
                  <a:lnTo>
                    <a:pt x="862" y="521"/>
                  </a:lnTo>
                  <a:lnTo>
                    <a:pt x="861" y="521"/>
                  </a:lnTo>
                  <a:lnTo>
                    <a:pt x="860" y="521"/>
                  </a:lnTo>
                  <a:lnTo>
                    <a:pt x="859" y="521"/>
                  </a:lnTo>
                  <a:lnTo>
                    <a:pt x="858" y="521"/>
                  </a:lnTo>
                  <a:lnTo>
                    <a:pt x="857" y="520"/>
                  </a:lnTo>
                  <a:lnTo>
                    <a:pt x="857" y="520"/>
                  </a:lnTo>
                  <a:lnTo>
                    <a:pt x="855" y="518"/>
                  </a:lnTo>
                  <a:lnTo>
                    <a:pt x="855" y="518"/>
                  </a:lnTo>
                  <a:lnTo>
                    <a:pt x="854" y="518"/>
                  </a:lnTo>
                  <a:lnTo>
                    <a:pt x="851" y="517"/>
                  </a:lnTo>
                  <a:lnTo>
                    <a:pt x="850" y="517"/>
                  </a:lnTo>
                  <a:lnTo>
                    <a:pt x="849" y="516"/>
                  </a:lnTo>
                  <a:lnTo>
                    <a:pt x="847" y="515"/>
                  </a:lnTo>
                  <a:lnTo>
                    <a:pt x="843" y="512"/>
                  </a:lnTo>
                  <a:lnTo>
                    <a:pt x="841" y="510"/>
                  </a:lnTo>
                  <a:lnTo>
                    <a:pt x="839" y="509"/>
                  </a:lnTo>
                  <a:lnTo>
                    <a:pt x="837" y="508"/>
                  </a:lnTo>
                  <a:lnTo>
                    <a:pt x="835" y="507"/>
                  </a:lnTo>
                  <a:lnTo>
                    <a:pt x="833" y="507"/>
                  </a:lnTo>
                  <a:lnTo>
                    <a:pt x="831" y="506"/>
                  </a:lnTo>
                  <a:lnTo>
                    <a:pt x="829" y="506"/>
                  </a:lnTo>
                  <a:lnTo>
                    <a:pt x="828" y="506"/>
                  </a:lnTo>
                  <a:lnTo>
                    <a:pt x="827" y="507"/>
                  </a:lnTo>
                  <a:lnTo>
                    <a:pt x="827" y="507"/>
                  </a:lnTo>
                  <a:lnTo>
                    <a:pt x="826" y="507"/>
                  </a:lnTo>
                  <a:lnTo>
                    <a:pt x="824" y="508"/>
                  </a:lnTo>
                  <a:lnTo>
                    <a:pt x="821" y="509"/>
                  </a:lnTo>
                  <a:lnTo>
                    <a:pt x="821" y="510"/>
                  </a:lnTo>
                  <a:lnTo>
                    <a:pt x="819" y="511"/>
                  </a:lnTo>
                  <a:lnTo>
                    <a:pt x="816" y="514"/>
                  </a:lnTo>
                  <a:lnTo>
                    <a:pt x="814" y="515"/>
                  </a:lnTo>
                  <a:lnTo>
                    <a:pt x="808" y="520"/>
                  </a:lnTo>
                  <a:lnTo>
                    <a:pt x="805" y="521"/>
                  </a:lnTo>
                  <a:lnTo>
                    <a:pt x="804" y="522"/>
                  </a:lnTo>
                  <a:lnTo>
                    <a:pt x="803" y="523"/>
                  </a:lnTo>
                  <a:lnTo>
                    <a:pt x="802" y="523"/>
                  </a:lnTo>
                  <a:lnTo>
                    <a:pt x="801" y="523"/>
                  </a:lnTo>
                  <a:lnTo>
                    <a:pt x="799" y="523"/>
                  </a:lnTo>
                  <a:lnTo>
                    <a:pt x="797" y="524"/>
                  </a:lnTo>
                  <a:lnTo>
                    <a:pt x="793" y="524"/>
                  </a:lnTo>
                  <a:lnTo>
                    <a:pt x="791" y="524"/>
                  </a:lnTo>
                  <a:lnTo>
                    <a:pt x="790" y="523"/>
                  </a:lnTo>
                  <a:lnTo>
                    <a:pt x="789" y="523"/>
                  </a:lnTo>
                  <a:lnTo>
                    <a:pt x="788" y="523"/>
                  </a:lnTo>
                  <a:lnTo>
                    <a:pt x="787" y="522"/>
                  </a:lnTo>
                  <a:lnTo>
                    <a:pt x="785" y="521"/>
                  </a:lnTo>
                  <a:lnTo>
                    <a:pt x="783" y="520"/>
                  </a:lnTo>
                  <a:lnTo>
                    <a:pt x="782" y="519"/>
                  </a:lnTo>
                  <a:lnTo>
                    <a:pt x="779" y="517"/>
                  </a:lnTo>
                  <a:lnTo>
                    <a:pt x="777" y="516"/>
                  </a:lnTo>
                  <a:lnTo>
                    <a:pt x="774" y="513"/>
                  </a:lnTo>
                  <a:lnTo>
                    <a:pt x="770" y="509"/>
                  </a:lnTo>
                  <a:lnTo>
                    <a:pt x="769" y="509"/>
                  </a:lnTo>
                  <a:lnTo>
                    <a:pt x="768" y="508"/>
                  </a:lnTo>
                  <a:lnTo>
                    <a:pt x="767" y="507"/>
                  </a:lnTo>
                  <a:lnTo>
                    <a:pt x="764" y="506"/>
                  </a:lnTo>
                  <a:lnTo>
                    <a:pt x="762" y="505"/>
                  </a:lnTo>
                  <a:lnTo>
                    <a:pt x="756" y="501"/>
                  </a:lnTo>
                  <a:lnTo>
                    <a:pt x="751" y="498"/>
                  </a:lnTo>
                  <a:lnTo>
                    <a:pt x="750" y="498"/>
                  </a:lnTo>
                  <a:lnTo>
                    <a:pt x="748" y="497"/>
                  </a:lnTo>
                  <a:lnTo>
                    <a:pt x="747" y="497"/>
                  </a:lnTo>
                  <a:lnTo>
                    <a:pt x="743" y="495"/>
                  </a:lnTo>
                  <a:lnTo>
                    <a:pt x="737" y="493"/>
                  </a:lnTo>
                  <a:lnTo>
                    <a:pt x="735" y="492"/>
                  </a:lnTo>
                  <a:lnTo>
                    <a:pt x="733" y="492"/>
                  </a:lnTo>
                  <a:lnTo>
                    <a:pt x="731" y="491"/>
                  </a:lnTo>
                  <a:lnTo>
                    <a:pt x="729" y="490"/>
                  </a:lnTo>
                  <a:lnTo>
                    <a:pt x="727" y="490"/>
                  </a:lnTo>
                  <a:lnTo>
                    <a:pt x="724" y="490"/>
                  </a:lnTo>
                  <a:lnTo>
                    <a:pt x="722" y="489"/>
                  </a:lnTo>
                  <a:lnTo>
                    <a:pt x="721" y="489"/>
                  </a:lnTo>
                  <a:lnTo>
                    <a:pt x="720" y="489"/>
                  </a:lnTo>
                  <a:lnTo>
                    <a:pt x="718" y="489"/>
                  </a:lnTo>
                  <a:lnTo>
                    <a:pt x="717" y="490"/>
                  </a:lnTo>
                  <a:lnTo>
                    <a:pt x="716" y="490"/>
                  </a:lnTo>
                  <a:lnTo>
                    <a:pt x="714" y="491"/>
                  </a:lnTo>
                  <a:lnTo>
                    <a:pt x="713" y="491"/>
                  </a:lnTo>
                  <a:lnTo>
                    <a:pt x="712" y="492"/>
                  </a:lnTo>
                  <a:lnTo>
                    <a:pt x="710" y="494"/>
                  </a:lnTo>
                  <a:lnTo>
                    <a:pt x="708" y="495"/>
                  </a:lnTo>
                  <a:lnTo>
                    <a:pt x="704" y="499"/>
                  </a:lnTo>
                  <a:lnTo>
                    <a:pt x="697" y="506"/>
                  </a:lnTo>
                  <a:lnTo>
                    <a:pt x="695" y="507"/>
                  </a:lnTo>
                  <a:lnTo>
                    <a:pt x="690" y="511"/>
                  </a:lnTo>
                  <a:lnTo>
                    <a:pt x="687" y="514"/>
                  </a:lnTo>
                  <a:lnTo>
                    <a:pt x="684" y="516"/>
                  </a:lnTo>
                  <a:lnTo>
                    <a:pt x="683" y="517"/>
                  </a:lnTo>
                  <a:lnTo>
                    <a:pt x="682" y="518"/>
                  </a:lnTo>
                  <a:lnTo>
                    <a:pt x="681" y="519"/>
                  </a:lnTo>
                  <a:lnTo>
                    <a:pt x="681" y="520"/>
                  </a:lnTo>
                  <a:lnTo>
                    <a:pt x="680" y="521"/>
                  </a:lnTo>
                  <a:lnTo>
                    <a:pt x="679" y="523"/>
                  </a:lnTo>
                  <a:lnTo>
                    <a:pt x="678" y="525"/>
                  </a:lnTo>
                  <a:lnTo>
                    <a:pt x="676" y="531"/>
                  </a:lnTo>
                  <a:lnTo>
                    <a:pt x="676" y="533"/>
                  </a:lnTo>
                  <a:lnTo>
                    <a:pt x="675" y="534"/>
                  </a:lnTo>
                  <a:lnTo>
                    <a:pt x="674" y="536"/>
                  </a:lnTo>
                  <a:lnTo>
                    <a:pt x="673" y="538"/>
                  </a:lnTo>
                  <a:lnTo>
                    <a:pt x="670" y="543"/>
                  </a:lnTo>
                  <a:lnTo>
                    <a:pt x="669" y="545"/>
                  </a:lnTo>
                  <a:lnTo>
                    <a:pt x="668" y="547"/>
                  </a:lnTo>
                  <a:lnTo>
                    <a:pt x="666" y="549"/>
                  </a:lnTo>
                  <a:lnTo>
                    <a:pt x="661" y="554"/>
                  </a:lnTo>
                  <a:lnTo>
                    <a:pt x="655" y="560"/>
                  </a:lnTo>
                  <a:lnTo>
                    <a:pt x="653" y="563"/>
                  </a:lnTo>
                  <a:lnTo>
                    <a:pt x="651" y="565"/>
                  </a:lnTo>
                  <a:lnTo>
                    <a:pt x="650" y="567"/>
                  </a:lnTo>
                  <a:lnTo>
                    <a:pt x="646" y="575"/>
                  </a:lnTo>
                  <a:lnTo>
                    <a:pt x="644" y="578"/>
                  </a:lnTo>
                  <a:lnTo>
                    <a:pt x="641" y="584"/>
                  </a:lnTo>
                  <a:lnTo>
                    <a:pt x="640" y="587"/>
                  </a:lnTo>
                  <a:lnTo>
                    <a:pt x="638" y="592"/>
                  </a:lnTo>
                  <a:lnTo>
                    <a:pt x="635" y="597"/>
                  </a:lnTo>
                  <a:lnTo>
                    <a:pt x="634" y="599"/>
                  </a:lnTo>
                  <a:lnTo>
                    <a:pt x="633" y="602"/>
                  </a:lnTo>
                  <a:lnTo>
                    <a:pt x="632" y="607"/>
                  </a:lnTo>
                  <a:lnTo>
                    <a:pt x="631" y="610"/>
                  </a:lnTo>
                  <a:lnTo>
                    <a:pt x="629" y="612"/>
                  </a:lnTo>
                  <a:lnTo>
                    <a:pt x="627" y="616"/>
                  </a:lnTo>
                  <a:lnTo>
                    <a:pt x="626" y="618"/>
                  </a:lnTo>
                  <a:lnTo>
                    <a:pt x="625" y="621"/>
                  </a:lnTo>
                  <a:lnTo>
                    <a:pt x="624" y="623"/>
                  </a:lnTo>
                  <a:lnTo>
                    <a:pt x="622" y="627"/>
                  </a:lnTo>
                  <a:lnTo>
                    <a:pt x="622" y="628"/>
                  </a:lnTo>
                  <a:lnTo>
                    <a:pt x="622" y="629"/>
                  </a:lnTo>
                  <a:lnTo>
                    <a:pt x="621" y="633"/>
                  </a:lnTo>
                  <a:lnTo>
                    <a:pt x="620" y="639"/>
                  </a:lnTo>
                  <a:lnTo>
                    <a:pt x="619" y="642"/>
                  </a:lnTo>
                  <a:lnTo>
                    <a:pt x="619" y="644"/>
                  </a:lnTo>
                  <a:lnTo>
                    <a:pt x="618" y="646"/>
                  </a:lnTo>
                  <a:lnTo>
                    <a:pt x="617" y="648"/>
                  </a:lnTo>
                  <a:lnTo>
                    <a:pt x="617" y="649"/>
                  </a:lnTo>
                  <a:lnTo>
                    <a:pt x="616" y="651"/>
                  </a:lnTo>
                  <a:lnTo>
                    <a:pt x="615" y="652"/>
                  </a:lnTo>
                  <a:lnTo>
                    <a:pt x="614" y="653"/>
                  </a:lnTo>
                  <a:lnTo>
                    <a:pt x="613" y="655"/>
                  </a:lnTo>
                  <a:lnTo>
                    <a:pt x="612" y="656"/>
                  </a:lnTo>
                  <a:lnTo>
                    <a:pt x="611" y="656"/>
                  </a:lnTo>
                  <a:lnTo>
                    <a:pt x="610" y="656"/>
                  </a:lnTo>
                  <a:lnTo>
                    <a:pt x="609" y="657"/>
                  </a:lnTo>
                  <a:lnTo>
                    <a:pt x="608" y="657"/>
                  </a:lnTo>
                  <a:lnTo>
                    <a:pt x="608" y="657"/>
                  </a:lnTo>
                  <a:lnTo>
                    <a:pt x="607" y="657"/>
                  </a:lnTo>
                  <a:lnTo>
                    <a:pt x="606" y="657"/>
                  </a:lnTo>
                  <a:lnTo>
                    <a:pt x="605" y="656"/>
                  </a:lnTo>
                  <a:lnTo>
                    <a:pt x="604" y="656"/>
                  </a:lnTo>
                  <a:lnTo>
                    <a:pt x="604" y="655"/>
                  </a:lnTo>
                  <a:lnTo>
                    <a:pt x="603" y="655"/>
                  </a:lnTo>
                  <a:lnTo>
                    <a:pt x="603" y="654"/>
                  </a:lnTo>
                  <a:lnTo>
                    <a:pt x="603" y="653"/>
                  </a:lnTo>
                  <a:lnTo>
                    <a:pt x="602" y="652"/>
                  </a:lnTo>
                  <a:lnTo>
                    <a:pt x="602" y="651"/>
                  </a:lnTo>
                  <a:lnTo>
                    <a:pt x="602" y="646"/>
                  </a:lnTo>
                  <a:lnTo>
                    <a:pt x="601" y="640"/>
                  </a:lnTo>
                  <a:lnTo>
                    <a:pt x="600" y="637"/>
                  </a:lnTo>
                  <a:lnTo>
                    <a:pt x="600" y="633"/>
                  </a:lnTo>
                  <a:lnTo>
                    <a:pt x="600" y="630"/>
                  </a:lnTo>
                  <a:lnTo>
                    <a:pt x="599" y="626"/>
                  </a:lnTo>
                  <a:lnTo>
                    <a:pt x="598" y="622"/>
                  </a:lnTo>
                  <a:lnTo>
                    <a:pt x="598" y="620"/>
                  </a:lnTo>
                  <a:lnTo>
                    <a:pt x="597" y="618"/>
                  </a:lnTo>
                  <a:lnTo>
                    <a:pt x="597" y="611"/>
                  </a:lnTo>
                  <a:lnTo>
                    <a:pt x="597" y="610"/>
                  </a:lnTo>
                  <a:lnTo>
                    <a:pt x="596" y="608"/>
                  </a:lnTo>
                  <a:lnTo>
                    <a:pt x="596" y="607"/>
                  </a:lnTo>
                  <a:lnTo>
                    <a:pt x="595" y="605"/>
                  </a:lnTo>
                  <a:lnTo>
                    <a:pt x="595" y="603"/>
                  </a:lnTo>
                  <a:lnTo>
                    <a:pt x="594" y="602"/>
                  </a:lnTo>
                  <a:lnTo>
                    <a:pt x="593" y="600"/>
                  </a:lnTo>
                  <a:lnTo>
                    <a:pt x="591" y="599"/>
                  </a:lnTo>
                  <a:lnTo>
                    <a:pt x="591" y="598"/>
                  </a:lnTo>
                  <a:lnTo>
                    <a:pt x="590" y="597"/>
                  </a:lnTo>
                  <a:lnTo>
                    <a:pt x="589" y="596"/>
                  </a:lnTo>
                  <a:lnTo>
                    <a:pt x="588" y="596"/>
                  </a:lnTo>
                  <a:lnTo>
                    <a:pt x="587" y="596"/>
                  </a:lnTo>
                  <a:lnTo>
                    <a:pt x="586" y="595"/>
                  </a:lnTo>
                  <a:lnTo>
                    <a:pt x="584" y="595"/>
                  </a:lnTo>
                  <a:lnTo>
                    <a:pt x="583" y="595"/>
                  </a:lnTo>
                  <a:lnTo>
                    <a:pt x="582" y="595"/>
                  </a:lnTo>
                  <a:lnTo>
                    <a:pt x="581" y="595"/>
                  </a:lnTo>
                  <a:lnTo>
                    <a:pt x="580" y="595"/>
                  </a:lnTo>
                  <a:lnTo>
                    <a:pt x="579" y="595"/>
                  </a:lnTo>
                  <a:lnTo>
                    <a:pt x="576" y="596"/>
                  </a:lnTo>
                  <a:lnTo>
                    <a:pt x="574" y="597"/>
                  </a:lnTo>
                  <a:lnTo>
                    <a:pt x="572" y="597"/>
                  </a:lnTo>
                  <a:lnTo>
                    <a:pt x="569" y="597"/>
                  </a:lnTo>
                  <a:lnTo>
                    <a:pt x="566" y="598"/>
                  </a:lnTo>
                  <a:lnTo>
                    <a:pt x="562" y="598"/>
                  </a:lnTo>
                  <a:lnTo>
                    <a:pt x="556" y="599"/>
                  </a:lnTo>
                  <a:lnTo>
                    <a:pt x="553" y="600"/>
                  </a:lnTo>
                  <a:lnTo>
                    <a:pt x="548" y="600"/>
                  </a:lnTo>
                  <a:lnTo>
                    <a:pt x="547" y="600"/>
                  </a:lnTo>
                  <a:lnTo>
                    <a:pt x="546" y="600"/>
                  </a:lnTo>
                  <a:lnTo>
                    <a:pt x="543" y="600"/>
                  </a:lnTo>
                  <a:lnTo>
                    <a:pt x="538" y="598"/>
                  </a:lnTo>
                  <a:lnTo>
                    <a:pt x="536" y="598"/>
                  </a:lnTo>
                  <a:lnTo>
                    <a:pt x="534" y="597"/>
                  </a:lnTo>
                  <a:lnTo>
                    <a:pt x="531" y="595"/>
                  </a:lnTo>
                  <a:lnTo>
                    <a:pt x="529" y="594"/>
                  </a:lnTo>
                  <a:lnTo>
                    <a:pt x="527" y="593"/>
                  </a:lnTo>
                  <a:lnTo>
                    <a:pt x="524" y="590"/>
                  </a:lnTo>
                  <a:lnTo>
                    <a:pt x="523" y="589"/>
                  </a:lnTo>
                  <a:lnTo>
                    <a:pt x="522" y="589"/>
                  </a:lnTo>
                  <a:lnTo>
                    <a:pt x="521" y="588"/>
                  </a:lnTo>
                  <a:lnTo>
                    <a:pt x="517" y="587"/>
                  </a:lnTo>
                  <a:lnTo>
                    <a:pt x="516" y="586"/>
                  </a:lnTo>
                  <a:lnTo>
                    <a:pt x="514" y="586"/>
                  </a:lnTo>
                  <a:lnTo>
                    <a:pt x="513" y="585"/>
                  </a:lnTo>
                  <a:lnTo>
                    <a:pt x="512" y="585"/>
                  </a:lnTo>
                  <a:lnTo>
                    <a:pt x="511" y="585"/>
                  </a:lnTo>
                  <a:lnTo>
                    <a:pt x="509" y="585"/>
                  </a:lnTo>
                  <a:lnTo>
                    <a:pt x="508" y="585"/>
                  </a:lnTo>
                  <a:lnTo>
                    <a:pt x="507" y="585"/>
                  </a:lnTo>
                  <a:lnTo>
                    <a:pt x="502" y="585"/>
                  </a:lnTo>
                  <a:lnTo>
                    <a:pt x="501" y="585"/>
                  </a:lnTo>
                  <a:lnTo>
                    <a:pt x="500" y="585"/>
                  </a:lnTo>
                  <a:lnTo>
                    <a:pt x="499" y="585"/>
                  </a:lnTo>
                  <a:lnTo>
                    <a:pt x="498" y="585"/>
                  </a:lnTo>
                  <a:lnTo>
                    <a:pt x="498" y="585"/>
                  </a:lnTo>
                  <a:lnTo>
                    <a:pt x="497" y="585"/>
                  </a:lnTo>
                  <a:lnTo>
                    <a:pt x="497" y="584"/>
                  </a:lnTo>
                  <a:lnTo>
                    <a:pt x="496" y="584"/>
                  </a:lnTo>
                  <a:lnTo>
                    <a:pt x="496" y="583"/>
                  </a:lnTo>
                  <a:lnTo>
                    <a:pt x="495" y="582"/>
                  </a:lnTo>
                  <a:lnTo>
                    <a:pt x="495" y="582"/>
                  </a:lnTo>
                  <a:lnTo>
                    <a:pt x="494" y="581"/>
                  </a:lnTo>
                  <a:lnTo>
                    <a:pt x="494" y="580"/>
                  </a:lnTo>
                  <a:lnTo>
                    <a:pt x="494" y="579"/>
                  </a:lnTo>
                  <a:lnTo>
                    <a:pt x="493" y="573"/>
                  </a:lnTo>
                  <a:lnTo>
                    <a:pt x="492" y="570"/>
                  </a:lnTo>
                  <a:lnTo>
                    <a:pt x="492" y="568"/>
                  </a:lnTo>
                  <a:lnTo>
                    <a:pt x="492" y="567"/>
                  </a:lnTo>
                  <a:lnTo>
                    <a:pt x="491" y="566"/>
                  </a:lnTo>
                  <a:lnTo>
                    <a:pt x="491" y="564"/>
                  </a:lnTo>
                  <a:lnTo>
                    <a:pt x="490" y="563"/>
                  </a:lnTo>
                  <a:lnTo>
                    <a:pt x="489" y="562"/>
                  </a:lnTo>
                  <a:lnTo>
                    <a:pt x="488" y="560"/>
                  </a:lnTo>
                  <a:lnTo>
                    <a:pt x="486" y="559"/>
                  </a:lnTo>
                  <a:lnTo>
                    <a:pt x="485" y="558"/>
                  </a:lnTo>
                  <a:lnTo>
                    <a:pt x="484" y="557"/>
                  </a:lnTo>
                  <a:lnTo>
                    <a:pt x="483" y="556"/>
                  </a:lnTo>
                  <a:lnTo>
                    <a:pt x="482" y="555"/>
                  </a:lnTo>
                  <a:lnTo>
                    <a:pt x="480" y="555"/>
                  </a:lnTo>
                  <a:lnTo>
                    <a:pt x="478" y="554"/>
                  </a:lnTo>
                  <a:lnTo>
                    <a:pt x="477" y="554"/>
                  </a:lnTo>
                  <a:lnTo>
                    <a:pt x="475" y="554"/>
                  </a:lnTo>
                  <a:lnTo>
                    <a:pt x="470" y="554"/>
                  </a:lnTo>
                  <a:lnTo>
                    <a:pt x="468" y="554"/>
                  </a:lnTo>
                  <a:lnTo>
                    <a:pt x="466" y="554"/>
                  </a:lnTo>
                  <a:lnTo>
                    <a:pt x="464" y="554"/>
                  </a:lnTo>
                  <a:lnTo>
                    <a:pt x="462" y="554"/>
                  </a:lnTo>
                  <a:lnTo>
                    <a:pt x="461" y="553"/>
                  </a:lnTo>
                  <a:lnTo>
                    <a:pt x="459" y="553"/>
                  </a:lnTo>
                  <a:lnTo>
                    <a:pt x="457" y="552"/>
                  </a:lnTo>
                  <a:lnTo>
                    <a:pt x="456" y="552"/>
                  </a:lnTo>
                  <a:lnTo>
                    <a:pt x="446" y="547"/>
                  </a:lnTo>
                  <a:lnTo>
                    <a:pt x="444" y="545"/>
                  </a:lnTo>
                  <a:lnTo>
                    <a:pt x="440" y="542"/>
                  </a:lnTo>
                  <a:lnTo>
                    <a:pt x="438" y="542"/>
                  </a:lnTo>
                  <a:lnTo>
                    <a:pt x="436" y="540"/>
                  </a:lnTo>
                  <a:lnTo>
                    <a:pt x="435" y="540"/>
                  </a:lnTo>
                  <a:lnTo>
                    <a:pt x="434" y="540"/>
                  </a:lnTo>
                  <a:lnTo>
                    <a:pt x="433" y="540"/>
                  </a:lnTo>
                  <a:lnTo>
                    <a:pt x="432" y="540"/>
                  </a:lnTo>
                  <a:lnTo>
                    <a:pt x="432" y="540"/>
                  </a:lnTo>
                  <a:lnTo>
                    <a:pt x="431" y="540"/>
                  </a:lnTo>
                  <a:lnTo>
                    <a:pt x="429" y="540"/>
                  </a:lnTo>
                  <a:lnTo>
                    <a:pt x="426" y="541"/>
                  </a:lnTo>
                  <a:lnTo>
                    <a:pt x="424" y="542"/>
                  </a:lnTo>
                  <a:lnTo>
                    <a:pt x="422" y="542"/>
                  </a:lnTo>
                  <a:lnTo>
                    <a:pt x="420" y="542"/>
                  </a:lnTo>
                  <a:lnTo>
                    <a:pt x="416" y="542"/>
                  </a:lnTo>
                  <a:lnTo>
                    <a:pt x="413" y="542"/>
                  </a:lnTo>
                  <a:lnTo>
                    <a:pt x="409" y="542"/>
                  </a:lnTo>
                  <a:lnTo>
                    <a:pt x="404" y="542"/>
                  </a:lnTo>
                  <a:lnTo>
                    <a:pt x="403" y="542"/>
                  </a:lnTo>
                  <a:lnTo>
                    <a:pt x="402" y="542"/>
                  </a:lnTo>
                  <a:lnTo>
                    <a:pt x="401" y="542"/>
                  </a:lnTo>
                  <a:lnTo>
                    <a:pt x="400" y="542"/>
                  </a:lnTo>
                  <a:lnTo>
                    <a:pt x="399" y="542"/>
                  </a:lnTo>
                  <a:lnTo>
                    <a:pt x="398" y="543"/>
                  </a:lnTo>
                  <a:lnTo>
                    <a:pt x="397" y="544"/>
                  </a:lnTo>
                  <a:lnTo>
                    <a:pt x="396" y="545"/>
                  </a:lnTo>
                  <a:lnTo>
                    <a:pt x="395" y="546"/>
                  </a:lnTo>
                  <a:lnTo>
                    <a:pt x="394" y="548"/>
                  </a:lnTo>
                  <a:lnTo>
                    <a:pt x="392" y="550"/>
                  </a:lnTo>
                  <a:lnTo>
                    <a:pt x="390" y="555"/>
                  </a:lnTo>
                  <a:lnTo>
                    <a:pt x="389" y="558"/>
                  </a:lnTo>
                  <a:lnTo>
                    <a:pt x="387" y="563"/>
                  </a:lnTo>
                  <a:lnTo>
                    <a:pt x="386" y="565"/>
                  </a:lnTo>
                  <a:lnTo>
                    <a:pt x="385" y="567"/>
                  </a:lnTo>
                  <a:lnTo>
                    <a:pt x="385" y="568"/>
                  </a:lnTo>
                  <a:lnTo>
                    <a:pt x="381" y="573"/>
                  </a:lnTo>
                  <a:lnTo>
                    <a:pt x="378" y="579"/>
                  </a:lnTo>
                  <a:lnTo>
                    <a:pt x="376" y="581"/>
                  </a:lnTo>
                  <a:lnTo>
                    <a:pt x="375" y="582"/>
                  </a:lnTo>
                  <a:lnTo>
                    <a:pt x="374" y="583"/>
                  </a:lnTo>
                  <a:lnTo>
                    <a:pt x="372" y="584"/>
                  </a:lnTo>
                  <a:lnTo>
                    <a:pt x="371" y="586"/>
                  </a:lnTo>
                  <a:lnTo>
                    <a:pt x="367" y="588"/>
                  </a:lnTo>
                  <a:lnTo>
                    <a:pt x="366" y="589"/>
                  </a:lnTo>
                  <a:lnTo>
                    <a:pt x="364" y="590"/>
                  </a:lnTo>
                  <a:lnTo>
                    <a:pt x="363" y="590"/>
                  </a:lnTo>
                  <a:lnTo>
                    <a:pt x="361" y="590"/>
                  </a:lnTo>
                  <a:lnTo>
                    <a:pt x="360" y="590"/>
                  </a:lnTo>
                  <a:lnTo>
                    <a:pt x="358" y="590"/>
                  </a:lnTo>
                  <a:lnTo>
                    <a:pt x="357" y="590"/>
                  </a:lnTo>
                  <a:lnTo>
                    <a:pt x="356" y="589"/>
                  </a:lnTo>
                  <a:lnTo>
                    <a:pt x="355" y="589"/>
                  </a:lnTo>
                  <a:lnTo>
                    <a:pt x="354" y="588"/>
                  </a:lnTo>
                  <a:lnTo>
                    <a:pt x="352" y="587"/>
                  </a:lnTo>
                  <a:lnTo>
                    <a:pt x="351" y="586"/>
                  </a:lnTo>
                  <a:lnTo>
                    <a:pt x="351" y="586"/>
                  </a:lnTo>
                  <a:lnTo>
                    <a:pt x="350" y="585"/>
                  </a:lnTo>
                  <a:lnTo>
                    <a:pt x="349" y="585"/>
                  </a:lnTo>
                  <a:lnTo>
                    <a:pt x="349" y="585"/>
                  </a:lnTo>
                  <a:lnTo>
                    <a:pt x="348" y="585"/>
                  </a:lnTo>
                  <a:lnTo>
                    <a:pt x="347" y="585"/>
                  </a:lnTo>
                  <a:lnTo>
                    <a:pt x="346" y="586"/>
                  </a:lnTo>
                  <a:lnTo>
                    <a:pt x="344" y="587"/>
                  </a:lnTo>
                  <a:lnTo>
                    <a:pt x="343" y="587"/>
                  </a:lnTo>
                  <a:lnTo>
                    <a:pt x="342" y="588"/>
                  </a:lnTo>
                  <a:lnTo>
                    <a:pt x="341" y="588"/>
                  </a:lnTo>
                  <a:lnTo>
                    <a:pt x="340" y="588"/>
                  </a:lnTo>
                  <a:lnTo>
                    <a:pt x="339" y="588"/>
                  </a:lnTo>
                  <a:lnTo>
                    <a:pt x="338" y="588"/>
                  </a:lnTo>
                  <a:lnTo>
                    <a:pt x="337" y="588"/>
                  </a:lnTo>
                  <a:lnTo>
                    <a:pt x="335" y="588"/>
                  </a:lnTo>
                  <a:lnTo>
                    <a:pt x="331" y="587"/>
                  </a:lnTo>
                  <a:lnTo>
                    <a:pt x="329" y="587"/>
                  </a:lnTo>
                  <a:lnTo>
                    <a:pt x="325" y="586"/>
                  </a:lnTo>
                  <a:lnTo>
                    <a:pt x="323" y="586"/>
                  </a:lnTo>
                  <a:lnTo>
                    <a:pt x="320" y="586"/>
                  </a:lnTo>
                  <a:lnTo>
                    <a:pt x="318" y="586"/>
                  </a:lnTo>
                  <a:lnTo>
                    <a:pt x="313" y="586"/>
                  </a:lnTo>
                  <a:lnTo>
                    <a:pt x="310" y="586"/>
                  </a:lnTo>
                  <a:lnTo>
                    <a:pt x="306" y="586"/>
                  </a:lnTo>
                  <a:lnTo>
                    <a:pt x="301" y="585"/>
                  </a:lnTo>
                  <a:lnTo>
                    <a:pt x="295" y="585"/>
                  </a:lnTo>
                  <a:lnTo>
                    <a:pt x="277" y="583"/>
                  </a:lnTo>
                  <a:lnTo>
                    <a:pt x="273" y="583"/>
                  </a:lnTo>
                  <a:lnTo>
                    <a:pt x="271" y="583"/>
                  </a:lnTo>
                  <a:lnTo>
                    <a:pt x="268" y="583"/>
                  </a:lnTo>
                  <a:lnTo>
                    <a:pt x="267" y="583"/>
                  </a:lnTo>
                  <a:lnTo>
                    <a:pt x="262" y="583"/>
                  </a:lnTo>
                  <a:lnTo>
                    <a:pt x="259" y="583"/>
                  </a:lnTo>
                  <a:lnTo>
                    <a:pt x="257" y="583"/>
                  </a:lnTo>
                  <a:lnTo>
                    <a:pt x="253" y="583"/>
                  </a:lnTo>
                  <a:lnTo>
                    <a:pt x="246" y="582"/>
                  </a:lnTo>
                  <a:lnTo>
                    <a:pt x="244" y="582"/>
                  </a:lnTo>
                  <a:lnTo>
                    <a:pt x="242" y="582"/>
                  </a:lnTo>
                  <a:lnTo>
                    <a:pt x="240" y="581"/>
                  </a:lnTo>
                  <a:lnTo>
                    <a:pt x="238" y="581"/>
                  </a:lnTo>
                  <a:lnTo>
                    <a:pt x="237" y="580"/>
                  </a:lnTo>
                  <a:lnTo>
                    <a:pt x="235" y="580"/>
                  </a:lnTo>
                  <a:lnTo>
                    <a:pt x="233" y="579"/>
                  </a:lnTo>
                  <a:lnTo>
                    <a:pt x="231" y="578"/>
                  </a:lnTo>
                  <a:lnTo>
                    <a:pt x="229" y="577"/>
                  </a:lnTo>
                  <a:lnTo>
                    <a:pt x="225" y="575"/>
                  </a:lnTo>
                  <a:lnTo>
                    <a:pt x="217" y="571"/>
                  </a:lnTo>
                  <a:lnTo>
                    <a:pt x="205" y="565"/>
                  </a:lnTo>
                  <a:lnTo>
                    <a:pt x="201" y="562"/>
                  </a:lnTo>
                  <a:lnTo>
                    <a:pt x="199" y="561"/>
                  </a:lnTo>
                  <a:lnTo>
                    <a:pt x="197" y="560"/>
                  </a:lnTo>
                  <a:lnTo>
                    <a:pt x="196" y="559"/>
                  </a:lnTo>
                  <a:lnTo>
                    <a:pt x="194" y="557"/>
                  </a:lnTo>
                  <a:lnTo>
                    <a:pt x="191" y="555"/>
                  </a:lnTo>
                  <a:lnTo>
                    <a:pt x="189" y="553"/>
                  </a:lnTo>
                  <a:lnTo>
                    <a:pt x="187" y="552"/>
                  </a:lnTo>
                  <a:lnTo>
                    <a:pt x="185" y="550"/>
                  </a:lnTo>
                  <a:lnTo>
                    <a:pt x="184" y="548"/>
                  </a:lnTo>
                  <a:lnTo>
                    <a:pt x="183" y="547"/>
                  </a:lnTo>
                  <a:lnTo>
                    <a:pt x="182" y="546"/>
                  </a:lnTo>
                  <a:lnTo>
                    <a:pt x="181" y="545"/>
                  </a:lnTo>
                  <a:lnTo>
                    <a:pt x="180" y="544"/>
                  </a:lnTo>
                  <a:lnTo>
                    <a:pt x="180" y="543"/>
                  </a:lnTo>
                  <a:lnTo>
                    <a:pt x="179" y="542"/>
                  </a:lnTo>
                  <a:lnTo>
                    <a:pt x="178" y="538"/>
                  </a:lnTo>
                  <a:lnTo>
                    <a:pt x="178" y="537"/>
                  </a:lnTo>
                  <a:lnTo>
                    <a:pt x="178" y="536"/>
                  </a:lnTo>
                  <a:lnTo>
                    <a:pt x="178" y="536"/>
                  </a:lnTo>
                  <a:lnTo>
                    <a:pt x="177" y="535"/>
                  </a:lnTo>
                  <a:lnTo>
                    <a:pt x="177" y="535"/>
                  </a:lnTo>
                  <a:lnTo>
                    <a:pt x="176" y="534"/>
                  </a:lnTo>
                  <a:lnTo>
                    <a:pt x="175" y="533"/>
                  </a:lnTo>
                  <a:lnTo>
                    <a:pt x="174" y="533"/>
                  </a:lnTo>
                  <a:lnTo>
                    <a:pt x="173" y="533"/>
                  </a:lnTo>
                  <a:lnTo>
                    <a:pt x="172" y="532"/>
                  </a:lnTo>
                  <a:lnTo>
                    <a:pt x="171" y="532"/>
                  </a:lnTo>
                  <a:lnTo>
                    <a:pt x="170" y="532"/>
                  </a:lnTo>
                  <a:lnTo>
                    <a:pt x="170" y="532"/>
                  </a:lnTo>
                  <a:lnTo>
                    <a:pt x="169" y="531"/>
                  </a:lnTo>
                  <a:lnTo>
                    <a:pt x="168" y="530"/>
                  </a:lnTo>
                  <a:lnTo>
                    <a:pt x="166" y="528"/>
                  </a:lnTo>
                  <a:lnTo>
                    <a:pt x="165" y="528"/>
                  </a:lnTo>
                  <a:lnTo>
                    <a:pt x="164" y="527"/>
                  </a:lnTo>
                  <a:lnTo>
                    <a:pt x="163" y="526"/>
                  </a:lnTo>
                  <a:lnTo>
                    <a:pt x="162" y="526"/>
                  </a:lnTo>
                  <a:lnTo>
                    <a:pt x="161" y="525"/>
                  </a:lnTo>
                  <a:lnTo>
                    <a:pt x="157" y="524"/>
                  </a:lnTo>
                  <a:lnTo>
                    <a:pt x="156" y="524"/>
                  </a:lnTo>
                  <a:lnTo>
                    <a:pt x="156" y="524"/>
                  </a:lnTo>
                  <a:lnTo>
                    <a:pt x="155" y="523"/>
                  </a:lnTo>
                  <a:lnTo>
                    <a:pt x="155" y="523"/>
                  </a:lnTo>
                  <a:lnTo>
                    <a:pt x="154" y="522"/>
                  </a:lnTo>
                  <a:lnTo>
                    <a:pt x="154" y="521"/>
                  </a:lnTo>
                  <a:lnTo>
                    <a:pt x="154" y="521"/>
                  </a:lnTo>
                  <a:lnTo>
                    <a:pt x="154" y="520"/>
                  </a:lnTo>
                  <a:lnTo>
                    <a:pt x="153" y="519"/>
                  </a:lnTo>
                  <a:lnTo>
                    <a:pt x="152" y="519"/>
                  </a:lnTo>
                  <a:lnTo>
                    <a:pt x="150" y="518"/>
                  </a:lnTo>
                  <a:lnTo>
                    <a:pt x="149" y="517"/>
                  </a:lnTo>
                  <a:lnTo>
                    <a:pt x="148" y="516"/>
                  </a:lnTo>
                  <a:lnTo>
                    <a:pt x="146" y="514"/>
                  </a:lnTo>
                  <a:lnTo>
                    <a:pt x="145" y="513"/>
                  </a:lnTo>
                  <a:lnTo>
                    <a:pt x="144" y="513"/>
                  </a:lnTo>
                  <a:lnTo>
                    <a:pt x="144" y="512"/>
                  </a:lnTo>
                  <a:lnTo>
                    <a:pt x="143" y="512"/>
                  </a:lnTo>
                  <a:lnTo>
                    <a:pt x="141" y="512"/>
                  </a:lnTo>
                  <a:lnTo>
                    <a:pt x="139" y="511"/>
                  </a:lnTo>
                  <a:lnTo>
                    <a:pt x="137" y="510"/>
                  </a:lnTo>
                  <a:lnTo>
                    <a:pt x="136" y="510"/>
                  </a:lnTo>
                  <a:lnTo>
                    <a:pt x="135" y="509"/>
                  </a:lnTo>
                  <a:lnTo>
                    <a:pt x="135" y="508"/>
                  </a:lnTo>
                  <a:lnTo>
                    <a:pt x="134" y="507"/>
                  </a:lnTo>
                  <a:lnTo>
                    <a:pt x="133" y="507"/>
                  </a:lnTo>
                  <a:lnTo>
                    <a:pt x="132" y="505"/>
                  </a:lnTo>
                  <a:lnTo>
                    <a:pt x="132" y="504"/>
                  </a:lnTo>
                  <a:lnTo>
                    <a:pt x="131" y="504"/>
                  </a:lnTo>
                  <a:lnTo>
                    <a:pt x="131" y="503"/>
                  </a:lnTo>
                  <a:lnTo>
                    <a:pt x="130" y="502"/>
                  </a:lnTo>
                  <a:lnTo>
                    <a:pt x="129" y="502"/>
                  </a:lnTo>
                  <a:lnTo>
                    <a:pt x="129" y="502"/>
                  </a:lnTo>
                  <a:lnTo>
                    <a:pt x="128" y="501"/>
                  </a:lnTo>
                  <a:lnTo>
                    <a:pt x="127" y="501"/>
                  </a:lnTo>
                  <a:lnTo>
                    <a:pt x="126" y="501"/>
                  </a:lnTo>
                  <a:lnTo>
                    <a:pt x="121" y="501"/>
                  </a:lnTo>
                  <a:lnTo>
                    <a:pt x="119" y="501"/>
                  </a:lnTo>
                  <a:lnTo>
                    <a:pt x="116" y="501"/>
                  </a:lnTo>
                  <a:lnTo>
                    <a:pt x="113" y="501"/>
                  </a:lnTo>
                  <a:lnTo>
                    <a:pt x="110" y="502"/>
                  </a:lnTo>
                  <a:lnTo>
                    <a:pt x="108" y="502"/>
                  </a:lnTo>
                  <a:lnTo>
                    <a:pt x="107" y="503"/>
                  </a:lnTo>
                  <a:lnTo>
                    <a:pt x="106" y="503"/>
                  </a:lnTo>
                  <a:lnTo>
                    <a:pt x="105" y="504"/>
                  </a:lnTo>
                  <a:lnTo>
                    <a:pt x="103" y="504"/>
                  </a:lnTo>
                  <a:lnTo>
                    <a:pt x="102" y="505"/>
                  </a:lnTo>
                  <a:lnTo>
                    <a:pt x="97" y="509"/>
                  </a:lnTo>
                  <a:lnTo>
                    <a:pt x="95" y="510"/>
                  </a:lnTo>
                  <a:lnTo>
                    <a:pt x="94" y="510"/>
                  </a:lnTo>
                  <a:lnTo>
                    <a:pt x="92" y="511"/>
                  </a:lnTo>
                  <a:lnTo>
                    <a:pt x="91" y="512"/>
                  </a:lnTo>
                  <a:lnTo>
                    <a:pt x="90" y="512"/>
                  </a:lnTo>
                  <a:lnTo>
                    <a:pt x="89" y="512"/>
                  </a:lnTo>
                  <a:lnTo>
                    <a:pt x="87" y="512"/>
                  </a:lnTo>
                  <a:lnTo>
                    <a:pt x="85" y="512"/>
                  </a:lnTo>
                  <a:lnTo>
                    <a:pt x="83" y="512"/>
                  </a:lnTo>
                  <a:lnTo>
                    <a:pt x="81" y="512"/>
                  </a:lnTo>
                  <a:lnTo>
                    <a:pt x="77" y="512"/>
                  </a:lnTo>
                  <a:lnTo>
                    <a:pt x="68" y="511"/>
                  </a:lnTo>
                  <a:lnTo>
                    <a:pt x="67" y="510"/>
                  </a:lnTo>
                  <a:lnTo>
                    <a:pt x="65" y="510"/>
                  </a:lnTo>
                  <a:lnTo>
                    <a:pt x="63" y="509"/>
                  </a:lnTo>
                  <a:lnTo>
                    <a:pt x="62" y="508"/>
                  </a:lnTo>
                  <a:lnTo>
                    <a:pt x="60" y="507"/>
                  </a:lnTo>
                  <a:lnTo>
                    <a:pt x="58" y="505"/>
                  </a:lnTo>
                  <a:lnTo>
                    <a:pt x="56" y="504"/>
                  </a:lnTo>
                  <a:lnTo>
                    <a:pt x="50" y="499"/>
                  </a:lnTo>
                  <a:lnTo>
                    <a:pt x="48" y="497"/>
                  </a:lnTo>
                  <a:lnTo>
                    <a:pt x="47" y="496"/>
                  </a:lnTo>
                  <a:lnTo>
                    <a:pt x="45" y="495"/>
                  </a:lnTo>
                  <a:lnTo>
                    <a:pt x="44" y="494"/>
                  </a:lnTo>
                  <a:lnTo>
                    <a:pt x="39" y="492"/>
                  </a:lnTo>
                  <a:lnTo>
                    <a:pt x="34" y="489"/>
                  </a:lnTo>
                  <a:lnTo>
                    <a:pt x="33" y="488"/>
                  </a:lnTo>
                  <a:lnTo>
                    <a:pt x="31" y="488"/>
                  </a:lnTo>
                  <a:lnTo>
                    <a:pt x="29" y="487"/>
                  </a:lnTo>
                  <a:lnTo>
                    <a:pt x="26" y="486"/>
                  </a:lnTo>
                  <a:lnTo>
                    <a:pt x="18" y="485"/>
                  </a:lnTo>
                  <a:lnTo>
                    <a:pt x="15" y="484"/>
                  </a:lnTo>
                  <a:lnTo>
                    <a:pt x="13" y="484"/>
                  </a:lnTo>
                  <a:lnTo>
                    <a:pt x="11" y="483"/>
                  </a:lnTo>
                  <a:lnTo>
                    <a:pt x="9" y="482"/>
                  </a:lnTo>
                  <a:lnTo>
                    <a:pt x="0" y="479"/>
                  </a:lnTo>
                  <a:lnTo>
                    <a:pt x="1" y="478"/>
                  </a:lnTo>
                  <a:lnTo>
                    <a:pt x="2" y="476"/>
                  </a:lnTo>
                  <a:lnTo>
                    <a:pt x="4" y="471"/>
                  </a:lnTo>
                  <a:lnTo>
                    <a:pt x="4" y="470"/>
                  </a:lnTo>
                  <a:lnTo>
                    <a:pt x="5" y="470"/>
                  </a:lnTo>
                  <a:lnTo>
                    <a:pt x="5" y="469"/>
                  </a:lnTo>
                  <a:lnTo>
                    <a:pt x="6" y="469"/>
                  </a:lnTo>
                  <a:lnTo>
                    <a:pt x="7" y="469"/>
                  </a:lnTo>
                  <a:lnTo>
                    <a:pt x="7" y="468"/>
                  </a:lnTo>
                  <a:lnTo>
                    <a:pt x="9" y="467"/>
                  </a:lnTo>
                  <a:lnTo>
                    <a:pt x="10" y="467"/>
                  </a:lnTo>
                  <a:lnTo>
                    <a:pt x="10" y="466"/>
                  </a:lnTo>
                  <a:lnTo>
                    <a:pt x="10" y="466"/>
                  </a:lnTo>
                  <a:lnTo>
                    <a:pt x="10" y="466"/>
                  </a:lnTo>
                  <a:lnTo>
                    <a:pt x="9" y="465"/>
                  </a:lnTo>
                  <a:lnTo>
                    <a:pt x="9" y="465"/>
                  </a:lnTo>
                  <a:lnTo>
                    <a:pt x="9" y="465"/>
                  </a:lnTo>
                  <a:lnTo>
                    <a:pt x="9" y="464"/>
                  </a:lnTo>
                  <a:lnTo>
                    <a:pt x="10" y="464"/>
                  </a:lnTo>
                  <a:lnTo>
                    <a:pt x="11" y="463"/>
                  </a:lnTo>
                  <a:lnTo>
                    <a:pt x="11" y="462"/>
                  </a:lnTo>
                  <a:lnTo>
                    <a:pt x="12" y="460"/>
                  </a:lnTo>
                  <a:lnTo>
                    <a:pt x="12" y="460"/>
                  </a:lnTo>
                  <a:lnTo>
                    <a:pt x="12" y="459"/>
                  </a:lnTo>
                  <a:lnTo>
                    <a:pt x="12" y="458"/>
                  </a:lnTo>
                  <a:lnTo>
                    <a:pt x="13" y="458"/>
                  </a:lnTo>
                  <a:lnTo>
                    <a:pt x="13" y="458"/>
                  </a:lnTo>
                  <a:lnTo>
                    <a:pt x="15" y="458"/>
                  </a:lnTo>
                  <a:lnTo>
                    <a:pt x="15" y="457"/>
                  </a:lnTo>
                  <a:lnTo>
                    <a:pt x="16" y="457"/>
                  </a:lnTo>
                  <a:lnTo>
                    <a:pt x="16" y="457"/>
                  </a:lnTo>
                  <a:lnTo>
                    <a:pt x="17" y="456"/>
                  </a:lnTo>
                  <a:lnTo>
                    <a:pt x="19" y="454"/>
                  </a:lnTo>
                  <a:lnTo>
                    <a:pt x="19" y="453"/>
                  </a:lnTo>
                  <a:lnTo>
                    <a:pt x="19" y="453"/>
                  </a:lnTo>
                  <a:lnTo>
                    <a:pt x="20" y="453"/>
                  </a:lnTo>
                  <a:lnTo>
                    <a:pt x="20" y="452"/>
                  </a:lnTo>
                  <a:lnTo>
                    <a:pt x="20" y="452"/>
                  </a:lnTo>
                  <a:lnTo>
                    <a:pt x="21" y="451"/>
                  </a:lnTo>
                  <a:lnTo>
                    <a:pt x="22" y="451"/>
                  </a:lnTo>
                  <a:lnTo>
                    <a:pt x="23" y="450"/>
                  </a:lnTo>
                  <a:lnTo>
                    <a:pt x="25" y="450"/>
                  </a:lnTo>
                  <a:lnTo>
                    <a:pt x="26" y="450"/>
                  </a:lnTo>
                  <a:lnTo>
                    <a:pt x="28" y="450"/>
                  </a:lnTo>
                  <a:lnTo>
                    <a:pt x="29" y="450"/>
                  </a:lnTo>
                  <a:lnTo>
                    <a:pt x="30" y="450"/>
                  </a:lnTo>
                  <a:lnTo>
                    <a:pt x="31" y="450"/>
                  </a:lnTo>
                  <a:lnTo>
                    <a:pt x="32" y="451"/>
                  </a:lnTo>
                  <a:lnTo>
                    <a:pt x="33" y="452"/>
                  </a:lnTo>
                  <a:lnTo>
                    <a:pt x="35" y="454"/>
                  </a:lnTo>
                  <a:lnTo>
                    <a:pt x="36" y="454"/>
                  </a:lnTo>
                  <a:lnTo>
                    <a:pt x="37" y="455"/>
                  </a:lnTo>
                  <a:lnTo>
                    <a:pt x="38" y="455"/>
                  </a:lnTo>
                  <a:lnTo>
                    <a:pt x="40" y="455"/>
                  </a:lnTo>
                  <a:lnTo>
                    <a:pt x="41" y="456"/>
                  </a:lnTo>
                  <a:lnTo>
                    <a:pt x="43" y="456"/>
                  </a:lnTo>
                  <a:lnTo>
                    <a:pt x="43" y="456"/>
                  </a:lnTo>
                  <a:lnTo>
                    <a:pt x="44" y="456"/>
                  </a:lnTo>
                  <a:lnTo>
                    <a:pt x="45" y="455"/>
                  </a:lnTo>
                  <a:lnTo>
                    <a:pt x="46" y="455"/>
                  </a:lnTo>
                  <a:lnTo>
                    <a:pt x="46" y="454"/>
                  </a:lnTo>
                  <a:lnTo>
                    <a:pt x="47" y="453"/>
                  </a:lnTo>
                  <a:lnTo>
                    <a:pt x="48" y="452"/>
                  </a:lnTo>
                  <a:lnTo>
                    <a:pt x="49" y="451"/>
                  </a:lnTo>
                  <a:lnTo>
                    <a:pt x="51" y="449"/>
                  </a:lnTo>
                  <a:lnTo>
                    <a:pt x="53" y="446"/>
                  </a:lnTo>
                  <a:lnTo>
                    <a:pt x="54" y="445"/>
                  </a:lnTo>
                  <a:lnTo>
                    <a:pt x="54" y="444"/>
                  </a:lnTo>
                  <a:lnTo>
                    <a:pt x="55" y="444"/>
                  </a:lnTo>
                  <a:lnTo>
                    <a:pt x="56" y="444"/>
                  </a:lnTo>
                  <a:lnTo>
                    <a:pt x="56" y="443"/>
                  </a:lnTo>
                  <a:lnTo>
                    <a:pt x="57" y="443"/>
                  </a:lnTo>
                  <a:lnTo>
                    <a:pt x="59" y="443"/>
                  </a:lnTo>
                  <a:lnTo>
                    <a:pt x="64" y="442"/>
                  </a:lnTo>
                  <a:lnTo>
                    <a:pt x="66" y="442"/>
                  </a:lnTo>
                  <a:lnTo>
                    <a:pt x="67" y="442"/>
                  </a:lnTo>
                  <a:lnTo>
                    <a:pt x="69" y="442"/>
                  </a:lnTo>
                  <a:lnTo>
                    <a:pt x="70" y="443"/>
                  </a:lnTo>
                  <a:lnTo>
                    <a:pt x="72" y="443"/>
                  </a:lnTo>
                  <a:lnTo>
                    <a:pt x="73" y="444"/>
                  </a:lnTo>
                  <a:lnTo>
                    <a:pt x="75" y="445"/>
                  </a:lnTo>
                  <a:lnTo>
                    <a:pt x="78" y="447"/>
                  </a:lnTo>
                  <a:lnTo>
                    <a:pt x="79" y="448"/>
                  </a:lnTo>
                  <a:lnTo>
                    <a:pt x="79" y="448"/>
                  </a:lnTo>
                  <a:lnTo>
                    <a:pt x="80" y="448"/>
                  </a:lnTo>
                  <a:lnTo>
                    <a:pt x="81" y="448"/>
                  </a:lnTo>
                  <a:lnTo>
                    <a:pt x="82" y="448"/>
                  </a:lnTo>
                  <a:lnTo>
                    <a:pt x="82" y="448"/>
                  </a:lnTo>
                  <a:lnTo>
                    <a:pt x="83" y="448"/>
                  </a:lnTo>
                  <a:lnTo>
                    <a:pt x="84" y="447"/>
                  </a:lnTo>
                  <a:lnTo>
                    <a:pt x="85" y="446"/>
                  </a:lnTo>
                  <a:lnTo>
                    <a:pt x="87" y="443"/>
                  </a:lnTo>
                  <a:lnTo>
                    <a:pt x="88" y="441"/>
                  </a:lnTo>
                  <a:lnTo>
                    <a:pt x="89" y="440"/>
                  </a:lnTo>
                  <a:lnTo>
                    <a:pt x="91" y="438"/>
                  </a:lnTo>
                  <a:lnTo>
                    <a:pt x="93" y="436"/>
                  </a:lnTo>
                  <a:lnTo>
                    <a:pt x="95" y="434"/>
                  </a:lnTo>
                  <a:lnTo>
                    <a:pt x="96" y="434"/>
                  </a:lnTo>
                  <a:lnTo>
                    <a:pt x="97" y="433"/>
                  </a:lnTo>
                  <a:lnTo>
                    <a:pt x="98" y="432"/>
                  </a:lnTo>
                  <a:lnTo>
                    <a:pt x="102" y="430"/>
                  </a:lnTo>
                  <a:lnTo>
                    <a:pt x="103" y="429"/>
                  </a:lnTo>
                  <a:lnTo>
                    <a:pt x="104" y="428"/>
                  </a:lnTo>
                  <a:lnTo>
                    <a:pt x="106" y="427"/>
                  </a:lnTo>
                  <a:lnTo>
                    <a:pt x="108" y="426"/>
                  </a:lnTo>
                  <a:lnTo>
                    <a:pt x="110" y="423"/>
                  </a:lnTo>
                  <a:lnTo>
                    <a:pt x="111" y="421"/>
                  </a:lnTo>
                  <a:lnTo>
                    <a:pt x="113" y="419"/>
                  </a:lnTo>
                  <a:lnTo>
                    <a:pt x="114" y="418"/>
                  </a:lnTo>
                  <a:lnTo>
                    <a:pt x="115" y="417"/>
                  </a:lnTo>
                  <a:lnTo>
                    <a:pt x="115" y="416"/>
                  </a:lnTo>
                  <a:lnTo>
                    <a:pt x="117" y="415"/>
                  </a:lnTo>
                  <a:lnTo>
                    <a:pt x="119" y="414"/>
                  </a:lnTo>
                  <a:lnTo>
                    <a:pt x="121" y="413"/>
                  </a:lnTo>
                  <a:lnTo>
                    <a:pt x="125" y="412"/>
                  </a:lnTo>
                  <a:lnTo>
                    <a:pt x="127" y="411"/>
                  </a:lnTo>
                  <a:lnTo>
                    <a:pt x="130" y="410"/>
                  </a:lnTo>
                  <a:lnTo>
                    <a:pt x="133" y="410"/>
                  </a:lnTo>
                  <a:lnTo>
                    <a:pt x="134" y="410"/>
                  </a:lnTo>
                  <a:lnTo>
                    <a:pt x="137" y="410"/>
                  </a:lnTo>
                  <a:lnTo>
                    <a:pt x="139" y="410"/>
                  </a:lnTo>
                  <a:lnTo>
                    <a:pt x="140" y="410"/>
                  </a:lnTo>
                  <a:lnTo>
                    <a:pt x="141" y="409"/>
                  </a:lnTo>
                  <a:lnTo>
                    <a:pt x="142" y="409"/>
                  </a:lnTo>
                  <a:lnTo>
                    <a:pt x="142" y="409"/>
                  </a:lnTo>
                  <a:lnTo>
                    <a:pt x="143" y="408"/>
                  </a:lnTo>
                  <a:lnTo>
                    <a:pt x="144" y="407"/>
                  </a:lnTo>
                  <a:lnTo>
                    <a:pt x="144" y="406"/>
                  </a:lnTo>
                  <a:lnTo>
                    <a:pt x="145" y="405"/>
                  </a:lnTo>
                  <a:lnTo>
                    <a:pt x="146" y="401"/>
                  </a:lnTo>
                  <a:lnTo>
                    <a:pt x="147" y="399"/>
                  </a:lnTo>
                  <a:lnTo>
                    <a:pt x="148" y="398"/>
                  </a:lnTo>
                  <a:lnTo>
                    <a:pt x="148" y="397"/>
                  </a:lnTo>
                  <a:lnTo>
                    <a:pt x="149" y="396"/>
                  </a:lnTo>
                  <a:lnTo>
                    <a:pt x="150" y="396"/>
                  </a:lnTo>
                  <a:lnTo>
                    <a:pt x="150" y="395"/>
                  </a:lnTo>
                  <a:lnTo>
                    <a:pt x="151" y="395"/>
                  </a:lnTo>
                  <a:lnTo>
                    <a:pt x="151" y="395"/>
                  </a:lnTo>
                  <a:lnTo>
                    <a:pt x="152" y="395"/>
                  </a:lnTo>
                  <a:lnTo>
                    <a:pt x="153" y="395"/>
                  </a:lnTo>
                  <a:lnTo>
                    <a:pt x="154" y="395"/>
                  </a:lnTo>
                  <a:lnTo>
                    <a:pt x="157" y="395"/>
                  </a:lnTo>
                  <a:lnTo>
                    <a:pt x="158" y="396"/>
                  </a:lnTo>
                  <a:lnTo>
                    <a:pt x="159" y="395"/>
                  </a:lnTo>
                  <a:lnTo>
                    <a:pt x="160" y="395"/>
                  </a:lnTo>
                  <a:lnTo>
                    <a:pt x="161" y="395"/>
                  </a:lnTo>
                  <a:lnTo>
                    <a:pt x="161" y="395"/>
                  </a:lnTo>
                  <a:lnTo>
                    <a:pt x="162" y="394"/>
                  </a:lnTo>
                  <a:lnTo>
                    <a:pt x="163" y="394"/>
                  </a:lnTo>
                  <a:lnTo>
                    <a:pt x="164" y="393"/>
                  </a:lnTo>
                  <a:lnTo>
                    <a:pt x="165" y="392"/>
                  </a:lnTo>
                  <a:lnTo>
                    <a:pt x="166" y="391"/>
                  </a:lnTo>
                  <a:lnTo>
                    <a:pt x="169" y="388"/>
                  </a:lnTo>
                  <a:lnTo>
                    <a:pt x="170" y="387"/>
                  </a:lnTo>
                  <a:lnTo>
                    <a:pt x="170" y="387"/>
                  </a:lnTo>
                  <a:lnTo>
                    <a:pt x="171" y="386"/>
                  </a:lnTo>
                  <a:lnTo>
                    <a:pt x="172" y="386"/>
                  </a:lnTo>
                  <a:lnTo>
                    <a:pt x="174" y="385"/>
                  </a:lnTo>
                  <a:lnTo>
                    <a:pt x="176" y="384"/>
                  </a:lnTo>
                  <a:lnTo>
                    <a:pt x="177" y="384"/>
                  </a:lnTo>
                  <a:lnTo>
                    <a:pt x="178" y="384"/>
                  </a:lnTo>
                  <a:lnTo>
                    <a:pt x="179" y="384"/>
                  </a:lnTo>
                  <a:lnTo>
                    <a:pt x="180" y="384"/>
                  </a:lnTo>
                  <a:lnTo>
                    <a:pt x="180" y="384"/>
                  </a:lnTo>
                  <a:lnTo>
                    <a:pt x="181" y="384"/>
                  </a:lnTo>
                  <a:lnTo>
                    <a:pt x="181" y="385"/>
                  </a:lnTo>
                  <a:lnTo>
                    <a:pt x="182" y="386"/>
                  </a:lnTo>
                  <a:lnTo>
                    <a:pt x="183" y="387"/>
                  </a:lnTo>
                  <a:lnTo>
                    <a:pt x="185" y="389"/>
                  </a:lnTo>
                  <a:lnTo>
                    <a:pt x="185" y="390"/>
                  </a:lnTo>
                  <a:lnTo>
                    <a:pt x="186" y="391"/>
                  </a:lnTo>
                  <a:lnTo>
                    <a:pt x="187" y="392"/>
                  </a:lnTo>
                  <a:lnTo>
                    <a:pt x="191" y="394"/>
                  </a:lnTo>
                  <a:lnTo>
                    <a:pt x="192" y="395"/>
                  </a:lnTo>
                  <a:lnTo>
                    <a:pt x="193" y="395"/>
                  </a:lnTo>
                  <a:lnTo>
                    <a:pt x="195" y="396"/>
                  </a:lnTo>
                  <a:lnTo>
                    <a:pt x="196" y="396"/>
                  </a:lnTo>
                  <a:lnTo>
                    <a:pt x="197" y="396"/>
                  </a:lnTo>
                  <a:lnTo>
                    <a:pt x="198" y="396"/>
                  </a:lnTo>
                  <a:lnTo>
                    <a:pt x="200" y="396"/>
                  </a:lnTo>
                  <a:lnTo>
                    <a:pt x="202" y="396"/>
                  </a:lnTo>
                  <a:lnTo>
                    <a:pt x="204" y="395"/>
                  </a:lnTo>
                  <a:lnTo>
                    <a:pt x="206" y="395"/>
                  </a:lnTo>
                  <a:lnTo>
                    <a:pt x="208" y="393"/>
                  </a:lnTo>
                  <a:lnTo>
                    <a:pt x="209" y="392"/>
                  </a:lnTo>
                  <a:lnTo>
                    <a:pt x="211" y="391"/>
                  </a:lnTo>
                  <a:lnTo>
                    <a:pt x="212" y="390"/>
                  </a:lnTo>
                  <a:lnTo>
                    <a:pt x="213" y="390"/>
                  </a:lnTo>
                  <a:lnTo>
                    <a:pt x="214" y="390"/>
                  </a:lnTo>
                  <a:lnTo>
                    <a:pt x="215" y="390"/>
                  </a:lnTo>
                  <a:lnTo>
                    <a:pt x="216" y="390"/>
                  </a:lnTo>
                  <a:lnTo>
                    <a:pt x="219" y="390"/>
                  </a:lnTo>
                  <a:lnTo>
                    <a:pt x="221" y="391"/>
                  </a:lnTo>
                  <a:lnTo>
                    <a:pt x="224" y="391"/>
                  </a:lnTo>
                  <a:lnTo>
                    <a:pt x="225" y="392"/>
                  </a:lnTo>
                  <a:lnTo>
                    <a:pt x="228" y="392"/>
                  </a:lnTo>
                  <a:lnTo>
                    <a:pt x="232" y="393"/>
                  </a:lnTo>
                  <a:lnTo>
                    <a:pt x="233" y="393"/>
                  </a:lnTo>
                  <a:lnTo>
                    <a:pt x="234" y="393"/>
                  </a:lnTo>
                  <a:lnTo>
                    <a:pt x="237" y="392"/>
                  </a:lnTo>
                  <a:lnTo>
                    <a:pt x="242" y="391"/>
                  </a:lnTo>
                  <a:lnTo>
                    <a:pt x="245" y="390"/>
                  </a:lnTo>
                  <a:lnTo>
                    <a:pt x="247" y="390"/>
                  </a:lnTo>
                  <a:lnTo>
                    <a:pt x="248" y="390"/>
                  </a:lnTo>
                  <a:lnTo>
                    <a:pt x="249" y="389"/>
                  </a:lnTo>
                  <a:lnTo>
                    <a:pt x="253" y="387"/>
                  </a:lnTo>
                  <a:lnTo>
                    <a:pt x="254" y="386"/>
                  </a:lnTo>
                  <a:lnTo>
                    <a:pt x="254" y="385"/>
                  </a:lnTo>
                  <a:lnTo>
                    <a:pt x="255" y="385"/>
                  </a:lnTo>
                  <a:lnTo>
                    <a:pt x="255" y="384"/>
                  </a:lnTo>
                  <a:lnTo>
                    <a:pt x="256" y="383"/>
                  </a:lnTo>
                  <a:lnTo>
                    <a:pt x="256" y="383"/>
                  </a:lnTo>
                  <a:lnTo>
                    <a:pt x="256" y="382"/>
                  </a:lnTo>
                  <a:lnTo>
                    <a:pt x="256" y="379"/>
                  </a:lnTo>
                  <a:lnTo>
                    <a:pt x="255" y="378"/>
                  </a:lnTo>
                  <a:lnTo>
                    <a:pt x="256" y="377"/>
                  </a:lnTo>
                  <a:lnTo>
                    <a:pt x="256" y="376"/>
                  </a:lnTo>
                  <a:lnTo>
                    <a:pt x="257" y="375"/>
                  </a:lnTo>
                  <a:lnTo>
                    <a:pt x="258" y="373"/>
                  </a:lnTo>
                  <a:lnTo>
                    <a:pt x="259" y="373"/>
                  </a:lnTo>
                  <a:lnTo>
                    <a:pt x="260" y="372"/>
                  </a:lnTo>
                  <a:lnTo>
                    <a:pt x="261" y="371"/>
                  </a:lnTo>
                  <a:lnTo>
                    <a:pt x="262" y="371"/>
                  </a:lnTo>
                  <a:lnTo>
                    <a:pt x="264" y="370"/>
                  </a:lnTo>
                  <a:lnTo>
                    <a:pt x="266" y="369"/>
                  </a:lnTo>
                  <a:lnTo>
                    <a:pt x="269" y="369"/>
                  </a:lnTo>
                  <a:lnTo>
                    <a:pt x="274" y="369"/>
                  </a:lnTo>
                  <a:lnTo>
                    <a:pt x="278" y="368"/>
                  </a:lnTo>
                  <a:lnTo>
                    <a:pt x="281" y="367"/>
                  </a:lnTo>
                  <a:lnTo>
                    <a:pt x="284" y="367"/>
                  </a:lnTo>
                  <a:lnTo>
                    <a:pt x="285" y="366"/>
                  </a:lnTo>
                  <a:lnTo>
                    <a:pt x="286" y="366"/>
                  </a:lnTo>
                  <a:lnTo>
                    <a:pt x="286" y="366"/>
                  </a:lnTo>
                  <a:lnTo>
                    <a:pt x="287" y="365"/>
                  </a:lnTo>
                  <a:lnTo>
                    <a:pt x="288" y="364"/>
                  </a:lnTo>
                  <a:lnTo>
                    <a:pt x="289" y="364"/>
                  </a:lnTo>
                  <a:lnTo>
                    <a:pt x="289" y="363"/>
                  </a:lnTo>
                  <a:lnTo>
                    <a:pt x="290" y="362"/>
                  </a:lnTo>
                  <a:lnTo>
                    <a:pt x="291" y="361"/>
                  </a:lnTo>
                  <a:lnTo>
                    <a:pt x="292" y="360"/>
                  </a:lnTo>
                  <a:lnTo>
                    <a:pt x="292" y="359"/>
                  </a:lnTo>
                  <a:lnTo>
                    <a:pt x="293" y="356"/>
                  </a:lnTo>
                  <a:lnTo>
                    <a:pt x="294" y="355"/>
                  </a:lnTo>
                  <a:lnTo>
                    <a:pt x="294" y="354"/>
                  </a:lnTo>
                  <a:lnTo>
                    <a:pt x="295" y="354"/>
                  </a:lnTo>
                  <a:lnTo>
                    <a:pt x="296" y="353"/>
                  </a:lnTo>
                  <a:lnTo>
                    <a:pt x="298" y="350"/>
                  </a:lnTo>
                  <a:lnTo>
                    <a:pt x="299" y="350"/>
                  </a:lnTo>
                  <a:lnTo>
                    <a:pt x="300" y="349"/>
                  </a:lnTo>
                  <a:lnTo>
                    <a:pt x="301" y="348"/>
                  </a:lnTo>
                  <a:lnTo>
                    <a:pt x="301" y="347"/>
                  </a:lnTo>
                  <a:lnTo>
                    <a:pt x="301" y="346"/>
                  </a:lnTo>
                  <a:lnTo>
                    <a:pt x="302" y="346"/>
                  </a:lnTo>
                  <a:lnTo>
                    <a:pt x="302" y="345"/>
                  </a:lnTo>
                  <a:lnTo>
                    <a:pt x="301" y="344"/>
                  </a:lnTo>
                  <a:lnTo>
                    <a:pt x="301" y="343"/>
                  </a:lnTo>
                  <a:lnTo>
                    <a:pt x="300" y="342"/>
                  </a:lnTo>
                  <a:lnTo>
                    <a:pt x="299" y="341"/>
                  </a:lnTo>
                  <a:lnTo>
                    <a:pt x="299" y="340"/>
                  </a:lnTo>
                  <a:lnTo>
                    <a:pt x="297" y="339"/>
                  </a:lnTo>
                  <a:lnTo>
                    <a:pt x="293" y="335"/>
                  </a:lnTo>
                  <a:lnTo>
                    <a:pt x="292" y="334"/>
                  </a:lnTo>
                  <a:lnTo>
                    <a:pt x="290" y="332"/>
                  </a:lnTo>
                  <a:lnTo>
                    <a:pt x="289" y="331"/>
                  </a:lnTo>
                  <a:lnTo>
                    <a:pt x="288" y="330"/>
                  </a:lnTo>
                  <a:lnTo>
                    <a:pt x="288" y="329"/>
                  </a:lnTo>
                  <a:lnTo>
                    <a:pt x="288" y="328"/>
                  </a:lnTo>
                  <a:lnTo>
                    <a:pt x="288" y="327"/>
                  </a:lnTo>
                  <a:lnTo>
                    <a:pt x="288" y="327"/>
                  </a:lnTo>
                  <a:lnTo>
                    <a:pt x="288" y="327"/>
                  </a:lnTo>
                  <a:lnTo>
                    <a:pt x="288" y="326"/>
                  </a:lnTo>
                  <a:lnTo>
                    <a:pt x="289" y="326"/>
                  </a:lnTo>
                  <a:lnTo>
                    <a:pt x="290" y="326"/>
                  </a:lnTo>
                  <a:lnTo>
                    <a:pt x="291" y="325"/>
                  </a:lnTo>
                  <a:lnTo>
                    <a:pt x="292" y="325"/>
                  </a:lnTo>
                  <a:lnTo>
                    <a:pt x="294" y="324"/>
                  </a:lnTo>
                  <a:lnTo>
                    <a:pt x="295" y="324"/>
                  </a:lnTo>
                  <a:lnTo>
                    <a:pt x="295" y="323"/>
                  </a:lnTo>
                  <a:lnTo>
                    <a:pt x="296" y="322"/>
                  </a:lnTo>
                  <a:lnTo>
                    <a:pt x="297" y="321"/>
                  </a:lnTo>
                  <a:lnTo>
                    <a:pt x="297" y="320"/>
                  </a:lnTo>
                  <a:lnTo>
                    <a:pt x="298" y="319"/>
                  </a:lnTo>
                  <a:lnTo>
                    <a:pt x="298" y="319"/>
                  </a:lnTo>
                  <a:lnTo>
                    <a:pt x="298" y="318"/>
                  </a:lnTo>
                  <a:lnTo>
                    <a:pt x="298" y="317"/>
                  </a:lnTo>
                  <a:lnTo>
                    <a:pt x="297" y="316"/>
                  </a:lnTo>
                  <a:lnTo>
                    <a:pt x="297" y="314"/>
                  </a:lnTo>
                  <a:lnTo>
                    <a:pt x="296" y="311"/>
                  </a:lnTo>
                  <a:lnTo>
                    <a:pt x="296" y="310"/>
                  </a:lnTo>
                  <a:lnTo>
                    <a:pt x="296" y="309"/>
                  </a:lnTo>
                  <a:lnTo>
                    <a:pt x="296" y="308"/>
                  </a:lnTo>
                  <a:lnTo>
                    <a:pt x="296" y="307"/>
                  </a:lnTo>
                  <a:lnTo>
                    <a:pt x="297" y="305"/>
                  </a:lnTo>
                  <a:lnTo>
                    <a:pt x="297" y="305"/>
                  </a:lnTo>
                  <a:lnTo>
                    <a:pt x="298" y="304"/>
                  </a:lnTo>
                  <a:lnTo>
                    <a:pt x="298" y="303"/>
                  </a:lnTo>
                  <a:lnTo>
                    <a:pt x="299" y="303"/>
                  </a:lnTo>
                  <a:lnTo>
                    <a:pt x="300" y="302"/>
                  </a:lnTo>
                  <a:lnTo>
                    <a:pt x="301" y="301"/>
                  </a:lnTo>
                  <a:lnTo>
                    <a:pt x="304" y="300"/>
                  </a:lnTo>
                  <a:lnTo>
                    <a:pt x="305" y="299"/>
                  </a:lnTo>
                  <a:lnTo>
                    <a:pt x="307" y="298"/>
                  </a:lnTo>
                  <a:lnTo>
                    <a:pt x="309" y="297"/>
                  </a:lnTo>
                  <a:lnTo>
                    <a:pt x="310" y="296"/>
                  </a:lnTo>
                  <a:lnTo>
                    <a:pt x="310" y="295"/>
                  </a:lnTo>
                  <a:lnTo>
                    <a:pt x="311" y="294"/>
                  </a:lnTo>
                  <a:lnTo>
                    <a:pt x="311" y="293"/>
                  </a:lnTo>
                  <a:lnTo>
                    <a:pt x="311" y="292"/>
                  </a:lnTo>
                  <a:lnTo>
                    <a:pt x="311" y="290"/>
                  </a:lnTo>
                  <a:lnTo>
                    <a:pt x="311" y="288"/>
                  </a:lnTo>
                  <a:lnTo>
                    <a:pt x="311" y="287"/>
                  </a:lnTo>
                  <a:lnTo>
                    <a:pt x="311" y="286"/>
                  </a:lnTo>
                  <a:lnTo>
                    <a:pt x="310" y="285"/>
                  </a:lnTo>
                  <a:lnTo>
                    <a:pt x="310" y="284"/>
                  </a:lnTo>
                  <a:lnTo>
                    <a:pt x="309" y="283"/>
                  </a:lnTo>
                  <a:lnTo>
                    <a:pt x="309" y="282"/>
                  </a:lnTo>
                  <a:lnTo>
                    <a:pt x="308" y="282"/>
                  </a:lnTo>
                  <a:lnTo>
                    <a:pt x="307" y="281"/>
                  </a:lnTo>
                  <a:lnTo>
                    <a:pt x="306" y="280"/>
                  </a:lnTo>
                  <a:lnTo>
                    <a:pt x="303" y="277"/>
                  </a:lnTo>
                  <a:lnTo>
                    <a:pt x="301" y="276"/>
                  </a:lnTo>
                  <a:lnTo>
                    <a:pt x="300" y="275"/>
                  </a:lnTo>
                  <a:lnTo>
                    <a:pt x="299" y="274"/>
                  </a:lnTo>
                  <a:lnTo>
                    <a:pt x="299" y="274"/>
                  </a:lnTo>
                  <a:lnTo>
                    <a:pt x="299" y="273"/>
                  </a:lnTo>
                  <a:lnTo>
                    <a:pt x="298" y="272"/>
                  </a:lnTo>
                  <a:lnTo>
                    <a:pt x="298" y="271"/>
                  </a:lnTo>
                  <a:lnTo>
                    <a:pt x="298" y="270"/>
                  </a:lnTo>
                  <a:lnTo>
                    <a:pt x="298" y="269"/>
                  </a:lnTo>
                  <a:lnTo>
                    <a:pt x="298" y="268"/>
                  </a:lnTo>
                  <a:lnTo>
                    <a:pt x="298" y="267"/>
                  </a:lnTo>
                  <a:lnTo>
                    <a:pt x="299" y="265"/>
                  </a:lnTo>
                  <a:lnTo>
                    <a:pt x="299" y="264"/>
                  </a:lnTo>
                  <a:lnTo>
                    <a:pt x="300" y="262"/>
                  </a:lnTo>
                  <a:lnTo>
                    <a:pt x="300" y="261"/>
                  </a:lnTo>
                  <a:lnTo>
                    <a:pt x="301" y="259"/>
                  </a:lnTo>
                  <a:lnTo>
                    <a:pt x="302" y="258"/>
                  </a:lnTo>
                  <a:lnTo>
                    <a:pt x="303" y="256"/>
                  </a:lnTo>
                  <a:lnTo>
                    <a:pt x="304" y="255"/>
                  </a:lnTo>
                  <a:lnTo>
                    <a:pt x="305" y="253"/>
                  </a:lnTo>
                  <a:lnTo>
                    <a:pt x="306" y="252"/>
                  </a:lnTo>
                  <a:lnTo>
                    <a:pt x="308" y="251"/>
                  </a:lnTo>
                  <a:lnTo>
                    <a:pt x="311" y="249"/>
                  </a:lnTo>
                  <a:lnTo>
                    <a:pt x="313" y="247"/>
                  </a:lnTo>
                  <a:lnTo>
                    <a:pt x="313" y="247"/>
                  </a:lnTo>
                  <a:lnTo>
                    <a:pt x="314" y="246"/>
                  </a:lnTo>
                  <a:lnTo>
                    <a:pt x="314" y="246"/>
                  </a:lnTo>
                  <a:lnTo>
                    <a:pt x="315" y="245"/>
                  </a:lnTo>
                  <a:lnTo>
                    <a:pt x="315" y="244"/>
                  </a:lnTo>
                  <a:lnTo>
                    <a:pt x="315" y="243"/>
                  </a:lnTo>
                  <a:lnTo>
                    <a:pt x="315" y="243"/>
                  </a:lnTo>
                  <a:lnTo>
                    <a:pt x="314" y="242"/>
                  </a:lnTo>
                  <a:lnTo>
                    <a:pt x="314" y="241"/>
                  </a:lnTo>
                  <a:lnTo>
                    <a:pt x="313" y="240"/>
                  </a:lnTo>
                  <a:lnTo>
                    <a:pt x="312" y="238"/>
                  </a:lnTo>
                  <a:lnTo>
                    <a:pt x="310" y="236"/>
                  </a:lnTo>
                  <a:lnTo>
                    <a:pt x="310" y="235"/>
                  </a:lnTo>
                  <a:lnTo>
                    <a:pt x="309" y="234"/>
                  </a:lnTo>
                  <a:lnTo>
                    <a:pt x="309" y="233"/>
                  </a:lnTo>
                  <a:lnTo>
                    <a:pt x="308" y="231"/>
                  </a:lnTo>
                  <a:lnTo>
                    <a:pt x="308" y="230"/>
                  </a:lnTo>
                  <a:lnTo>
                    <a:pt x="308" y="229"/>
                  </a:lnTo>
                  <a:lnTo>
                    <a:pt x="308" y="228"/>
                  </a:lnTo>
                  <a:lnTo>
                    <a:pt x="308" y="227"/>
                  </a:lnTo>
                  <a:lnTo>
                    <a:pt x="309" y="226"/>
                  </a:lnTo>
                  <a:lnTo>
                    <a:pt x="309" y="225"/>
                  </a:lnTo>
                  <a:lnTo>
                    <a:pt x="310" y="224"/>
                  </a:lnTo>
                  <a:lnTo>
                    <a:pt x="314" y="219"/>
                  </a:lnTo>
                  <a:lnTo>
                    <a:pt x="315" y="217"/>
                  </a:lnTo>
                  <a:lnTo>
                    <a:pt x="316" y="215"/>
                  </a:lnTo>
                  <a:lnTo>
                    <a:pt x="316" y="214"/>
                  </a:lnTo>
                  <a:lnTo>
                    <a:pt x="317" y="213"/>
                  </a:lnTo>
                  <a:lnTo>
                    <a:pt x="317" y="212"/>
                  </a:lnTo>
                  <a:lnTo>
                    <a:pt x="317" y="211"/>
                  </a:lnTo>
                  <a:lnTo>
                    <a:pt x="317" y="210"/>
                  </a:lnTo>
                  <a:lnTo>
                    <a:pt x="317" y="210"/>
                  </a:lnTo>
                  <a:lnTo>
                    <a:pt x="317" y="209"/>
                  </a:lnTo>
                  <a:lnTo>
                    <a:pt x="316" y="208"/>
                  </a:lnTo>
                  <a:lnTo>
                    <a:pt x="316" y="208"/>
                  </a:lnTo>
                  <a:lnTo>
                    <a:pt x="315" y="207"/>
                  </a:lnTo>
                  <a:lnTo>
                    <a:pt x="315" y="207"/>
                  </a:lnTo>
                  <a:lnTo>
                    <a:pt x="314" y="206"/>
                  </a:lnTo>
                  <a:lnTo>
                    <a:pt x="310" y="205"/>
                  </a:lnTo>
                  <a:lnTo>
                    <a:pt x="309" y="205"/>
                  </a:lnTo>
                  <a:lnTo>
                    <a:pt x="307" y="204"/>
                  </a:lnTo>
                  <a:lnTo>
                    <a:pt x="306" y="204"/>
                  </a:lnTo>
                  <a:lnTo>
                    <a:pt x="305" y="203"/>
                  </a:lnTo>
                  <a:lnTo>
                    <a:pt x="304" y="203"/>
                  </a:lnTo>
                  <a:lnTo>
                    <a:pt x="304" y="202"/>
                  </a:lnTo>
                  <a:lnTo>
                    <a:pt x="303" y="202"/>
                  </a:lnTo>
                  <a:lnTo>
                    <a:pt x="303" y="201"/>
                  </a:lnTo>
                  <a:lnTo>
                    <a:pt x="303" y="201"/>
                  </a:lnTo>
                  <a:lnTo>
                    <a:pt x="303" y="200"/>
                  </a:lnTo>
                  <a:lnTo>
                    <a:pt x="303" y="200"/>
                  </a:lnTo>
                  <a:lnTo>
                    <a:pt x="304" y="199"/>
                  </a:lnTo>
                  <a:lnTo>
                    <a:pt x="304" y="199"/>
                  </a:lnTo>
                  <a:lnTo>
                    <a:pt x="306" y="198"/>
                  </a:lnTo>
                  <a:lnTo>
                    <a:pt x="306" y="197"/>
                  </a:lnTo>
                  <a:lnTo>
                    <a:pt x="306" y="197"/>
                  </a:lnTo>
                  <a:lnTo>
                    <a:pt x="307" y="197"/>
                  </a:lnTo>
                  <a:lnTo>
                    <a:pt x="306" y="196"/>
                  </a:lnTo>
                  <a:lnTo>
                    <a:pt x="306" y="196"/>
                  </a:lnTo>
                  <a:lnTo>
                    <a:pt x="306" y="195"/>
                  </a:lnTo>
                  <a:lnTo>
                    <a:pt x="305" y="195"/>
                  </a:lnTo>
                  <a:lnTo>
                    <a:pt x="298" y="190"/>
                  </a:lnTo>
                  <a:lnTo>
                    <a:pt x="294" y="186"/>
                  </a:lnTo>
                  <a:lnTo>
                    <a:pt x="293" y="186"/>
                  </a:lnTo>
                  <a:lnTo>
                    <a:pt x="292" y="185"/>
                  </a:lnTo>
                  <a:lnTo>
                    <a:pt x="292" y="184"/>
                  </a:lnTo>
                  <a:lnTo>
                    <a:pt x="291" y="184"/>
                  </a:lnTo>
                  <a:lnTo>
                    <a:pt x="291" y="183"/>
                  </a:lnTo>
                  <a:lnTo>
                    <a:pt x="291" y="182"/>
                  </a:lnTo>
                  <a:lnTo>
                    <a:pt x="291" y="181"/>
                  </a:lnTo>
                  <a:lnTo>
                    <a:pt x="291" y="180"/>
                  </a:lnTo>
                  <a:lnTo>
                    <a:pt x="291" y="178"/>
                  </a:lnTo>
                  <a:lnTo>
                    <a:pt x="292" y="174"/>
                  </a:lnTo>
                  <a:lnTo>
                    <a:pt x="293" y="171"/>
                  </a:lnTo>
                  <a:lnTo>
                    <a:pt x="293" y="169"/>
                  </a:lnTo>
                  <a:lnTo>
                    <a:pt x="293" y="166"/>
                  </a:lnTo>
                  <a:lnTo>
                    <a:pt x="293" y="162"/>
                  </a:lnTo>
                  <a:lnTo>
                    <a:pt x="294" y="160"/>
                  </a:lnTo>
                  <a:lnTo>
                    <a:pt x="294" y="159"/>
                  </a:lnTo>
                  <a:lnTo>
                    <a:pt x="294" y="158"/>
                  </a:lnTo>
                  <a:lnTo>
                    <a:pt x="295" y="156"/>
                  </a:lnTo>
                  <a:lnTo>
                    <a:pt x="296" y="154"/>
                  </a:lnTo>
                  <a:lnTo>
                    <a:pt x="298" y="153"/>
                  </a:lnTo>
                  <a:lnTo>
                    <a:pt x="300" y="150"/>
                  </a:lnTo>
                  <a:lnTo>
                    <a:pt x="301" y="148"/>
                  </a:lnTo>
                  <a:lnTo>
                    <a:pt x="302" y="147"/>
                  </a:lnTo>
                  <a:lnTo>
                    <a:pt x="304" y="143"/>
                  </a:lnTo>
                  <a:lnTo>
                    <a:pt x="305" y="141"/>
                  </a:lnTo>
                  <a:lnTo>
                    <a:pt x="306" y="140"/>
                  </a:lnTo>
                  <a:lnTo>
                    <a:pt x="307" y="139"/>
                  </a:lnTo>
                  <a:lnTo>
                    <a:pt x="308" y="138"/>
                  </a:lnTo>
                  <a:lnTo>
                    <a:pt x="308" y="137"/>
                  </a:lnTo>
                  <a:lnTo>
                    <a:pt x="309" y="137"/>
                  </a:lnTo>
                  <a:lnTo>
                    <a:pt x="310" y="136"/>
                  </a:lnTo>
                  <a:lnTo>
                    <a:pt x="312" y="135"/>
                  </a:lnTo>
                  <a:lnTo>
                    <a:pt x="313" y="134"/>
                  </a:lnTo>
                  <a:lnTo>
                    <a:pt x="315" y="134"/>
                  </a:lnTo>
                  <a:lnTo>
                    <a:pt x="317" y="133"/>
                  </a:lnTo>
                  <a:lnTo>
                    <a:pt x="321" y="133"/>
                  </a:lnTo>
                  <a:lnTo>
                    <a:pt x="324" y="133"/>
                  </a:lnTo>
                  <a:lnTo>
                    <a:pt x="327" y="132"/>
                  </a:lnTo>
                  <a:lnTo>
                    <a:pt x="329" y="132"/>
                  </a:lnTo>
                  <a:lnTo>
                    <a:pt x="330" y="131"/>
                  </a:lnTo>
                  <a:lnTo>
                    <a:pt x="331" y="131"/>
                  </a:lnTo>
                  <a:lnTo>
                    <a:pt x="332" y="130"/>
                  </a:lnTo>
                  <a:lnTo>
                    <a:pt x="333" y="129"/>
                  </a:lnTo>
                  <a:lnTo>
                    <a:pt x="333" y="128"/>
                  </a:lnTo>
                  <a:lnTo>
                    <a:pt x="333" y="128"/>
                  </a:lnTo>
                  <a:lnTo>
                    <a:pt x="334" y="127"/>
                  </a:lnTo>
                  <a:lnTo>
                    <a:pt x="334" y="126"/>
                  </a:lnTo>
                  <a:lnTo>
                    <a:pt x="334" y="126"/>
                  </a:lnTo>
                  <a:lnTo>
                    <a:pt x="334" y="125"/>
                  </a:lnTo>
                  <a:lnTo>
                    <a:pt x="333" y="124"/>
                  </a:lnTo>
                  <a:lnTo>
                    <a:pt x="333" y="124"/>
                  </a:lnTo>
                  <a:lnTo>
                    <a:pt x="332" y="123"/>
                  </a:lnTo>
                  <a:lnTo>
                    <a:pt x="332" y="123"/>
                  </a:lnTo>
                  <a:lnTo>
                    <a:pt x="331" y="122"/>
                  </a:lnTo>
                  <a:lnTo>
                    <a:pt x="330" y="122"/>
                  </a:lnTo>
                  <a:lnTo>
                    <a:pt x="329" y="121"/>
                  </a:lnTo>
                  <a:lnTo>
                    <a:pt x="325" y="120"/>
                  </a:lnTo>
                  <a:lnTo>
                    <a:pt x="324" y="120"/>
                  </a:lnTo>
                  <a:lnTo>
                    <a:pt x="323" y="120"/>
                  </a:lnTo>
                  <a:lnTo>
                    <a:pt x="323" y="120"/>
                  </a:lnTo>
                  <a:lnTo>
                    <a:pt x="323" y="119"/>
                  </a:lnTo>
                  <a:lnTo>
                    <a:pt x="323" y="119"/>
                  </a:lnTo>
                  <a:lnTo>
                    <a:pt x="323" y="118"/>
                  </a:lnTo>
                  <a:lnTo>
                    <a:pt x="323" y="118"/>
                  </a:lnTo>
                  <a:lnTo>
                    <a:pt x="324" y="117"/>
                  </a:lnTo>
                  <a:lnTo>
                    <a:pt x="324" y="116"/>
                  </a:lnTo>
                  <a:lnTo>
                    <a:pt x="325" y="115"/>
                  </a:lnTo>
                  <a:lnTo>
                    <a:pt x="327" y="113"/>
                  </a:lnTo>
                  <a:lnTo>
                    <a:pt x="328" y="112"/>
                  </a:lnTo>
                  <a:lnTo>
                    <a:pt x="329" y="111"/>
                  </a:lnTo>
                  <a:lnTo>
                    <a:pt x="330" y="110"/>
                  </a:lnTo>
                  <a:lnTo>
                    <a:pt x="332" y="110"/>
                  </a:lnTo>
                  <a:lnTo>
                    <a:pt x="333" y="109"/>
                  </a:lnTo>
                  <a:lnTo>
                    <a:pt x="334" y="109"/>
                  </a:lnTo>
                  <a:lnTo>
                    <a:pt x="336" y="108"/>
                  </a:lnTo>
                  <a:lnTo>
                    <a:pt x="337" y="108"/>
                  </a:lnTo>
                  <a:lnTo>
                    <a:pt x="338" y="109"/>
                  </a:lnTo>
                  <a:lnTo>
                    <a:pt x="339" y="109"/>
                  </a:lnTo>
                  <a:lnTo>
                    <a:pt x="340" y="109"/>
                  </a:lnTo>
                  <a:lnTo>
                    <a:pt x="340" y="110"/>
                  </a:lnTo>
                  <a:lnTo>
                    <a:pt x="341" y="110"/>
                  </a:lnTo>
                  <a:lnTo>
                    <a:pt x="341" y="110"/>
                  </a:lnTo>
                  <a:lnTo>
                    <a:pt x="342" y="112"/>
                  </a:lnTo>
                  <a:lnTo>
                    <a:pt x="343" y="114"/>
                  </a:lnTo>
                  <a:lnTo>
                    <a:pt x="343" y="114"/>
                  </a:lnTo>
                  <a:lnTo>
                    <a:pt x="344" y="115"/>
                  </a:lnTo>
                  <a:lnTo>
                    <a:pt x="345" y="116"/>
                  </a:lnTo>
                  <a:lnTo>
                    <a:pt x="345" y="117"/>
                  </a:lnTo>
                  <a:lnTo>
                    <a:pt x="346" y="117"/>
                  </a:lnTo>
                  <a:lnTo>
                    <a:pt x="347" y="117"/>
                  </a:lnTo>
                  <a:lnTo>
                    <a:pt x="347" y="118"/>
                  </a:lnTo>
                  <a:lnTo>
                    <a:pt x="348" y="118"/>
                  </a:lnTo>
                  <a:lnTo>
                    <a:pt x="350" y="118"/>
                  </a:lnTo>
                  <a:lnTo>
                    <a:pt x="351" y="117"/>
                  </a:lnTo>
                  <a:lnTo>
                    <a:pt x="351" y="117"/>
                  </a:lnTo>
                  <a:lnTo>
                    <a:pt x="352" y="117"/>
                  </a:lnTo>
                  <a:lnTo>
                    <a:pt x="353" y="116"/>
                  </a:lnTo>
                  <a:lnTo>
                    <a:pt x="353" y="116"/>
                  </a:lnTo>
                  <a:lnTo>
                    <a:pt x="354" y="115"/>
                  </a:lnTo>
                  <a:lnTo>
                    <a:pt x="354" y="114"/>
                  </a:lnTo>
                  <a:lnTo>
                    <a:pt x="355" y="111"/>
                  </a:lnTo>
                  <a:lnTo>
                    <a:pt x="356" y="108"/>
                  </a:lnTo>
                  <a:lnTo>
                    <a:pt x="356" y="107"/>
                  </a:lnTo>
                  <a:lnTo>
                    <a:pt x="356" y="106"/>
                  </a:lnTo>
                  <a:lnTo>
                    <a:pt x="356" y="106"/>
                  </a:lnTo>
                  <a:lnTo>
                    <a:pt x="356" y="105"/>
                  </a:lnTo>
                  <a:lnTo>
                    <a:pt x="356" y="104"/>
                  </a:lnTo>
                  <a:lnTo>
                    <a:pt x="356" y="103"/>
                  </a:lnTo>
                  <a:lnTo>
                    <a:pt x="356" y="102"/>
                  </a:lnTo>
                  <a:lnTo>
                    <a:pt x="355" y="100"/>
                  </a:lnTo>
                  <a:lnTo>
                    <a:pt x="354" y="99"/>
                  </a:lnTo>
                  <a:lnTo>
                    <a:pt x="353" y="98"/>
                  </a:lnTo>
                  <a:lnTo>
                    <a:pt x="351" y="96"/>
                  </a:lnTo>
                  <a:lnTo>
                    <a:pt x="350" y="95"/>
                  </a:lnTo>
                  <a:lnTo>
                    <a:pt x="349" y="94"/>
                  </a:lnTo>
                  <a:lnTo>
                    <a:pt x="349" y="93"/>
                  </a:lnTo>
                  <a:lnTo>
                    <a:pt x="348" y="92"/>
                  </a:lnTo>
                  <a:lnTo>
                    <a:pt x="348" y="91"/>
                  </a:lnTo>
                  <a:lnTo>
                    <a:pt x="348" y="90"/>
                  </a:lnTo>
                  <a:lnTo>
                    <a:pt x="348" y="89"/>
                  </a:lnTo>
                  <a:lnTo>
                    <a:pt x="348" y="89"/>
                  </a:lnTo>
                  <a:lnTo>
                    <a:pt x="348" y="89"/>
                  </a:lnTo>
                  <a:lnTo>
                    <a:pt x="348" y="89"/>
                  </a:lnTo>
                  <a:lnTo>
                    <a:pt x="349" y="89"/>
                  </a:lnTo>
                  <a:lnTo>
                    <a:pt x="350" y="89"/>
                  </a:lnTo>
                  <a:lnTo>
                    <a:pt x="352" y="89"/>
                  </a:lnTo>
                  <a:lnTo>
                    <a:pt x="353" y="89"/>
                  </a:lnTo>
                  <a:lnTo>
                    <a:pt x="354" y="89"/>
                  </a:lnTo>
                  <a:lnTo>
                    <a:pt x="355" y="88"/>
                  </a:lnTo>
                  <a:lnTo>
                    <a:pt x="356" y="88"/>
                  </a:lnTo>
                  <a:lnTo>
                    <a:pt x="357" y="87"/>
                  </a:lnTo>
                  <a:lnTo>
                    <a:pt x="358" y="87"/>
                  </a:lnTo>
                  <a:lnTo>
                    <a:pt x="360" y="86"/>
                  </a:lnTo>
                  <a:lnTo>
                    <a:pt x="361" y="84"/>
                  </a:lnTo>
                  <a:lnTo>
                    <a:pt x="363" y="82"/>
                  </a:lnTo>
                  <a:lnTo>
                    <a:pt x="365" y="80"/>
                  </a:lnTo>
                  <a:lnTo>
                    <a:pt x="366" y="79"/>
                  </a:lnTo>
                  <a:lnTo>
                    <a:pt x="367" y="77"/>
                  </a:lnTo>
                  <a:lnTo>
                    <a:pt x="368" y="75"/>
                  </a:lnTo>
                  <a:lnTo>
                    <a:pt x="368" y="74"/>
                  </a:lnTo>
                  <a:lnTo>
                    <a:pt x="368" y="73"/>
                  </a:lnTo>
                  <a:lnTo>
                    <a:pt x="368" y="72"/>
                  </a:lnTo>
                  <a:lnTo>
                    <a:pt x="368" y="71"/>
                  </a:lnTo>
                  <a:lnTo>
                    <a:pt x="368" y="70"/>
                  </a:lnTo>
                  <a:lnTo>
                    <a:pt x="368" y="69"/>
                  </a:lnTo>
                  <a:lnTo>
                    <a:pt x="368" y="68"/>
                  </a:lnTo>
                  <a:lnTo>
                    <a:pt x="368" y="67"/>
                  </a:lnTo>
                  <a:lnTo>
                    <a:pt x="367" y="66"/>
                  </a:lnTo>
                  <a:lnTo>
                    <a:pt x="367" y="65"/>
                  </a:lnTo>
                  <a:lnTo>
                    <a:pt x="366" y="65"/>
                  </a:lnTo>
                  <a:lnTo>
                    <a:pt x="365" y="64"/>
                  </a:lnTo>
                  <a:lnTo>
                    <a:pt x="364" y="63"/>
                  </a:lnTo>
                  <a:lnTo>
                    <a:pt x="363" y="62"/>
                  </a:lnTo>
                  <a:lnTo>
                    <a:pt x="360" y="60"/>
                  </a:lnTo>
                  <a:lnTo>
                    <a:pt x="358" y="59"/>
                  </a:lnTo>
                  <a:lnTo>
                    <a:pt x="357" y="59"/>
                  </a:lnTo>
                  <a:lnTo>
                    <a:pt x="356" y="57"/>
                  </a:lnTo>
                  <a:lnTo>
                    <a:pt x="355" y="56"/>
                  </a:lnTo>
                  <a:lnTo>
                    <a:pt x="355" y="55"/>
                  </a:lnTo>
                  <a:lnTo>
                    <a:pt x="354" y="54"/>
                  </a:lnTo>
                  <a:lnTo>
                    <a:pt x="354" y="54"/>
                  </a:lnTo>
                  <a:lnTo>
                    <a:pt x="354" y="53"/>
                  </a:lnTo>
                  <a:lnTo>
                    <a:pt x="354" y="52"/>
                  </a:lnTo>
                  <a:lnTo>
                    <a:pt x="355" y="51"/>
                  </a:lnTo>
                  <a:lnTo>
                    <a:pt x="355" y="50"/>
                  </a:lnTo>
                  <a:lnTo>
                    <a:pt x="357" y="44"/>
                  </a:lnTo>
                  <a:lnTo>
                    <a:pt x="358" y="41"/>
                  </a:lnTo>
                  <a:lnTo>
                    <a:pt x="359" y="39"/>
                  </a:lnTo>
                  <a:lnTo>
                    <a:pt x="359" y="37"/>
                  </a:lnTo>
                  <a:lnTo>
                    <a:pt x="359" y="36"/>
                  </a:lnTo>
                  <a:lnTo>
                    <a:pt x="359" y="35"/>
                  </a:lnTo>
                  <a:lnTo>
                    <a:pt x="359" y="34"/>
                  </a:lnTo>
                  <a:lnTo>
                    <a:pt x="359" y="35"/>
                  </a:lnTo>
                  <a:lnTo>
                    <a:pt x="360" y="35"/>
                  </a:lnTo>
                  <a:lnTo>
                    <a:pt x="360" y="35"/>
                  </a:lnTo>
                  <a:lnTo>
                    <a:pt x="361" y="35"/>
                  </a:lnTo>
                  <a:lnTo>
                    <a:pt x="361" y="35"/>
                  </a:lnTo>
                  <a:lnTo>
                    <a:pt x="362" y="35"/>
                  </a:lnTo>
                  <a:lnTo>
                    <a:pt x="363" y="35"/>
                  </a:lnTo>
                  <a:lnTo>
                    <a:pt x="363" y="35"/>
                  </a:lnTo>
                  <a:lnTo>
                    <a:pt x="364" y="34"/>
                  </a:lnTo>
                  <a:lnTo>
                    <a:pt x="365" y="33"/>
                  </a:lnTo>
                  <a:lnTo>
                    <a:pt x="367" y="32"/>
                  </a:lnTo>
                  <a:lnTo>
                    <a:pt x="368" y="30"/>
                  </a:lnTo>
                  <a:lnTo>
                    <a:pt x="371" y="27"/>
                  </a:lnTo>
                  <a:lnTo>
                    <a:pt x="371" y="27"/>
                  </a:lnTo>
                  <a:lnTo>
                    <a:pt x="372" y="26"/>
                  </a:lnTo>
                  <a:lnTo>
                    <a:pt x="373" y="25"/>
                  </a:lnTo>
                  <a:lnTo>
                    <a:pt x="375" y="25"/>
                  </a:lnTo>
                  <a:lnTo>
                    <a:pt x="376" y="24"/>
                  </a:lnTo>
                  <a:lnTo>
                    <a:pt x="377" y="24"/>
                  </a:lnTo>
                  <a:lnTo>
                    <a:pt x="378" y="24"/>
                  </a:lnTo>
                  <a:lnTo>
                    <a:pt x="379" y="24"/>
                  </a:lnTo>
                  <a:lnTo>
                    <a:pt x="380" y="24"/>
                  </a:lnTo>
                  <a:lnTo>
                    <a:pt x="380" y="24"/>
                  </a:lnTo>
                  <a:lnTo>
                    <a:pt x="382" y="24"/>
                  </a:lnTo>
                  <a:lnTo>
                    <a:pt x="383" y="25"/>
                  </a:lnTo>
                  <a:lnTo>
                    <a:pt x="384" y="26"/>
                  </a:lnTo>
                  <a:lnTo>
                    <a:pt x="385" y="26"/>
                  </a:lnTo>
                  <a:lnTo>
                    <a:pt x="386" y="26"/>
                  </a:lnTo>
                  <a:lnTo>
                    <a:pt x="388" y="26"/>
                  </a:lnTo>
                  <a:lnTo>
                    <a:pt x="391" y="25"/>
                  </a:lnTo>
                  <a:lnTo>
                    <a:pt x="393" y="25"/>
                  </a:lnTo>
                  <a:lnTo>
                    <a:pt x="397" y="24"/>
                  </a:lnTo>
                  <a:lnTo>
                    <a:pt x="399" y="24"/>
                  </a:lnTo>
                  <a:lnTo>
                    <a:pt x="400" y="24"/>
                  </a:lnTo>
                  <a:lnTo>
                    <a:pt x="401" y="24"/>
                  </a:lnTo>
                  <a:lnTo>
                    <a:pt x="402" y="24"/>
                  </a:lnTo>
                  <a:lnTo>
                    <a:pt x="408" y="25"/>
                  </a:lnTo>
                  <a:lnTo>
                    <a:pt x="410" y="25"/>
                  </a:lnTo>
                  <a:lnTo>
                    <a:pt x="412" y="26"/>
                  </a:lnTo>
                  <a:lnTo>
                    <a:pt x="415" y="26"/>
                  </a:lnTo>
                  <a:lnTo>
                    <a:pt x="417" y="25"/>
                  </a:lnTo>
                  <a:lnTo>
                    <a:pt x="419" y="25"/>
                  </a:lnTo>
                  <a:lnTo>
                    <a:pt x="420" y="25"/>
                  </a:lnTo>
                  <a:lnTo>
                    <a:pt x="420" y="25"/>
                  </a:lnTo>
                  <a:lnTo>
                    <a:pt x="421" y="24"/>
                  </a:lnTo>
                  <a:lnTo>
                    <a:pt x="422" y="23"/>
                  </a:lnTo>
                  <a:lnTo>
                    <a:pt x="422" y="23"/>
                  </a:lnTo>
                  <a:lnTo>
                    <a:pt x="423" y="21"/>
                  </a:lnTo>
                  <a:lnTo>
                    <a:pt x="424" y="20"/>
                  </a:lnTo>
                  <a:lnTo>
                    <a:pt x="424" y="18"/>
                  </a:lnTo>
                  <a:lnTo>
                    <a:pt x="427" y="7"/>
                  </a:lnTo>
                  <a:lnTo>
                    <a:pt x="428" y="4"/>
                  </a:lnTo>
                  <a:lnTo>
                    <a:pt x="428" y="2"/>
                  </a:lnTo>
                  <a:lnTo>
                    <a:pt x="429" y="1"/>
                  </a:lnTo>
                  <a:lnTo>
                    <a:pt x="430" y="0"/>
                  </a:lnTo>
                  <a:lnTo>
                    <a:pt x="430" y="0"/>
                  </a:lnTo>
                  <a:lnTo>
                    <a:pt x="430" y="0"/>
                  </a:lnTo>
                  <a:close/>
                </a:path>
              </a:pathLst>
            </a:custGeom>
            <a:solidFill>
              <a:srgbClr val="D8E0F2"/>
            </a:solidFill>
            <a:ln>
              <a:noFill/>
            </a:ln>
            <a:extLst/>
          </p:spPr>
          <p:txBody>
            <a:bodyPr vert="horz" wrap="square" lIns="91440" tIns="45720" rIns="91440" bIns="45720" numCol="1" anchor="t" anchorCtr="0" compatLnSpc="1">
              <a:prstTxWarp prst="textNoShape">
                <a:avLst/>
              </a:prstTxWarp>
            </a:bodyPr>
            <a:lstStyle/>
            <a:p>
              <a:endParaRPr lang="cs-CZ" dirty="0"/>
            </a:p>
          </p:txBody>
        </p:sp>
        <p:sp>
          <p:nvSpPr>
            <p:cNvPr id="173" name="Freeform 285">
              <a:extLst>
                <a:ext uri="{FF2B5EF4-FFF2-40B4-BE49-F238E27FC236}">
                  <a16:creationId xmlns:a16="http://schemas.microsoft.com/office/drawing/2014/main" id="{49C74EB1-7282-47F9-8BE0-4677B4416DDC}"/>
                </a:ext>
              </a:extLst>
            </p:cNvPr>
            <p:cNvSpPr>
              <a:spLocks/>
            </p:cNvSpPr>
            <p:nvPr/>
          </p:nvSpPr>
          <p:spPr bwMode="auto">
            <a:xfrm>
              <a:off x="7700981" y="5515808"/>
              <a:ext cx="931737" cy="864584"/>
            </a:xfrm>
            <a:custGeom>
              <a:avLst/>
              <a:gdLst>
                <a:gd name="T0" fmla="*/ 329 w 777"/>
                <a:gd name="T1" fmla="*/ 1 h 657"/>
                <a:gd name="T2" fmla="*/ 362 w 777"/>
                <a:gd name="T3" fmla="*/ 6 h 657"/>
                <a:gd name="T4" fmla="*/ 400 w 777"/>
                <a:gd name="T5" fmla="*/ 20 h 657"/>
                <a:gd name="T6" fmla="*/ 380 w 777"/>
                <a:gd name="T7" fmla="*/ 30 h 657"/>
                <a:gd name="T8" fmla="*/ 377 w 777"/>
                <a:gd name="T9" fmla="*/ 51 h 657"/>
                <a:gd name="T10" fmla="*/ 409 w 777"/>
                <a:gd name="T11" fmla="*/ 62 h 657"/>
                <a:gd name="T12" fmla="*/ 396 w 777"/>
                <a:gd name="T13" fmla="*/ 86 h 657"/>
                <a:gd name="T14" fmla="*/ 410 w 777"/>
                <a:gd name="T15" fmla="*/ 124 h 657"/>
                <a:gd name="T16" fmla="*/ 403 w 777"/>
                <a:gd name="T17" fmla="*/ 140 h 657"/>
                <a:gd name="T18" fmla="*/ 432 w 777"/>
                <a:gd name="T19" fmla="*/ 153 h 657"/>
                <a:gd name="T20" fmla="*/ 448 w 777"/>
                <a:gd name="T21" fmla="*/ 125 h 657"/>
                <a:gd name="T22" fmla="*/ 431 w 777"/>
                <a:gd name="T23" fmla="*/ 99 h 657"/>
                <a:gd name="T24" fmla="*/ 448 w 777"/>
                <a:gd name="T25" fmla="*/ 84 h 657"/>
                <a:gd name="T26" fmla="*/ 473 w 777"/>
                <a:gd name="T27" fmla="*/ 103 h 657"/>
                <a:gd name="T28" fmla="*/ 487 w 777"/>
                <a:gd name="T29" fmla="*/ 132 h 657"/>
                <a:gd name="T30" fmla="*/ 503 w 777"/>
                <a:gd name="T31" fmla="*/ 151 h 657"/>
                <a:gd name="T32" fmla="*/ 511 w 777"/>
                <a:gd name="T33" fmla="*/ 151 h 657"/>
                <a:gd name="T34" fmla="*/ 515 w 777"/>
                <a:gd name="T35" fmla="*/ 178 h 657"/>
                <a:gd name="T36" fmla="*/ 549 w 777"/>
                <a:gd name="T37" fmla="*/ 200 h 657"/>
                <a:gd name="T38" fmla="*/ 551 w 777"/>
                <a:gd name="T39" fmla="*/ 254 h 657"/>
                <a:gd name="T40" fmla="*/ 559 w 777"/>
                <a:gd name="T41" fmla="*/ 289 h 657"/>
                <a:gd name="T42" fmla="*/ 576 w 777"/>
                <a:gd name="T43" fmla="*/ 294 h 657"/>
                <a:gd name="T44" fmla="*/ 561 w 777"/>
                <a:gd name="T45" fmla="*/ 320 h 657"/>
                <a:gd name="T46" fmla="*/ 543 w 777"/>
                <a:gd name="T47" fmla="*/ 345 h 657"/>
                <a:gd name="T48" fmla="*/ 557 w 777"/>
                <a:gd name="T49" fmla="*/ 355 h 657"/>
                <a:gd name="T50" fmla="*/ 590 w 777"/>
                <a:gd name="T51" fmla="*/ 358 h 657"/>
                <a:gd name="T52" fmla="*/ 599 w 777"/>
                <a:gd name="T53" fmla="*/ 382 h 657"/>
                <a:gd name="T54" fmla="*/ 637 w 777"/>
                <a:gd name="T55" fmla="*/ 396 h 657"/>
                <a:gd name="T56" fmla="*/ 650 w 777"/>
                <a:gd name="T57" fmla="*/ 416 h 657"/>
                <a:gd name="T58" fmla="*/ 681 w 777"/>
                <a:gd name="T59" fmla="*/ 431 h 657"/>
                <a:gd name="T60" fmla="*/ 716 w 777"/>
                <a:gd name="T61" fmla="*/ 430 h 657"/>
                <a:gd name="T62" fmla="*/ 731 w 777"/>
                <a:gd name="T63" fmla="*/ 448 h 657"/>
                <a:gd name="T64" fmla="*/ 762 w 777"/>
                <a:gd name="T65" fmla="*/ 470 h 657"/>
                <a:gd name="T66" fmla="*/ 766 w 777"/>
                <a:gd name="T67" fmla="*/ 501 h 657"/>
                <a:gd name="T68" fmla="*/ 733 w 777"/>
                <a:gd name="T69" fmla="*/ 520 h 657"/>
                <a:gd name="T70" fmla="*/ 709 w 777"/>
                <a:gd name="T71" fmla="*/ 512 h 657"/>
                <a:gd name="T72" fmla="*/ 680 w 777"/>
                <a:gd name="T73" fmla="*/ 515 h 657"/>
                <a:gd name="T74" fmla="*/ 648 w 777"/>
                <a:gd name="T75" fmla="*/ 519 h 657"/>
                <a:gd name="T76" fmla="*/ 601 w 777"/>
                <a:gd name="T77" fmla="*/ 492 h 657"/>
                <a:gd name="T78" fmla="*/ 570 w 777"/>
                <a:gd name="T79" fmla="*/ 499 h 657"/>
                <a:gd name="T80" fmla="*/ 539 w 777"/>
                <a:gd name="T81" fmla="*/ 538 h 657"/>
                <a:gd name="T82" fmla="*/ 499 w 777"/>
                <a:gd name="T83" fmla="*/ 602 h 657"/>
                <a:gd name="T84" fmla="*/ 483 w 777"/>
                <a:gd name="T85" fmla="*/ 649 h 657"/>
                <a:gd name="T86" fmla="*/ 469 w 777"/>
                <a:gd name="T87" fmla="*/ 654 h 657"/>
                <a:gd name="T88" fmla="*/ 461 w 777"/>
                <a:gd name="T89" fmla="*/ 605 h 657"/>
                <a:gd name="T90" fmla="*/ 442 w 777"/>
                <a:gd name="T91" fmla="*/ 596 h 657"/>
                <a:gd name="T92" fmla="*/ 393 w 777"/>
                <a:gd name="T93" fmla="*/ 593 h 657"/>
                <a:gd name="T94" fmla="*/ 365 w 777"/>
                <a:gd name="T95" fmla="*/ 585 h 657"/>
                <a:gd name="T96" fmla="*/ 357 w 777"/>
                <a:gd name="T97" fmla="*/ 564 h 657"/>
                <a:gd name="T98" fmla="*/ 328 w 777"/>
                <a:gd name="T99" fmla="*/ 554 h 657"/>
                <a:gd name="T100" fmla="*/ 292 w 777"/>
                <a:gd name="T101" fmla="*/ 541 h 657"/>
                <a:gd name="T102" fmla="*/ 260 w 777"/>
                <a:gd name="T103" fmla="*/ 548 h 657"/>
                <a:gd name="T104" fmla="*/ 230 w 777"/>
                <a:gd name="T105" fmla="*/ 590 h 657"/>
                <a:gd name="T106" fmla="*/ 212 w 777"/>
                <a:gd name="T107" fmla="*/ 586 h 657"/>
                <a:gd name="T108" fmla="*/ 176 w 777"/>
                <a:gd name="T109" fmla="*/ 586 h 657"/>
                <a:gd name="T110" fmla="*/ 104 w 777"/>
                <a:gd name="T111" fmla="*/ 581 h 657"/>
                <a:gd name="T112" fmla="*/ 51 w 777"/>
                <a:gd name="T113" fmla="*/ 550 h 657"/>
                <a:gd name="T114" fmla="*/ 39 w 777"/>
                <a:gd name="T115" fmla="*/ 533 h 657"/>
                <a:gd name="T116" fmla="*/ 21 w 777"/>
                <a:gd name="T117" fmla="*/ 523 h 657"/>
                <a:gd name="T118" fmla="*/ 3 w 777"/>
                <a:gd name="T119" fmla="*/ 51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7" h="657">
                  <a:moveTo>
                    <a:pt x="296" y="0"/>
                  </a:moveTo>
                  <a:lnTo>
                    <a:pt x="297" y="0"/>
                  </a:lnTo>
                  <a:lnTo>
                    <a:pt x="297" y="0"/>
                  </a:lnTo>
                  <a:lnTo>
                    <a:pt x="299" y="1"/>
                  </a:lnTo>
                  <a:lnTo>
                    <a:pt x="303" y="2"/>
                  </a:lnTo>
                  <a:lnTo>
                    <a:pt x="305" y="2"/>
                  </a:lnTo>
                  <a:lnTo>
                    <a:pt x="308" y="3"/>
                  </a:lnTo>
                  <a:lnTo>
                    <a:pt x="312" y="3"/>
                  </a:lnTo>
                  <a:lnTo>
                    <a:pt x="314" y="3"/>
                  </a:lnTo>
                  <a:lnTo>
                    <a:pt x="316" y="3"/>
                  </a:lnTo>
                  <a:lnTo>
                    <a:pt x="318" y="2"/>
                  </a:lnTo>
                  <a:lnTo>
                    <a:pt x="322" y="1"/>
                  </a:lnTo>
                  <a:lnTo>
                    <a:pt x="323" y="1"/>
                  </a:lnTo>
                  <a:lnTo>
                    <a:pt x="324" y="1"/>
                  </a:lnTo>
                  <a:lnTo>
                    <a:pt x="325" y="1"/>
                  </a:lnTo>
                  <a:lnTo>
                    <a:pt x="327" y="1"/>
                  </a:lnTo>
                  <a:lnTo>
                    <a:pt x="329" y="1"/>
                  </a:lnTo>
                  <a:lnTo>
                    <a:pt x="332" y="3"/>
                  </a:lnTo>
                  <a:lnTo>
                    <a:pt x="333" y="3"/>
                  </a:lnTo>
                  <a:lnTo>
                    <a:pt x="334" y="3"/>
                  </a:lnTo>
                  <a:lnTo>
                    <a:pt x="335" y="3"/>
                  </a:lnTo>
                  <a:lnTo>
                    <a:pt x="336" y="3"/>
                  </a:lnTo>
                  <a:lnTo>
                    <a:pt x="340" y="2"/>
                  </a:lnTo>
                  <a:lnTo>
                    <a:pt x="342" y="2"/>
                  </a:lnTo>
                  <a:lnTo>
                    <a:pt x="343" y="2"/>
                  </a:lnTo>
                  <a:lnTo>
                    <a:pt x="345" y="2"/>
                  </a:lnTo>
                  <a:lnTo>
                    <a:pt x="348" y="2"/>
                  </a:lnTo>
                  <a:lnTo>
                    <a:pt x="352" y="3"/>
                  </a:lnTo>
                  <a:lnTo>
                    <a:pt x="353" y="3"/>
                  </a:lnTo>
                  <a:lnTo>
                    <a:pt x="355" y="3"/>
                  </a:lnTo>
                  <a:lnTo>
                    <a:pt x="357" y="4"/>
                  </a:lnTo>
                  <a:lnTo>
                    <a:pt x="359" y="4"/>
                  </a:lnTo>
                  <a:lnTo>
                    <a:pt x="361" y="5"/>
                  </a:lnTo>
                  <a:lnTo>
                    <a:pt x="362" y="6"/>
                  </a:lnTo>
                  <a:lnTo>
                    <a:pt x="366" y="8"/>
                  </a:lnTo>
                  <a:lnTo>
                    <a:pt x="376" y="12"/>
                  </a:lnTo>
                  <a:lnTo>
                    <a:pt x="378" y="13"/>
                  </a:lnTo>
                  <a:lnTo>
                    <a:pt x="380" y="14"/>
                  </a:lnTo>
                  <a:lnTo>
                    <a:pt x="383" y="15"/>
                  </a:lnTo>
                  <a:lnTo>
                    <a:pt x="385" y="16"/>
                  </a:lnTo>
                  <a:lnTo>
                    <a:pt x="388" y="17"/>
                  </a:lnTo>
                  <a:lnTo>
                    <a:pt x="390" y="18"/>
                  </a:lnTo>
                  <a:lnTo>
                    <a:pt x="392" y="18"/>
                  </a:lnTo>
                  <a:lnTo>
                    <a:pt x="394" y="18"/>
                  </a:lnTo>
                  <a:lnTo>
                    <a:pt x="396" y="19"/>
                  </a:lnTo>
                  <a:lnTo>
                    <a:pt x="398" y="19"/>
                  </a:lnTo>
                  <a:lnTo>
                    <a:pt x="400" y="18"/>
                  </a:lnTo>
                  <a:lnTo>
                    <a:pt x="400" y="18"/>
                  </a:lnTo>
                  <a:lnTo>
                    <a:pt x="401" y="18"/>
                  </a:lnTo>
                  <a:lnTo>
                    <a:pt x="400" y="19"/>
                  </a:lnTo>
                  <a:lnTo>
                    <a:pt x="400" y="20"/>
                  </a:lnTo>
                  <a:lnTo>
                    <a:pt x="399" y="21"/>
                  </a:lnTo>
                  <a:lnTo>
                    <a:pt x="399" y="22"/>
                  </a:lnTo>
                  <a:lnTo>
                    <a:pt x="398" y="24"/>
                  </a:lnTo>
                  <a:lnTo>
                    <a:pt x="397" y="28"/>
                  </a:lnTo>
                  <a:lnTo>
                    <a:pt x="397" y="29"/>
                  </a:lnTo>
                  <a:lnTo>
                    <a:pt x="397" y="29"/>
                  </a:lnTo>
                  <a:lnTo>
                    <a:pt x="396" y="30"/>
                  </a:lnTo>
                  <a:lnTo>
                    <a:pt x="396" y="31"/>
                  </a:lnTo>
                  <a:lnTo>
                    <a:pt x="395" y="31"/>
                  </a:lnTo>
                  <a:lnTo>
                    <a:pt x="395" y="32"/>
                  </a:lnTo>
                  <a:lnTo>
                    <a:pt x="394" y="32"/>
                  </a:lnTo>
                  <a:lnTo>
                    <a:pt x="393" y="32"/>
                  </a:lnTo>
                  <a:lnTo>
                    <a:pt x="392" y="32"/>
                  </a:lnTo>
                  <a:lnTo>
                    <a:pt x="391" y="32"/>
                  </a:lnTo>
                  <a:lnTo>
                    <a:pt x="390" y="32"/>
                  </a:lnTo>
                  <a:lnTo>
                    <a:pt x="384" y="31"/>
                  </a:lnTo>
                  <a:lnTo>
                    <a:pt x="380" y="30"/>
                  </a:lnTo>
                  <a:lnTo>
                    <a:pt x="379" y="30"/>
                  </a:lnTo>
                  <a:lnTo>
                    <a:pt x="378" y="30"/>
                  </a:lnTo>
                  <a:lnTo>
                    <a:pt x="378" y="31"/>
                  </a:lnTo>
                  <a:lnTo>
                    <a:pt x="377" y="31"/>
                  </a:lnTo>
                  <a:lnTo>
                    <a:pt x="377" y="32"/>
                  </a:lnTo>
                  <a:lnTo>
                    <a:pt x="377" y="33"/>
                  </a:lnTo>
                  <a:lnTo>
                    <a:pt x="376" y="34"/>
                  </a:lnTo>
                  <a:lnTo>
                    <a:pt x="376" y="36"/>
                  </a:lnTo>
                  <a:lnTo>
                    <a:pt x="376" y="37"/>
                  </a:lnTo>
                  <a:lnTo>
                    <a:pt x="376" y="38"/>
                  </a:lnTo>
                  <a:lnTo>
                    <a:pt x="376" y="42"/>
                  </a:lnTo>
                  <a:lnTo>
                    <a:pt x="376" y="43"/>
                  </a:lnTo>
                  <a:lnTo>
                    <a:pt x="376" y="45"/>
                  </a:lnTo>
                  <a:lnTo>
                    <a:pt x="376" y="48"/>
                  </a:lnTo>
                  <a:lnTo>
                    <a:pt x="376" y="50"/>
                  </a:lnTo>
                  <a:lnTo>
                    <a:pt x="376" y="51"/>
                  </a:lnTo>
                  <a:lnTo>
                    <a:pt x="377" y="51"/>
                  </a:lnTo>
                  <a:lnTo>
                    <a:pt x="377" y="52"/>
                  </a:lnTo>
                  <a:lnTo>
                    <a:pt x="377" y="53"/>
                  </a:lnTo>
                  <a:lnTo>
                    <a:pt x="378" y="53"/>
                  </a:lnTo>
                  <a:lnTo>
                    <a:pt x="378" y="54"/>
                  </a:lnTo>
                  <a:lnTo>
                    <a:pt x="379" y="54"/>
                  </a:lnTo>
                  <a:lnTo>
                    <a:pt x="380" y="54"/>
                  </a:lnTo>
                  <a:lnTo>
                    <a:pt x="384" y="56"/>
                  </a:lnTo>
                  <a:lnTo>
                    <a:pt x="388" y="57"/>
                  </a:lnTo>
                  <a:lnTo>
                    <a:pt x="394" y="58"/>
                  </a:lnTo>
                  <a:lnTo>
                    <a:pt x="397" y="59"/>
                  </a:lnTo>
                  <a:lnTo>
                    <a:pt x="399" y="60"/>
                  </a:lnTo>
                  <a:lnTo>
                    <a:pt x="401" y="60"/>
                  </a:lnTo>
                  <a:lnTo>
                    <a:pt x="404" y="60"/>
                  </a:lnTo>
                  <a:lnTo>
                    <a:pt x="407" y="61"/>
                  </a:lnTo>
                  <a:lnTo>
                    <a:pt x="408" y="61"/>
                  </a:lnTo>
                  <a:lnTo>
                    <a:pt x="408" y="61"/>
                  </a:lnTo>
                  <a:lnTo>
                    <a:pt x="409" y="62"/>
                  </a:lnTo>
                  <a:lnTo>
                    <a:pt x="409" y="62"/>
                  </a:lnTo>
                  <a:lnTo>
                    <a:pt x="409" y="62"/>
                  </a:lnTo>
                  <a:lnTo>
                    <a:pt x="409" y="63"/>
                  </a:lnTo>
                  <a:lnTo>
                    <a:pt x="408" y="63"/>
                  </a:lnTo>
                  <a:lnTo>
                    <a:pt x="407" y="64"/>
                  </a:lnTo>
                  <a:lnTo>
                    <a:pt x="406" y="65"/>
                  </a:lnTo>
                  <a:lnTo>
                    <a:pt x="405" y="66"/>
                  </a:lnTo>
                  <a:lnTo>
                    <a:pt x="404" y="67"/>
                  </a:lnTo>
                  <a:lnTo>
                    <a:pt x="403" y="68"/>
                  </a:lnTo>
                  <a:lnTo>
                    <a:pt x="402" y="71"/>
                  </a:lnTo>
                  <a:lnTo>
                    <a:pt x="401" y="73"/>
                  </a:lnTo>
                  <a:lnTo>
                    <a:pt x="398" y="77"/>
                  </a:lnTo>
                  <a:lnTo>
                    <a:pt x="397" y="78"/>
                  </a:lnTo>
                  <a:lnTo>
                    <a:pt x="397" y="80"/>
                  </a:lnTo>
                  <a:lnTo>
                    <a:pt x="396" y="82"/>
                  </a:lnTo>
                  <a:lnTo>
                    <a:pt x="396" y="84"/>
                  </a:lnTo>
                  <a:lnTo>
                    <a:pt x="396" y="86"/>
                  </a:lnTo>
                  <a:lnTo>
                    <a:pt x="396" y="88"/>
                  </a:lnTo>
                  <a:lnTo>
                    <a:pt x="397" y="90"/>
                  </a:lnTo>
                  <a:lnTo>
                    <a:pt x="397" y="92"/>
                  </a:lnTo>
                  <a:lnTo>
                    <a:pt x="398" y="97"/>
                  </a:lnTo>
                  <a:lnTo>
                    <a:pt x="400" y="102"/>
                  </a:lnTo>
                  <a:lnTo>
                    <a:pt x="401" y="106"/>
                  </a:lnTo>
                  <a:lnTo>
                    <a:pt x="402" y="108"/>
                  </a:lnTo>
                  <a:lnTo>
                    <a:pt x="402" y="109"/>
                  </a:lnTo>
                  <a:lnTo>
                    <a:pt x="403" y="110"/>
                  </a:lnTo>
                  <a:lnTo>
                    <a:pt x="404" y="112"/>
                  </a:lnTo>
                  <a:lnTo>
                    <a:pt x="407" y="116"/>
                  </a:lnTo>
                  <a:lnTo>
                    <a:pt x="408" y="117"/>
                  </a:lnTo>
                  <a:lnTo>
                    <a:pt x="408" y="119"/>
                  </a:lnTo>
                  <a:lnTo>
                    <a:pt x="409" y="120"/>
                  </a:lnTo>
                  <a:lnTo>
                    <a:pt x="410" y="122"/>
                  </a:lnTo>
                  <a:lnTo>
                    <a:pt x="410" y="123"/>
                  </a:lnTo>
                  <a:lnTo>
                    <a:pt x="410" y="124"/>
                  </a:lnTo>
                  <a:lnTo>
                    <a:pt x="410" y="125"/>
                  </a:lnTo>
                  <a:lnTo>
                    <a:pt x="410" y="126"/>
                  </a:lnTo>
                  <a:lnTo>
                    <a:pt x="409" y="126"/>
                  </a:lnTo>
                  <a:lnTo>
                    <a:pt x="409" y="127"/>
                  </a:lnTo>
                  <a:lnTo>
                    <a:pt x="408" y="128"/>
                  </a:lnTo>
                  <a:lnTo>
                    <a:pt x="406" y="130"/>
                  </a:lnTo>
                  <a:lnTo>
                    <a:pt x="405" y="131"/>
                  </a:lnTo>
                  <a:lnTo>
                    <a:pt x="404" y="132"/>
                  </a:lnTo>
                  <a:lnTo>
                    <a:pt x="404" y="133"/>
                  </a:lnTo>
                  <a:lnTo>
                    <a:pt x="403" y="134"/>
                  </a:lnTo>
                  <a:lnTo>
                    <a:pt x="403" y="135"/>
                  </a:lnTo>
                  <a:lnTo>
                    <a:pt x="403" y="136"/>
                  </a:lnTo>
                  <a:lnTo>
                    <a:pt x="402" y="137"/>
                  </a:lnTo>
                  <a:lnTo>
                    <a:pt x="402" y="138"/>
                  </a:lnTo>
                  <a:lnTo>
                    <a:pt x="402" y="139"/>
                  </a:lnTo>
                  <a:lnTo>
                    <a:pt x="403" y="140"/>
                  </a:lnTo>
                  <a:lnTo>
                    <a:pt x="403" y="140"/>
                  </a:lnTo>
                  <a:lnTo>
                    <a:pt x="404" y="141"/>
                  </a:lnTo>
                  <a:lnTo>
                    <a:pt x="404" y="142"/>
                  </a:lnTo>
                  <a:lnTo>
                    <a:pt x="406" y="144"/>
                  </a:lnTo>
                  <a:lnTo>
                    <a:pt x="407" y="145"/>
                  </a:lnTo>
                  <a:lnTo>
                    <a:pt x="408" y="146"/>
                  </a:lnTo>
                  <a:lnTo>
                    <a:pt x="410" y="148"/>
                  </a:lnTo>
                  <a:lnTo>
                    <a:pt x="415" y="151"/>
                  </a:lnTo>
                  <a:lnTo>
                    <a:pt x="417" y="153"/>
                  </a:lnTo>
                  <a:lnTo>
                    <a:pt x="419" y="154"/>
                  </a:lnTo>
                  <a:lnTo>
                    <a:pt x="422" y="155"/>
                  </a:lnTo>
                  <a:lnTo>
                    <a:pt x="424" y="155"/>
                  </a:lnTo>
                  <a:lnTo>
                    <a:pt x="425" y="156"/>
                  </a:lnTo>
                  <a:lnTo>
                    <a:pt x="427" y="156"/>
                  </a:lnTo>
                  <a:lnTo>
                    <a:pt x="428" y="155"/>
                  </a:lnTo>
                  <a:lnTo>
                    <a:pt x="429" y="155"/>
                  </a:lnTo>
                  <a:lnTo>
                    <a:pt x="430" y="154"/>
                  </a:lnTo>
                  <a:lnTo>
                    <a:pt x="432" y="153"/>
                  </a:lnTo>
                  <a:lnTo>
                    <a:pt x="434" y="152"/>
                  </a:lnTo>
                  <a:lnTo>
                    <a:pt x="436" y="150"/>
                  </a:lnTo>
                  <a:lnTo>
                    <a:pt x="437" y="148"/>
                  </a:lnTo>
                  <a:lnTo>
                    <a:pt x="438" y="147"/>
                  </a:lnTo>
                  <a:lnTo>
                    <a:pt x="439" y="146"/>
                  </a:lnTo>
                  <a:lnTo>
                    <a:pt x="440" y="144"/>
                  </a:lnTo>
                  <a:lnTo>
                    <a:pt x="441" y="142"/>
                  </a:lnTo>
                  <a:lnTo>
                    <a:pt x="442" y="138"/>
                  </a:lnTo>
                  <a:lnTo>
                    <a:pt x="444" y="135"/>
                  </a:lnTo>
                  <a:lnTo>
                    <a:pt x="445" y="133"/>
                  </a:lnTo>
                  <a:lnTo>
                    <a:pt x="447" y="131"/>
                  </a:lnTo>
                  <a:lnTo>
                    <a:pt x="447" y="129"/>
                  </a:lnTo>
                  <a:lnTo>
                    <a:pt x="448" y="129"/>
                  </a:lnTo>
                  <a:lnTo>
                    <a:pt x="448" y="128"/>
                  </a:lnTo>
                  <a:lnTo>
                    <a:pt x="448" y="127"/>
                  </a:lnTo>
                  <a:lnTo>
                    <a:pt x="448" y="126"/>
                  </a:lnTo>
                  <a:lnTo>
                    <a:pt x="448" y="125"/>
                  </a:lnTo>
                  <a:lnTo>
                    <a:pt x="447" y="124"/>
                  </a:lnTo>
                  <a:lnTo>
                    <a:pt x="447" y="123"/>
                  </a:lnTo>
                  <a:lnTo>
                    <a:pt x="447" y="122"/>
                  </a:lnTo>
                  <a:lnTo>
                    <a:pt x="446" y="120"/>
                  </a:lnTo>
                  <a:lnTo>
                    <a:pt x="444" y="117"/>
                  </a:lnTo>
                  <a:lnTo>
                    <a:pt x="444" y="117"/>
                  </a:lnTo>
                  <a:lnTo>
                    <a:pt x="443" y="115"/>
                  </a:lnTo>
                  <a:lnTo>
                    <a:pt x="442" y="113"/>
                  </a:lnTo>
                  <a:lnTo>
                    <a:pt x="442" y="112"/>
                  </a:lnTo>
                  <a:lnTo>
                    <a:pt x="442" y="111"/>
                  </a:lnTo>
                  <a:lnTo>
                    <a:pt x="441" y="110"/>
                  </a:lnTo>
                  <a:lnTo>
                    <a:pt x="440" y="109"/>
                  </a:lnTo>
                  <a:lnTo>
                    <a:pt x="433" y="102"/>
                  </a:lnTo>
                  <a:lnTo>
                    <a:pt x="432" y="101"/>
                  </a:lnTo>
                  <a:lnTo>
                    <a:pt x="432" y="101"/>
                  </a:lnTo>
                  <a:lnTo>
                    <a:pt x="431" y="100"/>
                  </a:lnTo>
                  <a:lnTo>
                    <a:pt x="431" y="99"/>
                  </a:lnTo>
                  <a:lnTo>
                    <a:pt x="430" y="98"/>
                  </a:lnTo>
                  <a:lnTo>
                    <a:pt x="430" y="97"/>
                  </a:lnTo>
                  <a:lnTo>
                    <a:pt x="429" y="96"/>
                  </a:lnTo>
                  <a:lnTo>
                    <a:pt x="429" y="96"/>
                  </a:lnTo>
                  <a:lnTo>
                    <a:pt x="429" y="96"/>
                  </a:lnTo>
                  <a:lnTo>
                    <a:pt x="430" y="95"/>
                  </a:lnTo>
                  <a:lnTo>
                    <a:pt x="430" y="95"/>
                  </a:lnTo>
                  <a:lnTo>
                    <a:pt x="430" y="94"/>
                  </a:lnTo>
                  <a:lnTo>
                    <a:pt x="432" y="92"/>
                  </a:lnTo>
                  <a:lnTo>
                    <a:pt x="434" y="90"/>
                  </a:lnTo>
                  <a:lnTo>
                    <a:pt x="436" y="89"/>
                  </a:lnTo>
                  <a:lnTo>
                    <a:pt x="438" y="88"/>
                  </a:lnTo>
                  <a:lnTo>
                    <a:pt x="441" y="86"/>
                  </a:lnTo>
                  <a:lnTo>
                    <a:pt x="443" y="85"/>
                  </a:lnTo>
                  <a:lnTo>
                    <a:pt x="445" y="85"/>
                  </a:lnTo>
                  <a:lnTo>
                    <a:pt x="446" y="84"/>
                  </a:lnTo>
                  <a:lnTo>
                    <a:pt x="448" y="84"/>
                  </a:lnTo>
                  <a:lnTo>
                    <a:pt x="449" y="84"/>
                  </a:lnTo>
                  <a:lnTo>
                    <a:pt x="451" y="84"/>
                  </a:lnTo>
                  <a:lnTo>
                    <a:pt x="453" y="85"/>
                  </a:lnTo>
                  <a:lnTo>
                    <a:pt x="457" y="86"/>
                  </a:lnTo>
                  <a:lnTo>
                    <a:pt x="459" y="87"/>
                  </a:lnTo>
                  <a:lnTo>
                    <a:pt x="460" y="87"/>
                  </a:lnTo>
                  <a:lnTo>
                    <a:pt x="461" y="87"/>
                  </a:lnTo>
                  <a:lnTo>
                    <a:pt x="462" y="88"/>
                  </a:lnTo>
                  <a:lnTo>
                    <a:pt x="463" y="89"/>
                  </a:lnTo>
                  <a:lnTo>
                    <a:pt x="464" y="90"/>
                  </a:lnTo>
                  <a:lnTo>
                    <a:pt x="466" y="92"/>
                  </a:lnTo>
                  <a:lnTo>
                    <a:pt x="467" y="94"/>
                  </a:lnTo>
                  <a:lnTo>
                    <a:pt x="467" y="94"/>
                  </a:lnTo>
                  <a:lnTo>
                    <a:pt x="468" y="97"/>
                  </a:lnTo>
                  <a:lnTo>
                    <a:pt x="470" y="99"/>
                  </a:lnTo>
                  <a:lnTo>
                    <a:pt x="471" y="100"/>
                  </a:lnTo>
                  <a:lnTo>
                    <a:pt x="473" y="103"/>
                  </a:lnTo>
                  <a:lnTo>
                    <a:pt x="474" y="104"/>
                  </a:lnTo>
                  <a:lnTo>
                    <a:pt x="474" y="105"/>
                  </a:lnTo>
                  <a:lnTo>
                    <a:pt x="475" y="107"/>
                  </a:lnTo>
                  <a:lnTo>
                    <a:pt x="476" y="107"/>
                  </a:lnTo>
                  <a:lnTo>
                    <a:pt x="477" y="108"/>
                  </a:lnTo>
                  <a:lnTo>
                    <a:pt x="478" y="110"/>
                  </a:lnTo>
                  <a:lnTo>
                    <a:pt x="479" y="111"/>
                  </a:lnTo>
                  <a:lnTo>
                    <a:pt x="479" y="113"/>
                  </a:lnTo>
                  <a:lnTo>
                    <a:pt x="480" y="114"/>
                  </a:lnTo>
                  <a:lnTo>
                    <a:pt x="481" y="118"/>
                  </a:lnTo>
                  <a:lnTo>
                    <a:pt x="483" y="123"/>
                  </a:lnTo>
                  <a:lnTo>
                    <a:pt x="484" y="127"/>
                  </a:lnTo>
                  <a:lnTo>
                    <a:pt x="484" y="128"/>
                  </a:lnTo>
                  <a:lnTo>
                    <a:pt x="485" y="129"/>
                  </a:lnTo>
                  <a:lnTo>
                    <a:pt x="486" y="130"/>
                  </a:lnTo>
                  <a:lnTo>
                    <a:pt x="486" y="131"/>
                  </a:lnTo>
                  <a:lnTo>
                    <a:pt x="487" y="132"/>
                  </a:lnTo>
                  <a:lnTo>
                    <a:pt x="490" y="135"/>
                  </a:lnTo>
                  <a:lnTo>
                    <a:pt x="491" y="135"/>
                  </a:lnTo>
                  <a:lnTo>
                    <a:pt x="491" y="136"/>
                  </a:lnTo>
                  <a:lnTo>
                    <a:pt x="492" y="137"/>
                  </a:lnTo>
                  <a:lnTo>
                    <a:pt x="492" y="138"/>
                  </a:lnTo>
                  <a:lnTo>
                    <a:pt x="494" y="141"/>
                  </a:lnTo>
                  <a:lnTo>
                    <a:pt x="495" y="143"/>
                  </a:lnTo>
                  <a:lnTo>
                    <a:pt x="495" y="144"/>
                  </a:lnTo>
                  <a:lnTo>
                    <a:pt x="497" y="145"/>
                  </a:lnTo>
                  <a:lnTo>
                    <a:pt x="498" y="147"/>
                  </a:lnTo>
                  <a:lnTo>
                    <a:pt x="499" y="148"/>
                  </a:lnTo>
                  <a:lnTo>
                    <a:pt x="500" y="149"/>
                  </a:lnTo>
                  <a:lnTo>
                    <a:pt x="500" y="149"/>
                  </a:lnTo>
                  <a:lnTo>
                    <a:pt x="501" y="150"/>
                  </a:lnTo>
                  <a:lnTo>
                    <a:pt x="502" y="150"/>
                  </a:lnTo>
                  <a:lnTo>
                    <a:pt x="502" y="150"/>
                  </a:lnTo>
                  <a:lnTo>
                    <a:pt x="503" y="151"/>
                  </a:lnTo>
                  <a:lnTo>
                    <a:pt x="503" y="151"/>
                  </a:lnTo>
                  <a:lnTo>
                    <a:pt x="504" y="151"/>
                  </a:lnTo>
                  <a:lnTo>
                    <a:pt x="505" y="150"/>
                  </a:lnTo>
                  <a:lnTo>
                    <a:pt x="505" y="150"/>
                  </a:lnTo>
                  <a:lnTo>
                    <a:pt x="506" y="150"/>
                  </a:lnTo>
                  <a:lnTo>
                    <a:pt x="506" y="149"/>
                  </a:lnTo>
                  <a:lnTo>
                    <a:pt x="507" y="147"/>
                  </a:lnTo>
                  <a:lnTo>
                    <a:pt x="508" y="146"/>
                  </a:lnTo>
                  <a:lnTo>
                    <a:pt x="508" y="146"/>
                  </a:lnTo>
                  <a:lnTo>
                    <a:pt x="509" y="146"/>
                  </a:lnTo>
                  <a:lnTo>
                    <a:pt x="509" y="146"/>
                  </a:lnTo>
                  <a:lnTo>
                    <a:pt x="510" y="146"/>
                  </a:lnTo>
                  <a:lnTo>
                    <a:pt x="510" y="146"/>
                  </a:lnTo>
                  <a:lnTo>
                    <a:pt x="510" y="147"/>
                  </a:lnTo>
                  <a:lnTo>
                    <a:pt x="510" y="148"/>
                  </a:lnTo>
                  <a:lnTo>
                    <a:pt x="511" y="149"/>
                  </a:lnTo>
                  <a:lnTo>
                    <a:pt x="511" y="151"/>
                  </a:lnTo>
                  <a:lnTo>
                    <a:pt x="511" y="153"/>
                  </a:lnTo>
                  <a:lnTo>
                    <a:pt x="510" y="155"/>
                  </a:lnTo>
                  <a:lnTo>
                    <a:pt x="510" y="158"/>
                  </a:lnTo>
                  <a:lnTo>
                    <a:pt x="510" y="159"/>
                  </a:lnTo>
                  <a:lnTo>
                    <a:pt x="509" y="164"/>
                  </a:lnTo>
                  <a:lnTo>
                    <a:pt x="508" y="168"/>
                  </a:lnTo>
                  <a:lnTo>
                    <a:pt x="508" y="171"/>
                  </a:lnTo>
                  <a:lnTo>
                    <a:pt x="508" y="172"/>
                  </a:lnTo>
                  <a:lnTo>
                    <a:pt x="508" y="172"/>
                  </a:lnTo>
                  <a:lnTo>
                    <a:pt x="508" y="173"/>
                  </a:lnTo>
                  <a:lnTo>
                    <a:pt x="508" y="173"/>
                  </a:lnTo>
                  <a:lnTo>
                    <a:pt x="509" y="174"/>
                  </a:lnTo>
                  <a:lnTo>
                    <a:pt x="509" y="175"/>
                  </a:lnTo>
                  <a:lnTo>
                    <a:pt x="510" y="175"/>
                  </a:lnTo>
                  <a:lnTo>
                    <a:pt x="511" y="176"/>
                  </a:lnTo>
                  <a:lnTo>
                    <a:pt x="512" y="177"/>
                  </a:lnTo>
                  <a:lnTo>
                    <a:pt x="515" y="178"/>
                  </a:lnTo>
                  <a:lnTo>
                    <a:pt x="517" y="180"/>
                  </a:lnTo>
                  <a:lnTo>
                    <a:pt x="520" y="181"/>
                  </a:lnTo>
                  <a:lnTo>
                    <a:pt x="522" y="182"/>
                  </a:lnTo>
                  <a:lnTo>
                    <a:pt x="526" y="183"/>
                  </a:lnTo>
                  <a:lnTo>
                    <a:pt x="530" y="184"/>
                  </a:lnTo>
                  <a:lnTo>
                    <a:pt x="532" y="185"/>
                  </a:lnTo>
                  <a:lnTo>
                    <a:pt x="534" y="186"/>
                  </a:lnTo>
                  <a:lnTo>
                    <a:pt x="537" y="187"/>
                  </a:lnTo>
                  <a:lnTo>
                    <a:pt x="538" y="188"/>
                  </a:lnTo>
                  <a:lnTo>
                    <a:pt x="540" y="190"/>
                  </a:lnTo>
                  <a:lnTo>
                    <a:pt x="544" y="193"/>
                  </a:lnTo>
                  <a:lnTo>
                    <a:pt x="546" y="194"/>
                  </a:lnTo>
                  <a:lnTo>
                    <a:pt x="546" y="195"/>
                  </a:lnTo>
                  <a:lnTo>
                    <a:pt x="547" y="196"/>
                  </a:lnTo>
                  <a:lnTo>
                    <a:pt x="548" y="197"/>
                  </a:lnTo>
                  <a:lnTo>
                    <a:pt x="548" y="198"/>
                  </a:lnTo>
                  <a:lnTo>
                    <a:pt x="549" y="200"/>
                  </a:lnTo>
                  <a:lnTo>
                    <a:pt x="551" y="207"/>
                  </a:lnTo>
                  <a:lnTo>
                    <a:pt x="552" y="211"/>
                  </a:lnTo>
                  <a:lnTo>
                    <a:pt x="553" y="213"/>
                  </a:lnTo>
                  <a:lnTo>
                    <a:pt x="555" y="218"/>
                  </a:lnTo>
                  <a:lnTo>
                    <a:pt x="557" y="224"/>
                  </a:lnTo>
                  <a:lnTo>
                    <a:pt x="558" y="226"/>
                  </a:lnTo>
                  <a:lnTo>
                    <a:pt x="558" y="226"/>
                  </a:lnTo>
                  <a:lnTo>
                    <a:pt x="553" y="236"/>
                  </a:lnTo>
                  <a:lnTo>
                    <a:pt x="552" y="239"/>
                  </a:lnTo>
                  <a:lnTo>
                    <a:pt x="551" y="241"/>
                  </a:lnTo>
                  <a:lnTo>
                    <a:pt x="550" y="242"/>
                  </a:lnTo>
                  <a:lnTo>
                    <a:pt x="550" y="243"/>
                  </a:lnTo>
                  <a:lnTo>
                    <a:pt x="550" y="245"/>
                  </a:lnTo>
                  <a:lnTo>
                    <a:pt x="549" y="247"/>
                  </a:lnTo>
                  <a:lnTo>
                    <a:pt x="550" y="249"/>
                  </a:lnTo>
                  <a:lnTo>
                    <a:pt x="550" y="250"/>
                  </a:lnTo>
                  <a:lnTo>
                    <a:pt x="551" y="254"/>
                  </a:lnTo>
                  <a:lnTo>
                    <a:pt x="551" y="256"/>
                  </a:lnTo>
                  <a:lnTo>
                    <a:pt x="551" y="258"/>
                  </a:lnTo>
                  <a:lnTo>
                    <a:pt x="552" y="263"/>
                  </a:lnTo>
                  <a:lnTo>
                    <a:pt x="552" y="265"/>
                  </a:lnTo>
                  <a:lnTo>
                    <a:pt x="552" y="266"/>
                  </a:lnTo>
                  <a:lnTo>
                    <a:pt x="553" y="268"/>
                  </a:lnTo>
                  <a:lnTo>
                    <a:pt x="553" y="270"/>
                  </a:lnTo>
                  <a:lnTo>
                    <a:pt x="556" y="276"/>
                  </a:lnTo>
                  <a:lnTo>
                    <a:pt x="558" y="280"/>
                  </a:lnTo>
                  <a:lnTo>
                    <a:pt x="558" y="281"/>
                  </a:lnTo>
                  <a:lnTo>
                    <a:pt x="558" y="282"/>
                  </a:lnTo>
                  <a:lnTo>
                    <a:pt x="558" y="283"/>
                  </a:lnTo>
                  <a:lnTo>
                    <a:pt x="558" y="284"/>
                  </a:lnTo>
                  <a:lnTo>
                    <a:pt x="558" y="287"/>
                  </a:lnTo>
                  <a:lnTo>
                    <a:pt x="558" y="288"/>
                  </a:lnTo>
                  <a:lnTo>
                    <a:pt x="559" y="289"/>
                  </a:lnTo>
                  <a:lnTo>
                    <a:pt x="559" y="289"/>
                  </a:lnTo>
                  <a:lnTo>
                    <a:pt x="559" y="290"/>
                  </a:lnTo>
                  <a:lnTo>
                    <a:pt x="559" y="290"/>
                  </a:lnTo>
                  <a:lnTo>
                    <a:pt x="560" y="290"/>
                  </a:lnTo>
                  <a:lnTo>
                    <a:pt x="561" y="291"/>
                  </a:lnTo>
                  <a:lnTo>
                    <a:pt x="562" y="291"/>
                  </a:lnTo>
                  <a:lnTo>
                    <a:pt x="564" y="291"/>
                  </a:lnTo>
                  <a:lnTo>
                    <a:pt x="568" y="291"/>
                  </a:lnTo>
                  <a:lnTo>
                    <a:pt x="569" y="291"/>
                  </a:lnTo>
                  <a:lnTo>
                    <a:pt x="572" y="290"/>
                  </a:lnTo>
                  <a:lnTo>
                    <a:pt x="572" y="290"/>
                  </a:lnTo>
                  <a:lnTo>
                    <a:pt x="573" y="290"/>
                  </a:lnTo>
                  <a:lnTo>
                    <a:pt x="574" y="291"/>
                  </a:lnTo>
                  <a:lnTo>
                    <a:pt x="575" y="291"/>
                  </a:lnTo>
                  <a:lnTo>
                    <a:pt x="575" y="292"/>
                  </a:lnTo>
                  <a:lnTo>
                    <a:pt x="576" y="292"/>
                  </a:lnTo>
                  <a:lnTo>
                    <a:pt x="576" y="293"/>
                  </a:lnTo>
                  <a:lnTo>
                    <a:pt x="576" y="294"/>
                  </a:lnTo>
                  <a:lnTo>
                    <a:pt x="576" y="296"/>
                  </a:lnTo>
                  <a:lnTo>
                    <a:pt x="576" y="297"/>
                  </a:lnTo>
                  <a:lnTo>
                    <a:pt x="576" y="298"/>
                  </a:lnTo>
                  <a:lnTo>
                    <a:pt x="576" y="300"/>
                  </a:lnTo>
                  <a:lnTo>
                    <a:pt x="576" y="302"/>
                  </a:lnTo>
                  <a:lnTo>
                    <a:pt x="575" y="304"/>
                  </a:lnTo>
                  <a:lnTo>
                    <a:pt x="574" y="306"/>
                  </a:lnTo>
                  <a:lnTo>
                    <a:pt x="574" y="308"/>
                  </a:lnTo>
                  <a:lnTo>
                    <a:pt x="573" y="309"/>
                  </a:lnTo>
                  <a:lnTo>
                    <a:pt x="572" y="311"/>
                  </a:lnTo>
                  <a:lnTo>
                    <a:pt x="571" y="312"/>
                  </a:lnTo>
                  <a:lnTo>
                    <a:pt x="571" y="313"/>
                  </a:lnTo>
                  <a:lnTo>
                    <a:pt x="570" y="313"/>
                  </a:lnTo>
                  <a:lnTo>
                    <a:pt x="568" y="315"/>
                  </a:lnTo>
                  <a:lnTo>
                    <a:pt x="565" y="318"/>
                  </a:lnTo>
                  <a:lnTo>
                    <a:pt x="562" y="319"/>
                  </a:lnTo>
                  <a:lnTo>
                    <a:pt x="561" y="320"/>
                  </a:lnTo>
                  <a:lnTo>
                    <a:pt x="559" y="321"/>
                  </a:lnTo>
                  <a:lnTo>
                    <a:pt x="558" y="322"/>
                  </a:lnTo>
                  <a:lnTo>
                    <a:pt x="557" y="324"/>
                  </a:lnTo>
                  <a:lnTo>
                    <a:pt x="556" y="326"/>
                  </a:lnTo>
                  <a:lnTo>
                    <a:pt x="555" y="327"/>
                  </a:lnTo>
                  <a:lnTo>
                    <a:pt x="553" y="333"/>
                  </a:lnTo>
                  <a:lnTo>
                    <a:pt x="551" y="335"/>
                  </a:lnTo>
                  <a:lnTo>
                    <a:pt x="551" y="336"/>
                  </a:lnTo>
                  <a:lnTo>
                    <a:pt x="550" y="337"/>
                  </a:lnTo>
                  <a:lnTo>
                    <a:pt x="549" y="338"/>
                  </a:lnTo>
                  <a:lnTo>
                    <a:pt x="548" y="339"/>
                  </a:lnTo>
                  <a:lnTo>
                    <a:pt x="546" y="341"/>
                  </a:lnTo>
                  <a:lnTo>
                    <a:pt x="545" y="341"/>
                  </a:lnTo>
                  <a:lnTo>
                    <a:pt x="544" y="342"/>
                  </a:lnTo>
                  <a:lnTo>
                    <a:pt x="544" y="343"/>
                  </a:lnTo>
                  <a:lnTo>
                    <a:pt x="543" y="344"/>
                  </a:lnTo>
                  <a:lnTo>
                    <a:pt x="543" y="345"/>
                  </a:lnTo>
                  <a:lnTo>
                    <a:pt x="543" y="347"/>
                  </a:lnTo>
                  <a:lnTo>
                    <a:pt x="543" y="348"/>
                  </a:lnTo>
                  <a:lnTo>
                    <a:pt x="543" y="350"/>
                  </a:lnTo>
                  <a:lnTo>
                    <a:pt x="543" y="352"/>
                  </a:lnTo>
                  <a:lnTo>
                    <a:pt x="544" y="354"/>
                  </a:lnTo>
                  <a:lnTo>
                    <a:pt x="544" y="354"/>
                  </a:lnTo>
                  <a:lnTo>
                    <a:pt x="544" y="355"/>
                  </a:lnTo>
                  <a:lnTo>
                    <a:pt x="545" y="355"/>
                  </a:lnTo>
                  <a:lnTo>
                    <a:pt x="546" y="356"/>
                  </a:lnTo>
                  <a:lnTo>
                    <a:pt x="547" y="356"/>
                  </a:lnTo>
                  <a:lnTo>
                    <a:pt x="548" y="356"/>
                  </a:lnTo>
                  <a:lnTo>
                    <a:pt x="549" y="356"/>
                  </a:lnTo>
                  <a:lnTo>
                    <a:pt x="550" y="357"/>
                  </a:lnTo>
                  <a:lnTo>
                    <a:pt x="552" y="356"/>
                  </a:lnTo>
                  <a:lnTo>
                    <a:pt x="554" y="356"/>
                  </a:lnTo>
                  <a:lnTo>
                    <a:pt x="555" y="356"/>
                  </a:lnTo>
                  <a:lnTo>
                    <a:pt x="557" y="355"/>
                  </a:lnTo>
                  <a:lnTo>
                    <a:pt x="561" y="354"/>
                  </a:lnTo>
                  <a:lnTo>
                    <a:pt x="571" y="351"/>
                  </a:lnTo>
                  <a:lnTo>
                    <a:pt x="573" y="350"/>
                  </a:lnTo>
                  <a:lnTo>
                    <a:pt x="576" y="349"/>
                  </a:lnTo>
                  <a:lnTo>
                    <a:pt x="577" y="349"/>
                  </a:lnTo>
                  <a:lnTo>
                    <a:pt x="578" y="349"/>
                  </a:lnTo>
                  <a:lnTo>
                    <a:pt x="579" y="349"/>
                  </a:lnTo>
                  <a:lnTo>
                    <a:pt x="581" y="349"/>
                  </a:lnTo>
                  <a:lnTo>
                    <a:pt x="582" y="349"/>
                  </a:lnTo>
                  <a:lnTo>
                    <a:pt x="582" y="349"/>
                  </a:lnTo>
                  <a:lnTo>
                    <a:pt x="583" y="350"/>
                  </a:lnTo>
                  <a:lnTo>
                    <a:pt x="584" y="350"/>
                  </a:lnTo>
                  <a:lnTo>
                    <a:pt x="585" y="351"/>
                  </a:lnTo>
                  <a:lnTo>
                    <a:pt x="586" y="352"/>
                  </a:lnTo>
                  <a:lnTo>
                    <a:pt x="587" y="355"/>
                  </a:lnTo>
                  <a:lnTo>
                    <a:pt x="589" y="357"/>
                  </a:lnTo>
                  <a:lnTo>
                    <a:pt x="590" y="358"/>
                  </a:lnTo>
                  <a:lnTo>
                    <a:pt x="590" y="360"/>
                  </a:lnTo>
                  <a:lnTo>
                    <a:pt x="591" y="362"/>
                  </a:lnTo>
                  <a:lnTo>
                    <a:pt x="591" y="363"/>
                  </a:lnTo>
                  <a:lnTo>
                    <a:pt x="591" y="365"/>
                  </a:lnTo>
                  <a:lnTo>
                    <a:pt x="591" y="366"/>
                  </a:lnTo>
                  <a:lnTo>
                    <a:pt x="591" y="369"/>
                  </a:lnTo>
                  <a:lnTo>
                    <a:pt x="591" y="374"/>
                  </a:lnTo>
                  <a:lnTo>
                    <a:pt x="591" y="376"/>
                  </a:lnTo>
                  <a:lnTo>
                    <a:pt x="591" y="377"/>
                  </a:lnTo>
                  <a:lnTo>
                    <a:pt x="591" y="378"/>
                  </a:lnTo>
                  <a:lnTo>
                    <a:pt x="591" y="378"/>
                  </a:lnTo>
                  <a:lnTo>
                    <a:pt x="592" y="379"/>
                  </a:lnTo>
                  <a:lnTo>
                    <a:pt x="592" y="380"/>
                  </a:lnTo>
                  <a:lnTo>
                    <a:pt x="593" y="380"/>
                  </a:lnTo>
                  <a:lnTo>
                    <a:pt x="593" y="380"/>
                  </a:lnTo>
                  <a:lnTo>
                    <a:pt x="597" y="381"/>
                  </a:lnTo>
                  <a:lnTo>
                    <a:pt x="599" y="382"/>
                  </a:lnTo>
                  <a:lnTo>
                    <a:pt x="600" y="382"/>
                  </a:lnTo>
                  <a:lnTo>
                    <a:pt x="601" y="383"/>
                  </a:lnTo>
                  <a:lnTo>
                    <a:pt x="603" y="384"/>
                  </a:lnTo>
                  <a:lnTo>
                    <a:pt x="606" y="385"/>
                  </a:lnTo>
                  <a:lnTo>
                    <a:pt x="607" y="385"/>
                  </a:lnTo>
                  <a:lnTo>
                    <a:pt x="608" y="386"/>
                  </a:lnTo>
                  <a:lnTo>
                    <a:pt x="609" y="387"/>
                  </a:lnTo>
                  <a:lnTo>
                    <a:pt x="611" y="389"/>
                  </a:lnTo>
                  <a:lnTo>
                    <a:pt x="613" y="391"/>
                  </a:lnTo>
                  <a:lnTo>
                    <a:pt x="614" y="391"/>
                  </a:lnTo>
                  <a:lnTo>
                    <a:pt x="614" y="392"/>
                  </a:lnTo>
                  <a:lnTo>
                    <a:pt x="616" y="393"/>
                  </a:lnTo>
                  <a:lnTo>
                    <a:pt x="617" y="393"/>
                  </a:lnTo>
                  <a:lnTo>
                    <a:pt x="618" y="393"/>
                  </a:lnTo>
                  <a:lnTo>
                    <a:pt x="626" y="394"/>
                  </a:lnTo>
                  <a:lnTo>
                    <a:pt x="630" y="395"/>
                  </a:lnTo>
                  <a:lnTo>
                    <a:pt x="637" y="396"/>
                  </a:lnTo>
                  <a:lnTo>
                    <a:pt x="638" y="396"/>
                  </a:lnTo>
                  <a:lnTo>
                    <a:pt x="640" y="397"/>
                  </a:lnTo>
                  <a:lnTo>
                    <a:pt x="641" y="397"/>
                  </a:lnTo>
                  <a:lnTo>
                    <a:pt x="642" y="398"/>
                  </a:lnTo>
                  <a:lnTo>
                    <a:pt x="644" y="399"/>
                  </a:lnTo>
                  <a:lnTo>
                    <a:pt x="645" y="400"/>
                  </a:lnTo>
                  <a:lnTo>
                    <a:pt x="646" y="402"/>
                  </a:lnTo>
                  <a:lnTo>
                    <a:pt x="647" y="402"/>
                  </a:lnTo>
                  <a:lnTo>
                    <a:pt x="647" y="403"/>
                  </a:lnTo>
                  <a:lnTo>
                    <a:pt x="648" y="404"/>
                  </a:lnTo>
                  <a:lnTo>
                    <a:pt x="648" y="406"/>
                  </a:lnTo>
                  <a:lnTo>
                    <a:pt x="648" y="408"/>
                  </a:lnTo>
                  <a:lnTo>
                    <a:pt x="649" y="412"/>
                  </a:lnTo>
                  <a:lnTo>
                    <a:pt x="649" y="413"/>
                  </a:lnTo>
                  <a:lnTo>
                    <a:pt x="649" y="414"/>
                  </a:lnTo>
                  <a:lnTo>
                    <a:pt x="650" y="415"/>
                  </a:lnTo>
                  <a:lnTo>
                    <a:pt x="650" y="416"/>
                  </a:lnTo>
                  <a:lnTo>
                    <a:pt x="651" y="416"/>
                  </a:lnTo>
                  <a:lnTo>
                    <a:pt x="651" y="417"/>
                  </a:lnTo>
                  <a:lnTo>
                    <a:pt x="652" y="417"/>
                  </a:lnTo>
                  <a:lnTo>
                    <a:pt x="653" y="418"/>
                  </a:lnTo>
                  <a:lnTo>
                    <a:pt x="655" y="418"/>
                  </a:lnTo>
                  <a:lnTo>
                    <a:pt x="657" y="418"/>
                  </a:lnTo>
                  <a:lnTo>
                    <a:pt x="660" y="419"/>
                  </a:lnTo>
                  <a:lnTo>
                    <a:pt x="661" y="419"/>
                  </a:lnTo>
                  <a:lnTo>
                    <a:pt x="663" y="419"/>
                  </a:lnTo>
                  <a:lnTo>
                    <a:pt x="664" y="420"/>
                  </a:lnTo>
                  <a:lnTo>
                    <a:pt x="665" y="420"/>
                  </a:lnTo>
                  <a:lnTo>
                    <a:pt x="666" y="421"/>
                  </a:lnTo>
                  <a:lnTo>
                    <a:pt x="674" y="427"/>
                  </a:lnTo>
                  <a:lnTo>
                    <a:pt x="676" y="428"/>
                  </a:lnTo>
                  <a:lnTo>
                    <a:pt x="678" y="429"/>
                  </a:lnTo>
                  <a:lnTo>
                    <a:pt x="679" y="430"/>
                  </a:lnTo>
                  <a:lnTo>
                    <a:pt x="681" y="431"/>
                  </a:lnTo>
                  <a:lnTo>
                    <a:pt x="682" y="431"/>
                  </a:lnTo>
                  <a:lnTo>
                    <a:pt x="683" y="431"/>
                  </a:lnTo>
                  <a:lnTo>
                    <a:pt x="684" y="431"/>
                  </a:lnTo>
                  <a:lnTo>
                    <a:pt x="685" y="431"/>
                  </a:lnTo>
                  <a:lnTo>
                    <a:pt x="687" y="431"/>
                  </a:lnTo>
                  <a:lnTo>
                    <a:pt x="689" y="431"/>
                  </a:lnTo>
                  <a:lnTo>
                    <a:pt x="694" y="430"/>
                  </a:lnTo>
                  <a:lnTo>
                    <a:pt x="697" y="429"/>
                  </a:lnTo>
                  <a:lnTo>
                    <a:pt x="699" y="429"/>
                  </a:lnTo>
                  <a:lnTo>
                    <a:pt x="703" y="429"/>
                  </a:lnTo>
                  <a:lnTo>
                    <a:pt x="708" y="428"/>
                  </a:lnTo>
                  <a:lnTo>
                    <a:pt x="709" y="428"/>
                  </a:lnTo>
                  <a:lnTo>
                    <a:pt x="710" y="428"/>
                  </a:lnTo>
                  <a:lnTo>
                    <a:pt x="711" y="428"/>
                  </a:lnTo>
                  <a:lnTo>
                    <a:pt x="712" y="428"/>
                  </a:lnTo>
                  <a:lnTo>
                    <a:pt x="713" y="429"/>
                  </a:lnTo>
                  <a:lnTo>
                    <a:pt x="716" y="430"/>
                  </a:lnTo>
                  <a:lnTo>
                    <a:pt x="720" y="431"/>
                  </a:lnTo>
                  <a:lnTo>
                    <a:pt x="721" y="432"/>
                  </a:lnTo>
                  <a:lnTo>
                    <a:pt x="723" y="432"/>
                  </a:lnTo>
                  <a:lnTo>
                    <a:pt x="724" y="433"/>
                  </a:lnTo>
                  <a:lnTo>
                    <a:pt x="726" y="435"/>
                  </a:lnTo>
                  <a:lnTo>
                    <a:pt x="727" y="436"/>
                  </a:lnTo>
                  <a:lnTo>
                    <a:pt x="728" y="436"/>
                  </a:lnTo>
                  <a:lnTo>
                    <a:pt x="729" y="437"/>
                  </a:lnTo>
                  <a:lnTo>
                    <a:pt x="729" y="438"/>
                  </a:lnTo>
                  <a:lnTo>
                    <a:pt x="729" y="439"/>
                  </a:lnTo>
                  <a:lnTo>
                    <a:pt x="730" y="439"/>
                  </a:lnTo>
                  <a:lnTo>
                    <a:pt x="730" y="440"/>
                  </a:lnTo>
                  <a:lnTo>
                    <a:pt x="730" y="441"/>
                  </a:lnTo>
                  <a:lnTo>
                    <a:pt x="731" y="443"/>
                  </a:lnTo>
                  <a:lnTo>
                    <a:pt x="731" y="446"/>
                  </a:lnTo>
                  <a:lnTo>
                    <a:pt x="731" y="448"/>
                  </a:lnTo>
                  <a:lnTo>
                    <a:pt x="731" y="448"/>
                  </a:lnTo>
                  <a:lnTo>
                    <a:pt x="732" y="449"/>
                  </a:lnTo>
                  <a:lnTo>
                    <a:pt x="732" y="450"/>
                  </a:lnTo>
                  <a:lnTo>
                    <a:pt x="733" y="451"/>
                  </a:lnTo>
                  <a:lnTo>
                    <a:pt x="733" y="451"/>
                  </a:lnTo>
                  <a:lnTo>
                    <a:pt x="734" y="452"/>
                  </a:lnTo>
                  <a:lnTo>
                    <a:pt x="735" y="452"/>
                  </a:lnTo>
                  <a:lnTo>
                    <a:pt x="736" y="453"/>
                  </a:lnTo>
                  <a:lnTo>
                    <a:pt x="739" y="454"/>
                  </a:lnTo>
                  <a:lnTo>
                    <a:pt x="741" y="455"/>
                  </a:lnTo>
                  <a:lnTo>
                    <a:pt x="751" y="459"/>
                  </a:lnTo>
                  <a:lnTo>
                    <a:pt x="752" y="460"/>
                  </a:lnTo>
                  <a:lnTo>
                    <a:pt x="754" y="461"/>
                  </a:lnTo>
                  <a:lnTo>
                    <a:pt x="756" y="463"/>
                  </a:lnTo>
                  <a:lnTo>
                    <a:pt x="757" y="464"/>
                  </a:lnTo>
                  <a:lnTo>
                    <a:pt x="759" y="466"/>
                  </a:lnTo>
                  <a:lnTo>
                    <a:pt x="760" y="468"/>
                  </a:lnTo>
                  <a:lnTo>
                    <a:pt x="762" y="470"/>
                  </a:lnTo>
                  <a:lnTo>
                    <a:pt x="767" y="477"/>
                  </a:lnTo>
                  <a:lnTo>
                    <a:pt x="770" y="481"/>
                  </a:lnTo>
                  <a:lnTo>
                    <a:pt x="771" y="483"/>
                  </a:lnTo>
                  <a:lnTo>
                    <a:pt x="772" y="484"/>
                  </a:lnTo>
                  <a:lnTo>
                    <a:pt x="773" y="486"/>
                  </a:lnTo>
                  <a:lnTo>
                    <a:pt x="774" y="491"/>
                  </a:lnTo>
                  <a:lnTo>
                    <a:pt x="775" y="493"/>
                  </a:lnTo>
                  <a:lnTo>
                    <a:pt x="776" y="495"/>
                  </a:lnTo>
                  <a:lnTo>
                    <a:pt x="776" y="495"/>
                  </a:lnTo>
                  <a:lnTo>
                    <a:pt x="777" y="495"/>
                  </a:lnTo>
                  <a:lnTo>
                    <a:pt x="776" y="495"/>
                  </a:lnTo>
                  <a:lnTo>
                    <a:pt x="776" y="495"/>
                  </a:lnTo>
                  <a:lnTo>
                    <a:pt x="775" y="495"/>
                  </a:lnTo>
                  <a:lnTo>
                    <a:pt x="775" y="496"/>
                  </a:lnTo>
                  <a:lnTo>
                    <a:pt x="773" y="496"/>
                  </a:lnTo>
                  <a:lnTo>
                    <a:pt x="771" y="498"/>
                  </a:lnTo>
                  <a:lnTo>
                    <a:pt x="766" y="501"/>
                  </a:lnTo>
                  <a:lnTo>
                    <a:pt x="760" y="506"/>
                  </a:lnTo>
                  <a:lnTo>
                    <a:pt x="758" y="508"/>
                  </a:lnTo>
                  <a:lnTo>
                    <a:pt x="754" y="511"/>
                  </a:lnTo>
                  <a:lnTo>
                    <a:pt x="752" y="512"/>
                  </a:lnTo>
                  <a:lnTo>
                    <a:pt x="751" y="513"/>
                  </a:lnTo>
                  <a:lnTo>
                    <a:pt x="750" y="513"/>
                  </a:lnTo>
                  <a:lnTo>
                    <a:pt x="749" y="514"/>
                  </a:lnTo>
                  <a:lnTo>
                    <a:pt x="748" y="514"/>
                  </a:lnTo>
                  <a:lnTo>
                    <a:pt x="747" y="514"/>
                  </a:lnTo>
                  <a:lnTo>
                    <a:pt x="744" y="515"/>
                  </a:lnTo>
                  <a:lnTo>
                    <a:pt x="740" y="515"/>
                  </a:lnTo>
                  <a:lnTo>
                    <a:pt x="739" y="516"/>
                  </a:lnTo>
                  <a:lnTo>
                    <a:pt x="738" y="516"/>
                  </a:lnTo>
                  <a:lnTo>
                    <a:pt x="737" y="517"/>
                  </a:lnTo>
                  <a:lnTo>
                    <a:pt x="734" y="519"/>
                  </a:lnTo>
                  <a:lnTo>
                    <a:pt x="734" y="519"/>
                  </a:lnTo>
                  <a:lnTo>
                    <a:pt x="733" y="520"/>
                  </a:lnTo>
                  <a:lnTo>
                    <a:pt x="732" y="520"/>
                  </a:lnTo>
                  <a:lnTo>
                    <a:pt x="731" y="520"/>
                  </a:lnTo>
                  <a:lnTo>
                    <a:pt x="728" y="521"/>
                  </a:lnTo>
                  <a:lnTo>
                    <a:pt x="727" y="521"/>
                  </a:lnTo>
                  <a:lnTo>
                    <a:pt x="726" y="521"/>
                  </a:lnTo>
                  <a:lnTo>
                    <a:pt x="725" y="521"/>
                  </a:lnTo>
                  <a:lnTo>
                    <a:pt x="724" y="521"/>
                  </a:lnTo>
                  <a:lnTo>
                    <a:pt x="723" y="520"/>
                  </a:lnTo>
                  <a:lnTo>
                    <a:pt x="723" y="520"/>
                  </a:lnTo>
                  <a:lnTo>
                    <a:pt x="721" y="518"/>
                  </a:lnTo>
                  <a:lnTo>
                    <a:pt x="721" y="518"/>
                  </a:lnTo>
                  <a:lnTo>
                    <a:pt x="720" y="518"/>
                  </a:lnTo>
                  <a:lnTo>
                    <a:pt x="717" y="517"/>
                  </a:lnTo>
                  <a:lnTo>
                    <a:pt x="716" y="517"/>
                  </a:lnTo>
                  <a:lnTo>
                    <a:pt x="715" y="516"/>
                  </a:lnTo>
                  <a:lnTo>
                    <a:pt x="713" y="515"/>
                  </a:lnTo>
                  <a:lnTo>
                    <a:pt x="709" y="512"/>
                  </a:lnTo>
                  <a:lnTo>
                    <a:pt x="707" y="510"/>
                  </a:lnTo>
                  <a:lnTo>
                    <a:pt x="705" y="509"/>
                  </a:lnTo>
                  <a:lnTo>
                    <a:pt x="703" y="508"/>
                  </a:lnTo>
                  <a:lnTo>
                    <a:pt x="701" y="507"/>
                  </a:lnTo>
                  <a:lnTo>
                    <a:pt x="699" y="507"/>
                  </a:lnTo>
                  <a:lnTo>
                    <a:pt x="697" y="506"/>
                  </a:lnTo>
                  <a:lnTo>
                    <a:pt x="695" y="506"/>
                  </a:lnTo>
                  <a:lnTo>
                    <a:pt x="694" y="506"/>
                  </a:lnTo>
                  <a:lnTo>
                    <a:pt x="693" y="507"/>
                  </a:lnTo>
                  <a:lnTo>
                    <a:pt x="693" y="507"/>
                  </a:lnTo>
                  <a:lnTo>
                    <a:pt x="692" y="507"/>
                  </a:lnTo>
                  <a:lnTo>
                    <a:pt x="690" y="508"/>
                  </a:lnTo>
                  <a:lnTo>
                    <a:pt x="687" y="509"/>
                  </a:lnTo>
                  <a:lnTo>
                    <a:pt x="687" y="510"/>
                  </a:lnTo>
                  <a:lnTo>
                    <a:pt x="685" y="511"/>
                  </a:lnTo>
                  <a:lnTo>
                    <a:pt x="682" y="514"/>
                  </a:lnTo>
                  <a:lnTo>
                    <a:pt x="680" y="515"/>
                  </a:lnTo>
                  <a:lnTo>
                    <a:pt x="674" y="520"/>
                  </a:lnTo>
                  <a:lnTo>
                    <a:pt x="671" y="521"/>
                  </a:lnTo>
                  <a:lnTo>
                    <a:pt x="670" y="522"/>
                  </a:lnTo>
                  <a:lnTo>
                    <a:pt x="669" y="523"/>
                  </a:lnTo>
                  <a:lnTo>
                    <a:pt x="668" y="523"/>
                  </a:lnTo>
                  <a:lnTo>
                    <a:pt x="667" y="523"/>
                  </a:lnTo>
                  <a:lnTo>
                    <a:pt x="665" y="523"/>
                  </a:lnTo>
                  <a:lnTo>
                    <a:pt x="663" y="524"/>
                  </a:lnTo>
                  <a:lnTo>
                    <a:pt x="659" y="524"/>
                  </a:lnTo>
                  <a:lnTo>
                    <a:pt x="657" y="524"/>
                  </a:lnTo>
                  <a:lnTo>
                    <a:pt x="656" y="523"/>
                  </a:lnTo>
                  <a:lnTo>
                    <a:pt x="655" y="523"/>
                  </a:lnTo>
                  <a:lnTo>
                    <a:pt x="654" y="523"/>
                  </a:lnTo>
                  <a:lnTo>
                    <a:pt x="653" y="522"/>
                  </a:lnTo>
                  <a:lnTo>
                    <a:pt x="651" y="521"/>
                  </a:lnTo>
                  <a:lnTo>
                    <a:pt x="649" y="520"/>
                  </a:lnTo>
                  <a:lnTo>
                    <a:pt x="648" y="519"/>
                  </a:lnTo>
                  <a:lnTo>
                    <a:pt x="645" y="517"/>
                  </a:lnTo>
                  <a:lnTo>
                    <a:pt x="643" y="516"/>
                  </a:lnTo>
                  <a:lnTo>
                    <a:pt x="640" y="513"/>
                  </a:lnTo>
                  <a:lnTo>
                    <a:pt x="636" y="509"/>
                  </a:lnTo>
                  <a:lnTo>
                    <a:pt x="635" y="509"/>
                  </a:lnTo>
                  <a:lnTo>
                    <a:pt x="634" y="508"/>
                  </a:lnTo>
                  <a:lnTo>
                    <a:pt x="633" y="507"/>
                  </a:lnTo>
                  <a:lnTo>
                    <a:pt x="630" y="506"/>
                  </a:lnTo>
                  <a:lnTo>
                    <a:pt x="628" y="505"/>
                  </a:lnTo>
                  <a:lnTo>
                    <a:pt x="622" y="501"/>
                  </a:lnTo>
                  <a:lnTo>
                    <a:pt x="617" y="498"/>
                  </a:lnTo>
                  <a:lnTo>
                    <a:pt x="616" y="498"/>
                  </a:lnTo>
                  <a:lnTo>
                    <a:pt x="614" y="497"/>
                  </a:lnTo>
                  <a:lnTo>
                    <a:pt x="613" y="497"/>
                  </a:lnTo>
                  <a:lnTo>
                    <a:pt x="609" y="495"/>
                  </a:lnTo>
                  <a:lnTo>
                    <a:pt x="603" y="493"/>
                  </a:lnTo>
                  <a:lnTo>
                    <a:pt x="601" y="492"/>
                  </a:lnTo>
                  <a:lnTo>
                    <a:pt x="599" y="492"/>
                  </a:lnTo>
                  <a:lnTo>
                    <a:pt x="597" y="491"/>
                  </a:lnTo>
                  <a:lnTo>
                    <a:pt x="595" y="490"/>
                  </a:lnTo>
                  <a:lnTo>
                    <a:pt x="593" y="490"/>
                  </a:lnTo>
                  <a:lnTo>
                    <a:pt x="590" y="490"/>
                  </a:lnTo>
                  <a:lnTo>
                    <a:pt x="588" y="489"/>
                  </a:lnTo>
                  <a:lnTo>
                    <a:pt x="587" y="489"/>
                  </a:lnTo>
                  <a:lnTo>
                    <a:pt x="586" y="489"/>
                  </a:lnTo>
                  <a:lnTo>
                    <a:pt x="584" y="489"/>
                  </a:lnTo>
                  <a:lnTo>
                    <a:pt x="583" y="490"/>
                  </a:lnTo>
                  <a:lnTo>
                    <a:pt x="582" y="490"/>
                  </a:lnTo>
                  <a:lnTo>
                    <a:pt x="580" y="491"/>
                  </a:lnTo>
                  <a:lnTo>
                    <a:pt x="579" y="491"/>
                  </a:lnTo>
                  <a:lnTo>
                    <a:pt x="578" y="492"/>
                  </a:lnTo>
                  <a:lnTo>
                    <a:pt x="576" y="494"/>
                  </a:lnTo>
                  <a:lnTo>
                    <a:pt x="574" y="495"/>
                  </a:lnTo>
                  <a:lnTo>
                    <a:pt x="570" y="499"/>
                  </a:lnTo>
                  <a:lnTo>
                    <a:pt x="563" y="506"/>
                  </a:lnTo>
                  <a:lnTo>
                    <a:pt x="561" y="507"/>
                  </a:lnTo>
                  <a:lnTo>
                    <a:pt x="556" y="511"/>
                  </a:lnTo>
                  <a:lnTo>
                    <a:pt x="553" y="514"/>
                  </a:lnTo>
                  <a:lnTo>
                    <a:pt x="550" y="516"/>
                  </a:lnTo>
                  <a:lnTo>
                    <a:pt x="549" y="517"/>
                  </a:lnTo>
                  <a:lnTo>
                    <a:pt x="548" y="518"/>
                  </a:lnTo>
                  <a:lnTo>
                    <a:pt x="547" y="519"/>
                  </a:lnTo>
                  <a:lnTo>
                    <a:pt x="547" y="520"/>
                  </a:lnTo>
                  <a:lnTo>
                    <a:pt x="546" y="521"/>
                  </a:lnTo>
                  <a:lnTo>
                    <a:pt x="545" y="523"/>
                  </a:lnTo>
                  <a:lnTo>
                    <a:pt x="544" y="525"/>
                  </a:lnTo>
                  <a:lnTo>
                    <a:pt x="542" y="531"/>
                  </a:lnTo>
                  <a:lnTo>
                    <a:pt x="542" y="533"/>
                  </a:lnTo>
                  <a:lnTo>
                    <a:pt x="541" y="534"/>
                  </a:lnTo>
                  <a:lnTo>
                    <a:pt x="540" y="536"/>
                  </a:lnTo>
                  <a:lnTo>
                    <a:pt x="539" y="538"/>
                  </a:lnTo>
                  <a:lnTo>
                    <a:pt x="536" y="543"/>
                  </a:lnTo>
                  <a:lnTo>
                    <a:pt x="535" y="545"/>
                  </a:lnTo>
                  <a:lnTo>
                    <a:pt x="534" y="547"/>
                  </a:lnTo>
                  <a:lnTo>
                    <a:pt x="532" y="549"/>
                  </a:lnTo>
                  <a:lnTo>
                    <a:pt x="527" y="554"/>
                  </a:lnTo>
                  <a:lnTo>
                    <a:pt x="521" y="560"/>
                  </a:lnTo>
                  <a:lnTo>
                    <a:pt x="519" y="563"/>
                  </a:lnTo>
                  <a:lnTo>
                    <a:pt x="517" y="565"/>
                  </a:lnTo>
                  <a:lnTo>
                    <a:pt x="516" y="567"/>
                  </a:lnTo>
                  <a:lnTo>
                    <a:pt x="512" y="575"/>
                  </a:lnTo>
                  <a:lnTo>
                    <a:pt x="510" y="578"/>
                  </a:lnTo>
                  <a:lnTo>
                    <a:pt x="507" y="584"/>
                  </a:lnTo>
                  <a:lnTo>
                    <a:pt x="506" y="587"/>
                  </a:lnTo>
                  <a:lnTo>
                    <a:pt x="504" y="592"/>
                  </a:lnTo>
                  <a:lnTo>
                    <a:pt x="501" y="597"/>
                  </a:lnTo>
                  <a:lnTo>
                    <a:pt x="500" y="599"/>
                  </a:lnTo>
                  <a:lnTo>
                    <a:pt x="499" y="602"/>
                  </a:lnTo>
                  <a:lnTo>
                    <a:pt x="498" y="607"/>
                  </a:lnTo>
                  <a:lnTo>
                    <a:pt x="497" y="610"/>
                  </a:lnTo>
                  <a:lnTo>
                    <a:pt x="495" y="612"/>
                  </a:lnTo>
                  <a:lnTo>
                    <a:pt x="493" y="616"/>
                  </a:lnTo>
                  <a:lnTo>
                    <a:pt x="492" y="618"/>
                  </a:lnTo>
                  <a:lnTo>
                    <a:pt x="491" y="621"/>
                  </a:lnTo>
                  <a:lnTo>
                    <a:pt x="490" y="623"/>
                  </a:lnTo>
                  <a:lnTo>
                    <a:pt x="488" y="627"/>
                  </a:lnTo>
                  <a:lnTo>
                    <a:pt x="488" y="628"/>
                  </a:lnTo>
                  <a:lnTo>
                    <a:pt x="488" y="629"/>
                  </a:lnTo>
                  <a:lnTo>
                    <a:pt x="487" y="633"/>
                  </a:lnTo>
                  <a:lnTo>
                    <a:pt x="486" y="639"/>
                  </a:lnTo>
                  <a:lnTo>
                    <a:pt x="485" y="642"/>
                  </a:lnTo>
                  <a:lnTo>
                    <a:pt x="485" y="644"/>
                  </a:lnTo>
                  <a:lnTo>
                    <a:pt x="484" y="646"/>
                  </a:lnTo>
                  <a:lnTo>
                    <a:pt x="483" y="648"/>
                  </a:lnTo>
                  <a:lnTo>
                    <a:pt x="483" y="649"/>
                  </a:lnTo>
                  <a:lnTo>
                    <a:pt x="482" y="651"/>
                  </a:lnTo>
                  <a:lnTo>
                    <a:pt x="481" y="652"/>
                  </a:lnTo>
                  <a:lnTo>
                    <a:pt x="480" y="653"/>
                  </a:lnTo>
                  <a:lnTo>
                    <a:pt x="479" y="655"/>
                  </a:lnTo>
                  <a:lnTo>
                    <a:pt x="478" y="656"/>
                  </a:lnTo>
                  <a:lnTo>
                    <a:pt x="477" y="656"/>
                  </a:lnTo>
                  <a:lnTo>
                    <a:pt x="476" y="656"/>
                  </a:lnTo>
                  <a:lnTo>
                    <a:pt x="475" y="657"/>
                  </a:lnTo>
                  <a:lnTo>
                    <a:pt x="474" y="657"/>
                  </a:lnTo>
                  <a:lnTo>
                    <a:pt x="474" y="657"/>
                  </a:lnTo>
                  <a:lnTo>
                    <a:pt x="473" y="657"/>
                  </a:lnTo>
                  <a:lnTo>
                    <a:pt x="472" y="657"/>
                  </a:lnTo>
                  <a:lnTo>
                    <a:pt x="471" y="656"/>
                  </a:lnTo>
                  <a:lnTo>
                    <a:pt x="470" y="656"/>
                  </a:lnTo>
                  <a:lnTo>
                    <a:pt x="470" y="655"/>
                  </a:lnTo>
                  <a:lnTo>
                    <a:pt x="469" y="655"/>
                  </a:lnTo>
                  <a:lnTo>
                    <a:pt x="469" y="654"/>
                  </a:lnTo>
                  <a:lnTo>
                    <a:pt x="469" y="653"/>
                  </a:lnTo>
                  <a:lnTo>
                    <a:pt x="468" y="652"/>
                  </a:lnTo>
                  <a:lnTo>
                    <a:pt x="468" y="651"/>
                  </a:lnTo>
                  <a:lnTo>
                    <a:pt x="468" y="646"/>
                  </a:lnTo>
                  <a:lnTo>
                    <a:pt x="467" y="640"/>
                  </a:lnTo>
                  <a:lnTo>
                    <a:pt x="466" y="637"/>
                  </a:lnTo>
                  <a:lnTo>
                    <a:pt x="466" y="633"/>
                  </a:lnTo>
                  <a:lnTo>
                    <a:pt x="466" y="630"/>
                  </a:lnTo>
                  <a:lnTo>
                    <a:pt x="465" y="626"/>
                  </a:lnTo>
                  <a:lnTo>
                    <a:pt x="464" y="622"/>
                  </a:lnTo>
                  <a:lnTo>
                    <a:pt x="464" y="620"/>
                  </a:lnTo>
                  <a:lnTo>
                    <a:pt x="463" y="618"/>
                  </a:lnTo>
                  <a:lnTo>
                    <a:pt x="463" y="611"/>
                  </a:lnTo>
                  <a:lnTo>
                    <a:pt x="463" y="610"/>
                  </a:lnTo>
                  <a:lnTo>
                    <a:pt x="462" y="608"/>
                  </a:lnTo>
                  <a:lnTo>
                    <a:pt x="462" y="607"/>
                  </a:lnTo>
                  <a:lnTo>
                    <a:pt x="461" y="605"/>
                  </a:lnTo>
                  <a:lnTo>
                    <a:pt x="461" y="603"/>
                  </a:lnTo>
                  <a:lnTo>
                    <a:pt x="460" y="602"/>
                  </a:lnTo>
                  <a:lnTo>
                    <a:pt x="459" y="600"/>
                  </a:lnTo>
                  <a:lnTo>
                    <a:pt x="457" y="599"/>
                  </a:lnTo>
                  <a:lnTo>
                    <a:pt x="457" y="598"/>
                  </a:lnTo>
                  <a:lnTo>
                    <a:pt x="456" y="597"/>
                  </a:lnTo>
                  <a:lnTo>
                    <a:pt x="455" y="596"/>
                  </a:lnTo>
                  <a:lnTo>
                    <a:pt x="454" y="596"/>
                  </a:lnTo>
                  <a:lnTo>
                    <a:pt x="453" y="596"/>
                  </a:lnTo>
                  <a:lnTo>
                    <a:pt x="452" y="595"/>
                  </a:lnTo>
                  <a:lnTo>
                    <a:pt x="450" y="595"/>
                  </a:lnTo>
                  <a:lnTo>
                    <a:pt x="449" y="595"/>
                  </a:lnTo>
                  <a:lnTo>
                    <a:pt x="448" y="595"/>
                  </a:lnTo>
                  <a:lnTo>
                    <a:pt x="447" y="595"/>
                  </a:lnTo>
                  <a:lnTo>
                    <a:pt x="446" y="595"/>
                  </a:lnTo>
                  <a:lnTo>
                    <a:pt x="445" y="595"/>
                  </a:lnTo>
                  <a:lnTo>
                    <a:pt x="442" y="596"/>
                  </a:lnTo>
                  <a:lnTo>
                    <a:pt x="440" y="597"/>
                  </a:lnTo>
                  <a:lnTo>
                    <a:pt x="438" y="597"/>
                  </a:lnTo>
                  <a:lnTo>
                    <a:pt x="435" y="597"/>
                  </a:lnTo>
                  <a:lnTo>
                    <a:pt x="432" y="598"/>
                  </a:lnTo>
                  <a:lnTo>
                    <a:pt x="428" y="598"/>
                  </a:lnTo>
                  <a:lnTo>
                    <a:pt x="422" y="599"/>
                  </a:lnTo>
                  <a:lnTo>
                    <a:pt x="419" y="600"/>
                  </a:lnTo>
                  <a:lnTo>
                    <a:pt x="414" y="600"/>
                  </a:lnTo>
                  <a:lnTo>
                    <a:pt x="413" y="600"/>
                  </a:lnTo>
                  <a:lnTo>
                    <a:pt x="412" y="600"/>
                  </a:lnTo>
                  <a:lnTo>
                    <a:pt x="409" y="600"/>
                  </a:lnTo>
                  <a:lnTo>
                    <a:pt x="404" y="598"/>
                  </a:lnTo>
                  <a:lnTo>
                    <a:pt x="402" y="598"/>
                  </a:lnTo>
                  <a:lnTo>
                    <a:pt x="400" y="597"/>
                  </a:lnTo>
                  <a:lnTo>
                    <a:pt x="397" y="595"/>
                  </a:lnTo>
                  <a:lnTo>
                    <a:pt x="395" y="594"/>
                  </a:lnTo>
                  <a:lnTo>
                    <a:pt x="393" y="593"/>
                  </a:lnTo>
                  <a:lnTo>
                    <a:pt x="390" y="590"/>
                  </a:lnTo>
                  <a:lnTo>
                    <a:pt x="389" y="589"/>
                  </a:lnTo>
                  <a:lnTo>
                    <a:pt x="388" y="589"/>
                  </a:lnTo>
                  <a:lnTo>
                    <a:pt x="387" y="588"/>
                  </a:lnTo>
                  <a:lnTo>
                    <a:pt x="383" y="587"/>
                  </a:lnTo>
                  <a:lnTo>
                    <a:pt x="382" y="586"/>
                  </a:lnTo>
                  <a:lnTo>
                    <a:pt x="380" y="586"/>
                  </a:lnTo>
                  <a:lnTo>
                    <a:pt x="379" y="585"/>
                  </a:lnTo>
                  <a:lnTo>
                    <a:pt x="378" y="585"/>
                  </a:lnTo>
                  <a:lnTo>
                    <a:pt x="377" y="585"/>
                  </a:lnTo>
                  <a:lnTo>
                    <a:pt x="375" y="585"/>
                  </a:lnTo>
                  <a:lnTo>
                    <a:pt x="374" y="585"/>
                  </a:lnTo>
                  <a:lnTo>
                    <a:pt x="373" y="585"/>
                  </a:lnTo>
                  <a:lnTo>
                    <a:pt x="368" y="585"/>
                  </a:lnTo>
                  <a:lnTo>
                    <a:pt x="367" y="585"/>
                  </a:lnTo>
                  <a:lnTo>
                    <a:pt x="366" y="585"/>
                  </a:lnTo>
                  <a:lnTo>
                    <a:pt x="365" y="585"/>
                  </a:lnTo>
                  <a:lnTo>
                    <a:pt x="364" y="585"/>
                  </a:lnTo>
                  <a:lnTo>
                    <a:pt x="364" y="585"/>
                  </a:lnTo>
                  <a:lnTo>
                    <a:pt x="363" y="585"/>
                  </a:lnTo>
                  <a:lnTo>
                    <a:pt x="363" y="584"/>
                  </a:lnTo>
                  <a:lnTo>
                    <a:pt x="362" y="584"/>
                  </a:lnTo>
                  <a:lnTo>
                    <a:pt x="362" y="583"/>
                  </a:lnTo>
                  <a:lnTo>
                    <a:pt x="361" y="582"/>
                  </a:lnTo>
                  <a:lnTo>
                    <a:pt x="361" y="582"/>
                  </a:lnTo>
                  <a:lnTo>
                    <a:pt x="360" y="581"/>
                  </a:lnTo>
                  <a:lnTo>
                    <a:pt x="360" y="580"/>
                  </a:lnTo>
                  <a:lnTo>
                    <a:pt x="360" y="579"/>
                  </a:lnTo>
                  <a:lnTo>
                    <a:pt x="359" y="573"/>
                  </a:lnTo>
                  <a:lnTo>
                    <a:pt x="358" y="570"/>
                  </a:lnTo>
                  <a:lnTo>
                    <a:pt x="358" y="568"/>
                  </a:lnTo>
                  <a:lnTo>
                    <a:pt x="358" y="567"/>
                  </a:lnTo>
                  <a:lnTo>
                    <a:pt x="357" y="566"/>
                  </a:lnTo>
                  <a:lnTo>
                    <a:pt x="357" y="564"/>
                  </a:lnTo>
                  <a:lnTo>
                    <a:pt x="356" y="563"/>
                  </a:lnTo>
                  <a:lnTo>
                    <a:pt x="355" y="562"/>
                  </a:lnTo>
                  <a:lnTo>
                    <a:pt x="354" y="560"/>
                  </a:lnTo>
                  <a:lnTo>
                    <a:pt x="352" y="559"/>
                  </a:lnTo>
                  <a:lnTo>
                    <a:pt x="351" y="558"/>
                  </a:lnTo>
                  <a:lnTo>
                    <a:pt x="350" y="557"/>
                  </a:lnTo>
                  <a:lnTo>
                    <a:pt x="349" y="556"/>
                  </a:lnTo>
                  <a:lnTo>
                    <a:pt x="348" y="555"/>
                  </a:lnTo>
                  <a:lnTo>
                    <a:pt x="346" y="555"/>
                  </a:lnTo>
                  <a:lnTo>
                    <a:pt x="344" y="554"/>
                  </a:lnTo>
                  <a:lnTo>
                    <a:pt x="343" y="554"/>
                  </a:lnTo>
                  <a:lnTo>
                    <a:pt x="341" y="554"/>
                  </a:lnTo>
                  <a:lnTo>
                    <a:pt x="336" y="554"/>
                  </a:lnTo>
                  <a:lnTo>
                    <a:pt x="334" y="554"/>
                  </a:lnTo>
                  <a:lnTo>
                    <a:pt x="332" y="554"/>
                  </a:lnTo>
                  <a:lnTo>
                    <a:pt x="330" y="554"/>
                  </a:lnTo>
                  <a:lnTo>
                    <a:pt x="328" y="554"/>
                  </a:lnTo>
                  <a:lnTo>
                    <a:pt x="327" y="553"/>
                  </a:lnTo>
                  <a:lnTo>
                    <a:pt x="325" y="553"/>
                  </a:lnTo>
                  <a:lnTo>
                    <a:pt x="323" y="552"/>
                  </a:lnTo>
                  <a:lnTo>
                    <a:pt x="322" y="552"/>
                  </a:lnTo>
                  <a:lnTo>
                    <a:pt x="312" y="547"/>
                  </a:lnTo>
                  <a:lnTo>
                    <a:pt x="310" y="545"/>
                  </a:lnTo>
                  <a:lnTo>
                    <a:pt x="306" y="542"/>
                  </a:lnTo>
                  <a:lnTo>
                    <a:pt x="304" y="542"/>
                  </a:lnTo>
                  <a:lnTo>
                    <a:pt x="302" y="540"/>
                  </a:lnTo>
                  <a:lnTo>
                    <a:pt x="301" y="540"/>
                  </a:lnTo>
                  <a:lnTo>
                    <a:pt x="300" y="540"/>
                  </a:lnTo>
                  <a:lnTo>
                    <a:pt x="299" y="540"/>
                  </a:lnTo>
                  <a:lnTo>
                    <a:pt x="298" y="540"/>
                  </a:lnTo>
                  <a:lnTo>
                    <a:pt x="298" y="540"/>
                  </a:lnTo>
                  <a:lnTo>
                    <a:pt x="297" y="540"/>
                  </a:lnTo>
                  <a:lnTo>
                    <a:pt x="295" y="540"/>
                  </a:lnTo>
                  <a:lnTo>
                    <a:pt x="292" y="541"/>
                  </a:lnTo>
                  <a:lnTo>
                    <a:pt x="290" y="542"/>
                  </a:lnTo>
                  <a:lnTo>
                    <a:pt x="288" y="542"/>
                  </a:lnTo>
                  <a:lnTo>
                    <a:pt x="286" y="542"/>
                  </a:lnTo>
                  <a:lnTo>
                    <a:pt x="282" y="542"/>
                  </a:lnTo>
                  <a:lnTo>
                    <a:pt x="279" y="542"/>
                  </a:lnTo>
                  <a:lnTo>
                    <a:pt x="275" y="542"/>
                  </a:lnTo>
                  <a:lnTo>
                    <a:pt x="270" y="542"/>
                  </a:lnTo>
                  <a:lnTo>
                    <a:pt x="269" y="542"/>
                  </a:lnTo>
                  <a:lnTo>
                    <a:pt x="268" y="542"/>
                  </a:lnTo>
                  <a:lnTo>
                    <a:pt x="267" y="542"/>
                  </a:lnTo>
                  <a:lnTo>
                    <a:pt x="266" y="542"/>
                  </a:lnTo>
                  <a:lnTo>
                    <a:pt x="265" y="542"/>
                  </a:lnTo>
                  <a:lnTo>
                    <a:pt x="264" y="543"/>
                  </a:lnTo>
                  <a:lnTo>
                    <a:pt x="263" y="544"/>
                  </a:lnTo>
                  <a:lnTo>
                    <a:pt x="262" y="545"/>
                  </a:lnTo>
                  <a:lnTo>
                    <a:pt x="261" y="546"/>
                  </a:lnTo>
                  <a:lnTo>
                    <a:pt x="260" y="548"/>
                  </a:lnTo>
                  <a:lnTo>
                    <a:pt x="258" y="550"/>
                  </a:lnTo>
                  <a:lnTo>
                    <a:pt x="256" y="555"/>
                  </a:lnTo>
                  <a:lnTo>
                    <a:pt x="255" y="558"/>
                  </a:lnTo>
                  <a:lnTo>
                    <a:pt x="253" y="563"/>
                  </a:lnTo>
                  <a:lnTo>
                    <a:pt x="252" y="565"/>
                  </a:lnTo>
                  <a:lnTo>
                    <a:pt x="251" y="567"/>
                  </a:lnTo>
                  <a:lnTo>
                    <a:pt x="251" y="568"/>
                  </a:lnTo>
                  <a:lnTo>
                    <a:pt x="247" y="573"/>
                  </a:lnTo>
                  <a:lnTo>
                    <a:pt x="244" y="579"/>
                  </a:lnTo>
                  <a:lnTo>
                    <a:pt x="242" y="581"/>
                  </a:lnTo>
                  <a:lnTo>
                    <a:pt x="241" y="582"/>
                  </a:lnTo>
                  <a:lnTo>
                    <a:pt x="240" y="583"/>
                  </a:lnTo>
                  <a:lnTo>
                    <a:pt x="238" y="584"/>
                  </a:lnTo>
                  <a:lnTo>
                    <a:pt x="237" y="586"/>
                  </a:lnTo>
                  <a:lnTo>
                    <a:pt x="233" y="588"/>
                  </a:lnTo>
                  <a:lnTo>
                    <a:pt x="232" y="589"/>
                  </a:lnTo>
                  <a:lnTo>
                    <a:pt x="230" y="590"/>
                  </a:lnTo>
                  <a:lnTo>
                    <a:pt x="229" y="590"/>
                  </a:lnTo>
                  <a:lnTo>
                    <a:pt x="227" y="590"/>
                  </a:lnTo>
                  <a:lnTo>
                    <a:pt x="226" y="590"/>
                  </a:lnTo>
                  <a:lnTo>
                    <a:pt x="224" y="590"/>
                  </a:lnTo>
                  <a:lnTo>
                    <a:pt x="223" y="590"/>
                  </a:lnTo>
                  <a:lnTo>
                    <a:pt x="222" y="589"/>
                  </a:lnTo>
                  <a:lnTo>
                    <a:pt x="221" y="589"/>
                  </a:lnTo>
                  <a:lnTo>
                    <a:pt x="220" y="588"/>
                  </a:lnTo>
                  <a:lnTo>
                    <a:pt x="218" y="587"/>
                  </a:lnTo>
                  <a:lnTo>
                    <a:pt x="217" y="586"/>
                  </a:lnTo>
                  <a:lnTo>
                    <a:pt x="217" y="586"/>
                  </a:lnTo>
                  <a:lnTo>
                    <a:pt x="216" y="585"/>
                  </a:lnTo>
                  <a:lnTo>
                    <a:pt x="215" y="585"/>
                  </a:lnTo>
                  <a:lnTo>
                    <a:pt x="215" y="585"/>
                  </a:lnTo>
                  <a:lnTo>
                    <a:pt x="214" y="585"/>
                  </a:lnTo>
                  <a:lnTo>
                    <a:pt x="213" y="585"/>
                  </a:lnTo>
                  <a:lnTo>
                    <a:pt x="212" y="586"/>
                  </a:lnTo>
                  <a:lnTo>
                    <a:pt x="210" y="587"/>
                  </a:lnTo>
                  <a:lnTo>
                    <a:pt x="209" y="587"/>
                  </a:lnTo>
                  <a:lnTo>
                    <a:pt x="208" y="588"/>
                  </a:lnTo>
                  <a:lnTo>
                    <a:pt x="207" y="588"/>
                  </a:lnTo>
                  <a:lnTo>
                    <a:pt x="206" y="588"/>
                  </a:lnTo>
                  <a:lnTo>
                    <a:pt x="205" y="588"/>
                  </a:lnTo>
                  <a:lnTo>
                    <a:pt x="204" y="588"/>
                  </a:lnTo>
                  <a:lnTo>
                    <a:pt x="203" y="588"/>
                  </a:lnTo>
                  <a:lnTo>
                    <a:pt x="201" y="588"/>
                  </a:lnTo>
                  <a:lnTo>
                    <a:pt x="197" y="587"/>
                  </a:lnTo>
                  <a:lnTo>
                    <a:pt x="195" y="587"/>
                  </a:lnTo>
                  <a:lnTo>
                    <a:pt x="191" y="586"/>
                  </a:lnTo>
                  <a:lnTo>
                    <a:pt x="189" y="586"/>
                  </a:lnTo>
                  <a:lnTo>
                    <a:pt x="186" y="586"/>
                  </a:lnTo>
                  <a:lnTo>
                    <a:pt x="184" y="586"/>
                  </a:lnTo>
                  <a:lnTo>
                    <a:pt x="179" y="586"/>
                  </a:lnTo>
                  <a:lnTo>
                    <a:pt x="176" y="586"/>
                  </a:lnTo>
                  <a:lnTo>
                    <a:pt x="172" y="586"/>
                  </a:lnTo>
                  <a:lnTo>
                    <a:pt x="167" y="585"/>
                  </a:lnTo>
                  <a:lnTo>
                    <a:pt x="161" y="585"/>
                  </a:lnTo>
                  <a:lnTo>
                    <a:pt x="143" y="583"/>
                  </a:lnTo>
                  <a:lnTo>
                    <a:pt x="139" y="583"/>
                  </a:lnTo>
                  <a:lnTo>
                    <a:pt x="137" y="583"/>
                  </a:lnTo>
                  <a:lnTo>
                    <a:pt x="134" y="583"/>
                  </a:lnTo>
                  <a:lnTo>
                    <a:pt x="133" y="583"/>
                  </a:lnTo>
                  <a:lnTo>
                    <a:pt x="128" y="583"/>
                  </a:lnTo>
                  <a:lnTo>
                    <a:pt x="125" y="583"/>
                  </a:lnTo>
                  <a:lnTo>
                    <a:pt x="123" y="583"/>
                  </a:lnTo>
                  <a:lnTo>
                    <a:pt x="119" y="583"/>
                  </a:lnTo>
                  <a:lnTo>
                    <a:pt x="112" y="582"/>
                  </a:lnTo>
                  <a:lnTo>
                    <a:pt x="110" y="582"/>
                  </a:lnTo>
                  <a:lnTo>
                    <a:pt x="108" y="582"/>
                  </a:lnTo>
                  <a:lnTo>
                    <a:pt x="106" y="581"/>
                  </a:lnTo>
                  <a:lnTo>
                    <a:pt x="104" y="581"/>
                  </a:lnTo>
                  <a:lnTo>
                    <a:pt x="103" y="580"/>
                  </a:lnTo>
                  <a:lnTo>
                    <a:pt x="101" y="580"/>
                  </a:lnTo>
                  <a:lnTo>
                    <a:pt x="99" y="579"/>
                  </a:lnTo>
                  <a:lnTo>
                    <a:pt x="97" y="578"/>
                  </a:lnTo>
                  <a:lnTo>
                    <a:pt x="95" y="577"/>
                  </a:lnTo>
                  <a:lnTo>
                    <a:pt x="91" y="575"/>
                  </a:lnTo>
                  <a:lnTo>
                    <a:pt x="83" y="571"/>
                  </a:lnTo>
                  <a:lnTo>
                    <a:pt x="71" y="565"/>
                  </a:lnTo>
                  <a:lnTo>
                    <a:pt x="67" y="562"/>
                  </a:lnTo>
                  <a:lnTo>
                    <a:pt x="65" y="561"/>
                  </a:lnTo>
                  <a:lnTo>
                    <a:pt x="63" y="560"/>
                  </a:lnTo>
                  <a:lnTo>
                    <a:pt x="62" y="559"/>
                  </a:lnTo>
                  <a:lnTo>
                    <a:pt x="60" y="557"/>
                  </a:lnTo>
                  <a:lnTo>
                    <a:pt x="57" y="555"/>
                  </a:lnTo>
                  <a:lnTo>
                    <a:pt x="55" y="553"/>
                  </a:lnTo>
                  <a:lnTo>
                    <a:pt x="53" y="552"/>
                  </a:lnTo>
                  <a:lnTo>
                    <a:pt x="51" y="550"/>
                  </a:lnTo>
                  <a:lnTo>
                    <a:pt x="50" y="548"/>
                  </a:lnTo>
                  <a:lnTo>
                    <a:pt x="49" y="547"/>
                  </a:lnTo>
                  <a:lnTo>
                    <a:pt x="48" y="546"/>
                  </a:lnTo>
                  <a:lnTo>
                    <a:pt x="47" y="545"/>
                  </a:lnTo>
                  <a:lnTo>
                    <a:pt x="46" y="544"/>
                  </a:lnTo>
                  <a:lnTo>
                    <a:pt x="46" y="543"/>
                  </a:lnTo>
                  <a:lnTo>
                    <a:pt x="45" y="542"/>
                  </a:lnTo>
                  <a:lnTo>
                    <a:pt x="44" y="538"/>
                  </a:lnTo>
                  <a:lnTo>
                    <a:pt x="44" y="537"/>
                  </a:lnTo>
                  <a:lnTo>
                    <a:pt x="44" y="536"/>
                  </a:lnTo>
                  <a:lnTo>
                    <a:pt x="44" y="536"/>
                  </a:lnTo>
                  <a:lnTo>
                    <a:pt x="43" y="535"/>
                  </a:lnTo>
                  <a:lnTo>
                    <a:pt x="43" y="535"/>
                  </a:lnTo>
                  <a:lnTo>
                    <a:pt x="42" y="534"/>
                  </a:lnTo>
                  <a:lnTo>
                    <a:pt x="41" y="533"/>
                  </a:lnTo>
                  <a:lnTo>
                    <a:pt x="40" y="533"/>
                  </a:lnTo>
                  <a:lnTo>
                    <a:pt x="39" y="533"/>
                  </a:lnTo>
                  <a:lnTo>
                    <a:pt x="38" y="532"/>
                  </a:lnTo>
                  <a:lnTo>
                    <a:pt x="37" y="532"/>
                  </a:lnTo>
                  <a:lnTo>
                    <a:pt x="36" y="532"/>
                  </a:lnTo>
                  <a:lnTo>
                    <a:pt x="36" y="532"/>
                  </a:lnTo>
                  <a:lnTo>
                    <a:pt x="35" y="531"/>
                  </a:lnTo>
                  <a:lnTo>
                    <a:pt x="34" y="530"/>
                  </a:lnTo>
                  <a:lnTo>
                    <a:pt x="32" y="528"/>
                  </a:lnTo>
                  <a:lnTo>
                    <a:pt x="31" y="528"/>
                  </a:lnTo>
                  <a:lnTo>
                    <a:pt x="30" y="527"/>
                  </a:lnTo>
                  <a:lnTo>
                    <a:pt x="29" y="526"/>
                  </a:lnTo>
                  <a:lnTo>
                    <a:pt x="28" y="526"/>
                  </a:lnTo>
                  <a:lnTo>
                    <a:pt x="27" y="525"/>
                  </a:lnTo>
                  <a:lnTo>
                    <a:pt x="23" y="524"/>
                  </a:lnTo>
                  <a:lnTo>
                    <a:pt x="22" y="524"/>
                  </a:lnTo>
                  <a:lnTo>
                    <a:pt x="22" y="524"/>
                  </a:lnTo>
                  <a:lnTo>
                    <a:pt x="21" y="523"/>
                  </a:lnTo>
                  <a:lnTo>
                    <a:pt x="21" y="523"/>
                  </a:lnTo>
                  <a:lnTo>
                    <a:pt x="20" y="522"/>
                  </a:lnTo>
                  <a:lnTo>
                    <a:pt x="20" y="521"/>
                  </a:lnTo>
                  <a:lnTo>
                    <a:pt x="20" y="521"/>
                  </a:lnTo>
                  <a:lnTo>
                    <a:pt x="20" y="520"/>
                  </a:lnTo>
                  <a:lnTo>
                    <a:pt x="19" y="519"/>
                  </a:lnTo>
                  <a:lnTo>
                    <a:pt x="18" y="519"/>
                  </a:lnTo>
                  <a:lnTo>
                    <a:pt x="16" y="518"/>
                  </a:lnTo>
                  <a:lnTo>
                    <a:pt x="15" y="517"/>
                  </a:lnTo>
                  <a:lnTo>
                    <a:pt x="14" y="516"/>
                  </a:lnTo>
                  <a:lnTo>
                    <a:pt x="12" y="514"/>
                  </a:lnTo>
                  <a:lnTo>
                    <a:pt x="11" y="513"/>
                  </a:lnTo>
                  <a:lnTo>
                    <a:pt x="10" y="513"/>
                  </a:lnTo>
                  <a:lnTo>
                    <a:pt x="10" y="512"/>
                  </a:lnTo>
                  <a:lnTo>
                    <a:pt x="9" y="512"/>
                  </a:lnTo>
                  <a:lnTo>
                    <a:pt x="7" y="512"/>
                  </a:lnTo>
                  <a:lnTo>
                    <a:pt x="5" y="511"/>
                  </a:lnTo>
                  <a:lnTo>
                    <a:pt x="3" y="510"/>
                  </a:lnTo>
                  <a:lnTo>
                    <a:pt x="2" y="510"/>
                  </a:lnTo>
                  <a:lnTo>
                    <a:pt x="1" y="509"/>
                  </a:lnTo>
                  <a:lnTo>
                    <a:pt x="1" y="508"/>
                  </a:lnTo>
                  <a:lnTo>
                    <a:pt x="0" y="507"/>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74" name="Freeform 286">
              <a:extLst>
                <a:ext uri="{FF2B5EF4-FFF2-40B4-BE49-F238E27FC236}">
                  <a16:creationId xmlns:a16="http://schemas.microsoft.com/office/drawing/2014/main" id="{FACD82FB-656A-4487-A926-37432B1667D6}"/>
                </a:ext>
              </a:extLst>
            </p:cNvPr>
            <p:cNvSpPr>
              <a:spLocks/>
            </p:cNvSpPr>
            <p:nvPr/>
          </p:nvSpPr>
          <p:spPr bwMode="auto">
            <a:xfrm>
              <a:off x="7540295" y="5515808"/>
              <a:ext cx="515633" cy="673770"/>
            </a:xfrm>
            <a:custGeom>
              <a:avLst/>
              <a:gdLst>
                <a:gd name="T0" fmla="*/ 127 w 430"/>
                <a:gd name="T1" fmla="*/ 501 h 512"/>
                <a:gd name="T2" fmla="*/ 103 w 430"/>
                <a:gd name="T3" fmla="*/ 504 h 512"/>
                <a:gd name="T4" fmla="*/ 83 w 430"/>
                <a:gd name="T5" fmla="*/ 512 h 512"/>
                <a:gd name="T6" fmla="*/ 50 w 430"/>
                <a:gd name="T7" fmla="*/ 499 h 512"/>
                <a:gd name="T8" fmla="*/ 18 w 430"/>
                <a:gd name="T9" fmla="*/ 485 h 512"/>
                <a:gd name="T10" fmla="*/ 5 w 430"/>
                <a:gd name="T11" fmla="*/ 469 h 512"/>
                <a:gd name="T12" fmla="*/ 9 w 430"/>
                <a:gd name="T13" fmla="*/ 465 h 512"/>
                <a:gd name="T14" fmla="*/ 15 w 430"/>
                <a:gd name="T15" fmla="*/ 458 h 512"/>
                <a:gd name="T16" fmla="*/ 21 w 430"/>
                <a:gd name="T17" fmla="*/ 451 h 512"/>
                <a:gd name="T18" fmla="*/ 35 w 430"/>
                <a:gd name="T19" fmla="*/ 454 h 512"/>
                <a:gd name="T20" fmla="*/ 46 w 430"/>
                <a:gd name="T21" fmla="*/ 454 h 512"/>
                <a:gd name="T22" fmla="*/ 57 w 430"/>
                <a:gd name="T23" fmla="*/ 443 h 512"/>
                <a:gd name="T24" fmla="*/ 79 w 430"/>
                <a:gd name="T25" fmla="*/ 448 h 512"/>
                <a:gd name="T26" fmla="*/ 89 w 430"/>
                <a:gd name="T27" fmla="*/ 440 h 512"/>
                <a:gd name="T28" fmla="*/ 108 w 430"/>
                <a:gd name="T29" fmla="*/ 426 h 512"/>
                <a:gd name="T30" fmla="*/ 127 w 430"/>
                <a:gd name="T31" fmla="*/ 411 h 512"/>
                <a:gd name="T32" fmla="*/ 144 w 430"/>
                <a:gd name="T33" fmla="*/ 407 h 512"/>
                <a:gd name="T34" fmla="*/ 151 w 430"/>
                <a:gd name="T35" fmla="*/ 395 h 512"/>
                <a:gd name="T36" fmla="*/ 163 w 430"/>
                <a:gd name="T37" fmla="*/ 394 h 512"/>
                <a:gd name="T38" fmla="*/ 177 w 430"/>
                <a:gd name="T39" fmla="*/ 384 h 512"/>
                <a:gd name="T40" fmla="*/ 186 w 430"/>
                <a:gd name="T41" fmla="*/ 391 h 512"/>
                <a:gd name="T42" fmla="*/ 204 w 430"/>
                <a:gd name="T43" fmla="*/ 395 h 512"/>
                <a:gd name="T44" fmla="*/ 221 w 430"/>
                <a:gd name="T45" fmla="*/ 391 h 512"/>
                <a:gd name="T46" fmla="*/ 248 w 430"/>
                <a:gd name="T47" fmla="*/ 390 h 512"/>
                <a:gd name="T48" fmla="*/ 255 w 430"/>
                <a:gd name="T49" fmla="*/ 378 h 512"/>
                <a:gd name="T50" fmla="*/ 269 w 430"/>
                <a:gd name="T51" fmla="*/ 369 h 512"/>
                <a:gd name="T52" fmla="*/ 289 w 430"/>
                <a:gd name="T53" fmla="*/ 363 h 512"/>
                <a:gd name="T54" fmla="*/ 299 w 430"/>
                <a:gd name="T55" fmla="*/ 350 h 512"/>
                <a:gd name="T56" fmla="*/ 299 w 430"/>
                <a:gd name="T57" fmla="*/ 340 h 512"/>
                <a:gd name="T58" fmla="*/ 288 w 430"/>
                <a:gd name="T59" fmla="*/ 327 h 512"/>
                <a:gd name="T60" fmla="*/ 297 w 430"/>
                <a:gd name="T61" fmla="*/ 320 h 512"/>
                <a:gd name="T62" fmla="*/ 296 w 430"/>
                <a:gd name="T63" fmla="*/ 307 h 512"/>
                <a:gd name="T64" fmla="*/ 309 w 430"/>
                <a:gd name="T65" fmla="*/ 297 h 512"/>
                <a:gd name="T66" fmla="*/ 310 w 430"/>
                <a:gd name="T67" fmla="*/ 284 h 512"/>
                <a:gd name="T68" fmla="*/ 299 w 430"/>
                <a:gd name="T69" fmla="*/ 273 h 512"/>
                <a:gd name="T70" fmla="*/ 301 w 430"/>
                <a:gd name="T71" fmla="*/ 259 h 512"/>
                <a:gd name="T72" fmla="*/ 314 w 430"/>
                <a:gd name="T73" fmla="*/ 246 h 512"/>
                <a:gd name="T74" fmla="*/ 309 w 430"/>
                <a:gd name="T75" fmla="*/ 234 h 512"/>
                <a:gd name="T76" fmla="*/ 315 w 430"/>
                <a:gd name="T77" fmla="*/ 217 h 512"/>
                <a:gd name="T78" fmla="*/ 315 w 430"/>
                <a:gd name="T79" fmla="*/ 207 h 512"/>
                <a:gd name="T80" fmla="*/ 303 w 430"/>
                <a:gd name="T81" fmla="*/ 201 h 512"/>
                <a:gd name="T82" fmla="*/ 306 w 430"/>
                <a:gd name="T83" fmla="*/ 196 h 512"/>
                <a:gd name="T84" fmla="*/ 291 w 430"/>
                <a:gd name="T85" fmla="*/ 181 h 512"/>
                <a:gd name="T86" fmla="*/ 295 w 430"/>
                <a:gd name="T87" fmla="*/ 156 h 512"/>
                <a:gd name="T88" fmla="*/ 308 w 430"/>
                <a:gd name="T89" fmla="*/ 137 h 512"/>
                <a:gd name="T90" fmla="*/ 330 w 430"/>
                <a:gd name="T91" fmla="*/ 131 h 512"/>
                <a:gd name="T92" fmla="*/ 333 w 430"/>
                <a:gd name="T93" fmla="*/ 124 h 512"/>
                <a:gd name="T94" fmla="*/ 323 w 430"/>
                <a:gd name="T95" fmla="*/ 119 h 512"/>
                <a:gd name="T96" fmla="*/ 333 w 430"/>
                <a:gd name="T97" fmla="*/ 109 h 512"/>
                <a:gd name="T98" fmla="*/ 343 w 430"/>
                <a:gd name="T99" fmla="*/ 114 h 512"/>
                <a:gd name="T100" fmla="*/ 351 w 430"/>
                <a:gd name="T101" fmla="*/ 117 h 512"/>
                <a:gd name="T102" fmla="*/ 356 w 430"/>
                <a:gd name="T103" fmla="*/ 105 h 512"/>
                <a:gd name="T104" fmla="*/ 348 w 430"/>
                <a:gd name="T105" fmla="*/ 92 h 512"/>
                <a:gd name="T106" fmla="*/ 354 w 430"/>
                <a:gd name="T107" fmla="*/ 89 h 512"/>
                <a:gd name="T108" fmla="*/ 368 w 430"/>
                <a:gd name="T109" fmla="*/ 75 h 512"/>
                <a:gd name="T110" fmla="*/ 366 w 430"/>
                <a:gd name="T111" fmla="*/ 65 h 512"/>
                <a:gd name="T112" fmla="*/ 354 w 430"/>
                <a:gd name="T113" fmla="*/ 54 h 512"/>
                <a:gd name="T114" fmla="*/ 359 w 430"/>
                <a:gd name="T115" fmla="*/ 34 h 512"/>
                <a:gd name="T116" fmla="*/ 367 w 430"/>
                <a:gd name="T117" fmla="*/ 32 h 512"/>
                <a:gd name="T118" fmla="*/ 380 w 430"/>
                <a:gd name="T119" fmla="*/ 24 h 512"/>
                <a:gd name="T120" fmla="*/ 399 w 430"/>
                <a:gd name="T121" fmla="*/ 24 h 512"/>
                <a:gd name="T122" fmla="*/ 420 w 430"/>
                <a:gd name="T123" fmla="*/ 25 h 512"/>
                <a:gd name="T124" fmla="*/ 430 w 430"/>
                <a:gd name="T125"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0" h="512">
                  <a:moveTo>
                    <a:pt x="134" y="507"/>
                  </a:moveTo>
                  <a:lnTo>
                    <a:pt x="133" y="507"/>
                  </a:lnTo>
                  <a:lnTo>
                    <a:pt x="132" y="505"/>
                  </a:lnTo>
                  <a:lnTo>
                    <a:pt x="132" y="504"/>
                  </a:lnTo>
                  <a:lnTo>
                    <a:pt x="131" y="504"/>
                  </a:lnTo>
                  <a:lnTo>
                    <a:pt x="131" y="503"/>
                  </a:lnTo>
                  <a:lnTo>
                    <a:pt x="130" y="502"/>
                  </a:lnTo>
                  <a:lnTo>
                    <a:pt x="129" y="502"/>
                  </a:lnTo>
                  <a:lnTo>
                    <a:pt x="129" y="502"/>
                  </a:lnTo>
                  <a:lnTo>
                    <a:pt x="128" y="501"/>
                  </a:lnTo>
                  <a:lnTo>
                    <a:pt x="127" y="501"/>
                  </a:lnTo>
                  <a:lnTo>
                    <a:pt x="126" y="501"/>
                  </a:lnTo>
                  <a:lnTo>
                    <a:pt x="121" y="501"/>
                  </a:lnTo>
                  <a:lnTo>
                    <a:pt x="119" y="501"/>
                  </a:lnTo>
                  <a:lnTo>
                    <a:pt x="116" y="501"/>
                  </a:lnTo>
                  <a:lnTo>
                    <a:pt x="113" y="501"/>
                  </a:lnTo>
                  <a:lnTo>
                    <a:pt x="110" y="502"/>
                  </a:lnTo>
                  <a:lnTo>
                    <a:pt x="108" y="502"/>
                  </a:lnTo>
                  <a:lnTo>
                    <a:pt x="107" y="503"/>
                  </a:lnTo>
                  <a:lnTo>
                    <a:pt x="106" y="503"/>
                  </a:lnTo>
                  <a:lnTo>
                    <a:pt x="105" y="504"/>
                  </a:lnTo>
                  <a:lnTo>
                    <a:pt x="103" y="504"/>
                  </a:lnTo>
                  <a:lnTo>
                    <a:pt x="102" y="505"/>
                  </a:lnTo>
                  <a:lnTo>
                    <a:pt x="97" y="509"/>
                  </a:lnTo>
                  <a:lnTo>
                    <a:pt x="95" y="510"/>
                  </a:lnTo>
                  <a:lnTo>
                    <a:pt x="94" y="510"/>
                  </a:lnTo>
                  <a:lnTo>
                    <a:pt x="92" y="511"/>
                  </a:lnTo>
                  <a:lnTo>
                    <a:pt x="91" y="512"/>
                  </a:lnTo>
                  <a:lnTo>
                    <a:pt x="90" y="512"/>
                  </a:lnTo>
                  <a:lnTo>
                    <a:pt x="89" y="512"/>
                  </a:lnTo>
                  <a:lnTo>
                    <a:pt x="87" y="512"/>
                  </a:lnTo>
                  <a:lnTo>
                    <a:pt x="85" y="512"/>
                  </a:lnTo>
                  <a:lnTo>
                    <a:pt x="83" y="512"/>
                  </a:lnTo>
                  <a:lnTo>
                    <a:pt x="81" y="512"/>
                  </a:lnTo>
                  <a:lnTo>
                    <a:pt x="77" y="512"/>
                  </a:lnTo>
                  <a:lnTo>
                    <a:pt x="68" y="511"/>
                  </a:lnTo>
                  <a:lnTo>
                    <a:pt x="67" y="510"/>
                  </a:lnTo>
                  <a:lnTo>
                    <a:pt x="65" y="510"/>
                  </a:lnTo>
                  <a:lnTo>
                    <a:pt x="63" y="509"/>
                  </a:lnTo>
                  <a:lnTo>
                    <a:pt x="62" y="508"/>
                  </a:lnTo>
                  <a:lnTo>
                    <a:pt x="60" y="507"/>
                  </a:lnTo>
                  <a:lnTo>
                    <a:pt x="58" y="505"/>
                  </a:lnTo>
                  <a:lnTo>
                    <a:pt x="56" y="504"/>
                  </a:lnTo>
                  <a:lnTo>
                    <a:pt x="50" y="499"/>
                  </a:lnTo>
                  <a:lnTo>
                    <a:pt x="48" y="497"/>
                  </a:lnTo>
                  <a:lnTo>
                    <a:pt x="47" y="496"/>
                  </a:lnTo>
                  <a:lnTo>
                    <a:pt x="45" y="495"/>
                  </a:lnTo>
                  <a:lnTo>
                    <a:pt x="44" y="494"/>
                  </a:lnTo>
                  <a:lnTo>
                    <a:pt x="39" y="492"/>
                  </a:lnTo>
                  <a:lnTo>
                    <a:pt x="34" y="489"/>
                  </a:lnTo>
                  <a:lnTo>
                    <a:pt x="33" y="488"/>
                  </a:lnTo>
                  <a:lnTo>
                    <a:pt x="31" y="488"/>
                  </a:lnTo>
                  <a:lnTo>
                    <a:pt x="29" y="487"/>
                  </a:lnTo>
                  <a:lnTo>
                    <a:pt x="26" y="486"/>
                  </a:lnTo>
                  <a:lnTo>
                    <a:pt x="18" y="485"/>
                  </a:lnTo>
                  <a:lnTo>
                    <a:pt x="15" y="484"/>
                  </a:lnTo>
                  <a:lnTo>
                    <a:pt x="13" y="484"/>
                  </a:lnTo>
                  <a:lnTo>
                    <a:pt x="11" y="483"/>
                  </a:lnTo>
                  <a:lnTo>
                    <a:pt x="9" y="482"/>
                  </a:lnTo>
                  <a:lnTo>
                    <a:pt x="0" y="479"/>
                  </a:lnTo>
                  <a:lnTo>
                    <a:pt x="1" y="478"/>
                  </a:lnTo>
                  <a:lnTo>
                    <a:pt x="2" y="476"/>
                  </a:lnTo>
                  <a:lnTo>
                    <a:pt x="4" y="471"/>
                  </a:lnTo>
                  <a:lnTo>
                    <a:pt x="4" y="470"/>
                  </a:lnTo>
                  <a:lnTo>
                    <a:pt x="5" y="470"/>
                  </a:lnTo>
                  <a:lnTo>
                    <a:pt x="5" y="469"/>
                  </a:lnTo>
                  <a:lnTo>
                    <a:pt x="6" y="469"/>
                  </a:lnTo>
                  <a:lnTo>
                    <a:pt x="7" y="469"/>
                  </a:lnTo>
                  <a:lnTo>
                    <a:pt x="7" y="468"/>
                  </a:lnTo>
                  <a:lnTo>
                    <a:pt x="9" y="467"/>
                  </a:lnTo>
                  <a:lnTo>
                    <a:pt x="10" y="467"/>
                  </a:lnTo>
                  <a:lnTo>
                    <a:pt x="10" y="466"/>
                  </a:lnTo>
                  <a:lnTo>
                    <a:pt x="10" y="466"/>
                  </a:lnTo>
                  <a:lnTo>
                    <a:pt x="10" y="466"/>
                  </a:lnTo>
                  <a:lnTo>
                    <a:pt x="9" y="465"/>
                  </a:lnTo>
                  <a:lnTo>
                    <a:pt x="9" y="465"/>
                  </a:lnTo>
                  <a:lnTo>
                    <a:pt x="9" y="465"/>
                  </a:lnTo>
                  <a:lnTo>
                    <a:pt x="9" y="464"/>
                  </a:lnTo>
                  <a:lnTo>
                    <a:pt x="10" y="464"/>
                  </a:lnTo>
                  <a:lnTo>
                    <a:pt x="11" y="463"/>
                  </a:lnTo>
                  <a:lnTo>
                    <a:pt x="11" y="462"/>
                  </a:lnTo>
                  <a:lnTo>
                    <a:pt x="12" y="460"/>
                  </a:lnTo>
                  <a:lnTo>
                    <a:pt x="12" y="460"/>
                  </a:lnTo>
                  <a:lnTo>
                    <a:pt x="12" y="459"/>
                  </a:lnTo>
                  <a:lnTo>
                    <a:pt x="12" y="458"/>
                  </a:lnTo>
                  <a:lnTo>
                    <a:pt x="13" y="458"/>
                  </a:lnTo>
                  <a:lnTo>
                    <a:pt x="13" y="458"/>
                  </a:lnTo>
                  <a:lnTo>
                    <a:pt x="15" y="458"/>
                  </a:lnTo>
                  <a:lnTo>
                    <a:pt x="15" y="457"/>
                  </a:lnTo>
                  <a:lnTo>
                    <a:pt x="16" y="457"/>
                  </a:lnTo>
                  <a:lnTo>
                    <a:pt x="16" y="457"/>
                  </a:lnTo>
                  <a:lnTo>
                    <a:pt x="17" y="456"/>
                  </a:lnTo>
                  <a:lnTo>
                    <a:pt x="19" y="454"/>
                  </a:lnTo>
                  <a:lnTo>
                    <a:pt x="19" y="453"/>
                  </a:lnTo>
                  <a:lnTo>
                    <a:pt x="19" y="453"/>
                  </a:lnTo>
                  <a:lnTo>
                    <a:pt x="20" y="453"/>
                  </a:lnTo>
                  <a:lnTo>
                    <a:pt x="20" y="452"/>
                  </a:lnTo>
                  <a:lnTo>
                    <a:pt x="20" y="452"/>
                  </a:lnTo>
                  <a:lnTo>
                    <a:pt x="21" y="451"/>
                  </a:lnTo>
                  <a:lnTo>
                    <a:pt x="22" y="451"/>
                  </a:lnTo>
                  <a:lnTo>
                    <a:pt x="23" y="450"/>
                  </a:lnTo>
                  <a:lnTo>
                    <a:pt x="25" y="450"/>
                  </a:lnTo>
                  <a:lnTo>
                    <a:pt x="26" y="450"/>
                  </a:lnTo>
                  <a:lnTo>
                    <a:pt x="28" y="450"/>
                  </a:lnTo>
                  <a:lnTo>
                    <a:pt x="29" y="450"/>
                  </a:lnTo>
                  <a:lnTo>
                    <a:pt x="30" y="450"/>
                  </a:lnTo>
                  <a:lnTo>
                    <a:pt x="31" y="450"/>
                  </a:lnTo>
                  <a:lnTo>
                    <a:pt x="32" y="451"/>
                  </a:lnTo>
                  <a:lnTo>
                    <a:pt x="33" y="452"/>
                  </a:lnTo>
                  <a:lnTo>
                    <a:pt x="35" y="454"/>
                  </a:lnTo>
                  <a:lnTo>
                    <a:pt x="36" y="454"/>
                  </a:lnTo>
                  <a:lnTo>
                    <a:pt x="37" y="455"/>
                  </a:lnTo>
                  <a:lnTo>
                    <a:pt x="38" y="455"/>
                  </a:lnTo>
                  <a:lnTo>
                    <a:pt x="40" y="455"/>
                  </a:lnTo>
                  <a:lnTo>
                    <a:pt x="41" y="456"/>
                  </a:lnTo>
                  <a:lnTo>
                    <a:pt x="43" y="456"/>
                  </a:lnTo>
                  <a:lnTo>
                    <a:pt x="43" y="456"/>
                  </a:lnTo>
                  <a:lnTo>
                    <a:pt x="44" y="456"/>
                  </a:lnTo>
                  <a:lnTo>
                    <a:pt x="45" y="455"/>
                  </a:lnTo>
                  <a:lnTo>
                    <a:pt x="46" y="455"/>
                  </a:lnTo>
                  <a:lnTo>
                    <a:pt x="46" y="454"/>
                  </a:lnTo>
                  <a:lnTo>
                    <a:pt x="47" y="453"/>
                  </a:lnTo>
                  <a:lnTo>
                    <a:pt x="48" y="452"/>
                  </a:lnTo>
                  <a:lnTo>
                    <a:pt x="49" y="451"/>
                  </a:lnTo>
                  <a:lnTo>
                    <a:pt x="51" y="449"/>
                  </a:lnTo>
                  <a:lnTo>
                    <a:pt x="53" y="446"/>
                  </a:lnTo>
                  <a:lnTo>
                    <a:pt x="54" y="445"/>
                  </a:lnTo>
                  <a:lnTo>
                    <a:pt x="54" y="444"/>
                  </a:lnTo>
                  <a:lnTo>
                    <a:pt x="55" y="444"/>
                  </a:lnTo>
                  <a:lnTo>
                    <a:pt x="56" y="444"/>
                  </a:lnTo>
                  <a:lnTo>
                    <a:pt x="56" y="443"/>
                  </a:lnTo>
                  <a:lnTo>
                    <a:pt x="57" y="443"/>
                  </a:lnTo>
                  <a:lnTo>
                    <a:pt x="59" y="443"/>
                  </a:lnTo>
                  <a:lnTo>
                    <a:pt x="64" y="442"/>
                  </a:lnTo>
                  <a:lnTo>
                    <a:pt x="66" y="442"/>
                  </a:lnTo>
                  <a:lnTo>
                    <a:pt x="67" y="442"/>
                  </a:lnTo>
                  <a:lnTo>
                    <a:pt x="69" y="442"/>
                  </a:lnTo>
                  <a:lnTo>
                    <a:pt x="70" y="443"/>
                  </a:lnTo>
                  <a:lnTo>
                    <a:pt x="72" y="443"/>
                  </a:lnTo>
                  <a:lnTo>
                    <a:pt x="73" y="444"/>
                  </a:lnTo>
                  <a:lnTo>
                    <a:pt x="75" y="445"/>
                  </a:lnTo>
                  <a:lnTo>
                    <a:pt x="78" y="447"/>
                  </a:lnTo>
                  <a:lnTo>
                    <a:pt x="79" y="448"/>
                  </a:lnTo>
                  <a:lnTo>
                    <a:pt x="79" y="448"/>
                  </a:lnTo>
                  <a:lnTo>
                    <a:pt x="80" y="448"/>
                  </a:lnTo>
                  <a:lnTo>
                    <a:pt x="81" y="448"/>
                  </a:lnTo>
                  <a:lnTo>
                    <a:pt x="82" y="448"/>
                  </a:lnTo>
                  <a:lnTo>
                    <a:pt x="82" y="448"/>
                  </a:lnTo>
                  <a:lnTo>
                    <a:pt x="83" y="448"/>
                  </a:lnTo>
                  <a:lnTo>
                    <a:pt x="84" y="447"/>
                  </a:lnTo>
                  <a:lnTo>
                    <a:pt x="85" y="446"/>
                  </a:lnTo>
                  <a:lnTo>
                    <a:pt x="87" y="443"/>
                  </a:lnTo>
                  <a:lnTo>
                    <a:pt x="88" y="441"/>
                  </a:lnTo>
                  <a:lnTo>
                    <a:pt x="89" y="440"/>
                  </a:lnTo>
                  <a:lnTo>
                    <a:pt x="91" y="438"/>
                  </a:lnTo>
                  <a:lnTo>
                    <a:pt x="93" y="436"/>
                  </a:lnTo>
                  <a:lnTo>
                    <a:pt x="95" y="434"/>
                  </a:lnTo>
                  <a:lnTo>
                    <a:pt x="96" y="434"/>
                  </a:lnTo>
                  <a:lnTo>
                    <a:pt x="97" y="433"/>
                  </a:lnTo>
                  <a:lnTo>
                    <a:pt x="98" y="432"/>
                  </a:lnTo>
                  <a:lnTo>
                    <a:pt x="102" y="430"/>
                  </a:lnTo>
                  <a:lnTo>
                    <a:pt x="103" y="429"/>
                  </a:lnTo>
                  <a:lnTo>
                    <a:pt x="104" y="428"/>
                  </a:lnTo>
                  <a:lnTo>
                    <a:pt x="106" y="427"/>
                  </a:lnTo>
                  <a:lnTo>
                    <a:pt x="108" y="426"/>
                  </a:lnTo>
                  <a:lnTo>
                    <a:pt x="110" y="423"/>
                  </a:lnTo>
                  <a:lnTo>
                    <a:pt x="111" y="421"/>
                  </a:lnTo>
                  <a:lnTo>
                    <a:pt x="113" y="419"/>
                  </a:lnTo>
                  <a:lnTo>
                    <a:pt x="114" y="418"/>
                  </a:lnTo>
                  <a:lnTo>
                    <a:pt x="115" y="417"/>
                  </a:lnTo>
                  <a:lnTo>
                    <a:pt x="115" y="416"/>
                  </a:lnTo>
                  <a:lnTo>
                    <a:pt x="117" y="415"/>
                  </a:lnTo>
                  <a:lnTo>
                    <a:pt x="119" y="414"/>
                  </a:lnTo>
                  <a:lnTo>
                    <a:pt x="121" y="413"/>
                  </a:lnTo>
                  <a:lnTo>
                    <a:pt x="125" y="412"/>
                  </a:lnTo>
                  <a:lnTo>
                    <a:pt x="127" y="411"/>
                  </a:lnTo>
                  <a:lnTo>
                    <a:pt x="130" y="410"/>
                  </a:lnTo>
                  <a:lnTo>
                    <a:pt x="133" y="410"/>
                  </a:lnTo>
                  <a:lnTo>
                    <a:pt x="134" y="410"/>
                  </a:lnTo>
                  <a:lnTo>
                    <a:pt x="137" y="410"/>
                  </a:lnTo>
                  <a:lnTo>
                    <a:pt x="139" y="410"/>
                  </a:lnTo>
                  <a:lnTo>
                    <a:pt x="140" y="410"/>
                  </a:lnTo>
                  <a:lnTo>
                    <a:pt x="141" y="409"/>
                  </a:lnTo>
                  <a:lnTo>
                    <a:pt x="142" y="409"/>
                  </a:lnTo>
                  <a:lnTo>
                    <a:pt x="142" y="409"/>
                  </a:lnTo>
                  <a:lnTo>
                    <a:pt x="143" y="408"/>
                  </a:lnTo>
                  <a:lnTo>
                    <a:pt x="144" y="407"/>
                  </a:lnTo>
                  <a:lnTo>
                    <a:pt x="144" y="406"/>
                  </a:lnTo>
                  <a:lnTo>
                    <a:pt x="145" y="405"/>
                  </a:lnTo>
                  <a:lnTo>
                    <a:pt x="146" y="401"/>
                  </a:lnTo>
                  <a:lnTo>
                    <a:pt x="147" y="399"/>
                  </a:lnTo>
                  <a:lnTo>
                    <a:pt x="148" y="398"/>
                  </a:lnTo>
                  <a:lnTo>
                    <a:pt x="148" y="397"/>
                  </a:lnTo>
                  <a:lnTo>
                    <a:pt x="149" y="396"/>
                  </a:lnTo>
                  <a:lnTo>
                    <a:pt x="150" y="396"/>
                  </a:lnTo>
                  <a:lnTo>
                    <a:pt x="150" y="395"/>
                  </a:lnTo>
                  <a:lnTo>
                    <a:pt x="151" y="395"/>
                  </a:lnTo>
                  <a:lnTo>
                    <a:pt x="151" y="395"/>
                  </a:lnTo>
                  <a:lnTo>
                    <a:pt x="152" y="395"/>
                  </a:lnTo>
                  <a:lnTo>
                    <a:pt x="153" y="395"/>
                  </a:lnTo>
                  <a:lnTo>
                    <a:pt x="154" y="395"/>
                  </a:lnTo>
                  <a:lnTo>
                    <a:pt x="157" y="395"/>
                  </a:lnTo>
                  <a:lnTo>
                    <a:pt x="158" y="396"/>
                  </a:lnTo>
                  <a:lnTo>
                    <a:pt x="159" y="395"/>
                  </a:lnTo>
                  <a:lnTo>
                    <a:pt x="160" y="395"/>
                  </a:lnTo>
                  <a:lnTo>
                    <a:pt x="161" y="395"/>
                  </a:lnTo>
                  <a:lnTo>
                    <a:pt x="161" y="395"/>
                  </a:lnTo>
                  <a:lnTo>
                    <a:pt x="162" y="394"/>
                  </a:lnTo>
                  <a:lnTo>
                    <a:pt x="163" y="394"/>
                  </a:lnTo>
                  <a:lnTo>
                    <a:pt x="164" y="393"/>
                  </a:lnTo>
                  <a:lnTo>
                    <a:pt x="165" y="392"/>
                  </a:lnTo>
                  <a:lnTo>
                    <a:pt x="166" y="391"/>
                  </a:lnTo>
                  <a:lnTo>
                    <a:pt x="169" y="388"/>
                  </a:lnTo>
                  <a:lnTo>
                    <a:pt x="170" y="387"/>
                  </a:lnTo>
                  <a:lnTo>
                    <a:pt x="170" y="387"/>
                  </a:lnTo>
                  <a:lnTo>
                    <a:pt x="171" y="386"/>
                  </a:lnTo>
                  <a:lnTo>
                    <a:pt x="172" y="386"/>
                  </a:lnTo>
                  <a:lnTo>
                    <a:pt x="174" y="385"/>
                  </a:lnTo>
                  <a:lnTo>
                    <a:pt x="176" y="384"/>
                  </a:lnTo>
                  <a:lnTo>
                    <a:pt x="177" y="384"/>
                  </a:lnTo>
                  <a:lnTo>
                    <a:pt x="178" y="384"/>
                  </a:lnTo>
                  <a:lnTo>
                    <a:pt x="179" y="384"/>
                  </a:lnTo>
                  <a:lnTo>
                    <a:pt x="180" y="384"/>
                  </a:lnTo>
                  <a:lnTo>
                    <a:pt x="180" y="384"/>
                  </a:lnTo>
                  <a:lnTo>
                    <a:pt x="181" y="384"/>
                  </a:lnTo>
                  <a:lnTo>
                    <a:pt x="181" y="385"/>
                  </a:lnTo>
                  <a:lnTo>
                    <a:pt x="182" y="386"/>
                  </a:lnTo>
                  <a:lnTo>
                    <a:pt x="183" y="387"/>
                  </a:lnTo>
                  <a:lnTo>
                    <a:pt x="185" y="389"/>
                  </a:lnTo>
                  <a:lnTo>
                    <a:pt x="185" y="390"/>
                  </a:lnTo>
                  <a:lnTo>
                    <a:pt x="186" y="391"/>
                  </a:lnTo>
                  <a:lnTo>
                    <a:pt x="187" y="392"/>
                  </a:lnTo>
                  <a:lnTo>
                    <a:pt x="191" y="394"/>
                  </a:lnTo>
                  <a:lnTo>
                    <a:pt x="192" y="395"/>
                  </a:lnTo>
                  <a:lnTo>
                    <a:pt x="193" y="395"/>
                  </a:lnTo>
                  <a:lnTo>
                    <a:pt x="195" y="396"/>
                  </a:lnTo>
                  <a:lnTo>
                    <a:pt x="196" y="396"/>
                  </a:lnTo>
                  <a:lnTo>
                    <a:pt x="197" y="396"/>
                  </a:lnTo>
                  <a:lnTo>
                    <a:pt x="198" y="396"/>
                  </a:lnTo>
                  <a:lnTo>
                    <a:pt x="200" y="396"/>
                  </a:lnTo>
                  <a:lnTo>
                    <a:pt x="202" y="396"/>
                  </a:lnTo>
                  <a:lnTo>
                    <a:pt x="204" y="395"/>
                  </a:lnTo>
                  <a:lnTo>
                    <a:pt x="206" y="395"/>
                  </a:lnTo>
                  <a:lnTo>
                    <a:pt x="208" y="393"/>
                  </a:lnTo>
                  <a:lnTo>
                    <a:pt x="209" y="392"/>
                  </a:lnTo>
                  <a:lnTo>
                    <a:pt x="211" y="391"/>
                  </a:lnTo>
                  <a:lnTo>
                    <a:pt x="212" y="390"/>
                  </a:lnTo>
                  <a:lnTo>
                    <a:pt x="213" y="390"/>
                  </a:lnTo>
                  <a:lnTo>
                    <a:pt x="214" y="390"/>
                  </a:lnTo>
                  <a:lnTo>
                    <a:pt x="215" y="390"/>
                  </a:lnTo>
                  <a:lnTo>
                    <a:pt x="216" y="390"/>
                  </a:lnTo>
                  <a:lnTo>
                    <a:pt x="219" y="390"/>
                  </a:lnTo>
                  <a:lnTo>
                    <a:pt x="221" y="391"/>
                  </a:lnTo>
                  <a:lnTo>
                    <a:pt x="224" y="391"/>
                  </a:lnTo>
                  <a:lnTo>
                    <a:pt x="225" y="392"/>
                  </a:lnTo>
                  <a:lnTo>
                    <a:pt x="228" y="392"/>
                  </a:lnTo>
                  <a:lnTo>
                    <a:pt x="232" y="393"/>
                  </a:lnTo>
                  <a:lnTo>
                    <a:pt x="233" y="393"/>
                  </a:lnTo>
                  <a:lnTo>
                    <a:pt x="234" y="393"/>
                  </a:lnTo>
                  <a:lnTo>
                    <a:pt x="237" y="392"/>
                  </a:lnTo>
                  <a:lnTo>
                    <a:pt x="242" y="391"/>
                  </a:lnTo>
                  <a:lnTo>
                    <a:pt x="245" y="390"/>
                  </a:lnTo>
                  <a:lnTo>
                    <a:pt x="247" y="390"/>
                  </a:lnTo>
                  <a:lnTo>
                    <a:pt x="248" y="390"/>
                  </a:lnTo>
                  <a:lnTo>
                    <a:pt x="249" y="389"/>
                  </a:lnTo>
                  <a:lnTo>
                    <a:pt x="253" y="387"/>
                  </a:lnTo>
                  <a:lnTo>
                    <a:pt x="254" y="386"/>
                  </a:lnTo>
                  <a:lnTo>
                    <a:pt x="254" y="385"/>
                  </a:lnTo>
                  <a:lnTo>
                    <a:pt x="255" y="385"/>
                  </a:lnTo>
                  <a:lnTo>
                    <a:pt x="255" y="384"/>
                  </a:lnTo>
                  <a:lnTo>
                    <a:pt x="256" y="383"/>
                  </a:lnTo>
                  <a:lnTo>
                    <a:pt x="256" y="383"/>
                  </a:lnTo>
                  <a:lnTo>
                    <a:pt x="256" y="382"/>
                  </a:lnTo>
                  <a:lnTo>
                    <a:pt x="256" y="379"/>
                  </a:lnTo>
                  <a:lnTo>
                    <a:pt x="255" y="378"/>
                  </a:lnTo>
                  <a:lnTo>
                    <a:pt x="256" y="377"/>
                  </a:lnTo>
                  <a:lnTo>
                    <a:pt x="256" y="376"/>
                  </a:lnTo>
                  <a:lnTo>
                    <a:pt x="257" y="375"/>
                  </a:lnTo>
                  <a:lnTo>
                    <a:pt x="258" y="373"/>
                  </a:lnTo>
                  <a:lnTo>
                    <a:pt x="259" y="373"/>
                  </a:lnTo>
                  <a:lnTo>
                    <a:pt x="260" y="372"/>
                  </a:lnTo>
                  <a:lnTo>
                    <a:pt x="261" y="371"/>
                  </a:lnTo>
                  <a:lnTo>
                    <a:pt x="262" y="371"/>
                  </a:lnTo>
                  <a:lnTo>
                    <a:pt x="264" y="370"/>
                  </a:lnTo>
                  <a:lnTo>
                    <a:pt x="266" y="369"/>
                  </a:lnTo>
                  <a:lnTo>
                    <a:pt x="269" y="369"/>
                  </a:lnTo>
                  <a:lnTo>
                    <a:pt x="274" y="369"/>
                  </a:lnTo>
                  <a:lnTo>
                    <a:pt x="278" y="368"/>
                  </a:lnTo>
                  <a:lnTo>
                    <a:pt x="281" y="367"/>
                  </a:lnTo>
                  <a:lnTo>
                    <a:pt x="284" y="367"/>
                  </a:lnTo>
                  <a:lnTo>
                    <a:pt x="285" y="366"/>
                  </a:lnTo>
                  <a:lnTo>
                    <a:pt x="286" y="366"/>
                  </a:lnTo>
                  <a:lnTo>
                    <a:pt x="286" y="366"/>
                  </a:lnTo>
                  <a:lnTo>
                    <a:pt x="287" y="365"/>
                  </a:lnTo>
                  <a:lnTo>
                    <a:pt x="288" y="364"/>
                  </a:lnTo>
                  <a:lnTo>
                    <a:pt x="289" y="364"/>
                  </a:lnTo>
                  <a:lnTo>
                    <a:pt x="289" y="363"/>
                  </a:lnTo>
                  <a:lnTo>
                    <a:pt x="290" y="362"/>
                  </a:lnTo>
                  <a:lnTo>
                    <a:pt x="291" y="361"/>
                  </a:lnTo>
                  <a:lnTo>
                    <a:pt x="292" y="360"/>
                  </a:lnTo>
                  <a:lnTo>
                    <a:pt x="292" y="359"/>
                  </a:lnTo>
                  <a:lnTo>
                    <a:pt x="293" y="356"/>
                  </a:lnTo>
                  <a:lnTo>
                    <a:pt x="294" y="355"/>
                  </a:lnTo>
                  <a:lnTo>
                    <a:pt x="294" y="354"/>
                  </a:lnTo>
                  <a:lnTo>
                    <a:pt x="295" y="354"/>
                  </a:lnTo>
                  <a:lnTo>
                    <a:pt x="296" y="353"/>
                  </a:lnTo>
                  <a:lnTo>
                    <a:pt x="298" y="350"/>
                  </a:lnTo>
                  <a:lnTo>
                    <a:pt x="299" y="350"/>
                  </a:lnTo>
                  <a:lnTo>
                    <a:pt x="300" y="349"/>
                  </a:lnTo>
                  <a:lnTo>
                    <a:pt x="301" y="348"/>
                  </a:lnTo>
                  <a:lnTo>
                    <a:pt x="301" y="347"/>
                  </a:lnTo>
                  <a:lnTo>
                    <a:pt x="301" y="346"/>
                  </a:lnTo>
                  <a:lnTo>
                    <a:pt x="302" y="346"/>
                  </a:lnTo>
                  <a:lnTo>
                    <a:pt x="302" y="345"/>
                  </a:lnTo>
                  <a:lnTo>
                    <a:pt x="301" y="344"/>
                  </a:lnTo>
                  <a:lnTo>
                    <a:pt x="301" y="343"/>
                  </a:lnTo>
                  <a:lnTo>
                    <a:pt x="300" y="342"/>
                  </a:lnTo>
                  <a:lnTo>
                    <a:pt x="299" y="341"/>
                  </a:lnTo>
                  <a:lnTo>
                    <a:pt x="299" y="340"/>
                  </a:lnTo>
                  <a:lnTo>
                    <a:pt x="297" y="339"/>
                  </a:lnTo>
                  <a:lnTo>
                    <a:pt x="293" y="335"/>
                  </a:lnTo>
                  <a:lnTo>
                    <a:pt x="292" y="334"/>
                  </a:lnTo>
                  <a:lnTo>
                    <a:pt x="290" y="332"/>
                  </a:lnTo>
                  <a:lnTo>
                    <a:pt x="289" y="331"/>
                  </a:lnTo>
                  <a:lnTo>
                    <a:pt x="288" y="330"/>
                  </a:lnTo>
                  <a:lnTo>
                    <a:pt x="288" y="329"/>
                  </a:lnTo>
                  <a:lnTo>
                    <a:pt x="288" y="328"/>
                  </a:lnTo>
                  <a:lnTo>
                    <a:pt x="288" y="327"/>
                  </a:lnTo>
                  <a:lnTo>
                    <a:pt x="288" y="327"/>
                  </a:lnTo>
                  <a:lnTo>
                    <a:pt x="288" y="327"/>
                  </a:lnTo>
                  <a:lnTo>
                    <a:pt x="288" y="326"/>
                  </a:lnTo>
                  <a:lnTo>
                    <a:pt x="289" y="326"/>
                  </a:lnTo>
                  <a:lnTo>
                    <a:pt x="290" y="326"/>
                  </a:lnTo>
                  <a:lnTo>
                    <a:pt x="291" y="325"/>
                  </a:lnTo>
                  <a:lnTo>
                    <a:pt x="292" y="325"/>
                  </a:lnTo>
                  <a:lnTo>
                    <a:pt x="294" y="324"/>
                  </a:lnTo>
                  <a:lnTo>
                    <a:pt x="295" y="324"/>
                  </a:lnTo>
                  <a:lnTo>
                    <a:pt x="295" y="323"/>
                  </a:lnTo>
                  <a:lnTo>
                    <a:pt x="296" y="322"/>
                  </a:lnTo>
                  <a:lnTo>
                    <a:pt x="297" y="321"/>
                  </a:lnTo>
                  <a:lnTo>
                    <a:pt x="297" y="320"/>
                  </a:lnTo>
                  <a:lnTo>
                    <a:pt x="298" y="319"/>
                  </a:lnTo>
                  <a:lnTo>
                    <a:pt x="298" y="319"/>
                  </a:lnTo>
                  <a:lnTo>
                    <a:pt x="298" y="318"/>
                  </a:lnTo>
                  <a:lnTo>
                    <a:pt x="298" y="317"/>
                  </a:lnTo>
                  <a:lnTo>
                    <a:pt x="297" y="316"/>
                  </a:lnTo>
                  <a:lnTo>
                    <a:pt x="297" y="314"/>
                  </a:lnTo>
                  <a:lnTo>
                    <a:pt x="296" y="311"/>
                  </a:lnTo>
                  <a:lnTo>
                    <a:pt x="296" y="310"/>
                  </a:lnTo>
                  <a:lnTo>
                    <a:pt x="296" y="309"/>
                  </a:lnTo>
                  <a:lnTo>
                    <a:pt x="296" y="308"/>
                  </a:lnTo>
                  <a:lnTo>
                    <a:pt x="296" y="307"/>
                  </a:lnTo>
                  <a:lnTo>
                    <a:pt x="297" y="305"/>
                  </a:lnTo>
                  <a:lnTo>
                    <a:pt x="297" y="305"/>
                  </a:lnTo>
                  <a:lnTo>
                    <a:pt x="298" y="304"/>
                  </a:lnTo>
                  <a:lnTo>
                    <a:pt x="298" y="303"/>
                  </a:lnTo>
                  <a:lnTo>
                    <a:pt x="299" y="303"/>
                  </a:lnTo>
                  <a:lnTo>
                    <a:pt x="300" y="302"/>
                  </a:lnTo>
                  <a:lnTo>
                    <a:pt x="301" y="301"/>
                  </a:lnTo>
                  <a:lnTo>
                    <a:pt x="304" y="300"/>
                  </a:lnTo>
                  <a:lnTo>
                    <a:pt x="305" y="299"/>
                  </a:lnTo>
                  <a:lnTo>
                    <a:pt x="307" y="298"/>
                  </a:lnTo>
                  <a:lnTo>
                    <a:pt x="309" y="297"/>
                  </a:lnTo>
                  <a:lnTo>
                    <a:pt x="310" y="296"/>
                  </a:lnTo>
                  <a:lnTo>
                    <a:pt x="310" y="295"/>
                  </a:lnTo>
                  <a:lnTo>
                    <a:pt x="311" y="294"/>
                  </a:lnTo>
                  <a:lnTo>
                    <a:pt x="311" y="293"/>
                  </a:lnTo>
                  <a:lnTo>
                    <a:pt x="311" y="292"/>
                  </a:lnTo>
                  <a:lnTo>
                    <a:pt x="311" y="290"/>
                  </a:lnTo>
                  <a:lnTo>
                    <a:pt x="311" y="288"/>
                  </a:lnTo>
                  <a:lnTo>
                    <a:pt x="311" y="287"/>
                  </a:lnTo>
                  <a:lnTo>
                    <a:pt x="311" y="286"/>
                  </a:lnTo>
                  <a:lnTo>
                    <a:pt x="310" y="285"/>
                  </a:lnTo>
                  <a:lnTo>
                    <a:pt x="310" y="284"/>
                  </a:lnTo>
                  <a:lnTo>
                    <a:pt x="309" y="283"/>
                  </a:lnTo>
                  <a:lnTo>
                    <a:pt x="309" y="282"/>
                  </a:lnTo>
                  <a:lnTo>
                    <a:pt x="308" y="282"/>
                  </a:lnTo>
                  <a:lnTo>
                    <a:pt x="307" y="281"/>
                  </a:lnTo>
                  <a:lnTo>
                    <a:pt x="306" y="280"/>
                  </a:lnTo>
                  <a:lnTo>
                    <a:pt x="303" y="277"/>
                  </a:lnTo>
                  <a:lnTo>
                    <a:pt x="301" y="276"/>
                  </a:lnTo>
                  <a:lnTo>
                    <a:pt x="300" y="275"/>
                  </a:lnTo>
                  <a:lnTo>
                    <a:pt x="299" y="274"/>
                  </a:lnTo>
                  <a:lnTo>
                    <a:pt x="299" y="274"/>
                  </a:lnTo>
                  <a:lnTo>
                    <a:pt x="299" y="273"/>
                  </a:lnTo>
                  <a:lnTo>
                    <a:pt x="298" y="272"/>
                  </a:lnTo>
                  <a:lnTo>
                    <a:pt x="298" y="271"/>
                  </a:lnTo>
                  <a:lnTo>
                    <a:pt x="298" y="270"/>
                  </a:lnTo>
                  <a:lnTo>
                    <a:pt x="298" y="269"/>
                  </a:lnTo>
                  <a:lnTo>
                    <a:pt x="298" y="268"/>
                  </a:lnTo>
                  <a:lnTo>
                    <a:pt x="298" y="267"/>
                  </a:lnTo>
                  <a:lnTo>
                    <a:pt x="299" y="265"/>
                  </a:lnTo>
                  <a:lnTo>
                    <a:pt x="299" y="264"/>
                  </a:lnTo>
                  <a:lnTo>
                    <a:pt x="300" y="262"/>
                  </a:lnTo>
                  <a:lnTo>
                    <a:pt x="300" y="261"/>
                  </a:lnTo>
                  <a:lnTo>
                    <a:pt x="301" y="259"/>
                  </a:lnTo>
                  <a:lnTo>
                    <a:pt x="302" y="258"/>
                  </a:lnTo>
                  <a:lnTo>
                    <a:pt x="303" y="256"/>
                  </a:lnTo>
                  <a:lnTo>
                    <a:pt x="304" y="255"/>
                  </a:lnTo>
                  <a:lnTo>
                    <a:pt x="305" y="253"/>
                  </a:lnTo>
                  <a:lnTo>
                    <a:pt x="306" y="252"/>
                  </a:lnTo>
                  <a:lnTo>
                    <a:pt x="308" y="251"/>
                  </a:lnTo>
                  <a:lnTo>
                    <a:pt x="311" y="249"/>
                  </a:lnTo>
                  <a:lnTo>
                    <a:pt x="313" y="247"/>
                  </a:lnTo>
                  <a:lnTo>
                    <a:pt x="313" y="247"/>
                  </a:lnTo>
                  <a:lnTo>
                    <a:pt x="314" y="246"/>
                  </a:lnTo>
                  <a:lnTo>
                    <a:pt x="314" y="246"/>
                  </a:lnTo>
                  <a:lnTo>
                    <a:pt x="315" y="245"/>
                  </a:lnTo>
                  <a:lnTo>
                    <a:pt x="315" y="244"/>
                  </a:lnTo>
                  <a:lnTo>
                    <a:pt x="315" y="243"/>
                  </a:lnTo>
                  <a:lnTo>
                    <a:pt x="315" y="243"/>
                  </a:lnTo>
                  <a:lnTo>
                    <a:pt x="314" y="242"/>
                  </a:lnTo>
                  <a:lnTo>
                    <a:pt x="314" y="241"/>
                  </a:lnTo>
                  <a:lnTo>
                    <a:pt x="313" y="240"/>
                  </a:lnTo>
                  <a:lnTo>
                    <a:pt x="312" y="238"/>
                  </a:lnTo>
                  <a:lnTo>
                    <a:pt x="310" y="236"/>
                  </a:lnTo>
                  <a:lnTo>
                    <a:pt x="310" y="235"/>
                  </a:lnTo>
                  <a:lnTo>
                    <a:pt x="309" y="234"/>
                  </a:lnTo>
                  <a:lnTo>
                    <a:pt x="309" y="233"/>
                  </a:lnTo>
                  <a:lnTo>
                    <a:pt x="308" y="231"/>
                  </a:lnTo>
                  <a:lnTo>
                    <a:pt x="308" y="230"/>
                  </a:lnTo>
                  <a:lnTo>
                    <a:pt x="308" y="229"/>
                  </a:lnTo>
                  <a:lnTo>
                    <a:pt x="308" y="228"/>
                  </a:lnTo>
                  <a:lnTo>
                    <a:pt x="308" y="227"/>
                  </a:lnTo>
                  <a:lnTo>
                    <a:pt x="309" y="226"/>
                  </a:lnTo>
                  <a:lnTo>
                    <a:pt x="309" y="225"/>
                  </a:lnTo>
                  <a:lnTo>
                    <a:pt x="310" y="224"/>
                  </a:lnTo>
                  <a:lnTo>
                    <a:pt x="314" y="219"/>
                  </a:lnTo>
                  <a:lnTo>
                    <a:pt x="315" y="217"/>
                  </a:lnTo>
                  <a:lnTo>
                    <a:pt x="316" y="215"/>
                  </a:lnTo>
                  <a:lnTo>
                    <a:pt x="316" y="214"/>
                  </a:lnTo>
                  <a:lnTo>
                    <a:pt x="317" y="213"/>
                  </a:lnTo>
                  <a:lnTo>
                    <a:pt x="317" y="212"/>
                  </a:lnTo>
                  <a:lnTo>
                    <a:pt x="317" y="211"/>
                  </a:lnTo>
                  <a:lnTo>
                    <a:pt x="317" y="210"/>
                  </a:lnTo>
                  <a:lnTo>
                    <a:pt x="317" y="210"/>
                  </a:lnTo>
                  <a:lnTo>
                    <a:pt x="317" y="209"/>
                  </a:lnTo>
                  <a:lnTo>
                    <a:pt x="316" y="208"/>
                  </a:lnTo>
                  <a:lnTo>
                    <a:pt x="316" y="208"/>
                  </a:lnTo>
                  <a:lnTo>
                    <a:pt x="315" y="207"/>
                  </a:lnTo>
                  <a:lnTo>
                    <a:pt x="315" y="207"/>
                  </a:lnTo>
                  <a:lnTo>
                    <a:pt x="314" y="206"/>
                  </a:lnTo>
                  <a:lnTo>
                    <a:pt x="310" y="205"/>
                  </a:lnTo>
                  <a:lnTo>
                    <a:pt x="309" y="205"/>
                  </a:lnTo>
                  <a:lnTo>
                    <a:pt x="307" y="204"/>
                  </a:lnTo>
                  <a:lnTo>
                    <a:pt x="306" y="204"/>
                  </a:lnTo>
                  <a:lnTo>
                    <a:pt x="305" y="203"/>
                  </a:lnTo>
                  <a:lnTo>
                    <a:pt x="304" y="203"/>
                  </a:lnTo>
                  <a:lnTo>
                    <a:pt x="304" y="202"/>
                  </a:lnTo>
                  <a:lnTo>
                    <a:pt x="303" y="202"/>
                  </a:lnTo>
                  <a:lnTo>
                    <a:pt x="303" y="201"/>
                  </a:lnTo>
                  <a:lnTo>
                    <a:pt x="303" y="201"/>
                  </a:lnTo>
                  <a:lnTo>
                    <a:pt x="303" y="200"/>
                  </a:lnTo>
                  <a:lnTo>
                    <a:pt x="303" y="200"/>
                  </a:lnTo>
                  <a:lnTo>
                    <a:pt x="304" y="199"/>
                  </a:lnTo>
                  <a:lnTo>
                    <a:pt x="304" y="199"/>
                  </a:lnTo>
                  <a:lnTo>
                    <a:pt x="306" y="198"/>
                  </a:lnTo>
                  <a:lnTo>
                    <a:pt x="306" y="197"/>
                  </a:lnTo>
                  <a:lnTo>
                    <a:pt x="306" y="197"/>
                  </a:lnTo>
                  <a:lnTo>
                    <a:pt x="307" y="197"/>
                  </a:lnTo>
                  <a:lnTo>
                    <a:pt x="306" y="196"/>
                  </a:lnTo>
                  <a:lnTo>
                    <a:pt x="306" y="196"/>
                  </a:lnTo>
                  <a:lnTo>
                    <a:pt x="306" y="195"/>
                  </a:lnTo>
                  <a:lnTo>
                    <a:pt x="305" y="195"/>
                  </a:lnTo>
                  <a:lnTo>
                    <a:pt x="298" y="190"/>
                  </a:lnTo>
                  <a:lnTo>
                    <a:pt x="294" y="186"/>
                  </a:lnTo>
                  <a:lnTo>
                    <a:pt x="293" y="186"/>
                  </a:lnTo>
                  <a:lnTo>
                    <a:pt x="292" y="185"/>
                  </a:lnTo>
                  <a:lnTo>
                    <a:pt x="292" y="184"/>
                  </a:lnTo>
                  <a:lnTo>
                    <a:pt x="291" y="184"/>
                  </a:lnTo>
                  <a:lnTo>
                    <a:pt x="291" y="183"/>
                  </a:lnTo>
                  <a:lnTo>
                    <a:pt x="291" y="182"/>
                  </a:lnTo>
                  <a:lnTo>
                    <a:pt x="291" y="181"/>
                  </a:lnTo>
                  <a:lnTo>
                    <a:pt x="291" y="180"/>
                  </a:lnTo>
                  <a:lnTo>
                    <a:pt x="291" y="178"/>
                  </a:lnTo>
                  <a:lnTo>
                    <a:pt x="292" y="174"/>
                  </a:lnTo>
                  <a:lnTo>
                    <a:pt x="293" y="171"/>
                  </a:lnTo>
                  <a:lnTo>
                    <a:pt x="293" y="169"/>
                  </a:lnTo>
                  <a:lnTo>
                    <a:pt x="293" y="166"/>
                  </a:lnTo>
                  <a:lnTo>
                    <a:pt x="293" y="162"/>
                  </a:lnTo>
                  <a:lnTo>
                    <a:pt x="294" y="160"/>
                  </a:lnTo>
                  <a:lnTo>
                    <a:pt x="294" y="159"/>
                  </a:lnTo>
                  <a:lnTo>
                    <a:pt x="294" y="158"/>
                  </a:lnTo>
                  <a:lnTo>
                    <a:pt x="295" y="156"/>
                  </a:lnTo>
                  <a:lnTo>
                    <a:pt x="296" y="154"/>
                  </a:lnTo>
                  <a:lnTo>
                    <a:pt x="298" y="153"/>
                  </a:lnTo>
                  <a:lnTo>
                    <a:pt x="300" y="150"/>
                  </a:lnTo>
                  <a:lnTo>
                    <a:pt x="301" y="148"/>
                  </a:lnTo>
                  <a:lnTo>
                    <a:pt x="302" y="147"/>
                  </a:lnTo>
                  <a:lnTo>
                    <a:pt x="304" y="143"/>
                  </a:lnTo>
                  <a:lnTo>
                    <a:pt x="305" y="141"/>
                  </a:lnTo>
                  <a:lnTo>
                    <a:pt x="306" y="140"/>
                  </a:lnTo>
                  <a:lnTo>
                    <a:pt x="307" y="139"/>
                  </a:lnTo>
                  <a:lnTo>
                    <a:pt x="308" y="138"/>
                  </a:lnTo>
                  <a:lnTo>
                    <a:pt x="308" y="137"/>
                  </a:lnTo>
                  <a:lnTo>
                    <a:pt x="309" y="137"/>
                  </a:lnTo>
                  <a:lnTo>
                    <a:pt x="310" y="136"/>
                  </a:lnTo>
                  <a:lnTo>
                    <a:pt x="312" y="135"/>
                  </a:lnTo>
                  <a:lnTo>
                    <a:pt x="313" y="134"/>
                  </a:lnTo>
                  <a:lnTo>
                    <a:pt x="315" y="134"/>
                  </a:lnTo>
                  <a:lnTo>
                    <a:pt x="317" y="133"/>
                  </a:lnTo>
                  <a:lnTo>
                    <a:pt x="321" y="133"/>
                  </a:lnTo>
                  <a:lnTo>
                    <a:pt x="324" y="133"/>
                  </a:lnTo>
                  <a:lnTo>
                    <a:pt x="327" y="132"/>
                  </a:lnTo>
                  <a:lnTo>
                    <a:pt x="329" y="132"/>
                  </a:lnTo>
                  <a:lnTo>
                    <a:pt x="330" y="131"/>
                  </a:lnTo>
                  <a:lnTo>
                    <a:pt x="331" y="131"/>
                  </a:lnTo>
                  <a:lnTo>
                    <a:pt x="332" y="130"/>
                  </a:lnTo>
                  <a:lnTo>
                    <a:pt x="333" y="129"/>
                  </a:lnTo>
                  <a:lnTo>
                    <a:pt x="333" y="128"/>
                  </a:lnTo>
                  <a:lnTo>
                    <a:pt x="333" y="128"/>
                  </a:lnTo>
                  <a:lnTo>
                    <a:pt x="334" y="127"/>
                  </a:lnTo>
                  <a:lnTo>
                    <a:pt x="334" y="126"/>
                  </a:lnTo>
                  <a:lnTo>
                    <a:pt x="334" y="126"/>
                  </a:lnTo>
                  <a:lnTo>
                    <a:pt x="334" y="125"/>
                  </a:lnTo>
                  <a:lnTo>
                    <a:pt x="333" y="124"/>
                  </a:lnTo>
                  <a:lnTo>
                    <a:pt x="333" y="124"/>
                  </a:lnTo>
                  <a:lnTo>
                    <a:pt x="332" y="123"/>
                  </a:lnTo>
                  <a:lnTo>
                    <a:pt x="332" y="123"/>
                  </a:lnTo>
                  <a:lnTo>
                    <a:pt x="331" y="122"/>
                  </a:lnTo>
                  <a:lnTo>
                    <a:pt x="330" y="122"/>
                  </a:lnTo>
                  <a:lnTo>
                    <a:pt x="329" y="121"/>
                  </a:lnTo>
                  <a:lnTo>
                    <a:pt x="325" y="120"/>
                  </a:lnTo>
                  <a:lnTo>
                    <a:pt x="324" y="120"/>
                  </a:lnTo>
                  <a:lnTo>
                    <a:pt x="323" y="120"/>
                  </a:lnTo>
                  <a:lnTo>
                    <a:pt x="323" y="120"/>
                  </a:lnTo>
                  <a:lnTo>
                    <a:pt x="323" y="119"/>
                  </a:lnTo>
                  <a:lnTo>
                    <a:pt x="323" y="119"/>
                  </a:lnTo>
                  <a:lnTo>
                    <a:pt x="323" y="118"/>
                  </a:lnTo>
                  <a:lnTo>
                    <a:pt x="323" y="118"/>
                  </a:lnTo>
                  <a:lnTo>
                    <a:pt x="324" y="117"/>
                  </a:lnTo>
                  <a:lnTo>
                    <a:pt x="324" y="116"/>
                  </a:lnTo>
                  <a:lnTo>
                    <a:pt x="325" y="115"/>
                  </a:lnTo>
                  <a:lnTo>
                    <a:pt x="327" y="113"/>
                  </a:lnTo>
                  <a:lnTo>
                    <a:pt x="328" y="112"/>
                  </a:lnTo>
                  <a:lnTo>
                    <a:pt x="329" y="111"/>
                  </a:lnTo>
                  <a:lnTo>
                    <a:pt x="330" y="110"/>
                  </a:lnTo>
                  <a:lnTo>
                    <a:pt x="332" y="110"/>
                  </a:lnTo>
                  <a:lnTo>
                    <a:pt x="333" y="109"/>
                  </a:lnTo>
                  <a:lnTo>
                    <a:pt x="334" y="109"/>
                  </a:lnTo>
                  <a:lnTo>
                    <a:pt x="336" y="108"/>
                  </a:lnTo>
                  <a:lnTo>
                    <a:pt x="337" y="108"/>
                  </a:lnTo>
                  <a:lnTo>
                    <a:pt x="338" y="109"/>
                  </a:lnTo>
                  <a:lnTo>
                    <a:pt x="339" y="109"/>
                  </a:lnTo>
                  <a:lnTo>
                    <a:pt x="340" y="109"/>
                  </a:lnTo>
                  <a:lnTo>
                    <a:pt x="340" y="110"/>
                  </a:lnTo>
                  <a:lnTo>
                    <a:pt x="341" y="110"/>
                  </a:lnTo>
                  <a:lnTo>
                    <a:pt x="341" y="110"/>
                  </a:lnTo>
                  <a:lnTo>
                    <a:pt x="342" y="112"/>
                  </a:lnTo>
                  <a:lnTo>
                    <a:pt x="343" y="114"/>
                  </a:lnTo>
                  <a:lnTo>
                    <a:pt x="343" y="114"/>
                  </a:lnTo>
                  <a:lnTo>
                    <a:pt x="344" y="115"/>
                  </a:lnTo>
                  <a:lnTo>
                    <a:pt x="345" y="116"/>
                  </a:lnTo>
                  <a:lnTo>
                    <a:pt x="345" y="117"/>
                  </a:lnTo>
                  <a:lnTo>
                    <a:pt x="346" y="117"/>
                  </a:lnTo>
                  <a:lnTo>
                    <a:pt x="347" y="117"/>
                  </a:lnTo>
                  <a:lnTo>
                    <a:pt x="347" y="118"/>
                  </a:lnTo>
                  <a:lnTo>
                    <a:pt x="348" y="118"/>
                  </a:lnTo>
                  <a:lnTo>
                    <a:pt x="350" y="118"/>
                  </a:lnTo>
                  <a:lnTo>
                    <a:pt x="351" y="117"/>
                  </a:lnTo>
                  <a:lnTo>
                    <a:pt x="351" y="117"/>
                  </a:lnTo>
                  <a:lnTo>
                    <a:pt x="352" y="117"/>
                  </a:lnTo>
                  <a:lnTo>
                    <a:pt x="353" y="116"/>
                  </a:lnTo>
                  <a:lnTo>
                    <a:pt x="353" y="116"/>
                  </a:lnTo>
                  <a:lnTo>
                    <a:pt x="354" y="115"/>
                  </a:lnTo>
                  <a:lnTo>
                    <a:pt x="354" y="114"/>
                  </a:lnTo>
                  <a:lnTo>
                    <a:pt x="355" y="111"/>
                  </a:lnTo>
                  <a:lnTo>
                    <a:pt x="356" y="108"/>
                  </a:lnTo>
                  <a:lnTo>
                    <a:pt x="356" y="107"/>
                  </a:lnTo>
                  <a:lnTo>
                    <a:pt x="356" y="106"/>
                  </a:lnTo>
                  <a:lnTo>
                    <a:pt x="356" y="106"/>
                  </a:lnTo>
                  <a:lnTo>
                    <a:pt x="356" y="105"/>
                  </a:lnTo>
                  <a:lnTo>
                    <a:pt x="356" y="104"/>
                  </a:lnTo>
                  <a:lnTo>
                    <a:pt x="356" y="103"/>
                  </a:lnTo>
                  <a:lnTo>
                    <a:pt x="356" y="102"/>
                  </a:lnTo>
                  <a:lnTo>
                    <a:pt x="355" y="100"/>
                  </a:lnTo>
                  <a:lnTo>
                    <a:pt x="354" y="99"/>
                  </a:lnTo>
                  <a:lnTo>
                    <a:pt x="353" y="98"/>
                  </a:lnTo>
                  <a:lnTo>
                    <a:pt x="351" y="96"/>
                  </a:lnTo>
                  <a:lnTo>
                    <a:pt x="350" y="95"/>
                  </a:lnTo>
                  <a:lnTo>
                    <a:pt x="349" y="94"/>
                  </a:lnTo>
                  <a:lnTo>
                    <a:pt x="349" y="93"/>
                  </a:lnTo>
                  <a:lnTo>
                    <a:pt x="348" y="92"/>
                  </a:lnTo>
                  <a:lnTo>
                    <a:pt x="348" y="91"/>
                  </a:lnTo>
                  <a:lnTo>
                    <a:pt x="348" y="90"/>
                  </a:lnTo>
                  <a:lnTo>
                    <a:pt x="348" y="89"/>
                  </a:lnTo>
                  <a:lnTo>
                    <a:pt x="348" y="89"/>
                  </a:lnTo>
                  <a:lnTo>
                    <a:pt x="348" y="89"/>
                  </a:lnTo>
                  <a:lnTo>
                    <a:pt x="348" y="89"/>
                  </a:lnTo>
                  <a:lnTo>
                    <a:pt x="349" y="89"/>
                  </a:lnTo>
                  <a:lnTo>
                    <a:pt x="350" y="89"/>
                  </a:lnTo>
                  <a:lnTo>
                    <a:pt x="352" y="89"/>
                  </a:lnTo>
                  <a:lnTo>
                    <a:pt x="353" y="89"/>
                  </a:lnTo>
                  <a:lnTo>
                    <a:pt x="354" y="89"/>
                  </a:lnTo>
                  <a:lnTo>
                    <a:pt x="355" y="88"/>
                  </a:lnTo>
                  <a:lnTo>
                    <a:pt x="356" y="88"/>
                  </a:lnTo>
                  <a:lnTo>
                    <a:pt x="357" y="87"/>
                  </a:lnTo>
                  <a:lnTo>
                    <a:pt x="358" y="87"/>
                  </a:lnTo>
                  <a:lnTo>
                    <a:pt x="360" y="86"/>
                  </a:lnTo>
                  <a:lnTo>
                    <a:pt x="361" y="84"/>
                  </a:lnTo>
                  <a:lnTo>
                    <a:pt x="363" y="82"/>
                  </a:lnTo>
                  <a:lnTo>
                    <a:pt x="365" y="80"/>
                  </a:lnTo>
                  <a:lnTo>
                    <a:pt x="366" y="79"/>
                  </a:lnTo>
                  <a:lnTo>
                    <a:pt x="367" y="77"/>
                  </a:lnTo>
                  <a:lnTo>
                    <a:pt x="368" y="75"/>
                  </a:lnTo>
                  <a:lnTo>
                    <a:pt x="368" y="74"/>
                  </a:lnTo>
                  <a:lnTo>
                    <a:pt x="368" y="73"/>
                  </a:lnTo>
                  <a:lnTo>
                    <a:pt x="368" y="72"/>
                  </a:lnTo>
                  <a:lnTo>
                    <a:pt x="368" y="71"/>
                  </a:lnTo>
                  <a:lnTo>
                    <a:pt x="368" y="70"/>
                  </a:lnTo>
                  <a:lnTo>
                    <a:pt x="368" y="69"/>
                  </a:lnTo>
                  <a:lnTo>
                    <a:pt x="368" y="68"/>
                  </a:lnTo>
                  <a:lnTo>
                    <a:pt x="368" y="67"/>
                  </a:lnTo>
                  <a:lnTo>
                    <a:pt x="367" y="66"/>
                  </a:lnTo>
                  <a:lnTo>
                    <a:pt x="367" y="65"/>
                  </a:lnTo>
                  <a:lnTo>
                    <a:pt x="366" y="65"/>
                  </a:lnTo>
                  <a:lnTo>
                    <a:pt x="365" y="64"/>
                  </a:lnTo>
                  <a:lnTo>
                    <a:pt x="364" y="63"/>
                  </a:lnTo>
                  <a:lnTo>
                    <a:pt x="363" y="62"/>
                  </a:lnTo>
                  <a:lnTo>
                    <a:pt x="360" y="60"/>
                  </a:lnTo>
                  <a:lnTo>
                    <a:pt x="358" y="59"/>
                  </a:lnTo>
                  <a:lnTo>
                    <a:pt x="357" y="59"/>
                  </a:lnTo>
                  <a:lnTo>
                    <a:pt x="356" y="57"/>
                  </a:lnTo>
                  <a:lnTo>
                    <a:pt x="355" y="56"/>
                  </a:lnTo>
                  <a:lnTo>
                    <a:pt x="355" y="55"/>
                  </a:lnTo>
                  <a:lnTo>
                    <a:pt x="354" y="54"/>
                  </a:lnTo>
                  <a:lnTo>
                    <a:pt x="354" y="54"/>
                  </a:lnTo>
                  <a:lnTo>
                    <a:pt x="354" y="53"/>
                  </a:lnTo>
                  <a:lnTo>
                    <a:pt x="354" y="52"/>
                  </a:lnTo>
                  <a:lnTo>
                    <a:pt x="355" y="51"/>
                  </a:lnTo>
                  <a:lnTo>
                    <a:pt x="355" y="50"/>
                  </a:lnTo>
                  <a:lnTo>
                    <a:pt x="357" y="44"/>
                  </a:lnTo>
                  <a:lnTo>
                    <a:pt x="358" y="41"/>
                  </a:lnTo>
                  <a:lnTo>
                    <a:pt x="359" y="39"/>
                  </a:lnTo>
                  <a:lnTo>
                    <a:pt x="359" y="37"/>
                  </a:lnTo>
                  <a:lnTo>
                    <a:pt x="359" y="36"/>
                  </a:lnTo>
                  <a:lnTo>
                    <a:pt x="359" y="35"/>
                  </a:lnTo>
                  <a:lnTo>
                    <a:pt x="359" y="34"/>
                  </a:lnTo>
                  <a:lnTo>
                    <a:pt x="359" y="35"/>
                  </a:lnTo>
                  <a:lnTo>
                    <a:pt x="360" y="35"/>
                  </a:lnTo>
                  <a:lnTo>
                    <a:pt x="360" y="35"/>
                  </a:lnTo>
                  <a:lnTo>
                    <a:pt x="361" y="35"/>
                  </a:lnTo>
                  <a:lnTo>
                    <a:pt x="361" y="35"/>
                  </a:lnTo>
                  <a:lnTo>
                    <a:pt x="362" y="35"/>
                  </a:lnTo>
                  <a:lnTo>
                    <a:pt x="363" y="35"/>
                  </a:lnTo>
                  <a:lnTo>
                    <a:pt x="363" y="35"/>
                  </a:lnTo>
                  <a:lnTo>
                    <a:pt x="364" y="34"/>
                  </a:lnTo>
                  <a:lnTo>
                    <a:pt x="365" y="33"/>
                  </a:lnTo>
                  <a:lnTo>
                    <a:pt x="367" y="32"/>
                  </a:lnTo>
                  <a:lnTo>
                    <a:pt x="368" y="30"/>
                  </a:lnTo>
                  <a:lnTo>
                    <a:pt x="371" y="27"/>
                  </a:lnTo>
                  <a:lnTo>
                    <a:pt x="371" y="27"/>
                  </a:lnTo>
                  <a:lnTo>
                    <a:pt x="372" y="26"/>
                  </a:lnTo>
                  <a:lnTo>
                    <a:pt x="373" y="25"/>
                  </a:lnTo>
                  <a:lnTo>
                    <a:pt x="375" y="25"/>
                  </a:lnTo>
                  <a:lnTo>
                    <a:pt x="376" y="24"/>
                  </a:lnTo>
                  <a:lnTo>
                    <a:pt x="377" y="24"/>
                  </a:lnTo>
                  <a:lnTo>
                    <a:pt x="378" y="24"/>
                  </a:lnTo>
                  <a:lnTo>
                    <a:pt x="379" y="24"/>
                  </a:lnTo>
                  <a:lnTo>
                    <a:pt x="380" y="24"/>
                  </a:lnTo>
                  <a:lnTo>
                    <a:pt x="380" y="24"/>
                  </a:lnTo>
                  <a:lnTo>
                    <a:pt x="382" y="24"/>
                  </a:lnTo>
                  <a:lnTo>
                    <a:pt x="383" y="25"/>
                  </a:lnTo>
                  <a:lnTo>
                    <a:pt x="384" y="26"/>
                  </a:lnTo>
                  <a:lnTo>
                    <a:pt x="385" y="26"/>
                  </a:lnTo>
                  <a:lnTo>
                    <a:pt x="386" y="26"/>
                  </a:lnTo>
                  <a:lnTo>
                    <a:pt x="388" y="26"/>
                  </a:lnTo>
                  <a:lnTo>
                    <a:pt x="391" y="25"/>
                  </a:lnTo>
                  <a:lnTo>
                    <a:pt x="393" y="25"/>
                  </a:lnTo>
                  <a:lnTo>
                    <a:pt x="397" y="24"/>
                  </a:lnTo>
                  <a:lnTo>
                    <a:pt x="399" y="24"/>
                  </a:lnTo>
                  <a:lnTo>
                    <a:pt x="400" y="24"/>
                  </a:lnTo>
                  <a:lnTo>
                    <a:pt x="401" y="24"/>
                  </a:lnTo>
                  <a:lnTo>
                    <a:pt x="402" y="24"/>
                  </a:lnTo>
                  <a:lnTo>
                    <a:pt x="408" y="25"/>
                  </a:lnTo>
                  <a:lnTo>
                    <a:pt x="410" y="25"/>
                  </a:lnTo>
                  <a:lnTo>
                    <a:pt x="412" y="26"/>
                  </a:lnTo>
                  <a:lnTo>
                    <a:pt x="415" y="26"/>
                  </a:lnTo>
                  <a:lnTo>
                    <a:pt x="417" y="25"/>
                  </a:lnTo>
                  <a:lnTo>
                    <a:pt x="419" y="25"/>
                  </a:lnTo>
                  <a:lnTo>
                    <a:pt x="420" y="25"/>
                  </a:lnTo>
                  <a:lnTo>
                    <a:pt x="420" y="25"/>
                  </a:lnTo>
                  <a:lnTo>
                    <a:pt x="421" y="24"/>
                  </a:lnTo>
                  <a:lnTo>
                    <a:pt x="422" y="23"/>
                  </a:lnTo>
                  <a:lnTo>
                    <a:pt x="422" y="23"/>
                  </a:lnTo>
                  <a:lnTo>
                    <a:pt x="423" y="21"/>
                  </a:lnTo>
                  <a:lnTo>
                    <a:pt x="424" y="20"/>
                  </a:lnTo>
                  <a:lnTo>
                    <a:pt x="424" y="18"/>
                  </a:lnTo>
                  <a:lnTo>
                    <a:pt x="427" y="7"/>
                  </a:lnTo>
                  <a:lnTo>
                    <a:pt x="428" y="4"/>
                  </a:lnTo>
                  <a:lnTo>
                    <a:pt x="428" y="2"/>
                  </a:lnTo>
                  <a:lnTo>
                    <a:pt x="429" y="1"/>
                  </a:lnTo>
                  <a:lnTo>
                    <a:pt x="430" y="0"/>
                  </a:lnTo>
                  <a:lnTo>
                    <a:pt x="430" y="0"/>
                  </a:lnTo>
                  <a:lnTo>
                    <a:pt x="430"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75" name="Freeform 287">
              <a:extLst>
                <a:ext uri="{FF2B5EF4-FFF2-40B4-BE49-F238E27FC236}">
                  <a16:creationId xmlns:a16="http://schemas.microsoft.com/office/drawing/2014/main" id="{1AF5A973-90CA-4C95-B7BE-10DA68CF8E40}"/>
                </a:ext>
              </a:extLst>
            </p:cNvPr>
            <p:cNvSpPr>
              <a:spLocks/>
            </p:cNvSpPr>
            <p:nvPr/>
          </p:nvSpPr>
          <p:spPr bwMode="auto">
            <a:xfrm>
              <a:off x="8131475" y="4805191"/>
              <a:ext cx="619959" cy="1009339"/>
            </a:xfrm>
            <a:custGeom>
              <a:avLst/>
              <a:gdLst>
                <a:gd name="T0" fmla="*/ 258 w 517"/>
                <a:gd name="T1" fmla="*/ 105 h 767"/>
                <a:gd name="T2" fmla="*/ 281 w 517"/>
                <a:gd name="T3" fmla="*/ 107 h 767"/>
                <a:gd name="T4" fmla="*/ 290 w 517"/>
                <a:gd name="T5" fmla="*/ 147 h 767"/>
                <a:gd name="T6" fmla="*/ 254 w 517"/>
                <a:gd name="T7" fmla="*/ 165 h 767"/>
                <a:gd name="T8" fmla="*/ 217 w 517"/>
                <a:gd name="T9" fmla="*/ 213 h 767"/>
                <a:gd name="T10" fmla="*/ 194 w 517"/>
                <a:gd name="T11" fmla="*/ 277 h 767"/>
                <a:gd name="T12" fmla="*/ 201 w 517"/>
                <a:gd name="T13" fmla="*/ 320 h 767"/>
                <a:gd name="T14" fmla="*/ 189 w 517"/>
                <a:gd name="T15" fmla="*/ 356 h 767"/>
                <a:gd name="T16" fmla="*/ 201 w 517"/>
                <a:gd name="T17" fmla="*/ 389 h 767"/>
                <a:gd name="T18" fmla="*/ 215 w 517"/>
                <a:gd name="T19" fmla="*/ 406 h 767"/>
                <a:gd name="T20" fmla="*/ 258 w 517"/>
                <a:gd name="T21" fmla="*/ 384 h 767"/>
                <a:gd name="T22" fmla="*/ 276 w 517"/>
                <a:gd name="T23" fmla="*/ 406 h 767"/>
                <a:gd name="T24" fmla="*/ 294 w 517"/>
                <a:gd name="T25" fmla="*/ 409 h 767"/>
                <a:gd name="T26" fmla="*/ 314 w 517"/>
                <a:gd name="T27" fmla="*/ 396 h 767"/>
                <a:gd name="T28" fmla="*/ 322 w 517"/>
                <a:gd name="T29" fmla="*/ 379 h 767"/>
                <a:gd name="T30" fmla="*/ 336 w 517"/>
                <a:gd name="T31" fmla="*/ 420 h 767"/>
                <a:gd name="T32" fmla="*/ 379 w 517"/>
                <a:gd name="T33" fmla="*/ 449 h 767"/>
                <a:gd name="T34" fmla="*/ 416 w 517"/>
                <a:gd name="T35" fmla="*/ 449 h 767"/>
                <a:gd name="T36" fmla="*/ 419 w 517"/>
                <a:gd name="T37" fmla="*/ 495 h 767"/>
                <a:gd name="T38" fmla="*/ 444 w 517"/>
                <a:gd name="T39" fmla="*/ 501 h 767"/>
                <a:gd name="T40" fmla="*/ 491 w 517"/>
                <a:gd name="T41" fmla="*/ 558 h 767"/>
                <a:gd name="T42" fmla="*/ 501 w 517"/>
                <a:gd name="T43" fmla="*/ 569 h 767"/>
                <a:gd name="T44" fmla="*/ 513 w 517"/>
                <a:gd name="T45" fmla="*/ 593 h 767"/>
                <a:gd name="T46" fmla="*/ 484 w 517"/>
                <a:gd name="T47" fmla="*/ 602 h 767"/>
                <a:gd name="T48" fmla="*/ 459 w 517"/>
                <a:gd name="T49" fmla="*/ 646 h 767"/>
                <a:gd name="T50" fmla="*/ 424 w 517"/>
                <a:gd name="T51" fmla="*/ 640 h 767"/>
                <a:gd name="T52" fmla="*/ 400 w 517"/>
                <a:gd name="T53" fmla="*/ 647 h 767"/>
                <a:gd name="T54" fmla="*/ 400 w 517"/>
                <a:gd name="T55" fmla="*/ 674 h 767"/>
                <a:gd name="T56" fmla="*/ 364 w 517"/>
                <a:gd name="T57" fmla="*/ 676 h 767"/>
                <a:gd name="T58" fmla="*/ 339 w 517"/>
                <a:gd name="T59" fmla="*/ 702 h 767"/>
                <a:gd name="T60" fmla="*/ 298 w 517"/>
                <a:gd name="T61" fmla="*/ 692 h 767"/>
                <a:gd name="T62" fmla="*/ 281 w 517"/>
                <a:gd name="T63" fmla="*/ 678 h 767"/>
                <a:gd name="T64" fmla="*/ 278 w 517"/>
                <a:gd name="T65" fmla="*/ 719 h 767"/>
                <a:gd name="T66" fmla="*/ 239 w 517"/>
                <a:gd name="T67" fmla="*/ 750 h 767"/>
                <a:gd name="T68" fmla="*/ 200 w 517"/>
                <a:gd name="T69" fmla="*/ 767 h 767"/>
                <a:gd name="T70" fmla="*/ 161 w 517"/>
                <a:gd name="T71" fmla="*/ 721 h 767"/>
                <a:gd name="T72" fmla="*/ 151 w 517"/>
                <a:gd name="T73" fmla="*/ 686 h 767"/>
                <a:gd name="T74" fmla="*/ 133 w 517"/>
                <a:gd name="T75" fmla="*/ 678 h 767"/>
                <a:gd name="T76" fmla="*/ 111 w 517"/>
                <a:gd name="T77" fmla="*/ 639 h 767"/>
                <a:gd name="T78" fmla="*/ 71 w 517"/>
                <a:gd name="T79" fmla="*/ 634 h 767"/>
                <a:gd name="T80" fmla="*/ 88 w 517"/>
                <a:gd name="T81" fmla="*/ 664 h 767"/>
                <a:gd name="T82" fmla="*/ 65 w 517"/>
                <a:gd name="T83" fmla="*/ 695 h 767"/>
                <a:gd name="T84" fmla="*/ 50 w 517"/>
                <a:gd name="T85" fmla="*/ 667 h 767"/>
                <a:gd name="T86" fmla="*/ 38 w 517"/>
                <a:gd name="T87" fmla="*/ 620 h 767"/>
                <a:gd name="T88" fmla="*/ 25 w 517"/>
                <a:gd name="T89" fmla="*/ 596 h 767"/>
                <a:gd name="T90" fmla="*/ 21 w 517"/>
                <a:gd name="T91" fmla="*/ 570 h 767"/>
                <a:gd name="T92" fmla="*/ 42 w 517"/>
                <a:gd name="T93" fmla="*/ 551 h 767"/>
                <a:gd name="T94" fmla="*/ 55 w 517"/>
                <a:gd name="T95" fmla="*/ 504 h 767"/>
                <a:gd name="T96" fmla="*/ 39 w 517"/>
                <a:gd name="T97" fmla="*/ 472 h 767"/>
                <a:gd name="T98" fmla="*/ 30 w 517"/>
                <a:gd name="T99" fmla="*/ 440 h 767"/>
                <a:gd name="T100" fmla="*/ 11 w 517"/>
                <a:gd name="T101" fmla="*/ 391 h 767"/>
                <a:gd name="T102" fmla="*/ 7 w 517"/>
                <a:gd name="T103" fmla="*/ 329 h 767"/>
                <a:gd name="T104" fmla="*/ 15 w 517"/>
                <a:gd name="T105" fmla="*/ 294 h 767"/>
                <a:gd name="T106" fmla="*/ 36 w 517"/>
                <a:gd name="T107" fmla="*/ 252 h 767"/>
                <a:gd name="T108" fmla="*/ 51 w 517"/>
                <a:gd name="T109" fmla="*/ 192 h 767"/>
                <a:gd name="T110" fmla="*/ 74 w 517"/>
                <a:gd name="T111" fmla="*/ 150 h 767"/>
                <a:gd name="T112" fmla="*/ 113 w 517"/>
                <a:gd name="T113" fmla="*/ 146 h 767"/>
                <a:gd name="T114" fmla="*/ 120 w 517"/>
                <a:gd name="T115" fmla="*/ 114 h 767"/>
                <a:gd name="T116" fmla="*/ 84 w 517"/>
                <a:gd name="T117" fmla="*/ 70 h 767"/>
                <a:gd name="T118" fmla="*/ 55 w 517"/>
                <a:gd name="T119" fmla="*/ 22 h 767"/>
                <a:gd name="T120" fmla="*/ 96 w 517"/>
                <a:gd name="T121" fmla="*/ 15 h 767"/>
                <a:gd name="T122" fmla="*/ 157 w 517"/>
                <a:gd name="T123" fmla="*/ 31 h 767"/>
                <a:gd name="T124" fmla="*/ 200 w 517"/>
                <a:gd name="T125" fmla="*/ 54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7" h="767">
                  <a:moveTo>
                    <a:pt x="238" y="79"/>
                  </a:moveTo>
                  <a:lnTo>
                    <a:pt x="240" y="79"/>
                  </a:lnTo>
                  <a:lnTo>
                    <a:pt x="241" y="79"/>
                  </a:lnTo>
                  <a:lnTo>
                    <a:pt x="243" y="78"/>
                  </a:lnTo>
                  <a:lnTo>
                    <a:pt x="249" y="77"/>
                  </a:lnTo>
                  <a:lnTo>
                    <a:pt x="250" y="77"/>
                  </a:lnTo>
                  <a:lnTo>
                    <a:pt x="251" y="77"/>
                  </a:lnTo>
                  <a:lnTo>
                    <a:pt x="252" y="77"/>
                  </a:lnTo>
                  <a:lnTo>
                    <a:pt x="253" y="77"/>
                  </a:lnTo>
                  <a:lnTo>
                    <a:pt x="254" y="77"/>
                  </a:lnTo>
                  <a:lnTo>
                    <a:pt x="254" y="77"/>
                  </a:lnTo>
                  <a:lnTo>
                    <a:pt x="255" y="77"/>
                  </a:lnTo>
                  <a:lnTo>
                    <a:pt x="255" y="78"/>
                  </a:lnTo>
                  <a:lnTo>
                    <a:pt x="255" y="78"/>
                  </a:lnTo>
                  <a:lnTo>
                    <a:pt x="256" y="79"/>
                  </a:lnTo>
                  <a:lnTo>
                    <a:pt x="257" y="83"/>
                  </a:lnTo>
                  <a:lnTo>
                    <a:pt x="258" y="87"/>
                  </a:lnTo>
                  <a:lnTo>
                    <a:pt x="258" y="87"/>
                  </a:lnTo>
                  <a:lnTo>
                    <a:pt x="258" y="89"/>
                  </a:lnTo>
                  <a:lnTo>
                    <a:pt x="258" y="90"/>
                  </a:lnTo>
                  <a:lnTo>
                    <a:pt x="258" y="92"/>
                  </a:lnTo>
                  <a:lnTo>
                    <a:pt x="258" y="103"/>
                  </a:lnTo>
                  <a:lnTo>
                    <a:pt x="258" y="104"/>
                  </a:lnTo>
                  <a:lnTo>
                    <a:pt x="258" y="105"/>
                  </a:lnTo>
                  <a:lnTo>
                    <a:pt x="258" y="107"/>
                  </a:lnTo>
                  <a:lnTo>
                    <a:pt x="259" y="109"/>
                  </a:lnTo>
                  <a:lnTo>
                    <a:pt x="259" y="110"/>
                  </a:lnTo>
                  <a:lnTo>
                    <a:pt x="260" y="110"/>
                  </a:lnTo>
                  <a:lnTo>
                    <a:pt x="260" y="111"/>
                  </a:lnTo>
                  <a:lnTo>
                    <a:pt x="260" y="111"/>
                  </a:lnTo>
                  <a:lnTo>
                    <a:pt x="261" y="112"/>
                  </a:lnTo>
                  <a:lnTo>
                    <a:pt x="262" y="112"/>
                  </a:lnTo>
                  <a:lnTo>
                    <a:pt x="263" y="112"/>
                  </a:lnTo>
                  <a:lnTo>
                    <a:pt x="263" y="112"/>
                  </a:lnTo>
                  <a:lnTo>
                    <a:pt x="264" y="111"/>
                  </a:lnTo>
                  <a:lnTo>
                    <a:pt x="264" y="111"/>
                  </a:lnTo>
                  <a:lnTo>
                    <a:pt x="267" y="109"/>
                  </a:lnTo>
                  <a:lnTo>
                    <a:pt x="268" y="108"/>
                  </a:lnTo>
                  <a:lnTo>
                    <a:pt x="269" y="107"/>
                  </a:lnTo>
                  <a:lnTo>
                    <a:pt x="270" y="107"/>
                  </a:lnTo>
                  <a:lnTo>
                    <a:pt x="271" y="107"/>
                  </a:lnTo>
                  <a:lnTo>
                    <a:pt x="272" y="106"/>
                  </a:lnTo>
                  <a:lnTo>
                    <a:pt x="274" y="106"/>
                  </a:lnTo>
                  <a:lnTo>
                    <a:pt x="275" y="106"/>
                  </a:lnTo>
                  <a:lnTo>
                    <a:pt x="276" y="106"/>
                  </a:lnTo>
                  <a:lnTo>
                    <a:pt x="278" y="106"/>
                  </a:lnTo>
                  <a:lnTo>
                    <a:pt x="279" y="106"/>
                  </a:lnTo>
                  <a:lnTo>
                    <a:pt x="281" y="107"/>
                  </a:lnTo>
                  <a:lnTo>
                    <a:pt x="282" y="107"/>
                  </a:lnTo>
                  <a:lnTo>
                    <a:pt x="284" y="108"/>
                  </a:lnTo>
                  <a:lnTo>
                    <a:pt x="285" y="109"/>
                  </a:lnTo>
                  <a:lnTo>
                    <a:pt x="287" y="110"/>
                  </a:lnTo>
                  <a:lnTo>
                    <a:pt x="288" y="111"/>
                  </a:lnTo>
                  <a:lnTo>
                    <a:pt x="289" y="112"/>
                  </a:lnTo>
                  <a:lnTo>
                    <a:pt x="290" y="112"/>
                  </a:lnTo>
                  <a:lnTo>
                    <a:pt x="291" y="113"/>
                  </a:lnTo>
                  <a:lnTo>
                    <a:pt x="292" y="115"/>
                  </a:lnTo>
                  <a:lnTo>
                    <a:pt x="292" y="116"/>
                  </a:lnTo>
                  <a:lnTo>
                    <a:pt x="293" y="117"/>
                  </a:lnTo>
                  <a:lnTo>
                    <a:pt x="294" y="119"/>
                  </a:lnTo>
                  <a:lnTo>
                    <a:pt x="294" y="120"/>
                  </a:lnTo>
                  <a:lnTo>
                    <a:pt x="294" y="121"/>
                  </a:lnTo>
                  <a:lnTo>
                    <a:pt x="294" y="121"/>
                  </a:lnTo>
                  <a:lnTo>
                    <a:pt x="294" y="122"/>
                  </a:lnTo>
                  <a:lnTo>
                    <a:pt x="293" y="134"/>
                  </a:lnTo>
                  <a:lnTo>
                    <a:pt x="293" y="137"/>
                  </a:lnTo>
                  <a:lnTo>
                    <a:pt x="293" y="140"/>
                  </a:lnTo>
                  <a:lnTo>
                    <a:pt x="292" y="143"/>
                  </a:lnTo>
                  <a:lnTo>
                    <a:pt x="292" y="144"/>
                  </a:lnTo>
                  <a:lnTo>
                    <a:pt x="291" y="145"/>
                  </a:lnTo>
                  <a:lnTo>
                    <a:pt x="291" y="147"/>
                  </a:lnTo>
                  <a:lnTo>
                    <a:pt x="290" y="147"/>
                  </a:lnTo>
                  <a:lnTo>
                    <a:pt x="290" y="148"/>
                  </a:lnTo>
                  <a:lnTo>
                    <a:pt x="289" y="148"/>
                  </a:lnTo>
                  <a:lnTo>
                    <a:pt x="288" y="149"/>
                  </a:lnTo>
                  <a:lnTo>
                    <a:pt x="287" y="149"/>
                  </a:lnTo>
                  <a:lnTo>
                    <a:pt x="286" y="149"/>
                  </a:lnTo>
                  <a:lnTo>
                    <a:pt x="285" y="149"/>
                  </a:lnTo>
                  <a:lnTo>
                    <a:pt x="284" y="149"/>
                  </a:lnTo>
                  <a:lnTo>
                    <a:pt x="282" y="149"/>
                  </a:lnTo>
                  <a:lnTo>
                    <a:pt x="280" y="149"/>
                  </a:lnTo>
                  <a:lnTo>
                    <a:pt x="278" y="148"/>
                  </a:lnTo>
                  <a:lnTo>
                    <a:pt x="276" y="148"/>
                  </a:lnTo>
                  <a:lnTo>
                    <a:pt x="275" y="148"/>
                  </a:lnTo>
                  <a:lnTo>
                    <a:pt x="274" y="148"/>
                  </a:lnTo>
                  <a:lnTo>
                    <a:pt x="273" y="149"/>
                  </a:lnTo>
                  <a:lnTo>
                    <a:pt x="272" y="149"/>
                  </a:lnTo>
                  <a:lnTo>
                    <a:pt x="271" y="150"/>
                  </a:lnTo>
                  <a:lnTo>
                    <a:pt x="269" y="152"/>
                  </a:lnTo>
                  <a:lnTo>
                    <a:pt x="266" y="155"/>
                  </a:lnTo>
                  <a:lnTo>
                    <a:pt x="262" y="160"/>
                  </a:lnTo>
                  <a:lnTo>
                    <a:pt x="260" y="161"/>
                  </a:lnTo>
                  <a:lnTo>
                    <a:pt x="259" y="162"/>
                  </a:lnTo>
                  <a:lnTo>
                    <a:pt x="257" y="164"/>
                  </a:lnTo>
                  <a:lnTo>
                    <a:pt x="256" y="165"/>
                  </a:lnTo>
                  <a:lnTo>
                    <a:pt x="254" y="165"/>
                  </a:lnTo>
                  <a:lnTo>
                    <a:pt x="251" y="166"/>
                  </a:lnTo>
                  <a:lnTo>
                    <a:pt x="250" y="167"/>
                  </a:lnTo>
                  <a:lnTo>
                    <a:pt x="248" y="168"/>
                  </a:lnTo>
                  <a:lnTo>
                    <a:pt x="247" y="169"/>
                  </a:lnTo>
                  <a:lnTo>
                    <a:pt x="246" y="170"/>
                  </a:lnTo>
                  <a:lnTo>
                    <a:pt x="245" y="171"/>
                  </a:lnTo>
                  <a:lnTo>
                    <a:pt x="241" y="174"/>
                  </a:lnTo>
                  <a:lnTo>
                    <a:pt x="240" y="175"/>
                  </a:lnTo>
                  <a:lnTo>
                    <a:pt x="239" y="176"/>
                  </a:lnTo>
                  <a:lnTo>
                    <a:pt x="236" y="178"/>
                  </a:lnTo>
                  <a:lnTo>
                    <a:pt x="235" y="179"/>
                  </a:lnTo>
                  <a:lnTo>
                    <a:pt x="233" y="181"/>
                  </a:lnTo>
                  <a:lnTo>
                    <a:pt x="230" y="185"/>
                  </a:lnTo>
                  <a:lnTo>
                    <a:pt x="223" y="193"/>
                  </a:lnTo>
                  <a:lnTo>
                    <a:pt x="221" y="196"/>
                  </a:lnTo>
                  <a:lnTo>
                    <a:pt x="220" y="198"/>
                  </a:lnTo>
                  <a:lnTo>
                    <a:pt x="220" y="199"/>
                  </a:lnTo>
                  <a:lnTo>
                    <a:pt x="219" y="200"/>
                  </a:lnTo>
                  <a:lnTo>
                    <a:pt x="219" y="202"/>
                  </a:lnTo>
                  <a:lnTo>
                    <a:pt x="218" y="205"/>
                  </a:lnTo>
                  <a:lnTo>
                    <a:pt x="218" y="209"/>
                  </a:lnTo>
                  <a:lnTo>
                    <a:pt x="218" y="211"/>
                  </a:lnTo>
                  <a:lnTo>
                    <a:pt x="217" y="212"/>
                  </a:lnTo>
                  <a:lnTo>
                    <a:pt x="217" y="213"/>
                  </a:lnTo>
                  <a:lnTo>
                    <a:pt x="216" y="215"/>
                  </a:lnTo>
                  <a:lnTo>
                    <a:pt x="214" y="220"/>
                  </a:lnTo>
                  <a:lnTo>
                    <a:pt x="214" y="222"/>
                  </a:lnTo>
                  <a:lnTo>
                    <a:pt x="213" y="223"/>
                  </a:lnTo>
                  <a:lnTo>
                    <a:pt x="213" y="225"/>
                  </a:lnTo>
                  <a:lnTo>
                    <a:pt x="213" y="227"/>
                  </a:lnTo>
                  <a:lnTo>
                    <a:pt x="213" y="229"/>
                  </a:lnTo>
                  <a:lnTo>
                    <a:pt x="213" y="236"/>
                  </a:lnTo>
                  <a:lnTo>
                    <a:pt x="213" y="242"/>
                  </a:lnTo>
                  <a:lnTo>
                    <a:pt x="213" y="245"/>
                  </a:lnTo>
                  <a:lnTo>
                    <a:pt x="213" y="247"/>
                  </a:lnTo>
                  <a:lnTo>
                    <a:pt x="213" y="249"/>
                  </a:lnTo>
                  <a:lnTo>
                    <a:pt x="213" y="250"/>
                  </a:lnTo>
                  <a:lnTo>
                    <a:pt x="212" y="252"/>
                  </a:lnTo>
                  <a:lnTo>
                    <a:pt x="211" y="254"/>
                  </a:lnTo>
                  <a:lnTo>
                    <a:pt x="211" y="255"/>
                  </a:lnTo>
                  <a:lnTo>
                    <a:pt x="210" y="257"/>
                  </a:lnTo>
                  <a:lnTo>
                    <a:pt x="209" y="259"/>
                  </a:lnTo>
                  <a:lnTo>
                    <a:pt x="208" y="260"/>
                  </a:lnTo>
                  <a:lnTo>
                    <a:pt x="207" y="261"/>
                  </a:lnTo>
                  <a:lnTo>
                    <a:pt x="199" y="270"/>
                  </a:lnTo>
                  <a:lnTo>
                    <a:pt x="197" y="273"/>
                  </a:lnTo>
                  <a:lnTo>
                    <a:pt x="196" y="275"/>
                  </a:lnTo>
                  <a:lnTo>
                    <a:pt x="194" y="277"/>
                  </a:lnTo>
                  <a:lnTo>
                    <a:pt x="193" y="279"/>
                  </a:lnTo>
                  <a:lnTo>
                    <a:pt x="192" y="283"/>
                  </a:lnTo>
                  <a:lnTo>
                    <a:pt x="191" y="284"/>
                  </a:lnTo>
                  <a:lnTo>
                    <a:pt x="191" y="285"/>
                  </a:lnTo>
                  <a:lnTo>
                    <a:pt x="190" y="287"/>
                  </a:lnTo>
                  <a:lnTo>
                    <a:pt x="190" y="288"/>
                  </a:lnTo>
                  <a:lnTo>
                    <a:pt x="190" y="290"/>
                  </a:lnTo>
                  <a:lnTo>
                    <a:pt x="189" y="295"/>
                  </a:lnTo>
                  <a:lnTo>
                    <a:pt x="188" y="300"/>
                  </a:lnTo>
                  <a:lnTo>
                    <a:pt x="188" y="301"/>
                  </a:lnTo>
                  <a:lnTo>
                    <a:pt x="188" y="302"/>
                  </a:lnTo>
                  <a:lnTo>
                    <a:pt x="189" y="303"/>
                  </a:lnTo>
                  <a:lnTo>
                    <a:pt x="189" y="304"/>
                  </a:lnTo>
                  <a:lnTo>
                    <a:pt x="189" y="304"/>
                  </a:lnTo>
                  <a:lnTo>
                    <a:pt x="189" y="305"/>
                  </a:lnTo>
                  <a:lnTo>
                    <a:pt x="190" y="306"/>
                  </a:lnTo>
                  <a:lnTo>
                    <a:pt x="191" y="307"/>
                  </a:lnTo>
                  <a:lnTo>
                    <a:pt x="192" y="309"/>
                  </a:lnTo>
                  <a:lnTo>
                    <a:pt x="198" y="315"/>
                  </a:lnTo>
                  <a:lnTo>
                    <a:pt x="199" y="316"/>
                  </a:lnTo>
                  <a:lnTo>
                    <a:pt x="200" y="318"/>
                  </a:lnTo>
                  <a:lnTo>
                    <a:pt x="200" y="318"/>
                  </a:lnTo>
                  <a:lnTo>
                    <a:pt x="201" y="319"/>
                  </a:lnTo>
                  <a:lnTo>
                    <a:pt x="201" y="320"/>
                  </a:lnTo>
                  <a:lnTo>
                    <a:pt x="201" y="321"/>
                  </a:lnTo>
                  <a:lnTo>
                    <a:pt x="202" y="322"/>
                  </a:lnTo>
                  <a:lnTo>
                    <a:pt x="202" y="323"/>
                  </a:lnTo>
                  <a:lnTo>
                    <a:pt x="202" y="324"/>
                  </a:lnTo>
                  <a:lnTo>
                    <a:pt x="202" y="325"/>
                  </a:lnTo>
                  <a:lnTo>
                    <a:pt x="202" y="326"/>
                  </a:lnTo>
                  <a:lnTo>
                    <a:pt x="201" y="328"/>
                  </a:lnTo>
                  <a:lnTo>
                    <a:pt x="201" y="329"/>
                  </a:lnTo>
                  <a:lnTo>
                    <a:pt x="200" y="331"/>
                  </a:lnTo>
                  <a:lnTo>
                    <a:pt x="199" y="333"/>
                  </a:lnTo>
                  <a:lnTo>
                    <a:pt x="198" y="334"/>
                  </a:lnTo>
                  <a:lnTo>
                    <a:pt x="195" y="338"/>
                  </a:lnTo>
                  <a:lnTo>
                    <a:pt x="193" y="340"/>
                  </a:lnTo>
                  <a:lnTo>
                    <a:pt x="191" y="342"/>
                  </a:lnTo>
                  <a:lnTo>
                    <a:pt x="191" y="343"/>
                  </a:lnTo>
                  <a:lnTo>
                    <a:pt x="191" y="344"/>
                  </a:lnTo>
                  <a:lnTo>
                    <a:pt x="190" y="345"/>
                  </a:lnTo>
                  <a:lnTo>
                    <a:pt x="190" y="347"/>
                  </a:lnTo>
                  <a:lnTo>
                    <a:pt x="190" y="348"/>
                  </a:lnTo>
                  <a:lnTo>
                    <a:pt x="190" y="350"/>
                  </a:lnTo>
                  <a:lnTo>
                    <a:pt x="190" y="351"/>
                  </a:lnTo>
                  <a:lnTo>
                    <a:pt x="190" y="353"/>
                  </a:lnTo>
                  <a:lnTo>
                    <a:pt x="190" y="354"/>
                  </a:lnTo>
                  <a:lnTo>
                    <a:pt x="189" y="356"/>
                  </a:lnTo>
                  <a:lnTo>
                    <a:pt x="188" y="358"/>
                  </a:lnTo>
                  <a:lnTo>
                    <a:pt x="186" y="363"/>
                  </a:lnTo>
                  <a:lnTo>
                    <a:pt x="185" y="365"/>
                  </a:lnTo>
                  <a:lnTo>
                    <a:pt x="185" y="366"/>
                  </a:lnTo>
                  <a:lnTo>
                    <a:pt x="185" y="367"/>
                  </a:lnTo>
                  <a:lnTo>
                    <a:pt x="185" y="369"/>
                  </a:lnTo>
                  <a:lnTo>
                    <a:pt x="185" y="369"/>
                  </a:lnTo>
                  <a:lnTo>
                    <a:pt x="185" y="370"/>
                  </a:lnTo>
                  <a:lnTo>
                    <a:pt x="185" y="371"/>
                  </a:lnTo>
                  <a:lnTo>
                    <a:pt x="185" y="372"/>
                  </a:lnTo>
                  <a:lnTo>
                    <a:pt x="186" y="373"/>
                  </a:lnTo>
                  <a:lnTo>
                    <a:pt x="187" y="375"/>
                  </a:lnTo>
                  <a:lnTo>
                    <a:pt x="188" y="377"/>
                  </a:lnTo>
                  <a:lnTo>
                    <a:pt x="189" y="378"/>
                  </a:lnTo>
                  <a:lnTo>
                    <a:pt x="189" y="379"/>
                  </a:lnTo>
                  <a:lnTo>
                    <a:pt x="192" y="382"/>
                  </a:lnTo>
                  <a:lnTo>
                    <a:pt x="194" y="385"/>
                  </a:lnTo>
                  <a:lnTo>
                    <a:pt x="195" y="386"/>
                  </a:lnTo>
                  <a:lnTo>
                    <a:pt x="197" y="388"/>
                  </a:lnTo>
                  <a:lnTo>
                    <a:pt x="197" y="388"/>
                  </a:lnTo>
                  <a:lnTo>
                    <a:pt x="198" y="389"/>
                  </a:lnTo>
                  <a:lnTo>
                    <a:pt x="199" y="389"/>
                  </a:lnTo>
                  <a:lnTo>
                    <a:pt x="200" y="389"/>
                  </a:lnTo>
                  <a:lnTo>
                    <a:pt x="201" y="389"/>
                  </a:lnTo>
                  <a:lnTo>
                    <a:pt x="202" y="389"/>
                  </a:lnTo>
                  <a:lnTo>
                    <a:pt x="203" y="389"/>
                  </a:lnTo>
                  <a:lnTo>
                    <a:pt x="207" y="389"/>
                  </a:lnTo>
                  <a:lnTo>
                    <a:pt x="208" y="388"/>
                  </a:lnTo>
                  <a:lnTo>
                    <a:pt x="210" y="388"/>
                  </a:lnTo>
                  <a:lnTo>
                    <a:pt x="211" y="387"/>
                  </a:lnTo>
                  <a:lnTo>
                    <a:pt x="212" y="387"/>
                  </a:lnTo>
                  <a:lnTo>
                    <a:pt x="212" y="387"/>
                  </a:lnTo>
                  <a:lnTo>
                    <a:pt x="213" y="387"/>
                  </a:lnTo>
                  <a:lnTo>
                    <a:pt x="213" y="388"/>
                  </a:lnTo>
                  <a:lnTo>
                    <a:pt x="213" y="388"/>
                  </a:lnTo>
                  <a:lnTo>
                    <a:pt x="213" y="389"/>
                  </a:lnTo>
                  <a:lnTo>
                    <a:pt x="214" y="390"/>
                  </a:lnTo>
                  <a:lnTo>
                    <a:pt x="214" y="391"/>
                  </a:lnTo>
                  <a:lnTo>
                    <a:pt x="213" y="394"/>
                  </a:lnTo>
                  <a:lnTo>
                    <a:pt x="213" y="398"/>
                  </a:lnTo>
                  <a:lnTo>
                    <a:pt x="213" y="400"/>
                  </a:lnTo>
                  <a:lnTo>
                    <a:pt x="212" y="401"/>
                  </a:lnTo>
                  <a:lnTo>
                    <a:pt x="213" y="403"/>
                  </a:lnTo>
                  <a:lnTo>
                    <a:pt x="213" y="403"/>
                  </a:lnTo>
                  <a:lnTo>
                    <a:pt x="213" y="404"/>
                  </a:lnTo>
                  <a:lnTo>
                    <a:pt x="214" y="405"/>
                  </a:lnTo>
                  <a:lnTo>
                    <a:pt x="214" y="406"/>
                  </a:lnTo>
                  <a:lnTo>
                    <a:pt x="215" y="406"/>
                  </a:lnTo>
                  <a:lnTo>
                    <a:pt x="215" y="406"/>
                  </a:lnTo>
                  <a:lnTo>
                    <a:pt x="216" y="406"/>
                  </a:lnTo>
                  <a:lnTo>
                    <a:pt x="217" y="407"/>
                  </a:lnTo>
                  <a:lnTo>
                    <a:pt x="218" y="407"/>
                  </a:lnTo>
                  <a:lnTo>
                    <a:pt x="223" y="406"/>
                  </a:lnTo>
                  <a:lnTo>
                    <a:pt x="228" y="406"/>
                  </a:lnTo>
                  <a:lnTo>
                    <a:pt x="229" y="406"/>
                  </a:lnTo>
                  <a:lnTo>
                    <a:pt x="230" y="406"/>
                  </a:lnTo>
                  <a:lnTo>
                    <a:pt x="231" y="406"/>
                  </a:lnTo>
                  <a:lnTo>
                    <a:pt x="232" y="405"/>
                  </a:lnTo>
                  <a:lnTo>
                    <a:pt x="232" y="404"/>
                  </a:lnTo>
                  <a:lnTo>
                    <a:pt x="234" y="402"/>
                  </a:lnTo>
                  <a:lnTo>
                    <a:pt x="235" y="401"/>
                  </a:lnTo>
                  <a:lnTo>
                    <a:pt x="236" y="400"/>
                  </a:lnTo>
                  <a:lnTo>
                    <a:pt x="237" y="399"/>
                  </a:lnTo>
                  <a:lnTo>
                    <a:pt x="238" y="397"/>
                  </a:lnTo>
                  <a:lnTo>
                    <a:pt x="243" y="394"/>
                  </a:lnTo>
                  <a:lnTo>
                    <a:pt x="247" y="391"/>
                  </a:lnTo>
                  <a:lnTo>
                    <a:pt x="249" y="389"/>
                  </a:lnTo>
                  <a:lnTo>
                    <a:pt x="252" y="387"/>
                  </a:lnTo>
                  <a:lnTo>
                    <a:pt x="253" y="386"/>
                  </a:lnTo>
                  <a:lnTo>
                    <a:pt x="254" y="386"/>
                  </a:lnTo>
                  <a:lnTo>
                    <a:pt x="255" y="385"/>
                  </a:lnTo>
                  <a:lnTo>
                    <a:pt x="258" y="384"/>
                  </a:lnTo>
                  <a:lnTo>
                    <a:pt x="260" y="383"/>
                  </a:lnTo>
                  <a:lnTo>
                    <a:pt x="261" y="383"/>
                  </a:lnTo>
                  <a:lnTo>
                    <a:pt x="262" y="382"/>
                  </a:lnTo>
                  <a:lnTo>
                    <a:pt x="264" y="382"/>
                  </a:lnTo>
                  <a:lnTo>
                    <a:pt x="267" y="382"/>
                  </a:lnTo>
                  <a:lnTo>
                    <a:pt x="269" y="381"/>
                  </a:lnTo>
                  <a:lnTo>
                    <a:pt x="270" y="381"/>
                  </a:lnTo>
                  <a:lnTo>
                    <a:pt x="271" y="382"/>
                  </a:lnTo>
                  <a:lnTo>
                    <a:pt x="272" y="382"/>
                  </a:lnTo>
                  <a:lnTo>
                    <a:pt x="273" y="382"/>
                  </a:lnTo>
                  <a:lnTo>
                    <a:pt x="274" y="383"/>
                  </a:lnTo>
                  <a:lnTo>
                    <a:pt x="275" y="384"/>
                  </a:lnTo>
                  <a:lnTo>
                    <a:pt x="276" y="384"/>
                  </a:lnTo>
                  <a:lnTo>
                    <a:pt x="277" y="385"/>
                  </a:lnTo>
                  <a:lnTo>
                    <a:pt x="277" y="386"/>
                  </a:lnTo>
                  <a:lnTo>
                    <a:pt x="278" y="387"/>
                  </a:lnTo>
                  <a:lnTo>
                    <a:pt x="278" y="389"/>
                  </a:lnTo>
                  <a:lnTo>
                    <a:pt x="278" y="390"/>
                  </a:lnTo>
                  <a:lnTo>
                    <a:pt x="278" y="390"/>
                  </a:lnTo>
                  <a:lnTo>
                    <a:pt x="278" y="391"/>
                  </a:lnTo>
                  <a:lnTo>
                    <a:pt x="278" y="394"/>
                  </a:lnTo>
                  <a:lnTo>
                    <a:pt x="277" y="397"/>
                  </a:lnTo>
                  <a:lnTo>
                    <a:pt x="276" y="403"/>
                  </a:lnTo>
                  <a:lnTo>
                    <a:pt x="276" y="406"/>
                  </a:lnTo>
                  <a:lnTo>
                    <a:pt x="276" y="408"/>
                  </a:lnTo>
                  <a:lnTo>
                    <a:pt x="276" y="409"/>
                  </a:lnTo>
                  <a:lnTo>
                    <a:pt x="276" y="410"/>
                  </a:lnTo>
                  <a:lnTo>
                    <a:pt x="276" y="412"/>
                  </a:lnTo>
                  <a:lnTo>
                    <a:pt x="277" y="413"/>
                  </a:lnTo>
                  <a:lnTo>
                    <a:pt x="278" y="415"/>
                  </a:lnTo>
                  <a:lnTo>
                    <a:pt x="279" y="417"/>
                  </a:lnTo>
                  <a:lnTo>
                    <a:pt x="280" y="418"/>
                  </a:lnTo>
                  <a:lnTo>
                    <a:pt x="281" y="419"/>
                  </a:lnTo>
                  <a:lnTo>
                    <a:pt x="282" y="420"/>
                  </a:lnTo>
                  <a:lnTo>
                    <a:pt x="283" y="420"/>
                  </a:lnTo>
                  <a:lnTo>
                    <a:pt x="283" y="421"/>
                  </a:lnTo>
                  <a:lnTo>
                    <a:pt x="284" y="421"/>
                  </a:lnTo>
                  <a:lnTo>
                    <a:pt x="284" y="420"/>
                  </a:lnTo>
                  <a:lnTo>
                    <a:pt x="285" y="420"/>
                  </a:lnTo>
                  <a:lnTo>
                    <a:pt x="285" y="420"/>
                  </a:lnTo>
                  <a:lnTo>
                    <a:pt x="286" y="420"/>
                  </a:lnTo>
                  <a:lnTo>
                    <a:pt x="287" y="418"/>
                  </a:lnTo>
                  <a:lnTo>
                    <a:pt x="288" y="415"/>
                  </a:lnTo>
                  <a:lnTo>
                    <a:pt x="289" y="414"/>
                  </a:lnTo>
                  <a:lnTo>
                    <a:pt x="290" y="414"/>
                  </a:lnTo>
                  <a:lnTo>
                    <a:pt x="293" y="410"/>
                  </a:lnTo>
                  <a:lnTo>
                    <a:pt x="294" y="410"/>
                  </a:lnTo>
                  <a:lnTo>
                    <a:pt x="294" y="409"/>
                  </a:lnTo>
                  <a:lnTo>
                    <a:pt x="295" y="408"/>
                  </a:lnTo>
                  <a:lnTo>
                    <a:pt x="296" y="406"/>
                  </a:lnTo>
                  <a:lnTo>
                    <a:pt x="296" y="405"/>
                  </a:lnTo>
                  <a:lnTo>
                    <a:pt x="297" y="404"/>
                  </a:lnTo>
                  <a:lnTo>
                    <a:pt x="297" y="404"/>
                  </a:lnTo>
                  <a:lnTo>
                    <a:pt x="298" y="403"/>
                  </a:lnTo>
                  <a:lnTo>
                    <a:pt x="299" y="403"/>
                  </a:lnTo>
                  <a:lnTo>
                    <a:pt x="301" y="401"/>
                  </a:lnTo>
                  <a:lnTo>
                    <a:pt x="302" y="401"/>
                  </a:lnTo>
                  <a:lnTo>
                    <a:pt x="303" y="400"/>
                  </a:lnTo>
                  <a:lnTo>
                    <a:pt x="304" y="400"/>
                  </a:lnTo>
                  <a:lnTo>
                    <a:pt x="304" y="399"/>
                  </a:lnTo>
                  <a:lnTo>
                    <a:pt x="305" y="399"/>
                  </a:lnTo>
                  <a:lnTo>
                    <a:pt x="305" y="399"/>
                  </a:lnTo>
                  <a:lnTo>
                    <a:pt x="306" y="400"/>
                  </a:lnTo>
                  <a:lnTo>
                    <a:pt x="307" y="400"/>
                  </a:lnTo>
                  <a:lnTo>
                    <a:pt x="308" y="400"/>
                  </a:lnTo>
                  <a:lnTo>
                    <a:pt x="308" y="400"/>
                  </a:lnTo>
                  <a:lnTo>
                    <a:pt x="309" y="400"/>
                  </a:lnTo>
                  <a:lnTo>
                    <a:pt x="310" y="400"/>
                  </a:lnTo>
                  <a:lnTo>
                    <a:pt x="311" y="399"/>
                  </a:lnTo>
                  <a:lnTo>
                    <a:pt x="311" y="398"/>
                  </a:lnTo>
                  <a:lnTo>
                    <a:pt x="313" y="397"/>
                  </a:lnTo>
                  <a:lnTo>
                    <a:pt x="314" y="396"/>
                  </a:lnTo>
                  <a:lnTo>
                    <a:pt x="314" y="395"/>
                  </a:lnTo>
                  <a:lnTo>
                    <a:pt x="314" y="395"/>
                  </a:lnTo>
                  <a:lnTo>
                    <a:pt x="315" y="394"/>
                  </a:lnTo>
                  <a:lnTo>
                    <a:pt x="315" y="393"/>
                  </a:lnTo>
                  <a:lnTo>
                    <a:pt x="315" y="391"/>
                  </a:lnTo>
                  <a:lnTo>
                    <a:pt x="315" y="390"/>
                  </a:lnTo>
                  <a:lnTo>
                    <a:pt x="314" y="389"/>
                  </a:lnTo>
                  <a:lnTo>
                    <a:pt x="312" y="379"/>
                  </a:lnTo>
                  <a:lnTo>
                    <a:pt x="312" y="377"/>
                  </a:lnTo>
                  <a:lnTo>
                    <a:pt x="312" y="376"/>
                  </a:lnTo>
                  <a:lnTo>
                    <a:pt x="312" y="375"/>
                  </a:lnTo>
                  <a:lnTo>
                    <a:pt x="312" y="374"/>
                  </a:lnTo>
                  <a:lnTo>
                    <a:pt x="313" y="374"/>
                  </a:lnTo>
                  <a:lnTo>
                    <a:pt x="313" y="373"/>
                  </a:lnTo>
                  <a:lnTo>
                    <a:pt x="314" y="373"/>
                  </a:lnTo>
                  <a:lnTo>
                    <a:pt x="315" y="373"/>
                  </a:lnTo>
                  <a:lnTo>
                    <a:pt x="316" y="373"/>
                  </a:lnTo>
                  <a:lnTo>
                    <a:pt x="318" y="373"/>
                  </a:lnTo>
                  <a:lnTo>
                    <a:pt x="319" y="373"/>
                  </a:lnTo>
                  <a:lnTo>
                    <a:pt x="319" y="374"/>
                  </a:lnTo>
                  <a:lnTo>
                    <a:pt x="319" y="374"/>
                  </a:lnTo>
                  <a:lnTo>
                    <a:pt x="320" y="375"/>
                  </a:lnTo>
                  <a:lnTo>
                    <a:pt x="320" y="376"/>
                  </a:lnTo>
                  <a:lnTo>
                    <a:pt x="322" y="379"/>
                  </a:lnTo>
                  <a:lnTo>
                    <a:pt x="324" y="383"/>
                  </a:lnTo>
                  <a:lnTo>
                    <a:pt x="325" y="385"/>
                  </a:lnTo>
                  <a:lnTo>
                    <a:pt x="326" y="387"/>
                  </a:lnTo>
                  <a:lnTo>
                    <a:pt x="326" y="389"/>
                  </a:lnTo>
                  <a:lnTo>
                    <a:pt x="326" y="391"/>
                  </a:lnTo>
                  <a:lnTo>
                    <a:pt x="326" y="394"/>
                  </a:lnTo>
                  <a:lnTo>
                    <a:pt x="326" y="395"/>
                  </a:lnTo>
                  <a:lnTo>
                    <a:pt x="327" y="397"/>
                  </a:lnTo>
                  <a:lnTo>
                    <a:pt x="327" y="398"/>
                  </a:lnTo>
                  <a:lnTo>
                    <a:pt x="328" y="401"/>
                  </a:lnTo>
                  <a:lnTo>
                    <a:pt x="329" y="402"/>
                  </a:lnTo>
                  <a:lnTo>
                    <a:pt x="331" y="406"/>
                  </a:lnTo>
                  <a:lnTo>
                    <a:pt x="331" y="407"/>
                  </a:lnTo>
                  <a:lnTo>
                    <a:pt x="332" y="408"/>
                  </a:lnTo>
                  <a:lnTo>
                    <a:pt x="333" y="409"/>
                  </a:lnTo>
                  <a:lnTo>
                    <a:pt x="333" y="410"/>
                  </a:lnTo>
                  <a:lnTo>
                    <a:pt x="333" y="411"/>
                  </a:lnTo>
                  <a:lnTo>
                    <a:pt x="333" y="412"/>
                  </a:lnTo>
                  <a:lnTo>
                    <a:pt x="334" y="414"/>
                  </a:lnTo>
                  <a:lnTo>
                    <a:pt x="334" y="416"/>
                  </a:lnTo>
                  <a:lnTo>
                    <a:pt x="334" y="417"/>
                  </a:lnTo>
                  <a:lnTo>
                    <a:pt x="335" y="418"/>
                  </a:lnTo>
                  <a:lnTo>
                    <a:pt x="335" y="419"/>
                  </a:lnTo>
                  <a:lnTo>
                    <a:pt x="336" y="420"/>
                  </a:lnTo>
                  <a:lnTo>
                    <a:pt x="340" y="424"/>
                  </a:lnTo>
                  <a:lnTo>
                    <a:pt x="341" y="425"/>
                  </a:lnTo>
                  <a:lnTo>
                    <a:pt x="342" y="427"/>
                  </a:lnTo>
                  <a:lnTo>
                    <a:pt x="343" y="429"/>
                  </a:lnTo>
                  <a:lnTo>
                    <a:pt x="344" y="431"/>
                  </a:lnTo>
                  <a:lnTo>
                    <a:pt x="345" y="432"/>
                  </a:lnTo>
                  <a:lnTo>
                    <a:pt x="346" y="433"/>
                  </a:lnTo>
                  <a:lnTo>
                    <a:pt x="347" y="434"/>
                  </a:lnTo>
                  <a:lnTo>
                    <a:pt x="349" y="435"/>
                  </a:lnTo>
                  <a:lnTo>
                    <a:pt x="349" y="435"/>
                  </a:lnTo>
                  <a:lnTo>
                    <a:pt x="352" y="436"/>
                  </a:lnTo>
                  <a:lnTo>
                    <a:pt x="353" y="437"/>
                  </a:lnTo>
                  <a:lnTo>
                    <a:pt x="354" y="438"/>
                  </a:lnTo>
                  <a:lnTo>
                    <a:pt x="356" y="439"/>
                  </a:lnTo>
                  <a:lnTo>
                    <a:pt x="358" y="441"/>
                  </a:lnTo>
                  <a:lnTo>
                    <a:pt x="359" y="442"/>
                  </a:lnTo>
                  <a:lnTo>
                    <a:pt x="361" y="443"/>
                  </a:lnTo>
                  <a:lnTo>
                    <a:pt x="362" y="444"/>
                  </a:lnTo>
                  <a:lnTo>
                    <a:pt x="368" y="447"/>
                  </a:lnTo>
                  <a:lnTo>
                    <a:pt x="371" y="448"/>
                  </a:lnTo>
                  <a:lnTo>
                    <a:pt x="372" y="448"/>
                  </a:lnTo>
                  <a:lnTo>
                    <a:pt x="373" y="448"/>
                  </a:lnTo>
                  <a:lnTo>
                    <a:pt x="378" y="449"/>
                  </a:lnTo>
                  <a:lnTo>
                    <a:pt x="379" y="449"/>
                  </a:lnTo>
                  <a:lnTo>
                    <a:pt x="380" y="449"/>
                  </a:lnTo>
                  <a:lnTo>
                    <a:pt x="381" y="449"/>
                  </a:lnTo>
                  <a:lnTo>
                    <a:pt x="382" y="449"/>
                  </a:lnTo>
                  <a:lnTo>
                    <a:pt x="383" y="449"/>
                  </a:lnTo>
                  <a:lnTo>
                    <a:pt x="386" y="447"/>
                  </a:lnTo>
                  <a:lnTo>
                    <a:pt x="389" y="446"/>
                  </a:lnTo>
                  <a:lnTo>
                    <a:pt x="391" y="445"/>
                  </a:lnTo>
                  <a:lnTo>
                    <a:pt x="393" y="445"/>
                  </a:lnTo>
                  <a:lnTo>
                    <a:pt x="400" y="442"/>
                  </a:lnTo>
                  <a:lnTo>
                    <a:pt x="402" y="442"/>
                  </a:lnTo>
                  <a:lnTo>
                    <a:pt x="406" y="441"/>
                  </a:lnTo>
                  <a:lnTo>
                    <a:pt x="407" y="441"/>
                  </a:lnTo>
                  <a:lnTo>
                    <a:pt x="407" y="441"/>
                  </a:lnTo>
                  <a:lnTo>
                    <a:pt x="408" y="441"/>
                  </a:lnTo>
                  <a:lnTo>
                    <a:pt x="409" y="441"/>
                  </a:lnTo>
                  <a:lnTo>
                    <a:pt x="410" y="441"/>
                  </a:lnTo>
                  <a:lnTo>
                    <a:pt x="410" y="442"/>
                  </a:lnTo>
                  <a:lnTo>
                    <a:pt x="411" y="442"/>
                  </a:lnTo>
                  <a:lnTo>
                    <a:pt x="412" y="442"/>
                  </a:lnTo>
                  <a:lnTo>
                    <a:pt x="413" y="443"/>
                  </a:lnTo>
                  <a:lnTo>
                    <a:pt x="414" y="445"/>
                  </a:lnTo>
                  <a:lnTo>
                    <a:pt x="414" y="446"/>
                  </a:lnTo>
                  <a:lnTo>
                    <a:pt x="415" y="447"/>
                  </a:lnTo>
                  <a:lnTo>
                    <a:pt x="416" y="449"/>
                  </a:lnTo>
                  <a:lnTo>
                    <a:pt x="416" y="451"/>
                  </a:lnTo>
                  <a:lnTo>
                    <a:pt x="417" y="454"/>
                  </a:lnTo>
                  <a:lnTo>
                    <a:pt x="417" y="456"/>
                  </a:lnTo>
                  <a:lnTo>
                    <a:pt x="417" y="457"/>
                  </a:lnTo>
                  <a:lnTo>
                    <a:pt x="418" y="459"/>
                  </a:lnTo>
                  <a:lnTo>
                    <a:pt x="417" y="461"/>
                  </a:lnTo>
                  <a:lnTo>
                    <a:pt x="417" y="462"/>
                  </a:lnTo>
                  <a:lnTo>
                    <a:pt x="417" y="464"/>
                  </a:lnTo>
                  <a:lnTo>
                    <a:pt x="417" y="465"/>
                  </a:lnTo>
                  <a:lnTo>
                    <a:pt x="415" y="471"/>
                  </a:lnTo>
                  <a:lnTo>
                    <a:pt x="415" y="474"/>
                  </a:lnTo>
                  <a:lnTo>
                    <a:pt x="415" y="475"/>
                  </a:lnTo>
                  <a:lnTo>
                    <a:pt x="415" y="477"/>
                  </a:lnTo>
                  <a:lnTo>
                    <a:pt x="414" y="478"/>
                  </a:lnTo>
                  <a:lnTo>
                    <a:pt x="414" y="480"/>
                  </a:lnTo>
                  <a:lnTo>
                    <a:pt x="415" y="482"/>
                  </a:lnTo>
                  <a:lnTo>
                    <a:pt x="415" y="484"/>
                  </a:lnTo>
                  <a:lnTo>
                    <a:pt x="415" y="486"/>
                  </a:lnTo>
                  <a:lnTo>
                    <a:pt x="416" y="488"/>
                  </a:lnTo>
                  <a:lnTo>
                    <a:pt x="416" y="490"/>
                  </a:lnTo>
                  <a:lnTo>
                    <a:pt x="417" y="492"/>
                  </a:lnTo>
                  <a:lnTo>
                    <a:pt x="418" y="493"/>
                  </a:lnTo>
                  <a:lnTo>
                    <a:pt x="419" y="494"/>
                  </a:lnTo>
                  <a:lnTo>
                    <a:pt x="419" y="495"/>
                  </a:lnTo>
                  <a:lnTo>
                    <a:pt x="420" y="496"/>
                  </a:lnTo>
                  <a:lnTo>
                    <a:pt x="422" y="497"/>
                  </a:lnTo>
                  <a:lnTo>
                    <a:pt x="423" y="498"/>
                  </a:lnTo>
                  <a:lnTo>
                    <a:pt x="425" y="499"/>
                  </a:lnTo>
                  <a:lnTo>
                    <a:pt x="426" y="500"/>
                  </a:lnTo>
                  <a:lnTo>
                    <a:pt x="428" y="501"/>
                  </a:lnTo>
                  <a:lnTo>
                    <a:pt x="429" y="501"/>
                  </a:lnTo>
                  <a:lnTo>
                    <a:pt x="430" y="501"/>
                  </a:lnTo>
                  <a:lnTo>
                    <a:pt x="431" y="501"/>
                  </a:lnTo>
                  <a:lnTo>
                    <a:pt x="432" y="501"/>
                  </a:lnTo>
                  <a:lnTo>
                    <a:pt x="433" y="501"/>
                  </a:lnTo>
                  <a:lnTo>
                    <a:pt x="434" y="501"/>
                  </a:lnTo>
                  <a:lnTo>
                    <a:pt x="434" y="500"/>
                  </a:lnTo>
                  <a:lnTo>
                    <a:pt x="436" y="499"/>
                  </a:lnTo>
                  <a:lnTo>
                    <a:pt x="437" y="499"/>
                  </a:lnTo>
                  <a:lnTo>
                    <a:pt x="437" y="498"/>
                  </a:lnTo>
                  <a:lnTo>
                    <a:pt x="438" y="498"/>
                  </a:lnTo>
                  <a:lnTo>
                    <a:pt x="439" y="498"/>
                  </a:lnTo>
                  <a:lnTo>
                    <a:pt x="439" y="498"/>
                  </a:lnTo>
                  <a:lnTo>
                    <a:pt x="440" y="498"/>
                  </a:lnTo>
                  <a:lnTo>
                    <a:pt x="440" y="499"/>
                  </a:lnTo>
                  <a:lnTo>
                    <a:pt x="441" y="499"/>
                  </a:lnTo>
                  <a:lnTo>
                    <a:pt x="443" y="500"/>
                  </a:lnTo>
                  <a:lnTo>
                    <a:pt x="444" y="501"/>
                  </a:lnTo>
                  <a:lnTo>
                    <a:pt x="445" y="503"/>
                  </a:lnTo>
                  <a:lnTo>
                    <a:pt x="447" y="505"/>
                  </a:lnTo>
                  <a:lnTo>
                    <a:pt x="448" y="507"/>
                  </a:lnTo>
                  <a:lnTo>
                    <a:pt x="449" y="508"/>
                  </a:lnTo>
                  <a:lnTo>
                    <a:pt x="450" y="510"/>
                  </a:lnTo>
                  <a:lnTo>
                    <a:pt x="452" y="514"/>
                  </a:lnTo>
                  <a:lnTo>
                    <a:pt x="453" y="515"/>
                  </a:lnTo>
                  <a:lnTo>
                    <a:pt x="454" y="518"/>
                  </a:lnTo>
                  <a:lnTo>
                    <a:pt x="455" y="519"/>
                  </a:lnTo>
                  <a:lnTo>
                    <a:pt x="456" y="520"/>
                  </a:lnTo>
                  <a:lnTo>
                    <a:pt x="457" y="521"/>
                  </a:lnTo>
                  <a:lnTo>
                    <a:pt x="458" y="521"/>
                  </a:lnTo>
                  <a:lnTo>
                    <a:pt x="468" y="529"/>
                  </a:lnTo>
                  <a:lnTo>
                    <a:pt x="470" y="531"/>
                  </a:lnTo>
                  <a:lnTo>
                    <a:pt x="472" y="532"/>
                  </a:lnTo>
                  <a:lnTo>
                    <a:pt x="477" y="537"/>
                  </a:lnTo>
                  <a:lnTo>
                    <a:pt x="480" y="540"/>
                  </a:lnTo>
                  <a:lnTo>
                    <a:pt x="481" y="542"/>
                  </a:lnTo>
                  <a:lnTo>
                    <a:pt x="484" y="545"/>
                  </a:lnTo>
                  <a:lnTo>
                    <a:pt x="486" y="548"/>
                  </a:lnTo>
                  <a:lnTo>
                    <a:pt x="488" y="551"/>
                  </a:lnTo>
                  <a:lnTo>
                    <a:pt x="490" y="555"/>
                  </a:lnTo>
                  <a:lnTo>
                    <a:pt x="491" y="556"/>
                  </a:lnTo>
                  <a:lnTo>
                    <a:pt x="491" y="558"/>
                  </a:lnTo>
                  <a:lnTo>
                    <a:pt x="491" y="559"/>
                  </a:lnTo>
                  <a:lnTo>
                    <a:pt x="491" y="559"/>
                  </a:lnTo>
                  <a:lnTo>
                    <a:pt x="491" y="560"/>
                  </a:lnTo>
                  <a:lnTo>
                    <a:pt x="491" y="561"/>
                  </a:lnTo>
                  <a:lnTo>
                    <a:pt x="491" y="562"/>
                  </a:lnTo>
                  <a:lnTo>
                    <a:pt x="490" y="564"/>
                  </a:lnTo>
                  <a:lnTo>
                    <a:pt x="489" y="565"/>
                  </a:lnTo>
                  <a:lnTo>
                    <a:pt x="489" y="567"/>
                  </a:lnTo>
                  <a:lnTo>
                    <a:pt x="489" y="568"/>
                  </a:lnTo>
                  <a:lnTo>
                    <a:pt x="489" y="568"/>
                  </a:lnTo>
                  <a:lnTo>
                    <a:pt x="489" y="569"/>
                  </a:lnTo>
                  <a:lnTo>
                    <a:pt x="489" y="571"/>
                  </a:lnTo>
                  <a:lnTo>
                    <a:pt x="490" y="572"/>
                  </a:lnTo>
                  <a:lnTo>
                    <a:pt x="490" y="573"/>
                  </a:lnTo>
                  <a:lnTo>
                    <a:pt x="491" y="574"/>
                  </a:lnTo>
                  <a:lnTo>
                    <a:pt x="492" y="574"/>
                  </a:lnTo>
                  <a:lnTo>
                    <a:pt x="492" y="575"/>
                  </a:lnTo>
                  <a:lnTo>
                    <a:pt x="493" y="575"/>
                  </a:lnTo>
                  <a:lnTo>
                    <a:pt x="494" y="575"/>
                  </a:lnTo>
                  <a:lnTo>
                    <a:pt x="494" y="574"/>
                  </a:lnTo>
                  <a:lnTo>
                    <a:pt x="495" y="574"/>
                  </a:lnTo>
                  <a:lnTo>
                    <a:pt x="498" y="571"/>
                  </a:lnTo>
                  <a:lnTo>
                    <a:pt x="500" y="570"/>
                  </a:lnTo>
                  <a:lnTo>
                    <a:pt x="501" y="569"/>
                  </a:lnTo>
                  <a:lnTo>
                    <a:pt x="502" y="568"/>
                  </a:lnTo>
                  <a:lnTo>
                    <a:pt x="503" y="568"/>
                  </a:lnTo>
                  <a:lnTo>
                    <a:pt x="505" y="568"/>
                  </a:lnTo>
                  <a:lnTo>
                    <a:pt x="506" y="568"/>
                  </a:lnTo>
                  <a:lnTo>
                    <a:pt x="507" y="568"/>
                  </a:lnTo>
                  <a:lnTo>
                    <a:pt x="507" y="568"/>
                  </a:lnTo>
                  <a:lnTo>
                    <a:pt x="508" y="568"/>
                  </a:lnTo>
                  <a:lnTo>
                    <a:pt x="508" y="568"/>
                  </a:lnTo>
                  <a:lnTo>
                    <a:pt x="509" y="568"/>
                  </a:lnTo>
                  <a:lnTo>
                    <a:pt x="509" y="569"/>
                  </a:lnTo>
                  <a:lnTo>
                    <a:pt x="511" y="570"/>
                  </a:lnTo>
                  <a:lnTo>
                    <a:pt x="512" y="572"/>
                  </a:lnTo>
                  <a:lnTo>
                    <a:pt x="513" y="574"/>
                  </a:lnTo>
                  <a:lnTo>
                    <a:pt x="515" y="579"/>
                  </a:lnTo>
                  <a:lnTo>
                    <a:pt x="516" y="582"/>
                  </a:lnTo>
                  <a:lnTo>
                    <a:pt x="517" y="583"/>
                  </a:lnTo>
                  <a:lnTo>
                    <a:pt x="517" y="583"/>
                  </a:lnTo>
                  <a:lnTo>
                    <a:pt x="517" y="584"/>
                  </a:lnTo>
                  <a:lnTo>
                    <a:pt x="517" y="585"/>
                  </a:lnTo>
                  <a:lnTo>
                    <a:pt x="516" y="586"/>
                  </a:lnTo>
                  <a:lnTo>
                    <a:pt x="516" y="587"/>
                  </a:lnTo>
                  <a:lnTo>
                    <a:pt x="515" y="588"/>
                  </a:lnTo>
                  <a:lnTo>
                    <a:pt x="514" y="590"/>
                  </a:lnTo>
                  <a:lnTo>
                    <a:pt x="513" y="593"/>
                  </a:lnTo>
                  <a:lnTo>
                    <a:pt x="511" y="595"/>
                  </a:lnTo>
                  <a:lnTo>
                    <a:pt x="510" y="596"/>
                  </a:lnTo>
                  <a:lnTo>
                    <a:pt x="510" y="596"/>
                  </a:lnTo>
                  <a:lnTo>
                    <a:pt x="509" y="597"/>
                  </a:lnTo>
                  <a:lnTo>
                    <a:pt x="508" y="598"/>
                  </a:lnTo>
                  <a:lnTo>
                    <a:pt x="507" y="598"/>
                  </a:lnTo>
                  <a:lnTo>
                    <a:pt x="506" y="599"/>
                  </a:lnTo>
                  <a:lnTo>
                    <a:pt x="505" y="599"/>
                  </a:lnTo>
                  <a:lnTo>
                    <a:pt x="505" y="599"/>
                  </a:lnTo>
                  <a:lnTo>
                    <a:pt x="504" y="599"/>
                  </a:lnTo>
                  <a:lnTo>
                    <a:pt x="503" y="599"/>
                  </a:lnTo>
                  <a:lnTo>
                    <a:pt x="502" y="599"/>
                  </a:lnTo>
                  <a:lnTo>
                    <a:pt x="501" y="599"/>
                  </a:lnTo>
                  <a:lnTo>
                    <a:pt x="499" y="599"/>
                  </a:lnTo>
                  <a:lnTo>
                    <a:pt x="497" y="598"/>
                  </a:lnTo>
                  <a:lnTo>
                    <a:pt x="493" y="597"/>
                  </a:lnTo>
                  <a:lnTo>
                    <a:pt x="491" y="597"/>
                  </a:lnTo>
                  <a:lnTo>
                    <a:pt x="489" y="597"/>
                  </a:lnTo>
                  <a:lnTo>
                    <a:pt x="488" y="597"/>
                  </a:lnTo>
                  <a:lnTo>
                    <a:pt x="488" y="597"/>
                  </a:lnTo>
                  <a:lnTo>
                    <a:pt x="487" y="597"/>
                  </a:lnTo>
                  <a:lnTo>
                    <a:pt x="486" y="598"/>
                  </a:lnTo>
                  <a:lnTo>
                    <a:pt x="485" y="599"/>
                  </a:lnTo>
                  <a:lnTo>
                    <a:pt x="484" y="602"/>
                  </a:lnTo>
                  <a:lnTo>
                    <a:pt x="483" y="603"/>
                  </a:lnTo>
                  <a:lnTo>
                    <a:pt x="482" y="604"/>
                  </a:lnTo>
                  <a:lnTo>
                    <a:pt x="482" y="605"/>
                  </a:lnTo>
                  <a:lnTo>
                    <a:pt x="481" y="606"/>
                  </a:lnTo>
                  <a:lnTo>
                    <a:pt x="480" y="607"/>
                  </a:lnTo>
                  <a:lnTo>
                    <a:pt x="479" y="608"/>
                  </a:lnTo>
                  <a:lnTo>
                    <a:pt x="476" y="610"/>
                  </a:lnTo>
                  <a:lnTo>
                    <a:pt x="474" y="611"/>
                  </a:lnTo>
                  <a:lnTo>
                    <a:pt x="473" y="612"/>
                  </a:lnTo>
                  <a:lnTo>
                    <a:pt x="471" y="615"/>
                  </a:lnTo>
                  <a:lnTo>
                    <a:pt x="468" y="617"/>
                  </a:lnTo>
                  <a:lnTo>
                    <a:pt x="468" y="618"/>
                  </a:lnTo>
                  <a:lnTo>
                    <a:pt x="467" y="619"/>
                  </a:lnTo>
                  <a:lnTo>
                    <a:pt x="467" y="620"/>
                  </a:lnTo>
                  <a:lnTo>
                    <a:pt x="466" y="621"/>
                  </a:lnTo>
                  <a:lnTo>
                    <a:pt x="466" y="622"/>
                  </a:lnTo>
                  <a:lnTo>
                    <a:pt x="466" y="626"/>
                  </a:lnTo>
                  <a:lnTo>
                    <a:pt x="466" y="628"/>
                  </a:lnTo>
                  <a:lnTo>
                    <a:pt x="466" y="629"/>
                  </a:lnTo>
                  <a:lnTo>
                    <a:pt x="465" y="632"/>
                  </a:lnTo>
                  <a:lnTo>
                    <a:pt x="464" y="634"/>
                  </a:lnTo>
                  <a:lnTo>
                    <a:pt x="462" y="638"/>
                  </a:lnTo>
                  <a:lnTo>
                    <a:pt x="461" y="642"/>
                  </a:lnTo>
                  <a:lnTo>
                    <a:pt x="459" y="646"/>
                  </a:lnTo>
                  <a:lnTo>
                    <a:pt x="459" y="647"/>
                  </a:lnTo>
                  <a:lnTo>
                    <a:pt x="458" y="647"/>
                  </a:lnTo>
                  <a:lnTo>
                    <a:pt x="457" y="648"/>
                  </a:lnTo>
                  <a:lnTo>
                    <a:pt x="456" y="649"/>
                  </a:lnTo>
                  <a:lnTo>
                    <a:pt x="456" y="649"/>
                  </a:lnTo>
                  <a:lnTo>
                    <a:pt x="456" y="650"/>
                  </a:lnTo>
                  <a:lnTo>
                    <a:pt x="454" y="650"/>
                  </a:lnTo>
                  <a:lnTo>
                    <a:pt x="450" y="651"/>
                  </a:lnTo>
                  <a:lnTo>
                    <a:pt x="447" y="652"/>
                  </a:lnTo>
                  <a:lnTo>
                    <a:pt x="445" y="652"/>
                  </a:lnTo>
                  <a:lnTo>
                    <a:pt x="444" y="652"/>
                  </a:lnTo>
                  <a:lnTo>
                    <a:pt x="442" y="652"/>
                  </a:lnTo>
                  <a:lnTo>
                    <a:pt x="440" y="651"/>
                  </a:lnTo>
                  <a:lnTo>
                    <a:pt x="439" y="651"/>
                  </a:lnTo>
                  <a:lnTo>
                    <a:pt x="437" y="650"/>
                  </a:lnTo>
                  <a:lnTo>
                    <a:pt x="436" y="650"/>
                  </a:lnTo>
                  <a:lnTo>
                    <a:pt x="435" y="649"/>
                  </a:lnTo>
                  <a:lnTo>
                    <a:pt x="434" y="648"/>
                  </a:lnTo>
                  <a:lnTo>
                    <a:pt x="433" y="647"/>
                  </a:lnTo>
                  <a:lnTo>
                    <a:pt x="430" y="645"/>
                  </a:lnTo>
                  <a:lnTo>
                    <a:pt x="429" y="643"/>
                  </a:lnTo>
                  <a:lnTo>
                    <a:pt x="427" y="642"/>
                  </a:lnTo>
                  <a:lnTo>
                    <a:pt x="425" y="641"/>
                  </a:lnTo>
                  <a:lnTo>
                    <a:pt x="424" y="640"/>
                  </a:lnTo>
                  <a:lnTo>
                    <a:pt x="423" y="640"/>
                  </a:lnTo>
                  <a:lnTo>
                    <a:pt x="422" y="639"/>
                  </a:lnTo>
                  <a:lnTo>
                    <a:pt x="421" y="639"/>
                  </a:lnTo>
                  <a:lnTo>
                    <a:pt x="419" y="639"/>
                  </a:lnTo>
                  <a:lnTo>
                    <a:pt x="418" y="639"/>
                  </a:lnTo>
                  <a:lnTo>
                    <a:pt x="417" y="640"/>
                  </a:lnTo>
                  <a:lnTo>
                    <a:pt x="417" y="640"/>
                  </a:lnTo>
                  <a:lnTo>
                    <a:pt x="416" y="641"/>
                  </a:lnTo>
                  <a:lnTo>
                    <a:pt x="415" y="642"/>
                  </a:lnTo>
                  <a:lnTo>
                    <a:pt x="413" y="645"/>
                  </a:lnTo>
                  <a:lnTo>
                    <a:pt x="412" y="646"/>
                  </a:lnTo>
                  <a:lnTo>
                    <a:pt x="412" y="646"/>
                  </a:lnTo>
                  <a:lnTo>
                    <a:pt x="411" y="647"/>
                  </a:lnTo>
                  <a:lnTo>
                    <a:pt x="411" y="647"/>
                  </a:lnTo>
                  <a:lnTo>
                    <a:pt x="410" y="648"/>
                  </a:lnTo>
                  <a:lnTo>
                    <a:pt x="410" y="648"/>
                  </a:lnTo>
                  <a:lnTo>
                    <a:pt x="409" y="648"/>
                  </a:lnTo>
                  <a:lnTo>
                    <a:pt x="408" y="648"/>
                  </a:lnTo>
                  <a:lnTo>
                    <a:pt x="407" y="647"/>
                  </a:lnTo>
                  <a:lnTo>
                    <a:pt x="404" y="647"/>
                  </a:lnTo>
                  <a:lnTo>
                    <a:pt x="403" y="647"/>
                  </a:lnTo>
                  <a:lnTo>
                    <a:pt x="402" y="647"/>
                  </a:lnTo>
                  <a:lnTo>
                    <a:pt x="401" y="647"/>
                  </a:lnTo>
                  <a:lnTo>
                    <a:pt x="400" y="647"/>
                  </a:lnTo>
                  <a:lnTo>
                    <a:pt x="399" y="647"/>
                  </a:lnTo>
                  <a:lnTo>
                    <a:pt x="399" y="647"/>
                  </a:lnTo>
                  <a:lnTo>
                    <a:pt x="398" y="648"/>
                  </a:lnTo>
                  <a:lnTo>
                    <a:pt x="398" y="648"/>
                  </a:lnTo>
                  <a:lnTo>
                    <a:pt x="397" y="648"/>
                  </a:lnTo>
                  <a:lnTo>
                    <a:pt x="397" y="649"/>
                  </a:lnTo>
                  <a:lnTo>
                    <a:pt x="397" y="649"/>
                  </a:lnTo>
                  <a:lnTo>
                    <a:pt x="397" y="650"/>
                  </a:lnTo>
                  <a:lnTo>
                    <a:pt x="397" y="650"/>
                  </a:lnTo>
                  <a:lnTo>
                    <a:pt x="397" y="651"/>
                  </a:lnTo>
                  <a:lnTo>
                    <a:pt x="397" y="652"/>
                  </a:lnTo>
                  <a:lnTo>
                    <a:pt x="398" y="653"/>
                  </a:lnTo>
                  <a:lnTo>
                    <a:pt x="401" y="659"/>
                  </a:lnTo>
                  <a:lnTo>
                    <a:pt x="402" y="662"/>
                  </a:lnTo>
                  <a:lnTo>
                    <a:pt x="402" y="663"/>
                  </a:lnTo>
                  <a:lnTo>
                    <a:pt x="402" y="664"/>
                  </a:lnTo>
                  <a:lnTo>
                    <a:pt x="403" y="666"/>
                  </a:lnTo>
                  <a:lnTo>
                    <a:pt x="403" y="667"/>
                  </a:lnTo>
                  <a:lnTo>
                    <a:pt x="402" y="668"/>
                  </a:lnTo>
                  <a:lnTo>
                    <a:pt x="402" y="669"/>
                  </a:lnTo>
                  <a:lnTo>
                    <a:pt x="402" y="670"/>
                  </a:lnTo>
                  <a:lnTo>
                    <a:pt x="401" y="671"/>
                  </a:lnTo>
                  <a:lnTo>
                    <a:pt x="401" y="673"/>
                  </a:lnTo>
                  <a:lnTo>
                    <a:pt x="400" y="674"/>
                  </a:lnTo>
                  <a:lnTo>
                    <a:pt x="398" y="675"/>
                  </a:lnTo>
                  <a:lnTo>
                    <a:pt x="398" y="676"/>
                  </a:lnTo>
                  <a:lnTo>
                    <a:pt x="397" y="677"/>
                  </a:lnTo>
                  <a:lnTo>
                    <a:pt x="396" y="677"/>
                  </a:lnTo>
                  <a:lnTo>
                    <a:pt x="395" y="678"/>
                  </a:lnTo>
                  <a:lnTo>
                    <a:pt x="394" y="678"/>
                  </a:lnTo>
                  <a:lnTo>
                    <a:pt x="392" y="679"/>
                  </a:lnTo>
                  <a:lnTo>
                    <a:pt x="391" y="679"/>
                  </a:lnTo>
                  <a:lnTo>
                    <a:pt x="390" y="679"/>
                  </a:lnTo>
                  <a:lnTo>
                    <a:pt x="388" y="679"/>
                  </a:lnTo>
                  <a:lnTo>
                    <a:pt x="387" y="679"/>
                  </a:lnTo>
                  <a:lnTo>
                    <a:pt x="386" y="679"/>
                  </a:lnTo>
                  <a:lnTo>
                    <a:pt x="384" y="679"/>
                  </a:lnTo>
                  <a:lnTo>
                    <a:pt x="383" y="678"/>
                  </a:lnTo>
                  <a:lnTo>
                    <a:pt x="382" y="678"/>
                  </a:lnTo>
                  <a:lnTo>
                    <a:pt x="379" y="677"/>
                  </a:lnTo>
                  <a:lnTo>
                    <a:pt x="378" y="677"/>
                  </a:lnTo>
                  <a:lnTo>
                    <a:pt x="377" y="676"/>
                  </a:lnTo>
                  <a:lnTo>
                    <a:pt x="376" y="676"/>
                  </a:lnTo>
                  <a:lnTo>
                    <a:pt x="374" y="676"/>
                  </a:lnTo>
                  <a:lnTo>
                    <a:pt x="372" y="676"/>
                  </a:lnTo>
                  <a:lnTo>
                    <a:pt x="370" y="676"/>
                  </a:lnTo>
                  <a:lnTo>
                    <a:pt x="368" y="676"/>
                  </a:lnTo>
                  <a:lnTo>
                    <a:pt x="364" y="676"/>
                  </a:lnTo>
                  <a:lnTo>
                    <a:pt x="362" y="677"/>
                  </a:lnTo>
                  <a:lnTo>
                    <a:pt x="361" y="677"/>
                  </a:lnTo>
                  <a:lnTo>
                    <a:pt x="358" y="678"/>
                  </a:lnTo>
                  <a:lnTo>
                    <a:pt x="355" y="679"/>
                  </a:lnTo>
                  <a:lnTo>
                    <a:pt x="352" y="680"/>
                  </a:lnTo>
                  <a:lnTo>
                    <a:pt x="350" y="680"/>
                  </a:lnTo>
                  <a:lnTo>
                    <a:pt x="349" y="680"/>
                  </a:lnTo>
                  <a:lnTo>
                    <a:pt x="349" y="681"/>
                  </a:lnTo>
                  <a:lnTo>
                    <a:pt x="348" y="681"/>
                  </a:lnTo>
                  <a:lnTo>
                    <a:pt x="348" y="682"/>
                  </a:lnTo>
                  <a:lnTo>
                    <a:pt x="348" y="682"/>
                  </a:lnTo>
                  <a:lnTo>
                    <a:pt x="348" y="684"/>
                  </a:lnTo>
                  <a:lnTo>
                    <a:pt x="348" y="685"/>
                  </a:lnTo>
                  <a:lnTo>
                    <a:pt x="347" y="688"/>
                  </a:lnTo>
                  <a:lnTo>
                    <a:pt x="347" y="690"/>
                  </a:lnTo>
                  <a:lnTo>
                    <a:pt x="346" y="691"/>
                  </a:lnTo>
                  <a:lnTo>
                    <a:pt x="346" y="692"/>
                  </a:lnTo>
                  <a:lnTo>
                    <a:pt x="345" y="694"/>
                  </a:lnTo>
                  <a:lnTo>
                    <a:pt x="344" y="695"/>
                  </a:lnTo>
                  <a:lnTo>
                    <a:pt x="343" y="697"/>
                  </a:lnTo>
                  <a:lnTo>
                    <a:pt x="342" y="698"/>
                  </a:lnTo>
                  <a:lnTo>
                    <a:pt x="341" y="700"/>
                  </a:lnTo>
                  <a:lnTo>
                    <a:pt x="340" y="701"/>
                  </a:lnTo>
                  <a:lnTo>
                    <a:pt x="339" y="702"/>
                  </a:lnTo>
                  <a:lnTo>
                    <a:pt x="338" y="703"/>
                  </a:lnTo>
                  <a:lnTo>
                    <a:pt x="336" y="704"/>
                  </a:lnTo>
                  <a:lnTo>
                    <a:pt x="335" y="704"/>
                  </a:lnTo>
                  <a:lnTo>
                    <a:pt x="334" y="705"/>
                  </a:lnTo>
                  <a:lnTo>
                    <a:pt x="333" y="705"/>
                  </a:lnTo>
                  <a:lnTo>
                    <a:pt x="333" y="705"/>
                  </a:lnTo>
                  <a:lnTo>
                    <a:pt x="332" y="704"/>
                  </a:lnTo>
                  <a:lnTo>
                    <a:pt x="330" y="703"/>
                  </a:lnTo>
                  <a:lnTo>
                    <a:pt x="326" y="700"/>
                  </a:lnTo>
                  <a:lnTo>
                    <a:pt x="324" y="699"/>
                  </a:lnTo>
                  <a:lnTo>
                    <a:pt x="323" y="698"/>
                  </a:lnTo>
                  <a:lnTo>
                    <a:pt x="321" y="697"/>
                  </a:lnTo>
                  <a:lnTo>
                    <a:pt x="320" y="697"/>
                  </a:lnTo>
                  <a:lnTo>
                    <a:pt x="319" y="696"/>
                  </a:lnTo>
                  <a:lnTo>
                    <a:pt x="318" y="696"/>
                  </a:lnTo>
                  <a:lnTo>
                    <a:pt x="316" y="696"/>
                  </a:lnTo>
                  <a:lnTo>
                    <a:pt x="315" y="695"/>
                  </a:lnTo>
                  <a:lnTo>
                    <a:pt x="312" y="695"/>
                  </a:lnTo>
                  <a:lnTo>
                    <a:pt x="309" y="695"/>
                  </a:lnTo>
                  <a:lnTo>
                    <a:pt x="307" y="694"/>
                  </a:lnTo>
                  <a:lnTo>
                    <a:pt x="304" y="693"/>
                  </a:lnTo>
                  <a:lnTo>
                    <a:pt x="301" y="692"/>
                  </a:lnTo>
                  <a:lnTo>
                    <a:pt x="300" y="692"/>
                  </a:lnTo>
                  <a:lnTo>
                    <a:pt x="298" y="692"/>
                  </a:lnTo>
                  <a:lnTo>
                    <a:pt x="295" y="692"/>
                  </a:lnTo>
                  <a:lnTo>
                    <a:pt x="293" y="691"/>
                  </a:lnTo>
                  <a:lnTo>
                    <a:pt x="293" y="691"/>
                  </a:lnTo>
                  <a:lnTo>
                    <a:pt x="292" y="691"/>
                  </a:lnTo>
                  <a:lnTo>
                    <a:pt x="292" y="690"/>
                  </a:lnTo>
                  <a:lnTo>
                    <a:pt x="291" y="689"/>
                  </a:lnTo>
                  <a:lnTo>
                    <a:pt x="291" y="688"/>
                  </a:lnTo>
                  <a:lnTo>
                    <a:pt x="290" y="687"/>
                  </a:lnTo>
                  <a:lnTo>
                    <a:pt x="290" y="686"/>
                  </a:lnTo>
                  <a:lnTo>
                    <a:pt x="289" y="682"/>
                  </a:lnTo>
                  <a:lnTo>
                    <a:pt x="289" y="681"/>
                  </a:lnTo>
                  <a:lnTo>
                    <a:pt x="289" y="680"/>
                  </a:lnTo>
                  <a:lnTo>
                    <a:pt x="289" y="679"/>
                  </a:lnTo>
                  <a:lnTo>
                    <a:pt x="288" y="678"/>
                  </a:lnTo>
                  <a:lnTo>
                    <a:pt x="287" y="677"/>
                  </a:lnTo>
                  <a:lnTo>
                    <a:pt x="287" y="677"/>
                  </a:lnTo>
                  <a:lnTo>
                    <a:pt x="286" y="676"/>
                  </a:lnTo>
                  <a:lnTo>
                    <a:pt x="285" y="676"/>
                  </a:lnTo>
                  <a:lnTo>
                    <a:pt x="285" y="676"/>
                  </a:lnTo>
                  <a:lnTo>
                    <a:pt x="284" y="676"/>
                  </a:lnTo>
                  <a:lnTo>
                    <a:pt x="283" y="677"/>
                  </a:lnTo>
                  <a:lnTo>
                    <a:pt x="282" y="677"/>
                  </a:lnTo>
                  <a:lnTo>
                    <a:pt x="281" y="677"/>
                  </a:lnTo>
                  <a:lnTo>
                    <a:pt x="281" y="678"/>
                  </a:lnTo>
                  <a:lnTo>
                    <a:pt x="280" y="679"/>
                  </a:lnTo>
                  <a:lnTo>
                    <a:pt x="280" y="679"/>
                  </a:lnTo>
                  <a:lnTo>
                    <a:pt x="278" y="681"/>
                  </a:lnTo>
                  <a:lnTo>
                    <a:pt x="275" y="686"/>
                  </a:lnTo>
                  <a:lnTo>
                    <a:pt x="274" y="688"/>
                  </a:lnTo>
                  <a:lnTo>
                    <a:pt x="273" y="690"/>
                  </a:lnTo>
                  <a:lnTo>
                    <a:pt x="273" y="691"/>
                  </a:lnTo>
                  <a:lnTo>
                    <a:pt x="273" y="693"/>
                  </a:lnTo>
                  <a:lnTo>
                    <a:pt x="273" y="695"/>
                  </a:lnTo>
                  <a:lnTo>
                    <a:pt x="273" y="697"/>
                  </a:lnTo>
                  <a:lnTo>
                    <a:pt x="273" y="698"/>
                  </a:lnTo>
                  <a:lnTo>
                    <a:pt x="274" y="701"/>
                  </a:lnTo>
                  <a:lnTo>
                    <a:pt x="274" y="702"/>
                  </a:lnTo>
                  <a:lnTo>
                    <a:pt x="275" y="704"/>
                  </a:lnTo>
                  <a:lnTo>
                    <a:pt x="276" y="708"/>
                  </a:lnTo>
                  <a:lnTo>
                    <a:pt x="278" y="711"/>
                  </a:lnTo>
                  <a:lnTo>
                    <a:pt x="278" y="712"/>
                  </a:lnTo>
                  <a:lnTo>
                    <a:pt x="279" y="713"/>
                  </a:lnTo>
                  <a:lnTo>
                    <a:pt x="279" y="714"/>
                  </a:lnTo>
                  <a:lnTo>
                    <a:pt x="279" y="715"/>
                  </a:lnTo>
                  <a:lnTo>
                    <a:pt x="279" y="717"/>
                  </a:lnTo>
                  <a:lnTo>
                    <a:pt x="279" y="718"/>
                  </a:lnTo>
                  <a:lnTo>
                    <a:pt x="278" y="718"/>
                  </a:lnTo>
                  <a:lnTo>
                    <a:pt x="278" y="719"/>
                  </a:lnTo>
                  <a:lnTo>
                    <a:pt x="277" y="720"/>
                  </a:lnTo>
                  <a:lnTo>
                    <a:pt x="276" y="721"/>
                  </a:lnTo>
                  <a:lnTo>
                    <a:pt x="273" y="724"/>
                  </a:lnTo>
                  <a:lnTo>
                    <a:pt x="270" y="726"/>
                  </a:lnTo>
                  <a:lnTo>
                    <a:pt x="269" y="728"/>
                  </a:lnTo>
                  <a:lnTo>
                    <a:pt x="268" y="729"/>
                  </a:lnTo>
                  <a:lnTo>
                    <a:pt x="267" y="730"/>
                  </a:lnTo>
                  <a:lnTo>
                    <a:pt x="265" y="731"/>
                  </a:lnTo>
                  <a:lnTo>
                    <a:pt x="263" y="736"/>
                  </a:lnTo>
                  <a:lnTo>
                    <a:pt x="260" y="739"/>
                  </a:lnTo>
                  <a:lnTo>
                    <a:pt x="258" y="742"/>
                  </a:lnTo>
                  <a:lnTo>
                    <a:pt x="256" y="745"/>
                  </a:lnTo>
                  <a:lnTo>
                    <a:pt x="254" y="746"/>
                  </a:lnTo>
                  <a:lnTo>
                    <a:pt x="254" y="746"/>
                  </a:lnTo>
                  <a:lnTo>
                    <a:pt x="253" y="747"/>
                  </a:lnTo>
                  <a:lnTo>
                    <a:pt x="252" y="748"/>
                  </a:lnTo>
                  <a:lnTo>
                    <a:pt x="251" y="748"/>
                  </a:lnTo>
                  <a:lnTo>
                    <a:pt x="250" y="749"/>
                  </a:lnTo>
                  <a:lnTo>
                    <a:pt x="249" y="749"/>
                  </a:lnTo>
                  <a:lnTo>
                    <a:pt x="248" y="750"/>
                  </a:lnTo>
                  <a:lnTo>
                    <a:pt x="247" y="750"/>
                  </a:lnTo>
                  <a:lnTo>
                    <a:pt x="245" y="750"/>
                  </a:lnTo>
                  <a:lnTo>
                    <a:pt x="241" y="750"/>
                  </a:lnTo>
                  <a:lnTo>
                    <a:pt x="239" y="750"/>
                  </a:lnTo>
                  <a:lnTo>
                    <a:pt x="234" y="751"/>
                  </a:lnTo>
                  <a:lnTo>
                    <a:pt x="230" y="752"/>
                  </a:lnTo>
                  <a:lnTo>
                    <a:pt x="229" y="752"/>
                  </a:lnTo>
                  <a:lnTo>
                    <a:pt x="221" y="754"/>
                  </a:lnTo>
                  <a:lnTo>
                    <a:pt x="219" y="754"/>
                  </a:lnTo>
                  <a:lnTo>
                    <a:pt x="216" y="754"/>
                  </a:lnTo>
                  <a:lnTo>
                    <a:pt x="215" y="754"/>
                  </a:lnTo>
                  <a:lnTo>
                    <a:pt x="214" y="755"/>
                  </a:lnTo>
                  <a:lnTo>
                    <a:pt x="213" y="755"/>
                  </a:lnTo>
                  <a:lnTo>
                    <a:pt x="212" y="756"/>
                  </a:lnTo>
                  <a:lnTo>
                    <a:pt x="211" y="757"/>
                  </a:lnTo>
                  <a:lnTo>
                    <a:pt x="209" y="758"/>
                  </a:lnTo>
                  <a:lnTo>
                    <a:pt x="209" y="759"/>
                  </a:lnTo>
                  <a:lnTo>
                    <a:pt x="208" y="760"/>
                  </a:lnTo>
                  <a:lnTo>
                    <a:pt x="206" y="763"/>
                  </a:lnTo>
                  <a:lnTo>
                    <a:pt x="205" y="764"/>
                  </a:lnTo>
                  <a:lnTo>
                    <a:pt x="204" y="765"/>
                  </a:lnTo>
                  <a:lnTo>
                    <a:pt x="203" y="766"/>
                  </a:lnTo>
                  <a:lnTo>
                    <a:pt x="203" y="767"/>
                  </a:lnTo>
                  <a:lnTo>
                    <a:pt x="202" y="767"/>
                  </a:lnTo>
                  <a:lnTo>
                    <a:pt x="201" y="767"/>
                  </a:lnTo>
                  <a:lnTo>
                    <a:pt x="201" y="767"/>
                  </a:lnTo>
                  <a:lnTo>
                    <a:pt x="200" y="767"/>
                  </a:lnTo>
                  <a:lnTo>
                    <a:pt x="200" y="767"/>
                  </a:lnTo>
                  <a:lnTo>
                    <a:pt x="199" y="767"/>
                  </a:lnTo>
                  <a:lnTo>
                    <a:pt x="199" y="766"/>
                  </a:lnTo>
                  <a:lnTo>
                    <a:pt x="199" y="766"/>
                  </a:lnTo>
                  <a:lnTo>
                    <a:pt x="198" y="764"/>
                  </a:lnTo>
                  <a:lnTo>
                    <a:pt x="196" y="758"/>
                  </a:lnTo>
                  <a:lnTo>
                    <a:pt x="194" y="753"/>
                  </a:lnTo>
                  <a:lnTo>
                    <a:pt x="193" y="751"/>
                  </a:lnTo>
                  <a:lnTo>
                    <a:pt x="192" y="747"/>
                  </a:lnTo>
                  <a:lnTo>
                    <a:pt x="190" y="740"/>
                  </a:lnTo>
                  <a:lnTo>
                    <a:pt x="189" y="738"/>
                  </a:lnTo>
                  <a:lnTo>
                    <a:pt x="189" y="737"/>
                  </a:lnTo>
                  <a:lnTo>
                    <a:pt x="188" y="736"/>
                  </a:lnTo>
                  <a:lnTo>
                    <a:pt x="187" y="735"/>
                  </a:lnTo>
                  <a:lnTo>
                    <a:pt x="187" y="734"/>
                  </a:lnTo>
                  <a:lnTo>
                    <a:pt x="185" y="733"/>
                  </a:lnTo>
                  <a:lnTo>
                    <a:pt x="181" y="730"/>
                  </a:lnTo>
                  <a:lnTo>
                    <a:pt x="179" y="728"/>
                  </a:lnTo>
                  <a:lnTo>
                    <a:pt x="178" y="727"/>
                  </a:lnTo>
                  <a:lnTo>
                    <a:pt x="175" y="726"/>
                  </a:lnTo>
                  <a:lnTo>
                    <a:pt x="173" y="725"/>
                  </a:lnTo>
                  <a:lnTo>
                    <a:pt x="171" y="724"/>
                  </a:lnTo>
                  <a:lnTo>
                    <a:pt x="167" y="723"/>
                  </a:lnTo>
                  <a:lnTo>
                    <a:pt x="163" y="722"/>
                  </a:lnTo>
                  <a:lnTo>
                    <a:pt x="161" y="721"/>
                  </a:lnTo>
                  <a:lnTo>
                    <a:pt x="158" y="720"/>
                  </a:lnTo>
                  <a:lnTo>
                    <a:pt x="156" y="718"/>
                  </a:lnTo>
                  <a:lnTo>
                    <a:pt x="153" y="717"/>
                  </a:lnTo>
                  <a:lnTo>
                    <a:pt x="152" y="716"/>
                  </a:lnTo>
                  <a:lnTo>
                    <a:pt x="151" y="715"/>
                  </a:lnTo>
                  <a:lnTo>
                    <a:pt x="150" y="715"/>
                  </a:lnTo>
                  <a:lnTo>
                    <a:pt x="150" y="714"/>
                  </a:lnTo>
                  <a:lnTo>
                    <a:pt x="149" y="713"/>
                  </a:lnTo>
                  <a:lnTo>
                    <a:pt x="149" y="713"/>
                  </a:lnTo>
                  <a:lnTo>
                    <a:pt x="149" y="712"/>
                  </a:lnTo>
                  <a:lnTo>
                    <a:pt x="149" y="712"/>
                  </a:lnTo>
                  <a:lnTo>
                    <a:pt x="149" y="711"/>
                  </a:lnTo>
                  <a:lnTo>
                    <a:pt x="149" y="708"/>
                  </a:lnTo>
                  <a:lnTo>
                    <a:pt x="150" y="704"/>
                  </a:lnTo>
                  <a:lnTo>
                    <a:pt x="151" y="699"/>
                  </a:lnTo>
                  <a:lnTo>
                    <a:pt x="151" y="698"/>
                  </a:lnTo>
                  <a:lnTo>
                    <a:pt x="151" y="695"/>
                  </a:lnTo>
                  <a:lnTo>
                    <a:pt x="152" y="693"/>
                  </a:lnTo>
                  <a:lnTo>
                    <a:pt x="152" y="691"/>
                  </a:lnTo>
                  <a:lnTo>
                    <a:pt x="152" y="689"/>
                  </a:lnTo>
                  <a:lnTo>
                    <a:pt x="151" y="688"/>
                  </a:lnTo>
                  <a:lnTo>
                    <a:pt x="151" y="687"/>
                  </a:lnTo>
                  <a:lnTo>
                    <a:pt x="151" y="686"/>
                  </a:lnTo>
                  <a:lnTo>
                    <a:pt x="151" y="686"/>
                  </a:lnTo>
                  <a:lnTo>
                    <a:pt x="150" y="686"/>
                  </a:lnTo>
                  <a:lnTo>
                    <a:pt x="150" y="686"/>
                  </a:lnTo>
                  <a:lnTo>
                    <a:pt x="149" y="686"/>
                  </a:lnTo>
                  <a:lnTo>
                    <a:pt x="149" y="686"/>
                  </a:lnTo>
                  <a:lnTo>
                    <a:pt x="148" y="687"/>
                  </a:lnTo>
                  <a:lnTo>
                    <a:pt x="147" y="689"/>
                  </a:lnTo>
                  <a:lnTo>
                    <a:pt x="147" y="690"/>
                  </a:lnTo>
                  <a:lnTo>
                    <a:pt x="146" y="690"/>
                  </a:lnTo>
                  <a:lnTo>
                    <a:pt x="146" y="690"/>
                  </a:lnTo>
                  <a:lnTo>
                    <a:pt x="145" y="691"/>
                  </a:lnTo>
                  <a:lnTo>
                    <a:pt x="144" y="691"/>
                  </a:lnTo>
                  <a:lnTo>
                    <a:pt x="144" y="691"/>
                  </a:lnTo>
                  <a:lnTo>
                    <a:pt x="143" y="690"/>
                  </a:lnTo>
                  <a:lnTo>
                    <a:pt x="143" y="690"/>
                  </a:lnTo>
                  <a:lnTo>
                    <a:pt x="142" y="690"/>
                  </a:lnTo>
                  <a:lnTo>
                    <a:pt x="141" y="689"/>
                  </a:lnTo>
                  <a:lnTo>
                    <a:pt x="141" y="689"/>
                  </a:lnTo>
                  <a:lnTo>
                    <a:pt x="140" y="688"/>
                  </a:lnTo>
                  <a:lnTo>
                    <a:pt x="139" y="687"/>
                  </a:lnTo>
                  <a:lnTo>
                    <a:pt x="138" y="685"/>
                  </a:lnTo>
                  <a:lnTo>
                    <a:pt x="136" y="684"/>
                  </a:lnTo>
                  <a:lnTo>
                    <a:pt x="136" y="683"/>
                  </a:lnTo>
                  <a:lnTo>
                    <a:pt x="135" y="681"/>
                  </a:lnTo>
                  <a:lnTo>
                    <a:pt x="133" y="678"/>
                  </a:lnTo>
                  <a:lnTo>
                    <a:pt x="133" y="677"/>
                  </a:lnTo>
                  <a:lnTo>
                    <a:pt x="132" y="676"/>
                  </a:lnTo>
                  <a:lnTo>
                    <a:pt x="132" y="675"/>
                  </a:lnTo>
                  <a:lnTo>
                    <a:pt x="131" y="675"/>
                  </a:lnTo>
                  <a:lnTo>
                    <a:pt x="128" y="672"/>
                  </a:lnTo>
                  <a:lnTo>
                    <a:pt x="127" y="671"/>
                  </a:lnTo>
                  <a:lnTo>
                    <a:pt x="127" y="670"/>
                  </a:lnTo>
                  <a:lnTo>
                    <a:pt x="126" y="669"/>
                  </a:lnTo>
                  <a:lnTo>
                    <a:pt x="125" y="668"/>
                  </a:lnTo>
                  <a:lnTo>
                    <a:pt x="125" y="667"/>
                  </a:lnTo>
                  <a:lnTo>
                    <a:pt x="124" y="663"/>
                  </a:lnTo>
                  <a:lnTo>
                    <a:pt x="122" y="658"/>
                  </a:lnTo>
                  <a:lnTo>
                    <a:pt x="121" y="654"/>
                  </a:lnTo>
                  <a:lnTo>
                    <a:pt x="120" y="653"/>
                  </a:lnTo>
                  <a:lnTo>
                    <a:pt x="120" y="651"/>
                  </a:lnTo>
                  <a:lnTo>
                    <a:pt x="119" y="650"/>
                  </a:lnTo>
                  <a:lnTo>
                    <a:pt x="118" y="648"/>
                  </a:lnTo>
                  <a:lnTo>
                    <a:pt x="117" y="647"/>
                  </a:lnTo>
                  <a:lnTo>
                    <a:pt x="116" y="647"/>
                  </a:lnTo>
                  <a:lnTo>
                    <a:pt x="115" y="645"/>
                  </a:lnTo>
                  <a:lnTo>
                    <a:pt x="115" y="644"/>
                  </a:lnTo>
                  <a:lnTo>
                    <a:pt x="114" y="643"/>
                  </a:lnTo>
                  <a:lnTo>
                    <a:pt x="112" y="640"/>
                  </a:lnTo>
                  <a:lnTo>
                    <a:pt x="111" y="639"/>
                  </a:lnTo>
                  <a:lnTo>
                    <a:pt x="109" y="637"/>
                  </a:lnTo>
                  <a:lnTo>
                    <a:pt x="108" y="634"/>
                  </a:lnTo>
                  <a:lnTo>
                    <a:pt x="108" y="634"/>
                  </a:lnTo>
                  <a:lnTo>
                    <a:pt x="107" y="632"/>
                  </a:lnTo>
                  <a:lnTo>
                    <a:pt x="105" y="630"/>
                  </a:lnTo>
                  <a:lnTo>
                    <a:pt x="104" y="629"/>
                  </a:lnTo>
                  <a:lnTo>
                    <a:pt x="103" y="628"/>
                  </a:lnTo>
                  <a:lnTo>
                    <a:pt x="102" y="627"/>
                  </a:lnTo>
                  <a:lnTo>
                    <a:pt x="101" y="627"/>
                  </a:lnTo>
                  <a:lnTo>
                    <a:pt x="100" y="627"/>
                  </a:lnTo>
                  <a:lnTo>
                    <a:pt x="98" y="626"/>
                  </a:lnTo>
                  <a:lnTo>
                    <a:pt x="94" y="625"/>
                  </a:lnTo>
                  <a:lnTo>
                    <a:pt x="92" y="624"/>
                  </a:lnTo>
                  <a:lnTo>
                    <a:pt x="90" y="624"/>
                  </a:lnTo>
                  <a:lnTo>
                    <a:pt x="89" y="624"/>
                  </a:lnTo>
                  <a:lnTo>
                    <a:pt x="87" y="624"/>
                  </a:lnTo>
                  <a:lnTo>
                    <a:pt x="86" y="625"/>
                  </a:lnTo>
                  <a:lnTo>
                    <a:pt x="84" y="625"/>
                  </a:lnTo>
                  <a:lnTo>
                    <a:pt x="82" y="626"/>
                  </a:lnTo>
                  <a:lnTo>
                    <a:pt x="79" y="628"/>
                  </a:lnTo>
                  <a:lnTo>
                    <a:pt x="77" y="629"/>
                  </a:lnTo>
                  <a:lnTo>
                    <a:pt x="75" y="630"/>
                  </a:lnTo>
                  <a:lnTo>
                    <a:pt x="73" y="632"/>
                  </a:lnTo>
                  <a:lnTo>
                    <a:pt x="71" y="634"/>
                  </a:lnTo>
                  <a:lnTo>
                    <a:pt x="71" y="635"/>
                  </a:lnTo>
                  <a:lnTo>
                    <a:pt x="71" y="635"/>
                  </a:lnTo>
                  <a:lnTo>
                    <a:pt x="70" y="636"/>
                  </a:lnTo>
                  <a:lnTo>
                    <a:pt x="70" y="636"/>
                  </a:lnTo>
                  <a:lnTo>
                    <a:pt x="70" y="636"/>
                  </a:lnTo>
                  <a:lnTo>
                    <a:pt x="71" y="637"/>
                  </a:lnTo>
                  <a:lnTo>
                    <a:pt x="71" y="638"/>
                  </a:lnTo>
                  <a:lnTo>
                    <a:pt x="72" y="639"/>
                  </a:lnTo>
                  <a:lnTo>
                    <a:pt x="72" y="640"/>
                  </a:lnTo>
                  <a:lnTo>
                    <a:pt x="73" y="641"/>
                  </a:lnTo>
                  <a:lnTo>
                    <a:pt x="73" y="641"/>
                  </a:lnTo>
                  <a:lnTo>
                    <a:pt x="74" y="642"/>
                  </a:lnTo>
                  <a:lnTo>
                    <a:pt x="81" y="649"/>
                  </a:lnTo>
                  <a:lnTo>
                    <a:pt x="82" y="650"/>
                  </a:lnTo>
                  <a:lnTo>
                    <a:pt x="83" y="651"/>
                  </a:lnTo>
                  <a:lnTo>
                    <a:pt x="83" y="652"/>
                  </a:lnTo>
                  <a:lnTo>
                    <a:pt x="83" y="653"/>
                  </a:lnTo>
                  <a:lnTo>
                    <a:pt x="84" y="655"/>
                  </a:lnTo>
                  <a:lnTo>
                    <a:pt x="85" y="657"/>
                  </a:lnTo>
                  <a:lnTo>
                    <a:pt x="85" y="657"/>
                  </a:lnTo>
                  <a:lnTo>
                    <a:pt x="87" y="660"/>
                  </a:lnTo>
                  <a:lnTo>
                    <a:pt x="88" y="662"/>
                  </a:lnTo>
                  <a:lnTo>
                    <a:pt x="88" y="663"/>
                  </a:lnTo>
                  <a:lnTo>
                    <a:pt x="88" y="664"/>
                  </a:lnTo>
                  <a:lnTo>
                    <a:pt x="89" y="665"/>
                  </a:lnTo>
                  <a:lnTo>
                    <a:pt x="89" y="666"/>
                  </a:lnTo>
                  <a:lnTo>
                    <a:pt x="89" y="667"/>
                  </a:lnTo>
                  <a:lnTo>
                    <a:pt x="89" y="668"/>
                  </a:lnTo>
                  <a:lnTo>
                    <a:pt x="89" y="669"/>
                  </a:lnTo>
                  <a:lnTo>
                    <a:pt x="88" y="669"/>
                  </a:lnTo>
                  <a:lnTo>
                    <a:pt x="88" y="671"/>
                  </a:lnTo>
                  <a:lnTo>
                    <a:pt x="86" y="673"/>
                  </a:lnTo>
                  <a:lnTo>
                    <a:pt x="85" y="675"/>
                  </a:lnTo>
                  <a:lnTo>
                    <a:pt x="83" y="678"/>
                  </a:lnTo>
                  <a:lnTo>
                    <a:pt x="82" y="682"/>
                  </a:lnTo>
                  <a:lnTo>
                    <a:pt x="81" y="684"/>
                  </a:lnTo>
                  <a:lnTo>
                    <a:pt x="80" y="686"/>
                  </a:lnTo>
                  <a:lnTo>
                    <a:pt x="79" y="687"/>
                  </a:lnTo>
                  <a:lnTo>
                    <a:pt x="78" y="688"/>
                  </a:lnTo>
                  <a:lnTo>
                    <a:pt x="77" y="690"/>
                  </a:lnTo>
                  <a:lnTo>
                    <a:pt x="75" y="692"/>
                  </a:lnTo>
                  <a:lnTo>
                    <a:pt x="73" y="693"/>
                  </a:lnTo>
                  <a:lnTo>
                    <a:pt x="71" y="694"/>
                  </a:lnTo>
                  <a:lnTo>
                    <a:pt x="70" y="695"/>
                  </a:lnTo>
                  <a:lnTo>
                    <a:pt x="69" y="695"/>
                  </a:lnTo>
                  <a:lnTo>
                    <a:pt x="68" y="696"/>
                  </a:lnTo>
                  <a:lnTo>
                    <a:pt x="66" y="696"/>
                  </a:lnTo>
                  <a:lnTo>
                    <a:pt x="65" y="695"/>
                  </a:lnTo>
                  <a:lnTo>
                    <a:pt x="63" y="695"/>
                  </a:lnTo>
                  <a:lnTo>
                    <a:pt x="60" y="694"/>
                  </a:lnTo>
                  <a:lnTo>
                    <a:pt x="58" y="693"/>
                  </a:lnTo>
                  <a:lnTo>
                    <a:pt x="56" y="691"/>
                  </a:lnTo>
                  <a:lnTo>
                    <a:pt x="51" y="688"/>
                  </a:lnTo>
                  <a:lnTo>
                    <a:pt x="49" y="686"/>
                  </a:lnTo>
                  <a:lnTo>
                    <a:pt x="48" y="685"/>
                  </a:lnTo>
                  <a:lnTo>
                    <a:pt x="47" y="684"/>
                  </a:lnTo>
                  <a:lnTo>
                    <a:pt x="45" y="682"/>
                  </a:lnTo>
                  <a:lnTo>
                    <a:pt x="45" y="681"/>
                  </a:lnTo>
                  <a:lnTo>
                    <a:pt x="44" y="680"/>
                  </a:lnTo>
                  <a:lnTo>
                    <a:pt x="44" y="680"/>
                  </a:lnTo>
                  <a:lnTo>
                    <a:pt x="43" y="679"/>
                  </a:lnTo>
                  <a:lnTo>
                    <a:pt x="43" y="678"/>
                  </a:lnTo>
                  <a:lnTo>
                    <a:pt x="43" y="677"/>
                  </a:lnTo>
                  <a:lnTo>
                    <a:pt x="44" y="676"/>
                  </a:lnTo>
                  <a:lnTo>
                    <a:pt x="44" y="675"/>
                  </a:lnTo>
                  <a:lnTo>
                    <a:pt x="44" y="674"/>
                  </a:lnTo>
                  <a:lnTo>
                    <a:pt x="45" y="673"/>
                  </a:lnTo>
                  <a:lnTo>
                    <a:pt x="45" y="672"/>
                  </a:lnTo>
                  <a:lnTo>
                    <a:pt x="46" y="671"/>
                  </a:lnTo>
                  <a:lnTo>
                    <a:pt x="47" y="670"/>
                  </a:lnTo>
                  <a:lnTo>
                    <a:pt x="49" y="668"/>
                  </a:lnTo>
                  <a:lnTo>
                    <a:pt x="50" y="667"/>
                  </a:lnTo>
                  <a:lnTo>
                    <a:pt x="50" y="666"/>
                  </a:lnTo>
                  <a:lnTo>
                    <a:pt x="51" y="666"/>
                  </a:lnTo>
                  <a:lnTo>
                    <a:pt x="51" y="665"/>
                  </a:lnTo>
                  <a:lnTo>
                    <a:pt x="51" y="664"/>
                  </a:lnTo>
                  <a:lnTo>
                    <a:pt x="51" y="663"/>
                  </a:lnTo>
                  <a:lnTo>
                    <a:pt x="51" y="662"/>
                  </a:lnTo>
                  <a:lnTo>
                    <a:pt x="50" y="660"/>
                  </a:lnTo>
                  <a:lnTo>
                    <a:pt x="49" y="659"/>
                  </a:lnTo>
                  <a:lnTo>
                    <a:pt x="49" y="657"/>
                  </a:lnTo>
                  <a:lnTo>
                    <a:pt x="48" y="656"/>
                  </a:lnTo>
                  <a:lnTo>
                    <a:pt x="45" y="652"/>
                  </a:lnTo>
                  <a:lnTo>
                    <a:pt x="44" y="650"/>
                  </a:lnTo>
                  <a:lnTo>
                    <a:pt x="43" y="649"/>
                  </a:lnTo>
                  <a:lnTo>
                    <a:pt x="43" y="648"/>
                  </a:lnTo>
                  <a:lnTo>
                    <a:pt x="42" y="646"/>
                  </a:lnTo>
                  <a:lnTo>
                    <a:pt x="41" y="642"/>
                  </a:lnTo>
                  <a:lnTo>
                    <a:pt x="39" y="637"/>
                  </a:lnTo>
                  <a:lnTo>
                    <a:pt x="38" y="632"/>
                  </a:lnTo>
                  <a:lnTo>
                    <a:pt x="38" y="630"/>
                  </a:lnTo>
                  <a:lnTo>
                    <a:pt x="37" y="628"/>
                  </a:lnTo>
                  <a:lnTo>
                    <a:pt x="37" y="626"/>
                  </a:lnTo>
                  <a:lnTo>
                    <a:pt x="37" y="624"/>
                  </a:lnTo>
                  <a:lnTo>
                    <a:pt x="37" y="622"/>
                  </a:lnTo>
                  <a:lnTo>
                    <a:pt x="38" y="620"/>
                  </a:lnTo>
                  <a:lnTo>
                    <a:pt x="38" y="618"/>
                  </a:lnTo>
                  <a:lnTo>
                    <a:pt x="39" y="617"/>
                  </a:lnTo>
                  <a:lnTo>
                    <a:pt x="42" y="613"/>
                  </a:lnTo>
                  <a:lnTo>
                    <a:pt x="43" y="611"/>
                  </a:lnTo>
                  <a:lnTo>
                    <a:pt x="44" y="608"/>
                  </a:lnTo>
                  <a:lnTo>
                    <a:pt x="45" y="607"/>
                  </a:lnTo>
                  <a:lnTo>
                    <a:pt x="46" y="606"/>
                  </a:lnTo>
                  <a:lnTo>
                    <a:pt x="47" y="605"/>
                  </a:lnTo>
                  <a:lnTo>
                    <a:pt x="48" y="604"/>
                  </a:lnTo>
                  <a:lnTo>
                    <a:pt x="49" y="603"/>
                  </a:lnTo>
                  <a:lnTo>
                    <a:pt x="50" y="603"/>
                  </a:lnTo>
                  <a:lnTo>
                    <a:pt x="50" y="602"/>
                  </a:lnTo>
                  <a:lnTo>
                    <a:pt x="50" y="602"/>
                  </a:lnTo>
                  <a:lnTo>
                    <a:pt x="50" y="602"/>
                  </a:lnTo>
                  <a:lnTo>
                    <a:pt x="49" y="601"/>
                  </a:lnTo>
                  <a:lnTo>
                    <a:pt x="49" y="601"/>
                  </a:lnTo>
                  <a:lnTo>
                    <a:pt x="48" y="601"/>
                  </a:lnTo>
                  <a:lnTo>
                    <a:pt x="45" y="600"/>
                  </a:lnTo>
                  <a:lnTo>
                    <a:pt x="42" y="600"/>
                  </a:lnTo>
                  <a:lnTo>
                    <a:pt x="40" y="600"/>
                  </a:lnTo>
                  <a:lnTo>
                    <a:pt x="38" y="599"/>
                  </a:lnTo>
                  <a:lnTo>
                    <a:pt x="35" y="598"/>
                  </a:lnTo>
                  <a:lnTo>
                    <a:pt x="29" y="597"/>
                  </a:lnTo>
                  <a:lnTo>
                    <a:pt x="25" y="596"/>
                  </a:lnTo>
                  <a:lnTo>
                    <a:pt x="21" y="594"/>
                  </a:lnTo>
                  <a:lnTo>
                    <a:pt x="20" y="594"/>
                  </a:lnTo>
                  <a:lnTo>
                    <a:pt x="19" y="594"/>
                  </a:lnTo>
                  <a:lnTo>
                    <a:pt x="19" y="593"/>
                  </a:lnTo>
                  <a:lnTo>
                    <a:pt x="18" y="593"/>
                  </a:lnTo>
                  <a:lnTo>
                    <a:pt x="18" y="592"/>
                  </a:lnTo>
                  <a:lnTo>
                    <a:pt x="18" y="591"/>
                  </a:lnTo>
                  <a:lnTo>
                    <a:pt x="17" y="591"/>
                  </a:lnTo>
                  <a:lnTo>
                    <a:pt x="17" y="590"/>
                  </a:lnTo>
                  <a:lnTo>
                    <a:pt x="17" y="588"/>
                  </a:lnTo>
                  <a:lnTo>
                    <a:pt x="17" y="585"/>
                  </a:lnTo>
                  <a:lnTo>
                    <a:pt x="17" y="583"/>
                  </a:lnTo>
                  <a:lnTo>
                    <a:pt x="17" y="582"/>
                  </a:lnTo>
                  <a:lnTo>
                    <a:pt x="17" y="578"/>
                  </a:lnTo>
                  <a:lnTo>
                    <a:pt x="17" y="577"/>
                  </a:lnTo>
                  <a:lnTo>
                    <a:pt x="17" y="576"/>
                  </a:lnTo>
                  <a:lnTo>
                    <a:pt x="17" y="574"/>
                  </a:lnTo>
                  <a:lnTo>
                    <a:pt x="18" y="573"/>
                  </a:lnTo>
                  <a:lnTo>
                    <a:pt x="18" y="572"/>
                  </a:lnTo>
                  <a:lnTo>
                    <a:pt x="18" y="571"/>
                  </a:lnTo>
                  <a:lnTo>
                    <a:pt x="19" y="571"/>
                  </a:lnTo>
                  <a:lnTo>
                    <a:pt x="19" y="570"/>
                  </a:lnTo>
                  <a:lnTo>
                    <a:pt x="20" y="570"/>
                  </a:lnTo>
                  <a:lnTo>
                    <a:pt x="21" y="570"/>
                  </a:lnTo>
                  <a:lnTo>
                    <a:pt x="25" y="571"/>
                  </a:lnTo>
                  <a:lnTo>
                    <a:pt x="31" y="572"/>
                  </a:lnTo>
                  <a:lnTo>
                    <a:pt x="32" y="572"/>
                  </a:lnTo>
                  <a:lnTo>
                    <a:pt x="33" y="572"/>
                  </a:lnTo>
                  <a:lnTo>
                    <a:pt x="34" y="572"/>
                  </a:lnTo>
                  <a:lnTo>
                    <a:pt x="35" y="572"/>
                  </a:lnTo>
                  <a:lnTo>
                    <a:pt x="36" y="572"/>
                  </a:lnTo>
                  <a:lnTo>
                    <a:pt x="36" y="571"/>
                  </a:lnTo>
                  <a:lnTo>
                    <a:pt x="37" y="571"/>
                  </a:lnTo>
                  <a:lnTo>
                    <a:pt x="37" y="570"/>
                  </a:lnTo>
                  <a:lnTo>
                    <a:pt x="38" y="569"/>
                  </a:lnTo>
                  <a:lnTo>
                    <a:pt x="38" y="569"/>
                  </a:lnTo>
                  <a:lnTo>
                    <a:pt x="38" y="568"/>
                  </a:lnTo>
                  <a:lnTo>
                    <a:pt x="39" y="564"/>
                  </a:lnTo>
                  <a:lnTo>
                    <a:pt x="40" y="562"/>
                  </a:lnTo>
                  <a:lnTo>
                    <a:pt x="40" y="561"/>
                  </a:lnTo>
                  <a:lnTo>
                    <a:pt x="41" y="560"/>
                  </a:lnTo>
                  <a:lnTo>
                    <a:pt x="41" y="559"/>
                  </a:lnTo>
                  <a:lnTo>
                    <a:pt x="42" y="558"/>
                  </a:lnTo>
                  <a:lnTo>
                    <a:pt x="42" y="558"/>
                  </a:lnTo>
                  <a:lnTo>
                    <a:pt x="42" y="558"/>
                  </a:lnTo>
                  <a:lnTo>
                    <a:pt x="42" y="557"/>
                  </a:lnTo>
                  <a:lnTo>
                    <a:pt x="42" y="554"/>
                  </a:lnTo>
                  <a:lnTo>
                    <a:pt x="42" y="551"/>
                  </a:lnTo>
                  <a:lnTo>
                    <a:pt x="43" y="548"/>
                  </a:lnTo>
                  <a:lnTo>
                    <a:pt x="44" y="544"/>
                  </a:lnTo>
                  <a:lnTo>
                    <a:pt x="45" y="542"/>
                  </a:lnTo>
                  <a:lnTo>
                    <a:pt x="45" y="540"/>
                  </a:lnTo>
                  <a:lnTo>
                    <a:pt x="45" y="540"/>
                  </a:lnTo>
                  <a:lnTo>
                    <a:pt x="45" y="539"/>
                  </a:lnTo>
                  <a:lnTo>
                    <a:pt x="43" y="534"/>
                  </a:lnTo>
                  <a:lnTo>
                    <a:pt x="42" y="532"/>
                  </a:lnTo>
                  <a:lnTo>
                    <a:pt x="42" y="531"/>
                  </a:lnTo>
                  <a:lnTo>
                    <a:pt x="42" y="529"/>
                  </a:lnTo>
                  <a:lnTo>
                    <a:pt x="42" y="528"/>
                  </a:lnTo>
                  <a:lnTo>
                    <a:pt x="42" y="526"/>
                  </a:lnTo>
                  <a:lnTo>
                    <a:pt x="42" y="525"/>
                  </a:lnTo>
                  <a:lnTo>
                    <a:pt x="43" y="523"/>
                  </a:lnTo>
                  <a:lnTo>
                    <a:pt x="43" y="522"/>
                  </a:lnTo>
                  <a:lnTo>
                    <a:pt x="44" y="520"/>
                  </a:lnTo>
                  <a:lnTo>
                    <a:pt x="45" y="519"/>
                  </a:lnTo>
                  <a:lnTo>
                    <a:pt x="46" y="518"/>
                  </a:lnTo>
                  <a:lnTo>
                    <a:pt x="46" y="517"/>
                  </a:lnTo>
                  <a:lnTo>
                    <a:pt x="50" y="512"/>
                  </a:lnTo>
                  <a:lnTo>
                    <a:pt x="53" y="508"/>
                  </a:lnTo>
                  <a:lnTo>
                    <a:pt x="54" y="507"/>
                  </a:lnTo>
                  <a:lnTo>
                    <a:pt x="55" y="505"/>
                  </a:lnTo>
                  <a:lnTo>
                    <a:pt x="55" y="504"/>
                  </a:lnTo>
                  <a:lnTo>
                    <a:pt x="56" y="503"/>
                  </a:lnTo>
                  <a:lnTo>
                    <a:pt x="56" y="501"/>
                  </a:lnTo>
                  <a:lnTo>
                    <a:pt x="57" y="498"/>
                  </a:lnTo>
                  <a:lnTo>
                    <a:pt x="57" y="496"/>
                  </a:lnTo>
                  <a:lnTo>
                    <a:pt x="57" y="493"/>
                  </a:lnTo>
                  <a:lnTo>
                    <a:pt x="57" y="492"/>
                  </a:lnTo>
                  <a:lnTo>
                    <a:pt x="57" y="490"/>
                  </a:lnTo>
                  <a:lnTo>
                    <a:pt x="57" y="485"/>
                  </a:lnTo>
                  <a:lnTo>
                    <a:pt x="56" y="483"/>
                  </a:lnTo>
                  <a:lnTo>
                    <a:pt x="56" y="482"/>
                  </a:lnTo>
                  <a:lnTo>
                    <a:pt x="55" y="481"/>
                  </a:lnTo>
                  <a:lnTo>
                    <a:pt x="55" y="479"/>
                  </a:lnTo>
                  <a:lnTo>
                    <a:pt x="54" y="478"/>
                  </a:lnTo>
                  <a:lnTo>
                    <a:pt x="53" y="478"/>
                  </a:lnTo>
                  <a:lnTo>
                    <a:pt x="52" y="477"/>
                  </a:lnTo>
                  <a:lnTo>
                    <a:pt x="51" y="476"/>
                  </a:lnTo>
                  <a:lnTo>
                    <a:pt x="50" y="475"/>
                  </a:lnTo>
                  <a:lnTo>
                    <a:pt x="49" y="475"/>
                  </a:lnTo>
                  <a:lnTo>
                    <a:pt x="49" y="474"/>
                  </a:lnTo>
                  <a:lnTo>
                    <a:pt x="47" y="474"/>
                  </a:lnTo>
                  <a:lnTo>
                    <a:pt x="43" y="473"/>
                  </a:lnTo>
                  <a:lnTo>
                    <a:pt x="42" y="473"/>
                  </a:lnTo>
                  <a:lnTo>
                    <a:pt x="40" y="472"/>
                  </a:lnTo>
                  <a:lnTo>
                    <a:pt x="39" y="472"/>
                  </a:lnTo>
                  <a:lnTo>
                    <a:pt x="39" y="472"/>
                  </a:lnTo>
                  <a:lnTo>
                    <a:pt x="38" y="472"/>
                  </a:lnTo>
                  <a:lnTo>
                    <a:pt x="38" y="471"/>
                  </a:lnTo>
                  <a:lnTo>
                    <a:pt x="38" y="471"/>
                  </a:lnTo>
                  <a:lnTo>
                    <a:pt x="37" y="471"/>
                  </a:lnTo>
                  <a:lnTo>
                    <a:pt x="37" y="470"/>
                  </a:lnTo>
                  <a:lnTo>
                    <a:pt x="37" y="469"/>
                  </a:lnTo>
                  <a:lnTo>
                    <a:pt x="38" y="468"/>
                  </a:lnTo>
                  <a:lnTo>
                    <a:pt x="39" y="465"/>
                  </a:lnTo>
                  <a:lnTo>
                    <a:pt x="39" y="464"/>
                  </a:lnTo>
                  <a:lnTo>
                    <a:pt x="39" y="462"/>
                  </a:lnTo>
                  <a:lnTo>
                    <a:pt x="39" y="461"/>
                  </a:lnTo>
                  <a:lnTo>
                    <a:pt x="39" y="460"/>
                  </a:lnTo>
                  <a:lnTo>
                    <a:pt x="39" y="459"/>
                  </a:lnTo>
                  <a:lnTo>
                    <a:pt x="37" y="455"/>
                  </a:lnTo>
                  <a:lnTo>
                    <a:pt x="37" y="454"/>
                  </a:lnTo>
                  <a:lnTo>
                    <a:pt x="37" y="453"/>
                  </a:lnTo>
                  <a:lnTo>
                    <a:pt x="36" y="449"/>
                  </a:lnTo>
                  <a:lnTo>
                    <a:pt x="36" y="448"/>
                  </a:lnTo>
                  <a:lnTo>
                    <a:pt x="36" y="447"/>
                  </a:lnTo>
                  <a:lnTo>
                    <a:pt x="35" y="446"/>
                  </a:lnTo>
                  <a:lnTo>
                    <a:pt x="34" y="444"/>
                  </a:lnTo>
                  <a:lnTo>
                    <a:pt x="33" y="443"/>
                  </a:lnTo>
                  <a:lnTo>
                    <a:pt x="30" y="440"/>
                  </a:lnTo>
                  <a:lnTo>
                    <a:pt x="27" y="437"/>
                  </a:lnTo>
                  <a:lnTo>
                    <a:pt x="25" y="434"/>
                  </a:lnTo>
                  <a:lnTo>
                    <a:pt x="24" y="432"/>
                  </a:lnTo>
                  <a:lnTo>
                    <a:pt x="23" y="431"/>
                  </a:lnTo>
                  <a:lnTo>
                    <a:pt x="21" y="428"/>
                  </a:lnTo>
                  <a:lnTo>
                    <a:pt x="20" y="425"/>
                  </a:lnTo>
                  <a:lnTo>
                    <a:pt x="19" y="423"/>
                  </a:lnTo>
                  <a:lnTo>
                    <a:pt x="18" y="419"/>
                  </a:lnTo>
                  <a:lnTo>
                    <a:pt x="17" y="417"/>
                  </a:lnTo>
                  <a:lnTo>
                    <a:pt x="17" y="416"/>
                  </a:lnTo>
                  <a:lnTo>
                    <a:pt x="16" y="415"/>
                  </a:lnTo>
                  <a:lnTo>
                    <a:pt x="15" y="413"/>
                  </a:lnTo>
                  <a:lnTo>
                    <a:pt x="12" y="408"/>
                  </a:lnTo>
                  <a:lnTo>
                    <a:pt x="11" y="407"/>
                  </a:lnTo>
                  <a:lnTo>
                    <a:pt x="11" y="405"/>
                  </a:lnTo>
                  <a:lnTo>
                    <a:pt x="10" y="404"/>
                  </a:lnTo>
                  <a:lnTo>
                    <a:pt x="10" y="402"/>
                  </a:lnTo>
                  <a:lnTo>
                    <a:pt x="10" y="401"/>
                  </a:lnTo>
                  <a:lnTo>
                    <a:pt x="10" y="398"/>
                  </a:lnTo>
                  <a:lnTo>
                    <a:pt x="10" y="397"/>
                  </a:lnTo>
                  <a:lnTo>
                    <a:pt x="10" y="396"/>
                  </a:lnTo>
                  <a:lnTo>
                    <a:pt x="10" y="394"/>
                  </a:lnTo>
                  <a:lnTo>
                    <a:pt x="11" y="393"/>
                  </a:lnTo>
                  <a:lnTo>
                    <a:pt x="11" y="391"/>
                  </a:lnTo>
                  <a:lnTo>
                    <a:pt x="11" y="390"/>
                  </a:lnTo>
                  <a:lnTo>
                    <a:pt x="12" y="389"/>
                  </a:lnTo>
                  <a:lnTo>
                    <a:pt x="12" y="387"/>
                  </a:lnTo>
                  <a:lnTo>
                    <a:pt x="14" y="386"/>
                  </a:lnTo>
                  <a:lnTo>
                    <a:pt x="16" y="382"/>
                  </a:lnTo>
                  <a:lnTo>
                    <a:pt x="17" y="381"/>
                  </a:lnTo>
                  <a:lnTo>
                    <a:pt x="17" y="380"/>
                  </a:lnTo>
                  <a:lnTo>
                    <a:pt x="18" y="379"/>
                  </a:lnTo>
                  <a:lnTo>
                    <a:pt x="18" y="378"/>
                  </a:lnTo>
                  <a:lnTo>
                    <a:pt x="18" y="376"/>
                  </a:lnTo>
                  <a:lnTo>
                    <a:pt x="18" y="375"/>
                  </a:lnTo>
                  <a:lnTo>
                    <a:pt x="18" y="373"/>
                  </a:lnTo>
                  <a:lnTo>
                    <a:pt x="17" y="368"/>
                  </a:lnTo>
                  <a:lnTo>
                    <a:pt x="17" y="366"/>
                  </a:lnTo>
                  <a:lnTo>
                    <a:pt x="16" y="364"/>
                  </a:lnTo>
                  <a:lnTo>
                    <a:pt x="16" y="360"/>
                  </a:lnTo>
                  <a:lnTo>
                    <a:pt x="16" y="354"/>
                  </a:lnTo>
                  <a:lnTo>
                    <a:pt x="15" y="352"/>
                  </a:lnTo>
                  <a:lnTo>
                    <a:pt x="15" y="350"/>
                  </a:lnTo>
                  <a:lnTo>
                    <a:pt x="14" y="348"/>
                  </a:lnTo>
                  <a:lnTo>
                    <a:pt x="12" y="342"/>
                  </a:lnTo>
                  <a:lnTo>
                    <a:pt x="9" y="335"/>
                  </a:lnTo>
                  <a:lnTo>
                    <a:pt x="8" y="331"/>
                  </a:lnTo>
                  <a:lnTo>
                    <a:pt x="7" y="329"/>
                  </a:lnTo>
                  <a:lnTo>
                    <a:pt x="7" y="326"/>
                  </a:lnTo>
                  <a:lnTo>
                    <a:pt x="5" y="319"/>
                  </a:lnTo>
                  <a:lnTo>
                    <a:pt x="4" y="316"/>
                  </a:lnTo>
                  <a:lnTo>
                    <a:pt x="3" y="312"/>
                  </a:lnTo>
                  <a:lnTo>
                    <a:pt x="1" y="307"/>
                  </a:lnTo>
                  <a:lnTo>
                    <a:pt x="1" y="305"/>
                  </a:lnTo>
                  <a:lnTo>
                    <a:pt x="0" y="303"/>
                  </a:lnTo>
                  <a:lnTo>
                    <a:pt x="0" y="302"/>
                  </a:lnTo>
                  <a:lnTo>
                    <a:pt x="0" y="301"/>
                  </a:lnTo>
                  <a:lnTo>
                    <a:pt x="0" y="300"/>
                  </a:lnTo>
                  <a:lnTo>
                    <a:pt x="1" y="300"/>
                  </a:lnTo>
                  <a:lnTo>
                    <a:pt x="1" y="299"/>
                  </a:lnTo>
                  <a:lnTo>
                    <a:pt x="1" y="299"/>
                  </a:lnTo>
                  <a:lnTo>
                    <a:pt x="2" y="298"/>
                  </a:lnTo>
                  <a:lnTo>
                    <a:pt x="2" y="298"/>
                  </a:lnTo>
                  <a:lnTo>
                    <a:pt x="3" y="297"/>
                  </a:lnTo>
                  <a:lnTo>
                    <a:pt x="4" y="297"/>
                  </a:lnTo>
                  <a:lnTo>
                    <a:pt x="5" y="296"/>
                  </a:lnTo>
                  <a:lnTo>
                    <a:pt x="7" y="296"/>
                  </a:lnTo>
                  <a:lnTo>
                    <a:pt x="10" y="296"/>
                  </a:lnTo>
                  <a:lnTo>
                    <a:pt x="12" y="295"/>
                  </a:lnTo>
                  <a:lnTo>
                    <a:pt x="13" y="295"/>
                  </a:lnTo>
                  <a:lnTo>
                    <a:pt x="14" y="294"/>
                  </a:lnTo>
                  <a:lnTo>
                    <a:pt x="15" y="294"/>
                  </a:lnTo>
                  <a:lnTo>
                    <a:pt x="15" y="293"/>
                  </a:lnTo>
                  <a:lnTo>
                    <a:pt x="17" y="292"/>
                  </a:lnTo>
                  <a:lnTo>
                    <a:pt x="18" y="290"/>
                  </a:lnTo>
                  <a:lnTo>
                    <a:pt x="19" y="289"/>
                  </a:lnTo>
                  <a:lnTo>
                    <a:pt x="20" y="287"/>
                  </a:lnTo>
                  <a:lnTo>
                    <a:pt x="21" y="286"/>
                  </a:lnTo>
                  <a:lnTo>
                    <a:pt x="25" y="283"/>
                  </a:lnTo>
                  <a:lnTo>
                    <a:pt x="26" y="281"/>
                  </a:lnTo>
                  <a:lnTo>
                    <a:pt x="31" y="278"/>
                  </a:lnTo>
                  <a:lnTo>
                    <a:pt x="32" y="276"/>
                  </a:lnTo>
                  <a:lnTo>
                    <a:pt x="33" y="275"/>
                  </a:lnTo>
                  <a:lnTo>
                    <a:pt x="34" y="274"/>
                  </a:lnTo>
                  <a:lnTo>
                    <a:pt x="35" y="273"/>
                  </a:lnTo>
                  <a:lnTo>
                    <a:pt x="35" y="272"/>
                  </a:lnTo>
                  <a:lnTo>
                    <a:pt x="36" y="271"/>
                  </a:lnTo>
                  <a:lnTo>
                    <a:pt x="37" y="269"/>
                  </a:lnTo>
                  <a:lnTo>
                    <a:pt x="37" y="267"/>
                  </a:lnTo>
                  <a:lnTo>
                    <a:pt x="37" y="266"/>
                  </a:lnTo>
                  <a:lnTo>
                    <a:pt x="37" y="265"/>
                  </a:lnTo>
                  <a:lnTo>
                    <a:pt x="37" y="263"/>
                  </a:lnTo>
                  <a:lnTo>
                    <a:pt x="37" y="258"/>
                  </a:lnTo>
                  <a:lnTo>
                    <a:pt x="36" y="256"/>
                  </a:lnTo>
                  <a:lnTo>
                    <a:pt x="36" y="253"/>
                  </a:lnTo>
                  <a:lnTo>
                    <a:pt x="36" y="252"/>
                  </a:lnTo>
                  <a:lnTo>
                    <a:pt x="35" y="250"/>
                  </a:lnTo>
                  <a:lnTo>
                    <a:pt x="36" y="249"/>
                  </a:lnTo>
                  <a:lnTo>
                    <a:pt x="36" y="248"/>
                  </a:lnTo>
                  <a:lnTo>
                    <a:pt x="36" y="247"/>
                  </a:lnTo>
                  <a:lnTo>
                    <a:pt x="36" y="245"/>
                  </a:lnTo>
                  <a:lnTo>
                    <a:pt x="38" y="241"/>
                  </a:lnTo>
                  <a:lnTo>
                    <a:pt x="38" y="240"/>
                  </a:lnTo>
                  <a:lnTo>
                    <a:pt x="38" y="239"/>
                  </a:lnTo>
                  <a:lnTo>
                    <a:pt x="38" y="237"/>
                  </a:lnTo>
                  <a:lnTo>
                    <a:pt x="38" y="236"/>
                  </a:lnTo>
                  <a:lnTo>
                    <a:pt x="37" y="231"/>
                  </a:lnTo>
                  <a:lnTo>
                    <a:pt x="37" y="229"/>
                  </a:lnTo>
                  <a:lnTo>
                    <a:pt x="37" y="227"/>
                  </a:lnTo>
                  <a:lnTo>
                    <a:pt x="37" y="226"/>
                  </a:lnTo>
                  <a:lnTo>
                    <a:pt x="38" y="225"/>
                  </a:lnTo>
                  <a:lnTo>
                    <a:pt x="38" y="224"/>
                  </a:lnTo>
                  <a:lnTo>
                    <a:pt x="38" y="223"/>
                  </a:lnTo>
                  <a:lnTo>
                    <a:pt x="40" y="220"/>
                  </a:lnTo>
                  <a:lnTo>
                    <a:pt x="41" y="219"/>
                  </a:lnTo>
                  <a:lnTo>
                    <a:pt x="43" y="214"/>
                  </a:lnTo>
                  <a:lnTo>
                    <a:pt x="44" y="210"/>
                  </a:lnTo>
                  <a:lnTo>
                    <a:pt x="45" y="208"/>
                  </a:lnTo>
                  <a:lnTo>
                    <a:pt x="47" y="203"/>
                  </a:lnTo>
                  <a:lnTo>
                    <a:pt x="51" y="192"/>
                  </a:lnTo>
                  <a:lnTo>
                    <a:pt x="52" y="187"/>
                  </a:lnTo>
                  <a:lnTo>
                    <a:pt x="55" y="181"/>
                  </a:lnTo>
                  <a:lnTo>
                    <a:pt x="55" y="179"/>
                  </a:lnTo>
                  <a:lnTo>
                    <a:pt x="56" y="177"/>
                  </a:lnTo>
                  <a:lnTo>
                    <a:pt x="56" y="175"/>
                  </a:lnTo>
                  <a:lnTo>
                    <a:pt x="57" y="173"/>
                  </a:lnTo>
                  <a:lnTo>
                    <a:pt x="57" y="171"/>
                  </a:lnTo>
                  <a:lnTo>
                    <a:pt x="57" y="169"/>
                  </a:lnTo>
                  <a:lnTo>
                    <a:pt x="57" y="167"/>
                  </a:lnTo>
                  <a:lnTo>
                    <a:pt x="57" y="165"/>
                  </a:lnTo>
                  <a:lnTo>
                    <a:pt x="57" y="165"/>
                  </a:lnTo>
                  <a:lnTo>
                    <a:pt x="57" y="165"/>
                  </a:lnTo>
                  <a:lnTo>
                    <a:pt x="58" y="165"/>
                  </a:lnTo>
                  <a:lnTo>
                    <a:pt x="59" y="164"/>
                  </a:lnTo>
                  <a:lnTo>
                    <a:pt x="60" y="163"/>
                  </a:lnTo>
                  <a:lnTo>
                    <a:pt x="60" y="163"/>
                  </a:lnTo>
                  <a:lnTo>
                    <a:pt x="61" y="162"/>
                  </a:lnTo>
                  <a:lnTo>
                    <a:pt x="65" y="157"/>
                  </a:lnTo>
                  <a:lnTo>
                    <a:pt x="66" y="156"/>
                  </a:lnTo>
                  <a:lnTo>
                    <a:pt x="67" y="155"/>
                  </a:lnTo>
                  <a:lnTo>
                    <a:pt x="69" y="154"/>
                  </a:lnTo>
                  <a:lnTo>
                    <a:pt x="71" y="152"/>
                  </a:lnTo>
                  <a:lnTo>
                    <a:pt x="72" y="151"/>
                  </a:lnTo>
                  <a:lnTo>
                    <a:pt x="74" y="150"/>
                  </a:lnTo>
                  <a:lnTo>
                    <a:pt x="75" y="150"/>
                  </a:lnTo>
                  <a:lnTo>
                    <a:pt x="76" y="149"/>
                  </a:lnTo>
                  <a:lnTo>
                    <a:pt x="78" y="149"/>
                  </a:lnTo>
                  <a:lnTo>
                    <a:pt x="79" y="148"/>
                  </a:lnTo>
                  <a:lnTo>
                    <a:pt x="81" y="148"/>
                  </a:lnTo>
                  <a:lnTo>
                    <a:pt x="86" y="147"/>
                  </a:lnTo>
                  <a:lnTo>
                    <a:pt x="88" y="147"/>
                  </a:lnTo>
                  <a:lnTo>
                    <a:pt x="91" y="146"/>
                  </a:lnTo>
                  <a:lnTo>
                    <a:pt x="92" y="146"/>
                  </a:lnTo>
                  <a:lnTo>
                    <a:pt x="94" y="145"/>
                  </a:lnTo>
                  <a:lnTo>
                    <a:pt x="95" y="144"/>
                  </a:lnTo>
                  <a:lnTo>
                    <a:pt x="97" y="143"/>
                  </a:lnTo>
                  <a:lnTo>
                    <a:pt x="99" y="141"/>
                  </a:lnTo>
                  <a:lnTo>
                    <a:pt x="100" y="140"/>
                  </a:lnTo>
                  <a:lnTo>
                    <a:pt x="101" y="140"/>
                  </a:lnTo>
                  <a:lnTo>
                    <a:pt x="102" y="139"/>
                  </a:lnTo>
                  <a:lnTo>
                    <a:pt x="102" y="139"/>
                  </a:lnTo>
                  <a:lnTo>
                    <a:pt x="103" y="139"/>
                  </a:lnTo>
                  <a:lnTo>
                    <a:pt x="104" y="139"/>
                  </a:lnTo>
                  <a:lnTo>
                    <a:pt x="105" y="139"/>
                  </a:lnTo>
                  <a:lnTo>
                    <a:pt x="106" y="140"/>
                  </a:lnTo>
                  <a:lnTo>
                    <a:pt x="107" y="141"/>
                  </a:lnTo>
                  <a:lnTo>
                    <a:pt x="111" y="145"/>
                  </a:lnTo>
                  <a:lnTo>
                    <a:pt x="113" y="146"/>
                  </a:lnTo>
                  <a:lnTo>
                    <a:pt x="113" y="147"/>
                  </a:lnTo>
                  <a:lnTo>
                    <a:pt x="114" y="147"/>
                  </a:lnTo>
                  <a:lnTo>
                    <a:pt x="115" y="147"/>
                  </a:lnTo>
                  <a:lnTo>
                    <a:pt x="116" y="148"/>
                  </a:lnTo>
                  <a:lnTo>
                    <a:pt x="117" y="148"/>
                  </a:lnTo>
                  <a:lnTo>
                    <a:pt x="118" y="147"/>
                  </a:lnTo>
                  <a:lnTo>
                    <a:pt x="119" y="147"/>
                  </a:lnTo>
                  <a:lnTo>
                    <a:pt x="119" y="146"/>
                  </a:lnTo>
                  <a:lnTo>
                    <a:pt x="120" y="145"/>
                  </a:lnTo>
                  <a:lnTo>
                    <a:pt x="121" y="144"/>
                  </a:lnTo>
                  <a:lnTo>
                    <a:pt x="121" y="143"/>
                  </a:lnTo>
                  <a:lnTo>
                    <a:pt x="122" y="142"/>
                  </a:lnTo>
                  <a:lnTo>
                    <a:pt x="122" y="141"/>
                  </a:lnTo>
                  <a:lnTo>
                    <a:pt x="121" y="139"/>
                  </a:lnTo>
                  <a:lnTo>
                    <a:pt x="121" y="138"/>
                  </a:lnTo>
                  <a:lnTo>
                    <a:pt x="120" y="134"/>
                  </a:lnTo>
                  <a:lnTo>
                    <a:pt x="119" y="132"/>
                  </a:lnTo>
                  <a:lnTo>
                    <a:pt x="119" y="129"/>
                  </a:lnTo>
                  <a:lnTo>
                    <a:pt x="119" y="127"/>
                  </a:lnTo>
                  <a:lnTo>
                    <a:pt x="118" y="126"/>
                  </a:lnTo>
                  <a:lnTo>
                    <a:pt x="119" y="124"/>
                  </a:lnTo>
                  <a:lnTo>
                    <a:pt x="119" y="119"/>
                  </a:lnTo>
                  <a:lnTo>
                    <a:pt x="119" y="116"/>
                  </a:lnTo>
                  <a:lnTo>
                    <a:pt x="120" y="114"/>
                  </a:lnTo>
                  <a:lnTo>
                    <a:pt x="119" y="111"/>
                  </a:lnTo>
                  <a:lnTo>
                    <a:pt x="119" y="109"/>
                  </a:lnTo>
                  <a:lnTo>
                    <a:pt x="118" y="107"/>
                  </a:lnTo>
                  <a:lnTo>
                    <a:pt x="118" y="105"/>
                  </a:lnTo>
                  <a:lnTo>
                    <a:pt x="117" y="103"/>
                  </a:lnTo>
                  <a:lnTo>
                    <a:pt x="115" y="101"/>
                  </a:lnTo>
                  <a:lnTo>
                    <a:pt x="114" y="99"/>
                  </a:lnTo>
                  <a:lnTo>
                    <a:pt x="112" y="98"/>
                  </a:lnTo>
                  <a:lnTo>
                    <a:pt x="111" y="97"/>
                  </a:lnTo>
                  <a:lnTo>
                    <a:pt x="110" y="96"/>
                  </a:lnTo>
                  <a:lnTo>
                    <a:pt x="108" y="94"/>
                  </a:lnTo>
                  <a:lnTo>
                    <a:pt x="100" y="90"/>
                  </a:lnTo>
                  <a:lnTo>
                    <a:pt x="98" y="89"/>
                  </a:lnTo>
                  <a:lnTo>
                    <a:pt x="95" y="88"/>
                  </a:lnTo>
                  <a:lnTo>
                    <a:pt x="94" y="87"/>
                  </a:lnTo>
                  <a:lnTo>
                    <a:pt x="92" y="86"/>
                  </a:lnTo>
                  <a:lnTo>
                    <a:pt x="91" y="85"/>
                  </a:lnTo>
                  <a:lnTo>
                    <a:pt x="90" y="84"/>
                  </a:lnTo>
                  <a:lnTo>
                    <a:pt x="89" y="83"/>
                  </a:lnTo>
                  <a:lnTo>
                    <a:pt x="88" y="82"/>
                  </a:lnTo>
                  <a:lnTo>
                    <a:pt x="88" y="80"/>
                  </a:lnTo>
                  <a:lnTo>
                    <a:pt x="87" y="79"/>
                  </a:lnTo>
                  <a:lnTo>
                    <a:pt x="86" y="77"/>
                  </a:lnTo>
                  <a:lnTo>
                    <a:pt x="84" y="70"/>
                  </a:lnTo>
                  <a:lnTo>
                    <a:pt x="80" y="64"/>
                  </a:lnTo>
                  <a:lnTo>
                    <a:pt x="79" y="60"/>
                  </a:lnTo>
                  <a:lnTo>
                    <a:pt x="78" y="57"/>
                  </a:lnTo>
                  <a:lnTo>
                    <a:pt x="76" y="52"/>
                  </a:lnTo>
                  <a:lnTo>
                    <a:pt x="75" y="48"/>
                  </a:lnTo>
                  <a:lnTo>
                    <a:pt x="74" y="46"/>
                  </a:lnTo>
                  <a:lnTo>
                    <a:pt x="73" y="44"/>
                  </a:lnTo>
                  <a:lnTo>
                    <a:pt x="72" y="43"/>
                  </a:lnTo>
                  <a:lnTo>
                    <a:pt x="72" y="42"/>
                  </a:lnTo>
                  <a:lnTo>
                    <a:pt x="71" y="41"/>
                  </a:lnTo>
                  <a:lnTo>
                    <a:pt x="70" y="40"/>
                  </a:lnTo>
                  <a:lnTo>
                    <a:pt x="69" y="39"/>
                  </a:lnTo>
                  <a:lnTo>
                    <a:pt x="65" y="36"/>
                  </a:lnTo>
                  <a:lnTo>
                    <a:pt x="61" y="32"/>
                  </a:lnTo>
                  <a:lnTo>
                    <a:pt x="59" y="31"/>
                  </a:lnTo>
                  <a:lnTo>
                    <a:pt x="58" y="30"/>
                  </a:lnTo>
                  <a:lnTo>
                    <a:pt x="58" y="29"/>
                  </a:lnTo>
                  <a:lnTo>
                    <a:pt x="57" y="28"/>
                  </a:lnTo>
                  <a:lnTo>
                    <a:pt x="56" y="27"/>
                  </a:lnTo>
                  <a:lnTo>
                    <a:pt x="56" y="26"/>
                  </a:lnTo>
                  <a:lnTo>
                    <a:pt x="55" y="25"/>
                  </a:lnTo>
                  <a:lnTo>
                    <a:pt x="55" y="24"/>
                  </a:lnTo>
                  <a:lnTo>
                    <a:pt x="55" y="23"/>
                  </a:lnTo>
                  <a:lnTo>
                    <a:pt x="55" y="22"/>
                  </a:lnTo>
                  <a:lnTo>
                    <a:pt x="55" y="21"/>
                  </a:lnTo>
                  <a:lnTo>
                    <a:pt x="56" y="19"/>
                  </a:lnTo>
                  <a:lnTo>
                    <a:pt x="56" y="17"/>
                  </a:lnTo>
                  <a:lnTo>
                    <a:pt x="57" y="15"/>
                  </a:lnTo>
                  <a:lnTo>
                    <a:pt x="58" y="13"/>
                  </a:lnTo>
                  <a:lnTo>
                    <a:pt x="60" y="11"/>
                  </a:lnTo>
                  <a:lnTo>
                    <a:pt x="61" y="9"/>
                  </a:lnTo>
                  <a:lnTo>
                    <a:pt x="63" y="7"/>
                  </a:lnTo>
                  <a:lnTo>
                    <a:pt x="64" y="5"/>
                  </a:lnTo>
                  <a:lnTo>
                    <a:pt x="65" y="4"/>
                  </a:lnTo>
                  <a:lnTo>
                    <a:pt x="67" y="3"/>
                  </a:lnTo>
                  <a:lnTo>
                    <a:pt x="69" y="1"/>
                  </a:lnTo>
                  <a:lnTo>
                    <a:pt x="70" y="1"/>
                  </a:lnTo>
                  <a:lnTo>
                    <a:pt x="71" y="0"/>
                  </a:lnTo>
                  <a:lnTo>
                    <a:pt x="72" y="0"/>
                  </a:lnTo>
                  <a:lnTo>
                    <a:pt x="72" y="0"/>
                  </a:lnTo>
                  <a:lnTo>
                    <a:pt x="72" y="1"/>
                  </a:lnTo>
                  <a:lnTo>
                    <a:pt x="74" y="2"/>
                  </a:lnTo>
                  <a:lnTo>
                    <a:pt x="76" y="4"/>
                  </a:lnTo>
                  <a:lnTo>
                    <a:pt x="79" y="5"/>
                  </a:lnTo>
                  <a:lnTo>
                    <a:pt x="83" y="7"/>
                  </a:lnTo>
                  <a:lnTo>
                    <a:pt x="89" y="11"/>
                  </a:lnTo>
                  <a:lnTo>
                    <a:pt x="92" y="13"/>
                  </a:lnTo>
                  <a:lnTo>
                    <a:pt x="96" y="15"/>
                  </a:lnTo>
                  <a:lnTo>
                    <a:pt x="97" y="15"/>
                  </a:lnTo>
                  <a:lnTo>
                    <a:pt x="98" y="16"/>
                  </a:lnTo>
                  <a:lnTo>
                    <a:pt x="100" y="16"/>
                  </a:lnTo>
                  <a:lnTo>
                    <a:pt x="102" y="16"/>
                  </a:lnTo>
                  <a:lnTo>
                    <a:pt x="104" y="16"/>
                  </a:lnTo>
                  <a:lnTo>
                    <a:pt x="107" y="16"/>
                  </a:lnTo>
                  <a:lnTo>
                    <a:pt x="109" y="16"/>
                  </a:lnTo>
                  <a:lnTo>
                    <a:pt x="111" y="16"/>
                  </a:lnTo>
                  <a:lnTo>
                    <a:pt x="113" y="17"/>
                  </a:lnTo>
                  <a:lnTo>
                    <a:pt x="118" y="18"/>
                  </a:lnTo>
                  <a:lnTo>
                    <a:pt x="120" y="19"/>
                  </a:lnTo>
                  <a:lnTo>
                    <a:pt x="122" y="20"/>
                  </a:lnTo>
                  <a:lnTo>
                    <a:pt x="130" y="23"/>
                  </a:lnTo>
                  <a:lnTo>
                    <a:pt x="133" y="24"/>
                  </a:lnTo>
                  <a:lnTo>
                    <a:pt x="135" y="25"/>
                  </a:lnTo>
                  <a:lnTo>
                    <a:pt x="138" y="26"/>
                  </a:lnTo>
                  <a:lnTo>
                    <a:pt x="142" y="27"/>
                  </a:lnTo>
                  <a:lnTo>
                    <a:pt x="144" y="27"/>
                  </a:lnTo>
                  <a:lnTo>
                    <a:pt x="149" y="28"/>
                  </a:lnTo>
                  <a:lnTo>
                    <a:pt x="151" y="28"/>
                  </a:lnTo>
                  <a:lnTo>
                    <a:pt x="152" y="28"/>
                  </a:lnTo>
                  <a:lnTo>
                    <a:pt x="154" y="29"/>
                  </a:lnTo>
                  <a:lnTo>
                    <a:pt x="155" y="30"/>
                  </a:lnTo>
                  <a:lnTo>
                    <a:pt x="157" y="31"/>
                  </a:lnTo>
                  <a:lnTo>
                    <a:pt x="159" y="32"/>
                  </a:lnTo>
                  <a:lnTo>
                    <a:pt x="160" y="33"/>
                  </a:lnTo>
                  <a:lnTo>
                    <a:pt x="167" y="37"/>
                  </a:lnTo>
                  <a:lnTo>
                    <a:pt x="169" y="38"/>
                  </a:lnTo>
                  <a:lnTo>
                    <a:pt x="170" y="38"/>
                  </a:lnTo>
                  <a:lnTo>
                    <a:pt x="172" y="39"/>
                  </a:lnTo>
                  <a:lnTo>
                    <a:pt x="174" y="39"/>
                  </a:lnTo>
                  <a:lnTo>
                    <a:pt x="175" y="39"/>
                  </a:lnTo>
                  <a:lnTo>
                    <a:pt x="177" y="40"/>
                  </a:lnTo>
                  <a:lnTo>
                    <a:pt x="179" y="40"/>
                  </a:lnTo>
                  <a:lnTo>
                    <a:pt x="185" y="39"/>
                  </a:lnTo>
                  <a:lnTo>
                    <a:pt x="187" y="39"/>
                  </a:lnTo>
                  <a:lnTo>
                    <a:pt x="188" y="39"/>
                  </a:lnTo>
                  <a:lnTo>
                    <a:pt x="189" y="39"/>
                  </a:lnTo>
                  <a:lnTo>
                    <a:pt x="191" y="40"/>
                  </a:lnTo>
                  <a:lnTo>
                    <a:pt x="191" y="40"/>
                  </a:lnTo>
                  <a:lnTo>
                    <a:pt x="192" y="40"/>
                  </a:lnTo>
                  <a:lnTo>
                    <a:pt x="193" y="41"/>
                  </a:lnTo>
                  <a:lnTo>
                    <a:pt x="193" y="42"/>
                  </a:lnTo>
                  <a:lnTo>
                    <a:pt x="194" y="42"/>
                  </a:lnTo>
                  <a:lnTo>
                    <a:pt x="195" y="44"/>
                  </a:lnTo>
                  <a:lnTo>
                    <a:pt x="197" y="50"/>
                  </a:lnTo>
                  <a:lnTo>
                    <a:pt x="198" y="52"/>
                  </a:lnTo>
                  <a:lnTo>
                    <a:pt x="200" y="54"/>
                  </a:lnTo>
                  <a:lnTo>
                    <a:pt x="201" y="57"/>
                  </a:lnTo>
                  <a:lnTo>
                    <a:pt x="203" y="59"/>
                  </a:lnTo>
                  <a:lnTo>
                    <a:pt x="205" y="61"/>
                  </a:lnTo>
                  <a:lnTo>
                    <a:pt x="206" y="63"/>
                  </a:lnTo>
                  <a:lnTo>
                    <a:pt x="207" y="64"/>
                  </a:lnTo>
                  <a:lnTo>
                    <a:pt x="209" y="66"/>
                  </a:lnTo>
                  <a:lnTo>
                    <a:pt x="211" y="67"/>
                  </a:lnTo>
                  <a:lnTo>
                    <a:pt x="213" y="69"/>
                  </a:lnTo>
                  <a:lnTo>
                    <a:pt x="216" y="71"/>
                  </a:lnTo>
                  <a:lnTo>
                    <a:pt x="217" y="72"/>
                  </a:lnTo>
                  <a:lnTo>
                    <a:pt x="219" y="73"/>
                  </a:lnTo>
                  <a:lnTo>
                    <a:pt x="221" y="74"/>
                  </a:lnTo>
                  <a:lnTo>
                    <a:pt x="223" y="76"/>
                  </a:lnTo>
                  <a:lnTo>
                    <a:pt x="226" y="77"/>
                  </a:lnTo>
                  <a:lnTo>
                    <a:pt x="227" y="77"/>
                  </a:lnTo>
                  <a:lnTo>
                    <a:pt x="229" y="78"/>
                  </a:lnTo>
                  <a:lnTo>
                    <a:pt x="230" y="78"/>
                  </a:lnTo>
                  <a:lnTo>
                    <a:pt x="232" y="79"/>
                  </a:lnTo>
                  <a:lnTo>
                    <a:pt x="233" y="79"/>
                  </a:lnTo>
                  <a:lnTo>
                    <a:pt x="235" y="79"/>
                  </a:lnTo>
                  <a:lnTo>
                    <a:pt x="236" y="79"/>
                  </a:lnTo>
                  <a:lnTo>
                    <a:pt x="238" y="79"/>
                  </a:lnTo>
                  <a:close/>
                </a:path>
              </a:pathLst>
            </a:custGeom>
            <a:solidFill>
              <a:srgbClr val="B0C2E5"/>
            </a:solidFill>
            <a:ln>
              <a:noFill/>
            </a:ln>
            <a:extLst/>
          </p:spPr>
          <p:txBody>
            <a:bodyPr vert="horz" wrap="square" lIns="91440" tIns="45720" rIns="91440" bIns="45720" numCol="1" anchor="t" anchorCtr="0" compatLnSpc="1">
              <a:prstTxWarp prst="textNoShape">
                <a:avLst/>
              </a:prstTxWarp>
            </a:bodyPr>
            <a:lstStyle/>
            <a:p>
              <a:endParaRPr lang="cs-CZ" dirty="0"/>
            </a:p>
          </p:txBody>
        </p:sp>
        <p:sp>
          <p:nvSpPr>
            <p:cNvPr id="176" name="Freeform 288">
              <a:extLst>
                <a:ext uri="{FF2B5EF4-FFF2-40B4-BE49-F238E27FC236}">
                  <a16:creationId xmlns:a16="http://schemas.microsoft.com/office/drawing/2014/main" id="{908A931C-C8E5-441A-824E-33FE4DB7F5B0}"/>
                </a:ext>
              </a:extLst>
            </p:cNvPr>
            <p:cNvSpPr>
              <a:spLocks/>
            </p:cNvSpPr>
            <p:nvPr/>
          </p:nvSpPr>
          <p:spPr bwMode="auto">
            <a:xfrm>
              <a:off x="8183037" y="4906520"/>
              <a:ext cx="568395" cy="908010"/>
            </a:xfrm>
            <a:custGeom>
              <a:avLst/>
              <a:gdLst>
                <a:gd name="T0" fmla="*/ 215 w 474"/>
                <a:gd name="T1" fmla="*/ 10 h 690"/>
                <a:gd name="T2" fmla="*/ 220 w 474"/>
                <a:gd name="T3" fmla="*/ 35 h 690"/>
                <a:gd name="T4" fmla="*/ 242 w 474"/>
                <a:gd name="T5" fmla="*/ 32 h 690"/>
                <a:gd name="T6" fmla="*/ 249 w 474"/>
                <a:gd name="T7" fmla="*/ 66 h 690"/>
                <a:gd name="T8" fmla="*/ 231 w 474"/>
                <a:gd name="T9" fmla="*/ 71 h 690"/>
                <a:gd name="T10" fmla="*/ 202 w 474"/>
                <a:gd name="T11" fmla="*/ 94 h 690"/>
                <a:gd name="T12" fmla="*/ 174 w 474"/>
                <a:gd name="T13" fmla="*/ 135 h 690"/>
                <a:gd name="T14" fmla="*/ 168 w 474"/>
                <a:gd name="T15" fmla="*/ 178 h 690"/>
                <a:gd name="T16" fmla="*/ 145 w 474"/>
                <a:gd name="T17" fmla="*/ 223 h 690"/>
                <a:gd name="T18" fmla="*/ 159 w 474"/>
                <a:gd name="T19" fmla="*/ 245 h 690"/>
                <a:gd name="T20" fmla="*/ 147 w 474"/>
                <a:gd name="T21" fmla="*/ 271 h 690"/>
                <a:gd name="T22" fmla="*/ 144 w 474"/>
                <a:gd name="T23" fmla="*/ 298 h 690"/>
                <a:gd name="T24" fmla="*/ 167 w 474"/>
                <a:gd name="T25" fmla="*/ 311 h 690"/>
                <a:gd name="T26" fmla="*/ 171 w 474"/>
                <a:gd name="T27" fmla="*/ 328 h 690"/>
                <a:gd name="T28" fmla="*/ 194 w 474"/>
                <a:gd name="T29" fmla="*/ 322 h 690"/>
                <a:gd name="T30" fmla="*/ 228 w 474"/>
                <a:gd name="T31" fmla="*/ 305 h 690"/>
                <a:gd name="T32" fmla="*/ 233 w 474"/>
                <a:gd name="T33" fmla="*/ 331 h 690"/>
                <a:gd name="T34" fmla="*/ 244 w 474"/>
                <a:gd name="T35" fmla="*/ 341 h 690"/>
                <a:gd name="T36" fmla="*/ 261 w 474"/>
                <a:gd name="T37" fmla="*/ 323 h 690"/>
                <a:gd name="T38" fmla="*/ 272 w 474"/>
                <a:gd name="T39" fmla="*/ 316 h 690"/>
                <a:gd name="T40" fmla="*/ 276 w 474"/>
                <a:gd name="T41" fmla="*/ 297 h 690"/>
                <a:gd name="T42" fmla="*/ 289 w 474"/>
                <a:gd name="T43" fmla="*/ 331 h 690"/>
                <a:gd name="T44" fmla="*/ 303 w 474"/>
                <a:gd name="T45" fmla="*/ 356 h 690"/>
                <a:gd name="T46" fmla="*/ 336 w 474"/>
                <a:gd name="T47" fmla="*/ 372 h 690"/>
                <a:gd name="T48" fmla="*/ 367 w 474"/>
                <a:gd name="T49" fmla="*/ 365 h 690"/>
                <a:gd name="T50" fmla="*/ 372 w 474"/>
                <a:gd name="T51" fmla="*/ 394 h 690"/>
                <a:gd name="T52" fmla="*/ 380 w 474"/>
                <a:gd name="T53" fmla="*/ 421 h 690"/>
                <a:gd name="T54" fmla="*/ 397 w 474"/>
                <a:gd name="T55" fmla="*/ 421 h 690"/>
                <a:gd name="T56" fmla="*/ 425 w 474"/>
                <a:gd name="T57" fmla="*/ 452 h 690"/>
                <a:gd name="T58" fmla="*/ 447 w 474"/>
                <a:gd name="T59" fmla="*/ 487 h 690"/>
                <a:gd name="T60" fmla="*/ 457 w 474"/>
                <a:gd name="T61" fmla="*/ 493 h 690"/>
                <a:gd name="T62" fmla="*/ 474 w 474"/>
                <a:gd name="T63" fmla="*/ 506 h 690"/>
                <a:gd name="T64" fmla="*/ 462 w 474"/>
                <a:gd name="T65" fmla="*/ 522 h 690"/>
                <a:gd name="T66" fmla="*/ 439 w 474"/>
                <a:gd name="T67" fmla="*/ 527 h 690"/>
                <a:gd name="T68" fmla="*/ 423 w 474"/>
                <a:gd name="T69" fmla="*/ 552 h 690"/>
                <a:gd name="T70" fmla="*/ 399 w 474"/>
                <a:gd name="T71" fmla="*/ 575 h 690"/>
                <a:gd name="T72" fmla="*/ 375 w 474"/>
                <a:gd name="T73" fmla="*/ 562 h 690"/>
                <a:gd name="T74" fmla="*/ 359 w 474"/>
                <a:gd name="T75" fmla="*/ 570 h 690"/>
                <a:gd name="T76" fmla="*/ 359 w 474"/>
                <a:gd name="T77" fmla="*/ 586 h 690"/>
                <a:gd name="T78" fmla="*/ 348 w 474"/>
                <a:gd name="T79" fmla="*/ 602 h 690"/>
                <a:gd name="T80" fmla="*/ 319 w 474"/>
                <a:gd name="T81" fmla="*/ 600 h 690"/>
                <a:gd name="T82" fmla="*/ 302 w 474"/>
                <a:gd name="T83" fmla="*/ 617 h 690"/>
                <a:gd name="T84" fmla="*/ 280 w 474"/>
                <a:gd name="T85" fmla="*/ 621 h 690"/>
                <a:gd name="T86" fmla="*/ 249 w 474"/>
                <a:gd name="T87" fmla="*/ 614 h 690"/>
                <a:gd name="T88" fmla="*/ 240 w 474"/>
                <a:gd name="T89" fmla="*/ 600 h 690"/>
                <a:gd name="T90" fmla="*/ 232 w 474"/>
                <a:gd name="T91" fmla="*/ 627 h 690"/>
                <a:gd name="T92" fmla="*/ 224 w 474"/>
                <a:gd name="T93" fmla="*/ 653 h 690"/>
                <a:gd name="T94" fmla="*/ 196 w 474"/>
                <a:gd name="T95" fmla="*/ 673 h 690"/>
                <a:gd name="T96" fmla="*/ 161 w 474"/>
                <a:gd name="T97" fmla="*/ 688 h 690"/>
                <a:gd name="T98" fmla="*/ 146 w 474"/>
                <a:gd name="T99" fmla="*/ 661 h 690"/>
                <a:gd name="T100" fmla="*/ 110 w 474"/>
                <a:gd name="T101" fmla="*/ 640 h 690"/>
                <a:gd name="T102" fmla="*/ 109 w 474"/>
                <a:gd name="T103" fmla="*/ 612 h 690"/>
                <a:gd name="T104" fmla="*/ 100 w 474"/>
                <a:gd name="T105" fmla="*/ 613 h 690"/>
                <a:gd name="T106" fmla="*/ 84 w 474"/>
                <a:gd name="T107" fmla="*/ 594 h 690"/>
                <a:gd name="T108" fmla="*/ 69 w 474"/>
                <a:gd name="T109" fmla="*/ 563 h 690"/>
                <a:gd name="T110" fmla="*/ 44 w 474"/>
                <a:gd name="T111" fmla="*/ 547 h 690"/>
                <a:gd name="T112" fmla="*/ 29 w 474"/>
                <a:gd name="T113" fmla="*/ 563 h 690"/>
                <a:gd name="T114" fmla="*/ 46 w 474"/>
                <a:gd name="T115" fmla="*/ 589 h 690"/>
                <a:gd name="T116" fmla="*/ 28 w 474"/>
                <a:gd name="T117" fmla="*/ 617 h 690"/>
                <a:gd name="T118" fmla="*/ 1 w 474"/>
                <a:gd name="T119" fmla="*/ 6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4" h="690">
                  <a:moveTo>
                    <a:pt x="195" y="2"/>
                  </a:moveTo>
                  <a:lnTo>
                    <a:pt x="197" y="2"/>
                  </a:lnTo>
                  <a:lnTo>
                    <a:pt x="198" y="2"/>
                  </a:lnTo>
                  <a:lnTo>
                    <a:pt x="200" y="1"/>
                  </a:lnTo>
                  <a:lnTo>
                    <a:pt x="206" y="0"/>
                  </a:lnTo>
                  <a:lnTo>
                    <a:pt x="207" y="0"/>
                  </a:lnTo>
                  <a:lnTo>
                    <a:pt x="208" y="0"/>
                  </a:lnTo>
                  <a:lnTo>
                    <a:pt x="209" y="0"/>
                  </a:lnTo>
                  <a:lnTo>
                    <a:pt x="210" y="0"/>
                  </a:lnTo>
                  <a:lnTo>
                    <a:pt x="211" y="0"/>
                  </a:lnTo>
                  <a:lnTo>
                    <a:pt x="211" y="0"/>
                  </a:lnTo>
                  <a:lnTo>
                    <a:pt x="212" y="0"/>
                  </a:lnTo>
                  <a:lnTo>
                    <a:pt x="212" y="1"/>
                  </a:lnTo>
                  <a:lnTo>
                    <a:pt x="212" y="1"/>
                  </a:lnTo>
                  <a:lnTo>
                    <a:pt x="213" y="2"/>
                  </a:lnTo>
                  <a:lnTo>
                    <a:pt x="214" y="6"/>
                  </a:lnTo>
                  <a:lnTo>
                    <a:pt x="215" y="10"/>
                  </a:lnTo>
                  <a:lnTo>
                    <a:pt x="215" y="10"/>
                  </a:lnTo>
                  <a:lnTo>
                    <a:pt x="215" y="12"/>
                  </a:lnTo>
                  <a:lnTo>
                    <a:pt x="215" y="13"/>
                  </a:lnTo>
                  <a:lnTo>
                    <a:pt x="215" y="15"/>
                  </a:lnTo>
                  <a:lnTo>
                    <a:pt x="215" y="26"/>
                  </a:lnTo>
                  <a:lnTo>
                    <a:pt x="215" y="27"/>
                  </a:lnTo>
                  <a:lnTo>
                    <a:pt x="215" y="28"/>
                  </a:lnTo>
                  <a:lnTo>
                    <a:pt x="215" y="30"/>
                  </a:lnTo>
                  <a:lnTo>
                    <a:pt x="216" y="32"/>
                  </a:lnTo>
                  <a:lnTo>
                    <a:pt x="216" y="33"/>
                  </a:lnTo>
                  <a:lnTo>
                    <a:pt x="217" y="33"/>
                  </a:lnTo>
                  <a:lnTo>
                    <a:pt x="217" y="34"/>
                  </a:lnTo>
                  <a:lnTo>
                    <a:pt x="217" y="34"/>
                  </a:lnTo>
                  <a:lnTo>
                    <a:pt x="218" y="35"/>
                  </a:lnTo>
                  <a:lnTo>
                    <a:pt x="219" y="35"/>
                  </a:lnTo>
                  <a:lnTo>
                    <a:pt x="220" y="35"/>
                  </a:lnTo>
                  <a:lnTo>
                    <a:pt x="220" y="35"/>
                  </a:lnTo>
                  <a:lnTo>
                    <a:pt x="221" y="34"/>
                  </a:lnTo>
                  <a:lnTo>
                    <a:pt x="221" y="34"/>
                  </a:lnTo>
                  <a:lnTo>
                    <a:pt x="224" y="32"/>
                  </a:lnTo>
                  <a:lnTo>
                    <a:pt x="225" y="31"/>
                  </a:lnTo>
                  <a:lnTo>
                    <a:pt x="226" y="30"/>
                  </a:lnTo>
                  <a:lnTo>
                    <a:pt x="227" y="30"/>
                  </a:lnTo>
                  <a:lnTo>
                    <a:pt x="228" y="30"/>
                  </a:lnTo>
                  <a:lnTo>
                    <a:pt x="229" y="29"/>
                  </a:lnTo>
                  <a:lnTo>
                    <a:pt x="231" y="29"/>
                  </a:lnTo>
                  <a:lnTo>
                    <a:pt x="232" y="29"/>
                  </a:lnTo>
                  <a:lnTo>
                    <a:pt x="233" y="29"/>
                  </a:lnTo>
                  <a:lnTo>
                    <a:pt x="235" y="29"/>
                  </a:lnTo>
                  <a:lnTo>
                    <a:pt x="236" y="29"/>
                  </a:lnTo>
                  <a:lnTo>
                    <a:pt x="238" y="30"/>
                  </a:lnTo>
                  <a:lnTo>
                    <a:pt x="239" y="30"/>
                  </a:lnTo>
                  <a:lnTo>
                    <a:pt x="241" y="31"/>
                  </a:lnTo>
                  <a:lnTo>
                    <a:pt x="242" y="32"/>
                  </a:lnTo>
                  <a:lnTo>
                    <a:pt x="244" y="33"/>
                  </a:lnTo>
                  <a:lnTo>
                    <a:pt x="245" y="34"/>
                  </a:lnTo>
                  <a:lnTo>
                    <a:pt x="246" y="35"/>
                  </a:lnTo>
                  <a:lnTo>
                    <a:pt x="247" y="35"/>
                  </a:lnTo>
                  <a:lnTo>
                    <a:pt x="248" y="36"/>
                  </a:lnTo>
                  <a:lnTo>
                    <a:pt x="249" y="38"/>
                  </a:lnTo>
                  <a:lnTo>
                    <a:pt x="249" y="39"/>
                  </a:lnTo>
                  <a:lnTo>
                    <a:pt x="250" y="40"/>
                  </a:lnTo>
                  <a:lnTo>
                    <a:pt x="251" y="42"/>
                  </a:lnTo>
                  <a:lnTo>
                    <a:pt x="251" y="43"/>
                  </a:lnTo>
                  <a:lnTo>
                    <a:pt x="251" y="44"/>
                  </a:lnTo>
                  <a:lnTo>
                    <a:pt x="251" y="44"/>
                  </a:lnTo>
                  <a:lnTo>
                    <a:pt x="251" y="45"/>
                  </a:lnTo>
                  <a:lnTo>
                    <a:pt x="250" y="57"/>
                  </a:lnTo>
                  <a:lnTo>
                    <a:pt x="250" y="60"/>
                  </a:lnTo>
                  <a:lnTo>
                    <a:pt x="250" y="63"/>
                  </a:lnTo>
                  <a:lnTo>
                    <a:pt x="249" y="66"/>
                  </a:lnTo>
                  <a:lnTo>
                    <a:pt x="249" y="67"/>
                  </a:lnTo>
                  <a:lnTo>
                    <a:pt x="248" y="68"/>
                  </a:lnTo>
                  <a:lnTo>
                    <a:pt x="248" y="70"/>
                  </a:lnTo>
                  <a:lnTo>
                    <a:pt x="247" y="70"/>
                  </a:lnTo>
                  <a:lnTo>
                    <a:pt x="247" y="71"/>
                  </a:lnTo>
                  <a:lnTo>
                    <a:pt x="246" y="71"/>
                  </a:lnTo>
                  <a:lnTo>
                    <a:pt x="245" y="72"/>
                  </a:lnTo>
                  <a:lnTo>
                    <a:pt x="244" y="72"/>
                  </a:lnTo>
                  <a:lnTo>
                    <a:pt x="243" y="72"/>
                  </a:lnTo>
                  <a:lnTo>
                    <a:pt x="242" y="72"/>
                  </a:lnTo>
                  <a:lnTo>
                    <a:pt x="241" y="72"/>
                  </a:lnTo>
                  <a:lnTo>
                    <a:pt x="239" y="72"/>
                  </a:lnTo>
                  <a:lnTo>
                    <a:pt x="237" y="72"/>
                  </a:lnTo>
                  <a:lnTo>
                    <a:pt x="235" y="71"/>
                  </a:lnTo>
                  <a:lnTo>
                    <a:pt x="233" y="71"/>
                  </a:lnTo>
                  <a:lnTo>
                    <a:pt x="232" y="71"/>
                  </a:lnTo>
                  <a:lnTo>
                    <a:pt x="231" y="71"/>
                  </a:lnTo>
                  <a:lnTo>
                    <a:pt x="230" y="72"/>
                  </a:lnTo>
                  <a:lnTo>
                    <a:pt x="229" y="72"/>
                  </a:lnTo>
                  <a:lnTo>
                    <a:pt x="228" y="73"/>
                  </a:lnTo>
                  <a:lnTo>
                    <a:pt x="226" y="75"/>
                  </a:lnTo>
                  <a:lnTo>
                    <a:pt x="223" y="78"/>
                  </a:lnTo>
                  <a:lnTo>
                    <a:pt x="219" y="83"/>
                  </a:lnTo>
                  <a:lnTo>
                    <a:pt x="217" y="84"/>
                  </a:lnTo>
                  <a:lnTo>
                    <a:pt x="216" y="85"/>
                  </a:lnTo>
                  <a:lnTo>
                    <a:pt x="214" y="87"/>
                  </a:lnTo>
                  <a:lnTo>
                    <a:pt x="213" y="88"/>
                  </a:lnTo>
                  <a:lnTo>
                    <a:pt x="211" y="88"/>
                  </a:lnTo>
                  <a:lnTo>
                    <a:pt x="208" y="89"/>
                  </a:lnTo>
                  <a:lnTo>
                    <a:pt x="207" y="90"/>
                  </a:lnTo>
                  <a:lnTo>
                    <a:pt x="205" y="91"/>
                  </a:lnTo>
                  <a:lnTo>
                    <a:pt x="204" y="92"/>
                  </a:lnTo>
                  <a:lnTo>
                    <a:pt x="203" y="93"/>
                  </a:lnTo>
                  <a:lnTo>
                    <a:pt x="202" y="94"/>
                  </a:lnTo>
                  <a:lnTo>
                    <a:pt x="198" y="97"/>
                  </a:lnTo>
                  <a:lnTo>
                    <a:pt x="197" y="98"/>
                  </a:lnTo>
                  <a:lnTo>
                    <a:pt x="196" y="99"/>
                  </a:lnTo>
                  <a:lnTo>
                    <a:pt x="193" y="101"/>
                  </a:lnTo>
                  <a:lnTo>
                    <a:pt x="192" y="102"/>
                  </a:lnTo>
                  <a:lnTo>
                    <a:pt x="190" y="104"/>
                  </a:lnTo>
                  <a:lnTo>
                    <a:pt x="187" y="108"/>
                  </a:lnTo>
                  <a:lnTo>
                    <a:pt x="180" y="116"/>
                  </a:lnTo>
                  <a:lnTo>
                    <a:pt x="178" y="119"/>
                  </a:lnTo>
                  <a:lnTo>
                    <a:pt x="177" y="121"/>
                  </a:lnTo>
                  <a:lnTo>
                    <a:pt x="177" y="122"/>
                  </a:lnTo>
                  <a:lnTo>
                    <a:pt x="176" y="123"/>
                  </a:lnTo>
                  <a:lnTo>
                    <a:pt x="176" y="125"/>
                  </a:lnTo>
                  <a:lnTo>
                    <a:pt x="175" y="128"/>
                  </a:lnTo>
                  <a:lnTo>
                    <a:pt x="175" y="132"/>
                  </a:lnTo>
                  <a:lnTo>
                    <a:pt x="175" y="134"/>
                  </a:lnTo>
                  <a:lnTo>
                    <a:pt x="174" y="135"/>
                  </a:lnTo>
                  <a:lnTo>
                    <a:pt x="174" y="136"/>
                  </a:lnTo>
                  <a:lnTo>
                    <a:pt x="173" y="138"/>
                  </a:lnTo>
                  <a:lnTo>
                    <a:pt x="171" y="143"/>
                  </a:lnTo>
                  <a:lnTo>
                    <a:pt x="171" y="145"/>
                  </a:lnTo>
                  <a:lnTo>
                    <a:pt x="170" y="146"/>
                  </a:lnTo>
                  <a:lnTo>
                    <a:pt x="170" y="148"/>
                  </a:lnTo>
                  <a:lnTo>
                    <a:pt x="170" y="150"/>
                  </a:lnTo>
                  <a:lnTo>
                    <a:pt x="170" y="152"/>
                  </a:lnTo>
                  <a:lnTo>
                    <a:pt x="170" y="159"/>
                  </a:lnTo>
                  <a:lnTo>
                    <a:pt x="170" y="165"/>
                  </a:lnTo>
                  <a:lnTo>
                    <a:pt x="170" y="168"/>
                  </a:lnTo>
                  <a:lnTo>
                    <a:pt x="170" y="170"/>
                  </a:lnTo>
                  <a:lnTo>
                    <a:pt x="170" y="172"/>
                  </a:lnTo>
                  <a:lnTo>
                    <a:pt x="170" y="173"/>
                  </a:lnTo>
                  <a:lnTo>
                    <a:pt x="169" y="175"/>
                  </a:lnTo>
                  <a:lnTo>
                    <a:pt x="168" y="177"/>
                  </a:lnTo>
                  <a:lnTo>
                    <a:pt x="168" y="178"/>
                  </a:lnTo>
                  <a:lnTo>
                    <a:pt x="167" y="180"/>
                  </a:lnTo>
                  <a:lnTo>
                    <a:pt x="166" y="182"/>
                  </a:lnTo>
                  <a:lnTo>
                    <a:pt x="165" y="183"/>
                  </a:lnTo>
                  <a:lnTo>
                    <a:pt x="164" y="184"/>
                  </a:lnTo>
                  <a:lnTo>
                    <a:pt x="156" y="193"/>
                  </a:lnTo>
                  <a:lnTo>
                    <a:pt x="154" y="196"/>
                  </a:lnTo>
                  <a:lnTo>
                    <a:pt x="153" y="198"/>
                  </a:lnTo>
                  <a:lnTo>
                    <a:pt x="151" y="200"/>
                  </a:lnTo>
                  <a:lnTo>
                    <a:pt x="150" y="202"/>
                  </a:lnTo>
                  <a:lnTo>
                    <a:pt x="149" y="206"/>
                  </a:lnTo>
                  <a:lnTo>
                    <a:pt x="148" y="207"/>
                  </a:lnTo>
                  <a:lnTo>
                    <a:pt x="148" y="208"/>
                  </a:lnTo>
                  <a:lnTo>
                    <a:pt x="147" y="210"/>
                  </a:lnTo>
                  <a:lnTo>
                    <a:pt x="147" y="211"/>
                  </a:lnTo>
                  <a:lnTo>
                    <a:pt x="147" y="213"/>
                  </a:lnTo>
                  <a:lnTo>
                    <a:pt x="146" y="218"/>
                  </a:lnTo>
                  <a:lnTo>
                    <a:pt x="145" y="223"/>
                  </a:lnTo>
                  <a:lnTo>
                    <a:pt x="145" y="224"/>
                  </a:lnTo>
                  <a:lnTo>
                    <a:pt x="145" y="225"/>
                  </a:lnTo>
                  <a:lnTo>
                    <a:pt x="146" y="226"/>
                  </a:lnTo>
                  <a:lnTo>
                    <a:pt x="146" y="227"/>
                  </a:lnTo>
                  <a:lnTo>
                    <a:pt x="146" y="227"/>
                  </a:lnTo>
                  <a:lnTo>
                    <a:pt x="146" y="228"/>
                  </a:lnTo>
                  <a:lnTo>
                    <a:pt x="147" y="229"/>
                  </a:lnTo>
                  <a:lnTo>
                    <a:pt x="148" y="230"/>
                  </a:lnTo>
                  <a:lnTo>
                    <a:pt x="149" y="232"/>
                  </a:lnTo>
                  <a:lnTo>
                    <a:pt x="155" y="238"/>
                  </a:lnTo>
                  <a:lnTo>
                    <a:pt x="156" y="239"/>
                  </a:lnTo>
                  <a:lnTo>
                    <a:pt x="157" y="241"/>
                  </a:lnTo>
                  <a:lnTo>
                    <a:pt x="157" y="241"/>
                  </a:lnTo>
                  <a:lnTo>
                    <a:pt x="158" y="242"/>
                  </a:lnTo>
                  <a:lnTo>
                    <a:pt x="158" y="243"/>
                  </a:lnTo>
                  <a:lnTo>
                    <a:pt x="158" y="244"/>
                  </a:lnTo>
                  <a:lnTo>
                    <a:pt x="159" y="245"/>
                  </a:lnTo>
                  <a:lnTo>
                    <a:pt x="159" y="246"/>
                  </a:lnTo>
                  <a:lnTo>
                    <a:pt x="159" y="247"/>
                  </a:lnTo>
                  <a:lnTo>
                    <a:pt x="159" y="248"/>
                  </a:lnTo>
                  <a:lnTo>
                    <a:pt x="159" y="249"/>
                  </a:lnTo>
                  <a:lnTo>
                    <a:pt x="158" y="251"/>
                  </a:lnTo>
                  <a:lnTo>
                    <a:pt x="158" y="252"/>
                  </a:lnTo>
                  <a:lnTo>
                    <a:pt x="157" y="254"/>
                  </a:lnTo>
                  <a:lnTo>
                    <a:pt x="156" y="256"/>
                  </a:lnTo>
                  <a:lnTo>
                    <a:pt x="155" y="257"/>
                  </a:lnTo>
                  <a:lnTo>
                    <a:pt x="152" y="261"/>
                  </a:lnTo>
                  <a:lnTo>
                    <a:pt x="150" y="263"/>
                  </a:lnTo>
                  <a:lnTo>
                    <a:pt x="148" y="265"/>
                  </a:lnTo>
                  <a:lnTo>
                    <a:pt x="148" y="266"/>
                  </a:lnTo>
                  <a:lnTo>
                    <a:pt x="148" y="267"/>
                  </a:lnTo>
                  <a:lnTo>
                    <a:pt x="147" y="268"/>
                  </a:lnTo>
                  <a:lnTo>
                    <a:pt x="147" y="270"/>
                  </a:lnTo>
                  <a:lnTo>
                    <a:pt x="147" y="271"/>
                  </a:lnTo>
                  <a:lnTo>
                    <a:pt x="147" y="273"/>
                  </a:lnTo>
                  <a:lnTo>
                    <a:pt x="147" y="274"/>
                  </a:lnTo>
                  <a:lnTo>
                    <a:pt x="147" y="276"/>
                  </a:lnTo>
                  <a:lnTo>
                    <a:pt x="147" y="277"/>
                  </a:lnTo>
                  <a:lnTo>
                    <a:pt x="146" y="279"/>
                  </a:lnTo>
                  <a:lnTo>
                    <a:pt x="145" y="281"/>
                  </a:lnTo>
                  <a:lnTo>
                    <a:pt x="143" y="286"/>
                  </a:lnTo>
                  <a:lnTo>
                    <a:pt x="142" y="288"/>
                  </a:lnTo>
                  <a:lnTo>
                    <a:pt x="142" y="289"/>
                  </a:lnTo>
                  <a:lnTo>
                    <a:pt x="142" y="290"/>
                  </a:lnTo>
                  <a:lnTo>
                    <a:pt x="142" y="292"/>
                  </a:lnTo>
                  <a:lnTo>
                    <a:pt x="142" y="292"/>
                  </a:lnTo>
                  <a:lnTo>
                    <a:pt x="142" y="293"/>
                  </a:lnTo>
                  <a:lnTo>
                    <a:pt x="142" y="294"/>
                  </a:lnTo>
                  <a:lnTo>
                    <a:pt x="142" y="295"/>
                  </a:lnTo>
                  <a:lnTo>
                    <a:pt x="143" y="296"/>
                  </a:lnTo>
                  <a:lnTo>
                    <a:pt x="144" y="298"/>
                  </a:lnTo>
                  <a:lnTo>
                    <a:pt x="145" y="300"/>
                  </a:lnTo>
                  <a:lnTo>
                    <a:pt x="146" y="301"/>
                  </a:lnTo>
                  <a:lnTo>
                    <a:pt x="146" y="302"/>
                  </a:lnTo>
                  <a:lnTo>
                    <a:pt x="149" y="305"/>
                  </a:lnTo>
                  <a:lnTo>
                    <a:pt x="151" y="308"/>
                  </a:lnTo>
                  <a:lnTo>
                    <a:pt x="152" y="309"/>
                  </a:lnTo>
                  <a:lnTo>
                    <a:pt x="154" y="311"/>
                  </a:lnTo>
                  <a:lnTo>
                    <a:pt x="154" y="311"/>
                  </a:lnTo>
                  <a:lnTo>
                    <a:pt x="155" y="312"/>
                  </a:lnTo>
                  <a:lnTo>
                    <a:pt x="156" y="312"/>
                  </a:lnTo>
                  <a:lnTo>
                    <a:pt x="157" y="312"/>
                  </a:lnTo>
                  <a:lnTo>
                    <a:pt x="158" y="312"/>
                  </a:lnTo>
                  <a:lnTo>
                    <a:pt x="159" y="312"/>
                  </a:lnTo>
                  <a:lnTo>
                    <a:pt x="160" y="312"/>
                  </a:lnTo>
                  <a:lnTo>
                    <a:pt x="164" y="312"/>
                  </a:lnTo>
                  <a:lnTo>
                    <a:pt x="165" y="311"/>
                  </a:lnTo>
                  <a:lnTo>
                    <a:pt x="167" y="311"/>
                  </a:lnTo>
                  <a:lnTo>
                    <a:pt x="168" y="310"/>
                  </a:lnTo>
                  <a:lnTo>
                    <a:pt x="169" y="310"/>
                  </a:lnTo>
                  <a:lnTo>
                    <a:pt x="169" y="310"/>
                  </a:lnTo>
                  <a:lnTo>
                    <a:pt x="170" y="310"/>
                  </a:lnTo>
                  <a:lnTo>
                    <a:pt x="170" y="311"/>
                  </a:lnTo>
                  <a:lnTo>
                    <a:pt x="170" y="311"/>
                  </a:lnTo>
                  <a:lnTo>
                    <a:pt x="170" y="312"/>
                  </a:lnTo>
                  <a:lnTo>
                    <a:pt x="171" y="313"/>
                  </a:lnTo>
                  <a:lnTo>
                    <a:pt x="171" y="314"/>
                  </a:lnTo>
                  <a:lnTo>
                    <a:pt x="170" y="317"/>
                  </a:lnTo>
                  <a:lnTo>
                    <a:pt x="170" y="321"/>
                  </a:lnTo>
                  <a:lnTo>
                    <a:pt x="170" y="323"/>
                  </a:lnTo>
                  <a:lnTo>
                    <a:pt x="169" y="324"/>
                  </a:lnTo>
                  <a:lnTo>
                    <a:pt x="170" y="326"/>
                  </a:lnTo>
                  <a:lnTo>
                    <a:pt x="170" y="326"/>
                  </a:lnTo>
                  <a:lnTo>
                    <a:pt x="170" y="327"/>
                  </a:lnTo>
                  <a:lnTo>
                    <a:pt x="171" y="328"/>
                  </a:lnTo>
                  <a:lnTo>
                    <a:pt x="171" y="329"/>
                  </a:lnTo>
                  <a:lnTo>
                    <a:pt x="172" y="329"/>
                  </a:lnTo>
                  <a:lnTo>
                    <a:pt x="172" y="329"/>
                  </a:lnTo>
                  <a:lnTo>
                    <a:pt x="173" y="329"/>
                  </a:lnTo>
                  <a:lnTo>
                    <a:pt x="174" y="330"/>
                  </a:lnTo>
                  <a:lnTo>
                    <a:pt x="175" y="330"/>
                  </a:lnTo>
                  <a:lnTo>
                    <a:pt x="180" y="329"/>
                  </a:lnTo>
                  <a:lnTo>
                    <a:pt x="185" y="329"/>
                  </a:lnTo>
                  <a:lnTo>
                    <a:pt x="186" y="329"/>
                  </a:lnTo>
                  <a:lnTo>
                    <a:pt x="187" y="329"/>
                  </a:lnTo>
                  <a:lnTo>
                    <a:pt x="188" y="329"/>
                  </a:lnTo>
                  <a:lnTo>
                    <a:pt x="189" y="328"/>
                  </a:lnTo>
                  <a:lnTo>
                    <a:pt x="189" y="327"/>
                  </a:lnTo>
                  <a:lnTo>
                    <a:pt x="191" y="325"/>
                  </a:lnTo>
                  <a:lnTo>
                    <a:pt x="192" y="324"/>
                  </a:lnTo>
                  <a:lnTo>
                    <a:pt x="193" y="323"/>
                  </a:lnTo>
                  <a:lnTo>
                    <a:pt x="194" y="322"/>
                  </a:lnTo>
                  <a:lnTo>
                    <a:pt x="195" y="320"/>
                  </a:lnTo>
                  <a:lnTo>
                    <a:pt x="200" y="317"/>
                  </a:lnTo>
                  <a:lnTo>
                    <a:pt x="204" y="314"/>
                  </a:lnTo>
                  <a:lnTo>
                    <a:pt x="206" y="312"/>
                  </a:lnTo>
                  <a:lnTo>
                    <a:pt x="209" y="310"/>
                  </a:lnTo>
                  <a:lnTo>
                    <a:pt x="210" y="309"/>
                  </a:lnTo>
                  <a:lnTo>
                    <a:pt x="211" y="309"/>
                  </a:lnTo>
                  <a:lnTo>
                    <a:pt x="212" y="308"/>
                  </a:lnTo>
                  <a:lnTo>
                    <a:pt x="215" y="307"/>
                  </a:lnTo>
                  <a:lnTo>
                    <a:pt x="217" y="306"/>
                  </a:lnTo>
                  <a:lnTo>
                    <a:pt x="218" y="306"/>
                  </a:lnTo>
                  <a:lnTo>
                    <a:pt x="219" y="305"/>
                  </a:lnTo>
                  <a:lnTo>
                    <a:pt x="221" y="305"/>
                  </a:lnTo>
                  <a:lnTo>
                    <a:pt x="224" y="305"/>
                  </a:lnTo>
                  <a:lnTo>
                    <a:pt x="226" y="304"/>
                  </a:lnTo>
                  <a:lnTo>
                    <a:pt x="227" y="304"/>
                  </a:lnTo>
                  <a:lnTo>
                    <a:pt x="228" y="305"/>
                  </a:lnTo>
                  <a:lnTo>
                    <a:pt x="229" y="305"/>
                  </a:lnTo>
                  <a:lnTo>
                    <a:pt x="230" y="305"/>
                  </a:lnTo>
                  <a:lnTo>
                    <a:pt x="231" y="306"/>
                  </a:lnTo>
                  <a:lnTo>
                    <a:pt x="232" y="307"/>
                  </a:lnTo>
                  <a:lnTo>
                    <a:pt x="233" y="307"/>
                  </a:lnTo>
                  <a:lnTo>
                    <a:pt x="234" y="308"/>
                  </a:lnTo>
                  <a:lnTo>
                    <a:pt x="234" y="309"/>
                  </a:lnTo>
                  <a:lnTo>
                    <a:pt x="235" y="310"/>
                  </a:lnTo>
                  <a:lnTo>
                    <a:pt x="235" y="312"/>
                  </a:lnTo>
                  <a:lnTo>
                    <a:pt x="235" y="313"/>
                  </a:lnTo>
                  <a:lnTo>
                    <a:pt x="235" y="313"/>
                  </a:lnTo>
                  <a:lnTo>
                    <a:pt x="235" y="314"/>
                  </a:lnTo>
                  <a:lnTo>
                    <a:pt x="235" y="317"/>
                  </a:lnTo>
                  <a:lnTo>
                    <a:pt x="234" y="320"/>
                  </a:lnTo>
                  <a:lnTo>
                    <a:pt x="233" y="326"/>
                  </a:lnTo>
                  <a:lnTo>
                    <a:pt x="233" y="329"/>
                  </a:lnTo>
                  <a:lnTo>
                    <a:pt x="233" y="331"/>
                  </a:lnTo>
                  <a:lnTo>
                    <a:pt x="233" y="332"/>
                  </a:lnTo>
                  <a:lnTo>
                    <a:pt x="233" y="333"/>
                  </a:lnTo>
                  <a:lnTo>
                    <a:pt x="233" y="335"/>
                  </a:lnTo>
                  <a:lnTo>
                    <a:pt x="234" y="336"/>
                  </a:lnTo>
                  <a:lnTo>
                    <a:pt x="235" y="338"/>
                  </a:lnTo>
                  <a:lnTo>
                    <a:pt x="236" y="340"/>
                  </a:lnTo>
                  <a:lnTo>
                    <a:pt x="237" y="341"/>
                  </a:lnTo>
                  <a:lnTo>
                    <a:pt x="238" y="342"/>
                  </a:lnTo>
                  <a:lnTo>
                    <a:pt x="239" y="343"/>
                  </a:lnTo>
                  <a:lnTo>
                    <a:pt x="240" y="343"/>
                  </a:lnTo>
                  <a:lnTo>
                    <a:pt x="240" y="344"/>
                  </a:lnTo>
                  <a:lnTo>
                    <a:pt x="241" y="344"/>
                  </a:lnTo>
                  <a:lnTo>
                    <a:pt x="241" y="343"/>
                  </a:lnTo>
                  <a:lnTo>
                    <a:pt x="242" y="343"/>
                  </a:lnTo>
                  <a:lnTo>
                    <a:pt x="242" y="343"/>
                  </a:lnTo>
                  <a:lnTo>
                    <a:pt x="243" y="343"/>
                  </a:lnTo>
                  <a:lnTo>
                    <a:pt x="244" y="341"/>
                  </a:lnTo>
                  <a:lnTo>
                    <a:pt x="245" y="338"/>
                  </a:lnTo>
                  <a:lnTo>
                    <a:pt x="246" y="337"/>
                  </a:lnTo>
                  <a:lnTo>
                    <a:pt x="247" y="337"/>
                  </a:lnTo>
                  <a:lnTo>
                    <a:pt x="250" y="333"/>
                  </a:lnTo>
                  <a:lnTo>
                    <a:pt x="251" y="333"/>
                  </a:lnTo>
                  <a:lnTo>
                    <a:pt x="251" y="332"/>
                  </a:lnTo>
                  <a:lnTo>
                    <a:pt x="252" y="331"/>
                  </a:lnTo>
                  <a:lnTo>
                    <a:pt x="253" y="329"/>
                  </a:lnTo>
                  <a:lnTo>
                    <a:pt x="253" y="328"/>
                  </a:lnTo>
                  <a:lnTo>
                    <a:pt x="254" y="327"/>
                  </a:lnTo>
                  <a:lnTo>
                    <a:pt x="254" y="327"/>
                  </a:lnTo>
                  <a:lnTo>
                    <a:pt x="255" y="326"/>
                  </a:lnTo>
                  <a:lnTo>
                    <a:pt x="256" y="326"/>
                  </a:lnTo>
                  <a:lnTo>
                    <a:pt x="258" y="324"/>
                  </a:lnTo>
                  <a:lnTo>
                    <a:pt x="259" y="324"/>
                  </a:lnTo>
                  <a:lnTo>
                    <a:pt x="260" y="323"/>
                  </a:lnTo>
                  <a:lnTo>
                    <a:pt x="261" y="323"/>
                  </a:lnTo>
                  <a:lnTo>
                    <a:pt x="261" y="322"/>
                  </a:lnTo>
                  <a:lnTo>
                    <a:pt x="262" y="322"/>
                  </a:lnTo>
                  <a:lnTo>
                    <a:pt x="262" y="322"/>
                  </a:lnTo>
                  <a:lnTo>
                    <a:pt x="263" y="323"/>
                  </a:lnTo>
                  <a:lnTo>
                    <a:pt x="264" y="323"/>
                  </a:lnTo>
                  <a:lnTo>
                    <a:pt x="265" y="323"/>
                  </a:lnTo>
                  <a:lnTo>
                    <a:pt x="265" y="323"/>
                  </a:lnTo>
                  <a:lnTo>
                    <a:pt x="266" y="323"/>
                  </a:lnTo>
                  <a:lnTo>
                    <a:pt x="267" y="323"/>
                  </a:lnTo>
                  <a:lnTo>
                    <a:pt x="268" y="322"/>
                  </a:lnTo>
                  <a:lnTo>
                    <a:pt x="268" y="321"/>
                  </a:lnTo>
                  <a:lnTo>
                    <a:pt x="270" y="320"/>
                  </a:lnTo>
                  <a:lnTo>
                    <a:pt x="271" y="319"/>
                  </a:lnTo>
                  <a:lnTo>
                    <a:pt x="271" y="318"/>
                  </a:lnTo>
                  <a:lnTo>
                    <a:pt x="271" y="318"/>
                  </a:lnTo>
                  <a:lnTo>
                    <a:pt x="272" y="317"/>
                  </a:lnTo>
                  <a:lnTo>
                    <a:pt x="272" y="316"/>
                  </a:lnTo>
                  <a:lnTo>
                    <a:pt x="272" y="314"/>
                  </a:lnTo>
                  <a:lnTo>
                    <a:pt x="272" y="313"/>
                  </a:lnTo>
                  <a:lnTo>
                    <a:pt x="271" y="312"/>
                  </a:lnTo>
                  <a:lnTo>
                    <a:pt x="269" y="302"/>
                  </a:lnTo>
                  <a:lnTo>
                    <a:pt x="269" y="300"/>
                  </a:lnTo>
                  <a:lnTo>
                    <a:pt x="269" y="299"/>
                  </a:lnTo>
                  <a:lnTo>
                    <a:pt x="269" y="298"/>
                  </a:lnTo>
                  <a:lnTo>
                    <a:pt x="269" y="297"/>
                  </a:lnTo>
                  <a:lnTo>
                    <a:pt x="270" y="297"/>
                  </a:lnTo>
                  <a:lnTo>
                    <a:pt x="270" y="296"/>
                  </a:lnTo>
                  <a:lnTo>
                    <a:pt x="271" y="296"/>
                  </a:lnTo>
                  <a:lnTo>
                    <a:pt x="272" y="296"/>
                  </a:lnTo>
                  <a:lnTo>
                    <a:pt x="273" y="296"/>
                  </a:lnTo>
                  <a:lnTo>
                    <a:pt x="275" y="296"/>
                  </a:lnTo>
                  <a:lnTo>
                    <a:pt x="276" y="296"/>
                  </a:lnTo>
                  <a:lnTo>
                    <a:pt x="276" y="297"/>
                  </a:lnTo>
                  <a:lnTo>
                    <a:pt x="276" y="297"/>
                  </a:lnTo>
                  <a:lnTo>
                    <a:pt x="277" y="298"/>
                  </a:lnTo>
                  <a:lnTo>
                    <a:pt x="277" y="299"/>
                  </a:lnTo>
                  <a:lnTo>
                    <a:pt x="279" y="302"/>
                  </a:lnTo>
                  <a:lnTo>
                    <a:pt x="281" y="306"/>
                  </a:lnTo>
                  <a:lnTo>
                    <a:pt x="282" y="308"/>
                  </a:lnTo>
                  <a:lnTo>
                    <a:pt x="283" y="310"/>
                  </a:lnTo>
                  <a:lnTo>
                    <a:pt x="283" y="312"/>
                  </a:lnTo>
                  <a:lnTo>
                    <a:pt x="283" y="314"/>
                  </a:lnTo>
                  <a:lnTo>
                    <a:pt x="283" y="317"/>
                  </a:lnTo>
                  <a:lnTo>
                    <a:pt x="283" y="318"/>
                  </a:lnTo>
                  <a:lnTo>
                    <a:pt x="284" y="320"/>
                  </a:lnTo>
                  <a:lnTo>
                    <a:pt x="284" y="321"/>
                  </a:lnTo>
                  <a:lnTo>
                    <a:pt x="285" y="324"/>
                  </a:lnTo>
                  <a:lnTo>
                    <a:pt x="286" y="325"/>
                  </a:lnTo>
                  <a:lnTo>
                    <a:pt x="288" y="329"/>
                  </a:lnTo>
                  <a:lnTo>
                    <a:pt x="288" y="330"/>
                  </a:lnTo>
                  <a:lnTo>
                    <a:pt x="289" y="331"/>
                  </a:lnTo>
                  <a:lnTo>
                    <a:pt x="290" y="332"/>
                  </a:lnTo>
                  <a:lnTo>
                    <a:pt x="290" y="333"/>
                  </a:lnTo>
                  <a:lnTo>
                    <a:pt x="290" y="334"/>
                  </a:lnTo>
                  <a:lnTo>
                    <a:pt x="290" y="335"/>
                  </a:lnTo>
                  <a:lnTo>
                    <a:pt x="291" y="337"/>
                  </a:lnTo>
                  <a:lnTo>
                    <a:pt x="291" y="339"/>
                  </a:lnTo>
                  <a:lnTo>
                    <a:pt x="291" y="340"/>
                  </a:lnTo>
                  <a:lnTo>
                    <a:pt x="292" y="341"/>
                  </a:lnTo>
                  <a:lnTo>
                    <a:pt x="292" y="342"/>
                  </a:lnTo>
                  <a:lnTo>
                    <a:pt x="293" y="343"/>
                  </a:lnTo>
                  <a:lnTo>
                    <a:pt x="297" y="347"/>
                  </a:lnTo>
                  <a:lnTo>
                    <a:pt x="298" y="348"/>
                  </a:lnTo>
                  <a:lnTo>
                    <a:pt x="299" y="350"/>
                  </a:lnTo>
                  <a:lnTo>
                    <a:pt x="300" y="352"/>
                  </a:lnTo>
                  <a:lnTo>
                    <a:pt x="301" y="354"/>
                  </a:lnTo>
                  <a:lnTo>
                    <a:pt x="302" y="355"/>
                  </a:lnTo>
                  <a:lnTo>
                    <a:pt x="303" y="356"/>
                  </a:lnTo>
                  <a:lnTo>
                    <a:pt x="304" y="357"/>
                  </a:lnTo>
                  <a:lnTo>
                    <a:pt x="306" y="358"/>
                  </a:lnTo>
                  <a:lnTo>
                    <a:pt x="306" y="358"/>
                  </a:lnTo>
                  <a:lnTo>
                    <a:pt x="309" y="359"/>
                  </a:lnTo>
                  <a:lnTo>
                    <a:pt x="310" y="360"/>
                  </a:lnTo>
                  <a:lnTo>
                    <a:pt x="311" y="361"/>
                  </a:lnTo>
                  <a:lnTo>
                    <a:pt x="313" y="362"/>
                  </a:lnTo>
                  <a:lnTo>
                    <a:pt x="315" y="364"/>
                  </a:lnTo>
                  <a:lnTo>
                    <a:pt x="316" y="365"/>
                  </a:lnTo>
                  <a:lnTo>
                    <a:pt x="318" y="366"/>
                  </a:lnTo>
                  <a:lnTo>
                    <a:pt x="319" y="367"/>
                  </a:lnTo>
                  <a:lnTo>
                    <a:pt x="325" y="370"/>
                  </a:lnTo>
                  <a:lnTo>
                    <a:pt x="328" y="371"/>
                  </a:lnTo>
                  <a:lnTo>
                    <a:pt x="329" y="371"/>
                  </a:lnTo>
                  <a:lnTo>
                    <a:pt x="330" y="371"/>
                  </a:lnTo>
                  <a:lnTo>
                    <a:pt x="335" y="372"/>
                  </a:lnTo>
                  <a:lnTo>
                    <a:pt x="336" y="372"/>
                  </a:lnTo>
                  <a:lnTo>
                    <a:pt x="337" y="372"/>
                  </a:lnTo>
                  <a:lnTo>
                    <a:pt x="338" y="372"/>
                  </a:lnTo>
                  <a:lnTo>
                    <a:pt x="339" y="372"/>
                  </a:lnTo>
                  <a:lnTo>
                    <a:pt x="340" y="372"/>
                  </a:lnTo>
                  <a:lnTo>
                    <a:pt x="343" y="370"/>
                  </a:lnTo>
                  <a:lnTo>
                    <a:pt x="346" y="369"/>
                  </a:lnTo>
                  <a:lnTo>
                    <a:pt x="348" y="368"/>
                  </a:lnTo>
                  <a:lnTo>
                    <a:pt x="350" y="368"/>
                  </a:lnTo>
                  <a:lnTo>
                    <a:pt x="357" y="365"/>
                  </a:lnTo>
                  <a:lnTo>
                    <a:pt x="359" y="365"/>
                  </a:lnTo>
                  <a:lnTo>
                    <a:pt x="363" y="364"/>
                  </a:lnTo>
                  <a:lnTo>
                    <a:pt x="364" y="364"/>
                  </a:lnTo>
                  <a:lnTo>
                    <a:pt x="364" y="364"/>
                  </a:lnTo>
                  <a:lnTo>
                    <a:pt x="365" y="364"/>
                  </a:lnTo>
                  <a:lnTo>
                    <a:pt x="366" y="364"/>
                  </a:lnTo>
                  <a:lnTo>
                    <a:pt x="367" y="364"/>
                  </a:lnTo>
                  <a:lnTo>
                    <a:pt x="367" y="365"/>
                  </a:lnTo>
                  <a:lnTo>
                    <a:pt x="368" y="365"/>
                  </a:lnTo>
                  <a:lnTo>
                    <a:pt x="369" y="365"/>
                  </a:lnTo>
                  <a:lnTo>
                    <a:pt x="370" y="366"/>
                  </a:lnTo>
                  <a:lnTo>
                    <a:pt x="371" y="368"/>
                  </a:lnTo>
                  <a:lnTo>
                    <a:pt x="371" y="369"/>
                  </a:lnTo>
                  <a:lnTo>
                    <a:pt x="372" y="370"/>
                  </a:lnTo>
                  <a:lnTo>
                    <a:pt x="373" y="372"/>
                  </a:lnTo>
                  <a:lnTo>
                    <a:pt x="373" y="374"/>
                  </a:lnTo>
                  <a:lnTo>
                    <a:pt x="374" y="377"/>
                  </a:lnTo>
                  <a:lnTo>
                    <a:pt x="374" y="379"/>
                  </a:lnTo>
                  <a:lnTo>
                    <a:pt x="374" y="380"/>
                  </a:lnTo>
                  <a:lnTo>
                    <a:pt x="375" y="382"/>
                  </a:lnTo>
                  <a:lnTo>
                    <a:pt x="374" y="384"/>
                  </a:lnTo>
                  <a:lnTo>
                    <a:pt x="374" y="385"/>
                  </a:lnTo>
                  <a:lnTo>
                    <a:pt x="374" y="387"/>
                  </a:lnTo>
                  <a:lnTo>
                    <a:pt x="374" y="388"/>
                  </a:lnTo>
                  <a:lnTo>
                    <a:pt x="372" y="394"/>
                  </a:lnTo>
                  <a:lnTo>
                    <a:pt x="372" y="397"/>
                  </a:lnTo>
                  <a:lnTo>
                    <a:pt x="372" y="398"/>
                  </a:lnTo>
                  <a:lnTo>
                    <a:pt x="372" y="400"/>
                  </a:lnTo>
                  <a:lnTo>
                    <a:pt x="371" y="401"/>
                  </a:lnTo>
                  <a:lnTo>
                    <a:pt x="371" y="403"/>
                  </a:lnTo>
                  <a:lnTo>
                    <a:pt x="372" y="405"/>
                  </a:lnTo>
                  <a:lnTo>
                    <a:pt x="372" y="407"/>
                  </a:lnTo>
                  <a:lnTo>
                    <a:pt x="372" y="409"/>
                  </a:lnTo>
                  <a:lnTo>
                    <a:pt x="373" y="411"/>
                  </a:lnTo>
                  <a:lnTo>
                    <a:pt x="373" y="413"/>
                  </a:lnTo>
                  <a:lnTo>
                    <a:pt x="374" y="415"/>
                  </a:lnTo>
                  <a:lnTo>
                    <a:pt x="375" y="416"/>
                  </a:lnTo>
                  <a:lnTo>
                    <a:pt x="376" y="417"/>
                  </a:lnTo>
                  <a:lnTo>
                    <a:pt x="376" y="418"/>
                  </a:lnTo>
                  <a:lnTo>
                    <a:pt x="377" y="419"/>
                  </a:lnTo>
                  <a:lnTo>
                    <a:pt x="379" y="420"/>
                  </a:lnTo>
                  <a:lnTo>
                    <a:pt x="380" y="421"/>
                  </a:lnTo>
                  <a:lnTo>
                    <a:pt x="382" y="422"/>
                  </a:lnTo>
                  <a:lnTo>
                    <a:pt x="383" y="423"/>
                  </a:lnTo>
                  <a:lnTo>
                    <a:pt x="385" y="424"/>
                  </a:lnTo>
                  <a:lnTo>
                    <a:pt x="386" y="424"/>
                  </a:lnTo>
                  <a:lnTo>
                    <a:pt x="387" y="424"/>
                  </a:lnTo>
                  <a:lnTo>
                    <a:pt x="388" y="424"/>
                  </a:lnTo>
                  <a:lnTo>
                    <a:pt x="389" y="424"/>
                  </a:lnTo>
                  <a:lnTo>
                    <a:pt x="390" y="424"/>
                  </a:lnTo>
                  <a:lnTo>
                    <a:pt x="391" y="424"/>
                  </a:lnTo>
                  <a:lnTo>
                    <a:pt x="391" y="423"/>
                  </a:lnTo>
                  <a:lnTo>
                    <a:pt x="393" y="422"/>
                  </a:lnTo>
                  <a:lnTo>
                    <a:pt x="394" y="422"/>
                  </a:lnTo>
                  <a:lnTo>
                    <a:pt x="394" y="421"/>
                  </a:lnTo>
                  <a:lnTo>
                    <a:pt x="395" y="421"/>
                  </a:lnTo>
                  <a:lnTo>
                    <a:pt x="396" y="421"/>
                  </a:lnTo>
                  <a:lnTo>
                    <a:pt x="396" y="421"/>
                  </a:lnTo>
                  <a:lnTo>
                    <a:pt x="397" y="421"/>
                  </a:lnTo>
                  <a:lnTo>
                    <a:pt x="397" y="422"/>
                  </a:lnTo>
                  <a:lnTo>
                    <a:pt x="398" y="422"/>
                  </a:lnTo>
                  <a:lnTo>
                    <a:pt x="400" y="423"/>
                  </a:lnTo>
                  <a:lnTo>
                    <a:pt x="401" y="424"/>
                  </a:lnTo>
                  <a:lnTo>
                    <a:pt x="402" y="426"/>
                  </a:lnTo>
                  <a:lnTo>
                    <a:pt x="404" y="428"/>
                  </a:lnTo>
                  <a:lnTo>
                    <a:pt x="405" y="430"/>
                  </a:lnTo>
                  <a:lnTo>
                    <a:pt x="406" y="431"/>
                  </a:lnTo>
                  <a:lnTo>
                    <a:pt x="407" y="433"/>
                  </a:lnTo>
                  <a:lnTo>
                    <a:pt x="409" y="437"/>
                  </a:lnTo>
                  <a:lnTo>
                    <a:pt x="410" y="438"/>
                  </a:lnTo>
                  <a:lnTo>
                    <a:pt x="411" y="441"/>
                  </a:lnTo>
                  <a:lnTo>
                    <a:pt x="412" y="442"/>
                  </a:lnTo>
                  <a:lnTo>
                    <a:pt x="413" y="443"/>
                  </a:lnTo>
                  <a:lnTo>
                    <a:pt x="414" y="444"/>
                  </a:lnTo>
                  <a:lnTo>
                    <a:pt x="415" y="444"/>
                  </a:lnTo>
                  <a:lnTo>
                    <a:pt x="425" y="452"/>
                  </a:lnTo>
                  <a:lnTo>
                    <a:pt x="427" y="454"/>
                  </a:lnTo>
                  <a:lnTo>
                    <a:pt x="429" y="455"/>
                  </a:lnTo>
                  <a:lnTo>
                    <a:pt x="434" y="460"/>
                  </a:lnTo>
                  <a:lnTo>
                    <a:pt x="437" y="463"/>
                  </a:lnTo>
                  <a:lnTo>
                    <a:pt x="438" y="465"/>
                  </a:lnTo>
                  <a:lnTo>
                    <a:pt x="441" y="468"/>
                  </a:lnTo>
                  <a:lnTo>
                    <a:pt x="443" y="471"/>
                  </a:lnTo>
                  <a:lnTo>
                    <a:pt x="445" y="474"/>
                  </a:lnTo>
                  <a:lnTo>
                    <a:pt x="447" y="478"/>
                  </a:lnTo>
                  <a:lnTo>
                    <a:pt x="448" y="479"/>
                  </a:lnTo>
                  <a:lnTo>
                    <a:pt x="448" y="481"/>
                  </a:lnTo>
                  <a:lnTo>
                    <a:pt x="448" y="482"/>
                  </a:lnTo>
                  <a:lnTo>
                    <a:pt x="448" y="482"/>
                  </a:lnTo>
                  <a:lnTo>
                    <a:pt x="448" y="483"/>
                  </a:lnTo>
                  <a:lnTo>
                    <a:pt x="448" y="484"/>
                  </a:lnTo>
                  <a:lnTo>
                    <a:pt x="448" y="485"/>
                  </a:lnTo>
                  <a:lnTo>
                    <a:pt x="447" y="487"/>
                  </a:lnTo>
                  <a:lnTo>
                    <a:pt x="446" y="488"/>
                  </a:lnTo>
                  <a:lnTo>
                    <a:pt x="446" y="490"/>
                  </a:lnTo>
                  <a:lnTo>
                    <a:pt x="446" y="491"/>
                  </a:lnTo>
                  <a:lnTo>
                    <a:pt x="446" y="491"/>
                  </a:lnTo>
                  <a:lnTo>
                    <a:pt x="446" y="492"/>
                  </a:lnTo>
                  <a:lnTo>
                    <a:pt x="446" y="494"/>
                  </a:lnTo>
                  <a:lnTo>
                    <a:pt x="447" y="495"/>
                  </a:lnTo>
                  <a:lnTo>
                    <a:pt x="447" y="496"/>
                  </a:lnTo>
                  <a:lnTo>
                    <a:pt x="448" y="497"/>
                  </a:lnTo>
                  <a:lnTo>
                    <a:pt x="449" y="497"/>
                  </a:lnTo>
                  <a:lnTo>
                    <a:pt x="449" y="498"/>
                  </a:lnTo>
                  <a:lnTo>
                    <a:pt x="450" y="498"/>
                  </a:lnTo>
                  <a:lnTo>
                    <a:pt x="451" y="498"/>
                  </a:lnTo>
                  <a:lnTo>
                    <a:pt x="451" y="497"/>
                  </a:lnTo>
                  <a:lnTo>
                    <a:pt x="452" y="497"/>
                  </a:lnTo>
                  <a:lnTo>
                    <a:pt x="455" y="494"/>
                  </a:lnTo>
                  <a:lnTo>
                    <a:pt x="457" y="493"/>
                  </a:lnTo>
                  <a:lnTo>
                    <a:pt x="458" y="492"/>
                  </a:lnTo>
                  <a:lnTo>
                    <a:pt x="459" y="491"/>
                  </a:lnTo>
                  <a:lnTo>
                    <a:pt x="460" y="491"/>
                  </a:lnTo>
                  <a:lnTo>
                    <a:pt x="462" y="491"/>
                  </a:lnTo>
                  <a:lnTo>
                    <a:pt x="463" y="491"/>
                  </a:lnTo>
                  <a:lnTo>
                    <a:pt x="464" y="491"/>
                  </a:lnTo>
                  <a:lnTo>
                    <a:pt x="464" y="491"/>
                  </a:lnTo>
                  <a:lnTo>
                    <a:pt x="465" y="491"/>
                  </a:lnTo>
                  <a:lnTo>
                    <a:pt x="465" y="491"/>
                  </a:lnTo>
                  <a:lnTo>
                    <a:pt x="466" y="491"/>
                  </a:lnTo>
                  <a:lnTo>
                    <a:pt x="466" y="492"/>
                  </a:lnTo>
                  <a:lnTo>
                    <a:pt x="468" y="493"/>
                  </a:lnTo>
                  <a:lnTo>
                    <a:pt x="469" y="495"/>
                  </a:lnTo>
                  <a:lnTo>
                    <a:pt x="470" y="497"/>
                  </a:lnTo>
                  <a:lnTo>
                    <a:pt x="472" y="502"/>
                  </a:lnTo>
                  <a:lnTo>
                    <a:pt x="473" y="505"/>
                  </a:lnTo>
                  <a:lnTo>
                    <a:pt x="474" y="506"/>
                  </a:lnTo>
                  <a:lnTo>
                    <a:pt x="474" y="506"/>
                  </a:lnTo>
                  <a:lnTo>
                    <a:pt x="474" y="507"/>
                  </a:lnTo>
                  <a:lnTo>
                    <a:pt x="474" y="508"/>
                  </a:lnTo>
                  <a:lnTo>
                    <a:pt x="473" y="509"/>
                  </a:lnTo>
                  <a:lnTo>
                    <a:pt x="473" y="510"/>
                  </a:lnTo>
                  <a:lnTo>
                    <a:pt x="472" y="511"/>
                  </a:lnTo>
                  <a:lnTo>
                    <a:pt x="471" y="513"/>
                  </a:lnTo>
                  <a:lnTo>
                    <a:pt x="470" y="516"/>
                  </a:lnTo>
                  <a:lnTo>
                    <a:pt x="468" y="518"/>
                  </a:lnTo>
                  <a:lnTo>
                    <a:pt x="467" y="519"/>
                  </a:lnTo>
                  <a:lnTo>
                    <a:pt x="467" y="519"/>
                  </a:lnTo>
                  <a:lnTo>
                    <a:pt x="466" y="520"/>
                  </a:lnTo>
                  <a:lnTo>
                    <a:pt x="465" y="521"/>
                  </a:lnTo>
                  <a:lnTo>
                    <a:pt x="464" y="521"/>
                  </a:lnTo>
                  <a:lnTo>
                    <a:pt x="463" y="522"/>
                  </a:lnTo>
                  <a:lnTo>
                    <a:pt x="462" y="522"/>
                  </a:lnTo>
                  <a:lnTo>
                    <a:pt x="462" y="522"/>
                  </a:lnTo>
                  <a:lnTo>
                    <a:pt x="461" y="522"/>
                  </a:lnTo>
                  <a:lnTo>
                    <a:pt x="460" y="522"/>
                  </a:lnTo>
                  <a:lnTo>
                    <a:pt x="459" y="522"/>
                  </a:lnTo>
                  <a:lnTo>
                    <a:pt x="458" y="522"/>
                  </a:lnTo>
                  <a:lnTo>
                    <a:pt x="456" y="522"/>
                  </a:lnTo>
                  <a:lnTo>
                    <a:pt x="454" y="521"/>
                  </a:lnTo>
                  <a:lnTo>
                    <a:pt x="450" y="520"/>
                  </a:lnTo>
                  <a:lnTo>
                    <a:pt x="448" y="520"/>
                  </a:lnTo>
                  <a:lnTo>
                    <a:pt x="446" y="520"/>
                  </a:lnTo>
                  <a:lnTo>
                    <a:pt x="445" y="520"/>
                  </a:lnTo>
                  <a:lnTo>
                    <a:pt x="445" y="520"/>
                  </a:lnTo>
                  <a:lnTo>
                    <a:pt x="444" y="520"/>
                  </a:lnTo>
                  <a:lnTo>
                    <a:pt x="443" y="521"/>
                  </a:lnTo>
                  <a:lnTo>
                    <a:pt x="442" y="522"/>
                  </a:lnTo>
                  <a:lnTo>
                    <a:pt x="441" y="525"/>
                  </a:lnTo>
                  <a:lnTo>
                    <a:pt x="440" y="526"/>
                  </a:lnTo>
                  <a:lnTo>
                    <a:pt x="439" y="527"/>
                  </a:lnTo>
                  <a:lnTo>
                    <a:pt x="439" y="528"/>
                  </a:lnTo>
                  <a:lnTo>
                    <a:pt x="438" y="529"/>
                  </a:lnTo>
                  <a:lnTo>
                    <a:pt x="437" y="530"/>
                  </a:lnTo>
                  <a:lnTo>
                    <a:pt x="436" y="531"/>
                  </a:lnTo>
                  <a:lnTo>
                    <a:pt x="433" y="533"/>
                  </a:lnTo>
                  <a:lnTo>
                    <a:pt x="431" y="534"/>
                  </a:lnTo>
                  <a:lnTo>
                    <a:pt x="430" y="535"/>
                  </a:lnTo>
                  <a:lnTo>
                    <a:pt x="428" y="538"/>
                  </a:lnTo>
                  <a:lnTo>
                    <a:pt x="425" y="540"/>
                  </a:lnTo>
                  <a:lnTo>
                    <a:pt x="425" y="541"/>
                  </a:lnTo>
                  <a:lnTo>
                    <a:pt x="424" y="542"/>
                  </a:lnTo>
                  <a:lnTo>
                    <a:pt x="424" y="543"/>
                  </a:lnTo>
                  <a:lnTo>
                    <a:pt x="423" y="544"/>
                  </a:lnTo>
                  <a:lnTo>
                    <a:pt x="423" y="545"/>
                  </a:lnTo>
                  <a:lnTo>
                    <a:pt x="423" y="549"/>
                  </a:lnTo>
                  <a:lnTo>
                    <a:pt x="423" y="551"/>
                  </a:lnTo>
                  <a:lnTo>
                    <a:pt x="423" y="552"/>
                  </a:lnTo>
                  <a:lnTo>
                    <a:pt x="422" y="555"/>
                  </a:lnTo>
                  <a:lnTo>
                    <a:pt x="421" y="557"/>
                  </a:lnTo>
                  <a:lnTo>
                    <a:pt x="419" y="561"/>
                  </a:lnTo>
                  <a:lnTo>
                    <a:pt x="418" y="565"/>
                  </a:lnTo>
                  <a:lnTo>
                    <a:pt x="416" y="569"/>
                  </a:lnTo>
                  <a:lnTo>
                    <a:pt x="416" y="570"/>
                  </a:lnTo>
                  <a:lnTo>
                    <a:pt x="415" y="570"/>
                  </a:lnTo>
                  <a:lnTo>
                    <a:pt x="414" y="571"/>
                  </a:lnTo>
                  <a:lnTo>
                    <a:pt x="413" y="572"/>
                  </a:lnTo>
                  <a:lnTo>
                    <a:pt x="413" y="572"/>
                  </a:lnTo>
                  <a:lnTo>
                    <a:pt x="413" y="573"/>
                  </a:lnTo>
                  <a:lnTo>
                    <a:pt x="411" y="573"/>
                  </a:lnTo>
                  <a:lnTo>
                    <a:pt x="407" y="574"/>
                  </a:lnTo>
                  <a:lnTo>
                    <a:pt x="404" y="575"/>
                  </a:lnTo>
                  <a:lnTo>
                    <a:pt x="402" y="575"/>
                  </a:lnTo>
                  <a:lnTo>
                    <a:pt x="401" y="575"/>
                  </a:lnTo>
                  <a:lnTo>
                    <a:pt x="399" y="575"/>
                  </a:lnTo>
                  <a:lnTo>
                    <a:pt x="397" y="574"/>
                  </a:lnTo>
                  <a:lnTo>
                    <a:pt x="396" y="574"/>
                  </a:lnTo>
                  <a:lnTo>
                    <a:pt x="394" y="573"/>
                  </a:lnTo>
                  <a:lnTo>
                    <a:pt x="393" y="573"/>
                  </a:lnTo>
                  <a:lnTo>
                    <a:pt x="392" y="572"/>
                  </a:lnTo>
                  <a:lnTo>
                    <a:pt x="391" y="571"/>
                  </a:lnTo>
                  <a:lnTo>
                    <a:pt x="390" y="570"/>
                  </a:lnTo>
                  <a:lnTo>
                    <a:pt x="387" y="568"/>
                  </a:lnTo>
                  <a:lnTo>
                    <a:pt x="386" y="566"/>
                  </a:lnTo>
                  <a:lnTo>
                    <a:pt x="384" y="565"/>
                  </a:lnTo>
                  <a:lnTo>
                    <a:pt x="382" y="564"/>
                  </a:lnTo>
                  <a:lnTo>
                    <a:pt x="381" y="563"/>
                  </a:lnTo>
                  <a:lnTo>
                    <a:pt x="380" y="563"/>
                  </a:lnTo>
                  <a:lnTo>
                    <a:pt x="379" y="562"/>
                  </a:lnTo>
                  <a:lnTo>
                    <a:pt x="378" y="562"/>
                  </a:lnTo>
                  <a:lnTo>
                    <a:pt x="376" y="562"/>
                  </a:lnTo>
                  <a:lnTo>
                    <a:pt x="375" y="562"/>
                  </a:lnTo>
                  <a:lnTo>
                    <a:pt x="374" y="563"/>
                  </a:lnTo>
                  <a:lnTo>
                    <a:pt x="374" y="563"/>
                  </a:lnTo>
                  <a:lnTo>
                    <a:pt x="373" y="564"/>
                  </a:lnTo>
                  <a:lnTo>
                    <a:pt x="372" y="565"/>
                  </a:lnTo>
                  <a:lnTo>
                    <a:pt x="370" y="568"/>
                  </a:lnTo>
                  <a:lnTo>
                    <a:pt x="369" y="569"/>
                  </a:lnTo>
                  <a:lnTo>
                    <a:pt x="369" y="569"/>
                  </a:lnTo>
                  <a:lnTo>
                    <a:pt x="368" y="570"/>
                  </a:lnTo>
                  <a:lnTo>
                    <a:pt x="368" y="570"/>
                  </a:lnTo>
                  <a:lnTo>
                    <a:pt x="367" y="571"/>
                  </a:lnTo>
                  <a:lnTo>
                    <a:pt x="367" y="571"/>
                  </a:lnTo>
                  <a:lnTo>
                    <a:pt x="366" y="571"/>
                  </a:lnTo>
                  <a:lnTo>
                    <a:pt x="365" y="571"/>
                  </a:lnTo>
                  <a:lnTo>
                    <a:pt x="364" y="570"/>
                  </a:lnTo>
                  <a:lnTo>
                    <a:pt x="361" y="570"/>
                  </a:lnTo>
                  <a:lnTo>
                    <a:pt x="360" y="570"/>
                  </a:lnTo>
                  <a:lnTo>
                    <a:pt x="359" y="570"/>
                  </a:lnTo>
                  <a:lnTo>
                    <a:pt x="358" y="570"/>
                  </a:lnTo>
                  <a:lnTo>
                    <a:pt x="357" y="570"/>
                  </a:lnTo>
                  <a:lnTo>
                    <a:pt x="356" y="570"/>
                  </a:lnTo>
                  <a:lnTo>
                    <a:pt x="356" y="570"/>
                  </a:lnTo>
                  <a:lnTo>
                    <a:pt x="355" y="571"/>
                  </a:lnTo>
                  <a:lnTo>
                    <a:pt x="355" y="571"/>
                  </a:lnTo>
                  <a:lnTo>
                    <a:pt x="354" y="571"/>
                  </a:lnTo>
                  <a:lnTo>
                    <a:pt x="354" y="572"/>
                  </a:lnTo>
                  <a:lnTo>
                    <a:pt x="354" y="572"/>
                  </a:lnTo>
                  <a:lnTo>
                    <a:pt x="354" y="573"/>
                  </a:lnTo>
                  <a:lnTo>
                    <a:pt x="354" y="573"/>
                  </a:lnTo>
                  <a:lnTo>
                    <a:pt x="354" y="574"/>
                  </a:lnTo>
                  <a:lnTo>
                    <a:pt x="354" y="575"/>
                  </a:lnTo>
                  <a:lnTo>
                    <a:pt x="355" y="576"/>
                  </a:lnTo>
                  <a:lnTo>
                    <a:pt x="358" y="582"/>
                  </a:lnTo>
                  <a:lnTo>
                    <a:pt x="359" y="585"/>
                  </a:lnTo>
                  <a:lnTo>
                    <a:pt x="359" y="586"/>
                  </a:lnTo>
                  <a:lnTo>
                    <a:pt x="359" y="587"/>
                  </a:lnTo>
                  <a:lnTo>
                    <a:pt x="360" y="589"/>
                  </a:lnTo>
                  <a:lnTo>
                    <a:pt x="360" y="590"/>
                  </a:lnTo>
                  <a:lnTo>
                    <a:pt x="359" y="591"/>
                  </a:lnTo>
                  <a:lnTo>
                    <a:pt x="359" y="592"/>
                  </a:lnTo>
                  <a:lnTo>
                    <a:pt x="359" y="593"/>
                  </a:lnTo>
                  <a:lnTo>
                    <a:pt x="358" y="594"/>
                  </a:lnTo>
                  <a:lnTo>
                    <a:pt x="358" y="596"/>
                  </a:lnTo>
                  <a:lnTo>
                    <a:pt x="357" y="597"/>
                  </a:lnTo>
                  <a:lnTo>
                    <a:pt x="355" y="598"/>
                  </a:lnTo>
                  <a:lnTo>
                    <a:pt x="355" y="599"/>
                  </a:lnTo>
                  <a:lnTo>
                    <a:pt x="354" y="600"/>
                  </a:lnTo>
                  <a:lnTo>
                    <a:pt x="353" y="600"/>
                  </a:lnTo>
                  <a:lnTo>
                    <a:pt x="352" y="601"/>
                  </a:lnTo>
                  <a:lnTo>
                    <a:pt x="351" y="601"/>
                  </a:lnTo>
                  <a:lnTo>
                    <a:pt x="349" y="602"/>
                  </a:lnTo>
                  <a:lnTo>
                    <a:pt x="348" y="602"/>
                  </a:lnTo>
                  <a:lnTo>
                    <a:pt x="347" y="602"/>
                  </a:lnTo>
                  <a:lnTo>
                    <a:pt x="345" y="602"/>
                  </a:lnTo>
                  <a:lnTo>
                    <a:pt x="344" y="602"/>
                  </a:lnTo>
                  <a:lnTo>
                    <a:pt x="343" y="602"/>
                  </a:lnTo>
                  <a:lnTo>
                    <a:pt x="341" y="602"/>
                  </a:lnTo>
                  <a:lnTo>
                    <a:pt x="340" y="601"/>
                  </a:lnTo>
                  <a:lnTo>
                    <a:pt x="339" y="601"/>
                  </a:lnTo>
                  <a:lnTo>
                    <a:pt x="336" y="600"/>
                  </a:lnTo>
                  <a:lnTo>
                    <a:pt x="335" y="600"/>
                  </a:lnTo>
                  <a:lnTo>
                    <a:pt x="334" y="599"/>
                  </a:lnTo>
                  <a:lnTo>
                    <a:pt x="333" y="599"/>
                  </a:lnTo>
                  <a:lnTo>
                    <a:pt x="331" y="599"/>
                  </a:lnTo>
                  <a:lnTo>
                    <a:pt x="329" y="599"/>
                  </a:lnTo>
                  <a:lnTo>
                    <a:pt x="327" y="599"/>
                  </a:lnTo>
                  <a:lnTo>
                    <a:pt x="325" y="599"/>
                  </a:lnTo>
                  <a:lnTo>
                    <a:pt x="321" y="599"/>
                  </a:lnTo>
                  <a:lnTo>
                    <a:pt x="319" y="600"/>
                  </a:lnTo>
                  <a:lnTo>
                    <a:pt x="318" y="600"/>
                  </a:lnTo>
                  <a:lnTo>
                    <a:pt x="315" y="601"/>
                  </a:lnTo>
                  <a:lnTo>
                    <a:pt x="312" y="602"/>
                  </a:lnTo>
                  <a:lnTo>
                    <a:pt x="309" y="603"/>
                  </a:lnTo>
                  <a:lnTo>
                    <a:pt x="307" y="603"/>
                  </a:lnTo>
                  <a:lnTo>
                    <a:pt x="306" y="603"/>
                  </a:lnTo>
                  <a:lnTo>
                    <a:pt x="306" y="604"/>
                  </a:lnTo>
                  <a:lnTo>
                    <a:pt x="305" y="604"/>
                  </a:lnTo>
                  <a:lnTo>
                    <a:pt x="305" y="605"/>
                  </a:lnTo>
                  <a:lnTo>
                    <a:pt x="305" y="605"/>
                  </a:lnTo>
                  <a:lnTo>
                    <a:pt x="305" y="607"/>
                  </a:lnTo>
                  <a:lnTo>
                    <a:pt x="305" y="608"/>
                  </a:lnTo>
                  <a:lnTo>
                    <a:pt x="304" y="611"/>
                  </a:lnTo>
                  <a:lnTo>
                    <a:pt x="304" y="613"/>
                  </a:lnTo>
                  <a:lnTo>
                    <a:pt x="303" y="614"/>
                  </a:lnTo>
                  <a:lnTo>
                    <a:pt x="303" y="615"/>
                  </a:lnTo>
                  <a:lnTo>
                    <a:pt x="302" y="617"/>
                  </a:lnTo>
                  <a:lnTo>
                    <a:pt x="301" y="618"/>
                  </a:lnTo>
                  <a:lnTo>
                    <a:pt x="300" y="620"/>
                  </a:lnTo>
                  <a:lnTo>
                    <a:pt x="299" y="621"/>
                  </a:lnTo>
                  <a:lnTo>
                    <a:pt x="298" y="623"/>
                  </a:lnTo>
                  <a:lnTo>
                    <a:pt x="297" y="624"/>
                  </a:lnTo>
                  <a:lnTo>
                    <a:pt x="296" y="625"/>
                  </a:lnTo>
                  <a:lnTo>
                    <a:pt x="295" y="626"/>
                  </a:lnTo>
                  <a:lnTo>
                    <a:pt x="293" y="627"/>
                  </a:lnTo>
                  <a:lnTo>
                    <a:pt x="292" y="627"/>
                  </a:lnTo>
                  <a:lnTo>
                    <a:pt x="291" y="628"/>
                  </a:lnTo>
                  <a:lnTo>
                    <a:pt x="290" y="628"/>
                  </a:lnTo>
                  <a:lnTo>
                    <a:pt x="290" y="628"/>
                  </a:lnTo>
                  <a:lnTo>
                    <a:pt x="289" y="627"/>
                  </a:lnTo>
                  <a:lnTo>
                    <a:pt x="287" y="626"/>
                  </a:lnTo>
                  <a:lnTo>
                    <a:pt x="283" y="623"/>
                  </a:lnTo>
                  <a:lnTo>
                    <a:pt x="281" y="622"/>
                  </a:lnTo>
                  <a:lnTo>
                    <a:pt x="280" y="621"/>
                  </a:lnTo>
                  <a:lnTo>
                    <a:pt x="278" y="620"/>
                  </a:lnTo>
                  <a:lnTo>
                    <a:pt x="277" y="620"/>
                  </a:lnTo>
                  <a:lnTo>
                    <a:pt x="276" y="619"/>
                  </a:lnTo>
                  <a:lnTo>
                    <a:pt x="275" y="619"/>
                  </a:lnTo>
                  <a:lnTo>
                    <a:pt x="273" y="619"/>
                  </a:lnTo>
                  <a:lnTo>
                    <a:pt x="272" y="618"/>
                  </a:lnTo>
                  <a:lnTo>
                    <a:pt x="269" y="618"/>
                  </a:lnTo>
                  <a:lnTo>
                    <a:pt x="266" y="618"/>
                  </a:lnTo>
                  <a:lnTo>
                    <a:pt x="264" y="617"/>
                  </a:lnTo>
                  <a:lnTo>
                    <a:pt x="261" y="616"/>
                  </a:lnTo>
                  <a:lnTo>
                    <a:pt x="258" y="615"/>
                  </a:lnTo>
                  <a:lnTo>
                    <a:pt x="257" y="615"/>
                  </a:lnTo>
                  <a:lnTo>
                    <a:pt x="255" y="615"/>
                  </a:lnTo>
                  <a:lnTo>
                    <a:pt x="252" y="615"/>
                  </a:lnTo>
                  <a:lnTo>
                    <a:pt x="250" y="614"/>
                  </a:lnTo>
                  <a:lnTo>
                    <a:pt x="250" y="614"/>
                  </a:lnTo>
                  <a:lnTo>
                    <a:pt x="249" y="614"/>
                  </a:lnTo>
                  <a:lnTo>
                    <a:pt x="249" y="613"/>
                  </a:lnTo>
                  <a:lnTo>
                    <a:pt x="248" y="612"/>
                  </a:lnTo>
                  <a:lnTo>
                    <a:pt x="248" y="611"/>
                  </a:lnTo>
                  <a:lnTo>
                    <a:pt x="247" y="610"/>
                  </a:lnTo>
                  <a:lnTo>
                    <a:pt x="247" y="609"/>
                  </a:lnTo>
                  <a:lnTo>
                    <a:pt x="246" y="605"/>
                  </a:lnTo>
                  <a:lnTo>
                    <a:pt x="246" y="604"/>
                  </a:lnTo>
                  <a:lnTo>
                    <a:pt x="246" y="603"/>
                  </a:lnTo>
                  <a:lnTo>
                    <a:pt x="246" y="602"/>
                  </a:lnTo>
                  <a:lnTo>
                    <a:pt x="245" y="601"/>
                  </a:lnTo>
                  <a:lnTo>
                    <a:pt x="244" y="600"/>
                  </a:lnTo>
                  <a:lnTo>
                    <a:pt x="244" y="600"/>
                  </a:lnTo>
                  <a:lnTo>
                    <a:pt x="243" y="599"/>
                  </a:lnTo>
                  <a:lnTo>
                    <a:pt x="242" y="599"/>
                  </a:lnTo>
                  <a:lnTo>
                    <a:pt x="242" y="599"/>
                  </a:lnTo>
                  <a:lnTo>
                    <a:pt x="241" y="599"/>
                  </a:lnTo>
                  <a:lnTo>
                    <a:pt x="240" y="600"/>
                  </a:lnTo>
                  <a:lnTo>
                    <a:pt x="239" y="600"/>
                  </a:lnTo>
                  <a:lnTo>
                    <a:pt x="238" y="600"/>
                  </a:lnTo>
                  <a:lnTo>
                    <a:pt x="238" y="601"/>
                  </a:lnTo>
                  <a:lnTo>
                    <a:pt x="237" y="602"/>
                  </a:lnTo>
                  <a:lnTo>
                    <a:pt x="237" y="602"/>
                  </a:lnTo>
                  <a:lnTo>
                    <a:pt x="235" y="604"/>
                  </a:lnTo>
                  <a:lnTo>
                    <a:pt x="232" y="609"/>
                  </a:lnTo>
                  <a:lnTo>
                    <a:pt x="231" y="611"/>
                  </a:lnTo>
                  <a:lnTo>
                    <a:pt x="230" y="613"/>
                  </a:lnTo>
                  <a:lnTo>
                    <a:pt x="230" y="614"/>
                  </a:lnTo>
                  <a:lnTo>
                    <a:pt x="230" y="616"/>
                  </a:lnTo>
                  <a:lnTo>
                    <a:pt x="230" y="618"/>
                  </a:lnTo>
                  <a:lnTo>
                    <a:pt x="230" y="620"/>
                  </a:lnTo>
                  <a:lnTo>
                    <a:pt x="230" y="621"/>
                  </a:lnTo>
                  <a:lnTo>
                    <a:pt x="231" y="624"/>
                  </a:lnTo>
                  <a:lnTo>
                    <a:pt x="231" y="625"/>
                  </a:lnTo>
                  <a:lnTo>
                    <a:pt x="232" y="627"/>
                  </a:lnTo>
                  <a:lnTo>
                    <a:pt x="233" y="631"/>
                  </a:lnTo>
                  <a:lnTo>
                    <a:pt x="235" y="634"/>
                  </a:lnTo>
                  <a:lnTo>
                    <a:pt x="235" y="635"/>
                  </a:lnTo>
                  <a:lnTo>
                    <a:pt x="236" y="636"/>
                  </a:lnTo>
                  <a:lnTo>
                    <a:pt x="236" y="637"/>
                  </a:lnTo>
                  <a:lnTo>
                    <a:pt x="236" y="638"/>
                  </a:lnTo>
                  <a:lnTo>
                    <a:pt x="236" y="640"/>
                  </a:lnTo>
                  <a:lnTo>
                    <a:pt x="236" y="641"/>
                  </a:lnTo>
                  <a:lnTo>
                    <a:pt x="235" y="641"/>
                  </a:lnTo>
                  <a:lnTo>
                    <a:pt x="235" y="642"/>
                  </a:lnTo>
                  <a:lnTo>
                    <a:pt x="234" y="643"/>
                  </a:lnTo>
                  <a:lnTo>
                    <a:pt x="233" y="644"/>
                  </a:lnTo>
                  <a:lnTo>
                    <a:pt x="230" y="647"/>
                  </a:lnTo>
                  <a:lnTo>
                    <a:pt x="227" y="649"/>
                  </a:lnTo>
                  <a:lnTo>
                    <a:pt x="226" y="651"/>
                  </a:lnTo>
                  <a:lnTo>
                    <a:pt x="225" y="652"/>
                  </a:lnTo>
                  <a:lnTo>
                    <a:pt x="224" y="653"/>
                  </a:lnTo>
                  <a:lnTo>
                    <a:pt x="222" y="654"/>
                  </a:lnTo>
                  <a:lnTo>
                    <a:pt x="220" y="659"/>
                  </a:lnTo>
                  <a:lnTo>
                    <a:pt x="217" y="662"/>
                  </a:lnTo>
                  <a:lnTo>
                    <a:pt x="215" y="665"/>
                  </a:lnTo>
                  <a:lnTo>
                    <a:pt x="213" y="668"/>
                  </a:lnTo>
                  <a:lnTo>
                    <a:pt x="211" y="669"/>
                  </a:lnTo>
                  <a:lnTo>
                    <a:pt x="211" y="669"/>
                  </a:lnTo>
                  <a:lnTo>
                    <a:pt x="210" y="670"/>
                  </a:lnTo>
                  <a:lnTo>
                    <a:pt x="209" y="671"/>
                  </a:lnTo>
                  <a:lnTo>
                    <a:pt x="208" y="671"/>
                  </a:lnTo>
                  <a:lnTo>
                    <a:pt x="207" y="672"/>
                  </a:lnTo>
                  <a:lnTo>
                    <a:pt x="206" y="672"/>
                  </a:lnTo>
                  <a:lnTo>
                    <a:pt x="205" y="673"/>
                  </a:lnTo>
                  <a:lnTo>
                    <a:pt x="204" y="673"/>
                  </a:lnTo>
                  <a:lnTo>
                    <a:pt x="202" y="673"/>
                  </a:lnTo>
                  <a:lnTo>
                    <a:pt x="198" y="673"/>
                  </a:lnTo>
                  <a:lnTo>
                    <a:pt x="196" y="673"/>
                  </a:lnTo>
                  <a:lnTo>
                    <a:pt x="191" y="674"/>
                  </a:lnTo>
                  <a:lnTo>
                    <a:pt x="187" y="675"/>
                  </a:lnTo>
                  <a:lnTo>
                    <a:pt x="186" y="675"/>
                  </a:lnTo>
                  <a:lnTo>
                    <a:pt x="178" y="677"/>
                  </a:lnTo>
                  <a:lnTo>
                    <a:pt x="176" y="677"/>
                  </a:lnTo>
                  <a:lnTo>
                    <a:pt x="173" y="677"/>
                  </a:lnTo>
                  <a:lnTo>
                    <a:pt x="172" y="677"/>
                  </a:lnTo>
                  <a:lnTo>
                    <a:pt x="171" y="678"/>
                  </a:lnTo>
                  <a:lnTo>
                    <a:pt x="170" y="678"/>
                  </a:lnTo>
                  <a:lnTo>
                    <a:pt x="169" y="679"/>
                  </a:lnTo>
                  <a:lnTo>
                    <a:pt x="168" y="680"/>
                  </a:lnTo>
                  <a:lnTo>
                    <a:pt x="166" y="681"/>
                  </a:lnTo>
                  <a:lnTo>
                    <a:pt x="166" y="682"/>
                  </a:lnTo>
                  <a:lnTo>
                    <a:pt x="165" y="683"/>
                  </a:lnTo>
                  <a:lnTo>
                    <a:pt x="163" y="686"/>
                  </a:lnTo>
                  <a:lnTo>
                    <a:pt x="162" y="687"/>
                  </a:lnTo>
                  <a:lnTo>
                    <a:pt x="161" y="688"/>
                  </a:lnTo>
                  <a:lnTo>
                    <a:pt x="160" y="689"/>
                  </a:lnTo>
                  <a:lnTo>
                    <a:pt x="160" y="690"/>
                  </a:lnTo>
                  <a:lnTo>
                    <a:pt x="159" y="690"/>
                  </a:lnTo>
                  <a:lnTo>
                    <a:pt x="158" y="690"/>
                  </a:lnTo>
                  <a:lnTo>
                    <a:pt x="158" y="690"/>
                  </a:lnTo>
                  <a:lnTo>
                    <a:pt x="157" y="690"/>
                  </a:lnTo>
                  <a:lnTo>
                    <a:pt x="157" y="690"/>
                  </a:lnTo>
                  <a:lnTo>
                    <a:pt x="156" y="690"/>
                  </a:lnTo>
                  <a:lnTo>
                    <a:pt x="156" y="689"/>
                  </a:lnTo>
                  <a:lnTo>
                    <a:pt x="156" y="689"/>
                  </a:lnTo>
                  <a:lnTo>
                    <a:pt x="155" y="687"/>
                  </a:lnTo>
                  <a:lnTo>
                    <a:pt x="153" y="681"/>
                  </a:lnTo>
                  <a:lnTo>
                    <a:pt x="151" y="676"/>
                  </a:lnTo>
                  <a:lnTo>
                    <a:pt x="150" y="674"/>
                  </a:lnTo>
                  <a:lnTo>
                    <a:pt x="149" y="670"/>
                  </a:lnTo>
                  <a:lnTo>
                    <a:pt x="147" y="663"/>
                  </a:lnTo>
                  <a:lnTo>
                    <a:pt x="146" y="661"/>
                  </a:lnTo>
                  <a:lnTo>
                    <a:pt x="146" y="660"/>
                  </a:lnTo>
                  <a:lnTo>
                    <a:pt x="145" y="659"/>
                  </a:lnTo>
                  <a:lnTo>
                    <a:pt x="144" y="658"/>
                  </a:lnTo>
                  <a:lnTo>
                    <a:pt x="144" y="657"/>
                  </a:lnTo>
                  <a:lnTo>
                    <a:pt x="142" y="656"/>
                  </a:lnTo>
                  <a:lnTo>
                    <a:pt x="138" y="653"/>
                  </a:lnTo>
                  <a:lnTo>
                    <a:pt x="136" y="651"/>
                  </a:lnTo>
                  <a:lnTo>
                    <a:pt x="135" y="650"/>
                  </a:lnTo>
                  <a:lnTo>
                    <a:pt x="132" y="649"/>
                  </a:lnTo>
                  <a:lnTo>
                    <a:pt x="130" y="648"/>
                  </a:lnTo>
                  <a:lnTo>
                    <a:pt x="128" y="647"/>
                  </a:lnTo>
                  <a:lnTo>
                    <a:pt x="124" y="646"/>
                  </a:lnTo>
                  <a:lnTo>
                    <a:pt x="120" y="645"/>
                  </a:lnTo>
                  <a:lnTo>
                    <a:pt x="118" y="644"/>
                  </a:lnTo>
                  <a:lnTo>
                    <a:pt x="115" y="643"/>
                  </a:lnTo>
                  <a:lnTo>
                    <a:pt x="113" y="641"/>
                  </a:lnTo>
                  <a:lnTo>
                    <a:pt x="110" y="640"/>
                  </a:lnTo>
                  <a:lnTo>
                    <a:pt x="109" y="639"/>
                  </a:lnTo>
                  <a:lnTo>
                    <a:pt x="108" y="638"/>
                  </a:lnTo>
                  <a:lnTo>
                    <a:pt x="107" y="638"/>
                  </a:lnTo>
                  <a:lnTo>
                    <a:pt x="107" y="637"/>
                  </a:lnTo>
                  <a:lnTo>
                    <a:pt x="106" y="636"/>
                  </a:lnTo>
                  <a:lnTo>
                    <a:pt x="106" y="636"/>
                  </a:lnTo>
                  <a:lnTo>
                    <a:pt x="106" y="635"/>
                  </a:lnTo>
                  <a:lnTo>
                    <a:pt x="106" y="635"/>
                  </a:lnTo>
                  <a:lnTo>
                    <a:pt x="106" y="634"/>
                  </a:lnTo>
                  <a:lnTo>
                    <a:pt x="106" y="631"/>
                  </a:lnTo>
                  <a:lnTo>
                    <a:pt x="107" y="627"/>
                  </a:lnTo>
                  <a:lnTo>
                    <a:pt x="108" y="622"/>
                  </a:lnTo>
                  <a:lnTo>
                    <a:pt x="108" y="621"/>
                  </a:lnTo>
                  <a:lnTo>
                    <a:pt x="108" y="618"/>
                  </a:lnTo>
                  <a:lnTo>
                    <a:pt x="109" y="616"/>
                  </a:lnTo>
                  <a:lnTo>
                    <a:pt x="109" y="614"/>
                  </a:lnTo>
                  <a:lnTo>
                    <a:pt x="109" y="612"/>
                  </a:lnTo>
                  <a:lnTo>
                    <a:pt x="108" y="611"/>
                  </a:lnTo>
                  <a:lnTo>
                    <a:pt x="108" y="610"/>
                  </a:lnTo>
                  <a:lnTo>
                    <a:pt x="108" y="609"/>
                  </a:lnTo>
                  <a:lnTo>
                    <a:pt x="108" y="609"/>
                  </a:lnTo>
                  <a:lnTo>
                    <a:pt x="107" y="609"/>
                  </a:lnTo>
                  <a:lnTo>
                    <a:pt x="107" y="609"/>
                  </a:lnTo>
                  <a:lnTo>
                    <a:pt x="106" y="609"/>
                  </a:lnTo>
                  <a:lnTo>
                    <a:pt x="106" y="609"/>
                  </a:lnTo>
                  <a:lnTo>
                    <a:pt x="105" y="610"/>
                  </a:lnTo>
                  <a:lnTo>
                    <a:pt x="104" y="612"/>
                  </a:lnTo>
                  <a:lnTo>
                    <a:pt x="104" y="613"/>
                  </a:lnTo>
                  <a:lnTo>
                    <a:pt x="103" y="613"/>
                  </a:lnTo>
                  <a:lnTo>
                    <a:pt x="103" y="613"/>
                  </a:lnTo>
                  <a:lnTo>
                    <a:pt x="102" y="614"/>
                  </a:lnTo>
                  <a:lnTo>
                    <a:pt x="101" y="614"/>
                  </a:lnTo>
                  <a:lnTo>
                    <a:pt x="101" y="614"/>
                  </a:lnTo>
                  <a:lnTo>
                    <a:pt x="100" y="613"/>
                  </a:lnTo>
                  <a:lnTo>
                    <a:pt x="100" y="613"/>
                  </a:lnTo>
                  <a:lnTo>
                    <a:pt x="99" y="613"/>
                  </a:lnTo>
                  <a:lnTo>
                    <a:pt x="98" y="612"/>
                  </a:lnTo>
                  <a:lnTo>
                    <a:pt x="98" y="612"/>
                  </a:lnTo>
                  <a:lnTo>
                    <a:pt x="97" y="611"/>
                  </a:lnTo>
                  <a:lnTo>
                    <a:pt x="96" y="610"/>
                  </a:lnTo>
                  <a:lnTo>
                    <a:pt x="95" y="608"/>
                  </a:lnTo>
                  <a:lnTo>
                    <a:pt x="93" y="607"/>
                  </a:lnTo>
                  <a:lnTo>
                    <a:pt x="93" y="606"/>
                  </a:lnTo>
                  <a:lnTo>
                    <a:pt x="92" y="604"/>
                  </a:lnTo>
                  <a:lnTo>
                    <a:pt x="90" y="601"/>
                  </a:lnTo>
                  <a:lnTo>
                    <a:pt x="90" y="600"/>
                  </a:lnTo>
                  <a:lnTo>
                    <a:pt x="89" y="599"/>
                  </a:lnTo>
                  <a:lnTo>
                    <a:pt x="89" y="598"/>
                  </a:lnTo>
                  <a:lnTo>
                    <a:pt x="88" y="598"/>
                  </a:lnTo>
                  <a:lnTo>
                    <a:pt x="85" y="595"/>
                  </a:lnTo>
                  <a:lnTo>
                    <a:pt x="84" y="594"/>
                  </a:lnTo>
                  <a:lnTo>
                    <a:pt x="84" y="593"/>
                  </a:lnTo>
                  <a:lnTo>
                    <a:pt x="83" y="592"/>
                  </a:lnTo>
                  <a:lnTo>
                    <a:pt x="82" y="591"/>
                  </a:lnTo>
                  <a:lnTo>
                    <a:pt x="82" y="590"/>
                  </a:lnTo>
                  <a:lnTo>
                    <a:pt x="81" y="586"/>
                  </a:lnTo>
                  <a:lnTo>
                    <a:pt x="79" y="581"/>
                  </a:lnTo>
                  <a:lnTo>
                    <a:pt x="78" y="577"/>
                  </a:lnTo>
                  <a:lnTo>
                    <a:pt x="77" y="576"/>
                  </a:lnTo>
                  <a:lnTo>
                    <a:pt x="77" y="574"/>
                  </a:lnTo>
                  <a:lnTo>
                    <a:pt x="76" y="573"/>
                  </a:lnTo>
                  <a:lnTo>
                    <a:pt x="75" y="571"/>
                  </a:lnTo>
                  <a:lnTo>
                    <a:pt x="74" y="570"/>
                  </a:lnTo>
                  <a:lnTo>
                    <a:pt x="73" y="570"/>
                  </a:lnTo>
                  <a:lnTo>
                    <a:pt x="72" y="568"/>
                  </a:lnTo>
                  <a:lnTo>
                    <a:pt x="72" y="567"/>
                  </a:lnTo>
                  <a:lnTo>
                    <a:pt x="71" y="566"/>
                  </a:lnTo>
                  <a:lnTo>
                    <a:pt x="69" y="563"/>
                  </a:lnTo>
                  <a:lnTo>
                    <a:pt x="68" y="562"/>
                  </a:lnTo>
                  <a:lnTo>
                    <a:pt x="66" y="560"/>
                  </a:lnTo>
                  <a:lnTo>
                    <a:pt x="65" y="557"/>
                  </a:lnTo>
                  <a:lnTo>
                    <a:pt x="65" y="557"/>
                  </a:lnTo>
                  <a:lnTo>
                    <a:pt x="64" y="555"/>
                  </a:lnTo>
                  <a:lnTo>
                    <a:pt x="62" y="553"/>
                  </a:lnTo>
                  <a:lnTo>
                    <a:pt x="61" y="552"/>
                  </a:lnTo>
                  <a:lnTo>
                    <a:pt x="60" y="551"/>
                  </a:lnTo>
                  <a:lnTo>
                    <a:pt x="59" y="550"/>
                  </a:lnTo>
                  <a:lnTo>
                    <a:pt x="58" y="550"/>
                  </a:lnTo>
                  <a:lnTo>
                    <a:pt x="57" y="550"/>
                  </a:lnTo>
                  <a:lnTo>
                    <a:pt x="55" y="549"/>
                  </a:lnTo>
                  <a:lnTo>
                    <a:pt x="51" y="548"/>
                  </a:lnTo>
                  <a:lnTo>
                    <a:pt x="49" y="547"/>
                  </a:lnTo>
                  <a:lnTo>
                    <a:pt x="47" y="547"/>
                  </a:lnTo>
                  <a:lnTo>
                    <a:pt x="46" y="547"/>
                  </a:lnTo>
                  <a:lnTo>
                    <a:pt x="44" y="547"/>
                  </a:lnTo>
                  <a:lnTo>
                    <a:pt x="43" y="548"/>
                  </a:lnTo>
                  <a:lnTo>
                    <a:pt x="41" y="548"/>
                  </a:lnTo>
                  <a:lnTo>
                    <a:pt x="39" y="549"/>
                  </a:lnTo>
                  <a:lnTo>
                    <a:pt x="36" y="551"/>
                  </a:lnTo>
                  <a:lnTo>
                    <a:pt x="34" y="552"/>
                  </a:lnTo>
                  <a:lnTo>
                    <a:pt x="32" y="553"/>
                  </a:lnTo>
                  <a:lnTo>
                    <a:pt x="30" y="555"/>
                  </a:lnTo>
                  <a:lnTo>
                    <a:pt x="28" y="557"/>
                  </a:lnTo>
                  <a:lnTo>
                    <a:pt x="28" y="558"/>
                  </a:lnTo>
                  <a:lnTo>
                    <a:pt x="28" y="558"/>
                  </a:lnTo>
                  <a:lnTo>
                    <a:pt x="27" y="559"/>
                  </a:lnTo>
                  <a:lnTo>
                    <a:pt x="27" y="559"/>
                  </a:lnTo>
                  <a:lnTo>
                    <a:pt x="27" y="559"/>
                  </a:lnTo>
                  <a:lnTo>
                    <a:pt x="28" y="560"/>
                  </a:lnTo>
                  <a:lnTo>
                    <a:pt x="28" y="561"/>
                  </a:lnTo>
                  <a:lnTo>
                    <a:pt x="29" y="562"/>
                  </a:lnTo>
                  <a:lnTo>
                    <a:pt x="29" y="563"/>
                  </a:lnTo>
                  <a:lnTo>
                    <a:pt x="30" y="564"/>
                  </a:lnTo>
                  <a:lnTo>
                    <a:pt x="30" y="564"/>
                  </a:lnTo>
                  <a:lnTo>
                    <a:pt x="31" y="565"/>
                  </a:lnTo>
                  <a:lnTo>
                    <a:pt x="38" y="572"/>
                  </a:lnTo>
                  <a:lnTo>
                    <a:pt x="39" y="573"/>
                  </a:lnTo>
                  <a:lnTo>
                    <a:pt x="40" y="574"/>
                  </a:lnTo>
                  <a:lnTo>
                    <a:pt x="40" y="575"/>
                  </a:lnTo>
                  <a:lnTo>
                    <a:pt x="40" y="576"/>
                  </a:lnTo>
                  <a:lnTo>
                    <a:pt x="41" y="578"/>
                  </a:lnTo>
                  <a:lnTo>
                    <a:pt x="42" y="580"/>
                  </a:lnTo>
                  <a:lnTo>
                    <a:pt x="42" y="580"/>
                  </a:lnTo>
                  <a:lnTo>
                    <a:pt x="44" y="583"/>
                  </a:lnTo>
                  <a:lnTo>
                    <a:pt x="45" y="585"/>
                  </a:lnTo>
                  <a:lnTo>
                    <a:pt x="45" y="586"/>
                  </a:lnTo>
                  <a:lnTo>
                    <a:pt x="45" y="587"/>
                  </a:lnTo>
                  <a:lnTo>
                    <a:pt x="46" y="588"/>
                  </a:lnTo>
                  <a:lnTo>
                    <a:pt x="46" y="589"/>
                  </a:lnTo>
                  <a:lnTo>
                    <a:pt x="46" y="590"/>
                  </a:lnTo>
                  <a:lnTo>
                    <a:pt x="46" y="591"/>
                  </a:lnTo>
                  <a:lnTo>
                    <a:pt x="46" y="592"/>
                  </a:lnTo>
                  <a:lnTo>
                    <a:pt x="45" y="592"/>
                  </a:lnTo>
                  <a:lnTo>
                    <a:pt x="45" y="594"/>
                  </a:lnTo>
                  <a:lnTo>
                    <a:pt x="43" y="596"/>
                  </a:lnTo>
                  <a:lnTo>
                    <a:pt x="42" y="598"/>
                  </a:lnTo>
                  <a:lnTo>
                    <a:pt x="40" y="601"/>
                  </a:lnTo>
                  <a:lnTo>
                    <a:pt x="39" y="605"/>
                  </a:lnTo>
                  <a:lnTo>
                    <a:pt x="38" y="607"/>
                  </a:lnTo>
                  <a:lnTo>
                    <a:pt x="37" y="609"/>
                  </a:lnTo>
                  <a:lnTo>
                    <a:pt x="36" y="610"/>
                  </a:lnTo>
                  <a:lnTo>
                    <a:pt x="35" y="611"/>
                  </a:lnTo>
                  <a:lnTo>
                    <a:pt x="34" y="613"/>
                  </a:lnTo>
                  <a:lnTo>
                    <a:pt x="32" y="615"/>
                  </a:lnTo>
                  <a:lnTo>
                    <a:pt x="30" y="616"/>
                  </a:lnTo>
                  <a:lnTo>
                    <a:pt x="28" y="617"/>
                  </a:lnTo>
                  <a:lnTo>
                    <a:pt x="27" y="618"/>
                  </a:lnTo>
                  <a:lnTo>
                    <a:pt x="26" y="618"/>
                  </a:lnTo>
                  <a:lnTo>
                    <a:pt x="25" y="619"/>
                  </a:lnTo>
                  <a:lnTo>
                    <a:pt x="23" y="619"/>
                  </a:lnTo>
                  <a:lnTo>
                    <a:pt x="22" y="618"/>
                  </a:lnTo>
                  <a:lnTo>
                    <a:pt x="20" y="618"/>
                  </a:lnTo>
                  <a:lnTo>
                    <a:pt x="17" y="617"/>
                  </a:lnTo>
                  <a:lnTo>
                    <a:pt x="15" y="616"/>
                  </a:lnTo>
                  <a:lnTo>
                    <a:pt x="13" y="614"/>
                  </a:lnTo>
                  <a:lnTo>
                    <a:pt x="8" y="611"/>
                  </a:lnTo>
                  <a:lnTo>
                    <a:pt x="6" y="609"/>
                  </a:lnTo>
                  <a:lnTo>
                    <a:pt x="5" y="608"/>
                  </a:lnTo>
                  <a:lnTo>
                    <a:pt x="4" y="607"/>
                  </a:lnTo>
                  <a:lnTo>
                    <a:pt x="2" y="605"/>
                  </a:lnTo>
                  <a:lnTo>
                    <a:pt x="2" y="604"/>
                  </a:lnTo>
                  <a:lnTo>
                    <a:pt x="1" y="603"/>
                  </a:lnTo>
                  <a:lnTo>
                    <a:pt x="1" y="603"/>
                  </a:lnTo>
                  <a:lnTo>
                    <a:pt x="0" y="602"/>
                  </a:lnTo>
                  <a:lnTo>
                    <a:pt x="0" y="601"/>
                  </a:lnTo>
                  <a:lnTo>
                    <a:pt x="0" y="600"/>
                  </a:lnTo>
                  <a:lnTo>
                    <a:pt x="1" y="599"/>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77" name="Freeform 289">
              <a:extLst>
                <a:ext uri="{FF2B5EF4-FFF2-40B4-BE49-F238E27FC236}">
                  <a16:creationId xmlns:a16="http://schemas.microsoft.com/office/drawing/2014/main" id="{3A452BCD-F85A-46F4-B01E-88B0B27E1642}"/>
                </a:ext>
              </a:extLst>
            </p:cNvPr>
            <p:cNvSpPr>
              <a:spLocks/>
            </p:cNvSpPr>
            <p:nvPr/>
          </p:nvSpPr>
          <p:spPr bwMode="auto">
            <a:xfrm>
              <a:off x="8131475" y="4805191"/>
              <a:ext cx="285397" cy="889587"/>
            </a:xfrm>
            <a:custGeom>
              <a:avLst/>
              <a:gdLst>
                <a:gd name="T0" fmla="*/ 49 w 238"/>
                <a:gd name="T1" fmla="*/ 668 h 676"/>
                <a:gd name="T2" fmla="*/ 50 w 238"/>
                <a:gd name="T3" fmla="*/ 660 h 676"/>
                <a:gd name="T4" fmla="*/ 42 w 238"/>
                <a:gd name="T5" fmla="*/ 646 h 676"/>
                <a:gd name="T6" fmla="*/ 37 w 238"/>
                <a:gd name="T7" fmla="*/ 622 h 676"/>
                <a:gd name="T8" fmla="*/ 46 w 238"/>
                <a:gd name="T9" fmla="*/ 606 h 676"/>
                <a:gd name="T10" fmla="*/ 49 w 238"/>
                <a:gd name="T11" fmla="*/ 601 h 676"/>
                <a:gd name="T12" fmla="*/ 29 w 238"/>
                <a:gd name="T13" fmla="*/ 597 h 676"/>
                <a:gd name="T14" fmla="*/ 18 w 238"/>
                <a:gd name="T15" fmla="*/ 591 h 676"/>
                <a:gd name="T16" fmla="*/ 17 w 238"/>
                <a:gd name="T17" fmla="*/ 577 h 676"/>
                <a:gd name="T18" fmla="*/ 20 w 238"/>
                <a:gd name="T19" fmla="*/ 570 h 676"/>
                <a:gd name="T20" fmla="*/ 36 w 238"/>
                <a:gd name="T21" fmla="*/ 572 h 676"/>
                <a:gd name="T22" fmla="*/ 40 w 238"/>
                <a:gd name="T23" fmla="*/ 562 h 676"/>
                <a:gd name="T24" fmla="*/ 42 w 238"/>
                <a:gd name="T25" fmla="*/ 554 h 676"/>
                <a:gd name="T26" fmla="*/ 43 w 238"/>
                <a:gd name="T27" fmla="*/ 534 h 676"/>
                <a:gd name="T28" fmla="*/ 43 w 238"/>
                <a:gd name="T29" fmla="*/ 522 h 676"/>
                <a:gd name="T30" fmla="*/ 55 w 238"/>
                <a:gd name="T31" fmla="*/ 505 h 676"/>
                <a:gd name="T32" fmla="*/ 57 w 238"/>
                <a:gd name="T33" fmla="*/ 490 h 676"/>
                <a:gd name="T34" fmla="*/ 52 w 238"/>
                <a:gd name="T35" fmla="*/ 477 h 676"/>
                <a:gd name="T36" fmla="*/ 40 w 238"/>
                <a:gd name="T37" fmla="*/ 472 h 676"/>
                <a:gd name="T38" fmla="*/ 37 w 238"/>
                <a:gd name="T39" fmla="*/ 469 h 676"/>
                <a:gd name="T40" fmla="*/ 37 w 238"/>
                <a:gd name="T41" fmla="*/ 455 h 676"/>
                <a:gd name="T42" fmla="*/ 33 w 238"/>
                <a:gd name="T43" fmla="*/ 443 h 676"/>
                <a:gd name="T44" fmla="*/ 19 w 238"/>
                <a:gd name="T45" fmla="*/ 423 h 676"/>
                <a:gd name="T46" fmla="*/ 11 w 238"/>
                <a:gd name="T47" fmla="*/ 405 h 676"/>
                <a:gd name="T48" fmla="*/ 11 w 238"/>
                <a:gd name="T49" fmla="*/ 393 h 676"/>
                <a:gd name="T50" fmla="*/ 17 w 238"/>
                <a:gd name="T51" fmla="*/ 380 h 676"/>
                <a:gd name="T52" fmla="*/ 16 w 238"/>
                <a:gd name="T53" fmla="*/ 364 h 676"/>
                <a:gd name="T54" fmla="*/ 8 w 238"/>
                <a:gd name="T55" fmla="*/ 331 h 676"/>
                <a:gd name="T56" fmla="*/ 0 w 238"/>
                <a:gd name="T57" fmla="*/ 303 h 676"/>
                <a:gd name="T58" fmla="*/ 2 w 238"/>
                <a:gd name="T59" fmla="*/ 298 h 676"/>
                <a:gd name="T60" fmla="*/ 14 w 238"/>
                <a:gd name="T61" fmla="*/ 294 h 676"/>
                <a:gd name="T62" fmla="*/ 25 w 238"/>
                <a:gd name="T63" fmla="*/ 283 h 676"/>
                <a:gd name="T64" fmla="*/ 36 w 238"/>
                <a:gd name="T65" fmla="*/ 271 h 676"/>
                <a:gd name="T66" fmla="*/ 36 w 238"/>
                <a:gd name="T67" fmla="*/ 253 h 676"/>
                <a:gd name="T68" fmla="*/ 38 w 238"/>
                <a:gd name="T69" fmla="*/ 240 h 676"/>
                <a:gd name="T70" fmla="*/ 38 w 238"/>
                <a:gd name="T71" fmla="*/ 225 h 676"/>
                <a:gd name="T72" fmla="*/ 47 w 238"/>
                <a:gd name="T73" fmla="*/ 203 h 676"/>
                <a:gd name="T74" fmla="*/ 57 w 238"/>
                <a:gd name="T75" fmla="*/ 171 h 676"/>
                <a:gd name="T76" fmla="*/ 60 w 238"/>
                <a:gd name="T77" fmla="*/ 163 h 676"/>
                <a:gd name="T78" fmla="*/ 72 w 238"/>
                <a:gd name="T79" fmla="*/ 151 h 676"/>
                <a:gd name="T80" fmla="*/ 88 w 238"/>
                <a:gd name="T81" fmla="*/ 147 h 676"/>
                <a:gd name="T82" fmla="*/ 101 w 238"/>
                <a:gd name="T83" fmla="*/ 140 h 676"/>
                <a:gd name="T84" fmla="*/ 111 w 238"/>
                <a:gd name="T85" fmla="*/ 145 h 676"/>
                <a:gd name="T86" fmla="*/ 119 w 238"/>
                <a:gd name="T87" fmla="*/ 147 h 676"/>
                <a:gd name="T88" fmla="*/ 121 w 238"/>
                <a:gd name="T89" fmla="*/ 138 h 676"/>
                <a:gd name="T90" fmla="*/ 119 w 238"/>
                <a:gd name="T91" fmla="*/ 116 h 676"/>
                <a:gd name="T92" fmla="*/ 114 w 238"/>
                <a:gd name="T93" fmla="*/ 99 h 676"/>
                <a:gd name="T94" fmla="*/ 94 w 238"/>
                <a:gd name="T95" fmla="*/ 87 h 676"/>
                <a:gd name="T96" fmla="*/ 86 w 238"/>
                <a:gd name="T97" fmla="*/ 77 h 676"/>
                <a:gd name="T98" fmla="*/ 73 w 238"/>
                <a:gd name="T99" fmla="*/ 44 h 676"/>
                <a:gd name="T100" fmla="*/ 59 w 238"/>
                <a:gd name="T101" fmla="*/ 31 h 676"/>
                <a:gd name="T102" fmla="*/ 55 w 238"/>
                <a:gd name="T103" fmla="*/ 23 h 676"/>
                <a:gd name="T104" fmla="*/ 61 w 238"/>
                <a:gd name="T105" fmla="*/ 9 h 676"/>
                <a:gd name="T106" fmla="*/ 72 w 238"/>
                <a:gd name="T107" fmla="*/ 0 h 676"/>
                <a:gd name="T108" fmla="*/ 92 w 238"/>
                <a:gd name="T109" fmla="*/ 13 h 676"/>
                <a:gd name="T110" fmla="*/ 109 w 238"/>
                <a:gd name="T111" fmla="*/ 16 h 676"/>
                <a:gd name="T112" fmla="*/ 135 w 238"/>
                <a:gd name="T113" fmla="*/ 25 h 676"/>
                <a:gd name="T114" fmla="*/ 155 w 238"/>
                <a:gd name="T115" fmla="*/ 30 h 676"/>
                <a:gd name="T116" fmla="*/ 174 w 238"/>
                <a:gd name="T117" fmla="*/ 39 h 676"/>
                <a:gd name="T118" fmla="*/ 191 w 238"/>
                <a:gd name="T119" fmla="*/ 40 h 676"/>
                <a:gd name="T120" fmla="*/ 198 w 238"/>
                <a:gd name="T121" fmla="*/ 52 h 676"/>
                <a:gd name="T122" fmla="*/ 211 w 238"/>
                <a:gd name="T123" fmla="*/ 67 h 676"/>
                <a:gd name="T124" fmla="*/ 227 w 238"/>
                <a:gd name="T125" fmla="*/ 77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8" h="676">
                  <a:moveTo>
                    <a:pt x="44" y="676"/>
                  </a:moveTo>
                  <a:lnTo>
                    <a:pt x="44" y="675"/>
                  </a:lnTo>
                  <a:lnTo>
                    <a:pt x="44" y="674"/>
                  </a:lnTo>
                  <a:lnTo>
                    <a:pt x="45" y="673"/>
                  </a:lnTo>
                  <a:lnTo>
                    <a:pt x="45" y="672"/>
                  </a:lnTo>
                  <a:lnTo>
                    <a:pt x="46" y="671"/>
                  </a:lnTo>
                  <a:lnTo>
                    <a:pt x="47" y="670"/>
                  </a:lnTo>
                  <a:lnTo>
                    <a:pt x="49" y="668"/>
                  </a:lnTo>
                  <a:lnTo>
                    <a:pt x="50" y="667"/>
                  </a:lnTo>
                  <a:lnTo>
                    <a:pt x="50" y="666"/>
                  </a:lnTo>
                  <a:lnTo>
                    <a:pt x="51" y="666"/>
                  </a:lnTo>
                  <a:lnTo>
                    <a:pt x="51" y="665"/>
                  </a:lnTo>
                  <a:lnTo>
                    <a:pt x="51" y="664"/>
                  </a:lnTo>
                  <a:lnTo>
                    <a:pt x="51" y="663"/>
                  </a:lnTo>
                  <a:lnTo>
                    <a:pt x="51" y="662"/>
                  </a:lnTo>
                  <a:lnTo>
                    <a:pt x="50" y="660"/>
                  </a:lnTo>
                  <a:lnTo>
                    <a:pt x="49" y="659"/>
                  </a:lnTo>
                  <a:lnTo>
                    <a:pt x="49" y="657"/>
                  </a:lnTo>
                  <a:lnTo>
                    <a:pt x="48" y="656"/>
                  </a:lnTo>
                  <a:lnTo>
                    <a:pt x="45" y="652"/>
                  </a:lnTo>
                  <a:lnTo>
                    <a:pt x="44" y="650"/>
                  </a:lnTo>
                  <a:lnTo>
                    <a:pt x="43" y="649"/>
                  </a:lnTo>
                  <a:lnTo>
                    <a:pt x="43" y="648"/>
                  </a:lnTo>
                  <a:lnTo>
                    <a:pt x="42" y="646"/>
                  </a:lnTo>
                  <a:lnTo>
                    <a:pt x="41" y="642"/>
                  </a:lnTo>
                  <a:lnTo>
                    <a:pt x="39" y="637"/>
                  </a:lnTo>
                  <a:lnTo>
                    <a:pt x="38" y="632"/>
                  </a:lnTo>
                  <a:lnTo>
                    <a:pt x="38" y="630"/>
                  </a:lnTo>
                  <a:lnTo>
                    <a:pt x="37" y="628"/>
                  </a:lnTo>
                  <a:lnTo>
                    <a:pt x="37" y="626"/>
                  </a:lnTo>
                  <a:lnTo>
                    <a:pt x="37" y="624"/>
                  </a:lnTo>
                  <a:lnTo>
                    <a:pt x="37" y="622"/>
                  </a:lnTo>
                  <a:lnTo>
                    <a:pt x="38" y="620"/>
                  </a:lnTo>
                  <a:lnTo>
                    <a:pt x="38" y="618"/>
                  </a:lnTo>
                  <a:lnTo>
                    <a:pt x="39" y="617"/>
                  </a:lnTo>
                  <a:lnTo>
                    <a:pt x="42" y="613"/>
                  </a:lnTo>
                  <a:lnTo>
                    <a:pt x="43" y="611"/>
                  </a:lnTo>
                  <a:lnTo>
                    <a:pt x="44" y="608"/>
                  </a:lnTo>
                  <a:lnTo>
                    <a:pt x="45" y="607"/>
                  </a:lnTo>
                  <a:lnTo>
                    <a:pt x="46" y="606"/>
                  </a:lnTo>
                  <a:lnTo>
                    <a:pt x="47" y="605"/>
                  </a:lnTo>
                  <a:lnTo>
                    <a:pt x="48" y="604"/>
                  </a:lnTo>
                  <a:lnTo>
                    <a:pt x="49" y="603"/>
                  </a:lnTo>
                  <a:lnTo>
                    <a:pt x="50" y="603"/>
                  </a:lnTo>
                  <a:lnTo>
                    <a:pt x="50" y="602"/>
                  </a:lnTo>
                  <a:lnTo>
                    <a:pt x="50" y="602"/>
                  </a:lnTo>
                  <a:lnTo>
                    <a:pt x="50" y="602"/>
                  </a:lnTo>
                  <a:lnTo>
                    <a:pt x="49" y="601"/>
                  </a:lnTo>
                  <a:lnTo>
                    <a:pt x="49" y="601"/>
                  </a:lnTo>
                  <a:lnTo>
                    <a:pt x="48" y="601"/>
                  </a:lnTo>
                  <a:lnTo>
                    <a:pt x="45" y="600"/>
                  </a:lnTo>
                  <a:lnTo>
                    <a:pt x="42" y="600"/>
                  </a:lnTo>
                  <a:lnTo>
                    <a:pt x="40" y="600"/>
                  </a:lnTo>
                  <a:lnTo>
                    <a:pt x="38" y="599"/>
                  </a:lnTo>
                  <a:lnTo>
                    <a:pt x="35" y="598"/>
                  </a:lnTo>
                  <a:lnTo>
                    <a:pt x="29" y="597"/>
                  </a:lnTo>
                  <a:lnTo>
                    <a:pt x="25" y="596"/>
                  </a:lnTo>
                  <a:lnTo>
                    <a:pt x="21" y="594"/>
                  </a:lnTo>
                  <a:lnTo>
                    <a:pt x="20" y="594"/>
                  </a:lnTo>
                  <a:lnTo>
                    <a:pt x="19" y="594"/>
                  </a:lnTo>
                  <a:lnTo>
                    <a:pt x="19" y="593"/>
                  </a:lnTo>
                  <a:lnTo>
                    <a:pt x="18" y="593"/>
                  </a:lnTo>
                  <a:lnTo>
                    <a:pt x="18" y="592"/>
                  </a:lnTo>
                  <a:lnTo>
                    <a:pt x="18" y="591"/>
                  </a:lnTo>
                  <a:lnTo>
                    <a:pt x="17" y="591"/>
                  </a:lnTo>
                  <a:lnTo>
                    <a:pt x="17" y="590"/>
                  </a:lnTo>
                  <a:lnTo>
                    <a:pt x="17" y="588"/>
                  </a:lnTo>
                  <a:lnTo>
                    <a:pt x="17" y="585"/>
                  </a:lnTo>
                  <a:lnTo>
                    <a:pt x="17" y="583"/>
                  </a:lnTo>
                  <a:lnTo>
                    <a:pt x="17" y="582"/>
                  </a:lnTo>
                  <a:lnTo>
                    <a:pt x="17" y="578"/>
                  </a:lnTo>
                  <a:lnTo>
                    <a:pt x="17" y="577"/>
                  </a:lnTo>
                  <a:lnTo>
                    <a:pt x="17" y="576"/>
                  </a:lnTo>
                  <a:lnTo>
                    <a:pt x="17" y="574"/>
                  </a:lnTo>
                  <a:lnTo>
                    <a:pt x="18" y="573"/>
                  </a:lnTo>
                  <a:lnTo>
                    <a:pt x="18" y="572"/>
                  </a:lnTo>
                  <a:lnTo>
                    <a:pt x="18" y="571"/>
                  </a:lnTo>
                  <a:lnTo>
                    <a:pt x="19" y="571"/>
                  </a:lnTo>
                  <a:lnTo>
                    <a:pt x="19" y="570"/>
                  </a:lnTo>
                  <a:lnTo>
                    <a:pt x="20" y="570"/>
                  </a:lnTo>
                  <a:lnTo>
                    <a:pt x="21" y="570"/>
                  </a:lnTo>
                  <a:lnTo>
                    <a:pt x="25" y="571"/>
                  </a:lnTo>
                  <a:lnTo>
                    <a:pt x="31" y="572"/>
                  </a:lnTo>
                  <a:lnTo>
                    <a:pt x="32" y="572"/>
                  </a:lnTo>
                  <a:lnTo>
                    <a:pt x="33" y="572"/>
                  </a:lnTo>
                  <a:lnTo>
                    <a:pt x="34" y="572"/>
                  </a:lnTo>
                  <a:lnTo>
                    <a:pt x="35" y="572"/>
                  </a:lnTo>
                  <a:lnTo>
                    <a:pt x="36" y="572"/>
                  </a:lnTo>
                  <a:lnTo>
                    <a:pt x="36" y="571"/>
                  </a:lnTo>
                  <a:lnTo>
                    <a:pt x="37" y="571"/>
                  </a:lnTo>
                  <a:lnTo>
                    <a:pt x="37" y="570"/>
                  </a:lnTo>
                  <a:lnTo>
                    <a:pt x="38" y="569"/>
                  </a:lnTo>
                  <a:lnTo>
                    <a:pt x="38" y="569"/>
                  </a:lnTo>
                  <a:lnTo>
                    <a:pt x="38" y="568"/>
                  </a:lnTo>
                  <a:lnTo>
                    <a:pt x="39" y="564"/>
                  </a:lnTo>
                  <a:lnTo>
                    <a:pt x="40" y="562"/>
                  </a:lnTo>
                  <a:lnTo>
                    <a:pt x="40" y="561"/>
                  </a:lnTo>
                  <a:lnTo>
                    <a:pt x="41" y="560"/>
                  </a:lnTo>
                  <a:lnTo>
                    <a:pt x="41" y="559"/>
                  </a:lnTo>
                  <a:lnTo>
                    <a:pt x="42" y="558"/>
                  </a:lnTo>
                  <a:lnTo>
                    <a:pt x="42" y="558"/>
                  </a:lnTo>
                  <a:lnTo>
                    <a:pt x="42" y="558"/>
                  </a:lnTo>
                  <a:lnTo>
                    <a:pt x="42" y="557"/>
                  </a:lnTo>
                  <a:lnTo>
                    <a:pt x="42" y="554"/>
                  </a:lnTo>
                  <a:lnTo>
                    <a:pt x="42" y="551"/>
                  </a:lnTo>
                  <a:lnTo>
                    <a:pt x="43" y="548"/>
                  </a:lnTo>
                  <a:lnTo>
                    <a:pt x="44" y="544"/>
                  </a:lnTo>
                  <a:lnTo>
                    <a:pt x="45" y="542"/>
                  </a:lnTo>
                  <a:lnTo>
                    <a:pt x="45" y="540"/>
                  </a:lnTo>
                  <a:lnTo>
                    <a:pt x="45" y="540"/>
                  </a:lnTo>
                  <a:lnTo>
                    <a:pt x="45" y="539"/>
                  </a:lnTo>
                  <a:lnTo>
                    <a:pt x="43" y="534"/>
                  </a:lnTo>
                  <a:lnTo>
                    <a:pt x="42" y="532"/>
                  </a:lnTo>
                  <a:lnTo>
                    <a:pt x="42" y="531"/>
                  </a:lnTo>
                  <a:lnTo>
                    <a:pt x="42" y="529"/>
                  </a:lnTo>
                  <a:lnTo>
                    <a:pt x="42" y="528"/>
                  </a:lnTo>
                  <a:lnTo>
                    <a:pt x="42" y="526"/>
                  </a:lnTo>
                  <a:lnTo>
                    <a:pt x="42" y="525"/>
                  </a:lnTo>
                  <a:lnTo>
                    <a:pt x="43" y="523"/>
                  </a:lnTo>
                  <a:lnTo>
                    <a:pt x="43" y="522"/>
                  </a:lnTo>
                  <a:lnTo>
                    <a:pt x="44" y="520"/>
                  </a:lnTo>
                  <a:lnTo>
                    <a:pt x="45" y="519"/>
                  </a:lnTo>
                  <a:lnTo>
                    <a:pt x="46" y="518"/>
                  </a:lnTo>
                  <a:lnTo>
                    <a:pt x="46" y="517"/>
                  </a:lnTo>
                  <a:lnTo>
                    <a:pt x="50" y="512"/>
                  </a:lnTo>
                  <a:lnTo>
                    <a:pt x="53" y="508"/>
                  </a:lnTo>
                  <a:lnTo>
                    <a:pt x="54" y="507"/>
                  </a:lnTo>
                  <a:lnTo>
                    <a:pt x="55" y="505"/>
                  </a:lnTo>
                  <a:lnTo>
                    <a:pt x="55" y="504"/>
                  </a:lnTo>
                  <a:lnTo>
                    <a:pt x="56" y="503"/>
                  </a:lnTo>
                  <a:lnTo>
                    <a:pt x="56" y="501"/>
                  </a:lnTo>
                  <a:lnTo>
                    <a:pt x="57" y="498"/>
                  </a:lnTo>
                  <a:lnTo>
                    <a:pt x="57" y="496"/>
                  </a:lnTo>
                  <a:lnTo>
                    <a:pt x="57" y="493"/>
                  </a:lnTo>
                  <a:lnTo>
                    <a:pt x="57" y="492"/>
                  </a:lnTo>
                  <a:lnTo>
                    <a:pt x="57" y="490"/>
                  </a:lnTo>
                  <a:lnTo>
                    <a:pt x="57" y="485"/>
                  </a:lnTo>
                  <a:lnTo>
                    <a:pt x="56" y="483"/>
                  </a:lnTo>
                  <a:lnTo>
                    <a:pt x="56" y="482"/>
                  </a:lnTo>
                  <a:lnTo>
                    <a:pt x="55" y="481"/>
                  </a:lnTo>
                  <a:lnTo>
                    <a:pt x="55" y="479"/>
                  </a:lnTo>
                  <a:lnTo>
                    <a:pt x="54" y="478"/>
                  </a:lnTo>
                  <a:lnTo>
                    <a:pt x="53" y="478"/>
                  </a:lnTo>
                  <a:lnTo>
                    <a:pt x="52" y="477"/>
                  </a:lnTo>
                  <a:lnTo>
                    <a:pt x="51" y="476"/>
                  </a:lnTo>
                  <a:lnTo>
                    <a:pt x="50" y="475"/>
                  </a:lnTo>
                  <a:lnTo>
                    <a:pt x="49" y="475"/>
                  </a:lnTo>
                  <a:lnTo>
                    <a:pt x="49" y="474"/>
                  </a:lnTo>
                  <a:lnTo>
                    <a:pt x="47" y="474"/>
                  </a:lnTo>
                  <a:lnTo>
                    <a:pt x="43" y="473"/>
                  </a:lnTo>
                  <a:lnTo>
                    <a:pt x="42" y="473"/>
                  </a:lnTo>
                  <a:lnTo>
                    <a:pt x="40" y="472"/>
                  </a:lnTo>
                  <a:lnTo>
                    <a:pt x="39" y="472"/>
                  </a:lnTo>
                  <a:lnTo>
                    <a:pt x="39" y="472"/>
                  </a:lnTo>
                  <a:lnTo>
                    <a:pt x="38" y="472"/>
                  </a:lnTo>
                  <a:lnTo>
                    <a:pt x="38" y="471"/>
                  </a:lnTo>
                  <a:lnTo>
                    <a:pt x="38" y="471"/>
                  </a:lnTo>
                  <a:lnTo>
                    <a:pt x="37" y="471"/>
                  </a:lnTo>
                  <a:lnTo>
                    <a:pt x="37" y="470"/>
                  </a:lnTo>
                  <a:lnTo>
                    <a:pt x="37" y="469"/>
                  </a:lnTo>
                  <a:lnTo>
                    <a:pt x="38" y="468"/>
                  </a:lnTo>
                  <a:lnTo>
                    <a:pt x="39" y="465"/>
                  </a:lnTo>
                  <a:lnTo>
                    <a:pt x="39" y="464"/>
                  </a:lnTo>
                  <a:lnTo>
                    <a:pt x="39" y="462"/>
                  </a:lnTo>
                  <a:lnTo>
                    <a:pt x="39" y="461"/>
                  </a:lnTo>
                  <a:lnTo>
                    <a:pt x="39" y="460"/>
                  </a:lnTo>
                  <a:lnTo>
                    <a:pt x="39" y="459"/>
                  </a:lnTo>
                  <a:lnTo>
                    <a:pt x="37" y="455"/>
                  </a:lnTo>
                  <a:lnTo>
                    <a:pt x="37" y="454"/>
                  </a:lnTo>
                  <a:lnTo>
                    <a:pt x="37" y="453"/>
                  </a:lnTo>
                  <a:lnTo>
                    <a:pt x="36" y="449"/>
                  </a:lnTo>
                  <a:lnTo>
                    <a:pt x="36" y="448"/>
                  </a:lnTo>
                  <a:lnTo>
                    <a:pt x="36" y="447"/>
                  </a:lnTo>
                  <a:lnTo>
                    <a:pt x="35" y="446"/>
                  </a:lnTo>
                  <a:lnTo>
                    <a:pt x="34" y="444"/>
                  </a:lnTo>
                  <a:lnTo>
                    <a:pt x="33" y="443"/>
                  </a:lnTo>
                  <a:lnTo>
                    <a:pt x="30" y="440"/>
                  </a:lnTo>
                  <a:lnTo>
                    <a:pt x="27" y="437"/>
                  </a:lnTo>
                  <a:lnTo>
                    <a:pt x="25" y="434"/>
                  </a:lnTo>
                  <a:lnTo>
                    <a:pt x="24" y="432"/>
                  </a:lnTo>
                  <a:lnTo>
                    <a:pt x="23" y="431"/>
                  </a:lnTo>
                  <a:lnTo>
                    <a:pt x="21" y="428"/>
                  </a:lnTo>
                  <a:lnTo>
                    <a:pt x="20" y="425"/>
                  </a:lnTo>
                  <a:lnTo>
                    <a:pt x="19" y="423"/>
                  </a:lnTo>
                  <a:lnTo>
                    <a:pt x="18" y="419"/>
                  </a:lnTo>
                  <a:lnTo>
                    <a:pt x="17" y="417"/>
                  </a:lnTo>
                  <a:lnTo>
                    <a:pt x="17" y="416"/>
                  </a:lnTo>
                  <a:lnTo>
                    <a:pt x="16" y="415"/>
                  </a:lnTo>
                  <a:lnTo>
                    <a:pt x="15" y="413"/>
                  </a:lnTo>
                  <a:lnTo>
                    <a:pt x="12" y="408"/>
                  </a:lnTo>
                  <a:lnTo>
                    <a:pt x="11" y="407"/>
                  </a:lnTo>
                  <a:lnTo>
                    <a:pt x="11" y="405"/>
                  </a:lnTo>
                  <a:lnTo>
                    <a:pt x="10" y="404"/>
                  </a:lnTo>
                  <a:lnTo>
                    <a:pt x="10" y="402"/>
                  </a:lnTo>
                  <a:lnTo>
                    <a:pt x="10" y="401"/>
                  </a:lnTo>
                  <a:lnTo>
                    <a:pt x="10" y="398"/>
                  </a:lnTo>
                  <a:lnTo>
                    <a:pt x="10" y="397"/>
                  </a:lnTo>
                  <a:lnTo>
                    <a:pt x="10" y="396"/>
                  </a:lnTo>
                  <a:lnTo>
                    <a:pt x="10" y="394"/>
                  </a:lnTo>
                  <a:lnTo>
                    <a:pt x="11" y="393"/>
                  </a:lnTo>
                  <a:lnTo>
                    <a:pt x="11" y="391"/>
                  </a:lnTo>
                  <a:lnTo>
                    <a:pt x="11" y="390"/>
                  </a:lnTo>
                  <a:lnTo>
                    <a:pt x="12" y="389"/>
                  </a:lnTo>
                  <a:lnTo>
                    <a:pt x="12" y="387"/>
                  </a:lnTo>
                  <a:lnTo>
                    <a:pt x="14" y="386"/>
                  </a:lnTo>
                  <a:lnTo>
                    <a:pt x="16" y="382"/>
                  </a:lnTo>
                  <a:lnTo>
                    <a:pt x="17" y="381"/>
                  </a:lnTo>
                  <a:lnTo>
                    <a:pt x="17" y="380"/>
                  </a:lnTo>
                  <a:lnTo>
                    <a:pt x="18" y="379"/>
                  </a:lnTo>
                  <a:lnTo>
                    <a:pt x="18" y="378"/>
                  </a:lnTo>
                  <a:lnTo>
                    <a:pt x="18" y="376"/>
                  </a:lnTo>
                  <a:lnTo>
                    <a:pt x="18" y="375"/>
                  </a:lnTo>
                  <a:lnTo>
                    <a:pt x="18" y="373"/>
                  </a:lnTo>
                  <a:lnTo>
                    <a:pt x="17" y="368"/>
                  </a:lnTo>
                  <a:lnTo>
                    <a:pt x="17" y="366"/>
                  </a:lnTo>
                  <a:lnTo>
                    <a:pt x="16" y="364"/>
                  </a:lnTo>
                  <a:lnTo>
                    <a:pt x="16" y="360"/>
                  </a:lnTo>
                  <a:lnTo>
                    <a:pt x="16" y="354"/>
                  </a:lnTo>
                  <a:lnTo>
                    <a:pt x="15" y="352"/>
                  </a:lnTo>
                  <a:lnTo>
                    <a:pt x="15" y="350"/>
                  </a:lnTo>
                  <a:lnTo>
                    <a:pt x="14" y="348"/>
                  </a:lnTo>
                  <a:lnTo>
                    <a:pt x="12" y="342"/>
                  </a:lnTo>
                  <a:lnTo>
                    <a:pt x="9" y="335"/>
                  </a:lnTo>
                  <a:lnTo>
                    <a:pt x="8" y="331"/>
                  </a:lnTo>
                  <a:lnTo>
                    <a:pt x="7" y="329"/>
                  </a:lnTo>
                  <a:lnTo>
                    <a:pt x="7" y="326"/>
                  </a:lnTo>
                  <a:lnTo>
                    <a:pt x="5" y="319"/>
                  </a:lnTo>
                  <a:lnTo>
                    <a:pt x="4" y="316"/>
                  </a:lnTo>
                  <a:lnTo>
                    <a:pt x="3" y="312"/>
                  </a:lnTo>
                  <a:lnTo>
                    <a:pt x="1" y="307"/>
                  </a:lnTo>
                  <a:lnTo>
                    <a:pt x="1" y="305"/>
                  </a:lnTo>
                  <a:lnTo>
                    <a:pt x="0" y="303"/>
                  </a:lnTo>
                  <a:lnTo>
                    <a:pt x="0" y="302"/>
                  </a:lnTo>
                  <a:lnTo>
                    <a:pt x="0" y="301"/>
                  </a:lnTo>
                  <a:lnTo>
                    <a:pt x="0" y="300"/>
                  </a:lnTo>
                  <a:lnTo>
                    <a:pt x="1" y="300"/>
                  </a:lnTo>
                  <a:lnTo>
                    <a:pt x="1" y="299"/>
                  </a:lnTo>
                  <a:lnTo>
                    <a:pt x="1" y="299"/>
                  </a:lnTo>
                  <a:lnTo>
                    <a:pt x="2" y="298"/>
                  </a:lnTo>
                  <a:lnTo>
                    <a:pt x="2" y="298"/>
                  </a:lnTo>
                  <a:lnTo>
                    <a:pt x="3" y="297"/>
                  </a:lnTo>
                  <a:lnTo>
                    <a:pt x="4" y="297"/>
                  </a:lnTo>
                  <a:lnTo>
                    <a:pt x="5" y="296"/>
                  </a:lnTo>
                  <a:lnTo>
                    <a:pt x="7" y="296"/>
                  </a:lnTo>
                  <a:lnTo>
                    <a:pt x="10" y="296"/>
                  </a:lnTo>
                  <a:lnTo>
                    <a:pt x="12" y="295"/>
                  </a:lnTo>
                  <a:lnTo>
                    <a:pt x="13" y="295"/>
                  </a:lnTo>
                  <a:lnTo>
                    <a:pt x="14" y="294"/>
                  </a:lnTo>
                  <a:lnTo>
                    <a:pt x="15" y="294"/>
                  </a:lnTo>
                  <a:lnTo>
                    <a:pt x="15" y="293"/>
                  </a:lnTo>
                  <a:lnTo>
                    <a:pt x="17" y="292"/>
                  </a:lnTo>
                  <a:lnTo>
                    <a:pt x="18" y="290"/>
                  </a:lnTo>
                  <a:lnTo>
                    <a:pt x="19" y="289"/>
                  </a:lnTo>
                  <a:lnTo>
                    <a:pt x="20" y="287"/>
                  </a:lnTo>
                  <a:lnTo>
                    <a:pt x="21" y="286"/>
                  </a:lnTo>
                  <a:lnTo>
                    <a:pt x="25" y="283"/>
                  </a:lnTo>
                  <a:lnTo>
                    <a:pt x="26" y="281"/>
                  </a:lnTo>
                  <a:lnTo>
                    <a:pt x="31" y="278"/>
                  </a:lnTo>
                  <a:lnTo>
                    <a:pt x="32" y="276"/>
                  </a:lnTo>
                  <a:lnTo>
                    <a:pt x="33" y="275"/>
                  </a:lnTo>
                  <a:lnTo>
                    <a:pt x="34" y="274"/>
                  </a:lnTo>
                  <a:lnTo>
                    <a:pt x="35" y="273"/>
                  </a:lnTo>
                  <a:lnTo>
                    <a:pt x="35" y="272"/>
                  </a:lnTo>
                  <a:lnTo>
                    <a:pt x="36" y="271"/>
                  </a:lnTo>
                  <a:lnTo>
                    <a:pt x="37" y="269"/>
                  </a:lnTo>
                  <a:lnTo>
                    <a:pt x="37" y="267"/>
                  </a:lnTo>
                  <a:lnTo>
                    <a:pt x="37" y="266"/>
                  </a:lnTo>
                  <a:lnTo>
                    <a:pt x="37" y="265"/>
                  </a:lnTo>
                  <a:lnTo>
                    <a:pt x="37" y="263"/>
                  </a:lnTo>
                  <a:lnTo>
                    <a:pt x="37" y="258"/>
                  </a:lnTo>
                  <a:lnTo>
                    <a:pt x="36" y="256"/>
                  </a:lnTo>
                  <a:lnTo>
                    <a:pt x="36" y="253"/>
                  </a:lnTo>
                  <a:lnTo>
                    <a:pt x="36" y="252"/>
                  </a:lnTo>
                  <a:lnTo>
                    <a:pt x="35" y="250"/>
                  </a:lnTo>
                  <a:lnTo>
                    <a:pt x="36" y="249"/>
                  </a:lnTo>
                  <a:lnTo>
                    <a:pt x="36" y="248"/>
                  </a:lnTo>
                  <a:lnTo>
                    <a:pt x="36" y="247"/>
                  </a:lnTo>
                  <a:lnTo>
                    <a:pt x="36" y="245"/>
                  </a:lnTo>
                  <a:lnTo>
                    <a:pt x="38" y="241"/>
                  </a:lnTo>
                  <a:lnTo>
                    <a:pt x="38" y="240"/>
                  </a:lnTo>
                  <a:lnTo>
                    <a:pt x="38" y="239"/>
                  </a:lnTo>
                  <a:lnTo>
                    <a:pt x="38" y="237"/>
                  </a:lnTo>
                  <a:lnTo>
                    <a:pt x="38" y="236"/>
                  </a:lnTo>
                  <a:lnTo>
                    <a:pt x="37" y="231"/>
                  </a:lnTo>
                  <a:lnTo>
                    <a:pt x="37" y="229"/>
                  </a:lnTo>
                  <a:lnTo>
                    <a:pt x="37" y="227"/>
                  </a:lnTo>
                  <a:lnTo>
                    <a:pt x="37" y="226"/>
                  </a:lnTo>
                  <a:lnTo>
                    <a:pt x="38" y="225"/>
                  </a:lnTo>
                  <a:lnTo>
                    <a:pt x="38" y="224"/>
                  </a:lnTo>
                  <a:lnTo>
                    <a:pt x="38" y="223"/>
                  </a:lnTo>
                  <a:lnTo>
                    <a:pt x="40" y="220"/>
                  </a:lnTo>
                  <a:lnTo>
                    <a:pt x="41" y="219"/>
                  </a:lnTo>
                  <a:lnTo>
                    <a:pt x="43" y="214"/>
                  </a:lnTo>
                  <a:lnTo>
                    <a:pt x="44" y="210"/>
                  </a:lnTo>
                  <a:lnTo>
                    <a:pt x="45" y="208"/>
                  </a:lnTo>
                  <a:lnTo>
                    <a:pt x="47" y="203"/>
                  </a:lnTo>
                  <a:lnTo>
                    <a:pt x="51" y="192"/>
                  </a:lnTo>
                  <a:lnTo>
                    <a:pt x="52" y="187"/>
                  </a:lnTo>
                  <a:lnTo>
                    <a:pt x="55" y="181"/>
                  </a:lnTo>
                  <a:lnTo>
                    <a:pt x="55" y="179"/>
                  </a:lnTo>
                  <a:lnTo>
                    <a:pt x="56" y="177"/>
                  </a:lnTo>
                  <a:lnTo>
                    <a:pt x="56" y="175"/>
                  </a:lnTo>
                  <a:lnTo>
                    <a:pt x="57" y="173"/>
                  </a:lnTo>
                  <a:lnTo>
                    <a:pt x="57" y="171"/>
                  </a:lnTo>
                  <a:lnTo>
                    <a:pt x="57" y="169"/>
                  </a:lnTo>
                  <a:lnTo>
                    <a:pt x="57" y="167"/>
                  </a:lnTo>
                  <a:lnTo>
                    <a:pt x="57" y="165"/>
                  </a:lnTo>
                  <a:lnTo>
                    <a:pt x="57" y="165"/>
                  </a:lnTo>
                  <a:lnTo>
                    <a:pt x="57" y="165"/>
                  </a:lnTo>
                  <a:lnTo>
                    <a:pt x="58" y="165"/>
                  </a:lnTo>
                  <a:lnTo>
                    <a:pt x="59" y="164"/>
                  </a:lnTo>
                  <a:lnTo>
                    <a:pt x="60" y="163"/>
                  </a:lnTo>
                  <a:lnTo>
                    <a:pt x="60" y="163"/>
                  </a:lnTo>
                  <a:lnTo>
                    <a:pt x="61" y="162"/>
                  </a:lnTo>
                  <a:lnTo>
                    <a:pt x="65" y="157"/>
                  </a:lnTo>
                  <a:lnTo>
                    <a:pt x="66" y="156"/>
                  </a:lnTo>
                  <a:lnTo>
                    <a:pt x="67" y="155"/>
                  </a:lnTo>
                  <a:lnTo>
                    <a:pt x="69" y="154"/>
                  </a:lnTo>
                  <a:lnTo>
                    <a:pt x="71" y="152"/>
                  </a:lnTo>
                  <a:lnTo>
                    <a:pt x="72" y="151"/>
                  </a:lnTo>
                  <a:lnTo>
                    <a:pt x="74" y="150"/>
                  </a:lnTo>
                  <a:lnTo>
                    <a:pt x="75" y="150"/>
                  </a:lnTo>
                  <a:lnTo>
                    <a:pt x="76" y="149"/>
                  </a:lnTo>
                  <a:lnTo>
                    <a:pt x="78" y="149"/>
                  </a:lnTo>
                  <a:lnTo>
                    <a:pt x="79" y="148"/>
                  </a:lnTo>
                  <a:lnTo>
                    <a:pt x="81" y="148"/>
                  </a:lnTo>
                  <a:lnTo>
                    <a:pt x="86" y="147"/>
                  </a:lnTo>
                  <a:lnTo>
                    <a:pt x="88" y="147"/>
                  </a:lnTo>
                  <a:lnTo>
                    <a:pt x="91" y="146"/>
                  </a:lnTo>
                  <a:lnTo>
                    <a:pt x="92" y="146"/>
                  </a:lnTo>
                  <a:lnTo>
                    <a:pt x="94" y="145"/>
                  </a:lnTo>
                  <a:lnTo>
                    <a:pt x="95" y="144"/>
                  </a:lnTo>
                  <a:lnTo>
                    <a:pt x="97" y="143"/>
                  </a:lnTo>
                  <a:lnTo>
                    <a:pt x="99" y="141"/>
                  </a:lnTo>
                  <a:lnTo>
                    <a:pt x="100" y="140"/>
                  </a:lnTo>
                  <a:lnTo>
                    <a:pt x="101" y="140"/>
                  </a:lnTo>
                  <a:lnTo>
                    <a:pt x="102" y="139"/>
                  </a:lnTo>
                  <a:lnTo>
                    <a:pt x="102" y="139"/>
                  </a:lnTo>
                  <a:lnTo>
                    <a:pt x="103" y="139"/>
                  </a:lnTo>
                  <a:lnTo>
                    <a:pt x="104" y="139"/>
                  </a:lnTo>
                  <a:lnTo>
                    <a:pt x="105" y="139"/>
                  </a:lnTo>
                  <a:lnTo>
                    <a:pt x="106" y="140"/>
                  </a:lnTo>
                  <a:lnTo>
                    <a:pt x="107" y="141"/>
                  </a:lnTo>
                  <a:lnTo>
                    <a:pt x="111" y="145"/>
                  </a:lnTo>
                  <a:lnTo>
                    <a:pt x="113" y="146"/>
                  </a:lnTo>
                  <a:lnTo>
                    <a:pt x="113" y="147"/>
                  </a:lnTo>
                  <a:lnTo>
                    <a:pt x="114" y="147"/>
                  </a:lnTo>
                  <a:lnTo>
                    <a:pt x="115" y="147"/>
                  </a:lnTo>
                  <a:lnTo>
                    <a:pt x="116" y="148"/>
                  </a:lnTo>
                  <a:lnTo>
                    <a:pt x="117" y="148"/>
                  </a:lnTo>
                  <a:lnTo>
                    <a:pt x="118" y="147"/>
                  </a:lnTo>
                  <a:lnTo>
                    <a:pt x="119" y="147"/>
                  </a:lnTo>
                  <a:lnTo>
                    <a:pt x="119" y="146"/>
                  </a:lnTo>
                  <a:lnTo>
                    <a:pt x="120" y="145"/>
                  </a:lnTo>
                  <a:lnTo>
                    <a:pt x="121" y="144"/>
                  </a:lnTo>
                  <a:lnTo>
                    <a:pt x="121" y="143"/>
                  </a:lnTo>
                  <a:lnTo>
                    <a:pt x="122" y="142"/>
                  </a:lnTo>
                  <a:lnTo>
                    <a:pt x="122" y="141"/>
                  </a:lnTo>
                  <a:lnTo>
                    <a:pt x="121" y="139"/>
                  </a:lnTo>
                  <a:lnTo>
                    <a:pt x="121" y="138"/>
                  </a:lnTo>
                  <a:lnTo>
                    <a:pt x="120" y="134"/>
                  </a:lnTo>
                  <a:lnTo>
                    <a:pt x="119" y="132"/>
                  </a:lnTo>
                  <a:lnTo>
                    <a:pt x="119" y="129"/>
                  </a:lnTo>
                  <a:lnTo>
                    <a:pt x="119" y="127"/>
                  </a:lnTo>
                  <a:lnTo>
                    <a:pt x="118" y="126"/>
                  </a:lnTo>
                  <a:lnTo>
                    <a:pt x="119" y="124"/>
                  </a:lnTo>
                  <a:lnTo>
                    <a:pt x="119" y="119"/>
                  </a:lnTo>
                  <a:lnTo>
                    <a:pt x="119" y="116"/>
                  </a:lnTo>
                  <a:lnTo>
                    <a:pt x="120" y="114"/>
                  </a:lnTo>
                  <a:lnTo>
                    <a:pt x="119" y="111"/>
                  </a:lnTo>
                  <a:lnTo>
                    <a:pt x="119" y="109"/>
                  </a:lnTo>
                  <a:lnTo>
                    <a:pt x="118" y="107"/>
                  </a:lnTo>
                  <a:lnTo>
                    <a:pt x="118" y="105"/>
                  </a:lnTo>
                  <a:lnTo>
                    <a:pt x="117" y="103"/>
                  </a:lnTo>
                  <a:lnTo>
                    <a:pt x="115" y="101"/>
                  </a:lnTo>
                  <a:lnTo>
                    <a:pt x="114" y="99"/>
                  </a:lnTo>
                  <a:lnTo>
                    <a:pt x="112" y="98"/>
                  </a:lnTo>
                  <a:lnTo>
                    <a:pt x="111" y="97"/>
                  </a:lnTo>
                  <a:lnTo>
                    <a:pt x="110" y="96"/>
                  </a:lnTo>
                  <a:lnTo>
                    <a:pt x="108" y="94"/>
                  </a:lnTo>
                  <a:lnTo>
                    <a:pt x="100" y="90"/>
                  </a:lnTo>
                  <a:lnTo>
                    <a:pt x="98" y="89"/>
                  </a:lnTo>
                  <a:lnTo>
                    <a:pt x="95" y="88"/>
                  </a:lnTo>
                  <a:lnTo>
                    <a:pt x="94" y="87"/>
                  </a:lnTo>
                  <a:lnTo>
                    <a:pt x="92" y="86"/>
                  </a:lnTo>
                  <a:lnTo>
                    <a:pt x="91" y="85"/>
                  </a:lnTo>
                  <a:lnTo>
                    <a:pt x="90" y="84"/>
                  </a:lnTo>
                  <a:lnTo>
                    <a:pt x="89" y="83"/>
                  </a:lnTo>
                  <a:lnTo>
                    <a:pt x="88" y="82"/>
                  </a:lnTo>
                  <a:lnTo>
                    <a:pt x="88" y="80"/>
                  </a:lnTo>
                  <a:lnTo>
                    <a:pt x="87" y="79"/>
                  </a:lnTo>
                  <a:lnTo>
                    <a:pt x="86" y="77"/>
                  </a:lnTo>
                  <a:lnTo>
                    <a:pt x="84" y="70"/>
                  </a:lnTo>
                  <a:lnTo>
                    <a:pt x="80" y="64"/>
                  </a:lnTo>
                  <a:lnTo>
                    <a:pt x="79" y="60"/>
                  </a:lnTo>
                  <a:lnTo>
                    <a:pt x="78" y="57"/>
                  </a:lnTo>
                  <a:lnTo>
                    <a:pt x="76" y="52"/>
                  </a:lnTo>
                  <a:lnTo>
                    <a:pt x="75" y="48"/>
                  </a:lnTo>
                  <a:lnTo>
                    <a:pt x="74" y="46"/>
                  </a:lnTo>
                  <a:lnTo>
                    <a:pt x="73" y="44"/>
                  </a:lnTo>
                  <a:lnTo>
                    <a:pt x="72" y="43"/>
                  </a:lnTo>
                  <a:lnTo>
                    <a:pt x="72" y="42"/>
                  </a:lnTo>
                  <a:lnTo>
                    <a:pt x="71" y="41"/>
                  </a:lnTo>
                  <a:lnTo>
                    <a:pt x="70" y="40"/>
                  </a:lnTo>
                  <a:lnTo>
                    <a:pt x="69" y="39"/>
                  </a:lnTo>
                  <a:lnTo>
                    <a:pt x="65" y="36"/>
                  </a:lnTo>
                  <a:lnTo>
                    <a:pt x="61" y="32"/>
                  </a:lnTo>
                  <a:lnTo>
                    <a:pt x="59" y="31"/>
                  </a:lnTo>
                  <a:lnTo>
                    <a:pt x="58" y="30"/>
                  </a:lnTo>
                  <a:lnTo>
                    <a:pt x="58" y="29"/>
                  </a:lnTo>
                  <a:lnTo>
                    <a:pt x="57" y="28"/>
                  </a:lnTo>
                  <a:lnTo>
                    <a:pt x="56" y="27"/>
                  </a:lnTo>
                  <a:lnTo>
                    <a:pt x="56" y="26"/>
                  </a:lnTo>
                  <a:lnTo>
                    <a:pt x="55" y="25"/>
                  </a:lnTo>
                  <a:lnTo>
                    <a:pt x="55" y="24"/>
                  </a:lnTo>
                  <a:lnTo>
                    <a:pt x="55" y="23"/>
                  </a:lnTo>
                  <a:lnTo>
                    <a:pt x="55" y="22"/>
                  </a:lnTo>
                  <a:lnTo>
                    <a:pt x="55" y="21"/>
                  </a:lnTo>
                  <a:lnTo>
                    <a:pt x="56" y="19"/>
                  </a:lnTo>
                  <a:lnTo>
                    <a:pt x="56" y="17"/>
                  </a:lnTo>
                  <a:lnTo>
                    <a:pt x="57" y="15"/>
                  </a:lnTo>
                  <a:lnTo>
                    <a:pt x="58" y="13"/>
                  </a:lnTo>
                  <a:lnTo>
                    <a:pt x="60" y="11"/>
                  </a:lnTo>
                  <a:lnTo>
                    <a:pt x="61" y="9"/>
                  </a:lnTo>
                  <a:lnTo>
                    <a:pt x="63" y="7"/>
                  </a:lnTo>
                  <a:lnTo>
                    <a:pt x="64" y="5"/>
                  </a:lnTo>
                  <a:lnTo>
                    <a:pt x="65" y="4"/>
                  </a:lnTo>
                  <a:lnTo>
                    <a:pt x="67" y="3"/>
                  </a:lnTo>
                  <a:lnTo>
                    <a:pt x="69" y="1"/>
                  </a:lnTo>
                  <a:lnTo>
                    <a:pt x="70" y="1"/>
                  </a:lnTo>
                  <a:lnTo>
                    <a:pt x="71" y="0"/>
                  </a:lnTo>
                  <a:lnTo>
                    <a:pt x="72" y="0"/>
                  </a:lnTo>
                  <a:lnTo>
                    <a:pt x="72" y="0"/>
                  </a:lnTo>
                  <a:lnTo>
                    <a:pt x="72" y="1"/>
                  </a:lnTo>
                  <a:lnTo>
                    <a:pt x="74" y="2"/>
                  </a:lnTo>
                  <a:lnTo>
                    <a:pt x="76" y="4"/>
                  </a:lnTo>
                  <a:lnTo>
                    <a:pt x="79" y="5"/>
                  </a:lnTo>
                  <a:lnTo>
                    <a:pt x="83" y="7"/>
                  </a:lnTo>
                  <a:lnTo>
                    <a:pt x="89" y="11"/>
                  </a:lnTo>
                  <a:lnTo>
                    <a:pt x="92" y="13"/>
                  </a:lnTo>
                  <a:lnTo>
                    <a:pt x="96" y="15"/>
                  </a:lnTo>
                  <a:lnTo>
                    <a:pt x="97" y="15"/>
                  </a:lnTo>
                  <a:lnTo>
                    <a:pt x="98" y="16"/>
                  </a:lnTo>
                  <a:lnTo>
                    <a:pt x="100" y="16"/>
                  </a:lnTo>
                  <a:lnTo>
                    <a:pt x="102" y="16"/>
                  </a:lnTo>
                  <a:lnTo>
                    <a:pt x="104" y="16"/>
                  </a:lnTo>
                  <a:lnTo>
                    <a:pt x="107" y="16"/>
                  </a:lnTo>
                  <a:lnTo>
                    <a:pt x="109" y="16"/>
                  </a:lnTo>
                  <a:lnTo>
                    <a:pt x="111" y="16"/>
                  </a:lnTo>
                  <a:lnTo>
                    <a:pt x="113" y="17"/>
                  </a:lnTo>
                  <a:lnTo>
                    <a:pt x="118" y="18"/>
                  </a:lnTo>
                  <a:lnTo>
                    <a:pt x="120" y="19"/>
                  </a:lnTo>
                  <a:lnTo>
                    <a:pt x="122" y="20"/>
                  </a:lnTo>
                  <a:lnTo>
                    <a:pt x="130" y="23"/>
                  </a:lnTo>
                  <a:lnTo>
                    <a:pt x="133" y="24"/>
                  </a:lnTo>
                  <a:lnTo>
                    <a:pt x="135" y="25"/>
                  </a:lnTo>
                  <a:lnTo>
                    <a:pt x="138" y="26"/>
                  </a:lnTo>
                  <a:lnTo>
                    <a:pt x="142" y="27"/>
                  </a:lnTo>
                  <a:lnTo>
                    <a:pt x="144" y="27"/>
                  </a:lnTo>
                  <a:lnTo>
                    <a:pt x="149" y="28"/>
                  </a:lnTo>
                  <a:lnTo>
                    <a:pt x="151" y="28"/>
                  </a:lnTo>
                  <a:lnTo>
                    <a:pt x="152" y="28"/>
                  </a:lnTo>
                  <a:lnTo>
                    <a:pt x="154" y="29"/>
                  </a:lnTo>
                  <a:lnTo>
                    <a:pt x="155" y="30"/>
                  </a:lnTo>
                  <a:lnTo>
                    <a:pt x="157" y="31"/>
                  </a:lnTo>
                  <a:lnTo>
                    <a:pt x="159" y="32"/>
                  </a:lnTo>
                  <a:lnTo>
                    <a:pt x="160" y="33"/>
                  </a:lnTo>
                  <a:lnTo>
                    <a:pt x="167" y="37"/>
                  </a:lnTo>
                  <a:lnTo>
                    <a:pt x="169" y="38"/>
                  </a:lnTo>
                  <a:lnTo>
                    <a:pt x="170" y="38"/>
                  </a:lnTo>
                  <a:lnTo>
                    <a:pt x="172" y="39"/>
                  </a:lnTo>
                  <a:lnTo>
                    <a:pt x="174" y="39"/>
                  </a:lnTo>
                  <a:lnTo>
                    <a:pt x="175" y="39"/>
                  </a:lnTo>
                  <a:lnTo>
                    <a:pt x="177" y="40"/>
                  </a:lnTo>
                  <a:lnTo>
                    <a:pt x="179" y="40"/>
                  </a:lnTo>
                  <a:lnTo>
                    <a:pt x="185" y="39"/>
                  </a:lnTo>
                  <a:lnTo>
                    <a:pt x="187" y="39"/>
                  </a:lnTo>
                  <a:lnTo>
                    <a:pt x="188" y="39"/>
                  </a:lnTo>
                  <a:lnTo>
                    <a:pt x="189" y="39"/>
                  </a:lnTo>
                  <a:lnTo>
                    <a:pt x="191" y="40"/>
                  </a:lnTo>
                  <a:lnTo>
                    <a:pt x="191" y="40"/>
                  </a:lnTo>
                  <a:lnTo>
                    <a:pt x="192" y="40"/>
                  </a:lnTo>
                  <a:lnTo>
                    <a:pt x="193" y="41"/>
                  </a:lnTo>
                  <a:lnTo>
                    <a:pt x="193" y="42"/>
                  </a:lnTo>
                  <a:lnTo>
                    <a:pt x="194" y="42"/>
                  </a:lnTo>
                  <a:lnTo>
                    <a:pt x="195" y="44"/>
                  </a:lnTo>
                  <a:lnTo>
                    <a:pt x="197" y="50"/>
                  </a:lnTo>
                  <a:lnTo>
                    <a:pt x="198" y="52"/>
                  </a:lnTo>
                  <a:lnTo>
                    <a:pt x="200" y="54"/>
                  </a:lnTo>
                  <a:lnTo>
                    <a:pt x="201" y="57"/>
                  </a:lnTo>
                  <a:lnTo>
                    <a:pt x="203" y="59"/>
                  </a:lnTo>
                  <a:lnTo>
                    <a:pt x="205" y="61"/>
                  </a:lnTo>
                  <a:lnTo>
                    <a:pt x="206" y="63"/>
                  </a:lnTo>
                  <a:lnTo>
                    <a:pt x="207" y="64"/>
                  </a:lnTo>
                  <a:lnTo>
                    <a:pt x="209" y="66"/>
                  </a:lnTo>
                  <a:lnTo>
                    <a:pt x="211" y="67"/>
                  </a:lnTo>
                  <a:lnTo>
                    <a:pt x="213" y="69"/>
                  </a:lnTo>
                  <a:lnTo>
                    <a:pt x="216" y="71"/>
                  </a:lnTo>
                  <a:lnTo>
                    <a:pt x="217" y="72"/>
                  </a:lnTo>
                  <a:lnTo>
                    <a:pt x="219" y="73"/>
                  </a:lnTo>
                  <a:lnTo>
                    <a:pt x="221" y="74"/>
                  </a:lnTo>
                  <a:lnTo>
                    <a:pt x="223" y="76"/>
                  </a:lnTo>
                  <a:lnTo>
                    <a:pt x="226" y="77"/>
                  </a:lnTo>
                  <a:lnTo>
                    <a:pt x="227" y="77"/>
                  </a:lnTo>
                  <a:lnTo>
                    <a:pt x="229" y="78"/>
                  </a:lnTo>
                  <a:lnTo>
                    <a:pt x="230" y="78"/>
                  </a:lnTo>
                  <a:lnTo>
                    <a:pt x="232" y="79"/>
                  </a:lnTo>
                  <a:lnTo>
                    <a:pt x="233" y="79"/>
                  </a:lnTo>
                  <a:lnTo>
                    <a:pt x="235" y="79"/>
                  </a:lnTo>
                  <a:lnTo>
                    <a:pt x="236" y="79"/>
                  </a:lnTo>
                  <a:lnTo>
                    <a:pt x="238" y="79"/>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78" name="Freeform 290">
              <a:extLst>
                <a:ext uri="{FF2B5EF4-FFF2-40B4-BE49-F238E27FC236}">
                  <a16:creationId xmlns:a16="http://schemas.microsoft.com/office/drawing/2014/main" id="{2E5069B4-B2A7-42C2-885E-CA68873D4936}"/>
                </a:ext>
              </a:extLst>
            </p:cNvPr>
            <p:cNvSpPr>
              <a:spLocks/>
            </p:cNvSpPr>
            <p:nvPr/>
          </p:nvSpPr>
          <p:spPr bwMode="auto">
            <a:xfrm>
              <a:off x="8352117" y="5571078"/>
              <a:ext cx="657132" cy="596129"/>
            </a:xfrm>
            <a:custGeom>
              <a:avLst/>
              <a:gdLst>
                <a:gd name="T0" fmla="*/ 363 w 548"/>
                <a:gd name="T1" fmla="*/ 11 h 453"/>
                <a:gd name="T2" fmla="*/ 390 w 548"/>
                <a:gd name="T3" fmla="*/ 16 h 453"/>
                <a:gd name="T4" fmla="*/ 436 w 548"/>
                <a:gd name="T5" fmla="*/ 14 h 453"/>
                <a:gd name="T6" fmla="*/ 469 w 548"/>
                <a:gd name="T7" fmla="*/ 28 h 453"/>
                <a:gd name="T8" fmla="*/ 495 w 548"/>
                <a:gd name="T9" fmla="*/ 28 h 453"/>
                <a:gd name="T10" fmla="*/ 518 w 548"/>
                <a:gd name="T11" fmla="*/ 54 h 453"/>
                <a:gd name="T12" fmla="*/ 534 w 548"/>
                <a:gd name="T13" fmla="*/ 78 h 453"/>
                <a:gd name="T14" fmla="*/ 547 w 548"/>
                <a:gd name="T15" fmla="*/ 93 h 453"/>
                <a:gd name="T16" fmla="*/ 536 w 548"/>
                <a:gd name="T17" fmla="*/ 126 h 453"/>
                <a:gd name="T18" fmla="*/ 481 w 548"/>
                <a:gd name="T19" fmla="*/ 153 h 453"/>
                <a:gd name="T20" fmla="*/ 452 w 548"/>
                <a:gd name="T21" fmla="*/ 172 h 453"/>
                <a:gd name="T22" fmla="*/ 441 w 548"/>
                <a:gd name="T23" fmla="*/ 204 h 453"/>
                <a:gd name="T24" fmla="*/ 434 w 548"/>
                <a:gd name="T25" fmla="*/ 242 h 453"/>
                <a:gd name="T26" fmla="*/ 429 w 548"/>
                <a:gd name="T27" fmla="*/ 272 h 453"/>
                <a:gd name="T28" fmla="*/ 420 w 548"/>
                <a:gd name="T29" fmla="*/ 313 h 453"/>
                <a:gd name="T30" fmla="*/ 391 w 548"/>
                <a:gd name="T31" fmla="*/ 336 h 453"/>
                <a:gd name="T32" fmla="*/ 355 w 548"/>
                <a:gd name="T33" fmla="*/ 340 h 453"/>
                <a:gd name="T34" fmla="*/ 342 w 548"/>
                <a:gd name="T35" fmla="*/ 366 h 453"/>
                <a:gd name="T36" fmla="*/ 332 w 548"/>
                <a:gd name="T37" fmla="*/ 399 h 453"/>
                <a:gd name="T38" fmla="*/ 297 w 548"/>
                <a:gd name="T39" fmla="*/ 406 h 453"/>
                <a:gd name="T40" fmla="*/ 272 w 548"/>
                <a:gd name="T41" fmla="*/ 432 h 453"/>
                <a:gd name="T42" fmla="*/ 233 w 548"/>
                <a:gd name="T43" fmla="*/ 453 h 453"/>
                <a:gd name="T44" fmla="*/ 211 w 548"/>
                <a:gd name="T45" fmla="*/ 419 h 453"/>
                <a:gd name="T46" fmla="*/ 188 w 548"/>
                <a:gd name="T47" fmla="*/ 404 h 453"/>
                <a:gd name="T48" fmla="*/ 177 w 548"/>
                <a:gd name="T49" fmla="*/ 389 h 453"/>
                <a:gd name="T50" fmla="*/ 142 w 548"/>
                <a:gd name="T51" fmla="*/ 389 h 453"/>
                <a:gd name="T52" fmla="*/ 117 w 548"/>
                <a:gd name="T53" fmla="*/ 377 h 453"/>
                <a:gd name="T54" fmla="*/ 105 w 548"/>
                <a:gd name="T55" fmla="*/ 362 h 453"/>
                <a:gd name="T56" fmla="*/ 74 w 548"/>
                <a:gd name="T57" fmla="*/ 351 h 453"/>
                <a:gd name="T58" fmla="*/ 54 w 548"/>
                <a:gd name="T59" fmla="*/ 339 h 453"/>
                <a:gd name="T60" fmla="*/ 48 w 548"/>
                <a:gd name="T61" fmla="*/ 320 h 453"/>
                <a:gd name="T62" fmla="*/ 34 w 548"/>
                <a:gd name="T63" fmla="*/ 307 h 453"/>
                <a:gd name="T64" fmla="*/ 2 w 548"/>
                <a:gd name="T65" fmla="*/ 313 h 453"/>
                <a:gd name="T66" fmla="*/ 5 w 548"/>
                <a:gd name="T67" fmla="*/ 297 h 453"/>
                <a:gd name="T68" fmla="*/ 25 w 548"/>
                <a:gd name="T69" fmla="*/ 273 h 453"/>
                <a:gd name="T70" fmla="*/ 33 w 548"/>
                <a:gd name="T71" fmla="*/ 252 h 453"/>
                <a:gd name="T72" fmla="*/ 17 w 548"/>
                <a:gd name="T73" fmla="*/ 248 h 453"/>
                <a:gd name="T74" fmla="*/ 10 w 548"/>
                <a:gd name="T75" fmla="*/ 226 h 453"/>
                <a:gd name="T76" fmla="*/ 9 w 548"/>
                <a:gd name="T77" fmla="*/ 197 h 453"/>
                <a:gd name="T78" fmla="*/ 24 w 548"/>
                <a:gd name="T79" fmla="*/ 178 h 453"/>
                <a:gd name="T80" fmla="*/ 55 w 548"/>
                <a:gd name="T81" fmla="*/ 168 h 453"/>
                <a:gd name="T82" fmla="*/ 76 w 548"/>
                <a:gd name="T83" fmla="*/ 157 h 453"/>
                <a:gd name="T84" fmla="*/ 95 w 548"/>
                <a:gd name="T85" fmla="*/ 133 h 453"/>
                <a:gd name="T86" fmla="*/ 89 w 548"/>
                <a:gd name="T87" fmla="*/ 108 h 453"/>
                <a:gd name="T88" fmla="*/ 103 w 548"/>
                <a:gd name="T89" fmla="*/ 95 h 453"/>
                <a:gd name="T90" fmla="*/ 109 w 548"/>
                <a:gd name="T91" fmla="*/ 109 h 453"/>
                <a:gd name="T92" fmla="*/ 137 w 548"/>
                <a:gd name="T93" fmla="*/ 115 h 453"/>
                <a:gd name="T94" fmla="*/ 157 w 548"/>
                <a:gd name="T95" fmla="*/ 118 h 453"/>
                <a:gd name="T96" fmla="*/ 165 w 548"/>
                <a:gd name="T97" fmla="*/ 99 h 453"/>
                <a:gd name="T98" fmla="*/ 193 w 548"/>
                <a:gd name="T99" fmla="*/ 94 h 453"/>
                <a:gd name="T100" fmla="*/ 212 w 548"/>
                <a:gd name="T101" fmla="*/ 95 h 453"/>
                <a:gd name="T102" fmla="*/ 218 w 548"/>
                <a:gd name="T103" fmla="*/ 80 h 453"/>
                <a:gd name="T104" fmla="*/ 216 w 548"/>
                <a:gd name="T105" fmla="*/ 65 h 453"/>
                <a:gd name="T106" fmla="*/ 229 w 548"/>
                <a:gd name="T107" fmla="*/ 63 h 453"/>
                <a:gd name="T108" fmla="*/ 246 w 548"/>
                <a:gd name="T109" fmla="*/ 63 h 453"/>
                <a:gd name="T110" fmla="*/ 272 w 548"/>
                <a:gd name="T111" fmla="*/ 68 h 453"/>
                <a:gd name="T112" fmla="*/ 282 w 548"/>
                <a:gd name="T113" fmla="*/ 40 h 453"/>
                <a:gd name="T114" fmla="*/ 298 w 548"/>
                <a:gd name="T115" fmla="*/ 22 h 453"/>
                <a:gd name="T116" fmla="*/ 318 w 548"/>
                <a:gd name="T117" fmla="*/ 17 h 453"/>
                <a:gd name="T118" fmla="*/ 331 w 548"/>
                <a:gd name="T119" fmla="*/ 6 h 453"/>
                <a:gd name="T120" fmla="*/ 340 w 548"/>
                <a:gd name="T121" fmla="*/ 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8" h="453">
                  <a:moveTo>
                    <a:pt x="341" y="0"/>
                  </a:moveTo>
                  <a:lnTo>
                    <a:pt x="343" y="0"/>
                  </a:lnTo>
                  <a:lnTo>
                    <a:pt x="345" y="0"/>
                  </a:lnTo>
                  <a:lnTo>
                    <a:pt x="348" y="1"/>
                  </a:lnTo>
                  <a:lnTo>
                    <a:pt x="350" y="2"/>
                  </a:lnTo>
                  <a:lnTo>
                    <a:pt x="352" y="2"/>
                  </a:lnTo>
                  <a:lnTo>
                    <a:pt x="354" y="3"/>
                  </a:lnTo>
                  <a:lnTo>
                    <a:pt x="356" y="4"/>
                  </a:lnTo>
                  <a:lnTo>
                    <a:pt x="358" y="5"/>
                  </a:lnTo>
                  <a:lnTo>
                    <a:pt x="359" y="6"/>
                  </a:lnTo>
                  <a:lnTo>
                    <a:pt x="361" y="8"/>
                  </a:lnTo>
                  <a:lnTo>
                    <a:pt x="362" y="9"/>
                  </a:lnTo>
                  <a:lnTo>
                    <a:pt x="363" y="10"/>
                  </a:lnTo>
                  <a:lnTo>
                    <a:pt x="363" y="11"/>
                  </a:lnTo>
                  <a:lnTo>
                    <a:pt x="366" y="15"/>
                  </a:lnTo>
                  <a:lnTo>
                    <a:pt x="366" y="16"/>
                  </a:lnTo>
                  <a:lnTo>
                    <a:pt x="367" y="17"/>
                  </a:lnTo>
                  <a:lnTo>
                    <a:pt x="368" y="18"/>
                  </a:lnTo>
                  <a:lnTo>
                    <a:pt x="368" y="18"/>
                  </a:lnTo>
                  <a:lnTo>
                    <a:pt x="369" y="19"/>
                  </a:lnTo>
                  <a:lnTo>
                    <a:pt x="370" y="19"/>
                  </a:lnTo>
                  <a:lnTo>
                    <a:pt x="371" y="20"/>
                  </a:lnTo>
                  <a:lnTo>
                    <a:pt x="373" y="20"/>
                  </a:lnTo>
                  <a:lnTo>
                    <a:pt x="374" y="20"/>
                  </a:lnTo>
                  <a:lnTo>
                    <a:pt x="375" y="20"/>
                  </a:lnTo>
                  <a:lnTo>
                    <a:pt x="377" y="19"/>
                  </a:lnTo>
                  <a:lnTo>
                    <a:pt x="380" y="19"/>
                  </a:lnTo>
                  <a:lnTo>
                    <a:pt x="390" y="16"/>
                  </a:lnTo>
                  <a:lnTo>
                    <a:pt x="395" y="14"/>
                  </a:lnTo>
                  <a:lnTo>
                    <a:pt x="398" y="13"/>
                  </a:lnTo>
                  <a:lnTo>
                    <a:pt x="404" y="12"/>
                  </a:lnTo>
                  <a:lnTo>
                    <a:pt x="408" y="12"/>
                  </a:lnTo>
                  <a:lnTo>
                    <a:pt x="412" y="11"/>
                  </a:lnTo>
                  <a:lnTo>
                    <a:pt x="417" y="11"/>
                  </a:lnTo>
                  <a:lnTo>
                    <a:pt x="420" y="11"/>
                  </a:lnTo>
                  <a:lnTo>
                    <a:pt x="421" y="12"/>
                  </a:lnTo>
                  <a:lnTo>
                    <a:pt x="422" y="12"/>
                  </a:lnTo>
                  <a:lnTo>
                    <a:pt x="427" y="13"/>
                  </a:lnTo>
                  <a:lnTo>
                    <a:pt x="428" y="13"/>
                  </a:lnTo>
                  <a:lnTo>
                    <a:pt x="430" y="14"/>
                  </a:lnTo>
                  <a:lnTo>
                    <a:pt x="434" y="14"/>
                  </a:lnTo>
                  <a:lnTo>
                    <a:pt x="436" y="14"/>
                  </a:lnTo>
                  <a:lnTo>
                    <a:pt x="438" y="14"/>
                  </a:lnTo>
                  <a:lnTo>
                    <a:pt x="439" y="15"/>
                  </a:lnTo>
                  <a:lnTo>
                    <a:pt x="441" y="16"/>
                  </a:lnTo>
                  <a:lnTo>
                    <a:pt x="442" y="17"/>
                  </a:lnTo>
                  <a:lnTo>
                    <a:pt x="444" y="18"/>
                  </a:lnTo>
                  <a:lnTo>
                    <a:pt x="449" y="22"/>
                  </a:lnTo>
                  <a:lnTo>
                    <a:pt x="451" y="23"/>
                  </a:lnTo>
                  <a:lnTo>
                    <a:pt x="452" y="24"/>
                  </a:lnTo>
                  <a:lnTo>
                    <a:pt x="454" y="24"/>
                  </a:lnTo>
                  <a:lnTo>
                    <a:pt x="456" y="25"/>
                  </a:lnTo>
                  <a:lnTo>
                    <a:pt x="457" y="26"/>
                  </a:lnTo>
                  <a:lnTo>
                    <a:pt x="459" y="26"/>
                  </a:lnTo>
                  <a:lnTo>
                    <a:pt x="467" y="28"/>
                  </a:lnTo>
                  <a:lnTo>
                    <a:pt x="469" y="28"/>
                  </a:lnTo>
                  <a:lnTo>
                    <a:pt x="473" y="29"/>
                  </a:lnTo>
                  <a:lnTo>
                    <a:pt x="475" y="29"/>
                  </a:lnTo>
                  <a:lnTo>
                    <a:pt x="476" y="29"/>
                  </a:lnTo>
                  <a:lnTo>
                    <a:pt x="477" y="29"/>
                  </a:lnTo>
                  <a:lnTo>
                    <a:pt x="479" y="28"/>
                  </a:lnTo>
                  <a:lnTo>
                    <a:pt x="480" y="28"/>
                  </a:lnTo>
                  <a:lnTo>
                    <a:pt x="485" y="27"/>
                  </a:lnTo>
                  <a:lnTo>
                    <a:pt x="487" y="27"/>
                  </a:lnTo>
                  <a:lnTo>
                    <a:pt x="487" y="27"/>
                  </a:lnTo>
                  <a:lnTo>
                    <a:pt x="489" y="27"/>
                  </a:lnTo>
                  <a:lnTo>
                    <a:pt x="490" y="27"/>
                  </a:lnTo>
                  <a:lnTo>
                    <a:pt x="491" y="27"/>
                  </a:lnTo>
                  <a:lnTo>
                    <a:pt x="493" y="28"/>
                  </a:lnTo>
                  <a:lnTo>
                    <a:pt x="495" y="28"/>
                  </a:lnTo>
                  <a:lnTo>
                    <a:pt x="496" y="29"/>
                  </a:lnTo>
                  <a:lnTo>
                    <a:pt x="497" y="30"/>
                  </a:lnTo>
                  <a:lnTo>
                    <a:pt x="498" y="31"/>
                  </a:lnTo>
                  <a:lnTo>
                    <a:pt x="499" y="33"/>
                  </a:lnTo>
                  <a:lnTo>
                    <a:pt x="499" y="34"/>
                  </a:lnTo>
                  <a:lnTo>
                    <a:pt x="502" y="39"/>
                  </a:lnTo>
                  <a:lnTo>
                    <a:pt x="504" y="41"/>
                  </a:lnTo>
                  <a:lnTo>
                    <a:pt x="505" y="43"/>
                  </a:lnTo>
                  <a:lnTo>
                    <a:pt x="506" y="44"/>
                  </a:lnTo>
                  <a:lnTo>
                    <a:pt x="507" y="46"/>
                  </a:lnTo>
                  <a:lnTo>
                    <a:pt x="508" y="47"/>
                  </a:lnTo>
                  <a:lnTo>
                    <a:pt x="509" y="48"/>
                  </a:lnTo>
                  <a:lnTo>
                    <a:pt x="511" y="49"/>
                  </a:lnTo>
                  <a:lnTo>
                    <a:pt x="518" y="54"/>
                  </a:lnTo>
                  <a:lnTo>
                    <a:pt x="520" y="56"/>
                  </a:lnTo>
                  <a:lnTo>
                    <a:pt x="521" y="57"/>
                  </a:lnTo>
                  <a:lnTo>
                    <a:pt x="522" y="57"/>
                  </a:lnTo>
                  <a:lnTo>
                    <a:pt x="523" y="59"/>
                  </a:lnTo>
                  <a:lnTo>
                    <a:pt x="526" y="63"/>
                  </a:lnTo>
                  <a:lnTo>
                    <a:pt x="527" y="64"/>
                  </a:lnTo>
                  <a:lnTo>
                    <a:pt x="527" y="65"/>
                  </a:lnTo>
                  <a:lnTo>
                    <a:pt x="528" y="66"/>
                  </a:lnTo>
                  <a:lnTo>
                    <a:pt x="529" y="67"/>
                  </a:lnTo>
                  <a:lnTo>
                    <a:pt x="531" y="73"/>
                  </a:lnTo>
                  <a:lnTo>
                    <a:pt x="532" y="75"/>
                  </a:lnTo>
                  <a:lnTo>
                    <a:pt x="532" y="76"/>
                  </a:lnTo>
                  <a:lnTo>
                    <a:pt x="533" y="77"/>
                  </a:lnTo>
                  <a:lnTo>
                    <a:pt x="534" y="78"/>
                  </a:lnTo>
                  <a:lnTo>
                    <a:pt x="534" y="79"/>
                  </a:lnTo>
                  <a:lnTo>
                    <a:pt x="535" y="80"/>
                  </a:lnTo>
                  <a:lnTo>
                    <a:pt x="536" y="81"/>
                  </a:lnTo>
                  <a:lnTo>
                    <a:pt x="538" y="82"/>
                  </a:lnTo>
                  <a:lnTo>
                    <a:pt x="539" y="83"/>
                  </a:lnTo>
                  <a:lnTo>
                    <a:pt x="541" y="84"/>
                  </a:lnTo>
                  <a:lnTo>
                    <a:pt x="542" y="84"/>
                  </a:lnTo>
                  <a:lnTo>
                    <a:pt x="544" y="85"/>
                  </a:lnTo>
                  <a:lnTo>
                    <a:pt x="544" y="85"/>
                  </a:lnTo>
                  <a:lnTo>
                    <a:pt x="545" y="85"/>
                  </a:lnTo>
                  <a:lnTo>
                    <a:pt x="545" y="86"/>
                  </a:lnTo>
                  <a:lnTo>
                    <a:pt x="546" y="87"/>
                  </a:lnTo>
                  <a:lnTo>
                    <a:pt x="547" y="90"/>
                  </a:lnTo>
                  <a:lnTo>
                    <a:pt x="547" y="93"/>
                  </a:lnTo>
                  <a:lnTo>
                    <a:pt x="548" y="95"/>
                  </a:lnTo>
                  <a:lnTo>
                    <a:pt x="548" y="97"/>
                  </a:lnTo>
                  <a:lnTo>
                    <a:pt x="548" y="99"/>
                  </a:lnTo>
                  <a:lnTo>
                    <a:pt x="548" y="102"/>
                  </a:lnTo>
                  <a:lnTo>
                    <a:pt x="548" y="104"/>
                  </a:lnTo>
                  <a:lnTo>
                    <a:pt x="547" y="107"/>
                  </a:lnTo>
                  <a:lnTo>
                    <a:pt x="547" y="109"/>
                  </a:lnTo>
                  <a:lnTo>
                    <a:pt x="546" y="111"/>
                  </a:lnTo>
                  <a:lnTo>
                    <a:pt x="545" y="114"/>
                  </a:lnTo>
                  <a:lnTo>
                    <a:pt x="544" y="116"/>
                  </a:lnTo>
                  <a:lnTo>
                    <a:pt x="543" y="117"/>
                  </a:lnTo>
                  <a:lnTo>
                    <a:pt x="542" y="119"/>
                  </a:lnTo>
                  <a:lnTo>
                    <a:pt x="538" y="124"/>
                  </a:lnTo>
                  <a:lnTo>
                    <a:pt x="536" y="126"/>
                  </a:lnTo>
                  <a:lnTo>
                    <a:pt x="535" y="128"/>
                  </a:lnTo>
                  <a:lnTo>
                    <a:pt x="533" y="130"/>
                  </a:lnTo>
                  <a:lnTo>
                    <a:pt x="531" y="131"/>
                  </a:lnTo>
                  <a:lnTo>
                    <a:pt x="529" y="132"/>
                  </a:lnTo>
                  <a:lnTo>
                    <a:pt x="527" y="133"/>
                  </a:lnTo>
                  <a:lnTo>
                    <a:pt x="523" y="135"/>
                  </a:lnTo>
                  <a:lnTo>
                    <a:pt x="515" y="139"/>
                  </a:lnTo>
                  <a:lnTo>
                    <a:pt x="507" y="143"/>
                  </a:lnTo>
                  <a:lnTo>
                    <a:pt x="503" y="145"/>
                  </a:lnTo>
                  <a:lnTo>
                    <a:pt x="500" y="147"/>
                  </a:lnTo>
                  <a:lnTo>
                    <a:pt x="497" y="148"/>
                  </a:lnTo>
                  <a:lnTo>
                    <a:pt x="489" y="151"/>
                  </a:lnTo>
                  <a:lnTo>
                    <a:pt x="484" y="152"/>
                  </a:lnTo>
                  <a:lnTo>
                    <a:pt x="481" y="153"/>
                  </a:lnTo>
                  <a:lnTo>
                    <a:pt x="479" y="154"/>
                  </a:lnTo>
                  <a:lnTo>
                    <a:pt x="471" y="156"/>
                  </a:lnTo>
                  <a:lnTo>
                    <a:pt x="467" y="157"/>
                  </a:lnTo>
                  <a:lnTo>
                    <a:pt x="465" y="157"/>
                  </a:lnTo>
                  <a:lnTo>
                    <a:pt x="463" y="158"/>
                  </a:lnTo>
                  <a:lnTo>
                    <a:pt x="462" y="159"/>
                  </a:lnTo>
                  <a:lnTo>
                    <a:pt x="461" y="159"/>
                  </a:lnTo>
                  <a:lnTo>
                    <a:pt x="459" y="160"/>
                  </a:lnTo>
                  <a:lnTo>
                    <a:pt x="458" y="161"/>
                  </a:lnTo>
                  <a:lnTo>
                    <a:pt x="457" y="162"/>
                  </a:lnTo>
                  <a:lnTo>
                    <a:pt x="456" y="163"/>
                  </a:lnTo>
                  <a:lnTo>
                    <a:pt x="455" y="165"/>
                  </a:lnTo>
                  <a:lnTo>
                    <a:pt x="452" y="170"/>
                  </a:lnTo>
                  <a:lnTo>
                    <a:pt x="452" y="172"/>
                  </a:lnTo>
                  <a:lnTo>
                    <a:pt x="450" y="174"/>
                  </a:lnTo>
                  <a:lnTo>
                    <a:pt x="446" y="179"/>
                  </a:lnTo>
                  <a:lnTo>
                    <a:pt x="445" y="182"/>
                  </a:lnTo>
                  <a:lnTo>
                    <a:pt x="443" y="184"/>
                  </a:lnTo>
                  <a:lnTo>
                    <a:pt x="442" y="186"/>
                  </a:lnTo>
                  <a:lnTo>
                    <a:pt x="441" y="188"/>
                  </a:lnTo>
                  <a:lnTo>
                    <a:pt x="441" y="190"/>
                  </a:lnTo>
                  <a:lnTo>
                    <a:pt x="441" y="192"/>
                  </a:lnTo>
                  <a:lnTo>
                    <a:pt x="441" y="195"/>
                  </a:lnTo>
                  <a:lnTo>
                    <a:pt x="441" y="197"/>
                  </a:lnTo>
                  <a:lnTo>
                    <a:pt x="441" y="198"/>
                  </a:lnTo>
                  <a:lnTo>
                    <a:pt x="441" y="201"/>
                  </a:lnTo>
                  <a:lnTo>
                    <a:pt x="441" y="203"/>
                  </a:lnTo>
                  <a:lnTo>
                    <a:pt x="441" y="204"/>
                  </a:lnTo>
                  <a:lnTo>
                    <a:pt x="441" y="206"/>
                  </a:lnTo>
                  <a:lnTo>
                    <a:pt x="441" y="207"/>
                  </a:lnTo>
                  <a:lnTo>
                    <a:pt x="440" y="212"/>
                  </a:lnTo>
                  <a:lnTo>
                    <a:pt x="440" y="214"/>
                  </a:lnTo>
                  <a:lnTo>
                    <a:pt x="439" y="216"/>
                  </a:lnTo>
                  <a:lnTo>
                    <a:pt x="438" y="219"/>
                  </a:lnTo>
                  <a:lnTo>
                    <a:pt x="436" y="225"/>
                  </a:lnTo>
                  <a:lnTo>
                    <a:pt x="436" y="226"/>
                  </a:lnTo>
                  <a:lnTo>
                    <a:pt x="435" y="228"/>
                  </a:lnTo>
                  <a:lnTo>
                    <a:pt x="435" y="230"/>
                  </a:lnTo>
                  <a:lnTo>
                    <a:pt x="435" y="233"/>
                  </a:lnTo>
                  <a:lnTo>
                    <a:pt x="434" y="235"/>
                  </a:lnTo>
                  <a:lnTo>
                    <a:pt x="434" y="241"/>
                  </a:lnTo>
                  <a:lnTo>
                    <a:pt x="434" y="242"/>
                  </a:lnTo>
                  <a:lnTo>
                    <a:pt x="433" y="244"/>
                  </a:lnTo>
                  <a:lnTo>
                    <a:pt x="433" y="245"/>
                  </a:lnTo>
                  <a:lnTo>
                    <a:pt x="433" y="246"/>
                  </a:lnTo>
                  <a:lnTo>
                    <a:pt x="431" y="251"/>
                  </a:lnTo>
                  <a:lnTo>
                    <a:pt x="430" y="253"/>
                  </a:lnTo>
                  <a:lnTo>
                    <a:pt x="429" y="258"/>
                  </a:lnTo>
                  <a:lnTo>
                    <a:pt x="428" y="259"/>
                  </a:lnTo>
                  <a:lnTo>
                    <a:pt x="428" y="260"/>
                  </a:lnTo>
                  <a:lnTo>
                    <a:pt x="428" y="262"/>
                  </a:lnTo>
                  <a:lnTo>
                    <a:pt x="428" y="264"/>
                  </a:lnTo>
                  <a:lnTo>
                    <a:pt x="428" y="265"/>
                  </a:lnTo>
                  <a:lnTo>
                    <a:pt x="429" y="269"/>
                  </a:lnTo>
                  <a:lnTo>
                    <a:pt x="429" y="271"/>
                  </a:lnTo>
                  <a:lnTo>
                    <a:pt x="429" y="272"/>
                  </a:lnTo>
                  <a:lnTo>
                    <a:pt x="429" y="273"/>
                  </a:lnTo>
                  <a:lnTo>
                    <a:pt x="429" y="278"/>
                  </a:lnTo>
                  <a:lnTo>
                    <a:pt x="428" y="285"/>
                  </a:lnTo>
                  <a:lnTo>
                    <a:pt x="428" y="287"/>
                  </a:lnTo>
                  <a:lnTo>
                    <a:pt x="428" y="289"/>
                  </a:lnTo>
                  <a:lnTo>
                    <a:pt x="428" y="292"/>
                  </a:lnTo>
                  <a:lnTo>
                    <a:pt x="427" y="293"/>
                  </a:lnTo>
                  <a:lnTo>
                    <a:pt x="427" y="295"/>
                  </a:lnTo>
                  <a:lnTo>
                    <a:pt x="426" y="297"/>
                  </a:lnTo>
                  <a:lnTo>
                    <a:pt x="425" y="299"/>
                  </a:lnTo>
                  <a:lnTo>
                    <a:pt x="424" y="303"/>
                  </a:lnTo>
                  <a:lnTo>
                    <a:pt x="422" y="308"/>
                  </a:lnTo>
                  <a:lnTo>
                    <a:pt x="420" y="312"/>
                  </a:lnTo>
                  <a:lnTo>
                    <a:pt x="420" y="313"/>
                  </a:lnTo>
                  <a:lnTo>
                    <a:pt x="418" y="315"/>
                  </a:lnTo>
                  <a:lnTo>
                    <a:pt x="416" y="319"/>
                  </a:lnTo>
                  <a:lnTo>
                    <a:pt x="415" y="322"/>
                  </a:lnTo>
                  <a:lnTo>
                    <a:pt x="413" y="324"/>
                  </a:lnTo>
                  <a:lnTo>
                    <a:pt x="411" y="326"/>
                  </a:lnTo>
                  <a:lnTo>
                    <a:pt x="409" y="327"/>
                  </a:lnTo>
                  <a:lnTo>
                    <a:pt x="407" y="329"/>
                  </a:lnTo>
                  <a:lnTo>
                    <a:pt x="405" y="331"/>
                  </a:lnTo>
                  <a:lnTo>
                    <a:pt x="403" y="332"/>
                  </a:lnTo>
                  <a:lnTo>
                    <a:pt x="399" y="333"/>
                  </a:lnTo>
                  <a:lnTo>
                    <a:pt x="397" y="334"/>
                  </a:lnTo>
                  <a:lnTo>
                    <a:pt x="393" y="335"/>
                  </a:lnTo>
                  <a:lnTo>
                    <a:pt x="392" y="335"/>
                  </a:lnTo>
                  <a:lnTo>
                    <a:pt x="391" y="336"/>
                  </a:lnTo>
                  <a:lnTo>
                    <a:pt x="389" y="336"/>
                  </a:lnTo>
                  <a:lnTo>
                    <a:pt x="388" y="336"/>
                  </a:lnTo>
                  <a:lnTo>
                    <a:pt x="385" y="336"/>
                  </a:lnTo>
                  <a:lnTo>
                    <a:pt x="379" y="336"/>
                  </a:lnTo>
                  <a:lnTo>
                    <a:pt x="376" y="336"/>
                  </a:lnTo>
                  <a:lnTo>
                    <a:pt x="375" y="336"/>
                  </a:lnTo>
                  <a:lnTo>
                    <a:pt x="367" y="337"/>
                  </a:lnTo>
                  <a:lnTo>
                    <a:pt x="364" y="337"/>
                  </a:lnTo>
                  <a:lnTo>
                    <a:pt x="362" y="337"/>
                  </a:lnTo>
                  <a:lnTo>
                    <a:pt x="360" y="338"/>
                  </a:lnTo>
                  <a:lnTo>
                    <a:pt x="358" y="338"/>
                  </a:lnTo>
                  <a:lnTo>
                    <a:pt x="357" y="339"/>
                  </a:lnTo>
                  <a:lnTo>
                    <a:pt x="356" y="339"/>
                  </a:lnTo>
                  <a:lnTo>
                    <a:pt x="355" y="340"/>
                  </a:lnTo>
                  <a:lnTo>
                    <a:pt x="354" y="340"/>
                  </a:lnTo>
                  <a:lnTo>
                    <a:pt x="352" y="341"/>
                  </a:lnTo>
                  <a:lnTo>
                    <a:pt x="351" y="342"/>
                  </a:lnTo>
                  <a:lnTo>
                    <a:pt x="350" y="343"/>
                  </a:lnTo>
                  <a:lnTo>
                    <a:pt x="349" y="344"/>
                  </a:lnTo>
                  <a:lnTo>
                    <a:pt x="349" y="345"/>
                  </a:lnTo>
                  <a:lnTo>
                    <a:pt x="348" y="346"/>
                  </a:lnTo>
                  <a:lnTo>
                    <a:pt x="347" y="347"/>
                  </a:lnTo>
                  <a:lnTo>
                    <a:pt x="347" y="349"/>
                  </a:lnTo>
                  <a:lnTo>
                    <a:pt x="346" y="350"/>
                  </a:lnTo>
                  <a:lnTo>
                    <a:pt x="345" y="353"/>
                  </a:lnTo>
                  <a:lnTo>
                    <a:pt x="344" y="358"/>
                  </a:lnTo>
                  <a:lnTo>
                    <a:pt x="343" y="363"/>
                  </a:lnTo>
                  <a:lnTo>
                    <a:pt x="342" y="366"/>
                  </a:lnTo>
                  <a:lnTo>
                    <a:pt x="342" y="368"/>
                  </a:lnTo>
                  <a:lnTo>
                    <a:pt x="341" y="370"/>
                  </a:lnTo>
                  <a:lnTo>
                    <a:pt x="340" y="377"/>
                  </a:lnTo>
                  <a:lnTo>
                    <a:pt x="340" y="379"/>
                  </a:lnTo>
                  <a:lnTo>
                    <a:pt x="339" y="382"/>
                  </a:lnTo>
                  <a:lnTo>
                    <a:pt x="339" y="385"/>
                  </a:lnTo>
                  <a:lnTo>
                    <a:pt x="338" y="387"/>
                  </a:lnTo>
                  <a:lnTo>
                    <a:pt x="337" y="390"/>
                  </a:lnTo>
                  <a:lnTo>
                    <a:pt x="336" y="392"/>
                  </a:lnTo>
                  <a:lnTo>
                    <a:pt x="335" y="394"/>
                  </a:lnTo>
                  <a:lnTo>
                    <a:pt x="334" y="396"/>
                  </a:lnTo>
                  <a:lnTo>
                    <a:pt x="334" y="397"/>
                  </a:lnTo>
                  <a:lnTo>
                    <a:pt x="333" y="398"/>
                  </a:lnTo>
                  <a:lnTo>
                    <a:pt x="332" y="399"/>
                  </a:lnTo>
                  <a:lnTo>
                    <a:pt x="331" y="400"/>
                  </a:lnTo>
                  <a:lnTo>
                    <a:pt x="330" y="400"/>
                  </a:lnTo>
                  <a:lnTo>
                    <a:pt x="329" y="401"/>
                  </a:lnTo>
                  <a:lnTo>
                    <a:pt x="328" y="402"/>
                  </a:lnTo>
                  <a:lnTo>
                    <a:pt x="327" y="402"/>
                  </a:lnTo>
                  <a:lnTo>
                    <a:pt x="326" y="402"/>
                  </a:lnTo>
                  <a:lnTo>
                    <a:pt x="324" y="403"/>
                  </a:lnTo>
                  <a:lnTo>
                    <a:pt x="323" y="403"/>
                  </a:lnTo>
                  <a:lnTo>
                    <a:pt x="310" y="403"/>
                  </a:lnTo>
                  <a:lnTo>
                    <a:pt x="307" y="404"/>
                  </a:lnTo>
                  <a:lnTo>
                    <a:pt x="305" y="404"/>
                  </a:lnTo>
                  <a:lnTo>
                    <a:pt x="301" y="405"/>
                  </a:lnTo>
                  <a:lnTo>
                    <a:pt x="298" y="405"/>
                  </a:lnTo>
                  <a:lnTo>
                    <a:pt x="297" y="406"/>
                  </a:lnTo>
                  <a:lnTo>
                    <a:pt x="296" y="406"/>
                  </a:lnTo>
                  <a:lnTo>
                    <a:pt x="294" y="407"/>
                  </a:lnTo>
                  <a:lnTo>
                    <a:pt x="293" y="407"/>
                  </a:lnTo>
                  <a:lnTo>
                    <a:pt x="293" y="407"/>
                  </a:lnTo>
                  <a:lnTo>
                    <a:pt x="292" y="408"/>
                  </a:lnTo>
                  <a:lnTo>
                    <a:pt x="290" y="409"/>
                  </a:lnTo>
                  <a:lnTo>
                    <a:pt x="286" y="414"/>
                  </a:lnTo>
                  <a:lnTo>
                    <a:pt x="283" y="416"/>
                  </a:lnTo>
                  <a:lnTo>
                    <a:pt x="281" y="419"/>
                  </a:lnTo>
                  <a:lnTo>
                    <a:pt x="279" y="421"/>
                  </a:lnTo>
                  <a:lnTo>
                    <a:pt x="278" y="423"/>
                  </a:lnTo>
                  <a:lnTo>
                    <a:pt x="275" y="427"/>
                  </a:lnTo>
                  <a:lnTo>
                    <a:pt x="272" y="431"/>
                  </a:lnTo>
                  <a:lnTo>
                    <a:pt x="272" y="432"/>
                  </a:lnTo>
                  <a:lnTo>
                    <a:pt x="270" y="434"/>
                  </a:lnTo>
                  <a:lnTo>
                    <a:pt x="268" y="436"/>
                  </a:lnTo>
                  <a:lnTo>
                    <a:pt x="264" y="440"/>
                  </a:lnTo>
                  <a:lnTo>
                    <a:pt x="262" y="442"/>
                  </a:lnTo>
                  <a:lnTo>
                    <a:pt x="260" y="444"/>
                  </a:lnTo>
                  <a:lnTo>
                    <a:pt x="258" y="445"/>
                  </a:lnTo>
                  <a:lnTo>
                    <a:pt x="256" y="447"/>
                  </a:lnTo>
                  <a:lnTo>
                    <a:pt x="254" y="448"/>
                  </a:lnTo>
                  <a:lnTo>
                    <a:pt x="251" y="449"/>
                  </a:lnTo>
                  <a:lnTo>
                    <a:pt x="245" y="451"/>
                  </a:lnTo>
                  <a:lnTo>
                    <a:pt x="240" y="452"/>
                  </a:lnTo>
                  <a:lnTo>
                    <a:pt x="237" y="453"/>
                  </a:lnTo>
                  <a:lnTo>
                    <a:pt x="234" y="453"/>
                  </a:lnTo>
                  <a:lnTo>
                    <a:pt x="233" y="453"/>
                  </a:lnTo>
                  <a:lnTo>
                    <a:pt x="233" y="453"/>
                  </a:lnTo>
                  <a:lnTo>
                    <a:pt x="232" y="451"/>
                  </a:lnTo>
                  <a:lnTo>
                    <a:pt x="231" y="449"/>
                  </a:lnTo>
                  <a:lnTo>
                    <a:pt x="230" y="444"/>
                  </a:lnTo>
                  <a:lnTo>
                    <a:pt x="229" y="442"/>
                  </a:lnTo>
                  <a:lnTo>
                    <a:pt x="228" y="441"/>
                  </a:lnTo>
                  <a:lnTo>
                    <a:pt x="227" y="439"/>
                  </a:lnTo>
                  <a:lnTo>
                    <a:pt x="224" y="435"/>
                  </a:lnTo>
                  <a:lnTo>
                    <a:pt x="219" y="428"/>
                  </a:lnTo>
                  <a:lnTo>
                    <a:pt x="217" y="426"/>
                  </a:lnTo>
                  <a:lnTo>
                    <a:pt x="216" y="424"/>
                  </a:lnTo>
                  <a:lnTo>
                    <a:pt x="214" y="422"/>
                  </a:lnTo>
                  <a:lnTo>
                    <a:pt x="213" y="421"/>
                  </a:lnTo>
                  <a:lnTo>
                    <a:pt x="211" y="419"/>
                  </a:lnTo>
                  <a:lnTo>
                    <a:pt x="209" y="418"/>
                  </a:lnTo>
                  <a:lnTo>
                    <a:pt x="208" y="417"/>
                  </a:lnTo>
                  <a:lnTo>
                    <a:pt x="198" y="413"/>
                  </a:lnTo>
                  <a:lnTo>
                    <a:pt x="196" y="412"/>
                  </a:lnTo>
                  <a:lnTo>
                    <a:pt x="193" y="411"/>
                  </a:lnTo>
                  <a:lnTo>
                    <a:pt x="192" y="410"/>
                  </a:lnTo>
                  <a:lnTo>
                    <a:pt x="191" y="410"/>
                  </a:lnTo>
                  <a:lnTo>
                    <a:pt x="190" y="409"/>
                  </a:lnTo>
                  <a:lnTo>
                    <a:pt x="190" y="409"/>
                  </a:lnTo>
                  <a:lnTo>
                    <a:pt x="189" y="408"/>
                  </a:lnTo>
                  <a:lnTo>
                    <a:pt x="189" y="407"/>
                  </a:lnTo>
                  <a:lnTo>
                    <a:pt x="188" y="406"/>
                  </a:lnTo>
                  <a:lnTo>
                    <a:pt x="188" y="406"/>
                  </a:lnTo>
                  <a:lnTo>
                    <a:pt x="188" y="404"/>
                  </a:lnTo>
                  <a:lnTo>
                    <a:pt x="188" y="401"/>
                  </a:lnTo>
                  <a:lnTo>
                    <a:pt x="187" y="399"/>
                  </a:lnTo>
                  <a:lnTo>
                    <a:pt x="187" y="398"/>
                  </a:lnTo>
                  <a:lnTo>
                    <a:pt x="187" y="397"/>
                  </a:lnTo>
                  <a:lnTo>
                    <a:pt x="186" y="397"/>
                  </a:lnTo>
                  <a:lnTo>
                    <a:pt x="186" y="396"/>
                  </a:lnTo>
                  <a:lnTo>
                    <a:pt x="186" y="395"/>
                  </a:lnTo>
                  <a:lnTo>
                    <a:pt x="185" y="394"/>
                  </a:lnTo>
                  <a:lnTo>
                    <a:pt x="184" y="394"/>
                  </a:lnTo>
                  <a:lnTo>
                    <a:pt x="183" y="393"/>
                  </a:lnTo>
                  <a:lnTo>
                    <a:pt x="181" y="391"/>
                  </a:lnTo>
                  <a:lnTo>
                    <a:pt x="180" y="390"/>
                  </a:lnTo>
                  <a:lnTo>
                    <a:pt x="178" y="390"/>
                  </a:lnTo>
                  <a:lnTo>
                    <a:pt x="177" y="389"/>
                  </a:lnTo>
                  <a:lnTo>
                    <a:pt x="173" y="388"/>
                  </a:lnTo>
                  <a:lnTo>
                    <a:pt x="170" y="387"/>
                  </a:lnTo>
                  <a:lnTo>
                    <a:pt x="169" y="386"/>
                  </a:lnTo>
                  <a:lnTo>
                    <a:pt x="168" y="386"/>
                  </a:lnTo>
                  <a:lnTo>
                    <a:pt x="167" y="386"/>
                  </a:lnTo>
                  <a:lnTo>
                    <a:pt x="166" y="386"/>
                  </a:lnTo>
                  <a:lnTo>
                    <a:pt x="165" y="386"/>
                  </a:lnTo>
                  <a:lnTo>
                    <a:pt x="160" y="387"/>
                  </a:lnTo>
                  <a:lnTo>
                    <a:pt x="156" y="387"/>
                  </a:lnTo>
                  <a:lnTo>
                    <a:pt x="154" y="387"/>
                  </a:lnTo>
                  <a:lnTo>
                    <a:pt x="151" y="388"/>
                  </a:lnTo>
                  <a:lnTo>
                    <a:pt x="146" y="389"/>
                  </a:lnTo>
                  <a:lnTo>
                    <a:pt x="144" y="389"/>
                  </a:lnTo>
                  <a:lnTo>
                    <a:pt x="142" y="389"/>
                  </a:lnTo>
                  <a:lnTo>
                    <a:pt x="141" y="389"/>
                  </a:lnTo>
                  <a:lnTo>
                    <a:pt x="140" y="389"/>
                  </a:lnTo>
                  <a:lnTo>
                    <a:pt x="139" y="389"/>
                  </a:lnTo>
                  <a:lnTo>
                    <a:pt x="138" y="389"/>
                  </a:lnTo>
                  <a:lnTo>
                    <a:pt x="136" y="388"/>
                  </a:lnTo>
                  <a:lnTo>
                    <a:pt x="135" y="387"/>
                  </a:lnTo>
                  <a:lnTo>
                    <a:pt x="133" y="386"/>
                  </a:lnTo>
                  <a:lnTo>
                    <a:pt x="131" y="385"/>
                  </a:lnTo>
                  <a:lnTo>
                    <a:pt x="123" y="379"/>
                  </a:lnTo>
                  <a:lnTo>
                    <a:pt x="122" y="378"/>
                  </a:lnTo>
                  <a:lnTo>
                    <a:pt x="121" y="378"/>
                  </a:lnTo>
                  <a:lnTo>
                    <a:pt x="120" y="377"/>
                  </a:lnTo>
                  <a:lnTo>
                    <a:pt x="118" y="377"/>
                  </a:lnTo>
                  <a:lnTo>
                    <a:pt x="117" y="377"/>
                  </a:lnTo>
                  <a:lnTo>
                    <a:pt x="114" y="376"/>
                  </a:lnTo>
                  <a:lnTo>
                    <a:pt x="112" y="376"/>
                  </a:lnTo>
                  <a:lnTo>
                    <a:pt x="110" y="376"/>
                  </a:lnTo>
                  <a:lnTo>
                    <a:pt x="109" y="375"/>
                  </a:lnTo>
                  <a:lnTo>
                    <a:pt x="108" y="375"/>
                  </a:lnTo>
                  <a:lnTo>
                    <a:pt x="108" y="374"/>
                  </a:lnTo>
                  <a:lnTo>
                    <a:pt x="107" y="374"/>
                  </a:lnTo>
                  <a:lnTo>
                    <a:pt x="107" y="373"/>
                  </a:lnTo>
                  <a:lnTo>
                    <a:pt x="106" y="372"/>
                  </a:lnTo>
                  <a:lnTo>
                    <a:pt x="106" y="371"/>
                  </a:lnTo>
                  <a:lnTo>
                    <a:pt x="106" y="370"/>
                  </a:lnTo>
                  <a:lnTo>
                    <a:pt x="105" y="366"/>
                  </a:lnTo>
                  <a:lnTo>
                    <a:pt x="105" y="364"/>
                  </a:lnTo>
                  <a:lnTo>
                    <a:pt x="105" y="362"/>
                  </a:lnTo>
                  <a:lnTo>
                    <a:pt x="104" y="361"/>
                  </a:lnTo>
                  <a:lnTo>
                    <a:pt x="104" y="360"/>
                  </a:lnTo>
                  <a:lnTo>
                    <a:pt x="103" y="360"/>
                  </a:lnTo>
                  <a:lnTo>
                    <a:pt x="102" y="358"/>
                  </a:lnTo>
                  <a:lnTo>
                    <a:pt x="101" y="357"/>
                  </a:lnTo>
                  <a:lnTo>
                    <a:pt x="99" y="356"/>
                  </a:lnTo>
                  <a:lnTo>
                    <a:pt x="98" y="355"/>
                  </a:lnTo>
                  <a:lnTo>
                    <a:pt x="97" y="355"/>
                  </a:lnTo>
                  <a:lnTo>
                    <a:pt x="95" y="354"/>
                  </a:lnTo>
                  <a:lnTo>
                    <a:pt x="94" y="354"/>
                  </a:lnTo>
                  <a:lnTo>
                    <a:pt x="87" y="353"/>
                  </a:lnTo>
                  <a:lnTo>
                    <a:pt x="83" y="352"/>
                  </a:lnTo>
                  <a:lnTo>
                    <a:pt x="75" y="351"/>
                  </a:lnTo>
                  <a:lnTo>
                    <a:pt x="74" y="351"/>
                  </a:lnTo>
                  <a:lnTo>
                    <a:pt x="73" y="351"/>
                  </a:lnTo>
                  <a:lnTo>
                    <a:pt x="71" y="350"/>
                  </a:lnTo>
                  <a:lnTo>
                    <a:pt x="71" y="349"/>
                  </a:lnTo>
                  <a:lnTo>
                    <a:pt x="70" y="349"/>
                  </a:lnTo>
                  <a:lnTo>
                    <a:pt x="68" y="347"/>
                  </a:lnTo>
                  <a:lnTo>
                    <a:pt x="66" y="345"/>
                  </a:lnTo>
                  <a:lnTo>
                    <a:pt x="65" y="344"/>
                  </a:lnTo>
                  <a:lnTo>
                    <a:pt x="64" y="343"/>
                  </a:lnTo>
                  <a:lnTo>
                    <a:pt x="63" y="343"/>
                  </a:lnTo>
                  <a:lnTo>
                    <a:pt x="60" y="342"/>
                  </a:lnTo>
                  <a:lnTo>
                    <a:pt x="58" y="341"/>
                  </a:lnTo>
                  <a:lnTo>
                    <a:pt x="57" y="340"/>
                  </a:lnTo>
                  <a:lnTo>
                    <a:pt x="56" y="340"/>
                  </a:lnTo>
                  <a:lnTo>
                    <a:pt x="54" y="339"/>
                  </a:lnTo>
                  <a:lnTo>
                    <a:pt x="50" y="338"/>
                  </a:lnTo>
                  <a:lnTo>
                    <a:pt x="50" y="338"/>
                  </a:lnTo>
                  <a:lnTo>
                    <a:pt x="49" y="338"/>
                  </a:lnTo>
                  <a:lnTo>
                    <a:pt x="49" y="337"/>
                  </a:lnTo>
                  <a:lnTo>
                    <a:pt x="48" y="336"/>
                  </a:lnTo>
                  <a:lnTo>
                    <a:pt x="48" y="336"/>
                  </a:lnTo>
                  <a:lnTo>
                    <a:pt x="48" y="335"/>
                  </a:lnTo>
                  <a:lnTo>
                    <a:pt x="48" y="334"/>
                  </a:lnTo>
                  <a:lnTo>
                    <a:pt x="48" y="332"/>
                  </a:lnTo>
                  <a:lnTo>
                    <a:pt x="48" y="327"/>
                  </a:lnTo>
                  <a:lnTo>
                    <a:pt x="48" y="324"/>
                  </a:lnTo>
                  <a:lnTo>
                    <a:pt x="48" y="323"/>
                  </a:lnTo>
                  <a:lnTo>
                    <a:pt x="48" y="321"/>
                  </a:lnTo>
                  <a:lnTo>
                    <a:pt x="48" y="320"/>
                  </a:lnTo>
                  <a:lnTo>
                    <a:pt x="47" y="318"/>
                  </a:lnTo>
                  <a:lnTo>
                    <a:pt x="47" y="316"/>
                  </a:lnTo>
                  <a:lnTo>
                    <a:pt x="46" y="315"/>
                  </a:lnTo>
                  <a:lnTo>
                    <a:pt x="44" y="313"/>
                  </a:lnTo>
                  <a:lnTo>
                    <a:pt x="43" y="310"/>
                  </a:lnTo>
                  <a:lnTo>
                    <a:pt x="42" y="309"/>
                  </a:lnTo>
                  <a:lnTo>
                    <a:pt x="41" y="308"/>
                  </a:lnTo>
                  <a:lnTo>
                    <a:pt x="40" y="308"/>
                  </a:lnTo>
                  <a:lnTo>
                    <a:pt x="39" y="307"/>
                  </a:lnTo>
                  <a:lnTo>
                    <a:pt x="39" y="307"/>
                  </a:lnTo>
                  <a:lnTo>
                    <a:pt x="38" y="307"/>
                  </a:lnTo>
                  <a:lnTo>
                    <a:pt x="36" y="307"/>
                  </a:lnTo>
                  <a:lnTo>
                    <a:pt x="35" y="307"/>
                  </a:lnTo>
                  <a:lnTo>
                    <a:pt x="34" y="307"/>
                  </a:lnTo>
                  <a:lnTo>
                    <a:pt x="33" y="307"/>
                  </a:lnTo>
                  <a:lnTo>
                    <a:pt x="30" y="308"/>
                  </a:lnTo>
                  <a:lnTo>
                    <a:pt x="28" y="309"/>
                  </a:lnTo>
                  <a:lnTo>
                    <a:pt x="18" y="312"/>
                  </a:lnTo>
                  <a:lnTo>
                    <a:pt x="14" y="313"/>
                  </a:lnTo>
                  <a:lnTo>
                    <a:pt x="12" y="314"/>
                  </a:lnTo>
                  <a:lnTo>
                    <a:pt x="11" y="314"/>
                  </a:lnTo>
                  <a:lnTo>
                    <a:pt x="9" y="314"/>
                  </a:lnTo>
                  <a:lnTo>
                    <a:pt x="7" y="315"/>
                  </a:lnTo>
                  <a:lnTo>
                    <a:pt x="6" y="314"/>
                  </a:lnTo>
                  <a:lnTo>
                    <a:pt x="5" y="314"/>
                  </a:lnTo>
                  <a:lnTo>
                    <a:pt x="4" y="314"/>
                  </a:lnTo>
                  <a:lnTo>
                    <a:pt x="3" y="314"/>
                  </a:lnTo>
                  <a:lnTo>
                    <a:pt x="2" y="313"/>
                  </a:lnTo>
                  <a:lnTo>
                    <a:pt x="1" y="313"/>
                  </a:lnTo>
                  <a:lnTo>
                    <a:pt x="1" y="312"/>
                  </a:lnTo>
                  <a:lnTo>
                    <a:pt x="1" y="312"/>
                  </a:lnTo>
                  <a:lnTo>
                    <a:pt x="0" y="310"/>
                  </a:lnTo>
                  <a:lnTo>
                    <a:pt x="0" y="308"/>
                  </a:lnTo>
                  <a:lnTo>
                    <a:pt x="0" y="306"/>
                  </a:lnTo>
                  <a:lnTo>
                    <a:pt x="0" y="305"/>
                  </a:lnTo>
                  <a:lnTo>
                    <a:pt x="0" y="303"/>
                  </a:lnTo>
                  <a:lnTo>
                    <a:pt x="0" y="302"/>
                  </a:lnTo>
                  <a:lnTo>
                    <a:pt x="1" y="301"/>
                  </a:lnTo>
                  <a:lnTo>
                    <a:pt x="1" y="300"/>
                  </a:lnTo>
                  <a:lnTo>
                    <a:pt x="2" y="299"/>
                  </a:lnTo>
                  <a:lnTo>
                    <a:pt x="3" y="299"/>
                  </a:lnTo>
                  <a:lnTo>
                    <a:pt x="5" y="297"/>
                  </a:lnTo>
                  <a:lnTo>
                    <a:pt x="6" y="296"/>
                  </a:lnTo>
                  <a:lnTo>
                    <a:pt x="7" y="295"/>
                  </a:lnTo>
                  <a:lnTo>
                    <a:pt x="8" y="294"/>
                  </a:lnTo>
                  <a:lnTo>
                    <a:pt x="8" y="293"/>
                  </a:lnTo>
                  <a:lnTo>
                    <a:pt x="10" y="291"/>
                  </a:lnTo>
                  <a:lnTo>
                    <a:pt x="12" y="285"/>
                  </a:lnTo>
                  <a:lnTo>
                    <a:pt x="13" y="284"/>
                  </a:lnTo>
                  <a:lnTo>
                    <a:pt x="14" y="282"/>
                  </a:lnTo>
                  <a:lnTo>
                    <a:pt x="15" y="280"/>
                  </a:lnTo>
                  <a:lnTo>
                    <a:pt x="16" y="279"/>
                  </a:lnTo>
                  <a:lnTo>
                    <a:pt x="18" y="278"/>
                  </a:lnTo>
                  <a:lnTo>
                    <a:pt x="19" y="277"/>
                  </a:lnTo>
                  <a:lnTo>
                    <a:pt x="22" y="276"/>
                  </a:lnTo>
                  <a:lnTo>
                    <a:pt x="25" y="273"/>
                  </a:lnTo>
                  <a:lnTo>
                    <a:pt x="27" y="271"/>
                  </a:lnTo>
                  <a:lnTo>
                    <a:pt x="28" y="271"/>
                  </a:lnTo>
                  <a:lnTo>
                    <a:pt x="28" y="270"/>
                  </a:lnTo>
                  <a:lnTo>
                    <a:pt x="29" y="269"/>
                  </a:lnTo>
                  <a:lnTo>
                    <a:pt x="30" y="267"/>
                  </a:lnTo>
                  <a:lnTo>
                    <a:pt x="31" y="266"/>
                  </a:lnTo>
                  <a:lnTo>
                    <a:pt x="31" y="264"/>
                  </a:lnTo>
                  <a:lnTo>
                    <a:pt x="32" y="262"/>
                  </a:lnTo>
                  <a:lnTo>
                    <a:pt x="33" y="260"/>
                  </a:lnTo>
                  <a:lnTo>
                    <a:pt x="33" y="258"/>
                  </a:lnTo>
                  <a:lnTo>
                    <a:pt x="33" y="256"/>
                  </a:lnTo>
                  <a:lnTo>
                    <a:pt x="33" y="255"/>
                  </a:lnTo>
                  <a:lnTo>
                    <a:pt x="33" y="254"/>
                  </a:lnTo>
                  <a:lnTo>
                    <a:pt x="33" y="252"/>
                  </a:lnTo>
                  <a:lnTo>
                    <a:pt x="33" y="251"/>
                  </a:lnTo>
                  <a:lnTo>
                    <a:pt x="33" y="250"/>
                  </a:lnTo>
                  <a:lnTo>
                    <a:pt x="32" y="250"/>
                  </a:lnTo>
                  <a:lnTo>
                    <a:pt x="32" y="249"/>
                  </a:lnTo>
                  <a:lnTo>
                    <a:pt x="31" y="249"/>
                  </a:lnTo>
                  <a:lnTo>
                    <a:pt x="30" y="248"/>
                  </a:lnTo>
                  <a:lnTo>
                    <a:pt x="29" y="248"/>
                  </a:lnTo>
                  <a:lnTo>
                    <a:pt x="29" y="248"/>
                  </a:lnTo>
                  <a:lnTo>
                    <a:pt x="26" y="249"/>
                  </a:lnTo>
                  <a:lnTo>
                    <a:pt x="25" y="249"/>
                  </a:lnTo>
                  <a:lnTo>
                    <a:pt x="21" y="249"/>
                  </a:lnTo>
                  <a:lnTo>
                    <a:pt x="19" y="249"/>
                  </a:lnTo>
                  <a:lnTo>
                    <a:pt x="18" y="249"/>
                  </a:lnTo>
                  <a:lnTo>
                    <a:pt x="17" y="248"/>
                  </a:lnTo>
                  <a:lnTo>
                    <a:pt x="16" y="248"/>
                  </a:lnTo>
                  <a:lnTo>
                    <a:pt x="16" y="248"/>
                  </a:lnTo>
                  <a:lnTo>
                    <a:pt x="16" y="247"/>
                  </a:lnTo>
                  <a:lnTo>
                    <a:pt x="16" y="247"/>
                  </a:lnTo>
                  <a:lnTo>
                    <a:pt x="15" y="246"/>
                  </a:lnTo>
                  <a:lnTo>
                    <a:pt x="15" y="245"/>
                  </a:lnTo>
                  <a:lnTo>
                    <a:pt x="15" y="242"/>
                  </a:lnTo>
                  <a:lnTo>
                    <a:pt x="15" y="241"/>
                  </a:lnTo>
                  <a:lnTo>
                    <a:pt x="15" y="240"/>
                  </a:lnTo>
                  <a:lnTo>
                    <a:pt x="15" y="239"/>
                  </a:lnTo>
                  <a:lnTo>
                    <a:pt x="15" y="238"/>
                  </a:lnTo>
                  <a:lnTo>
                    <a:pt x="13" y="234"/>
                  </a:lnTo>
                  <a:lnTo>
                    <a:pt x="10" y="228"/>
                  </a:lnTo>
                  <a:lnTo>
                    <a:pt x="10" y="226"/>
                  </a:lnTo>
                  <a:lnTo>
                    <a:pt x="9" y="224"/>
                  </a:lnTo>
                  <a:lnTo>
                    <a:pt x="9" y="223"/>
                  </a:lnTo>
                  <a:lnTo>
                    <a:pt x="9" y="221"/>
                  </a:lnTo>
                  <a:lnTo>
                    <a:pt x="8" y="216"/>
                  </a:lnTo>
                  <a:lnTo>
                    <a:pt x="8" y="214"/>
                  </a:lnTo>
                  <a:lnTo>
                    <a:pt x="8" y="212"/>
                  </a:lnTo>
                  <a:lnTo>
                    <a:pt x="7" y="208"/>
                  </a:lnTo>
                  <a:lnTo>
                    <a:pt x="7" y="207"/>
                  </a:lnTo>
                  <a:lnTo>
                    <a:pt x="6" y="205"/>
                  </a:lnTo>
                  <a:lnTo>
                    <a:pt x="7" y="203"/>
                  </a:lnTo>
                  <a:lnTo>
                    <a:pt x="7" y="201"/>
                  </a:lnTo>
                  <a:lnTo>
                    <a:pt x="7" y="200"/>
                  </a:lnTo>
                  <a:lnTo>
                    <a:pt x="8" y="199"/>
                  </a:lnTo>
                  <a:lnTo>
                    <a:pt x="9" y="197"/>
                  </a:lnTo>
                  <a:lnTo>
                    <a:pt x="10" y="194"/>
                  </a:lnTo>
                  <a:lnTo>
                    <a:pt x="15" y="184"/>
                  </a:lnTo>
                  <a:lnTo>
                    <a:pt x="15" y="185"/>
                  </a:lnTo>
                  <a:lnTo>
                    <a:pt x="16" y="185"/>
                  </a:lnTo>
                  <a:lnTo>
                    <a:pt x="16" y="185"/>
                  </a:lnTo>
                  <a:lnTo>
                    <a:pt x="17" y="185"/>
                  </a:lnTo>
                  <a:lnTo>
                    <a:pt x="17" y="185"/>
                  </a:lnTo>
                  <a:lnTo>
                    <a:pt x="18" y="185"/>
                  </a:lnTo>
                  <a:lnTo>
                    <a:pt x="19" y="185"/>
                  </a:lnTo>
                  <a:lnTo>
                    <a:pt x="19" y="184"/>
                  </a:lnTo>
                  <a:lnTo>
                    <a:pt x="20" y="183"/>
                  </a:lnTo>
                  <a:lnTo>
                    <a:pt x="21" y="182"/>
                  </a:lnTo>
                  <a:lnTo>
                    <a:pt x="22" y="181"/>
                  </a:lnTo>
                  <a:lnTo>
                    <a:pt x="24" y="178"/>
                  </a:lnTo>
                  <a:lnTo>
                    <a:pt x="25" y="177"/>
                  </a:lnTo>
                  <a:lnTo>
                    <a:pt x="25" y="176"/>
                  </a:lnTo>
                  <a:lnTo>
                    <a:pt x="27" y="175"/>
                  </a:lnTo>
                  <a:lnTo>
                    <a:pt x="28" y="174"/>
                  </a:lnTo>
                  <a:lnTo>
                    <a:pt x="29" y="173"/>
                  </a:lnTo>
                  <a:lnTo>
                    <a:pt x="30" y="173"/>
                  </a:lnTo>
                  <a:lnTo>
                    <a:pt x="31" y="172"/>
                  </a:lnTo>
                  <a:lnTo>
                    <a:pt x="32" y="172"/>
                  </a:lnTo>
                  <a:lnTo>
                    <a:pt x="35" y="172"/>
                  </a:lnTo>
                  <a:lnTo>
                    <a:pt x="37" y="172"/>
                  </a:lnTo>
                  <a:lnTo>
                    <a:pt x="45" y="170"/>
                  </a:lnTo>
                  <a:lnTo>
                    <a:pt x="46" y="170"/>
                  </a:lnTo>
                  <a:lnTo>
                    <a:pt x="50" y="169"/>
                  </a:lnTo>
                  <a:lnTo>
                    <a:pt x="55" y="168"/>
                  </a:lnTo>
                  <a:lnTo>
                    <a:pt x="57" y="168"/>
                  </a:lnTo>
                  <a:lnTo>
                    <a:pt x="61" y="168"/>
                  </a:lnTo>
                  <a:lnTo>
                    <a:pt x="63" y="168"/>
                  </a:lnTo>
                  <a:lnTo>
                    <a:pt x="64" y="168"/>
                  </a:lnTo>
                  <a:lnTo>
                    <a:pt x="65" y="167"/>
                  </a:lnTo>
                  <a:lnTo>
                    <a:pt x="66" y="167"/>
                  </a:lnTo>
                  <a:lnTo>
                    <a:pt x="67" y="166"/>
                  </a:lnTo>
                  <a:lnTo>
                    <a:pt x="68" y="166"/>
                  </a:lnTo>
                  <a:lnTo>
                    <a:pt x="69" y="165"/>
                  </a:lnTo>
                  <a:lnTo>
                    <a:pt x="70" y="164"/>
                  </a:lnTo>
                  <a:lnTo>
                    <a:pt x="70" y="164"/>
                  </a:lnTo>
                  <a:lnTo>
                    <a:pt x="72" y="163"/>
                  </a:lnTo>
                  <a:lnTo>
                    <a:pt x="74" y="160"/>
                  </a:lnTo>
                  <a:lnTo>
                    <a:pt x="76" y="157"/>
                  </a:lnTo>
                  <a:lnTo>
                    <a:pt x="79" y="154"/>
                  </a:lnTo>
                  <a:lnTo>
                    <a:pt x="81" y="149"/>
                  </a:lnTo>
                  <a:lnTo>
                    <a:pt x="83" y="148"/>
                  </a:lnTo>
                  <a:lnTo>
                    <a:pt x="84" y="147"/>
                  </a:lnTo>
                  <a:lnTo>
                    <a:pt x="85" y="146"/>
                  </a:lnTo>
                  <a:lnTo>
                    <a:pt x="86" y="144"/>
                  </a:lnTo>
                  <a:lnTo>
                    <a:pt x="89" y="142"/>
                  </a:lnTo>
                  <a:lnTo>
                    <a:pt x="92" y="139"/>
                  </a:lnTo>
                  <a:lnTo>
                    <a:pt x="93" y="138"/>
                  </a:lnTo>
                  <a:lnTo>
                    <a:pt x="94" y="137"/>
                  </a:lnTo>
                  <a:lnTo>
                    <a:pt x="94" y="136"/>
                  </a:lnTo>
                  <a:lnTo>
                    <a:pt x="95" y="136"/>
                  </a:lnTo>
                  <a:lnTo>
                    <a:pt x="95" y="135"/>
                  </a:lnTo>
                  <a:lnTo>
                    <a:pt x="95" y="133"/>
                  </a:lnTo>
                  <a:lnTo>
                    <a:pt x="95" y="132"/>
                  </a:lnTo>
                  <a:lnTo>
                    <a:pt x="95" y="131"/>
                  </a:lnTo>
                  <a:lnTo>
                    <a:pt x="94" y="130"/>
                  </a:lnTo>
                  <a:lnTo>
                    <a:pt x="94" y="129"/>
                  </a:lnTo>
                  <a:lnTo>
                    <a:pt x="92" y="126"/>
                  </a:lnTo>
                  <a:lnTo>
                    <a:pt x="91" y="122"/>
                  </a:lnTo>
                  <a:lnTo>
                    <a:pt x="90" y="120"/>
                  </a:lnTo>
                  <a:lnTo>
                    <a:pt x="90" y="119"/>
                  </a:lnTo>
                  <a:lnTo>
                    <a:pt x="89" y="116"/>
                  </a:lnTo>
                  <a:lnTo>
                    <a:pt x="89" y="115"/>
                  </a:lnTo>
                  <a:lnTo>
                    <a:pt x="89" y="113"/>
                  </a:lnTo>
                  <a:lnTo>
                    <a:pt x="89" y="111"/>
                  </a:lnTo>
                  <a:lnTo>
                    <a:pt x="89" y="109"/>
                  </a:lnTo>
                  <a:lnTo>
                    <a:pt x="89" y="108"/>
                  </a:lnTo>
                  <a:lnTo>
                    <a:pt x="90" y="106"/>
                  </a:lnTo>
                  <a:lnTo>
                    <a:pt x="91" y="104"/>
                  </a:lnTo>
                  <a:lnTo>
                    <a:pt x="94" y="99"/>
                  </a:lnTo>
                  <a:lnTo>
                    <a:pt x="96" y="97"/>
                  </a:lnTo>
                  <a:lnTo>
                    <a:pt x="96" y="97"/>
                  </a:lnTo>
                  <a:lnTo>
                    <a:pt x="97" y="96"/>
                  </a:lnTo>
                  <a:lnTo>
                    <a:pt x="97" y="95"/>
                  </a:lnTo>
                  <a:lnTo>
                    <a:pt x="98" y="95"/>
                  </a:lnTo>
                  <a:lnTo>
                    <a:pt x="99" y="95"/>
                  </a:lnTo>
                  <a:lnTo>
                    <a:pt x="100" y="94"/>
                  </a:lnTo>
                  <a:lnTo>
                    <a:pt x="101" y="94"/>
                  </a:lnTo>
                  <a:lnTo>
                    <a:pt x="101" y="94"/>
                  </a:lnTo>
                  <a:lnTo>
                    <a:pt x="102" y="94"/>
                  </a:lnTo>
                  <a:lnTo>
                    <a:pt x="103" y="95"/>
                  </a:lnTo>
                  <a:lnTo>
                    <a:pt x="103" y="95"/>
                  </a:lnTo>
                  <a:lnTo>
                    <a:pt x="104" y="96"/>
                  </a:lnTo>
                  <a:lnTo>
                    <a:pt x="105" y="97"/>
                  </a:lnTo>
                  <a:lnTo>
                    <a:pt x="105" y="98"/>
                  </a:lnTo>
                  <a:lnTo>
                    <a:pt x="105" y="99"/>
                  </a:lnTo>
                  <a:lnTo>
                    <a:pt x="105" y="100"/>
                  </a:lnTo>
                  <a:lnTo>
                    <a:pt x="106" y="104"/>
                  </a:lnTo>
                  <a:lnTo>
                    <a:pt x="106" y="105"/>
                  </a:lnTo>
                  <a:lnTo>
                    <a:pt x="107" y="106"/>
                  </a:lnTo>
                  <a:lnTo>
                    <a:pt x="107" y="107"/>
                  </a:lnTo>
                  <a:lnTo>
                    <a:pt x="108" y="108"/>
                  </a:lnTo>
                  <a:lnTo>
                    <a:pt x="108" y="109"/>
                  </a:lnTo>
                  <a:lnTo>
                    <a:pt x="109" y="109"/>
                  </a:lnTo>
                  <a:lnTo>
                    <a:pt x="109" y="109"/>
                  </a:lnTo>
                  <a:lnTo>
                    <a:pt x="111" y="110"/>
                  </a:lnTo>
                  <a:lnTo>
                    <a:pt x="114" y="110"/>
                  </a:lnTo>
                  <a:lnTo>
                    <a:pt x="116" y="110"/>
                  </a:lnTo>
                  <a:lnTo>
                    <a:pt x="117" y="110"/>
                  </a:lnTo>
                  <a:lnTo>
                    <a:pt x="120" y="111"/>
                  </a:lnTo>
                  <a:lnTo>
                    <a:pt x="123" y="112"/>
                  </a:lnTo>
                  <a:lnTo>
                    <a:pt x="125" y="113"/>
                  </a:lnTo>
                  <a:lnTo>
                    <a:pt x="128" y="113"/>
                  </a:lnTo>
                  <a:lnTo>
                    <a:pt x="131" y="113"/>
                  </a:lnTo>
                  <a:lnTo>
                    <a:pt x="132" y="114"/>
                  </a:lnTo>
                  <a:lnTo>
                    <a:pt x="134" y="114"/>
                  </a:lnTo>
                  <a:lnTo>
                    <a:pt x="135" y="114"/>
                  </a:lnTo>
                  <a:lnTo>
                    <a:pt x="136" y="115"/>
                  </a:lnTo>
                  <a:lnTo>
                    <a:pt x="137" y="115"/>
                  </a:lnTo>
                  <a:lnTo>
                    <a:pt x="139" y="116"/>
                  </a:lnTo>
                  <a:lnTo>
                    <a:pt x="140" y="117"/>
                  </a:lnTo>
                  <a:lnTo>
                    <a:pt x="142" y="118"/>
                  </a:lnTo>
                  <a:lnTo>
                    <a:pt x="146" y="121"/>
                  </a:lnTo>
                  <a:lnTo>
                    <a:pt x="148" y="122"/>
                  </a:lnTo>
                  <a:lnTo>
                    <a:pt x="149" y="123"/>
                  </a:lnTo>
                  <a:lnTo>
                    <a:pt x="149" y="123"/>
                  </a:lnTo>
                  <a:lnTo>
                    <a:pt x="150" y="123"/>
                  </a:lnTo>
                  <a:lnTo>
                    <a:pt x="151" y="122"/>
                  </a:lnTo>
                  <a:lnTo>
                    <a:pt x="152" y="122"/>
                  </a:lnTo>
                  <a:lnTo>
                    <a:pt x="154" y="121"/>
                  </a:lnTo>
                  <a:lnTo>
                    <a:pt x="155" y="120"/>
                  </a:lnTo>
                  <a:lnTo>
                    <a:pt x="156" y="119"/>
                  </a:lnTo>
                  <a:lnTo>
                    <a:pt x="157" y="118"/>
                  </a:lnTo>
                  <a:lnTo>
                    <a:pt x="158" y="116"/>
                  </a:lnTo>
                  <a:lnTo>
                    <a:pt x="159" y="115"/>
                  </a:lnTo>
                  <a:lnTo>
                    <a:pt x="160" y="113"/>
                  </a:lnTo>
                  <a:lnTo>
                    <a:pt x="161" y="112"/>
                  </a:lnTo>
                  <a:lnTo>
                    <a:pt x="162" y="110"/>
                  </a:lnTo>
                  <a:lnTo>
                    <a:pt x="162" y="109"/>
                  </a:lnTo>
                  <a:lnTo>
                    <a:pt x="163" y="108"/>
                  </a:lnTo>
                  <a:lnTo>
                    <a:pt x="163" y="106"/>
                  </a:lnTo>
                  <a:lnTo>
                    <a:pt x="164" y="103"/>
                  </a:lnTo>
                  <a:lnTo>
                    <a:pt x="164" y="102"/>
                  </a:lnTo>
                  <a:lnTo>
                    <a:pt x="164" y="100"/>
                  </a:lnTo>
                  <a:lnTo>
                    <a:pt x="164" y="100"/>
                  </a:lnTo>
                  <a:lnTo>
                    <a:pt x="164" y="99"/>
                  </a:lnTo>
                  <a:lnTo>
                    <a:pt x="165" y="99"/>
                  </a:lnTo>
                  <a:lnTo>
                    <a:pt x="165" y="98"/>
                  </a:lnTo>
                  <a:lnTo>
                    <a:pt x="166" y="98"/>
                  </a:lnTo>
                  <a:lnTo>
                    <a:pt x="168" y="98"/>
                  </a:lnTo>
                  <a:lnTo>
                    <a:pt x="171" y="97"/>
                  </a:lnTo>
                  <a:lnTo>
                    <a:pt x="174" y="96"/>
                  </a:lnTo>
                  <a:lnTo>
                    <a:pt x="177" y="95"/>
                  </a:lnTo>
                  <a:lnTo>
                    <a:pt x="178" y="95"/>
                  </a:lnTo>
                  <a:lnTo>
                    <a:pt x="180" y="94"/>
                  </a:lnTo>
                  <a:lnTo>
                    <a:pt x="184" y="94"/>
                  </a:lnTo>
                  <a:lnTo>
                    <a:pt x="186" y="94"/>
                  </a:lnTo>
                  <a:lnTo>
                    <a:pt x="188" y="94"/>
                  </a:lnTo>
                  <a:lnTo>
                    <a:pt x="190" y="94"/>
                  </a:lnTo>
                  <a:lnTo>
                    <a:pt x="192" y="94"/>
                  </a:lnTo>
                  <a:lnTo>
                    <a:pt x="193" y="94"/>
                  </a:lnTo>
                  <a:lnTo>
                    <a:pt x="194" y="95"/>
                  </a:lnTo>
                  <a:lnTo>
                    <a:pt x="195" y="95"/>
                  </a:lnTo>
                  <a:lnTo>
                    <a:pt x="198" y="96"/>
                  </a:lnTo>
                  <a:lnTo>
                    <a:pt x="199" y="96"/>
                  </a:lnTo>
                  <a:lnTo>
                    <a:pt x="200" y="97"/>
                  </a:lnTo>
                  <a:lnTo>
                    <a:pt x="202" y="97"/>
                  </a:lnTo>
                  <a:lnTo>
                    <a:pt x="203" y="97"/>
                  </a:lnTo>
                  <a:lnTo>
                    <a:pt x="204" y="97"/>
                  </a:lnTo>
                  <a:lnTo>
                    <a:pt x="206" y="97"/>
                  </a:lnTo>
                  <a:lnTo>
                    <a:pt x="207" y="97"/>
                  </a:lnTo>
                  <a:lnTo>
                    <a:pt x="208" y="97"/>
                  </a:lnTo>
                  <a:lnTo>
                    <a:pt x="210" y="96"/>
                  </a:lnTo>
                  <a:lnTo>
                    <a:pt x="211" y="96"/>
                  </a:lnTo>
                  <a:lnTo>
                    <a:pt x="212" y="95"/>
                  </a:lnTo>
                  <a:lnTo>
                    <a:pt x="213" y="95"/>
                  </a:lnTo>
                  <a:lnTo>
                    <a:pt x="214" y="94"/>
                  </a:lnTo>
                  <a:lnTo>
                    <a:pt x="214" y="93"/>
                  </a:lnTo>
                  <a:lnTo>
                    <a:pt x="216" y="92"/>
                  </a:lnTo>
                  <a:lnTo>
                    <a:pt x="217" y="91"/>
                  </a:lnTo>
                  <a:lnTo>
                    <a:pt x="217" y="89"/>
                  </a:lnTo>
                  <a:lnTo>
                    <a:pt x="218" y="88"/>
                  </a:lnTo>
                  <a:lnTo>
                    <a:pt x="218" y="87"/>
                  </a:lnTo>
                  <a:lnTo>
                    <a:pt x="218" y="86"/>
                  </a:lnTo>
                  <a:lnTo>
                    <a:pt x="219" y="85"/>
                  </a:lnTo>
                  <a:lnTo>
                    <a:pt x="219" y="84"/>
                  </a:lnTo>
                  <a:lnTo>
                    <a:pt x="218" y="82"/>
                  </a:lnTo>
                  <a:lnTo>
                    <a:pt x="218" y="81"/>
                  </a:lnTo>
                  <a:lnTo>
                    <a:pt x="218" y="80"/>
                  </a:lnTo>
                  <a:lnTo>
                    <a:pt x="217" y="77"/>
                  </a:lnTo>
                  <a:lnTo>
                    <a:pt x="214" y="71"/>
                  </a:lnTo>
                  <a:lnTo>
                    <a:pt x="213" y="70"/>
                  </a:lnTo>
                  <a:lnTo>
                    <a:pt x="213" y="69"/>
                  </a:lnTo>
                  <a:lnTo>
                    <a:pt x="213" y="68"/>
                  </a:lnTo>
                  <a:lnTo>
                    <a:pt x="213" y="68"/>
                  </a:lnTo>
                  <a:lnTo>
                    <a:pt x="213" y="67"/>
                  </a:lnTo>
                  <a:lnTo>
                    <a:pt x="213" y="67"/>
                  </a:lnTo>
                  <a:lnTo>
                    <a:pt x="213" y="66"/>
                  </a:lnTo>
                  <a:lnTo>
                    <a:pt x="214" y="66"/>
                  </a:lnTo>
                  <a:lnTo>
                    <a:pt x="214" y="66"/>
                  </a:lnTo>
                  <a:lnTo>
                    <a:pt x="215" y="65"/>
                  </a:lnTo>
                  <a:lnTo>
                    <a:pt x="215" y="65"/>
                  </a:lnTo>
                  <a:lnTo>
                    <a:pt x="216" y="65"/>
                  </a:lnTo>
                  <a:lnTo>
                    <a:pt x="217" y="65"/>
                  </a:lnTo>
                  <a:lnTo>
                    <a:pt x="218" y="65"/>
                  </a:lnTo>
                  <a:lnTo>
                    <a:pt x="219" y="65"/>
                  </a:lnTo>
                  <a:lnTo>
                    <a:pt x="220" y="65"/>
                  </a:lnTo>
                  <a:lnTo>
                    <a:pt x="223" y="65"/>
                  </a:lnTo>
                  <a:lnTo>
                    <a:pt x="224" y="66"/>
                  </a:lnTo>
                  <a:lnTo>
                    <a:pt x="225" y="66"/>
                  </a:lnTo>
                  <a:lnTo>
                    <a:pt x="226" y="66"/>
                  </a:lnTo>
                  <a:lnTo>
                    <a:pt x="226" y="66"/>
                  </a:lnTo>
                  <a:lnTo>
                    <a:pt x="227" y="65"/>
                  </a:lnTo>
                  <a:lnTo>
                    <a:pt x="227" y="65"/>
                  </a:lnTo>
                  <a:lnTo>
                    <a:pt x="228" y="64"/>
                  </a:lnTo>
                  <a:lnTo>
                    <a:pt x="228" y="64"/>
                  </a:lnTo>
                  <a:lnTo>
                    <a:pt x="229" y="63"/>
                  </a:lnTo>
                  <a:lnTo>
                    <a:pt x="231" y="60"/>
                  </a:lnTo>
                  <a:lnTo>
                    <a:pt x="232" y="59"/>
                  </a:lnTo>
                  <a:lnTo>
                    <a:pt x="233" y="58"/>
                  </a:lnTo>
                  <a:lnTo>
                    <a:pt x="233" y="58"/>
                  </a:lnTo>
                  <a:lnTo>
                    <a:pt x="234" y="57"/>
                  </a:lnTo>
                  <a:lnTo>
                    <a:pt x="235" y="57"/>
                  </a:lnTo>
                  <a:lnTo>
                    <a:pt x="237" y="57"/>
                  </a:lnTo>
                  <a:lnTo>
                    <a:pt x="238" y="57"/>
                  </a:lnTo>
                  <a:lnTo>
                    <a:pt x="239" y="58"/>
                  </a:lnTo>
                  <a:lnTo>
                    <a:pt x="240" y="58"/>
                  </a:lnTo>
                  <a:lnTo>
                    <a:pt x="241" y="59"/>
                  </a:lnTo>
                  <a:lnTo>
                    <a:pt x="243" y="60"/>
                  </a:lnTo>
                  <a:lnTo>
                    <a:pt x="245" y="61"/>
                  </a:lnTo>
                  <a:lnTo>
                    <a:pt x="246" y="63"/>
                  </a:lnTo>
                  <a:lnTo>
                    <a:pt x="249" y="65"/>
                  </a:lnTo>
                  <a:lnTo>
                    <a:pt x="250" y="66"/>
                  </a:lnTo>
                  <a:lnTo>
                    <a:pt x="251" y="67"/>
                  </a:lnTo>
                  <a:lnTo>
                    <a:pt x="252" y="68"/>
                  </a:lnTo>
                  <a:lnTo>
                    <a:pt x="253" y="68"/>
                  </a:lnTo>
                  <a:lnTo>
                    <a:pt x="255" y="69"/>
                  </a:lnTo>
                  <a:lnTo>
                    <a:pt x="256" y="69"/>
                  </a:lnTo>
                  <a:lnTo>
                    <a:pt x="258" y="70"/>
                  </a:lnTo>
                  <a:lnTo>
                    <a:pt x="260" y="70"/>
                  </a:lnTo>
                  <a:lnTo>
                    <a:pt x="261" y="70"/>
                  </a:lnTo>
                  <a:lnTo>
                    <a:pt x="263" y="70"/>
                  </a:lnTo>
                  <a:lnTo>
                    <a:pt x="266" y="69"/>
                  </a:lnTo>
                  <a:lnTo>
                    <a:pt x="270" y="68"/>
                  </a:lnTo>
                  <a:lnTo>
                    <a:pt x="272" y="68"/>
                  </a:lnTo>
                  <a:lnTo>
                    <a:pt x="272" y="67"/>
                  </a:lnTo>
                  <a:lnTo>
                    <a:pt x="272" y="67"/>
                  </a:lnTo>
                  <a:lnTo>
                    <a:pt x="273" y="66"/>
                  </a:lnTo>
                  <a:lnTo>
                    <a:pt x="274" y="65"/>
                  </a:lnTo>
                  <a:lnTo>
                    <a:pt x="275" y="65"/>
                  </a:lnTo>
                  <a:lnTo>
                    <a:pt x="275" y="64"/>
                  </a:lnTo>
                  <a:lnTo>
                    <a:pt x="277" y="60"/>
                  </a:lnTo>
                  <a:lnTo>
                    <a:pt x="278" y="56"/>
                  </a:lnTo>
                  <a:lnTo>
                    <a:pt x="280" y="52"/>
                  </a:lnTo>
                  <a:lnTo>
                    <a:pt x="281" y="50"/>
                  </a:lnTo>
                  <a:lnTo>
                    <a:pt x="282" y="47"/>
                  </a:lnTo>
                  <a:lnTo>
                    <a:pt x="282" y="46"/>
                  </a:lnTo>
                  <a:lnTo>
                    <a:pt x="282" y="44"/>
                  </a:lnTo>
                  <a:lnTo>
                    <a:pt x="282" y="40"/>
                  </a:lnTo>
                  <a:lnTo>
                    <a:pt x="282" y="39"/>
                  </a:lnTo>
                  <a:lnTo>
                    <a:pt x="283" y="38"/>
                  </a:lnTo>
                  <a:lnTo>
                    <a:pt x="283" y="37"/>
                  </a:lnTo>
                  <a:lnTo>
                    <a:pt x="284" y="36"/>
                  </a:lnTo>
                  <a:lnTo>
                    <a:pt x="284" y="35"/>
                  </a:lnTo>
                  <a:lnTo>
                    <a:pt x="287" y="33"/>
                  </a:lnTo>
                  <a:lnTo>
                    <a:pt x="289" y="30"/>
                  </a:lnTo>
                  <a:lnTo>
                    <a:pt x="290" y="29"/>
                  </a:lnTo>
                  <a:lnTo>
                    <a:pt x="292" y="28"/>
                  </a:lnTo>
                  <a:lnTo>
                    <a:pt x="295" y="26"/>
                  </a:lnTo>
                  <a:lnTo>
                    <a:pt x="296" y="25"/>
                  </a:lnTo>
                  <a:lnTo>
                    <a:pt x="297" y="24"/>
                  </a:lnTo>
                  <a:lnTo>
                    <a:pt x="298" y="23"/>
                  </a:lnTo>
                  <a:lnTo>
                    <a:pt x="298" y="22"/>
                  </a:lnTo>
                  <a:lnTo>
                    <a:pt x="299" y="21"/>
                  </a:lnTo>
                  <a:lnTo>
                    <a:pt x="300" y="20"/>
                  </a:lnTo>
                  <a:lnTo>
                    <a:pt x="301" y="17"/>
                  </a:lnTo>
                  <a:lnTo>
                    <a:pt x="302" y="16"/>
                  </a:lnTo>
                  <a:lnTo>
                    <a:pt x="303" y="15"/>
                  </a:lnTo>
                  <a:lnTo>
                    <a:pt x="304" y="15"/>
                  </a:lnTo>
                  <a:lnTo>
                    <a:pt x="304" y="15"/>
                  </a:lnTo>
                  <a:lnTo>
                    <a:pt x="305" y="15"/>
                  </a:lnTo>
                  <a:lnTo>
                    <a:pt x="307" y="15"/>
                  </a:lnTo>
                  <a:lnTo>
                    <a:pt x="309" y="15"/>
                  </a:lnTo>
                  <a:lnTo>
                    <a:pt x="313" y="16"/>
                  </a:lnTo>
                  <a:lnTo>
                    <a:pt x="315" y="17"/>
                  </a:lnTo>
                  <a:lnTo>
                    <a:pt x="317" y="17"/>
                  </a:lnTo>
                  <a:lnTo>
                    <a:pt x="318" y="17"/>
                  </a:lnTo>
                  <a:lnTo>
                    <a:pt x="319" y="17"/>
                  </a:lnTo>
                  <a:lnTo>
                    <a:pt x="320" y="17"/>
                  </a:lnTo>
                  <a:lnTo>
                    <a:pt x="321" y="17"/>
                  </a:lnTo>
                  <a:lnTo>
                    <a:pt x="321" y="17"/>
                  </a:lnTo>
                  <a:lnTo>
                    <a:pt x="322" y="17"/>
                  </a:lnTo>
                  <a:lnTo>
                    <a:pt x="323" y="16"/>
                  </a:lnTo>
                  <a:lnTo>
                    <a:pt x="324" y="16"/>
                  </a:lnTo>
                  <a:lnTo>
                    <a:pt x="325" y="15"/>
                  </a:lnTo>
                  <a:lnTo>
                    <a:pt x="326" y="14"/>
                  </a:lnTo>
                  <a:lnTo>
                    <a:pt x="326" y="14"/>
                  </a:lnTo>
                  <a:lnTo>
                    <a:pt x="327" y="13"/>
                  </a:lnTo>
                  <a:lnTo>
                    <a:pt x="329" y="11"/>
                  </a:lnTo>
                  <a:lnTo>
                    <a:pt x="330" y="8"/>
                  </a:lnTo>
                  <a:lnTo>
                    <a:pt x="331" y="6"/>
                  </a:lnTo>
                  <a:lnTo>
                    <a:pt x="332" y="5"/>
                  </a:lnTo>
                  <a:lnTo>
                    <a:pt x="332" y="4"/>
                  </a:lnTo>
                  <a:lnTo>
                    <a:pt x="333" y="3"/>
                  </a:lnTo>
                  <a:lnTo>
                    <a:pt x="333" y="2"/>
                  </a:lnTo>
                  <a:lnTo>
                    <a:pt x="333" y="1"/>
                  </a:lnTo>
                  <a:lnTo>
                    <a:pt x="333" y="1"/>
                  </a:lnTo>
                  <a:lnTo>
                    <a:pt x="334" y="1"/>
                  </a:lnTo>
                  <a:lnTo>
                    <a:pt x="334" y="1"/>
                  </a:lnTo>
                  <a:lnTo>
                    <a:pt x="336" y="1"/>
                  </a:lnTo>
                  <a:lnTo>
                    <a:pt x="337" y="1"/>
                  </a:lnTo>
                  <a:lnTo>
                    <a:pt x="339" y="0"/>
                  </a:lnTo>
                  <a:lnTo>
                    <a:pt x="339" y="0"/>
                  </a:lnTo>
                  <a:lnTo>
                    <a:pt x="340" y="0"/>
                  </a:lnTo>
                  <a:lnTo>
                    <a:pt x="340" y="0"/>
                  </a:lnTo>
                  <a:lnTo>
                    <a:pt x="341" y="0"/>
                  </a:lnTo>
                  <a:close/>
                </a:path>
              </a:pathLst>
            </a:custGeom>
            <a:solidFill>
              <a:srgbClr val="7191D1"/>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cs-CZ" dirty="0"/>
            </a:p>
          </p:txBody>
        </p:sp>
        <p:sp>
          <p:nvSpPr>
            <p:cNvPr id="179" name="Freeform 291">
              <a:extLst>
                <a:ext uri="{FF2B5EF4-FFF2-40B4-BE49-F238E27FC236}">
                  <a16:creationId xmlns:a16="http://schemas.microsoft.com/office/drawing/2014/main" id="{AC318B1C-35A6-4F81-AEFD-86D8D961BC74}"/>
                </a:ext>
              </a:extLst>
            </p:cNvPr>
            <p:cNvSpPr>
              <a:spLocks/>
            </p:cNvSpPr>
            <p:nvPr/>
          </p:nvSpPr>
          <p:spPr bwMode="auto">
            <a:xfrm>
              <a:off x="8353316" y="4902572"/>
              <a:ext cx="876576" cy="780363"/>
            </a:xfrm>
            <a:custGeom>
              <a:avLst/>
              <a:gdLst>
                <a:gd name="T0" fmla="*/ 239 w 731"/>
                <a:gd name="T1" fmla="*/ 12 h 593"/>
                <a:gd name="T2" fmla="*/ 240 w 731"/>
                <a:gd name="T3" fmla="*/ 45 h 593"/>
                <a:gd name="T4" fmla="*/ 240 w 731"/>
                <a:gd name="T5" fmla="*/ 75 h 593"/>
                <a:gd name="T6" fmla="*/ 197 w 731"/>
                <a:gd name="T7" fmla="*/ 97 h 593"/>
                <a:gd name="T8" fmla="*/ 191 w 731"/>
                <a:gd name="T9" fmla="*/ 121 h 593"/>
                <a:gd name="T10" fmla="*/ 227 w 731"/>
                <a:gd name="T11" fmla="*/ 138 h 593"/>
                <a:gd name="T12" fmla="*/ 257 w 731"/>
                <a:gd name="T13" fmla="*/ 180 h 593"/>
                <a:gd name="T14" fmla="*/ 287 w 731"/>
                <a:gd name="T15" fmla="*/ 213 h 593"/>
                <a:gd name="T16" fmla="*/ 326 w 731"/>
                <a:gd name="T17" fmla="*/ 215 h 593"/>
                <a:gd name="T18" fmla="*/ 372 w 731"/>
                <a:gd name="T19" fmla="*/ 197 h 593"/>
                <a:gd name="T20" fmla="*/ 360 w 731"/>
                <a:gd name="T21" fmla="*/ 180 h 593"/>
                <a:gd name="T22" fmla="*/ 370 w 731"/>
                <a:gd name="T23" fmla="*/ 165 h 593"/>
                <a:gd name="T24" fmla="*/ 401 w 731"/>
                <a:gd name="T25" fmla="*/ 202 h 593"/>
                <a:gd name="T26" fmla="*/ 432 w 731"/>
                <a:gd name="T27" fmla="*/ 205 h 593"/>
                <a:gd name="T28" fmla="*/ 455 w 731"/>
                <a:gd name="T29" fmla="*/ 220 h 593"/>
                <a:gd name="T30" fmla="*/ 484 w 731"/>
                <a:gd name="T31" fmla="*/ 248 h 593"/>
                <a:gd name="T32" fmla="*/ 501 w 731"/>
                <a:gd name="T33" fmla="*/ 238 h 593"/>
                <a:gd name="T34" fmla="*/ 546 w 731"/>
                <a:gd name="T35" fmla="*/ 246 h 593"/>
                <a:gd name="T36" fmla="*/ 585 w 731"/>
                <a:gd name="T37" fmla="*/ 256 h 593"/>
                <a:gd name="T38" fmla="*/ 599 w 731"/>
                <a:gd name="T39" fmla="*/ 251 h 593"/>
                <a:gd name="T40" fmla="*/ 608 w 731"/>
                <a:gd name="T41" fmla="*/ 282 h 593"/>
                <a:gd name="T42" fmla="*/ 607 w 731"/>
                <a:gd name="T43" fmla="*/ 317 h 593"/>
                <a:gd name="T44" fmla="*/ 635 w 731"/>
                <a:gd name="T45" fmla="*/ 380 h 593"/>
                <a:gd name="T46" fmla="*/ 676 w 731"/>
                <a:gd name="T47" fmla="*/ 399 h 593"/>
                <a:gd name="T48" fmla="*/ 706 w 731"/>
                <a:gd name="T49" fmla="*/ 407 h 593"/>
                <a:gd name="T50" fmla="*/ 730 w 731"/>
                <a:gd name="T51" fmla="*/ 482 h 593"/>
                <a:gd name="T52" fmla="*/ 712 w 731"/>
                <a:gd name="T53" fmla="*/ 510 h 593"/>
                <a:gd name="T54" fmla="*/ 658 w 731"/>
                <a:gd name="T55" fmla="*/ 518 h 593"/>
                <a:gd name="T56" fmla="*/ 612 w 731"/>
                <a:gd name="T57" fmla="*/ 519 h 593"/>
                <a:gd name="T58" fmla="*/ 599 w 731"/>
                <a:gd name="T59" fmla="*/ 544 h 593"/>
                <a:gd name="T60" fmla="*/ 561 w 731"/>
                <a:gd name="T61" fmla="*/ 592 h 593"/>
                <a:gd name="T62" fmla="*/ 532 w 731"/>
                <a:gd name="T63" fmla="*/ 585 h 593"/>
                <a:gd name="T64" fmla="*/ 501 w 731"/>
                <a:gd name="T65" fmla="*/ 547 h 593"/>
                <a:gd name="T66" fmla="*/ 466 w 731"/>
                <a:gd name="T67" fmla="*/ 536 h 593"/>
                <a:gd name="T68" fmla="*/ 416 w 731"/>
                <a:gd name="T69" fmla="*/ 519 h 593"/>
                <a:gd name="T70" fmla="*/ 362 w 731"/>
                <a:gd name="T71" fmla="*/ 518 h 593"/>
                <a:gd name="T72" fmla="*/ 332 w 731"/>
                <a:gd name="T73" fmla="*/ 509 h 593"/>
                <a:gd name="T74" fmla="*/ 309 w 731"/>
                <a:gd name="T75" fmla="*/ 501 h 593"/>
                <a:gd name="T76" fmla="*/ 305 w 731"/>
                <a:gd name="T77" fmla="*/ 481 h 593"/>
                <a:gd name="T78" fmla="*/ 260 w 731"/>
                <a:gd name="T79" fmla="*/ 429 h 593"/>
                <a:gd name="T80" fmla="*/ 240 w 731"/>
                <a:gd name="T81" fmla="*/ 425 h 593"/>
                <a:gd name="T82" fmla="*/ 232 w 731"/>
                <a:gd name="T83" fmla="*/ 388 h 593"/>
                <a:gd name="T84" fmla="*/ 217 w 731"/>
                <a:gd name="T85" fmla="*/ 368 h 593"/>
                <a:gd name="T86" fmla="*/ 169 w 731"/>
                <a:gd name="T87" fmla="*/ 364 h 593"/>
                <a:gd name="T88" fmla="*/ 148 w 731"/>
                <a:gd name="T89" fmla="*/ 336 h 593"/>
                <a:gd name="T90" fmla="*/ 134 w 731"/>
                <a:gd name="T91" fmla="*/ 299 h 593"/>
                <a:gd name="T92" fmla="*/ 126 w 731"/>
                <a:gd name="T93" fmla="*/ 324 h 593"/>
                <a:gd name="T94" fmla="*/ 110 w 731"/>
                <a:gd name="T95" fmla="*/ 334 h 593"/>
                <a:gd name="T96" fmla="*/ 91 w 731"/>
                <a:gd name="T97" fmla="*/ 338 h 593"/>
                <a:gd name="T98" fmla="*/ 85 w 731"/>
                <a:gd name="T99" fmla="*/ 307 h 593"/>
                <a:gd name="T100" fmla="*/ 47 w 731"/>
                <a:gd name="T101" fmla="*/ 331 h 593"/>
                <a:gd name="T102" fmla="*/ 29 w 731"/>
                <a:gd name="T103" fmla="*/ 316 h 593"/>
                <a:gd name="T104" fmla="*/ 7 w 731"/>
                <a:gd name="T105" fmla="*/ 308 h 593"/>
                <a:gd name="T106" fmla="*/ 5 w 731"/>
                <a:gd name="T107" fmla="*/ 274 h 593"/>
                <a:gd name="T108" fmla="*/ 15 w 731"/>
                <a:gd name="T109" fmla="*/ 244 h 593"/>
                <a:gd name="T110" fmla="*/ 8 w 731"/>
                <a:gd name="T111" fmla="*/ 205 h 593"/>
                <a:gd name="T112" fmla="*/ 28 w 731"/>
                <a:gd name="T113" fmla="*/ 149 h 593"/>
                <a:gd name="T114" fmla="*/ 56 w 731"/>
                <a:gd name="T115" fmla="*/ 100 h 593"/>
                <a:gd name="T116" fmla="*/ 93 w 731"/>
                <a:gd name="T117" fmla="*/ 74 h 593"/>
                <a:gd name="T118" fmla="*/ 110 w 731"/>
                <a:gd name="T119" fmla="*/ 48 h 593"/>
                <a:gd name="T120" fmla="*/ 162 w 731"/>
                <a:gd name="T121" fmla="*/ 34 h 593"/>
                <a:gd name="T122" fmla="*/ 203 w 731"/>
                <a:gd name="T123" fmla="*/ 26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593">
                  <a:moveTo>
                    <a:pt x="222" y="0"/>
                  </a:moveTo>
                  <a:lnTo>
                    <a:pt x="222" y="0"/>
                  </a:lnTo>
                  <a:lnTo>
                    <a:pt x="223" y="0"/>
                  </a:lnTo>
                  <a:lnTo>
                    <a:pt x="224" y="1"/>
                  </a:lnTo>
                  <a:lnTo>
                    <a:pt x="225" y="1"/>
                  </a:lnTo>
                  <a:lnTo>
                    <a:pt x="226" y="2"/>
                  </a:lnTo>
                  <a:lnTo>
                    <a:pt x="228" y="3"/>
                  </a:lnTo>
                  <a:lnTo>
                    <a:pt x="228" y="3"/>
                  </a:lnTo>
                  <a:lnTo>
                    <a:pt x="229" y="4"/>
                  </a:lnTo>
                  <a:lnTo>
                    <a:pt x="231" y="5"/>
                  </a:lnTo>
                  <a:lnTo>
                    <a:pt x="231" y="6"/>
                  </a:lnTo>
                  <a:lnTo>
                    <a:pt x="232" y="7"/>
                  </a:lnTo>
                  <a:lnTo>
                    <a:pt x="233" y="8"/>
                  </a:lnTo>
                  <a:lnTo>
                    <a:pt x="233" y="10"/>
                  </a:lnTo>
                  <a:lnTo>
                    <a:pt x="233" y="10"/>
                  </a:lnTo>
                  <a:lnTo>
                    <a:pt x="233" y="10"/>
                  </a:lnTo>
                  <a:lnTo>
                    <a:pt x="235" y="11"/>
                  </a:lnTo>
                  <a:lnTo>
                    <a:pt x="236" y="11"/>
                  </a:lnTo>
                  <a:lnTo>
                    <a:pt x="237" y="11"/>
                  </a:lnTo>
                  <a:lnTo>
                    <a:pt x="238" y="12"/>
                  </a:lnTo>
                  <a:lnTo>
                    <a:pt x="239" y="12"/>
                  </a:lnTo>
                  <a:lnTo>
                    <a:pt x="239" y="13"/>
                  </a:lnTo>
                  <a:lnTo>
                    <a:pt x="240" y="14"/>
                  </a:lnTo>
                  <a:lnTo>
                    <a:pt x="240" y="14"/>
                  </a:lnTo>
                  <a:lnTo>
                    <a:pt x="240" y="15"/>
                  </a:lnTo>
                  <a:lnTo>
                    <a:pt x="240" y="16"/>
                  </a:lnTo>
                  <a:lnTo>
                    <a:pt x="240" y="17"/>
                  </a:lnTo>
                  <a:lnTo>
                    <a:pt x="240" y="18"/>
                  </a:lnTo>
                  <a:lnTo>
                    <a:pt x="239" y="20"/>
                  </a:lnTo>
                  <a:lnTo>
                    <a:pt x="237" y="26"/>
                  </a:lnTo>
                  <a:lnTo>
                    <a:pt x="236" y="28"/>
                  </a:lnTo>
                  <a:lnTo>
                    <a:pt x="236" y="30"/>
                  </a:lnTo>
                  <a:lnTo>
                    <a:pt x="235" y="31"/>
                  </a:lnTo>
                  <a:lnTo>
                    <a:pt x="235" y="33"/>
                  </a:lnTo>
                  <a:lnTo>
                    <a:pt x="235" y="35"/>
                  </a:lnTo>
                  <a:lnTo>
                    <a:pt x="235" y="36"/>
                  </a:lnTo>
                  <a:lnTo>
                    <a:pt x="236" y="38"/>
                  </a:lnTo>
                  <a:lnTo>
                    <a:pt x="236" y="39"/>
                  </a:lnTo>
                  <a:lnTo>
                    <a:pt x="237" y="41"/>
                  </a:lnTo>
                  <a:lnTo>
                    <a:pt x="237" y="42"/>
                  </a:lnTo>
                  <a:lnTo>
                    <a:pt x="238" y="44"/>
                  </a:lnTo>
                  <a:lnTo>
                    <a:pt x="240" y="45"/>
                  </a:lnTo>
                  <a:lnTo>
                    <a:pt x="243" y="50"/>
                  </a:lnTo>
                  <a:lnTo>
                    <a:pt x="245" y="52"/>
                  </a:lnTo>
                  <a:lnTo>
                    <a:pt x="246" y="53"/>
                  </a:lnTo>
                  <a:lnTo>
                    <a:pt x="246" y="54"/>
                  </a:lnTo>
                  <a:lnTo>
                    <a:pt x="247" y="55"/>
                  </a:lnTo>
                  <a:lnTo>
                    <a:pt x="247" y="56"/>
                  </a:lnTo>
                  <a:lnTo>
                    <a:pt x="247" y="58"/>
                  </a:lnTo>
                  <a:lnTo>
                    <a:pt x="248" y="60"/>
                  </a:lnTo>
                  <a:lnTo>
                    <a:pt x="248" y="62"/>
                  </a:lnTo>
                  <a:lnTo>
                    <a:pt x="248" y="64"/>
                  </a:lnTo>
                  <a:lnTo>
                    <a:pt x="247" y="66"/>
                  </a:lnTo>
                  <a:lnTo>
                    <a:pt x="247" y="67"/>
                  </a:lnTo>
                  <a:lnTo>
                    <a:pt x="247" y="69"/>
                  </a:lnTo>
                  <a:lnTo>
                    <a:pt x="246" y="70"/>
                  </a:lnTo>
                  <a:lnTo>
                    <a:pt x="246" y="71"/>
                  </a:lnTo>
                  <a:lnTo>
                    <a:pt x="245" y="72"/>
                  </a:lnTo>
                  <a:lnTo>
                    <a:pt x="245" y="72"/>
                  </a:lnTo>
                  <a:lnTo>
                    <a:pt x="244" y="73"/>
                  </a:lnTo>
                  <a:lnTo>
                    <a:pt x="242" y="74"/>
                  </a:lnTo>
                  <a:lnTo>
                    <a:pt x="241" y="75"/>
                  </a:lnTo>
                  <a:lnTo>
                    <a:pt x="240" y="75"/>
                  </a:lnTo>
                  <a:lnTo>
                    <a:pt x="239" y="76"/>
                  </a:lnTo>
                  <a:lnTo>
                    <a:pt x="236" y="77"/>
                  </a:lnTo>
                  <a:lnTo>
                    <a:pt x="235" y="77"/>
                  </a:lnTo>
                  <a:lnTo>
                    <a:pt x="233" y="78"/>
                  </a:lnTo>
                  <a:lnTo>
                    <a:pt x="232" y="79"/>
                  </a:lnTo>
                  <a:lnTo>
                    <a:pt x="231" y="80"/>
                  </a:lnTo>
                  <a:lnTo>
                    <a:pt x="230" y="81"/>
                  </a:lnTo>
                  <a:lnTo>
                    <a:pt x="229" y="81"/>
                  </a:lnTo>
                  <a:lnTo>
                    <a:pt x="227" y="84"/>
                  </a:lnTo>
                  <a:lnTo>
                    <a:pt x="227" y="85"/>
                  </a:lnTo>
                  <a:lnTo>
                    <a:pt x="226" y="86"/>
                  </a:lnTo>
                  <a:lnTo>
                    <a:pt x="225" y="87"/>
                  </a:lnTo>
                  <a:lnTo>
                    <a:pt x="224" y="88"/>
                  </a:lnTo>
                  <a:lnTo>
                    <a:pt x="223" y="88"/>
                  </a:lnTo>
                  <a:lnTo>
                    <a:pt x="222" y="89"/>
                  </a:lnTo>
                  <a:lnTo>
                    <a:pt x="221" y="89"/>
                  </a:lnTo>
                  <a:lnTo>
                    <a:pt x="220" y="90"/>
                  </a:lnTo>
                  <a:lnTo>
                    <a:pt x="217" y="91"/>
                  </a:lnTo>
                  <a:lnTo>
                    <a:pt x="210" y="93"/>
                  </a:lnTo>
                  <a:lnTo>
                    <a:pt x="201" y="96"/>
                  </a:lnTo>
                  <a:lnTo>
                    <a:pt x="197" y="97"/>
                  </a:lnTo>
                  <a:lnTo>
                    <a:pt x="189" y="100"/>
                  </a:lnTo>
                  <a:lnTo>
                    <a:pt x="188" y="100"/>
                  </a:lnTo>
                  <a:lnTo>
                    <a:pt x="187" y="101"/>
                  </a:lnTo>
                  <a:lnTo>
                    <a:pt x="186" y="102"/>
                  </a:lnTo>
                  <a:lnTo>
                    <a:pt x="185" y="103"/>
                  </a:lnTo>
                  <a:lnTo>
                    <a:pt x="184" y="103"/>
                  </a:lnTo>
                  <a:lnTo>
                    <a:pt x="184" y="104"/>
                  </a:lnTo>
                  <a:lnTo>
                    <a:pt x="184" y="105"/>
                  </a:lnTo>
                  <a:lnTo>
                    <a:pt x="183" y="106"/>
                  </a:lnTo>
                  <a:lnTo>
                    <a:pt x="183" y="107"/>
                  </a:lnTo>
                  <a:lnTo>
                    <a:pt x="183" y="109"/>
                  </a:lnTo>
                  <a:lnTo>
                    <a:pt x="184" y="109"/>
                  </a:lnTo>
                  <a:lnTo>
                    <a:pt x="184" y="110"/>
                  </a:lnTo>
                  <a:lnTo>
                    <a:pt x="184" y="112"/>
                  </a:lnTo>
                  <a:lnTo>
                    <a:pt x="185" y="113"/>
                  </a:lnTo>
                  <a:lnTo>
                    <a:pt x="186" y="114"/>
                  </a:lnTo>
                  <a:lnTo>
                    <a:pt x="187" y="115"/>
                  </a:lnTo>
                  <a:lnTo>
                    <a:pt x="187" y="117"/>
                  </a:lnTo>
                  <a:lnTo>
                    <a:pt x="188" y="118"/>
                  </a:lnTo>
                  <a:lnTo>
                    <a:pt x="189" y="119"/>
                  </a:lnTo>
                  <a:lnTo>
                    <a:pt x="191" y="121"/>
                  </a:lnTo>
                  <a:lnTo>
                    <a:pt x="196" y="125"/>
                  </a:lnTo>
                  <a:lnTo>
                    <a:pt x="198" y="127"/>
                  </a:lnTo>
                  <a:lnTo>
                    <a:pt x="200" y="129"/>
                  </a:lnTo>
                  <a:lnTo>
                    <a:pt x="203" y="132"/>
                  </a:lnTo>
                  <a:lnTo>
                    <a:pt x="204" y="134"/>
                  </a:lnTo>
                  <a:lnTo>
                    <a:pt x="205" y="135"/>
                  </a:lnTo>
                  <a:lnTo>
                    <a:pt x="207" y="136"/>
                  </a:lnTo>
                  <a:lnTo>
                    <a:pt x="208" y="137"/>
                  </a:lnTo>
                  <a:lnTo>
                    <a:pt x="210" y="138"/>
                  </a:lnTo>
                  <a:lnTo>
                    <a:pt x="212" y="138"/>
                  </a:lnTo>
                  <a:lnTo>
                    <a:pt x="214" y="139"/>
                  </a:lnTo>
                  <a:lnTo>
                    <a:pt x="215" y="139"/>
                  </a:lnTo>
                  <a:lnTo>
                    <a:pt x="216" y="138"/>
                  </a:lnTo>
                  <a:lnTo>
                    <a:pt x="217" y="138"/>
                  </a:lnTo>
                  <a:lnTo>
                    <a:pt x="220" y="137"/>
                  </a:lnTo>
                  <a:lnTo>
                    <a:pt x="221" y="137"/>
                  </a:lnTo>
                  <a:lnTo>
                    <a:pt x="222" y="137"/>
                  </a:lnTo>
                  <a:lnTo>
                    <a:pt x="223" y="137"/>
                  </a:lnTo>
                  <a:lnTo>
                    <a:pt x="224" y="137"/>
                  </a:lnTo>
                  <a:lnTo>
                    <a:pt x="226" y="137"/>
                  </a:lnTo>
                  <a:lnTo>
                    <a:pt x="227" y="138"/>
                  </a:lnTo>
                  <a:lnTo>
                    <a:pt x="228" y="138"/>
                  </a:lnTo>
                  <a:lnTo>
                    <a:pt x="229" y="138"/>
                  </a:lnTo>
                  <a:lnTo>
                    <a:pt x="230" y="139"/>
                  </a:lnTo>
                  <a:lnTo>
                    <a:pt x="231" y="140"/>
                  </a:lnTo>
                  <a:lnTo>
                    <a:pt x="233" y="141"/>
                  </a:lnTo>
                  <a:lnTo>
                    <a:pt x="234" y="142"/>
                  </a:lnTo>
                  <a:lnTo>
                    <a:pt x="235" y="144"/>
                  </a:lnTo>
                  <a:lnTo>
                    <a:pt x="237" y="145"/>
                  </a:lnTo>
                  <a:lnTo>
                    <a:pt x="238" y="146"/>
                  </a:lnTo>
                  <a:lnTo>
                    <a:pt x="240" y="151"/>
                  </a:lnTo>
                  <a:lnTo>
                    <a:pt x="242" y="153"/>
                  </a:lnTo>
                  <a:lnTo>
                    <a:pt x="247" y="159"/>
                  </a:lnTo>
                  <a:lnTo>
                    <a:pt x="248" y="161"/>
                  </a:lnTo>
                  <a:lnTo>
                    <a:pt x="250" y="164"/>
                  </a:lnTo>
                  <a:lnTo>
                    <a:pt x="250" y="165"/>
                  </a:lnTo>
                  <a:lnTo>
                    <a:pt x="251" y="166"/>
                  </a:lnTo>
                  <a:lnTo>
                    <a:pt x="252" y="169"/>
                  </a:lnTo>
                  <a:lnTo>
                    <a:pt x="253" y="170"/>
                  </a:lnTo>
                  <a:lnTo>
                    <a:pt x="255" y="176"/>
                  </a:lnTo>
                  <a:lnTo>
                    <a:pt x="256" y="178"/>
                  </a:lnTo>
                  <a:lnTo>
                    <a:pt x="257" y="180"/>
                  </a:lnTo>
                  <a:lnTo>
                    <a:pt x="258" y="185"/>
                  </a:lnTo>
                  <a:lnTo>
                    <a:pt x="260" y="190"/>
                  </a:lnTo>
                  <a:lnTo>
                    <a:pt x="261" y="191"/>
                  </a:lnTo>
                  <a:lnTo>
                    <a:pt x="262" y="192"/>
                  </a:lnTo>
                  <a:lnTo>
                    <a:pt x="263" y="193"/>
                  </a:lnTo>
                  <a:lnTo>
                    <a:pt x="264" y="194"/>
                  </a:lnTo>
                  <a:lnTo>
                    <a:pt x="265" y="195"/>
                  </a:lnTo>
                  <a:lnTo>
                    <a:pt x="266" y="196"/>
                  </a:lnTo>
                  <a:lnTo>
                    <a:pt x="269" y="198"/>
                  </a:lnTo>
                  <a:lnTo>
                    <a:pt x="271" y="199"/>
                  </a:lnTo>
                  <a:lnTo>
                    <a:pt x="276" y="201"/>
                  </a:lnTo>
                  <a:lnTo>
                    <a:pt x="277" y="202"/>
                  </a:lnTo>
                  <a:lnTo>
                    <a:pt x="279" y="203"/>
                  </a:lnTo>
                  <a:lnTo>
                    <a:pt x="280" y="204"/>
                  </a:lnTo>
                  <a:lnTo>
                    <a:pt x="281" y="205"/>
                  </a:lnTo>
                  <a:lnTo>
                    <a:pt x="282" y="206"/>
                  </a:lnTo>
                  <a:lnTo>
                    <a:pt x="283" y="207"/>
                  </a:lnTo>
                  <a:lnTo>
                    <a:pt x="284" y="210"/>
                  </a:lnTo>
                  <a:lnTo>
                    <a:pt x="285" y="211"/>
                  </a:lnTo>
                  <a:lnTo>
                    <a:pt x="286" y="212"/>
                  </a:lnTo>
                  <a:lnTo>
                    <a:pt x="287" y="213"/>
                  </a:lnTo>
                  <a:lnTo>
                    <a:pt x="289" y="215"/>
                  </a:lnTo>
                  <a:lnTo>
                    <a:pt x="290" y="217"/>
                  </a:lnTo>
                  <a:lnTo>
                    <a:pt x="294" y="219"/>
                  </a:lnTo>
                  <a:lnTo>
                    <a:pt x="295" y="220"/>
                  </a:lnTo>
                  <a:lnTo>
                    <a:pt x="296" y="220"/>
                  </a:lnTo>
                  <a:lnTo>
                    <a:pt x="298" y="221"/>
                  </a:lnTo>
                  <a:lnTo>
                    <a:pt x="300" y="222"/>
                  </a:lnTo>
                  <a:lnTo>
                    <a:pt x="301" y="222"/>
                  </a:lnTo>
                  <a:lnTo>
                    <a:pt x="302" y="222"/>
                  </a:lnTo>
                  <a:lnTo>
                    <a:pt x="303" y="222"/>
                  </a:lnTo>
                  <a:lnTo>
                    <a:pt x="304" y="222"/>
                  </a:lnTo>
                  <a:lnTo>
                    <a:pt x="306" y="222"/>
                  </a:lnTo>
                  <a:lnTo>
                    <a:pt x="311" y="221"/>
                  </a:lnTo>
                  <a:lnTo>
                    <a:pt x="314" y="221"/>
                  </a:lnTo>
                  <a:lnTo>
                    <a:pt x="316" y="221"/>
                  </a:lnTo>
                  <a:lnTo>
                    <a:pt x="318" y="220"/>
                  </a:lnTo>
                  <a:lnTo>
                    <a:pt x="319" y="219"/>
                  </a:lnTo>
                  <a:lnTo>
                    <a:pt x="321" y="218"/>
                  </a:lnTo>
                  <a:lnTo>
                    <a:pt x="323" y="217"/>
                  </a:lnTo>
                  <a:lnTo>
                    <a:pt x="324" y="216"/>
                  </a:lnTo>
                  <a:lnTo>
                    <a:pt x="326" y="215"/>
                  </a:lnTo>
                  <a:lnTo>
                    <a:pt x="332" y="209"/>
                  </a:lnTo>
                  <a:lnTo>
                    <a:pt x="334" y="207"/>
                  </a:lnTo>
                  <a:lnTo>
                    <a:pt x="335" y="206"/>
                  </a:lnTo>
                  <a:lnTo>
                    <a:pt x="337" y="205"/>
                  </a:lnTo>
                  <a:lnTo>
                    <a:pt x="339" y="204"/>
                  </a:lnTo>
                  <a:lnTo>
                    <a:pt x="341" y="202"/>
                  </a:lnTo>
                  <a:lnTo>
                    <a:pt x="343" y="202"/>
                  </a:lnTo>
                  <a:lnTo>
                    <a:pt x="347" y="200"/>
                  </a:lnTo>
                  <a:lnTo>
                    <a:pt x="351" y="198"/>
                  </a:lnTo>
                  <a:lnTo>
                    <a:pt x="352" y="198"/>
                  </a:lnTo>
                  <a:lnTo>
                    <a:pt x="354" y="197"/>
                  </a:lnTo>
                  <a:lnTo>
                    <a:pt x="355" y="197"/>
                  </a:lnTo>
                  <a:lnTo>
                    <a:pt x="356" y="197"/>
                  </a:lnTo>
                  <a:lnTo>
                    <a:pt x="358" y="197"/>
                  </a:lnTo>
                  <a:lnTo>
                    <a:pt x="364" y="197"/>
                  </a:lnTo>
                  <a:lnTo>
                    <a:pt x="366" y="197"/>
                  </a:lnTo>
                  <a:lnTo>
                    <a:pt x="369" y="197"/>
                  </a:lnTo>
                  <a:lnTo>
                    <a:pt x="370" y="197"/>
                  </a:lnTo>
                  <a:lnTo>
                    <a:pt x="371" y="197"/>
                  </a:lnTo>
                  <a:lnTo>
                    <a:pt x="372" y="197"/>
                  </a:lnTo>
                  <a:lnTo>
                    <a:pt x="372" y="197"/>
                  </a:lnTo>
                  <a:lnTo>
                    <a:pt x="373" y="196"/>
                  </a:lnTo>
                  <a:lnTo>
                    <a:pt x="373" y="196"/>
                  </a:lnTo>
                  <a:lnTo>
                    <a:pt x="373" y="195"/>
                  </a:lnTo>
                  <a:lnTo>
                    <a:pt x="373" y="193"/>
                  </a:lnTo>
                  <a:lnTo>
                    <a:pt x="373" y="191"/>
                  </a:lnTo>
                  <a:lnTo>
                    <a:pt x="373" y="190"/>
                  </a:lnTo>
                  <a:lnTo>
                    <a:pt x="373" y="188"/>
                  </a:lnTo>
                  <a:lnTo>
                    <a:pt x="373" y="187"/>
                  </a:lnTo>
                  <a:lnTo>
                    <a:pt x="372" y="186"/>
                  </a:lnTo>
                  <a:lnTo>
                    <a:pt x="372" y="185"/>
                  </a:lnTo>
                  <a:lnTo>
                    <a:pt x="372" y="185"/>
                  </a:lnTo>
                  <a:lnTo>
                    <a:pt x="371" y="184"/>
                  </a:lnTo>
                  <a:lnTo>
                    <a:pt x="370" y="183"/>
                  </a:lnTo>
                  <a:lnTo>
                    <a:pt x="369" y="183"/>
                  </a:lnTo>
                  <a:lnTo>
                    <a:pt x="368" y="182"/>
                  </a:lnTo>
                  <a:lnTo>
                    <a:pt x="366" y="182"/>
                  </a:lnTo>
                  <a:lnTo>
                    <a:pt x="363" y="181"/>
                  </a:lnTo>
                  <a:lnTo>
                    <a:pt x="362" y="181"/>
                  </a:lnTo>
                  <a:lnTo>
                    <a:pt x="361" y="180"/>
                  </a:lnTo>
                  <a:lnTo>
                    <a:pt x="361" y="180"/>
                  </a:lnTo>
                  <a:lnTo>
                    <a:pt x="360" y="180"/>
                  </a:lnTo>
                  <a:lnTo>
                    <a:pt x="360" y="179"/>
                  </a:lnTo>
                  <a:lnTo>
                    <a:pt x="360" y="179"/>
                  </a:lnTo>
                  <a:lnTo>
                    <a:pt x="359" y="178"/>
                  </a:lnTo>
                  <a:lnTo>
                    <a:pt x="359" y="177"/>
                  </a:lnTo>
                  <a:lnTo>
                    <a:pt x="359" y="176"/>
                  </a:lnTo>
                  <a:lnTo>
                    <a:pt x="359" y="175"/>
                  </a:lnTo>
                  <a:lnTo>
                    <a:pt x="359" y="174"/>
                  </a:lnTo>
                  <a:lnTo>
                    <a:pt x="359" y="173"/>
                  </a:lnTo>
                  <a:lnTo>
                    <a:pt x="359" y="172"/>
                  </a:lnTo>
                  <a:lnTo>
                    <a:pt x="360" y="171"/>
                  </a:lnTo>
                  <a:lnTo>
                    <a:pt x="360" y="170"/>
                  </a:lnTo>
                  <a:lnTo>
                    <a:pt x="361" y="169"/>
                  </a:lnTo>
                  <a:lnTo>
                    <a:pt x="362" y="168"/>
                  </a:lnTo>
                  <a:lnTo>
                    <a:pt x="363" y="167"/>
                  </a:lnTo>
                  <a:lnTo>
                    <a:pt x="364" y="166"/>
                  </a:lnTo>
                  <a:lnTo>
                    <a:pt x="365" y="166"/>
                  </a:lnTo>
                  <a:lnTo>
                    <a:pt x="366" y="165"/>
                  </a:lnTo>
                  <a:lnTo>
                    <a:pt x="367" y="165"/>
                  </a:lnTo>
                  <a:lnTo>
                    <a:pt x="368" y="165"/>
                  </a:lnTo>
                  <a:lnTo>
                    <a:pt x="369" y="165"/>
                  </a:lnTo>
                  <a:lnTo>
                    <a:pt x="370" y="165"/>
                  </a:lnTo>
                  <a:lnTo>
                    <a:pt x="372" y="165"/>
                  </a:lnTo>
                  <a:lnTo>
                    <a:pt x="373" y="165"/>
                  </a:lnTo>
                  <a:lnTo>
                    <a:pt x="375" y="166"/>
                  </a:lnTo>
                  <a:lnTo>
                    <a:pt x="377" y="167"/>
                  </a:lnTo>
                  <a:lnTo>
                    <a:pt x="379" y="168"/>
                  </a:lnTo>
                  <a:lnTo>
                    <a:pt x="380" y="169"/>
                  </a:lnTo>
                  <a:lnTo>
                    <a:pt x="381" y="170"/>
                  </a:lnTo>
                  <a:lnTo>
                    <a:pt x="386" y="173"/>
                  </a:lnTo>
                  <a:lnTo>
                    <a:pt x="387" y="175"/>
                  </a:lnTo>
                  <a:lnTo>
                    <a:pt x="388" y="176"/>
                  </a:lnTo>
                  <a:lnTo>
                    <a:pt x="389" y="177"/>
                  </a:lnTo>
                  <a:lnTo>
                    <a:pt x="390" y="179"/>
                  </a:lnTo>
                  <a:lnTo>
                    <a:pt x="394" y="187"/>
                  </a:lnTo>
                  <a:lnTo>
                    <a:pt x="395" y="188"/>
                  </a:lnTo>
                  <a:lnTo>
                    <a:pt x="395" y="189"/>
                  </a:lnTo>
                  <a:lnTo>
                    <a:pt x="397" y="194"/>
                  </a:lnTo>
                  <a:lnTo>
                    <a:pt x="397" y="196"/>
                  </a:lnTo>
                  <a:lnTo>
                    <a:pt x="398" y="197"/>
                  </a:lnTo>
                  <a:lnTo>
                    <a:pt x="399" y="199"/>
                  </a:lnTo>
                  <a:lnTo>
                    <a:pt x="400" y="200"/>
                  </a:lnTo>
                  <a:lnTo>
                    <a:pt x="401" y="202"/>
                  </a:lnTo>
                  <a:lnTo>
                    <a:pt x="402" y="202"/>
                  </a:lnTo>
                  <a:lnTo>
                    <a:pt x="403" y="203"/>
                  </a:lnTo>
                  <a:lnTo>
                    <a:pt x="404" y="204"/>
                  </a:lnTo>
                  <a:lnTo>
                    <a:pt x="405" y="204"/>
                  </a:lnTo>
                  <a:lnTo>
                    <a:pt x="406" y="205"/>
                  </a:lnTo>
                  <a:lnTo>
                    <a:pt x="407" y="205"/>
                  </a:lnTo>
                  <a:lnTo>
                    <a:pt x="411" y="207"/>
                  </a:lnTo>
                  <a:lnTo>
                    <a:pt x="418" y="209"/>
                  </a:lnTo>
                  <a:lnTo>
                    <a:pt x="419" y="210"/>
                  </a:lnTo>
                  <a:lnTo>
                    <a:pt x="420" y="210"/>
                  </a:lnTo>
                  <a:lnTo>
                    <a:pt x="421" y="210"/>
                  </a:lnTo>
                  <a:lnTo>
                    <a:pt x="422" y="210"/>
                  </a:lnTo>
                  <a:lnTo>
                    <a:pt x="423" y="209"/>
                  </a:lnTo>
                  <a:lnTo>
                    <a:pt x="424" y="209"/>
                  </a:lnTo>
                  <a:lnTo>
                    <a:pt x="425" y="209"/>
                  </a:lnTo>
                  <a:lnTo>
                    <a:pt x="426" y="208"/>
                  </a:lnTo>
                  <a:lnTo>
                    <a:pt x="428" y="206"/>
                  </a:lnTo>
                  <a:lnTo>
                    <a:pt x="429" y="206"/>
                  </a:lnTo>
                  <a:lnTo>
                    <a:pt x="430" y="205"/>
                  </a:lnTo>
                  <a:lnTo>
                    <a:pt x="431" y="205"/>
                  </a:lnTo>
                  <a:lnTo>
                    <a:pt x="432" y="205"/>
                  </a:lnTo>
                  <a:lnTo>
                    <a:pt x="432" y="204"/>
                  </a:lnTo>
                  <a:lnTo>
                    <a:pt x="434" y="204"/>
                  </a:lnTo>
                  <a:lnTo>
                    <a:pt x="435" y="204"/>
                  </a:lnTo>
                  <a:lnTo>
                    <a:pt x="436" y="205"/>
                  </a:lnTo>
                  <a:lnTo>
                    <a:pt x="437" y="205"/>
                  </a:lnTo>
                  <a:lnTo>
                    <a:pt x="439" y="205"/>
                  </a:lnTo>
                  <a:lnTo>
                    <a:pt x="440" y="206"/>
                  </a:lnTo>
                  <a:lnTo>
                    <a:pt x="441" y="206"/>
                  </a:lnTo>
                  <a:lnTo>
                    <a:pt x="441" y="207"/>
                  </a:lnTo>
                  <a:lnTo>
                    <a:pt x="442" y="207"/>
                  </a:lnTo>
                  <a:lnTo>
                    <a:pt x="443" y="208"/>
                  </a:lnTo>
                  <a:lnTo>
                    <a:pt x="444" y="209"/>
                  </a:lnTo>
                  <a:lnTo>
                    <a:pt x="445" y="211"/>
                  </a:lnTo>
                  <a:lnTo>
                    <a:pt x="447" y="214"/>
                  </a:lnTo>
                  <a:lnTo>
                    <a:pt x="448" y="215"/>
                  </a:lnTo>
                  <a:lnTo>
                    <a:pt x="449" y="217"/>
                  </a:lnTo>
                  <a:lnTo>
                    <a:pt x="450" y="217"/>
                  </a:lnTo>
                  <a:lnTo>
                    <a:pt x="451" y="218"/>
                  </a:lnTo>
                  <a:lnTo>
                    <a:pt x="452" y="219"/>
                  </a:lnTo>
                  <a:lnTo>
                    <a:pt x="454" y="219"/>
                  </a:lnTo>
                  <a:lnTo>
                    <a:pt x="455" y="220"/>
                  </a:lnTo>
                  <a:lnTo>
                    <a:pt x="462" y="222"/>
                  </a:lnTo>
                  <a:lnTo>
                    <a:pt x="463" y="222"/>
                  </a:lnTo>
                  <a:lnTo>
                    <a:pt x="465" y="223"/>
                  </a:lnTo>
                  <a:lnTo>
                    <a:pt x="467" y="224"/>
                  </a:lnTo>
                  <a:lnTo>
                    <a:pt x="468" y="225"/>
                  </a:lnTo>
                  <a:lnTo>
                    <a:pt x="470" y="226"/>
                  </a:lnTo>
                  <a:lnTo>
                    <a:pt x="471" y="226"/>
                  </a:lnTo>
                  <a:lnTo>
                    <a:pt x="471" y="227"/>
                  </a:lnTo>
                  <a:lnTo>
                    <a:pt x="472" y="228"/>
                  </a:lnTo>
                  <a:lnTo>
                    <a:pt x="473" y="229"/>
                  </a:lnTo>
                  <a:lnTo>
                    <a:pt x="474" y="230"/>
                  </a:lnTo>
                  <a:lnTo>
                    <a:pt x="475" y="233"/>
                  </a:lnTo>
                  <a:lnTo>
                    <a:pt x="476" y="238"/>
                  </a:lnTo>
                  <a:lnTo>
                    <a:pt x="477" y="239"/>
                  </a:lnTo>
                  <a:lnTo>
                    <a:pt x="478" y="241"/>
                  </a:lnTo>
                  <a:lnTo>
                    <a:pt x="479" y="242"/>
                  </a:lnTo>
                  <a:lnTo>
                    <a:pt x="480" y="244"/>
                  </a:lnTo>
                  <a:lnTo>
                    <a:pt x="481" y="245"/>
                  </a:lnTo>
                  <a:lnTo>
                    <a:pt x="482" y="246"/>
                  </a:lnTo>
                  <a:lnTo>
                    <a:pt x="483" y="247"/>
                  </a:lnTo>
                  <a:lnTo>
                    <a:pt x="484" y="248"/>
                  </a:lnTo>
                  <a:lnTo>
                    <a:pt x="486" y="249"/>
                  </a:lnTo>
                  <a:lnTo>
                    <a:pt x="487" y="250"/>
                  </a:lnTo>
                  <a:lnTo>
                    <a:pt x="488" y="250"/>
                  </a:lnTo>
                  <a:lnTo>
                    <a:pt x="489" y="251"/>
                  </a:lnTo>
                  <a:lnTo>
                    <a:pt x="490" y="251"/>
                  </a:lnTo>
                  <a:lnTo>
                    <a:pt x="491" y="251"/>
                  </a:lnTo>
                  <a:lnTo>
                    <a:pt x="493" y="251"/>
                  </a:lnTo>
                  <a:lnTo>
                    <a:pt x="494" y="251"/>
                  </a:lnTo>
                  <a:lnTo>
                    <a:pt x="494" y="250"/>
                  </a:lnTo>
                  <a:lnTo>
                    <a:pt x="495" y="250"/>
                  </a:lnTo>
                  <a:lnTo>
                    <a:pt x="498" y="248"/>
                  </a:lnTo>
                  <a:lnTo>
                    <a:pt x="500" y="247"/>
                  </a:lnTo>
                  <a:lnTo>
                    <a:pt x="501" y="246"/>
                  </a:lnTo>
                  <a:lnTo>
                    <a:pt x="501" y="245"/>
                  </a:lnTo>
                  <a:lnTo>
                    <a:pt x="502" y="244"/>
                  </a:lnTo>
                  <a:lnTo>
                    <a:pt x="502" y="244"/>
                  </a:lnTo>
                  <a:lnTo>
                    <a:pt x="502" y="242"/>
                  </a:lnTo>
                  <a:lnTo>
                    <a:pt x="502" y="241"/>
                  </a:lnTo>
                  <a:lnTo>
                    <a:pt x="502" y="240"/>
                  </a:lnTo>
                  <a:lnTo>
                    <a:pt x="501" y="238"/>
                  </a:lnTo>
                  <a:lnTo>
                    <a:pt x="501" y="238"/>
                  </a:lnTo>
                  <a:lnTo>
                    <a:pt x="501" y="237"/>
                  </a:lnTo>
                  <a:lnTo>
                    <a:pt x="501" y="237"/>
                  </a:lnTo>
                  <a:lnTo>
                    <a:pt x="502" y="236"/>
                  </a:lnTo>
                  <a:lnTo>
                    <a:pt x="502" y="236"/>
                  </a:lnTo>
                  <a:lnTo>
                    <a:pt x="503" y="236"/>
                  </a:lnTo>
                  <a:lnTo>
                    <a:pt x="504" y="236"/>
                  </a:lnTo>
                  <a:lnTo>
                    <a:pt x="506" y="237"/>
                  </a:lnTo>
                  <a:lnTo>
                    <a:pt x="508" y="237"/>
                  </a:lnTo>
                  <a:lnTo>
                    <a:pt x="513" y="238"/>
                  </a:lnTo>
                  <a:lnTo>
                    <a:pt x="516" y="239"/>
                  </a:lnTo>
                  <a:lnTo>
                    <a:pt x="518" y="239"/>
                  </a:lnTo>
                  <a:lnTo>
                    <a:pt x="520" y="239"/>
                  </a:lnTo>
                  <a:lnTo>
                    <a:pt x="523" y="240"/>
                  </a:lnTo>
                  <a:lnTo>
                    <a:pt x="529" y="240"/>
                  </a:lnTo>
                  <a:lnTo>
                    <a:pt x="532" y="240"/>
                  </a:lnTo>
                  <a:lnTo>
                    <a:pt x="534" y="240"/>
                  </a:lnTo>
                  <a:lnTo>
                    <a:pt x="536" y="241"/>
                  </a:lnTo>
                  <a:lnTo>
                    <a:pt x="536" y="241"/>
                  </a:lnTo>
                  <a:lnTo>
                    <a:pt x="538" y="241"/>
                  </a:lnTo>
                  <a:lnTo>
                    <a:pt x="539" y="242"/>
                  </a:lnTo>
                  <a:lnTo>
                    <a:pt x="546" y="246"/>
                  </a:lnTo>
                  <a:lnTo>
                    <a:pt x="550" y="248"/>
                  </a:lnTo>
                  <a:lnTo>
                    <a:pt x="552" y="249"/>
                  </a:lnTo>
                  <a:lnTo>
                    <a:pt x="554" y="250"/>
                  </a:lnTo>
                  <a:lnTo>
                    <a:pt x="562" y="256"/>
                  </a:lnTo>
                  <a:lnTo>
                    <a:pt x="564" y="257"/>
                  </a:lnTo>
                  <a:lnTo>
                    <a:pt x="565" y="257"/>
                  </a:lnTo>
                  <a:lnTo>
                    <a:pt x="566" y="258"/>
                  </a:lnTo>
                  <a:lnTo>
                    <a:pt x="569" y="259"/>
                  </a:lnTo>
                  <a:lnTo>
                    <a:pt x="571" y="260"/>
                  </a:lnTo>
                  <a:lnTo>
                    <a:pt x="573" y="260"/>
                  </a:lnTo>
                  <a:lnTo>
                    <a:pt x="575" y="260"/>
                  </a:lnTo>
                  <a:lnTo>
                    <a:pt x="577" y="260"/>
                  </a:lnTo>
                  <a:lnTo>
                    <a:pt x="578" y="260"/>
                  </a:lnTo>
                  <a:lnTo>
                    <a:pt x="579" y="260"/>
                  </a:lnTo>
                  <a:lnTo>
                    <a:pt x="580" y="260"/>
                  </a:lnTo>
                  <a:lnTo>
                    <a:pt x="581" y="260"/>
                  </a:lnTo>
                  <a:lnTo>
                    <a:pt x="582" y="259"/>
                  </a:lnTo>
                  <a:lnTo>
                    <a:pt x="583" y="259"/>
                  </a:lnTo>
                  <a:lnTo>
                    <a:pt x="584" y="258"/>
                  </a:lnTo>
                  <a:lnTo>
                    <a:pt x="584" y="257"/>
                  </a:lnTo>
                  <a:lnTo>
                    <a:pt x="585" y="256"/>
                  </a:lnTo>
                  <a:lnTo>
                    <a:pt x="585" y="256"/>
                  </a:lnTo>
                  <a:lnTo>
                    <a:pt x="586" y="255"/>
                  </a:lnTo>
                  <a:lnTo>
                    <a:pt x="586" y="254"/>
                  </a:lnTo>
                  <a:lnTo>
                    <a:pt x="587" y="251"/>
                  </a:lnTo>
                  <a:lnTo>
                    <a:pt x="588" y="249"/>
                  </a:lnTo>
                  <a:lnTo>
                    <a:pt x="588" y="249"/>
                  </a:lnTo>
                  <a:lnTo>
                    <a:pt x="588" y="248"/>
                  </a:lnTo>
                  <a:lnTo>
                    <a:pt x="589" y="248"/>
                  </a:lnTo>
                  <a:lnTo>
                    <a:pt x="589" y="247"/>
                  </a:lnTo>
                  <a:lnTo>
                    <a:pt x="590" y="247"/>
                  </a:lnTo>
                  <a:lnTo>
                    <a:pt x="591" y="247"/>
                  </a:lnTo>
                  <a:lnTo>
                    <a:pt x="591" y="247"/>
                  </a:lnTo>
                  <a:lnTo>
                    <a:pt x="592" y="247"/>
                  </a:lnTo>
                  <a:lnTo>
                    <a:pt x="593" y="247"/>
                  </a:lnTo>
                  <a:lnTo>
                    <a:pt x="594" y="248"/>
                  </a:lnTo>
                  <a:lnTo>
                    <a:pt x="595" y="248"/>
                  </a:lnTo>
                  <a:lnTo>
                    <a:pt x="596" y="248"/>
                  </a:lnTo>
                  <a:lnTo>
                    <a:pt x="597" y="249"/>
                  </a:lnTo>
                  <a:lnTo>
                    <a:pt x="598" y="249"/>
                  </a:lnTo>
                  <a:lnTo>
                    <a:pt x="598" y="250"/>
                  </a:lnTo>
                  <a:lnTo>
                    <a:pt x="599" y="251"/>
                  </a:lnTo>
                  <a:lnTo>
                    <a:pt x="599" y="252"/>
                  </a:lnTo>
                  <a:lnTo>
                    <a:pt x="600" y="253"/>
                  </a:lnTo>
                  <a:lnTo>
                    <a:pt x="600" y="254"/>
                  </a:lnTo>
                  <a:lnTo>
                    <a:pt x="601" y="256"/>
                  </a:lnTo>
                  <a:lnTo>
                    <a:pt x="601" y="258"/>
                  </a:lnTo>
                  <a:lnTo>
                    <a:pt x="601" y="260"/>
                  </a:lnTo>
                  <a:lnTo>
                    <a:pt x="601" y="265"/>
                  </a:lnTo>
                  <a:lnTo>
                    <a:pt x="601" y="268"/>
                  </a:lnTo>
                  <a:lnTo>
                    <a:pt x="601" y="270"/>
                  </a:lnTo>
                  <a:lnTo>
                    <a:pt x="601" y="271"/>
                  </a:lnTo>
                  <a:lnTo>
                    <a:pt x="601" y="272"/>
                  </a:lnTo>
                  <a:lnTo>
                    <a:pt x="601" y="272"/>
                  </a:lnTo>
                  <a:lnTo>
                    <a:pt x="602" y="274"/>
                  </a:lnTo>
                  <a:lnTo>
                    <a:pt x="602" y="275"/>
                  </a:lnTo>
                  <a:lnTo>
                    <a:pt x="602" y="276"/>
                  </a:lnTo>
                  <a:lnTo>
                    <a:pt x="603" y="276"/>
                  </a:lnTo>
                  <a:lnTo>
                    <a:pt x="604" y="277"/>
                  </a:lnTo>
                  <a:lnTo>
                    <a:pt x="604" y="278"/>
                  </a:lnTo>
                  <a:lnTo>
                    <a:pt x="605" y="279"/>
                  </a:lnTo>
                  <a:lnTo>
                    <a:pt x="606" y="280"/>
                  </a:lnTo>
                  <a:lnTo>
                    <a:pt x="608" y="282"/>
                  </a:lnTo>
                  <a:lnTo>
                    <a:pt x="609" y="283"/>
                  </a:lnTo>
                  <a:lnTo>
                    <a:pt x="610" y="284"/>
                  </a:lnTo>
                  <a:lnTo>
                    <a:pt x="610" y="284"/>
                  </a:lnTo>
                  <a:lnTo>
                    <a:pt x="610" y="285"/>
                  </a:lnTo>
                  <a:lnTo>
                    <a:pt x="611" y="285"/>
                  </a:lnTo>
                  <a:lnTo>
                    <a:pt x="611" y="286"/>
                  </a:lnTo>
                  <a:lnTo>
                    <a:pt x="611" y="287"/>
                  </a:lnTo>
                  <a:lnTo>
                    <a:pt x="610" y="288"/>
                  </a:lnTo>
                  <a:lnTo>
                    <a:pt x="610" y="289"/>
                  </a:lnTo>
                  <a:lnTo>
                    <a:pt x="608" y="292"/>
                  </a:lnTo>
                  <a:lnTo>
                    <a:pt x="607" y="296"/>
                  </a:lnTo>
                  <a:lnTo>
                    <a:pt x="605" y="300"/>
                  </a:lnTo>
                  <a:lnTo>
                    <a:pt x="605" y="301"/>
                  </a:lnTo>
                  <a:lnTo>
                    <a:pt x="604" y="302"/>
                  </a:lnTo>
                  <a:lnTo>
                    <a:pt x="604" y="304"/>
                  </a:lnTo>
                  <a:lnTo>
                    <a:pt x="604" y="306"/>
                  </a:lnTo>
                  <a:lnTo>
                    <a:pt x="604" y="308"/>
                  </a:lnTo>
                  <a:lnTo>
                    <a:pt x="605" y="310"/>
                  </a:lnTo>
                  <a:lnTo>
                    <a:pt x="605" y="312"/>
                  </a:lnTo>
                  <a:lnTo>
                    <a:pt x="607" y="315"/>
                  </a:lnTo>
                  <a:lnTo>
                    <a:pt x="607" y="317"/>
                  </a:lnTo>
                  <a:lnTo>
                    <a:pt x="608" y="319"/>
                  </a:lnTo>
                  <a:lnTo>
                    <a:pt x="609" y="321"/>
                  </a:lnTo>
                  <a:lnTo>
                    <a:pt x="611" y="325"/>
                  </a:lnTo>
                  <a:lnTo>
                    <a:pt x="613" y="330"/>
                  </a:lnTo>
                  <a:lnTo>
                    <a:pt x="615" y="336"/>
                  </a:lnTo>
                  <a:lnTo>
                    <a:pt x="620" y="345"/>
                  </a:lnTo>
                  <a:lnTo>
                    <a:pt x="623" y="353"/>
                  </a:lnTo>
                  <a:lnTo>
                    <a:pt x="625" y="358"/>
                  </a:lnTo>
                  <a:lnTo>
                    <a:pt x="626" y="360"/>
                  </a:lnTo>
                  <a:lnTo>
                    <a:pt x="627" y="361"/>
                  </a:lnTo>
                  <a:lnTo>
                    <a:pt x="627" y="363"/>
                  </a:lnTo>
                  <a:lnTo>
                    <a:pt x="629" y="369"/>
                  </a:lnTo>
                  <a:lnTo>
                    <a:pt x="630" y="371"/>
                  </a:lnTo>
                  <a:lnTo>
                    <a:pt x="630" y="373"/>
                  </a:lnTo>
                  <a:lnTo>
                    <a:pt x="631" y="374"/>
                  </a:lnTo>
                  <a:lnTo>
                    <a:pt x="631" y="375"/>
                  </a:lnTo>
                  <a:lnTo>
                    <a:pt x="632" y="376"/>
                  </a:lnTo>
                  <a:lnTo>
                    <a:pt x="633" y="377"/>
                  </a:lnTo>
                  <a:lnTo>
                    <a:pt x="634" y="378"/>
                  </a:lnTo>
                  <a:lnTo>
                    <a:pt x="634" y="379"/>
                  </a:lnTo>
                  <a:lnTo>
                    <a:pt x="635" y="380"/>
                  </a:lnTo>
                  <a:lnTo>
                    <a:pt x="637" y="380"/>
                  </a:lnTo>
                  <a:lnTo>
                    <a:pt x="638" y="381"/>
                  </a:lnTo>
                  <a:lnTo>
                    <a:pt x="639" y="382"/>
                  </a:lnTo>
                  <a:lnTo>
                    <a:pt x="640" y="382"/>
                  </a:lnTo>
                  <a:lnTo>
                    <a:pt x="642" y="383"/>
                  </a:lnTo>
                  <a:lnTo>
                    <a:pt x="648" y="385"/>
                  </a:lnTo>
                  <a:lnTo>
                    <a:pt x="650" y="385"/>
                  </a:lnTo>
                  <a:lnTo>
                    <a:pt x="655" y="386"/>
                  </a:lnTo>
                  <a:lnTo>
                    <a:pt x="657" y="386"/>
                  </a:lnTo>
                  <a:lnTo>
                    <a:pt x="658" y="386"/>
                  </a:lnTo>
                  <a:lnTo>
                    <a:pt x="659" y="387"/>
                  </a:lnTo>
                  <a:lnTo>
                    <a:pt x="661" y="388"/>
                  </a:lnTo>
                  <a:lnTo>
                    <a:pt x="663" y="388"/>
                  </a:lnTo>
                  <a:lnTo>
                    <a:pt x="664" y="390"/>
                  </a:lnTo>
                  <a:lnTo>
                    <a:pt x="666" y="392"/>
                  </a:lnTo>
                  <a:lnTo>
                    <a:pt x="669" y="395"/>
                  </a:lnTo>
                  <a:lnTo>
                    <a:pt x="670" y="396"/>
                  </a:lnTo>
                  <a:lnTo>
                    <a:pt x="671" y="397"/>
                  </a:lnTo>
                  <a:lnTo>
                    <a:pt x="672" y="397"/>
                  </a:lnTo>
                  <a:lnTo>
                    <a:pt x="674" y="398"/>
                  </a:lnTo>
                  <a:lnTo>
                    <a:pt x="676" y="399"/>
                  </a:lnTo>
                  <a:lnTo>
                    <a:pt x="678" y="399"/>
                  </a:lnTo>
                  <a:lnTo>
                    <a:pt x="679" y="400"/>
                  </a:lnTo>
                  <a:lnTo>
                    <a:pt x="681" y="400"/>
                  </a:lnTo>
                  <a:lnTo>
                    <a:pt x="682" y="400"/>
                  </a:lnTo>
                  <a:lnTo>
                    <a:pt x="683" y="400"/>
                  </a:lnTo>
                  <a:lnTo>
                    <a:pt x="684" y="400"/>
                  </a:lnTo>
                  <a:lnTo>
                    <a:pt x="688" y="399"/>
                  </a:lnTo>
                  <a:lnTo>
                    <a:pt x="691" y="399"/>
                  </a:lnTo>
                  <a:lnTo>
                    <a:pt x="693" y="399"/>
                  </a:lnTo>
                  <a:lnTo>
                    <a:pt x="694" y="399"/>
                  </a:lnTo>
                  <a:lnTo>
                    <a:pt x="695" y="399"/>
                  </a:lnTo>
                  <a:lnTo>
                    <a:pt x="696" y="399"/>
                  </a:lnTo>
                  <a:lnTo>
                    <a:pt x="698" y="400"/>
                  </a:lnTo>
                  <a:lnTo>
                    <a:pt x="700" y="400"/>
                  </a:lnTo>
                  <a:lnTo>
                    <a:pt x="701" y="401"/>
                  </a:lnTo>
                  <a:lnTo>
                    <a:pt x="702" y="402"/>
                  </a:lnTo>
                  <a:lnTo>
                    <a:pt x="703" y="403"/>
                  </a:lnTo>
                  <a:lnTo>
                    <a:pt x="704" y="403"/>
                  </a:lnTo>
                  <a:lnTo>
                    <a:pt x="705" y="404"/>
                  </a:lnTo>
                  <a:lnTo>
                    <a:pt x="706" y="405"/>
                  </a:lnTo>
                  <a:lnTo>
                    <a:pt x="706" y="407"/>
                  </a:lnTo>
                  <a:lnTo>
                    <a:pt x="706" y="408"/>
                  </a:lnTo>
                  <a:lnTo>
                    <a:pt x="707" y="410"/>
                  </a:lnTo>
                  <a:lnTo>
                    <a:pt x="708" y="413"/>
                  </a:lnTo>
                  <a:lnTo>
                    <a:pt x="709" y="419"/>
                  </a:lnTo>
                  <a:lnTo>
                    <a:pt x="711" y="427"/>
                  </a:lnTo>
                  <a:lnTo>
                    <a:pt x="715" y="439"/>
                  </a:lnTo>
                  <a:lnTo>
                    <a:pt x="717" y="447"/>
                  </a:lnTo>
                  <a:lnTo>
                    <a:pt x="717" y="449"/>
                  </a:lnTo>
                  <a:lnTo>
                    <a:pt x="718" y="450"/>
                  </a:lnTo>
                  <a:lnTo>
                    <a:pt x="719" y="452"/>
                  </a:lnTo>
                  <a:lnTo>
                    <a:pt x="720" y="455"/>
                  </a:lnTo>
                  <a:lnTo>
                    <a:pt x="721" y="456"/>
                  </a:lnTo>
                  <a:lnTo>
                    <a:pt x="721" y="458"/>
                  </a:lnTo>
                  <a:lnTo>
                    <a:pt x="722" y="464"/>
                  </a:lnTo>
                  <a:lnTo>
                    <a:pt x="723" y="466"/>
                  </a:lnTo>
                  <a:lnTo>
                    <a:pt x="723" y="468"/>
                  </a:lnTo>
                  <a:lnTo>
                    <a:pt x="724" y="471"/>
                  </a:lnTo>
                  <a:lnTo>
                    <a:pt x="725" y="474"/>
                  </a:lnTo>
                  <a:lnTo>
                    <a:pt x="726" y="475"/>
                  </a:lnTo>
                  <a:lnTo>
                    <a:pt x="728" y="479"/>
                  </a:lnTo>
                  <a:lnTo>
                    <a:pt x="730" y="482"/>
                  </a:lnTo>
                  <a:lnTo>
                    <a:pt x="730" y="484"/>
                  </a:lnTo>
                  <a:lnTo>
                    <a:pt x="731" y="485"/>
                  </a:lnTo>
                  <a:lnTo>
                    <a:pt x="731" y="487"/>
                  </a:lnTo>
                  <a:lnTo>
                    <a:pt x="731" y="488"/>
                  </a:lnTo>
                  <a:lnTo>
                    <a:pt x="731" y="490"/>
                  </a:lnTo>
                  <a:lnTo>
                    <a:pt x="731" y="491"/>
                  </a:lnTo>
                  <a:lnTo>
                    <a:pt x="730" y="492"/>
                  </a:lnTo>
                  <a:lnTo>
                    <a:pt x="729" y="496"/>
                  </a:lnTo>
                  <a:lnTo>
                    <a:pt x="728" y="499"/>
                  </a:lnTo>
                  <a:lnTo>
                    <a:pt x="727" y="502"/>
                  </a:lnTo>
                  <a:lnTo>
                    <a:pt x="727" y="503"/>
                  </a:lnTo>
                  <a:lnTo>
                    <a:pt x="727" y="504"/>
                  </a:lnTo>
                  <a:lnTo>
                    <a:pt x="726" y="504"/>
                  </a:lnTo>
                  <a:lnTo>
                    <a:pt x="725" y="505"/>
                  </a:lnTo>
                  <a:lnTo>
                    <a:pt x="725" y="505"/>
                  </a:lnTo>
                  <a:lnTo>
                    <a:pt x="724" y="506"/>
                  </a:lnTo>
                  <a:lnTo>
                    <a:pt x="722" y="506"/>
                  </a:lnTo>
                  <a:lnTo>
                    <a:pt x="718" y="508"/>
                  </a:lnTo>
                  <a:lnTo>
                    <a:pt x="716" y="508"/>
                  </a:lnTo>
                  <a:lnTo>
                    <a:pt x="714" y="509"/>
                  </a:lnTo>
                  <a:lnTo>
                    <a:pt x="712" y="510"/>
                  </a:lnTo>
                  <a:lnTo>
                    <a:pt x="707" y="513"/>
                  </a:lnTo>
                  <a:lnTo>
                    <a:pt x="704" y="514"/>
                  </a:lnTo>
                  <a:lnTo>
                    <a:pt x="701" y="516"/>
                  </a:lnTo>
                  <a:lnTo>
                    <a:pt x="696" y="520"/>
                  </a:lnTo>
                  <a:lnTo>
                    <a:pt x="694" y="521"/>
                  </a:lnTo>
                  <a:lnTo>
                    <a:pt x="692" y="522"/>
                  </a:lnTo>
                  <a:lnTo>
                    <a:pt x="690" y="522"/>
                  </a:lnTo>
                  <a:lnTo>
                    <a:pt x="689" y="523"/>
                  </a:lnTo>
                  <a:lnTo>
                    <a:pt x="688" y="523"/>
                  </a:lnTo>
                  <a:lnTo>
                    <a:pt x="686" y="523"/>
                  </a:lnTo>
                  <a:lnTo>
                    <a:pt x="685" y="523"/>
                  </a:lnTo>
                  <a:lnTo>
                    <a:pt x="684" y="523"/>
                  </a:lnTo>
                  <a:lnTo>
                    <a:pt x="683" y="523"/>
                  </a:lnTo>
                  <a:lnTo>
                    <a:pt x="680" y="522"/>
                  </a:lnTo>
                  <a:lnTo>
                    <a:pt x="675" y="521"/>
                  </a:lnTo>
                  <a:lnTo>
                    <a:pt x="673" y="520"/>
                  </a:lnTo>
                  <a:lnTo>
                    <a:pt x="671" y="520"/>
                  </a:lnTo>
                  <a:lnTo>
                    <a:pt x="669" y="519"/>
                  </a:lnTo>
                  <a:lnTo>
                    <a:pt x="665" y="519"/>
                  </a:lnTo>
                  <a:lnTo>
                    <a:pt x="660" y="518"/>
                  </a:lnTo>
                  <a:lnTo>
                    <a:pt x="658" y="518"/>
                  </a:lnTo>
                  <a:lnTo>
                    <a:pt x="656" y="518"/>
                  </a:lnTo>
                  <a:lnTo>
                    <a:pt x="653" y="518"/>
                  </a:lnTo>
                  <a:lnTo>
                    <a:pt x="648" y="519"/>
                  </a:lnTo>
                  <a:lnTo>
                    <a:pt x="640" y="521"/>
                  </a:lnTo>
                  <a:lnTo>
                    <a:pt x="638" y="521"/>
                  </a:lnTo>
                  <a:lnTo>
                    <a:pt x="635" y="522"/>
                  </a:lnTo>
                  <a:lnTo>
                    <a:pt x="633" y="522"/>
                  </a:lnTo>
                  <a:lnTo>
                    <a:pt x="632" y="522"/>
                  </a:lnTo>
                  <a:lnTo>
                    <a:pt x="630" y="521"/>
                  </a:lnTo>
                  <a:lnTo>
                    <a:pt x="629" y="521"/>
                  </a:lnTo>
                  <a:lnTo>
                    <a:pt x="628" y="521"/>
                  </a:lnTo>
                  <a:lnTo>
                    <a:pt x="627" y="520"/>
                  </a:lnTo>
                  <a:lnTo>
                    <a:pt x="624" y="519"/>
                  </a:lnTo>
                  <a:lnTo>
                    <a:pt x="622" y="518"/>
                  </a:lnTo>
                  <a:lnTo>
                    <a:pt x="621" y="518"/>
                  </a:lnTo>
                  <a:lnTo>
                    <a:pt x="619" y="518"/>
                  </a:lnTo>
                  <a:lnTo>
                    <a:pt x="618" y="518"/>
                  </a:lnTo>
                  <a:lnTo>
                    <a:pt x="617" y="518"/>
                  </a:lnTo>
                  <a:lnTo>
                    <a:pt x="615" y="518"/>
                  </a:lnTo>
                  <a:lnTo>
                    <a:pt x="613" y="518"/>
                  </a:lnTo>
                  <a:lnTo>
                    <a:pt x="612" y="519"/>
                  </a:lnTo>
                  <a:lnTo>
                    <a:pt x="611" y="519"/>
                  </a:lnTo>
                  <a:lnTo>
                    <a:pt x="610" y="519"/>
                  </a:lnTo>
                  <a:lnTo>
                    <a:pt x="609" y="520"/>
                  </a:lnTo>
                  <a:lnTo>
                    <a:pt x="607" y="521"/>
                  </a:lnTo>
                  <a:lnTo>
                    <a:pt x="606" y="521"/>
                  </a:lnTo>
                  <a:lnTo>
                    <a:pt x="605" y="522"/>
                  </a:lnTo>
                  <a:lnTo>
                    <a:pt x="603" y="523"/>
                  </a:lnTo>
                  <a:lnTo>
                    <a:pt x="603" y="524"/>
                  </a:lnTo>
                  <a:lnTo>
                    <a:pt x="602" y="526"/>
                  </a:lnTo>
                  <a:lnTo>
                    <a:pt x="601" y="527"/>
                  </a:lnTo>
                  <a:lnTo>
                    <a:pt x="600" y="528"/>
                  </a:lnTo>
                  <a:lnTo>
                    <a:pt x="600" y="529"/>
                  </a:lnTo>
                  <a:lnTo>
                    <a:pt x="600" y="530"/>
                  </a:lnTo>
                  <a:lnTo>
                    <a:pt x="600" y="531"/>
                  </a:lnTo>
                  <a:lnTo>
                    <a:pt x="599" y="532"/>
                  </a:lnTo>
                  <a:lnTo>
                    <a:pt x="599" y="534"/>
                  </a:lnTo>
                  <a:lnTo>
                    <a:pt x="599" y="538"/>
                  </a:lnTo>
                  <a:lnTo>
                    <a:pt x="600" y="540"/>
                  </a:lnTo>
                  <a:lnTo>
                    <a:pt x="599" y="541"/>
                  </a:lnTo>
                  <a:lnTo>
                    <a:pt x="599" y="542"/>
                  </a:lnTo>
                  <a:lnTo>
                    <a:pt x="599" y="544"/>
                  </a:lnTo>
                  <a:lnTo>
                    <a:pt x="598" y="545"/>
                  </a:lnTo>
                  <a:lnTo>
                    <a:pt x="598" y="546"/>
                  </a:lnTo>
                  <a:lnTo>
                    <a:pt x="597" y="548"/>
                  </a:lnTo>
                  <a:lnTo>
                    <a:pt x="595" y="551"/>
                  </a:lnTo>
                  <a:lnTo>
                    <a:pt x="592" y="555"/>
                  </a:lnTo>
                  <a:lnTo>
                    <a:pt x="590" y="557"/>
                  </a:lnTo>
                  <a:lnTo>
                    <a:pt x="586" y="562"/>
                  </a:lnTo>
                  <a:lnTo>
                    <a:pt x="582" y="567"/>
                  </a:lnTo>
                  <a:lnTo>
                    <a:pt x="581" y="568"/>
                  </a:lnTo>
                  <a:lnTo>
                    <a:pt x="580" y="571"/>
                  </a:lnTo>
                  <a:lnTo>
                    <a:pt x="577" y="575"/>
                  </a:lnTo>
                  <a:lnTo>
                    <a:pt x="573" y="581"/>
                  </a:lnTo>
                  <a:lnTo>
                    <a:pt x="573" y="582"/>
                  </a:lnTo>
                  <a:lnTo>
                    <a:pt x="571" y="584"/>
                  </a:lnTo>
                  <a:lnTo>
                    <a:pt x="570" y="585"/>
                  </a:lnTo>
                  <a:lnTo>
                    <a:pt x="569" y="587"/>
                  </a:lnTo>
                  <a:lnTo>
                    <a:pt x="567" y="588"/>
                  </a:lnTo>
                  <a:lnTo>
                    <a:pt x="566" y="589"/>
                  </a:lnTo>
                  <a:lnTo>
                    <a:pt x="564" y="590"/>
                  </a:lnTo>
                  <a:lnTo>
                    <a:pt x="562" y="591"/>
                  </a:lnTo>
                  <a:lnTo>
                    <a:pt x="561" y="592"/>
                  </a:lnTo>
                  <a:lnTo>
                    <a:pt x="559" y="592"/>
                  </a:lnTo>
                  <a:lnTo>
                    <a:pt x="558" y="593"/>
                  </a:lnTo>
                  <a:lnTo>
                    <a:pt x="556" y="593"/>
                  </a:lnTo>
                  <a:lnTo>
                    <a:pt x="555" y="593"/>
                  </a:lnTo>
                  <a:lnTo>
                    <a:pt x="553" y="593"/>
                  </a:lnTo>
                  <a:lnTo>
                    <a:pt x="551" y="593"/>
                  </a:lnTo>
                  <a:lnTo>
                    <a:pt x="550" y="593"/>
                  </a:lnTo>
                  <a:lnTo>
                    <a:pt x="544" y="593"/>
                  </a:lnTo>
                  <a:lnTo>
                    <a:pt x="544" y="593"/>
                  </a:lnTo>
                  <a:lnTo>
                    <a:pt x="544" y="593"/>
                  </a:lnTo>
                  <a:lnTo>
                    <a:pt x="543" y="593"/>
                  </a:lnTo>
                  <a:lnTo>
                    <a:pt x="543" y="593"/>
                  </a:lnTo>
                  <a:lnTo>
                    <a:pt x="541" y="592"/>
                  </a:lnTo>
                  <a:lnTo>
                    <a:pt x="540" y="592"/>
                  </a:lnTo>
                  <a:lnTo>
                    <a:pt x="538" y="591"/>
                  </a:lnTo>
                  <a:lnTo>
                    <a:pt x="537" y="590"/>
                  </a:lnTo>
                  <a:lnTo>
                    <a:pt x="535" y="589"/>
                  </a:lnTo>
                  <a:lnTo>
                    <a:pt x="534" y="588"/>
                  </a:lnTo>
                  <a:lnTo>
                    <a:pt x="533" y="587"/>
                  </a:lnTo>
                  <a:lnTo>
                    <a:pt x="533" y="586"/>
                  </a:lnTo>
                  <a:lnTo>
                    <a:pt x="532" y="585"/>
                  </a:lnTo>
                  <a:lnTo>
                    <a:pt x="531" y="584"/>
                  </a:lnTo>
                  <a:lnTo>
                    <a:pt x="531" y="583"/>
                  </a:lnTo>
                  <a:lnTo>
                    <a:pt x="530" y="581"/>
                  </a:lnTo>
                  <a:lnTo>
                    <a:pt x="528" y="575"/>
                  </a:lnTo>
                  <a:lnTo>
                    <a:pt x="527" y="574"/>
                  </a:lnTo>
                  <a:lnTo>
                    <a:pt x="526" y="573"/>
                  </a:lnTo>
                  <a:lnTo>
                    <a:pt x="526" y="572"/>
                  </a:lnTo>
                  <a:lnTo>
                    <a:pt x="525" y="571"/>
                  </a:lnTo>
                  <a:lnTo>
                    <a:pt x="522" y="567"/>
                  </a:lnTo>
                  <a:lnTo>
                    <a:pt x="521" y="565"/>
                  </a:lnTo>
                  <a:lnTo>
                    <a:pt x="520" y="565"/>
                  </a:lnTo>
                  <a:lnTo>
                    <a:pt x="519" y="564"/>
                  </a:lnTo>
                  <a:lnTo>
                    <a:pt x="517" y="562"/>
                  </a:lnTo>
                  <a:lnTo>
                    <a:pt x="510" y="557"/>
                  </a:lnTo>
                  <a:lnTo>
                    <a:pt x="508" y="556"/>
                  </a:lnTo>
                  <a:lnTo>
                    <a:pt x="507" y="555"/>
                  </a:lnTo>
                  <a:lnTo>
                    <a:pt x="506" y="554"/>
                  </a:lnTo>
                  <a:lnTo>
                    <a:pt x="505" y="552"/>
                  </a:lnTo>
                  <a:lnTo>
                    <a:pt x="504" y="551"/>
                  </a:lnTo>
                  <a:lnTo>
                    <a:pt x="503" y="549"/>
                  </a:lnTo>
                  <a:lnTo>
                    <a:pt x="501" y="547"/>
                  </a:lnTo>
                  <a:lnTo>
                    <a:pt x="498" y="542"/>
                  </a:lnTo>
                  <a:lnTo>
                    <a:pt x="498" y="541"/>
                  </a:lnTo>
                  <a:lnTo>
                    <a:pt x="497" y="539"/>
                  </a:lnTo>
                  <a:lnTo>
                    <a:pt x="496" y="538"/>
                  </a:lnTo>
                  <a:lnTo>
                    <a:pt x="495" y="537"/>
                  </a:lnTo>
                  <a:lnTo>
                    <a:pt x="494" y="536"/>
                  </a:lnTo>
                  <a:lnTo>
                    <a:pt x="492" y="536"/>
                  </a:lnTo>
                  <a:lnTo>
                    <a:pt x="490" y="535"/>
                  </a:lnTo>
                  <a:lnTo>
                    <a:pt x="489" y="535"/>
                  </a:lnTo>
                  <a:lnTo>
                    <a:pt x="488" y="535"/>
                  </a:lnTo>
                  <a:lnTo>
                    <a:pt x="486" y="535"/>
                  </a:lnTo>
                  <a:lnTo>
                    <a:pt x="486" y="535"/>
                  </a:lnTo>
                  <a:lnTo>
                    <a:pt x="484" y="535"/>
                  </a:lnTo>
                  <a:lnTo>
                    <a:pt x="479" y="536"/>
                  </a:lnTo>
                  <a:lnTo>
                    <a:pt x="478" y="536"/>
                  </a:lnTo>
                  <a:lnTo>
                    <a:pt x="476" y="537"/>
                  </a:lnTo>
                  <a:lnTo>
                    <a:pt x="475" y="537"/>
                  </a:lnTo>
                  <a:lnTo>
                    <a:pt x="474" y="537"/>
                  </a:lnTo>
                  <a:lnTo>
                    <a:pt x="472" y="537"/>
                  </a:lnTo>
                  <a:lnTo>
                    <a:pt x="468" y="536"/>
                  </a:lnTo>
                  <a:lnTo>
                    <a:pt x="466" y="536"/>
                  </a:lnTo>
                  <a:lnTo>
                    <a:pt x="458" y="534"/>
                  </a:lnTo>
                  <a:lnTo>
                    <a:pt x="456" y="534"/>
                  </a:lnTo>
                  <a:lnTo>
                    <a:pt x="455" y="533"/>
                  </a:lnTo>
                  <a:lnTo>
                    <a:pt x="453" y="532"/>
                  </a:lnTo>
                  <a:lnTo>
                    <a:pt x="451" y="532"/>
                  </a:lnTo>
                  <a:lnTo>
                    <a:pt x="450" y="531"/>
                  </a:lnTo>
                  <a:lnTo>
                    <a:pt x="448" y="530"/>
                  </a:lnTo>
                  <a:lnTo>
                    <a:pt x="443" y="526"/>
                  </a:lnTo>
                  <a:lnTo>
                    <a:pt x="441" y="525"/>
                  </a:lnTo>
                  <a:lnTo>
                    <a:pt x="440" y="524"/>
                  </a:lnTo>
                  <a:lnTo>
                    <a:pt x="438" y="523"/>
                  </a:lnTo>
                  <a:lnTo>
                    <a:pt x="437" y="522"/>
                  </a:lnTo>
                  <a:lnTo>
                    <a:pt x="435" y="522"/>
                  </a:lnTo>
                  <a:lnTo>
                    <a:pt x="433" y="522"/>
                  </a:lnTo>
                  <a:lnTo>
                    <a:pt x="429" y="522"/>
                  </a:lnTo>
                  <a:lnTo>
                    <a:pt x="427" y="521"/>
                  </a:lnTo>
                  <a:lnTo>
                    <a:pt x="426" y="521"/>
                  </a:lnTo>
                  <a:lnTo>
                    <a:pt x="421" y="520"/>
                  </a:lnTo>
                  <a:lnTo>
                    <a:pt x="420" y="520"/>
                  </a:lnTo>
                  <a:lnTo>
                    <a:pt x="419" y="519"/>
                  </a:lnTo>
                  <a:lnTo>
                    <a:pt x="416" y="519"/>
                  </a:lnTo>
                  <a:lnTo>
                    <a:pt x="411" y="519"/>
                  </a:lnTo>
                  <a:lnTo>
                    <a:pt x="407" y="520"/>
                  </a:lnTo>
                  <a:lnTo>
                    <a:pt x="403" y="520"/>
                  </a:lnTo>
                  <a:lnTo>
                    <a:pt x="397" y="521"/>
                  </a:lnTo>
                  <a:lnTo>
                    <a:pt x="394" y="522"/>
                  </a:lnTo>
                  <a:lnTo>
                    <a:pt x="389" y="524"/>
                  </a:lnTo>
                  <a:lnTo>
                    <a:pt x="379" y="527"/>
                  </a:lnTo>
                  <a:lnTo>
                    <a:pt x="376" y="527"/>
                  </a:lnTo>
                  <a:lnTo>
                    <a:pt x="374" y="528"/>
                  </a:lnTo>
                  <a:lnTo>
                    <a:pt x="373" y="528"/>
                  </a:lnTo>
                  <a:lnTo>
                    <a:pt x="372" y="528"/>
                  </a:lnTo>
                  <a:lnTo>
                    <a:pt x="370" y="528"/>
                  </a:lnTo>
                  <a:lnTo>
                    <a:pt x="369" y="527"/>
                  </a:lnTo>
                  <a:lnTo>
                    <a:pt x="368" y="527"/>
                  </a:lnTo>
                  <a:lnTo>
                    <a:pt x="367" y="526"/>
                  </a:lnTo>
                  <a:lnTo>
                    <a:pt x="367" y="526"/>
                  </a:lnTo>
                  <a:lnTo>
                    <a:pt x="366" y="525"/>
                  </a:lnTo>
                  <a:lnTo>
                    <a:pt x="365" y="524"/>
                  </a:lnTo>
                  <a:lnTo>
                    <a:pt x="365" y="523"/>
                  </a:lnTo>
                  <a:lnTo>
                    <a:pt x="362" y="519"/>
                  </a:lnTo>
                  <a:lnTo>
                    <a:pt x="362" y="518"/>
                  </a:lnTo>
                  <a:lnTo>
                    <a:pt x="361" y="517"/>
                  </a:lnTo>
                  <a:lnTo>
                    <a:pt x="360" y="516"/>
                  </a:lnTo>
                  <a:lnTo>
                    <a:pt x="358" y="514"/>
                  </a:lnTo>
                  <a:lnTo>
                    <a:pt x="357" y="513"/>
                  </a:lnTo>
                  <a:lnTo>
                    <a:pt x="355" y="512"/>
                  </a:lnTo>
                  <a:lnTo>
                    <a:pt x="353" y="511"/>
                  </a:lnTo>
                  <a:lnTo>
                    <a:pt x="351" y="510"/>
                  </a:lnTo>
                  <a:lnTo>
                    <a:pt x="349" y="510"/>
                  </a:lnTo>
                  <a:lnTo>
                    <a:pt x="347" y="509"/>
                  </a:lnTo>
                  <a:lnTo>
                    <a:pt x="344" y="508"/>
                  </a:lnTo>
                  <a:lnTo>
                    <a:pt x="342" y="508"/>
                  </a:lnTo>
                  <a:lnTo>
                    <a:pt x="340" y="508"/>
                  </a:lnTo>
                  <a:lnTo>
                    <a:pt x="339" y="508"/>
                  </a:lnTo>
                  <a:lnTo>
                    <a:pt x="339" y="508"/>
                  </a:lnTo>
                  <a:lnTo>
                    <a:pt x="338" y="508"/>
                  </a:lnTo>
                  <a:lnTo>
                    <a:pt x="338" y="508"/>
                  </a:lnTo>
                  <a:lnTo>
                    <a:pt x="336" y="509"/>
                  </a:lnTo>
                  <a:lnTo>
                    <a:pt x="335" y="509"/>
                  </a:lnTo>
                  <a:lnTo>
                    <a:pt x="333" y="509"/>
                  </a:lnTo>
                  <a:lnTo>
                    <a:pt x="333" y="509"/>
                  </a:lnTo>
                  <a:lnTo>
                    <a:pt x="332" y="509"/>
                  </a:lnTo>
                  <a:lnTo>
                    <a:pt x="331" y="508"/>
                  </a:lnTo>
                  <a:lnTo>
                    <a:pt x="330" y="505"/>
                  </a:lnTo>
                  <a:lnTo>
                    <a:pt x="328" y="500"/>
                  </a:lnTo>
                  <a:lnTo>
                    <a:pt x="327" y="498"/>
                  </a:lnTo>
                  <a:lnTo>
                    <a:pt x="326" y="496"/>
                  </a:lnTo>
                  <a:lnTo>
                    <a:pt x="324" y="495"/>
                  </a:lnTo>
                  <a:lnTo>
                    <a:pt x="324" y="494"/>
                  </a:lnTo>
                  <a:lnTo>
                    <a:pt x="323" y="494"/>
                  </a:lnTo>
                  <a:lnTo>
                    <a:pt x="323" y="494"/>
                  </a:lnTo>
                  <a:lnTo>
                    <a:pt x="322" y="494"/>
                  </a:lnTo>
                  <a:lnTo>
                    <a:pt x="322" y="494"/>
                  </a:lnTo>
                  <a:lnTo>
                    <a:pt x="321" y="494"/>
                  </a:lnTo>
                  <a:lnTo>
                    <a:pt x="320" y="494"/>
                  </a:lnTo>
                  <a:lnTo>
                    <a:pt x="318" y="494"/>
                  </a:lnTo>
                  <a:lnTo>
                    <a:pt x="317" y="494"/>
                  </a:lnTo>
                  <a:lnTo>
                    <a:pt x="316" y="495"/>
                  </a:lnTo>
                  <a:lnTo>
                    <a:pt x="315" y="496"/>
                  </a:lnTo>
                  <a:lnTo>
                    <a:pt x="313" y="497"/>
                  </a:lnTo>
                  <a:lnTo>
                    <a:pt x="310" y="500"/>
                  </a:lnTo>
                  <a:lnTo>
                    <a:pt x="309" y="500"/>
                  </a:lnTo>
                  <a:lnTo>
                    <a:pt x="309" y="501"/>
                  </a:lnTo>
                  <a:lnTo>
                    <a:pt x="308" y="501"/>
                  </a:lnTo>
                  <a:lnTo>
                    <a:pt x="307" y="501"/>
                  </a:lnTo>
                  <a:lnTo>
                    <a:pt x="307" y="500"/>
                  </a:lnTo>
                  <a:lnTo>
                    <a:pt x="306" y="500"/>
                  </a:lnTo>
                  <a:lnTo>
                    <a:pt x="305" y="499"/>
                  </a:lnTo>
                  <a:lnTo>
                    <a:pt x="305" y="498"/>
                  </a:lnTo>
                  <a:lnTo>
                    <a:pt x="304" y="497"/>
                  </a:lnTo>
                  <a:lnTo>
                    <a:pt x="304" y="495"/>
                  </a:lnTo>
                  <a:lnTo>
                    <a:pt x="304" y="494"/>
                  </a:lnTo>
                  <a:lnTo>
                    <a:pt x="304" y="494"/>
                  </a:lnTo>
                  <a:lnTo>
                    <a:pt x="304" y="493"/>
                  </a:lnTo>
                  <a:lnTo>
                    <a:pt x="304" y="491"/>
                  </a:lnTo>
                  <a:lnTo>
                    <a:pt x="305" y="490"/>
                  </a:lnTo>
                  <a:lnTo>
                    <a:pt x="306" y="488"/>
                  </a:lnTo>
                  <a:lnTo>
                    <a:pt x="306" y="487"/>
                  </a:lnTo>
                  <a:lnTo>
                    <a:pt x="306" y="486"/>
                  </a:lnTo>
                  <a:lnTo>
                    <a:pt x="306" y="485"/>
                  </a:lnTo>
                  <a:lnTo>
                    <a:pt x="306" y="485"/>
                  </a:lnTo>
                  <a:lnTo>
                    <a:pt x="306" y="484"/>
                  </a:lnTo>
                  <a:lnTo>
                    <a:pt x="306" y="482"/>
                  </a:lnTo>
                  <a:lnTo>
                    <a:pt x="305" y="481"/>
                  </a:lnTo>
                  <a:lnTo>
                    <a:pt x="303" y="477"/>
                  </a:lnTo>
                  <a:lnTo>
                    <a:pt x="301" y="474"/>
                  </a:lnTo>
                  <a:lnTo>
                    <a:pt x="299" y="471"/>
                  </a:lnTo>
                  <a:lnTo>
                    <a:pt x="296" y="468"/>
                  </a:lnTo>
                  <a:lnTo>
                    <a:pt x="295" y="466"/>
                  </a:lnTo>
                  <a:lnTo>
                    <a:pt x="292" y="463"/>
                  </a:lnTo>
                  <a:lnTo>
                    <a:pt x="287" y="458"/>
                  </a:lnTo>
                  <a:lnTo>
                    <a:pt x="285" y="457"/>
                  </a:lnTo>
                  <a:lnTo>
                    <a:pt x="283" y="455"/>
                  </a:lnTo>
                  <a:lnTo>
                    <a:pt x="273" y="447"/>
                  </a:lnTo>
                  <a:lnTo>
                    <a:pt x="272" y="447"/>
                  </a:lnTo>
                  <a:lnTo>
                    <a:pt x="271" y="446"/>
                  </a:lnTo>
                  <a:lnTo>
                    <a:pt x="270" y="445"/>
                  </a:lnTo>
                  <a:lnTo>
                    <a:pt x="269" y="444"/>
                  </a:lnTo>
                  <a:lnTo>
                    <a:pt x="268" y="441"/>
                  </a:lnTo>
                  <a:lnTo>
                    <a:pt x="267" y="440"/>
                  </a:lnTo>
                  <a:lnTo>
                    <a:pt x="265" y="436"/>
                  </a:lnTo>
                  <a:lnTo>
                    <a:pt x="264" y="434"/>
                  </a:lnTo>
                  <a:lnTo>
                    <a:pt x="263" y="433"/>
                  </a:lnTo>
                  <a:lnTo>
                    <a:pt x="262" y="431"/>
                  </a:lnTo>
                  <a:lnTo>
                    <a:pt x="260" y="429"/>
                  </a:lnTo>
                  <a:lnTo>
                    <a:pt x="259" y="427"/>
                  </a:lnTo>
                  <a:lnTo>
                    <a:pt x="258" y="426"/>
                  </a:lnTo>
                  <a:lnTo>
                    <a:pt x="256" y="425"/>
                  </a:lnTo>
                  <a:lnTo>
                    <a:pt x="255" y="425"/>
                  </a:lnTo>
                  <a:lnTo>
                    <a:pt x="255" y="424"/>
                  </a:lnTo>
                  <a:lnTo>
                    <a:pt x="254" y="424"/>
                  </a:lnTo>
                  <a:lnTo>
                    <a:pt x="254" y="424"/>
                  </a:lnTo>
                  <a:lnTo>
                    <a:pt x="253" y="424"/>
                  </a:lnTo>
                  <a:lnTo>
                    <a:pt x="252" y="424"/>
                  </a:lnTo>
                  <a:lnTo>
                    <a:pt x="252" y="425"/>
                  </a:lnTo>
                  <a:lnTo>
                    <a:pt x="251" y="425"/>
                  </a:lnTo>
                  <a:lnTo>
                    <a:pt x="249" y="426"/>
                  </a:lnTo>
                  <a:lnTo>
                    <a:pt x="249" y="427"/>
                  </a:lnTo>
                  <a:lnTo>
                    <a:pt x="248" y="427"/>
                  </a:lnTo>
                  <a:lnTo>
                    <a:pt x="247" y="427"/>
                  </a:lnTo>
                  <a:lnTo>
                    <a:pt x="246" y="427"/>
                  </a:lnTo>
                  <a:lnTo>
                    <a:pt x="245" y="427"/>
                  </a:lnTo>
                  <a:lnTo>
                    <a:pt x="244" y="427"/>
                  </a:lnTo>
                  <a:lnTo>
                    <a:pt x="243" y="427"/>
                  </a:lnTo>
                  <a:lnTo>
                    <a:pt x="241" y="426"/>
                  </a:lnTo>
                  <a:lnTo>
                    <a:pt x="240" y="425"/>
                  </a:lnTo>
                  <a:lnTo>
                    <a:pt x="238" y="424"/>
                  </a:lnTo>
                  <a:lnTo>
                    <a:pt x="237" y="423"/>
                  </a:lnTo>
                  <a:lnTo>
                    <a:pt x="235" y="422"/>
                  </a:lnTo>
                  <a:lnTo>
                    <a:pt x="234" y="421"/>
                  </a:lnTo>
                  <a:lnTo>
                    <a:pt x="234" y="420"/>
                  </a:lnTo>
                  <a:lnTo>
                    <a:pt x="233" y="419"/>
                  </a:lnTo>
                  <a:lnTo>
                    <a:pt x="232" y="418"/>
                  </a:lnTo>
                  <a:lnTo>
                    <a:pt x="231" y="416"/>
                  </a:lnTo>
                  <a:lnTo>
                    <a:pt x="231" y="414"/>
                  </a:lnTo>
                  <a:lnTo>
                    <a:pt x="230" y="412"/>
                  </a:lnTo>
                  <a:lnTo>
                    <a:pt x="230" y="410"/>
                  </a:lnTo>
                  <a:lnTo>
                    <a:pt x="230" y="408"/>
                  </a:lnTo>
                  <a:lnTo>
                    <a:pt x="229" y="406"/>
                  </a:lnTo>
                  <a:lnTo>
                    <a:pt x="229" y="404"/>
                  </a:lnTo>
                  <a:lnTo>
                    <a:pt x="230" y="403"/>
                  </a:lnTo>
                  <a:lnTo>
                    <a:pt x="230" y="401"/>
                  </a:lnTo>
                  <a:lnTo>
                    <a:pt x="230" y="400"/>
                  </a:lnTo>
                  <a:lnTo>
                    <a:pt x="230" y="397"/>
                  </a:lnTo>
                  <a:lnTo>
                    <a:pt x="232" y="391"/>
                  </a:lnTo>
                  <a:lnTo>
                    <a:pt x="232" y="390"/>
                  </a:lnTo>
                  <a:lnTo>
                    <a:pt x="232" y="388"/>
                  </a:lnTo>
                  <a:lnTo>
                    <a:pt x="232" y="387"/>
                  </a:lnTo>
                  <a:lnTo>
                    <a:pt x="233" y="385"/>
                  </a:lnTo>
                  <a:lnTo>
                    <a:pt x="232" y="383"/>
                  </a:lnTo>
                  <a:lnTo>
                    <a:pt x="232" y="382"/>
                  </a:lnTo>
                  <a:lnTo>
                    <a:pt x="232" y="380"/>
                  </a:lnTo>
                  <a:lnTo>
                    <a:pt x="231" y="377"/>
                  </a:lnTo>
                  <a:lnTo>
                    <a:pt x="231" y="375"/>
                  </a:lnTo>
                  <a:lnTo>
                    <a:pt x="230" y="373"/>
                  </a:lnTo>
                  <a:lnTo>
                    <a:pt x="229" y="372"/>
                  </a:lnTo>
                  <a:lnTo>
                    <a:pt x="229" y="371"/>
                  </a:lnTo>
                  <a:lnTo>
                    <a:pt x="228" y="369"/>
                  </a:lnTo>
                  <a:lnTo>
                    <a:pt x="227" y="368"/>
                  </a:lnTo>
                  <a:lnTo>
                    <a:pt x="226" y="368"/>
                  </a:lnTo>
                  <a:lnTo>
                    <a:pt x="225" y="368"/>
                  </a:lnTo>
                  <a:lnTo>
                    <a:pt x="225" y="367"/>
                  </a:lnTo>
                  <a:lnTo>
                    <a:pt x="224" y="367"/>
                  </a:lnTo>
                  <a:lnTo>
                    <a:pt x="223" y="367"/>
                  </a:lnTo>
                  <a:lnTo>
                    <a:pt x="222" y="367"/>
                  </a:lnTo>
                  <a:lnTo>
                    <a:pt x="222" y="367"/>
                  </a:lnTo>
                  <a:lnTo>
                    <a:pt x="221" y="367"/>
                  </a:lnTo>
                  <a:lnTo>
                    <a:pt x="217" y="368"/>
                  </a:lnTo>
                  <a:lnTo>
                    <a:pt x="215" y="368"/>
                  </a:lnTo>
                  <a:lnTo>
                    <a:pt x="208" y="371"/>
                  </a:lnTo>
                  <a:lnTo>
                    <a:pt x="206" y="371"/>
                  </a:lnTo>
                  <a:lnTo>
                    <a:pt x="204" y="372"/>
                  </a:lnTo>
                  <a:lnTo>
                    <a:pt x="201" y="373"/>
                  </a:lnTo>
                  <a:lnTo>
                    <a:pt x="198" y="375"/>
                  </a:lnTo>
                  <a:lnTo>
                    <a:pt x="197" y="375"/>
                  </a:lnTo>
                  <a:lnTo>
                    <a:pt x="196" y="375"/>
                  </a:lnTo>
                  <a:lnTo>
                    <a:pt x="195" y="375"/>
                  </a:lnTo>
                  <a:lnTo>
                    <a:pt x="194" y="375"/>
                  </a:lnTo>
                  <a:lnTo>
                    <a:pt x="193" y="375"/>
                  </a:lnTo>
                  <a:lnTo>
                    <a:pt x="188" y="374"/>
                  </a:lnTo>
                  <a:lnTo>
                    <a:pt x="187" y="374"/>
                  </a:lnTo>
                  <a:lnTo>
                    <a:pt x="186" y="374"/>
                  </a:lnTo>
                  <a:lnTo>
                    <a:pt x="183" y="373"/>
                  </a:lnTo>
                  <a:lnTo>
                    <a:pt x="177" y="370"/>
                  </a:lnTo>
                  <a:lnTo>
                    <a:pt x="176" y="369"/>
                  </a:lnTo>
                  <a:lnTo>
                    <a:pt x="174" y="368"/>
                  </a:lnTo>
                  <a:lnTo>
                    <a:pt x="173" y="367"/>
                  </a:lnTo>
                  <a:lnTo>
                    <a:pt x="171" y="365"/>
                  </a:lnTo>
                  <a:lnTo>
                    <a:pt x="169" y="364"/>
                  </a:lnTo>
                  <a:lnTo>
                    <a:pt x="168" y="363"/>
                  </a:lnTo>
                  <a:lnTo>
                    <a:pt x="167" y="362"/>
                  </a:lnTo>
                  <a:lnTo>
                    <a:pt x="164" y="361"/>
                  </a:lnTo>
                  <a:lnTo>
                    <a:pt x="164" y="361"/>
                  </a:lnTo>
                  <a:lnTo>
                    <a:pt x="162" y="360"/>
                  </a:lnTo>
                  <a:lnTo>
                    <a:pt x="161" y="359"/>
                  </a:lnTo>
                  <a:lnTo>
                    <a:pt x="160" y="358"/>
                  </a:lnTo>
                  <a:lnTo>
                    <a:pt x="159" y="357"/>
                  </a:lnTo>
                  <a:lnTo>
                    <a:pt x="158" y="355"/>
                  </a:lnTo>
                  <a:lnTo>
                    <a:pt x="157" y="353"/>
                  </a:lnTo>
                  <a:lnTo>
                    <a:pt x="156" y="351"/>
                  </a:lnTo>
                  <a:lnTo>
                    <a:pt x="155" y="350"/>
                  </a:lnTo>
                  <a:lnTo>
                    <a:pt x="151" y="346"/>
                  </a:lnTo>
                  <a:lnTo>
                    <a:pt x="150" y="345"/>
                  </a:lnTo>
                  <a:lnTo>
                    <a:pt x="150" y="344"/>
                  </a:lnTo>
                  <a:lnTo>
                    <a:pt x="149" y="343"/>
                  </a:lnTo>
                  <a:lnTo>
                    <a:pt x="149" y="342"/>
                  </a:lnTo>
                  <a:lnTo>
                    <a:pt x="149" y="340"/>
                  </a:lnTo>
                  <a:lnTo>
                    <a:pt x="148" y="338"/>
                  </a:lnTo>
                  <a:lnTo>
                    <a:pt x="148" y="337"/>
                  </a:lnTo>
                  <a:lnTo>
                    <a:pt x="148" y="336"/>
                  </a:lnTo>
                  <a:lnTo>
                    <a:pt x="148" y="335"/>
                  </a:lnTo>
                  <a:lnTo>
                    <a:pt x="147" y="334"/>
                  </a:lnTo>
                  <a:lnTo>
                    <a:pt x="146" y="333"/>
                  </a:lnTo>
                  <a:lnTo>
                    <a:pt x="146" y="332"/>
                  </a:lnTo>
                  <a:lnTo>
                    <a:pt x="144" y="328"/>
                  </a:lnTo>
                  <a:lnTo>
                    <a:pt x="143" y="327"/>
                  </a:lnTo>
                  <a:lnTo>
                    <a:pt x="142" y="324"/>
                  </a:lnTo>
                  <a:lnTo>
                    <a:pt x="142" y="323"/>
                  </a:lnTo>
                  <a:lnTo>
                    <a:pt x="141" y="321"/>
                  </a:lnTo>
                  <a:lnTo>
                    <a:pt x="141" y="320"/>
                  </a:lnTo>
                  <a:lnTo>
                    <a:pt x="141" y="317"/>
                  </a:lnTo>
                  <a:lnTo>
                    <a:pt x="141" y="315"/>
                  </a:lnTo>
                  <a:lnTo>
                    <a:pt x="141" y="313"/>
                  </a:lnTo>
                  <a:lnTo>
                    <a:pt x="140" y="311"/>
                  </a:lnTo>
                  <a:lnTo>
                    <a:pt x="139" y="309"/>
                  </a:lnTo>
                  <a:lnTo>
                    <a:pt x="137" y="305"/>
                  </a:lnTo>
                  <a:lnTo>
                    <a:pt x="135" y="302"/>
                  </a:lnTo>
                  <a:lnTo>
                    <a:pt x="135" y="301"/>
                  </a:lnTo>
                  <a:lnTo>
                    <a:pt x="134" y="300"/>
                  </a:lnTo>
                  <a:lnTo>
                    <a:pt x="134" y="300"/>
                  </a:lnTo>
                  <a:lnTo>
                    <a:pt x="134" y="299"/>
                  </a:lnTo>
                  <a:lnTo>
                    <a:pt x="133" y="299"/>
                  </a:lnTo>
                  <a:lnTo>
                    <a:pt x="131" y="299"/>
                  </a:lnTo>
                  <a:lnTo>
                    <a:pt x="130" y="299"/>
                  </a:lnTo>
                  <a:lnTo>
                    <a:pt x="129" y="299"/>
                  </a:lnTo>
                  <a:lnTo>
                    <a:pt x="128" y="299"/>
                  </a:lnTo>
                  <a:lnTo>
                    <a:pt x="128" y="300"/>
                  </a:lnTo>
                  <a:lnTo>
                    <a:pt x="127" y="300"/>
                  </a:lnTo>
                  <a:lnTo>
                    <a:pt x="127" y="301"/>
                  </a:lnTo>
                  <a:lnTo>
                    <a:pt x="127" y="302"/>
                  </a:lnTo>
                  <a:lnTo>
                    <a:pt x="127" y="303"/>
                  </a:lnTo>
                  <a:lnTo>
                    <a:pt x="127" y="305"/>
                  </a:lnTo>
                  <a:lnTo>
                    <a:pt x="129" y="315"/>
                  </a:lnTo>
                  <a:lnTo>
                    <a:pt x="130" y="316"/>
                  </a:lnTo>
                  <a:lnTo>
                    <a:pt x="130" y="317"/>
                  </a:lnTo>
                  <a:lnTo>
                    <a:pt x="130" y="319"/>
                  </a:lnTo>
                  <a:lnTo>
                    <a:pt x="130" y="320"/>
                  </a:lnTo>
                  <a:lnTo>
                    <a:pt x="129" y="321"/>
                  </a:lnTo>
                  <a:lnTo>
                    <a:pt x="129" y="321"/>
                  </a:lnTo>
                  <a:lnTo>
                    <a:pt x="129" y="322"/>
                  </a:lnTo>
                  <a:lnTo>
                    <a:pt x="128" y="323"/>
                  </a:lnTo>
                  <a:lnTo>
                    <a:pt x="126" y="324"/>
                  </a:lnTo>
                  <a:lnTo>
                    <a:pt x="126" y="325"/>
                  </a:lnTo>
                  <a:lnTo>
                    <a:pt x="125" y="326"/>
                  </a:lnTo>
                  <a:lnTo>
                    <a:pt x="124" y="326"/>
                  </a:lnTo>
                  <a:lnTo>
                    <a:pt x="123" y="326"/>
                  </a:lnTo>
                  <a:lnTo>
                    <a:pt x="123" y="326"/>
                  </a:lnTo>
                  <a:lnTo>
                    <a:pt x="122" y="326"/>
                  </a:lnTo>
                  <a:lnTo>
                    <a:pt x="121" y="326"/>
                  </a:lnTo>
                  <a:lnTo>
                    <a:pt x="120" y="325"/>
                  </a:lnTo>
                  <a:lnTo>
                    <a:pt x="120" y="325"/>
                  </a:lnTo>
                  <a:lnTo>
                    <a:pt x="119" y="325"/>
                  </a:lnTo>
                  <a:lnTo>
                    <a:pt x="119" y="326"/>
                  </a:lnTo>
                  <a:lnTo>
                    <a:pt x="118" y="326"/>
                  </a:lnTo>
                  <a:lnTo>
                    <a:pt x="117" y="327"/>
                  </a:lnTo>
                  <a:lnTo>
                    <a:pt x="116" y="327"/>
                  </a:lnTo>
                  <a:lnTo>
                    <a:pt x="114" y="329"/>
                  </a:lnTo>
                  <a:lnTo>
                    <a:pt x="113" y="329"/>
                  </a:lnTo>
                  <a:lnTo>
                    <a:pt x="112" y="330"/>
                  </a:lnTo>
                  <a:lnTo>
                    <a:pt x="112" y="330"/>
                  </a:lnTo>
                  <a:lnTo>
                    <a:pt x="111" y="331"/>
                  </a:lnTo>
                  <a:lnTo>
                    <a:pt x="111" y="332"/>
                  </a:lnTo>
                  <a:lnTo>
                    <a:pt x="110" y="334"/>
                  </a:lnTo>
                  <a:lnTo>
                    <a:pt x="109" y="335"/>
                  </a:lnTo>
                  <a:lnTo>
                    <a:pt x="109" y="336"/>
                  </a:lnTo>
                  <a:lnTo>
                    <a:pt x="108" y="336"/>
                  </a:lnTo>
                  <a:lnTo>
                    <a:pt x="105" y="340"/>
                  </a:lnTo>
                  <a:lnTo>
                    <a:pt x="104" y="340"/>
                  </a:lnTo>
                  <a:lnTo>
                    <a:pt x="103" y="341"/>
                  </a:lnTo>
                  <a:lnTo>
                    <a:pt x="102" y="344"/>
                  </a:lnTo>
                  <a:lnTo>
                    <a:pt x="101" y="346"/>
                  </a:lnTo>
                  <a:lnTo>
                    <a:pt x="100" y="346"/>
                  </a:lnTo>
                  <a:lnTo>
                    <a:pt x="100" y="346"/>
                  </a:lnTo>
                  <a:lnTo>
                    <a:pt x="99" y="346"/>
                  </a:lnTo>
                  <a:lnTo>
                    <a:pt x="99" y="347"/>
                  </a:lnTo>
                  <a:lnTo>
                    <a:pt x="98" y="347"/>
                  </a:lnTo>
                  <a:lnTo>
                    <a:pt x="98" y="346"/>
                  </a:lnTo>
                  <a:lnTo>
                    <a:pt x="97" y="346"/>
                  </a:lnTo>
                  <a:lnTo>
                    <a:pt x="96" y="345"/>
                  </a:lnTo>
                  <a:lnTo>
                    <a:pt x="95" y="344"/>
                  </a:lnTo>
                  <a:lnTo>
                    <a:pt x="94" y="343"/>
                  </a:lnTo>
                  <a:lnTo>
                    <a:pt x="93" y="341"/>
                  </a:lnTo>
                  <a:lnTo>
                    <a:pt x="92" y="339"/>
                  </a:lnTo>
                  <a:lnTo>
                    <a:pt x="91" y="338"/>
                  </a:lnTo>
                  <a:lnTo>
                    <a:pt x="91" y="336"/>
                  </a:lnTo>
                  <a:lnTo>
                    <a:pt x="91" y="335"/>
                  </a:lnTo>
                  <a:lnTo>
                    <a:pt x="91" y="334"/>
                  </a:lnTo>
                  <a:lnTo>
                    <a:pt x="91" y="332"/>
                  </a:lnTo>
                  <a:lnTo>
                    <a:pt x="91" y="329"/>
                  </a:lnTo>
                  <a:lnTo>
                    <a:pt x="92" y="323"/>
                  </a:lnTo>
                  <a:lnTo>
                    <a:pt x="93" y="320"/>
                  </a:lnTo>
                  <a:lnTo>
                    <a:pt x="93" y="317"/>
                  </a:lnTo>
                  <a:lnTo>
                    <a:pt x="93" y="316"/>
                  </a:lnTo>
                  <a:lnTo>
                    <a:pt x="93" y="316"/>
                  </a:lnTo>
                  <a:lnTo>
                    <a:pt x="93" y="315"/>
                  </a:lnTo>
                  <a:lnTo>
                    <a:pt x="93" y="313"/>
                  </a:lnTo>
                  <a:lnTo>
                    <a:pt x="92" y="312"/>
                  </a:lnTo>
                  <a:lnTo>
                    <a:pt x="92" y="311"/>
                  </a:lnTo>
                  <a:lnTo>
                    <a:pt x="91" y="310"/>
                  </a:lnTo>
                  <a:lnTo>
                    <a:pt x="90" y="310"/>
                  </a:lnTo>
                  <a:lnTo>
                    <a:pt x="89" y="309"/>
                  </a:lnTo>
                  <a:lnTo>
                    <a:pt x="88" y="308"/>
                  </a:lnTo>
                  <a:lnTo>
                    <a:pt x="87" y="308"/>
                  </a:lnTo>
                  <a:lnTo>
                    <a:pt x="86" y="308"/>
                  </a:lnTo>
                  <a:lnTo>
                    <a:pt x="85" y="307"/>
                  </a:lnTo>
                  <a:lnTo>
                    <a:pt x="84" y="307"/>
                  </a:lnTo>
                  <a:lnTo>
                    <a:pt x="82" y="308"/>
                  </a:lnTo>
                  <a:lnTo>
                    <a:pt x="79" y="308"/>
                  </a:lnTo>
                  <a:lnTo>
                    <a:pt x="77" y="308"/>
                  </a:lnTo>
                  <a:lnTo>
                    <a:pt x="76" y="309"/>
                  </a:lnTo>
                  <a:lnTo>
                    <a:pt x="75" y="309"/>
                  </a:lnTo>
                  <a:lnTo>
                    <a:pt x="73" y="310"/>
                  </a:lnTo>
                  <a:lnTo>
                    <a:pt x="70" y="311"/>
                  </a:lnTo>
                  <a:lnTo>
                    <a:pt x="69" y="312"/>
                  </a:lnTo>
                  <a:lnTo>
                    <a:pt x="68" y="312"/>
                  </a:lnTo>
                  <a:lnTo>
                    <a:pt x="67" y="313"/>
                  </a:lnTo>
                  <a:lnTo>
                    <a:pt x="64" y="315"/>
                  </a:lnTo>
                  <a:lnTo>
                    <a:pt x="62" y="317"/>
                  </a:lnTo>
                  <a:lnTo>
                    <a:pt x="58" y="320"/>
                  </a:lnTo>
                  <a:lnTo>
                    <a:pt x="53" y="323"/>
                  </a:lnTo>
                  <a:lnTo>
                    <a:pt x="52" y="325"/>
                  </a:lnTo>
                  <a:lnTo>
                    <a:pt x="51" y="326"/>
                  </a:lnTo>
                  <a:lnTo>
                    <a:pt x="50" y="327"/>
                  </a:lnTo>
                  <a:lnTo>
                    <a:pt x="49" y="328"/>
                  </a:lnTo>
                  <a:lnTo>
                    <a:pt x="47" y="330"/>
                  </a:lnTo>
                  <a:lnTo>
                    <a:pt x="47" y="331"/>
                  </a:lnTo>
                  <a:lnTo>
                    <a:pt x="46" y="332"/>
                  </a:lnTo>
                  <a:lnTo>
                    <a:pt x="45" y="332"/>
                  </a:lnTo>
                  <a:lnTo>
                    <a:pt x="44" y="332"/>
                  </a:lnTo>
                  <a:lnTo>
                    <a:pt x="43" y="332"/>
                  </a:lnTo>
                  <a:lnTo>
                    <a:pt x="38" y="332"/>
                  </a:lnTo>
                  <a:lnTo>
                    <a:pt x="33" y="333"/>
                  </a:lnTo>
                  <a:lnTo>
                    <a:pt x="32" y="333"/>
                  </a:lnTo>
                  <a:lnTo>
                    <a:pt x="31" y="332"/>
                  </a:lnTo>
                  <a:lnTo>
                    <a:pt x="30" y="332"/>
                  </a:lnTo>
                  <a:lnTo>
                    <a:pt x="30" y="332"/>
                  </a:lnTo>
                  <a:lnTo>
                    <a:pt x="29" y="332"/>
                  </a:lnTo>
                  <a:lnTo>
                    <a:pt x="29" y="331"/>
                  </a:lnTo>
                  <a:lnTo>
                    <a:pt x="28" y="330"/>
                  </a:lnTo>
                  <a:lnTo>
                    <a:pt x="28" y="329"/>
                  </a:lnTo>
                  <a:lnTo>
                    <a:pt x="28" y="329"/>
                  </a:lnTo>
                  <a:lnTo>
                    <a:pt x="27" y="327"/>
                  </a:lnTo>
                  <a:lnTo>
                    <a:pt x="28" y="326"/>
                  </a:lnTo>
                  <a:lnTo>
                    <a:pt x="28" y="324"/>
                  </a:lnTo>
                  <a:lnTo>
                    <a:pt x="28" y="320"/>
                  </a:lnTo>
                  <a:lnTo>
                    <a:pt x="29" y="317"/>
                  </a:lnTo>
                  <a:lnTo>
                    <a:pt x="29" y="316"/>
                  </a:lnTo>
                  <a:lnTo>
                    <a:pt x="28" y="315"/>
                  </a:lnTo>
                  <a:lnTo>
                    <a:pt x="28" y="314"/>
                  </a:lnTo>
                  <a:lnTo>
                    <a:pt x="28" y="314"/>
                  </a:lnTo>
                  <a:lnTo>
                    <a:pt x="28" y="313"/>
                  </a:lnTo>
                  <a:lnTo>
                    <a:pt x="27" y="313"/>
                  </a:lnTo>
                  <a:lnTo>
                    <a:pt x="27" y="313"/>
                  </a:lnTo>
                  <a:lnTo>
                    <a:pt x="26" y="313"/>
                  </a:lnTo>
                  <a:lnTo>
                    <a:pt x="25" y="314"/>
                  </a:lnTo>
                  <a:lnTo>
                    <a:pt x="23" y="314"/>
                  </a:lnTo>
                  <a:lnTo>
                    <a:pt x="22" y="315"/>
                  </a:lnTo>
                  <a:lnTo>
                    <a:pt x="18" y="315"/>
                  </a:lnTo>
                  <a:lnTo>
                    <a:pt x="17" y="315"/>
                  </a:lnTo>
                  <a:lnTo>
                    <a:pt x="16" y="315"/>
                  </a:lnTo>
                  <a:lnTo>
                    <a:pt x="15" y="315"/>
                  </a:lnTo>
                  <a:lnTo>
                    <a:pt x="14" y="315"/>
                  </a:lnTo>
                  <a:lnTo>
                    <a:pt x="13" y="315"/>
                  </a:lnTo>
                  <a:lnTo>
                    <a:pt x="12" y="314"/>
                  </a:lnTo>
                  <a:lnTo>
                    <a:pt x="12" y="314"/>
                  </a:lnTo>
                  <a:lnTo>
                    <a:pt x="10" y="312"/>
                  </a:lnTo>
                  <a:lnTo>
                    <a:pt x="9" y="311"/>
                  </a:lnTo>
                  <a:lnTo>
                    <a:pt x="7" y="308"/>
                  </a:lnTo>
                  <a:lnTo>
                    <a:pt x="4" y="305"/>
                  </a:lnTo>
                  <a:lnTo>
                    <a:pt x="4" y="304"/>
                  </a:lnTo>
                  <a:lnTo>
                    <a:pt x="3" y="303"/>
                  </a:lnTo>
                  <a:lnTo>
                    <a:pt x="2" y="301"/>
                  </a:lnTo>
                  <a:lnTo>
                    <a:pt x="1" y="299"/>
                  </a:lnTo>
                  <a:lnTo>
                    <a:pt x="0" y="298"/>
                  </a:lnTo>
                  <a:lnTo>
                    <a:pt x="0" y="297"/>
                  </a:lnTo>
                  <a:lnTo>
                    <a:pt x="0" y="296"/>
                  </a:lnTo>
                  <a:lnTo>
                    <a:pt x="0" y="295"/>
                  </a:lnTo>
                  <a:lnTo>
                    <a:pt x="0" y="295"/>
                  </a:lnTo>
                  <a:lnTo>
                    <a:pt x="0" y="293"/>
                  </a:lnTo>
                  <a:lnTo>
                    <a:pt x="0" y="292"/>
                  </a:lnTo>
                  <a:lnTo>
                    <a:pt x="0" y="291"/>
                  </a:lnTo>
                  <a:lnTo>
                    <a:pt x="1" y="289"/>
                  </a:lnTo>
                  <a:lnTo>
                    <a:pt x="3" y="284"/>
                  </a:lnTo>
                  <a:lnTo>
                    <a:pt x="4" y="282"/>
                  </a:lnTo>
                  <a:lnTo>
                    <a:pt x="5" y="280"/>
                  </a:lnTo>
                  <a:lnTo>
                    <a:pt x="5" y="279"/>
                  </a:lnTo>
                  <a:lnTo>
                    <a:pt x="5" y="277"/>
                  </a:lnTo>
                  <a:lnTo>
                    <a:pt x="5" y="276"/>
                  </a:lnTo>
                  <a:lnTo>
                    <a:pt x="5" y="274"/>
                  </a:lnTo>
                  <a:lnTo>
                    <a:pt x="5" y="273"/>
                  </a:lnTo>
                  <a:lnTo>
                    <a:pt x="5" y="271"/>
                  </a:lnTo>
                  <a:lnTo>
                    <a:pt x="6" y="270"/>
                  </a:lnTo>
                  <a:lnTo>
                    <a:pt x="6" y="269"/>
                  </a:lnTo>
                  <a:lnTo>
                    <a:pt x="6" y="268"/>
                  </a:lnTo>
                  <a:lnTo>
                    <a:pt x="8" y="266"/>
                  </a:lnTo>
                  <a:lnTo>
                    <a:pt x="10" y="264"/>
                  </a:lnTo>
                  <a:lnTo>
                    <a:pt x="13" y="260"/>
                  </a:lnTo>
                  <a:lnTo>
                    <a:pt x="14" y="259"/>
                  </a:lnTo>
                  <a:lnTo>
                    <a:pt x="15" y="257"/>
                  </a:lnTo>
                  <a:lnTo>
                    <a:pt x="16" y="255"/>
                  </a:lnTo>
                  <a:lnTo>
                    <a:pt x="16" y="254"/>
                  </a:lnTo>
                  <a:lnTo>
                    <a:pt x="17" y="252"/>
                  </a:lnTo>
                  <a:lnTo>
                    <a:pt x="17" y="251"/>
                  </a:lnTo>
                  <a:lnTo>
                    <a:pt x="17" y="250"/>
                  </a:lnTo>
                  <a:lnTo>
                    <a:pt x="17" y="249"/>
                  </a:lnTo>
                  <a:lnTo>
                    <a:pt x="17" y="248"/>
                  </a:lnTo>
                  <a:lnTo>
                    <a:pt x="16" y="247"/>
                  </a:lnTo>
                  <a:lnTo>
                    <a:pt x="16" y="246"/>
                  </a:lnTo>
                  <a:lnTo>
                    <a:pt x="16" y="245"/>
                  </a:lnTo>
                  <a:lnTo>
                    <a:pt x="15" y="244"/>
                  </a:lnTo>
                  <a:lnTo>
                    <a:pt x="15" y="244"/>
                  </a:lnTo>
                  <a:lnTo>
                    <a:pt x="14" y="242"/>
                  </a:lnTo>
                  <a:lnTo>
                    <a:pt x="13" y="241"/>
                  </a:lnTo>
                  <a:lnTo>
                    <a:pt x="7" y="235"/>
                  </a:lnTo>
                  <a:lnTo>
                    <a:pt x="6" y="233"/>
                  </a:lnTo>
                  <a:lnTo>
                    <a:pt x="5" y="232"/>
                  </a:lnTo>
                  <a:lnTo>
                    <a:pt x="4" y="231"/>
                  </a:lnTo>
                  <a:lnTo>
                    <a:pt x="4" y="230"/>
                  </a:lnTo>
                  <a:lnTo>
                    <a:pt x="4" y="230"/>
                  </a:lnTo>
                  <a:lnTo>
                    <a:pt x="4" y="229"/>
                  </a:lnTo>
                  <a:lnTo>
                    <a:pt x="3" y="228"/>
                  </a:lnTo>
                  <a:lnTo>
                    <a:pt x="3" y="227"/>
                  </a:lnTo>
                  <a:lnTo>
                    <a:pt x="3" y="226"/>
                  </a:lnTo>
                  <a:lnTo>
                    <a:pt x="4" y="221"/>
                  </a:lnTo>
                  <a:lnTo>
                    <a:pt x="5" y="216"/>
                  </a:lnTo>
                  <a:lnTo>
                    <a:pt x="5" y="214"/>
                  </a:lnTo>
                  <a:lnTo>
                    <a:pt x="5" y="213"/>
                  </a:lnTo>
                  <a:lnTo>
                    <a:pt x="6" y="211"/>
                  </a:lnTo>
                  <a:lnTo>
                    <a:pt x="6" y="210"/>
                  </a:lnTo>
                  <a:lnTo>
                    <a:pt x="7" y="209"/>
                  </a:lnTo>
                  <a:lnTo>
                    <a:pt x="8" y="205"/>
                  </a:lnTo>
                  <a:lnTo>
                    <a:pt x="9" y="203"/>
                  </a:lnTo>
                  <a:lnTo>
                    <a:pt x="11" y="201"/>
                  </a:lnTo>
                  <a:lnTo>
                    <a:pt x="12" y="199"/>
                  </a:lnTo>
                  <a:lnTo>
                    <a:pt x="14" y="196"/>
                  </a:lnTo>
                  <a:lnTo>
                    <a:pt x="22" y="187"/>
                  </a:lnTo>
                  <a:lnTo>
                    <a:pt x="23" y="186"/>
                  </a:lnTo>
                  <a:lnTo>
                    <a:pt x="24" y="185"/>
                  </a:lnTo>
                  <a:lnTo>
                    <a:pt x="25" y="183"/>
                  </a:lnTo>
                  <a:lnTo>
                    <a:pt x="26" y="181"/>
                  </a:lnTo>
                  <a:lnTo>
                    <a:pt x="26" y="180"/>
                  </a:lnTo>
                  <a:lnTo>
                    <a:pt x="27" y="178"/>
                  </a:lnTo>
                  <a:lnTo>
                    <a:pt x="28" y="176"/>
                  </a:lnTo>
                  <a:lnTo>
                    <a:pt x="28" y="175"/>
                  </a:lnTo>
                  <a:lnTo>
                    <a:pt x="28" y="173"/>
                  </a:lnTo>
                  <a:lnTo>
                    <a:pt x="28" y="171"/>
                  </a:lnTo>
                  <a:lnTo>
                    <a:pt x="28" y="168"/>
                  </a:lnTo>
                  <a:lnTo>
                    <a:pt x="28" y="162"/>
                  </a:lnTo>
                  <a:lnTo>
                    <a:pt x="28" y="155"/>
                  </a:lnTo>
                  <a:lnTo>
                    <a:pt x="28" y="153"/>
                  </a:lnTo>
                  <a:lnTo>
                    <a:pt x="28" y="151"/>
                  </a:lnTo>
                  <a:lnTo>
                    <a:pt x="28" y="149"/>
                  </a:lnTo>
                  <a:lnTo>
                    <a:pt x="29" y="148"/>
                  </a:lnTo>
                  <a:lnTo>
                    <a:pt x="29" y="146"/>
                  </a:lnTo>
                  <a:lnTo>
                    <a:pt x="31" y="141"/>
                  </a:lnTo>
                  <a:lnTo>
                    <a:pt x="32" y="139"/>
                  </a:lnTo>
                  <a:lnTo>
                    <a:pt x="32" y="138"/>
                  </a:lnTo>
                  <a:lnTo>
                    <a:pt x="33" y="137"/>
                  </a:lnTo>
                  <a:lnTo>
                    <a:pt x="33" y="135"/>
                  </a:lnTo>
                  <a:lnTo>
                    <a:pt x="33" y="131"/>
                  </a:lnTo>
                  <a:lnTo>
                    <a:pt x="34" y="128"/>
                  </a:lnTo>
                  <a:lnTo>
                    <a:pt x="34" y="126"/>
                  </a:lnTo>
                  <a:lnTo>
                    <a:pt x="35" y="125"/>
                  </a:lnTo>
                  <a:lnTo>
                    <a:pt x="35" y="124"/>
                  </a:lnTo>
                  <a:lnTo>
                    <a:pt x="36" y="122"/>
                  </a:lnTo>
                  <a:lnTo>
                    <a:pt x="38" y="119"/>
                  </a:lnTo>
                  <a:lnTo>
                    <a:pt x="45" y="111"/>
                  </a:lnTo>
                  <a:lnTo>
                    <a:pt x="48" y="107"/>
                  </a:lnTo>
                  <a:lnTo>
                    <a:pt x="50" y="105"/>
                  </a:lnTo>
                  <a:lnTo>
                    <a:pt x="51" y="104"/>
                  </a:lnTo>
                  <a:lnTo>
                    <a:pt x="54" y="102"/>
                  </a:lnTo>
                  <a:lnTo>
                    <a:pt x="55" y="101"/>
                  </a:lnTo>
                  <a:lnTo>
                    <a:pt x="56" y="100"/>
                  </a:lnTo>
                  <a:lnTo>
                    <a:pt x="60" y="97"/>
                  </a:lnTo>
                  <a:lnTo>
                    <a:pt x="61" y="96"/>
                  </a:lnTo>
                  <a:lnTo>
                    <a:pt x="62" y="95"/>
                  </a:lnTo>
                  <a:lnTo>
                    <a:pt x="63" y="94"/>
                  </a:lnTo>
                  <a:lnTo>
                    <a:pt x="65" y="93"/>
                  </a:lnTo>
                  <a:lnTo>
                    <a:pt x="66" y="92"/>
                  </a:lnTo>
                  <a:lnTo>
                    <a:pt x="69" y="91"/>
                  </a:lnTo>
                  <a:lnTo>
                    <a:pt x="71" y="91"/>
                  </a:lnTo>
                  <a:lnTo>
                    <a:pt x="72" y="90"/>
                  </a:lnTo>
                  <a:lnTo>
                    <a:pt x="74" y="88"/>
                  </a:lnTo>
                  <a:lnTo>
                    <a:pt x="75" y="87"/>
                  </a:lnTo>
                  <a:lnTo>
                    <a:pt x="77" y="86"/>
                  </a:lnTo>
                  <a:lnTo>
                    <a:pt x="81" y="81"/>
                  </a:lnTo>
                  <a:lnTo>
                    <a:pt x="84" y="78"/>
                  </a:lnTo>
                  <a:lnTo>
                    <a:pt x="86" y="76"/>
                  </a:lnTo>
                  <a:lnTo>
                    <a:pt x="87" y="75"/>
                  </a:lnTo>
                  <a:lnTo>
                    <a:pt x="88" y="75"/>
                  </a:lnTo>
                  <a:lnTo>
                    <a:pt x="89" y="74"/>
                  </a:lnTo>
                  <a:lnTo>
                    <a:pt x="90" y="74"/>
                  </a:lnTo>
                  <a:lnTo>
                    <a:pt x="91" y="74"/>
                  </a:lnTo>
                  <a:lnTo>
                    <a:pt x="93" y="74"/>
                  </a:lnTo>
                  <a:lnTo>
                    <a:pt x="95" y="75"/>
                  </a:lnTo>
                  <a:lnTo>
                    <a:pt x="97" y="75"/>
                  </a:lnTo>
                  <a:lnTo>
                    <a:pt x="99" y="75"/>
                  </a:lnTo>
                  <a:lnTo>
                    <a:pt x="100" y="75"/>
                  </a:lnTo>
                  <a:lnTo>
                    <a:pt x="101" y="75"/>
                  </a:lnTo>
                  <a:lnTo>
                    <a:pt x="102" y="75"/>
                  </a:lnTo>
                  <a:lnTo>
                    <a:pt x="103" y="75"/>
                  </a:lnTo>
                  <a:lnTo>
                    <a:pt x="104" y="74"/>
                  </a:lnTo>
                  <a:lnTo>
                    <a:pt x="105" y="74"/>
                  </a:lnTo>
                  <a:lnTo>
                    <a:pt x="105" y="73"/>
                  </a:lnTo>
                  <a:lnTo>
                    <a:pt x="106" y="73"/>
                  </a:lnTo>
                  <a:lnTo>
                    <a:pt x="106" y="71"/>
                  </a:lnTo>
                  <a:lnTo>
                    <a:pt x="107" y="70"/>
                  </a:lnTo>
                  <a:lnTo>
                    <a:pt x="107" y="69"/>
                  </a:lnTo>
                  <a:lnTo>
                    <a:pt x="108" y="66"/>
                  </a:lnTo>
                  <a:lnTo>
                    <a:pt x="108" y="63"/>
                  </a:lnTo>
                  <a:lnTo>
                    <a:pt x="108" y="60"/>
                  </a:lnTo>
                  <a:lnTo>
                    <a:pt x="109" y="48"/>
                  </a:lnTo>
                  <a:lnTo>
                    <a:pt x="109" y="48"/>
                  </a:lnTo>
                  <a:lnTo>
                    <a:pt x="110" y="48"/>
                  </a:lnTo>
                  <a:lnTo>
                    <a:pt x="110" y="48"/>
                  </a:lnTo>
                  <a:lnTo>
                    <a:pt x="111" y="47"/>
                  </a:lnTo>
                  <a:lnTo>
                    <a:pt x="112" y="47"/>
                  </a:lnTo>
                  <a:lnTo>
                    <a:pt x="114" y="46"/>
                  </a:lnTo>
                  <a:lnTo>
                    <a:pt x="115" y="45"/>
                  </a:lnTo>
                  <a:lnTo>
                    <a:pt x="118" y="42"/>
                  </a:lnTo>
                  <a:lnTo>
                    <a:pt x="120" y="40"/>
                  </a:lnTo>
                  <a:lnTo>
                    <a:pt x="122" y="39"/>
                  </a:lnTo>
                  <a:lnTo>
                    <a:pt x="124" y="38"/>
                  </a:lnTo>
                  <a:lnTo>
                    <a:pt x="127" y="37"/>
                  </a:lnTo>
                  <a:lnTo>
                    <a:pt x="130" y="36"/>
                  </a:lnTo>
                  <a:lnTo>
                    <a:pt x="133" y="35"/>
                  </a:lnTo>
                  <a:lnTo>
                    <a:pt x="135" y="34"/>
                  </a:lnTo>
                  <a:lnTo>
                    <a:pt x="137" y="34"/>
                  </a:lnTo>
                  <a:lnTo>
                    <a:pt x="139" y="34"/>
                  </a:lnTo>
                  <a:lnTo>
                    <a:pt x="142" y="34"/>
                  </a:lnTo>
                  <a:lnTo>
                    <a:pt x="144" y="34"/>
                  </a:lnTo>
                  <a:lnTo>
                    <a:pt x="148" y="34"/>
                  </a:lnTo>
                  <a:lnTo>
                    <a:pt x="156" y="34"/>
                  </a:lnTo>
                  <a:lnTo>
                    <a:pt x="158" y="34"/>
                  </a:lnTo>
                  <a:lnTo>
                    <a:pt x="160" y="34"/>
                  </a:lnTo>
                  <a:lnTo>
                    <a:pt x="162" y="34"/>
                  </a:lnTo>
                  <a:lnTo>
                    <a:pt x="164" y="33"/>
                  </a:lnTo>
                  <a:lnTo>
                    <a:pt x="166" y="33"/>
                  </a:lnTo>
                  <a:lnTo>
                    <a:pt x="170" y="32"/>
                  </a:lnTo>
                  <a:lnTo>
                    <a:pt x="172" y="32"/>
                  </a:lnTo>
                  <a:lnTo>
                    <a:pt x="173" y="31"/>
                  </a:lnTo>
                  <a:lnTo>
                    <a:pt x="175" y="32"/>
                  </a:lnTo>
                  <a:lnTo>
                    <a:pt x="176" y="32"/>
                  </a:lnTo>
                  <a:lnTo>
                    <a:pt x="178" y="32"/>
                  </a:lnTo>
                  <a:lnTo>
                    <a:pt x="181" y="33"/>
                  </a:lnTo>
                  <a:lnTo>
                    <a:pt x="182" y="34"/>
                  </a:lnTo>
                  <a:lnTo>
                    <a:pt x="183" y="34"/>
                  </a:lnTo>
                  <a:lnTo>
                    <a:pt x="185" y="34"/>
                  </a:lnTo>
                  <a:lnTo>
                    <a:pt x="186" y="34"/>
                  </a:lnTo>
                  <a:lnTo>
                    <a:pt x="188" y="34"/>
                  </a:lnTo>
                  <a:lnTo>
                    <a:pt x="190" y="34"/>
                  </a:lnTo>
                  <a:lnTo>
                    <a:pt x="192" y="33"/>
                  </a:lnTo>
                  <a:lnTo>
                    <a:pt x="195" y="32"/>
                  </a:lnTo>
                  <a:lnTo>
                    <a:pt x="197" y="30"/>
                  </a:lnTo>
                  <a:lnTo>
                    <a:pt x="199" y="29"/>
                  </a:lnTo>
                  <a:lnTo>
                    <a:pt x="201" y="28"/>
                  </a:lnTo>
                  <a:lnTo>
                    <a:pt x="203" y="26"/>
                  </a:lnTo>
                  <a:lnTo>
                    <a:pt x="206" y="23"/>
                  </a:lnTo>
                  <a:lnTo>
                    <a:pt x="208" y="21"/>
                  </a:lnTo>
                  <a:lnTo>
                    <a:pt x="210" y="19"/>
                  </a:lnTo>
                  <a:lnTo>
                    <a:pt x="212" y="17"/>
                  </a:lnTo>
                  <a:lnTo>
                    <a:pt x="213" y="15"/>
                  </a:lnTo>
                  <a:lnTo>
                    <a:pt x="214" y="14"/>
                  </a:lnTo>
                  <a:lnTo>
                    <a:pt x="214" y="12"/>
                  </a:lnTo>
                  <a:lnTo>
                    <a:pt x="215" y="11"/>
                  </a:lnTo>
                  <a:lnTo>
                    <a:pt x="215" y="10"/>
                  </a:lnTo>
                  <a:lnTo>
                    <a:pt x="217" y="3"/>
                  </a:lnTo>
                  <a:lnTo>
                    <a:pt x="218" y="2"/>
                  </a:lnTo>
                  <a:lnTo>
                    <a:pt x="218" y="1"/>
                  </a:lnTo>
                  <a:lnTo>
                    <a:pt x="219" y="1"/>
                  </a:lnTo>
                  <a:lnTo>
                    <a:pt x="219" y="0"/>
                  </a:lnTo>
                  <a:lnTo>
                    <a:pt x="220" y="0"/>
                  </a:lnTo>
                  <a:lnTo>
                    <a:pt x="221" y="0"/>
                  </a:lnTo>
                  <a:lnTo>
                    <a:pt x="222" y="0"/>
                  </a:lnTo>
                  <a:close/>
                </a:path>
              </a:pathLst>
            </a:custGeom>
            <a:solidFill>
              <a:srgbClr val="7191D1"/>
            </a:solidFill>
            <a:ln>
              <a:noFill/>
            </a:ln>
            <a:extLst/>
          </p:spPr>
          <p:txBody>
            <a:bodyPr vert="horz" wrap="square" lIns="91440" tIns="45720" rIns="91440" bIns="45720" numCol="1" anchor="t" anchorCtr="0" compatLnSpc="1">
              <a:prstTxWarp prst="textNoShape">
                <a:avLst/>
              </a:prstTxWarp>
            </a:bodyPr>
            <a:lstStyle/>
            <a:p>
              <a:endParaRPr lang="cs-CZ" dirty="0"/>
            </a:p>
          </p:txBody>
        </p:sp>
        <p:sp>
          <p:nvSpPr>
            <p:cNvPr id="180" name="Freeform 292">
              <a:extLst>
                <a:ext uri="{FF2B5EF4-FFF2-40B4-BE49-F238E27FC236}">
                  <a16:creationId xmlns:a16="http://schemas.microsoft.com/office/drawing/2014/main" id="{1E2AE706-F15D-4B10-9891-157B98CBCCC0}"/>
                </a:ext>
              </a:extLst>
            </p:cNvPr>
            <p:cNvSpPr>
              <a:spLocks/>
            </p:cNvSpPr>
            <p:nvPr/>
          </p:nvSpPr>
          <p:spPr bwMode="auto">
            <a:xfrm>
              <a:off x="8468434" y="4902572"/>
              <a:ext cx="761458" cy="780363"/>
            </a:xfrm>
            <a:custGeom>
              <a:avLst/>
              <a:gdLst>
                <a:gd name="T0" fmla="*/ 139 w 635"/>
                <a:gd name="T1" fmla="*/ 11 h 593"/>
                <a:gd name="T2" fmla="*/ 139 w 635"/>
                <a:gd name="T3" fmla="*/ 33 h 593"/>
                <a:gd name="T4" fmla="*/ 152 w 635"/>
                <a:gd name="T5" fmla="*/ 62 h 593"/>
                <a:gd name="T6" fmla="*/ 136 w 635"/>
                <a:gd name="T7" fmla="*/ 79 h 593"/>
                <a:gd name="T8" fmla="*/ 93 w 635"/>
                <a:gd name="T9" fmla="*/ 100 h 593"/>
                <a:gd name="T10" fmla="*/ 91 w 635"/>
                <a:gd name="T11" fmla="*/ 117 h 593"/>
                <a:gd name="T12" fmla="*/ 121 w 635"/>
                <a:gd name="T13" fmla="*/ 138 h 593"/>
                <a:gd name="T14" fmla="*/ 144 w 635"/>
                <a:gd name="T15" fmla="*/ 151 h 593"/>
                <a:gd name="T16" fmla="*/ 168 w 635"/>
                <a:gd name="T17" fmla="*/ 194 h 593"/>
                <a:gd name="T18" fmla="*/ 194 w 635"/>
                <a:gd name="T19" fmla="*/ 217 h 593"/>
                <a:gd name="T20" fmla="*/ 227 w 635"/>
                <a:gd name="T21" fmla="*/ 217 h 593"/>
                <a:gd name="T22" fmla="*/ 268 w 635"/>
                <a:gd name="T23" fmla="*/ 197 h 593"/>
                <a:gd name="T24" fmla="*/ 276 w 635"/>
                <a:gd name="T25" fmla="*/ 185 h 593"/>
                <a:gd name="T26" fmla="*/ 263 w 635"/>
                <a:gd name="T27" fmla="*/ 174 h 593"/>
                <a:gd name="T28" fmla="*/ 279 w 635"/>
                <a:gd name="T29" fmla="*/ 166 h 593"/>
                <a:gd name="T30" fmla="*/ 304 w 635"/>
                <a:gd name="T31" fmla="*/ 200 h 593"/>
                <a:gd name="T32" fmla="*/ 330 w 635"/>
                <a:gd name="T33" fmla="*/ 208 h 593"/>
                <a:gd name="T34" fmla="*/ 348 w 635"/>
                <a:gd name="T35" fmla="*/ 209 h 593"/>
                <a:gd name="T36" fmla="*/ 375 w 635"/>
                <a:gd name="T37" fmla="*/ 227 h 593"/>
                <a:gd name="T38" fmla="*/ 393 w 635"/>
                <a:gd name="T39" fmla="*/ 251 h 593"/>
                <a:gd name="T40" fmla="*/ 405 w 635"/>
                <a:gd name="T41" fmla="*/ 238 h 593"/>
                <a:gd name="T42" fmla="*/ 440 w 635"/>
                <a:gd name="T43" fmla="*/ 241 h 593"/>
                <a:gd name="T44" fmla="*/ 482 w 635"/>
                <a:gd name="T45" fmla="*/ 260 h 593"/>
                <a:gd name="T46" fmla="*/ 493 w 635"/>
                <a:gd name="T47" fmla="*/ 247 h 593"/>
                <a:gd name="T48" fmla="*/ 505 w 635"/>
                <a:gd name="T49" fmla="*/ 258 h 593"/>
                <a:gd name="T50" fmla="*/ 513 w 635"/>
                <a:gd name="T51" fmla="*/ 283 h 593"/>
                <a:gd name="T52" fmla="*/ 509 w 635"/>
                <a:gd name="T53" fmla="*/ 310 h 593"/>
                <a:gd name="T54" fmla="*/ 534 w 635"/>
                <a:gd name="T55" fmla="*/ 373 h 593"/>
                <a:gd name="T56" fmla="*/ 562 w 635"/>
                <a:gd name="T57" fmla="*/ 386 h 593"/>
                <a:gd name="T58" fmla="*/ 588 w 635"/>
                <a:gd name="T59" fmla="*/ 400 h 593"/>
                <a:gd name="T60" fmla="*/ 611 w 635"/>
                <a:gd name="T61" fmla="*/ 410 h 593"/>
                <a:gd name="T62" fmla="*/ 630 w 635"/>
                <a:gd name="T63" fmla="*/ 475 h 593"/>
                <a:gd name="T64" fmla="*/ 629 w 635"/>
                <a:gd name="T65" fmla="*/ 505 h 593"/>
                <a:gd name="T66" fmla="*/ 589 w 635"/>
                <a:gd name="T67" fmla="*/ 523 h 593"/>
                <a:gd name="T68" fmla="*/ 537 w 635"/>
                <a:gd name="T69" fmla="*/ 522 h 593"/>
                <a:gd name="T70" fmla="*/ 513 w 635"/>
                <a:gd name="T71" fmla="*/ 520 h 593"/>
                <a:gd name="T72" fmla="*/ 503 w 635"/>
                <a:gd name="T73" fmla="*/ 542 h 593"/>
                <a:gd name="T74" fmla="*/ 473 w 635"/>
                <a:gd name="T75" fmla="*/ 587 h 593"/>
                <a:gd name="T76" fmla="*/ 447 w 635"/>
                <a:gd name="T77" fmla="*/ 593 h 593"/>
                <a:gd name="T78" fmla="*/ 429 w 635"/>
                <a:gd name="T79" fmla="*/ 571 h 593"/>
                <a:gd name="T80" fmla="*/ 400 w 635"/>
                <a:gd name="T81" fmla="*/ 538 h 593"/>
                <a:gd name="T82" fmla="*/ 370 w 635"/>
                <a:gd name="T83" fmla="*/ 536 h 593"/>
                <a:gd name="T84" fmla="*/ 330 w 635"/>
                <a:gd name="T85" fmla="*/ 521 h 593"/>
                <a:gd name="T86" fmla="*/ 273 w 635"/>
                <a:gd name="T87" fmla="*/ 527 h 593"/>
                <a:gd name="T88" fmla="*/ 251 w 635"/>
                <a:gd name="T89" fmla="*/ 509 h 593"/>
                <a:gd name="T90" fmla="*/ 230 w 635"/>
                <a:gd name="T91" fmla="*/ 496 h 593"/>
                <a:gd name="T92" fmla="*/ 212 w 635"/>
                <a:gd name="T93" fmla="*/ 501 h 593"/>
                <a:gd name="T94" fmla="*/ 210 w 635"/>
                <a:gd name="T95" fmla="*/ 485 h 593"/>
                <a:gd name="T96" fmla="*/ 173 w 635"/>
                <a:gd name="T97" fmla="*/ 444 h 593"/>
                <a:gd name="T98" fmla="*/ 156 w 635"/>
                <a:gd name="T99" fmla="*/ 425 h 593"/>
                <a:gd name="T100" fmla="*/ 137 w 635"/>
                <a:gd name="T101" fmla="*/ 419 h 593"/>
                <a:gd name="T102" fmla="*/ 137 w 635"/>
                <a:gd name="T103" fmla="*/ 385 h 593"/>
                <a:gd name="T104" fmla="*/ 126 w 635"/>
                <a:gd name="T105" fmla="*/ 367 h 593"/>
                <a:gd name="T106" fmla="*/ 87 w 635"/>
                <a:gd name="T107" fmla="*/ 373 h 593"/>
                <a:gd name="T108" fmla="*/ 60 w 635"/>
                <a:gd name="T109" fmla="*/ 351 h 593"/>
                <a:gd name="T110" fmla="*/ 46 w 635"/>
                <a:gd name="T111" fmla="*/ 324 h 593"/>
                <a:gd name="T112" fmla="*/ 34 w 635"/>
                <a:gd name="T113" fmla="*/ 299 h 593"/>
                <a:gd name="T114" fmla="*/ 32 w 635"/>
                <a:gd name="T115" fmla="*/ 323 h 593"/>
                <a:gd name="T116" fmla="*/ 17 w 635"/>
                <a:gd name="T117" fmla="*/ 329 h 593"/>
                <a:gd name="T118" fmla="*/ 3 w 635"/>
                <a:gd name="T119" fmla="*/ 347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5" h="593">
                  <a:moveTo>
                    <a:pt x="126" y="0"/>
                  </a:moveTo>
                  <a:lnTo>
                    <a:pt x="126" y="0"/>
                  </a:lnTo>
                  <a:lnTo>
                    <a:pt x="127" y="0"/>
                  </a:lnTo>
                  <a:lnTo>
                    <a:pt x="128" y="1"/>
                  </a:lnTo>
                  <a:lnTo>
                    <a:pt x="129" y="1"/>
                  </a:lnTo>
                  <a:lnTo>
                    <a:pt x="130" y="2"/>
                  </a:lnTo>
                  <a:lnTo>
                    <a:pt x="132" y="3"/>
                  </a:lnTo>
                  <a:lnTo>
                    <a:pt x="132" y="3"/>
                  </a:lnTo>
                  <a:lnTo>
                    <a:pt x="133" y="4"/>
                  </a:lnTo>
                  <a:lnTo>
                    <a:pt x="135" y="5"/>
                  </a:lnTo>
                  <a:lnTo>
                    <a:pt x="135" y="6"/>
                  </a:lnTo>
                  <a:lnTo>
                    <a:pt x="136" y="7"/>
                  </a:lnTo>
                  <a:lnTo>
                    <a:pt x="137" y="8"/>
                  </a:lnTo>
                  <a:lnTo>
                    <a:pt x="137" y="10"/>
                  </a:lnTo>
                  <a:lnTo>
                    <a:pt x="137" y="10"/>
                  </a:lnTo>
                  <a:lnTo>
                    <a:pt x="137" y="10"/>
                  </a:lnTo>
                  <a:lnTo>
                    <a:pt x="139" y="11"/>
                  </a:lnTo>
                  <a:lnTo>
                    <a:pt x="140" y="11"/>
                  </a:lnTo>
                  <a:lnTo>
                    <a:pt x="141" y="11"/>
                  </a:lnTo>
                  <a:lnTo>
                    <a:pt x="142" y="12"/>
                  </a:lnTo>
                  <a:lnTo>
                    <a:pt x="143" y="12"/>
                  </a:lnTo>
                  <a:lnTo>
                    <a:pt x="143" y="13"/>
                  </a:lnTo>
                  <a:lnTo>
                    <a:pt x="144" y="14"/>
                  </a:lnTo>
                  <a:lnTo>
                    <a:pt x="144" y="14"/>
                  </a:lnTo>
                  <a:lnTo>
                    <a:pt x="144" y="15"/>
                  </a:lnTo>
                  <a:lnTo>
                    <a:pt x="144" y="16"/>
                  </a:lnTo>
                  <a:lnTo>
                    <a:pt x="144" y="17"/>
                  </a:lnTo>
                  <a:lnTo>
                    <a:pt x="144" y="18"/>
                  </a:lnTo>
                  <a:lnTo>
                    <a:pt x="143" y="20"/>
                  </a:lnTo>
                  <a:lnTo>
                    <a:pt x="141" y="26"/>
                  </a:lnTo>
                  <a:lnTo>
                    <a:pt x="140" y="28"/>
                  </a:lnTo>
                  <a:lnTo>
                    <a:pt x="140" y="30"/>
                  </a:lnTo>
                  <a:lnTo>
                    <a:pt x="139" y="31"/>
                  </a:lnTo>
                  <a:lnTo>
                    <a:pt x="139" y="33"/>
                  </a:lnTo>
                  <a:lnTo>
                    <a:pt x="139" y="35"/>
                  </a:lnTo>
                  <a:lnTo>
                    <a:pt x="139" y="36"/>
                  </a:lnTo>
                  <a:lnTo>
                    <a:pt x="140" y="38"/>
                  </a:lnTo>
                  <a:lnTo>
                    <a:pt x="140" y="39"/>
                  </a:lnTo>
                  <a:lnTo>
                    <a:pt x="141" y="41"/>
                  </a:lnTo>
                  <a:lnTo>
                    <a:pt x="141" y="42"/>
                  </a:lnTo>
                  <a:lnTo>
                    <a:pt x="142" y="44"/>
                  </a:lnTo>
                  <a:lnTo>
                    <a:pt x="144" y="45"/>
                  </a:lnTo>
                  <a:lnTo>
                    <a:pt x="147" y="50"/>
                  </a:lnTo>
                  <a:lnTo>
                    <a:pt x="149" y="52"/>
                  </a:lnTo>
                  <a:lnTo>
                    <a:pt x="150" y="53"/>
                  </a:lnTo>
                  <a:lnTo>
                    <a:pt x="150" y="54"/>
                  </a:lnTo>
                  <a:lnTo>
                    <a:pt x="151" y="55"/>
                  </a:lnTo>
                  <a:lnTo>
                    <a:pt x="151" y="56"/>
                  </a:lnTo>
                  <a:lnTo>
                    <a:pt x="151" y="58"/>
                  </a:lnTo>
                  <a:lnTo>
                    <a:pt x="152" y="60"/>
                  </a:lnTo>
                  <a:lnTo>
                    <a:pt x="152" y="62"/>
                  </a:lnTo>
                  <a:lnTo>
                    <a:pt x="152" y="64"/>
                  </a:lnTo>
                  <a:lnTo>
                    <a:pt x="151" y="66"/>
                  </a:lnTo>
                  <a:lnTo>
                    <a:pt x="151" y="67"/>
                  </a:lnTo>
                  <a:lnTo>
                    <a:pt x="151" y="69"/>
                  </a:lnTo>
                  <a:lnTo>
                    <a:pt x="150" y="70"/>
                  </a:lnTo>
                  <a:lnTo>
                    <a:pt x="150" y="71"/>
                  </a:lnTo>
                  <a:lnTo>
                    <a:pt x="149" y="72"/>
                  </a:lnTo>
                  <a:lnTo>
                    <a:pt x="149" y="72"/>
                  </a:lnTo>
                  <a:lnTo>
                    <a:pt x="148" y="73"/>
                  </a:lnTo>
                  <a:lnTo>
                    <a:pt x="146" y="74"/>
                  </a:lnTo>
                  <a:lnTo>
                    <a:pt x="145" y="75"/>
                  </a:lnTo>
                  <a:lnTo>
                    <a:pt x="144" y="75"/>
                  </a:lnTo>
                  <a:lnTo>
                    <a:pt x="143" y="76"/>
                  </a:lnTo>
                  <a:lnTo>
                    <a:pt x="140" y="77"/>
                  </a:lnTo>
                  <a:lnTo>
                    <a:pt x="139" y="77"/>
                  </a:lnTo>
                  <a:lnTo>
                    <a:pt x="137" y="78"/>
                  </a:lnTo>
                  <a:lnTo>
                    <a:pt x="136" y="79"/>
                  </a:lnTo>
                  <a:lnTo>
                    <a:pt x="135" y="80"/>
                  </a:lnTo>
                  <a:lnTo>
                    <a:pt x="134" y="81"/>
                  </a:lnTo>
                  <a:lnTo>
                    <a:pt x="133" y="81"/>
                  </a:lnTo>
                  <a:lnTo>
                    <a:pt x="131" y="84"/>
                  </a:lnTo>
                  <a:lnTo>
                    <a:pt x="131" y="85"/>
                  </a:lnTo>
                  <a:lnTo>
                    <a:pt x="130" y="86"/>
                  </a:lnTo>
                  <a:lnTo>
                    <a:pt x="129" y="87"/>
                  </a:lnTo>
                  <a:lnTo>
                    <a:pt x="128" y="88"/>
                  </a:lnTo>
                  <a:lnTo>
                    <a:pt x="127" y="88"/>
                  </a:lnTo>
                  <a:lnTo>
                    <a:pt x="126" y="89"/>
                  </a:lnTo>
                  <a:lnTo>
                    <a:pt x="125" y="89"/>
                  </a:lnTo>
                  <a:lnTo>
                    <a:pt x="124" y="90"/>
                  </a:lnTo>
                  <a:lnTo>
                    <a:pt x="121" y="91"/>
                  </a:lnTo>
                  <a:lnTo>
                    <a:pt x="114" y="93"/>
                  </a:lnTo>
                  <a:lnTo>
                    <a:pt x="105" y="96"/>
                  </a:lnTo>
                  <a:lnTo>
                    <a:pt x="101" y="97"/>
                  </a:lnTo>
                  <a:lnTo>
                    <a:pt x="93" y="100"/>
                  </a:lnTo>
                  <a:lnTo>
                    <a:pt x="92" y="100"/>
                  </a:lnTo>
                  <a:lnTo>
                    <a:pt x="91" y="101"/>
                  </a:lnTo>
                  <a:lnTo>
                    <a:pt x="90" y="102"/>
                  </a:lnTo>
                  <a:lnTo>
                    <a:pt x="89" y="103"/>
                  </a:lnTo>
                  <a:lnTo>
                    <a:pt x="88" y="103"/>
                  </a:lnTo>
                  <a:lnTo>
                    <a:pt x="88" y="104"/>
                  </a:lnTo>
                  <a:lnTo>
                    <a:pt x="88" y="105"/>
                  </a:lnTo>
                  <a:lnTo>
                    <a:pt x="87" y="106"/>
                  </a:lnTo>
                  <a:lnTo>
                    <a:pt x="87" y="107"/>
                  </a:lnTo>
                  <a:lnTo>
                    <a:pt x="87" y="109"/>
                  </a:lnTo>
                  <a:lnTo>
                    <a:pt x="88" y="109"/>
                  </a:lnTo>
                  <a:lnTo>
                    <a:pt x="88" y="110"/>
                  </a:lnTo>
                  <a:lnTo>
                    <a:pt x="88" y="112"/>
                  </a:lnTo>
                  <a:lnTo>
                    <a:pt x="89" y="113"/>
                  </a:lnTo>
                  <a:lnTo>
                    <a:pt x="90" y="114"/>
                  </a:lnTo>
                  <a:lnTo>
                    <a:pt x="91" y="115"/>
                  </a:lnTo>
                  <a:lnTo>
                    <a:pt x="91" y="117"/>
                  </a:lnTo>
                  <a:lnTo>
                    <a:pt x="92" y="118"/>
                  </a:lnTo>
                  <a:lnTo>
                    <a:pt x="93" y="119"/>
                  </a:lnTo>
                  <a:lnTo>
                    <a:pt x="95" y="121"/>
                  </a:lnTo>
                  <a:lnTo>
                    <a:pt x="100" y="125"/>
                  </a:lnTo>
                  <a:lnTo>
                    <a:pt x="102" y="127"/>
                  </a:lnTo>
                  <a:lnTo>
                    <a:pt x="104" y="129"/>
                  </a:lnTo>
                  <a:lnTo>
                    <a:pt x="107" y="132"/>
                  </a:lnTo>
                  <a:lnTo>
                    <a:pt x="108" y="134"/>
                  </a:lnTo>
                  <a:lnTo>
                    <a:pt x="109" y="135"/>
                  </a:lnTo>
                  <a:lnTo>
                    <a:pt x="111" y="136"/>
                  </a:lnTo>
                  <a:lnTo>
                    <a:pt x="112" y="137"/>
                  </a:lnTo>
                  <a:lnTo>
                    <a:pt x="114" y="138"/>
                  </a:lnTo>
                  <a:lnTo>
                    <a:pt x="116" y="138"/>
                  </a:lnTo>
                  <a:lnTo>
                    <a:pt x="118" y="139"/>
                  </a:lnTo>
                  <a:lnTo>
                    <a:pt x="119" y="139"/>
                  </a:lnTo>
                  <a:lnTo>
                    <a:pt x="120" y="138"/>
                  </a:lnTo>
                  <a:lnTo>
                    <a:pt x="121" y="138"/>
                  </a:lnTo>
                  <a:lnTo>
                    <a:pt x="124" y="137"/>
                  </a:lnTo>
                  <a:lnTo>
                    <a:pt x="125" y="137"/>
                  </a:lnTo>
                  <a:lnTo>
                    <a:pt x="126" y="137"/>
                  </a:lnTo>
                  <a:lnTo>
                    <a:pt x="127" y="137"/>
                  </a:lnTo>
                  <a:lnTo>
                    <a:pt x="128" y="137"/>
                  </a:lnTo>
                  <a:lnTo>
                    <a:pt x="130" y="137"/>
                  </a:lnTo>
                  <a:lnTo>
                    <a:pt x="131" y="138"/>
                  </a:lnTo>
                  <a:lnTo>
                    <a:pt x="132" y="138"/>
                  </a:lnTo>
                  <a:lnTo>
                    <a:pt x="133" y="138"/>
                  </a:lnTo>
                  <a:lnTo>
                    <a:pt x="134" y="139"/>
                  </a:lnTo>
                  <a:lnTo>
                    <a:pt x="135" y="140"/>
                  </a:lnTo>
                  <a:lnTo>
                    <a:pt x="137" y="141"/>
                  </a:lnTo>
                  <a:lnTo>
                    <a:pt x="138" y="142"/>
                  </a:lnTo>
                  <a:lnTo>
                    <a:pt x="139" y="144"/>
                  </a:lnTo>
                  <a:lnTo>
                    <a:pt x="141" y="145"/>
                  </a:lnTo>
                  <a:lnTo>
                    <a:pt x="142" y="146"/>
                  </a:lnTo>
                  <a:lnTo>
                    <a:pt x="144" y="151"/>
                  </a:lnTo>
                  <a:lnTo>
                    <a:pt x="146" y="153"/>
                  </a:lnTo>
                  <a:lnTo>
                    <a:pt x="151" y="159"/>
                  </a:lnTo>
                  <a:lnTo>
                    <a:pt x="152" y="161"/>
                  </a:lnTo>
                  <a:lnTo>
                    <a:pt x="154" y="164"/>
                  </a:lnTo>
                  <a:lnTo>
                    <a:pt x="154" y="165"/>
                  </a:lnTo>
                  <a:lnTo>
                    <a:pt x="155" y="166"/>
                  </a:lnTo>
                  <a:lnTo>
                    <a:pt x="156" y="169"/>
                  </a:lnTo>
                  <a:lnTo>
                    <a:pt x="157" y="170"/>
                  </a:lnTo>
                  <a:lnTo>
                    <a:pt x="159" y="176"/>
                  </a:lnTo>
                  <a:lnTo>
                    <a:pt x="160" y="178"/>
                  </a:lnTo>
                  <a:lnTo>
                    <a:pt x="161" y="180"/>
                  </a:lnTo>
                  <a:lnTo>
                    <a:pt x="162" y="185"/>
                  </a:lnTo>
                  <a:lnTo>
                    <a:pt x="164" y="190"/>
                  </a:lnTo>
                  <a:lnTo>
                    <a:pt x="165" y="191"/>
                  </a:lnTo>
                  <a:lnTo>
                    <a:pt x="166" y="192"/>
                  </a:lnTo>
                  <a:lnTo>
                    <a:pt x="167" y="193"/>
                  </a:lnTo>
                  <a:lnTo>
                    <a:pt x="168" y="194"/>
                  </a:lnTo>
                  <a:lnTo>
                    <a:pt x="169" y="195"/>
                  </a:lnTo>
                  <a:lnTo>
                    <a:pt x="170" y="196"/>
                  </a:lnTo>
                  <a:lnTo>
                    <a:pt x="173" y="198"/>
                  </a:lnTo>
                  <a:lnTo>
                    <a:pt x="175" y="199"/>
                  </a:lnTo>
                  <a:lnTo>
                    <a:pt x="180" y="201"/>
                  </a:lnTo>
                  <a:lnTo>
                    <a:pt x="181" y="202"/>
                  </a:lnTo>
                  <a:lnTo>
                    <a:pt x="183" y="203"/>
                  </a:lnTo>
                  <a:lnTo>
                    <a:pt x="184" y="204"/>
                  </a:lnTo>
                  <a:lnTo>
                    <a:pt x="185" y="205"/>
                  </a:lnTo>
                  <a:lnTo>
                    <a:pt x="186" y="206"/>
                  </a:lnTo>
                  <a:lnTo>
                    <a:pt x="187" y="207"/>
                  </a:lnTo>
                  <a:lnTo>
                    <a:pt x="188" y="210"/>
                  </a:lnTo>
                  <a:lnTo>
                    <a:pt x="189" y="211"/>
                  </a:lnTo>
                  <a:lnTo>
                    <a:pt x="190" y="212"/>
                  </a:lnTo>
                  <a:lnTo>
                    <a:pt x="191" y="213"/>
                  </a:lnTo>
                  <a:lnTo>
                    <a:pt x="193" y="215"/>
                  </a:lnTo>
                  <a:lnTo>
                    <a:pt x="194" y="217"/>
                  </a:lnTo>
                  <a:lnTo>
                    <a:pt x="198" y="219"/>
                  </a:lnTo>
                  <a:lnTo>
                    <a:pt x="199" y="220"/>
                  </a:lnTo>
                  <a:lnTo>
                    <a:pt x="200" y="220"/>
                  </a:lnTo>
                  <a:lnTo>
                    <a:pt x="202" y="221"/>
                  </a:lnTo>
                  <a:lnTo>
                    <a:pt x="204" y="222"/>
                  </a:lnTo>
                  <a:lnTo>
                    <a:pt x="205" y="222"/>
                  </a:lnTo>
                  <a:lnTo>
                    <a:pt x="206" y="222"/>
                  </a:lnTo>
                  <a:lnTo>
                    <a:pt x="207" y="222"/>
                  </a:lnTo>
                  <a:lnTo>
                    <a:pt x="208" y="222"/>
                  </a:lnTo>
                  <a:lnTo>
                    <a:pt x="210" y="222"/>
                  </a:lnTo>
                  <a:lnTo>
                    <a:pt x="215" y="221"/>
                  </a:lnTo>
                  <a:lnTo>
                    <a:pt x="218" y="221"/>
                  </a:lnTo>
                  <a:lnTo>
                    <a:pt x="220" y="221"/>
                  </a:lnTo>
                  <a:lnTo>
                    <a:pt x="222" y="220"/>
                  </a:lnTo>
                  <a:lnTo>
                    <a:pt x="223" y="219"/>
                  </a:lnTo>
                  <a:lnTo>
                    <a:pt x="225" y="218"/>
                  </a:lnTo>
                  <a:lnTo>
                    <a:pt x="227" y="217"/>
                  </a:lnTo>
                  <a:lnTo>
                    <a:pt x="228" y="216"/>
                  </a:lnTo>
                  <a:lnTo>
                    <a:pt x="230" y="215"/>
                  </a:lnTo>
                  <a:lnTo>
                    <a:pt x="236" y="209"/>
                  </a:lnTo>
                  <a:lnTo>
                    <a:pt x="238" y="207"/>
                  </a:lnTo>
                  <a:lnTo>
                    <a:pt x="239" y="206"/>
                  </a:lnTo>
                  <a:lnTo>
                    <a:pt x="241" y="205"/>
                  </a:lnTo>
                  <a:lnTo>
                    <a:pt x="243" y="204"/>
                  </a:lnTo>
                  <a:lnTo>
                    <a:pt x="245" y="202"/>
                  </a:lnTo>
                  <a:lnTo>
                    <a:pt x="247" y="202"/>
                  </a:lnTo>
                  <a:lnTo>
                    <a:pt x="251" y="200"/>
                  </a:lnTo>
                  <a:lnTo>
                    <a:pt x="255" y="198"/>
                  </a:lnTo>
                  <a:lnTo>
                    <a:pt x="256" y="198"/>
                  </a:lnTo>
                  <a:lnTo>
                    <a:pt x="258" y="197"/>
                  </a:lnTo>
                  <a:lnTo>
                    <a:pt x="259" y="197"/>
                  </a:lnTo>
                  <a:lnTo>
                    <a:pt x="260" y="197"/>
                  </a:lnTo>
                  <a:lnTo>
                    <a:pt x="262" y="197"/>
                  </a:lnTo>
                  <a:lnTo>
                    <a:pt x="268" y="197"/>
                  </a:lnTo>
                  <a:lnTo>
                    <a:pt x="270" y="197"/>
                  </a:lnTo>
                  <a:lnTo>
                    <a:pt x="273" y="197"/>
                  </a:lnTo>
                  <a:lnTo>
                    <a:pt x="274" y="197"/>
                  </a:lnTo>
                  <a:lnTo>
                    <a:pt x="275" y="197"/>
                  </a:lnTo>
                  <a:lnTo>
                    <a:pt x="276" y="197"/>
                  </a:lnTo>
                  <a:lnTo>
                    <a:pt x="276" y="197"/>
                  </a:lnTo>
                  <a:lnTo>
                    <a:pt x="277" y="196"/>
                  </a:lnTo>
                  <a:lnTo>
                    <a:pt x="277" y="196"/>
                  </a:lnTo>
                  <a:lnTo>
                    <a:pt x="277" y="195"/>
                  </a:lnTo>
                  <a:lnTo>
                    <a:pt x="277" y="193"/>
                  </a:lnTo>
                  <a:lnTo>
                    <a:pt x="277" y="191"/>
                  </a:lnTo>
                  <a:lnTo>
                    <a:pt x="277" y="190"/>
                  </a:lnTo>
                  <a:lnTo>
                    <a:pt x="277" y="188"/>
                  </a:lnTo>
                  <a:lnTo>
                    <a:pt x="277" y="187"/>
                  </a:lnTo>
                  <a:lnTo>
                    <a:pt x="276" y="186"/>
                  </a:lnTo>
                  <a:lnTo>
                    <a:pt x="276" y="185"/>
                  </a:lnTo>
                  <a:lnTo>
                    <a:pt x="276" y="185"/>
                  </a:lnTo>
                  <a:lnTo>
                    <a:pt x="275" y="184"/>
                  </a:lnTo>
                  <a:lnTo>
                    <a:pt x="274" y="183"/>
                  </a:lnTo>
                  <a:lnTo>
                    <a:pt x="273" y="183"/>
                  </a:lnTo>
                  <a:lnTo>
                    <a:pt x="272" y="182"/>
                  </a:lnTo>
                  <a:lnTo>
                    <a:pt x="270" y="182"/>
                  </a:lnTo>
                  <a:lnTo>
                    <a:pt x="267" y="181"/>
                  </a:lnTo>
                  <a:lnTo>
                    <a:pt x="266" y="181"/>
                  </a:lnTo>
                  <a:lnTo>
                    <a:pt x="265" y="180"/>
                  </a:lnTo>
                  <a:lnTo>
                    <a:pt x="265" y="180"/>
                  </a:lnTo>
                  <a:lnTo>
                    <a:pt x="264" y="180"/>
                  </a:lnTo>
                  <a:lnTo>
                    <a:pt x="264" y="179"/>
                  </a:lnTo>
                  <a:lnTo>
                    <a:pt x="264" y="179"/>
                  </a:lnTo>
                  <a:lnTo>
                    <a:pt x="263" y="178"/>
                  </a:lnTo>
                  <a:lnTo>
                    <a:pt x="263" y="177"/>
                  </a:lnTo>
                  <a:lnTo>
                    <a:pt x="263" y="176"/>
                  </a:lnTo>
                  <a:lnTo>
                    <a:pt x="263" y="175"/>
                  </a:lnTo>
                  <a:lnTo>
                    <a:pt x="263" y="174"/>
                  </a:lnTo>
                  <a:lnTo>
                    <a:pt x="263" y="173"/>
                  </a:lnTo>
                  <a:lnTo>
                    <a:pt x="263" y="172"/>
                  </a:lnTo>
                  <a:lnTo>
                    <a:pt x="264" y="171"/>
                  </a:lnTo>
                  <a:lnTo>
                    <a:pt x="264" y="170"/>
                  </a:lnTo>
                  <a:lnTo>
                    <a:pt x="265" y="169"/>
                  </a:lnTo>
                  <a:lnTo>
                    <a:pt x="266" y="168"/>
                  </a:lnTo>
                  <a:lnTo>
                    <a:pt x="267" y="167"/>
                  </a:lnTo>
                  <a:lnTo>
                    <a:pt x="268" y="166"/>
                  </a:lnTo>
                  <a:lnTo>
                    <a:pt x="269" y="166"/>
                  </a:lnTo>
                  <a:lnTo>
                    <a:pt x="270" y="165"/>
                  </a:lnTo>
                  <a:lnTo>
                    <a:pt x="271" y="165"/>
                  </a:lnTo>
                  <a:lnTo>
                    <a:pt x="272" y="165"/>
                  </a:lnTo>
                  <a:lnTo>
                    <a:pt x="273" y="165"/>
                  </a:lnTo>
                  <a:lnTo>
                    <a:pt x="274" y="165"/>
                  </a:lnTo>
                  <a:lnTo>
                    <a:pt x="276" y="165"/>
                  </a:lnTo>
                  <a:lnTo>
                    <a:pt x="277" y="165"/>
                  </a:lnTo>
                  <a:lnTo>
                    <a:pt x="279" y="166"/>
                  </a:lnTo>
                  <a:lnTo>
                    <a:pt x="281" y="167"/>
                  </a:lnTo>
                  <a:lnTo>
                    <a:pt x="283" y="168"/>
                  </a:lnTo>
                  <a:lnTo>
                    <a:pt x="284" y="169"/>
                  </a:lnTo>
                  <a:lnTo>
                    <a:pt x="285" y="170"/>
                  </a:lnTo>
                  <a:lnTo>
                    <a:pt x="290" y="173"/>
                  </a:lnTo>
                  <a:lnTo>
                    <a:pt x="291" y="175"/>
                  </a:lnTo>
                  <a:lnTo>
                    <a:pt x="292" y="176"/>
                  </a:lnTo>
                  <a:lnTo>
                    <a:pt x="293" y="177"/>
                  </a:lnTo>
                  <a:lnTo>
                    <a:pt x="294" y="179"/>
                  </a:lnTo>
                  <a:lnTo>
                    <a:pt x="298" y="187"/>
                  </a:lnTo>
                  <a:lnTo>
                    <a:pt x="299" y="188"/>
                  </a:lnTo>
                  <a:lnTo>
                    <a:pt x="299" y="189"/>
                  </a:lnTo>
                  <a:lnTo>
                    <a:pt x="301" y="194"/>
                  </a:lnTo>
                  <a:lnTo>
                    <a:pt x="301" y="196"/>
                  </a:lnTo>
                  <a:lnTo>
                    <a:pt x="302" y="197"/>
                  </a:lnTo>
                  <a:lnTo>
                    <a:pt x="303" y="199"/>
                  </a:lnTo>
                  <a:lnTo>
                    <a:pt x="304" y="200"/>
                  </a:lnTo>
                  <a:lnTo>
                    <a:pt x="305" y="202"/>
                  </a:lnTo>
                  <a:lnTo>
                    <a:pt x="306" y="202"/>
                  </a:lnTo>
                  <a:lnTo>
                    <a:pt x="307" y="203"/>
                  </a:lnTo>
                  <a:lnTo>
                    <a:pt x="308" y="204"/>
                  </a:lnTo>
                  <a:lnTo>
                    <a:pt x="309" y="204"/>
                  </a:lnTo>
                  <a:lnTo>
                    <a:pt x="310" y="205"/>
                  </a:lnTo>
                  <a:lnTo>
                    <a:pt x="311" y="205"/>
                  </a:lnTo>
                  <a:lnTo>
                    <a:pt x="315" y="207"/>
                  </a:lnTo>
                  <a:lnTo>
                    <a:pt x="322" y="209"/>
                  </a:lnTo>
                  <a:lnTo>
                    <a:pt x="323" y="210"/>
                  </a:lnTo>
                  <a:lnTo>
                    <a:pt x="324" y="210"/>
                  </a:lnTo>
                  <a:lnTo>
                    <a:pt x="325" y="210"/>
                  </a:lnTo>
                  <a:lnTo>
                    <a:pt x="326" y="210"/>
                  </a:lnTo>
                  <a:lnTo>
                    <a:pt x="327" y="209"/>
                  </a:lnTo>
                  <a:lnTo>
                    <a:pt x="328" y="209"/>
                  </a:lnTo>
                  <a:lnTo>
                    <a:pt x="329" y="209"/>
                  </a:lnTo>
                  <a:lnTo>
                    <a:pt x="330" y="208"/>
                  </a:lnTo>
                  <a:lnTo>
                    <a:pt x="332" y="206"/>
                  </a:lnTo>
                  <a:lnTo>
                    <a:pt x="333" y="206"/>
                  </a:lnTo>
                  <a:lnTo>
                    <a:pt x="334" y="205"/>
                  </a:lnTo>
                  <a:lnTo>
                    <a:pt x="335" y="205"/>
                  </a:lnTo>
                  <a:lnTo>
                    <a:pt x="336" y="205"/>
                  </a:lnTo>
                  <a:lnTo>
                    <a:pt x="336" y="204"/>
                  </a:lnTo>
                  <a:lnTo>
                    <a:pt x="338" y="204"/>
                  </a:lnTo>
                  <a:lnTo>
                    <a:pt x="339" y="204"/>
                  </a:lnTo>
                  <a:lnTo>
                    <a:pt x="340" y="205"/>
                  </a:lnTo>
                  <a:lnTo>
                    <a:pt x="341" y="205"/>
                  </a:lnTo>
                  <a:lnTo>
                    <a:pt x="343" y="205"/>
                  </a:lnTo>
                  <a:lnTo>
                    <a:pt x="344" y="206"/>
                  </a:lnTo>
                  <a:lnTo>
                    <a:pt x="345" y="206"/>
                  </a:lnTo>
                  <a:lnTo>
                    <a:pt x="345" y="207"/>
                  </a:lnTo>
                  <a:lnTo>
                    <a:pt x="346" y="207"/>
                  </a:lnTo>
                  <a:lnTo>
                    <a:pt x="347" y="208"/>
                  </a:lnTo>
                  <a:lnTo>
                    <a:pt x="348" y="209"/>
                  </a:lnTo>
                  <a:lnTo>
                    <a:pt x="349" y="211"/>
                  </a:lnTo>
                  <a:lnTo>
                    <a:pt x="351" y="214"/>
                  </a:lnTo>
                  <a:lnTo>
                    <a:pt x="352" y="215"/>
                  </a:lnTo>
                  <a:lnTo>
                    <a:pt x="353" y="217"/>
                  </a:lnTo>
                  <a:lnTo>
                    <a:pt x="354" y="217"/>
                  </a:lnTo>
                  <a:lnTo>
                    <a:pt x="355" y="218"/>
                  </a:lnTo>
                  <a:lnTo>
                    <a:pt x="356" y="219"/>
                  </a:lnTo>
                  <a:lnTo>
                    <a:pt x="358" y="219"/>
                  </a:lnTo>
                  <a:lnTo>
                    <a:pt x="359" y="220"/>
                  </a:lnTo>
                  <a:lnTo>
                    <a:pt x="366" y="222"/>
                  </a:lnTo>
                  <a:lnTo>
                    <a:pt x="367" y="222"/>
                  </a:lnTo>
                  <a:lnTo>
                    <a:pt x="369" y="223"/>
                  </a:lnTo>
                  <a:lnTo>
                    <a:pt x="371" y="224"/>
                  </a:lnTo>
                  <a:lnTo>
                    <a:pt x="372" y="225"/>
                  </a:lnTo>
                  <a:lnTo>
                    <a:pt x="374" y="226"/>
                  </a:lnTo>
                  <a:lnTo>
                    <a:pt x="375" y="226"/>
                  </a:lnTo>
                  <a:lnTo>
                    <a:pt x="375" y="227"/>
                  </a:lnTo>
                  <a:lnTo>
                    <a:pt x="376" y="228"/>
                  </a:lnTo>
                  <a:lnTo>
                    <a:pt x="377" y="229"/>
                  </a:lnTo>
                  <a:lnTo>
                    <a:pt x="378" y="230"/>
                  </a:lnTo>
                  <a:lnTo>
                    <a:pt x="379" y="233"/>
                  </a:lnTo>
                  <a:lnTo>
                    <a:pt x="380" y="238"/>
                  </a:lnTo>
                  <a:lnTo>
                    <a:pt x="381" y="239"/>
                  </a:lnTo>
                  <a:lnTo>
                    <a:pt x="382" y="241"/>
                  </a:lnTo>
                  <a:lnTo>
                    <a:pt x="383" y="242"/>
                  </a:lnTo>
                  <a:lnTo>
                    <a:pt x="384" y="244"/>
                  </a:lnTo>
                  <a:lnTo>
                    <a:pt x="385" y="245"/>
                  </a:lnTo>
                  <a:lnTo>
                    <a:pt x="386" y="246"/>
                  </a:lnTo>
                  <a:lnTo>
                    <a:pt x="387" y="247"/>
                  </a:lnTo>
                  <a:lnTo>
                    <a:pt x="388" y="248"/>
                  </a:lnTo>
                  <a:lnTo>
                    <a:pt x="390" y="249"/>
                  </a:lnTo>
                  <a:lnTo>
                    <a:pt x="391" y="250"/>
                  </a:lnTo>
                  <a:lnTo>
                    <a:pt x="392" y="250"/>
                  </a:lnTo>
                  <a:lnTo>
                    <a:pt x="393" y="251"/>
                  </a:lnTo>
                  <a:lnTo>
                    <a:pt x="394" y="251"/>
                  </a:lnTo>
                  <a:lnTo>
                    <a:pt x="395" y="251"/>
                  </a:lnTo>
                  <a:lnTo>
                    <a:pt x="397" y="251"/>
                  </a:lnTo>
                  <a:lnTo>
                    <a:pt x="398" y="251"/>
                  </a:lnTo>
                  <a:lnTo>
                    <a:pt x="398" y="250"/>
                  </a:lnTo>
                  <a:lnTo>
                    <a:pt x="399" y="250"/>
                  </a:lnTo>
                  <a:lnTo>
                    <a:pt x="402" y="248"/>
                  </a:lnTo>
                  <a:lnTo>
                    <a:pt x="404" y="247"/>
                  </a:lnTo>
                  <a:lnTo>
                    <a:pt x="405" y="246"/>
                  </a:lnTo>
                  <a:lnTo>
                    <a:pt x="405" y="245"/>
                  </a:lnTo>
                  <a:lnTo>
                    <a:pt x="406" y="244"/>
                  </a:lnTo>
                  <a:lnTo>
                    <a:pt x="406" y="244"/>
                  </a:lnTo>
                  <a:lnTo>
                    <a:pt x="406" y="242"/>
                  </a:lnTo>
                  <a:lnTo>
                    <a:pt x="406" y="241"/>
                  </a:lnTo>
                  <a:lnTo>
                    <a:pt x="406" y="240"/>
                  </a:lnTo>
                  <a:lnTo>
                    <a:pt x="405" y="238"/>
                  </a:lnTo>
                  <a:lnTo>
                    <a:pt x="405" y="238"/>
                  </a:lnTo>
                  <a:lnTo>
                    <a:pt x="405" y="237"/>
                  </a:lnTo>
                  <a:lnTo>
                    <a:pt x="405" y="237"/>
                  </a:lnTo>
                  <a:lnTo>
                    <a:pt x="406" y="236"/>
                  </a:lnTo>
                  <a:lnTo>
                    <a:pt x="406" y="236"/>
                  </a:lnTo>
                  <a:lnTo>
                    <a:pt x="407" y="236"/>
                  </a:lnTo>
                  <a:lnTo>
                    <a:pt x="408" y="236"/>
                  </a:lnTo>
                  <a:lnTo>
                    <a:pt x="410" y="237"/>
                  </a:lnTo>
                  <a:lnTo>
                    <a:pt x="412" y="237"/>
                  </a:lnTo>
                  <a:lnTo>
                    <a:pt x="417" y="238"/>
                  </a:lnTo>
                  <a:lnTo>
                    <a:pt x="420" y="239"/>
                  </a:lnTo>
                  <a:lnTo>
                    <a:pt x="422" y="239"/>
                  </a:lnTo>
                  <a:lnTo>
                    <a:pt x="424" y="239"/>
                  </a:lnTo>
                  <a:lnTo>
                    <a:pt x="427" y="240"/>
                  </a:lnTo>
                  <a:lnTo>
                    <a:pt x="433" y="240"/>
                  </a:lnTo>
                  <a:lnTo>
                    <a:pt x="436" y="240"/>
                  </a:lnTo>
                  <a:lnTo>
                    <a:pt x="438" y="240"/>
                  </a:lnTo>
                  <a:lnTo>
                    <a:pt x="440" y="241"/>
                  </a:lnTo>
                  <a:lnTo>
                    <a:pt x="440" y="241"/>
                  </a:lnTo>
                  <a:lnTo>
                    <a:pt x="442" y="241"/>
                  </a:lnTo>
                  <a:lnTo>
                    <a:pt x="443" y="242"/>
                  </a:lnTo>
                  <a:lnTo>
                    <a:pt x="450" y="246"/>
                  </a:lnTo>
                  <a:lnTo>
                    <a:pt x="454" y="248"/>
                  </a:lnTo>
                  <a:lnTo>
                    <a:pt x="456" y="249"/>
                  </a:lnTo>
                  <a:lnTo>
                    <a:pt x="458" y="250"/>
                  </a:lnTo>
                  <a:lnTo>
                    <a:pt x="466" y="256"/>
                  </a:lnTo>
                  <a:lnTo>
                    <a:pt x="468" y="257"/>
                  </a:lnTo>
                  <a:lnTo>
                    <a:pt x="469" y="257"/>
                  </a:lnTo>
                  <a:lnTo>
                    <a:pt x="470" y="258"/>
                  </a:lnTo>
                  <a:lnTo>
                    <a:pt x="473" y="259"/>
                  </a:lnTo>
                  <a:lnTo>
                    <a:pt x="475" y="260"/>
                  </a:lnTo>
                  <a:lnTo>
                    <a:pt x="477" y="260"/>
                  </a:lnTo>
                  <a:lnTo>
                    <a:pt x="479" y="260"/>
                  </a:lnTo>
                  <a:lnTo>
                    <a:pt x="481" y="260"/>
                  </a:lnTo>
                  <a:lnTo>
                    <a:pt x="482" y="260"/>
                  </a:lnTo>
                  <a:lnTo>
                    <a:pt x="483" y="260"/>
                  </a:lnTo>
                  <a:lnTo>
                    <a:pt x="484" y="260"/>
                  </a:lnTo>
                  <a:lnTo>
                    <a:pt x="485" y="260"/>
                  </a:lnTo>
                  <a:lnTo>
                    <a:pt x="486" y="259"/>
                  </a:lnTo>
                  <a:lnTo>
                    <a:pt x="487" y="259"/>
                  </a:lnTo>
                  <a:lnTo>
                    <a:pt x="488" y="258"/>
                  </a:lnTo>
                  <a:lnTo>
                    <a:pt x="488" y="257"/>
                  </a:lnTo>
                  <a:lnTo>
                    <a:pt x="489" y="256"/>
                  </a:lnTo>
                  <a:lnTo>
                    <a:pt x="489" y="256"/>
                  </a:lnTo>
                  <a:lnTo>
                    <a:pt x="490" y="255"/>
                  </a:lnTo>
                  <a:lnTo>
                    <a:pt x="490" y="254"/>
                  </a:lnTo>
                  <a:lnTo>
                    <a:pt x="491" y="251"/>
                  </a:lnTo>
                  <a:lnTo>
                    <a:pt x="492" y="249"/>
                  </a:lnTo>
                  <a:lnTo>
                    <a:pt x="492" y="249"/>
                  </a:lnTo>
                  <a:lnTo>
                    <a:pt x="492" y="248"/>
                  </a:lnTo>
                  <a:lnTo>
                    <a:pt x="493" y="248"/>
                  </a:lnTo>
                  <a:lnTo>
                    <a:pt x="493" y="247"/>
                  </a:lnTo>
                  <a:lnTo>
                    <a:pt x="494" y="247"/>
                  </a:lnTo>
                  <a:lnTo>
                    <a:pt x="495" y="247"/>
                  </a:lnTo>
                  <a:lnTo>
                    <a:pt x="495" y="247"/>
                  </a:lnTo>
                  <a:lnTo>
                    <a:pt x="496" y="247"/>
                  </a:lnTo>
                  <a:lnTo>
                    <a:pt x="497" y="247"/>
                  </a:lnTo>
                  <a:lnTo>
                    <a:pt x="498" y="248"/>
                  </a:lnTo>
                  <a:lnTo>
                    <a:pt x="499" y="248"/>
                  </a:lnTo>
                  <a:lnTo>
                    <a:pt x="500" y="248"/>
                  </a:lnTo>
                  <a:lnTo>
                    <a:pt x="501" y="249"/>
                  </a:lnTo>
                  <a:lnTo>
                    <a:pt x="502" y="249"/>
                  </a:lnTo>
                  <a:lnTo>
                    <a:pt x="502" y="250"/>
                  </a:lnTo>
                  <a:lnTo>
                    <a:pt x="503" y="251"/>
                  </a:lnTo>
                  <a:lnTo>
                    <a:pt x="503" y="252"/>
                  </a:lnTo>
                  <a:lnTo>
                    <a:pt x="504" y="253"/>
                  </a:lnTo>
                  <a:lnTo>
                    <a:pt x="504" y="254"/>
                  </a:lnTo>
                  <a:lnTo>
                    <a:pt x="505" y="256"/>
                  </a:lnTo>
                  <a:lnTo>
                    <a:pt x="505" y="258"/>
                  </a:lnTo>
                  <a:lnTo>
                    <a:pt x="505" y="260"/>
                  </a:lnTo>
                  <a:lnTo>
                    <a:pt x="505" y="265"/>
                  </a:lnTo>
                  <a:lnTo>
                    <a:pt x="505" y="268"/>
                  </a:lnTo>
                  <a:lnTo>
                    <a:pt x="505" y="270"/>
                  </a:lnTo>
                  <a:lnTo>
                    <a:pt x="505" y="271"/>
                  </a:lnTo>
                  <a:lnTo>
                    <a:pt x="505" y="272"/>
                  </a:lnTo>
                  <a:lnTo>
                    <a:pt x="505" y="272"/>
                  </a:lnTo>
                  <a:lnTo>
                    <a:pt x="506" y="274"/>
                  </a:lnTo>
                  <a:lnTo>
                    <a:pt x="506" y="275"/>
                  </a:lnTo>
                  <a:lnTo>
                    <a:pt x="506" y="276"/>
                  </a:lnTo>
                  <a:lnTo>
                    <a:pt x="507" y="276"/>
                  </a:lnTo>
                  <a:lnTo>
                    <a:pt x="508" y="277"/>
                  </a:lnTo>
                  <a:lnTo>
                    <a:pt x="508" y="278"/>
                  </a:lnTo>
                  <a:lnTo>
                    <a:pt x="509" y="279"/>
                  </a:lnTo>
                  <a:lnTo>
                    <a:pt x="510" y="280"/>
                  </a:lnTo>
                  <a:lnTo>
                    <a:pt x="512" y="282"/>
                  </a:lnTo>
                  <a:lnTo>
                    <a:pt x="513" y="283"/>
                  </a:lnTo>
                  <a:lnTo>
                    <a:pt x="514" y="284"/>
                  </a:lnTo>
                  <a:lnTo>
                    <a:pt x="514" y="284"/>
                  </a:lnTo>
                  <a:lnTo>
                    <a:pt x="514" y="285"/>
                  </a:lnTo>
                  <a:lnTo>
                    <a:pt x="515" y="285"/>
                  </a:lnTo>
                  <a:lnTo>
                    <a:pt x="515" y="286"/>
                  </a:lnTo>
                  <a:lnTo>
                    <a:pt x="515" y="287"/>
                  </a:lnTo>
                  <a:lnTo>
                    <a:pt x="514" y="288"/>
                  </a:lnTo>
                  <a:lnTo>
                    <a:pt x="514" y="289"/>
                  </a:lnTo>
                  <a:lnTo>
                    <a:pt x="512" y="292"/>
                  </a:lnTo>
                  <a:lnTo>
                    <a:pt x="511" y="296"/>
                  </a:lnTo>
                  <a:lnTo>
                    <a:pt x="509" y="300"/>
                  </a:lnTo>
                  <a:lnTo>
                    <a:pt x="509" y="301"/>
                  </a:lnTo>
                  <a:lnTo>
                    <a:pt x="508" y="302"/>
                  </a:lnTo>
                  <a:lnTo>
                    <a:pt x="508" y="304"/>
                  </a:lnTo>
                  <a:lnTo>
                    <a:pt x="508" y="306"/>
                  </a:lnTo>
                  <a:lnTo>
                    <a:pt x="508" y="308"/>
                  </a:lnTo>
                  <a:lnTo>
                    <a:pt x="509" y="310"/>
                  </a:lnTo>
                  <a:lnTo>
                    <a:pt x="509" y="312"/>
                  </a:lnTo>
                  <a:lnTo>
                    <a:pt x="511" y="315"/>
                  </a:lnTo>
                  <a:lnTo>
                    <a:pt x="511" y="317"/>
                  </a:lnTo>
                  <a:lnTo>
                    <a:pt x="512" y="319"/>
                  </a:lnTo>
                  <a:lnTo>
                    <a:pt x="513" y="321"/>
                  </a:lnTo>
                  <a:lnTo>
                    <a:pt x="515" y="325"/>
                  </a:lnTo>
                  <a:lnTo>
                    <a:pt x="517" y="330"/>
                  </a:lnTo>
                  <a:lnTo>
                    <a:pt x="519" y="336"/>
                  </a:lnTo>
                  <a:lnTo>
                    <a:pt x="524" y="345"/>
                  </a:lnTo>
                  <a:lnTo>
                    <a:pt x="527" y="353"/>
                  </a:lnTo>
                  <a:lnTo>
                    <a:pt x="529" y="358"/>
                  </a:lnTo>
                  <a:lnTo>
                    <a:pt x="530" y="360"/>
                  </a:lnTo>
                  <a:lnTo>
                    <a:pt x="531" y="361"/>
                  </a:lnTo>
                  <a:lnTo>
                    <a:pt x="531" y="363"/>
                  </a:lnTo>
                  <a:lnTo>
                    <a:pt x="533" y="369"/>
                  </a:lnTo>
                  <a:lnTo>
                    <a:pt x="534" y="371"/>
                  </a:lnTo>
                  <a:lnTo>
                    <a:pt x="534" y="373"/>
                  </a:lnTo>
                  <a:lnTo>
                    <a:pt x="535" y="374"/>
                  </a:lnTo>
                  <a:lnTo>
                    <a:pt x="535" y="375"/>
                  </a:lnTo>
                  <a:lnTo>
                    <a:pt x="536" y="376"/>
                  </a:lnTo>
                  <a:lnTo>
                    <a:pt x="537" y="377"/>
                  </a:lnTo>
                  <a:lnTo>
                    <a:pt x="538" y="378"/>
                  </a:lnTo>
                  <a:lnTo>
                    <a:pt x="538" y="379"/>
                  </a:lnTo>
                  <a:lnTo>
                    <a:pt x="539" y="380"/>
                  </a:lnTo>
                  <a:lnTo>
                    <a:pt x="541" y="380"/>
                  </a:lnTo>
                  <a:lnTo>
                    <a:pt x="542" y="381"/>
                  </a:lnTo>
                  <a:lnTo>
                    <a:pt x="543" y="382"/>
                  </a:lnTo>
                  <a:lnTo>
                    <a:pt x="544" y="382"/>
                  </a:lnTo>
                  <a:lnTo>
                    <a:pt x="546" y="383"/>
                  </a:lnTo>
                  <a:lnTo>
                    <a:pt x="552" y="385"/>
                  </a:lnTo>
                  <a:lnTo>
                    <a:pt x="554" y="385"/>
                  </a:lnTo>
                  <a:lnTo>
                    <a:pt x="559" y="386"/>
                  </a:lnTo>
                  <a:lnTo>
                    <a:pt x="561" y="386"/>
                  </a:lnTo>
                  <a:lnTo>
                    <a:pt x="562" y="386"/>
                  </a:lnTo>
                  <a:lnTo>
                    <a:pt x="563" y="387"/>
                  </a:lnTo>
                  <a:lnTo>
                    <a:pt x="565" y="388"/>
                  </a:lnTo>
                  <a:lnTo>
                    <a:pt x="567" y="388"/>
                  </a:lnTo>
                  <a:lnTo>
                    <a:pt x="568" y="390"/>
                  </a:lnTo>
                  <a:lnTo>
                    <a:pt x="570" y="392"/>
                  </a:lnTo>
                  <a:lnTo>
                    <a:pt x="573" y="395"/>
                  </a:lnTo>
                  <a:lnTo>
                    <a:pt x="574" y="396"/>
                  </a:lnTo>
                  <a:lnTo>
                    <a:pt x="575" y="397"/>
                  </a:lnTo>
                  <a:lnTo>
                    <a:pt x="576" y="397"/>
                  </a:lnTo>
                  <a:lnTo>
                    <a:pt x="578" y="398"/>
                  </a:lnTo>
                  <a:lnTo>
                    <a:pt x="580" y="399"/>
                  </a:lnTo>
                  <a:lnTo>
                    <a:pt x="582" y="399"/>
                  </a:lnTo>
                  <a:lnTo>
                    <a:pt x="583" y="400"/>
                  </a:lnTo>
                  <a:lnTo>
                    <a:pt x="585" y="400"/>
                  </a:lnTo>
                  <a:lnTo>
                    <a:pt x="586" y="400"/>
                  </a:lnTo>
                  <a:lnTo>
                    <a:pt x="587" y="400"/>
                  </a:lnTo>
                  <a:lnTo>
                    <a:pt x="588" y="400"/>
                  </a:lnTo>
                  <a:lnTo>
                    <a:pt x="592" y="399"/>
                  </a:lnTo>
                  <a:lnTo>
                    <a:pt x="595" y="399"/>
                  </a:lnTo>
                  <a:lnTo>
                    <a:pt x="597" y="399"/>
                  </a:lnTo>
                  <a:lnTo>
                    <a:pt x="598" y="399"/>
                  </a:lnTo>
                  <a:lnTo>
                    <a:pt x="599" y="399"/>
                  </a:lnTo>
                  <a:lnTo>
                    <a:pt x="600" y="399"/>
                  </a:lnTo>
                  <a:lnTo>
                    <a:pt x="602" y="400"/>
                  </a:lnTo>
                  <a:lnTo>
                    <a:pt x="604" y="400"/>
                  </a:lnTo>
                  <a:lnTo>
                    <a:pt x="605" y="401"/>
                  </a:lnTo>
                  <a:lnTo>
                    <a:pt x="606" y="402"/>
                  </a:lnTo>
                  <a:lnTo>
                    <a:pt x="607" y="403"/>
                  </a:lnTo>
                  <a:lnTo>
                    <a:pt x="608" y="403"/>
                  </a:lnTo>
                  <a:lnTo>
                    <a:pt x="609" y="404"/>
                  </a:lnTo>
                  <a:lnTo>
                    <a:pt x="610" y="405"/>
                  </a:lnTo>
                  <a:lnTo>
                    <a:pt x="610" y="407"/>
                  </a:lnTo>
                  <a:lnTo>
                    <a:pt x="610" y="408"/>
                  </a:lnTo>
                  <a:lnTo>
                    <a:pt x="611" y="410"/>
                  </a:lnTo>
                  <a:lnTo>
                    <a:pt x="612" y="413"/>
                  </a:lnTo>
                  <a:lnTo>
                    <a:pt x="613" y="419"/>
                  </a:lnTo>
                  <a:lnTo>
                    <a:pt x="615" y="427"/>
                  </a:lnTo>
                  <a:lnTo>
                    <a:pt x="619" y="439"/>
                  </a:lnTo>
                  <a:lnTo>
                    <a:pt x="621" y="447"/>
                  </a:lnTo>
                  <a:lnTo>
                    <a:pt x="621" y="449"/>
                  </a:lnTo>
                  <a:lnTo>
                    <a:pt x="622" y="450"/>
                  </a:lnTo>
                  <a:lnTo>
                    <a:pt x="623" y="452"/>
                  </a:lnTo>
                  <a:lnTo>
                    <a:pt x="624" y="455"/>
                  </a:lnTo>
                  <a:lnTo>
                    <a:pt x="625" y="456"/>
                  </a:lnTo>
                  <a:lnTo>
                    <a:pt x="625" y="458"/>
                  </a:lnTo>
                  <a:lnTo>
                    <a:pt x="626" y="464"/>
                  </a:lnTo>
                  <a:lnTo>
                    <a:pt x="627" y="466"/>
                  </a:lnTo>
                  <a:lnTo>
                    <a:pt x="627" y="468"/>
                  </a:lnTo>
                  <a:lnTo>
                    <a:pt x="628" y="471"/>
                  </a:lnTo>
                  <a:lnTo>
                    <a:pt x="629" y="474"/>
                  </a:lnTo>
                  <a:lnTo>
                    <a:pt x="630" y="475"/>
                  </a:lnTo>
                  <a:lnTo>
                    <a:pt x="632" y="479"/>
                  </a:lnTo>
                  <a:lnTo>
                    <a:pt x="634" y="482"/>
                  </a:lnTo>
                  <a:lnTo>
                    <a:pt x="634" y="484"/>
                  </a:lnTo>
                  <a:lnTo>
                    <a:pt x="635" y="485"/>
                  </a:lnTo>
                  <a:lnTo>
                    <a:pt x="635" y="487"/>
                  </a:lnTo>
                  <a:lnTo>
                    <a:pt x="635" y="488"/>
                  </a:lnTo>
                  <a:lnTo>
                    <a:pt x="635" y="490"/>
                  </a:lnTo>
                  <a:lnTo>
                    <a:pt x="635" y="491"/>
                  </a:lnTo>
                  <a:lnTo>
                    <a:pt x="634" y="492"/>
                  </a:lnTo>
                  <a:lnTo>
                    <a:pt x="633" y="496"/>
                  </a:lnTo>
                  <a:lnTo>
                    <a:pt x="632" y="499"/>
                  </a:lnTo>
                  <a:lnTo>
                    <a:pt x="631" y="502"/>
                  </a:lnTo>
                  <a:lnTo>
                    <a:pt x="631" y="503"/>
                  </a:lnTo>
                  <a:lnTo>
                    <a:pt x="631" y="504"/>
                  </a:lnTo>
                  <a:lnTo>
                    <a:pt x="630" y="504"/>
                  </a:lnTo>
                  <a:lnTo>
                    <a:pt x="629" y="505"/>
                  </a:lnTo>
                  <a:lnTo>
                    <a:pt x="629" y="505"/>
                  </a:lnTo>
                  <a:lnTo>
                    <a:pt x="628" y="506"/>
                  </a:lnTo>
                  <a:lnTo>
                    <a:pt x="626" y="506"/>
                  </a:lnTo>
                  <a:lnTo>
                    <a:pt x="622" y="508"/>
                  </a:lnTo>
                  <a:lnTo>
                    <a:pt x="620" y="508"/>
                  </a:lnTo>
                  <a:lnTo>
                    <a:pt x="618" y="509"/>
                  </a:lnTo>
                  <a:lnTo>
                    <a:pt x="616" y="510"/>
                  </a:lnTo>
                  <a:lnTo>
                    <a:pt x="611" y="513"/>
                  </a:lnTo>
                  <a:lnTo>
                    <a:pt x="608" y="514"/>
                  </a:lnTo>
                  <a:lnTo>
                    <a:pt x="605" y="516"/>
                  </a:lnTo>
                  <a:lnTo>
                    <a:pt x="600" y="520"/>
                  </a:lnTo>
                  <a:lnTo>
                    <a:pt x="598" y="521"/>
                  </a:lnTo>
                  <a:lnTo>
                    <a:pt x="596" y="522"/>
                  </a:lnTo>
                  <a:lnTo>
                    <a:pt x="594" y="522"/>
                  </a:lnTo>
                  <a:lnTo>
                    <a:pt x="593" y="523"/>
                  </a:lnTo>
                  <a:lnTo>
                    <a:pt x="592" y="523"/>
                  </a:lnTo>
                  <a:lnTo>
                    <a:pt x="590" y="523"/>
                  </a:lnTo>
                  <a:lnTo>
                    <a:pt x="589" y="523"/>
                  </a:lnTo>
                  <a:lnTo>
                    <a:pt x="588" y="523"/>
                  </a:lnTo>
                  <a:lnTo>
                    <a:pt x="587" y="523"/>
                  </a:lnTo>
                  <a:lnTo>
                    <a:pt x="584" y="522"/>
                  </a:lnTo>
                  <a:lnTo>
                    <a:pt x="579" y="521"/>
                  </a:lnTo>
                  <a:lnTo>
                    <a:pt x="577" y="520"/>
                  </a:lnTo>
                  <a:lnTo>
                    <a:pt x="575" y="520"/>
                  </a:lnTo>
                  <a:lnTo>
                    <a:pt x="573" y="519"/>
                  </a:lnTo>
                  <a:lnTo>
                    <a:pt x="569" y="519"/>
                  </a:lnTo>
                  <a:lnTo>
                    <a:pt x="564" y="518"/>
                  </a:lnTo>
                  <a:lnTo>
                    <a:pt x="562" y="518"/>
                  </a:lnTo>
                  <a:lnTo>
                    <a:pt x="560" y="518"/>
                  </a:lnTo>
                  <a:lnTo>
                    <a:pt x="557" y="518"/>
                  </a:lnTo>
                  <a:lnTo>
                    <a:pt x="552" y="519"/>
                  </a:lnTo>
                  <a:lnTo>
                    <a:pt x="544" y="521"/>
                  </a:lnTo>
                  <a:lnTo>
                    <a:pt x="542" y="521"/>
                  </a:lnTo>
                  <a:lnTo>
                    <a:pt x="539" y="522"/>
                  </a:lnTo>
                  <a:lnTo>
                    <a:pt x="537" y="522"/>
                  </a:lnTo>
                  <a:lnTo>
                    <a:pt x="536" y="522"/>
                  </a:lnTo>
                  <a:lnTo>
                    <a:pt x="534" y="521"/>
                  </a:lnTo>
                  <a:lnTo>
                    <a:pt x="533" y="521"/>
                  </a:lnTo>
                  <a:lnTo>
                    <a:pt x="532" y="521"/>
                  </a:lnTo>
                  <a:lnTo>
                    <a:pt x="531" y="520"/>
                  </a:lnTo>
                  <a:lnTo>
                    <a:pt x="528" y="519"/>
                  </a:lnTo>
                  <a:lnTo>
                    <a:pt x="526" y="518"/>
                  </a:lnTo>
                  <a:lnTo>
                    <a:pt x="525" y="518"/>
                  </a:lnTo>
                  <a:lnTo>
                    <a:pt x="523" y="518"/>
                  </a:lnTo>
                  <a:lnTo>
                    <a:pt x="522" y="518"/>
                  </a:lnTo>
                  <a:lnTo>
                    <a:pt x="521" y="518"/>
                  </a:lnTo>
                  <a:lnTo>
                    <a:pt x="519" y="518"/>
                  </a:lnTo>
                  <a:lnTo>
                    <a:pt x="517" y="518"/>
                  </a:lnTo>
                  <a:lnTo>
                    <a:pt x="516" y="519"/>
                  </a:lnTo>
                  <a:lnTo>
                    <a:pt x="515" y="519"/>
                  </a:lnTo>
                  <a:lnTo>
                    <a:pt x="514" y="519"/>
                  </a:lnTo>
                  <a:lnTo>
                    <a:pt x="513" y="520"/>
                  </a:lnTo>
                  <a:lnTo>
                    <a:pt x="511" y="521"/>
                  </a:lnTo>
                  <a:lnTo>
                    <a:pt x="510" y="521"/>
                  </a:lnTo>
                  <a:lnTo>
                    <a:pt x="509" y="522"/>
                  </a:lnTo>
                  <a:lnTo>
                    <a:pt x="507" y="523"/>
                  </a:lnTo>
                  <a:lnTo>
                    <a:pt x="507" y="524"/>
                  </a:lnTo>
                  <a:lnTo>
                    <a:pt x="506" y="526"/>
                  </a:lnTo>
                  <a:lnTo>
                    <a:pt x="505" y="527"/>
                  </a:lnTo>
                  <a:lnTo>
                    <a:pt x="504" y="528"/>
                  </a:lnTo>
                  <a:lnTo>
                    <a:pt x="504" y="529"/>
                  </a:lnTo>
                  <a:lnTo>
                    <a:pt x="504" y="530"/>
                  </a:lnTo>
                  <a:lnTo>
                    <a:pt x="504" y="531"/>
                  </a:lnTo>
                  <a:lnTo>
                    <a:pt x="503" y="532"/>
                  </a:lnTo>
                  <a:lnTo>
                    <a:pt x="503" y="534"/>
                  </a:lnTo>
                  <a:lnTo>
                    <a:pt x="503" y="538"/>
                  </a:lnTo>
                  <a:lnTo>
                    <a:pt x="504" y="540"/>
                  </a:lnTo>
                  <a:lnTo>
                    <a:pt x="503" y="541"/>
                  </a:lnTo>
                  <a:lnTo>
                    <a:pt x="503" y="542"/>
                  </a:lnTo>
                  <a:lnTo>
                    <a:pt x="503" y="544"/>
                  </a:lnTo>
                  <a:lnTo>
                    <a:pt x="502" y="545"/>
                  </a:lnTo>
                  <a:lnTo>
                    <a:pt x="502" y="546"/>
                  </a:lnTo>
                  <a:lnTo>
                    <a:pt x="501" y="548"/>
                  </a:lnTo>
                  <a:lnTo>
                    <a:pt x="499" y="551"/>
                  </a:lnTo>
                  <a:lnTo>
                    <a:pt x="496" y="555"/>
                  </a:lnTo>
                  <a:lnTo>
                    <a:pt x="494" y="557"/>
                  </a:lnTo>
                  <a:lnTo>
                    <a:pt x="490" y="562"/>
                  </a:lnTo>
                  <a:lnTo>
                    <a:pt x="486" y="567"/>
                  </a:lnTo>
                  <a:lnTo>
                    <a:pt x="485" y="568"/>
                  </a:lnTo>
                  <a:lnTo>
                    <a:pt x="484" y="571"/>
                  </a:lnTo>
                  <a:lnTo>
                    <a:pt x="481" y="575"/>
                  </a:lnTo>
                  <a:lnTo>
                    <a:pt x="477" y="581"/>
                  </a:lnTo>
                  <a:lnTo>
                    <a:pt x="477" y="582"/>
                  </a:lnTo>
                  <a:lnTo>
                    <a:pt x="475" y="584"/>
                  </a:lnTo>
                  <a:lnTo>
                    <a:pt x="474" y="585"/>
                  </a:lnTo>
                  <a:lnTo>
                    <a:pt x="473" y="587"/>
                  </a:lnTo>
                  <a:lnTo>
                    <a:pt x="471" y="588"/>
                  </a:lnTo>
                  <a:lnTo>
                    <a:pt x="470" y="589"/>
                  </a:lnTo>
                  <a:lnTo>
                    <a:pt x="468" y="590"/>
                  </a:lnTo>
                  <a:lnTo>
                    <a:pt x="466" y="591"/>
                  </a:lnTo>
                  <a:lnTo>
                    <a:pt x="465" y="592"/>
                  </a:lnTo>
                  <a:lnTo>
                    <a:pt x="463" y="592"/>
                  </a:lnTo>
                  <a:lnTo>
                    <a:pt x="462" y="593"/>
                  </a:lnTo>
                  <a:lnTo>
                    <a:pt x="460" y="593"/>
                  </a:lnTo>
                  <a:lnTo>
                    <a:pt x="459" y="593"/>
                  </a:lnTo>
                  <a:lnTo>
                    <a:pt x="457" y="593"/>
                  </a:lnTo>
                  <a:lnTo>
                    <a:pt x="455" y="593"/>
                  </a:lnTo>
                  <a:lnTo>
                    <a:pt x="454" y="593"/>
                  </a:lnTo>
                  <a:lnTo>
                    <a:pt x="448" y="593"/>
                  </a:lnTo>
                  <a:lnTo>
                    <a:pt x="448" y="593"/>
                  </a:lnTo>
                  <a:lnTo>
                    <a:pt x="448" y="593"/>
                  </a:lnTo>
                  <a:lnTo>
                    <a:pt x="447" y="593"/>
                  </a:lnTo>
                  <a:lnTo>
                    <a:pt x="447" y="593"/>
                  </a:lnTo>
                  <a:lnTo>
                    <a:pt x="445" y="592"/>
                  </a:lnTo>
                  <a:lnTo>
                    <a:pt x="444" y="592"/>
                  </a:lnTo>
                  <a:lnTo>
                    <a:pt x="442" y="591"/>
                  </a:lnTo>
                  <a:lnTo>
                    <a:pt x="441" y="590"/>
                  </a:lnTo>
                  <a:lnTo>
                    <a:pt x="439" y="589"/>
                  </a:lnTo>
                  <a:lnTo>
                    <a:pt x="438" y="588"/>
                  </a:lnTo>
                  <a:lnTo>
                    <a:pt x="437" y="587"/>
                  </a:lnTo>
                  <a:lnTo>
                    <a:pt x="437" y="586"/>
                  </a:lnTo>
                  <a:lnTo>
                    <a:pt x="436" y="585"/>
                  </a:lnTo>
                  <a:lnTo>
                    <a:pt x="435" y="584"/>
                  </a:lnTo>
                  <a:lnTo>
                    <a:pt x="435" y="583"/>
                  </a:lnTo>
                  <a:lnTo>
                    <a:pt x="434" y="581"/>
                  </a:lnTo>
                  <a:lnTo>
                    <a:pt x="432" y="575"/>
                  </a:lnTo>
                  <a:lnTo>
                    <a:pt x="431" y="574"/>
                  </a:lnTo>
                  <a:lnTo>
                    <a:pt x="430" y="573"/>
                  </a:lnTo>
                  <a:lnTo>
                    <a:pt x="430" y="572"/>
                  </a:lnTo>
                  <a:lnTo>
                    <a:pt x="429" y="571"/>
                  </a:lnTo>
                  <a:lnTo>
                    <a:pt x="426" y="567"/>
                  </a:lnTo>
                  <a:lnTo>
                    <a:pt x="425" y="565"/>
                  </a:lnTo>
                  <a:lnTo>
                    <a:pt x="424" y="565"/>
                  </a:lnTo>
                  <a:lnTo>
                    <a:pt x="423" y="564"/>
                  </a:lnTo>
                  <a:lnTo>
                    <a:pt x="421" y="562"/>
                  </a:lnTo>
                  <a:lnTo>
                    <a:pt x="414" y="557"/>
                  </a:lnTo>
                  <a:lnTo>
                    <a:pt x="412" y="556"/>
                  </a:lnTo>
                  <a:lnTo>
                    <a:pt x="411" y="555"/>
                  </a:lnTo>
                  <a:lnTo>
                    <a:pt x="410" y="554"/>
                  </a:lnTo>
                  <a:lnTo>
                    <a:pt x="409" y="552"/>
                  </a:lnTo>
                  <a:lnTo>
                    <a:pt x="408" y="551"/>
                  </a:lnTo>
                  <a:lnTo>
                    <a:pt x="407" y="549"/>
                  </a:lnTo>
                  <a:lnTo>
                    <a:pt x="405" y="547"/>
                  </a:lnTo>
                  <a:lnTo>
                    <a:pt x="402" y="542"/>
                  </a:lnTo>
                  <a:lnTo>
                    <a:pt x="402" y="541"/>
                  </a:lnTo>
                  <a:lnTo>
                    <a:pt x="401" y="539"/>
                  </a:lnTo>
                  <a:lnTo>
                    <a:pt x="400" y="538"/>
                  </a:lnTo>
                  <a:lnTo>
                    <a:pt x="399" y="537"/>
                  </a:lnTo>
                  <a:lnTo>
                    <a:pt x="398" y="536"/>
                  </a:lnTo>
                  <a:lnTo>
                    <a:pt x="396" y="536"/>
                  </a:lnTo>
                  <a:lnTo>
                    <a:pt x="394" y="535"/>
                  </a:lnTo>
                  <a:lnTo>
                    <a:pt x="393" y="535"/>
                  </a:lnTo>
                  <a:lnTo>
                    <a:pt x="392" y="535"/>
                  </a:lnTo>
                  <a:lnTo>
                    <a:pt x="390" y="535"/>
                  </a:lnTo>
                  <a:lnTo>
                    <a:pt x="390" y="535"/>
                  </a:lnTo>
                  <a:lnTo>
                    <a:pt x="388" y="535"/>
                  </a:lnTo>
                  <a:lnTo>
                    <a:pt x="383" y="536"/>
                  </a:lnTo>
                  <a:lnTo>
                    <a:pt x="382" y="536"/>
                  </a:lnTo>
                  <a:lnTo>
                    <a:pt x="380" y="537"/>
                  </a:lnTo>
                  <a:lnTo>
                    <a:pt x="379" y="537"/>
                  </a:lnTo>
                  <a:lnTo>
                    <a:pt x="378" y="537"/>
                  </a:lnTo>
                  <a:lnTo>
                    <a:pt x="376" y="537"/>
                  </a:lnTo>
                  <a:lnTo>
                    <a:pt x="372" y="536"/>
                  </a:lnTo>
                  <a:lnTo>
                    <a:pt x="370" y="536"/>
                  </a:lnTo>
                  <a:lnTo>
                    <a:pt x="362" y="534"/>
                  </a:lnTo>
                  <a:lnTo>
                    <a:pt x="360" y="534"/>
                  </a:lnTo>
                  <a:lnTo>
                    <a:pt x="359" y="533"/>
                  </a:lnTo>
                  <a:lnTo>
                    <a:pt x="357" y="532"/>
                  </a:lnTo>
                  <a:lnTo>
                    <a:pt x="355" y="532"/>
                  </a:lnTo>
                  <a:lnTo>
                    <a:pt x="354" y="531"/>
                  </a:lnTo>
                  <a:lnTo>
                    <a:pt x="352" y="530"/>
                  </a:lnTo>
                  <a:lnTo>
                    <a:pt x="347" y="526"/>
                  </a:lnTo>
                  <a:lnTo>
                    <a:pt x="345" y="525"/>
                  </a:lnTo>
                  <a:lnTo>
                    <a:pt x="344" y="524"/>
                  </a:lnTo>
                  <a:lnTo>
                    <a:pt x="342" y="523"/>
                  </a:lnTo>
                  <a:lnTo>
                    <a:pt x="341" y="522"/>
                  </a:lnTo>
                  <a:lnTo>
                    <a:pt x="339" y="522"/>
                  </a:lnTo>
                  <a:lnTo>
                    <a:pt x="337" y="522"/>
                  </a:lnTo>
                  <a:lnTo>
                    <a:pt x="333" y="522"/>
                  </a:lnTo>
                  <a:lnTo>
                    <a:pt x="331" y="521"/>
                  </a:lnTo>
                  <a:lnTo>
                    <a:pt x="330" y="521"/>
                  </a:lnTo>
                  <a:lnTo>
                    <a:pt x="325" y="520"/>
                  </a:lnTo>
                  <a:lnTo>
                    <a:pt x="324" y="520"/>
                  </a:lnTo>
                  <a:lnTo>
                    <a:pt x="323" y="519"/>
                  </a:lnTo>
                  <a:lnTo>
                    <a:pt x="320" y="519"/>
                  </a:lnTo>
                  <a:lnTo>
                    <a:pt x="315" y="519"/>
                  </a:lnTo>
                  <a:lnTo>
                    <a:pt x="311" y="520"/>
                  </a:lnTo>
                  <a:lnTo>
                    <a:pt x="307" y="520"/>
                  </a:lnTo>
                  <a:lnTo>
                    <a:pt x="301" y="521"/>
                  </a:lnTo>
                  <a:lnTo>
                    <a:pt x="298" y="522"/>
                  </a:lnTo>
                  <a:lnTo>
                    <a:pt x="293" y="524"/>
                  </a:lnTo>
                  <a:lnTo>
                    <a:pt x="283" y="527"/>
                  </a:lnTo>
                  <a:lnTo>
                    <a:pt x="280" y="527"/>
                  </a:lnTo>
                  <a:lnTo>
                    <a:pt x="278" y="528"/>
                  </a:lnTo>
                  <a:lnTo>
                    <a:pt x="277" y="528"/>
                  </a:lnTo>
                  <a:lnTo>
                    <a:pt x="276" y="528"/>
                  </a:lnTo>
                  <a:lnTo>
                    <a:pt x="274" y="528"/>
                  </a:lnTo>
                  <a:lnTo>
                    <a:pt x="273" y="527"/>
                  </a:lnTo>
                  <a:lnTo>
                    <a:pt x="272" y="527"/>
                  </a:lnTo>
                  <a:lnTo>
                    <a:pt x="271" y="526"/>
                  </a:lnTo>
                  <a:lnTo>
                    <a:pt x="271" y="526"/>
                  </a:lnTo>
                  <a:lnTo>
                    <a:pt x="270" y="525"/>
                  </a:lnTo>
                  <a:lnTo>
                    <a:pt x="269" y="524"/>
                  </a:lnTo>
                  <a:lnTo>
                    <a:pt x="269" y="523"/>
                  </a:lnTo>
                  <a:lnTo>
                    <a:pt x="266" y="519"/>
                  </a:lnTo>
                  <a:lnTo>
                    <a:pt x="266" y="518"/>
                  </a:lnTo>
                  <a:lnTo>
                    <a:pt x="265" y="517"/>
                  </a:lnTo>
                  <a:lnTo>
                    <a:pt x="264" y="516"/>
                  </a:lnTo>
                  <a:lnTo>
                    <a:pt x="262" y="514"/>
                  </a:lnTo>
                  <a:lnTo>
                    <a:pt x="261" y="513"/>
                  </a:lnTo>
                  <a:lnTo>
                    <a:pt x="259" y="512"/>
                  </a:lnTo>
                  <a:lnTo>
                    <a:pt x="257" y="511"/>
                  </a:lnTo>
                  <a:lnTo>
                    <a:pt x="255" y="510"/>
                  </a:lnTo>
                  <a:lnTo>
                    <a:pt x="253" y="510"/>
                  </a:lnTo>
                  <a:lnTo>
                    <a:pt x="251" y="509"/>
                  </a:lnTo>
                  <a:lnTo>
                    <a:pt x="248" y="508"/>
                  </a:lnTo>
                  <a:lnTo>
                    <a:pt x="246" y="508"/>
                  </a:lnTo>
                  <a:lnTo>
                    <a:pt x="244" y="508"/>
                  </a:lnTo>
                  <a:lnTo>
                    <a:pt x="243" y="508"/>
                  </a:lnTo>
                  <a:lnTo>
                    <a:pt x="243" y="508"/>
                  </a:lnTo>
                  <a:lnTo>
                    <a:pt x="242" y="508"/>
                  </a:lnTo>
                  <a:lnTo>
                    <a:pt x="242" y="508"/>
                  </a:lnTo>
                  <a:lnTo>
                    <a:pt x="240" y="509"/>
                  </a:lnTo>
                  <a:lnTo>
                    <a:pt x="239" y="509"/>
                  </a:lnTo>
                  <a:lnTo>
                    <a:pt x="237" y="509"/>
                  </a:lnTo>
                  <a:lnTo>
                    <a:pt x="237" y="509"/>
                  </a:lnTo>
                  <a:lnTo>
                    <a:pt x="236" y="509"/>
                  </a:lnTo>
                  <a:lnTo>
                    <a:pt x="235" y="508"/>
                  </a:lnTo>
                  <a:lnTo>
                    <a:pt x="234" y="505"/>
                  </a:lnTo>
                  <a:lnTo>
                    <a:pt x="232" y="500"/>
                  </a:lnTo>
                  <a:lnTo>
                    <a:pt x="231" y="498"/>
                  </a:lnTo>
                  <a:lnTo>
                    <a:pt x="230" y="496"/>
                  </a:lnTo>
                  <a:lnTo>
                    <a:pt x="228" y="495"/>
                  </a:lnTo>
                  <a:lnTo>
                    <a:pt x="228" y="494"/>
                  </a:lnTo>
                  <a:lnTo>
                    <a:pt x="227" y="494"/>
                  </a:lnTo>
                  <a:lnTo>
                    <a:pt x="227" y="494"/>
                  </a:lnTo>
                  <a:lnTo>
                    <a:pt x="226" y="494"/>
                  </a:lnTo>
                  <a:lnTo>
                    <a:pt x="226" y="494"/>
                  </a:lnTo>
                  <a:lnTo>
                    <a:pt x="225" y="494"/>
                  </a:lnTo>
                  <a:lnTo>
                    <a:pt x="224" y="494"/>
                  </a:lnTo>
                  <a:lnTo>
                    <a:pt x="222" y="494"/>
                  </a:lnTo>
                  <a:lnTo>
                    <a:pt x="221" y="494"/>
                  </a:lnTo>
                  <a:lnTo>
                    <a:pt x="220" y="495"/>
                  </a:lnTo>
                  <a:lnTo>
                    <a:pt x="219" y="496"/>
                  </a:lnTo>
                  <a:lnTo>
                    <a:pt x="217" y="497"/>
                  </a:lnTo>
                  <a:lnTo>
                    <a:pt x="214" y="500"/>
                  </a:lnTo>
                  <a:lnTo>
                    <a:pt x="213" y="500"/>
                  </a:lnTo>
                  <a:lnTo>
                    <a:pt x="213" y="501"/>
                  </a:lnTo>
                  <a:lnTo>
                    <a:pt x="212" y="501"/>
                  </a:lnTo>
                  <a:lnTo>
                    <a:pt x="211" y="501"/>
                  </a:lnTo>
                  <a:lnTo>
                    <a:pt x="211" y="500"/>
                  </a:lnTo>
                  <a:lnTo>
                    <a:pt x="210" y="500"/>
                  </a:lnTo>
                  <a:lnTo>
                    <a:pt x="209" y="499"/>
                  </a:lnTo>
                  <a:lnTo>
                    <a:pt x="209" y="498"/>
                  </a:lnTo>
                  <a:lnTo>
                    <a:pt x="208" y="497"/>
                  </a:lnTo>
                  <a:lnTo>
                    <a:pt x="208" y="495"/>
                  </a:lnTo>
                  <a:lnTo>
                    <a:pt x="208" y="494"/>
                  </a:lnTo>
                  <a:lnTo>
                    <a:pt x="208" y="494"/>
                  </a:lnTo>
                  <a:lnTo>
                    <a:pt x="208" y="493"/>
                  </a:lnTo>
                  <a:lnTo>
                    <a:pt x="208" y="491"/>
                  </a:lnTo>
                  <a:lnTo>
                    <a:pt x="209" y="490"/>
                  </a:lnTo>
                  <a:lnTo>
                    <a:pt x="210" y="488"/>
                  </a:lnTo>
                  <a:lnTo>
                    <a:pt x="210" y="487"/>
                  </a:lnTo>
                  <a:lnTo>
                    <a:pt x="210" y="486"/>
                  </a:lnTo>
                  <a:lnTo>
                    <a:pt x="210" y="485"/>
                  </a:lnTo>
                  <a:lnTo>
                    <a:pt x="210" y="485"/>
                  </a:lnTo>
                  <a:lnTo>
                    <a:pt x="210" y="484"/>
                  </a:lnTo>
                  <a:lnTo>
                    <a:pt x="210" y="482"/>
                  </a:lnTo>
                  <a:lnTo>
                    <a:pt x="209" y="481"/>
                  </a:lnTo>
                  <a:lnTo>
                    <a:pt x="207" y="477"/>
                  </a:lnTo>
                  <a:lnTo>
                    <a:pt x="205" y="474"/>
                  </a:lnTo>
                  <a:lnTo>
                    <a:pt x="203" y="471"/>
                  </a:lnTo>
                  <a:lnTo>
                    <a:pt x="200" y="468"/>
                  </a:lnTo>
                  <a:lnTo>
                    <a:pt x="199" y="466"/>
                  </a:lnTo>
                  <a:lnTo>
                    <a:pt x="196" y="463"/>
                  </a:lnTo>
                  <a:lnTo>
                    <a:pt x="191" y="458"/>
                  </a:lnTo>
                  <a:lnTo>
                    <a:pt x="189" y="457"/>
                  </a:lnTo>
                  <a:lnTo>
                    <a:pt x="187" y="455"/>
                  </a:lnTo>
                  <a:lnTo>
                    <a:pt x="177" y="447"/>
                  </a:lnTo>
                  <a:lnTo>
                    <a:pt x="176" y="447"/>
                  </a:lnTo>
                  <a:lnTo>
                    <a:pt x="175" y="446"/>
                  </a:lnTo>
                  <a:lnTo>
                    <a:pt x="174" y="445"/>
                  </a:lnTo>
                  <a:lnTo>
                    <a:pt x="173" y="444"/>
                  </a:lnTo>
                  <a:lnTo>
                    <a:pt x="172" y="441"/>
                  </a:lnTo>
                  <a:lnTo>
                    <a:pt x="171" y="440"/>
                  </a:lnTo>
                  <a:lnTo>
                    <a:pt x="169" y="436"/>
                  </a:lnTo>
                  <a:lnTo>
                    <a:pt x="168" y="434"/>
                  </a:lnTo>
                  <a:lnTo>
                    <a:pt x="167" y="433"/>
                  </a:lnTo>
                  <a:lnTo>
                    <a:pt x="166" y="431"/>
                  </a:lnTo>
                  <a:lnTo>
                    <a:pt x="164" y="429"/>
                  </a:lnTo>
                  <a:lnTo>
                    <a:pt x="163" y="427"/>
                  </a:lnTo>
                  <a:lnTo>
                    <a:pt x="162" y="426"/>
                  </a:lnTo>
                  <a:lnTo>
                    <a:pt x="160" y="425"/>
                  </a:lnTo>
                  <a:lnTo>
                    <a:pt x="159" y="425"/>
                  </a:lnTo>
                  <a:lnTo>
                    <a:pt x="159" y="424"/>
                  </a:lnTo>
                  <a:lnTo>
                    <a:pt x="158" y="424"/>
                  </a:lnTo>
                  <a:lnTo>
                    <a:pt x="158" y="424"/>
                  </a:lnTo>
                  <a:lnTo>
                    <a:pt x="157" y="424"/>
                  </a:lnTo>
                  <a:lnTo>
                    <a:pt x="156" y="424"/>
                  </a:lnTo>
                  <a:lnTo>
                    <a:pt x="156" y="425"/>
                  </a:lnTo>
                  <a:lnTo>
                    <a:pt x="155" y="425"/>
                  </a:lnTo>
                  <a:lnTo>
                    <a:pt x="153" y="426"/>
                  </a:lnTo>
                  <a:lnTo>
                    <a:pt x="153" y="427"/>
                  </a:lnTo>
                  <a:lnTo>
                    <a:pt x="152" y="427"/>
                  </a:lnTo>
                  <a:lnTo>
                    <a:pt x="151" y="427"/>
                  </a:lnTo>
                  <a:lnTo>
                    <a:pt x="150" y="427"/>
                  </a:lnTo>
                  <a:lnTo>
                    <a:pt x="149" y="427"/>
                  </a:lnTo>
                  <a:lnTo>
                    <a:pt x="148" y="427"/>
                  </a:lnTo>
                  <a:lnTo>
                    <a:pt x="147" y="427"/>
                  </a:lnTo>
                  <a:lnTo>
                    <a:pt x="145" y="426"/>
                  </a:lnTo>
                  <a:lnTo>
                    <a:pt x="144" y="425"/>
                  </a:lnTo>
                  <a:lnTo>
                    <a:pt x="142" y="424"/>
                  </a:lnTo>
                  <a:lnTo>
                    <a:pt x="141" y="423"/>
                  </a:lnTo>
                  <a:lnTo>
                    <a:pt x="139" y="422"/>
                  </a:lnTo>
                  <a:lnTo>
                    <a:pt x="138" y="421"/>
                  </a:lnTo>
                  <a:lnTo>
                    <a:pt x="138" y="420"/>
                  </a:lnTo>
                  <a:lnTo>
                    <a:pt x="137" y="419"/>
                  </a:lnTo>
                  <a:lnTo>
                    <a:pt x="136" y="418"/>
                  </a:lnTo>
                  <a:lnTo>
                    <a:pt x="135" y="416"/>
                  </a:lnTo>
                  <a:lnTo>
                    <a:pt x="135" y="414"/>
                  </a:lnTo>
                  <a:lnTo>
                    <a:pt x="134" y="412"/>
                  </a:lnTo>
                  <a:lnTo>
                    <a:pt x="134" y="410"/>
                  </a:lnTo>
                  <a:lnTo>
                    <a:pt x="134" y="408"/>
                  </a:lnTo>
                  <a:lnTo>
                    <a:pt x="133" y="406"/>
                  </a:lnTo>
                  <a:lnTo>
                    <a:pt x="133" y="404"/>
                  </a:lnTo>
                  <a:lnTo>
                    <a:pt x="134" y="403"/>
                  </a:lnTo>
                  <a:lnTo>
                    <a:pt x="134" y="401"/>
                  </a:lnTo>
                  <a:lnTo>
                    <a:pt x="134" y="400"/>
                  </a:lnTo>
                  <a:lnTo>
                    <a:pt x="134" y="397"/>
                  </a:lnTo>
                  <a:lnTo>
                    <a:pt x="136" y="391"/>
                  </a:lnTo>
                  <a:lnTo>
                    <a:pt x="136" y="390"/>
                  </a:lnTo>
                  <a:lnTo>
                    <a:pt x="136" y="388"/>
                  </a:lnTo>
                  <a:lnTo>
                    <a:pt x="136" y="387"/>
                  </a:lnTo>
                  <a:lnTo>
                    <a:pt x="137" y="385"/>
                  </a:lnTo>
                  <a:lnTo>
                    <a:pt x="136" y="383"/>
                  </a:lnTo>
                  <a:lnTo>
                    <a:pt x="136" y="382"/>
                  </a:lnTo>
                  <a:lnTo>
                    <a:pt x="136" y="380"/>
                  </a:lnTo>
                  <a:lnTo>
                    <a:pt x="135" y="377"/>
                  </a:lnTo>
                  <a:lnTo>
                    <a:pt x="135" y="375"/>
                  </a:lnTo>
                  <a:lnTo>
                    <a:pt x="134" y="373"/>
                  </a:lnTo>
                  <a:lnTo>
                    <a:pt x="133" y="372"/>
                  </a:lnTo>
                  <a:lnTo>
                    <a:pt x="133" y="371"/>
                  </a:lnTo>
                  <a:lnTo>
                    <a:pt x="132" y="369"/>
                  </a:lnTo>
                  <a:lnTo>
                    <a:pt x="131" y="368"/>
                  </a:lnTo>
                  <a:lnTo>
                    <a:pt x="130" y="368"/>
                  </a:lnTo>
                  <a:lnTo>
                    <a:pt x="129" y="368"/>
                  </a:lnTo>
                  <a:lnTo>
                    <a:pt x="129" y="367"/>
                  </a:lnTo>
                  <a:lnTo>
                    <a:pt x="128" y="367"/>
                  </a:lnTo>
                  <a:lnTo>
                    <a:pt x="127" y="367"/>
                  </a:lnTo>
                  <a:lnTo>
                    <a:pt x="126" y="367"/>
                  </a:lnTo>
                  <a:lnTo>
                    <a:pt x="126" y="367"/>
                  </a:lnTo>
                  <a:lnTo>
                    <a:pt x="125" y="367"/>
                  </a:lnTo>
                  <a:lnTo>
                    <a:pt x="121" y="368"/>
                  </a:lnTo>
                  <a:lnTo>
                    <a:pt x="119" y="368"/>
                  </a:lnTo>
                  <a:lnTo>
                    <a:pt x="112" y="371"/>
                  </a:lnTo>
                  <a:lnTo>
                    <a:pt x="110" y="371"/>
                  </a:lnTo>
                  <a:lnTo>
                    <a:pt x="108" y="372"/>
                  </a:lnTo>
                  <a:lnTo>
                    <a:pt x="105" y="373"/>
                  </a:lnTo>
                  <a:lnTo>
                    <a:pt x="102" y="375"/>
                  </a:lnTo>
                  <a:lnTo>
                    <a:pt x="101" y="375"/>
                  </a:lnTo>
                  <a:lnTo>
                    <a:pt x="100" y="375"/>
                  </a:lnTo>
                  <a:lnTo>
                    <a:pt x="99" y="375"/>
                  </a:lnTo>
                  <a:lnTo>
                    <a:pt x="98" y="375"/>
                  </a:lnTo>
                  <a:lnTo>
                    <a:pt x="97" y="375"/>
                  </a:lnTo>
                  <a:lnTo>
                    <a:pt x="92" y="374"/>
                  </a:lnTo>
                  <a:lnTo>
                    <a:pt x="91" y="374"/>
                  </a:lnTo>
                  <a:lnTo>
                    <a:pt x="90" y="374"/>
                  </a:lnTo>
                  <a:lnTo>
                    <a:pt x="87" y="373"/>
                  </a:lnTo>
                  <a:lnTo>
                    <a:pt x="81" y="370"/>
                  </a:lnTo>
                  <a:lnTo>
                    <a:pt x="80" y="369"/>
                  </a:lnTo>
                  <a:lnTo>
                    <a:pt x="78" y="368"/>
                  </a:lnTo>
                  <a:lnTo>
                    <a:pt x="77" y="367"/>
                  </a:lnTo>
                  <a:lnTo>
                    <a:pt x="75" y="365"/>
                  </a:lnTo>
                  <a:lnTo>
                    <a:pt x="73" y="364"/>
                  </a:lnTo>
                  <a:lnTo>
                    <a:pt x="72" y="363"/>
                  </a:lnTo>
                  <a:lnTo>
                    <a:pt x="71" y="362"/>
                  </a:lnTo>
                  <a:lnTo>
                    <a:pt x="68" y="361"/>
                  </a:lnTo>
                  <a:lnTo>
                    <a:pt x="68" y="361"/>
                  </a:lnTo>
                  <a:lnTo>
                    <a:pt x="66" y="360"/>
                  </a:lnTo>
                  <a:lnTo>
                    <a:pt x="65" y="359"/>
                  </a:lnTo>
                  <a:lnTo>
                    <a:pt x="64" y="358"/>
                  </a:lnTo>
                  <a:lnTo>
                    <a:pt x="63" y="357"/>
                  </a:lnTo>
                  <a:lnTo>
                    <a:pt x="62" y="355"/>
                  </a:lnTo>
                  <a:lnTo>
                    <a:pt x="61" y="353"/>
                  </a:lnTo>
                  <a:lnTo>
                    <a:pt x="60" y="351"/>
                  </a:lnTo>
                  <a:lnTo>
                    <a:pt x="59" y="350"/>
                  </a:lnTo>
                  <a:lnTo>
                    <a:pt x="55" y="346"/>
                  </a:lnTo>
                  <a:lnTo>
                    <a:pt x="54" y="345"/>
                  </a:lnTo>
                  <a:lnTo>
                    <a:pt x="54" y="344"/>
                  </a:lnTo>
                  <a:lnTo>
                    <a:pt x="53" y="343"/>
                  </a:lnTo>
                  <a:lnTo>
                    <a:pt x="53" y="342"/>
                  </a:lnTo>
                  <a:lnTo>
                    <a:pt x="53" y="340"/>
                  </a:lnTo>
                  <a:lnTo>
                    <a:pt x="52" y="338"/>
                  </a:lnTo>
                  <a:lnTo>
                    <a:pt x="52" y="337"/>
                  </a:lnTo>
                  <a:lnTo>
                    <a:pt x="52" y="336"/>
                  </a:lnTo>
                  <a:lnTo>
                    <a:pt x="52" y="335"/>
                  </a:lnTo>
                  <a:lnTo>
                    <a:pt x="51" y="334"/>
                  </a:lnTo>
                  <a:lnTo>
                    <a:pt x="50" y="333"/>
                  </a:lnTo>
                  <a:lnTo>
                    <a:pt x="50" y="332"/>
                  </a:lnTo>
                  <a:lnTo>
                    <a:pt x="48" y="328"/>
                  </a:lnTo>
                  <a:lnTo>
                    <a:pt x="47" y="327"/>
                  </a:lnTo>
                  <a:lnTo>
                    <a:pt x="46" y="324"/>
                  </a:lnTo>
                  <a:lnTo>
                    <a:pt x="46" y="323"/>
                  </a:lnTo>
                  <a:lnTo>
                    <a:pt x="45" y="321"/>
                  </a:lnTo>
                  <a:lnTo>
                    <a:pt x="45" y="320"/>
                  </a:lnTo>
                  <a:lnTo>
                    <a:pt x="45" y="317"/>
                  </a:lnTo>
                  <a:lnTo>
                    <a:pt x="45" y="315"/>
                  </a:lnTo>
                  <a:lnTo>
                    <a:pt x="45" y="313"/>
                  </a:lnTo>
                  <a:lnTo>
                    <a:pt x="44" y="311"/>
                  </a:lnTo>
                  <a:lnTo>
                    <a:pt x="43" y="309"/>
                  </a:lnTo>
                  <a:lnTo>
                    <a:pt x="41" y="305"/>
                  </a:lnTo>
                  <a:lnTo>
                    <a:pt x="39" y="302"/>
                  </a:lnTo>
                  <a:lnTo>
                    <a:pt x="39" y="301"/>
                  </a:lnTo>
                  <a:lnTo>
                    <a:pt x="38" y="300"/>
                  </a:lnTo>
                  <a:lnTo>
                    <a:pt x="38" y="300"/>
                  </a:lnTo>
                  <a:lnTo>
                    <a:pt x="38" y="299"/>
                  </a:lnTo>
                  <a:lnTo>
                    <a:pt x="37" y="299"/>
                  </a:lnTo>
                  <a:lnTo>
                    <a:pt x="35" y="299"/>
                  </a:lnTo>
                  <a:lnTo>
                    <a:pt x="34" y="299"/>
                  </a:lnTo>
                  <a:lnTo>
                    <a:pt x="33" y="299"/>
                  </a:lnTo>
                  <a:lnTo>
                    <a:pt x="32" y="299"/>
                  </a:lnTo>
                  <a:lnTo>
                    <a:pt x="32" y="300"/>
                  </a:lnTo>
                  <a:lnTo>
                    <a:pt x="31" y="300"/>
                  </a:lnTo>
                  <a:lnTo>
                    <a:pt x="31" y="301"/>
                  </a:lnTo>
                  <a:lnTo>
                    <a:pt x="31" y="302"/>
                  </a:lnTo>
                  <a:lnTo>
                    <a:pt x="31" y="303"/>
                  </a:lnTo>
                  <a:lnTo>
                    <a:pt x="31" y="305"/>
                  </a:lnTo>
                  <a:lnTo>
                    <a:pt x="33" y="315"/>
                  </a:lnTo>
                  <a:lnTo>
                    <a:pt x="34" y="316"/>
                  </a:lnTo>
                  <a:lnTo>
                    <a:pt x="34" y="317"/>
                  </a:lnTo>
                  <a:lnTo>
                    <a:pt x="34" y="319"/>
                  </a:lnTo>
                  <a:lnTo>
                    <a:pt x="34" y="320"/>
                  </a:lnTo>
                  <a:lnTo>
                    <a:pt x="33" y="321"/>
                  </a:lnTo>
                  <a:lnTo>
                    <a:pt x="33" y="321"/>
                  </a:lnTo>
                  <a:lnTo>
                    <a:pt x="33" y="322"/>
                  </a:lnTo>
                  <a:lnTo>
                    <a:pt x="32" y="323"/>
                  </a:lnTo>
                  <a:lnTo>
                    <a:pt x="30" y="324"/>
                  </a:lnTo>
                  <a:lnTo>
                    <a:pt x="30" y="325"/>
                  </a:lnTo>
                  <a:lnTo>
                    <a:pt x="29" y="326"/>
                  </a:lnTo>
                  <a:lnTo>
                    <a:pt x="28" y="326"/>
                  </a:lnTo>
                  <a:lnTo>
                    <a:pt x="27" y="326"/>
                  </a:lnTo>
                  <a:lnTo>
                    <a:pt x="27" y="326"/>
                  </a:lnTo>
                  <a:lnTo>
                    <a:pt x="26" y="326"/>
                  </a:lnTo>
                  <a:lnTo>
                    <a:pt x="25" y="326"/>
                  </a:lnTo>
                  <a:lnTo>
                    <a:pt x="24" y="325"/>
                  </a:lnTo>
                  <a:lnTo>
                    <a:pt x="24" y="325"/>
                  </a:lnTo>
                  <a:lnTo>
                    <a:pt x="23" y="325"/>
                  </a:lnTo>
                  <a:lnTo>
                    <a:pt x="23" y="326"/>
                  </a:lnTo>
                  <a:lnTo>
                    <a:pt x="22" y="326"/>
                  </a:lnTo>
                  <a:lnTo>
                    <a:pt x="21" y="327"/>
                  </a:lnTo>
                  <a:lnTo>
                    <a:pt x="20" y="327"/>
                  </a:lnTo>
                  <a:lnTo>
                    <a:pt x="18" y="329"/>
                  </a:lnTo>
                  <a:lnTo>
                    <a:pt x="17" y="329"/>
                  </a:lnTo>
                  <a:lnTo>
                    <a:pt x="16" y="330"/>
                  </a:lnTo>
                  <a:lnTo>
                    <a:pt x="16" y="330"/>
                  </a:lnTo>
                  <a:lnTo>
                    <a:pt x="15" y="331"/>
                  </a:lnTo>
                  <a:lnTo>
                    <a:pt x="15" y="332"/>
                  </a:lnTo>
                  <a:lnTo>
                    <a:pt x="14" y="334"/>
                  </a:lnTo>
                  <a:lnTo>
                    <a:pt x="13" y="335"/>
                  </a:lnTo>
                  <a:lnTo>
                    <a:pt x="13" y="336"/>
                  </a:lnTo>
                  <a:lnTo>
                    <a:pt x="12" y="336"/>
                  </a:lnTo>
                  <a:lnTo>
                    <a:pt x="9" y="340"/>
                  </a:lnTo>
                  <a:lnTo>
                    <a:pt x="8" y="340"/>
                  </a:lnTo>
                  <a:lnTo>
                    <a:pt x="7" y="341"/>
                  </a:lnTo>
                  <a:lnTo>
                    <a:pt x="6" y="344"/>
                  </a:lnTo>
                  <a:lnTo>
                    <a:pt x="5" y="346"/>
                  </a:lnTo>
                  <a:lnTo>
                    <a:pt x="4" y="346"/>
                  </a:lnTo>
                  <a:lnTo>
                    <a:pt x="4" y="346"/>
                  </a:lnTo>
                  <a:lnTo>
                    <a:pt x="3" y="346"/>
                  </a:lnTo>
                  <a:lnTo>
                    <a:pt x="3" y="347"/>
                  </a:lnTo>
                  <a:lnTo>
                    <a:pt x="2" y="347"/>
                  </a:lnTo>
                  <a:lnTo>
                    <a:pt x="2" y="346"/>
                  </a:lnTo>
                  <a:lnTo>
                    <a:pt x="1" y="346"/>
                  </a:lnTo>
                  <a:lnTo>
                    <a:pt x="0" y="345"/>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81" name="Freeform 293">
              <a:extLst>
                <a:ext uri="{FF2B5EF4-FFF2-40B4-BE49-F238E27FC236}">
                  <a16:creationId xmlns:a16="http://schemas.microsoft.com/office/drawing/2014/main" id="{63982335-C6B4-4603-8E09-E67D01E79EEC}"/>
                </a:ext>
              </a:extLst>
            </p:cNvPr>
            <p:cNvSpPr>
              <a:spLocks/>
            </p:cNvSpPr>
            <p:nvPr/>
          </p:nvSpPr>
          <p:spPr bwMode="auto">
            <a:xfrm>
              <a:off x="8353316" y="4902572"/>
              <a:ext cx="266210" cy="454005"/>
            </a:xfrm>
            <a:custGeom>
              <a:avLst/>
              <a:gdLst>
                <a:gd name="T0" fmla="*/ 92 w 222"/>
                <a:gd name="T1" fmla="*/ 339 h 345"/>
                <a:gd name="T2" fmla="*/ 91 w 222"/>
                <a:gd name="T3" fmla="*/ 332 h 345"/>
                <a:gd name="T4" fmla="*/ 93 w 222"/>
                <a:gd name="T5" fmla="*/ 316 h 345"/>
                <a:gd name="T6" fmla="*/ 92 w 222"/>
                <a:gd name="T7" fmla="*/ 311 h 345"/>
                <a:gd name="T8" fmla="*/ 87 w 222"/>
                <a:gd name="T9" fmla="*/ 308 h 345"/>
                <a:gd name="T10" fmla="*/ 79 w 222"/>
                <a:gd name="T11" fmla="*/ 308 h 345"/>
                <a:gd name="T12" fmla="*/ 70 w 222"/>
                <a:gd name="T13" fmla="*/ 311 h 345"/>
                <a:gd name="T14" fmla="*/ 62 w 222"/>
                <a:gd name="T15" fmla="*/ 317 h 345"/>
                <a:gd name="T16" fmla="*/ 50 w 222"/>
                <a:gd name="T17" fmla="*/ 327 h 345"/>
                <a:gd name="T18" fmla="*/ 45 w 222"/>
                <a:gd name="T19" fmla="*/ 332 h 345"/>
                <a:gd name="T20" fmla="*/ 32 w 222"/>
                <a:gd name="T21" fmla="*/ 333 h 345"/>
                <a:gd name="T22" fmla="*/ 29 w 222"/>
                <a:gd name="T23" fmla="*/ 331 h 345"/>
                <a:gd name="T24" fmla="*/ 28 w 222"/>
                <a:gd name="T25" fmla="*/ 326 h 345"/>
                <a:gd name="T26" fmla="*/ 28 w 222"/>
                <a:gd name="T27" fmla="*/ 315 h 345"/>
                <a:gd name="T28" fmla="*/ 27 w 222"/>
                <a:gd name="T29" fmla="*/ 313 h 345"/>
                <a:gd name="T30" fmla="*/ 18 w 222"/>
                <a:gd name="T31" fmla="*/ 315 h 345"/>
                <a:gd name="T32" fmla="*/ 13 w 222"/>
                <a:gd name="T33" fmla="*/ 315 h 345"/>
                <a:gd name="T34" fmla="*/ 7 w 222"/>
                <a:gd name="T35" fmla="*/ 308 h 345"/>
                <a:gd name="T36" fmla="*/ 1 w 222"/>
                <a:gd name="T37" fmla="*/ 299 h 345"/>
                <a:gd name="T38" fmla="*/ 0 w 222"/>
                <a:gd name="T39" fmla="*/ 295 h 345"/>
                <a:gd name="T40" fmla="*/ 3 w 222"/>
                <a:gd name="T41" fmla="*/ 284 h 345"/>
                <a:gd name="T42" fmla="*/ 5 w 222"/>
                <a:gd name="T43" fmla="*/ 276 h 345"/>
                <a:gd name="T44" fmla="*/ 6 w 222"/>
                <a:gd name="T45" fmla="*/ 269 h 345"/>
                <a:gd name="T46" fmla="*/ 14 w 222"/>
                <a:gd name="T47" fmla="*/ 259 h 345"/>
                <a:gd name="T48" fmla="*/ 17 w 222"/>
                <a:gd name="T49" fmla="*/ 251 h 345"/>
                <a:gd name="T50" fmla="*/ 16 w 222"/>
                <a:gd name="T51" fmla="*/ 246 h 345"/>
                <a:gd name="T52" fmla="*/ 13 w 222"/>
                <a:gd name="T53" fmla="*/ 241 h 345"/>
                <a:gd name="T54" fmla="*/ 4 w 222"/>
                <a:gd name="T55" fmla="*/ 230 h 345"/>
                <a:gd name="T56" fmla="*/ 3 w 222"/>
                <a:gd name="T57" fmla="*/ 226 h 345"/>
                <a:gd name="T58" fmla="*/ 6 w 222"/>
                <a:gd name="T59" fmla="*/ 211 h 345"/>
                <a:gd name="T60" fmla="*/ 11 w 222"/>
                <a:gd name="T61" fmla="*/ 201 h 345"/>
                <a:gd name="T62" fmla="*/ 24 w 222"/>
                <a:gd name="T63" fmla="*/ 185 h 345"/>
                <a:gd name="T64" fmla="*/ 28 w 222"/>
                <a:gd name="T65" fmla="*/ 176 h 345"/>
                <a:gd name="T66" fmla="*/ 28 w 222"/>
                <a:gd name="T67" fmla="*/ 162 h 345"/>
                <a:gd name="T68" fmla="*/ 29 w 222"/>
                <a:gd name="T69" fmla="*/ 148 h 345"/>
                <a:gd name="T70" fmla="*/ 33 w 222"/>
                <a:gd name="T71" fmla="*/ 137 h 345"/>
                <a:gd name="T72" fmla="*/ 35 w 222"/>
                <a:gd name="T73" fmla="*/ 125 h 345"/>
                <a:gd name="T74" fmla="*/ 48 w 222"/>
                <a:gd name="T75" fmla="*/ 107 h 345"/>
                <a:gd name="T76" fmla="*/ 56 w 222"/>
                <a:gd name="T77" fmla="*/ 100 h 345"/>
                <a:gd name="T78" fmla="*/ 65 w 222"/>
                <a:gd name="T79" fmla="*/ 93 h 345"/>
                <a:gd name="T80" fmla="*/ 74 w 222"/>
                <a:gd name="T81" fmla="*/ 88 h 345"/>
                <a:gd name="T82" fmla="*/ 86 w 222"/>
                <a:gd name="T83" fmla="*/ 76 h 345"/>
                <a:gd name="T84" fmla="*/ 91 w 222"/>
                <a:gd name="T85" fmla="*/ 74 h 345"/>
                <a:gd name="T86" fmla="*/ 100 w 222"/>
                <a:gd name="T87" fmla="*/ 75 h 345"/>
                <a:gd name="T88" fmla="*/ 105 w 222"/>
                <a:gd name="T89" fmla="*/ 74 h 345"/>
                <a:gd name="T90" fmla="*/ 107 w 222"/>
                <a:gd name="T91" fmla="*/ 69 h 345"/>
                <a:gd name="T92" fmla="*/ 109 w 222"/>
                <a:gd name="T93" fmla="*/ 48 h 345"/>
                <a:gd name="T94" fmla="*/ 114 w 222"/>
                <a:gd name="T95" fmla="*/ 46 h 345"/>
                <a:gd name="T96" fmla="*/ 124 w 222"/>
                <a:gd name="T97" fmla="*/ 38 h 345"/>
                <a:gd name="T98" fmla="*/ 137 w 222"/>
                <a:gd name="T99" fmla="*/ 34 h 345"/>
                <a:gd name="T100" fmla="*/ 156 w 222"/>
                <a:gd name="T101" fmla="*/ 34 h 345"/>
                <a:gd name="T102" fmla="*/ 166 w 222"/>
                <a:gd name="T103" fmla="*/ 33 h 345"/>
                <a:gd name="T104" fmla="*/ 176 w 222"/>
                <a:gd name="T105" fmla="*/ 32 h 345"/>
                <a:gd name="T106" fmla="*/ 185 w 222"/>
                <a:gd name="T107" fmla="*/ 34 h 345"/>
                <a:gd name="T108" fmla="*/ 195 w 222"/>
                <a:gd name="T109" fmla="*/ 32 h 345"/>
                <a:gd name="T110" fmla="*/ 206 w 222"/>
                <a:gd name="T111" fmla="*/ 23 h 345"/>
                <a:gd name="T112" fmla="*/ 214 w 222"/>
                <a:gd name="T113" fmla="*/ 14 h 345"/>
                <a:gd name="T114" fmla="*/ 218 w 222"/>
                <a:gd name="T115" fmla="*/ 2 h 345"/>
                <a:gd name="T116" fmla="*/ 221 w 222"/>
                <a:gd name="T117"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 h="345">
                  <a:moveTo>
                    <a:pt x="96" y="345"/>
                  </a:moveTo>
                  <a:lnTo>
                    <a:pt x="95" y="344"/>
                  </a:lnTo>
                  <a:lnTo>
                    <a:pt x="94" y="343"/>
                  </a:lnTo>
                  <a:lnTo>
                    <a:pt x="93" y="341"/>
                  </a:lnTo>
                  <a:lnTo>
                    <a:pt x="92" y="339"/>
                  </a:lnTo>
                  <a:lnTo>
                    <a:pt x="91" y="338"/>
                  </a:lnTo>
                  <a:lnTo>
                    <a:pt x="91" y="336"/>
                  </a:lnTo>
                  <a:lnTo>
                    <a:pt x="91" y="335"/>
                  </a:lnTo>
                  <a:lnTo>
                    <a:pt x="91" y="334"/>
                  </a:lnTo>
                  <a:lnTo>
                    <a:pt x="91" y="332"/>
                  </a:lnTo>
                  <a:lnTo>
                    <a:pt x="91" y="329"/>
                  </a:lnTo>
                  <a:lnTo>
                    <a:pt x="92" y="323"/>
                  </a:lnTo>
                  <a:lnTo>
                    <a:pt x="93" y="320"/>
                  </a:lnTo>
                  <a:lnTo>
                    <a:pt x="93" y="317"/>
                  </a:lnTo>
                  <a:lnTo>
                    <a:pt x="93" y="316"/>
                  </a:lnTo>
                  <a:lnTo>
                    <a:pt x="93" y="316"/>
                  </a:lnTo>
                  <a:lnTo>
                    <a:pt x="93" y="315"/>
                  </a:lnTo>
                  <a:lnTo>
                    <a:pt x="93" y="313"/>
                  </a:lnTo>
                  <a:lnTo>
                    <a:pt x="92" y="312"/>
                  </a:lnTo>
                  <a:lnTo>
                    <a:pt x="92" y="311"/>
                  </a:lnTo>
                  <a:lnTo>
                    <a:pt x="91" y="310"/>
                  </a:lnTo>
                  <a:lnTo>
                    <a:pt x="90" y="310"/>
                  </a:lnTo>
                  <a:lnTo>
                    <a:pt x="89" y="309"/>
                  </a:lnTo>
                  <a:lnTo>
                    <a:pt x="88" y="308"/>
                  </a:lnTo>
                  <a:lnTo>
                    <a:pt x="87" y="308"/>
                  </a:lnTo>
                  <a:lnTo>
                    <a:pt x="86" y="308"/>
                  </a:lnTo>
                  <a:lnTo>
                    <a:pt x="85" y="307"/>
                  </a:lnTo>
                  <a:lnTo>
                    <a:pt x="84" y="307"/>
                  </a:lnTo>
                  <a:lnTo>
                    <a:pt x="82" y="308"/>
                  </a:lnTo>
                  <a:lnTo>
                    <a:pt x="79" y="308"/>
                  </a:lnTo>
                  <a:lnTo>
                    <a:pt x="77" y="308"/>
                  </a:lnTo>
                  <a:lnTo>
                    <a:pt x="76" y="309"/>
                  </a:lnTo>
                  <a:lnTo>
                    <a:pt x="75" y="309"/>
                  </a:lnTo>
                  <a:lnTo>
                    <a:pt x="73" y="310"/>
                  </a:lnTo>
                  <a:lnTo>
                    <a:pt x="70" y="311"/>
                  </a:lnTo>
                  <a:lnTo>
                    <a:pt x="69" y="312"/>
                  </a:lnTo>
                  <a:lnTo>
                    <a:pt x="68" y="312"/>
                  </a:lnTo>
                  <a:lnTo>
                    <a:pt x="67" y="313"/>
                  </a:lnTo>
                  <a:lnTo>
                    <a:pt x="64" y="315"/>
                  </a:lnTo>
                  <a:lnTo>
                    <a:pt x="62" y="317"/>
                  </a:lnTo>
                  <a:lnTo>
                    <a:pt x="58" y="320"/>
                  </a:lnTo>
                  <a:lnTo>
                    <a:pt x="53" y="323"/>
                  </a:lnTo>
                  <a:lnTo>
                    <a:pt x="52" y="325"/>
                  </a:lnTo>
                  <a:lnTo>
                    <a:pt x="51" y="326"/>
                  </a:lnTo>
                  <a:lnTo>
                    <a:pt x="50" y="327"/>
                  </a:lnTo>
                  <a:lnTo>
                    <a:pt x="49" y="328"/>
                  </a:lnTo>
                  <a:lnTo>
                    <a:pt x="47" y="330"/>
                  </a:lnTo>
                  <a:lnTo>
                    <a:pt x="47" y="331"/>
                  </a:lnTo>
                  <a:lnTo>
                    <a:pt x="46" y="332"/>
                  </a:lnTo>
                  <a:lnTo>
                    <a:pt x="45" y="332"/>
                  </a:lnTo>
                  <a:lnTo>
                    <a:pt x="44" y="332"/>
                  </a:lnTo>
                  <a:lnTo>
                    <a:pt x="43" y="332"/>
                  </a:lnTo>
                  <a:lnTo>
                    <a:pt x="38" y="332"/>
                  </a:lnTo>
                  <a:lnTo>
                    <a:pt x="33" y="333"/>
                  </a:lnTo>
                  <a:lnTo>
                    <a:pt x="32" y="333"/>
                  </a:lnTo>
                  <a:lnTo>
                    <a:pt x="31" y="332"/>
                  </a:lnTo>
                  <a:lnTo>
                    <a:pt x="30" y="332"/>
                  </a:lnTo>
                  <a:lnTo>
                    <a:pt x="30" y="332"/>
                  </a:lnTo>
                  <a:lnTo>
                    <a:pt x="29" y="332"/>
                  </a:lnTo>
                  <a:lnTo>
                    <a:pt x="29" y="331"/>
                  </a:lnTo>
                  <a:lnTo>
                    <a:pt x="28" y="330"/>
                  </a:lnTo>
                  <a:lnTo>
                    <a:pt x="28" y="329"/>
                  </a:lnTo>
                  <a:lnTo>
                    <a:pt x="28" y="329"/>
                  </a:lnTo>
                  <a:lnTo>
                    <a:pt x="27" y="327"/>
                  </a:lnTo>
                  <a:lnTo>
                    <a:pt x="28" y="326"/>
                  </a:lnTo>
                  <a:lnTo>
                    <a:pt x="28" y="324"/>
                  </a:lnTo>
                  <a:lnTo>
                    <a:pt x="28" y="320"/>
                  </a:lnTo>
                  <a:lnTo>
                    <a:pt x="29" y="317"/>
                  </a:lnTo>
                  <a:lnTo>
                    <a:pt x="29" y="316"/>
                  </a:lnTo>
                  <a:lnTo>
                    <a:pt x="28" y="315"/>
                  </a:lnTo>
                  <a:lnTo>
                    <a:pt x="28" y="314"/>
                  </a:lnTo>
                  <a:lnTo>
                    <a:pt x="28" y="314"/>
                  </a:lnTo>
                  <a:lnTo>
                    <a:pt x="28" y="313"/>
                  </a:lnTo>
                  <a:lnTo>
                    <a:pt x="27" y="313"/>
                  </a:lnTo>
                  <a:lnTo>
                    <a:pt x="27" y="313"/>
                  </a:lnTo>
                  <a:lnTo>
                    <a:pt x="26" y="313"/>
                  </a:lnTo>
                  <a:lnTo>
                    <a:pt x="25" y="314"/>
                  </a:lnTo>
                  <a:lnTo>
                    <a:pt x="23" y="314"/>
                  </a:lnTo>
                  <a:lnTo>
                    <a:pt x="22" y="315"/>
                  </a:lnTo>
                  <a:lnTo>
                    <a:pt x="18" y="315"/>
                  </a:lnTo>
                  <a:lnTo>
                    <a:pt x="17" y="315"/>
                  </a:lnTo>
                  <a:lnTo>
                    <a:pt x="16" y="315"/>
                  </a:lnTo>
                  <a:lnTo>
                    <a:pt x="15" y="315"/>
                  </a:lnTo>
                  <a:lnTo>
                    <a:pt x="14" y="315"/>
                  </a:lnTo>
                  <a:lnTo>
                    <a:pt x="13" y="315"/>
                  </a:lnTo>
                  <a:lnTo>
                    <a:pt x="12" y="314"/>
                  </a:lnTo>
                  <a:lnTo>
                    <a:pt x="12" y="314"/>
                  </a:lnTo>
                  <a:lnTo>
                    <a:pt x="10" y="312"/>
                  </a:lnTo>
                  <a:lnTo>
                    <a:pt x="9" y="311"/>
                  </a:lnTo>
                  <a:lnTo>
                    <a:pt x="7" y="308"/>
                  </a:lnTo>
                  <a:lnTo>
                    <a:pt x="4" y="305"/>
                  </a:lnTo>
                  <a:lnTo>
                    <a:pt x="4" y="304"/>
                  </a:lnTo>
                  <a:lnTo>
                    <a:pt x="3" y="303"/>
                  </a:lnTo>
                  <a:lnTo>
                    <a:pt x="2" y="301"/>
                  </a:lnTo>
                  <a:lnTo>
                    <a:pt x="1" y="299"/>
                  </a:lnTo>
                  <a:lnTo>
                    <a:pt x="0" y="298"/>
                  </a:lnTo>
                  <a:lnTo>
                    <a:pt x="0" y="297"/>
                  </a:lnTo>
                  <a:lnTo>
                    <a:pt x="0" y="296"/>
                  </a:lnTo>
                  <a:lnTo>
                    <a:pt x="0" y="295"/>
                  </a:lnTo>
                  <a:lnTo>
                    <a:pt x="0" y="295"/>
                  </a:lnTo>
                  <a:lnTo>
                    <a:pt x="0" y="293"/>
                  </a:lnTo>
                  <a:lnTo>
                    <a:pt x="0" y="292"/>
                  </a:lnTo>
                  <a:lnTo>
                    <a:pt x="0" y="291"/>
                  </a:lnTo>
                  <a:lnTo>
                    <a:pt x="1" y="289"/>
                  </a:lnTo>
                  <a:lnTo>
                    <a:pt x="3" y="284"/>
                  </a:lnTo>
                  <a:lnTo>
                    <a:pt x="4" y="282"/>
                  </a:lnTo>
                  <a:lnTo>
                    <a:pt x="5" y="280"/>
                  </a:lnTo>
                  <a:lnTo>
                    <a:pt x="5" y="279"/>
                  </a:lnTo>
                  <a:lnTo>
                    <a:pt x="5" y="277"/>
                  </a:lnTo>
                  <a:lnTo>
                    <a:pt x="5" y="276"/>
                  </a:lnTo>
                  <a:lnTo>
                    <a:pt x="5" y="274"/>
                  </a:lnTo>
                  <a:lnTo>
                    <a:pt x="5" y="273"/>
                  </a:lnTo>
                  <a:lnTo>
                    <a:pt x="5" y="271"/>
                  </a:lnTo>
                  <a:lnTo>
                    <a:pt x="6" y="270"/>
                  </a:lnTo>
                  <a:lnTo>
                    <a:pt x="6" y="269"/>
                  </a:lnTo>
                  <a:lnTo>
                    <a:pt x="6" y="268"/>
                  </a:lnTo>
                  <a:lnTo>
                    <a:pt x="8" y="266"/>
                  </a:lnTo>
                  <a:lnTo>
                    <a:pt x="10" y="264"/>
                  </a:lnTo>
                  <a:lnTo>
                    <a:pt x="13" y="260"/>
                  </a:lnTo>
                  <a:lnTo>
                    <a:pt x="14" y="259"/>
                  </a:lnTo>
                  <a:lnTo>
                    <a:pt x="15" y="257"/>
                  </a:lnTo>
                  <a:lnTo>
                    <a:pt x="16" y="255"/>
                  </a:lnTo>
                  <a:lnTo>
                    <a:pt x="16" y="254"/>
                  </a:lnTo>
                  <a:lnTo>
                    <a:pt x="17" y="252"/>
                  </a:lnTo>
                  <a:lnTo>
                    <a:pt x="17" y="251"/>
                  </a:lnTo>
                  <a:lnTo>
                    <a:pt x="17" y="250"/>
                  </a:lnTo>
                  <a:lnTo>
                    <a:pt x="17" y="249"/>
                  </a:lnTo>
                  <a:lnTo>
                    <a:pt x="17" y="248"/>
                  </a:lnTo>
                  <a:lnTo>
                    <a:pt x="16" y="247"/>
                  </a:lnTo>
                  <a:lnTo>
                    <a:pt x="16" y="246"/>
                  </a:lnTo>
                  <a:lnTo>
                    <a:pt x="16" y="245"/>
                  </a:lnTo>
                  <a:lnTo>
                    <a:pt x="15" y="244"/>
                  </a:lnTo>
                  <a:lnTo>
                    <a:pt x="15" y="244"/>
                  </a:lnTo>
                  <a:lnTo>
                    <a:pt x="14" y="242"/>
                  </a:lnTo>
                  <a:lnTo>
                    <a:pt x="13" y="241"/>
                  </a:lnTo>
                  <a:lnTo>
                    <a:pt x="7" y="235"/>
                  </a:lnTo>
                  <a:lnTo>
                    <a:pt x="6" y="233"/>
                  </a:lnTo>
                  <a:lnTo>
                    <a:pt x="5" y="232"/>
                  </a:lnTo>
                  <a:lnTo>
                    <a:pt x="4" y="231"/>
                  </a:lnTo>
                  <a:lnTo>
                    <a:pt x="4" y="230"/>
                  </a:lnTo>
                  <a:lnTo>
                    <a:pt x="4" y="230"/>
                  </a:lnTo>
                  <a:lnTo>
                    <a:pt x="4" y="229"/>
                  </a:lnTo>
                  <a:lnTo>
                    <a:pt x="3" y="228"/>
                  </a:lnTo>
                  <a:lnTo>
                    <a:pt x="3" y="227"/>
                  </a:lnTo>
                  <a:lnTo>
                    <a:pt x="3" y="226"/>
                  </a:lnTo>
                  <a:lnTo>
                    <a:pt x="4" y="221"/>
                  </a:lnTo>
                  <a:lnTo>
                    <a:pt x="5" y="216"/>
                  </a:lnTo>
                  <a:lnTo>
                    <a:pt x="5" y="214"/>
                  </a:lnTo>
                  <a:lnTo>
                    <a:pt x="5" y="213"/>
                  </a:lnTo>
                  <a:lnTo>
                    <a:pt x="6" y="211"/>
                  </a:lnTo>
                  <a:lnTo>
                    <a:pt x="6" y="210"/>
                  </a:lnTo>
                  <a:lnTo>
                    <a:pt x="7" y="209"/>
                  </a:lnTo>
                  <a:lnTo>
                    <a:pt x="8" y="205"/>
                  </a:lnTo>
                  <a:lnTo>
                    <a:pt x="9" y="203"/>
                  </a:lnTo>
                  <a:lnTo>
                    <a:pt x="11" y="201"/>
                  </a:lnTo>
                  <a:lnTo>
                    <a:pt x="12" y="199"/>
                  </a:lnTo>
                  <a:lnTo>
                    <a:pt x="14" y="196"/>
                  </a:lnTo>
                  <a:lnTo>
                    <a:pt x="22" y="187"/>
                  </a:lnTo>
                  <a:lnTo>
                    <a:pt x="23" y="186"/>
                  </a:lnTo>
                  <a:lnTo>
                    <a:pt x="24" y="185"/>
                  </a:lnTo>
                  <a:lnTo>
                    <a:pt x="25" y="183"/>
                  </a:lnTo>
                  <a:lnTo>
                    <a:pt x="26" y="181"/>
                  </a:lnTo>
                  <a:lnTo>
                    <a:pt x="26" y="180"/>
                  </a:lnTo>
                  <a:lnTo>
                    <a:pt x="27" y="178"/>
                  </a:lnTo>
                  <a:lnTo>
                    <a:pt x="28" y="176"/>
                  </a:lnTo>
                  <a:lnTo>
                    <a:pt x="28" y="175"/>
                  </a:lnTo>
                  <a:lnTo>
                    <a:pt x="28" y="173"/>
                  </a:lnTo>
                  <a:lnTo>
                    <a:pt x="28" y="171"/>
                  </a:lnTo>
                  <a:lnTo>
                    <a:pt x="28" y="168"/>
                  </a:lnTo>
                  <a:lnTo>
                    <a:pt x="28" y="162"/>
                  </a:lnTo>
                  <a:lnTo>
                    <a:pt x="28" y="155"/>
                  </a:lnTo>
                  <a:lnTo>
                    <a:pt x="28" y="153"/>
                  </a:lnTo>
                  <a:lnTo>
                    <a:pt x="28" y="151"/>
                  </a:lnTo>
                  <a:lnTo>
                    <a:pt x="28" y="149"/>
                  </a:lnTo>
                  <a:lnTo>
                    <a:pt x="29" y="148"/>
                  </a:lnTo>
                  <a:lnTo>
                    <a:pt x="29" y="146"/>
                  </a:lnTo>
                  <a:lnTo>
                    <a:pt x="31" y="141"/>
                  </a:lnTo>
                  <a:lnTo>
                    <a:pt x="32" y="139"/>
                  </a:lnTo>
                  <a:lnTo>
                    <a:pt x="32" y="138"/>
                  </a:lnTo>
                  <a:lnTo>
                    <a:pt x="33" y="137"/>
                  </a:lnTo>
                  <a:lnTo>
                    <a:pt x="33" y="135"/>
                  </a:lnTo>
                  <a:lnTo>
                    <a:pt x="33" y="131"/>
                  </a:lnTo>
                  <a:lnTo>
                    <a:pt x="34" y="128"/>
                  </a:lnTo>
                  <a:lnTo>
                    <a:pt x="34" y="126"/>
                  </a:lnTo>
                  <a:lnTo>
                    <a:pt x="35" y="125"/>
                  </a:lnTo>
                  <a:lnTo>
                    <a:pt x="35" y="124"/>
                  </a:lnTo>
                  <a:lnTo>
                    <a:pt x="36" y="122"/>
                  </a:lnTo>
                  <a:lnTo>
                    <a:pt x="38" y="119"/>
                  </a:lnTo>
                  <a:lnTo>
                    <a:pt x="45" y="111"/>
                  </a:lnTo>
                  <a:lnTo>
                    <a:pt x="48" y="107"/>
                  </a:lnTo>
                  <a:lnTo>
                    <a:pt x="50" y="105"/>
                  </a:lnTo>
                  <a:lnTo>
                    <a:pt x="51" y="104"/>
                  </a:lnTo>
                  <a:lnTo>
                    <a:pt x="54" y="102"/>
                  </a:lnTo>
                  <a:lnTo>
                    <a:pt x="55" y="101"/>
                  </a:lnTo>
                  <a:lnTo>
                    <a:pt x="56" y="100"/>
                  </a:lnTo>
                  <a:lnTo>
                    <a:pt x="60" y="97"/>
                  </a:lnTo>
                  <a:lnTo>
                    <a:pt x="61" y="96"/>
                  </a:lnTo>
                  <a:lnTo>
                    <a:pt x="62" y="95"/>
                  </a:lnTo>
                  <a:lnTo>
                    <a:pt x="63" y="94"/>
                  </a:lnTo>
                  <a:lnTo>
                    <a:pt x="65" y="93"/>
                  </a:lnTo>
                  <a:lnTo>
                    <a:pt x="66" y="92"/>
                  </a:lnTo>
                  <a:lnTo>
                    <a:pt x="69" y="91"/>
                  </a:lnTo>
                  <a:lnTo>
                    <a:pt x="71" y="91"/>
                  </a:lnTo>
                  <a:lnTo>
                    <a:pt x="72" y="90"/>
                  </a:lnTo>
                  <a:lnTo>
                    <a:pt x="74" y="88"/>
                  </a:lnTo>
                  <a:lnTo>
                    <a:pt x="75" y="87"/>
                  </a:lnTo>
                  <a:lnTo>
                    <a:pt x="77" y="86"/>
                  </a:lnTo>
                  <a:lnTo>
                    <a:pt x="81" y="81"/>
                  </a:lnTo>
                  <a:lnTo>
                    <a:pt x="84" y="78"/>
                  </a:lnTo>
                  <a:lnTo>
                    <a:pt x="86" y="76"/>
                  </a:lnTo>
                  <a:lnTo>
                    <a:pt x="87" y="75"/>
                  </a:lnTo>
                  <a:lnTo>
                    <a:pt x="88" y="75"/>
                  </a:lnTo>
                  <a:lnTo>
                    <a:pt x="89" y="74"/>
                  </a:lnTo>
                  <a:lnTo>
                    <a:pt x="90" y="74"/>
                  </a:lnTo>
                  <a:lnTo>
                    <a:pt x="91" y="74"/>
                  </a:lnTo>
                  <a:lnTo>
                    <a:pt x="93" y="74"/>
                  </a:lnTo>
                  <a:lnTo>
                    <a:pt x="95" y="75"/>
                  </a:lnTo>
                  <a:lnTo>
                    <a:pt x="97" y="75"/>
                  </a:lnTo>
                  <a:lnTo>
                    <a:pt x="99" y="75"/>
                  </a:lnTo>
                  <a:lnTo>
                    <a:pt x="100" y="75"/>
                  </a:lnTo>
                  <a:lnTo>
                    <a:pt x="101" y="75"/>
                  </a:lnTo>
                  <a:lnTo>
                    <a:pt x="102" y="75"/>
                  </a:lnTo>
                  <a:lnTo>
                    <a:pt x="103" y="75"/>
                  </a:lnTo>
                  <a:lnTo>
                    <a:pt x="104" y="74"/>
                  </a:lnTo>
                  <a:lnTo>
                    <a:pt x="105" y="74"/>
                  </a:lnTo>
                  <a:lnTo>
                    <a:pt x="105" y="73"/>
                  </a:lnTo>
                  <a:lnTo>
                    <a:pt x="106" y="73"/>
                  </a:lnTo>
                  <a:lnTo>
                    <a:pt x="106" y="71"/>
                  </a:lnTo>
                  <a:lnTo>
                    <a:pt x="107" y="70"/>
                  </a:lnTo>
                  <a:lnTo>
                    <a:pt x="107" y="69"/>
                  </a:lnTo>
                  <a:lnTo>
                    <a:pt x="108" y="66"/>
                  </a:lnTo>
                  <a:lnTo>
                    <a:pt x="108" y="63"/>
                  </a:lnTo>
                  <a:lnTo>
                    <a:pt x="108" y="60"/>
                  </a:lnTo>
                  <a:lnTo>
                    <a:pt x="109" y="48"/>
                  </a:lnTo>
                  <a:lnTo>
                    <a:pt x="109" y="48"/>
                  </a:lnTo>
                  <a:lnTo>
                    <a:pt x="110" y="48"/>
                  </a:lnTo>
                  <a:lnTo>
                    <a:pt x="110" y="48"/>
                  </a:lnTo>
                  <a:lnTo>
                    <a:pt x="111" y="47"/>
                  </a:lnTo>
                  <a:lnTo>
                    <a:pt x="112" y="47"/>
                  </a:lnTo>
                  <a:lnTo>
                    <a:pt x="114" y="46"/>
                  </a:lnTo>
                  <a:lnTo>
                    <a:pt x="115" y="45"/>
                  </a:lnTo>
                  <a:lnTo>
                    <a:pt x="118" y="42"/>
                  </a:lnTo>
                  <a:lnTo>
                    <a:pt x="120" y="40"/>
                  </a:lnTo>
                  <a:lnTo>
                    <a:pt x="122" y="39"/>
                  </a:lnTo>
                  <a:lnTo>
                    <a:pt x="124" y="38"/>
                  </a:lnTo>
                  <a:lnTo>
                    <a:pt x="127" y="37"/>
                  </a:lnTo>
                  <a:lnTo>
                    <a:pt x="130" y="36"/>
                  </a:lnTo>
                  <a:lnTo>
                    <a:pt x="133" y="35"/>
                  </a:lnTo>
                  <a:lnTo>
                    <a:pt x="135" y="34"/>
                  </a:lnTo>
                  <a:lnTo>
                    <a:pt x="137" y="34"/>
                  </a:lnTo>
                  <a:lnTo>
                    <a:pt x="139" y="34"/>
                  </a:lnTo>
                  <a:lnTo>
                    <a:pt x="142" y="34"/>
                  </a:lnTo>
                  <a:lnTo>
                    <a:pt x="144" y="34"/>
                  </a:lnTo>
                  <a:lnTo>
                    <a:pt x="148" y="34"/>
                  </a:lnTo>
                  <a:lnTo>
                    <a:pt x="156" y="34"/>
                  </a:lnTo>
                  <a:lnTo>
                    <a:pt x="158" y="34"/>
                  </a:lnTo>
                  <a:lnTo>
                    <a:pt x="160" y="34"/>
                  </a:lnTo>
                  <a:lnTo>
                    <a:pt x="162" y="34"/>
                  </a:lnTo>
                  <a:lnTo>
                    <a:pt x="164" y="33"/>
                  </a:lnTo>
                  <a:lnTo>
                    <a:pt x="166" y="33"/>
                  </a:lnTo>
                  <a:lnTo>
                    <a:pt x="170" y="32"/>
                  </a:lnTo>
                  <a:lnTo>
                    <a:pt x="172" y="32"/>
                  </a:lnTo>
                  <a:lnTo>
                    <a:pt x="173" y="31"/>
                  </a:lnTo>
                  <a:lnTo>
                    <a:pt x="175" y="32"/>
                  </a:lnTo>
                  <a:lnTo>
                    <a:pt x="176" y="32"/>
                  </a:lnTo>
                  <a:lnTo>
                    <a:pt x="178" y="32"/>
                  </a:lnTo>
                  <a:lnTo>
                    <a:pt x="181" y="33"/>
                  </a:lnTo>
                  <a:lnTo>
                    <a:pt x="182" y="34"/>
                  </a:lnTo>
                  <a:lnTo>
                    <a:pt x="183" y="34"/>
                  </a:lnTo>
                  <a:lnTo>
                    <a:pt x="185" y="34"/>
                  </a:lnTo>
                  <a:lnTo>
                    <a:pt x="186" y="34"/>
                  </a:lnTo>
                  <a:lnTo>
                    <a:pt x="188" y="34"/>
                  </a:lnTo>
                  <a:lnTo>
                    <a:pt x="190" y="34"/>
                  </a:lnTo>
                  <a:lnTo>
                    <a:pt x="192" y="33"/>
                  </a:lnTo>
                  <a:lnTo>
                    <a:pt x="195" y="32"/>
                  </a:lnTo>
                  <a:lnTo>
                    <a:pt x="197" y="30"/>
                  </a:lnTo>
                  <a:lnTo>
                    <a:pt x="199" y="29"/>
                  </a:lnTo>
                  <a:lnTo>
                    <a:pt x="201" y="28"/>
                  </a:lnTo>
                  <a:lnTo>
                    <a:pt x="203" y="26"/>
                  </a:lnTo>
                  <a:lnTo>
                    <a:pt x="206" y="23"/>
                  </a:lnTo>
                  <a:lnTo>
                    <a:pt x="208" y="21"/>
                  </a:lnTo>
                  <a:lnTo>
                    <a:pt x="210" y="19"/>
                  </a:lnTo>
                  <a:lnTo>
                    <a:pt x="212" y="17"/>
                  </a:lnTo>
                  <a:lnTo>
                    <a:pt x="213" y="15"/>
                  </a:lnTo>
                  <a:lnTo>
                    <a:pt x="214" y="14"/>
                  </a:lnTo>
                  <a:lnTo>
                    <a:pt x="214" y="12"/>
                  </a:lnTo>
                  <a:lnTo>
                    <a:pt x="215" y="11"/>
                  </a:lnTo>
                  <a:lnTo>
                    <a:pt x="215" y="10"/>
                  </a:lnTo>
                  <a:lnTo>
                    <a:pt x="217" y="3"/>
                  </a:lnTo>
                  <a:lnTo>
                    <a:pt x="218" y="2"/>
                  </a:lnTo>
                  <a:lnTo>
                    <a:pt x="218" y="1"/>
                  </a:lnTo>
                  <a:lnTo>
                    <a:pt x="219" y="1"/>
                  </a:lnTo>
                  <a:lnTo>
                    <a:pt x="219" y="0"/>
                  </a:lnTo>
                  <a:lnTo>
                    <a:pt x="220" y="0"/>
                  </a:lnTo>
                  <a:lnTo>
                    <a:pt x="221" y="0"/>
                  </a:lnTo>
                  <a:lnTo>
                    <a:pt x="222"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82" name="Rectangle 294">
              <a:extLst>
                <a:ext uri="{FF2B5EF4-FFF2-40B4-BE49-F238E27FC236}">
                  <a16:creationId xmlns:a16="http://schemas.microsoft.com/office/drawing/2014/main" id="{EB67170A-0931-4905-9872-B9C7BB31AED9}"/>
                </a:ext>
              </a:extLst>
            </p:cNvPr>
            <p:cNvSpPr>
              <a:spLocks noChangeArrowheads="1"/>
            </p:cNvSpPr>
            <p:nvPr/>
          </p:nvSpPr>
          <p:spPr bwMode="auto">
            <a:xfrm>
              <a:off x="6899952" y="5353946"/>
              <a:ext cx="22345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cs-CZ" altLang="cs-CZ" sz="1200" b="0" i="0" u="none" strike="noStrike" cap="none" normalizeH="0" baseline="0" dirty="0">
                  <a:ln>
                    <a:noFill/>
                  </a:ln>
                  <a:solidFill>
                    <a:srgbClr val="000000"/>
                  </a:solidFill>
                  <a:effectLst/>
                  <a:latin typeface="+mn-lt"/>
                </a:rPr>
                <a:t>STC</a:t>
              </a:r>
              <a:endParaRPr kumimoji="0" lang="cs-CZ" altLang="cs-CZ" sz="1200" b="0" i="0" u="none" strike="noStrike" cap="none" normalizeH="0" baseline="0" dirty="0">
                <a:ln>
                  <a:noFill/>
                </a:ln>
                <a:solidFill>
                  <a:schemeClr val="tx1"/>
                </a:solidFill>
                <a:effectLst/>
                <a:latin typeface="+mn-lt"/>
              </a:endParaRPr>
            </a:p>
          </p:txBody>
        </p:sp>
        <p:sp>
          <p:nvSpPr>
            <p:cNvPr id="183" name="Rectangle 295">
              <a:extLst>
                <a:ext uri="{FF2B5EF4-FFF2-40B4-BE49-F238E27FC236}">
                  <a16:creationId xmlns:a16="http://schemas.microsoft.com/office/drawing/2014/main" id="{67829F26-BBEB-4127-8680-12FB0581992B}"/>
                </a:ext>
              </a:extLst>
            </p:cNvPr>
            <p:cNvSpPr>
              <a:spLocks noChangeArrowheads="1"/>
            </p:cNvSpPr>
            <p:nvPr/>
          </p:nvSpPr>
          <p:spPr bwMode="auto">
            <a:xfrm>
              <a:off x="6898753" y="5954022"/>
              <a:ext cx="22762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cs-CZ" altLang="cs-CZ" sz="1200" b="0" i="0" u="none" strike="noStrike" cap="none" normalizeH="0" baseline="0" dirty="0">
                  <a:ln>
                    <a:noFill/>
                  </a:ln>
                  <a:solidFill>
                    <a:srgbClr val="000000"/>
                  </a:solidFill>
                  <a:effectLst/>
                  <a:latin typeface="+mn-lt"/>
                </a:rPr>
                <a:t>JHC</a:t>
              </a:r>
              <a:endParaRPr kumimoji="0" lang="cs-CZ" altLang="cs-CZ" sz="1200" b="0" i="0" u="none" strike="noStrike" cap="none" normalizeH="0" baseline="0" dirty="0">
                <a:ln>
                  <a:noFill/>
                </a:ln>
                <a:solidFill>
                  <a:schemeClr val="tx1"/>
                </a:solidFill>
                <a:effectLst/>
                <a:latin typeface="+mn-lt"/>
              </a:endParaRPr>
            </a:p>
          </p:txBody>
        </p:sp>
        <p:sp>
          <p:nvSpPr>
            <p:cNvPr id="184" name="Rectangle 296">
              <a:extLst>
                <a:ext uri="{FF2B5EF4-FFF2-40B4-BE49-F238E27FC236}">
                  <a16:creationId xmlns:a16="http://schemas.microsoft.com/office/drawing/2014/main" id="{4F725140-2B43-4A18-A818-FE49961BE19E}"/>
                </a:ext>
              </a:extLst>
            </p:cNvPr>
            <p:cNvSpPr>
              <a:spLocks noChangeArrowheads="1"/>
            </p:cNvSpPr>
            <p:nvPr/>
          </p:nvSpPr>
          <p:spPr bwMode="auto">
            <a:xfrm>
              <a:off x="6235625" y="5525020"/>
              <a:ext cx="22442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cs-CZ" altLang="cs-CZ" sz="1200" b="0" i="0" u="none" strike="noStrike" cap="none" normalizeH="0" baseline="0" dirty="0">
                  <a:ln>
                    <a:noFill/>
                  </a:ln>
                  <a:solidFill>
                    <a:srgbClr val="000000"/>
                  </a:solidFill>
                  <a:effectLst/>
                  <a:latin typeface="+mn-lt"/>
                </a:rPr>
                <a:t>PLK</a:t>
              </a:r>
              <a:endParaRPr kumimoji="0" lang="cs-CZ" altLang="cs-CZ" sz="1200" b="0" i="0" u="none" strike="noStrike" cap="none" normalizeH="0" baseline="0" dirty="0">
                <a:ln>
                  <a:noFill/>
                </a:ln>
                <a:solidFill>
                  <a:schemeClr val="tx1"/>
                </a:solidFill>
                <a:effectLst/>
                <a:latin typeface="+mn-lt"/>
              </a:endParaRPr>
            </a:p>
          </p:txBody>
        </p:sp>
        <p:sp>
          <p:nvSpPr>
            <p:cNvPr id="185" name="Rectangle 297">
              <a:extLst>
                <a:ext uri="{FF2B5EF4-FFF2-40B4-BE49-F238E27FC236}">
                  <a16:creationId xmlns:a16="http://schemas.microsoft.com/office/drawing/2014/main" id="{F3632D7E-AC1B-4FB8-A7E6-EDB0342C3DF4}"/>
                </a:ext>
              </a:extLst>
            </p:cNvPr>
            <p:cNvSpPr>
              <a:spLocks noChangeArrowheads="1"/>
            </p:cNvSpPr>
            <p:nvPr/>
          </p:nvSpPr>
          <p:spPr bwMode="auto">
            <a:xfrm>
              <a:off x="8019954" y="5939546"/>
              <a:ext cx="26129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cs-CZ" altLang="cs-CZ" sz="1200" b="0" i="0" u="none" strike="noStrike" cap="none" normalizeH="0" baseline="0" dirty="0">
                  <a:ln>
                    <a:noFill/>
                  </a:ln>
                  <a:solidFill>
                    <a:srgbClr val="000000"/>
                  </a:solidFill>
                  <a:effectLst/>
                  <a:latin typeface="+mn-lt"/>
                </a:rPr>
                <a:t>JMK</a:t>
              </a:r>
              <a:endParaRPr kumimoji="0" lang="cs-CZ" altLang="cs-CZ" sz="1200" b="0" i="0" u="none" strike="noStrike" cap="none" normalizeH="0" baseline="0" dirty="0">
                <a:ln>
                  <a:noFill/>
                </a:ln>
                <a:solidFill>
                  <a:schemeClr val="tx1"/>
                </a:solidFill>
                <a:effectLst/>
                <a:latin typeface="+mn-lt"/>
              </a:endParaRPr>
            </a:p>
          </p:txBody>
        </p:sp>
        <p:sp>
          <p:nvSpPr>
            <p:cNvPr id="186" name="Rectangle 298">
              <a:extLst>
                <a:ext uri="{FF2B5EF4-FFF2-40B4-BE49-F238E27FC236}">
                  <a16:creationId xmlns:a16="http://schemas.microsoft.com/office/drawing/2014/main" id="{BCC7D153-9D2F-4266-A41D-A78BF89D4185}"/>
                </a:ext>
              </a:extLst>
            </p:cNvPr>
            <p:cNvSpPr>
              <a:spLocks noChangeArrowheads="1"/>
            </p:cNvSpPr>
            <p:nvPr/>
          </p:nvSpPr>
          <p:spPr bwMode="auto">
            <a:xfrm>
              <a:off x="7450360" y="5661880"/>
              <a:ext cx="23115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cs-CZ" altLang="cs-CZ" sz="1200" b="0" i="0" u="none" strike="noStrike" cap="none" normalizeH="0" baseline="0" dirty="0">
                  <a:ln>
                    <a:noFill/>
                  </a:ln>
                  <a:solidFill>
                    <a:srgbClr val="000000"/>
                  </a:solidFill>
                  <a:effectLst/>
                  <a:latin typeface="+mn-lt"/>
                </a:rPr>
                <a:t>VYS</a:t>
              </a:r>
              <a:endParaRPr kumimoji="0" lang="cs-CZ" altLang="cs-CZ" sz="1200" b="0" i="0" u="none" strike="noStrike" cap="none" normalizeH="0" baseline="0" dirty="0">
                <a:ln>
                  <a:noFill/>
                </a:ln>
                <a:solidFill>
                  <a:schemeClr val="tx1"/>
                </a:solidFill>
                <a:effectLst/>
                <a:latin typeface="+mn-lt"/>
              </a:endParaRPr>
            </a:p>
          </p:txBody>
        </p:sp>
        <p:sp>
          <p:nvSpPr>
            <p:cNvPr id="187" name="Rectangle 299">
              <a:extLst>
                <a:ext uri="{FF2B5EF4-FFF2-40B4-BE49-F238E27FC236}">
                  <a16:creationId xmlns:a16="http://schemas.microsoft.com/office/drawing/2014/main" id="{7AB86971-C80C-4AC2-8AAF-5FF974E8E00D}"/>
                </a:ext>
              </a:extLst>
            </p:cNvPr>
            <p:cNvSpPr>
              <a:spLocks noChangeArrowheads="1"/>
            </p:cNvSpPr>
            <p:nvPr/>
          </p:nvSpPr>
          <p:spPr bwMode="auto">
            <a:xfrm>
              <a:off x="8548777" y="5801371"/>
              <a:ext cx="21640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cs-CZ" altLang="cs-CZ" sz="1200" b="0" i="0" u="none" strike="noStrike" cap="none" normalizeH="0" baseline="0" dirty="0">
                  <a:ln>
                    <a:noFill/>
                  </a:ln>
                  <a:solidFill>
                    <a:srgbClr val="000000"/>
                  </a:solidFill>
                  <a:effectLst/>
                  <a:latin typeface="+mn-lt"/>
                </a:rPr>
                <a:t>ZLK</a:t>
              </a:r>
              <a:endParaRPr kumimoji="0" lang="cs-CZ" altLang="cs-CZ" sz="1200" b="0" i="0" u="none" strike="noStrike" cap="none" normalizeH="0" baseline="0" dirty="0">
                <a:ln>
                  <a:noFill/>
                </a:ln>
                <a:solidFill>
                  <a:schemeClr val="tx1"/>
                </a:solidFill>
                <a:effectLst/>
                <a:latin typeface="+mn-lt"/>
              </a:endParaRPr>
            </a:p>
          </p:txBody>
        </p:sp>
        <p:sp>
          <p:nvSpPr>
            <p:cNvPr id="188" name="Rectangle 300">
              <a:extLst>
                <a:ext uri="{FF2B5EF4-FFF2-40B4-BE49-F238E27FC236}">
                  <a16:creationId xmlns:a16="http://schemas.microsoft.com/office/drawing/2014/main" id="{2122AB20-EC41-4ABC-AB66-19C3E17C5CEA}"/>
                </a:ext>
              </a:extLst>
            </p:cNvPr>
            <p:cNvSpPr>
              <a:spLocks noChangeArrowheads="1"/>
            </p:cNvSpPr>
            <p:nvPr/>
          </p:nvSpPr>
          <p:spPr bwMode="auto">
            <a:xfrm>
              <a:off x="6561793" y="4732814"/>
              <a:ext cx="24365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cs-CZ" altLang="cs-CZ" sz="1200" b="0" i="0" u="none" strike="noStrike" cap="none" normalizeH="0" baseline="0" dirty="0">
                  <a:ln>
                    <a:noFill/>
                  </a:ln>
                  <a:solidFill>
                    <a:srgbClr val="000000"/>
                  </a:solidFill>
                  <a:effectLst/>
                  <a:latin typeface="+mn-lt"/>
                </a:rPr>
                <a:t>ULK</a:t>
              </a:r>
              <a:endParaRPr kumimoji="0" lang="cs-CZ" altLang="cs-CZ" sz="1200" b="0" i="0" u="none" strike="noStrike" cap="none" normalizeH="0" baseline="0" dirty="0">
                <a:ln>
                  <a:noFill/>
                </a:ln>
                <a:solidFill>
                  <a:schemeClr val="tx1"/>
                </a:solidFill>
                <a:effectLst/>
                <a:latin typeface="+mn-lt"/>
              </a:endParaRPr>
            </a:p>
          </p:txBody>
        </p:sp>
        <p:sp>
          <p:nvSpPr>
            <p:cNvPr id="189" name="Rectangle 301">
              <a:extLst>
                <a:ext uri="{FF2B5EF4-FFF2-40B4-BE49-F238E27FC236}">
                  <a16:creationId xmlns:a16="http://schemas.microsoft.com/office/drawing/2014/main" id="{2900C3E5-7D77-45C8-B59A-9CDD7CD6E64F}"/>
                </a:ext>
              </a:extLst>
            </p:cNvPr>
            <p:cNvSpPr>
              <a:spLocks noChangeArrowheads="1"/>
            </p:cNvSpPr>
            <p:nvPr/>
          </p:nvSpPr>
          <p:spPr bwMode="auto">
            <a:xfrm>
              <a:off x="8701068" y="5278936"/>
              <a:ext cx="28212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cs-CZ" altLang="cs-CZ" sz="1200" b="0" i="0" u="none" strike="noStrike" cap="none" normalizeH="0" baseline="0" dirty="0">
                  <a:ln>
                    <a:noFill/>
                  </a:ln>
                  <a:solidFill>
                    <a:srgbClr val="000000"/>
                  </a:solidFill>
                  <a:effectLst/>
                  <a:latin typeface="+mn-lt"/>
                </a:rPr>
                <a:t>MSK</a:t>
              </a:r>
              <a:endParaRPr kumimoji="0" lang="cs-CZ" altLang="cs-CZ" sz="1200" b="0" i="0" u="none" strike="noStrike" cap="none" normalizeH="0" baseline="0" dirty="0">
                <a:ln>
                  <a:noFill/>
                </a:ln>
                <a:solidFill>
                  <a:schemeClr val="tx1"/>
                </a:solidFill>
                <a:effectLst/>
                <a:latin typeface="+mn-lt"/>
              </a:endParaRPr>
            </a:p>
          </p:txBody>
        </p:sp>
        <p:sp>
          <p:nvSpPr>
            <p:cNvPr id="190" name="Rectangle 302">
              <a:extLst>
                <a:ext uri="{FF2B5EF4-FFF2-40B4-BE49-F238E27FC236}">
                  <a16:creationId xmlns:a16="http://schemas.microsoft.com/office/drawing/2014/main" id="{94F2F05D-BE3A-4CA6-B041-44D664418DE9}"/>
                </a:ext>
              </a:extLst>
            </p:cNvPr>
            <p:cNvSpPr>
              <a:spLocks noChangeArrowheads="1"/>
            </p:cNvSpPr>
            <p:nvPr/>
          </p:nvSpPr>
          <p:spPr bwMode="auto">
            <a:xfrm>
              <a:off x="8332931" y="5517124"/>
              <a:ext cx="24686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cs-CZ" altLang="cs-CZ" sz="1200" b="0" i="0" u="none" strike="noStrike" cap="none" normalizeH="0" baseline="0" dirty="0">
                  <a:ln>
                    <a:noFill/>
                  </a:ln>
                  <a:solidFill>
                    <a:srgbClr val="000000"/>
                  </a:solidFill>
                  <a:effectLst/>
                  <a:latin typeface="+mn-lt"/>
                </a:rPr>
                <a:t>OLK</a:t>
              </a:r>
              <a:endParaRPr kumimoji="0" lang="cs-CZ" altLang="cs-CZ" sz="1200" b="0" i="0" u="none" strike="noStrike" cap="none" normalizeH="0" baseline="0" dirty="0">
                <a:ln>
                  <a:noFill/>
                </a:ln>
                <a:solidFill>
                  <a:schemeClr val="tx1"/>
                </a:solidFill>
                <a:effectLst/>
                <a:latin typeface="+mn-lt"/>
              </a:endParaRPr>
            </a:p>
          </p:txBody>
        </p:sp>
        <p:sp>
          <p:nvSpPr>
            <p:cNvPr id="191" name="Rectangle 303">
              <a:extLst>
                <a:ext uri="{FF2B5EF4-FFF2-40B4-BE49-F238E27FC236}">
                  <a16:creationId xmlns:a16="http://schemas.microsoft.com/office/drawing/2014/main" id="{CB308DAF-0BF9-41A6-82B2-409AA8A7A167}"/>
                </a:ext>
              </a:extLst>
            </p:cNvPr>
            <p:cNvSpPr>
              <a:spLocks noChangeArrowheads="1"/>
            </p:cNvSpPr>
            <p:nvPr/>
          </p:nvSpPr>
          <p:spPr bwMode="auto">
            <a:xfrm>
              <a:off x="7726163" y="5236825"/>
              <a:ext cx="23872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cs-CZ" altLang="cs-CZ" sz="1200" b="0" i="0" u="none" strike="noStrike" cap="none" normalizeH="0" baseline="0" dirty="0">
                  <a:ln>
                    <a:noFill/>
                  </a:ln>
                  <a:solidFill>
                    <a:srgbClr val="000000"/>
                  </a:solidFill>
                  <a:effectLst/>
                  <a:latin typeface="+mn-lt"/>
                </a:rPr>
                <a:t>PAK</a:t>
              </a:r>
              <a:endParaRPr kumimoji="0" lang="cs-CZ" altLang="cs-CZ" sz="1200" b="0" i="0" u="none" strike="noStrike" cap="none" normalizeH="0" baseline="0" dirty="0">
                <a:ln>
                  <a:noFill/>
                </a:ln>
                <a:solidFill>
                  <a:schemeClr val="tx1"/>
                </a:solidFill>
                <a:effectLst/>
                <a:latin typeface="+mn-lt"/>
              </a:endParaRPr>
            </a:p>
          </p:txBody>
        </p:sp>
        <p:sp>
          <p:nvSpPr>
            <p:cNvPr id="192" name="Rectangle 304">
              <a:extLst>
                <a:ext uri="{FF2B5EF4-FFF2-40B4-BE49-F238E27FC236}">
                  <a16:creationId xmlns:a16="http://schemas.microsoft.com/office/drawing/2014/main" id="{7D41440D-0F2B-47DD-8FDB-BD154F7420DF}"/>
                </a:ext>
              </a:extLst>
            </p:cNvPr>
            <p:cNvSpPr>
              <a:spLocks noChangeArrowheads="1"/>
            </p:cNvSpPr>
            <p:nvPr/>
          </p:nvSpPr>
          <p:spPr bwMode="auto">
            <a:xfrm>
              <a:off x="7491131" y="4799928"/>
              <a:ext cx="25648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cs-CZ" altLang="cs-CZ" sz="1200" b="0" i="0" u="none" strike="noStrike" cap="none" normalizeH="0" baseline="0" dirty="0">
                  <a:ln>
                    <a:noFill/>
                  </a:ln>
                  <a:solidFill>
                    <a:srgbClr val="000000"/>
                  </a:solidFill>
                  <a:effectLst/>
                  <a:latin typeface="+mn-lt"/>
                </a:rPr>
                <a:t>HKK</a:t>
              </a:r>
              <a:endParaRPr kumimoji="0" lang="cs-CZ" altLang="cs-CZ" sz="1200" b="0" i="0" u="none" strike="noStrike" cap="none" normalizeH="0" baseline="0" dirty="0">
                <a:ln>
                  <a:noFill/>
                </a:ln>
                <a:solidFill>
                  <a:schemeClr val="tx1"/>
                </a:solidFill>
                <a:effectLst/>
                <a:latin typeface="+mn-lt"/>
              </a:endParaRPr>
            </a:p>
          </p:txBody>
        </p:sp>
        <p:sp>
          <p:nvSpPr>
            <p:cNvPr id="193" name="Rectangle 305">
              <a:extLst>
                <a:ext uri="{FF2B5EF4-FFF2-40B4-BE49-F238E27FC236}">
                  <a16:creationId xmlns:a16="http://schemas.microsoft.com/office/drawing/2014/main" id="{6626919A-A212-4B67-A66C-709C3886557A}"/>
                </a:ext>
              </a:extLst>
            </p:cNvPr>
            <p:cNvSpPr>
              <a:spLocks noChangeArrowheads="1"/>
            </p:cNvSpPr>
            <p:nvPr/>
          </p:nvSpPr>
          <p:spPr bwMode="auto">
            <a:xfrm>
              <a:off x="7152972" y="4518313"/>
              <a:ext cx="22762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cs-CZ" altLang="cs-CZ" sz="1200" b="0" i="0" u="none" strike="noStrike" cap="none" normalizeH="0" baseline="0" dirty="0">
                  <a:ln>
                    <a:noFill/>
                  </a:ln>
                  <a:solidFill>
                    <a:srgbClr val="000000"/>
                  </a:solidFill>
                  <a:effectLst/>
                  <a:latin typeface="+mn-lt"/>
                </a:rPr>
                <a:t>LBK</a:t>
              </a:r>
              <a:endParaRPr kumimoji="0" lang="cs-CZ" altLang="cs-CZ" sz="1200" b="0" i="0" u="none" strike="noStrike" cap="none" normalizeH="0" baseline="0" dirty="0">
                <a:ln>
                  <a:noFill/>
                </a:ln>
                <a:solidFill>
                  <a:schemeClr val="tx1"/>
                </a:solidFill>
                <a:effectLst/>
                <a:latin typeface="+mn-lt"/>
              </a:endParaRPr>
            </a:p>
          </p:txBody>
        </p:sp>
        <p:sp>
          <p:nvSpPr>
            <p:cNvPr id="194" name="Rectangle 306">
              <a:extLst>
                <a:ext uri="{FF2B5EF4-FFF2-40B4-BE49-F238E27FC236}">
                  <a16:creationId xmlns:a16="http://schemas.microsoft.com/office/drawing/2014/main" id="{28B14B39-A70D-411B-9671-CC3F3DEB33CA}"/>
                </a:ext>
              </a:extLst>
            </p:cNvPr>
            <p:cNvSpPr>
              <a:spLocks noChangeArrowheads="1"/>
            </p:cNvSpPr>
            <p:nvPr/>
          </p:nvSpPr>
          <p:spPr bwMode="auto">
            <a:xfrm>
              <a:off x="6032970" y="4982846"/>
              <a:ext cx="24686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cs-CZ" altLang="cs-CZ" sz="1200" b="0" i="0" u="none" strike="noStrike" cap="none" normalizeH="0" baseline="0" dirty="0">
                  <a:ln>
                    <a:noFill/>
                  </a:ln>
                  <a:solidFill>
                    <a:srgbClr val="000000"/>
                  </a:solidFill>
                  <a:effectLst/>
                  <a:latin typeface="+mn-lt"/>
                </a:rPr>
                <a:t>KVK</a:t>
              </a:r>
              <a:endParaRPr kumimoji="0" lang="cs-CZ" altLang="cs-CZ" sz="1200" b="0" i="0" u="none" strike="noStrike" cap="none" normalizeH="0" baseline="0" dirty="0">
                <a:ln>
                  <a:noFill/>
                </a:ln>
                <a:solidFill>
                  <a:schemeClr val="tx1"/>
                </a:solidFill>
                <a:effectLst/>
                <a:latin typeface="+mn-lt"/>
              </a:endParaRPr>
            </a:p>
          </p:txBody>
        </p:sp>
        <p:sp>
          <p:nvSpPr>
            <p:cNvPr id="195" name="Rectangle 307">
              <a:extLst>
                <a:ext uri="{FF2B5EF4-FFF2-40B4-BE49-F238E27FC236}">
                  <a16:creationId xmlns:a16="http://schemas.microsoft.com/office/drawing/2014/main" id="{B5A3A9A0-C859-4982-AEBE-FC2DD55EB2A2}"/>
                </a:ext>
              </a:extLst>
            </p:cNvPr>
            <p:cNvSpPr>
              <a:spLocks noChangeArrowheads="1"/>
            </p:cNvSpPr>
            <p:nvPr/>
          </p:nvSpPr>
          <p:spPr bwMode="auto">
            <a:xfrm>
              <a:off x="6861748" y="5037241"/>
              <a:ext cx="26609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cs-CZ" altLang="cs-CZ" sz="1200" b="0" i="0" u="none" strike="noStrike" cap="none" normalizeH="0" baseline="0" dirty="0">
                  <a:ln>
                    <a:noFill/>
                  </a:ln>
                  <a:solidFill>
                    <a:srgbClr val="000000"/>
                  </a:solidFill>
                  <a:effectLst/>
                  <a:latin typeface="+mn-lt"/>
                </a:rPr>
                <a:t>PHA</a:t>
              </a:r>
              <a:endParaRPr kumimoji="0" lang="cs-CZ" altLang="cs-CZ" sz="1200" b="0" i="0" u="none" strike="noStrike" cap="none" normalizeH="0" baseline="0" dirty="0">
                <a:ln>
                  <a:noFill/>
                </a:ln>
                <a:solidFill>
                  <a:schemeClr val="tx1"/>
                </a:solidFill>
                <a:effectLst/>
                <a:latin typeface="+mn-lt"/>
              </a:endParaRPr>
            </a:p>
          </p:txBody>
        </p:sp>
      </p:grpSp>
      <p:sp>
        <p:nvSpPr>
          <p:cNvPr id="196" name="TextovéPole 195">
            <a:extLst>
              <a:ext uri="{FF2B5EF4-FFF2-40B4-BE49-F238E27FC236}">
                <a16:creationId xmlns:a16="http://schemas.microsoft.com/office/drawing/2014/main" id="{E158E98B-CAC4-4F11-A214-1EAA270F6124}"/>
              </a:ext>
            </a:extLst>
          </p:cNvPr>
          <p:cNvSpPr txBox="1"/>
          <p:nvPr/>
        </p:nvSpPr>
        <p:spPr>
          <a:xfrm>
            <a:off x="9562596" y="1034386"/>
            <a:ext cx="1803515" cy="523220"/>
          </a:xfrm>
          <a:prstGeom prst="rect">
            <a:avLst/>
          </a:prstGeom>
          <a:noFill/>
        </p:spPr>
        <p:txBody>
          <a:bodyPr wrap="square" rtlCol="0">
            <a:spAutoFit/>
          </a:bodyPr>
          <a:lstStyle/>
          <a:p>
            <a:r>
              <a:rPr lang="pl-PL" sz="1400" dirty="0">
                <a:solidFill>
                  <a:srgbClr val="000000"/>
                </a:solidFill>
              </a:rPr>
              <a:t>Počet ošetřených</a:t>
            </a:r>
          </a:p>
          <a:p>
            <a:r>
              <a:rPr lang="pl-PL" sz="1400" dirty="0">
                <a:solidFill>
                  <a:srgbClr val="000000"/>
                </a:solidFill>
              </a:rPr>
              <a:t>na tisíc obyvatel kraje:</a:t>
            </a:r>
          </a:p>
        </p:txBody>
      </p:sp>
      <p:grpSp>
        <p:nvGrpSpPr>
          <p:cNvPr id="197" name="Skupina 284">
            <a:extLst>
              <a:ext uri="{FF2B5EF4-FFF2-40B4-BE49-F238E27FC236}">
                <a16:creationId xmlns:a16="http://schemas.microsoft.com/office/drawing/2014/main" id="{4E32721A-BF16-4EA4-A723-A1727D390268}"/>
              </a:ext>
            </a:extLst>
          </p:cNvPr>
          <p:cNvGrpSpPr/>
          <p:nvPr/>
        </p:nvGrpSpPr>
        <p:grpSpPr>
          <a:xfrm>
            <a:off x="9675911" y="1557606"/>
            <a:ext cx="1840673" cy="819299"/>
            <a:chOff x="7037778" y="1424511"/>
            <a:chExt cx="1840673" cy="820762"/>
          </a:xfrm>
        </p:grpSpPr>
        <p:sp>
          <p:nvSpPr>
            <p:cNvPr id="198" name="Text Box 58">
              <a:extLst>
                <a:ext uri="{FF2B5EF4-FFF2-40B4-BE49-F238E27FC236}">
                  <a16:creationId xmlns:a16="http://schemas.microsoft.com/office/drawing/2014/main" id="{D8072EBC-2709-4AD0-ACA4-2E4C78C77DBF}"/>
                </a:ext>
              </a:extLst>
            </p:cNvPr>
            <p:cNvSpPr txBox="1">
              <a:spLocks noChangeArrowheads="1"/>
            </p:cNvSpPr>
            <p:nvPr/>
          </p:nvSpPr>
          <p:spPr bwMode="auto">
            <a:xfrm>
              <a:off x="7237373" y="1424511"/>
              <a:ext cx="1641078" cy="5917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eaLnBrk="1" fontAlgn="base" latinLnBrk="0" hangingPunct="1">
                <a:lnSpc>
                  <a:spcPct val="100000"/>
                </a:lnSpc>
                <a:spcBef>
                  <a:spcPts val="0"/>
                </a:spcBef>
                <a:spcAft>
                  <a:spcPct val="0"/>
                </a:spcAft>
                <a:buClrTx/>
                <a:buSzTx/>
                <a:buFontTx/>
                <a:buNone/>
                <a:tabLst/>
                <a:defRPr/>
              </a:pPr>
              <a:r>
                <a:rPr kumimoji="0" lang="en-US" altLang="cs-CZ" sz="1400" b="0" i="0" u="none" strike="noStrike" kern="0" cap="none" spc="0" normalizeH="0" baseline="0" noProof="0" dirty="0">
                  <a:ln>
                    <a:noFill/>
                  </a:ln>
                  <a:solidFill>
                    <a:srgbClr val="000000"/>
                  </a:solidFill>
                  <a:effectLst/>
                  <a:uLnTx/>
                  <a:uFillTx/>
                  <a:latin typeface="Calibri"/>
                </a:rPr>
                <a:t>≥ </a:t>
              </a:r>
              <a:r>
                <a:rPr kumimoji="0" lang="cs-CZ" altLang="cs-CZ" sz="1400" b="0" i="0" u="none" strike="noStrike" kern="0" cap="none" spc="0" normalizeH="0" baseline="0" noProof="0" dirty="0">
                  <a:ln>
                    <a:noFill/>
                  </a:ln>
                  <a:solidFill>
                    <a:srgbClr val="000000"/>
                  </a:solidFill>
                  <a:effectLst/>
                  <a:uLnTx/>
                  <a:uFillTx/>
                  <a:latin typeface="Calibri"/>
                </a:rPr>
                <a:t>100</a:t>
              </a:r>
              <a:endParaRPr kumimoji="0" lang="en-US" altLang="cs-CZ" sz="1400" b="0" i="0" u="none" strike="noStrike" kern="0" cap="none" spc="0" normalizeH="0" baseline="0" noProof="0" dirty="0">
                <a:ln>
                  <a:noFill/>
                </a:ln>
                <a:solidFill>
                  <a:srgbClr val="000000"/>
                </a:solidFill>
                <a:effectLst/>
                <a:uLnTx/>
                <a:uFillTx/>
                <a:latin typeface="Calibri"/>
              </a:endParaRPr>
            </a:p>
            <a:p>
              <a:pPr marL="0" marR="0" lvl="0" indent="0" algn="l" defTabSz="914400" eaLnBrk="1" fontAlgn="base" latinLnBrk="0" hangingPunct="1">
                <a:lnSpc>
                  <a:spcPct val="100000"/>
                </a:lnSpc>
                <a:spcBef>
                  <a:spcPts val="0"/>
                </a:spcBef>
                <a:spcAft>
                  <a:spcPct val="0"/>
                </a:spcAft>
                <a:buClrTx/>
                <a:buSzTx/>
                <a:buFontTx/>
                <a:buNone/>
                <a:tabLst/>
                <a:defRPr/>
              </a:pPr>
              <a:r>
                <a:rPr kumimoji="0" lang="cs-CZ" altLang="cs-CZ" sz="1400" b="0" i="0" u="none" strike="noStrike" kern="0" cap="none" spc="0" normalizeH="0" baseline="0" noProof="0" dirty="0">
                  <a:ln>
                    <a:noFill/>
                  </a:ln>
                  <a:solidFill>
                    <a:srgbClr val="000000"/>
                  </a:solidFill>
                  <a:effectLst/>
                  <a:uLnTx/>
                  <a:uFillTx/>
                  <a:latin typeface="Calibri"/>
                </a:rPr>
                <a:t>90–99</a:t>
              </a:r>
              <a:endParaRPr kumimoji="0" lang="en-US" altLang="cs-CZ" sz="1400" b="0" i="0" u="none" strike="noStrike" kern="0" cap="none" spc="0" normalizeH="0" baseline="0" noProof="0" dirty="0">
                <a:ln>
                  <a:noFill/>
                </a:ln>
                <a:solidFill>
                  <a:srgbClr val="000000"/>
                </a:solidFill>
                <a:effectLst/>
                <a:uLnTx/>
                <a:uFillTx/>
                <a:latin typeface="Calibri"/>
              </a:endParaRPr>
            </a:p>
            <a:p>
              <a:pPr marL="0" marR="0" lvl="0" indent="0" algn="l" defTabSz="914400" eaLnBrk="1" fontAlgn="base" latinLnBrk="0" hangingPunct="1">
                <a:lnSpc>
                  <a:spcPct val="100000"/>
                </a:lnSpc>
                <a:spcBef>
                  <a:spcPts val="0"/>
                </a:spcBef>
                <a:spcAft>
                  <a:spcPct val="0"/>
                </a:spcAft>
                <a:buClrTx/>
                <a:buSzTx/>
                <a:buFontTx/>
                <a:buNone/>
                <a:tabLst/>
                <a:defRPr/>
              </a:pPr>
              <a:r>
                <a:rPr kumimoji="0" lang="cs-CZ" altLang="cs-CZ" sz="1400" b="0" i="0" u="none" strike="noStrike" kern="0" cap="none" spc="0" normalizeH="0" baseline="0" noProof="0" dirty="0">
                  <a:ln>
                    <a:noFill/>
                  </a:ln>
                  <a:solidFill>
                    <a:srgbClr val="000000"/>
                  </a:solidFill>
                  <a:effectLst/>
                  <a:uLnTx/>
                  <a:uFillTx/>
                  <a:latin typeface="Calibri"/>
                </a:rPr>
                <a:t>80–89</a:t>
              </a:r>
              <a:endParaRPr kumimoji="0" lang="en-US" altLang="cs-CZ" sz="1400" b="0" i="0" u="none" strike="noStrike" kern="0" cap="none" spc="0" normalizeH="0" baseline="0" noProof="0" dirty="0">
                <a:ln>
                  <a:noFill/>
                </a:ln>
                <a:solidFill>
                  <a:srgbClr val="000000"/>
                </a:solidFill>
                <a:effectLst/>
                <a:uLnTx/>
                <a:uFillTx/>
                <a:latin typeface="Calibri"/>
              </a:endParaRPr>
            </a:p>
            <a:p>
              <a:pPr marL="0" marR="0" lvl="0" indent="0" algn="l" defTabSz="914400" eaLnBrk="1" fontAlgn="base" latinLnBrk="0" hangingPunct="1">
                <a:lnSpc>
                  <a:spcPct val="100000"/>
                </a:lnSpc>
                <a:spcBef>
                  <a:spcPts val="0"/>
                </a:spcBef>
                <a:spcAft>
                  <a:spcPct val="0"/>
                </a:spcAft>
                <a:buClrTx/>
                <a:buSzTx/>
                <a:buFontTx/>
                <a:buNone/>
                <a:tabLst/>
                <a:defRPr/>
              </a:pPr>
              <a:r>
                <a:rPr kumimoji="0" lang="cs-CZ" altLang="cs-CZ" sz="1400" b="0" i="0" u="none" strike="noStrike" kern="0" cap="none" spc="0" normalizeH="0" baseline="0" noProof="0" dirty="0">
                  <a:ln>
                    <a:noFill/>
                  </a:ln>
                  <a:solidFill>
                    <a:srgbClr val="000000"/>
                  </a:solidFill>
                  <a:effectLst/>
                  <a:uLnTx/>
                  <a:uFillTx/>
                  <a:latin typeface="Calibri"/>
                </a:rPr>
                <a:t>&lt; 80</a:t>
              </a:r>
              <a:endParaRPr kumimoji="0" lang="en-US" altLang="cs-CZ" sz="1400" b="0" i="0" u="none" strike="noStrike" kern="0" cap="none" spc="0" normalizeH="0" baseline="0" noProof="0" dirty="0">
                <a:ln>
                  <a:noFill/>
                </a:ln>
                <a:solidFill>
                  <a:srgbClr val="000000"/>
                </a:solidFill>
                <a:effectLst/>
                <a:uLnTx/>
                <a:uFillTx/>
                <a:latin typeface="Calibri"/>
              </a:endParaRPr>
            </a:p>
          </p:txBody>
        </p:sp>
        <p:sp>
          <p:nvSpPr>
            <p:cNvPr id="199" name="Rectangle 56">
              <a:extLst>
                <a:ext uri="{FF2B5EF4-FFF2-40B4-BE49-F238E27FC236}">
                  <a16:creationId xmlns:a16="http://schemas.microsoft.com/office/drawing/2014/main" id="{856FBFEF-C3B5-4281-9A85-A60C37500D18}"/>
                </a:ext>
              </a:extLst>
            </p:cNvPr>
            <p:cNvSpPr>
              <a:spLocks noChangeArrowheads="1"/>
            </p:cNvSpPr>
            <p:nvPr/>
          </p:nvSpPr>
          <p:spPr bwMode="auto">
            <a:xfrm>
              <a:off x="7037778" y="2137080"/>
              <a:ext cx="108000" cy="108193"/>
            </a:xfrm>
            <a:prstGeom prst="rect">
              <a:avLst/>
            </a:prstGeom>
            <a:solidFill>
              <a:srgbClr val="3D67BC">
                <a:lumMod val="20000"/>
                <a:lumOff val="80000"/>
              </a:srgbClr>
            </a:solidFill>
            <a:ln w="1651">
              <a:solidFill>
                <a:sysClr val="window" lastClr="FFFFFF">
                  <a:lumMod val="75000"/>
                </a:sys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eaLnBrk="1" fontAlgn="base" latinLnBrk="0" hangingPunct="1">
                <a:lnSpc>
                  <a:spcPct val="100000"/>
                </a:lnSpc>
                <a:spcBef>
                  <a:spcPct val="0"/>
                </a:spcBef>
                <a:spcAft>
                  <a:spcPct val="0"/>
                </a:spcAft>
                <a:buClrTx/>
                <a:buSzTx/>
                <a:buFontTx/>
                <a:buNone/>
                <a:tabLst/>
                <a:defRPr/>
              </a:pPr>
              <a:endParaRPr kumimoji="0" lang="cs-CZ" altLang="cs-CZ" sz="1400" b="0" i="0" u="none" strike="noStrike" kern="0" cap="none" spc="0" normalizeH="0" baseline="0" noProof="0" dirty="0">
                <a:ln>
                  <a:noFill/>
                </a:ln>
                <a:solidFill>
                  <a:srgbClr val="000000"/>
                </a:solidFill>
                <a:effectLst/>
                <a:uLnTx/>
                <a:uFillTx/>
                <a:latin typeface="Arial" charset="0"/>
              </a:endParaRPr>
            </a:p>
          </p:txBody>
        </p:sp>
        <p:sp>
          <p:nvSpPr>
            <p:cNvPr id="200" name="Rectangle 56">
              <a:extLst>
                <a:ext uri="{FF2B5EF4-FFF2-40B4-BE49-F238E27FC236}">
                  <a16:creationId xmlns:a16="http://schemas.microsoft.com/office/drawing/2014/main" id="{62614B4B-D576-48F0-AD1F-416286168C74}"/>
                </a:ext>
              </a:extLst>
            </p:cNvPr>
            <p:cNvSpPr>
              <a:spLocks noChangeArrowheads="1"/>
            </p:cNvSpPr>
            <p:nvPr/>
          </p:nvSpPr>
          <p:spPr bwMode="auto">
            <a:xfrm>
              <a:off x="7037778" y="1915305"/>
              <a:ext cx="108000" cy="108193"/>
            </a:xfrm>
            <a:prstGeom prst="rect">
              <a:avLst/>
            </a:prstGeom>
            <a:solidFill>
              <a:srgbClr val="3D67BC">
                <a:lumMod val="40000"/>
                <a:lumOff val="60000"/>
              </a:srgbClr>
            </a:solidFill>
            <a:ln w="1651">
              <a:solidFill>
                <a:sysClr val="window" lastClr="FFFFFF">
                  <a:lumMod val="75000"/>
                </a:sys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eaLnBrk="1" fontAlgn="base" latinLnBrk="0" hangingPunct="1">
                <a:lnSpc>
                  <a:spcPct val="100000"/>
                </a:lnSpc>
                <a:spcBef>
                  <a:spcPct val="0"/>
                </a:spcBef>
                <a:spcAft>
                  <a:spcPct val="0"/>
                </a:spcAft>
                <a:buClrTx/>
                <a:buSzTx/>
                <a:buFontTx/>
                <a:buNone/>
                <a:tabLst/>
                <a:defRPr/>
              </a:pPr>
              <a:endParaRPr kumimoji="0" lang="cs-CZ" altLang="cs-CZ" sz="1400" b="0" i="0" u="none" strike="noStrike" kern="0" cap="none" spc="0" normalizeH="0" baseline="0" noProof="0" dirty="0">
                <a:ln>
                  <a:noFill/>
                </a:ln>
                <a:solidFill>
                  <a:srgbClr val="000000"/>
                </a:solidFill>
                <a:effectLst/>
                <a:uLnTx/>
                <a:uFillTx/>
                <a:latin typeface="Arial" charset="0"/>
              </a:endParaRPr>
            </a:p>
          </p:txBody>
        </p:sp>
        <p:sp>
          <p:nvSpPr>
            <p:cNvPr id="201" name="Rectangle 56">
              <a:extLst>
                <a:ext uri="{FF2B5EF4-FFF2-40B4-BE49-F238E27FC236}">
                  <a16:creationId xmlns:a16="http://schemas.microsoft.com/office/drawing/2014/main" id="{7F2FA5FC-05FF-4CA3-B9F8-6AA5EF00665C}"/>
                </a:ext>
              </a:extLst>
            </p:cNvPr>
            <p:cNvSpPr>
              <a:spLocks noChangeArrowheads="1"/>
            </p:cNvSpPr>
            <p:nvPr/>
          </p:nvSpPr>
          <p:spPr bwMode="auto">
            <a:xfrm>
              <a:off x="7037778" y="1693529"/>
              <a:ext cx="108000" cy="108193"/>
            </a:xfrm>
            <a:prstGeom prst="rect">
              <a:avLst/>
            </a:prstGeom>
            <a:solidFill>
              <a:srgbClr val="7191D1"/>
            </a:solidFill>
            <a:ln w="1651">
              <a:solidFill>
                <a:sysClr val="window" lastClr="FFFFFF">
                  <a:lumMod val="75000"/>
                </a:sys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eaLnBrk="1" fontAlgn="base" latinLnBrk="0" hangingPunct="1">
                <a:lnSpc>
                  <a:spcPct val="100000"/>
                </a:lnSpc>
                <a:spcBef>
                  <a:spcPct val="0"/>
                </a:spcBef>
                <a:spcAft>
                  <a:spcPct val="0"/>
                </a:spcAft>
                <a:buClrTx/>
                <a:buSzTx/>
                <a:buFontTx/>
                <a:buNone/>
                <a:tabLst/>
                <a:defRPr/>
              </a:pPr>
              <a:endParaRPr kumimoji="0" lang="cs-CZ" altLang="cs-CZ" sz="1400" b="0" i="0" u="none" strike="noStrike" kern="0" cap="none" spc="0" normalizeH="0" baseline="0" noProof="0" dirty="0">
                <a:ln>
                  <a:noFill/>
                </a:ln>
                <a:solidFill>
                  <a:srgbClr val="000000"/>
                </a:solidFill>
                <a:effectLst/>
                <a:uLnTx/>
                <a:uFillTx/>
                <a:latin typeface="Arial" charset="0"/>
              </a:endParaRPr>
            </a:p>
          </p:txBody>
        </p:sp>
        <p:sp>
          <p:nvSpPr>
            <p:cNvPr id="202" name="Rectangle 56">
              <a:extLst>
                <a:ext uri="{FF2B5EF4-FFF2-40B4-BE49-F238E27FC236}">
                  <a16:creationId xmlns:a16="http://schemas.microsoft.com/office/drawing/2014/main" id="{4AB317C6-75B5-43D3-89EF-2879BFD15B5B}"/>
                </a:ext>
              </a:extLst>
            </p:cNvPr>
            <p:cNvSpPr>
              <a:spLocks noChangeArrowheads="1"/>
            </p:cNvSpPr>
            <p:nvPr/>
          </p:nvSpPr>
          <p:spPr bwMode="auto">
            <a:xfrm>
              <a:off x="7037778" y="1471752"/>
              <a:ext cx="108000" cy="108193"/>
            </a:xfrm>
            <a:prstGeom prst="rect">
              <a:avLst/>
            </a:prstGeom>
            <a:solidFill>
              <a:srgbClr val="3D67BC"/>
            </a:solidFill>
            <a:ln w="1651">
              <a:solidFill>
                <a:sysClr val="window" lastClr="FFFFFF">
                  <a:lumMod val="75000"/>
                </a:sys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eaLnBrk="1" fontAlgn="base" latinLnBrk="0" hangingPunct="1">
                <a:lnSpc>
                  <a:spcPct val="100000"/>
                </a:lnSpc>
                <a:spcBef>
                  <a:spcPct val="0"/>
                </a:spcBef>
                <a:spcAft>
                  <a:spcPct val="0"/>
                </a:spcAft>
                <a:buClrTx/>
                <a:buSzTx/>
                <a:buFontTx/>
                <a:buNone/>
                <a:tabLst/>
                <a:defRPr/>
              </a:pPr>
              <a:endParaRPr kumimoji="0" lang="cs-CZ" altLang="cs-CZ" sz="1400" b="0" i="1" u="none" strike="noStrike" kern="0" cap="none" spc="0" normalizeH="0" baseline="0" noProof="0" dirty="0">
                <a:ln>
                  <a:noFill/>
                </a:ln>
                <a:solidFill>
                  <a:srgbClr val="000000"/>
                </a:solidFill>
                <a:effectLst/>
                <a:uLnTx/>
                <a:uFillTx/>
                <a:latin typeface="Arial" charset="0"/>
              </a:endParaRPr>
            </a:p>
          </p:txBody>
        </p:sp>
      </p:grpSp>
      <p:sp>
        <p:nvSpPr>
          <p:cNvPr id="203" name="TextBox 7">
            <a:extLst>
              <a:ext uri="{FF2B5EF4-FFF2-40B4-BE49-F238E27FC236}">
                <a16:creationId xmlns:a16="http://schemas.microsoft.com/office/drawing/2014/main" id="{29BD19A2-3A84-4BC8-83AB-698A9A3B3575}"/>
              </a:ext>
            </a:extLst>
          </p:cNvPr>
          <p:cNvSpPr txBox="1"/>
          <p:nvPr/>
        </p:nvSpPr>
        <p:spPr>
          <a:xfrm>
            <a:off x="6143402" y="4567321"/>
            <a:ext cx="5233300" cy="1600438"/>
          </a:xfrm>
          <a:prstGeom prst="rect">
            <a:avLst/>
          </a:prstGeom>
          <a:noFill/>
          <a:ln>
            <a:noFill/>
          </a:ln>
        </p:spPr>
        <p:txBody>
          <a:bodyPr wrap="square" rtlCol="0">
            <a:spAutoFit/>
          </a:bodyPr>
          <a:lstStyle/>
          <a:p>
            <a:r>
              <a:rPr lang="cs-CZ" sz="1400" dirty="0"/>
              <a:t>Z hlediska počtu osob ošetřených ZZS je v přepočtu na 1000 obyvatel Liberecký kraj nadprůměrný ve srovnání s ostatními regiony ČR. V absolutním počtu ošetřených během výjezdů ZZS jde o kraj s 10. nejvyšším objemem této péče v ČR, konkrétně v roce 2018 dosáhnul počet ošetřených hodnoty 49 312 (5,2 % z celkového objemu ošetřených ZZS v ČR). Počet ošetřených ZZS v Libereckém kraji v čase setrvale narůstá, meziročně průměrně o + 2,3 %. </a:t>
            </a:r>
          </a:p>
        </p:txBody>
      </p:sp>
    </p:spTree>
    <p:extLst>
      <p:ext uri="{BB962C8B-B14F-4D97-AF65-F5344CB8AC3E}">
        <p14:creationId xmlns:p14="http://schemas.microsoft.com/office/powerpoint/2010/main" val="192692325"/>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Nadpis 1">
            <a:extLst>
              <a:ext uri="{FF2B5EF4-FFF2-40B4-BE49-F238E27FC236}">
                <a16:creationId xmlns:a16="http://schemas.microsoft.com/office/drawing/2014/main" id="{EA328CEC-C272-456D-B936-D7E722870E2A}"/>
              </a:ext>
            </a:extLst>
          </p:cNvPr>
          <p:cNvSpPr txBox="1">
            <a:spLocks/>
          </p:cNvSpPr>
          <p:nvPr/>
        </p:nvSpPr>
        <p:spPr>
          <a:xfrm>
            <a:off x="257558" y="156024"/>
            <a:ext cx="11510889" cy="77470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lvl="0">
              <a:defRPr/>
            </a:pPr>
            <a:r>
              <a:rPr kumimoji="0" lang="cs-CZ" sz="3200" b="1" i="0" u="none" strike="noStrike" kern="1200" cap="none" spc="0" normalizeH="0" baseline="0" noProof="0" dirty="0">
                <a:ln>
                  <a:noFill/>
                </a:ln>
                <a:solidFill>
                  <a:srgbClr val="F6063C"/>
                </a:solidFill>
                <a:uLnTx/>
                <a:uFillTx/>
                <a:latin typeface="Calibri" panose="020F0502020204030204" pitchFamily="34" charset="0"/>
                <a:cs typeface="Calibri" panose="020F0502020204030204" pitchFamily="34" charset="0"/>
              </a:rPr>
              <a:t>Počet </a:t>
            </a:r>
            <a:r>
              <a:rPr lang="cs-CZ" sz="3200" b="1" dirty="0">
                <a:solidFill>
                  <a:srgbClr val="F6063C"/>
                </a:solidFill>
                <a:latin typeface="Calibri" panose="020F0502020204030204" pitchFamily="34" charset="0"/>
                <a:cs typeface="Calibri" panose="020F0502020204030204" pitchFamily="34" charset="0"/>
              </a:rPr>
              <a:t>pacientů ošetřených během </a:t>
            </a:r>
            <a:r>
              <a:rPr kumimoji="0" lang="cs-CZ" sz="3200" b="1" i="0" u="none" strike="noStrike" kern="1200" cap="none" spc="0" normalizeH="0" baseline="0" noProof="0" dirty="0">
                <a:ln>
                  <a:noFill/>
                </a:ln>
                <a:solidFill>
                  <a:srgbClr val="F6063C"/>
                </a:solidFill>
                <a:uLnTx/>
                <a:uFillTx/>
                <a:latin typeface="Calibri" panose="020F0502020204030204" pitchFamily="34" charset="0"/>
                <a:cs typeface="Calibri" panose="020F0502020204030204" pitchFamily="34" charset="0"/>
              </a:rPr>
              <a:t>výjezdů</a:t>
            </a:r>
            <a:r>
              <a:rPr kumimoji="0" lang="cs-CZ" sz="3200" b="1" i="0" u="none" strike="noStrike" kern="1200" cap="none" spc="0" normalizeH="0" noProof="0" dirty="0">
                <a:ln>
                  <a:noFill/>
                </a:ln>
                <a:solidFill>
                  <a:srgbClr val="F6063C"/>
                </a:solidFill>
                <a:uLnTx/>
                <a:uFillTx/>
                <a:latin typeface="Calibri" panose="020F0502020204030204" pitchFamily="34" charset="0"/>
                <a:cs typeface="Calibri" panose="020F0502020204030204" pitchFamily="34" charset="0"/>
              </a:rPr>
              <a:t> </a:t>
            </a:r>
            <a:r>
              <a:rPr kumimoji="0" lang="cs-CZ" sz="3200" b="1" i="0" u="none" strike="noStrike" kern="1200" cap="none" spc="0" normalizeH="0" baseline="0" noProof="0" dirty="0">
                <a:ln>
                  <a:noFill/>
                </a:ln>
                <a:solidFill>
                  <a:srgbClr val="F6063C"/>
                </a:solidFill>
                <a:uLnTx/>
                <a:uFillTx/>
                <a:latin typeface="Calibri" panose="020F0502020204030204" pitchFamily="34" charset="0"/>
                <a:cs typeface="Calibri" panose="020F0502020204030204" pitchFamily="34" charset="0"/>
              </a:rPr>
              <a:t>ZZS (2010–2018)</a:t>
            </a:r>
          </a:p>
        </p:txBody>
      </p:sp>
      <p:sp>
        <p:nvSpPr>
          <p:cNvPr id="97" name="TextBox 6"/>
          <p:cNvSpPr txBox="1"/>
          <p:nvPr/>
        </p:nvSpPr>
        <p:spPr>
          <a:xfrm>
            <a:off x="257558" y="614902"/>
            <a:ext cx="1997983"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NRHZS 2010–2018</a:t>
            </a:r>
          </a:p>
        </p:txBody>
      </p:sp>
      <p:graphicFrame>
        <p:nvGraphicFramePr>
          <p:cNvPr id="7" name="Object 3">
            <a:extLst>
              <a:ext uri="{FF2B5EF4-FFF2-40B4-BE49-F238E27FC236}">
                <a16:creationId xmlns:a16="http://schemas.microsoft.com/office/drawing/2014/main" id="{41113DC7-CC5A-46E0-ACF4-04154FB40972}"/>
              </a:ext>
            </a:extLst>
          </p:cNvPr>
          <p:cNvGraphicFramePr>
            <a:graphicFrameLocks/>
          </p:cNvGraphicFramePr>
          <p:nvPr>
            <p:extLst>
              <p:ext uri="{D42A27DB-BD31-4B8C-83A1-F6EECF244321}">
                <p14:modId xmlns:p14="http://schemas.microsoft.com/office/powerpoint/2010/main" val="2164029860"/>
              </p:ext>
            </p:extLst>
          </p:nvPr>
        </p:nvGraphicFramePr>
        <p:xfrm>
          <a:off x="1289764" y="4819519"/>
          <a:ext cx="4638181" cy="1627432"/>
        </p:xfrm>
        <a:graphic>
          <a:graphicData uri="http://schemas.openxmlformats.org/drawingml/2006/chart">
            <c:chart xmlns:c="http://schemas.openxmlformats.org/drawingml/2006/chart" xmlns:r="http://schemas.openxmlformats.org/officeDocument/2006/relationships" r:id="rId3"/>
          </a:graphicData>
        </a:graphic>
      </p:graphicFrame>
      <p:sp>
        <p:nvSpPr>
          <p:cNvPr id="2" name="TextovéPole 1">
            <a:extLst>
              <a:ext uri="{FF2B5EF4-FFF2-40B4-BE49-F238E27FC236}">
                <a16:creationId xmlns:a16="http://schemas.microsoft.com/office/drawing/2014/main" id="{4DEB85C5-3DCA-4B26-AECC-BCB5CA46BB2B}"/>
              </a:ext>
            </a:extLst>
          </p:cNvPr>
          <p:cNvSpPr txBox="1"/>
          <p:nvPr/>
        </p:nvSpPr>
        <p:spPr>
          <a:xfrm>
            <a:off x="345563" y="4819519"/>
            <a:ext cx="1089841" cy="523220"/>
          </a:xfrm>
          <a:prstGeom prst="rect">
            <a:avLst/>
          </a:prstGeom>
          <a:noFill/>
        </p:spPr>
        <p:txBody>
          <a:bodyPr wrap="square" rtlCol="0">
            <a:spAutoFit/>
          </a:bodyPr>
          <a:lstStyle/>
          <a:p>
            <a:r>
              <a:rPr lang="cs-CZ" sz="1400" b="1" dirty="0"/>
              <a:t>ZZS</a:t>
            </a:r>
            <a:br>
              <a:rPr lang="cs-CZ" sz="1400" b="1" dirty="0"/>
            </a:br>
            <a:r>
              <a:rPr lang="cs-CZ" sz="1400" b="1" dirty="0"/>
              <a:t> – celá ČR:</a:t>
            </a:r>
          </a:p>
        </p:txBody>
      </p:sp>
      <p:graphicFrame>
        <p:nvGraphicFramePr>
          <p:cNvPr id="10" name="Tabulka 9">
            <a:extLst>
              <a:ext uri="{FF2B5EF4-FFF2-40B4-BE49-F238E27FC236}">
                <a16:creationId xmlns:a16="http://schemas.microsoft.com/office/drawing/2014/main" id="{6DF00944-9761-4A2E-9020-C00BF692DED9}"/>
              </a:ext>
            </a:extLst>
          </p:cNvPr>
          <p:cNvGraphicFramePr>
            <a:graphicFrameLocks noGrp="1"/>
          </p:cNvGraphicFramePr>
          <p:nvPr>
            <p:extLst>
              <p:ext uri="{D42A27DB-BD31-4B8C-83A1-F6EECF244321}">
                <p14:modId xmlns:p14="http://schemas.microsoft.com/office/powerpoint/2010/main" val="6032909"/>
              </p:ext>
            </p:extLst>
          </p:nvPr>
        </p:nvGraphicFramePr>
        <p:xfrm>
          <a:off x="349328" y="987021"/>
          <a:ext cx="11097198" cy="3782991"/>
        </p:xfrm>
        <a:graphic>
          <a:graphicData uri="http://schemas.openxmlformats.org/drawingml/2006/table">
            <a:tbl>
              <a:tblPr>
                <a:tableStyleId>{2D5ABB26-0587-4C30-8999-92F81FD0307C}</a:tableStyleId>
              </a:tblPr>
              <a:tblGrid>
                <a:gridCol w="1620000">
                  <a:extLst>
                    <a:ext uri="{9D8B030D-6E8A-4147-A177-3AD203B41FA5}">
                      <a16:colId xmlns:a16="http://schemas.microsoft.com/office/drawing/2014/main" val="20000"/>
                    </a:ext>
                  </a:extLst>
                </a:gridCol>
                <a:gridCol w="829022">
                  <a:extLst>
                    <a:ext uri="{9D8B030D-6E8A-4147-A177-3AD203B41FA5}">
                      <a16:colId xmlns:a16="http://schemas.microsoft.com/office/drawing/2014/main" val="20001"/>
                    </a:ext>
                  </a:extLst>
                </a:gridCol>
                <a:gridCol w="829022">
                  <a:extLst>
                    <a:ext uri="{9D8B030D-6E8A-4147-A177-3AD203B41FA5}">
                      <a16:colId xmlns:a16="http://schemas.microsoft.com/office/drawing/2014/main" val="20002"/>
                    </a:ext>
                  </a:extLst>
                </a:gridCol>
                <a:gridCol w="829022">
                  <a:extLst>
                    <a:ext uri="{9D8B030D-6E8A-4147-A177-3AD203B41FA5}">
                      <a16:colId xmlns:a16="http://schemas.microsoft.com/office/drawing/2014/main" val="20003"/>
                    </a:ext>
                  </a:extLst>
                </a:gridCol>
                <a:gridCol w="829022">
                  <a:extLst>
                    <a:ext uri="{9D8B030D-6E8A-4147-A177-3AD203B41FA5}">
                      <a16:colId xmlns:a16="http://schemas.microsoft.com/office/drawing/2014/main" val="20004"/>
                    </a:ext>
                  </a:extLst>
                </a:gridCol>
                <a:gridCol w="829022">
                  <a:extLst>
                    <a:ext uri="{9D8B030D-6E8A-4147-A177-3AD203B41FA5}">
                      <a16:colId xmlns:a16="http://schemas.microsoft.com/office/drawing/2014/main" val="20005"/>
                    </a:ext>
                  </a:extLst>
                </a:gridCol>
                <a:gridCol w="829022">
                  <a:extLst>
                    <a:ext uri="{9D8B030D-6E8A-4147-A177-3AD203B41FA5}">
                      <a16:colId xmlns:a16="http://schemas.microsoft.com/office/drawing/2014/main" val="20006"/>
                    </a:ext>
                  </a:extLst>
                </a:gridCol>
                <a:gridCol w="829022">
                  <a:extLst>
                    <a:ext uri="{9D8B030D-6E8A-4147-A177-3AD203B41FA5}">
                      <a16:colId xmlns:a16="http://schemas.microsoft.com/office/drawing/2014/main" val="20007"/>
                    </a:ext>
                  </a:extLst>
                </a:gridCol>
                <a:gridCol w="829022">
                  <a:extLst>
                    <a:ext uri="{9D8B030D-6E8A-4147-A177-3AD203B41FA5}">
                      <a16:colId xmlns:a16="http://schemas.microsoft.com/office/drawing/2014/main" val="20008"/>
                    </a:ext>
                  </a:extLst>
                </a:gridCol>
                <a:gridCol w="829022">
                  <a:extLst>
                    <a:ext uri="{9D8B030D-6E8A-4147-A177-3AD203B41FA5}">
                      <a16:colId xmlns:a16="http://schemas.microsoft.com/office/drawing/2014/main" val="2064293367"/>
                    </a:ext>
                  </a:extLst>
                </a:gridCol>
                <a:gridCol w="2016000">
                  <a:extLst>
                    <a:ext uri="{9D8B030D-6E8A-4147-A177-3AD203B41FA5}">
                      <a16:colId xmlns:a16="http://schemas.microsoft.com/office/drawing/2014/main" val="20009"/>
                    </a:ext>
                  </a:extLst>
                </a:gridCol>
              </a:tblGrid>
              <a:tr h="143646">
                <a:tc rowSpan="2">
                  <a:txBody>
                    <a:bodyPr/>
                    <a:lstStyle/>
                    <a:p>
                      <a:pPr algn="l" fontAlgn="b"/>
                      <a:r>
                        <a:rPr lang="cs-CZ" sz="1400" b="1" i="0" u="none" strike="noStrike" dirty="0">
                          <a:solidFill>
                            <a:srgbClr val="000000"/>
                          </a:solidFill>
                          <a:effectLst/>
                          <a:latin typeface="+mn-lt"/>
                        </a:rPr>
                        <a:t>Sídlo ZZS</a:t>
                      </a:r>
                    </a:p>
                  </a:txBody>
                  <a:tcPr marL="72000" marR="6498" marT="6498" marB="0" anchor="ctr">
                    <a:lnT w="12700" cap="flat" cmpd="sng" algn="ctr">
                      <a:solidFill>
                        <a:srgbClr val="DA2128"/>
                      </a:solidFill>
                      <a:prstDash val="solid"/>
                      <a:round/>
                      <a:headEnd type="none" w="med" len="med"/>
                      <a:tailEnd type="none" w="med" len="med"/>
                    </a:lnT>
                    <a:lnB w="12700" cap="flat" cmpd="sng" algn="ctr">
                      <a:solidFill>
                        <a:srgbClr val="DA2128"/>
                      </a:solidFill>
                      <a:prstDash val="solid"/>
                      <a:round/>
                      <a:headEnd type="none" w="med" len="med"/>
                      <a:tailEnd type="none" w="med" len="med"/>
                    </a:lnB>
                  </a:tcPr>
                </a:tc>
                <a:tc gridSpan="8">
                  <a:txBody>
                    <a:bodyPr/>
                    <a:lstStyle/>
                    <a:p>
                      <a:pPr algn="ctr" fontAlgn="b"/>
                      <a:r>
                        <a:rPr lang="cs-CZ" sz="1400" b="1" i="0" u="none" strike="noStrike" dirty="0">
                          <a:solidFill>
                            <a:srgbClr val="000000"/>
                          </a:solidFill>
                          <a:effectLst/>
                          <a:latin typeface="+mn-lt"/>
                        </a:rPr>
                        <a:t>Počet pacientů</a:t>
                      </a:r>
                      <a:r>
                        <a:rPr lang="cs-CZ" sz="1400" b="1" i="0" u="none" strike="noStrike" baseline="0" dirty="0">
                          <a:solidFill>
                            <a:srgbClr val="000000"/>
                          </a:solidFill>
                          <a:effectLst/>
                          <a:latin typeface="+mn-lt"/>
                        </a:rPr>
                        <a:t> ošetřených</a:t>
                      </a:r>
                      <a:r>
                        <a:rPr lang="cs-CZ" sz="1400" b="1" i="0" u="none" strike="noStrike" dirty="0">
                          <a:solidFill>
                            <a:srgbClr val="000000"/>
                          </a:solidFill>
                          <a:effectLst/>
                          <a:latin typeface="+mn-lt"/>
                        </a:rPr>
                        <a:t> ZZS</a:t>
                      </a:r>
                    </a:p>
                  </a:txBody>
                  <a:tcPr marL="6498" marR="6498" marT="6498" marB="0" anchor="ctr">
                    <a:lnT w="12700" cap="flat" cmpd="sng" algn="ctr">
                      <a:solidFill>
                        <a:srgbClr val="DA2128"/>
                      </a:solidFill>
                      <a:prstDash val="solid"/>
                      <a:round/>
                      <a:headEnd type="none" w="med" len="med"/>
                      <a:tailEnd type="none" w="med" len="med"/>
                    </a:lnT>
                  </a:tcPr>
                </a:tc>
                <a:tc hMerge="1">
                  <a:txBody>
                    <a:bodyPr/>
                    <a:lstStyle/>
                    <a:p>
                      <a:pPr algn="r" fontAlgn="b"/>
                      <a:endParaRPr lang="cs-CZ" sz="1200" b="0" i="0" u="none" strike="noStrike" dirty="0">
                        <a:solidFill>
                          <a:srgbClr val="000000"/>
                        </a:solidFill>
                        <a:effectLst/>
                        <a:latin typeface="+mn-lt"/>
                      </a:endParaRPr>
                    </a:p>
                  </a:txBody>
                  <a:tcPr marL="6498" marR="6498" marT="6498" marB="0" anchor="b"/>
                </a:tc>
                <a:tc hMerge="1">
                  <a:txBody>
                    <a:bodyPr/>
                    <a:lstStyle/>
                    <a:p>
                      <a:pPr algn="r" fontAlgn="b"/>
                      <a:endParaRPr lang="cs-CZ" sz="1200" b="0" i="0" u="none" strike="noStrike" dirty="0">
                        <a:solidFill>
                          <a:srgbClr val="000000"/>
                        </a:solidFill>
                        <a:effectLst/>
                        <a:latin typeface="+mn-lt"/>
                      </a:endParaRPr>
                    </a:p>
                  </a:txBody>
                  <a:tcPr marL="6498" marR="6498" marT="6498" marB="0" anchor="b"/>
                </a:tc>
                <a:tc hMerge="1">
                  <a:txBody>
                    <a:bodyPr/>
                    <a:lstStyle/>
                    <a:p>
                      <a:pPr algn="r" fontAlgn="b"/>
                      <a:endParaRPr lang="cs-CZ" sz="1200" b="0" i="0" u="none" strike="noStrike" dirty="0">
                        <a:solidFill>
                          <a:srgbClr val="000000"/>
                        </a:solidFill>
                        <a:effectLst/>
                        <a:latin typeface="+mn-lt"/>
                      </a:endParaRPr>
                    </a:p>
                  </a:txBody>
                  <a:tcPr marL="6498" marR="6498" marT="6498" marB="0" anchor="b"/>
                </a:tc>
                <a:tc hMerge="1">
                  <a:txBody>
                    <a:bodyPr/>
                    <a:lstStyle/>
                    <a:p>
                      <a:pPr algn="r" fontAlgn="b"/>
                      <a:endParaRPr lang="cs-CZ" sz="1200" b="0" i="0" u="none" strike="noStrike" dirty="0">
                        <a:solidFill>
                          <a:srgbClr val="000000"/>
                        </a:solidFill>
                        <a:effectLst/>
                        <a:latin typeface="+mn-lt"/>
                      </a:endParaRPr>
                    </a:p>
                  </a:txBody>
                  <a:tcPr marL="6498" marR="6498" marT="6498" marB="0" anchor="b"/>
                </a:tc>
                <a:tc hMerge="1">
                  <a:txBody>
                    <a:bodyPr/>
                    <a:lstStyle/>
                    <a:p>
                      <a:pPr algn="r" fontAlgn="b"/>
                      <a:endParaRPr lang="cs-CZ" sz="1200" b="0" i="0" u="none" strike="noStrike" dirty="0">
                        <a:solidFill>
                          <a:srgbClr val="000000"/>
                        </a:solidFill>
                        <a:effectLst/>
                        <a:latin typeface="+mn-lt"/>
                      </a:endParaRPr>
                    </a:p>
                  </a:txBody>
                  <a:tcPr marL="6498" marR="6498" marT="6498" marB="0" anchor="b"/>
                </a:tc>
                <a:tc hMerge="1">
                  <a:txBody>
                    <a:bodyPr/>
                    <a:lstStyle/>
                    <a:p>
                      <a:pPr algn="r" fontAlgn="b"/>
                      <a:endParaRPr lang="cs-CZ" sz="1200" b="0" i="0" u="none" strike="noStrike" dirty="0">
                        <a:solidFill>
                          <a:srgbClr val="000000"/>
                        </a:solidFill>
                        <a:effectLst/>
                        <a:latin typeface="+mn-lt"/>
                      </a:endParaRPr>
                    </a:p>
                  </a:txBody>
                  <a:tcPr marL="6498" marR="6498" marT="6498" marB="0" anchor="b"/>
                </a:tc>
                <a:tc hMerge="1">
                  <a:txBody>
                    <a:bodyPr/>
                    <a:lstStyle/>
                    <a:p>
                      <a:pPr algn="r" fontAlgn="b"/>
                      <a:endParaRPr lang="cs-CZ" sz="1200" b="0" i="0" u="none" strike="noStrike" dirty="0">
                        <a:solidFill>
                          <a:srgbClr val="000000"/>
                        </a:solidFill>
                        <a:effectLst/>
                        <a:latin typeface="+mn-lt"/>
                      </a:endParaRPr>
                    </a:p>
                  </a:txBody>
                  <a:tcPr marL="6498" marR="6498" marT="6498" marB="0" anchor="b"/>
                </a:tc>
                <a:tc>
                  <a:txBody>
                    <a:bodyPr/>
                    <a:lstStyle/>
                    <a:p>
                      <a:pPr algn="ctr" fontAlgn="b"/>
                      <a:endParaRPr lang="cs-CZ" sz="1400" b="1" i="0" u="none" strike="noStrike" dirty="0">
                        <a:solidFill>
                          <a:srgbClr val="000000"/>
                        </a:solidFill>
                        <a:effectLst/>
                        <a:latin typeface="+mn-lt"/>
                      </a:endParaRPr>
                    </a:p>
                  </a:txBody>
                  <a:tcPr marL="6498" marR="6498" marT="6498" marB="0" anchor="ctr">
                    <a:lnT w="12700" cap="flat" cmpd="sng" algn="ctr">
                      <a:solidFill>
                        <a:srgbClr val="DA2128"/>
                      </a:solidFill>
                      <a:prstDash val="solid"/>
                      <a:round/>
                      <a:headEnd type="none" w="med" len="med"/>
                      <a:tailEnd type="none" w="med" len="med"/>
                    </a:lnT>
                  </a:tcPr>
                </a:tc>
                <a:tc rowSpan="2">
                  <a:txBody>
                    <a:bodyPr/>
                    <a:lstStyle/>
                    <a:p>
                      <a:pPr algn="ctr" fontAlgn="b"/>
                      <a:r>
                        <a:rPr lang="cs-CZ" sz="1400" b="1" u="none" strike="noStrike" dirty="0">
                          <a:effectLst/>
                          <a:latin typeface="+mn-lt"/>
                        </a:rPr>
                        <a:t>Průměrná meziroční změna (2014–2018)</a:t>
                      </a:r>
                      <a:endParaRPr lang="cs-CZ" sz="1400" b="1" i="0" u="none" strike="noStrike" dirty="0">
                        <a:solidFill>
                          <a:srgbClr val="000000"/>
                        </a:solidFill>
                        <a:effectLst/>
                        <a:latin typeface="+mn-lt"/>
                      </a:endParaRPr>
                    </a:p>
                  </a:txBody>
                  <a:tcPr marL="6498" marR="6498" marT="6498" marB="0" anchor="ctr">
                    <a:lnT w="12700" cap="flat" cmpd="sng" algn="ctr">
                      <a:solidFill>
                        <a:srgbClr val="DA2128"/>
                      </a:solidFill>
                      <a:prstDash val="solid"/>
                      <a:round/>
                      <a:headEnd type="none" w="med" len="med"/>
                      <a:tailEnd type="none" w="med" len="med"/>
                    </a:lnT>
                    <a:lnB w="12700" cap="flat" cmpd="sng" algn="ctr">
                      <a:solidFill>
                        <a:srgbClr val="DA2128"/>
                      </a:solidFill>
                      <a:prstDash val="solid"/>
                      <a:round/>
                      <a:headEnd type="none" w="med" len="med"/>
                      <a:tailEnd type="none" w="med" len="med"/>
                    </a:lnB>
                  </a:tcPr>
                </a:tc>
                <a:extLst>
                  <a:ext uri="{0D108BD9-81ED-4DB2-BD59-A6C34878D82A}">
                    <a16:rowId xmlns:a16="http://schemas.microsoft.com/office/drawing/2014/main" val="10000"/>
                  </a:ext>
                </a:extLst>
              </a:tr>
              <a:tr h="143646">
                <a:tc vMerge="1">
                  <a:txBody>
                    <a:bodyPr/>
                    <a:lstStyle/>
                    <a:p>
                      <a:pPr algn="l" fontAlgn="b"/>
                      <a:endParaRPr lang="cs-CZ" sz="1200" b="0" i="0" u="none" strike="noStrike" dirty="0">
                        <a:solidFill>
                          <a:srgbClr val="000000"/>
                        </a:solidFill>
                        <a:effectLst/>
                        <a:latin typeface="+mn-lt"/>
                      </a:endParaRPr>
                    </a:p>
                  </a:txBody>
                  <a:tcPr marL="6498" marR="6498" marT="6498" marB="0" anchor="b"/>
                </a:tc>
                <a:tc>
                  <a:txBody>
                    <a:bodyPr/>
                    <a:lstStyle/>
                    <a:p>
                      <a:pPr algn="r" fontAlgn="b"/>
                      <a:r>
                        <a:rPr lang="cs-CZ" sz="1400" b="1" u="none" strike="noStrike" dirty="0">
                          <a:effectLst/>
                          <a:latin typeface="+mn-lt"/>
                        </a:rPr>
                        <a:t>2010</a:t>
                      </a:r>
                      <a:endParaRPr lang="cs-CZ" sz="1400" b="1" i="0" u="none" strike="noStrike" dirty="0">
                        <a:solidFill>
                          <a:srgbClr val="000000"/>
                        </a:solidFill>
                        <a:effectLst/>
                        <a:latin typeface="+mn-lt"/>
                      </a:endParaRPr>
                    </a:p>
                  </a:txBody>
                  <a:tcPr marL="6498" marR="72000" marT="6498" marB="0" anchor="ctr">
                    <a:lnB w="12700" cap="flat" cmpd="sng" algn="ctr">
                      <a:solidFill>
                        <a:srgbClr val="DA2128"/>
                      </a:solidFill>
                      <a:prstDash val="solid"/>
                      <a:round/>
                      <a:headEnd type="none" w="med" len="med"/>
                      <a:tailEnd type="none" w="med" len="med"/>
                    </a:lnB>
                  </a:tcPr>
                </a:tc>
                <a:tc>
                  <a:txBody>
                    <a:bodyPr/>
                    <a:lstStyle/>
                    <a:p>
                      <a:pPr algn="r" fontAlgn="b"/>
                      <a:r>
                        <a:rPr lang="cs-CZ" sz="1400" b="1" u="none" strike="noStrike" dirty="0">
                          <a:effectLst/>
                          <a:latin typeface="+mn-lt"/>
                        </a:rPr>
                        <a:t>2011</a:t>
                      </a:r>
                      <a:endParaRPr lang="cs-CZ" sz="1400" b="1" i="0" u="none" strike="noStrike" dirty="0">
                        <a:solidFill>
                          <a:srgbClr val="000000"/>
                        </a:solidFill>
                        <a:effectLst/>
                        <a:latin typeface="+mn-lt"/>
                      </a:endParaRPr>
                    </a:p>
                  </a:txBody>
                  <a:tcPr marL="6498" marR="72000" marT="6498" marB="0" anchor="ctr">
                    <a:lnB w="12700" cap="flat" cmpd="sng" algn="ctr">
                      <a:solidFill>
                        <a:srgbClr val="DA2128"/>
                      </a:solidFill>
                      <a:prstDash val="solid"/>
                      <a:round/>
                      <a:headEnd type="none" w="med" len="med"/>
                      <a:tailEnd type="none" w="med" len="med"/>
                    </a:lnB>
                  </a:tcPr>
                </a:tc>
                <a:tc>
                  <a:txBody>
                    <a:bodyPr/>
                    <a:lstStyle/>
                    <a:p>
                      <a:pPr algn="r" fontAlgn="b"/>
                      <a:r>
                        <a:rPr lang="cs-CZ" sz="1400" b="1" u="none" strike="noStrike" dirty="0">
                          <a:effectLst/>
                          <a:latin typeface="+mn-lt"/>
                        </a:rPr>
                        <a:t>2012</a:t>
                      </a:r>
                      <a:endParaRPr lang="cs-CZ" sz="1400" b="1" i="0" u="none" strike="noStrike" dirty="0">
                        <a:solidFill>
                          <a:srgbClr val="000000"/>
                        </a:solidFill>
                        <a:effectLst/>
                        <a:latin typeface="+mn-lt"/>
                      </a:endParaRPr>
                    </a:p>
                  </a:txBody>
                  <a:tcPr marL="6498" marR="72000" marT="6498" marB="0" anchor="ctr">
                    <a:lnB w="12700" cap="flat" cmpd="sng" algn="ctr">
                      <a:solidFill>
                        <a:srgbClr val="DA2128"/>
                      </a:solidFill>
                      <a:prstDash val="solid"/>
                      <a:round/>
                      <a:headEnd type="none" w="med" len="med"/>
                      <a:tailEnd type="none" w="med" len="med"/>
                    </a:lnB>
                  </a:tcPr>
                </a:tc>
                <a:tc>
                  <a:txBody>
                    <a:bodyPr/>
                    <a:lstStyle/>
                    <a:p>
                      <a:pPr algn="r" fontAlgn="b"/>
                      <a:r>
                        <a:rPr lang="cs-CZ" sz="1400" b="1" u="none" strike="noStrike" dirty="0">
                          <a:effectLst/>
                          <a:latin typeface="+mn-lt"/>
                        </a:rPr>
                        <a:t>2013</a:t>
                      </a:r>
                      <a:endParaRPr lang="cs-CZ" sz="1400" b="1" i="0" u="none" strike="noStrike" dirty="0">
                        <a:solidFill>
                          <a:srgbClr val="000000"/>
                        </a:solidFill>
                        <a:effectLst/>
                        <a:latin typeface="+mn-lt"/>
                      </a:endParaRPr>
                    </a:p>
                  </a:txBody>
                  <a:tcPr marL="6498" marR="72000" marT="6498" marB="0" anchor="ctr">
                    <a:lnB w="12700" cap="flat" cmpd="sng" algn="ctr">
                      <a:solidFill>
                        <a:srgbClr val="DA2128"/>
                      </a:solidFill>
                      <a:prstDash val="solid"/>
                      <a:round/>
                      <a:headEnd type="none" w="med" len="med"/>
                      <a:tailEnd type="none" w="med" len="med"/>
                    </a:lnB>
                  </a:tcPr>
                </a:tc>
                <a:tc>
                  <a:txBody>
                    <a:bodyPr/>
                    <a:lstStyle/>
                    <a:p>
                      <a:pPr algn="r" fontAlgn="b"/>
                      <a:r>
                        <a:rPr lang="cs-CZ" sz="1400" b="1" u="none" strike="noStrike" dirty="0">
                          <a:effectLst/>
                          <a:latin typeface="+mn-lt"/>
                        </a:rPr>
                        <a:t>2014</a:t>
                      </a:r>
                      <a:endParaRPr lang="cs-CZ" sz="1400" b="1" i="0" u="none" strike="noStrike" dirty="0">
                        <a:solidFill>
                          <a:srgbClr val="000000"/>
                        </a:solidFill>
                        <a:effectLst/>
                        <a:latin typeface="+mn-lt"/>
                      </a:endParaRPr>
                    </a:p>
                  </a:txBody>
                  <a:tcPr marL="6498" marR="72000" marT="6498" marB="0" anchor="ctr">
                    <a:lnB w="12700" cap="flat" cmpd="sng" algn="ctr">
                      <a:solidFill>
                        <a:srgbClr val="DA2128"/>
                      </a:solidFill>
                      <a:prstDash val="solid"/>
                      <a:round/>
                      <a:headEnd type="none" w="med" len="med"/>
                      <a:tailEnd type="none" w="med" len="med"/>
                    </a:lnB>
                  </a:tcPr>
                </a:tc>
                <a:tc>
                  <a:txBody>
                    <a:bodyPr/>
                    <a:lstStyle/>
                    <a:p>
                      <a:pPr algn="r" fontAlgn="b"/>
                      <a:r>
                        <a:rPr lang="cs-CZ" sz="1400" b="1" u="none" strike="noStrike" dirty="0">
                          <a:effectLst/>
                          <a:latin typeface="+mn-lt"/>
                        </a:rPr>
                        <a:t>2015</a:t>
                      </a:r>
                      <a:endParaRPr lang="cs-CZ" sz="1400" b="1" i="0" u="none" strike="noStrike" dirty="0">
                        <a:solidFill>
                          <a:srgbClr val="000000"/>
                        </a:solidFill>
                        <a:effectLst/>
                        <a:latin typeface="+mn-lt"/>
                      </a:endParaRPr>
                    </a:p>
                  </a:txBody>
                  <a:tcPr marL="6498" marR="72000" marT="6498" marB="0" anchor="ctr">
                    <a:lnB w="12700" cap="flat" cmpd="sng" algn="ctr">
                      <a:solidFill>
                        <a:srgbClr val="DA2128"/>
                      </a:solidFill>
                      <a:prstDash val="solid"/>
                      <a:round/>
                      <a:headEnd type="none" w="med" len="med"/>
                      <a:tailEnd type="none" w="med" len="med"/>
                    </a:lnB>
                  </a:tcPr>
                </a:tc>
                <a:tc>
                  <a:txBody>
                    <a:bodyPr/>
                    <a:lstStyle/>
                    <a:p>
                      <a:pPr algn="r" fontAlgn="b"/>
                      <a:r>
                        <a:rPr lang="cs-CZ" sz="1400" b="1" u="none" strike="noStrike" dirty="0">
                          <a:effectLst/>
                          <a:latin typeface="+mn-lt"/>
                        </a:rPr>
                        <a:t>2016</a:t>
                      </a:r>
                      <a:endParaRPr lang="cs-CZ" sz="1400" b="1" i="0" u="none" strike="noStrike" dirty="0">
                        <a:solidFill>
                          <a:srgbClr val="000000"/>
                        </a:solidFill>
                        <a:effectLst/>
                        <a:latin typeface="+mn-lt"/>
                      </a:endParaRPr>
                    </a:p>
                  </a:txBody>
                  <a:tcPr marL="6498" marR="72000" marT="6498" marB="0" anchor="ctr">
                    <a:lnB w="12700" cap="flat" cmpd="sng" algn="ctr">
                      <a:solidFill>
                        <a:srgbClr val="DA2128"/>
                      </a:solidFill>
                      <a:prstDash val="solid"/>
                      <a:round/>
                      <a:headEnd type="none" w="med" len="med"/>
                      <a:tailEnd type="none" w="med" len="med"/>
                    </a:lnB>
                  </a:tcPr>
                </a:tc>
                <a:tc>
                  <a:txBody>
                    <a:bodyPr/>
                    <a:lstStyle/>
                    <a:p>
                      <a:pPr algn="r" fontAlgn="b"/>
                      <a:r>
                        <a:rPr lang="cs-CZ" sz="1400" b="1" u="none" strike="noStrike" dirty="0">
                          <a:effectLst/>
                          <a:latin typeface="+mn-lt"/>
                        </a:rPr>
                        <a:t>2017</a:t>
                      </a:r>
                      <a:endParaRPr lang="cs-CZ" sz="1400" b="1" i="0" u="none" strike="noStrike" dirty="0">
                        <a:solidFill>
                          <a:srgbClr val="000000"/>
                        </a:solidFill>
                        <a:effectLst/>
                        <a:latin typeface="+mn-lt"/>
                      </a:endParaRPr>
                    </a:p>
                  </a:txBody>
                  <a:tcPr marL="6498" marR="72000" marT="6498" marB="0" anchor="ctr">
                    <a:lnB w="12700" cap="flat" cmpd="sng" algn="ctr">
                      <a:solidFill>
                        <a:srgbClr val="DA2128"/>
                      </a:solidFill>
                      <a:prstDash val="solid"/>
                      <a:round/>
                      <a:headEnd type="none" w="med" len="med"/>
                      <a:tailEnd type="none" w="med" len="med"/>
                    </a:lnB>
                  </a:tcPr>
                </a:tc>
                <a:tc>
                  <a:txBody>
                    <a:bodyPr/>
                    <a:lstStyle/>
                    <a:p>
                      <a:pPr algn="r" fontAlgn="b"/>
                      <a:r>
                        <a:rPr lang="cs-CZ" sz="1400" b="1" i="0" u="none" strike="noStrike" dirty="0">
                          <a:solidFill>
                            <a:srgbClr val="000000"/>
                          </a:solidFill>
                          <a:effectLst/>
                          <a:latin typeface="+mn-lt"/>
                        </a:rPr>
                        <a:t>2018</a:t>
                      </a:r>
                    </a:p>
                  </a:txBody>
                  <a:tcPr marL="6498" marR="72000" marT="6498" marB="0" anchor="ctr">
                    <a:lnB w="12700" cap="flat" cmpd="sng" algn="ctr">
                      <a:solidFill>
                        <a:srgbClr val="DA2128"/>
                      </a:solidFill>
                      <a:prstDash val="solid"/>
                      <a:round/>
                      <a:headEnd type="none" w="med" len="med"/>
                      <a:tailEnd type="none" w="med" len="med"/>
                    </a:lnB>
                  </a:tcPr>
                </a:tc>
                <a:tc vMerge="1">
                  <a:txBody>
                    <a:bodyPr/>
                    <a:lstStyle/>
                    <a:p>
                      <a:pPr algn="ctr" fontAlgn="b"/>
                      <a:endParaRPr lang="cs-CZ" sz="1200" b="0" i="0" u="none" strike="noStrike" dirty="0">
                        <a:solidFill>
                          <a:srgbClr val="000000"/>
                        </a:solidFill>
                        <a:effectLst/>
                        <a:latin typeface="+mn-lt"/>
                      </a:endParaRPr>
                    </a:p>
                  </a:txBody>
                  <a:tcPr marL="6498" marR="6498" marT="6498" marB="0" anchor="b"/>
                </a:tc>
                <a:extLst>
                  <a:ext uri="{0D108BD9-81ED-4DB2-BD59-A6C34878D82A}">
                    <a16:rowId xmlns:a16="http://schemas.microsoft.com/office/drawing/2014/main" val="10001"/>
                  </a:ext>
                </a:extLst>
              </a:tr>
              <a:tr h="143646">
                <a:tc>
                  <a:txBody>
                    <a:bodyPr/>
                    <a:lstStyle/>
                    <a:p>
                      <a:pPr algn="l" fontAlgn="b"/>
                      <a:r>
                        <a:rPr lang="cs-CZ" sz="1400" u="none" strike="noStrike" dirty="0">
                          <a:effectLst/>
                          <a:latin typeface="+mn-lt"/>
                        </a:rPr>
                        <a:t>Hl. m. Praha</a:t>
                      </a:r>
                      <a:endParaRPr lang="cs-CZ" sz="1400" b="0" i="0" u="none" strike="noStrike" dirty="0">
                        <a:solidFill>
                          <a:srgbClr val="000000"/>
                        </a:solidFill>
                        <a:effectLst/>
                        <a:latin typeface="+mn-lt"/>
                      </a:endParaRPr>
                    </a:p>
                  </a:txBody>
                  <a:tcPr marL="72000" marR="0" marT="6498" marB="0" anchor="ctr">
                    <a:lnT w="12700" cap="flat" cmpd="sng" algn="ctr">
                      <a:solidFill>
                        <a:srgbClr val="DA2128"/>
                      </a:solidFill>
                      <a:prstDash val="solid"/>
                      <a:round/>
                      <a:headEnd type="none" w="med" len="med"/>
                      <a:tailEnd type="none" w="med" len="med"/>
                    </a:lnT>
                  </a:tcPr>
                </a:tc>
                <a:tc>
                  <a:txBody>
                    <a:bodyPr/>
                    <a:lstStyle/>
                    <a:p>
                      <a:pPr algn="r" fontAlgn="b"/>
                      <a:r>
                        <a:rPr lang="cs-CZ" sz="1400" b="0" i="0" u="none" strike="noStrike" dirty="0">
                          <a:solidFill>
                            <a:srgbClr val="000000"/>
                          </a:solidFill>
                          <a:effectLst/>
                          <a:latin typeface="Calibri" panose="020F0502020204030204" pitchFamily="34" charset="0"/>
                        </a:rPr>
                        <a:t>92 450</a:t>
                      </a:r>
                    </a:p>
                  </a:txBody>
                  <a:tcPr marL="9525" marR="72000" marT="9525" marB="0" anchor="ctr">
                    <a:lnT w="12700" cap="flat" cmpd="sng" algn="ctr">
                      <a:solidFill>
                        <a:srgbClr val="DA2128"/>
                      </a:solidFill>
                      <a:prstDash val="solid"/>
                      <a:round/>
                      <a:headEnd type="none" w="med" len="med"/>
                      <a:tailEnd type="none" w="med" len="med"/>
                    </a:lnT>
                  </a:tcPr>
                </a:tc>
                <a:tc>
                  <a:txBody>
                    <a:bodyPr/>
                    <a:lstStyle/>
                    <a:p>
                      <a:pPr algn="r" fontAlgn="b"/>
                      <a:r>
                        <a:rPr lang="cs-CZ" sz="1400" b="0" i="0" u="none" strike="noStrike">
                          <a:solidFill>
                            <a:srgbClr val="000000"/>
                          </a:solidFill>
                          <a:effectLst/>
                          <a:latin typeface="Calibri" panose="020F0502020204030204" pitchFamily="34" charset="0"/>
                        </a:rPr>
                        <a:t>94 537</a:t>
                      </a:r>
                    </a:p>
                  </a:txBody>
                  <a:tcPr marL="9525" marR="72000" marT="9525" marB="0" anchor="ctr">
                    <a:lnT w="12700" cap="flat" cmpd="sng" algn="ctr">
                      <a:solidFill>
                        <a:srgbClr val="DA2128"/>
                      </a:solidFill>
                      <a:prstDash val="solid"/>
                      <a:round/>
                      <a:headEnd type="none" w="med" len="med"/>
                      <a:tailEnd type="none" w="med" len="med"/>
                    </a:lnT>
                  </a:tcPr>
                </a:tc>
                <a:tc>
                  <a:txBody>
                    <a:bodyPr/>
                    <a:lstStyle/>
                    <a:p>
                      <a:pPr algn="r" fontAlgn="b"/>
                      <a:r>
                        <a:rPr lang="cs-CZ" sz="1400" b="0" i="0" u="none" strike="noStrike">
                          <a:solidFill>
                            <a:srgbClr val="000000"/>
                          </a:solidFill>
                          <a:effectLst/>
                          <a:latin typeface="Calibri" panose="020F0502020204030204" pitchFamily="34" charset="0"/>
                        </a:rPr>
                        <a:t>104 129</a:t>
                      </a:r>
                    </a:p>
                  </a:txBody>
                  <a:tcPr marL="9525" marR="72000" marT="9525" marB="0" anchor="ctr">
                    <a:lnT w="12700" cap="flat" cmpd="sng" algn="ctr">
                      <a:solidFill>
                        <a:srgbClr val="DA2128"/>
                      </a:solidFill>
                      <a:prstDash val="solid"/>
                      <a:round/>
                      <a:headEnd type="none" w="med" len="med"/>
                      <a:tailEnd type="none" w="med" len="med"/>
                    </a:lnT>
                  </a:tcPr>
                </a:tc>
                <a:tc>
                  <a:txBody>
                    <a:bodyPr/>
                    <a:lstStyle/>
                    <a:p>
                      <a:pPr algn="r" fontAlgn="b"/>
                      <a:r>
                        <a:rPr lang="cs-CZ" sz="1400" b="0" i="0" u="none" strike="noStrike">
                          <a:solidFill>
                            <a:srgbClr val="000000"/>
                          </a:solidFill>
                          <a:effectLst/>
                          <a:latin typeface="Calibri" panose="020F0502020204030204" pitchFamily="34" charset="0"/>
                        </a:rPr>
                        <a:t>103 091</a:t>
                      </a:r>
                    </a:p>
                  </a:txBody>
                  <a:tcPr marL="9525" marR="72000" marT="9525" marB="0" anchor="ctr">
                    <a:lnT w="12700" cap="flat" cmpd="sng" algn="ctr">
                      <a:solidFill>
                        <a:srgbClr val="DA2128"/>
                      </a:solidFill>
                      <a:prstDash val="solid"/>
                      <a:round/>
                      <a:headEnd type="none" w="med" len="med"/>
                      <a:tailEnd type="none" w="med" len="med"/>
                    </a:lnT>
                  </a:tcPr>
                </a:tc>
                <a:tc>
                  <a:txBody>
                    <a:bodyPr/>
                    <a:lstStyle/>
                    <a:p>
                      <a:pPr algn="r" fontAlgn="b"/>
                      <a:r>
                        <a:rPr lang="cs-CZ" sz="1400" b="0" i="0" u="none" strike="noStrike">
                          <a:solidFill>
                            <a:srgbClr val="000000"/>
                          </a:solidFill>
                          <a:effectLst/>
                          <a:latin typeface="Calibri" panose="020F0502020204030204" pitchFamily="34" charset="0"/>
                        </a:rPr>
                        <a:t>105 817</a:t>
                      </a:r>
                    </a:p>
                  </a:txBody>
                  <a:tcPr marL="9525" marR="72000" marT="9525" marB="0" anchor="ctr">
                    <a:lnT w="12700" cap="flat" cmpd="sng" algn="ctr">
                      <a:solidFill>
                        <a:srgbClr val="DA2128"/>
                      </a:solidFill>
                      <a:prstDash val="solid"/>
                      <a:round/>
                      <a:headEnd type="none" w="med" len="med"/>
                      <a:tailEnd type="none" w="med" len="med"/>
                    </a:lnT>
                  </a:tcPr>
                </a:tc>
                <a:tc>
                  <a:txBody>
                    <a:bodyPr/>
                    <a:lstStyle/>
                    <a:p>
                      <a:pPr algn="r" fontAlgn="b"/>
                      <a:r>
                        <a:rPr lang="cs-CZ" sz="1400" b="0" i="0" u="none" strike="noStrike">
                          <a:solidFill>
                            <a:srgbClr val="000000"/>
                          </a:solidFill>
                          <a:effectLst/>
                          <a:latin typeface="Calibri" panose="020F0502020204030204" pitchFamily="34" charset="0"/>
                        </a:rPr>
                        <a:t>109 970</a:t>
                      </a:r>
                    </a:p>
                  </a:txBody>
                  <a:tcPr marL="9525" marR="72000" marT="9525" marB="0" anchor="ctr">
                    <a:lnT w="12700" cap="flat" cmpd="sng" algn="ctr">
                      <a:solidFill>
                        <a:srgbClr val="DA2128"/>
                      </a:solidFill>
                      <a:prstDash val="solid"/>
                      <a:round/>
                      <a:headEnd type="none" w="med" len="med"/>
                      <a:tailEnd type="none" w="med" len="med"/>
                    </a:lnT>
                  </a:tcPr>
                </a:tc>
                <a:tc>
                  <a:txBody>
                    <a:bodyPr/>
                    <a:lstStyle/>
                    <a:p>
                      <a:pPr algn="r" fontAlgn="b"/>
                      <a:r>
                        <a:rPr lang="cs-CZ" sz="1400" b="0" i="0" u="none" strike="noStrike">
                          <a:solidFill>
                            <a:srgbClr val="000000"/>
                          </a:solidFill>
                          <a:effectLst/>
                          <a:latin typeface="Calibri" panose="020F0502020204030204" pitchFamily="34" charset="0"/>
                        </a:rPr>
                        <a:t>107 232</a:t>
                      </a:r>
                    </a:p>
                  </a:txBody>
                  <a:tcPr marL="9525" marR="72000" marT="9525" marB="0" anchor="ctr">
                    <a:lnT w="12700" cap="flat" cmpd="sng" algn="ctr">
                      <a:solidFill>
                        <a:srgbClr val="DA2128"/>
                      </a:solidFill>
                      <a:prstDash val="solid"/>
                      <a:round/>
                      <a:headEnd type="none" w="med" len="med"/>
                      <a:tailEnd type="none" w="med" len="med"/>
                    </a:lnT>
                  </a:tcPr>
                </a:tc>
                <a:tc>
                  <a:txBody>
                    <a:bodyPr/>
                    <a:lstStyle/>
                    <a:p>
                      <a:pPr algn="r" fontAlgn="b"/>
                      <a:r>
                        <a:rPr lang="cs-CZ" sz="1400" b="0" i="0" u="none" strike="noStrike">
                          <a:solidFill>
                            <a:srgbClr val="000000"/>
                          </a:solidFill>
                          <a:effectLst/>
                          <a:latin typeface="Calibri" panose="020F0502020204030204" pitchFamily="34" charset="0"/>
                        </a:rPr>
                        <a:t>105 070</a:t>
                      </a:r>
                    </a:p>
                  </a:txBody>
                  <a:tcPr marL="9525" marR="72000" marT="9525" marB="0" anchor="ctr">
                    <a:lnT w="12700" cap="flat" cmpd="sng" algn="ctr">
                      <a:solidFill>
                        <a:srgbClr val="DA2128"/>
                      </a:solidFill>
                      <a:prstDash val="solid"/>
                      <a:round/>
                      <a:headEnd type="none" w="med" len="med"/>
                      <a:tailEnd type="none" w="med" len="med"/>
                    </a:lnT>
                  </a:tcPr>
                </a:tc>
                <a:tc>
                  <a:txBody>
                    <a:bodyPr/>
                    <a:lstStyle/>
                    <a:p>
                      <a:pPr algn="r" fontAlgn="b"/>
                      <a:r>
                        <a:rPr lang="cs-CZ" sz="1400" b="0" i="0" u="none" strike="noStrike">
                          <a:solidFill>
                            <a:srgbClr val="000000"/>
                          </a:solidFill>
                          <a:effectLst/>
                          <a:latin typeface="Calibri" panose="020F0502020204030204" pitchFamily="34" charset="0"/>
                        </a:rPr>
                        <a:t>107 790</a:t>
                      </a:r>
                    </a:p>
                  </a:txBody>
                  <a:tcPr marL="9525" marR="72000" marT="9525" marB="0" anchor="ctr">
                    <a:lnT w="12700" cap="flat" cmpd="sng" algn="ctr">
                      <a:solidFill>
                        <a:srgbClr val="DA2128"/>
                      </a:solidFill>
                      <a:prstDash val="solid"/>
                      <a:round/>
                      <a:headEnd type="none" w="med" len="med"/>
                      <a:tailEnd type="none" w="med" len="med"/>
                    </a:lnT>
                  </a:tcPr>
                </a:tc>
                <a:tc>
                  <a:txBody>
                    <a:bodyPr/>
                    <a:lstStyle/>
                    <a:p>
                      <a:pPr algn="ctr" fontAlgn="b"/>
                      <a:r>
                        <a:rPr lang="cs-CZ" sz="1400" b="0" i="0" u="none" strike="noStrike" dirty="0">
                          <a:solidFill>
                            <a:schemeClr val="tx1"/>
                          </a:solidFill>
                          <a:effectLst/>
                          <a:latin typeface="Calibri" panose="020F0502020204030204" pitchFamily="34" charset="0"/>
                        </a:rPr>
                        <a:t>+0,5 %</a:t>
                      </a:r>
                    </a:p>
                  </a:txBody>
                  <a:tcPr marL="9525" marR="9525" marT="9525" marB="0" anchor="ctr">
                    <a:lnT w="12700" cap="flat" cmpd="sng" algn="ctr">
                      <a:solidFill>
                        <a:srgbClr val="DA2128"/>
                      </a:solidFill>
                      <a:prstDash val="solid"/>
                      <a:round/>
                      <a:headEnd type="none" w="med" len="med"/>
                      <a:tailEnd type="none" w="med" len="med"/>
                    </a:lnT>
                  </a:tcPr>
                </a:tc>
                <a:extLst>
                  <a:ext uri="{0D108BD9-81ED-4DB2-BD59-A6C34878D82A}">
                    <a16:rowId xmlns:a16="http://schemas.microsoft.com/office/drawing/2014/main" val="10002"/>
                  </a:ext>
                </a:extLst>
              </a:tr>
              <a:tr h="143646">
                <a:tc>
                  <a:txBody>
                    <a:bodyPr/>
                    <a:lstStyle/>
                    <a:p>
                      <a:pPr algn="l" fontAlgn="b"/>
                      <a:r>
                        <a:rPr lang="cs-CZ" sz="1400" u="none" strike="noStrike" dirty="0">
                          <a:effectLst/>
                          <a:latin typeface="+mn-lt"/>
                        </a:rPr>
                        <a:t>Středočeský kraj</a:t>
                      </a:r>
                      <a:endParaRPr lang="cs-CZ" sz="1400" b="0" i="0" u="none" strike="noStrike" dirty="0">
                        <a:solidFill>
                          <a:srgbClr val="000000"/>
                        </a:solidFill>
                        <a:effectLst/>
                        <a:latin typeface="+mn-lt"/>
                      </a:endParaRPr>
                    </a:p>
                  </a:txBody>
                  <a:tcPr marL="72000" marR="0" marT="6498" marB="0" anchor="ctr"/>
                </a:tc>
                <a:tc>
                  <a:txBody>
                    <a:bodyPr/>
                    <a:lstStyle/>
                    <a:p>
                      <a:pPr algn="r" fontAlgn="b"/>
                      <a:r>
                        <a:rPr lang="cs-CZ" sz="1400" b="0" i="0" u="none" strike="noStrike">
                          <a:solidFill>
                            <a:srgbClr val="000000"/>
                          </a:solidFill>
                          <a:effectLst/>
                          <a:latin typeface="Calibri" panose="020F0502020204030204" pitchFamily="34" charset="0"/>
                        </a:rPr>
                        <a:t>72 365</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74 590</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79 269</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88 949</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97 228</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101 538</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105 487</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103 538</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107 286</a:t>
                      </a:r>
                    </a:p>
                  </a:txBody>
                  <a:tcPr marL="9525" marR="72000" marT="9525" marB="0" anchor="ctr"/>
                </a:tc>
                <a:tc>
                  <a:txBody>
                    <a:bodyPr/>
                    <a:lstStyle/>
                    <a:p>
                      <a:pPr algn="ctr" fontAlgn="b"/>
                      <a:r>
                        <a:rPr lang="cs-CZ" sz="1400" b="0" i="0" u="none" strike="noStrike" dirty="0">
                          <a:solidFill>
                            <a:schemeClr val="tx1"/>
                          </a:solidFill>
                          <a:effectLst/>
                          <a:latin typeface="Calibri" panose="020F0502020204030204" pitchFamily="34" charset="0"/>
                        </a:rPr>
                        <a:t>+2,5 %</a:t>
                      </a:r>
                    </a:p>
                  </a:txBody>
                  <a:tcPr marL="9525" marR="9525" marT="9525" marB="0" anchor="ctr"/>
                </a:tc>
                <a:extLst>
                  <a:ext uri="{0D108BD9-81ED-4DB2-BD59-A6C34878D82A}">
                    <a16:rowId xmlns:a16="http://schemas.microsoft.com/office/drawing/2014/main" val="10003"/>
                  </a:ext>
                </a:extLst>
              </a:tr>
              <a:tr h="143646">
                <a:tc>
                  <a:txBody>
                    <a:bodyPr/>
                    <a:lstStyle/>
                    <a:p>
                      <a:pPr algn="l" fontAlgn="b"/>
                      <a:r>
                        <a:rPr lang="cs-CZ" sz="1400" u="none" strike="noStrike" dirty="0">
                          <a:effectLst/>
                          <a:latin typeface="+mn-lt"/>
                        </a:rPr>
                        <a:t>Jihočeský kraj</a:t>
                      </a:r>
                      <a:endParaRPr lang="cs-CZ" sz="1400" b="0" i="0" u="none" strike="noStrike" dirty="0">
                        <a:solidFill>
                          <a:srgbClr val="000000"/>
                        </a:solidFill>
                        <a:effectLst/>
                        <a:latin typeface="+mn-lt"/>
                      </a:endParaRPr>
                    </a:p>
                  </a:txBody>
                  <a:tcPr marL="72000" marR="0" marT="6498" marB="0" anchor="ctr"/>
                </a:tc>
                <a:tc>
                  <a:txBody>
                    <a:bodyPr/>
                    <a:lstStyle/>
                    <a:p>
                      <a:pPr algn="r" fontAlgn="b"/>
                      <a:r>
                        <a:rPr lang="cs-CZ" sz="1400" b="0" i="0" u="none" strike="noStrike">
                          <a:solidFill>
                            <a:srgbClr val="000000"/>
                          </a:solidFill>
                          <a:effectLst/>
                          <a:latin typeface="Calibri" panose="020F0502020204030204" pitchFamily="34" charset="0"/>
                        </a:rPr>
                        <a:t>51 488</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52 464</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55 929</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58 812</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60 826</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64 277</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62 952</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64 659</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68 207</a:t>
                      </a:r>
                    </a:p>
                  </a:txBody>
                  <a:tcPr marL="9525" marR="72000" marT="9525" marB="0" anchor="ctr"/>
                </a:tc>
                <a:tc>
                  <a:txBody>
                    <a:bodyPr/>
                    <a:lstStyle/>
                    <a:p>
                      <a:pPr algn="ctr" fontAlgn="b"/>
                      <a:r>
                        <a:rPr lang="cs-CZ" sz="1400" b="0" i="0" u="none" strike="noStrike" dirty="0">
                          <a:solidFill>
                            <a:schemeClr val="tx1"/>
                          </a:solidFill>
                          <a:effectLst/>
                          <a:latin typeface="Calibri" panose="020F0502020204030204" pitchFamily="34" charset="0"/>
                        </a:rPr>
                        <a:t>+3,0 %</a:t>
                      </a:r>
                    </a:p>
                  </a:txBody>
                  <a:tcPr marL="9525" marR="9525" marT="9525" marB="0" anchor="ctr"/>
                </a:tc>
                <a:extLst>
                  <a:ext uri="{0D108BD9-81ED-4DB2-BD59-A6C34878D82A}">
                    <a16:rowId xmlns:a16="http://schemas.microsoft.com/office/drawing/2014/main" val="10004"/>
                  </a:ext>
                </a:extLst>
              </a:tr>
              <a:tr h="143646">
                <a:tc>
                  <a:txBody>
                    <a:bodyPr/>
                    <a:lstStyle/>
                    <a:p>
                      <a:pPr algn="l" fontAlgn="b"/>
                      <a:r>
                        <a:rPr lang="cs-CZ" sz="1400" u="none" strike="noStrike" dirty="0">
                          <a:effectLst/>
                          <a:latin typeface="+mn-lt"/>
                        </a:rPr>
                        <a:t>Plzeňský kraj</a:t>
                      </a:r>
                      <a:endParaRPr lang="cs-CZ" sz="1400" b="0" i="0" u="none" strike="noStrike" dirty="0">
                        <a:solidFill>
                          <a:srgbClr val="000000"/>
                        </a:solidFill>
                        <a:effectLst/>
                        <a:latin typeface="+mn-lt"/>
                      </a:endParaRPr>
                    </a:p>
                  </a:txBody>
                  <a:tcPr marL="72000" marR="0" marT="6498" marB="0" anchor="ctr"/>
                </a:tc>
                <a:tc>
                  <a:txBody>
                    <a:bodyPr/>
                    <a:lstStyle/>
                    <a:p>
                      <a:pPr algn="r" fontAlgn="b"/>
                      <a:r>
                        <a:rPr lang="cs-CZ" sz="1400" b="0" i="0" u="none" strike="noStrike">
                          <a:solidFill>
                            <a:srgbClr val="000000"/>
                          </a:solidFill>
                          <a:effectLst/>
                          <a:latin typeface="Calibri" panose="020F0502020204030204" pitchFamily="34" charset="0"/>
                        </a:rPr>
                        <a:t>34 840</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37 414</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40 221</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42 954</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44 241</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48 029</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48 237</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50 353</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52 885</a:t>
                      </a:r>
                    </a:p>
                  </a:txBody>
                  <a:tcPr marL="9525" marR="72000" marT="9525" marB="0" anchor="ctr"/>
                </a:tc>
                <a:tc>
                  <a:txBody>
                    <a:bodyPr/>
                    <a:lstStyle/>
                    <a:p>
                      <a:pPr algn="ctr" fontAlgn="b"/>
                      <a:r>
                        <a:rPr lang="cs-CZ" sz="1400" b="0" i="0" u="none" strike="noStrike" dirty="0">
                          <a:solidFill>
                            <a:schemeClr val="tx1"/>
                          </a:solidFill>
                          <a:effectLst/>
                          <a:latin typeface="Calibri" panose="020F0502020204030204" pitchFamily="34" charset="0"/>
                        </a:rPr>
                        <a:t>+4,6 %</a:t>
                      </a:r>
                    </a:p>
                  </a:txBody>
                  <a:tcPr marL="9525" marR="9525" marT="9525" marB="0" anchor="ctr"/>
                </a:tc>
                <a:extLst>
                  <a:ext uri="{0D108BD9-81ED-4DB2-BD59-A6C34878D82A}">
                    <a16:rowId xmlns:a16="http://schemas.microsoft.com/office/drawing/2014/main" val="10005"/>
                  </a:ext>
                </a:extLst>
              </a:tr>
              <a:tr h="143646">
                <a:tc>
                  <a:txBody>
                    <a:bodyPr/>
                    <a:lstStyle/>
                    <a:p>
                      <a:pPr algn="l" fontAlgn="b"/>
                      <a:r>
                        <a:rPr lang="cs-CZ" sz="1400" u="none" strike="noStrike" dirty="0">
                          <a:effectLst/>
                          <a:latin typeface="+mn-lt"/>
                        </a:rPr>
                        <a:t>Karlovarský kraj</a:t>
                      </a:r>
                      <a:endParaRPr lang="cs-CZ" sz="1400" b="0" i="0" u="none" strike="noStrike" dirty="0">
                        <a:solidFill>
                          <a:srgbClr val="000000"/>
                        </a:solidFill>
                        <a:effectLst/>
                        <a:latin typeface="+mn-lt"/>
                      </a:endParaRPr>
                    </a:p>
                  </a:txBody>
                  <a:tcPr marL="72000" marR="0" marT="6498" marB="0" anchor="ctr"/>
                </a:tc>
                <a:tc>
                  <a:txBody>
                    <a:bodyPr/>
                    <a:lstStyle/>
                    <a:p>
                      <a:pPr algn="r" fontAlgn="b"/>
                      <a:r>
                        <a:rPr lang="cs-CZ" sz="1400" b="0" i="0" u="none" strike="noStrike">
                          <a:solidFill>
                            <a:srgbClr val="000000"/>
                          </a:solidFill>
                          <a:effectLst/>
                          <a:latin typeface="Calibri" panose="020F0502020204030204" pitchFamily="34" charset="0"/>
                        </a:rPr>
                        <a:t>22 390</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21 975</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28 465</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31 127</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32 938</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34 362</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33 989</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34 848</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36 399</a:t>
                      </a:r>
                    </a:p>
                  </a:txBody>
                  <a:tcPr marL="9525" marR="72000" marT="9525" marB="0" anchor="ctr"/>
                </a:tc>
                <a:tc>
                  <a:txBody>
                    <a:bodyPr/>
                    <a:lstStyle/>
                    <a:p>
                      <a:pPr algn="ctr" fontAlgn="b"/>
                      <a:r>
                        <a:rPr lang="cs-CZ" sz="1400" b="0" i="0" u="none" strike="noStrike" dirty="0">
                          <a:solidFill>
                            <a:schemeClr val="tx1"/>
                          </a:solidFill>
                          <a:effectLst/>
                          <a:latin typeface="Calibri" panose="020F0502020204030204" pitchFamily="34" charset="0"/>
                        </a:rPr>
                        <a:t>+2,6 %</a:t>
                      </a:r>
                    </a:p>
                  </a:txBody>
                  <a:tcPr marL="9525" marR="9525" marT="9525" marB="0" anchor="ctr"/>
                </a:tc>
                <a:extLst>
                  <a:ext uri="{0D108BD9-81ED-4DB2-BD59-A6C34878D82A}">
                    <a16:rowId xmlns:a16="http://schemas.microsoft.com/office/drawing/2014/main" val="10006"/>
                  </a:ext>
                </a:extLst>
              </a:tr>
              <a:tr h="143646">
                <a:tc>
                  <a:txBody>
                    <a:bodyPr/>
                    <a:lstStyle/>
                    <a:p>
                      <a:pPr algn="l" fontAlgn="b"/>
                      <a:r>
                        <a:rPr lang="cs-CZ" sz="1400" u="none" strike="noStrike" dirty="0">
                          <a:effectLst/>
                          <a:latin typeface="+mn-lt"/>
                        </a:rPr>
                        <a:t>Ústecký kraj</a:t>
                      </a:r>
                      <a:endParaRPr lang="cs-CZ" sz="1400" b="0" i="0" u="none" strike="noStrike" dirty="0">
                        <a:solidFill>
                          <a:srgbClr val="000000"/>
                        </a:solidFill>
                        <a:effectLst/>
                        <a:latin typeface="+mn-lt"/>
                      </a:endParaRPr>
                    </a:p>
                  </a:txBody>
                  <a:tcPr marL="72000" marR="0" marT="6498" marB="0" anchor="ctr"/>
                </a:tc>
                <a:tc>
                  <a:txBody>
                    <a:bodyPr/>
                    <a:lstStyle/>
                    <a:p>
                      <a:pPr algn="r" fontAlgn="b"/>
                      <a:r>
                        <a:rPr lang="cs-CZ" sz="1400" b="0" i="0" u="none" strike="noStrike">
                          <a:solidFill>
                            <a:srgbClr val="000000"/>
                          </a:solidFill>
                          <a:effectLst/>
                          <a:latin typeface="Calibri" panose="020F0502020204030204" pitchFamily="34" charset="0"/>
                        </a:rPr>
                        <a:t>62 053</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67 554</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70 942</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75 605</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78 914</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82 445</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84 679</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84 934</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86 836</a:t>
                      </a:r>
                    </a:p>
                  </a:txBody>
                  <a:tcPr marL="9525" marR="72000" marT="9525" marB="0" anchor="ctr"/>
                </a:tc>
                <a:tc>
                  <a:txBody>
                    <a:bodyPr/>
                    <a:lstStyle/>
                    <a:p>
                      <a:pPr algn="ctr" fontAlgn="b"/>
                      <a:r>
                        <a:rPr lang="cs-CZ" sz="1400" b="0" i="0" u="none" strike="noStrike" dirty="0">
                          <a:solidFill>
                            <a:schemeClr val="tx1"/>
                          </a:solidFill>
                          <a:effectLst/>
                          <a:latin typeface="Calibri" panose="020F0502020204030204" pitchFamily="34" charset="0"/>
                        </a:rPr>
                        <a:t>+2,4 %</a:t>
                      </a:r>
                    </a:p>
                  </a:txBody>
                  <a:tcPr marL="9525" marR="9525" marT="9525" marB="0" anchor="ctr"/>
                </a:tc>
                <a:extLst>
                  <a:ext uri="{0D108BD9-81ED-4DB2-BD59-A6C34878D82A}">
                    <a16:rowId xmlns:a16="http://schemas.microsoft.com/office/drawing/2014/main" val="10007"/>
                  </a:ext>
                </a:extLst>
              </a:tr>
              <a:tr h="143646">
                <a:tc>
                  <a:txBody>
                    <a:bodyPr/>
                    <a:lstStyle/>
                    <a:p>
                      <a:pPr algn="l" fontAlgn="b"/>
                      <a:r>
                        <a:rPr lang="cs-CZ" sz="1400" u="none" strike="noStrike" dirty="0">
                          <a:effectLst/>
                          <a:latin typeface="+mn-lt"/>
                        </a:rPr>
                        <a:t>Liberecký kraj</a:t>
                      </a:r>
                      <a:endParaRPr lang="cs-CZ" sz="1400" b="0" i="0" u="none" strike="noStrike" dirty="0">
                        <a:solidFill>
                          <a:srgbClr val="000000"/>
                        </a:solidFill>
                        <a:effectLst/>
                        <a:latin typeface="+mn-lt"/>
                      </a:endParaRPr>
                    </a:p>
                  </a:txBody>
                  <a:tcPr marL="72000" marR="0" marT="6498" marB="0" anchor="ctr">
                    <a:solidFill>
                      <a:srgbClr val="B0C2E5"/>
                    </a:solidFill>
                  </a:tcPr>
                </a:tc>
                <a:tc>
                  <a:txBody>
                    <a:bodyPr/>
                    <a:lstStyle/>
                    <a:p>
                      <a:pPr algn="r" fontAlgn="b"/>
                      <a:r>
                        <a:rPr lang="cs-CZ" sz="1400" b="0" i="0" u="none" strike="noStrike" dirty="0">
                          <a:solidFill>
                            <a:srgbClr val="000000"/>
                          </a:solidFill>
                          <a:effectLst/>
                          <a:latin typeface="Calibri" panose="020F0502020204030204" pitchFamily="34" charset="0"/>
                        </a:rPr>
                        <a:t>38 862</a:t>
                      </a:r>
                    </a:p>
                  </a:txBody>
                  <a:tcPr marL="9525" marR="72000" marT="9525" marB="0" anchor="ctr">
                    <a:solidFill>
                      <a:srgbClr val="B0C2E5"/>
                    </a:solidFill>
                  </a:tcPr>
                </a:tc>
                <a:tc>
                  <a:txBody>
                    <a:bodyPr/>
                    <a:lstStyle/>
                    <a:p>
                      <a:pPr algn="r" fontAlgn="b"/>
                      <a:r>
                        <a:rPr lang="cs-CZ" sz="1400" b="0" i="0" u="none" strike="noStrike" dirty="0">
                          <a:solidFill>
                            <a:srgbClr val="000000"/>
                          </a:solidFill>
                          <a:effectLst/>
                          <a:latin typeface="Calibri" panose="020F0502020204030204" pitchFamily="34" charset="0"/>
                        </a:rPr>
                        <a:t>40 859</a:t>
                      </a:r>
                    </a:p>
                  </a:txBody>
                  <a:tcPr marL="9525" marR="72000" marT="9525" marB="0" anchor="ctr">
                    <a:solidFill>
                      <a:srgbClr val="B0C2E5"/>
                    </a:solidFill>
                  </a:tcPr>
                </a:tc>
                <a:tc>
                  <a:txBody>
                    <a:bodyPr/>
                    <a:lstStyle/>
                    <a:p>
                      <a:pPr algn="r" fontAlgn="b"/>
                      <a:r>
                        <a:rPr lang="cs-CZ" sz="1400" b="0" i="0" u="none" strike="noStrike">
                          <a:solidFill>
                            <a:srgbClr val="000000"/>
                          </a:solidFill>
                          <a:effectLst/>
                          <a:latin typeface="Calibri" panose="020F0502020204030204" pitchFamily="34" charset="0"/>
                        </a:rPr>
                        <a:t>42 693</a:t>
                      </a:r>
                    </a:p>
                  </a:txBody>
                  <a:tcPr marL="9525" marR="72000" marT="9525" marB="0" anchor="ctr">
                    <a:solidFill>
                      <a:srgbClr val="B0C2E5"/>
                    </a:solidFill>
                  </a:tcPr>
                </a:tc>
                <a:tc>
                  <a:txBody>
                    <a:bodyPr/>
                    <a:lstStyle/>
                    <a:p>
                      <a:pPr algn="r" fontAlgn="b"/>
                      <a:r>
                        <a:rPr lang="cs-CZ" sz="1400" b="0" i="0" u="none" strike="noStrike">
                          <a:solidFill>
                            <a:srgbClr val="000000"/>
                          </a:solidFill>
                          <a:effectLst/>
                          <a:latin typeface="Calibri" panose="020F0502020204030204" pitchFamily="34" charset="0"/>
                        </a:rPr>
                        <a:t>44 729</a:t>
                      </a:r>
                    </a:p>
                  </a:txBody>
                  <a:tcPr marL="9525" marR="72000" marT="9525" marB="0" anchor="ctr">
                    <a:solidFill>
                      <a:srgbClr val="B0C2E5"/>
                    </a:solidFill>
                  </a:tcPr>
                </a:tc>
                <a:tc>
                  <a:txBody>
                    <a:bodyPr/>
                    <a:lstStyle/>
                    <a:p>
                      <a:pPr algn="r" fontAlgn="b"/>
                      <a:r>
                        <a:rPr lang="cs-CZ" sz="1400" b="0" i="0" u="none" strike="noStrike">
                          <a:solidFill>
                            <a:srgbClr val="000000"/>
                          </a:solidFill>
                          <a:effectLst/>
                          <a:latin typeface="Calibri" panose="020F0502020204030204" pitchFamily="34" charset="0"/>
                        </a:rPr>
                        <a:t>45 202</a:t>
                      </a:r>
                    </a:p>
                  </a:txBody>
                  <a:tcPr marL="9525" marR="72000" marT="9525" marB="0" anchor="ctr">
                    <a:solidFill>
                      <a:srgbClr val="B0C2E5"/>
                    </a:solidFill>
                  </a:tcPr>
                </a:tc>
                <a:tc>
                  <a:txBody>
                    <a:bodyPr/>
                    <a:lstStyle/>
                    <a:p>
                      <a:pPr algn="r" fontAlgn="b"/>
                      <a:r>
                        <a:rPr lang="cs-CZ" sz="1400" b="0" i="0" u="none" strike="noStrike">
                          <a:solidFill>
                            <a:srgbClr val="000000"/>
                          </a:solidFill>
                          <a:effectLst/>
                          <a:latin typeface="Calibri" panose="020F0502020204030204" pitchFamily="34" charset="0"/>
                        </a:rPr>
                        <a:t>46 329</a:t>
                      </a:r>
                    </a:p>
                  </a:txBody>
                  <a:tcPr marL="9525" marR="72000" marT="9525" marB="0" anchor="ctr">
                    <a:solidFill>
                      <a:srgbClr val="B0C2E5"/>
                    </a:solidFill>
                  </a:tcPr>
                </a:tc>
                <a:tc>
                  <a:txBody>
                    <a:bodyPr/>
                    <a:lstStyle/>
                    <a:p>
                      <a:pPr algn="r" fontAlgn="b"/>
                      <a:r>
                        <a:rPr lang="cs-CZ" sz="1400" b="0" i="0" u="none" strike="noStrike">
                          <a:solidFill>
                            <a:srgbClr val="000000"/>
                          </a:solidFill>
                          <a:effectLst/>
                          <a:latin typeface="Calibri" panose="020F0502020204030204" pitchFamily="34" charset="0"/>
                        </a:rPr>
                        <a:t>47 028</a:t>
                      </a:r>
                    </a:p>
                  </a:txBody>
                  <a:tcPr marL="9525" marR="72000" marT="9525" marB="0" anchor="ctr">
                    <a:solidFill>
                      <a:srgbClr val="B0C2E5"/>
                    </a:solidFill>
                  </a:tcPr>
                </a:tc>
                <a:tc>
                  <a:txBody>
                    <a:bodyPr/>
                    <a:lstStyle/>
                    <a:p>
                      <a:pPr algn="r" fontAlgn="b"/>
                      <a:r>
                        <a:rPr lang="cs-CZ" sz="1400" b="0" i="0" u="none" strike="noStrike" dirty="0">
                          <a:solidFill>
                            <a:srgbClr val="000000"/>
                          </a:solidFill>
                          <a:effectLst/>
                          <a:latin typeface="Calibri" panose="020F0502020204030204" pitchFamily="34" charset="0"/>
                        </a:rPr>
                        <a:t>46 055</a:t>
                      </a:r>
                    </a:p>
                  </a:txBody>
                  <a:tcPr marL="9525" marR="72000" marT="9525" marB="0" anchor="ctr">
                    <a:solidFill>
                      <a:srgbClr val="B0C2E5"/>
                    </a:solidFill>
                  </a:tcPr>
                </a:tc>
                <a:tc>
                  <a:txBody>
                    <a:bodyPr/>
                    <a:lstStyle/>
                    <a:p>
                      <a:pPr algn="r" fontAlgn="b"/>
                      <a:r>
                        <a:rPr lang="cs-CZ" sz="1400" b="0" i="0" u="none" strike="noStrike" dirty="0">
                          <a:solidFill>
                            <a:srgbClr val="000000"/>
                          </a:solidFill>
                          <a:effectLst/>
                          <a:latin typeface="Calibri" panose="020F0502020204030204" pitchFamily="34" charset="0"/>
                        </a:rPr>
                        <a:t>49 312</a:t>
                      </a:r>
                    </a:p>
                  </a:txBody>
                  <a:tcPr marL="9525" marR="72000" marT="9525" marB="0" anchor="ctr">
                    <a:solidFill>
                      <a:srgbClr val="B0C2E5"/>
                    </a:solidFill>
                  </a:tcPr>
                </a:tc>
                <a:tc>
                  <a:txBody>
                    <a:bodyPr/>
                    <a:lstStyle/>
                    <a:p>
                      <a:pPr algn="ctr" fontAlgn="b"/>
                      <a:r>
                        <a:rPr lang="cs-CZ" sz="1400" b="0" i="0" u="none" strike="noStrike" dirty="0">
                          <a:solidFill>
                            <a:schemeClr val="tx1"/>
                          </a:solidFill>
                          <a:effectLst/>
                          <a:latin typeface="Calibri" panose="020F0502020204030204" pitchFamily="34" charset="0"/>
                        </a:rPr>
                        <a:t>+2,3 %</a:t>
                      </a:r>
                    </a:p>
                  </a:txBody>
                  <a:tcPr marL="9525" marR="9525" marT="9525" marB="0" anchor="ctr">
                    <a:solidFill>
                      <a:srgbClr val="B0C2E5"/>
                    </a:solidFill>
                  </a:tcPr>
                </a:tc>
                <a:extLst>
                  <a:ext uri="{0D108BD9-81ED-4DB2-BD59-A6C34878D82A}">
                    <a16:rowId xmlns:a16="http://schemas.microsoft.com/office/drawing/2014/main" val="10008"/>
                  </a:ext>
                </a:extLst>
              </a:tr>
              <a:tr h="143646">
                <a:tc>
                  <a:txBody>
                    <a:bodyPr/>
                    <a:lstStyle/>
                    <a:p>
                      <a:pPr algn="l" fontAlgn="b"/>
                      <a:r>
                        <a:rPr lang="cs-CZ" sz="1400" u="none" strike="noStrike" dirty="0">
                          <a:effectLst/>
                          <a:latin typeface="+mn-lt"/>
                        </a:rPr>
                        <a:t>Královéhradecký kraj</a:t>
                      </a:r>
                      <a:endParaRPr lang="cs-CZ" sz="1400" b="0" i="0" u="none" strike="noStrike" dirty="0">
                        <a:solidFill>
                          <a:srgbClr val="000000"/>
                        </a:solidFill>
                        <a:effectLst/>
                        <a:latin typeface="+mn-lt"/>
                      </a:endParaRPr>
                    </a:p>
                  </a:txBody>
                  <a:tcPr marL="72000" marR="0" marT="6498" marB="0" anchor="ctr"/>
                </a:tc>
                <a:tc>
                  <a:txBody>
                    <a:bodyPr/>
                    <a:lstStyle/>
                    <a:p>
                      <a:pPr algn="r" fontAlgn="b"/>
                      <a:r>
                        <a:rPr lang="cs-CZ" sz="1400" b="0" i="0" u="none" strike="noStrike" dirty="0">
                          <a:solidFill>
                            <a:srgbClr val="000000"/>
                          </a:solidFill>
                          <a:effectLst/>
                          <a:latin typeface="Calibri" panose="020F0502020204030204" pitchFamily="34" charset="0"/>
                        </a:rPr>
                        <a:t>36 773</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35 470</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36 330</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38 262</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39 972</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41 618</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40 974</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42 947</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45 140</a:t>
                      </a:r>
                    </a:p>
                  </a:txBody>
                  <a:tcPr marL="9525" marR="72000" marT="9525" marB="0" anchor="ctr"/>
                </a:tc>
                <a:tc>
                  <a:txBody>
                    <a:bodyPr/>
                    <a:lstStyle/>
                    <a:p>
                      <a:pPr algn="ctr" fontAlgn="b"/>
                      <a:r>
                        <a:rPr lang="cs-CZ" sz="1400" b="0" i="0" u="none" strike="noStrike" dirty="0">
                          <a:solidFill>
                            <a:schemeClr val="tx1"/>
                          </a:solidFill>
                          <a:effectLst/>
                          <a:latin typeface="Calibri" panose="020F0502020204030204" pitchFamily="34" charset="0"/>
                        </a:rPr>
                        <a:t>+3,1 %</a:t>
                      </a:r>
                    </a:p>
                  </a:txBody>
                  <a:tcPr marL="9525" marR="9525" marT="9525" marB="0" anchor="ctr"/>
                </a:tc>
                <a:extLst>
                  <a:ext uri="{0D108BD9-81ED-4DB2-BD59-A6C34878D82A}">
                    <a16:rowId xmlns:a16="http://schemas.microsoft.com/office/drawing/2014/main" val="10009"/>
                  </a:ext>
                </a:extLst>
              </a:tr>
              <a:tr h="143646">
                <a:tc>
                  <a:txBody>
                    <a:bodyPr/>
                    <a:lstStyle/>
                    <a:p>
                      <a:pPr algn="l" fontAlgn="b"/>
                      <a:r>
                        <a:rPr lang="cs-CZ" sz="1400" u="none" strike="noStrike">
                          <a:effectLst/>
                          <a:latin typeface="+mn-lt"/>
                        </a:rPr>
                        <a:t>Pardubický kraj</a:t>
                      </a:r>
                      <a:endParaRPr lang="cs-CZ" sz="1400" b="0" i="0" u="none" strike="noStrike">
                        <a:solidFill>
                          <a:srgbClr val="000000"/>
                        </a:solidFill>
                        <a:effectLst/>
                        <a:latin typeface="+mn-lt"/>
                      </a:endParaRPr>
                    </a:p>
                  </a:txBody>
                  <a:tcPr marL="72000" marR="0" marT="6498" marB="0" anchor="ctr"/>
                </a:tc>
                <a:tc>
                  <a:txBody>
                    <a:bodyPr/>
                    <a:lstStyle/>
                    <a:p>
                      <a:pPr algn="r" fontAlgn="b"/>
                      <a:r>
                        <a:rPr lang="cs-CZ" sz="1400" b="0" i="0" u="none" strike="noStrike">
                          <a:solidFill>
                            <a:srgbClr val="000000"/>
                          </a:solidFill>
                          <a:effectLst/>
                          <a:latin typeface="Calibri" panose="020F0502020204030204" pitchFamily="34" charset="0"/>
                        </a:rPr>
                        <a:t>35 287</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35 622</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37 807</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39 963</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40 273</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44 671</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43 439</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43 498</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45 334</a:t>
                      </a:r>
                    </a:p>
                  </a:txBody>
                  <a:tcPr marL="9525" marR="72000" marT="9525" marB="0" anchor="ctr"/>
                </a:tc>
                <a:tc>
                  <a:txBody>
                    <a:bodyPr/>
                    <a:lstStyle/>
                    <a:p>
                      <a:pPr algn="ctr" fontAlgn="b"/>
                      <a:r>
                        <a:rPr lang="cs-CZ" sz="1400" b="0" i="0" u="none" strike="noStrike" dirty="0">
                          <a:solidFill>
                            <a:schemeClr val="tx1"/>
                          </a:solidFill>
                          <a:effectLst/>
                          <a:latin typeface="Calibri" panose="020F0502020204030204" pitchFamily="34" charset="0"/>
                        </a:rPr>
                        <a:t>+3,1 %</a:t>
                      </a:r>
                    </a:p>
                  </a:txBody>
                  <a:tcPr marL="9525" marR="9525" marT="9525" marB="0" anchor="ctr"/>
                </a:tc>
                <a:extLst>
                  <a:ext uri="{0D108BD9-81ED-4DB2-BD59-A6C34878D82A}">
                    <a16:rowId xmlns:a16="http://schemas.microsoft.com/office/drawing/2014/main" val="10010"/>
                  </a:ext>
                </a:extLst>
              </a:tr>
              <a:tr h="143646">
                <a:tc>
                  <a:txBody>
                    <a:bodyPr/>
                    <a:lstStyle/>
                    <a:p>
                      <a:pPr algn="l" fontAlgn="b"/>
                      <a:r>
                        <a:rPr lang="cs-CZ" sz="1400" u="none" strike="noStrike" dirty="0">
                          <a:effectLst/>
                          <a:latin typeface="+mn-lt"/>
                        </a:rPr>
                        <a:t>Kraj Vysočina</a:t>
                      </a:r>
                      <a:endParaRPr lang="cs-CZ" sz="1400" b="0" i="0" u="none" strike="noStrike" dirty="0">
                        <a:solidFill>
                          <a:srgbClr val="000000"/>
                        </a:solidFill>
                        <a:effectLst/>
                        <a:latin typeface="+mn-lt"/>
                      </a:endParaRPr>
                    </a:p>
                  </a:txBody>
                  <a:tcPr marL="72000" marR="0" marT="6498" marB="0" anchor="ctr">
                    <a:noFill/>
                  </a:tcPr>
                </a:tc>
                <a:tc>
                  <a:txBody>
                    <a:bodyPr/>
                    <a:lstStyle/>
                    <a:p>
                      <a:pPr algn="r" fontAlgn="b"/>
                      <a:r>
                        <a:rPr lang="cs-CZ" sz="1400" b="0" i="0" u="none" strike="noStrike">
                          <a:solidFill>
                            <a:srgbClr val="000000"/>
                          </a:solidFill>
                          <a:effectLst/>
                          <a:latin typeface="Calibri" panose="020F0502020204030204" pitchFamily="34" charset="0"/>
                        </a:rPr>
                        <a:t>31 466</a:t>
                      </a:r>
                    </a:p>
                  </a:txBody>
                  <a:tcPr marL="9525" marR="72000" marT="9525" marB="0" anchor="ctr">
                    <a:noFill/>
                  </a:tcPr>
                </a:tc>
                <a:tc>
                  <a:txBody>
                    <a:bodyPr/>
                    <a:lstStyle/>
                    <a:p>
                      <a:pPr algn="r" fontAlgn="b"/>
                      <a:r>
                        <a:rPr lang="cs-CZ" sz="1400" b="0" i="0" u="none" strike="noStrike" dirty="0">
                          <a:solidFill>
                            <a:srgbClr val="000000"/>
                          </a:solidFill>
                          <a:effectLst/>
                          <a:latin typeface="Calibri" panose="020F0502020204030204" pitchFamily="34" charset="0"/>
                        </a:rPr>
                        <a:t>32 748</a:t>
                      </a:r>
                    </a:p>
                  </a:txBody>
                  <a:tcPr marL="9525" marR="72000" marT="9525" marB="0" anchor="ctr">
                    <a:noFill/>
                  </a:tcPr>
                </a:tc>
                <a:tc>
                  <a:txBody>
                    <a:bodyPr/>
                    <a:lstStyle/>
                    <a:p>
                      <a:pPr algn="r" fontAlgn="b"/>
                      <a:r>
                        <a:rPr lang="cs-CZ" sz="1400" b="0" i="0" u="none" strike="noStrike">
                          <a:solidFill>
                            <a:srgbClr val="000000"/>
                          </a:solidFill>
                          <a:effectLst/>
                          <a:latin typeface="Calibri" panose="020F0502020204030204" pitchFamily="34" charset="0"/>
                        </a:rPr>
                        <a:t>34 296</a:t>
                      </a:r>
                    </a:p>
                  </a:txBody>
                  <a:tcPr marL="9525" marR="72000" marT="9525" marB="0" anchor="ctr">
                    <a:noFill/>
                  </a:tcPr>
                </a:tc>
                <a:tc>
                  <a:txBody>
                    <a:bodyPr/>
                    <a:lstStyle/>
                    <a:p>
                      <a:pPr algn="r" fontAlgn="b"/>
                      <a:r>
                        <a:rPr lang="cs-CZ" sz="1400" b="0" i="0" u="none" strike="noStrike">
                          <a:solidFill>
                            <a:srgbClr val="000000"/>
                          </a:solidFill>
                          <a:effectLst/>
                          <a:latin typeface="Calibri" panose="020F0502020204030204" pitchFamily="34" charset="0"/>
                        </a:rPr>
                        <a:t>35 124</a:t>
                      </a:r>
                    </a:p>
                  </a:txBody>
                  <a:tcPr marL="9525" marR="72000" marT="9525" marB="0" anchor="ctr">
                    <a:noFill/>
                  </a:tcPr>
                </a:tc>
                <a:tc>
                  <a:txBody>
                    <a:bodyPr/>
                    <a:lstStyle/>
                    <a:p>
                      <a:pPr algn="r" fontAlgn="b"/>
                      <a:r>
                        <a:rPr lang="cs-CZ" sz="1400" b="0" i="0" u="none" strike="noStrike" dirty="0">
                          <a:solidFill>
                            <a:srgbClr val="000000"/>
                          </a:solidFill>
                          <a:effectLst/>
                          <a:latin typeface="Calibri" panose="020F0502020204030204" pitchFamily="34" charset="0"/>
                        </a:rPr>
                        <a:t>36 881</a:t>
                      </a:r>
                    </a:p>
                  </a:txBody>
                  <a:tcPr marL="9525" marR="72000" marT="9525" marB="0" anchor="ctr">
                    <a:noFill/>
                  </a:tcPr>
                </a:tc>
                <a:tc>
                  <a:txBody>
                    <a:bodyPr/>
                    <a:lstStyle/>
                    <a:p>
                      <a:pPr algn="r" fontAlgn="b"/>
                      <a:r>
                        <a:rPr lang="cs-CZ" sz="1400" b="0" i="0" u="none" strike="noStrike">
                          <a:solidFill>
                            <a:srgbClr val="000000"/>
                          </a:solidFill>
                          <a:effectLst/>
                          <a:latin typeface="Calibri" panose="020F0502020204030204" pitchFamily="34" charset="0"/>
                        </a:rPr>
                        <a:t>41 445</a:t>
                      </a:r>
                    </a:p>
                  </a:txBody>
                  <a:tcPr marL="9525" marR="72000" marT="9525" marB="0" anchor="ctr">
                    <a:noFill/>
                  </a:tcPr>
                </a:tc>
                <a:tc>
                  <a:txBody>
                    <a:bodyPr/>
                    <a:lstStyle/>
                    <a:p>
                      <a:pPr algn="r" fontAlgn="b"/>
                      <a:r>
                        <a:rPr lang="cs-CZ" sz="1400" b="0" i="0" u="none" strike="noStrike">
                          <a:solidFill>
                            <a:srgbClr val="000000"/>
                          </a:solidFill>
                          <a:effectLst/>
                          <a:latin typeface="Calibri" panose="020F0502020204030204" pitchFamily="34" charset="0"/>
                        </a:rPr>
                        <a:t>40 218</a:t>
                      </a:r>
                    </a:p>
                  </a:txBody>
                  <a:tcPr marL="9525" marR="72000" marT="9525" marB="0" anchor="ctr">
                    <a:noFill/>
                  </a:tcPr>
                </a:tc>
                <a:tc>
                  <a:txBody>
                    <a:bodyPr/>
                    <a:lstStyle/>
                    <a:p>
                      <a:pPr algn="r" fontAlgn="b"/>
                      <a:r>
                        <a:rPr lang="cs-CZ" sz="1400" b="0" i="0" u="none" strike="noStrike" dirty="0">
                          <a:solidFill>
                            <a:srgbClr val="000000"/>
                          </a:solidFill>
                          <a:effectLst/>
                          <a:latin typeface="Calibri" panose="020F0502020204030204" pitchFamily="34" charset="0"/>
                        </a:rPr>
                        <a:t>40 317</a:t>
                      </a:r>
                    </a:p>
                  </a:txBody>
                  <a:tcPr marL="9525" marR="72000" marT="9525" marB="0" anchor="ctr">
                    <a:noFill/>
                  </a:tcPr>
                </a:tc>
                <a:tc>
                  <a:txBody>
                    <a:bodyPr/>
                    <a:lstStyle/>
                    <a:p>
                      <a:pPr algn="r" fontAlgn="b"/>
                      <a:r>
                        <a:rPr lang="cs-CZ" sz="1400" b="0" i="0" u="none" strike="noStrike" dirty="0">
                          <a:solidFill>
                            <a:srgbClr val="000000"/>
                          </a:solidFill>
                          <a:effectLst/>
                          <a:latin typeface="Calibri" panose="020F0502020204030204" pitchFamily="34" charset="0"/>
                        </a:rPr>
                        <a:t>42 188</a:t>
                      </a:r>
                    </a:p>
                  </a:txBody>
                  <a:tcPr marL="9525" marR="72000" marT="9525" marB="0" anchor="ctr">
                    <a:noFill/>
                  </a:tcPr>
                </a:tc>
                <a:tc>
                  <a:txBody>
                    <a:bodyPr/>
                    <a:lstStyle/>
                    <a:p>
                      <a:pPr algn="ctr" fontAlgn="b"/>
                      <a:r>
                        <a:rPr lang="cs-CZ" sz="1400" b="0" i="0" u="none" strike="noStrike" dirty="0">
                          <a:solidFill>
                            <a:schemeClr val="tx1"/>
                          </a:solidFill>
                          <a:effectLst/>
                          <a:latin typeface="Calibri" panose="020F0502020204030204" pitchFamily="34" charset="0"/>
                        </a:rPr>
                        <a:t>+3,6 %</a:t>
                      </a:r>
                    </a:p>
                  </a:txBody>
                  <a:tcPr marL="9525" marR="9525" marT="9525" marB="0" anchor="ctr">
                    <a:noFill/>
                  </a:tcPr>
                </a:tc>
                <a:extLst>
                  <a:ext uri="{0D108BD9-81ED-4DB2-BD59-A6C34878D82A}">
                    <a16:rowId xmlns:a16="http://schemas.microsoft.com/office/drawing/2014/main" val="10011"/>
                  </a:ext>
                </a:extLst>
              </a:tr>
              <a:tr h="143646">
                <a:tc>
                  <a:txBody>
                    <a:bodyPr/>
                    <a:lstStyle/>
                    <a:p>
                      <a:pPr algn="l" fontAlgn="b"/>
                      <a:r>
                        <a:rPr lang="cs-CZ" sz="1400" u="none" strike="noStrike" dirty="0">
                          <a:effectLst/>
                          <a:latin typeface="+mn-lt"/>
                        </a:rPr>
                        <a:t>Jihomoravský kraj</a:t>
                      </a:r>
                      <a:endParaRPr lang="cs-CZ" sz="1400" b="0" i="0" u="none" strike="noStrike" dirty="0">
                        <a:solidFill>
                          <a:srgbClr val="000000"/>
                        </a:solidFill>
                        <a:effectLst/>
                        <a:latin typeface="+mn-lt"/>
                      </a:endParaRPr>
                    </a:p>
                  </a:txBody>
                  <a:tcPr marL="72000" marR="0" marT="6498" marB="0" anchor="ctr">
                    <a:noFill/>
                  </a:tcPr>
                </a:tc>
                <a:tc>
                  <a:txBody>
                    <a:bodyPr/>
                    <a:lstStyle/>
                    <a:p>
                      <a:pPr algn="r" fontAlgn="b"/>
                      <a:r>
                        <a:rPr lang="cs-CZ" sz="1400" b="0" i="0" u="none" strike="noStrike" dirty="0">
                          <a:solidFill>
                            <a:srgbClr val="000000"/>
                          </a:solidFill>
                          <a:effectLst/>
                          <a:latin typeface="Calibri" panose="020F0502020204030204" pitchFamily="34" charset="0"/>
                        </a:rPr>
                        <a:t>72 941</a:t>
                      </a:r>
                    </a:p>
                  </a:txBody>
                  <a:tcPr marL="9525" marR="72000" marT="9525" marB="0" anchor="ctr">
                    <a:noFill/>
                  </a:tcPr>
                </a:tc>
                <a:tc>
                  <a:txBody>
                    <a:bodyPr/>
                    <a:lstStyle/>
                    <a:p>
                      <a:pPr algn="r" fontAlgn="b"/>
                      <a:r>
                        <a:rPr lang="cs-CZ" sz="1400" b="0" i="0" u="none" strike="noStrike" dirty="0">
                          <a:solidFill>
                            <a:srgbClr val="000000"/>
                          </a:solidFill>
                          <a:effectLst/>
                          <a:latin typeface="Calibri" panose="020F0502020204030204" pitchFamily="34" charset="0"/>
                        </a:rPr>
                        <a:t>74 940</a:t>
                      </a:r>
                    </a:p>
                  </a:txBody>
                  <a:tcPr marL="9525" marR="72000" marT="9525" marB="0" anchor="ctr">
                    <a:noFill/>
                  </a:tcPr>
                </a:tc>
                <a:tc>
                  <a:txBody>
                    <a:bodyPr/>
                    <a:lstStyle/>
                    <a:p>
                      <a:pPr algn="r" fontAlgn="b"/>
                      <a:r>
                        <a:rPr lang="cs-CZ" sz="1400" b="0" i="0" u="none" strike="noStrike" dirty="0">
                          <a:solidFill>
                            <a:srgbClr val="000000"/>
                          </a:solidFill>
                          <a:effectLst/>
                          <a:latin typeface="Calibri" panose="020F0502020204030204" pitchFamily="34" charset="0"/>
                        </a:rPr>
                        <a:t>79 750</a:t>
                      </a:r>
                    </a:p>
                  </a:txBody>
                  <a:tcPr marL="9525" marR="72000" marT="9525" marB="0" anchor="ctr">
                    <a:noFill/>
                  </a:tcPr>
                </a:tc>
                <a:tc>
                  <a:txBody>
                    <a:bodyPr/>
                    <a:lstStyle/>
                    <a:p>
                      <a:pPr algn="r" fontAlgn="b"/>
                      <a:r>
                        <a:rPr lang="cs-CZ" sz="1400" b="0" i="0" u="none" strike="noStrike" dirty="0">
                          <a:solidFill>
                            <a:srgbClr val="000000"/>
                          </a:solidFill>
                          <a:effectLst/>
                          <a:latin typeface="Calibri" panose="020F0502020204030204" pitchFamily="34" charset="0"/>
                        </a:rPr>
                        <a:t>79 903</a:t>
                      </a:r>
                    </a:p>
                  </a:txBody>
                  <a:tcPr marL="9525" marR="72000" marT="9525" marB="0" anchor="ctr">
                    <a:noFill/>
                  </a:tcPr>
                </a:tc>
                <a:tc>
                  <a:txBody>
                    <a:bodyPr/>
                    <a:lstStyle/>
                    <a:p>
                      <a:pPr algn="r" fontAlgn="b"/>
                      <a:r>
                        <a:rPr lang="cs-CZ" sz="1400" b="0" i="0" u="none" strike="noStrike" dirty="0">
                          <a:solidFill>
                            <a:srgbClr val="000000"/>
                          </a:solidFill>
                          <a:effectLst/>
                          <a:latin typeface="Calibri" panose="020F0502020204030204" pitchFamily="34" charset="0"/>
                        </a:rPr>
                        <a:t>86 016</a:t>
                      </a:r>
                    </a:p>
                  </a:txBody>
                  <a:tcPr marL="9525" marR="72000" marT="9525" marB="0" anchor="ctr">
                    <a:noFill/>
                  </a:tcPr>
                </a:tc>
                <a:tc>
                  <a:txBody>
                    <a:bodyPr/>
                    <a:lstStyle/>
                    <a:p>
                      <a:pPr algn="r" fontAlgn="b"/>
                      <a:r>
                        <a:rPr lang="cs-CZ" sz="1400" b="0" i="0" u="none" strike="noStrike" dirty="0">
                          <a:solidFill>
                            <a:srgbClr val="000000"/>
                          </a:solidFill>
                          <a:effectLst/>
                          <a:latin typeface="Calibri" panose="020F0502020204030204" pitchFamily="34" charset="0"/>
                        </a:rPr>
                        <a:t>93 362</a:t>
                      </a:r>
                    </a:p>
                  </a:txBody>
                  <a:tcPr marL="9525" marR="72000" marT="9525" marB="0" anchor="ctr">
                    <a:noFill/>
                  </a:tcPr>
                </a:tc>
                <a:tc>
                  <a:txBody>
                    <a:bodyPr/>
                    <a:lstStyle/>
                    <a:p>
                      <a:pPr algn="r" fontAlgn="b"/>
                      <a:r>
                        <a:rPr lang="cs-CZ" sz="1400" b="0" i="0" u="none" strike="noStrike" dirty="0">
                          <a:solidFill>
                            <a:srgbClr val="000000"/>
                          </a:solidFill>
                          <a:effectLst/>
                          <a:latin typeface="Calibri" panose="020F0502020204030204" pitchFamily="34" charset="0"/>
                        </a:rPr>
                        <a:t>89 994</a:t>
                      </a:r>
                    </a:p>
                  </a:txBody>
                  <a:tcPr marL="9525" marR="72000" marT="9525" marB="0" anchor="ctr">
                    <a:noFill/>
                  </a:tcPr>
                </a:tc>
                <a:tc>
                  <a:txBody>
                    <a:bodyPr/>
                    <a:lstStyle/>
                    <a:p>
                      <a:pPr algn="r" fontAlgn="b"/>
                      <a:r>
                        <a:rPr lang="cs-CZ" sz="1400" b="0" i="0" u="none" strike="noStrike" dirty="0">
                          <a:solidFill>
                            <a:srgbClr val="000000"/>
                          </a:solidFill>
                          <a:effectLst/>
                          <a:latin typeface="Calibri" panose="020F0502020204030204" pitchFamily="34" charset="0"/>
                        </a:rPr>
                        <a:t>90 145</a:t>
                      </a:r>
                    </a:p>
                  </a:txBody>
                  <a:tcPr marL="9525" marR="72000" marT="9525" marB="0" anchor="ctr">
                    <a:noFill/>
                  </a:tcPr>
                </a:tc>
                <a:tc>
                  <a:txBody>
                    <a:bodyPr/>
                    <a:lstStyle/>
                    <a:p>
                      <a:pPr algn="r" fontAlgn="b"/>
                      <a:r>
                        <a:rPr lang="cs-CZ" sz="1400" b="0" i="0" u="none" strike="noStrike" dirty="0">
                          <a:solidFill>
                            <a:srgbClr val="000000"/>
                          </a:solidFill>
                          <a:effectLst/>
                          <a:latin typeface="Calibri" panose="020F0502020204030204" pitchFamily="34" charset="0"/>
                        </a:rPr>
                        <a:t>93 538</a:t>
                      </a:r>
                    </a:p>
                  </a:txBody>
                  <a:tcPr marL="9525" marR="72000" marT="9525" marB="0" anchor="ctr">
                    <a:noFill/>
                  </a:tcPr>
                </a:tc>
                <a:tc>
                  <a:txBody>
                    <a:bodyPr/>
                    <a:lstStyle/>
                    <a:p>
                      <a:pPr algn="ctr" fontAlgn="b"/>
                      <a:r>
                        <a:rPr lang="cs-CZ" sz="1400" b="0" i="0" u="none" strike="noStrike" dirty="0">
                          <a:solidFill>
                            <a:schemeClr val="tx1"/>
                          </a:solidFill>
                          <a:effectLst/>
                          <a:latin typeface="Calibri" panose="020F0502020204030204" pitchFamily="34" charset="0"/>
                        </a:rPr>
                        <a:t>+2,2 %</a:t>
                      </a:r>
                    </a:p>
                  </a:txBody>
                  <a:tcPr marL="9525" marR="9525" marT="9525" marB="0" anchor="ctr">
                    <a:noFill/>
                  </a:tcPr>
                </a:tc>
                <a:extLst>
                  <a:ext uri="{0D108BD9-81ED-4DB2-BD59-A6C34878D82A}">
                    <a16:rowId xmlns:a16="http://schemas.microsoft.com/office/drawing/2014/main" val="10012"/>
                  </a:ext>
                </a:extLst>
              </a:tr>
              <a:tr h="143646">
                <a:tc>
                  <a:txBody>
                    <a:bodyPr/>
                    <a:lstStyle/>
                    <a:p>
                      <a:pPr algn="l" fontAlgn="b"/>
                      <a:r>
                        <a:rPr lang="cs-CZ" sz="1400" u="none" strike="noStrike" dirty="0">
                          <a:effectLst/>
                          <a:latin typeface="+mn-lt"/>
                        </a:rPr>
                        <a:t>Olomoucký kraj</a:t>
                      </a:r>
                      <a:endParaRPr lang="cs-CZ" sz="1400" b="0" i="0" u="none" strike="noStrike" dirty="0">
                        <a:solidFill>
                          <a:srgbClr val="000000"/>
                        </a:solidFill>
                        <a:effectLst/>
                        <a:latin typeface="+mn-lt"/>
                      </a:endParaRPr>
                    </a:p>
                  </a:txBody>
                  <a:tcPr marL="72000" marR="0" marT="6498" marB="0" anchor="ctr"/>
                </a:tc>
                <a:tc>
                  <a:txBody>
                    <a:bodyPr/>
                    <a:lstStyle/>
                    <a:p>
                      <a:pPr algn="r" fontAlgn="b"/>
                      <a:r>
                        <a:rPr lang="cs-CZ" sz="1400" b="0" i="0" u="none" strike="noStrike">
                          <a:solidFill>
                            <a:srgbClr val="000000"/>
                          </a:solidFill>
                          <a:effectLst/>
                          <a:latin typeface="Calibri" panose="020F0502020204030204" pitchFamily="34" charset="0"/>
                        </a:rPr>
                        <a:t>42 585</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42 670</a:t>
                      </a:r>
                    </a:p>
                  </a:txBody>
                  <a:tcPr marL="9525" marR="72000" marT="9525" marB="0" anchor="ctr"/>
                </a:tc>
                <a:tc>
                  <a:txBody>
                    <a:bodyPr/>
                    <a:lstStyle/>
                    <a:p>
                      <a:pPr algn="r" fontAlgn="b"/>
                      <a:r>
                        <a:rPr lang="cs-CZ" sz="1400" b="0" i="0" u="none" strike="noStrike" dirty="0">
                          <a:solidFill>
                            <a:srgbClr val="000000"/>
                          </a:solidFill>
                          <a:effectLst/>
                          <a:latin typeface="Calibri" panose="020F0502020204030204" pitchFamily="34" charset="0"/>
                        </a:rPr>
                        <a:t>43 626</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45 699</a:t>
                      </a:r>
                    </a:p>
                  </a:txBody>
                  <a:tcPr marL="9525" marR="72000" marT="9525" marB="0" anchor="ctr"/>
                </a:tc>
                <a:tc>
                  <a:txBody>
                    <a:bodyPr/>
                    <a:lstStyle/>
                    <a:p>
                      <a:pPr algn="r" fontAlgn="b"/>
                      <a:r>
                        <a:rPr lang="cs-CZ" sz="1400" b="0" i="0" u="none" strike="noStrike" dirty="0">
                          <a:solidFill>
                            <a:srgbClr val="000000"/>
                          </a:solidFill>
                          <a:effectLst/>
                          <a:latin typeface="Calibri" panose="020F0502020204030204" pitchFamily="34" charset="0"/>
                        </a:rPr>
                        <a:t>45 407</a:t>
                      </a:r>
                    </a:p>
                  </a:txBody>
                  <a:tcPr marL="9525" marR="72000" marT="9525" marB="0" anchor="ctr"/>
                </a:tc>
                <a:tc>
                  <a:txBody>
                    <a:bodyPr/>
                    <a:lstStyle/>
                    <a:p>
                      <a:pPr algn="r" fontAlgn="b"/>
                      <a:r>
                        <a:rPr lang="cs-CZ" sz="1400" b="0" i="0" u="none" strike="noStrike" dirty="0">
                          <a:solidFill>
                            <a:srgbClr val="000000"/>
                          </a:solidFill>
                          <a:effectLst/>
                          <a:latin typeface="Calibri" panose="020F0502020204030204" pitchFamily="34" charset="0"/>
                        </a:rPr>
                        <a:t>49 082</a:t>
                      </a:r>
                    </a:p>
                  </a:txBody>
                  <a:tcPr marL="9525" marR="72000" marT="9525" marB="0" anchor="ctr"/>
                </a:tc>
                <a:tc>
                  <a:txBody>
                    <a:bodyPr/>
                    <a:lstStyle/>
                    <a:p>
                      <a:pPr algn="r" fontAlgn="b"/>
                      <a:r>
                        <a:rPr lang="cs-CZ" sz="1400" b="0" i="0" u="none" strike="noStrike" dirty="0">
                          <a:solidFill>
                            <a:srgbClr val="000000"/>
                          </a:solidFill>
                          <a:effectLst/>
                          <a:latin typeface="Calibri" panose="020F0502020204030204" pitchFamily="34" charset="0"/>
                        </a:rPr>
                        <a:t>50 076</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50 800</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53 651</a:t>
                      </a:r>
                    </a:p>
                  </a:txBody>
                  <a:tcPr marL="9525" marR="72000" marT="9525" marB="0" anchor="ctr"/>
                </a:tc>
                <a:tc>
                  <a:txBody>
                    <a:bodyPr/>
                    <a:lstStyle/>
                    <a:p>
                      <a:pPr algn="ctr" fontAlgn="b"/>
                      <a:r>
                        <a:rPr lang="cs-CZ" sz="1400" b="0" i="0" u="none" strike="noStrike" dirty="0">
                          <a:solidFill>
                            <a:schemeClr val="tx1"/>
                          </a:solidFill>
                          <a:effectLst/>
                          <a:latin typeface="Calibri" panose="020F0502020204030204" pitchFamily="34" charset="0"/>
                        </a:rPr>
                        <a:t>+4,3 %</a:t>
                      </a:r>
                    </a:p>
                  </a:txBody>
                  <a:tcPr marL="9525" marR="9525" marT="9525" marB="0" anchor="ctr"/>
                </a:tc>
                <a:extLst>
                  <a:ext uri="{0D108BD9-81ED-4DB2-BD59-A6C34878D82A}">
                    <a16:rowId xmlns:a16="http://schemas.microsoft.com/office/drawing/2014/main" val="10013"/>
                  </a:ext>
                </a:extLst>
              </a:tr>
              <a:tr h="143646">
                <a:tc>
                  <a:txBody>
                    <a:bodyPr/>
                    <a:lstStyle/>
                    <a:p>
                      <a:pPr algn="l" fontAlgn="b"/>
                      <a:r>
                        <a:rPr lang="cs-CZ" sz="1400" u="none" strike="noStrike" dirty="0">
                          <a:effectLst/>
                          <a:latin typeface="+mn-lt"/>
                        </a:rPr>
                        <a:t>Zlínský kraj</a:t>
                      </a:r>
                      <a:endParaRPr lang="cs-CZ" sz="1400" b="0" i="0" u="none" strike="noStrike" dirty="0">
                        <a:solidFill>
                          <a:srgbClr val="000000"/>
                        </a:solidFill>
                        <a:effectLst/>
                        <a:latin typeface="+mn-lt"/>
                      </a:endParaRPr>
                    </a:p>
                  </a:txBody>
                  <a:tcPr marL="72000" marR="0" marT="6498" marB="0" anchor="ctr"/>
                </a:tc>
                <a:tc>
                  <a:txBody>
                    <a:bodyPr/>
                    <a:lstStyle/>
                    <a:p>
                      <a:pPr algn="r" fontAlgn="b"/>
                      <a:r>
                        <a:rPr lang="cs-CZ" sz="1400" b="0" i="0" u="none" strike="noStrike">
                          <a:solidFill>
                            <a:srgbClr val="000000"/>
                          </a:solidFill>
                          <a:effectLst/>
                          <a:latin typeface="Calibri" panose="020F0502020204030204" pitchFamily="34" charset="0"/>
                        </a:rPr>
                        <a:t>41 458</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40 482</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43 364</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45 454</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47 133</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50 661</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51 413</a:t>
                      </a:r>
                    </a:p>
                  </a:txBody>
                  <a:tcPr marL="9525" marR="72000" marT="9525" marB="0" anchor="ctr"/>
                </a:tc>
                <a:tc>
                  <a:txBody>
                    <a:bodyPr/>
                    <a:lstStyle/>
                    <a:p>
                      <a:pPr algn="r" fontAlgn="b"/>
                      <a:r>
                        <a:rPr lang="cs-CZ" sz="1400" b="0" i="0" u="none" strike="noStrike" dirty="0">
                          <a:solidFill>
                            <a:srgbClr val="000000"/>
                          </a:solidFill>
                          <a:effectLst/>
                          <a:latin typeface="Calibri" panose="020F0502020204030204" pitchFamily="34" charset="0"/>
                        </a:rPr>
                        <a:t>53 055</a:t>
                      </a:r>
                    </a:p>
                  </a:txBody>
                  <a:tcPr marL="9525" marR="72000" marT="9525" marB="0" anchor="ctr"/>
                </a:tc>
                <a:tc>
                  <a:txBody>
                    <a:bodyPr/>
                    <a:lstStyle/>
                    <a:p>
                      <a:pPr algn="r" fontAlgn="b"/>
                      <a:r>
                        <a:rPr lang="cs-CZ" sz="1400" b="0" i="0" u="none" strike="noStrike" dirty="0">
                          <a:solidFill>
                            <a:srgbClr val="000000"/>
                          </a:solidFill>
                          <a:effectLst/>
                          <a:latin typeface="Calibri" panose="020F0502020204030204" pitchFamily="34" charset="0"/>
                        </a:rPr>
                        <a:t>54 026</a:t>
                      </a:r>
                    </a:p>
                  </a:txBody>
                  <a:tcPr marL="9525" marR="72000" marT="9525" marB="0" anchor="ctr"/>
                </a:tc>
                <a:tc>
                  <a:txBody>
                    <a:bodyPr/>
                    <a:lstStyle/>
                    <a:p>
                      <a:pPr algn="ctr" fontAlgn="b"/>
                      <a:r>
                        <a:rPr lang="cs-CZ" sz="1400" b="0" i="0" u="none" strike="noStrike" dirty="0">
                          <a:solidFill>
                            <a:schemeClr val="tx1"/>
                          </a:solidFill>
                          <a:effectLst/>
                          <a:latin typeface="Calibri" panose="020F0502020204030204" pitchFamily="34" charset="0"/>
                        </a:rPr>
                        <a:t>+3,5 %</a:t>
                      </a:r>
                    </a:p>
                  </a:txBody>
                  <a:tcPr marL="9525" marR="9525" marT="9525" marB="0" anchor="ctr"/>
                </a:tc>
                <a:extLst>
                  <a:ext uri="{0D108BD9-81ED-4DB2-BD59-A6C34878D82A}">
                    <a16:rowId xmlns:a16="http://schemas.microsoft.com/office/drawing/2014/main" val="10014"/>
                  </a:ext>
                </a:extLst>
              </a:tr>
              <a:tr h="143646">
                <a:tc>
                  <a:txBody>
                    <a:bodyPr/>
                    <a:lstStyle/>
                    <a:p>
                      <a:pPr algn="l" fontAlgn="b"/>
                      <a:r>
                        <a:rPr lang="cs-CZ" sz="1400" u="none" strike="noStrike" dirty="0">
                          <a:effectLst/>
                          <a:latin typeface="+mn-lt"/>
                        </a:rPr>
                        <a:t>Moravskoslezský kraj</a:t>
                      </a:r>
                      <a:endParaRPr lang="cs-CZ" sz="1400" b="0" i="0" u="none" strike="noStrike" dirty="0">
                        <a:solidFill>
                          <a:srgbClr val="000000"/>
                        </a:solidFill>
                        <a:effectLst/>
                        <a:latin typeface="+mn-lt"/>
                      </a:endParaRPr>
                    </a:p>
                  </a:txBody>
                  <a:tcPr marL="72000" marR="0" marT="6498" marB="0" anchor="ctr">
                    <a:lnB w="12700" cap="flat" cmpd="sng" algn="ctr">
                      <a:solidFill>
                        <a:srgbClr val="DA2128"/>
                      </a:solidFill>
                      <a:prstDash val="solid"/>
                      <a:round/>
                      <a:headEnd type="none" w="med" len="med"/>
                      <a:tailEnd type="none" w="med" len="med"/>
                    </a:lnB>
                  </a:tcPr>
                </a:tc>
                <a:tc>
                  <a:txBody>
                    <a:bodyPr/>
                    <a:lstStyle/>
                    <a:p>
                      <a:pPr algn="r" fontAlgn="b"/>
                      <a:r>
                        <a:rPr lang="cs-CZ" sz="1400" b="0" i="0" u="none" strike="noStrike">
                          <a:solidFill>
                            <a:srgbClr val="000000"/>
                          </a:solidFill>
                          <a:effectLst/>
                          <a:latin typeface="Calibri" panose="020F0502020204030204" pitchFamily="34" charset="0"/>
                        </a:rPr>
                        <a:t>91 162</a:t>
                      </a:r>
                    </a:p>
                  </a:txBody>
                  <a:tcPr marL="9525" marR="72000" marT="9525" marB="0" anchor="ctr">
                    <a:lnB w="12700" cap="flat" cmpd="sng" algn="ctr">
                      <a:solidFill>
                        <a:srgbClr val="DA2128"/>
                      </a:solidFill>
                      <a:prstDash val="solid"/>
                      <a:round/>
                      <a:headEnd type="none" w="med" len="med"/>
                      <a:tailEnd type="none" w="med" len="med"/>
                    </a:lnB>
                  </a:tcPr>
                </a:tc>
                <a:tc>
                  <a:txBody>
                    <a:bodyPr/>
                    <a:lstStyle/>
                    <a:p>
                      <a:pPr algn="r" fontAlgn="b"/>
                      <a:r>
                        <a:rPr lang="cs-CZ" sz="1400" b="0" i="0" u="none" strike="noStrike">
                          <a:solidFill>
                            <a:srgbClr val="000000"/>
                          </a:solidFill>
                          <a:effectLst/>
                          <a:latin typeface="Calibri" panose="020F0502020204030204" pitchFamily="34" charset="0"/>
                        </a:rPr>
                        <a:t>93 165</a:t>
                      </a:r>
                    </a:p>
                  </a:txBody>
                  <a:tcPr marL="9525" marR="72000" marT="9525" marB="0" anchor="ctr">
                    <a:lnB w="12700" cap="flat" cmpd="sng" algn="ctr">
                      <a:solidFill>
                        <a:srgbClr val="DA2128"/>
                      </a:solidFill>
                      <a:prstDash val="solid"/>
                      <a:round/>
                      <a:headEnd type="none" w="med" len="med"/>
                      <a:tailEnd type="none" w="med" len="med"/>
                    </a:lnB>
                  </a:tcPr>
                </a:tc>
                <a:tc>
                  <a:txBody>
                    <a:bodyPr/>
                    <a:lstStyle/>
                    <a:p>
                      <a:pPr algn="r" fontAlgn="b"/>
                      <a:r>
                        <a:rPr lang="cs-CZ" sz="1400" b="0" i="0" u="none" strike="noStrike">
                          <a:solidFill>
                            <a:srgbClr val="000000"/>
                          </a:solidFill>
                          <a:effectLst/>
                          <a:latin typeface="Calibri" panose="020F0502020204030204" pitchFamily="34" charset="0"/>
                        </a:rPr>
                        <a:t>94 481</a:t>
                      </a:r>
                    </a:p>
                  </a:txBody>
                  <a:tcPr marL="9525" marR="72000" marT="9525" marB="0" anchor="ctr">
                    <a:lnB w="12700" cap="flat" cmpd="sng" algn="ctr">
                      <a:solidFill>
                        <a:srgbClr val="DA2128"/>
                      </a:solidFill>
                      <a:prstDash val="solid"/>
                      <a:round/>
                      <a:headEnd type="none" w="med" len="med"/>
                      <a:tailEnd type="none" w="med" len="med"/>
                    </a:lnB>
                  </a:tcPr>
                </a:tc>
                <a:tc>
                  <a:txBody>
                    <a:bodyPr/>
                    <a:lstStyle/>
                    <a:p>
                      <a:pPr algn="r" fontAlgn="b"/>
                      <a:r>
                        <a:rPr lang="cs-CZ" sz="1400" b="0" i="0" u="none" strike="noStrike">
                          <a:solidFill>
                            <a:srgbClr val="000000"/>
                          </a:solidFill>
                          <a:effectLst/>
                          <a:latin typeface="Calibri" panose="020F0502020204030204" pitchFamily="34" charset="0"/>
                        </a:rPr>
                        <a:t>95 228</a:t>
                      </a:r>
                    </a:p>
                  </a:txBody>
                  <a:tcPr marL="9525" marR="72000" marT="9525" marB="0" anchor="ctr">
                    <a:lnB w="12700" cap="flat" cmpd="sng" algn="ctr">
                      <a:solidFill>
                        <a:srgbClr val="DA2128"/>
                      </a:solidFill>
                      <a:prstDash val="solid"/>
                      <a:round/>
                      <a:headEnd type="none" w="med" len="med"/>
                      <a:tailEnd type="none" w="med" len="med"/>
                    </a:lnB>
                  </a:tcPr>
                </a:tc>
                <a:tc>
                  <a:txBody>
                    <a:bodyPr/>
                    <a:lstStyle/>
                    <a:p>
                      <a:pPr algn="r" fontAlgn="b"/>
                      <a:r>
                        <a:rPr lang="cs-CZ" sz="1400" b="0" i="0" u="none" strike="noStrike">
                          <a:solidFill>
                            <a:srgbClr val="000000"/>
                          </a:solidFill>
                          <a:effectLst/>
                          <a:latin typeface="Calibri" panose="020F0502020204030204" pitchFamily="34" charset="0"/>
                        </a:rPr>
                        <a:t>99 414</a:t>
                      </a:r>
                    </a:p>
                  </a:txBody>
                  <a:tcPr marL="9525" marR="72000" marT="9525" marB="0" anchor="ctr">
                    <a:lnB w="12700" cap="flat" cmpd="sng" algn="ctr">
                      <a:solidFill>
                        <a:srgbClr val="DA2128"/>
                      </a:solidFill>
                      <a:prstDash val="solid"/>
                      <a:round/>
                      <a:headEnd type="none" w="med" len="med"/>
                      <a:tailEnd type="none" w="med" len="med"/>
                    </a:lnB>
                  </a:tcPr>
                </a:tc>
                <a:tc>
                  <a:txBody>
                    <a:bodyPr/>
                    <a:lstStyle/>
                    <a:p>
                      <a:pPr algn="r" fontAlgn="b"/>
                      <a:r>
                        <a:rPr lang="cs-CZ" sz="1400" b="0" i="0" u="none" strike="noStrike">
                          <a:solidFill>
                            <a:srgbClr val="000000"/>
                          </a:solidFill>
                          <a:effectLst/>
                          <a:latin typeface="Calibri" panose="020F0502020204030204" pitchFamily="34" charset="0"/>
                        </a:rPr>
                        <a:t>101 204</a:t>
                      </a:r>
                    </a:p>
                  </a:txBody>
                  <a:tcPr marL="9525" marR="72000" marT="9525" marB="0" anchor="ctr">
                    <a:lnB w="12700" cap="flat" cmpd="sng" algn="ctr">
                      <a:solidFill>
                        <a:srgbClr val="DA2128"/>
                      </a:solidFill>
                      <a:prstDash val="solid"/>
                      <a:round/>
                      <a:headEnd type="none" w="med" len="med"/>
                      <a:tailEnd type="none" w="med" len="med"/>
                    </a:lnB>
                  </a:tcPr>
                </a:tc>
                <a:tc>
                  <a:txBody>
                    <a:bodyPr/>
                    <a:lstStyle/>
                    <a:p>
                      <a:pPr algn="r" fontAlgn="b"/>
                      <a:r>
                        <a:rPr lang="cs-CZ" sz="1400" b="0" i="0" u="none" strike="noStrike">
                          <a:solidFill>
                            <a:srgbClr val="000000"/>
                          </a:solidFill>
                          <a:effectLst/>
                          <a:latin typeface="Calibri" panose="020F0502020204030204" pitchFamily="34" charset="0"/>
                        </a:rPr>
                        <a:t>105 598</a:t>
                      </a:r>
                    </a:p>
                  </a:txBody>
                  <a:tcPr marL="9525" marR="72000" marT="9525" marB="0" anchor="ctr">
                    <a:lnB w="12700" cap="flat" cmpd="sng" algn="ctr">
                      <a:solidFill>
                        <a:srgbClr val="DA2128"/>
                      </a:solidFill>
                      <a:prstDash val="solid"/>
                      <a:round/>
                      <a:headEnd type="none" w="med" len="med"/>
                      <a:tailEnd type="none" w="med" len="med"/>
                    </a:lnB>
                  </a:tcPr>
                </a:tc>
                <a:tc>
                  <a:txBody>
                    <a:bodyPr/>
                    <a:lstStyle/>
                    <a:p>
                      <a:pPr algn="r" fontAlgn="b"/>
                      <a:r>
                        <a:rPr lang="cs-CZ" sz="1400" b="0" i="0" u="none" strike="noStrike">
                          <a:solidFill>
                            <a:srgbClr val="000000"/>
                          </a:solidFill>
                          <a:effectLst/>
                          <a:latin typeface="Calibri" panose="020F0502020204030204" pitchFamily="34" charset="0"/>
                        </a:rPr>
                        <a:t>109 556</a:t>
                      </a:r>
                    </a:p>
                  </a:txBody>
                  <a:tcPr marL="9525" marR="72000" marT="9525" marB="0" anchor="ctr">
                    <a:lnB w="12700" cap="flat" cmpd="sng" algn="ctr">
                      <a:solidFill>
                        <a:srgbClr val="DA2128"/>
                      </a:solidFill>
                      <a:prstDash val="solid"/>
                      <a:round/>
                      <a:headEnd type="none" w="med" len="med"/>
                      <a:tailEnd type="none" w="med" len="med"/>
                    </a:lnB>
                  </a:tcPr>
                </a:tc>
                <a:tc>
                  <a:txBody>
                    <a:bodyPr/>
                    <a:lstStyle/>
                    <a:p>
                      <a:pPr algn="r" fontAlgn="b"/>
                      <a:r>
                        <a:rPr lang="cs-CZ" sz="1400" b="0" i="0" u="none" strike="noStrike">
                          <a:solidFill>
                            <a:srgbClr val="000000"/>
                          </a:solidFill>
                          <a:effectLst/>
                          <a:latin typeface="Calibri" panose="020F0502020204030204" pitchFamily="34" charset="0"/>
                        </a:rPr>
                        <a:t>113 737</a:t>
                      </a:r>
                    </a:p>
                  </a:txBody>
                  <a:tcPr marL="9525" marR="72000" marT="9525" marB="0" anchor="ctr">
                    <a:lnB w="12700" cap="flat" cmpd="sng" algn="ctr">
                      <a:solidFill>
                        <a:srgbClr val="DA2128"/>
                      </a:solidFill>
                      <a:prstDash val="solid"/>
                      <a:round/>
                      <a:headEnd type="none" w="med" len="med"/>
                      <a:tailEnd type="none" w="med" len="med"/>
                    </a:lnB>
                  </a:tcPr>
                </a:tc>
                <a:tc>
                  <a:txBody>
                    <a:bodyPr/>
                    <a:lstStyle/>
                    <a:p>
                      <a:pPr algn="ctr" fontAlgn="b"/>
                      <a:r>
                        <a:rPr lang="cs-CZ" sz="1400" b="0" i="0" u="none" strike="noStrike" dirty="0">
                          <a:solidFill>
                            <a:schemeClr val="tx1"/>
                          </a:solidFill>
                          <a:effectLst/>
                          <a:latin typeface="Calibri" panose="020F0502020204030204" pitchFamily="34" charset="0"/>
                        </a:rPr>
                        <a:t>+3,4 %</a:t>
                      </a:r>
                    </a:p>
                  </a:txBody>
                  <a:tcPr marL="9525" marR="9525" marT="9525" marB="0" anchor="ctr">
                    <a:lnB w="12700" cap="flat" cmpd="sng" algn="ctr">
                      <a:solidFill>
                        <a:srgbClr val="DA2128"/>
                      </a:solidFill>
                      <a:prstDash val="solid"/>
                      <a:round/>
                      <a:headEnd type="none" w="med" len="med"/>
                      <a:tailEnd type="none" w="med" len="med"/>
                    </a:lnB>
                  </a:tcPr>
                </a:tc>
                <a:extLst>
                  <a:ext uri="{0D108BD9-81ED-4DB2-BD59-A6C34878D82A}">
                    <a16:rowId xmlns:a16="http://schemas.microsoft.com/office/drawing/2014/main" val="10015"/>
                  </a:ext>
                </a:extLst>
              </a:tr>
              <a:tr h="143646">
                <a:tc>
                  <a:txBody>
                    <a:bodyPr/>
                    <a:lstStyle/>
                    <a:p>
                      <a:pPr algn="l" fontAlgn="b"/>
                      <a:r>
                        <a:rPr lang="cs-CZ" sz="1400" b="1" u="none" strike="noStrike" dirty="0">
                          <a:effectLst/>
                          <a:latin typeface="+mn-lt"/>
                        </a:rPr>
                        <a:t>Celkem</a:t>
                      </a:r>
                      <a:endParaRPr lang="cs-CZ" sz="1400" b="1" i="0" u="none" strike="noStrike" dirty="0">
                        <a:solidFill>
                          <a:srgbClr val="000000"/>
                        </a:solidFill>
                        <a:effectLst/>
                        <a:latin typeface="+mn-lt"/>
                      </a:endParaRPr>
                    </a:p>
                  </a:txBody>
                  <a:tcPr marL="72000" marR="0" marT="6498" marB="0" anchor="ctr">
                    <a:lnT w="12700" cap="flat" cmpd="sng" algn="ctr">
                      <a:solidFill>
                        <a:srgbClr val="DA2128"/>
                      </a:solidFill>
                      <a:prstDash val="solid"/>
                      <a:round/>
                      <a:headEnd type="none" w="med" len="med"/>
                      <a:tailEnd type="none" w="med" len="med"/>
                    </a:lnT>
                    <a:lnB w="12700" cap="flat" cmpd="sng" algn="ctr">
                      <a:solidFill>
                        <a:srgbClr val="DA2128"/>
                      </a:solidFill>
                      <a:prstDash val="solid"/>
                      <a:round/>
                      <a:headEnd type="none" w="med" len="med"/>
                      <a:tailEnd type="none" w="med" len="med"/>
                    </a:lnB>
                  </a:tcPr>
                </a:tc>
                <a:tc>
                  <a:txBody>
                    <a:bodyPr/>
                    <a:lstStyle/>
                    <a:p>
                      <a:pPr algn="r" fontAlgn="b"/>
                      <a:r>
                        <a:rPr lang="cs-CZ" sz="1400" b="1" i="0" u="none" strike="noStrike">
                          <a:solidFill>
                            <a:srgbClr val="000000"/>
                          </a:solidFill>
                          <a:effectLst/>
                          <a:latin typeface="Calibri" panose="020F0502020204030204" pitchFamily="34" charset="0"/>
                        </a:rPr>
                        <a:t>726 120</a:t>
                      </a:r>
                    </a:p>
                  </a:txBody>
                  <a:tcPr marL="9525" marR="72000" marT="9525" marB="0" anchor="ctr">
                    <a:lnT w="12700" cap="flat" cmpd="sng" algn="ctr">
                      <a:solidFill>
                        <a:srgbClr val="DA2128"/>
                      </a:solidFill>
                      <a:prstDash val="solid"/>
                      <a:round/>
                      <a:headEnd type="none" w="med" len="med"/>
                      <a:tailEnd type="none" w="med" len="med"/>
                    </a:lnT>
                    <a:lnB w="12700" cap="flat" cmpd="sng" algn="ctr">
                      <a:solidFill>
                        <a:srgbClr val="DA2128"/>
                      </a:solidFill>
                      <a:prstDash val="solid"/>
                      <a:round/>
                      <a:headEnd type="none" w="med" len="med"/>
                      <a:tailEnd type="none" w="med" len="med"/>
                    </a:lnB>
                  </a:tcPr>
                </a:tc>
                <a:tc>
                  <a:txBody>
                    <a:bodyPr/>
                    <a:lstStyle/>
                    <a:p>
                      <a:pPr algn="r" fontAlgn="b"/>
                      <a:r>
                        <a:rPr lang="cs-CZ" sz="1400" b="1" i="0" u="none" strike="noStrike">
                          <a:solidFill>
                            <a:srgbClr val="000000"/>
                          </a:solidFill>
                          <a:effectLst/>
                          <a:latin typeface="Calibri" panose="020F0502020204030204" pitchFamily="34" charset="0"/>
                        </a:rPr>
                        <a:t>744 490</a:t>
                      </a:r>
                    </a:p>
                  </a:txBody>
                  <a:tcPr marL="9525" marR="72000" marT="9525" marB="0" anchor="ctr">
                    <a:lnT w="12700" cap="flat" cmpd="sng" algn="ctr">
                      <a:solidFill>
                        <a:srgbClr val="DA2128"/>
                      </a:solidFill>
                      <a:prstDash val="solid"/>
                      <a:round/>
                      <a:headEnd type="none" w="med" len="med"/>
                      <a:tailEnd type="none" w="med" len="med"/>
                    </a:lnT>
                    <a:lnB w="12700" cap="flat" cmpd="sng" algn="ctr">
                      <a:solidFill>
                        <a:srgbClr val="DA2128"/>
                      </a:solidFill>
                      <a:prstDash val="solid"/>
                      <a:round/>
                      <a:headEnd type="none" w="med" len="med"/>
                      <a:tailEnd type="none" w="med" len="med"/>
                    </a:lnB>
                  </a:tcPr>
                </a:tc>
                <a:tc>
                  <a:txBody>
                    <a:bodyPr/>
                    <a:lstStyle/>
                    <a:p>
                      <a:pPr algn="r" fontAlgn="b"/>
                      <a:r>
                        <a:rPr lang="cs-CZ" sz="1400" b="1" i="0" u="none" strike="noStrike">
                          <a:solidFill>
                            <a:srgbClr val="000000"/>
                          </a:solidFill>
                          <a:effectLst/>
                          <a:latin typeface="Calibri" panose="020F0502020204030204" pitchFamily="34" charset="0"/>
                        </a:rPr>
                        <a:t>791 302</a:t>
                      </a:r>
                    </a:p>
                  </a:txBody>
                  <a:tcPr marL="9525" marR="72000" marT="9525" marB="0" anchor="ctr">
                    <a:lnT w="12700" cap="flat" cmpd="sng" algn="ctr">
                      <a:solidFill>
                        <a:srgbClr val="DA2128"/>
                      </a:solidFill>
                      <a:prstDash val="solid"/>
                      <a:round/>
                      <a:headEnd type="none" w="med" len="med"/>
                      <a:tailEnd type="none" w="med" len="med"/>
                    </a:lnT>
                    <a:lnB w="12700" cap="flat" cmpd="sng" algn="ctr">
                      <a:solidFill>
                        <a:srgbClr val="DA2128"/>
                      </a:solidFill>
                      <a:prstDash val="solid"/>
                      <a:round/>
                      <a:headEnd type="none" w="med" len="med"/>
                      <a:tailEnd type="none" w="med" len="med"/>
                    </a:lnB>
                  </a:tcPr>
                </a:tc>
                <a:tc>
                  <a:txBody>
                    <a:bodyPr/>
                    <a:lstStyle/>
                    <a:p>
                      <a:pPr algn="r" fontAlgn="b"/>
                      <a:r>
                        <a:rPr lang="cs-CZ" sz="1400" b="1" i="0" u="none" strike="noStrike">
                          <a:solidFill>
                            <a:srgbClr val="000000"/>
                          </a:solidFill>
                          <a:effectLst/>
                          <a:latin typeface="Calibri" panose="020F0502020204030204" pitchFamily="34" charset="0"/>
                        </a:rPr>
                        <a:t>824 900</a:t>
                      </a:r>
                    </a:p>
                  </a:txBody>
                  <a:tcPr marL="9525" marR="72000" marT="9525" marB="0" anchor="ctr">
                    <a:lnT w="12700" cap="flat" cmpd="sng" algn="ctr">
                      <a:solidFill>
                        <a:srgbClr val="DA2128"/>
                      </a:solidFill>
                      <a:prstDash val="solid"/>
                      <a:round/>
                      <a:headEnd type="none" w="med" len="med"/>
                      <a:tailEnd type="none" w="med" len="med"/>
                    </a:lnT>
                    <a:lnB w="12700" cap="flat" cmpd="sng" algn="ctr">
                      <a:solidFill>
                        <a:srgbClr val="DA2128"/>
                      </a:solidFill>
                      <a:prstDash val="solid"/>
                      <a:round/>
                      <a:headEnd type="none" w="med" len="med"/>
                      <a:tailEnd type="none" w="med" len="med"/>
                    </a:lnB>
                  </a:tcPr>
                </a:tc>
                <a:tc>
                  <a:txBody>
                    <a:bodyPr/>
                    <a:lstStyle/>
                    <a:p>
                      <a:pPr algn="r" fontAlgn="b"/>
                      <a:r>
                        <a:rPr lang="cs-CZ" sz="1400" b="1" i="0" u="none" strike="noStrike">
                          <a:solidFill>
                            <a:srgbClr val="000000"/>
                          </a:solidFill>
                          <a:effectLst/>
                          <a:latin typeface="Calibri" panose="020F0502020204030204" pitchFamily="34" charset="0"/>
                        </a:rPr>
                        <a:t>860 262</a:t>
                      </a:r>
                    </a:p>
                  </a:txBody>
                  <a:tcPr marL="9525" marR="72000" marT="9525" marB="0" anchor="ctr">
                    <a:lnT w="12700" cap="flat" cmpd="sng" algn="ctr">
                      <a:solidFill>
                        <a:srgbClr val="DA2128"/>
                      </a:solidFill>
                      <a:prstDash val="solid"/>
                      <a:round/>
                      <a:headEnd type="none" w="med" len="med"/>
                      <a:tailEnd type="none" w="med" len="med"/>
                    </a:lnT>
                    <a:lnB w="12700" cap="flat" cmpd="sng" algn="ctr">
                      <a:solidFill>
                        <a:srgbClr val="DA2128"/>
                      </a:solidFill>
                      <a:prstDash val="solid"/>
                      <a:round/>
                      <a:headEnd type="none" w="med" len="med"/>
                      <a:tailEnd type="none" w="med" len="med"/>
                    </a:lnB>
                  </a:tcPr>
                </a:tc>
                <a:tc>
                  <a:txBody>
                    <a:bodyPr/>
                    <a:lstStyle/>
                    <a:p>
                      <a:pPr algn="r" fontAlgn="b"/>
                      <a:r>
                        <a:rPr lang="cs-CZ" sz="1400" b="1" i="0" u="none" strike="noStrike">
                          <a:solidFill>
                            <a:srgbClr val="000000"/>
                          </a:solidFill>
                          <a:effectLst/>
                          <a:latin typeface="Calibri" panose="020F0502020204030204" pitchFamily="34" charset="0"/>
                        </a:rPr>
                        <a:t>908 993</a:t>
                      </a:r>
                    </a:p>
                  </a:txBody>
                  <a:tcPr marL="9525" marR="72000" marT="9525" marB="0" anchor="ctr">
                    <a:lnT w="12700" cap="flat" cmpd="sng" algn="ctr">
                      <a:solidFill>
                        <a:srgbClr val="DA2128"/>
                      </a:solidFill>
                      <a:prstDash val="solid"/>
                      <a:round/>
                      <a:headEnd type="none" w="med" len="med"/>
                      <a:tailEnd type="none" w="med" len="med"/>
                    </a:lnT>
                    <a:lnB w="12700" cap="flat" cmpd="sng" algn="ctr">
                      <a:solidFill>
                        <a:srgbClr val="DA2128"/>
                      </a:solidFill>
                      <a:prstDash val="solid"/>
                      <a:round/>
                      <a:headEnd type="none" w="med" len="med"/>
                      <a:tailEnd type="none" w="med" len="med"/>
                    </a:lnB>
                  </a:tcPr>
                </a:tc>
                <a:tc>
                  <a:txBody>
                    <a:bodyPr/>
                    <a:lstStyle/>
                    <a:p>
                      <a:pPr algn="r" fontAlgn="b"/>
                      <a:r>
                        <a:rPr lang="cs-CZ" sz="1400" b="1" i="0" u="none" strike="noStrike" dirty="0">
                          <a:solidFill>
                            <a:srgbClr val="000000"/>
                          </a:solidFill>
                          <a:effectLst/>
                          <a:latin typeface="Calibri" panose="020F0502020204030204" pitchFamily="34" charset="0"/>
                        </a:rPr>
                        <a:t>911 316</a:t>
                      </a:r>
                    </a:p>
                  </a:txBody>
                  <a:tcPr marL="9525" marR="72000" marT="9525" marB="0" anchor="ctr">
                    <a:lnT w="12700" cap="flat" cmpd="sng" algn="ctr">
                      <a:solidFill>
                        <a:srgbClr val="DA2128"/>
                      </a:solidFill>
                      <a:prstDash val="solid"/>
                      <a:round/>
                      <a:headEnd type="none" w="med" len="med"/>
                      <a:tailEnd type="none" w="med" len="med"/>
                    </a:lnT>
                    <a:lnB w="12700" cap="flat" cmpd="sng" algn="ctr">
                      <a:solidFill>
                        <a:srgbClr val="DA2128"/>
                      </a:solidFill>
                      <a:prstDash val="solid"/>
                      <a:round/>
                      <a:headEnd type="none" w="med" len="med"/>
                      <a:tailEnd type="none" w="med" len="med"/>
                    </a:lnB>
                  </a:tcPr>
                </a:tc>
                <a:tc>
                  <a:txBody>
                    <a:bodyPr/>
                    <a:lstStyle/>
                    <a:p>
                      <a:pPr algn="r" fontAlgn="b"/>
                      <a:r>
                        <a:rPr lang="cs-CZ" sz="1400" b="1" i="0" u="none" strike="noStrike">
                          <a:solidFill>
                            <a:srgbClr val="000000"/>
                          </a:solidFill>
                          <a:effectLst/>
                          <a:latin typeface="Calibri" panose="020F0502020204030204" pitchFamily="34" charset="0"/>
                        </a:rPr>
                        <a:t>919 775</a:t>
                      </a:r>
                    </a:p>
                  </a:txBody>
                  <a:tcPr marL="9525" marR="72000" marT="9525" marB="0" anchor="ctr">
                    <a:lnT w="12700" cap="flat" cmpd="sng" algn="ctr">
                      <a:solidFill>
                        <a:srgbClr val="DA2128"/>
                      </a:solidFill>
                      <a:prstDash val="solid"/>
                      <a:round/>
                      <a:headEnd type="none" w="med" len="med"/>
                      <a:tailEnd type="none" w="med" len="med"/>
                    </a:lnT>
                    <a:lnB w="12700" cap="flat" cmpd="sng" algn="ctr">
                      <a:solidFill>
                        <a:srgbClr val="DA2128"/>
                      </a:solidFill>
                      <a:prstDash val="solid"/>
                      <a:round/>
                      <a:headEnd type="none" w="med" len="med"/>
                      <a:tailEnd type="none" w="med" len="med"/>
                    </a:lnB>
                  </a:tcPr>
                </a:tc>
                <a:tc>
                  <a:txBody>
                    <a:bodyPr/>
                    <a:lstStyle/>
                    <a:p>
                      <a:pPr algn="r" fontAlgn="b"/>
                      <a:r>
                        <a:rPr lang="cs-CZ" sz="1400" b="1" i="0" u="none" strike="noStrike" dirty="0">
                          <a:solidFill>
                            <a:srgbClr val="000000"/>
                          </a:solidFill>
                          <a:effectLst/>
                          <a:latin typeface="Calibri" panose="020F0502020204030204" pitchFamily="34" charset="0"/>
                        </a:rPr>
                        <a:t>956 329</a:t>
                      </a:r>
                    </a:p>
                  </a:txBody>
                  <a:tcPr marL="9525" marR="72000" marT="9525" marB="0" anchor="ctr">
                    <a:lnT w="12700" cap="flat" cmpd="sng" algn="ctr">
                      <a:solidFill>
                        <a:srgbClr val="DA2128"/>
                      </a:solidFill>
                      <a:prstDash val="solid"/>
                      <a:round/>
                      <a:headEnd type="none" w="med" len="med"/>
                      <a:tailEnd type="none" w="med" len="med"/>
                    </a:lnT>
                    <a:lnB w="12700" cap="flat" cmpd="sng" algn="ctr">
                      <a:solidFill>
                        <a:srgbClr val="DA2128"/>
                      </a:solidFill>
                      <a:prstDash val="solid"/>
                      <a:round/>
                      <a:headEnd type="none" w="med" len="med"/>
                      <a:tailEnd type="none" w="med" len="med"/>
                    </a:lnB>
                  </a:tcPr>
                </a:tc>
                <a:tc>
                  <a:txBody>
                    <a:bodyPr/>
                    <a:lstStyle/>
                    <a:p>
                      <a:pPr algn="ctr" fontAlgn="b"/>
                      <a:r>
                        <a:rPr lang="cs-CZ" sz="1400" b="1" i="0" u="none" strike="noStrike" dirty="0">
                          <a:solidFill>
                            <a:schemeClr val="tx1"/>
                          </a:solidFill>
                          <a:effectLst/>
                          <a:latin typeface="Calibri" panose="020F0502020204030204" pitchFamily="34" charset="0"/>
                        </a:rPr>
                        <a:t>+2,7 %</a:t>
                      </a:r>
                    </a:p>
                  </a:txBody>
                  <a:tcPr marL="9525" marR="9525" marT="9525" marB="0" anchor="ctr">
                    <a:lnT w="12700" cap="flat" cmpd="sng" algn="ctr">
                      <a:solidFill>
                        <a:srgbClr val="DA2128"/>
                      </a:solidFill>
                      <a:prstDash val="solid"/>
                      <a:round/>
                      <a:headEnd type="none" w="med" len="med"/>
                      <a:tailEnd type="none" w="med" len="med"/>
                    </a:lnT>
                    <a:lnB w="12700" cap="flat" cmpd="sng" algn="ctr">
                      <a:solidFill>
                        <a:srgbClr val="DA2128"/>
                      </a:solidFill>
                      <a:prstDash val="solid"/>
                      <a:round/>
                      <a:headEnd type="none" w="med" len="med"/>
                      <a:tailEnd type="none" w="med" len="med"/>
                    </a:lnB>
                  </a:tcPr>
                </a:tc>
                <a:extLst>
                  <a:ext uri="{0D108BD9-81ED-4DB2-BD59-A6C34878D82A}">
                    <a16:rowId xmlns:a16="http://schemas.microsoft.com/office/drawing/2014/main" val="10016"/>
                  </a:ext>
                </a:extLst>
              </a:tr>
            </a:tbl>
          </a:graphicData>
        </a:graphic>
      </p:graphicFrame>
      <p:graphicFrame>
        <p:nvGraphicFramePr>
          <p:cNvPr id="12" name="Object 3">
            <a:extLst>
              <a:ext uri="{FF2B5EF4-FFF2-40B4-BE49-F238E27FC236}">
                <a16:creationId xmlns:a16="http://schemas.microsoft.com/office/drawing/2014/main" id="{0DCB8D84-C7BF-4B62-B0BA-714FD16D29A2}"/>
              </a:ext>
            </a:extLst>
          </p:cNvPr>
          <p:cNvGraphicFramePr>
            <a:graphicFrameLocks/>
          </p:cNvGraphicFramePr>
          <p:nvPr>
            <p:extLst>
              <p:ext uri="{D42A27DB-BD31-4B8C-83A1-F6EECF244321}">
                <p14:modId xmlns:p14="http://schemas.microsoft.com/office/powerpoint/2010/main" val="2185195861"/>
              </p:ext>
            </p:extLst>
          </p:nvPr>
        </p:nvGraphicFramePr>
        <p:xfrm>
          <a:off x="6670123" y="4819519"/>
          <a:ext cx="4638181" cy="1627432"/>
        </p:xfrm>
        <a:graphic>
          <a:graphicData uri="http://schemas.openxmlformats.org/drawingml/2006/chart">
            <c:chart xmlns:c="http://schemas.openxmlformats.org/drawingml/2006/chart" xmlns:r="http://schemas.openxmlformats.org/officeDocument/2006/relationships" r:id="rId4"/>
          </a:graphicData>
        </a:graphic>
      </p:graphicFrame>
      <p:sp>
        <p:nvSpPr>
          <p:cNvPr id="13" name="TextovéPole 12">
            <a:extLst>
              <a:ext uri="{FF2B5EF4-FFF2-40B4-BE49-F238E27FC236}">
                <a16:creationId xmlns:a16="http://schemas.microsoft.com/office/drawing/2014/main" id="{56BED84B-8F32-4F0F-B6FD-388FAAF66802}"/>
              </a:ext>
            </a:extLst>
          </p:cNvPr>
          <p:cNvSpPr txBox="1"/>
          <p:nvPr/>
        </p:nvSpPr>
        <p:spPr>
          <a:xfrm>
            <a:off x="6096000" y="4819518"/>
            <a:ext cx="1089841" cy="523220"/>
          </a:xfrm>
          <a:prstGeom prst="rect">
            <a:avLst/>
          </a:prstGeom>
          <a:noFill/>
        </p:spPr>
        <p:txBody>
          <a:bodyPr wrap="square" rtlCol="0">
            <a:spAutoFit/>
          </a:bodyPr>
          <a:lstStyle/>
          <a:p>
            <a:r>
              <a:rPr lang="cs-CZ" sz="1400" b="1" dirty="0"/>
              <a:t>ZZS</a:t>
            </a:r>
            <a:br>
              <a:rPr lang="cs-CZ" sz="1400" b="1" dirty="0"/>
            </a:br>
            <a:r>
              <a:rPr lang="cs-CZ" sz="1400" b="1" dirty="0"/>
              <a:t> – LBK:</a:t>
            </a:r>
          </a:p>
        </p:txBody>
      </p:sp>
    </p:spTree>
    <p:extLst>
      <p:ext uri="{BB962C8B-B14F-4D97-AF65-F5344CB8AC3E}">
        <p14:creationId xmlns:p14="http://schemas.microsoft.com/office/powerpoint/2010/main" val="2076369128"/>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Nadpis 1">
            <a:extLst>
              <a:ext uri="{FF2B5EF4-FFF2-40B4-BE49-F238E27FC236}">
                <a16:creationId xmlns:a16="http://schemas.microsoft.com/office/drawing/2014/main" id="{EA328CEC-C272-456D-B936-D7E722870E2A}"/>
              </a:ext>
            </a:extLst>
          </p:cNvPr>
          <p:cNvSpPr txBox="1">
            <a:spLocks/>
          </p:cNvSpPr>
          <p:nvPr/>
        </p:nvSpPr>
        <p:spPr>
          <a:xfrm>
            <a:off x="257558" y="156024"/>
            <a:ext cx="11510889" cy="77470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cs-CZ" sz="3200" b="1" i="0" u="none" strike="noStrike" kern="1200" cap="none" spc="0" normalizeH="0" baseline="0" noProof="0" dirty="0">
                <a:ln>
                  <a:noFill/>
                </a:ln>
                <a:solidFill>
                  <a:srgbClr val="F6063C"/>
                </a:solidFill>
                <a:uLnTx/>
                <a:uFillTx/>
                <a:latin typeface="Calibri" panose="020F0502020204030204" pitchFamily="34" charset="0"/>
                <a:cs typeface="Calibri" panose="020F0502020204030204" pitchFamily="34" charset="0"/>
              </a:rPr>
              <a:t>Suma km výjezdů ZZS v letech 2010–2018 v krajích</a:t>
            </a:r>
          </a:p>
        </p:txBody>
      </p:sp>
      <p:graphicFrame>
        <p:nvGraphicFramePr>
          <p:cNvPr id="14" name="Object 3">
            <a:extLst>
              <a:ext uri="{FF2B5EF4-FFF2-40B4-BE49-F238E27FC236}">
                <a16:creationId xmlns:a16="http://schemas.microsoft.com/office/drawing/2014/main" id="{B84436BF-E056-4729-AB9D-469AFBA962B0}"/>
              </a:ext>
            </a:extLst>
          </p:cNvPr>
          <p:cNvGraphicFramePr>
            <a:graphicFrameLocks/>
          </p:cNvGraphicFramePr>
          <p:nvPr>
            <p:extLst>
              <p:ext uri="{D42A27DB-BD31-4B8C-83A1-F6EECF244321}">
                <p14:modId xmlns:p14="http://schemas.microsoft.com/office/powerpoint/2010/main" val="2737705791"/>
              </p:ext>
            </p:extLst>
          </p:nvPr>
        </p:nvGraphicFramePr>
        <p:xfrm>
          <a:off x="1140906" y="4837807"/>
          <a:ext cx="4638181" cy="1627432"/>
        </p:xfrm>
        <a:graphic>
          <a:graphicData uri="http://schemas.openxmlformats.org/drawingml/2006/chart">
            <c:chart xmlns:c="http://schemas.openxmlformats.org/drawingml/2006/chart" xmlns:r="http://schemas.openxmlformats.org/officeDocument/2006/relationships" r:id="rId3"/>
          </a:graphicData>
        </a:graphic>
      </p:graphicFrame>
      <p:sp>
        <p:nvSpPr>
          <p:cNvPr id="16" name="TextovéPole 15">
            <a:extLst>
              <a:ext uri="{FF2B5EF4-FFF2-40B4-BE49-F238E27FC236}">
                <a16:creationId xmlns:a16="http://schemas.microsoft.com/office/drawing/2014/main" id="{86CE11DB-1B0F-40DF-82C8-BD7A4DFE6FD8}"/>
              </a:ext>
            </a:extLst>
          </p:cNvPr>
          <p:cNvSpPr txBox="1"/>
          <p:nvPr/>
        </p:nvSpPr>
        <p:spPr>
          <a:xfrm>
            <a:off x="345563" y="4837807"/>
            <a:ext cx="1089841" cy="52322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dirty="0">
                <a:ln>
                  <a:noFill/>
                </a:ln>
                <a:solidFill>
                  <a:prstClr val="black"/>
                </a:solidFill>
                <a:effectLst/>
                <a:uLnTx/>
                <a:uFillTx/>
              </a:rPr>
              <a:t>ZZS</a:t>
            </a:r>
            <a:br>
              <a:rPr kumimoji="0" lang="cs-CZ" sz="1400" b="1" i="0" u="none" strike="noStrike" kern="0" cap="none" spc="0" normalizeH="0" baseline="0" noProof="0" dirty="0">
                <a:ln>
                  <a:noFill/>
                </a:ln>
                <a:solidFill>
                  <a:prstClr val="black"/>
                </a:solidFill>
                <a:effectLst/>
                <a:uLnTx/>
                <a:uFillTx/>
              </a:rPr>
            </a:br>
            <a:r>
              <a:rPr kumimoji="0" lang="cs-CZ" sz="1400" b="1" i="0" u="none" strike="noStrike" kern="0" cap="none" spc="0" normalizeH="0" baseline="0" noProof="0" dirty="0">
                <a:ln>
                  <a:noFill/>
                </a:ln>
                <a:solidFill>
                  <a:prstClr val="black"/>
                </a:solidFill>
                <a:effectLst/>
                <a:uLnTx/>
                <a:uFillTx/>
              </a:rPr>
              <a:t> – celá ČR:</a:t>
            </a:r>
          </a:p>
        </p:txBody>
      </p:sp>
      <p:sp>
        <p:nvSpPr>
          <p:cNvPr id="18" name="TextBox 6">
            <a:extLst>
              <a:ext uri="{FF2B5EF4-FFF2-40B4-BE49-F238E27FC236}">
                <a16:creationId xmlns:a16="http://schemas.microsoft.com/office/drawing/2014/main" id="{79893747-0B21-4431-9241-7F38E5343E35}"/>
              </a:ext>
            </a:extLst>
          </p:cNvPr>
          <p:cNvSpPr txBox="1"/>
          <p:nvPr/>
        </p:nvSpPr>
        <p:spPr>
          <a:xfrm>
            <a:off x="257558" y="614902"/>
            <a:ext cx="1997983"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NRHZS 2010–2018</a:t>
            </a:r>
          </a:p>
        </p:txBody>
      </p:sp>
      <p:graphicFrame>
        <p:nvGraphicFramePr>
          <p:cNvPr id="9" name="Tabulka 8">
            <a:extLst>
              <a:ext uri="{FF2B5EF4-FFF2-40B4-BE49-F238E27FC236}">
                <a16:creationId xmlns:a16="http://schemas.microsoft.com/office/drawing/2014/main" id="{8C3FA3D2-3BC2-4CEC-9FBD-D68BE18BBB58}"/>
              </a:ext>
            </a:extLst>
          </p:cNvPr>
          <p:cNvGraphicFramePr>
            <a:graphicFrameLocks noGrp="1"/>
          </p:cNvGraphicFramePr>
          <p:nvPr>
            <p:extLst>
              <p:ext uri="{D42A27DB-BD31-4B8C-83A1-F6EECF244321}">
                <p14:modId xmlns:p14="http://schemas.microsoft.com/office/powerpoint/2010/main" val="2128815629"/>
              </p:ext>
            </p:extLst>
          </p:nvPr>
        </p:nvGraphicFramePr>
        <p:xfrm>
          <a:off x="349328" y="987021"/>
          <a:ext cx="11097198" cy="3782991"/>
        </p:xfrm>
        <a:graphic>
          <a:graphicData uri="http://schemas.openxmlformats.org/drawingml/2006/table">
            <a:tbl>
              <a:tblPr/>
              <a:tblGrid>
                <a:gridCol w="1620000">
                  <a:extLst>
                    <a:ext uri="{9D8B030D-6E8A-4147-A177-3AD203B41FA5}">
                      <a16:colId xmlns:a16="http://schemas.microsoft.com/office/drawing/2014/main" val="20000"/>
                    </a:ext>
                  </a:extLst>
                </a:gridCol>
                <a:gridCol w="829022">
                  <a:extLst>
                    <a:ext uri="{9D8B030D-6E8A-4147-A177-3AD203B41FA5}">
                      <a16:colId xmlns:a16="http://schemas.microsoft.com/office/drawing/2014/main" val="20001"/>
                    </a:ext>
                  </a:extLst>
                </a:gridCol>
                <a:gridCol w="829022">
                  <a:extLst>
                    <a:ext uri="{9D8B030D-6E8A-4147-A177-3AD203B41FA5}">
                      <a16:colId xmlns:a16="http://schemas.microsoft.com/office/drawing/2014/main" val="20002"/>
                    </a:ext>
                  </a:extLst>
                </a:gridCol>
                <a:gridCol w="829022">
                  <a:extLst>
                    <a:ext uri="{9D8B030D-6E8A-4147-A177-3AD203B41FA5}">
                      <a16:colId xmlns:a16="http://schemas.microsoft.com/office/drawing/2014/main" val="20003"/>
                    </a:ext>
                  </a:extLst>
                </a:gridCol>
                <a:gridCol w="829022">
                  <a:extLst>
                    <a:ext uri="{9D8B030D-6E8A-4147-A177-3AD203B41FA5}">
                      <a16:colId xmlns:a16="http://schemas.microsoft.com/office/drawing/2014/main" val="20004"/>
                    </a:ext>
                  </a:extLst>
                </a:gridCol>
                <a:gridCol w="829022">
                  <a:extLst>
                    <a:ext uri="{9D8B030D-6E8A-4147-A177-3AD203B41FA5}">
                      <a16:colId xmlns:a16="http://schemas.microsoft.com/office/drawing/2014/main" val="20005"/>
                    </a:ext>
                  </a:extLst>
                </a:gridCol>
                <a:gridCol w="829022">
                  <a:extLst>
                    <a:ext uri="{9D8B030D-6E8A-4147-A177-3AD203B41FA5}">
                      <a16:colId xmlns:a16="http://schemas.microsoft.com/office/drawing/2014/main" val="20006"/>
                    </a:ext>
                  </a:extLst>
                </a:gridCol>
                <a:gridCol w="829022">
                  <a:extLst>
                    <a:ext uri="{9D8B030D-6E8A-4147-A177-3AD203B41FA5}">
                      <a16:colId xmlns:a16="http://schemas.microsoft.com/office/drawing/2014/main" val="20007"/>
                    </a:ext>
                  </a:extLst>
                </a:gridCol>
                <a:gridCol w="829022">
                  <a:extLst>
                    <a:ext uri="{9D8B030D-6E8A-4147-A177-3AD203B41FA5}">
                      <a16:colId xmlns:a16="http://schemas.microsoft.com/office/drawing/2014/main" val="20008"/>
                    </a:ext>
                  </a:extLst>
                </a:gridCol>
                <a:gridCol w="829022">
                  <a:extLst>
                    <a:ext uri="{9D8B030D-6E8A-4147-A177-3AD203B41FA5}">
                      <a16:colId xmlns:a16="http://schemas.microsoft.com/office/drawing/2014/main" val="2064293367"/>
                    </a:ext>
                  </a:extLst>
                </a:gridCol>
                <a:gridCol w="2016000">
                  <a:extLst>
                    <a:ext uri="{9D8B030D-6E8A-4147-A177-3AD203B41FA5}">
                      <a16:colId xmlns:a16="http://schemas.microsoft.com/office/drawing/2014/main" val="20009"/>
                    </a:ext>
                  </a:extLst>
                </a:gridCol>
              </a:tblGrid>
              <a:tr h="143646">
                <a:tc rowSpan="2">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l" fontAlgn="b"/>
                      <a:r>
                        <a:rPr lang="cs-CZ" sz="1400" b="1" i="0" u="none" strike="noStrike" dirty="0">
                          <a:solidFill>
                            <a:srgbClr val="000000"/>
                          </a:solidFill>
                          <a:effectLst/>
                          <a:latin typeface="+mn-lt"/>
                        </a:rPr>
                        <a:t>Sídlo ZZS</a:t>
                      </a:r>
                    </a:p>
                  </a:txBody>
                  <a:tcPr marL="72000" marR="6498" marT="6498" marB="0" anchor="ctr">
                    <a:lnL>
                      <a:noFill/>
                    </a:lnL>
                    <a:lnR>
                      <a:noFill/>
                    </a:lnR>
                    <a:lnT w="12700" cap="flat" cmpd="sng" algn="ctr">
                      <a:solidFill>
                        <a:srgbClr val="DA2128"/>
                      </a:solidFill>
                      <a:prstDash val="solid"/>
                      <a:round/>
                      <a:headEnd type="none" w="med" len="med"/>
                      <a:tailEnd type="none" w="med" len="med"/>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tc gridSpan="8">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fontAlgn="b"/>
                      <a:r>
                        <a:rPr lang="cs-CZ" sz="1400" b="1" i="0" u="none" strike="noStrike" dirty="0">
                          <a:solidFill>
                            <a:srgbClr val="000000"/>
                          </a:solidFill>
                          <a:effectLst/>
                          <a:latin typeface="+mn-lt"/>
                        </a:rPr>
                        <a:t>Suma km vykázaných ZZS (v milionech)</a:t>
                      </a:r>
                    </a:p>
                  </a:txBody>
                  <a:tcPr marL="6498" marR="6498" marT="6498" marB="0" anchor="ctr">
                    <a:lnL>
                      <a:noFill/>
                    </a:lnL>
                    <a:lnR>
                      <a:noFill/>
                    </a:lnR>
                    <a:lnT w="12700" cap="flat" cmpd="sng" algn="ctr">
                      <a:solidFill>
                        <a:srgbClr val="DA2128"/>
                      </a:solidFill>
                      <a:prstDash val="solid"/>
                      <a:round/>
                      <a:headEnd type="none" w="med" len="med"/>
                      <a:tailEnd type="none" w="med" len="med"/>
                    </a:lnT>
                    <a:lnB>
                      <a:noFill/>
                    </a:lnB>
                    <a:lnTlToBr w="12700" cmpd="sng">
                      <a:noFill/>
                      <a:prstDash val="solid"/>
                    </a:lnTlToBr>
                    <a:lnBlToTr w="12700" cmpd="sng">
                      <a:noFill/>
                      <a:prstDash val="solid"/>
                    </a:lnBlToTr>
                    <a:noFill/>
                  </a:tcPr>
                </a:tc>
                <a:tc hMerge="1">
                  <a:txBody>
                    <a:bodyPr/>
                    <a:lstStyle/>
                    <a:p>
                      <a:pPr algn="r" fontAlgn="b"/>
                      <a:endParaRPr lang="cs-CZ" sz="1200" b="0" i="0" u="none" strike="noStrike" dirty="0">
                        <a:solidFill>
                          <a:srgbClr val="000000"/>
                        </a:solidFill>
                        <a:effectLst/>
                        <a:latin typeface="+mn-lt"/>
                      </a:endParaRPr>
                    </a:p>
                  </a:txBody>
                  <a:tcPr marL="6498" marR="6498" marT="6498" marB="0" anchor="b"/>
                </a:tc>
                <a:tc hMerge="1">
                  <a:txBody>
                    <a:bodyPr/>
                    <a:lstStyle/>
                    <a:p>
                      <a:pPr algn="r" fontAlgn="b"/>
                      <a:endParaRPr lang="cs-CZ" sz="1200" b="0" i="0" u="none" strike="noStrike" dirty="0">
                        <a:solidFill>
                          <a:srgbClr val="000000"/>
                        </a:solidFill>
                        <a:effectLst/>
                        <a:latin typeface="+mn-lt"/>
                      </a:endParaRPr>
                    </a:p>
                  </a:txBody>
                  <a:tcPr marL="6498" marR="6498" marT="6498" marB="0" anchor="b"/>
                </a:tc>
                <a:tc hMerge="1">
                  <a:txBody>
                    <a:bodyPr/>
                    <a:lstStyle/>
                    <a:p>
                      <a:pPr algn="r" fontAlgn="b"/>
                      <a:endParaRPr lang="cs-CZ" sz="1200" b="0" i="0" u="none" strike="noStrike" dirty="0">
                        <a:solidFill>
                          <a:srgbClr val="000000"/>
                        </a:solidFill>
                        <a:effectLst/>
                        <a:latin typeface="+mn-lt"/>
                      </a:endParaRPr>
                    </a:p>
                  </a:txBody>
                  <a:tcPr marL="6498" marR="6498" marT="6498" marB="0" anchor="b"/>
                </a:tc>
                <a:tc hMerge="1">
                  <a:txBody>
                    <a:bodyPr/>
                    <a:lstStyle/>
                    <a:p>
                      <a:pPr algn="r" fontAlgn="b"/>
                      <a:endParaRPr lang="cs-CZ" sz="1200" b="0" i="0" u="none" strike="noStrike" dirty="0">
                        <a:solidFill>
                          <a:srgbClr val="000000"/>
                        </a:solidFill>
                        <a:effectLst/>
                        <a:latin typeface="+mn-lt"/>
                      </a:endParaRPr>
                    </a:p>
                  </a:txBody>
                  <a:tcPr marL="6498" marR="6498" marT="6498" marB="0" anchor="b"/>
                </a:tc>
                <a:tc hMerge="1">
                  <a:txBody>
                    <a:bodyPr/>
                    <a:lstStyle/>
                    <a:p>
                      <a:pPr algn="r" fontAlgn="b"/>
                      <a:endParaRPr lang="cs-CZ" sz="1200" b="0" i="0" u="none" strike="noStrike" dirty="0">
                        <a:solidFill>
                          <a:srgbClr val="000000"/>
                        </a:solidFill>
                        <a:effectLst/>
                        <a:latin typeface="+mn-lt"/>
                      </a:endParaRPr>
                    </a:p>
                  </a:txBody>
                  <a:tcPr marL="6498" marR="6498" marT="6498" marB="0" anchor="b"/>
                </a:tc>
                <a:tc hMerge="1">
                  <a:txBody>
                    <a:bodyPr/>
                    <a:lstStyle/>
                    <a:p>
                      <a:pPr algn="r" fontAlgn="b"/>
                      <a:endParaRPr lang="cs-CZ" sz="1200" b="0" i="0" u="none" strike="noStrike" dirty="0">
                        <a:solidFill>
                          <a:srgbClr val="000000"/>
                        </a:solidFill>
                        <a:effectLst/>
                        <a:latin typeface="+mn-lt"/>
                      </a:endParaRPr>
                    </a:p>
                  </a:txBody>
                  <a:tcPr marL="6498" marR="6498" marT="6498" marB="0" anchor="b"/>
                </a:tc>
                <a:tc hMerge="1">
                  <a:txBody>
                    <a:bodyPr/>
                    <a:lstStyle/>
                    <a:p>
                      <a:pPr algn="r" fontAlgn="b"/>
                      <a:endParaRPr lang="cs-CZ" sz="1200" b="0" i="0" u="none" strike="noStrike" dirty="0">
                        <a:solidFill>
                          <a:srgbClr val="000000"/>
                        </a:solidFill>
                        <a:effectLst/>
                        <a:latin typeface="+mn-lt"/>
                      </a:endParaRPr>
                    </a:p>
                  </a:txBody>
                  <a:tcPr marL="6498" marR="6498" marT="6498" marB="0" anchor="b"/>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fontAlgn="b"/>
                      <a:endParaRPr lang="cs-CZ" sz="1400" b="1" i="0" u="none" strike="noStrike" dirty="0">
                        <a:solidFill>
                          <a:srgbClr val="000000"/>
                        </a:solidFill>
                        <a:effectLst/>
                        <a:latin typeface="+mn-lt"/>
                      </a:endParaRPr>
                    </a:p>
                  </a:txBody>
                  <a:tcPr marL="6498" marR="6498" marT="6498" marB="0" anchor="ctr">
                    <a:lnL>
                      <a:noFill/>
                    </a:lnL>
                    <a:lnR>
                      <a:noFill/>
                    </a:lnR>
                    <a:lnT w="12700" cap="flat" cmpd="sng" algn="ctr">
                      <a:solidFill>
                        <a:srgbClr val="DA2128"/>
                      </a:solidFill>
                      <a:prstDash val="solid"/>
                      <a:round/>
                      <a:headEnd type="none" w="med" len="med"/>
                      <a:tailEnd type="none" w="med" len="med"/>
                    </a:lnT>
                    <a:lnB>
                      <a:noFill/>
                    </a:lnB>
                    <a:lnTlToBr w="12700" cmpd="sng">
                      <a:noFill/>
                      <a:prstDash val="solid"/>
                    </a:lnTlToBr>
                    <a:lnBlToTr w="12700" cmpd="sng">
                      <a:noFill/>
                      <a:prstDash val="solid"/>
                    </a:lnBlToTr>
                    <a:noFill/>
                  </a:tcPr>
                </a:tc>
                <a:tc rowSpan="2">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fontAlgn="b"/>
                      <a:r>
                        <a:rPr lang="cs-CZ" sz="1400" b="1" u="none" strike="noStrike" dirty="0">
                          <a:solidFill>
                            <a:srgbClr val="000000"/>
                          </a:solidFill>
                          <a:effectLst/>
                          <a:latin typeface="+mn-lt"/>
                        </a:rPr>
                        <a:t>Průměrná meziroční změna (2014–2018)</a:t>
                      </a:r>
                      <a:endParaRPr lang="cs-CZ" sz="1400" b="1" i="0" u="none" strike="noStrike" dirty="0">
                        <a:solidFill>
                          <a:srgbClr val="000000"/>
                        </a:solidFill>
                        <a:effectLst/>
                        <a:latin typeface="+mn-lt"/>
                      </a:endParaRPr>
                    </a:p>
                  </a:txBody>
                  <a:tcPr marL="6498" marR="6498" marT="6498" marB="0" anchor="ctr">
                    <a:lnL>
                      <a:noFill/>
                    </a:lnL>
                    <a:lnR>
                      <a:noFill/>
                    </a:lnR>
                    <a:lnT w="12700" cap="flat" cmpd="sng" algn="ctr">
                      <a:solidFill>
                        <a:srgbClr val="DA2128"/>
                      </a:solidFill>
                      <a:prstDash val="solid"/>
                      <a:round/>
                      <a:headEnd type="none" w="med" len="med"/>
                      <a:tailEnd type="none" w="med" len="med"/>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43646">
                <a:tc vMerge="1">
                  <a:txBody>
                    <a:bodyPr/>
                    <a:lstStyle/>
                    <a:p>
                      <a:pPr algn="l" fontAlgn="b"/>
                      <a:endParaRPr lang="cs-CZ" sz="1200" b="0" i="0" u="none" strike="noStrike" dirty="0">
                        <a:solidFill>
                          <a:srgbClr val="000000"/>
                        </a:solidFill>
                        <a:effectLst/>
                        <a:latin typeface="+mn-lt"/>
                      </a:endParaRPr>
                    </a:p>
                  </a:txBody>
                  <a:tcPr marL="6498" marR="6498" marT="6498" marB="0" anchor="b"/>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r" fontAlgn="b"/>
                      <a:r>
                        <a:rPr lang="cs-CZ" sz="1400" b="1" u="none" strike="noStrike" dirty="0">
                          <a:solidFill>
                            <a:srgbClr val="000000"/>
                          </a:solidFill>
                          <a:effectLst/>
                          <a:latin typeface="+mn-lt"/>
                        </a:rPr>
                        <a:t>2010</a:t>
                      </a:r>
                      <a:endParaRPr lang="cs-CZ" sz="1400" b="1" i="0" u="none" strike="noStrike" dirty="0">
                        <a:solidFill>
                          <a:srgbClr val="000000"/>
                        </a:solidFill>
                        <a:effectLst/>
                        <a:latin typeface="+mn-lt"/>
                      </a:endParaRPr>
                    </a:p>
                  </a:txBody>
                  <a:tcPr marL="6498" marR="72000" marT="6498" marB="0" anchor="ctr">
                    <a:lnL>
                      <a:noFill/>
                    </a:lnL>
                    <a:lnR>
                      <a:noFill/>
                    </a:lnR>
                    <a:lnT>
                      <a:noFill/>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r" fontAlgn="b"/>
                      <a:r>
                        <a:rPr lang="cs-CZ" sz="1400" b="1" u="none" strike="noStrike" dirty="0">
                          <a:solidFill>
                            <a:srgbClr val="000000"/>
                          </a:solidFill>
                          <a:effectLst/>
                          <a:latin typeface="+mn-lt"/>
                        </a:rPr>
                        <a:t>2011</a:t>
                      </a:r>
                      <a:endParaRPr lang="cs-CZ" sz="1400" b="1" i="0" u="none" strike="noStrike" dirty="0">
                        <a:solidFill>
                          <a:srgbClr val="000000"/>
                        </a:solidFill>
                        <a:effectLst/>
                        <a:latin typeface="+mn-lt"/>
                      </a:endParaRPr>
                    </a:p>
                  </a:txBody>
                  <a:tcPr marL="6498" marR="72000" marT="6498" marB="0" anchor="ctr">
                    <a:lnL>
                      <a:noFill/>
                    </a:lnL>
                    <a:lnR>
                      <a:noFill/>
                    </a:lnR>
                    <a:lnT>
                      <a:noFill/>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r" fontAlgn="b"/>
                      <a:r>
                        <a:rPr lang="cs-CZ" sz="1400" b="1" u="none" strike="noStrike" dirty="0">
                          <a:solidFill>
                            <a:srgbClr val="000000"/>
                          </a:solidFill>
                          <a:effectLst/>
                          <a:latin typeface="+mn-lt"/>
                        </a:rPr>
                        <a:t>2012</a:t>
                      </a:r>
                      <a:endParaRPr lang="cs-CZ" sz="1400" b="1" i="0" u="none" strike="noStrike" dirty="0">
                        <a:solidFill>
                          <a:srgbClr val="000000"/>
                        </a:solidFill>
                        <a:effectLst/>
                        <a:latin typeface="+mn-lt"/>
                      </a:endParaRPr>
                    </a:p>
                  </a:txBody>
                  <a:tcPr marL="6498" marR="72000" marT="6498" marB="0" anchor="ctr">
                    <a:lnL>
                      <a:noFill/>
                    </a:lnL>
                    <a:lnR>
                      <a:noFill/>
                    </a:lnR>
                    <a:lnT>
                      <a:noFill/>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r" fontAlgn="b"/>
                      <a:r>
                        <a:rPr lang="cs-CZ" sz="1400" b="1" u="none" strike="noStrike" dirty="0">
                          <a:solidFill>
                            <a:srgbClr val="000000"/>
                          </a:solidFill>
                          <a:effectLst/>
                          <a:latin typeface="+mn-lt"/>
                        </a:rPr>
                        <a:t>2013</a:t>
                      </a:r>
                      <a:endParaRPr lang="cs-CZ" sz="1400" b="1" i="0" u="none" strike="noStrike" dirty="0">
                        <a:solidFill>
                          <a:srgbClr val="000000"/>
                        </a:solidFill>
                        <a:effectLst/>
                        <a:latin typeface="+mn-lt"/>
                      </a:endParaRPr>
                    </a:p>
                  </a:txBody>
                  <a:tcPr marL="6498" marR="72000" marT="6498" marB="0" anchor="ctr">
                    <a:lnL>
                      <a:noFill/>
                    </a:lnL>
                    <a:lnR>
                      <a:noFill/>
                    </a:lnR>
                    <a:lnT>
                      <a:noFill/>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r" fontAlgn="b"/>
                      <a:r>
                        <a:rPr lang="cs-CZ" sz="1400" b="1" u="none" strike="noStrike" dirty="0">
                          <a:solidFill>
                            <a:srgbClr val="000000"/>
                          </a:solidFill>
                          <a:effectLst/>
                          <a:latin typeface="+mn-lt"/>
                        </a:rPr>
                        <a:t>2014</a:t>
                      </a:r>
                      <a:endParaRPr lang="cs-CZ" sz="1400" b="1" i="0" u="none" strike="noStrike" dirty="0">
                        <a:solidFill>
                          <a:srgbClr val="000000"/>
                        </a:solidFill>
                        <a:effectLst/>
                        <a:latin typeface="+mn-lt"/>
                      </a:endParaRPr>
                    </a:p>
                  </a:txBody>
                  <a:tcPr marL="6498" marR="72000" marT="6498" marB="0" anchor="ctr">
                    <a:lnL>
                      <a:noFill/>
                    </a:lnL>
                    <a:lnR>
                      <a:noFill/>
                    </a:lnR>
                    <a:lnT>
                      <a:noFill/>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r" fontAlgn="b"/>
                      <a:r>
                        <a:rPr lang="cs-CZ" sz="1400" b="1" u="none" strike="noStrike" dirty="0">
                          <a:solidFill>
                            <a:srgbClr val="000000"/>
                          </a:solidFill>
                          <a:effectLst/>
                          <a:latin typeface="+mn-lt"/>
                        </a:rPr>
                        <a:t>2015</a:t>
                      </a:r>
                      <a:endParaRPr lang="cs-CZ" sz="1400" b="1" i="0" u="none" strike="noStrike" dirty="0">
                        <a:solidFill>
                          <a:srgbClr val="000000"/>
                        </a:solidFill>
                        <a:effectLst/>
                        <a:latin typeface="+mn-lt"/>
                      </a:endParaRPr>
                    </a:p>
                  </a:txBody>
                  <a:tcPr marL="6498" marR="72000" marT="6498" marB="0" anchor="ctr">
                    <a:lnL>
                      <a:noFill/>
                    </a:lnL>
                    <a:lnR>
                      <a:noFill/>
                    </a:lnR>
                    <a:lnT>
                      <a:noFill/>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r" fontAlgn="b"/>
                      <a:r>
                        <a:rPr lang="cs-CZ" sz="1400" b="1" u="none" strike="noStrike" dirty="0">
                          <a:solidFill>
                            <a:srgbClr val="000000"/>
                          </a:solidFill>
                          <a:effectLst/>
                          <a:latin typeface="+mn-lt"/>
                        </a:rPr>
                        <a:t>2016</a:t>
                      </a:r>
                      <a:endParaRPr lang="cs-CZ" sz="1400" b="1" i="0" u="none" strike="noStrike" dirty="0">
                        <a:solidFill>
                          <a:srgbClr val="000000"/>
                        </a:solidFill>
                        <a:effectLst/>
                        <a:latin typeface="+mn-lt"/>
                      </a:endParaRPr>
                    </a:p>
                  </a:txBody>
                  <a:tcPr marL="6498" marR="72000" marT="6498" marB="0" anchor="ctr">
                    <a:lnL>
                      <a:noFill/>
                    </a:lnL>
                    <a:lnR>
                      <a:noFill/>
                    </a:lnR>
                    <a:lnT>
                      <a:noFill/>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r" fontAlgn="b"/>
                      <a:r>
                        <a:rPr lang="cs-CZ" sz="1400" b="1" u="none" strike="noStrike" dirty="0">
                          <a:solidFill>
                            <a:srgbClr val="000000"/>
                          </a:solidFill>
                          <a:effectLst/>
                          <a:latin typeface="+mn-lt"/>
                        </a:rPr>
                        <a:t>2017</a:t>
                      </a:r>
                      <a:endParaRPr lang="cs-CZ" sz="1400" b="1" i="0" u="none" strike="noStrike" dirty="0">
                        <a:solidFill>
                          <a:srgbClr val="000000"/>
                        </a:solidFill>
                        <a:effectLst/>
                        <a:latin typeface="+mn-lt"/>
                      </a:endParaRPr>
                    </a:p>
                  </a:txBody>
                  <a:tcPr marL="6498" marR="72000" marT="6498" marB="0" anchor="ctr">
                    <a:lnL>
                      <a:noFill/>
                    </a:lnL>
                    <a:lnR>
                      <a:noFill/>
                    </a:lnR>
                    <a:lnT>
                      <a:noFill/>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r" fontAlgn="b"/>
                      <a:r>
                        <a:rPr lang="cs-CZ" sz="1400" b="1" i="0" u="none" strike="noStrike" dirty="0">
                          <a:solidFill>
                            <a:srgbClr val="000000"/>
                          </a:solidFill>
                          <a:effectLst/>
                          <a:latin typeface="+mn-lt"/>
                        </a:rPr>
                        <a:t>2018</a:t>
                      </a:r>
                    </a:p>
                  </a:txBody>
                  <a:tcPr marL="6498" marR="72000" marT="6498" marB="0" anchor="ctr">
                    <a:lnL>
                      <a:noFill/>
                    </a:lnL>
                    <a:lnR>
                      <a:noFill/>
                    </a:lnR>
                    <a:lnT>
                      <a:noFill/>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fontAlgn="b"/>
                      <a:endParaRPr lang="cs-CZ" sz="1200" b="0" i="0" u="none" strike="noStrike" dirty="0">
                        <a:solidFill>
                          <a:srgbClr val="000000"/>
                        </a:solidFill>
                        <a:effectLst/>
                        <a:latin typeface="+mn-lt"/>
                      </a:endParaRPr>
                    </a:p>
                  </a:txBody>
                  <a:tcPr marL="6498" marR="6498" marT="6498" marB="0" anchor="b"/>
                </a:tc>
                <a:extLst>
                  <a:ext uri="{0D108BD9-81ED-4DB2-BD59-A6C34878D82A}">
                    <a16:rowId xmlns:a16="http://schemas.microsoft.com/office/drawing/2014/main" val="10001"/>
                  </a:ext>
                </a:extLst>
              </a:tr>
              <a:tr h="143646">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l" fontAlgn="b"/>
                      <a:r>
                        <a:rPr lang="cs-CZ" sz="1400" u="none" strike="noStrike" dirty="0">
                          <a:solidFill>
                            <a:srgbClr val="000000"/>
                          </a:solidFill>
                          <a:effectLst/>
                          <a:latin typeface="+mn-lt"/>
                        </a:rPr>
                        <a:t>Hl. m. Praha</a:t>
                      </a:r>
                      <a:endParaRPr lang="cs-CZ" sz="1400" b="0" i="0" u="none" strike="noStrike" dirty="0">
                        <a:solidFill>
                          <a:srgbClr val="000000"/>
                        </a:solidFill>
                        <a:effectLst/>
                        <a:latin typeface="+mn-lt"/>
                      </a:endParaRPr>
                    </a:p>
                  </a:txBody>
                  <a:tcPr marL="72000" marR="0" marT="6498" marB="0" anchor="ctr">
                    <a:lnL>
                      <a:noFill/>
                    </a:lnL>
                    <a:lnR>
                      <a:noFill/>
                    </a:lnR>
                    <a:lnT w="12700" cap="flat" cmpd="sng" algn="ctr">
                      <a:solidFill>
                        <a:srgbClr val="DA2128"/>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r" fontAlgn="b"/>
                      <a:r>
                        <a:rPr lang="cs-CZ" sz="1400" b="0" i="0" u="none" strike="noStrike" dirty="0">
                          <a:solidFill>
                            <a:srgbClr val="000000"/>
                          </a:solidFill>
                          <a:effectLst/>
                          <a:latin typeface="Calibri" panose="020F0502020204030204" pitchFamily="34" charset="0"/>
                        </a:rPr>
                        <a:t>1,56</a:t>
                      </a:r>
                    </a:p>
                  </a:txBody>
                  <a:tcPr marL="9525" marR="72000" marT="9525" marB="0" anchor="ctr">
                    <a:lnL>
                      <a:noFill/>
                    </a:lnL>
                    <a:lnR>
                      <a:noFill/>
                    </a:lnR>
                    <a:lnT w="12700" cap="flat" cmpd="sng" algn="ctr">
                      <a:solidFill>
                        <a:srgbClr val="DA2128"/>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1,62</a:t>
                      </a:r>
                    </a:p>
                  </a:txBody>
                  <a:tcPr marL="9525" marR="72000" marT="9525" marB="0" anchor="ctr">
                    <a:lnL>
                      <a:noFill/>
                    </a:lnL>
                    <a:lnR>
                      <a:noFill/>
                    </a:lnR>
                    <a:lnT w="12700" cap="flat" cmpd="sng" algn="ctr">
                      <a:solidFill>
                        <a:srgbClr val="DA2128"/>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1,71</a:t>
                      </a:r>
                    </a:p>
                  </a:txBody>
                  <a:tcPr marL="9525" marR="72000" marT="9525" marB="0" anchor="ctr">
                    <a:lnL>
                      <a:noFill/>
                    </a:lnL>
                    <a:lnR>
                      <a:noFill/>
                    </a:lnR>
                    <a:lnT w="12700" cap="flat" cmpd="sng" algn="ctr">
                      <a:solidFill>
                        <a:srgbClr val="DA2128"/>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1,79</a:t>
                      </a:r>
                    </a:p>
                  </a:txBody>
                  <a:tcPr marL="9525" marR="72000" marT="9525" marB="0" anchor="ctr">
                    <a:lnL>
                      <a:noFill/>
                    </a:lnL>
                    <a:lnR>
                      <a:noFill/>
                    </a:lnR>
                    <a:lnT w="12700" cap="flat" cmpd="sng" algn="ctr">
                      <a:solidFill>
                        <a:srgbClr val="DA2128"/>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1,82</a:t>
                      </a:r>
                    </a:p>
                  </a:txBody>
                  <a:tcPr marL="9525" marR="72000" marT="9525" marB="0" anchor="ctr">
                    <a:lnL>
                      <a:noFill/>
                    </a:lnL>
                    <a:lnR>
                      <a:noFill/>
                    </a:lnR>
                    <a:lnT w="12700" cap="flat" cmpd="sng" algn="ctr">
                      <a:solidFill>
                        <a:srgbClr val="DA2128"/>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1,86</a:t>
                      </a:r>
                    </a:p>
                  </a:txBody>
                  <a:tcPr marL="9525" marR="72000" marT="9525" marB="0" anchor="ctr">
                    <a:lnL>
                      <a:noFill/>
                    </a:lnL>
                    <a:lnR>
                      <a:noFill/>
                    </a:lnR>
                    <a:lnT w="12700" cap="flat" cmpd="sng" algn="ctr">
                      <a:solidFill>
                        <a:srgbClr val="DA2128"/>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1,86</a:t>
                      </a:r>
                    </a:p>
                  </a:txBody>
                  <a:tcPr marL="9525" marR="72000" marT="9525" marB="0" anchor="ctr">
                    <a:lnL>
                      <a:noFill/>
                    </a:lnL>
                    <a:lnR>
                      <a:noFill/>
                    </a:lnR>
                    <a:lnT w="12700" cap="flat" cmpd="sng" algn="ctr">
                      <a:solidFill>
                        <a:srgbClr val="DA2128"/>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1,77</a:t>
                      </a:r>
                    </a:p>
                  </a:txBody>
                  <a:tcPr marL="9525" marR="72000" marT="9525" marB="0" anchor="ctr">
                    <a:lnL>
                      <a:noFill/>
                    </a:lnL>
                    <a:lnR>
                      <a:noFill/>
                    </a:lnR>
                    <a:lnT w="12700" cap="flat" cmpd="sng" algn="ctr">
                      <a:solidFill>
                        <a:srgbClr val="DA2128"/>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1,78</a:t>
                      </a:r>
                    </a:p>
                  </a:txBody>
                  <a:tcPr marL="9525" marR="72000" marT="9525" marB="0" anchor="ctr">
                    <a:lnL>
                      <a:noFill/>
                    </a:lnL>
                    <a:lnR>
                      <a:noFill/>
                    </a:lnR>
                    <a:lnT w="12700" cap="flat" cmpd="sng" algn="ctr">
                      <a:solidFill>
                        <a:srgbClr val="DA2128"/>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fontAlgn="b"/>
                      <a:r>
                        <a:rPr lang="cs-CZ" sz="1400" b="0" i="0" u="none" strike="noStrike" dirty="0">
                          <a:solidFill>
                            <a:schemeClr val="tx1"/>
                          </a:solidFill>
                          <a:effectLst/>
                          <a:latin typeface="Calibri" panose="020F0502020204030204" pitchFamily="34" charset="0"/>
                        </a:rPr>
                        <a:t>-0,5 %</a:t>
                      </a:r>
                    </a:p>
                  </a:txBody>
                  <a:tcPr marL="9525" marR="9525" marT="9525" marB="0" anchor="ctr">
                    <a:lnL>
                      <a:noFill/>
                    </a:lnL>
                    <a:lnR>
                      <a:noFill/>
                    </a:lnR>
                    <a:lnT w="12700" cap="flat" cmpd="sng" algn="ctr">
                      <a:solidFill>
                        <a:srgbClr val="DA2128"/>
                      </a:solidFill>
                      <a:prstDash val="solid"/>
                      <a:round/>
                      <a:headEnd type="none" w="med" len="med"/>
                      <a:tailEnd type="none" w="med" len="med"/>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43646">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l" fontAlgn="b"/>
                      <a:r>
                        <a:rPr lang="cs-CZ" sz="1400" u="none" strike="noStrike" dirty="0">
                          <a:solidFill>
                            <a:srgbClr val="000000"/>
                          </a:solidFill>
                          <a:effectLst/>
                          <a:latin typeface="+mn-lt"/>
                        </a:rPr>
                        <a:t>Středočeský kraj</a:t>
                      </a:r>
                      <a:endParaRPr lang="cs-CZ" sz="1400" b="0" i="0" u="none" strike="noStrike" dirty="0">
                        <a:solidFill>
                          <a:srgbClr val="000000"/>
                        </a:solidFill>
                        <a:effectLst/>
                        <a:latin typeface="+mn-lt"/>
                      </a:endParaRPr>
                    </a:p>
                  </a:txBody>
                  <a:tcPr marL="72000" marR="0" marT="6498"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2,50</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2,76</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2,97</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3,57</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4,01</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4,03</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4,29</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4,26</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4,38</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b"/>
                      <a:r>
                        <a:rPr lang="cs-CZ" sz="1400" b="0" i="0" u="none" strike="noStrike" dirty="0">
                          <a:solidFill>
                            <a:schemeClr val="tx1"/>
                          </a:solidFill>
                          <a:effectLst/>
                          <a:latin typeface="Calibri" panose="020F0502020204030204" pitchFamily="34" charset="0"/>
                        </a:rPr>
                        <a:t>+2,2 %</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43646">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l" fontAlgn="b"/>
                      <a:r>
                        <a:rPr lang="cs-CZ" sz="1400" u="none" strike="noStrike" dirty="0">
                          <a:solidFill>
                            <a:srgbClr val="000000"/>
                          </a:solidFill>
                          <a:effectLst/>
                          <a:latin typeface="+mn-lt"/>
                        </a:rPr>
                        <a:t>Jihočeský kraj</a:t>
                      </a:r>
                      <a:endParaRPr lang="cs-CZ" sz="1400" b="0" i="0" u="none" strike="noStrike" dirty="0">
                        <a:solidFill>
                          <a:srgbClr val="000000"/>
                        </a:solidFill>
                        <a:effectLst/>
                        <a:latin typeface="+mn-lt"/>
                      </a:endParaRPr>
                    </a:p>
                  </a:txBody>
                  <a:tcPr marL="72000" marR="0" marT="6498"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1,76</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1,84</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1,99</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2,14</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2,25</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2,45</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2,43</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2,52</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2,68</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b"/>
                      <a:r>
                        <a:rPr lang="cs-CZ" sz="1400" b="0" i="0" u="none" strike="noStrike" dirty="0">
                          <a:solidFill>
                            <a:schemeClr val="tx1"/>
                          </a:solidFill>
                          <a:effectLst/>
                          <a:latin typeface="Calibri" panose="020F0502020204030204" pitchFamily="34" charset="0"/>
                        </a:rPr>
                        <a:t>+4,5 %</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43646">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l" fontAlgn="b"/>
                      <a:r>
                        <a:rPr lang="cs-CZ" sz="1400" u="none" strike="noStrike" dirty="0">
                          <a:solidFill>
                            <a:srgbClr val="000000"/>
                          </a:solidFill>
                          <a:effectLst/>
                          <a:latin typeface="+mn-lt"/>
                        </a:rPr>
                        <a:t>Plzeňský kraj</a:t>
                      </a:r>
                      <a:endParaRPr lang="cs-CZ" sz="1400" b="0" i="0" u="none" strike="noStrike" dirty="0">
                        <a:solidFill>
                          <a:srgbClr val="000000"/>
                        </a:solidFill>
                        <a:effectLst/>
                        <a:latin typeface="+mn-lt"/>
                      </a:endParaRPr>
                    </a:p>
                  </a:txBody>
                  <a:tcPr marL="72000" marR="0" marT="6498"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1,24</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1,41</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1,56</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1,71</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1,79</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1,95</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2,02</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2,19</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2,40</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b"/>
                      <a:r>
                        <a:rPr lang="cs-CZ" sz="1400" b="0" i="0" u="none" strike="noStrike" dirty="0">
                          <a:solidFill>
                            <a:schemeClr val="tx1"/>
                          </a:solidFill>
                          <a:effectLst/>
                          <a:latin typeface="Calibri" panose="020F0502020204030204" pitchFamily="34" charset="0"/>
                        </a:rPr>
                        <a:t>+7,6 %</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43646">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l" fontAlgn="b"/>
                      <a:r>
                        <a:rPr lang="cs-CZ" sz="1400" u="none" strike="noStrike" dirty="0">
                          <a:solidFill>
                            <a:srgbClr val="000000"/>
                          </a:solidFill>
                          <a:effectLst/>
                          <a:latin typeface="+mn-lt"/>
                        </a:rPr>
                        <a:t>Karlovarský kraj</a:t>
                      </a:r>
                      <a:endParaRPr lang="cs-CZ" sz="1400" b="0" i="0" u="none" strike="noStrike" dirty="0">
                        <a:solidFill>
                          <a:srgbClr val="000000"/>
                        </a:solidFill>
                        <a:effectLst/>
                        <a:latin typeface="+mn-lt"/>
                      </a:endParaRPr>
                    </a:p>
                  </a:txBody>
                  <a:tcPr marL="72000" marR="0" marT="6498"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0,84</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0,90</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1,17</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1,30</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1,47</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1,55</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1,50</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1,48</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1,51</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b"/>
                      <a:r>
                        <a:rPr lang="cs-CZ" sz="1400" b="0" i="0" u="none" strike="noStrike" dirty="0">
                          <a:solidFill>
                            <a:schemeClr val="tx1"/>
                          </a:solidFill>
                          <a:effectLst/>
                          <a:latin typeface="Calibri" panose="020F0502020204030204" pitchFamily="34" charset="0"/>
                        </a:rPr>
                        <a:t>+0,8 %</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43646">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l" fontAlgn="b"/>
                      <a:r>
                        <a:rPr lang="cs-CZ" sz="1400" u="none" strike="noStrike" dirty="0">
                          <a:solidFill>
                            <a:srgbClr val="000000"/>
                          </a:solidFill>
                          <a:effectLst/>
                          <a:latin typeface="+mn-lt"/>
                        </a:rPr>
                        <a:t>Ústecký kraj</a:t>
                      </a:r>
                      <a:endParaRPr lang="cs-CZ" sz="1400" b="0" i="0" u="none" strike="noStrike" dirty="0">
                        <a:solidFill>
                          <a:srgbClr val="000000"/>
                        </a:solidFill>
                        <a:effectLst/>
                        <a:latin typeface="+mn-lt"/>
                      </a:endParaRPr>
                    </a:p>
                  </a:txBody>
                  <a:tcPr marL="72000" marR="0" marT="6498"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1,42</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1,50</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1,57</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1,63</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1,77</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1,86</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1,92</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1,98</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2,01</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b"/>
                      <a:r>
                        <a:rPr lang="cs-CZ" sz="1400" b="0" i="0" u="none" strike="noStrike" dirty="0">
                          <a:solidFill>
                            <a:schemeClr val="tx1"/>
                          </a:solidFill>
                          <a:effectLst/>
                          <a:latin typeface="Calibri" panose="020F0502020204030204" pitchFamily="34" charset="0"/>
                        </a:rPr>
                        <a:t>+3,3 %</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43646">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l" fontAlgn="b"/>
                      <a:r>
                        <a:rPr lang="cs-CZ" sz="1400" u="none" strike="noStrike" dirty="0">
                          <a:solidFill>
                            <a:srgbClr val="000000"/>
                          </a:solidFill>
                          <a:effectLst/>
                          <a:latin typeface="+mn-lt"/>
                        </a:rPr>
                        <a:t>Liberecký kraj</a:t>
                      </a:r>
                      <a:endParaRPr lang="cs-CZ" sz="1400" b="0" i="0" u="none" strike="noStrike" dirty="0">
                        <a:solidFill>
                          <a:srgbClr val="000000"/>
                        </a:solidFill>
                        <a:effectLst/>
                        <a:latin typeface="+mn-lt"/>
                      </a:endParaRPr>
                    </a:p>
                  </a:txBody>
                  <a:tcPr marL="72000" marR="0" marT="6498" marB="0" anchor="ctr">
                    <a:lnL>
                      <a:noFill/>
                    </a:lnL>
                    <a:lnR>
                      <a:noFill/>
                    </a:lnR>
                    <a:lnT>
                      <a:noFill/>
                    </a:lnT>
                    <a:lnB>
                      <a:noFill/>
                    </a:lnB>
                    <a:lnTlToBr w="12700" cmpd="sng">
                      <a:noFill/>
                      <a:prstDash val="solid"/>
                    </a:lnTlToBr>
                    <a:lnBlToTr w="12700" cmpd="sng">
                      <a:noFill/>
                      <a:prstDash val="solid"/>
                    </a:lnBlToTr>
                    <a:solidFill>
                      <a:srgbClr val="B0C2E5"/>
                    </a:solidFill>
                  </a:tcPr>
                </a:tc>
                <a:tc>
                  <a:txBody>
                    <a:bodyPr/>
                    <a:lstStyle/>
                    <a:p>
                      <a:pPr algn="r" fontAlgn="b"/>
                      <a:r>
                        <a:rPr lang="cs-CZ" sz="1400" b="0" i="0" u="none" strike="noStrike" dirty="0">
                          <a:solidFill>
                            <a:srgbClr val="000000"/>
                          </a:solidFill>
                          <a:effectLst/>
                          <a:latin typeface="Calibri" panose="020F0502020204030204" pitchFamily="34" charset="0"/>
                        </a:rPr>
                        <a:t>1,30</a:t>
                      </a:r>
                    </a:p>
                  </a:txBody>
                  <a:tcPr marL="9525" marR="72000" marT="9525" marB="0" anchor="ctr">
                    <a:lnL>
                      <a:noFill/>
                    </a:lnL>
                    <a:lnR>
                      <a:noFill/>
                    </a:lnR>
                    <a:lnT>
                      <a:noFill/>
                    </a:lnT>
                    <a:lnB>
                      <a:noFill/>
                    </a:lnB>
                    <a:lnTlToBr w="12700" cmpd="sng">
                      <a:noFill/>
                      <a:prstDash val="solid"/>
                    </a:lnTlToBr>
                    <a:lnBlToTr w="12700" cmpd="sng">
                      <a:noFill/>
                      <a:prstDash val="solid"/>
                    </a:lnBlToTr>
                    <a:solidFill>
                      <a:srgbClr val="B0C2E5"/>
                    </a:solidFill>
                  </a:tcPr>
                </a:tc>
                <a:tc>
                  <a:txBody>
                    <a:bodyPr/>
                    <a:lstStyle/>
                    <a:p>
                      <a:pPr algn="r" fontAlgn="b"/>
                      <a:r>
                        <a:rPr lang="cs-CZ" sz="1400" b="0" i="0" u="none" strike="noStrike">
                          <a:solidFill>
                            <a:srgbClr val="000000"/>
                          </a:solidFill>
                          <a:effectLst/>
                          <a:latin typeface="Calibri" panose="020F0502020204030204" pitchFamily="34" charset="0"/>
                        </a:rPr>
                        <a:t>1,28</a:t>
                      </a:r>
                    </a:p>
                  </a:txBody>
                  <a:tcPr marL="9525" marR="72000" marT="9525" marB="0" anchor="ctr">
                    <a:lnL>
                      <a:noFill/>
                    </a:lnL>
                    <a:lnR>
                      <a:noFill/>
                    </a:lnR>
                    <a:lnT>
                      <a:noFill/>
                    </a:lnT>
                    <a:lnB>
                      <a:noFill/>
                    </a:lnB>
                    <a:lnTlToBr w="12700" cmpd="sng">
                      <a:noFill/>
                      <a:prstDash val="solid"/>
                    </a:lnTlToBr>
                    <a:lnBlToTr w="12700" cmpd="sng">
                      <a:noFill/>
                      <a:prstDash val="solid"/>
                    </a:lnBlToTr>
                    <a:solidFill>
                      <a:srgbClr val="B0C2E5"/>
                    </a:solidFill>
                  </a:tcPr>
                </a:tc>
                <a:tc>
                  <a:txBody>
                    <a:bodyPr/>
                    <a:lstStyle/>
                    <a:p>
                      <a:pPr algn="r" fontAlgn="b"/>
                      <a:r>
                        <a:rPr lang="cs-CZ" sz="1400" b="0" i="0" u="none" strike="noStrike">
                          <a:solidFill>
                            <a:srgbClr val="000000"/>
                          </a:solidFill>
                          <a:effectLst/>
                          <a:latin typeface="Calibri" panose="020F0502020204030204" pitchFamily="34" charset="0"/>
                        </a:rPr>
                        <a:t>1,34</a:t>
                      </a:r>
                    </a:p>
                  </a:txBody>
                  <a:tcPr marL="9525" marR="72000" marT="9525" marB="0" anchor="ctr">
                    <a:lnL>
                      <a:noFill/>
                    </a:lnL>
                    <a:lnR>
                      <a:noFill/>
                    </a:lnR>
                    <a:lnT>
                      <a:noFill/>
                    </a:lnT>
                    <a:lnB>
                      <a:noFill/>
                    </a:lnB>
                    <a:lnTlToBr w="12700" cmpd="sng">
                      <a:noFill/>
                      <a:prstDash val="solid"/>
                    </a:lnTlToBr>
                    <a:lnBlToTr w="12700" cmpd="sng">
                      <a:noFill/>
                      <a:prstDash val="solid"/>
                    </a:lnBlToTr>
                    <a:solidFill>
                      <a:srgbClr val="B0C2E5"/>
                    </a:solidFill>
                  </a:tcPr>
                </a:tc>
                <a:tc>
                  <a:txBody>
                    <a:bodyPr/>
                    <a:lstStyle/>
                    <a:p>
                      <a:pPr algn="r" fontAlgn="b"/>
                      <a:r>
                        <a:rPr lang="cs-CZ" sz="1400" b="0" i="0" u="none" strike="noStrike">
                          <a:solidFill>
                            <a:srgbClr val="000000"/>
                          </a:solidFill>
                          <a:effectLst/>
                          <a:latin typeface="Calibri" panose="020F0502020204030204" pitchFamily="34" charset="0"/>
                        </a:rPr>
                        <a:t>1,43</a:t>
                      </a:r>
                    </a:p>
                  </a:txBody>
                  <a:tcPr marL="9525" marR="72000" marT="9525" marB="0" anchor="ctr">
                    <a:lnL>
                      <a:noFill/>
                    </a:lnL>
                    <a:lnR>
                      <a:noFill/>
                    </a:lnR>
                    <a:lnT>
                      <a:noFill/>
                    </a:lnT>
                    <a:lnB>
                      <a:noFill/>
                    </a:lnB>
                    <a:lnTlToBr w="12700" cmpd="sng">
                      <a:noFill/>
                      <a:prstDash val="solid"/>
                    </a:lnTlToBr>
                    <a:lnBlToTr w="12700" cmpd="sng">
                      <a:noFill/>
                      <a:prstDash val="solid"/>
                    </a:lnBlToTr>
                    <a:solidFill>
                      <a:srgbClr val="B0C2E5"/>
                    </a:solidFill>
                  </a:tcPr>
                </a:tc>
                <a:tc>
                  <a:txBody>
                    <a:bodyPr/>
                    <a:lstStyle/>
                    <a:p>
                      <a:pPr algn="r" fontAlgn="b"/>
                      <a:r>
                        <a:rPr lang="cs-CZ" sz="1400" b="0" i="0" u="none" strike="noStrike">
                          <a:solidFill>
                            <a:srgbClr val="000000"/>
                          </a:solidFill>
                          <a:effectLst/>
                          <a:latin typeface="Calibri" panose="020F0502020204030204" pitchFamily="34" charset="0"/>
                        </a:rPr>
                        <a:t>1,38</a:t>
                      </a:r>
                    </a:p>
                  </a:txBody>
                  <a:tcPr marL="9525" marR="72000" marT="9525" marB="0" anchor="ctr">
                    <a:lnL>
                      <a:noFill/>
                    </a:lnL>
                    <a:lnR>
                      <a:noFill/>
                    </a:lnR>
                    <a:lnT>
                      <a:noFill/>
                    </a:lnT>
                    <a:lnB>
                      <a:noFill/>
                    </a:lnB>
                    <a:lnTlToBr w="12700" cmpd="sng">
                      <a:noFill/>
                      <a:prstDash val="solid"/>
                    </a:lnTlToBr>
                    <a:lnBlToTr w="12700" cmpd="sng">
                      <a:noFill/>
                      <a:prstDash val="solid"/>
                    </a:lnBlToTr>
                    <a:solidFill>
                      <a:srgbClr val="B0C2E5"/>
                    </a:solidFill>
                  </a:tcPr>
                </a:tc>
                <a:tc>
                  <a:txBody>
                    <a:bodyPr/>
                    <a:lstStyle/>
                    <a:p>
                      <a:pPr algn="r" fontAlgn="b"/>
                      <a:r>
                        <a:rPr lang="cs-CZ" sz="1400" b="0" i="0" u="none" strike="noStrike" dirty="0">
                          <a:solidFill>
                            <a:srgbClr val="000000"/>
                          </a:solidFill>
                          <a:effectLst/>
                          <a:latin typeface="Calibri" panose="020F0502020204030204" pitchFamily="34" charset="0"/>
                        </a:rPr>
                        <a:t>1,39</a:t>
                      </a:r>
                    </a:p>
                  </a:txBody>
                  <a:tcPr marL="9525" marR="72000" marT="9525" marB="0" anchor="ctr">
                    <a:lnL>
                      <a:noFill/>
                    </a:lnL>
                    <a:lnR>
                      <a:noFill/>
                    </a:lnR>
                    <a:lnT>
                      <a:noFill/>
                    </a:lnT>
                    <a:lnB>
                      <a:noFill/>
                    </a:lnB>
                    <a:lnTlToBr w="12700" cmpd="sng">
                      <a:noFill/>
                      <a:prstDash val="solid"/>
                    </a:lnTlToBr>
                    <a:lnBlToTr w="12700" cmpd="sng">
                      <a:noFill/>
                      <a:prstDash val="solid"/>
                    </a:lnBlToTr>
                    <a:solidFill>
                      <a:srgbClr val="B0C2E5"/>
                    </a:solidFill>
                  </a:tcPr>
                </a:tc>
                <a:tc>
                  <a:txBody>
                    <a:bodyPr/>
                    <a:lstStyle/>
                    <a:p>
                      <a:pPr algn="r" fontAlgn="b"/>
                      <a:r>
                        <a:rPr lang="cs-CZ" sz="1400" b="0" i="0" u="none" strike="noStrike">
                          <a:solidFill>
                            <a:srgbClr val="000000"/>
                          </a:solidFill>
                          <a:effectLst/>
                          <a:latin typeface="Calibri" panose="020F0502020204030204" pitchFamily="34" charset="0"/>
                        </a:rPr>
                        <a:t>1,41</a:t>
                      </a:r>
                    </a:p>
                  </a:txBody>
                  <a:tcPr marL="9525" marR="72000" marT="9525" marB="0" anchor="ctr">
                    <a:lnL>
                      <a:noFill/>
                    </a:lnL>
                    <a:lnR>
                      <a:noFill/>
                    </a:lnR>
                    <a:lnT>
                      <a:noFill/>
                    </a:lnT>
                    <a:lnB>
                      <a:noFill/>
                    </a:lnB>
                    <a:lnTlToBr w="12700" cmpd="sng">
                      <a:noFill/>
                      <a:prstDash val="solid"/>
                    </a:lnTlToBr>
                    <a:lnBlToTr w="12700" cmpd="sng">
                      <a:noFill/>
                      <a:prstDash val="solid"/>
                    </a:lnBlToTr>
                    <a:solidFill>
                      <a:srgbClr val="B0C2E5"/>
                    </a:solidFill>
                  </a:tcPr>
                </a:tc>
                <a:tc>
                  <a:txBody>
                    <a:bodyPr/>
                    <a:lstStyle/>
                    <a:p>
                      <a:pPr algn="r" fontAlgn="b"/>
                      <a:r>
                        <a:rPr lang="cs-CZ" sz="1400" b="0" i="0" u="none" strike="noStrike">
                          <a:solidFill>
                            <a:srgbClr val="000000"/>
                          </a:solidFill>
                          <a:effectLst/>
                          <a:latin typeface="Calibri" panose="020F0502020204030204" pitchFamily="34" charset="0"/>
                        </a:rPr>
                        <a:t>1,38</a:t>
                      </a:r>
                    </a:p>
                  </a:txBody>
                  <a:tcPr marL="9525" marR="72000" marT="9525" marB="0" anchor="ctr">
                    <a:lnL>
                      <a:noFill/>
                    </a:lnL>
                    <a:lnR>
                      <a:noFill/>
                    </a:lnR>
                    <a:lnT>
                      <a:noFill/>
                    </a:lnT>
                    <a:lnB>
                      <a:noFill/>
                    </a:lnB>
                    <a:lnTlToBr w="12700" cmpd="sng">
                      <a:noFill/>
                      <a:prstDash val="solid"/>
                    </a:lnTlToBr>
                    <a:lnBlToTr w="12700" cmpd="sng">
                      <a:noFill/>
                      <a:prstDash val="solid"/>
                    </a:lnBlToTr>
                    <a:solidFill>
                      <a:srgbClr val="B0C2E5"/>
                    </a:solidFill>
                  </a:tcPr>
                </a:tc>
                <a:tc>
                  <a:txBody>
                    <a:bodyPr/>
                    <a:lstStyle/>
                    <a:p>
                      <a:pPr algn="r" fontAlgn="b"/>
                      <a:r>
                        <a:rPr lang="cs-CZ" sz="1400" b="0" i="0" u="none" strike="noStrike">
                          <a:solidFill>
                            <a:srgbClr val="000000"/>
                          </a:solidFill>
                          <a:effectLst/>
                          <a:latin typeface="Calibri" panose="020F0502020204030204" pitchFamily="34" charset="0"/>
                        </a:rPr>
                        <a:t>1,54</a:t>
                      </a:r>
                    </a:p>
                  </a:txBody>
                  <a:tcPr marL="9525" marR="72000" marT="9525" marB="0" anchor="ctr">
                    <a:lnL>
                      <a:noFill/>
                    </a:lnL>
                    <a:lnR>
                      <a:noFill/>
                    </a:lnR>
                    <a:lnT>
                      <a:noFill/>
                    </a:lnT>
                    <a:lnB>
                      <a:noFill/>
                    </a:lnB>
                    <a:lnTlToBr w="12700" cmpd="sng">
                      <a:noFill/>
                      <a:prstDash val="solid"/>
                    </a:lnTlToBr>
                    <a:lnBlToTr w="12700" cmpd="sng">
                      <a:noFill/>
                      <a:prstDash val="solid"/>
                    </a:lnBlToTr>
                    <a:solidFill>
                      <a:srgbClr val="B0C2E5"/>
                    </a:solidFill>
                  </a:tcPr>
                </a:tc>
                <a:tc>
                  <a:txBody>
                    <a:bodyPr/>
                    <a:lstStyle/>
                    <a:p>
                      <a:pPr algn="ctr" fontAlgn="b"/>
                      <a:r>
                        <a:rPr lang="cs-CZ" sz="1400" b="0" i="0" u="none" strike="noStrike" dirty="0">
                          <a:solidFill>
                            <a:schemeClr val="tx1"/>
                          </a:solidFill>
                          <a:effectLst/>
                          <a:latin typeface="Calibri" panose="020F0502020204030204" pitchFamily="34" charset="0"/>
                        </a:rPr>
                        <a:t>+2,9 %</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B0C2E5"/>
                    </a:solidFill>
                  </a:tcPr>
                </a:tc>
                <a:extLst>
                  <a:ext uri="{0D108BD9-81ED-4DB2-BD59-A6C34878D82A}">
                    <a16:rowId xmlns:a16="http://schemas.microsoft.com/office/drawing/2014/main" val="10008"/>
                  </a:ext>
                </a:extLst>
              </a:tr>
              <a:tr h="143646">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l" fontAlgn="b"/>
                      <a:r>
                        <a:rPr lang="cs-CZ" sz="1400" u="none" strike="noStrike" dirty="0">
                          <a:solidFill>
                            <a:srgbClr val="000000"/>
                          </a:solidFill>
                          <a:effectLst/>
                          <a:latin typeface="+mn-lt"/>
                        </a:rPr>
                        <a:t>Královéhradecký kraj</a:t>
                      </a:r>
                      <a:endParaRPr lang="cs-CZ" sz="1400" b="0" i="0" u="none" strike="noStrike" dirty="0">
                        <a:solidFill>
                          <a:srgbClr val="000000"/>
                        </a:solidFill>
                        <a:effectLst/>
                        <a:latin typeface="+mn-lt"/>
                      </a:endParaRPr>
                    </a:p>
                  </a:txBody>
                  <a:tcPr marL="72000" marR="0" marT="6498"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0,97</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1,12</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1,20</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1,23</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1,29</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1,34</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1,35</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1,42</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1,48</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b"/>
                      <a:r>
                        <a:rPr lang="cs-CZ" sz="1400" b="0" i="0" u="none" strike="noStrike" dirty="0">
                          <a:solidFill>
                            <a:schemeClr val="tx1"/>
                          </a:solidFill>
                          <a:effectLst/>
                          <a:latin typeface="Calibri" panose="020F0502020204030204" pitchFamily="34" charset="0"/>
                        </a:rPr>
                        <a:t>+3,5 %</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143646">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l" fontAlgn="b"/>
                      <a:r>
                        <a:rPr lang="cs-CZ" sz="1400" u="none" strike="noStrike" dirty="0">
                          <a:solidFill>
                            <a:srgbClr val="000000"/>
                          </a:solidFill>
                          <a:effectLst/>
                          <a:latin typeface="+mn-lt"/>
                        </a:rPr>
                        <a:t>Pardubický kraj</a:t>
                      </a:r>
                      <a:endParaRPr lang="cs-CZ" sz="1400" b="0" i="0" u="none" strike="noStrike" dirty="0">
                        <a:solidFill>
                          <a:srgbClr val="000000"/>
                        </a:solidFill>
                        <a:effectLst/>
                        <a:latin typeface="+mn-lt"/>
                      </a:endParaRPr>
                    </a:p>
                  </a:txBody>
                  <a:tcPr marL="72000" marR="0" marT="6498"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1,01</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1,08</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1,18</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1,26</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1,40</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1,52</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1,60</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1,65</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1,73</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b"/>
                      <a:r>
                        <a:rPr lang="cs-CZ" sz="1400" b="0" i="0" u="none" strike="noStrike" dirty="0">
                          <a:solidFill>
                            <a:schemeClr val="tx1"/>
                          </a:solidFill>
                          <a:effectLst/>
                          <a:latin typeface="Calibri" panose="020F0502020204030204" pitchFamily="34" charset="0"/>
                        </a:rPr>
                        <a:t>+5,5 %</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43646">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l" fontAlgn="b"/>
                      <a:r>
                        <a:rPr lang="cs-CZ" sz="1400" u="none" strike="noStrike" dirty="0">
                          <a:solidFill>
                            <a:srgbClr val="000000"/>
                          </a:solidFill>
                          <a:effectLst/>
                          <a:latin typeface="+mn-lt"/>
                        </a:rPr>
                        <a:t>Kraj Vysočina</a:t>
                      </a:r>
                      <a:endParaRPr lang="cs-CZ" sz="1400" b="0" i="0" u="none" strike="noStrike" dirty="0">
                        <a:solidFill>
                          <a:srgbClr val="000000"/>
                        </a:solidFill>
                        <a:effectLst/>
                        <a:latin typeface="+mn-lt"/>
                      </a:endParaRPr>
                    </a:p>
                  </a:txBody>
                  <a:tcPr marL="72000" marR="0" marT="6498"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dirty="0">
                          <a:solidFill>
                            <a:srgbClr val="000000"/>
                          </a:solidFill>
                          <a:effectLst/>
                          <a:latin typeface="Calibri" panose="020F0502020204030204" pitchFamily="34" charset="0"/>
                        </a:rPr>
                        <a:t>1,16</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dirty="0">
                          <a:solidFill>
                            <a:srgbClr val="000000"/>
                          </a:solidFill>
                          <a:effectLst/>
                          <a:latin typeface="Calibri" panose="020F0502020204030204" pitchFamily="34" charset="0"/>
                        </a:rPr>
                        <a:t>1,22</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1,32</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1,36</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dirty="0">
                          <a:solidFill>
                            <a:srgbClr val="000000"/>
                          </a:solidFill>
                          <a:effectLst/>
                          <a:latin typeface="Calibri" panose="020F0502020204030204" pitchFamily="34" charset="0"/>
                        </a:rPr>
                        <a:t>1,48</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1,62</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1,66</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1,67</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dirty="0">
                          <a:solidFill>
                            <a:srgbClr val="000000"/>
                          </a:solidFill>
                          <a:effectLst/>
                          <a:latin typeface="Calibri" panose="020F0502020204030204" pitchFamily="34" charset="0"/>
                        </a:rPr>
                        <a:t>1,71</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b"/>
                      <a:r>
                        <a:rPr lang="cs-CZ" sz="1400" b="0" i="0" u="none" strike="noStrike" dirty="0">
                          <a:solidFill>
                            <a:schemeClr val="tx1"/>
                          </a:solidFill>
                          <a:effectLst/>
                          <a:latin typeface="Calibri" panose="020F0502020204030204" pitchFamily="34" charset="0"/>
                        </a:rPr>
                        <a:t>+3,8 %</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43646">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l" fontAlgn="b"/>
                      <a:r>
                        <a:rPr lang="cs-CZ" sz="1400" u="none" strike="noStrike" dirty="0">
                          <a:solidFill>
                            <a:srgbClr val="000000"/>
                          </a:solidFill>
                          <a:effectLst/>
                          <a:latin typeface="+mn-lt"/>
                        </a:rPr>
                        <a:t>Jihomoravský kraj</a:t>
                      </a:r>
                      <a:endParaRPr lang="cs-CZ" sz="1400" b="0" i="0" u="none" strike="noStrike" dirty="0">
                        <a:solidFill>
                          <a:srgbClr val="000000"/>
                        </a:solidFill>
                        <a:effectLst/>
                        <a:latin typeface="+mn-lt"/>
                      </a:endParaRPr>
                    </a:p>
                  </a:txBody>
                  <a:tcPr marL="72000" marR="0" marT="6498"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dirty="0">
                          <a:solidFill>
                            <a:srgbClr val="000000"/>
                          </a:solidFill>
                          <a:effectLst/>
                          <a:latin typeface="Calibri" panose="020F0502020204030204" pitchFamily="34" charset="0"/>
                        </a:rPr>
                        <a:t>2,04</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dirty="0">
                          <a:solidFill>
                            <a:srgbClr val="000000"/>
                          </a:solidFill>
                          <a:effectLst/>
                          <a:latin typeface="Calibri" panose="020F0502020204030204" pitchFamily="34" charset="0"/>
                        </a:rPr>
                        <a:t>2,11</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dirty="0">
                          <a:solidFill>
                            <a:srgbClr val="000000"/>
                          </a:solidFill>
                          <a:effectLst/>
                          <a:latin typeface="Calibri" panose="020F0502020204030204" pitchFamily="34" charset="0"/>
                        </a:rPr>
                        <a:t>2,15</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dirty="0">
                          <a:solidFill>
                            <a:srgbClr val="000000"/>
                          </a:solidFill>
                          <a:effectLst/>
                          <a:latin typeface="Calibri" panose="020F0502020204030204" pitchFamily="34" charset="0"/>
                        </a:rPr>
                        <a:t>2,24</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dirty="0">
                          <a:solidFill>
                            <a:srgbClr val="000000"/>
                          </a:solidFill>
                          <a:effectLst/>
                          <a:latin typeface="Calibri" panose="020F0502020204030204" pitchFamily="34" charset="0"/>
                        </a:rPr>
                        <a:t>2,48</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dirty="0">
                          <a:solidFill>
                            <a:srgbClr val="000000"/>
                          </a:solidFill>
                          <a:effectLst/>
                          <a:latin typeface="Calibri" panose="020F0502020204030204" pitchFamily="34" charset="0"/>
                        </a:rPr>
                        <a:t>2,56</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dirty="0">
                          <a:solidFill>
                            <a:srgbClr val="000000"/>
                          </a:solidFill>
                          <a:effectLst/>
                          <a:latin typeface="Calibri" panose="020F0502020204030204" pitchFamily="34" charset="0"/>
                        </a:rPr>
                        <a:t>2,58</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dirty="0">
                          <a:solidFill>
                            <a:srgbClr val="000000"/>
                          </a:solidFill>
                          <a:effectLst/>
                          <a:latin typeface="Calibri" panose="020F0502020204030204" pitchFamily="34" charset="0"/>
                        </a:rPr>
                        <a:t>2,60</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dirty="0">
                          <a:solidFill>
                            <a:srgbClr val="000000"/>
                          </a:solidFill>
                          <a:effectLst/>
                          <a:latin typeface="Calibri" panose="020F0502020204030204" pitchFamily="34" charset="0"/>
                        </a:rPr>
                        <a:t>2,72</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b"/>
                      <a:r>
                        <a:rPr lang="cs-CZ" sz="1400" b="0" i="0" u="none" strike="noStrike" dirty="0">
                          <a:solidFill>
                            <a:schemeClr val="tx1"/>
                          </a:solidFill>
                          <a:effectLst/>
                          <a:latin typeface="Calibri" panose="020F0502020204030204" pitchFamily="34" charset="0"/>
                        </a:rPr>
                        <a:t>+2,3 %</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r h="143646">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l" fontAlgn="b"/>
                      <a:r>
                        <a:rPr lang="cs-CZ" sz="1400" u="none" strike="noStrike" dirty="0">
                          <a:solidFill>
                            <a:srgbClr val="000000"/>
                          </a:solidFill>
                          <a:effectLst/>
                          <a:latin typeface="+mn-lt"/>
                        </a:rPr>
                        <a:t>Olomoucký kraj</a:t>
                      </a:r>
                      <a:endParaRPr lang="cs-CZ" sz="1400" b="0" i="0" u="none" strike="noStrike" dirty="0">
                        <a:solidFill>
                          <a:srgbClr val="000000"/>
                        </a:solidFill>
                        <a:effectLst/>
                        <a:latin typeface="+mn-lt"/>
                      </a:endParaRPr>
                    </a:p>
                  </a:txBody>
                  <a:tcPr marL="72000" marR="0" marT="6498"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1,19</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1,22</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1,23</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1,29</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1,27</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1,35</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1,42</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1,43</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1,48</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b"/>
                      <a:r>
                        <a:rPr lang="cs-CZ" sz="1400" b="0" i="0" u="none" strike="noStrike" dirty="0">
                          <a:solidFill>
                            <a:schemeClr val="tx1"/>
                          </a:solidFill>
                          <a:effectLst/>
                          <a:latin typeface="Calibri" panose="020F0502020204030204" pitchFamily="34" charset="0"/>
                        </a:rPr>
                        <a:t>+3,8 %</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3"/>
                  </a:ext>
                </a:extLst>
              </a:tr>
              <a:tr h="143646">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l" fontAlgn="b"/>
                      <a:r>
                        <a:rPr lang="cs-CZ" sz="1400" u="none" strike="noStrike" dirty="0">
                          <a:solidFill>
                            <a:srgbClr val="000000"/>
                          </a:solidFill>
                          <a:effectLst/>
                          <a:latin typeface="+mn-lt"/>
                        </a:rPr>
                        <a:t>Zlínský kraj</a:t>
                      </a:r>
                      <a:endParaRPr lang="cs-CZ" sz="1400" b="0" i="0" u="none" strike="noStrike" dirty="0">
                        <a:solidFill>
                          <a:srgbClr val="000000"/>
                        </a:solidFill>
                        <a:effectLst/>
                        <a:latin typeface="+mn-lt"/>
                      </a:endParaRPr>
                    </a:p>
                  </a:txBody>
                  <a:tcPr marL="72000" marR="0" marT="6498"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1,23</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1,29</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1,38</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1,46</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1,54</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1,64</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1,68</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1,77</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1,88</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b"/>
                      <a:r>
                        <a:rPr lang="cs-CZ" sz="1400" b="0" i="0" u="none" strike="noStrike" dirty="0">
                          <a:solidFill>
                            <a:schemeClr val="tx1"/>
                          </a:solidFill>
                          <a:effectLst/>
                          <a:latin typeface="Calibri" panose="020F0502020204030204" pitchFamily="34" charset="0"/>
                        </a:rPr>
                        <a:t>+5,1 %</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4"/>
                  </a:ext>
                </a:extLst>
              </a:tr>
              <a:tr h="143646">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l" fontAlgn="b"/>
                      <a:r>
                        <a:rPr lang="cs-CZ" sz="1400" u="none" strike="noStrike" dirty="0">
                          <a:solidFill>
                            <a:srgbClr val="000000"/>
                          </a:solidFill>
                          <a:effectLst/>
                          <a:latin typeface="+mn-lt"/>
                        </a:rPr>
                        <a:t>Moravskoslezský kraj</a:t>
                      </a:r>
                      <a:endParaRPr lang="cs-CZ" sz="1400" b="0" i="0" u="none" strike="noStrike" dirty="0">
                        <a:solidFill>
                          <a:srgbClr val="000000"/>
                        </a:solidFill>
                        <a:effectLst/>
                        <a:latin typeface="+mn-lt"/>
                      </a:endParaRPr>
                    </a:p>
                  </a:txBody>
                  <a:tcPr marL="72000" marR="0" marT="6498" marB="0" anchor="ctr">
                    <a:lnL>
                      <a:noFill/>
                    </a:lnL>
                    <a:lnR>
                      <a:noFill/>
                    </a:lnR>
                    <a:lnT>
                      <a:noFill/>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2,30</a:t>
                      </a:r>
                    </a:p>
                  </a:txBody>
                  <a:tcPr marL="9525" marR="72000" marT="9525" marB="0" anchor="ctr">
                    <a:lnL>
                      <a:noFill/>
                    </a:lnL>
                    <a:lnR>
                      <a:noFill/>
                    </a:lnR>
                    <a:lnT>
                      <a:noFill/>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2,39</a:t>
                      </a:r>
                    </a:p>
                  </a:txBody>
                  <a:tcPr marL="9525" marR="72000" marT="9525" marB="0" anchor="ctr">
                    <a:lnL>
                      <a:noFill/>
                    </a:lnL>
                    <a:lnR>
                      <a:noFill/>
                    </a:lnR>
                    <a:lnT>
                      <a:noFill/>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2,40</a:t>
                      </a:r>
                    </a:p>
                  </a:txBody>
                  <a:tcPr marL="9525" marR="72000" marT="9525" marB="0" anchor="ctr">
                    <a:lnL>
                      <a:noFill/>
                    </a:lnL>
                    <a:lnR>
                      <a:noFill/>
                    </a:lnR>
                    <a:lnT>
                      <a:noFill/>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2,43</a:t>
                      </a:r>
                    </a:p>
                  </a:txBody>
                  <a:tcPr marL="9525" marR="72000" marT="9525" marB="0" anchor="ctr">
                    <a:lnL>
                      <a:noFill/>
                    </a:lnL>
                    <a:lnR>
                      <a:noFill/>
                    </a:lnR>
                    <a:lnT>
                      <a:noFill/>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2,52</a:t>
                      </a:r>
                    </a:p>
                  </a:txBody>
                  <a:tcPr marL="9525" marR="72000" marT="9525" marB="0" anchor="ctr">
                    <a:lnL>
                      <a:noFill/>
                    </a:lnL>
                    <a:lnR>
                      <a:noFill/>
                    </a:lnR>
                    <a:lnT>
                      <a:noFill/>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2,52</a:t>
                      </a:r>
                    </a:p>
                  </a:txBody>
                  <a:tcPr marL="9525" marR="72000" marT="9525" marB="0" anchor="ctr">
                    <a:lnL>
                      <a:noFill/>
                    </a:lnL>
                    <a:lnR>
                      <a:noFill/>
                    </a:lnR>
                    <a:lnT>
                      <a:noFill/>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2,59</a:t>
                      </a:r>
                    </a:p>
                  </a:txBody>
                  <a:tcPr marL="9525" marR="72000" marT="9525" marB="0" anchor="ctr">
                    <a:lnL>
                      <a:noFill/>
                    </a:lnL>
                    <a:lnR>
                      <a:noFill/>
                    </a:lnR>
                    <a:lnT>
                      <a:noFill/>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2,68</a:t>
                      </a:r>
                    </a:p>
                  </a:txBody>
                  <a:tcPr marL="9525" marR="72000" marT="9525" marB="0" anchor="ctr">
                    <a:lnL>
                      <a:noFill/>
                    </a:lnL>
                    <a:lnR>
                      <a:noFill/>
                    </a:lnR>
                    <a:lnT>
                      <a:noFill/>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2,76</a:t>
                      </a:r>
                    </a:p>
                  </a:txBody>
                  <a:tcPr marL="9525" marR="72000" marT="9525" marB="0" anchor="ctr">
                    <a:lnL>
                      <a:noFill/>
                    </a:lnL>
                    <a:lnR>
                      <a:noFill/>
                    </a:lnR>
                    <a:lnT>
                      <a:noFill/>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400" b="0" i="0" u="none" strike="noStrike" dirty="0">
                          <a:solidFill>
                            <a:schemeClr val="tx1"/>
                          </a:solidFill>
                          <a:effectLst/>
                          <a:latin typeface="Calibri" panose="020F0502020204030204" pitchFamily="34" charset="0"/>
                        </a:rPr>
                        <a:t>+2,4 %</a:t>
                      </a:r>
                    </a:p>
                  </a:txBody>
                  <a:tcPr marL="9525" marR="9525" marT="9525" marB="0" anchor="ctr">
                    <a:lnL>
                      <a:noFill/>
                    </a:lnL>
                    <a:lnR>
                      <a:noFill/>
                    </a:lnR>
                    <a:lnT>
                      <a:noFill/>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5"/>
                  </a:ext>
                </a:extLst>
              </a:tr>
              <a:tr h="143646">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l" fontAlgn="b"/>
                      <a:r>
                        <a:rPr lang="cs-CZ" sz="1400" b="1" u="none" strike="noStrike" dirty="0">
                          <a:solidFill>
                            <a:srgbClr val="000000"/>
                          </a:solidFill>
                          <a:effectLst/>
                          <a:latin typeface="+mn-lt"/>
                        </a:rPr>
                        <a:t>Celkem</a:t>
                      </a:r>
                      <a:endParaRPr lang="cs-CZ" sz="1400" b="1" i="0" u="none" strike="noStrike" dirty="0">
                        <a:solidFill>
                          <a:srgbClr val="000000"/>
                        </a:solidFill>
                        <a:effectLst/>
                        <a:latin typeface="+mn-lt"/>
                      </a:endParaRPr>
                    </a:p>
                  </a:txBody>
                  <a:tcPr marL="72000" marR="0" marT="6498" marB="0" anchor="ctr">
                    <a:lnL>
                      <a:noFill/>
                    </a:lnL>
                    <a:lnR>
                      <a:noFill/>
                    </a:lnR>
                    <a:lnT w="12700" cap="flat" cmpd="sng" algn="ctr">
                      <a:solidFill>
                        <a:srgbClr val="DA2128"/>
                      </a:solidFill>
                      <a:prstDash val="solid"/>
                      <a:round/>
                      <a:headEnd type="none" w="med" len="med"/>
                      <a:tailEnd type="none" w="med" len="med"/>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1" i="0" u="none" strike="noStrike" dirty="0">
                          <a:solidFill>
                            <a:srgbClr val="000000"/>
                          </a:solidFill>
                          <a:effectLst/>
                          <a:latin typeface="Calibri" panose="020F0502020204030204" pitchFamily="34" charset="0"/>
                        </a:rPr>
                        <a:t>20,53</a:t>
                      </a:r>
                    </a:p>
                  </a:txBody>
                  <a:tcPr marL="9525" marR="72000" marT="9525" marB="0" anchor="ctr">
                    <a:lnL>
                      <a:noFill/>
                    </a:lnL>
                    <a:lnR>
                      <a:noFill/>
                    </a:lnR>
                    <a:lnT w="12700" cap="flat" cmpd="sng" algn="ctr">
                      <a:solidFill>
                        <a:srgbClr val="DA2128"/>
                      </a:solidFill>
                      <a:prstDash val="solid"/>
                      <a:round/>
                      <a:headEnd type="none" w="med" len="med"/>
                      <a:tailEnd type="none" w="med" len="med"/>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1" i="0" u="none" strike="noStrike">
                          <a:solidFill>
                            <a:srgbClr val="000000"/>
                          </a:solidFill>
                          <a:effectLst/>
                          <a:latin typeface="Calibri" panose="020F0502020204030204" pitchFamily="34" charset="0"/>
                        </a:rPr>
                        <a:t>21,76</a:t>
                      </a:r>
                    </a:p>
                  </a:txBody>
                  <a:tcPr marL="9525" marR="72000" marT="9525" marB="0" anchor="ctr">
                    <a:lnL>
                      <a:noFill/>
                    </a:lnL>
                    <a:lnR>
                      <a:noFill/>
                    </a:lnR>
                    <a:lnT w="12700" cap="flat" cmpd="sng" algn="ctr">
                      <a:solidFill>
                        <a:srgbClr val="DA2128"/>
                      </a:solidFill>
                      <a:prstDash val="solid"/>
                      <a:round/>
                      <a:headEnd type="none" w="med" len="med"/>
                      <a:tailEnd type="none" w="med" len="med"/>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1" i="0" u="none" strike="noStrike">
                          <a:solidFill>
                            <a:srgbClr val="000000"/>
                          </a:solidFill>
                          <a:effectLst/>
                          <a:latin typeface="Calibri" panose="020F0502020204030204" pitchFamily="34" charset="0"/>
                        </a:rPr>
                        <a:t>23,17</a:t>
                      </a:r>
                    </a:p>
                  </a:txBody>
                  <a:tcPr marL="9525" marR="72000" marT="9525" marB="0" anchor="ctr">
                    <a:lnL>
                      <a:noFill/>
                    </a:lnL>
                    <a:lnR>
                      <a:noFill/>
                    </a:lnR>
                    <a:lnT w="12700" cap="flat" cmpd="sng" algn="ctr">
                      <a:solidFill>
                        <a:srgbClr val="DA2128"/>
                      </a:solidFill>
                      <a:prstDash val="solid"/>
                      <a:round/>
                      <a:headEnd type="none" w="med" len="med"/>
                      <a:tailEnd type="none" w="med" len="med"/>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1" i="0" u="none" strike="noStrike">
                          <a:solidFill>
                            <a:srgbClr val="000000"/>
                          </a:solidFill>
                          <a:effectLst/>
                          <a:latin typeface="Calibri" panose="020F0502020204030204" pitchFamily="34" charset="0"/>
                        </a:rPr>
                        <a:t>24,82</a:t>
                      </a:r>
                    </a:p>
                  </a:txBody>
                  <a:tcPr marL="9525" marR="72000" marT="9525" marB="0" anchor="ctr">
                    <a:lnL>
                      <a:noFill/>
                    </a:lnL>
                    <a:lnR>
                      <a:noFill/>
                    </a:lnR>
                    <a:lnT w="12700" cap="flat" cmpd="sng" algn="ctr">
                      <a:solidFill>
                        <a:srgbClr val="DA2128"/>
                      </a:solidFill>
                      <a:prstDash val="solid"/>
                      <a:round/>
                      <a:headEnd type="none" w="med" len="med"/>
                      <a:tailEnd type="none" w="med" len="med"/>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1" i="0" u="none" strike="noStrike">
                          <a:solidFill>
                            <a:srgbClr val="000000"/>
                          </a:solidFill>
                          <a:effectLst/>
                          <a:latin typeface="Calibri" panose="020F0502020204030204" pitchFamily="34" charset="0"/>
                        </a:rPr>
                        <a:t>26,46</a:t>
                      </a:r>
                    </a:p>
                  </a:txBody>
                  <a:tcPr marL="9525" marR="72000" marT="9525" marB="0" anchor="ctr">
                    <a:lnL>
                      <a:noFill/>
                    </a:lnL>
                    <a:lnR>
                      <a:noFill/>
                    </a:lnR>
                    <a:lnT w="12700" cap="flat" cmpd="sng" algn="ctr">
                      <a:solidFill>
                        <a:srgbClr val="DA2128"/>
                      </a:solidFill>
                      <a:prstDash val="solid"/>
                      <a:round/>
                      <a:headEnd type="none" w="med" len="med"/>
                      <a:tailEnd type="none" w="med" len="med"/>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1" i="0" u="none" strike="noStrike">
                          <a:solidFill>
                            <a:srgbClr val="000000"/>
                          </a:solidFill>
                          <a:effectLst/>
                          <a:latin typeface="Calibri" panose="020F0502020204030204" pitchFamily="34" charset="0"/>
                        </a:rPr>
                        <a:t>27,64</a:t>
                      </a:r>
                    </a:p>
                  </a:txBody>
                  <a:tcPr marL="9525" marR="72000" marT="9525" marB="0" anchor="ctr">
                    <a:lnL>
                      <a:noFill/>
                    </a:lnL>
                    <a:lnR>
                      <a:noFill/>
                    </a:lnR>
                    <a:lnT w="12700" cap="flat" cmpd="sng" algn="ctr">
                      <a:solidFill>
                        <a:srgbClr val="DA2128"/>
                      </a:solidFill>
                      <a:prstDash val="solid"/>
                      <a:round/>
                      <a:headEnd type="none" w="med" len="med"/>
                      <a:tailEnd type="none" w="med" len="med"/>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1" i="0" u="none" strike="noStrike">
                          <a:solidFill>
                            <a:srgbClr val="000000"/>
                          </a:solidFill>
                          <a:effectLst/>
                          <a:latin typeface="Calibri" panose="020F0502020204030204" pitchFamily="34" charset="0"/>
                        </a:rPr>
                        <a:t>28,30</a:t>
                      </a:r>
                    </a:p>
                  </a:txBody>
                  <a:tcPr marL="9525" marR="72000" marT="9525" marB="0" anchor="ctr">
                    <a:lnL>
                      <a:noFill/>
                    </a:lnL>
                    <a:lnR>
                      <a:noFill/>
                    </a:lnR>
                    <a:lnT w="12700" cap="flat" cmpd="sng" algn="ctr">
                      <a:solidFill>
                        <a:srgbClr val="DA2128"/>
                      </a:solidFill>
                      <a:prstDash val="solid"/>
                      <a:round/>
                      <a:headEnd type="none" w="med" len="med"/>
                      <a:tailEnd type="none" w="med" len="med"/>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1" i="0" u="none" strike="noStrike">
                          <a:solidFill>
                            <a:srgbClr val="000000"/>
                          </a:solidFill>
                          <a:effectLst/>
                          <a:latin typeface="Calibri" panose="020F0502020204030204" pitchFamily="34" charset="0"/>
                        </a:rPr>
                        <a:t>28,80</a:t>
                      </a:r>
                    </a:p>
                  </a:txBody>
                  <a:tcPr marL="9525" marR="72000" marT="9525" marB="0" anchor="ctr">
                    <a:lnL>
                      <a:noFill/>
                    </a:lnL>
                    <a:lnR>
                      <a:noFill/>
                    </a:lnR>
                    <a:lnT w="12700" cap="flat" cmpd="sng" algn="ctr">
                      <a:solidFill>
                        <a:srgbClr val="DA2128"/>
                      </a:solidFill>
                      <a:prstDash val="solid"/>
                      <a:round/>
                      <a:headEnd type="none" w="med" len="med"/>
                      <a:tailEnd type="none" w="med" len="med"/>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1" i="0" u="none" strike="noStrike" dirty="0">
                          <a:solidFill>
                            <a:srgbClr val="000000"/>
                          </a:solidFill>
                          <a:effectLst/>
                          <a:latin typeface="Calibri" panose="020F0502020204030204" pitchFamily="34" charset="0"/>
                        </a:rPr>
                        <a:t>30,05</a:t>
                      </a:r>
                    </a:p>
                  </a:txBody>
                  <a:tcPr marL="9525" marR="72000" marT="9525" marB="0" anchor="ctr">
                    <a:lnL>
                      <a:noFill/>
                    </a:lnL>
                    <a:lnR>
                      <a:noFill/>
                    </a:lnR>
                    <a:lnT w="12700" cap="flat" cmpd="sng" algn="ctr">
                      <a:solidFill>
                        <a:srgbClr val="DA2128"/>
                      </a:solidFill>
                      <a:prstDash val="solid"/>
                      <a:round/>
                      <a:headEnd type="none" w="med" len="med"/>
                      <a:tailEnd type="none" w="med" len="med"/>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400" b="1" i="0" u="none" strike="noStrike" dirty="0">
                          <a:solidFill>
                            <a:schemeClr val="tx1"/>
                          </a:solidFill>
                          <a:effectLst/>
                          <a:latin typeface="Calibri" panose="020F0502020204030204" pitchFamily="34" charset="0"/>
                        </a:rPr>
                        <a:t>+3,2 %</a:t>
                      </a:r>
                    </a:p>
                  </a:txBody>
                  <a:tcPr marL="9525" marR="9525" marT="9525" marB="0" anchor="ctr">
                    <a:lnL>
                      <a:noFill/>
                    </a:lnL>
                    <a:lnR>
                      <a:noFill/>
                    </a:lnR>
                    <a:lnT w="12700" cap="flat" cmpd="sng" algn="ctr">
                      <a:solidFill>
                        <a:srgbClr val="DA2128"/>
                      </a:solidFill>
                      <a:prstDash val="solid"/>
                      <a:round/>
                      <a:headEnd type="none" w="med" len="med"/>
                      <a:tailEnd type="none" w="med" len="med"/>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6"/>
                  </a:ext>
                </a:extLst>
              </a:tr>
            </a:tbl>
          </a:graphicData>
        </a:graphic>
      </p:graphicFrame>
      <p:graphicFrame>
        <p:nvGraphicFramePr>
          <p:cNvPr id="10" name="Object 3">
            <a:extLst>
              <a:ext uri="{FF2B5EF4-FFF2-40B4-BE49-F238E27FC236}">
                <a16:creationId xmlns:a16="http://schemas.microsoft.com/office/drawing/2014/main" id="{935F5555-1894-4765-A60C-73705C45DC56}"/>
              </a:ext>
            </a:extLst>
          </p:cNvPr>
          <p:cNvGraphicFramePr>
            <a:graphicFrameLocks/>
          </p:cNvGraphicFramePr>
          <p:nvPr>
            <p:extLst>
              <p:ext uri="{D42A27DB-BD31-4B8C-83A1-F6EECF244321}">
                <p14:modId xmlns:p14="http://schemas.microsoft.com/office/powerpoint/2010/main" val="2452535412"/>
              </p:ext>
            </p:extLst>
          </p:nvPr>
        </p:nvGraphicFramePr>
        <p:xfrm>
          <a:off x="6808345" y="4837807"/>
          <a:ext cx="4638181" cy="1627432"/>
        </p:xfrm>
        <a:graphic>
          <a:graphicData uri="http://schemas.openxmlformats.org/drawingml/2006/chart">
            <c:chart xmlns:c="http://schemas.openxmlformats.org/drawingml/2006/chart" xmlns:r="http://schemas.openxmlformats.org/officeDocument/2006/relationships" r:id="rId4"/>
          </a:graphicData>
        </a:graphic>
      </p:graphicFrame>
      <p:sp>
        <p:nvSpPr>
          <p:cNvPr id="11" name="TextovéPole 10">
            <a:extLst>
              <a:ext uri="{FF2B5EF4-FFF2-40B4-BE49-F238E27FC236}">
                <a16:creationId xmlns:a16="http://schemas.microsoft.com/office/drawing/2014/main" id="{1CB7B25D-CB17-4B1D-8930-16F10392B367}"/>
              </a:ext>
            </a:extLst>
          </p:cNvPr>
          <p:cNvSpPr txBox="1"/>
          <p:nvPr/>
        </p:nvSpPr>
        <p:spPr>
          <a:xfrm>
            <a:off x="6255494" y="4837806"/>
            <a:ext cx="1089841" cy="52322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dirty="0">
                <a:ln>
                  <a:noFill/>
                </a:ln>
                <a:solidFill>
                  <a:prstClr val="black"/>
                </a:solidFill>
                <a:effectLst/>
                <a:uLnTx/>
                <a:uFillTx/>
              </a:rPr>
              <a:t>ZZS</a:t>
            </a:r>
            <a:br>
              <a:rPr kumimoji="0" lang="cs-CZ" sz="1400" b="1" i="0" u="none" strike="noStrike" kern="0" cap="none" spc="0" normalizeH="0" baseline="0" noProof="0" dirty="0">
                <a:ln>
                  <a:noFill/>
                </a:ln>
                <a:solidFill>
                  <a:prstClr val="black"/>
                </a:solidFill>
                <a:effectLst/>
                <a:uLnTx/>
                <a:uFillTx/>
              </a:rPr>
            </a:br>
            <a:r>
              <a:rPr kumimoji="0" lang="cs-CZ" sz="1400" b="1" i="0" u="none" strike="noStrike" kern="0" cap="none" spc="0" normalizeH="0" baseline="0" noProof="0" dirty="0">
                <a:ln>
                  <a:noFill/>
                </a:ln>
                <a:solidFill>
                  <a:prstClr val="black"/>
                </a:solidFill>
                <a:effectLst/>
                <a:uLnTx/>
                <a:uFillTx/>
              </a:rPr>
              <a:t> – LBK:</a:t>
            </a:r>
          </a:p>
        </p:txBody>
      </p:sp>
    </p:spTree>
    <p:extLst>
      <p:ext uri="{BB962C8B-B14F-4D97-AF65-F5344CB8AC3E}">
        <p14:creationId xmlns:p14="http://schemas.microsoft.com/office/powerpoint/2010/main" val="2611019579"/>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Nadpis 1">
            <a:extLst>
              <a:ext uri="{FF2B5EF4-FFF2-40B4-BE49-F238E27FC236}">
                <a16:creationId xmlns:a16="http://schemas.microsoft.com/office/drawing/2014/main" id="{EA328CEC-C272-456D-B936-D7E722870E2A}"/>
              </a:ext>
            </a:extLst>
          </p:cNvPr>
          <p:cNvSpPr txBox="1">
            <a:spLocks/>
          </p:cNvSpPr>
          <p:nvPr/>
        </p:nvSpPr>
        <p:spPr>
          <a:xfrm>
            <a:off x="257558" y="156024"/>
            <a:ext cx="11510889" cy="77470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cs-CZ" sz="3200" b="1" i="0" u="none" strike="noStrike" kern="1200" cap="none" spc="0" normalizeH="0" baseline="0" noProof="0" dirty="0">
                <a:ln>
                  <a:noFill/>
                </a:ln>
                <a:solidFill>
                  <a:srgbClr val="F6063C"/>
                </a:solidFill>
                <a:uLnTx/>
                <a:uFillTx/>
                <a:latin typeface="Calibri" panose="020F0502020204030204" pitchFamily="34" charset="0"/>
                <a:cs typeface="Calibri" panose="020F0502020204030204" pitchFamily="34" charset="0"/>
              </a:rPr>
              <a:t>Počet ošetřených pacientů v jednotlivých měsících</a:t>
            </a:r>
          </a:p>
        </p:txBody>
      </p:sp>
      <p:sp>
        <p:nvSpPr>
          <p:cNvPr id="97" name="TextBox 6"/>
          <p:cNvSpPr txBox="1"/>
          <p:nvPr/>
        </p:nvSpPr>
        <p:spPr>
          <a:xfrm>
            <a:off x="257558" y="653725"/>
            <a:ext cx="398391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NRHZS, ošetření pacienti v období 2014–2018</a:t>
            </a:r>
          </a:p>
        </p:txBody>
      </p:sp>
      <p:sp>
        <p:nvSpPr>
          <p:cNvPr id="8" name="TextBox 2"/>
          <p:cNvSpPr txBox="1"/>
          <p:nvPr/>
        </p:nvSpPr>
        <p:spPr>
          <a:xfrm>
            <a:off x="288249" y="1195025"/>
            <a:ext cx="940820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dirty="0">
                <a:ln>
                  <a:noFill/>
                </a:ln>
                <a:solidFill>
                  <a:srgbClr val="000000"/>
                </a:solidFill>
                <a:effectLst/>
                <a:uLnTx/>
                <a:uFillTx/>
                <a:latin typeface="Calibri" panose="020F0502020204030204"/>
                <a:ea typeface="+mn-ea"/>
                <a:cs typeface="+mn-cs"/>
              </a:rPr>
              <a:t>Počet pacientů ošetřených ZZS v jednotlivých měsících v recentním 5letém období 2014–2018:</a:t>
            </a:r>
          </a:p>
        </p:txBody>
      </p:sp>
      <p:sp>
        <p:nvSpPr>
          <p:cNvPr id="3" name="Obdélník 2">
            <a:extLst>
              <a:ext uri="{FF2B5EF4-FFF2-40B4-BE49-F238E27FC236}">
                <a16:creationId xmlns:a16="http://schemas.microsoft.com/office/drawing/2014/main" id="{DC9F9447-FA46-40CA-9420-8A48F71D0ECD}"/>
              </a:ext>
            </a:extLst>
          </p:cNvPr>
          <p:cNvSpPr/>
          <p:nvPr/>
        </p:nvSpPr>
        <p:spPr>
          <a:xfrm rot="16200000">
            <a:off x="-515132" y="3040040"/>
            <a:ext cx="2154372" cy="276999"/>
          </a:xfrm>
          <a:prstGeom prst="rect">
            <a:avLst/>
          </a:prstGeom>
        </p:spPr>
        <p:txBody>
          <a:bodyPr wrap="none">
            <a:spAutoFit/>
          </a:bodyPr>
          <a:lstStyle/>
          <a:p>
            <a:pPr algn="ctr">
              <a:defRPr sz="1200" b="0" i="0" u="none" strike="noStrike" kern="1200" baseline="0">
                <a:solidFill>
                  <a:srgbClr val="000000"/>
                </a:solidFill>
                <a:latin typeface="Calibri"/>
                <a:ea typeface="Calibri"/>
                <a:cs typeface="Calibri"/>
              </a:defRPr>
            </a:pPr>
            <a:r>
              <a:rPr lang="cs-CZ" dirty="0"/>
              <a:t>Počet ošetřených osob ZZS v ČR</a:t>
            </a:r>
          </a:p>
        </p:txBody>
      </p:sp>
      <p:sp>
        <p:nvSpPr>
          <p:cNvPr id="10" name="Obdélník 9">
            <a:extLst>
              <a:ext uri="{FF2B5EF4-FFF2-40B4-BE49-F238E27FC236}">
                <a16:creationId xmlns:a16="http://schemas.microsoft.com/office/drawing/2014/main" id="{0ECFEE1D-D876-4411-B5AF-56E2A0678A12}"/>
              </a:ext>
            </a:extLst>
          </p:cNvPr>
          <p:cNvSpPr/>
          <p:nvPr/>
        </p:nvSpPr>
        <p:spPr>
          <a:xfrm rot="5400000">
            <a:off x="10437030" y="3040039"/>
            <a:ext cx="2112694" cy="276999"/>
          </a:xfrm>
          <a:prstGeom prst="rect">
            <a:avLst/>
          </a:prstGeom>
        </p:spPr>
        <p:txBody>
          <a:bodyPr wrap="none">
            <a:spAutoFit/>
          </a:bodyPr>
          <a:lstStyle/>
          <a:p>
            <a:pPr algn="ctr">
              <a:defRPr sz="1200" b="0" i="0" u="none" strike="noStrike" kern="1200" baseline="0">
                <a:solidFill>
                  <a:srgbClr val="000000"/>
                </a:solidFill>
                <a:latin typeface="Calibri"/>
                <a:ea typeface="Calibri"/>
                <a:cs typeface="Calibri"/>
              </a:defRPr>
            </a:pPr>
            <a:r>
              <a:rPr lang="cs-CZ" dirty="0"/>
              <a:t>Počet ošetřených osob ZZS LBK</a:t>
            </a:r>
          </a:p>
        </p:txBody>
      </p:sp>
      <p:graphicFrame>
        <p:nvGraphicFramePr>
          <p:cNvPr id="11" name="Object 3">
            <a:extLst>
              <a:ext uri="{FF2B5EF4-FFF2-40B4-BE49-F238E27FC236}">
                <a16:creationId xmlns:a16="http://schemas.microsoft.com/office/drawing/2014/main" id="{131EE14C-0040-454D-AB2B-72BABE0E8B9D}"/>
              </a:ext>
            </a:extLst>
          </p:cNvPr>
          <p:cNvGraphicFramePr>
            <a:graphicFrameLocks/>
          </p:cNvGraphicFramePr>
          <p:nvPr>
            <p:extLst>
              <p:ext uri="{D42A27DB-BD31-4B8C-83A1-F6EECF244321}">
                <p14:modId xmlns:p14="http://schemas.microsoft.com/office/powerpoint/2010/main" val="1781950578"/>
              </p:ext>
            </p:extLst>
          </p:nvPr>
        </p:nvGraphicFramePr>
        <p:xfrm>
          <a:off x="137600" y="1760385"/>
          <a:ext cx="11197340" cy="3849840"/>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7">
            <a:extLst>
              <a:ext uri="{FF2B5EF4-FFF2-40B4-BE49-F238E27FC236}">
                <a16:creationId xmlns:a16="http://schemas.microsoft.com/office/drawing/2014/main" id="{13542D7D-9D69-4222-A91F-830B80B77D04}"/>
              </a:ext>
            </a:extLst>
          </p:cNvPr>
          <p:cNvSpPr txBox="1"/>
          <p:nvPr/>
        </p:nvSpPr>
        <p:spPr>
          <a:xfrm>
            <a:off x="336772" y="5464454"/>
            <a:ext cx="11431675" cy="823020"/>
          </a:xfrm>
          <a:prstGeom prst="rect">
            <a:avLst/>
          </a:prstGeom>
          <a:noFill/>
          <a:ln>
            <a:solidFill>
              <a:schemeClr val="bg1"/>
            </a:solidFill>
          </a:ln>
        </p:spPr>
        <p:txBody>
          <a:bodyPr wrap="square" rtlCol="0" anchor="ctr">
            <a:noAutofit/>
          </a:bodyPr>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Celkový počet ošetřených pacientů nevykazuje v průběhu roku výrazný sezonní</a:t>
            </a:r>
            <a:r>
              <a:rPr kumimoji="0" lang="cs-CZ" sz="1400" b="0" i="0" u="none" strike="noStrike" kern="1200" cap="none" spc="0" normalizeH="0" noProof="0" dirty="0">
                <a:ln>
                  <a:noFill/>
                </a:ln>
                <a:solidFill>
                  <a:prstClr val="black"/>
                </a:solidFill>
                <a:effectLst/>
                <a:uLnTx/>
                <a:uFillTx/>
                <a:latin typeface="Calibri" panose="020F0502020204030204"/>
                <a:ea typeface="+mn-ea"/>
                <a:cs typeface="+mn-cs"/>
              </a:rPr>
              <a:t> </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trend, zohledníme-li navíc počet dní v jednotlivých měsících. Mírně zvýšený počet ošetřených pacientů bývá v průběhu letních a zimních měsíců. Až na ojedinělé výkyvy počet ošetřených pacientů v péči ZZS </a:t>
            </a:r>
            <a:r>
              <a:rPr lang="cs-CZ" sz="1400" dirty="0">
                <a:solidFill>
                  <a:prstClr val="black"/>
                </a:solidFill>
                <a:latin typeface="Calibri" panose="020F0502020204030204"/>
              </a:rPr>
              <a:t>LBK</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 kopíruje celorepublikový trend počtu ošetřených osob. ZZS LBK ošetřuje 5,2</a:t>
            </a:r>
            <a:r>
              <a:rPr lang="cs-CZ" sz="1400" dirty="0">
                <a:solidFill>
                  <a:prstClr val="black"/>
                </a:solidFill>
                <a:latin typeface="Calibri" panose="020F0502020204030204"/>
              </a:rPr>
              <a:t> % </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pacientů v ČR.</a:t>
            </a:r>
          </a:p>
        </p:txBody>
      </p:sp>
    </p:spTree>
    <p:extLst>
      <p:ext uri="{BB962C8B-B14F-4D97-AF65-F5344CB8AC3E}">
        <p14:creationId xmlns:p14="http://schemas.microsoft.com/office/powerpoint/2010/main" val="3118005333"/>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Nadpis 1">
            <a:extLst>
              <a:ext uri="{FF2B5EF4-FFF2-40B4-BE49-F238E27FC236}">
                <a16:creationId xmlns:a16="http://schemas.microsoft.com/office/drawing/2014/main" id="{EA328CEC-C272-456D-B936-D7E722870E2A}"/>
              </a:ext>
            </a:extLst>
          </p:cNvPr>
          <p:cNvSpPr txBox="1">
            <a:spLocks/>
          </p:cNvSpPr>
          <p:nvPr/>
        </p:nvSpPr>
        <p:spPr>
          <a:xfrm>
            <a:off x="257558" y="156024"/>
            <a:ext cx="11510889" cy="77470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cs-CZ" sz="3200" b="1" i="0" u="none" strike="noStrike" kern="1200" cap="none" spc="0" normalizeH="0" baseline="0" noProof="0" dirty="0">
                <a:ln>
                  <a:noFill/>
                </a:ln>
                <a:solidFill>
                  <a:srgbClr val="F6063C"/>
                </a:solidFill>
                <a:uLnTx/>
                <a:uFillTx/>
                <a:latin typeface="Calibri" panose="020F0502020204030204" pitchFamily="34" charset="0"/>
                <a:cs typeface="Calibri" panose="020F0502020204030204" pitchFamily="34" charset="0"/>
              </a:rPr>
              <a:t>Demografická struktura pacientů v péči ZZS </a:t>
            </a:r>
          </a:p>
        </p:txBody>
      </p:sp>
      <p:sp>
        <p:nvSpPr>
          <p:cNvPr id="97" name="TextBox 6"/>
          <p:cNvSpPr txBox="1"/>
          <p:nvPr/>
        </p:nvSpPr>
        <p:spPr>
          <a:xfrm>
            <a:off x="257558" y="653725"/>
            <a:ext cx="398391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NRHZS, ošetření pacienti v období 2014–2018</a:t>
            </a:r>
          </a:p>
        </p:txBody>
      </p:sp>
      <p:graphicFrame>
        <p:nvGraphicFramePr>
          <p:cNvPr id="8" name="Chart 24"/>
          <p:cNvGraphicFramePr/>
          <p:nvPr>
            <p:extLst>
              <p:ext uri="{D42A27DB-BD31-4B8C-83A1-F6EECF244321}">
                <p14:modId xmlns:p14="http://schemas.microsoft.com/office/powerpoint/2010/main" val="924568888"/>
              </p:ext>
            </p:extLst>
          </p:nvPr>
        </p:nvGraphicFramePr>
        <p:xfrm>
          <a:off x="505325" y="1295252"/>
          <a:ext cx="2320543" cy="1893282"/>
        </p:xfrm>
        <a:graphic>
          <a:graphicData uri="http://schemas.openxmlformats.org/drawingml/2006/chart">
            <c:chart xmlns:c="http://schemas.openxmlformats.org/drawingml/2006/chart" xmlns:r="http://schemas.openxmlformats.org/officeDocument/2006/relationships" r:id="rId3"/>
          </a:graphicData>
        </a:graphic>
      </p:graphicFrame>
      <p:sp>
        <p:nvSpPr>
          <p:cNvPr id="3" name="TextovéPole 2">
            <a:extLst>
              <a:ext uri="{FF2B5EF4-FFF2-40B4-BE49-F238E27FC236}">
                <a16:creationId xmlns:a16="http://schemas.microsoft.com/office/drawing/2014/main" id="{B4650883-81CB-406B-A48D-2BCAAADC29FA}"/>
              </a:ext>
            </a:extLst>
          </p:cNvPr>
          <p:cNvSpPr txBox="1"/>
          <p:nvPr/>
        </p:nvSpPr>
        <p:spPr>
          <a:xfrm>
            <a:off x="548304" y="1203604"/>
            <a:ext cx="1701209" cy="307777"/>
          </a:xfrm>
          <a:prstGeom prst="rect">
            <a:avLst/>
          </a:prstGeom>
          <a:noFill/>
        </p:spPr>
        <p:txBody>
          <a:bodyPr wrap="square" rtlCol="0">
            <a:spAutoFit/>
          </a:bodyPr>
          <a:lstStyle/>
          <a:p>
            <a:pPr algn="ctr"/>
            <a:r>
              <a:rPr lang="cs-CZ" sz="1400" b="1" dirty="0"/>
              <a:t>ZZS – celá ČR:</a:t>
            </a:r>
          </a:p>
        </p:txBody>
      </p:sp>
      <p:sp>
        <p:nvSpPr>
          <p:cNvPr id="15" name="TextovéPole 14">
            <a:extLst>
              <a:ext uri="{FF2B5EF4-FFF2-40B4-BE49-F238E27FC236}">
                <a16:creationId xmlns:a16="http://schemas.microsoft.com/office/drawing/2014/main" id="{10E7BA04-9EF4-4BEC-BF0E-A08728CEB7E8}"/>
              </a:ext>
            </a:extLst>
          </p:cNvPr>
          <p:cNvSpPr txBox="1"/>
          <p:nvPr/>
        </p:nvSpPr>
        <p:spPr>
          <a:xfrm rot="16200000">
            <a:off x="5673626" y="3256254"/>
            <a:ext cx="1152525" cy="307777"/>
          </a:xfrm>
          <a:prstGeom prst="rect">
            <a:avLst/>
          </a:prstGeom>
          <a:noFill/>
        </p:spPr>
        <p:txBody>
          <a:bodyPr wrap="square" rtlCol="0">
            <a:spAutoFit/>
          </a:bodyPr>
          <a:lstStyle/>
          <a:p>
            <a:pPr algn="ctr"/>
            <a:r>
              <a:rPr lang="cs-CZ" sz="1400" b="1" dirty="0"/>
              <a:t>Muži</a:t>
            </a:r>
          </a:p>
        </p:txBody>
      </p:sp>
      <p:sp>
        <p:nvSpPr>
          <p:cNvPr id="16" name="TextovéPole 15">
            <a:extLst>
              <a:ext uri="{FF2B5EF4-FFF2-40B4-BE49-F238E27FC236}">
                <a16:creationId xmlns:a16="http://schemas.microsoft.com/office/drawing/2014/main" id="{1CB93F1F-1DB3-4C37-9F11-5C05AE5C1F9F}"/>
              </a:ext>
            </a:extLst>
          </p:cNvPr>
          <p:cNvSpPr txBox="1"/>
          <p:nvPr/>
        </p:nvSpPr>
        <p:spPr>
          <a:xfrm rot="16200000">
            <a:off x="5726674" y="5124967"/>
            <a:ext cx="1152525" cy="307777"/>
          </a:xfrm>
          <a:prstGeom prst="rect">
            <a:avLst/>
          </a:prstGeom>
          <a:noFill/>
        </p:spPr>
        <p:txBody>
          <a:bodyPr wrap="square" rtlCol="0">
            <a:spAutoFit/>
          </a:bodyPr>
          <a:lstStyle/>
          <a:p>
            <a:pPr algn="ctr"/>
            <a:r>
              <a:rPr lang="cs-CZ" sz="1400" b="1" dirty="0"/>
              <a:t>Ženy</a:t>
            </a:r>
          </a:p>
        </p:txBody>
      </p:sp>
      <p:sp>
        <p:nvSpPr>
          <p:cNvPr id="18" name="TextovéPole 17">
            <a:extLst>
              <a:ext uri="{FF2B5EF4-FFF2-40B4-BE49-F238E27FC236}">
                <a16:creationId xmlns:a16="http://schemas.microsoft.com/office/drawing/2014/main" id="{DD2409F6-6500-41DF-BD9B-D25CD27205A4}"/>
              </a:ext>
            </a:extLst>
          </p:cNvPr>
          <p:cNvSpPr txBox="1"/>
          <p:nvPr/>
        </p:nvSpPr>
        <p:spPr>
          <a:xfrm rot="16200000">
            <a:off x="5671400" y="1301566"/>
            <a:ext cx="1152525" cy="307777"/>
          </a:xfrm>
          <a:prstGeom prst="rect">
            <a:avLst/>
          </a:prstGeom>
          <a:noFill/>
        </p:spPr>
        <p:txBody>
          <a:bodyPr wrap="square" rtlCol="0">
            <a:spAutoFit/>
          </a:bodyPr>
          <a:lstStyle/>
          <a:p>
            <a:pPr algn="ctr"/>
            <a:r>
              <a:rPr lang="cs-CZ" sz="1400" b="1" dirty="0"/>
              <a:t>Celkem</a:t>
            </a:r>
          </a:p>
        </p:txBody>
      </p:sp>
      <p:graphicFrame>
        <p:nvGraphicFramePr>
          <p:cNvPr id="19" name="Tabulka 18">
            <a:extLst>
              <a:ext uri="{FF2B5EF4-FFF2-40B4-BE49-F238E27FC236}">
                <a16:creationId xmlns:a16="http://schemas.microsoft.com/office/drawing/2014/main" id="{8650294E-BD13-4B4A-B739-99B13CD274F9}"/>
              </a:ext>
            </a:extLst>
          </p:cNvPr>
          <p:cNvGraphicFramePr>
            <a:graphicFrameLocks noGrp="1"/>
          </p:cNvGraphicFramePr>
          <p:nvPr>
            <p:extLst>
              <p:ext uri="{D42A27DB-BD31-4B8C-83A1-F6EECF244321}">
                <p14:modId xmlns:p14="http://schemas.microsoft.com/office/powerpoint/2010/main" val="4037529040"/>
              </p:ext>
            </p:extLst>
          </p:nvPr>
        </p:nvGraphicFramePr>
        <p:xfrm>
          <a:off x="505325" y="3387217"/>
          <a:ext cx="4122965" cy="2228850"/>
        </p:xfrm>
        <a:graphic>
          <a:graphicData uri="http://schemas.openxmlformats.org/drawingml/2006/table">
            <a:tbl>
              <a:tblPr>
                <a:tableStyleId>{2D5ABB26-0587-4C30-8999-92F81FD0307C}</a:tableStyleId>
              </a:tblPr>
              <a:tblGrid>
                <a:gridCol w="699281">
                  <a:extLst>
                    <a:ext uri="{9D8B030D-6E8A-4147-A177-3AD203B41FA5}">
                      <a16:colId xmlns:a16="http://schemas.microsoft.com/office/drawing/2014/main" val="20000"/>
                    </a:ext>
                  </a:extLst>
                </a:gridCol>
                <a:gridCol w="699281">
                  <a:extLst>
                    <a:ext uri="{9D8B030D-6E8A-4147-A177-3AD203B41FA5}">
                      <a16:colId xmlns:a16="http://schemas.microsoft.com/office/drawing/2014/main" val="20001"/>
                    </a:ext>
                  </a:extLst>
                </a:gridCol>
                <a:gridCol w="756000">
                  <a:extLst>
                    <a:ext uri="{9D8B030D-6E8A-4147-A177-3AD203B41FA5}">
                      <a16:colId xmlns:a16="http://schemas.microsoft.com/office/drawing/2014/main" val="20002"/>
                    </a:ext>
                  </a:extLst>
                </a:gridCol>
                <a:gridCol w="936000">
                  <a:extLst>
                    <a:ext uri="{9D8B030D-6E8A-4147-A177-3AD203B41FA5}">
                      <a16:colId xmlns:a16="http://schemas.microsoft.com/office/drawing/2014/main" val="20003"/>
                    </a:ext>
                  </a:extLst>
                </a:gridCol>
                <a:gridCol w="1032403">
                  <a:extLst>
                    <a:ext uri="{9D8B030D-6E8A-4147-A177-3AD203B41FA5}">
                      <a16:colId xmlns:a16="http://schemas.microsoft.com/office/drawing/2014/main" val="20004"/>
                    </a:ext>
                  </a:extLst>
                </a:gridCol>
              </a:tblGrid>
              <a:tr h="200025">
                <a:tc>
                  <a:txBody>
                    <a:bodyPr/>
                    <a:lstStyle/>
                    <a:p>
                      <a:pPr algn="l" fontAlgn="b"/>
                      <a:endParaRPr lang="cs-CZ" sz="1400" b="0" i="0" u="none" strike="noStrike" dirty="0">
                        <a:solidFill>
                          <a:srgbClr val="000000"/>
                        </a:solidFill>
                        <a:effectLst/>
                        <a:latin typeface="+mn-lt"/>
                      </a:endParaRPr>
                    </a:p>
                  </a:txBody>
                  <a:tcPr marL="9525" marR="9525" marT="9525" marB="0" anchor="ctr">
                    <a:lnT w="9525" cap="flat" cmpd="sng" algn="ctr">
                      <a:solidFill>
                        <a:schemeClr val="tx1"/>
                      </a:solidFill>
                      <a:prstDash val="solid"/>
                      <a:round/>
                      <a:headEnd type="none" w="med" len="med"/>
                      <a:tailEnd type="none" w="med" len="med"/>
                    </a:lnT>
                  </a:tcPr>
                </a:tc>
                <a:tc rowSpan="2">
                  <a:txBody>
                    <a:bodyPr/>
                    <a:lstStyle/>
                    <a:p>
                      <a:pPr algn="ctr" fontAlgn="b"/>
                      <a:r>
                        <a:rPr lang="cs-CZ" sz="1400" b="1" u="none" strike="noStrike" dirty="0">
                          <a:effectLst/>
                          <a:latin typeface="+mn-lt"/>
                        </a:rPr>
                        <a:t>N/rok</a:t>
                      </a:r>
                      <a:endParaRPr lang="cs-CZ" sz="1400" b="1" i="0" u="none" strike="noStrike" dirty="0">
                        <a:solidFill>
                          <a:srgbClr val="000000"/>
                        </a:solidFill>
                        <a:effectLst/>
                        <a:latin typeface="+mn-lt"/>
                      </a:endParaRPr>
                    </a:p>
                  </a:txBody>
                  <a:tcPr marL="9525" marR="9525" marT="9525" marB="0" anchor="ct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rowSpan="2">
                  <a:txBody>
                    <a:bodyPr/>
                    <a:lstStyle/>
                    <a:p>
                      <a:pPr algn="ctr" fontAlgn="b"/>
                      <a:r>
                        <a:rPr lang="cs-CZ" sz="1400" b="1" u="none" strike="noStrike" dirty="0">
                          <a:effectLst/>
                          <a:latin typeface="+mn-lt"/>
                        </a:rPr>
                        <a:t>%</a:t>
                      </a:r>
                      <a:br>
                        <a:rPr lang="cs-CZ" sz="1400" b="1" u="none" strike="noStrike" dirty="0">
                          <a:effectLst/>
                          <a:latin typeface="+mn-lt"/>
                        </a:rPr>
                      </a:br>
                      <a:r>
                        <a:rPr lang="cs-CZ" sz="1400" b="1" u="none" strike="noStrike" dirty="0">
                          <a:effectLst/>
                          <a:latin typeface="+mn-lt"/>
                        </a:rPr>
                        <a:t>pohlaví</a:t>
                      </a:r>
                      <a:endParaRPr lang="cs-CZ" sz="1400" b="1" i="0" u="none" strike="noStrike" dirty="0">
                        <a:solidFill>
                          <a:srgbClr val="000000"/>
                        </a:solidFill>
                        <a:effectLst/>
                        <a:latin typeface="+mn-lt"/>
                      </a:endParaRPr>
                    </a:p>
                  </a:txBody>
                  <a:tcPr marL="9525" marR="9525" marT="9525" marB="0" anchor="ct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gridSpan="2">
                  <a:txBody>
                    <a:bodyPr/>
                    <a:lstStyle/>
                    <a:p>
                      <a:pPr algn="ctr" fontAlgn="b"/>
                      <a:r>
                        <a:rPr lang="cs-CZ" sz="1400" b="1" u="none" strike="noStrike" dirty="0">
                          <a:effectLst/>
                          <a:latin typeface="+mn-lt"/>
                        </a:rPr>
                        <a:t>Věk</a:t>
                      </a:r>
                      <a:endParaRPr lang="cs-CZ" sz="1400" b="1" i="0" u="none" strike="noStrike" dirty="0">
                        <a:solidFill>
                          <a:srgbClr val="000000"/>
                        </a:solidFill>
                        <a:effectLst/>
                        <a:latin typeface="+mn-lt"/>
                      </a:endParaRPr>
                    </a:p>
                  </a:txBody>
                  <a:tcPr marL="9525" marR="9525" marT="9525" marB="0" anchor="ct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hMerge="1">
                  <a:txBody>
                    <a:bodyPr/>
                    <a:lstStyle/>
                    <a:p>
                      <a:pPr algn="ctr" fontAlgn="b"/>
                      <a:endParaRPr lang="cs-CZ" sz="900" b="0" i="0" u="none" strike="noStrike" dirty="0">
                        <a:solidFill>
                          <a:srgbClr val="000000"/>
                        </a:solidFill>
                        <a:effectLst/>
                        <a:latin typeface="Arial" panose="020B0604020202020204" pitchFamily="34" charset="0"/>
                      </a:endParaRPr>
                    </a:p>
                  </a:txBody>
                  <a:tcPr marL="9525" marR="9525" marT="9525" marB="0" anchor="b"/>
                </a:tc>
                <a:extLst>
                  <a:ext uri="{0D108BD9-81ED-4DB2-BD59-A6C34878D82A}">
                    <a16:rowId xmlns:a16="http://schemas.microsoft.com/office/drawing/2014/main" val="10000"/>
                  </a:ext>
                </a:extLst>
              </a:tr>
              <a:tr h="200025">
                <a:tc>
                  <a:txBody>
                    <a:bodyPr/>
                    <a:lstStyle/>
                    <a:p>
                      <a:pPr algn="l" fontAlgn="b"/>
                      <a:endParaRPr lang="cs-CZ" sz="1400" b="0" i="0" u="none" strike="noStrike" dirty="0">
                        <a:solidFill>
                          <a:srgbClr val="000000"/>
                        </a:solidFill>
                        <a:effectLst/>
                        <a:latin typeface="+mn-lt"/>
                      </a:endParaRPr>
                    </a:p>
                  </a:txBody>
                  <a:tcPr marL="9525" marR="9525" marT="9525" marB="0" anchor="ctr">
                    <a:lnB w="9525" cap="flat" cmpd="sng" algn="ctr">
                      <a:solidFill>
                        <a:schemeClr val="tx1"/>
                      </a:solidFill>
                      <a:prstDash val="solid"/>
                      <a:round/>
                      <a:headEnd type="none" w="med" len="med"/>
                      <a:tailEnd type="none" w="med" len="med"/>
                    </a:lnB>
                  </a:tcPr>
                </a:tc>
                <a:tc vMerge="1">
                  <a:txBody>
                    <a:bodyPr/>
                    <a:lstStyle/>
                    <a:p>
                      <a:pPr algn="ctr" fontAlgn="b"/>
                      <a:endParaRPr lang="cs-CZ" sz="900" b="0" i="0" u="none" strike="noStrike" dirty="0">
                        <a:solidFill>
                          <a:srgbClr val="000000"/>
                        </a:solidFill>
                        <a:effectLst/>
                        <a:latin typeface="Arial" panose="020B0604020202020204" pitchFamily="34" charset="0"/>
                      </a:endParaRPr>
                    </a:p>
                  </a:txBody>
                  <a:tcPr marL="9525" marR="9525" marT="9525" marB="0" anchor="b"/>
                </a:tc>
                <a:tc vMerge="1">
                  <a:txBody>
                    <a:bodyPr/>
                    <a:lstStyle/>
                    <a:p>
                      <a:pPr algn="ctr" fontAlgn="b"/>
                      <a:endParaRPr lang="cs-CZ" sz="1200" b="0" i="0" u="none" strike="noStrike" dirty="0">
                        <a:solidFill>
                          <a:srgbClr val="000000"/>
                        </a:solidFill>
                        <a:effectLst/>
                        <a:latin typeface="+mn-lt"/>
                      </a:endParaRPr>
                    </a:p>
                  </a:txBody>
                  <a:tcPr marL="9525" marR="9525" marT="9525" marB="0" anchor="b"/>
                </a:tc>
                <a:tc>
                  <a:txBody>
                    <a:bodyPr/>
                    <a:lstStyle/>
                    <a:p>
                      <a:pPr algn="ctr" fontAlgn="b"/>
                      <a:r>
                        <a:rPr lang="cs-CZ" sz="1400" b="1" u="none" strike="noStrike" dirty="0">
                          <a:effectLst/>
                          <a:latin typeface="+mn-lt"/>
                        </a:rPr>
                        <a:t>průměr (SD)</a:t>
                      </a:r>
                      <a:endParaRPr lang="cs-CZ" sz="1400" b="1" i="0" u="none" strike="noStrike" dirty="0">
                        <a:solidFill>
                          <a:srgbClr val="000000"/>
                        </a:solidFill>
                        <a:effectLst/>
                        <a:latin typeface="+mn-lt"/>
                      </a:endParaRPr>
                    </a:p>
                  </a:txBody>
                  <a:tcPr marL="9525" marR="9525" marT="9525" marB="0" anchor="ct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algn="ctr" fontAlgn="b"/>
                      <a:r>
                        <a:rPr lang="cs-CZ" sz="1400" b="1" u="none" strike="noStrike" dirty="0">
                          <a:effectLst/>
                          <a:latin typeface="+mn-lt"/>
                        </a:rPr>
                        <a:t>medián (IQR)</a:t>
                      </a:r>
                      <a:endParaRPr lang="cs-CZ" sz="1400" b="1" i="0" u="none" strike="noStrike" dirty="0">
                        <a:solidFill>
                          <a:srgbClr val="000000"/>
                        </a:solidFill>
                        <a:effectLst/>
                        <a:latin typeface="+mn-lt"/>
                      </a:endParaRPr>
                    </a:p>
                  </a:txBody>
                  <a:tcPr marL="9525" marR="9525" marT="9525" marB="0" anchor="ct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200025">
                <a:tc gridSpan="5">
                  <a:txBody>
                    <a:bodyPr/>
                    <a:lstStyle/>
                    <a:p>
                      <a:pPr algn="l" fontAlgn="b"/>
                      <a:r>
                        <a:rPr lang="cs-CZ" sz="1400" b="1" i="0" u="none" strike="noStrike" dirty="0">
                          <a:solidFill>
                            <a:srgbClr val="000000"/>
                          </a:solidFill>
                          <a:effectLst/>
                          <a:latin typeface="+mn-lt"/>
                        </a:rPr>
                        <a:t>ZZS – celá ČR</a:t>
                      </a:r>
                    </a:p>
                  </a:txBody>
                  <a:tcPr marL="9525" marR="9525" marT="9525" marB="0" anchor="ctr">
                    <a:lnT w="9525" cap="flat" cmpd="sng" algn="ctr">
                      <a:solidFill>
                        <a:schemeClr val="tx1"/>
                      </a:solidFill>
                      <a:prstDash val="solid"/>
                      <a:round/>
                      <a:headEnd type="none" w="med" len="med"/>
                      <a:tailEnd type="none" w="med" len="med"/>
                    </a:lnT>
                    <a:lnB w="9525" cap="flat" cmpd="sng" algn="ctr">
                      <a:noFill/>
                      <a:prstDash val="solid"/>
                      <a:round/>
                      <a:headEnd type="none" w="med" len="med"/>
                      <a:tailEnd type="none" w="med" len="med"/>
                    </a:lnB>
                  </a:tcPr>
                </a:tc>
                <a:tc hMerge="1">
                  <a:txBody>
                    <a:bodyPr/>
                    <a:lstStyle/>
                    <a:p>
                      <a:pPr algn="ctr" fontAlgn="b"/>
                      <a:endParaRPr lang="cs-CZ" sz="1200" b="0" i="0" u="none" strike="noStrike" dirty="0">
                        <a:solidFill>
                          <a:srgbClr val="000000"/>
                        </a:solidFill>
                        <a:effectLst/>
                        <a:latin typeface="+mn-lt"/>
                      </a:endParaRPr>
                    </a:p>
                  </a:txBody>
                  <a:tcPr marL="9525" marR="9525" marT="9525" marB="0" anchor="ctr">
                    <a:lnT w="9525" cap="flat" cmpd="sng" algn="ctr">
                      <a:solidFill>
                        <a:schemeClr val="tx1"/>
                      </a:solidFill>
                      <a:prstDash val="solid"/>
                      <a:round/>
                      <a:headEnd type="none" w="med" len="med"/>
                      <a:tailEnd type="none" w="med" len="med"/>
                    </a:lnT>
                    <a:lnB w="9525" cap="flat" cmpd="sng" algn="ctr">
                      <a:noFill/>
                      <a:prstDash val="solid"/>
                      <a:round/>
                      <a:headEnd type="none" w="med" len="med"/>
                      <a:tailEnd type="none" w="med" len="med"/>
                    </a:lnB>
                  </a:tcPr>
                </a:tc>
                <a:tc hMerge="1">
                  <a:txBody>
                    <a:bodyPr/>
                    <a:lstStyle/>
                    <a:p>
                      <a:pPr algn="ctr" fontAlgn="b"/>
                      <a:endParaRPr lang="cs-CZ" sz="1200" b="0" i="0" u="none" strike="noStrike" dirty="0">
                        <a:solidFill>
                          <a:srgbClr val="000000"/>
                        </a:solidFill>
                        <a:effectLst/>
                        <a:latin typeface="+mn-lt"/>
                      </a:endParaRPr>
                    </a:p>
                  </a:txBody>
                  <a:tcPr marL="9525" marR="9525" marT="9525" marB="0" anchor="ctr">
                    <a:lnT w="9525" cap="flat" cmpd="sng" algn="ctr">
                      <a:solidFill>
                        <a:schemeClr val="tx1"/>
                      </a:solidFill>
                      <a:prstDash val="solid"/>
                      <a:round/>
                      <a:headEnd type="none" w="med" len="med"/>
                      <a:tailEnd type="none" w="med" len="med"/>
                    </a:lnT>
                    <a:lnB w="9525" cap="flat" cmpd="sng" algn="ctr">
                      <a:noFill/>
                      <a:prstDash val="solid"/>
                      <a:round/>
                      <a:headEnd type="none" w="med" len="med"/>
                      <a:tailEnd type="none" w="med" len="med"/>
                    </a:lnB>
                  </a:tcPr>
                </a:tc>
                <a:tc hMerge="1">
                  <a:txBody>
                    <a:bodyPr/>
                    <a:lstStyle/>
                    <a:p>
                      <a:pPr algn="ctr" fontAlgn="b"/>
                      <a:endParaRPr lang="cs-CZ" sz="1200" b="0" i="0" u="none" strike="noStrike" dirty="0">
                        <a:solidFill>
                          <a:srgbClr val="000000"/>
                        </a:solidFill>
                        <a:effectLst/>
                        <a:latin typeface="+mn-lt"/>
                      </a:endParaRPr>
                    </a:p>
                  </a:txBody>
                  <a:tcPr marL="9525" marR="9525" marT="9525" marB="0" anchor="ctr">
                    <a:lnT w="9525" cap="flat" cmpd="sng" algn="ctr">
                      <a:solidFill>
                        <a:schemeClr val="tx1"/>
                      </a:solidFill>
                      <a:prstDash val="solid"/>
                      <a:round/>
                      <a:headEnd type="none" w="med" len="med"/>
                      <a:tailEnd type="none" w="med" len="med"/>
                    </a:lnT>
                    <a:lnB w="9525" cap="flat" cmpd="sng" algn="ctr">
                      <a:noFill/>
                      <a:prstDash val="solid"/>
                      <a:round/>
                      <a:headEnd type="none" w="med" len="med"/>
                      <a:tailEnd type="none" w="med" len="med"/>
                    </a:lnB>
                  </a:tcPr>
                </a:tc>
                <a:tc hMerge="1">
                  <a:txBody>
                    <a:bodyPr/>
                    <a:lstStyle/>
                    <a:p>
                      <a:pPr algn="ctr" fontAlgn="b"/>
                      <a:endParaRPr lang="cs-CZ" sz="1200" b="0" i="0" u="none" strike="noStrike" dirty="0">
                        <a:solidFill>
                          <a:srgbClr val="000000"/>
                        </a:solidFill>
                        <a:effectLst/>
                        <a:latin typeface="+mn-lt"/>
                      </a:endParaRPr>
                    </a:p>
                  </a:txBody>
                  <a:tcPr marL="9525" marR="9525" marT="9525" marB="0" anchor="ctr">
                    <a:lnT w="9525" cap="flat" cmpd="sng" algn="ctr">
                      <a:solidFill>
                        <a:schemeClr val="tx1"/>
                      </a:solidFill>
                      <a:prstDash val="solid"/>
                      <a:round/>
                      <a:headEnd type="none" w="med" len="med"/>
                      <a:tailEnd type="none" w="med" len="med"/>
                    </a:lnT>
                    <a:lnB w="9525" cap="flat" cmpd="sng" algn="ctr">
                      <a:noFill/>
                      <a:prstDash val="solid"/>
                      <a:round/>
                      <a:headEnd type="none" w="med" len="med"/>
                      <a:tailEnd type="none" w="med" len="med"/>
                    </a:lnB>
                  </a:tcPr>
                </a:tc>
                <a:extLst>
                  <a:ext uri="{0D108BD9-81ED-4DB2-BD59-A6C34878D82A}">
                    <a16:rowId xmlns:a16="http://schemas.microsoft.com/office/drawing/2014/main" val="240598117"/>
                  </a:ext>
                </a:extLst>
              </a:tr>
              <a:tr h="200025">
                <a:tc>
                  <a:txBody>
                    <a:bodyPr/>
                    <a:lstStyle/>
                    <a:p>
                      <a:pPr algn="ctr" fontAlgn="b"/>
                      <a:r>
                        <a:rPr lang="cs-CZ" sz="1400" b="1" u="none" strike="noStrike" dirty="0">
                          <a:effectLst/>
                          <a:latin typeface="+mn-lt"/>
                        </a:rPr>
                        <a:t>Celkem</a:t>
                      </a:r>
                      <a:endParaRPr lang="cs-CZ" sz="1400" b="1" i="0" u="none" strike="noStrike" dirty="0">
                        <a:solidFill>
                          <a:srgbClr val="000000"/>
                        </a:solidFill>
                        <a:effectLst/>
                        <a:latin typeface="+mn-lt"/>
                      </a:endParaRPr>
                    </a:p>
                  </a:txBody>
                  <a:tcPr marL="9525" marR="9525" marT="9525" marB="0" anchor="ctr">
                    <a:lnT w="9525" cap="flat" cmpd="sng" algn="ctr">
                      <a:noFill/>
                      <a:prstDash val="solid"/>
                      <a:round/>
                      <a:headEnd type="none" w="med" len="med"/>
                      <a:tailEnd type="none" w="med" len="med"/>
                    </a:lnT>
                  </a:tcPr>
                </a:tc>
                <a:tc>
                  <a:txBody>
                    <a:bodyPr/>
                    <a:lstStyle/>
                    <a:p>
                      <a:pPr algn="ctr" fontAlgn="b"/>
                      <a:r>
                        <a:rPr lang="cs-CZ" sz="1400" b="0" i="0" u="none" strike="noStrike" dirty="0">
                          <a:solidFill>
                            <a:srgbClr val="000000"/>
                          </a:solidFill>
                          <a:effectLst/>
                          <a:latin typeface="Calibri" panose="020F0502020204030204" pitchFamily="34" charset="0"/>
                        </a:rPr>
                        <a:t>911 335</a:t>
                      </a:r>
                    </a:p>
                  </a:txBody>
                  <a:tcPr marL="9525" marR="9525" marT="9525" marB="0" anchor="ctr">
                    <a:lnT w="9525" cap="flat" cmpd="sng" algn="ctr">
                      <a:noFill/>
                      <a:prstDash val="solid"/>
                      <a:round/>
                      <a:headEnd type="none" w="med" len="med"/>
                      <a:tailEnd type="none" w="med" len="med"/>
                    </a:lnT>
                  </a:tcPr>
                </a:tc>
                <a:tc>
                  <a:txBody>
                    <a:bodyPr/>
                    <a:lstStyle/>
                    <a:p>
                      <a:pPr algn="ctr" fontAlgn="b"/>
                      <a:r>
                        <a:rPr lang="cs-CZ" sz="1400" b="0" i="0" u="none" strike="noStrike">
                          <a:solidFill>
                            <a:srgbClr val="000000"/>
                          </a:solidFill>
                          <a:effectLst/>
                          <a:latin typeface="Calibri" panose="020F0502020204030204" pitchFamily="34" charset="0"/>
                        </a:rPr>
                        <a:t>100,0 %</a:t>
                      </a:r>
                    </a:p>
                  </a:txBody>
                  <a:tcPr marL="9525" marR="9525" marT="9525" marB="0" anchor="ctr">
                    <a:lnT w="9525" cap="flat" cmpd="sng" algn="ctr">
                      <a:noFill/>
                      <a:prstDash val="solid"/>
                      <a:round/>
                      <a:headEnd type="none" w="med" len="med"/>
                      <a:tailEnd type="none" w="med" len="med"/>
                    </a:lnT>
                  </a:tcPr>
                </a:tc>
                <a:tc>
                  <a:txBody>
                    <a:bodyPr/>
                    <a:lstStyle/>
                    <a:p>
                      <a:pPr algn="ctr" fontAlgn="b"/>
                      <a:r>
                        <a:rPr lang="cs-CZ" sz="1400" b="0" i="0" u="none" strike="noStrike">
                          <a:solidFill>
                            <a:srgbClr val="000000"/>
                          </a:solidFill>
                          <a:effectLst/>
                          <a:latin typeface="Calibri" panose="020F0502020204030204" pitchFamily="34" charset="0"/>
                        </a:rPr>
                        <a:t>58 (24)</a:t>
                      </a:r>
                    </a:p>
                  </a:txBody>
                  <a:tcPr marL="9525" marR="9525" marT="9525" marB="0" anchor="ctr">
                    <a:lnT w="9525" cap="flat" cmpd="sng" algn="ctr">
                      <a:noFill/>
                      <a:prstDash val="solid"/>
                      <a:round/>
                      <a:headEnd type="none" w="med" len="med"/>
                      <a:tailEnd type="none" w="med" len="med"/>
                    </a:lnT>
                  </a:tcPr>
                </a:tc>
                <a:tc>
                  <a:txBody>
                    <a:bodyPr/>
                    <a:lstStyle/>
                    <a:p>
                      <a:pPr algn="ctr" fontAlgn="b"/>
                      <a:r>
                        <a:rPr lang="cs-CZ" sz="1400" b="0" i="0" u="none" strike="noStrike" dirty="0">
                          <a:solidFill>
                            <a:srgbClr val="000000"/>
                          </a:solidFill>
                          <a:effectLst/>
                          <a:latin typeface="Calibri" panose="020F0502020204030204" pitchFamily="34" charset="0"/>
                        </a:rPr>
                        <a:t>64 (40; 78)</a:t>
                      </a:r>
                    </a:p>
                  </a:txBody>
                  <a:tcPr marL="9525" marR="9525" marT="9525" marB="0" anchor="ctr">
                    <a:lnT w="9525" cap="flat" cmpd="sng" algn="ctr">
                      <a:noFill/>
                      <a:prstDash val="solid"/>
                      <a:round/>
                      <a:headEnd type="none" w="med" len="med"/>
                      <a:tailEnd type="none" w="med" len="med"/>
                    </a:lnT>
                  </a:tcPr>
                </a:tc>
                <a:extLst>
                  <a:ext uri="{0D108BD9-81ED-4DB2-BD59-A6C34878D82A}">
                    <a16:rowId xmlns:a16="http://schemas.microsoft.com/office/drawing/2014/main" val="10002"/>
                  </a:ext>
                </a:extLst>
              </a:tr>
              <a:tr h="190500">
                <a:tc>
                  <a:txBody>
                    <a:bodyPr/>
                    <a:lstStyle/>
                    <a:p>
                      <a:pPr algn="ctr" fontAlgn="b"/>
                      <a:r>
                        <a:rPr lang="cs-CZ" sz="1400" b="1" u="none" strike="noStrike" dirty="0">
                          <a:effectLst/>
                          <a:latin typeface="+mn-lt"/>
                        </a:rPr>
                        <a:t>Muži</a:t>
                      </a:r>
                      <a:endParaRPr lang="cs-CZ" sz="1400" b="1" i="0" u="none" strike="noStrike" dirty="0">
                        <a:solidFill>
                          <a:srgbClr val="000000"/>
                        </a:solidFill>
                        <a:effectLst/>
                        <a:latin typeface="+mn-lt"/>
                      </a:endParaRPr>
                    </a:p>
                  </a:txBody>
                  <a:tcPr marL="9525" marR="9525" marT="9525" marB="0" anchor="ctr"/>
                </a:tc>
                <a:tc>
                  <a:txBody>
                    <a:bodyPr/>
                    <a:lstStyle/>
                    <a:p>
                      <a:pPr algn="ctr" fontAlgn="b"/>
                      <a:r>
                        <a:rPr lang="cs-CZ" sz="1400" b="0" i="0" u="none" strike="noStrike" dirty="0">
                          <a:solidFill>
                            <a:srgbClr val="000000"/>
                          </a:solidFill>
                          <a:effectLst/>
                          <a:latin typeface="Calibri" panose="020F0502020204030204" pitchFamily="34" charset="0"/>
                        </a:rPr>
                        <a:t>456 827</a:t>
                      </a:r>
                    </a:p>
                  </a:txBody>
                  <a:tcPr marL="9525" marR="9525" marT="9525" marB="0" anchor="ctr"/>
                </a:tc>
                <a:tc>
                  <a:txBody>
                    <a:bodyPr/>
                    <a:lstStyle/>
                    <a:p>
                      <a:pPr algn="ctr" fontAlgn="b"/>
                      <a:r>
                        <a:rPr lang="cs-CZ" sz="1400" b="0" i="0" u="none" strike="noStrike" dirty="0">
                          <a:solidFill>
                            <a:srgbClr val="000000"/>
                          </a:solidFill>
                          <a:effectLst/>
                          <a:latin typeface="Calibri" panose="020F0502020204030204" pitchFamily="34" charset="0"/>
                        </a:rPr>
                        <a:t>50,1 %</a:t>
                      </a:r>
                    </a:p>
                  </a:txBody>
                  <a:tcPr marL="9525" marR="9525" marT="9525" marB="0" anchor="ctr"/>
                </a:tc>
                <a:tc>
                  <a:txBody>
                    <a:bodyPr/>
                    <a:lstStyle/>
                    <a:p>
                      <a:pPr algn="ctr" fontAlgn="b"/>
                      <a:r>
                        <a:rPr lang="cs-CZ" sz="1400" b="0" i="0" u="none" strike="noStrike" dirty="0">
                          <a:solidFill>
                            <a:srgbClr val="000000"/>
                          </a:solidFill>
                          <a:effectLst/>
                          <a:latin typeface="Calibri" panose="020F0502020204030204" pitchFamily="34" charset="0"/>
                        </a:rPr>
                        <a:t>55 (23)</a:t>
                      </a:r>
                    </a:p>
                  </a:txBody>
                  <a:tcPr marL="9525" marR="9525" marT="9525" marB="0" anchor="ctr"/>
                </a:tc>
                <a:tc>
                  <a:txBody>
                    <a:bodyPr/>
                    <a:lstStyle/>
                    <a:p>
                      <a:pPr algn="ctr" fontAlgn="b"/>
                      <a:r>
                        <a:rPr lang="cs-CZ" sz="1400" b="0" i="0" u="none" strike="noStrike" dirty="0">
                          <a:solidFill>
                            <a:srgbClr val="000000"/>
                          </a:solidFill>
                          <a:effectLst/>
                          <a:latin typeface="Calibri" panose="020F0502020204030204" pitchFamily="34" charset="0"/>
                        </a:rPr>
                        <a:t>60 (38; 73)</a:t>
                      </a:r>
                    </a:p>
                  </a:txBody>
                  <a:tcPr marL="9525" marR="9525" marT="9525" marB="0" anchor="ctr"/>
                </a:tc>
                <a:extLst>
                  <a:ext uri="{0D108BD9-81ED-4DB2-BD59-A6C34878D82A}">
                    <a16:rowId xmlns:a16="http://schemas.microsoft.com/office/drawing/2014/main" val="10003"/>
                  </a:ext>
                </a:extLst>
              </a:tr>
              <a:tr h="200025">
                <a:tc>
                  <a:txBody>
                    <a:bodyPr/>
                    <a:lstStyle/>
                    <a:p>
                      <a:pPr algn="ctr" fontAlgn="b"/>
                      <a:r>
                        <a:rPr lang="cs-CZ" sz="1400" b="1" u="none" strike="noStrike" dirty="0">
                          <a:effectLst/>
                          <a:latin typeface="+mn-lt"/>
                        </a:rPr>
                        <a:t>Ženy</a:t>
                      </a:r>
                      <a:endParaRPr lang="cs-CZ" sz="1400" b="1" i="0" u="none" strike="noStrike" dirty="0">
                        <a:solidFill>
                          <a:srgbClr val="000000"/>
                        </a:solidFill>
                        <a:effectLst/>
                        <a:latin typeface="+mn-lt"/>
                      </a:endParaRPr>
                    </a:p>
                  </a:txBody>
                  <a:tcPr marL="9525" marR="9525" marT="9525" marB="0" anchor="ctr">
                    <a:lnB w="12700" cap="flat" cmpd="sng" algn="ctr">
                      <a:solidFill>
                        <a:schemeClr val="tx1"/>
                      </a:solidFill>
                      <a:prstDash val="solid"/>
                      <a:round/>
                      <a:headEnd type="none" w="med" len="med"/>
                      <a:tailEnd type="none" w="med" len="med"/>
                    </a:lnB>
                  </a:tcPr>
                </a:tc>
                <a:tc>
                  <a:txBody>
                    <a:bodyPr/>
                    <a:lstStyle/>
                    <a:p>
                      <a:pPr algn="ctr" fontAlgn="b"/>
                      <a:r>
                        <a:rPr lang="cs-CZ" sz="1400" b="0" i="0" u="none" strike="noStrike">
                          <a:solidFill>
                            <a:srgbClr val="000000"/>
                          </a:solidFill>
                          <a:effectLst/>
                          <a:latin typeface="Calibri" panose="020F0502020204030204" pitchFamily="34" charset="0"/>
                        </a:rPr>
                        <a:t>454 496</a:t>
                      </a:r>
                    </a:p>
                  </a:txBody>
                  <a:tcPr marL="9525" marR="9525" marT="9525" marB="0" anchor="ctr">
                    <a:lnB w="12700" cap="flat" cmpd="sng" algn="ctr">
                      <a:solidFill>
                        <a:schemeClr val="tx1"/>
                      </a:solidFill>
                      <a:prstDash val="solid"/>
                      <a:round/>
                      <a:headEnd type="none" w="med" len="med"/>
                      <a:tailEnd type="none" w="med" len="med"/>
                    </a:lnB>
                  </a:tcPr>
                </a:tc>
                <a:tc>
                  <a:txBody>
                    <a:bodyPr/>
                    <a:lstStyle/>
                    <a:p>
                      <a:pPr algn="ctr" fontAlgn="b"/>
                      <a:r>
                        <a:rPr lang="cs-CZ" sz="1400" b="0" i="0" u="none" strike="noStrike">
                          <a:solidFill>
                            <a:srgbClr val="000000"/>
                          </a:solidFill>
                          <a:effectLst/>
                          <a:latin typeface="Calibri" panose="020F0502020204030204" pitchFamily="34" charset="0"/>
                        </a:rPr>
                        <a:t>49,9 %</a:t>
                      </a:r>
                    </a:p>
                  </a:txBody>
                  <a:tcPr marL="9525" marR="9525" marT="9525" marB="0" anchor="ctr">
                    <a:lnB w="12700" cap="flat" cmpd="sng" algn="ctr">
                      <a:solidFill>
                        <a:schemeClr val="tx1"/>
                      </a:solidFill>
                      <a:prstDash val="solid"/>
                      <a:round/>
                      <a:headEnd type="none" w="med" len="med"/>
                      <a:tailEnd type="none" w="med" len="med"/>
                    </a:lnB>
                  </a:tcPr>
                </a:tc>
                <a:tc>
                  <a:txBody>
                    <a:bodyPr/>
                    <a:lstStyle/>
                    <a:p>
                      <a:pPr algn="ctr" fontAlgn="b"/>
                      <a:r>
                        <a:rPr lang="cs-CZ" sz="1400" b="0" i="0" u="none" strike="noStrike" dirty="0">
                          <a:solidFill>
                            <a:srgbClr val="000000"/>
                          </a:solidFill>
                          <a:effectLst/>
                          <a:latin typeface="Calibri" panose="020F0502020204030204" pitchFamily="34" charset="0"/>
                        </a:rPr>
                        <a:t>61 (25)</a:t>
                      </a:r>
                    </a:p>
                  </a:txBody>
                  <a:tcPr marL="9525" marR="9525" marT="9525" marB="0" anchor="ctr">
                    <a:lnB w="12700" cap="flat" cmpd="sng" algn="ctr">
                      <a:solidFill>
                        <a:schemeClr val="tx1"/>
                      </a:solidFill>
                      <a:prstDash val="solid"/>
                      <a:round/>
                      <a:headEnd type="none" w="med" len="med"/>
                      <a:tailEnd type="none" w="med" len="med"/>
                    </a:lnB>
                  </a:tcPr>
                </a:tc>
                <a:tc>
                  <a:txBody>
                    <a:bodyPr/>
                    <a:lstStyle/>
                    <a:p>
                      <a:pPr algn="ctr" fontAlgn="b"/>
                      <a:r>
                        <a:rPr lang="cs-CZ" sz="1400" b="0" i="0" u="none" strike="noStrike" dirty="0">
                          <a:solidFill>
                            <a:srgbClr val="000000"/>
                          </a:solidFill>
                          <a:effectLst/>
                          <a:latin typeface="Calibri" panose="020F0502020204030204" pitchFamily="34" charset="0"/>
                        </a:rPr>
                        <a:t>68 (41; 81)</a:t>
                      </a:r>
                    </a:p>
                  </a:txBody>
                  <a:tcPr marL="9525" marR="9525" marT="9525" marB="0" anchor="ct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200025">
                <a:tc gridSpan="5">
                  <a:txBody>
                    <a:bodyPr/>
                    <a:lstStyle/>
                    <a:p>
                      <a:pPr algn="l" fontAlgn="b"/>
                      <a:r>
                        <a:rPr lang="cs-CZ" sz="1400" b="1" i="0" u="none" strike="noStrike" dirty="0">
                          <a:solidFill>
                            <a:srgbClr val="000000"/>
                          </a:solidFill>
                          <a:effectLst/>
                          <a:latin typeface="+mn-lt"/>
                        </a:rPr>
                        <a:t>ZZS – Liberecký kraj</a:t>
                      </a:r>
                    </a:p>
                  </a:txBody>
                  <a:tcPr marL="9525" marR="9525" marT="9525" marB="0" anchor="ctr">
                    <a:lnT w="12700" cap="flat" cmpd="sng" algn="ctr">
                      <a:solidFill>
                        <a:schemeClr val="tx1"/>
                      </a:solidFill>
                      <a:prstDash val="solid"/>
                      <a:round/>
                      <a:headEnd type="none" w="med" len="med"/>
                      <a:tailEnd type="none" w="med" len="med"/>
                    </a:lnT>
                  </a:tcPr>
                </a:tc>
                <a:tc hMerge="1">
                  <a:txBody>
                    <a:bodyPr/>
                    <a:lstStyle/>
                    <a:p>
                      <a:pPr algn="ctr" fontAlgn="b"/>
                      <a:endParaRPr lang="cs-CZ" sz="1200" b="0" i="0" u="none" strike="noStrike" dirty="0">
                        <a:solidFill>
                          <a:srgbClr val="000000"/>
                        </a:solidFill>
                        <a:effectLst/>
                        <a:latin typeface="+mn-lt"/>
                      </a:endParaRPr>
                    </a:p>
                  </a:txBody>
                  <a:tcPr marL="9525" marR="9525" marT="9525" marB="0" anchor="ctr">
                    <a:lnT w="12700" cap="flat" cmpd="sng" algn="ctr">
                      <a:solidFill>
                        <a:schemeClr val="tx1"/>
                      </a:solidFill>
                      <a:prstDash val="solid"/>
                      <a:round/>
                      <a:headEnd type="none" w="med" len="med"/>
                      <a:tailEnd type="none" w="med" len="med"/>
                    </a:lnT>
                  </a:tcPr>
                </a:tc>
                <a:tc hMerge="1">
                  <a:txBody>
                    <a:bodyPr/>
                    <a:lstStyle/>
                    <a:p>
                      <a:pPr algn="ctr" fontAlgn="b"/>
                      <a:endParaRPr lang="cs-CZ" sz="1200" b="0" i="0" u="none" strike="noStrike" dirty="0">
                        <a:solidFill>
                          <a:srgbClr val="000000"/>
                        </a:solidFill>
                        <a:effectLst/>
                        <a:latin typeface="+mn-lt"/>
                      </a:endParaRPr>
                    </a:p>
                  </a:txBody>
                  <a:tcPr marL="9525" marR="9525" marT="9525" marB="0" anchor="ctr">
                    <a:lnT w="12700" cap="flat" cmpd="sng" algn="ctr">
                      <a:solidFill>
                        <a:schemeClr val="tx1"/>
                      </a:solidFill>
                      <a:prstDash val="solid"/>
                      <a:round/>
                      <a:headEnd type="none" w="med" len="med"/>
                      <a:tailEnd type="none" w="med" len="med"/>
                    </a:lnT>
                  </a:tcPr>
                </a:tc>
                <a:tc hMerge="1">
                  <a:txBody>
                    <a:bodyPr/>
                    <a:lstStyle/>
                    <a:p>
                      <a:pPr algn="ctr" fontAlgn="b"/>
                      <a:endParaRPr lang="cs-CZ" sz="1200" b="0" i="0" u="none" strike="noStrike" dirty="0">
                        <a:solidFill>
                          <a:srgbClr val="000000"/>
                        </a:solidFill>
                        <a:effectLst/>
                        <a:latin typeface="+mn-lt"/>
                      </a:endParaRPr>
                    </a:p>
                  </a:txBody>
                  <a:tcPr marL="9525" marR="9525" marT="9525" marB="0" anchor="ctr">
                    <a:lnT w="12700" cap="flat" cmpd="sng" algn="ctr">
                      <a:solidFill>
                        <a:schemeClr val="tx1"/>
                      </a:solidFill>
                      <a:prstDash val="solid"/>
                      <a:round/>
                      <a:headEnd type="none" w="med" len="med"/>
                      <a:tailEnd type="none" w="med" len="med"/>
                    </a:lnT>
                  </a:tcPr>
                </a:tc>
                <a:tc hMerge="1">
                  <a:txBody>
                    <a:bodyPr/>
                    <a:lstStyle/>
                    <a:p>
                      <a:pPr algn="ctr" fontAlgn="b"/>
                      <a:endParaRPr lang="cs-CZ" sz="1200" b="0" i="0" u="none" strike="noStrike" dirty="0">
                        <a:solidFill>
                          <a:srgbClr val="000000"/>
                        </a:solidFill>
                        <a:effectLst/>
                        <a:latin typeface="+mn-lt"/>
                      </a:endParaRPr>
                    </a:p>
                  </a:txBody>
                  <a:tcPr marL="9525" marR="9525" marT="9525" marB="0" anchor="ctr">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3569874251"/>
                  </a:ext>
                </a:extLst>
              </a:tr>
              <a:tr h="200025">
                <a:tc>
                  <a:txBody>
                    <a:bodyPr/>
                    <a:lstStyle/>
                    <a:p>
                      <a:pPr algn="ctr" fontAlgn="b"/>
                      <a:r>
                        <a:rPr lang="cs-CZ" sz="1400" b="1" u="none" strike="noStrike" dirty="0">
                          <a:effectLst/>
                          <a:latin typeface="+mn-lt"/>
                        </a:rPr>
                        <a:t>Celkem</a:t>
                      </a:r>
                      <a:endParaRPr lang="cs-CZ" sz="1400" b="1" i="0" u="none" strike="noStrike" dirty="0">
                        <a:solidFill>
                          <a:srgbClr val="000000"/>
                        </a:solidFill>
                        <a:effectLst/>
                        <a:latin typeface="+mn-lt"/>
                      </a:endParaRPr>
                    </a:p>
                  </a:txBody>
                  <a:tcPr marL="9525" marR="9525" marT="9525" marB="0" anchor="ctr"/>
                </a:tc>
                <a:tc>
                  <a:txBody>
                    <a:bodyPr/>
                    <a:lstStyle/>
                    <a:p>
                      <a:pPr algn="ctr" fontAlgn="ctr"/>
                      <a:r>
                        <a:rPr lang="cs-CZ" sz="1400" b="0" i="0" u="none" strike="noStrike" dirty="0">
                          <a:solidFill>
                            <a:srgbClr val="000000"/>
                          </a:solidFill>
                          <a:effectLst/>
                          <a:latin typeface="Calibri" panose="020F0502020204030204" pitchFamily="34" charset="0"/>
                        </a:rPr>
                        <a:t>46 785</a:t>
                      </a:r>
                    </a:p>
                  </a:txBody>
                  <a:tcPr marL="9525"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100,0 %</a:t>
                      </a:r>
                    </a:p>
                  </a:txBody>
                  <a:tcPr marL="9525"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57 (24)</a:t>
                      </a:r>
                    </a:p>
                  </a:txBody>
                  <a:tcPr marL="9525"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63 (39; 76)</a:t>
                      </a:r>
                    </a:p>
                  </a:txBody>
                  <a:tcPr marL="9525" marR="9525" marT="9525" marB="0" anchor="ctr"/>
                </a:tc>
                <a:extLst>
                  <a:ext uri="{0D108BD9-81ED-4DB2-BD59-A6C34878D82A}">
                    <a16:rowId xmlns:a16="http://schemas.microsoft.com/office/drawing/2014/main" val="2594588594"/>
                  </a:ext>
                </a:extLst>
              </a:tr>
              <a:tr h="200025">
                <a:tc>
                  <a:txBody>
                    <a:bodyPr/>
                    <a:lstStyle/>
                    <a:p>
                      <a:pPr algn="ctr" fontAlgn="b"/>
                      <a:r>
                        <a:rPr lang="cs-CZ" sz="1400" b="1" u="none" strike="noStrike" dirty="0">
                          <a:effectLst/>
                          <a:latin typeface="+mn-lt"/>
                        </a:rPr>
                        <a:t>Muži</a:t>
                      </a:r>
                      <a:endParaRPr lang="cs-CZ" sz="1400" b="1" i="0" u="none" strike="noStrike" dirty="0">
                        <a:solidFill>
                          <a:srgbClr val="000000"/>
                        </a:solidFill>
                        <a:effectLst/>
                        <a:latin typeface="+mn-lt"/>
                      </a:endParaRPr>
                    </a:p>
                  </a:txBody>
                  <a:tcPr marL="9525"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22 919</a:t>
                      </a:r>
                    </a:p>
                  </a:txBody>
                  <a:tcPr marL="9525"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49,0 %</a:t>
                      </a:r>
                    </a:p>
                  </a:txBody>
                  <a:tcPr marL="9525"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54 (23)</a:t>
                      </a:r>
                    </a:p>
                  </a:txBody>
                  <a:tcPr marL="9525"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60 (38; 72)</a:t>
                      </a:r>
                    </a:p>
                  </a:txBody>
                  <a:tcPr marL="9525" marR="9525" marT="9525" marB="0" anchor="ctr"/>
                </a:tc>
                <a:extLst>
                  <a:ext uri="{0D108BD9-81ED-4DB2-BD59-A6C34878D82A}">
                    <a16:rowId xmlns:a16="http://schemas.microsoft.com/office/drawing/2014/main" val="2016986180"/>
                  </a:ext>
                </a:extLst>
              </a:tr>
              <a:tr h="200025">
                <a:tc>
                  <a:txBody>
                    <a:bodyPr/>
                    <a:lstStyle/>
                    <a:p>
                      <a:pPr algn="ctr" fontAlgn="b"/>
                      <a:r>
                        <a:rPr lang="cs-CZ" sz="1400" b="1" u="none" strike="noStrike" dirty="0">
                          <a:effectLst/>
                          <a:latin typeface="+mn-lt"/>
                        </a:rPr>
                        <a:t>Ženy</a:t>
                      </a:r>
                      <a:endParaRPr lang="cs-CZ" sz="1400" b="1" i="0" u="none" strike="noStrike" dirty="0">
                        <a:solidFill>
                          <a:srgbClr val="000000"/>
                        </a:solidFill>
                        <a:effectLst/>
                        <a:latin typeface="+mn-lt"/>
                      </a:endParaRPr>
                    </a:p>
                  </a:txBody>
                  <a:tcPr marL="9525" marR="9525" marT="9525" marB="0" anchor="ctr">
                    <a:lnB w="9525"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23 866</a:t>
                      </a:r>
                    </a:p>
                  </a:txBody>
                  <a:tcPr marL="9525" marR="9525" marT="9525" marB="0" anchor="ctr">
                    <a:lnB w="9525"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51,0 %</a:t>
                      </a:r>
                    </a:p>
                  </a:txBody>
                  <a:tcPr marL="9525" marR="9525" marT="9525" marB="0" anchor="ctr">
                    <a:lnB w="9525"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60 (25)</a:t>
                      </a:r>
                    </a:p>
                  </a:txBody>
                  <a:tcPr marL="9525" marR="9525" marT="9525" marB="0" anchor="ctr">
                    <a:lnB w="9525"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000000"/>
                          </a:solidFill>
                          <a:effectLst/>
                          <a:latin typeface="Calibri" panose="020F0502020204030204" pitchFamily="34" charset="0"/>
                        </a:rPr>
                        <a:t>67 (41; 80)</a:t>
                      </a:r>
                    </a:p>
                  </a:txBody>
                  <a:tcPr marL="9525" marR="9525" marT="9525" marB="0" anchor="ctr">
                    <a:lnB w="952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439229795"/>
                  </a:ext>
                </a:extLst>
              </a:tr>
            </a:tbl>
          </a:graphicData>
        </a:graphic>
      </p:graphicFrame>
      <p:graphicFrame>
        <p:nvGraphicFramePr>
          <p:cNvPr id="20" name="Chart 24">
            <a:extLst>
              <a:ext uri="{FF2B5EF4-FFF2-40B4-BE49-F238E27FC236}">
                <a16:creationId xmlns:a16="http://schemas.microsoft.com/office/drawing/2014/main" id="{8B5A6635-ADF4-4ECD-83AD-98A1D0BC16F9}"/>
              </a:ext>
            </a:extLst>
          </p:cNvPr>
          <p:cNvGraphicFramePr/>
          <p:nvPr>
            <p:extLst>
              <p:ext uri="{D42A27DB-BD31-4B8C-83A1-F6EECF244321}">
                <p14:modId xmlns:p14="http://schemas.microsoft.com/office/powerpoint/2010/main" val="1429288397"/>
              </p:ext>
            </p:extLst>
          </p:nvPr>
        </p:nvGraphicFramePr>
        <p:xfrm>
          <a:off x="2571972" y="1295252"/>
          <a:ext cx="2320543" cy="1893282"/>
        </p:xfrm>
        <a:graphic>
          <a:graphicData uri="http://schemas.openxmlformats.org/drawingml/2006/chart">
            <c:chart xmlns:c="http://schemas.openxmlformats.org/drawingml/2006/chart" xmlns:r="http://schemas.openxmlformats.org/officeDocument/2006/relationships" r:id="rId4"/>
          </a:graphicData>
        </a:graphic>
      </p:graphicFrame>
      <p:sp>
        <p:nvSpPr>
          <p:cNvPr id="21" name="TextovéPole 20">
            <a:extLst>
              <a:ext uri="{FF2B5EF4-FFF2-40B4-BE49-F238E27FC236}">
                <a16:creationId xmlns:a16="http://schemas.microsoft.com/office/drawing/2014/main" id="{681D8036-9176-4F11-8E63-1D00B0A058B4}"/>
              </a:ext>
            </a:extLst>
          </p:cNvPr>
          <p:cNvSpPr txBox="1"/>
          <p:nvPr/>
        </p:nvSpPr>
        <p:spPr>
          <a:xfrm>
            <a:off x="2419362" y="1203604"/>
            <a:ext cx="2208928" cy="307777"/>
          </a:xfrm>
          <a:prstGeom prst="rect">
            <a:avLst/>
          </a:prstGeom>
          <a:noFill/>
        </p:spPr>
        <p:txBody>
          <a:bodyPr wrap="square" rtlCol="0">
            <a:spAutoFit/>
          </a:bodyPr>
          <a:lstStyle/>
          <a:p>
            <a:pPr algn="ctr"/>
            <a:r>
              <a:rPr lang="cs-CZ" sz="1400" b="1" dirty="0"/>
              <a:t>ZZS – Liberecký kraj:</a:t>
            </a:r>
          </a:p>
        </p:txBody>
      </p:sp>
      <p:graphicFrame>
        <p:nvGraphicFramePr>
          <p:cNvPr id="22" name="Chart 7">
            <a:extLst>
              <a:ext uri="{FF2B5EF4-FFF2-40B4-BE49-F238E27FC236}">
                <a16:creationId xmlns:a16="http://schemas.microsoft.com/office/drawing/2014/main" id="{095424A2-932D-4017-A617-A7B0EE9418AD}"/>
              </a:ext>
            </a:extLst>
          </p:cNvPr>
          <p:cNvGraphicFramePr/>
          <p:nvPr>
            <p:extLst>
              <p:ext uri="{D42A27DB-BD31-4B8C-83A1-F6EECF244321}">
                <p14:modId xmlns:p14="http://schemas.microsoft.com/office/powerpoint/2010/main" val="2140961493"/>
              </p:ext>
            </p:extLst>
          </p:nvPr>
        </p:nvGraphicFramePr>
        <p:xfrm>
          <a:off x="6443198" y="2558063"/>
          <a:ext cx="5090127" cy="1936582"/>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3" name="Chart 7">
            <a:extLst>
              <a:ext uri="{FF2B5EF4-FFF2-40B4-BE49-F238E27FC236}">
                <a16:creationId xmlns:a16="http://schemas.microsoft.com/office/drawing/2014/main" id="{95491B21-1822-4610-94E3-FB51081738F9}"/>
              </a:ext>
            </a:extLst>
          </p:cNvPr>
          <p:cNvGraphicFramePr/>
          <p:nvPr>
            <p:extLst>
              <p:ext uri="{D42A27DB-BD31-4B8C-83A1-F6EECF244321}">
                <p14:modId xmlns:p14="http://schemas.microsoft.com/office/powerpoint/2010/main" val="3383168217"/>
              </p:ext>
            </p:extLst>
          </p:nvPr>
        </p:nvGraphicFramePr>
        <p:xfrm>
          <a:off x="6456825" y="4502645"/>
          <a:ext cx="5090127" cy="1936582"/>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4" name="Chart 7">
            <a:extLst>
              <a:ext uri="{FF2B5EF4-FFF2-40B4-BE49-F238E27FC236}">
                <a16:creationId xmlns:a16="http://schemas.microsoft.com/office/drawing/2014/main" id="{C66C4201-5685-4DB2-B604-16F5E6298E9C}"/>
              </a:ext>
            </a:extLst>
          </p:cNvPr>
          <p:cNvGraphicFramePr/>
          <p:nvPr>
            <p:extLst>
              <p:ext uri="{D42A27DB-BD31-4B8C-83A1-F6EECF244321}">
                <p14:modId xmlns:p14="http://schemas.microsoft.com/office/powerpoint/2010/main" val="3013680439"/>
              </p:ext>
            </p:extLst>
          </p:nvPr>
        </p:nvGraphicFramePr>
        <p:xfrm>
          <a:off x="6440972" y="603375"/>
          <a:ext cx="5090127" cy="1936582"/>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320651188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p:cNvSpPr>
            <a:spLocks noGrp="1"/>
          </p:cNvSpPr>
          <p:nvPr>
            <p:ph type="title"/>
          </p:nvPr>
        </p:nvSpPr>
        <p:spPr/>
        <p:txBody>
          <a:bodyPr>
            <a:normAutofit/>
          </a:bodyPr>
          <a:lstStyle/>
          <a:p>
            <a:r>
              <a:rPr lang="cs-CZ" altLang="cs-CZ" sz="2800" dirty="0"/>
              <a:t>Hospitalizace s následnou lůžkovou péčí v LBK a v ČR</a:t>
            </a:r>
            <a:endParaRPr lang="cs-CZ" sz="2800" dirty="0"/>
          </a:p>
        </p:txBody>
      </p:sp>
      <p:sp>
        <p:nvSpPr>
          <p:cNvPr id="6" name="TextBox 6"/>
          <p:cNvSpPr txBox="1"/>
          <p:nvPr/>
        </p:nvSpPr>
        <p:spPr>
          <a:xfrm>
            <a:off x="272591" y="574576"/>
            <a:ext cx="2126223" cy="307777"/>
          </a:xfrm>
          <a:prstGeom prst="rect">
            <a:avLst/>
          </a:prstGeom>
          <a:noFill/>
        </p:spPr>
        <p:txBody>
          <a:bodyPr wrap="none" rtlCol="0">
            <a:spAutoFit/>
          </a:bodyPr>
          <a:lstStyle/>
          <a:p>
            <a:r>
              <a:rPr lang="cs-CZ" sz="1400" dirty="0">
                <a:solidFill>
                  <a:prstClr val="black"/>
                </a:solidFill>
              </a:rPr>
              <a:t>Zdroj: NRHOSP 2007–2018</a:t>
            </a:r>
            <a:endParaRPr lang="en-US" sz="1400" dirty="0">
              <a:solidFill>
                <a:prstClr val="black"/>
              </a:solidFill>
            </a:endParaRPr>
          </a:p>
        </p:txBody>
      </p:sp>
      <p:graphicFrame>
        <p:nvGraphicFramePr>
          <p:cNvPr id="8" name="Group 744"/>
          <p:cNvGraphicFramePr>
            <a:graphicFrameLocks noGrp="1"/>
          </p:cNvGraphicFramePr>
          <p:nvPr>
            <p:extLst>
              <p:ext uri="{D42A27DB-BD31-4B8C-83A1-F6EECF244321}">
                <p14:modId xmlns:p14="http://schemas.microsoft.com/office/powerpoint/2010/main" val="597543475"/>
              </p:ext>
            </p:extLst>
          </p:nvPr>
        </p:nvGraphicFramePr>
        <p:xfrm>
          <a:off x="356657" y="974607"/>
          <a:ext cx="10892808" cy="2904910"/>
        </p:xfrm>
        <a:graphic>
          <a:graphicData uri="http://schemas.openxmlformats.org/drawingml/2006/table">
            <a:tbl>
              <a:tblPr/>
              <a:tblGrid>
                <a:gridCol w="512576">
                  <a:extLst>
                    <a:ext uri="{9D8B030D-6E8A-4147-A177-3AD203B41FA5}">
                      <a16:colId xmlns:a16="http://schemas.microsoft.com/office/drawing/2014/main" val="20000"/>
                    </a:ext>
                  </a:extLst>
                </a:gridCol>
                <a:gridCol w="805985">
                  <a:extLst>
                    <a:ext uri="{9D8B030D-6E8A-4147-A177-3AD203B41FA5}">
                      <a16:colId xmlns:a16="http://schemas.microsoft.com/office/drawing/2014/main" val="20001"/>
                    </a:ext>
                  </a:extLst>
                </a:gridCol>
                <a:gridCol w="1080000">
                  <a:extLst>
                    <a:ext uri="{9D8B030D-6E8A-4147-A177-3AD203B41FA5}">
                      <a16:colId xmlns:a16="http://schemas.microsoft.com/office/drawing/2014/main" val="20002"/>
                    </a:ext>
                  </a:extLst>
                </a:gridCol>
                <a:gridCol w="720000">
                  <a:extLst>
                    <a:ext uri="{9D8B030D-6E8A-4147-A177-3AD203B41FA5}">
                      <a16:colId xmlns:a16="http://schemas.microsoft.com/office/drawing/2014/main" val="20005"/>
                    </a:ext>
                  </a:extLst>
                </a:gridCol>
                <a:gridCol w="720000">
                  <a:extLst>
                    <a:ext uri="{9D8B030D-6E8A-4147-A177-3AD203B41FA5}">
                      <a16:colId xmlns:a16="http://schemas.microsoft.com/office/drawing/2014/main" val="20006"/>
                    </a:ext>
                  </a:extLst>
                </a:gridCol>
                <a:gridCol w="805985">
                  <a:extLst>
                    <a:ext uri="{9D8B030D-6E8A-4147-A177-3AD203B41FA5}">
                      <a16:colId xmlns:a16="http://schemas.microsoft.com/office/drawing/2014/main" val="20003"/>
                    </a:ext>
                  </a:extLst>
                </a:gridCol>
                <a:gridCol w="1080000">
                  <a:extLst>
                    <a:ext uri="{9D8B030D-6E8A-4147-A177-3AD203B41FA5}">
                      <a16:colId xmlns:a16="http://schemas.microsoft.com/office/drawing/2014/main" val="20004"/>
                    </a:ext>
                  </a:extLst>
                </a:gridCol>
                <a:gridCol w="720000">
                  <a:extLst>
                    <a:ext uri="{9D8B030D-6E8A-4147-A177-3AD203B41FA5}">
                      <a16:colId xmlns:a16="http://schemas.microsoft.com/office/drawing/2014/main" val="20007"/>
                    </a:ext>
                  </a:extLst>
                </a:gridCol>
                <a:gridCol w="720000">
                  <a:extLst>
                    <a:ext uri="{9D8B030D-6E8A-4147-A177-3AD203B41FA5}">
                      <a16:colId xmlns:a16="http://schemas.microsoft.com/office/drawing/2014/main" val="20008"/>
                    </a:ext>
                  </a:extLst>
                </a:gridCol>
                <a:gridCol w="848262">
                  <a:extLst>
                    <a:ext uri="{9D8B030D-6E8A-4147-A177-3AD203B41FA5}">
                      <a16:colId xmlns:a16="http://schemas.microsoft.com/office/drawing/2014/main" val="20009"/>
                    </a:ext>
                  </a:extLst>
                </a:gridCol>
                <a:gridCol w="1440000">
                  <a:extLst>
                    <a:ext uri="{9D8B030D-6E8A-4147-A177-3AD203B41FA5}">
                      <a16:colId xmlns:a16="http://schemas.microsoft.com/office/drawing/2014/main" val="20010"/>
                    </a:ext>
                  </a:extLst>
                </a:gridCol>
                <a:gridCol w="720000">
                  <a:extLst>
                    <a:ext uri="{9D8B030D-6E8A-4147-A177-3AD203B41FA5}">
                      <a16:colId xmlns:a16="http://schemas.microsoft.com/office/drawing/2014/main" val="20011"/>
                    </a:ext>
                  </a:extLst>
                </a:gridCol>
                <a:gridCol w="720000">
                  <a:extLst>
                    <a:ext uri="{9D8B030D-6E8A-4147-A177-3AD203B41FA5}">
                      <a16:colId xmlns:a16="http://schemas.microsoft.com/office/drawing/2014/main" val="20012"/>
                    </a:ext>
                  </a:extLst>
                </a:gridCol>
              </a:tblGrid>
              <a:tr h="221642">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200" b="0" i="0" u="none" strike="noStrike" cap="none" normalizeH="0" baseline="0" dirty="0">
                        <a:ln>
                          <a:noFill/>
                        </a:ln>
                        <a:solidFill>
                          <a:schemeClr val="tx1"/>
                        </a:solidFill>
                        <a:effectLst/>
                        <a:latin typeface="+mn-lt"/>
                        <a:cs typeface="Arial" charset="0"/>
                      </a:endParaRP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w="28575" cap="flat" cmpd="sng" algn="ctr">
                      <a:noFill/>
                      <a:prstDash val="solid"/>
                      <a:round/>
                      <a:headEnd type="none" w="med" len="med"/>
                      <a:tailEnd type="none" w="med" len="med"/>
                    </a:lnB>
                    <a:lnTlToBr>
                      <a:noFill/>
                    </a:lnTlToBr>
                    <a:lnBlToTr>
                      <a:noFill/>
                    </a:lnBlToTr>
                    <a:solidFill>
                      <a:srgbClr val="C0C0C0"/>
                    </a:solidFill>
                  </a:tcPr>
                </a:tc>
                <a:tc gridSpan="4">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400" b="1" i="0" u="none" strike="noStrike" cap="none" normalizeH="0" baseline="0" dirty="0">
                          <a:ln>
                            <a:noFill/>
                          </a:ln>
                          <a:solidFill>
                            <a:schemeClr val="tx1"/>
                          </a:solidFill>
                          <a:effectLst/>
                          <a:latin typeface="+mn-lt"/>
                          <a:cs typeface="Arial" charset="0"/>
                        </a:rPr>
                        <a:t>Počet osob </a:t>
                      </a:r>
                    </a:p>
                  </a:txBody>
                  <a:tcPr marL="0" marR="0" marT="0" marB="0" anchor="ctr" horzOverflow="overflow">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endParaRPr lang="en-US"/>
                    </a:p>
                  </a:txBody>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400" b="1" i="0" u="sng" strike="noStrike" cap="none" normalizeH="0" baseline="0" dirty="0">
                        <a:ln>
                          <a:noFill/>
                        </a:ln>
                        <a:solidFill>
                          <a:schemeClr val="accent6">
                            <a:lumMod val="10000"/>
                          </a:schemeClr>
                        </a:solidFill>
                        <a:effectLst/>
                        <a:latin typeface="+mj-lt"/>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400" b="1" i="0" u="sng" strike="noStrike" cap="none" normalizeH="0" baseline="0" dirty="0">
                        <a:ln>
                          <a:noFill/>
                        </a:ln>
                        <a:solidFill>
                          <a:schemeClr val="accent6">
                            <a:lumMod val="10000"/>
                          </a:schemeClr>
                        </a:solidFill>
                        <a:effectLst/>
                        <a:latin typeface="+mj-lt"/>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gridSpan="4">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400" b="1" i="0" u="none" strike="noStrike" cap="none" normalizeH="0" baseline="0" dirty="0">
                          <a:ln>
                            <a:noFill/>
                          </a:ln>
                          <a:solidFill>
                            <a:schemeClr val="tx1"/>
                          </a:solidFill>
                          <a:effectLst/>
                          <a:latin typeface="+mn-lt"/>
                          <a:cs typeface="Arial" charset="0"/>
                        </a:rPr>
                        <a:t>Počet hospitalizací* </a:t>
                      </a:r>
                    </a:p>
                  </a:txBody>
                  <a:tcPr marL="0" marR="0" marT="0" marB="0" anchor="ctr" horzOverflow="overflow">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endParaRPr lang="en-US"/>
                    </a:p>
                  </a:txBody>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400" b="1" i="0" u="sng" strike="noStrike" cap="none" normalizeH="0" baseline="0" dirty="0">
                        <a:ln>
                          <a:noFill/>
                        </a:ln>
                        <a:solidFill>
                          <a:schemeClr val="accent6">
                            <a:lumMod val="10000"/>
                          </a:schemeClr>
                        </a:solidFill>
                        <a:effectLst/>
                        <a:latin typeface="+mj-lt"/>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400" b="1" i="0" u="sng" strike="noStrike" cap="none" normalizeH="0" baseline="0" dirty="0">
                        <a:ln>
                          <a:noFill/>
                        </a:ln>
                        <a:solidFill>
                          <a:schemeClr val="accent6">
                            <a:lumMod val="10000"/>
                          </a:schemeClr>
                        </a:solidFill>
                        <a:effectLst/>
                        <a:latin typeface="+mj-lt"/>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gridSpan="4">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r>
                        <a:rPr kumimoji="0" lang="cs-CZ" altLang="cs-CZ" sz="1400" b="1" i="0" u="none" strike="noStrike" kern="1200" cap="none" normalizeH="0" baseline="0" dirty="0">
                          <a:ln>
                            <a:noFill/>
                          </a:ln>
                          <a:solidFill>
                            <a:schemeClr val="tx1"/>
                          </a:solidFill>
                          <a:effectLst/>
                          <a:latin typeface="+mn-lt"/>
                          <a:ea typeface="+mn-ea"/>
                          <a:cs typeface="Arial" charset="0"/>
                        </a:rPr>
                        <a:t>Počet ošetřovacích dní</a:t>
                      </a:r>
                    </a:p>
                  </a:txBody>
                  <a:tcPr marL="0" marR="0" marT="0" marB="0" anchor="ctr" horzOverflow="overflow">
                    <a:lnL w="19050" cap="flat" cmpd="sng" algn="ctr">
                      <a:solidFill>
                        <a:schemeClr val="bg1"/>
                      </a:solidFill>
                      <a:prstDash val="solid"/>
                      <a:round/>
                      <a:headEnd type="none" w="med" len="med"/>
                      <a:tailEnd type="none" w="med" len="med"/>
                    </a:lnL>
                    <a:lnR w="28575"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400" b="1" i="0" u="none" strike="noStrike" kern="1200" cap="none" normalizeH="0" baseline="0" dirty="0">
                        <a:ln>
                          <a:noFill/>
                        </a:ln>
                        <a:solidFill>
                          <a:schemeClr val="tx1"/>
                        </a:solidFill>
                        <a:effectLst/>
                        <a:latin typeface="+mn-lt"/>
                        <a:ea typeface="+mn-ea"/>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400" b="1" i="0" u="none" strike="noStrike" kern="1200" cap="none" normalizeH="0" baseline="0" dirty="0">
                        <a:ln>
                          <a:noFill/>
                        </a:ln>
                        <a:solidFill>
                          <a:schemeClr val="tx1"/>
                        </a:solidFill>
                        <a:effectLst/>
                        <a:latin typeface="+mn-lt"/>
                        <a:ea typeface="+mn-ea"/>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400" b="1" i="0" u="none" strike="noStrike" kern="1200" cap="none" normalizeH="0" baseline="0" dirty="0">
                        <a:ln>
                          <a:noFill/>
                        </a:ln>
                        <a:solidFill>
                          <a:schemeClr val="tx1"/>
                        </a:solidFill>
                        <a:effectLst/>
                        <a:latin typeface="+mn-lt"/>
                        <a:ea typeface="+mn-ea"/>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extLst>
                  <a:ext uri="{0D108BD9-81ED-4DB2-BD59-A6C34878D82A}">
                    <a16:rowId xmlns:a16="http://schemas.microsoft.com/office/drawing/2014/main" val="10000"/>
                  </a:ext>
                </a:extLst>
              </a:tr>
              <a:tr h="222008">
                <a:tc>
                  <a:txBody>
                    <a:body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endParaRPr kumimoji="0" lang="cs-CZ" altLang="cs-CZ" sz="1100" b="1" i="1" u="none" strike="noStrike" cap="none" normalizeH="0" baseline="0" dirty="0">
                        <a:ln>
                          <a:noFill/>
                        </a:ln>
                        <a:solidFill>
                          <a:schemeClr val="tx1"/>
                        </a:solidFill>
                        <a:effectLst/>
                        <a:latin typeface="+mn-lt"/>
                      </a:endParaRP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solidFill>
                      <a:srgbClr val="C0C0C0"/>
                    </a:solidFill>
                  </a:tcPr>
                </a:tc>
                <a:tc rowSpan="2">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ČR</a:t>
                      </a:r>
                    </a:p>
                  </a:txBody>
                  <a:tcPr marL="0" marR="0" marT="0" marB="0" anchor="ctr" horzOverflow="overflow">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gridSpan="3">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Nemocnice se sídlem v LBK</a:t>
                      </a:r>
                    </a:p>
                  </a:txBody>
                  <a:tcPr marL="0" marR="0" marT="0" marB="0" anchor="ctr" horzOverflow="overflow">
                    <a:lnL>
                      <a:noFill/>
                    </a:lnL>
                    <a:lnR w="19050" cap="flat" cmpd="sng" algn="ctr">
                      <a:solidFill>
                        <a:schemeClr val="bg1"/>
                      </a:solidFill>
                      <a:prstDash val="solid"/>
                      <a:round/>
                      <a:headEnd type="none" w="med" len="med"/>
                      <a:tailEnd type="none" w="med" len="med"/>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j-lt"/>
                        <a:cs typeface="Arial" charset="0"/>
                      </a:endParaRPr>
                    </a:p>
                  </a:txBody>
                  <a:tcPr marL="0" marR="0" marT="0" marB="0" anchor="ctr" horzOverflow="overflow">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9050" cap="flat" cmpd="sng" algn="ctr">
                      <a:no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j-lt"/>
                        <a:cs typeface="Arial" charset="0"/>
                      </a:endParaRP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9050" cap="flat" cmpd="sng" algn="ctr">
                      <a:noFill/>
                      <a:prstDash val="solid"/>
                      <a:round/>
                      <a:headEnd type="none" w="med" len="med"/>
                      <a:tailEnd type="none" w="med" len="med"/>
                    </a:lnB>
                    <a:lnTlToBr>
                      <a:noFill/>
                    </a:lnTlToBr>
                    <a:lnBlToTr>
                      <a:noFill/>
                    </a:lnBlToTr>
                    <a:solidFill>
                      <a:srgbClr val="C0C0C0"/>
                    </a:solidFill>
                  </a:tcPr>
                </a:tc>
                <a:tc rowSpan="2">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ČR</a:t>
                      </a:r>
                    </a:p>
                  </a:txBody>
                  <a:tcPr marL="0" marR="0" marT="0" marB="0" anchor="ctr" horzOverflow="overflow">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gridSpan="3">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Nemocnice se sídlem v LBK</a:t>
                      </a:r>
                    </a:p>
                  </a:txBody>
                  <a:tcPr marL="0" marR="0" marT="0" marB="0" anchor="ctr" horzOverflow="overflow">
                    <a:lnL>
                      <a:noFill/>
                    </a:lnL>
                    <a:lnR w="19050" cap="flat" cmpd="sng" algn="ctr">
                      <a:solidFill>
                        <a:schemeClr val="bg1"/>
                      </a:solidFill>
                      <a:prstDash val="solid"/>
                      <a:round/>
                      <a:headEnd type="none" w="med" len="med"/>
                      <a:tailEnd type="none" w="med" len="med"/>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a:noFill/>
                    </a:lnL>
                    <a:lnR cap="flat">
                      <a:noFill/>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a:noFill/>
                    </a:lnL>
                    <a:lnR w="19050" cap="flat" cmpd="sng" algn="ctr">
                      <a:solidFill>
                        <a:schemeClr val="bg1"/>
                      </a:solidFill>
                      <a:prstDash val="solid"/>
                      <a:round/>
                      <a:headEnd type="none" w="med" len="med"/>
                      <a:tailEnd type="none" w="med" len="med"/>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rowSpan="2">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ČR</a:t>
                      </a:r>
                    </a:p>
                  </a:txBody>
                  <a:tcPr marL="0" marR="0" marT="0" marB="0" anchor="ctr" horzOverflow="overflow">
                    <a:lnL w="19050" cap="flat" cmpd="sng" algn="ctr">
                      <a:solidFill>
                        <a:schemeClr val="bg1"/>
                      </a:solidFill>
                      <a:prstDash val="solid"/>
                      <a:round/>
                      <a:headEnd type="none" w="med" len="med"/>
                      <a:tailEnd type="none" w="med" len="med"/>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gridSpan="3">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Nemocnice se sídlem v LBK</a:t>
                      </a:r>
                    </a:p>
                  </a:txBody>
                  <a:tcPr marL="0" marR="0" marT="0" marB="0" anchor="ctr" horzOverflow="overflow">
                    <a:lnL>
                      <a:noFill/>
                    </a:lnL>
                    <a:lnR cap="flat">
                      <a:noFill/>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a:noFill/>
                    </a:lnL>
                    <a:lnR cap="flat">
                      <a:noFill/>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a:noFill/>
                    </a:lnL>
                    <a:lnR w="28575" cap="flat" cmpd="sng" algn="ctr">
                      <a:noFill/>
                      <a:prstDash val="solid"/>
                      <a:round/>
                      <a:headEnd type="none" w="med" len="med"/>
                      <a:tailEnd type="none" w="med" len="med"/>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2"/>
                  </a:ext>
                </a:extLst>
              </a:tr>
              <a:tr h="222008">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marL="200025"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marL="384175"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marL="566738"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marL="749300"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marL="12065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marL="16637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marL="21209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marL="25781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r>
                        <a:rPr kumimoji="0" lang="cs-CZ" altLang="cs-CZ" sz="1100" b="1" i="1" u="none" strike="noStrike" cap="none" normalizeH="0" baseline="0" dirty="0">
                          <a:ln>
                            <a:noFill/>
                          </a:ln>
                          <a:solidFill>
                            <a:schemeClr val="tx1"/>
                          </a:solidFill>
                          <a:effectLst/>
                          <a:latin typeface="+mn-lt"/>
                        </a:rPr>
                        <a:t>Rok</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vMerge="1">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j-lt"/>
                        <a:cs typeface="Arial" charset="0"/>
                      </a:endParaRPr>
                    </a:p>
                  </a:txBody>
                  <a:tcPr marL="0" marR="0" marT="0" marB="0" anchor="ctr" horzOverflow="overflow">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N (% ČR)</a:t>
                      </a:r>
                    </a:p>
                  </a:txBody>
                  <a:tcPr marL="0" marR="0" marT="0" marB="0" anchor="ctr" horzOverflow="overflow">
                    <a:lnL>
                      <a:noFill/>
                    </a:lnL>
                    <a:lnR w="28575"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Obyvatelé</a:t>
                      </a:r>
                      <a:br>
                        <a:rPr kumimoji="0" lang="cs-CZ" altLang="cs-CZ" sz="1100" b="0" i="0" u="none" strike="noStrike" cap="none" normalizeH="0" baseline="0" dirty="0">
                          <a:ln>
                            <a:noFill/>
                          </a:ln>
                          <a:solidFill>
                            <a:schemeClr val="tx1"/>
                          </a:solidFill>
                          <a:effectLst/>
                          <a:latin typeface="+mn-lt"/>
                          <a:cs typeface="Arial" charset="0"/>
                        </a:rPr>
                      </a:br>
                      <a:r>
                        <a:rPr kumimoji="0" lang="cs-CZ" altLang="cs-CZ" sz="1100" b="0" i="0" u="none" strike="noStrike" cap="none" normalizeH="0" baseline="0" dirty="0">
                          <a:ln>
                            <a:noFill/>
                          </a:ln>
                          <a:solidFill>
                            <a:schemeClr val="tx1"/>
                          </a:solidFill>
                          <a:effectLst/>
                          <a:latin typeface="+mn-lt"/>
                          <a:cs typeface="Arial" charset="0"/>
                        </a:rPr>
                        <a:t>LBK (%)</a:t>
                      </a:r>
                    </a:p>
                  </a:txBody>
                  <a:tcPr marL="0" marR="0" marT="0" marB="0" anchor="ctr" horzOverflow="overflow">
                    <a:lnL w="28575" cap="flat" cmpd="sng" algn="ctr">
                      <a:noFill/>
                      <a:prstDash val="solid"/>
                      <a:round/>
                      <a:headEnd type="none" w="med" len="med"/>
                      <a:tailEnd type="none" w="med" len="med"/>
                    </a:lnL>
                    <a:lnR w="28575"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 jiných krajů (%) </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vMerge="1">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N (% ČR)</a:t>
                      </a:r>
                    </a:p>
                  </a:txBody>
                  <a:tcPr marL="0" marR="0" marT="0" marB="0" anchor="ctr" horzOverflow="overflow">
                    <a:lnL>
                      <a:noFill/>
                    </a:lnL>
                    <a:lnR cap="flat">
                      <a:noFill/>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Obyvatelé</a:t>
                      </a:r>
                      <a:br>
                        <a:rPr kumimoji="0" lang="cs-CZ" altLang="cs-CZ" sz="1100" b="0" i="0" u="none" strike="noStrike" cap="none" normalizeH="0" baseline="0" dirty="0">
                          <a:ln>
                            <a:noFill/>
                          </a:ln>
                          <a:solidFill>
                            <a:schemeClr val="tx1"/>
                          </a:solidFill>
                          <a:effectLst/>
                          <a:latin typeface="+mn-lt"/>
                          <a:cs typeface="Arial" charset="0"/>
                        </a:rPr>
                      </a:br>
                      <a:r>
                        <a:rPr kumimoji="0" lang="cs-CZ" altLang="cs-CZ" sz="1100" b="0" i="0" u="none" strike="noStrike" cap="none" normalizeH="0" baseline="0" dirty="0">
                          <a:ln>
                            <a:noFill/>
                          </a:ln>
                          <a:solidFill>
                            <a:schemeClr val="tx1"/>
                          </a:solidFill>
                          <a:effectLst/>
                          <a:latin typeface="+mn-lt"/>
                          <a:cs typeface="Arial" charset="0"/>
                        </a:rPr>
                        <a:t>LBK (%)</a:t>
                      </a:r>
                    </a:p>
                  </a:txBody>
                  <a:tcPr marL="0" marR="0" marT="0" marB="0" anchor="ctr" horzOverflow="overflow">
                    <a:lnL>
                      <a:noFill/>
                    </a:lnL>
                    <a:lnR cap="flat">
                      <a:noFill/>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 jiných krajů (%) </a:t>
                      </a:r>
                    </a:p>
                  </a:txBody>
                  <a:tcPr marL="0" marR="0" marT="0" marB="0" anchor="ctr" horzOverflow="overflow">
                    <a:lnL>
                      <a:noFill/>
                    </a:lnL>
                    <a:lnR w="190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vMerge="1">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w="19050" cap="flat" cmpd="sng" algn="ctr">
                      <a:solidFill>
                        <a:schemeClr val="bg1"/>
                      </a:solidFill>
                      <a:prstDash val="solid"/>
                      <a:round/>
                      <a:headEnd type="none" w="med" len="med"/>
                      <a:tailEnd type="none" w="med" len="med"/>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N (% ČR)</a:t>
                      </a:r>
                    </a:p>
                  </a:txBody>
                  <a:tcPr marL="0" marR="0" marT="0" marB="0" anchor="ctr" horzOverflow="overflow">
                    <a:lnL>
                      <a:noFill/>
                    </a:lnL>
                    <a:lnR cap="flat">
                      <a:noFill/>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Obyvatelé</a:t>
                      </a:r>
                      <a:br>
                        <a:rPr kumimoji="0" lang="cs-CZ" altLang="cs-CZ" sz="1100" b="0" i="0" u="none" strike="noStrike" cap="none" normalizeH="0" baseline="0" dirty="0">
                          <a:ln>
                            <a:noFill/>
                          </a:ln>
                          <a:solidFill>
                            <a:schemeClr val="tx1"/>
                          </a:solidFill>
                          <a:effectLst/>
                          <a:latin typeface="+mn-lt"/>
                          <a:cs typeface="Arial" charset="0"/>
                        </a:rPr>
                      </a:br>
                      <a:r>
                        <a:rPr kumimoji="0" lang="cs-CZ" altLang="cs-CZ" sz="1100" b="0" i="0" u="none" strike="noStrike" cap="none" normalizeH="0" baseline="0" dirty="0">
                          <a:ln>
                            <a:noFill/>
                          </a:ln>
                          <a:solidFill>
                            <a:schemeClr val="tx1"/>
                          </a:solidFill>
                          <a:effectLst/>
                          <a:latin typeface="+mn-lt"/>
                          <a:cs typeface="Arial" charset="0"/>
                        </a:rPr>
                        <a:t>LBK (%)</a:t>
                      </a:r>
                    </a:p>
                  </a:txBody>
                  <a:tcPr marL="0" marR="0" marT="0" marB="0" anchor="ctr" horzOverflow="overflow">
                    <a:lnL>
                      <a:noFill/>
                    </a:lnL>
                    <a:lnR cap="flat">
                      <a:noFill/>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 jiných krajů (%) </a:t>
                      </a:r>
                    </a:p>
                  </a:txBody>
                  <a:tcPr marL="0" marR="0" marT="0" marB="0" anchor="ctr" horzOverflow="overflow">
                    <a:lnL>
                      <a:noFill/>
                    </a:lnL>
                    <a:lnR w="28575"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1"/>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2007</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dirty="0">
                          <a:solidFill>
                            <a:srgbClr val="000000"/>
                          </a:solidFill>
                          <a:effectLst/>
                          <a:latin typeface="Calibri" panose="020F0502020204030204" pitchFamily="34" charset="0"/>
                        </a:rPr>
                        <a:t>130 021</a:t>
                      </a:r>
                    </a:p>
                  </a:txBody>
                  <a:tcPr marL="9525" marR="9525" marT="9525" marB="0" anchor="ctr">
                    <a:lnL w="19050" cap="flat" cmpd="sng" algn="ctr">
                      <a:solidFill>
                        <a:schemeClr val="bg1"/>
                      </a:solidFill>
                      <a:prstDash val="solid"/>
                      <a:round/>
                      <a:headEnd type="none" w="med" len="med"/>
                      <a:tailEnd type="none" w="med" len="med"/>
                    </a:lnL>
                    <a:lnR>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4 294 (3,3 %)</a:t>
                      </a:r>
                    </a:p>
                  </a:txBody>
                  <a:tcPr marL="9525" marR="9525" marT="9525" marB="0" anchor="ctr">
                    <a:lnL>
                      <a:noFill/>
                    </a:lnL>
                    <a:lnR w="28575"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70,5 %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29,5 %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156 903</a:t>
                      </a:r>
                    </a:p>
                  </a:txBody>
                  <a:tcPr marL="9525" marR="9525" marT="9525" marB="0" anchor="ctr">
                    <a:lnL w="19050" cap="flat" cmpd="sng" algn="ctr">
                      <a:solidFill>
                        <a:schemeClr val="bg1"/>
                      </a:solidFill>
                      <a:prstDash val="solid"/>
                      <a:round/>
                      <a:headEnd type="none" w="med" len="med"/>
                      <a:tailEnd type="none" w="med" len="med"/>
                    </a:lnL>
                    <a:lnR>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4 932 (3,1 %)</a:t>
                      </a:r>
                    </a:p>
                  </a:txBody>
                  <a:tcPr marL="9525" marR="9525" marT="9525" marB="0" anchor="ctr">
                    <a:lnL>
                      <a:noFill/>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71,7 %</a:t>
                      </a:r>
                    </a:p>
                  </a:txBody>
                  <a:tcPr marL="9525" marR="9525" marT="9525" marB="0" anchor="ctr">
                    <a:lnL>
                      <a:noFill/>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28,3 %</a:t>
                      </a:r>
                    </a:p>
                  </a:txBody>
                  <a:tcPr marL="9525" marR="9525" marT="9525" marB="0" anchor="ctr">
                    <a:lnL>
                      <a:noFill/>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8 663 228</a:t>
                      </a:r>
                    </a:p>
                  </a:txBody>
                  <a:tcPr marL="9525" marR="9525" marT="9525" marB="0" anchor="ctr">
                    <a:lnL w="19050" cap="flat" cmpd="sng" algn="ctr">
                      <a:solidFill>
                        <a:schemeClr val="bg1"/>
                      </a:solidFill>
                      <a:prstDash val="solid"/>
                      <a:round/>
                      <a:headEnd type="none" w="med" len="med"/>
                      <a:tailEnd type="none" w="med" len="med"/>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196 447 (2,3 %)</a:t>
                      </a:r>
                    </a:p>
                  </a:txBody>
                  <a:tcPr marL="9525" marR="9525" marT="9525" marB="0" anchor="ctr">
                    <a:lnL>
                      <a:noFill/>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72,3 %</a:t>
                      </a:r>
                    </a:p>
                  </a:txBody>
                  <a:tcPr marL="9525" marR="9525" marT="9525" marB="0" anchor="ctr">
                    <a:lnL>
                      <a:noFill/>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27,7 %</a:t>
                      </a:r>
                    </a:p>
                  </a:txBody>
                  <a:tcPr marL="9525" marR="9525" marT="9525" marB="0" anchor="ctr">
                    <a:lnL>
                      <a:noFill/>
                    </a:lnL>
                    <a:lnR w="28575"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extLst>
                  <a:ext uri="{0D108BD9-81ED-4DB2-BD59-A6C34878D82A}">
                    <a16:rowId xmlns:a16="http://schemas.microsoft.com/office/drawing/2014/main" val="10015"/>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2008</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128 796</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ctr"/>
                      <a:r>
                        <a:rPr lang="cs-CZ" sz="1100" b="0" i="0" u="none" strike="noStrike" dirty="0">
                          <a:solidFill>
                            <a:srgbClr val="000000"/>
                          </a:solidFill>
                          <a:effectLst/>
                          <a:latin typeface="Calibri" panose="020F0502020204030204" pitchFamily="34" charset="0"/>
                        </a:rPr>
                        <a:t>3 920 (3,0 %)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74,2 %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25,8 %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156 161</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4 527 (2,9 %)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75,4 %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24,6 %</a:t>
                      </a:r>
                    </a:p>
                  </a:txBody>
                  <a:tcPr marL="9525" marR="9525" marT="9525" marB="0" anchor="ctr">
                    <a:lnL>
                      <a:noFill/>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8 613 364</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187 308 (2,2 %)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76,9 %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23,1 %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16"/>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2009</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133 361</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3 796 (2,8 %)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73,1 %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26,9 %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160 657</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4 322 (2,7 %)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74,2 %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25,8 %</a:t>
                      </a:r>
                    </a:p>
                  </a:txBody>
                  <a:tcPr marL="9525" marR="9525" marT="9525" marB="0" anchor="ctr">
                    <a:lnL>
                      <a:noFill/>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8 625 380</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181 674 (2,1 %)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75,8 %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24,2 %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extLst>
                  <a:ext uri="{0D108BD9-81ED-4DB2-BD59-A6C34878D82A}">
                    <a16:rowId xmlns:a16="http://schemas.microsoft.com/office/drawing/2014/main" val="10017"/>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2010</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139 220</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4 122 (3,0 %)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74,5 %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25,5 %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167 556</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4 725 (2,8 %)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74,8 %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25,2 %</a:t>
                      </a:r>
                    </a:p>
                  </a:txBody>
                  <a:tcPr marL="9525" marR="9525" marT="9525" marB="0" anchor="ctr">
                    <a:lnL>
                      <a:noFill/>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8 959 781</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186 470 (2,1 %)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76,5 %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23,5 %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18"/>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2011</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141 387</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4 146 (2,9 %)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73,7 %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26,3 %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171 074</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4 705 (2,8 %)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73,8 %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26,2 %</a:t>
                      </a:r>
                    </a:p>
                  </a:txBody>
                  <a:tcPr marL="9525" marR="9525" marT="9525" marB="0" anchor="ctr">
                    <a:lnL>
                      <a:noFill/>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9 201 367</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188 382 (2,0 %)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75,3 %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24,7 %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extLst>
                  <a:ext uri="{0D108BD9-81ED-4DB2-BD59-A6C34878D82A}">
                    <a16:rowId xmlns:a16="http://schemas.microsoft.com/office/drawing/2014/main" val="10019"/>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2012</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137 773</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4 047 (2,9 %)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75,9 %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24,1 %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168 434</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4 627 (2,7 %)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76,5 %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23,5 %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8 996 752</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193 308 (2,1 %)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76,2 %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23,8 %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0"/>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2013</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137 834</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4 136 (3,0 %)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76,5 %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23,5 %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169 714</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4 781 (2,8 %)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77,0 %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23,0 %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8 859 156</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192 224 (2,2 %)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78,6 %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21,4 %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48406275"/>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2014</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143 627</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4 244 (3,0 %)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74,5 %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25,5 %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177 095</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4 882 (2,8 %)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75,5 %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24,5 %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9 005 523</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216 375 (2,4 %)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78,5 %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21,5 %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528267654"/>
                  </a:ext>
                </a:extLst>
              </a:tr>
              <a:tr h="14978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2015</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142 684</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4 500 (3,2 %)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76,7 %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23,3 %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174 050</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5 112 (2,9 %)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77,0 %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23,0 %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8 802 096</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208 587 (2,4 %)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75,9 %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24,1 %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313101035"/>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2016</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dirty="0">
                          <a:solidFill>
                            <a:srgbClr val="000000"/>
                          </a:solidFill>
                          <a:effectLst/>
                          <a:latin typeface="Calibri" panose="020F0502020204030204" pitchFamily="34" charset="0"/>
                        </a:rPr>
                        <a:t>143 714</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dirty="0">
                          <a:solidFill>
                            <a:srgbClr val="000000"/>
                          </a:solidFill>
                          <a:effectLst/>
                          <a:latin typeface="Calibri" panose="020F0502020204030204" pitchFamily="34" charset="0"/>
                        </a:rPr>
                        <a:t>4 771 (3,3 %)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75,4 %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24,6 %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dirty="0">
                          <a:solidFill>
                            <a:srgbClr val="000000"/>
                          </a:solidFill>
                          <a:effectLst/>
                          <a:latin typeface="Calibri" panose="020F0502020204030204" pitchFamily="34" charset="0"/>
                        </a:rPr>
                        <a:t>175 532</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dirty="0">
                          <a:solidFill>
                            <a:srgbClr val="000000"/>
                          </a:solidFill>
                          <a:effectLst/>
                          <a:latin typeface="Calibri" panose="020F0502020204030204" pitchFamily="34" charset="0"/>
                        </a:rPr>
                        <a:t>5 504 (3,1 %)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76,2 %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23,8 %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dirty="0">
                          <a:solidFill>
                            <a:srgbClr val="000000"/>
                          </a:solidFill>
                          <a:effectLst/>
                          <a:latin typeface="Calibri" panose="020F0502020204030204" pitchFamily="34" charset="0"/>
                        </a:rPr>
                        <a:t>8 801 579</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dirty="0">
                          <a:solidFill>
                            <a:srgbClr val="000000"/>
                          </a:solidFill>
                          <a:effectLst/>
                          <a:latin typeface="Calibri" panose="020F0502020204030204" pitchFamily="34" charset="0"/>
                        </a:rPr>
                        <a:t>239 825 (2,7 %)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76,9 %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23,1 %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24"/>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2017</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dirty="0">
                          <a:solidFill>
                            <a:srgbClr val="000000"/>
                          </a:solidFill>
                          <a:effectLst/>
                          <a:latin typeface="Calibri" panose="020F0502020204030204" pitchFamily="34" charset="0"/>
                        </a:rPr>
                        <a:t>145 345</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4 707 (3,2 %)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76,1 %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23,9 %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dirty="0">
                          <a:solidFill>
                            <a:srgbClr val="000000"/>
                          </a:solidFill>
                          <a:effectLst/>
                          <a:latin typeface="Calibri" panose="020F0502020204030204" pitchFamily="34" charset="0"/>
                        </a:rPr>
                        <a:t>176 282</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dirty="0">
                          <a:solidFill>
                            <a:srgbClr val="000000"/>
                          </a:solidFill>
                          <a:effectLst/>
                          <a:latin typeface="Calibri" panose="020F0502020204030204" pitchFamily="34" charset="0"/>
                        </a:rPr>
                        <a:t>5 472 (3,1 %)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76,8 %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23,2 %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8 994 002</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245 997 (2,7 %)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77,4 %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22,6 %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10012"/>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2018</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dirty="0">
                          <a:solidFill>
                            <a:srgbClr val="000000"/>
                          </a:solidFill>
                          <a:effectLst/>
                          <a:latin typeface="Calibri" panose="020F0502020204030204" pitchFamily="34" charset="0"/>
                        </a:rPr>
                        <a:t>147 097</a:t>
                      </a:r>
                    </a:p>
                  </a:txBody>
                  <a:tcPr marL="9525" marR="9525" marT="9525" marB="0" anchor="ctr">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dirty="0">
                          <a:solidFill>
                            <a:srgbClr val="000000"/>
                          </a:solidFill>
                          <a:effectLst/>
                          <a:latin typeface="Calibri" panose="020F0502020204030204" pitchFamily="34" charset="0"/>
                        </a:rPr>
                        <a:t>4 933 (3,4 %)</a:t>
                      </a:r>
                    </a:p>
                  </a:txBody>
                  <a:tcPr marL="9525" marR="9525" marT="9525" marB="0" anchor="ctr">
                    <a:lnL>
                      <a:noFill/>
                    </a:lnL>
                    <a:lnR w="28575" cap="flat" cmpd="sng" algn="ctr">
                      <a:no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76,2 %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23,8 %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dirty="0">
                          <a:solidFill>
                            <a:srgbClr val="000000"/>
                          </a:solidFill>
                          <a:effectLst/>
                          <a:latin typeface="Calibri" panose="020F0502020204030204" pitchFamily="34" charset="0"/>
                        </a:rPr>
                        <a:t>178 249</a:t>
                      </a:r>
                    </a:p>
                  </a:txBody>
                  <a:tcPr marL="9525" marR="9525" marT="9525" marB="0" anchor="ctr">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dirty="0">
                          <a:solidFill>
                            <a:srgbClr val="000000"/>
                          </a:solidFill>
                          <a:effectLst/>
                          <a:latin typeface="Calibri" panose="020F0502020204030204" pitchFamily="34" charset="0"/>
                        </a:rPr>
                        <a:t>5 688 (3,2 %)</a:t>
                      </a:r>
                    </a:p>
                  </a:txBody>
                  <a:tcPr marL="9525" marR="9525" marT="9525" marB="0" anchor="ctr">
                    <a:lnL>
                      <a:noFill/>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76,5 %</a:t>
                      </a:r>
                    </a:p>
                  </a:txBody>
                  <a:tcPr marL="9525" marR="9525" marT="9525" marB="0" anchor="ctr">
                    <a:lnL>
                      <a:noFill/>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23,5 %</a:t>
                      </a:r>
                    </a:p>
                  </a:txBody>
                  <a:tcPr marL="9525" marR="9525" marT="9525" marB="0" anchor="ctr">
                    <a:lnL>
                      <a:noFill/>
                    </a:lnL>
                    <a:lnR w="19050" cap="flat" cmpd="sng" algn="ctr">
                      <a:solidFill>
                        <a:schemeClr val="bg1"/>
                      </a:solid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dirty="0">
                          <a:solidFill>
                            <a:srgbClr val="000000"/>
                          </a:solidFill>
                          <a:effectLst/>
                          <a:latin typeface="Calibri" panose="020F0502020204030204" pitchFamily="34" charset="0"/>
                        </a:rPr>
                        <a:t>9 023 828</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dirty="0">
                          <a:solidFill>
                            <a:srgbClr val="000000"/>
                          </a:solidFill>
                          <a:effectLst/>
                          <a:latin typeface="Calibri" panose="020F0502020204030204" pitchFamily="34" charset="0"/>
                        </a:rPr>
                        <a:t>273 442 (3,0 %)</a:t>
                      </a:r>
                    </a:p>
                  </a:txBody>
                  <a:tcPr marL="9525" marR="9525" marT="9525" marB="0" anchor="ctr">
                    <a:lnL>
                      <a:noFill/>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80,1 %</a:t>
                      </a:r>
                    </a:p>
                  </a:txBody>
                  <a:tcPr marL="9525" marR="9525" marT="9525" marB="0" anchor="ctr">
                    <a:lnL>
                      <a:noFill/>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dirty="0">
                          <a:solidFill>
                            <a:srgbClr val="000000"/>
                          </a:solidFill>
                          <a:effectLst/>
                          <a:latin typeface="Calibri" panose="020F0502020204030204" pitchFamily="34" charset="0"/>
                        </a:rPr>
                        <a:t>19,9 %</a:t>
                      </a:r>
                    </a:p>
                  </a:txBody>
                  <a:tcPr marL="9525" marR="9525" marT="9525" marB="0" anchor="ctr">
                    <a:lnL>
                      <a:noFill/>
                    </a:lnL>
                    <a:lnR w="28575" cap="flat" cmpd="sng" algn="ctr">
                      <a:no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13"/>
                  </a:ext>
                </a:extLst>
              </a:tr>
            </a:tbl>
          </a:graphicData>
        </a:graphic>
      </p:graphicFrame>
      <p:sp>
        <p:nvSpPr>
          <p:cNvPr id="9" name="Rectangle 740"/>
          <p:cNvSpPr>
            <a:spLocks noChangeArrowheads="1"/>
          </p:cNvSpPr>
          <p:nvPr/>
        </p:nvSpPr>
        <p:spPr bwMode="auto">
          <a:xfrm>
            <a:off x="272591" y="3879517"/>
            <a:ext cx="891277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spAutoFit/>
          </a:bodyPr>
          <a:lstStyle/>
          <a:p>
            <a:pPr eaLnBrk="0" fontAlgn="base" hangingPunct="0">
              <a:spcBef>
                <a:spcPct val="0"/>
              </a:spcBef>
              <a:spcAft>
                <a:spcPct val="0"/>
              </a:spcAft>
            </a:pPr>
            <a:r>
              <a:rPr lang="cs-CZ" altLang="cs-CZ" sz="1200" dirty="0">
                <a:solidFill>
                  <a:prstClr val="black"/>
                </a:solidFill>
                <a:cs typeface="Arial" charset="0"/>
              </a:rPr>
              <a:t>* Statistickou jednotkou je hospitalizační případ zahrnující překlady mezi odděleními v rámci zdravotnického zařízení. </a:t>
            </a:r>
          </a:p>
        </p:txBody>
      </p:sp>
      <p:sp>
        <p:nvSpPr>
          <p:cNvPr id="7" name="Pětiúhelník 6"/>
          <p:cNvSpPr/>
          <p:nvPr/>
        </p:nvSpPr>
        <p:spPr>
          <a:xfrm>
            <a:off x="356657" y="5408771"/>
            <a:ext cx="2194519" cy="584775"/>
          </a:xfrm>
          <a:prstGeom prst="homePlate">
            <a:avLst/>
          </a:prstGeom>
          <a:solidFill>
            <a:srgbClr val="B0C2E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0" name="TextovéPole 9"/>
          <p:cNvSpPr txBox="1"/>
          <p:nvPr/>
        </p:nvSpPr>
        <p:spPr>
          <a:xfrm>
            <a:off x="272590" y="4187952"/>
            <a:ext cx="11473146" cy="738664"/>
          </a:xfrm>
          <a:prstGeom prst="rect">
            <a:avLst/>
          </a:prstGeom>
          <a:noFill/>
        </p:spPr>
        <p:txBody>
          <a:bodyPr wrap="square" rtlCol="0">
            <a:spAutoFit/>
          </a:bodyPr>
          <a:lstStyle/>
          <a:p>
            <a:r>
              <a:rPr lang="cs-CZ" sz="1400" dirty="0"/>
              <a:t>Objem následné lůžkové péče na rozdíl od péče akutní v čase narůstá. Trend v LBK je shodný s celou ČR, avšak růst v LBK je více progresivní. Například v počtu ošetřovacích dní roste významně rychleji následná lůžková péče ČR od roku 2007 o 4,2%, zatímco tato péče v LBK o 39,2%. Přibližně 24% hospitalizací v nemocnicích kraje je konzumováno pacienty z jiných krajů ČR, tento podíl je srovnatelný se situací v akutní lůžkové péči. </a:t>
            </a:r>
          </a:p>
        </p:txBody>
      </p:sp>
      <p:sp>
        <p:nvSpPr>
          <p:cNvPr id="11" name="TextovéPole 10"/>
          <p:cNvSpPr txBox="1"/>
          <p:nvPr/>
        </p:nvSpPr>
        <p:spPr>
          <a:xfrm>
            <a:off x="4425735" y="5203810"/>
            <a:ext cx="490649" cy="338554"/>
          </a:xfrm>
          <a:prstGeom prst="rect">
            <a:avLst/>
          </a:prstGeom>
          <a:noFill/>
        </p:spPr>
        <p:txBody>
          <a:bodyPr wrap="square" rtlCol="0">
            <a:spAutoFit/>
          </a:bodyPr>
          <a:lstStyle/>
          <a:p>
            <a:r>
              <a:rPr lang="cs-CZ" sz="1600" b="1" dirty="0"/>
              <a:t>ČR:</a:t>
            </a:r>
          </a:p>
        </p:txBody>
      </p:sp>
      <p:sp>
        <p:nvSpPr>
          <p:cNvPr id="12" name="TextovéPole 11"/>
          <p:cNvSpPr txBox="1"/>
          <p:nvPr/>
        </p:nvSpPr>
        <p:spPr>
          <a:xfrm>
            <a:off x="4307105" y="5952052"/>
            <a:ext cx="685759" cy="338554"/>
          </a:xfrm>
          <a:prstGeom prst="rect">
            <a:avLst/>
          </a:prstGeom>
          <a:noFill/>
        </p:spPr>
        <p:txBody>
          <a:bodyPr wrap="square" rtlCol="0">
            <a:spAutoFit/>
          </a:bodyPr>
          <a:lstStyle/>
          <a:p>
            <a:pPr algn="r"/>
            <a:r>
              <a:rPr lang="cs-CZ" sz="1600" b="1" dirty="0"/>
              <a:t>LBK:</a:t>
            </a:r>
          </a:p>
        </p:txBody>
      </p:sp>
      <p:sp>
        <p:nvSpPr>
          <p:cNvPr id="13" name="TextovéPole 12"/>
          <p:cNvSpPr txBox="1"/>
          <p:nvPr/>
        </p:nvSpPr>
        <p:spPr>
          <a:xfrm>
            <a:off x="356657" y="5408771"/>
            <a:ext cx="1901911" cy="584775"/>
          </a:xfrm>
          <a:prstGeom prst="rect">
            <a:avLst/>
          </a:prstGeom>
          <a:noFill/>
        </p:spPr>
        <p:txBody>
          <a:bodyPr wrap="square" rtlCol="0">
            <a:spAutoFit/>
          </a:bodyPr>
          <a:lstStyle/>
          <a:p>
            <a:r>
              <a:rPr lang="cs-CZ" sz="1600" b="1" dirty="0"/>
              <a:t>Změna objemu péče</a:t>
            </a:r>
          </a:p>
          <a:p>
            <a:r>
              <a:rPr lang="cs-CZ" sz="1600" b="1" dirty="0"/>
              <a:t>2007 -&gt; 2018</a:t>
            </a:r>
          </a:p>
        </p:txBody>
      </p:sp>
      <p:sp>
        <p:nvSpPr>
          <p:cNvPr id="14" name="TextovéPole 13"/>
          <p:cNvSpPr txBox="1"/>
          <p:nvPr/>
        </p:nvSpPr>
        <p:spPr>
          <a:xfrm>
            <a:off x="2508624" y="5417914"/>
            <a:ext cx="1901911" cy="584775"/>
          </a:xfrm>
          <a:prstGeom prst="rect">
            <a:avLst/>
          </a:prstGeom>
          <a:noFill/>
        </p:spPr>
        <p:txBody>
          <a:bodyPr wrap="square" rtlCol="0">
            <a:spAutoFit/>
          </a:bodyPr>
          <a:lstStyle/>
          <a:p>
            <a:pPr algn="r"/>
            <a:r>
              <a:rPr lang="cs-CZ" sz="1600" b="1" dirty="0"/>
              <a:t>Počet hospitalizovaných</a:t>
            </a:r>
          </a:p>
        </p:txBody>
      </p:sp>
      <p:sp>
        <p:nvSpPr>
          <p:cNvPr id="15" name="TextovéPole 14"/>
          <p:cNvSpPr txBox="1"/>
          <p:nvPr/>
        </p:nvSpPr>
        <p:spPr>
          <a:xfrm>
            <a:off x="7269559" y="5203810"/>
            <a:ext cx="685759" cy="338554"/>
          </a:xfrm>
          <a:prstGeom prst="rect">
            <a:avLst/>
          </a:prstGeom>
          <a:noFill/>
        </p:spPr>
        <p:txBody>
          <a:bodyPr wrap="square" rtlCol="0">
            <a:spAutoFit/>
          </a:bodyPr>
          <a:lstStyle/>
          <a:p>
            <a:r>
              <a:rPr lang="cs-CZ" sz="1600" b="1" dirty="0"/>
              <a:t>ČR:</a:t>
            </a:r>
          </a:p>
        </p:txBody>
      </p:sp>
      <p:sp>
        <p:nvSpPr>
          <p:cNvPr id="16" name="TextovéPole 15"/>
          <p:cNvSpPr txBox="1"/>
          <p:nvPr/>
        </p:nvSpPr>
        <p:spPr>
          <a:xfrm>
            <a:off x="7269558" y="5973472"/>
            <a:ext cx="685759" cy="338554"/>
          </a:xfrm>
          <a:prstGeom prst="rect">
            <a:avLst/>
          </a:prstGeom>
          <a:noFill/>
        </p:spPr>
        <p:txBody>
          <a:bodyPr wrap="square" rtlCol="0">
            <a:spAutoFit/>
          </a:bodyPr>
          <a:lstStyle/>
          <a:p>
            <a:r>
              <a:rPr lang="cs-CZ" sz="1600" b="1" dirty="0"/>
              <a:t>LBK:</a:t>
            </a:r>
          </a:p>
        </p:txBody>
      </p:sp>
      <p:sp>
        <p:nvSpPr>
          <p:cNvPr id="17" name="TextovéPole 16"/>
          <p:cNvSpPr txBox="1"/>
          <p:nvPr/>
        </p:nvSpPr>
        <p:spPr>
          <a:xfrm>
            <a:off x="5361592" y="5414783"/>
            <a:ext cx="1901911" cy="584775"/>
          </a:xfrm>
          <a:prstGeom prst="rect">
            <a:avLst/>
          </a:prstGeom>
          <a:noFill/>
        </p:spPr>
        <p:txBody>
          <a:bodyPr wrap="square" rtlCol="0">
            <a:spAutoFit/>
          </a:bodyPr>
          <a:lstStyle/>
          <a:p>
            <a:pPr algn="r"/>
            <a:r>
              <a:rPr lang="cs-CZ" sz="1600" b="1" dirty="0"/>
              <a:t>Počet</a:t>
            </a:r>
          </a:p>
          <a:p>
            <a:pPr algn="r"/>
            <a:r>
              <a:rPr lang="cs-CZ" sz="1600" b="1" dirty="0"/>
              <a:t>hospitalizací</a:t>
            </a:r>
          </a:p>
        </p:txBody>
      </p:sp>
      <p:sp>
        <p:nvSpPr>
          <p:cNvPr id="18" name="TextovéPole 17"/>
          <p:cNvSpPr txBox="1"/>
          <p:nvPr/>
        </p:nvSpPr>
        <p:spPr>
          <a:xfrm>
            <a:off x="10476055" y="5206941"/>
            <a:ext cx="685759" cy="338554"/>
          </a:xfrm>
          <a:prstGeom prst="rect">
            <a:avLst/>
          </a:prstGeom>
          <a:noFill/>
        </p:spPr>
        <p:txBody>
          <a:bodyPr wrap="square" rtlCol="0">
            <a:spAutoFit/>
          </a:bodyPr>
          <a:lstStyle/>
          <a:p>
            <a:r>
              <a:rPr lang="cs-CZ" sz="1600" b="1" dirty="0"/>
              <a:t>ČR:</a:t>
            </a:r>
          </a:p>
        </p:txBody>
      </p:sp>
      <p:sp>
        <p:nvSpPr>
          <p:cNvPr id="19" name="TextovéPole 18"/>
          <p:cNvSpPr txBox="1"/>
          <p:nvPr/>
        </p:nvSpPr>
        <p:spPr>
          <a:xfrm>
            <a:off x="10476054" y="5976603"/>
            <a:ext cx="685759" cy="338554"/>
          </a:xfrm>
          <a:prstGeom prst="rect">
            <a:avLst/>
          </a:prstGeom>
          <a:noFill/>
        </p:spPr>
        <p:txBody>
          <a:bodyPr wrap="square" rtlCol="0">
            <a:spAutoFit/>
          </a:bodyPr>
          <a:lstStyle/>
          <a:p>
            <a:r>
              <a:rPr lang="cs-CZ" sz="1600" b="1" dirty="0"/>
              <a:t>LBK:</a:t>
            </a:r>
          </a:p>
        </p:txBody>
      </p:sp>
      <p:sp>
        <p:nvSpPr>
          <p:cNvPr id="20" name="TextovéPole 19"/>
          <p:cNvSpPr txBox="1"/>
          <p:nvPr/>
        </p:nvSpPr>
        <p:spPr>
          <a:xfrm>
            <a:off x="8513224" y="5417914"/>
            <a:ext cx="1901911" cy="584775"/>
          </a:xfrm>
          <a:prstGeom prst="rect">
            <a:avLst/>
          </a:prstGeom>
          <a:noFill/>
        </p:spPr>
        <p:txBody>
          <a:bodyPr wrap="square" rtlCol="0">
            <a:spAutoFit/>
          </a:bodyPr>
          <a:lstStyle/>
          <a:p>
            <a:pPr algn="r"/>
            <a:r>
              <a:rPr lang="cs-CZ" sz="1600" b="1" dirty="0"/>
              <a:t>Počet</a:t>
            </a:r>
          </a:p>
          <a:p>
            <a:pPr algn="r"/>
            <a:r>
              <a:rPr lang="cs-CZ" sz="1600" b="1" dirty="0"/>
              <a:t>ošetřovacích dní</a:t>
            </a:r>
          </a:p>
        </p:txBody>
      </p:sp>
      <p:sp>
        <p:nvSpPr>
          <p:cNvPr id="21" name="TextovéPole 20"/>
          <p:cNvSpPr txBox="1"/>
          <p:nvPr/>
        </p:nvSpPr>
        <p:spPr>
          <a:xfrm>
            <a:off x="4916384" y="5056182"/>
            <a:ext cx="1173520" cy="307777"/>
          </a:xfrm>
          <a:prstGeom prst="rect">
            <a:avLst/>
          </a:prstGeom>
          <a:noFill/>
        </p:spPr>
        <p:txBody>
          <a:bodyPr wrap="square" rtlCol="0">
            <a:spAutoFit/>
          </a:bodyPr>
          <a:lstStyle/>
          <a:p>
            <a:r>
              <a:rPr lang="cs-CZ" sz="1400" dirty="0"/>
              <a:t>+ 17 076</a:t>
            </a:r>
          </a:p>
        </p:txBody>
      </p:sp>
      <p:sp>
        <p:nvSpPr>
          <p:cNvPr id="22" name="TextovéPole 21"/>
          <p:cNvSpPr txBox="1"/>
          <p:nvPr/>
        </p:nvSpPr>
        <p:spPr>
          <a:xfrm>
            <a:off x="4887530" y="5318561"/>
            <a:ext cx="772726" cy="307777"/>
          </a:xfrm>
          <a:prstGeom prst="rect">
            <a:avLst/>
          </a:prstGeom>
          <a:noFill/>
        </p:spPr>
        <p:txBody>
          <a:bodyPr wrap="square" rtlCol="0">
            <a:spAutoFit/>
          </a:bodyPr>
          <a:lstStyle/>
          <a:p>
            <a:pPr algn="ctr"/>
            <a:r>
              <a:rPr lang="cs-CZ" sz="1400" dirty="0"/>
              <a:t>+ 13,1%</a:t>
            </a:r>
          </a:p>
        </p:txBody>
      </p:sp>
      <p:sp>
        <p:nvSpPr>
          <p:cNvPr id="23" name="TextovéPole 22"/>
          <p:cNvSpPr txBox="1"/>
          <p:nvPr/>
        </p:nvSpPr>
        <p:spPr>
          <a:xfrm>
            <a:off x="4970611" y="5838424"/>
            <a:ext cx="1173520" cy="307777"/>
          </a:xfrm>
          <a:prstGeom prst="rect">
            <a:avLst/>
          </a:prstGeom>
          <a:noFill/>
        </p:spPr>
        <p:txBody>
          <a:bodyPr wrap="square" rtlCol="0">
            <a:spAutoFit/>
          </a:bodyPr>
          <a:lstStyle/>
          <a:p>
            <a:r>
              <a:rPr lang="cs-CZ" sz="1400" dirty="0"/>
              <a:t>+ 639</a:t>
            </a:r>
          </a:p>
        </p:txBody>
      </p:sp>
      <p:sp>
        <p:nvSpPr>
          <p:cNvPr id="24" name="TextovéPole 23"/>
          <p:cNvSpPr txBox="1"/>
          <p:nvPr/>
        </p:nvSpPr>
        <p:spPr>
          <a:xfrm>
            <a:off x="4941757" y="6100803"/>
            <a:ext cx="772726" cy="307777"/>
          </a:xfrm>
          <a:prstGeom prst="rect">
            <a:avLst/>
          </a:prstGeom>
          <a:noFill/>
        </p:spPr>
        <p:txBody>
          <a:bodyPr wrap="square" rtlCol="0">
            <a:spAutoFit/>
          </a:bodyPr>
          <a:lstStyle/>
          <a:p>
            <a:pPr algn="ctr"/>
            <a:r>
              <a:rPr lang="cs-CZ" sz="1400" dirty="0"/>
              <a:t>+ 14,9%</a:t>
            </a:r>
          </a:p>
        </p:txBody>
      </p:sp>
      <p:sp>
        <p:nvSpPr>
          <p:cNvPr id="25" name="TextovéPole 24"/>
          <p:cNvSpPr txBox="1"/>
          <p:nvPr/>
        </p:nvSpPr>
        <p:spPr>
          <a:xfrm>
            <a:off x="7768278" y="5049921"/>
            <a:ext cx="1173520" cy="307777"/>
          </a:xfrm>
          <a:prstGeom prst="rect">
            <a:avLst/>
          </a:prstGeom>
          <a:noFill/>
        </p:spPr>
        <p:txBody>
          <a:bodyPr wrap="square" rtlCol="0">
            <a:spAutoFit/>
          </a:bodyPr>
          <a:lstStyle/>
          <a:p>
            <a:r>
              <a:rPr lang="cs-CZ" sz="1400" dirty="0"/>
              <a:t>+ 21 346</a:t>
            </a:r>
          </a:p>
        </p:txBody>
      </p:sp>
      <p:sp>
        <p:nvSpPr>
          <p:cNvPr id="26" name="TextovéPole 25"/>
          <p:cNvSpPr txBox="1"/>
          <p:nvPr/>
        </p:nvSpPr>
        <p:spPr>
          <a:xfrm>
            <a:off x="7739424" y="5312300"/>
            <a:ext cx="772726" cy="307777"/>
          </a:xfrm>
          <a:prstGeom prst="rect">
            <a:avLst/>
          </a:prstGeom>
          <a:noFill/>
        </p:spPr>
        <p:txBody>
          <a:bodyPr wrap="square" rtlCol="0">
            <a:spAutoFit/>
          </a:bodyPr>
          <a:lstStyle/>
          <a:p>
            <a:pPr algn="ctr"/>
            <a:r>
              <a:rPr lang="cs-CZ" sz="1400" dirty="0"/>
              <a:t>+ 13,6%</a:t>
            </a:r>
          </a:p>
        </p:txBody>
      </p:sp>
      <p:sp>
        <p:nvSpPr>
          <p:cNvPr id="27" name="TextovéPole 26"/>
          <p:cNvSpPr txBox="1"/>
          <p:nvPr/>
        </p:nvSpPr>
        <p:spPr>
          <a:xfrm>
            <a:off x="7822505" y="5832163"/>
            <a:ext cx="1173520" cy="307777"/>
          </a:xfrm>
          <a:prstGeom prst="rect">
            <a:avLst/>
          </a:prstGeom>
          <a:noFill/>
        </p:spPr>
        <p:txBody>
          <a:bodyPr wrap="square" rtlCol="0">
            <a:spAutoFit/>
          </a:bodyPr>
          <a:lstStyle/>
          <a:p>
            <a:r>
              <a:rPr lang="cs-CZ" sz="1400" dirty="0"/>
              <a:t>+ 756</a:t>
            </a:r>
          </a:p>
        </p:txBody>
      </p:sp>
      <p:sp>
        <p:nvSpPr>
          <p:cNvPr id="28" name="TextovéPole 27"/>
          <p:cNvSpPr txBox="1"/>
          <p:nvPr/>
        </p:nvSpPr>
        <p:spPr>
          <a:xfrm>
            <a:off x="7793651" y="6094542"/>
            <a:ext cx="772726" cy="307777"/>
          </a:xfrm>
          <a:prstGeom prst="rect">
            <a:avLst/>
          </a:prstGeom>
          <a:noFill/>
        </p:spPr>
        <p:txBody>
          <a:bodyPr wrap="square" rtlCol="0">
            <a:spAutoFit/>
          </a:bodyPr>
          <a:lstStyle/>
          <a:p>
            <a:pPr algn="ctr"/>
            <a:r>
              <a:rPr lang="cs-CZ" sz="1400" dirty="0"/>
              <a:t>+ 15,3%</a:t>
            </a:r>
          </a:p>
        </p:txBody>
      </p:sp>
      <p:sp>
        <p:nvSpPr>
          <p:cNvPr id="29" name="TextovéPole 28"/>
          <p:cNvSpPr txBox="1"/>
          <p:nvPr/>
        </p:nvSpPr>
        <p:spPr>
          <a:xfrm>
            <a:off x="10947637" y="5096997"/>
            <a:ext cx="1173520" cy="307777"/>
          </a:xfrm>
          <a:prstGeom prst="rect">
            <a:avLst/>
          </a:prstGeom>
          <a:noFill/>
        </p:spPr>
        <p:txBody>
          <a:bodyPr wrap="square" rtlCol="0">
            <a:spAutoFit/>
          </a:bodyPr>
          <a:lstStyle/>
          <a:p>
            <a:r>
              <a:rPr lang="cs-CZ" sz="1400" dirty="0"/>
              <a:t>+ 360 600</a:t>
            </a:r>
          </a:p>
        </p:txBody>
      </p:sp>
      <p:sp>
        <p:nvSpPr>
          <p:cNvPr id="30" name="TextovéPole 29"/>
          <p:cNvSpPr txBox="1"/>
          <p:nvPr/>
        </p:nvSpPr>
        <p:spPr>
          <a:xfrm>
            <a:off x="10918783" y="5359376"/>
            <a:ext cx="772726" cy="307777"/>
          </a:xfrm>
          <a:prstGeom prst="rect">
            <a:avLst/>
          </a:prstGeom>
          <a:noFill/>
        </p:spPr>
        <p:txBody>
          <a:bodyPr wrap="square" rtlCol="0">
            <a:spAutoFit/>
          </a:bodyPr>
          <a:lstStyle/>
          <a:p>
            <a:pPr algn="ctr"/>
            <a:r>
              <a:rPr lang="cs-CZ" sz="1400" dirty="0"/>
              <a:t>+ 4,2%</a:t>
            </a:r>
          </a:p>
        </p:txBody>
      </p:sp>
      <p:sp>
        <p:nvSpPr>
          <p:cNvPr id="31" name="TextovéPole 30"/>
          <p:cNvSpPr txBox="1"/>
          <p:nvPr/>
        </p:nvSpPr>
        <p:spPr>
          <a:xfrm>
            <a:off x="11001864" y="5879239"/>
            <a:ext cx="1173520" cy="307777"/>
          </a:xfrm>
          <a:prstGeom prst="rect">
            <a:avLst/>
          </a:prstGeom>
          <a:noFill/>
        </p:spPr>
        <p:txBody>
          <a:bodyPr wrap="square" rtlCol="0">
            <a:spAutoFit/>
          </a:bodyPr>
          <a:lstStyle/>
          <a:p>
            <a:r>
              <a:rPr lang="cs-CZ" sz="1400" dirty="0"/>
              <a:t>+ 76 995</a:t>
            </a:r>
          </a:p>
        </p:txBody>
      </p:sp>
      <p:sp>
        <p:nvSpPr>
          <p:cNvPr id="32" name="TextovéPole 31"/>
          <p:cNvSpPr txBox="1"/>
          <p:nvPr/>
        </p:nvSpPr>
        <p:spPr>
          <a:xfrm>
            <a:off x="10973010" y="6141618"/>
            <a:ext cx="772726" cy="307777"/>
          </a:xfrm>
          <a:prstGeom prst="rect">
            <a:avLst/>
          </a:prstGeom>
          <a:noFill/>
        </p:spPr>
        <p:txBody>
          <a:bodyPr wrap="square" rtlCol="0">
            <a:spAutoFit/>
          </a:bodyPr>
          <a:lstStyle/>
          <a:p>
            <a:pPr algn="ctr"/>
            <a:r>
              <a:rPr lang="cs-CZ" sz="1400" dirty="0"/>
              <a:t>+ 39,2%</a:t>
            </a:r>
          </a:p>
        </p:txBody>
      </p:sp>
    </p:spTree>
    <p:extLst>
      <p:ext uri="{BB962C8B-B14F-4D97-AF65-F5344CB8AC3E}">
        <p14:creationId xmlns:p14="http://schemas.microsoft.com/office/powerpoint/2010/main" val="3204599736"/>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Nadpis 1">
            <a:extLst>
              <a:ext uri="{FF2B5EF4-FFF2-40B4-BE49-F238E27FC236}">
                <a16:creationId xmlns:a16="http://schemas.microsoft.com/office/drawing/2014/main" id="{EA328CEC-C272-456D-B936-D7E722870E2A}"/>
              </a:ext>
            </a:extLst>
          </p:cNvPr>
          <p:cNvSpPr txBox="1">
            <a:spLocks/>
          </p:cNvSpPr>
          <p:nvPr/>
        </p:nvSpPr>
        <p:spPr>
          <a:xfrm>
            <a:off x="257558" y="156024"/>
            <a:ext cx="11510889" cy="77470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cs-CZ" sz="3200" b="1" i="0" u="none" strike="noStrike" kern="1200" cap="none" spc="0" normalizeH="0" baseline="0" noProof="0" dirty="0">
                <a:ln>
                  <a:noFill/>
                </a:ln>
                <a:solidFill>
                  <a:srgbClr val="F6063C"/>
                </a:solidFill>
                <a:uLnTx/>
                <a:uFillTx/>
                <a:latin typeface="Calibri" panose="020F0502020204030204" pitchFamily="34" charset="0"/>
                <a:cs typeface="Calibri" panose="020F0502020204030204" pitchFamily="34" charset="0"/>
              </a:rPr>
              <a:t>Příčiny výjezdu ZZS</a:t>
            </a:r>
          </a:p>
        </p:txBody>
      </p:sp>
      <p:sp>
        <p:nvSpPr>
          <p:cNvPr id="97" name="TextBox 6"/>
          <p:cNvSpPr txBox="1"/>
          <p:nvPr/>
        </p:nvSpPr>
        <p:spPr>
          <a:xfrm>
            <a:off x="257558" y="653725"/>
            <a:ext cx="398391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NRHZS, ošetření pacienti v období 2014–2018</a:t>
            </a:r>
          </a:p>
        </p:txBody>
      </p:sp>
      <p:sp>
        <p:nvSpPr>
          <p:cNvPr id="9" name="TextBox 2"/>
          <p:cNvSpPr txBox="1"/>
          <p:nvPr/>
        </p:nvSpPr>
        <p:spPr>
          <a:xfrm>
            <a:off x="288249" y="1074707"/>
            <a:ext cx="7748846"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dirty="0">
                <a:ln>
                  <a:noFill/>
                </a:ln>
                <a:solidFill>
                  <a:srgbClr val="000000"/>
                </a:solidFill>
                <a:effectLst/>
                <a:uLnTx/>
                <a:uFillTx/>
                <a:latin typeface="Calibri" panose="020F0502020204030204"/>
                <a:ea typeface="+mn-ea"/>
                <a:cs typeface="+mn-cs"/>
              </a:rPr>
              <a:t>Vykázané diagnózy u osob ošetřených ZZS v recentním 5letém období 2014–2018:</a:t>
            </a:r>
          </a:p>
        </p:txBody>
      </p:sp>
      <p:graphicFrame>
        <p:nvGraphicFramePr>
          <p:cNvPr id="8" name="Graf 7">
            <a:extLst>
              <a:ext uri="{FF2B5EF4-FFF2-40B4-BE49-F238E27FC236}">
                <a16:creationId xmlns:a16="http://schemas.microsoft.com/office/drawing/2014/main" id="{F3C02CB9-E009-4828-A9E5-5EF92B0167A3}"/>
              </a:ext>
            </a:extLst>
          </p:cNvPr>
          <p:cNvGraphicFramePr/>
          <p:nvPr>
            <p:extLst>
              <p:ext uri="{D42A27DB-BD31-4B8C-83A1-F6EECF244321}">
                <p14:modId xmlns:p14="http://schemas.microsoft.com/office/powerpoint/2010/main" val="1575171622"/>
              </p:ext>
            </p:extLst>
          </p:nvPr>
        </p:nvGraphicFramePr>
        <p:xfrm>
          <a:off x="3041965" y="1381638"/>
          <a:ext cx="4877084" cy="513903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1" name="Tabulka 10">
            <a:extLst>
              <a:ext uri="{FF2B5EF4-FFF2-40B4-BE49-F238E27FC236}">
                <a16:creationId xmlns:a16="http://schemas.microsoft.com/office/drawing/2014/main" id="{CE71C1C4-CAB5-4760-B0FA-1D51B79456F5}"/>
              </a:ext>
            </a:extLst>
          </p:cNvPr>
          <p:cNvGraphicFramePr>
            <a:graphicFrameLocks noGrp="1"/>
          </p:cNvGraphicFramePr>
          <p:nvPr>
            <p:extLst>
              <p:ext uri="{D42A27DB-BD31-4B8C-83A1-F6EECF244321}">
                <p14:modId xmlns:p14="http://schemas.microsoft.com/office/powerpoint/2010/main" val="1849436549"/>
              </p:ext>
            </p:extLst>
          </p:nvPr>
        </p:nvGraphicFramePr>
        <p:xfrm>
          <a:off x="396538" y="1853738"/>
          <a:ext cx="9345978" cy="4535776"/>
        </p:xfrm>
        <a:graphic>
          <a:graphicData uri="http://schemas.openxmlformats.org/drawingml/2006/table">
            <a:tbl>
              <a:tblPr>
                <a:tableStyleId>{2D5ABB26-0587-4C30-8999-92F81FD0307C}</a:tableStyleId>
              </a:tblPr>
              <a:tblGrid>
                <a:gridCol w="4713236">
                  <a:extLst>
                    <a:ext uri="{9D8B030D-6E8A-4147-A177-3AD203B41FA5}">
                      <a16:colId xmlns:a16="http://schemas.microsoft.com/office/drawing/2014/main" val="20000"/>
                    </a:ext>
                  </a:extLst>
                </a:gridCol>
                <a:gridCol w="2914925">
                  <a:extLst>
                    <a:ext uri="{9D8B030D-6E8A-4147-A177-3AD203B41FA5}">
                      <a16:colId xmlns:a16="http://schemas.microsoft.com/office/drawing/2014/main" val="1037910012"/>
                    </a:ext>
                  </a:extLst>
                </a:gridCol>
                <a:gridCol w="1717817">
                  <a:extLst>
                    <a:ext uri="{9D8B030D-6E8A-4147-A177-3AD203B41FA5}">
                      <a16:colId xmlns:a16="http://schemas.microsoft.com/office/drawing/2014/main" val="3255935388"/>
                    </a:ext>
                  </a:extLst>
                </a:gridCol>
              </a:tblGrid>
              <a:tr h="323984">
                <a:tc>
                  <a:txBody>
                    <a:bodyPr/>
                    <a:lstStyle/>
                    <a:p>
                      <a:pPr algn="l" fontAlgn="b"/>
                      <a:r>
                        <a:rPr lang="cs-CZ" sz="1400" b="1" i="0" u="none" strike="noStrike" dirty="0">
                          <a:solidFill>
                            <a:srgbClr val="000000"/>
                          </a:solidFill>
                          <a:effectLst/>
                          <a:latin typeface="Calibri" panose="020F0502020204030204" pitchFamily="34" charset="0"/>
                        </a:rPr>
                        <a:t>Diagnóza uvedená</a:t>
                      </a:r>
                      <a:r>
                        <a:rPr lang="cs-CZ" sz="1400" b="1" i="0" u="none" strike="noStrike" baseline="0" dirty="0">
                          <a:solidFill>
                            <a:srgbClr val="000000"/>
                          </a:solidFill>
                          <a:effectLst/>
                          <a:latin typeface="Calibri" panose="020F0502020204030204" pitchFamily="34" charset="0"/>
                        </a:rPr>
                        <a:t> na dokladu</a:t>
                      </a:r>
                      <a:endParaRPr lang="cs-CZ" sz="1400" b="1" i="0" u="none" strike="noStrike" dirty="0">
                        <a:solidFill>
                          <a:srgbClr val="000000"/>
                        </a:solidFill>
                        <a:effectLst/>
                        <a:latin typeface="Calibri" panose="020F0502020204030204" pitchFamily="34" charset="0"/>
                      </a:endParaRPr>
                    </a:p>
                  </a:txBody>
                  <a:tcPr marL="2988" marR="2988" marT="2988" marB="0" anchor="ctr"/>
                </a:tc>
                <a:tc gridSpan="2">
                  <a:txBody>
                    <a:bodyPr/>
                    <a:lstStyle/>
                    <a:p>
                      <a:pPr algn="l" fontAlgn="b"/>
                      <a:endParaRPr lang="cs-CZ" sz="1400" b="1" i="0" u="none" strike="noStrike" dirty="0">
                        <a:solidFill>
                          <a:srgbClr val="000000"/>
                        </a:solidFill>
                        <a:effectLst/>
                        <a:latin typeface="Calibri" panose="020F0502020204030204" pitchFamily="34" charset="0"/>
                      </a:endParaRPr>
                    </a:p>
                  </a:txBody>
                  <a:tcPr marL="2988" marR="2988" marT="2988" marB="0" anchor="ctr"/>
                </a:tc>
                <a:tc hMerge="1">
                  <a:txBody>
                    <a:bodyPr/>
                    <a:lstStyle/>
                    <a:p>
                      <a:endParaRPr lang="cs-CZ"/>
                    </a:p>
                  </a:txBody>
                  <a:tcPr/>
                </a:tc>
                <a:extLst>
                  <a:ext uri="{0D108BD9-81ED-4DB2-BD59-A6C34878D82A}">
                    <a16:rowId xmlns:a16="http://schemas.microsoft.com/office/drawing/2014/main" val="10000"/>
                  </a:ext>
                </a:extLst>
              </a:tr>
              <a:tr h="323984">
                <a:tc>
                  <a:txBody>
                    <a:bodyPr/>
                    <a:lstStyle/>
                    <a:p>
                      <a:pPr algn="r" fontAlgn="b"/>
                      <a:r>
                        <a:rPr lang="cs-CZ" sz="1200" b="0" i="0" u="none" strike="noStrike" dirty="0">
                          <a:solidFill>
                            <a:srgbClr val="000000"/>
                          </a:solidFill>
                          <a:effectLst/>
                          <a:latin typeface="Calibri" panose="020F0502020204030204" pitchFamily="34" charset="0"/>
                        </a:rPr>
                        <a:t>XVIII. Příznaky, znaky a abnormální klinické a laboratorní nálezy (R00–R99)</a:t>
                      </a:r>
                    </a:p>
                  </a:txBody>
                  <a:tcPr marL="9525" marR="9525" marT="9525" marB="0" anchor="ctr"/>
                </a:tc>
                <a:tc>
                  <a:txBody>
                    <a:bodyPr/>
                    <a:lstStyle/>
                    <a:p>
                      <a:pPr algn="ctr" fontAlgn="b"/>
                      <a:endParaRPr lang="cs-CZ" sz="1400" b="0" i="0" u="none" strike="noStrike" dirty="0">
                        <a:solidFill>
                          <a:srgbClr val="000000"/>
                        </a:solidFill>
                        <a:effectLst/>
                        <a:latin typeface="Calibri" panose="020F0502020204030204" pitchFamily="34" charset="0"/>
                      </a:endParaRPr>
                    </a:p>
                  </a:txBody>
                  <a:tcPr marL="2880000" marR="9525" marT="9525" marB="0" anchor="ctr"/>
                </a:tc>
                <a:tc>
                  <a:txBody>
                    <a:bodyPr/>
                    <a:lstStyle/>
                    <a:p>
                      <a:pPr algn="ctr" fontAlgn="ctr"/>
                      <a:r>
                        <a:rPr lang="cs-CZ" sz="1400" b="0" i="0" u="none" strike="noStrike" dirty="0">
                          <a:solidFill>
                            <a:srgbClr val="000000"/>
                          </a:solidFill>
                          <a:effectLst/>
                          <a:latin typeface="Calibri" panose="020F0502020204030204" pitchFamily="34" charset="0"/>
                        </a:rPr>
                        <a:t>15 489 / 325 926</a:t>
                      </a:r>
                    </a:p>
                  </a:txBody>
                  <a:tcPr marL="9525" marR="9525" marT="9525" marB="0" anchor="ctr"/>
                </a:tc>
                <a:extLst>
                  <a:ext uri="{0D108BD9-81ED-4DB2-BD59-A6C34878D82A}">
                    <a16:rowId xmlns:a16="http://schemas.microsoft.com/office/drawing/2014/main" val="10001"/>
                  </a:ext>
                </a:extLst>
              </a:tr>
              <a:tr h="323984">
                <a:tc>
                  <a:txBody>
                    <a:bodyPr/>
                    <a:lstStyle/>
                    <a:p>
                      <a:pPr algn="r" fontAlgn="b"/>
                      <a:r>
                        <a:rPr lang="cs-CZ" sz="1200" b="0" i="0" u="none" strike="noStrike" dirty="0">
                          <a:solidFill>
                            <a:srgbClr val="000000"/>
                          </a:solidFill>
                          <a:effectLst/>
                          <a:latin typeface="Calibri" panose="020F0502020204030204" pitchFamily="34" charset="0"/>
                        </a:rPr>
                        <a:t>XIX. Poranění, otravy a některé jiné následky vnějších příčin (S00–T98)</a:t>
                      </a:r>
                    </a:p>
                  </a:txBody>
                  <a:tcPr marL="9525" marR="9525" marT="9525" marB="0" anchor="ctr"/>
                </a:tc>
                <a:tc>
                  <a:txBody>
                    <a:bodyPr/>
                    <a:lstStyle/>
                    <a:p>
                      <a:pPr algn="ctr" fontAlgn="b"/>
                      <a:endParaRPr lang="cs-CZ" sz="1400" b="0" i="0" u="none" strike="noStrike" dirty="0">
                        <a:solidFill>
                          <a:srgbClr val="000000"/>
                        </a:solidFill>
                        <a:effectLst/>
                        <a:latin typeface="Calibri" panose="020F0502020204030204" pitchFamily="34" charset="0"/>
                      </a:endParaRPr>
                    </a:p>
                  </a:txBody>
                  <a:tcPr marL="2880000"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11 020 / 214 374</a:t>
                      </a:r>
                    </a:p>
                  </a:txBody>
                  <a:tcPr marL="9525" marR="9525" marT="9525" marB="0" anchor="ctr"/>
                </a:tc>
                <a:extLst>
                  <a:ext uri="{0D108BD9-81ED-4DB2-BD59-A6C34878D82A}">
                    <a16:rowId xmlns:a16="http://schemas.microsoft.com/office/drawing/2014/main" val="10002"/>
                  </a:ext>
                </a:extLst>
              </a:tr>
              <a:tr h="323984">
                <a:tc>
                  <a:txBody>
                    <a:bodyPr/>
                    <a:lstStyle/>
                    <a:p>
                      <a:pPr algn="r" fontAlgn="b"/>
                      <a:r>
                        <a:rPr lang="cs-CZ" sz="1200" b="0" i="0" u="none" strike="noStrike" dirty="0">
                          <a:solidFill>
                            <a:srgbClr val="000000"/>
                          </a:solidFill>
                          <a:effectLst/>
                          <a:latin typeface="Calibri" panose="020F0502020204030204" pitchFamily="34" charset="0"/>
                        </a:rPr>
                        <a:t>IX. Nemoci oběhové soustavy (I00–I99)</a:t>
                      </a:r>
                    </a:p>
                  </a:txBody>
                  <a:tcPr marL="9525" marR="9525" marT="9525" marB="0" anchor="ctr"/>
                </a:tc>
                <a:tc>
                  <a:txBody>
                    <a:bodyPr/>
                    <a:lstStyle/>
                    <a:p>
                      <a:pPr algn="ctr" fontAlgn="b"/>
                      <a:endParaRPr lang="cs-CZ" sz="1400" b="0" i="0" u="none" strike="noStrike" dirty="0">
                        <a:solidFill>
                          <a:srgbClr val="000000"/>
                        </a:solidFill>
                        <a:effectLst/>
                        <a:latin typeface="Calibri" panose="020F0502020204030204" pitchFamily="34" charset="0"/>
                      </a:endParaRPr>
                    </a:p>
                  </a:txBody>
                  <a:tcPr marL="2880000"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6 340 / 133 723</a:t>
                      </a:r>
                    </a:p>
                  </a:txBody>
                  <a:tcPr marL="9525" marR="9525" marT="9525" marB="0" anchor="ctr"/>
                </a:tc>
                <a:extLst>
                  <a:ext uri="{0D108BD9-81ED-4DB2-BD59-A6C34878D82A}">
                    <a16:rowId xmlns:a16="http://schemas.microsoft.com/office/drawing/2014/main" val="10003"/>
                  </a:ext>
                </a:extLst>
              </a:tr>
              <a:tr h="323984">
                <a:tc>
                  <a:txBody>
                    <a:bodyPr/>
                    <a:lstStyle/>
                    <a:p>
                      <a:pPr algn="r" fontAlgn="b"/>
                      <a:r>
                        <a:rPr lang="cs-CZ" sz="1200" b="0" i="0" u="none" strike="noStrike" dirty="0">
                          <a:solidFill>
                            <a:srgbClr val="000000"/>
                          </a:solidFill>
                          <a:effectLst/>
                          <a:latin typeface="Calibri" panose="020F0502020204030204" pitchFamily="34" charset="0"/>
                        </a:rPr>
                        <a:t>V. Poruchy duševní a poruchy chování (F00–F99)</a:t>
                      </a:r>
                    </a:p>
                  </a:txBody>
                  <a:tcPr marL="9525" marR="9525" marT="9525" marB="0" anchor="ctr"/>
                </a:tc>
                <a:tc>
                  <a:txBody>
                    <a:bodyPr/>
                    <a:lstStyle/>
                    <a:p>
                      <a:pPr algn="ctr" fontAlgn="b"/>
                      <a:endParaRPr lang="cs-CZ" sz="1400" b="0" i="0" u="none" strike="noStrike" dirty="0">
                        <a:solidFill>
                          <a:srgbClr val="000000"/>
                        </a:solidFill>
                        <a:effectLst/>
                        <a:latin typeface="Calibri" panose="020F0502020204030204" pitchFamily="34" charset="0"/>
                      </a:endParaRPr>
                    </a:p>
                  </a:txBody>
                  <a:tcPr marL="2880000"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1 771 / 44 542</a:t>
                      </a:r>
                    </a:p>
                  </a:txBody>
                  <a:tcPr marL="9525" marR="9525" marT="9525" marB="0" anchor="ctr"/>
                </a:tc>
                <a:extLst>
                  <a:ext uri="{0D108BD9-81ED-4DB2-BD59-A6C34878D82A}">
                    <a16:rowId xmlns:a16="http://schemas.microsoft.com/office/drawing/2014/main" val="10004"/>
                  </a:ext>
                </a:extLst>
              </a:tr>
              <a:tr h="323984">
                <a:tc>
                  <a:txBody>
                    <a:bodyPr/>
                    <a:lstStyle/>
                    <a:p>
                      <a:pPr algn="r" fontAlgn="b"/>
                      <a:r>
                        <a:rPr lang="cs-CZ" sz="1200" b="0" i="0" u="none" strike="noStrike">
                          <a:solidFill>
                            <a:srgbClr val="000000"/>
                          </a:solidFill>
                          <a:effectLst/>
                          <a:latin typeface="Calibri" panose="020F0502020204030204" pitchFamily="34" charset="0"/>
                        </a:rPr>
                        <a:t>XIII. Nemoci svalové a kosterní soustavy a pojivové tkáně (M00–M99)</a:t>
                      </a:r>
                    </a:p>
                  </a:txBody>
                  <a:tcPr marL="9525" marR="9525" marT="9525" marB="0" anchor="ctr"/>
                </a:tc>
                <a:tc>
                  <a:txBody>
                    <a:bodyPr/>
                    <a:lstStyle/>
                    <a:p>
                      <a:pPr algn="ctr" fontAlgn="b"/>
                      <a:endParaRPr lang="cs-CZ" sz="1400" b="0" i="0" u="none" strike="noStrike" dirty="0">
                        <a:solidFill>
                          <a:srgbClr val="000000"/>
                        </a:solidFill>
                        <a:effectLst/>
                        <a:latin typeface="Calibri" panose="020F0502020204030204" pitchFamily="34" charset="0"/>
                      </a:endParaRPr>
                    </a:p>
                  </a:txBody>
                  <a:tcPr marL="2880000"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2 568 / 34 821</a:t>
                      </a:r>
                    </a:p>
                  </a:txBody>
                  <a:tcPr marL="9525" marR="9525" marT="9525" marB="0" anchor="ctr"/>
                </a:tc>
                <a:extLst>
                  <a:ext uri="{0D108BD9-81ED-4DB2-BD59-A6C34878D82A}">
                    <a16:rowId xmlns:a16="http://schemas.microsoft.com/office/drawing/2014/main" val="10005"/>
                  </a:ext>
                </a:extLst>
              </a:tr>
              <a:tr h="323984">
                <a:tc>
                  <a:txBody>
                    <a:bodyPr/>
                    <a:lstStyle/>
                    <a:p>
                      <a:pPr algn="r" fontAlgn="b"/>
                      <a:r>
                        <a:rPr lang="cs-CZ" sz="1200" b="0" i="0" u="none" strike="noStrike">
                          <a:solidFill>
                            <a:srgbClr val="000000"/>
                          </a:solidFill>
                          <a:effectLst/>
                          <a:latin typeface="Calibri" panose="020F0502020204030204" pitchFamily="34" charset="0"/>
                        </a:rPr>
                        <a:t>X. Nemoci dýchací soustavy</a:t>
                      </a:r>
                    </a:p>
                  </a:txBody>
                  <a:tcPr marL="9525" marR="9525" marT="9525" marB="0" anchor="ctr"/>
                </a:tc>
                <a:tc>
                  <a:txBody>
                    <a:bodyPr/>
                    <a:lstStyle/>
                    <a:p>
                      <a:pPr algn="ctr" fontAlgn="b"/>
                      <a:endParaRPr lang="cs-CZ" sz="1400" b="0" i="0" u="none" strike="noStrike" dirty="0">
                        <a:solidFill>
                          <a:srgbClr val="000000"/>
                        </a:solidFill>
                        <a:effectLst/>
                        <a:latin typeface="Calibri" panose="020F0502020204030204" pitchFamily="34" charset="0"/>
                      </a:endParaRPr>
                    </a:p>
                  </a:txBody>
                  <a:tcPr marL="2880000"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2 601 / 31 718</a:t>
                      </a:r>
                    </a:p>
                  </a:txBody>
                  <a:tcPr marL="9525" marR="9525" marT="9525" marB="0" anchor="ctr"/>
                </a:tc>
                <a:extLst>
                  <a:ext uri="{0D108BD9-81ED-4DB2-BD59-A6C34878D82A}">
                    <a16:rowId xmlns:a16="http://schemas.microsoft.com/office/drawing/2014/main" val="10006"/>
                  </a:ext>
                </a:extLst>
              </a:tr>
              <a:tr h="323984">
                <a:tc>
                  <a:txBody>
                    <a:bodyPr/>
                    <a:lstStyle/>
                    <a:p>
                      <a:pPr algn="r" fontAlgn="b"/>
                      <a:r>
                        <a:rPr lang="cs-CZ" sz="1200" b="0" i="0" u="none" strike="noStrike">
                          <a:solidFill>
                            <a:srgbClr val="000000"/>
                          </a:solidFill>
                          <a:effectLst/>
                          <a:latin typeface="Calibri" panose="020F0502020204030204" pitchFamily="34" charset="0"/>
                        </a:rPr>
                        <a:t>VI. Nemoci nervové soustavy (G00–G99)</a:t>
                      </a:r>
                    </a:p>
                  </a:txBody>
                  <a:tcPr marL="9525" marR="9525" marT="9525" marB="0" anchor="ctr"/>
                </a:tc>
                <a:tc>
                  <a:txBody>
                    <a:bodyPr/>
                    <a:lstStyle/>
                    <a:p>
                      <a:pPr algn="ctr" fontAlgn="b"/>
                      <a:endParaRPr lang="cs-CZ" sz="1400" b="0" i="0" u="none" strike="noStrike" dirty="0">
                        <a:solidFill>
                          <a:srgbClr val="000000"/>
                        </a:solidFill>
                        <a:effectLst/>
                        <a:latin typeface="Calibri" panose="020F0502020204030204" pitchFamily="34" charset="0"/>
                      </a:endParaRPr>
                    </a:p>
                  </a:txBody>
                  <a:tcPr marL="2880000"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1 459 / 29 663</a:t>
                      </a:r>
                    </a:p>
                  </a:txBody>
                  <a:tcPr marL="9525" marR="9525" marT="9525" marB="0" anchor="ctr"/>
                </a:tc>
                <a:extLst>
                  <a:ext uri="{0D108BD9-81ED-4DB2-BD59-A6C34878D82A}">
                    <a16:rowId xmlns:a16="http://schemas.microsoft.com/office/drawing/2014/main" val="10007"/>
                  </a:ext>
                </a:extLst>
              </a:tr>
              <a:tr h="323984">
                <a:tc>
                  <a:txBody>
                    <a:bodyPr/>
                    <a:lstStyle/>
                    <a:p>
                      <a:pPr algn="r" fontAlgn="b"/>
                      <a:r>
                        <a:rPr lang="cs-CZ" sz="1200" b="0" i="0" u="none" strike="noStrike">
                          <a:solidFill>
                            <a:srgbClr val="000000"/>
                          </a:solidFill>
                          <a:effectLst/>
                          <a:latin typeface="Calibri" panose="020F0502020204030204" pitchFamily="34" charset="0"/>
                        </a:rPr>
                        <a:t>XI. Nemoci trávicí soustavy (K00–K93)</a:t>
                      </a:r>
                    </a:p>
                  </a:txBody>
                  <a:tcPr marL="9525" marR="9525" marT="9525" marB="0" anchor="ctr"/>
                </a:tc>
                <a:tc>
                  <a:txBody>
                    <a:bodyPr/>
                    <a:lstStyle/>
                    <a:p>
                      <a:pPr algn="ctr" fontAlgn="b"/>
                      <a:endParaRPr lang="cs-CZ" sz="1400" b="0" i="0" u="none" strike="noStrike" dirty="0">
                        <a:solidFill>
                          <a:srgbClr val="000000"/>
                        </a:solidFill>
                        <a:effectLst/>
                        <a:latin typeface="Calibri" panose="020F0502020204030204" pitchFamily="34" charset="0"/>
                      </a:endParaRPr>
                    </a:p>
                  </a:txBody>
                  <a:tcPr marL="2880000"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1 113 / 22 563</a:t>
                      </a:r>
                    </a:p>
                  </a:txBody>
                  <a:tcPr marL="9525" marR="9525" marT="9525" marB="0" anchor="ctr"/>
                </a:tc>
                <a:extLst>
                  <a:ext uri="{0D108BD9-81ED-4DB2-BD59-A6C34878D82A}">
                    <a16:rowId xmlns:a16="http://schemas.microsoft.com/office/drawing/2014/main" val="10008"/>
                  </a:ext>
                </a:extLst>
              </a:tr>
              <a:tr h="323984">
                <a:tc>
                  <a:txBody>
                    <a:bodyPr/>
                    <a:lstStyle/>
                    <a:p>
                      <a:pPr algn="r" fontAlgn="b"/>
                      <a:r>
                        <a:rPr lang="cs-CZ" sz="1200" b="0" i="0" u="none" strike="noStrike">
                          <a:solidFill>
                            <a:srgbClr val="000000"/>
                          </a:solidFill>
                          <a:effectLst/>
                          <a:latin typeface="Calibri" panose="020F0502020204030204" pitchFamily="34" charset="0"/>
                        </a:rPr>
                        <a:t>IV. Nemoci endokrinní, výživy a přeměny látek (E00–E90)</a:t>
                      </a:r>
                    </a:p>
                  </a:txBody>
                  <a:tcPr marL="9525" marR="9525" marT="9525" marB="0" anchor="ctr"/>
                </a:tc>
                <a:tc>
                  <a:txBody>
                    <a:bodyPr/>
                    <a:lstStyle/>
                    <a:p>
                      <a:pPr algn="ctr" fontAlgn="b"/>
                      <a:endParaRPr lang="cs-CZ" sz="1400" b="0" i="0" u="none" strike="noStrike" dirty="0">
                        <a:solidFill>
                          <a:srgbClr val="000000"/>
                        </a:solidFill>
                        <a:effectLst/>
                        <a:latin typeface="Calibri" panose="020F0502020204030204" pitchFamily="34" charset="0"/>
                      </a:endParaRPr>
                    </a:p>
                  </a:txBody>
                  <a:tcPr marL="2880000"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974 / 18 891</a:t>
                      </a:r>
                    </a:p>
                  </a:txBody>
                  <a:tcPr marL="9525" marR="9525" marT="9525" marB="0" anchor="ctr"/>
                </a:tc>
                <a:extLst>
                  <a:ext uri="{0D108BD9-81ED-4DB2-BD59-A6C34878D82A}">
                    <a16:rowId xmlns:a16="http://schemas.microsoft.com/office/drawing/2014/main" val="10009"/>
                  </a:ext>
                </a:extLst>
              </a:tr>
              <a:tr h="323984">
                <a:tc>
                  <a:txBody>
                    <a:bodyPr/>
                    <a:lstStyle/>
                    <a:p>
                      <a:pPr algn="r" fontAlgn="b"/>
                      <a:r>
                        <a:rPr lang="cs-CZ" sz="1200" b="0" i="0" u="none" strike="noStrike">
                          <a:solidFill>
                            <a:srgbClr val="000000"/>
                          </a:solidFill>
                          <a:effectLst/>
                          <a:latin typeface="Calibri" panose="020F0502020204030204" pitchFamily="34" charset="0"/>
                        </a:rPr>
                        <a:t>XIV. Nemoci močové a pohlavní soustavy</a:t>
                      </a:r>
                    </a:p>
                  </a:txBody>
                  <a:tcPr marL="9525" marR="9525" marT="9525" marB="0" anchor="ctr"/>
                </a:tc>
                <a:tc>
                  <a:txBody>
                    <a:bodyPr/>
                    <a:lstStyle/>
                    <a:p>
                      <a:pPr algn="ctr" fontAlgn="b"/>
                      <a:endParaRPr lang="cs-CZ" sz="1400" b="0" i="0" u="none" strike="noStrike" dirty="0">
                        <a:solidFill>
                          <a:srgbClr val="000000"/>
                        </a:solidFill>
                        <a:effectLst/>
                        <a:latin typeface="Calibri" panose="020F0502020204030204" pitchFamily="34" charset="0"/>
                      </a:endParaRPr>
                    </a:p>
                  </a:txBody>
                  <a:tcPr marL="2880000"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706 / 14 830</a:t>
                      </a:r>
                    </a:p>
                  </a:txBody>
                  <a:tcPr marL="9525" marR="9525" marT="9525" marB="0" anchor="ctr"/>
                </a:tc>
                <a:extLst>
                  <a:ext uri="{0D108BD9-81ED-4DB2-BD59-A6C34878D82A}">
                    <a16:rowId xmlns:a16="http://schemas.microsoft.com/office/drawing/2014/main" val="10010"/>
                  </a:ext>
                </a:extLst>
              </a:tr>
              <a:tr h="323984">
                <a:tc>
                  <a:txBody>
                    <a:bodyPr/>
                    <a:lstStyle/>
                    <a:p>
                      <a:pPr algn="r" fontAlgn="b"/>
                      <a:r>
                        <a:rPr lang="pt-BR" sz="1200" b="0" i="0" u="none" strike="noStrike">
                          <a:solidFill>
                            <a:srgbClr val="000000"/>
                          </a:solidFill>
                          <a:effectLst/>
                          <a:latin typeface="Calibri" panose="020F0502020204030204" pitchFamily="34" charset="0"/>
                        </a:rPr>
                        <a:t>XV. Těhotenství, porod a šestinedělí (O00–O99)</a:t>
                      </a:r>
                    </a:p>
                  </a:txBody>
                  <a:tcPr marL="9525" marR="9525" marT="9525" marB="0" anchor="ctr"/>
                </a:tc>
                <a:tc>
                  <a:txBody>
                    <a:bodyPr/>
                    <a:lstStyle/>
                    <a:p>
                      <a:pPr algn="ctr" fontAlgn="b"/>
                      <a:endParaRPr lang="cs-CZ" sz="1400" b="0" i="0" u="none" strike="noStrike" dirty="0">
                        <a:solidFill>
                          <a:srgbClr val="000000"/>
                        </a:solidFill>
                        <a:effectLst/>
                        <a:latin typeface="Calibri" panose="020F0502020204030204" pitchFamily="34" charset="0"/>
                      </a:endParaRPr>
                    </a:p>
                  </a:txBody>
                  <a:tcPr marL="2880000"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661 / 12 634</a:t>
                      </a:r>
                    </a:p>
                  </a:txBody>
                  <a:tcPr marL="9525" marR="9525" marT="9525" marB="0" anchor="ctr"/>
                </a:tc>
                <a:extLst>
                  <a:ext uri="{0D108BD9-81ED-4DB2-BD59-A6C34878D82A}">
                    <a16:rowId xmlns:a16="http://schemas.microsoft.com/office/drawing/2014/main" val="10011"/>
                  </a:ext>
                </a:extLst>
              </a:tr>
              <a:tr h="323984">
                <a:tc>
                  <a:txBody>
                    <a:bodyPr/>
                    <a:lstStyle/>
                    <a:p>
                      <a:pPr algn="r" fontAlgn="b"/>
                      <a:r>
                        <a:rPr lang="cs-CZ" sz="1200" b="0" i="0" u="none" strike="noStrike">
                          <a:solidFill>
                            <a:srgbClr val="000000"/>
                          </a:solidFill>
                          <a:effectLst/>
                          <a:latin typeface="Calibri" panose="020F0502020204030204" pitchFamily="34" charset="0"/>
                        </a:rPr>
                        <a:t>II. Novotvary (C00–D48)</a:t>
                      </a:r>
                    </a:p>
                  </a:txBody>
                  <a:tcPr marL="9525" marR="9525" marT="9525" marB="0" anchor="ctr"/>
                </a:tc>
                <a:tc>
                  <a:txBody>
                    <a:bodyPr/>
                    <a:lstStyle/>
                    <a:p>
                      <a:pPr algn="ctr" fontAlgn="b"/>
                      <a:endParaRPr lang="cs-CZ" sz="1400" b="0" i="0" u="none" strike="noStrike" dirty="0">
                        <a:solidFill>
                          <a:srgbClr val="000000"/>
                        </a:solidFill>
                        <a:effectLst/>
                        <a:latin typeface="Calibri" panose="020F0502020204030204" pitchFamily="34" charset="0"/>
                      </a:endParaRPr>
                    </a:p>
                  </a:txBody>
                  <a:tcPr marL="2880000"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897 / 10 875</a:t>
                      </a:r>
                    </a:p>
                  </a:txBody>
                  <a:tcPr marL="9525" marR="9525" marT="9525" marB="0" anchor="ctr"/>
                </a:tc>
                <a:extLst>
                  <a:ext uri="{0D108BD9-81ED-4DB2-BD59-A6C34878D82A}">
                    <a16:rowId xmlns:a16="http://schemas.microsoft.com/office/drawing/2014/main" val="10012"/>
                  </a:ext>
                </a:extLst>
              </a:tr>
              <a:tr h="323984">
                <a:tc>
                  <a:txBody>
                    <a:bodyPr/>
                    <a:lstStyle/>
                    <a:p>
                      <a:pPr algn="r" fontAlgn="b"/>
                      <a:r>
                        <a:rPr lang="cs-CZ" sz="1200" b="0" i="0" u="none" strike="noStrike" dirty="0">
                          <a:solidFill>
                            <a:srgbClr val="000000"/>
                          </a:solidFill>
                          <a:effectLst/>
                          <a:latin typeface="Calibri" panose="020F0502020204030204" pitchFamily="34" charset="0"/>
                        </a:rPr>
                        <a:t>Ostatní kapitoly MKN-10</a:t>
                      </a:r>
                    </a:p>
                  </a:txBody>
                  <a:tcPr marL="9525" marR="9525" marT="9525" marB="0" anchor="ctr"/>
                </a:tc>
                <a:tc>
                  <a:txBody>
                    <a:bodyPr/>
                    <a:lstStyle/>
                    <a:p>
                      <a:pPr algn="ctr" fontAlgn="b"/>
                      <a:endParaRPr lang="cs-CZ" sz="1400" b="0" i="0" u="none" strike="noStrike" dirty="0">
                        <a:solidFill>
                          <a:srgbClr val="000000"/>
                        </a:solidFill>
                        <a:effectLst/>
                        <a:latin typeface="Calibri" panose="020F0502020204030204" pitchFamily="34" charset="0"/>
                      </a:endParaRPr>
                    </a:p>
                  </a:txBody>
                  <a:tcPr marL="2880000" marR="9525" marT="9525" marB="0" anchor="ctr"/>
                </a:tc>
                <a:tc>
                  <a:txBody>
                    <a:bodyPr/>
                    <a:lstStyle/>
                    <a:p>
                      <a:pPr algn="ctr" fontAlgn="ctr"/>
                      <a:r>
                        <a:rPr lang="cs-CZ" sz="1400" b="0" i="0" u="none" strike="noStrike" dirty="0">
                          <a:solidFill>
                            <a:srgbClr val="000000"/>
                          </a:solidFill>
                          <a:effectLst/>
                          <a:latin typeface="Calibri" panose="020F0502020204030204" pitchFamily="34" charset="0"/>
                        </a:rPr>
                        <a:t>1 185 / 16 767</a:t>
                      </a:r>
                    </a:p>
                  </a:txBody>
                  <a:tcPr marL="9525" marR="9525" marT="9525" marB="0" anchor="ctr"/>
                </a:tc>
                <a:extLst>
                  <a:ext uri="{0D108BD9-81ED-4DB2-BD59-A6C34878D82A}">
                    <a16:rowId xmlns:a16="http://schemas.microsoft.com/office/drawing/2014/main" val="10013"/>
                  </a:ext>
                </a:extLst>
              </a:tr>
            </a:tbl>
          </a:graphicData>
        </a:graphic>
      </p:graphicFrame>
      <p:graphicFrame>
        <p:nvGraphicFramePr>
          <p:cNvPr id="13" name="Tabulka 12">
            <a:extLst>
              <a:ext uri="{FF2B5EF4-FFF2-40B4-BE49-F238E27FC236}">
                <a16:creationId xmlns:a16="http://schemas.microsoft.com/office/drawing/2014/main" id="{6B007767-B437-44C2-9AA9-40A48F725945}"/>
              </a:ext>
            </a:extLst>
          </p:cNvPr>
          <p:cNvGraphicFramePr>
            <a:graphicFrameLocks noGrp="1"/>
          </p:cNvGraphicFramePr>
          <p:nvPr>
            <p:extLst>
              <p:ext uri="{D42A27DB-BD31-4B8C-83A1-F6EECF244321}">
                <p14:modId xmlns:p14="http://schemas.microsoft.com/office/powerpoint/2010/main" val="1041451192"/>
              </p:ext>
            </p:extLst>
          </p:nvPr>
        </p:nvGraphicFramePr>
        <p:xfrm>
          <a:off x="7860312" y="1616466"/>
          <a:ext cx="2021435" cy="620078"/>
        </p:xfrm>
        <a:graphic>
          <a:graphicData uri="http://schemas.openxmlformats.org/drawingml/2006/table">
            <a:tbl>
              <a:tblPr>
                <a:tableStyleId>{2D5ABB26-0587-4C30-8999-92F81FD0307C}</a:tableStyleId>
              </a:tblPr>
              <a:tblGrid>
                <a:gridCol w="2021435">
                  <a:extLst>
                    <a:ext uri="{9D8B030D-6E8A-4147-A177-3AD203B41FA5}">
                      <a16:colId xmlns:a16="http://schemas.microsoft.com/office/drawing/2014/main" val="20000"/>
                    </a:ext>
                  </a:extLst>
                </a:gridCol>
              </a:tblGrid>
              <a:tr h="620078">
                <a:tc>
                  <a:txBody>
                    <a:bodyPr/>
                    <a:lstStyle/>
                    <a:p>
                      <a:pPr algn="ctr" fontAlgn="b"/>
                      <a:r>
                        <a:rPr lang="cs-CZ" sz="1400" b="0" i="0" u="none" strike="noStrike" dirty="0">
                          <a:solidFill>
                            <a:srgbClr val="000000"/>
                          </a:solidFill>
                          <a:effectLst/>
                          <a:latin typeface="Calibri" panose="020F0502020204030204" pitchFamily="34" charset="0"/>
                        </a:rPr>
                        <a:t>Počet případů za rok</a:t>
                      </a:r>
                      <a:br>
                        <a:rPr lang="cs-CZ" sz="1400" b="0" i="0" u="none" strike="noStrike" dirty="0">
                          <a:solidFill>
                            <a:srgbClr val="000000"/>
                          </a:solidFill>
                          <a:effectLst/>
                          <a:latin typeface="Calibri" panose="020F0502020204030204" pitchFamily="34" charset="0"/>
                        </a:rPr>
                      </a:br>
                      <a:r>
                        <a:rPr lang="cs-CZ" sz="1400" b="0" i="0" u="none" strike="noStrike" dirty="0">
                          <a:solidFill>
                            <a:srgbClr val="000000"/>
                          </a:solidFill>
                          <a:effectLst/>
                          <a:latin typeface="Calibri" panose="020F0502020204030204" pitchFamily="34" charset="0"/>
                        </a:rPr>
                        <a:t>ZZS LBK / ZZS celá ČR</a:t>
                      </a:r>
                    </a:p>
                  </a:txBody>
                  <a:tcPr marL="9092" marR="9092" marT="9092" marB="0" anchor="ct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860035220"/>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Nadpis 1">
            <a:extLst>
              <a:ext uri="{FF2B5EF4-FFF2-40B4-BE49-F238E27FC236}">
                <a16:creationId xmlns:a16="http://schemas.microsoft.com/office/drawing/2014/main" id="{EA328CEC-C272-456D-B936-D7E722870E2A}"/>
              </a:ext>
            </a:extLst>
          </p:cNvPr>
          <p:cNvSpPr txBox="1">
            <a:spLocks/>
          </p:cNvSpPr>
          <p:nvPr/>
        </p:nvSpPr>
        <p:spPr>
          <a:xfrm>
            <a:off x="257558" y="156024"/>
            <a:ext cx="11510889" cy="77470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cs-CZ" sz="3200" b="1" i="0" u="none" strike="noStrike" kern="1200" cap="none" spc="0" normalizeH="0" baseline="0" noProof="0" dirty="0">
                <a:ln>
                  <a:noFill/>
                </a:ln>
                <a:solidFill>
                  <a:srgbClr val="F6063C"/>
                </a:solidFill>
                <a:uLnTx/>
                <a:uFillTx/>
                <a:latin typeface="Calibri" panose="020F0502020204030204" pitchFamily="34" charset="0"/>
                <a:cs typeface="Calibri" panose="020F0502020204030204" pitchFamily="34" charset="0"/>
              </a:rPr>
              <a:t>Příčiny výjezdu ZZS v krajích</a:t>
            </a:r>
          </a:p>
        </p:txBody>
      </p:sp>
      <p:sp>
        <p:nvSpPr>
          <p:cNvPr id="97" name="TextBox 6"/>
          <p:cNvSpPr txBox="1"/>
          <p:nvPr/>
        </p:nvSpPr>
        <p:spPr>
          <a:xfrm>
            <a:off x="257558" y="653725"/>
            <a:ext cx="398391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NRHZS, ošetření pacienti v období 2014–2018</a:t>
            </a:r>
          </a:p>
        </p:txBody>
      </p:sp>
      <p:sp>
        <p:nvSpPr>
          <p:cNvPr id="9" name="TextBox 2"/>
          <p:cNvSpPr txBox="1"/>
          <p:nvPr/>
        </p:nvSpPr>
        <p:spPr>
          <a:xfrm>
            <a:off x="257558" y="1074707"/>
            <a:ext cx="7934102"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dirty="0">
                <a:ln>
                  <a:noFill/>
                </a:ln>
                <a:solidFill>
                  <a:srgbClr val="000000"/>
                </a:solidFill>
                <a:effectLst/>
                <a:uLnTx/>
                <a:uFillTx/>
                <a:latin typeface="Calibri" panose="020F0502020204030204"/>
                <a:ea typeface="+mn-ea"/>
                <a:cs typeface="+mn-cs"/>
              </a:rPr>
              <a:t>Vykázané diagnózy u osob ošetřených ZZS v recentním 5letém období 2014–2087 dle kraje sídla ZZS:</a:t>
            </a:r>
          </a:p>
        </p:txBody>
      </p:sp>
      <p:graphicFrame>
        <p:nvGraphicFramePr>
          <p:cNvPr id="11" name="Tabulka 10"/>
          <p:cNvGraphicFramePr>
            <a:graphicFrameLocks noGrp="1"/>
          </p:cNvGraphicFramePr>
          <p:nvPr>
            <p:extLst/>
          </p:nvPr>
        </p:nvGraphicFramePr>
        <p:xfrm>
          <a:off x="8334814" y="2198277"/>
          <a:ext cx="3600012" cy="1541145"/>
        </p:xfrm>
        <a:graphic>
          <a:graphicData uri="http://schemas.openxmlformats.org/drawingml/2006/table">
            <a:tbl>
              <a:tblPr>
                <a:tableStyleId>{2D5ABB26-0587-4C30-8999-92F81FD0307C}</a:tableStyleId>
              </a:tblPr>
              <a:tblGrid>
                <a:gridCol w="3600012">
                  <a:extLst>
                    <a:ext uri="{9D8B030D-6E8A-4147-A177-3AD203B41FA5}">
                      <a16:colId xmlns:a16="http://schemas.microsoft.com/office/drawing/2014/main" val="20000"/>
                    </a:ext>
                  </a:extLst>
                </a:gridCol>
              </a:tblGrid>
              <a:tr h="172500">
                <a:tc>
                  <a:txBody>
                    <a:bodyPr/>
                    <a:lstStyle/>
                    <a:p>
                      <a:pPr algn="l" fontAlgn="b"/>
                      <a:r>
                        <a:rPr lang="cs-CZ" sz="1400" b="0" i="0" u="none" strike="noStrike" dirty="0">
                          <a:solidFill>
                            <a:srgbClr val="000000"/>
                          </a:solidFill>
                          <a:effectLst/>
                          <a:latin typeface="Calibri" panose="020F0502020204030204" pitchFamily="34" charset="0"/>
                        </a:rPr>
                        <a:t>Příznaky, znaky a abnormální klinické</a:t>
                      </a:r>
                      <a:br>
                        <a:rPr lang="cs-CZ" sz="1400" b="0" i="0" u="none" strike="noStrike" dirty="0">
                          <a:solidFill>
                            <a:srgbClr val="000000"/>
                          </a:solidFill>
                          <a:effectLst/>
                          <a:latin typeface="Calibri" panose="020F0502020204030204" pitchFamily="34" charset="0"/>
                        </a:rPr>
                      </a:br>
                      <a:r>
                        <a:rPr lang="cs-CZ" sz="1400" b="0" i="0" u="none" strike="noStrike" dirty="0">
                          <a:solidFill>
                            <a:srgbClr val="000000"/>
                          </a:solidFill>
                          <a:effectLst/>
                          <a:latin typeface="Calibri" panose="020F0502020204030204" pitchFamily="34" charset="0"/>
                        </a:rPr>
                        <a:t>a laboratorní nálezy (R00–R99)</a:t>
                      </a:r>
                    </a:p>
                  </a:txBody>
                  <a:tcPr marL="9525" marR="9525" marT="9525" marB="0" anchor="b">
                    <a:noFill/>
                  </a:tcPr>
                </a:tc>
                <a:extLst>
                  <a:ext uri="{0D108BD9-81ED-4DB2-BD59-A6C34878D82A}">
                    <a16:rowId xmlns:a16="http://schemas.microsoft.com/office/drawing/2014/main" val="10001"/>
                  </a:ext>
                </a:extLst>
              </a:tr>
              <a:tr h="172500">
                <a:tc>
                  <a:txBody>
                    <a:bodyPr/>
                    <a:lstStyle/>
                    <a:p>
                      <a:pPr algn="l" fontAlgn="b"/>
                      <a:r>
                        <a:rPr lang="cs-CZ" sz="1400" b="0" i="0" u="none" strike="noStrike" dirty="0">
                          <a:solidFill>
                            <a:srgbClr val="000000"/>
                          </a:solidFill>
                          <a:effectLst/>
                          <a:latin typeface="Calibri" panose="020F0502020204030204" pitchFamily="34" charset="0"/>
                        </a:rPr>
                        <a:t>Poranění, otravy a některé jiné následky</a:t>
                      </a:r>
                      <a:br>
                        <a:rPr lang="cs-CZ" sz="1400" b="0" i="0" u="none" strike="noStrike" dirty="0">
                          <a:solidFill>
                            <a:srgbClr val="000000"/>
                          </a:solidFill>
                          <a:effectLst/>
                          <a:latin typeface="Calibri" panose="020F0502020204030204" pitchFamily="34" charset="0"/>
                        </a:rPr>
                      </a:br>
                      <a:r>
                        <a:rPr lang="cs-CZ" sz="1400" b="0" i="0" u="none" strike="noStrike" dirty="0">
                          <a:solidFill>
                            <a:srgbClr val="000000"/>
                          </a:solidFill>
                          <a:effectLst/>
                          <a:latin typeface="Calibri" panose="020F0502020204030204" pitchFamily="34" charset="0"/>
                        </a:rPr>
                        <a:t>vnějších příčin</a:t>
                      </a:r>
                      <a:r>
                        <a:rPr lang="cs-CZ" sz="1400" b="0" i="0" u="none" strike="noStrike" baseline="0" dirty="0">
                          <a:solidFill>
                            <a:srgbClr val="000000"/>
                          </a:solidFill>
                          <a:effectLst/>
                          <a:latin typeface="Calibri" panose="020F0502020204030204" pitchFamily="34" charset="0"/>
                        </a:rPr>
                        <a:t> </a:t>
                      </a:r>
                      <a:r>
                        <a:rPr lang="cs-CZ" sz="1400" b="0" i="0" u="none" strike="noStrike" dirty="0">
                          <a:solidFill>
                            <a:srgbClr val="000000"/>
                          </a:solidFill>
                          <a:effectLst/>
                          <a:latin typeface="Calibri" panose="020F0502020204030204" pitchFamily="34" charset="0"/>
                        </a:rPr>
                        <a:t>(S00–T98)</a:t>
                      </a:r>
                    </a:p>
                  </a:txBody>
                  <a:tcPr marL="9525" marR="9525" marT="9525" marB="0" anchor="b">
                    <a:noFill/>
                  </a:tcPr>
                </a:tc>
                <a:extLst>
                  <a:ext uri="{0D108BD9-81ED-4DB2-BD59-A6C34878D82A}">
                    <a16:rowId xmlns:a16="http://schemas.microsoft.com/office/drawing/2014/main" val="10002"/>
                  </a:ext>
                </a:extLst>
              </a:tr>
              <a:tr h="172500">
                <a:tc>
                  <a:txBody>
                    <a:bodyPr/>
                    <a:lstStyle/>
                    <a:p>
                      <a:pPr algn="l" fontAlgn="b"/>
                      <a:r>
                        <a:rPr lang="cs-CZ" sz="1400" b="0" i="0" u="none" strike="noStrike" dirty="0">
                          <a:solidFill>
                            <a:srgbClr val="000000"/>
                          </a:solidFill>
                          <a:effectLst/>
                          <a:latin typeface="Calibri" panose="020F0502020204030204" pitchFamily="34" charset="0"/>
                        </a:rPr>
                        <a:t>Nemoci oběhové soustavy (I00–I99)</a:t>
                      </a:r>
                    </a:p>
                  </a:txBody>
                  <a:tcPr marL="9525" marR="9525" marT="9525" marB="0" anchor="b"/>
                </a:tc>
                <a:extLst>
                  <a:ext uri="{0D108BD9-81ED-4DB2-BD59-A6C34878D82A}">
                    <a16:rowId xmlns:a16="http://schemas.microsoft.com/office/drawing/2014/main" val="10003"/>
                  </a:ext>
                </a:extLst>
              </a:tr>
              <a:tr h="172500">
                <a:tc>
                  <a:txBody>
                    <a:bodyPr/>
                    <a:lstStyle/>
                    <a:p>
                      <a:pPr algn="l" fontAlgn="b"/>
                      <a:r>
                        <a:rPr lang="cs-CZ" sz="1400" b="0" i="0" u="none" strike="noStrike" dirty="0">
                          <a:solidFill>
                            <a:srgbClr val="000000"/>
                          </a:solidFill>
                          <a:effectLst/>
                          <a:latin typeface="Calibri" panose="020F0502020204030204" pitchFamily="34" charset="0"/>
                        </a:rPr>
                        <a:t>Poruchy duševní a poruchy chování (F00–F99)</a:t>
                      </a:r>
                    </a:p>
                  </a:txBody>
                  <a:tcPr marL="9525" marR="9525" marT="9525" marB="0" anchor="b">
                    <a:noFill/>
                  </a:tcPr>
                </a:tc>
                <a:extLst>
                  <a:ext uri="{0D108BD9-81ED-4DB2-BD59-A6C34878D82A}">
                    <a16:rowId xmlns:a16="http://schemas.microsoft.com/office/drawing/2014/main" val="10004"/>
                  </a:ext>
                </a:extLst>
              </a:tr>
              <a:tr h="172500">
                <a:tc>
                  <a:txBody>
                    <a:bodyPr/>
                    <a:lstStyle/>
                    <a:p>
                      <a:pPr algn="l" fontAlgn="b"/>
                      <a:r>
                        <a:rPr lang="cs-CZ" sz="1400" b="0" i="0" u="none" strike="noStrike" dirty="0">
                          <a:solidFill>
                            <a:srgbClr val="000000"/>
                          </a:solidFill>
                          <a:effectLst/>
                          <a:latin typeface="Calibri" panose="020F0502020204030204" pitchFamily="34" charset="0"/>
                        </a:rPr>
                        <a:t>Jiná</a:t>
                      </a:r>
                      <a:r>
                        <a:rPr lang="cs-CZ" sz="1400" b="0" i="0" u="none" strike="noStrike" baseline="0" dirty="0">
                          <a:solidFill>
                            <a:srgbClr val="000000"/>
                          </a:solidFill>
                          <a:effectLst/>
                          <a:latin typeface="Calibri" panose="020F0502020204030204" pitchFamily="34" charset="0"/>
                        </a:rPr>
                        <a:t> diagnóza</a:t>
                      </a:r>
                      <a:endParaRPr lang="cs-CZ" sz="1400" b="0" i="0" u="none" strike="noStrike" dirty="0">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10005"/>
                  </a:ext>
                </a:extLst>
              </a:tr>
            </a:tbl>
          </a:graphicData>
        </a:graphic>
      </p:graphicFrame>
      <p:sp>
        <p:nvSpPr>
          <p:cNvPr id="13" name="Obdélník 12"/>
          <p:cNvSpPr/>
          <p:nvPr/>
        </p:nvSpPr>
        <p:spPr>
          <a:xfrm>
            <a:off x="8078351" y="2261909"/>
            <a:ext cx="144000" cy="144000"/>
          </a:xfrm>
          <a:prstGeom prst="rect">
            <a:avLst/>
          </a:prstGeom>
          <a:solidFill>
            <a:schemeClr val="accent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 name="Obdélník 13"/>
          <p:cNvSpPr/>
          <p:nvPr/>
        </p:nvSpPr>
        <p:spPr>
          <a:xfrm>
            <a:off x="8078351" y="2673581"/>
            <a:ext cx="144000" cy="144000"/>
          </a:xfrm>
          <a:prstGeom prst="rect">
            <a:avLst/>
          </a:prstGeom>
          <a:solidFill>
            <a:srgbClr val="8CC84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 name="Obdélník 14"/>
          <p:cNvSpPr/>
          <p:nvPr/>
        </p:nvSpPr>
        <p:spPr>
          <a:xfrm>
            <a:off x="8078351" y="3104303"/>
            <a:ext cx="144000" cy="144000"/>
          </a:xfrm>
          <a:prstGeom prst="rect">
            <a:avLst/>
          </a:prstGeom>
          <a:solidFill>
            <a:srgbClr val="FFC00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 name="Obdélník 15"/>
          <p:cNvSpPr/>
          <p:nvPr/>
        </p:nvSpPr>
        <p:spPr>
          <a:xfrm>
            <a:off x="8078351" y="3335000"/>
            <a:ext cx="144000" cy="144000"/>
          </a:xfrm>
          <a:prstGeom prst="rect">
            <a:avLst/>
          </a:prstGeom>
          <a:solidFill>
            <a:srgbClr val="DA212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 name="Obdélník 17"/>
          <p:cNvSpPr/>
          <p:nvPr/>
        </p:nvSpPr>
        <p:spPr>
          <a:xfrm>
            <a:off x="8078351" y="3565695"/>
            <a:ext cx="144000" cy="144000"/>
          </a:xfrm>
          <a:prstGeom prst="rect">
            <a:avLst/>
          </a:prstGeom>
          <a:solidFill>
            <a:srgbClr val="7F0506"/>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TextovéPole 18"/>
          <p:cNvSpPr txBox="1"/>
          <p:nvPr/>
        </p:nvSpPr>
        <p:spPr>
          <a:xfrm rot="5400000">
            <a:off x="4228166" y="670263"/>
            <a:ext cx="400110" cy="2031325"/>
          </a:xfrm>
          <a:prstGeom prst="rect">
            <a:avLst/>
          </a:prstGeom>
          <a:noFill/>
        </p:spPr>
        <p:txBody>
          <a:bodyPr vert="vert270"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Podíl ošetřených osob</a:t>
            </a:r>
          </a:p>
        </p:txBody>
      </p:sp>
      <p:sp>
        <p:nvSpPr>
          <p:cNvPr id="22" name="TextBox 3">
            <a:extLst>
              <a:ext uri="{FF2B5EF4-FFF2-40B4-BE49-F238E27FC236}">
                <a16:creationId xmlns:a16="http://schemas.microsoft.com/office/drawing/2014/main" id="{46CC8EAF-2651-4294-B3C5-0625E1A5C410}"/>
              </a:ext>
            </a:extLst>
          </p:cNvPr>
          <p:cNvSpPr txBox="1"/>
          <p:nvPr/>
        </p:nvSpPr>
        <p:spPr>
          <a:xfrm>
            <a:off x="257558" y="1495965"/>
            <a:ext cx="1678246" cy="307777"/>
          </a:xfrm>
          <a:prstGeom prst="rect">
            <a:avLst/>
          </a:prstGeom>
          <a:noFill/>
        </p:spPr>
        <p:txBody>
          <a:bodyPr wrap="square" rtlCol="0">
            <a:spAutoFit/>
          </a:bodyPr>
          <a:lstStyle/>
          <a:p>
            <a:r>
              <a:rPr lang="cs-CZ" sz="1400" b="1" dirty="0">
                <a:solidFill>
                  <a:srgbClr val="000000"/>
                </a:solidFill>
              </a:rPr>
              <a:t>Kraj sídla ZZS:</a:t>
            </a:r>
            <a:endParaRPr lang="en-US" sz="1400" b="1" dirty="0">
              <a:solidFill>
                <a:srgbClr val="000000"/>
              </a:solidFill>
            </a:endParaRPr>
          </a:p>
        </p:txBody>
      </p:sp>
      <p:sp>
        <p:nvSpPr>
          <p:cNvPr id="20" name="Obdélník 19">
            <a:extLst>
              <a:ext uri="{FF2B5EF4-FFF2-40B4-BE49-F238E27FC236}">
                <a16:creationId xmlns:a16="http://schemas.microsoft.com/office/drawing/2014/main" id="{1325222A-9E8C-4B30-8BAD-C6BAC2B773D0}"/>
              </a:ext>
            </a:extLst>
          </p:cNvPr>
          <p:cNvSpPr/>
          <p:nvPr/>
        </p:nvSpPr>
        <p:spPr>
          <a:xfrm>
            <a:off x="315883" y="5758976"/>
            <a:ext cx="6959953" cy="286665"/>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1" name="Graf 20">
            <a:extLst>
              <a:ext uri="{FF2B5EF4-FFF2-40B4-BE49-F238E27FC236}">
                <a16:creationId xmlns:a16="http://schemas.microsoft.com/office/drawing/2014/main" id="{090BFAA0-7A80-4127-9C63-B29CA336DF6E}"/>
              </a:ext>
            </a:extLst>
          </p:cNvPr>
          <p:cNvGraphicFramePr/>
          <p:nvPr>
            <p:extLst>
              <p:ext uri="{D42A27DB-BD31-4B8C-83A1-F6EECF244321}">
                <p14:modId xmlns:p14="http://schemas.microsoft.com/office/powerpoint/2010/main" val="1403663391"/>
              </p:ext>
            </p:extLst>
          </p:nvPr>
        </p:nvGraphicFramePr>
        <p:xfrm>
          <a:off x="423930" y="1619423"/>
          <a:ext cx="7015096" cy="481012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503596204"/>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Nadpis 1">
            <a:extLst>
              <a:ext uri="{FF2B5EF4-FFF2-40B4-BE49-F238E27FC236}">
                <a16:creationId xmlns:a16="http://schemas.microsoft.com/office/drawing/2014/main" id="{EA328CEC-C272-456D-B936-D7E722870E2A}"/>
              </a:ext>
            </a:extLst>
          </p:cNvPr>
          <p:cNvSpPr txBox="1">
            <a:spLocks/>
          </p:cNvSpPr>
          <p:nvPr/>
        </p:nvSpPr>
        <p:spPr>
          <a:xfrm>
            <a:off x="257558" y="156024"/>
            <a:ext cx="11510889" cy="77470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cs-CZ" sz="3200" b="1" i="0" u="none" strike="noStrike" kern="1200" cap="none" spc="0" normalizeH="0" baseline="0" noProof="0" dirty="0">
                <a:ln>
                  <a:noFill/>
                </a:ln>
                <a:solidFill>
                  <a:srgbClr val="F6063C"/>
                </a:solidFill>
                <a:uLnTx/>
                <a:uFillTx/>
                <a:latin typeface="Calibri" panose="020F0502020204030204" pitchFamily="34" charset="0"/>
                <a:cs typeface="Calibri" panose="020F0502020204030204" pitchFamily="34" charset="0"/>
              </a:rPr>
              <a:t>Příčiny výjezdu ZZS – nejčastěji se vyskytující diagnózy</a:t>
            </a:r>
          </a:p>
        </p:txBody>
      </p:sp>
      <p:sp>
        <p:nvSpPr>
          <p:cNvPr id="97" name="TextBox 6"/>
          <p:cNvSpPr txBox="1"/>
          <p:nvPr/>
        </p:nvSpPr>
        <p:spPr>
          <a:xfrm>
            <a:off x="257558" y="560415"/>
            <a:ext cx="398391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NRHZS, ošetření pacienti v období 2014–2018</a:t>
            </a:r>
          </a:p>
        </p:txBody>
      </p:sp>
      <p:graphicFrame>
        <p:nvGraphicFramePr>
          <p:cNvPr id="17" name="Graf 16">
            <a:extLst>
              <a:ext uri="{FF2B5EF4-FFF2-40B4-BE49-F238E27FC236}">
                <a16:creationId xmlns:a16="http://schemas.microsoft.com/office/drawing/2014/main" id="{C7A9765C-F037-4812-981F-D642701CD1E8}"/>
              </a:ext>
            </a:extLst>
          </p:cNvPr>
          <p:cNvGraphicFramePr/>
          <p:nvPr>
            <p:extLst>
              <p:ext uri="{D42A27DB-BD31-4B8C-83A1-F6EECF244321}">
                <p14:modId xmlns:p14="http://schemas.microsoft.com/office/powerpoint/2010/main" val="3614064647"/>
              </p:ext>
            </p:extLst>
          </p:nvPr>
        </p:nvGraphicFramePr>
        <p:xfrm>
          <a:off x="3350582" y="1148292"/>
          <a:ext cx="4989387" cy="5346210"/>
        </p:xfrm>
        <a:graphic>
          <a:graphicData uri="http://schemas.openxmlformats.org/drawingml/2006/chart">
            <c:chart xmlns:c="http://schemas.openxmlformats.org/drawingml/2006/chart" xmlns:r="http://schemas.openxmlformats.org/officeDocument/2006/relationships" r:id="rId3"/>
          </a:graphicData>
        </a:graphic>
      </p:graphicFrame>
      <p:sp>
        <p:nvSpPr>
          <p:cNvPr id="18" name="TextBox 2">
            <a:extLst>
              <a:ext uri="{FF2B5EF4-FFF2-40B4-BE49-F238E27FC236}">
                <a16:creationId xmlns:a16="http://schemas.microsoft.com/office/drawing/2014/main" id="{B103B164-3BF9-4F53-A303-D95FB6D0940D}"/>
              </a:ext>
            </a:extLst>
          </p:cNvPr>
          <p:cNvSpPr txBox="1"/>
          <p:nvPr/>
        </p:nvSpPr>
        <p:spPr>
          <a:xfrm>
            <a:off x="257558" y="840514"/>
            <a:ext cx="7748846"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dirty="0">
                <a:ln>
                  <a:noFill/>
                </a:ln>
                <a:solidFill>
                  <a:srgbClr val="000000"/>
                </a:solidFill>
                <a:effectLst/>
                <a:uLnTx/>
                <a:uFillTx/>
                <a:latin typeface="Calibri" panose="020F0502020204030204"/>
                <a:ea typeface="+mn-ea"/>
                <a:cs typeface="+mn-cs"/>
              </a:rPr>
              <a:t>Vykázané diagnózy u osob v péči ZZS v recentním 5letém období 2014–2018</a:t>
            </a:r>
          </a:p>
        </p:txBody>
      </p:sp>
      <p:sp>
        <p:nvSpPr>
          <p:cNvPr id="19" name="Obdélník 18">
            <a:extLst>
              <a:ext uri="{FF2B5EF4-FFF2-40B4-BE49-F238E27FC236}">
                <a16:creationId xmlns:a16="http://schemas.microsoft.com/office/drawing/2014/main" id="{CD217EE0-0905-4E02-9992-F21628E5CF6E}"/>
              </a:ext>
            </a:extLst>
          </p:cNvPr>
          <p:cNvSpPr/>
          <p:nvPr/>
        </p:nvSpPr>
        <p:spPr>
          <a:xfrm>
            <a:off x="257558" y="1074601"/>
            <a:ext cx="4522585" cy="307777"/>
          </a:xfrm>
          <a:prstGeom prst="rect">
            <a:avLst/>
          </a:prstGeom>
        </p:spPr>
        <p:txBody>
          <a:bodyPr wrap="none">
            <a:spAutoFit/>
          </a:bodyPr>
          <a:lstStyle/>
          <a:p>
            <a:pPr fontAlgn="b"/>
            <a:r>
              <a:rPr lang="cs-CZ" sz="1400" b="1" dirty="0">
                <a:solidFill>
                  <a:srgbClr val="000000"/>
                </a:solidFill>
                <a:latin typeface="Calibri" panose="020F0502020204030204" pitchFamily="34" charset="0"/>
              </a:rPr>
              <a:t>– nejčastěji uváděné diagnózy (≥ 1 % v ČR) na dokladu ZZS:</a:t>
            </a:r>
          </a:p>
        </p:txBody>
      </p:sp>
      <p:graphicFrame>
        <p:nvGraphicFramePr>
          <p:cNvPr id="20" name="Tabulka 19">
            <a:extLst>
              <a:ext uri="{FF2B5EF4-FFF2-40B4-BE49-F238E27FC236}">
                <a16:creationId xmlns:a16="http://schemas.microsoft.com/office/drawing/2014/main" id="{E8EF9DBC-85DE-41BE-81F0-CD6015CEF9A1}"/>
              </a:ext>
            </a:extLst>
          </p:cNvPr>
          <p:cNvGraphicFramePr>
            <a:graphicFrameLocks noGrp="1"/>
          </p:cNvGraphicFramePr>
          <p:nvPr>
            <p:extLst>
              <p:ext uri="{D42A27DB-BD31-4B8C-83A1-F6EECF244321}">
                <p14:modId xmlns:p14="http://schemas.microsoft.com/office/powerpoint/2010/main" val="2444906940"/>
              </p:ext>
            </p:extLst>
          </p:nvPr>
        </p:nvGraphicFramePr>
        <p:xfrm>
          <a:off x="8100134" y="901249"/>
          <a:ext cx="1600819" cy="962257"/>
        </p:xfrm>
        <a:graphic>
          <a:graphicData uri="http://schemas.openxmlformats.org/drawingml/2006/table">
            <a:tbl>
              <a:tblPr>
                <a:tableStyleId>{2D5ABB26-0587-4C30-8999-92F81FD0307C}</a:tableStyleId>
              </a:tblPr>
              <a:tblGrid>
                <a:gridCol w="1600819">
                  <a:extLst>
                    <a:ext uri="{9D8B030D-6E8A-4147-A177-3AD203B41FA5}">
                      <a16:colId xmlns:a16="http://schemas.microsoft.com/office/drawing/2014/main" val="20000"/>
                    </a:ext>
                  </a:extLst>
                </a:gridCol>
              </a:tblGrid>
              <a:tr h="962257">
                <a:tc>
                  <a:txBody>
                    <a:bodyPr/>
                    <a:lstStyle/>
                    <a:p>
                      <a:pPr algn="ctr" fontAlgn="b"/>
                      <a:r>
                        <a:rPr lang="cs-CZ" sz="1400" b="0" i="0" u="none" strike="noStrike" dirty="0">
                          <a:solidFill>
                            <a:srgbClr val="000000"/>
                          </a:solidFill>
                          <a:effectLst/>
                          <a:latin typeface="Calibri" panose="020F0502020204030204" pitchFamily="34" charset="0"/>
                        </a:rPr>
                        <a:t>Počet případů za rok</a:t>
                      </a:r>
                      <a:br>
                        <a:rPr lang="cs-CZ" sz="1400" b="0" i="0" u="none" strike="noStrike" dirty="0">
                          <a:solidFill>
                            <a:srgbClr val="000000"/>
                          </a:solidFill>
                          <a:effectLst/>
                          <a:latin typeface="Calibri" panose="020F0502020204030204" pitchFamily="34" charset="0"/>
                        </a:rPr>
                      </a:br>
                      <a:r>
                        <a:rPr lang="cs-CZ" sz="1400" b="0" i="0" u="none" strike="noStrike" dirty="0">
                          <a:solidFill>
                            <a:srgbClr val="000000"/>
                          </a:solidFill>
                          <a:effectLst/>
                          <a:latin typeface="Calibri" panose="020F0502020204030204" pitchFamily="34" charset="0"/>
                        </a:rPr>
                        <a:t>ZZS LBK / ZZS celá ČR</a:t>
                      </a:r>
                    </a:p>
                  </a:txBody>
                  <a:tcPr marL="9092" marR="9092" marT="9092" marB="0" anchor="ctr"/>
                </a:tc>
                <a:extLst>
                  <a:ext uri="{0D108BD9-81ED-4DB2-BD59-A6C34878D82A}">
                    <a16:rowId xmlns:a16="http://schemas.microsoft.com/office/drawing/2014/main" val="10000"/>
                  </a:ext>
                </a:extLst>
              </a:tr>
            </a:tbl>
          </a:graphicData>
        </a:graphic>
      </p:graphicFrame>
      <p:graphicFrame>
        <p:nvGraphicFramePr>
          <p:cNvPr id="21" name="Tabulka 20">
            <a:extLst>
              <a:ext uri="{FF2B5EF4-FFF2-40B4-BE49-F238E27FC236}">
                <a16:creationId xmlns:a16="http://schemas.microsoft.com/office/drawing/2014/main" id="{54D03855-205B-41E0-AF9D-99808C5F87AD}"/>
              </a:ext>
            </a:extLst>
          </p:cNvPr>
          <p:cNvGraphicFramePr>
            <a:graphicFrameLocks noGrp="1"/>
          </p:cNvGraphicFramePr>
          <p:nvPr>
            <p:extLst>
              <p:ext uri="{D42A27DB-BD31-4B8C-83A1-F6EECF244321}">
                <p14:modId xmlns:p14="http://schemas.microsoft.com/office/powerpoint/2010/main" val="1071818235"/>
              </p:ext>
            </p:extLst>
          </p:nvPr>
        </p:nvGraphicFramePr>
        <p:xfrm>
          <a:off x="396538" y="1773674"/>
          <a:ext cx="9240662" cy="4589991"/>
        </p:xfrm>
        <a:graphic>
          <a:graphicData uri="http://schemas.openxmlformats.org/drawingml/2006/table">
            <a:tbl>
              <a:tblPr>
                <a:tableStyleId>{2D5ABB26-0587-4C30-8999-92F81FD0307C}</a:tableStyleId>
              </a:tblPr>
              <a:tblGrid>
                <a:gridCol w="4632662">
                  <a:extLst>
                    <a:ext uri="{9D8B030D-6E8A-4147-A177-3AD203B41FA5}">
                      <a16:colId xmlns:a16="http://schemas.microsoft.com/office/drawing/2014/main" val="20000"/>
                    </a:ext>
                  </a:extLst>
                </a:gridCol>
                <a:gridCol w="3168000">
                  <a:extLst>
                    <a:ext uri="{9D8B030D-6E8A-4147-A177-3AD203B41FA5}">
                      <a16:colId xmlns:a16="http://schemas.microsoft.com/office/drawing/2014/main" val="551235729"/>
                    </a:ext>
                  </a:extLst>
                </a:gridCol>
                <a:gridCol w="1440000">
                  <a:extLst>
                    <a:ext uri="{9D8B030D-6E8A-4147-A177-3AD203B41FA5}">
                      <a16:colId xmlns:a16="http://schemas.microsoft.com/office/drawing/2014/main" val="1037910012"/>
                    </a:ext>
                  </a:extLst>
                </a:gridCol>
              </a:tblGrid>
              <a:tr h="218571">
                <a:tc>
                  <a:txBody>
                    <a:bodyPr/>
                    <a:lstStyle/>
                    <a:p>
                      <a:pPr algn="l" fontAlgn="b"/>
                      <a:r>
                        <a:rPr lang="cs-CZ" sz="1400" b="1" i="0" u="none" strike="noStrike" dirty="0">
                          <a:solidFill>
                            <a:srgbClr val="000000"/>
                          </a:solidFill>
                          <a:effectLst/>
                          <a:latin typeface="Calibri" panose="020F0502020204030204" pitchFamily="34" charset="0"/>
                        </a:rPr>
                        <a:t>Diagnóza uvedená</a:t>
                      </a:r>
                      <a:r>
                        <a:rPr lang="cs-CZ" sz="1400" b="1" i="0" u="none" strike="noStrike" baseline="0" dirty="0">
                          <a:solidFill>
                            <a:srgbClr val="000000"/>
                          </a:solidFill>
                          <a:effectLst/>
                          <a:latin typeface="Calibri" panose="020F0502020204030204" pitchFamily="34" charset="0"/>
                        </a:rPr>
                        <a:t> na dokladu</a:t>
                      </a:r>
                      <a:endParaRPr lang="cs-CZ" sz="1400" b="1" i="0" u="none" strike="noStrike" dirty="0">
                        <a:solidFill>
                          <a:srgbClr val="000000"/>
                        </a:solidFill>
                        <a:effectLst/>
                        <a:latin typeface="Calibri" panose="020F0502020204030204" pitchFamily="34" charset="0"/>
                      </a:endParaRPr>
                    </a:p>
                  </a:txBody>
                  <a:tcPr marL="2988" marR="2988" marT="2988" marB="0" anchor="ctr"/>
                </a:tc>
                <a:tc>
                  <a:txBody>
                    <a:bodyPr/>
                    <a:lstStyle/>
                    <a:p>
                      <a:pPr algn="l" fontAlgn="b"/>
                      <a:endParaRPr lang="cs-CZ" sz="1200" b="1" i="0" u="none" strike="noStrike" dirty="0">
                        <a:solidFill>
                          <a:srgbClr val="000000"/>
                        </a:solidFill>
                        <a:effectLst/>
                        <a:latin typeface="Calibri" panose="020F0502020204030204" pitchFamily="34" charset="0"/>
                      </a:endParaRPr>
                    </a:p>
                  </a:txBody>
                  <a:tcPr marL="2988" marR="2988" marT="2988" marB="0" anchor="ctr"/>
                </a:tc>
                <a:tc>
                  <a:txBody>
                    <a:bodyPr/>
                    <a:lstStyle/>
                    <a:p>
                      <a:pPr algn="l" fontAlgn="b"/>
                      <a:endParaRPr lang="cs-CZ" sz="1200" b="1" i="0" u="none" strike="noStrike" dirty="0">
                        <a:solidFill>
                          <a:srgbClr val="000000"/>
                        </a:solidFill>
                        <a:effectLst/>
                        <a:latin typeface="Calibri" panose="020F0502020204030204" pitchFamily="34" charset="0"/>
                      </a:endParaRPr>
                    </a:p>
                  </a:txBody>
                  <a:tcPr marL="2988" marR="2988" marT="2988" marB="0" anchor="ctr"/>
                </a:tc>
                <a:extLst>
                  <a:ext uri="{0D108BD9-81ED-4DB2-BD59-A6C34878D82A}">
                    <a16:rowId xmlns:a16="http://schemas.microsoft.com/office/drawing/2014/main" val="10000"/>
                  </a:ext>
                </a:extLst>
              </a:tr>
              <a:tr h="218571">
                <a:tc>
                  <a:txBody>
                    <a:bodyPr/>
                    <a:lstStyle/>
                    <a:p>
                      <a:pPr algn="r" fontAlgn="b"/>
                      <a:r>
                        <a:rPr lang="pt-BR" sz="1200" b="0" i="0" u="none" strike="noStrike" dirty="0">
                          <a:solidFill>
                            <a:srgbClr val="000000"/>
                          </a:solidFill>
                          <a:effectLst/>
                          <a:latin typeface="Calibri" panose="020F0502020204030204" pitchFamily="34" charset="0"/>
                        </a:rPr>
                        <a:t>R10 Břišní a pánevní bolest</a:t>
                      </a:r>
                    </a:p>
                  </a:txBody>
                  <a:tcPr marL="9525" marR="9525" marT="9525" marB="0" anchor="ctr">
                    <a:lnB w="9525" cap="flat" cmpd="sng" algn="ctr">
                      <a:solidFill>
                        <a:schemeClr val="bg1">
                          <a:lumMod val="75000"/>
                        </a:schemeClr>
                      </a:solidFill>
                      <a:prstDash val="solid"/>
                      <a:round/>
                      <a:headEnd type="none" w="med" len="med"/>
                      <a:tailEnd type="none" w="med" len="med"/>
                    </a:lnB>
                  </a:tcPr>
                </a:tc>
                <a:tc>
                  <a:txBody>
                    <a:bodyPr/>
                    <a:lstStyle/>
                    <a:p>
                      <a:pPr algn="r" fontAlgn="b"/>
                      <a:endParaRPr lang="cs-CZ" sz="1200" b="0" i="0" u="none" strike="noStrike" dirty="0">
                        <a:solidFill>
                          <a:srgbClr val="000000"/>
                        </a:solidFill>
                        <a:effectLst/>
                        <a:latin typeface="Calibri" panose="020F0502020204030204" pitchFamily="34" charset="0"/>
                      </a:endParaRPr>
                    </a:p>
                  </a:txBody>
                  <a:tcPr marL="9525" marR="9525" marT="9525" marB="0" anchor="ctr">
                    <a:lnB w="9525" cap="flat" cmpd="sng" algn="ctr">
                      <a:solidFill>
                        <a:schemeClr val="bg1">
                          <a:lumMod val="75000"/>
                        </a:schemeClr>
                      </a:solidFill>
                      <a:prstDash val="solid"/>
                      <a:round/>
                      <a:headEnd type="none" w="med" len="med"/>
                      <a:tailEnd type="none" w="med" len="med"/>
                    </a:lnB>
                  </a:tcPr>
                </a:tc>
                <a:tc>
                  <a:txBody>
                    <a:bodyPr/>
                    <a:lstStyle/>
                    <a:p>
                      <a:pPr algn="ctr" fontAlgn="ctr"/>
                      <a:r>
                        <a:rPr lang="cs-CZ" sz="1200" b="0" i="0" u="none" strike="noStrike" dirty="0">
                          <a:solidFill>
                            <a:srgbClr val="000000"/>
                          </a:solidFill>
                          <a:effectLst/>
                          <a:latin typeface="Calibri" panose="020F0502020204030204" pitchFamily="34" charset="0"/>
                        </a:rPr>
                        <a:t>3 170 / 55 870</a:t>
                      </a:r>
                    </a:p>
                  </a:txBody>
                  <a:tcPr marL="9525" marR="9525" marT="9525" marB="0" anchor="ctr">
                    <a:lnB w="9525"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0001"/>
                  </a:ext>
                </a:extLst>
              </a:tr>
              <a:tr h="218571">
                <a:tc>
                  <a:txBody>
                    <a:bodyPr/>
                    <a:lstStyle/>
                    <a:p>
                      <a:pPr algn="r" fontAlgn="b"/>
                      <a:r>
                        <a:rPr lang="cs-CZ" sz="1200" b="0" i="0" u="none" strike="noStrike" dirty="0">
                          <a:solidFill>
                            <a:srgbClr val="000000"/>
                          </a:solidFill>
                          <a:effectLst/>
                          <a:latin typeface="Calibri" panose="020F0502020204030204" pitchFamily="34" charset="0"/>
                        </a:rPr>
                        <a:t>R55 Mdloba (synkopa) a zhroucení (kolaps)</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r" fontAlgn="b"/>
                      <a:endParaRPr lang="cs-CZ" sz="1200" b="0" i="0" u="none" strike="noStrike" dirty="0">
                        <a:solidFill>
                          <a:srgbClr val="000000"/>
                        </a:solidFill>
                        <a:effectLst/>
                        <a:latin typeface="Calibri" panose="020F0502020204030204" pitchFamily="34" charset="0"/>
                      </a:endParaRP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2 227 / 49 968</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684281967"/>
                  </a:ext>
                </a:extLst>
              </a:tr>
              <a:tr h="218571">
                <a:tc>
                  <a:txBody>
                    <a:bodyPr/>
                    <a:lstStyle/>
                    <a:p>
                      <a:pPr algn="r" fontAlgn="b"/>
                      <a:r>
                        <a:rPr lang="cs-CZ" sz="1200" b="0" i="0" u="none" strike="noStrike" dirty="0">
                          <a:solidFill>
                            <a:srgbClr val="000000"/>
                          </a:solidFill>
                          <a:effectLst/>
                          <a:latin typeface="Calibri" panose="020F0502020204030204" pitchFamily="34" charset="0"/>
                        </a:rPr>
                        <a:t>R06 Nepravidelnosti dýchání</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r" fontAlgn="b"/>
                      <a:endParaRPr lang="cs-CZ" sz="1200" b="0" i="0" u="none" strike="noStrike" dirty="0">
                        <a:solidFill>
                          <a:srgbClr val="000000"/>
                        </a:solidFill>
                        <a:effectLst/>
                        <a:latin typeface="Calibri" panose="020F0502020204030204" pitchFamily="34" charset="0"/>
                      </a:endParaRP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2 270 / 47 764</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1562178"/>
                  </a:ext>
                </a:extLst>
              </a:tr>
              <a:tr h="218571">
                <a:tc>
                  <a:txBody>
                    <a:bodyPr/>
                    <a:lstStyle/>
                    <a:p>
                      <a:pPr algn="r" fontAlgn="b"/>
                      <a:r>
                        <a:rPr lang="cs-CZ" sz="1200" b="0" i="0" u="none" strike="noStrike" dirty="0">
                          <a:solidFill>
                            <a:srgbClr val="000000"/>
                          </a:solidFill>
                          <a:effectLst/>
                          <a:latin typeface="Calibri" panose="020F0502020204030204" pitchFamily="34" charset="0"/>
                        </a:rPr>
                        <a:t>I10 Esenciální (primární) hypertenze</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r" fontAlgn="b"/>
                      <a:endParaRPr lang="cs-CZ" sz="1200" b="0" i="0" u="none" strike="noStrike" dirty="0">
                        <a:solidFill>
                          <a:srgbClr val="000000"/>
                        </a:solidFill>
                        <a:effectLst/>
                        <a:latin typeface="Calibri" panose="020F0502020204030204" pitchFamily="34" charset="0"/>
                      </a:endParaRP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1 749 / 38 559</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3555996713"/>
                  </a:ext>
                </a:extLst>
              </a:tr>
              <a:tr h="218571">
                <a:tc>
                  <a:txBody>
                    <a:bodyPr/>
                    <a:lstStyle/>
                    <a:p>
                      <a:pPr algn="r" fontAlgn="b"/>
                      <a:r>
                        <a:rPr lang="pt-BR" sz="1200" b="0" i="0" u="none" strike="noStrike" dirty="0">
                          <a:solidFill>
                            <a:srgbClr val="000000"/>
                          </a:solidFill>
                          <a:effectLst/>
                          <a:latin typeface="Calibri" panose="020F0502020204030204" pitchFamily="34" charset="0"/>
                        </a:rPr>
                        <a:t>R07 Bolest v hrdle a na hrudi</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r" fontAlgn="b"/>
                      <a:endParaRPr lang="cs-CZ" sz="1200" b="0" i="0" u="none" strike="noStrike">
                        <a:solidFill>
                          <a:srgbClr val="000000"/>
                        </a:solidFill>
                        <a:effectLst/>
                        <a:latin typeface="Calibri" panose="020F0502020204030204" pitchFamily="34" charset="0"/>
                      </a:endParaRP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1 726 / 34 150</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535312922"/>
                  </a:ext>
                </a:extLst>
              </a:tr>
              <a:tr h="218571">
                <a:tc>
                  <a:txBody>
                    <a:bodyPr/>
                    <a:lstStyle/>
                    <a:p>
                      <a:pPr algn="r" fontAlgn="b"/>
                      <a:r>
                        <a:rPr lang="cs-CZ" sz="1200" b="0" i="0" u="none" strike="noStrike">
                          <a:solidFill>
                            <a:srgbClr val="000000"/>
                          </a:solidFill>
                          <a:effectLst/>
                          <a:latin typeface="Calibri" panose="020F0502020204030204" pitchFamily="34" charset="0"/>
                        </a:rPr>
                        <a:t>M54 Dorzalgie</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r" fontAlgn="b"/>
                      <a:endParaRPr lang="cs-CZ" sz="1200" b="0" i="0" u="none" strike="noStrike">
                        <a:solidFill>
                          <a:srgbClr val="000000"/>
                        </a:solidFill>
                        <a:effectLst/>
                        <a:latin typeface="Calibri" panose="020F0502020204030204" pitchFamily="34" charset="0"/>
                      </a:endParaRP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1 913 / 26 381</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958783596"/>
                  </a:ext>
                </a:extLst>
              </a:tr>
              <a:tr h="218571">
                <a:tc>
                  <a:txBody>
                    <a:bodyPr/>
                    <a:lstStyle/>
                    <a:p>
                      <a:pPr algn="r" fontAlgn="b"/>
                      <a:r>
                        <a:rPr lang="cs-CZ" sz="1200" b="0" i="0" u="none" strike="noStrike" dirty="0">
                          <a:solidFill>
                            <a:srgbClr val="000000"/>
                          </a:solidFill>
                          <a:effectLst/>
                          <a:latin typeface="Calibri" panose="020F0502020204030204" pitchFamily="34" charset="0"/>
                        </a:rPr>
                        <a:t>S00 Povrchní poranění hlavy</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r" fontAlgn="b"/>
                      <a:endParaRPr lang="cs-CZ" sz="1200" b="0" i="0" u="none" strike="noStrike" dirty="0">
                        <a:solidFill>
                          <a:srgbClr val="000000"/>
                        </a:solidFill>
                        <a:effectLst/>
                        <a:latin typeface="Calibri" panose="020F0502020204030204" pitchFamily="34" charset="0"/>
                      </a:endParaRP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1 202 / 26 249</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019982629"/>
                  </a:ext>
                </a:extLst>
              </a:tr>
              <a:tr h="218571">
                <a:tc>
                  <a:txBody>
                    <a:bodyPr/>
                    <a:lstStyle/>
                    <a:p>
                      <a:pPr algn="r" fontAlgn="b"/>
                      <a:r>
                        <a:rPr lang="cs-CZ" sz="1200" b="0" i="0" u="none" strike="noStrike" dirty="0">
                          <a:solidFill>
                            <a:srgbClr val="000000"/>
                          </a:solidFill>
                          <a:effectLst/>
                          <a:latin typeface="Calibri" panose="020F0502020204030204" pitchFamily="34" charset="0"/>
                        </a:rPr>
                        <a:t>I64 Cévní mozková příhoda (mrtvice) neurčená jako krvácení nebo infarkt</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r" fontAlgn="b"/>
                      <a:endParaRPr lang="cs-CZ" sz="1200" b="0" i="0" u="none" strike="noStrike" dirty="0">
                        <a:solidFill>
                          <a:srgbClr val="000000"/>
                        </a:solidFill>
                        <a:effectLst/>
                        <a:latin typeface="Calibri" panose="020F0502020204030204" pitchFamily="34" charset="0"/>
                      </a:endParaRP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1 020 / 22 958</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604484357"/>
                  </a:ext>
                </a:extLst>
              </a:tr>
              <a:tr h="218571">
                <a:tc>
                  <a:txBody>
                    <a:bodyPr/>
                    <a:lstStyle/>
                    <a:p>
                      <a:pPr algn="r" fontAlgn="b"/>
                      <a:r>
                        <a:rPr lang="cs-CZ" sz="1200" b="0" i="0" u="none" strike="noStrike">
                          <a:solidFill>
                            <a:srgbClr val="000000"/>
                          </a:solidFill>
                          <a:effectLst/>
                          <a:latin typeface="Calibri" panose="020F0502020204030204" pitchFamily="34" charset="0"/>
                        </a:rPr>
                        <a:t>G40 Epilepsie – padoucnice</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r" fontAlgn="b"/>
                      <a:endParaRPr lang="cs-CZ" sz="1200" b="0" i="0" u="none" strike="noStrike">
                        <a:solidFill>
                          <a:srgbClr val="000000"/>
                        </a:solidFill>
                        <a:effectLst/>
                        <a:latin typeface="Calibri" panose="020F0502020204030204" pitchFamily="34" charset="0"/>
                      </a:endParaRP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959 / 21 232</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18571">
                <a:tc>
                  <a:txBody>
                    <a:bodyPr/>
                    <a:lstStyle/>
                    <a:p>
                      <a:pPr algn="r" fontAlgn="b"/>
                      <a:r>
                        <a:rPr lang="pt-BR" sz="1200" b="0" i="0" u="none" strike="noStrike">
                          <a:solidFill>
                            <a:srgbClr val="000000"/>
                          </a:solidFill>
                          <a:effectLst/>
                          <a:latin typeface="Calibri" panose="020F0502020204030204" pitchFamily="34" charset="0"/>
                        </a:rPr>
                        <a:t>R50 Horečka jiného a neznámého původu</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r" fontAlgn="b"/>
                      <a:endParaRPr lang="cs-CZ" sz="1200" b="0" i="0" u="none" strike="noStrike" dirty="0">
                        <a:solidFill>
                          <a:srgbClr val="000000"/>
                        </a:solidFill>
                        <a:effectLst/>
                        <a:latin typeface="Calibri" panose="020F0502020204030204" pitchFamily="34" charset="0"/>
                      </a:endParaRP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925 / 20 909</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18571">
                <a:tc>
                  <a:txBody>
                    <a:bodyPr/>
                    <a:lstStyle/>
                    <a:p>
                      <a:pPr algn="r" fontAlgn="b"/>
                      <a:r>
                        <a:rPr lang="cs-CZ" sz="1200" b="0" i="0" u="none" strike="noStrike" dirty="0">
                          <a:solidFill>
                            <a:srgbClr val="000000"/>
                          </a:solidFill>
                          <a:effectLst/>
                          <a:latin typeface="Calibri" panose="020F0502020204030204" pitchFamily="34" charset="0"/>
                        </a:rPr>
                        <a:t>S01 Otevřená rána hlavy</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r" fontAlgn="b"/>
                      <a:endParaRPr lang="cs-CZ" sz="1200" b="0" i="0" u="none" strike="noStrike" dirty="0">
                        <a:solidFill>
                          <a:srgbClr val="000000"/>
                        </a:solidFill>
                        <a:effectLst/>
                        <a:latin typeface="Calibri" panose="020F0502020204030204" pitchFamily="34" charset="0"/>
                      </a:endParaRP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912 / 18 818</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18571">
                <a:tc>
                  <a:txBody>
                    <a:bodyPr/>
                    <a:lstStyle/>
                    <a:p>
                      <a:pPr algn="r" fontAlgn="b"/>
                      <a:r>
                        <a:rPr lang="cs-CZ" sz="1200" b="0" i="0" u="none" strike="noStrike">
                          <a:solidFill>
                            <a:srgbClr val="000000"/>
                          </a:solidFill>
                          <a:effectLst/>
                          <a:latin typeface="Calibri" panose="020F0502020204030204" pitchFamily="34" charset="0"/>
                        </a:rPr>
                        <a:t>R42 Závrať (vertigo)</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r" fontAlgn="b"/>
                      <a:endParaRPr lang="cs-CZ" sz="1200" b="0" i="0" u="none" strike="noStrike" dirty="0">
                        <a:solidFill>
                          <a:srgbClr val="000000"/>
                        </a:solidFill>
                        <a:effectLst/>
                        <a:latin typeface="Calibri" panose="020F0502020204030204" pitchFamily="34" charset="0"/>
                      </a:endParaRP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823 / 18 805</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18571">
                <a:tc>
                  <a:txBody>
                    <a:bodyPr/>
                    <a:lstStyle/>
                    <a:p>
                      <a:pPr algn="r" fontAlgn="b"/>
                      <a:r>
                        <a:rPr lang="pt-BR" sz="1200" b="0" i="0" u="none" strike="noStrike" dirty="0">
                          <a:solidFill>
                            <a:srgbClr val="000000"/>
                          </a:solidFill>
                          <a:effectLst/>
                          <a:latin typeface="Calibri" panose="020F0502020204030204" pitchFamily="34" charset="0"/>
                        </a:rPr>
                        <a:t>S09 Jiná a neurčená poranění hlavy</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r" fontAlgn="b"/>
                      <a:endParaRPr lang="cs-CZ" sz="1200" b="0" i="0" u="none" strike="noStrike" dirty="0">
                        <a:solidFill>
                          <a:srgbClr val="000000"/>
                        </a:solidFill>
                        <a:effectLst/>
                        <a:latin typeface="Calibri" panose="020F0502020204030204" pitchFamily="34" charset="0"/>
                      </a:endParaRP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91 / 16 313</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18571">
                <a:tc>
                  <a:txBody>
                    <a:bodyPr/>
                    <a:lstStyle/>
                    <a:p>
                      <a:pPr algn="r" fontAlgn="b"/>
                      <a:r>
                        <a:rPr lang="cs-CZ" sz="1200" b="0" i="0" u="none" strike="noStrike">
                          <a:solidFill>
                            <a:srgbClr val="000000"/>
                          </a:solidFill>
                          <a:effectLst/>
                          <a:latin typeface="Calibri" panose="020F0502020204030204" pitchFamily="34" charset="0"/>
                        </a:rPr>
                        <a:t>S06 Nitrolební poranění</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r" fontAlgn="b"/>
                      <a:endParaRPr lang="cs-CZ" sz="1200" b="0" i="0" u="none" strike="noStrike">
                        <a:solidFill>
                          <a:srgbClr val="000000"/>
                        </a:solidFill>
                        <a:effectLst/>
                        <a:latin typeface="Calibri" panose="020F0502020204030204" pitchFamily="34" charset="0"/>
                      </a:endParaRP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982 / 15 704</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18571">
                <a:tc>
                  <a:txBody>
                    <a:bodyPr/>
                    <a:lstStyle/>
                    <a:p>
                      <a:pPr algn="r" fontAlgn="b"/>
                      <a:r>
                        <a:rPr lang="cs-CZ" sz="1200" b="0" i="0" u="none" strike="noStrike" dirty="0">
                          <a:solidFill>
                            <a:srgbClr val="000000"/>
                          </a:solidFill>
                          <a:effectLst/>
                          <a:latin typeface="Calibri" panose="020F0502020204030204" pitchFamily="34" charset="0"/>
                        </a:rPr>
                        <a:t>R53 Nevolnost a únava</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r" fontAlgn="b"/>
                      <a:endParaRPr lang="cs-CZ" sz="1200" b="0" i="0" u="none" strike="noStrike" dirty="0">
                        <a:solidFill>
                          <a:srgbClr val="000000"/>
                        </a:solidFill>
                        <a:effectLst/>
                        <a:latin typeface="Calibri" panose="020F0502020204030204" pitchFamily="34" charset="0"/>
                      </a:endParaRP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886 / 14 940</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218571">
                <a:tc>
                  <a:txBody>
                    <a:bodyPr/>
                    <a:lstStyle/>
                    <a:p>
                      <a:pPr algn="r" fontAlgn="b"/>
                      <a:r>
                        <a:rPr lang="cs-CZ" sz="1200" b="0" i="0" u="none" strike="noStrike" dirty="0">
                          <a:solidFill>
                            <a:srgbClr val="000000"/>
                          </a:solidFill>
                          <a:effectLst/>
                          <a:latin typeface="Calibri" panose="020F0502020204030204" pitchFamily="34" charset="0"/>
                        </a:rPr>
                        <a:t>F10 Poruchy duševní a poruchy chování způsobené užíváním alkoholu</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r" fontAlgn="b"/>
                      <a:endParaRPr lang="cs-CZ" sz="1200" b="0" i="0" u="none" strike="noStrike" dirty="0">
                        <a:solidFill>
                          <a:srgbClr val="000000"/>
                        </a:solidFill>
                        <a:effectLst/>
                        <a:latin typeface="Calibri" panose="020F0502020204030204" pitchFamily="34" charset="0"/>
                      </a:endParaRP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150 / 14 284</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218571">
                <a:tc>
                  <a:txBody>
                    <a:bodyPr/>
                    <a:lstStyle/>
                    <a:p>
                      <a:pPr algn="r" fontAlgn="b"/>
                      <a:r>
                        <a:rPr lang="cs-CZ" sz="1200" b="0" i="0" u="none" strike="noStrike">
                          <a:solidFill>
                            <a:srgbClr val="000000"/>
                          </a:solidFill>
                          <a:effectLst/>
                          <a:latin typeface="Calibri" panose="020F0502020204030204" pitchFamily="34" charset="0"/>
                        </a:rPr>
                        <a:t>I21 Akutní infarkt myokardu</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r" fontAlgn="b"/>
                      <a:endParaRPr lang="cs-CZ" sz="1200" b="0" i="0" u="none" strike="noStrike" dirty="0">
                        <a:solidFill>
                          <a:srgbClr val="000000"/>
                        </a:solidFill>
                        <a:effectLst/>
                        <a:latin typeface="Calibri" panose="020F0502020204030204" pitchFamily="34" charset="0"/>
                      </a:endParaRP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681 / 11 798</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r h="218571">
                <a:tc>
                  <a:txBody>
                    <a:bodyPr/>
                    <a:lstStyle/>
                    <a:p>
                      <a:pPr algn="r" fontAlgn="b"/>
                      <a:r>
                        <a:rPr lang="cs-CZ" sz="1200" b="0" i="0" u="none" strike="noStrike" dirty="0">
                          <a:solidFill>
                            <a:srgbClr val="000000"/>
                          </a:solidFill>
                          <a:effectLst/>
                          <a:latin typeface="Calibri" panose="020F0502020204030204" pitchFamily="34" charset="0"/>
                        </a:rPr>
                        <a:t>R11 Nauzea a zvracení</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r" fontAlgn="b"/>
                      <a:endParaRPr lang="cs-CZ" sz="1200" b="0" i="0" u="none" strike="noStrike" dirty="0">
                        <a:solidFill>
                          <a:srgbClr val="000000"/>
                        </a:solidFill>
                        <a:effectLst/>
                        <a:latin typeface="Calibri" panose="020F0502020204030204" pitchFamily="34" charset="0"/>
                      </a:endParaRP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492 / 9 886</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0011"/>
                  </a:ext>
                </a:extLst>
              </a:tr>
              <a:tr h="218571">
                <a:tc>
                  <a:txBody>
                    <a:bodyPr/>
                    <a:lstStyle/>
                    <a:p>
                      <a:pPr algn="r" fontAlgn="b"/>
                      <a:r>
                        <a:rPr lang="pt-BR" sz="1200" b="0" i="0" u="none" strike="noStrike">
                          <a:solidFill>
                            <a:srgbClr val="000000"/>
                          </a:solidFill>
                          <a:effectLst/>
                          <a:latin typeface="Calibri" panose="020F0502020204030204" pitchFamily="34" charset="0"/>
                        </a:rPr>
                        <a:t>S72 Zlomenina kosti stehenní [fractura femoris]</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r" fontAlgn="b"/>
                      <a:endParaRPr lang="cs-CZ" sz="1200" b="0" i="0" u="none" strike="noStrike">
                        <a:solidFill>
                          <a:srgbClr val="000000"/>
                        </a:solidFill>
                        <a:effectLst/>
                        <a:latin typeface="Calibri" panose="020F0502020204030204" pitchFamily="34" charset="0"/>
                      </a:endParaRP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476 / 8 674</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0012"/>
                  </a:ext>
                </a:extLst>
              </a:tr>
              <a:tr h="218571">
                <a:tc>
                  <a:txBody>
                    <a:bodyPr/>
                    <a:lstStyle/>
                    <a:p>
                      <a:pPr algn="r" fontAlgn="b"/>
                      <a:r>
                        <a:rPr lang="cs-CZ" sz="1200" b="0" i="0" u="none" strike="noStrike" dirty="0">
                          <a:solidFill>
                            <a:schemeClr val="bg1">
                              <a:lumMod val="50000"/>
                            </a:schemeClr>
                          </a:solidFill>
                          <a:effectLst/>
                          <a:latin typeface="Calibri" panose="020F0502020204030204" pitchFamily="34" charset="0"/>
                        </a:rPr>
                        <a:t>Ostatní diagnózy</a:t>
                      </a:r>
                    </a:p>
                  </a:txBody>
                  <a:tcPr marL="9525" marR="9525" marT="9525" marB="0" anchor="ctr">
                    <a:lnT w="9525" cap="flat" cmpd="sng" algn="ctr">
                      <a:solidFill>
                        <a:schemeClr val="bg1">
                          <a:lumMod val="75000"/>
                        </a:schemeClr>
                      </a:solidFill>
                      <a:prstDash val="solid"/>
                      <a:round/>
                      <a:headEnd type="none" w="med" len="med"/>
                      <a:tailEnd type="none" w="med" len="med"/>
                    </a:lnT>
                  </a:tcPr>
                </a:tc>
                <a:tc>
                  <a:txBody>
                    <a:bodyPr/>
                    <a:lstStyle/>
                    <a:p>
                      <a:pPr lvl="0" algn="l" fontAlgn="b"/>
                      <a:r>
                        <a:rPr lang="cs-CZ" sz="1200" b="0" i="0" u="none" strike="noStrike" dirty="0">
                          <a:solidFill>
                            <a:schemeClr val="bg1">
                              <a:lumMod val="50000"/>
                            </a:schemeClr>
                          </a:solidFill>
                          <a:effectLst/>
                          <a:latin typeface="Calibri" panose="020F0502020204030204" pitchFamily="34" charset="0"/>
                        </a:rPr>
                        <a:t>     </a:t>
                      </a:r>
                      <a:r>
                        <a:rPr lang="cs-CZ" sz="1200" b="0" i="0" u="none" strike="noStrike">
                          <a:solidFill>
                            <a:schemeClr val="bg1">
                              <a:lumMod val="50000"/>
                            </a:schemeClr>
                          </a:solidFill>
                          <a:effectLst/>
                          <a:latin typeface="Calibri" panose="020F0502020204030204" pitchFamily="34" charset="0"/>
                        </a:rPr>
                        <a:t>-- 51,6 % / 48,1 %</a:t>
                      </a:r>
                    </a:p>
                  </a:txBody>
                  <a:tcPr marL="9525" marR="9525" marT="9525" marB="0" anchor="ctr">
                    <a:lnT w="9525" cap="flat" cmpd="sng" algn="ctr">
                      <a:solidFill>
                        <a:schemeClr val="bg1">
                          <a:lumMod val="75000"/>
                        </a:schemeClr>
                      </a:solidFill>
                      <a:prstDash val="solid"/>
                      <a:round/>
                      <a:headEnd type="none" w="med" len="med"/>
                      <a:tailEnd type="none" w="med" len="med"/>
                    </a:lnT>
                  </a:tcPr>
                </a:tc>
                <a:tc>
                  <a:txBody>
                    <a:bodyPr/>
                    <a:lstStyle/>
                    <a:p>
                      <a:pPr algn="ctr" fontAlgn="ctr"/>
                      <a:r>
                        <a:rPr lang="cs-CZ" sz="1200" b="0" i="0" u="none" strike="noStrike" dirty="0">
                          <a:solidFill>
                            <a:srgbClr val="000000"/>
                          </a:solidFill>
                          <a:effectLst/>
                          <a:latin typeface="Calibri" panose="020F0502020204030204" pitchFamily="34" charset="0"/>
                        </a:rPr>
                        <a:t>24 131 / 438 065</a:t>
                      </a:r>
                    </a:p>
                  </a:txBody>
                  <a:tcPr marL="9525" marR="9525" marT="9525" marB="0" anchor="ctr">
                    <a:lnT w="9525" cap="flat" cmpd="sng" algn="ctr">
                      <a:solidFill>
                        <a:schemeClr val="bg1">
                          <a:lumMod val="75000"/>
                        </a:schemeClr>
                      </a:solidFill>
                      <a:prstDash val="solid"/>
                      <a:round/>
                      <a:headEnd type="none" w="med" len="med"/>
                      <a:tailEnd type="none" w="med" len="med"/>
                    </a:lnT>
                  </a:tcPr>
                </a:tc>
                <a:extLst>
                  <a:ext uri="{0D108BD9-81ED-4DB2-BD59-A6C34878D82A}">
                    <a16:rowId xmlns:a16="http://schemas.microsoft.com/office/drawing/2014/main" val="10013"/>
                  </a:ext>
                </a:extLst>
              </a:tr>
            </a:tbl>
          </a:graphicData>
        </a:graphic>
      </p:graphicFrame>
      <p:sp>
        <p:nvSpPr>
          <p:cNvPr id="22" name="TextovéPole 21">
            <a:extLst>
              <a:ext uri="{FF2B5EF4-FFF2-40B4-BE49-F238E27FC236}">
                <a16:creationId xmlns:a16="http://schemas.microsoft.com/office/drawing/2014/main" id="{3A10BD87-1E5F-45A6-A29E-9EB3D5223249}"/>
              </a:ext>
            </a:extLst>
          </p:cNvPr>
          <p:cNvSpPr txBox="1"/>
          <p:nvPr/>
        </p:nvSpPr>
        <p:spPr>
          <a:xfrm>
            <a:off x="9770498" y="1863506"/>
            <a:ext cx="2272150" cy="3539430"/>
          </a:xfrm>
          <a:prstGeom prst="rect">
            <a:avLst/>
          </a:prstGeom>
          <a:noFill/>
        </p:spPr>
        <p:txBody>
          <a:bodyPr wrap="square" rtlCol="0">
            <a:spAutoFit/>
          </a:bodyPr>
          <a:lstStyle/>
          <a:p>
            <a:r>
              <a:rPr lang="cs-CZ" sz="1400" dirty="0"/>
              <a:t>Nejčetněji vykazované diagnózy se v Libereckém kraji v některých případech odlišují od nejčastějších diagnóz v rámci celé ČR. Kromě diagnóz uvedených na grafu je v LBK četný výskyt (tj. ≥ 1 %) u diagnóz J44 Jiná chronická obstrukční plicní nemoc (1,9 %), J45 Astma (1,1 %) a T51 Toxický účinek alkoholu (1,5 %).</a:t>
            </a:r>
          </a:p>
          <a:p>
            <a:r>
              <a:rPr lang="cs-CZ" sz="1400" dirty="0"/>
              <a:t>Vysoká četnost diagnózy T51 v LBK vyvažuje nízkou četnost diagnózy F10 ve srovnání s ČR.</a:t>
            </a:r>
          </a:p>
        </p:txBody>
      </p:sp>
    </p:spTree>
    <p:extLst>
      <p:ext uri="{BB962C8B-B14F-4D97-AF65-F5344CB8AC3E}">
        <p14:creationId xmlns:p14="http://schemas.microsoft.com/office/powerpoint/2010/main" val="2019251919"/>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Nadpis 3">
            <a:extLst>
              <a:ext uri="{FF2B5EF4-FFF2-40B4-BE49-F238E27FC236}">
                <a16:creationId xmlns:a16="http://schemas.microsoft.com/office/drawing/2014/main" id="{A171B212-F32B-4955-9A11-52E8B2664444}"/>
              </a:ext>
            </a:extLst>
          </p:cNvPr>
          <p:cNvSpPr>
            <a:spLocks noGrp="1"/>
          </p:cNvSpPr>
          <p:nvPr>
            <p:ph type="title"/>
          </p:nvPr>
        </p:nvSpPr>
        <p:spPr/>
        <p:txBody>
          <a:bodyPr/>
          <a:lstStyle/>
          <a:p>
            <a:r>
              <a:rPr lang="cs-CZ" dirty="0"/>
              <a:t>„ZDRAVÍ 2030“</a:t>
            </a:r>
            <a:br>
              <a:rPr lang="cs-CZ" dirty="0"/>
            </a:br>
            <a:r>
              <a:rPr lang="cs-CZ" dirty="0"/>
              <a:t>– analytická studie </a:t>
            </a:r>
          </a:p>
        </p:txBody>
      </p:sp>
      <p:sp>
        <p:nvSpPr>
          <p:cNvPr id="7" name="Zástupný text 6">
            <a:extLst>
              <a:ext uri="{FF2B5EF4-FFF2-40B4-BE49-F238E27FC236}">
                <a16:creationId xmlns:a16="http://schemas.microsoft.com/office/drawing/2014/main" id="{5DCF0AB6-68C2-4761-9566-86C1FAD4A8F2}"/>
              </a:ext>
            </a:extLst>
          </p:cNvPr>
          <p:cNvSpPr>
            <a:spLocks noGrp="1"/>
          </p:cNvSpPr>
          <p:nvPr>
            <p:ph type="body" sz="quarter" idx="10"/>
          </p:nvPr>
        </p:nvSpPr>
        <p:spPr/>
        <p:txBody>
          <a:bodyPr/>
          <a:lstStyle/>
          <a:p>
            <a:r>
              <a:rPr lang="cs-CZ" dirty="0"/>
              <a:t>Objem poskytované zdravotní péče </a:t>
            </a:r>
          </a:p>
          <a:p>
            <a:r>
              <a:rPr lang="cs-CZ" dirty="0"/>
              <a:t>- konzumace ambulantních zdravotních služeb</a:t>
            </a:r>
          </a:p>
        </p:txBody>
      </p:sp>
    </p:spTree>
    <p:extLst>
      <p:ext uri="{BB962C8B-B14F-4D97-AF65-F5344CB8AC3E}">
        <p14:creationId xmlns:p14="http://schemas.microsoft.com/office/powerpoint/2010/main" val="1054733635"/>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604299" y="6281530"/>
            <a:ext cx="11587701" cy="58442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9" name="Zástupný symbol pro obsah 9"/>
          <p:cNvGraphicFramePr>
            <a:graphicFrameLocks/>
          </p:cNvGraphicFramePr>
          <p:nvPr>
            <p:extLst/>
          </p:nvPr>
        </p:nvGraphicFramePr>
        <p:xfrm>
          <a:off x="4651189" y="755336"/>
          <a:ext cx="1425038" cy="4357105"/>
        </p:xfrm>
        <a:graphic>
          <a:graphicData uri="http://schemas.openxmlformats.org/drawingml/2006/table">
            <a:tbl>
              <a:tblPr firstRow="1" bandRow="1">
                <a:tableStyleId>{93296810-A885-4BE3-A3E7-6D5BEEA58F35}</a:tableStyleId>
              </a:tblPr>
              <a:tblGrid>
                <a:gridCol w="1425038">
                  <a:extLst>
                    <a:ext uri="{9D8B030D-6E8A-4147-A177-3AD203B41FA5}">
                      <a16:colId xmlns:a16="http://schemas.microsoft.com/office/drawing/2014/main" val="20000"/>
                    </a:ext>
                  </a:extLst>
                </a:gridCol>
              </a:tblGrid>
              <a:tr h="1058902">
                <a:tc>
                  <a:txBody>
                    <a:bodyPr/>
                    <a:lstStyle/>
                    <a:p>
                      <a:pPr algn="ctr" fontAlgn="b"/>
                      <a:r>
                        <a:rPr lang="en-US" sz="1400" b="0" i="0" u="none" strike="noStrike" baseline="0" dirty="0" err="1">
                          <a:solidFill>
                            <a:srgbClr val="000000"/>
                          </a:solidFill>
                          <a:effectLst/>
                          <a:latin typeface="Calibri" panose="020F0502020204030204" pitchFamily="34" charset="0"/>
                        </a:rPr>
                        <a:t>Pr</a:t>
                      </a:r>
                      <a:r>
                        <a:rPr lang="cs-CZ" sz="1400" b="0" i="0" u="none" strike="noStrike" baseline="0" dirty="0" err="1">
                          <a:solidFill>
                            <a:srgbClr val="000000"/>
                          </a:solidFill>
                          <a:effectLst/>
                          <a:latin typeface="Calibri" panose="020F0502020204030204" pitchFamily="34" charset="0"/>
                        </a:rPr>
                        <a:t>ůměrný</a:t>
                      </a:r>
                      <a:r>
                        <a:rPr lang="cs-CZ" sz="1400" b="0" i="0" u="none" strike="noStrike" baseline="0" dirty="0">
                          <a:solidFill>
                            <a:srgbClr val="000000"/>
                          </a:solidFill>
                          <a:effectLst/>
                          <a:latin typeface="Calibri" panose="020F0502020204030204" pitchFamily="34" charset="0"/>
                        </a:rPr>
                        <a:t> počet návštěv na jednoho pacienta</a:t>
                      </a:r>
                      <a:endParaRPr lang="cs-CZ" sz="1400" b="0" i="0" u="none" strike="noStrike" dirty="0">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366467">
                <a:tc>
                  <a:txBody>
                    <a:bodyPr/>
                    <a:lstStyle/>
                    <a:p>
                      <a:pPr algn="ctr" fontAlgn="b"/>
                      <a:r>
                        <a:rPr lang="cs-CZ" sz="1400" b="0" i="0" u="none" strike="noStrike" dirty="0">
                          <a:solidFill>
                            <a:srgbClr val="000000"/>
                          </a:solidFill>
                          <a:effectLst/>
                          <a:latin typeface="Calibri" panose="020F0502020204030204" pitchFamily="34" charset="0"/>
                        </a:rPr>
                        <a:t>7,3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366467">
                <a:tc>
                  <a:txBody>
                    <a:bodyPr/>
                    <a:lstStyle/>
                    <a:p>
                      <a:pPr algn="ctr" fontAlgn="b"/>
                      <a:r>
                        <a:rPr lang="cs-CZ" sz="1400" b="0" i="0" u="none" strike="noStrike" dirty="0">
                          <a:solidFill>
                            <a:srgbClr val="000000"/>
                          </a:solidFill>
                          <a:effectLst/>
                          <a:latin typeface="Calibri" panose="020F0502020204030204" pitchFamily="34" charset="0"/>
                        </a:rPr>
                        <a:t>7,2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366467">
                <a:tc>
                  <a:txBody>
                    <a:bodyPr/>
                    <a:lstStyle/>
                    <a:p>
                      <a:pPr algn="ctr" fontAlgn="b"/>
                      <a:r>
                        <a:rPr lang="cs-CZ" sz="1400" b="0" i="0" u="none" strike="noStrike" dirty="0">
                          <a:solidFill>
                            <a:srgbClr val="000000"/>
                          </a:solidFill>
                          <a:effectLst/>
                          <a:latin typeface="Calibri" panose="020F0502020204030204" pitchFamily="34" charset="0"/>
                        </a:rPr>
                        <a:t>7,2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366467">
                <a:tc>
                  <a:txBody>
                    <a:bodyPr/>
                    <a:lstStyle/>
                    <a:p>
                      <a:pPr algn="ctr" fontAlgn="b"/>
                      <a:r>
                        <a:rPr lang="cs-CZ" sz="1400" b="0" i="0" u="none" strike="noStrike" dirty="0">
                          <a:solidFill>
                            <a:srgbClr val="000000"/>
                          </a:solidFill>
                          <a:effectLst/>
                          <a:latin typeface="Calibri" panose="020F0502020204030204" pitchFamily="34" charset="0"/>
                        </a:rPr>
                        <a:t>7,2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366467">
                <a:tc>
                  <a:txBody>
                    <a:bodyPr/>
                    <a:lstStyle/>
                    <a:p>
                      <a:pPr algn="ctr" fontAlgn="b"/>
                      <a:r>
                        <a:rPr lang="cs-CZ" sz="1400" b="0" i="0" u="none" strike="noStrike" dirty="0">
                          <a:solidFill>
                            <a:srgbClr val="000000"/>
                          </a:solidFill>
                          <a:effectLst/>
                          <a:latin typeface="Calibri" panose="020F0502020204030204" pitchFamily="34" charset="0"/>
                        </a:rPr>
                        <a:t>7,5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r h="366467">
                <a:tc>
                  <a:txBody>
                    <a:bodyPr/>
                    <a:lstStyle/>
                    <a:p>
                      <a:pPr algn="ctr" fontAlgn="b"/>
                      <a:r>
                        <a:rPr lang="cs-CZ" sz="1400" b="0" i="0" u="none" strike="noStrike" dirty="0">
                          <a:solidFill>
                            <a:srgbClr val="000000"/>
                          </a:solidFill>
                          <a:effectLst/>
                          <a:latin typeface="Calibri" panose="020F0502020204030204" pitchFamily="34" charset="0"/>
                        </a:rPr>
                        <a:t>7,6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6"/>
                  </a:ext>
                </a:extLst>
              </a:tr>
              <a:tr h="366467">
                <a:tc>
                  <a:txBody>
                    <a:bodyPr/>
                    <a:lstStyle/>
                    <a:p>
                      <a:pPr algn="ctr" fontAlgn="b"/>
                      <a:r>
                        <a:rPr lang="cs-CZ" sz="1400" b="0" i="0" u="none" strike="noStrike" dirty="0">
                          <a:solidFill>
                            <a:srgbClr val="000000"/>
                          </a:solidFill>
                          <a:effectLst/>
                          <a:latin typeface="Calibri" panose="020F0502020204030204" pitchFamily="34" charset="0"/>
                        </a:rPr>
                        <a:t>7,5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7"/>
                  </a:ext>
                </a:extLst>
              </a:tr>
              <a:tr h="366467">
                <a:tc>
                  <a:txBody>
                    <a:bodyPr/>
                    <a:lstStyle/>
                    <a:p>
                      <a:pPr algn="ctr" fontAlgn="b"/>
                      <a:r>
                        <a:rPr lang="cs-CZ" sz="1400" b="0" i="0" u="none" strike="noStrike" dirty="0">
                          <a:solidFill>
                            <a:srgbClr val="000000"/>
                          </a:solidFill>
                          <a:effectLst/>
                          <a:latin typeface="Calibri" panose="020F0502020204030204" pitchFamily="34" charset="0"/>
                        </a:rPr>
                        <a:t>7,4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8"/>
                  </a:ext>
                </a:extLst>
              </a:tr>
              <a:tr h="366467">
                <a:tc>
                  <a:txBody>
                    <a:bodyPr/>
                    <a:lstStyle/>
                    <a:p>
                      <a:pPr algn="ctr" fontAlgn="b"/>
                      <a:r>
                        <a:rPr lang="cs-CZ" sz="1400" b="0" i="0" u="none" strike="noStrike" dirty="0">
                          <a:solidFill>
                            <a:srgbClr val="000000"/>
                          </a:solidFill>
                          <a:effectLst/>
                          <a:latin typeface="Calibri" panose="020F0502020204030204" pitchFamily="34" charset="0"/>
                        </a:rPr>
                        <a:t>7,5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9"/>
                  </a:ext>
                </a:extLst>
              </a:tr>
            </a:tbl>
          </a:graphicData>
        </a:graphic>
      </p:graphicFrame>
      <p:sp>
        <p:nvSpPr>
          <p:cNvPr id="8" name="TextBox 7"/>
          <p:cNvSpPr txBox="1"/>
          <p:nvPr/>
        </p:nvSpPr>
        <p:spPr>
          <a:xfrm>
            <a:off x="257558" y="5459999"/>
            <a:ext cx="11199450" cy="963487"/>
          </a:xfrm>
          <a:prstGeom prst="rect">
            <a:avLst/>
          </a:prstGeom>
          <a:noFill/>
          <a:ln>
            <a:noFill/>
          </a:ln>
        </p:spPr>
        <p:txBody>
          <a:bodyPr wrap="square" rtlCol="0">
            <a:noAutofit/>
          </a:bodyPr>
          <a:lstStyle/>
          <a:p>
            <a:pPr algn="just"/>
            <a:r>
              <a:rPr lang="cs-CZ" sz="1400" dirty="0"/>
              <a:t>Počet dokladů ambulantních návštěv ambulantních specialistů v roce 2018 narostl na téměř 65 mil. Průměrný roční počet těchto návštěv, které připadají na jednoho pacienta je přibližně 7,5, což číslo v mezinárodním srovnání vysoce nadprůměrné. Služby ambulantních specialistů jsou v ČR evidentně nadprůměrně konzumovány a do značné míry nahrazují úlohu primární péče a tedy praktických lékařů. Počet dokladů ambulantních návštěv ambulantních specialistů byl v LBK v roce 2018 cca 2,3 milionu. V přepočtu na jednoho pacienta jde o hodnotu nižší než hodnota pro ČR. </a:t>
            </a:r>
          </a:p>
          <a:p>
            <a:pPr algn="just"/>
            <a:endParaRPr lang="en-US" sz="1400" dirty="0"/>
          </a:p>
        </p:txBody>
      </p:sp>
      <p:graphicFrame>
        <p:nvGraphicFramePr>
          <p:cNvPr id="10" name="Zástupný symbol pro obsah 8"/>
          <p:cNvGraphicFramePr>
            <a:graphicFrameLocks/>
          </p:cNvGraphicFramePr>
          <p:nvPr>
            <p:extLst/>
          </p:nvPr>
        </p:nvGraphicFramePr>
        <p:xfrm>
          <a:off x="120822" y="1382546"/>
          <a:ext cx="4708491" cy="3871852"/>
        </p:xfrm>
        <a:graphic>
          <a:graphicData uri="http://schemas.openxmlformats.org/drawingml/2006/chart">
            <c:chart xmlns:c="http://schemas.openxmlformats.org/drawingml/2006/chart" xmlns:r="http://schemas.openxmlformats.org/officeDocument/2006/relationships" r:id="rId2"/>
          </a:graphicData>
        </a:graphic>
      </p:graphicFrame>
      <p:sp>
        <p:nvSpPr>
          <p:cNvPr id="2" name="TextovéPole 1"/>
          <p:cNvSpPr txBox="1"/>
          <p:nvPr/>
        </p:nvSpPr>
        <p:spPr>
          <a:xfrm>
            <a:off x="910275" y="1080287"/>
            <a:ext cx="3107876" cy="338554"/>
          </a:xfrm>
          <a:prstGeom prst="rect">
            <a:avLst/>
          </a:prstGeom>
          <a:noFill/>
        </p:spPr>
        <p:txBody>
          <a:bodyPr wrap="square" rtlCol="0">
            <a:spAutoFit/>
          </a:bodyPr>
          <a:lstStyle/>
          <a:p>
            <a:pPr algn="ctr"/>
            <a:r>
              <a:rPr lang="cs-CZ" sz="1600" b="1" dirty="0"/>
              <a:t>Počet ambulantních návštěv ČR</a:t>
            </a:r>
          </a:p>
        </p:txBody>
      </p:sp>
      <p:sp>
        <p:nvSpPr>
          <p:cNvPr id="7" name="TextBox 6"/>
          <p:cNvSpPr txBox="1"/>
          <p:nvPr/>
        </p:nvSpPr>
        <p:spPr>
          <a:xfrm>
            <a:off x="257558" y="653725"/>
            <a:ext cx="1137171" cy="523220"/>
          </a:xfrm>
          <a:prstGeom prst="rect">
            <a:avLst/>
          </a:prstGeom>
          <a:noFill/>
        </p:spPr>
        <p:txBody>
          <a:bodyPr wrap="none" rtlCol="0">
            <a:spAutoFit/>
          </a:bodyPr>
          <a:lstStyle/>
          <a:p>
            <a:r>
              <a:rPr lang="cs-CZ" sz="1400" dirty="0"/>
              <a:t>Zdroj: NRHZS</a:t>
            </a:r>
          </a:p>
          <a:p>
            <a:endParaRPr lang="cs-CZ" sz="1400" dirty="0"/>
          </a:p>
        </p:txBody>
      </p:sp>
      <p:sp>
        <p:nvSpPr>
          <p:cNvPr id="13" name="TextovéPole 12">
            <a:extLst>
              <a:ext uri="{FF2B5EF4-FFF2-40B4-BE49-F238E27FC236}">
                <a16:creationId xmlns:a16="http://schemas.microsoft.com/office/drawing/2014/main" id="{D424D8AC-2BD7-4EE9-A317-806E1C56935B}"/>
              </a:ext>
            </a:extLst>
          </p:cNvPr>
          <p:cNvSpPr txBox="1"/>
          <p:nvPr/>
        </p:nvSpPr>
        <p:spPr>
          <a:xfrm>
            <a:off x="6675288" y="915335"/>
            <a:ext cx="3755681" cy="830997"/>
          </a:xfrm>
          <a:prstGeom prst="rect">
            <a:avLst/>
          </a:prstGeom>
          <a:noFill/>
        </p:spPr>
        <p:txBody>
          <a:bodyPr wrap="square" rtlCol="0">
            <a:spAutoFit/>
          </a:bodyPr>
          <a:lstStyle/>
          <a:p>
            <a:pPr algn="ctr"/>
            <a:r>
              <a:rPr lang="cs-CZ" sz="1600" b="1" dirty="0"/>
              <a:t>Počet ambulantních návštěv pacientů </a:t>
            </a:r>
          </a:p>
          <a:p>
            <a:pPr algn="ctr"/>
            <a:r>
              <a:rPr lang="cs-CZ" sz="1600" b="1" dirty="0"/>
              <a:t>s bydlištěm v LBK</a:t>
            </a:r>
            <a:endParaRPr lang="cs-CZ" sz="1600" b="1" dirty="0">
              <a:solidFill>
                <a:srgbClr val="FF0000"/>
              </a:solidFill>
            </a:endParaRPr>
          </a:p>
          <a:p>
            <a:endParaRPr lang="cs-CZ" sz="1600" b="1" dirty="0"/>
          </a:p>
        </p:txBody>
      </p:sp>
      <p:sp>
        <p:nvSpPr>
          <p:cNvPr id="3" name="Title 2"/>
          <p:cNvSpPr>
            <a:spLocks noGrp="1"/>
          </p:cNvSpPr>
          <p:nvPr>
            <p:ph type="title"/>
          </p:nvPr>
        </p:nvSpPr>
        <p:spPr/>
        <p:txBody>
          <a:bodyPr>
            <a:normAutofit/>
          </a:bodyPr>
          <a:lstStyle/>
          <a:p>
            <a:r>
              <a:rPr lang="en-US" dirty="0" err="1"/>
              <a:t>Ambulantní</a:t>
            </a:r>
            <a:r>
              <a:rPr lang="en-US" dirty="0"/>
              <a:t> </a:t>
            </a:r>
            <a:r>
              <a:rPr lang="en-US" dirty="0" err="1"/>
              <a:t>návštěvy</a:t>
            </a:r>
            <a:r>
              <a:rPr lang="en-US" dirty="0"/>
              <a:t> u </a:t>
            </a:r>
            <a:r>
              <a:rPr lang="en-US" dirty="0" err="1"/>
              <a:t>ambulantních</a:t>
            </a:r>
            <a:r>
              <a:rPr lang="en-US" dirty="0"/>
              <a:t> </a:t>
            </a:r>
            <a:r>
              <a:rPr lang="en-US" dirty="0" err="1"/>
              <a:t>specialitů</a:t>
            </a:r>
            <a:endParaRPr lang="en-US" dirty="0"/>
          </a:p>
        </p:txBody>
      </p:sp>
      <p:graphicFrame>
        <p:nvGraphicFramePr>
          <p:cNvPr id="15" name="Zástupný symbol pro obsah 9">
            <a:extLst>
              <a:ext uri="{FF2B5EF4-FFF2-40B4-BE49-F238E27FC236}">
                <a16:creationId xmlns:a16="http://schemas.microsoft.com/office/drawing/2014/main" id="{6FC36279-2975-46D6-B575-0F719D461ECE}"/>
              </a:ext>
            </a:extLst>
          </p:cNvPr>
          <p:cNvGraphicFramePr>
            <a:graphicFrameLocks/>
          </p:cNvGraphicFramePr>
          <p:nvPr>
            <p:extLst/>
          </p:nvPr>
        </p:nvGraphicFramePr>
        <p:xfrm>
          <a:off x="10535645" y="791849"/>
          <a:ext cx="1583929" cy="4320593"/>
        </p:xfrm>
        <a:graphic>
          <a:graphicData uri="http://schemas.openxmlformats.org/drawingml/2006/table">
            <a:tbl>
              <a:tblPr firstRow="1" bandRow="1">
                <a:tableStyleId>{93296810-A885-4BE3-A3E7-6D5BEEA58F35}</a:tableStyleId>
              </a:tblPr>
              <a:tblGrid>
                <a:gridCol w="1583929">
                  <a:extLst>
                    <a:ext uri="{9D8B030D-6E8A-4147-A177-3AD203B41FA5}">
                      <a16:colId xmlns:a16="http://schemas.microsoft.com/office/drawing/2014/main" val="20000"/>
                    </a:ext>
                  </a:extLst>
                </a:gridCol>
              </a:tblGrid>
              <a:tr h="1050029">
                <a:tc>
                  <a:txBody>
                    <a:bodyPr/>
                    <a:lstStyle/>
                    <a:p>
                      <a:pPr algn="ctr" fontAlgn="b"/>
                      <a:r>
                        <a:rPr lang="cs-CZ" sz="1400" b="0" i="0" u="none" strike="noStrike" baseline="0" noProof="0" dirty="0">
                          <a:solidFill>
                            <a:srgbClr val="000000"/>
                          </a:solidFill>
                          <a:effectLst/>
                          <a:latin typeface="Calibri" panose="020F0502020204030204" pitchFamily="34" charset="0"/>
                        </a:rPr>
                        <a:t>Pr</a:t>
                      </a:r>
                      <a:r>
                        <a:rPr lang="cs-CZ" sz="1400" b="0" i="0" u="none" strike="noStrike" baseline="0" dirty="0">
                          <a:solidFill>
                            <a:srgbClr val="000000"/>
                          </a:solidFill>
                          <a:effectLst/>
                          <a:latin typeface="Calibri" panose="020F0502020204030204" pitchFamily="34" charset="0"/>
                        </a:rPr>
                        <a:t>ůměrný počet návštěv na </a:t>
                      </a:r>
                      <a:br>
                        <a:rPr lang="cs-CZ" sz="1400" b="0" i="0" u="none" strike="noStrike" baseline="0" dirty="0">
                          <a:solidFill>
                            <a:srgbClr val="000000"/>
                          </a:solidFill>
                          <a:effectLst/>
                          <a:latin typeface="Calibri" panose="020F0502020204030204" pitchFamily="34" charset="0"/>
                        </a:rPr>
                      </a:br>
                      <a:r>
                        <a:rPr lang="cs-CZ" sz="1400" b="0" i="0" u="none" strike="noStrike" baseline="0" dirty="0">
                          <a:solidFill>
                            <a:srgbClr val="000000"/>
                          </a:solidFill>
                          <a:effectLst/>
                          <a:latin typeface="Calibri" panose="020F0502020204030204" pitchFamily="34" charset="0"/>
                        </a:rPr>
                        <a:t>jednoho pacienta</a:t>
                      </a:r>
                      <a:endParaRPr lang="cs-CZ" sz="1400" b="0" i="0" u="none" strike="noStrike" dirty="0">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63396">
                <a:tc>
                  <a:txBody>
                    <a:bodyPr/>
                    <a:lstStyle/>
                    <a:p>
                      <a:pPr algn="ctr" fontAlgn="ctr"/>
                      <a:r>
                        <a:rPr lang="cs-CZ" sz="1400" b="0" i="0" u="none" strike="noStrike" dirty="0">
                          <a:solidFill>
                            <a:srgbClr val="000000"/>
                          </a:solidFill>
                          <a:effectLst/>
                          <a:latin typeface="Calibri" panose="020F0502020204030204" pitchFamily="34" charset="0"/>
                        </a:rPr>
                        <a:t>6,3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63396">
                <a:tc>
                  <a:txBody>
                    <a:bodyPr/>
                    <a:lstStyle/>
                    <a:p>
                      <a:pPr algn="ctr" fontAlgn="ctr"/>
                      <a:r>
                        <a:rPr lang="cs-CZ" sz="1400" b="0" i="0" u="none" strike="noStrike">
                          <a:solidFill>
                            <a:srgbClr val="000000"/>
                          </a:solidFill>
                          <a:effectLst/>
                          <a:latin typeface="Calibri" panose="020F0502020204030204" pitchFamily="34" charset="0"/>
                        </a:rPr>
                        <a:t>6,2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363396">
                <a:tc>
                  <a:txBody>
                    <a:bodyPr/>
                    <a:lstStyle/>
                    <a:p>
                      <a:pPr algn="ctr" fontAlgn="ctr"/>
                      <a:r>
                        <a:rPr lang="cs-CZ" sz="1400" b="0" i="0" u="none" strike="noStrike">
                          <a:solidFill>
                            <a:srgbClr val="000000"/>
                          </a:solidFill>
                          <a:effectLst/>
                          <a:latin typeface="Calibri" panose="020F0502020204030204" pitchFamily="34" charset="0"/>
                        </a:rPr>
                        <a:t>6,3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363396">
                <a:tc>
                  <a:txBody>
                    <a:bodyPr/>
                    <a:lstStyle/>
                    <a:p>
                      <a:pPr algn="ctr" fontAlgn="ctr"/>
                      <a:r>
                        <a:rPr lang="cs-CZ" sz="1400" b="0" i="0" u="none" strike="noStrike">
                          <a:solidFill>
                            <a:srgbClr val="000000"/>
                          </a:solidFill>
                          <a:effectLst/>
                          <a:latin typeface="Calibri" panose="020F0502020204030204" pitchFamily="34" charset="0"/>
                        </a:rPr>
                        <a:t>6,3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363396">
                <a:tc>
                  <a:txBody>
                    <a:bodyPr/>
                    <a:lstStyle/>
                    <a:p>
                      <a:pPr algn="ctr" fontAlgn="ctr"/>
                      <a:r>
                        <a:rPr lang="cs-CZ" sz="1400" b="0" i="0" u="none" strike="noStrike">
                          <a:solidFill>
                            <a:srgbClr val="000000"/>
                          </a:solidFill>
                          <a:effectLst/>
                          <a:latin typeface="Calibri" panose="020F0502020204030204" pitchFamily="34" charset="0"/>
                        </a:rPr>
                        <a:t>6,4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363396">
                <a:tc>
                  <a:txBody>
                    <a:bodyPr/>
                    <a:lstStyle/>
                    <a:p>
                      <a:pPr algn="ctr" fontAlgn="ctr"/>
                      <a:r>
                        <a:rPr lang="cs-CZ" sz="1400" b="0" i="0" u="none" strike="noStrike">
                          <a:solidFill>
                            <a:srgbClr val="000000"/>
                          </a:solidFill>
                          <a:effectLst/>
                          <a:latin typeface="Calibri" panose="020F0502020204030204" pitchFamily="34" charset="0"/>
                        </a:rPr>
                        <a:t>6,5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363396">
                <a:tc>
                  <a:txBody>
                    <a:bodyPr/>
                    <a:lstStyle/>
                    <a:p>
                      <a:pPr algn="ctr" fontAlgn="ctr"/>
                      <a:r>
                        <a:rPr lang="cs-CZ" sz="1400" b="0" i="0" u="none" strike="noStrike">
                          <a:solidFill>
                            <a:srgbClr val="000000"/>
                          </a:solidFill>
                          <a:effectLst/>
                          <a:latin typeface="Calibri" panose="020F0502020204030204" pitchFamily="34" charset="0"/>
                        </a:rPr>
                        <a:t>6,5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363396">
                <a:tc>
                  <a:txBody>
                    <a:bodyPr/>
                    <a:lstStyle/>
                    <a:p>
                      <a:pPr algn="ctr" fontAlgn="ctr"/>
                      <a:r>
                        <a:rPr lang="cs-CZ" sz="1400" b="0" i="0" u="none" strike="noStrike">
                          <a:solidFill>
                            <a:srgbClr val="000000"/>
                          </a:solidFill>
                          <a:effectLst/>
                          <a:latin typeface="Calibri" panose="020F0502020204030204" pitchFamily="34" charset="0"/>
                        </a:rPr>
                        <a:t>6,5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363396">
                <a:tc>
                  <a:txBody>
                    <a:bodyPr/>
                    <a:lstStyle/>
                    <a:p>
                      <a:pPr algn="ctr" fontAlgn="ctr"/>
                      <a:r>
                        <a:rPr lang="cs-CZ" sz="1400" b="0" i="0" u="none" strike="noStrike" dirty="0">
                          <a:solidFill>
                            <a:srgbClr val="000000"/>
                          </a:solidFill>
                          <a:effectLst/>
                          <a:latin typeface="Calibri" panose="020F0502020204030204" pitchFamily="34" charset="0"/>
                        </a:rPr>
                        <a:t>6,6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bl>
          </a:graphicData>
        </a:graphic>
      </p:graphicFrame>
      <p:graphicFrame>
        <p:nvGraphicFramePr>
          <p:cNvPr id="16" name="Zástupný symbol pro obsah 8">
            <a:extLst>
              <a:ext uri="{FF2B5EF4-FFF2-40B4-BE49-F238E27FC236}">
                <a16:creationId xmlns:a16="http://schemas.microsoft.com/office/drawing/2014/main" id="{7B6AD335-BEB0-460B-91D5-CCED7597EA15}"/>
              </a:ext>
            </a:extLst>
          </p:cNvPr>
          <p:cNvGraphicFramePr>
            <a:graphicFrameLocks/>
          </p:cNvGraphicFramePr>
          <p:nvPr>
            <p:extLst/>
          </p:nvPr>
        </p:nvGraphicFramePr>
        <p:xfrm>
          <a:off x="6164357" y="1418841"/>
          <a:ext cx="4413600" cy="36936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718298990"/>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normAutofit fontScale="90000"/>
          </a:bodyPr>
          <a:lstStyle/>
          <a:p>
            <a:r>
              <a:rPr lang="cs-CZ" dirty="0"/>
              <a:t>Počet kontaktů se zdravotními službami</a:t>
            </a:r>
            <a:br>
              <a:rPr lang="cs-CZ" dirty="0"/>
            </a:br>
            <a:r>
              <a:rPr lang="cs-CZ" dirty="0"/>
              <a:t>- ambulantní specialisté</a:t>
            </a:r>
          </a:p>
        </p:txBody>
      </p:sp>
      <p:graphicFrame>
        <p:nvGraphicFramePr>
          <p:cNvPr id="2" name="Tabulka 1"/>
          <p:cNvGraphicFramePr>
            <a:graphicFrameLocks noGrp="1"/>
          </p:cNvGraphicFramePr>
          <p:nvPr>
            <p:extLst>
              <p:ext uri="{D42A27DB-BD31-4B8C-83A1-F6EECF244321}">
                <p14:modId xmlns:p14="http://schemas.microsoft.com/office/powerpoint/2010/main" val="1108334367"/>
              </p:ext>
            </p:extLst>
          </p:nvPr>
        </p:nvGraphicFramePr>
        <p:xfrm>
          <a:off x="1846353" y="1486733"/>
          <a:ext cx="3975789" cy="4587240"/>
        </p:xfrm>
        <a:graphic>
          <a:graphicData uri="http://schemas.openxmlformats.org/drawingml/2006/table">
            <a:tbl>
              <a:tblPr firstRow="1" bandRow="1">
                <a:tableStyleId>{2D5ABB26-0587-4C30-8999-92F81FD0307C}</a:tableStyleId>
              </a:tblPr>
              <a:tblGrid>
                <a:gridCol w="735789">
                  <a:extLst>
                    <a:ext uri="{9D8B030D-6E8A-4147-A177-3AD203B41FA5}">
                      <a16:colId xmlns:a16="http://schemas.microsoft.com/office/drawing/2014/main" val="20000"/>
                    </a:ext>
                  </a:extLst>
                </a:gridCol>
                <a:gridCol w="540000">
                  <a:extLst>
                    <a:ext uri="{9D8B030D-6E8A-4147-A177-3AD203B41FA5}">
                      <a16:colId xmlns:a16="http://schemas.microsoft.com/office/drawing/2014/main" val="20001"/>
                    </a:ext>
                  </a:extLst>
                </a:gridCol>
                <a:gridCol w="900000">
                  <a:extLst>
                    <a:ext uri="{9D8B030D-6E8A-4147-A177-3AD203B41FA5}">
                      <a16:colId xmlns:a16="http://schemas.microsoft.com/office/drawing/2014/main" val="20002"/>
                    </a:ext>
                  </a:extLst>
                </a:gridCol>
                <a:gridCol w="900000">
                  <a:extLst>
                    <a:ext uri="{9D8B030D-6E8A-4147-A177-3AD203B41FA5}">
                      <a16:colId xmlns:a16="http://schemas.microsoft.com/office/drawing/2014/main" val="20003"/>
                    </a:ext>
                  </a:extLst>
                </a:gridCol>
                <a:gridCol w="900000">
                  <a:extLst>
                    <a:ext uri="{9D8B030D-6E8A-4147-A177-3AD203B41FA5}">
                      <a16:colId xmlns:a16="http://schemas.microsoft.com/office/drawing/2014/main" val="20004"/>
                    </a:ext>
                  </a:extLst>
                </a:gridCol>
              </a:tblGrid>
              <a:tr h="310264">
                <a:tc>
                  <a:txBody>
                    <a:bodyPr/>
                    <a:lstStyle/>
                    <a:p>
                      <a:pPr algn="ctr"/>
                      <a:endParaRPr lang="cs-CZ" sz="1100" b="1"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latin typeface="+mj-lt"/>
                        </a:rPr>
                        <a:t>Rok</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latin typeface="+mj-lt"/>
                        </a:rPr>
                        <a:t>LBK</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latin typeface="+mj-lt"/>
                        </a:rPr>
                        <a:t>ČR</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latin typeface="+mj-lt"/>
                        </a:rPr>
                        <a:t>Podíl</a:t>
                      </a:r>
                      <a:r>
                        <a:rPr lang="cs-CZ" sz="1100" b="1" baseline="0" dirty="0">
                          <a:latin typeface="+mj-lt"/>
                        </a:rPr>
                        <a:t> </a:t>
                      </a:r>
                      <a:br>
                        <a:rPr lang="cs-CZ" sz="1100" b="1" baseline="0" dirty="0">
                          <a:latin typeface="+mj-lt"/>
                        </a:rPr>
                      </a:br>
                      <a:r>
                        <a:rPr lang="cs-CZ" sz="1100" b="1" dirty="0">
                          <a:latin typeface="+mj-lt"/>
                        </a:rPr>
                        <a:t>LBK z ČR</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122699">
                <a:tc rowSpan="3">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b="1" dirty="0">
                          <a:solidFill>
                            <a:schemeClr val="bg1"/>
                          </a:solidFill>
                          <a:latin typeface="+mj-lt"/>
                        </a:rPr>
                        <a:t>Celkem</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4472C4"/>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b="1" dirty="0">
                          <a:solidFill>
                            <a:schemeClr val="bg1"/>
                          </a:solidFill>
                          <a:latin typeface="+mj-lt"/>
                        </a:rPr>
                        <a:t>2016</a:t>
                      </a:r>
                    </a:p>
                  </a:txBody>
                  <a:tcPr marL="0" marR="0" marT="0" marB="0" anchor="ctr">
                    <a:lnT w="12700" cap="flat" cmpd="sng" algn="ctr">
                      <a:solidFill>
                        <a:schemeClr val="tx1"/>
                      </a:solidFill>
                      <a:prstDash val="solid"/>
                      <a:round/>
                      <a:headEnd type="none" w="med" len="med"/>
                      <a:tailEnd type="none" w="med" len="med"/>
                    </a:lnT>
                    <a:solidFill>
                      <a:srgbClr val="4472C4"/>
                    </a:solidFill>
                  </a:tcPr>
                </a:tc>
                <a:tc>
                  <a:txBody>
                    <a:bodyPr/>
                    <a:lstStyle/>
                    <a:p>
                      <a:pPr algn="ctr" rtl="0" fontAlgn="ctr"/>
                      <a:r>
                        <a:rPr lang="cs-CZ" sz="1100" b="1" i="0" u="none" strike="noStrike" dirty="0">
                          <a:solidFill>
                            <a:schemeClr val="bg1"/>
                          </a:solidFill>
                          <a:effectLst/>
                          <a:latin typeface="Calibri Light" panose="020F0302020204030204" pitchFamily="34" charset="0"/>
                        </a:rPr>
                        <a:t>2 236 069</a:t>
                      </a:r>
                    </a:p>
                  </a:txBody>
                  <a:tcPr marL="9525" marR="9525" marT="9525" marB="0" anchor="ctr">
                    <a:lnT w="12700" cap="flat" cmpd="sng" algn="ctr">
                      <a:solidFill>
                        <a:schemeClr val="tx1"/>
                      </a:solidFill>
                      <a:prstDash val="solid"/>
                      <a:round/>
                      <a:headEnd type="none" w="med" len="med"/>
                      <a:tailEnd type="none" w="med" len="med"/>
                    </a:lnT>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63 171 086</a:t>
                      </a:r>
                    </a:p>
                  </a:txBody>
                  <a:tcPr marL="9525" marR="9525" marT="9525" marB="0" anchor="ctr">
                    <a:lnT w="12700" cap="flat" cmpd="sng" algn="ctr">
                      <a:solidFill>
                        <a:schemeClr val="tx1"/>
                      </a:solidFill>
                      <a:prstDash val="solid"/>
                      <a:round/>
                      <a:headEnd type="none" w="med" len="med"/>
                      <a:tailEnd type="none" w="med" len="med"/>
                    </a:lnT>
                    <a:solidFill>
                      <a:srgbClr val="4472C4"/>
                    </a:solidFill>
                  </a:tcPr>
                </a:tc>
                <a:tc>
                  <a:txBody>
                    <a:bodyPr/>
                    <a:lstStyle/>
                    <a:p>
                      <a:pPr algn="ctr" fontAlgn="ctr"/>
                      <a:r>
                        <a:rPr lang="cs-CZ" sz="1100" b="1" i="0" u="none" strike="noStrike">
                          <a:solidFill>
                            <a:schemeClr val="bg1"/>
                          </a:solidFill>
                          <a:effectLst/>
                          <a:latin typeface="Calibri Light" panose="020F0302020204030204" pitchFamily="34" charset="0"/>
                        </a:rPr>
                        <a:t>3,54%</a:t>
                      </a:r>
                    </a:p>
                  </a:txBody>
                  <a:tcPr marL="9525" marR="9525" marT="9525" marB="0" anchor="ctr">
                    <a:lnT w="12700" cap="flat" cmpd="sng" algn="ctr">
                      <a:solidFill>
                        <a:schemeClr val="tx1"/>
                      </a:solidFill>
                      <a:prstDash val="solid"/>
                      <a:round/>
                      <a:headEnd type="none" w="med" len="med"/>
                      <a:tailEnd type="none" w="med" len="med"/>
                    </a:lnT>
                    <a:solidFill>
                      <a:srgbClr val="4472C4"/>
                    </a:solidFill>
                  </a:tcPr>
                </a:tc>
                <a:extLst>
                  <a:ext uri="{0D108BD9-81ED-4DB2-BD59-A6C34878D82A}">
                    <a16:rowId xmlns:a16="http://schemas.microsoft.com/office/drawing/2014/main" val="10001"/>
                  </a:ext>
                </a:extLst>
              </a:tr>
              <a:tr h="122699">
                <a:tc vMerge="1">
                  <a:txBody>
                    <a:bodyPr/>
                    <a:lstStyle/>
                    <a:p>
                      <a:pPr algn="ctr"/>
                      <a:endParaRPr lang="cs-CZ" sz="1100" dirty="0">
                        <a:latin typeface="+mj-lt"/>
                      </a:endParaRPr>
                    </a:p>
                  </a:txBody>
                  <a:tcPr marL="0" marR="0" marT="0" marB="0" anchor="ctr">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b="1" dirty="0">
                          <a:solidFill>
                            <a:schemeClr val="bg1"/>
                          </a:solidFill>
                          <a:latin typeface="+mj-lt"/>
                        </a:rPr>
                        <a:t>2017</a:t>
                      </a:r>
                    </a:p>
                  </a:txBody>
                  <a:tcPr marL="0" marR="0" marT="0" marB="0" anchor="ctr">
                    <a:lnB w="12700" cap="flat" cmpd="sng" algn="ctr">
                      <a:noFill/>
                      <a:prstDash val="solid"/>
                      <a:round/>
                      <a:headEnd type="none" w="med" len="med"/>
                      <a:tailEnd type="none" w="med" len="med"/>
                    </a:lnB>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2 214 877</a:t>
                      </a:r>
                    </a:p>
                  </a:txBody>
                  <a:tcPr marL="9525" marR="9525" marT="9525" marB="0" anchor="ctr">
                    <a:lnB w="12700" cap="flat" cmpd="sng" algn="ctr">
                      <a:noFill/>
                      <a:prstDash val="solid"/>
                      <a:round/>
                      <a:headEnd type="none" w="med" len="med"/>
                      <a:tailEnd type="none" w="med" len="med"/>
                    </a:lnB>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63 171 086</a:t>
                      </a:r>
                    </a:p>
                  </a:txBody>
                  <a:tcPr marL="9525" marR="9525" marT="9525" marB="0" anchor="ctr">
                    <a:lnB w="12700" cap="flat" cmpd="sng" algn="ctr">
                      <a:noFill/>
                      <a:prstDash val="solid"/>
                      <a:round/>
                      <a:headEnd type="none" w="med" len="med"/>
                      <a:tailEnd type="none" w="med" len="med"/>
                    </a:lnB>
                    <a:solidFill>
                      <a:srgbClr val="4472C4"/>
                    </a:solidFill>
                  </a:tcPr>
                </a:tc>
                <a:tc>
                  <a:txBody>
                    <a:bodyPr/>
                    <a:lstStyle/>
                    <a:p>
                      <a:pPr algn="ctr" fontAlgn="ctr"/>
                      <a:r>
                        <a:rPr lang="cs-CZ" sz="1100" b="1" i="0" u="none" strike="noStrike">
                          <a:solidFill>
                            <a:schemeClr val="bg1"/>
                          </a:solidFill>
                          <a:effectLst/>
                          <a:latin typeface="Calibri Light" panose="020F0302020204030204" pitchFamily="34" charset="0"/>
                        </a:rPr>
                        <a:t>3,51%</a:t>
                      </a:r>
                    </a:p>
                  </a:txBody>
                  <a:tcPr marL="9525" marR="9525" marT="9525" marB="0" anchor="ctr">
                    <a:lnB w="12700" cap="flat" cmpd="sng" algn="ctr">
                      <a:noFill/>
                      <a:prstDash val="solid"/>
                      <a:round/>
                      <a:headEnd type="none" w="med" len="med"/>
                      <a:tailEnd type="none" w="med" len="med"/>
                    </a:lnB>
                    <a:solidFill>
                      <a:srgbClr val="4472C4"/>
                    </a:solidFill>
                  </a:tcPr>
                </a:tc>
                <a:extLst>
                  <a:ext uri="{0D108BD9-81ED-4DB2-BD59-A6C34878D82A}">
                    <a16:rowId xmlns:a16="http://schemas.microsoft.com/office/drawing/2014/main" val="10002"/>
                  </a:ext>
                </a:extLst>
              </a:tr>
              <a:tr h="122699">
                <a:tc vMerge="1">
                  <a:txBody>
                    <a:bodyPr/>
                    <a:lstStyle/>
                    <a:p>
                      <a:pPr algn="ctr"/>
                      <a:endParaRPr lang="cs-CZ" sz="1100" dirty="0">
                        <a:latin typeface="+mj-lt"/>
                      </a:endParaRPr>
                    </a:p>
                  </a:txBody>
                  <a:tcPr marL="0" marR="0" marT="0" marB="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b="1" dirty="0">
                          <a:solidFill>
                            <a:schemeClr val="bg1"/>
                          </a:solidFill>
                          <a:latin typeface="+mj-lt"/>
                        </a:rPr>
                        <a:t>2018</a:t>
                      </a:r>
                    </a:p>
                  </a:txBody>
                  <a:tcPr marL="0" marR="0" marT="0" marB="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2 282 833</a:t>
                      </a:r>
                    </a:p>
                  </a:txBody>
                  <a:tcPr marL="9525" marR="9525" marT="9525" marB="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64 939 346</a:t>
                      </a:r>
                    </a:p>
                  </a:txBody>
                  <a:tcPr marL="9525" marR="9525" marT="9525" marB="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4472C4"/>
                    </a:solidFill>
                  </a:tcPr>
                </a:tc>
                <a:tc>
                  <a:txBody>
                    <a:bodyPr/>
                    <a:lstStyle/>
                    <a:p>
                      <a:pPr algn="ctr" fontAlgn="ctr"/>
                      <a:r>
                        <a:rPr lang="cs-CZ" sz="1100" b="1" i="0" u="none" strike="noStrike" dirty="0">
                          <a:solidFill>
                            <a:schemeClr val="bg1"/>
                          </a:solidFill>
                          <a:effectLst/>
                          <a:latin typeface="Calibri Light" panose="020F0302020204030204" pitchFamily="34" charset="0"/>
                        </a:rPr>
                        <a:t>3,52%</a:t>
                      </a:r>
                    </a:p>
                  </a:txBody>
                  <a:tcPr marL="9525" marR="9525" marT="9525" marB="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4472C4"/>
                    </a:solidFill>
                  </a:tcPr>
                </a:tc>
                <a:extLst>
                  <a:ext uri="{0D108BD9-81ED-4DB2-BD59-A6C34878D82A}">
                    <a16:rowId xmlns:a16="http://schemas.microsoft.com/office/drawing/2014/main" val="1109370460"/>
                  </a:ext>
                </a:extLst>
              </a:tr>
              <a:tr h="122699">
                <a:tc rowSpan="3">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lang="cs-CZ" sz="1100" kern="1200" dirty="0">
                          <a:solidFill>
                            <a:schemeClr val="tx1"/>
                          </a:solidFill>
                          <a:latin typeface="+mn-lt"/>
                          <a:ea typeface="+mn-ea"/>
                          <a:cs typeface="+mn-cs"/>
                        </a:rPr>
                        <a:t>Věk 0–1</a:t>
                      </a:r>
                    </a:p>
                  </a:txBody>
                  <a:tcPr marL="0" marR="0" marT="0" marB="0" anchor="ctr">
                    <a:lnT w="12700" cap="flat" cmpd="sng" algn="ctr">
                      <a:solidFill>
                        <a:schemeClr val="tx1"/>
                      </a:solidFill>
                      <a:prstDash val="solid"/>
                      <a:round/>
                      <a:headEnd type="none" w="med" len="med"/>
                      <a:tailEnd type="none" w="med" len="med"/>
                    </a:lnT>
                    <a:solidFill>
                      <a:srgbClr val="CFD5EA"/>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2016</a:t>
                      </a:r>
                    </a:p>
                  </a:txBody>
                  <a:tcPr marL="0" marR="0" marT="0" marB="0" anchor="ctr">
                    <a:lnT w="12700" cap="flat" cmpd="sng" algn="ctr">
                      <a:solidFill>
                        <a:schemeClr val="tx1"/>
                      </a:solidFill>
                      <a:prstDash val="solid"/>
                      <a:round/>
                      <a:headEnd type="none" w="med" len="med"/>
                      <a:tailEnd type="none" w="med" len="med"/>
                    </a:lnT>
                    <a:solidFill>
                      <a:srgbClr val="CFD5EA"/>
                    </a:solidFill>
                  </a:tcPr>
                </a:tc>
                <a:tc>
                  <a:txBody>
                    <a:bodyPr/>
                    <a:lstStyle/>
                    <a:p>
                      <a:pPr algn="ctr" fontAlgn="ctr"/>
                      <a:r>
                        <a:rPr lang="cs-CZ" sz="1100" b="0" i="0" u="none" strike="noStrike" dirty="0">
                          <a:solidFill>
                            <a:srgbClr val="000000"/>
                          </a:solidFill>
                          <a:effectLst/>
                          <a:latin typeface="Calibri Light" panose="020F0302020204030204" pitchFamily="34" charset="0"/>
                        </a:rPr>
                        <a:t>33 254</a:t>
                      </a:r>
                    </a:p>
                  </a:txBody>
                  <a:tcPr marL="9525" marR="9525" marT="9525" marB="0" anchor="ctr">
                    <a:lnT w="12700" cap="flat" cmpd="sng" algn="ctr">
                      <a:solidFill>
                        <a:schemeClr val="tx1"/>
                      </a:solidFill>
                      <a:prstDash val="solid"/>
                      <a:round/>
                      <a:headEnd type="none" w="med" len="med"/>
                      <a:tailEnd type="none" w="med" len="med"/>
                    </a:lnT>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914 272</a:t>
                      </a:r>
                    </a:p>
                  </a:txBody>
                  <a:tcPr marL="9525" marR="9525" marT="9525" marB="0" anchor="ctr">
                    <a:lnT w="12700" cap="flat" cmpd="sng" algn="ctr">
                      <a:solidFill>
                        <a:schemeClr val="tx1"/>
                      </a:solidFill>
                      <a:prstDash val="solid"/>
                      <a:round/>
                      <a:headEnd type="none" w="med" len="med"/>
                      <a:tailEnd type="none" w="med" len="med"/>
                    </a:lnT>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3,64%</a:t>
                      </a:r>
                    </a:p>
                  </a:txBody>
                  <a:tcPr marL="9525" marR="9525" marT="9525" marB="0" anchor="ctr">
                    <a:lnT w="12700" cap="flat" cmpd="sng" algn="ctr">
                      <a:solidFill>
                        <a:schemeClr val="tx1"/>
                      </a:solidFill>
                      <a:prstDash val="solid"/>
                      <a:round/>
                      <a:headEnd type="none" w="med" len="med"/>
                      <a:tailEnd type="none" w="med" len="med"/>
                    </a:lnT>
                    <a:solidFill>
                      <a:srgbClr val="CFD5EA"/>
                    </a:solidFill>
                  </a:tcPr>
                </a:tc>
                <a:extLst>
                  <a:ext uri="{0D108BD9-81ED-4DB2-BD59-A6C34878D82A}">
                    <a16:rowId xmlns:a16="http://schemas.microsoft.com/office/drawing/2014/main" val="10003"/>
                  </a:ext>
                </a:extLst>
              </a:tr>
              <a:tr h="122699">
                <a:tc vMerge="1">
                  <a:txBody>
                    <a:bodyPr/>
                    <a:lstStyle/>
                    <a:p>
                      <a:pPr algn="ctr"/>
                      <a:endParaRPr lang="cs-CZ" sz="1100" dirty="0">
                        <a:latin typeface="+mj-lt"/>
                      </a:endParaRPr>
                    </a:p>
                  </a:txBody>
                  <a:tcPr marL="0" marR="0" marT="0" marB="0" anchor="ct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2017</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32 282</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920 381</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3,51%</a:t>
                      </a:r>
                    </a:p>
                  </a:txBody>
                  <a:tcPr marL="9525" marR="9525" marT="9525" marB="0" anchor="ctr">
                    <a:solidFill>
                      <a:srgbClr val="CFD5EA"/>
                    </a:solidFill>
                  </a:tcPr>
                </a:tc>
                <a:extLst>
                  <a:ext uri="{0D108BD9-81ED-4DB2-BD59-A6C34878D82A}">
                    <a16:rowId xmlns:a16="http://schemas.microsoft.com/office/drawing/2014/main" val="10004"/>
                  </a:ext>
                </a:extLst>
              </a:tr>
              <a:tr h="122699">
                <a:tc vMerge="1">
                  <a:txBody>
                    <a:bodyPr/>
                    <a:lstStyle/>
                    <a:p>
                      <a:pPr algn="ctr"/>
                      <a:endParaRPr lang="cs-CZ" sz="1100" dirty="0">
                        <a:latin typeface="+mj-lt"/>
                      </a:endParaRPr>
                    </a:p>
                  </a:txBody>
                  <a:tcPr marL="0" marR="0" marT="0" marB="0" anchor="ct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2018</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32 821</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916 482</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3,58%</a:t>
                      </a:r>
                    </a:p>
                  </a:txBody>
                  <a:tcPr marL="9525" marR="9525" marT="9525" marB="0" anchor="ctr">
                    <a:solidFill>
                      <a:srgbClr val="CFD5EA"/>
                    </a:solidFill>
                  </a:tcPr>
                </a:tc>
                <a:extLst>
                  <a:ext uri="{0D108BD9-81ED-4DB2-BD59-A6C34878D82A}">
                    <a16:rowId xmlns:a16="http://schemas.microsoft.com/office/drawing/2014/main" val="3737024036"/>
                  </a:ext>
                </a:extLst>
              </a:tr>
              <a:tr h="122699">
                <a:tc rowSpan="3">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kern="1200" dirty="0">
                          <a:solidFill>
                            <a:schemeClr val="tx1"/>
                          </a:solidFill>
                          <a:latin typeface="+mn-lt"/>
                          <a:ea typeface="+mn-ea"/>
                          <a:cs typeface="+mn-cs"/>
                        </a:rPr>
                        <a:t>Věk 2–10</a:t>
                      </a:r>
                    </a:p>
                  </a:txBody>
                  <a:tcPr marL="0" marR="0" marT="0" marB="0" anchor="ctr">
                    <a:solidFill>
                      <a:srgbClr val="E9EBF5"/>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2016</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104 462</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2 985 946</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3,50%</a:t>
                      </a:r>
                    </a:p>
                  </a:txBody>
                  <a:tcPr marL="9525" marR="9525" marT="9525" marB="0" anchor="ctr">
                    <a:solidFill>
                      <a:srgbClr val="E9EBF5"/>
                    </a:solidFill>
                  </a:tcPr>
                </a:tc>
                <a:extLst>
                  <a:ext uri="{0D108BD9-81ED-4DB2-BD59-A6C34878D82A}">
                    <a16:rowId xmlns:a16="http://schemas.microsoft.com/office/drawing/2014/main" val="10005"/>
                  </a:ext>
                </a:extLst>
              </a:tr>
              <a:tr h="122699">
                <a:tc vMerge="1">
                  <a:txBody>
                    <a:bodyPr/>
                    <a:lstStyle/>
                    <a:p>
                      <a:endParaRPr lang="cs-CZ" dirty="0"/>
                    </a:p>
                  </a:txBody>
                  <a:tcPr marL="0" marR="0" marT="0" marB="0" anchor="ctr">
                    <a:solidFill>
                      <a:schemeClr val="accent2">
                        <a:lumMod val="20000"/>
                        <a:lumOff val="80000"/>
                      </a:schemeClr>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2017</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101 089</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2 942 675</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3,44%</a:t>
                      </a:r>
                    </a:p>
                  </a:txBody>
                  <a:tcPr marL="9525" marR="9525" marT="9525" marB="0" anchor="ctr">
                    <a:solidFill>
                      <a:srgbClr val="E9EBF5"/>
                    </a:solidFill>
                  </a:tcPr>
                </a:tc>
                <a:extLst>
                  <a:ext uri="{0D108BD9-81ED-4DB2-BD59-A6C34878D82A}">
                    <a16:rowId xmlns:a16="http://schemas.microsoft.com/office/drawing/2014/main" val="10006"/>
                  </a:ext>
                </a:extLst>
              </a:tr>
              <a:tr h="122699">
                <a:tc vMerge="1">
                  <a:txBody>
                    <a:bodyPr/>
                    <a:lstStyle/>
                    <a:p>
                      <a:endParaRPr lang="cs-CZ" dirty="0"/>
                    </a:p>
                  </a:txBody>
                  <a:tcPr marL="0" marR="0" marT="0" marB="0" anchor="ctr">
                    <a:solidFill>
                      <a:schemeClr val="accent2">
                        <a:lumMod val="20000"/>
                        <a:lumOff val="80000"/>
                      </a:schemeClr>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2018</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101 543</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2 935 499</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3,46%</a:t>
                      </a:r>
                    </a:p>
                  </a:txBody>
                  <a:tcPr marL="9525" marR="9525" marT="9525" marB="0" anchor="ctr">
                    <a:solidFill>
                      <a:srgbClr val="E9EBF5"/>
                    </a:solidFill>
                  </a:tcPr>
                </a:tc>
                <a:extLst>
                  <a:ext uri="{0D108BD9-81ED-4DB2-BD59-A6C34878D82A}">
                    <a16:rowId xmlns:a16="http://schemas.microsoft.com/office/drawing/2014/main" val="678976765"/>
                  </a:ext>
                </a:extLst>
              </a:tr>
              <a:tr h="122699">
                <a:tc rowSpan="3">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kern="1200" dirty="0">
                          <a:solidFill>
                            <a:schemeClr val="tx1"/>
                          </a:solidFill>
                          <a:latin typeface="+mn-lt"/>
                          <a:ea typeface="+mn-ea"/>
                          <a:cs typeface="+mn-cs"/>
                        </a:rPr>
                        <a:t>Věk 11–19</a:t>
                      </a:r>
                    </a:p>
                  </a:txBody>
                  <a:tcPr marL="0" marR="0" marT="0" marB="0" anchor="ctr">
                    <a:solidFill>
                      <a:srgbClr val="CFD5EA"/>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2016</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123 123</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3 140 584</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3,92%</a:t>
                      </a:r>
                    </a:p>
                  </a:txBody>
                  <a:tcPr marL="9525" marR="9525" marT="9525" marB="0" anchor="ctr">
                    <a:solidFill>
                      <a:srgbClr val="CFD5EA"/>
                    </a:solidFill>
                  </a:tcPr>
                </a:tc>
                <a:extLst>
                  <a:ext uri="{0D108BD9-81ED-4DB2-BD59-A6C34878D82A}">
                    <a16:rowId xmlns:a16="http://schemas.microsoft.com/office/drawing/2014/main" val="10007"/>
                  </a:ext>
                </a:extLst>
              </a:tr>
              <a:tr h="122699">
                <a:tc vMerge="1">
                  <a:txBody>
                    <a:bodyPr/>
                    <a:lstStyle/>
                    <a:p>
                      <a:pPr algn="ctr"/>
                      <a:endParaRPr lang="cs-CZ" sz="1100" dirty="0">
                        <a:latin typeface="+mj-lt"/>
                      </a:endParaRPr>
                    </a:p>
                  </a:txBody>
                  <a:tcPr marL="0" marR="0" marT="0" marB="0" anchor="ct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2017</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121 325</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3 147 003</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3,86%</a:t>
                      </a:r>
                    </a:p>
                  </a:txBody>
                  <a:tcPr marL="9525" marR="9525" marT="9525" marB="0" anchor="ctr">
                    <a:solidFill>
                      <a:srgbClr val="CFD5EA"/>
                    </a:solidFill>
                  </a:tcPr>
                </a:tc>
                <a:extLst>
                  <a:ext uri="{0D108BD9-81ED-4DB2-BD59-A6C34878D82A}">
                    <a16:rowId xmlns:a16="http://schemas.microsoft.com/office/drawing/2014/main" val="10008"/>
                  </a:ext>
                </a:extLst>
              </a:tr>
              <a:tr h="122699">
                <a:tc vMerge="1">
                  <a:txBody>
                    <a:bodyPr/>
                    <a:lstStyle/>
                    <a:p>
                      <a:pPr algn="ctr"/>
                      <a:endParaRPr lang="cs-CZ" sz="1100" dirty="0">
                        <a:latin typeface="+mj-lt"/>
                      </a:endParaRPr>
                    </a:p>
                  </a:txBody>
                  <a:tcPr marL="0" marR="0" marT="0" marB="0" anchor="ct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2018</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127 210</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3 260 004</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3,90%</a:t>
                      </a:r>
                    </a:p>
                  </a:txBody>
                  <a:tcPr marL="9525" marR="9525" marT="9525" marB="0" anchor="ctr">
                    <a:solidFill>
                      <a:srgbClr val="CFD5EA"/>
                    </a:solidFill>
                  </a:tcPr>
                </a:tc>
                <a:extLst>
                  <a:ext uri="{0D108BD9-81ED-4DB2-BD59-A6C34878D82A}">
                    <a16:rowId xmlns:a16="http://schemas.microsoft.com/office/drawing/2014/main" val="4123375962"/>
                  </a:ext>
                </a:extLst>
              </a:tr>
              <a:tr h="122699">
                <a:tc rowSpan="3">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kern="1200" dirty="0">
                          <a:solidFill>
                            <a:schemeClr val="tx1"/>
                          </a:solidFill>
                          <a:latin typeface="+mn-lt"/>
                          <a:ea typeface="+mn-ea"/>
                          <a:cs typeface="+mn-cs"/>
                        </a:rPr>
                        <a:t>Věk 20–34</a:t>
                      </a:r>
                    </a:p>
                  </a:txBody>
                  <a:tcPr marL="0" marR="0" marT="0" marB="0" anchor="ctr">
                    <a:solidFill>
                      <a:srgbClr val="E9EBF5"/>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2016</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327 127</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8 679 240</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3,77%</a:t>
                      </a:r>
                    </a:p>
                  </a:txBody>
                  <a:tcPr marL="9525" marR="9525" marT="9525" marB="0" anchor="ctr">
                    <a:solidFill>
                      <a:srgbClr val="E9EBF5"/>
                    </a:solidFill>
                  </a:tcPr>
                </a:tc>
                <a:extLst>
                  <a:ext uri="{0D108BD9-81ED-4DB2-BD59-A6C34878D82A}">
                    <a16:rowId xmlns:a16="http://schemas.microsoft.com/office/drawing/2014/main" val="10009"/>
                  </a:ext>
                </a:extLst>
              </a:tr>
              <a:tr h="122699">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2017</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315 417</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8 415 914</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3,75%</a:t>
                      </a:r>
                    </a:p>
                  </a:txBody>
                  <a:tcPr marL="9525" marR="9525" marT="9525" marB="0" anchor="ctr">
                    <a:solidFill>
                      <a:srgbClr val="E9EBF5"/>
                    </a:solidFill>
                  </a:tcPr>
                </a:tc>
                <a:extLst>
                  <a:ext uri="{0D108BD9-81ED-4DB2-BD59-A6C34878D82A}">
                    <a16:rowId xmlns:a16="http://schemas.microsoft.com/office/drawing/2014/main" val="10010"/>
                  </a:ext>
                </a:extLst>
              </a:tr>
              <a:tr h="122699">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2018</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319 223</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8 480 738</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3,76%</a:t>
                      </a:r>
                    </a:p>
                  </a:txBody>
                  <a:tcPr marL="9525" marR="9525" marT="9525" marB="0" anchor="ctr">
                    <a:solidFill>
                      <a:srgbClr val="E9EBF5"/>
                    </a:solidFill>
                  </a:tcPr>
                </a:tc>
                <a:extLst>
                  <a:ext uri="{0D108BD9-81ED-4DB2-BD59-A6C34878D82A}">
                    <a16:rowId xmlns:a16="http://schemas.microsoft.com/office/drawing/2014/main" val="1496591241"/>
                  </a:ext>
                </a:extLst>
              </a:tr>
              <a:tr h="122699">
                <a:tc rowSpan="3">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100" kern="1200" dirty="0">
                          <a:solidFill>
                            <a:schemeClr val="tx1"/>
                          </a:solidFill>
                          <a:latin typeface="+mn-lt"/>
                          <a:ea typeface="+mn-ea"/>
                          <a:cs typeface="+mn-cs"/>
                        </a:rPr>
                        <a:t>Věk 35–64</a:t>
                      </a:r>
                    </a:p>
                  </a:txBody>
                  <a:tcPr marL="0" marR="0" marT="0" marB="0" anchor="ctr">
                    <a:solidFill>
                      <a:srgbClr val="CFD5EA"/>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2016</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918 786</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26 104 678</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3,52%</a:t>
                      </a:r>
                    </a:p>
                  </a:txBody>
                  <a:tcPr marL="9525" marR="9525" marT="9525" marB="0" anchor="ctr">
                    <a:solidFill>
                      <a:srgbClr val="CFD5EA"/>
                    </a:solidFill>
                  </a:tcPr>
                </a:tc>
                <a:extLst>
                  <a:ext uri="{0D108BD9-81ED-4DB2-BD59-A6C34878D82A}">
                    <a16:rowId xmlns:a16="http://schemas.microsoft.com/office/drawing/2014/main" val="10011"/>
                  </a:ext>
                </a:extLst>
              </a:tr>
              <a:tr h="122699">
                <a:tc vMerge="1">
                  <a:txBody>
                    <a:bodyPr/>
                    <a:lstStyle/>
                    <a:p>
                      <a:pPr algn="ctr"/>
                      <a:endParaRPr lang="cs-CZ" sz="1100" dirty="0">
                        <a:latin typeface="+mj-lt"/>
                      </a:endParaRPr>
                    </a:p>
                  </a:txBody>
                  <a:tcPr marL="0" marR="0" marT="0" marB="0" anchor="ct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2017</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899 450</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25 917 378</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3,47%</a:t>
                      </a:r>
                    </a:p>
                  </a:txBody>
                  <a:tcPr marL="9525" marR="9525" marT="9525" marB="0" anchor="ctr">
                    <a:solidFill>
                      <a:srgbClr val="CFD5EA"/>
                    </a:solidFill>
                  </a:tcPr>
                </a:tc>
                <a:extLst>
                  <a:ext uri="{0D108BD9-81ED-4DB2-BD59-A6C34878D82A}">
                    <a16:rowId xmlns:a16="http://schemas.microsoft.com/office/drawing/2014/main" val="10012"/>
                  </a:ext>
                </a:extLst>
              </a:tr>
              <a:tr h="122699">
                <a:tc vMerge="1">
                  <a:txBody>
                    <a:bodyPr/>
                    <a:lstStyle/>
                    <a:p>
                      <a:pPr algn="ctr"/>
                      <a:endParaRPr lang="cs-CZ" sz="1100" dirty="0">
                        <a:latin typeface="+mj-lt"/>
                      </a:endParaRPr>
                    </a:p>
                  </a:txBody>
                  <a:tcPr marL="0" marR="0" marT="0" marB="0" anchor="ct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2018</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919 320</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26 485 120</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3,47%</a:t>
                      </a:r>
                    </a:p>
                  </a:txBody>
                  <a:tcPr marL="9525" marR="9525" marT="9525" marB="0" anchor="ctr">
                    <a:solidFill>
                      <a:srgbClr val="CFD5EA"/>
                    </a:solidFill>
                  </a:tcPr>
                </a:tc>
                <a:extLst>
                  <a:ext uri="{0D108BD9-81ED-4DB2-BD59-A6C34878D82A}">
                    <a16:rowId xmlns:a16="http://schemas.microsoft.com/office/drawing/2014/main" val="247710564"/>
                  </a:ext>
                </a:extLst>
              </a:tr>
              <a:tr h="122699">
                <a:tc rowSpan="3">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100" kern="1200" dirty="0">
                          <a:solidFill>
                            <a:schemeClr val="tx1"/>
                          </a:solidFill>
                          <a:latin typeface="+mn-lt"/>
                          <a:ea typeface="+mn-ea"/>
                          <a:cs typeface="+mn-cs"/>
                        </a:rPr>
                        <a:t>Věk 65+</a:t>
                      </a:r>
                    </a:p>
                  </a:txBody>
                  <a:tcPr marL="0" marR="0" marT="0" marB="0" anchor="ctr">
                    <a:solidFill>
                      <a:srgbClr val="E9EBF5"/>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2016</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729 317</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21 346 365</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3,42%</a:t>
                      </a:r>
                    </a:p>
                  </a:txBody>
                  <a:tcPr marL="9525" marR="9525" marT="9525" marB="0" anchor="ctr">
                    <a:solidFill>
                      <a:srgbClr val="E9EBF5"/>
                    </a:solidFill>
                  </a:tcPr>
                </a:tc>
                <a:extLst>
                  <a:ext uri="{0D108BD9-81ED-4DB2-BD59-A6C34878D82A}">
                    <a16:rowId xmlns:a16="http://schemas.microsoft.com/office/drawing/2014/main" val="10013"/>
                  </a:ext>
                </a:extLst>
              </a:tr>
              <a:tr h="122699">
                <a:tc vMerge="1">
                  <a:txBody>
                    <a:bodyPr/>
                    <a:lstStyle/>
                    <a:p>
                      <a:pPr algn="ctr"/>
                      <a:endParaRPr lang="cs-CZ" sz="1100" dirty="0">
                        <a:latin typeface="+mj-lt"/>
                      </a:endParaRPr>
                    </a:p>
                  </a:txBody>
                  <a:tcPr marL="0" marR="0" marT="0" marB="0" anchor="ctr">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2017</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745 314</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21 827 735</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3,41%</a:t>
                      </a:r>
                    </a:p>
                  </a:txBody>
                  <a:tcPr marL="9525" marR="9525" marT="9525" marB="0" anchor="ctr">
                    <a:solidFill>
                      <a:srgbClr val="E9EBF5"/>
                    </a:solidFill>
                  </a:tcPr>
                </a:tc>
                <a:extLst>
                  <a:ext uri="{0D108BD9-81ED-4DB2-BD59-A6C34878D82A}">
                    <a16:rowId xmlns:a16="http://schemas.microsoft.com/office/drawing/2014/main" val="10014"/>
                  </a:ext>
                </a:extLst>
              </a:tr>
              <a:tr h="122699">
                <a:tc vMerge="1">
                  <a:txBody>
                    <a:bodyPr/>
                    <a:lstStyle/>
                    <a:p>
                      <a:pPr algn="ctr"/>
                      <a:endParaRPr lang="cs-CZ" sz="1100" dirty="0">
                        <a:latin typeface="+mj-lt"/>
                      </a:endParaRPr>
                    </a:p>
                  </a:txBody>
                  <a:tcPr marL="0" marR="0" marT="0" marB="0" anchor="ctr">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2018</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782 716</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22 861 503</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3,42%</a:t>
                      </a:r>
                    </a:p>
                  </a:txBody>
                  <a:tcPr marL="9525" marR="9525" marT="9525" marB="0" anchor="ctr">
                    <a:solidFill>
                      <a:srgbClr val="E9EBF5"/>
                    </a:solidFill>
                  </a:tcPr>
                </a:tc>
                <a:extLst>
                  <a:ext uri="{0D108BD9-81ED-4DB2-BD59-A6C34878D82A}">
                    <a16:rowId xmlns:a16="http://schemas.microsoft.com/office/drawing/2014/main" val="495873730"/>
                  </a:ext>
                </a:extLst>
              </a:tr>
              <a:tr h="122699">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100" kern="1200" dirty="0">
                          <a:solidFill>
                            <a:schemeClr val="tx1"/>
                          </a:solidFill>
                          <a:latin typeface="+mn-lt"/>
                          <a:ea typeface="+mn-ea"/>
                          <a:cs typeface="+mn-cs"/>
                        </a:rPr>
                        <a:t>Věk 75+</a:t>
                      </a:r>
                    </a:p>
                  </a:txBody>
                  <a:tcPr marL="0" marR="0" marT="0" marB="0" anchor="ctr">
                    <a:lnB w="12700" cap="flat" cmpd="sng" algn="ctr">
                      <a:solidFill>
                        <a:schemeClr val="tx1"/>
                      </a:solidFill>
                      <a:prstDash val="solid"/>
                      <a:round/>
                      <a:headEnd type="none" w="med" len="med"/>
                      <a:tailEnd type="none" w="med" len="med"/>
                    </a:lnB>
                    <a:solidFill>
                      <a:srgbClr val="CFD5EA"/>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2016</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283 305</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8 893 617</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3,19%</a:t>
                      </a:r>
                    </a:p>
                  </a:txBody>
                  <a:tcPr marL="9525" marR="9525" marT="9525" marB="0" anchor="ctr">
                    <a:solidFill>
                      <a:srgbClr val="CFD5EA"/>
                    </a:solidFill>
                  </a:tcPr>
                </a:tc>
                <a:extLst>
                  <a:ext uri="{0D108BD9-81ED-4DB2-BD59-A6C34878D82A}">
                    <a16:rowId xmlns:a16="http://schemas.microsoft.com/office/drawing/2014/main" val="1841015206"/>
                  </a:ext>
                </a:extLst>
              </a:tr>
              <a:tr h="122699">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cs-CZ" sz="1100" kern="1200" dirty="0">
                        <a:solidFill>
                          <a:schemeClr val="tx1"/>
                        </a:solidFill>
                        <a:latin typeface="+mn-lt"/>
                        <a:ea typeface="+mn-ea"/>
                        <a:cs typeface="+mn-cs"/>
                      </a:endParaRPr>
                    </a:p>
                  </a:txBody>
                  <a:tcPr marL="0" marR="0" marT="0" marB="0" anchor="ctr">
                    <a:solidFill>
                      <a:srgbClr val="E9EBF5"/>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2017</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287 540</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9 138 340</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3,15%</a:t>
                      </a:r>
                    </a:p>
                  </a:txBody>
                  <a:tcPr marL="9525" marR="9525" marT="9525" marB="0" anchor="ctr">
                    <a:solidFill>
                      <a:srgbClr val="CFD5EA"/>
                    </a:solidFill>
                  </a:tcPr>
                </a:tc>
                <a:extLst>
                  <a:ext uri="{0D108BD9-81ED-4DB2-BD59-A6C34878D82A}">
                    <a16:rowId xmlns:a16="http://schemas.microsoft.com/office/drawing/2014/main" val="3705409825"/>
                  </a:ext>
                </a:extLst>
              </a:tr>
              <a:tr h="122699">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cs-CZ" sz="1100" kern="1200" dirty="0">
                        <a:solidFill>
                          <a:schemeClr val="tx1"/>
                        </a:solidFill>
                        <a:latin typeface="+mn-lt"/>
                        <a:ea typeface="+mn-ea"/>
                        <a:cs typeface="+mn-cs"/>
                      </a:endParaRPr>
                    </a:p>
                  </a:txBody>
                  <a:tcPr marL="0" marR="0" marT="0" marB="0" anchor="ctr">
                    <a:lnB w="12700" cap="flat" cmpd="sng" algn="ctr">
                      <a:solidFill>
                        <a:schemeClr val="tx1"/>
                      </a:solidFill>
                      <a:prstDash val="solid"/>
                      <a:round/>
                      <a:headEnd type="none" w="med" len="med"/>
                      <a:tailEnd type="none" w="med" len="med"/>
                    </a:lnB>
                    <a:solidFill>
                      <a:srgbClr val="E9EBF5"/>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2018</a:t>
                      </a:r>
                    </a:p>
                  </a:txBody>
                  <a:tcPr marL="0" marR="0" marT="0" marB="0" anchor="ctr">
                    <a:lnB w="12700" cap="flat" cmpd="sng" algn="ctr">
                      <a:solidFill>
                        <a:schemeClr val="tx1"/>
                      </a:solidFill>
                      <a:prstDash val="solid"/>
                      <a:round/>
                      <a:headEnd type="none" w="med" len="med"/>
                      <a:tailEnd type="none" w="med" len="med"/>
                    </a:lnB>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309 819</a:t>
                      </a:r>
                    </a:p>
                  </a:txBody>
                  <a:tcPr marL="9525" marR="9525" marT="9525" marB="0" anchor="ctr">
                    <a:lnB w="12700" cap="flat" cmpd="sng" algn="ctr">
                      <a:solidFill>
                        <a:schemeClr val="tx1"/>
                      </a:solidFill>
                      <a:prstDash val="solid"/>
                      <a:round/>
                      <a:headEnd type="none" w="med" len="med"/>
                      <a:tailEnd type="none" w="med" len="med"/>
                    </a:lnB>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9 806 010</a:t>
                      </a:r>
                    </a:p>
                  </a:txBody>
                  <a:tcPr marL="9525" marR="9525" marT="9525" marB="0" anchor="ctr">
                    <a:lnB w="12700" cap="flat" cmpd="sng" algn="ctr">
                      <a:solidFill>
                        <a:schemeClr val="tx1"/>
                      </a:solidFill>
                      <a:prstDash val="solid"/>
                      <a:round/>
                      <a:headEnd type="none" w="med" len="med"/>
                      <a:tailEnd type="none" w="med" len="med"/>
                    </a:lnB>
                    <a:solidFill>
                      <a:srgbClr val="CFD5EA"/>
                    </a:solidFill>
                  </a:tcPr>
                </a:tc>
                <a:tc>
                  <a:txBody>
                    <a:bodyPr/>
                    <a:lstStyle/>
                    <a:p>
                      <a:pPr algn="ctr" fontAlgn="ctr"/>
                      <a:r>
                        <a:rPr lang="cs-CZ" sz="1100" b="0" i="0" u="none" strike="noStrike" dirty="0">
                          <a:solidFill>
                            <a:srgbClr val="000000"/>
                          </a:solidFill>
                          <a:effectLst/>
                          <a:latin typeface="Calibri Light" panose="020F0302020204030204" pitchFamily="34" charset="0"/>
                        </a:rPr>
                        <a:t>3,16%</a:t>
                      </a:r>
                    </a:p>
                  </a:txBody>
                  <a:tcPr marL="9525" marR="9525" marT="9525" marB="0" anchor="ctr">
                    <a:lnB w="12700" cap="flat" cmpd="sng" algn="ctr">
                      <a:solidFill>
                        <a:schemeClr val="tx1"/>
                      </a:solidFill>
                      <a:prstDash val="solid"/>
                      <a:round/>
                      <a:headEnd type="none" w="med" len="med"/>
                      <a:tailEnd type="none" w="med" len="med"/>
                    </a:lnB>
                    <a:solidFill>
                      <a:srgbClr val="CFD5EA"/>
                    </a:solidFill>
                  </a:tcPr>
                </a:tc>
                <a:extLst>
                  <a:ext uri="{0D108BD9-81ED-4DB2-BD59-A6C34878D82A}">
                    <a16:rowId xmlns:a16="http://schemas.microsoft.com/office/drawing/2014/main" val="1798522458"/>
                  </a:ext>
                </a:extLst>
              </a:tr>
            </a:tbl>
          </a:graphicData>
        </a:graphic>
      </p:graphicFrame>
      <p:sp>
        <p:nvSpPr>
          <p:cNvPr id="7" name="Obdélník 6"/>
          <p:cNvSpPr/>
          <p:nvPr/>
        </p:nvSpPr>
        <p:spPr>
          <a:xfrm>
            <a:off x="1736709" y="1237679"/>
            <a:ext cx="4085432" cy="261610"/>
          </a:xfrm>
          <a:prstGeom prst="rect">
            <a:avLst/>
          </a:prstGeom>
        </p:spPr>
        <p:txBody>
          <a:bodyPr wrap="square">
            <a:spAutoFit/>
          </a:bodyPr>
          <a:lstStyle/>
          <a:p>
            <a:r>
              <a:rPr lang="cs-CZ" sz="1100" b="1" dirty="0"/>
              <a:t>Počet kontaktů s PZS* vázaných na obyvatele LBK/ČR:</a:t>
            </a:r>
            <a:endParaRPr lang="cs-CZ" sz="1100" i="1" dirty="0"/>
          </a:p>
        </p:txBody>
      </p:sp>
      <p:sp>
        <p:nvSpPr>
          <p:cNvPr id="13" name="Obdélník 12"/>
          <p:cNvSpPr/>
          <p:nvPr/>
        </p:nvSpPr>
        <p:spPr>
          <a:xfrm>
            <a:off x="1813845" y="6049879"/>
            <a:ext cx="8278148" cy="430887"/>
          </a:xfrm>
          <a:prstGeom prst="rect">
            <a:avLst/>
          </a:prstGeom>
        </p:spPr>
        <p:txBody>
          <a:bodyPr wrap="square">
            <a:spAutoFit/>
          </a:bodyPr>
          <a:lstStyle/>
          <a:p>
            <a:r>
              <a:rPr lang="cs-CZ" sz="1100" i="1" dirty="0"/>
              <a:t>*Uvažován druh dokladu 01 (vyúčtování výkonů v ambulantní péči), 02 (vyúčtování výkonů v ústavní péči) a 06 (poukaz na vyšetření a ošetření) s výjimkou laboratorních vyšetření.</a:t>
            </a:r>
          </a:p>
        </p:txBody>
      </p:sp>
      <p:graphicFrame>
        <p:nvGraphicFramePr>
          <p:cNvPr id="14" name="Tabulka 13"/>
          <p:cNvGraphicFramePr>
            <a:graphicFrameLocks noGrp="1"/>
          </p:cNvGraphicFramePr>
          <p:nvPr>
            <p:extLst>
              <p:ext uri="{D42A27DB-BD31-4B8C-83A1-F6EECF244321}">
                <p14:modId xmlns:p14="http://schemas.microsoft.com/office/powerpoint/2010/main" val="2018661412"/>
              </p:ext>
            </p:extLst>
          </p:nvPr>
        </p:nvGraphicFramePr>
        <p:xfrm>
          <a:off x="6168626" y="1486734"/>
          <a:ext cx="3975789" cy="4587240"/>
        </p:xfrm>
        <a:graphic>
          <a:graphicData uri="http://schemas.openxmlformats.org/drawingml/2006/table">
            <a:tbl>
              <a:tblPr firstRow="1" bandRow="1">
                <a:tableStyleId>{2D5ABB26-0587-4C30-8999-92F81FD0307C}</a:tableStyleId>
              </a:tblPr>
              <a:tblGrid>
                <a:gridCol w="735789">
                  <a:extLst>
                    <a:ext uri="{9D8B030D-6E8A-4147-A177-3AD203B41FA5}">
                      <a16:colId xmlns:a16="http://schemas.microsoft.com/office/drawing/2014/main" val="20000"/>
                    </a:ext>
                  </a:extLst>
                </a:gridCol>
                <a:gridCol w="540000">
                  <a:extLst>
                    <a:ext uri="{9D8B030D-6E8A-4147-A177-3AD203B41FA5}">
                      <a16:colId xmlns:a16="http://schemas.microsoft.com/office/drawing/2014/main" val="20001"/>
                    </a:ext>
                  </a:extLst>
                </a:gridCol>
                <a:gridCol w="900000">
                  <a:extLst>
                    <a:ext uri="{9D8B030D-6E8A-4147-A177-3AD203B41FA5}">
                      <a16:colId xmlns:a16="http://schemas.microsoft.com/office/drawing/2014/main" val="20002"/>
                    </a:ext>
                  </a:extLst>
                </a:gridCol>
                <a:gridCol w="900000">
                  <a:extLst>
                    <a:ext uri="{9D8B030D-6E8A-4147-A177-3AD203B41FA5}">
                      <a16:colId xmlns:a16="http://schemas.microsoft.com/office/drawing/2014/main" val="20003"/>
                    </a:ext>
                  </a:extLst>
                </a:gridCol>
                <a:gridCol w="900000">
                  <a:extLst>
                    <a:ext uri="{9D8B030D-6E8A-4147-A177-3AD203B41FA5}">
                      <a16:colId xmlns:a16="http://schemas.microsoft.com/office/drawing/2014/main" val="20004"/>
                    </a:ext>
                  </a:extLst>
                </a:gridCol>
              </a:tblGrid>
              <a:tr h="116102">
                <a:tc>
                  <a:txBody>
                    <a:bodyPr/>
                    <a:lstStyle/>
                    <a:p>
                      <a:pPr algn="ctr"/>
                      <a:endParaRPr lang="cs-CZ" sz="1100" b="1" dirty="0">
                        <a:solidFill>
                          <a:schemeClr val="tx1"/>
                        </a:solidFill>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solidFill>
                            <a:schemeClr val="tx1"/>
                          </a:solidFill>
                          <a:latin typeface="+mj-lt"/>
                        </a:rPr>
                        <a:t>Rok</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solidFill>
                            <a:schemeClr val="tx1"/>
                          </a:solidFill>
                          <a:latin typeface="+mj-lt"/>
                        </a:rPr>
                        <a:t>LBK</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solidFill>
                            <a:schemeClr val="tx1"/>
                          </a:solidFill>
                          <a:latin typeface="+mj-lt"/>
                        </a:rPr>
                        <a:t>ČR</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solidFill>
                            <a:schemeClr val="tx1"/>
                          </a:solidFill>
                          <a:latin typeface="+mj-lt"/>
                        </a:rPr>
                        <a:t>Rozdíl </a:t>
                      </a:r>
                      <a:br>
                        <a:rPr lang="cs-CZ" sz="1100" b="1" dirty="0">
                          <a:solidFill>
                            <a:schemeClr val="tx1"/>
                          </a:solidFill>
                          <a:latin typeface="+mj-lt"/>
                        </a:rPr>
                      </a:br>
                      <a:r>
                        <a:rPr lang="cs-CZ" sz="1100" b="1" dirty="0">
                          <a:solidFill>
                            <a:schemeClr val="tx1"/>
                          </a:solidFill>
                          <a:latin typeface="+mj-lt"/>
                        </a:rPr>
                        <a:t>LBK</a:t>
                      </a:r>
                      <a:r>
                        <a:rPr lang="cs-CZ" sz="1100" b="1" baseline="0" dirty="0">
                          <a:solidFill>
                            <a:schemeClr val="tx1"/>
                          </a:solidFill>
                          <a:latin typeface="+mj-lt"/>
                        </a:rPr>
                        <a:t> </a:t>
                      </a:r>
                      <a:r>
                        <a:rPr lang="cs-CZ" sz="1100" b="1" dirty="0">
                          <a:solidFill>
                            <a:schemeClr val="tx1"/>
                          </a:solidFill>
                          <a:latin typeface="+mj-lt"/>
                        </a:rPr>
                        <a:t>vs. ČR</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122699">
                <a:tc rowSpan="3">
                  <a:txBody>
                    <a:bodyPr/>
                    <a:lstStyle/>
                    <a:p>
                      <a:pPr algn="ctr"/>
                      <a:r>
                        <a:rPr lang="cs-CZ" sz="1100" b="1" dirty="0">
                          <a:solidFill>
                            <a:schemeClr val="bg1"/>
                          </a:solidFill>
                          <a:latin typeface="+mj-lt"/>
                        </a:rPr>
                        <a:t>Celkem</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4472C4"/>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b="1" dirty="0">
                          <a:solidFill>
                            <a:schemeClr val="bg1"/>
                          </a:solidFill>
                          <a:latin typeface="+mj-lt"/>
                        </a:rPr>
                        <a:t>2016</a:t>
                      </a:r>
                    </a:p>
                  </a:txBody>
                  <a:tcPr marL="0" marR="0" marT="0" marB="0" anchor="ctr">
                    <a:lnT w="12700" cap="flat" cmpd="sng" algn="ctr">
                      <a:solidFill>
                        <a:schemeClr val="tx1"/>
                      </a:solidFill>
                      <a:prstDash val="solid"/>
                      <a:round/>
                      <a:headEnd type="none" w="med" len="med"/>
                      <a:tailEnd type="none" w="med" len="med"/>
                    </a:lnT>
                    <a:solidFill>
                      <a:srgbClr val="4472C4"/>
                    </a:solidFill>
                  </a:tcPr>
                </a:tc>
                <a:tc>
                  <a:txBody>
                    <a:bodyPr/>
                    <a:lstStyle/>
                    <a:p>
                      <a:pPr marL="0" algn="ctr" defTabSz="914400" rtl="0" eaLnBrk="1" fontAlgn="b" latinLnBrk="0" hangingPunct="1"/>
                      <a:r>
                        <a:rPr lang="cs-CZ" sz="1100" b="1" kern="1200" dirty="0">
                          <a:solidFill>
                            <a:schemeClr val="bg1"/>
                          </a:solidFill>
                          <a:latin typeface="+mj-lt"/>
                          <a:ea typeface="+mn-ea"/>
                          <a:cs typeface="+mn-cs"/>
                        </a:rPr>
                        <a:t>5,12</a:t>
                      </a:r>
                    </a:p>
                  </a:txBody>
                  <a:tcPr marL="9525" marR="9525" marT="9525" marB="0" anchor="b">
                    <a:lnT w="12700" cap="flat" cmpd="sng" algn="ctr">
                      <a:solidFill>
                        <a:schemeClr val="tx1"/>
                      </a:solidFill>
                      <a:prstDash val="solid"/>
                      <a:round/>
                      <a:headEnd type="none" w="med" len="med"/>
                      <a:tailEnd type="none" w="med" len="med"/>
                    </a:lnT>
                    <a:solidFill>
                      <a:srgbClr val="4472C4"/>
                    </a:solidFill>
                  </a:tcPr>
                </a:tc>
                <a:tc>
                  <a:txBody>
                    <a:bodyPr/>
                    <a:lstStyle/>
                    <a:p>
                      <a:pPr marL="0" algn="ctr" defTabSz="914400" rtl="0" eaLnBrk="1" fontAlgn="b" latinLnBrk="0" hangingPunct="1"/>
                      <a:r>
                        <a:rPr lang="cs-CZ" sz="1100" b="1" kern="1200">
                          <a:solidFill>
                            <a:schemeClr val="bg1"/>
                          </a:solidFill>
                          <a:latin typeface="+mj-lt"/>
                          <a:ea typeface="+mn-ea"/>
                          <a:cs typeface="+mn-cs"/>
                        </a:rPr>
                        <a:t>6,19</a:t>
                      </a:r>
                    </a:p>
                  </a:txBody>
                  <a:tcPr marL="9525" marR="9525" marT="9525" marB="0" anchor="b">
                    <a:lnT w="12700" cap="flat" cmpd="sng" algn="ctr">
                      <a:solidFill>
                        <a:schemeClr val="tx1"/>
                      </a:solidFill>
                      <a:prstDash val="solid"/>
                      <a:round/>
                      <a:headEnd type="none" w="med" len="med"/>
                      <a:tailEnd type="none" w="med" len="med"/>
                    </a:lnT>
                    <a:solidFill>
                      <a:srgbClr val="4472C4"/>
                    </a:solidFill>
                  </a:tcPr>
                </a:tc>
                <a:tc>
                  <a:txBody>
                    <a:bodyPr/>
                    <a:lstStyle/>
                    <a:p>
                      <a:pPr marL="0" algn="ctr" defTabSz="914400" rtl="0" eaLnBrk="1" fontAlgn="b" latinLnBrk="0" hangingPunct="1"/>
                      <a:r>
                        <a:rPr lang="cs-CZ" sz="1100" b="1" kern="1200">
                          <a:solidFill>
                            <a:schemeClr val="bg1"/>
                          </a:solidFill>
                          <a:latin typeface="+mj-lt"/>
                          <a:ea typeface="+mn-ea"/>
                          <a:cs typeface="+mn-cs"/>
                        </a:rPr>
                        <a:t>-1,07</a:t>
                      </a:r>
                    </a:p>
                  </a:txBody>
                  <a:tcPr marL="9525" marR="9525" marT="9525" marB="0" anchor="b">
                    <a:lnT w="12700" cap="flat" cmpd="sng" algn="ctr">
                      <a:solidFill>
                        <a:schemeClr val="tx1"/>
                      </a:solidFill>
                      <a:prstDash val="solid"/>
                      <a:round/>
                      <a:headEnd type="none" w="med" len="med"/>
                      <a:tailEnd type="none" w="med" len="med"/>
                    </a:lnT>
                    <a:solidFill>
                      <a:srgbClr val="4472C4"/>
                    </a:solidFill>
                  </a:tcPr>
                </a:tc>
                <a:extLst>
                  <a:ext uri="{0D108BD9-81ED-4DB2-BD59-A6C34878D82A}">
                    <a16:rowId xmlns:a16="http://schemas.microsoft.com/office/drawing/2014/main" val="10001"/>
                  </a:ext>
                </a:extLst>
              </a:tr>
              <a:tr h="122699">
                <a:tc vMerge="1">
                  <a:txBody>
                    <a:bodyPr/>
                    <a:lstStyle/>
                    <a:p>
                      <a:pPr algn="ctr"/>
                      <a:endParaRPr lang="cs-CZ" sz="1100" dirty="0">
                        <a:latin typeface="+mj-lt"/>
                      </a:endParaRPr>
                    </a:p>
                  </a:txBody>
                  <a:tcPr marL="0" marR="0" marT="0" marB="0" anchor="ctr">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b="1" dirty="0">
                          <a:solidFill>
                            <a:schemeClr val="bg1"/>
                          </a:solidFill>
                          <a:latin typeface="+mj-lt"/>
                        </a:rPr>
                        <a:t>2017</a:t>
                      </a:r>
                    </a:p>
                  </a:txBody>
                  <a:tcPr marL="0" marR="0" marT="0" marB="0" anchor="ctr">
                    <a:lnB w="12700" cap="flat" cmpd="sng" algn="ctr">
                      <a:noFill/>
                      <a:prstDash val="solid"/>
                      <a:round/>
                      <a:headEnd type="none" w="med" len="med"/>
                      <a:tailEnd type="none" w="med" len="med"/>
                    </a:lnB>
                    <a:solidFill>
                      <a:srgbClr val="4472C4"/>
                    </a:solidFill>
                  </a:tcPr>
                </a:tc>
                <a:tc>
                  <a:txBody>
                    <a:bodyPr/>
                    <a:lstStyle/>
                    <a:p>
                      <a:pPr marL="0" algn="ctr" defTabSz="914400" rtl="0" eaLnBrk="1" fontAlgn="b" latinLnBrk="0" hangingPunct="1"/>
                      <a:r>
                        <a:rPr lang="cs-CZ" sz="1100" b="1" kern="1200">
                          <a:solidFill>
                            <a:schemeClr val="bg1"/>
                          </a:solidFill>
                          <a:latin typeface="+mj-lt"/>
                          <a:ea typeface="+mn-ea"/>
                          <a:cs typeface="+mn-cs"/>
                        </a:rPr>
                        <a:t>5,06</a:t>
                      </a:r>
                    </a:p>
                  </a:txBody>
                  <a:tcPr marL="9525" marR="9525" marT="9525" marB="0" anchor="b">
                    <a:lnB w="12700" cap="flat" cmpd="sng" algn="ctr">
                      <a:noFill/>
                      <a:prstDash val="solid"/>
                      <a:round/>
                      <a:headEnd type="none" w="med" len="med"/>
                      <a:tailEnd type="none" w="med" len="med"/>
                    </a:lnB>
                    <a:solidFill>
                      <a:srgbClr val="4472C4"/>
                    </a:solidFill>
                  </a:tcPr>
                </a:tc>
                <a:tc>
                  <a:txBody>
                    <a:bodyPr/>
                    <a:lstStyle/>
                    <a:p>
                      <a:pPr marL="0" algn="ctr" defTabSz="914400" rtl="0" eaLnBrk="1" fontAlgn="b" latinLnBrk="0" hangingPunct="1"/>
                      <a:r>
                        <a:rPr lang="cs-CZ" sz="1100" b="1" kern="1200" dirty="0">
                          <a:solidFill>
                            <a:schemeClr val="bg1"/>
                          </a:solidFill>
                          <a:latin typeface="+mj-lt"/>
                          <a:ea typeface="+mn-ea"/>
                          <a:cs typeface="+mn-cs"/>
                        </a:rPr>
                        <a:t>6,14</a:t>
                      </a:r>
                    </a:p>
                  </a:txBody>
                  <a:tcPr marL="9525" marR="9525" marT="9525" marB="0" anchor="b">
                    <a:lnB w="12700" cap="flat" cmpd="sng" algn="ctr">
                      <a:noFill/>
                      <a:prstDash val="solid"/>
                      <a:round/>
                      <a:headEnd type="none" w="med" len="med"/>
                      <a:tailEnd type="none" w="med" len="med"/>
                    </a:lnB>
                    <a:solidFill>
                      <a:srgbClr val="4472C4"/>
                    </a:solidFill>
                  </a:tcPr>
                </a:tc>
                <a:tc>
                  <a:txBody>
                    <a:bodyPr/>
                    <a:lstStyle/>
                    <a:p>
                      <a:pPr marL="0" algn="ctr" defTabSz="914400" rtl="0" eaLnBrk="1" fontAlgn="b" latinLnBrk="0" hangingPunct="1"/>
                      <a:r>
                        <a:rPr lang="cs-CZ" sz="1100" b="1" kern="1200" dirty="0">
                          <a:solidFill>
                            <a:schemeClr val="bg1"/>
                          </a:solidFill>
                          <a:latin typeface="+mj-lt"/>
                          <a:ea typeface="+mn-ea"/>
                          <a:cs typeface="+mn-cs"/>
                        </a:rPr>
                        <a:t>-1,08</a:t>
                      </a:r>
                    </a:p>
                  </a:txBody>
                  <a:tcPr marL="9525" marR="9525" marT="9525" marB="0" anchor="b">
                    <a:lnB w="12700" cap="flat" cmpd="sng" algn="ctr">
                      <a:noFill/>
                      <a:prstDash val="solid"/>
                      <a:round/>
                      <a:headEnd type="none" w="med" len="med"/>
                      <a:tailEnd type="none" w="med" len="med"/>
                    </a:lnB>
                    <a:solidFill>
                      <a:srgbClr val="4472C4"/>
                    </a:solidFill>
                  </a:tcPr>
                </a:tc>
                <a:extLst>
                  <a:ext uri="{0D108BD9-81ED-4DB2-BD59-A6C34878D82A}">
                    <a16:rowId xmlns:a16="http://schemas.microsoft.com/office/drawing/2014/main" val="10002"/>
                  </a:ext>
                </a:extLst>
              </a:tr>
              <a:tr h="122699">
                <a:tc vMerge="1">
                  <a:txBody>
                    <a:bodyPr/>
                    <a:lstStyle/>
                    <a:p>
                      <a:pPr algn="ctr"/>
                      <a:endParaRPr lang="cs-CZ" sz="1100" dirty="0">
                        <a:latin typeface="+mj-lt"/>
                      </a:endParaRPr>
                    </a:p>
                  </a:txBody>
                  <a:tcPr marL="0" marR="0" marT="0" marB="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b="1" dirty="0">
                          <a:solidFill>
                            <a:schemeClr val="bg1"/>
                          </a:solidFill>
                          <a:latin typeface="+mj-lt"/>
                        </a:rPr>
                        <a:t>2018</a:t>
                      </a:r>
                    </a:p>
                  </a:txBody>
                  <a:tcPr marL="0" marR="0" marT="0" marB="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4472C4"/>
                    </a:solidFill>
                  </a:tcPr>
                </a:tc>
                <a:tc>
                  <a:txBody>
                    <a:bodyPr/>
                    <a:lstStyle/>
                    <a:p>
                      <a:pPr marL="0" algn="ctr" defTabSz="914400" rtl="0" eaLnBrk="1" fontAlgn="b" latinLnBrk="0" hangingPunct="1"/>
                      <a:r>
                        <a:rPr lang="cs-CZ" sz="1100" b="1" kern="1200">
                          <a:solidFill>
                            <a:schemeClr val="bg1"/>
                          </a:solidFill>
                          <a:latin typeface="+mj-lt"/>
                          <a:ea typeface="+mn-ea"/>
                          <a:cs typeface="+mn-cs"/>
                        </a:rPr>
                        <a:t>5,19</a:t>
                      </a:r>
                    </a:p>
                  </a:txBody>
                  <a:tcPr marL="9525" marR="9525" marT="9525" marB="0" anchor="b">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4472C4"/>
                    </a:solidFill>
                  </a:tcPr>
                </a:tc>
                <a:tc>
                  <a:txBody>
                    <a:bodyPr/>
                    <a:lstStyle/>
                    <a:p>
                      <a:pPr marL="0" algn="ctr" defTabSz="914400" rtl="0" eaLnBrk="1" fontAlgn="b" latinLnBrk="0" hangingPunct="1"/>
                      <a:r>
                        <a:rPr lang="cs-CZ" sz="1100" b="1" kern="1200">
                          <a:solidFill>
                            <a:schemeClr val="bg1"/>
                          </a:solidFill>
                          <a:latin typeface="+mj-lt"/>
                          <a:ea typeface="+mn-ea"/>
                          <a:cs typeface="+mn-cs"/>
                        </a:rPr>
                        <a:t>6,28</a:t>
                      </a:r>
                    </a:p>
                  </a:txBody>
                  <a:tcPr marL="9525" marR="9525" marT="9525" marB="0" anchor="b">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4472C4"/>
                    </a:solidFill>
                  </a:tcPr>
                </a:tc>
                <a:tc>
                  <a:txBody>
                    <a:bodyPr/>
                    <a:lstStyle/>
                    <a:p>
                      <a:pPr marL="0" algn="ctr" defTabSz="914400" rtl="0" eaLnBrk="1" fontAlgn="b" latinLnBrk="0" hangingPunct="1"/>
                      <a:r>
                        <a:rPr lang="cs-CZ" sz="1100" b="1" kern="1200" dirty="0">
                          <a:solidFill>
                            <a:schemeClr val="bg1"/>
                          </a:solidFill>
                          <a:latin typeface="+mj-lt"/>
                          <a:ea typeface="+mn-ea"/>
                          <a:cs typeface="+mn-cs"/>
                        </a:rPr>
                        <a:t>-1,09</a:t>
                      </a:r>
                    </a:p>
                  </a:txBody>
                  <a:tcPr marL="9525" marR="9525" marT="9525" marB="0" anchor="b">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4472C4"/>
                    </a:solidFill>
                  </a:tcPr>
                </a:tc>
                <a:extLst>
                  <a:ext uri="{0D108BD9-81ED-4DB2-BD59-A6C34878D82A}">
                    <a16:rowId xmlns:a16="http://schemas.microsoft.com/office/drawing/2014/main" val="1019525956"/>
                  </a:ext>
                </a:extLst>
              </a:tr>
              <a:tr h="122699">
                <a:tc rowSpan="3">
                  <a:txBody>
                    <a:bodyPr/>
                    <a:lstStyle/>
                    <a:p>
                      <a:pPr algn="ctr"/>
                      <a:r>
                        <a:rPr lang="cs-CZ" sz="1100" dirty="0">
                          <a:latin typeface="+mj-lt"/>
                        </a:rPr>
                        <a:t>Věk 0–1</a:t>
                      </a:r>
                    </a:p>
                  </a:txBody>
                  <a:tcPr marL="0" marR="0" marT="0" marB="0" anchor="ctr">
                    <a:lnT w="12700" cap="flat" cmpd="sng" algn="ctr">
                      <a:solidFill>
                        <a:schemeClr val="tx1"/>
                      </a:solidFill>
                      <a:prstDash val="solid"/>
                      <a:round/>
                      <a:headEnd type="none" w="med" len="med"/>
                      <a:tailEnd type="none" w="med" len="med"/>
                    </a:lnT>
                    <a:solidFill>
                      <a:srgbClr val="CFD5EA"/>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2016</a:t>
                      </a:r>
                    </a:p>
                  </a:txBody>
                  <a:tcPr marL="0" marR="0" marT="0" marB="0" anchor="ctr">
                    <a:lnT w="12700" cap="flat" cmpd="sng" algn="ctr">
                      <a:solidFill>
                        <a:schemeClr val="tx1"/>
                      </a:solidFill>
                      <a:prstDash val="solid"/>
                      <a:round/>
                      <a:headEnd type="none" w="med" len="med"/>
                      <a:tailEnd type="none" w="med" len="med"/>
                    </a:lnT>
                    <a:solidFill>
                      <a:srgbClr val="CFD5EA"/>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3,48</a:t>
                      </a:r>
                    </a:p>
                  </a:txBody>
                  <a:tcPr marL="9525" marR="9525" marT="9525" marB="0" anchor="b">
                    <a:lnT w="12700" cap="flat" cmpd="sng" algn="ctr">
                      <a:solidFill>
                        <a:schemeClr val="tx1"/>
                      </a:solidFill>
                      <a:prstDash val="solid"/>
                      <a:round/>
                      <a:headEnd type="none" w="med" len="med"/>
                      <a:tailEnd type="none" w="med" len="med"/>
                    </a:lnT>
                    <a:solidFill>
                      <a:srgbClr val="CFD5EA"/>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4,22</a:t>
                      </a:r>
                    </a:p>
                  </a:txBody>
                  <a:tcPr marL="9525" marR="9525" marT="9525" marB="0" anchor="b">
                    <a:lnT w="12700" cap="flat" cmpd="sng" algn="ctr">
                      <a:solidFill>
                        <a:schemeClr val="tx1"/>
                      </a:solidFill>
                      <a:prstDash val="solid"/>
                      <a:round/>
                      <a:headEnd type="none" w="med" len="med"/>
                      <a:tailEnd type="none" w="med" len="med"/>
                    </a:lnT>
                    <a:solidFill>
                      <a:srgbClr val="CFD5EA"/>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-0,74</a:t>
                      </a:r>
                    </a:p>
                  </a:txBody>
                  <a:tcPr marL="9525" marR="9525" marT="9525" marB="0" anchor="b">
                    <a:lnT w="12700" cap="flat" cmpd="sng" algn="ctr">
                      <a:solidFill>
                        <a:schemeClr val="tx1"/>
                      </a:solidFill>
                      <a:prstDash val="solid"/>
                      <a:round/>
                      <a:headEnd type="none" w="med" len="med"/>
                      <a:tailEnd type="none" w="med" len="med"/>
                    </a:lnT>
                    <a:solidFill>
                      <a:srgbClr val="CFD5EA"/>
                    </a:solidFill>
                  </a:tcPr>
                </a:tc>
                <a:extLst>
                  <a:ext uri="{0D108BD9-81ED-4DB2-BD59-A6C34878D82A}">
                    <a16:rowId xmlns:a16="http://schemas.microsoft.com/office/drawing/2014/main" val="10003"/>
                  </a:ext>
                </a:extLst>
              </a:tr>
              <a:tr h="122699">
                <a:tc vMerge="1">
                  <a:txBody>
                    <a:bodyPr/>
                    <a:lstStyle/>
                    <a:p>
                      <a:pPr algn="ctr"/>
                      <a:endParaRPr lang="cs-CZ" sz="1100" dirty="0">
                        <a:latin typeface="+mj-lt"/>
                      </a:endParaRPr>
                    </a:p>
                  </a:txBody>
                  <a:tcPr marL="0" marR="0" marT="0" marB="0" anchor="ct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2017</a:t>
                      </a:r>
                    </a:p>
                  </a:txBody>
                  <a:tcPr marL="0" marR="0" marT="0" marB="0" anchor="ctr">
                    <a:solidFill>
                      <a:srgbClr val="CFD5EA"/>
                    </a:solidFill>
                  </a:tcPr>
                </a:tc>
                <a:tc>
                  <a:txBody>
                    <a:bodyPr/>
                    <a:lstStyle/>
                    <a:p>
                      <a:pPr marL="0" algn="ctr" defTabSz="914400" rtl="0" eaLnBrk="1" fontAlgn="b" latinLnBrk="0" hangingPunct="1"/>
                      <a:r>
                        <a:rPr lang="cs-CZ" sz="1100" kern="1200">
                          <a:solidFill>
                            <a:schemeClr val="tx1"/>
                          </a:solidFill>
                          <a:latin typeface="+mj-lt"/>
                          <a:ea typeface="+mn-ea"/>
                          <a:cs typeface="+mn-cs"/>
                        </a:rPr>
                        <a:t>3,37</a:t>
                      </a:r>
                    </a:p>
                  </a:txBody>
                  <a:tcPr marL="9525" marR="9525" marT="9525" marB="0" anchor="b">
                    <a:solidFill>
                      <a:srgbClr val="CFD5EA"/>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4,17</a:t>
                      </a:r>
                    </a:p>
                  </a:txBody>
                  <a:tcPr marL="9525" marR="9525" marT="9525" marB="0" anchor="b">
                    <a:solidFill>
                      <a:srgbClr val="CFD5EA"/>
                    </a:solidFill>
                  </a:tcPr>
                </a:tc>
                <a:tc>
                  <a:txBody>
                    <a:bodyPr/>
                    <a:lstStyle/>
                    <a:p>
                      <a:pPr marL="0" algn="ctr" defTabSz="914400" rtl="0" eaLnBrk="1" fontAlgn="b" latinLnBrk="0" hangingPunct="1"/>
                      <a:r>
                        <a:rPr lang="cs-CZ" sz="1100" kern="1200">
                          <a:solidFill>
                            <a:schemeClr val="tx1"/>
                          </a:solidFill>
                          <a:latin typeface="+mj-lt"/>
                          <a:ea typeface="+mn-ea"/>
                          <a:cs typeface="+mn-cs"/>
                        </a:rPr>
                        <a:t>-0,80</a:t>
                      </a:r>
                    </a:p>
                  </a:txBody>
                  <a:tcPr marL="9525" marR="9525" marT="9525" marB="0" anchor="b">
                    <a:solidFill>
                      <a:srgbClr val="CFD5EA"/>
                    </a:solidFill>
                  </a:tcPr>
                </a:tc>
                <a:extLst>
                  <a:ext uri="{0D108BD9-81ED-4DB2-BD59-A6C34878D82A}">
                    <a16:rowId xmlns:a16="http://schemas.microsoft.com/office/drawing/2014/main" val="10004"/>
                  </a:ext>
                </a:extLst>
              </a:tr>
              <a:tr h="122699">
                <a:tc vMerge="1">
                  <a:txBody>
                    <a:bodyPr/>
                    <a:lstStyle/>
                    <a:p>
                      <a:pPr algn="ctr"/>
                      <a:endParaRPr lang="cs-CZ" sz="1100" dirty="0">
                        <a:latin typeface="+mj-lt"/>
                      </a:endParaRPr>
                    </a:p>
                  </a:txBody>
                  <a:tcPr marL="0" marR="0" marT="0" marB="0" anchor="ct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2018</a:t>
                      </a:r>
                    </a:p>
                  </a:txBody>
                  <a:tcPr marL="0" marR="0" marT="0" marB="0" anchor="ctr">
                    <a:solidFill>
                      <a:srgbClr val="CFD5EA"/>
                    </a:solidFill>
                  </a:tcPr>
                </a:tc>
                <a:tc>
                  <a:txBody>
                    <a:bodyPr/>
                    <a:lstStyle/>
                    <a:p>
                      <a:pPr marL="0" algn="ctr" defTabSz="914400" rtl="0" eaLnBrk="1" fontAlgn="b" latinLnBrk="0" hangingPunct="1"/>
                      <a:r>
                        <a:rPr lang="cs-CZ" sz="1100" kern="1200">
                          <a:solidFill>
                            <a:schemeClr val="tx1"/>
                          </a:solidFill>
                          <a:latin typeface="+mj-lt"/>
                          <a:ea typeface="+mn-ea"/>
                          <a:cs typeface="+mn-cs"/>
                        </a:rPr>
                        <a:t>3,50</a:t>
                      </a:r>
                    </a:p>
                  </a:txBody>
                  <a:tcPr marL="9525" marR="9525" marT="9525" marB="0" anchor="b">
                    <a:solidFill>
                      <a:srgbClr val="CFD5EA"/>
                    </a:solidFill>
                  </a:tcPr>
                </a:tc>
                <a:tc>
                  <a:txBody>
                    <a:bodyPr/>
                    <a:lstStyle/>
                    <a:p>
                      <a:pPr marL="0" algn="ctr" defTabSz="914400" rtl="0" eaLnBrk="1" fontAlgn="b" latinLnBrk="0" hangingPunct="1"/>
                      <a:r>
                        <a:rPr lang="cs-CZ" sz="1100" kern="1200">
                          <a:solidFill>
                            <a:schemeClr val="tx1"/>
                          </a:solidFill>
                          <a:latin typeface="+mj-lt"/>
                          <a:ea typeface="+mn-ea"/>
                          <a:cs typeface="+mn-cs"/>
                        </a:rPr>
                        <a:t>4,13</a:t>
                      </a:r>
                    </a:p>
                  </a:txBody>
                  <a:tcPr marL="9525" marR="9525" marT="9525" marB="0" anchor="b">
                    <a:solidFill>
                      <a:srgbClr val="CFD5EA"/>
                    </a:solidFill>
                  </a:tcPr>
                </a:tc>
                <a:tc>
                  <a:txBody>
                    <a:bodyPr/>
                    <a:lstStyle/>
                    <a:p>
                      <a:pPr marL="0" algn="ctr" defTabSz="914400" rtl="0" eaLnBrk="1" fontAlgn="b" latinLnBrk="0" hangingPunct="1"/>
                      <a:r>
                        <a:rPr lang="cs-CZ" sz="1100" kern="1200">
                          <a:solidFill>
                            <a:schemeClr val="tx1"/>
                          </a:solidFill>
                          <a:latin typeface="+mj-lt"/>
                          <a:ea typeface="+mn-ea"/>
                          <a:cs typeface="+mn-cs"/>
                        </a:rPr>
                        <a:t>-0,63</a:t>
                      </a:r>
                    </a:p>
                  </a:txBody>
                  <a:tcPr marL="9525" marR="9525" marT="9525" marB="0" anchor="b">
                    <a:solidFill>
                      <a:srgbClr val="CFD5EA"/>
                    </a:solidFill>
                  </a:tcPr>
                </a:tc>
                <a:extLst>
                  <a:ext uri="{0D108BD9-81ED-4DB2-BD59-A6C34878D82A}">
                    <a16:rowId xmlns:a16="http://schemas.microsoft.com/office/drawing/2014/main" val="3272745128"/>
                  </a:ext>
                </a:extLst>
              </a:tr>
              <a:tr h="122699">
                <a:tc rowSpan="3">
                  <a:txBody>
                    <a:bodyPr/>
                    <a:lstStyle/>
                    <a:p>
                      <a:pPr algn="ctr"/>
                      <a:r>
                        <a:rPr lang="cs-CZ" sz="1100" dirty="0">
                          <a:latin typeface="+mj-lt"/>
                        </a:rPr>
                        <a:t>Věk</a:t>
                      </a:r>
                      <a:r>
                        <a:rPr lang="cs-CZ" sz="1100" baseline="0" dirty="0">
                          <a:latin typeface="+mj-lt"/>
                        </a:rPr>
                        <a:t> 2–10</a:t>
                      </a:r>
                      <a:endParaRPr lang="cs-CZ" sz="1100" dirty="0">
                        <a:latin typeface="+mj-lt"/>
                      </a:endParaRPr>
                    </a:p>
                  </a:txBody>
                  <a:tcPr marL="0" marR="0" marT="0" marB="0" anchor="ctr">
                    <a:solidFill>
                      <a:srgbClr val="E9EBF5"/>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2016</a:t>
                      </a:r>
                    </a:p>
                  </a:txBody>
                  <a:tcPr marL="0" marR="0" marT="0" marB="0" anchor="ctr">
                    <a:solidFill>
                      <a:srgbClr val="E9EBF5"/>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2,40</a:t>
                      </a:r>
                    </a:p>
                  </a:txBody>
                  <a:tcPr marL="9525" marR="9525" marT="9525" marB="0" anchor="b">
                    <a:solidFill>
                      <a:srgbClr val="E9EBF5"/>
                    </a:solidFill>
                  </a:tcPr>
                </a:tc>
                <a:tc>
                  <a:txBody>
                    <a:bodyPr/>
                    <a:lstStyle/>
                    <a:p>
                      <a:pPr marL="0" algn="ctr" defTabSz="914400" rtl="0" eaLnBrk="1" fontAlgn="b" latinLnBrk="0" hangingPunct="1"/>
                      <a:r>
                        <a:rPr lang="cs-CZ" sz="1100" kern="1200">
                          <a:solidFill>
                            <a:schemeClr val="tx1"/>
                          </a:solidFill>
                          <a:latin typeface="+mj-lt"/>
                          <a:ea typeface="+mn-ea"/>
                          <a:cs typeface="+mn-cs"/>
                        </a:rPr>
                        <a:t>3,00</a:t>
                      </a:r>
                    </a:p>
                  </a:txBody>
                  <a:tcPr marL="9525" marR="9525" marT="9525" marB="0" anchor="b">
                    <a:solidFill>
                      <a:srgbClr val="E9EBF5"/>
                    </a:solidFill>
                  </a:tcPr>
                </a:tc>
                <a:tc>
                  <a:txBody>
                    <a:bodyPr/>
                    <a:lstStyle/>
                    <a:p>
                      <a:pPr marL="0" algn="ctr" defTabSz="914400" rtl="0" eaLnBrk="1" fontAlgn="b" latinLnBrk="0" hangingPunct="1"/>
                      <a:r>
                        <a:rPr lang="cs-CZ" sz="1100" kern="1200">
                          <a:solidFill>
                            <a:schemeClr val="tx1"/>
                          </a:solidFill>
                          <a:latin typeface="+mj-lt"/>
                          <a:ea typeface="+mn-ea"/>
                          <a:cs typeface="+mn-cs"/>
                        </a:rPr>
                        <a:t>-0,60</a:t>
                      </a:r>
                    </a:p>
                  </a:txBody>
                  <a:tcPr marL="9525" marR="9525" marT="9525" marB="0" anchor="b">
                    <a:solidFill>
                      <a:srgbClr val="E9EBF5"/>
                    </a:solidFill>
                  </a:tcPr>
                </a:tc>
                <a:extLst>
                  <a:ext uri="{0D108BD9-81ED-4DB2-BD59-A6C34878D82A}">
                    <a16:rowId xmlns:a16="http://schemas.microsoft.com/office/drawing/2014/main" val="10005"/>
                  </a:ext>
                </a:extLst>
              </a:tr>
              <a:tr h="122699">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2017</a:t>
                      </a:r>
                    </a:p>
                  </a:txBody>
                  <a:tcPr marL="0" marR="0" marT="0" marB="0" anchor="ctr">
                    <a:solidFill>
                      <a:srgbClr val="E9EBF5"/>
                    </a:solidFill>
                  </a:tcPr>
                </a:tc>
                <a:tc>
                  <a:txBody>
                    <a:bodyPr/>
                    <a:lstStyle/>
                    <a:p>
                      <a:pPr marL="0" algn="ctr" defTabSz="914400" rtl="0" eaLnBrk="1" fontAlgn="b" latinLnBrk="0" hangingPunct="1"/>
                      <a:r>
                        <a:rPr lang="cs-CZ" sz="1100" kern="1200">
                          <a:solidFill>
                            <a:schemeClr val="tx1"/>
                          </a:solidFill>
                          <a:latin typeface="+mj-lt"/>
                          <a:ea typeface="+mn-ea"/>
                          <a:cs typeface="+mn-cs"/>
                        </a:rPr>
                        <a:t>2,31</a:t>
                      </a:r>
                    </a:p>
                  </a:txBody>
                  <a:tcPr marL="9525" marR="9525" marT="9525" marB="0" anchor="b">
                    <a:solidFill>
                      <a:srgbClr val="E9EBF5"/>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2,93</a:t>
                      </a:r>
                    </a:p>
                  </a:txBody>
                  <a:tcPr marL="9525" marR="9525" marT="9525" marB="0" anchor="b">
                    <a:solidFill>
                      <a:srgbClr val="E9EBF5"/>
                    </a:solidFill>
                  </a:tcPr>
                </a:tc>
                <a:tc>
                  <a:txBody>
                    <a:bodyPr/>
                    <a:lstStyle/>
                    <a:p>
                      <a:pPr marL="0" algn="ctr" defTabSz="914400" rtl="0" eaLnBrk="1" fontAlgn="b" latinLnBrk="0" hangingPunct="1"/>
                      <a:r>
                        <a:rPr lang="cs-CZ" sz="1100" kern="1200">
                          <a:solidFill>
                            <a:schemeClr val="tx1"/>
                          </a:solidFill>
                          <a:latin typeface="+mj-lt"/>
                          <a:ea typeface="+mn-ea"/>
                          <a:cs typeface="+mn-cs"/>
                        </a:rPr>
                        <a:t>-0,62</a:t>
                      </a:r>
                    </a:p>
                  </a:txBody>
                  <a:tcPr marL="9525" marR="9525" marT="9525" marB="0" anchor="b">
                    <a:solidFill>
                      <a:srgbClr val="E9EBF5"/>
                    </a:solidFill>
                  </a:tcPr>
                </a:tc>
                <a:extLst>
                  <a:ext uri="{0D108BD9-81ED-4DB2-BD59-A6C34878D82A}">
                    <a16:rowId xmlns:a16="http://schemas.microsoft.com/office/drawing/2014/main" val="10006"/>
                  </a:ext>
                </a:extLst>
              </a:tr>
              <a:tr h="122699">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2018</a:t>
                      </a:r>
                    </a:p>
                  </a:txBody>
                  <a:tcPr marL="0" marR="0" marT="0" marB="0" anchor="ctr">
                    <a:solidFill>
                      <a:srgbClr val="E9EBF5"/>
                    </a:solidFill>
                  </a:tcPr>
                </a:tc>
                <a:tc>
                  <a:txBody>
                    <a:bodyPr/>
                    <a:lstStyle/>
                    <a:p>
                      <a:pPr marL="0" algn="ctr" defTabSz="914400" rtl="0" eaLnBrk="1" fontAlgn="b" latinLnBrk="0" hangingPunct="1"/>
                      <a:r>
                        <a:rPr lang="cs-CZ" sz="1100" kern="1200">
                          <a:solidFill>
                            <a:schemeClr val="tx1"/>
                          </a:solidFill>
                          <a:latin typeface="+mj-lt"/>
                          <a:ea typeface="+mn-ea"/>
                          <a:cs typeface="+mn-cs"/>
                        </a:rPr>
                        <a:t>2,32</a:t>
                      </a:r>
                    </a:p>
                  </a:txBody>
                  <a:tcPr marL="9525" marR="9525" marT="9525" marB="0" anchor="b">
                    <a:solidFill>
                      <a:srgbClr val="E9EBF5"/>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2,93</a:t>
                      </a:r>
                    </a:p>
                  </a:txBody>
                  <a:tcPr marL="9525" marR="9525" marT="9525" marB="0" anchor="b">
                    <a:solidFill>
                      <a:srgbClr val="E9EBF5"/>
                    </a:solidFill>
                  </a:tcPr>
                </a:tc>
                <a:tc>
                  <a:txBody>
                    <a:bodyPr/>
                    <a:lstStyle/>
                    <a:p>
                      <a:pPr marL="0" algn="ctr" defTabSz="914400" rtl="0" eaLnBrk="1" fontAlgn="b" latinLnBrk="0" hangingPunct="1"/>
                      <a:r>
                        <a:rPr lang="cs-CZ" sz="1100" kern="1200">
                          <a:solidFill>
                            <a:schemeClr val="tx1"/>
                          </a:solidFill>
                          <a:latin typeface="+mj-lt"/>
                          <a:ea typeface="+mn-ea"/>
                          <a:cs typeface="+mn-cs"/>
                        </a:rPr>
                        <a:t>-0,60</a:t>
                      </a:r>
                    </a:p>
                  </a:txBody>
                  <a:tcPr marL="9525" marR="9525" marT="9525" marB="0" anchor="b">
                    <a:solidFill>
                      <a:srgbClr val="E9EBF5"/>
                    </a:solidFill>
                  </a:tcPr>
                </a:tc>
                <a:extLst>
                  <a:ext uri="{0D108BD9-81ED-4DB2-BD59-A6C34878D82A}">
                    <a16:rowId xmlns:a16="http://schemas.microsoft.com/office/drawing/2014/main" val="804045560"/>
                  </a:ext>
                </a:extLst>
              </a:tr>
              <a:tr h="122699">
                <a:tc rowSpan="3">
                  <a:txBody>
                    <a:bodyPr/>
                    <a:lstStyle/>
                    <a:p>
                      <a:pPr algn="ctr"/>
                      <a:r>
                        <a:rPr lang="cs-CZ" sz="1100" dirty="0">
                          <a:latin typeface="+mj-lt"/>
                        </a:rPr>
                        <a:t>Věk 11–19</a:t>
                      </a:r>
                    </a:p>
                  </a:txBody>
                  <a:tcPr marL="0" marR="0" marT="0" marB="0" anchor="ctr">
                    <a:solidFill>
                      <a:srgbClr val="CFD5EA"/>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2016</a:t>
                      </a:r>
                    </a:p>
                  </a:txBody>
                  <a:tcPr marL="0" marR="0" marT="0" marB="0" anchor="ctr">
                    <a:solidFill>
                      <a:srgbClr val="CFD5EA"/>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3,35</a:t>
                      </a:r>
                    </a:p>
                  </a:txBody>
                  <a:tcPr marL="9525" marR="9525" marT="9525" marB="0" anchor="b">
                    <a:solidFill>
                      <a:srgbClr val="CFD5EA"/>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3,83</a:t>
                      </a:r>
                    </a:p>
                  </a:txBody>
                  <a:tcPr marL="9525" marR="9525" marT="9525" marB="0" anchor="b">
                    <a:solidFill>
                      <a:srgbClr val="CFD5EA"/>
                    </a:solidFill>
                  </a:tcPr>
                </a:tc>
                <a:tc>
                  <a:txBody>
                    <a:bodyPr/>
                    <a:lstStyle/>
                    <a:p>
                      <a:pPr marL="0" algn="ctr" defTabSz="914400" rtl="0" eaLnBrk="1" fontAlgn="b" latinLnBrk="0" hangingPunct="1"/>
                      <a:r>
                        <a:rPr lang="cs-CZ" sz="1100" kern="1200">
                          <a:solidFill>
                            <a:schemeClr val="tx1"/>
                          </a:solidFill>
                          <a:latin typeface="+mj-lt"/>
                          <a:ea typeface="+mn-ea"/>
                          <a:cs typeface="+mn-cs"/>
                        </a:rPr>
                        <a:t>-0,48</a:t>
                      </a:r>
                    </a:p>
                  </a:txBody>
                  <a:tcPr marL="9525" marR="9525" marT="9525" marB="0" anchor="b">
                    <a:solidFill>
                      <a:srgbClr val="CFD5EA"/>
                    </a:solidFill>
                  </a:tcPr>
                </a:tc>
                <a:extLst>
                  <a:ext uri="{0D108BD9-81ED-4DB2-BD59-A6C34878D82A}">
                    <a16:rowId xmlns:a16="http://schemas.microsoft.com/office/drawing/2014/main" val="10007"/>
                  </a:ext>
                </a:extLst>
              </a:tr>
              <a:tr h="122699">
                <a:tc vMerge="1">
                  <a:txBody>
                    <a:bodyPr/>
                    <a:lstStyle/>
                    <a:p>
                      <a:pPr algn="ctr"/>
                      <a:endParaRPr lang="cs-CZ" sz="1100" dirty="0">
                        <a:latin typeface="+mj-lt"/>
                      </a:endParaRPr>
                    </a:p>
                  </a:txBody>
                  <a:tcPr marL="0" marR="0" marT="0" marB="0" anchor="ct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2017</a:t>
                      </a:r>
                    </a:p>
                  </a:txBody>
                  <a:tcPr marL="0" marR="0" marT="0" marB="0" anchor="ctr">
                    <a:solidFill>
                      <a:srgbClr val="CFD5EA"/>
                    </a:solidFill>
                  </a:tcPr>
                </a:tc>
                <a:tc>
                  <a:txBody>
                    <a:bodyPr/>
                    <a:lstStyle/>
                    <a:p>
                      <a:pPr marL="0" algn="ctr" defTabSz="914400" rtl="0" eaLnBrk="1" fontAlgn="b" latinLnBrk="0" hangingPunct="1"/>
                      <a:r>
                        <a:rPr lang="cs-CZ" sz="1100" kern="1200">
                          <a:solidFill>
                            <a:schemeClr val="tx1"/>
                          </a:solidFill>
                          <a:latin typeface="+mj-lt"/>
                          <a:ea typeface="+mn-ea"/>
                          <a:cs typeface="+mn-cs"/>
                        </a:rPr>
                        <a:t>3,24</a:t>
                      </a:r>
                    </a:p>
                  </a:txBody>
                  <a:tcPr marL="9525" marR="9525" marT="9525" marB="0" anchor="b">
                    <a:solidFill>
                      <a:srgbClr val="CFD5EA"/>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3,74</a:t>
                      </a:r>
                    </a:p>
                  </a:txBody>
                  <a:tcPr marL="9525" marR="9525" marT="9525" marB="0" anchor="b">
                    <a:solidFill>
                      <a:srgbClr val="CFD5EA"/>
                    </a:solidFill>
                  </a:tcPr>
                </a:tc>
                <a:tc>
                  <a:txBody>
                    <a:bodyPr/>
                    <a:lstStyle/>
                    <a:p>
                      <a:pPr marL="0" algn="ctr" defTabSz="914400" rtl="0" eaLnBrk="1" fontAlgn="b" latinLnBrk="0" hangingPunct="1"/>
                      <a:r>
                        <a:rPr lang="cs-CZ" sz="1100" kern="1200">
                          <a:solidFill>
                            <a:schemeClr val="tx1"/>
                          </a:solidFill>
                          <a:latin typeface="+mj-lt"/>
                          <a:ea typeface="+mn-ea"/>
                          <a:cs typeface="+mn-cs"/>
                        </a:rPr>
                        <a:t>-0,50</a:t>
                      </a:r>
                    </a:p>
                  </a:txBody>
                  <a:tcPr marL="9525" marR="9525" marT="9525" marB="0" anchor="b">
                    <a:solidFill>
                      <a:srgbClr val="CFD5EA"/>
                    </a:solidFill>
                  </a:tcPr>
                </a:tc>
                <a:extLst>
                  <a:ext uri="{0D108BD9-81ED-4DB2-BD59-A6C34878D82A}">
                    <a16:rowId xmlns:a16="http://schemas.microsoft.com/office/drawing/2014/main" val="10008"/>
                  </a:ext>
                </a:extLst>
              </a:tr>
              <a:tr h="122699">
                <a:tc vMerge="1">
                  <a:txBody>
                    <a:bodyPr/>
                    <a:lstStyle/>
                    <a:p>
                      <a:pPr algn="ctr"/>
                      <a:endParaRPr lang="cs-CZ" sz="1100" dirty="0">
                        <a:latin typeface="+mj-lt"/>
                      </a:endParaRPr>
                    </a:p>
                  </a:txBody>
                  <a:tcPr marL="0" marR="0" marT="0" marB="0" anchor="ct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2018</a:t>
                      </a:r>
                    </a:p>
                  </a:txBody>
                  <a:tcPr marL="0" marR="0" marT="0" marB="0" anchor="ctr">
                    <a:solidFill>
                      <a:srgbClr val="CFD5EA"/>
                    </a:solidFill>
                  </a:tcPr>
                </a:tc>
                <a:tc>
                  <a:txBody>
                    <a:bodyPr/>
                    <a:lstStyle/>
                    <a:p>
                      <a:pPr marL="0" algn="ctr" defTabSz="914400" rtl="0" eaLnBrk="1" fontAlgn="b" latinLnBrk="0" hangingPunct="1"/>
                      <a:r>
                        <a:rPr lang="cs-CZ" sz="1100" kern="1200">
                          <a:solidFill>
                            <a:schemeClr val="tx1"/>
                          </a:solidFill>
                          <a:latin typeface="+mj-lt"/>
                          <a:ea typeface="+mn-ea"/>
                          <a:cs typeface="+mn-cs"/>
                        </a:rPr>
                        <a:t>3,30</a:t>
                      </a:r>
                    </a:p>
                  </a:txBody>
                  <a:tcPr marL="9525" marR="9525" marT="9525" marB="0" anchor="b">
                    <a:solidFill>
                      <a:srgbClr val="CFD5EA"/>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3,74</a:t>
                      </a:r>
                    </a:p>
                  </a:txBody>
                  <a:tcPr marL="9525" marR="9525" marT="9525" marB="0" anchor="b">
                    <a:solidFill>
                      <a:srgbClr val="CFD5EA"/>
                    </a:solidFill>
                  </a:tcPr>
                </a:tc>
                <a:tc>
                  <a:txBody>
                    <a:bodyPr/>
                    <a:lstStyle/>
                    <a:p>
                      <a:pPr marL="0" algn="ctr" defTabSz="914400" rtl="0" eaLnBrk="1" fontAlgn="b" latinLnBrk="0" hangingPunct="1"/>
                      <a:r>
                        <a:rPr lang="cs-CZ" sz="1100" kern="1200">
                          <a:solidFill>
                            <a:schemeClr val="tx1"/>
                          </a:solidFill>
                          <a:latin typeface="+mj-lt"/>
                          <a:ea typeface="+mn-ea"/>
                          <a:cs typeface="+mn-cs"/>
                        </a:rPr>
                        <a:t>-0,44</a:t>
                      </a:r>
                    </a:p>
                  </a:txBody>
                  <a:tcPr marL="9525" marR="9525" marT="9525" marB="0" anchor="b">
                    <a:solidFill>
                      <a:srgbClr val="CFD5EA"/>
                    </a:solidFill>
                  </a:tcPr>
                </a:tc>
                <a:extLst>
                  <a:ext uri="{0D108BD9-81ED-4DB2-BD59-A6C34878D82A}">
                    <a16:rowId xmlns:a16="http://schemas.microsoft.com/office/drawing/2014/main" val="2182016659"/>
                  </a:ext>
                </a:extLst>
              </a:tr>
              <a:tr h="122699">
                <a:tc rowSpan="3">
                  <a:txBody>
                    <a:bodyPr/>
                    <a:lstStyle/>
                    <a:p>
                      <a:pPr algn="ctr"/>
                      <a:r>
                        <a:rPr lang="cs-CZ" sz="1100" dirty="0">
                          <a:latin typeface="+mj-lt"/>
                        </a:rPr>
                        <a:t>Věk 20–34</a:t>
                      </a:r>
                    </a:p>
                  </a:txBody>
                  <a:tcPr marL="0" marR="0" marT="0" marB="0" anchor="ctr">
                    <a:solidFill>
                      <a:srgbClr val="E9EBF5"/>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2016</a:t>
                      </a:r>
                    </a:p>
                  </a:txBody>
                  <a:tcPr marL="0" marR="0" marT="0" marB="0" anchor="ctr">
                    <a:solidFill>
                      <a:srgbClr val="E9EBF5"/>
                    </a:solidFill>
                  </a:tcPr>
                </a:tc>
                <a:tc>
                  <a:txBody>
                    <a:bodyPr/>
                    <a:lstStyle/>
                    <a:p>
                      <a:pPr marL="0" algn="ctr" defTabSz="914400" rtl="0" eaLnBrk="1" fontAlgn="b" latinLnBrk="0" hangingPunct="1"/>
                      <a:r>
                        <a:rPr lang="cs-CZ" sz="1100" kern="1200">
                          <a:solidFill>
                            <a:schemeClr val="tx1"/>
                          </a:solidFill>
                          <a:latin typeface="+mj-lt"/>
                          <a:ea typeface="+mn-ea"/>
                          <a:cs typeface="+mn-cs"/>
                        </a:rPr>
                        <a:t>4,06</a:t>
                      </a:r>
                    </a:p>
                  </a:txBody>
                  <a:tcPr marL="9525" marR="9525" marT="9525" marB="0" anchor="b">
                    <a:solidFill>
                      <a:srgbClr val="E9EBF5"/>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4,57</a:t>
                      </a:r>
                    </a:p>
                  </a:txBody>
                  <a:tcPr marL="9525" marR="9525" marT="9525" marB="0" anchor="b">
                    <a:solidFill>
                      <a:srgbClr val="E9EBF5"/>
                    </a:solidFill>
                  </a:tcPr>
                </a:tc>
                <a:tc>
                  <a:txBody>
                    <a:bodyPr/>
                    <a:lstStyle/>
                    <a:p>
                      <a:pPr marL="0" algn="ctr" defTabSz="914400" rtl="0" eaLnBrk="1" fontAlgn="b" latinLnBrk="0" hangingPunct="1"/>
                      <a:r>
                        <a:rPr lang="cs-CZ" sz="1100" kern="1200">
                          <a:solidFill>
                            <a:schemeClr val="tx1"/>
                          </a:solidFill>
                          <a:latin typeface="+mj-lt"/>
                          <a:ea typeface="+mn-ea"/>
                          <a:cs typeface="+mn-cs"/>
                        </a:rPr>
                        <a:t>-0,51</a:t>
                      </a:r>
                    </a:p>
                  </a:txBody>
                  <a:tcPr marL="9525" marR="9525" marT="9525" marB="0" anchor="b">
                    <a:solidFill>
                      <a:srgbClr val="E9EBF5"/>
                    </a:solidFill>
                  </a:tcPr>
                </a:tc>
                <a:extLst>
                  <a:ext uri="{0D108BD9-81ED-4DB2-BD59-A6C34878D82A}">
                    <a16:rowId xmlns:a16="http://schemas.microsoft.com/office/drawing/2014/main" val="10009"/>
                  </a:ext>
                </a:extLst>
              </a:tr>
              <a:tr h="122699">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2017</a:t>
                      </a:r>
                    </a:p>
                  </a:txBody>
                  <a:tcPr marL="0" marR="0" marT="0" marB="0" anchor="ctr">
                    <a:solidFill>
                      <a:srgbClr val="E9EBF5"/>
                    </a:solidFill>
                  </a:tcPr>
                </a:tc>
                <a:tc>
                  <a:txBody>
                    <a:bodyPr/>
                    <a:lstStyle/>
                    <a:p>
                      <a:pPr marL="0" algn="ctr" defTabSz="914400" rtl="0" eaLnBrk="1" fontAlgn="b" latinLnBrk="0" hangingPunct="1"/>
                      <a:r>
                        <a:rPr lang="cs-CZ" sz="1100" kern="1200">
                          <a:solidFill>
                            <a:schemeClr val="tx1"/>
                          </a:solidFill>
                          <a:latin typeface="+mj-lt"/>
                          <a:ea typeface="+mn-ea"/>
                          <a:cs typeface="+mn-cs"/>
                        </a:rPr>
                        <a:t>4,01</a:t>
                      </a:r>
                    </a:p>
                  </a:txBody>
                  <a:tcPr marL="9525" marR="9525" marT="9525" marB="0" anchor="b">
                    <a:solidFill>
                      <a:srgbClr val="E9EBF5"/>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4,50</a:t>
                      </a:r>
                    </a:p>
                  </a:txBody>
                  <a:tcPr marL="9525" marR="9525" marT="9525" marB="0" anchor="b">
                    <a:solidFill>
                      <a:srgbClr val="E9EBF5"/>
                    </a:solidFill>
                  </a:tcPr>
                </a:tc>
                <a:tc>
                  <a:txBody>
                    <a:bodyPr/>
                    <a:lstStyle/>
                    <a:p>
                      <a:pPr marL="0" algn="ctr" defTabSz="914400" rtl="0" eaLnBrk="1" fontAlgn="b" latinLnBrk="0" hangingPunct="1"/>
                      <a:r>
                        <a:rPr lang="cs-CZ" sz="1100" kern="1200">
                          <a:solidFill>
                            <a:schemeClr val="tx1"/>
                          </a:solidFill>
                          <a:latin typeface="+mj-lt"/>
                          <a:ea typeface="+mn-ea"/>
                          <a:cs typeface="+mn-cs"/>
                        </a:rPr>
                        <a:t>-0,50</a:t>
                      </a:r>
                    </a:p>
                  </a:txBody>
                  <a:tcPr marL="9525" marR="9525" marT="9525" marB="0" anchor="b">
                    <a:solidFill>
                      <a:srgbClr val="E9EBF5"/>
                    </a:solidFill>
                  </a:tcPr>
                </a:tc>
                <a:extLst>
                  <a:ext uri="{0D108BD9-81ED-4DB2-BD59-A6C34878D82A}">
                    <a16:rowId xmlns:a16="http://schemas.microsoft.com/office/drawing/2014/main" val="10010"/>
                  </a:ext>
                </a:extLst>
              </a:tr>
              <a:tr h="122699">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2018</a:t>
                      </a:r>
                    </a:p>
                  </a:txBody>
                  <a:tcPr marL="0" marR="0" marT="0" marB="0" anchor="ctr">
                    <a:solidFill>
                      <a:srgbClr val="E9EBF5"/>
                    </a:solidFill>
                  </a:tcPr>
                </a:tc>
                <a:tc>
                  <a:txBody>
                    <a:bodyPr/>
                    <a:lstStyle/>
                    <a:p>
                      <a:pPr marL="0" algn="ctr" defTabSz="914400" rtl="0" eaLnBrk="1" fontAlgn="b" latinLnBrk="0" hangingPunct="1"/>
                      <a:r>
                        <a:rPr lang="cs-CZ" sz="1100" kern="1200">
                          <a:solidFill>
                            <a:schemeClr val="tx1"/>
                          </a:solidFill>
                          <a:latin typeface="+mj-lt"/>
                          <a:ea typeface="+mn-ea"/>
                          <a:cs typeface="+mn-cs"/>
                        </a:rPr>
                        <a:t>4,13</a:t>
                      </a:r>
                    </a:p>
                  </a:txBody>
                  <a:tcPr marL="9525" marR="9525" marT="9525" marB="0" anchor="b">
                    <a:solidFill>
                      <a:srgbClr val="E9EBF5"/>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4,62</a:t>
                      </a:r>
                    </a:p>
                  </a:txBody>
                  <a:tcPr marL="9525" marR="9525" marT="9525" marB="0" anchor="b">
                    <a:solidFill>
                      <a:srgbClr val="E9EBF5"/>
                    </a:solidFill>
                  </a:tcPr>
                </a:tc>
                <a:tc>
                  <a:txBody>
                    <a:bodyPr/>
                    <a:lstStyle/>
                    <a:p>
                      <a:pPr marL="0" algn="ctr" defTabSz="914400" rtl="0" eaLnBrk="1" fontAlgn="b" latinLnBrk="0" hangingPunct="1"/>
                      <a:r>
                        <a:rPr lang="cs-CZ" sz="1100" kern="1200">
                          <a:solidFill>
                            <a:schemeClr val="tx1"/>
                          </a:solidFill>
                          <a:latin typeface="+mj-lt"/>
                          <a:ea typeface="+mn-ea"/>
                          <a:cs typeface="+mn-cs"/>
                        </a:rPr>
                        <a:t>-0,49</a:t>
                      </a:r>
                    </a:p>
                  </a:txBody>
                  <a:tcPr marL="9525" marR="9525" marT="9525" marB="0" anchor="b">
                    <a:solidFill>
                      <a:srgbClr val="E9EBF5"/>
                    </a:solidFill>
                  </a:tcPr>
                </a:tc>
                <a:extLst>
                  <a:ext uri="{0D108BD9-81ED-4DB2-BD59-A6C34878D82A}">
                    <a16:rowId xmlns:a16="http://schemas.microsoft.com/office/drawing/2014/main" val="4077030873"/>
                  </a:ext>
                </a:extLst>
              </a:tr>
              <a:tr h="122699">
                <a:tc rowSpan="3">
                  <a:txBody>
                    <a:bodyPr/>
                    <a:lstStyle/>
                    <a:p>
                      <a:pPr algn="ctr"/>
                      <a:r>
                        <a:rPr lang="cs-CZ" sz="1100" dirty="0">
                          <a:latin typeface="+mj-lt"/>
                        </a:rPr>
                        <a:t>Věk 35–64</a:t>
                      </a:r>
                    </a:p>
                  </a:txBody>
                  <a:tcPr marL="0" marR="0" marT="0" marB="0" anchor="ctr">
                    <a:solidFill>
                      <a:srgbClr val="CFD5EA"/>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2016</a:t>
                      </a:r>
                    </a:p>
                  </a:txBody>
                  <a:tcPr marL="0" marR="0" marT="0" marB="0" anchor="ctr">
                    <a:solidFill>
                      <a:srgbClr val="CFD5EA"/>
                    </a:solidFill>
                  </a:tcPr>
                </a:tc>
                <a:tc>
                  <a:txBody>
                    <a:bodyPr/>
                    <a:lstStyle/>
                    <a:p>
                      <a:pPr marL="0" algn="ctr" defTabSz="914400" rtl="0" eaLnBrk="1" fontAlgn="b" latinLnBrk="0" hangingPunct="1"/>
                      <a:r>
                        <a:rPr lang="cs-CZ" sz="1100" kern="1200">
                          <a:solidFill>
                            <a:schemeClr val="tx1"/>
                          </a:solidFill>
                          <a:latin typeface="+mj-lt"/>
                          <a:ea typeface="+mn-ea"/>
                          <a:cs typeface="+mn-cs"/>
                        </a:rPr>
                        <a:t>5,00</a:t>
                      </a:r>
                    </a:p>
                  </a:txBody>
                  <a:tcPr marL="9525" marR="9525" marT="9525" marB="0" anchor="b">
                    <a:solidFill>
                      <a:srgbClr val="CFD5EA"/>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5,99</a:t>
                      </a:r>
                    </a:p>
                  </a:txBody>
                  <a:tcPr marL="9525" marR="9525" marT="9525" marB="0" anchor="b">
                    <a:solidFill>
                      <a:srgbClr val="CFD5EA"/>
                    </a:solidFill>
                  </a:tcPr>
                </a:tc>
                <a:tc>
                  <a:txBody>
                    <a:bodyPr/>
                    <a:lstStyle/>
                    <a:p>
                      <a:pPr marL="0" algn="ctr" defTabSz="914400" rtl="0" eaLnBrk="1" fontAlgn="b" latinLnBrk="0" hangingPunct="1"/>
                      <a:r>
                        <a:rPr lang="cs-CZ" sz="1100" kern="1200">
                          <a:solidFill>
                            <a:schemeClr val="tx1"/>
                          </a:solidFill>
                          <a:latin typeface="+mj-lt"/>
                          <a:ea typeface="+mn-ea"/>
                          <a:cs typeface="+mn-cs"/>
                        </a:rPr>
                        <a:t>-1,00</a:t>
                      </a:r>
                    </a:p>
                  </a:txBody>
                  <a:tcPr marL="9525" marR="9525" marT="9525" marB="0" anchor="b">
                    <a:solidFill>
                      <a:srgbClr val="CFD5EA"/>
                    </a:solidFill>
                  </a:tcPr>
                </a:tc>
                <a:extLst>
                  <a:ext uri="{0D108BD9-81ED-4DB2-BD59-A6C34878D82A}">
                    <a16:rowId xmlns:a16="http://schemas.microsoft.com/office/drawing/2014/main" val="10011"/>
                  </a:ext>
                </a:extLst>
              </a:tr>
              <a:tr h="122699">
                <a:tc vMerge="1">
                  <a:txBody>
                    <a:bodyPr/>
                    <a:lstStyle/>
                    <a:p>
                      <a:pPr algn="ctr"/>
                      <a:endParaRPr lang="cs-CZ" sz="1100" dirty="0">
                        <a:latin typeface="+mj-lt"/>
                      </a:endParaRPr>
                    </a:p>
                  </a:txBody>
                  <a:tcPr marL="0" marR="0" marT="0" marB="0" anchor="ct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2017</a:t>
                      </a:r>
                    </a:p>
                  </a:txBody>
                  <a:tcPr marL="0" marR="0" marT="0" marB="0" anchor="ctr">
                    <a:solidFill>
                      <a:srgbClr val="CFD5EA"/>
                    </a:solidFill>
                  </a:tcPr>
                </a:tc>
                <a:tc>
                  <a:txBody>
                    <a:bodyPr/>
                    <a:lstStyle/>
                    <a:p>
                      <a:pPr marL="0" algn="ctr" defTabSz="914400" rtl="0" eaLnBrk="1" fontAlgn="b" latinLnBrk="0" hangingPunct="1"/>
                      <a:r>
                        <a:rPr lang="cs-CZ" sz="1100" kern="1200">
                          <a:solidFill>
                            <a:schemeClr val="tx1"/>
                          </a:solidFill>
                          <a:latin typeface="+mj-lt"/>
                          <a:ea typeface="+mn-ea"/>
                          <a:cs typeface="+mn-cs"/>
                        </a:rPr>
                        <a:t>4,91</a:t>
                      </a:r>
                    </a:p>
                  </a:txBody>
                  <a:tcPr marL="9525" marR="9525" marT="9525" marB="0" anchor="b">
                    <a:solidFill>
                      <a:srgbClr val="CFD5EA"/>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5,93</a:t>
                      </a:r>
                    </a:p>
                  </a:txBody>
                  <a:tcPr marL="9525" marR="9525" marT="9525" marB="0" anchor="b">
                    <a:solidFill>
                      <a:srgbClr val="CFD5EA"/>
                    </a:solidFill>
                  </a:tcPr>
                </a:tc>
                <a:tc>
                  <a:txBody>
                    <a:bodyPr/>
                    <a:lstStyle/>
                    <a:p>
                      <a:pPr marL="0" algn="ctr" defTabSz="914400" rtl="0" eaLnBrk="1" fontAlgn="b" latinLnBrk="0" hangingPunct="1"/>
                      <a:r>
                        <a:rPr lang="cs-CZ" sz="1100" kern="1200">
                          <a:solidFill>
                            <a:schemeClr val="tx1"/>
                          </a:solidFill>
                          <a:latin typeface="+mj-lt"/>
                          <a:ea typeface="+mn-ea"/>
                          <a:cs typeface="+mn-cs"/>
                        </a:rPr>
                        <a:t>-1,02</a:t>
                      </a:r>
                    </a:p>
                  </a:txBody>
                  <a:tcPr marL="9525" marR="9525" marT="9525" marB="0" anchor="b">
                    <a:solidFill>
                      <a:srgbClr val="CFD5EA"/>
                    </a:solidFill>
                  </a:tcPr>
                </a:tc>
                <a:extLst>
                  <a:ext uri="{0D108BD9-81ED-4DB2-BD59-A6C34878D82A}">
                    <a16:rowId xmlns:a16="http://schemas.microsoft.com/office/drawing/2014/main" val="10012"/>
                  </a:ext>
                </a:extLst>
              </a:tr>
              <a:tr h="122699">
                <a:tc vMerge="1">
                  <a:txBody>
                    <a:bodyPr/>
                    <a:lstStyle/>
                    <a:p>
                      <a:pPr algn="ctr"/>
                      <a:endParaRPr lang="cs-CZ" sz="1100" dirty="0">
                        <a:latin typeface="+mj-lt"/>
                      </a:endParaRPr>
                    </a:p>
                  </a:txBody>
                  <a:tcPr marL="0" marR="0" marT="0" marB="0" anchor="ct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2018</a:t>
                      </a:r>
                    </a:p>
                  </a:txBody>
                  <a:tcPr marL="0" marR="0" marT="0" marB="0" anchor="ctr">
                    <a:solidFill>
                      <a:srgbClr val="CFD5EA"/>
                    </a:solidFill>
                  </a:tcPr>
                </a:tc>
                <a:tc>
                  <a:txBody>
                    <a:bodyPr/>
                    <a:lstStyle/>
                    <a:p>
                      <a:pPr marL="0" algn="ctr" defTabSz="914400" rtl="0" eaLnBrk="1" fontAlgn="b" latinLnBrk="0" hangingPunct="1"/>
                      <a:r>
                        <a:rPr lang="cs-CZ" sz="1100" kern="1200">
                          <a:solidFill>
                            <a:schemeClr val="tx1"/>
                          </a:solidFill>
                          <a:latin typeface="+mj-lt"/>
                          <a:ea typeface="+mn-ea"/>
                          <a:cs typeface="+mn-cs"/>
                        </a:rPr>
                        <a:t>5,02</a:t>
                      </a:r>
                    </a:p>
                  </a:txBody>
                  <a:tcPr marL="9525" marR="9525" marT="9525" marB="0" anchor="b">
                    <a:solidFill>
                      <a:srgbClr val="CFD5EA"/>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6,05</a:t>
                      </a:r>
                    </a:p>
                  </a:txBody>
                  <a:tcPr marL="9525" marR="9525" marT="9525" marB="0" anchor="b">
                    <a:solidFill>
                      <a:srgbClr val="CFD5EA"/>
                    </a:solidFill>
                  </a:tcPr>
                </a:tc>
                <a:tc>
                  <a:txBody>
                    <a:bodyPr/>
                    <a:lstStyle/>
                    <a:p>
                      <a:pPr marL="0" algn="ctr" defTabSz="914400" rtl="0" eaLnBrk="1" fontAlgn="b" latinLnBrk="0" hangingPunct="1"/>
                      <a:r>
                        <a:rPr lang="cs-CZ" sz="1100" kern="1200">
                          <a:solidFill>
                            <a:schemeClr val="tx1"/>
                          </a:solidFill>
                          <a:latin typeface="+mj-lt"/>
                          <a:ea typeface="+mn-ea"/>
                          <a:cs typeface="+mn-cs"/>
                        </a:rPr>
                        <a:t>-1,04</a:t>
                      </a:r>
                    </a:p>
                  </a:txBody>
                  <a:tcPr marL="9525" marR="9525" marT="9525" marB="0" anchor="b">
                    <a:solidFill>
                      <a:srgbClr val="CFD5EA"/>
                    </a:solidFill>
                  </a:tcPr>
                </a:tc>
                <a:extLst>
                  <a:ext uri="{0D108BD9-81ED-4DB2-BD59-A6C34878D82A}">
                    <a16:rowId xmlns:a16="http://schemas.microsoft.com/office/drawing/2014/main" val="2016973912"/>
                  </a:ext>
                </a:extLst>
              </a:tr>
              <a:tr h="122699">
                <a:tc rowSpan="3">
                  <a:txBody>
                    <a:bodyPr/>
                    <a:lstStyle/>
                    <a:p>
                      <a:pPr algn="ctr"/>
                      <a:r>
                        <a:rPr lang="cs-CZ" sz="1100" dirty="0">
                          <a:latin typeface="+mj-lt"/>
                        </a:rPr>
                        <a:t>Věk 65+</a:t>
                      </a:r>
                    </a:p>
                  </a:txBody>
                  <a:tcPr marL="0" marR="0" marT="0" marB="0" anchor="ctr">
                    <a:solidFill>
                      <a:srgbClr val="E9EBF5"/>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2016</a:t>
                      </a:r>
                    </a:p>
                  </a:txBody>
                  <a:tcPr marL="0" marR="0" marT="0" marB="0" anchor="ctr">
                    <a:solidFill>
                      <a:srgbClr val="E9EBF5"/>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8,83</a:t>
                      </a:r>
                    </a:p>
                  </a:txBody>
                  <a:tcPr marL="9525" marR="9525" marT="9525" marB="0" anchor="b">
                    <a:solidFill>
                      <a:srgbClr val="E9EBF5"/>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11,12</a:t>
                      </a:r>
                    </a:p>
                  </a:txBody>
                  <a:tcPr marL="9525" marR="9525" marT="9525" marB="0" anchor="b">
                    <a:solidFill>
                      <a:srgbClr val="E9EBF5"/>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-2,30</a:t>
                      </a:r>
                    </a:p>
                  </a:txBody>
                  <a:tcPr marL="9525" marR="9525" marT="9525" marB="0" anchor="b">
                    <a:solidFill>
                      <a:srgbClr val="E9EBF5"/>
                    </a:solidFill>
                  </a:tcPr>
                </a:tc>
                <a:extLst>
                  <a:ext uri="{0D108BD9-81ED-4DB2-BD59-A6C34878D82A}">
                    <a16:rowId xmlns:a16="http://schemas.microsoft.com/office/drawing/2014/main" val="10013"/>
                  </a:ext>
                </a:extLst>
              </a:tr>
              <a:tr h="122699">
                <a:tc vMerge="1">
                  <a:txBody>
                    <a:bodyPr/>
                    <a:lstStyle/>
                    <a:p>
                      <a:pPr algn="ctr"/>
                      <a:endParaRPr lang="cs-CZ" sz="1100" dirty="0">
                        <a:latin typeface="+mj-lt"/>
                      </a:endParaRPr>
                    </a:p>
                  </a:txBody>
                  <a:tcPr marL="0" marR="0" marT="0" marB="0" anchor="ctr">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2017</a:t>
                      </a:r>
                    </a:p>
                  </a:txBody>
                  <a:tcPr marL="0" marR="0" marT="0" marB="0" anchor="ctr">
                    <a:solidFill>
                      <a:srgbClr val="E9EBF5"/>
                    </a:solidFill>
                  </a:tcPr>
                </a:tc>
                <a:tc>
                  <a:txBody>
                    <a:bodyPr/>
                    <a:lstStyle/>
                    <a:p>
                      <a:pPr marL="0" algn="ctr" defTabSz="914400" rtl="0" eaLnBrk="1" fontAlgn="b" latinLnBrk="0" hangingPunct="1"/>
                      <a:r>
                        <a:rPr lang="cs-CZ" sz="1100" kern="1200">
                          <a:solidFill>
                            <a:schemeClr val="tx1"/>
                          </a:solidFill>
                          <a:latin typeface="+mj-lt"/>
                          <a:ea typeface="+mn-ea"/>
                          <a:cs typeface="+mn-cs"/>
                        </a:rPr>
                        <a:t>8,74</a:t>
                      </a:r>
                    </a:p>
                  </a:txBody>
                  <a:tcPr marL="9525" marR="9525" marT="9525" marB="0" anchor="b">
                    <a:solidFill>
                      <a:srgbClr val="E9EBF5"/>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11,04</a:t>
                      </a:r>
                    </a:p>
                  </a:txBody>
                  <a:tcPr marL="9525" marR="9525" marT="9525" marB="0" anchor="b">
                    <a:solidFill>
                      <a:srgbClr val="E9EBF5"/>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-2,29</a:t>
                      </a:r>
                    </a:p>
                  </a:txBody>
                  <a:tcPr marL="9525" marR="9525" marT="9525" marB="0" anchor="b">
                    <a:solidFill>
                      <a:srgbClr val="E9EBF5"/>
                    </a:solidFill>
                  </a:tcPr>
                </a:tc>
                <a:extLst>
                  <a:ext uri="{0D108BD9-81ED-4DB2-BD59-A6C34878D82A}">
                    <a16:rowId xmlns:a16="http://schemas.microsoft.com/office/drawing/2014/main" val="10014"/>
                  </a:ext>
                </a:extLst>
              </a:tr>
              <a:tr h="122699">
                <a:tc vMerge="1">
                  <a:txBody>
                    <a:bodyPr/>
                    <a:lstStyle/>
                    <a:p>
                      <a:pPr algn="ctr"/>
                      <a:endParaRPr lang="cs-CZ" sz="1100" dirty="0">
                        <a:latin typeface="+mj-lt"/>
                      </a:endParaRPr>
                    </a:p>
                  </a:txBody>
                  <a:tcPr marL="0" marR="0" marT="0" marB="0" anchor="ctr">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2018</a:t>
                      </a:r>
                    </a:p>
                  </a:txBody>
                  <a:tcPr marL="0" marR="0" marT="0" marB="0" anchor="ctr">
                    <a:solidFill>
                      <a:srgbClr val="E9EBF5"/>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8,95</a:t>
                      </a:r>
                    </a:p>
                  </a:txBody>
                  <a:tcPr marL="9525" marR="9525" marT="9525" marB="0" anchor="b">
                    <a:solidFill>
                      <a:srgbClr val="E9EBF5"/>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11,29</a:t>
                      </a:r>
                    </a:p>
                  </a:txBody>
                  <a:tcPr marL="9525" marR="9525" marT="9525" marB="0" anchor="b">
                    <a:solidFill>
                      <a:srgbClr val="E9EBF5"/>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-2,34</a:t>
                      </a:r>
                    </a:p>
                  </a:txBody>
                  <a:tcPr marL="9525" marR="9525" marT="9525" marB="0" anchor="b">
                    <a:solidFill>
                      <a:srgbClr val="E9EBF5"/>
                    </a:solidFill>
                  </a:tcPr>
                </a:tc>
                <a:extLst>
                  <a:ext uri="{0D108BD9-81ED-4DB2-BD59-A6C34878D82A}">
                    <a16:rowId xmlns:a16="http://schemas.microsoft.com/office/drawing/2014/main" val="4284329427"/>
                  </a:ext>
                </a:extLst>
              </a:tr>
              <a:tr h="122699">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100" kern="1200" dirty="0">
                          <a:solidFill>
                            <a:schemeClr val="tx1"/>
                          </a:solidFill>
                          <a:latin typeface="+mn-lt"/>
                          <a:ea typeface="+mn-ea"/>
                          <a:cs typeface="+mn-cs"/>
                        </a:rPr>
                        <a:t>Věk 75+</a:t>
                      </a:r>
                    </a:p>
                  </a:txBody>
                  <a:tcPr marL="0" marR="0" marT="0" marB="0" anchor="ctr">
                    <a:lnB w="12700" cap="flat" cmpd="sng" algn="ctr">
                      <a:solidFill>
                        <a:schemeClr val="tx1"/>
                      </a:solidFill>
                      <a:prstDash val="solid"/>
                      <a:round/>
                      <a:headEnd type="none" w="med" len="med"/>
                      <a:tailEnd type="none" w="med" len="med"/>
                    </a:lnB>
                    <a:solidFill>
                      <a:srgbClr val="CFD5EA"/>
                    </a:solidFill>
                  </a:tcPr>
                </a:tc>
                <a:tc>
                  <a:txBody>
                    <a:bodyPr/>
                    <a:lstStyle/>
                    <a:p>
                      <a:pPr algn="ctr"/>
                      <a:r>
                        <a:rPr lang="cs-CZ" sz="1100" dirty="0">
                          <a:latin typeface="+mj-lt"/>
                        </a:rPr>
                        <a:t>2016</a:t>
                      </a:r>
                    </a:p>
                  </a:txBody>
                  <a:tcPr marL="0" marR="0" marT="0" marB="0" anchor="ctr">
                    <a:solidFill>
                      <a:srgbClr val="CFD5EA"/>
                    </a:solidFill>
                  </a:tcPr>
                </a:tc>
                <a:tc>
                  <a:txBody>
                    <a:bodyPr/>
                    <a:lstStyle/>
                    <a:p>
                      <a:pPr marL="0" algn="ctr" defTabSz="914400" rtl="0" eaLnBrk="1" fontAlgn="b" latinLnBrk="0" hangingPunct="1"/>
                      <a:r>
                        <a:rPr lang="cs-CZ" sz="1100" kern="1200">
                          <a:solidFill>
                            <a:schemeClr val="tx1"/>
                          </a:solidFill>
                          <a:latin typeface="+mj-lt"/>
                          <a:ea typeface="+mn-ea"/>
                          <a:cs typeface="+mn-cs"/>
                        </a:rPr>
                        <a:t>9,62</a:t>
                      </a:r>
                    </a:p>
                  </a:txBody>
                  <a:tcPr marL="9525" marR="9525" marT="9525" marB="0" anchor="b">
                    <a:solidFill>
                      <a:srgbClr val="CFD5EA"/>
                    </a:solidFill>
                  </a:tcPr>
                </a:tc>
                <a:tc>
                  <a:txBody>
                    <a:bodyPr/>
                    <a:lstStyle/>
                    <a:p>
                      <a:pPr marL="0" algn="ctr" defTabSz="914400" rtl="0" eaLnBrk="1" fontAlgn="b" latinLnBrk="0" hangingPunct="1"/>
                      <a:r>
                        <a:rPr lang="cs-CZ" sz="1100" kern="1200">
                          <a:solidFill>
                            <a:schemeClr val="tx1"/>
                          </a:solidFill>
                          <a:latin typeface="+mj-lt"/>
                          <a:ea typeface="+mn-ea"/>
                          <a:cs typeface="+mn-cs"/>
                        </a:rPr>
                        <a:t>12,05</a:t>
                      </a:r>
                    </a:p>
                  </a:txBody>
                  <a:tcPr marL="9525" marR="9525" marT="9525" marB="0" anchor="b">
                    <a:solidFill>
                      <a:srgbClr val="CFD5EA"/>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-2,43</a:t>
                      </a:r>
                    </a:p>
                  </a:txBody>
                  <a:tcPr marL="9525" marR="9525" marT="9525" marB="0" anchor="b">
                    <a:solidFill>
                      <a:srgbClr val="CFD5EA"/>
                    </a:solidFill>
                  </a:tcPr>
                </a:tc>
                <a:extLst>
                  <a:ext uri="{0D108BD9-81ED-4DB2-BD59-A6C34878D82A}">
                    <a16:rowId xmlns:a16="http://schemas.microsoft.com/office/drawing/2014/main" val="3861352166"/>
                  </a:ext>
                </a:extLst>
              </a:tr>
              <a:tr h="122699">
                <a:tc vMerge="1">
                  <a:txBody>
                    <a:bodyPr/>
                    <a:lstStyle/>
                    <a:p>
                      <a:pPr algn="ctr"/>
                      <a:endParaRPr lang="cs-CZ" sz="1100" dirty="0">
                        <a:latin typeface="+mj-lt"/>
                      </a:endParaRPr>
                    </a:p>
                  </a:txBody>
                  <a:tcPr marL="0" marR="0" marT="0" marB="0" anchor="ctr">
                    <a:solidFill>
                      <a:srgbClr val="CFD5EA"/>
                    </a:solidFill>
                  </a:tcPr>
                </a:tc>
                <a:tc>
                  <a:txBody>
                    <a:bodyPr/>
                    <a:lstStyle/>
                    <a:p>
                      <a:pPr algn="ctr"/>
                      <a:r>
                        <a:rPr lang="cs-CZ" sz="1100" dirty="0">
                          <a:latin typeface="+mj-lt"/>
                        </a:rPr>
                        <a:t>2017</a:t>
                      </a:r>
                    </a:p>
                  </a:txBody>
                  <a:tcPr marL="0" marR="0" marT="0" marB="0" anchor="ctr">
                    <a:solidFill>
                      <a:srgbClr val="CFD5EA"/>
                    </a:solidFill>
                  </a:tcPr>
                </a:tc>
                <a:tc>
                  <a:txBody>
                    <a:bodyPr/>
                    <a:lstStyle/>
                    <a:p>
                      <a:pPr marL="0" algn="ctr" defTabSz="914400" rtl="0" eaLnBrk="1" fontAlgn="b" latinLnBrk="0" hangingPunct="1"/>
                      <a:r>
                        <a:rPr lang="cs-CZ" sz="1100" kern="1200">
                          <a:solidFill>
                            <a:schemeClr val="tx1"/>
                          </a:solidFill>
                          <a:latin typeface="+mj-lt"/>
                          <a:ea typeface="+mn-ea"/>
                          <a:cs typeface="+mn-cs"/>
                        </a:rPr>
                        <a:t>9,51</a:t>
                      </a:r>
                    </a:p>
                  </a:txBody>
                  <a:tcPr marL="9525" marR="9525" marT="9525" marB="0" anchor="b">
                    <a:solidFill>
                      <a:srgbClr val="CFD5EA"/>
                    </a:solidFill>
                  </a:tcPr>
                </a:tc>
                <a:tc>
                  <a:txBody>
                    <a:bodyPr/>
                    <a:lstStyle/>
                    <a:p>
                      <a:pPr marL="0" algn="ctr" defTabSz="914400" rtl="0" eaLnBrk="1" fontAlgn="b" latinLnBrk="0" hangingPunct="1"/>
                      <a:r>
                        <a:rPr lang="cs-CZ" sz="1100" kern="1200">
                          <a:solidFill>
                            <a:schemeClr val="tx1"/>
                          </a:solidFill>
                          <a:latin typeface="+mj-lt"/>
                          <a:ea typeface="+mn-ea"/>
                          <a:cs typeface="+mn-cs"/>
                        </a:rPr>
                        <a:t>11,99</a:t>
                      </a:r>
                    </a:p>
                  </a:txBody>
                  <a:tcPr marL="9525" marR="9525" marT="9525" marB="0" anchor="b">
                    <a:solidFill>
                      <a:srgbClr val="CFD5EA"/>
                    </a:solidFill>
                  </a:tcPr>
                </a:tc>
                <a:tc>
                  <a:txBody>
                    <a:bodyPr/>
                    <a:lstStyle/>
                    <a:p>
                      <a:pPr marL="0" algn="ctr" defTabSz="914400" rtl="0" eaLnBrk="1" fontAlgn="b" latinLnBrk="0" hangingPunct="1"/>
                      <a:r>
                        <a:rPr lang="cs-CZ" sz="1100" kern="1200">
                          <a:solidFill>
                            <a:schemeClr val="tx1"/>
                          </a:solidFill>
                          <a:latin typeface="+mj-lt"/>
                          <a:ea typeface="+mn-ea"/>
                          <a:cs typeface="+mn-cs"/>
                        </a:rPr>
                        <a:t>-2,49</a:t>
                      </a:r>
                    </a:p>
                  </a:txBody>
                  <a:tcPr marL="9525" marR="9525" marT="9525" marB="0" anchor="b">
                    <a:solidFill>
                      <a:srgbClr val="CFD5EA"/>
                    </a:solidFill>
                  </a:tcPr>
                </a:tc>
                <a:extLst>
                  <a:ext uri="{0D108BD9-81ED-4DB2-BD59-A6C34878D82A}">
                    <a16:rowId xmlns:a16="http://schemas.microsoft.com/office/drawing/2014/main" val="1162927268"/>
                  </a:ext>
                </a:extLst>
              </a:tr>
              <a:tr h="122699">
                <a:tc vMerge="1">
                  <a:txBody>
                    <a:bodyPr/>
                    <a:lstStyle/>
                    <a:p>
                      <a:pPr algn="ctr"/>
                      <a:endParaRPr lang="cs-CZ" sz="1100" dirty="0">
                        <a:latin typeface="+mj-lt"/>
                      </a:endParaRPr>
                    </a:p>
                  </a:txBody>
                  <a:tcPr marL="0" marR="0" marT="0" marB="0" anchor="ctr">
                    <a:lnB w="12700" cap="flat" cmpd="sng" algn="ctr">
                      <a:solidFill>
                        <a:schemeClr val="tx1"/>
                      </a:solidFill>
                      <a:prstDash val="solid"/>
                      <a:round/>
                      <a:headEnd type="none" w="med" len="med"/>
                      <a:tailEnd type="none" w="med" len="med"/>
                    </a:lnB>
                    <a:solidFill>
                      <a:srgbClr val="CFD5EA"/>
                    </a:solidFill>
                  </a:tcPr>
                </a:tc>
                <a:tc>
                  <a:txBody>
                    <a:bodyPr/>
                    <a:lstStyle/>
                    <a:p>
                      <a:pPr algn="ctr"/>
                      <a:r>
                        <a:rPr lang="cs-CZ" sz="1100" dirty="0">
                          <a:latin typeface="+mj-lt"/>
                        </a:rPr>
                        <a:t>2018</a:t>
                      </a:r>
                    </a:p>
                  </a:txBody>
                  <a:tcPr marL="0" marR="0" marT="0" marB="0" anchor="ctr">
                    <a:lnB w="12700" cap="flat" cmpd="sng" algn="ctr">
                      <a:solidFill>
                        <a:schemeClr val="tx1"/>
                      </a:solidFill>
                      <a:prstDash val="solid"/>
                      <a:round/>
                      <a:headEnd type="none" w="med" len="med"/>
                      <a:tailEnd type="none" w="med" len="med"/>
                    </a:lnB>
                    <a:solidFill>
                      <a:srgbClr val="CFD5EA"/>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9,78</a:t>
                      </a:r>
                    </a:p>
                  </a:txBody>
                  <a:tcPr marL="9525" marR="9525" marT="9525" marB="0" anchor="b">
                    <a:lnB w="12700" cap="flat" cmpd="sng" algn="ctr">
                      <a:solidFill>
                        <a:schemeClr val="tx1"/>
                      </a:solidFill>
                      <a:prstDash val="solid"/>
                      <a:round/>
                      <a:headEnd type="none" w="med" len="med"/>
                      <a:tailEnd type="none" w="med" len="med"/>
                    </a:lnB>
                    <a:solidFill>
                      <a:srgbClr val="CFD5EA"/>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12,37</a:t>
                      </a:r>
                    </a:p>
                  </a:txBody>
                  <a:tcPr marL="9525" marR="9525" marT="9525" marB="0" anchor="b">
                    <a:lnB w="12700" cap="flat" cmpd="sng" algn="ctr">
                      <a:solidFill>
                        <a:schemeClr val="tx1"/>
                      </a:solidFill>
                      <a:prstDash val="solid"/>
                      <a:round/>
                      <a:headEnd type="none" w="med" len="med"/>
                      <a:tailEnd type="none" w="med" len="med"/>
                    </a:lnB>
                    <a:solidFill>
                      <a:srgbClr val="CFD5EA"/>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-2,59</a:t>
                      </a:r>
                    </a:p>
                  </a:txBody>
                  <a:tcPr marL="9525" marR="9525" marT="9525" marB="0" anchor="b">
                    <a:lnB w="12700" cap="flat" cmpd="sng" algn="ctr">
                      <a:solidFill>
                        <a:schemeClr val="tx1"/>
                      </a:solidFill>
                      <a:prstDash val="solid"/>
                      <a:round/>
                      <a:headEnd type="none" w="med" len="med"/>
                      <a:tailEnd type="none" w="med" len="med"/>
                    </a:lnB>
                    <a:solidFill>
                      <a:srgbClr val="CFD5EA"/>
                    </a:solidFill>
                  </a:tcPr>
                </a:tc>
                <a:extLst>
                  <a:ext uri="{0D108BD9-81ED-4DB2-BD59-A6C34878D82A}">
                    <a16:rowId xmlns:a16="http://schemas.microsoft.com/office/drawing/2014/main" val="160253844"/>
                  </a:ext>
                </a:extLst>
              </a:tr>
            </a:tbl>
          </a:graphicData>
        </a:graphic>
      </p:graphicFrame>
      <p:sp>
        <p:nvSpPr>
          <p:cNvPr id="16" name="Obdélník 15"/>
          <p:cNvSpPr/>
          <p:nvPr/>
        </p:nvSpPr>
        <p:spPr>
          <a:xfrm>
            <a:off x="6096000" y="1223509"/>
            <a:ext cx="4085432" cy="261610"/>
          </a:xfrm>
          <a:prstGeom prst="rect">
            <a:avLst/>
          </a:prstGeom>
        </p:spPr>
        <p:txBody>
          <a:bodyPr wrap="square">
            <a:spAutoFit/>
          </a:bodyPr>
          <a:lstStyle/>
          <a:p>
            <a:r>
              <a:rPr lang="cs-CZ" sz="1100" b="1" dirty="0"/>
              <a:t>Počet kontaktů s PZS* připadající na 1 obyvatele LBK/ČR za rok :</a:t>
            </a:r>
          </a:p>
        </p:txBody>
      </p:sp>
      <p:sp>
        <p:nvSpPr>
          <p:cNvPr id="4" name="TextBox 3"/>
          <p:cNvSpPr txBox="1"/>
          <p:nvPr/>
        </p:nvSpPr>
        <p:spPr>
          <a:xfrm>
            <a:off x="6330888" y="6207632"/>
            <a:ext cx="4172553" cy="307777"/>
          </a:xfrm>
          <a:prstGeom prst="rect">
            <a:avLst/>
          </a:prstGeom>
          <a:noFill/>
        </p:spPr>
        <p:txBody>
          <a:bodyPr wrap="none" rtlCol="0">
            <a:spAutoFit/>
          </a:bodyPr>
          <a:lstStyle/>
          <a:p>
            <a:r>
              <a:rPr lang="cs-CZ" sz="1400" dirty="0"/>
              <a:t>Kontakt = vykázaný doklad o provedené zdravotní péči.</a:t>
            </a:r>
          </a:p>
        </p:txBody>
      </p:sp>
    </p:spTree>
    <p:extLst>
      <p:ext uri="{BB962C8B-B14F-4D97-AF65-F5344CB8AC3E}">
        <p14:creationId xmlns:p14="http://schemas.microsoft.com/office/powerpoint/2010/main" val="3019762282"/>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nchor="ctr">
            <a:noAutofit/>
          </a:bodyPr>
          <a:lstStyle/>
          <a:p>
            <a:r>
              <a:rPr lang="cs-CZ" sz="2200" dirty="0"/>
              <a:t>Objem ambulantních služeb v nemocnicích a samostatných ordinacích specialistů </a:t>
            </a:r>
          </a:p>
        </p:txBody>
      </p:sp>
      <p:sp>
        <p:nvSpPr>
          <p:cNvPr id="18" name="Rectangle 10"/>
          <p:cNvSpPr/>
          <p:nvPr/>
        </p:nvSpPr>
        <p:spPr>
          <a:xfrm>
            <a:off x="311652" y="2520541"/>
            <a:ext cx="7961610" cy="286665"/>
          </a:xfrm>
          <a:prstGeom prst="rect">
            <a:avLst/>
          </a:prstGeom>
          <a:solidFill>
            <a:sysClr val="window" lastClr="FFFFFF">
              <a:lumMod val="85000"/>
            </a:sys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19" name="Chart 8"/>
          <p:cNvGraphicFramePr/>
          <p:nvPr>
            <p:extLst/>
          </p:nvPr>
        </p:nvGraphicFramePr>
        <p:xfrm>
          <a:off x="311652" y="1401339"/>
          <a:ext cx="5244225" cy="4717365"/>
        </p:xfrm>
        <a:graphic>
          <a:graphicData uri="http://schemas.openxmlformats.org/drawingml/2006/chart">
            <c:chart xmlns:c="http://schemas.openxmlformats.org/drawingml/2006/chart" xmlns:r="http://schemas.openxmlformats.org/officeDocument/2006/relationships" r:id="rId3"/>
          </a:graphicData>
        </a:graphic>
      </p:graphicFrame>
      <p:sp>
        <p:nvSpPr>
          <p:cNvPr id="20" name="TextBox 9"/>
          <p:cNvSpPr txBox="1"/>
          <p:nvPr/>
        </p:nvSpPr>
        <p:spPr>
          <a:xfrm>
            <a:off x="1449346" y="1065572"/>
            <a:ext cx="4526733"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dirty="0">
                <a:ln>
                  <a:noFill/>
                </a:ln>
                <a:solidFill>
                  <a:prstClr val="black"/>
                </a:solidFill>
                <a:effectLst/>
                <a:uLnTx/>
                <a:uFillTx/>
                <a:latin typeface="Calibri" panose="020F0502020204030204"/>
                <a:ea typeface="+mn-ea"/>
                <a:cs typeface="+mn-cs"/>
              </a:rPr>
              <a:t>Počet kontaktů na 1 obyvatele regionu (2018)</a:t>
            </a:r>
            <a:endParaRPr kumimoji="0" lang="en-US" sz="1400" b="1"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2" name="Obdélník 1">
            <a:extLst>
              <a:ext uri="{FF2B5EF4-FFF2-40B4-BE49-F238E27FC236}">
                <a16:creationId xmlns:a16="http://schemas.microsoft.com/office/drawing/2014/main" id="{E9EC4016-DDC1-42EC-876D-FE1EB3D8C2BC}"/>
              </a:ext>
            </a:extLst>
          </p:cNvPr>
          <p:cNvSpPr/>
          <p:nvPr/>
        </p:nvSpPr>
        <p:spPr>
          <a:xfrm>
            <a:off x="8426907" y="1010902"/>
            <a:ext cx="3619500" cy="4836196"/>
          </a:xfrm>
          <a:prstGeom prst="rect">
            <a:avLst/>
          </a:prstGeom>
        </p:spPr>
        <p:txBody>
          <a:bodyPr wrap="square">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cs-CZ" sz="1200" b="0"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Times New Roman" panose="02020603050405020304" pitchFamily="18" charset="0"/>
              </a:rPr>
              <a:t>Na 1 obyvatele ČR v průměrů připadá 6,3 kontaktů s ambulantním specialistou ročně; z toho 2,4 kontaktů probíhá v ambulancích, které jsou součástí nemocnic, 3,9 kontaktů probíhá v samostatných ordinacích ambulantních specialistů.</a:t>
            </a:r>
          </a:p>
          <a:p>
            <a:pPr marL="0" marR="0" lvl="0" indent="0" algn="l" defTabSz="914400" rtl="0" eaLnBrk="1" fontAlgn="auto" latinLnBrk="0" hangingPunct="1">
              <a:lnSpc>
                <a:spcPct val="107000"/>
              </a:lnSpc>
              <a:spcBef>
                <a:spcPts val="0"/>
              </a:spcBef>
              <a:spcAft>
                <a:spcPts val="800"/>
              </a:spcAft>
              <a:buClrTx/>
              <a:buSzTx/>
              <a:buFontTx/>
              <a:buNone/>
              <a:tabLst/>
              <a:defRPr/>
            </a:pPr>
            <a:r>
              <a:rPr kumimoji="0" lang="cs-CZ" sz="1200" b="0"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Times New Roman" panose="02020603050405020304" pitchFamily="18" charset="0"/>
              </a:rPr>
              <a:t>Za kontakt s ambulantním specialistou je považován každý doklad 01 (Vyúčtování výkonů v ambulantní péči) a doklad 06 (Poukaz na vyšetření / ošetření), který není součástí vyžádané péče za hospitalizačního pobytu a který byl zároveň vykázán některou z níže uvedených odborností ambulantních specialistů.</a:t>
            </a:r>
          </a:p>
          <a:p>
            <a:pPr marL="0" marR="0" lvl="0" indent="0" algn="l" defTabSz="914400" rtl="0" eaLnBrk="1" fontAlgn="auto" latinLnBrk="0" hangingPunct="1">
              <a:lnSpc>
                <a:spcPct val="107000"/>
              </a:lnSpc>
              <a:spcBef>
                <a:spcPts val="0"/>
              </a:spcBef>
              <a:spcAft>
                <a:spcPts val="800"/>
              </a:spcAft>
              <a:buClrTx/>
              <a:buSzTx/>
              <a:buFontTx/>
              <a:buNone/>
              <a:tabLst/>
              <a:defRPr/>
            </a:pPr>
            <a:r>
              <a:rPr kumimoji="0" lang="cs-CZ" sz="800" b="0"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Times New Roman" panose="02020603050405020304" pitchFamily="18" charset="0"/>
              </a:rPr>
              <a:t>015 ortodoncie, 101 vnitřní lékařství, 102 </a:t>
            </a:r>
            <a:r>
              <a:rPr kumimoji="0" lang="cs-CZ" sz="800" b="0" i="0" u="none" strike="noStrike" kern="1200" cap="none" spc="0" normalizeH="0" baseline="0" noProof="0" dirty="0" err="1">
                <a:ln>
                  <a:noFill/>
                </a:ln>
                <a:solidFill>
                  <a:srgbClr val="000000"/>
                </a:solidFill>
                <a:effectLst/>
                <a:uLnTx/>
                <a:uFillTx/>
                <a:latin typeface="Calibri" panose="020F0502020204030204" pitchFamily="34" charset="0"/>
                <a:ea typeface="Calibri" panose="020F0502020204030204" pitchFamily="34" charset="0"/>
                <a:cs typeface="Times New Roman" panose="02020603050405020304" pitchFamily="18" charset="0"/>
              </a:rPr>
              <a:t>angiologie</a:t>
            </a:r>
            <a:r>
              <a:rPr kumimoji="0" lang="cs-CZ" sz="800" b="0"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Times New Roman" panose="02020603050405020304" pitchFamily="18" charset="0"/>
              </a:rPr>
              <a:t>, 103 diabetologie, 104 endokrinologie, 105 gastroenterologie, 106 geriatrie, 107 kardiologie, 108 nefrologie, 109 revmatologie, 128 hemodialýza, 201 rehabilitační a fyzikální medicína, 202 hematologie,  203 infekční lékařství, 204 tělovýchovné lékařství, 205 </a:t>
            </a:r>
            <a:r>
              <a:rPr kumimoji="0" lang="cs-CZ" sz="800" b="0" i="0" u="none" strike="noStrike" kern="1200" cap="none" spc="0" normalizeH="0" baseline="0" noProof="0" dirty="0" err="1">
                <a:ln>
                  <a:noFill/>
                </a:ln>
                <a:solidFill>
                  <a:srgbClr val="000000"/>
                </a:solidFill>
                <a:effectLst/>
                <a:uLnTx/>
                <a:uFillTx/>
                <a:latin typeface="Calibri" panose="020F0502020204030204" pitchFamily="34" charset="0"/>
                <a:ea typeface="Calibri" panose="020F0502020204030204" pitchFamily="34" charset="0"/>
                <a:cs typeface="Times New Roman" panose="02020603050405020304" pitchFamily="18" charset="0"/>
              </a:rPr>
              <a:t>pneumologie</a:t>
            </a:r>
            <a:r>
              <a:rPr kumimoji="0" lang="cs-CZ" sz="800" b="0"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Times New Roman" panose="02020603050405020304" pitchFamily="18" charset="0"/>
              </a:rPr>
              <a:t> a ftizeologie, 206 klinická farmakologie, 207 alergologie a klinická imunologie, 208 lékařská genetika, 209 neurologie, 301 dětské lékařství, 302 dětská kardiologie, 304 neonatologie, 305 psychiatrie, 306 dětská a dorostová psychiatrie, 308 návykové nemoci, 309 sexuologie, 401 pracovní lékařství, 402 klinická onkologie, 403 radiační onkologie, 404 </a:t>
            </a:r>
            <a:r>
              <a:rPr kumimoji="0" lang="cs-CZ" sz="800" b="0" i="0" u="none" strike="noStrike" kern="1200" cap="none" spc="0" normalizeH="0" baseline="0" noProof="0" dirty="0" err="1">
                <a:ln>
                  <a:noFill/>
                </a:ln>
                <a:solidFill>
                  <a:srgbClr val="000000"/>
                </a:solidFill>
                <a:effectLst/>
                <a:uLnTx/>
                <a:uFillTx/>
                <a:latin typeface="Calibri" panose="020F0502020204030204" pitchFamily="34" charset="0"/>
                <a:ea typeface="Calibri" panose="020F0502020204030204" pitchFamily="34" charset="0"/>
                <a:cs typeface="Times New Roman" panose="02020603050405020304" pitchFamily="18" charset="0"/>
              </a:rPr>
              <a:t>dermatovenerologie</a:t>
            </a:r>
            <a:r>
              <a:rPr kumimoji="0" lang="cs-CZ" sz="800" b="0"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Times New Roman" panose="02020603050405020304" pitchFamily="18" charset="0"/>
              </a:rPr>
              <a:t>, 405 dětská dermatologie, 407 nukleární medicína, 409 dětská neurologie, 501 chirurgie, 502 dětská chirurgie, 503 úrazová chirurgie, 504 cévní chirurgie, 505 kardiochirurgie, 506 neurochirurgie, 507 hrudní chirurgie, 601 plastická chirurgie, 602 popáleninová medicína, 603 gynekologie a porodnictví, 604 dětská gynekologie, 605 orální a </a:t>
            </a:r>
            <a:r>
              <a:rPr kumimoji="0" lang="cs-CZ" sz="800" b="0" i="0" u="none" strike="noStrike" kern="1200" cap="none" spc="0" normalizeH="0" baseline="0" noProof="0" dirty="0" err="1">
                <a:ln>
                  <a:noFill/>
                </a:ln>
                <a:solidFill>
                  <a:srgbClr val="000000"/>
                </a:solidFill>
                <a:effectLst/>
                <a:uLnTx/>
                <a:uFillTx/>
                <a:latin typeface="Calibri" panose="020F0502020204030204" pitchFamily="34" charset="0"/>
                <a:ea typeface="Calibri" panose="020F0502020204030204" pitchFamily="34" charset="0"/>
                <a:cs typeface="Times New Roman" panose="02020603050405020304" pitchFamily="18" charset="0"/>
              </a:rPr>
              <a:t>maxilofaciální</a:t>
            </a:r>
            <a:r>
              <a:rPr kumimoji="0" lang="cs-CZ" sz="800" b="0"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Times New Roman" panose="02020603050405020304" pitchFamily="18" charset="0"/>
              </a:rPr>
              <a:t> chirurgie, 606 ortopedie, 607 ortopedická protetika, 613 asistovaná reprodukce, 701 otorinolaryngologie, 702 foniatrie, 704 dětská otorinolaryngologie, 705 oftalmologie, 706 urologie, 707 dětská urologie, 708 anesteziologie a intenzivní medicína, 710 </a:t>
            </a:r>
            <a:r>
              <a:rPr kumimoji="0" lang="cs-CZ" sz="800" b="0" i="0" u="none" strike="noStrike" kern="1200" cap="none" spc="0" normalizeH="0" baseline="0" noProof="0" dirty="0" err="1">
                <a:ln>
                  <a:noFill/>
                </a:ln>
                <a:solidFill>
                  <a:srgbClr val="000000"/>
                </a:solidFill>
                <a:effectLst/>
                <a:uLnTx/>
                <a:uFillTx/>
                <a:latin typeface="Calibri" panose="020F0502020204030204" pitchFamily="34" charset="0"/>
                <a:ea typeface="Calibri" panose="020F0502020204030204" pitchFamily="34" charset="0"/>
                <a:cs typeface="Times New Roman" panose="02020603050405020304" pitchFamily="18" charset="0"/>
              </a:rPr>
              <a:t>algeziologie</a:t>
            </a:r>
            <a:r>
              <a:rPr kumimoji="0" lang="cs-CZ" sz="800" b="0"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Times New Roman" panose="02020603050405020304" pitchFamily="18" charset="0"/>
              </a:rPr>
              <a:t>, 780 hyperbarická a letecká medicína, _J_ jednodenní péče, _Z_ zákrokové sálky </a:t>
            </a:r>
            <a:endParaRPr kumimoji="0" lang="cs-CZ" sz="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aphicFrame>
        <p:nvGraphicFramePr>
          <p:cNvPr id="4" name="Tabulka 3">
            <a:extLst>
              <a:ext uri="{FF2B5EF4-FFF2-40B4-BE49-F238E27FC236}">
                <a16:creationId xmlns:a16="http://schemas.microsoft.com/office/drawing/2014/main" id="{931418A9-CE78-48DF-A4CA-B6C9BCED8367}"/>
              </a:ext>
            </a:extLst>
          </p:cNvPr>
          <p:cNvGraphicFramePr>
            <a:graphicFrameLocks noGrp="1"/>
          </p:cNvGraphicFramePr>
          <p:nvPr>
            <p:extLst/>
          </p:nvPr>
        </p:nvGraphicFramePr>
        <p:xfrm>
          <a:off x="5441577" y="1001141"/>
          <a:ext cx="2917410" cy="4640160"/>
        </p:xfrm>
        <a:graphic>
          <a:graphicData uri="http://schemas.openxmlformats.org/drawingml/2006/table">
            <a:tbl>
              <a:tblPr>
                <a:tableStyleId>{2D5ABB26-0587-4C30-8999-92F81FD0307C}</a:tableStyleId>
              </a:tblPr>
              <a:tblGrid>
                <a:gridCol w="1458705">
                  <a:extLst>
                    <a:ext uri="{9D8B030D-6E8A-4147-A177-3AD203B41FA5}">
                      <a16:colId xmlns:a16="http://schemas.microsoft.com/office/drawing/2014/main" val="25125130"/>
                    </a:ext>
                  </a:extLst>
                </a:gridCol>
                <a:gridCol w="1458705">
                  <a:extLst>
                    <a:ext uri="{9D8B030D-6E8A-4147-A177-3AD203B41FA5}">
                      <a16:colId xmlns:a16="http://schemas.microsoft.com/office/drawing/2014/main" val="1481221940"/>
                    </a:ext>
                  </a:extLst>
                </a:gridCol>
              </a:tblGrid>
              <a:tr h="258510">
                <a:tc gridSpan="2">
                  <a:txBody>
                    <a:bodyPr/>
                    <a:lstStyle/>
                    <a:p>
                      <a:pPr algn="ctr" fontAlgn="b"/>
                      <a:r>
                        <a:rPr lang="cs-CZ" sz="1200" b="1" i="0" u="none" strike="noStrike" dirty="0">
                          <a:solidFill>
                            <a:srgbClr val="000000"/>
                          </a:solidFill>
                          <a:effectLst/>
                          <a:latin typeface="Calibri" panose="020F0502020204030204" pitchFamily="34" charset="0"/>
                        </a:rPr>
                        <a:t>Celkový počet kontaktů (2018)</a:t>
                      </a:r>
                    </a:p>
                  </a:txBody>
                  <a:tcPr marL="8014" marR="8014" marT="8014" marB="0" anchor="ctr"/>
                </a:tc>
                <a:tc hMerge="1">
                  <a:txBody>
                    <a:bodyPr/>
                    <a:lstStyle/>
                    <a:p>
                      <a:pPr algn="l" fontAlgn="b"/>
                      <a:endParaRPr lang="cs-CZ" sz="900" b="0" i="0" u="none" strike="noStrike" dirty="0">
                        <a:solidFill>
                          <a:srgbClr val="000000"/>
                        </a:solidFill>
                        <a:effectLst/>
                        <a:latin typeface="Calibri" panose="020F0502020204030204" pitchFamily="34" charset="0"/>
                      </a:endParaRPr>
                    </a:p>
                  </a:txBody>
                  <a:tcPr marL="8014" marR="8014" marT="8014" marB="0" anchor="b"/>
                </a:tc>
                <a:extLst>
                  <a:ext uri="{0D108BD9-81ED-4DB2-BD59-A6C34878D82A}">
                    <a16:rowId xmlns:a16="http://schemas.microsoft.com/office/drawing/2014/main" val="815891832"/>
                  </a:ext>
                </a:extLst>
              </a:tr>
              <a:tr h="504000">
                <a:tc>
                  <a:txBody>
                    <a:bodyPr/>
                    <a:lstStyle/>
                    <a:p>
                      <a:pPr algn="ctr" fontAlgn="b"/>
                      <a:r>
                        <a:rPr lang="cs-CZ" sz="1200" b="1" u="none" strike="noStrike" dirty="0">
                          <a:effectLst/>
                        </a:rPr>
                        <a:t>Samostatné ordinace </a:t>
                      </a:r>
                      <a:r>
                        <a:rPr lang="cs-CZ" sz="1200" b="1" u="none" strike="noStrike" dirty="0" err="1">
                          <a:effectLst/>
                        </a:rPr>
                        <a:t>amb</a:t>
                      </a:r>
                      <a:r>
                        <a:rPr lang="cs-CZ" sz="1200" b="1" u="none" strike="noStrike" dirty="0">
                          <a:effectLst/>
                        </a:rPr>
                        <a:t>. specialistů</a:t>
                      </a:r>
                      <a:endParaRPr lang="cs-CZ" sz="1200" b="1" i="0" u="none" strike="noStrike" dirty="0">
                        <a:solidFill>
                          <a:srgbClr val="000000"/>
                        </a:solidFill>
                        <a:effectLst/>
                        <a:latin typeface="Calibri" panose="020F0502020204030204" pitchFamily="34" charset="0"/>
                      </a:endParaRPr>
                    </a:p>
                  </a:txBody>
                  <a:tcPr marL="8014" marR="8014" marT="8014"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cs-CZ" sz="1200" b="1" u="none" strike="noStrike" dirty="0">
                          <a:effectLst/>
                        </a:rPr>
                        <a:t>Ambulance v nemocnicích</a:t>
                      </a:r>
                      <a:endParaRPr lang="cs-CZ" sz="1200" b="1" i="0" u="none" strike="noStrike" dirty="0">
                        <a:solidFill>
                          <a:srgbClr val="000000"/>
                        </a:solidFill>
                        <a:effectLst/>
                        <a:latin typeface="Calibri" panose="020F0502020204030204" pitchFamily="34" charset="0"/>
                      </a:endParaRPr>
                    </a:p>
                  </a:txBody>
                  <a:tcPr marL="8014" marR="8014" marT="8014" marB="0" anchor="ctr"/>
                </a:tc>
                <a:extLst>
                  <a:ext uri="{0D108BD9-81ED-4DB2-BD59-A6C34878D82A}">
                    <a16:rowId xmlns:a16="http://schemas.microsoft.com/office/drawing/2014/main" val="4200469175"/>
                  </a:ext>
                </a:extLst>
              </a:tr>
              <a:tr h="258510">
                <a:tc>
                  <a:txBody>
                    <a:bodyPr/>
                    <a:lstStyle/>
                    <a:p>
                      <a:pPr algn="ctr" fontAlgn="b"/>
                      <a:r>
                        <a:rPr lang="cs-CZ" sz="1200" b="0" i="0" u="none" strike="noStrike" dirty="0">
                          <a:solidFill>
                            <a:srgbClr val="000000"/>
                          </a:solidFill>
                          <a:effectLst/>
                          <a:latin typeface="Calibri" panose="020F0502020204030204" pitchFamily="34" charset="0"/>
                        </a:rPr>
                        <a:t>6,05 mil. (67,5 %)</a:t>
                      </a:r>
                    </a:p>
                  </a:txBody>
                  <a:tcPr marL="9525" marR="9525" marT="9525" marB="0" anchor="ctr"/>
                </a:tc>
                <a:tc>
                  <a:txBody>
                    <a:bodyPr/>
                    <a:lstStyle/>
                    <a:p>
                      <a:pPr algn="ctr" fontAlgn="b"/>
                      <a:r>
                        <a:rPr lang="cs-CZ" sz="1200" b="0" i="0" u="none" strike="noStrike">
                          <a:solidFill>
                            <a:srgbClr val="000000"/>
                          </a:solidFill>
                          <a:effectLst/>
                          <a:latin typeface="Calibri" panose="020F0502020204030204" pitchFamily="34" charset="0"/>
                        </a:rPr>
                        <a:t>2,92 mil. (32,5 %)</a:t>
                      </a:r>
                    </a:p>
                  </a:txBody>
                  <a:tcPr marL="9525" marR="9525" marT="9525" marB="0" anchor="ctr"/>
                </a:tc>
                <a:extLst>
                  <a:ext uri="{0D108BD9-81ED-4DB2-BD59-A6C34878D82A}">
                    <a16:rowId xmlns:a16="http://schemas.microsoft.com/office/drawing/2014/main" val="3286736250"/>
                  </a:ext>
                </a:extLst>
              </a:tr>
              <a:tr h="258510">
                <a:tc>
                  <a:txBody>
                    <a:bodyPr/>
                    <a:lstStyle/>
                    <a:p>
                      <a:pPr algn="ctr" fontAlgn="b"/>
                      <a:r>
                        <a:rPr lang="cs-CZ" sz="1200" b="0" i="0" u="none" strike="noStrike" dirty="0">
                          <a:solidFill>
                            <a:srgbClr val="000000"/>
                          </a:solidFill>
                          <a:effectLst/>
                          <a:latin typeface="Calibri" panose="020F0502020204030204" pitchFamily="34" charset="0"/>
                        </a:rPr>
                        <a:t>2,61 mil. (60,2 %)</a:t>
                      </a:r>
                    </a:p>
                  </a:txBody>
                  <a:tcPr marL="9525" marR="9525" marT="9525" marB="0" anchor="ctr"/>
                </a:tc>
                <a:tc>
                  <a:txBody>
                    <a:bodyPr/>
                    <a:lstStyle/>
                    <a:p>
                      <a:pPr algn="ctr" fontAlgn="b"/>
                      <a:r>
                        <a:rPr lang="cs-CZ" sz="1200" b="0" i="0" u="none" strike="noStrike">
                          <a:solidFill>
                            <a:srgbClr val="000000"/>
                          </a:solidFill>
                          <a:effectLst/>
                          <a:latin typeface="Calibri" panose="020F0502020204030204" pitchFamily="34" charset="0"/>
                        </a:rPr>
                        <a:t>1,73 mil. (39,8 %)</a:t>
                      </a:r>
                    </a:p>
                  </a:txBody>
                  <a:tcPr marL="9525" marR="9525" marT="9525" marB="0" anchor="ctr"/>
                </a:tc>
                <a:extLst>
                  <a:ext uri="{0D108BD9-81ED-4DB2-BD59-A6C34878D82A}">
                    <a16:rowId xmlns:a16="http://schemas.microsoft.com/office/drawing/2014/main" val="2857808682"/>
                  </a:ext>
                </a:extLst>
              </a:tr>
              <a:tr h="258510">
                <a:tc>
                  <a:txBody>
                    <a:bodyPr/>
                    <a:lstStyle/>
                    <a:p>
                      <a:pPr algn="ctr" fontAlgn="b"/>
                      <a:r>
                        <a:rPr lang="cs-CZ" sz="1200" b="0" i="0" u="none" strike="noStrike" dirty="0">
                          <a:solidFill>
                            <a:srgbClr val="000000"/>
                          </a:solidFill>
                          <a:effectLst/>
                          <a:latin typeface="Calibri" panose="020F0502020204030204" pitchFamily="34" charset="0"/>
                        </a:rPr>
                        <a:t>4,79 mil. (60,1 %)</a:t>
                      </a:r>
                    </a:p>
                  </a:txBody>
                  <a:tcPr marL="9525" marR="9525" marT="9525" marB="0" anchor="ctr"/>
                </a:tc>
                <a:tc>
                  <a:txBody>
                    <a:bodyPr/>
                    <a:lstStyle/>
                    <a:p>
                      <a:pPr algn="ctr" fontAlgn="b"/>
                      <a:r>
                        <a:rPr lang="cs-CZ" sz="1200" b="0" i="0" u="none" strike="noStrike">
                          <a:solidFill>
                            <a:srgbClr val="000000"/>
                          </a:solidFill>
                          <a:effectLst/>
                          <a:latin typeface="Calibri" panose="020F0502020204030204" pitchFamily="34" charset="0"/>
                        </a:rPr>
                        <a:t>3,18 mil. (39,9 %)</a:t>
                      </a:r>
                    </a:p>
                  </a:txBody>
                  <a:tcPr marL="9525" marR="9525" marT="9525" marB="0" anchor="ctr"/>
                </a:tc>
                <a:extLst>
                  <a:ext uri="{0D108BD9-81ED-4DB2-BD59-A6C34878D82A}">
                    <a16:rowId xmlns:a16="http://schemas.microsoft.com/office/drawing/2014/main" val="3124911843"/>
                  </a:ext>
                </a:extLst>
              </a:tr>
              <a:tr h="258510">
                <a:tc>
                  <a:txBody>
                    <a:bodyPr/>
                    <a:lstStyle/>
                    <a:p>
                      <a:pPr algn="ctr" fontAlgn="b"/>
                      <a:r>
                        <a:rPr lang="cs-CZ" sz="1200" b="0" i="0" u="none" strike="noStrike" dirty="0">
                          <a:solidFill>
                            <a:srgbClr val="000000"/>
                          </a:solidFill>
                          <a:effectLst/>
                          <a:latin typeface="Calibri" panose="020F0502020204030204" pitchFamily="34" charset="0"/>
                        </a:rPr>
                        <a:t>41,22 mil. (61,8 %)</a:t>
                      </a:r>
                    </a:p>
                  </a:txBody>
                  <a:tcPr marL="9525" marR="9525" marT="9525" marB="0" anchor="ctr"/>
                </a:tc>
                <a:tc>
                  <a:txBody>
                    <a:bodyPr/>
                    <a:lstStyle/>
                    <a:p>
                      <a:pPr algn="ctr" fontAlgn="b"/>
                      <a:r>
                        <a:rPr lang="cs-CZ" sz="1200" b="0" i="0" u="none" strike="noStrike">
                          <a:solidFill>
                            <a:srgbClr val="000000"/>
                          </a:solidFill>
                          <a:effectLst/>
                          <a:latin typeface="Calibri" panose="020F0502020204030204" pitchFamily="34" charset="0"/>
                        </a:rPr>
                        <a:t>25,44 mil. (38,2 %)</a:t>
                      </a:r>
                    </a:p>
                  </a:txBody>
                  <a:tcPr marL="9525" marR="9525" marT="9525" marB="0" anchor="ctr"/>
                </a:tc>
                <a:extLst>
                  <a:ext uri="{0D108BD9-81ED-4DB2-BD59-A6C34878D82A}">
                    <a16:rowId xmlns:a16="http://schemas.microsoft.com/office/drawing/2014/main" val="3325253476"/>
                  </a:ext>
                </a:extLst>
              </a:tr>
              <a:tr h="258510">
                <a:tc>
                  <a:txBody>
                    <a:bodyPr/>
                    <a:lstStyle/>
                    <a:p>
                      <a:pPr algn="ctr" fontAlgn="b"/>
                      <a:r>
                        <a:rPr lang="cs-CZ" sz="1200" b="0" i="0" u="none" strike="noStrike">
                          <a:solidFill>
                            <a:srgbClr val="000000"/>
                          </a:solidFill>
                          <a:effectLst/>
                          <a:latin typeface="Calibri" panose="020F0502020204030204" pitchFamily="34" charset="0"/>
                        </a:rPr>
                        <a:t>4,92 mil. (57,7 %)</a:t>
                      </a:r>
                    </a:p>
                  </a:txBody>
                  <a:tcPr marL="9525" marR="9525" marT="9525" marB="0" anchor="ctr"/>
                </a:tc>
                <a:tc>
                  <a:txBody>
                    <a:bodyPr/>
                    <a:lstStyle/>
                    <a:p>
                      <a:pPr algn="ctr" fontAlgn="b"/>
                      <a:r>
                        <a:rPr lang="cs-CZ" sz="1200" b="0" i="0" u="none" strike="noStrike">
                          <a:solidFill>
                            <a:srgbClr val="000000"/>
                          </a:solidFill>
                          <a:effectLst/>
                          <a:latin typeface="Calibri" panose="020F0502020204030204" pitchFamily="34" charset="0"/>
                        </a:rPr>
                        <a:t>3,60 mil. (42,3 %)</a:t>
                      </a:r>
                    </a:p>
                  </a:txBody>
                  <a:tcPr marL="9525" marR="9525" marT="9525" marB="0" anchor="ctr"/>
                </a:tc>
                <a:extLst>
                  <a:ext uri="{0D108BD9-81ED-4DB2-BD59-A6C34878D82A}">
                    <a16:rowId xmlns:a16="http://schemas.microsoft.com/office/drawing/2014/main" val="1878117036"/>
                  </a:ext>
                </a:extLst>
              </a:tr>
              <a:tr h="258510">
                <a:tc>
                  <a:txBody>
                    <a:bodyPr/>
                    <a:lstStyle/>
                    <a:p>
                      <a:pPr algn="ctr" fontAlgn="b"/>
                      <a:r>
                        <a:rPr lang="cs-CZ" sz="1200" b="0" i="0" u="none" strike="noStrike">
                          <a:solidFill>
                            <a:srgbClr val="000000"/>
                          </a:solidFill>
                          <a:effectLst/>
                          <a:latin typeface="Calibri" panose="020F0502020204030204" pitchFamily="34" charset="0"/>
                        </a:rPr>
                        <a:t>2,22 mil. (61,1 %)</a:t>
                      </a:r>
                    </a:p>
                  </a:txBody>
                  <a:tcPr marL="9525" marR="9525" marT="9525" marB="0" anchor="ctr"/>
                </a:tc>
                <a:tc>
                  <a:txBody>
                    <a:bodyPr/>
                    <a:lstStyle/>
                    <a:p>
                      <a:pPr algn="ctr" fontAlgn="b"/>
                      <a:r>
                        <a:rPr lang="cs-CZ" sz="1200" b="0" i="0" u="none" strike="noStrike" dirty="0">
                          <a:solidFill>
                            <a:srgbClr val="000000"/>
                          </a:solidFill>
                          <a:effectLst/>
                          <a:latin typeface="Calibri" panose="020F0502020204030204" pitchFamily="34" charset="0"/>
                        </a:rPr>
                        <a:t>1,42 mil. (38,9 %)</a:t>
                      </a:r>
                    </a:p>
                  </a:txBody>
                  <a:tcPr marL="9525" marR="9525" marT="9525" marB="0" anchor="ctr"/>
                </a:tc>
                <a:extLst>
                  <a:ext uri="{0D108BD9-81ED-4DB2-BD59-A6C34878D82A}">
                    <a16:rowId xmlns:a16="http://schemas.microsoft.com/office/drawing/2014/main" val="632574863"/>
                  </a:ext>
                </a:extLst>
              </a:tr>
              <a:tr h="258510">
                <a:tc>
                  <a:txBody>
                    <a:bodyPr/>
                    <a:lstStyle/>
                    <a:p>
                      <a:pPr algn="ctr" fontAlgn="b"/>
                      <a:r>
                        <a:rPr lang="cs-CZ" sz="1200" b="0" i="0" u="none" strike="noStrike">
                          <a:solidFill>
                            <a:srgbClr val="000000"/>
                          </a:solidFill>
                          <a:effectLst/>
                          <a:latin typeface="Calibri" panose="020F0502020204030204" pitchFamily="34" charset="0"/>
                        </a:rPr>
                        <a:t>2,30 mil. (63,7 %)</a:t>
                      </a:r>
                    </a:p>
                  </a:txBody>
                  <a:tcPr marL="9525" marR="9525" marT="9525" marB="0" anchor="ctr"/>
                </a:tc>
                <a:tc>
                  <a:txBody>
                    <a:bodyPr/>
                    <a:lstStyle/>
                    <a:p>
                      <a:pPr algn="ctr" fontAlgn="b"/>
                      <a:r>
                        <a:rPr lang="cs-CZ" sz="1200" b="0" i="0" u="none" strike="noStrike">
                          <a:solidFill>
                            <a:srgbClr val="000000"/>
                          </a:solidFill>
                          <a:effectLst/>
                          <a:latin typeface="Calibri" panose="020F0502020204030204" pitchFamily="34" charset="0"/>
                        </a:rPr>
                        <a:t>1,31 mil. (36,3 %)</a:t>
                      </a:r>
                    </a:p>
                  </a:txBody>
                  <a:tcPr marL="9525" marR="9525" marT="9525" marB="0" anchor="ctr"/>
                </a:tc>
                <a:extLst>
                  <a:ext uri="{0D108BD9-81ED-4DB2-BD59-A6C34878D82A}">
                    <a16:rowId xmlns:a16="http://schemas.microsoft.com/office/drawing/2014/main" val="4082369713"/>
                  </a:ext>
                </a:extLst>
              </a:tr>
              <a:tr h="258510">
                <a:tc>
                  <a:txBody>
                    <a:bodyPr/>
                    <a:lstStyle/>
                    <a:p>
                      <a:pPr algn="ctr" fontAlgn="b"/>
                      <a:r>
                        <a:rPr lang="cs-CZ" sz="1200" b="0" i="0" u="none" strike="noStrike">
                          <a:solidFill>
                            <a:srgbClr val="000000"/>
                          </a:solidFill>
                          <a:effectLst/>
                          <a:latin typeface="Calibri" panose="020F0502020204030204" pitchFamily="34" charset="0"/>
                        </a:rPr>
                        <a:t>4,46 mil. (60,8 %)</a:t>
                      </a:r>
                    </a:p>
                  </a:txBody>
                  <a:tcPr marL="9525" marR="9525" marT="9525" marB="0" anchor="ctr"/>
                </a:tc>
                <a:tc>
                  <a:txBody>
                    <a:bodyPr/>
                    <a:lstStyle/>
                    <a:p>
                      <a:pPr algn="ctr" fontAlgn="b"/>
                      <a:r>
                        <a:rPr lang="cs-CZ" sz="1200" b="0" i="0" u="none" strike="noStrike" dirty="0">
                          <a:solidFill>
                            <a:srgbClr val="000000"/>
                          </a:solidFill>
                          <a:effectLst/>
                          <a:latin typeface="Calibri" panose="020F0502020204030204" pitchFamily="34" charset="0"/>
                        </a:rPr>
                        <a:t>2,87 mil. (39,2 %)</a:t>
                      </a:r>
                    </a:p>
                  </a:txBody>
                  <a:tcPr marL="9525" marR="9525" marT="9525" marB="0" anchor="ctr"/>
                </a:tc>
                <a:extLst>
                  <a:ext uri="{0D108BD9-81ED-4DB2-BD59-A6C34878D82A}">
                    <a16:rowId xmlns:a16="http://schemas.microsoft.com/office/drawing/2014/main" val="3242548937"/>
                  </a:ext>
                </a:extLst>
              </a:tr>
              <a:tr h="258510">
                <a:tc>
                  <a:txBody>
                    <a:bodyPr/>
                    <a:lstStyle/>
                    <a:p>
                      <a:pPr algn="ctr" fontAlgn="b"/>
                      <a:r>
                        <a:rPr lang="cs-CZ" sz="1200" b="0" i="0" u="none" strike="noStrike">
                          <a:solidFill>
                            <a:srgbClr val="000000"/>
                          </a:solidFill>
                          <a:effectLst/>
                          <a:latin typeface="Calibri" panose="020F0502020204030204" pitchFamily="34" charset="0"/>
                        </a:rPr>
                        <a:t>2,05 mil. (61,0 %)</a:t>
                      </a:r>
                    </a:p>
                  </a:txBody>
                  <a:tcPr marL="9525" marR="9525" marT="9525" marB="0" anchor="ctr"/>
                </a:tc>
                <a:tc>
                  <a:txBody>
                    <a:bodyPr/>
                    <a:lstStyle/>
                    <a:p>
                      <a:pPr algn="ctr" fontAlgn="b"/>
                      <a:r>
                        <a:rPr lang="cs-CZ" sz="1200" b="0" i="0" u="none" strike="noStrike">
                          <a:solidFill>
                            <a:srgbClr val="000000"/>
                          </a:solidFill>
                          <a:effectLst/>
                          <a:latin typeface="Calibri" panose="020F0502020204030204" pitchFamily="34" charset="0"/>
                        </a:rPr>
                        <a:t>1,31 mil. (39,0 %)</a:t>
                      </a:r>
                    </a:p>
                  </a:txBody>
                  <a:tcPr marL="9525" marR="9525" marT="9525" marB="0" anchor="ctr"/>
                </a:tc>
                <a:extLst>
                  <a:ext uri="{0D108BD9-81ED-4DB2-BD59-A6C34878D82A}">
                    <a16:rowId xmlns:a16="http://schemas.microsoft.com/office/drawing/2014/main" val="3596148174"/>
                  </a:ext>
                </a:extLst>
              </a:tr>
              <a:tr h="258510">
                <a:tc>
                  <a:txBody>
                    <a:bodyPr/>
                    <a:lstStyle/>
                    <a:p>
                      <a:pPr algn="ctr" fontAlgn="b"/>
                      <a:r>
                        <a:rPr lang="cs-CZ" sz="1200" b="0" i="0" u="none" strike="noStrike">
                          <a:solidFill>
                            <a:srgbClr val="000000"/>
                          </a:solidFill>
                          <a:effectLst/>
                          <a:latin typeface="Calibri" panose="020F0502020204030204" pitchFamily="34" charset="0"/>
                        </a:rPr>
                        <a:t>2,11 mil. (67,9 %)</a:t>
                      </a:r>
                    </a:p>
                  </a:txBody>
                  <a:tcPr marL="9525" marR="9525" marT="9525" marB="0" anchor="ctr"/>
                </a:tc>
                <a:tc>
                  <a:txBody>
                    <a:bodyPr/>
                    <a:lstStyle/>
                    <a:p>
                      <a:pPr algn="ctr" fontAlgn="b"/>
                      <a:r>
                        <a:rPr lang="cs-CZ" sz="1200" b="0" i="0" u="none" strike="noStrike">
                          <a:solidFill>
                            <a:srgbClr val="000000"/>
                          </a:solidFill>
                          <a:effectLst/>
                          <a:latin typeface="Calibri" panose="020F0502020204030204" pitchFamily="34" charset="0"/>
                        </a:rPr>
                        <a:t>1,00 mil. (32,1 %)</a:t>
                      </a:r>
                    </a:p>
                  </a:txBody>
                  <a:tcPr marL="9525" marR="9525" marT="9525" marB="0" anchor="ctr"/>
                </a:tc>
                <a:extLst>
                  <a:ext uri="{0D108BD9-81ED-4DB2-BD59-A6C34878D82A}">
                    <a16:rowId xmlns:a16="http://schemas.microsoft.com/office/drawing/2014/main" val="456548937"/>
                  </a:ext>
                </a:extLst>
              </a:tr>
              <a:tr h="258510">
                <a:tc>
                  <a:txBody>
                    <a:bodyPr/>
                    <a:lstStyle/>
                    <a:p>
                      <a:pPr algn="ctr" fontAlgn="b"/>
                      <a:r>
                        <a:rPr lang="cs-CZ" sz="1200" b="0" i="0" u="none" strike="noStrike">
                          <a:solidFill>
                            <a:srgbClr val="000000"/>
                          </a:solidFill>
                          <a:effectLst/>
                          <a:latin typeface="Calibri" panose="020F0502020204030204" pitchFamily="34" charset="0"/>
                        </a:rPr>
                        <a:t>3,02 mil. (62,1 %)</a:t>
                      </a:r>
                    </a:p>
                  </a:txBody>
                  <a:tcPr marL="9525" marR="9525" marT="9525" marB="0" anchor="ctr"/>
                </a:tc>
                <a:tc>
                  <a:txBody>
                    <a:bodyPr/>
                    <a:lstStyle/>
                    <a:p>
                      <a:pPr algn="ctr" fontAlgn="b"/>
                      <a:r>
                        <a:rPr lang="cs-CZ" sz="1200" b="0" i="0" u="none" strike="noStrike">
                          <a:solidFill>
                            <a:srgbClr val="000000"/>
                          </a:solidFill>
                          <a:effectLst/>
                          <a:latin typeface="Calibri" panose="020F0502020204030204" pitchFamily="34" charset="0"/>
                        </a:rPr>
                        <a:t>1,84 mil. (37,9 %)</a:t>
                      </a:r>
                    </a:p>
                  </a:txBody>
                  <a:tcPr marL="9525" marR="9525" marT="9525" marB="0" anchor="ctr"/>
                </a:tc>
                <a:extLst>
                  <a:ext uri="{0D108BD9-81ED-4DB2-BD59-A6C34878D82A}">
                    <a16:rowId xmlns:a16="http://schemas.microsoft.com/office/drawing/2014/main" val="2213542927"/>
                  </a:ext>
                </a:extLst>
              </a:tr>
              <a:tr h="258510">
                <a:tc>
                  <a:txBody>
                    <a:bodyPr/>
                    <a:lstStyle/>
                    <a:p>
                      <a:pPr algn="ctr" fontAlgn="b"/>
                      <a:r>
                        <a:rPr lang="cs-CZ" sz="1200" b="0" i="0" u="none" strike="noStrike">
                          <a:solidFill>
                            <a:srgbClr val="000000"/>
                          </a:solidFill>
                          <a:effectLst/>
                          <a:latin typeface="Calibri" panose="020F0502020204030204" pitchFamily="34" charset="0"/>
                        </a:rPr>
                        <a:t>2,21 mil. (59,4 %)</a:t>
                      </a:r>
                    </a:p>
                  </a:txBody>
                  <a:tcPr marL="9525" marR="9525" marT="9525" marB="0" anchor="ctr"/>
                </a:tc>
                <a:tc>
                  <a:txBody>
                    <a:bodyPr/>
                    <a:lstStyle/>
                    <a:p>
                      <a:pPr algn="ctr" fontAlgn="b"/>
                      <a:r>
                        <a:rPr lang="cs-CZ" sz="1200" b="0" i="0" u="none" strike="noStrike" dirty="0">
                          <a:solidFill>
                            <a:srgbClr val="000000"/>
                          </a:solidFill>
                          <a:effectLst/>
                          <a:latin typeface="Calibri" panose="020F0502020204030204" pitchFamily="34" charset="0"/>
                        </a:rPr>
                        <a:t>1,51 mil. (40,6 %)</a:t>
                      </a:r>
                    </a:p>
                  </a:txBody>
                  <a:tcPr marL="9525" marR="9525" marT="9525" marB="0" anchor="ctr"/>
                </a:tc>
                <a:extLst>
                  <a:ext uri="{0D108BD9-81ED-4DB2-BD59-A6C34878D82A}">
                    <a16:rowId xmlns:a16="http://schemas.microsoft.com/office/drawing/2014/main" val="3731987985"/>
                  </a:ext>
                </a:extLst>
              </a:tr>
              <a:tr h="258510">
                <a:tc>
                  <a:txBody>
                    <a:bodyPr/>
                    <a:lstStyle/>
                    <a:p>
                      <a:pPr algn="ctr" fontAlgn="b"/>
                      <a:r>
                        <a:rPr lang="cs-CZ" sz="1200" b="0" i="0" u="none" strike="noStrike">
                          <a:solidFill>
                            <a:srgbClr val="000000"/>
                          </a:solidFill>
                          <a:effectLst/>
                          <a:latin typeface="Calibri" panose="020F0502020204030204" pitchFamily="34" charset="0"/>
                        </a:rPr>
                        <a:t>1,76 mil. (60,0 %)</a:t>
                      </a:r>
                    </a:p>
                  </a:txBody>
                  <a:tcPr marL="9525" marR="9525" marT="9525" marB="0" anchor="ctr"/>
                </a:tc>
                <a:tc>
                  <a:txBody>
                    <a:bodyPr/>
                    <a:lstStyle/>
                    <a:p>
                      <a:pPr algn="ctr" fontAlgn="b"/>
                      <a:r>
                        <a:rPr lang="cs-CZ" sz="1200" b="0" i="0" u="none" strike="noStrike">
                          <a:solidFill>
                            <a:srgbClr val="000000"/>
                          </a:solidFill>
                          <a:effectLst/>
                          <a:latin typeface="Calibri" panose="020F0502020204030204" pitchFamily="34" charset="0"/>
                        </a:rPr>
                        <a:t>1,18 mil. (40,0 %)</a:t>
                      </a:r>
                    </a:p>
                  </a:txBody>
                  <a:tcPr marL="9525" marR="9525" marT="9525" marB="0" anchor="ctr"/>
                </a:tc>
                <a:extLst>
                  <a:ext uri="{0D108BD9-81ED-4DB2-BD59-A6C34878D82A}">
                    <a16:rowId xmlns:a16="http://schemas.microsoft.com/office/drawing/2014/main" val="1723300621"/>
                  </a:ext>
                </a:extLst>
              </a:tr>
              <a:tr h="258510">
                <a:tc>
                  <a:txBody>
                    <a:bodyPr/>
                    <a:lstStyle/>
                    <a:p>
                      <a:pPr algn="ctr" fontAlgn="b"/>
                      <a:r>
                        <a:rPr lang="cs-CZ" sz="1200" b="0" i="0" u="none" strike="noStrike">
                          <a:solidFill>
                            <a:srgbClr val="000000"/>
                          </a:solidFill>
                          <a:effectLst/>
                          <a:latin typeface="Calibri" panose="020F0502020204030204" pitchFamily="34" charset="0"/>
                        </a:rPr>
                        <a:t>1,18 mil. (70,6 %)</a:t>
                      </a:r>
                    </a:p>
                  </a:txBody>
                  <a:tcPr marL="9525" marR="9525" marT="9525" marB="0" anchor="ctr"/>
                </a:tc>
                <a:tc>
                  <a:txBody>
                    <a:bodyPr/>
                    <a:lstStyle/>
                    <a:p>
                      <a:pPr algn="ctr" fontAlgn="b"/>
                      <a:r>
                        <a:rPr lang="cs-CZ" sz="1200" b="0" i="0" u="none" strike="noStrike" dirty="0">
                          <a:solidFill>
                            <a:srgbClr val="000000"/>
                          </a:solidFill>
                          <a:effectLst/>
                          <a:latin typeface="Calibri" panose="020F0502020204030204" pitchFamily="34" charset="0"/>
                        </a:rPr>
                        <a:t>0,49 mil. (29,4 %)</a:t>
                      </a:r>
                    </a:p>
                  </a:txBody>
                  <a:tcPr marL="9525" marR="9525" marT="9525" marB="0" anchor="ctr"/>
                </a:tc>
                <a:extLst>
                  <a:ext uri="{0D108BD9-81ED-4DB2-BD59-A6C34878D82A}">
                    <a16:rowId xmlns:a16="http://schemas.microsoft.com/office/drawing/2014/main" val="3918767006"/>
                  </a:ext>
                </a:extLst>
              </a:tr>
              <a:tr h="258510">
                <a:tc>
                  <a:txBody>
                    <a:bodyPr/>
                    <a:lstStyle/>
                    <a:p>
                      <a:pPr algn="ctr" fontAlgn="b"/>
                      <a:r>
                        <a:rPr lang="cs-CZ" sz="1200" b="0" i="0" u="none" strike="noStrike">
                          <a:solidFill>
                            <a:srgbClr val="000000"/>
                          </a:solidFill>
                          <a:effectLst/>
                          <a:latin typeface="Calibri" panose="020F0502020204030204" pitchFamily="34" charset="0"/>
                        </a:rPr>
                        <a:t>1,39 mil. (60,2 %)</a:t>
                      </a:r>
                    </a:p>
                  </a:txBody>
                  <a:tcPr marL="9525" marR="9525" marT="9525" marB="0" anchor="ctr"/>
                </a:tc>
                <a:tc>
                  <a:txBody>
                    <a:bodyPr/>
                    <a:lstStyle/>
                    <a:p>
                      <a:pPr algn="ctr" fontAlgn="b"/>
                      <a:r>
                        <a:rPr lang="cs-CZ" sz="1200" b="0" i="0" u="none" strike="noStrike" dirty="0">
                          <a:solidFill>
                            <a:srgbClr val="000000"/>
                          </a:solidFill>
                          <a:effectLst/>
                          <a:latin typeface="Calibri" panose="020F0502020204030204" pitchFamily="34" charset="0"/>
                        </a:rPr>
                        <a:t>0,92 mil. (39,8 %)</a:t>
                      </a:r>
                    </a:p>
                  </a:txBody>
                  <a:tcPr marL="9525" marR="9525" marT="9525" marB="0" anchor="ctr"/>
                </a:tc>
                <a:extLst>
                  <a:ext uri="{0D108BD9-81ED-4DB2-BD59-A6C34878D82A}">
                    <a16:rowId xmlns:a16="http://schemas.microsoft.com/office/drawing/2014/main" val="533983007"/>
                  </a:ext>
                </a:extLst>
              </a:tr>
            </a:tbl>
          </a:graphicData>
        </a:graphic>
      </p:graphicFrame>
      <p:sp>
        <p:nvSpPr>
          <p:cNvPr id="15" name="TextBox 9">
            <a:extLst>
              <a:ext uri="{FF2B5EF4-FFF2-40B4-BE49-F238E27FC236}">
                <a16:creationId xmlns:a16="http://schemas.microsoft.com/office/drawing/2014/main" id="{72E7B054-BD3C-4F49-BA3D-9A9DA0B91735}"/>
              </a:ext>
            </a:extLst>
          </p:cNvPr>
          <p:cNvSpPr txBox="1"/>
          <p:nvPr/>
        </p:nvSpPr>
        <p:spPr>
          <a:xfrm>
            <a:off x="272591" y="1419490"/>
            <a:ext cx="1820985"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dirty="0">
                <a:ln>
                  <a:noFill/>
                </a:ln>
                <a:solidFill>
                  <a:prstClr val="black"/>
                </a:solidFill>
                <a:effectLst/>
                <a:uLnTx/>
                <a:uFillTx/>
                <a:latin typeface="Calibri" panose="020F0502020204030204"/>
                <a:ea typeface="+mn-ea"/>
                <a:cs typeface="+mn-cs"/>
              </a:rPr>
              <a:t>Kraj bydliště:</a:t>
            </a:r>
            <a:endParaRPr kumimoji="0" lang="en-US" sz="1400" b="1"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10" name="Obdélník 9">
            <a:extLst>
              <a:ext uri="{FF2B5EF4-FFF2-40B4-BE49-F238E27FC236}">
                <a16:creationId xmlns:a16="http://schemas.microsoft.com/office/drawing/2014/main" id="{D20836C3-EDE6-42B6-9FE8-E424E8926219}"/>
              </a:ext>
            </a:extLst>
          </p:cNvPr>
          <p:cNvSpPr/>
          <p:nvPr/>
        </p:nvSpPr>
        <p:spPr>
          <a:xfrm>
            <a:off x="311652" y="5369359"/>
            <a:ext cx="7961610" cy="286665"/>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60841604"/>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Zástupný symbol pro obsah 9"/>
          <p:cNvGraphicFramePr>
            <a:graphicFrameLocks/>
          </p:cNvGraphicFramePr>
          <p:nvPr>
            <p:extLst/>
          </p:nvPr>
        </p:nvGraphicFramePr>
        <p:xfrm>
          <a:off x="5962983" y="637063"/>
          <a:ext cx="1425038" cy="5383409"/>
        </p:xfrm>
        <a:graphic>
          <a:graphicData uri="http://schemas.openxmlformats.org/drawingml/2006/table">
            <a:tbl>
              <a:tblPr firstRow="1" bandRow="1">
                <a:tableStyleId>{93296810-A885-4BE3-A3E7-6D5BEEA58F35}</a:tableStyleId>
              </a:tblPr>
              <a:tblGrid>
                <a:gridCol w="1425038">
                  <a:extLst>
                    <a:ext uri="{9D8B030D-6E8A-4147-A177-3AD203B41FA5}">
                      <a16:colId xmlns:a16="http://schemas.microsoft.com/office/drawing/2014/main" val="20000"/>
                    </a:ext>
                  </a:extLst>
                </a:gridCol>
              </a:tblGrid>
              <a:tr h="1308326">
                <a:tc>
                  <a:txBody>
                    <a:bodyPr/>
                    <a:lstStyle/>
                    <a:p>
                      <a:pPr algn="ctr" fontAlgn="b"/>
                      <a:r>
                        <a:rPr lang="en-US" sz="1400" b="0" i="0" u="none" strike="noStrike" baseline="0" dirty="0" err="1">
                          <a:solidFill>
                            <a:srgbClr val="000000"/>
                          </a:solidFill>
                          <a:effectLst/>
                          <a:latin typeface="Calibri" panose="020F0502020204030204" pitchFamily="34" charset="0"/>
                        </a:rPr>
                        <a:t>Pr</a:t>
                      </a:r>
                      <a:r>
                        <a:rPr lang="cs-CZ" sz="1400" b="0" i="0" u="none" strike="noStrike" baseline="0" dirty="0" err="1">
                          <a:solidFill>
                            <a:srgbClr val="000000"/>
                          </a:solidFill>
                          <a:effectLst/>
                          <a:latin typeface="Calibri" panose="020F0502020204030204" pitchFamily="34" charset="0"/>
                        </a:rPr>
                        <a:t>ůměrný</a:t>
                      </a:r>
                      <a:r>
                        <a:rPr lang="cs-CZ" sz="1400" b="0" i="0" u="none" strike="noStrike" baseline="0" dirty="0">
                          <a:solidFill>
                            <a:srgbClr val="000000"/>
                          </a:solidFill>
                          <a:effectLst/>
                          <a:latin typeface="Calibri" panose="020F0502020204030204" pitchFamily="34" charset="0"/>
                        </a:rPr>
                        <a:t> počet návštěv na jednoho pacienta</a:t>
                      </a:r>
                      <a:endParaRPr lang="cs-CZ" sz="1400" b="0" i="0" u="none" strike="noStrike" dirty="0">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452787">
                <a:tc>
                  <a:txBody>
                    <a:bodyPr/>
                    <a:lstStyle/>
                    <a:p>
                      <a:pPr algn="ctr" fontAlgn="b"/>
                      <a:r>
                        <a:rPr lang="cs-CZ" sz="1400" b="0" i="0" u="none" strike="noStrike" dirty="0">
                          <a:solidFill>
                            <a:srgbClr val="000000"/>
                          </a:solidFill>
                          <a:effectLst/>
                          <a:latin typeface="Calibri" panose="020F0502020204030204" pitchFamily="34" charset="0"/>
                        </a:rPr>
                        <a:t>2,4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452787">
                <a:tc>
                  <a:txBody>
                    <a:bodyPr/>
                    <a:lstStyle/>
                    <a:p>
                      <a:pPr algn="ctr" fontAlgn="b"/>
                      <a:r>
                        <a:rPr lang="cs-CZ" sz="1400" b="0" i="0" u="none" strike="noStrike" dirty="0">
                          <a:solidFill>
                            <a:srgbClr val="000000"/>
                          </a:solidFill>
                          <a:effectLst/>
                          <a:latin typeface="Calibri" panose="020F0502020204030204" pitchFamily="34" charset="0"/>
                        </a:rPr>
                        <a:t>2,5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452787">
                <a:tc>
                  <a:txBody>
                    <a:bodyPr/>
                    <a:lstStyle/>
                    <a:p>
                      <a:pPr algn="ctr" fontAlgn="b"/>
                      <a:r>
                        <a:rPr lang="cs-CZ" sz="1400" b="0" i="0" u="none" strike="noStrike">
                          <a:solidFill>
                            <a:srgbClr val="000000"/>
                          </a:solidFill>
                          <a:effectLst/>
                          <a:latin typeface="Calibri" panose="020F0502020204030204" pitchFamily="34" charset="0"/>
                        </a:rPr>
                        <a:t>2,6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452787">
                <a:tc>
                  <a:txBody>
                    <a:bodyPr/>
                    <a:lstStyle/>
                    <a:p>
                      <a:pPr algn="ctr" fontAlgn="b"/>
                      <a:r>
                        <a:rPr lang="cs-CZ" sz="1400" b="0" i="0" u="none" strike="noStrike">
                          <a:solidFill>
                            <a:srgbClr val="000000"/>
                          </a:solidFill>
                          <a:effectLst/>
                          <a:latin typeface="Calibri" panose="020F0502020204030204" pitchFamily="34" charset="0"/>
                        </a:rPr>
                        <a:t>2,7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452787">
                <a:tc>
                  <a:txBody>
                    <a:bodyPr/>
                    <a:lstStyle/>
                    <a:p>
                      <a:pPr algn="ctr" fontAlgn="b"/>
                      <a:r>
                        <a:rPr lang="cs-CZ" sz="1400" b="0" i="0" u="none" strike="noStrike" dirty="0">
                          <a:solidFill>
                            <a:srgbClr val="000000"/>
                          </a:solidFill>
                          <a:effectLst/>
                          <a:latin typeface="Calibri" panose="020F0502020204030204" pitchFamily="34" charset="0"/>
                        </a:rPr>
                        <a:t>2,5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r h="452787">
                <a:tc>
                  <a:txBody>
                    <a:bodyPr/>
                    <a:lstStyle/>
                    <a:p>
                      <a:pPr algn="ctr" fontAlgn="b"/>
                      <a:r>
                        <a:rPr lang="cs-CZ" sz="1400" b="0" i="0" u="none" strike="noStrike" dirty="0">
                          <a:solidFill>
                            <a:srgbClr val="000000"/>
                          </a:solidFill>
                          <a:effectLst/>
                          <a:latin typeface="Calibri" panose="020F0502020204030204" pitchFamily="34" charset="0"/>
                        </a:rPr>
                        <a:t>3,0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6"/>
                  </a:ext>
                </a:extLst>
              </a:tr>
              <a:tr h="452787">
                <a:tc>
                  <a:txBody>
                    <a:bodyPr/>
                    <a:lstStyle/>
                    <a:p>
                      <a:pPr algn="ctr" fontAlgn="b"/>
                      <a:r>
                        <a:rPr lang="cs-CZ" sz="1400" b="0" i="0" u="none" strike="noStrike" dirty="0">
                          <a:solidFill>
                            <a:srgbClr val="000000"/>
                          </a:solidFill>
                          <a:effectLst/>
                          <a:latin typeface="Calibri" panose="020F0502020204030204" pitchFamily="34" charset="0"/>
                        </a:rPr>
                        <a:t>3,1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7"/>
                  </a:ext>
                </a:extLst>
              </a:tr>
              <a:tr h="452787">
                <a:tc>
                  <a:txBody>
                    <a:bodyPr/>
                    <a:lstStyle/>
                    <a:p>
                      <a:pPr algn="ctr" fontAlgn="b"/>
                      <a:r>
                        <a:rPr lang="cs-CZ" sz="1400" b="0" i="0" u="none" strike="noStrike" dirty="0">
                          <a:solidFill>
                            <a:srgbClr val="000000"/>
                          </a:solidFill>
                          <a:effectLst/>
                          <a:latin typeface="Calibri" panose="020F0502020204030204" pitchFamily="34" charset="0"/>
                        </a:rPr>
                        <a:t>3,1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8"/>
                  </a:ext>
                </a:extLst>
              </a:tr>
              <a:tr h="452787">
                <a:tc>
                  <a:txBody>
                    <a:bodyPr/>
                    <a:lstStyle/>
                    <a:p>
                      <a:pPr algn="ctr" fontAlgn="b"/>
                      <a:r>
                        <a:rPr lang="cs-CZ" sz="1400" b="0" i="0" u="none" strike="noStrike" dirty="0">
                          <a:solidFill>
                            <a:srgbClr val="000000"/>
                          </a:solidFill>
                          <a:effectLst/>
                          <a:latin typeface="Calibri" panose="020F0502020204030204" pitchFamily="34" charset="0"/>
                        </a:rPr>
                        <a:t>3,2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9"/>
                  </a:ext>
                </a:extLst>
              </a:tr>
            </a:tbl>
          </a:graphicData>
        </a:graphic>
      </p:graphicFrame>
      <p:sp>
        <p:nvSpPr>
          <p:cNvPr id="8" name="TextBox 7"/>
          <p:cNvSpPr txBox="1"/>
          <p:nvPr/>
        </p:nvSpPr>
        <p:spPr>
          <a:xfrm>
            <a:off x="7661010" y="2168730"/>
            <a:ext cx="4180977" cy="2394067"/>
          </a:xfrm>
          <a:prstGeom prst="rect">
            <a:avLst/>
          </a:prstGeom>
          <a:noFill/>
          <a:ln>
            <a:solidFill>
              <a:schemeClr val="bg1"/>
            </a:solid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Ačkoli průměrný počet návštěv pacientů u praktických lékařů pro dospělé v čase narostl (z hodnoty 2,4 v roce 2010 na 3,2 v roce 2018; přičemž skoková změna nastala v roce 2014 po zrušení regulačních poplatků), tak stále nedosahuje ani z poloviny počtu návštěv u ambulantních specialistů (aktuálně 7,5 návštěv ročně na pacienta). Z tohoto srovnání je patrné, že klíčová role registrujícího praktického lékaře není v českém zdravotnictví dostatečně naplněna.</a:t>
            </a: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aphicFrame>
        <p:nvGraphicFramePr>
          <p:cNvPr id="10" name="Zástupný symbol pro obsah 8"/>
          <p:cNvGraphicFramePr>
            <a:graphicFrameLocks/>
          </p:cNvGraphicFramePr>
          <p:nvPr/>
        </p:nvGraphicFramePr>
        <p:xfrm>
          <a:off x="257558" y="1674646"/>
          <a:ext cx="5597142" cy="4509058"/>
        </p:xfrm>
        <a:graphic>
          <a:graphicData uri="http://schemas.openxmlformats.org/drawingml/2006/chart">
            <c:chart xmlns:c="http://schemas.openxmlformats.org/drawingml/2006/chart" xmlns:r="http://schemas.openxmlformats.org/officeDocument/2006/relationships" r:id="rId3"/>
          </a:graphicData>
        </a:graphic>
      </p:graphicFrame>
      <p:sp>
        <p:nvSpPr>
          <p:cNvPr id="2" name="TextovéPole 1"/>
          <p:cNvSpPr txBox="1"/>
          <p:nvPr/>
        </p:nvSpPr>
        <p:spPr>
          <a:xfrm>
            <a:off x="1972518" y="1305314"/>
            <a:ext cx="310787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rPr>
              <a:t>Počet ambulantních návštěv</a:t>
            </a:r>
          </a:p>
        </p:txBody>
      </p:sp>
      <p:sp>
        <p:nvSpPr>
          <p:cNvPr id="7" name="TextBox 6"/>
          <p:cNvSpPr txBox="1"/>
          <p:nvPr/>
        </p:nvSpPr>
        <p:spPr>
          <a:xfrm>
            <a:off x="257558" y="653725"/>
            <a:ext cx="417768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NRHZS (odbornost 001, druh dokladu</a:t>
            </a:r>
            <a:r>
              <a:rPr kumimoji="0" lang="cs-CZ" sz="1400" b="0" i="0" u="none" strike="noStrike" kern="1200" cap="none" spc="0" normalizeH="0" noProof="0" dirty="0">
                <a:ln>
                  <a:noFill/>
                </a:ln>
                <a:solidFill>
                  <a:prstClr val="black"/>
                </a:solidFill>
                <a:effectLst/>
                <a:uLnTx/>
                <a:uFillTx/>
                <a:latin typeface="Calibri" panose="020F0502020204030204"/>
                <a:ea typeface="+mn-ea"/>
                <a:cs typeface="+mn-cs"/>
              </a:rPr>
              <a:t> 01, 05, 06</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11" name="Přímá spojnice 12"/>
          <p:cNvCxnSpPr/>
          <p:nvPr/>
        </p:nvCxnSpPr>
        <p:spPr>
          <a:xfrm>
            <a:off x="596188" y="4271485"/>
            <a:ext cx="4262568" cy="0"/>
          </a:xfrm>
          <a:prstGeom prst="line">
            <a:avLst/>
          </a:prstGeom>
          <a:ln w="38100">
            <a:solidFill>
              <a:srgbClr val="DA2128"/>
            </a:solidFill>
          </a:ln>
        </p:spPr>
        <p:style>
          <a:lnRef idx="1">
            <a:schemeClr val="accent1"/>
          </a:lnRef>
          <a:fillRef idx="0">
            <a:schemeClr val="accent1"/>
          </a:fillRef>
          <a:effectRef idx="0">
            <a:schemeClr val="accent1"/>
          </a:effectRef>
          <a:fontRef idx="minor">
            <a:schemeClr val="tx1"/>
          </a:fontRef>
        </p:style>
      </p:cxnSp>
      <p:sp>
        <p:nvSpPr>
          <p:cNvPr id="12" name="TextovéPole 13"/>
          <p:cNvSpPr txBox="1"/>
          <p:nvPr/>
        </p:nvSpPr>
        <p:spPr>
          <a:xfrm>
            <a:off x="4858756" y="3807282"/>
            <a:ext cx="1675573" cy="6001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100" b="0" i="0" u="none" strike="noStrike" kern="1200" cap="none" spc="0" normalizeH="0" baseline="0" noProof="0" dirty="0">
                <a:ln>
                  <a:noFill/>
                </a:ln>
                <a:solidFill>
                  <a:prstClr val="black"/>
                </a:solidFill>
                <a:effectLst/>
                <a:uLnTx/>
                <a:uFillTx/>
                <a:latin typeface="Calibri" panose="020F0502020204030204"/>
                <a:ea typeface="+mn-ea"/>
                <a:cs typeface="+mn-cs"/>
              </a:rPr>
              <a:t>Zrušení regulačních poplatků pro praktické lékaře pro dospělé</a:t>
            </a:r>
          </a:p>
        </p:txBody>
      </p:sp>
      <p:sp>
        <p:nvSpPr>
          <p:cNvPr id="3" name="Title 2"/>
          <p:cNvSpPr>
            <a:spLocks noGrp="1"/>
          </p:cNvSpPr>
          <p:nvPr>
            <p:ph type="title"/>
          </p:nvPr>
        </p:nvSpPr>
        <p:spPr/>
        <p:txBody>
          <a:bodyPr>
            <a:normAutofit/>
          </a:bodyPr>
          <a:lstStyle/>
          <a:p>
            <a:r>
              <a:rPr lang="en-US" dirty="0" err="1"/>
              <a:t>Ambulantní</a:t>
            </a:r>
            <a:r>
              <a:rPr lang="en-US" dirty="0"/>
              <a:t> </a:t>
            </a:r>
            <a:r>
              <a:rPr lang="en-US" dirty="0" err="1"/>
              <a:t>návštěvy</a:t>
            </a:r>
            <a:r>
              <a:rPr lang="en-US" dirty="0"/>
              <a:t> u </a:t>
            </a:r>
            <a:r>
              <a:rPr lang="en-US" dirty="0" err="1"/>
              <a:t>praktických</a:t>
            </a:r>
            <a:r>
              <a:rPr lang="en-US" dirty="0"/>
              <a:t> </a:t>
            </a:r>
            <a:r>
              <a:rPr lang="en-US" dirty="0" err="1"/>
              <a:t>lékařů</a:t>
            </a:r>
            <a:r>
              <a:rPr lang="en-US" dirty="0"/>
              <a:t> pro </a:t>
            </a:r>
            <a:r>
              <a:rPr lang="en-US" dirty="0" err="1"/>
              <a:t>dospělé</a:t>
            </a:r>
            <a:r>
              <a:rPr lang="cs-CZ" dirty="0"/>
              <a:t> v ČR</a:t>
            </a:r>
            <a:r>
              <a:rPr lang="en-US" dirty="0"/>
              <a:t> </a:t>
            </a:r>
          </a:p>
        </p:txBody>
      </p:sp>
      <p:grpSp>
        <p:nvGrpSpPr>
          <p:cNvPr id="17" name="Group 16"/>
          <p:cNvGrpSpPr/>
          <p:nvPr/>
        </p:nvGrpSpPr>
        <p:grpSpPr>
          <a:xfrm>
            <a:off x="10367729" y="150210"/>
            <a:ext cx="1714780" cy="580110"/>
            <a:chOff x="9868966" y="545145"/>
            <a:chExt cx="1621130" cy="580110"/>
          </a:xfrm>
        </p:grpSpPr>
        <p:sp>
          <p:nvSpPr>
            <p:cNvPr id="18" name="Rectangle 17"/>
            <p:cNvSpPr/>
            <p:nvPr/>
          </p:nvSpPr>
          <p:spPr>
            <a:xfrm>
              <a:off x="9868966" y="545145"/>
              <a:ext cx="1474258" cy="5614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9" name="Vlajka CR">
              <a:extLst>
                <a:ext uri="{FF2B5EF4-FFF2-40B4-BE49-F238E27FC236}">
                  <a16:creationId xmlns:a16="http://schemas.microsoft.com/office/drawing/2014/main" id="{471DD38C-87B2-4EF0-9C4F-92FAABA3B665}"/>
                </a:ext>
              </a:extLst>
            </p:cNvPr>
            <p:cNvPicPr>
              <a:picLocks noChangeArrowheads="1"/>
            </p:cNvPicPr>
            <p:nvPr>
              <p:custDataLst>
                <p:tags r:id="rId1"/>
              </p:custDataLst>
            </p:nvPr>
          </p:nvPicPr>
          <p:blipFill>
            <a:blip r:embed="rId4" cstate="print">
              <a:extLst>
                <a:ext uri="{28A0092B-C50C-407E-A947-70E740481C1C}">
                  <a14:useLocalDpi xmlns:a14="http://schemas.microsoft.com/office/drawing/2010/main"/>
                </a:ext>
              </a:extLst>
            </a:blip>
            <a:srcRect/>
            <a:stretch>
              <a:fillRect/>
            </a:stretch>
          </p:blipFill>
          <p:spPr bwMode="gray">
            <a:xfrm>
              <a:off x="10803224" y="545145"/>
              <a:ext cx="540000" cy="36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0" name="Rectangle 19"/>
            <p:cNvSpPr/>
            <p:nvPr/>
          </p:nvSpPr>
          <p:spPr>
            <a:xfrm>
              <a:off x="9868966" y="725145"/>
              <a:ext cx="1621130" cy="400110"/>
            </a:xfrm>
            <a:prstGeom prst="rect">
              <a:avLst/>
            </a:prstGeom>
          </p:spPr>
          <p:txBody>
            <a:bodyPr wrap="square">
              <a:spAutoFit/>
            </a:bodyPr>
            <a:lstStyle/>
            <a:p>
              <a:r>
                <a:rPr lang="cs-CZ" sz="1000" dirty="0"/>
                <a:t>data a statistiky </a:t>
              </a:r>
            </a:p>
            <a:p>
              <a:r>
                <a:rPr lang="cs-CZ" sz="1000" dirty="0"/>
                <a:t>nedostupné pro regiony ČR</a:t>
              </a:r>
              <a:endParaRPr lang="en-US" sz="1000" dirty="0"/>
            </a:p>
          </p:txBody>
        </p:sp>
      </p:grpSp>
    </p:spTree>
    <p:extLst>
      <p:ext uri="{BB962C8B-B14F-4D97-AF65-F5344CB8AC3E}">
        <p14:creationId xmlns:p14="http://schemas.microsoft.com/office/powerpoint/2010/main" val="3502316459"/>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Rectangle 29"/>
          <p:cNvSpPr/>
          <p:nvPr/>
        </p:nvSpPr>
        <p:spPr>
          <a:xfrm>
            <a:off x="604299" y="6281530"/>
            <a:ext cx="11587701" cy="58442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257558" y="653725"/>
            <a:ext cx="1137171" cy="307777"/>
          </a:xfrm>
          <a:prstGeom prst="rect">
            <a:avLst/>
          </a:prstGeom>
          <a:noFill/>
        </p:spPr>
        <p:txBody>
          <a:bodyPr wrap="none" rtlCol="0">
            <a:spAutoFit/>
          </a:bodyPr>
          <a:lstStyle/>
          <a:p>
            <a:r>
              <a:rPr lang="cs-CZ" sz="1400" dirty="0"/>
              <a:t>Zdroj: NRHZS</a:t>
            </a:r>
          </a:p>
        </p:txBody>
      </p:sp>
      <p:sp>
        <p:nvSpPr>
          <p:cNvPr id="8" name="TextBox 7"/>
          <p:cNvSpPr txBox="1"/>
          <p:nvPr/>
        </p:nvSpPr>
        <p:spPr>
          <a:xfrm>
            <a:off x="115887" y="5694223"/>
            <a:ext cx="11934442" cy="692497"/>
          </a:xfrm>
          <a:prstGeom prst="rect">
            <a:avLst/>
          </a:prstGeom>
          <a:noFill/>
          <a:ln>
            <a:noFill/>
          </a:ln>
        </p:spPr>
        <p:txBody>
          <a:bodyPr wrap="square" rtlCol="0">
            <a:spAutoFit/>
          </a:bodyPr>
          <a:lstStyle/>
          <a:p>
            <a:pPr algn="just"/>
            <a:r>
              <a:rPr lang="cs-CZ" sz="1300" dirty="0"/>
              <a:t>Počet dokladů ambulantních návštěv pro pracoviště praktického lékaře pro dospělé, tak i pro děti a dorost v čase narůstá, při přepočtení na průměrný počet dokladů na jednoho pacienta, došlo hlavně u lékařů pro dospělé k výraznému nárůstu až na 3,2. Počet návštěv vykazovaných na jednoho pacienta se v Libereckém kraji neliší od celorepublikové hodnoty.  </a:t>
            </a:r>
            <a:endParaRPr lang="en-US" sz="1300" dirty="0"/>
          </a:p>
        </p:txBody>
      </p:sp>
      <p:sp>
        <p:nvSpPr>
          <p:cNvPr id="12" name="TextovéPole 11"/>
          <p:cNvSpPr txBox="1"/>
          <p:nvPr/>
        </p:nvSpPr>
        <p:spPr>
          <a:xfrm>
            <a:off x="1209037" y="961502"/>
            <a:ext cx="3107876" cy="338554"/>
          </a:xfrm>
          <a:prstGeom prst="rect">
            <a:avLst/>
          </a:prstGeom>
          <a:noFill/>
        </p:spPr>
        <p:txBody>
          <a:bodyPr wrap="square" rtlCol="0">
            <a:spAutoFit/>
          </a:bodyPr>
          <a:lstStyle/>
          <a:p>
            <a:r>
              <a:rPr lang="cs-CZ" sz="1600" b="1" dirty="0"/>
              <a:t>Počet ambulantních návštěv ČR</a:t>
            </a:r>
          </a:p>
        </p:txBody>
      </p:sp>
      <p:cxnSp>
        <p:nvCxnSpPr>
          <p:cNvPr id="13" name="Přímá spojnice 12"/>
          <p:cNvCxnSpPr>
            <a:cxnSpLocks/>
          </p:cNvCxnSpPr>
          <p:nvPr/>
        </p:nvCxnSpPr>
        <p:spPr>
          <a:xfrm>
            <a:off x="366059" y="3678118"/>
            <a:ext cx="11711492" cy="0"/>
          </a:xfrm>
          <a:prstGeom prst="line">
            <a:avLst/>
          </a:prstGeom>
          <a:ln w="38100">
            <a:solidFill>
              <a:srgbClr val="DA2128"/>
            </a:solidFill>
          </a:ln>
        </p:spPr>
        <p:style>
          <a:lnRef idx="1">
            <a:schemeClr val="accent1"/>
          </a:lnRef>
          <a:fillRef idx="0">
            <a:schemeClr val="accent1"/>
          </a:fillRef>
          <a:effectRef idx="0">
            <a:schemeClr val="accent1"/>
          </a:effectRef>
          <a:fontRef idx="minor">
            <a:schemeClr val="tx1"/>
          </a:fontRef>
        </p:style>
      </p:cxnSp>
      <p:sp>
        <p:nvSpPr>
          <p:cNvPr id="16" name="TextovéPole 15">
            <a:extLst>
              <a:ext uri="{FF2B5EF4-FFF2-40B4-BE49-F238E27FC236}">
                <a16:creationId xmlns:a16="http://schemas.microsoft.com/office/drawing/2014/main" id="{E830A39D-A0CF-438D-A2C4-7F71BAF3A23E}"/>
              </a:ext>
            </a:extLst>
          </p:cNvPr>
          <p:cNvSpPr txBox="1"/>
          <p:nvPr/>
        </p:nvSpPr>
        <p:spPr>
          <a:xfrm>
            <a:off x="6464438" y="930724"/>
            <a:ext cx="3713634" cy="584775"/>
          </a:xfrm>
          <a:prstGeom prst="rect">
            <a:avLst/>
          </a:prstGeom>
          <a:noFill/>
        </p:spPr>
        <p:txBody>
          <a:bodyPr wrap="square" rtlCol="0">
            <a:spAutoFit/>
          </a:bodyPr>
          <a:lstStyle/>
          <a:p>
            <a:pPr algn="ctr"/>
            <a:r>
              <a:rPr lang="cs-CZ" sz="1600" b="1" dirty="0"/>
              <a:t>Počet ambulantních návštěv v </a:t>
            </a:r>
          </a:p>
          <a:p>
            <a:pPr algn="ctr"/>
            <a:r>
              <a:rPr lang="cs-CZ" sz="1600" b="1" dirty="0"/>
              <a:t>Libereckém kraji</a:t>
            </a:r>
          </a:p>
        </p:txBody>
      </p:sp>
      <p:graphicFrame>
        <p:nvGraphicFramePr>
          <p:cNvPr id="9" name="Zástupný symbol pro obsah 9"/>
          <p:cNvGraphicFramePr>
            <a:graphicFrameLocks/>
          </p:cNvGraphicFramePr>
          <p:nvPr>
            <p:extLst/>
          </p:nvPr>
        </p:nvGraphicFramePr>
        <p:xfrm>
          <a:off x="4261900" y="58401"/>
          <a:ext cx="1707100" cy="5086626"/>
        </p:xfrm>
        <a:graphic>
          <a:graphicData uri="http://schemas.openxmlformats.org/drawingml/2006/table">
            <a:tbl>
              <a:tblPr firstRow="1" bandRow="1">
                <a:tableStyleId>{93296810-A885-4BE3-A3E7-6D5BEEA58F35}</a:tableStyleId>
              </a:tblPr>
              <a:tblGrid>
                <a:gridCol w="853550">
                  <a:extLst>
                    <a:ext uri="{9D8B030D-6E8A-4147-A177-3AD203B41FA5}">
                      <a16:colId xmlns:a16="http://schemas.microsoft.com/office/drawing/2014/main" val="20000"/>
                    </a:ext>
                  </a:extLst>
                </a:gridCol>
                <a:gridCol w="853550">
                  <a:extLst>
                    <a:ext uri="{9D8B030D-6E8A-4147-A177-3AD203B41FA5}">
                      <a16:colId xmlns:a16="http://schemas.microsoft.com/office/drawing/2014/main" val="20001"/>
                    </a:ext>
                  </a:extLst>
                </a:gridCol>
              </a:tblGrid>
              <a:tr h="1089435">
                <a:tc gridSpan="2">
                  <a:txBody>
                    <a:bodyPr/>
                    <a:lstStyle/>
                    <a:p>
                      <a:pPr algn="ctr" fontAlgn="b"/>
                      <a:r>
                        <a:rPr lang="en-US" sz="1300" b="0" i="0" u="none" strike="noStrike" baseline="0" dirty="0" err="1">
                          <a:solidFill>
                            <a:srgbClr val="000000"/>
                          </a:solidFill>
                          <a:effectLst/>
                          <a:latin typeface="Calibri" panose="020F0502020204030204" pitchFamily="34" charset="0"/>
                        </a:rPr>
                        <a:t>Pr</a:t>
                      </a:r>
                      <a:r>
                        <a:rPr lang="cs-CZ" sz="1300" b="0" i="0" u="none" strike="noStrike" baseline="0" dirty="0" err="1">
                          <a:solidFill>
                            <a:srgbClr val="000000"/>
                          </a:solidFill>
                          <a:effectLst/>
                          <a:latin typeface="Calibri" panose="020F0502020204030204" pitchFamily="34" charset="0"/>
                        </a:rPr>
                        <a:t>ůměrný</a:t>
                      </a:r>
                      <a:r>
                        <a:rPr lang="cs-CZ" sz="1300" b="0" i="0" u="none" strike="noStrike" baseline="0" dirty="0">
                          <a:solidFill>
                            <a:srgbClr val="000000"/>
                          </a:solidFill>
                          <a:effectLst/>
                          <a:latin typeface="Calibri" panose="020F0502020204030204" pitchFamily="34" charset="0"/>
                        </a:rPr>
                        <a:t> počet návštěv na jednoho pacienta</a:t>
                      </a:r>
                      <a:endParaRPr lang="cs-CZ" sz="1300" b="0" i="0" u="none" strike="noStrike" dirty="0">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cs-CZ"/>
                    </a:p>
                  </a:txBody>
                  <a:tcPr/>
                </a:tc>
                <a:extLst>
                  <a:ext uri="{0D108BD9-81ED-4DB2-BD59-A6C34878D82A}">
                    <a16:rowId xmlns:a16="http://schemas.microsoft.com/office/drawing/2014/main" val="10000"/>
                  </a:ext>
                </a:extLst>
              </a:tr>
              <a:tr h="548397">
                <a:tc>
                  <a:txBody>
                    <a:bodyPr/>
                    <a:lstStyle/>
                    <a:p>
                      <a:pPr algn="ctr" fontAlgn="b"/>
                      <a:r>
                        <a:rPr lang="cs-CZ" sz="1300" b="0" i="0" u="none" strike="noStrike" dirty="0">
                          <a:solidFill>
                            <a:srgbClr val="000000"/>
                          </a:solidFill>
                          <a:effectLst/>
                          <a:latin typeface="Calibri" panose="020F0502020204030204" pitchFamily="34" charset="0"/>
                        </a:rPr>
                        <a:t>Prak. lékaři pro dospělé</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300" b="0" i="0" u="none" strike="noStrike" dirty="0">
                          <a:solidFill>
                            <a:srgbClr val="000000"/>
                          </a:solidFill>
                          <a:effectLst/>
                          <a:latin typeface="Calibri" panose="020F0502020204030204" pitchFamily="34" charset="0"/>
                        </a:rPr>
                        <a:t>Prak. lékaři pro děti a dorost</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77034">
                <a:tc>
                  <a:txBody>
                    <a:bodyPr/>
                    <a:lstStyle/>
                    <a:p>
                      <a:pPr algn="ctr" fontAlgn="b"/>
                      <a:r>
                        <a:rPr lang="cs-CZ" sz="1400" b="0" i="0" u="none" strike="noStrike" dirty="0">
                          <a:solidFill>
                            <a:srgbClr val="000000"/>
                          </a:solidFill>
                          <a:effectLst/>
                          <a:latin typeface="Calibri" panose="020F0502020204030204" pitchFamily="34" charset="0"/>
                        </a:rPr>
                        <a:t>2,4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400" b="0" i="0" u="none" strike="noStrike" dirty="0">
                          <a:solidFill>
                            <a:srgbClr val="000000"/>
                          </a:solidFill>
                          <a:effectLst/>
                          <a:latin typeface="Calibri" panose="020F0502020204030204" pitchFamily="34" charset="0"/>
                        </a:rPr>
                        <a:t>2,7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377034">
                <a:tc>
                  <a:txBody>
                    <a:bodyPr/>
                    <a:lstStyle/>
                    <a:p>
                      <a:pPr algn="ctr" fontAlgn="b"/>
                      <a:r>
                        <a:rPr lang="cs-CZ" sz="1400" b="0" i="0" u="none" strike="noStrike" dirty="0">
                          <a:solidFill>
                            <a:srgbClr val="000000"/>
                          </a:solidFill>
                          <a:effectLst/>
                          <a:latin typeface="Calibri" panose="020F0502020204030204" pitchFamily="34" charset="0"/>
                        </a:rPr>
                        <a:t>2,5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400" b="0" i="0" u="none" strike="noStrike" dirty="0">
                          <a:solidFill>
                            <a:srgbClr val="000000"/>
                          </a:solidFill>
                          <a:effectLst/>
                          <a:latin typeface="Calibri" panose="020F0502020204030204" pitchFamily="34" charset="0"/>
                        </a:rPr>
                        <a:t>2,7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377034">
                <a:tc>
                  <a:txBody>
                    <a:bodyPr/>
                    <a:lstStyle/>
                    <a:p>
                      <a:pPr algn="ctr" fontAlgn="b"/>
                      <a:r>
                        <a:rPr lang="cs-CZ" sz="1400" b="0" i="0" u="none" strike="noStrike" dirty="0">
                          <a:solidFill>
                            <a:srgbClr val="000000"/>
                          </a:solidFill>
                          <a:effectLst/>
                          <a:latin typeface="Calibri" panose="020F0502020204030204" pitchFamily="34" charset="0"/>
                        </a:rPr>
                        <a:t>2,6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400" b="0" i="0" u="none" strike="noStrike" dirty="0">
                          <a:solidFill>
                            <a:srgbClr val="000000"/>
                          </a:solidFill>
                          <a:effectLst/>
                          <a:latin typeface="Calibri" panose="020F0502020204030204" pitchFamily="34" charset="0"/>
                        </a:rPr>
                        <a:t>2,8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377034">
                <a:tc>
                  <a:txBody>
                    <a:bodyPr/>
                    <a:lstStyle/>
                    <a:p>
                      <a:pPr algn="ctr" fontAlgn="b"/>
                      <a:r>
                        <a:rPr lang="cs-CZ" sz="1400" b="0" i="0" u="none" strike="noStrike" dirty="0">
                          <a:solidFill>
                            <a:srgbClr val="000000"/>
                          </a:solidFill>
                          <a:effectLst/>
                          <a:latin typeface="Calibri" panose="020F0502020204030204" pitchFamily="34" charset="0"/>
                        </a:rPr>
                        <a:t>2,7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400" b="0" i="0" u="none" strike="noStrike" dirty="0">
                          <a:solidFill>
                            <a:srgbClr val="000000"/>
                          </a:solidFill>
                          <a:effectLst/>
                          <a:latin typeface="Calibri" panose="020F0502020204030204" pitchFamily="34" charset="0"/>
                        </a:rPr>
                        <a:t>2,8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377034">
                <a:tc>
                  <a:txBody>
                    <a:bodyPr/>
                    <a:lstStyle/>
                    <a:p>
                      <a:pPr algn="ctr" fontAlgn="b"/>
                      <a:r>
                        <a:rPr lang="cs-CZ" sz="1400" b="0" i="0" u="none" strike="noStrike" dirty="0">
                          <a:solidFill>
                            <a:srgbClr val="000000"/>
                          </a:solidFill>
                          <a:effectLst/>
                          <a:latin typeface="Calibri" panose="020F0502020204030204" pitchFamily="34" charset="0"/>
                        </a:rPr>
                        <a:t>2,5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400" b="0" i="0" u="none" strike="noStrike" dirty="0">
                          <a:solidFill>
                            <a:srgbClr val="000000"/>
                          </a:solidFill>
                          <a:effectLst/>
                          <a:latin typeface="Calibri" panose="020F0502020204030204" pitchFamily="34" charset="0"/>
                        </a:rPr>
                        <a:t>2,8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377034">
                <a:tc>
                  <a:txBody>
                    <a:bodyPr/>
                    <a:lstStyle/>
                    <a:p>
                      <a:pPr algn="ctr" fontAlgn="b"/>
                      <a:r>
                        <a:rPr lang="cs-CZ" sz="1400" b="0" i="0" u="none" strike="noStrike" dirty="0">
                          <a:solidFill>
                            <a:srgbClr val="000000"/>
                          </a:solidFill>
                          <a:effectLst/>
                          <a:latin typeface="Calibri" panose="020F0502020204030204" pitchFamily="34" charset="0"/>
                        </a:rPr>
                        <a:t>3,0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400" b="0" i="0" u="none" strike="noStrike" dirty="0">
                          <a:solidFill>
                            <a:srgbClr val="000000"/>
                          </a:solidFill>
                          <a:effectLst/>
                          <a:latin typeface="Calibri" panose="020F0502020204030204" pitchFamily="34" charset="0"/>
                        </a:rPr>
                        <a:t>2,8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377034">
                <a:tc>
                  <a:txBody>
                    <a:bodyPr/>
                    <a:lstStyle/>
                    <a:p>
                      <a:pPr algn="ctr" fontAlgn="b"/>
                      <a:r>
                        <a:rPr lang="cs-CZ" sz="1400" b="0" i="0" u="none" strike="noStrike" dirty="0">
                          <a:solidFill>
                            <a:srgbClr val="000000"/>
                          </a:solidFill>
                          <a:effectLst/>
                          <a:latin typeface="Calibri" panose="020F0502020204030204" pitchFamily="34" charset="0"/>
                        </a:rPr>
                        <a:t>3,1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400" b="0" i="0" u="none" strike="noStrike" dirty="0">
                          <a:solidFill>
                            <a:srgbClr val="000000"/>
                          </a:solidFill>
                          <a:effectLst/>
                          <a:latin typeface="Calibri" panose="020F0502020204030204" pitchFamily="34" charset="0"/>
                        </a:rPr>
                        <a:t>2,8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377034">
                <a:tc>
                  <a:txBody>
                    <a:bodyPr/>
                    <a:lstStyle/>
                    <a:p>
                      <a:pPr algn="ctr" fontAlgn="b"/>
                      <a:r>
                        <a:rPr lang="cs-CZ" sz="1400" b="0" i="0" u="none" strike="noStrike" dirty="0">
                          <a:solidFill>
                            <a:srgbClr val="000000"/>
                          </a:solidFill>
                          <a:effectLst/>
                          <a:latin typeface="Calibri" panose="020F0502020204030204" pitchFamily="34" charset="0"/>
                        </a:rPr>
                        <a:t>3,1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400" b="0" i="0" u="none" strike="noStrike" dirty="0">
                          <a:solidFill>
                            <a:srgbClr val="000000"/>
                          </a:solidFill>
                          <a:effectLst/>
                          <a:latin typeface="Calibri" panose="020F0502020204030204" pitchFamily="34" charset="0"/>
                        </a:rPr>
                        <a:t>2,8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377034">
                <a:tc>
                  <a:txBody>
                    <a:bodyPr/>
                    <a:lstStyle/>
                    <a:p>
                      <a:pPr algn="ctr" fontAlgn="b"/>
                      <a:r>
                        <a:rPr lang="cs-CZ" sz="1400" b="0" i="0" u="none" strike="noStrike" dirty="0">
                          <a:solidFill>
                            <a:srgbClr val="000000"/>
                          </a:solidFill>
                          <a:effectLst/>
                          <a:latin typeface="Calibri" panose="020F0502020204030204" pitchFamily="34" charset="0"/>
                        </a:rPr>
                        <a:t>3,2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400" b="0" i="0" u="none" strike="noStrike" dirty="0">
                          <a:solidFill>
                            <a:srgbClr val="000000"/>
                          </a:solidFill>
                          <a:effectLst/>
                          <a:latin typeface="Calibri" panose="020F0502020204030204" pitchFamily="34" charset="0"/>
                        </a:rPr>
                        <a:t>2,8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bl>
          </a:graphicData>
        </a:graphic>
      </p:graphicFrame>
      <p:sp>
        <p:nvSpPr>
          <p:cNvPr id="25" name="TextovéPole 24">
            <a:extLst>
              <a:ext uri="{FF2B5EF4-FFF2-40B4-BE49-F238E27FC236}">
                <a16:creationId xmlns:a16="http://schemas.microsoft.com/office/drawing/2014/main" id="{E639CC54-3ACC-494D-B50B-E56682D4EE45}"/>
              </a:ext>
            </a:extLst>
          </p:cNvPr>
          <p:cNvSpPr txBox="1"/>
          <p:nvPr/>
        </p:nvSpPr>
        <p:spPr>
          <a:xfrm>
            <a:off x="1262247" y="5183416"/>
            <a:ext cx="2171334" cy="292388"/>
          </a:xfrm>
          <a:prstGeom prst="rect">
            <a:avLst/>
          </a:prstGeom>
          <a:noFill/>
        </p:spPr>
        <p:txBody>
          <a:bodyPr wrap="square" rtlCol="0">
            <a:spAutoFit/>
          </a:bodyPr>
          <a:lstStyle/>
          <a:p>
            <a:r>
              <a:rPr lang="cs-CZ" sz="1300" dirty="0"/>
              <a:t>Praktičtí lékaři pro dospělé</a:t>
            </a:r>
          </a:p>
        </p:txBody>
      </p:sp>
      <p:sp>
        <p:nvSpPr>
          <p:cNvPr id="26" name="Obdélník 25">
            <a:extLst>
              <a:ext uri="{FF2B5EF4-FFF2-40B4-BE49-F238E27FC236}">
                <a16:creationId xmlns:a16="http://schemas.microsoft.com/office/drawing/2014/main" id="{2FD24064-8278-4329-B005-8BF54F1AB919}"/>
              </a:ext>
            </a:extLst>
          </p:cNvPr>
          <p:cNvSpPr/>
          <p:nvPr/>
        </p:nvSpPr>
        <p:spPr>
          <a:xfrm flipH="1">
            <a:off x="3878081" y="5288716"/>
            <a:ext cx="291057" cy="97175"/>
          </a:xfrm>
          <a:prstGeom prst="rect">
            <a:avLst/>
          </a:prstGeom>
          <a:solidFill>
            <a:srgbClr val="8CC841"/>
          </a:solidFill>
          <a:ln>
            <a:solidFill>
              <a:srgbClr val="8CC84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27" name="TextovéPole 26">
            <a:extLst>
              <a:ext uri="{FF2B5EF4-FFF2-40B4-BE49-F238E27FC236}">
                <a16:creationId xmlns:a16="http://schemas.microsoft.com/office/drawing/2014/main" id="{250DF685-C706-4E52-B150-F09519F2C8AF}"/>
              </a:ext>
            </a:extLst>
          </p:cNvPr>
          <p:cNvSpPr txBox="1"/>
          <p:nvPr/>
        </p:nvSpPr>
        <p:spPr>
          <a:xfrm>
            <a:off x="4132610" y="5183416"/>
            <a:ext cx="2650938" cy="292388"/>
          </a:xfrm>
          <a:prstGeom prst="rect">
            <a:avLst/>
          </a:prstGeom>
          <a:noFill/>
        </p:spPr>
        <p:txBody>
          <a:bodyPr wrap="square" rtlCol="0">
            <a:spAutoFit/>
          </a:bodyPr>
          <a:lstStyle/>
          <a:p>
            <a:r>
              <a:rPr lang="cs-CZ" sz="1300" dirty="0"/>
              <a:t>Praktičtí lékaři pro děti a dorost</a:t>
            </a:r>
          </a:p>
        </p:txBody>
      </p:sp>
      <p:cxnSp>
        <p:nvCxnSpPr>
          <p:cNvPr id="20" name="Přímá spojnice 19">
            <a:extLst>
              <a:ext uri="{FF2B5EF4-FFF2-40B4-BE49-F238E27FC236}">
                <a16:creationId xmlns:a16="http://schemas.microsoft.com/office/drawing/2014/main" id="{8394D0C5-D7C2-4826-B191-A9BF1503EACF}"/>
              </a:ext>
            </a:extLst>
          </p:cNvPr>
          <p:cNvCxnSpPr/>
          <p:nvPr/>
        </p:nvCxnSpPr>
        <p:spPr>
          <a:xfrm>
            <a:off x="6874985" y="5337305"/>
            <a:ext cx="254000" cy="0"/>
          </a:xfrm>
          <a:prstGeom prst="line">
            <a:avLst/>
          </a:prstGeom>
          <a:ln w="38100">
            <a:solidFill>
              <a:srgbClr val="DA2128"/>
            </a:solidFill>
          </a:ln>
        </p:spPr>
        <p:style>
          <a:lnRef idx="3">
            <a:schemeClr val="accent3"/>
          </a:lnRef>
          <a:fillRef idx="0">
            <a:schemeClr val="accent3"/>
          </a:fillRef>
          <a:effectRef idx="2">
            <a:schemeClr val="accent3"/>
          </a:effectRef>
          <a:fontRef idx="minor">
            <a:schemeClr val="tx1"/>
          </a:fontRef>
        </p:style>
      </p:cxnSp>
      <p:sp>
        <p:nvSpPr>
          <p:cNvPr id="22" name="TextovéPole 21">
            <a:extLst>
              <a:ext uri="{FF2B5EF4-FFF2-40B4-BE49-F238E27FC236}">
                <a16:creationId xmlns:a16="http://schemas.microsoft.com/office/drawing/2014/main" id="{12A3231B-FC4A-4407-9799-422339C4DC25}"/>
              </a:ext>
            </a:extLst>
          </p:cNvPr>
          <p:cNvSpPr txBox="1"/>
          <p:nvPr/>
        </p:nvSpPr>
        <p:spPr>
          <a:xfrm>
            <a:off x="7110984" y="5176729"/>
            <a:ext cx="4560695" cy="292388"/>
          </a:xfrm>
          <a:prstGeom prst="rect">
            <a:avLst/>
          </a:prstGeom>
          <a:noFill/>
        </p:spPr>
        <p:txBody>
          <a:bodyPr wrap="square" rtlCol="0">
            <a:spAutoFit/>
          </a:bodyPr>
          <a:lstStyle/>
          <a:p>
            <a:r>
              <a:rPr lang="cs-CZ" sz="1300" dirty="0"/>
              <a:t>Zrušení regulačních poplatků pro praktické lékaře pro dospělé</a:t>
            </a:r>
          </a:p>
        </p:txBody>
      </p:sp>
      <p:sp>
        <p:nvSpPr>
          <p:cNvPr id="28" name="Obdélník 27">
            <a:extLst>
              <a:ext uri="{FF2B5EF4-FFF2-40B4-BE49-F238E27FC236}">
                <a16:creationId xmlns:a16="http://schemas.microsoft.com/office/drawing/2014/main" id="{083B7565-8EDF-43CD-9FE3-55E25C300FE9}"/>
              </a:ext>
            </a:extLst>
          </p:cNvPr>
          <p:cNvSpPr/>
          <p:nvPr/>
        </p:nvSpPr>
        <p:spPr>
          <a:xfrm flipH="1">
            <a:off x="971190" y="5288716"/>
            <a:ext cx="291057" cy="97175"/>
          </a:xfrm>
          <a:prstGeom prst="rect">
            <a:avLst/>
          </a:prstGeom>
          <a:solidFill>
            <a:srgbClr val="037BC1"/>
          </a:solidFill>
          <a:ln>
            <a:solidFill>
              <a:srgbClr val="037BC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2" name="Title 1"/>
          <p:cNvSpPr>
            <a:spLocks noGrp="1"/>
          </p:cNvSpPr>
          <p:nvPr>
            <p:ph type="title"/>
          </p:nvPr>
        </p:nvSpPr>
        <p:spPr/>
        <p:txBody>
          <a:bodyPr>
            <a:normAutofit/>
          </a:bodyPr>
          <a:lstStyle/>
          <a:p>
            <a:r>
              <a:rPr lang="en-US" dirty="0" err="1"/>
              <a:t>Ambulantní</a:t>
            </a:r>
            <a:r>
              <a:rPr lang="en-US" dirty="0"/>
              <a:t> </a:t>
            </a:r>
            <a:r>
              <a:rPr lang="en-US" dirty="0" err="1"/>
              <a:t>návštěvy</a:t>
            </a:r>
            <a:r>
              <a:rPr lang="en-US" dirty="0"/>
              <a:t> u </a:t>
            </a:r>
            <a:r>
              <a:rPr lang="en-US" dirty="0" err="1"/>
              <a:t>praktických</a:t>
            </a:r>
            <a:r>
              <a:rPr lang="en-US" dirty="0"/>
              <a:t> </a:t>
            </a:r>
            <a:r>
              <a:rPr lang="en-US" dirty="0" err="1"/>
              <a:t>lékařů</a:t>
            </a:r>
            <a:endParaRPr lang="en-US" dirty="0"/>
          </a:p>
        </p:txBody>
      </p:sp>
      <p:graphicFrame>
        <p:nvGraphicFramePr>
          <p:cNvPr id="33" name="Zástupný symbol pro obsah 8"/>
          <p:cNvGraphicFramePr>
            <a:graphicFrameLocks/>
          </p:cNvGraphicFramePr>
          <p:nvPr>
            <p:extLst/>
          </p:nvPr>
        </p:nvGraphicFramePr>
        <p:xfrm>
          <a:off x="257558" y="1479920"/>
          <a:ext cx="4102384" cy="3790577"/>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9" name="Zástupný symbol pro obsah 9">
            <a:extLst>
              <a:ext uri="{FF2B5EF4-FFF2-40B4-BE49-F238E27FC236}">
                <a16:creationId xmlns:a16="http://schemas.microsoft.com/office/drawing/2014/main" id="{8F88A89D-6158-4F57-B6EC-6B736E53BF8A}"/>
              </a:ext>
            </a:extLst>
          </p:cNvPr>
          <p:cNvGraphicFramePr>
            <a:graphicFrameLocks/>
          </p:cNvGraphicFramePr>
          <p:nvPr>
            <p:extLst/>
          </p:nvPr>
        </p:nvGraphicFramePr>
        <p:xfrm>
          <a:off x="10342509" y="58400"/>
          <a:ext cx="1707820" cy="5092441"/>
        </p:xfrm>
        <a:graphic>
          <a:graphicData uri="http://schemas.openxmlformats.org/drawingml/2006/table">
            <a:tbl>
              <a:tblPr firstRow="1" bandRow="1">
                <a:tableStyleId>{93296810-A885-4BE3-A3E7-6D5BEEA58F35}</a:tableStyleId>
              </a:tblPr>
              <a:tblGrid>
                <a:gridCol w="853910">
                  <a:extLst>
                    <a:ext uri="{9D8B030D-6E8A-4147-A177-3AD203B41FA5}">
                      <a16:colId xmlns:a16="http://schemas.microsoft.com/office/drawing/2014/main" val="20000"/>
                    </a:ext>
                  </a:extLst>
                </a:gridCol>
                <a:gridCol w="853910">
                  <a:extLst>
                    <a:ext uri="{9D8B030D-6E8A-4147-A177-3AD203B41FA5}">
                      <a16:colId xmlns:a16="http://schemas.microsoft.com/office/drawing/2014/main" val="20001"/>
                    </a:ext>
                  </a:extLst>
                </a:gridCol>
              </a:tblGrid>
              <a:tr h="1090849">
                <a:tc gridSpan="2">
                  <a:txBody>
                    <a:bodyPr/>
                    <a:lstStyle/>
                    <a:p>
                      <a:pPr algn="ctr" fontAlgn="b"/>
                      <a:r>
                        <a:rPr lang="en-US" sz="1300" b="0" i="0" u="none" strike="noStrike" baseline="0" dirty="0">
                          <a:solidFill>
                            <a:srgbClr val="000000"/>
                          </a:solidFill>
                          <a:effectLst/>
                          <a:latin typeface="Calibri" panose="020F0502020204030204" pitchFamily="34" charset="0"/>
                        </a:rPr>
                        <a:t>Pr</a:t>
                      </a:r>
                      <a:r>
                        <a:rPr lang="cs-CZ" sz="1300" b="0" i="0" u="none" strike="noStrike" baseline="0" dirty="0">
                          <a:solidFill>
                            <a:srgbClr val="000000"/>
                          </a:solidFill>
                          <a:effectLst/>
                          <a:latin typeface="Calibri" panose="020F0502020204030204" pitchFamily="34" charset="0"/>
                        </a:rPr>
                        <a:t>ůměrný počet návštěv na jednoho pacienta</a:t>
                      </a:r>
                      <a:endParaRPr lang="cs-CZ" sz="1300" b="0" i="0" u="none" strike="noStrike" dirty="0">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cs-CZ"/>
                    </a:p>
                  </a:txBody>
                  <a:tcPr/>
                </a:tc>
                <a:extLst>
                  <a:ext uri="{0D108BD9-81ED-4DB2-BD59-A6C34878D82A}">
                    <a16:rowId xmlns:a16="http://schemas.microsoft.com/office/drawing/2014/main" val="10000"/>
                  </a:ext>
                </a:extLst>
              </a:tr>
              <a:tr h="598072">
                <a:tc>
                  <a:txBody>
                    <a:bodyPr/>
                    <a:lstStyle/>
                    <a:p>
                      <a:pPr algn="ctr" fontAlgn="b"/>
                      <a:r>
                        <a:rPr lang="cs-CZ" sz="1300" b="0" i="0" u="none" strike="noStrike" dirty="0">
                          <a:solidFill>
                            <a:srgbClr val="000000"/>
                          </a:solidFill>
                          <a:effectLst/>
                          <a:latin typeface="Calibri" panose="020F0502020204030204" pitchFamily="34" charset="0"/>
                        </a:rPr>
                        <a:t>Prak. lékaři pro dospělé</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300" b="0" i="0" u="none" strike="noStrike" dirty="0">
                          <a:solidFill>
                            <a:srgbClr val="000000"/>
                          </a:solidFill>
                          <a:effectLst/>
                          <a:latin typeface="Calibri" panose="020F0502020204030204" pitchFamily="34" charset="0"/>
                        </a:rPr>
                        <a:t>Prak. lékaři pro děti a dorost</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77523">
                <a:tc>
                  <a:txBody>
                    <a:bodyPr/>
                    <a:lstStyle/>
                    <a:p>
                      <a:pPr algn="ctr" fontAlgn="ctr"/>
                      <a:r>
                        <a:rPr lang="cs-CZ" sz="1400" b="0" i="0" u="none" strike="noStrike" dirty="0">
                          <a:solidFill>
                            <a:srgbClr val="000000"/>
                          </a:solidFill>
                          <a:effectLst/>
                          <a:latin typeface="Calibri" panose="020F0502020204030204" pitchFamily="34" charset="0"/>
                        </a:rPr>
                        <a:t>2,4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400" b="0" i="0" u="none" strike="noStrike">
                          <a:solidFill>
                            <a:srgbClr val="000000"/>
                          </a:solidFill>
                          <a:effectLst/>
                          <a:latin typeface="Calibri" panose="020F0502020204030204" pitchFamily="34" charset="0"/>
                        </a:rPr>
                        <a:t>2,6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377523">
                <a:tc>
                  <a:txBody>
                    <a:bodyPr/>
                    <a:lstStyle/>
                    <a:p>
                      <a:pPr algn="ctr" fontAlgn="ctr"/>
                      <a:r>
                        <a:rPr lang="cs-CZ" sz="1400" b="0" i="0" u="none" strike="noStrike">
                          <a:solidFill>
                            <a:srgbClr val="000000"/>
                          </a:solidFill>
                          <a:effectLst/>
                          <a:latin typeface="Calibri" panose="020F0502020204030204" pitchFamily="34" charset="0"/>
                        </a:rPr>
                        <a:t>2,5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400" b="0" i="0" u="none" strike="noStrike">
                          <a:solidFill>
                            <a:srgbClr val="000000"/>
                          </a:solidFill>
                          <a:effectLst/>
                          <a:latin typeface="Calibri" panose="020F0502020204030204" pitchFamily="34" charset="0"/>
                        </a:rPr>
                        <a:t>2,5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377523">
                <a:tc>
                  <a:txBody>
                    <a:bodyPr/>
                    <a:lstStyle/>
                    <a:p>
                      <a:pPr algn="ctr" fontAlgn="ctr"/>
                      <a:r>
                        <a:rPr lang="cs-CZ" sz="1400" b="0" i="0" u="none" strike="noStrike">
                          <a:solidFill>
                            <a:srgbClr val="000000"/>
                          </a:solidFill>
                          <a:effectLst/>
                          <a:latin typeface="Calibri" panose="020F0502020204030204" pitchFamily="34" charset="0"/>
                        </a:rPr>
                        <a:t>2,6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400" b="0" i="0" u="none" strike="noStrike">
                          <a:solidFill>
                            <a:srgbClr val="000000"/>
                          </a:solidFill>
                          <a:effectLst/>
                          <a:latin typeface="Calibri" panose="020F0502020204030204" pitchFamily="34" charset="0"/>
                        </a:rPr>
                        <a:t>2,7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377523">
                <a:tc>
                  <a:txBody>
                    <a:bodyPr/>
                    <a:lstStyle/>
                    <a:p>
                      <a:pPr algn="ctr" fontAlgn="ctr"/>
                      <a:r>
                        <a:rPr lang="cs-CZ" sz="1400" b="0" i="0" u="none" strike="noStrike">
                          <a:solidFill>
                            <a:srgbClr val="000000"/>
                          </a:solidFill>
                          <a:effectLst/>
                          <a:latin typeface="Calibri" panose="020F0502020204030204" pitchFamily="34" charset="0"/>
                        </a:rPr>
                        <a:t>2,7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400" b="0" i="0" u="none" strike="noStrike">
                          <a:solidFill>
                            <a:srgbClr val="000000"/>
                          </a:solidFill>
                          <a:effectLst/>
                          <a:latin typeface="Calibri" panose="020F0502020204030204" pitchFamily="34" charset="0"/>
                        </a:rPr>
                        <a:t>2,7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377523">
                <a:tc>
                  <a:txBody>
                    <a:bodyPr/>
                    <a:lstStyle/>
                    <a:p>
                      <a:pPr algn="ctr" fontAlgn="ctr"/>
                      <a:r>
                        <a:rPr lang="cs-CZ" sz="1400" b="0" i="0" u="none" strike="noStrike">
                          <a:solidFill>
                            <a:srgbClr val="000000"/>
                          </a:solidFill>
                          <a:effectLst/>
                          <a:latin typeface="Calibri" panose="020F0502020204030204" pitchFamily="34" charset="0"/>
                        </a:rPr>
                        <a:t>2,6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400" b="0" i="0" u="none" strike="noStrike">
                          <a:solidFill>
                            <a:srgbClr val="000000"/>
                          </a:solidFill>
                          <a:effectLst/>
                          <a:latin typeface="Calibri" panose="020F0502020204030204" pitchFamily="34" charset="0"/>
                        </a:rPr>
                        <a:t>2,8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377523">
                <a:tc>
                  <a:txBody>
                    <a:bodyPr/>
                    <a:lstStyle/>
                    <a:p>
                      <a:pPr algn="ctr" fontAlgn="ctr"/>
                      <a:r>
                        <a:rPr lang="cs-CZ" sz="1400" b="0" i="0" u="none" strike="noStrike">
                          <a:solidFill>
                            <a:srgbClr val="000000"/>
                          </a:solidFill>
                          <a:effectLst/>
                          <a:latin typeface="Calibri" panose="020F0502020204030204" pitchFamily="34" charset="0"/>
                        </a:rPr>
                        <a:t>3,2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400" b="0" i="0" u="none" strike="noStrike">
                          <a:solidFill>
                            <a:srgbClr val="000000"/>
                          </a:solidFill>
                          <a:effectLst/>
                          <a:latin typeface="Calibri" panose="020F0502020204030204" pitchFamily="34" charset="0"/>
                        </a:rPr>
                        <a:t>2,7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377523">
                <a:tc>
                  <a:txBody>
                    <a:bodyPr/>
                    <a:lstStyle/>
                    <a:p>
                      <a:pPr algn="ctr" fontAlgn="ctr"/>
                      <a:r>
                        <a:rPr lang="cs-CZ" sz="1400" b="0" i="0" u="none" strike="noStrike">
                          <a:solidFill>
                            <a:srgbClr val="000000"/>
                          </a:solidFill>
                          <a:effectLst/>
                          <a:latin typeface="Calibri" panose="020F0502020204030204" pitchFamily="34" charset="0"/>
                        </a:rPr>
                        <a:t>3,3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400" b="0" i="0" u="none" strike="noStrike">
                          <a:solidFill>
                            <a:srgbClr val="000000"/>
                          </a:solidFill>
                          <a:effectLst/>
                          <a:latin typeface="Calibri" panose="020F0502020204030204" pitchFamily="34" charset="0"/>
                        </a:rPr>
                        <a:t>2,8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377523">
                <a:tc>
                  <a:txBody>
                    <a:bodyPr/>
                    <a:lstStyle/>
                    <a:p>
                      <a:pPr algn="ctr" fontAlgn="ctr"/>
                      <a:r>
                        <a:rPr lang="cs-CZ" sz="1400" b="0" i="0" u="none" strike="noStrike">
                          <a:solidFill>
                            <a:srgbClr val="000000"/>
                          </a:solidFill>
                          <a:effectLst/>
                          <a:latin typeface="Calibri" panose="020F0502020204030204" pitchFamily="34" charset="0"/>
                        </a:rPr>
                        <a:t>3,4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400" b="0" i="0" u="none" strike="noStrike">
                          <a:solidFill>
                            <a:srgbClr val="000000"/>
                          </a:solidFill>
                          <a:effectLst/>
                          <a:latin typeface="Calibri" panose="020F0502020204030204" pitchFamily="34" charset="0"/>
                        </a:rPr>
                        <a:t>2,8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377523">
                <a:tc>
                  <a:txBody>
                    <a:bodyPr/>
                    <a:lstStyle/>
                    <a:p>
                      <a:pPr algn="ctr" fontAlgn="ctr"/>
                      <a:r>
                        <a:rPr lang="cs-CZ" sz="1400" b="0" i="0" u="none" strike="noStrike">
                          <a:solidFill>
                            <a:srgbClr val="000000"/>
                          </a:solidFill>
                          <a:effectLst/>
                          <a:latin typeface="Calibri" panose="020F0502020204030204" pitchFamily="34" charset="0"/>
                        </a:rPr>
                        <a:t>3,6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400" b="0" i="0" u="none" strike="noStrike" dirty="0">
                          <a:solidFill>
                            <a:srgbClr val="000000"/>
                          </a:solidFill>
                          <a:effectLst/>
                          <a:latin typeface="Calibri" panose="020F0502020204030204" pitchFamily="34" charset="0"/>
                        </a:rPr>
                        <a:t>2,8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bl>
          </a:graphicData>
        </a:graphic>
      </p:graphicFrame>
      <p:graphicFrame>
        <p:nvGraphicFramePr>
          <p:cNvPr id="21" name="Zástupný symbol pro obsah 8">
            <a:extLst>
              <a:ext uri="{FF2B5EF4-FFF2-40B4-BE49-F238E27FC236}">
                <a16:creationId xmlns:a16="http://schemas.microsoft.com/office/drawing/2014/main" id="{BC07A4B3-4880-4864-AA39-356225B1F6DF}"/>
              </a:ext>
            </a:extLst>
          </p:cNvPr>
          <p:cNvGraphicFramePr>
            <a:graphicFrameLocks/>
          </p:cNvGraphicFramePr>
          <p:nvPr>
            <p:extLst/>
          </p:nvPr>
        </p:nvGraphicFramePr>
        <p:xfrm>
          <a:off x="6328158" y="1479920"/>
          <a:ext cx="4104000" cy="379057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797610914"/>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Title 2">
            <a:extLst>
              <a:ext uri="{FF2B5EF4-FFF2-40B4-BE49-F238E27FC236}">
                <a16:creationId xmlns:a16="http://schemas.microsoft.com/office/drawing/2014/main" id="{6E1F9149-D0C7-4801-8F73-DB0912C1B21E}"/>
              </a:ext>
            </a:extLst>
          </p:cNvPr>
          <p:cNvSpPr txBox="1">
            <a:spLocks/>
          </p:cNvSpPr>
          <p:nvPr/>
        </p:nvSpPr>
        <p:spPr>
          <a:xfrm>
            <a:off x="272591" y="160257"/>
            <a:ext cx="10515600" cy="631595"/>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lang="cs-CZ" sz="3200" b="1" kern="1200" dirty="0" smtClean="0">
                <a:solidFill>
                  <a:srgbClr val="D71440"/>
                </a:solidFill>
                <a:latin typeface="+mn-lt"/>
                <a:ea typeface="+mn-ea"/>
                <a:cs typeface="+mn-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cs-CZ" sz="2900" b="1" i="0" u="none" strike="noStrike" kern="1200" cap="none" spc="0" normalizeH="0" baseline="0" noProof="0" dirty="0">
                <a:ln>
                  <a:noFill/>
                </a:ln>
                <a:solidFill>
                  <a:srgbClr val="D71440"/>
                </a:solidFill>
                <a:effectLst/>
                <a:uLnTx/>
                <a:uFillTx/>
                <a:latin typeface="Calibri" panose="020F0502020204030204"/>
                <a:ea typeface="+mn-ea"/>
                <a:cs typeface="+mn-cs"/>
              </a:rPr>
              <a:t>Nemocnost obyvatel LBK ve srovnání s ČR</a:t>
            </a:r>
            <a:br>
              <a:rPr kumimoji="0" lang="cs-CZ" sz="2900" b="1" i="0" u="none" strike="noStrike" kern="1200" cap="none" spc="0" normalizeH="0" baseline="0" noProof="0" dirty="0">
                <a:ln>
                  <a:noFill/>
                </a:ln>
                <a:solidFill>
                  <a:srgbClr val="D71440"/>
                </a:solidFill>
                <a:effectLst/>
                <a:uLnTx/>
                <a:uFillTx/>
                <a:latin typeface="Calibri" panose="020F0502020204030204"/>
                <a:ea typeface="+mn-ea"/>
                <a:cs typeface="+mn-cs"/>
              </a:rPr>
            </a:br>
            <a:r>
              <a:rPr kumimoji="0" lang="cs-CZ" sz="2900" b="1" i="0" u="none" strike="noStrike" kern="1200" cap="none" spc="0" normalizeH="0" baseline="0" noProof="0" dirty="0">
                <a:ln>
                  <a:noFill/>
                </a:ln>
                <a:solidFill>
                  <a:srgbClr val="D71440"/>
                </a:solidFill>
                <a:effectLst/>
                <a:uLnTx/>
                <a:uFillTx/>
                <a:latin typeface="Calibri" panose="020F0502020204030204"/>
                <a:ea typeface="+mn-ea"/>
                <a:cs typeface="+mn-cs"/>
              </a:rPr>
              <a:t>- praktičtí lékaři (primární péče)</a:t>
            </a:r>
          </a:p>
        </p:txBody>
      </p:sp>
      <p:graphicFrame>
        <p:nvGraphicFramePr>
          <p:cNvPr id="41" name="Tabulka 40">
            <a:extLst>
              <a:ext uri="{FF2B5EF4-FFF2-40B4-BE49-F238E27FC236}">
                <a16:creationId xmlns:a16="http://schemas.microsoft.com/office/drawing/2014/main" id="{948D4E67-062F-4267-AB00-D4556349940B}"/>
              </a:ext>
            </a:extLst>
          </p:cNvPr>
          <p:cNvGraphicFramePr>
            <a:graphicFrameLocks noGrp="1"/>
          </p:cNvGraphicFramePr>
          <p:nvPr>
            <p:extLst>
              <p:ext uri="{D42A27DB-BD31-4B8C-83A1-F6EECF244321}">
                <p14:modId xmlns:p14="http://schemas.microsoft.com/office/powerpoint/2010/main" val="1193835988"/>
              </p:ext>
            </p:extLst>
          </p:nvPr>
        </p:nvGraphicFramePr>
        <p:xfrm>
          <a:off x="1846353" y="1486733"/>
          <a:ext cx="3975789" cy="4055745"/>
        </p:xfrm>
        <a:graphic>
          <a:graphicData uri="http://schemas.openxmlformats.org/drawingml/2006/table">
            <a:tbl>
              <a:tblPr firstRow="1" bandRow="1"/>
              <a:tblGrid>
                <a:gridCol w="735789">
                  <a:extLst>
                    <a:ext uri="{9D8B030D-6E8A-4147-A177-3AD203B41FA5}">
                      <a16:colId xmlns:a16="http://schemas.microsoft.com/office/drawing/2014/main" val="20000"/>
                    </a:ext>
                  </a:extLst>
                </a:gridCol>
                <a:gridCol w="540000">
                  <a:extLst>
                    <a:ext uri="{9D8B030D-6E8A-4147-A177-3AD203B41FA5}">
                      <a16:colId xmlns:a16="http://schemas.microsoft.com/office/drawing/2014/main" val="20001"/>
                    </a:ext>
                  </a:extLst>
                </a:gridCol>
                <a:gridCol w="900000">
                  <a:extLst>
                    <a:ext uri="{9D8B030D-6E8A-4147-A177-3AD203B41FA5}">
                      <a16:colId xmlns:a16="http://schemas.microsoft.com/office/drawing/2014/main" val="20002"/>
                    </a:ext>
                  </a:extLst>
                </a:gridCol>
                <a:gridCol w="900000">
                  <a:extLst>
                    <a:ext uri="{9D8B030D-6E8A-4147-A177-3AD203B41FA5}">
                      <a16:colId xmlns:a16="http://schemas.microsoft.com/office/drawing/2014/main" val="20003"/>
                    </a:ext>
                  </a:extLst>
                </a:gridCol>
                <a:gridCol w="900000">
                  <a:extLst>
                    <a:ext uri="{9D8B030D-6E8A-4147-A177-3AD203B41FA5}">
                      <a16:colId xmlns:a16="http://schemas.microsoft.com/office/drawing/2014/main" val="20004"/>
                    </a:ext>
                  </a:extLst>
                </a:gridCol>
              </a:tblGrid>
              <a:tr h="310264">
                <a:tc>
                  <a:txBody>
                    <a:bodyPr/>
                    <a:lstStyle/>
                    <a:p>
                      <a:pPr algn="ctr"/>
                      <a:endParaRPr lang="cs-CZ" sz="1100" b="1" dirty="0">
                        <a:latin typeface="+mj-lt"/>
                      </a:endParaRPr>
                    </a:p>
                  </a:txBody>
                  <a:tcPr marL="0" marR="0" marT="0" marB="0" anchor="ctr">
                    <a:lnL>
                      <a:noFill/>
                    </a:lnL>
                    <a:lnR>
                      <a:no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cs-CZ" sz="1100" b="1" dirty="0">
                          <a:latin typeface="+mj-lt"/>
                        </a:rPr>
                        <a:t>Rok</a:t>
                      </a:r>
                    </a:p>
                  </a:txBody>
                  <a:tcPr marL="0" marR="0" marT="0" marB="0" anchor="ctr">
                    <a:lnL>
                      <a:noFill/>
                    </a:lnL>
                    <a:lnR>
                      <a:no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cs-CZ" sz="1100" b="1" dirty="0">
                          <a:latin typeface="+mj-lt"/>
                        </a:rPr>
                        <a:t>LBK</a:t>
                      </a:r>
                    </a:p>
                  </a:txBody>
                  <a:tcPr marL="0" marR="0" marT="0" marB="0" anchor="ctr">
                    <a:lnL>
                      <a:noFill/>
                    </a:lnL>
                    <a:lnR>
                      <a:no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cs-CZ" sz="1100" b="1" dirty="0">
                          <a:latin typeface="+mj-lt"/>
                        </a:rPr>
                        <a:t>ČR</a:t>
                      </a:r>
                    </a:p>
                  </a:txBody>
                  <a:tcPr marL="0" marR="0" marT="0" marB="0" anchor="ctr">
                    <a:lnL>
                      <a:noFill/>
                    </a:lnL>
                    <a:lnR>
                      <a:no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cs-CZ" sz="1100" b="1" dirty="0">
                          <a:latin typeface="+mj-lt"/>
                        </a:rPr>
                        <a:t>Podíl</a:t>
                      </a:r>
                      <a:r>
                        <a:rPr lang="cs-CZ" sz="1100" b="1" baseline="0" dirty="0">
                          <a:latin typeface="+mj-lt"/>
                        </a:rPr>
                        <a:t> </a:t>
                      </a:r>
                      <a:br>
                        <a:rPr lang="cs-CZ" sz="1100" b="1" baseline="0" dirty="0">
                          <a:latin typeface="+mj-lt"/>
                        </a:rPr>
                      </a:br>
                      <a:r>
                        <a:rPr lang="cs-CZ" sz="1100" b="1" dirty="0">
                          <a:latin typeface="+mj-lt"/>
                        </a:rPr>
                        <a:t>LBK z ČR</a:t>
                      </a:r>
                    </a:p>
                  </a:txBody>
                  <a:tcPr marL="0" marR="0" marT="0" marB="0" anchor="ctr">
                    <a:lnL>
                      <a:noFill/>
                    </a:lnL>
                    <a:lnR>
                      <a:no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22699">
                <a:tc rowSpan="3">
                  <a:txBody>
                    <a:bodyPr/>
                    <a:lstStyle/>
                    <a:p>
                      <a:pPr algn="ctr"/>
                      <a:r>
                        <a:rPr lang="cs-CZ" sz="1100" b="1" dirty="0">
                          <a:solidFill>
                            <a:schemeClr val="bg1"/>
                          </a:solidFill>
                          <a:latin typeface="+mj-lt"/>
                        </a:rPr>
                        <a:t>Celkem</a:t>
                      </a:r>
                    </a:p>
                  </a:txBody>
                  <a:tcPr marL="0" marR="0" marT="0" marB="0" anchor="ctr">
                    <a:lnL>
                      <a:noFill/>
                    </a:lnL>
                    <a:lnR>
                      <a:no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algn="ctr"/>
                      <a:r>
                        <a:rPr lang="cs-CZ" sz="1100" b="1" dirty="0">
                          <a:solidFill>
                            <a:schemeClr val="bg1"/>
                          </a:solidFill>
                          <a:latin typeface="+mj-lt"/>
                        </a:rPr>
                        <a:t>2016</a:t>
                      </a:r>
                    </a:p>
                  </a:txBody>
                  <a:tcPr marL="0" marR="0" marT="0" marB="0" anchor="ctr">
                    <a:lnL>
                      <a:noFill/>
                    </a:lnL>
                    <a:lnR>
                      <a:noFill/>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solidFill>
                      <a:srgbClr val="4472C4"/>
                    </a:solidFill>
                  </a:tcPr>
                </a:tc>
                <a:tc>
                  <a:txBody>
                    <a:bodyPr/>
                    <a:lstStyle/>
                    <a:p>
                      <a:pPr algn="ctr" rtl="0" fontAlgn="ctr"/>
                      <a:r>
                        <a:rPr lang="cs-CZ" sz="1100" b="1" i="0" u="none" strike="noStrike" dirty="0">
                          <a:solidFill>
                            <a:schemeClr val="bg1"/>
                          </a:solidFill>
                          <a:effectLst/>
                          <a:latin typeface="Calibri Light" panose="020F0302020204030204" pitchFamily="34" charset="0"/>
                        </a:rPr>
                        <a:t>1 003 714</a:t>
                      </a:r>
                    </a:p>
                  </a:txBody>
                  <a:tcPr marL="9525" marR="9525" marT="9525" marB="0" anchor="ctr">
                    <a:lnL>
                      <a:noFill/>
                    </a:lnL>
                    <a:lnR>
                      <a:noFill/>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22 327 886</a:t>
                      </a:r>
                    </a:p>
                  </a:txBody>
                  <a:tcPr marL="9525" marR="9525" marT="9525" marB="0" anchor="ctr">
                    <a:lnL>
                      <a:noFill/>
                    </a:lnL>
                    <a:lnR>
                      <a:noFill/>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solidFill>
                      <a:srgbClr val="4472C4"/>
                    </a:solidFill>
                  </a:tcPr>
                </a:tc>
                <a:tc>
                  <a:txBody>
                    <a:bodyPr/>
                    <a:lstStyle/>
                    <a:p>
                      <a:pPr algn="ctr" fontAlgn="ctr"/>
                      <a:r>
                        <a:rPr lang="cs-CZ" sz="1100" b="1" i="0" u="none" strike="noStrike" dirty="0">
                          <a:solidFill>
                            <a:schemeClr val="bg1"/>
                          </a:solidFill>
                          <a:effectLst/>
                          <a:latin typeface="Calibri Light" panose="020F0302020204030204" pitchFamily="34" charset="0"/>
                        </a:rPr>
                        <a:t>4,50%</a:t>
                      </a:r>
                    </a:p>
                  </a:txBody>
                  <a:tcPr marL="9525" marR="9525" marT="9525" marB="0" anchor="ctr">
                    <a:lnL>
                      <a:noFill/>
                    </a:lnL>
                    <a:lnR>
                      <a:noFill/>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solidFill>
                      <a:srgbClr val="4472C4"/>
                    </a:solidFill>
                  </a:tcPr>
                </a:tc>
                <a:extLst>
                  <a:ext uri="{0D108BD9-81ED-4DB2-BD59-A6C34878D82A}">
                    <a16:rowId xmlns:a16="http://schemas.microsoft.com/office/drawing/2014/main" val="10001"/>
                  </a:ext>
                </a:extLst>
              </a:tr>
              <a:tr h="122699">
                <a:tc vMerge="1">
                  <a:txBody>
                    <a:bodyPr/>
                    <a:lstStyle/>
                    <a:p>
                      <a:pPr algn="ctr"/>
                      <a:endParaRPr lang="cs-CZ" sz="1100" dirty="0">
                        <a:latin typeface="+mj-lt"/>
                      </a:endParaRPr>
                    </a:p>
                  </a:txBody>
                  <a:tcPr marL="0" marR="0" marT="0" marB="0" anchor="ctr">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lang="cs-CZ" sz="1100" b="1" dirty="0">
                          <a:solidFill>
                            <a:schemeClr val="bg1"/>
                          </a:solidFill>
                          <a:latin typeface="+mj-lt"/>
                        </a:rPr>
                        <a:t>2017</a:t>
                      </a:r>
                    </a:p>
                  </a:txBody>
                  <a:tcPr marL="0" marR="0" marT="0" marB="0" anchor="ctr">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1 018 626</a:t>
                      </a:r>
                    </a:p>
                  </a:txBody>
                  <a:tcPr marL="9525" marR="9525" marT="9525" marB="0" anchor="ctr">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22 605 856</a:t>
                      </a:r>
                    </a:p>
                  </a:txBody>
                  <a:tcPr marL="9525" marR="9525" marT="9525" marB="0" anchor="ctr">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algn="ctr" fontAlgn="ctr"/>
                      <a:r>
                        <a:rPr lang="cs-CZ" sz="1100" b="1" i="0" u="none" strike="noStrike">
                          <a:solidFill>
                            <a:schemeClr val="bg1"/>
                          </a:solidFill>
                          <a:effectLst/>
                          <a:latin typeface="Calibri Light" panose="020F0302020204030204" pitchFamily="34" charset="0"/>
                        </a:rPr>
                        <a:t>4,51%</a:t>
                      </a:r>
                    </a:p>
                  </a:txBody>
                  <a:tcPr marL="9525" marR="9525" marT="9525" marB="0" anchor="ctr">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4472C4"/>
                    </a:solidFill>
                  </a:tcPr>
                </a:tc>
                <a:extLst>
                  <a:ext uri="{0D108BD9-81ED-4DB2-BD59-A6C34878D82A}">
                    <a16:rowId xmlns:a16="http://schemas.microsoft.com/office/drawing/2014/main" val="10002"/>
                  </a:ext>
                </a:extLst>
              </a:tr>
              <a:tr h="122699">
                <a:tc vMerge="1">
                  <a:txBody>
                    <a:bodyPr/>
                    <a:lstStyle/>
                    <a:p>
                      <a:pPr algn="ctr"/>
                      <a:endParaRPr lang="cs-CZ" sz="1100" dirty="0">
                        <a:latin typeface="+mj-lt"/>
                      </a:endParaRPr>
                    </a:p>
                  </a:txBody>
                  <a:tcPr marL="0" marR="0" marT="0" marB="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lang="cs-CZ" sz="1100" b="1" dirty="0">
                          <a:solidFill>
                            <a:schemeClr val="bg1"/>
                          </a:solidFill>
                          <a:latin typeface="+mj-lt"/>
                        </a:rPr>
                        <a:t>2018</a:t>
                      </a:r>
                    </a:p>
                  </a:txBody>
                  <a:tcPr marL="0" marR="0" marT="0" marB="0" anchor="ctr">
                    <a:lnL>
                      <a:noFill/>
                    </a:lnL>
                    <a:lnR>
                      <a:noFill/>
                    </a:lnR>
                    <a:lnT w="12700" cap="flat" cmpd="sng" algn="ctr">
                      <a:no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1 087 155</a:t>
                      </a:r>
                    </a:p>
                  </a:txBody>
                  <a:tcPr marL="9525" marR="9525" marT="9525" marB="0" anchor="ctr">
                    <a:lnL>
                      <a:noFill/>
                    </a:lnL>
                    <a:lnR>
                      <a:noFill/>
                    </a:lnR>
                    <a:lnT w="12700" cap="flat" cmpd="sng" algn="ctr">
                      <a:no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algn="ctr" rtl="0" fontAlgn="ctr"/>
                      <a:r>
                        <a:rPr lang="cs-CZ" sz="1100" b="1" i="0" u="none" strike="noStrike" dirty="0">
                          <a:solidFill>
                            <a:schemeClr val="bg1"/>
                          </a:solidFill>
                          <a:effectLst/>
                          <a:latin typeface="Calibri Light" panose="020F0302020204030204" pitchFamily="34" charset="0"/>
                        </a:rPr>
                        <a:t>23 654 156</a:t>
                      </a:r>
                    </a:p>
                  </a:txBody>
                  <a:tcPr marL="9525" marR="9525" marT="9525" marB="0" anchor="ctr">
                    <a:lnL>
                      <a:noFill/>
                    </a:lnL>
                    <a:lnR>
                      <a:noFill/>
                    </a:lnR>
                    <a:lnT w="12700" cap="flat" cmpd="sng" algn="ctr">
                      <a:no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algn="ctr" fontAlgn="ctr"/>
                      <a:r>
                        <a:rPr lang="cs-CZ" sz="1100" b="1" i="0" u="none" strike="noStrike" dirty="0">
                          <a:solidFill>
                            <a:schemeClr val="bg1"/>
                          </a:solidFill>
                          <a:effectLst/>
                          <a:latin typeface="Calibri Light" panose="020F0302020204030204" pitchFamily="34" charset="0"/>
                        </a:rPr>
                        <a:t>4,60%</a:t>
                      </a:r>
                    </a:p>
                  </a:txBody>
                  <a:tcPr marL="9525" marR="9525" marT="9525" marB="0" anchor="ctr">
                    <a:lnL>
                      <a:noFill/>
                    </a:lnL>
                    <a:lnR>
                      <a:noFill/>
                    </a:lnR>
                    <a:lnT w="12700" cap="flat" cmpd="sng" algn="ctr">
                      <a:no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472C4"/>
                    </a:solidFill>
                  </a:tcPr>
                </a:tc>
                <a:extLst>
                  <a:ext uri="{0D108BD9-81ED-4DB2-BD59-A6C34878D82A}">
                    <a16:rowId xmlns:a16="http://schemas.microsoft.com/office/drawing/2014/main" val="1109370460"/>
                  </a:ext>
                </a:extLst>
              </a:tr>
              <a:tr h="122699">
                <a:tc rowSpan="3">
                  <a:txBody>
                    <a:bodyPr/>
                    <a:lstStyle/>
                    <a:p>
                      <a:pPr algn="ctr"/>
                      <a:r>
                        <a:rPr lang="cs-CZ" sz="1100" dirty="0">
                          <a:latin typeface="+mj-lt"/>
                        </a:rPr>
                        <a:t>Věk 0–1</a:t>
                      </a:r>
                    </a:p>
                  </a:txBody>
                  <a:tcPr marL="0" marR="0" marT="0" marB="0" anchor="ctr">
                    <a:lnL>
                      <a:noFill/>
                    </a:lnL>
                    <a:lnR>
                      <a:noFill/>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solidFill>
                      <a:srgbClr val="CFD5EA"/>
                    </a:solidFill>
                  </a:tcPr>
                </a:tc>
                <a:tc>
                  <a:txBody>
                    <a:bodyPr/>
                    <a:lstStyle/>
                    <a:p>
                      <a:pPr algn="ctr"/>
                      <a:r>
                        <a:rPr lang="cs-CZ" sz="1100" dirty="0">
                          <a:latin typeface="+mj-lt"/>
                        </a:rPr>
                        <a:t>2016</a:t>
                      </a:r>
                    </a:p>
                  </a:txBody>
                  <a:tcPr marL="0" marR="0" marT="0" marB="0" anchor="ctr">
                    <a:lnL>
                      <a:noFill/>
                    </a:lnL>
                    <a:lnR>
                      <a:noFill/>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solidFill>
                      <a:srgbClr val="CFD5EA"/>
                    </a:solidFill>
                  </a:tcPr>
                </a:tc>
                <a:tc>
                  <a:txBody>
                    <a:bodyPr/>
                    <a:lstStyle/>
                    <a:p>
                      <a:pPr algn="ctr" fontAlgn="ctr"/>
                      <a:r>
                        <a:rPr lang="cs-CZ" sz="1100" b="0" i="0" u="none" strike="noStrike" dirty="0">
                          <a:solidFill>
                            <a:srgbClr val="000000"/>
                          </a:solidFill>
                          <a:effectLst/>
                          <a:latin typeface="Calibri Light" panose="020F0302020204030204" pitchFamily="34" charset="0"/>
                        </a:rPr>
                        <a:t>63 596</a:t>
                      </a:r>
                    </a:p>
                  </a:txBody>
                  <a:tcPr marL="9525" marR="9525" marT="9525" marB="0" anchor="ctr">
                    <a:lnL>
                      <a:noFill/>
                    </a:lnL>
                    <a:lnR>
                      <a:noFill/>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1 436 873</a:t>
                      </a:r>
                    </a:p>
                  </a:txBody>
                  <a:tcPr marL="9525" marR="9525" marT="9525" marB="0" anchor="ctr">
                    <a:lnL>
                      <a:noFill/>
                    </a:lnL>
                    <a:lnR>
                      <a:noFill/>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solidFill>
                      <a:srgbClr val="CFD5EA"/>
                    </a:solidFill>
                  </a:tcPr>
                </a:tc>
                <a:tc>
                  <a:txBody>
                    <a:bodyPr/>
                    <a:lstStyle/>
                    <a:p>
                      <a:pPr algn="ctr" fontAlgn="ctr"/>
                      <a:r>
                        <a:rPr lang="cs-CZ" sz="1100" b="0" i="0" u="none" strike="noStrike" dirty="0">
                          <a:solidFill>
                            <a:srgbClr val="000000"/>
                          </a:solidFill>
                          <a:effectLst/>
                          <a:latin typeface="Calibri Light" panose="020F0302020204030204" pitchFamily="34" charset="0"/>
                        </a:rPr>
                        <a:t>4,43%</a:t>
                      </a:r>
                    </a:p>
                  </a:txBody>
                  <a:tcPr marL="9525" marR="9525" marT="9525" marB="0" anchor="ctr">
                    <a:lnL>
                      <a:noFill/>
                    </a:lnL>
                    <a:lnR>
                      <a:noFill/>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solidFill>
                      <a:srgbClr val="CFD5EA"/>
                    </a:solidFill>
                  </a:tcPr>
                </a:tc>
                <a:extLst>
                  <a:ext uri="{0D108BD9-81ED-4DB2-BD59-A6C34878D82A}">
                    <a16:rowId xmlns:a16="http://schemas.microsoft.com/office/drawing/2014/main" val="10003"/>
                  </a:ext>
                </a:extLst>
              </a:tr>
              <a:tr h="122699">
                <a:tc vMerge="1">
                  <a:txBody>
                    <a:bodyPr/>
                    <a:lstStyle/>
                    <a:p>
                      <a:pPr algn="ctr"/>
                      <a:endParaRPr lang="cs-CZ" sz="1100" dirty="0">
                        <a:latin typeface="+mj-lt"/>
                      </a:endParaRPr>
                    </a:p>
                  </a:txBody>
                  <a:tcPr marL="0" marR="0" marT="0" marB="0" anchor="ctr"/>
                </a:tc>
                <a:tc>
                  <a:txBody>
                    <a:bodyPr/>
                    <a:lstStyle/>
                    <a:p>
                      <a:pPr algn="ctr"/>
                      <a:r>
                        <a:rPr lang="cs-CZ" sz="1100" dirty="0">
                          <a:latin typeface="+mj-lt"/>
                        </a:rPr>
                        <a:t>2017</a:t>
                      </a:r>
                    </a:p>
                  </a:txBody>
                  <a:tcPr marL="0" marR="0" marT="0"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64 258</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1 462 213</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4,39%</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CFD5EA"/>
                    </a:solidFill>
                  </a:tcPr>
                </a:tc>
                <a:extLst>
                  <a:ext uri="{0D108BD9-81ED-4DB2-BD59-A6C34878D82A}">
                    <a16:rowId xmlns:a16="http://schemas.microsoft.com/office/drawing/2014/main" val="10004"/>
                  </a:ext>
                </a:extLst>
              </a:tr>
              <a:tr h="122699">
                <a:tc vMerge="1">
                  <a:txBody>
                    <a:bodyPr/>
                    <a:lstStyle/>
                    <a:p>
                      <a:pPr algn="ctr"/>
                      <a:endParaRPr lang="cs-CZ" sz="1100" dirty="0">
                        <a:latin typeface="+mj-lt"/>
                      </a:endParaRPr>
                    </a:p>
                  </a:txBody>
                  <a:tcPr marL="0" marR="0" marT="0" marB="0" anchor="ctr"/>
                </a:tc>
                <a:tc>
                  <a:txBody>
                    <a:bodyPr/>
                    <a:lstStyle/>
                    <a:p>
                      <a:pPr algn="ctr"/>
                      <a:r>
                        <a:rPr lang="cs-CZ" sz="1100" dirty="0">
                          <a:latin typeface="+mj-lt"/>
                        </a:rPr>
                        <a:t>2018</a:t>
                      </a:r>
                    </a:p>
                  </a:txBody>
                  <a:tcPr marL="0" marR="0" marT="0"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59 201</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1 454 258</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4,07%</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CFD5EA"/>
                    </a:solidFill>
                  </a:tcPr>
                </a:tc>
                <a:extLst>
                  <a:ext uri="{0D108BD9-81ED-4DB2-BD59-A6C34878D82A}">
                    <a16:rowId xmlns:a16="http://schemas.microsoft.com/office/drawing/2014/main" val="3737024036"/>
                  </a:ext>
                </a:extLst>
              </a:tr>
              <a:tr h="122699">
                <a:tc rowSpan="3">
                  <a:txBody>
                    <a:bodyPr/>
                    <a:lstStyle/>
                    <a:p>
                      <a:pPr algn="ctr"/>
                      <a:r>
                        <a:rPr lang="cs-CZ" sz="1100" dirty="0">
                          <a:latin typeface="+mj-lt"/>
                        </a:rPr>
                        <a:t>Věk</a:t>
                      </a:r>
                      <a:r>
                        <a:rPr lang="cs-CZ" sz="1100" baseline="0" dirty="0">
                          <a:latin typeface="+mj-lt"/>
                        </a:rPr>
                        <a:t> 2–10</a:t>
                      </a:r>
                      <a:endParaRPr lang="cs-CZ" sz="1100" dirty="0">
                        <a:latin typeface="+mj-lt"/>
                      </a:endParaRPr>
                    </a:p>
                  </a:txBody>
                  <a:tcPr marL="0" marR="0" marT="0"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algn="ctr"/>
                      <a:r>
                        <a:rPr lang="cs-CZ" sz="1100" dirty="0">
                          <a:latin typeface="+mj-lt"/>
                        </a:rPr>
                        <a:t>2016</a:t>
                      </a:r>
                    </a:p>
                  </a:txBody>
                  <a:tcPr marL="0" marR="0" marT="0"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80 243</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1 982 576</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4,05%</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E9EBF5"/>
                    </a:solidFill>
                  </a:tcPr>
                </a:tc>
                <a:extLst>
                  <a:ext uri="{0D108BD9-81ED-4DB2-BD59-A6C34878D82A}">
                    <a16:rowId xmlns:a16="http://schemas.microsoft.com/office/drawing/2014/main" val="10005"/>
                  </a:ext>
                </a:extLst>
              </a:tr>
              <a:tr h="122699">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p>
                      <a:pPr algn="ctr"/>
                      <a:r>
                        <a:rPr lang="cs-CZ" sz="1100" dirty="0">
                          <a:latin typeface="+mj-lt"/>
                        </a:rPr>
                        <a:t>2017</a:t>
                      </a:r>
                    </a:p>
                  </a:txBody>
                  <a:tcPr marL="0" marR="0" marT="0"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82 317</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1 995 348</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4,13%</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E9EBF5"/>
                    </a:solidFill>
                  </a:tcPr>
                </a:tc>
                <a:extLst>
                  <a:ext uri="{0D108BD9-81ED-4DB2-BD59-A6C34878D82A}">
                    <a16:rowId xmlns:a16="http://schemas.microsoft.com/office/drawing/2014/main" val="10006"/>
                  </a:ext>
                </a:extLst>
              </a:tr>
              <a:tr h="122699">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p>
                      <a:pPr algn="ctr"/>
                      <a:r>
                        <a:rPr lang="cs-CZ" sz="1100" dirty="0">
                          <a:latin typeface="+mj-lt"/>
                        </a:rPr>
                        <a:t>2018</a:t>
                      </a:r>
                    </a:p>
                  </a:txBody>
                  <a:tcPr marL="0" marR="0" marT="0"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82 371</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2 023 774</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4,07%</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E9EBF5"/>
                    </a:solidFill>
                  </a:tcPr>
                </a:tc>
                <a:extLst>
                  <a:ext uri="{0D108BD9-81ED-4DB2-BD59-A6C34878D82A}">
                    <a16:rowId xmlns:a16="http://schemas.microsoft.com/office/drawing/2014/main" val="678976765"/>
                  </a:ext>
                </a:extLst>
              </a:tr>
              <a:tr h="122699">
                <a:tc rowSpan="3">
                  <a:txBody>
                    <a:bodyPr/>
                    <a:lstStyle/>
                    <a:p>
                      <a:pPr algn="ctr"/>
                      <a:r>
                        <a:rPr lang="cs-CZ" sz="1100" dirty="0">
                          <a:latin typeface="+mj-lt"/>
                        </a:rPr>
                        <a:t>Věk 11–19</a:t>
                      </a:r>
                    </a:p>
                  </a:txBody>
                  <a:tcPr marL="0" marR="0" marT="0"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algn="ctr"/>
                      <a:r>
                        <a:rPr lang="cs-CZ" sz="1100" dirty="0">
                          <a:latin typeface="+mj-lt"/>
                        </a:rPr>
                        <a:t>2016</a:t>
                      </a:r>
                    </a:p>
                  </a:txBody>
                  <a:tcPr marL="0" marR="0" marT="0"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53 549</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1 225 190</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4,37%</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CFD5EA"/>
                    </a:solidFill>
                  </a:tcPr>
                </a:tc>
                <a:extLst>
                  <a:ext uri="{0D108BD9-81ED-4DB2-BD59-A6C34878D82A}">
                    <a16:rowId xmlns:a16="http://schemas.microsoft.com/office/drawing/2014/main" val="10007"/>
                  </a:ext>
                </a:extLst>
              </a:tr>
              <a:tr h="122699">
                <a:tc vMerge="1">
                  <a:txBody>
                    <a:bodyPr/>
                    <a:lstStyle/>
                    <a:p>
                      <a:pPr algn="ctr"/>
                      <a:endParaRPr lang="cs-CZ" sz="1100" dirty="0">
                        <a:latin typeface="+mj-lt"/>
                      </a:endParaRPr>
                    </a:p>
                  </a:txBody>
                  <a:tcPr marL="0" marR="0" marT="0" marB="0" anchor="ctr"/>
                </a:tc>
                <a:tc>
                  <a:txBody>
                    <a:bodyPr/>
                    <a:lstStyle/>
                    <a:p>
                      <a:pPr algn="ctr"/>
                      <a:r>
                        <a:rPr lang="cs-CZ" sz="1100" dirty="0">
                          <a:latin typeface="+mj-lt"/>
                        </a:rPr>
                        <a:t>2017</a:t>
                      </a:r>
                    </a:p>
                  </a:txBody>
                  <a:tcPr marL="0" marR="0" marT="0"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56 088</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1 239 674</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4,52%</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CFD5EA"/>
                    </a:solidFill>
                  </a:tcPr>
                </a:tc>
                <a:extLst>
                  <a:ext uri="{0D108BD9-81ED-4DB2-BD59-A6C34878D82A}">
                    <a16:rowId xmlns:a16="http://schemas.microsoft.com/office/drawing/2014/main" val="10008"/>
                  </a:ext>
                </a:extLst>
              </a:tr>
              <a:tr h="122699">
                <a:tc vMerge="1">
                  <a:txBody>
                    <a:bodyPr/>
                    <a:lstStyle/>
                    <a:p>
                      <a:pPr algn="ctr"/>
                      <a:endParaRPr lang="cs-CZ" sz="1100" dirty="0">
                        <a:latin typeface="+mj-lt"/>
                      </a:endParaRPr>
                    </a:p>
                  </a:txBody>
                  <a:tcPr marL="0" marR="0" marT="0" marB="0" anchor="ctr"/>
                </a:tc>
                <a:tc>
                  <a:txBody>
                    <a:bodyPr/>
                    <a:lstStyle/>
                    <a:p>
                      <a:pPr algn="ctr"/>
                      <a:r>
                        <a:rPr lang="cs-CZ" sz="1100" dirty="0">
                          <a:latin typeface="+mj-lt"/>
                        </a:rPr>
                        <a:t>2018</a:t>
                      </a:r>
                    </a:p>
                  </a:txBody>
                  <a:tcPr marL="0" marR="0" marT="0"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59 355</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1 338 619</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4,43%</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CFD5EA"/>
                    </a:solidFill>
                  </a:tcPr>
                </a:tc>
                <a:extLst>
                  <a:ext uri="{0D108BD9-81ED-4DB2-BD59-A6C34878D82A}">
                    <a16:rowId xmlns:a16="http://schemas.microsoft.com/office/drawing/2014/main" val="4123375962"/>
                  </a:ext>
                </a:extLst>
              </a:tr>
              <a:tr h="122699">
                <a:tc rowSpan="3">
                  <a:txBody>
                    <a:bodyPr/>
                    <a:lstStyle/>
                    <a:p>
                      <a:pPr algn="ctr"/>
                      <a:r>
                        <a:rPr lang="cs-CZ" sz="1100" dirty="0">
                          <a:latin typeface="+mj-lt"/>
                        </a:rPr>
                        <a:t>Věk 20–34</a:t>
                      </a:r>
                    </a:p>
                  </a:txBody>
                  <a:tcPr marL="0" marR="0" marT="0"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algn="ctr"/>
                      <a:r>
                        <a:rPr lang="cs-CZ" sz="1100" dirty="0">
                          <a:latin typeface="+mj-lt"/>
                        </a:rPr>
                        <a:t>2016</a:t>
                      </a:r>
                    </a:p>
                  </a:txBody>
                  <a:tcPr marL="0" marR="0" marT="0"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121 831</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2 752 289</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4,43%</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E9EBF5"/>
                    </a:solidFill>
                  </a:tcPr>
                </a:tc>
                <a:extLst>
                  <a:ext uri="{0D108BD9-81ED-4DB2-BD59-A6C34878D82A}">
                    <a16:rowId xmlns:a16="http://schemas.microsoft.com/office/drawing/2014/main" val="10009"/>
                  </a:ext>
                </a:extLst>
              </a:tr>
              <a:tr h="122699">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p>
                      <a:pPr algn="ctr"/>
                      <a:r>
                        <a:rPr lang="cs-CZ" sz="1100" dirty="0">
                          <a:latin typeface="+mj-lt"/>
                        </a:rPr>
                        <a:t>2017</a:t>
                      </a:r>
                    </a:p>
                  </a:txBody>
                  <a:tcPr marL="0" marR="0" marT="0"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119 639</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2 730 241</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4,38%</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E9EBF5"/>
                    </a:solidFill>
                  </a:tcPr>
                </a:tc>
                <a:extLst>
                  <a:ext uri="{0D108BD9-81ED-4DB2-BD59-A6C34878D82A}">
                    <a16:rowId xmlns:a16="http://schemas.microsoft.com/office/drawing/2014/main" val="10010"/>
                  </a:ext>
                </a:extLst>
              </a:tr>
              <a:tr h="122699">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p>
                      <a:pPr algn="ctr"/>
                      <a:r>
                        <a:rPr lang="cs-CZ" sz="1100" dirty="0">
                          <a:latin typeface="+mj-lt"/>
                        </a:rPr>
                        <a:t>2018</a:t>
                      </a:r>
                    </a:p>
                  </a:txBody>
                  <a:tcPr marL="0" marR="0" marT="0"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126 971</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2 806 750</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4,52%</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E9EBF5"/>
                    </a:solidFill>
                  </a:tcPr>
                </a:tc>
                <a:extLst>
                  <a:ext uri="{0D108BD9-81ED-4DB2-BD59-A6C34878D82A}">
                    <a16:rowId xmlns:a16="http://schemas.microsoft.com/office/drawing/2014/main" val="1496591241"/>
                  </a:ext>
                </a:extLst>
              </a:tr>
              <a:tr h="122699">
                <a:tc rowSpan="3">
                  <a:txBody>
                    <a:bodyPr/>
                    <a:lstStyle/>
                    <a:p>
                      <a:pPr algn="ctr"/>
                      <a:r>
                        <a:rPr lang="cs-CZ" sz="1100" dirty="0">
                          <a:latin typeface="+mj-lt"/>
                        </a:rPr>
                        <a:t>Věk 35–64</a:t>
                      </a:r>
                    </a:p>
                  </a:txBody>
                  <a:tcPr marL="0" marR="0" marT="0"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algn="ctr"/>
                      <a:r>
                        <a:rPr lang="cs-CZ" sz="1100" dirty="0">
                          <a:latin typeface="+mj-lt"/>
                        </a:rPr>
                        <a:t>2016</a:t>
                      </a:r>
                    </a:p>
                  </a:txBody>
                  <a:tcPr marL="0" marR="0" marT="0"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383 641</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8 443 585</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4,54%</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CFD5EA"/>
                    </a:solidFill>
                  </a:tcPr>
                </a:tc>
                <a:extLst>
                  <a:ext uri="{0D108BD9-81ED-4DB2-BD59-A6C34878D82A}">
                    <a16:rowId xmlns:a16="http://schemas.microsoft.com/office/drawing/2014/main" val="10011"/>
                  </a:ext>
                </a:extLst>
              </a:tr>
              <a:tr h="122699">
                <a:tc vMerge="1">
                  <a:txBody>
                    <a:bodyPr/>
                    <a:lstStyle/>
                    <a:p>
                      <a:pPr algn="ctr"/>
                      <a:endParaRPr lang="cs-CZ" sz="1100" dirty="0">
                        <a:latin typeface="+mj-lt"/>
                      </a:endParaRPr>
                    </a:p>
                  </a:txBody>
                  <a:tcPr marL="0" marR="0" marT="0" marB="0" anchor="ctr"/>
                </a:tc>
                <a:tc>
                  <a:txBody>
                    <a:bodyPr/>
                    <a:lstStyle/>
                    <a:p>
                      <a:pPr algn="ctr"/>
                      <a:r>
                        <a:rPr lang="cs-CZ" sz="1100" dirty="0">
                          <a:latin typeface="+mj-lt"/>
                        </a:rPr>
                        <a:t>2017</a:t>
                      </a:r>
                    </a:p>
                  </a:txBody>
                  <a:tcPr marL="0" marR="0" marT="0"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385 125</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8 544 427</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4,51%</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CFD5EA"/>
                    </a:solidFill>
                  </a:tcPr>
                </a:tc>
                <a:extLst>
                  <a:ext uri="{0D108BD9-81ED-4DB2-BD59-A6C34878D82A}">
                    <a16:rowId xmlns:a16="http://schemas.microsoft.com/office/drawing/2014/main" val="10012"/>
                  </a:ext>
                </a:extLst>
              </a:tr>
              <a:tr h="122699">
                <a:tc vMerge="1">
                  <a:txBody>
                    <a:bodyPr/>
                    <a:lstStyle/>
                    <a:p>
                      <a:pPr algn="ctr"/>
                      <a:endParaRPr lang="cs-CZ" sz="1100" dirty="0">
                        <a:latin typeface="+mj-lt"/>
                      </a:endParaRPr>
                    </a:p>
                  </a:txBody>
                  <a:tcPr marL="0" marR="0" marT="0" marB="0" anchor="ctr"/>
                </a:tc>
                <a:tc>
                  <a:txBody>
                    <a:bodyPr/>
                    <a:lstStyle/>
                    <a:p>
                      <a:pPr algn="ctr"/>
                      <a:r>
                        <a:rPr lang="cs-CZ" sz="1100" dirty="0">
                          <a:latin typeface="+mj-lt"/>
                        </a:rPr>
                        <a:t>2018</a:t>
                      </a:r>
                    </a:p>
                  </a:txBody>
                  <a:tcPr marL="0" marR="0" marT="0"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414 979</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8 968 272</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4,63%</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CFD5EA"/>
                    </a:solidFill>
                  </a:tcPr>
                </a:tc>
                <a:extLst>
                  <a:ext uri="{0D108BD9-81ED-4DB2-BD59-A6C34878D82A}">
                    <a16:rowId xmlns:a16="http://schemas.microsoft.com/office/drawing/2014/main" val="247710564"/>
                  </a:ext>
                </a:extLst>
              </a:tr>
              <a:tr h="122699">
                <a:tc rowSpan="3">
                  <a:txBody>
                    <a:bodyPr/>
                    <a:lstStyle/>
                    <a:p>
                      <a:pPr algn="ctr"/>
                      <a:r>
                        <a:rPr lang="cs-CZ" sz="1100" dirty="0">
                          <a:latin typeface="+mj-lt"/>
                        </a:rPr>
                        <a:t>Věk 65+</a:t>
                      </a:r>
                    </a:p>
                  </a:txBody>
                  <a:tcPr marL="0" marR="0" marT="0" marB="0" anchor="ctr">
                    <a:lnL>
                      <a:noFill/>
                    </a:lnL>
                    <a:lnR>
                      <a:noFill/>
                    </a:lnR>
                    <a:lnT>
                      <a:no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9EBF5"/>
                    </a:solidFill>
                  </a:tcPr>
                </a:tc>
                <a:tc>
                  <a:txBody>
                    <a:bodyPr/>
                    <a:lstStyle/>
                    <a:p>
                      <a:pPr algn="ctr"/>
                      <a:r>
                        <a:rPr lang="cs-CZ" sz="1100" dirty="0">
                          <a:latin typeface="+mj-lt"/>
                        </a:rPr>
                        <a:t>2016</a:t>
                      </a:r>
                    </a:p>
                  </a:txBody>
                  <a:tcPr marL="0" marR="0" marT="0"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300 854</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6 487 372</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4,64%</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E9EBF5"/>
                    </a:solidFill>
                  </a:tcPr>
                </a:tc>
                <a:extLst>
                  <a:ext uri="{0D108BD9-81ED-4DB2-BD59-A6C34878D82A}">
                    <a16:rowId xmlns:a16="http://schemas.microsoft.com/office/drawing/2014/main" val="10013"/>
                  </a:ext>
                </a:extLst>
              </a:tr>
              <a:tr h="122699">
                <a:tc vMerge="1">
                  <a:txBody>
                    <a:bodyPr/>
                    <a:lstStyle/>
                    <a:p>
                      <a:pPr algn="ctr"/>
                      <a:endParaRPr lang="cs-CZ" sz="1100" dirty="0">
                        <a:latin typeface="+mj-lt"/>
                      </a:endParaRPr>
                    </a:p>
                  </a:txBody>
                  <a:tcPr marL="0" marR="0" marT="0" marB="0" anchor="ctr">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cs-CZ" sz="1100" dirty="0">
                          <a:latin typeface="+mj-lt"/>
                        </a:rPr>
                        <a:t>2017</a:t>
                      </a:r>
                    </a:p>
                  </a:txBody>
                  <a:tcPr marL="0" marR="0" marT="0"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311 199</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6 633 954</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4,69%</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E9EBF5"/>
                    </a:solidFill>
                  </a:tcPr>
                </a:tc>
                <a:extLst>
                  <a:ext uri="{0D108BD9-81ED-4DB2-BD59-A6C34878D82A}">
                    <a16:rowId xmlns:a16="http://schemas.microsoft.com/office/drawing/2014/main" val="10014"/>
                  </a:ext>
                </a:extLst>
              </a:tr>
              <a:tr h="122699">
                <a:tc vMerge="1">
                  <a:txBody>
                    <a:bodyPr/>
                    <a:lstStyle/>
                    <a:p>
                      <a:pPr algn="ctr"/>
                      <a:endParaRPr lang="cs-CZ" sz="1100" dirty="0">
                        <a:latin typeface="+mj-lt"/>
                      </a:endParaRPr>
                    </a:p>
                  </a:txBody>
                  <a:tcPr marL="0" marR="0" marT="0" marB="0" anchor="ctr">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cs-CZ" sz="1100" dirty="0">
                          <a:latin typeface="+mj-lt"/>
                        </a:rPr>
                        <a:t>2018</a:t>
                      </a:r>
                    </a:p>
                  </a:txBody>
                  <a:tcPr marL="0" marR="0" marT="0" marB="0" anchor="ctr">
                    <a:lnL>
                      <a:noFill/>
                    </a:lnL>
                    <a:lnR>
                      <a:noFill/>
                    </a:lnR>
                    <a:lnT>
                      <a:no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344 278</a:t>
                      </a:r>
                    </a:p>
                  </a:txBody>
                  <a:tcPr marL="9525" marR="9525" marT="9525" marB="0" anchor="ctr">
                    <a:lnL>
                      <a:noFill/>
                    </a:lnL>
                    <a:lnR>
                      <a:noFill/>
                    </a:lnR>
                    <a:lnT>
                      <a:no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7 062 483</a:t>
                      </a:r>
                    </a:p>
                  </a:txBody>
                  <a:tcPr marL="9525" marR="9525" marT="9525" marB="0" anchor="ctr">
                    <a:lnL>
                      <a:noFill/>
                    </a:lnL>
                    <a:lnR>
                      <a:noFill/>
                    </a:lnR>
                    <a:lnT>
                      <a:no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9EBF5"/>
                    </a:solidFill>
                  </a:tcPr>
                </a:tc>
                <a:tc>
                  <a:txBody>
                    <a:bodyPr/>
                    <a:lstStyle/>
                    <a:p>
                      <a:pPr algn="ctr" fontAlgn="ctr"/>
                      <a:r>
                        <a:rPr lang="cs-CZ" sz="1100" b="0" i="0" u="none" strike="noStrike" dirty="0">
                          <a:solidFill>
                            <a:srgbClr val="000000"/>
                          </a:solidFill>
                          <a:effectLst/>
                          <a:latin typeface="Calibri Light" panose="020F0302020204030204" pitchFamily="34" charset="0"/>
                        </a:rPr>
                        <a:t>4,87%</a:t>
                      </a:r>
                    </a:p>
                  </a:txBody>
                  <a:tcPr marL="9525" marR="9525" marT="9525" marB="0" anchor="ctr">
                    <a:lnL>
                      <a:noFill/>
                    </a:lnL>
                    <a:lnR>
                      <a:noFill/>
                    </a:lnR>
                    <a:lnT>
                      <a:no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9EBF5"/>
                    </a:solidFill>
                  </a:tcPr>
                </a:tc>
                <a:extLst>
                  <a:ext uri="{0D108BD9-81ED-4DB2-BD59-A6C34878D82A}">
                    <a16:rowId xmlns:a16="http://schemas.microsoft.com/office/drawing/2014/main" val="495873730"/>
                  </a:ext>
                </a:extLst>
              </a:tr>
            </a:tbl>
          </a:graphicData>
        </a:graphic>
      </p:graphicFrame>
      <p:sp>
        <p:nvSpPr>
          <p:cNvPr id="42" name="Obdélník 41">
            <a:extLst>
              <a:ext uri="{FF2B5EF4-FFF2-40B4-BE49-F238E27FC236}">
                <a16:creationId xmlns:a16="http://schemas.microsoft.com/office/drawing/2014/main" id="{2638E2E7-0B57-4574-9913-89316E24908F}"/>
              </a:ext>
            </a:extLst>
          </p:cNvPr>
          <p:cNvSpPr/>
          <p:nvPr/>
        </p:nvSpPr>
        <p:spPr>
          <a:xfrm>
            <a:off x="1736709" y="1237679"/>
            <a:ext cx="4085432" cy="261610"/>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100" b="1" i="0" u="none" strike="noStrike" kern="0" cap="none" spc="0" normalizeH="0" baseline="0" noProof="0" dirty="0">
                <a:ln>
                  <a:noFill/>
                </a:ln>
                <a:solidFill>
                  <a:prstClr val="black"/>
                </a:solidFill>
                <a:effectLst/>
                <a:uLnTx/>
                <a:uFillTx/>
              </a:rPr>
              <a:t>Počet kontaktů s PZS* vázaných na obyvatele LBK/ČR:</a:t>
            </a:r>
            <a:endParaRPr kumimoji="0" lang="cs-CZ" sz="1100" b="0" i="1" u="none" strike="noStrike" kern="0" cap="none" spc="0" normalizeH="0" baseline="0" noProof="0" dirty="0">
              <a:ln>
                <a:noFill/>
              </a:ln>
              <a:solidFill>
                <a:prstClr val="black"/>
              </a:solidFill>
              <a:effectLst/>
              <a:uLnTx/>
              <a:uFillTx/>
            </a:endParaRPr>
          </a:p>
        </p:txBody>
      </p:sp>
      <p:sp>
        <p:nvSpPr>
          <p:cNvPr id="43" name="Obdélník 42">
            <a:extLst>
              <a:ext uri="{FF2B5EF4-FFF2-40B4-BE49-F238E27FC236}">
                <a16:creationId xmlns:a16="http://schemas.microsoft.com/office/drawing/2014/main" id="{06CE15B0-1FF4-48A7-B6FD-F9C4DC7AD2D3}"/>
              </a:ext>
            </a:extLst>
          </p:cNvPr>
          <p:cNvSpPr/>
          <p:nvPr/>
        </p:nvSpPr>
        <p:spPr>
          <a:xfrm>
            <a:off x="1813845" y="5556896"/>
            <a:ext cx="8278148" cy="430887"/>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100" b="0" i="1" u="none" strike="noStrike" kern="0" cap="none" spc="0" normalizeH="0" baseline="0" noProof="0" dirty="0">
                <a:ln>
                  <a:noFill/>
                </a:ln>
                <a:solidFill>
                  <a:prstClr val="black"/>
                </a:solidFill>
                <a:effectLst/>
                <a:uLnTx/>
                <a:uFillTx/>
              </a:rPr>
              <a:t>*Uvažován druh dokladu 01 (vyúčtování výkonů v ambulantní péči), 02 (vyúčtování výkonů v ústavní péči), 05 (Vyúčtování výkonů nepravidelné péče) a 06 (poukaz na vyšetření a ošetření) s výjimkou laboratorních vyšetření.</a:t>
            </a:r>
          </a:p>
        </p:txBody>
      </p:sp>
      <p:graphicFrame>
        <p:nvGraphicFramePr>
          <p:cNvPr id="44" name="Tabulka 43">
            <a:extLst>
              <a:ext uri="{FF2B5EF4-FFF2-40B4-BE49-F238E27FC236}">
                <a16:creationId xmlns:a16="http://schemas.microsoft.com/office/drawing/2014/main" id="{41A5040D-2E50-4187-88F2-036A78475AA6}"/>
              </a:ext>
            </a:extLst>
          </p:cNvPr>
          <p:cNvGraphicFramePr>
            <a:graphicFrameLocks noGrp="1"/>
          </p:cNvGraphicFramePr>
          <p:nvPr>
            <p:extLst>
              <p:ext uri="{D42A27DB-BD31-4B8C-83A1-F6EECF244321}">
                <p14:modId xmlns:p14="http://schemas.microsoft.com/office/powerpoint/2010/main" val="3978276185"/>
              </p:ext>
            </p:extLst>
          </p:nvPr>
        </p:nvGraphicFramePr>
        <p:xfrm>
          <a:off x="6168626" y="1486734"/>
          <a:ext cx="3975789" cy="4055745"/>
        </p:xfrm>
        <a:graphic>
          <a:graphicData uri="http://schemas.openxmlformats.org/drawingml/2006/table">
            <a:tbl>
              <a:tblPr firstRow="1" bandRow="1"/>
              <a:tblGrid>
                <a:gridCol w="735789">
                  <a:extLst>
                    <a:ext uri="{9D8B030D-6E8A-4147-A177-3AD203B41FA5}">
                      <a16:colId xmlns:a16="http://schemas.microsoft.com/office/drawing/2014/main" val="20000"/>
                    </a:ext>
                  </a:extLst>
                </a:gridCol>
                <a:gridCol w="540000">
                  <a:extLst>
                    <a:ext uri="{9D8B030D-6E8A-4147-A177-3AD203B41FA5}">
                      <a16:colId xmlns:a16="http://schemas.microsoft.com/office/drawing/2014/main" val="20001"/>
                    </a:ext>
                  </a:extLst>
                </a:gridCol>
                <a:gridCol w="900000">
                  <a:extLst>
                    <a:ext uri="{9D8B030D-6E8A-4147-A177-3AD203B41FA5}">
                      <a16:colId xmlns:a16="http://schemas.microsoft.com/office/drawing/2014/main" val="20002"/>
                    </a:ext>
                  </a:extLst>
                </a:gridCol>
                <a:gridCol w="900000">
                  <a:extLst>
                    <a:ext uri="{9D8B030D-6E8A-4147-A177-3AD203B41FA5}">
                      <a16:colId xmlns:a16="http://schemas.microsoft.com/office/drawing/2014/main" val="20003"/>
                    </a:ext>
                  </a:extLst>
                </a:gridCol>
                <a:gridCol w="900000">
                  <a:extLst>
                    <a:ext uri="{9D8B030D-6E8A-4147-A177-3AD203B41FA5}">
                      <a16:colId xmlns:a16="http://schemas.microsoft.com/office/drawing/2014/main" val="20004"/>
                    </a:ext>
                  </a:extLst>
                </a:gridCol>
              </a:tblGrid>
              <a:tr h="116102">
                <a:tc>
                  <a:txBody>
                    <a:bodyPr/>
                    <a:lstStyle/>
                    <a:p>
                      <a:pPr algn="ctr"/>
                      <a:endParaRPr lang="cs-CZ" sz="1100" b="1" dirty="0">
                        <a:solidFill>
                          <a:schemeClr val="tx1"/>
                        </a:solidFill>
                        <a:latin typeface="+mj-lt"/>
                      </a:endParaRPr>
                    </a:p>
                  </a:txBody>
                  <a:tcPr marL="0" marR="0" marT="0" marB="0" anchor="ctr">
                    <a:lnL>
                      <a:noFill/>
                    </a:lnL>
                    <a:lnR>
                      <a:no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cs-CZ" sz="1100" b="1" dirty="0">
                          <a:solidFill>
                            <a:schemeClr val="tx1"/>
                          </a:solidFill>
                          <a:latin typeface="+mj-lt"/>
                        </a:rPr>
                        <a:t>Rok</a:t>
                      </a:r>
                    </a:p>
                  </a:txBody>
                  <a:tcPr marL="0" marR="0" marT="0" marB="0" anchor="ctr">
                    <a:lnL>
                      <a:noFill/>
                    </a:lnL>
                    <a:lnR>
                      <a:no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cs-CZ" sz="1100" b="1" dirty="0">
                          <a:solidFill>
                            <a:schemeClr val="tx1"/>
                          </a:solidFill>
                          <a:latin typeface="+mj-lt"/>
                        </a:rPr>
                        <a:t>LBK</a:t>
                      </a:r>
                    </a:p>
                  </a:txBody>
                  <a:tcPr marL="0" marR="0" marT="0" marB="0" anchor="ctr">
                    <a:lnL>
                      <a:noFill/>
                    </a:lnL>
                    <a:lnR>
                      <a:no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cs-CZ" sz="1100" b="1" dirty="0">
                          <a:solidFill>
                            <a:schemeClr val="tx1"/>
                          </a:solidFill>
                          <a:latin typeface="+mj-lt"/>
                        </a:rPr>
                        <a:t>ČR</a:t>
                      </a:r>
                    </a:p>
                  </a:txBody>
                  <a:tcPr marL="0" marR="0" marT="0" marB="0" anchor="ctr">
                    <a:lnL>
                      <a:noFill/>
                    </a:lnL>
                    <a:lnR>
                      <a:no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cs-CZ" sz="1100" b="1" dirty="0">
                          <a:solidFill>
                            <a:schemeClr val="tx1"/>
                          </a:solidFill>
                          <a:latin typeface="+mj-lt"/>
                        </a:rPr>
                        <a:t>Rozdíl </a:t>
                      </a:r>
                      <a:br>
                        <a:rPr lang="cs-CZ" sz="1100" b="1" dirty="0">
                          <a:solidFill>
                            <a:schemeClr val="tx1"/>
                          </a:solidFill>
                          <a:latin typeface="+mj-lt"/>
                        </a:rPr>
                      </a:br>
                      <a:r>
                        <a:rPr lang="cs-CZ" sz="1100" b="1" dirty="0">
                          <a:solidFill>
                            <a:schemeClr val="tx1"/>
                          </a:solidFill>
                          <a:latin typeface="+mj-lt"/>
                        </a:rPr>
                        <a:t>LBK</a:t>
                      </a:r>
                      <a:r>
                        <a:rPr lang="cs-CZ" sz="1100" b="1" baseline="0" dirty="0">
                          <a:solidFill>
                            <a:schemeClr val="tx1"/>
                          </a:solidFill>
                          <a:latin typeface="+mj-lt"/>
                        </a:rPr>
                        <a:t> </a:t>
                      </a:r>
                      <a:r>
                        <a:rPr lang="cs-CZ" sz="1100" b="1" dirty="0">
                          <a:solidFill>
                            <a:schemeClr val="tx1"/>
                          </a:solidFill>
                          <a:latin typeface="+mj-lt"/>
                        </a:rPr>
                        <a:t>vs. ČR</a:t>
                      </a:r>
                    </a:p>
                  </a:txBody>
                  <a:tcPr marL="0" marR="0" marT="0" marB="0" anchor="ctr">
                    <a:lnL>
                      <a:noFill/>
                    </a:lnL>
                    <a:lnR>
                      <a:no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22699">
                <a:tc rowSpan="3">
                  <a:txBody>
                    <a:bodyPr/>
                    <a:lstStyle/>
                    <a:p>
                      <a:pPr algn="ctr"/>
                      <a:r>
                        <a:rPr lang="cs-CZ" sz="1100" b="1" dirty="0">
                          <a:solidFill>
                            <a:schemeClr val="bg1"/>
                          </a:solidFill>
                          <a:latin typeface="+mj-lt"/>
                        </a:rPr>
                        <a:t>Celkem</a:t>
                      </a:r>
                    </a:p>
                  </a:txBody>
                  <a:tcPr marL="0" marR="0" marT="0" marB="0" anchor="ctr">
                    <a:lnL>
                      <a:noFill/>
                    </a:lnL>
                    <a:lnR>
                      <a:no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algn="ctr"/>
                      <a:r>
                        <a:rPr lang="cs-CZ" sz="1100" b="1" dirty="0">
                          <a:solidFill>
                            <a:schemeClr val="bg1"/>
                          </a:solidFill>
                          <a:latin typeface="+mj-lt"/>
                        </a:rPr>
                        <a:t>2016</a:t>
                      </a:r>
                    </a:p>
                  </a:txBody>
                  <a:tcPr marL="0" marR="0" marT="0" marB="0" anchor="ctr">
                    <a:lnL>
                      <a:noFill/>
                    </a:lnL>
                    <a:lnR>
                      <a:noFill/>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solidFill>
                      <a:srgbClr val="4472C4"/>
                    </a:solidFill>
                  </a:tcPr>
                </a:tc>
                <a:tc>
                  <a:txBody>
                    <a:bodyPr/>
                    <a:lstStyle/>
                    <a:p>
                      <a:pPr marL="0" algn="ctr" defTabSz="914400" rtl="0" eaLnBrk="1" fontAlgn="b" latinLnBrk="0" hangingPunct="1"/>
                      <a:r>
                        <a:rPr lang="cs-CZ" sz="1100" b="1" kern="1200" dirty="0">
                          <a:solidFill>
                            <a:schemeClr val="bg1"/>
                          </a:solidFill>
                          <a:latin typeface="+mj-lt"/>
                          <a:ea typeface="+mn-ea"/>
                          <a:cs typeface="+mn-cs"/>
                        </a:rPr>
                        <a:t>2,28</a:t>
                      </a:r>
                    </a:p>
                  </a:txBody>
                  <a:tcPr marL="9525" marR="9525" marT="9525" marB="0" anchor="b">
                    <a:lnL>
                      <a:noFill/>
                    </a:lnL>
                    <a:lnR>
                      <a:noFill/>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solidFill>
                      <a:srgbClr val="4472C4"/>
                    </a:solidFill>
                  </a:tcPr>
                </a:tc>
                <a:tc>
                  <a:txBody>
                    <a:bodyPr/>
                    <a:lstStyle/>
                    <a:p>
                      <a:pPr marL="0" algn="ctr" defTabSz="914400" rtl="0" eaLnBrk="1" fontAlgn="b" latinLnBrk="0" hangingPunct="1"/>
                      <a:r>
                        <a:rPr lang="cs-CZ" sz="1100" b="1" kern="1200" dirty="0">
                          <a:solidFill>
                            <a:schemeClr val="bg1"/>
                          </a:solidFill>
                          <a:latin typeface="+mj-lt"/>
                          <a:ea typeface="+mn-ea"/>
                          <a:cs typeface="+mn-cs"/>
                        </a:rPr>
                        <a:t>2,11</a:t>
                      </a:r>
                    </a:p>
                  </a:txBody>
                  <a:tcPr marL="9525" marR="9525" marT="9525" marB="0" anchor="b">
                    <a:lnL>
                      <a:noFill/>
                    </a:lnL>
                    <a:lnR>
                      <a:noFill/>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solidFill>
                      <a:srgbClr val="4472C4"/>
                    </a:solidFill>
                  </a:tcPr>
                </a:tc>
                <a:tc>
                  <a:txBody>
                    <a:bodyPr/>
                    <a:lstStyle/>
                    <a:p>
                      <a:pPr marL="0" algn="ctr" defTabSz="914400" rtl="0" eaLnBrk="1" fontAlgn="b" latinLnBrk="0" hangingPunct="1"/>
                      <a:r>
                        <a:rPr lang="cs-CZ" sz="1100" b="1" kern="1200" dirty="0">
                          <a:solidFill>
                            <a:schemeClr val="bg1"/>
                          </a:solidFill>
                          <a:latin typeface="+mj-lt"/>
                          <a:ea typeface="+mn-ea"/>
                          <a:cs typeface="+mn-cs"/>
                        </a:rPr>
                        <a:t>+0,17</a:t>
                      </a:r>
                    </a:p>
                  </a:txBody>
                  <a:tcPr marL="9525" marR="9525" marT="9525" marB="0" anchor="b">
                    <a:lnL>
                      <a:noFill/>
                    </a:lnL>
                    <a:lnR>
                      <a:noFill/>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solidFill>
                      <a:srgbClr val="4472C4"/>
                    </a:solidFill>
                  </a:tcPr>
                </a:tc>
                <a:extLst>
                  <a:ext uri="{0D108BD9-81ED-4DB2-BD59-A6C34878D82A}">
                    <a16:rowId xmlns:a16="http://schemas.microsoft.com/office/drawing/2014/main" val="10001"/>
                  </a:ext>
                </a:extLst>
              </a:tr>
              <a:tr h="122699">
                <a:tc vMerge="1">
                  <a:txBody>
                    <a:bodyPr/>
                    <a:lstStyle/>
                    <a:p>
                      <a:pPr algn="ctr"/>
                      <a:endParaRPr lang="cs-CZ" sz="1100" dirty="0">
                        <a:latin typeface="+mj-lt"/>
                      </a:endParaRPr>
                    </a:p>
                  </a:txBody>
                  <a:tcPr marL="0" marR="0" marT="0" marB="0" anchor="ctr">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lang="cs-CZ" sz="1100" b="1" dirty="0">
                          <a:solidFill>
                            <a:schemeClr val="bg1"/>
                          </a:solidFill>
                          <a:latin typeface="+mj-lt"/>
                        </a:rPr>
                        <a:t>2017</a:t>
                      </a:r>
                    </a:p>
                  </a:txBody>
                  <a:tcPr marL="0" marR="0" marT="0" marB="0" anchor="ctr">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marL="0" algn="ctr" defTabSz="914400" rtl="0" eaLnBrk="1" fontAlgn="b" latinLnBrk="0" hangingPunct="1"/>
                      <a:r>
                        <a:rPr lang="cs-CZ" sz="1100" b="1" kern="1200">
                          <a:solidFill>
                            <a:schemeClr val="bg1"/>
                          </a:solidFill>
                          <a:latin typeface="+mj-lt"/>
                          <a:ea typeface="+mn-ea"/>
                          <a:cs typeface="+mn-cs"/>
                        </a:rPr>
                        <a:t>2,31</a:t>
                      </a:r>
                    </a:p>
                  </a:txBody>
                  <a:tcPr marL="9525" marR="9525" marT="9525" marB="0" anchor="b">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marL="0" algn="ctr" defTabSz="914400" rtl="0" eaLnBrk="1" fontAlgn="b" latinLnBrk="0" hangingPunct="1"/>
                      <a:r>
                        <a:rPr lang="cs-CZ" sz="1100" b="1" kern="1200" dirty="0">
                          <a:solidFill>
                            <a:schemeClr val="bg1"/>
                          </a:solidFill>
                          <a:latin typeface="+mj-lt"/>
                          <a:ea typeface="+mn-ea"/>
                          <a:cs typeface="+mn-cs"/>
                        </a:rPr>
                        <a:t>2,13</a:t>
                      </a:r>
                    </a:p>
                  </a:txBody>
                  <a:tcPr marL="9525" marR="9525" marT="9525" marB="0" anchor="b">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marL="0" algn="ctr" defTabSz="914400" rtl="0" eaLnBrk="1" fontAlgn="b" latinLnBrk="0" hangingPunct="1"/>
                      <a:r>
                        <a:rPr lang="cs-CZ" sz="1100" b="1" kern="1200" dirty="0">
                          <a:solidFill>
                            <a:schemeClr val="bg1"/>
                          </a:solidFill>
                          <a:latin typeface="+mj-lt"/>
                          <a:ea typeface="+mn-ea"/>
                          <a:cs typeface="+mn-cs"/>
                        </a:rPr>
                        <a:t>+0,18</a:t>
                      </a:r>
                    </a:p>
                  </a:txBody>
                  <a:tcPr marL="9525" marR="9525" marT="9525" marB="0" anchor="b">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4472C4"/>
                    </a:solidFill>
                  </a:tcPr>
                </a:tc>
                <a:extLst>
                  <a:ext uri="{0D108BD9-81ED-4DB2-BD59-A6C34878D82A}">
                    <a16:rowId xmlns:a16="http://schemas.microsoft.com/office/drawing/2014/main" val="10002"/>
                  </a:ext>
                </a:extLst>
              </a:tr>
              <a:tr h="122699">
                <a:tc vMerge="1">
                  <a:txBody>
                    <a:bodyPr/>
                    <a:lstStyle/>
                    <a:p>
                      <a:pPr algn="ctr"/>
                      <a:endParaRPr lang="cs-CZ" sz="1100" dirty="0">
                        <a:latin typeface="+mj-lt"/>
                      </a:endParaRPr>
                    </a:p>
                  </a:txBody>
                  <a:tcPr marL="0" marR="0" marT="0" marB="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lang="cs-CZ" sz="1100" b="1" dirty="0">
                          <a:solidFill>
                            <a:schemeClr val="bg1"/>
                          </a:solidFill>
                          <a:latin typeface="+mj-lt"/>
                        </a:rPr>
                        <a:t>2018</a:t>
                      </a:r>
                    </a:p>
                  </a:txBody>
                  <a:tcPr marL="0" marR="0" marT="0" marB="0" anchor="ctr">
                    <a:lnL>
                      <a:noFill/>
                    </a:lnL>
                    <a:lnR>
                      <a:noFill/>
                    </a:lnR>
                    <a:lnT w="12700" cap="flat" cmpd="sng" algn="ctr">
                      <a:no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marL="0" algn="ctr" defTabSz="914400" rtl="0" eaLnBrk="1" fontAlgn="b" latinLnBrk="0" hangingPunct="1"/>
                      <a:r>
                        <a:rPr lang="cs-CZ" sz="1100" b="1" kern="1200">
                          <a:solidFill>
                            <a:schemeClr val="bg1"/>
                          </a:solidFill>
                          <a:latin typeface="+mj-lt"/>
                          <a:ea typeface="+mn-ea"/>
                          <a:cs typeface="+mn-cs"/>
                        </a:rPr>
                        <a:t>2,46</a:t>
                      </a:r>
                    </a:p>
                  </a:txBody>
                  <a:tcPr marL="9525" marR="9525" marT="9525" marB="0" anchor="b">
                    <a:lnL>
                      <a:noFill/>
                    </a:lnL>
                    <a:lnR>
                      <a:noFill/>
                    </a:lnR>
                    <a:lnT w="12700" cap="flat" cmpd="sng" algn="ctr">
                      <a:no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marL="0" algn="ctr" defTabSz="914400" rtl="0" eaLnBrk="1" fontAlgn="b" latinLnBrk="0" hangingPunct="1"/>
                      <a:r>
                        <a:rPr lang="cs-CZ" sz="1100" b="1" kern="1200">
                          <a:solidFill>
                            <a:schemeClr val="bg1"/>
                          </a:solidFill>
                          <a:latin typeface="+mj-lt"/>
                          <a:ea typeface="+mn-ea"/>
                          <a:cs typeface="+mn-cs"/>
                        </a:rPr>
                        <a:t>2,22</a:t>
                      </a:r>
                    </a:p>
                  </a:txBody>
                  <a:tcPr marL="9525" marR="9525" marT="9525" marB="0" anchor="b">
                    <a:lnL>
                      <a:noFill/>
                    </a:lnL>
                    <a:lnR>
                      <a:noFill/>
                    </a:lnR>
                    <a:lnT w="12700" cap="flat" cmpd="sng" algn="ctr">
                      <a:no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marL="0" algn="ctr" defTabSz="914400" rtl="0" eaLnBrk="1" fontAlgn="b" latinLnBrk="0" hangingPunct="1"/>
                      <a:r>
                        <a:rPr lang="cs-CZ" sz="1100" b="1" kern="1200" dirty="0">
                          <a:solidFill>
                            <a:schemeClr val="bg1"/>
                          </a:solidFill>
                          <a:latin typeface="+mj-lt"/>
                          <a:ea typeface="+mn-ea"/>
                          <a:cs typeface="+mn-cs"/>
                        </a:rPr>
                        <a:t>+0,24</a:t>
                      </a:r>
                    </a:p>
                  </a:txBody>
                  <a:tcPr marL="9525" marR="9525" marT="9525" marB="0" anchor="b">
                    <a:lnL>
                      <a:noFill/>
                    </a:lnL>
                    <a:lnR>
                      <a:noFill/>
                    </a:lnR>
                    <a:lnT w="12700" cap="flat" cmpd="sng" algn="ctr">
                      <a:no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472C4"/>
                    </a:solidFill>
                  </a:tcPr>
                </a:tc>
                <a:extLst>
                  <a:ext uri="{0D108BD9-81ED-4DB2-BD59-A6C34878D82A}">
                    <a16:rowId xmlns:a16="http://schemas.microsoft.com/office/drawing/2014/main" val="1019525956"/>
                  </a:ext>
                </a:extLst>
              </a:tr>
              <a:tr h="122699">
                <a:tc rowSpan="3">
                  <a:txBody>
                    <a:bodyPr/>
                    <a:lstStyle/>
                    <a:p>
                      <a:pPr algn="ctr"/>
                      <a:r>
                        <a:rPr lang="cs-CZ" sz="1100" dirty="0">
                          <a:latin typeface="+mj-lt"/>
                        </a:rPr>
                        <a:t>Věk 0–1</a:t>
                      </a:r>
                    </a:p>
                  </a:txBody>
                  <a:tcPr marL="0" marR="0" marT="0" marB="0" anchor="ctr">
                    <a:lnL>
                      <a:noFill/>
                    </a:lnL>
                    <a:lnR>
                      <a:noFill/>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solidFill>
                      <a:srgbClr val="CFD5EA"/>
                    </a:solidFill>
                  </a:tcPr>
                </a:tc>
                <a:tc>
                  <a:txBody>
                    <a:bodyPr/>
                    <a:lstStyle/>
                    <a:p>
                      <a:pPr algn="ctr"/>
                      <a:r>
                        <a:rPr lang="cs-CZ" sz="1100" dirty="0">
                          <a:latin typeface="+mj-lt"/>
                        </a:rPr>
                        <a:t>2016</a:t>
                      </a:r>
                    </a:p>
                  </a:txBody>
                  <a:tcPr marL="0" marR="0" marT="0" marB="0" anchor="ctr">
                    <a:lnL>
                      <a:noFill/>
                    </a:lnL>
                    <a:lnR>
                      <a:noFill/>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solidFill>
                      <a:srgbClr val="CFD5EA"/>
                    </a:solidFill>
                  </a:tcPr>
                </a:tc>
                <a:tc>
                  <a:txBody>
                    <a:bodyPr/>
                    <a:lstStyle/>
                    <a:p>
                      <a:pPr marL="0" algn="ctr" defTabSz="914400" rtl="0" eaLnBrk="1" fontAlgn="b" latinLnBrk="0" hangingPunct="1"/>
                      <a:r>
                        <a:rPr lang="cs-CZ" sz="1100" b="0" i="0" u="none" strike="noStrike" kern="1200" dirty="0">
                          <a:solidFill>
                            <a:schemeClr val="tx1"/>
                          </a:solidFill>
                          <a:effectLst/>
                          <a:latin typeface="Calibri" panose="020F0502020204030204" pitchFamily="34" charset="0"/>
                          <a:ea typeface="+mn-ea"/>
                          <a:cs typeface="+mn-cs"/>
                        </a:rPr>
                        <a:t>6,60</a:t>
                      </a:r>
                    </a:p>
                  </a:txBody>
                  <a:tcPr marL="9525" marR="9525" marT="9525" marB="0" anchor="b">
                    <a:lnL>
                      <a:noFill/>
                    </a:lnL>
                    <a:lnR>
                      <a:noFill/>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solidFill>
                      <a:srgbClr val="CFD5EA"/>
                    </a:solidFill>
                  </a:tcPr>
                </a:tc>
                <a:tc>
                  <a:txBody>
                    <a:bodyPr/>
                    <a:lstStyle/>
                    <a:p>
                      <a:pPr marL="0" algn="ctr" defTabSz="914400" rtl="0" eaLnBrk="1" fontAlgn="b" latinLnBrk="0" hangingPunct="1"/>
                      <a:r>
                        <a:rPr lang="cs-CZ" sz="1100" b="0" i="0" u="none" strike="noStrike" kern="1200" dirty="0">
                          <a:solidFill>
                            <a:schemeClr val="tx1"/>
                          </a:solidFill>
                          <a:effectLst/>
                          <a:latin typeface="Calibri" panose="020F0502020204030204" pitchFamily="34" charset="0"/>
                          <a:ea typeface="+mn-ea"/>
                          <a:cs typeface="+mn-cs"/>
                        </a:rPr>
                        <a:t>6,41</a:t>
                      </a:r>
                    </a:p>
                  </a:txBody>
                  <a:tcPr marL="9525" marR="9525" marT="9525" marB="0" anchor="b">
                    <a:lnL>
                      <a:noFill/>
                    </a:lnL>
                    <a:lnR>
                      <a:noFill/>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solidFill>
                      <a:srgbClr val="CFD5EA"/>
                    </a:solidFill>
                  </a:tcPr>
                </a:tc>
                <a:tc>
                  <a:txBody>
                    <a:bodyPr/>
                    <a:lstStyle/>
                    <a:p>
                      <a:pPr marL="0" algn="ctr" defTabSz="914400" rtl="0" eaLnBrk="1" fontAlgn="b" latinLnBrk="0" hangingPunct="1"/>
                      <a:r>
                        <a:rPr lang="cs-CZ" sz="1100" b="0" i="0" u="none" strike="noStrike" kern="1200" dirty="0">
                          <a:solidFill>
                            <a:schemeClr val="tx1"/>
                          </a:solidFill>
                          <a:effectLst/>
                          <a:latin typeface="Calibri" panose="020F0502020204030204" pitchFamily="34" charset="0"/>
                          <a:ea typeface="+mn-ea"/>
                          <a:cs typeface="+mn-cs"/>
                        </a:rPr>
                        <a:t>+0,19</a:t>
                      </a:r>
                    </a:p>
                  </a:txBody>
                  <a:tcPr marL="9525" marR="9525" marT="9525" marB="0" anchor="b">
                    <a:lnL>
                      <a:noFill/>
                    </a:lnL>
                    <a:lnR>
                      <a:noFill/>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solidFill>
                      <a:srgbClr val="CFD5EA"/>
                    </a:solidFill>
                  </a:tcPr>
                </a:tc>
                <a:extLst>
                  <a:ext uri="{0D108BD9-81ED-4DB2-BD59-A6C34878D82A}">
                    <a16:rowId xmlns:a16="http://schemas.microsoft.com/office/drawing/2014/main" val="10003"/>
                  </a:ext>
                </a:extLst>
              </a:tr>
              <a:tr h="122699">
                <a:tc vMerge="1">
                  <a:txBody>
                    <a:bodyPr/>
                    <a:lstStyle/>
                    <a:p>
                      <a:pPr algn="ctr"/>
                      <a:endParaRPr lang="cs-CZ" sz="1100" dirty="0">
                        <a:latin typeface="+mj-lt"/>
                      </a:endParaRPr>
                    </a:p>
                  </a:txBody>
                  <a:tcPr marL="0" marR="0" marT="0" marB="0" anchor="ctr"/>
                </a:tc>
                <a:tc>
                  <a:txBody>
                    <a:bodyPr/>
                    <a:lstStyle/>
                    <a:p>
                      <a:pPr algn="ctr"/>
                      <a:r>
                        <a:rPr lang="cs-CZ" sz="1100" dirty="0">
                          <a:latin typeface="+mj-lt"/>
                        </a:rPr>
                        <a:t>2017</a:t>
                      </a:r>
                    </a:p>
                  </a:txBody>
                  <a:tcPr marL="0" marR="0" marT="0"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marL="0" algn="ctr" defTabSz="914400" rtl="0" eaLnBrk="1" fontAlgn="b" latinLnBrk="0" hangingPunct="1"/>
                      <a:r>
                        <a:rPr lang="cs-CZ" sz="1100" b="0" i="0" u="none" strike="noStrike" kern="1200">
                          <a:solidFill>
                            <a:schemeClr val="tx1"/>
                          </a:solidFill>
                          <a:effectLst/>
                          <a:latin typeface="Calibri" panose="020F0502020204030204" pitchFamily="34" charset="0"/>
                          <a:ea typeface="+mn-ea"/>
                          <a:cs typeface="+mn-cs"/>
                        </a:rPr>
                        <a:t>6,66</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marL="0" algn="ctr" defTabSz="914400" rtl="0" eaLnBrk="1" fontAlgn="b" latinLnBrk="0" hangingPunct="1"/>
                      <a:r>
                        <a:rPr lang="cs-CZ" sz="1100" b="0" i="0" u="none" strike="noStrike" kern="1200" dirty="0">
                          <a:solidFill>
                            <a:schemeClr val="tx1"/>
                          </a:solidFill>
                          <a:effectLst/>
                          <a:latin typeface="Calibri" panose="020F0502020204030204" pitchFamily="34" charset="0"/>
                          <a:ea typeface="+mn-ea"/>
                          <a:cs typeface="+mn-cs"/>
                        </a:rPr>
                        <a:t>6,43</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marL="0" algn="ctr" defTabSz="914400" rtl="0" eaLnBrk="1" fontAlgn="b" latinLnBrk="0" hangingPunct="1"/>
                      <a:r>
                        <a:rPr lang="cs-CZ" sz="1100" b="0" i="0" u="none" strike="noStrike" kern="1200" dirty="0">
                          <a:solidFill>
                            <a:schemeClr val="tx1"/>
                          </a:solidFill>
                          <a:effectLst/>
                          <a:latin typeface="Calibri" panose="020F0502020204030204" pitchFamily="34" charset="0"/>
                          <a:ea typeface="+mn-ea"/>
                          <a:cs typeface="+mn-cs"/>
                        </a:rPr>
                        <a:t>+0,23</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CFD5EA"/>
                    </a:solidFill>
                  </a:tcPr>
                </a:tc>
                <a:extLst>
                  <a:ext uri="{0D108BD9-81ED-4DB2-BD59-A6C34878D82A}">
                    <a16:rowId xmlns:a16="http://schemas.microsoft.com/office/drawing/2014/main" val="10004"/>
                  </a:ext>
                </a:extLst>
              </a:tr>
              <a:tr h="122699">
                <a:tc vMerge="1">
                  <a:txBody>
                    <a:bodyPr/>
                    <a:lstStyle/>
                    <a:p>
                      <a:pPr algn="ctr"/>
                      <a:endParaRPr lang="cs-CZ" sz="1100" dirty="0">
                        <a:latin typeface="+mj-lt"/>
                      </a:endParaRPr>
                    </a:p>
                  </a:txBody>
                  <a:tcPr marL="0" marR="0" marT="0" marB="0" anchor="ctr"/>
                </a:tc>
                <a:tc>
                  <a:txBody>
                    <a:bodyPr/>
                    <a:lstStyle/>
                    <a:p>
                      <a:pPr algn="ctr"/>
                      <a:r>
                        <a:rPr lang="cs-CZ" sz="1100" dirty="0">
                          <a:latin typeface="+mj-lt"/>
                        </a:rPr>
                        <a:t>2018</a:t>
                      </a:r>
                    </a:p>
                  </a:txBody>
                  <a:tcPr marL="0" marR="0" marT="0"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marL="0" algn="ctr" defTabSz="914400" rtl="0" eaLnBrk="1" fontAlgn="b" latinLnBrk="0" hangingPunct="1"/>
                      <a:r>
                        <a:rPr lang="cs-CZ" sz="1100" b="0" i="0" u="none" strike="noStrike" kern="1200" dirty="0">
                          <a:solidFill>
                            <a:schemeClr val="tx1"/>
                          </a:solidFill>
                          <a:effectLst/>
                          <a:latin typeface="Calibri" panose="020F0502020204030204" pitchFamily="34" charset="0"/>
                          <a:ea typeface="+mn-ea"/>
                          <a:cs typeface="+mn-cs"/>
                        </a:rPr>
                        <a:t>6,28</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marL="0" algn="ctr" defTabSz="914400" rtl="0" eaLnBrk="1" fontAlgn="b" latinLnBrk="0" hangingPunct="1"/>
                      <a:r>
                        <a:rPr lang="cs-CZ" sz="1100" b="0" i="0" u="none" strike="noStrike" kern="1200" dirty="0">
                          <a:solidFill>
                            <a:schemeClr val="tx1"/>
                          </a:solidFill>
                          <a:effectLst/>
                          <a:latin typeface="Calibri" panose="020F0502020204030204" pitchFamily="34" charset="0"/>
                          <a:ea typeface="+mn-ea"/>
                          <a:cs typeface="+mn-cs"/>
                        </a:rPr>
                        <a:t>6,36</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marL="0" algn="ctr" defTabSz="914400" rtl="0" eaLnBrk="1" fontAlgn="b" latinLnBrk="0" hangingPunct="1"/>
                      <a:r>
                        <a:rPr lang="cs-CZ" sz="1100" b="0" i="0" u="none" strike="noStrike" kern="1200" dirty="0">
                          <a:solidFill>
                            <a:schemeClr val="tx1"/>
                          </a:solidFill>
                          <a:effectLst/>
                          <a:latin typeface="Calibri" panose="020F0502020204030204" pitchFamily="34" charset="0"/>
                          <a:ea typeface="+mn-ea"/>
                          <a:cs typeface="+mn-cs"/>
                        </a:rPr>
                        <a:t>-0,08</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CFD5EA"/>
                    </a:solidFill>
                  </a:tcPr>
                </a:tc>
                <a:extLst>
                  <a:ext uri="{0D108BD9-81ED-4DB2-BD59-A6C34878D82A}">
                    <a16:rowId xmlns:a16="http://schemas.microsoft.com/office/drawing/2014/main" val="3272745128"/>
                  </a:ext>
                </a:extLst>
              </a:tr>
              <a:tr h="122699">
                <a:tc rowSpan="3">
                  <a:txBody>
                    <a:bodyPr/>
                    <a:lstStyle/>
                    <a:p>
                      <a:pPr algn="ctr"/>
                      <a:r>
                        <a:rPr lang="cs-CZ" sz="1100" dirty="0">
                          <a:latin typeface="+mj-lt"/>
                        </a:rPr>
                        <a:t>Věk</a:t>
                      </a:r>
                      <a:r>
                        <a:rPr lang="cs-CZ" sz="1100" baseline="0" dirty="0">
                          <a:latin typeface="+mj-lt"/>
                        </a:rPr>
                        <a:t> 2–10</a:t>
                      </a:r>
                      <a:endParaRPr lang="cs-CZ" sz="1100" dirty="0">
                        <a:latin typeface="+mj-lt"/>
                      </a:endParaRPr>
                    </a:p>
                  </a:txBody>
                  <a:tcPr marL="0" marR="0" marT="0"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algn="ctr"/>
                      <a:r>
                        <a:rPr lang="cs-CZ" sz="1100" dirty="0">
                          <a:latin typeface="+mj-lt"/>
                        </a:rPr>
                        <a:t>2016</a:t>
                      </a:r>
                    </a:p>
                  </a:txBody>
                  <a:tcPr marL="0" marR="0" marT="0"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marL="0" algn="ctr" defTabSz="914400" rtl="0" eaLnBrk="1" fontAlgn="b" latinLnBrk="0" hangingPunct="1"/>
                      <a:r>
                        <a:rPr lang="cs-CZ" sz="1100" b="0" i="0" u="none" strike="noStrike" kern="1200">
                          <a:solidFill>
                            <a:schemeClr val="tx1"/>
                          </a:solidFill>
                          <a:effectLst/>
                          <a:latin typeface="Calibri" panose="020F0502020204030204" pitchFamily="34" charset="0"/>
                          <a:ea typeface="+mn-ea"/>
                          <a:cs typeface="+mn-cs"/>
                        </a:rPr>
                        <a:t>1,83</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marL="0" algn="ctr" defTabSz="914400" rtl="0" eaLnBrk="1" fontAlgn="b" latinLnBrk="0" hangingPunct="1"/>
                      <a:r>
                        <a:rPr lang="cs-CZ" sz="1100" b="0" i="0" u="none" strike="noStrike" kern="1200" dirty="0">
                          <a:solidFill>
                            <a:schemeClr val="tx1"/>
                          </a:solidFill>
                          <a:effectLst/>
                          <a:latin typeface="Calibri" panose="020F0502020204030204" pitchFamily="34" charset="0"/>
                          <a:ea typeface="+mn-ea"/>
                          <a:cs typeface="+mn-cs"/>
                        </a:rPr>
                        <a:t>1,92</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marL="0" algn="ctr" defTabSz="914400" rtl="0" eaLnBrk="1" fontAlgn="b" latinLnBrk="0" hangingPunct="1"/>
                      <a:r>
                        <a:rPr lang="cs-CZ" sz="1100" b="0" i="0" u="none" strike="noStrike" kern="1200" dirty="0">
                          <a:solidFill>
                            <a:schemeClr val="tx1"/>
                          </a:solidFill>
                          <a:effectLst/>
                          <a:latin typeface="Calibri" panose="020F0502020204030204" pitchFamily="34" charset="0"/>
                          <a:ea typeface="+mn-ea"/>
                          <a:cs typeface="+mn-cs"/>
                        </a:rPr>
                        <a:t>-0,09</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E9EBF5"/>
                    </a:solidFill>
                  </a:tcPr>
                </a:tc>
                <a:extLst>
                  <a:ext uri="{0D108BD9-81ED-4DB2-BD59-A6C34878D82A}">
                    <a16:rowId xmlns:a16="http://schemas.microsoft.com/office/drawing/2014/main" val="10005"/>
                  </a:ext>
                </a:extLst>
              </a:tr>
              <a:tr h="122699">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p>
                      <a:pPr algn="ctr"/>
                      <a:r>
                        <a:rPr lang="cs-CZ" sz="1100" dirty="0">
                          <a:latin typeface="+mj-lt"/>
                        </a:rPr>
                        <a:t>2017</a:t>
                      </a:r>
                    </a:p>
                  </a:txBody>
                  <a:tcPr marL="0" marR="0" marT="0"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marL="0" algn="ctr" defTabSz="914400" rtl="0" eaLnBrk="1" fontAlgn="b" latinLnBrk="0" hangingPunct="1"/>
                      <a:r>
                        <a:rPr lang="cs-CZ" sz="1100" b="0" i="0" u="none" strike="noStrike" kern="1200">
                          <a:solidFill>
                            <a:schemeClr val="tx1"/>
                          </a:solidFill>
                          <a:effectLst/>
                          <a:latin typeface="Calibri" panose="020F0502020204030204" pitchFamily="34" charset="0"/>
                          <a:ea typeface="+mn-ea"/>
                          <a:cs typeface="+mn-cs"/>
                        </a:rPr>
                        <a:t>1,87</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marL="0" algn="ctr" defTabSz="914400" rtl="0" eaLnBrk="1" fontAlgn="b" latinLnBrk="0" hangingPunct="1"/>
                      <a:r>
                        <a:rPr lang="cs-CZ" sz="1100" b="0" i="0" u="none" strike="noStrike" kern="1200" dirty="0">
                          <a:solidFill>
                            <a:schemeClr val="tx1"/>
                          </a:solidFill>
                          <a:effectLst/>
                          <a:latin typeface="Calibri" panose="020F0502020204030204" pitchFamily="34" charset="0"/>
                          <a:ea typeface="+mn-ea"/>
                          <a:cs typeface="+mn-cs"/>
                        </a:rPr>
                        <a:t>1,93</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marL="0" algn="ctr" defTabSz="914400" rtl="0" eaLnBrk="1" fontAlgn="b" latinLnBrk="0" hangingPunct="1"/>
                      <a:r>
                        <a:rPr lang="cs-CZ" sz="1100" b="0" i="0" u="none" strike="noStrike" kern="1200" dirty="0">
                          <a:solidFill>
                            <a:schemeClr val="tx1"/>
                          </a:solidFill>
                          <a:effectLst/>
                          <a:latin typeface="Calibri" panose="020F0502020204030204" pitchFamily="34" charset="0"/>
                          <a:ea typeface="+mn-ea"/>
                          <a:cs typeface="+mn-cs"/>
                        </a:rPr>
                        <a:t>-0,06</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E9EBF5"/>
                    </a:solidFill>
                  </a:tcPr>
                </a:tc>
                <a:extLst>
                  <a:ext uri="{0D108BD9-81ED-4DB2-BD59-A6C34878D82A}">
                    <a16:rowId xmlns:a16="http://schemas.microsoft.com/office/drawing/2014/main" val="10006"/>
                  </a:ext>
                </a:extLst>
              </a:tr>
              <a:tr h="122699">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p>
                      <a:pPr algn="ctr"/>
                      <a:r>
                        <a:rPr lang="cs-CZ" sz="1100" dirty="0">
                          <a:latin typeface="+mj-lt"/>
                        </a:rPr>
                        <a:t>2018</a:t>
                      </a:r>
                    </a:p>
                  </a:txBody>
                  <a:tcPr marL="0" marR="0" marT="0"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marL="0" algn="ctr" defTabSz="914400" rtl="0" eaLnBrk="1" fontAlgn="b" latinLnBrk="0" hangingPunct="1"/>
                      <a:r>
                        <a:rPr lang="cs-CZ" sz="1100" b="0" i="0" u="none" strike="noStrike" kern="1200">
                          <a:solidFill>
                            <a:schemeClr val="tx1"/>
                          </a:solidFill>
                          <a:effectLst/>
                          <a:latin typeface="Calibri" panose="020F0502020204030204" pitchFamily="34" charset="0"/>
                          <a:ea typeface="+mn-ea"/>
                          <a:cs typeface="+mn-cs"/>
                        </a:rPr>
                        <a:t>1,87</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marL="0" algn="ctr" defTabSz="914400" rtl="0" eaLnBrk="1" fontAlgn="b" latinLnBrk="0" hangingPunct="1"/>
                      <a:r>
                        <a:rPr lang="cs-CZ" sz="1100" b="0" i="0" u="none" strike="noStrike" kern="1200" dirty="0">
                          <a:solidFill>
                            <a:schemeClr val="tx1"/>
                          </a:solidFill>
                          <a:effectLst/>
                          <a:latin typeface="Calibri" panose="020F0502020204030204" pitchFamily="34" charset="0"/>
                          <a:ea typeface="+mn-ea"/>
                          <a:cs typeface="+mn-cs"/>
                        </a:rPr>
                        <a:t>1,96</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marL="0" algn="ctr" defTabSz="914400" rtl="0" eaLnBrk="1" fontAlgn="b" latinLnBrk="0" hangingPunct="1"/>
                      <a:r>
                        <a:rPr lang="cs-CZ" sz="1100" b="0" i="0" u="none" strike="noStrike" kern="1200" dirty="0">
                          <a:solidFill>
                            <a:schemeClr val="tx1"/>
                          </a:solidFill>
                          <a:effectLst/>
                          <a:latin typeface="Calibri" panose="020F0502020204030204" pitchFamily="34" charset="0"/>
                          <a:ea typeface="+mn-ea"/>
                          <a:cs typeface="+mn-cs"/>
                        </a:rPr>
                        <a:t>-0,08</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E9EBF5"/>
                    </a:solidFill>
                  </a:tcPr>
                </a:tc>
                <a:extLst>
                  <a:ext uri="{0D108BD9-81ED-4DB2-BD59-A6C34878D82A}">
                    <a16:rowId xmlns:a16="http://schemas.microsoft.com/office/drawing/2014/main" val="804045560"/>
                  </a:ext>
                </a:extLst>
              </a:tr>
              <a:tr h="122699">
                <a:tc rowSpan="3">
                  <a:txBody>
                    <a:bodyPr/>
                    <a:lstStyle/>
                    <a:p>
                      <a:pPr algn="ctr"/>
                      <a:r>
                        <a:rPr lang="cs-CZ" sz="1100" dirty="0">
                          <a:latin typeface="+mj-lt"/>
                        </a:rPr>
                        <a:t>Věk 11–19</a:t>
                      </a:r>
                    </a:p>
                  </a:txBody>
                  <a:tcPr marL="0" marR="0" marT="0"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algn="ctr"/>
                      <a:r>
                        <a:rPr lang="cs-CZ" sz="1100" dirty="0">
                          <a:latin typeface="+mj-lt"/>
                        </a:rPr>
                        <a:t>2016</a:t>
                      </a:r>
                    </a:p>
                  </a:txBody>
                  <a:tcPr marL="0" marR="0" marT="0"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marL="0" algn="ctr" defTabSz="914400" rtl="0" eaLnBrk="1" fontAlgn="b" latinLnBrk="0" hangingPunct="1"/>
                      <a:r>
                        <a:rPr lang="cs-CZ" sz="1100" b="0" i="0" u="none" strike="noStrike" kern="1200">
                          <a:solidFill>
                            <a:schemeClr val="tx1"/>
                          </a:solidFill>
                          <a:effectLst/>
                          <a:latin typeface="Calibri" panose="020F0502020204030204" pitchFamily="34" charset="0"/>
                          <a:ea typeface="+mn-ea"/>
                          <a:cs typeface="+mn-cs"/>
                        </a:rPr>
                        <a:t>1,44</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marL="0" algn="ctr" defTabSz="914400" rtl="0" eaLnBrk="1" fontAlgn="b" latinLnBrk="0" hangingPunct="1"/>
                      <a:r>
                        <a:rPr lang="cs-CZ" sz="1100" b="0" i="0" u="none" strike="noStrike" kern="1200" dirty="0">
                          <a:solidFill>
                            <a:schemeClr val="tx1"/>
                          </a:solidFill>
                          <a:effectLst/>
                          <a:latin typeface="Calibri" panose="020F0502020204030204" pitchFamily="34" charset="0"/>
                          <a:ea typeface="+mn-ea"/>
                          <a:cs typeface="+mn-cs"/>
                        </a:rPr>
                        <a:t>1,44</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marL="0" algn="ctr" defTabSz="914400" rtl="0" eaLnBrk="1" fontAlgn="b" latinLnBrk="0" hangingPunct="1"/>
                      <a:r>
                        <a:rPr lang="cs-CZ" sz="1100" b="0" i="0" u="none" strike="noStrike" kern="1200" dirty="0">
                          <a:solidFill>
                            <a:schemeClr val="tx1"/>
                          </a:solidFill>
                          <a:effectLst/>
                          <a:latin typeface="Calibri" panose="020F0502020204030204" pitchFamily="34" charset="0"/>
                          <a:ea typeface="+mn-ea"/>
                          <a:cs typeface="+mn-cs"/>
                        </a:rPr>
                        <a:t>0,00</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CFD5EA"/>
                    </a:solidFill>
                  </a:tcPr>
                </a:tc>
                <a:extLst>
                  <a:ext uri="{0D108BD9-81ED-4DB2-BD59-A6C34878D82A}">
                    <a16:rowId xmlns:a16="http://schemas.microsoft.com/office/drawing/2014/main" val="10007"/>
                  </a:ext>
                </a:extLst>
              </a:tr>
              <a:tr h="122699">
                <a:tc vMerge="1">
                  <a:txBody>
                    <a:bodyPr/>
                    <a:lstStyle/>
                    <a:p>
                      <a:pPr algn="ctr"/>
                      <a:endParaRPr lang="cs-CZ" sz="1100" dirty="0">
                        <a:latin typeface="+mj-lt"/>
                      </a:endParaRPr>
                    </a:p>
                  </a:txBody>
                  <a:tcPr marL="0" marR="0" marT="0" marB="0" anchor="ctr"/>
                </a:tc>
                <a:tc>
                  <a:txBody>
                    <a:bodyPr/>
                    <a:lstStyle/>
                    <a:p>
                      <a:pPr algn="ctr"/>
                      <a:r>
                        <a:rPr lang="cs-CZ" sz="1100" dirty="0">
                          <a:latin typeface="+mj-lt"/>
                        </a:rPr>
                        <a:t>2017</a:t>
                      </a:r>
                    </a:p>
                  </a:txBody>
                  <a:tcPr marL="0" marR="0" marT="0"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marL="0" algn="ctr" defTabSz="914400" rtl="0" eaLnBrk="1" fontAlgn="b" latinLnBrk="0" hangingPunct="1"/>
                      <a:r>
                        <a:rPr lang="cs-CZ" sz="1100" b="0" i="0" u="none" strike="noStrike" kern="1200">
                          <a:solidFill>
                            <a:schemeClr val="tx1"/>
                          </a:solidFill>
                          <a:effectLst/>
                          <a:latin typeface="Calibri" panose="020F0502020204030204" pitchFamily="34" charset="0"/>
                          <a:ea typeface="+mn-ea"/>
                          <a:cs typeface="+mn-cs"/>
                        </a:rPr>
                        <a:t>1,49</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marL="0" algn="ctr" defTabSz="914400" rtl="0" eaLnBrk="1" fontAlgn="b" latinLnBrk="0" hangingPunct="1"/>
                      <a:r>
                        <a:rPr lang="cs-CZ" sz="1100" b="0" i="0" u="none" strike="noStrike" kern="1200" dirty="0">
                          <a:solidFill>
                            <a:schemeClr val="tx1"/>
                          </a:solidFill>
                          <a:effectLst/>
                          <a:latin typeface="Calibri" panose="020F0502020204030204" pitchFamily="34" charset="0"/>
                          <a:ea typeface="+mn-ea"/>
                          <a:cs typeface="+mn-cs"/>
                        </a:rPr>
                        <a:t>1,43</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marL="0" algn="ctr" defTabSz="914400" rtl="0" eaLnBrk="1" fontAlgn="b" latinLnBrk="0" hangingPunct="1"/>
                      <a:r>
                        <a:rPr lang="cs-CZ" sz="1100" b="0" i="0" u="none" strike="noStrike" kern="1200" dirty="0">
                          <a:solidFill>
                            <a:schemeClr val="tx1"/>
                          </a:solidFill>
                          <a:effectLst/>
                          <a:latin typeface="Calibri" panose="020F0502020204030204" pitchFamily="34" charset="0"/>
                          <a:ea typeface="+mn-ea"/>
                          <a:cs typeface="+mn-cs"/>
                        </a:rPr>
                        <a:t>+0,06</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CFD5EA"/>
                    </a:solidFill>
                  </a:tcPr>
                </a:tc>
                <a:extLst>
                  <a:ext uri="{0D108BD9-81ED-4DB2-BD59-A6C34878D82A}">
                    <a16:rowId xmlns:a16="http://schemas.microsoft.com/office/drawing/2014/main" val="10008"/>
                  </a:ext>
                </a:extLst>
              </a:tr>
              <a:tr h="122699">
                <a:tc vMerge="1">
                  <a:txBody>
                    <a:bodyPr/>
                    <a:lstStyle/>
                    <a:p>
                      <a:pPr algn="ctr"/>
                      <a:endParaRPr lang="cs-CZ" sz="1100" dirty="0">
                        <a:latin typeface="+mj-lt"/>
                      </a:endParaRPr>
                    </a:p>
                  </a:txBody>
                  <a:tcPr marL="0" marR="0" marT="0" marB="0" anchor="ctr"/>
                </a:tc>
                <a:tc>
                  <a:txBody>
                    <a:bodyPr/>
                    <a:lstStyle/>
                    <a:p>
                      <a:pPr algn="ctr"/>
                      <a:r>
                        <a:rPr lang="cs-CZ" sz="1100" dirty="0">
                          <a:latin typeface="+mj-lt"/>
                        </a:rPr>
                        <a:t>2018</a:t>
                      </a:r>
                    </a:p>
                  </a:txBody>
                  <a:tcPr marL="0" marR="0" marT="0"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marL="0" algn="ctr" defTabSz="914400" rtl="0" eaLnBrk="1" fontAlgn="b" latinLnBrk="0" hangingPunct="1"/>
                      <a:r>
                        <a:rPr lang="cs-CZ" sz="1100" b="0" i="0" u="none" strike="noStrike" kern="1200">
                          <a:solidFill>
                            <a:schemeClr val="tx1"/>
                          </a:solidFill>
                          <a:effectLst/>
                          <a:latin typeface="Calibri" panose="020F0502020204030204" pitchFamily="34" charset="0"/>
                          <a:ea typeface="+mn-ea"/>
                          <a:cs typeface="+mn-cs"/>
                        </a:rPr>
                        <a:t>1,53</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marL="0" algn="ctr" defTabSz="914400" rtl="0" eaLnBrk="1" fontAlgn="b" latinLnBrk="0" hangingPunct="1"/>
                      <a:r>
                        <a:rPr lang="cs-CZ" sz="1100" b="0" i="0" u="none" strike="noStrike" kern="1200" dirty="0">
                          <a:solidFill>
                            <a:schemeClr val="tx1"/>
                          </a:solidFill>
                          <a:effectLst/>
                          <a:latin typeface="Calibri" panose="020F0502020204030204" pitchFamily="34" charset="0"/>
                          <a:ea typeface="+mn-ea"/>
                          <a:cs typeface="+mn-cs"/>
                        </a:rPr>
                        <a:t>1,49</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marL="0" algn="ctr" defTabSz="914400" rtl="0" eaLnBrk="1" fontAlgn="b" latinLnBrk="0" hangingPunct="1"/>
                      <a:r>
                        <a:rPr lang="cs-CZ" sz="1100" b="0" i="0" u="none" strike="noStrike" kern="1200" dirty="0">
                          <a:solidFill>
                            <a:schemeClr val="tx1"/>
                          </a:solidFill>
                          <a:effectLst/>
                          <a:latin typeface="Calibri" panose="020F0502020204030204" pitchFamily="34" charset="0"/>
                          <a:ea typeface="+mn-ea"/>
                          <a:cs typeface="+mn-cs"/>
                        </a:rPr>
                        <a:t>+0,04</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CFD5EA"/>
                    </a:solidFill>
                  </a:tcPr>
                </a:tc>
                <a:extLst>
                  <a:ext uri="{0D108BD9-81ED-4DB2-BD59-A6C34878D82A}">
                    <a16:rowId xmlns:a16="http://schemas.microsoft.com/office/drawing/2014/main" val="2182016659"/>
                  </a:ext>
                </a:extLst>
              </a:tr>
              <a:tr h="122699">
                <a:tc rowSpan="3">
                  <a:txBody>
                    <a:bodyPr/>
                    <a:lstStyle/>
                    <a:p>
                      <a:pPr algn="ctr"/>
                      <a:r>
                        <a:rPr lang="cs-CZ" sz="1100" dirty="0">
                          <a:latin typeface="+mj-lt"/>
                        </a:rPr>
                        <a:t>Věk 20–34</a:t>
                      </a:r>
                    </a:p>
                  </a:txBody>
                  <a:tcPr marL="0" marR="0" marT="0"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algn="ctr"/>
                      <a:r>
                        <a:rPr lang="cs-CZ" sz="1100" dirty="0">
                          <a:latin typeface="+mj-lt"/>
                        </a:rPr>
                        <a:t>2016</a:t>
                      </a:r>
                    </a:p>
                  </a:txBody>
                  <a:tcPr marL="0" marR="0" marT="0"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marL="0" algn="ctr" defTabSz="914400" rtl="0" eaLnBrk="1" fontAlgn="b" latinLnBrk="0" hangingPunct="1"/>
                      <a:r>
                        <a:rPr lang="cs-CZ" sz="1100" b="0" i="0" u="none" strike="noStrike" kern="1200">
                          <a:solidFill>
                            <a:schemeClr val="tx1"/>
                          </a:solidFill>
                          <a:effectLst/>
                          <a:latin typeface="Calibri" panose="020F0502020204030204" pitchFamily="34" charset="0"/>
                          <a:ea typeface="+mn-ea"/>
                          <a:cs typeface="+mn-cs"/>
                        </a:rPr>
                        <a:t>1,50</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marL="0" algn="ctr" defTabSz="914400" rtl="0" eaLnBrk="1" fontAlgn="b" latinLnBrk="0" hangingPunct="1"/>
                      <a:r>
                        <a:rPr lang="cs-CZ" sz="1100" b="0" i="0" u="none" strike="noStrike" kern="1200" dirty="0">
                          <a:solidFill>
                            <a:schemeClr val="tx1"/>
                          </a:solidFill>
                          <a:effectLst/>
                          <a:latin typeface="Calibri" panose="020F0502020204030204" pitchFamily="34" charset="0"/>
                          <a:ea typeface="+mn-ea"/>
                          <a:cs typeface="+mn-cs"/>
                        </a:rPr>
                        <a:t>1,40</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marL="0" algn="ctr" defTabSz="914400" rtl="0" eaLnBrk="1" fontAlgn="b" latinLnBrk="0" hangingPunct="1"/>
                      <a:r>
                        <a:rPr lang="cs-CZ" sz="1100" b="0" i="0" u="none" strike="noStrike" kern="1200" dirty="0">
                          <a:solidFill>
                            <a:schemeClr val="tx1"/>
                          </a:solidFill>
                          <a:effectLst/>
                          <a:latin typeface="Calibri" panose="020F0502020204030204" pitchFamily="34" charset="0"/>
                          <a:ea typeface="+mn-ea"/>
                          <a:cs typeface="+mn-cs"/>
                        </a:rPr>
                        <a:t>+0,10</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E9EBF5"/>
                    </a:solidFill>
                  </a:tcPr>
                </a:tc>
                <a:extLst>
                  <a:ext uri="{0D108BD9-81ED-4DB2-BD59-A6C34878D82A}">
                    <a16:rowId xmlns:a16="http://schemas.microsoft.com/office/drawing/2014/main" val="10009"/>
                  </a:ext>
                </a:extLst>
              </a:tr>
              <a:tr h="122699">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p>
                      <a:pPr algn="ctr"/>
                      <a:r>
                        <a:rPr lang="cs-CZ" sz="1100" dirty="0">
                          <a:latin typeface="+mj-lt"/>
                        </a:rPr>
                        <a:t>2017</a:t>
                      </a:r>
                    </a:p>
                  </a:txBody>
                  <a:tcPr marL="0" marR="0" marT="0"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marL="0" algn="ctr" defTabSz="914400" rtl="0" eaLnBrk="1" fontAlgn="b" latinLnBrk="0" hangingPunct="1"/>
                      <a:r>
                        <a:rPr lang="cs-CZ" sz="1100" b="0" i="0" u="none" strike="noStrike" kern="1200">
                          <a:solidFill>
                            <a:schemeClr val="tx1"/>
                          </a:solidFill>
                          <a:effectLst/>
                          <a:latin typeface="Calibri" panose="020F0502020204030204" pitchFamily="34" charset="0"/>
                          <a:ea typeface="+mn-ea"/>
                          <a:cs typeface="+mn-cs"/>
                        </a:rPr>
                        <a:t>1,51</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marL="0" algn="ctr" defTabSz="914400" rtl="0" eaLnBrk="1" fontAlgn="b" latinLnBrk="0" hangingPunct="1"/>
                      <a:r>
                        <a:rPr lang="cs-CZ" sz="1100" b="0" i="0" u="none" strike="noStrike" kern="1200" dirty="0">
                          <a:solidFill>
                            <a:schemeClr val="tx1"/>
                          </a:solidFill>
                          <a:effectLst/>
                          <a:latin typeface="Calibri" panose="020F0502020204030204" pitchFamily="34" charset="0"/>
                          <a:ea typeface="+mn-ea"/>
                          <a:cs typeface="+mn-cs"/>
                        </a:rPr>
                        <a:t>1,42</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marL="0" algn="ctr" defTabSz="914400" rtl="0" eaLnBrk="1" fontAlgn="b" latinLnBrk="0" hangingPunct="1"/>
                      <a:r>
                        <a:rPr lang="cs-CZ" sz="1100" b="0" i="0" u="none" strike="noStrike" kern="1200" dirty="0">
                          <a:solidFill>
                            <a:schemeClr val="tx1"/>
                          </a:solidFill>
                          <a:effectLst/>
                          <a:latin typeface="Calibri" panose="020F0502020204030204" pitchFamily="34" charset="0"/>
                          <a:ea typeface="+mn-ea"/>
                          <a:cs typeface="+mn-cs"/>
                        </a:rPr>
                        <a:t>+0,09</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E9EBF5"/>
                    </a:solidFill>
                  </a:tcPr>
                </a:tc>
                <a:extLst>
                  <a:ext uri="{0D108BD9-81ED-4DB2-BD59-A6C34878D82A}">
                    <a16:rowId xmlns:a16="http://schemas.microsoft.com/office/drawing/2014/main" val="10010"/>
                  </a:ext>
                </a:extLst>
              </a:tr>
              <a:tr h="122699">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p>
                      <a:pPr algn="ctr"/>
                      <a:r>
                        <a:rPr lang="cs-CZ" sz="1100" dirty="0">
                          <a:latin typeface="+mj-lt"/>
                        </a:rPr>
                        <a:t>2018</a:t>
                      </a:r>
                    </a:p>
                  </a:txBody>
                  <a:tcPr marL="0" marR="0" marT="0"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marL="0" algn="ctr" defTabSz="914400" rtl="0" eaLnBrk="1" fontAlgn="b" latinLnBrk="0" hangingPunct="1"/>
                      <a:r>
                        <a:rPr lang="cs-CZ" sz="1100" b="0" i="0" u="none" strike="noStrike" kern="1200">
                          <a:solidFill>
                            <a:schemeClr val="tx1"/>
                          </a:solidFill>
                          <a:effectLst/>
                          <a:latin typeface="Calibri" panose="020F0502020204030204" pitchFamily="34" charset="0"/>
                          <a:ea typeface="+mn-ea"/>
                          <a:cs typeface="+mn-cs"/>
                        </a:rPr>
                        <a:t>1,63</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marL="0" algn="ctr" defTabSz="914400" rtl="0" eaLnBrk="1" fontAlgn="b" latinLnBrk="0" hangingPunct="1"/>
                      <a:r>
                        <a:rPr lang="cs-CZ" sz="1100" b="0" i="0" u="none" strike="noStrike" kern="1200" dirty="0">
                          <a:solidFill>
                            <a:schemeClr val="tx1"/>
                          </a:solidFill>
                          <a:effectLst/>
                          <a:latin typeface="Calibri" panose="020F0502020204030204" pitchFamily="34" charset="0"/>
                          <a:ea typeface="+mn-ea"/>
                          <a:cs typeface="+mn-cs"/>
                        </a:rPr>
                        <a:t>1,48</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marL="0" algn="ctr" defTabSz="914400" rtl="0" eaLnBrk="1" fontAlgn="b" latinLnBrk="0" hangingPunct="1"/>
                      <a:r>
                        <a:rPr lang="cs-CZ" sz="1100" b="0" i="0" u="none" strike="noStrike" kern="1200" dirty="0">
                          <a:solidFill>
                            <a:schemeClr val="tx1"/>
                          </a:solidFill>
                          <a:effectLst/>
                          <a:latin typeface="Calibri" panose="020F0502020204030204" pitchFamily="34" charset="0"/>
                          <a:ea typeface="+mn-ea"/>
                          <a:cs typeface="+mn-cs"/>
                        </a:rPr>
                        <a:t>+0,15</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E9EBF5"/>
                    </a:solidFill>
                  </a:tcPr>
                </a:tc>
                <a:extLst>
                  <a:ext uri="{0D108BD9-81ED-4DB2-BD59-A6C34878D82A}">
                    <a16:rowId xmlns:a16="http://schemas.microsoft.com/office/drawing/2014/main" val="4077030873"/>
                  </a:ext>
                </a:extLst>
              </a:tr>
              <a:tr h="122699">
                <a:tc rowSpan="3">
                  <a:txBody>
                    <a:bodyPr/>
                    <a:lstStyle/>
                    <a:p>
                      <a:pPr algn="ctr"/>
                      <a:r>
                        <a:rPr lang="cs-CZ" sz="1100" dirty="0">
                          <a:latin typeface="+mj-lt"/>
                        </a:rPr>
                        <a:t>Věk 35–64</a:t>
                      </a:r>
                    </a:p>
                  </a:txBody>
                  <a:tcPr marL="0" marR="0" marT="0"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algn="ctr"/>
                      <a:r>
                        <a:rPr lang="cs-CZ" sz="1100" dirty="0">
                          <a:latin typeface="+mj-lt"/>
                        </a:rPr>
                        <a:t>2016</a:t>
                      </a:r>
                    </a:p>
                  </a:txBody>
                  <a:tcPr marL="0" marR="0" marT="0"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marL="0" algn="ctr" defTabSz="914400" rtl="0" eaLnBrk="1" fontAlgn="b" latinLnBrk="0" hangingPunct="1"/>
                      <a:r>
                        <a:rPr lang="cs-CZ" sz="1100" b="0" i="0" u="none" strike="noStrike" kern="1200">
                          <a:solidFill>
                            <a:schemeClr val="tx1"/>
                          </a:solidFill>
                          <a:effectLst/>
                          <a:latin typeface="Calibri" panose="020F0502020204030204" pitchFamily="34" charset="0"/>
                          <a:ea typeface="+mn-ea"/>
                          <a:cs typeface="+mn-cs"/>
                        </a:rPr>
                        <a:t>2,07</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marL="0" algn="ctr" defTabSz="914400" rtl="0" eaLnBrk="1" fontAlgn="b" latinLnBrk="0" hangingPunct="1"/>
                      <a:r>
                        <a:rPr lang="cs-CZ" sz="1100" b="0" i="0" u="none" strike="noStrike" kern="1200" dirty="0">
                          <a:solidFill>
                            <a:schemeClr val="tx1"/>
                          </a:solidFill>
                          <a:effectLst/>
                          <a:latin typeface="Calibri" panose="020F0502020204030204" pitchFamily="34" charset="0"/>
                          <a:ea typeface="+mn-ea"/>
                          <a:cs typeface="+mn-cs"/>
                        </a:rPr>
                        <a:t>1,87</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marL="0" algn="ctr" defTabSz="914400" rtl="0" eaLnBrk="1" fontAlgn="b" latinLnBrk="0" hangingPunct="1"/>
                      <a:r>
                        <a:rPr lang="cs-CZ" sz="1100" b="0" i="0" u="none" strike="noStrike" kern="1200" dirty="0">
                          <a:solidFill>
                            <a:schemeClr val="tx1"/>
                          </a:solidFill>
                          <a:effectLst/>
                          <a:latin typeface="Calibri" panose="020F0502020204030204" pitchFamily="34" charset="0"/>
                          <a:ea typeface="+mn-ea"/>
                          <a:cs typeface="+mn-cs"/>
                        </a:rPr>
                        <a:t>+0,20</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CFD5EA"/>
                    </a:solidFill>
                  </a:tcPr>
                </a:tc>
                <a:extLst>
                  <a:ext uri="{0D108BD9-81ED-4DB2-BD59-A6C34878D82A}">
                    <a16:rowId xmlns:a16="http://schemas.microsoft.com/office/drawing/2014/main" val="10011"/>
                  </a:ext>
                </a:extLst>
              </a:tr>
              <a:tr h="122699">
                <a:tc vMerge="1">
                  <a:txBody>
                    <a:bodyPr/>
                    <a:lstStyle/>
                    <a:p>
                      <a:pPr algn="ctr"/>
                      <a:endParaRPr lang="cs-CZ" sz="1100" dirty="0">
                        <a:latin typeface="+mj-lt"/>
                      </a:endParaRPr>
                    </a:p>
                  </a:txBody>
                  <a:tcPr marL="0" marR="0" marT="0" marB="0" anchor="ctr"/>
                </a:tc>
                <a:tc>
                  <a:txBody>
                    <a:bodyPr/>
                    <a:lstStyle/>
                    <a:p>
                      <a:pPr algn="ctr"/>
                      <a:r>
                        <a:rPr lang="cs-CZ" sz="1100" dirty="0">
                          <a:latin typeface="+mj-lt"/>
                        </a:rPr>
                        <a:t>2017</a:t>
                      </a:r>
                    </a:p>
                  </a:txBody>
                  <a:tcPr marL="0" marR="0" marT="0"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marL="0" algn="ctr" defTabSz="914400" rtl="0" eaLnBrk="1" fontAlgn="b" latinLnBrk="0" hangingPunct="1"/>
                      <a:r>
                        <a:rPr lang="cs-CZ" sz="1100" b="0" i="0" u="none" strike="noStrike" kern="1200">
                          <a:solidFill>
                            <a:schemeClr val="tx1"/>
                          </a:solidFill>
                          <a:effectLst/>
                          <a:latin typeface="Calibri" panose="020F0502020204030204" pitchFamily="34" charset="0"/>
                          <a:ea typeface="+mn-ea"/>
                          <a:cs typeface="+mn-cs"/>
                        </a:rPr>
                        <a:t>2,09</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marL="0" algn="ctr" defTabSz="914400" rtl="0" eaLnBrk="1" fontAlgn="b" latinLnBrk="0" hangingPunct="1"/>
                      <a:r>
                        <a:rPr lang="cs-CZ" sz="1100" b="0" i="0" u="none" strike="noStrike" kern="1200" dirty="0">
                          <a:solidFill>
                            <a:schemeClr val="tx1"/>
                          </a:solidFill>
                          <a:effectLst/>
                          <a:latin typeface="Calibri" panose="020F0502020204030204" pitchFamily="34" charset="0"/>
                          <a:ea typeface="+mn-ea"/>
                          <a:cs typeface="+mn-cs"/>
                        </a:rPr>
                        <a:t>1,90</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marL="0" algn="ctr" defTabSz="914400" rtl="0" eaLnBrk="1" fontAlgn="b" latinLnBrk="0" hangingPunct="1"/>
                      <a:r>
                        <a:rPr lang="cs-CZ" sz="1100" b="0" i="0" u="none" strike="noStrike" kern="1200" dirty="0">
                          <a:solidFill>
                            <a:schemeClr val="tx1"/>
                          </a:solidFill>
                          <a:effectLst/>
                          <a:latin typeface="Calibri" panose="020F0502020204030204" pitchFamily="34" charset="0"/>
                          <a:ea typeface="+mn-ea"/>
                          <a:cs typeface="+mn-cs"/>
                        </a:rPr>
                        <a:t>+0,19</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CFD5EA"/>
                    </a:solidFill>
                  </a:tcPr>
                </a:tc>
                <a:extLst>
                  <a:ext uri="{0D108BD9-81ED-4DB2-BD59-A6C34878D82A}">
                    <a16:rowId xmlns:a16="http://schemas.microsoft.com/office/drawing/2014/main" val="10012"/>
                  </a:ext>
                </a:extLst>
              </a:tr>
              <a:tr h="122699">
                <a:tc vMerge="1">
                  <a:txBody>
                    <a:bodyPr/>
                    <a:lstStyle/>
                    <a:p>
                      <a:pPr algn="ctr"/>
                      <a:endParaRPr lang="cs-CZ" sz="1100" dirty="0">
                        <a:latin typeface="+mj-lt"/>
                      </a:endParaRPr>
                    </a:p>
                  </a:txBody>
                  <a:tcPr marL="0" marR="0" marT="0" marB="0" anchor="ctr"/>
                </a:tc>
                <a:tc>
                  <a:txBody>
                    <a:bodyPr/>
                    <a:lstStyle/>
                    <a:p>
                      <a:pPr algn="ctr"/>
                      <a:r>
                        <a:rPr lang="cs-CZ" sz="1100" dirty="0">
                          <a:latin typeface="+mj-lt"/>
                        </a:rPr>
                        <a:t>2018</a:t>
                      </a:r>
                    </a:p>
                  </a:txBody>
                  <a:tcPr marL="0" marR="0" marT="0"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marL="0" algn="ctr" defTabSz="914400" rtl="0" eaLnBrk="1" fontAlgn="b" latinLnBrk="0" hangingPunct="1"/>
                      <a:r>
                        <a:rPr lang="cs-CZ" sz="1100" b="0" i="0" u="none" strike="noStrike" kern="1200" dirty="0">
                          <a:solidFill>
                            <a:schemeClr val="tx1"/>
                          </a:solidFill>
                          <a:effectLst/>
                          <a:latin typeface="Calibri" panose="020F0502020204030204" pitchFamily="34" charset="0"/>
                          <a:ea typeface="+mn-ea"/>
                          <a:cs typeface="+mn-cs"/>
                        </a:rPr>
                        <a:t>2,25</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marL="0" algn="ctr" defTabSz="914400" rtl="0" eaLnBrk="1" fontAlgn="b" latinLnBrk="0" hangingPunct="1"/>
                      <a:r>
                        <a:rPr lang="cs-CZ" sz="1100" b="0" i="0" u="none" strike="noStrike" kern="1200" dirty="0">
                          <a:solidFill>
                            <a:schemeClr val="tx1"/>
                          </a:solidFill>
                          <a:effectLst/>
                          <a:latin typeface="Calibri" panose="020F0502020204030204" pitchFamily="34" charset="0"/>
                          <a:ea typeface="+mn-ea"/>
                          <a:cs typeface="+mn-cs"/>
                        </a:rPr>
                        <a:t>1,99</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marL="0" algn="ctr" defTabSz="914400" rtl="0" eaLnBrk="1" fontAlgn="b" latinLnBrk="0" hangingPunct="1"/>
                      <a:r>
                        <a:rPr lang="cs-CZ" sz="1100" b="0" i="0" u="none" strike="noStrike" kern="1200" dirty="0">
                          <a:solidFill>
                            <a:schemeClr val="tx1"/>
                          </a:solidFill>
                          <a:effectLst/>
                          <a:latin typeface="Calibri" panose="020F0502020204030204" pitchFamily="34" charset="0"/>
                          <a:ea typeface="+mn-ea"/>
                          <a:cs typeface="+mn-cs"/>
                        </a:rPr>
                        <a:t>+0,26</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CFD5EA"/>
                    </a:solidFill>
                  </a:tcPr>
                </a:tc>
                <a:extLst>
                  <a:ext uri="{0D108BD9-81ED-4DB2-BD59-A6C34878D82A}">
                    <a16:rowId xmlns:a16="http://schemas.microsoft.com/office/drawing/2014/main" val="2016973912"/>
                  </a:ext>
                </a:extLst>
              </a:tr>
              <a:tr h="122699">
                <a:tc rowSpan="3">
                  <a:txBody>
                    <a:bodyPr/>
                    <a:lstStyle/>
                    <a:p>
                      <a:pPr algn="ctr"/>
                      <a:r>
                        <a:rPr lang="cs-CZ" sz="1100" dirty="0">
                          <a:latin typeface="+mj-lt"/>
                        </a:rPr>
                        <a:t>Věk 65+</a:t>
                      </a:r>
                    </a:p>
                  </a:txBody>
                  <a:tcPr marL="0" marR="0" marT="0" marB="0" anchor="ctr">
                    <a:lnL>
                      <a:noFill/>
                    </a:lnL>
                    <a:lnR>
                      <a:noFill/>
                    </a:lnR>
                    <a:lnT>
                      <a:no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9EBF5"/>
                    </a:solidFill>
                  </a:tcPr>
                </a:tc>
                <a:tc>
                  <a:txBody>
                    <a:bodyPr/>
                    <a:lstStyle/>
                    <a:p>
                      <a:pPr algn="ctr"/>
                      <a:r>
                        <a:rPr lang="cs-CZ" sz="1100" dirty="0">
                          <a:latin typeface="+mj-lt"/>
                        </a:rPr>
                        <a:t>2016</a:t>
                      </a:r>
                    </a:p>
                  </a:txBody>
                  <a:tcPr marL="0" marR="0" marT="0"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marL="0" algn="ctr" defTabSz="914400" rtl="0" eaLnBrk="1" fontAlgn="b" latinLnBrk="0" hangingPunct="1"/>
                      <a:r>
                        <a:rPr lang="cs-CZ" sz="1100" b="0" i="0" u="none" strike="noStrike" kern="1200" dirty="0">
                          <a:solidFill>
                            <a:schemeClr val="tx1"/>
                          </a:solidFill>
                          <a:effectLst/>
                          <a:latin typeface="Calibri" panose="020F0502020204030204" pitchFamily="34" charset="0"/>
                          <a:ea typeface="+mn-ea"/>
                          <a:cs typeface="+mn-cs"/>
                        </a:rPr>
                        <a:t>3,61</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marL="0" algn="ctr" defTabSz="914400" rtl="0" eaLnBrk="1" fontAlgn="b" latinLnBrk="0" hangingPunct="1"/>
                      <a:r>
                        <a:rPr lang="cs-CZ" sz="1100" b="0" i="0" u="none" strike="noStrike" kern="1200" dirty="0">
                          <a:solidFill>
                            <a:schemeClr val="tx1"/>
                          </a:solidFill>
                          <a:effectLst/>
                          <a:latin typeface="Calibri" panose="020F0502020204030204" pitchFamily="34" charset="0"/>
                          <a:ea typeface="+mn-ea"/>
                          <a:cs typeface="+mn-cs"/>
                        </a:rPr>
                        <a:t>3,26</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marL="0" algn="ctr" defTabSz="914400" rtl="0" eaLnBrk="1" fontAlgn="b" latinLnBrk="0" hangingPunct="1"/>
                      <a:r>
                        <a:rPr lang="cs-CZ" sz="1100" b="0" i="0" u="none" strike="noStrike" kern="1200" dirty="0">
                          <a:solidFill>
                            <a:schemeClr val="tx1"/>
                          </a:solidFill>
                          <a:effectLst/>
                          <a:latin typeface="Calibri" panose="020F0502020204030204" pitchFamily="34" charset="0"/>
                          <a:ea typeface="+mn-ea"/>
                          <a:cs typeface="+mn-cs"/>
                        </a:rPr>
                        <a:t>+0,35</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E9EBF5"/>
                    </a:solidFill>
                  </a:tcPr>
                </a:tc>
                <a:extLst>
                  <a:ext uri="{0D108BD9-81ED-4DB2-BD59-A6C34878D82A}">
                    <a16:rowId xmlns:a16="http://schemas.microsoft.com/office/drawing/2014/main" val="10013"/>
                  </a:ext>
                </a:extLst>
              </a:tr>
              <a:tr h="122699">
                <a:tc vMerge="1">
                  <a:txBody>
                    <a:bodyPr/>
                    <a:lstStyle/>
                    <a:p>
                      <a:pPr algn="ctr"/>
                      <a:endParaRPr lang="cs-CZ" sz="1100" dirty="0">
                        <a:latin typeface="+mj-lt"/>
                      </a:endParaRPr>
                    </a:p>
                  </a:txBody>
                  <a:tcPr marL="0" marR="0" marT="0" marB="0" anchor="ctr">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cs-CZ" sz="1100" dirty="0">
                          <a:latin typeface="+mj-lt"/>
                        </a:rPr>
                        <a:t>2017</a:t>
                      </a:r>
                    </a:p>
                  </a:txBody>
                  <a:tcPr marL="0" marR="0" marT="0"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marL="0" algn="ctr" defTabSz="914400" rtl="0" eaLnBrk="1" fontAlgn="b" latinLnBrk="0" hangingPunct="1"/>
                      <a:r>
                        <a:rPr lang="cs-CZ" sz="1100" b="0" i="0" u="none" strike="noStrike" kern="1200">
                          <a:solidFill>
                            <a:schemeClr val="tx1"/>
                          </a:solidFill>
                          <a:effectLst/>
                          <a:latin typeface="Calibri" panose="020F0502020204030204" pitchFamily="34" charset="0"/>
                          <a:ea typeface="+mn-ea"/>
                          <a:cs typeface="+mn-cs"/>
                        </a:rPr>
                        <a:t>3,62</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marL="0" algn="ctr" defTabSz="914400" rtl="0" eaLnBrk="1" fontAlgn="b" latinLnBrk="0" hangingPunct="1"/>
                      <a:r>
                        <a:rPr lang="cs-CZ" sz="1100" b="0" i="0" u="none" strike="noStrike" kern="1200">
                          <a:solidFill>
                            <a:schemeClr val="tx1"/>
                          </a:solidFill>
                          <a:effectLst/>
                          <a:latin typeface="Calibri" panose="020F0502020204030204" pitchFamily="34" charset="0"/>
                          <a:ea typeface="+mn-ea"/>
                          <a:cs typeface="+mn-cs"/>
                        </a:rPr>
                        <a:t>3,25</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marL="0" algn="ctr" defTabSz="914400" rtl="0" eaLnBrk="1" fontAlgn="b" latinLnBrk="0" hangingPunct="1"/>
                      <a:r>
                        <a:rPr lang="cs-CZ" sz="1100" b="0" i="0" u="none" strike="noStrike" kern="1200" dirty="0">
                          <a:solidFill>
                            <a:schemeClr val="tx1"/>
                          </a:solidFill>
                          <a:effectLst/>
                          <a:latin typeface="Calibri" panose="020F0502020204030204" pitchFamily="34" charset="0"/>
                          <a:ea typeface="+mn-ea"/>
                          <a:cs typeface="+mn-cs"/>
                        </a:rPr>
                        <a:t>+0,37</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E9EBF5"/>
                    </a:solidFill>
                  </a:tcPr>
                </a:tc>
                <a:extLst>
                  <a:ext uri="{0D108BD9-81ED-4DB2-BD59-A6C34878D82A}">
                    <a16:rowId xmlns:a16="http://schemas.microsoft.com/office/drawing/2014/main" val="10014"/>
                  </a:ext>
                </a:extLst>
              </a:tr>
              <a:tr h="122699">
                <a:tc vMerge="1">
                  <a:txBody>
                    <a:bodyPr/>
                    <a:lstStyle/>
                    <a:p>
                      <a:pPr algn="ctr"/>
                      <a:endParaRPr lang="cs-CZ" sz="1100" dirty="0">
                        <a:latin typeface="+mj-lt"/>
                      </a:endParaRPr>
                    </a:p>
                  </a:txBody>
                  <a:tcPr marL="0" marR="0" marT="0" marB="0" anchor="ctr">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cs-CZ" sz="1100" dirty="0">
                          <a:latin typeface="+mj-lt"/>
                        </a:rPr>
                        <a:t>2018</a:t>
                      </a:r>
                    </a:p>
                  </a:txBody>
                  <a:tcPr marL="0" marR="0" marT="0" marB="0" anchor="ctr">
                    <a:lnL>
                      <a:noFill/>
                    </a:lnL>
                    <a:lnR>
                      <a:noFill/>
                    </a:lnR>
                    <a:lnT>
                      <a:no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9EBF5"/>
                    </a:solidFill>
                  </a:tcPr>
                </a:tc>
                <a:tc>
                  <a:txBody>
                    <a:bodyPr/>
                    <a:lstStyle/>
                    <a:p>
                      <a:pPr marL="0" algn="ctr" defTabSz="914400" rtl="0" eaLnBrk="1" fontAlgn="b" latinLnBrk="0" hangingPunct="1"/>
                      <a:r>
                        <a:rPr lang="cs-CZ" sz="1100" b="0" i="0" u="none" strike="noStrike" kern="1200" dirty="0">
                          <a:solidFill>
                            <a:schemeClr val="tx1"/>
                          </a:solidFill>
                          <a:effectLst/>
                          <a:latin typeface="Calibri" panose="020F0502020204030204" pitchFamily="34" charset="0"/>
                          <a:ea typeface="+mn-ea"/>
                          <a:cs typeface="+mn-cs"/>
                        </a:rPr>
                        <a:t>3,91</a:t>
                      </a:r>
                    </a:p>
                  </a:txBody>
                  <a:tcPr marL="9525" marR="9525" marT="9525" marB="0" anchor="b">
                    <a:lnL>
                      <a:noFill/>
                    </a:lnL>
                    <a:lnR>
                      <a:noFill/>
                    </a:lnR>
                    <a:lnT>
                      <a:no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9EBF5"/>
                    </a:solidFill>
                  </a:tcPr>
                </a:tc>
                <a:tc>
                  <a:txBody>
                    <a:bodyPr/>
                    <a:lstStyle/>
                    <a:p>
                      <a:pPr marL="0" algn="ctr" defTabSz="914400" rtl="0" eaLnBrk="1" fontAlgn="b" latinLnBrk="0" hangingPunct="1"/>
                      <a:r>
                        <a:rPr lang="cs-CZ" sz="1100" b="0" i="0" u="none" strike="noStrike" kern="1200" dirty="0">
                          <a:solidFill>
                            <a:schemeClr val="tx1"/>
                          </a:solidFill>
                          <a:effectLst/>
                          <a:latin typeface="Calibri" panose="020F0502020204030204" pitchFamily="34" charset="0"/>
                          <a:ea typeface="+mn-ea"/>
                          <a:cs typeface="+mn-cs"/>
                        </a:rPr>
                        <a:t>3,38</a:t>
                      </a:r>
                    </a:p>
                  </a:txBody>
                  <a:tcPr marL="9525" marR="9525" marT="9525" marB="0" anchor="b">
                    <a:lnL>
                      <a:noFill/>
                    </a:lnL>
                    <a:lnR>
                      <a:noFill/>
                    </a:lnR>
                    <a:lnT>
                      <a:no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9EBF5"/>
                    </a:solidFill>
                  </a:tcPr>
                </a:tc>
                <a:tc>
                  <a:txBody>
                    <a:bodyPr/>
                    <a:lstStyle/>
                    <a:p>
                      <a:pPr marL="0" algn="ctr" defTabSz="914400" rtl="0" eaLnBrk="1" fontAlgn="b" latinLnBrk="0" hangingPunct="1"/>
                      <a:r>
                        <a:rPr lang="cs-CZ" sz="1100" b="0" i="0" u="none" strike="noStrike" kern="1200" dirty="0">
                          <a:solidFill>
                            <a:schemeClr val="tx1"/>
                          </a:solidFill>
                          <a:effectLst/>
                          <a:latin typeface="Calibri" panose="020F0502020204030204" pitchFamily="34" charset="0"/>
                          <a:ea typeface="+mn-ea"/>
                          <a:cs typeface="+mn-cs"/>
                        </a:rPr>
                        <a:t>+0,53</a:t>
                      </a:r>
                    </a:p>
                  </a:txBody>
                  <a:tcPr marL="9525" marR="9525" marT="9525" marB="0" anchor="b">
                    <a:lnL>
                      <a:noFill/>
                    </a:lnL>
                    <a:lnR>
                      <a:noFill/>
                    </a:lnR>
                    <a:lnT>
                      <a:no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9EBF5"/>
                    </a:solidFill>
                  </a:tcPr>
                </a:tc>
                <a:extLst>
                  <a:ext uri="{0D108BD9-81ED-4DB2-BD59-A6C34878D82A}">
                    <a16:rowId xmlns:a16="http://schemas.microsoft.com/office/drawing/2014/main" val="4284329427"/>
                  </a:ext>
                </a:extLst>
              </a:tr>
            </a:tbl>
          </a:graphicData>
        </a:graphic>
      </p:graphicFrame>
      <p:sp>
        <p:nvSpPr>
          <p:cNvPr id="45" name="Obdélník 44">
            <a:extLst>
              <a:ext uri="{FF2B5EF4-FFF2-40B4-BE49-F238E27FC236}">
                <a16:creationId xmlns:a16="http://schemas.microsoft.com/office/drawing/2014/main" id="{868F0B3B-D1A0-4B45-8794-D9121FF2C697}"/>
              </a:ext>
            </a:extLst>
          </p:cNvPr>
          <p:cNvSpPr/>
          <p:nvPr/>
        </p:nvSpPr>
        <p:spPr>
          <a:xfrm>
            <a:off x="6096000" y="1223509"/>
            <a:ext cx="4085432" cy="261610"/>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100" b="1" i="0" u="none" strike="noStrike" kern="0" cap="none" spc="0" normalizeH="0" baseline="0" noProof="0" dirty="0">
                <a:ln>
                  <a:noFill/>
                </a:ln>
                <a:solidFill>
                  <a:prstClr val="black"/>
                </a:solidFill>
                <a:effectLst/>
                <a:uLnTx/>
                <a:uFillTx/>
              </a:rPr>
              <a:t>Počet kontaktů s PZS* připadající na 1 obyvatele LBK/ČR za rok :</a:t>
            </a:r>
          </a:p>
        </p:txBody>
      </p:sp>
      <p:sp>
        <p:nvSpPr>
          <p:cNvPr id="46" name="TextBox 3">
            <a:extLst>
              <a:ext uri="{FF2B5EF4-FFF2-40B4-BE49-F238E27FC236}">
                <a16:creationId xmlns:a16="http://schemas.microsoft.com/office/drawing/2014/main" id="{08EB0973-4C25-4B53-8FCB-3369E8619CB6}"/>
              </a:ext>
            </a:extLst>
          </p:cNvPr>
          <p:cNvSpPr txBox="1"/>
          <p:nvPr/>
        </p:nvSpPr>
        <p:spPr>
          <a:xfrm>
            <a:off x="6330888" y="5714649"/>
            <a:ext cx="4172553" cy="30777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400" b="0" i="0" u="none" strike="noStrike" kern="0" cap="none" spc="0" normalizeH="0" baseline="0" noProof="0" dirty="0">
                <a:ln>
                  <a:noFill/>
                </a:ln>
                <a:effectLst/>
                <a:uLnTx/>
                <a:uFillTx/>
              </a:rPr>
              <a:t>Kontakt = vykázaný doklad o provedené zdravotní péči.</a:t>
            </a:r>
          </a:p>
        </p:txBody>
      </p:sp>
    </p:spTree>
    <p:extLst>
      <p:ext uri="{BB962C8B-B14F-4D97-AF65-F5344CB8AC3E}">
        <p14:creationId xmlns:p14="http://schemas.microsoft.com/office/powerpoint/2010/main" val="394731132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normAutofit fontScale="90000"/>
          </a:bodyPr>
          <a:lstStyle/>
          <a:p>
            <a:r>
              <a:rPr lang="cs-CZ" dirty="0"/>
              <a:t>Nemocnost obyvatel LBK ve srovnání s ČR </a:t>
            </a:r>
            <a:br>
              <a:rPr lang="cs-CZ" dirty="0"/>
            </a:br>
            <a:r>
              <a:rPr lang="cs-CZ" dirty="0" smtClean="0"/>
              <a:t>- hospitalizace </a:t>
            </a:r>
            <a:r>
              <a:rPr lang="cs-CZ" dirty="0"/>
              <a:t>následné a dlouhodobé péče </a:t>
            </a:r>
          </a:p>
        </p:txBody>
      </p:sp>
      <p:graphicFrame>
        <p:nvGraphicFramePr>
          <p:cNvPr id="2" name="Tabulka 1"/>
          <p:cNvGraphicFramePr>
            <a:graphicFrameLocks noGrp="1"/>
          </p:cNvGraphicFramePr>
          <p:nvPr>
            <p:extLst>
              <p:ext uri="{D42A27DB-BD31-4B8C-83A1-F6EECF244321}">
                <p14:modId xmlns:p14="http://schemas.microsoft.com/office/powerpoint/2010/main" val="4194695594"/>
              </p:ext>
            </p:extLst>
          </p:nvPr>
        </p:nvGraphicFramePr>
        <p:xfrm>
          <a:off x="1988855" y="1253349"/>
          <a:ext cx="5257728" cy="4894797"/>
        </p:xfrm>
        <a:graphic>
          <a:graphicData uri="http://schemas.openxmlformats.org/drawingml/2006/table">
            <a:tbl>
              <a:tblPr firstRow="1" bandRow="1">
                <a:tableStyleId>{2D5ABB26-0587-4C30-8999-92F81FD0307C}</a:tableStyleId>
              </a:tblPr>
              <a:tblGrid>
                <a:gridCol w="680355">
                  <a:extLst>
                    <a:ext uri="{9D8B030D-6E8A-4147-A177-3AD203B41FA5}">
                      <a16:colId xmlns:a16="http://schemas.microsoft.com/office/drawing/2014/main" val="20000"/>
                    </a:ext>
                  </a:extLst>
                </a:gridCol>
                <a:gridCol w="471085">
                  <a:extLst>
                    <a:ext uri="{9D8B030D-6E8A-4147-A177-3AD203B41FA5}">
                      <a16:colId xmlns:a16="http://schemas.microsoft.com/office/drawing/2014/main" val="20001"/>
                    </a:ext>
                  </a:extLst>
                </a:gridCol>
                <a:gridCol w="643817">
                  <a:extLst>
                    <a:ext uri="{9D8B030D-6E8A-4147-A177-3AD203B41FA5}">
                      <a16:colId xmlns:a16="http://schemas.microsoft.com/office/drawing/2014/main" val="20002"/>
                    </a:ext>
                  </a:extLst>
                </a:gridCol>
                <a:gridCol w="698775">
                  <a:extLst>
                    <a:ext uri="{9D8B030D-6E8A-4147-A177-3AD203B41FA5}">
                      <a16:colId xmlns:a16="http://schemas.microsoft.com/office/drawing/2014/main" val="20003"/>
                    </a:ext>
                  </a:extLst>
                </a:gridCol>
                <a:gridCol w="690924">
                  <a:extLst>
                    <a:ext uri="{9D8B030D-6E8A-4147-A177-3AD203B41FA5}">
                      <a16:colId xmlns:a16="http://schemas.microsoft.com/office/drawing/2014/main" val="20004"/>
                    </a:ext>
                  </a:extLst>
                </a:gridCol>
                <a:gridCol w="690924">
                  <a:extLst>
                    <a:ext uri="{9D8B030D-6E8A-4147-A177-3AD203B41FA5}">
                      <a16:colId xmlns:a16="http://schemas.microsoft.com/office/drawing/2014/main" val="2845035970"/>
                    </a:ext>
                  </a:extLst>
                </a:gridCol>
                <a:gridCol w="690924">
                  <a:extLst>
                    <a:ext uri="{9D8B030D-6E8A-4147-A177-3AD203B41FA5}">
                      <a16:colId xmlns:a16="http://schemas.microsoft.com/office/drawing/2014/main" val="1946440046"/>
                    </a:ext>
                  </a:extLst>
                </a:gridCol>
                <a:gridCol w="690924">
                  <a:extLst>
                    <a:ext uri="{9D8B030D-6E8A-4147-A177-3AD203B41FA5}">
                      <a16:colId xmlns:a16="http://schemas.microsoft.com/office/drawing/2014/main" val="432594177"/>
                    </a:ext>
                  </a:extLst>
                </a:gridCol>
              </a:tblGrid>
              <a:tr h="307557">
                <a:tc>
                  <a:txBody>
                    <a:bodyPr/>
                    <a:lstStyle/>
                    <a:p>
                      <a:pPr algn="ctr"/>
                      <a:endParaRPr lang="cs-CZ" sz="1100" b="1"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cs-CZ" sz="1100" b="1"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3">
                  <a:txBody>
                    <a:bodyPr/>
                    <a:lstStyle/>
                    <a:p>
                      <a:pPr algn="ctr"/>
                      <a:r>
                        <a:rPr lang="cs-CZ" sz="1100" b="1" dirty="0">
                          <a:latin typeface="+mj-lt"/>
                        </a:rPr>
                        <a:t>Počet kontaktů s PZS</a:t>
                      </a:r>
                    </a:p>
                  </a:txBody>
                  <a:tcPr marL="0" marR="0" marT="0"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a:endParaRPr lang="cs-CZ" sz="1100" b="1"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a:endParaRPr lang="cs-CZ" sz="1100" b="1"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3">
                  <a:txBody>
                    <a:bodyPr/>
                    <a:lstStyle/>
                    <a:p>
                      <a:pPr algn="ctr"/>
                      <a:r>
                        <a:rPr lang="cs-CZ" sz="1100" b="1" dirty="0">
                          <a:latin typeface="+mj-lt"/>
                        </a:rPr>
                        <a:t>Počet člověkodnů na lůžku</a:t>
                      </a:r>
                    </a:p>
                  </a:txBody>
                  <a:tcPr marL="0" marR="0" marT="0"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a:endParaRPr lang="cs-CZ" sz="1100" b="1"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a:endParaRPr lang="cs-CZ" sz="1100" b="1"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925868330"/>
                  </a:ext>
                </a:extLst>
              </a:tr>
              <a:tr h="307557">
                <a:tc>
                  <a:txBody>
                    <a:bodyPr/>
                    <a:lstStyle/>
                    <a:p>
                      <a:pPr algn="ctr"/>
                      <a:endParaRPr lang="cs-CZ" sz="1100" b="1"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latin typeface="+mj-lt"/>
                        </a:rPr>
                        <a:t>Rok</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100" b="1" dirty="0">
                          <a:latin typeface="+mn-lt"/>
                        </a:rPr>
                        <a:t>LBK</a:t>
                      </a:r>
                      <a:endParaRPr lang="cs-CZ" sz="1100" b="1"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latin typeface="+mj-lt"/>
                        </a:rPr>
                        <a:t>ČR</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latin typeface="+mj-lt"/>
                        </a:rPr>
                        <a:t>Podíl</a:t>
                      </a:r>
                      <a:r>
                        <a:rPr lang="cs-CZ" sz="1100" b="1" baseline="0" dirty="0">
                          <a:latin typeface="+mj-lt"/>
                        </a:rPr>
                        <a:t> </a:t>
                      </a:r>
                      <a:br>
                        <a:rPr lang="cs-CZ" sz="1100" b="1" baseline="0" dirty="0">
                          <a:latin typeface="+mj-lt"/>
                        </a:rPr>
                      </a:br>
                      <a:r>
                        <a:rPr lang="cs-CZ" sz="1100" b="1" dirty="0"/>
                        <a:t>LBK</a:t>
                      </a:r>
                      <a:r>
                        <a:rPr lang="cs-CZ" sz="1100" b="1" dirty="0">
                          <a:latin typeface="+mj-lt"/>
                        </a:rPr>
                        <a:t> z ČR</a:t>
                      </a:r>
                    </a:p>
                  </a:txBody>
                  <a:tcPr marL="0" marR="0" marT="0"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t>LBK</a:t>
                      </a:r>
                      <a:endParaRPr lang="cs-CZ" sz="1100" b="1" dirty="0">
                        <a:latin typeface="+mj-lt"/>
                      </a:endParaRPr>
                    </a:p>
                  </a:txBody>
                  <a:tcPr marL="0" marR="0" marT="0"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latin typeface="+mj-lt"/>
                        </a:rPr>
                        <a:t>ČR</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latin typeface="+mj-lt"/>
                        </a:rPr>
                        <a:t>Podíl</a:t>
                      </a:r>
                      <a:r>
                        <a:rPr lang="cs-CZ" sz="1100" b="1" baseline="0" dirty="0">
                          <a:latin typeface="+mj-lt"/>
                        </a:rPr>
                        <a:t> </a:t>
                      </a:r>
                      <a:br>
                        <a:rPr lang="cs-CZ" sz="1100" b="1" baseline="0" dirty="0">
                          <a:latin typeface="+mj-lt"/>
                        </a:rPr>
                      </a:br>
                      <a:r>
                        <a:rPr lang="cs-CZ" sz="1100" b="1" dirty="0"/>
                        <a:t>LBK</a:t>
                      </a:r>
                      <a:r>
                        <a:rPr lang="cs-CZ" sz="1100" b="1" dirty="0">
                          <a:latin typeface="+mj-lt"/>
                        </a:rPr>
                        <a:t> z ČR</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162516">
                <a:tc rowSpan="3">
                  <a:txBody>
                    <a:bodyPr/>
                    <a:lstStyle/>
                    <a:p>
                      <a:pPr algn="ctr"/>
                      <a:r>
                        <a:rPr lang="cs-CZ" sz="1100" b="1" dirty="0">
                          <a:solidFill>
                            <a:schemeClr val="bg1"/>
                          </a:solidFill>
                          <a:latin typeface="+mj-lt"/>
                        </a:rPr>
                        <a:t>Celkem</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4472C4"/>
                    </a:solidFill>
                  </a:tcPr>
                </a:tc>
                <a:tc>
                  <a:txBody>
                    <a:bodyPr/>
                    <a:lstStyle/>
                    <a:p>
                      <a:pPr algn="ctr"/>
                      <a:r>
                        <a:rPr lang="cs-CZ" sz="1100" b="1" dirty="0">
                          <a:solidFill>
                            <a:schemeClr val="bg1"/>
                          </a:solidFill>
                          <a:latin typeface="+mj-lt"/>
                        </a:rPr>
                        <a:t>2016</a:t>
                      </a:r>
                    </a:p>
                  </a:txBody>
                  <a:tcPr marL="0" marR="0" marT="0" marB="0" anchor="ctr">
                    <a:lnT w="12700" cap="flat" cmpd="sng" algn="ctr">
                      <a:solidFill>
                        <a:schemeClr val="tx1"/>
                      </a:solidFill>
                      <a:prstDash val="solid"/>
                      <a:round/>
                      <a:headEnd type="none" w="med" len="med"/>
                      <a:tailEnd type="none" w="med" len="med"/>
                    </a:lnT>
                    <a:solidFill>
                      <a:srgbClr val="4472C4"/>
                    </a:solidFill>
                  </a:tcPr>
                </a:tc>
                <a:tc>
                  <a:txBody>
                    <a:bodyPr/>
                    <a:lstStyle/>
                    <a:p>
                      <a:pPr algn="ctr" rtl="0" fontAlgn="ctr"/>
                      <a:r>
                        <a:rPr lang="cs-CZ" sz="1100" b="1" i="0" u="none" strike="noStrike" dirty="0">
                          <a:solidFill>
                            <a:schemeClr val="bg1"/>
                          </a:solidFill>
                          <a:effectLst/>
                          <a:latin typeface="Calibri Light" panose="020F0302020204030204" pitchFamily="34" charset="0"/>
                        </a:rPr>
                        <a:t>5 504</a:t>
                      </a:r>
                    </a:p>
                  </a:txBody>
                  <a:tcPr marL="9525" marR="9525" marT="9525" marB="0" anchor="ctr">
                    <a:lnT w="12700" cap="flat" cmpd="sng" algn="ctr">
                      <a:solidFill>
                        <a:schemeClr val="tx1"/>
                      </a:solidFill>
                      <a:prstDash val="solid"/>
                      <a:round/>
                      <a:headEnd type="none" w="med" len="med"/>
                      <a:tailEnd type="none" w="med" len="med"/>
                    </a:lnT>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175 532</a:t>
                      </a:r>
                    </a:p>
                  </a:txBody>
                  <a:tcPr marL="9525" marR="9525" marT="9525" marB="0" anchor="ctr">
                    <a:lnT w="12700" cap="flat" cmpd="sng" algn="ctr">
                      <a:solidFill>
                        <a:schemeClr val="tx1"/>
                      </a:solidFill>
                      <a:prstDash val="solid"/>
                      <a:round/>
                      <a:headEnd type="none" w="med" len="med"/>
                      <a:tailEnd type="none" w="med" len="med"/>
                    </a:lnT>
                    <a:solidFill>
                      <a:srgbClr val="4472C4"/>
                    </a:solidFill>
                  </a:tcPr>
                </a:tc>
                <a:tc>
                  <a:txBody>
                    <a:bodyPr/>
                    <a:lstStyle/>
                    <a:p>
                      <a:pPr algn="ctr" fontAlgn="ctr"/>
                      <a:r>
                        <a:rPr lang="cs-CZ" sz="1100" b="1" i="0" u="none" strike="noStrike">
                          <a:solidFill>
                            <a:schemeClr val="bg1"/>
                          </a:solidFill>
                          <a:effectLst/>
                          <a:latin typeface="Calibri Light" panose="020F0302020204030204" pitchFamily="34" charset="0"/>
                        </a:rPr>
                        <a:t>3,14%</a:t>
                      </a:r>
                    </a:p>
                  </a:txBody>
                  <a:tcPr marL="9525" marR="9525" marT="9525"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239 825</a:t>
                      </a:r>
                    </a:p>
                  </a:txBody>
                  <a:tcPr marL="9525" marR="9525" marT="9525"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8 801 579</a:t>
                      </a:r>
                    </a:p>
                  </a:txBody>
                  <a:tcPr marL="9525" marR="9525" marT="9525" marB="0" anchor="ctr">
                    <a:lnT w="12700" cap="flat" cmpd="sng" algn="ctr">
                      <a:solidFill>
                        <a:schemeClr val="tx1"/>
                      </a:solidFill>
                      <a:prstDash val="solid"/>
                      <a:round/>
                      <a:headEnd type="none" w="med" len="med"/>
                      <a:tailEnd type="none" w="med" len="med"/>
                    </a:lnT>
                    <a:solidFill>
                      <a:srgbClr val="4472C4"/>
                    </a:solidFill>
                  </a:tcPr>
                </a:tc>
                <a:tc>
                  <a:txBody>
                    <a:bodyPr/>
                    <a:lstStyle/>
                    <a:p>
                      <a:pPr algn="ctr" fontAlgn="ctr"/>
                      <a:r>
                        <a:rPr lang="cs-CZ" sz="1100" b="1" i="0" u="none" strike="noStrike">
                          <a:solidFill>
                            <a:schemeClr val="bg1"/>
                          </a:solidFill>
                          <a:effectLst/>
                          <a:latin typeface="Calibri Light" panose="020F0302020204030204" pitchFamily="34" charset="0"/>
                        </a:rPr>
                        <a:t>2,72%</a:t>
                      </a:r>
                    </a:p>
                  </a:txBody>
                  <a:tcPr marL="9525" marR="9525" marT="9525" marB="0" anchor="ctr">
                    <a:lnT w="12700" cap="flat" cmpd="sng" algn="ctr">
                      <a:solidFill>
                        <a:schemeClr val="tx1"/>
                      </a:solidFill>
                      <a:prstDash val="solid"/>
                      <a:round/>
                      <a:headEnd type="none" w="med" len="med"/>
                      <a:tailEnd type="none" w="med" len="med"/>
                    </a:lnT>
                    <a:solidFill>
                      <a:srgbClr val="4472C4"/>
                    </a:solidFill>
                  </a:tcPr>
                </a:tc>
                <a:extLst>
                  <a:ext uri="{0D108BD9-81ED-4DB2-BD59-A6C34878D82A}">
                    <a16:rowId xmlns:a16="http://schemas.microsoft.com/office/drawing/2014/main" val="10001"/>
                  </a:ext>
                </a:extLst>
              </a:tr>
              <a:tr h="162516">
                <a:tc vMerge="1">
                  <a:txBody>
                    <a:bodyPr/>
                    <a:lstStyle/>
                    <a:p>
                      <a:pPr algn="ctr"/>
                      <a:endParaRPr lang="cs-CZ" sz="1100"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lang="cs-CZ" sz="1100" b="1" dirty="0">
                          <a:solidFill>
                            <a:schemeClr val="bg1"/>
                          </a:solidFill>
                          <a:latin typeface="+mj-lt"/>
                        </a:rPr>
                        <a:t>2017</a:t>
                      </a:r>
                    </a:p>
                  </a:txBody>
                  <a:tcPr marL="0" marR="0" marT="0" marB="0" anchor="ctr">
                    <a:lnB w="12700" cap="flat" cmpd="sng" algn="ctr">
                      <a:noFill/>
                      <a:prstDash val="solid"/>
                      <a:round/>
                      <a:headEnd type="none" w="med" len="med"/>
                      <a:tailEnd type="none" w="med" len="med"/>
                    </a:lnB>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5 472</a:t>
                      </a:r>
                    </a:p>
                  </a:txBody>
                  <a:tcPr marL="9525" marR="9525" marT="9525" marB="0" anchor="ctr">
                    <a:lnB w="12700" cap="flat" cmpd="sng" algn="ctr">
                      <a:noFill/>
                      <a:prstDash val="solid"/>
                      <a:round/>
                      <a:headEnd type="none" w="med" len="med"/>
                      <a:tailEnd type="none" w="med" len="med"/>
                    </a:lnB>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176 282</a:t>
                      </a:r>
                    </a:p>
                  </a:txBody>
                  <a:tcPr marL="9525" marR="9525" marT="9525" marB="0" anchor="ctr">
                    <a:lnB w="12700" cap="flat" cmpd="sng" algn="ctr">
                      <a:noFill/>
                      <a:prstDash val="solid"/>
                      <a:round/>
                      <a:headEnd type="none" w="med" len="med"/>
                      <a:tailEnd type="none" w="med" len="med"/>
                    </a:lnB>
                    <a:solidFill>
                      <a:srgbClr val="4472C4"/>
                    </a:solidFill>
                  </a:tcPr>
                </a:tc>
                <a:tc>
                  <a:txBody>
                    <a:bodyPr/>
                    <a:lstStyle/>
                    <a:p>
                      <a:pPr algn="ctr" fontAlgn="ctr"/>
                      <a:r>
                        <a:rPr lang="cs-CZ" sz="1100" b="1" i="0" u="none" strike="noStrike">
                          <a:solidFill>
                            <a:schemeClr val="bg1"/>
                          </a:solidFill>
                          <a:effectLst/>
                          <a:latin typeface="Calibri Light" panose="020F0302020204030204" pitchFamily="34" charset="0"/>
                        </a:rPr>
                        <a:t>3,10%</a:t>
                      </a:r>
                    </a:p>
                  </a:txBody>
                  <a:tcPr marL="9525" marR="9525" marT="9525" marB="0" anchor="ctr">
                    <a:lnR w="12700" cap="flat" cmpd="sng" algn="ctr">
                      <a:solidFill>
                        <a:schemeClr val="tx1"/>
                      </a:solidFill>
                      <a:prstDash val="solid"/>
                      <a:round/>
                      <a:headEnd type="none" w="med" len="med"/>
                      <a:tailEnd type="none" w="med" len="med"/>
                    </a:lnR>
                    <a:lnB w="12700" cap="flat" cmpd="sng" algn="ctr">
                      <a:noFill/>
                      <a:prstDash val="solid"/>
                      <a:round/>
                      <a:headEnd type="none" w="med" len="med"/>
                      <a:tailEnd type="none" w="med" len="med"/>
                    </a:lnB>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245 997</a:t>
                      </a:r>
                    </a:p>
                  </a:txBody>
                  <a:tcPr marL="9525" marR="9525" marT="9525" marB="0" anchor="ctr">
                    <a:lnL w="12700" cap="flat" cmpd="sng" algn="ctr">
                      <a:solidFill>
                        <a:schemeClr val="tx1"/>
                      </a:solidFill>
                      <a:prstDash val="solid"/>
                      <a:round/>
                      <a:headEnd type="none" w="med" len="med"/>
                      <a:tailEnd type="none" w="med" len="med"/>
                    </a:lnL>
                    <a:lnB w="12700" cap="flat" cmpd="sng" algn="ctr">
                      <a:noFill/>
                      <a:prstDash val="solid"/>
                      <a:round/>
                      <a:headEnd type="none" w="med" len="med"/>
                      <a:tailEnd type="none" w="med" len="med"/>
                    </a:lnB>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8 994 002</a:t>
                      </a:r>
                    </a:p>
                  </a:txBody>
                  <a:tcPr marL="9525" marR="9525" marT="9525" marB="0" anchor="ctr">
                    <a:lnB w="12700" cap="flat" cmpd="sng" algn="ctr">
                      <a:noFill/>
                      <a:prstDash val="solid"/>
                      <a:round/>
                      <a:headEnd type="none" w="med" len="med"/>
                      <a:tailEnd type="none" w="med" len="med"/>
                    </a:lnB>
                    <a:solidFill>
                      <a:srgbClr val="4472C4"/>
                    </a:solidFill>
                  </a:tcPr>
                </a:tc>
                <a:tc>
                  <a:txBody>
                    <a:bodyPr/>
                    <a:lstStyle/>
                    <a:p>
                      <a:pPr algn="ctr" fontAlgn="ctr"/>
                      <a:r>
                        <a:rPr lang="cs-CZ" sz="1100" b="1" i="0" u="none" strike="noStrike">
                          <a:solidFill>
                            <a:schemeClr val="bg1"/>
                          </a:solidFill>
                          <a:effectLst/>
                          <a:latin typeface="Calibri Light" panose="020F0302020204030204" pitchFamily="34" charset="0"/>
                        </a:rPr>
                        <a:t>2,74%</a:t>
                      </a:r>
                    </a:p>
                  </a:txBody>
                  <a:tcPr marL="9525" marR="9525" marT="9525" marB="0" anchor="ctr">
                    <a:lnB w="12700" cap="flat" cmpd="sng" algn="ctr">
                      <a:noFill/>
                      <a:prstDash val="solid"/>
                      <a:round/>
                      <a:headEnd type="none" w="med" len="med"/>
                      <a:tailEnd type="none" w="med" len="med"/>
                    </a:lnB>
                    <a:solidFill>
                      <a:srgbClr val="4472C4"/>
                    </a:solidFill>
                  </a:tcPr>
                </a:tc>
                <a:extLst>
                  <a:ext uri="{0D108BD9-81ED-4DB2-BD59-A6C34878D82A}">
                    <a16:rowId xmlns:a16="http://schemas.microsoft.com/office/drawing/2014/main" val="10002"/>
                  </a:ext>
                </a:extLst>
              </a:tr>
              <a:tr h="162516">
                <a:tc vMerge="1">
                  <a:txBody>
                    <a:bodyPr/>
                    <a:lstStyle/>
                    <a:p>
                      <a:pPr algn="ctr"/>
                      <a:endParaRPr lang="cs-CZ" sz="1100" dirty="0">
                        <a:latin typeface="+mj-lt"/>
                      </a:endParaRPr>
                    </a:p>
                  </a:txBody>
                  <a:tcPr marL="0" marR="0" marT="0" marB="0" anchor="ctr">
                    <a:lnT w="12700" cap="flat" cmpd="sng" algn="ctr">
                      <a:solidFill>
                        <a:schemeClr val="tx1"/>
                      </a:solidFill>
                      <a:prstDash val="solid"/>
                      <a:round/>
                      <a:headEnd type="none" w="med" len="med"/>
                      <a:tailEnd type="none" w="med" len="med"/>
                    </a:lnT>
                  </a:tcPr>
                </a:tc>
                <a:tc>
                  <a:txBody>
                    <a:bodyPr/>
                    <a:lstStyle/>
                    <a:p>
                      <a:pPr algn="ctr"/>
                      <a:r>
                        <a:rPr lang="cs-CZ" sz="1100" b="1" dirty="0">
                          <a:solidFill>
                            <a:schemeClr val="bg1"/>
                          </a:solidFill>
                          <a:latin typeface="+mj-lt"/>
                        </a:rPr>
                        <a:t>2018</a:t>
                      </a:r>
                    </a:p>
                  </a:txBody>
                  <a:tcPr marL="0" marR="0" marT="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5 688</a:t>
                      </a:r>
                    </a:p>
                  </a:txBody>
                  <a:tcPr marL="9525" marR="9525" marT="952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178 249</a:t>
                      </a:r>
                    </a:p>
                  </a:txBody>
                  <a:tcPr marL="9525" marR="9525" marT="952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algn="ctr" fontAlgn="ctr"/>
                      <a:r>
                        <a:rPr lang="cs-CZ" sz="1100" b="1" i="0" u="none" strike="noStrike" dirty="0">
                          <a:solidFill>
                            <a:schemeClr val="bg1"/>
                          </a:solidFill>
                          <a:effectLst/>
                          <a:latin typeface="Calibri Light" panose="020F0302020204030204" pitchFamily="34" charset="0"/>
                        </a:rPr>
                        <a:t>3,19%</a:t>
                      </a:r>
                    </a:p>
                  </a:txBody>
                  <a:tcPr marL="9525" marR="9525" marT="9525" marB="0" anchor="ctr">
                    <a:lnL>
                      <a:noFill/>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273 442</a:t>
                      </a:r>
                    </a:p>
                  </a:txBody>
                  <a:tcPr marL="9525" marR="9525" marT="9525" marB="0" anchor="ctr">
                    <a:lnL w="12700" cap="flat" cmpd="sng" algn="ctr">
                      <a:solidFill>
                        <a:schemeClr val="tx1"/>
                      </a:solid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9 023 828</a:t>
                      </a:r>
                    </a:p>
                  </a:txBody>
                  <a:tcPr marL="9525" marR="9525" marT="952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algn="ctr" fontAlgn="ctr"/>
                      <a:r>
                        <a:rPr lang="cs-CZ" sz="1100" b="1" i="0" u="none" strike="noStrike" dirty="0">
                          <a:solidFill>
                            <a:schemeClr val="bg1"/>
                          </a:solidFill>
                          <a:effectLst/>
                          <a:latin typeface="Calibri Light" panose="020F0302020204030204" pitchFamily="34" charset="0"/>
                        </a:rPr>
                        <a:t>3,03%</a:t>
                      </a:r>
                    </a:p>
                  </a:txBody>
                  <a:tcPr marL="9525" marR="9525" marT="952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extLst>
                  <a:ext uri="{0D108BD9-81ED-4DB2-BD59-A6C34878D82A}">
                    <a16:rowId xmlns:a16="http://schemas.microsoft.com/office/drawing/2014/main" val="10003"/>
                  </a:ext>
                </a:extLst>
              </a:tr>
              <a:tr h="162516">
                <a:tc rowSpan="3">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cs-CZ" sz="1100" kern="1200" dirty="0">
                          <a:solidFill>
                            <a:schemeClr val="tx1"/>
                          </a:solidFill>
                          <a:latin typeface="+mn-lt"/>
                          <a:ea typeface="+mn-ea"/>
                          <a:cs typeface="+mn-cs"/>
                        </a:rPr>
                        <a:t>Věk 0–1</a:t>
                      </a:r>
                    </a:p>
                  </a:txBody>
                  <a:tcPr marL="0" marR="0" marT="0" marB="0" anchor="ctr">
                    <a:lnT w="12700" cap="flat" cmpd="sng" algn="ctr">
                      <a:solidFill>
                        <a:schemeClr val="tx1"/>
                      </a:solidFill>
                      <a:prstDash val="solid"/>
                      <a:round/>
                      <a:headEnd type="none" w="med" len="med"/>
                      <a:tailEnd type="none" w="med" len="med"/>
                    </a:lnT>
                    <a:solidFill>
                      <a:srgbClr val="CFD5EA"/>
                    </a:solidFill>
                  </a:tcPr>
                </a:tc>
                <a:tc>
                  <a:txBody>
                    <a:bodyPr/>
                    <a:lstStyle/>
                    <a:p>
                      <a:pPr algn="ctr"/>
                      <a:r>
                        <a:rPr lang="cs-CZ" sz="1100" dirty="0">
                          <a:latin typeface="+mj-lt"/>
                        </a:rPr>
                        <a:t>2016</a:t>
                      </a:r>
                    </a:p>
                  </a:txBody>
                  <a:tcPr marL="0" marR="0" marT="0" marB="0" anchor="ctr">
                    <a:lnT w="12700" cap="flat" cmpd="sng" algn="ctr">
                      <a:solidFill>
                        <a:schemeClr val="tx1"/>
                      </a:solidFill>
                      <a:prstDash val="solid"/>
                      <a:round/>
                      <a:headEnd type="none" w="med" len="med"/>
                      <a:tailEnd type="none" w="med" len="med"/>
                    </a:lnT>
                    <a:solidFill>
                      <a:srgbClr val="CFD5EA"/>
                    </a:solidFill>
                  </a:tcPr>
                </a:tc>
                <a:tc>
                  <a:txBody>
                    <a:bodyPr/>
                    <a:lstStyle/>
                    <a:p>
                      <a:pPr algn="ctr" fontAlgn="ctr"/>
                      <a:r>
                        <a:rPr lang="cs-CZ" sz="1100" b="0" i="0" u="none" strike="noStrike" dirty="0">
                          <a:solidFill>
                            <a:srgbClr val="000000"/>
                          </a:solidFill>
                          <a:effectLst/>
                          <a:latin typeface="Calibri Light" panose="020F0302020204030204" pitchFamily="34" charset="0"/>
                        </a:rPr>
                        <a:t>10</a:t>
                      </a:r>
                    </a:p>
                  </a:txBody>
                  <a:tcPr marL="9525" marR="9525" marT="9525" marB="0" anchor="ctr">
                    <a:lnT w="12700" cap="flat" cmpd="sng" algn="ctr">
                      <a:solidFill>
                        <a:schemeClr val="tx1"/>
                      </a:solidFill>
                      <a:prstDash val="solid"/>
                      <a:round/>
                      <a:headEnd type="none" w="med" len="med"/>
                      <a:tailEnd type="none" w="med" len="med"/>
                    </a:lnT>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60</a:t>
                      </a:r>
                    </a:p>
                  </a:txBody>
                  <a:tcPr marL="9525" marR="9525" marT="9525" marB="0" anchor="ctr">
                    <a:lnT w="12700" cap="flat" cmpd="sng" algn="ctr">
                      <a:solidFill>
                        <a:schemeClr val="tx1"/>
                      </a:solidFill>
                      <a:prstDash val="solid"/>
                      <a:round/>
                      <a:headEnd type="none" w="med" len="med"/>
                      <a:tailEnd type="none" w="med" len="med"/>
                    </a:lnT>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17,23%</a:t>
                      </a:r>
                    </a:p>
                  </a:txBody>
                  <a:tcPr marL="9525" marR="9525" marT="9525"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460</a:t>
                      </a:r>
                    </a:p>
                  </a:txBody>
                  <a:tcPr marL="9525" marR="9525" marT="9525"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3 286</a:t>
                      </a:r>
                    </a:p>
                  </a:txBody>
                  <a:tcPr marL="9525" marR="9525" marT="9525" marB="0" anchor="ctr">
                    <a:lnT w="12700" cap="flat" cmpd="sng" algn="ctr">
                      <a:solidFill>
                        <a:schemeClr val="tx1"/>
                      </a:solidFill>
                      <a:prstDash val="solid"/>
                      <a:round/>
                      <a:headEnd type="none" w="med" len="med"/>
                      <a:tailEnd type="none" w="med" len="med"/>
                    </a:lnT>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13,98%</a:t>
                      </a:r>
                    </a:p>
                  </a:txBody>
                  <a:tcPr marL="9525" marR="9525" marT="9525" marB="0" anchor="ctr">
                    <a:lnT w="12700" cap="flat" cmpd="sng" algn="ctr">
                      <a:solidFill>
                        <a:schemeClr val="tx1"/>
                      </a:solidFill>
                      <a:prstDash val="solid"/>
                      <a:round/>
                      <a:headEnd type="none" w="med" len="med"/>
                      <a:tailEnd type="none" w="med" len="med"/>
                    </a:lnT>
                    <a:solidFill>
                      <a:srgbClr val="CFD5EA"/>
                    </a:solidFill>
                  </a:tcPr>
                </a:tc>
                <a:extLst>
                  <a:ext uri="{0D108BD9-81ED-4DB2-BD59-A6C34878D82A}">
                    <a16:rowId xmlns:a16="http://schemas.microsoft.com/office/drawing/2014/main" val="10004"/>
                  </a:ext>
                </a:extLst>
              </a:tr>
              <a:tr h="162516">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2017</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10</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78</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13,13%</a:t>
                      </a:r>
                    </a:p>
                  </a:txBody>
                  <a:tcPr marL="9525" marR="9525" marT="9525" marB="0" anchor="ctr">
                    <a:lnR w="12700" cap="flat" cmpd="sng" algn="ctr">
                      <a:solidFill>
                        <a:schemeClr val="tx1"/>
                      </a:solidFill>
                      <a:prstDash val="solid"/>
                      <a:round/>
                      <a:headEnd type="none" w="med" len="med"/>
                      <a:tailEnd type="none" w="med" len="med"/>
                    </a:ln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426</a:t>
                      </a:r>
                    </a:p>
                  </a:txBody>
                  <a:tcPr marL="9525" marR="9525" marT="9525" marB="0" anchor="ctr">
                    <a:lnL w="12700" cap="flat" cmpd="sng" algn="ctr">
                      <a:solidFill>
                        <a:schemeClr val="tx1"/>
                      </a:solidFill>
                      <a:prstDash val="solid"/>
                      <a:round/>
                      <a:headEnd type="none" w="med" len="med"/>
                      <a:tailEnd type="none" w="med" len="med"/>
                    </a:lnL>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4 169</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10,21%</a:t>
                      </a:r>
                    </a:p>
                  </a:txBody>
                  <a:tcPr marL="9525" marR="9525" marT="9525" marB="0" anchor="ctr">
                    <a:solidFill>
                      <a:srgbClr val="CFD5EA"/>
                    </a:solidFill>
                  </a:tcPr>
                </a:tc>
                <a:extLst>
                  <a:ext uri="{0D108BD9-81ED-4DB2-BD59-A6C34878D82A}">
                    <a16:rowId xmlns:a16="http://schemas.microsoft.com/office/drawing/2014/main" val="10005"/>
                  </a:ext>
                </a:extLst>
              </a:tr>
              <a:tr h="162516">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2018</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8</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60</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13,60%</a:t>
                      </a:r>
                    </a:p>
                  </a:txBody>
                  <a:tcPr marL="9525" marR="9525" marT="9525" marB="0" anchor="ctr">
                    <a:lnR w="12700" cap="flat" cmpd="sng" algn="ctr">
                      <a:solidFill>
                        <a:schemeClr val="tx1"/>
                      </a:solidFill>
                      <a:prstDash val="solid"/>
                      <a:round/>
                      <a:headEnd type="none" w="med" len="med"/>
                      <a:tailEnd type="none" w="med" len="med"/>
                    </a:ln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338</a:t>
                      </a:r>
                    </a:p>
                  </a:txBody>
                  <a:tcPr marL="9525" marR="9525" marT="9525" marB="0" anchor="ctr">
                    <a:lnL w="12700" cap="flat" cmpd="sng" algn="ctr">
                      <a:solidFill>
                        <a:schemeClr val="tx1"/>
                      </a:solidFill>
                      <a:prstDash val="solid"/>
                      <a:round/>
                      <a:headEnd type="none" w="med" len="med"/>
                      <a:tailEnd type="none" w="med" len="med"/>
                    </a:lnL>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3 182</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10,62%</a:t>
                      </a:r>
                    </a:p>
                  </a:txBody>
                  <a:tcPr marL="9525" marR="9525" marT="9525" marB="0" anchor="ctr">
                    <a:solidFill>
                      <a:srgbClr val="CFD5EA"/>
                    </a:solidFill>
                  </a:tcPr>
                </a:tc>
                <a:extLst>
                  <a:ext uri="{0D108BD9-81ED-4DB2-BD59-A6C34878D82A}">
                    <a16:rowId xmlns:a16="http://schemas.microsoft.com/office/drawing/2014/main" val="10006"/>
                  </a:ext>
                </a:extLst>
              </a:tr>
              <a:tr h="162516">
                <a:tc rowSpan="3">
                  <a:txBody>
                    <a:bodyPr/>
                    <a:lstStyle/>
                    <a:p>
                      <a:pPr algn="ctr"/>
                      <a:r>
                        <a:rPr lang="cs-CZ" sz="1100" kern="1200" dirty="0">
                          <a:solidFill>
                            <a:schemeClr val="tx1"/>
                          </a:solidFill>
                          <a:latin typeface="+mn-lt"/>
                          <a:ea typeface="+mn-ea"/>
                          <a:cs typeface="+mn-cs"/>
                        </a:rPr>
                        <a:t>Věk 2–10</a:t>
                      </a:r>
                    </a:p>
                  </a:txBody>
                  <a:tcPr marL="0" marR="0" marT="0" marB="0" anchor="ctr">
                    <a:solidFill>
                      <a:srgbClr val="E9EBF5"/>
                    </a:solidFill>
                  </a:tcPr>
                </a:tc>
                <a:tc>
                  <a:txBody>
                    <a:bodyPr/>
                    <a:lstStyle/>
                    <a:p>
                      <a:pPr algn="ctr"/>
                      <a:r>
                        <a:rPr lang="cs-CZ" sz="1100" dirty="0">
                          <a:latin typeface="+mj-lt"/>
                        </a:rPr>
                        <a:t>2016</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209</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2 851</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7,33%</a:t>
                      </a:r>
                    </a:p>
                  </a:txBody>
                  <a:tcPr marL="9525" marR="9525" marT="9525" marB="0" anchor="ctr">
                    <a:lnR w="12700" cap="flat" cmpd="sng" algn="ctr">
                      <a:solidFill>
                        <a:schemeClr val="tx1"/>
                      </a:solidFill>
                      <a:prstDash val="solid"/>
                      <a:round/>
                      <a:headEnd type="none" w="med" len="med"/>
                      <a:tailEnd type="none" w="med" len="med"/>
                    </a:ln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9 674</a:t>
                      </a:r>
                    </a:p>
                  </a:txBody>
                  <a:tcPr marL="9525" marR="9525" marT="9525" marB="0" anchor="ctr">
                    <a:lnL w="12700" cap="flat" cmpd="sng" algn="ctr">
                      <a:solidFill>
                        <a:schemeClr val="tx1"/>
                      </a:solidFill>
                      <a:prstDash val="solid"/>
                      <a:round/>
                      <a:headEnd type="none" w="med" len="med"/>
                      <a:tailEnd type="none" w="med" len="med"/>
                    </a:lnL>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171 681</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5,63%</a:t>
                      </a:r>
                    </a:p>
                  </a:txBody>
                  <a:tcPr marL="9525" marR="9525" marT="9525" marB="0" anchor="ctr">
                    <a:solidFill>
                      <a:srgbClr val="E9EBF5"/>
                    </a:solidFill>
                  </a:tcPr>
                </a:tc>
                <a:extLst>
                  <a:ext uri="{0D108BD9-81ED-4DB2-BD59-A6C34878D82A}">
                    <a16:rowId xmlns:a16="http://schemas.microsoft.com/office/drawing/2014/main" val="10007"/>
                  </a:ext>
                </a:extLst>
              </a:tr>
              <a:tr h="162516">
                <a:tc vMerge="1">
                  <a:txBody>
                    <a:bodyPr/>
                    <a:lstStyle/>
                    <a:p>
                      <a:endParaRPr lang="cs-CZ" dirty="0"/>
                    </a:p>
                  </a:txBody>
                  <a:tcPr marL="0" marR="0" marT="0" marB="0" anchor="ctr">
                    <a:solidFill>
                      <a:srgbClr val="D8E0F2"/>
                    </a:solidFill>
                  </a:tcPr>
                </a:tc>
                <a:tc>
                  <a:txBody>
                    <a:bodyPr/>
                    <a:lstStyle/>
                    <a:p>
                      <a:pPr algn="ctr"/>
                      <a:r>
                        <a:rPr lang="cs-CZ" sz="1100" dirty="0">
                          <a:latin typeface="+mj-lt"/>
                        </a:rPr>
                        <a:t>2017</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177</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2 792</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6,34%</a:t>
                      </a:r>
                    </a:p>
                  </a:txBody>
                  <a:tcPr marL="9525" marR="9525" marT="9525" marB="0" anchor="ctr">
                    <a:lnR w="12700" cap="flat" cmpd="sng" algn="ctr">
                      <a:solidFill>
                        <a:schemeClr val="tx1"/>
                      </a:solidFill>
                      <a:prstDash val="solid"/>
                      <a:round/>
                      <a:headEnd type="none" w="med" len="med"/>
                      <a:tailEnd type="none" w="med" len="med"/>
                    </a:ln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8 083</a:t>
                      </a:r>
                    </a:p>
                  </a:txBody>
                  <a:tcPr marL="9525" marR="9525" marT="9525" marB="0" anchor="ctr">
                    <a:lnL w="12700" cap="flat" cmpd="sng" algn="ctr">
                      <a:solidFill>
                        <a:schemeClr val="tx1"/>
                      </a:solidFill>
                      <a:prstDash val="solid"/>
                      <a:round/>
                      <a:headEnd type="none" w="med" len="med"/>
                      <a:tailEnd type="none" w="med" len="med"/>
                    </a:lnL>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167 199</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4,83%</a:t>
                      </a:r>
                    </a:p>
                  </a:txBody>
                  <a:tcPr marL="9525" marR="9525" marT="9525" marB="0" anchor="ctr">
                    <a:solidFill>
                      <a:srgbClr val="E9EBF5"/>
                    </a:solidFill>
                  </a:tcPr>
                </a:tc>
                <a:extLst>
                  <a:ext uri="{0D108BD9-81ED-4DB2-BD59-A6C34878D82A}">
                    <a16:rowId xmlns:a16="http://schemas.microsoft.com/office/drawing/2014/main" val="10008"/>
                  </a:ext>
                </a:extLst>
              </a:tr>
              <a:tr h="162516">
                <a:tc vMerge="1">
                  <a:txBody>
                    <a:bodyPr/>
                    <a:lstStyle/>
                    <a:p>
                      <a:endParaRPr lang="cs-CZ" dirty="0"/>
                    </a:p>
                  </a:txBody>
                  <a:tcPr marL="0" marR="0" marT="0" marB="0" anchor="ctr">
                    <a:solidFill>
                      <a:srgbClr val="D8E0F2"/>
                    </a:solidFill>
                  </a:tcPr>
                </a:tc>
                <a:tc>
                  <a:txBody>
                    <a:bodyPr/>
                    <a:lstStyle/>
                    <a:p>
                      <a:pPr algn="ctr"/>
                      <a:r>
                        <a:rPr lang="cs-CZ" sz="1100" dirty="0">
                          <a:latin typeface="+mj-lt"/>
                        </a:rPr>
                        <a:t>2018</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192</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2 911</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6,61%</a:t>
                      </a:r>
                    </a:p>
                  </a:txBody>
                  <a:tcPr marL="9525" marR="9525" marT="9525" marB="0" anchor="ctr">
                    <a:lnR w="12700" cap="flat" cmpd="sng" algn="ctr">
                      <a:solidFill>
                        <a:schemeClr val="tx1"/>
                      </a:solidFill>
                      <a:prstDash val="solid"/>
                      <a:round/>
                      <a:headEnd type="none" w="med" len="med"/>
                      <a:tailEnd type="none" w="med" len="med"/>
                    </a:ln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9 611</a:t>
                      </a:r>
                    </a:p>
                  </a:txBody>
                  <a:tcPr marL="9525" marR="9525" marT="9525" marB="0" anchor="ctr">
                    <a:lnL w="12700" cap="flat" cmpd="sng" algn="ctr">
                      <a:solidFill>
                        <a:schemeClr val="tx1"/>
                      </a:solidFill>
                      <a:prstDash val="solid"/>
                      <a:round/>
                      <a:headEnd type="none" w="med" len="med"/>
                      <a:tailEnd type="none" w="med" len="med"/>
                    </a:lnL>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169 544</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5,67%</a:t>
                      </a:r>
                    </a:p>
                  </a:txBody>
                  <a:tcPr marL="9525" marR="9525" marT="9525" marB="0" anchor="ctr">
                    <a:solidFill>
                      <a:srgbClr val="E9EBF5"/>
                    </a:solidFill>
                  </a:tcPr>
                </a:tc>
                <a:extLst>
                  <a:ext uri="{0D108BD9-81ED-4DB2-BD59-A6C34878D82A}">
                    <a16:rowId xmlns:a16="http://schemas.microsoft.com/office/drawing/2014/main" val="10009"/>
                  </a:ext>
                </a:extLst>
              </a:tr>
              <a:tr h="162516">
                <a:tc rowSpan="3">
                  <a:txBody>
                    <a:bodyPr/>
                    <a:lstStyle/>
                    <a:p>
                      <a:pPr algn="ctr"/>
                      <a:r>
                        <a:rPr lang="cs-CZ" sz="1100" kern="1200" dirty="0">
                          <a:solidFill>
                            <a:schemeClr val="tx1"/>
                          </a:solidFill>
                          <a:latin typeface="+mn-lt"/>
                          <a:ea typeface="+mn-ea"/>
                          <a:cs typeface="+mn-cs"/>
                        </a:rPr>
                        <a:t>Věk 11–19</a:t>
                      </a:r>
                    </a:p>
                  </a:txBody>
                  <a:tcPr marL="0" marR="0" marT="0" marB="0" anchor="ctr">
                    <a:solidFill>
                      <a:srgbClr val="CFD5EA"/>
                    </a:solidFill>
                  </a:tcPr>
                </a:tc>
                <a:tc>
                  <a:txBody>
                    <a:bodyPr/>
                    <a:lstStyle/>
                    <a:p>
                      <a:pPr algn="ctr"/>
                      <a:r>
                        <a:rPr lang="cs-CZ" sz="1100" dirty="0">
                          <a:latin typeface="+mj-lt"/>
                        </a:rPr>
                        <a:t>2016</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122</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4 070</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3,01%</a:t>
                      </a:r>
                    </a:p>
                  </a:txBody>
                  <a:tcPr marL="9525" marR="9525" marT="9525" marB="0" anchor="ctr">
                    <a:lnR w="12700" cap="flat" cmpd="sng" algn="ctr">
                      <a:solidFill>
                        <a:schemeClr val="tx1"/>
                      </a:solidFill>
                      <a:prstDash val="solid"/>
                      <a:round/>
                      <a:headEnd type="none" w="med" len="med"/>
                      <a:tailEnd type="none" w="med" len="med"/>
                    </a:ln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5 465</a:t>
                      </a:r>
                    </a:p>
                  </a:txBody>
                  <a:tcPr marL="9525" marR="9525" marT="9525" marB="0" anchor="ctr">
                    <a:lnL w="12700" cap="flat" cmpd="sng" algn="ctr">
                      <a:solidFill>
                        <a:schemeClr val="tx1"/>
                      </a:solidFill>
                      <a:prstDash val="solid"/>
                      <a:round/>
                      <a:headEnd type="none" w="med" len="med"/>
                      <a:tailEnd type="none" w="med" len="med"/>
                    </a:lnL>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211 104</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2,59%</a:t>
                      </a:r>
                    </a:p>
                  </a:txBody>
                  <a:tcPr marL="9525" marR="9525" marT="9525" marB="0" anchor="ctr">
                    <a:solidFill>
                      <a:srgbClr val="CFD5EA"/>
                    </a:solidFill>
                  </a:tcPr>
                </a:tc>
                <a:extLst>
                  <a:ext uri="{0D108BD9-81ED-4DB2-BD59-A6C34878D82A}">
                    <a16:rowId xmlns:a16="http://schemas.microsoft.com/office/drawing/2014/main" val="10010"/>
                  </a:ext>
                </a:extLst>
              </a:tr>
              <a:tr h="162516">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2017</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116</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4 001</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2,91%</a:t>
                      </a:r>
                    </a:p>
                  </a:txBody>
                  <a:tcPr marL="9525" marR="9525" marT="9525" marB="0" anchor="ctr">
                    <a:lnR w="12700" cap="flat" cmpd="sng" algn="ctr">
                      <a:solidFill>
                        <a:schemeClr val="tx1"/>
                      </a:solidFill>
                      <a:prstDash val="solid"/>
                      <a:round/>
                      <a:headEnd type="none" w="med" len="med"/>
                      <a:tailEnd type="none" w="med" len="med"/>
                    </a:ln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5 051</a:t>
                      </a:r>
                    </a:p>
                  </a:txBody>
                  <a:tcPr marL="9525" marR="9525" marT="9525" marB="0" anchor="ctr">
                    <a:lnL w="12700" cap="flat" cmpd="sng" algn="ctr">
                      <a:solidFill>
                        <a:schemeClr val="tx1"/>
                      </a:solidFill>
                      <a:prstDash val="solid"/>
                      <a:round/>
                      <a:headEnd type="none" w="med" len="med"/>
                      <a:tailEnd type="none" w="med" len="med"/>
                    </a:lnL>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205 144</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2,46%</a:t>
                      </a:r>
                    </a:p>
                  </a:txBody>
                  <a:tcPr marL="9525" marR="9525" marT="9525" marB="0" anchor="ctr">
                    <a:solidFill>
                      <a:srgbClr val="CFD5EA"/>
                    </a:solidFill>
                  </a:tcPr>
                </a:tc>
                <a:extLst>
                  <a:ext uri="{0D108BD9-81ED-4DB2-BD59-A6C34878D82A}">
                    <a16:rowId xmlns:a16="http://schemas.microsoft.com/office/drawing/2014/main" val="10011"/>
                  </a:ext>
                </a:extLst>
              </a:tr>
              <a:tr h="162516">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2018</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123</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4 201</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2,93%</a:t>
                      </a:r>
                    </a:p>
                  </a:txBody>
                  <a:tcPr marL="9525" marR="9525" marT="9525" marB="0" anchor="ctr">
                    <a:lnR w="12700" cap="flat" cmpd="sng" algn="ctr">
                      <a:solidFill>
                        <a:schemeClr val="tx1"/>
                      </a:solidFill>
                      <a:prstDash val="solid"/>
                      <a:round/>
                      <a:headEnd type="none" w="med" len="med"/>
                      <a:tailEnd type="none" w="med" len="med"/>
                    </a:ln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5 749</a:t>
                      </a:r>
                    </a:p>
                  </a:txBody>
                  <a:tcPr marL="9525" marR="9525" marT="9525" marB="0" anchor="ctr">
                    <a:lnL w="12700" cap="flat" cmpd="sng" algn="ctr">
                      <a:solidFill>
                        <a:schemeClr val="tx1"/>
                      </a:solidFill>
                      <a:prstDash val="solid"/>
                      <a:round/>
                      <a:headEnd type="none" w="med" len="med"/>
                      <a:tailEnd type="none" w="med" len="med"/>
                    </a:lnL>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210 407</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2,73%</a:t>
                      </a:r>
                    </a:p>
                  </a:txBody>
                  <a:tcPr marL="9525" marR="9525" marT="9525" marB="0" anchor="ctr">
                    <a:solidFill>
                      <a:srgbClr val="CFD5EA"/>
                    </a:solidFill>
                  </a:tcPr>
                </a:tc>
                <a:extLst>
                  <a:ext uri="{0D108BD9-81ED-4DB2-BD59-A6C34878D82A}">
                    <a16:rowId xmlns:a16="http://schemas.microsoft.com/office/drawing/2014/main" val="10012"/>
                  </a:ext>
                </a:extLst>
              </a:tr>
              <a:tr h="162516">
                <a:tc rowSpan="3">
                  <a:txBody>
                    <a:bodyPr/>
                    <a:lstStyle/>
                    <a:p>
                      <a:pPr algn="ctr"/>
                      <a:r>
                        <a:rPr lang="cs-CZ" sz="1100" kern="1200" dirty="0">
                          <a:solidFill>
                            <a:schemeClr val="tx1"/>
                          </a:solidFill>
                          <a:latin typeface="+mn-lt"/>
                          <a:ea typeface="+mn-ea"/>
                          <a:cs typeface="+mn-cs"/>
                        </a:rPr>
                        <a:t>Věk 20–34</a:t>
                      </a:r>
                    </a:p>
                  </a:txBody>
                  <a:tcPr marL="0" marR="0" marT="0" marB="0" anchor="ctr">
                    <a:solidFill>
                      <a:srgbClr val="E9EBF5"/>
                    </a:solidFill>
                  </a:tcPr>
                </a:tc>
                <a:tc>
                  <a:txBody>
                    <a:bodyPr/>
                    <a:lstStyle/>
                    <a:p>
                      <a:pPr algn="ctr"/>
                      <a:r>
                        <a:rPr lang="cs-CZ" sz="1100" dirty="0">
                          <a:latin typeface="+mj-lt"/>
                        </a:rPr>
                        <a:t>2016</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341</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13 123</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2,60%</a:t>
                      </a:r>
                    </a:p>
                  </a:txBody>
                  <a:tcPr marL="9525" marR="9525" marT="9525" marB="0" anchor="ctr">
                    <a:lnR w="12700" cap="flat" cmpd="sng" algn="ctr">
                      <a:solidFill>
                        <a:schemeClr val="tx1"/>
                      </a:solidFill>
                      <a:prstDash val="solid"/>
                      <a:round/>
                      <a:headEnd type="none" w="med" len="med"/>
                      <a:tailEnd type="none" w="med" len="med"/>
                    </a:ln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13 543</a:t>
                      </a:r>
                    </a:p>
                  </a:txBody>
                  <a:tcPr marL="9525" marR="9525" marT="9525" marB="0" anchor="ctr">
                    <a:lnL w="12700" cap="flat" cmpd="sng" algn="ctr">
                      <a:solidFill>
                        <a:schemeClr val="tx1"/>
                      </a:solidFill>
                      <a:prstDash val="solid"/>
                      <a:round/>
                      <a:headEnd type="none" w="med" len="med"/>
                      <a:tailEnd type="none" w="med" len="med"/>
                    </a:lnL>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573 661</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2,36%</a:t>
                      </a:r>
                    </a:p>
                  </a:txBody>
                  <a:tcPr marL="9525" marR="9525" marT="9525" marB="0" anchor="ctr">
                    <a:solidFill>
                      <a:srgbClr val="E9EBF5"/>
                    </a:solidFill>
                  </a:tcPr>
                </a:tc>
                <a:extLst>
                  <a:ext uri="{0D108BD9-81ED-4DB2-BD59-A6C34878D82A}">
                    <a16:rowId xmlns:a16="http://schemas.microsoft.com/office/drawing/2014/main" val="10013"/>
                  </a:ext>
                </a:extLst>
              </a:tr>
              <a:tr h="162516">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p>
                      <a:pPr algn="ctr"/>
                      <a:r>
                        <a:rPr lang="cs-CZ" sz="1100" dirty="0">
                          <a:latin typeface="+mj-lt"/>
                        </a:rPr>
                        <a:t>2017</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381</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12 289</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3,10%</a:t>
                      </a:r>
                    </a:p>
                  </a:txBody>
                  <a:tcPr marL="9525" marR="9525" marT="9525" marB="0" anchor="ctr">
                    <a:lnR w="12700" cap="flat" cmpd="sng" algn="ctr">
                      <a:solidFill>
                        <a:schemeClr val="tx1"/>
                      </a:solidFill>
                      <a:prstDash val="solid"/>
                      <a:round/>
                      <a:headEnd type="none" w="med" len="med"/>
                      <a:tailEnd type="none" w="med" len="med"/>
                    </a:ln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16 043</a:t>
                      </a:r>
                    </a:p>
                  </a:txBody>
                  <a:tcPr marL="9525" marR="9525" marT="9525" marB="0" anchor="ctr">
                    <a:lnL w="12700" cap="flat" cmpd="sng" algn="ctr">
                      <a:solidFill>
                        <a:schemeClr val="tx1"/>
                      </a:solidFill>
                      <a:prstDash val="solid"/>
                      <a:round/>
                      <a:headEnd type="none" w="med" len="med"/>
                      <a:tailEnd type="none" w="med" len="med"/>
                    </a:lnL>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550 208</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2,92%</a:t>
                      </a:r>
                    </a:p>
                  </a:txBody>
                  <a:tcPr marL="9525" marR="9525" marT="9525" marB="0" anchor="ctr">
                    <a:solidFill>
                      <a:srgbClr val="E9EBF5"/>
                    </a:solidFill>
                  </a:tcPr>
                </a:tc>
                <a:extLst>
                  <a:ext uri="{0D108BD9-81ED-4DB2-BD59-A6C34878D82A}">
                    <a16:rowId xmlns:a16="http://schemas.microsoft.com/office/drawing/2014/main" val="10014"/>
                  </a:ext>
                </a:extLst>
              </a:tr>
              <a:tr h="162516">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p>
                      <a:pPr algn="ctr"/>
                      <a:r>
                        <a:rPr lang="cs-CZ" sz="1100" dirty="0">
                          <a:latin typeface="+mj-lt"/>
                        </a:rPr>
                        <a:t>2018</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367</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11 608</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3,16%</a:t>
                      </a:r>
                    </a:p>
                  </a:txBody>
                  <a:tcPr marL="9525" marR="9525" marT="9525" marB="0" anchor="ctr">
                    <a:lnR w="12700" cap="flat" cmpd="sng" algn="ctr">
                      <a:solidFill>
                        <a:schemeClr val="tx1"/>
                      </a:solidFill>
                      <a:prstDash val="solid"/>
                      <a:round/>
                      <a:headEnd type="none" w="med" len="med"/>
                      <a:tailEnd type="none" w="med" len="med"/>
                    </a:ln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16 644</a:t>
                      </a:r>
                    </a:p>
                  </a:txBody>
                  <a:tcPr marL="9525" marR="9525" marT="9525" marB="0" anchor="ctr">
                    <a:lnL w="12700" cap="flat" cmpd="sng" algn="ctr">
                      <a:solidFill>
                        <a:schemeClr val="tx1"/>
                      </a:solidFill>
                      <a:prstDash val="solid"/>
                      <a:round/>
                      <a:headEnd type="none" w="med" len="med"/>
                      <a:tailEnd type="none" w="med" len="med"/>
                    </a:lnL>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515 490</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3,23%</a:t>
                      </a:r>
                    </a:p>
                  </a:txBody>
                  <a:tcPr marL="9525" marR="9525" marT="9525" marB="0" anchor="ctr">
                    <a:solidFill>
                      <a:srgbClr val="E9EBF5"/>
                    </a:solidFill>
                  </a:tcPr>
                </a:tc>
                <a:extLst>
                  <a:ext uri="{0D108BD9-81ED-4DB2-BD59-A6C34878D82A}">
                    <a16:rowId xmlns:a16="http://schemas.microsoft.com/office/drawing/2014/main" val="210874145"/>
                  </a:ext>
                </a:extLst>
              </a:tr>
              <a:tr h="162516">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100" kern="1200" dirty="0">
                          <a:solidFill>
                            <a:schemeClr val="tx1"/>
                          </a:solidFill>
                          <a:latin typeface="+mn-lt"/>
                          <a:ea typeface="+mn-ea"/>
                          <a:cs typeface="+mn-cs"/>
                        </a:rPr>
                        <a:t>Věk 35–64</a:t>
                      </a:r>
                    </a:p>
                  </a:txBody>
                  <a:tcPr marL="0" marR="0" marT="0" marB="0" anchor="ctr">
                    <a:solidFill>
                      <a:srgbClr val="CFD5EA"/>
                    </a:solidFill>
                  </a:tcPr>
                </a:tc>
                <a:tc>
                  <a:txBody>
                    <a:bodyPr/>
                    <a:lstStyle/>
                    <a:p>
                      <a:pPr algn="ctr"/>
                      <a:r>
                        <a:rPr lang="cs-CZ" sz="1100" dirty="0">
                          <a:latin typeface="+mj-lt"/>
                        </a:rPr>
                        <a:t>2016</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1 326</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48 150</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2,75%</a:t>
                      </a:r>
                    </a:p>
                  </a:txBody>
                  <a:tcPr marL="9525" marR="9525" marT="9525" marB="0" anchor="ctr">
                    <a:lnR w="12700" cap="flat" cmpd="sng" algn="ctr">
                      <a:solidFill>
                        <a:schemeClr val="tx1"/>
                      </a:solidFill>
                      <a:prstDash val="solid"/>
                      <a:round/>
                      <a:headEnd type="none" w="med" len="med"/>
                      <a:tailEnd type="none" w="med" len="med"/>
                    </a:ln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54 821</a:t>
                      </a:r>
                    </a:p>
                  </a:txBody>
                  <a:tcPr marL="9525" marR="9525" marT="9525" marB="0" anchor="ctr">
                    <a:lnL w="12700" cap="flat" cmpd="sng" algn="ctr">
                      <a:solidFill>
                        <a:schemeClr val="tx1"/>
                      </a:solidFill>
                      <a:prstDash val="solid"/>
                      <a:round/>
                      <a:headEnd type="none" w="med" len="med"/>
                      <a:tailEnd type="none" w="med" len="med"/>
                    </a:lnL>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2 307 262</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2,38%</a:t>
                      </a:r>
                    </a:p>
                  </a:txBody>
                  <a:tcPr marL="9525" marR="9525" marT="9525" marB="0" anchor="ctr">
                    <a:solidFill>
                      <a:srgbClr val="CFD5EA"/>
                    </a:solidFill>
                  </a:tcPr>
                </a:tc>
                <a:extLst>
                  <a:ext uri="{0D108BD9-81ED-4DB2-BD59-A6C34878D82A}">
                    <a16:rowId xmlns:a16="http://schemas.microsoft.com/office/drawing/2014/main" val="3227138662"/>
                  </a:ext>
                </a:extLst>
              </a:tr>
              <a:tr h="162516">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2017</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1 253</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47 170</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2,66%</a:t>
                      </a:r>
                    </a:p>
                  </a:txBody>
                  <a:tcPr marL="9525" marR="9525" marT="9525" marB="0" anchor="ctr">
                    <a:lnR w="12700" cap="flat" cmpd="sng" algn="ctr">
                      <a:solidFill>
                        <a:schemeClr val="tx1"/>
                      </a:solidFill>
                      <a:prstDash val="solid"/>
                      <a:round/>
                      <a:headEnd type="none" w="med" len="med"/>
                      <a:tailEnd type="none" w="med" len="med"/>
                    </a:ln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54 487</a:t>
                      </a:r>
                    </a:p>
                  </a:txBody>
                  <a:tcPr marL="9525" marR="9525" marT="9525" marB="0" anchor="ctr">
                    <a:lnL w="12700" cap="flat" cmpd="sng" algn="ctr">
                      <a:solidFill>
                        <a:schemeClr val="tx1"/>
                      </a:solidFill>
                      <a:prstDash val="solid"/>
                      <a:round/>
                      <a:headEnd type="none" w="med" len="med"/>
                      <a:tailEnd type="none" w="med" len="med"/>
                    </a:lnL>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2 317 729</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2,35%</a:t>
                      </a:r>
                    </a:p>
                  </a:txBody>
                  <a:tcPr marL="9525" marR="9525" marT="9525" marB="0" anchor="ctr">
                    <a:solidFill>
                      <a:srgbClr val="CFD5EA"/>
                    </a:solidFill>
                  </a:tcPr>
                </a:tc>
                <a:extLst>
                  <a:ext uri="{0D108BD9-81ED-4DB2-BD59-A6C34878D82A}">
                    <a16:rowId xmlns:a16="http://schemas.microsoft.com/office/drawing/2014/main" val="1630019451"/>
                  </a:ext>
                </a:extLst>
              </a:tr>
              <a:tr h="162516">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2018</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1 303</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46 769</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2,79%</a:t>
                      </a:r>
                    </a:p>
                  </a:txBody>
                  <a:tcPr marL="9525" marR="9525" marT="9525" marB="0" anchor="ctr">
                    <a:lnR w="12700" cap="flat" cmpd="sng" algn="ctr">
                      <a:solidFill>
                        <a:schemeClr val="tx1"/>
                      </a:solidFill>
                      <a:prstDash val="solid"/>
                      <a:round/>
                      <a:headEnd type="none" w="med" len="med"/>
                      <a:tailEnd type="none" w="med" len="med"/>
                    </a:ln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59 999</a:t>
                      </a:r>
                    </a:p>
                  </a:txBody>
                  <a:tcPr marL="9525" marR="9525" marT="9525" marB="0" anchor="ctr">
                    <a:lnL w="12700" cap="flat" cmpd="sng" algn="ctr">
                      <a:solidFill>
                        <a:schemeClr val="tx1"/>
                      </a:solidFill>
                      <a:prstDash val="solid"/>
                      <a:round/>
                      <a:headEnd type="none" w="med" len="med"/>
                      <a:tailEnd type="none" w="med" len="med"/>
                    </a:lnL>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2 278 083</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2,63%</a:t>
                      </a:r>
                    </a:p>
                  </a:txBody>
                  <a:tcPr marL="9525" marR="9525" marT="9525" marB="0" anchor="ctr">
                    <a:solidFill>
                      <a:srgbClr val="CFD5EA"/>
                    </a:solidFill>
                  </a:tcPr>
                </a:tc>
                <a:extLst>
                  <a:ext uri="{0D108BD9-81ED-4DB2-BD59-A6C34878D82A}">
                    <a16:rowId xmlns:a16="http://schemas.microsoft.com/office/drawing/2014/main" val="1320495237"/>
                  </a:ext>
                </a:extLst>
              </a:tr>
              <a:tr h="162516">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100" kern="1200" dirty="0">
                          <a:solidFill>
                            <a:schemeClr val="tx1"/>
                          </a:solidFill>
                          <a:latin typeface="+mn-lt"/>
                          <a:ea typeface="+mn-ea"/>
                          <a:cs typeface="+mn-cs"/>
                        </a:rPr>
                        <a:t>Věk 65+</a:t>
                      </a:r>
                    </a:p>
                  </a:txBody>
                  <a:tcPr marL="0" marR="0" marT="0" marB="0" anchor="ctr">
                    <a:solidFill>
                      <a:srgbClr val="E9EBF5"/>
                    </a:solidFill>
                  </a:tcPr>
                </a:tc>
                <a:tc>
                  <a:txBody>
                    <a:bodyPr/>
                    <a:lstStyle/>
                    <a:p>
                      <a:pPr algn="ctr"/>
                      <a:r>
                        <a:rPr lang="cs-CZ" sz="1100" dirty="0">
                          <a:latin typeface="+mj-lt"/>
                        </a:rPr>
                        <a:t>2016</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3 495</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107 279</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3,26%</a:t>
                      </a:r>
                    </a:p>
                  </a:txBody>
                  <a:tcPr marL="9525" marR="9525" marT="9525" marB="0" anchor="ctr">
                    <a:lnR w="12700" cap="flat" cmpd="sng" algn="ctr">
                      <a:solidFill>
                        <a:schemeClr val="tx1"/>
                      </a:solidFill>
                      <a:prstDash val="solid"/>
                      <a:round/>
                      <a:headEnd type="none" w="med" len="med"/>
                      <a:tailEnd type="none" w="med" len="med"/>
                    </a:ln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155 863</a:t>
                      </a:r>
                    </a:p>
                  </a:txBody>
                  <a:tcPr marL="9525" marR="9525" marT="9525" marB="0" anchor="ctr">
                    <a:lnL w="12700" cap="flat" cmpd="sng" algn="ctr">
                      <a:solidFill>
                        <a:schemeClr val="tx1"/>
                      </a:solidFill>
                      <a:prstDash val="solid"/>
                      <a:round/>
                      <a:headEnd type="none" w="med" len="med"/>
                      <a:tailEnd type="none" w="med" len="med"/>
                    </a:lnL>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5 534 585</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2,82%</a:t>
                      </a:r>
                    </a:p>
                  </a:txBody>
                  <a:tcPr marL="9525" marR="9525" marT="9525" marB="0" anchor="ctr">
                    <a:solidFill>
                      <a:srgbClr val="E9EBF5"/>
                    </a:solidFill>
                  </a:tcPr>
                </a:tc>
                <a:extLst>
                  <a:ext uri="{0D108BD9-81ED-4DB2-BD59-A6C34878D82A}">
                    <a16:rowId xmlns:a16="http://schemas.microsoft.com/office/drawing/2014/main" val="1269495091"/>
                  </a:ext>
                </a:extLst>
              </a:tr>
              <a:tr h="162516">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p>
                      <a:pPr algn="ctr"/>
                      <a:r>
                        <a:rPr lang="cs-CZ" sz="1100" dirty="0">
                          <a:latin typeface="+mj-lt"/>
                        </a:rPr>
                        <a:t>2017</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3 534</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109 953</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3,21%</a:t>
                      </a:r>
                    </a:p>
                  </a:txBody>
                  <a:tcPr marL="9525" marR="9525" marT="9525" marB="0" anchor="ctr">
                    <a:lnR w="12700" cap="flat" cmpd="sng" algn="ctr">
                      <a:solidFill>
                        <a:schemeClr val="tx1"/>
                      </a:solidFill>
                      <a:prstDash val="solid"/>
                      <a:round/>
                      <a:headEnd type="none" w="med" len="med"/>
                      <a:tailEnd type="none" w="med" len="med"/>
                    </a:ln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161 907</a:t>
                      </a:r>
                    </a:p>
                  </a:txBody>
                  <a:tcPr marL="9525" marR="9525" marT="9525" marB="0" anchor="ctr">
                    <a:lnL w="12700" cap="flat" cmpd="sng" algn="ctr">
                      <a:solidFill>
                        <a:schemeClr val="tx1"/>
                      </a:solidFill>
                      <a:prstDash val="solid"/>
                      <a:round/>
                      <a:headEnd type="none" w="med" len="med"/>
                      <a:tailEnd type="none" w="med" len="med"/>
                    </a:lnL>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5 749 553</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2,82%</a:t>
                      </a:r>
                    </a:p>
                  </a:txBody>
                  <a:tcPr marL="9525" marR="9525" marT="9525" marB="0" anchor="ctr">
                    <a:solidFill>
                      <a:srgbClr val="E9EBF5"/>
                    </a:solidFill>
                  </a:tcPr>
                </a:tc>
                <a:extLst>
                  <a:ext uri="{0D108BD9-81ED-4DB2-BD59-A6C34878D82A}">
                    <a16:rowId xmlns:a16="http://schemas.microsoft.com/office/drawing/2014/main" val="1860779362"/>
                  </a:ext>
                </a:extLst>
              </a:tr>
              <a:tr h="162516">
                <a:tc vMerge="1">
                  <a:txBody>
                    <a:bodyPr/>
                    <a:lstStyle/>
                    <a:p>
                      <a:pPr algn="ctr"/>
                      <a:endParaRPr lang="cs-CZ" sz="1100" dirty="0">
                        <a:latin typeface="+mj-lt"/>
                      </a:endParaRPr>
                    </a:p>
                  </a:txBody>
                  <a:tcPr marL="0" marR="0" marT="0" marB="0" anchor="ctr">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cs-CZ" sz="1100" dirty="0">
                          <a:latin typeface="+mj-lt"/>
                        </a:rPr>
                        <a:t>2018</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3 694</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112 699</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3,28%</a:t>
                      </a:r>
                    </a:p>
                  </a:txBody>
                  <a:tcPr marL="9525" marR="9525" marT="9525" marB="0" anchor="ctr">
                    <a:lnR w="12700" cap="flat" cmpd="sng" algn="ctr">
                      <a:solidFill>
                        <a:schemeClr val="tx1"/>
                      </a:solidFill>
                      <a:prstDash val="solid"/>
                      <a:round/>
                      <a:headEnd type="none" w="med" len="med"/>
                      <a:tailEnd type="none" w="med" len="med"/>
                    </a:ln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181 102</a:t>
                      </a:r>
                    </a:p>
                  </a:txBody>
                  <a:tcPr marL="9525" marR="9525" marT="9525" marB="0" anchor="ctr">
                    <a:lnL w="12700" cap="flat" cmpd="sng" algn="ctr">
                      <a:solidFill>
                        <a:schemeClr val="tx1"/>
                      </a:solidFill>
                      <a:prstDash val="solid"/>
                      <a:round/>
                      <a:headEnd type="none" w="med" len="med"/>
                      <a:tailEnd type="none" w="med" len="med"/>
                    </a:lnL>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5 847 122</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3,10%</a:t>
                      </a:r>
                    </a:p>
                  </a:txBody>
                  <a:tcPr marL="9525" marR="9525" marT="9525" marB="0" anchor="ctr">
                    <a:solidFill>
                      <a:srgbClr val="E9EBF5"/>
                    </a:solidFill>
                  </a:tcPr>
                </a:tc>
                <a:extLst>
                  <a:ext uri="{0D108BD9-81ED-4DB2-BD59-A6C34878D82A}">
                    <a16:rowId xmlns:a16="http://schemas.microsoft.com/office/drawing/2014/main" val="3952336391"/>
                  </a:ext>
                </a:extLst>
              </a:tr>
              <a:tr h="16251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cs-CZ" sz="1100" kern="1200" dirty="0">
                        <a:solidFill>
                          <a:schemeClr val="tx1"/>
                        </a:solidFill>
                        <a:latin typeface="+mn-lt"/>
                        <a:ea typeface="+mn-ea"/>
                        <a:cs typeface="+mn-cs"/>
                      </a:endParaRPr>
                    </a:p>
                  </a:txBody>
                  <a:tcPr marL="0" marR="0" marT="0" marB="0" anchor="ctr">
                    <a:solidFill>
                      <a:srgbClr val="CFD5EA"/>
                    </a:solidFill>
                  </a:tcPr>
                </a:tc>
                <a:tc>
                  <a:txBody>
                    <a:bodyPr/>
                    <a:lstStyle/>
                    <a:p>
                      <a:pPr algn="ctr"/>
                      <a:r>
                        <a:rPr lang="cs-CZ" sz="1100" dirty="0">
                          <a:latin typeface="+mj-lt"/>
                        </a:rPr>
                        <a:t>2016</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2 372</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73 150</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3,24%</a:t>
                      </a:r>
                    </a:p>
                  </a:txBody>
                  <a:tcPr marL="9525" marR="9525" marT="9525" marB="0" anchor="ctr">
                    <a:lnR w="12700" cap="flat" cmpd="sng" algn="ctr">
                      <a:solidFill>
                        <a:schemeClr val="tx1"/>
                      </a:solidFill>
                      <a:prstDash val="solid"/>
                      <a:round/>
                      <a:headEnd type="none" w="med" len="med"/>
                      <a:tailEnd type="none" w="med" len="med"/>
                    </a:ln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107 154</a:t>
                      </a:r>
                    </a:p>
                  </a:txBody>
                  <a:tcPr marL="9525" marR="9525" marT="9525" marB="0" anchor="ctr">
                    <a:lnL w="12700" cap="flat" cmpd="sng" algn="ctr">
                      <a:solidFill>
                        <a:schemeClr val="tx1"/>
                      </a:solidFill>
                      <a:prstDash val="solid"/>
                      <a:round/>
                      <a:headEnd type="none" w="med" len="med"/>
                      <a:tailEnd type="none" w="med" len="med"/>
                    </a:lnL>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3 855 518</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2,78%</a:t>
                      </a:r>
                    </a:p>
                  </a:txBody>
                  <a:tcPr marL="9525" marR="9525" marT="9525" marB="0" anchor="ctr">
                    <a:solidFill>
                      <a:srgbClr val="CFD5EA"/>
                    </a:solidFill>
                  </a:tcPr>
                </a:tc>
                <a:extLst>
                  <a:ext uri="{0D108BD9-81ED-4DB2-BD59-A6C34878D82A}">
                    <a16:rowId xmlns:a16="http://schemas.microsoft.com/office/drawing/2014/main" val="1868431349"/>
                  </a:ext>
                </a:extLst>
              </a:tr>
              <a:tr h="16251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100" kern="1200" dirty="0">
                          <a:solidFill>
                            <a:schemeClr val="tx1"/>
                          </a:solidFill>
                          <a:latin typeface="+mn-lt"/>
                          <a:ea typeface="+mn-ea"/>
                          <a:cs typeface="+mn-cs"/>
                        </a:rPr>
                        <a:t>Věk </a:t>
                      </a:r>
                      <a:r>
                        <a:rPr lang="en-US" sz="1100" kern="1200" dirty="0">
                          <a:solidFill>
                            <a:schemeClr val="tx1"/>
                          </a:solidFill>
                          <a:latin typeface="+mn-lt"/>
                          <a:ea typeface="+mn-ea"/>
                          <a:cs typeface="+mn-cs"/>
                        </a:rPr>
                        <a:t>7</a:t>
                      </a:r>
                      <a:r>
                        <a:rPr lang="cs-CZ" sz="1100" kern="1200" dirty="0">
                          <a:solidFill>
                            <a:schemeClr val="tx1"/>
                          </a:solidFill>
                          <a:latin typeface="+mn-lt"/>
                          <a:ea typeface="+mn-ea"/>
                          <a:cs typeface="+mn-cs"/>
                        </a:rPr>
                        <a:t>5+</a:t>
                      </a:r>
                    </a:p>
                  </a:txBody>
                  <a:tcPr marL="0" marR="0" marT="0" marB="0" anchor="ctr">
                    <a:solidFill>
                      <a:srgbClr val="CFD5EA"/>
                    </a:solidFill>
                  </a:tcPr>
                </a:tc>
                <a:tc>
                  <a:txBody>
                    <a:bodyPr/>
                    <a:lstStyle/>
                    <a:p>
                      <a:pPr algn="ctr"/>
                      <a:r>
                        <a:rPr lang="cs-CZ" sz="1100" dirty="0">
                          <a:latin typeface="+mj-lt"/>
                        </a:rPr>
                        <a:t>2017</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2 350</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74 550</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3,15%</a:t>
                      </a:r>
                    </a:p>
                  </a:txBody>
                  <a:tcPr marL="9525" marR="9525" marT="9525" marB="0" anchor="ctr">
                    <a:lnR w="12700" cap="flat" cmpd="sng" algn="ctr">
                      <a:solidFill>
                        <a:schemeClr val="tx1"/>
                      </a:solidFill>
                      <a:prstDash val="solid"/>
                      <a:round/>
                      <a:headEnd type="none" w="med" len="med"/>
                      <a:tailEnd type="none" w="med" len="med"/>
                    </a:ln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108 704</a:t>
                      </a:r>
                    </a:p>
                  </a:txBody>
                  <a:tcPr marL="9525" marR="9525" marT="9525" marB="0" anchor="ctr">
                    <a:lnL w="12700" cap="flat" cmpd="sng" algn="ctr">
                      <a:solidFill>
                        <a:schemeClr val="tx1"/>
                      </a:solidFill>
                      <a:prstDash val="solid"/>
                      <a:round/>
                      <a:headEnd type="none" w="med" len="med"/>
                      <a:tailEnd type="none" w="med" len="med"/>
                    </a:lnL>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3 971 305</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2,74%</a:t>
                      </a:r>
                    </a:p>
                  </a:txBody>
                  <a:tcPr marL="9525" marR="9525" marT="9525" marB="0" anchor="ctr">
                    <a:solidFill>
                      <a:srgbClr val="CFD5EA"/>
                    </a:solidFill>
                  </a:tcPr>
                </a:tc>
                <a:extLst>
                  <a:ext uri="{0D108BD9-81ED-4DB2-BD59-A6C34878D82A}">
                    <a16:rowId xmlns:a16="http://schemas.microsoft.com/office/drawing/2014/main" val="1428771390"/>
                  </a:ext>
                </a:extLst>
              </a:tr>
              <a:tr h="16251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cs-CZ" sz="1100" kern="1200" dirty="0">
                        <a:solidFill>
                          <a:schemeClr val="tx1"/>
                        </a:solidFill>
                        <a:latin typeface="+mn-lt"/>
                        <a:ea typeface="+mn-ea"/>
                        <a:cs typeface="+mn-cs"/>
                      </a:endParaRPr>
                    </a:p>
                  </a:txBody>
                  <a:tcPr marL="0" marR="0" marT="0" marB="0" anchor="ctr">
                    <a:lnB w="12700" cap="flat" cmpd="sng" algn="ctr">
                      <a:solidFill>
                        <a:schemeClr val="tx1"/>
                      </a:solidFill>
                      <a:prstDash val="solid"/>
                      <a:round/>
                      <a:headEnd type="none" w="med" len="med"/>
                      <a:tailEnd type="none" w="med" len="med"/>
                    </a:lnB>
                    <a:solidFill>
                      <a:srgbClr val="CFD5EA"/>
                    </a:solidFill>
                  </a:tcPr>
                </a:tc>
                <a:tc>
                  <a:txBody>
                    <a:bodyPr/>
                    <a:lstStyle/>
                    <a:p>
                      <a:pPr algn="ctr"/>
                      <a:r>
                        <a:rPr lang="cs-CZ" sz="1100" dirty="0">
                          <a:latin typeface="+mj-lt"/>
                        </a:rPr>
                        <a:t>2018</a:t>
                      </a:r>
                    </a:p>
                  </a:txBody>
                  <a:tcPr marL="0" marR="0" marT="0" marB="0" anchor="ctr">
                    <a:lnB w="12700" cap="flat" cmpd="sng" algn="ctr">
                      <a:solidFill>
                        <a:schemeClr val="tx1"/>
                      </a:solidFill>
                      <a:prstDash val="solid"/>
                      <a:round/>
                      <a:headEnd type="none" w="med" len="med"/>
                      <a:tailEnd type="none" w="med" len="med"/>
                    </a:lnB>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2 480</a:t>
                      </a:r>
                    </a:p>
                  </a:txBody>
                  <a:tcPr marL="9525" marR="9525" marT="9525" marB="0" anchor="ctr">
                    <a:lnB w="12700" cap="flat" cmpd="sng" algn="ctr">
                      <a:solidFill>
                        <a:schemeClr val="tx1"/>
                      </a:solidFill>
                      <a:prstDash val="solid"/>
                      <a:round/>
                      <a:headEnd type="none" w="med" len="med"/>
                      <a:tailEnd type="none" w="med" len="med"/>
                    </a:lnB>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76 424</a:t>
                      </a:r>
                    </a:p>
                  </a:txBody>
                  <a:tcPr marL="9525" marR="9525" marT="9525" marB="0" anchor="ctr">
                    <a:lnB w="12700" cap="flat" cmpd="sng" algn="ctr">
                      <a:solidFill>
                        <a:schemeClr val="tx1"/>
                      </a:solidFill>
                      <a:prstDash val="solid"/>
                      <a:round/>
                      <a:headEnd type="none" w="med" len="med"/>
                      <a:tailEnd type="none" w="med" len="med"/>
                    </a:lnB>
                    <a:solidFill>
                      <a:srgbClr val="CFD5EA"/>
                    </a:solidFill>
                  </a:tcPr>
                </a:tc>
                <a:tc>
                  <a:txBody>
                    <a:bodyPr/>
                    <a:lstStyle/>
                    <a:p>
                      <a:pPr algn="ctr" fontAlgn="ctr"/>
                      <a:r>
                        <a:rPr lang="cs-CZ" sz="1100" b="0" i="0" u="none" strike="noStrike" dirty="0">
                          <a:solidFill>
                            <a:srgbClr val="000000"/>
                          </a:solidFill>
                          <a:effectLst/>
                          <a:latin typeface="Calibri Light" panose="020F0302020204030204" pitchFamily="34" charset="0"/>
                        </a:rPr>
                        <a:t>3,24%</a:t>
                      </a:r>
                    </a:p>
                  </a:txBody>
                  <a:tcPr marL="9525" marR="9525" marT="9525" marB="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124 218</a:t>
                      </a:r>
                    </a:p>
                  </a:txBody>
                  <a:tcPr marL="9525" marR="9525" marT="9525" marB="0"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4 046 125</a:t>
                      </a:r>
                    </a:p>
                  </a:txBody>
                  <a:tcPr marL="9525" marR="9525" marT="9525" marB="0" anchor="ctr">
                    <a:lnB w="12700" cap="flat" cmpd="sng" algn="ctr">
                      <a:solidFill>
                        <a:schemeClr val="tx1"/>
                      </a:solidFill>
                      <a:prstDash val="solid"/>
                      <a:round/>
                      <a:headEnd type="none" w="med" len="med"/>
                      <a:tailEnd type="none" w="med" len="med"/>
                    </a:lnB>
                    <a:solidFill>
                      <a:srgbClr val="CFD5EA"/>
                    </a:solidFill>
                  </a:tcPr>
                </a:tc>
                <a:tc>
                  <a:txBody>
                    <a:bodyPr/>
                    <a:lstStyle/>
                    <a:p>
                      <a:pPr algn="ctr" fontAlgn="ctr"/>
                      <a:r>
                        <a:rPr lang="cs-CZ" sz="1100" b="0" i="0" u="none" strike="noStrike" dirty="0">
                          <a:solidFill>
                            <a:srgbClr val="000000"/>
                          </a:solidFill>
                          <a:effectLst/>
                          <a:latin typeface="Calibri Light" panose="020F0302020204030204" pitchFamily="34" charset="0"/>
                        </a:rPr>
                        <a:t>3,07%</a:t>
                      </a:r>
                    </a:p>
                  </a:txBody>
                  <a:tcPr marL="9525" marR="9525" marT="9525" marB="0" anchor="ctr">
                    <a:lnB w="12700" cap="flat" cmpd="sng" algn="ctr">
                      <a:solidFill>
                        <a:schemeClr val="tx1"/>
                      </a:solidFill>
                      <a:prstDash val="solid"/>
                      <a:round/>
                      <a:headEnd type="none" w="med" len="med"/>
                      <a:tailEnd type="none" w="med" len="med"/>
                    </a:lnB>
                    <a:solidFill>
                      <a:srgbClr val="CFD5EA"/>
                    </a:solidFill>
                  </a:tcPr>
                </a:tc>
                <a:extLst>
                  <a:ext uri="{0D108BD9-81ED-4DB2-BD59-A6C34878D82A}">
                    <a16:rowId xmlns:a16="http://schemas.microsoft.com/office/drawing/2014/main" val="2097392118"/>
                  </a:ext>
                </a:extLst>
              </a:tr>
            </a:tbl>
          </a:graphicData>
        </a:graphic>
      </p:graphicFrame>
      <p:sp>
        <p:nvSpPr>
          <p:cNvPr id="7" name="Obdélník 6"/>
          <p:cNvSpPr/>
          <p:nvPr/>
        </p:nvSpPr>
        <p:spPr>
          <a:xfrm>
            <a:off x="1736709" y="1022977"/>
            <a:ext cx="4085432" cy="261610"/>
          </a:xfrm>
          <a:prstGeom prst="rect">
            <a:avLst/>
          </a:prstGeom>
        </p:spPr>
        <p:txBody>
          <a:bodyPr wrap="square">
            <a:spAutoFit/>
          </a:bodyPr>
          <a:lstStyle/>
          <a:p>
            <a:r>
              <a:rPr lang="cs-CZ" sz="1100" b="1" dirty="0"/>
              <a:t>Počet kontaktů s PZS* vázaných na obyvatele LBK/ČR:</a:t>
            </a:r>
            <a:endParaRPr lang="cs-CZ" sz="1100" i="1" dirty="0"/>
          </a:p>
        </p:txBody>
      </p:sp>
      <p:sp>
        <p:nvSpPr>
          <p:cNvPr id="16" name="Obdélník 15"/>
          <p:cNvSpPr/>
          <p:nvPr/>
        </p:nvSpPr>
        <p:spPr>
          <a:xfrm>
            <a:off x="7498729" y="1078493"/>
            <a:ext cx="2727792" cy="430887"/>
          </a:xfrm>
          <a:prstGeom prst="rect">
            <a:avLst/>
          </a:prstGeom>
        </p:spPr>
        <p:txBody>
          <a:bodyPr wrap="square">
            <a:spAutoFit/>
          </a:bodyPr>
          <a:lstStyle/>
          <a:p>
            <a:r>
              <a:rPr lang="cs-CZ" sz="1100" b="1" dirty="0"/>
              <a:t>Počet kontaktů s PZS* připadající na 1 obyvatele LBK/ČR za rok :</a:t>
            </a:r>
          </a:p>
        </p:txBody>
      </p:sp>
      <p:graphicFrame>
        <p:nvGraphicFramePr>
          <p:cNvPr id="12" name="Tabulka 11"/>
          <p:cNvGraphicFramePr>
            <a:graphicFrameLocks noGrp="1"/>
          </p:cNvGraphicFramePr>
          <p:nvPr>
            <p:extLst>
              <p:ext uri="{D42A27DB-BD31-4B8C-83A1-F6EECF244321}">
                <p14:modId xmlns:p14="http://schemas.microsoft.com/office/powerpoint/2010/main" val="2433226304"/>
              </p:ext>
            </p:extLst>
          </p:nvPr>
        </p:nvGraphicFramePr>
        <p:xfrm>
          <a:off x="7552411" y="1563355"/>
          <a:ext cx="2674110" cy="4612377"/>
        </p:xfrm>
        <a:graphic>
          <a:graphicData uri="http://schemas.openxmlformats.org/drawingml/2006/table">
            <a:tbl>
              <a:tblPr firstRow="1" bandRow="1">
                <a:tableStyleId>{2D5ABB26-0587-4C30-8999-92F81FD0307C}</a:tableStyleId>
              </a:tblPr>
              <a:tblGrid>
                <a:gridCol w="642992">
                  <a:extLst>
                    <a:ext uri="{9D8B030D-6E8A-4147-A177-3AD203B41FA5}">
                      <a16:colId xmlns:a16="http://schemas.microsoft.com/office/drawing/2014/main" val="20000"/>
                    </a:ext>
                  </a:extLst>
                </a:gridCol>
                <a:gridCol w="485030">
                  <a:extLst>
                    <a:ext uri="{9D8B030D-6E8A-4147-A177-3AD203B41FA5}">
                      <a16:colId xmlns:a16="http://schemas.microsoft.com/office/drawing/2014/main" val="20001"/>
                    </a:ext>
                  </a:extLst>
                </a:gridCol>
                <a:gridCol w="469127">
                  <a:extLst>
                    <a:ext uri="{9D8B030D-6E8A-4147-A177-3AD203B41FA5}">
                      <a16:colId xmlns:a16="http://schemas.microsoft.com/office/drawing/2014/main" val="20002"/>
                    </a:ext>
                  </a:extLst>
                </a:gridCol>
                <a:gridCol w="365760">
                  <a:extLst>
                    <a:ext uri="{9D8B030D-6E8A-4147-A177-3AD203B41FA5}">
                      <a16:colId xmlns:a16="http://schemas.microsoft.com/office/drawing/2014/main" val="20003"/>
                    </a:ext>
                  </a:extLst>
                </a:gridCol>
                <a:gridCol w="711201">
                  <a:extLst>
                    <a:ext uri="{9D8B030D-6E8A-4147-A177-3AD203B41FA5}">
                      <a16:colId xmlns:a16="http://schemas.microsoft.com/office/drawing/2014/main" val="20004"/>
                    </a:ext>
                  </a:extLst>
                </a:gridCol>
              </a:tblGrid>
              <a:tr h="312317">
                <a:tc>
                  <a:txBody>
                    <a:bodyPr/>
                    <a:lstStyle/>
                    <a:p>
                      <a:pPr algn="ctr"/>
                      <a:endParaRPr lang="cs-CZ" sz="1100" b="1"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latin typeface="+mj-lt"/>
                        </a:rPr>
                        <a:t>Rok</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1100" b="1" dirty="0">
                          <a:latin typeface="+mj-lt"/>
                        </a:rPr>
                        <a:t>LBK</a:t>
                      </a:r>
                      <a:endParaRPr lang="cs-CZ" sz="1100" b="1"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latin typeface="+mj-lt"/>
                        </a:rPr>
                        <a:t>ČR</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kern="1200" dirty="0">
                          <a:solidFill>
                            <a:schemeClr val="tx1"/>
                          </a:solidFill>
                          <a:latin typeface="+mn-lt"/>
                          <a:ea typeface="+mn-ea"/>
                          <a:cs typeface="+mn-cs"/>
                        </a:rPr>
                        <a:t>Rozdíl </a:t>
                      </a:r>
                      <a:br>
                        <a:rPr lang="cs-CZ" sz="1100" b="1" kern="1200" dirty="0">
                          <a:solidFill>
                            <a:schemeClr val="tx1"/>
                          </a:solidFill>
                          <a:latin typeface="+mn-lt"/>
                          <a:ea typeface="+mn-ea"/>
                          <a:cs typeface="+mn-cs"/>
                        </a:rPr>
                      </a:br>
                      <a:r>
                        <a:rPr lang="cs-CZ" sz="1100" b="1" dirty="0"/>
                        <a:t>LBK</a:t>
                      </a:r>
                      <a:r>
                        <a:rPr lang="cs-CZ" sz="1100" b="1" kern="1200" dirty="0">
                          <a:solidFill>
                            <a:schemeClr val="tx1"/>
                          </a:solidFill>
                          <a:latin typeface="+mn-lt"/>
                          <a:ea typeface="+mn-ea"/>
                          <a:cs typeface="+mn-cs"/>
                        </a:rPr>
                        <a:t> vs. ČR</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122699">
                <a:tc rowSpan="3">
                  <a:txBody>
                    <a:bodyPr/>
                    <a:lstStyle/>
                    <a:p>
                      <a:pPr algn="ctr"/>
                      <a:r>
                        <a:rPr lang="cs-CZ" sz="1100" b="1" dirty="0">
                          <a:solidFill>
                            <a:schemeClr val="bg1"/>
                          </a:solidFill>
                          <a:latin typeface="+mj-lt"/>
                        </a:rPr>
                        <a:t>Celkem</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4472C4"/>
                    </a:solidFill>
                  </a:tcPr>
                </a:tc>
                <a:tc>
                  <a:txBody>
                    <a:bodyPr/>
                    <a:lstStyle/>
                    <a:p>
                      <a:pPr algn="ctr"/>
                      <a:r>
                        <a:rPr lang="cs-CZ" sz="1100" b="1" dirty="0">
                          <a:solidFill>
                            <a:schemeClr val="bg1"/>
                          </a:solidFill>
                          <a:latin typeface="+mj-lt"/>
                        </a:rPr>
                        <a:t>2016</a:t>
                      </a:r>
                    </a:p>
                  </a:txBody>
                  <a:tcPr marL="0" marR="0" marT="0" marB="0" anchor="ctr">
                    <a:lnT w="12700" cap="flat" cmpd="sng" algn="ctr">
                      <a:solidFill>
                        <a:schemeClr val="tx1"/>
                      </a:solidFill>
                      <a:prstDash val="solid"/>
                      <a:round/>
                      <a:headEnd type="none" w="med" len="med"/>
                      <a:tailEnd type="none" w="med" len="med"/>
                    </a:lnT>
                    <a:solidFill>
                      <a:srgbClr val="4472C4"/>
                    </a:solidFill>
                  </a:tcPr>
                </a:tc>
                <a:tc>
                  <a:txBody>
                    <a:bodyPr/>
                    <a:lstStyle/>
                    <a:p>
                      <a:pPr marL="0" algn="ctr" defTabSz="914400" rtl="0" eaLnBrk="1" fontAlgn="b" latinLnBrk="0" hangingPunct="1"/>
                      <a:r>
                        <a:rPr lang="cs-CZ" sz="1100" b="1" kern="1200" dirty="0">
                          <a:solidFill>
                            <a:schemeClr val="bg1"/>
                          </a:solidFill>
                          <a:latin typeface="+mj-lt"/>
                          <a:ea typeface="+mn-ea"/>
                          <a:cs typeface="+mn-cs"/>
                        </a:rPr>
                        <a:t>0,03</a:t>
                      </a:r>
                    </a:p>
                  </a:txBody>
                  <a:tcPr marL="9525" marR="9525" marT="9525" marB="0" anchor="b">
                    <a:lnT w="12700" cap="flat" cmpd="sng" algn="ctr">
                      <a:solidFill>
                        <a:schemeClr val="tx1"/>
                      </a:solidFill>
                      <a:prstDash val="solid"/>
                      <a:round/>
                      <a:headEnd type="none" w="med" len="med"/>
                      <a:tailEnd type="none" w="med" len="med"/>
                    </a:lnT>
                    <a:solidFill>
                      <a:srgbClr val="4472C4"/>
                    </a:solidFill>
                  </a:tcPr>
                </a:tc>
                <a:tc>
                  <a:txBody>
                    <a:bodyPr/>
                    <a:lstStyle/>
                    <a:p>
                      <a:pPr marL="0" algn="ctr" defTabSz="914400" rtl="0" eaLnBrk="1" fontAlgn="b" latinLnBrk="0" hangingPunct="1"/>
                      <a:r>
                        <a:rPr lang="cs-CZ" sz="1100" b="1" kern="1200">
                          <a:solidFill>
                            <a:schemeClr val="bg1"/>
                          </a:solidFill>
                          <a:latin typeface="+mj-lt"/>
                          <a:ea typeface="+mn-ea"/>
                          <a:cs typeface="+mn-cs"/>
                        </a:rPr>
                        <a:t>0,04</a:t>
                      </a:r>
                    </a:p>
                  </a:txBody>
                  <a:tcPr marL="9525" marR="9525" marT="9525" marB="0" anchor="b">
                    <a:lnT w="12700" cap="flat" cmpd="sng" algn="ctr">
                      <a:solidFill>
                        <a:schemeClr val="tx1"/>
                      </a:solidFill>
                      <a:prstDash val="solid"/>
                      <a:round/>
                      <a:headEnd type="none" w="med" len="med"/>
                      <a:tailEnd type="none" w="med" len="med"/>
                    </a:lnT>
                    <a:solidFill>
                      <a:srgbClr val="4472C4"/>
                    </a:solidFill>
                  </a:tcPr>
                </a:tc>
                <a:tc>
                  <a:txBody>
                    <a:bodyPr/>
                    <a:lstStyle/>
                    <a:p>
                      <a:pPr marL="0" algn="ctr" defTabSz="914400" rtl="0" eaLnBrk="1" fontAlgn="b" latinLnBrk="0" hangingPunct="1"/>
                      <a:r>
                        <a:rPr lang="cs-CZ" sz="1100" b="1" kern="1200">
                          <a:solidFill>
                            <a:schemeClr val="bg1"/>
                          </a:solidFill>
                          <a:latin typeface="+mj-lt"/>
                          <a:ea typeface="+mn-ea"/>
                          <a:cs typeface="+mn-cs"/>
                        </a:rPr>
                        <a:t>-0,01</a:t>
                      </a:r>
                    </a:p>
                  </a:txBody>
                  <a:tcPr marL="9525" marR="9525" marT="9525" marB="0" anchor="b">
                    <a:lnT w="12700" cap="flat" cmpd="sng" algn="ctr">
                      <a:solidFill>
                        <a:schemeClr val="tx1"/>
                      </a:solidFill>
                      <a:prstDash val="solid"/>
                      <a:round/>
                      <a:headEnd type="none" w="med" len="med"/>
                      <a:tailEnd type="none" w="med" len="med"/>
                    </a:lnT>
                    <a:solidFill>
                      <a:srgbClr val="4472C4"/>
                    </a:solidFill>
                  </a:tcPr>
                </a:tc>
                <a:extLst>
                  <a:ext uri="{0D108BD9-81ED-4DB2-BD59-A6C34878D82A}">
                    <a16:rowId xmlns:a16="http://schemas.microsoft.com/office/drawing/2014/main" val="10001"/>
                  </a:ext>
                </a:extLst>
              </a:tr>
              <a:tr h="163579">
                <a:tc vMerge="1">
                  <a:txBody>
                    <a:bodyPr/>
                    <a:lstStyle/>
                    <a:p>
                      <a:pPr algn="ctr"/>
                      <a:endParaRPr lang="cs-CZ" sz="1100"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lang="cs-CZ" sz="1100" b="1" dirty="0">
                          <a:solidFill>
                            <a:schemeClr val="bg1"/>
                          </a:solidFill>
                          <a:latin typeface="+mj-lt"/>
                        </a:rPr>
                        <a:t>2017</a:t>
                      </a:r>
                    </a:p>
                  </a:txBody>
                  <a:tcPr marL="0" marR="0" marT="0" marB="0" anchor="ctr">
                    <a:lnB w="12700" cap="flat" cmpd="sng" algn="ctr">
                      <a:noFill/>
                      <a:prstDash val="solid"/>
                      <a:round/>
                      <a:headEnd type="none" w="med" len="med"/>
                      <a:tailEnd type="none" w="med" len="med"/>
                    </a:lnB>
                    <a:solidFill>
                      <a:srgbClr val="4472C4"/>
                    </a:solidFill>
                  </a:tcPr>
                </a:tc>
                <a:tc>
                  <a:txBody>
                    <a:bodyPr/>
                    <a:lstStyle/>
                    <a:p>
                      <a:pPr marL="0" algn="ctr" defTabSz="914400" rtl="0" eaLnBrk="1" fontAlgn="b" latinLnBrk="0" hangingPunct="1"/>
                      <a:r>
                        <a:rPr lang="cs-CZ" sz="1100" b="1" kern="1200">
                          <a:solidFill>
                            <a:schemeClr val="bg1"/>
                          </a:solidFill>
                          <a:latin typeface="+mj-lt"/>
                          <a:ea typeface="+mn-ea"/>
                          <a:cs typeface="+mn-cs"/>
                        </a:rPr>
                        <a:t>0,03</a:t>
                      </a:r>
                    </a:p>
                  </a:txBody>
                  <a:tcPr marL="9525" marR="9525" marT="9525" marB="0" anchor="b">
                    <a:lnB w="12700" cap="flat" cmpd="sng" algn="ctr">
                      <a:noFill/>
                      <a:prstDash val="solid"/>
                      <a:round/>
                      <a:headEnd type="none" w="med" len="med"/>
                      <a:tailEnd type="none" w="med" len="med"/>
                    </a:lnB>
                    <a:solidFill>
                      <a:srgbClr val="4472C4"/>
                    </a:solidFill>
                  </a:tcPr>
                </a:tc>
                <a:tc>
                  <a:txBody>
                    <a:bodyPr/>
                    <a:lstStyle/>
                    <a:p>
                      <a:pPr marL="0" algn="ctr" defTabSz="914400" rtl="0" eaLnBrk="1" fontAlgn="b" latinLnBrk="0" hangingPunct="1"/>
                      <a:r>
                        <a:rPr lang="cs-CZ" sz="1100" b="1" kern="1200" dirty="0">
                          <a:solidFill>
                            <a:schemeClr val="bg1"/>
                          </a:solidFill>
                          <a:latin typeface="+mj-lt"/>
                          <a:ea typeface="+mn-ea"/>
                          <a:cs typeface="+mn-cs"/>
                        </a:rPr>
                        <a:t>0,04</a:t>
                      </a:r>
                    </a:p>
                  </a:txBody>
                  <a:tcPr marL="9525" marR="9525" marT="9525" marB="0" anchor="b">
                    <a:lnB w="12700" cap="flat" cmpd="sng" algn="ctr">
                      <a:noFill/>
                      <a:prstDash val="solid"/>
                      <a:round/>
                      <a:headEnd type="none" w="med" len="med"/>
                      <a:tailEnd type="none" w="med" len="med"/>
                    </a:lnB>
                    <a:solidFill>
                      <a:srgbClr val="4472C4"/>
                    </a:solidFill>
                  </a:tcPr>
                </a:tc>
                <a:tc>
                  <a:txBody>
                    <a:bodyPr/>
                    <a:lstStyle/>
                    <a:p>
                      <a:pPr marL="0" algn="ctr" defTabSz="914400" rtl="0" eaLnBrk="1" fontAlgn="b" latinLnBrk="0" hangingPunct="1"/>
                      <a:r>
                        <a:rPr lang="cs-CZ" sz="1100" b="1" kern="1200">
                          <a:solidFill>
                            <a:schemeClr val="bg1"/>
                          </a:solidFill>
                          <a:latin typeface="+mj-lt"/>
                          <a:ea typeface="+mn-ea"/>
                          <a:cs typeface="+mn-cs"/>
                        </a:rPr>
                        <a:t>0,00</a:t>
                      </a:r>
                    </a:p>
                  </a:txBody>
                  <a:tcPr marL="9525" marR="9525" marT="9525" marB="0" anchor="b">
                    <a:lnB w="12700" cap="flat" cmpd="sng" algn="ctr">
                      <a:noFill/>
                      <a:prstDash val="solid"/>
                      <a:round/>
                      <a:headEnd type="none" w="med" len="med"/>
                      <a:tailEnd type="none" w="med" len="med"/>
                    </a:lnB>
                    <a:solidFill>
                      <a:srgbClr val="4472C4"/>
                    </a:solidFill>
                  </a:tcPr>
                </a:tc>
                <a:extLst>
                  <a:ext uri="{0D108BD9-81ED-4DB2-BD59-A6C34878D82A}">
                    <a16:rowId xmlns:a16="http://schemas.microsoft.com/office/drawing/2014/main" val="10002"/>
                  </a:ext>
                </a:extLst>
              </a:tr>
              <a:tr h="122699">
                <a:tc vMerge="1">
                  <a:txBody>
                    <a:bodyPr/>
                    <a:lstStyle/>
                    <a:p>
                      <a:pPr algn="ctr"/>
                      <a:endParaRPr lang="cs-CZ" sz="1100" dirty="0">
                        <a:latin typeface="+mj-lt"/>
                      </a:endParaRPr>
                    </a:p>
                  </a:txBody>
                  <a:tcPr marL="0" marR="0" marT="0" marB="0" anchor="ctr">
                    <a:lnT w="12700" cap="flat" cmpd="sng" algn="ctr">
                      <a:solidFill>
                        <a:schemeClr val="tx1"/>
                      </a:solidFill>
                      <a:prstDash val="solid"/>
                      <a:round/>
                      <a:headEnd type="none" w="med" len="med"/>
                      <a:tailEnd type="none" w="med" len="med"/>
                    </a:lnT>
                  </a:tcPr>
                </a:tc>
                <a:tc>
                  <a:txBody>
                    <a:bodyPr/>
                    <a:lstStyle/>
                    <a:p>
                      <a:pPr algn="ctr"/>
                      <a:r>
                        <a:rPr lang="cs-CZ" sz="1100" b="1" dirty="0">
                          <a:solidFill>
                            <a:schemeClr val="bg1"/>
                          </a:solidFill>
                          <a:latin typeface="+mj-lt"/>
                        </a:rPr>
                        <a:t>2018</a:t>
                      </a:r>
                    </a:p>
                  </a:txBody>
                  <a:tcPr marL="0" marR="0" marT="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marL="0" algn="ctr" defTabSz="914400" rtl="0" eaLnBrk="1" fontAlgn="b" latinLnBrk="0" hangingPunct="1"/>
                      <a:r>
                        <a:rPr lang="cs-CZ" sz="1100" b="1" kern="1200">
                          <a:solidFill>
                            <a:schemeClr val="bg1"/>
                          </a:solidFill>
                          <a:latin typeface="+mj-lt"/>
                          <a:ea typeface="+mn-ea"/>
                          <a:cs typeface="+mn-cs"/>
                        </a:rPr>
                        <a:t>0,03</a:t>
                      </a:r>
                    </a:p>
                  </a:txBody>
                  <a:tcPr marL="9525" marR="9525" marT="9525" marB="0" anchor="b">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marL="0" algn="ctr" defTabSz="914400" rtl="0" eaLnBrk="1" fontAlgn="b" latinLnBrk="0" hangingPunct="1"/>
                      <a:r>
                        <a:rPr lang="cs-CZ" sz="1100" b="1" kern="1200" dirty="0">
                          <a:solidFill>
                            <a:schemeClr val="bg1"/>
                          </a:solidFill>
                          <a:latin typeface="+mj-lt"/>
                          <a:ea typeface="+mn-ea"/>
                          <a:cs typeface="+mn-cs"/>
                        </a:rPr>
                        <a:t>0,04</a:t>
                      </a:r>
                    </a:p>
                  </a:txBody>
                  <a:tcPr marL="9525" marR="9525" marT="9525" marB="0" anchor="b">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marL="0" algn="ctr" defTabSz="914400" rtl="0" eaLnBrk="1" fontAlgn="b" latinLnBrk="0" hangingPunct="1"/>
                      <a:r>
                        <a:rPr lang="cs-CZ" sz="1100" b="1" kern="1200" dirty="0">
                          <a:solidFill>
                            <a:schemeClr val="bg1"/>
                          </a:solidFill>
                          <a:latin typeface="+mj-lt"/>
                          <a:ea typeface="+mn-ea"/>
                          <a:cs typeface="+mn-cs"/>
                        </a:rPr>
                        <a:t>0,00</a:t>
                      </a:r>
                    </a:p>
                  </a:txBody>
                  <a:tcPr marL="9525" marR="9525" marT="9525" marB="0" anchor="b">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extLst>
                  <a:ext uri="{0D108BD9-81ED-4DB2-BD59-A6C34878D82A}">
                    <a16:rowId xmlns:a16="http://schemas.microsoft.com/office/drawing/2014/main" val="10003"/>
                  </a:ext>
                </a:extLst>
              </a:tr>
              <a:tr h="122699">
                <a:tc rowSpan="3">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cs-CZ" sz="1100" kern="1200" dirty="0">
                          <a:solidFill>
                            <a:schemeClr val="tx1"/>
                          </a:solidFill>
                          <a:latin typeface="+mn-lt"/>
                          <a:ea typeface="+mn-ea"/>
                          <a:cs typeface="+mn-cs"/>
                        </a:rPr>
                        <a:t>Věk 0–1</a:t>
                      </a:r>
                    </a:p>
                  </a:txBody>
                  <a:tcPr marL="0" marR="0" marT="0" marB="0" anchor="ctr">
                    <a:lnT w="12700" cap="flat" cmpd="sng" algn="ctr">
                      <a:solidFill>
                        <a:schemeClr val="tx1"/>
                      </a:solidFill>
                      <a:prstDash val="solid"/>
                      <a:round/>
                      <a:headEnd type="none" w="med" len="med"/>
                      <a:tailEnd type="none" w="med" len="med"/>
                    </a:lnT>
                    <a:solidFill>
                      <a:srgbClr val="CFD5EA"/>
                    </a:solidFill>
                  </a:tcPr>
                </a:tc>
                <a:tc>
                  <a:txBody>
                    <a:bodyPr/>
                    <a:lstStyle/>
                    <a:p>
                      <a:pPr algn="ctr"/>
                      <a:r>
                        <a:rPr lang="cs-CZ" sz="1100" dirty="0">
                          <a:latin typeface="+mj-lt"/>
                        </a:rPr>
                        <a:t>2016</a:t>
                      </a:r>
                    </a:p>
                  </a:txBody>
                  <a:tcPr marL="0" marR="0" marT="0" marB="0" anchor="ctr">
                    <a:lnT w="12700" cap="flat" cmpd="sng" algn="ctr">
                      <a:solidFill>
                        <a:schemeClr val="tx1"/>
                      </a:solidFill>
                      <a:prstDash val="solid"/>
                      <a:round/>
                      <a:headEnd type="none" w="med" len="med"/>
                      <a:tailEnd type="none" w="med" len="med"/>
                    </a:lnT>
                    <a:solidFill>
                      <a:srgbClr val="CFD5EA"/>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0,00</a:t>
                      </a:r>
                    </a:p>
                  </a:txBody>
                  <a:tcPr marL="9525" marR="9525" marT="9525" marB="0" anchor="b">
                    <a:lnT w="12700" cap="flat" cmpd="sng" algn="ctr">
                      <a:solidFill>
                        <a:schemeClr val="tx1"/>
                      </a:solidFill>
                      <a:prstDash val="solid"/>
                      <a:round/>
                      <a:headEnd type="none" w="med" len="med"/>
                      <a:tailEnd type="none" w="med" len="med"/>
                    </a:lnT>
                    <a:solidFill>
                      <a:srgbClr val="CFD5EA"/>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0,00</a:t>
                      </a:r>
                    </a:p>
                  </a:txBody>
                  <a:tcPr marL="9525" marR="9525" marT="9525" marB="0" anchor="b">
                    <a:lnT w="12700" cap="flat" cmpd="sng" algn="ctr">
                      <a:solidFill>
                        <a:schemeClr val="tx1"/>
                      </a:solidFill>
                      <a:prstDash val="solid"/>
                      <a:round/>
                      <a:headEnd type="none" w="med" len="med"/>
                      <a:tailEnd type="none" w="med" len="med"/>
                    </a:lnT>
                    <a:solidFill>
                      <a:srgbClr val="CFD5EA"/>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0,00</a:t>
                      </a:r>
                    </a:p>
                  </a:txBody>
                  <a:tcPr marL="9525" marR="9525" marT="9525" marB="0" anchor="b">
                    <a:lnT w="12700" cap="flat" cmpd="sng" algn="ctr">
                      <a:solidFill>
                        <a:schemeClr val="tx1"/>
                      </a:solidFill>
                      <a:prstDash val="solid"/>
                      <a:round/>
                      <a:headEnd type="none" w="med" len="med"/>
                      <a:tailEnd type="none" w="med" len="med"/>
                    </a:lnT>
                    <a:solidFill>
                      <a:srgbClr val="CFD5EA"/>
                    </a:solidFill>
                  </a:tcPr>
                </a:tc>
                <a:extLst>
                  <a:ext uri="{0D108BD9-81ED-4DB2-BD59-A6C34878D82A}">
                    <a16:rowId xmlns:a16="http://schemas.microsoft.com/office/drawing/2014/main" val="10004"/>
                  </a:ext>
                </a:extLst>
              </a:tr>
              <a:tr h="122699">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2017</a:t>
                      </a:r>
                    </a:p>
                  </a:txBody>
                  <a:tcPr marL="0" marR="0" marT="0" marB="0" anchor="ctr">
                    <a:solidFill>
                      <a:srgbClr val="CFD5EA"/>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0,00</a:t>
                      </a:r>
                    </a:p>
                  </a:txBody>
                  <a:tcPr marL="9525" marR="9525" marT="9525" marB="0" anchor="b">
                    <a:solidFill>
                      <a:srgbClr val="CFD5EA"/>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0,00</a:t>
                      </a:r>
                    </a:p>
                  </a:txBody>
                  <a:tcPr marL="9525" marR="9525" marT="9525" marB="0" anchor="b">
                    <a:solidFill>
                      <a:srgbClr val="CFD5EA"/>
                    </a:solidFill>
                  </a:tcPr>
                </a:tc>
                <a:tc>
                  <a:txBody>
                    <a:bodyPr/>
                    <a:lstStyle/>
                    <a:p>
                      <a:pPr marL="0" algn="ctr" defTabSz="914400" rtl="0" eaLnBrk="1" fontAlgn="b" latinLnBrk="0" hangingPunct="1"/>
                      <a:r>
                        <a:rPr lang="cs-CZ" sz="1100" kern="1200">
                          <a:solidFill>
                            <a:schemeClr val="tx1"/>
                          </a:solidFill>
                          <a:latin typeface="+mj-lt"/>
                          <a:ea typeface="+mn-ea"/>
                          <a:cs typeface="+mn-cs"/>
                        </a:rPr>
                        <a:t>0,00</a:t>
                      </a:r>
                    </a:p>
                  </a:txBody>
                  <a:tcPr marL="9525" marR="9525" marT="9525" marB="0" anchor="b">
                    <a:solidFill>
                      <a:srgbClr val="CFD5EA"/>
                    </a:solidFill>
                  </a:tcPr>
                </a:tc>
                <a:extLst>
                  <a:ext uri="{0D108BD9-81ED-4DB2-BD59-A6C34878D82A}">
                    <a16:rowId xmlns:a16="http://schemas.microsoft.com/office/drawing/2014/main" val="10005"/>
                  </a:ext>
                </a:extLst>
              </a:tr>
              <a:tr h="170174">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2018</a:t>
                      </a:r>
                    </a:p>
                  </a:txBody>
                  <a:tcPr marL="0" marR="0" marT="0" marB="0" anchor="ctr">
                    <a:solidFill>
                      <a:srgbClr val="CFD5EA"/>
                    </a:solidFill>
                  </a:tcPr>
                </a:tc>
                <a:tc>
                  <a:txBody>
                    <a:bodyPr/>
                    <a:lstStyle/>
                    <a:p>
                      <a:pPr marL="0" algn="ctr" defTabSz="914400" rtl="0" eaLnBrk="1" fontAlgn="b" latinLnBrk="0" hangingPunct="1"/>
                      <a:r>
                        <a:rPr lang="cs-CZ" sz="1100" kern="1200">
                          <a:solidFill>
                            <a:schemeClr val="tx1"/>
                          </a:solidFill>
                          <a:latin typeface="+mj-lt"/>
                          <a:ea typeface="+mn-ea"/>
                          <a:cs typeface="+mn-cs"/>
                        </a:rPr>
                        <a:t>0,00</a:t>
                      </a:r>
                    </a:p>
                  </a:txBody>
                  <a:tcPr marL="9525" marR="9525" marT="9525" marB="0" anchor="b">
                    <a:solidFill>
                      <a:srgbClr val="CFD5EA"/>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0,00</a:t>
                      </a:r>
                    </a:p>
                  </a:txBody>
                  <a:tcPr marL="9525" marR="9525" marT="9525" marB="0" anchor="b">
                    <a:solidFill>
                      <a:srgbClr val="CFD5EA"/>
                    </a:solidFill>
                  </a:tcPr>
                </a:tc>
                <a:tc>
                  <a:txBody>
                    <a:bodyPr/>
                    <a:lstStyle/>
                    <a:p>
                      <a:pPr marL="0" algn="ctr" defTabSz="914400" rtl="0" eaLnBrk="1" fontAlgn="b" latinLnBrk="0" hangingPunct="1"/>
                      <a:r>
                        <a:rPr lang="cs-CZ" sz="1100" kern="1200">
                          <a:solidFill>
                            <a:schemeClr val="tx1"/>
                          </a:solidFill>
                          <a:latin typeface="+mj-lt"/>
                          <a:ea typeface="+mn-ea"/>
                          <a:cs typeface="+mn-cs"/>
                        </a:rPr>
                        <a:t>0,00</a:t>
                      </a:r>
                    </a:p>
                  </a:txBody>
                  <a:tcPr marL="9525" marR="9525" marT="9525" marB="0" anchor="b">
                    <a:solidFill>
                      <a:srgbClr val="CFD5EA"/>
                    </a:solidFill>
                  </a:tcPr>
                </a:tc>
                <a:extLst>
                  <a:ext uri="{0D108BD9-81ED-4DB2-BD59-A6C34878D82A}">
                    <a16:rowId xmlns:a16="http://schemas.microsoft.com/office/drawing/2014/main" val="10006"/>
                  </a:ext>
                </a:extLst>
              </a:tr>
              <a:tr h="122699">
                <a:tc rowSpan="3">
                  <a:txBody>
                    <a:bodyPr/>
                    <a:lstStyle/>
                    <a:p>
                      <a:pPr algn="ctr"/>
                      <a:r>
                        <a:rPr lang="cs-CZ" sz="1100" kern="1200" dirty="0">
                          <a:solidFill>
                            <a:schemeClr val="tx1"/>
                          </a:solidFill>
                          <a:latin typeface="+mn-lt"/>
                          <a:ea typeface="+mn-ea"/>
                          <a:cs typeface="+mn-cs"/>
                        </a:rPr>
                        <a:t>Věk 2–10</a:t>
                      </a:r>
                    </a:p>
                  </a:txBody>
                  <a:tcPr marL="0" marR="0" marT="0" marB="0" anchor="ctr">
                    <a:solidFill>
                      <a:srgbClr val="E9EBF5"/>
                    </a:solidFill>
                  </a:tcPr>
                </a:tc>
                <a:tc>
                  <a:txBody>
                    <a:bodyPr/>
                    <a:lstStyle/>
                    <a:p>
                      <a:pPr algn="ctr"/>
                      <a:r>
                        <a:rPr lang="cs-CZ" sz="1100" dirty="0">
                          <a:latin typeface="+mj-lt"/>
                        </a:rPr>
                        <a:t>2016</a:t>
                      </a:r>
                    </a:p>
                  </a:txBody>
                  <a:tcPr marL="0" marR="0" marT="0" marB="0" anchor="ctr">
                    <a:solidFill>
                      <a:srgbClr val="E9EBF5"/>
                    </a:solidFill>
                  </a:tcPr>
                </a:tc>
                <a:tc>
                  <a:txBody>
                    <a:bodyPr/>
                    <a:lstStyle/>
                    <a:p>
                      <a:pPr marL="0" algn="ctr" defTabSz="914400" rtl="0" eaLnBrk="1" fontAlgn="b" latinLnBrk="0" hangingPunct="1"/>
                      <a:r>
                        <a:rPr lang="cs-CZ" sz="1100" kern="1200">
                          <a:solidFill>
                            <a:schemeClr val="tx1"/>
                          </a:solidFill>
                          <a:latin typeface="+mj-lt"/>
                          <a:ea typeface="+mn-ea"/>
                          <a:cs typeface="+mn-cs"/>
                        </a:rPr>
                        <a:t>0,01</a:t>
                      </a:r>
                    </a:p>
                  </a:txBody>
                  <a:tcPr marL="9525" marR="9525" marT="9525" marB="0" anchor="b">
                    <a:solidFill>
                      <a:srgbClr val="E9EBF5"/>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0,01</a:t>
                      </a:r>
                    </a:p>
                  </a:txBody>
                  <a:tcPr marL="9525" marR="9525" marT="9525" marB="0" anchor="b">
                    <a:solidFill>
                      <a:srgbClr val="E9EBF5"/>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+0,01</a:t>
                      </a:r>
                    </a:p>
                  </a:txBody>
                  <a:tcPr marL="9525" marR="9525" marT="9525" marB="0" anchor="b">
                    <a:solidFill>
                      <a:srgbClr val="E9EBF5"/>
                    </a:solidFill>
                  </a:tcPr>
                </a:tc>
                <a:extLst>
                  <a:ext uri="{0D108BD9-81ED-4DB2-BD59-A6C34878D82A}">
                    <a16:rowId xmlns:a16="http://schemas.microsoft.com/office/drawing/2014/main" val="10007"/>
                  </a:ext>
                </a:extLst>
              </a:tr>
              <a:tr h="122699">
                <a:tc vMerge="1">
                  <a:txBody>
                    <a:bodyPr/>
                    <a:lstStyle/>
                    <a:p>
                      <a:endParaRPr lang="cs-CZ" dirty="0"/>
                    </a:p>
                  </a:txBody>
                  <a:tcPr marL="0" marR="0" marT="0" marB="0" anchor="ctr">
                    <a:solidFill>
                      <a:srgbClr val="D8E0F2"/>
                    </a:solidFill>
                  </a:tcPr>
                </a:tc>
                <a:tc>
                  <a:txBody>
                    <a:bodyPr/>
                    <a:lstStyle/>
                    <a:p>
                      <a:pPr algn="ctr"/>
                      <a:r>
                        <a:rPr lang="cs-CZ" sz="1100" dirty="0">
                          <a:latin typeface="+mj-lt"/>
                        </a:rPr>
                        <a:t>2017</a:t>
                      </a:r>
                    </a:p>
                  </a:txBody>
                  <a:tcPr marL="0" marR="0" marT="0" marB="0" anchor="ctr">
                    <a:solidFill>
                      <a:srgbClr val="E9EBF5"/>
                    </a:solidFill>
                  </a:tcPr>
                </a:tc>
                <a:tc>
                  <a:txBody>
                    <a:bodyPr/>
                    <a:lstStyle/>
                    <a:p>
                      <a:pPr marL="0" algn="ctr" defTabSz="914400" rtl="0" eaLnBrk="1" fontAlgn="b" latinLnBrk="0" hangingPunct="1"/>
                      <a:r>
                        <a:rPr lang="cs-CZ" sz="1100" kern="1200">
                          <a:solidFill>
                            <a:schemeClr val="tx1"/>
                          </a:solidFill>
                          <a:latin typeface="+mj-lt"/>
                          <a:ea typeface="+mn-ea"/>
                          <a:cs typeface="+mn-cs"/>
                        </a:rPr>
                        <a:t>0,01</a:t>
                      </a:r>
                    </a:p>
                  </a:txBody>
                  <a:tcPr marL="9525" marR="9525" marT="9525" marB="0" anchor="b">
                    <a:solidFill>
                      <a:srgbClr val="E9EBF5"/>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0,01</a:t>
                      </a:r>
                    </a:p>
                  </a:txBody>
                  <a:tcPr marL="9525" marR="9525" marT="9525" marB="0" anchor="b">
                    <a:solidFill>
                      <a:srgbClr val="E9EBF5"/>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0,00</a:t>
                      </a:r>
                    </a:p>
                  </a:txBody>
                  <a:tcPr marL="9525" marR="9525" marT="9525" marB="0" anchor="b">
                    <a:solidFill>
                      <a:srgbClr val="E9EBF5"/>
                    </a:solidFill>
                  </a:tcPr>
                </a:tc>
                <a:extLst>
                  <a:ext uri="{0D108BD9-81ED-4DB2-BD59-A6C34878D82A}">
                    <a16:rowId xmlns:a16="http://schemas.microsoft.com/office/drawing/2014/main" val="10008"/>
                  </a:ext>
                </a:extLst>
              </a:tr>
              <a:tr h="202302">
                <a:tc vMerge="1">
                  <a:txBody>
                    <a:bodyPr/>
                    <a:lstStyle/>
                    <a:p>
                      <a:endParaRPr lang="cs-CZ" dirty="0"/>
                    </a:p>
                  </a:txBody>
                  <a:tcPr marL="0" marR="0" marT="0" marB="0" anchor="ctr">
                    <a:solidFill>
                      <a:srgbClr val="D8E0F2"/>
                    </a:solidFill>
                  </a:tcPr>
                </a:tc>
                <a:tc>
                  <a:txBody>
                    <a:bodyPr/>
                    <a:lstStyle/>
                    <a:p>
                      <a:pPr algn="ctr"/>
                      <a:r>
                        <a:rPr lang="cs-CZ" sz="1100" dirty="0">
                          <a:latin typeface="+mj-lt"/>
                        </a:rPr>
                        <a:t>2018</a:t>
                      </a:r>
                    </a:p>
                  </a:txBody>
                  <a:tcPr marL="0" marR="0" marT="0" marB="0" anchor="ctr">
                    <a:solidFill>
                      <a:srgbClr val="E9EBF5"/>
                    </a:solidFill>
                  </a:tcPr>
                </a:tc>
                <a:tc>
                  <a:txBody>
                    <a:bodyPr/>
                    <a:lstStyle/>
                    <a:p>
                      <a:pPr marL="0" algn="ctr" defTabSz="914400" rtl="0" eaLnBrk="1" fontAlgn="b" latinLnBrk="0" hangingPunct="1"/>
                      <a:r>
                        <a:rPr lang="cs-CZ" sz="1100" kern="1200">
                          <a:solidFill>
                            <a:schemeClr val="tx1"/>
                          </a:solidFill>
                          <a:latin typeface="+mj-lt"/>
                          <a:ea typeface="+mn-ea"/>
                          <a:cs typeface="+mn-cs"/>
                        </a:rPr>
                        <a:t>0,01</a:t>
                      </a:r>
                    </a:p>
                  </a:txBody>
                  <a:tcPr marL="9525" marR="9525" marT="9525" marB="0" anchor="b">
                    <a:solidFill>
                      <a:srgbClr val="E9EBF5"/>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0,01</a:t>
                      </a:r>
                    </a:p>
                  </a:txBody>
                  <a:tcPr marL="9525" marR="9525" marT="9525" marB="0" anchor="b">
                    <a:solidFill>
                      <a:srgbClr val="E9EBF5"/>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+0,01</a:t>
                      </a:r>
                    </a:p>
                  </a:txBody>
                  <a:tcPr marL="9525" marR="9525" marT="9525" marB="0" anchor="b">
                    <a:solidFill>
                      <a:srgbClr val="E9EBF5"/>
                    </a:solidFill>
                  </a:tcPr>
                </a:tc>
                <a:extLst>
                  <a:ext uri="{0D108BD9-81ED-4DB2-BD59-A6C34878D82A}">
                    <a16:rowId xmlns:a16="http://schemas.microsoft.com/office/drawing/2014/main" val="10009"/>
                  </a:ext>
                </a:extLst>
              </a:tr>
              <a:tr h="122699">
                <a:tc rowSpan="3">
                  <a:txBody>
                    <a:bodyPr/>
                    <a:lstStyle/>
                    <a:p>
                      <a:pPr algn="ctr"/>
                      <a:r>
                        <a:rPr lang="cs-CZ" sz="1100" kern="1200" dirty="0">
                          <a:solidFill>
                            <a:schemeClr val="tx1"/>
                          </a:solidFill>
                          <a:latin typeface="+mn-lt"/>
                          <a:ea typeface="+mn-ea"/>
                          <a:cs typeface="+mn-cs"/>
                        </a:rPr>
                        <a:t>Věk 11–19</a:t>
                      </a:r>
                    </a:p>
                  </a:txBody>
                  <a:tcPr marL="0" marR="0" marT="0" marB="0" anchor="ctr">
                    <a:solidFill>
                      <a:srgbClr val="CFD5EA"/>
                    </a:solidFill>
                  </a:tcPr>
                </a:tc>
                <a:tc>
                  <a:txBody>
                    <a:bodyPr/>
                    <a:lstStyle/>
                    <a:p>
                      <a:pPr algn="ctr"/>
                      <a:r>
                        <a:rPr lang="cs-CZ" sz="1100" dirty="0">
                          <a:latin typeface="+mj-lt"/>
                        </a:rPr>
                        <a:t>2016</a:t>
                      </a:r>
                    </a:p>
                  </a:txBody>
                  <a:tcPr marL="0" marR="0" marT="0" marB="0" anchor="ctr">
                    <a:solidFill>
                      <a:srgbClr val="CFD5EA"/>
                    </a:solidFill>
                  </a:tcPr>
                </a:tc>
                <a:tc>
                  <a:txBody>
                    <a:bodyPr/>
                    <a:lstStyle/>
                    <a:p>
                      <a:pPr marL="0" algn="ctr" defTabSz="914400" rtl="0" eaLnBrk="1" fontAlgn="b" latinLnBrk="0" hangingPunct="1"/>
                      <a:r>
                        <a:rPr lang="cs-CZ" sz="1100" kern="1200">
                          <a:solidFill>
                            <a:schemeClr val="tx1"/>
                          </a:solidFill>
                          <a:latin typeface="+mj-lt"/>
                          <a:ea typeface="+mn-ea"/>
                          <a:cs typeface="+mn-cs"/>
                        </a:rPr>
                        <a:t>0,01</a:t>
                      </a:r>
                    </a:p>
                  </a:txBody>
                  <a:tcPr marL="9525" marR="9525" marT="9525" marB="0" anchor="b">
                    <a:solidFill>
                      <a:srgbClr val="CFD5EA"/>
                    </a:solidFill>
                  </a:tcPr>
                </a:tc>
                <a:tc>
                  <a:txBody>
                    <a:bodyPr/>
                    <a:lstStyle/>
                    <a:p>
                      <a:pPr marL="0" algn="ctr" defTabSz="914400" rtl="0" eaLnBrk="1" fontAlgn="b" latinLnBrk="0" hangingPunct="1"/>
                      <a:r>
                        <a:rPr lang="cs-CZ" sz="1100" kern="1200">
                          <a:solidFill>
                            <a:schemeClr val="tx1"/>
                          </a:solidFill>
                          <a:latin typeface="+mj-lt"/>
                          <a:ea typeface="+mn-ea"/>
                          <a:cs typeface="+mn-cs"/>
                        </a:rPr>
                        <a:t>0,01</a:t>
                      </a:r>
                    </a:p>
                  </a:txBody>
                  <a:tcPr marL="9525" marR="9525" marT="9525" marB="0" anchor="b">
                    <a:solidFill>
                      <a:srgbClr val="CFD5EA"/>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0,00</a:t>
                      </a:r>
                    </a:p>
                  </a:txBody>
                  <a:tcPr marL="9525" marR="9525" marT="9525" marB="0" anchor="b">
                    <a:solidFill>
                      <a:srgbClr val="CFD5EA"/>
                    </a:solidFill>
                  </a:tcPr>
                </a:tc>
                <a:extLst>
                  <a:ext uri="{0D108BD9-81ED-4DB2-BD59-A6C34878D82A}">
                    <a16:rowId xmlns:a16="http://schemas.microsoft.com/office/drawing/2014/main" val="10010"/>
                  </a:ext>
                </a:extLst>
              </a:tr>
              <a:tr h="122699">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2017</a:t>
                      </a:r>
                    </a:p>
                  </a:txBody>
                  <a:tcPr marL="0" marR="0" marT="0" marB="0" anchor="ctr">
                    <a:solidFill>
                      <a:srgbClr val="CFD5EA"/>
                    </a:solidFill>
                  </a:tcPr>
                </a:tc>
                <a:tc>
                  <a:txBody>
                    <a:bodyPr/>
                    <a:lstStyle/>
                    <a:p>
                      <a:pPr marL="0" algn="ctr" defTabSz="914400" rtl="0" eaLnBrk="1" fontAlgn="b" latinLnBrk="0" hangingPunct="1"/>
                      <a:r>
                        <a:rPr lang="cs-CZ" sz="1100" kern="1200">
                          <a:solidFill>
                            <a:schemeClr val="tx1"/>
                          </a:solidFill>
                          <a:latin typeface="+mj-lt"/>
                          <a:ea typeface="+mn-ea"/>
                          <a:cs typeface="+mn-cs"/>
                        </a:rPr>
                        <a:t>0,01</a:t>
                      </a:r>
                    </a:p>
                  </a:txBody>
                  <a:tcPr marL="9525" marR="9525" marT="9525" marB="0" anchor="b">
                    <a:solidFill>
                      <a:srgbClr val="CFD5EA"/>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0,01</a:t>
                      </a:r>
                    </a:p>
                  </a:txBody>
                  <a:tcPr marL="9525" marR="9525" marT="9525" marB="0" anchor="b">
                    <a:solidFill>
                      <a:srgbClr val="CFD5EA"/>
                    </a:solidFill>
                  </a:tcPr>
                </a:tc>
                <a:tc>
                  <a:txBody>
                    <a:bodyPr/>
                    <a:lstStyle/>
                    <a:p>
                      <a:pPr marL="0" algn="ctr" defTabSz="914400" rtl="0" eaLnBrk="1" fontAlgn="b" latinLnBrk="0" hangingPunct="1"/>
                      <a:r>
                        <a:rPr lang="cs-CZ" sz="1100" kern="1200">
                          <a:solidFill>
                            <a:schemeClr val="tx1"/>
                          </a:solidFill>
                          <a:latin typeface="+mj-lt"/>
                          <a:ea typeface="+mn-ea"/>
                          <a:cs typeface="+mn-cs"/>
                        </a:rPr>
                        <a:t>0,00</a:t>
                      </a:r>
                    </a:p>
                  </a:txBody>
                  <a:tcPr marL="9525" marR="9525" marT="9525" marB="0" anchor="b">
                    <a:solidFill>
                      <a:srgbClr val="CFD5EA"/>
                    </a:solidFill>
                  </a:tcPr>
                </a:tc>
                <a:extLst>
                  <a:ext uri="{0D108BD9-81ED-4DB2-BD59-A6C34878D82A}">
                    <a16:rowId xmlns:a16="http://schemas.microsoft.com/office/drawing/2014/main" val="10011"/>
                  </a:ext>
                </a:extLst>
              </a:tr>
              <a:tr h="122699">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2018</a:t>
                      </a:r>
                    </a:p>
                  </a:txBody>
                  <a:tcPr marL="0" marR="0" marT="0" marB="0" anchor="ctr">
                    <a:solidFill>
                      <a:srgbClr val="CFD5EA"/>
                    </a:solidFill>
                  </a:tcPr>
                </a:tc>
                <a:tc>
                  <a:txBody>
                    <a:bodyPr/>
                    <a:lstStyle/>
                    <a:p>
                      <a:pPr marL="0" algn="ctr" defTabSz="914400" rtl="0" eaLnBrk="1" fontAlgn="b" latinLnBrk="0" hangingPunct="1"/>
                      <a:r>
                        <a:rPr lang="cs-CZ" sz="1100" kern="1200">
                          <a:solidFill>
                            <a:schemeClr val="tx1"/>
                          </a:solidFill>
                          <a:latin typeface="+mj-lt"/>
                          <a:ea typeface="+mn-ea"/>
                          <a:cs typeface="+mn-cs"/>
                        </a:rPr>
                        <a:t>0,01</a:t>
                      </a:r>
                    </a:p>
                  </a:txBody>
                  <a:tcPr marL="9525" marR="9525" marT="9525" marB="0" anchor="b">
                    <a:solidFill>
                      <a:srgbClr val="CFD5EA"/>
                    </a:solidFill>
                  </a:tcPr>
                </a:tc>
                <a:tc>
                  <a:txBody>
                    <a:bodyPr/>
                    <a:lstStyle/>
                    <a:p>
                      <a:pPr marL="0" algn="ctr" defTabSz="914400" rtl="0" eaLnBrk="1" fontAlgn="b" latinLnBrk="0" hangingPunct="1"/>
                      <a:r>
                        <a:rPr lang="cs-CZ" sz="1100" kern="1200">
                          <a:solidFill>
                            <a:schemeClr val="tx1"/>
                          </a:solidFill>
                          <a:latin typeface="+mj-lt"/>
                          <a:ea typeface="+mn-ea"/>
                          <a:cs typeface="+mn-cs"/>
                        </a:rPr>
                        <a:t>0,01</a:t>
                      </a:r>
                    </a:p>
                  </a:txBody>
                  <a:tcPr marL="9525" marR="9525" marT="9525" marB="0" anchor="b">
                    <a:solidFill>
                      <a:srgbClr val="CFD5EA"/>
                    </a:solidFill>
                  </a:tcPr>
                </a:tc>
                <a:tc>
                  <a:txBody>
                    <a:bodyPr/>
                    <a:lstStyle/>
                    <a:p>
                      <a:pPr marL="0" algn="ctr" defTabSz="914400" rtl="0" eaLnBrk="1" fontAlgn="b" latinLnBrk="0" hangingPunct="1"/>
                      <a:r>
                        <a:rPr lang="cs-CZ" sz="1100" kern="1200">
                          <a:solidFill>
                            <a:schemeClr val="tx1"/>
                          </a:solidFill>
                          <a:latin typeface="+mj-lt"/>
                          <a:ea typeface="+mn-ea"/>
                          <a:cs typeface="+mn-cs"/>
                        </a:rPr>
                        <a:t>0,00</a:t>
                      </a:r>
                    </a:p>
                  </a:txBody>
                  <a:tcPr marL="9525" marR="9525" marT="9525" marB="0" anchor="b">
                    <a:solidFill>
                      <a:srgbClr val="CFD5EA"/>
                    </a:solidFill>
                  </a:tcPr>
                </a:tc>
                <a:extLst>
                  <a:ext uri="{0D108BD9-81ED-4DB2-BD59-A6C34878D82A}">
                    <a16:rowId xmlns:a16="http://schemas.microsoft.com/office/drawing/2014/main" val="10012"/>
                  </a:ext>
                </a:extLst>
              </a:tr>
              <a:tr h="122699">
                <a:tc rowSpan="3">
                  <a:txBody>
                    <a:bodyPr/>
                    <a:lstStyle/>
                    <a:p>
                      <a:pPr algn="ctr"/>
                      <a:r>
                        <a:rPr lang="cs-CZ" sz="1100" kern="1200" dirty="0">
                          <a:solidFill>
                            <a:schemeClr val="tx1"/>
                          </a:solidFill>
                          <a:latin typeface="+mn-lt"/>
                          <a:ea typeface="+mn-ea"/>
                          <a:cs typeface="+mn-cs"/>
                        </a:rPr>
                        <a:t>Věk 20–34</a:t>
                      </a:r>
                    </a:p>
                  </a:txBody>
                  <a:tcPr marL="0" marR="0" marT="0" marB="0" anchor="ctr">
                    <a:solidFill>
                      <a:srgbClr val="E9EBF5"/>
                    </a:solidFill>
                  </a:tcPr>
                </a:tc>
                <a:tc>
                  <a:txBody>
                    <a:bodyPr/>
                    <a:lstStyle/>
                    <a:p>
                      <a:pPr algn="ctr"/>
                      <a:r>
                        <a:rPr lang="cs-CZ" sz="1100" dirty="0">
                          <a:latin typeface="+mj-lt"/>
                        </a:rPr>
                        <a:t>2016</a:t>
                      </a:r>
                    </a:p>
                  </a:txBody>
                  <a:tcPr marL="0" marR="0" marT="0" marB="0" anchor="ctr">
                    <a:solidFill>
                      <a:srgbClr val="E9EBF5"/>
                    </a:solidFill>
                  </a:tcPr>
                </a:tc>
                <a:tc>
                  <a:txBody>
                    <a:bodyPr/>
                    <a:lstStyle/>
                    <a:p>
                      <a:pPr marL="0" algn="ctr" defTabSz="914400" rtl="0" eaLnBrk="1" fontAlgn="b" latinLnBrk="0" hangingPunct="1"/>
                      <a:r>
                        <a:rPr lang="cs-CZ" sz="1100" kern="1200">
                          <a:solidFill>
                            <a:schemeClr val="tx1"/>
                          </a:solidFill>
                          <a:latin typeface="+mj-lt"/>
                          <a:ea typeface="+mn-ea"/>
                          <a:cs typeface="+mn-cs"/>
                        </a:rPr>
                        <a:t>0,01</a:t>
                      </a:r>
                    </a:p>
                  </a:txBody>
                  <a:tcPr marL="9525" marR="9525" marT="9525" marB="0" anchor="b">
                    <a:solidFill>
                      <a:srgbClr val="E9EBF5"/>
                    </a:solidFill>
                  </a:tcPr>
                </a:tc>
                <a:tc>
                  <a:txBody>
                    <a:bodyPr/>
                    <a:lstStyle/>
                    <a:p>
                      <a:pPr marL="0" algn="ctr" defTabSz="914400" rtl="0" eaLnBrk="1" fontAlgn="b" latinLnBrk="0" hangingPunct="1"/>
                      <a:r>
                        <a:rPr lang="cs-CZ" sz="1100" kern="1200">
                          <a:solidFill>
                            <a:schemeClr val="tx1"/>
                          </a:solidFill>
                          <a:latin typeface="+mj-lt"/>
                          <a:ea typeface="+mn-ea"/>
                          <a:cs typeface="+mn-cs"/>
                        </a:rPr>
                        <a:t>0,02</a:t>
                      </a:r>
                    </a:p>
                  </a:txBody>
                  <a:tcPr marL="9525" marR="9525" marT="9525" marB="0" anchor="b">
                    <a:solidFill>
                      <a:srgbClr val="E9EBF5"/>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0,00</a:t>
                      </a:r>
                    </a:p>
                  </a:txBody>
                  <a:tcPr marL="9525" marR="9525" marT="9525" marB="0" anchor="b">
                    <a:solidFill>
                      <a:srgbClr val="E9EBF5"/>
                    </a:solidFill>
                  </a:tcPr>
                </a:tc>
                <a:extLst>
                  <a:ext uri="{0D108BD9-81ED-4DB2-BD59-A6C34878D82A}">
                    <a16:rowId xmlns:a16="http://schemas.microsoft.com/office/drawing/2014/main" val="10013"/>
                  </a:ext>
                </a:extLst>
              </a:tr>
              <a:tr h="122699">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p>
                      <a:pPr algn="ctr"/>
                      <a:r>
                        <a:rPr lang="cs-CZ" sz="1100" dirty="0">
                          <a:latin typeface="+mj-lt"/>
                        </a:rPr>
                        <a:t>2017</a:t>
                      </a:r>
                    </a:p>
                  </a:txBody>
                  <a:tcPr marL="0" marR="0" marT="0" marB="0" anchor="ctr">
                    <a:solidFill>
                      <a:srgbClr val="E9EBF5"/>
                    </a:solidFill>
                  </a:tcPr>
                </a:tc>
                <a:tc>
                  <a:txBody>
                    <a:bodyPr/>
                    <a:lstStyle/>
                    <a:p>
                      <a:pPr marL="0" algn="ctr" defTabSz="914400" rtl="0" eaLnBrk="1" fontAlgn="b" latinLnBrk="0" hangingPunct="1"/>
                      <a:r>
                        <a:rPr lang="cs-CZ" sz="1100" kern="1200">
                          <a:solidFill>
                            <a:schemeClr val="tx1"/>
                          </a:solidFill>
                          <a:latin typeface="+mj-lt"/>
                          <a:ea typeface="+mn-ea"/>
                          <a:cs typeface="+mn-cs"/>
                        </a:rPr>
                        <a:t>0,01</a:t>
                      </a:r>
                    </a:p>
                  </a:txBody>
                  <a:tcPr marL="9525" marR="9525" marT="9525" marB="0" anchor="b">
                    <a:solidFill>
                      <a:srgbClr val="E9EBF5"/>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0,01</a:t>
                      </a:r>
                    </a:p>
                  </a:txBody>
                  <a:tcPr marL="9525" marR="9525" marT="9525" marB="0" anchor="b">
                    <a:solidFill>
                      <a:srgbClr val="E9EBF5"/>
                    </a:solidFill>
                  </a:tcPr>
                </a:tc>
                <a:tc>
                  <a:txBody>
                    <a:bodyPr/>
                    <a:lstStyle/>
                    <a:p>
                      <a:pPr marL="0" algn="ctr" defTabSz="914400" rtl="0" eaLnBrk="1" fontAlgn="b" latinLnBrk="0" hangingPunct="1"/>
                      <a:r>
                        <a:rPr lang="cs-CZ" sz="1100" kern="1200">
                          <a:solidFill>
                            <a:schemeClr val="tx1"/>
                          </a:solidFill>
                          <a:latin typeface="+mj-lt"/>
                          <a:ea typeface="+mn-ea"/>
                          <a:cs typeface="+mn-cs"/>
                        </a:rPr>
                        <a:t>0,00</a:t>
                      </a:r>
                    </a:p>
                  </a:txBody>
                  <a:tcPr marL="9525" marR="9525" marT="9525" marB="0" anchor="b">
                    <a:solidFill>
                      <a:srgbClr val="E9EBF5"/>
                    </a:solidFill>
                  </a:tcPr>
                </a:tc>
                <a:extLst>
                  <a:ext uri="{0D108BD9-81ED-4DB2-BD59-A6C34878D82A}">
                    <a16:rowId xmlns:a16="http://schemas.microsoft.com/office/drawing/2014/main" val="10014"/>
                  </a:ext>
                </a:extLst>
              </a:tr>
              <a:tr h="122699">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p>
                      <a:pPr algn="ctr"/>
                      <a:r>
                        <a:rPr lang="cs-CZ" sz="1100" dirty="0">
                          <a:latin typeface="+mj-lt"/>
                        </a:rPr>
                        <a:t>2018</a:t>
                      </a:r>
                    </a:p>
                  </a:txBody>
                  <a:tcPr marL="0" marR="0" marT="0" marB="0" anchor="ctr">
                    <a:solidFill>
                      <a:srgbClr val="E9EBF5"/>
                    </a:solidFill>
                  </a:tcPr>
                </a:tc>
                <a:tc>
                  <a:txBody>
                    <a:bodyPr/>
                    <a:lstStyle/>
                    <a:p>
                      <a:pPr marL="0" algn="ctr" defTabSz="914400" rtl="0" eaLnBrk="1" fontAlgn="b" latinLnBrk="0" hangingPunct="1"/>
                      <a:r>
                        <a:rPr lang="cs-CZ" sz="1100" kern="1200">
                          <a:solidFill>
                            <a:schemeClr val="tx1"/>
                          </a:solidFill>
                          <a:latin typeface="+mj-lt"/>
                          <a:ea typeface="+mn-ea"/>
                          <a:cs typeface="+mn-cs"/>
                        </a:rPr>
                        <a:t>0,01</a:t>
                      </a:r>
                    </a:p>
                  </a:txBody>
                  <a:tcPr marL="9525" marR="9525" marT="9525" marB="0" anchor="b">
                    <a:solidFill>
                      <a:srgbClr val="E9EBF5"/>
                    </a:solidFill>
                  </a:tcPr>
                </a:tc>
                <a:tc>
                  <a:txBody>
                    <a:bodyPr/>
                    <a:lstStyle/>
                    <a:p>
                      <a:pPr marL="0" algn="ctr" defTabSz="914400" rtl="0" eaLnBrk="1" fontAlgn="b" latinLnBrk="0" hangingPunct="1"/>
                      <a:r>
                        <a:rPr lang="cs-CZ" sz="1100" kern="1200">
                          <a:solidFill>
                            <a:schemeClr val="tx1"/>
                          </a:solidFill>
                          <a:latin typeface="+mj-lt"/>
                          <a:ea typeface="+mn-ea"/>
                          <a:cs typeface="+mn-cs"/>
                        </a:rPr>
                        <a:t>0,01</a:t>
                      </a:r>
                    </a:p>
                  </a:txBody>
                  <a:tcPr marL="9525" marR="9525" marT="9525" marB="0" anchor="b">
                    <a:solidFill>
                      <a:srgbClr val="E9EBF5"/>
                    </a:solidFill>
                  </a:tcPr>
                </a:tc>
                <a:tc>
                  <a:txBody>
                    <a:bodyPr/>
                    <a:lstStyle/>
                    <a:p>
                      <a:pPr marL="0" algn="ctr" defTabSz="914400" rtl="0" eaLnBrk="1" fontAlgn="b" latinLnBrk="0" hangingPunct="1"/>
                      <a:r>
                        <a:rPr lang="cs-CZ" sz="1100" kern="1200">
                          <a:solidFill>
                            <a:schemeClr val="tx1"/>
                          </a:solidFill>
                          <a:latin typeface="+mj-lt"/>
                          <a:ea typeface="+mn-ea"/>
                          <a:cs typeface="+mn-cs"/>
                        </a:rPr>
                        <a:t>0,00</a:t>
                      </a:r>
                    </a:p>
                  </a:txBody>
                  <a:tcPr marL="9525" marR="9525" marT="9525" marB="0" anchor="b">
                    <a:solidFill>
                      <a:srgbClr val="E9EBF5"/>
                    </a:solidFill>
                  </a:tcPr>
                </a:tc>
                <a:extLst>
                  <a:ext uri="{0D108BD9-81ED-4DB2-BD59-A6C34878D82A}">
                    <a16:rowId xmlns:a16="http://schemas.microsoft.com/office/drawing/2014/main" val="210874145"/>
                  </a:ext>
                </a:extLst>
              </a:tr>
              <a:tr h="122699">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100" kern="1200" dirty="0">
                          <a:solidFill>
                            <a:schemeClr val="tx1"/>
                          </a:solidFill>
                          <a:latin typeface="+mn-lt"/>
                          <a:ea typeface="+mn-ea"/>
                          <a:cs typeface="+mn-cs"/>
                        </a:rPr>
                        <a:t>Věk 35–64</a:t>
                      </a:r>
                    </a:p>
                  </a:txBody>
                  <a:tcPr marL="0" marR="0" marT="0" marB="0" anchor="ctr">
                    <a:solidFill>
                      <a:srgbClr val="CFD5EA"/>
                    </a:solidFill>
                  </a:tcPr>
                </a:tc>
                <a:tc>
                  <a:txBody>
                    <a:bodyPr/>
                    <a:lstStyle/>
                    <a:p>
                      <a:pPr algn="ctr"/>
                      <a:r>
                        <a:rPr lang="cs-CZ" sz="1100" dirty="0">
                          <a:latin typeface="+mj-lt"/>
                        </a:rPr>
                        <a:t>2016</a:t>
                      </a:r>
                    </a:p>
                  </a:txBody>
                  <a:tcPr marL="0" marR="0" marT="0" marB="0" anchor="ctr">
                    <a:solidFill>
                      <a:srgbClr val="CFD5EA"/>
                    </a:solidFill>
                  </a:tcPr>
                </a:tc>
                <a:tc>
                  <a:txBody>
                    <a:bodyPr/>
                    <a:lstStyle/>
                    <a:p>
                      <a:pPr marL="0" algn="ctr" defTabSz="914400" rtl="0" eaLnBrk="1" fontAlgn="b" latinLnBrk="0" hangingPunct="1"/>
                      <a:r>
                        <a:rPr lang="cs-CZ" sz="1100" kern="1200">
                          <a:solidFill>
                            <a:schemeClr val="tx1"/>
                          </a:solidFill>
                          <a:latin typeface="+mj-lt"/>
                          <a:ea typeface="+mn-ea"/>
                          <a:cs typeface="+mn-cs"/>
                        </a:rPr>
                        <a:t>0,02</a:t>
                      </a:r>
                    </a:p>
                  </a:txBody>
                  <a:tcPr marL="9525" marR="9525" marT="9525" marB="0" anchor="b">
                    <a:solidFill>
                      <a:srgbClr val="CFD5EA"/>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0,02</a:t>
                      </a:r>
                    </a:p>
                  </a:txBody>
                  <a:tcPr marL="9525" marR="9525" marT="9525" marB="0" anchor="b">
                    <a:solidFill>
                      <a:srgbClr val="CFD5EA"/>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-0,01</a:t>
                      </a:r>
                    </a:p>
                  </a:txBody>
                  <a:tcPr marL="9525" marR="9525" marT="9525" marB="0" anchor="b">
                    <a:solidFill>
                      <a:srgbClr val="CFD5EA"/>
                    </a:solidFill>
                  </a:tcPr>
                </a:tc>
                <a:extLst>
                  <a:ext uri="{0D108BD9-81ED-4DB2-BD59-A6C34878D82A}">
                    <a16:rowId xmlns:a16="http://schemas.microsoft.com/office/drawing/2014/main" val="3227138662"/>
                  </a:ext>
                </a:extLst>
              </a:tr>
              <a:tr h="122699">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2017</a:t>
                      </a:r>
                    </a:p>
                  </a:txBody>
                  <a:tcPr marL="0" marR="0" marT="0" marB="0" anchor="ctr">
                    <a:solidFill>
                      <a:srgbClr val="CFD5EA"/>
                    </a:solidFill>
                  </a:tcPr>
                </a:tc>
                <a:tc>
                  <a:txBody>
                    <a:bodyPr/>
                    <a:lstStyle/>
                    <a:p>
                      <a:pPr marL="0" algn="ctr" defTabSz="914400" rtl="0" eaLnBrk="1" fontAlgn="b" latinLnBrk="0" hangingPunct="1"/>
                      <a:r>
                        <a:rPr lang="cs-CZ" sz="1100" kern="1200">
                          <a:solidFill>
                            <a:schemeClr val="tx1"/>
                          </a:solidFill>
                          <a:latin typeface="+mj-lt"/>
                          <a:ea typeface="+mn-ea"/>
                          <a:cs typeface="+mn-cs"/>
                        </a:rPr>
                        <a:t>0,02</a:t>
                      </a:r>
                    </a:p>
                  </a:txBody>
                  <a:tcPr marL="9525" marR="9525" marT="9525" marB="0" anchor="b">
                    <a:solidFill>
                      <a:srgbClr val="CFD5EA"/>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0,02</a:t>
                      </a:r>
                    </a:p>
                  </a:txBody>
                  <a:tcPr marL="9525" marR="9525" marT="9525" marB="0" anchor="b">
                    <a:solidFill>
                      <a:srgbClr val="CFD5EA"/>
                    </a:solidFill>
                  </a:tcPr>
                </a:tc>
                <a:tc>
                  <a:txBody>
                    <a:bodyPr/>
                    <a:lstStyle/>
                    <a:p>
                      <a:pPr marL="0" algn="ctr" defTabSz="914400" rtl="0" eaLnBrk="1" fontAlgn="b" latinLnBrk="0" hangingPunct="1"/>
                      <a:r>
                        <a:rPr lang="cs-CZ" sz="1100" kern="1200">
                          <a:solidFill>
                            <a:schemeClr val="tx1"/>
                          </a:solidFill>
                          <a:latin typeface="+mj-lt"/>
                          <a:ea typeface="+mn-ea"/>
                          <a:cs typeface="+mn-cs"/>
                        </a:rPr>
                        <a:t>-0,01</a:t>
                      </a:r>
                    </a:p>
                  </a:txBody>
                  <a:tcPr marL="9525" marR="9525" marT="9525" marB="0" anchor="b">
                    <a:solidFill>
                      <a:srgbClr val="CFD5EA"/>
                    </a:solidFill>
                  </a:tcPr>
                </a:tc>
                <a:extLst>
                  <a:ext uri="{0D108BD9-81ED-4DB2-BD59-A6C34878D82A}">
                    <a16:rowId xmlns:a16="http://schemas.microsoft.com/office/drawing/2014/main" val="1630019451"/>
                  </a:ext>
                </a:extLst>
              </a:tr>
              <a:tr h="122699">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2018</a:t>
                      </a:r>
                    </a:p>
                  </a:txBody>
                  <a:tcPr marL="0" marR="0" marT="0" marB="0" anchor="ctr">
                    <a:solidFill>
                      <a:srgbClr val="CFD5EA"/>
                    </a:solidFill>
                  </a:tcPr>
                </a:tc>
                <a:tc>
                  <a:txBody>
                    <a:bodyPr/>
                    <a:lstStyle/>
                    <a:p>
                      <a:pPr marL="0" algn="ctr" defTabSz="914400" rtl="0" eaLnBrk="1" fontAlgn="b" latinLnBrk="0" hangingPunct="1"/>
                      <a:r>
                        <a:rPr lang="cs-CZ" sz="1100" kern="1200">
                          <a:solidFill>
                            <a:schemeClr val="tx1"/>
                          </a:solidFill>
                          <a:latin typeface="+mj-lt"/>
                          <a:ea typeface="+mn-ea"/>
                          <a:cs typeface="+mn-cs"/>
                        </a:rPr>
                        <a:t>0,02</a:t>
                      </a:r>
                    </a:p>
                  </a:txBody>
                  <a:tcPr marL="9525" marR="9525" marT="9525" marB="0" anchor="b">
                    <a:solidFill>
                      <a:srgbClr val="CFD5EA"/>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0,02</a:t>
                      </a:r>
                    </a:p>
                  </a:txBody>
                  <a:tcPr marL="9525" marR="9525" marT="9525" marB="0" anchor="b">
                    <a:solidFill>
                      <a:srgbClr val="CFD5EA"/>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0,00</a:t>
                      </a:r>
                    </a:p>
                  </a:txBody>
                  <a:tcPr marL="9525" marR="9525" marT="9525" marB="0" anchor="b">
                    <a:solidFill>
                      <a:srgbClr val="CFD5EA"/>
                    </a:solidFill>
                  </a:tcPr>
                </a:tc>
                <a:extLst>
                  <a:ext uri="{0D108BD9-81ED-4DB2-BD59-A6C34878D82A}">
                    <a16:rowId xmlns:a16="http://schemas.microsoft.com/office/drawing/2014/main" val="1320495237"/>
                  </a:ext>
                </a:extLst>
              </a:tr>
              <a:tr h="122699">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100" kern="1200" dirty="0">
                          <a:solidFill>
                            <a:schemeClr val="tx1"/>
                          </a:solidFill>
                          <a:latin typeface="+mn-lt"/>
                          <a:ea typeface="+mn-ea"/>
                          <a:cs typeface="+mn-cs"/>
                        </a:rPr>
                        <a:t>Věk 65+</a:t>
                      </a:r>
                    </a:p>
                  </a:txBody>
                  <a:tcPr marL="0" marR="0" marT="0" marB="0" anchor="ctr">
                    <a:solidFill>
                      <a:srgbClr val="E9EBF5"/>
                    </a:solidFill>
                  </a:tcPr>
                </a:tc>
                <a:tc>
                  <a:txBody>
                    <a:bodyPr/>
                    <a:lstStyle/>
                    <a:p>
                      <a:pPr algn="ctr"/>
                      <a:r>
                        <a:rPr lang="cs-CZ" sz="1100" dirty="0">
                          <a:latin typeface="+mj-lt"/>
                        </a:rPr>
                        <a:t>2016</a:t>
                      </a:r>
                    </a:p>
                  </a:txBody>
                  <a:tcPr marL="0" marR="0" marT="0" marB="0" anchor="ctr">
                    <a:solidFill>
                      <a:srgbClr val="E9EBF5"/>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0,11</a:t>
                      </a:r>
                    </a:p>
                  </a:txBody>
                  <a:tcPr marL="9525" marR="9525" marT="9525" marB="0" anchor="b">
                    <a:solidFill>
                      <a:srgbClr val="E9EBF5"/>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0,12</a:t>
                      </a:r>
                    </a:p>
                  </a:txBody>
                  <a:tcPr marL="9525" marR="9525" marT="9525" marB="0" anchor="b">
                    <a:solidFill>
                      <a:srgbClr val="E9EBF5"/>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-0,01</a:t>
                      </a:r>
                    </a:p>
                  </a:txBody>
                  <a:tcPr marL="9525" marR="9525" marT="9525" marB="0" anchor="b">
                    <a:solidFill>
                      <a:srgbClr val="E9EBF5"/>
                    </a:solidFill>
                  </a:tcPr>
                </a:tc>
                <a:extLst>
                  <a:ext uri="{0D108BD9-81ED-4DB2-BD59-A6C34878D82A}">
                    <a16:rowId xmlns:a16="http://schemas.microsoft.com/office/drawing/2014/main" val="1269495091"/>
                  </a:ext>
                </a:extLst>
              </a:tr>
              <a:tr h="122699">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p>
                      <a:pPr algn="ctr"/>
                      <a:r>
                        <a:rPr lang="cs-CZ" sz="1100" dirty="0">
                          <a:latin typeface="+mj-lt"/>
                        </a:rPr>
                        <a:t>2017</a:t>
                      </a:r>
                    </a:p>
                  </a:txBody>
                  <a:tcPr marL="0" marR="0" marT="0" marB="0" anchor="ctr">
                    <a:solidFill>
                      <a:srgbClr val="E9EBF5"/>
                    </a:solidFill>
                  </a:tcPr>
                </a:tc>
                <a:tc>
                  <a:txBody>
                    <a:bodyPr/>
                    <a:lstStyle/>
                    <a:p>
                      <a:pPr marL="0" algn="ctr" defTabSz="914400" rtl="0" eaLnBrk="1" fontAlgn="b" latinLnBrk="0" hangingPunct="1"/>
                      <a:r>
                        <a:rPr lang="cs-CZ" sz="1100" kern="1200">
                          <a:solidFill>
                            <a:schemeClr val="tx1"/>
                          </a:solidFill>
                          <a:latin typeface="+mj-lt"/>
                          <a:ea typeface="+mn-ea"/>
                          <a:cs typeface="+mn-cs"/>
                        </a:rPr>
                        <a:t>0,11</a:t>
                      </a:r>
                    </a:p>
                  </a:txBody>
                  <a:tcPr marL="9525" marR="9525" marT="9525" marB="0" anchor="b">
                    <a:solidFill>
                      <a:srgbClr val="E9EBF5"/>
                    </a:solidFill>
                  </a:tcPr>
                </a:tc>
                <a:tc>
                  <a:txBody>
                    <a:bodyPr/>
                    <a:lstStyle/>
                    <a:p>
                      <a:pPr marL="0" algn="ctr" defTabSz="914400" rtl="0" eaLnBrk="1" fontAlgn="b" latinLnBrk="0" hangingPunct="1"/>
                      <a:r>
                        <a:rPr lang="cs-CZ" sz="1100" kern="1200">
                          <a:solidFill>
                            <a:schemeClr val="tx1"/>
                          </a:solidFill>
                          <a:latin typeface="+mj-lt"/>
                          <a:ea typeface="+mn-ea"/>
                          <a:cs typeface="+mn-cs"/>
                        </a:rPr>
                        <a:t>0,13</a:t>
                      </a:r>
                    </a:p>
                  </a:txBody>
                  <a:tcPr marL="9525" marR="9525" marT="9525" marB="0" anchor="b">
                    <a:solidFill>
                      <a:srgbClr val="E9EBF5"/>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-0,01</a:t>
                      </a:r>
                    </a:p>
                  </a:txBody>
                  <a:tcPr marL="9525" marR="9525" marT="9525" marB="0" anchor="b">
                    <a:solidFill>
                      <a:srgbClr val="E9EBF5"/>
                    </a:solidFill>
                  </a:tcPr>
                </a:tc>
                <a:extLst>
                  <a:ext uri="{0D108BD9-81ED-4DB2-BD59-A6C34878D82A}">
                    <a16:rowId xmlns:a16="http://schemas.microsoft.com/office/drawing/2014/main" val="1860779362"/>
                  </a:ext>
                </a:extLst>
              </a:tr>
              <a:tr h="122699">
                <a:tc vMerge="1">
                  <a:txBody>
                    <a:bodyPr/>
                    <a:lstStyle/>
                    <a:p>
                      <a:pPr algn="ctr"/>
                      <a:endParaRPr lang="cs-CZ" sz="1100" dirty="0">
                        <a:latin typeface="+mj-lt"/>
                      </a:endParaRPr>
                    </a:p>
                  </a:txBody>
                  <a:tcPr marL="0" marR="0" marT="0" marB="0" anchor="ctr">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cs-CZ" sz="1100" dirty="0">
                          <a:latin typeface="+mj-lt"/>
                        </a:rPr>
                        <a:t>2018</a:t>
                      </a:r>
                    </a:p>
                  </a:txBody>
                  <a:tcPr marL="0" marR="0" marT="0" marB="0" anchor="ctr">
                    <a:solidFill>
                      <a:srgbClr val="E9EBF5"/>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0,11</a:t>
                      </a:r>
                    </a:p>
                  </a:txBody>
                  <a:tcPr marL="9525" marR="9525" marT="9525" marB="0" anchor="b">
                    <a:solidFill>
                      <a:srgbClr val="E9EBF5"/>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0,12</a:t>
                      </a:r>
                    </a:p>
                  </a:txBody>
                  <a:tcPr marL="9525" marR="9525" marT="9525" marB="0" anchor="b">
                    <a:solidFill>
                      <a:srgbClr val="E9EBF5"/>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-0,01</a:t>
                      </a:r>
                    </a:p>
                  </a:txBody>
                  <a:tcPr marL="9525" marR="9525" marT="9525" marB="0" anchor="b">
                    <a:solidFill>
                      <a:srgbClr val="E9EBF5"/>
                    </a:solidFill>
                  </a:tcPr>
                </a:tc>
                <a:extLst>
                  <a:ext uri="{0D108BD9-81ED-4DB2-BD59-A6C34878D82A}">
                    <a16:rowId xmlns:a16="http://schemas.microsoft.com/office/drawing/2014/main" val="3952336391"/>
                  </a:ext>
                </a:extLst>
              </a:tr>
              <a:tr h="122699">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100" kern="1200" dirty="0">
                          <a:solidFill>
                            <a:schemeClr val="tx1"/>
                          </a:solidFill>
                          <a:latin typeface="+mn-lt"/>
                          <a:ea typeface="+mn-ea"/>
                          <a:cs typeface="+mn-cs"/>
                        </a:rPr>
                        <a:t>Věk </a:t>
                      </a:r>
                      <a:r>
                        <a:rPr lang="en-US" sz="1100" kern="1200" dirty="0">
                          <a:solidFill>
                            <a:schemeClr val="tx1"/>
                          </a:solidFill>
                          <a:latin typeface="+mn-lt"/>
                          <a:ea typeface="+mn-ea"/>
                          <a:cs typeface="+mn-cs"/>
                        </a:rPr>
                        <a:t>7</a:t>
                      </a:r>
                      <a:r>
                        <a:rPr lang="cs-CZ" sz="1100" kern="1200" dirty="0">
                          <a:solidFill>
                            <a:schemeClr val="tx1"/>
                          </a:solidFill>
                          <a:latin typeface="+mn-lt"/>
                          <a:ea typeface="+mn-ea"/>
                          <a:cs typeface="+mn-cs"/>
                        </a:rPr>
                        <a:t>5+</a:t>
                      </a:r>
                    </a:p>
                  </a:txBody>
                  <a:tcPr marL="0" marR="0" marT="0" marB="0" anchor="ctr">
                    <a:lnB w="12700" cap="flat" cmpd="sng" algn="ctr">
                      <a:solidFill>
                        <a:schemeClr val="tx1"/>
                      </a:solidFill>
                      <a:prstDash val="solid"/>
                      <a:round/>
                      <a:headEnd type="none" w="med" len="med"/>
                      <a:tailEnd type="none" w="med" len="med"/>
                    </a:lnB>
                    <a:solidFill>
                      <a:srgbClr val="CFD5EA"/>
                    </a:solidFill>
                  </a:tcPr>
                </a:tc>
                <a:tc>
                  <a:txBody>
                    <a:bodyPr/>
                    <a:lstStyle/>
                    <a:p>
                      <a:pPr algn="ctr"/>
                      <a:r>
                        <a:rPr lang="cs-CZ" sz="1100" dirty="0">
                          <a:latin typeface="+mj-lt"/>
                        </a:rPr>
                        <a:t>2016</a:t>
                      </a:r>
                    </a:p>
                  </a:txBody>
                  <a:tcPr marL="0" marR="0" marT="0" marB="0" anchor="ctr">
                    <a:solidFill>
                      <a:srgbClr val="CFD5EA"/>
                    </a:solidFill>
                  </a:tcPr>
                </a:tc>
                <a:tc>
                  <a:txBody>
                    <a:bodyPr/>
                    <a:lstStyle/>
                    <a:p>
                      <a:pPr marL="0" algn="ctr" defTabSz="914400" rtl="0" eaLnBrk="1" fontAlgn="b" latinLnBrk="0" hangingPunct="1"/>
                      <a:r>
                        <a:rPr lang="cs-CZ" sz="1100" kern="1200">
                          <a:solidFill>
                            <a:schemeClr val="tx1"/>
                          </a:solidFill>
                          <a:latin typeface="+mj-lt"/>
                          <a:ea typeface="+mn-ea"/>
                          <a:cs typeface="+mn-cs"/>
                        </a:rPr>
                        <a:t>0,21</a:t>
                      </a:r>
                    </a:p>
                  </a:txBody>
                  <a:tcPr marL="9525" marR="9525" marT="9525" marB="0" anchor="b">
                    <a:solidFill>
                      <a:srgbClr val="CFD5EA"/>
                    </a:solidFill>
                  </a:tcPr>
                </a:tc>
                <a:tc>
                  <a:txBody>
                    <a:bodyPr/>
                    <a:lstStyle/>
                    <a:p>
                      <a:pPr marL="0" algn="ctr" defTabSz="914400" rtl="0" eaLnBrk="1" fontAlgn="b" latinLnBrk="0" hangingPunct="1"/>
                      <a:r>
                        <a:rPr lang="cs-CZ" sz="1100" kern="1200">
                          <a:solidFill>
                            <a:schemeClr val="tx1"/>
                          </a:solidFill>
                          <a:latin typeface="+mj-lt"/>
                          <a:ea typeface="+mn-ea"/>
                          <a:cs typeface="+mn-cs"/>
                        </a:rPr>
                        <a:t>0,22</a:t>
                      </a:r>
                    </a:p>
                  </a:txBody>
                  <a:tcPr marL="9525" marR="9525" marT="9525" marB="0" anchor="b">
                    <a:solidFill>
                      <a:srgbClr val="CFD5EA"/>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-0,01</a:t>
                      </a:r>
                    </a:p>
                  </a:txBody>
                  <a:tcPr marL="9525" marR="9525" marT="9525" marB="0" anchor="b">
                    <a:solidFill>
                      <a:srgbClr val="CFD5EA"/>
                    </a:solidFill>
                  </a:tcPr>
                </a:tc>
                <a:extLst>
                  <a:ext uri="{0D108BD9-81ED-4DB2-BD59-A6C34878D82A}">
                    <a16:rowId xmlns:a16="http://schemas.microsoft.com/office/drawing/2014/main" val="3818579721"/>
                  </a:ext>
                </a:extLst>
              </a:tr>
              <a:tr h="122699">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cs-CZ" sz="1100" kern="1200" dirty="0">
                        <a:solidFill>
                          <a:schemeClr val="tx1"/>
                        </a:solidFill>
                        <a:latin typeface="+mn-lt"/>
                        <a:ea typeface="+mn-ea"/>
                        <a:cs typeface="+mn-cs"/>
                      </a:endParaRPr>
                    </a:p>
                  </a:txBody>
                  <a:tcPr marL="0" marR="0" marT="0" marB="0" anchor="ctr">
                    <a:solidFill>
                      <a:schemeClr val="bg1"/>
                    </a:solidFill>
                  </a:tcPr>
                </a:tc>
                <a:tc>
                  <a:txBody>
                    <a:bodyPr/>
                    <a:lstStyle/>
                    <a:p>
                      <a:pPr algn="ctr"/>
                      <a:r>
                        <a:rPr lang="cs-CZ" sz="1100" dirty="0">
                          <a:latin typeface="+mj-lt"/>
                        </a:rPr>
                        <a:t>2017</a:t>
                      </a:r>
                    </a:p>
                  </a:txBody>
                  <a:tcPr marL="0" marR="0" marT="0" marB="0" anchor="ctr">
                    <a:solidFill>
                      <a:srgbClr val="CFD5EA"/>
                    </a:solidFill>
                  </a:tcPr>
                </a:tc>
                <a:tc>
                  <a:txBody>
                    <a:bodyPr/>
                    <a:lstStyle/>
                    <a:p>
                      <a:pPr marL="0" algn="ctr" defTabSz="914400" rtl="0" eaLnBrk="1" fontAlgn="b" latinLnBrk="0" hangingPunct="1"/>
                      <a:r>
                        <a:rPr lang="cs-CZ" sz="1100" kern="1200">
                          <a:solidFill>
                            <a:schemeClr val="tx1"/>
                          </a:solidFill>
                          <a:latin typeface="+mj-lt"/>
                          <a:ea typeface="+mn-ea"/>
                          <a:cs typeface="+mn-cs"/>
                        </a:rPr>
                        <a:t>0,21</a:t>
                      </a:r>
                    </a:p>
                  </a:txBody>
                  <a:tcPr marL="9525" marR="9525" marT="9525" marB="0" anchor="b">
                    <a:solidFill>
                      <a:srgbClr val="CFD5EA"/>
                    </a:solidFill>
                  </a:tcPr>
                </a:tc>
                <a:tc>
                  <a:txBody>
                    <a:bodyPr/>
                    <a:lstStyle/>
                    <a:p>
                      <a:pPr marL="0" algn="ctr" defTabSz="914400" rtl="0" eaLnBrk="1" fontAlgn="b" latinLnBrk="0" hangingPunct="1"/>
                      <a:r>
                        <a:rPr lang="cs-CZ" sz="1100" kern="1200">
                          <a:solidFill>
                            <a:schemeClr val="tx1"/>
                          </a:solidFill>
                          <a:latin typeface="+mj-lt"/>
                          <a:ea typeface="+mn-ea"/>
                          <a:cs typeface="+mn-cs"/>
                        </a:rPr>
                        <a:t>0,22</a:t>
                      </a:r>
                    </a:p>
                  </a:txBody>
                  <a:tcPr marL="9525" marR="9525" marT="9525" marB="0" anchor="b">
                    <a:solidFill>
                      <a:srgbClr val="CFD5EA"/>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-0,01</a:t>
                      </a:r>
                    </a:p>
                  </a:txBody>
                  <a:tcPr marL="9525" marR="9525" marT="9525" marB="0" anchor="b">
                    <a:solidFill>
                      <a:srgbClr val="CFD5EA"/>
                    </a:solidFill>
                  </a:tcPr>
                </a:tc>
                <a:extLst>
                  <a:ext uri="{0D108BD9-81ED-4DB2-BD59-A6C34878D82A}">
                    <a16:rowId xmlns:a16="http://schemas.microsoft.com/office/drawing/2014/main" val="461472036"/>
                  </a:ext>
                </a:extLst>
              </a:tr>
              <a:tr h="122699">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cs-CZ" sz="1100" kern="1200" dirty="0">
                        <a:solidFill>
                          <a:schemeClr val="tx1"/>
                        </a:solidFill>
                        <a:latin typeface="+mn-lt"/>
                        <a:ea typeface="+mn-ea"/>
                        <a:cs typeface="+mn-cs"/>
                      </a:endParaRPr>
                    </a:p>
                  </a:txBody>
                  <a:tcPr marL="0" marR="0" marT="0" marB="0" anchor="ctr">
                    <a:lnB w="12700" cap="flat" cmpd="sng" algn="ctr">
                      <a:solidFill>
                        <a:schemeClr val="tx1"/>
                      </a:solidFill>
                      <a:prstDash val="solid"/>
                      <a:round/>
                      <a:headEnd type="none" w="med" len="med"/>
                      <a:tailEnd type="none" w="med" len="med"/>
                    </a:lnB>
                    <a:solidFill>
                      <a:schemeClr val="bg1"/>
                    </a:solidFill>
                  </a:tcPr>
                </a:tc>
                <a:tc>
                  <a:txBody>
                    <a:bodyPr/>
                    <a:lstStyle/>
                    <a:p>
                      <a:pPr algn="ctr"/>
                      <a:r>
                        <a:rPr lang="cs-CZ" sz="1100" dirty="0">
                          <a:latin typeface="+mj-lt"/>
                        </a:rPr>
                        <a:t>2018</a:t>
                      </a:r>
                    </a:p>
                  </a:txBody>
                  <a:tcPr marL="0" marR="0" marT="0" marB="0" anchor="ctr">
                    <a:lnB w="12700" cap="flat" cmpd="sng" algn="ctr">
                      <a:solidFill>
                        <a:schemeClr val="tx1"/>
                      </a:solidFill>
                      <a:prstDash val="solid"/>
                      <a:round/>
                      <a:headEnd type="none" w="med" len="med"/>
                      <a:tailEnd type="none" w="med" len="med"/>
                    </a:lnB>
                    <a:solidFill>
                      <a:srgbClr val="CFD5EA"/>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0,21</a:t>
                      </a:r>
                    </a:p>
                  </a:txBody>
                  <a:tcPr marL="9525" marR="9525" marT="9525" marB="0" anchor="b">
                    <a:lnB w="12700" cap="flat" cmpd="sng" algn="ctr">
                      <a:solidFill>
                        <a:schemeClr val="tx1"/>
                      </a:solidFill>
                      <a:prstDash val="solid"/>
                      <a:round/>
                      <a:headEnd type="none" w="med" len="med"/>
                      <a:tailEnd type="none" w="med" len="med"/>
                    </a:lnB>
                    <a:solidFill>
                      <a:srgbClr val="CFD5EA"/>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0,22</a:t>
                      </a:r>
                    </a:p>
                  </a:txBody>
                  <a:tcPr marL="9525" marR="9525" marT="9525" marB="0" anchor="b">
                    <a:lnB w="12700" cap="flat" cmpd="sng" algn="ctr">
                      <a:solidFill>
                        <a:schemeClr val="tx1"/>
                      </a:solidFill>
                      <a:prstDash val="solid"/>
                      <a:round/>
                      <a:headEnd type="none" w="med" len="med"/>
                      <a:tailEnd type="none" w="med" len="med"/>
                    </a:lnB>
                    <a:solidFill>
                      <a:srgbClr val="CFD5EA"/>
                    </a:solidFill>
                  </a:tcPr>
                </a:tc>
                <a:tc>
                  <a:txBody>
                    <a:bodyPr/>
                    <a:lstStyle/>
                    <a:p>
                      <a:pPr marL="0" algn="ctr" defTabSz="914400" rtl="0" eaLnBrk="1" fontAlgn="b" latinLnBrk="0" hangingPunct="1"/>
                      <a:r>
                        <a:rPr lang="cs-CZ" sz="1100" kern="1200" dirty="0">
                          <a:solidFill>
                            <a:schemeClr val="tx1"/>
                          </a:solidFill>
                          <a:latin typeface="+mj-lt"/>
                          <a:ea typeface="+mn-ea"/>
                          <a:cs typeface="+mn-cs"/>
                        </a:rPr>
                        <a:t>-0,01</a:t>
                      </a:r>
                    </a:p>
                  </a:txBody>
                  <a:tcPr marL="9525" marR="9525" marT="9525" marB="0" anchor="b">
                    <a:lnB w="12700" cap="flat" cmpd="sng" algn="ctr">
                      <a:solidFill>
                        <a:schemeClr val="tx1"/>
                      </a:solidFill>
                      <a:prstDash val="solid"/>
                      <a:round/>
                      <a:headEnd type="none" w="med" len="med"/>
                      <a:tailEnd type="none" w="med" len="med"/>
                    </a:lnB>
                    <a:solidFill>
                      <a:srgbClr val="CFD5EA"/>
                    </a:solidFill>
                  </a:tcPr>
                </a:tc>
                <a:extLst>
                  <a:ext uri="{0D108BD9-81ED-4DB2-BD59-A6C34878D82A}">
                    <a16:rowId xmlns:a16="http://schemas.microsoft.com/office/drawing/2014/main" val="3428223451"/>
                  </a:ext>
                </a:extLst>
              </a:tr>
            </a:tbl>
          </a:graphicData>
        </a:graphic>
      </p:graphicFrame>
      <p:sp>
        <p:nvSpPr>
          <p:cNvPr id="18" name="TextBox 3"/>
          <p:cNvSpPr txBox="1"/>
          <p:nvPr/>
        </p:nvSpPr>
        <p:spPr>
          <a:xfrm>
            <a:off x="6184798" y="6148146"/>
            <a:ext cx="4172553" cy="307777"/>
          </a:xfrm>
          <a:prstGeom prst="rect">
            <a:avLst/>
          </a:prstGeom>
          <a:noFill/>
        </p:spPr>
        <p:txBody>
          <a:bodyPr wrap="none" rtlCol="0">
            <a:spAutoFit/>
          </a:bodyPr>
          <a:lstStyle/>
          <a:p>
            <a:r>
              <a:rPr lang="cs-CZ" sz="1400" dirty="0">
                <a:solidFill>
                  <a:srgbClr val="FF0000"/>
                </a:solidFill>
              </a:rPr>
              <a:t>Kontakt = vykázaný doklad o provedené zdravotní péči.</a:t>
            </a:r>
          </a:p>
        </p:txBody>
      </p:sp>
    </p:spTree>
    <p:extLst>
      <p:ext uri="{BB962C8B-B14F-4D97-AF65-F5344CB8AC3E}">
        <p14:creationId xmlns:p14="http://schemas.microsoft.com/office/powerpoint/2010/main" val="2124928555"/>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604299" y="6281530"/>
            <a:ext cx="11587701" cy="58442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9" name="Zástupný symbol pro obsah 9"/>
          <p:cNvGraphicFramePr>
            <a:graphicFrameLocks/>
          </p:cNvGraphicFramePr>
          <p:nvPr>
            <p:extLst/>
          </p:nvPr>
        </p:nvGraphicFramePr>
        <p:xfrm>
          <a:off x="4631518" y="568775"/>
          <a:ext cx="1425038" cy="5483208"/>
        </p:xfrm>
        <a:graphic>
          <a:graphicData uri="http://schemas.openxmlformats.org/drawingml/2006/table">
            <a:tbl>
              <a:tblPr firstRow="1" bandRow="1">
                <a:tableStyleId>{93296810-A885-4BE3-A3E7-6D5BEEA58F35}</a:tableStyleId>
              </a:tblPr>
              <a:tblGrid>
                <a:gridCol w="1425038">
                  <a:extLst>
                    <a:ext uri="{9D8B030D-6E8A-4147-A177-3AD203B41FA5}">
                      <a16:colId xmlns:a16="http://schemas.microsoft.com/office/drawing/2014/main" val="20000"/>
                    </a:ext>
                  </a:extLst>
                </a:gridCol>
              </a:tblGrid>
              <a:tr h="1332579">
                <a:tc>
                  <a:txBody>
                    <a:bodyPr/>
                    <a:lstStyle/>
                    <a:p>
                      <a:pPr algn="ctr" fontAlgn="b"/>
                      <a:r>
                        <a:rPr lang="en-US" sz="1400" b="0" i="0" u="none" strike="noStrike" baseline="0" dirty="0" err="1">
                          <a:solidFill>
                            <a:srgbClr val="000000"/>
                          </a:solidFill>
                          <a:effectLst/>
                          <a:latin typeface="Calibri" panose="020F0502020204030204" pitchFamily="34" charset="0"/>
                        </a:rPr>
                        <a:t>Pr</a:t>
                      </a:r>
                      <a:r>
                        <a:rPr lang="cs-CZ" sz="1400" b="0" i="0" u="none" strike="noStrike" baseline="0" dirty="0" err="1">
                          <a:solidFill>
                            <a:srgbClr val="000000"/>
                          </a:solidFill>
                          <a:effectLst/>
                          <a:latin typeface="Calibri" panose="020F0502020204030204" pitchFamily="34" charset="0"/>
                        </a:rPr>
                        <a:t>ůměrný</a:t>
                      </a:r>
                      <a:r>
                        <a:rPr lang="cs-CZ" sz="1400" b="0" i="0" u="none" strike="noStrike" baseline="0" dirty="0">
                          <a:solidFill>
                            <a:srgbClr val="000000"/>
                          </a:solidFill>
                          <a:effectLst/>
                          <a:latin typeface="Calibri" panose="020F0502020204030204" pitchFamily="34" charset="0"/>
                        </a:rPr>
                        <a:t> počet návštěv na jednoho pacienta</a:t>
                      </a:r>
                      <a:endParaRPr lang="cs-CZ" sz="1400" b="0" i="0" u="none" strike="noStrike" dirty="0">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461181">
                <a:tc>
                  <a:txBody>
                    <a:bodyPr/>
                    <a:lstStyle/>
                    <a:p>
                      <a:pPr algn="ctr" fontAlgn="b"/>
                      <a:r>
                        <a:rPr lang="cs-CZ" sz="1400" b="0" i="0" u="none" strike="noStrike" dirty="0">
                          <a:solidFill>
                            <a:srgbClr val="000000"/>
                          </a:solidFill>
                          <a:effectLst/>
                          <a:latin typeface="Calibri" panose="020F0502020204030204" pitchFamily="34" charset="0"/>
                        </a:rPr>
                        <a:t>2,5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461181">
                <a:tc>
                  <a:txBody>
                    <a:bodyPr/>
                    <a:lstStyle/>
                    <a:p>
                      <a:pPr algn="ctr" fontAlgn="b"/>
                      <a:r>
                        <a:rPr lang="cs-CZ" sz="1400" b="0" i="0" u="none" strike="noStrike">
                          <a:solidFill>
                            <a:srgbClr val="000000"/>
                          </a:solidFill>
                          <a:effectLst/>
                          <a:latin typeface="Calibri" panose="020F0502020204030204" pitchFamily="34" charset="0"/>
                        </a:rPr>
                        <a:t>2,5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461181">
                <a:tc>
                  <a:txBody>
                    <a:bodyPr/>
                    <a:lstStyle/>
                    <a:p>
                      <a:pPr algn="ctr" fontAlgn="b"/>
                      <a:r>
                        <a:rPr lang="cs-CZ" sz="1400" b="0" i="0" u="none" strike="noStrike">
                          <a:solidFill>
                            <a:srgbClr val="000000"/>
                          </a:solidFill>
                          <a:effectLst/>
                          <a:latin typeface="Calibri" panose="020F0502020204030204" pitchFamily="34" charset="0"/>
                        </a:rPr>
                        <a:t>2,5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461181">
                <a:tc>
                  <a:txBody>
                    <a:bodyPr/>
                    <a:lstStyle/>
                    <a:p>
                      <a:pPr algn="ctr" fontAlgn="b"/>
                      <a:r>
                        <a:rPr lang="cs-CZ" sz="1400" b="0" i="0" u="none" strike="noStrike">
                          <a:solidFill>
                            <a:srgbClr val="000000"/>
                          </a:solidFill>
                          <a:effectLst/>
                          <a:latin typeface="Calibri" panose="020F0502020204030204" pitchFamily="34" charset="0"/>
                        </a:rPr>
                        <a:t>2,5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461181">
                <a:tc>
                  <a:txBody>
                    <a:bodyPr/>
                    <a:lstStyle/>
                    <a:p>
                      <a:pPr algn="ctr" fontAlgn="b"/>
                      <a:r>
                        <a:rPr lang="cs-CZ" sz="1400" b="0" i="0" u="none" strike="noStrike">
                          <a:solidFill>
                            <a:srgbClr val="000000"/>
                          </a:solidFill>
                          <a:effectLst/>
                          <a:latin typeface="Calibri" panose="020F0502020204030204" pitchFamily="34" charset="0"/>
                        </a:rPr>
                        <a:t>2,5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r h="461181">
                <a:tc>
                  <a:txBody>
                    <a:bodyPr/>
                    <a:lstStyle/>
                    <a:p>
                      <a:pPr algn="ctr" fontAlgn="b"/>
                      <a:r>
                        <a:rPr lang="cs-CZ" sz="1400" b="0" i="0" u="none" strike="noStrike">
                          <a:solidFill>
                            <a:srgbClr val="000000"/>
                          </a:solidFill>
                          <a:effectLst/>
                          <a:latin typeface="Calibri" panose="020F0502020204030204" pitchFamily="34" charset="0"/>
                        </a:rPr>
                        <a:t>2,5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6"/>
                  </a:ext>
                </a:extLst>
              </a:tr>
              <a:tr h="461181">
                <a:tc>
                  <a:txBody>
                    <a:bodyPr/>
                    <a:lstStyle/>
                    <a:p>
                      <a:pPr algn="ctr" fontAlgn="b"/>
                      <a:r>
                        <a:rPr lang="cs-CZ" sz="1400" b="0" i="0" u="none" strike="noStrike" dirty="0">
                          <a:solidFill>
                            <a:srgbClr val="000000"/>
                          </a:solidFill>
                          <a:effectLst/>
                          <a:latin typeface="Calibri" panose="020F0502020204030204" pitchFamily="34" charset="0"/>
                        </a:rPr>
                        <a:t>2,5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7"/>
                  </a:ext>
                </a:extLst>
              </a:tr>
              <a:tr h="461181">
                <a:tc>
                  <a:txBody>
                    <a:bodyPr/>
                    <a:lstStyle/>
                    <a:p>
                      <a:pPr algn="ctr" fontAlgn="b"/>
                      <a:r>
                        <a:rPr lang="cs-CZ" sz="1400" b="0" i="0" u="none" strike="noStrike" dirty="0">
                          <a:solidFill>
                            <a:srgbClr val="000000"/>
                          </a:solidFill>
                          <a:effectLst/>
                          <a:latin typeface="Calibri" panose="020F0502020204030204" pitchFamily="34" charset="0"/>
                        </a:rPr>
                        <a:t>2,5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8"/>
                  </a:ext>
                </a:extLst>
              </a:tr>
              <a:tr h="461181">
                <a:tc>
                  <a:txBody>
                    <a:bodyPr/>
                    <a:lstStyle/>
                    <a:p>
                      <a:pPr algn="ctr" fontAlgn="b"/>
                      <a:r>
                        <a:rPr lang="cs-CZ" sz="1400" b="0" i="0" u="none" strike="noStrike" dirty="0">
                          <a:solidFill>
                            <a:srgbClr val="000000"/>
                          </a:solidFill>
                          <a:effectLst/>
                          <a:latin typeface="Calibri" panose="020F0502020204030204" pitchFamily="34" charset="0"/>
                        </a:rPr>
                        <a:t>2,5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9"/>
                  </a:ext>
                </a:extLst>
              </a:tr>
            </a:tbl>
          </a:graphicData>
        </a:graphic>
      </p:graphicFrame>
      <p:sp>
        <p:nvSpPr>
          <p:cNvPr id="7" name="TextBox 6"/>
          <p:cNvSpPr txBox="1"/>
          <p:nvPr/>
        </p:nvSpPr>
        <p:spPr>
          <a:xfrm>
            <a:off x="257558" y="653725"/>
            <a:ext cx="1137171" cy="523220"/>
          </a:xfrm>
          <a:prstGeom prst="rect">
            <a:avLst/>
          </a:prstGeom>
          <a:noFill/>
        </p:spPr>
        <p:txBody>
          <a:bodyPr wrap="none" rtlCol="0">
            <a:spAutoFit/>
          </a:bodyPr>
          <a:lstStyle/>
          <a:p>
            <a:r>
              <a:rPr lang="cs-CZ" sz="1400" dirty="0"/>
              <a:t>Zdroj: NRHZS</a:t>
            </a:r>
          </a:p>
          <a:p>
            <a:endParaRPr lang="cs-CZ" sz="1400" dirty="0"/>
          </a:p>
        </p:txBody>
      </p:sp>
      <p:sp>
        <p:nvSpPr>
          <p:cNvPr id="8" name="TextBox 7"/>
          <p:cNvSpPr txBox="1"/>
          <p:nvPr/>
        </p:nvSpPr>
        <p:spPr>
          <a:xfrm>
            <a:off x="316799" y="6051982"/>
            <a:ext cx="11542969" cy="1004496"/>
          </a:xfrm>
          <a:prstGeom prst="rect">
            <a:avLst/>
          </a:prstGeom>
          <a:noFill/>
          <a:ln>
            <a:noFill/>
          </a:ln>
        </p:spPr>
        <p:txBody>
          <a:bodyPr wrap="square" rtlCol="0">
            <a:noAutofit/>
          </a:bodyPr>
          <a:lstStyle/>
          <a:p>
            <a:pPr algn="just"/>
            <a:r>
              <a:rPr lang="cs-CZ" sz="1400" dirty="0"/>
              <a:t>Absolutní počet dokladů ambulantních návštěv pro stomatology v čase narůstá, při přepočtení na průměrný počet dokladů na pacienta je v celém období 2010 – 2018 konstantní hodnota 2,5 dokladu na jednoho pacienta. Absolutní počet dokladů ambulantních návštěv pro stomatology v LBK v čase spíše stagnuje, při přepočtení na průměrný počet dokladů na pacienta je v období 2010–2018 průměrná hodnota 2,4 dokladu na jednoho pacienta.  </a:t>
            </a:r>
            <a:endParaRPr lang="en-US" sz="1400" dirty="0"/>
          </a:p>
          <a:p>
            <a:pPr algn="just"/>
            <a:endParaRPr lang="en-US" sz="1400" dirty="0"/>
          </a:p>
        </p:txBody>
      </p:sp>
      <p:graphicFrame>
        <p:nvGraphicFramePr>
          <p:cNvPr id="10" name="Zástupný symbol pro obsah 8"/>
          <p:cNvGraphicFramePr>
            <a:graphicFrameLocks/>
          </p:cNvGraphicFramePr>
          <p:nvPr>
            <p:extLst>
              <p:ext uri="{D42A27DB-BD31-4B8C-83A1-F6EECF244321}">
                <p14:modId xmlns:p14="http://schemas.microsoft.com/office/powerpoint/2010/main" val="3420793538"/>
              </p:ext>
            </p:extLst>
          </p:nvPr>
        </p:nvGraphicFramePr>
        <p:xfrm>
          <a:off x="143258" y="1583206"/>
          <a:ext cx="4568442" cy="4509058"/>
        </p:xfrm>
        <a:graphic>
          <a:graphicData uri="http://schemas.openxmlformats.org/drawingml/2006/chart">
            <c:chart xmlns:c="http://schemas.openxmlformats.org/drawingml/2006/chart" xmlns:r="http://schemas.openxmlformats.org/officeDocument/2006/relationships" r:id="rId2"/>
          </a:graphicData>
        </a:graphic>
      </p:graphicFrame>
      <p:sp>
        <p:nvSpPr>
          <p:cNvPr id="11" name="TextovéPole 10"/>
          <p:cNvSpPr txBox="1"/>
          <p:nvPr/>
        </p:nvSpPr>
        <p:spPr>
          <a:xfrm>
            <a:off x="1394729" y="983041"/>
            <a:ext cx="3107876" cy="338554"/>
          </a:xfrm>
          <a:prstGeom prst="rect">
            <a:avLst/>
          </a:prstGeom>
          <a:noFill/>
        </p:spPr>
        <p:txBody>
          <a:bodyPr wrap="square" rtlCol="0">
            <a:spAutoFit/>
          </a:bodyPr>
          <a:lstStyle/>
          <a:p>
            <a:r>
              <a:rPr lang="cs-CZ" sz="1600" b="1" dirty="0"/>
              <a:t>Počet ambulantních návštěv ČR</a:t>
            </a:r>
          </a:p>
        </p:txBody>
      </p:sp>
      <p:sp>
        <p:nvSpPr>
          <p:cNvPr id="15" name="TextovéPole 14">
            <a:extLst>
              <a:ext uri="{FF2B5EF4-FFF2-40B4-BE49-F238E27FC236}">
                <a16:creationId xmlns:a16="http://schemas.microsoft.com/office/drawing/2014/main" id="{1A293299-090F-47A6-83ED-D057E8B7656C}"/>
              </a:ext>
            </a:extLst>
          </p:cNvPr>
          <p:cNvSpPr txBox="1"/>
          <p:nvPr/>
        </p:nvSpPr>
        <p:spPr>
          <a:xfrm>
            <a:off x="6762532" y="875320"/>
            <a:ext cx="3906047" cy="584775"/>
          </a:xfrm>
          <a:prstGeom prst="rect">
            <a:avLst/>
          </a:prstGeom>
          <a:noFill/>
        </p:spPr>
        <p:txBody>
          <a:bodyPr wrap="square" rtlCol="0">
            <a:spAutoFit/>
          </a:bodyPr>
          <a:lstStyle/>
          <a:p>
            <a:pPr algn="ctr"/>
            <a:r>
              <a:rPr lang="cs-CZ" sz="1600" b="1" dirty="0"/>
              <a:t>Počet ambulantních návštěv pacientů </a:t>
            </a:r>
          </a:p>
          <a:p>
            <a:pPr algn="ctr"/>
            <a:r>
              <a:rPr lang="cs-CZ" sz="1600" b="1" dirty="0"/>
              <a:t>s bydlištěm v LBK</a:t>
            </a:r>
            <a:endParaRPr lang="cs-CZ" sz="1600" b="1" dirty="0">
              <a:solidFill>
                <a:srgbClr val="FF0000"/>
              </a:solidFill>
            </a:endParaRPr>
          </a:p>
        </p:txBody>
      </p:sp>
      <p:sp>
        <p:nvSpPr>
          <p:cNvPr id="2" name="Title 1"/>
          <p:cNvSpPr>
            <a:spLocks noGrp="1"/>
          </p:cNvSpPr>
          <p:nvPr>
            <p:ph type="title"/>
          </p:nvPr>
        </p:nvSpPr>
        <p:spPr/>
        <p:txBody>
          <a:bodyPr>
            <a:normAutofit/>
          </a:bodyPr>
          <a:lstStyle/>
          <a:p>
            <a:r>
              <a:rPr lang="en-US" dirty="0" err="1"/>
              <a:t>Ambulantní</a:t>
            </a:r>
            <a:r>
              <a:rPr lang="en-US" dirty="0"/>
              <a:t> </a:t>
            </a:r>
            <a:r>
              <a:rPr lang="en-US" dirty="0" err="1"/>
              <a:t>návštěvy</a:t>
            </a:r>
            <a:r>
              <a:rPr lang="en-US" dirty="0"/>
              <a:t> u </a:t>
            </a:r>
            <a:r>
              <a:rPr lang="en-US" dirty="0" err="1"/>
              <a:t>stomatologů</a:t>
            </a:r>
            <a:endParaRPr lang="en-US" dirty="0"/>
          </a:p>
        </p:txBody>
      </p:sp>
      <p:graphicFrame>
        <p:nvGraphicFramePr>
          <p:cNvPr id="17" name="Zástupný symbol pro obsah 9">
            <a:extLst>
              <a:ext uri="{FF2B5EF4-FFF2-40B4-BE49-F238E27FC236}">
                <a16:creationId xmlns:a16="http://schemas.microsoft.com/office/drawing/2014/main" id="{A57EAE5E-7B8B-497D-82E9-4B0F9F14904F}"/>
              </a:ext>
            </a:extLst>
          </p:cNvPr>
          <p:cNvGraphicFramePr>
            <a:graphicFrameLocks/>
          </p:cNvGraphicFramePr>
          <p:nvPr>
            <p:extLst/>
          </p:nvPr>
        </p:nvGraphicFramePr>
        <p:xfrm>
          <a:off x="10679951" y="679927"/>
          <a:ext cx="1425038" cy="5372054"/>
        </p:xfrm>
        <a:graphic>
          <a:graphicData uri="http://schemas.openxmlformats.org/drawingml/2006/table">
            <a:tbl>
              <a:tblPr firstRow="1" bandRow="1">
                <a:tableStyleId>{93296810-A885-4BE3-A3E7-6D5BEEA58F35}</a:tableStyleId>
              </a:tblPr>
              <a:tblGrid>
                <a:gridCol w="1425038">
                  <a:extLst>
                    <a:ext uri="{9D8B030D-6E8A-4147-A177-3AD203B41FA5}">
                      <a16:colId xmlns:a16="http://schemas.microsoft.com/office/drawing/2014/main" val="20000"/>
                    </a:ext>
                  </a:extLst>
                </a:gridCol>
              </a:tblGrid>
              <a:tr h="1305566">
                <a:tc>
                  <a:txBody>
                    <a:bodyPr/>
                    <a:lstStyle/>
                    <a:p>
                      <a:pPr algn="ctr" fontAlgn="b"/>
                      <a:r>
                        <a:rPr lang="en-US" sz="1400" b="0" i="0" u="none" strike="noStrike" baseline="0" dirty="0">
                          <a:solidFill>
                            <a:srgbClr val="000000"/>
                          </a:solidFill>
                          <a:effectLst/>
                          <a:latin typeface="Calibri" panose="020F0502020204030204" pitchFamily="34" charset="0"/>
                        </a:rPr>
                        <a:t>Pr</a:t>
                      </a:r>
                      <a:r>
                        <a:rPr lang="cs-CZ" sz="1400" b="0" i="0" u="none" strike="noStrike" baseline="0" dirty="0">
                          <a:solidFill>
                            <a:srgbClr val="000000"/>
                          </a:solidFill>
                          <a:effectLst/>
                          <a:latin typeface="Calibri" panose="020F0502020204030204" pitchFamily="34" charset="0"/>
                        </a:rPr>
                        <a:t>ůměrný počet návštěv </a:t>
                      </a:r>
                      <a:br>
                        <a:rPr lang="cs-CZ" sz="1400" b="0" i="0" u="none" strike="noStrike" baseline="0" dirty="0">
                          <a:solidFill>
                            <a:srgbClr val="000000"/>
                          </a:solidFill>
                          <a:effectLst/>
                          <a:latin typeface="Calibri" panose="020F0502020204030204" pitchFamily="34" charset="0"/>
                        </a:rPr>
                      </a:br>
                      <a:r>
                        <a:rPr lang="cs-CZ" sz="1400" b="0" i="0" u="none" strike="noStrike" baseline="0" dirty="0">
                          <a:solidFill>
                            <a:srgbClr val="000000"/>
                          </a:solidFill>
                          <a:effectLst/>
                          <a:latin typeface="Calibri" panose="020F0502020204030204" pitchFamily="34" charset="0"/>
                        </a:rPr>
                        <a:t>na jednoho pacienta</a:t>
                      </a:r>
                      <a:endParaRPr lang="cs-CZ" sz="1400" b="0" i="0" u="none" strike="noStrike" dirty="0">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451832">
                <a:tc>
                  <a:txBody>
                    <a:bodyPr/>
                    <a:lstStyle/>
                    <a:p>
                      <a:pPr algn="ctr" fontAlgn="ctr"/>
                      <a:r>
                        <a:rPr lang="cs-CZ" sz="1400" b="0" i="0" u="none" strike="noStrike" dirty="0">
                          <a:solidFill>
                            <a:srgbClr val="000000"/>
                          </a:solidFill>
                          <a:effectLst/>
                          <a:latin typeface="Calibri" panose="020F0502020204030204" pitchFamily="34" charset="0"/>
                        </a:rPr>
                        <a:t>2,4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451832">
                <a:tc>
                  <a:txBody>
                    <a:bodyPr/>
                    <a:lstStyle/>
                    <a:p>
                      <a:pPr algn="ctr" fontAlgn="ctr"/>
                      <a:r>
                        <a:rPr lang="cs-CZ" sz="1400" b="0" i="0" u="none" strike="noStrike">
                          <a:solidFill>
                            <a:srgbClr val="000000"/>
                          </a:solidFill>
                          <a:effectLst/>
                          <a:latin typeface="Calibri" panose="020F0502020204030204" pitchFamily="34" charset="0"/>
                        </a:rPr>
                        <a:t>2,4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451832">
                <a:tc>
                  <a:txBody>
                    <a:bodyPr/>
                    <a:lstStyle/>
                    <a:p>
                      <a:pPr algn="ctr" fontAlgn="ctr"/>
                      <a:r>
                        <a:rPr lang="cs-CZ" sz="1400" b="0" i="0" u="none" strike="noStrike">
                          <a:solidFill>
                            <a:srgbClr val="000000"/>
                          </a:solidFill>
                          <a:effectLst/>
                          <a:latin typeface="Calibri" panose="020F0502020204030204" pitchFamily="34" charset="0"/>
                        </a:rPr>
                        <a:t>2,4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451832">
                <a:tc>
                  <a:txBody>
                    <a:bodyPr/>
                    <a:lstStyle/>
                    <a:p>
                      <a:pPr algn="ctr" fontAlgn="ctr"/>
                      <a:r>
                        <a:rPr lang="cs-CZ" sz="1400" b="0" i="0" u="none" strike="noStrike">
                          <a:solidFill>
                            <a:srgbClr val="000000"/>
                          </a:solidFill>
                          <a:effectLst/>
                          <a:latin typeface="Calibri" panose="020F0502020204030204" pitchFamily="34" charset="0"/>
                        </a:rPr>
                        <a:t>2,4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451832">
                <a:tc>
                  <a:txBody>
                    <a:bodyPr/>
                    <a:lstStyle/>
                    <a:p>
                      <a:pPr algn="ctr" fontAlgn="ctr"/>
                      <a:r>
                        <a:rPr lang="cs-CZ" sz="1400" b="0" i="0" u="none" strike="noStrike">
                          <a:solidFill>
                            <a:srgbClr val="000000"/>
                          </a:solidFill>
                          <a:effectLst/>
                          <a:latin typeface="Calibri" panose="020F0502020204030204" pitchFamily="34" charset="0"/>
                        </a:rPr>
                        <a:t>2,4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r h="451832">
                <a:tc>
                  <a:txBody>
                    <a:bodyPr/>
                    <a:lstStyle/>
                    <a:p>
                      <a:pPr algn="ctr" fontAlgn="ctr"/>
                      <a:r>
                        <a:rPr lang="cs-CZ" sz="1400" b="0" i="0" u="none" strike="noStrike">
                          <a:solidFill>
                            <a:srgbClr val="000000"/>
                          </a:solidFill>
                          <a:effectLst/>
                          <a:latin typeface="Calibri" panose="020F0502020204030204" pitchFamily="34" charset="0"/>
                        </a:rPr>
                        <a:t>2,5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6"/>
                  </a:ext>
                </a:extLst>
              </a:tr>
              <a:tr h="451832">
                <a:tc>
                  <a:txBody>
                    <a:bodyPr/>
                    <a:lstStyle/>
                    <a:p>
                      <a:pPr algn="ctr" fontAlgn="ctr"/>
                      <a:r>
                        <a:rPr lang="cs-CZ" sz="1400" b="0" i="0" u="none" strike="noStrike" dirty="0">
                          <a:solidFill>
                            <a:srgbClr val="000000"/>
                          </a:solidFill>
                          <a:effectLst/>
                          <a:latin typeface="Calibri" panose="020F0502020204030204" pitchFamily="34" charset="0"/>
                        </a:rPr>
                        <a:t>2,5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7"/>
                  </a:ext>
                </a:extLst>
              </a:tr>
              <a:tr h="451832">
                <a:tc>
                  <a:txBody>
                    <a:bodyPr/>
                    <a:lstStyle/>
                    <a:p>
                      <a:pPr algn="ctr" fontAlgn="ctr"/>
                      <a:r>
                        <a:rPr lang="cs-CZ" sz="1400" b="0" i="0" u="none" strike="noStrike">
                          <a:solidFill>
                            <a:srgbClr val="000000"/>
                          </a:solidFill>
                          <a:effectLst/>
                          <a:latin typeface="Calibri" panose="020F0502020204030204" pitchFamily="34" charset="0"/>
                        </a:rPr>
                        <a:t>2,5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8"/>
                  </a:ext>
                </a:extLst>
              </a:tr>
              <a:tr h="451832">
                <a:tc>
                  <a:txBody>
                    <a:bodyPr/>
                    <a:lstStyle/>
                    <a:p>
                      <a:pPr algn="ctr" fontAlgn="ctr"/>
                      <a:r>
                        <a:rPr lang="cs-CZ" sz="1400" b="0" i="0" u="none" strike="noStrike" dirty="0">
                          <a:solidFill>
                            <a:srgbClr val="000000"/>
                          </a:solidFill>
                          <a:effectLst/>
                          <a:latin typeface="Calibri" panose="020F0502020204030204" pitchFamily="34" charset="0"/>
                        </a:rPr>
                        <a:t>2,5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9"/>
                  </a:ext>
                </a:extLst>
              </a:tr>
            </a:tbl>
          </a:graphicData>
        </a:graphic>
      </p:graphicFrame>
      <p:graphicFrame>
        <p:nvGraphicFramePr>
          <p:cNvPr id="18" name="Zástupný symbol pro obsah 8">
            <a:extLst>
              <a:ext uri="{FF2B5EF4-FFF2-40B4-BE49-F238E27FC236}">
                <a16:creationId xmlns:a16="http://schemas.microsoft.com/office/drawing/2014/main" id="{3B515E9F-CDA1-46E1-A858-FE9A652CDADD}"/>
              </a:ext>
            </a:extLst>
          </p:cNvPr>
          <p:cNvGraphicFramePr>
            <a:graphicFrameLocks/>
          </p:cNvGraphicFramePr>
          <p:nvPr>
            <p:extLst/>
          </p:nvPr>
        </p:nvGraphicFramePr>
        <p:xfrm>
          <a:off x="6403109" y="1674646"/>
          <a:ext cx="4568400" cy="450905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047399684"/>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p:cNvSpPr>
            <a:spLocks noGrp="1"/>
          </p:cNvSpPr>
          <p:nvPr>
            <p:ph type="title"/>
          </p:nvPr>
        </p:nvSpPr>
        <p:spPr/>
        <p:txBody>
          <a:bodyPr>
            <a:normAutofit/>
          </a:bodyPr>
          <a:lstStyle/>
          <a:p>
            <a:r>
              <a:rPr lang="cs-CZ" altLang="cs-CZ" sz="2800" dirty="0"/>
              <a:t>Hospitalizace s operací v LBK a v ČR</a:t>
            </a:r>
            <a:endParaRPr lang="cs-CZ" sz="2800" dirty="0"/>
          </a:p>
        </p:txBody>
      </p:sp>
      <p:sp>
        <p:nvSpPr>
          <p:cNvPr id="6" name="TextBox 6"/>
          <p:cNvSpPr txBox="1"/>
          <p:nvPr/>
        </p:nvSpPr>
        <p:spPr>
          <a:xfrm>
            <a:off x="272591" y="574576"/>
            <a:ext cx="2126223" cy="307777"/>
          </a:xfrm>
          <a:prstGeom prst="rect">
            <a:avLst/>
          </a:prstGeom>
          <a:noFill/>
        </p:spPr>
        <p:txBody>
          <a:bodyPr wrap="none" rtlCol="0">
            <a:spAutoFit/>
          </a:bodyPr>
          <a:lstStyle/>
          <a:p>
            <a:r>
              <a:rPr lang="cs-CZ" sz="1400" dirty="0">
                <a:solidFill>
                  <a:prstClr val="black"/>
                </a:solidFill>
              </a:rPr>
              <a:t>Zdroj: NRHOSP 2007–2018</a:t>
            </a:r>
            <a:endParaRPr lang="en-US" sz="1400" dirty="0">
              <a:solidFill>
                <a:prstClr val="black"/>
              </a:solidFill>
            </a:endParaRPr>
          </a:p>
        </p:txBody>
      </p:sp>
      <p:graphicFrame>
        <p:nvGraphicFramePr>
          <p:cNvPr id="8" name="Group 744"/>
          <p:cNvGraphicFramePr>
            <a:graphicFrameLocks noGrp="1"/>
          </p:cNvGraphicFramePr>
          <p:nvPr>
            <p:extLst>
              <p:ext uri="{D42A27DB-BD31-4B8C-83A1-F6EECF244321}">
                <p14:modId xmlns:p14="http://schemas.microsoft.com/office/powerpoint/2010/main" val="2870583716"/>
              </p:ext>
            </p:extLst>
          </p:nvPr>
        </p:nvGraphicFramePr>
        <p:xfrm>
          <a:off x="356657" y="901455"/>
          <a:ext cx="10892808" cy="2904910"/>
        </p:xfrm>
        <a:graphic>
          <a:graphicData uri="http://schemas.openxmlformats.org/drawingml/2006/table">
            <a:tbl>
              <a:tblPr/>
              <a:tblGrid>
                <a:gridCol w="512576">
                  <a:extLst>
                    <a:ext uri="{9D8B030D-6E8A-4147-A177-3AD203B41FA5}">
                      <a16:colId xmlns:a16="http://schemas.microsoft.com/office/drawing/2014/main" val="20000"/>
                    </a:ext>
                  </a:extLst>
                </a:gridCol>
                <a:gridCol w="805985">
                  <a:extLst>
                    <a:ext uri="{9D8B030D-6E8A-4147-A177-3AD203B41FA5}">
                      <a16:colId xmlns:a16="http://schemas.microsoft.com/office/drawing/2014/main" val="20001"/>
                    </a:ext>
                  </a:extLst>
                </a:gridCol>
                <a:gridCol w="1080000">
                  <a:extLst>
                    <a:ext uri="{9D8B030D-6E8A-4147-A177-3AD203B41FA5}">
                      <a16:colId xmlns:a16="http://schemas.microsoft.com/office/drawing/2014/main" val="20002"/>
                    </a:ext>
                  </a:extLst>
                </a:gridCol>
                <a:gridCol w="720000">
                  <a:extLst>
                    <a:ext uri="{9D8B030D-6E8A-4147-A177-3AD203B41FA5}">
                      <a16:colId xmlns:a16="http://schemas.microsoft.com/office/drawing/2014/main" val="20005"/>
                    </a:ext>
                  </a:extLst>
                </a:gridCol>
                <a:gridCol w="720000">
                  <a:extLst>
                    <a:ext uri="{9D8B030D-6E8A-4147-A177-3AD203B41FA5}">
                      <a16:colId xmlns:a16="http://schemas.microsoft.com/office/drawing/2014/main" val="20006"/>
                    </a:ext>
                  </a:extLst>
                </a:gridCol>
                <a:gridCol w="805985">
                  <a:extLst>
                    <a:ext uri="{9D8B030D-6E8A-4147-A177-3AD203B41FA5}">
                      <a16:colId xmlns:a16="http://schemas.microsoft.com/office/drawing/2014/main" val="20003"/>
                    </a:ext>
                  </a:extLst>
                </a:gridCol>
                <a:gridCol w="1080000">
                  <a:extLst>
                    <a:ext uri="{9D8B030D-6E8A-4147-A177-3AD203B41FA5}">
                      <a16:colId xmlns:a16="http://schemas.microsoft.com/office/drawing/2014/main" val="20004"/>
                    </a:ext>
                  </a:extLst>
                </a:gridCol>
                <a:gridCol w="720000">
                  <a:extLst>
                    <a:ext uri="{9D8B030D-6E8A-4147-A177-3AD203B41FA5}">
                      <a16:colId xmlns:a16="http://schemas.microsoft.com/office/drawing/2014/main" val="20007"/>
                    </a:ext>
                  </a:extLst>
                </a:gridCol>
                <a:gridCol w="720000">
                  <a:extLst>
                    <a:ext uri="{9D8B030D-6E8A-4147-A177-3AD203B41FA5}">
                      <a16:colId xmlns:a16="http://schemas.microsoft.com/office/drawing/2014/main" val="20008"/>
                    </a:ext>
                  </a:extLst>
                </a:gridCol>
                <a:gridCol w="848262">
                  <a:extLst>
                    <a:ext uri="{9D8B030D-6E8A-4147-A177-3AD203B41FA5}">
                      <a16:colId xmlns:a16="http://schemas.microsoft.com/office/drawing/2014/main" val="20009"/>
                    </a:ext>
                  </a:extLst>
                </a:gridCol>
                <a:gridCol w="1440000">
                  <a:extLst>
                    <a:ext uri="{9D8B030D-6E8A-4147-A177-3AD203B41FA5}">
                      <a16:colId xmlns:a16="http://schemas.microsoft.com/office/drawing/2014/main" val="20010"/>
                    </a:ext>
                  </a:extLst>
                </a:gridCol>
                <a:gridCol w="720000">
                  <a:extLst>
                    <a:ext uri="{9D8B030D-6E8A-4147-A177-3AD203B41FA5}">
                      <a16:colId xmlns:a16="http://schemas.microsoft.com/office/drawing/2014/main" val="20011"/>
                    </a:ext>
                  </a:extLst>
                </a:gridCol>
                <a:gridCol w="720000">
                  <a:extLst>
                    <a:ext uri="{9D8B030D-6E8A-4147-A177-3AD203B41FA5}">
                      <a16:colId xmlns:a16="http://schemas.microsoft.com/office/drawing/2014/main" val="20012"/>
                    </a:ext>
                  </a:extLst>
                </a:gridCol>
              </a:tblGrid>
              <a:tr h="221642">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200" b="0" i="0" u="none" strike="noStrike" cap="none" normalizeH="0" baseline="0" dirty="0">
                        <a:ln>
                          <a:noFill/>
                        </a:ln>
                        <a:solidFill>
                          <a:schemeClr val="tx1"/>
                        </a:solidFill>
                        <a:effectLst/>
                        <a:latin typeface="+mn-lt"/>
                        <a:cs typeface="Arial" charset="0"/>
                      </a:endParaRP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w="28575" cap="flat" cmpd="sng" algn="ctr">
                      <a:noFill/>
                      <a:prstDash val="solid"/>
                      <a:round/>
                      <a:headEnd type="none" w="med" len="med"/>
                      <a:tailEnd type="none" w="med" len="med"/>
                    </a:lnB>
                    <a:lnTlToBr>
                      <a:noFill/>
                    </a:lnTlToBr>
                    <a:lnBlToTr>
                      <a:noFill/>
                    </a:lnBlToTr>
                    <a:solidFill>
                      <a:srgbClr val="C0C0C0"/>
                    </a:solidFill>
                  </a:tcPr>
                </a:tc>
                <a:tc gridSpan="4">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400" b="1" i="0" u="none" strike="noStrike" cap="none" normalizeH="0" baseline="0" dirty="0">
                          <a:ln>
                            <a:noFill/>
                          </a:ln>
                          <a:solidFill>
                            <a:schemeClr val="tx1"/>
                          </a:solidFill>
                          <a:effectLst/>
                          <a:latin typeface="+mn-lt"/>
                          <a:cs typeface="Arial" charset="0"/>
                        </a:rPr>
                        <a:t>Počet osob </a:t>
                      </a:r>
                    </a:p>
                  </a:txBody>
                  <a:tcPr marL="0" marR="0" marT="0" marB="0" anchor="ctr" horzOverflow="overflow">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endParaRPr lang="en-US"/>
                    </a:p>
                  </a:txBody>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400" b="1" i="0" u="sng" strike="noStrike" cap="none" normalizeH="0" baseline="0" dirty="0">
                        <a:ln>
                          <a:noFill/>
                        </a:ln>
                        <a:solidFill>
                          <a:schemeClr val="accent6">
                            <a:lumMod val="10000"/>
                          </a:schemeClr>
                        </a:solidFill>
                        <a:effectLst/>
                        <a:latin typeface="+mj-lt"/>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400" b="1" i="0" u="sng" strike="noStrike" cap="none" normalizeH="0" baseline="0" dirty="0">
                        <a:ln>
                          <a:noFill/>
                        </a:ln>
                        <a:solidFill>
                          <a:schemeClr val="accent6">
                            <a:lumMod val="10000"/>
                          </a:schemeClr>
                        </a:solidFill>
                        <a:effectLst/>
                        <a:latin typeface="+mj-lt"/>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gridSpan="4">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400" b="1" i="0" u="none" strike="noStrike" cap="none" normalizeH="0" baseline="0" dirty="0">
                          <a:ln>
                            <a:noFill/>
                          </a:ln>
                          <a:solidFill>
                            <a:schemeClr val="tx1"/>
                          </a:solidFill>
                          <a:effectLst/>
                          <a:latin typeface="+mn-lt"/>
                          <a:cs typeface="Arial" charset="0"/>
                        </a:rPr>
                        <a:t>Počet hospitalizací* </a:t>
                      </a:r>
                    </a:p>
                  </a:txBody>
                  <a:tcPr marL="0" marR="0" marT="0" marB="0" anchor="ctr" horzOverflow="overflow">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endParaRPr lang="en-US"/>
                    </a:p>
                  </a:txBody>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400" b="1" i="0" u="sng" strike="noStrike" cap="none" normalizeH="0" baseline="0" dirty="0">
                        <a:ln>
                          <a:noFill/>
                        </a:ln>
                        <a:solidFill>
                          <a:schemeClr val="accent6">
                            <a:lumMod val="10000"/>
                          </a:schemeClr>
                        </a:solidFill>
                        <a:effectLst/>
                        <a:latin typeface="+mj-lt"/>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400" b="1" i="0" u="sng" strike="noStrike" cap="none" normalizeH="0" baseline="0" dirty="0">
                        <a:ln>
                          <a:noFill/>
                        </a:ln>
                        <a:solidFill>
                          <a:schemeClr val="accent6">
                            <a:lumMod val="10000"/>
                          </a:schemeClr>
                        </a:solidFill>
                        <a:effectLst/>
                        <a:latin typeface="+mj-lt"/>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gridSpan="4">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r>
                        <a:rPr kumimoji="0" lang="cs-CZ" altLang="cs-CZ" sz="1400" b="1" i="0" u="none" strike="noStrike" kern="1200" cap="none" normalizeH="0" baseline="0" dirty="0">
                          <a:ln>
                            <a:noFill/>
                          </a:ln>
                          <a:solidFill>
                            <a:schemeClr val="tx1"/>
                          </a:solidFill>
                          <a:effectLst/>
                          <a:latin typeface="+mn-lt"/>
                          <a:ea typeface="+mn-ea"/>
                          <a:cs typeface="Arial" charset="0"/>
                        </a:rPr>
                        <a:t>Počet ošetřovacích dní</a:t>
                      </a:r>
                    </a:p>
                  </a:txBody>
                  <a:tcPr marL="0" marR="0" marT="0" marB="0" anchor="ctr" horzOverflow="overflow">
                    <a:lnL w="19050" cap="flat" cmpd="sng" algn="ctr">
                      <a:solidFill>
                        <a:schemeClr val="bg1"/>
                      </a:solidFill>
                      <a:prstDash val="solid"/>
                      <a:round/>
                      <a:headEnd type="none" w="med" len="med"/>
                      <a:tailEnd type="none" w="med" len="med"/>
                    </a:lnL>
                    <a:lnR w="28575"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400" b="1" i="0" u="none" strike="noStrike" kern="1200" cap="none" normalizeH="0" baseline="0" dirty="0">
                        <a:ln>
                          <a:noFill/>
                        </a:ln>
                        <a:solidFill>
                          <a:schemeClr val="tx1"/>
                        </a:solidFill>
                        <a:effectLst/>
                        <a:latin typeface="+mn-lt"/>
                        <a:ea typeface="+mn-ea"/>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400" b="1" i="0" u="none" strike="noStrike" kern="1200" cap="none" normalizeH="0" baseline="0" dirty="0">
                        <a:ln>
                          <a:noFill/>
                        </a:ln>
                        <a:solidFill>
                          <a:schemeClr val="tx1"/>
                        </a:solidFill>
                        <a:effectLst/>
                        <a:latin typeface="+mn-lt"/>
                        <a:ea typeface="+mn-ea"/>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400" b="1" i="0" u="none" strike="noStrike" kern="1200" cap="none" normalizeH="0" baseline="0" dirty="0">
                        <a:ln>
                          <a:noFill/>
                        </a:ln>
                        <a:solidFill>
                          <a:schemeClr val="tx1"/>
                        </a:solidFill>
                        <a:effectLst/>
                        <a:latin typeface="+mn-lt"/>
                        <a:ea typeface="+mn-ea"/>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extLst>
                  <a:ext uri="{0D108BD9-81ED-4DB2-BD59-A6C34878D82A}">
                    <a16:rowId xmlns:a16="http://schemas.microsoft.com/office/drawing/2014/main" val="10000"/>
                  </a:ext>
                </a:extLst>
              </a:tr>
              <a:tr h="222008">
                <a:tc>
                  <a:txBody>
                    <a:body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endParaRPr kumimoji="0" lang="cs-CZ" altLang="cs-CZ" sz="1100" b="1" i="1" u="none" strike="noStrike" cap="none" normalizeH="0" baseline="0" dirty="0">
                        <a:ln>
                          <a:noFill/>
                        </a:ln>
                        <a:solidFill>
                          <a:schemeClr val="tx1"/>
                        </a:solidFill>
                        <a:effectLst/>
                        <a:latin typeface="+mn-lt"/>
                      </a:endParaRP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solidFill>
                      <a:srgbClr val="C0C0C0"/>
                    </a:solidFill>
                  </a:tcPr>
                </a:tc>
                <a:tc rowSpan="2">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ČR</a:t>
                      </a:r>
                    </a:p>
                  </a:txBody>
                  <a:tcPr marL="0" marR="0" marT="0" marB="0" anchor="ctr" horzOverflow="overflow">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gridSpan="3">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Nemocnice se sídlem v LBK</a:t>
                      </a:r>
                    </a:p>
                  </a:txBody>
                  <a:tcPr marL="0" marR="0" marT="0" marB="0" anchor="ctr" horzOverflow="overflow">
                    <a:lnL>
                      <a:noFill/>
                    </a:lnL>
                    <a:lnR w="19050" cap="flat" cmpd="sng" algn="ctr">
                      <a:solidFill>
                        <a:schemeClr val="bg1"/>
                      </a:solidFill>
                      <a:prstDash val="solid"/>
                      <a:round/>
                      <a:headEnd type="none" w="med" len="med"/>
                      <a:tailEnd type="none" w="med" len="med"/>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j-lt"/>
                        <a:cs typeface="Arial" charset="0"/>
                      </a:endParaRPr>
                    </a:p>
                  </a:txBody>
                  <a:tcPr marL="0" marR="0" marT="0" marB="0" anchor="ctr" horzOverflow="overflow">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9050" cap="flat" cmpd="sng" algn="ctr">
                      <a:no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j-lt"/>
                        <a:cs typeface="Arial" charset="0"/>
                      </a:endParaRP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9050" cap="flat" cmpd="sng" algn="ctr">
                      <a:noFill/>
                      <a:prstDash val="solid"/>
                      <a:round/>
                      <a:headEnd type="none" w="med" len="med"/>
                      <a:tailEnd type="none" w="med" len="med"/>
                    </a:lnB>
                    <a:lnTlToBr>
                      <a:noFill/>
                    </a:lnTlToBr>
                    <a:lnBlToTr>
                      <a:noFill/>
                    </a:lnBlToTr>
                    <a:solidFill>
                      <a:srgbClr val="C0C0C0"/>
                    </a:solidFill>
                  </a:tcPr>
                </a:tc>
                <a:tc rowSpan="2">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ČR</a:t>
                      </a:r>
                    </a:p>
                  </a:txBody>
                  <a:tcPr marL="0" marR="0" marT="0" marB="0" anchor="ctr" horzOverflow="overflow">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gridSpan="3">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Nemocnice se sídlem v LBK</a:t>
                      </a:r>
                    </a:p>
                  </a:txBody>
                  <a:tcPr marL="0" marR="0" marT="0" marB="0" anchor="ctr" horzOverflow="overflow">
                    <a:lnL>
                      <a:noFill/>
                    </a:lnL>
                    <a:lnR w="19050" cap="flat" cmpd="sng" algn="ctr">
                      <a:solidFill>
                        <a:schemeClr val="bg1"/>
                      </a:solidFill>
                      <a:prstDash val="solid"/>
                      <a:round/>
                      <a:headEnd type="none" w="med" len="med"/>
                      <a:tailEnd type="none" w="med" len="med"/>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a:noFill/>
                    </a:lnL>
                    <a:lnR cap="flat">
                      <a:noFill/>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a:noFill/>
                    </a:lnL>
                    <a:lnR w="19050" cap="flat" cmpd="sng" algn="ctr">
                      <a:solidFill>
                        <a:schemeClr val="bg1"/>
                      </a:solidFill>
                      <a:prstDash val="solid"/>
                      <a:round/>
                      <a:headEnd type="none" w="med" len="med"/>
                      <a:tailEnd type="none" w="med" len="med"/>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rowSpan="2">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ČR</a:t>
                      </a:r>
                    </a:p>
                  </a:txBody>
                  <a:tcPr marL="0" marR="0" marT="0" marB="0" anchor="ctr" horzOverflow="overflow">
                    <a:lnL w="19050" cap="flat" cmpd="sng" algn="ctr">
                      <a:solidFill>
                        <a:schemeClr val="bg1"/>
                      </a:solidFill>
                      <a:prstDash val="solid"/>
                      <a:round/>
                      <a:headEnd type="none" w="med" len="med"/>
                      <a:tailEnd type="none" w="med" len="med"/>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gridSpan="3">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Nemocnice se sídlem v LBK</a:t>
                      </a:r>
                    </a:p>
                  </a:txBody>
                  <a:tcPr marL="0" marR="0" marT="0" marB="0" anchor="ctr" horzOverflow="overflow">
                    <a:lnL>
                      <a:noFill/>
                    </a:lnL>
                    <a:lnR cap="flat">
                      <a:noFill/>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a:noFill/>
                    </a:lnL>
                    <a:lnR cap="flat">
                      <a:noFill/>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a:noFill/>
                    </a:lnL>
                    <a:lnR w="28575" cap="flat" cmpd="sng" algn="ctr">
                      <a:noFill/>
                      <a:prstDash val="solid"/>
                      <a:round/>
                      <a:headEnd type="none" w="med" len="med"/>
                      <a:tailEnd type="none" w="med" len="med"/>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2"/>
                  </a:ext>
                </a:extLst>
              </a:tr>
              <a:tr h="222008">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marL="200025"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marL="384175"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marL="566738"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marL="749300"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marL="12065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marL="16637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marL="21209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marL="25781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r>
                        <a:rPr kumimoji="0" lang="cs-CZ" altLang="cs-CZ" sz="1100" b="1" i="1" u="none" strike="noStrike" cap="none" normalizeH="0" baseline="0" dirty="0">
                          <a:ln>
                            <a:noFill/>
                          </a:ln>
                          <a:solidFill>
                            <a:schemeClr val="tx1"/>
                          </a:solidFill>
                          <a:effectLst/>
                          <a:latin typeface="+mn-lt"/>
                        </a:rPr>
                        <a:t>Rok</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vMerge="1">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j-lt"/>
                        <a:cs typeface="Arial" charset="0"/>
                      </a:endParaRPr>
                    </a:p>
                  </a:txBody>
                  <a:tcPr marL="0" marR="0" marT="0" marB="0" anchor="ctr" horzOverflow="overflow">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N (% ČR)</a:t>
                      </a:r>
                    </a:p>
                  </a:txBody>
                  <a:tcPr marL="0" marR="0" marT="0" marB="0" anchor="ctr" horzOverflow="overflow">
                    <a:lnL>
                      <a:noFill/>
                    </a:lnL>
                    <a:lnR w="28575"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Obyvatelé</a:t>
                      </a:r>
                      <a:br>
                        <a:rPr kumimoji="0" lang="cs-CZ" altLang="cs-CZ" sz="1100" b="0" i="0" u="none" strike="noStrike" cap="none" normalizeH="0" baseline="0" dirty="0">
                          <a:ln>
                            <a:noFill/>
                          </a:ln>
                          <a:solidFill>
                            <a:schemeClr val="tx1"/>
                          </a:solidFill>
                          <a:effectLst/>
                          <a:latin typeface="+mn-lt"/>
                          <a:cs typeface="Arial" charset="0"/>
                        </a:rPr>
                      </a:br>
                      <a:r>
                        <a:rPr kumimoji="0" lang="cs-CZ" altLang="cs-CZ" sz="1100" b="0" i="0" u="none" strike="noStrike" cap="none" normalizeH="0" baseline="0" dirty="0">
                          <a:ln>
                            <a:noFill/>
                          </a:ln>
                          <a:solidFill>
                            <a:schemeClr val="tx1"/>
                          </a:solidFill>
                          <a:effectLst/>
                          <a:latin typeface="+mn-lt"/>
                          <a:cs typeface="Arial" charset="0"/>
                        </a:rPr>
                        <a:t>LBK (%)</a:t>
                      </a:r>
                    </a:p>
                  </a:txBody>
                  <a:tcPr marL="0" marR="0" marT="0" marB="0" anchor="ctr" horzOverflow="overflow">
                    <a:lnL w="28575" cap="flat" cmpd="sng" algn="ctr">
                      <a:noFill/>
                      <a:prstDash val="solid"/>
                      <a:round/>
                      <a:headEnd type="none" w="med" len="med"/>
                      <a:tailEnd type="none" w="med" len="med"/>
                    </a:lnL>
                    <a:lnR w="28575"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 jiných krajů (%) </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vMerge="1">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N (% ČR)</a:t>
                      </a:r>
                    </a:p>
                  </a:txBody>
                  <a:tcPr marL="0" marR="0" marT="0" marB="0" anchor="ctr" horzOverflow="overflow">
                    <a:lnL>
                      <a:noFill/>
                    </a:lnL>
                    <a:lnR cap="flat">
                      <a:noFill/>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Obyvatelé</a:t>
                      </a:r>
                      <a:br>
                        <a:rPr kumimoji="0" lang="cs-CZ" altLang="cs-CZ" sz="1100" b="0" i="0" u="none" strike="noStrike" cap="none" normalizeH="0" baseline="0" dirty="0">
                          <a:ln>
                            <a:noFill/>
                          </a:ln>
                          <a:solidFill>
                            <a:schemeClr val="tx1"/>
                          </a:solidFill>
                          <a:effectLst/>
                          <a:latin typeface="+mn-lt"/>
                          <a:cs typeface="Arial" charset="0"/>
                        </a:rPr>
                      </a:br>
                      <a:r>
                        <a:rPr kumimoji="0" lang="cs-CZ" altLang="cs-CZ" sz="1100" b="0" i="0" u="none" strike="noStrike" cap="none" normalizeH="0" baseline="0" dirty="0">
                          <a:ln>
                            <a:noFill/>
                          </a:ln>
                          <a:solidFill>
                            <a:schemeClr val="tx1"/>
                          </a:solidFill>
                          <a:effectLst/>
                          <a:latin typeface="+mn-lt"/>
                          <a:cs typeface="Arial" charset="0"/>
                        </a:rPr>
                        <a:t>LBK (%)</a:t>
                      </a:r>
                    </a:p>
                  </a:txBody>
                  <a:tcPr marL="0" marR="0" marT="0" marB="0" anchor="ctr" horzOverflow="overflow">
                    <a:lnL>
                      <a:noFill/>
                    </a:lnL>
                    <a:lnR cap="flat">
                      <a:noFill/>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 jiných krajů (%) </a:t>
                      </a:r>
                    </a:p>
                  </a:txBody>
                  <a:tcPr marL="0" marR="0" marT="0" marB="0" anchor="ctr" horzOverflow="overflow">
                    <a:lnL>
                      <a:noFill/>
                    </a:lnL>
                    <a:lnR w="190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vMerge="1">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w="19050" cap="flat" cmpd="sng" algn="ctr">
                      <a:solidFill>
                        <a:schemeClr val="bg1"/>
                      </a:solidFill>
                      <a:prstDash val="solid"/>
                      <a:round/>
                      <a:headEnd type="none" w="med" len="med"/>
                      <a:tailEnd type="none" w="med" len="med"/>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N (% ČR)</a:t>
                      </a:r>
                    </a:p>
                  </a:txBody>
                  <a:tcPr marL="0" marR="0" marT="0" marB="0" anchor="ctr" horzOverflow="overflow">
                    <a:lnL>
                      <a:noFill/>
                    </a:lnL>
                    <a:lnR cap="flat">
                      <a:noFill/>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Obyvatelé</a:t>
                      </a:r>
                      <a:br>
                        <a:rPr kumimoji="0" lang="cs-CZ" altLang="cs-CZ" sz="1100" b="0" i="0" u="none" strike="noStrike" cap="none" normalizeH="0" baseline="0" dirty="0">
                          <a:ln>
                            <a:noFill/>
                          </a:ln>
                          <a:solidFill>
                            <a:schemeClr val="tx1"/>
                          </a:solidFill>
                          <a:effectLst/>
                          <a:latin typeface="+mn-lt"/>
                          <a:cs typeface="Arial" charset="0"/>
                        </a:rPr>
                      </a:br>
                      <a:r>
                        <a:rPr kumimoji="0" lang="cs-CZ" altLang="cs-CZ" sz="1100" b="0" i="0" u="none" strike="noStrike" cap="none" normalizeH="0" baseline="0" dirty="0">
                          <a:ln>
                            <a:noFill/>
                          </a:ln>
                          <a:solidFill>
                            <a:schemeClr val="tx1"/>
                          </a:solidFill>
                          <a:effectLst/>
                          <a:latin typeface="+mn-lt"/>
                          <a:cs typeface="Arial" charset="0"/>
                        </a:rPr>
                        <a:t>LBK (%)</a:t>
                      </a:r>
                    </a:p>
                  </a:txBody>
                  <a:tcPr marL="0" marR="0" marT="0" marB="0" anchor="ctr" horzOverflow="overflow">
                    <a:lnL>
                      <a:noFill/>
                    </a:lnL>
                    <a:lnR cap="flat">
                      <a:noFill/>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 jiných krajů (%) </a:t>
                      </a:r>
                    </a:p>
                  </a:txBody>
                  <a:tcPr marL="0" marR="0" marT="0" marB="0" anchor="ctr" horzOverflow="overflow">
                    <a:lnL>
                      <a:noFill/>
                    </a:lnL>
                    <a:lnR w="28575"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1"/>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2007</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dirty="0">
                          <a:solidFill>
                            <a:srgbClr val="000000"/>
                          </a:solidFill>
                          <a:effectLst/>
                          <a:latin typeface="Calibri" panose="020F0502020204030204" pitchFamily="34" charset="0"/>
                        </a:rPr>
                        <a:t>612 180</a:t>
                      </a:r>
                    </a:p>
                  </a:txBody>
                  <a:tcPr marL="9525" marR="9525" marT="9525" marB="0" anchor="ctr">
                    <a:lnL w="19050" cap="flat" cmpd="sng" algn="ctr">
                      <a:solidFill>
                        <a:schemeClr val="bg1"/>
                      </a:solidFill>
                      <a:prstDash val="solid"/>
                      <a:round/>
                      <a:headEnd type="none" w="med" len="med"/>
                      <a:tailEnd type="none" w="med" len="med"/>
                    </a:lnL>
                    <a:lnR>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27 901 (4,6 %)</a:t>
                      </a:r>
                    </a:p>
                  </a:txBody>
                  <a:tcPr marL="9525" marR="9525" marT="9525" marB="0" anchor="ctr">
                    <a:lnL>
                      <a:noFill/>
                    </a:lnL>
                    <a:lnR w="28575"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80,7 %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19,3 %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692 262</a:t>
                      </a:r>
                    </a:p>
                  </a:txBody>
                  <a:tcPr marL="9525" marR="9525" marT="9525" marB="0" anchor="ctr">
                    <a:lnL w="19050" cap="flat" cmpd="sng" algn="ctr">
                      <a:solidFill>
                        <a:schemeClr val="bg1"/>
                      </a:solidFill>
                      <a:prstDash val="solid"/>
                      <a:round/>
                      <a:headEnd type="none" w="med" len="med"/>
                      <a:tailEnd type="none" w="med" len="med"/>
                    </a:lnL>
                    <a:lnR>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31 197 (4,5 %)</a:t>
                      </a:r>
                    </a:p>
                  </a:txBody>
                  <a:tcPr marL="9525" marR="9525" marT="9525" marB="0" anchor="ctr">
                    <a:lnL>
                      <a:noFill/>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80,9 %</a:t>
                      </a:r>
                    </a:p>
                  </a:txBody>
                  <a:tcPr marL="9525" marR="9525" marT="9525" marB="0" anchor="ctr">
                    <a:lnL>
                      <a:noFill/>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19,1 %</a:t>
                      </a:r>
                    </a:p>
                  </a:txBody>
                  <a:tcPr marL="9525" marR="9525" marT="9525" marB="0" anchor="ctr">
                    <a:lnL>
                      <a:noFill/>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4 690 407</a:t>
                      </a:r>
                    </a:p>
                  </a:txBody>
                  <a:tcPr marL="9525" marR="9525" marT="9525" marB="0" anchor="ctr">
                    <a:lnL w="19050" cap="flat" cmpd="sng" algn="ctr">
                      <a:solidFill>
                        <a:schemeClr val="bg1"/>
                      </a:solidFill>
                      <a:prstDash val="solid"/>
                      <a:round/>
                      <a:headEnd type="none" w="med" len="med"/>
                      <a:tailEnd type="none" w="med" len="med"/>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207 209 (4,4 %)</a:t>
                      </a:r>
                    </a:p>
                  </a:txBody>
                  <a:tcPr marL="9525" marR="9525" marT="9525" marB="0" anchor="ctr">
                    <a:lnL>
                      <a:noFill/>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83,1 %</a:t>
                      </a:r>
                    </a:p>
                  </a:txBody>
                  <a:tcPr marL="9525" marR="9525" marT="9525" marB="0" anchor="ctr">
                    <a:lnL>
                      <a:noFill/>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16,9 %</a:t>
                      </a:r>
                    </a:p>
                  </a:txBody>
                  <a:tcPr marL="9525" marR="9525" marT="9525" marB="0" anchor="ctr">
                    <a:lnL>
                      <a:noFill/>
                    </a:lnL>
                    <a:lnR w="28575"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extLst>
                  <a:ext uri="{0D108BD9-81ED-4DB2-BD59-A6C34878D82A}">
                    <a16:rowId xmlns:a16="http://schemas.microsoft.com/office/drawing/2014/main" val="10015"/>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2008</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594 243</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27 175 (4,6 %)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80,7 %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19,3 %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671 289</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30 415 (4,5 %)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80,6 %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19,4 %</a:t>
                      </a:r>
                    </a:p>
                  </a:txBody>
                  <a:tcPr marL="9525" marR="9525" marT="9525" marB="0" anchor="ctr">
                    <a:lnL>
                      <a:noFill/>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4 432 690</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209 377 (4,7 %)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82,5 %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17,5 %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16"/>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2009</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580 749</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26 541 (4,6 %)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79,2 %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20,8 %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654 323</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29 391 (4,5 %)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79,2 %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20,8 %</a:t>
                      </a:r>
                    </a:p>
                  </a:txBody>
                  <a:tcPr marL="9525" marR="9525" marT="9525" marB="0" anchor="ctr">
                    <a:lnL>
                      <a:noFill/>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4 330 469</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199 627 (4,6 %)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82,1 %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17,9 %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extLst>
                  <a:ext uri="{0D108BD9-81ED-4DB2-BD59-A6C34878D82A}">
                    <a16:rowId xmlns:a16="http://schemas.microsoft.com/office/drawing/2014/main" val="10017"/>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2010</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575 525</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25 720 (4,5 %)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80,4 %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dirty="0">
                          <a:solidFill>
                            <a:srgbClr val="000000"/>
                          </a:solidFill>
                          <a:effectLst/>
                          <a:latin typeface="Calibri" panose="020F0502020204030204" pitchFamily="34" charset="0"/>
                        </a:rPr>
                        <a:t>19,6 %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646 850</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28 596 (4,4 %)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80,3 %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19,7 %</a:t>
                      </a:r>
                    </a:p>
                  </a:txBody>
                  <a:tcPr marL="9525" marR="9525" marT="9525" marB="0" anchor="ctr">
                    <a:lnL>
                      <a:noFill/>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4 233 765</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188 596 (4,5 %)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83,9 %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16,1 %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18"/>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2011</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564 586</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27 170 (4,8 %)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80,1 %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19,9 %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634 181</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30 168 (4,8 %)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80,1 %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19,9 %</a:t>
                      </a:r>
                    </a:p>
                  </a:txBody>
                  <a:tcPr marL="9525" marR="9525" marT="9525" marB="0" anchor="ctr">
                    <a:lnL>
                      <a:noFill/>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4 081 155</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198 476 (4,9 %)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82,2 %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17,8 %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extLst>
                  <a:ext uri="{0D108BD9-81ED-4DB2-BD59-A6C34878D82A}">
                    <a16:rowId xmlns:a16="http://schemas.microsoft.com/office/drawing/2014/main" val="10019"/>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2012</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588 632</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28 457 (4,8 %)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79,2 %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20,8 %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664 254</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31 753 (4,8 %)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79,3 %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20,7 %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4 124 395</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198 261 (4,8 %)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82,0 %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18,0 %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0"/>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2013</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585 974</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28 118 (4,8 %)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78,5 %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21,5 %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660 944</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31 293 (4,7 %)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78,3 %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21,7 %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4 069 959</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198 471 (4,9 %)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81,5 %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18,5 %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48406275"/>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2014</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594 738</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28 626 (4,8 %)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77,6 %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22,4 %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669 388</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31 699 (4,7 %)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77,5 %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22,5 %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4 057 254</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199 031 (4,9 %)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80,6 %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19,4 %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528267654"/>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2015</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588 760</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26 827 (4,6 %)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76,6 %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23,4 %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662 750</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29 418 (4,4 %)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76,6 %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23,4 %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3 988 030</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184 992 (4,6 %)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79,8 %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20,2 %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313101035"/>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2016</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592 539</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27 699 (4,7 %)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77,3 %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22,7 %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dirty="0">
                          <a:solidFill>
                            <a:srgbClr val="000000"/>
                          </a:solidFill>
                          <a:effectLst/>
                          <a:latin typeface="Calibri" panose="020F0502020204030204" pitchFamily="34" charset="0"/>
                        </a:rPr>
                        <a:t>666 960</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dirty="0">
                          <a:solidFill>
                            <a:srgbClr val="000000"/>
                          </a:solidFill>
                          <a:effectLst/>
                          <a:latin typeface="Calibri" panose="020F0502020204030204" pitchFamily="34" charset="0"/>
                        </a:rPr>
                        <a:t>30 422 (4,6 %)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77,2 %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22,8 %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dirty="0">
                          <a:solidFill>
                            <a:srgbClr val="000000"/>
                          </a:solidFill>
                          <a:effectLst/>
                          <a:latin typeface="Calibri" panose="020F0502020204030204" pitchFamily="34" charset="0"/>
                        </a:rPr>
                        <a:t>3 961 928</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dirty="0">
                          <a:solidFill>
                            <a:srgbClr val="000000"/>
                          </a:solidFill>
                          <a:effectLst/>
                          <a:latin typeface="Calibri" panose="020F0502020204030204" pitchFamily="34" charset="0"/>
                        </a:rPr>
                        <a:t>190 845 (4,8 %)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81,1 %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18,9 %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24"/>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2017</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588 951</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27 953 (4,7 %)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76,5 %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23,5 %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663 800</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30 729 (4,6 %)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76,5 %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23,5 %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3 870 571</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188 895 (4,9 %)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82,0 %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18,0 %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10012"/>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2018</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590 947</a:t>
                      </a:r>
                    </a:p>
                  </a:txBody>
                  <a:tcPr marL="9525" marR="9525" marT="9525" marB="0" anchor="ctr">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27 813 (4,7 %)</a:t>
                      </a:r>
                    </a:p>
                  </a:txBody>
                  <a:tcPr marL="9525" marR="9525" marT="9525" marB="0" anchor="ctr">
                    <a:lnL>
                      <a:noFill/>
                    </a:lnL>
                    <a:lnR w="28575" cap="flat" cmpd="sng" algn="ctr">
                      <a:no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75,6 %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24,4 %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dirty="0">
                          <a:solidFill>
                            <a:srgbClr val="000000"/>
                          </a:solidFill>
                          <a:effectLst/>
                          <a:latin typeface="Calibri" panose="020F0502020204030204" pitchFamily="34" charset="0"/>
                        </a:rPr>
                        <a:t>666 412</a:t>
                      </a:r>
                    </a:p>
                  </a:txBody>
                  <a:tcPr marL="9525" marR="9525" marT="9525" marB="0" anchor="ctr">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dirty="0">
                          <a:solidFill>
                            <a:srgbClr val="000000"/>
                          </a:solidFill>
                          <a:effectLst/>
                          <a:latin typeface="Calibri" panose="020F0502020204030204" pitchFamily="34" charset="0"/>
                        </a:rPr>
                        <a:t>30 588 (4,6 %)</a:t>
                      </a:r>
                    </a:p>
                  </a:txBody>
                  <a:tcPr marL="9525" marR="9525" marT="9525" marB="0" anchor="ctr">
                    <a:lnL>
                      <a:noFill/>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75,5 %</a:t>
                      </a:r>
                    </a:p>
                  </a:txBody>
                  <a:tcPr marL="9525" marR="9525" marT="9525" marB="0" anchor="ctr">
                    <a:lnL>
                      <a:noFill/>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24,5 %</a:t>
                      </a:r>
                    </a:p>
                  </a:txBody>
                  <a:tcPr marL="9525" marR="9525" marT="9525" marB="0" anchor="ctr">
                    <a:lnL>
                      <a:noFill/>
                    </a:lnL>
                    <a:lnR w="19050" cap="flat" cmpd="sng" algn="ctr">
                      <a:solidFill>
                        <a:schemeClr val="bg1"/>
                      </a:solid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dirty="0">
                          <a:solidFill>
                            <a:srgbClr val="000000"/>
                          </a:solidFill>
                          <a:effectLst/>
                          <a:latin typeface="Calibri" panose="020F0502020204030204" pitchFamily="34" charset="0"/>
                        </a:rPr>
                        <a:t>3 892 330</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dirty="0">
                          <a:solidFill>
                            <a:srgbClr val="000000"/>
                          </a:solidFill>
                          <a:effectLst/>
                          <a:latin typeface="Calibri" panose="020F0502020204030204" pitchFamily="34" charset="0"/>
                        </a:rPr>
                        <a:t>189 847 (4,9 %)</a:t>
                      </a:r>
                    </a:p>
                  </a:txBody>
                  <a:tcPr marL="9525" marR="9525" marT="9525" marB="0" anchor="ctr">
                    <a:lnL>
                      <a:noFill/>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80,5 %</a:t>
                      </a:r>
                    </a:p>
                  </a:txBody>
                  <a:tcPr marL="9525" marR="9525" marT="9525" marB="0" anchor="ctr">
                    <a:lnL>
                      <a:noFill/>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dirty="0">
                          <a:solidFill>
                            <a:srgbClr val="000000"/>
                          </a:solidFill>
                          <a:effectLst/>
                          <a:latin typeface="Calibri" panose="020F0502020204030204" pitchFamily="34" charset="0"/>
                        </a:rPr>
                        <a:t>19,5 %</a:t>
                      </a:r>
                    </a:p>
                  </a:txBody>
                  <a:tcPr marL="9525" marR="9525" marT="9525" marB="0" anchor="ctr">
                    <a:lnL>
                      <a:noFill/>
                    </a:lnL>
                    <a:lnR w="28575" cap="flat" cmpd="sng" algn="ctr">
                      <a:no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13"/>
                  </a:ext>
                </a:extLst>
              </a:tr>
            </a:tbl>
          </a:graphicData>
        </a:graphic>
      </p:graphicFrame>
      <p:sp>
        <p:nvSpPr>
          <p:cNvPr id="9" name="Rectangle 740"/>
          <p:cNvSpPr>
            <a:spLocks noChangeArrowheads="1"/>
          </p:cNvSpPr>
          <p:nvPr/>
        </p:nvSpPr>
        <p:spPr bwMode="auto">
          <a:xfrm>
            <a:off x="272591" y="3806365"/>
            <a:ext cx="891277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spAutoFit/>
          </a:bodyPr>
          <a:lstStyle/>
          <a:p>
            <a:pPr eaLnBrk="0" fontAlgn="base" hangingPunct="0">
              <a:spcBef>
                <a:spcPct val="0"/>
              </a:spcBef>
              <a:spcAft>
                <a:spcPct val="0"/>
              </a:spcAft>
            </a:pPr>
            <a:r>
              <a:rPr lang="cs-CZ" altLang="cs-CZ" sz="1200" dirty="0">
                <a:solidFill>
                  <a:prstClr val="black"/>
                </a:solidFill>
                <a:cs typeface="Arial" charset="0"/>
              </a:rPr>
              <a:t>* Statistickou jednotkou je hospitalizační případ zahrnující překlady mezi odděleními v rámci zdravotnického zařízení. </a:t>
            </a:r>
          </a:p>
        </p:txBody>
      </p:sp>
      <p:sp>
        <p:nvSpPr>
          <p:cNvPr id="7" name="Pětiúhelník 6"/>
          <p:cNvSpPr/>
          <p:nvPr/>
        </p:nvSpPr>
        <p:spPr>
          <a:xfrm>
            <a:off x="356657" y="5408771"/>
            <a:ext cx="2194519" cy="584775"/>
          </a:xfrm>
          <a:prstGeom prst="homePlate">
            <a:avLst/>
          </a:prstGeom>
          <a:solidFill>
            <a:srgbClr val="B0C2E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0" name="TextovéPole 9"/>
          <p:cNvSpPr txBox="1"/>
          <p:nvPr/>
        </p:nvSpPr>
        <p:spPr>
          <a:xfrm>
            <a:off x="272590" y="4069080"/>
            <a:ext cx="11473146" cy="738664"/>
          </a:xfrm>
          <a:prstGeom prst="rect">
            <a:avLst/>
          </a:prstGeom>
          <a:noFill/>
        </p:spPr>
        <p:txBody>
          <a:bodyPr wrap="square" rtlCol="0">
            <a:spAutoFit/>
          </a:bodyPr>
          <a:lstStyle/>
          <a:p>
            <a:r>
              <a:rPr lang="cs-CZ" sz="1400" dirty="0"/>
              <a:t>Akutní hospitalizace s operací jsou v LBK v relativně vysokém podílu (téměř </a:t>
            </a:r>
            <a:r>
              <a:rPr lang="cs-CZ" sz="1400" dirty="0" smtClean="0"/>
              <a:t>25%) </a:t>
            </a:r>
            <a:r>
              <a:rPr lang="cs-CZ" sz="1400" dirty="0"/>
              <a:t>poskytovány i občanům jiných regionů ČR. Akutní chirurgické hospitalizace významně v čase klesají jak v počtu, tak v objemu ošetřovacích dní, přičemž u obou parametrů pozorujeme v LBK podobný vývoj </a:t>
            </a:r>
            <a:r>
              <a:rPr lang="cs-CZ" sz="1400" dirty="0" smtClean="0"/>
              <a:t>jako </a:t>
            </a:r>
            <a:r>
              <a:rPr lang="cs-CZ" sz="1400" dirty="0"/>
              <a:t>v ČR. Počet těchto hospitalizací v ČR za posledních 10 let poklesl o cca 4%, v LBK o 2%. V objemu ošetřovacích dní klesá ČR od roku 2007 o 17%, chirurgická péče v LBK o 8,4%. </a:t>
            </a:r>
          </a:p>
        </p:txBody>
      </p:sp>
      <p:sp>
        <p:nvSpPr>
          <p:cNvPr id="13" name="TextovéPole 12"/>
          <p:cNvSpPr txBox="1"/>
          <p:nvPr/>
        </p:nvSpPr>
        <p:spPr>
          <a:xfrm>
            <a:off x="356657" y="5408771"/>
            <a:ext cx="1901911" cy="584775"/>
          </a:xfrm>
          <a:prstGeom prst="rect">
            <a:avLst/>
          </a:prstGeom>
          <a:noFill/>
        </p:spPr>
        <p:txBody>
          <a:bodyPr wrap="square" rtlCol="0">
            <a:spAutoFit/>
          </a:bodyPr>
          <a:lstStyle/>
          <a:p>
            <a:r>
              <a:rPr lang="cs-CZ" sz="1600" b="1" dirty="0"/>
              <a:t>Změna objemu péče</a:t>
            </a:r>
          </a:p>
          <a:p>
            <a:r>
              <a:rPr lang="cs-CZ" sz="1600" b="1" dirty="0"/>
              <a:t>2007 -&gt; 2018</a:t>
            </a:r>
          </a:p>
        </p:txBody>
      </p:sp>
      <p:sp>
        <p:nvSpPr>
          <p:cNvPr id="53" name="TextovéPole 52"/>
          <p:cNvSpPr txBox="1"/>
          <p:nvPr/>
        </p:nvSpPr>
        <p:spPr>
          <a:xfrm>
            <a:off x="4425735" y="5176378"/>
            <a:ext cx="490649" cy="338554"/>
          </a:xfrm>
          <a:prstGeom prst="rect">
            <a:avLst/>
          </a:prstGeom>
          <a:noFill/>
        </p:spPr>
        <p:txBody>
          <a:bodyPr wrap="square" rtlCol="0">
            <a:spAutoFit/>
          </a:bodyPr>
          <a:lstStyle/>
          <a:p>
            <a:r>
              <a:rPr lang="cs-CZ" sz="1600" b="1" dirty="0"/>
              <a:t>ČR:</a:t>
            </a:r>
          </a:p>
        </p:txBody>
      </p:sp>
      <p:sp>
        <p:nvSpPr>
          <p:cNvPr id="54" name="TextovéPole 53"/>
          <p:cNvSpPr txBox="1"/>
          <p:nvPr/>
        </p:nvSpPr>
        <p:spPr>
          <a:xfrm>
            <a:off x="4307105" y="5924620"/>
            <a:ext cx="685759" cy="338554"/>
          </a:xfrm>
          <a:prstGeom prst="rect">
            <a:avLst/>
          </a:prstGeom>
          <a:noFill/>
        </p:spPr>
        <p:txBody>
          <a:bodyPr wrap="square" rtlCol="0">
            <a:spAutoFit/>
          </a:bodyPr>
          <a:lstStyle/>
          <a:p>
            <a:pPr algn="r"/>
            <a:r>
              <a:rPr lang="cs-CZ" sz="1600" b="1" dirty="0"/>
              <a:t>LBK:</a:t>
            </a:r>
          </a:p>
        </p:txBody>
      </p:sp>
      <p:sp>
        <p:nvSpPr>
          <p:cNvPr id="55" name="TextovéPole 54"/>
          <p:cNvSpPr txBox="1"/>
          <p:nvPr/>
        </p:nvSpPr>
        <p:spPr>
          <a:xfrm>
            <a:off x="2508624" y="5390482"/>
            <a:ext cx="1901911" cy="584775"/>
          </a:xfrm>
          <a:prstGeom prst="rect">
            <a:avLst/>
          </a:prstGeom>
          <a:noFill/>
        </p:spPr>
        <p:txBody>
          <a:bodyPr wrap="square" rtlCol="0">
            <a:spAutoFit/>
          </a:bodyPr>
          <a:lstStyle/>
          <a:p>
            <a:pPr algn="r"/>
            <a:r>
              <a:rPr lang="cs-CZ" sz="1600" b="1" dirty="0"/>
              <a:t>Počet hospitalizovaných</a:t>
            </a:r>
          </a:p>
        </p:txBody>
      </p:sp>
      <p:sp>
        <p:nvSpPr>
          <p:cNvPr id="56" name="TextovéPole 55"/>
          <p:cNvSpPr txBox="1"/>
          <p:nvPr/>
        </p:nvSpPr>
        <p:spPr>
          <a:xfrm>
            <a:off x="7269559" y="5176378"/>
            <a:ext cx="685759" cy="338554"/>
          </a:xfrm>
          <a:prstGeom prst="rect">
            <a:avLst/>
          </a:prstGeom>
          <a:noFill/>
        </p:spPr>
        <p:txBody>
          <a:bodyPr wrap="square" rtlCol="0">
            <a:spAutoFit/>
          </a:bodyPr>
          <a:lstStyle/>
          <a:p>
            <a:r>
              <a:rPr lang="cs-CZ" sz="1600" b="1" dirty="0"/>
              <a:t>ČR:</a:t>
            </a:r>
          </a:p>
        </p:txBody>
      </p:sp>
      <p:sp>
        <p:nvSpPr>
          <p:cNvPr id="57" name="TextovéPole 56"/>
          <p:cNvSpPr txBox="1"/>
          <p:nvPr/>
        </p:nvSpPr>
        <p:spPr>
          <a:xfrm>
            <a:off x="7269558" y="5946040"/>
            <a:ext cx="685759" cy="338554"/>
          </a:xfrm>
          <a:prstGeom prst="rect">
            <a:avLst/>
          </a:prstGeom>
          <a:noFill/>
        </p:spPr>
        <p:txBody>
          <a:bodyPr wrap="square" rtlCol="0">
            <a:spAutoFit/>
          </a:bodyPr>
          <a:lstStyle/>
          <a:p>
            <a:r>
              <a:rPr lang="cs-CZ" sz="1600" b="1" dirty="0"/>
              <a:t>LBK:</a:t>
            </a:r>
          </a:p>
        </p:txBody>
      </p:sp>
      <p:sp>
        <p:nvSpPr>
          <p:cNvPr id="58" name="TextovéPole 57"/>
          <p:cNvSpPr txBox="1"/>
          <p:nvPr/>
        </p:nvSpPr>
        <p:spPr>
          <a:xfrm>
            <a:off x="5361592" y="5387351"/>
            <a:ext cx="1901911" cy="584775"/>
          </a:xfrm>
          <a:prstGeom prst="rect">
            <a:avLst/>
          </a:prstGeom>
          <a:noFill/>
        </p:spPr>
        <p:txBody>
          <a:bodyPr wrap="square" rtlCol="0">
            <a:spAutoFit/>
          </a:bodyPr>
          <a:lstStyle/>
          <a:p>
            <a:pPr algn="r"/>
            <a:r>
              <a:rPr lang="cs-CZ" sz="1600" b="1" dirty="0"/>
              <a:t>Počet</a:t>
            </a:r>
          </a:p>
          <a:p>
            <a:pPr algn="r"/>
            <a:r>
              <a:rPr lang="cs-CZ" sz="1600" b="1" dirty="0"/>
              <a:t>hospitalizací</a:t>
            </a:r>
          </a:p>
        </p:txBody>
      </p:sp>
      <p:sp>
        <p:nvSpPr>
          <p:cNvPr id="59" name="TextovéPole 58"/>
          <p:cNvSpPr txBox="1"/>
          <p:nvPr/>
        </p:nvSpPr>
        <p:spPr>
          <a:xfrm>
            <a:off x="10476055" y="5179509"/>
            <a:ext cx="685759" cy="338554"/>
          </a:xfrm>
          <a:prstGeom prst="rect">
            <a:avLst/>
          </a:prstGeom>
          <a:noFill/>
        </p:spPr>
        <p:txBody>
          <a:bodyPr wrap="square" rtlCol="0">
            <a:spAutoFit/>
          </a:bodyPr>
          <a:lstStyle/>
          <a:p>
            <a:r>
              <a:rPr lang="cs-CZ" sz="1600" b="1" dirty="0"/>
              <a:t>ČR:</a:t>
            </a:r>
          </a:p>
        </p:txBody>
      </p:sp>
      <p:sp>
        <p:nvSpPr>
          <p:cNvPr id="60" name="TextovéPole 59"/>
          <p:cNvSpPr txBox="1"/>
          <p:nvPr/>
        </p:nvSpPr>
        <p:spPr>
          <a:xfrm>
            <a:off x="10476054" y="5949171"/>
            <a:ext cx="685759" cy="338554"/>
          </a:xfrm>
          <a:prstGeom prst="rect">
            <a:avLst/>
          </a:prstGeom>
          <a:noFill/>
        </p:spPr>
        <p:txBody>
          <a:bodyPr wrap="square" rtlCol="0">
            <a:spAutoFit/>
          </a:bodyPr>
          <a:lstStyle/>
          <a:p>
            <a:r>
              <a:rPr lang="cs-CZ" sz="1600" b="1" dirty="0"/>
              <a:t>LBK:</a:t>
            </a:r>
          </a:p>
        </p:txBody>
      </p:sp>
      <p:sp>
        <p:nvSpPr>
          <p:cNvPr id="61" name="TextovéPole 60"/>
          <p:cNvSpPr txBox="1"/>
          <p:nvPr/>
        </p:nvSpPr>
        <p:spPr>
          <a:xfrm>
            <a:off x="8513224" y="5390482"/>
            <a:ext cx="1901911" cy="584775"/>
          </a:xfrm>
          <a:prstGeom prst="rect">
            <a:avLst/>
          </a:prstGeom>
          <a:noFill/>
        </p:spPr>
        <p:txBody>
          <a:bodyPr wrap="square" rtlCol="0">
            <a:spAutoFit/>
          </a:bodyPr>
          <a:lstStyle/>
          <a:p>
            <a:pPr algn="r"/>
            <a:r>
              <a:rPr lang="cs-CZ" sz="1600" b="1" dirty="0"/>
              <a:t>Počet</a:t>
            </a:r>
          </a:p>
          <a:p>
            <a:pPr algn="r"/>
            <a:r>
              <a:rPr lang="cs-CZ" sz="1600" b="1" dirty="0"/>
              <a:t>ošetřovacích dní</a:t>
            </a:r>
          </a:p>
        </p:txBody>
      </p:sp>
      <p:sp>
        <p:nvSpPr>
          <p:cNvPr id="62" name="TextovéPole 61"/>
          <p:cNvSpPr txBox="1"/>
          <p:nvPr/>
        </p:nvSpPr>
        <p:spPr>
          <a:xfrm>
            <a:off x="4916384" y="5028750"/>
            <a:ext cx="1173520" cy="307777"/>
          </a:xfrm>
          <a:prstGeom prst="rect">
            <a:avLst/>
          </a:prstGeom>
          <a:noFill/>
        </p:spPr>
        <p:txBody>
          <a:bodyPr wrap="square" rtlCol="0">
            <a:spAutoFit/>
          </a:bodyPr>
          <a:lstStyle/>
          <a:p>
            <a:r>
              <a:rPr lang="cs-CZ" sz="1400" dirty="0"/>
              <a:t>- 21 233</a:t>
            </a:r>
          </a:p>
        </p:txBody>
      </p:sp>
      <p:sp>
        <p:nvSpPr>
          <p:cNvPr id="63" name="TextovéPole 62"/>
          <p:cNvSpPr txBox="1"/>
          <p:nvPr/>
        </p:nvSpPr>
        <p:spPr>
          <a:xfrm>
            <a:off x="4887530" y="5291129"/>
            <a:ext cx="772726" cy="307777"/>
          </a:xfrm>
          <a:prstGeom prst="rect">
            <a:avLst/>
          </a:prstGeom>
          <a:noFill/>
        </p:spPr>
        <p:txBody>
          <a:bodyPr wrap="square" rtlCol="0">
            <a:spAutoFit/>
          </a:bodyPr>
          <a:lstStyle/>
          <a:p>
            <a:pPr algn="ctr"/>
            <a:r>
              <a:rPr lang="cs-CZ" sz="1400" dirty="0"/>
              <a:t>- 3,5%</a:t>
            </a:r>
          </a:p>
        </p:txBody>
      </p:sp>
      <p:sp>
        <p:nvSpPr>
          <p:cNvPr id="64" name="TextovéPole 63"/>
          <p:cNvSpPr txBox="1"/>
          <p:nvPr/>
        </p:nvSpPr>
        <p:spPr>
          <a:xfrm>
            <a:off x="4970611" y="5810992"/>
            <a:ext cx="1173520" cy="307777"/>
          </a:xfrm>
          <a:prstGeom prst="rect">
            <a:avLst/>
          </a:prstGeom>
          <a:noFill/>
        </p:spPr>
        <p:txBody>
          <a:bodyPr wrap="square" rtlCol="0">
            <a:spAutoFit/>
          </a:bodyPr>
          <a:lstStyle/>
          <a:p>
            <a:r>
              <a:rPr lang="cs-CZ" sz="1400" dirty="0"/>
              <a:t>- 88</a:t>
            </a:r>
          </a:p>
        </p:txBody>
      </p:sp>
      <p:sp>
        <p:nvSpPr>
          <p:cNvPr id="65" name="TextovéPole 64"/>
          <p:cNvSpPr txBox="1"/>
          <p:nvPr/>
        </p:nvSpPr>
        <p:spPr>
          <a:xfrm>
            <a:off x="4941757" y="6073371"/>
            <a:ext cx="772726" cy="307777"/>
          </a:xfrm>
          <a:prstGeom prst="rect">
            <a:avLst/>
          </a:prstGeom>
          <a:noFill/>
        </p:spPr>
        <p:txBody>
          <a:bodyPr wrap="square" rtlCol="0">
            <a:spAutoFit/>
          </a:bodyPr>
          <a:lstStyle/>
          <a:p>
            <a:pPr algn="ctr"/>
            <a:r>
              <a:rPr lang="cs-CZ" sz="1400" dirty="0"/>
              <a:t>- 0,3%</a:t>
            </a:r>
          </a:p>
        </p:txBody>
      </p:sp>
      <p:sp>
        <p:nvSpPr>
          <p:cNvPr id="66" name="TextovéPole 65"/>
          <p:cNvSpPr txBox="1"/>
          <p:nvPr/>
        </p:nvSpPr>
        <p:spPr>
          <a:xfrm>
            <a:off x="7768278" y="5022489"/>
            <a:ext cx="1173520" cy="307777"/>
          </a:xfrm>
          <a:prstGeom prst="rect">
            <a:avLst/>
          </a:prstGeom>
          <a:noFill/>
        </p:spPr>
        <p:txBody>
          <a:bodyPr wrap="square" rtlCol="0">
            <a:spAutoFit/>
          </a:bodyPr>
          <a:lstStyle/>
          <a:p>
            <a:r>
              <a:rPr lang="cs-CZ" sz="1400" dirty="0"/>
              <a:t>- 25 850</a:t>
            </a:r>
          </a:p>
        </p:txBody>
      </p:sp>
      <p:sp>
        <p:nvSpPr>
          <p:cNvPr id="67" name="TextovéPole 66"/>
          <p:cNvSpPr txBox="1"/>
          <p:nvPr/>
        </p:nvSpPr>
        <p:spPr>
          <a:xfrm>
            <a:off x="7739424" y="5284868"/>
            <a:ext cx="772726" cy="307777"/>
          </a:xfrm>
          <a:prstGeom prst="rect">
            <a:avLst/>
          </a:prstGeom>
          <a:noFill/>
        </p:spPr>
        <p:txBody>
          <a:bodyPr wrap="square" rtlCol="0">
            <a:spAutoFit/>
          </a:bodyPr>
          <a:lstStyle/>
          <a:p>
            <a:pPr algn="ctr"/>
            <a:r>
              <a:rPr lang="cs-CZ" sz="1400" dirty="0"/>
              <a:t>- 3,7%</a:t>
            </a:r>
          </a:p>
        </p:txBody>
      </p:sp>
      <p:sp>
        <p:nvSpPr>
          <p:cNvPr id="68" name="TextovéPole 67"/>
          <p:cNvSpPr txBox="1"/>
          <p:nvPr/>
        </p:nvSpPr>
        <p:spPr>
          <a:xfrm>
            <a:off x="7822505" y="5804731"/>
            <a:ext cx="1173520" cy="307777"/>
          </a:xfrm>
          <a:prstGeom prst="rect">
            <a:avLst/>
          </a:prstGeom>
          <a:noFill/>
        </p:spPr>
        <p:txBody>
          <a:bodyPr wrap="square" rtlCol="0">
            <a:spAutoFit/>
          </a:bodyPr>
          <a:lstStyle/>
          <a:p>
            <a:r>
              <a:rPr lang="cs-CZ" sz="1400" dirty="0"/>
              <a:t>- 609</a:t>
            </a:r>
          </a:p>
        </p:txBody>
      </p:sp>
      <p:sp>
        <p:nvSpPr>
          <p:cNvPr id="69" name="TextovéPole 68"/>
          <p:cNvSpPr txBox="1"/>
          <p:nvPr/>
        </p:nvSpPr>
        <p:spPr>
          <a:xfrm>
            <a:off x="7793651" y="6067110"/>
            <a:ext cx="772726" cy="307777"/>
          </a:xfrm>
          <a:prstGeom prst="rect">
            <a:avLst/>
          </a:prstGeom>
          <a:noFill/>
        </p:spPr>
        <p:txBody>
          <a:bodyPr wrap="square" rtlCol="0">
            <a:spAutoFit/>
          </a:bodyPr>
          <a:lstStyle/>
          <a:p>
            <a:pPr algn="ctr"/>
            <a:r>
              <a:rPr lang="cs-CZ" sz="1400" dirty="0"/>
              <a:t>- 2,0%</a:t>
            </a:r>
          </a:p>
        </p:txBody>
      </p:sp>
      <p:sp>
        <p:nvSpPr>
          <p:cNvPr id="70" name="TextovéPole 69"/>
          <p:cNvSpPr txBox="1"/>
          <p:nvPr/>
        </p:nvSpPr>
        <p:spPr>
          <a:xfrm>
            <a:off x="10947637" y="5069565"/>
            <a:ext cx="1173520" cy="307777"/>
          </a:xfrm>
          <a:prstGeom prst="rect">
            <a:avLst/>
          </a:prstGeom>
          <a:noFill/>
        </p:spPr>
        <p:txBody>
          <a:bodyPr wrap="square" rtlCol="0">
            <a:spAutoFit/>
          </a:bodyPr>
          <a:lstStyle/>
          <a:p>
            <a:r>
              <a:rPr lang="cs-CZ" sz="1400" dirty="0"/>
              <a:t>- 798 077</a:t>
            </a:r>
          </a:p>
        </p:txBody>
      </p:sp>
      <p:sp>
        <p:nvSpPr>
          <p:cNvPr id="71" name="TextovéPole 70"/>
          <p:cNvSpPr txBox="1"/>
          <p:nvPr/>
        </p:nvSpPr>
        <p:spPr>
          <a:xfrm>
            <a:off x="10918783" y="5331944"/>
            <a:ext cx="772726" cy="307777"/>
          </a:xfrm>
          <a:prstGeom prst="rect">
            <a:avLst/>
          </a:prstGeom>
          <a:noFill/>
        </p:spPr>
        <p:txBody>
          <a:bodyPr wrap="square" rtlCol="0">
            <a:spAutoFit/>
          </a:bodyPr>
          <a:lstStyle/>
          <a:p>
            <a:pPr algn="ctr"/>
            <a:r>
              <a:rPr lang="cs-CZ" sz="1400" dirty="0"/>
              <a:t>- 17,0%</a:t>
            </a:r>
          </a:p>
        </p:txBody>
      </p:sp>
      <p:sp>
        <p:nvSpPr>
          <p:cNvPr id="72" name="TextovéPole 71"/>
          <p:cNvSpPr txBox="1"/>
          <p:nvPr/>
        </p:nvSpPr>
        <p:spPr>
          <a:xfrm>
            <a:off x="11001864" y="5851807"/>
            <a:ext cx="1173520" cy="307777"/>
          </a:xfrm>
          <a:prstGeom prst="rect">
            <a:avLst/>
          </a:prstGeom>
          <a:noFill/>
        </p:spPr>
        <p:txBody>
          <a:bodyPr wrap="square" rtlCol="0">
            <a:spAutoFit/>
          </a:bodyPr>
          <a:lstStyle/>
          <a:p>
            <a:r>
              <a:rPr lang="cs-CZ" sz="1400" dirty="0"/>
              <a:t>- 17 362</a:t>
            </a:r>
          </a:p>
        </p:txBody>
      </p:sp>
      <p:sp>
        <p:nvSpPr>
          <p:cNvPr id="73" name="TextovéPole 72"/>
          <p:cNvSpPr txBox="1"/>
          <p:nvPr/>
        </p:nvSpPr>
        <p:spPr>
          <a:xfrm>
            <a:off x="10973010" y="6114186"/>
            <a:ext cx="772726" cy="307777"/>
          </a:xfrm>
          <a:prstGeom prst="rect">
            <a:avLst/>
          </a:prstGeom>
          <a:noFill/>
        </p:spPr>
        <p:txBody>
          <a:bodyPr wrap="square" rtlCol="0">
            <a:spAutoFit/>
          </a:bodyPr>
          <a:lstStyle/>
          <a:p>
            <a:pPr algn="ctr"/>
            <a:r>
              <a:rPr lang="cs-CZ" sz="1400" dirty="0"/>
              <a:t>- 8,4%</a:t>
            </a:r>
          </a:p>
        </p:txBody>
      </p:sp>
    </p:spTree>
    <p:extLst>
      <p:ext uri="{BB962C8B-B14F-4D97-AF65-F5344CB8AC3E}">
        <p14:creationId xmlns:p14="http://schemas.microsoft.com/office/powerpoint/2010/main" val="421728833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normAutofit fontScale="90000"/>
          </a:bodyPr>
          <a:lstStyle/>
          <a:p>
            <a:r>
              <a:rPr lang="cs-CZ" dirty="0"/>
              <a:t>Nemocnost obyvatel LBK ve srovnání s ČR </a:t>
            </a:r>
            <a:br>
              <a:rPr lang="cs-CZ" dirty="0"/>
            </a:br>
            <a:r>
              <a:rPr lang="cs-CZ" dirty="0" smtClean="0"/>
              <a:t>- akutní </a:t>
            </a:r>
            <a:r>
              <a:rPr lang="cs-CZ" dirty="0"/>
              <a:t>hospitalizace s operací</a:t>
            </a:r>
          </a:p>
        </p:txBody>
      </p:sp>
      <p:graphicFrame>
        <p:nvGraphicFramePr>
          <p:cNvPr id="2" name="Tabulka 1"/>
          <p:cNvGraphicFramePr>
            <a:graphicFrameLocks noGrp="1"/>
          </p:cNvGraphicFramePr>
          <p:nvPr>
            <p:extLst>
              <p:ext uri="{D42A27DB-BD31-4B8C-83A1-F6EECF244321}">
                <p14:modId xmlns:p14="http://schemas.microsoft.com/office/powerpoint/2010/main" val="2653705208"/>
              </p:ext>
            </p:extLst>
          </p:nvPr>
        </p:nvGraphicFramePr>
        <p:xfrm>
          <a:off x="1988855" y="1253349"/>
          <a:ext cx="5257728" cy="4894797"/>
        </p:xfrm>
        <a:graphic>
          <a:graphicData uri="http://schemas.openxmlformats.org/drawingml/2006/table">
            <a:tbl>
              <a:tblPr firstRow="1" bandRow="1">
                <a:tableStyleId>{2D5ABB26-0587-4C30-8999-92F81FD0307C}</a:tableStyleId>
              </a:tblPr>
              <a:tblGrid>
                <a:gridCol w="680355">
                  <a:extLst>
                    <a:ext uri="{9D8B030D-6E8A-4147-A177-3AD203B41FA5}">
                      <a16:colId xmlns:a16="http://schemas.microsoft.com/office/drawing/2014/main" val="20000"/>
                    </a:ext>
                  </a:extLst>
                </a:gridCol>
                <a:gridCol w="471085">
                  <a:extLst>
                    <a:ext uri="{9D8B030D-6E8A-4147-A177-3AD203B41FA5}">
                      <a16:colId xmlns:a16="http://schemas.microsoft.com/office/drawing/2014/main" val="20001"/>
                    </a:ext>
                  </a:extLst>
                </a:gridCol>
                <a:gridCol w="643817">
                  <a:extLst>
                    <a:ext uri="{9D8B030D-6E8A-4147-A177-3AD203B41FA5}">
                      <a16:colId xmlns:a16="http://schemas.microsoft.com/office/drawing/2014/main" val="20002"/>
                    </a:ext>
                  </a:extLst>
                </a:gridCol>
                <a:gridCol w="698775">
                  <a:extLst>
                    <a:ext uri="{9D8B030D-6E8A-4147-A177-3AD203B41FA5}">
                      <a16:colId xmlns:a16="http://schemas.microsoft.com/office/drawing/2014/main" val="20003"/>
                    </a:ext>
                  </a:extLst>
                </a:gridCol>
                <a:gridCol w="690924">
                  <a:extLst>
                    <a:ext uri="{9D8B030D-6E8A-4147-A177-3AD203B41FA5}">
                      <a16:colId xmlns:a16="http://schemas.microsoft.com/office/drawing/2014/main" val="20004"/>
                    </a:ext>
                  </a:extLst>
                </a:gridCol>
                <a:gridCol w="690924">
                  <a:extLst>
                    <a:ext uri="{9D8B030D-6E8A-4147-A177-3AD203B41FA5}">
                      <a16:colId xmlns:a16="http://schemas.microsoft.com/office/drawing/2014/main" val="2845035970"/>
                    </a:ext>
                  </a:extLst>
                </a:gridCol>
                <a:gridCol w="690924">
                  <a:extLst>
                    <a:ext uri="{9D8B030D-6E8A-4147-A177-3AD203B41FA5}">
                      <a16:colId xmlns:a16="http://schemas.microsoft.com/office/drawing/2014/main" val="1946440046"/>
                    </a:ext>
                  </a:extLst>
                </a:gridCol>
                <a:gridCol w="690924">
                  <a:extLst>
                    <a:ext uri="{9D8B030D-6E8A-4147-A177-3AD203B41FA5}">
                      <a16:colId xmlns:a16="http://schemas.microsoft.com/office/drawing/2014/main" val="432594177"/>
                    </a:ext>
                  </a:extLst>
                </a:gridCol>
              </a:tblGrid>
              <a:tr h="307557">
                <a:tc>
                  <a:txBody>
                    <a:bodyPr/>
                    <a:lstStyle/>
                    <a:p>
                      <a:pPr algn="ctr"/>
                      <a:endParaRPr lang="cs-CZ" sz="1100" b="1"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cs-CZ" sz="1100" b="1"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3">
                  <a:txBody>
                    <a:bodyPr/>
                    <a:lstStyle/>
                    <a:p>
                      <a:pPr algn="ctr"/>
                      <a:r>
                        <a:rPr lang="cs-CZ" sz="1100" b="1" dirty="0">
                          <a:latin typeface="+mj-lt"/>
                        </a:rPr>
                        <a:t>Počet kontaktů s PZS</a:t>
                      </a:r>
                    </a:p>
                  </a:txBody>
                  <a:tcPr marL="0" marR="0" marT="0"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a:endParaRPr lang="cs-CZ" sz="1100" b="1"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a:endParaRPr lang="cs-CZ" sz="1100" b="1"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3">
                  <a:txBody>
                    <a:bodyPr/>
                    <a:lstStyle/>
                    <a:p>
                      <a:pPr algn="ctr"/>
                      <a:r>
                        <a:rPr lang="cs-CZ" sz="1100" b="1" dirty="0">
                          <a:latin typeface="+mj-lt"/>
                        </a:rPr>
                        <a:t>Počet člověkodnů na lůžku</a:t>
                      </a:r>
                    </a:p>
                  </a:txBody>
                  <a:tcPr marL="0" marR="0" marT="0"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a:endParaRPr lang="cs-CZ" sz="1100" b="1"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a:endParaRPr lang="cs-CZ" sz="1100" b="1"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925868330"/>
                  </a:ext>
                </a:extLst>
              </a:tr>
              <a:tr h="307557">
                <a:tc>
                  <a:txBody>
                    <a:bodyPr/>
                    <a:lstStyle/>
                    <a:p>
                      <a:pPr algn="ctr"/>
                      <a:endParaRPr lang="cs-CZ" sz="1100" b="1"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latin typeface="+mj-lt"/>
                        </a:rPr>
                        <a:t>Rok</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100" b="1" dirty="0">
                          <a:latin typeface="+mn-lt"/>
                        </a:rPr>
                        <a:t>LBK</a:t>
                      </a:r>
                      <a:endParaRPr lang="cs-CZ" sz="1100" b="1"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latin typeface="+mj-lt"/>
                        </a:rPr>
                        <a:t>ČR</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latin typeface="+mj-lt"/>
                        </a:rPr>
                        <a:t>Podíl</a:t>
                      </a:r>
                      <a:r>
                        <a:rPr lang="cs-CZ" sz="1100" b="1" baseline="0" dirty="0">
                          <a:latin typeface="+mj-lt"/>
                        </a:rPr>
                        <a:t> </a:t>
                      </a:r>
                      <a:br>
                        <a:rPr lang="cs-CZ" sz="1100" b="1" baseline="0" dirty="0">
                          <a:latin typeface="+mj-lt"/>
                        </a:rPr>
                      </a:br>
                      <a:r>
                        <a:rPr lang="cs-CZ" sz="1100" b="1" dirty="0"/>
                        <a:t>LBK</a:t>
                      </a:r>
                      <a:r>
                        <a:rPr lang="cs-CZ" sz="1100" b="1" dirty="0">
                          <a:latin typeface="+mj-lt"/>
                        </a:rPr>
                        <a:t> z ČR</a:t>
                      </a:r>
                    </a:p>
                  </a:txBody>
                  <a:tcPr marL="0" marR="0" marT="0"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t>LBK</a:t>
                      </a:r>
                      <a:endParaRPr lang="cs-CZ" sz="1100" b="1" dirty="0">
                        <a:latin typeface="+mj-lt"/>
                      </a:endParaRPr>
                    </a:p>
                  </a:txBody>
                  <a:tcPr marL="0" marR="0" marT="0"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latin typeface="+mj-lt"/>
                        </a:rPr>
                        <a:t>ČR</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latin typeface="+mj-lt"/>
                        </a:rPr>
                        <a:t>Podíl</a:t>
                      </a:r>
                      <a:r>
                        <a:rPr lang="cs-CZ" sz="1100" b="1" baseline="0" dirty="0">
                          <a:latin typeface="+mj-lt"/>
                        </a:rPr>
                        <a:t> </a:t>
                      </a:r>
                      <a:br>
                        <a:rPr lang="cs-CZ" sz="1100" b="1" baseline="0" dirty="0">
                          <a:latin typeface="+mj-lt"/>
                        </a:rPr>
                      </a:br>
                      <a:r>
                        <a:rPr lang="cs-CZ" sz="1100" b="1" dirty="0"/>
                        <a:t>LBK</a:t>
                      </a:r>
                      <a:r>
                        <a:rPr lang="cs-CZ" sz="1100" b="1" dirty="0">
                          <a:latin typeface="+mj-lt"/>
                        </a:rPr>
                        <a:t> z ČR</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162516">
                <a:tc rowSpan="3">
                  <a:txBody>
                    <a:bodyPr/>
                    <a:lstStyle/>
                    <a:p>
                      <a:pPr algn="ctr"/>
                      <a:r>
                        <a:rPr lang="cs-CZ" sz="1100" b="1" dirty="0">
                          <a:solidFill>
                            <a:schemeClr val="bg1"/>
                          </a:solidFill>
                          <a:latin typeface="+mj-lt"/>
                        </a:rPr>
                        <a:t>Celkem</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4472C4"/>
                    </a:solidFill>
                  </a:tcPr>
                </a:tc>
                <a:tc>
                  <a:txBody>
                    <a:bodyPr/>
                    <a:lstStyle/>
                    <a:p>
                      <a:pPr algn="ctr"/>
                      <a:r>
                        <a:rPr lang="cs-CZ" sz="1100" b="1" dirty="0">
                          <a:solidFill>
                            <a:schemeClr val="bg1"/>
                          </a:solidFill>
                          <a:latin typeface="+mj-lt"/>
                        </a:rPr>
                        <a:t>2016</a:t>
                      </a:r>
                    </a:p>
                  </a:txBody>
                  <a:tcPr marL="0" marR="0" marT="0" marB="0" anchor="ctr">
                    <a:lnT w="12700" cap="flat" cmpd="sng" algn="ctr">
                      <a:solidFill>
                        <a:schemeClr val="tx1"/>
                      </a:solidFill>
                      <a:prstDash val="solid"/>
                      <a:round/>
                      <a:headEnd type="none" w="med" len="med"/>
                      <a:tailEnd type="none" w="med" len="med"/>
                    </a:lnT>
                    <a:solidFill>
                      <a:srgbClr val="4472C4"/>
                    </a:solidFill>
                  </a:tcPr>
                </a:tc>
                <a:tc>
                  <a:txBody>
                    <a:bodyPr/>
                    <a:lstStyle/>
                    <a:p>
                      <a:pPr algn="ctr" rtl="0" fontAlgn="ctr"/>
                      <a:r>
                        <a:rPr lang="cs-CZ" sz="1100" b="1" i="0" u="none" strike="noStrike" dirty="0">
                          <a:solidFill>
                            <a:schemeClr val="bg1"/>
                          </a:solidFill>
                          <a:effectLst/>
                          <a:latin typeface="Calibri Light" panose="020F0302020204030204" pitchFamily="34" charset="0"/>
                        </a:rPr>
                        <a:t>30 422</a:t>
                      </a:r>
                    </a:p>
                  </a:txBody>
                  <a:tcPr marL="9525" marR="9525" marT="9525" marB="0" anchor="ctr">
                    <a:lnT w="12700" cap="flat" cmpd="sng" algn="ctr">
                      <a:solidFill>
                        <a:schemeClr val="tx1"/>
                      </a:solidFill>
                      <a:prstDash val="solid"/>
                      <a:round/>
                      <a:headEnd type="none" w="med" len="med"/>
                      <a:tailEnd type="none" w="med" len="med"/>
                    </a:lnT>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666 960</a:t>
                      </a:r>
                    </a:p>
                  </a:txBody>
                  <a:tcPr marL="9525" marR="9525" marT="9525" marB="0" anchor="ctr">
                    <a:lnT w="12700" cap="flat" cmpd="sng" algn="ctr">
                      <a:solidFill>
                        <a:schemeClr val="tx1"/>
                      </a:solidFill>
                      <a:prstDash val="solid"/>
                      <a:round/>
                      <a:headEnd type="none" w="med" len="med"/>
                      <a:tailEnd type="none" w="med" len="med"/>
                    </a:lnT>
                    <a:solidFill>
                      <a:srgbClr val="4472C4"/>
                    </a:solidFill>
                  </a:tcPr>
                </a:tc>
                <a:tc>
                  <a:txBody>
                    <a:bodyPr/>
                    <a:lstStyle/>
                    <a:p>
                      <a:pPr algn="ctr" fontAlgn="ctr"/>
                      <a:r>
                        <a:rPr lang="cs-CZ" sz="1100" b="1" i="0" u="none" strike="noStrike">
                          <a:solidFill>
                            <a:schemeClr val="bg1"/>
                          </a:solidFill>
                          <a:effectLst/>
                          <a:latin typeface="Calibri Light" panose="020F0302020204030204" pitchFamily="34" charset="0"/>
                        </a:rPr>
                        <a:t>4,56%</a:t>
                      </a:r>
                    </a:p>
                  </a:txBody>
                  <a:tcPr marL="9525" marR="9525" marT="9525"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rgbClr val="4472C4"/>
                    </a:solidFill>
                  </a:tcPr>
                </a:tc>
                <a:tc>
                  <a:txBody>
                    <a:bodyPr/>
                    <a:lstStyle/>
                    <a:p>
                      <a:pPr algn="ctr" rtl="0" fontAlgn="ctr"/>
                      <a:r>
                        <a:rPr lang="cs-CZ" sz="1100" b="1" i="0" u="none" strike="noStrike" dirty="0">
                          <a:solidFill>
                            <a:schemeClr val="bg1"/>
                          </a:solidFill>
                          <a:effectLst/>
                          <a:latin typeface="Calibri Light" panose="020F0302020204030204" pitchFamily="34" charset="0"/>
                        </a:rPr>
                        <a:t>190 845</a:t>
                      </a:r>
                    </a:p>
                  </a:txBody>
                  <a:tcPr marL="9525" marR="9525" marT="9525"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3 961 928</a:t>
                      </a:r>
                    </a:p>
                  </a:txBody>
                  <a:tcPr marL="9525" marR="9525" marT="9525" marB="0" anchor="ctr">
                    <a:lnT w="12700" cap="flat" cmpd="sng" algn="ctr">
                      <a:solidFill>
                        <a:schemeClr val="tx1"/>
                      </a:solidFill>
                      <a:prstDash val="solid"/>
                      <a:round/>
                      <a:headEnd type="none" w="med" len="med"/>
                      <a:tailEnd type="none" w="med" len="med"/>
                    </a:lnT>
                    <a:solidFill>
                      <a:srgbClr val="4472C4"/>
                    </a:solidFill>
                  </a:tcPr>
                </a:tc>
                <a:tc>
                  <a:txBody>
                    <a:bodyPr/>
                    <a:lstStyle/>
                    <a:p>
                      <a:pPr algn="ctr" fontAlgn="ctr"/>
                      <a:r>
                        <a:rPr lang="cs-CZ" sz="1100" b="1" i="0" u="none" strike="noStrike">
                          <a:solidFill>
                            <a:schemeClr val="bg1"/>
                          </a:solidFill>
                          <a:effectLst/>
                          <a:latin typeface="Calibri Light" panose="020F0302020204030204" pitchFamily="34" charset="0"/>
                        </a:rPr>
                        <a:t>4,82%</a:t>
                      </a:r>
                    </a:p>
                  </a:txBody>
                  <a:tcPr marL="9525" marR="9525" marT="9525" marB="0" anchor="ctr">
                    <a:lnT w="12700" cap="flat" cmpd="sng" algn="ctr">
                      <a:solidFill>
                        <a:schemeClr val="tx1"/>
                      </a:solidFill>
                      <a:prstDash val="solid"/>
                      <a:round/>
                      <a:headEnd type="none" w="med" len="med"/>
                      <a:tailEnd type="none" w="med" len="med"/>
                    </a:lnT>
                    <a:solidFill>
                      <a:srgbClr val="4472C4"/>
                    </a:solidFill>
                  </a:tcPr>
                </a:tc>
                <a:extLst>
                  <a:ext uri="{0D108BD9-81ED-4DB2-BD59-A6C34878D82A}">
                    <a16:rowId xmlns:a16="http://schemas.microsoft.com/office/drawing/2014/main" val="10001"/>
                  </a:ext>
                </a:extLst>
              </a:tr>
              <a:tr h="162516">
                <a:tc vMerge="1">
                  <a:txBody>
                    <a:bodyPr/>
                    <a:lstStyle/>
                    <a:p>
                      <a:pPr algn="ctr"/>
                      <a:endParaRPr lang="cs-CZ" sz="1100"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lang="cs-CZ" sz="1100" b="1" dirty="0">
                          <a:solidFill>
                            <a:schemeClr val="bg1"/>
                          </a:solidFill>
                          <a:latin typeface="+mj-lt"/>
                        </a:rPr>
                        <a:t>2017</a:t>
                      </a:r>
                    </a:p>
                  </a:txBody>
                  <a:tcPr marL="0" marR="0" marT="0" marB="0" anchor="ctr">
                    <a:lnB w="12700" cap="flat" cmpd="sng" algn="ctr">
                      <a:noFill/>
                      <a:prstDash val="solid"/>
                      <a:round/>
                      <a:headEnd type="none" w="med" len="med"/>
                      <a:tailEnd type="none" w="med" len="med"/>
                    </a:lnB>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30 729</a:t>
                      </a:r>
                    </a:p>
                  </a:txBody>
                  <a:tcPr marL="9525" marR="9525" marT="9525" marB="0" anchor="ctr">
                    <a:lnB w="12700" cap="flat" cmpd="sng" algn="ctr">
                      <a:noFill/>
                      <a:prstDash val="solid"/>
                      <a:round/>
                      <a:headEnd type="none" w="med" len="med"/>
                      <a:tailEnd type="none" w="med" len="med"/>
                    </a:lnB>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663 800</a:t>
                      </a:r>
                    </a:p>
                  </a:txBody>
                  <a:tcPr marL="9525" marR="9525" marT="9525" marB="0" anchor="ctr">
                    <a:lnB w="12700" cap="flat" cmpd="sng" algn="ctr">
                      <a:noFill/>
                      <a:prstDash val="solid"/>
                      <a:round/>
                      <a:headEnd type="none" w="med" len="med"/>
                      <a:tailEnd type="none" w="med" len="med"/>
                    </a:lnB>
                    <a:solidFill>
                      <a:srgbClr val="4472C4"/>
                    </a:solidFill>
                  </a:tcPr>
                </a:tc>
                <a:tc>
                  <a:txBody>
                    <a:bodyPr/>
                    <a:lstStyle/>
                    <a:p>
                      <a:pPr algn="ctr" fontAlgn="ctr"/>
                      <a:r>
                        <a:rPr lang="cs-CZ" sz="1100" b="1" i="0" u="none" strike="noStrike">
                          <a:solidFill>
                            <a:schemeClr val="bg1"/>
                          </a:solidFill>
                          <a:effectLst/>
                          <a:latin typeface="Calibri Light" panose="020F0302020204030204" pitchFamily="34" charset="0"/>
                        </a:rPr>
                        <a:t>4,63%</a:t>
                      </a:r>
                    </a:p>
                  </a:txBody>
                  <a:tcPr marL="9525" marR="9525" marT="9525" marB="0" anchor="ctr">
                    <a:lnR w="12700" cap="flat" cmpd="sng" algn="ctr">
                      <a:solidFill>
                        <a:schemeClr val="tx1"/>
                      </a:solidFill>
                      <a:prstDash val="solid"/>
                      <a:round/>
                      <a:headEnd type="none" w="med" len="med"/>
                      <a:tailEnd type="none" w="med" len="med"/>
                    </a:lnR>
                    <a:lnB w="12700" cap="flat" cmpd="sng" algn="ctr">
                      <a:noFill/>
                      <a:prstDash val="solid"/>
                      <a:round/>
                      <a:headEnd type="none" w="med" len="med"/>
                      <a:tailEnd type="none" w="med" len="med"/>
                    </a:lnB>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188 895</a:t>
                      </a:r>
                    </a:p>
                  </a:txBody>
                  <a:tcPr marL="9525" marR="9525" marT="9525" marB="0" anchor="ctr">
                    <a:lnL w="12700" cap="flat" cmpd="sng" algn="ctr">
                      <a:solidFill>
                        <a:schemeClr val="tx1"/>
                      </a:solidFill>
                      <a:prstDash val="solid"/>
                      <a:round/>
                      <a:headEnd type="none" w="med" len="med"/>
                      <a:tailEnd type="none" w="med" len="med"/>
                    </a:lnL>
                    <a:lnB w="12700" cap="flat" cmpd="sng" algn="ctr">
                      <a:noFill/>
                      <a:prstDash val="solid"/>
                      <a:round/>
                      <a:headEnd type="none" w="med" len="med"/>
                      <a:tailEnd type="none" w="med" len="med"/>
                    </a:lnB>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3 870 571</a:t>
                      </a:r>
                    </a:p>
                  </a:txBody>
                  <a:tcPr marL="9525" marR="9525" marT="9525" marB="0" anchor="ctr">
                    <a:lnB w="12700" cap="flat" cmpd="sng" algn="ctr">
                      <a:noFill/>
                      <a:prstDash val="solid"/>
                      <a:round/>
                      <a:headEnd type="none" w="med" len="med"/>
                      <a:tailEnd type="none" w="med" len="med"/>
                    </a:lnB>
                    <a:solidFill>
                      <a:srgbClr val="4472C4"/>
                    </a:solidFill>
                  </a:tcPr>
                </a:tc>
                <a:tc>
                  <a:txBody>
                    <a:bodyPr/>
                    <a:lstStyle/>
                    <a:p>
                      <a:pPr algn="ctr" fontAlgn="ctr"/>
                      <a:r>
                        <a:rPr lang="cs-CZ" sz="1100" b="1" i="0" u="none" strike="noStrike">
                          <a:solidFill>
                            <a:schemeClr val="bg1"/>
                          </a:solidFill>
                          <a:effectLst/>
                          <a:latin typeface="Calibri Light" panose="020F0302020204030204" pitchFamily="34" charset="0"/>
                        </a:rPr>
                        <a:t>4,88%</a:t>
                      </a:r>
                    </a:p>
                  </a:txBody>
                  <a:tcPr marL="9525" marR="9525" marT="9525" marB="0" anchor="ctr">
                    <a:lnB w="12700" cap="flat" cmpd="sng" algn="ctr">
                      <a:noFill/>
                      <a:prstDash val="solid"/>
                      <a:round/>
                      <a:headEnd type="none" w="med" len="med"/>
                      <a:tailEnd type="none" w="med" len="med"/>
                    </a:lnB>
                    <a:solidFill>
                      <a:srgbClr val="4472C4"/>
                    </a:solidFill>
                  </a:tcPr>
                </a:tc>
                <a:extLst>
                  <a:ext uri="{0D108BD9-81ED-4DB2-BD59-A6C34878D82A}">
                    <a16:rowId xmlns:a16="http://schemas.microsoft.com/office/drawing/2014/main" val="10002"/>
                  </a:ext>
                </a:extLst>
              </a:tr>
              <a:tr h="162516">
                <a:tc vMerge="1">
                  <a:txBody>
                    <a:bodyPr/>
                    <a:lstStyle/>
                    <a:p>
                      <a:pPr algn="ctr"/>
                      <a:endParaRPr lang="cs-CZ" sz="1100" dirty="0">
                        <a:latin typeface="+mj-lt"/>
                      </a:endParaRPr>
                    </a:p>
                  </a:txBody>
                  <a:tcPr marL="0" marR="0" marT="0" marB="0" anchor="ctr">
                    <a:lnT w="12700" cap="flat" cmpd="sng" algn="ctr">
                      <a:solidFill>
                        <a:schemeClr val="tx1"/>
                      </a:solidFill>
                      <a:prstDash val="solid"/>
                      <a:round/>
                      <a:headEnd type="none" w="med" len="med"/>
                      <a:tailEnd type="none" w="med" len="med"/>
                    </a:lnT>
                  </a:tcPr>
                </a:tc>
                <a:tc>
                  <a:txBody>
                    <a:bodyPr/>
                    <a:lstStyle/>
                    <a:p>
                      <a:pPr algn="ctr"/>
                      <a:r>
                        <a:rPr lang="cs-CZ" sz="1100" b="1" dirty="0">
                          <a:solidFill>
                            <a:schemeClr val="bg1"/>
                          </a:solidFill>
                          <a:latin typeface="+mj-lt"/>
                        </a:rPr>
                        <a:t>2018</a:t>
                      </a:r>
                    </a:p>
                  </a:txBody>
                  <a:tcPr marL="0" marR="0" marT="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30 588</a:t>
                      </a:r>
                    </a:p>
                  </a:txBody>
                  <a:tcPr marL="9525" marR="9525" marT="952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666 412</a:t>
                      </a:r>
                    </a:p>
                  </a:txBody>
                  <a:tcPr marL="9525" marR="9525" marT="952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algn="ctr" fontAlgn="ctr"/>
                      <a:r>
                        <a:rPr lang="cs-CZ" sz="1100" b="1" i="0" u="none" strike="noStrike" dirty="0">
                          <a:solidFill>
                            <a:schemeClr val="bg1"/>
                          </a:solidFill>
                          <a:effectLst/>
                          <a:latin typeface="Calibri Light" panose="020F0302020204030204" pitchFamily="34" charset="0"/>
                        </a:rPr>
                        <a:t>4,59%</a:t>
                      </a:r>
                    </a:p>
                  </a:txBody>
                  <a:tcPr marL="9525" marR="9525" marT="9525" marB="0" anchor="ctr">
                    <a:lnL>
                      <a:noFill/>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189 847</a:t>
                      </a:r>
                    </a:p>
                  </a:txBody>
                  <a:tcPr marL="9525" marR="9525" marT="9525" marB="0" anchor="ctr">
                    <a:lnL w="12700" cap="flat" cmpd="sng" algn="ctr">
                      <a:solidFill>
                        <a:schemeClr val="tx1"/>
                      </a:solid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3 892 330</a:t>
                      </a:r>
                    </a:p>
                  </a:txBody>
                  <a:tcPr marL="9525" marR="9525" marT="952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algn="ctr" fontAlgn="ctr"/>
                      <a:r>
                        <a:rPr lang="cs-CZ" sz="1100" b="1" i="0" u="none" strike="noStrike" dirty="0">
                          <a:solidFill>
                            <a:schemeClr val="bg1"/>
                          </a:solidFill>
                          <a:effectLst/>
                          <a:latin typeface="Calibri Light" panose="020F0302020204030204" pitchFamily="34" charset="0"/>
                        </a:rPr>
                        <a:t>4,88%</a:t>
                      </a:r>
                    </a:p>
                  </a:txBody>
                  <a:tcPr marL="9525" marR="9525" marT="952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extLst>
                  <a:ext uri="{0D108BD9-81ED-4DB2-BD59-A6C34878D82A}">
                    <a16:rowId xmlns:a16="http://schemas.microsoft.com/office/drawing/2014/main" val="10003"/>
                  </a:ext>
                </a:extLst>
              </a:tr>
              <a:tr h="162516">
                <a:tc rowSpan="3">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cs-CZ" sz="1100" kern="1200" dirty="0">
                          <a:solidFill>
                            <a:schemeClr val="tx1"/>
                          </a:solidFill>
                          <a:latin typeface="+mn-lt"/>
                          <a:ea typeface="+mn-ea"/>
                          <a:cs typeface="+mn-cs"/>
                        </a:rPr>
                        <a:t>Věk 0–1</a:t>
                      </a:r>
                    </a:p>
                  </a:txBody>
                  <a:tcPr marL="0" marR="0" marT="0" marB="0" anchor="ctr">
                    <a:lnT w="12700" cap="flat" cmpd="sng" algn="ctr">
                      <a:solidFill>
                        <a:schemeClr val="tx1"/>
                      </a:solidFill>
                      <a:prstDash val="solid"/>
                      <a:round/>
                      <a:headEnd type="none" w="med" len="med"/>
                      <a:tailEnd type="none" w="med" len="med"/>
                    </a:lnT>
                    <a:solidFill>
                      <a:srgbClr val="CFD5EA"/>
                    </a:solidFill>
                  </a:tcPr>
                </a:tc>
                <a:tc>
                  <a:txBody>
                    <a:bodyPr/>
                    <a:lstStyle/>
                    <a:p>
                      <a:pPr algn="ctr"/>
                      <a:r>
                        <a:rPr lang="cs-CZ" sz="1100" dirty="0">
                          <a:latin typeface="+mj-lt"/>
                        </a:rPr>
                        <a:t>2016</a:t>
                      </a:r>
                    </a:p>
                  </a:txBody>
                  <a:tcPr marL="0" marR="0" marT="0" marB="0" anchor="ctr">
                    <a:lnT w="12700" cap="flat" cmpd="sng" algn="ctr">
                      <a:solidFill>
                        <a:schemeClr val="tx1"/>
                      </a:solidFill>
                      <a:prstDash val="solid"/>
                      <a:round/>
                      <a:headEnd type="none" w="med" len="med"/>
                      <a:tailEnd type="none" w="med" len="med"/>
                    </a:lnT>
                    <a:solidFill>
                      <a:srgbClr val="CFD5EA"/>
                    </a:solidFill>
                  </a:tcPr>
                </a:tc>
                <a:tc>
                  <a:txBody>
                    <a:bodyPr/>
                    <a:lstStyle/>
                    <a:p>
                      <a:pPr algn="ctr" fontAlgn="ctr"/>
                      <a:r>
                        <a:rPr lang="cs-CZ" sz="1100" b="0" i="0" u="none" strike="noStrike" dirty="0">
                          <a:solidFill>
                            <a:srgbClr val="000000"/>
                          </a:solidFill>
                          <a:effectLst/>
                          <a:latin typeface="Calibri Light" panose="020F0302020204030204" pitchFamily="34" charset="0"/>
                        </a:rPr>
                        <a:t>180</a:t>
                      </a:r>
                    </a:p>
                  </a:txBody>
                  <a:tcPr marL="9525" marR="9525" marT="9525" marB="0" anchor="ctr">
                    <a:lnT w="12700" cap="flat" cmpd="sng" algn="ctr">
                      <a:solidFill>
                        <a:schemeClr val="tx1"/>
                      </a:solidFill>
                      <a:prstDash val="solid"/>
                      <a:round/>
                      <a:headEnd type="none" w="med" len="med"/>
                      <a:tailEnd type="none" w="med" len="med"/>
                    </a:lnT>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4 144</a:t>
                      </a:r>
                    </a:p>
                  </a:txBody>
                  <a:tcPr marL="9525" marR="9525" marT="9525" marB="0" anchor="ctr">
                    <a:lnT w="12700" cap="flat" cmpd="sng" algn="ctr">
                      <a:solidFill>
                        <a:schemeClr val="tx1"/>
                      </a:solidFill>
                      <a:prstDash val="solid"/>
                      <a:round/>
                      <a:headEnd type="none" w="med" len="med"/>
                      <a:tailEnd type="none" w="med" len="med"/>
                    </a:lnT>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4,34%</a:t>
                      </a:r>
                    </a:p>
                  </a:txBody>
                  <a:tcPr marL="9525" marR="9525" marT="9525"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rgbClr val="CFD5EA"/>
                    </a:solidFill>
                  </a:tcPr>
                </a:tc>
                <a:tc>
                  <a:txBody>
                    <a:bodyPr/>
                    <a:lstStyle/>
                    <a:p>
                      <a:pPr algn="ctr" fontAlgn="ctr"/>
                      <a:r>
                        <a:rPr lang="cs-CZ" sz="1100" b="0" i="0" u="none" strike="noStrike" dirty="0">
                          <a:solidFill>
                            <a:srgbClr val="000000"/>
                          </a:solidFill>
                          <a:effectLst/>
                          <a:latin typeface="Calibri Light" panose="020F0302020204030204" pitchFamily="34" charset="0"/>
                        </a:rPr>
                        <a:t>2 021</a:t>
                      </a:r>
                    </a:p>
                  </a:txBody>
                  <a:tcPr marL="9525" marR="9525" marT="9525"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48 854</a:t>
                      </a:r>
                    </a:p>
                  </a:txBody>
                  <a:tcPr marL="9525" marR="9525" marT="9525" marB="0" anchor="ctr">
                    <a:lnT w="12700" cap="flat" cmpd="sng" algn="ctr">
                      <a:solidFill>
                        <a:schemeClr val="tx1"/>
                      </a:solidFill>
                      <a:prstDash val="solid"/>
                      <a:round/>
                      <a:headEnd type="none" w="med" len="med"/>
                      <a:tailEnd type="none" w="med" len="med"/>
                    </a:lnT>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4,14%</a:t>
                      </a:r>
                    </a:p>
                  </a:txBody>
                  <a:tcPr marL="9525" marR="9525" marT="9525" marB="0" anchor="ctr">
                    <a:lnT w="12700" cap="flat" cmpd="sng" algn="ctr">
                      <a:solidFill>
                        <a:schemeClr val="tx1"/>
                      </a:solidFill>
                      <a:prstDash val="solid"/>
                      <a:round/>
                      <a:headEnd type="none" w="med" len="med"/>
                      <a:tailEnd type="none" w="med" len="med"/>
                    </a:lnT>
                    <a:solidFill>
                      <a:srgbClr val="CFD5EA"/>
                    </a:solidFill>
                  </a:tcPr>
                </a:tc>
                <a:extLst>
                  <a:ext uri="{0D108BD9-81ED-4DB2-BD59-A6C34878D82A}">
                    <a16:rowId xmlns:a16="http://schemas.microsoft.com/office/drawing/2014/main" val="10004"/>
                  </a:ext>
                </a:extLst>
              </a:tr>
              <a:tr h="162516">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2017</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175</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4 044</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4,34%</a:t>
                      </a:r>
                    </a:p>
                  </a:txBody>
                  <a:tcPr marL="9525" marR="9525" marT="9525" marB="0" anchor="ctr">
                    <a:lnR w="12700" cap="flat" cmpd="sng" algn="ctr">
                      <a:solidFill>
                        <a:schemeClr val="tx1"/>
                      </a:solidFill>
                      <a:prstDash val="solid"/>
                      <a:round/>
                      <a:headEnd type="none" w="med" len="med"/>
                      <a:tailEnd type="none" w="med" len="med"/>
                    </a:ln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2 013</a:t>
                      </a:r>
                    </a:p>
                  </a:txBody>
                  <a:tcPr marL="9525" marR="9525" marT="9525" marB="0" anchor="ctr">
                    <a:lnL w="12700" cap="flat" cmpd="sng" algn="ctr">
                      <a:solidFill>
                        <a:schemeClr val="tx1"/>
                      </a:solidFill>
                      <a:prstDash val="solid"/>
                      <a:round/>
                      <a:headEnd type="none" w="med" len="med"/>
                      <a:tailEnd type="none" w="med" len="med"/>
                    </a:lnL>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44 255</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4,55%</a:t>
                      </a:r>
                    </a:p>
                  </a:txBody>
                  <a:tcPr marL="9525" marR="9525" marT="9525" marB="0" anchor="ctr">
                    <a:solidFill>
                      <a:srgbClr val="CFD5EA"/>
                    </a:solidFill>
                  </a:tcPr>
                </a:tc>
                <a:extLst>
                  <a:ext uri="{0D108BD9-81ED-4DB2-BD59-A6C34878D82A}">
                    <a16:rowId xmlns:a16="http://schemas.microsoft.com/office/drawing/2014/main" val="10005"/>
                  </a:ext>
                </a:extLst>
              </a:tr>
              <a:tr h="162516">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2018</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200</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4 168</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4,79%</a:t>
                      </a:r>
                    </a:p>
                  </a:txBody>
                  <a:tcPr marL="9525" marR="9525" marT="9525" marB="0" anchor="ctr">
                    <a:lnR w="12700" cap="flat" cmpd="sng" algn="ctr">
                      <a:solidFill>
                        <a:schemeClr val="tx1"/>
                      </a:solidFill>
                      <a:prstDash val="solid"/>
                      <a:round/>
                      <a:headEnd type="none" w="med" len="med"/>
                      <a:tailEnd type="none" w="med" len="med"/>
                    </a:ln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3 061</a:t>
                      </a:r>
                    </a:p>
                  </a:txBody>
                  <a:tcPr marL="9525" marR="9525" marT="9525" marB="0" anchor="ctr">
                    <a:lnL w="12700" cap="flat" cmpd="sng" algn="ctr">
                      <a:solidFill>
                        <a:schemeClr val="tx1"/>
                      </a:solidFill>
                      <a:prstDash val="solid"/>
                      <a:round/>
                      <a:headEnd type="none" w="med" len="med"/>
                      <a:tailEnd type="none" w="med" len="med"/>
                    </a:lnL>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42 431</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7,21%</a:t>
                      </a:r>
                    </a:p>
                  </a:txBody>
                  <a:tcPr marL="9525" marR="9525" marT="9525" marB="0" anchor="ctr">
                    <a:solidFill>
                      <a:srgbClr val="CFD5EA"/>
                    </a:solidFill>
                  </a:tcPr>
                </a:tc>
                <a:extLst>
                  <a:ext uri="{0D108BD9-81ED-4DB2-BD59-A6C34878D82A}">
                    <a16:rowId xmlns:a16="http://schemas.microsoft.com/office/drawing/2014/main" val="10006"/>
                  </a:ext>
                </a:extLst>
              </a:tr>
              <a:tr h="162516">
                <a:tc rowSpan="3">
                  <a:txBody>
                    <a:bodyPr/>
                    <a:lstStyle/>
                    <a:p>
                      <a:pPr algn="ctr"/>
                      <a:r>
                        <a:rPr lang="cs-CZ" sz="1100" kern="1200" dirty="0">
                          <a:solidFill>
                            <a:schemeClr val="tx1"/>
                          </a:solidFill>
                          <a:latin typeface="+mn-lt"/>
                          <a:ea typeface="+mn-ea"/>
                          <a:cs typeface="+mn-cs"/>
                        </a:rPr>
                        <a:t>Věk 2–10</a:t>
                      </a:r>
                    </a:p>
                  </a:txBody>
                  <a:tcPr marL="0" marR="0" marT="0" marB="0" anchor="ctr">
                    <a:solidFill>
                      <a:srgbClr val="E9EBF5"/>
                    </a:solidFill>
                  </a:tcPr>
                </a:tc>
                <a:tc>
                  <a:txBody>
                    <a:bodyPr/>
                    <a:lstStyle/>
                    <a:p>
                      <a:pPr algn="ctr"/>
                      <a:r>
                        <a:rPr lang="cs-CZ" sz="1100" dirty="0">
                          <a:latin typeface="+mj-lt"/>
                        </a:rPr>
                        <a:t>2016</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1 593</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40 834</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3,90%</a:t>
                      </a:r>
                    </a:p>
                  </a:txBody>
                  <a:tcPr marL="9525" marR="9525" marT="9525" marB="0" anchor="ctr">
                    <a:lnR w="12700" cap="flat" cmpd="sng" algn="ctr">
                      <a:solidFill>
                        <a:schemeClr val="tx1"/>
                      </a:solidFill>
                      <a:prstDash val="solid"/>
                      <a:round/>
                      <a:headEnd type="none" w="med" len="med"/>
                      <a:tailEnd type="none" w="med" len="med"/>
                    </a:ln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4 435</a:t>
                      </a:r>
                    </a:p>
                  </a:txBody>
                  <a:tcPr marL="9525" marR="9525" marT="9525" marB="0" anchor="ctr">
                    <a:lnL w="12700" cap="flat" cmpd="sng" algn="ctr">
                      <a:solidFill>
                        <a:schemeClr val="tx1"/>
                      </a:solidFill>
                      <a:prstDash val="solid"/>
                      <a:round/>
                      <a:headEnd type="none" w="med" len="med"/>
                      <a:tailEnd type="none" w="med" len="med"/>
                    </a:lnL>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117 355</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3,78%</a:t>
                      </a:r>
                    </a:p>
                  </a:txBody>
                  <a:tcPr marL="9525" marR="9525" marT="9525" marB="0" anchor="ctr">
                    <a:solidFill>
                      <a:srgbClr val="E9EBF5"/>
                    </a:solidFill>
                  </a:tcPr>
                </a:tc>
                <a:extLst>
                  <a:ext uri="{0D108BD9-81ED-4DB2-BD59-A6C34878D82A}">
                    <a16:rowId xmlns:a16="http://schemas.microsoft.com/office/drawing/2014/main" val="10007"/>
                  </a:ext>
                </a:extLst>
              </a:tr>
              <a:tr h="162516">
                <a:tc vMerge="1">
                  <a:txBody>
                    <a:bodyPr/>
                    <a:lstStyle/>
                    <a:p>
                      <a:endParaRPr lang="cs-CZ" dirty="0"/>
                    </a:p>
                  </a:txBody>
                  <a:tcPr marL="0" marR="0" marT="0" marB="0" anchor="ctr">
                    <a:solidFill>
                      <a:srgbClr val="D8E0F2"/>
                    </a:solidFill>
                  </a:tcPr>
                </a:tc>
                <a:tc>
                  <a:txBody>
                    <a:bodyPr/>
                    <a:lstStyle/>
                    <a:p>
                      <a:pPr algn="ctr"/>
                      <a:r>
                        <a:rPr lang="cs-CZ" sz="1100" dirty="0">
                          <a:latin typeface="+mj-lt"/>
                        </a:rPr>
                        <a:t>2017</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1 445</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38 809</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3,72%</a:t>
                      </a:r>
                    </a:p>
                  </a:txBody>
                  <a:tcPr marL="9525" marR="9525" marT="9525" marB="0" anchor="ctr">
                    <a:lnR w="12700" cap="flat" cmpd="sng" algn="ctr">
                      <a:solidFill>
                        <a:schemeClr val="tx1"/>
                      </a:solidFill>
                      <a:prstDash val="solid"/>
                      <a:round/>
                      <a:headEnd type="none" w="med" len="med"/>
                      <a:tailEnd type="none" w="med" len="med"/>
                    </a:ln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4 457</a:t>
                      </a:r>
                    </a:p>
                  </a:txBody>
                  <a:tcPr marL="9525" marR="9525" marT="9525" marB="0" anchor="ctr">
                    <a:lnL w="12700" cap="flat" cmpd="sng" algn="ctr">
                      <a:solidFill>
                        <a:schemeClr val="tx1"/>
                      </a:solidFill>
                      <a:prstDash val="solid"/>
                      <a:round/>
                      <a:headEnd type="none" w="med" len="med"/>
                      <a:tailEnd type="none" w="med" len="med"/>
                    </a:lnL>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114 530</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3,89%</a:t>
                      </a:r>
                    </a:p>
                  </a:txBody>
                  <a:tcPr marL="9525" marR="9525" marT="9525" marB="0" anchor="ctr">
                    <a:solidFill>
                      <a:srgbClr val="E9EBF5"/>
                    </a:solidFill>
                  </a:tcPr>
                </a:tc>
                <a:extLst>
                  <a:ext uri="{0D108BD9-81ED-4DB2-BD59-A6C34878D82A}">
                    <a16:rowId xmlns:a16="http://schemas.microsoft.com/office/drawing/2014/main" val="10008"/>
                  </a:ext>
                </a:extLst>
              </a:tr>
              <a:tr h="162516">
                <a:tc vMerge="1">
                  <a:txBody>
                    <a:bodyPr/>
                    <a:lstStyle/>
                    <a:p>
                      <a:endParaRPr lang="cs-CZ" dirty="0"/>
                    </a:p>
                  </a:txBody>
                  <a:tcPr marL="0" marR="0" marT="0" marB="0" anchor="ctr">
                    <a:solidFill>
                      <a:srgbClr val="D8E0F2"/>
                    </a:solidFill>
                  </a:tcPr>
                </a:tc>
                <a:tc>
                  <a:txBody>
                    <a:bodyPr/>
                    <a:lstStyle/>
                    <a:p>
                      <a:pPr algn="ctr"/>
                      <a:r>
                        <a:rPr lang="cs-CZ" sz="1100" dirty="0">
                          <a:latin typeface="+mj-lt"/>
                        </a:rPr>
                        <a:t>2018</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1 363</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38 482</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3,54%</a:t>
                      </a:r>
                    </a:p>
                  </a:txBody>
                  <a:tcPr marL="9525" marR="9525" marT="9525" marB="0" anchor="ctr">
                    <a:lnR w="12700" cap="flat" cmpd="sng" algn="ctr">
                      <a:solidFill>
                        <a:schemeClr val="tx1"/>
                      </a:solidFill>
                      <a:prstDash val="solid"/>
                      <a:round/>
                      <a:headEnd type="none" w="med" len="med"/>
                      <a:tailEnd type="none" w="med" len="med"/>
                    </a:ln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4 279</a:t>
                      </a:r>
                    </a:p>
                  </a:txBody>
                  <a:tcPr marL="9525" marR="9525" marT="9525" marB="0" anchor="ctr">
                    <a:lnL w="12700" cap="flat" cmpd="sng" algn="ctr">
                      <a:solidFill>
                        <a:schemeClr val="tx1"/>
                      </a:solidFill>
                      <a:prstDash val="solid"/>
                      <a:round/>
                      <a:headEnd type="none" w="med" len="med"/>
                      <a:tailEnd type="none" w="med" len="med"/>
                    </a:lnL>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113 905</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3,76%</a:t>
                      </a:r>
                    </a:p>
                  </a:txBody>
                  <a:tcPr marL="9525" marR="9525" marT="9525" marB="0" anchor="ctr">
                    <a:solidFill>
                      <a:srgbClr val="E9EBF5"/>
                    </a:solidFill>
                  </a:tcPr>
                </a:tc>
                <a:extLst>
                  <a:ext uri="{0D108BD9-81ED-4DB2-BD59-A6C34878D82A}">
                    <a16:rowId xmlns:a16="http://schemas.microsoft.com/office/drawing/2014/main" val="10009"/>
                  </a:ext>
                </a:extLst>
              </a:tr>
              <a:tr h="162516">
                <a:tc rowSpan="3">
                  <a:txBody>
                    <a:bodyPr/>
                    <a:lstStyle/>
                    <a:p>
                      <a:pPr algn="ctr"/>
                      <a:r>
                        <a:rPr lang="cs-CZ" sz="1100" kern="1200" dirty="0">
                          <a:solidFill>
                            <a:schemeClr val="tx1"/>
                          </a:solidFill>
                          <a:latin typeface="+mn-lt"/>
                          <a:ea typeface="+mn-ea"/>
                          <a:cs typeface="+mn-cs"/>
                        </a:rPr>
                        <a:t>Věk 11–19</a:t>
                      </a:r>
                    </a:p>
                  </a:txBody>
                  <a:tcPr marL="0" marR="0" marT="0" marB="0" anchor="ctr">
                    <a:solidFill>
                      <a:srgbClr val="CFD5EA"/>
                    </a:solidFill>
                  </a:tcPr>
                </a:tc>
                <a:tc>
                  <a:txBody>
                    <a:bodyPr/>
                    <a:lstStyle/>
                    <a:p>
                      <a:pPr algn="ctr"/>
                      <a:r>
                        <a:rPr lang="cs-CZ" sz="1100" dirty="0">
                          <a:latin typeface="+mj-lt"/>
                        </a:rPr>
                        <a:t>2016</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1 182</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25 160</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4,70%</a:t>
                      </a:r>
                    </a:p>
                  </a:txBody>
                  <a:tcPr marL="9525" marR="9525" marT="9525" marB="0" anchor="ctr">
                    <a:lnR w="12700" cap="flat" cmpd="sng" algn="ctr">
                      <a:solidFill>
                        <a:schemeClr val="tx1"/>
                      </a:solidFill>
                      <a:prstDash val="solid"/>
                      <a:round/>
                      <a:headEnd type="none" w="med" len="med"/>
                      <a:tailEnd type="none" w="med" len="med"/>
                    </a:ln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5 592</a:t>
                      </a:r>
                    </a:p>
                  </a:txBody>
                  <a:tcPr marL="9525" marR="9525" marT="9525" marB="0" anchor="ctr">
                    <a:lnL w="12700" cap="flat" cmpd="sng" algn="ctr">
                      <a:solidFill>
                        <a:schemeClr val="tx1"/>
                      </a:solidFill>
                      <a:prstDash val="solid"/>
                      <a:round/>
                      <a:headEnd type="none" w="med" len="med"/>
                      <a:tailEnd type="none" w="med" len="med"/>
                    </a:lnL>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110 345</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5,07%</a:t>
                      </a:r>
                    </a:p>
                  </a:txBody>
                  <a:tcPr marL="9525" marR="9525" marT="9525" marB="0" anchor="ctr">
                    <a:solidFill>
                      <a:srgbClr val="CFD5EA"/>
                    </a:solidFill>
                  </a:tcPr>
                </a:tc>
                <a:extLst>
                  <a:ext uri="{0D108BD9-81ED-4DB2-BD59-A6C34878D82A}">
                    <a16:rowId xmlns:a16="http://schemas.microsoft.com/office/drawing/2014/main" val="10010"/>
                  </a:ext>
                </a:extLst>
              </a:tr>
              <a:tr h="162516">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2017</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1 189</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25 074</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4,74%</a:t>
                      </a:r>
                    </a:p>
                  </a:txBody>
                  <a:tcPr marL="9525" marR="9525" marT="9525" marB="0" anchor="ctr">
                    <a:lnR w="12700" cap="flat" cmpd="sng" algn="ctr">
                      <a:solidFill>
                        <a:schemeClr val="tx1"/>
                      </a:solidFill>
                      <a:prstDash val="solid"/>
                      <a:round/>
                      <a:headEnd type="none" w="med" len="med"/>
                      <a:tailEnd type="none" w="med" len="med"/>
                    </a:ln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5 157</a:t>
                      </a:r>
                    </a:p>
                  </a:txBody>
                  <a:tcPr marL="9525" marR="9525" marT="9525" marB="0" anchor="ctr">
                    <a:lnL w="12700" cap="flat" cmpd="sng" algn="ctr">
                      <a:solidFill>
                        <a:schemeClr val="tx1"/>
                      </a:solidFill>
                      <a:prstDash val="solid"/>
                      <a:round/>
                      <a:headEnd type="none" w="med" len="med"/>
                      <a:tailEnd type="none" w="med" len="med"/>
                    </a:lnL>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108 949</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4,73%</a:t>
                      </a:r>
                    </a:p>
                  </a:txBody>
                  <a:tcPr marL="9525" marR="9525" marT="9525" marB="0" anchor="ctr">
                    <a:solidFill>
                      <a:srgbClr val="CFD5EA"/>
                    </a:solidFill>
                  </a:tcPr>
                </a:tc>
                <a:extLst>
                  <a:ext uri="{0D108BD9-81ED-4DB2-BD59-A6C34878D82A}">
                    <a16:rowId xmlns:a16="http://schemas.microsoft.com/office/drawing/2014/main" val="10011"/>
                  </a:ext>
                </a:extLst>
              </a:tr>
              <a:tr h="162516">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2018</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1 104</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25 169</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4,39%</a:t>
                      </a:r>
                    </a:p>
                  </a:txBody>
                  <a:tcPr marL="9525" marR="9525" marT="9525" marB="0" anchor="ctr">
                    <a:lnR w="12700" cap="flat" cmpd="sng" algn="ctr">
                      <a:solidFill>
                        <a:schemeClr val="tx1"/>
                      </a:solidFill>
                      <a:prstDash val="solid"/>
                      <a:round/>
                      <a:headEnd type="none" w="med" len="med"/>
                      <a:tailEnd type="none" w="med" len="med"/>
                    </a:ln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4 994</a:t>
                      </a:r>
                    </a:p>
                  </a:txBody>
                  <a:tcPr marL="9525" marR="9525" marT="9525" marB="0" anchor="ctr">
                    <a:lnL w="12700" cap="flat" cmpd="sng" algn="ctr">
                      <a:solidFill>
                        <a:schemeClr val="tx1"/>
                      </a:solidFill>
                      <a:prstDash val="solid"/>
                      <a:round/>
                      <a:headEnd type="none" w="med" len="med"/>
                      <a:tailEnd type="none" w="med" len="med"/>
                    </a:lnL>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109 307</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4,57%</a:t>
                      </a:r>
                    </a:p>
                  </a:txBody>
                  <a:tcPr marL="9525" marR="9525" marT="9525" marB="0" anchor="ctr">
                    <a:solidFill>
                      <a:srgbClr val="CFD5EA"/>
                    </a:solidFill>
                  </a:tcPr>
                </a:tc>
                <a:extLst>
                  <a:ext uri="{0D108BD9-81ED-4DB2-BD59-A6C34878D82A}">
                    <a16:rowId xmlns:a16="http://schemas.microsoft.com/office/drawing/2014/main" val="10012"/>
                  </a:ext>
                </a:extLst>
              </a:tr>
              <a:tr h="162516">
                <a:tc rowSpan="3">
                  <a:txBody>
                    <a:bodyPr/>
                    <a:lstStyle/>
                    <a:p>
                      <a:pPr algn="ctr"/>
                      <a:r>
                        <a:rPr lang="cs-CZ" sz="1100" kern="1200" dirty="0">
                          <a:solidFill>
                            <a:schemeClr val="tx1"/>
                          </a:solidFill>
                          <a:latin typeface="+mn-lt"/>
                          <a:ea typeface="+mn-ea"/>
                          <a:cs typeface="+mn-cs"/>
                        </a:rPr>
                        <a:t>Věk 20–34</a:t>
                      </a:r>
                    </a:p>
                  </a:txBody>
                  <a:tcPr marL="0" marR="0" marT="0" marB="0" anchor="ctr">
                    <a:solidFill>
                      <a:srgbClr val="E9EBF5"/>
                    </a:solidFill>
                  </a:tcPr>
                </a:tc>
                <a:tc>
                  <a:txBody>
                    <a:bodyPr/>
                    <a:lstStyle/>
                    <a:p>
                      <a:pPr algn="ctr"/>
                      <a:r>
                        <a:rPr lang="cs-CZ" sz="1100" dirty="0">
                          <a:latin typeface="+mj-lt"/>
                        </a:rPr>
                        <a:t>2016</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4 193</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93 886</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4,47%</a:t>
                      </a:r>
                    </a:p>
                  </a:txBody>
                  <a:tcPr marL="9525" marR="9525" marT="9525" marB="0" anchor="ctr">
                    <a:lnR w="12700" cap="flat" cmpd="sng" algn="ctr">
                      <a:solidFill>
                        <a:schemeClr val="tx1"/>
                      </a:solidFill>
                      <a:prstDash val="solid"/>
                      <a:round/>
                      <a:headEnd type="none" w="med" len="med"/>
                      <a:tailEnd type="none" w="med" len="med"/>
                    </a:ln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19 193</a:t>
                      </a:r>
                    </a:p>
                  </a:txBody>
                  <a:tcPr marL="9525" marR="9525" marT="9525" marB="0" anchor="ctr">
                    <a:lnL w="12700" cap="flat" cmpd="sng" algn="ctr">
                      <a:solidFill>
                        <a:schemeClr val="tx1"/>
                      </a:solidFill>
                      <a:prstDash val="solid"/>
                      <a:round/>
                      <a:headEnd type="none" w="med" len="med"/>
                      <a:tailEnd type="none" w="med" len="med"/>
                    </a:lnL>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424 388</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4,52%</a:t>
                      </a:r>
                    </a:p>
                  </a:txBody>
                  <a:tcPr marL="9525" marR="9525" marT="9525" marB="0" anchor="ctr">
                    <a:solidFill>
                      <a:srgbClr val="E9EBF5"/>
                    </a:solidFill>
                  </a:tcPr>
                </a:tc>
                <a:extLst>
                  <a:ext uri="{0D108BD9-81ED-4DB2-BD59-A6C34878D82A}">
                    <a16:rowId xmlns:a16="http://schemas.microsoft.com/office/drawing/2014/main" val="10013"/>
                  </a:ext>
                </a:extLst>
              </a:tr>
              <a:tr h="162516">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p>
                      <a:pPr algn="ctr"/>
                      <a:r>
                        <a:rPr lang="cs-CZ" sz="1100" dirty="0">
                          <a:latin typeface="+mj-lt"/>
                        </a:rPr>
                        <a:t>2017</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4 301</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91 824</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4,68%</a:t>
                      </a:r>
                    </a:p>
                  </a:txBody>
                  <a:tcPr marL="9525" marR="9525" marT="9525" marB="0" anchor="ctr">
                    <a:lnR w="12700" cap="flat" cmpd="sng" algn="ctr">
                      <a:solidFill>
                        <a:schemeClr val="tx1"/>
                      </a:solidFill>
                      <a:prstDash val="solid"/>
                      <a:round/>
                      <a:headEnd type="none" w="med" len="med"/>
                      <a:tailEnd type="none" w="med" len="med"/>
                    </a:ln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19 431</a:t>
                      </a:r>
                    </a:p>
                  </a:txBody>
                  <a:tcPr marL="9525" marR="9525" marT="9525" marB="0" anchor="ctr">
                    <a:lnL w="12700" cap="flat" cmpd="sng" algn="ctr">
                      <a:solidFill>
                        <a:schemeClr val="tx1"/>
                      </a:solidFill>
                      <a:prstDash val="solid"/>
                      <a:round/>
                      <a:headEnd type="none" w="med" len="med"/>
                      <a:tailEnd type="none" w="med" len="med"/>
                    </a:lnL>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407 441</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4,77%</a:t>
                      </a:r>
                    </a:p>
                  </a:txBody>
                  <a:tcPr marL="9525" marR="9525" marT="9525" marB="0" anchor="ctr">
                    <a:solidFill>
                      <a:srgbClr val="E9EBF5"/>
                    </a:solidFill>
                  </a:tcPr>
                </a:tc>
                <a:extLst>
                  <a:ext uri="{0D108BD9-81ED-4DB2-BD59-A6C34878D82A}">
                    <a16:rowId xmlns:a16="http://schemas.microsoft.com/office/drawing/2014/main" val="10014"/>
                  </a:ext>
                </a:extLst>
              </a:tr>
              <a:tr h="162516">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p>
                      <a:pPr algn="ctr"/>
                      <a:r>
                        <a:rPr lang="cs-CZ" sz="1100" dirty="0">
                          <a:latin typeface="+mj-lt"/>
                        </a:rPr>
                        <a:t>2018</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4 090</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90 012</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4,54%</a:t>
                      </a:r>
                    </a:p>
                  </a:txBody>
                  <a:tcPr marL="9525" marR="9525" marT="9525" marB="0" anchor="ctr">
                    <a:lnR w="12700" cap="flat" cmpd="sng" algn="ctr">
                      <a:solidFill>
                        <a:schemeClr val="tx1"/>
                      </a:solidFill>
                      <a:prstDash val="solid"/>
                      <a:round/>
                      <a:headEnd type="none" w="med" len="med"/>
                      <a:tailEnd type="none" w="med" len="med"/>
                    </a:ln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19 152</a:t>
                      </a:r>
                    </a:p>
                  </a:txBody>
                  <a:tcPr marL="9525" marR="9525" marT="9525" marB="0" anchor="ctr">
                    <a:lnL w="12700" cap="flat" cmpd="sng" algn="ctr">
                      <a:solidFill>
                        <a:schemeClr val="tx1"/>
                      </a:solidFill>
                      <a:prstDash val="solid"/>
                      <a:round/>
                      <a:headEnd type="none" w="med" len="med"/>
                      <a:tailEnd type="none" w="med" len="med"/>
                    </a:lnL>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402 291</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4,76%</a:t>
                      </a:r>
                    </a:p>
                  </a:txBody>
                  <a:tcPr marL="9525" marR="9525" marT="9525" marB="0" anchor="ctr">
                    <a:solidFill>
                      <a:srgbClr val="E9EBF5"/>
                    </a:solidFill>
                  </a:tcPr>
                </a:tc>
                <a:extLst>
                  <a:ext uri="{0D108BD9-81ED-4DB2-BD59-A6C34878D82A}">
                    <a16:rowId xmlns:a16="http://schemas.microsoft.com/office/drawing/2014/main" val="210874145"/>
                  </a:ext>
                </a:extLst>
              </a:tr>
              <a:tr h="162516">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100" kern="1200" dirty="0">
                          <a:solidFill>
                            <a:schemeClr val="tx1"/>
                          </a:solidFill>
                          <a:latin typeface="+mn-lt"/>
                          <a:ea typeface="+mn-ea"/>
                          <a:cs typeface="+mn-cs"/>
                        </a:rPr>
                        <a:t>Věk 35–64</a:t>
                      </a:r>
                    </a:p>
                  </a:txBody>
                  <a:tcPr marL="0" marR="0" marT="0" marB="0" anchor="ctr">
                    <a:solidFill>
                      <a:srgbClr val="CFD5EA"/>
                    </a:solidFill>
                  </a:tcPr>
                </a:tc>
                <a:tc>
                  <a:txBody>
                    <a:bodyPr/>
                    <a:lstStyle/>
                    <a:p>
                      <a:pPr algn="ctr"/>
                      <a:r>
                        <a:rPr lang="cs-CZ" sz="1100" dirty="0">
                          <a:latin typeface="+mj-lt"/>
                        </a:rPr>
                        <a:t>2016</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14 120</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297 023</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4,75%</a:t>
                      </a:r>
                    </a:p>
                  </a:txBody>
                  <a:tcPr marL="9525" marR="9525" marT="9525" marB="0" anchor="ctr">
                    <a:lnR w="12700" cap="flat" cmpd="sng" algn="ctr">
                      <a:solidFill>
                        <a:schemeClr val="tx1"/>
                      </a:solidFill>
                      <a:prstDash val="solid"/>
                      <a:round/>
                      <a:headEnd type="none" w="med" len="med"/>
                      <a:tailEnd type="none" w="med" len="med"/>
                    </a:ln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78 364</a:t>
                      </a:r>
                    </a:p>
                  </a:txBody>
                  <a:tcPr marL="9525" marR="9525" marT="9525" marB="0" anchor="ctr">
                    <a:lnL w="12700" cap="flat" cmpd="sng" algn="ctr">
                      <a:solidFill>
                        <a:schemeClr val="tx1"/>
                      </a:solidFill>
                      <a:prstDash val="solid"/>
                      <a:round/>
                      <a:headEnd type="none" w="med" len="med"/>
                      <a:tailEnd type="none" w="med" len="med"/>
                    </a:lnL>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1 566 965</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5,00%</a:t>
                      </a:r>
                    </a:p>
                  </a:txBody>
                  <a:tcPr marL="9525" marR="9525" marT="9525" marB="0" anchor="ctr">
                    <a:solidFill>
                      <a:srgbClr val="CFD5EA"/>
                    </a:solidFill>
                  </a:tcPr>
                </a:tc>
                <a:extLst>
                  <a:ext uri="{0D108BD9-81ED-4DB2-BD59-A6C34878D82A}">
                    <a16:rowId xmlns:a16="http://schemas.microsoft.com/office/drawing/2014/main" val="3227138662"/>
                  </a:ext>
                </a:extLst>
              </a:tr>
              <a:tr h="162516">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2017</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14 054</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293 684</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4,79%</a:t>
                      </a:r>
                    </a:p>
                  </a:txBody>
                  <a:tcPr marL="9525" marR="9525" marT="9525" marB="0" anchor="ctr">
                    <a:lnR w="12700" cap="flat" cmpd="sng" algn="ctr">
                      <a:solidFill>
                        <a:schemeClr val="tx1"/>
                      </a:solidFill>
                      <a:prstDash val="solid"/>
                      <a:round/>
                      <a:headEnd type="none" w="med" len="med"/>
                      <a:tailEnd type="none" w="med" len="med"/>
                    </a:ln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75 252</a:t>
                      </a:r>
                    </a:p>
                  </a:txBody>
                  <a:tcPr marL="9525" marR="9525" marT="9525" marB="0" anchor="ctr">
                    <a:lnL w="12700" cap="flat" cmpd="sng" algn="ctr">
                      <a:solidFill>
                        <a:schemeClr val="tx1"/>
                      </a:solidFill>
                      <a:prstDash val="solid"/>
                      <a:round/>
                      <a:headEnd type="none" w="med" len="med"/>
                      <a:tailEnd type="none" w="med" len="med"/>
                    </a:lnL>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1 507 677</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4,99%</a:t>
                      </a:r>
                    </a:p>
                  </a:txBody>
                  <a:tcPr marL="9525" marR="9525" marT="9525" marB="0" anchor="ctr">
                    <a:solidFill>
                      <a:srgbClr val="CFD5EA"/>
                    </a:solidFill>
                  </a:tcPr>
                </a:tc>
                <a:extLst>
                  <a:ext uri="{0D108BD9-81ED-4DB2-BD59-A6C34878D82A}">
                    <a16:rowId xmlns:a16="http://schemas.microsoft.com/office/drawing/2014/main" val="1630019451"/>
                  </a:ext>
                </a:extLst>
              </a:tr>
              <a:tr h="162516">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2018</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14 334</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293 906</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4,88%</a:t>
                      </a:r>
                    </a:p>
                  </a:txBody>
                  <a:tcPr marL="9525" marR="9525" marT="9525" marB="0" anchor="ctr">
                    <a:lnR w="12700" cap="flat" cmpd="sng" algn="ctr">
                      <a:solidFill>
                        <a:schemeClr val="tx1"/>
                      </a:solidFill>
                      <a:prstDash val="solid"/>
                      <a:round/>
                      <a:headEnd type="none" w="med" len="med"/>
                      <a:tailEnd type="none" w="med" len="med"/>
                    </a:ln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77 039</a:t>
                      </a:r>
                    </a:p>
                  </a:txBody>
                  <a:tcPr marL="9525" marR="9525" marT="9525" marB="0" anchor="ctr">
                    <a:lnL w="12700" cap="flat" cmpd="sng" algn="ctr">
                      <a:solidFill>
                        <a:schemeClr val="tx1"/>
                      </a:solidFill>
                      <a:prstDash val="solid"/>
                      <a:round/>
                      <a:headEnd type="none" w="med" len="med"/>
                      <a:tailEnd type="none" w="med" len="med"/>
                    </a:lnL>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1 508 513</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5,11%</a:t>
                      </a:r>
                    </a:p>
                  </a:txBody>
                  <a:tcPr marL="9525" marR="9525" marT="9525" marB="0" anchor="ctr">
                    <a:solidFill>
                      <a:srgbClr val="CFD5EA"/>
                    </a:solidFill>
                  </a:tcPr>
                </a:tc>
                <a:extLst>
                  <a:ext uri="{0D108BD9-81ED-4DB2-BD59-A6C34878D82A}">
                    <a16:rowId xmlns:a16="http://schemas.microsoft.com/office/drawing/2014/main" val="1320495237"/>
                  </a:ext>
                </a:extLst>
              </a:tr>
              <a:tr h="162516">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100" kern="1200" dirty="0">
                          <a:solidFill>
                            <a:schemeClr val="tx1"/>
                          </a:solidFill>
                          <a:latin typeface="+mn-lt"/>
                          <a:ea typeface="+mn-ea"/>
                          <a:cs typeface="+mn-cs"/>
                        </a:rPr>
                        <a:t>Věk 65+</a:t>
                      </a:r>
                    </a:p>
                  </a:txBody>
                  <a:tcPr marL="0" marR="0" marT="0" marB="0" anchor="ctr">
                    <a:solidFill>
                      <a:srgbClr val="E9EBF5"/>
                    </a:solidFill>
                  </a:tcPr>
                </a:tc>
                <a:tc>
                  <a:txBody>
                    <a:bodyPr/>
                    <a:lstStyle/>
                    <a:p>
                      <a:pPr algn="ctr"/>
                      <a:r>
                        <a:rPr lang="cs-CZ" sz="1100" dirty="0">
                          <a:latin typeface="+mj-lt"/>
                        </a:rPr>
                        <a:t>2016</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9 154</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205 912</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4,45%</a:t>
                      </a:r>
                    </a:p>
                  </a:txBody>
                  <a:tcPr marL="9525" marR="9525" marT="9525" marB="0" anchor="ctr">
                    <a:lnR w="12700" cap="flat" cmpd="sng" algn="ctr">
                      <a:solidFill>
                        <a:schemeClr val="tx1"/>
                      </a:solidFill>
                      <a:prstDash val="solid"/>
                      <a:round/>
                      <a:headEnd type="none" w="med" len="med"/>
                      <a:tailEnd type="none" w="med" len="med"/>
                    </a:ln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81 239</a:t>
                      </a:r>
                    </a:p>
                  </a:txBody>
                  <a:tcPr marL="9525" marR="9525" marT="9525" marB="0" anchor="ctr">
                    <a:lnL w="12700" cap="flat" cmpd="sng" algn="ctr">
                      <a:solidFill>
                        <a:schemeClr val="tx1"/>
                      </a:solidFill>
                      <a:prstDash val="solid"/>
                      <a:round/>
                      <a:headEnd type="none" w="med" len="med"/>
                      <a:tailEnd type="none" w="med" len="med"/>
                    </a:lnL>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1 694 021</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4,80%</a:t>
                      </a:r>
                    </a:p>
                  </a:txBody>
                  <a:tcPr marL="9525" marR="9525" marT="9525" marB="0" anchor="ctr">
                    <a:solidFill>
                      <a:srgbClr val="E9EBF5"/>
                    </a:solidFill>
                  </a:tcPr>
                </a:tc>
                <a:extLst>
                  <a:ext uri="{0D108BD9-81ED-4DB2-BD59-A6C34878D82A}">
                    <a16:rowId xmlns:a16="http://schemas.microsoft.com/office/drawing/2014/main" val="1269495091"/>
                  </a:ext>
                </a:extLst>
              </a:tr>
              <a:tr h="162516">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p>
                      <a:pPr algn="ctr"/>
                      <a:r>
                        <a:rPr lang="cs-CZ" sz="1100" dirty="0">
                          <a:latin typeface="+mj-lt"/>
                        </a:rPr>
                        <a:t>2017</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9 564</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210 365</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4,55%</a:t>
                      </a:r>
                    </a:p>
                  </a:txBody>
                  <a:tcPr marL="9525" marR="9525" marT="9525" marB="0" anchor="ctr">
                    <a:lnR w="12700" cap="flat" cmpd="sng" algn="ctr">
                      <a:solidFill>
                        <a:schemeClr val="tx1"/>
                      </a:solidFill>
                      <a:prstDash val="solid"/>
                      <a:round/>
                      <a:headEnd type="none" w="med" len="med"/>
                      <a:tailEnd type="none" w="med" len="med"/>
                    </a:ln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82 583</a:t>
                      </a:r>
                    </a:p>
                  </a:txBody>
                  <a:tcPr marL="9525" marR="9525" marT="9525" marB="0" anchor="ctr">
                    <a:lnL w="12700" cap="flat" cmpd="sng" algn="ctr">
                      <a:solidFill>
                        <a:schemeClr val="tx1"/>
                      </a:solidFill>
                      <a:prstDash val="solid"/>
                      <a:round/>
                      <a:headEnd type="none" w="med" len="med"/>
                      <a:tailEnd type="none" w="med" len="med"/>
                    </a:lnL>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1 687 720</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4,89%</a:t>
                      </a:r>
                    </a:p>
                  </a:txBody>
                  <a:tcPr marL="9525" marR="9525" marT="9525" marB="0" anchor="ctr">
                    <a:solidFill>
                      <a:srgbClr val="E9EBF5"/>
                    </a:solidFill>
                  </a:tcPr>
                </a:tc>
                <a:extLst>
                  <a:ext uri="{0D108BD9-81ED-4DB2-BD59-A6C34878D82A}">
                    <a16:rowId xmlns:a16="http://schemas.microsoft.com/office/drawing/2014/main" val="1860779362"/>
                  </a:ext>
                </a:extLst>
              </a:tr>
              <a:tr h="162516">
                <a:tc vMerge="1">
                  <a:txBody>
                    <a:bodyPr/>
                    <a:lstStyle/>
                    <a:p>
                      <a:pPr algn="ctr"/>
                      <a:endParaRPr lang="cs-CZ" sz="1100" dirty="0">
                        <a:latin typeface="+mj-lt"/>
                      </a:endParaRPr>
                    </a:p>
                  </a:txBody>
                  <a:tcPr marL="0" marR="0" marT="0" marB="0" anchor="ctr">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cs-CZ" sz="1100" dirty="0">
                          <a:latin typeface="+mj-lt"/>
                        </a:rPr>
                        <a:t>2018</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9 497</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214 675</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4,42%</a:t>
                      </a:r>
                    </a:p>
                  </a:txBody>
                  <a:tcPr marL="9525" marR="9525" marT="9525" marB="0" anchor="ctr">
                    <a:lnR w="12700" cap="flat" cmpd="sng" algn="ctr">
                      <a:solidFill>
                        <a:schemeClr val="tx1"/>
                      </a:solidFill>
                      <a:prstDash val="solid"/>
                      <a:round/>
                      <a:headEnd type="none" w="med" len="med"/>
                      <a:tailEnd type="none" w="med" len="med"/>
                    </a:ln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81 322</a:t>
                      </a:r>
                    </a:p>
                  </a:txBody>
                  <a:tcPr marL="9525" marR="9525" marT="9525" marB="0" anchor="ctr">
                    <a:lnL w="12700" cap="flat" cmpd="sng" algn="ctr">
                      <a:solidFill>
                        <a:schemeClr val="tx1"/>
                      </a:solidFill>
                      <a:prstDash val="solid"/>
                      <a:round/>
                      <a:headEnd type="none" w="med" len="med"/>
                      <a:tailEnd type="none" w="med" len="med"/>
                    </a:lnL>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1 715 883</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4,74%</a:t>
                      </a:r>
                    </a:p>
                  </a:txBody>
                  <a:tcPr marL="9525" marR="9525" marT="9525" marB="0" anchor="ctr">
                    <a:solidFill>
                      <a:srgbClr val="E9EBF5"/>
                    </a:solidFill>
                  </a:tcPr>
                </a:tc>
                <a:extLst>
                  <a:ext uri="{0D108BD9-81ED-4DB2-BD59-A6C34878D82A}">
                    <a16:rowId xmlns:a16="http://schemas.microsoft.com/office/drawing/2014/main" val="3952336391"/>
                  </a:ext>
                </a:extLst>
              </a:tr>
              <a:tr h="16251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cs-CZ" sz="1100" kern="1200" dirty="0">
                        <a:solidFill>
                          <a:schemeClr val="tx1"/>
                        </a:solidFill>
                        <a:latin typeface="+mn-lt"/>
                        <a:ea typeface="+mn-ea"/>
                        <a:cs typeface="+mn-cs"/>
                      </a:endParaRPr>
                    </a:p>
                  </a:txBody>
                  <a:tcPr marL="0" marR="0" marT="0" marB="0" anchor="ctr">
                    <a:solidFill>
                      <a:srgbClr val="CFD5EA"/>
                    </a:solidFill>
                  </a:tcPr>
                </a:tc>
                <a:tc>
                  <a:txBody>
                    <a:bodyPr/>
                    <a:lstStyle/>
                    <a:p>
                      <a:pPr algn="ctr"/>
                      <a:r>
                        <a:rPr lang="cs-CZ" sz="1100" dirty="0">
                          <a:latin typeface="+mj-lt"/>
                        </a:rPr>
                        <a:t>2016</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2 939</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75 093</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3,91%</a:t>
                      </a:r>
                    </a:p>
                  </a:txBody>
                  <a:tcPr marL="9525" marR="9525" marT="9525" marB="0" anchor="ctr">
                    <a:lnR w="12700" cap="flat" cmpd="sng" algn="ctr">
                      <a:solidFill>
                        <a:schemeClr val="tx1"/>
                      </a:solidFill>
                      <a:prstDash val="solid"/>
                      <a:round/>
                      <a:headEnd type="none" w="med" len="med"/>
                      <a:tailEnd type="none" w="med" len="med"/>
                    </a:ln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29 192</a:t>
                      </a:r>
                    </a:p>
                  </a:txBody>
                  <a:tcPr marL="9525" marR="9525" marT="9525" marB="0" anchor="ctr">
                    <a:lnL w="12700" cap="flat" cmpd="sng" algn="ctr">
                      <a:solidFill>
                        <a:schemeClr val="tx1"/>
                      </a:solidFill>
                      <a:prstDash val="solid"/>
                      <a:round/>
                      <a:headEnd type="none" w="med" len="med"/>
                      <a:tailEnd type="none" w="med" len="med"/>
                    </a:lnL>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699 651</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4,17%</a:t>
                      </a:r>
                    </a:p>
                  </a:txBody>
                  <a:tcPr marL="9525" marR="9525" marT="9525" marB="0" anchor="ctr">
                    <a:solidFill>
                      <a:srgbClr val="CFD5EA"/>
                    </a:solidFill>
                  </a:tcPr>
                </a:tc>
                <a:extLst>
                  <a:ext uri="{0D108BD9-81ED-4DB2-BD59-A6C34878D82A}">
                    <a16:rowId xmlns:a16="http://schemas.microsoft.com/office/drawing/2014/main" val="1868431349"/>
                  </a:ext>
                </a:extLst>
              </a:tr>
              <a:tr h="16251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100" kern="1200" dirty="0">
                          <a:solidFill>
                            <a:schemeClr val="tx1"/>
                          </a:solidFill>
                          <a:latin typeface="+mn-lt"/>
                          <a:ea typeface="+mn-ea"/>
                          <a:cs typeface="+mn-cs"/>
                        </a:rPr>
                        <a:t>Věk </a:t>
                      </a:r>
                      <a:r>
                        <a:rPr lang="en-US" sz="1100" kern="1200" dirty="0">
                          <a:solidFill>
                            <a:schemeClr val="tx1"/>
                          </a:solidFill>
                          <a:latin typeface="+mn-lt"/>
                          <a:ea typeface="+mn-ea"/>
                          <a:cs typeface="+mn-cs"/>
                        </a:rPr>
                        <a:t>7</a:t>
                      </a:r>
                      <a:r>
                        <a:rPr lang="cs-CZ" sz="1100" kern="1200" dirty="0">
                          <a:solidFill>
                            <a:schemeClr val="tx1"/>
                          </a:solidFill>
                          <a:latin typeface="+mn-lt"/>
                          <a:ea typeface="+mn-ea"/>
                          <a:cs typeface="+mn-cs"/>
                        </a:rPr>
                        <a:t>5+</a:t>
                      </a:r>
                    </a:p>
                  </a:txBody>
                  <a:tcPr marL="0" marR="0" marT="0" marB="0" anchor="ctr">
                    <a:solidFill>
                      <a:srgbClr val="CFD5EA"/>
                    </a:solidFill>
                  </a:tcPr>
                </a:tc>
                <a:tc>
                  <a:txBody>
                    <a:bodyPr/>
                    <a:lstStyle/>
                    <a:p>
                      <a:pPr algn="ctr"/>
                      <a:r>
                        <a:rPr lang="cs-CZ" sz="1100" dirty="0">
                          <a:latin typeface="+mj-lt"/>
                        </a:rPr>
                        <a:t>2017</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3 162</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76 845</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4,11%</a:t>
                      </a:r>
                    </a:p>
                  </a:txBody>
                  <a:tcPr marL="9525" marR="9525" marT="9525" marB="0" anchor="ctr">
                    <a:lnR w="12700" cap="flat" cmpd="sng" algn="ctr">
                      <a:solidFill>
                        <a:schemeClr val="tx1"/>
                      </a:solidFill>
                      <a:prstDash val="solid"/>
                      <a:round/>
                      <a:headEnd type="none" w="med" len="med"/>
                      <a:tailEnd type="none" w="med" len="med"/>
                    </a:ln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30 194</a:t>
                      </a:r>
                    </a:p>
                  </a:txBody>
                  <a:tcPr marL="9525" marR="9525" marT="9525" marB="0" anchor="ctr">
                    <a:lnL w="12700" cap="flat" cmpd="sng" algn="ctr">
                      <a:solidFill>
                        <a:schemeClr val="tx1"/>
                      </a:solidFill>
                      <a:prstDash val="solid"/>
                      <a:round/>
                      <a:headEnd type="none" w="med" len="med"/>
                      <a:tailEnd type="none" w="med" len="med"/>
                    </a:lnL>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698 409</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4,32%</a:t>
                      </a:r>
                    </a:p>
                  </a:txBody>
                  <a:tcPr marL="9525" marR="9525" marT="9525" marB="0" anchor="ctr">
                    <a:solidFill>
                      <a:srgbClr val="CFD5EA"/>
                    </a:solidFill>
                  </a:tcPr>
                </a:tc>
                <a:extLst>
                  <a:ext uri="{0D108BD9-81ED-4DB2-BD59-A6C34878D82A}">
                    <a16:rowId xmlns:a16="http://schemas.microsoft.com/office/drawing/2014/main" val="1428771390"/>
                  </a:ext>
                </a:extLst>
              </a:tr>
              <a:tr h="16251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cs-CZ" sz="1100" kern="1200" dirty="0">
                        <a:solidFill>
                          <a:schemeClr val="tx1"/>
                        </a:solidFill>
                        <a:latin typeface="+mn-lt"/>
                        <a:ea typeface="+mn-ea"/>
                        <a:cs typeface="+mn-cs"/>
                      </a:endParaRPr>
                    </a:p>
                  </a:txBody>
                  <a:tcPr marL="0" marR="0" marT="0" marB="0" anchor="ctr">
                    <a:lnB w="12700" cap="flat" cmpd="sng" algn="ctr">
                      <a:solidFill>
                        <a:schemeClr val="tx1"/>
                      </a:solidFill>
                      <a:prstDash val="solid"/>
                      <a:round/>
                      <a:headEnd type="none" w="med" len="med"/>
                      <a:tailEnd type="none" w="med" len="med"/>
                    </a:lnB>
                    <a:solidFill>
                      <a:srgbClr val="CFD5EA"/>
                    </a:solidFill>
                  </a:tcPr>
                </a:tc>
                <a:tc>
                  <a:txBody>
                    <a:bodyPr/>
                    <a:lstStyle/>
                    <a:p>
                      <a:pPr algn="ctr"/>
                      <a:r>
                        <a:rPr lang="cs-CZ" sz="1100" dirty="0">
                          <a:latin typeface="+mj-lt"/>
                        </a:rPr>
                        <a:t>2018</a:t>
                      </a:r>
                    </a:p>
                  </a:txBody>
                  <a:tcPr marL="0" marR="0" marT="0" marB="0" anchor="ctr">
                    <a:lnB w="12700" cap="flat" cmpd="sng" algn="ctr">
                      <a:solidFill>
                        <a:schemeClr val="tx1"/>
                      </a:solidFill>
                      <a:prstDash val="solid"/>
                      <a:round/>
                      <a:headEnd type="none" w="med" len="med"/>
                      <a:tailEnd type="none" w="med" len="med"/>
                    </a:lnB>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3 165</a:t>
                      </a:r>
                    </a:p>
                  </a:txBody>
                  <a:tcPr marL="9525" marR="9525" marT="9525" marB="0" anchor="ctr">
                    <a:lnB w="12700" cap="flat" cmpd="sng" algn="ctr">
                      <a:solidFill>
                        <a:schemeClr val="tx1"/>
                      </a:solidFill>
                      <a:prstDash val="solid"/>
                      <a:round/>
                      <a:headEnd type="none" w="med" len="med"/>
                      <a:tailEnd type="none" w="med" len="med"/>
                    </a:lnB>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80 702</a:t>
                      </a:r>
                    </a:p>
                  </a:txBody>
                  <a:tcPr marL="9525" marR="9525" marT="9525" marB="0" anchor="ctr">
                    <a:lnB w="12700" cap="flat" cmpd="sng" algn="ctr">
                      <a:solidFill>
                        <a:schemeClr val="tx1"/>
                      </a:solidFill>
                      <a:prstDash val="solid"/>
                      <a:round/>
                      <a:headEnd type="none" w="med" len="med"/>
                      <a:tailEnd type="none" w="med" len="med"/>
                    </a:lnB>
                    <a:solidFill>
                      <a:srgbClr val="CFD5EA"/>
                    </a:solidFill>
                  </a:tcPr>
                </a:tc>
                <a:tc>
                  <a:txBody>
                    <a:bodyPr/>
                    <a:lstStyle/>
                    <a:p>
                      <a:pPr algn="ctr" fontAlgn="ctr"/>
                      <a:r>
                        <a:rPr lang="cs-CZ" sz="1100" b="0" i="0" u="none" strike="noStrike" dirty="0">
                          <a:solidFill>
                            <a:srgbClr val="000000"/>
                          </a:solidFill>
                          <a:effectLst/>
                          <a:latin typeface="Calibri Light" panose="020F0302020204030204" pitchFamily="34" charset="0"/>
                        </a:rPr>
                        <a:t>3,92%</a:t>
                      </a:r>
                    </a:p>
                  </a:txBody>
                  <a:tcPr marL="9525" marR="9525" marT="9525" marB="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30 827</a:t>
                      </a:r>
                    </a:p>
                  </a:txBody>
                  <a:tcPr marL="9525" marR="9525" marT="9525" marB="0"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727 297</a:t>
                      </a:r>
                    </a:p>
                  </a:txBody>
                  <a:tcPr marL="9525" marR="9525" marT="9525" marB="0" anchor="ctr">
                    <a:lnB w="12700" cap="flat" cmpd="sng" algn="ctr">
                      <a:solidFill>
                        <a:schemeClr val="tx1"/>
                      </a:solidFill>
                      <a:prstDash val="solid"/>
                      <a:round/>
                      <a:headEnd type="none" w="med" len="med"/>
                      <a:tailEnd type="none" w="med" len="med"/>
                    </a:lnB>
                    <a:solidFill>
                      <a:srgbClr val="CFD5EA"/>
                    </a:solidFill>
                  </a:tcPr>
                </a:tc>
                <a:tc>
                  <a:txBody>
                    <a:bodyPr/>
                    <a:lstStyle/>
                    <a:p>
                      <a:pPr algn="ctr" fontAlgn="ctr"/>
                      <a:r>
                        <a:rPr lang="cs-CZ" sz="1100" b="0" i="0" u="none" strike="noStrike" dirty="0">
                          <a:solidFill>
                            <a:srgbClr val="000000"/>
                          </a:solidFill>
                          <a:effectLst/>
                          <a:latin typeface="Calibri Light" panose="020F0302020204030204" pitchFamily="34" charset="0"/>
                        </a:rPr>
                        <a:t>4,24%</a:t>
                      </a:r>
                    </a:p>
                  </a:txBody>
                  <a:tcPr marL="9525" marR="9525" marT="9525" marB="0" anchor="ctr">
                    <a:lnB w="12700" cap="flat" cmpd="sng" algn="ctr">
                      <a:solidFill>
                        <a:schemeClr val="tx1"/>
                      </a:solidFill>
                      <a:prstDash val="solid"/>
                      <a:round/>
                      <a:headEnd type="none" w="med" len="med"/>
                      <a:tailEnd type="none" w="med" len="med"/>
                    </a:lnB>
                    <a:solidFill>
                      <a:srgbClr val="CFD5EA"/>
                    </a:solidFill>
                  </a:tcPr>
                </a:tc>
                <a:extLst>
                  <a:ext uri="{0D108BD9-81ED-4DB2-BD59-A6C34878D82A}">
                    <a16:rowId xmlns:a16="http://schemas.microsoft.com/office/drawing/2014/main" val="2097392118"/>
                  </a:ext>
                </a:extLst>
              </a:tr>
            </a:tbl>
          </a:graphicData>
        </a:graphic>
      </p:graphicFrame>
      <p:sp>
        <p:nvSpPr>
          <p:cNvPr id="7" name="Obdélník 6"/>
          <p:cNvSpPr/>
          <p:nvPr/>
        </p:nvSpPr>
        <p:spPr>
          <a:xfrm>
            <a:off x="1736709" y="1022977"/>
            <a:ext cx="4085432" cy="261610"/>
          </a:xfrm>
          <a:prstGeom prst="rect">
            <a:avLst/>
          </a:prstGeom>
        </p:spPr>
        <p:txBody>
          <a:bodyPr wrap="square">
            <a:spAutoFit/>
          </a:bodyPr>
          <a:lstStyle/>
          <a:p>
            <a:r>
              <a:rPr lang="cs-CZ" sz="1100" b="1" dirty="0"/>
              <a:t>Počet kontaktů s PZS* vázaných na obyvatele LBK/ČR:</a:t>
            </a:r>
            <a:endParaRPr lang="cs-CZ" sz="1100" i="1" dirty="0"/>
          </a:p>
        </p:txBody>
      </p:sp>
      <p:sp>
        <p:nvSpPr>
          <p:cNvPr id="16" name="Obdélník 15"/>
          <p:cNvSpPr/>
          <p:nvPr/>
        </p:nvSpPr>
        <p:spPr>
          <a:xfrm>
            <a:off x="7498729" y="1078493"/>
            <a:ext cx="2727792" cy="430887"/>
          </a:xfrm>
          <a:prstGeom prst="rect">
            <a:avLst/>
          </a:prstGeom>
        </p:spPr>
        <p:txBody>
          <a:bodyPr wrap="square">
            <a:spAutoFit/>
          </a:bodyPr>
          <a:lstStyle/>
          <a:p>
            <a:r>
              <a:rPr lang="cs-CZ" sz="1100" b="1" dirty="0"/>
              <a:t>Počet kontaktů s PZS* připadající na 1 obyvatele LBK/ČR za rok :</a:t>
            </a:r>
          </a:p>
        </p:txBody>
      </p:sp>
      <p:graphicFrame>
        <p:nvGraphicFramePr>
          <p:cNvPr id="12" name="Tabulka 11"/>
          <p:cNvGraphicFramePr>
            <a:graphicFrameLocks noGrp="1"/>
          </p:cNvGraphicFramePr>
          <p:nvPr>
            <p:extLst>
              <p:ext uri="{D42A27DB-BD31-4B8C-83A1-F6EECF244321}">
                <p14:modId xmlns:p14="http://schemas.microsoft.com/office/powerpoint/2010/main" val="3586779902"/>
              </p:ext>
            </p:extLst>
          </p:nvPr>
        </p:nvGraphicFramePr>
        <p:xfrm>
          <a:off x="7552411" y="1563355"/>
          <a:ext cx="2674110" cy="4612377"/>
        </p:xfrm>
        <a:graphic>
          <a:graphicData uri="http://schemas.openxmlformats.org/drawingml/2006/table">
            <a:tbl>
              <a:tblPr firstRow="1" bandRow="1">
                <a:tableStyleId>{2D5ABB26-0587-4C30-8999-92F81FD0307C}</a:tableStyleId>
              </a:tblPr>
              <a:tblGrid>
                <a:gridCol w="642992">
                  <a:extLst>
                    <a:ext uri="{9D8B030D-6E8A-4147-A177-3AD203B41FA5}">
                      <a16:colId xmlns:a16="http://schemas.microsoft.com/office/drawing/2014/main" val="20000"/>
                    </a:ext>
                  </a:extLst>
                </a:gridCol>
                <a:gridCol w="485030">
                  <a:extLst>
                    <a:ext uri="{9D8B030D-6E8A-4147-A177-3AD203B41FA5}">
                      <a16:colId xmlns:a16="http://schemas.microsoft.com/office/drawing/2014/main" val="20001"/>
                    </a:ext>
                  </a:extLst>
                </a:gridCol>
                <a:gridCol w="469127">
                  <a:extLst>
                    <a:ext uri="{9D8B030D-6E8A-4147-A177-3AD203B41FA5}">
                      <a16:colId xmlns:a16="http://schemas.microsoft.com/office/drawing/2014/main" val="20002"/>
                    </a:ext>
                  </a:extLst>
                </a:gridCol>
                <a:gridCol w="365760">
                  <a:extLst>
                    <a:ext uri="{9D8B030D-6E8A-4147-A177-3AD203B41FA5}">
                      <a16:colId xmlns:a16="http://schemas.microsoft.com/office/drawing/2014/main" val="20003"/>
                    </a:ext>
                  </a:extLst>
                </a:gridCol>
                <a:gridCol w="711201">
                  <a:extLst>
                    <a:ext uri="{9D8B030D-6E8A-4147-A177-3AD203B41FA5}">
                      <a16:colId xmlns:a16="http://schemas.microsoft.com/office/drawing/2014/main" val="20004"/>
                    </a:ext>
                  </a:extLst>
                </a:gridCol>
              </a:tblGrid>
              <a:tr h="312317">
                <a:tc>
                  <a:txBody>
                    <a:bodyPr/>
                    <a:lstStyle/>
                    <a:p>
                      <a:pPr algn="ctr"/>
                      <a:endParaRPr lang="cs-CZ" sz="1100" b="1"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latin typeface="+mj-lt"/>
                        </a:rPr>
                        <a:t>Rok</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1100" b="1" dirty="0">
                          <a:latin typeface="+mj-lt"/>
                        </a:rPr>
                        <a:t>LBK</a:t>
                      </a:r>
                      <a:endParaRPr lang="cs-CZ" sz="1100" b="1"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latin typeface="+mj-lt"/>
                        </a:rPr>
                        <a:t>ČR</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kern="1200" dirty="0">
                          <a:solidFill>
                            <a:schemeClr val="tx1"/>
                          </a:solidFill>
                          <a:latin typeface="+mn-lt"/>
                          <a:ea typeface="+mn-ea"/>
                          <a:cs typeface="+mn-cs"/>
                        </a:rPr>
                        <a:t>Rozdíl </a:t>
                      </a:r>
                      <a:br>
                        <a:rPr lang="cs-CZ" sz="1100" b="1" kern="1200" dirty="0">
                          <a:solidFill>
                            <a:schemeClr val="tx1"/>
                          </a:solidFill>
                          <a:latin typeface="+mn-lt"/>
                          <a:ea typeface="+mn-ea"/>
                          <a:cs typeface="+mn-cs"/>
                        </a:rPr>
                      </a:br>
                      <a:r>
                        <a:rPr lang="cs-CZ" sz="1100" b="1" dirty="0"/>
                        <a:t>LBK</a:t>
                      </a:r>
                      <a:r>
                        <a:rPr lang="cs-CZ" sz="1100" b="1" kern="1200" dirty="0">
                          <a:solidFill>
                            <a:schemeClr val="tx1"/>
                          </a:solidFill>
                          <a:latin typeface="+mn-lt"/>
                          <a:ea typeface="+mn-ea"/>
                          <a:cs typeface="+mn-cs"/>
                        </a:rPr>
                        <a:t> vs. ČR</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122699">
                <a:tc rowSpan="3">
                  <a:txBody>
                    <a:bodyPr/>
                    <a:lstStyle/>
                    <a:p>
                      <a:pPr algn="ctr"/>
                      <a:r>
                        <a:rPr lang="cs-CZ" sz="1100" b="1" dirty="0">
                          <a:solidFill>
                            <a:schemeClr val="bg1"/>
                          </a:solidFill>
                          <a:latin typeface="+mj-lt"/>
                        </a:rPr>
                        <a:t>Celkem</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4472C4"/>
                    </a:solidFill>
                  </a:tcPr>
                </a:tc>
                <a:tc>
                  <a:txBody>
                    <a:bodyPr/>
                    <a:lstStyle/>
                    <a:p>
                      <a:pPr algn="ctr"/>
                      <a:r>
                        <a:rPr lang="cs-CZ" sz="1100" b="1" dirty="0">
                          <a:solidFill>
                            <a:schemeClr val="bg1"/>
                          </a:solidFill>
                          <a:latin typeface="+mj-lt"/>
                        </a:rPr>
                        <a:t>2016</a:t>
                      </a:r>
                    </a:p>
                  </a:txBody>
                  <a:tcPr marL="0" marR="0" marT="0" marB="0" anchor="ctr">
                    <a:lnT w="12700" cap="flat" cmpd="sng" algn="ctr">
                      <a:solidFill>
                        <a:schemeClr val="tx1"/>
                      </a:solidFill>
                      <a:prstDash val="solid"/>
                      <a:round/>
                      <a:headEnd type="none" w="med" len="med"/>
                      <a:tailEnd type="none" w="med" len="med"/>
                    </a:lnT>
                    <a:solidFill>
                      <a:srgbClr val="4472C4"/>
                    </a:solidFill>
                  </a:tcPr>
                </a:tc>
                <a:tc>
                  <a:txBody>
                    <a:bodyPr/>
                    <a:lstStyle/>
                    <a:p>
                      <a:pPr marL="0" algn="ctr" defTabSz="914400" rtl="0" eaLnBrk="1" fontAlgn="b" latinLnBrk="0" hangingPunct="1"/>
                      <a:r>
                        <a:rPr lang="cs-CZ" sz="1100" b="1" i="0" u="none" strike="noStrike" kern="1200" dirty="0">
                          <a:solidFill>
                            <a:schemeClr val="bg1"/>
                          </a:solidFill>
                          <a:effectLst/>
                          <a:latin typeface="Calibri" panose="020F0502020204030204" pitchFamily="34" charset="0"/>
                          <a:ea typeface="+mn-ea"/>
                          <a:cs typeface="+mn-cs"/>
                        </a:rPr>
                        <a:t>0,05</a:t>
                      </a:r>
                    </a:p>
                  </a:txBody>
                  <a:tcPr marL="9525" marR="9525" marT="9525" marB="0" anchor="b">
                    <a:lnT w="12700" cap="flat" cmpd="sng" algn="ctr">
                      <a:solidFill>
                        <a:schemeClr val="tx1"/>
                      </a:solidFill>
                      <a:prstDash val="solid"/>
                      <a:round/>
                      <a:headEnd type="none" w="med" len="med"/>
                      <a:tailEnd type="none" w="med" len="med"/>
                    </a:lnT>
                    <a:solidFill>
                      <a:srgbClr val="4472C4"/>
                    </a:solidFill>
                  </a:tcPr>
                </a:tc>
                <a:tc>
                  <a:txBody>
                    <a:bodyPr/>
                    <a:lstStyle/>
                    <a:p>
                      <a:pPr marL="0" algn="ctr" defTabSz="914400" rtl="0" eaLnBrk="1" fontAlgn="b" latinLnBrk="0" hangingPunct="1"/>
                      <a:r>
                        <a:rPr lang="cs-CZ" sz="1100" b="1" i="0" u="none" strike="noStrike" kern="1200">
                          <a:solidFill>
                            <a:schemeClr val="bg1"/>
                          </a:solidFill>
                          <a:effectLst/>
                          <a:latin typeface="Calibri" panose="020F0502020204030204" pitchFamily="34" charset="0"/>
                          <a:ea typeface="+mn-ea"/>
                          <a:cs typeface="+mn-cs"/>
                        </a:rPr>
                        <a:t>0,05</a:t>
                      </a:r>
                    </a:p>
                  </a:txBody>
                  <a:tcPr marL="9525" marR="9525" marT="9525" marB="0" anchor="b">
                    <a:lnT w="12700" cap="flat" cmpd="sng" algn="ctr">
                      <a:solidFill>
                        <a:schemeClr val="tx1"/>
                      </a:solidFill>
                      <a:prstDash val="solid"/>
                      <a:round/>
                      <a:headEnd type="none" w="med" len="med"/>
                      <a:tailEnd type="none" w="med" len="med"/>
                    </a:lnT>
                    <a:solidFill>
                      <a:srgbClr val="4472C4"/>
                    </a:solidFill>
                  </a:tcPr>
                </a:tc>
                <a:tc>
                  <a:txBody>
                    <a:bodyPr/>
                    <a:lstStyle/>
                    <a:p>
                      <a:pPr marL="0" algn="ctr" defTabSz="914400" rtl="0" eaLnBrk="1" fontAlgn="b" latinLnBrk="0" hangingPunct="1"/>
                      <a:r>
                        <a:rPr lang="cs-CZ" sz="1100" b="1" i="0" u="none" strike="noStrike" kern="1200">
                          <a:solidFill>
                            <a:schemeClr val="bg1"/>
                          </a:solidFill>
                          <a:effectLst/>
                          <a:latin typeface="Calibri" panose="020F0502020204030204" pitchFamily="34" charset="0"/>
                          <a:ea typeface="+mn-ea"/>
                          <a:cs typeface="+mn-cs"/>
                        </a:rPr>
                        <a:t>0,00</a:t>
                      </a:r>
                    </a:p>
                  </a:txBody>
                  <a:tcPr marL="9525" marR="9525" marT="9525" marB="0" anchor="b">
                    <a:lnT w="12700" cap="flat" cmpd="sng" algn="ctr">
                      <a:solidFill>
                        <a:schemeClr val="tx1"/>
                      </a:solidFill>
                      <a:prstDash val="solid"/>
                      <a:round/>
                      <a:headEnd type="none" w="med" len="med"/>
                      <a:tailEnd type="none" w="med" len="med"/>
                    </a:lnT>
                    <a:solidFill>
                      <a:srgbClr val="4472C4"/>
                    </a:solidFill>
                  </a:tcPr>
                </a:tc>
                <a:extLst>
                  <a:ext uri="{0D108BD9-81ED-4DB2-BD59-A6C34878D82A}">
                    <a16:rowId xmlns:a16="http://schemas.microsoft.com/office/drawing/2014/main" val="10001"/>
                  </a:ext>
                </a:extLst>
              </a:tr>
              <a:tr h="163579">
                <a:tc vMerge="1">
                  <a:txBody>
                    <a:bodyPr/>
                    <a:lstStyle/>
                    <a:p>
                      <a:pPr algn="ctr"/>
                      <a:endParaRPr lang="cs-CZ" sz="1100"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lang="cs-CZ" sz="1100" b="1" dirty="0">
                          <a:solidFill>
                            <a:schemeClr val="bg1"/>
                          </a:solidFill>
                          <a:latin typeface="+mj-lt"/>
                        </a:rPr>
                        <a:t>2017</a:t>
                      </a:r>
                    </a:p>
                  </a:txBody>
                  <a:tcPr marL="0" marR="0" marT="0" marB="0" anchor="ctr">
                    <a:lnB w="12700" cap="flat" cmpd="sng" algn="ctr">
                      <a:noFill/>
                      <a:prstDash val="solid"/>
                      <a:round/>
                      <a:headEnd type="none" w="med" len="med"/>
                      <a:tailEnd type="none" w="med" len="med"/>
                    </a:lnB>
                    <a:solidFill>
                      <a:srgbClr val="4472C4"/>
                    </a:solidFill>
                  </a:tcPr>
                </a:tc>
                <a:tc>
                  <a:txBody>
                    <a:bodyPr/>
                    <a:lstStyle/>
                    <a:p>
                      <a:pPr marL="0" algn="ctr" defTabSz="914400" rtl="0" eaLnBrk="1" fontAlgn="b" latinLnBrk="0" hangingPunct="1"/>
                      <a:r>
                        <a:rPr lang="cs-CZ" sz="1100" b="1" i="0" u="none" strike="noStrike" kern="1200" dirty="0">
                          <a:solidFill>
                            <a:schemeClr val="bg1"/>
                          </a:solidFill>
                          <a:effectLst/>
                          <a:latin typeface="Calibri" panose="020F0502020204030204" pitchFamily="34" charset="0"/>
                          <a:ea typeface="+mn-ea"/>
                          <a:cs typeface="+mn-cs"/>
                        </a:rPr>
                        <a:t>0,05</a:t>
                      </a:r>
                    </a:p>
                  </a:txBody>
                  <a:tcPr marL="9525" marR="9525" marT="9525" marB="0" anchor="b">
                    <a:lnB w="12700" cap="flat" cmpd="sng" algn="ctr">
                      <a:noFill/>
                      <a:prstDash val="solid"/>
                      <a:round/>
                      <a:headEnd type="none" w="med" len="med"/>
                      <a:tailEnd type="none" w="med" len="med"/>
                    </a:lnB>
                    <a:solidFill>
                      <a:srgbClr val="4472C4"/>
                    </a:solidFill>
                  </a:tcPr>
                </a:tc>
                <a:tc>
                  <a:txBody>
                    <a:bodyPr/>
                    <a:lstStyle/>
                    <a:p>
                      <a:pPr marL="0" algn="ctr" defTabSz="914400" rtl="0" eaLnBrk="1" fontAlgn="b" latinLnBrk="0" hangingPunct="1"/>
                      <a:r>
                        <a:rPr lang="cs-CZ" sz="1100" b="1" i="0" u="none" strike="noStrike" kern="1200" dirty="0">
                          <a:solidFill>
                            <a:schemeClr val="bg1"/>
                          </a:solidFill>
                          <a:effectLst/>
                          <a:latin typeface="Calibri" panose="020F0502020204030204" pitchFamily="34" charset="0"/>
                          <a:ea typeface="+mn-ea"/>
                          <a:cs typeface="+mn-cs"/>
                        </a:rPr>
                        <a:t>0,05</a:t>
                      </a:r>
                    </a:p>
                  </a:txBody>
                  <a:tcPr marL="9525" marR="9525" marT="9525" marB="0" anchor="b">
                    <a:lnB w="12700" cap="flat" cmpd="sng" algn="ctr">
                      <a:noFill/>
                      <a:prstDash val="solid"/>
                      <a:round/>
                      <a:headEnd type="none" w="med" len="med"/>
                      <a:tailEnd type="none" w="med" len="med"/>
                    </a:lnB>
                    <a:solidFill>
                      <a:srgbClr val="4472C4"/>
                    </a:solidFill>
                  </a:tcPr>
                </a:tc>
                <a:tc>
                  <a:txBody>
                    <a:bodyPr/>
                    <a:lstStyle/>
                    <a:p>
                      <a:pPr marL="0" algn="ctr" defTabSz="914400" rtl="0" eaLnBrk="1" fontAlgn="b" latinLnBrk="0" hangingPunct="1"/>
                      <a:r>
                        <a:rPr lang="cs-CZ" sz="1100" b="1" i="0" u="none" strike="noStrike" kern="1200" dirty="0">
                          <a:solidFill>
                            <a:schemeClr val="bg1"/>
                          </a:solidFill>
                          <a:effectLst/>
                          <a:latin typeface="Calibri" panose="020F0502020204030204" pitchFamily="34" charset="0"/>
                          <a:ea typeface="+mn-ea"/>
                          <a:cs typeface="+mn-cs"/>
                        </a:rPr>
                        <a:t>0,00</a:t>
                      </a:r>
                    </a:p>
                  </a:txBody>
                  <a:tcPr marL="9525" marR="9525" marT="9525" marB="0" anchor="b">
                    <a:lnB w="12700" cap="flat" cmpd="sng" algn="ctr">
                      <a:noFill/>
                      <a:prstDash val="solid"/>
                      <a:round/>
                      <a:headEnd type="none" w="med" len="med"/>
                      <a:tailEnd type="none" w="med" len="med"/>
                    </a:lnB>
                    <a:solidFill>
                      <a:srgbClr val="4472C4"/>
                    </a:solidFill>
                  </a:tcPr>
                </a:tc>
                <a:extLst>
                  <a:ext uri="{0D108BD9-81ED-4DB2-BD59-A6C34878D82A}">
                    <a16:rowId xmlns:a16="http://schemas.microsoft.com/office/drawing/2014/main" val="10002"/>
                  </a:ext>
                </a:extLst>
              </a:tr>
              <a:tr h="122699">
                <a:tc vMerge="1">
                  <a:txBody>
                    <a:bodyPr/>
                    <a:lstStyle/>
                    <a:p>
                      <a:pPr algn="ctr"/>
                      <a:endParaRPr lang="cs-CZ" sz="1100" dirty="0">
                        <a:latin typeface="+mj-lt"/>
                      </a:endParaRPr>
                    </a:p>
                  </a:txBody>
                  <a:tcPr marL="0" marR="0" marT="0" marB="0" anchor="ctr">
                    <a:lnT w="12700" cap="flat" cmpd="sng" algn="ctr">
                      <a:solidFill>
                        <a:schemeClr val="tx1"/>
                      </a:solidFill>
                      <a:prstDash val="solid"/>
                      <a:round/>
                      <a:headEnd type="none" w="med" len="med"/>
                      <a:tailEnd type="none" w="med" len="med"/>
                    </a:lnT>
                  </a:tcPr>
                </a:tc>
                <a:tc>
                  <a:txBody>
                    <a:bodyPr/>
                    <a:lstStyle/>
                    <a:p>
                      <a:pPr algn="ctr"/>
                      <a:r>
                        <a:rPr lang="cs-CZ" sz="1100" b="1" dirty="0">
                          <a:solidFill>
                            <a:schemeClr val="bg1"/>
                          </a:solidFill>
                          <a:latin typeface="+mj-lt"/>
                        </a:rPr>
                        <a:t>2018</a:t>
                      </a:r>
                    </a:p>
                  </a:txBody>
                  <a:tcPr marL="0" marR="0" marT="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marL="0" algn="ctr" defTabSz="914400" rtl="0" eaLnBrk="1" fontAlgn="b" latinLnBrk="0" hangingPunct="1"/>
                      <a:r>
                        <a:rPr lang="cs-CZ" sz="1100" b="1" i="0" u="none" strike="noStrike" kern="1200" dirty="0">
                          <a:solidFill>
                            <a:schemeClr val="bg1"/>
                          </a:solidFill>
                          <a:effectLst/>
                          <a:latin typeface="Calibri" panose="020F0502020204030204" pitchFamily="34" charset="0"/>
                          <a:ea typeface="+mn-ea"/>
                          <a:cs typeface="+mn-cs"/>
                        </a:rPr>
                        <a:t>0,05</a:t>
                      </a:r>
                    </a:p>
                  </a:txBody>
                  <a:tcPr marL="9525" marR="9525" marT="9525" marB="0" anchor="b">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marL="0" algn="ctr" defTabSz="914400" rtl="0" eaLnBrk="1" fontAlgn="b" latinLnBrk="0" hangingPunct="1"/>
                      <a:r>
                        <a:rPr lang="cs-CZ" sz="1100" b="1" i="0" u="none" strike="noStrike" kern="1200" dirty="0">
                          <a:solidFill>
                            <a:schemeClr val="bg1"/>
                          </a:solidFill>
                          <a:effectLst/>
                          <a:latin typeface="Calibri" panose="020F0502020204030204" pitchFamily="34" charset="0"/>
                          <a:ea typeface="+mn-ea"/>
                          <a:cs typeface="+mn-cs"/>
                        </a:rPr>
                        <a:t>0,05</a:t>
                      </a:r>
                    </a:p>
                  </a:txBody>
                  <a:tcPr marL="9525" marR="9525" marT="9525" marB="0" anchor="b">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marL="0" algn="ctr" defTabSz="914400" rtl="0" eaLnBrk="1" fontAlgn="b" latinLnBrk="0" hangingPunct="1"/>
                      <a:r>
                        <a:rPr lang="cs-CZ" sz="1100" b="1" i="0" u="none" strike="noStrike" kern="1200" dirty="0">
                          <a:solidFill>
                            <a:schemeClr val="bg1"/>
                          </a:solidFill>
                          <a:effectLst/>
                          <a:latin typeface="Calibri" panose="020F0502020204030204" pitchFamily="34" charset="0"/>
                          <a:ea typeface="+mn-ea"/>
                          <a:cs typeface="+mn-cs"/>
                        </a:rPr>
                        <a:t>0,00</a:t>
                      </a:r>
                    </a:p>
                  </a:txBody>
                  <a:tcPr marL="9525" marR="9525" marT="9525" marB="0" anchor="b">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extLst>
                  <a:ext uri="{0D108BD9-81ED-4DB2-BD59-A6C34878D82A}">
                    <a16:rowId xmlns:a16="http://schemas.microsoft.com/office/drawing/2014/main" val="10003"/>
                  </a:ext>
                </a:extLst>
              </a:tr>
              <a:tr h="122699">
                <a:tc rowSpan="3">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cs-CZ" sz="1100" kern="1200" dirty="0">
                          <a:solidFill>
                            <a:schemeClr val="tx1"/>
                          </a:solidFill>
                          <a:latin typeface="+mn-lt"/>
                          <a:ea typeface="+mn-ea"/>
                          <a:cs typeface="+mn-cs"/>
                        </a:rPr>
                        <a:t>Věk 0–1</a:t>
                      </a:r>
                    </a:p>
                  </a:txBody>
                  <a:tcPr marL="0" marR="0" marT="0" marB="0" anchor="ctr">
                    <a:lnT w="12700" cap="flat" cmpd="sng" algn="ctr">
                      <a:solidFill>
                        <a:schemeClr val="tx1"/>
                      </a:solidFill>
                      <a:prstDash val="solid"/>
                      <a:round/>
                      <a:headEnd type="none" w="med" len="med"/>
                      <a:tailEnd type="none" w="med" len="med"/>
                    </a:lnT>
                    <a:solidFill>
                      <a:srgbClr val="CFD5EA"/>
                    </a:solidFill>
                  </a:tcPr>
                </a:tc>
                <a:tc>
                  <a:txBody>
                    <a:bodyPr/>
                    <a:lstStyle/>
                    <a:p>
                      <a:pPr marL="0" algn="ctr" defTabSz="914400" rtl="0" eaLnBrk="1" fontAlgn="b" latinLnBrk="0" hangingPunct="1"/>
                      <a:r>
                        <a:rPr lang="cs-CZ" sz="1100" dirty="0">
                          <a:latin typeface="+mj-lt"/>
                        </a:rPr>
                        <a:t>2016</a:t>
                      </a:r>
                      <a:endParaRPr lang="cs-CZ" sz="1100" b="1" i="0" u="none" strike="noStrike" kern="1200" dirty="0">
                        <a:solidFill>
                          <a:schemeClr val="bg1"/>
                        </a:solidFill>
                        <a:effectLst/>
                        <a:latin typeface="Calibri" panose="020F0502020204030204" pitchFamily="34" charset="0"/>
                        <a:ea typeface="+mn-ea"/>
                        <a:cs typeface="+mn-cs"/>
                      </a:endParaRPr>
                    </a:p>
                  </a:txBody>
                  <a:tcPr marL="0" marR="0" marT="0" marB="0" anchor="ctr">
                    <a:lnT w="12700" cap="flat" cmpd="sng" algn="ctr">
                      <a:solidFill>
                        <a:schemeClr val="tx1"/>
                      </a:solidFill>
                      <a:prstDash val="solid"/>
                      <a:round/>
                      <a:headEnd type="none" w="med" len="med"/>
                      <a:tailEnd type="none" w="med" len="med"/>
                    </a:lnT>
                    <a:solidFill>
                      <a:srgbClr val="CFD5EA"/>
                    </a:solidFill>
                  </a:tcPr>
                </a:tc>
                <a:tc>
                  <a:txBody>
                    <a:bodyPr/>
                    <a:lstStyle/>
                    <a:p>
                      <a:pPr marL="0" algn="ctr" defTabSz="914400" rtl="0" eaLnBrk="1" fontAlgn="b" latinLnBrk="0" hangingPunct="1"/>
                      <a:r>
                        <a:rPr lang="cs-CZ" sz="1100" b="0" kern="1200" dirty="0">
                          <a:solidFill>
                            <a:schemeClr val="tx1"/>
                          </a:solidFill>
                          <a:latin typeface="+mj-lt"/>
                          <a:ea typeface="+mn-ea"/>
                          <a:cs typeface="+mn-cs"/>
                        </a:rPr>
                        <a:t>0,01</a:t>
                      </a:r>
                    </a:p>
                  </a:txBody>
                  <a:tcPr marL="9525" marR="9525" marT="9525" marB="0" anchor="b">
                    <a:lnT w="12700" cap="flat" cmpd="sng" algn="ctr">
                      <a:solidFill>
                        <a:schemeClr val="tx1"/>
                      </a:solidFill>
                      <a:prstDash val="solid"/>
                      <a:round/>
                      <a:headEnd type="none" w="med" len="med"/>
                      <a:tailEnd type="none" w="med" len="med"/>
                    </a:lnT>
                    <a:solidFill>
                      <a:srgbClr val="CFD5EA"/>
                    </a:solidFill>
                  </a:tcPr>
                </a:tc>
                <a:tc>
                  <a:txBody>
                    <a:bodyPr/>
                    <a:lstStyle/>
                    <a:p>
                      <a:pPr marL="0" algn="ctr" defTabSz="914400" rtl="0" eaLnBrk="1" fontAlgn="b" latinLnBrk="0" hangingPunct="1"/>
                      <a:r>
                        <a:rPr lang="cs-CZ" sz="1100" b="0" kern="1200" dirty="0">
                          <a:solidFill>
                            <a:schemeClr val="tx1"/>
                          </a:solidFill>
                          <a:latin typeface="+mj-lt"/>
                          <a:ea typeface="+mn-ea"/>
                          <a:cs typeface="+mn-cs"/>
                        </a:rPr>
                        <a:t>0,01</a:t>
                      </a:r>
                    </a:p>
                  </a:txBody>
                  <a:tcPr marL="9525" marR="9525" marT="9525" marB="0" anchor="b">
                    <a:lnT w="12700" cap="flat" cmpd="sng" algn="ctr">
                      <a:solidFill>
                        <a:schemeClr val="tx1"/>
                      </a:solidFill>
                      <a:prstDash val="solid"/>
                      <a:round/>
                      <a:headEnd type="none" w="med" len="med"/>
                      <a:tailEnd type="none" w="med" len="med"/>
                    </a:lnT>
                    <a:solidFill>
                      <a:srgbClr val="CFD5EA"/>
                    </a:solidFill>
                  </a:tcPr>
                </a:tc>
                <a:tc>
                  <a:txBody>
                    <a:bodyPr/>
                    <a:lstStyle/>
                    <a:p>
                      <a:pPr marL="0" algn="ctr" defTabSz="914400" rtl="0" eaLnBrk="1" fontAlgn="b" latinLnBrk="0" hangingPunct="1"/>
                      <a:r>
                        <a:rPr lang="cs-CZ" sz="1100" b="0" kern="1200" dirty="0">
                          <a:solidFill>
                            <a:schemeClr val="tx1"/>
                          </a:solidFill>
                          <a:latin typeface="+mj-lt"/>
                          <a:ea typeface="+mn-ea"/>
                          <a:cs typeface="+mn-cs"/>
                        </a:rPr>
                        <a:t>0,00</a:t>
                      </a:r>
                    </a:p>
                  </a:txBody>
                  <a:tcPr marL="9525" marR="9525" marT="9525" marB="0" anchor="b">
                    <a:lnT w="12700" cap="flat" cmpd="sng" algn="ctr">
                      <a:solidFill>
                        <a:schemeClr val="tx1"/>
                      </a:solidFill>
                      <a:prstDash val="solid"/>
                      <a:round/>
                      <a:headEnd type="none" w="med" len="med"/>
                      <a:tailEnd type="none" w="med" len="med"/>
                    </a:lnT>
                    <a:solidFill>
                      <a:srgbClr val="CFD5EA"/>
                    </a:solidFill>
                  </a:tcPr>
                </a:tc>
                <a:extLst>
                  <a:ext uri="{0D108BD9-81ED-4DB2-BD59-A6C34878D82A}">
                    <a16:rowId xmlns:a16="http://schemas.microsoft.com/office/drawing/2014/main" val="10004"/>
                  </a:ext>
                </a:extLst>
              </a:tr>
              <a:tr h="122699">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2017</a:t>
                      </a:r>
                    </a:p>
                  </a:txBody>
                  <a:tcPr marL="0" marR="0" marT="0" marB="0" anchor="ctr">
                    <a:solidFill>
                      <a:srgbClr val="CFD5EA"/>
                    </a:solidFill>
                  </a:tcPr>
                </a:tc>
                <a:tc>
                  <a:txBody>
                    <a:bodyPr/>
                    <a:lstStyle/>
                    <a:p>
                      <a:pPr marL="0" algn="ctr" defTabSz="914400" rtl="0" eaLnBrk="1" fontAlgn="b" latinLnBrk="0" hangingPunct="1"/>
                      <a:r>
                        <a:rPr lang="cs-CZ" sz="1100" b="0" kern="1200" dirty="0">
                          <a:solidFill>
                            <a:schemeClr val="tx1"/>
                          </a:solidFill>
                          <a:latin typeface="+mj-lt"/>
                          <a:ea typeface="+mn-ea"/>
                          <a:cs typeface="+mn-cs"/>
                        </a:rPr>
                        <a:t>0,01</a:t>
                      </a:r>
                    </a:p>
                  </a:txBody>
                  <a:tcPr marL="9525" marR="9525" marT="9525" marB="0" anchor="b">
                    <a:solidFill>
                      <a:srgbClr val="CFD5EA"/>
                    </a:solidFill>
                  </a:tcPr>
                </a:tc>
                <a:tc>
                  <a:txBody>
                    <a:bodyPr/>
                    <a:lstStyle/>
                    <a:p>
                      <a:pPr marL="0" algn="ctr" defTabSz="914400" rtl="0" eaLnBrk="1" fontAlgn="b" latinLnBrk="0" hangingPunct="1"/>
                      <a:r>
                        <a:rPr lang="cs-CZ" sz="1100" b="0" kern="1200">
                          <a:solidFill>
                            <a:schemeClr val="tx1"/>
                          </a:solidFill>
                          <a:latin typeface="+mj-lt"/>
                          <a:ea typeface="+mn-ea"/>
                          <a:cs typeface="+mn-cs"/>
                        </a:rPr>
                        <a:t>0,01</a:t>
                      </a:r>
                    </a:p>
                  </a:txBody>
                  <a:tcPr marL="9525" marR="9525" marT="9525" marB="0" anchor="b">
                    <a:solidFill>
                      <a:srgbClr val="CFD5EA"/>
                    </a:solidFill>
                  </a:tcPr>
                </a:tc>
                <a:tc>
                  <a:txBody>
                    <a:bodyPr/>
                    <a:lstStyle/>
                    <a:p>
                      <a:pPr marL="0" algn="ctr" defTabSz="914400" rtl="0" eaLnBrk="1" fontAlgn="b" latinLnBrk="0" hangingPunct="1"/>
                      <a:r>
                        <a:rPr lang="cs-CZ" sz="1100" b="0" kern="1200">
                          <a:solidFill>
                            <a:schemeClr val="tx1"/>
                          </a:solidFill>
                          <a:latin typeface="+mj-lt"/>
                          <a:ea typeface="+mn-ea"/>
                          <a:cs typeface="+mn-cs"/>
                        </a:rPr>
                        <a:t>0,00</a:t>
                      </a:r>
                    </a:p>
                  </a:txBody>
                  <a:tcPr marL="9525" marR="9525" marT="9525" marB="0" anchor="b">
                    <a:solidFill>
                      <a:srgbClr val="CFD5EA"/>
                    </a:solidFill>
                  </a:tcPr>
                </a:tc>
                <a:extLst>
                  <a:ext uri="{0D108BD9-81ED-4DB2-BD59-A6C34878D82A}">
                    <a16:rowId xmlns:a16="http://schemas.microsoft.com/office/drawing/2014/main" val="10005"/>
                  </a:ext>
                </a:extLst>
              </a:tr>
              <a:tr h="170174">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2018</a:t>
                      </a:r>
                    </a:p>
                  </a:txBody>
                  <a:tcPr marL="0" marR="0" marT="0" marB="0" anchor="ctr">
                    <a:solidFill>
                      <a:srgbClr val="CFD5EA"/>
                    </a:solidFill>
                  </a:tcPr>
                </a:tc>
                <a:tc>
                  <a:txBody>
                    <a:bodyPr/>
                    <a:lstStyle/>
                    <a:p>
                      <a:pPr marL="0" algn="ctr" defTabSz="914400" rtl="0" eaLnBrk="1" fontAlgn="b" latinLnBrk="0" hangingPunct="1"/>
                      <a:r>
                        <a:rPr lang="cs-CZ" sz="1100" b="0" kern="1200">
                          <a:solidFill>
                            <a:schemeClr val="tx1"/>
                          </a:solidFill>
                          <a:latin typeface="+mj-lt"/>
                          <a:ea typeface="+mn-ea"/>
                          <a:cs typeface="+mn-cs"/>
                        </a:rPr>
                        <a:t>0,01</a:t>
                      </a:r>
                    </a:p>
                  </a:txBody>
                  <a:tcPr marL="9525" marR="9525" marT="9525" marB="0" anchor="b">
                    <a:solidFill>
                      <a:srgbClr val="CFD5EA"/>
                    </a:solidFill>
                  </a:tcPr>
                </a:tc>
                <a:tc>
                  <a:txBody>
                    <a:bodyPr/>
                    <a:lstStyle/>
                    <a:p>
                      <a:pPr marL="0" algn="ctr" defTabSz="914400" rtl="0" eaLnBrk="1" fontAlgn="b" latinLnBrk="0" hangingPunct="1"/>
                      <a:r>
                        <a:rPr lang="cs-CZ" sz="1100" b="0" kern="1200">
                          <a:solidFill>
                            <a:schemeClr val="tx1"/>
                          </a:solidFill>
                          <a:latin typeface="+mj-lt"/>
                          <a:ea typeface="+mn-ea"/>
                          <a:cs typeface="+mn-cs"/>
                        </a:rPr>
                        <a:t>0,01</a:t>
                      </a:r>
                    </a:p>
                  </a:txBody>
                  <a:tcPr marL="9525" marR="9525" marT="9525" marB="0" anchor="b">
                    <a:solidFill>
                      <a:srgbClr val="CFD5EA"/>
                    </a:solidFill>
                  </a:tcPr>
                </a:tc>
                <a:tc>
                  <a:txBody>
                    <a:bodyPr/>
                    <a:lstStyle/>
                    <a:p>
                      <a:pPr marL="0" algn="ctr" defTabSz="914400" rtl="0" eaLnBrk="1" fontAlgn="b" latinLnBrk="0" hangingPunct="1"/>
                      <a:r>
                        <a:rPr lang="cs-CZ" sz="1100" b="0" kern="1200">
                          <a:solidFill>
                            <a:schemeClr val="tx1"/>
                          </a:solidFill>
                          <a:latin typeface="+mj-lt"/>
                          <a:ea typeface="+mn-ea"/>
                          <a:cs typeface="+mn-cs"/>
                        </a:rPr>
                        <a:t>0,00</a:t>
                      </a:r>
                    </a:p>
                  </a:txBody>
                  <a:tcPr marL="9525" marR="9525" marT="9525" marB="0" anchor="b">
                    <a:solidFill>
                      <a:srgbClr val="CFD5EA"/>
                    </a:solidFill>
                  </a:tcPr>
                </a:tc>
                <a:extLst>
                  <a:ext uri="{0D108BD9-81ED-4DB2-BD59-A6C34878D82A}">
                    <a16:rowId xmlns:a16="http://schemas.microsoft.com/office/drawing/2014/main" val="10006"/>
                  </a:ext>
                </a:extLst>
              </a:tr>
              <a:tr h="122699">
                <a:tc rowSpan="3">
                  <a:txBody>
                    <a:bodyPr/>
                    <a:lstStyle/>
                    <a:p>
                      <a:pPr algn="ctr"/>
                      <a:r>
                        <a:rPr lang="cs-CZ" sz="1100" kern="1200" dirty="0">
                          <a:solidFill>
                            <a:schemeClr val="tx1"/>
                          </a:solidFill>
                          <a:latin typeface="+mn-lt"/>
                          <a:ea typeface="+mn-ea"/>
                          <a:cs typeface="+mn-cs"/>
                        </a:rPr>
                        <a:t>Věk 2–10</a:t>
                      </a:r>
                    </a:p>
                  </a:txBody>
                  <a:tcPr marL="0" marR="0" marT="0" marB="0" anchor="ctr">
                    <a:solidFill>
                      <a:srgbClr val="E9EBF5"/>
                    </a:solidFill>
                  </a:tcPr>
                </a:tc>
                <a:tc>
                  <a:txBody>
                    <a:bodyPr/>
                    <a:lstStyle/>
                    <a:p>
                      <a:pPr algn="ctr"/>
                      <a:r>
                        <a:rPr lang="cs-CZ" sz="1100" dirty="0">
                          <a:latin typeface="+mj-lt"/>
                        </a:rPr>
                        <a:t>2016</a:t>
                      </a:r>
                    </a:p>
                  </a:txBody>
                  <a:tcPr marL="0" marR="0" marT="0" marB="0" anchor="ctr">
                    <a:solidFill>
                      <a:srgbClr val="E9EBF5"/>
                    </a:solidFill>
                  </a:tcPr>
                </a:tc>
                <a:tc>
                  <a:txBody>
                    <a:bodyPr/>
                    <a:lstStyle/>
                    <a:p>
                      <a:pPr marL="0" algn="ctr" defTabSz="914400" rtl="0" eaLnBrk="1" fontAlgn="b" latinLnBrk="0" hangingPunct="1"/>
                      <a:r>
                        <a:rPr lang="cs-CZ" sz="1100" b="0" kern="1200">
                          <a:solidFill>
                            <a:schemeClr val="tx1"/>
                          </a:solidFill>
                          <a:latin typeface="+mj-lt"/>
                          <a:ea typeface="+mn-ea"/>
                          <a:cs typeface="+mn-cs"/>
                        </a:rPr>
                        <a:t>0,03</a:t>
                      </a:r>
                    </a:p>
                  </a:txBody>
                  <a:tcPr marL="9525" marR="9525" marT="9525" marB="0" anchor="b">
                    <a:solidFill>
                      <a:srgbClr val="E9EBF5"/>
                    </a:solidFill>
                  </a:tcPr>
                </a:tc>
                <a:tc>
                  <a:txBody>
                    <a:bodyPr/>
                    <a:lstStyle/>
                    <a:p>
                      <a:pPr marL="0" algn="ctr" defTabSz="914400" rtl="0" eaLnBrk="1" fontAlgn="b" latinLnBrk="0" hangingPunct="1"/>
                      <a:r>
                        <a:rPr lang="cs-CZ" sz="1100" b="0" kern="1200">
                          <a:solidFill>
                            <a:schemeClr val="tx1"/>
                          </a:solidFill>
                          <a:latin typeface="+mj-lt"/>
                          <a:ea typeface="+mn-ea"/>
                          <a:cs typeface="+mn-cs"/>
                        </a:rPr>
                        <a:t>0,03</a:t>
                      </a:r>
                    </a:p>
                  </a:txBody>
                  <a:tcPr marL="9525" marR="9525" marT="9525" marB="0" anchor="b">
                    <a:solidFill>
                      <a:srgbClr val="E9EBF5"/>
                    </a:solidFill>
                  </a:tcPr>
                </a:tc>
                <a:tc>
                  <a:txBody>
                    <a:bodyPr/>
                    <a:lstStyle/>
                    <a:p>
                      <a:pPr marL="0" algn="ctr" defTabSz="914400" rtl="0" eaLnBrk="1" fontAlgn="b" latinLnBrk="0" hangingPunct="1"/>
                      <a:r>
                        <a:rPr lang="cs-CZ" sz="1100" b="0" kern="1200">
                          <a:solidFill>
                            <a:schemeClr val="tx1"/>
                          </a:solidFill>
                          <a:latin typeface="+mj-lt"/>
                          <a:ea typeface="+mn-ea"/>
                          <a:cs typeface="+mn-cs"/>
                        </a:rPr>
                        <a:t>0,00</a:t>
                      </a:r>
                    </a:p>
                  </a:txBody>
                  <a:tcPr marL="9525" marR="9525" marT="9525" marB="0" anchor="b">
                    <a:solidFill>
                      <a:srgbClr val="E9EBF5"/>
                    </a:solidFill>
                  </a:tcPr>
                </a:tc>
                <a:extLst>
                  <a:ext uri="{0D108BD9-81ED-4DB2-BD59-A6C34878D82A}">
                    <a16:rowId xmlns:a16="http://schemas.microsoft.com/office/drawing/2014/main" val="10007"/>
                  </a:ext>
                </a:extLst>
              </a:tr>
              <a:tr h="122699">
                <a:tc vMerge="1">
                  <a:txBody>
                    <a:bodyPr/>
                    <a:lstStyle/>
                    <a:p>
                      <a:endParaRPr lang="cs-CZ" dirty="0"/>
                    </a:p>
                  </a:txBody>
                  <a:tcPr marL="0" marR="0" marT="0" marB="0" anchor="ctr">
                    <a:solidFill>
                      <a:srgbClr val="D8E0F2"/>
                    </a:solidFill>
                  </a:tcPr>
                </a:tc>
                <a:tc>
                  <a:txBody>
                    <a:bodyPr/>
                    <a:lstStyle/>
                    <a:p>
                      <a:pPr algn="ctr"/>
                      <a:r>
                        <a:rPr lang="cs-CZ" sz="1100" dirty="0">
                          <a:latin typeface="+mj-lt"/>
                        </a:rPr>
                        <a:t>2017</a:t>
                      </a:r>
                    </a:p>
                  </a:txBody>
                  <a:tcPr marL="0" marR="0" marT="0" marB="0" anchor="ctr">
                    <a:solidFill>
                      <a:srgbClr val="E9EBF5"/>
                    </a:solidFill>
                  </a:tcPr>
                </a:tc>
                <a:tc>
                  <a:txBody>
                    <a:bodyPr/>
                    <a:lstStyle/>
                    <a:p>
                      <a:pPr marL="0" algn="ctr" defTabSz="914400" rtl="0" eaLnBrk="1" fontAlgn="b" latinLnBrk="0" hangingPunct="1"/>
                      <a:r>
                        <a:rPr lang="cs-CZ" sz="1100" b="0" kern="1200">
                          <a:solidFill>
                            <a:schemeClr val="tx1"/>
                          </a:solidFill>
                          <a:latin typeface="+mj-lt"/>
                          <a:ea typeface="+mn-ea"/>
                          <a:cs typeface="+mn-cs"/>
                        </a:rPr>
                        <a:t>0,02</a:t>
                      </a:r>
                    </a:p>
                  </a:txBody>
                  <a:tcPr marL="9525" marR="9525" marT="9525" marB="0" anchor="b">
                    <a:solidFill>
                      <a:srgbClr val="E9EBF5"/>
                    </a:solidFill>
                  </a:tcPr>
                </a:tc>
                <a:tc>
                  <a:txBody>
                    <a:bodyPr/>
                    <a:lstStyle/>
                    <a:p>
                      <a:pPr marL="0" algn="ctr" defTabSz="914400" rtl="0" eaLnBrk="1" fontAlgn="b" latinLnBrk="0" hangingPunct="1"/>
                      <a:r>
                        <a:rPr lang="cs-CZ" sz="1100" b="0" kern="1200" dirty="0">
                          <a:solidFill>
                            <a:schemeClr val="tx1"/>
                          </a:solidFill>
                          <a:latin typeface="+mj-lt"/>
                          <a:ea typeface="+mn-ea"/>
                          <a:cs typeface="+mn-cs"/>
                        </a:rPr>
                        <a:t>0,03</a:t>
                      </a:r>
                    </a:p>
                  </a:txBody>
                  <a:tcPr marL="9525" marR="9525" marT="9525" marB="0" anchor="b">
                    <a:solidFill>
                      <a:srgbClr val="E9EBF5"/>
                    </a:solidFill>
                  </a:tcPr>
                </a:tc>
                <a:tc>
                  <a:txBody>
                    <a:bodyPr/>
                    <a:lstStyle/>
                    <a:p>
                      <a:pPr marL="0" algn="ctr" defTabSz="914400" rtl="0" eaLnBrk="1" fontAlgn="b" latinLnBrk="0" hangingPunct="1"/>
                      <a:r>
                        <a:rPr lang="cs-CZ" sz="1100" b="0" kern="1200">
                          <a:solidFill>
                            <a:schemeClr val="tx1"/>
                          </a:solidFill>
                          <a:latin typeface="+mj-lt"/>
                          <a:ea typeface="+mn-ea"/>
                          <a:cs typeface="+mn-cs"/>
                        </a:rPr>
                        <a:t>0,00</a:t>
                      </a:r>
                    </a:p>
                  </a:txBody>
                  <a:tcPr marL="9525" marR="9525" marT="9525" marB="0" anchor="b">
                    <a:solidFill>
                      <a:srgbClr val="E9EBF5"/>
                    </a:solidFill>
                  </a:tcPr>
                </a:tc>
                <a:extLst>
                  <a:ext uri="{0D108BD9-81ED-4DB2-BD59-A6C34878D82A}">
                    <a16:rowId xmlns:a16="http://schemas.microsoft.com/office/drawing/2014/main" val="10008"/>
                  </a:ext>
                </a:extLst>
              </a:tr>
              <a:tr h="202302">
                <a:tc vMerge="1">
                  <a:txBody>
                    <a:bodyPr/>
                    <a:lstStyle/>
                    <a:p>
                      <a:endParaRPr lang="cs-CZ" dirty="0"/>
                    </a:p>
                  </a:txBody>
                  <a:tcPr marL="0" marR="0" marT="0" marB="0" anchor="ctr">
                    <a:solidFill>
                      <a:srgbClr val="D8E0F2"/>
                    </a:solidFill>
                  </a:tcPr>
                </a:tc>
                <a:tc>
                  <a:txBody>
                    <a:bodyPr/>
                    <a:lstStyle/>
                    <a:p>
                      <a:pPr algn="ctr"/>
                      <a:r>
                        <a:rPr lang="cs-CZ" sz="1100" dirty="0">
                          <a:latin typeface="+mj-lt"/>
                        </a:rPr>
                        <a:t>2018</a:t>
                      </a:r>
                    </a:p>
                  </a:txBody>
                  <a:tcPr marL="0" marR="0" marT="0" marB="0" anchor="ctr">
                    <a:solidFill>
                      <a:srgbClr val="E9EBF5"/>
                    </a:solidFill>
                  </a:tcPr>
                </a:tc>
                <a:tc>
                  <a:txBody>
                    <a:bodyPr/>
                    <a:lstStyle/>
                    <a:p>
                      <a:pPr marL="0" algn="ctr" defTabSz="914400" rtl="0" eaLnBrk="1" fontAlgn="b" latinLnBrk="0" hangingPunct="1"/>
                      <a:r>
                        <a:rPr lang="cs-CZ" sz="1100" b="0" kern="1200">
                          <a:solidFill>
                            <a:schemeClr val="tx1"/>
                          </a:solidFill>
                          <a:latin typeface="+mj-lt"/>
                          <a:ea typeface="+mn-ea"/>
                          <a:cs typeface="+mn-cs"/>
                        </a:rPr>
                        <a:t>0,02</a:t>
                      </a:r>
                    </a:p>
                  </a:txBody>
                  <a:tcPr marL="9525" marR="9525" marT="9525" marB="0" anchor="b">
                    <a:solidFill>
                      <a:srgbClr val="E9EBF5"/>
                    </a:solidFill>
                  </a:tcPr>
                </a:tc>
                <a:tc>
                  <a:txBody>
                    <a:bodyPr/>
                    <a:lstStyle/>
                    <a:p>
                      <a:pPr marL="0" algn="ctr" defTabSz="914400" rtl="0" eaLnBrk="1" fontAlgn="b" latinLnBrk="0" hangingPunct="1"/>
                      <a:r>
                        <a:rPr lang="cs-CZ" sz="1100" b="0" kern="1200" dirty="0">
                          <a:solidFill>
                            <a:schemeClr val="tx1"/>
                          </a:solidFill>
                          <a:latin typeface="+mj-lt"/>
                          <a:ea typeface="+mn-ea"/>
                          <a:cs typeface="+mn-cs"/>
                        </a:rPr>
                        <a:t>0,03</a:t>
                      </a:r>
                    </a:p>
                  </a:txBody>
                  <a:tcPr marL="9525" marR="9525" marT="9525" marB="0" anchor="b">
                    <a:solidFill>
                      <a:srgbClr val="E9EBF5"/>
                    </a:solidFill>
                  </a:tcPr>
                </a:tc>
                <a:tc>
                  <a:txBody>
                    <a:bodyPr/>
                    <a:lstStyle/>
                    <a:p>
                      <a:pPr marL="0" algn="ctr" defTabSz="914400" rtl="0" eaLnBrk="1" fontAlgn="b" latinLnBrk="0" hangingPunct="1"/>
                      <a:r>
                        <a:rPr lang="cs-CZ" sz="1100" b="0" kern="1200">
                          <a:solidFill>
                            <a:schemeClr val="tx1"/>
                          </a:solidFill>
                          <a:latin typeface="+mj-lt"/>
                          <a:ea typeface="+mn-ea"/>
                          <a:cs typeface="+mn-cs"/>
                        </a:rPr>
                        <a:t>-0,01</a:t>
                      </a:r>
                    </a:p>
                  </a:txBody>
                  <a:tcPr marL="9525" marR="9525" marT="9525" marB="0" anchor="b">
                    <a:solidFill>
                      <a:srgbClr val="E9EBF5"/>
                    </a:solidFill>
                  </a:tcPr>
                </a:tc>
                <a:extLst>
                  <a:ext uri="{0D108BD9-81ED-4DB2-BD59-A6C34878D82A}">
                    <a16:rowId xmlns:a16="http://schemas.microsoft.com/office/drawing/2014/main" val="10009"/>
                  </a:ext>
                </a:extLst>
              </a:tr>
              <a:tr h="122699">
                <a:tc rowSpan="3">
                  <a:txBody>
                    <a:bodyPr/>
                    <a:lstStyle/>
                    <a:p>
                      <a:pPr algn="ctr"/>
                      <a:r>
                        <a:rPr lang="cs-CZ" sz="1100" kern="1200" dirty="0">
                          <a:solidFill>
                            <a:schemeClr val="tx1"/>
                          </a:solidFill>
                          <a:latin typeface="+mn-lt"/>
                          <a:ea typeface="+mn-ea"/>
                          <a:cs typeface="+mn-cs"/>
                        </a:rPr>
                        <a:t>Věk 11–19</a:t>
                      </a:r>
                    </a:p>
                  </a:txBody>
                  <a:tcPr marL="0" marR="0" marT="0" marB="0" anchor="ctr">
                    <a:solidFill>
                      <a:srgbClr val="CFD5EA"/>
                    </a:solidFill>
                  </a:tcPr>
                </a:tc>
                <a:tc>
                  <a:txBody>
                    <a:bodyPr/>
                    <a:lstStyle/>
                    <a:p>
                      <a:pPr algn="ctr"/>
                      <a:r>
                        <a:rPr lang="cs-CZ" sz="1100" dirty="0">
                          <a:latin typeface="+mj-lt"/>
                        </a:rPr>
                        <a:t>2016</a:t>
                      </a:r>
                    </a:p>
                  </a:txBody>
                  <a:tcPr marL="0" marR="0" marT="0" marB="0" anchor="ctr">
                    <a:solidFill>
                      <a:srgbClr val="CFD5EA"/>
                    </a:solidFill>
                  </a:tcPr>
                </a:tc>
                <a:tc>
                  <a:txBody>
                    <a:bodyPr/>
                    <a:lstStyle/>
                    <a:p>
                      <a:pPr marL="0" algn="ctr" defTabSz="914400" rtl="0" eaLnBrk="1" fontAlgn="b" latinLnBrk="0" hangingPunct="1"/>
                      <a:r>
                        <a:rPr lang="cs-CZ" sz="1100" b="0" kern="1200">
                          <a:solidFill>
                            <a:schemeClr val="tx1"/>
                          </a:solidFill>
                          <a:latin typeface="+mj-lt"/>
                          <a:ea typeface="+mn-ea"/>
                          <a:cs typeface="+mn-cs"/>
                        </a:rPr>
                        <a:t>0,02</a:t>
                      </a:r>
                    </a:p>
                  </a:txBody>
                  <a:tcPr marL="9525" marR="9525" marT="9525" marB="0" anchor="b">
                    <a:solidFill>
                      <a:srgbClr val="CFD5EA"/>
                    </a:solidFill>
                  </a:tcPr>
                </a:tc>
                <a:tc>
                  <a:txBody>
                    <a:bodyPr/>
                    <a:lstStyle/>
                    <a:p>
                      <a:pPr marL="0" algn="ctr" defTabSz="914400" rtl="0" eaLnBrk="1" fontAlgn="b" latinLnBrk="0" hangingPunct="1"/>
                      <a:r>
                        <a:rPr lang="cs-CZ" sz="1100" b="0" kern="1200">
                          <a:solidFill>
                            <a:schemeClr val="tx1"/>
                          </a:solidFill>
                          <a:latin typeface="+mj-lt"/>
                          <a:ea typeface="+mn-ea"/>
                          <a:cs typeface="+mn-cs"/>
                        </a:rPr>
                        <a:t>0,02</a:t>
                      </a:r>
                    </a:p>
                  </a:txBody>
                  <a:tcPr marL="9525" marR="9525" marT="9525" marB="0" anchor="b">
                    <a:solidFill>
                      <a:srgbClr val="CFD5EA"/>
                    </a:solidFill>
                  </a:tcPr>
                </a:tc>
                <a:tc>
                  <a:txBody>
                    <a:bodyPr/>
                    <a:lstStyle/>
                    <a:p>
                      <a:pPr marL="0" algn="ctr" defTabSz="914400" rtl="0" eaLnBrk="1" fontAlgn="b" latinLnBrk="0" hangingPunct="1"/>
                      <a:r>
                        <a:rPr lang="cs-CZ" sz="1100" b="0" kern="1200" dirty="0">
                          <a:solidFill>
                            <a:schemeClr val="tx1"/>
                          </a:solidFill>
                          <a:latin typeface="+mj-lt"/>
                          <a:ea typeface="+mn-ea"/>
                          <a:cs typeface="+mn-cs"/>
                        </a:rPr>
                        <a:t>0,00</a:t>
                      </a:r>
                    </a:p>
                  </a:txBody>
                  <a:tcPr marL="9525" marR="9525" marT="9525" marB="0" anchor="b">
                    <a:solidFill>
                      <a:srgbClr val="CFD5EA"/>
                    </a:solidFill>
                  </a:tcPr>
                </a:tc>
                <a:extLst>
                  <a:ext uri="{0D108BD9-81ED-4DB2-BD59-A6C34878D82A}">
                    <a16:rowId xmlns:a16="http://schemas.microsoft.com/office/drawing/2014/main" val="10010"/>
                  </a:ext>
                </a:extLst>
              </a:tr>
              <a:tr h="122699">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2017</a:t>
                      </a:r>
                    </a:p>
                  </a:txBody>
                  <a:tcPr marL="0" marR="0" marT="0" marB="0" anchor="ctr">
                    <a:solidFill>
                      <a:srgbClr val="CFD5EA"/>
                    </a:solidFill>
                  </a:tcPr>
                </a:tc>
                <a:tc>
                  <a:txBody>
                    <a:bodyPr/>
                    <a:lstStyle/>
                    <a:p>
                      <a:pPr marL="0" algn="ctr" defTabSz="914400" rtl="0" eaLnBrk="1" fontAlgn="b" latinLnBrk="0" hangingPunct="1"/>
                      <a:r>
                        <a:rPr lang="cs-CZ" sz="1100" b="0" kern="1200">
                          <a:solidFill>
                            <a:schemeClr val="tx1"/>
                          </a:solidFill>
                          <a:latin typeface="+mj-lt"/>
                          <a:ea typeface="+mn-ea"/>
                          <a:cs typeface="+mn-cs"/>
                        </a:rPr>
                        <a:t>0,02</a:t>
                      </a:r>
                    </a:p>
                  </a:txBody>
                  <a:tcPr marL="9525" marR="9525" marT="9525" marB="0" anchor="b">
                    <a:solidFill>
                      <a:srgbClr val="CFD5EA"/>
                    </a:solidFill>
                  </a:tcPr>
                </a:tc>
                <a:tc>
                  <a:txBody>
                    <a:bodyPr/>
                    <a:lstStyle/>
                    <a:p>
                      <a:pPr marL="0" algn="ctr" defTabSz="914400" rtl="0" eaLnBrk="1" fontAlgn="b" latinLnBrk="0" hangingPunct="1"/>
                      <a:r>
                        <a:rPr lang="cs-CZ" sz="1100" b="0" kern="1200" dirty="0">
                          <a:solidFill>
                            <a:schemeClr val="tx1"/>
                          </a:solidFill>
                          <a:latin typeface="+mj-lt"/>
                          <a:ea typeface="+mn-ea"/>
                          <a:cs typeface="+mn-cs"/>
                        </a:rPr>
                        <a:t>0,02</a:t>
                      </a:r>
                    </a:p>
                  </a:txBody>
                  <a:tcPr marL="9525" marR="9525" marT="9525" marB="0" anchor="b">
                    <a:solidFill>
                      <a:srgbClr val="CFD5EA"/>
                    </a:solidFill>
                  </a:tcPr>
                </a:tc>
                <a:tc>
                  <a:txBody>
                    <a:bodyPr/>
                    <a:lstStyle/>
                    <a:p>
                      <a:pPr marL="0" algn="ctr" defTabSz="914400" rtl="0" eaLnBrk="1" fontAlgn="b" latinLnBrk="0" hangingPunct="1"/>
                      <a:r>
                        <a:rPr lang="cs-CZ" sz="1100" b="0" kern="1200">
                          <a:solidFill>
                            <a:schemeClr val="tx1"/>
                          </a:solidFill>
                          <a:latin typeface="+mj-lt"/>
                          <a:ea typeface="+mn-ea"/>
                          <a:cs typeface="+mn-cs"/>
                        </a:rPr>
                        <a:t>0,00</a:t>
                      </a:r>
                    </a:p>
                  </a:txBody>
                  <a:tcPr marL="9525" marR="9525" marT="9525" marB="0" anchor="b">
                    <a:solidFill>
                      <a:srgbClr val="CFD5EA"/>
                    </a:solidFill>
                  </a:tcPr>
                </a:tc>
                <a:extLst>
                  <a:ext uri="{0D108BD9-81ED-4DB2-BD59-A6C34878D82A}">
                    <a16:rowId xmlns:a16="http://schemas.microsoft.com/office/drawing/2014/main" val="10011"/>
                  </a:ext>
                </a:extLst>
              </a:tr>
              <a:tr h="122699">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2018</a:t>
                      </a:r>
                    </a:p>
                  </a:txBody>
                  <a:tcPr marL="0" marR="0" marT="0" marB="0" anchor="ctr">
                    <a:solidFill>
                      <a:srgbClr val="CFD5EA"/>
                    </a:solidFill>
                  </a:tcPr>
                </a:tc>
                <a:tc>
                  <a:txBody>
                    <a:bodyPr/>
                    <a:lstStyle/>
                    <a:p>
                      <a:pPr marL="0" algn="ctr" defTabSz="914400" rtl="0" eaLnBrk="1" fontAlgn="b" latinLnBrk="0" hangingPunct="1"/>
                      <a:r>
                        <a:rPr lang="cs-CZ" sz="1100" b="0" kern="1200">
                          <a:solidFill>
                            <a:schemeClr val="tx1"/>
                          </a:solidFill>
                          <a:latin typeface="+mj-lt"/>
                          <a:ea typeface="+mn-ea"/>
                          <a:cs typeface="+mn-cs"/>
                        </a:rPr>
                        <a:t>0,02</a:t>
                      </a:r>
                    </a:p>
                  </a:txBody>
                  <a:tcPr marL="9525" marR="9525" marT="9525" marB="0" anchor="b">
                    <a:solidFill>
                      <a:srgbClr val="CFD5EA"/>
                    </a:solidFill>
                  </a:tcPr>
                </a:tc>
                <a:tc>
                  <a:txBody>
                    <a:bodyPr/>
                    <a:lstStyle/>
                    <a:p>
                      <a:pPr marL="0" algn="ctr" defTabSz="914400" rtl="0" eaLnBrk="1" fontAlgn="b" latinLnBrk="0" hangingPunct="1"/>
                      <a:r>
                        <a:rPr lang="cs-CZ" sz="1100" b="0" kern="1200" dirty="0">
                          <a:solidFill>
                            <a:schemeClr val="tx1"/>
                          </a:solidFill>
                          <a:latin typeface="+mj-lt"/>
                          <a:ea typeface="+mn-ea"/>
                          <a:cs typeface="+mn-cs"/>
                        </a:rPr>
                        <a:t>0,02</a:t>
                      </a:r>
                    </a:p>
                  </a:txBody>
                  <a:tcPr marL="9525" marR="9525" marT="9525" marB="0" anchor="b">
                    <a:solidFill>
                      <a:srgbClr val="CFD5EA"/>
                    </a:solidFill>
                  </a:tcPr>
                </a:tc>
                <a:tc>
                  <a:txBody>
                    <a:bodyPr/>
                    <a:lstStyle/>
                    <a:p>
                      <a:pPr marL="0" algn="ctr" defTabSz="914400" rtl="0" eaLnBrk="1" fontAlgn="b" latinLnBrk="0" hangingPunct="1"/>
                      <a:r>
                        <a:rPr lang="cs-CZ" sz="1100" b="0" kern="1200">
                          <a:solidFill>
                            <a:schemeClr val="tx1"/>
                          </a:solidFill>
                          <a:latin typeface="+mj-lt"/>
                          <a:ea typeface="+mn-ea"/>
                          <a:cs typeface="+mn-cs"/>
                        </a:rPr>
                        <a:t>0,00</a:t>
                      </a:r>
                    </a:p>
                  </a:txBody>
                  <a:tcPr marL="9525" marR="9525" marT="9525" marB="0" anchor="b">
                    <a:solidFill>
                      <a:srgbClr val="CFD5EA"/>
                    </a:solidFill>
                  </a:tcPr>
                </a:tc>
                <a:extLst>
                  <a:ext uri="{0D108BD9-81ED-4DB2-BD59-A6C34878D82A}">
                    <a16:rowId xmlns:a16="http://schemas.microsoft.com/office/drawing/2014/main" val="10012"/>
                  </a:ext>
                </a:extLst>
              </a:tr>
              <a:tr h="122699">
                <a:tc rowSpan="3">
                  <a:txBody>
                    <a:bodyPr/>
                    <a:lstStyle/>
                    <a:p>
                      <a:pPr algn="ctr"/>
                      <a:r>
                        <a:rPr lang="cs-CZ" sz="1100" kern="1200" dirty="0">
                          <a:solidFill>
                            <a:schemeClr val="tx1"/>
                          </a:solidFill>
                          <a:latin typeface="+mn-lt"/>
                          <a:ea typeface="+mn-ea"/>
                          <a:cs typeface="+mn-cs"/>
                        </a:rPr>
                        <a:t>Věk 20–34</a:t>
                      </a:r>
                    </a:p>
                  </a:txBody>
                  <a:tcPr marL="0" marR="0" marT="0" marB="0" anchor="ctr">
                    <a:solidFill>
                      <a:srgbClr val="E9EBF5"/>
                    </a:solidFill>
                  </a:tcPr>
                </a:tc>
                <a:tc>
                  <a:txBody>
                    <a:bodyPr/>
                    <a:lstStyle/>
                    <a:p>
                      <a:pPr algn="ctr"/>
                      <a:r>
                        <a:rPr lang="cs-CZ" sz="1100" dirty="0">
                          <a:latin typeface="+mj-lt"/>
                        </a:rPr>
                        <a:t>2016</a:t>
                      </a:r>
                    </a:p>
                  </a:txBody>
                  <a:tcPr marL="0" marR="0" marT="0" marB="0" anchor="ctr">
                    <a:solidFill>
                      <a:srgbClr val="E9EBF5"/>
                    </a:solidFill>
                  </a:tcPr>
                </a:tc>
                <a:tc>
                  <a:txBody>
                    <a:bodyPr/>
                    <a:lstStyle/>
                    <a:p>
                      <a:pPr marL="0" algn="ctr" defTabSz="914400" rtl="0" eaLnBrk="1" fontAlgn="b" latinLnBrk="0" hangingPunct="1"/>
                      <a:r>
                        <a:rPr lang="cs-CZ" sz="1100" b="0" kern="1200">
                          <a:solidFill>
                            <a:schemeClr val="tx1"/>
                          </a:solidFill>
                          <a:latin typeface="+mj-lt"/>
                          <a:ea typeface="+mn-ea"/>
                          <a:cs typeface="+mn-cs"/>
                        </a:rPr>
                        <a:t>0,04</a:t>
                      </a:r>
                    </a:p>
                  </a:txBody>
                  <a:tcPr marL="9525" marR="9525" marT="9525" marB="0" anchor="b">
                    <a:solidFill>
                      <a:srgbClr val="E9EBF5"/>
                    </a:solidFill>
                  </a:tcPr>
                </a:tc>
                <a:tc>
                  <a:txBody>
                    <a:bodyPr/>
                    <a:lstStyle/>
                    <a:p>
                      <a:pPr marL="0" algn="ctr" defTabSz="914400" rtl="0" eaLnBrk="1" fontAlgn="b" latinLnBrk="0" hangingPunct="1"/>
                      <a:r>
                        <a:rPr lang="cs-CZ" sz="1100" b="0" kern="1200" dirty="0">
                          <a:solidFill>
                            <a:schemeClr val="tx1"/>
                          </a:solidFill>
                          <a:latin typeface="+mj-lt"/>
                          <a:ea typeface="+mn-ea"/>
                          <a:cs typeface="+mn-cs"/>
                        </a:rPr>
                        <a:t>0,04</a:t>
                      </a:r>
                    </a:p>
                  </a:txBody>
                  <a:tcPr marL="9525" marR="9525" marT="9525" marB="0" anchor="b">
                    <a:solidFill>
                      <a:srgbClr val="E9EBF5"/>
                    </a:solidFill>
                  </a:tcPr>
                </a:tc>
                <a:tc>
                  <a:txBody>
                    <a:bodyPr/>
                    <a:lstStyle/>
                    <a:p>
                      <a:pPr marL="0" algn="ctr" defTabSz="914400" rtl="0" eaLnBrk="1" fontAlgn="b" latinLnBrk="0" hangingPunct="1"/>
                      <a:r>
                        <a:rPr lang="cs-CZ" sz="1100" b="0" kern="1200" dirty="0">
                          <a:solidFill>
                            <a:schemeClr val="tx1"/>
                          </a:solidFill>
                          <a:latin typeface="+mj-lt"/>
                          <a:ea typeface="+mn-ea"/>
                          <a:cs typeface="+mn-cs"/>
                        </a:rPr>
                        <a:t>0,00</a:t>
                      </a:r>
                    </a:p>
                  </a:txBody>
                  <a:tcPr marL="9525" marR="9525" marT="9525" marB="0" anchor="b">
                    <a:solidFill>
                      <a:srgbClr val="E9EBF5"/>
                    </a:solidFill>
                  </a:tcPr>
                </a:tc>
                <a:extLst>
                  <a:ext uri="{0D108BD9-81ED-4DB2-BD59-A6C34878D82A}">
                    <a16:rowId xmlns:a16="http://schemas.microsoft.com/office/drawing/2014/main" val="10013"/>
                  </a:ext>
                </a:extLst>
              </a:tr>
              <a:tr h="122699">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p>
                      <a:pPr algn="ctr"/>
                      <a:r>
                        <a:rPr lang="cs-CZ" sz="1100" dirty="0">
                          <a:latin typeface="+mj-lt"/>
                        </a:rPr>
                        <a:t>2017</a:t>
                      </a:r>
                    </a:p>
                  </a:txBody>
                  <a:tcPr marL="0" marR="0" marT="0" marB="0" anchor="ctr">
                    <a:solidFill>
                      <a:srgbClr val="E9EBF5"/>
                    </a:solidFill>
                  </a:tcPr>
                </a:tc>
                <a:tc>
                  <a:txBody>
                    <a:bodyPr/>
                    <a:lstStyle/>
                    <a:p>
                      <a:pPr marL="0" algn="ctr" defTabSz="914400" rtl="0" eaLnBrk="1" fontAlgn="b" latinLnBrk="0" hangingPunct="1"/>
                      <a:r>
                        <a:rPr lang="cs-CZ" sz="1100" b="0" kern="1200">
                          <a:solidFill>
                            <a:schemeClr val="tx1"/>
                          </a:solidFill>
                          <a:latin typeface="+mj-lt"/>
                          <a:ea typeface="+mn-ea"/>
                          <a:cs typeface="+mn-cs"/>
                        </a:rPr>
                        <a:t>0,04</a:t>
                      </a:r>
                    </a:p>
                  </a:txBody>
                  <a:tcPr marL="9525" marR="9525" marT="9525" marB="0" anchor="b">
                    <a:solidFill>
                      <a:srgbClr val="E9EBF5"/>
                    </a:solidFill>
                  </a:tcPr>
                </a:tc>
                <a:tc>
                  <a:txBody>
                    <a:bodyPr/>
                    <a:lstStyle/>
                    <a:p>
                      <a:pPr marL="0" algn="ctr" defTabSz="914400" rtl="0" eaLnBrk="1" fontAlgn="b" latinLnBrk="0" hangingPunct="1"/>
                      <a:r>
                        <a:rPr lang="cs-CZ" sz="1100" b="0" kern="1200">
                          <a:solidFill>
                            <a:schemeClr val="tx1"/>
                          </a:solidFill>
                          <a:latin typeface="+mj-lt"/>
                          <a:ea typeface="+mn-ea"/>
                          <a:cs typeface="+mn-cs"/>
                        </a:rPr>
                        <a:t>0,04</a:t>
                      </a:r>
                    </a:p>
                  </a:txBody>
                  <a:tcPr marL="9525" marR="9525" marT="9525" marB="0" anchor="b">
                    <a:solidFill>
                      <a:srgbClr val="E9EBF5"/>
                    </a:solidFill>
                  </a:tcPr>
                </a:tc>
                <a:tc>
                  <a:txBody>
                    <a:bodyPr/>
                    <a:lstStyle/>
                    <a:p>
                      <a:pPr marL="0" algn="ctr" defTabSz="914400" rtl="0" eaLnBrk="1" fontAlgn="b" latinLnBrk="0" hangingPunct="1"/>
                      <a:r>
                        <a:rPr lang="cs-CZ" sz="1100" b="0" kern="1200">
                          <a:solidFill>
                            <a:schemeClr val="tx1"/>
                          </a:solidFill>
                          <a:latin typeface="+mj-lt"/>
                          <a:ea typeface="+mn-ea"/>
                          <a:cs typeface="+mn-cs"/>
                        </a:rPr>
                        <a:t>0,00</a:t>
                      </a:r>
                    </a:p>
                  </a:txBody>
                  <a:tcPr marL="9525" marR="9525" marT="9525" marB="0" anchor="b">
                    <a:solidFill>
                      <a:srgbClr val="E9EBF5"/>
                    </a:solidFill>
                  </a:tcPr>
                </a:tc>
                <a:extLst>
                  <a:ext uri="{0D108BD9-81ED-4DB2-BD59-A6C34878D82A}">
                    <a16:rowId xmlns:a16="http://schemas.microsoft.com/office/drawing/2014/main" val="10014"/>
                  </a:ext>
                </a:extLst>
              </a:tr>
              <a:tr h="122699">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p>
                      <a:pPr algn="ctr"/>
                      <a:r>
                        <a:rPr lang="cs-CZ" sz="1100" dirty="0">
                          <a:latin typeface="+mj-lt"/>
                        </a:rPr>
                        <a:t>2018</a:t>
                      </a:r>
                    </a:p>
                  </a:txBody>
                  <a:tcPr marL="0" marR="0" marT="0" marB="0" anchor="ctr">
                    <a:solidFill>
                      <a:srgbClr val="E9EBF5"/>
                    </a:solidFill>
                  </a:tcPr>
                </a:tc>
                <a:tc>
                  <a:txBody>
                    <a:bodyPr/>
                    <a:lstStyle/>
                    <a:p>
                      <a:pPr marL="0" algn="ctr" defTabSz="914400" rtl="0" eaLnBrk="1" fontAlgn="b" latinLnBrk="0" hangingPunct="1"/>
                      <a:r>
                        <a:rPr lang="cs-CZ" sz="1100" b="0" kern="1200">
                          <a:solidFill>
                            <a:schemeClr val="tx1"/>
                          </a:solidFill>
                          <a:latin typeface="+mj-lt"/>
                          <a:ea typeface="+mn-ea"/>
                          <a:cs typeface="+mn-cs"/>
                        </a:rPr>
                        <a:t>0,04</a:t>
                      </a:r>
                    </a:p>
                  </a:txBody>
                  <a:tcPr marL="9525" marR="9525" marT="9525" marB="0" anchor="b">
                    <a:solidFill>
                      <a:srgbClr val="E9EBF5"/>
                    </a:solidFill>
                  </a:tcPr>
                </a:tc>
                <a:tc>
                  <a:txBody>
                    <a:bodyPr/>
                    <a:lstStyle/>
                    <a:p>
                      <a:pPr marL="0" algn="ctr" defTabSz="914400" rtl="0" eaLnBrk="1" fontAlgn="b" latinLnBrk="0" hangingPunct="1"/>
                      <a:r>
                        <a:rPr lang="cs-CZ" sz="1100" b="0" kern="1200">
                          <a:solidFill>
                            <a:schemeClr val="tx1"/>
                          </a:solidFill>
                          <a:latin typeface="+mj-lt"/>
                          <a:ea typeface="+mn-ea"/>
                          <a:cs typeface="+mn-cs"/>
                        </a:rPr>
                        <a:t>0,03</a:t>
                      </a:r>
                    </a:p>
                  </a:txBody>
                  <a:tcPr marL="9525" marR="9525" marT="9525" marB="0" anchor="b">
                    <a:solidFill>
                      <a:srgbClr val="E9EBF5"/>
                    </a:solidFill>
                  </a:tcPr>
                </a:tc>
                <a:tc>
                  <a:txBody>
                    <a:bodyPr/>
                    <a:lstStyle/>
                    <a:p>
                      <a:pPr marL="0" algn="ctr" defTabSz="914400" rtl="0" eaLnBrk="1" fontAlgn="b" latinLnBrk="0" hangingPunct="1"/>
                      <a:r>
                        <a:rPr lang="cs-CZ" sz="1100" b="0" kern="1200">
                          <a:solidFill>
                            <a:schemeClr val="tx1"/>
                          </a:solidFill>
                          <a:latin typeface="+mj-lt"/>
                          <a:ea typeface="+mn-ea"/>
                          <a:cs typeface="+mn-cs"/>
                        </a:rPr>
                        <a:t>0,00</a:t>
                      </a:r>
                    </a:p>
                  </a:txBody>
                  <a:tcPr marL="9525" marR="9525" marT="9525" marB="0" anchor="b">
                    <a:solidFill>
                      <a:srgbClr val="E9EBF5"/>
                    </a:solidFill>
                  </a:tcPr>
                </a:tc>
                <a:extLst>
                  <a:ext uri="{0D108BD9-81ED-4DB2-BD59-A6C34878D82A}">
                    <a16:rowId xmlns:a16="http://schemas.microsoft.com/office/drawing/2014/main" val="210874145"/>
                  </a:ext>
                </a:extLst>
              </a:tr>
              <a:tr h="122699">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100" kern="1200" dirty="0">
                          <a:solidFill>
                            <a:schemeClr val="tx1"/>
                          </a:solidFill>
                          <a:latin typeface="+mn-lt"/>
                          <a:ea typeface="+mn-ea"/>
                          <a:cs typeface="+mn-cs"/>
                        </a:rPr>
                        <a:t>Věk 35–64</a:t>
                      </a:r>
                    </a:p>
                  </a:txBody>
                  <a:tcPr marL="0" marR="0" marT="0" marB="0" anchor="ctr">
                    <a:solidFill>
                      <a:srgbClr val="CFD5EA"/>
                    </a:solidFill>
                  </a:tcPr>
                </a:tc>
                <a:tc>
                  <a:txBody>
                    <a:bodyPr/>
                    <a:lstStyle/>
                    <a:p>
                      <a:pPr algn="ctr"/>
                      <a:r>
                        <a:rPr lang="cs-CZ" sz="1100" dirty="0">
                          <a:latin typeface="+mj-lt"/>
                        </a:rPr>
                        <a:t>2016</a:t>
                      </a:r>
                    </a:p>
                  </a:txBody>
                  <a:tcPr marL="0" marR="0" marT="0" marB="0" anchor="ctr">
                    <a:solidFill>
                      <a:srgbClr val="CFD5EA"/>
                    </a:solidFill>
                  </a:tcPr>
                </a:tc>
                <a:tc>
                  <a:txBody>
                    <a:bodyPr/>
                    <a:lstStyle/>
                    <a:p>
                      <a:pPr marL="0" algn="ctr" defTabSz="914400" rtl="0" eaLnBrk="1" fontAlgn="b" latinLnBrk="0" hangingPunct="1"/>
                      <a:r>
                        <a:rPr lang="cs-CZ" sz="1100" b="0" kern="1200">
                          <a:solidFill>
                            <a:schemeClr val="tx1"/>
                          </a:solidFill>
                          <a:latin typeface="+mj-lt"/>
                          <a:ea typeface="+mn-ea"/>
                          <a:cs typeface="+mn-cs"/>
                        </a:rPr>
                        <a:t>0,05</a:t>
                      </a:r>
                    </a:p>
                  </a:txBody>
                  <a:tcPr marL="9525" marR="9525" marT="9525" marB="0" anchor="b">
                    <a:solidFill>
                      <a:srgbClr val="CFD5EA"/>
                    </a:solidFill>
                  </a:tcPr>
                </a:tc>
                <a:tc>
                  <a:txBody>
                    <a:bodyPr/>
                    <a:lstStyle/>
                    <a:p>
                      <a:pPr marL="0" algn="ctr" defTabSz="914400" rtl="0" eaLnBrk="1" fontAlgn="b" latinLnBrk="0" hangingPunct="1"/>
                      <a:r>
                        <a:rPr lang="cs-CZ" sz="1100" b="0" kern="1200" dirty="0">
                          <a:solidFill>
                            <a:schemeClr val="tx1"/>
                          </a:solidFill>
                          <a:latin typeface="+mj-lt"/>
                          <a:ea typeface="+mn-ea"/>
                          <a:cs typeface="+mn-cs"/>
                        </a:rPr>
                        <a:t>0,05</a:t>
                      </a:r>
                    </a:p>
                  </a:txBody>
                  <a:tcPr marL="9525" marR="9525" marT="9525" marB="0" anchor="b">
                    <a:solidFill>
                      <a:srgbClr val="CFD5EA"/>
                    </a:solidFill>
                  </a:tcPr>
                </a:tc>
                <a:tc>
                  <a:txBody>
                    <a:bodyPr/>
                    <a:lstStyle/>
                    <a:p>
                      <a:pPr marL="0" algn="ctr" defTabSz="914400" rtl="0" eaLnBrk="1" fontAlgn="b" latinLnBrk="0" hangingPunct="1"/>
                      <a:r>
                        <a:rPr lang="cs-CZ" sz="1100" b="0" kern="1200" dirty="0">
                          <a:solidFill>
                            <a:schemeClr val="tx1"/>
                          </a:solidFill>
                          <a:latin typeface="+mj-lt"/>
                          <a:ea typeface="+mn-ea"/>
                          <a:cs typeface="+mn-cs"/>
                        </a:rPr>
                        <a:t>+0,01</a:t>
                      </a:r>
                    </a:p>
                  </a:txBody>
                  <a:tcPr marL="9525" marR="9525" marT="9525" marB="0" anchor="b">
                    <a:solidFill>
                      <a:srgbClr val="CFD5EA"/>
                    </a:solidFill>
                  </a:tcPr>
                </a:tc>
                <a:extLst>
                  <a:ext uri="{0D108BD9-81ED-4DB2-BD59-A6C34878D82A}">
                    <a16:rowId xmlns:a16="http://schemas.microsoft.com/office/drawing/2014/main" val="3227138662"/>
                  </a:ext>
                </a:extLst>
              </a:tr>
              <a:tr h="122699">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2017</a:t>
                      </a:r>
                    </a:p>
                  </a:txBody>
                  <a:tcPr marL="0" marR="0" marT="0" marB="0" anchor="ctr">
                    <a:solidFill>
                      <a:srgbClr val="CFD5EA"/>
                    </a:solidFill>
                  </a:tcPr>
                </a:tc>
                <a:tc>
                  <a:txBody>
                    <a:bodyPr/>
                    <a:lstStyle/>
                    <a:p>
                      <a:pPr marL="0" algn="ctr" defTabSz="914400" rtl="0" eaLnBrk="1" fontAlgn="b" latinLnBrk="0" hangingPunct="1"/>
                      <a:r>
                        <a:rPr lang="cs-CZ" sz="1100" b="0" kern="1200">
                          <a:solidFill>
                            <a:schemeClr val="tx1"/>
                          </a:solidFill>
                          <a:latin typeface="+mj-lt"/>
                          <a:ea typeface="+mn-ea"/>
                          <a:cs typeface="+mn-cs"/>
                        </a:rPr>
                        <a:t>0,05</a:t>
                      </a:r>
                    </a:p>
                  </a:txBody>
                  <a:tcPr marL="9525" marR="9525" marT="9525" marB="0" anchor="b">
                    <a:solidFill>
                      <a:srgbClr val="CFD5EA"/>
                    </a:solidFill>
                  </a:tcPr>
                </a:tc>
                <a:tc>
                  <a:txBody>
                    <a:bodyPr/>
                    <a:lstStyle/>
                    <a:p>
                      <a:pPr marL="0" algn="ctr" defTabSz="914400" rtl="0" eaLnBrk="1" fontAlgn="b" latinLnBrk="0" hangingPunct="1"/>
                      <a:r>
                        <a:rPr lang="cs-CZ" sz="1100" b="0" kern="1200">
                          <a:solidFill>
                            <a:schemeClr val="tx1"/>
                          </a:solidFill>
                          <a:latin typeface="+mj-lt"/>
                          <a:ea typeface="+mn-ea"/>
                          <a:cs typeface="+mn-cs"/>
                        </a:rPr>
                        <a:t>0,05</a:t>
                      </a:r>
                    </a:p>
                  </a:txBody>
                  <a:tcPr marL="9525" marR="9525" marT="9525" marB="0" anchor="b">
                    <a:solidFill>
                      <a:srgbClr val="CFD5EA"/>
                    </a:solidFill>
                  </a:tcPr>
                </a:tc>
                <a:tc>
                  <a:txBody>
                    <a:bodyPr/>
                    <a:lstStyle/>
                    <a:p>
                      <a:pPr marL="0" algn="ctr" defTabSz="914400" rtl="0" eaLnBrk="1" fontAlgn="b" latinLnBrk="0" hangingPunct="1"/>
                      <a:r>
                        <a:rPr lang="cs-CZ" sz="1100" b="0" kern="1200" dirty="0">
                          <a:solidFill>
                            <a:schemeClr val="tx1"/>
                          </a:solidFill>
                          <a:latin typeface="+mj-lt"/>
                          <a:ea typeface="+mn-ea"/>
                          <a:cs typeface="+mn-cs"/>
                        </a:rPr>
                        <a:t>+0,01</a:t>
                      </a:r>
                    </a:p>
                  </a:txBody>
                  <a:tcPr marL="9525" marR="9525" marT="9525" marB="0" anchor="b">
                    <a:solidFill>
                      <a:srgbClr val="CFD5EA"/>
                    </a:solidFill>
                  </a:tcPr>
                </a:tc>
                <a:extLst>
                  <a:ext uri="{0D108BD9-81ED-4DB2-BD59-A6C34878D82A}">
                    <a16:rowId xmlns:a16="http://schemas.microsoft.com/office/drawing/2014/main" val="1630019451"/>
                  </a:ext>
                </a:extLst>
              </a:tr>
              <a:tr h="122699">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2018</a:t>
                      </a:r>
                    </a:p>
                  </a:txBody>
                  <a:tcPr marL="0" marR="0" marT="0" marB="0" anchor="ctr">
                    <a:solidFill>
                      <a:srgbClr val="CFD5EA"/>
                    </a:solidFill>
                  </a:tcPr>
                </a:tc>
                <a:tc>
                  <a:txBody>
                    <a:bodyPr/>
                    <a:lstStyle/>
                    <a:p>
                      <a:pPr marL="0" algn="ctr" defTabSz="914400" rtl="0" eaLnBrk="1" fontAlgn="b" latinLnBrk="0" hangingPunct="1"/>
                      <a:r>
                        <a:rPr lang="cs-CZ" sz="1100" b="0" kern="1200">
                          <a:solidFill>
                            <a:schemeClr val="tx1"/>
                          </a:solidFill>
                          <a:latin typeface="+mj-lt"/>
                          <a:ea typeface="+mn-ea"/>
                          <a:cs typeface="+mn-cs"/>
                        </a:rPr>
                        <a:t>0,05</a:t>
                      </a:r>
                    </a:p>
                  </a:txBody>
                  <a:tcPr marL="9525" marR="9525" marT="9525" marB="0" anchor="b">
                    <a:solidFill>
                      <a:srgbClr val="CFD5EA"/>
                    </a:solidFill>
                  </a:tcPr>
                </a:tc>
                <a:tc>
                  <a:txBody>
                    <a:bodyPr/>
                    <a:lstStyle/>
                    <a:p>
                      <a:pPr marL="0" algn="ctr" defTabSz="914400" rtl="0" eaLnBrk="1" fontAlgn="b" latinLnBrk="0" hangingPunct="1"/>
                      <a:r>
                        <a:rPr lang="cs-CZ" sz="1100" b="0" kern="1200">
                          <a:solidFill>
                            <a:schemeClr val="tx1"/>
                          </a:solidFill>
                          <a:latin typeface="+mj-lt"/>
                          <a:ea typeface="+mn-ea"/>
                          <a:cs typeface="+mn-cs"/>
                        </a:rPr>
                        <a:t>0,05</a:t>
                      </a:r>
                    </a:p>
                  </a:txBody>
                  <a:tcPr marL="9525" marR="9525" marT="9525" marB="0" anchor="b">
                    <a:solidFill>
                      <a:srgbClr val="CFD5EA"/>
                    </a:solidFill>
                  </a:tcPr>
                </a:tc>
                <a:tc>
                  <a:txBody>
                    <a:bodyPr/>
                    <a:lstStyle/>
                    <a:p>
                      <a:pPr marL="0" algn="ctr" defTabSz="914400" rtl="0" eaLnBrk="1" fontAlgn="b" latinLnBrk="0" hangingPunct="1"/>
                      <a:r>
                        <a:rPr lang="cs-CZ" sz="1100" b="0" kern="1200" dirty="0">
                          <a:solidFill>
                            <a:schemeClr val="tx1"/>
                          </a:solidFill>
                          <a:latin typeface="+mj-lt"/>
                          <a:ea typeface="+mn-ea"/>
                          <a:cs typeface="+mn-cs"/>
                        </a:rPr>
                        <a:t>+0,01</a:t>
                      </a:r>
                    </a:p>
                  </a:txBody>
                  <a:tcPr marL="9525" marR="9525" marT="9525" marB="0" anchor="b">
                    <a:solidFill>
                      <a:srgbClr val="CFD5EA"/>
                    </a:solidFill>
                  </a:tcPr>
                </a:tc>
                <a:extLst>
                  <a:ext uri="{0D108BD9-81ED-4DB2-BD59-A6C34878D82A}">
                    <a16:rowId xmlns:a16="http://schemas.microsoft.com/office/drawing/2014/main" val="1320495237"/>
                  </a:ext>
                </a:extLst>
              </a:tr>
              <a:tr h="122699">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100" kern="1200" dirty="0">
                          <a:solidFill>
                            <a:schemeClr val="tx1"/>
                          </a:solidFill>
                          <a:latin typeface="+mn-lt"/>
                          <a:ea typeface="+mn-ea"/>
                          <a:cs typeface="+mn-cs"/>
                        </a:rPr>
                        <a:t>Věk 65+</a:t>
                      </a:r>
                    </a:p>
                  </a:txBody>
                  <a:tcPr marL="0" marR="0" marT="0" marB="0" anchor="ctr">
                    <a:solidFill>
                      <a:srgbClr val="E9EBF5"/>
                    </a:solidFill>
                  </a:tcPr>
                </a:tc>
                <a:tc>
                  <a:txBody>
                    <a:bodyPr/>
                    <a:lstStyle/>
                    <a:p>
                      <a:pPr algn="ctr"/>
                      <a:r>
                        <a:rPr lang="cs-CZ" sz="1100" dirty="0">
                          <a:latin typeface="+mj-lt"/>
                        </a:rPr>
                        <a:t>2016</a:t>
                      </a:r>
                    </a:p>
                  </a:txBody>
                  <a:tcPr marL="0" marR="0" marT="0" marB="0" anchor="ctr">
                    <a:solidFill>
                      <a:srgbClr val="E9EBF5"/>
                    </a:solidFill>
                  </a:tcPr>
                </a:tc>
                <a:tc>
                  <a:txBody>
                    <a:bodyPr/>
                    <a:lstStyle/>
                    <a:p>
                      <a:pPr marL="0" algn="ctr" defTabSz="914400" rtl="0" eaLnBrk="1" fontAlgn="b" latinLnBrk="0" hangingPunct="1"/>
                      <a:r>
                        <a:rPr lang="cs-CZ" sz="1100" b="0" kern="1200" dirty="0">
                          <a:solidFill>
                            <a:schemeClr val="tx1"/>
                          </a:solidFill>
                          <a:latin typeface="+mj-lt"/>
                          <a:ea typeface="+mn-ea"/>
                          <a:cs typeface="+mn-cs"/>
                        </a:rPr>
                        <a:t>0,08</a:t>
                      </a:r>
                    </a:p>
                  </a:txBody>
                  <a:tcPr marL="9525" marR="9525" marT="9525" marB="0" anchor="b">
                    <a:solidFill>
                      <a:srgbClr val="E9EBF5"/>
                    </a:solidFill>
                  </a:tcPr>
                </a:tc>
                <a:tc>
                  <a:txBody>
                    <a:bodyPr/>
                    <a:lstStyle/>
                    <a:p>
                      <a:pPr marL="0" algn="ctr" defTabSz="914400" rtl="0" eaLnBrk="1" fontAlgn="b" latinLnBrk="0" hangingPunct="1"/>
                      <a:r>
                        <a:rPr lang="cs-CZ" sz="1100" b="0" kern="1200">
                          <a:solidFill>
                            <a:schemeClr val="tx1"/>
                          </a:solidFill>
                          <a:latin typeface="+mj-lt"/>
                          <a:ea typeface="+mn-ea"/>
                          <a:cs typeface="+mn-cs"/>
                        </a:rPr>
                        <a:t>0,08</a:t>
                      </a:r>
                    </a:p>
                  </a:txBody>
                  <a:tcPr marL="9525" marR="9525" marT="9525" marB="0" anchor="b">
                    <a:solidFill>
                      <a:srgbClr val="E9EBF5"/>
                    </a:solidFill>
                  </a:tcPr>
                </a:tc>
                <a:tc>
                  <a:txBody>
                    <a:bodyPr/>
                    <a:lstStyle/>
                    <a:p>
                      <a:pPr marL="0" algn="ctr" defTabSz="914400" rtl="0" eaLnBrk="1" fontAlgn="b" latinLnBrk="0" hangingPunct="1"/>
                      <a:r>
                        <a:rPr lang="cs-CZ" sz="1100" b="0" kern="1200" dirty="0">
                          <a:solidFill>
                            <a:schemeClr val="tx1"/>
                          </a:solidFill>
                          <a:latin typeface="+mj-lt"/>
                          <a:ea typeface="+mn-ea"/>
                          <a:cs typeface="+mn-cs"/>
                        </a:rPr>
                        <a:t>0,00</a:t>
                      </a:r>
                    </a:p>
                  </a:txBody>
                  <a:tcPr marL="9525" marR="9525" marT="9525" marB="0" anchor="b">
                    <a:solidFill>
                      <a:srgbClr val="E9EBF5"/>
                    </a:solidFill>
                  </a:tcPr>
                </a:tc>
                <a:extLst>
                  <a:ext uri="{0D108BD9-81ED-4DB2-BD59-A6C34878D82A}">
                    <a16:rowId xmlns:a16="http://schemas.microsoft.com/office/drawing/2014/main" val="1269495091"/>
                  </a:ext>
                </a:extLst>
              </a:tr>
              <a:tr h="122699">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p>
                      <a:pPr algn="ctr"/>
                      <a:r>
                        <a:rPr lang="cs-CZ" sz="1100" dirty="0">
                          <a:latin typeface="+mj-lt"/>
                        </a:rPr>
                        <a:t>2017</a:t>
                      </a:r>
                    </a:p>
                  </a:txBody>
                  <a:tcPr marL="0" marR="0" marT="0" marB="0" anchor="ctr">
                    <a:solidFill>
                      <a:srgbClr val="E9EBF5"/>
                    </a:solidFill>
                  </a:tcPr>
                </a:tc>
                <a:tc>
                  <a:txBody>
                    <a:bodyPr/>
                    <a:lstStyle/>
                    <a:p>
                      <a:pPr marL="0" algn="ctr" defTabSz="914400" rtl="0" eaLnBrk="1" fontAlgn="b" latinLnBrk="0" hangingPunct="1"/>
                      <a:r>
                        <a:rPr lang="cs-CZ" sz="1100" b="0" kern="1200">
                          <a:solidFill>
                            <a:schemeClr val="tx1"/>
                          </a:solidFill>
                          <a:latin typeface="+mj-lt"/>
                          <a:ea typeface="+mn-ea"/>
                          <a:cs typeface="+mn-cs"/>
                        </a:rPr>
                        <a:t>0,08</a:t>
                      </a:r>
                    </a:p>
                  </a:txBody>
                  <a:tcPr marL="9525" marR="9525" marT="9525" marB="0" anchor="b">
                    <a:solidFill>
                      <a:srgbClr val="E9EBF5"/>
                    </a:solidFill>
                  </a:tcPr>
                </a:tc>
                <a:tc>
                  <a:txBody>
                    <a:bodyPr/>
                    <a:lstStyle/>
                    <a:p>
                      <a:pPr marL="0" algn="ctr" defTabSz="914400" rtl="0" eaLnBrk="1" fontAlgn="b" latinLnBrk="0" hangingPunct="1"/>
                      <a:r>
                        <a:rPr lang="cs-CZ" sz="1100" b="0" kern="1200">
                          <a:solidFill>
                            <a:schemeClr val="tx1"/>
                          </a:solidFill>
                          <a:latin typeface="+mj-lt"/>
                          <a:ea typeface="+mn-ea"/>
                          <a:cs typeface="+mn-cs"/>
                        </a:rPr>
                        <a:t>0,08</a:t>
                      </a:r>
                    </a:p>
                  </a:txBody>
                  <a:tcPr marL="9525" marR="9525" marT="9525" marB="0" anchor="b">
                    <a:solidFill>
                      <a:srgbClr val="E9EBF5"/>
                    </a:solidFill>
                  </a:tcPr>
                </a:tc>
                <a:tc>
                  <a:txBody>
                    <a:bodyPr/>
                    <a:lstStyle/>
                    <a:p>
                      <a:pPr marL="0" algn="ctr" defTabSz="914400" rtl="0" eaLnBrk="1" fontAlgn="b" latinLnBrk="0" hangingPunct="1"/>
                      <a:r>
                        <a:rPr lang="cs-CZ" sz="1100" b="0" kern="1200" dirty="0">
                          <a:solidFill>
                            <a:schemeClr val="tx1"/>
                          </a:solidFill>
                          <a:latin typeface="+mj-lt"/>
                          <a:ea typeface="+mn-ea"/>
                          <a:cs typeface="+mn-cs"/>
                        </a:rPr>
                        <a:t>0,00</a:t>
                      </a:r>
                    </a:p>
                  </a:txBody>
                  <a:tcPr marL="9525" marR="9525" marT="9525" marB="0" anchor="b">
                    <a:solidFill>
                      <a:srgbClr val="E9EBF5"/>
                    </a:solidFill>
                  </a:tcPr>
                </a:tc>
                <a:extLst>
                  <a:ext uri="{0D108BD9-81ED-4DB2-BD59-A6C34878D82A}">
                    <a16:rowId xmlns:a16="http://schemas.microsoft.com/office/drawing/2014/main" val="1860779362"/>
                  </a:ext>
                </a:extLst>
              </a:tr>
              <a:tr h="122699">
                <a:tc vMerge="1">
                  <a:txBody>
                    <a:bodyPr/>
                    <a:lstStyle/>
                    <a:p>
                      <a:pPr algn="ctr"/>
                      <a:endParaRPr lang="cs-CZ" sz="1100" dirty="0">
                        <a:latin typeface="+mj-lt"/>
                      </a:endParaRPr>
                    </a:p>
                  </a:txBody>
                  <a:tcPr marL="0" marR="0" marT="0" marB="0" anchor="ctr">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cs-CZ" sz="1100" dirty="0">
                          <a:latin typeface="+mj-lt"/>
                        </a:rPr>
                        <a:t>2018</a:t>
                      </a:r>
                    </a:p>
                  </a:txBody>
                  <a:tcPr marL="0" marR="0" marT="0" marB="0" anchor="ctr">
                    <a:solidFill>
                      <a:srgbClr val="E9EBF5"/>
                    </a:solidFill>
                  </a:tcPr>
                </a:tc>
                <a:tc>
                  <a:txBody>
                    <a:bodyPr/>
                    <a:lstStyle/>
                    <a:p>
                      <a:pPr marL="0" algn="ctr" defTabSz="914400" rtl="0" eaLnBrk="1" fontAlgn="b" latinLnBrk="0" hangingPunct="1"/>
                      <a:r>
                        <a:rPr lang="cs-CZ" sz="1100" b="0" kern="1200" dirty="0">
                          <a:solidFill>
                            <a:schemeClr val="tx1"/>
                          </a:solidFill>
                          <a:latin typeface="+mj-lt"/>
                          <a:ea typeface="+mn-ea"/>
                          <a:cs typeface="+mn-cs"/>
                        </a:rPr>
                        <a:t>0,08</a:t>
                      </a:r>
                    </a:p>
                  </a:txBody>
                  <a:tcPr marL="9525" marR="9525" marT="9525" marB="0" anchor="b">
                    <a:solidFill>
                      <a:srgbClr val="E9EBF5"/>
                    </a:solidFill>
                  </a:tcPr>
                </a:tc>
                <a:tc>
                  <a:txBody>
                    <a:bodyPr/>
                    <a:lstStyle/>
                    <a:p>
                      <a:pPr marL="0" algn="ctr" defTabSz="914400" rtl="0" eaLnBrk="1" fontAlgn="b" latinLnBrk="0" hangingPunct="1"/>
                      <a:r>
                        <a:rPr lang="cs-CZ" sz="1100" b="0" kern="1200" dirty="0">
                          <a:solidFill>
                            <a:schemeClr val="tx1"/>
                          </a:solidFill>
                          <a:latin typeface="+mj-lt"/>
                          <a:ea typeface="+mn-ea"/>
                          <a:cs typeface="+mn-cs"/>
                        </a:rPr>
                        <a:t>0,07</a:t>
                      </a:r>
                    </a:p>
                  </a:txBody>
                  <a:tcPr marL="9525" marR="9525" marT="9525" marB="0" anchor="b">
                    <a:solidFill>
                      <a:srgbClr val="E9EBF5"/>
                    </a:solidFill>
                  </a:tcPr>
                </a:tc>
                <a:tc>
                  <a:txBody>
                    <a:bodyPr/>
                    <a:lstStyle/>
                    <a:p>
                      <a:pPr marL="0" algn="ctr" defTabSz="914400" rtl="0" eaLnBrk="1" fontAlgn="b" latinLnBrk="0" hangingPunct="1"/>
                      <a:r>
                        <a:rPr lang="cs-CZ" sz="1100" b="0" kern="1200" dirty="0">
                          <a:solidFill>
                            <a:schemeClr val="tx1"/>
                          </a:solidFill>
                          <a:latin typeface="+mj-lt"/>
                          <a:ea typeface="+mn-ea"/>
                          <a:cs typeface="+mn-cs"/>
                        </a:rPr>
                        <a:t>0,00</a:t>
                      </a:r>
                    </a:p>
                  </a:txBody>
                  <a:tcPr marL="9525" marR="9525" marT="9525" marB="0" anchor="b">
                    <a:solidFill>
                      <a:srgbClr val="E9EBF5"/>
                    </a:solidFill>
                  </a:tcPr>
                </a:tc>
                <a:extLst>
                  <a:ext uri="{0D108BD9-81ED-4DB2-BD59-A6C34878D82A}">
                    <a16:rowId xmlns:a16="http://schemas.microsoft.com/office/drawing/2014/main" val="3952336391"/>
                  </a:ext>
                </a:extLst>
              </a:tr>
              <a:tr h="122699">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100" kern="1200" dirty="0">
                          <a:solidFill>
                            <a:schemeClr val="tx1"/>
                          </a:solidFill>
                          <a:latin typeface="+mn-lt"/>
                          <a:ea typeface="+mn-ea"/>
                          <a:cs typeface="+mn-cs"/>
                        </a:rPr>
                        <a:t>Věk </a:t>
                      </a:r>
                      <a:r>
                        <a:rPr lang="en-US" sz="1100" kern="1200" dirty="0">
                          <a:solidFill>
                            <a:schemeClr val="tx1"/>
                          </a:solidFill>
                          <a:latin typeface="+mn-lt"/>
                          <a:ea typeface="+mn-ea"/>
                          <a:cs typeface="+mn-cs"/>
                        </a:rPr>
                        <a:t>7</a:t>
                      </a:r>
                      <a:r>
                        <a:rPr lang="cs-CZ" sz="1100" kern="1200" dirty="0">
                          <a:solidFill>
                            <a:schemeClr val="tx1"/>
                          </a:solidFill>
                          <a:latin typeface="+mn-lt"/>
                          <a:ea typeface="+mn-ea"/>
                          <a:cs typeface="+mn-cs"/>
                        </a:rPr>
                        <a:t>5+</a:t>
                      </a:r>
                    </a:p>
                  </a:txBody>
                  <a:tcPr marL="0" marR="0" marT="0" marB="0" anchor="ctr">
                    <a:lnB w="12700" cap="flat" cmpd="sng" algn="ctr">
                      <a:solidFill>
                        <a:schemeClr val="tx1"/>
                      </a:solidFill>
                      <a:prstDash val="solid"/>
                      <a:round/>
                      <a:headEnd type="none" w="med" len="med"/>
                      <a:tailEnd type="none" w="med" len="med"/>
                    </a:lnB>
                    <a:solidFill>
                      <a:srgbClr val="CFD5EA"/>
                    </a:solidFill>
                  </a:tcPr>
                </a:tc>
                <a:tc>
                  <a:txBody>
                    <a:bodyPr/>
                    <a:lstStyle/>
                    <a:p>
                      <a:pPr algn="ctr"/>
                      <a:r>
                        <a:rPr lang="cs-CZ" sz="1100" dirty="0">
                          <a:latin typeface="+mj-lt"/>
                        </a:rPr>
                        <a:t>2016</a:t>
                      </a:r>
                    </a:p>
                  </a:txBody>
                  <a:tcPr marL="0" marR="0" marT="0" marB="0" anchor="ctr">
                    <a:solidFill>
                      <a:srgbClr val="CFD5EA"/>
                    </a:solidFill>
                  </a:tcPr>
                </a:tc>
                <a:tc>
                  <a:txBody>
                    <a:bodyPr/>
                    <a:lstStyle/>
                    <a:p>
                      <a:pPr marL="0" algn="ctr" defTabSz="914400" rtl="0" eaLnBrk="1" fontAlgn="b" latinLnBrk="0" hangingPunct="1"/>
                      <a:r>
                        <a:rPr lang="cs-CZ" sz="1100" b="0" kern="1200">
                          <a:solidFill>
                            <a:schemeClr val="tx1"/>
                          </a:solidFill>
                          <a:latin typeface="+mj-lt"/>
                          <a:ea typeface="+mn-ea"/>
                          <a:cs typeface="+mn-cs"/>
                        </a:rPr>
                        <a:t>0,07</a:t>
                      </a:r>
                    </a:p>
                  </a:txBody>
                  <a:tcPr marL="9525" marR="9525" marT="9525" marB="0" anchor="b">
                    <a:solidFill>
                      <a:srgbClr val="CFD5EA"/>
                    </a:solidFill>
                  </a:tcPr>
                </a:tc>
                <a:tc>
                  <a:txBody>
                    <a:bodyPr/>
                    <a:lstStyle/>
                    <a:p>
                      <a:pPr marL="0" algn="ctr" defTabSz="914400" rtl="0" eaLnBrk="1" fontAlgn="b" latinLnBrk="0" hangingPunct="1"/>
                      <a:r>
                        <a:rPr lang="cs-CZ" sz="1100" b="0" kern="1200">
                          <a:solidFill>
                            <a:schemeClr val="tx1"/>
                          </a:solidFill>
                          <a:latin typeface="+mj-lt"/>
                          <a:ea typeface="+mn-ea"/>
                          <a:cs typeface="+mn-cs"/>
                        </a:rPr>
                        <a:t>0,07</a:t>
                      </a:r>
                    </a:p>
                  </a:txBody>
                  <a:tcPr marL="9525" marR="9525" marT="9525" marB="0" anchor="b">
                    <a:solidFill>
                      <a:srgbClr val="CFD5EA"/>
                    </a:solidFill>
                  </a:tcPr>
                </a:tc>
                <a:tc>
                  <a:txBody>
                    <a:bodyPr/>
                    <a:lstStyle/>
                    <a:p>
                      <a:pPr marL="0" algn="ctr" defTabSz="914400" rtl="0" eaLnBrk="1" fontAlgn="b" latinLnBrk="0" hangingPunct="1"/>
                      <a:r>
                        <a:rPr lang="cs-CZ" sz="1100" b="0" kern="1200" dirty="0">
                          <a:solidFill>
                            <a:schemeClr val="tx1"/>
                          </a:solidFill>
                          <a:latin typeface="+mj-lt"/>
                          <a:ea typeface="+mn-ea"/>
                          <a:cs typeface="+mn-cs"/>
                        </a:rPr>
                        <a:t>0,00</a:t>
                      </a:r>
                    </a:p>
                  </a:txBody>
                  <a:tcPr marL="9525" marR="9525" marT="9525" marB="0" anchor="b">
                    <a:solidFill>
                      <a:srgbClr val="CFD5EA"/>
                    </a:solidFill>
                  </a:tcPr>
                </a:tc>
                <a:extLst>
                  <a:ext uri="{0D108BD9-81ED-4DB2-BD59-A6C34878D82A}">
                    <a16:rowId xmlns:a16="http://schemas.microsoft.com/office/drawing/2014/main" val="3818579721"/>
                  </a:ext>
                </a:extLst>
              </a:tr>
              <a:tr h="122699">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cs-CZ" sz="1100" kern="1200" dirty="0">
                        <a:solidFill>
                          <a:schemeClr val="tx1"/>
                        </a:solidFill>
                        <a:latin typeface="+mn-lt"/>
                        <a:ea typeface="+mn-ea"/>
                        <a:cs typeface="+mn-cs"/>
                      </a:endParaRPr>
                    </a:p>
                  </a:txBody>
                  <a:tcPr marL="0" marR="0" marT="0" marB="0" anchor="ctr">
                    <a:solidFill>
                      <a:schemeClr val="bg1"/>
                    </a:solidFill>
                  </a:tcPr>
                </a:tc>
                <a:tc>
                  <a:txBody>
                    <a:bodyPr/>
                    <a:lstStyle/>
                    <a:p>
                      <a:pPr algn="ctr"/>
                      <a:r>
                        <a:rPr lang="cs-CZ" sz="1100" dirty="0">
                          <a:latin typeface="+mj-lt"/>
                        </a:rPr>
                        <a:t>2017</a:t>
                      </a:r>
                    </a:p>
                  </a:txBody>
                  <a:tcPr marL="0" marR="0" marT="0" marB="0" anchor="ctr">
                    <a:solidFill>
                      <a:srgbClr val="CFD5EA"/>
                    </a:solidFill>
                  </a:tcPr>
                </a:tc>
                <a:tc>
                  <a:txBody>
                    <a:bodyPr/>
                    <a:lstStyle/>
                    <a:p>
                      <a:pPr marL="0" algn="ctr" defTabSz="914400" rtl="0" eaLnBrk="1" fontAlgn="b" latinLnBrk="0" hangingPunct="1"/>
                      <a:r>
                        <a:rPr lang="cs-CZ" sz="1100" b="0" kern="1200">
                          <a:solidFill>
                            <a:schemeClr val="tx1"/>
                          </a:solidFill>
                          <a:latin typeface="+mj-lt"/>
                          <a:ea typeface="+mn-ea"/>
                          <a:cs typeface="+mn-cs"/>
                        </a:rPr>
                        <a:t>0,07</a:t>
                      </a:r>
                    </a:p>
                  </a:txBody>
                  <a:tcPr marL="9525" marR="9525" marT="9525" marB="0" anchor="b">
                    <a:solidFill>
                      <a:srgbClr val="CFD5EA"/>
                    </a:solidFill>
                  </a:tcPr>
                </a:tc>
                <a:tc>
                  <a:txBody>
                    <a:bodyPr/>
                    <a:lstStyle/>
                    <a:p>
                      <a:pPr marL="0" algn="ctr" defTabSz="914400" rtl="0" eaLnBrk="1" fontAlgn="b" latinLnBrk="0" hangingPunct="1"/>
                      <a:r>
                        <a:rPr lang="cs-CZ" sz="1100" b="0" kern="1200">
                          <a:solidFill>
                            <a:schemeClr val="tx1"/>
                          </a:solidFill>
                          <a:latin typeface="+mj-lt"/>
                          <a:ea typeface="+mn-ea"/>
                          <a:cs typeface="+mn-cs"/>
                        </a:rPr>
                        <a:t>0,07</a:t>
                      </a:r>
                    </a:p>
                  </a:txBody>
                  <a:tcPr marL="9525" marR="9525" marT="9525" marB="0" anchor="b">
                    <a:solidFill>
                      <a:srgbClr val="CFD5EA"/>
                    </a:solidFill>
                  </a:tcPr>
                </a:tc>
                <a:tc>
                  <a:txBody>
                    <a:bodyPr/>
                    <a:lstStyle/>
                    <a:p>
                      <a:pPr marL="0" algn="ctr" defTabSz="914400" rtl="0" eaLnBrk="1" fontAlgn="b" latinLnBrk="0" hangingPunct="1"/>
                      <a:r>
                        <a:rPr lang="cs-CZ" sz="1100" b="0" kern="1200" dirty="0">
                          <a:solidFill>
                            <a:schemeClr val="tx1"/>
                          </a:solidFill>
                          <a:latin typeface="+mj-lt"/>
                          <a:ea typeface="+mn-ea"/>
                          <a:cs typeface="+mn-cs"/>
                        </a:rPr>
                        <a:t>0,00</a:t>
                      </a:r>
                    </a:p>
                  </a:txBody>
                  <a:tcPr marL="9525" marR="9525" marT="9525" marB="0" anchor="b">
                    <a:solidFill>
                      <a:srgbClr val="CFD5EA"/>
                    </a:solidFill>
                  </a:tcPr>
                </a:tc>
                <a:extLst>
                  <a:ext uri="{0D108BD9-81ED-4DB2-BD59-A6C34878D82A}">
                    <a16:rowId xmlns:a16="http://schemas.microsoft.com/office/drawing/2014/main" val="461472036"/>
                  </a:ext>
                </a:extLst>
              </a:tr>
              <a:tr h="122699">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cs-CZ" sz="1100" kern="1200" dirty="0">
                        <a:solidFill>
                          <a:schemeClr val="tx1"/>
                        </a:solidFill>
                        <a:latin typeface="+mn-lt"/>
                        <a:ea typeface="+mn-ea"/>
                        <a:cs typeface="+mn-cs"/>
                      </a:endParaRPr>
                    </a:p>
                  </a:txBody>
                  <a:tcPr marL="0" marR="0" marT="0" marB="0" anchor="ctr">
                    <a:lnB w="12700" cap="flat" cmpd="sng" algn="ctr">
                      <a:solidFill>
                        <a:schemeClr val="tx1"/>
                      </a:solidFill>
                      <a:prstDash val="solid"/>
                      <a:round/>
                      <a:headEnd type="none" w="med" len="med"/>
                      <a:tailEnd type="none" w="med" len="med"/>
                    </a:lnB>
                    <a:solidFill>
                      <a:schemeClr val="bg1"/>
                    </a:solidFill>
                  </a:tcPr>
                </a:tc>
                <a:tc>
                  <a:txBody>
                    <a:bodyPr/>
                    <a:lstStyle/>
                    <a:p>
                      <a:pPr algn="ctr"/>
                      <a:r>
                        <a:rPr lang="cs-CZ" sz="1100" dirty="0">
                          <a:latin typeface="+mj-lt"/>
                        </a:rPr>
                        <a:t>2018</a:t>
                      </a:r>
                    </a:p>
                  </a:txBody>
                  <a:tcPr marL="0" marR="0" marT="0" marB="0" anchor="ctr">
                    <a:lnB w="12700" cap="flat" cmpd="sng" algn="ctr">
                      <a:solidFill>
                        <a:schemeClr val="tx1"/>
                      </a:solidFill>
                      <a:prstDash val="solid"/>
                      <a:round/>
                      <a:headEnd type="none" w="med" len="med"/>
                      <a:tailEnd type="none" w="med" len="med"/>
                    </a:lnB>
                    <a:solidFill>
                      <a:srgbClr val="CFD5EA"/>
                    </a:solidFill>
                  </a:tcPr>
                </a:tc>
                <a:tc>
                  <a:txBody>
                    <a:bodyPr/>
                    <a:lstStyle/>
                    <a:p>
                      <a:pPr marL="0" algn="ctr" defTabSz="914400" rtl="0" eaLnBrk="1" fontAlgn="b" latinLnBrk="0" hangingPunct="1"/>
                      <a:r>
                        <a:rPr lang="cs-CZ" sz="1100" b="0" kern="1200" dirty="0">
                          <a:solidFill>
                            <a:schemeClr val="tx1"/>
                          </a:solidFill>
                          <a:latin typeface="+mj-lt"/>
                          <a:ea typeface="+mn-ea"/>
                          <a:cs typeface="+mn-cs"/>
                        </a:rPr>
                        <a:t>0,07</a:t>
                      </a:r>
                    </a:p>
                  </a:txBody>
                  <a:tcPr marL="9525" marR="9525" marT="9525" marB="0" anchor="b">
                    <a:lnB w="12700" cap="flat" cmpd="sng" algn="ctr">
                      <a:solidFill>
                        <a:schemeClr val="tx1"/>
                      </a:solidFill>
                      <a:prstDash val="solid"/>
                      <a:round/>
                      <a:headEnd type="none" w="med" len="med"/>
                      <a:tailEnd type="none" w="med" len="med"/>
                    </a:lnB>
                    <a:solidFill>
                      <a:srgbClr val="CFD5EA"/>
                    </a:solidFill>
                  </a:tcPr>
                </a:tc>
                <a:tc>
                  <a:txBody>
                    <a:bodyPr/>
                    <a:lstStyle/>
                    <a:p>
                      <a:pPr marL="0" algn="ctr" defTabSz="914400" rtl="0" eaLnBrk="1" fontAlgn="b" latinLnBrk="0" hangingPunct="1"/>
                      <a:r>
                        <a:rPr lang="cs-CZ" sz="1100" b="0" kern="1200" dirty="0">
                          <a:solidFill>
                            <a:schemeClr val="tx1"/>
                          </a:solidFill>
                          <a:latin typeface="+mj-lt"/>
                          <a:ea typeface="+mn-ea"/>
                          <a:cs typeface="+mn-cs"/>
                        </a:rPr>
                        <a:t>0,07</a:t>
                      </a:r>
                    </a:p>
                  </a:txBody>
                  <a:tcPr marL="9525" marR="9525" marT="9525" marB="0" anchor="b">
                    <a:lnB w="12700" cap="flat" cmpd="sng" algn="ctr">
                      <a:solidFill>
                        <a:schemeClr val="tx1"/>
                      </a:solidFill>
                      <a:prstDash val="solid"/>
                      <a:round/>
                      <a:headEnd type="none" w="med" len="med"/>
                      <a:tailEnd type="none" w="med" len="med"/>
                    </a:lnB>
                    <a:solidFill>
                      <a:srgbClr val="CFD5EA"/>
                    </a:solidFill>
                  </a:tcPr>
                </a:tc>
                <a:tc>
                  <a:txBody>
                    <a:bodyPr/>
                    <a:lstStyle/>
                    <a:p>
                      <a:pPr marL="0" algn="ctr" defTabSz="914400" rtl="0" eaLnBrk="1" fontAlgn="b" latinLnBrk="0" hangingPunct="1"/>
                      <a:r>
                        <a:rPr lang="cs-CZ" sz="1100" b="0" kern="1200" dirty="0">
                          <a:solidFill>
                            <a:schemeClr val="tx1"/>
                          </a:solidFill>
                          <a:latin typeface="+mj-lt"/>
                          <a:ea typeface="+mn-ea"/>
                          <a:cs typeface="+mn-cs"/>
                        </a:rPr>
                        <a:t>0,00</a:t>
                      </a:r>
                    </a:p>
                  </a:txBody>
                  <a:tcPr marL="9525" marR="9525" marT="9525" marB="0" anchor="b">
                    <a:lnB w="12700" cap="flat" cmpd="sng" algn="ctr">
                      <a:solidFill>
                        <a:schemeClr val="tx1"/>
                      </a:solidFill>
                      <a:prstDash val="solid"/>
                      <a:round/>
                      <a:headEnd type="none" w="med" len="med"/>
                      <a:tailEnd type="none" w="med" len="med"/>
                    </a:lnB>
                    <a:solidFill>
                      <a:srgbClr val="CFD5EA"/>
                    </a:solidFill>
                  </a:tcPr>
                </a:tc>
                <a:extLst>
                  <a:ext uri="{0D108BD9-81ED-4DB2-BD59-A6C34878D82A}">
                    <a16:rowId xmlns:a16="http://schemas.microsoft.com/office/drawing/2014/main" val="3428223451"/>
                  </a:ext>
                </a:extLst>
              </a:tr>
            </a:tbl>
          </a:graphicData>
        </a:graphic>
      </p:graphicFrame>
      <p:sp>
        <p:nvSpPr>
          <p:cNvPr id="18" name="TextBox 3"/>
          <p:cNvSpPr txBox="1"/>
          <p:nvPr/>
        </p:nvSpPr>
        <p:spPr>
          <a:xfrm>
            <a:off x="6184798" y="6148146"/>
            <a:ext cx="4172553" cy="307777"/>
          </a:xfrm>
          <a:prstGeom prst="rect">
            <a:avLst/>
          </a:prstGeom>
          <a:noFill/>
        </p:spPr>
        <p:txBody>
          <a:bodyPr wrap="none" rtlCol="0">
            <a:spAutoFit/>
          </a:bodyPr>
          <a:lstStyle/>
          <a:p>
            <a:r>
              <a:rPr lang="cs-CZ" sz="1400" dirty="0"/>
              <a:t>Kontakt = vykázaný doklad o provedené zdravotní péči.</a:t>
            </a:r>
          </a:p>
        </p:txBody>
      </p:sp>
    </p:spTree>
    <p:extLst>
      <p:ext uri="{BB962C8B-B14F-4D97-AF65-F5344CB8AC3E}">
        <p14:creationId xmlns:p14="http://schemas.microsoft.com/office/powerpoint/2010/main" val="261917689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p:cNvSpPr>
            <a:spLocks noGrp="1"/>
          </p:cNvSpPr>
          <p:nvPr>
            <p:ph type="title"/>
          </p:nvPr>
        </p:nvSpPr>
        <p:spPr/>
        <p:txBody>
          <a:bodyPr>
            <a:normAutofit/>
          </a:bodyPr>
          <a:lstStyle/>
          <a:p>
            <a:r>
              <a:rPr lang="cs-CZ" altLang="cs-CZ" sz="2800" dirty="0"/>
              <a:t>Dlouhodobé hospitalizace (nad 30 dní) v LBK a celé ČR</a:t>
            </a:r>
            <a:endParaRPr lang="cs-CZ" sz="2800" dirty="0"/>
          </a:p>
        </p:txBody>
      </p:sp>
      <p:sp>
        <p:nvSpPr>
          <p:cNvPr id="6" name="TextBox 6"/>
          <p:cNvSpPr txBox="1"/>
          <p:nvPr/>
        </p:nvSpPr>
        <p:spPr>
          <a:xfrm>
            <a:off x="272591" y="574576"/>
            <a:ext cx="2126223" cy="307777"/>
          </a:xfrm>
          <a:prstGeom prst="rect">
            <a:avLst/>
          </a:prstGeom>
          <a:noFill/>
        </p:spPr>
        <p:txBody>
          <a:bodyPr wrap="none" rtlCol="0">
            <a:spAutoFit/>
          </a:bodyPr>
          <a:lstStyle/>
          <a:p>
            <a:r>
              <a:rPr lang="cs-CZ" sz="1400" dirty="0">
                <a:solidFill>
                  <a:prstClr val="black"/>
                </a:solidFill>
              </a:rPr>
              <a:t>Zdroj: NRHOSP 2007–2018</a:t>
            </a:r>
            <a:endParaRPr lang="en-US" sz="1400" dirty="0">
              <a:solidFill>
                <a:prstClr val="black"/>
              </a:solidFill>
            </a:endParaRPr>
          </a:p>
        </p:txBody>
      </p:sp>
      <p:graphicFrame>
        <p:nvGraphicFramePr>
          <p:cNvPr id="8" name="Group 744"/>
          <p:cNvGraphicFramePr>
            <a:graphicFrameLocks noGrp="1"/>
          </p:cNvGraphicFramePr>
          <p:nvPr>
            <p:extLst>
              <p:ext uri="{D42A27DB-BD31-4B8C-83A1-F6EECF244321}">
                <p14:modId xmlns:p14="http://schemas.microsoft.com/office/powerpoint/2010/main" val="2589784831"/>
              </p:ext>
            </p:extLst>
          </p:nvPr>
        </p:nvGraphicFramePr>
        <p:xfrm>
          <a:off x="356657" y="956319"/>
          <a:ext cx="10892808" cy="2904910"/>
        </p:xfrm>
        <a:graphic>
          <a:graphicData uri="http://schemas.openxmlformats.org/drawingml/2006/table">
            <a:tbl>
              <a:tblPr/>
              <a:tblGrid>
                <a:gridCol w="512576">
                  <a:extLst>
                    <a:ext uri="{9D8B030D-6E8A-4147-A177-3AD203B41FA5}">
                      <a16:colId xmlns:a16="http://schemas.microsoft.com/office/drawing/2014/main" val="20000"/>
                    </a:ext>
                  </a:extLst>
                </a:gridCol>
                <a:gridCol w="805985">
                  <a:extLst>
                    <a:ext uri="{9D8B030D-6E8A-4147-A177-3AD203B41FA5}">
                      <a16:colId xmlns:a16="http://schemas.microsoft.com/office/drawing/2014/main" val="20001"/>
                    </a:ext>
                  </a:extLst>
                </a:gridCol>
                <a:gridCol w="1080000">
                  <a:extLst>
                    <a:ext uri="{9D8B030D-6E8A-4147-A177-3AD203B41FA5}">
                      <a16:colId xmlns:a16="http://schemas.microsoft.com/office/drawing/2014/main" val="20002"/>
                    </a:ext>
                  </a:extLst>
                </a:gridCol>
                <a:gridCol w="720000">
                  <a:extLst>
                    <a:ext uri="{9D8B030D-6E8A-4147-A177-3AD203B41FA5}">
                      <a16:colId xmlns:a16="http://schemas.microsoft.com/office/drawing/2014/main" val="20005"/>
                    </a:ext>
                  </a:extLst>
                </a:gridCol>
                <a:gridCol w="720000">
                  <a:extLst>
                    <a:ext uri="{9D8B030D-6E8A-4147-A177-3AD203B41FA5}">
                      <a16:colId xmlns:a16="http://schemas.microsoft.com/office/drawing/2014/main" val="20006"/>
                    </a:ext>
                  </a:extLst>
                </a:gridCol>
                <a:gridCol w="805985">
                  <a:extLst>
                    <a:ext uri="{9D8B030D-6E8A-4147-A177-3AD203B41FA5}">
                      <a16:colId xmlns:a16="http://schemas.microsoft.com/office/drawing/2014/main" val="20003"/>
                    </a:ext>
                  </a:extLst>
                </a:gridCol>
                <a:gridCol w="1080000">
                  <a:extLst>
                    <a:ext uri="{9D8B030D-6E8A-4147-A177-3AD203B41FA5}">
                      <a16:colId xmlns:a16="http://schemas.microsoft.com/office/drawing/2014/main" val="20004"/>
                    </a:ext>
                  </a:extLst>
                </a:gridCol>
                <a:gridCol w="720000">
                  <a:extLst>
                    <a:ext uri="{9D8B030D-6E8A-4147-A177-3AD203B41FA5}">
                      <a16:colId xmlns:a16="http://schemas.microsoft.com/office/drawing/2014/main" val="20007"/>
                    </a:ext>
                  </a:extLst>
                </a:gridCol>
                <a:gridCol w="720000">
                  <a:extLst>
                    <a:ext uri="{9D8B030D-6E8A-4147-A177-3AD203B41FA5}">
                      <a16:colId xmlns:a16="http://schemas.microsoft.com/office/drawing/2014/main" val="20008"/>
                    </a:ext>
                  </a:extLst>
                </a:gridCol>
                <a:gridCol w="848262">
                  <a:extLst>
                    <a:ext uri="{9D8B030D-6E8A-4147-A177-3AD203B41FA5}">
                      <a16:colId xmlns:a16="http://schemas.microsoft.com/office/drawing/2014/main" val="20009"/>
                    </a:ext>
                  </a:extLst>
                </a:gridCol>
                <a:gridCol w="1440000">
                  <a:extLst>
                    <a:ext uri="{9D8B030D-6E8A-4147-A177-3AD203B41FA5}">
                      <a16:colId xmlns:a16="http://schemas.microsoft.com/office/drawing/2014/main" val="20010"/>
                    </a:ext>
                  </a:extLst>
                </a:gridCol>
                <a:gridCol w="720000">
                  <a:extLst>
                    <a:ext uri="{9D8B030D-6E8A-4147-A177-3AD203B41FA5}">
                      <a16:colId xmlns:a16="http://schemas.microsoft.com/office/drawing/2014/main" val="20011"/>
                    </a:ext>
                  </a:extLst>
                </a:gridCol>
                <a:gridCol w="720000">
                  <a:extLst>
                    <a:ext uri="{9D8B030D-6E8A-4147-A177-3AD203B41FA5}">
                      <a16:colId xmlns:a16="http://schemas.microsoft.com/office/drawing/2014/main" val="20012"/>
                    </a:ext>
                  </a:extLst>
                </a:gridCol>
              </a:tblGrid>
              <a:tr h="221642">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200" b="0" i="0" u="none" strike="noStrike" cap="none" normalizeH="0" baseline="0" dirty="0">
                        <a:ln>
                          <a:noFill/>
                        </a:ln>
                        <a:solidFill>
                          <a:schemeClr val="tx1"/>
                        </a:solidFill>
                        <a:effectLst/>
                        <a:latin typeface="+mn-lt"/>
                        <a:cs typeface="Arial" charset="0"/>
                      </a:endParaRP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w="28575" cap="flat" cmpd="sng" algn="ctr">
                      <a:noFill/>
                      <a:prstDash val="solid"/>
                      <a:round/>
                      <a:headEnd type="none" w="med" len="med"/>
                      <a:tailEnd type="none" w="med" len="med"/>
                    </a:lnB>
                    <a:lnTlToBr>
                      <a:noFill/>
                    </a:lnTlToBr>
                    <a:lnBlToTr>
                      <a:noFill/>
                    </a:lnBlToTr>
                    <a:solidFill>
                      <a:srgbClr val="C0C0C0"/>
                    </a:solidFill>
                  </a:tcPr>
                </a:tc>
                <a:tc gridSpan="4">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400" b="1" i="0" u="none" strike="noStrike" cap="none" normalizeH="0" baseline="0" dirty="0">
                          <a:ln>
                            <a:noFill/>
                          </a:ln>
                          <a:solidFill>
                            <a:schemeClr val="tx1"/>
                          </a:solidFill>
                          <a:effectLst/>
                          <a:latin typeface="+mn-lt"/>
                          <a:cs typeface="Arial" charset="0"/>
                        </a:rPr>
                        <a:t>Počet osob </a:t>
                      </a:r>
                    </a:p>
                  </a:txBody>
                  <a:tcPr marL="0" marR="0" marT="0" marB="0" anchor="ctr" horzOverflow="overflow">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endParaRPr lang="en-US"/>
                    </a:p>
                  </a:txBody>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400" b="1" i="0" u="sng" strike="noStrike" cap="none" normalizeH="0" baseline="0" dirty="0">
                        <a:ln>
                          <a:noFill/>
                        </a:ln>
                        <a:solidFill>
                          <a:schemeClr val="accent6">
                            <a:lumMod val="10000"/>
                          </a:schemeClr>
                        </a:solidFill>
                        <a:effectLst/>
                        <a:latin typeface="+mj-lt"/>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400" b="1" i="0" u="sng" strike="noStrike" cap="none" normalizeH="0" baseline="0" dirty="0">
                        <a:ln>
                          <a:noFill/>
                        </a:ln>
                        <a:solidFill>
                          <a:schemeClr val="accent6">
                            <a:lumMod val="10000"/>
                          </a:schemeClr>
                        </a:solidFill>
                        <a:effectLst/>
                        <a:latin typeface="+mj-lt"/>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gridSpan="4">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400" b="1" i="0" u="none" strike="noStrike" cap="none" normalizeH="0" baseline="0" dirty="0">
                          <a:ln>
                            <a:noFill/>
                          </a:ln>
                          <a:solidFill>
                            <a:schemeClr val="tx1"/>
                          </a:solidFill>
                          <a:effectLst/>
                          <a:latin typeface="+mn-lt"/>
                          <a:cs typeface="Arial" charset="0"/>
                        </a:rPr>
                        <a:t>Počet hospitalizací* </a:t>
                      </a:r>
                    </a:p>
                  </a:txBody>
                  <a:tcPr marL="0" marR="0" marT="0" marB="0" anchor="ctr" horzOverflow="overflow">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endParaRPr lang="en-US"/>
                    </a:p>
                  </a:txBody>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400" b="1" i="0" u="sng" strike="noStrike" cap="none" normalizeH="0" baseline="0" dirty="0">
                        <a:ln>
                          <a:noFill/>
                        </a:ln>
                        <a:solidFill>
                          <a:schemeClr val="accent6">
                            <a:lumMod val="10000"/>
                          </a:schemeClr>
                        </a:solidFill>
                        <a:effectLst/>
                        <a:latin typeface="+mj-lt"/>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400" b="1" i="0" u="sng" strike="noStrike" cap="none" normalizeH="0" baseline="0" dirty="0">
                        <a:ln>
                          <a:noFill/>
                        </a:ln>
                        <a:solidFill>
                          <a:schemeClr val="accent6">
                            <a:lumMod val="10000"/>
                          </a:schemeClr>
                        </a:solidFill>
                        <a:effectLst/>
                        <a:latin typeface="+mj-lt"/>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gridSpan="4">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r>
                        <a:rPr kumimoji="0" lang="cs-CZ" altLang="cs-CZ" sz="1400" b="1" i="0" u="none" strike="noStrike" kern="1200" cap="none" normalizeH="0" baseline="0" dirty="0">
                          <a:ln>
                            <a:noFill/>
                          </a:ln>
                          <a:solidFill>
                            <a:schemeClr val="tx1"/>
                          </a:solidFill>
                          <a:effectLst/>
                          <a:latin typeface="+mn-lt"/>
                          <a:ea typeface="+mn-ea"/>
                          <a:cs typeface="Arial" charset="0"/>
                        </a:rPr>
                        <a:t>Počet ošetřovacích dní</a:t>
                      </a:r>
                    </a:p>
                  </a:txBody>
                  <a:tcPr marL="0" marR="0" marT="0" marB="0" anchor="ctr" horzOverflow="overflow">
                    <a:lnL w="19050" cap="flat" cmpd="sng" algn="ctr">
                      <a:solidFill>
                        <a:schemeClr val="bg1"/>
                      </a:solidFill>
                      <a:prstDash val="solid"/>
                      <a:round/>
                      <a:headEnd type="none" w="med" len="med"/>
                      <a:tailEnd type="none" w="med" len="med"/>
                    </a:lnL>
                    <a:lnR w="28575"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400" b="1" i="0" u="none" strike="noStrike" kern="1200" cap="none" normalizeH="0" baseline="0" dirty="0">
                        <a:ln>
                          <a:noFill/>
                        </a:ln>
                        <a:solidFill>
                          <a:schemeClr val="tx1"/>
                        </a:solidFill>
                        <a:effectLst/>
                        <a:latin typeface="+mn-lt"/>
                        <a:ea typeface="+mn-ea"/>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400" b="1" i="0" u="none" strike="noStrike" kern="1200" cap="none" normalizeH="0" baseline="0" dirty="0">
                        <a:ln>
                          <a:noFill/>
                        </a:ln>
                        <a:solidFill>
                          <a:schemeClr val="tx1"/>
                        </a:solidFill>
                        <a:effectLst/>
                        <a:latin typeface="+mn-lt"/>
                        <a:ea typeface="+mn-ea"/>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400" b="1" i="0" u="none" strike="noStrike" kern="1200" cap="none" normalizeH="0" baseline="0" dirty="0">
                        <a:ln>
                          <a:noFill/>
                        </a:ln>
                        <a:solidFill>
                          <a:schemeClr val="tx1"/>
                        </a:solidFill>
                        <a:effectLst/>
                        <a:latin typeface="+mn-lt"/>
                        <a:ea typeface="+mn-ea"/>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extLst>
                  <a:ext uri="{0D108BD9-81ED-4DB2-BD59-A6C34878D82A}">
                    <a16:rowId xmlns:a16="http://schemas.microsoft.com/office/drawing/2014/main" val="10000"/>
                  </a:ext>
                </a:extLst>
              </a:tr>
              <a:tr h="222008">
                <a:tc>
                  <a:txBody>
                    <a:body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endParaRPr kumimoji="0" lang="cs-CZ" altLang="cs-CZ" sz="1100" b="1" i="1" u="none" strike="noStrike" cap="none" normalizeH="0" baseline="0" dirty="0">
                        <a:ln>
                          <a:noFill/>
                        </a:ln>
                        <a:solidFill>
                          <a:schemeClr val="tx1"/>
                        </a:solidFill>
                        <a:effectLst/>
                        <a:latin typeface="+mn-lt"/>
                      </a:endParaRP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solidFill>
                      <a:srgbClr val="C0C0C0"/>
                    </a:solidFill>
                  </a:tcPr>
                </a:tc>
                <a:tc rowSpan="2">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ČR</a:t>
                      </a:r>
                    </a:p>
                  </a:txBody>
                  <a:tcPr marL="0" marR="0" marT="0" marB="0" anchor="ctr" horzOverflow="overflow">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gridSpan="3">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Nemocnice se sídlem v LBK</a:t>
                      </a:r>
                    </a:p>
                  </a:txBody>
                  <a:tcPr marL="0" marR="0" marT="0" marB="0" anchor="ctr" horzOverflow="overflow">
                    <a:lnL>
                      <a:noFill/>
                    </a:lnL>
                    <a:lnR w="19050" cap="flat" cmpd="sng" algn="ctr">
                      <a:solidFill>
                        <a:schemeClr val="bg1"/>
                      </a:solidFill>
                      <a:prstDash val="solid"/>
                      <a:round/>
                      <a:headEnd type="none" w="med" len="med"/>
                      <a:tailEnd type="none" w="med" len="med"/>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j-lt"/>
                        <a:cs typeface="Arial" charset="0"/>
                      </a:endParaRPr>
                    </a:p>
                  </a:txBody>
                  <a:tcPr marL="0" marR="0" marT="0" marB="0" anchor="ctr" horzOverflow="overflow">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9050" cap="flat" cmpd="sng" algn="ctr">
                      <a:no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j-lt"/>
                        <a:cs typeface="Arial" charset="0"/>
                      </a:endParaRP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9050" cap="flat" cmpd="sng" algn="ctr">
                      <a:noFill/>
                      <a:prstDash val="solid"/>
                      <a:round/>
                      <a:headEnd type="none" w="med" len="med"/>
                      <a:tailEnd type="none" w="med" len="med"/>
                    </a:lnB>
                    <a:lnTlToBr>
                      <a:noFill/>
                    </a:lnTlToBr>
                    <a:lnBlToTr>
                      <a:noFill/>
                    </a:lnBlToTr>
                    <a:solidFill>
                      <a:srgbClr val="C0C0C0"/>
                    </a:solidFill>
                  </a:tcPr>
                </a:tc>
                <a:tc rowSpan="2">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ČR</a:t>
                      </a:r>
                    </a:p>
                  </a:txBody>
                  <a:tcPr marL="0" marR="0" marT="0" marB="0" anchor="ctr" horzOverflow="overflow">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gridSpan="3">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Nemocnice se sídlem v LBK</a:t>
                      </a:r>
                    </a:p>
                  </a:txBody>
                  <a:tcPr marL="0" marR="0" marT="0" marB="0" anchor="ctr" horzOverflow="overflow">
                    <a:lnL>
                      <a:noFill/>
                    </a:lnL>
                    <a:lnR w="19050" cap="flat" cmpd="sng" algn="ctr">
                      <a:solidFill>
                        <a:schemeClr val="bg1"/>
                      </a:solidFill>
                      <a:prstDash val="solid"/>
                      <a:round/>
                      <a:headEnd type="none" w="med" len="med"/>
                      <a:tailEnd type="none" w="med" len="med"/>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a:noFill/>
                    </a:lnL>
                    <a:lnR cap="flat">
                      <a:noFill/>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a:noFill/>
                    </a:lnL>
                    <a:lnR w="19050" cap="flat" cmpd="sng" algn="ctr">
                      <a:solidFill>
                        <a:schemeClr val="bg1"/>
                      </a:solidFill>
                      <a:prstDash val="solid"/>
                      <a:round/>
                      <a:headEnd type="none" w="med" len="med"/>
                      <a:tailEnd type="none" w="med" len="med"/>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rowSpan="2">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ČR</a:t>
                      </a:r>
                    </a:p>
                  </a:txBody>
                  <a:tcPr marL="0" marR="0" marT="0" marB="0" anchor="ctr" horzOverflow="overflow">
                    <a:lnL w="19050" cap="flat" cmpd="sng" algn="ctr">
                      <a:solidFill>
                        <a:schemeClr val="bg1"/>
                      </a:solidFill>
                      <a:prstDash val="solid"/>
                      <a:round/>
                      <a:headEnd type="none" w="med" len="med"/>
                      <a:tailEnd type="none" w="med" len="med"/>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gridSpan="3">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Nemocnice se sídlem v LBK</a:t>
                      </a:r>
                    </a:p>
                  </a:txBody>
                  <a:tcPr marL="0" marR="0" marT="0" marB="0" anchor="ctr" horzOverflow="overflow">
                    <a:lnL>
                      <a:noFill/>
                    </a:lnL>
                    <a:lnR cap="flat">
                      <a:noFill/>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a:noFill/>
                    </a:lnL>
                    <a:lnR cap="flat">
                      <a:noFill/>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a:noFill/>
                    </a:lnL>
                    <a:lnR w="28575" cap="flat" cmpd="sng" algn="ctr">
                      <a:noFill/>
                      <a:prstDash val="solid"/>
                      <a:round/>
                      <a:headEnd type="none" w="med" len="med"/>
                      <a:tailEnd type="none" w="med" len="med"/>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2"/>
                  </a:ext>
                </a:extLst>
              </a:tr>
              <a:tr h="222008">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marL="200025"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marL="384175"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marL="566738"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marL="749300"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marL="12065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marL="16637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marL="21209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marL="25781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r>
                        <a:rPr kumimoji="0" lang="cs-CZ" altLang="cs-CZ" sz="1100" b="1" i="1" u="none" strike="noStrike" cap="none" normalizeH="0" baseline="0" dirty="0">
                          <a:ln>
                            <a:noFill/>
                          </a:ln>
                          <a:solidFill>
                            <a:schemeClr val="tx1"/>
                          </a:solidFill>
                          <a:effectLst/>
                          <a:latin typeface="+mn-lt"/>
                        </a:rPr>
                        <a:t>Rok</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vMerge="1">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j-lt"/>
                        <a:cs typeface="Arial" charset="0"/>
                      </a:endParaRPr>
                    </a:p>
                  </a:txBody>
                  <a:tcPr marL="0" marR="0" marT="0" marB="0" anchor="ctr" horzOverflow="overflow">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N (% ČR)</a:t>
                      </a:r>
                    </a:p>
                  </a:txBody>
                  <a:tcPr marL="0" marR="0" marT="0" marB="0" anchor="ctr" horzOverflow="overflow">
                    <a:lnL>
                      <a:noFill/>
                    </a:lnL>
                    <a:lnR w="28575"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Obyvatelé</a:t>
                      </a:r>
                      <a:br>
                        <a:rPr kumimoji="0" lang="cs-CZ" altLang="cs-CZ" sz="1100" b="0" i="0" u="none" strike="noStrike" cap="none" normalizeH="0" baseline="0" dirty="0">
                          <a:ln>
                            <a:noFill/>
                          </a:ln>
                          <a:solidFill>
                            <a:schemeClr val="tx1"/>
                          </a:solidFill>
                          <a:effectLst/>
                          <a:latin typeface="+mn-lt"/>
                          <a:cs typeface="Arial" charset="0"/>
                        </a:rPr>
                      </a:br>
                      <a:r>
                        <a:rPr kumimoji="0" lang="cs-CZ" altLang="cs-CZ" sz="1100" b="0" i="0" u="none" strike="noStrike" cap="none" normalizeH="0" baseline="0" dirty="0">
                          <a:ln>
                            <a:noFill/>
                          </a:ln>
                          <a:solidFill>
                            <a:schemeClr val="tx1"/>
                          </a:solidFill>
                          <a:effectLst/>
                          <a:latin typeface="+mn-lt"/>
                          <a:cs typeface="Arial" charset="0"/>
                        </a:rPr>
                        <a:t>LBK (%)</a:t>
                      </a:r>
                    </a:p>
                  </a:txBody>
                  <a:tcPr marL="0" marR="0" marT="0" marB="0" anchor="ctr" horzOverflow="overflow">
                    <a:lnL w="28575" cap="flat" cmpd="sng" algn="ctr">
                      <a:noFill/>
                      <a:prstDash val="solid"/>
                      <a:round/>
                      <a:headEnd type="none" w="med" len="med"/>
                      <a:tailEnd type="none" w="med" len="med"/>
                    </a:lnL>
                    <a:lnR w="28575"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 jiných krajů (%) </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vMerge="1">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N (% ČR)</a:t>
                      </a:r>
                    </a:p>
                  </a:txBody>
                  <a:tcPr marL="0" marR="0" marT="0" marB="0" anchor="ctr" horzOverflow="overflow">
                    <a:lnL>
                      <a:noFill/>
                    </a:lnL>
                    <a:lnR cap="flat">
                      <a:noFill/>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Obyvatelé</a:t>
                      </a:r>
                      <a:br>
                        <a:rPr kumimoji="0" lang="cs-CZ" altLang="cs-CZ" sz="1100" b="0" i="0" u="none" strike="noStrike" cap="none" normalizeH="0" baseline="0" dirty="0">
                          <a:ln>
                            <a:noFill/>
                          </a:ln>
                          <a:solidFill>
                            <a:schemeClr val="tx1"/>
                          </a:solidFill>
                          <a:effectLst/>
                          <a:latin typeface="+mn-lt"/>
                          <a:cs typeface="Arial" charset="0"/>
                        </a:rPr>
                      </a:br>
                      <a:r>
                        <a:rPr kumimoji="0" lang="cs-CZ" altLang="cs-CZ" sz="1100" b="0" i="0" u="none" strike="noStrike" cap="none" normalizeH="0" baseline="0" dirty="0">
                          <a:ln>
                            <a:noFill/>
                          </a:ln>
                          <a:solidFill>
                            <a:schemeClr val="tx1"/>
                          </a:solidFill>
                          <a:effectLst/>
                          <a:latin typeface="+mn-lt"/>
                          <a:cs typeface="Arial" charset="0"/>
                        </a:rPr>
                        <a:t>LBK (%)</a:t>
                      </a:r>
                    </a:p>
                  </a:txBody>
                  <a:tcPr marL="0" marR="0" marT="0" marB="0" anchor="ctr" horzOverflow="overflow">
                    <a:lnL>
                      <a:noFill/>
                    </a:lnL>
                    <a:lnR cap="flat">
                      <a:noFill/>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 jiných krajů (%) </a:t>
                      </a:r>
                    </a:p>
                  </a:txBody>
                  <a:tcPr marL="0" marR="0" marT="0" marB="0" anchor="ctr" horzOverflow="overflow">
                    <a:lnL>
                      <a:noFill/>
                    </a:lnL>
                    <a:lnR w="190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vMerge="1">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w="19050" cap="flat" cmpd="sng" algn="ctr">
                      <a:solidFill>
                        <a:schemeClr val="bg1"/>
                      </a:solidFill>
                      <a:prstDash val="solid"/>
                      <a:round/>
                      <a:headEnd type="none" w="med" len="med"/>
                      <a:tailEnd type="none" w="med" len="med"/>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N (% ČR)</a:t>
                      </a:r>
                    </a:p>
                  </a:txBody>
                  <a:tcPr marL="0" marR="0" marT="0" marB="0" anchor="ctr" horzOverflow="overflow">
                    <a:lnL>
                      <a:noFill/>
                    </a:lnL>
                    <a:lnR cap="flat">
                      <a:noFill/>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Obyvatelé</a:t>
                      </a:r>
                      <a:br>
                        <a:rPr kumimoji="0" lang="cs-CZ" altLang="cs-CZ" sz="1100" b="0" i="0" u="none" strike="noStrike" cap="none" normalizeH="0" baseline="0" dirty="0">
                          <a:ln>
                            <a:noFill/>
                          </a:ln>
                          <a:solidFill>
                            <a:schemeClr val="tx1"/>
                          </a:solidFill>
                          <a:effectLst/>
                          <a:latin typeface="+mn-lt"/>
                          <a:cs typeface="Arial" charset="0"/>
                        </a:rPr>
                      </a:br>
                      <a:r>
                        <a:rPr kumimoji="0" lang="cs-CZ" altLang="cs-CZ" sz="1100" b="0" i="0" u="none" strike="noStrike" cap="none" normalizeH="0" baseline="0" dirty="0">
                          <a:ln>
                            <a:noFill/>
                          </a:ln>
                          <a:solidFill>
                            <a:schemeClr val="tx1"/>
                          </a:solidFill>
                          <a:effectLst/>
                          <a:latin typeface="+mn-lt"/>
                          <a:cs typeface="Arial" charset="0"/>
                        </a:rPr>
                        <a:t>LBK (%)</a:t>
                      </a:r>
                    </a:p>
                  </a:txBody>
                  <a:tcPr marL="0" marR="0" marT="0" marB="0" anchor="ctr" horzOverflow="overflow">
                    <a:lnL>
                      <a:noFill/>
                    </a:lnL>
                    <a:lnR cap="flat">
                      <a:noFill/>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 jiných krajů (%) </a:t>
                      </a:r>
                    </a:p>
                  </a:txBody>
                  <a:tcPr marL="0" marR="0" marT="0" marB="0" anchor="ctr" horzOverflow="overflow">
                    <a:lnL>
                      <a:noFill/>
                    </a:lnL>
                    <a:lnR w="28575"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1"/>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2007</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dirty="0">
                          <a:solidFill>
                            <a:srgbClr val="000000"/>
                          </a:solidFill>
                          <a:effectLst/>
                          <a:latin typeface="Calibri" panose="020F0502020204030204" pitchFamily="34" charset="0"/>
                        </a:rPr>
                        <a:t>105 324</a:t>
                      </a:r>
                    </a:p>
                  </a:txBody>
                  <a:tcPr marL="9525" marR="9525" marT="9525" marB="0" anchor="ctr">
                    <a:lnL w="19050" cap="flat" cmpd="sng" algn="ctr">
                      <a:solidFill>
                        <a:schemeClr val="bg1"/>
                      </a:solidFill>
                      <a:prstDash val="solid"/>
                      <a:round/>
                      <a:headEnd type="none" w="med" len="med"/>
                      <a:tailEnd type="none" w="med" len="med"/>
                    </a:lnL>
                    <a:lnR>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4 080 (3,9 %)</a:t>
                      </a:r>
                    </a:p>
                  </a:txBody>
                  <a:tcPr marL="9525" marR="9525" marT="9525" marB="0" anchor="ctr">
                    <a:lnL>
                      <a:noFill/>
                    </a:lnL>
                    <a:lnR w="28575"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73,2 %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26,8 %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120 776</a:t>
                      </a:r>
                    </a:p>
                  </a:txBody>
                  <a:tcPr marL="9525" marR="9525" marT="9525" marB="0" anchor="ctr">
                    <a:lnL w="19050" cap="flat" cmpd="sng" algn="ctr">
                      <a:solidFill>
                        <a:schemeClr val="bg1"/>
                      </a:solidFill>
                      <a:prstDash val="solid"/>
                      <a:round/>
                      <a:headEnd type="none" w="med" len="med"/>
                      <a:tailEnd type="none" w="med" len="med"/>
                    </a:lnL>
                    <a:lnR>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4 430 (3,7 %)</a:t>
                      </a:r>
                    </a:p>
                  </a:txBody>
                  <a:tcPr marL="9525" marR="9525" marT="9525" marB="0" anchor="ctr">
                    <a:lnL>
                      <a:noFill/>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74,0 %</a:t>
                      </a:r>
                    </a:p>
                  </a:txBody>
                  <a:tcPr marL="9525" marR="9525" marT="9525" marB="0" anchor="ctr">
                    <a:lnL>
                      <a:noFill/>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26,0 %</a:t>
                      </a:r>
                    </a:p>
                  </a:txBody>
                  <a:tcPr marL="9525" marR="9525" marT="9525" marB="0" anchor="ctr">
                    <a:lnL>
                      <a:noFill/>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9 703 489</a:t>
                      </a:r>
                    </a:p>
                  </a:txBody>
                  <a:tcPr marL="9525" marR="9525" marT="9525" marB="0" anchor="ctr">
                    <a:lnL w="19050" cap="flat" cmpd="sng" algn="ctr">
                      <a:solidFill>
                        <a:schemeClr val="bg1"/>
                      </a:solidFill>
                      <a:prstDash val="solid"/>
                      <a:round/>
                      <a:headEnd type="none" w="med" len="med"/>
                      <a:tailEnd type="none" w="med" len="med"/>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255 426 (2,6 %)</a:t>
                      </a:r>
                    </a:p>
                  </a:txBody>
                  <a:tcPr marL="9525" marR="9525" marT="9525" marB="0" anchor="ctr">
                    <a:lnL>
                      <a:noFill/>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77,5 %</a:t>
                      </a:r>
                    </a:p>
                  </a:txBody>
                  <a:tcPr marL="9525" marR="9525" marT="9525" marB="0" anchor="ctr">
                    <a:lnL>
                      <a:noFill/>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22,5 %</a:t>
                      </a:r>
                    </a:p>
                  </a:txBody>
                  <a:tcPr marL="9525" marR="9525" marT="9525" marB="0" anchor="ctr">
                    <a:lnL>
                      <a:noFill/>
                    </a:lnL>
                    <a:lnR w="28575"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extLst>
                  <a:ext uri="{0D108BD9-81ED-4DB2-BD59-A6C34878D82A}">
                    <a16:rowId xmlns:a16="http://schemas.microsoft.com/office/drawing/2014/main" val="10015"/>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2008</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99 727</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3 860 (3,9 %)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76,3 %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23,7 %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114 615</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4 253 (3,7 %)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77,1 %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22,9 %</a:t>
                      </a:r>
                    </a:p>
                  </a:txBody>
                  <a:tcPr marL="9525" marR="9525" marT="9525" marB="0" anchor="ctr">
                    <a:lnL>
                      <a:noFill/>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9 498 597</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252 816 (2,7 %)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80,1 %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19,9 %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16"/>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2009</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101 501</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3 915 (3,9 %)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76,5 %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23,5 %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116 209</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4 307 (3,7 %)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77,3 %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22,7 %</a:t>
                      </a:r>
                    </a:p>
                  </a:txBody>
                  <a:tcPr marL="9525" marR="9525" marT="9525" marB="0" anchor="ctr">
                    <a:lnL>
                      <a:noFill/>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9 376 815</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256 049 (2,7 %)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80,2 %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19,8 %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extLst>
                  <a:ext uri="{0D108BD9-81ED-4DB2-BD59-A6C34878D82A}">
                    <a16:rowId xmlns:a16="http://schemas.microsoft.com/office/drawing/2014/main" val="10017"/>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2010</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101 464</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3 815 (3,8 %)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75,6 %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24,4 %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116 131</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4 140 (3,6 %)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76,3 %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23,7 %</a:t>
                      </a:r>
                    </a:p>
                  </a:txBody>
                  <a:tcPr marL="9525" marR="9525" marT="9525" marB="0" anchor="ctr">
                    <a:lnL>
                      <a:noFill/>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9 580 710</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256 519 (2,7 %)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80,1 %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19,9 %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18"/>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2011</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99 972</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3 703 (3,7 %)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76,4 %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dirty="0">
                          <a:solidFill>
                            <a:srgbClr val="000000"/>
                          </a:solidFill>
                          <a:effectLst/>
                          <a:latin typeface="Calibri" panose="020F0502020204030204" pitchFamily="34" charset="0"/>
                        </a:rPr>
                        <a:t>23,6 %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dirty="0">
                          <a:solidFill>
                            <a:srgbClr val="000000"/>
                          </a:solidFill>
                          <a:effectLst/>
                          <a:latin typeface="Calibri" panose="020F0502020204030204" pitchFamily="34" charset="0"/>
                        </a:rPr>
                        <a:t>115 021</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4 046 (3,5 %)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77,1 %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22,9 %</a:t>
                      </a:r>
                    </a:p>
                  </a:txBody>
                  <a:tcPr marL="9525" marR="9525" marT="9525" marB="0" anchor="ctr">
                    <a:lnL>
                      <a:noFill/>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9 606 308</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256 525 (2,7 %)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79,2 %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20,8 %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extLst>
                  <a:ext uri="{0D108BD9-81ED-4DB2-BD59-A6C34878D82A}">
                    <a16:rowId xmlns:a16="http://schemas.microsoft.com/office/drawing/2014/main" val="10019"/>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2012</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96 220</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3 561 (3,7 %)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78,6 %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21,4 %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111 131</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3 905 (3,5 %)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79,1 %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20,9 %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9 297 650</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250 216 (2,7 %)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79,7 %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20,3 %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0"/>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2013</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97 014</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3 587 (3,7 %)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79,5 %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20,5 %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112 443</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3 970 (3,5 %)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79,6 %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20,4 %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9 119 378</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249 546 (2,7 %)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81,9 %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18,1 %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48406275"/>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2014</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99 447</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3 814 (3,8 %)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78,5 %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21,5 %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115 566</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4 205 (3,6 %)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79,4 %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20,6 %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9 170 209</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275 905 (3,0 %)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81,9 %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18,1 %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528267654"/>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2015</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98 779</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3 747 (3,8 %)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77,7 %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22,3 %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113 975</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4 091 (3,6 %)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78,2 %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21,8 %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9 015 744</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256 385 (2,8 %)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78,6 %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21,4 %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313101035"/>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2016</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97 576</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3 892 (4,0 %)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76,8 %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23,2 %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112 746</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4 260 (3,8 %)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77,3 %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22,7 %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8 874 753</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280 699 (3,2 %)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79,3 %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20,7 %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24"/>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2017</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97 087</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3 782 (3,9 %)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78,4 %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21,6 %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112 047</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4 185 (3,7 %)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78,7 %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21,3 %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8 976 601</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283 794 (3,2 %)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80,4 %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19,6 %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10012"/>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2018</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98 291</a:t>
                      </a:r>
                    </a:p>
                  </a:txBody>
                  <a:tcPr marL="9525" marR="9525" marT="9525" marB="0" anchor="ctr">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3 940 (4,0 %)</a:t>
                      </a:r>
                    </a:p>
                  </a:txBody>
                  <a:tcPr marL="9525" marR="9525" marT="9525" marB="0" anchor="ctr">
                    <a:lnL>
                      <a:noFill/>
                    </a:lnL>
                    <a:lnR w="28575" cap="flat" cmpd="sng" algn="ctr">
                      <a:no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76,7 %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23,3 %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113 055</a:t>
                      </a:r>
                    </a:p>
                  </a:txBody>
                  <a:tcPr marL="9525" marR="9525" marT="9525" marB="0" anchor="ctr">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4 314 (3,8 %)</a:t>
                      </a:r>
                    </a:p>
                  </a:txBody>
                  <a:tcPr marL="9525" marR="9525" marT="9525" marB="0" anchor="ctr">
                    <a:lnL>
                      <a:noFill/>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77,0 %</a:t>
                      </a:r>
                    </a:p>
                  </a:txBody>
                  <a:tcPr marL="9525" marR="9525" marT="9525" marB="0" anchor="ctr">
                    <a:lnL>
                      <a:noFill/>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23,0 %</a:t>
                      </a:r>
                    </a:p>
                  </a:txBody>
                  <a:tcPr marL="9525" marR="9525" marT="9525" marB="0" anchor="ctr">
                    <a:lnL>
                      <a:noFill/>
                    </a:lnL>
                    <a:lnR w="19050" cap="flat" cmpd="sng" algn="ctr">
                      <a:solidFill>
                        <a:schemeClr val="bg1"/>
                      </a:solid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8 978 741</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311 032 (3,5 %)</a:t>
                      </a:r>
                    </a:p>
                  </a:txBody>
                  <a:tcPr marL="9525" marR="9525" marT="9525" marB="0" anchor="ctr">
                    <a:lnL>
                      <a:noFill/>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81,7 %</a:t>
                      </a:r>
                    </a:p>
                  </a:txBody>
                  <a:tcPr marL="9525" marR="9525" marT="9525" marB="0" anchor="ctr">
                    <a:lnL>
                      <a:noFill/>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dirty="0">
                          <a:solidFill>
                            <a:srgbClr val="000000"/>
                          </a:solidFill>
                          <a:effectLst/>
                          <a:latin typeface="Calibri" panose="020F0502020204030204" pitchFamily="34" charset="0"/>
                        </a:rPr>
                        <a:t>18,3 %</a:t>
                      </a:r>
                    </a:p>
                  </a:txBody>
                  <a:tcPr marL="9525" marR="9525" marT="9525" marB="0" anchor="ctr">
                    <a:lnL>
                      <a:noFill/>
                    </a:lnL>
                    <a:lnR w="28575" cap="flat" cmpd="sng" algn="ctr">
                      <a:no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13"/>
                  </a:ext>
                </a:extLst>
              </a:tr>
            </a:tbl>
          </a:graphicData>
        </a:graphic>
      </p:graphicFrame>
      <p:sp>
        <p:nvSpPr>
          <p:cNvPr id="9" name="Rectangle 740"/>
          <p:cNvSpPr>
            <a:spLocks noChangeArrowheads="1"/>
          </p:cNvSpPr>
          <p:nvPr/>
        </p:nvSpPr>
        <p:spPr bwMode="auto">
          <a:xfrm>
            <a:off x="272591" y="3861229"/>
            <a:ext cx="891277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spAutoFit/>
          </a:bodyPr>
          <a:lstStyle/>
          <a:p>
            <a:pPr eaLnBrk="0" fontAlgn="base" hangingPunct="0">
              <a:spcBef>
                <a:spcPct val="0"/>
              </a:spcBef>
              <a:spcAft>
                <a:spcPct val="0"/>
              </a:spcAft>
            </a:pPr>
            <a:r>
              <a:rPr lang="cs-CZ" altLang="cs-CZ" sz="1200" dirty="0">
                <a:solidFill>
                  <a:prstClr val="black"/>
                </a:solidFill>
                <a:cs typeface="Arial" charset="0"/>
              </a:rPr>
              <a:t>* Statistickou jednotkou je hospitalizační případ zahrnující překlady mezi odděleními v rámci zdravotnického zařízení. </a:t>
            </a:r>
          </a:p>
        </p:txBody>
      </p:sp>
      <p:sp>
        <p:nvSpPr>
          <p:cNvPr id="7" name="Pětiúhelník 6"/>
          <p:cNvSpPr/>
          <p:nvPr/>
        </p:nvSpPr>
        <p:spPr>
          <a:xfrm>
            <a:off x="356657" y="5372195"/>
            <a:ext cx="2194519" cy="584775"/>
          </a:xfrm>
          <a:prstGeom prst="homePlate">
            <a:avLst/>
          </a:prstGeom>
          <a:solidFill>
            <a:srgbClr val="B0C2E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0" name="TextovéPole 9"/>
          <p:cNvSpPr txBox="1"/>
          <p:nvPr/>
        </p:nvSpPr>
        <p:spPr>
          <a:xfrm>
            <a:off x="272590" y="4160520"/>
            <a:ext cx="11473146" cy="523220"/>
          </a:xfrm>
          <a:prstGeom prst="rect">
            <a:avLst/>
          </a:prstGeom>
          <a:noFill/>
        </p:spPr>
        <p:txBody>
          <a:bodyPr wrap="square" rtlCol="0">
            <a:spAutoFit/>
          </a:bodyPr>
          <a:lstStyle/>
          <a:p>
            <a:r>
              <a:rPr lang="cs-CZ" sz="1400" dirty="0"/>
              <a:t>Dlouhodobé hospitalizace v čase klesají jak v absolutním počtu (v ČR od roku 2007 o – 6,4%), tak v počtu osob (v ČR od roku 2007 o – 6,7%). Naproti tomu počet ošetřovacích dní oproti ČR v kraji LBK stoupají (+21,8%). Přibližně 23% hospitalizací na území LBK je konzumováno obyvateli jiných krajů ČR.  </a:t>
            </a:r>
          </a:p>
        </p:txBody>
      </p:sp>
      <p:sp>
        <p:nvSpPr>
          <p:cNvPr id="11" name="TextovéPole 10"/>
          <p:cNvSpPr txBox="1"/>
          <p:nvPr/>
        </p:nvSpPr>
        <p:spPr>
          <a:xfrm>
            <a:off x="356657" y="5372195"/>
            <a:ext cx="1901911" cy="584775"/>
          </a:xfrm>
          <a:prstGeom prst="rect">
            <a:avLst/>
          </a:prstGeom>
          <a:noFill/>
        </p:spPr>
        <p:txBody>
          <a:bodyPr wrap="square" rtlCol="0">
            <a:spAutoFit/>
          </a:bodyPr>
          <a:lstStyle/>
          <a:p>
            <a:r>
              <a:rPr lang="cs-CZ" sz="1600" b="1" dirty="0"/>
              <a:t>Změna objemu péče</a:t>
            </a:r>
          </a:p>
          <a:p>
            <a:r>
              <a:rPr lang="cs-CZ" sz="1600" b="1" dirty="0"/>
              <a:t>2007 -&gt; 2018</a:t>
            </a:r>
          </a:p>
        </p:txBody>
      </p:sp>
      <p:sp>
        <p:nvSpPr>
          <p:cNvPr id="12" name="TextovéPole 11"/>
          <p:cNvSpPr txBox="1"/>
          <p:nvPr/>
        </p:nvSpPr>
        <p:spPr>
          <a:xfrm>
            <a:off x="4425735" y="5139802"/>
            <a:ext cx="490649" cy="338554"/>
          </a:xfrm>
          <a:prstGeom prst="rect">
            <a:avLst/>
          </a:prstGeom>
          <a:noFill/>
        </p:spPr>
        <p:txBody>
          <a:bodyPr wrap="square" rtlCol="0">
            <a:spAutoFit/>
          </a:bodyPr>
          <a:lstStyle/>
          <a:p>
            <a:r>
              <a:rPr lang="cs-CZ" sz="1600" b="1" dirty="0"/>
              <a:t>ČR:</a:t>
            </a:r>
          </a:p>
        </p:txBody>
      </p:sp>
      <p:sp>
        <p:nvSpPr>
          <p:cNvPr id="13" name="TextovéPole 12"/>
          <p:cNvSpPr txBox="1"/>
          <p:nvPr/>
        </p:nvSpPr>
        <p:spPr>
          <a:xfrm>
            <a:off x="4307105" y="5888044"/>
            <a:ext cx="685759" cy="338554"/>
          </a:xfrm>
          <a:prstGeom prst="rect">
            <a:avLst/>
          </a:prstGeom>
          <a:noFill/>
        </p:spPr>
        <p:txBody>
          <a:bodyPr wrap="square" rtlCol="0">
            <a:spAutoFit/>
          </a:bodyPr>
          <a:lstStyle/>
          <a:p>
            <a:pPr algn="r"/>
            <a:r>
              <a:rPr lang="cs-CZ" sz="1600" b="1" dirty="0"/>
              <a:t>LBK:</a:t>
            </a:r>
          </a:p>
        </p:txBody>
      </p:sp>
      <p:sp>
        <p:nvSpPr>
          <p:cNvPr id="14" name="TextovéPole 13"/>
          <p:cNvSpPr txBox="1"/>
          <p:nvPr/>
        </p:nvSpPr>
        <p:spPr>
          <a:xfrm>
            <a:off x="2508624" y="5353906"/>
            <a:ext cx="1901911" cy="584775"/>
          </a:xfrm>
          <a:prstGeom prst="rect">
            <a:avLst/>
          </a:prstGeom>
          <a:noFill/>
        </p:spPr>
        <p:txBody>
          <a:bodyPr wrap="square" rtlCol="0">
            <a:spAutoFit/>
          </a:bodyPr>
          <a:lstStyle/>
          <a:p>
            <a:pPr algn="r"/>
            <a:r>
              <a:rPr lang="cs-CZ" sz="1600" b="1" dirty="0"/>
              <a:t>Počet hospitalizovaných</a:t>
            </a:r>
          </a:p>
        </p:txBody>
      </p:sp>
      <p:sp>
        <p:nvSpPr>
          <p:cNvPr id="15" name="TextovéPole 14"/>
          <p:cNvSpPr txBox="1"/>
          <p:nvPr/>
        </p:nvSpPr>
        <p:spPr>
          <a:xfrm>
            <a:off x="7269559" y="5139802"/>
            <a:ext cx="685759" cy="338554"/>
          </a:xfrm>
          <a:prstGeom prst="rect">
            <a:avLst/>
          </a:prstGeom>
          <a:noFill/>
        </p:spPr>
        <p:txBody>
          <a:bodyPr wrap="square" rtlCol="0">
            <a:spAutoFit/>
          </a:bodyPr>
          <a:lstStyle/>
          <a:p>
            <a:r>
              <a:rPr lang="cs-CZ" sz="1600" b="1" dirty="0"/>
              <a:t>ČR:</a:t>
            </a:r>
          </a:p>
        </p:txBody>
      </p:sp>
      <p:sp>
        <p:nvSpPr>
          <p:cNvPr id="16" name="TextovéPole 15"/>
          <p:cNvSpPr txBox="1"/>
          <p:nvPr/>
        </p:nvSpPr>
        <p:spPr>
          <a:xfrm>
            <a:off x="7269558" y="5909464"/>
            <a:ext cx="685759" cy="338554"/>
          </a:xfrm>
          <a:prstGeom prst="rect">
            <a:avLst/>
          </a:prstGeom>
          <a:noFill/>
        </p:spPr>
        <p:txBody>
          <a:bodyPr wrap="square" rtlCol="0">
            <a:spAutoFit/>
          </a:bodyPr>
          <a:lstStyle/>
          <a:p>
            <a:r>
              <a:rPr lang="cs-CZ" sz="1600" b="1" dirty="0"/>
              <a:t>LBK:</a:t>
            </a:r>
          </a:p>
        </p:txBody>
      </p:sp>
      <p:sp>
        <p:nvSpPr>
          <p:cNvPr id="17" name="TextovéPole 16"/>
          <p:cNvSpPr txBox="1"/>
          <p:nvPr/>
        </p:nvSpPr>
        <p:spPr>
          <a:xfrm>
            <a:off x="5361592" y="5350775"/>
            <a:ext cx="1901911" cy="584775"/>
          </a:xfrm>
          <a:prstGeom prst="rect">
            <a:avLst/>
          </a:prstGeom>
          <a:noFill/>
        </p:spPr>
        <p:txBody>
          <a:bodyPr wrap="square" rtlCol="0">
            <a:spAutoFit/>
          </a:bodyPr>
          <a:lstStyle/>
          <a:p>
            <a:pPr algn="r"/>
            <a:r>
              <a:rPr lang="cs-CZ" sz="1600" b="1" dirty="0"/>
              <a:t>Počet</a:t>
            </a:r>
          </a:p>
          <a:p>
            <a:pPr algn="r"/>
            <a:r>
              <a:rPr lang="cs-CZ" sz="1600" b="1" dirty="0"/>
              <a:t>hospitalizací</a:t>
            </a:r>
          </a:p>
        </p:txBody>
      </p:sp>
      <p:sp>
        <p:nvSpPr>
          <p:cNvPr id="18" name="TextovéPole 17"/>
          <p:cNvSpPr txBox="1"/>
          <p:nvPr/>
        </p:nvSpPr>
        <p:spPr>
          <a:xfrm>
            <a:off x="10476055" y="5142933"/>
            <a:ext cx="685759" cy="338554"/>
          </a:xfrm>
          <a:prstGeom prst="rect">
            <a:avLst/>
          </a:prstGeom>
          <a:noFill/>
        </p:spPr>
        <p:txBody>
          <a:bodyPr wrap="square" rtlCol="0">
            <a:spAutoFit/>
          </a:bodyPr>
          <a:lstStyle/>
          <a:p>
            <a:r>
              <a:rPr lang="cs-CZ" sz="1600" b="1" dirty="0"/>
              <a:t>ČR:</a:t>
            </a:r>
          </a:p>
        </p:txBody>
      </p:sp>
      <p:sp>
        <p:nvSpPr>
          <p:cNvPr id="19" name="TextovéPole 18"/>
          <p:cNvSpPr txBox="1"/>
          <p:nvPr/>
        </p:nvSpPr>
        <p:spPr>
          <a:xfrm>
            <a:off x="10476054" y="5912595"/>
            <a:ext cx="685759" cy="338554"/>
          </a:xfrm>
          <a:prstGeom prst="rect">
            <a:avLst/>
          </a:prstGeom>
          <a:noFill/>
        </p:spPr>
        <p:txBody>
          <a:bodyPr wrap="square" rtlCol="0">
            <a:spAutoFit/>
          </a:bodyPr>
          <a:lstStyle/>
          <a:p>
            <a:r>
              <a:rPr lang="cs-CZ" sz="1600" b="1" dirty="0"/>
              <a:t>LBK:</a:t>
            </a:r>
          </a:p>
        </p:txBody>
      </p:sp>
      <p:sp>
        <p:nvSpPr>
          <p:cNvPr id="20" name="TextovéPole 19"/>
          <p:cNvSpPr txBox="1"/>
          <p:nvPr/>
        </p:nvSpPr>
        <p:spPr>
          <a:xfrm>
            <a:off x="8513224" y="5353906"/>
            <a:ext cx="1901911" cy="584775"/>
          </a:xfrm>
          <a:prstGeom prst="rect">
            <a:avLst/>
          </a:prstGeom>
          <a:noFill/>
        </p:spPr>
        <p:txBody>
          <a:bodyPr wrap="square" rtlCol="0">
            <a:spAutoFit/>
          </a:bodyPr>
          <a:lstStyle/>
          <a:p>
            <a:pPr algn="r"/>
            <a:r>
              <a:rPr lang="cs-CZ" sz="1600" b="1" dirty="0"/>
              <a:t>Počet</a:t>
            </a:r>
          </a:p>
          <a:p>
            <a:pPr algn="r"/>
            <a:r>
              <a:rPr lang="cs-CZ" sz="1600" b="1" dirty="0"/>
              <a:t>ošetřovacích dní</a:t>
            </a:r>
          </a:p>
        </p:txBody>
      </p:sp>
      <p:sp>
        <p:nvSpPr>
          <p:cNvPr id="21" name="TextovéPole 20"/>
          <p:cNvSpPr txBox="1"/>
          <p:nvPr/>
        </p:nvSpPr>
        <p:spPr>
          <a:xfrm>
            <a:off x="4916384" y="4992174"/>
            <a:ext cx="1173520" cy="307777"/>
          </a:xfrm>
          <a:prstGeom prst="rect">
            <a:avLst/>
          </a:prstGeom>
          <a:noFill/>
        </p:spPr>
        <p:txBody>
          <a:bodyPr wrap="square" rtlCol="0">
            <a:spAutoFit/>
          </a:bodyPr>
          <a:lstStyle/>
          <a:p>
            <a:r>
              <a:rPr lang="cs-CZ" sz="1400" dirty="0"/>
              <a:t>- 7 033</a:t>
            </a:r>
          </a:p>
        </p:txBody>
      </p:sp>
      <p:sp>
        <p:nvSpPr>
          <p:cNvPr id="22" name="TextovéPole 21"/>
          <p:cNvSpPr txBox="1"/>
          <p:nvPr/>
        </p:nvSpPr>
        <p:spPr>
          <a:xfrm>
            <a:off x="4887530" y="5254553"/>
            <a:ext cx="772726" cy="307777"/>
          </a:xfrm>
          <a:prstGeom prst="rect">
            <a:avLst/>
          </a:prstGeom>
          <a:noFill/>
        </p:spPr>
        <p:txBody>
          <a:bodyPr wrap="square" rtlCol="0">
            <a:spAutoFit/>
          </a:bodyPr>
          <a:lstStyle/>
          <a:p>
            <a:pPr algn="ctr"/>
            <a:r>
              <a:rPr lang="cs-CZ" sz="1400" dirty="0"/>
              <a:t>- 6,7%</a:t>
            </a:r>
          </a:p>
        </p:txBody>
      </p:sp>
      <p:sp>
        <p:nvSpPr>
          <p:cNvPr id="23" name="TextovéPole 22"/>
          <p:cNvSpPr txBox="1"/>
          <p:nvPr/>
        </p:nvSpPr>
        <p:spPr>
          <a:xfrm>
            <a:off x="4970611" y="5774416"/>
            <a:ext cx="1173520" cy="307777"/>
          </a:xfrm>
          <a:prstGeom prst="rect">
            <a:avLst/>
          </a:prstGeom>
          <a:noFill/>
        </p:spPr>
        <p:txBody>
          <a:bodyPr wrap="square" rtlCol="0">
            <a:spAutoFit/>
          </a:bodyPr>
          <a:lstStyle/>
          <a:p>
            <a:r>
              <a:rPr lang="cs-CZ" sz="1400" dirty="0"/>
              <a:t>- 140</a:t>
            </a:r>
          </a:p>
        </p:txBody>
      </p:sp>
      <p:sp>
        <p:nvSpPr>
          <p:cNvPr id="24" name="TextovéPole 23"/>
          <p:cNvSpPr txBox="1"/>
          <p:nvPr/>
        </p:nvSpPr>
        <p:spPr>
          <a:xfrm>
            <a:off x="4941757" y="6036795"/>
            <a:ext cx="772726" cy="307777"/>
          </a:xfrm>
          <a:prstGeom prst="rect">
            <a:avLst/>
          </a:prstGeom>
          <a:noFill/>
        </p:spPr>
        <p:txBody>
          <a:bodyPr wrap="square" rtlCol="0">
            <a:spAutoFit/>
          </a:bodyPr>
          <a:lstStyle/>
          <a:p>
            <a:pPr algn="ctr"/>
            <a:r>
              <a:rPr lang="cs-CZ" sz="1400" dirty="0"/>
              <a:t>- 3,4%</a:t>
            </a:r>
          </a:p>
        </p:txBody>
      </p:sp>
      <p:sp>
        <p:nvSpPr>
          <p:cNvPr id="25" name="TextovéPole 24"/>
          <p:cNvSpPr txBox="1"/>
          <p:nvPr/>
        </p:nvSpPr>
        <p:spPr>
          <a:xfrm>
            <a:off x="7768278" y="4985913"/>
            <a:ext cx="1173520" cy="307777"/>
          </a:xfrm>
          <a:prstGeom prst="rect">
            <a:avLst/>
          </a:prstGeom>
          <a:noFill/>
        </p:spPr>
        <p:txBody>
          <a:bodyPr wrap="square" rtlCol="0">
            <a:spAutoFit/>
          </a:bodyPr>
          <a:lstStyle/>
          <a:p>
            <a:r>
              <a:rPr lang="cs-CZ" sz="1400" dirty="0"/>
              <a:t>- 7 721</a:t>
            </a:r>
          </a:p>
        </p:txBody>
      </p:sp>
      <p:sp>
        <p:nvSpPr>
          <p:cNvPr id="26" name="TextovéPole 25"/>
          <p:cNvSpPr txBox="1"/>
          <p:nvPr/>
        </p:nvSpPr>
        <p:spPr>
          <a:xfrm>
            <a:off x="7739424" y="5248292"/>
            <a:ext cx="772726" cy="307777"/>
          </a:xfrm>
          <a:prstGeom prst="rect">
            <a:avLst/>
          </a:prstGeom>
          <a:noFill/>
        </p:spPr>
        <p:txBody>
          <a:bodyPr wrap="square" rtlCol="0">
            <a:spAutoFit/>
          </a:bodyPr>
          <a:lstStyle/>
          <a:p>
            <a:pPr algn="ctr"/>
            <a:r>
              <a:rPr lang="cs-CZ" sz="1400" dirty="0"/>
              <a:t>- 6,4%</a:t>
            </a:r>
          </a:p>
        </p:txBody>
      </p:sp>
      <p:sp>
        <p:nvSpPr>
          <p:cNvPr id="27" name="TextovéPole 26"/>
          <p:cNvSpPr txBox="1"/>
          <p:nvPr/>
        </p:nvSpPr>
        <p:spPr>
          <a:xfrm>
            <a:off x="7822505" y="5768155"/>
            <a:ext cx="1173520" cy="307777"/>
          </a:xfrm>
          <a:prstGeom prst="rect">
            <a:avLst/>
          </a:prstGeom>
          <a:noFill/>
        </p:spPr>
        <p:txBody>
          <a:bodyPr wrap="square" rtlCol="0">
            <a:spAutoFit/>
          </a:bodyPr>
          <a:lstStyle/>
          <a:p>
            <a:r>
              <a:rPr lang="cs-CZ" sz="1400" dirty="0"/>
              <a:t>- 116</a:t>
            </a:r>
          </a:p>
        </p:txBody>
      </p:sp>
      <p:sp>
        <p:nvSpPr>
          <p:cNvPr id="28" name="TextovéPole 27"/>
          <p:cNvSpPr txBox="1"/>
          <p:nvPr/>
        </p:nvSpPr>
        <p:spPr>
          <a:xfrm>
            <a:off x="7793651" y="6030534"/>
            <a:ext cx="772726" cy="307777"/>
          </a:xfrm>
          <a:prstGeom prst="rect">
            <a:avLst/>
          </a:prstGeom>
          <a:noFill/>
        </p:spPr>
        <p:txBody>
          <a:bodyPr wrap="square" rtlCol="0">
            <a:spAutoFit/>
          </a:bodyPr>
          <a:lstStyle/>
          <a:p>
            <a:pPr algn="ctr"/>
            <a:r>
              <a:rPr lang="cs-CZ" sz="1400" dirty="0"/>
              <a:t>- 2,6%</a:t>
            </a:r>
          </a:p>
        </p:txBody>
      </p:sp>
      <p:sp>
        <p:nvSpPr>
          <p:cNvPr id="29" name="TextovéPole 28"/>
          <p:cNvSpPr txBox="1"/>
          <p:nvPr/>
        </p:nvSpPr>
        <p:spPr>
          <a:xfrm>
            <a:off x="10947637" y="5032989"/>
            <a:ext cx="1173520" cy="307777"/>
          </a:xfrm>
          <a:prstGeom prst="rect">
            <a:avLst/>
          </a:prstGeom>
          <a:noFill/>
        </p:spPr>
        <p:txBody>
          <a:bodyPr wrap="square" rtlCol="0">
            <a:spAutoFit/>
          </a:bodyPr>
          <a:lstStyle/>
          <a:p>
            <a:r>
              <a:rPr lang="cs-CZ" sz="1400" dirty="0"/>
              <a:t>- 724 748</a:t>
            </a:r>
          </a:p>
        </p:txBody>
      </p:sp>
      <p:sp>
        <p:nvSpPr>
          <p:cNvPr id="30" name="TextovéPole 29"/>
          <p:cNvSpPr txBox="1"/>
          <p:nvPr/>
        </p:nvSpPr>
        <p:spPr>
          <a:xfrm>
            <a:off x="10918783" y="5295368"/>
            <a:ext cx="772726" cy="307777"/>
          </a:xfrm>
          <a:prstGeom prst="rect">
            <a:avLst/>
          </a:prstGeom>
          <a:noFill/>
        </p:spPr>
        <p:txBody>
          <a:bodyPr wrap="square" rtlCol="0">
            <a:spAutoFit/>
          </a:bodyPr>
          <a:lstStyle/>
          <a:p>
            <a:pPr algn="ctr"/>
            <a:r>
              <a:rPr lang="cs-CZ" sz="1400" dirty="0"/>
              <a:t>- 7,5%</a:t>
            </a:r>
          </a:p>
        </p:txBody>
      </p:sp>
      <p:sp>
        <p:nvSpPr>
          <p:cNvPr id="31" name="TextovéPole 30"/>
          <p:cNvSpPr txBox="1"/>
          <p:nvPr/>
        </p:nvSpPr>
        <p:spPr>
          <a:xfrm>
            <a:off x="11001864" y="5815231"/>
            <a:ext cx="1173520" cy="307777"/>
          </a:xfrm>
          <a:prstGeom prst="rect">
            <a:avLst/>
          </a:prstGeom>
          <a:noFill/>
        </p:spPr>
        <p:txBody>
          <a:bodyPr wrap="square" rtlCol="0">
            <a:spAutoFit/>
          </a:bodyPr>
          <a:lstStyle/>
          <a:p>
            <a:r>
              <a:rPr lang="cs-CZ" sz="1400" dirty="0"/>
              <a:t>+ 55 606</a:t>
            </a:r>
          </a:p>
        </p:txBody>
      </p:sp>
      <p:sp>
        <p:nvSpPr>
          <p:cNvPr id="32" name="TextovéPole 31"/>
          <p:cNvSpPr txBox="1"/>
          <p:nvPr/>
        </p:nvSpPr>
        <p:spPr>
          <a:xfrm>
            <a:off x="10973010" y="6077610"/>
            <a:ext cx="772726" cy="307777"/>
          </a:xfrm>
          <a:prstGeom prst="rect">
            <a:avLst/>
          </a:prstGeom>
          <a:noFill/>
        </p:spPr>
        <p:txBody>
          <a:bodyPr wrap="square" rtlCol="0">
            <a:spAutoFit/>
          </a:bodyPr>
          <a:lstStyle/>
          <a:p>
            <a:pPr algn="ctr"/>
            <a:r>
              <a:rPr lang="cs-CZ" sz="1400" dirty="0"/>
              <a:t>+ 21,8%</a:t>
            </a:r>
          </a:p>
        </p:txBody>
      </p:sp>
    </p:spTree>
    <p:extLst>
      <p:ext uri="{BB962C8B-B14F-4D97-AF65-F5344CB8AC3E}">
        <p14:creationId xmlns:p14="http://schemas.microsoft.com/office/powerpoint/2010/main" val="1756755266"/>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xml><?xml version="1.0" encoding="utf-8"?>
<p:tagLst xmlns:a="http://schemas.openxmlformats.org/drawingml/2006/main" xmlns:r="http://schemas.openxmlformats.org/officeDocument/2006/relationships" xmlns:p="http://schemas.openxmlformats.org/presentationml/2006/main">
  <p:tag name="VCTCREATESHAPEHANDLED" val="0"/>
</p:tagLst>
</file>

<file path=ppt/theme/theme1.xml><?xml version="1.0" encoding="utf-8"?>
<a:theme xmlns:a="http://schemas.openxmlformats.org/drawingml/2006/main" name="1_Motiv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2_Motiv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4.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5.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6.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7.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8.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9.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praha">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3F3F3F"/>
    </a:accent5>
    <a:accent6>
      <a:srgbClr val="000000"/>
    </a:accent6>
    <a:hlink>
      <a:srgbClr val="1919FF"/>
    </a:hlink>
    <a:folHlink>
      <a:srgbClr val="00005F"/>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0.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1.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2.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3.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4.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5.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6.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7.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8.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9.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praha">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3F3F3F"/>
    </a:accent5>
    <a:accent6>
      <a:srgbClr val="000000"/>
    </a:accent6>
    <a:hlink>
      <a:srgbClr val="1919FF"/>
    </a:hlink>
    <a:folHlink>
      <a:srgbClr val="00005F"/>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0.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1.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2.xml><?xml version="1.0" encoding="utf-8"?>
<a:themeOverride xmlns:a="http://schemas.openxmlformats.org/drawingml/2006/main">
  <a:clrScheme name="Z_2030">
    <a:dk1>
      <a:sysClr val="windowText" lastClr="000000"/>
    </a:dk1>
    <a:lt1>
      <a:sysClr val="window" lastClr="FFFFFF"/>
    </a:lt1>
    <a:dk2>
      <a:srgbClr val="44546A"/>
    </a:dk2>
    <a:lt2>
      <a:srgbClr val="E7E6E6"/>
    </a:lt2>
    <a:accent1>
      <a:srgbClr val="037BC1"/>
    </a:accent1>
    <a:accent2>
      <a:srgbClr val="8CC841"/>
    </a:accent2>
    <a:accent3>
      <a:srgbClr val="DA2128"/>
    </a:accent3>
    <a:accent4>
      <a:srgbClr val="C8C8C8"/>
    </a:accent4>
    <a:accent5>
      <a:srgbClr val="7F0506"/>
    </a:accent5>
    <a:accent6>
      <a:srgbClr val="FFC000"/>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3.xml><?xml version="1.0" encoding="utf-8"?>
<a:themeOverride xmlns:a="http://schemas.openxmlformats.org/drawingml/2006/main">
  <a:clrScheme name="Z_2030">
    <a:dk1>
      <a:sysClr val="windowText" lastClr="000000"/>
    </a:dk1>
    <a:lt1>
      <a:sysClr val="window" lastClr="FFFFFF"/>
    </a:lt1>
    <a:dk2>
      <a:srgbClr val="44546A"/>
    </a:dk2>
    <a:lt2>
      <a:srgbClr val="E7E6E6"/>
    </a:lt2>
    <a:accent1>
      <a:srgbClr val="037BC1"/>
    </a:accent1>
    <a:accent2>
      <a:srgbClr val="8CC841"/>
    </a:accent2>
    <a:accent3>
      <a:srgbClr val="DA2128"/>
    </a:accent3>
    <a:accent4>
      <a:srgbClr val="C8C8C8"/>
    </a:accent4>
    <a:accent5>
      <a:srgbClr val="7F0506"/>
    </a:accent5>
    <a:accent6>
      <a:srgbClr val="FFC000"/>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4.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5.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6.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7.xml><?xml version="1.0" encoding="utf-8"?>
<a:themeOverride xmlns:a="http://schemas.openxmlformats.org/drawingml/2006/main">
  <a:clrScheme name="Modrá">
    <a:dk1>
      <a:sysClr val="windowText" lastClr="000000"/>
    </a:dk1>
    <a:lt1>
      <a:sysClr val="window" lastClr="FFFFFF"/>
    </a:lt1>
    <a:dk2>
      <a:srgbClr val="17406D"/>
    </a:dk2>
    <a:lt2>
      <a:srgbClr val="DBEFF9"/>
    </a:lt2>
    <a:accent1>
      <a:srgbClr val="0F6FC6"/>
    </a:accent1>
    <a:accent2>
      <a:srgbClr val="009DD9"/>
    </a:accent2>
    <a:accent3>
      <a:srgbClr val="0BD0D9"/>
    </a:accent3>
    <a:accent4>
      <a:srgbClr val="10CF9B"/>
    </a:accent4>
    <a:accent5>
      <a:srgbClr val="7CCA62"/>
    </a:accent5>
    <a:accent6>
      <a:srgbClr val="A5C249"/>
    </a:accent6>
    <a:hlink>
      <a:srgbClr val="F49100"/>
    </a:hlink>
    <a:folHlink>
      <a:srgbClr val="85DFD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8.xml><?xml version="1.0" encoding="utf-8"?>
<a:themeOverride xmlns:a="http://schemas.openxmlformats.org/drawingml/2006/main">
  <a:clrScheme name="Z_2030">
    <a:dk1>
      <a:sysClr val="windowText" lastClr="000000"/>
    </a:dk1>
    <a:lt1>
      <a:sysClr val="window" lastClr="FFFFFF"/>
    </a:lt1>
    <a:dk2>
      <a:srgbClr val="44546A"/>
    </a:dk2>
    <a:lt2>
      <a:srgbClr val="E7E6E6"/>
    </a:lt2>
    <a:accent1>
      <a:srgbClr val="037BC1"/>
    </a:accent1>
    <a:accent2>
      <a:srgbClr val="8CC841"/>
    </a:accent2>
    <a:accent3>
      <a:srgbClr val="DA2128"/>
    </a:accent3>
    <a:accent4>
      <a:srgbClr val="C8C8C8"/>
    </a:accent4>
    <a:accent5>
      <a:srgbClr val="7F0506"/>
    </a:accent5>
    <a:accent6>
      <a:srgbClr val="FFC000"/>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9.xml><?xml version="1.0" encoding="utf-8"?>
<a:themeOverride xmlns:a="http://schemas.openxmlformats.org/drawingml/2006/main">
  <a:clrScheme name="Z_2030">
    <a:dk1>
      <a:sysClr val="windowText" lastClr="000000"/>
    </a:dk1>
    <a:lt1>
      <a:sysClr val="window" lastClr="FFFFFF"/>
    </a:lt1>
    <a:dk2>
      <a:srgbClr val="44546A"/>
    </a:dk2>
    <a:lt2>
      <a:srgbClr val="E7E6E6"/>
    </a:lt2>
    <a:accent1>
      <a:srgbClr val="037BC1"/>
    </a:accent1>
    <a:accent2>
      <a:srgbClr val="8CC841"/>
    </a:accent2>
    <a:accent3>
      <a:srgbClr val="DA2128"/>
    </a:accent3>
    <a:accent4>
      <a:srgbClr val="C8C8C8"/>
    </a:accent4>
    <a:accent5>
      <a:srgbClr val="7F0506"/>
    </a:accent5>
    <a:accent6>
      <a:srgbClr val="FFC000"/>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otalTime>6627</TotalTime>
  <Words>16140</Words>
  <Application>Microsoft Office PowerPoint</Application>
  <PresentationFormat>Širokoúhlá obrazovka</PresentationFormat>
  <Paragraphs>5125</Paragraphs>
  <Slides>60</Slides>
  <Notes>22</Notes>
  <HiddenSlides>0</HiddenSlides>
  <MMClips>0</MMClips>
  <ScaleCrop>false</ScaleCrop>
  <HeadingPairs>
    <vt:vector size="6" baseType="variant">
      <vt:variant>
        <vt:lpstr>Použitá písma</vt:lpstr>
      </vt:variant>
      <vt:variant>
        <vt:i4>5</vt:i4>
      </vt:variant>
      <vt:variant>
        <vt:lpstr>Motiv</vt:lpstr>
      </vt:variant>
      <vt:variant>
        <vt:i4>2</vt:i4>
      </vt:variant>
      <vt:variant>
        <vt:lpstr>Nadpisy snímků</vt:lpstr>
      </vt:variant>
      <vt:variant>
        <vt:i4>60</vt:i4>
      </vt:variant>
    </vt:vector>
  </HeadingPairs>
  <TitlesOfParts>
    <vt:vector size="67" baseType="lpstr">
      <vt:lpstr>Arial</vt:lpstr>
      <vt:lpstr>Calibri</vt:lpstr>
      <vt:lpstr>Calibri Light</vt:lpstr>
      <vt:lpstr>Symbol</vt:lpstr>
      <vt:lpstr>Times New Roman</vt:lpstr>
      <vt:lpstr>1_Motiv Office</vt:lpstr>
      <vt:lpstr>2_Motiv Office</vt:lpstr>
      <vt:lpstr>„ZDRAVÍ 2030“ – analytická studie </vt:lpstr>
      <vt:lpstr>Počet hospitalizací a počet hospitalizovaných v LBK a v ČR</vt:lpstr>
      <vt:lpstr>Hospitalizace s akutní lůžkovou péčí v LBK a v ČR</vt:lpstr>
      <vt:lpstr>Nemocnost obyvatel LBK ve srovnání s ČR  - akutní hospitalizace</vt:lpstr>
      <vt:lpstr>Hospitalizace s následnou lůžkovou péčí v LBK a v ČR</vt:lpstr>
      <vt:lpstr>Nemocnost obyvatel LBK ve srovnání s ČR  - hospitalizace následné a dlouhodobé péče </vt:lpstr>
      <vt:lpstr>Hospitalizace s operací v LBK a v ČR</vt:lpstr>
      <vt:lpstr>Nemocnost obyvatel LBK ve srovnání s ČR  - akutní hospitalizace s operací</vt:lpstr>
      <vt:lpstr>Dlouhodobé hospitalizace (nad 30 dní) v LBK a celé ČR</vt:lpstr>
      <vt:lpstr>Dlouhodobé hospitalizace (nad 30 dní) u osob 65+ v LBK a celé ČR</vt:lpstr>
      <vt:lpstr>Jakékoli hospitalizace končící úmrtím pacienta </vt:lpstr>
      <vt:lpstr>Akutní hospitalizace končící úmrtím pacienta </vt:lpstr>
      <vt:lpstr>Prezentace aplikace PowerPoint</vt:lpstr>
      <vt:lpstr>Počet akutně hospitalizovaných obyvatel LBK </vt:lpstr>
      <vt:lpstr>Počet akutních hospitalizací u obyvatel LBK </vt:lpstr>
      <vt:lpstr>Prezentace aplikace PowerPoint</vt:lpstr>
      <vt:lpstr>Prezentace aplikace PowerPoint</vt:lpstr>
      <vt:lpstr>„ZDRAVÍ 2030“ – analytická studie </vt:lpstr>
      <vt:lpstr>Příčiny akutních hospitalizací v roce 2018 – relativní podíl</vt:lpstr>
      <vt:lpstr>Příčiny akutních hospitalizací v roce 2018 - počet</vt:lpstr>
      <vt:lpstr>Příčiny hospitalizací (hlavní diagnóza) obyvatel LBK dle věku</vt:lpstr>
      <vt:lpstr>Příčiny hospitalizací (hlavní diagnóza)</vt:lpstr>
      <vt:lpstr>Počet akutních hospitalizací a hospitalizací s operací</vt:lpstr>
      <vt:lpstr>Akutní hospitalizace s operací v roce 2018</vt:lpstr>
      <vt:lpstr>Počet akutních hospitalizací dle skupin diagnóz – vývoj v čase I </vt:lpstr>
      <vt:lpstr>Počet akutních hospitalizací dle skupin diagnóz – vývoj v čase II </vt:lpstr>
      <vt:lpstr>Počet akutních hospitalizací dle skupin diagnóz – vývoj v čase III </vt:lpstr>
      <vt:lpstr>Počet akutních hospitalizací dle skupin diagnóz – vývoj v čase IV </vt:lpstr>
      <vt:lpstr>Délka hospitalizací v LBK – vývoj v čase</vt:lpstr>
      <vt:lpstr>Délka hospitalizací – vývoj v čase ve srovnání LBK a ČR </vt:lpstr>
      <vt:lpstr>Průměrná délka akutních hospitalizací – vývoj v čase</vt:lpstr>
      <vt:lpstr>Délka akutních hospitalizací</vt:lpstr>
      <vt:lpstr>Délka akutních hospitalizací obyvatel LBK s vyloučením porodů</vt:lpstr>
      <vt:lpstr>Délka akutních hospitalizací s vyloučením porodů</vt:lpstr>
      <vt:lpstr>Délka akutních hospitalizací s vyloučením porodů – srovnání krajů</vt:lpstr>
      <vt:lpstr>Hospitalizace – vývoj v čase dle kategorizované délky</vt:lpstr>
      <vt:lpstr>Délka akutních hospitalizací 2016: mezinárodní srovnání</vt:lpstr>
      <vt:lpstr>Doporučení k hospitalizaci v LBK dle kraje bydliště a diagnózy 1/3</vt:lpstr>
      <vt:lpstr>Doporučení k hospitalizaci v LBK dle kraje bydliště a diagnózy 2/3</vt:lpstr>
      <vt:lpstr>Doporučení k hospitalizaci v LBK dle kraje bydliště a diagnózy 3/3</vt:lpstr>
      <vt:lpstr>„ZDRAVÍ 2030“ – analytická studie </vt:lpstr>
      <vt:lpstr>Vývoj počtu hospitalizací z příjmu ZZS v ZZ se sídlem v LBK  (2007–2018) v porovnání s celou Českou republikou</vt:lpstr>
      <vt:lpstr>Vývoj počtu hospitalizací z příjmu ZZS v se sídlem v Liberci (2007–2018) v porovnání s celou Českou republikou</vt:lpstr>
      <vt:lpstr>Vývoj podílu hospitalizačních případů z příjmu ZZS na celkovém objemu akutních hospitalizačních případů (2007–2018) </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„ZDRAVÍ 2030“ – analytická studie </vt:lpstr>
      <vt:lpstr>Ambulantní návštěvy u ambulantních specialitů</vt:lpstr>
      <vt:lpstr>Počet kontaktů se zdravotními službami - ambulantní specialisté</vt:lpstr>
      <vt:lpstr>Objem ambulantních služeb v nemocnicích a samostatných ordinacích specialistů </vt:lpstr>
      <vt:lpstr>Ambulantní návštěvy u praktických lékařů pro dospělé v ČR </vt:lpstr>
      <vt:lpstr>Ambulantní návštěvy u praktických lékařů</vt:lpstr>
      <vt:lpstr>Prezentace aplikace PowerPoint</vt:lpstr>
      <vt:lpstr>Ambulantní návštěvy u stomatologů</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Prezentace aplikace PowerPoint</dc:title>
  <dc:creator>Martin Komenda</dc:creator>
  <cp:lastModifiedBy>Ladislav Dušek</cp:lastModifiedBy>
  <cp:revision>359</cp:revision>
  <dcterms:created xsi:type="dcterms:W3CDTF">2019-07-27T10:04:23Z</dcterms:created>
  <dcterms:modified xsi:type="dcterms:W3CDTF">2020-01-26T10:52:32Z</dcterms:modified>
</cp:coreProperties>
</file>